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3" r:id="rId4"/>
  </p:sldMasterIdLst>
  <p:notesMasterIdLst>
    <p:notesMasterId r:id="rId29"/>
  </p:notesMasterIdLst>
  <p:sldIdLst>
    <p:sldId id="330" r:id="rId5"/>
    <p:sldId id="455" r:id="rId6"/>
    <p:sldId id="332" r:id="rId7"/>
    <p:sldId id="456" r:id="rId8"/>
    <p:sldId id="261" r:id="rId9"/>
    <p:sldId id="334" r:id="rId10"/>
    <p:sldId id="262" r:id="rId11"/>
    <p:sldId id="263" r:id="rId12"/>
    <p:sldId id="265" r:id="rId13"/>
    <p:sldId id="417" r:id="rId14"/>
    <p:sldId id="457" r:id="rId15"/>
    <p:sldId id="419" r:id="rId16"/>
    <p:sldId id="437" r:id="rId17"/>
    <p:sldId id="439" r:id="rId18"/>
    <p:sldId id="435" r:id="rId19"/>
    <p:sldId id="440" r:id="rId20"/>
    <p:sldId id="443" r:id="rId21"/>
    <p:sldId id="446" r:id="rId22"/>
    <p:sldId id="454" r:id="rId23"/>
    <p:sldId id="449" r:id="rId24"/>
    <p:sldId id="450" r:id="rId25"/>
    <p:sldId id="453" r:id="rId26"/>
    <p:sldId id="352" r:id="rId27"/>
    <p:sldId id="458" r:id="rId2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7" userDrawn="1">
          <p15:clr>
            <a:srgbClr val="A4A3A4"/>
          </p15:clr>
        </p15:guide>
        <p15:guide id="2" pos="29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D"/>
    <a:srgbClr val="003399"/>
    <a:srgbClr val="738FC7"/>
    <a:srgbClr val="6584C2"/>
    <a:srgbClr val="58585A"/>
    <a:srgbClr val="B1B3B4"/>
    <a:srgbClr val="ACC700"/>
    <a:srgbClr val="E64715"/>
    <a:srgbClr val="8FA5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86702" autoAdjust="0"/>
  </p:normalViewPr>
  <p:slideViewPr>
    <p:cSldViewPr>
      <p:cViewPr varScale="1">
        <p:scale>
          <a:sx n="123" d="100"/>
          <a:sy n="123" d="100"/>
        </p:scale>
        <p:origin x="1152" y="96"/>
      </p:cViewPr>
      <p:guideLst>
        <p:guide orient="horz" pos="577"/>
        <p:guide pos="2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curtama\Documents\11.%20DIGITALISATION\PRESENTATION%20FOR%20SEPTEMBER%2022\Presentations%20for%20WOS\Telework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curtama\Documents\13.%20TELEWORK\Charts%20for%20presentation%20-%20WC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636892197163276E-2"/>
          <c:y val="9.9166269107354085E-2"/>
          <c:w val="0.4813836822363653"/>
          <c:h val="0.7928672413304840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E61-46DA-A299-FD80310D8A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E61-46DA-A299-FD80310D8A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E61-46DA-A299-FD80310D8A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E61-46DA-A299-FD80310D8A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E61-46DA-A299-FD80310D8A2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E61-46DA-A299-FD80310D8A2A}"/>
              </c:ext>
            </c:extLst>
          </c:dPt>
          <c:dPt>
            <c:idx val="6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E61-46DA-A299-FD80310D8A2A}"/>
              </c:ext>
            </c:extLst>
          </c:dPt>
          <c:dLbls>
            <c:dLbl>
              <c:idx val="0"/>
              <c:layout>
                <c:manualLayout>
                  <c:x val="5.9064781850722264E-3"/>
                  <c:y val="-3.52884715268111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61-46DA-A299-FD80310D8A2A}"/>
                </c:ext>
              </c:extLst>
            </c:dLbl>
            <c:dLbl>
              <c:idx val="1"/>
              <c:layout>
                <c:manualLayout>
                  <c:x val="-1.5627397220414663E-2"/>
                  <c:y val="1.66291436027803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61-46DA-A299-FD80310D8A2A}"/>
                </c:ext>
              </c:extLst>
            </c:dLbl>
            <c:dLbl>
              <c:idx val="2"/>
              <c:layout>
                <c:manualLayout>
                  <c:x val="-1.4969401547976151E-2"/>
                  <c:y val="7.774599118616386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437407952871868E-2"/>
                      <c:h val="5.14511873350923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E61-46DA-A299-FD80310D8A2A}"/>
                </c:ext>
              </c:extLst>
            </c:dLbl>
            <c:dLbl>
              <c:idx val="3"/>
              <c:layout>
                <c:manualLayout>
                  <c:x val="-9.4304997857380928E-3"/>
                  <c:y val="-4.7839183445848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91429523703716E-2"/>
                      <c:h val="7.78363950846419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E61-46DA-A299-FD80310D8A2A}"/>
                </c:ext>
              </c:extLst>
            </c:dLbl>
            <c:dLbl>
              <c:idx val="4"/>
              <c:layout>
                <c:manualLayout>
                  <c:x val="-7.6251551030348374E-3"/>
                  <c:y val="2.392807429414331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55EB81F-D476-4A44-BF02-CF2F67FAA039}" type="VALUE">
                      <a:rPr lang="en-US" smtClean="0"/>
                      <a:pPr>
                        <a:defRPr sz="12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E61-46DA-A299-FD80310D8A2A}"/>
                </c:ext>
              </c:extLst>
            </c:dLbl>
            <c:dLbl>
              <c:idx val="5"/>
              <c:layout>
                <c:manualLayout>
                  <c:x val="-1.7846892673300887E-2"/>
                  <c:y val="-0.1348704991384399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72610318430228E-2"/>
                      <c:h val="5.811554707429020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FE61-46DA-A299-FD80310D8A2A}"/>
                </c:ext>
              </c:extLst>
            </c:dLbl>
            <c:dLbl>
              <c:idx val="6"/>
              <c:layout>
                <c:manualLayout>
                  <c:x val="4.829159193951995E-2"/>
                  <c:y val="-0.1383288567065533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E61-46DA-A299-FD80310D8A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Sheet1!$B$3:$B$9</c:f>
              <c:strCache>
                <c:ptCount val="7"/>
                <c:pt idx="0">
                  <c:v>Your employer’s/your own business’ premises (office, factory, shop, school, etc.)</c:v>
                </c:pt>
                <c:pt idx="1">
                  <c:v>Clients’ premises</c:v>
                </c:pt>
                <c:pt idx="2">
                  <c:v>A car or another vehicle (e.g. train, bus)</c:v>
                </c:pt>
                <c:pt idx="3">
                  <c:v>An outside site (e.g. construction site, agricultural field, streets of a city)</c:v>
                </c:pt>
                <c:pt idx="4">
                  <c:v>Your own home</c:v>
                </c:pt>
                <c:pt idx="5">
                  <c:v>Public spaces such as coffee shops, airports etc.</c:v>
                </c:pt>
                <c:pt idx="6">
                  <c:v>Don't know</c:v>
                </c:pt>
              </c:strCache>
            </c:strRef>
          </c:cat>
          <c:val>
            <c:numRef>
              <c:f>Sheet1!$C$3:$C$9</c:f>
              <c:numCache>
                <c:formatCode>###0.0</c:formatCode>
                <c:ptCount val="7"/>
                <c:pt idx="0">
                  <c:v>65.186182602118294</c:v>
                </c:pt>
                <c:pt idx="1">
                  <c:v>6.2137740453245227</c:v>
                </c:pt>
                <c:pt idx="2">
                  <c:v>3.4478210294321272</c:v>
                </c:pt>
                <c:pt idx="3">
                  <c:v>5.6060827428066773</c:v>
                </c:pt>
                <c:pt idx="4">
                  <c:v>16.800497460640472</c:v>
                </c:pt>
                <c:pt idx="5">
                  <c:v>2.0823579935879049</c:v>
                </c:pt>
                <c:pt idx="6">
                  <c:v>0.6632841260874428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E61-46DA-A299-FD80310D8A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55081197988583286"/>
          <c:y val="5.5607928095135407E-2"/>
          <c:w val="0.39039825601388206"/>
          <c:h val="0.899158808062720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dirty="0">
                <a:solidFill>
                  <a:srgbClr val="003399"/>
                </a:solidFill>
              </a:rPr>
              <a:t>Establishments with</a:t>
            </a:r>
            <a:r>
              <a:rPr lang="en-GB" sz="1600" b="1" baseline="0" dirty="0">
                <a:solidFill>
                  <a:srgbClr val="003399"/>
                </a:solidFill>
              </a:rPr>
              <a:t> </a:t>
            </a:r>
            <a:r>
              <a:rPr lang="en-GB" sz="1600" b="1" dirty="0">
                <a:solidFill>
                  <a:srgbClr val="003399"/>
                </a:solidFill>
              </a:rPr>
              <a:t>telework in place, by size (EU-27) </a:t>
            </a:r>
          </a:p>
        </c:rich>
      </c:tx>
      <c:layout>
        <c:manualLayout>
          <c:xMode val="edge"/>
          <c:yMode val="edge"/>
          <c:x val="8.0270392276343222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331690282085941"/>
          <c:y val="9.603039025480678E-2"/>
          <c:w val="0.41095342382280758"/>
          <c:h val="0.6533579602266415"/>
        </c:manualLayout>
      </c:layout>
      <c:pieChart>
        <c:varyColors val="1"/>
        <c:ser>
          <c:idx val="0"/>
          <c:order val="0"/>
          <c:explosion val="4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0BA-4798-A4D3-4C0E859436E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0BA-4798-A4D3-4C0E859436E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0BA-4798-A4D3-4C0E859436E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0BA-4798-A4D3-4C0E859436E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0BA-4798-A4D3-4C0E859436E1}"/>
              </c:ext>
            </c:extLst>
          </c:dPt>
          <c:dLbls>
            <c:dLbl>
              <c:idx val="0"/>
              <c:layout>
                <c:manualLayout>
                  <c:x val="-3.7033465370002759E-2"/>
                  <c:y val="0.140701746639326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BA-4798-A4D3-4C0E859436E1}"/>
                </c:ext>
              </c:extLst>
            </c:dLbl>
            <c:dLbl>
              <c:idx val="1"/>
              <c:layout>
                <c:manualLayout>
                  <c:x val="-9.4781512739107551E-2"/>
                  <c:y val="9.7298214724315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BA-4798-A4D3-4C0E859436E1}"/>
                </c:ext>
              </c:extLst>
            </c:dLbl>
            <c:dLbl>
              <c:idx val="2"/>
              <c:layout>
                <c:manualLayout>
                  <c:x val="-8.6063474463667508E-2"/>
                  <c:y val="-0.11878582487243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BA-4798-A4D3-4C0E859436E1}"/>
                </c:ext>
              </c:extLst>
            </c:dLbl>
            <c:dLbl>
              <c:idx val="3"/>
              <c:layout>
                <c:manualLayout>
                  <c:x val="0.11300253942609254"/>
                  <c:y val="-8.6913954005110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BA-4798-A4D3-4C0E859436E1}"/>
                </c:ext>
              </c:extLst>
            </c:dLbl>
            <c:dLbl>
              <c:idx val="4"/>
              <c:layout>
                <c:manualLayout>
                  <c:x val="5.9923746544293374E-2"/>
                  <c:y val="0.129879978915587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BA-4798-A4D3-4C0E859436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Size!$B$2:$B$6</c:f>
              <c:strCache>
                <c:ptCount val="5"/>
                <c:pt idx="0">
                  <c:v>5-9 employees</c:v>
                </c:pt>
                <c:pt idx="1">
                  <c:v>10-49 employees</c:v>
                </c:pt>
                <c:pt idx="2">
                  <c:v>50-249 employees</c:v>
                </c:pt>
                <c:pt idx="3">
                  <c:v>250+ employees</c:v>
                </c:pt>
                <c:pt idx="4">
                  <c:v>All establishments</c:v>
                </c:pt>
              </c:strCache>
            </c:strRef>
          </c:cat>
          <c:val>
            <c:numRef>
              <c:f>Size!$C$2:$C$6</c:f>
              <c:numCache>
                <c:formatCode>###0.0%</c:formatCode>
                <c:ptCount val="5"/>
                <c:pt idx="0">
                  <c:v>7.8002439538658541E-2</c:v>
                </c:pt>
                <c:pt idx="1">
                  <c:v>0.13318521569442163</c:v>
                </c:pt>
                <c:pt idx="2">
                  <c:v>0.2122951069155001</c:v>
                </c:pt>
                <c:pt idx="3">
                  <c:v>0.33414107935713838</c:v>
                </c:pt>
                <c:pt idx="4">
                  <c:v>0.11631384279469133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0BA-4798-A4D3-4C0E85943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7.7711172188597397E-2"/>
          <c:y val="0.82832955708935763"/>
          <c:w val="0.79171657237574"/>
          <c:h val="0.11896233751805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0.13884</cdr:x>
      <cdr:y>0.82019</cdr:y>
    </cdr:from>
    <cdr:to>
      <cdr:x>0.3154</cdr:x>
      <cdr:y>0.88814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EAE4DA9-24A6-4F50-8864-E3FA371A4082}"/>
            </a:ext>
          </a:extLst>
        </cdr:cNvPr>
        <cdr:cNvSpPr txBox="1"/>
      </cdr:nvSpPr>
      <cdr:spPr>
        <a:xfrm xmlns:a="http://schemas.openxmlformats.org/drawingml/2006/main">
          <a:off x="919781" y="2971974"/>
          <a:ext cx="1169671" cy="24622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lIns="0" tIns="0" rIns="0" bIns="0" rtlCol="0"/>
        <a:lstStyle xmlns:a="http://schemas.openxmlformats.org/drawingml/2006/main"/>
        <a:p xmlns:a="http://schemas.openxmlformats.org/drawingml/2006/main">
          <a:r>
            <a:rPr lang="en-US" sz="1000" dirty="0">
              <a:solidFill>
                <a:srgbClr val="003399"/>
              </a:solidFill>
            </a:rPr>
            <a:t>5-9 employees</a:t>
          </a:r>
          <a:endParaRPr lang="en-GB" sz="1000" dirty="0">
            <a:solidFill>
              <a:srgbClr val="003399"/>
            </a:solidFill>
          </a:endParaRPr>
        </a:p>
      </cdr:txBody>
    </cdr:sp>
  </cdr:relSizeAnchor>
  <cdr:relSizeAnchor xmlns:cdr="http://schemas.openxmlformats.org/drawingml/2006/chartDrawing">
    <cdr:from>
      <cdr:x>0.10878</cdr:x>
      <cdr:y>0.83327</cdr:y>
    </cdr:from>
    <cdr:to>
      <cdr:x>0.11982</cdr:x>
      <cdr:y>0.85345</cdr:y>
    </cdr:to>
    <cdr:sp macro="" textlink="">
      <cdr:nvSpPr>
        <cdr:cNvPr id="9" name="Rectangle 8">
          <a:extLst xmlns:a="http://schemas.openxmlformats.org/drawingml/2006/main">
            <a:ext uri="{FF2B5EF4-FFF2-40B4-BE49-F238E27FC236}">
              <a16:creationId xmlns:a16="http://schemas.microsoft.com/office/drawing/2014/main" id="{4D590A88-0902-4EEC-A5E4-66D9BC575D1C}"/>
            </a:ext>
          </a:extLst>
        </cdr:cNvPr>
        <cdr:cNvSpPr/>
      </cdr:nvSpPr>
      <cdr:spPr>
        <a:xfrm xmlns:a="http://schemas.openxmlformats.org/drawingml/2006/main">
          <a:off x="720634" y="3019363"/>
          <a:ext cx="73137" cy="73123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>
            <a:ln>
              <a:noFill/>
            </a:ln>
          </a:endParaRPr>
        </a:p>
      </cdr:txBody>
    </cdr:sp>
  </cdr:relSizeAnchor>
  <cdr:relSizeAnchor xmlns:cdr="http://schemas.openxmlformats.org/drawingml/2006/chartDrawing">
    <cdr:from>
      <cdr:x>0.1087</cdr:x>
      <cdr:y>0.90064</cdr:y>
    </cdr:from>
    <cdr:to>
      <cdr:x>0.11974</cdr:x>
      <cdr:y>0.92083</cdr:y>
    </cdr:to>
    <cdr:sp macro="" textlink="">
      <cdr:nvSpPr>
        <cdr:cNvPr id="11" name="Rectangle 10">
          <a:extLst xmlns:a="http://schemas.openxmlformats.org/drawingml/2006/main">
            <a:ext uri="{FF2B5EF4-FFF2-40B4-BE49-F238E27FC236}">
              <a16:creationId xmlns:a16="http://schemas.microsoft.com/office/drawing/2014/main" id="{A11676D7-E0F3-499F-876C-484313483E15}"/>
            </a:ext>
          </a:extLst>
        </cdr:cNvPr>
        <cdr:cNvSpPr/>
      </cdr:nvSpPr>
      <cdr:spPr>
        <a:xfrm xmlns:a="http://schemas.openxmlformats.org/drawingml/2006/main">
          <a:off x="720080" y="3263490"/>
          <a:ext cx="73152" cy="73152"/>
        </a:xfrm>
        <a:prstGeom xmlns:a="http://schemas.openxmlformats.org/drawingml/2006/main" prst="rect">
          <a:avLst/>
        </a:prstGeom>
        <a:solidFill xmlns:a="http://schemas.openxmlformats.org/drawingml/2006/main">
          <a:srgbClr val="E64715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>
            <a:ln>
              <a:noFill/>
            </a:ln>
          </a:endParaRPr>
        </a:p>
      </cdr:txBody>
    </cdr:sp>
  </cdr:relSizeAnchor>
  <cdr:relSizeAnchor xmlns:cdr="http://schemas.openxmlformats.org/drawingml/2006/chartDrawing">
    <cdr:from>
      <cdr:x>0.25</cdr:x>
      <cdr:y>0.066</cdr:y>
    </cdr:from>
    <cdr:to>
      <cdr:x>0.38803</cdr:x>
      <cdr:y>0.31835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A271328-816D-4C67-8CF8-084E63A64D25}"/>
            </a:ext>
          </a:extLst>
        </cdr:cNvPr>
        <cdr:cNvSpPr txBox="1"/>
      </cdr:nvSpPr>
      <cdr:spPr>
        <a:xfrm xmlns:a="http://schemas.openxmlformats.org/drawingml/2006/main">
          <a:off x="1656184" y="23915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  <cdr:relSizeAnchor xmlns:cdr="http://schemas.openxmlformats.org/drawingml/2006/chartDrawing">
    <cdr:from>
      <cdr:x>0.1413</cdr:x>
      <cdr:y>0.22498</cdr:y>
    </cdr:from>
    <cdr:to>
      <cdr:x>0.27933</cdr:x>
      <cdr:y>0.47733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528ED9B8-59F4-4996-BFBD-EBAD99C041C5}"/>
            </a:ext>
          </a:extLst>
        </cdr:cNvPr>
        <cdr:cNvSpPr txBox="1"/>
      </cdr:nvSpPr>
      <cdr:spPr>
        <a:xfrm xmlns:a="http://schemas.openxmlformats.org/drawingml/2006/main">
          <a:off x="936104" y="81521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85642-0ED0-456E-89C2-39606B603C02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5C8A0-A96D-4DB3-B7AC-587BF1B26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171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shwiki.eu/wiki/Risk_assessment_and_telework_-_checklist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osha.europa.eu/en/publications/body-and-hazard-mapping-prevention-musculoskeletal-disorders-msds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musculoskeletal-disorders-related-telework-tips-teleworkers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oshwiki.eu/wiki/Lighting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oshwiki.eu/wiki/Promoting_moving_and_exercise_at_work_to_avoid_prolonged_standing_and_sittin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oshwiki.eu/wiki/Recommendations_and_interventions_to_decrease_physical_inactivity_at_work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shwiki.eu/wiki/Work-life_balance_%E2%80%93_Managing_the_interface_between_family_and_working_lif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365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>
                <a:solidFill>
                  <a:schemeClr val="bg1"/>
                </a:solidFill>
              </a:rPr>
              <a:t>EU-OSHA – Európska agentúra pre bezpečnosť a ochranu zdravia pri práci</a:t>
            </a:r>
            <a:r>
              <a:rPr lang="sk-SK"/>
              <a:t>. Risk assessment and telework – checklist (Posúdenie rizík a telepráca – kontrolný zoznam) </a:t>
            </a:r>
            <a:r>
              <a:rPr lang="sk-SK">
                <a:solidFill>
                  <a:schemeClr val="bg1"/>
                </a:solidFill>
              </a:rPr>
              <a:t>Dostupné na adrese: </a:t>
            </a:r>
            <a:r>
              <a:rPr lang="sk-SK"/>
              <a:t>https://oshwiki.eu/wiki/Risk_assessment_and_telework_-_checklist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>
                <a:solidFill>
                  <a:schemeClr val="tx2"/>
                </a:solidFill>
              </a:rPr>
              <a:t>Účasť zamestnancov a vedenia na posúdení rizík poskytuje kľúčové informácie na prijatie ďalších krokov smerom k akčnému plánu a prispieva k zvýšeniu informovanosti medzi nimi.</a:t>
            </a:r>
          </a:p>
          <a:p>
            <a:endParaRPr lang="en-GB" dirty="0"/>
          </a:p>
          <a:p>
            <a:r>
              <a:rPr lang="sk-SK" b="0" i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Bezplatné nástroje OiRA agentúry EU-OSHA pre jednotlivé odvetvia ponúkajú podrobný prístup k procesu posúdenia rizika, počnúc stanovením rizík na pracovisku, cez prevedenie používateľa procesom vykonávania preventívnych opatrení až po monitorovanie a predkladanie správ o rizikách.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347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/>
              <a:t>Interaktívne metódy mapovania tela a mapovania nebezpečenstiev v kombinácii s online nástrojmi a kontrolnými zoznamami sú dobrým spôsobom stanovenia a pochopenia domáceho pracoviska telezamestnanca a súvisiacich rizík poškodení podporno-pohybovej sústavy.</a:t>
            </a:r>
          </a:p>
          <a:p>
            <a:pPr fontAlgn="base"/>
            <a:r>
              <a:rPr lang="sk-SK" sz="1200" b="0">
                <a:hlinkClick r:id="rId3"/>
              </a:rPr>
              <a:t>https://oshwiki.eu/wiki/Risk_assessment_and_telework_-_checklist</a:t>
            </a:r>
          </a:p>
          <a:p>
            <a:pPr fontAlgn="base"/>
            <a:r>
              <a:rPr lang="sk-SK" sz="1200" b="0">
                <a:hlinkClick r:id="rId4"/>
              </a:rPr>
              <a:t>https://osha.europa.eu/en/publications/body-and-hazard-mapping-prevention-musculoskeletal-disorders-msds</a:t>
            </a:r>
            <a:r>
              <a:rPr lang="sk-SK" sz="1200" b="0"/>
              <a:t> </a:t>
            </a:r>
          </a:p>
          <a:p>
            <a:pPr fontAlgn="base"/>
            <a:endParaRPr lang="en-GB" sz="1200" b="0" dirty="0"/>
          </a:p>
          <a:p>
            <a:pPr fontAlgn="base"/>
            <a:r>
              <a:rPr lang="sk-SK" sz="1200" b="0"/>
              <a:t>Individuálne hodnotenie rizík pre každého pracovníka na diaľku/hybridného pracovníka sa môže vykonať pomocou samohodnotenia na základe nástroja/príručky/kontrolného zoznamu poskytnutého zamestnávateľom.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083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773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sk-SK" sz="1200" b="0"/>
              <a:t>Spojenie s tímom sa môže uskutočňovať prostredníctvom pravidelných individuálnych kontaktov a tímových stretnutí.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921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1657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075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600" b="0"/>
              <a:t>Pracovníci nemajú doma vždy rovnaké zdroje a možnosti ako v kancelárii, ale existujú niektoré aspekty, ktoré môžu z domácej kancelárie urobiť pohodlné a zdravé pracovisko.</a:t>
            </a:r>
          </a:p>
          <a:p>
            <a:endParaRPr lang="en-GB" sz="1600" dirty="0"/>
          </a:p>
          <a:p>
            <a:r>
              <a:rPr lang="sk-SK" sz="1600"/>
              <a:t>Preventívne/ochranné prístupy k riešeniu rizikových faktorov poškodení podporno-pohybovej sústavy súvisiacich s prácou na diaľku</a:t>
            </a:r>
            <a:br>
              <a:rPr lang="sk-SK" sz="1600"/>
            </a:br>
            <a:br>
              <a:rPr lang="sk-SK" sz="1600"/>
            </a:br>
            <a:r>
              <a:rPr lang="sk-SK" sz="1200">
                <a:hlinkClick r:id="rId3"/>
              </a:rPr>
              <a:t>https://osha.europa.eu/en/publications/musculoskeletal-disorders-related-telework-tips-teleworkers</a:t>
            </a:r>
            <a:r>
              <a:rPr lang="sk-SK" sz="1200"/>
              <a:t> (vo viacerých jazykoch)</a:t>
            </a:r>
          </a:p>
          <a:p>
            <a:endParaRPr lang="en-GB" sz="1200" dirty="0"/>
          </a:p>
          <a:p>
            <a:r>
              <a:rPr lang="sk-SK" sz="1600">
                <a:solidFill>
                  <a:schemeClr val="bg1"/>
                </a:solidFill>
              </a:rPr>
              <a:t>EU-OSHA – Európska agentúra pre bezpečnosť a ochranu zdravia pri práci,</a:t>
            </a:r>
            <a:r>
              <a:rPr lang="sk-SK" sz="1600"/>
              <a:t> Osvetlenie. </a:t>
            </a:r>
            <a:r>
              <a:rPr lang="sk-SK" sz="1600" u="sng">
                <a:hlinkClick r:id="rId4"/>
              </a:rPr>
              <a:t>https://oshwiki.eu/wiki/Lighting</a:t>
            </a:r>
            <a:r>
              <a:rPr lang="sk-SK" sz="1600"/>
              <a:t> </a:t>
            </a:r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501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>
                <a:solidFill>
                  <a:schemeClr val="bg1"/>
                </a:solidFill>
              </a:rPr>
              <a:t>EU-OSHA – Európska agentúra pre bezpečnosť a ochranu zdravia pri práci.</a:t>
            </a:r>
            <a:r>
              <a:rPr lang="sk-SK" baseline="0">
                <a:solidFill>
                  <a:schemeClr val="bg1"/>
                </a:solidFill>
              </a:rPr>
              <a:t> </a:t>
            </a:r>
            <a:r>
              <a:rPr lang="sk-SK" sz="1200"/>
              <a:t>Podpora pohybu a cvičenia v práci na zamedzenie dlhého státia a sedenia. </a:t>
            </a:r>
            <a:r>
              <a:rPr lang="sk-SK" sz="1200" u="sng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https://oshwiki.eu/wiki/Promoting_moving_and_exercise_at_work_to_avoid_prolonged_standing_and_sitting</a:t>
            </a:r>
            <a:r>
              <a:rPr lang="sk-SK" sz="1200" u="sng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solidFill>
                  <a:schemeClr val="bg1"/>
                </a:solidFill>
              </a:rPr>
              <a:t>EU-OSHA – Európska agentúra pre bezpečnosť a ochranu zdravia pri práci. Recommendations and interventions to decrease physical inactivity at work (Odporúčania a intervencie na zvýšenie fyzickej aktivity v práci). </a:t>
            </a:r>
            <a:r>
              <a:rPr lang="sk-SK" sz="1200" baseline="0"/>
              <a:t> </a:t>
            </a:r>
            <a:r>
              <a:rPr lang="sk-SK" sz="1200" u="sng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https://oshwiki.eu/wiki/Recommendations_and_interventions_to_decrease_physical_inactivity_at_work</a:t>
            </a:r>
            <a:r>
              <a:rPr lang="sk-SK" sz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7718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EU-OSHA – Európska agentúra pre bezpečnosť a ochranu zdravia pri práci. Managing the interface between family and working life (Zvládanie prepojenia medzi rodinným a pracovným životom): </a:t>
            </a:r>
            <a:r>
              <a:rPr lang="sk-SK" u="sng">
                <a:hlinkClick r:id="rId3"/>
              </a:rPr>
              <a:t>https://oshwiki.eu/wiki/Work-life_balance_%E2%80%93_Managing_the_interface_between_family_and_working_life</a:t>
            </a:r>
            <a:r>
              <a:rPr lang="sk-SK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2314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EU-OSHA – Európska agentúra pre bezpečnosť a ochranu zdravia pri práci. Practical tips to make home-based telework as healthy, safe and effective as possible (Praktické tipy, ako si čo najlepšie zachovať zdravie, bezpečnosti a efektívnosť počas telepráce z domu).</a:t>
            </a:r>
            <a:br>
              <a:rPr lang="sk-SK"/>
            </a:br>
            <a:r>
              <a:rPr lang="sk-SK"/>
              <a:t>https://oshwiki.eu/wiki/Practical_tips_to_make_home-based_telework_as_healthy,_safe_and_effective_as_possible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142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101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6694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2000" b="0" i="0"/>
              <a:t>"...zamestnávateľ je zodpovedný za ochranu zdravia a bezpečnosti pri práci telepracovníka v súlade so smernicou </a:t>
            </a:r>
            <a:r>
              <a:rPr lang="sk-SK" sz="2000" b="0" i="0">
                <a:solidFill>
                  <a:srgbClr val="FF0000"/>
                </a:solidFill>
              </a:rPr>
              <a:t>89/391 </a:t>
            </a:r>
            <a:r>
              <a:rPr lang="sk-SK" sz="2000" b="0" i="0"/>
              <a:t>a príslušnými dcérskymi smernicami, vnútroštátnymi právnymi predpismi a kolektívnymi zmluvami." — Európska rámcová dohoda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72D87-0CEF-4192-9475-985CD3AF403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854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i="0">
                <a:solidFill>
                  <a:srgbClr val="003399"/>
                </a:solidFill>
              </a:rPr>
              <a:t>Hybridná práca </a:t>
            </a:r>
            <a:r>
              <a:rPr lang="sk-SK" sz="1200" b="0" i="0">
                <a:solidFill>
                  <a:srgbClr val="003399"/>
                </a:solidFill>
              </a:rPr>
              <a:t>zahŕňa minimálne 10 % a maximálne 90 % práce na diaľku/telepráce.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80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OSH Pulse – bezpečnosť a ochrana zdravia pri práci na pracoviskách po pandémii</a:t>
            </a:r>
          </a:p>
          <a:p>
            <a:r>
              <a:rPr lang="sk-SK"/>
              <a:t>https://osha.europa.eu/sk/publications/osh-pulse-occupational-safety-and-health-post-pandemic-workplaces </a:t>
            </a:r>
          </a:p>
          <a:p>
            <a:endParaRPr lang="en-US" dirty="0"/>
          </a:p>
          <a:p>
            <a:r>
              <a:rPr lang="sk-SK"/>
              <a:t>Prieskum sa uskutočnil v období od 25. apríla 2022 do 23. mája 2022 s pracovníkmi vo veku od 16 rokov v každom z 27 členských štátov EÚ a na Islande a v Nórsku.</a:t>
            </a:r>
          </a:p>
          <a:p>
            <a:r>
              <a:rPr lang="sk-SK"/>
              <a:t>27 250 rozhovorov sa uskutočnilo telefonicky.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075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b="0" i="0">
                <a:solidFill>
                  <a:srgbClr val="58585A"/>
                </a:solidFill>
                <a:effectLst/>
                <a:latin typeface="OpenSans"/>
              </a:rPr>
              <a:t>Tretí Európsky prieskum podnikov v kontexte nových a vznikajúcich rizík (ESENER 2019):</a:t>
            </a:r>
          </a:p>
          <a:p>
            <a:r>
              <a:rPr lang="sk-SK" b="0" i="0">
                <a:solidFill>
                  <a:srgbClr val="58585A"/>
                </a:solidFill>
                <a:effectLst/>
                <a:latin typeface="OpenSans"/>
              </a:rPr>
              <a:t>https://visualisation.osha.europa.eu/esener/sk/survey/overview/2019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165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solidFill>
                  <a:schemeClr val="tx2"/>
                </a:solidFill>
              </a:rPr>
              <a:t>Na základe výskumu, ktorý vykonala agentúra EU-OSHA, v ktorom sa identifikoval celý rad rizík v oblasti BOZP spojených s prácou na diaľku a hybridnou prácou.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729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>
                <a:solidFill>
                  <a:schemeClr val="tx2"/>
                </a:solidFill>
              </a:rPr>
              <a:t>Ďalšie faktory:</a:t>
            </a:r>
          </a:p>
          <a:p>
            <a:r>
              <a:rPr lang="sk-SK">
                <a:solidFill>
                  <a:schemeClr val="tx2"/>
                </a:solidFill>
              </a:rPr>
              <a:t>Počítačová práca zahŕňa opakované pohyby prevažne v sediacej polohe.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solidFill>
                  <a:schemeClr val="tx2"/>
                </a:solidFill>
              </a:rPr>
              <a:t>Nevhodné umiestnenie obrazovky, klávesnice alebo myši a nedostatočná podpora predlaktia môžu viesť k nepohodliu a zaťaženiu svalov horných končatín a chrbta.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solidFill>
                  <a:schemeClr val="tx2"/>
                </a:solidFill>
              </a:rPr>
              <a:t>Nedostatočný kontrast medzi obrazovkou a okolím.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5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sk-SK" sz="1200">
                <a:solidFill>
                  <a:schemeClr val="tx2"/>
                </a:solidFill>
              </a:rPr>
              <a:t>K izolácii dochádza v dôsledku nedostatočného kontaktu s kolegami a nadriadenými 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sk-SK" sz="1200">
                <a:solidFill>
                  <a:schemeClr val="tx2"/>
                </a:solidFill>
              </a:rPr>
              <a:t>Môže dochádzať ku stresu v dôsledku stierania hraníc medzi pracovným a súkromným životom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196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267891" algn="l"/>
              </a:tabLst>
            </a:pPr>
            <a:r>
              <a:rPr lang="sk-SK" sz="1200" b="0"/>
              <a:t>- Ženy vnímajú flexibilitu, ktorú poskytuje telepráca, pozitívnejšie ako muži, ale sú viac vystavené konfliktom medzi pracovným a súkromným životom.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267891" algn="l"/>
              </a:tabLst>
            </a:pPr>
            <a:r>
              <a:rPr lang="sk-SK" sz="1200" b="0"/>
              <a:t>- Z prieskumu uskutočneného v máji 2020 v Španielsku vyplynulo, ako pandémia prehĺbila existujúce rodové nerovnosti v platenej aj neplatenej práci.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267891" algn="l"/>
              </a:tabLst>
            </a:pPr>
            <a:r>
              <a:rPr lang="sk-SK" sz="1200" b="0"/>
              <a:t>— V Nemecku preukázal panelový prieskum vplyvu prechodu na prácu na diaľku všeobecné zníženie spokojnosti s rodinným životom, zatiaľ čo vplyv na zníženú spokojnosť so zamestnaním bol silnejší u matiek ako u otcov. </a:t>
            </a:r>
          </a:p>
          <a:p>
            <a:endParaRPr lang="sk-SK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85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 ochrana zdravia pri práci sa týka každého z nás. Cenná pre vás. Prínos pre firmu.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21" name="Bild 4" descr="111004_EU-OSHA_PPT_EU logo.png">
            <a:extLst>
              <a:ext uri="{FF2B5EF4-FFF2-40B4-BE49-F238E27FC236}">
                <a16:creationId xmlns:a16="http://schemas.microsoft.com/office/drawing/2014/main" id="{31A95476-138B-4701-B223-4A776BA23F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4341457" y="4432842"/>
            <a:ext cx="461083" cy="30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4927825-C0AB-490F-9A50-E0950CF5B7E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722" y="4337552"/>
            <a:ext cx="646860" cy="398897"/>
          </a:xfrm>
          <a:prstGeom prst="rect">
            <a:avLst/>
          </a:prstGeom>
        </p:spPr>
      </p:pic>
      <p:pic>
        <p:nvPicPr>
          <p:cNvPr id="23" name="Picture 22" descr="A logo of a healthy workplace&#10;&#10;Description automatically generated">
            <a:extLst>
              <a:ext uri="{FF2B5EF4-FFF2-40B4-BE49-F238E27FC236}">
                <a16:creationId xmlns:a16="http://schemas.microsoft.com/office/drawing/2014/main" id="{B46627FE-F681-4BDB-BA8E-791F680996D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166" y="4266054"/>
            <a:ext cx="500262" cy="47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9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725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56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A17B703-1921-C045-9F6C-F26DB2B603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2500" y="514350"/>
            <a:ext cx="41148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66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9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1790" y="4299942"/>
            <a:ext cx="607218" cy="37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3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Európska agentúra pre bezpečnosť a ochranu zdravia pri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tx2"/>
                </a:solidFill>
                <a:ea typeface="+mj-ea"/>
              </a:rPr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325096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0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0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75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97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CD5054-2D48-426D-AA67-17BFEDA2FBE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4643831"/>
            <a:ext cx="614891" cy="379183"/>
          </a:xfrm>
          <a:prstGeom prst="rect">
            <a:avLst/>
          </a:prstGeom>
        </p:spPr>
      </p:pic>
      <p:pic>
        <p:nvPicPr>
          <p:cNvPr id="15" name="Picture 14" descr="A logo of a healthy workplace&#10;&#10;Description automatically generated">
            <a:extLst>
              <a:ext uri="{FF2B5EF4-FFF2-40B4-BE49-F238E27FC236}">
                <a16:creationId xmlns:a16="http://schemas.microsoft.com/office/drawing/2014/main" id="{9128A33C-A825-4C50-B3A7-88C47CCFFE8E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687" y="4590340"/>
            <a:ext cx="468227" cy="44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8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65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6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s://osha.europa.eu/en/legislation/directives/the-osh-framework-directive/the-osh-framework-directive-introduction" TargetMode="External"/><Relationship Id="rId7" Type="http://schemas.openxmlformats.org/officeDocument/2006/relationships/hyperlink" Target="https://osha.europa.eu/en/legislation/directives/directive-2003-88-ec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ha.europa.eu/en/legislation/directives/5" TargetMode="External"/><Relationship Id="rId5" Type="http://schemas.openxmlformats.org/officeDocument/2006/relationships/hyperlink" Target="https://osha.europa.eu/en/legislation/directives/2" TargetMode="External"/><Relationship Id="rId4" Type="http://schemas.openxmlformats.org/officeDocument/2006/relationships/hyperlink" Target="https://osha.europa.eu/en/legislation/directives/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sha.europa.eu/en/publications-priority-area/remote-and-virtual-work" TargetMode="External"/><Relationship Id="rId4" Type="http://schemas.openxmlformats.org/officeDocument/2006/relationships/hyperlink" Target="https://healthy-workplaces.osha.europa.eu/en/about-topic/priority-area/remote-and-hybrid-work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9671F-F764-4C4C-AA2D-B9A7A945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62" y="3507854"/>
            <a:ext cx="8544232" cy="696600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spcBef>
                <a:spcPts val="450"/>
              </a:spcBef>
              <a:buClr>
                <a:schemeClr val="tx2"/>
              </a:buClr>
              <a:buFont typeface="Wingdings" pitchFamily="2" charset="2"/>
            </a:pPr>
            <a:r>
              <a:rPr lang="sk-SK" sz="1800" dirty="0">
                <a:solidFill>
                  <a:srgbClr val="89C140"/>
                </a:solidFill>
                <a:latin typeface="+mn-lt"/>
                <a:ea typeface="+mn-ea"/>
                <a:cs typeface="+mn-cs"/>
              </a:rPr>
              <a:t>BEZPEČNÁ A ZDRAVÁ PRÁCA V DIGITÁLNEJ DOBE</a:t>
            </a:r>
            <a:br>
              <a:rPr lang="sk-SK" sz="1800" dirty="0">
                <a:solidFill>
                  <a:srgbClr val="89C140"/>
                </a:solidFill>
                <a:latin typeface="+mn-lt"/>
                <a:ea typeface="+mn-ea"/>
                <a:cs typeface="+mn-cs"/>
              </a:rPr>
            </a:br>
            <a:r>
              <a:rPr lang="sk-SK" sz="1800" dirty="0">
                <a:solidFill>
                  <a:srgbClr val="89C140"/>
                </a:solidFill>
                <a:latin typeface="+mn-lt"/>
                <a:ea typeface="+mn-ea"/>
                <a:cs typeface="+mn-cs"/>
              </a:rPr>
              <a:t>Kampaň Zdravé pracoviská 2023 – 2025</a:t>
            </a:r>
            <a:br>
              <a:rPr lang="sk-SK" sz="1800" dirty="0">
                <a:solidFill>
                  <a:srgbClr val="89C140"/>
                </a:solidFill>
                <a:latin typeface="+mn-lt"/>
                <a:ea typeface="+mn-ea"/>
                <a:cs typeface="+mn-cs"/>
              </a:rPr>
            </a:br>
            <a:endParaRPr lang="sk-SK" sz="1800" dirty="0">
              <a:solidFill>
                <a:srgbClr val="89C14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5F76E-135C-46BB-8390-A1E50B2BC577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62263" y="2682317"/>
            <a:ext cx="8142186" cy="506406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spcBef>
                <a:spcPct val="0"/>
              </a:spcBef>
            </a:pPr>
            <a:r>
              <a:rPr lang="sk-SK" sz="2400" dirty="0">
                <a:latin typeface="+mj-lt"/>
                <a:ea typeface="+mj-ea"/>
              </a:rPr>
              <a:t>Práca na diaľku a hybridná práca. Dôsledky pre bezpečnosť a ochranu zdravia pri práci</a:t>
            </a:r>
          </a:p>
        </p:txBody>
      </p:sp>
    </p:spTree>
    <p:extLst>
      <p:ext uri="{BB962C8B-B14F-4D97-AF65-F5344CB8AC3E}">
        <p14:creationId xmlns:p14="http://schemas.microsoft.com/office/powerpoint/2010/main" val="298122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79FCA3C-1CAE-211D-B82A-0805FDF06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857250"/>
            <a:ext cx="7992888" cy="1642492"/>
          </a:xfrm>
        </p:spPr>
        <p:txBody>
          <a:bodyPr lIns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tabLst>
                <a:tab pos="267891" algn="l"/>
              </a:tabLst>
            </a:pPr>
            <a:r>
              <a:rPr lang="sk-SK" sz="1600" b="0" dirty="0"/>
              <a:t>Práca na diaľku počas pandémie ochorenia COVID-19 viedla k zvýšeniu </a:t>
            </a:r>
            <a:br>
              <a:rPr lang="es-ES" sz="1600" b="0" dirty="0"/>
            </a:br>
            <a:r>
              <a:rPr lang="sk-SK" sz="1600" b="0" dirty="0"/>
              <a:t>pracovných požiadaviek na ženy.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tabLst>
                <a:tab pos="267891" algn="l"/>
              </a:tabLst>
            </a:pPr>
            <a:r>
              <a:rPr lang="sk-SK" sz="1600" b="0" dirty="0"/>
              <a:t>Ženy sú viac vystavené konfliktom medzi pracovným a súkromným životom.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tabLst>
                <a:tab pos="267891" algn="l"/>
              </a:tabLst>
            </a:pPr>
            <a:r>
              <a:rPr lang="sk-SK" sz="1600" b="0" dirty="0"/>
              <a:t>Pandémia ešte viac prehĺbila existujúce rodové nerovnosti.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tabLst>
                <a:tab pos="267891" algn="l"/>
              </a:tabLst>
            </a:pPr>
            <a:r>
              <a:rPr lang="sk-SK" sz="1600" b="0" dirty="0"/>
              <a:t>Matky vykazovali väčšiu nespokojnosť s prácou ako otcovia, keď pracovali na diaľku.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67891" algn="l"/>
              </a:tabLst>
            </a:pPr>
            <a:endParaRPr lang="en-US" sz="1600" b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0C55BB0-D063-228C-E3E8-71F70CAA9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51470"/>
            <a:ext cx="6100192" cy="576064"/>
          </a:xfrm>
        </p:spPr>
        <p:txBody>
          <a:bodyPr lIns="0">
            <a:normAutofit/>
          </a:bodyPr>
          <a:lstStyle/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Rodové otázky</a:t>
            </a:r>
          </a:p>
        </p:txBody>
      </p:sp>
    </p:spTree>
    <p:extLst>
      <p:ext uri="{BB962C8B-B14F-4D97-AF65-F5344CB8AC3E}">
        <p14:creationId xmlns:p14="http://schemas.microsoft.com/office/powerpoint/2010/main" val="1988519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858" y="771550"/>
            <a:ext cx="8693997" cy="367200"/>
          </a:xfrm>
        </p:spPr>
        <p:txBody>
          <a:bodyPr lIns="0"/>
          <a:lstStyle/>
          <a:p>
            <a:r>
              <a:rPr lang="sk-SK" sz="1600">
                <a:solidFill>
                  <a:srgbClr val="ACC700"/>
                </a:solidFill>
              </a:rPr>
              <a:t>Posúdenie rizík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2" y="1292442"/>
            <a:ext cx="8064127" cy="2359428"/>
          </a:xfrm>
        </p:spPr>
        <p:txBody>
          <a:bodyPr lIns="0" anchor="t">
            <a:noAutofit/>
          </a:bodyPr>
          <a:lstStyle/>
          <a:p>
            <a:r>
              <a:rPr lang="sk-SK" sz="1600" dirty="0">
                <a:solidFill>
                  <a:srgbClr val="ACC700"/>
                </a:solidFill>
              </a:rPr>
              <a:t>Posúdenie rizík </a:t>
            </a:r>
            <a:r>
              <a:rPr lang="sk-SK" sz="1600" b="0" dirty="0"/>
              <a:t> vzdialeného pracoviska je </a:t>
            </a:r>
            <a:r>
              <a:rPr lang="sk-SK" sz="1600" dirty="0">
                <a:solidFill>
                  <a:srgbClr val="ACC700"/>
                </a:solidFill>
              </a:rPr>
              <a:t>prvým krokom </a:t>
            </a:r>
            <a:r>
              <a:rPr lang="sk-SK" sz="1600" b="0" dirty="0"/>
              <a:t> riešenia rizikových faktorov v oblasti BOZP</a:t>
            </a:r>
          </a:p>
          <a:p>
            <a:r>
              <a:rPr lang="sk-SK" sz="1600" b="0" dirty="0"/>
              <a:t>Práca na diaľku/hybridná práca musí byť súčasťou posúdenia rizík zamestnávateľom.</a:t>
            </a:r>
          </a:p>
          <a:p>
            <a:r>
              <a:rPr lang="sk-SK" sz="1600" b="0" dirty="0"/>
              <a:t>Účasť pracovníkov a vedenia firmy na posudzovaní rizík je zásadná</a:t>
            </a: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zamestnávatelia?</a:t>
            </a:r>
          </a:p>
        </p:txBody>
      </p:sp>
      <p:pic>
        <p:nvPicPr>
          <p:cNvPr id="6" name="Picture 5" descr="A green line art of a hand giving a thumbs up&#10;&#10;Description automatically generated">
            <a:extLst>
              <a:ext uri="{FF2B5EF4-FFF2-40B4-BE49-F238E27FC236}">
                <a16:creationId xmlns:a16="http://schemas.microsoft.com/office/drawing/2014/main" id="{E311EBA8-2AA4-46E0-9CEC-5183D08ED8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520280"/>
            <a:ext cx="1491630" cy="149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85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275606"/>
            <a:ext cx="7776864" cy="2736304"/>
          </a:xfrm>
        </p:spPr>
        <p:txBody>
          <a:bodyPr lIns="0" anchor="t">
            <a:noAutofit/>
          </a:bodyPr>
          <a:lstStyle/>
          <a:p>
            <a:pPr marL="0" indent="0">
              <a:buClr>
                <a:schemeClr val="accent1"/>
              </a:buClr>
              <a:buNone/>
            </a:pPr>
            <a:r>
              <a:rPr lang="sk-SK" sz="1600" b="0" dirty="0">
                <a:solidFill>
                  <a:srgbClr val="003399"/>
                </a:solidFill>
              </a:rPr>
              <a:t>Treba objasniť:</a:t>
            </a:r>
          </a:p>
          <a:p>
            <a:r>
              <a:rPr lang="sk-SK" sz="1600" b="0" dirty="0"/>
              <a:t>kto vykonáva posúdenie rizík</a:t>
            </a:r>
          </a:p>
          <a:p>
            <a:r>
              <a:rPr lang="sk-SK" sz="1600" b="0" dirty="0"/>
              <a:t>individuálne posúdenie rizík pre každého pracovníka na diaľku/hybridného pracovníka</a:t>
            </a:r>
          </a:p>
          <a:p>
            <a:r>
              <a:rPr lang="sk-SK" sz="1600" b="0" dirty="0"/>
              <a:t>návšteva domácnosti pracovníka s jeho súhlasom alebo sa posúdenie rizík môže uskutočniť na základe informácií získaných od pracovníka.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zamestnávatelia?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6437C94-EC27-4940-B623-068A4FB91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58" y="771550"/>
            <a:ext cx="8693997" cy="367200"/>
          </a:xfrm>
        </p:spPr>
        <p:txBody>
          <a:bodyPr lIns="0"/>
          <a:lstStyle/>
          <a:p>
            <a:r>
              <a:rPr lang="sk-SK" sz="1600">
                <a:solidFill>
                  <a:srgbClr val="ACC700"/>
                </a:solidFill>
              </a:rPr>
              <a:t>Posúdenie rizík</a:t>
            </a:r>
          </a:p>
        </p:txBody>
      </p:sp>
    </p:spTree>
    <p:extLst>
      <p:ext uri="{BB962C8B-B14F-4D97-AF65-F5344CB8AC3E}">
        <p14:creationId xmlns:p14="http://schemas.microsoft.com/office/powerpoint/2010/main" val="2083935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3" y="1248094"/>
            <a:ext cx="8118648" cy="2403776"/>
          </a:xfrm>
        </p:spPr>
        <p:txBody>
          <a:bodyPr lIns="0" anchor="t">
            <a:noAutofit/>
          </a:bodyPr>
          <a:lstStyle/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sk-SK" sz="1600" b="0"/>
              <a:t>Poskytnite ergonomické vybavenie vrátane myši, klávesnice, obrazovky atď.</a:t>
            </a: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sk-SK" sz="1600" b="0"/>
              <a:t>Poskytnite technickú podporu a usmernenia k vytvoreniu efektívneho domáceho pracoviska.</a:t>
            </a: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sk-SK" sz="1600" b="0"/>
              <a:t>Presadzujte pravidelné fyzické cvičenie a povzbudzujte zamestnancov, aby si robili aktívne prestávky a krátko si zacvičili.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3644623-C034-42B4-895A-D16546563E9B}"/>
              </a:ext>
            </a:extLst>
          </p:cNvPr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zamestnávatelia?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66A9585-BA44-4D87-AAB4-01BFFBC36AC5}"/>
              </a:ext>
            </a:extLst>
          </p:cNvPr>
          <p:cNvSpPr txBox="1">
            <a:spLocks/>
          </p:cNvSpPr>
          <p:nvPr/>
        </p:nvSpPr>
        <p:spPr>
          <a:xfrm>
            <a:off x="474858" y="771550"/>
            <a:ext cx="8693997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1600">
                <a:solidFill>
                  <a:srgbClr val="ACC700"/>
                </a:solidFill>
              </a:rPr>
              <a:t>Tipy pre manažérov</a:t>
            </a:r>
          </a:p>
        </p:txBody>
      </p:sp>
      <p:pic>
        <p:nvPicPr>
          <p:cNvPr id="4" name="Picture 3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6B9034AC-40DF-4AE9-A08E-89A4588CEEF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44733"/>
            <a:ext cx="3456383" cy="233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12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203598"/>
            <a:ext cx="7704856" cy="1512168"/>
          </a:xfrm>
        </p:spPr>
        <p:txBody>
          <a:bodyPr lIns="0" anchor="t">
            <a:noAutofit/>
          </a:bodyPr>
          <a:lstStyle/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sk-SK" sz="1600" b="0" dirty="0"/>
              <a:t>Zostaňte v kontakte s tímom, aby sa informácie dostali ku všetkým</a:t>
            </a: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sk-SK" sz="1600" b="0" dirty="0"/>
              <a:t>Dohodnite sa na výsledkoch, ktoré majú zamestnanci dosiahnuť, o hodinách dostupnosti a podávaní správ o pokroku</a:t>
            </a: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sk-SK" sz="1600" b="0" dirty="0"/>
              <a:t>Porozprávajte sa s pracovníkmi o ich potrebách, očakávaniach a zdravom odpojení</a:t>
            </a:r>
          </a:p>
          <a:p>
            <a:pPr fontAlgn="base"/>
            <a:endParaRPr lang="en-GB" sz="1600" b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AA020C-99D2-4EFA-8500-3DC4B46CDD67}"/>
              </a:ext>
            </a:extLst>
          </p:cNvPr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zamestnávatelia?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371876-8B62-4FFA-98C1-D8B89EB53620}"/>
              </a:ext>
            </a:extLst>
          </p:cNvPr>
          <p:cNvSpPr txBox="1">
            <a:spLocks/>
          </p:cNvSpPr>
          <p:nvPr/>
        </p:nvSpPr>
        <p:spPr>
          <a:xfrm>
            <a:off x="474858" y="771550"/>
            <a:ext cx="8693997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1600">
                <a:solidFill>
                  <a:srgbClr val="ACC700"/>
                </a:solidFill>
              </a:rPr>
              <a:t>Tipy pre manažérov</a:t>
            </a:r>
          </a:p>
        </p:txBody>
      </p:sp>
      <p:pic>
        <p:nvPicPr>
          <p:cNvPr id="4" name="Picture 3" descr="A person standing with her arms out and pointing at a screen&#10;&#10;Description automatically generated with medium confidence">
            <a:extLst>
              <a:ext uri="{FF2B5EF4-FFF2-40B4-BE49-F238E27FC236}">
                <a16:creationId xmlns:a16="http://schemas.microsoft.com/office/drawing/2014/main" id="{FEBC8C7C-1D4B-4AFB-A639-2F2B5C657A6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011482"/>
            <a:ext cx="3062944" cy="20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0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3" y="1275606"/>
            <a:ext cx="8226453" cy="1955738"/>
          </a:xfrm>
        </p:spPr>
        <p:txBody>
          <a:bodyPr lIns="0" anchor="t">
            <a:noAutofit/>
          </a:bodyPr>
          <a:lstStyle/>
          <a:p>
            <a:r>
              <a:rPr lang="sk-SK" sz="1550" b="0" dirty="0"/>
              <a:t>Technická pomoc a zaškolenie na optimálne využívanie vybavenia</a:t>
            </a:r>
          </a:p>
          <a:p>
            <a:r>
              <a:rPr lang="sk-SK" sz="1550" b="0" dirty="0"/>
              <a:t>Poradenstvo o zdravom pripájaní (a odpájaní sa) a o pravidelnom pohybe a zmene polohy</a:t>
            </a:r>
          </a:p>
          <a:p>
            <a:pPr fontAlgn="base"/>
            <a:r>
              <a:rPr lang="sk-SK" sz="1550" b="0" dirty="0"/>
              <a:t>Začleňte vzdelávanie do všeobecnej stratégie prevencie zameranej na zníženie zdravotných rizík na pracovisku</a:t>
            </a:r>
          </a:p>
          <a:p>
            <a:endParaRPr lang="en-GB" sz="1600" b="0" dirty="0"/>
          </a:p>
          <a:p>
            <a:pPr marL="0" indent="0">
              <a:buNone/>
            </a:pPr>
            <a:endParaRPr lang="en-GB" sz="1600" b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58F9139-BEC4-4617-BEF3-B193D579E1A4}"/>
              </a:ext>
            </a:extLst>
          </p:cNvPr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zamestnávatelia?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2F1A8E6-A46E-4729-8608-96EE77B26EFB}"/>
              </a:ext>
            </a:extLst>
          </p:cNvPr>
          <p:cNvSpPr txBox="1">
            <a:spLocks/>
          </p:cNvSpPr>
          <p:nvPr/>
        </p:nvSpPr>
        <p:spPr>
          <a:xfrm>
            <a:off x="474858" y="771550"/>
            <a:ext cx="8693997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1600" dirty="0">
                <a:solidFill>
                  <a:srgbClr val="ACC700"/>
                </a:solidFill>
              </a:rPr>
              <a:t>Poskytnúť zaškolenie</a:t>
            </a:r>
          </a:p>
        </p:txBody>
      </p:sp>
      <p:pic>
        <p:nvPicPr>
          <p:cNvPr id="4" name="Picture 3" descr="A calendar with a blue and green square&#10;&#10;Description automatically generated">
            <a:extLst>
              <a:ext uri="{FF2B5EF4-FFF2-40B4-BE49-F238E27FC236}">
                <a16:creationId xmlns:a16="http://schemas.microsoft.com/office/drawing/2014/main" id="{0816B26A-7208-4B41-89FC-EE563D71C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542637"/>
            <a:ext cx="1739001" cy="182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29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3" y="771550"/>
            <a:ext cx="7704856" cy="3095922"/>
          </a:xfrm>
        </p:spPr>
        <p:txBody>
          <a:bodyPr lIns="0" anchor="t">
            <a:noAutofit/>
          </a:bodyPr>
          <a:lstStyle/>
          <a:p>
            <a:r>
              <a:rPr lang="sk-SK" sz="1600" dirty="0">
                <a:solidFill>
                  <a:srgbClr val="ACC700"/>
                </a:solidFill>
              </a:rPr>
              <a:t>Stratégia práce na diaľku a hybridnej práce </a:t>
            </a:r>
            <a:r>
              <a:rPr lang="sk-SK" sz="1600" b="0" dirty="0"/>
              <a:t>, ktorá zahŕňa fyzické, ergonomické a </a:t>
            </a:r>
            <a:r>
              <a:rPr lang="sk-SK" sz="1600" b="0" dirty="0" err="1"/>
              <a:t>psychosociálne</a:t>
            </a:r>
            <a:r>
              <a:rPr lang="sk-SK" sz="1600" b="0" dirty="0"/>
              <a:t> prvky a rizikové faktory, medzi ktoré patrí:</a:t>
            </a:r>
          </a:p>
          <a:p>
            <a:pPr marL="0" indent="0">
              <a:buNone/>
            </a:pPr>
            <a:r>
              <a:rPr lang="sk-SK" sz="1600" b="0" dirty="0"/>
              <a:t> </a:t>
            </a:r>
          </a:p>
          <a:p>
            <a:pPr lvl="3">
              <a:spcAft>
                <a:spcPts val="600"/>
              </a:spcAft>
            </a:pPr>
            <a:r>
              <a:rPr lang="sk-SK" sz="1600" dirty="0">
                <a:solidFill>
                  <a:schemeClr val="tx2"/>
                </a:solidFill>
              </a:rPr>
              <a:t> Posúdenie rizík </a:t>
            </a:r>
          </a:p>
          <a:p>
            <a:pPr lvl="3">
              <a:spcAft>
                <a:spcPts val="600"/>
              </a:spcAft>
            </a:pPr>
            <a:r>
              <a:rPr lang="sk-SK" sz="1600" dirty="0">
                <a:solidFill>
                  <a:schemeClr val="tx2"/>
                </a:solidFill>
              </a:rPr>
              <a:t> Prístupnosť virtuálneho pracovného prostredia</a:t>
            </a:r>
          </a:p>
          <a:p>
            <a:pPr lvl="3">
              <a:spcAft>
                <a:spcPts val="600"/>
              </a:spcAft>
            </a:pPr>
            <a:r>
              <a:rPr lang="sk-SK" sz="1600" dirty="0">
                <a:solidFill>
                  <a:schemeClr val="tx2"/>
                </a:solidFill>
              </a:rPr>
              <a:t> Ergonomické vybavenie</a:t>
            </a:r>
          </a:p>
          <a:p>
            <a:pPr lvl="3">
              <a:spcAft>
                <a:spcPts val="600"/>
              </a:spcAft>
            </a:pPr>
            <a:r>
              <a:rPr lang="sk-SK" sz="1600" dirty="0">
                <a:solidFill>
                  <a:schemeClr val="tx2"/>
                </a:solidFill>
              </a:rPr>
              <a:t> Zdravé pripájanie (a odpájanie)</a:t>
            </a:r>
          </a:p>
          <a:p>
            <a:pPr lvl="3">
              <a:spcAft>
                <a:spcPts val="600"/>
              </a:spcAft>
            </a:pPr>
            <a:r>
              <a:rPr lang="sk-SK" sz="1600" dirty="0">
                <a:solidFill>
                  <a:schemeClr val="tx2"/>
                </a:solidFill>
              </a:rPr>
              <a:t> Očakávané výsledky</a:t>
            </a:r>
          </a:p>
          <a:p>
            <a:pPr lvl="3">
              <a:spcAft>
                <a:spcPts val="600"/>
              </a:spcAft>
            </a:pPr>
            <a:r>
              <a:rPr lang="sk-SK" sz="1600" dirty="0">
                <a:solidFill>
                  <a:schemeClr val="tx2"/>
                </a:solidFill>
              </a:rPr>
              <a:t> Informácie a podpora pre zamestnancov</a:t>
            </a:r>
          </a:p>
          <a:p>
            <a:endParaRPr lang="en-GB" sz="1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016852-C5A5-474C-86C7-CB749383A6BB}"/>
              </a:ext>
            </a:extLst>
          </p:cNvPr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zamestnávatelia?</a:t>
            </a:r>
          </a:p>
        </p:txBody>
      </p:sp>
    </p:spTree>
    <p:extLst>
      <p:ext uri="{BB962C8B-B14F-4D97-AF65-F5344CB8AC3E}">
        <p14:creationId xmlns:p14="http://schemas.microsoft.com/office/powerpoint/2010/main" val="2672594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6159" y="843559"/>
            <a:ext cx="7776864" cy="3384376"/>
          </a:xfrm>
        </p:spPr>
        <p:txBody>
          <a:bodyPr lIns="0" anchor="t">
            <a:noAutofit/>
          </a:bodyPr>
          <a:lstStyle/>
          <a:p>
            <a:pPr marL="0" indent="0" fontAlgn="base">
              <a:spcBef>
                <a:spcPts val="600"/>
              </a:spcBef>
              <a:buNone/>
            </a:pPr>
            <a:r>
              <a:rPr lang="sk-SK" sz="1600" dirty="0">
                <a:solidFill>
                  <a:srgbClr val="ACC700"/>
                </a:solidFill>
              </a:rPr>
              <a:t>1. Prispôsobiť ergonómiu pracoviska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b="0" dirty="0">
                <a:solidFill>
                  <a:srgbClr val="003399"/>
                </a:solidFill>
              </a:rPr>
              <a:t>pohodlná stolička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b="0" dirty="0">
                <a:solidFill>
                  <a:srgbClr val="003399"/>
                </a:solidFill>
              </a:rPr>
              <a:t>primeraný stôl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b="0" dirty="0">
                <a:solidFill>
                  <a:srgbClr val="003399"/>
                </a:solidFill>
              </a:rPr>
              <a:t>vybavenie, napríklad monitor, myš, klávesnica</a:t>
            </a:r>
          </a:p>
          <a:p>
            <a:pPr fontAlgn="base"/>
            <a:endParaRPr lang="en-GB" sz="1600" b="0" dirty="0"/>
          </a:p>
          <a:p>
            <a:pPr marL="0" indent="0" fontAlgn="base">
              <a:spcBef>
                <a:spcPts val="600"/>
              </a:spcBef>
              <a:buNone/>
            </a:pPr>
            <a:r>
              <a:rPr lang="sk-SK" sz="1600" b="0" dirty="0">
                <a:solidFill>
                  <a:srgbClr val="ACC700"/>
                </a:solidFill>
              </a:rPr>
              <a:t> </a:t>
            </a:r>
            <a:r>
              <a:rPr lang="sk-SK" sz="1600" dirty="0">
                <a:solidFill>
                  <a:srgbClr val="ACC700"/>
                </a:solidFill>
              </a:rPr>
              <a:t>2. Vytvoriť vhodné pracovné prostredie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dostatočné/správne osvetlenie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vzduch a teplota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obmedzený hluk z okolia</a:t>
            </a:r>
          </a:p>
          <a:p>
            <a:pPr marL="0" indent="0" fontAlgn="base">
              <a:buNone/>
            </a:pPr>
            <a:endParaRPr lang="en-GB" sz="1600" b="0" dirty="0"/>
          </a:p>
          <a:p>
            <a:pPr marL="0" indent="0" fontAlgn="base">
              <a:buNone/>
            </a:pPr>
            <a:endParaRPr lang="en-GB" sz="1600" b="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pracovníci?</a:t>
            </a:r>
          </a:p>
        </p:txBody>
      </p:sp>
    </p:spTree>
    <p:extLst>
      <p:ext uri="{BB962C8B-B14F-4D97-AF65-F5344CB8AC3E}">
        <p14:creationId xmlns:p14="http://schemas.microsoft.com/office/powerpoint/2010/main" val="896478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849423"/>
            <a:ext cx="8023661" cy="2082367"/>
          </a:xfrm>
        </p:spPr>
        <p:txBody>
          <a:bodyPr lIns="0" anchor="t">
            <a:noAutofit/>
          </a:bodyPr>
          <a:lstStyle/>
          <a:p>
            <a:pPr marL="0" indent="0" fontAlgn="base">
              <a:buNone/>
            </a:pPr>
            <a:r>
              <a:rPr lang="sk-SK" sz="1600" dirty="0">
                <a:solidFill>
                  <a:srgbClr val="ACC700"/>
                </a:solidFill>
              </a:rPr>
              <a:t>3. Vyhýbať sa neustálej sedavej polohe </a:t>
            </a:r>
          </a:p>
          <a:p>
            <a:pPr marL="0" indent="0" defTabSz="234950" fontAlgn="base">
              <a:buNone/>
            </a:pPr>
            <a:r>
              <a:rPr lang="sk-SK" sz="1600" b="0" dirty="0"/>
              <a:t>	Dobrému duševnému a fyzickému zdraviu môže pomôcť kombinácia 3 prvkov: </a:t>
            </a:r>
          </a:p>
          <a:p>
            <a:pPr marL="574675" lvl="1" indent="-234950" fontAlgn="base">
              <a:buNone/>
            </a:pPr>
            <a:r>
              <a:rPr lang="sk-SK" sz="1600" dirty="0">
                <a:solidFill>
                  <a:schemeClr val="tx2"/>
                </a:solidFill>
              </a:rPr>
              <a:t>1) sedieť menej hodín denne</a:t>
            </a:r>
          </a:p>
          <a:p>
            <a:pPr marL="574675" lvl="1" indent="-234950" fontAlgn="base">
              <a:buNone/>
            </a:pPr>
            <a:r>
              <a:rPr lang="sk-SK" sz="1600" dirty="0">
                <a:solidFill>
                  <a:schemeClr val="tx2"/>
                </a:solidFill>
              </a:rPr>
              <a:t>2) čo najčastejšie striedať polohy</a:t>
            </a:r>
          </a:p>
          <a:p>
            <a:pPr marL="574675" lvl="1" indent="-234950" fontAlgn="base">
              <a:buNone/>
            </a:pPr>
            <a:r>
              <a:rPr lang="sk-SK" sz="1600" dirty="0">
                <a:solidFill>
                  <a:schemeClr val="tx2"/>
                </a:solidFill>
              </a:rPr>
              <a:t>3) mať správne držanie tela v sede</a:t>
            </a:r>
          </a:p>
          <a:p>
            <a:pPr fontAlgn="base"/>
            <a:endParaRPr lang="en-GB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1E35026-0924-4421-84BE-B99D9CC1BEF6}"/>
              </a:ext>
            </a:extLst>
          </p:cNvPr>
          <p:cNvSpPr txBox="1">
            <a:spLocks/>
          </p:cNvSpPr>
          <p:nvPr/>
        </p:nvSpPr>
        <p:spPr>
          <a:xfrm>
            <a:off x="107504" y="2715766"/>
            <a:ext cx="1800200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base"/>
            <a:endParaRPr lang="en-GB" sz="16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8E0F60-9930-485D-809F-7A4DDAAEBD23}"/>
              </a:ext>
            </a:extLst>
          </p:cNvPr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pracovníci?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D1D79E-0892-422B-8092-97798207F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2355726"/>
            <a:ext cx="3826292" cy="237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9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1E35026-0924-4421-84BE-B99D9CC1BEF6}"/>
              </a:ext>
            </a:extLst>
          </p:cNvPr>
          <p:cNvSpPr txBox="1">
            <a:spLocks/>
          </p:cNvSpPr>
          <p:nvPr/>
        </p:nvSpPr>
        <p:spPr>
          <a:xfrm>
            <a:off x="107504" y="2715766"/>
            <a:ext cx="1800200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base"/>
            <a:endParaRPr lang="en-GB" sz="160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0BBD94-8307-45B8-BF5B-4AA3FB7B514F}"/>
              </a:ext>
            </a:extLst>
          </p:cNvPr>
          <p:cNvSpPr txBox="1">
            <a:spLocks/>
          </p:cNvSpPr>
          <p:nvPr/>
        </p:nvSpPr>
        <p:spPr>
          <a:xfrm>
            <a:off x="464645" y="897564"/>
            <a:ext cx="8214710" cy="2898322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Bef>
                <a:spcPts val="600"/>
              </a:spcBef>
              <a:buNone/>
            </a:pPr>
            <a:r>
              <a:rPr lang="sk-SK" sz="1600" dirty="0">
                <a:solidFill>
                  <a:srgbClr val="ACC700"/>
                </a:solidFill>
              </a:rPr>
              <a:t>4. Organizujte si prácu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Zabezpečte si oddelenú domácu kanceláriu s cieľom zabrániť vyrušovaniu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Naplánujte si pracovný deň vrátane prestávok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Rešpektujte „bežný“ pracovný čas ako v kancelárii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Dodržiavajte režim/rutinu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Urobte si program aktivít po práci, aby ste sa naozaj odpojili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Dbajte na rôznorodosť pracovných úloh</a:t>
            </a:r>
          </a:p>
          <a:p>
            <a:pPr marL="0" indent="0" fontAlgn="base">
              <a:buFont typeface="Wingdings" pitchFamily="2" charset="2"/>
              <a:buNone/>
            </a:pPr>
            <a:endParaRPr lang="en-GB" sz="16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A82A8C-6D9A-46DA-8875-3E6DD0494CD8}"/>
              </a:ext>
            </a:extLst>
          </p:cNvPr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pracovníci?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182EEBA-676E-4A3B-B9BB-CE3651136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4048" y="3147814"/>
            <a:ext cx="933691" cy="11525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F4212D8-E8F2-45C9-B2F5-1150E0EDF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48471" y="1588111"/>
            <a:ext cx="1107905" cy="11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13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53307E9-1F2E-0BE7-F719-A0388DB2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lIns="0"/>
          <a:lstStyle/>
          <a:p>
            <a:r>
              <a:rPr lang="sk-SK" sz="2400"/>
              <a:t>Prehľad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647254-0BD0-4F49-993B-97455079EE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766" y="1942789"/>
            <a:ext cx="2636836" cy="1779863"/>
          </a:xfrm>
          <a:prstGeom prst="rect">
            <a:avLst/>
          </a:prstGeom>
          <a:noFill/>
          <a:ln w="38100">
            <a:solidFill>
              <a:srgbClr val="ACC700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BEFBBD-DDE2-4D1C-A6F5-BBEBE684871F}"/>
              </a:ext>
            </a:extLst>
          </p:cNvPr>
          <p:cNvGrpSpPr/>
          <p:nvPr/>
        </p:nvGrpSpPr>
        <p:grpSpPr>
          <a:xfrm>
            <a:off x="450000" y="729731"/>
            <a:ext cx="4976364" cy="436807"/>
            <a:chOff x="450000" y="768538"/>
            <a:chExt cx="4976364" cy="43680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12E357-CEFB-4B4C-8F82-B76E2BDE33AE}"/>
                </a:ext>
              </a:extLst>
            </p:cNvPr>
            <p:cNvSpPr/>
            <p:nvPr/>
          </p:nvSpPr>
          <p:spPr>
            <a:xfrm>
              <a:off x="450000" y="955964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>
                <a:solidFill>
                  <a:srgbClr val="003399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B8C109D-5785-4944-965C-3BE491C6C29C}"/>
                </a:ext>
              </a:extLst>
            </p:cNvPr>
            <p:cNvGrpSpPr/>
            <p:nvPr/>
          </p:nvGrpSpPr>
          <p:grpSpPr>
            <a:xfrm>
              <a:off x="583720" y="768538"/>
              <a:ext cx="4670640" cy="370956"/>
              <a:chOff x="259890" y="3219"/>
              <a:chExt cx="4267200" cy="38376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2B5063C7-746C-4861-8030-D8A224F27A7F}"/>
                  </a:ext>
                </a:extLst>
              </p:cNvPr>
              <p:cNvSpPr/>
              <p:nvPr/>
            </p:nvSpPr>
            <p:spPr>
              <a:xfrm>
                <a:off x="259890" y="321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10" name="Rectangle: Rounded Corners 4">
                <a:extLst>
                  <a:ext uri="{FF2B5EF4-FFF2-40B4-BE49-F238E27FC236}">
                    <a16:creationId xmlns:a16="http://schemas.microsoft.com/office/drawing/2014/main" id="{28A2A611-4891-4B05-BE99-0454AC78D8EE}"/>
                  </a:ext>
                </a:extLst>
              </p:cNvPr>
              <p:cNvSpPr txBox="1"/>
              <p:nvPr/>
            </p:nvSpPr>
            <p:spPr>
              <a:xfrm>
                <a:off x="281927" y="21953"/>
                <a:ext cx="4229732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400" b="0">
                    <a:solidFill>
                      <a:srgbClr val="003399"/>
                    </a:solidFill>
                  </a:rPr>
                  <a:t>Vymedzenie pojmov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18AA86-390E-4FEA-8F3D-57A4F9E60F34}"/>
              </a:ext>
            </a:extLst>
          </p:cNvPr>
          <p:cNvGrpSpPr/>
          <p:nvPr/>
        </p:nvGrpSpPr>
        <p:grpSpPr>
          <a:xfrm>
            <a:off x="446750" y="1697080"/>
            <a:ext cx="4976364" cy="430209"/>
            <a:chOff x="450000" y="1779575"/>
            <a:chExt cx="4976364" cy="43020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76F3877-7349-4FBC-B4AE-CDB0349045E3}"/>
                </a:ext>
              </a:extLst>
            </p:cNvPr>
            <p:cNvSpPr/>
            <p:nvPr/>
          </p:nvSpPr>
          <p:spPr>
            <a:xfrm>
              <a:off x="450000" y="1960403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5E06B3E-AC45-4BC0-9D25-95054860BFD7}"/>
                </a:ext>
              </a:extLst>
            </p:cNvPr>
            <p:cNvGrpSpPr/>
            <p:nvPr/>
          </p:nvGrpSpPr>
          <p:grpSpPr>
            <a:xfrm>
              <a:off x="588451" y="1779575"/>
              <a:ext cx="4651907" cy="370957"/>
              <a:chOff x="246858" y="1182580"/>
              <a:chExt cx="4267200" cy="383760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DBED964-5F78-4FF0-B68F-674E8BA65E0E}"/>
                  </a:ext>
                </a:extLst>
              </p:cNvPr>
              <p:cNvSpPr/>
              <p:nvPr/>
            </p:nvSpPr>
            <p:spPr>
              <a:xfrm>
                <a:off x="246858" y="118258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fillRef>
              <a:effectRef idx="0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16" name="Rectangle: Rounded Corners 6">
                <a:extLst>
                  <a:ext uri="{FF2B5EF4-FFF2-40B4-BE49-F238E27FC236}">
                    <a16:creationId xmlns:a16="http://schemas.microsoft.com/office/drawing/2014/main" id="{A39F912C-5BBE-42A6-9683-63184F868639}"/>
                  </a:ext>
                </a:extLst>
              </p:cNvPr>
              <p:cNvSpPr txBox="1"/>
              <p:nvPr/>
            </p:nvSpPr>
            <p:spPr>
              <a:xfrm>
                <a:off x="266031" y="1201314"/>
                <a:ext cx="4196882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400">
                    <a:solidFill>
                      <a:srgbClr val="003399"/>
                    </a:solidFill>
                  </a:rPr>
                  <a:t>Príležitosti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0662551-A89C-498B-AE78-C49B18DFCF16}"/>
              </a:ext>
            </a:extLst>
          </p:cNvPr>
          <p:cNvGrpSpPr/>
          <p:nvPr/>
        </p:nvGrpSpPr>
        <p:grpSpPr>
          <a:xfrm>
            <a:off x="449599" y="2202643"/>
            <a:ext cx="4973516" cy="426342"/>
            <a:chOff x="447624" y="2394783"/>
            <a:chExt cx="4973516" cy="42634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6987153-F70B-4AF5-BC72-B0B0545B73FC}"/>
                </a:ext>
              </a:extLst>
            </p:cNvPr>
            <p:cNvSpPr/>
            <p:nvPr/>
          </p:nvSpPr>
          <p:spPr>
            <a:xfrm>
              <a:off x="447624" y="2571744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328B6B6-581A-490A-A27D-01DC1435D680}"/>
                </a:ext>
              </a:extLst>
            </p:cNvPr>
            <p:cNvGrpSpPr/>
            <p:nvPr/>
          </p:nvGrpSpPr>
          <p:grpSpPr>
            <a:xfrm>
              <a:off x="582857" y="2394783"/>
              <a:ext cx="4651907" cy="370957"/>
              <a:chOff x="241728" y="1772260"/>
              <a:chExt cx="4267200" cy="383760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DD3DC332-8FA4-4D9F-B720-CB8A5AF12A19}"/>
                  </a:ext>
                </a:extLst>
              </p:cNvPr>
              <p:cNvSpPr/>
              <p:nvPr/>
            </p:nvSpPr>
            <p:spPr>
              <a:xfrm>
                <a:off x="241728" y="177226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fillRef>
              <a:effectRef idx="0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Rectangle: Rounded Corners 8">
                <a:extLst>
                  <a:ext uri="{FF2B5EF4-FFF2-40B4-BE49-F238E27FC236}">
                    <a16:creationId xmlns:a16="http://schemas.microsoft.com/office/drawing/2014/main" id="{499D88FA-7A0A-4E69-A7B9-05DA672B83E3}"/>
                  </a:ext>
                </a:extLst>
              </p:cNvPr>
              <p:cNvSpPr txBox="1"/>
              <p:nvPr/>
            </p:nvSpPr>
            <p:spPr>
              <a:xfrm>
                <a:off x="258529" y="179099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400" b="0">
                    <a:solidFill>
                      <a:srgbClr val="003399"/>
                    </a:solidFill>
                  </a:rPr>
                  <a:t>Riziká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1B4C4E-467A-469B-9F27-6C842A441951}"/>
              </a:ext>
            </a:extLst>
          </p:cNvPr>
          <p:cNvGrpSpPr/>
          <p:nvPr/>
        </p:nvGrpSpPr>
        <p:grpSpPr>
          <a:xfrm>
            <a:off x="446751" y="2696425"/>
            <a:ext cx="4973516" cy="429031"/>
            <a:chOff x="446751" y="2750907"/>
            <a:chExt cx="4973516" cy="42903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4251484-7E77-4FBB-BD35-02BEE7B90A83}"/>
                </a:ext>
              </a:extLst>
            </p:cNvPr>
            <p:cNvSpPr/>
            <p:nvPr/>
          </p:nvSpPr>
          <p:spPr>
            <a:xfrm>
              <a:off x="446751" y="293055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C3308B3-8608-4F11-B182-AF0F112DCF2B}"/>
                </a:ext>
              </a:extLst>
            </p:cNvPr>
            <p:cNvGrpSpPr/>
            <p:nvPr/>
          </p:nvGrpSpPr>
          <p:grpSpPr>
            <a:xfrm>
              <a:off x="584946" y="2750907"/>
              <a:ext cx="4651904" cy="370957"/>
              <a:chOff x="243645" y="2361940"/>
              <a:chExt cx="4267200" cy="38376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A4EACCC3-FD6A-40C3-A5F5-F9539A74E3B0}"/>
                  </a:ext>
                </a:extLst>
              </p:cNvPr>
              <p:cNvSpPr/>
              <p:nvPr/>
            </p:nvSpPr>
            <p:spPr>
              <a:xfrm>
                <a:off x="243645" y="236194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fillRef>
              <a:effectRef idx="0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Rectangle: Rounded Corners 10">
                <a:extLst>
                  <a:ext uri="{FF2B5EF4-FFF2-40B4-BE49-F238E27FC236}">
                    <a16:creationId xmlns:a16="http://schemas.microsoft.com/office/drawing/2014/main" id="{F4E8BCCD-EBFA-4214-B631-78609EEFC649}"/>
                  </a:ext>
                </a:extLst>
              </p:cNvPr>
              <p:cNvSpPr txBox="1"/>
              <p:nvPr/>
            </p:nvSpPr>
            <p:spPr>
              <a:xfrm>
                <a:off x="261232" y="238067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400" b="0">
                    <a:solidFill>
                      <a:srgbClr val="003399"/>
                    </a:solidFill>
                  </a:rPr>
                  <a:t>Rodové otázky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6D24AD-C70E-4707-BA8D-9508A45D14B4}"/>
              </a:ext>
            </a:extLst>
          </p:cNvPr>
          <p:cNvGrpSpPr/>
          <p:nvPr/>
        </p:nvGrpSpPr>
        <p:grpSpPr>
          <a:xfrm>
            <a:off x="446751" y="3185277"/>
            <a:ext cx="4973516" cy="428254"/>
            <a:chOff x="446751" y="3285839"/>
            <a:chExt cx="4973516" cy="42825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EA875F-A041-42AD-B3BC-27F2948F075E}"/>
                </a:ext>
              </a:extLst>
            </p:cNvPr>
            <p:cNvSpPr/>
            <p:nvPr/>
          </p:nvSpPr>
          <p:spPr>
            <a:xfrm>
              <a:off x="446751" y="3464712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BF19FC6-2377-4496-9D89-091F7776006E}"/>
                </a:ext>
              </a:extLst>
            </p:cNvPr>
            <p:cNvGrpSpPr/>
            <p:nvPr/>
          </p:nvGrpSpPr>
          <p:grpSpPr>
            <a:xfrm>
              <a:off x="584946" y="3285839"/>
              <a:ext cx="4651902" cy="370957"/>
              <a:chOff x="243645" y="2951620"/>
              <a:chExt cx="4267200" cy="38376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797CD1A0-7562-4814-A8AC-B4F1E79F8542}"/>
                  </a:ext>
                </a:extLst>
              </p:cNvPr>
              <p:cNvSpPr/>
              <p:nvPr/>
            </p:nvSpPr>
            <p:spPr>
              <a:xfrm>
                <a:off x="243645" y="295162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fillRef>
              <a:effectRef idx="0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Rectangle: Rounded Corners 12">
                <a:extLst>
                  <a:ext uri="{FF2B5EF4-FFF2-40B4-BE49-F238E27FC236}">
                    <a16:creationId xmlns:a16="http://schemas.microsoft.com/office/drawing/2014/main" id="{B7590CB3-6F58-4681-B719-D0E67C02B468}"/>
                  </a:ext>
                </a:extLst>
              </p:cNvPr>
              <p:cNvSpPr txBox="1"/>
              <p:nvPr/>
            </p:nvSpPr>
            <p:spPr>
              <a:xfrm>
                <a:off x="262528" y="297035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400" b="0">
                    <a:solidFill>
                      <a:srgbClr val="003399"/>
                    </a:solidFill>
                  </a:rPr>
                  <a:t>Čo môžu urobiť zamestnávatelia?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6F6847C-260A-43B3-9E1B-20B4A3A11106}"/>
              </a:ext>
            </a:extLst>
          </p:cNvPr>
          <p:cNvGrpSpPr/>
          <p:nvPr/>
        </p:nvGrpSpPr>
        <p:grpSpPr>
          <a:xfrm>
            <a:off x="446751" y="3663336"/>
            <a:ext cx="4973516" cy="421811"/>
            <a:chOff x="446751" y="3875519"/>
            <a:chExt cx="4973516" cy="42181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CD22C62-B2FA-4A4B-89F0-122464DC9235}"/>
                </a:ext>
              </a:extLst>
            </p:cNvPr>
            <p:cNvSpPr/>
            <p:nvPr/>
          </p:nvSpPr>
          <p:spPr>
            <a:xfrm>
              <a:off x="446751" y="4047949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FB45F15-7EB9-443E-B5BF-CE5562422071}"/>
                </a:ext>
              </a:extLst>
            </p:cNvPr>
            <p:cNvGrpSpPr/>
            <p:nvPr/>
          </p:nvGrpSpPr>
          <p:grpSpPr>
            <a:xfrm>
              <a:off x="584947" y="3875519"/>
              <a:ext cx="4651902" cy="370957"/>
              <a:chOff x="243645" y="3541300"/>
              <a:chExt cx="4267200" cy="383760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5078825B-C17E-460B-AFBE-0D0B660FB581}"/>
                  </a:ext>
                </a:extLst>
              </p:cNvPr>
              <p:cNvSpPr/>
              <p:nvPr/>
            </p:nvSpPr>
            <p:spPr>
              <a:xfrm>
                <a:off x="243645" y="354130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Rectangle: Rounded Corners 14">
                <a:extLst>
                  <a:ext uri="{FF2B5EF4-FFF2-40B4-BE49-F238E27FC236}">
                    <a16:creationId xmlns:a16="http://schemas.microsoft.com/office/drawing/2014/main" id="{4BA44CB1-C17C-4C49-A389-4949F674933F}"/>
                  </a:ext>
                </a:extLst>
              </p:cNvPr>
              <p:cNvSpPr txBox="1"/>
              <p:nvPr/>
            </p:nvSpPr>
            <p:spPr>
              <a:xfrm>
                <a:off x="259949" y="3560034"/>
                <a:ext cx="4244231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400" b="0">
                    <a:solidFill>
                      <a:srgbClr val="003399"/>
                    </a:solidFill>
                  </a:rPr>
                  <a:t>Čo môžu urobiť pracovníci?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730D4F-E269-4DC3-82B8-15D0C5C582F5}"/>
              </a:ext>
            </a:extLst>
          </p:cNvPr>
          <p:cNvGrpSpPr/>
          <p:nvPr/>
        </p:nvGrpSpPr>
        <p:grpSpPr>
          <a:xfrm>
            <a:off x="446750" y="1216962"/>
            <a:ext cx="4976364" cy="428193"/>
            <a:chOff x="446750" y="1266219"/>
            <a:chExt cx="4976364" cy="428193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F566613-7CF5-46A1-ACBD-3BC5DDDBE9C4}"/>
                </a:ext>
              </a:extLst>
            </p:cNvPr>
            <p:cNvSpPr/>
            <p:nvPr/>
          </p:nvSpPr>
          <p:spPr>
            <a:xfrm>
              <a:off x="446750" y="1445031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4158F89-B51E-4F4E-A8CA-230DC94FD56C}"/>
                </a:ext>
              </a:extLst>
            </p:cNvPr>
            <p:cNvGrpSpPr/>
            <p:nvPr/>
          </p:nvGrpSpPr>
          <p:grpSpPr>
            <a:xfrm>
              <a:off x="581955" y="1266219"/>
              <a:ext cx="4672581" cy="374904"/>
              <a:chOff x="259908" y="592899"/>
              <a:chExt cx="4267200" cy="383760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BE8F1DC5-7F44-4BE1-A91A-2AF2E6BFF476}"/>
                  </a:ext>
                </a:extLst>
              </p:cNvPr>
              <p:cNvSpPr/>
              <p:nvPr/>
            </p:nvSpPr>
            <p:spPr>
              <a:xfrm>
                <a:off x="259908" y="59289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fillRef>
              <a:effectRef idx="0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41" name="Rectangle: Rounded Corners 4">
                <a:extLst>
                  <a:ext uri="{FF2B5EF4-FFF2-40B4-BE49-F238E27FC236}">
                    <a16:creationId xmlns:a16="http://schemas.microsoft.com/office/drawing/2014/main" id="{8D171BB3-E0A1-4C20-BBEA-D794C0EA719C}"/>
                  </a:ext>
                </a:extLst>
              </p:cNvPr>
              <p:cNvSpPr txBox="1"/>
              <p:nvPr/>
            </p:nvSpPr>
            <p:spPr>
              <a:xfrm>
                <a:off x="278640" y="611633"/>
                <a:ext cx="4225447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400" b="0">
                    <a:solidFill>
                      <a:srgbClr val="003399"/>
                    </a:solidFill>
                  </a:rPr>
                  <a:t>Fakty a čísla 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21A0928-55CB-437B-82C6-83D507F62905}"/>
              </a:ext>
            </a:extLst>
          </p:cNvPr>
          <p:cNvGrpSpPr/>
          <p:nvPr/>
        </p:nvGrpSpPr>
        <p:grpSpPr>
          <a:xfrm>
            <a:off x="457200" y="4132377"/>
            <a:ext cx="4973516" cy="421811"/>
            <a:chOff x="457200" y="4132377"/>
            <a:chExt cx="4973516" cy="42181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083639D-8A87-447C-B71E-45182404D2E3}"/>
                </a:ext>
              </a:extLst>
            </p:cNvPr>
            <p:cNvSpPr/>
            <p:nvPr/>
          </p:nvSpPr>
          <p:spPr>
            <a:xfrm>
              <a:off x="457200" y="430480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396A3EE-F4E8-4D24-99D9-0BD561D9FB63}"/>
                </a:ext>
              </a:extLst>
            </p:cNvPr>
            <p:cNvGrpSpPr/>
            <p:nvPr/>
          </p:nvGrpSpPr>
          <p:grpSpPr>
            <a:xfrm>
              <a:off x="595396" y="4132377"/>
              <a:ext cx="4651902" cy="370957"/>
              <a:chOff x="595396" y="4132377"/>
              <a:chExt cx="4651902" cy="370957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95A3F006-5776-4C26-9FCA-9E02A4E7E3EC}"/>
                  </a:ext>
                </a:extLst>
              </p:cNvPr>
              <p:cNvSpPr/>
              <p:nvPr/>
            </p:nvSpPr>
            <p:spPr>
              <a:xfrm>
                <a:off x="595396" y="4132377"/>
                <a:ext cx="4651902" cy="370957"/>
              </a:xfrm>
              <a:prstGeom prst="roundRect">
                <a:avLst/>
              </a:prstGeom>
              <a:solidFill>
                <a:srgbClr val="D7E3AF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46" name="Rectangle: Rounded Corners 14">
                <a:extLst>
                  <a:ext uri="{FF2B5EF4-FFF2-40B4-BE49-F238E27FC236}">
                    <a16:creationId xmlns:a16="http://schemas.microsoft.com/office/drawing/2014/main" id="{31B62292-ABEC-45D0-B502-B781E62EBD8F}"/>
                  </a:ext>
                </a:extLst>
              </p:cNvPr>
              <p:cNvSpPr txBox="1"/>
              <p:nvPr/>
            </p:nvSpPr>
            <p:spPr>
              <a:xfrm>
                <a:off x="613170" y="4150486"/>
                <a:ext cx="4626862" cy="3347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>
                <a:defPPr>
                  <a:defRPr lang="en-US"/>
                </a:defPPr>
                <a:lvl1pPr>
                  <a:defRPr sz="1400" b="0"/>
                </a:lvl1pPr>
              </a:lstStyle>
              <a:p>
                <a:r>
                  <a:rPr lang="sk-SK">
                    <a:solidFill>
                      <a:srgbClr val="003399"/>
                    </a:solidFill>
                  </a:rPr>
                  <a:t>Čo môžu urobiť tvorcovia politík?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2219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843558"/>
            <a:ext cx="6984007" cy="2520280"/>
          </a:xfrm>
        </p:spPr>
        <p:txBody>
          <a:bodyPr lIns="0" anchor="t">
            <a:noAutofit/>
          </a:bodyPr>
          <a:lstStyle/>
          <a:p>
            <a:pPr marL="0" indent="0" fontAlgn="base">
              <a:spcBef>
                <a:spcPts val="600"/>
              </a:spcBef>
              <a:buNone/>
            </a:pPr>
            <a:r>
              <a:rPr lang="sk-SK" sz="1600" dirty="0">
                <a:solidFill>
                  <a:srgbClr val="ACC700"/>
                </a:solidFill>
              </a:rPr>
              <a:t>5. Prevencia psychosociálnych rizík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Zostaňte v kontakte s kolegami prostredníctvom telefonických hovorov alebo virtuálnych stretnutí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Striedajte tímové schôdze s individuálnymi rozhovormi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Nájdite si čas na neformálne rozhovory a vypočutie priateľských hlasov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Urobte si virtuálne prestávky na kávu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FA920E6-03D7-40EA-A3CD-19F8F14D5E61}"/>
              </a:ext>
            </a:extLst>
          </p:cNvPr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pracovníci?</a:t>
            </a:r>
          </a:p>
        </p:txBody>
      </p:sp>
    </p:spTree>
    <p:extLst>
      <p:ext uri="{BB962C8B-B14F-4D97-AF65-F5344CB8AC3E}">
        <p14:creationId xmlns:p14="http://schemas.microsoft.com/office/powerpoint/2010/main" val="2479908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461" y="843756"/>
            <a:ext cx="7559873" cy="3455987"/>
          </a:xfrm>
        </p:spPr>
        <p:txBody>
          <a:bodyPr lIns="0" rIns="0" anchor="t"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sk-SK" sz="1600" dirty="0">
                <a:solidFill>
                  <a:srgbClr val="ACC700"/>
                </a:solidFill>
              </a:rPr>
              <a:t>6. Vyváženie pracovného zaťaženia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V prípade (pretrvávajúceho) vysokého pracovného zaťaženia si pohovorte so svojím nadriadeným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Robte si dostatočné prestávky, aby ste oddelili obdobia intenzívnej práce 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Odpojte sa!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Zvážte prácu v blokoch po 25 minútach s 5-minútovými prestávkami medzi nimi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sz="1525" dirty="0">
                <a:solidFill>
                  <a:srgbClr val="003399"/>
                </a:solidFill>
              </a:rPr>
              <a:t>Zamerajte sa na jednu úlohu naraz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3B2CB0-BAD0-4A35-945C-599F8181B0F7}"/>
              </a:ext>
            </a:extLst>
          </p:cNvPr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400"/>
              <a:t>Čo môžu urobiť pracovníci?</a:t>
            </a:r>
          </a:p>
        </p:txBody>
      </p:sp>
    </p:spTree>
    <p:extLst>
      <p:ext uri="{BB962C8B-B14F-4D97-AF65-F5344CB8AC3E}">
        <p14:creationId xmlns:p14="http://schemas.microsoft.com/office/powerpoint/2010/main" val="1947825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/>
              <a:t>Európska rámcová dohoda o telepráci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1" y="906425"/>
            <a:ext cx="8226455" cy="2889461"/>
          </a:xfrm>
        </p:spPr>
        <p:txBody>
          <a:bodyPr lIns="0" rIns="0">
            <a:noAutofit/>
          </a:bodyPr>
          <a:lstStyle/>
          <a:p>
            <a:pPr marL="0" indent="0">
              <a:buNone/>
            </a:pPr>
            <a:r>
              <a:rPr lang="sk-SK" sz="1600" dirty="0">
                <a:solidFill>
                  <a:srgbClr val="ACC700"/>
                </a:solidFill>
              </a:rPr>
              <a:t>Zamestnávatelia majú v prípade </a:t>
            </a:r>
            <a:r>
              <a:rPr lang="sk-SK" sz="1600" dirty="0" err="1">
                <a:solidFill>
                  <a:srgbClr val="ACC700"/>
                </a:solidFill>
              </a:rPr>
              <a:t>telepracovníkov</a:t>
            </a:r>
            <a:r>
              <a:rPr lang="sk-SK" sz="1600" dirty="0">
                <a:solidFill>
                  <a:srgbClr val="ACC700"/>
                </a:solidFill>
              </a:rPr>
              <a:t> rovnaké povinnosti v oblasti bezpečnosti a ochrany zdravia ako v prípade ostatných pracovníkov. </a:t>
            </a:r>
          </a:p>
          <a:p>
            <a:pPr marL="0" indent="0">
              <a:buNone/>
            </a:pPr>
            <a:endParaRPr lang="en-GB" sz="1600" b="0" dirty="0">
              <a:solidFill>
                <a:srgbClr val="FF0000"/>
              </a:solidFill>
            </a:endParaRPr>
          </a:p>
          <a:p>
            <a:r>
              <a:rPr lang="sk-SK" sz="1600" b="0" dirty="0"/>
              <a:t>Smernice EÚ, ktoré sa najviac týkajú práce na diaľku/hybridnej </a:t>
            </a:r>
            <a:br>
              <a:rPr lang="es-ES" sz="1600" b="0" dirty="0"/>
            </a:br>
            <a:r>
              <a:rPr lang="sk-SK" sz="1600" b="0" dirty="0"/>
              <a:t>práce:</a:t>
            </a:r>
          </a:p>
          <a:p>
            <a:pPr lvl="1"/>
            <a:r>
              <a:rPr lang="sk-SK" sz="1600" dirty="0">
                <a:solidFill>
                  <a:srgbClr val="00339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Rámcová smernica o BOZP</a:t>
            </a:r>
            <a:r>
              <a:rPr lang="sk-SK" sz="1600" dirty="0">
                <a:solidFill>
                  <a:srgbClr val="003399"/>
                </a:solidFill>
              </a:rPr>
              <a:t>,  </a:t>
            </a:r>
          </a:p>
          <a:p>
            <a:pPr lvl="1"/>
            <a:r>
              <a:rPr lang="sk-SK" sz="1600" dirty="0">
                <a:solidFill>
                  <a:srgbClr val="00339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Smernica 2009/104/ES – používanie pracovného vybavenia</a:t>
            </a:r>
          </a:p>
          <a:p>
            <a:pPr lvl="1"/>
            <a:r>
              <a:rPr lang="sk-SK" sz="1600" dirty="0">
                <a:solidFill>
                  <a:srgbClr val="00339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Smernica 89/654/EHS – požiadavky na pracovisko</a:t>
            </a:r>
          </a:p>
          <a:p>
            <a:pPr lvl="1"/>
            <a:r>
              <a:rPr lang="sk-SK" sz="1600" dirty="0">
                <a:solidFill>
                  <a:srgbClr val="003399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Smernica 90/270/EHS – zariadenia so zobrazovacími jednotkami</a:t>
            </a:r>
            <a:r>
              <a:rPr lang="sk-SK" sz="1600" dirty="0">
                <a:solidFill>
                  <a:srgbClr val="003399"/>
                </a:solidFill>
              </a:rPr>
              <a:t> </a:t>
            </a:r>
          </a:p>
          <a:p>
            <a:pPr lvl="1"/>
            <a:r>
              <a:rPr lang="sk-SK" sz="1600" dirty="0">
                <a:solidFill>
                  <a:srgbClr val="003399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Smernica 2003/88/ES – pracovný čas</a:t>
            </a:r>
          </a:p>
        </p:txBody>
      </p:sp>
      <p:pic>
        <p:nvPicPr>
          <p:cNvPr id="4" name="Picture 3" descr="A gavel and paper with a piece of paper&#10;&#10;Description automatically generated">
            <a:extLst>
              <a:ext uri="{FF2B5EF4-FFF2-40B4-BE49-F238E27FC236}">
                <a16:creationId xmlns:a16="http://schemas.microsoft.com/office/drawing/2014/main" id="{8D3CAD38-06A3-4A48-8289-23AB4829C61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652" y="1995686"/>
            <a:ext cx="1409325" cy="140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37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een hand with a blue circle and a finger pressing a button&#10;&#10;Description automatically generated">
            <a:extLst>
              <a:ext uri="{FF2B5EF4-FFF2-40B4-BE49-F238E27FC236}">
                <a16:creationId xmlns:a16="http://schemas.microsoft.com/office/drawing/2014/main" id="{EFA04028-DED2-4508-93B0-CC87FD707D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05" y="955205"/>
            <a:ext cx="1708751" cy="1708751"/>
          </a:xfrm>
          <a:prstGeom prst="rect">
            <a:avLst/>
          </a:prstGeom>
        </p:spPr>
      </p:pic>
      <p:pic>
        <p:nvPicPr>
          <p:cNvPr id="7" name="Picture 6" descr="A computer with a screen on&#10;&#10;Description automatically generated">
            <a:extLst>
              <a:ext uri="{FF2B5EF4-FFF2-40B4-BE49-F238E27FC236}">
                <a16:creationId xmlns:a16="http://schemas.microsoft.com/office/drawing/2014/main" id="{8489CA9D-D157-4CC2-97DA-6C000882087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617" y="698760"/>
            <a:ext cx="3610163" cy="2221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9F63CB-EFAF-85BA-DEFE-BB707F003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Ďalšie informácie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67A181-C4B7-4D4B-8398-84F814A78CCF}"/>
              </a:ext>
            </a:extLst>
          </p:cNvPr>
          <p:cNvSpPr txBox="1">
            <a:spLocks/>
          </p:cNvSpPr>
          <p:nvPr/>
        </p:nvSpPr>
        <p:spPr>
          <a:xfrm>
            <a:off x="457200" y="2920399"/>
            <a:ext cx="8432194" cy="1708751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CC700"/>
              </a:buClr>
            </a:pPr>
            <a:r>
              <a:rPr lang="sk-SK" sz="1500" dirty="0">
                <a:solidFill>
                  <a:srgbClr val="ACC700"/>
                </a:solidFill>
              </a:rPr>
              <a:t>Pozrite si všetok súvisiaci obsah v prioritnej oblasti „Práca na diaľku a hybridná práca“:</a:t>
            </a:r>
          </a:p>
          <a:p>
            <a:pPr marL="0" indent="0">
              <a:buClr>
                <a:srgbClr val="ACC700"/>
              </a:buClr>
              <a:buNone/>
            </a:pPr>
            <a:r>
              <a:rPr lang="sk-SK" sz="1500" b="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https://healthy-workplaces.osha.europa.eu/sk/about-topic/priority-area/remote-and-hybrid-work</a:t>
            </a:r>
            <a:r>
              <a:rPr lang="sk-SK" sz="1500" dirty="0">
                <a:solidFill>
                  <a:srgbClr val="ACC700"/>
                </a:solidFill>
              </a:rPr>
              <a:t> </a:t>
            </a:r>
          </a:p>
          <a:p>
            <a:pPr marL="0" indent="0">
              <a:buNone/>
            </a:pPr>
            <a:endParaRPr lang="en-GB" sz="1500" b="0" dirty="0"/>
          </a:p>
          <a:p>
            <a:pPr>
              <a:buClr>
                <a:srgbClr val="ACC700"/>
              </a:buClr>
            </a:pPr>
            <a:r>
              <a:rPr lang="sk-SK" sz="1500" dirty="0">
                <a:solidFill>
                  <a:srgbClr val="ACC700"/>
                </a:solidFill>
              </a:rPr>
              <a:t>Pozrite si všetky publikácie na túto tému: </a:t>
            </a:r>
          </a:p>
          <a:p>
            <a:pPr marL="0" indent="0">
              <a:buNone/>
            </a:pPr>
            <a:r>
              <a:rPr lang="sk-SK" sz="1500" b="0">
                <a:hlinkClick r:id="rId5"/>
              </a:rPr>
              <a:t>https://osha.europa.eu/en/publications-priority-area/remote-and-virtual-work</a:t>
            </a:r>
          </a:p>
          <a:p>
            <a:pPr marL="0" indent="0">
              <a:buNone/>
            </a:pPr>
            <a:endParaRPr lang="en-GB" sz="1500" b="0" dirty="0"/>
          </a:p>
        </p:txBody>
      </p:sp>
    </p:spTree>
    <p:extLst>
      <p:ext uri="{BB962C8B-B14F-4D97-AF65-F5344CB8AC3E}">
        <p14:creationId xmlns:p14="http://schemas.microsoft.com/office/powerpoint/2010/main" val="2488266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9038837-ACF7-8A84-D96D-26F4E07FE34F}"/>
              </a:ext>
            </a:extLst>
          </p:cNvPr>
          <p:cNvSpPr txBox="1">
            <a:spLocks/>
          </p:cNvSpPr>
          <p:nvPr/>
        </p:nvSpPr>
        <p:spPr>
          <a:xfrm>
            <a:off x="450000" y="2575407"/>
            <a:ext cx="7560000" cy="17347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Európska agentúra pre bezpečnosť a ochranu zdravia pri práci ani iná osoba, ktorá koná v mene agentúry, nenesie zodpovednosť za možné použitie informácií obsiahnutých v tejto publikácii.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© Európska agentúra pre bezpečnosť a ochranu zdravia pri práci,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Reprodukcia je povolená len s uvedením zdroja.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Na akékoľvek použitie alebo reprodukciu fotografií alebo iného materiálu, ktorý nie je predmetom autorského práva EU-OSHA, je potrebné povolenie priamo od držiteľov práv.</a:t>
            </a:r>
            <a:r>
              <a:rPr kumimoji="0" lang="sk-SK" sz="1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indent="0">
              <a:buFont typeface="Wingdings" pitchFamily="2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0125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outline of a file&#10;&#10;Description automatically generated">
            <a:extLst>
              <a:ext uri="{FF2B5EF4-FFF2-40B4-BE49-F238E27FC236}">
                <a16:creationId xmlns:a16="http://schemas.microsoft.com/office/drawing/2014/main" id="{AB724746-D922-4C04-9110-4BD5618E67C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485" y="1491630"/>
            <a:ext cx="2615780" cy="2615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A3585-9260-43FE-8CCF-4ADD3F9A9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938423" cy="367200"/>
          </a:xfrm>
        </p:spPr>
        <p:txBody>
          <a:bodyPr lIns="0"/>
          <a:lstStyle/>
          <a:p>
            <a:r>
              <a:rPr lang="sk-SK" sz="2400" dirty="0"/>
              <a:t>Vymedzenie pojmu práca na diaľku a hybridná práca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783F4-7F07-4AD5-8763-1D731CBAA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2" y="1466694"/>
            <a:ext cx="8064127" cy="1655762"/>
          </a:xfrm>
        </p:spPr>
        <p:txBody>
          <a:bodyPr lIns="0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sk-SK" sz="1600">
                <a:solidFill>
                  <a:srgbClr val="ACC700"/>
                </a:solidFill>
              </a:rPr>
              <a:t>Práca na diaľku: </a:t>
            </a:r>
            <a:r>
              <a:rPr lang="sk-SK" sz="1600" b="0">
                <a:solidFill>
                  <a:srgbClr val="003399"/>
                </a:solidFill>
              </a:rPr>
              <a:t>akýkoľvek typ dojednania o práci z domu alebo mimo priestorov zamestnávateľa.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sk-SK" sz="1600">
                <a:solidFill>
                  <a:srgbClr val="ACC700"/>
                </a:solidFill>
              </a:rPr>
              <a:t>Telepráca:</a:t>
            </a:r>
            <a:r>
              <a:rPr lang="sk-SK" sz="1600" b="0">
                <a:solidFill>
                  <a:srgbClr val="ACC700"/>
                </a:solidFill>
              </a:rPr>
              <a:t> </a:t>
            </a:r>
            <a:r>
              <a:rPr lang="sk-SK" sz="1600" b="0">
                <a:solidFill>
                  <a:srgbClr val="003399"/>
                </a:solidFill>
              </a:rPr>
              <a:t>bežný spôsob, ako vymedziť prácu na diaľku z domu.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sk-SK" sz="1600">
                <a:solidFill>
                  <a:srgbClr val="ACC700"/>
                </a:solidFill>
              </a:rPr>
              <a:t>Hybridná práca: </a:t>
            </a:r>
            <a:r>
              <a:rPr lang="sk-SK" sz="1600" b="0">
                <a:solidFill>
                  <a:srgbClr val="003399"/>
                </a:solidFill>
              </a:rPr>
              <a:t>kombinácia práce na diaľku s prácou v priestoroch zamestnávateľa.</a:t>
            </a:r>
          </a:p>
        </p:txBody>
      </p:sp>
    </p:spTree>
    <p:extLst>
      <p:ext uri="{BB962C8B-B14F-4D97-AF65-F5344CB8AC3E}">
        <p14:creationId xmlns:p14="http://schemas.microsoft.com/office/powerpoint/2010/main" val="33284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1" y="123478"/>
            <a:ext cx="8010431" cy="367200"/>
          </a:xfrm>
        </p:spPr>
        <p:txBody>
          <a:bodyPr lIns="0"/>
          <a:lstStyle/>
          <a:p>
            <a:r>
              <a:rPr lang="sk-SK" sz="2400"/>
              <a:t>Miesta, kde ľudia pracovali väčšinu času v roku 2022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789563"/>
              </p:ext>
            </p:extLst>
          </p:nvPr>
        </p:nvGraphicFramePr>
        <p:xfrm>
          <a:off x="3203848" y="666796"/>
          <a:ext cx="6048672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5400000">
            <a:off x="6274423" y="1595017"/>
            <a:ext cx="338554" cy="54005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sk-SK" sz="1000" i="1" dirty="0">
                <a:solidFill>
                  <a:schemeClr val="bg1">
                    <a:lumMod val="50000"/>
                  </a:schemeClr>
                </a:solidFill>
              </a:rPr>
              <a:t>Zdroj: OSH </a:t>
            </a:r>
            <a:r>
              <a:rPr lang="sk-SK" sz="1000" i="1" dirty="0" err="1">
                <a:solidFill>
                  <a:schemeClr val="bg1">
                    <a:lumMod val="50000"/>
                  </a:schemeClr>
                </a:solidFill>
              </a:rPr>
              <a:t>Pulse</a:t>
            </a:r>
            <a:r>
              <a:rPr lang="sk-SK" sz="1000" i="1" dirty="0">
                <a:solidFill>
                  <a:schemeClr val="bg1">
                    <a:lumMod val="50000"/>
                  </a:schemeClr>
                </a:solidFill>
              </a:rPr>
              <a:t> – Bezpečnosť a ochrana zdravia pri práci na pracoviskách po pandémii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B5B7B1-7631-140F-9132-1C1D5623F102}"/>
              </a:ext>
            </a:extLst>
          </p:cNvPr>
          <p:cNvSpPr txBox="1"/>
          <p:nvPr/>
        </p:nvSpPr>
        <p:spPr>
          <a:xfrm>
            <a:off x="450001" y="895377"/>
            <a:ext cx="3185301" cy="227754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89000" indent="-189000" defTabSz="342900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65 % respondentov pracovalo v priestoroch svojho zamestnávateľa</a:t>
            </a:r>
          </a:p>
          <a:p>
            <a:pPr marL="189000" indent="-189000" defTabSz="342900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Takmer 17 % pracovalo z domu</a:t>
            </a:r>
          </a:p>
          <a:p>
            <a:pPr marL="189000" indent="-189000" defTabSz="342900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Zvyšok pracoval z rôznych iných miest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13CF7E-61FC-463B-9E7D-590BF96887A4}"/>
              </a:ext>
            </a:extLst>
          </p:cNvPr>
          <p:cNvSpPr txBox="1"/>
          <p:nvPr/>
        </p:nvSpPr>
        <p:spPr>
          <a:xfrm>
            <a:off x="4427984" y="1635646"/>
            <a:ext cx="288032" cy="184666"/>
          </a:xfrm>
          <a:prstGeom prst="rect">
            <a:avLst/>
          </a:prstGeom>
          <a:solidFill>
            <a:srgbClr val="58585A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sk-SK" sz="1200">
                <a:solidFill>
                  <a:schemeClr val="bg1"/>
                </a:solidFill>
              </a:rPr>
              <a:t>%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F3CC06-2EBB-4C13-8A89-C0A27E93EF6D}"/>
              </a:ext>
            </a:extLst>
          </p:cNvPr>
          <p:cNvGrpSpPr/>
          <p:nvPr/>
        </p:nvGrpSpPr>
        <p:grpSpPr>
          <a:xfrm>
            <a:off x="6705717" y="804296"/>
            <a:ext cx="2330781" cy="3100608"/>
            <a:chOff x="6705717" y="804296"/>
            <a:chExt cx="2330781" cy="310060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DB9178-C60A-4BDC-A2C9-C2E3456ADECC}"/>
                </a:ext>
              </a:extLst>
            </p:cNvPr>
            <p:cNvSpPr txBox="1"/>
            <p:nvPr/>
          </p:nvSpPr>
          <p:spPr>
            <a:xfrm>
              <a:off x="6715438" y="804296"/>
              <a:ext cx="2321060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sk-SK" sz="1100" dirty="0">
                  <a:solidFill>
                    <a:srgbClr val="003399"/>
                  </a:solidFill>
                </a:rPr>
                <a:t>Priestory zamestnávateľa/vášho vlastného podniku (kancelária, továreň, obchod, škola atď.)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E971E3-A040-4A9D-8412-6D16F3292367}"/>
                </a:ext>
              </a:extLst>
            </p:cNvPr>
            <p:cNvSpPr txBox="1"/>
            <p:nvPr/>
          </p:nvSpPr>
          <p:spPr>
            <a:xfrm>
              <a:off x="6705717" y="1750270"/>
              <a:ext cx="2330780" cy="3847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sk-SK" sz="1100" dirty="0">
                  <a:solidFill>
                    <a:srgbClr val="003399"/>
                  </a:solidFill>
                </a:rPr>
                <a:t>Automobil alebo iné vozidlo (napr. vlak, autobus)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0D2C60-104F-4E54-91DA-FBFF9462858C}"/>
                </a:ext>
              </a:extLst>
            </p:cNvPr>
            <p:cNvSpPr txBox="1"/>
            <p:nvPr/>
          </p:nvSpPr>
          <p:spPr>
            <a:xfrm>
              <a:off x="6715438" y="2210112"/>
              <a:ext cx="2321060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sk-SK" sz="1100" dirty="0">
                  <a:solidFill>
                    <a:srgbClr val="003399"/>
                  </a:solidFill>
                </a:rPr>
                <a:t>Vonkajšie miesto (napr. stavenisko, poľnohospodárske pole, ulice mesta)</a:t>
              </a:r>
              <a:endParaRPr lang="es-ES" sz="1100" dirty="0">
                <a:solidFill>
                  <a:srgbClr val="003399"/>
                </a:solidFill>
              </a:endParaRPr>
            </a:p>
            <a:p>
              <a:endParaRPr lang="sk-SK" sz="1100" dirty="0">
                <a:solidFill>
                  <a:srgbClr val="003399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CB68B0-B9A7-4C88-B40E-46DDB3174A13}"/>
                </a:ext>
              </a:extLst>
            </p:cNvPr>
            <p:cNvSpPr txBox="1"/>
            <p:nvPr/>
          </p:nvSpPr>
          <p:spPr>
            <a:xfrm>
              <a:off x="6715437" y="3172924"/>
              <a:ext cx="2096651" cy="3847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sk-SK" sz="1100">
                  <a:solidFill>
                    <a:srgbClr val="003399"/>
                  </a:solidFill>
                </a:rPr>
                <a:t>Verejné priestory, napríklad kaviarne, letiská atď.,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D280E6-5DAC-43FA-9F5B-68DC479A5339}"/>
                </a:ext>
              </a:extLst>
            </p:cNvPr>
            <p:cNvSpPr txBox="1"/>
            <p:nvPr/>
          </p:nvSpPr>
          <p:spPr>
            <a:xfrm>
              <a:off x="6715437" y="3689460"/>
              <a:ext cx="2096651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sk-SK" sz="1100">
                  <a:solidFill>
                    <a:srgbClr val="003399"/>
                  </a:solidFill>
                </a:rPr>
                <a:t>Neviem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D22C788-F251-4821-92F0-EEC96DAE290C}"/>
              </a:ext>
            </a:extLst>
          </p:cNvPr>
          <p:cNvSpPr txBox="1"/>
          <p:nvPr/>
        </p:nvSpPr>
        <p:spPr>
          <a:xfrm>
            <a:off x="6715437" y="1335561"/>
            <a:ext cx="239306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bIns="0" rtlCol="0">
            <a:spAutoFit/>
          </a:bodyPr>
          <a:lstStyle/>
          <a:p>
            <a:r>
              <a:rPr lang="sk-SK" sz="1100">
                <a:solidFill>
                  <a:srgbClr val="003399"/>
                </a:solidFill>
              </a:rPr>
              <a:t>Priestory klienta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2F2C97-FFC4-48A2-BAC2-ECE1BDF8C0CD}"/>
              </a:ext>
            </a:extLst>
          </p:cNvPr>
          <p:cNvSpPr txBox="1"/>
          <p:nvPr/>
        </p:nvSpPr>
        <p:spPr>
          <a:xfrm>
            <a:off x="6705718" y="2715766"/>
            <a:ext cx="2330780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bIns="0" rtlCol="0">
            <a:spAutoFit/>
          </a:bodyPr>
          <a:lstStyle/>
          <a:p>
            <a:r>
              <a:rPr lang="sk-SK" sz="1100">
                <a:solidFill>
                  <a:srgbClr val="003399"/>
                </a:solidFill>
              </a:rPr>
              <a:t>Váš vlastný domov</a:t>
            </a:r>
          </a:p>
        </p:txBody>
      </p:sp>
    </p:spTree>
    <p:extLst>
      <p:ext uri="{BB962C8B-B14F-4D97-AF65-F5344CB8AC3E}">
        <p14:creationId xmlns:p14="http://schemas.microsoft.com/office/powerpoint/2010/main" val="169093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/>
              <a:t>Práca z domu v európskych spoločnostiach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5406937"/>
              </p:ext>
            </p:extLst>
          </p:nvPr>
        </p:nvGraphicFramePr>
        <p:xfrm>
          <a:off x="246549" y="889014"/>
          <a:ext cx="6624736" cy="3623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4491" y="4341753"/>
            <a:ext cx="2031325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en-US"/>
            </a:defPPr>
            <a:lvl1pPr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sk-SK"/>
              <a:t>Zdroj: ESENER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13981" y="1574430"/>
            <a:ext cx="3618459" cy="157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sk-SK" sz="1600" dirty="0" err="1">
                <a:solidFill>
                  <a:srgbClr val="003399"/>
                </a:solidFill>
              </a:rPr>
              <a:t>Telepráca</a:t>
            </a:r>
            <a:r>
              <a:rPr lang="sk-SK" sz="1600" dirty="0">
                <a:solidFill>
                  <a:srgbClr val="003399"/>
                </a:solidFill>
              </a:rPr>
              <a:t> je bežnejšia vo väčších podnikoch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3399"/>
              </a:solidFill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2 stredné podniky z 10 a 3 veľké organizácie z 10 ponúkajú prácu z domu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8B8C60A0-A7D9-4384-988B-F7B1F9CA937E}"/>
              </a:ext>
            </a:extLst>
          </p:cNvPr>
          <p:cNvSpPr txBox="1"/>
          <p:nvPr/>
        </p:nvSpPr>
        <p:spPr>
          <a:xfrm>
            <a:off x="1062061" y="4083918"/>
            <a:ext cx="1673717" cy="246218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900"/>
              </a:lnSpc>
            </a:pPr>
            <a:r>
              <a:rPr lang="sk-SK" sz="1000" dirty="0">
                <a:solidFill>
                  <a:srgbClr val="003399"/>
                </a:solidFill>
              </a:rPr>
              <a:t>Viac ako 250 zamestnancov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62D1251D-EC65-4469-8BC3-E2506EE62ED6}"/>
              </a:ext>
            </a:extLst>
          </p:cNvPr>
          <p:cNvSpPr txBox="1"/>
          <p:nvPr/>
        </p:nvSpPr>
        <p:spPr>
          <a:xfrm>
            <a:off x="2915816" y="3860697"/>
            <a:ext cx="1636294" cy="246219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18288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900"/>
              </a:lnSpc>
            </a:pPr>
            <a:r>
              <a:rPr lang="sk-SK" sz="1000" dirty="0">
                <a:solidFill>
                  <a:srgbClr val="003399"/>
                </a:solidFill>
              </a:rPr>
              <a:t>10 – 49 zamestnancov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19F76CEA-E8A8-4472-BB27-781AE17C0C8C}"/>
              </a:ext>
            </a:extLst>
          </p:cNvPr>
          <p:cNvSpPr txBox="1"/>
          <p:nvPr/>
        </p:nvSpPr>
        <p:spPr>
          <a:xfrm>
            <a:off x="2915816" y="4125732"/>
            <a:ext cx="1342039" cy="246218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900"/>
              </a:lnSpc>
            </a:pPr>
            <a:r>
              <a:rPr lang="sk-SK" sz="1000" dirty="0">
                <a:solidFill>
                  <a:srgbClr val="003399"/>
                </a:solidFill>
              </a:rPr>
              <a:t>Všetky podniky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571C6D7D-9F0E-4D7C-975B-593604ADA8EB}"/>
              </a:ext>
            </a:extLst>
          </p:cNvPr>
          <p:cNvSpPr txBox="1"/>
          <p:nvPr/>
        </p:nvSpPr>
        <p:spPr>
          <a:xfrm>
            <a:off x="4639576" y="3867894"/>
            <a:ext cx="1584231" cy="27084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9144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900"/>
              </a:lnSpc>
            </a:pPr>
            <a:r>
              <a:rPr lang="sk-SK" sz="1000" dirty="0">
                <a:solidFill>
                  <a:srgbClr val="003399"/>
                </a:solidFill>
              </a:rPr>
              <a:t>50 – 249 zamestnancov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C56B816-DB24-43D9-BA51-59E645690E24}"/>
              </a:ext>
            </a:extLst>
          </p:cNvPr>
          <p:cNvSpPr txBox="1"/>
          <p:nvPr/>
        </p:nvSpPr>
        <p:spPr>
          <a:xfrm>
            <a:off x="1062061" y="3867894"/>
            <a:ext cx="1385676" cy="246219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900"/>
              </a:lnSpc>
            </a:pPr>
            <a:r>
              <a:rPr lang="sk-SK" sz="1000" dirty="0">
                <a:solidFill>
                  <a:srgbClr val="003399"/>
                </a:solidFill>
              </a:rPr>
              <a:t>5 – 9 zamestnancov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A7124C77-E24E-44A8-AB05-BCB52CC868D1}"/>
              </a:ext>
            </a:extLst>
          </p:cNvPr>
          <p:cNvSpPr txBox="1"/>
          <p:nvPr/>
        </p:nvSpPr>
        <p:spPr>
          <a:xfrm>
            <a:off x="539552" y="915566"/>
            <a:ext cx="5904656" cy="246219"/>
          </a:xfrm>
          <a:prstGeom prst="rect">
            <a:avLst/>
          </a:prstGeom>
          <a:solidFill>
            <a:schemeClr val="bg1"/>
          </a:solidFill>
        </p:spPr>
        <p:txBody>
          <a:bodyPr wrap="square" lIns="182880" tIns="72000" rIns="182880" bIns="7200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k-SK" sz="1600" b="1" dirty="0">
                <a:solidFill>
                  <a:srgbClr val="003399"/>
                </a:solidFill>
              </a:rPr>
              <a:t>Podniky so zavedenou </a:t>
            </a:r>
            <a:r>
              <a:rPr lang="sk-SK" sz="1600" b="1" dirty="0" err="1">
                <a:solidFill>
                  <a:srgbClr val="003399"/>
                </a:solidFill>
              </a:rPr>
              <a:t>teleprácou</a:t>
            </a:r>
            <a:r>
              <a:rPr lang="sk-SK" sz="1600" b="1" dirty="0">
                <a:solidFill>
                  <a:srgbClr val="003399"/>
                </a:solidFill>
              </a:rPr>
              <a:t> podľa veľkosti (EÚ-27) </a:t>
            </a:r>
          </a:p>
        </p:txBody>
      </p:sp>
    </p:spTree>
    <p:extLst>
      <p:ext uri="{BB962C8B-B14F-4D97-AF65-F5344CB8AC3E}">
        <p14:creationId xmlns:p14="http://schemas.microsoft.com/office/powerpoint/2010/main" val="1419569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01B6-FB69-4D70-9A4C-CCEB8F93A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79" y="188326"/>
            <a:ext cx="6795417" cy="367200"/>
          </a:xfrm>
        </p:spPr>
        <p:txBody>
          <a:bodyPr lIns="0"/>
          <a:lstStyle/>
          <a:p>
            <a:pPr>
              <a:lnSpc>
                <a:spcPts val="2400"/>
              </a:lnSpc>
            </a:pPr>
            <a:r>
              <a:rPr lang="sk-SK" sz="2400" dirty="0"/>
              <a:t>Príležitosti v oblasti BOZP pri práci na diaľku a hybridnej práci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1C54C-5C2F-43D4-8284-EB34C12BB0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1059582"/>
            <a:ext cx="5112568" cy="3024336"/>
          </a:xfrm>
        </p:spPr>
        <p:txBody>
          <a:bodyPr lIns="0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sk-SK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Zvýšená flexibilita a lepšia rovnováha medzi pracovným a súkromným životom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sk-SK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Pozitívny vplyv na motiváciu a produktivitu pracovníkov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sk-SK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Skrátenie času dochádzania do práce a menej nehôd medzi domovom a prácou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sk-SK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Menej výdavkov na kancelárske priestory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sk-SK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Pracovníci sú mimo vysokorizikových prostredí alebo nevykonávajú vysokorizikové úlohy</a:t>
            </a:r>
          </a:p>
        </p:txBody>
      </p:sp>
      <p:pic>
        <p:nvPicPr>
          <p:cNvPr id="5" name="Picture 4" descr="A hand with keys on it&#10;&#10;Description automatically generated">
            <a:extLst>
              <a:ext uri="{FF2B5EF4-FFF2-40B4-BE49-F238E27FC236}">
                <a16:creationId xmlns:a16="http://schemas.microsoft.com/office/drawing/2014/main" id="{02DB7DBB-9B2F-4AE1-9BBE-DFF76AF9005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579721"/>
            <a:ext cx="1695335" cy="169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9">
            <a:extLst>
              <a:ext uri="{FF2B5EF4-FFF2-40B4-BE49-F238E27FC236}">
                <a16:creationId xmlns:a16="http://schemas.microsoft.com/office/drawing/2014/main" id="{01224DD3-37F9-C340-A9B3-4EED531E37DE}"/>
              </a:ext>
            </a:extLst>
          </p:cNvPr>
          <p:cNvSpPr txBox="1"/>
          <p:nvPr/>
        </p:nvSpPr>
        <p:spPr>
          <a:xfrm>
            <a:off x="467544" y="1255616"/>
            <a:ext cx="7433723" cy="28403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sk-SK" sz="1600" dirty="0">
                <a:solidFill>
                  <a:schemeClr val="tx2"/>
                </a:solidFill>
              </a:rPr>
              <a:t>Hlavné riziká vyplývajú z práce na miestach, ktoré nie sú koncipované ako pracovisko, kde zamestnávateľ nemôže mať (plnú) kontrolu.</a:t>
            </a:r>
          </a:p>
          <a:p>
            <a:pPr>
              <a:buClr>
                <a:schemeClr val="accent1"/>
              </a:buClr>
            </a:pPr>
            <a:endParaRPr lang="en-GB" sz="1600" dirty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sk-SK" sz="1600" b="1" dirty="0">
                <a:solidFill>
                  <a:srgbClr val="ACC700"/>
                </a:solidFill>
              </a:rPr>
              <a:t>Všeobecné riziká na vzdialených pracoviskách: </a:t>
            </a:r>
          </a:p>
          <a:p>
            <a:pPr marL="514350" lvl="1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 dirty="0">
                <a:solidFill>
                  <a:schemeClr val="tx2"/>
                </a:solidFill>
              </a:rPr>
              <a:t>Teplota, osvetlenie, hluk, rušivé vplyvy</a:t>
            </a:r>
          </a:p>
          <a:p>
            <a:pPr marL="514350" lvl="1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 dirty="0">
                <a:solidFill>
                  <a:schemeClr val="tx2"/>
                </a:solidFill>
              </a:rPr>
              <a:t>Pošmyknutia a pády spôsobené elektrickým vedením </a:t>
            </a:r>
            <a:br>
              <a:rPr lang="es-ES" sz="1600" dirty="0">
                <a:solidFill>
                  <a:schemeClr val="tx2"/>
                </a:solidFill>
              </a:rPr>
            </a:br>
            <a:r>
              <a:rPr lang="sk-SK" sz="1600" dirty="0">
                <a:solidFill>
                  <a:schemeClr val="tx2"/>
                </a:solidFill>
              </a:rPr>
              <a:t>a káblami</a:t>
            </a:r>
          </a:p>
          <a:p>
            <a:pPr marL="514350" lvl="1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 dirty="0">
                <a:solidFill>
                  <a:schemeClr val="tx2"/>
                </a:solidFill>
              </a:rPr>
              <a:t>Požiar</a:t>
            </a:r>
          </a:p>
          <a:p>
            <a:pPr lvl="1" indent="-228600">
              <a:lnSpc>
                <a:spcPts val="2292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1600" dirty="0"/>
          </a:p>
          <a:p>
            <a:pPr>
              <a:lnSpc>
                <a:spcPts val="2292"/>
              </a:lnSpc>
              <a:buClr>
                <a:schemeClr val="accent1"/>
              </a:buClr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0"/>
            <a:ext cx="7272808" cy="504056"/>
          </a:xfrm>
          <a:prstGeom prst="rect">
            <a:avLst/>
          </a:prstGeom>
        </p:spPr>
        <p:txBody>
          <a:bodyPr lIns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400"/>
              </a:lnSpc>
            </a:pPr>
            <a:r>
              <a:rPr lang="sk-SK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Riziká v oblasti BOZP a výzvy spojené s prácou na diaľku a hybridnou prácou</a:t>
            </a:r>
          </a:p>
        </p:txBody>
      </p:sp>
      <p:pic>
        <p:nvPicPr>
          <p:cNvPr id="4" name="Picture 3" descr="A hand with a triangle and exclamation mark&#10;&#10;Description automatically generated">
            <a:extLst>
              <a:ext uri="{FF2B5EF4-FFF2-40B4-BE49-F238E27FC236}">
                <a16:creationId xmlns:a16="http://schemas.microsoft.com/office/drawing/2014/main" id="{B2589CBA-F73E-4BB9-87BB-3769E1E1D5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28144"/>
            <a:ext cx="1695336" cy="169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0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9">
            <a:extLst>
              <a:ext uri="{FF2B5EF4-FFF2-40B4-BE49-F238E27FC236}">
                <a16:creationId xmlns:a16="http://schemas.microsoft.com/office/drawing/2014/main" id="{01224DD3-37F9-C340-A9B3-4EED531E37DE}"/>
              </a:ext>
            </a:extLst>
          </p:cNvPr>
          <p:cNvSpPr txBox="1"/>
          <p:nvPr/>
        </p:nvSpPr>
        <p:spPr>
          <a:xfrm>
            <a:off x="467544" y="915566"/>
            <a:ext cx="7704856" cy="2945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sk-SK" sz="1600">
                <a:solidFill>
                  <a:schemeClr val="tx2"/>
                </a:solidFill>
              </a:rPr>
              <a:t>Zlá ergonómia, nedostatok prestávok, provizórne alebo nevhodné pracovné miesta môžu viesť k:</a:t>
            </a:r>
          </a:p>
          <a:p>
            <a:pPr>
              <a:buClr>
                <a:schemeClr val="accent1"/>
              </a:buClr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poškodeniam podporno-pohybovej sústavy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nesprávnemu držaniu tela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pocitu nepohodlia a zaťaženiu svalov 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namáhaniu zraku, chveniu obrazu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bolesti krku a bolesti šliach v zápästí a prstoch 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poraneniu z opakovaného namáhania</a:t>
            </a:r>
          </a:p>
          <a:p>
            <a:pPr>
              <a:lnSpc>
                <a:spcPts val="2292"/>
              </a:lnSpc>
              <a:buClr>
                <a:schemeClr val="accent1"/>
              </a:buClr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644" y="123478"/>
            <a:ext cx="7886700" cy="504056"/>
          </a:xfrm>
          <a:prstGeom prst="rect">
            <a:avLst/>
          </a:prstGeom>
        </p:spPr>
        <p:txBody>
          <a:bodyPr lIns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sz="2400" b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Ergonomické riziká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8730F8-F4E4-47FF-BC79-388DB76DD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9528" y="1563638"/>
            <a:ext cx="1124395" cy="111594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19299F5-8678-408B-BC1A-DC9B18F5C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24328" y="2713379"/>
            <a:ext cx="997853" cy="10664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8C87621-7698-45CF-850A-27ABF3196C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104" y="3343811"/>
            <a:ext cx="990234" cy="105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28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9">
            <a:extLst>
              <a:ext uri="{FF2B5EF4-FFF2-40B4-BE49-F238E27FC236}">
                <a16:creationId xmlns:a16="http://schemas.microsoft.com/office/drawing/2014/main" id="{01224DD3-37F9-C340-A9B3-4EED531E37DE}"/>
              </a:ext>
            </a:extLst>
          </p:cNvPr>
          <p:cNvSpPr txBox="1"/>
          <p:nvPr/>
        </p:nvSpPr>
        <p:spPr>
          <a:xfrm>
            <a:off x="450644" y="916204"/>
            <a:ext cx="8471691" cy="1943578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izolácia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stres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pracovné preťaženie 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práca aj vtedy, keď sa človek necíti dobre 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preťaženie informáciami v dôsledku predĺženého času využívania technológií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neustála dostupnosť, zrieknutie sa práva odpojiť sa</a:t>
            </a:r>
          </a:p>
          <a:p>
            <a:pPr marL="228600" lvl="1">
              <a:lnSpc>
                <a:spcPts val="2292"/>
              </a:lnSpc>
              <a:spcAft>
                <a:spcPts val="600"/>
              </a:spcAft>
              <a:buClr>
                <a:schemeClr val="accent1"/>
              </a:buClr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644" y="123478"/>
            <a:ext cx="7886700" cy="504056"/>
          </a:xfrm>
          <a:prstGeom prst="rect">
            <a:avLst/>
          </a:prstGeom>
        </p:spPr>
        <p:txBody>
          <a:bodyPr lIns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sz="2400" b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Psychosociálne riziká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105DC80-33D3-425F-9D0A-73FA01A9D4D7}"/>
              </a:ext>
            </a:extLst>
          </p:cNvPr>
          <p:cNvGrpSpPr/>
          <p:nvPr/>
        </p:nvGrpSpPr>
        <p:grpSpPr>
          <a:xfrm>
            <a:off x="468313" y="3507854"/>
            <a:ext cx="7869032" cy="762007"/>
            <a:chOff x="1075765" y="3609073"/>
            <a:chExt cx="6470129" cy="76200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BB36B1E-971B-4B5D-A4BE-DB46056DE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932" b="32932"/>
            <a:stretch/>
          </p:blipFill>
          <p:spPr>
            <a:xfrm>
              <a:off x="1075765" y="3609073"/>
              <a:ext cx="6470129" cy="7620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539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6350" h="19050"/>
              <a:contourClr>
                <a:srgbClr val="FFFFFF"/>
              </a:contourClr>
            </a:sp3d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11528D5-B267-4FBC-B63D-A801654BC013}"/>
                </a:ext>
              </a:extLst>
            </p:cNvPr>
            <p:cNvSpPr txBox="1"/>
            <p:nvPr/>
          </p:nvSpPr>
          <p:spPr>
            <a:xfrm>
              <a:off x="1118247" y="3662207"/>
              <a:ext cx="637750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b="1">
                  <a:solidFill>
                    <a:schemeClr val="bg1"/>
                  </a:solidFill>
                  <a:cs typeface="Arial" panose="020B0604020202020204" pitchFamily="34" charset="0"/>
                </a:rPr>
                <a:t>Práca a pracovisko by mali byť prispôsobené zamestnancom a zohľadňovať ich osobitné potreby a charakteristiky.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5296848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Campaign 2013 - Wide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23.potx" id="{A79D0A1D-58D6-425C-A3CD-3EA85C2414B0}" vid="{B7319273-C97C-46FF-B9AB-5DA0B1099C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9DEDF6EB9C8443AA1E9BF77FC79F68" ma:contentTypeVersion="16" ma:contentTypeDescription="Create a new document." ma:contentTypeScope="" ma:versionID="78dbe105da4b2947b3266c3c9806e440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259c96785393d8c71ac626a71a81e4e8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841F64-B0E7-4E2D-8D3D-BC334B0680E9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6976e29a-8670-4f9c-afee-c255a09d55c2"/>
    <ds:schemaRef ds:uri="http://schemas.microsoft.com/office/2006/metadata/properties"/>
    <ds:schemaRef ds:uri="80b70bcf-9351-4e71-b19f-1201847c9328"/>
  </ds:schemaRefs>
</ds:datastoreItem>
</file>

<file path=customXml/itemProps2.xml><?xml version="1.0" encoding="utf-8"?>
<ds:datastoreItem xmlns:ds="http://schemas.openxmlformats.org/officeDocument/2006/customXml" ds:itemID="{007D06F4-D1B7-450D-9AFA-BB5BC332BB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F0A4C8C-3629-4970-A1B1-08474AEBB7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Campaign 2023</Template>
  <TotalTime>0</TotalTime>
  <Words>2181</Words>
  <Application>Microsoft Office PowerPoint</Application>
  <PresentationFormat>On-screen Show (16:9)</PresentationFormat>
  <Paragraphs>243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Courier New</vt:lpstr>
      <vt:lpstr>Open Sans</vt:lpstr>
      <vt:lpstr>OpenSans</vt:lpstr>
      <vt:lpstr>Wingdings</vt:lpstr>
      <vt:lpstr>EUOSHA Campaign 2013 - Wide</vt:lpstr>
      <vt:lpstr>BEZPEČNÁ A ZDRAVÁ PRÁCA V DIGITÁLNEJ DOBE Kampaň Zdravé pracoviská 2023 – 2025 </vt:lpstr>
      <vt:lpstr>Prehľad</vt:lpstr>
      <vt:lpstr>Vymedzenie pojmu práca na diaľku a hybridná práca</vt:lpstr>
      <vt:lpstr>Miesta, kde ľudia pracovali väčšinu času v roku 2022</vt:lpstr>
      <vt:lpstr>Práca z domu v európskych spoločnostiach</vt:lpstr>
      <vt:lpstr>Príležitosti v oblasti BOZP pri práci na diaľku a hybridnej práci</vt:lpstr>
      <vt:lpstr>PowerPoint Presentation</vt:lpstr>
      <vt:lpstr>PowerPoint Presentation</vt:lpstr>
      <vt:lpstr>PowerPoint Presentation</vt:lpstr>
      <vt:lpstr>Rodové otázky</vt:lpstr>
      <vt:lpstr>Posúdenie rizík</vt:lpstr>
      <vt:lpstr>Posúdenie rizík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Európska rámcová dohoda o telepráci</vt:lpstr>
      <vt:lpstr>Ďalšie informácie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2023-07-28T06:42:21Z</dcterms:created>
  <dcterms:modified xsi:type="dcterms:W3CDTF">2024-01-24T16:14:30Z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</Properties>
</file>