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5.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drawings/drawing1.xml" ContentType="application/vnd.openxmlformats-officedocument.drawingml.chartshapes+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753" r:id="rId4"/>
  </p:sldMasterIdLst>
  <p:notesMasterIdLst>
    <p:notesMasterId r:id="rId29"/>
  </p:notesMasterIdLst>
  <p:sldIdLst>
    <p:sldId id="330" r:id="rId5"/>
    <p:sldId id="455" r:id="rId6"/>
    <p:sldId id="332" r:id="rId7"/>
    <p:sldId id="456" r:id="rId8"/>
    <p:sldId id="261" r:id="rId9"/>
    <p:sldId id="334" r:id="rId10"/>
    <p:sldId id="262" r:id="rId11"/>
    <p:sldId id="263" r:id="rId12"/>
    <p:sldId id="265" r:id="rId13"/>
    <p:sldId id="417" r:id="rId14"/>
    <p:sldId id="457" r:id="rId15"/>
    <p:sldId id="419" r:id="rId16"/>
    <p:sldId id="437" r:id="rId17"/>
    <p:sldId id="439" r:id="rId18"/>
    <p:sldId id="435" r:id="rId19"/>
    <p:sldId id="440" r:id="rId20"/>
    <p:sldId id="443" r:id="rId21"/>
    <p:sldId id="446" r:id="rId22"/>
    <p:sldId id="454" r:id="rId23"/>
    <p:sldId id="449" r:id="rId24"/>
    <p:sldId id="450" r:id="rId25"/>
    <p:sldId id="453" r:id="rId26"/>
    <p:sldId id="352" r:id="rId27"/>
    <p:sldId id="458" r:id="rId28"/>
  </p:sldIdLst>
  <p:sldSz cx="9144000" cy="5143500" type="screen16x9"/>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577" userDrawn="1">
          <p15:clr>
            <a:srgbClr val="A4A3A4"/>
          </p15:clr>
        </p15:guide>
        <p15:guide id="2" pos="295"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hor" initials="A" userId="Author"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AFAFD"/>
    <a:srgbClr val="003399"/>
    <a:srgbClr val="738FC7"/>
    <a:srgbClr val="6584C2"/>
    <a:srgbClr val="58585A"/>
    <a:srgbClr val="B1B3B4"/>
    <a:srgbClr val="ACC700"/>
    <a:srgbClr val="E64715"/>
    <a:srgbClr val="8FA5D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993" autoAdjust="0"/>
    <p:restoredTop sz="86702" autoAdjust="0"/>
  </p:normalViewPr>
  <p:slideViewPr>
    <p:cSldViewPr>
      <p:cViewPr varScale="1">
        <p:scale>
          <a:sx n="123" d="100"/>
          <a:sy n="123" d="100"/>
        </p:scale>
        <p:origin x="1152" y="96"/>
      </p:cViewPr>
      <p:guideLst>
        <p:guide orient="horz" pos="577"/>
        <p:guide pos="295"/>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microsoft.com/office/2018/10/relationships/authors" Target="author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presProps" Target="presProps.xml"/><Relationship Id="rId8" Type="http://schemas.openxmlformats.org/officeDocument/2006/relationships/slide" Target="slides/slide4.xml"/></Relationships>
</file>

<file path=ppt/charts/_rels/chart1.xml.rels><?xml version="1.0" encoding="UTF-8" standalone="yes"?>
<Relationships xmlns="http://schemas.openxmlformats.org/package/2006/relationships"><Relationship Id="rId3" Type="http://schemas.openxmlformats.org/officeDocument/2006/relationships/oleObject" Target="file:///D:\Users\curtama\Documents\11.%20DIGITALISATION\PRESENTATION%20FOR%20SEPTEMBER%2022\Presentations%20for%20WOS\Telework.xlsm"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file:///D:\Users\curtama\Documents\13.%20TELEWORK\Charts%20for%20presentation%20-%20WC.xlsx" TargetMode="External"/><Relationship Id="rId2" Type="http://schemas.microsoft.com/office/2011/relationships/chartColorStyle" Target="colors2.xml"/><Relationship Id="rId1" Type="http://schemas.microsoft.com/office/2011/relationships/chartStyle" Target="style2.xml"/><Relationship Id="rId4" Type="http://schemas.openxmlformats.org/officeDocument/2006/relationships/chartUserShapes" Target="../drawings/drawing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9636892197163276E-2"/>
          <c:y val="9.9166269107354085E-2"/>
          <c:w val="0.4813836822363653"/>
          <c:h val="0.79286724133048403"/>
        </c:manualLayout>
      </c:layout>
      <c:doughnutChart>
        <c:varyColors val="1"/>
        <c:ser>
          <c:idx val="0"/>
          <c:order val="0"/>
          <c:dPt>
            <c:idx val="0"/>
            <c:bubble3D val="0"/>
            <c:spPr>
              <a:solidFill>
                <a:schemeClr val="accent1"/>
              </a:solidFill>
              <a:ln w="19050">
                <a:solidFill>
                  <a:schemeClr val="lt1"/>
                </a:solidFill>
              </a:ln>
              <a:effectLst/>
            </c:spPr>
            <c:extLst>
              <c:ext xmlns:c16="http://schemas.microsoft.com/office/drawing/2014/chart" uri="{C3380CC4-5D6E-409C-BE32-E72D297353CC}">
                <c16:uniqueId val="{00000001-FE61-46DA-A299-FD80310D8A2A}"/>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FE61-46DA-A299-FD80310D8A2A}"/>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FE61-46DA-A299-FD80310D8A2A}"/>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FE61-46DA-A299-FD80310D8A2A}"/>
              </c:ext>
            </c:extLst>
          </c:dPt>
          <c:dPt>
            <c:idx val="4"/>
            <c:bubble3D val="0"/>
            <c:spPr>
              <a:solidFill>
                <a:schemeClr val="accent5"/>
              </a:solidFill>
              <a:ln w="19050">
                <a:solidFill>
                  <a:schemeClr val="lt1"/>
                </a:solidFill>
              </a:ln>
              <a:effectLst/>
            </c:spPr>
            <c:extLst>
              <c:ext xmlns:c16="http://schemas.microsoft.com/office/drawing/2014/chart" uri="{C3380CC4-5D6E-409C-BE32-E72D297353CC}">
                <c16:uniqueId val="{00000009-FE61-46DA-A299-FD80310D8A2A}"/>
              </c:ext>
            </c:extLst>
          </c:dPt>
          <c:dPt>
            <c:idx val="5"/>
            <c:bubble3D val="0"/>
            <c:spPr>
              <a:solidFill>
                <a:schemeClr val="accent6"/>
              </a:solidFill>
              <a:ln w="19050">
                <a:solidFill>
                  <a:schemeClr val="lt1"/>
                </a:solidFill>
              </a:ln>
              <a:effectLst/>
            </c:spPr>
            <c:extLst>
              <c:ext xmlns:c16="http://schemas.microsoft.com/office/drawing/2014/chart" uri="{C3380CC4-5D6E-409C-BE32-E72D297353CC}">
                <c16:uniqueId val="{0000000B-FE61-46DA-A299-FD80310D8A2A}"/>
              </c:ext>
            </c:extLst>
          </c:dPt>
          <c:dPt>
            <c:idx val="6"/>
            <c:bubble3D val="0"/>
            <c:spPr>
              <a:solidFill>
                <a:srgbClr val="FFC000"/>
              </a:solidFill>
              <a:ln w="19050">
                <a:solidFill>
                  <a:schemeClr val="lt1"/>
                </a:solidFill>
              </a:ln>
              <a:effectLst/>
            </c:spPr>
            <c:extLst>
              <c:ext xmlns:c16="http://schemas.microsoft.com/office/drawing/2014/chart" uri="{C3380CC4-5D6E-409C-BE32-E72D297353CC}">
                <c16:uniqueId val="{0000000D-FE61-46DA-A299-FD80310D8A2A}"/>
              </c:ext>
            </c:extLst>
          </c:dPt>
          <c:dLbls>
            <c:dLbl>
              <c:idx val="0"/>
              <c:layout>
                <c:manualLayout>
                  <c:x val="5.9064781850722264E-3"/>
                  <c:y val="-3.5288471526811124E-2"/>
                </c:manualLayout>
              </c:layout>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bg1"/>
                      </a:solidFill>
                      <a:latin typeface="+mn-lt"/>
                      <a:ea typeface="+mn-ea"/>
                      <a:cs typeface="+mn-cs"/>
                    </a:defRPr>
                  </a:pPr>
                  <a:endParaRPr lang="en-US"/>
                </a:p>
              </c:txPr>
              <c:showLegendKey val="0"/>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1-FE61-46DA-A299-FD80310D8A2A}"/>
                </c:ext>
              </c:extLst>
            </c:dLbl>
            <c:dLbl>
              <c:idx val="1"/>
              <c:layout>
                <c:manualLayout>
                  <c:x val="-1.5627397220414663E-2"/>
                  <c:y val="1.6629143602780391E-2"/>
                </c:manualLayout>
              </c:layout>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bg1"/>
                      </a:solidFill>
                      <a:latin typeface="+mn-lt"/>
                      <a:ea typeface="+mn-ea"/>
                      <a:cs typeface="+mn-cs"/>
                    </a:defRPr>
                  </a:pPr>
                  <a:endParaRPr lang="en-US"/>
                </a:p>
              </c:txPr>
              <c:showLegendKey val="0"/>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3-FE61-46DA-A299-FD80310D8A2A}"/>
                </c:ext>
              </c:extLst>
            </c:dLbl>
            <c:dLbl>
              <c:idx val="2"/>
              <c:layout>
                <c:manualLayout>
                  <c:x val="-1.4969401547976151E-2"/>
                  <c:y val="7.7745991186163868E-3"/>
                </c:manualLayout>
              </c:layout>
              <c:spPr>
                <a:noFill/>
                <a:ln>
                  <a:noFill/>
                </a:ln>
                <a:effectLst/>
              </c:spPr>
              <c:txPr>
                <a:bodyPr rot="0" spcFirstLastPara="1" vertOverflow="ellipsis" vert="horz" wrap="square" lIns="38100" tIns="19050" rIns="38100" bIns="19050" anchor="ctr" anchorCtr="1">
                  <a:noAutofit/>
                </a:bodyPr>
                <a:lstStyle/>
                <a:p>
                  <a:pPr>
                    <a:defRPr sz="1200" b="1" i="0" u="none" strike="noStrike" kern="1200" baseline="0">
                      <a:solidFill>
                        <a:schemeClr val="bg1"/>
                      </a:solidFill>
                      <a:latin typeface="+mn-lt"/>
                      <a:ea typeface="+mn-ea"/>
                      <a:cs typeface="+mn-cs"/>
                    </a:defRPr>
                  </a:pPr>
                  <a:endParaRPr lang="en-US"/>
                </a:p>
              </c:txPr>
              <c:showLegendKey val="0"/>
              <c:showVal val="0"/>
              <c:showCatName val="0"/>
              <c:showSerName val="0"/>
              <c:showPercent val="1"/>
              <c:showBubbleSize val="0"/>
              <c:extLst>
                <c:ext xmlns:c15="http://schemas.microsoft.com/office/drawing/2012/chart" uri="{CE6537A1-D6FC-4f65-9D91-7224C49458BB}">
                  <c15:layout>
                    <c:manualLayout>
                      <c:w val="5.7437407952871868E-2"/>
                      <c:h val="5.1451187335092345E-2"/>
                    </c:manualLayout>
                  </c15:layout>
                </c:ext>
                <c:ext xmlns:c16="http://schemas.microsoft.com/office/drawing/2014/chart" uri="{C3380CC4-5D6E-409C-BE32-E72D297353CC}">
                  <c16:uniqueId val="{00000005-FE61-46DA-A299-FD80310D8A2A}"/>
                </c:ext>
              </c:extLst>
            </c:dLbl>
            <c:dLbl>
              <c:idx val="3"/>
              <c:layout>
                <c:manualLayout>
                  <c:x val="-9.4304997857380928E-3"/>
                  <c:y val="-4.78391834458487E-3"/>
                </c:manualLayout>
              </c:layout>
              <c:spPr>
                <a:noFill/>
                <a:ln>
                  <a:noFill/>
                </a:ln>
                <a:effectLst/>
              </c:spPr>
              <c:txPr>
                <a:bodyPr rot="0" spcFirstLastPara="1" vertOverflow="ellipsis" vert="horz" wrap="square" lIns="38100" tIns="19050" rIns="38100" bIns="19050" anchor="ctr" anchorCtr="1">
                  <a:noAutofit/>
                </a:bodyPr>
                <a:lstStyle/>
                <a:p>
                  <a:pPr>
                    <a:defRPr sz="1200" b="1" i="0" u="none" strike="noStrike" kern="1200" baseline="0">
                      <a:solidFill>
                        <a:schemeClr val="bg1"/>
                      </a:solidFill>
                      <a:latin typeface="+mn-lt"/>
                      <a:ea typeface="+mn-ea"/>
                      <a:cs typeface="+mn-cs"/>
                    </a:defRPr>
                  </a:pPr>
                  <a:endParaRPr lang="en-US"/>
                </a:p>
              </c:txPr>
              <c:showLegendKey val="0"/>
              <c:showVal val="0"/>
              <c:showCatName val="0"/>
              <c:showSerName val="0"/>
              <c:showPercent val="1"/>
              <c:showBubbleSize val="0"/>
              <c:extLst>
                <c:ext xmlns:c15="http://schemas.microsoft.com/office/drawing/2012/chart" uri="{CE6537A1-D6FC-4f65-9D91-7224C49458BB}">
                  <c15:layout>
                    <c:manualLayout>
                      <c:w val="7.491429523703716E-2"/>
                      <c:h val="7.7836395084641991E-2"/>
                    </c:manualLayout>
                  </c15:layout>
                </c:ext>
                <c:ext xmlns:c16="http://schemas.microsoft.com/office/drawing/2014/chart" uri="{C3380CC4-5D6E-409C-BE32-E72D297353CC}">
                  <c16:uniqueId val="{00000007-FE61-46DA-A299-FD80310D8A2A}"/>
                </c:ext>
              </c:extLst>
            </c:dLbl>
            <c:dLbl>
              <c:idx val="4"/>
              <c:layout>
                <c:manualLayout>
                  <c:x val="-7.6251551030348374E-3"/>
                  <c:y val="2.3928074294143311E-2"/>
                </c:manualLayout>
              </c:layout>
              <c:tx>
                <c:rich>
                  <a:bodyPr rot="0" spcFirstLastPara="1" vertOverflow="ellipsis" vert="horz" wrap="square" lIns="38100" tIns="19050" rIns="38100" bIns="19050" anchor="ctr" anchorCtr="1">
                    <a:spAutoFit/>
                  </a:bodyPr>
                  <a:lstStyle/>
                  <a:p>
                    <a:pPr>
                      <a:defRPr sz="1200" b="1" i="0" u="none" strike="noStrike" kern="1200" baseline="0">
                        <a:solidFill>
                          <a:schemeClr val="bg1"/>
                        </a:solidFill>
                        <a:latin typeface="+mn-lt"/>
                        <a:ea typeface="+mn-ea"/>
                        <a:cs typeface="+mn-cs"/>
                      </a:defRPr>
                    </a:pPr>
                    <a:fld id="{755EB81F-D476-4A44-BF02-CF2F67FAA039}" type="VALUE">
                      <a:rPr lang="en-US" smtClean="0"/>
                      <a:pPr>
                        <a:defRPr sz="1200" b="1">
                          <a:solidFill>
                            <a:schemeClr val="bg1"/>
                          </a:solidFill>
                        </a:defRPr>
                      </a:pPr>
                      <a:t>[VALUE]</a:t>
                    </a:fld>
                    <a:endParaRPr lang="en-GB"/>
                  </a:p>
                </c:rich>
              </c:tx>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bg1"/>
                      </a:solidFill>
                      <a:latin typeface="+mn-lt"/>
                      <a:ea typeface="+mn-ea"/>
                      <a:cs typeface="+mn-cs"/>
                    </a:defRPr>
                  </a:pPr>
                  <a:endParaRPr lang="en-US"/>
                </a:p>
              </c:txPr>
              <c:showLegendKey val="0"/>
              <c:showVal val="0"/>
              <c:showCatName val="0"/>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9-FE61-46DA-A299-FD80310D8A2A}"/>
                </c:ext>
              </c:extLst>
            </c:dLbl>
            <c:dLbl>
              <c:idx val="5"/>
              <c:layout>
                <c:manualLayout>
                  <c:x val="-1.7846892673300887E-2"/>
                  <c:y val="-0.13487049913843996"/>
                </c:manualLayout>
              </c:layout>
              <c:showLegendKey val="0"/>
              <c:showVal val="0"/>
              <c:showCatName val="0"/>
              <c:showSerName val="0"/>
              <c:showPercent val="1"/>
              <c:showBubbleSize val="0"/>
              <c:extLst>
                <c:ext xmlns:c15="http://schemas.microsoft.com/office/drawing/2012/chart" uri="{CE6537A1-D6FC-4f65-9D91-7224C49458BB}">
                  <c15:layout>
                    <c:manualLayout>
                      <c:w val="7.072610318430228E-2"/>
                      <c:h val="5.8115547074290209E-2"/>
                    </c:manualLayout>
                  </c15:layout>
                </c:ext>
                <c:ext xmlns:c16="http://schemas.microsoft.com/office/drawing/2014/chart" uri="{C3380CC4-5D6E-409C-BE32-E72D297353CC}">
                  <c16:uniqueId val="{0000000B-FE61-46DA-A299-FD80310D8A2A}"/>
                </c:ext>
              </c:extLst>
            </c:dLbl>
            <c:dLbl>
              <c:idx val="6"/>
              <c:layout>
                <c:manualLayout>
                  <c:x val="4.829159193951995E-2"/>
                  <c:y val="-0.13832885670655332"/>
                </c:manualLayout>
              </c:layout>
              <c:showLegendKey val="0"/>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D-FE61-46DA-A299-FD80310D8A2A}"/>
                </c:ext>
              </c:extLst>
            </c:dLbl>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Sheet1!$B$3:$B$9</c:f>
              <c:strCache>
                <c:ptCount val="7"/>
                <c:pt idx="0">
                  <c:v>Your employer’s/your own business’ premises (office, factory, shop, school, etc.)</c:v>
                </c:pt>
                <c:pt idx="1">
                  <c:v>Clients’ premises</c:v>
                </c:pt>
                <c:pt idx="2">
                  <c:v>A car or another vehicle (e.g. train, bus)</c:v>
                </c:pt>
                <c:pt idx="3">
                  <c:v>An outside site (e.g. construction site, agricultural field, streets of a city)</c:v>
                </c:pt>
                <c:pt idx="4">
                  <c:v>Your own home</c:v>
                </c:pt>
                <c:pt idx="5">
                  <c:v>Public spaces such as coffee shops, airports etc.</c:v>
                </c:pt>
                <c:pt idx="6">
                  <c:v>Don't know</c:v>
                </c:pt>
              </c:strCache>
            </c:strRef>
          </c:cat>
          <c:val>
            <c:numRef>
              <c:f>Sheet1!$C$3:$C$9</c:f>
              <c:numCache>
                <c:formatCode>###0.0</c:formatCode>
                <c:ptCount val="7"/>
                <c:pt idx="0">
                  <c:v>65.186182602118294</c:v>
                </c:pt>
                <c:pt idx="1">
                  <c:v>6.2137740453245227</c:v>
                </c:pt>
                <c:pt idx="2">
                  <c:v>3.4478210294321272</c:v>
                </c:pt>
                <c:pt idx="3">
                  <c:v>5.6060827428066773</c:v>
                </c:pt>
                <c:pt idx="4">
                  <c:v>16.800497460640472</c:v>
                </c:pt>
                <c:pt idx="5">
                  <c:v>2.0823579935879049</c:v>
                </c:pt>
                <c:pt idx="6">
                  <c:v>0.6632841260874428</c:v>
                </c:pt>
              </c:numCache>
            </c:numRef>
          </c:val>
          <c:extLst>
            <c:ext xmlns:c16="http://schemas.microsoft.com/office/drawing/2014/chart" uri="{C3380CC4-5D6E-409C-BE32-E72D297353CC}">
              <c16:uniqueId val="{0000000E-FE61-46DA-A299-FD80310D8A2A}"/>
            </c:ext>
          </c:extLst>
        </c:ser>
        <c:dLbls>
          <c:showLegendKey val="0"/>
          <c:showVal val="0"/>
          <c:showCatName val="0"/>
          <c:showSerName val="0"/>
          <c:showPercent val="0"/>
          <c:showBubbleSize val="0"/>
          <c:showLeaderLines val="1"/>
        </c:dLbls>
        <c:firstSliceAng val="0"/>
        <c:holeSize val="50"/>
      </c:doughnutChart>
      <c:spPr>
        <a:noFill/>
        <a:ln>
          <a:noFill/>
        </a:ln>
        <a:effectLst/>
      </c:spPr>
    </c:plotArea>
    <c:legend>
      <c:legendPos val="r"/>
      <c:legendEntry>
        <c:idx val="0"/>
        <c:txPr>
          <a:bodyPr rot="0" spcFirstLastPara="1" vertOverflow="ellipsis" vert="horz" wrap="square" anchor="ctr" anchorCtr="1"/>
          <a:lstStyle/>
          <a:p>
            <a:pPr>
              <a:lnSpc>
                <a:spcPct val="100000"/>
              </a:lnSpc>
              <a:spcBef>
                <a:spcPts val="0"/>
              </a:spcBef>
              <a:spcAft>
                <a:spcPts val="0"/>
              </a:spcAft>
              <a:defRPr sz="1100" b="0" i="0" u="none" strike="noStrike" kern="1200" baseline="0">
                <a:solidFill>
                  <a:srgbClr val="003399"/>
                </a:solidFill>
                <a:latin typeface="+mn-lt"/>
                <a:ea typeface="+mn-ea"/>
                <a:cs typeface="+mn-cs"/>
              </a:defRPr>
            </a:pPr>
            <a:endParaRPr lang="en-US"/>
          </a:p>
        </c:txPr>
      </c:legendEntry>
      <c:legendEntry>
        <c:idx val="1"/>
        <c:txPr>
          <a:bodyPr rot="0" spcFirstLastPara="1" vertOverflow="ellipsis" vert="horz" wrap="square" anchor="ctr" anchorCtr="1"/>
          <a:lstStyle/>
          <a:p>
            <a:pPr>
              <a:lnSpc>
                <a:spcPct val="100000"/>
              </a:lnSpc>
              <a:spcBef>
                <a:spcPts val="0"/>
              </a:spcBef>
              <a:spcAft>
                <a:spcPts val="0"/>
              </a:spcAft>
              <a:defRPr sz="1100" b="0" i="0" u="none" strike="noStrike" kern="1200" baseline="0">
                <a:solidFill>
                  <a:srgbClr val="003399"/>
                </a:solidFill>
                <a:latin typeface="+mn-lt"/>
                <a:ea typeface="+mn-ea"/>
                <a:cs typeface="+mn-cs"/>
              </a:defRPr>
            </a:pPr>
            <a:endParaRPr lang="en-US"/>
          </a:p>
        </c:txPr>
      </c:legendEntry>
      <c:legendEntry>
        <c:idx val="2"/>
        <c:txPr>
          <a:bodyPr rot="0" spcFirstLastPara="1" vertOverflow="ellipsis" vert="horz" wrap="square" anchor="ctr" anchorCtr="1"/>
          <a:lstStyle/>
          <a:p>
            <a:pPr>
              <a:lnSpc>
                <a:spcPct val="100000"/>
              </a:lnSpc>
              <a:spcBef>
                <a:spcPts val="0"/>
              </a:spcBef>
              <a:spcAft>
                <a:spcPts val="0"/>
              </a:spcAft>
              <a:defRPr sz="1100" b="0" i="0" u="none" strike="noStrike" kern="1200" baseline="0">
                <a:solidFill>
                  <a:srgbClr val="003399"/>
                </a:solidFill>
                <a:latin typeface="+mn-lt"/>
                <a:ea typeface="+mn-ea"/>
                <a:cs typeface="+mn-cs"/>
              </a:defRPr>
            </a:pPr>
            <a:endParaRPr lang="en-US"/>
          </a:p>
        </c:txPr>
      </c:legendEntry>
      <c:legendEntry>
        <c:idx val="3"/>
        <c:txPr>
          <a:bodyPr rot="0" spcFirstLastPara="1" vertOverflow="ellipsis" vert="horz" wrap="square" anchor="ctr" anchorCtr="1"/>
          <a:lstStyle/>
          <a:p>
            <a:pPr>
              <a:lnSpc>
                <a:spcPct val="100000"/>
              </a:lnSpc>
              <a:spcBef>
                <a:spcPts val="0"/>
              </a:spcBef>
              <a:spcAft>
                <a:spcPts val="0"/>
              </a:spcAft>
              <a:defRPr sz="1100" b="0" i="0" u="none" strike="noStrike" kern="1200" baseline="0">
                <a:solidFill>
                  <a:srgbClr val="003399"/>
                </a:solidFill>
                <a:latin typeface="+mn-lt"/>
                <a:ea typeface="+mn-ea"/>
                <a:cs typeface="+mn-cs"/>
              </a:defRPr>
            </a:pPr>
            <a:endParaRPr lang="en-US"/>
          </a:p>
        </c:txPr>
      </c:legendEntry>
      <c:legendEntry>
        <c:idx val="4"/>
        <c:txPr>
          <a:bodyPr rot="0" spcFirstLastPara="1" vertOverflow="ellipsis" vert="horz" wrap="square" anchor="ctr" anchorCtr="1"/>
          <a:lstStyle/>
          <a:p>
            <a:pPr>
              <a:lnSpc>
                <a:spcPct val="100000"/>
              </a:lnSpc>
              <a:spcBef>
                <a:spcPts val="0"/>
              </a:spcBef>
              <a:spcAft>
                <a:spcPts val="0"/>
              </a:spcAft>
              <a:defRPr sz="1100" b="0" i="0" u="none" strike="noStrike" kern="1200" baseline="0">
                <a:solidFill>
                  <a:srgbClr val="003399"/>
                </a:solidFill>
                <a:latin typeface="+mn-lt"/>
                <a:ea typeface="+mn-ea"/>
                <a:cs typeface="+mn-cs"/>
              </a:defRPr>
            </a:pPr>
            <a:endParaRPr lang="en-US"/>
          </a:p>
        </c:txPr>
      </c:legendEntry>
      <c:legendEntry>
        <c:idx val="5"/>
        <c:txPr>
          <a:bodyPr rot="0" spcFirstLastPara="1" vertOverflow="ellipsis" vert="horz" wrap="square" anchor="ctr" anchorCtr="1"/>
          <a:lstStyle/>
          <a:p>
            <a:pPr>
              <a:lnSpc>
                <a:spcPct val="100000"/>
              </a:lnSpc>
              <a:spcBef>
                <a:spcPts val="0"/>
              </a:spcBef>
              <a:spcAft>
                <a:spcPts val="0"/>
              </a:spcAft>
              <a:defRPr sz="1100" b="0" i="0" u="none" strike="noStrike" kern="1200" baseline="0">
                <a:solidFill>
                  <a:srgbClr val="003399"/>
                </a:solidFill>
                <a:latin typeface="+mn-lt"/>
                <a:ea typeface="+mn-ea"/>
                <a:cs typeface="+mn-cs"/>
              </a:defRPr>
            </a:pPr>
            <a:endParaRPr lang="en-US"/>
          </a:p>
        </c:txPr>
      </c:legendEntry>
      <c:legendEntry>
        <c:idx val="6"/>
        <c:txPr>
          <a:bodyPr rot="0" spcFirstLastPara="1" vertOverflow="ellipsis" vert="horz" wrap="square" anchor="ctr" anchorCtr="1"/>
          <a:lstStyle/>
          <a:p>
            <a:pPr>
              <a:lnSpc>
                <a:spcPct val="100000"/>
              </a:lnSpc>
              <a:spcBef>
                <a:spcPts val="0"/>
              </a:spcBef>
              <a:spcAft>
                <a:spcPts val="0"/>
              </a:spcAft>
              <a:defRPr sz="1100" b="0" i="0" u="none" strike="noStrike" kern="1200" baseline="0">
                <a:solidFill>
                  <a:srgbClr val="003399"/>
                </a:solidFill>
                <a:latin typeface="+mn-lt"/>
                <a:ea typeface="+mn-ea"/>
                <a:cs typeface="+mn-cs"/>
              </a:defRPr>
            </a:pPr>
            <a:endParaRPr lang="en-US"/>
          </a:p>
        </c:txPr>
      </c:legendEntry>
      <c:layout>
        <c:manualLayout>
          <c:xMode val="edge"/>
          <c:yMode val="edge"/>
          <c:x val="0.55081197988583286"/>
          <c:y val="5.5607928095135407E-2"/>
          <c:w val="0.39039825601388206"/>
          <c:h val="0.89915880806272086"/>
        </c:manualLayout>
      </c:layout>
      <c:overlay val="0"/>
      <c:spPr>
        <a:noFill/>
        <a:ln>
          <a:noFill/>
        </a:ln>
        <a:effectLst/>
      </c:spPr>
      <c:txPr>
        <a:bodyPr rot="0" spcFirstLastPara="1" vertOverflow="ellipsis" vert="horz" wrap="square" anchor="ctr" anchorCtr="1"/>
        <a:lstStyle/>
        <a:p>
          <a:pPr>
            <a:lnSpc>
              <a:spcPct val="100000"/>
            </a:lnSpc>
            <a:spcBef>
              <a:spcPts val="0"/>
            </a:spcBef>
            <a:spcAft>
              <a:spcPts val="0"/>
            </a:spcAft>
            <a:defRPr sz="1100" b="1"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1" i="0" u="none" strike="noStrike" kern="1200" spc="0" baseline="0">
                <a:solidFill>
                  <a:schemeClr val="tx1">
                    <a:lumMod val="65000"/>
                    <a:lumOff val="35000"/>
                  </a:schemeClr>
                </a:solidFill>
                <a:latin typeface="+mn-lt"/>
                <a:ea typeface="+mn-ea"/>
                <a:cs typeface="+mn-cs"/>
              </a:defRPr>
            </a:pPr>
            <a:r>
              <a:rPr lang="en-GB" sz="1600" b="1" dirty="0">
                <a:solidFill>
                  <a:srgbClr val="003399"/>
                </a:solidFill>
              </a:rPr>
              <a:t>Establishments with</a:t>
            </a:r>
            <a:r>
              <a:rPr lang="en-GB" sz="1600" b="1" baseline="0" dirty="0">
                <a:solidFill>
                  <a:srgbClr val="003399"/>
                </a:solidFill>
              </a:rPr>
              <a:t> </a:t>
            </a:r>
            <a:r>
              <a:rPr lang="en-GB" sz="1600" b="1" dirty="0">
                <a:solidFill>
                  <a:srgbClr val="003399"/>
                </a:solidFill>
              </a:rPr>
              <a:t>telework in place, by size (EU-27) </a:t>
            </a:r>
          </a:p>
        </c:rich>
      </c:tx>
      <c:layout>
        <c:manualLayout>
          <c:xMode val="edge"/>
          <c:yMode val="edge"/>
          <c:x val="8.0270392276343222E-2"/>
          <c:y val="0"/>
        </c:manualLayout>
      </c:layout>
      <c:overlay val="0"/>
      <c:spPr>
        <a:noFill/>
        <a:ln>
          <a:noFill/>
        </a:ln>
        <a:effectLst/>
      </c:spPr>
      <c:txPr>
        <a:bodyPr rot="0" spcFirstLastPara="1" vertOverflow="ellipsis" vert="horz" wrap="square" anchor="ctr" anchorCtr="1"/>
        <a:lstStyle/>
        <a:p>
          <a:pPr>
            <a:defRPr sz="1600" b="1"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0.27331690282085941"/>
          <c:y val="9.603039025480678E-2"/>
          <c:w val="0.41095342382280758"/>
          <c:h val="0.6533579602266415"/>
        </c:manualLayout>
      </c:layout>
      <c:pieChart>
        <c:varyColors val="1"/>
        <c:ser>
          <c:idx val="0"/>
          <c:order val="0"/>
          <c:explosion val="4"/>
          <c:dPt>
            <c:idx val="0"/>
            <c:bubble3D val="0"/>
            <c:spPr>
              <a:solidFill>
                <a:schemeClr val="accent1"/>
              </a:solidFill>
              <a:ln w="19050">
                <a:solidFill>
                  <a:schemeClr val="lt1"/>
                </a:solidFill>
              </a:ln>
              <a:effectLst/>
            </c:spPr>
            <c:extLst>
              <c:ext xmlns:c16="http://schemas.microsoft.com/office/drawing/2014/chart" uri="{C3380CC4-5D6E-409C-BE32-E72D297353CC}">
                <c16:uniqueId val="{00000001-50BA-4798-A4D3-4C0E859436E1}"/>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50BA-4798-A4D3-4C0E859436E1}"/>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50BA-4798-A4D3-4C0E859436E1}"/>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50BA-4798-A4D3-4C0E859436E1}"/>
              </c:ext>
            </c:extLst>
          </c:dPt>
          <c:dPt>
            <c:idx val="4"/>
            <c:bubble3D val="0"/>
            <c:spPr>
              <a:solidFill>
                <a:schemeClr val="accent5"/>
              </a:solidFill>
              <a:ln w="19050">
                <a:solidFill>
                  <a:schemeClr val="lt1"/>
                </a:solidFill>
              </a:ln>
              <a:effectLst/>
            </c:spPr>
            <c:extLst>
              <c:ext xmlns:c16="http://schemas.microsoft.com/office/drawing/2014/chart" uri="{C3380CC4-5D6E-409C-BE32-E72D297353CC}">
                <c16:uniqueId val="{00000009-50BA-4798-A4D3-4C0E859436E1}"/>
              </c:ext>
            </c:extLst>
          </c:dPt>
          <c:dLbls>
            <c:dLbl>
              <c:idx val="0"/>
              <c:layout>
                <c:manualLayout>
                  <c:x val="-3.7033465370002759E-2"/>
                  <c:y val="0.14070174663932686"/>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50BA-4798-A4D3-4C0E859436E1}"/>
                </c:ext>
              </c:extLst>
            </c:dLbl>
            <c:dLbl>
              <c:idx val="1"/>
              <c:layout>
                <c:manualLayout>
                  <c:x val="-9.4781512739107551E-2"/>
                  <c:y val="9.7298214724315796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50BA-4798-A4D3-4C0E859436E1}"/>
                </c:ext>
              </c:extLst>
            </c:dLbl>
            <c:dLbl>
              <c:idx val="2"/>
              <c:layout>
                <c:manualLayout>
                  <c:x val="-8.6063474463667508E-2"/>
                  <c:y val="-0.1187858248724311"/>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50BA-4798-A4D3-4C0E859436E1}"/>
                </c:ext>
              </c:extLst>
            </c:dLbl>
            <c:dLbl>
              <c:idx val="3"/>
              <c:layout>
                <c:manualLayout>
                  <c:x val="0.11300253942609254"/>
                  <c:y val="-8.6913954005110483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50BA-4798-A4D3-4C0E859436E1}"/>
                </c:ext>
              </c:extLst>
            </c:dLbl>
            <c:dLbl>
              <c:idx val="4"/>
              <c:layout>
                <c:manualLayout>
                  <c:x val="5.9923746544293374E-2"/>
                  <c:y val="0.1298799789155878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50BA-4798-A4D3-4C0E859436E1}"/>
                </c:ext>
              </c:extLst>
            </c:dLbl>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Size!$B$2:$B$6</c:f>
              <c:strCache>
                <c:ptCount val="5"/>
                <c:pt idx="0">
                  <c:v>5-9 employees</c:v>
                </c:pt>
                <c:pt idx="1">
                  <c:v>10-49 employees</c:v>
                </c:pt>
                <c:pt idx="2">
                  <c:v>50-249 employees</c:v>
                </c:pt>
                <c:pt idx="3">
                  <c:v>250+ employees</c:v>
                </c:pt>
                <c:pt idx="4">
                  <c:v>All establishments</c:v>
                </c:pt>
              </c:strCache>
            </c:strRef>
          </c:cat>
          <c:val>
            <c:numRef>
              <c:f>Size!$C$2:$C$6</c:f>
              <c:numCache>
                <c:formatCode>###0.0%</c:formatCode>
                <c:ptCount val="5"/>
                <c:pt idx="0">
                  <c:v>7.8002439538658541E-2</c:v>
                </c:pt>
                <c:pt idx="1">
                  <c:v>0.13318521569442163</c:v>
                </c:pt>
                <c:pt idx="2">
                  <c:v>0.2122951069155001</c:v>
                </c:pt>
                <c:pt idx="3">
                  <c:v>0.33414107935713838</c:v>
                </c:pt>
                <c:pt idx="4">
                  <c:v>0.11631384279469133</c:v>
                </c:pt>
              </c:numCache>
            </c:numRef>
          </c:val>
          <c:extLst>
            <c:ext xmlns:c16="http://schemas.microsoft.com/office/drawing/2014/chart" uri="{C3380CC4-5D6E-409C-BE32-E72D297353CC}">
              <c16:uniqueId val="{0000000A-50BA-4798-A4D3-4C0E859436E1}"/>
            </c:ext>
          </c:extLst>
        </c:ser>
        <c:dLbls>
          <c:showLegendKey val="0"/>
          <c:showVal val="0"/>
          <c:showCatName val="0"/>
          <c:showSerName val="0"/>
          <c:showPercent val="0"/>
          <c:showBubbleSize val="0"/>
          <c:showLeaderLines val="1"/>
        </c:dLbls>
        <c:firstSliceAng val="0"/>
      </c:pieChart>
      <c:spPr>
        <a:noFill/>
        <a:ln>
          <a:noFill/>
        </a:ln>
        <a:effectLst/>
      </c:spPr>
    </c:plotArea>
    <c:legend>
      <c:legendPos val="b"/>
      <c:legendEntry>
        <c:idx val="0"/>
        <c:txPr>
          <a:bodyPr rot="0" spcFirstLastPara="1" vertOverflow="ellipsis" vert="horz" wrap="square" anchor="ctr" anchorCtr="1"/>
          <a:lstStyle/>
          <a:p>
            <a:pPr rtl="0">
              <a:defRPr sz="1050" b="0" i="0" u="none" strike="noStrike" kern="1200" baseline="0">
                <a:solidFill>
                  <a:srgbClr val="003399"/>
                </a:solidFill>
                <a:latin typeface="+mn-lt"/>
                <a:ea typeface="+mn-ea"/>
                <a:cs typeface="+mn-cs"/>
              </a:defRPr>
            </a:pPr>
            <a:endParaRPr lang="en-US"/>
          </a:p>
        </c:txPr>
      </c:legendEntry>
      <c:legendEntry>
        <c:idx val="1"/>
        <c:txPr>
          <a:bodyPr rot="0" spcFirstLastPara="1" vertOverflow="ellipsis" vert="horz" wrap="square" anchor="ctr" anchorCtr="1"/>
          <a:lstStyle/>
          <a:p>
            <a:pPr rtl="0">
              <a:defRPr sz="1050" b="0" i="0" u="none" strike="noStrike" kern="1200" baseline="0">
                <a:solidFill>
                  <a:srgbClr val="003399"/>
                </a:solidFill>
                <a:latin typeface="+mn-lt"/>
                <a:ea typeface="+mn-ea"/>
                <a:cs typeface="+mn-cs"/>
              </a:defRPr>
            </a:pPr>
            <a:endParaRPr lang="en-US"/>
          </a:p>
        </c:txPr>
      </c:legendEntry>
      <c:legendEntry>
        <c:idx val="2"/>
        <c:txPr>
          <a:bodyPr rot="0" spcFirstLastPara="1" vertOverflow="ellipsis" vert="horz" wrap="square" anchor="ctr" anchorCtr="1"/>
          <a:lstStyle/>
          <a:p>
            <a:pPr rtl="0">
              <a:defRPr sz="1050" b="0" i="0" u="none" strike="noStrike" kern="1200" baseline="0">
                <a:solidFill>
                  <a:srgbClr val="003399"/>
                </a:solidFill>
                <a:latin typeface="+mn-lt"/>
                <a:ea typeface="+mn-ea"/>
                <a:cs typeface="+mn-cs"/>
              </a:defRPr>
            </a:pPr>
            <a:endParaRPr lang="en-US"/>
          </a:p>
        </c:txPr>
      </c:legendEntry>
      <c:legendEntry>
        <c:idx val="3"/>
        <c:txPr>
          <a:bodyPr rot="0" spcFirstLastPara="1" vertOverflow="ellipsis" vert="horz" wrap="square" anchor="ctr" anchorCtr="1"/>
          <a:lstStyle/>
          <a:p>
            <a:pPr rtl="0">
              <a:defRPr sz="1050" b="0" i="0" u="none" strike="noStrike" kern="1200" baseline="0">
                <a:solidFill>
                  <a:srgbClr val="003399"/>
                </a:solidFill>
                <a:latin typeface="+mn-lt"/>
                <a:ea typeface="+mn-ea"/>
                <a:cs typeface="+mn-cs"/>
              </a:defRPr>
            </a:pPr>
            <a:endParaRPr lang="en-US"/>
          </a:p>
        </c:txPr>
      </c:legendEntry>
      <c:legendEntry>
        <c:idx val="4"/>
        <c:txPr>
          <a:bodyPr rot="0" spcFirstLastPara="1" vertOverflow="ellipsis" vert="horz" wrap="square" anchor="ctr" anchorCtr="1"/>
          <a:lstStyle/>
          <a:p>
            <a:pPr rtl="0">
              <a:defRPr sz="1050" b="0" i="0" u="none" strike="noStrike" kern="1200" baseline="0">
                <a:solidFill>
                  <a:srgbClr val="003399"/>
                </a:solidFill>
                <a:latin typeface="+mn-lt"/>
                <a:ea typeface="+mn-ea"/>
                <a:cs typeface="+mn-cs"/>
              </a:defRPr>
            </a:pPr>
            <a:endParaRPr lang="en-US"/>
          </a:p>
        </c:txPr>
      </c:legendEntry>
      <c:layout>
        <c:manualLayout>
          <c:xMode val="edge"/>
          <c:yMode val="edge"/>
          <c:x val="8.1545273459489892E-2"/>
          <c:y val="0.82131981796756204"/>
          <c:w val="0.79171657237574"/>
          <c:h val="0.11896233751805355"/>
        </c:manualLayout>
      </c:layout>
      <c:overlay val="0"/>
      <c:spPr>
        <a:noFill/>
        <a:ln>
          <a:noFill/>
        </a:ln>
        <a:effectLst/>
      </c:spPr>
      <c:txPr>
        <a:bodyPr rot="0" spcFirstLastPara="1" vertOverflow="ellipsis" vert="horz" wrap="square" anchor="ctr" anchorCtr="1"/>
        <a:lstStyle/>
        <a:p>
          <a:pPr rtl="0">
            <a:defRPr sz="1050" b="1"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userShapes r:id="rId4"/>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rawings/drawing1.xml><?xml version="1.0" encoding="utf-8"?>
<c:userShapes xmlns:c="http://schemas.openxmlformats.org/drawingml/2006/chart">
  <cdr:relSizeAnchor xmlns:cdr="http://schemas.openxmlformats.org/drawingml/2006/chartDrawing">
    <cdr:from>
      <cdr:x>0.13884</cdr:x>
      <cdr:y>0.82019</cdr:y>
    </cdr:from>
    <cdr:to>
      <cdr:x>0.3154</cdr:x>
      <cdr:y>0.88814</cdr:y>
    </cdr:to>
    <cdr:sp macro="" textlink="">
      <cdr:nvSpPr>
        <cdr:cNvPr id="3" name="TextBox 2">
          <a:extLst xmlns:a="http://schemas.openxmlformats.org/drawingml/2006/main">
            <a:ext uri="{FF2B5EF4-FFF2-40B4-BE49-F238E27FC236}">
              <a16:creationId xmlns:a16="http://schemas.microsoft.com/office/drawing/2014/main" id="{EEAE4DA9-24A6-4F50-8864-E3FA371A4082}"/>
            </a:ext>
          </a:extLst>
        </cdr:cNvPr>
        <cdr:cNvSpPr txBox="1"/>
      </cdr:nvSpPr>
      <cdr:spPr>
        <a:xfrm xmlns:a="http://schemas.openxmlformats.org/drawingml/2006/main">
          <a:off x="919781" y="2971974"/>
          <a:ext cx="1169671" cy="246221"/>
        </a:xfrm>
        <a:prstGeom xmlns:a="http://schemas.openxmlformats.org/drawingml/2006/main" prst="rect">
          <a:avLst/>
        </a:prstGeom>
        <a:solidFill xmlns:a="http://schemas.openxmlformats.org/drawingml/2006/main">
          <a:schemeClr val="bg1"/>
        </a:solidFill>
      </cdr:spPr>
      <cdr:txBody>
        <a:bodyPr xmlns:a="http://schemas.openxmlformats.org/drawingml/2006/main" vertOverflow="clip" wrap="square" lIns="0" tIns="0" rIns="0" bIns="0" rtlCol="0"/>
        <a:lstStyle xmlns:a="http://schemas.openxmlformats.org/drawingml/2006/main"/>
        <a:p xmlns:a="http://schemas.openxmlformats.org/drawingml/2006/main">
          <a:r>
            <a:rPr lang="en-US" sz="1000" dirty="0">
              <a:solidFill>
                <a:srgbClr val="003399"/>
              </a:solidFill>
            </a:rPr>
            <a:t>5-9 employees</a:t>
          </a:r>
          <a:endParaRPr lang="en-GB" sz="1000" dirty="0">
            <a:solidFill>
              <a:srgbClr val="003399"/>
            </a:solidFill>
          </a:endParaRPr>
        </a:p>
      </cdr:txBody>
    </cdr:sp>
  </cdr:relSizeAnchor>
  <cdr:relSizeAnchor xmlns:cdr="http://schemas.openxmlformats.org/drawingml/2006/chartDrawing">
    <cdr:from>
      <cdr:x>0.1087</cdr:x>
      <cdr:y>0.84423</cdr:y>
    </cdr:from>
    <cdr:to>
      <cdr:x>0.11974</cdr:x>
      <cdr:y>0.86441</cdr:y>
    </cdr:to>
    <cdr:sp macro="" textlink="">
      <cdr:nvSpPr>
        <cdr:cNvPr id="9" name="Rectangle 8">
          <a:extLst xmlns:a="http://schemas.openxmlformats.org/drawingml/2006/main">
            <a:ext uri="{FF2B5EF4-FFF2-40B4-BE49-F238E27FC236}">
              <a16:creationId xmlns:a16="http://schemas.microsoft.com/office/drawing/2014/main" id="{4D590A88-0902-4EEC-A5E4-66D9BC575D1C}"/>
            </a:ext>
          </a:extLst>
        </cdr:cNvPr>
        <cdr:cNvSpPr/>
      </cdr:nvSpPr>
      <cdr:spPr>
        <a:xfrm xmlns:a="http://schemas.openxmlformats.org/drawingml/2006/main">
          <a:off x="720080" y="3059081"/>
          <a:ext cx="73152" cy="73152"/>
        </a:xfrm>
        <a:prstGeom xmlns:a="http://schemas.openxmlformats.org/drawingml/2006/main" prst="rect">
          <a:avLst/>
        </a:prstGeom>
        <a:ln xmlns:a="http://schemas.openxmlformats.org/drawingml/2006/main">
          <a:noFill/>
        </a:l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vertOverflow="clip"/>
        <a:lstStyle xmlns:a="http://schemas.openxmlformats.org/drawingml/2006/main"/>
        <a:p xmlns:a="http://schemas.openxmlformats.org/drawingml/2006/main">
          <a:endParaRPr lang="en-US">
            <a:ln>
              <a:noFill/>
            </a:ln>
          </a:endParaRPr>
        </a:p>
      </cdr:txBody>
    </cdr:sp>
  </cdr:relSizeAnchor>
  <cdr:relSizeAnchor xmlns:cdr="http://schemas.openxmlformats.org/drawingml/2006/chartDrawing">
    <cdr:from>
      <cdr:x>0.1087</cdr:x>
      <cdr:y>0.90064</cdr:y>
    </cdr:from>
    <cdr:to>
      <cdr:x>0.11974</cdr:x>
      <cdr:y>0.92083</cdr:y>
    </cdr:to>
    <cdr:sp macro="" textlink="">
      <cdr:nvSpPr>
        <cdr:cNvPr id="11" name="Rectangle 10">
          <a:extLst xmlns:a="http://schemas.openxmlformats.org/drawingml/2006/main">
            <a:ext uri="{FF2B5EF4-FFF2-40B4-BE49-F238E27FC236}">
              <a16:creationId xmlns:a16="http://schemas.microsoft.com/office/drawing/2014/main" id="{A11676D7-E0F3-499F-876C-484313483E15}"/>
            </a:ext>
          </a:extLst>
        </cdr:cNvPr>
        <cdr:cNvSpPr/>
      </cdr:nvSpPr>
      <cdr:spPr>
        <a:xfrm xmlns:a="http://schemas.openxmlformats.org/drawingml/2006/main">
          <a:off x="720080" y="3263490"/>
          <a:ext cx="73152" cy="73152"/>
        </a:xfrm>
        <a:prstGeom xmlns:a="http://schemas.openxmlformats.org/drawingml/2006/main" prst="rect">
          <a:avLst/>
        </a:prstGeom>
        <a:solidFill xmlns:a="http://schemas.openxmlformats.org/drawingml/2006/main">
          <a:srgbClr val="E64715"/>
        </a:solidFill>
        <a:ln xmlns:a="http://schemas.openxmlformats.org/drawingml/2006/main">
          <a:noFill/>
        </a:l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a:lstStyle xmlns:a="http://schemas.openxmlformats.org/drawingml/2006/main">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xmlns:a="http://schemas.openxmlformats.org/drawingml/2006/main">
          <a:endParaRPr lang="en-US">
            <a:ln>
              <a:noFill/>
            </a:ln>
          </a:endParaRPr>
        </a:p>
      </cdr:txBody>
    </cdr:sp>
  </cdr:relSizeAnchor>
  <cdr:relSizeAnchor xmlns:cdr="http://schemas.openxmlformats.org/drawingml/2006/chartDrawing">
    <cdr:from>
      <cdr:x>0.37491</cdr:x>
      <cdr:y>0.84029</cdr:y>
    </cdr:from>
    <cdr:to>
      <cdr:x>0.38596</cdr:x>
      <cdr:y>0.86048</cdr:y>
    </cdr:to>
    <cdr:sp macro="" textlink="">
      <cdr:nvSpPr>
        <cdr:cNvPr id="12" name="Rectangle 11">
          <a:extLst xmlns:a="http://schemas.openxmlformats.org/drawingml/2006/main">
            <a:ext uri="{FF2B5EF4-FFF2-40B4-BE49-F238E27FC236}">
              <a16:creationId xmlns:a16="http://schemas.microsoft.com/office/drawing/2014/main" id="{05C4AB91-8454-4BF6-83CD-DCF01214DB79}"/>
            </a:ext>
          </a:extLst>
        </cdr:cNvPr>
        <cdr:cNvSpPr/>
      </cdr:nvSpPr>
      <cdr:spPr>
        <a:xfrm xmlns:a="http://schemas.openxmlformats.org/drawingml/2006/main">
          <a:off x="2483704" y="3044811"/>
          <a:ext cx="73152" cy="73152"/>
        </a:xfrm>
        <a:prstGeom xmlns:a="http://schemas.openxmlformats.org/drawingml/2006/main" prst="rect">
          <a:avLst/>
        </a:prstGeom>
        <a:solidFill xmlns:a="http://schemas.openxmlformats.org/drawingml/2006/main">
          <a:srgbClr val="ACC700"/>
        </a:solidFill>
        <a:ln xmlns:a="http://schemas.openxmlformats.org/drawingml/2006/main">
          <a:noFill/>
        </a:l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a:lstStyle xmlns:a="http://schemas.openxmlformats.org/drawingml/2006/main">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xmlns:a="http://schemas.openxmlformats.org/drawingml/2006/main">
          <a:endParaRPr lang="en-US">
            <a:ln>
              <a:noFill/>
            </a:ln>
          </a:endParaRPr>
        </a:p>
      </cdr:txBody>
    </cdr:sp>
  </cdr:relSizeAnchor>
  <cdr:relSizeAnchor xmlns:cdr="http://schemas.openxmlformats.org/drawingml/2006/chartDrawing">
    <cdr:from>
      <cdr:x>0.37491</cdr:x>
      <cdr:y>0.90064</cdr:y>
    </cdr:from>
    <cdr:to>
      <cdr:x>0.38596</cdr:x>
      <cdr:y>0.92083</cdr:y>
    </cdr:to>
    <cdr:sp macro="" textlink="">
      <cdr:nvSpPr>
        <cdr:cNvPr id="13" name="Rectangle 12">
          <a:extLst xmlns:a="http://schemas.openxmlformats.org/drawingml/2006/main">
            <a:ext uri="{FF2B5EF4-FFF2-40B4-BE49-F238E27FC236}">
              <a16:creationId xmlns:a16="http://schemas.microsoft.com/office/drawing/2014/main" id="{094E4C37-7737-41B7-BD61-CA87DE5F1A1A}"/>
            </a:ext>
          </a:extLst>
        </cdr:cNvPr>
        <cdr:cNvSpPr/>
      </cdr:nvSpPr>
      <cdr:spPr>
        <a:xfrm xmlns:a="http://schemas.openxmlformats.org/drawingml/2006/main">
          <a:off x="2483704" y="3263490"/>
          <a:ext cx="73152" cy="73152"/>
        </a:xfrm>
        <a:prstGeom xmlns:a="http://schemas.openxmlformats.org/drawingml/2006/main" prst="rect">
          <a:avLst/>
        </a:prstGeom>
        <a:solidFill xmlns:a="http://schemas.openxmlformats.org/drawingml/2006/main">
          <a:srgbClr val="58585A"/>
        </a:solidFill>
        <a:ln xmlns:a="http://schemas.openxmlformats.org/drawingml/2006/main">
          <a:noFill/>
        </a:l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a:lstStyle xmlns:a="http://schemas.openxmlformats.org/drawingml/2006/main">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xmlns:a="http://schemas.openxmlformats.org/drawingml/2006/main">
          <a:endParaRPr lang="en-US">
            <a:ln>
              <a:noFill/>
            </a:ln>
          </a:endParaRPr>
        </a:p>
      </cdr:txBody>
    </cdr:sp>
  </cdr:relSizeAnchor>
  <cdr:relSizeAnchor xmlns:cdr="http://schemas.openxmlformats.org/drawingml/2006/chartDrawing">
    <cdr:from>
      <cdr:x>0.65217</cdr:x>
      <cdr:y>0.83845</cdr:y>
    </cdr:from>
    <cdr:to>
      <cdr:x>0.66322</cdr:x>
      <cdr:y>0.85864</cdr:y>
    </cdr:to>
    <cdr:sp macro="" textlink="">
      <cdr:nvSpPr>
        <cdr:cNvPr id="14" name="Rectangle 13">
          <a:extLst xmlns:a="http://schemas.openxmlformats.org/drawingml/2006/main">
            <a:ext uri="{FF2B5EF4-FFF2-40B4-BE49-F238E27FC236}">
              <a16:creationId xmlns:a16="http://schemas.microsoft.com/office/drawing/2014/main" id="{8B969961-6B03-4CFD-B39E-8915F4BE1F2D}"/>
            </a:ext>
          </a:extLst>
        </cdr:cNvPr>
        <cdr:cNvSpPr/>
      </cdr:nvSpPr>
      <cdr:spPr>
        <a:xfrm xmlns:a="http://schemas.openxmlformats.org/drawingml/2006/main">
          <a:off x="4320480" y="3038134"/>
          <a:ext cx="73203" cy="73159"/>
        </a:xfrm>
        <a:prstGeom xmlns:a="http://schemas.openxmlformats.org/drawingml/2006/main" prst="rect">
          <a:avLst/>
        </a:prstGeom>
        <a:solidFill xmlns:a="http://schemas.openxmlformats.org/drawingml/2006/main">
          <a:srgbClr val="B1B3B4"/>
        </a:solidFill>
        <a:ln xmlns:a="http://schemas.openxmlformats.org/drawingml/2006/main">
          <a:noFill/>
        </a:l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a:lstStyle xmlns:a="http://schemas.openxmlformats.org/drawingml/2006/main">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xmlns:a="http://schemas.openxmlformats.org/drawingml/2006/main">
          <a:endParaRPr lang="en-US">
            <a:ln>
              <a:noFill/>
            </a:ln>
          </a:endParaRPr>
        </a:p>
      </cdr:txBody>
    </cdr:sp>
  </cdr:relSizeAnchor>
  <cdr:relSizeAnchor xmlns:cdr="http://schemas.openxmlformats.org/drawingml/2006/chartDrawing">
    <cdr:from>
      <cdr:x>0.25</cdr:x>
      <cdr:y>0.066</cdr:y>
    </cdr:from>
    <cdr:to>
      <cdr:x>0.38803</cdr:x>
      <cdr:y>0.31835</cdr:y>
    </cdr:to>
    <cdr:sp macro="" textlink="">
      <cdr:nvSpPr>
        <cdr:cNvPr id="2" name="TextBox 1">
          <a:extLst xmlns:a="http://schemas.openxmlformats.org/drawingml/2006/main">
            <a:ext uri="{FF2B5EF4-FFF2-40B4-BE49-F238E27FC236}">
              <a16:creationId xmlns:a16="http://schemas.microsoft.com/office/drawing/2014/main" id="{3A271328-816D-4C67-8CF8-084E63A64D25}"/>
            </a:ext>
          </a:extLst>
        </cdr:cNvPr>
        <cdr:cNvSpPr txBox="1"/>
      </cdr:nvSpPr>
      <cdr:spPr>
        <a:xfrm xmlns:a="http://schemas.openxmlformats.org/drawingml/2006/main">
          <a:off x="1656184" y="239154"/>
          <a:ext cx="914400" cy="914400"/>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endParaRPr lang="en-GB" sz="1100"/>
        </a:p>
      </cdr:txBody>
    </cdr:sp>
  </cdr:relSizeAnchor>
  <cdr:relSizeAnchor xmlns:cdr="http://schemas.openxmlformats.org/drawingml/2006/chartDrawing">
    <cdr:from>
      <cdr:x>0.1413</cdr:x>
      <cdr:y>0.22498</cdr:y>
    </cdr:from>
    <cdr:to>
      <cdr:x>0.27933</cdr:x>
      <cdr:y>0.47733</cdr:y>
    </cdr:to>
    <cdr:sp macro="" textlink="">
      <cdr:nvSpPr>
        <cdr:cNvPr id="10" name="TextBox 9">
          <a:extLst xmlns:a="http://schemas.openxmlformats.org/drawingml/2006/main">
            <a:ext uri="{FF2B5EF4-FFF2-40B4-BE49-F238E27FC236}">
              <a16:creationId xmlns:a16="http://schemas.microsoft.com/office/drawing/2014/main" id="{528ED9B8-59F4-4996-BFBD-EBAD99C041C5}"/>
            </a:ext>
          </a:extLst>
        </cdr:cNvPr>
        <cdr:cNvSpPr txBox="1"/>
      </cdr:nvSpPr>
      <cdr:spPr>
        <a:xfrm xmlns:a="http://schemas.openxmlformats.org/drawingml/2006/main">
          <a:off x="936104" y="815218"/>
          <a:ext cx="914400" cy="914400"/>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endParaRPr lang="en-GB" sz="1100" dirty="0"/>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7985642-0ED0-456E-89C2-39606B603C02}" type="datetimeFigureOut">
              <a:rPr lang="en-GB" smtClean="0"/>
              <a:t>24/01/2024</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515C8A0-A96D-4DB3-B7AC-587BF1B268A0}" type="slidenum">
              <a:rPr lang="en-GB" smtClean="0"/>
              <a:t>‹#›</a:t>
            </a:fld>
            <a:endParaRPr lang="en-GB"/>
          </a:p>
        </p:txBody>
      </p:sp>
    </p:spTree>
    <p:extLst>
      <p:ext uri="{BB962C8B-B14F-4D97-AF65-F5344CB8AC3E}">
        <p14:creationId xmlns:p14="http://schemas.microsoft.com/office/powerpoint/2010/main" val="378717180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3" Type="http://schemas.openxmlformats.org/officeDocument/2006/relationships/hyperlink" Target="https://oshwiki.eu/wiki/Risk_assessment_and_telework_-_checklist" TargetMode="External"/><Relationship Id="rId2" Type="http://schemas.openxmlformats.org/officeDocument/2006/relationships/slide" Target="../slides/slide12.xml"/><Relationship Id="rId1" Type="http://schemas.openxmlformats.org/officeDocument/2006/relationships/notesMaster" Target="../notesMasters/notesMaster1.xml"/><Relationship Id="rId4" Type="http://schemas.openxmlformats.org/officeDocument/2006/relationships/hyperlink" Target="https://osha.europa.eu/en/publications/body-and-hazard-mapping-prevention-musculoskeletal-disorders-msds" TargetMode="Externa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3" Type="http://schemas.openxmlformats.org/officeDocument/2006/relationships/hyperlink" Target="https://osha.europa.eu/en/publications/musculoskeletal-disorders-related-telework-tips-teleworkers" TargetMode="External"/><Relationship Id="rId2" Type="http://schemas.openxmlformats.org/officeDocument/2006/relationships/slide" Target="../slides/slide17.xml"/><Relationship Id="rId1" Type="http://schemas.openxmlformats.org/officeDocument/2006/relationships/notesMaster" Target="../notesMasters/notesMaster1.xml"/><Relationship Id="rId4" Type="http://schemas.openxmlformats.org/officeDocument/2006/relationships/hyperlink" Target="https://oshwiki.eu/wiki/Lighting" TargetMode="External"/></Relationships>
</file>

<file path=ppt/notesSlides/_rels/notesSlide17.xml.rels><?xml version="1.0" encoding="UTF-8" standalone="yes"?>
<Relationships xmlns="http://schemas.openxmlformats.org/package/2006/relationships"><Relationship Id="rId3" Type="http://schemas.openxmlformats.org/officeDocument/2006/relationships/hyperlink" Target="https://oshwiki.eu/wiki/Promoting_moving_and_exercise_at_work_to_avoid_prolonged_standing_and_sitting" TargetMode="External"/><Relationship Id="rId2" Type="http://schemas.openxmlformats.org/officeDocument/2006/relationships/slide" Target="../slides/slide18.xml"/><Relationship Id="rId1" Type="http://schemas.openxmlformats.org/officeDocument/2006/relationships/notesMaster" Target="../notesMasters/notesMaster1.xml"/><Relationship Id="rId4" Type="http://schemas.openxmlformats.org/officeDocument/2006/relationships/hyperlink" Target="https://oshwiki.eu/wiki/Recommendations_and_interventions_to_decrease_physical_inactivity_at_work" TargetMode="External"/></Relationships>
</file>

<file path=ppt/notesSlides/_rels/notesSlide18.xml.rels><?xml version="1.0" encoding="UTF-8" standalone="yes"?>
<Relationships xmlns="http://schemas.openxmlformats.org/package/2006/relationships"><Relationship Id="rId3" Type="http://schemas.openxmlformats.org/officeDocument/2006/relationships/hyperlink" Target="https://oshwiki.eu/wiki/Work-life_balance_%E2%80%93_Managing_the_interface_between_family_and_working_life" TargetMode="External"/><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93DD4C7-C698-4A80-B76C-A9FD89019653}" type="slidenum">
              <a:rPr lang="en-GB" smtClean="0"/>
              <a:t>1</a:t>
            </a:fld>
            <a:endParaRPr lang="en-GB"/>
          </a:p>
        </p:txBody>
      </p:sp>
    </p:spTree>
    <p:extLst>
      <p:ext uri="{BB962C8B-B14F-4D97-AF65-F5344CB8AC3E}">
        <p14:creationId xmlns:p14="http://schemas.microsoft.com/office/powerpoint/2010/main" val="378936590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a:solidFill>
                  <a:schemeClr val="bg1"/>
                </a:solidFill>
              </a:rPr>
              <a:t>EU-OSHA – Agence européenne pour la sécurité et la santé au travail.</a:t>
            </a:r>
            <a:r>
              <a:rPr lang="fr-FR"/>
              <a:t> Évaluation des risques et télétravail - Liste de contrôle </a:t>
            </a:r>
            <a:r>
              <a:rPr lang="fr-FR">
                <a:solidFill>
                  <a:schemeClr val="bg1"/>
                </a:solidFill>
              </a:rPr>
              <a:t>Disponible à l’adresse suivante: </a:t>
            </a:r>
            <a:r>
              <a:rPr lang="fr-FR"/>
              <a:t>https://osha.europa.eu/fr/legislation/guidelines/guidance-on-risk-assessment-at-work.pdf </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fr-FR" sz="1200">
                <a:solidFill>
                  <a:schemeClr val="tx2"/>
                </a:solidFill>
              </a:rPr>
              <a:t>La participation des travailleurs et de l’encadrement à l’évaluation des risques fournit des informations essentielles pour prendre les mesures suivantes en vue de la mise en place d’un plan d’action et crée une sensibilisation partagée.</a:t>
            </a:r>
          </a:p>
          <a:p>
            <a:endParaRPr lang="en-GB" dirty="0"/>
          </a:p>
          <a:p>
            <a:r>
              <a:rPr lang="fr-FR" b="0" i="0">
                <a:solidFill>
                  <a:srgbClr val="212529"/>
                </a:solidFill>
                <a:effectLst/>
                <a:latin typeface="Open Sans" panose="020B0606030504020204" pitchFamily="34" charset="0"/>
              </a:rPr>
              <a:t>Les outils OiRA gratuits et sectoriels de l’EU-OSHA proposent une approche progressive du processus d’évaluation des risques, qui commence par l’identification des risques sur le lieu de travail, se poursuit par un accompagnement de l’utilisateur dans la mise en œuvre d’actions préventives et se termine par le suivi et le signalement des risques.</a:t>
            </a:r>
          </a:p>
        </p:txBody>
      </p:sp>
      <p:sp>
        <p:nvSpPr>
          <p:cNvPr id="4" name="Slide Number Placeholder 3"/>
          <p:cNvSpPr>
            <a:spLocks noGrp="1"/>
          </p:cNvSpPr>
          <p:nvPr>
            <p:ph type="sldNum" sz="quarter" idx="10"/>
          </p:nvPr>
        </p:nvSpPr>
        <p:spPr/>
        <p:txBody>
          <a:bodyPr/>
          <a:lstStyle/>
          <a:p>
            <a:fld id="{493DD4C7-C698-4A80-B76C-A9FD89019653}" type="slidenum">
              <a:rPr lang="en-GB" smtClean="0"/>
              <a:t>11</a:t>
            </a:fld>
            <a:endParaRPr lang="en-GB"/>
          </a:p>
        </p:txBody>
      </p:sp>
    </p:spTree>
    <p:extLst>
      <p:ext uri="{BB962C8B-B14F-4D97-AF65-F5344CB8AC3E}">
        <p14:creationId xmlns:p14="http://schemas.microsoft.com/office/powerpoint/2010/main" val="334767545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200" b="0" dirty="0"/>
              <a:t>Les méthodes interactives de cartographie du corps et des risques, associées à des outils en ligne ou à des listes de contrôle, sont un bon moyen d’identifier et de comprendre le lieu de travail à domicile du télétravailleur et les risques en matière de SST qui y sont liés.</a:t>
            </a:r>
          </a:p>
          <a:p>
            <a:pPr fontAlgn="base"/>
            <a:r>
              <a:rPr lang="fr-FR" sz="1200" b="0" dirty="0">
                <a:hlinkClick r:id="rId3"/>
              </a:rPr>
              <a:t>https://oshwiki.eu/wiki/Risk_assessment_and_telework_-_checklist</a:t>
            </a:r>
          </a:p>
          <a:p>
            <a:pPr fontAlgn="base"/>
            <a:r>
              <a:rPr lang="fr-FR" sz="1200" b="0" dirty="0">
                <a:hlinkClick r:id="rId4"/>
              </a:rPr>
              <a:t>https://osha.europa.eu/fr/publications/body-and-hazard-mapping-prevention-musculoskeletal-disorders-msds</a:t>
            </a:r>
            <a:r>
              <a:rPr lang="fr-FR" sz="1200" b="0" dirty="0"/>
              <a:t> </a:t>
            </a:r>
          </a:p>
          <a:p>
            <a:pPr fontAlgn="base"/>
            <a:endParaRPr lang="en-GB" sz="1200" b="0" dirty="0"/>
          </a:p>
          <a:p>
            <a:pPr fontAlgn="base"/>
            <a:r>
              <a:rPr lang="fr-FR" sz="1200" b="0" dirty="0"/>
              <a:t>L’évaluation individuelle des risques pour chaque travailleur à distance/hybride peut être réalisée à l’aide d’une auto-évaluation basée sur l’outil/le guide/la liste de contrôle fourni par l’employeur.</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0" dirty="0"/>
          </a:p>
          <a:p>
            <a:endParaRPr lang="en-GB" dirty="0"/>
          </a:p>
          <a:p>
            <a:endParaRPr lang="en-GB" dirty="0"/>
          </a:p>
        </p:txBody>
      </p:sp>
      <p:sp>
        <p:nvSpPr>
          <p:cNvPr id="4" name="Slide Number Placeholder 3"/>
          <p:cNvSpPr>
            <a:spLocks noGrp="1"/>
          </p:cNvSpPr>
          <p:nvPr>
            <p:ph type="sldNum" sz="quarter" idx="10"/>
          </p:nvPr>
        </p:nvSpPr>
        <p:spPr/>
        <p:txBody>
          <a:bodyPr/>
          <a:lstStyle/>
          <a:p>
            <a:fld id="{493DD4C7-C698-4A80-B76C-A9FD89019653}" type="slidenum">
              <a:rPr lang="en-GB" smtClean="0"/>
              <a:t>12</a:t>
            </a:fld>
            <a:endParaRPr lang="en-GB"/>
          </a:p>
        </p:txBody>
      </p:sp>
    </p:spTree>
    <p:extLst>
      <p:ext uri="{BB962C8B-B14F-4D97-AF65-F5344CB8AC3E}">
        <p14:creationId xmlns:p14="http://schemas.microsoft.com/office/powerpoint/2010/main" val="306608366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493DD4C7-C698-4A80-B76C-A9FD89019653}" type="slidenum">
              <a:rPr lang="en-GB" smtClean="0"/>
              <a:t>13</a:t>
            </a:fld>
            <a:endParaRPr lang="en-GB"/>
          </a:p>
        </p:txBody>
      </p:sp>
    </p:spTree>
    <p:extLst>
      <p:ext uri="{BB962C8B-B14F-4D97-AF65-F5344CB8AC3E}">
        <p14:creationId xmlns:p14="http://schemas.microsoft.com/office/powerpoint/2010/main" val="324677381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base"/>
            <a:r>
              <a:rPr lang="fr-FR" sz="1200" b="0"/>
              <a:t>La connexion avec l’équipe peut se faire au moyen de contacts individuels réguliers et de réunions d’équipe.</a:t>
            </a:r>
          </a:p>
          <a:p>
            <a:endParaRPr lang="en-GB" dirty="0"/>
          </a:p>
        </p:txBody>
      </p:sp>
      <p:sp>
        <p:nvSpPr>
          <p:cNvPr id="4" name="Slide Number Placeholder 3"/>
          <p:cNvSpPr>
            <a:spLocks noGrp="1"/>
          </p:cNvSpPr>
          <p:nvPr>
            <p:ph type="sldNum" sz="quarter" idx="10"/>
          </p:nvPr>
        </p:nvSpPr>
        <p:spPr/>
        <p:txBody>
          <a:bodyPr/>
          <a:lstStyle/>
          <a:p>
            <a:fld id="{493DD4C7-C698-4A80-B76C-A9FD89019653}" type="slidenum">
              <a:rPr lang="en-GB" smtClean="0"/>
              <a:t>14</a:t>
            </a:fld>
            <a:endParaRPr lang="en-GB"/>
          </a:p>
        </p:txBody>
      </p:sp>
    </p:spTree>
    <p:extLst>
      <p:ext uri="{BB962C8B-B14F-4D97-AF65-F5344CB8AC3E}">
        <p14:creationId xmlns:p14="http://schemas.microsoft.com/office/powerpoint/2010/main" val="159692115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493DD4C7-C698-4A80-B76C-A9FD89019653}" type="slidenum">
              <a:rPr lang="en-GB" smtClean="0"/>
              <a:t>15</a:t>
            </a:fld>
            <a:endParaRPr lang="en-GB"/>
          </a:p>
        </p:txBody>
      </p:sp>
    </p:spTree>
    <p:extLst>
      <p:ext uri="{BB962C8B-B14F-4D97-AF65-F5344CB8AC3E}">
        <p14:creationId xmlns:p14="http://schemas.microsoft.com/office/powerpoint/2010/main" val="347116570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493DD4C7-C698-4A80-B76C-A9FD89019653}" type="slidenum">
              <a:rPr lang="en-GB" smtClean="0"/>
              <a:t>16</a:t>
            </a:fld>
            <a:endParaRPr lang="en-GB"/>
          </a:p>
        </p:txBody>
      </p:sp>
    </p:spTree>
    <p:extLst>
      <p:ext uri="{BB962C8B-B14F-4D97-AF65-F5344CB8AC3E}">
        <p14:creationId xmlns:p14="http://schemas.microsoft.com/office/powerpoint/2010/main" val="262507565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sz="1600" dirty="0"/>
          </a:p>
          <a:p>
            <a:pPr marL="0" marR="0" lvl="0" indent="0" algn="l" defTabSz="914400" rtl="0" eaLnBrk="1" fontAlgn="auto" latinLnBrk="0" hangingPunct="1">
              <a:lnSpc>
                <a:spcPct val="100000"/>
              </a:lnSpc>
              <a:spcBef>
                <a:spcPts val="0"/>
              </a:spcBef>
              <a:spcAft>
                <a:spcPts val="0"/>
              </a:spcAft>
              <a:buClrTx/>
              <a:buSzTx/>
              <a:buFontTx/>
              <a:buNone/>
              <a:tabLst/>
              <a:defRPr/>
            </a:pPr>
            <a:r>
              <a:rPr lang="fr-FR" sz="1600" b="0"/>
              <a:t>Les travailleurs n’ont pas toujours les mêmes ressources et les mêmes possibilités à domicile qu’au bureau, mais certains aspects peuvent faire du bureau à domicile un lieu de travail confortable et sain.</a:t>
            </a:r>
          </a:p>
          <a:p>
            <a:endParaRPr lang="en-GB" sz="1600" dirty="0"/>
          </a:p>
          <a:p>
            <a:r>
              <a:rPr lang="fr-FR" sz="1600"/>
              <a:t>Approches préventives/protectrices pour traiter les facteurs de risque de TMS liés au travail à distance à domicile</a:t>
            </a:r>
            <a:br>
              <a:rPr lang="fr-FR"/>
            </a:br>
            <a:br>
              <a:rPr lang="fr-FR"/>
            </a:br>
            <a:r>
              <a:rPr lang="fr-FR" sz="1200">
                <a:hlinkClick r:id="rId3"/>
              </a:rPr>
              <a:t>https://osha.europa.eu/fr/publications/musculoskeletal-disorders-related-telework-tips-teleworkers</a:t>
            </a:r>
            <a:r>
              <a:rPr lang="fr-FR" sz="1200"/>
              <a:t> (en plusieurs langues)</a:t>
            </a:r>
          </a:p>
          <a:p>
            <a:endParaRPr lang="en-GB" sz="1200" dirty="0"/>
          </a:p>
          <a:p>
            <a:r>
              <a:rPr lang="fr-FR" sz="1600">
                <a:solidFill>
                  <a:schemeClr val="bg1"/>
                </a:solidFill>
              </a:rPr>
              <a:t>EU-OSHA – Agence européenne pour la sécurité et la santé au travail (EU-OSHA),</a:t>
            </a:r>
            <a:r>
              <a:rPr lang="fr-FR" sz="1600"/>
              <a:t> Éclairage. </a:t>
            </a:r>
            <a:r>
              <a:rPr lang="fr-FR" sz="1600" u="sng">
                <a:hlinkClick r:id="rId4"/>
              </a:rPr>
              <a:t>https://oshwiki.eu/wiki/Lighting</a:t>
            </a:r>
            <a:r>
              <a:rPr lang="fr-FR" sz="1600"/>
              <a:t> </a:t>
            </a:r>
          </a:p>
          <a:p>
            <a:endParaRPr lang="en-GB" sz="1600" dirty="0"/>
          </a:p>
        </p:txBody>
      </p:sp>
      <p:sp>
        <p:nvSpPr>
          <p:cNvPr id="4" name="Slide Number Placeholder 3"/>
          <p:cNvSpPr>
            <a:spLocks noGrp="1"/>
          </p:cNvSpPr>
          <p:nvPr>
            <p:ph type="sldNum" sz="quarter" idx="10"/>
          </p:nvPr>
        </p:nvSpPr>
        <p:spPr/>
        <p:txBody>
          <a:bodyPr/>
          <a:lstStyle/>
          <a:p>
            <a:fld id="{493DD4C7-C698-4A80-B76C-A9FD89019653}" type="slidenum">
              <a:rPr lang="en-GB" smtClean="0"/>
              <a:t>17</a:t>
            </a:fld>
            <a:endParaRPr lang="en-GB"/>
          </a:p>
        </p:txBody>
      </p:sp>
    </p:spTree>
    <p:extLst>
      <p:ext uri="{BB962C8B-B14F-4D97-AF65-F5344CB8AC3E}">
        <p14:creationId xmlns:p14="http://schemas.microsoft.com/office/powerpoint/2010/main" val="354650144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a:solidFill>
                  <a:schemeClr val="bg1"/>
                </a:solidFill>
              </a:rPr>
              <a:t>EU-OSHA – Agence européenne pour la sécurité et la santé au travail.</a:t>
            </a:r>
            <a:r>
              <a:rPr lang="fr-FR" baseline="0">
                <a:solidFill>
                  <a:schemeClr val="bg1"/>
                </a:solidFill>
              </a:rPr>
              <a:t> </a:t>
            </a:r>
            <a:r>
              <a:rPr lang="fr-FR" sz="1200"/>
              <a:t>Promoting moving and exercise at work to avoid prolonged standing and sitting (Encourager le mouvement et l’exercice au travail pour éviter les positions assises et debout prolongées). </a:t>
            </a:r>
            <a:r>
              <a:rPr lang="fr-FR" sz="1200" u="sng">
                <a:solidFill>
                  <a:schemeClr val="tx1"/>
                </a:solidFill>
                <a:effectLst/>
                <a:latin typeface="+mn-lt"/>
                <a:ea typeface="+mn-ea"/>
                <a:cs typeface="+mn-cs"/>
                <a:hlinkClick r:id="rId3"/>
              </a:rPr>
              <a:t>https://oshwiki.eu/wiki/Promoting_moving_and_exercise_at_work_to_avoid_prolonged_standing_and_sitting</a:t>
            </a:r>
            <a:r>
              <a:rPr lang="fr-FR" sz="1200" u="sng">
                <a:solidFill>
                  <a:schemeClr val="tx1"/>
                </a:solidFill>
                <a:effectLst/>
                <a:latin typeface="+mn-lt"/>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lang="fr-FR">
                <a:solidFill>
                  <a:schemeClr val="bg1"/>
                </a:solidFill>
              </a:rPr>
              <a:t>EU-OSHA – Agence européenne pour la sécurité et la santé au travail. Recommendations and interventions to decrease physical inactivity at work (Recommandations et interventions visant à réduire l’inactivité physique au travail). </a:t>
            </a:r>
            <a:r>
              <a:rPr lang="fr-FR" sz="1200" baseline="0"/>
              <a:t> </a:t>
            </a:r>
            <a:r>
              <a:rPr lang="fr-FR" sz="1200" u="sng">
                <a:solidFill>
                  <a:schemeClr val="tx1"/>
                </a:solidFill>
                <a:effectLst/>
                <a:latin typeface="+mn-lt"/>
                <a:ea typeface="+mn-ea"/>
                <a:cs typeface="+mn-cs"/>
                <a:hlinkClick r:id="rId4"/>
              </a:rPr>
              <a:t>https://oshwiki.eu/wiki/Recommendations_and_interventions_to_decrease_physical_inactivity_at_work</a:t>
            </a:r>
            <a:r>
              <a:rPr lang="fr-FR" sz="1200">
                <a:solidFill>
                  <a:schemeClr val="tx1"/>
                </a:solidFill>
                <a:effectLst/>
                <a:latin typeface="+mn-lt"/>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effectLst/>
              <a:latin typeface="+mn-lt"/>
              <a:ea typeface="+mn-ea"/>
              <a:cs typeface="+mn-cs"/>
            </a:endParaRPr>
          </a:p>
          <a:p>
            <a:endParaRPr lang="en-GB" dirty="0"/>
          </a:p>
        </p:txBody>
      </p:sp>
      <p:sp>
        <p:nvSpPr>
          <p:cNvPr id="4" name="Slide Number Placeholder 3"/>
          <p:cNvSpPr>
            <a:spLocks noGrp="1"/>
          </p:cNvSpPr>
          <p:nvPr>
            <p:ph type="sldNum" sz="quarter" idx="10"/>
          </p:nvPr>
        </p:nvSpPr>
        <p:spPr/>
        <p:txBody>
          <a:bodyPr/>
          <a:lstStyle/>
          <a:p>
            <a:fld id="{493DD4C7-C698-4A80-B76C-A9FD89019653}" type="slidenum">
              <a:rPr lang="en-GB" smtClean="0"/>
              <a:t>18</a:t>
            </a:fld>
            <a:endParaRPr lang="en-GB"/>
          </a:p>
        </p:txBody>
      </p:sp>
    </p:spTree>
    <p:extLst>
      <p:ext uri="{BB962C8B-B14F-4D97-AF65-F5344CB8AC3E}">
        <p14:creationId xmlns:p14="http://schemas.microsoft.com/office/powerpoint/2010/main" val="208377184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a:t>EU-OSHA – Agence européenne pour la sécurité et la santé au travail. Work-life balance – Managing the interface between family and working life (Équilibre entre vie professionnelle et vie privée – Gestion de l’interface entre vie familiale et vie professionnelle). </a:t>
            </a:r>
            <a:r>
              <a:rPr lang="fr-FR" u="sng">
                <a:hlinkClick r:id="rId3"/>
              </a:rPr>
              <a:t>https://oshwiki.eu/wiki/Work-life_balance_%E2%80%93_Managing_the_interface_between_family_and_working_life</a:t>
            </a:r>
            <a:r>
              <a:rPr lang="fr-FR"/>
              <a: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effectLst/>
              <a:latin typeface="+mn-lt"/>
              <a:ea typeface="+mn-ea"/>
              <a:cs typeface="+mn-cs"/>
            </a:endParaRPr>
          </a:p>
          <a:p>
            <a:endParaRPr lang="en-GB" dirty="0"/>
          </a:p>
        </p:txBody>
      </p:sp>
      <p:sp>
        <p:nvSpPr>
          <p:cNvPr id="4" name="Slide Number Placeholder 3"/>
          <p:cNvSpPr>
            <a:spLocks noGrp="1"/>
          </p:cNvSpPr>
          <p:nvPr>
            <p:ph type="sldNum" sz="quarter" idx="10"/>
          </p:nvPr>
        </p:nvSpPr>
        <p:spPr/>
        <p:txBody>
          <a:bodyPr/>
          <a:lstStyle/>
          <a:p>
            <a:fld id="{493DD4C7-C698-4A80-B76C-A9FD89019653}" type="slidenum">
              <a:rPr lang="en-GB" smtClean="0"/>
              <a:t>19</a:t>
            </a:fld>
            <a:endParaRPr lang="en-GB"/>
          </a:p>
        </p:txBody>
      </p:sp>
    </p:spTree>
    <p:extLst>
      <p:ext uri="{BB962C8B-B14F-4D97-AF65-F5344CB8AC3E}">
        <p14:creationId xmlns:p14="http://schemas.microsoft.com/office/powerpoint/2010/main" val="69923149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a:t>EU-OSHA – Agence européenne pour la sécurité et la santé au travail. Conseils pratiques pour rendre le télétravail à domicile aussi sain, sûr et efficace que possible. https://oshwiki.eu/wiki/Practical_tips_to_make_home-based_telework_as_healthy,_safe_and_effective_as_possible </a:t>
            </a:r>
          </a:p>
          <a:p>
            <a:endParaRPr lang="en-GB" dirty="0"/>
          </a:p>
          <a:p>
            <a:endParaRPr lang="en-GB" dirty="0"/>
          </a:p>
          <a:p>
            <a:endParaRPr lang="en-GB" dirty="0"/>
          </a:p>
        </p:txBody>
      </p:sp>
      <p:sp>
        <p:nvSpPr>
          <p:cNvPr id="4" name="Slide Number Placeholder 3"/>
          <p:cNvSpPr>
            <a:spLocks noGrp="1"/>
          </p:cNvSpPr>
          <p:nvPr>
            <p:ph type="sldNum" sz="quarter" idx="10"/>
          </p:nvPr>
        </p:nvSpPr>
        <p:spPr/>
        <p:txBody>
          <a:bodyPr/>
          <a:lstStyle/>
          <a:p>
            <a:fld id="{493DD4C7-C698-4A80-B76C-A9FD89019653}" type="slidenum">
              <a:rPr lang="en-GB" smtClean="0"/>
              <a:t>20</a:t>
            </a:fld>
            <a:endParaRPr lang="en-GB"/>
          </a:p>
        </p:txBody>
      </p:sp>
    </p:spTree>
    <p:extLst>
      <p:ext uri="{BB962C8B-B14F-4D97-AF65-F5344CB8AC3E}">
        <p14:creationId xmlns:p14="http://schemas.microsoft.com/office/powerpoint/2010/main" val="404214262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515C8A0-A96D-4DB3-B7AC-587BF1B268A0}" type="slidenum">
              <a:rPr lang="en-GB" smtClean="0"/>
              <a:t>2</a:t>
            </a:fld>
            <a:endParaRPr lang="en-GB"/>
          </a:p>
        </p:txBody>
      </p:sp>
    </p:spTree>
    <p:extLst>
      <p:ext uri="{BB962C8B-B14F-4D97-AF65-F5344CB8AC3E}">
        <p14:creationId xmlns:p14="http://schemas.microsoft.com/office/powerpoint/2010/main" val="71710183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493DD4C7-C698-4A80-B76C-A9FD89019653}" type="slidenum">
              <a:rPr lang="en-GB" smtClean="0"/>
              <a:t>21</a:t>
            </a:fld>
            <a:endParaRPr lang="en-GB"/>
          </a:p>
        </p:txBody>
      </p:sp>
    </p:spTree>
    <p:extLst>
      <p:ext uri="{BB962C8B-B14F-4D97-AF65-F5344CB8AC3E}">
        <p14:creationId xmlns:p14="http://schemas.microsoft.com/office/powerpoint/2010/main" val="125266948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sz="2000" b="0" i="0"/>
              <a:t>«[...] l’employeur est le responsable de la protection de la santé et la sécurité professionnelles du télétravailleur conformément à la </a:t>
            </a:r>
            <a:r>
              <a:rPr lang="fr-FR" sz="2000" b="0" i="0">
                <a:solidFill>
                  <a:srgbClr val="FF0000"/>
                </a:solidFill>
              </a:rPr>
              <a:t>directive 89/391 </a:t>
            </a:r>
            <a:r>
              <a:rPr lang="fr-FR" sz="2000" b="0" i="0"/>
              <a:t>ainsi qu’aux directives particulières, législations nationales et conventions collectives pertinentes.» — Accord-cadre européen</a:t>
            </a:r>
          </a:p>
          <a:p>
            <a:endParaRPr lang="en-GB" dirty="0"/>
          </a:p>
        </p:txBody>
      </p:sp>
      <p:sp>
        <p:nvSpPr>
          <p:cNvPr id="4" name="Slide Number Placeholder 3"/>
          <p:cNvSpPr>
            <a:spLocks noGrp="1"/>
          </p:cNvSpPr>
          <p:nvPr>
            <p:ph type="sldNum" sz="quarter" idx="10"/>
          </p:nvPr>
        </p:nvSpPr>
        <p:spPr/>
        <p:txBody>
          <a:bodyPr/>
          <a:lstStyle/>
          <a:p>
            <a:fld id="{A2D72D87-0CEF-4192-9475-985CD3AF403F}" type="slidenum">
              <a:rPr lang="en-GB" smtClean="0"/>
              <a:t>22</a:t>
            </a:fld>
            <a:endParaRPr lang="en-GB"/>
          </a:p>
        </p:txBody>
      </p:sp>
    </p:spTree>
    <p:extLst>
      <p:ext uri="{BB962C8B-B14F-4D97-AF65-F5344CB8AC3E}">
        <p14:creationId xmlns:p14="http://schemas.microsoft.com/office/powerpoint/2010/main" val="102185458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200" i="0">
                <a:solidFill>
                  <a:srgbClr val="003399"/>
                </a:solidFill>
              </a:rPr>
              <a:t>Le travail hybride </a:t>
            </a:r>
            <a:r>
              <a:rPr lang="fr-FR" sz="1200" b="0" i="0">
                <a:solidFill>
                  <a:srgbClr val="003399"/>
                </a:solidFill>
              </a:rPr>
              <a:t>comprend un minimum de 10 % et un maximum de 90 % de travail à distance/télétravail.</a:t>
            </a:r>
          </a:p>
          <a:p>
            <a:endParaRPr lang="en-US" dirty="0"/>
          </a:p>
        </p:txBody>
      </p:sp>
      <p:sp>
        <p:nvSpPr>
          <p:cNvPr id="4" name="Slide Number Placeholder 3"/>
          <p:cNvSpPr>
            <a:spLocks noGrp="1"/>
          </p:cNvSpPr>
          <p:nvPr>
            <p:ph type="sldNum" sz="quarter" idx="5"/>
          </p:nvPr>
        </p:nvSpPr>
        <p:spPr/>
        <p:txBody>
          <a:bodyPr/>
          <a:lstStyle/>
          <a:p>
            <a:fld id="{9515C8A0-A96D-4DB3-B7AC-587BF1B268A0}" type="slidenum">
              <a:rPr lang="en-GB" smtClean="0"/>
              <a:t>3</a:t>
            </a:fld>
            <a:endParaRPr lang="en-GB"/>
          </a:p>
        </p:txBody>
      </p:sp>
    </p:spTree>
    <p:extLst>
      <p:ext uri="{BB962C8B-B14F-4D97-AF65-F5344CB8AC3E}">
        <p14:creationId xmlns:p14="http://schemas.microsoft.com/office/powerpoint/2010/main" val="24128071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a:t>Le pouls de la SST: la sécurité et la santé professionnelles sur les lieux de travail après la pandémie</a:t>
            </a:r>
          </a:p>
          <a:p>
            <a:r>
              <a:rPr lang="fr-FR"/>
              <a:t>https://osha.europa.eu/fr/publications/osh-pulse-occupational-safety-and-health-post-pandemic-workplaces </a:t>
            </a:r>
          </a:p>
          <a:p>
            <a:endParaRPr lang="en-US" dirty="0"/>
          </a:p>
          <a:p>
            <a:r>
              <a:rPr lang="fr-FR"/>
              <a:t>Enquête réalisée entre le 25 avril 2022 et le 23 mai 2022 auprès de travailleurs âgés de 16 ans et plus dans chacun des 27 États membres de l’UE, ainsi qu’en Islande et en Norvège.</a:t>
            </a:r>
          </a:p>
          <a:p>
            <a:r>
              <a:rPr lang="fr-FR"/>
              <a:t>27 250 entretiens ont été menés par téléphone.</a:t>
            </a:r>
          </a:p>
        </p:txBody>
      </p:sp>
      <p:sp>
        <p:nvSpPr>
          <p:cNvPr id="4" name="Slide Number Placeholder 3"/>
          <p:cNvSpPr>
            <a:spLocks noGrp="1"/>
          </p:cNvSpPr>
          <p:nvPr>
            <p:ph type="sldNum" sz="quarter" idx="5"/>
          </p:nvPr>
        </p:nvSpPr>
        <p:spPr/>
        <p:txBody>
          <a:bodyPr/>
          <a:lstStyle/>
          <a:p>
            <a:fld id="{9515C8A0-A96D-4DB3-B7AC-587BF1B268A0}" type="slidenum">
              <a:rPr lang="en-GB" smtClean="0"/>
              <a:t>4</a:t>
            </a:fld>
            <a:endParaRPr lang="en-GB"/>
          </a:p>
        </p:txBody>
      </p:sp>
    </p:spTree>
    <p:extLst>
      <p:ext uri="{BB962C8B-B14F-4D97-AF65-F5344CB8AC3E}">
        <p14:creationId xmlns:p14="http://schemas.microsoft.com/office/powerpoint/2010/main" val="326207502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b="0" i="0">
                <a:solidFill>
                  <a:srgbClr val="58585A"/>
                </a:solidFill>
                <a:effectLst/>
                <a:latin typeface="OpenSans"/>
              </a:rPr>
              <a:t>Troisième enquête européenne des entreprises sur les risques nouveaux et émergents (ESENER 2019):</a:t>
            </a:r>
          </a:p>
          <a:p>
            <a:r>
              <a:rPr lang="fr-FR" b="0" i="0">
                <a:solidFill>
                  <a:srgbClr val="58585A"/>
                </a:solidFill>
                <a:effectLst/>
                <a:latin typeface="OpenSans"/>
              </a:rPr>
              <a:t>https://visualisation.osha.europa.eu/esener/fr/survey/overview/2019 </a:t>
            </a:r>
          </a:p>
        </p:txBody>
      </p:sp>
      <p:sp>
        <p:nvSpPr>
          <p:cNvPr id="4" name="Slide Number Placeholder 3"/>
          <p:cNvSpPr>
            <a:spLocks noGrp="1"/>
          </p:cNvSpPr>
          <p:nvPr>
            <p:ph type="sldNum" sz="quarter" idx="5"/>
          </p:nvPr>
        </p:nvSpPr>
        <p:spPr/>
        <p:txBody>
          <a:bodyPr/>
          <a:lstStyle/>
          <a:p>
            <a:fld id="{9515C8A0-A96D-4DB3-B7AC-587BF1B268A0}" type="slidenum">
              <a:rPr lang="en-GB" smtClean="0"/>
              <a:t>5</a:t>
            </a:fld>
            <a:endParaRPr lang="en-GB"/>
          </a:p>
        </p:txBody>
      </p:sp>
    </p:spTree>
    <p:extLst>
      <p:ext uri="{BB962C8B-B14F-4D97-AF65-F5344CB8AC3E}">
        <p14:creationId xmlns:p14="http://schemas.microsoft.com/office/powerpoint/2010/main" val="405416527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a:solidFill>
                  <a:schemeClr val="tx2"/>
                </a:solidFill>
              </a:rPr>
              <a:t>Sur la base d’une recherche menée par l’EU-OSHA, qui a identifié une série de risques en matière de SST associés au travail à distance et hybride.</a:t>
            </a:r>
          </a:p>
          <a:p>
            <a:endParaRPr lang="en-GB" dirty="0"/>
          </a:p>
        </p:txBody>
      </p:sp>
      <p:sp>
        <p:nvSpPr>
          <p:cNvPr id="4" name="Slide Number Placeholder 3"/>
          <p:cNvSpPr>
            <a:spLocks noGrp="1"/>
          </p:cNvSpPr>
          <p:nvPr>
            <p:ph type="sldNum" sz="quarter" idx="10"/>
          </p:nvPr>
        </p:nvSpPr>
        <p:spPr/>
        <p:txBody>
          <a:bodyPr/>
          <a:lstStyle/>
          <a:p>
            <a:fld id="{493DD4C7-C698-4A80-B76C-A9FD89019653}" type="slidenum">
              <a:rPr lang="en-GB" smtClean="0"/>
              <a:t>7</a:t>
            </a:fld>
            <a:endParaRPr lang="en-GB"/>
          </a:p>
        </p:txBody>
      </p:sp>
    </p:spTree>
    <p:extLst>
      <p:ext uri="{BB962C8B-B14F-4D97-AF65-F5344CB8AC3E}">
        <p14:creationId xmlns:p14="http://schemas.microsoft.com/office/powerpoint/2010/main" val="43772954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a:solidFill>
                  <a:schemeClr val="tx2"/>
                </a:solidFill>
              </a:rPr>
              <a:t>Autres facteurs:</a:t>
            </a:r>
          </a:p>
          <a:p>
            <a:r>
              <a:rPr lang="fr-FR">
                <a:solidFill>
                  <a:schemeClr val="tx2"/>
                </a:solidFill>
              </a:rPr>
              <a:t>Le travail sur ordinateur implique des mouvements répétitifs dans une position principalement assise.</a:t>
            </a:r>
          </a:p>
          <a:p>
            <a:pPr marL="0" marR="0" lvl="0" indent="0" algn="l" defTabSz="914400" rtl="0" eaLnBrk="1" fontAlgn="auto" latinLnBrk="0" hangingPunct="1">
              <a:lnSpc>
                <a:spcPct val="100000"/>
              </a:lnSpc>
              <a:spcBef>
                <a:spcPts val="0"/>
              </a:spcBef>
              <a:spcAft>
                <a:spcPts val="0"/>
              </a:spcAft>
              <a:buClrTx/>
              <a:buSzTx/>
              <a:buFontTx/>
              <a:buNone/>
              <a:tabLst/>
              <a:defRPr/>
            </a:pPr>
            <a:r>
              <a:rPr lang="fr-FR">
                <a:solidFill>
                  <a:schemeClr val="tx2"/>
                </a:solidFill>
              </a:rPr>
              <a:t>Un mauvais positionnement de l’écran d’ordinateur, du clavier ou de la souris, et l’absence de support pour les avant-bras peuvent être autant de sources d’inconfort et de douleurs musculaires au niveau des membres supérieurs et du dos.</a:t>
            </a:r>
          </a:p>
          <a:p>
            <a:pPr marL="0" marR="0" lvl="0" indent="0" algn="l" defTabSz="914400" rtl="0" eaLnBrk="1" fontAlgn="auto" latinLnBrk="0" hangingPunct="1">
              <a:lnSpc>
                <a:spcPct val="100000"/>
              </a:lnSpc>
              <a:spcBef>
                <a:spcPts val="0"/>
              </a:spcBef>
              <a:spcAft>
                <a:spcPts val="0"/>
              </a:spcAft>
              <a:buClrTx/>
              <a:buSzTx/>
              <a:buFontTx/>
              <a:buNone/>
              <a:tabLst/>
              <a:defRPr/>
            </a:pPr>
            <a:r>
              <a:rPr lang="fr-FR">
                <a:solidFill>
                  <a:schemeClr val="tx2"/>
                </a:solidFill>
              </a:rPr>
              <a:t>Contraste insuffisant entre l’écran et l’espace environnant.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solidFill>
                <a:schemeClr val="tx2"/>
              </a:solidFill>
            </a:endParaRPr>
          </a:p>
          <a:p>
            <a:endParaRPr lang="en-GB" dirty="0"/>
          </a:p>
        </p:txBody>
      </p:sp>
      <p:sp>
        <p:nvSpPr>
          <p:cNvPr id="4" name="Slide Number Placeholder 3"/>
          <p:cNvSpPr>
            <a:spLocks noGrp="1"/>
          </p:cNvSpPr>
          <p:nvPr>
            <p:ph type="sldNum" sz="quarter" idx="5"/>
          </p:nvPr>
        </p:nvSpPr>
        <p:spPr/>
        <p:txBody>
          <a:bodyPr/>
          <a:lstStyle/>
          <a:p>
            <a:fld id="{9515C8A0-A96D-4DB3-B7AC-587BF1B268A0}" type="slidenum">
              <a:rPr lang="en-GB" smtClean="0"/>
              <a:t>8</a:t>
            </a:fld>
            <a:endParaRPr lang="en-GB"/>
          </a:p>
        </p:txBody>
      </p:sp>
    </p:spTree>
    <p:extLst>
      <p:ext uri="{BB962C8B-B14F-4D97-AF65-F5344CB8AC3E}">
        <p14:creationId xmlns:p14="http://schemas.microsoft.com/office/powerpoint/2010/main" val="40415302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1" indent="-228600">
              <a:buClr>
                <a:schemeClr val="accent1"/>
              </a:buClr>
              <a:buFont typeface="Arial" panose="020B0604020202020204" pitchFamily="34" charset="0"/>
              <a:buChar char="•"/>
            </a:pPr>
            <a:r>
              <a:rPr lang="fr-FR" sz="1200">
                <a:solidFill>
                  <a:schemeClr val="tx2"/>
                </a:solidFill>
              </a:rPr>
              <a:t>L’isolement se produit en raison du manque de contact avec les collègues et les superviseurs </a:t>
            </a:r>
          </a:p>
          <a:p>
            <a:pPr lvl="1" indent="-228600">
              <a:buClr>
                <a:schemeClr val="accent1"/>
              </a:buClr>
              <a:buFont typeface="Arial" panose="020B0604020202020204" pitchFamily="34" charset="0"/>
              <a:buChar char="•"/>
            </a:pPr>
            <a:r>
              <a:rPr lang="fr-FR" sz="1200">
                <a:solidFill>
                  <a:schemeClr val="tx2"/>
                </a:solidFill>
              </a:rPr>
              <a:t>Le stress peut être dû à des délimitations floues entre le travail et la vie privée</a:t>
            </a:r>
          </a:p>
          <a:p>
            <a:endParaRPr lang="en-US" dirty="0"/>
          </a:p>
        </p:txBody>
      </p:sp>
      <p:sp>
        <p:nvSpPr>
          <p:cNvPr id="4" name="Slide Number Placeholder 3"/>
          <p:cNvSpPr>
            <a:spLocks noGrp="1"/>
          </p:cNvSpPr>
          <p:nvPr>
            <p:ph type="sldNum" sz="quarter" idx="5"/>
          </p:nvPr>
        </p:nvSpPr>
        <p:spPr/>
        <p:txBody>
          <a:bodyPr/>
          <a:lstStyle/>
          <a:p>
            <a:fld id="{9515C8A0-A96D-4DB3-B7AC-587BF1B268A0}" type="slidenum">
              <a:rPr lang="en-GB" smtClean="0"/>
              <a:t>9</a:t>
            </a:fld>
            <a:endParaRPr lang="en-GB"/>
          </a:p>
        </p:txBody>
      </p:sp>
    </p:spTree>
    <p:extLst>
      <p:ext uri="{BB962C8B-B14F-4D97-AF65-F5344CB8AC3E}">
        <p14:creationId xmlns:p14="http://schemas.microsoft.com/office/powerpoint/2010/main" val="52819652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lnSpc>
                <a:spcPct val="110000"/>
              </a:lnSpc>
              <a:spcBef>
                <a:spcPts val="600"/>
              </a:spcBef>
              <a:spcAft>
                <a:spcPts val="600"/>
              </a:spcAft>
              <a:buNone/>
              <a:tabLst>
                <a:tab pos="267891" algn="l"/>
              </a:tabLst>
            </a:pPr>
            <a:r>
              <a:rPr lang="fr-FR" sz="1200" b="0" dirty="0"/>
              <a:t>- Les femmes ont tendance à percevoir la flexibilité offerte par le télétravail de manière plus positive que les hommes, mais elles sont plus exposées aux conflits entre vie professionnelle et vie privée.</a:t>
            </a:r>
          </a:p>
          <a:p>
            <a:pPr marL="0" indent="0">
              <a:lnSpc>
                <a:spcPct val="110000"/>
              </a:lnSpc>
              <a:spcBef>
                <a:spcPts val="600"/>
              </a:spcBef>
              <a:spcAft>
                <a:spcPts val="600"/>
              </a:spcAft>
              <a:buNone/>
              <a:tabLst>
                <a:tab pos="267891" algn="l"/>
              </a:tabLst>
            </a:pPr>
            <a:r>
              <a:rPr lang="fr-FR" sz="1200" b="0" dirty="0"/>
              <a:t>- Une enquête menée en mai 2020 en Espagne a montré comment la pandémie a accentué les inégalités existantes entre les hommes et les femmes dans le travail rémunéré et non rémunéré. </a:t>
            </a:r>
          </a:p>
          <a:p>
            <a:pPr marL="0" indent="0">
              <a:lnSpc>
                <a:spcPct val="110000"/>
              </a:lnSpc>
              <a:spcBef>
                <a:spcPts val="600"/>
              </a:spcBef>
              <a:spcAft>
                <a:spcPts val="600"/>
              </a:spcAft>
              <a:buNone/>
              <a:tabLst>
                <a:tab pos="267891" algn="l"/>
              </a:tabLst>
            </a:pPr>
            <a:r>
              <a:rPr lang="fr-FR" sz="1200" b="0" dirty="0"/>
              <a:t>- En Allemagne, une enquête par panel sur l’incidence du passage au travail à distance a révélé une baisse générale de la satisfaction à l’égard de la vie familiale, tandis que l’effet sur la baisse de la satisfaction au travail était plus marqué pour les mères que pour les pères. </a:t>
            </a:r>
          </a:p>
          <a:p>
            <a:endParaRPr lang="fr-FR" b="0" i="0" dirty="0">
              <a:solidFill>
                <a:srgbClr val="212529"/>
              </a:solidFill>
              <a:effectLst/>
              <a:latin typeface="Open Sans" panose="020B0606030504020204" pitchFamily="34" charset="0"/>
            </a:endParaRPr>
          </a:p>
        </p:txBody>
      </p:sp>
      <p:sp>
        <p:nvSpPr>
          <p:cNvPr id="4" name="Slide Number Placeholder 3"/>
          <p:cNvSpPr>
            <a:spLocks noGrp="1"/>
          </p:cNvSpPr>
          <p:nvPr>
            <p:ph type="sldNum" sz="quarter" idx="10"/>
          </p:nvPr>
        </p:nvSpPr>
        <p:spPr/>
        <p:txBody>
          <a:bodyPr/>
          <a:lstStyle/>
          <a:p>
            <a:fld id="{493DD4C7-C698-4A80-B76C-A9FD89019653}" type="slidenum">
              <a:rPr lang="en-GB" smtClean="0"/>
              <a:t>10</a:t>
            </a:fld>
            <a:endParaRPr lang="en-GB"/>
          </a:p>
        </p:txBody>
      </p:sp>
    </p:spTree>
    <p:extLst>
      <p:ext uri="{BB962C8B-B14F-4D97-AF65-F5344CB8AC3E}">
        <p14:creationId xmlns:p14="http://schemas.microsoft.com/office/powerpoint/2010/main" val="243485255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5.jpg"/><Relationship Id="rId7" Type="http://schemas.openxmlformats.org/officeDocument/2006/relationships/image" Target="../media/image9.jpeg"/><Relationship Id="rId2" Type="http://schemas.openxmlformats.org/officeDocument/2006/relationships/image" Target="../media/image4.png"/><Relationship Id="rId1" Type="http://schemas.openxmlformats.org/officeDocument/2006/relationships/slideMaster" Target="../slideMasters/slideMaster1.xml"/><Relationship Id="rId6" Type="http://schemas.openxmlformats.org/officeDocument/2006/relationships/image" Target="../media/image8.jpeg"/><Relationship Id="rId5" Type="http://schemas.openxmlformats.org/officeDocument/2006/relationships/image" Target="../media/image7.png"/><Relationship Id="rId4" Type="http://schemas.openxmlformats.org/officeDocument/2006/relationships/image" Target="../media/image6.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4.png"/><Relationship Id="rId1" Type="http://schemas.openxmlformats.org/officeDocument/2006/relationships/slideMaster" Target="../slideMasters/slideMaster1.xml"/><Relationship Id="rId5" Type="http://schemas.openxmlformats.org/officeDocument/2006/relationships/image" Target="../media/image11.png"/><Relationship Id="rId4" Type="http://schemas.openxmlformats.org/officeDocument/2006/relationships/image" Target="../media/image7.png"/></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p:cSld name="Title Slide">
    <p:spTree>
      <p:nvGrpSpPr>
        <p:cNvPr id="1" name=""/>
        <p:cNvGrpSpPr/>
        <p:nvPr/>
      </p:nvGrpSpPr>
      <p:grpSpPr>
        <a:xfrm>
          <a:off x="0" y="0"/>
          <a:ext cx="0" cy="0"/>
          <a:chOff x="0" y="0"/>
          <a:chExt cx="0" cy="0"/>
        </a:xfrm>
      </p:grpSpPr>
      <p:pic>
        <p:nvPicPr>
          <p:cNvPr id="19" name="FONDO-PORTADA-PATRON-EUOSHA-2011-16-9.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3048"/>
            <a:ext cx="9144000" cy="5138927"/>
          </a:xfrm>
          <a:prstGeom prst="rect">
            <a:avLst/>
          </a:prstGeom>
        </p:spPr>
      </p:pic>
      <p:sp>
        <p:nvSpPr>
          <p:cNvPr id="2" name="Title 1"/>
          <p:cNvSpPr>
            <a:spLocks noGrp="1"/>
          </p:cNvSpPr>
          <p:nvPr>
            <p:ph type="title"/>
          </p:nvPr>
        </p:nvSpPr>
        <p:spPr>
          <a:xfrm>
            <a:off x="450000" y="2673000"/>
            <a:ext cx="7646400" cy="696600"/>
          </a:xfrm>
        </p:spPr>
        <p:txBody>
          <a:bodyPr lIns="0" tIns="0" rIns="0" bIns="0" anchor="t" anchorCtr="0"/>
          <a:lstStyle>
            <a:lvl1pPr algn="l">
              <a:defRPr sz="2400" b="1" i="0" cap="none" baseline="0"/>
            </a:lvl1pPr>
          </a:lstStyle>
          <a:p>
            <a:r>
              <a:rPr lang="en-GB"/>
              <a:t>Click to edit Master title style</a:t>
            </a:r>
            <a:endParaRPr lang="en-US" dirty="0"/>
          </a:p>
        </p:txBody>
      </p:sp>
      <p:sp>
        <p:nvSpPr>
          <p:cNvPr id="5" name="Slide Number Placeholder 9"/>
          <p:cNvSpPr txBox="1">
            <a:spLocks/>
          </p:cNvSpPr>
          <p:nvPr/>
        </p:nvSpPr>
        <p:spPr>
          <a:xfrm>
            <a:off x="8536261" y="4806543"/>
            <a:ext cx="609976" cy="273844"/>
          </a:xfrm>
          <a:prstGeom prst="rect">
            <a:avLst/>
          </a:prstGeom>
        </p:spPr>
        <p:txBody>
          <a:bodyPr vert="horz" lIns="68580" tIns="34290" rIns="68580" bIns="34290" rtlCol="0" anchor="ctr"/>
          <a:lstStyle>
            <a:defPPr>
              <a:defRPr lang="en-US"/>
            </a:defPPr>
            <a:lvl1pPr marL="0" algn="r" defTabSz="914400" rtl="0" eaLnBrk="1" latinLnBrk="0" hangingPunct="1">
              <a:defRPr sz="1400" kern="1200">
                <a:solidFill>
                  <a:schemeClr val="tx1"/>
                </a:solidFill>
                <a:latin typeface="Arial" pitchFamily="34" charset="0"/>
                <a:ea typeface="+mn-ea"/>
                <a:cs typeface="Arial"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050"/>
          </a:p>
        </p:txBody>
      </p:sp>
      <p:sp>
        <p:nvSpPr>
          <p:cNvPr id="10" name="Textplatzhalter 2"/>
          <p:cNvSpPr txBox="1">
            <a:spLocks/>
          </p:cNvSpPr>
          <p:nvPr/>
        </p:nvSpPr>
        <p:spPr>
          <a:xfrm>
            <a:off x="450851" y="4816800"/>
            <a:ext cx="7439025" cy="245269"/>
          </a:xfrm>
          <a:prstGeom prst="rect">
            <a:avLst/>
          </a:prstGeom>
        </p:spPr>
        <p:txBody>
          <a:bodyPr lIns="0" tIns="0" rIns="0" bIns="0" anchor="ctr" anchorCtr="0"/>
          <a:lstStyle>
            <a:lvl1pPr marL="0" indent="0" algn="l" defTabSz="914400" rtl="0" eaLnBrk="1" latinLnBrk="0" hangingPunct="1">
              <a:spcBef>
                <a:spcPts val="0"/>
              </a:spcBef>
              <a:buFont typeface="Arial" pitchFamily="34" charset="0"/>
              <a:buNone/>
              <a:defRPr sz="900" b="0" i="0" kern="1200" spc="30">
                <a:ln>
                  <a:noFill/>
                </a:ln>
                <a:solidFill>
                  <a:srgbClr val="003399"/>
                </a:solidFill>
                <a:latin typeface="Arial"/>
                <a:ea typeface="+mn-ea"/>
                <a:cs typeface="+mn-cs"/>
              </a:defRPr>
            </a:lvl1pPr>
            <a:lvl2pPr marL="457200" indent="0" algn="l" defTabSz="914400" rtl="0" eaLnBrk="1" latinLnBrk="0" hangingPunct="1">
              <a:spcBef>
                <a:spcPct val="20000"/>
              </a:spcBef>
              <a:buFont typeface="Arial" pitchFamily="34" charset="0"/>
              <a:buNone/>
              <a:defRPr sz="1800" kern="1200">
                <a:solidFill>
                  <a:schemeClr val="tx1">
                    <a:tint val="75000"/>
                  </a:schemeClr>
                </a:solidFill>
                <a:latin typeface="+mn-lt"/>
                <a:ea typeface="+mn-ea"/>
                <a:cs typeface="+mn-cs"/>
              </a:defRPr>
            </a:lvl2pPr>
            <a:lvl3pPr marL="914400" indent="0" algn="l" defTabSz="914400" rtl="0" eaLnBrk="1" latinLnBrk="0" hangingPunct="1">
              <a:spcBef>
                <a:spcPct val="20000"/>
              </a:spcBef>
              <a:buFont typeface="Arial" pitchFamily="34" charset="0"/>
              <a:buNone/>
              <a:defRPr sz="1600" kern="1200">
                <a:solidFill>
                  <a:schemeClr val="tx1">
                    <a:tint val="75000"/>
                  </a:schemeClr>
                </a:solidFill>
                <a:latin typeface="+mn-lt"/>
                <a:ea typeface="+mn-ea"/>
                <a:cs typeface="+mn-cs"/>
              </a:defRPr>
            </a:lvl3pPr>
            <a:lvl4pPr marL="13716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4pPr>
            <a:lvl5pPr marL="18288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5pPr>
            <a:lvl6pPr marL="22860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6pPr>
            <a:lvl7pPr marL="27432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7pPr>
            <a:lvl8pPr marL="32004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8pPr>
            <a:lvl9pPr marL="36576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9pPr>
          </a:lstStyle>
          <a:p>
            <a:pPr>
              <a:defRPr/>
            </a:pPr>
            <a:r>
              <a:rPr lang="fr-FR" sz="675"/>
              <a:t>Lieux de travail sains. Un acquis pour vous. Un atout pour l’entreprise.</a:t>
            </a:r>
          </a:p>
        </p:txBody>
      </p:sp>
      <p:sp>
        <p:nvSpPr>
          <p:cNvPr id="13" name="Subtitle 2"/>
          <p:cNvSpPr>
            <a:spLocks noGrp="1"/>
          </p:cNvSpPr>
          <p:nvPr>
            <p:ph type="subTitle" idx="10"/>
          </p:nvPr>
        </p:nvSpPr>
        <p:spPr>
          <a:xfrm>
            <a:off x="450000" y="3469500"/>
            <a:ext cx="7646400" cy="506406"/>
          </a:xfrm>
        </p:spPr>
        <p:txBody>
          <a:bodyPr lIns="0" tIns="0" rIns="0" bIns="0" anchor="t">
            <a:normAutofit/>
          </a:bodyPr>
          <a:lstStyle>
            <a:lvl1pPr marL="0" indent="0" algn="l">
              <a:buNone/>
              <a:defRPr sz="1350" baseline="0">
                <a:solidFill>
                  <a:schemeClr val="tx2"/>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GB"/>
              <a:t>Click to edit Master subtitle style</a:t>
            </a:r>
            <a:endParaRPr lang="en-US" dirty="0"/>
          </a:p>
        </p:txBody>
      </p:sp>
      <p:pic>
        <p:nvPicPr>
          <p:cNvPr id="20" name="imagen-portada-EUOSHA-2013-16-9.png"/>
          <p:cNvPicPr>
            <a:picLocks noChangeAspect="1"/>
          </p:cNvPicPr>
          <p:nvPr/>
        </p:nvPicPr>
        <p:blipFill>
          <a:blip r:embed="rId3">
            <a:extLst>
              <a:ext uri="{28A0092B-C50C-407E-A947-70E740481C1C}">
                <a14:useLocalDpi xmlns:a14="http://schemas.microsoft.com/office/drawing/2010/main" val="0"/>
              </a:ext>
            </a:extLst>
          </a:blip>
          <a:srcRect/>
          <a:stretch/>
        </p:blipFill>
        <p:spPr>
          <a:xfrm>
            <a:off x="9127" y="4393"/>
            <a:ext cx="9125745" cy="2495321"/>
          </a:xfrm>
          <a:prstGeom prst="rect">
            <a:avLst/>
          </a:prstGeom>
        </p:spPr>
      </p:pic>
      <p:pic>
        <p:nvPicPr>
          <p:cNvPr id="15" name="Picture 14"/>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8442512" y="-31208"/>
            <a:ext cx="694508" cy="5202719"/>
          </a:xfrm>
          <a:prstGeom prst="rect">
            <a:avLst/>
          </a:prstGeom>
        </p:spPr>
      </p:pic>
      <p:pic>
        <p:nvPicPr>
          <p:cNvPr id="21" name="Bild 4" descr="111004_EU-OSHA_PPT_EU logo.png">
            <a:extLst>
              <a:ext uri="{FF2B5EF4-FFF2-40B4-BE49-F238E27FC236}">
                <a16:creationId xmlns:a16="http://schemas.microsoft.com/office/drawing/2014/main" id="{31A95476-138B-4701-B223-4A776BA23F43}"/>
              </a:ext>
            </a:extLst>
          </p:cNvPr>
          <p:cNvPicPr>
            <a:picLocks noChangeAspect="1"/>
          </p:cNvPicPr>
          <p:nvPr userDrawn="1"/>
        </p:nvPicPr>
        <p:blipFill>
          <a:blip r:embed="rId5"/>
          <a:srcRect/>
          <a:stretch>
            <a:fillRect/>
          </a:stretch>
        </p:blipFill>
        <p:spPr bwMode="auto">
          <a:xfrm>
            <a:off x="4341457" y="4432842"/>
            <a:ext cx="461083" cy="303608"/>
          </a:xfrm>
          <a:prstGeom prst="rect">
            <a:avLst/>
          </a:prstGeom>
          <a:noFill/>
          <a:ln w="9525">
            <a:noFill/>
            <a:miter lim="800000"/>
            <a:headEnd/>
            <a:tailEnd/>
          </a:ln>
        </p:spPr>
      </p:pic>
      <p:pic>
        <p:nvPicPr>
          <p:cNvPr id="22" name="Picture 21">
            <a:extLst>
              <a:ext uri="{FF2B5EF4-FFF2-40B4-BE49-F238E27FC236}">
                <a16:creationId xmlns:a16="http://schemas.microsoft.com/office/drawing/2014/main" id="{74927825-C0AB-490F-9A50-E0950CF5B7E4}"/>
              </a:ext>
            </a:extLst>
          </p:cNvPr>
          <p:cNvPicPr>
            <a:picLocks noChangeAspect="1"/>
          </p:cNvPicPr>
          <p:nvPr userDrawn="1"/>
        </p:nvPicPr>
        <p:blipFill>
          <a:blip r:embed="rId6" cstate="hqprint">
            <a:extLst>
              <a:ext uri="{28A0092B-C50C-407E-A947-70E740481C1C}">
                <a14:useLocalDpi xmlns:a14="http://schemas.microsoft.com/office/drawing/2010/main" val="0"/>
              </a:ext>
            </a:extLst>
          </a:blip>
          <a:srcRect/>
          <a:stretch/>
        </p:blipFill>
        <p:spPr>
          <a:xfrm>
            <a:off x="461627" y="4363831"/>
            <a:ext cx="681617" cy="372618"/>
          </a:xfrm>
          <a:prstGeom prst="rect">
            <a:avLst/>
          </a:prstGeom>
        </p:spPr>
      </p:pic>
      <p:pic>
        <p:nvPicPr>
          <p:cNvPr id="23" name="Picture 22" descr="A logo of a healthy workplace&#10;&#10;Description automatically generated">
            <a:extLst>
              <a:ext uri="{FF2B5EF4-FFF2-40B4-BE49-F238E27FC236}">
                <a16:creationId xmlns:a16="http://schemas.microsoft.com/office/drawing/2014/main" id="{B46627FE-F681-4BDB-BA8E-791F680996D1}"/>
              </a:ext>
            </a:extLst>
          </p:cNvPr>
          <p:cNvPicPr>
            <a:picLocks noChangeAspect="1"/>
          </p:cNvPicPr>
          <p:nvPr userDrawn="1"/>
        </p:nvPicPr>
        <p:blipFill>
          <a:blip r:embed="rId7" cstate="hqprint">
            <a:extLst>
              <a:ext uri="{28A0092B-C50C-407E-A947-70E740481C1C}">
                <a14:useLocalDpi xmlns:a14="http://schemas.microsoft.com/office/drawing/2010/main" val="0"/>
              </a:ext>
            </a:extLst>
          </a:blip>
          <a:stretch>
            <a:fillRect/>
          </a:stretch>
        </p:blipFill>
        <p:spPr>
          <a:xfrm>
            <a:off x="7737166" y="4266054"/>
            <a:ext cx="500262" cy="470395"/>
          </a:xfrm>
          <a:prstGeom prst="rect">
            <a:avLst/>
          </a:prstGeom>
        </p:spPr>
      </p:pic>
    </p:spTree>
    <p:extLst>
      <p:ext uri="{BB962C8B-B14F-4D97-AF65-F5344CB8AC3E}">
        <p14:creationId xmlns:p14="http://schemas.microsoft.com/office/powerpoint/2010/main" val="155441090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0000" y="837000"/>
            <a:ext cx="4049992" cy="675000"/>
          </a:xfrm>
        </p:spPr>
        <p:txBody>
          <a:bodyPr anchor="b">
            <a:normAutofit/>
          </a:bodyPr>
          <a:lstStyle>
            <a:lvl1pPr algn="l">
              <a:defRPr sz="1800" b="1" i="0" baseline="0"/>
            </a:lvl1pPr>
          </a:lstStyle>
          <a:p>
            <a:r>
              <a:rPr lang="en-GB"/>
              <a:t>Click to edit Master title style</a:t>
            </a:r>
            <a:endParaRPr lang="en-US" dirty="0"/>
          </a:p>
        </p:txBody>
      </p:sp>
      <p:sp>
        <p:nvSpPr>
          <p:cNvPr id="4" name="Text Placeholder 3"/>
          <p:cNvSpPr>
            <a:spLocks noGrp="1"/>
          </p:cNvSpPr>
          <p:nvPr>
            <p:ph type="body" sz="half" idx="2"/>
          </p:nvPr>
        </p:nvSpPr>
        <p:spPr>
          <a:xfrm>
            <a:off x="449999" y="1512000"/>
            <a:ext cx="4050000" cy="2970000"/>
          </a:xfrm>
        </p:spPr>
        <p:txBody>
          <a:bodyPr anchor="t">
            <a:normAutofit/>
          </a:bodyPr>
          <a:lstStyle>
            <a:lvl1pPr marL="0" indent="0">
              <a:buNone/>
              <a:defRPr sz="90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GB"/>
              <a:t>Click to edit Master text styles</a:t>
            </a:r>
          </a:p>
        </p:txBody>
      </p:sp>
      <p:sp>
        <p:nvSpPr>
          <p:cNvPr id="18" name="Picture Placeholder 17"/>
          <p:cNvSpPr>
            <a:spLocks noGrp="1"/>
          </p:cNvSpPr>
          <p:nvPr>
            <p:ph type="pic" sz="quarter" idx="14"/>
          </p:nvPr>
        </p:nvSpPr>
        <p:spPr>
          <a:xfrm>
            <a:off x="4876800" y="1200150"/>
            <a:ext cx="3429000" cy="2571750"/>
          </a:xfrm>
          <a:prstGeom prst="ellipse">
            <a:avLst/>
          </a:prstGeom>
          <a:ln w="76200">
            <a:noFill/>
          </a:ln>
        </p:spPr>
        <p:txBody>
          <a:bodyPr/>
          <a:lstStyle/>
          <a:p>
            <a:r>
              <a:rPr lang="en-GB"/>
              <a:t>Click icon to add picture</a:t>
            </a:r>
            <a:endParaRPr lang="en-US"/>
          </a:p>
        </p:txBody>
      </p:sp>
    </p:spTree>
    <p:extLst>
      <p:ext uri="{BB962C8B-B14F-4D97-AF65-F5344CB8AC3E}">
        <p14:creationId xmlns:p14="http://schemas.microsoft.com/office/powerpoint/2010/main" val="417499714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Vertical Text Placeholder 2"/>
          <p:cNvSpPr>
            <a:spLocks noGrp="1"/>
          </p:cNvSpPr>
          <p:nvPr>
            <p:ph type="body" orient="vert" idx="1"/>
          </p:nvPr>
        </p:nvSpPr>
        <p:spPr>
          <a:xfrm>
            <a:off x="450000" y="837000"/>
            <a:ext cx="7560000" cy="3645000"/>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Tree>
    <p:extLst>
      <p:ext uri="{BB962C8B-B14F-4D97-AF65-F5344CB8AC3E}">
        <p14:creationId xmlns:p14="http://schemas.microsoft.com/office/powerpoint/2010/main" val="99972543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527820" y="837000"/>
            <a:ext cx="489600" cy="3645000"/>
          </a:xfrm>
        </p:spPr>
        <p:txBody>
          <a:bodyPr vert="eaVert"/>
          <a:lstStyle/>
          <a:p>
            <a:r>
              <a:rPr lang="en-GB"/>
              <a:t>Click to edit Master title style</a:t>
            </a:r>
            <a:endParaRPr lang="en-US" dirty="0"/>
          </a:p>
        </p:txBody>
      </p:sp>
      <p:sp>
        <p:nvSpPr>
          <p:cNvPr id="3" name="Vertical Text Placeholder 2"/>
          <p:cNvSpPr>
            <a:spLocks noGrp="1"/>
          </p:cNvSpPr>
          <p:nvPr>
            <p:ph type="body" orient="vert" idx="1"/>
          </p:nvPr>
        </p:nvSpPr>
        <p:spPr>
          <a:xfrm>
            <a:off x="450000" y="837000"/>
            <a:ext cx="6642280" cy="3645000"/>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Tree>
    <p:extLst>
      <p:ext uri="{BB962C8B-B14F-4D97-AF65-F5344CB8AC3E}">
        <p14:creationId xmlns:p14="http://schemas.microsoft.com/office/powerpoint/2010/main" val="323955629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1_Vertical Title and Text">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CA17B703-1921-C045-9F6C-F26DB2B60353}"/>
              </a:ext>
            </a:extLst>
          </p:cNvPr>
          <p:cNvSpPr>
            <a:spLocks noGrp="1"/>
          </p:cNvSpPr>
          <p:nvPr>
            <p:ph type="pic" sz="quarter" idx="10"/>
          </p:nvPr>
        </p:nvSpPr>
        <p:spPr>
          <a:xfrm>
            <a:off x="4762500" y="514350"/>
            <a:ext cx="4114800" cy="4114800"/>
          </a:xfrm>
        </p:spPr>
        <p:txBody>
          <a:bodyPr/>
          <a:lstStyle/>
          <a:p>
            <a:endParaRPr lang="en-US"/>
          </a:p>
        </p:txBody>
      </p:sp>
    </p:spTree>
    <p:extLst>
      <p:ext uri="{BB962C8B-B14F-4D97-AF65-F5344CB8AC3E}">
        <p14:creationId xmlns:p14="http://schemas.microsoft.com/office/powerpoint/2010/main" val="362186647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7" name="Content Placeholder 2"/>
          <p:cNvSpPr>
            <a:spLocks noGrp="1"/>
          </p:cNvSpPr>
          <p:nvPr>
            <p:ph sz="half" idx="1"/>
          </p:nvPr>
        </p:nvSpPr>
        <p:spPr>
          <a:xfrm>
            <a:off x="450000" y="837000"/>
            <a:ext cx="7560000" cy="3645000"/>
          </a:xfrm>
        </p:spPr>
        <p:txBody>
          <a:bodyPr>
            <a:normAutofit/>
          </a:bodyPr>
          <a:lstStyle>
            <a:lvl5pPr>
              <a:defRPr/>
            </a:lvl5pPr>
            <a:lvl6pPr marL="1885950" indent="-171450">
              <a:buClr>
                <a:schemeClr val="tx2"/>
              </a:buClr>
              <a:buSzPct val="101000"/>
              <a:buFont typeface="Courier New" pitchFamily="49" charset="0"/>
              <a:buChar char="o"/>
              <a:defRPr sz="900"/>
            </a:lvl6pPr>
            <a:lvl7pPr marL="2228850" indent="-171450">
              <a:buClr>
                <a:schemeClr val="tx2"/>
              </a:buClr>
              <a:buFont typeface="Courier New" pitchFamily="49" charset="0"/>
              <a:buChar char="o"/>
              <a:defRPr sz="900" baseline="0"/>
            </a:lvl7pPr>
            <a:lvl8pPr marL="2571750" indent="-171450">
              <a:buClr>
                <a:schemeClr val="tx2"/>
              </a:buClr>
              <a:buFont typeface="Courier New" pitchFamily="49" charset="0"/>
              <a:buChar char="o"/>
              <a:defRPr sz="900" baseline="0"/>
            </a:lvl8pPr>
            <a:lvl9pPr marL="2914650" indent="-171450">
              <a:buClr>
                <a:schemeClr val="tx2"/>
              </a:buClr>
              <a:buFont typeface="Courier New" pitchFamily="49" charset="0"/>
              <a:buChar char="o"/>
              <a:defRPr sz="900" baseline="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249889688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p:cSld name="Header Section">
    <p:spTree>
      <p:nvGrpSpPr>
        <p:cNvPr id="1" name=""/>
        <p:cNvGrpSpPr/>
        <p:nvPr/>
      </p:nvGrpSpPr>
      <p:grpSpPr>
        <a:xfrm>
          <a:off x="0" y="0"/>
          <a:ext cx="0" cy="0"/>
          <a:chOff x="0" y="0"/>
          <a:chExt cx="0" cy="0"/>
        </a:xfrm>
      </p:grpSpPr>
      <p:pic>
        <p:nvPicPr>
          <p:cNvPr id="14" name="FONDO-PORTADA-PATRON-EUOSHA-2011-16-9.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3048"/>
            <a:ext cx="9144000" cy="5138927"/>
          </a:xfrm>
          <a:prstGeom prst="rect">
            <a:avLst/>
          </a:prstGeom>
        </p:spPr>
      </p:pic>
      <p:sp>
        <p:nvSpPr>
          <p:cNvPr id="2" name="Title 1"/>
          <p:cNvSpPr>
            <a:spLocks noGrp="1"/>
          </p:cNvSpPr>
          <p:nvPr>
            <p:ph type="ctrTitle"/>
          </p:nvPr>
        </p:nvSpPr>
        <p:spPr>
          <a:xfrm>
            <a:off x="450000" y="1020600"/>
            <a:ext cx="7646400" cy="1096200"/>
          </a:xfrm>
        </p:spPr>
        <p:txBody>
          <a:bodyPr lIns="0" tIns="0" rIns="0" bIns="0" anchor="t" anchorCtr="0"/>
          <a:lstStyle>
            <a:lvl1pPr>
              <a:defRPr sz="2400" baseline="0"/>
            </a:lvl1pPr>
          </a:lstStyle>
          <a:p>
            <a:r>
              <a:rPr lang="en-GB"/>
              <a:t>Click to edit Master title style</a:t>
            </a:r>
            <a:endParaRPr lang="en-US" dirty="0"/>
          </a:p>
        </p:txBody>
      </p:sp>
      <p:sp>
        <p:nvSpPr>
          <p:cNvPr id="3" name="Subtitle 2"/>
          <p:cNvSpPr>
            <a:spLocks noGrp="1"/>
          </p:cNvSpPr>
          <p:nvPr>
            <p:ph type="subTitle" idx="1"/>
          </p:nvPr>
        </p:nvSpPr>
        <p:spPr>
          <a:xfrm>
            <a:off x="878400" y="2430000"/>
            <a:ext cx="7214400" cy="951840"/>
          </a:xfrm>
        </p:spPr>
        <p:txBody>
          <a:bodyPr lIns="0" tIns="0" rIns="0" bIns="0" anchor="t">
            <a:normAutofit/>
          </a:bodyPr>
          <a:lstStyle>
            <a:lvl1pPr marL="0" indent="0" algn="l">
              <a:buNone/>
              <a:defRPr sz="1350" baseline="0">
                <a:solidFill>
                  <a:schemeClr val="tx2"/>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GB"/>
              <a:t>Click to edit Master subtitle style</a:t>
            </a:r>
            <a:endParaRPr lang="en-US" dirty="0"/>
          </a:p>
        </p:txBody>
      </p:sp>
      <p:sp>
        <p:nvSpPr>
          <p:cNvPr id="5" name="Slide Number Placeholder 9"/>
          <p:cNvSpPr txBox="1">
            <a:spLocks/>
          </p:cNvSpPr>
          <p:nvPr/>
        </p:nvSpPr>
        <p:spPr>
          <a:xfrm>
            <a:off x="8536261" y="4806543"/>
            <a:ext cx="609976" cy="273844"/>
          </a:xfrm>
          <a:prstGeom prst="rect">
            <a:avLst/>
          </a:prstGeom>
        </p:spPr>
        <p:txBody>
          <a:bodyPr vert="horz" lIns="68580" tIns="34290" rIns="68580" bIns="34290" rtlCol="0" anchor="ctr"/>
          <a:lstStyle>
            <a:defPPr>
              <a:defRPr lang="en-US"/>
            </a:defPPr>
            <a:lvl1pPr marL="0" algn="r" defTabSz="914400" rtl="0" eaLnBrk="1" latinLnBrk="0" hangingPunct="1">
              <a:defRPr sz="1400" kern="1200">
                <a:solidFill>
                  <a:schemeClr val="tx1"/>
                </a:solidFill>
                <a:latin typeface="Arial" pitchFamily="34" charset="0"/>
                <a:ea typeface="+mn-ea"/>
                <a:cs typeface="Arial"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050"/>
          </a:p>
        </p:txBody>
      </p:sp>
      <p:sp>
        <p:nvSpPr>
          <p:cNvPr id="9" name="Textplatzhalter 2"/>
          <p:cNvSpPr txBox="1">
            <a:spLocks/>
          </p:cNvSpPr>
          <p:nvPr/>
        </p:nvSpPr>
        <p:spPr>
          <a:xfrm>
            <a:off x="450851" y="4816800"/>
            <a:ext cx="7439025" cy="245269"/>
          </a:xfrm>
          <a:prstGeom prst="rect">
            <a:avLst/>
          </a:prstGeom>
        </p:spPr>
        <p:txBody>
          <a:bodyPr lIns="0" tIns="0" rIns="0" bIns="0" anchor="ctr" anchorCtr="0"/>
          <a:lstStyle>
            <a:lvl1pPr marL="0" indent="0" algn="l" defTabSz="914400" rtl="0" eaLnBrk="1" latinLnBrk="0" hangingPunct="1">
              <a:spcBef>
                <a:spcPts val="0"/>
              </a:spcBef>
              <a:buFont typeface="Arial" pitchFamily="34" charset="0"/>
              <a:buNone/>
              <a:defRPr sz="900" b="0" i="0" kern="1200" spc="30">
                <a:ln>
                  <a:noFill/>
                </a:ln>
                <a:solidFill>
                  <a:srgbClr val="003399"/>
                </a:solidFill>
                <a:latin typeface="Arial"/>
                <a:ea typeface="+mn-ea"/>
                <a:cs typeface="+mn-cs"/>
              </a:defRPr>
            </a:lvl1pPr>
            <a:lvl2pPr marL="457200" indent="0" algn="l" defTabSz="914400" rtl="0" eaLnBrk="1" latinLnBrk="0" hangingPunct="1">
              <a:spcBef>
                <a:spcPct val="20000"/>
              </a:spcBef>
              <a:buFont typeface="Arial" pitchFamily="34" charset="0"/>
              <a:buNone/>
              <a:defRPr sz="1800" kern="1200">
                <a:solidFill>
                  <a:schemeClr val="tx1">
                    <a:tint val="75000"/>
                  </a:schemeClr>
                </a:solidFill>
                <a:latin typeface="+mn-lt"/>
                <a:ea typeface="+mn-ea"/>
                <a:cs typeface="+mn-cs"/>
              </a:defRPr>
            </a:lvl2pPr>
            <a:lvl3pPr marL="914400" indent="0" algn="l" defTabSz="914400" rtl="0" eaLnBrk="1" latinLnBrk="0" hangingPunct="1">
              <a:spcBef>
                <a:spcPct val="20000"/>
              </a:spcBef>
              <a:buFont typeface="Arial" pitchFamily="34" charset="0"/>
              <a:buNone/>
              <a:defRPr sz="1600" kern="1200">
                <a:solidFill>
                  <a:schemeClr val="tx1">
                    <a:tint val="75000"/>
                  </a:schemeClr>
                </a:solidFill>
                <a:latin typeface="+mn-lt"/>
                <a:ea typeface="+mn-ea"/>
                <a:cs typeface="+mn-cs"/>
              </a:defRPr>
            </a:lvl3pPr>
            <a:lvl4pPr marL="13716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4pPr>
            <a:lvl5pPr marL="18288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5pPr>
            <a:lvl6pPr marL="22860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6pPr>
            <a:lvl7pPr marL="27432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7pPr>
            <a:lvl8pPr marL="32004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8pPr>
            <a:lvl9pPr marL="36576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9pPr>
          </a:lstStyle>
          <a:p>
            <a:pPr>
              <a:defRPr/>
            </a:pPr>
            <a:r>
              <a:rPr lang="fr-FR" sz="675"/>
              <a:t>Lieux de travail sains. Un acquis pour vous. Un atout pour l’entreprise.</a:t>
            </a:r>
          </a:p>
        </p:txBody>
      </p:sp>
      <p:pic>
        <p:nvPicPr>
          <p:cNvPr id="11" name="Bild 2"/>
          <p:cNvPicPr>
            <a:picLocks noChangeAspect="1"/>
          </p:cNvPicPr>
          <p:nvPr/>
        </p:nvPicPr>
        <p:blipFill>
          <a:blip r:embed="rId3" cstate="hqprint">
            <a:extLst>
              <a:ext uri="{28A0092B-C50C-407E-A947-70E740481C1C}">
                <a14:useLocalDpi xmlns:a14="http://schemas.microsoft.com/office/drawing/2010/main" val="0"/>
              </a:ext>
            </a:extLst>
          </a:blip>
          <a:srcRect/>
          <a:stretch/>
        </p:blipFill>
        <p:spPr bwMode="auto">
          <a:xfrm>
            <a:off x="551174" y="4371950"/>
            <a:ext cx="553250" cy="302444"/>
          </a:xfrm>
          <a:prstGeom prst="rect">
            <a:avLst/>
          </a:prstGeom>
          <a:noFill/>
          <a:ln w="9525">
            <a:noFill/>
            <a:miter lim="800000"/>
            <a:headEnd/>
            <a:tailEnd/>
          </a:ln>
        </p:spPr>
      </p:pic>
      <p:pic>
        <p:nvPicPr>
          <p:cNvPr id="12" name="Bild 4" descr="111004_EU-OSHA_PPT_EU logo.png"/>
          <p:cNvPicPr>
            <a:picLocks noChangeAspect="1"/>
          </p:cNvPicPr>
          <p:nvPr/>
        </p:nvPicPr>
        <p:blipFill>
          <a:blip r:embed="rId4"/>
          <a:srcRect/>
          <a:stretch>
            <a:fillRect/>
          </a:stretch>
        </p:blipFill>
        <p:spPr bwMode="auto">
          <a:xfrm>
            <a:off x="4275138" y="4431506"/>
            <a:ext cx="368870" cy="242888"/>
          </a:xfrm>
          <a:prstGeom prst="rect">
            <a:avLst/>
          </a:prstGeom>
          <a:noFill/>
          <a:ln w="9525">
            <a:noFill/>
            <a:miter lim="800000"/>
            <a:headEnd/>
            <a:tailEnd/>
          </a:ln>
        </p:spPr>
      </p:pic>
      <p:pic>
        <p:nvPicPr>
          <p:cNvPr id="13" name="Bild 5" descr="111004_EU-OSHA_PPT_HW logo.png"/>
          <p:cNvPicPr>
            <a:picLocks noChangeAspect="1"/>
          </p:cNvPicPr>
          <p:nvPr/>
        </p:nvPicPr>
        <p:blipFill>
          <a:blip r:embed="rId5"/>
          <a:srcRect/>
          <a:stretch>
            <a:fillRect/>
          </a:stretch>
        </p:blipFill>
        <p:spPr bwMode="auto">
          <a:xfrm>
            <a:off x="7596336" y="4212432"/>
            <a:ext cx="507853" cy="475060"/>
          </a:xfrm>
          <a:prstGeom prst="rect">
            <a:avLst/>
          </a:prstGeom>
          <a:noFill/>
          <a:ln w="9525">
            <a:noFill/>
            <a:miter lim="800000"/>
            <a:headEnd/>
            <a:tailEnd/>
          </a:ln>
        </p:spPr>
      </p:pic>
    </p:spTree>
    <p:extLst>
      <p:ext uri="{BB962C8B-B14F-4D97-AF65-F5344CB8AC3E}">
        <p14:creationId xmlns:p14="http://schemas.microsoft.com/office/powerpoint/2010/main" val="34233405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2771DE3D-2A65-415B-A074-32CDC9FE7839}"/>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863" y="0"/>
            <a:ext cx="9141293" cy="5143500"/>
          </a:xfrm>
          <a:prstGeom prst="rect">
            <a:avLst/>
          </a:prstGeom>
        </p:spPr>
      </p:pic>
      <p:sp>
        <p:nvSpPr>
          <p:cNvPr id="4" name="TextBox 3">
            <a:extLst>
              <a:ext uri="{FF2B5EF4-FFF2-40B4-BE49-F238E27FC236}">
                <a16:creationId xmlns:a16="http://schemas.microsoft.com/office/drawing/2014/main" id="{CD343BC8-A9D9-40D5-BE52-E3972AEEEE22}"/>
              </a:ext>
            </a:extLst>
          </p:cNvPr>
          <p:cNvSpPr txBox="1"/>
          <p:nvPr userDrawn="1"/>
        </p:nvSpPr>
        <p:spPr>
          <a:xfrm>
            <a:off x="1788820" y="1172240"/>
            <a:ext cx="3960440" cy="369332"/>
          </a:xfrm>
          <a:prstGeom prst="rect">
            <a:avLst/>
          </a:prstGeom>
          <a:noFill/>
        </p:spPr>
        <p:txBody>
          <a:bodyPr wrap="square" rtlCol="0">
            <a:spAutoFit/>
          </a:bodyPr>
          <a:lstStyle/>
          <a:p>
            <a:r>
              <a:rPr lang="fr-FR">
                <a:solidFill>
                  <a:schemeClr val="tx2"/>
                </a:solidFill>
                <a:ea typeface="+mj-ea"/>
                <a:cs typeface="Trebuchet MS"/>
              </a:rPr>
              <a:t>@EU_OSHA</a:t>
            </a:r>
          </a:p>
        </p:txBody>
      </p:sp>
      <p:sp>
        <p:nvSpPr>
          <p:cNvPr id="5" name="TextBox 4">
            <a:extLst>
              <a:ext uri="{FF2B5EF4-FFF2-40B4-BE49-F238E27FC236}">
                <a16:creationId xmlns:a16="http://schemas.microsoft.com/office/drawing/2014/main" id="{4EEE7BA3-4942-449E-A769-C5E46CB57CAC}"/>
              </a:ext>
            </a:extLst>
          </p:cNvPr>
          <p:cNvSpPr txBox="1"/>
          <p:nvPr userDrawn="1"/>
        </p:nvSpPr>
        <p:spPr>
          <a:xfrm>
            <a:off x="1788820" y="1779662"/>
            <a:ext cx="4968552" cy="369332"/>
          </a:xfrm>
          <a:prstGeom prst="rect">
            <a:avLst/>
          </a:prstGeom>
          <a:noFill/>
        </p:spPr>
        <p:txBody>
          <a:bodyPr wrap="square" rtlCol="0">
            <a:spAutoFit/>
          </a:bodyPr>
          <a:lstStyle/>
          <a:p>
            <a:r>
              <a:rPr lang="fr-FR">
                <a:solidFill>
                  <a:schemeClr val="tx2"/>
                </a:solidFill>
                <a:ea typeface="+mj-ea"/>
                <a:cs typeface="Trebuchet MS"/>
              </a:rPr>
              <a:t>@EuropeanAgencyforSafetyandHealthatWork</a:t>
            </a:r>
          </a:p>
        </p:txBody>
      </p:sp>
      <p:sp>
        <p:nvSpPr>
          <p:cNvPr id="6" name="TextBox 5">
            <a:extLst>
              <a:ext uri="{FF2B5EF4-FFF2-40B4-BE49-F238E27FC236}">
                <a16:creationId xmlns:a16="http://schemas.microsoft.com/office/drawing/2014/main" id="{856C2E16-3193-429C-97E6-9287EAAEC892}"/>
              </a:ext>
            </a:extLst>
          </p:cNvPr>
          <p:cNvSpPr txBox="1"/>
          <p:nvPr userDrawn="1"/>
        </p:nvSpPr>
        <p:spPr>
          <a:xfrm>
            <a:off x="1787638" y="2387084"/>
            <a:ext cx="3960440" cy="369332"/>
          </a:xfrm>
          <a:prstGeom prst="rect">
            <a:avLst/>
          </a:prstGeom>
          <a:noFill/>
        </p:spPr>
        <p:txBody>
          <a:bodyPr wrap="square" rtlCol="0">
            <a:spAutoFit/>
          </a:bodyPr>
          <a:lstStyle/>
          <a:p>
            <a:r>
              <a:rPr lang="fr-FR">
                <a:solidFill>
                  <a:schemeClr val="tx2"/>
                </a:solidFill>
                <a:ea typeface="+mj-ea"/>
                <a:cs typeface="Trebuchet MS"/>
              </a:rPr>
              <a:t>@EU_OSHA</a:t>
            </a:r>
          </a:p>
        </p:txBody>
      </p:sp>
      <p:sp>
        <p:nvSpPr>
          <p:cNvPr id="7" name="TextBox 6">
            <a:extLst>
              <a:ext uri="{FF2B5EF4-FFF2-40B4-BE49-F238E27FC236}">
                <a16:creationId xmlns:a16="http://schemas.microsoft.com/office/drawing/2014/main" id="{BC0C074C-8E17-42BC-9A7F-290AB4ED31D1}"/>
              </a:ext>
            </a:extLst>
          </p:cNvPr>
          <p:cNvSpPr txBox="1"/>
          <p:nvPr userDrawn="1"/>
        </p:nvSpPr>
        <p:spPr>
          <a:xfrm>
            <a:off x="1787638" y="2973204"/>
            <a:ext cx="6456770" cy="369332"/>
          </a:xfrm>
          <a:prstGeom prst="rect">
            <a:avLst/>
          </a:prstGeom>
          <a:noFill/>
        </p:spPr>
        <p:txBody>
          <a:bodyPr wrap="square" rtlCol="0">
            <a:spAutoFit/>
          </a:bodyPr>
          <a:lstStyle/>
          <a:p>
            <a:r>
              <a:rPr lang="fr-FR">
                <a:solidFill>
                  <a:schemeClr val="tx2"/>
                </a:solidFill>
                <a:ea typeface="+mj-ea"/>
                <a:cs typeface="Trebuchet MS"/>
              </a:rPr>
              <a:t>Agence européenne pour la sécurité et la santé au travail (EU-OSHA)</a:t>
            </a:r>
          </a:p>
        </p:txBody>
      </p:sp>
      <p:sp>
        <p:nvSpPr>
          <p:cNvPr id="8" name="TextBox 7">
            <a:extLst>
              <a:ext uri="{FF2B5EF4-FFF2-40B4-BE49-F238E27FC236}">
                <a16:creationId xmlns:a16="http://schemas.microsoft.com/office/drawing/2014/main" id="{6F3D01AA-BE98-440A-BCBA-0FAA32F7ABB8}"/>
              </a:ext>
            </a:extLst>
          </p:cNvPr>
          <p:cNvSpPr txBox="1"/>
          <p:nvPr userDrawn="1"/>
        </p:nvSpPr>
        <p:spPr>
          <a:xfrm>
            <a:off x="1787638" y="3601928"/>
            <a:ext cx="3960440" cy="369332"/>
          </a:xfrm>
          <a:prstGeom prst="rect">
            <a:avLst/>
          </a:prstGeom>
          <a:noFill/>
        </p:spPr>
        <p:txBody>
          <a:bodyPr wrap="square" rtlCol="0">
            <a:spAutoFit/>
          </a:bodyPr>
          <a:lstStyle/>
          <a:p>
            <a:r>
              <a:rPr lang="fr-FR">
                <a:solidFill>
                  <a:schemeClr val="tx2"/>
                </a:solidFill>
                <a:ea typeface="+mj-ea"/>
                <a:cs typeface="Trebuchet MS"/>
              </a:rPr>
              <a:t>EU_OSHA</a:t>
            </a:r>
          </a:p>
        </p:txBody>
      </p:sp>
      <p:sp>
        <p:nvSpPr>
          <p:cNvPr id="9" name="TextBox 8">
            <a:extLst>
              <a:ext uri="{FF2B5EF4-FFF2-40B4-BE49-F238E27FC236}">
                <a16:creationId xmlns:a16="http://schemas.microsoft.com/office/drawing/2014/main" id="{E2737896-FBC1-4C16-A372-EE1A905603DB}"/>
              </a:ext>
            </a:extLst>
          </p:cNvPr>
          <p:cNvSpPr txBox="1"/>
          <p:nvPr userDrawn="1"/>
        </p:nvSpPr>
        <p:spPr>
          <a:xfrm>
            <a:off x="450001" y="85378"/>
            <a:ext cx="3960440" cy="461665"/>
          </a:xfrm>
          <a:prstGeom prst="rect">
            <a:avLst/>
          </a:prstGeom>
          <a:noFill/>
        </p:spPr>
        <p:txBody>
          <a:bodyPr wrap="square" rtlCol="0">
            <a:spAutoFit/>
          </a:bodyPr>
          <a:lstStyle/>
          <a:p>
            <a:r>
              <a:rPr lang="fr-FR" sz="2400" b="1">
                <a:solidFill>
                  <a:schemeClr val="tx2"/>
                </a:solidFill>
                <a:ea typeface="+mj-ea"/>
              </a:rPr>
              <a:t>MERCI!</a:t>
            </a:r>
          </a:p>
        </p:txBody>
      </p:sp>
    </p:spTree>
    <p:extLst>
      <p:ext uri="{BB962C8B-B14F-4D97-AF65-F5344CB8AC3E}">
        <p14:creationId xmlns:p14="http://schemas.microsoft.com/office/powerpoint/2010/main" val="325096577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0000" y="135000"/>
            <a:ext cx="7560000" cy="367200"/>
          </a:xfrm>
        </p:spPr>
        <p:txBody>
          <a:bodyPr/>
          <a:lstStyle/>
          <a:p>
            <a:r>
              <a:rPr lang="en-GB"/>
              <a:t>Click to edit Master title style</a:t>
            </a:r>
            <a:endParaRPr lang="en-US" dirty="0"/>
          </a:p>
        </p:txBody>
      </p:sp>
      <p:sp>
        <p:nvSpPr>
          <p:cNvPr id="3" name="Content Placeholder 2"/>
          <p:cNvSpPr>
            <a:spLocks noGrp="1"/>
          </p:cNvSpPr>
          <p:nvPr>
            <p:ph sz="half" idx="1"/>
          </p:nvPr>
        </p:nvSpPr>
        <p:spPr>
          <a:xfrm>
            <a:off x="449999" y="836999"/>
            <a:ext cx="3600000" cy="3645000"/>
          </a:xfrm>
        </p:spPr>
        <p:txBody>
          <a:bodyPr>
            <a:normAutofit/>
          </a:bodyPr>
          <a:lstStyle>
            <a:lvl5pPr>
              <a:defRPr/>
            </a:lvl5pPr>
            <a:lvl6pPr marL="1885950" indent="-171450">
              <a:buClr>
                <a:schemeClr val="tx2"/>
              </a:buClr>
              <a:buSzPct val="101000"/>
              <a:buFont typeface="Courier New" pitchFamily="49" charset="0"/>
              <a:buChar char="o"/>
              <a:defRPr sz="900"/>
            </a:lvl6pPr>
            <a:lvl7pPr marL="2228850" indent="-171450">
              <a:buClr>
                <a:schemeClr val="tx2"/>
              </a:buClr>
              <a:buFont typeface="Courier New" pitchFamily="49" charset="0"/>
              <a:buChar char="o"/>
              <a:defRPr sz="900" baseline="0"/>
            </a:lvl7pPr>
            <a:lvl8pPr marL="2571750" indent="-171450">
              <a:buClr>
                <a:schemeClr val="tx2"/>
              </a:buClr>
              <a:buFont typeface="Courier New" pitchFamily="49" charset="0"/>
              <a:buChar char="o"/>
              <a:defRPr sz="900" baseline="0"/>
            </a:lvl8pPr>
            <a:lvl9pPr marL="2914650" indent="-171450">
              <a:buClr>
                <a:schemeClr val="tx2"/>
              </a:buClr>
              <a:buFont typeface="Courier New" pitchFamily="49" charset="0"/>
              <a:buChar char="o"/>
              <a:defRPr sz="900" baseline="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half" idx="2"/>
          </p:nvPr>
        </p:nvSpPr>
        <p:spPr>
          <a:xfrm>
            <a:off x="4410000" y="837000"/>
            <a:ext cx="3600000" cy="3645000"/>
          </a:xfrm>
        </p:spPr>
        <p:txBody>
          <a:bodyPr>
            <a:normAutofit/>
          </a:bodyPr>
          <a:lstStyle>
            <a:lvl5pPr>
              <a:defRPr/>
            </a:lvl5pPr>
            <a:lvl6pPr marL="1885950" indent="-171450">
              <a:buClr>
                <a:schemeClr val="tx2"/>
              </a:buClr>
              <a:buSzPct val="101000"/>
              <a:buFont typeface="Courier New" pitchFamily="49" charset="0"/>
              <a:buChar char="o"/>
              <a:defRPr sz="900"/>
            </a:lvl6pPr>
            <a:lvl7pPr marL="2228850" indent="-171450">
              <a:buClr>
                <a:schemeClr val="tx2"/>
              </a:buClr>
              <a:buFont typeface="Courier New" pitchFamily="49" charset="0"/>
              <a:buChar char="o"/>
              <a:defRPr sz="900" baseline="0"/>
            </a:lvl7pPr>
            <a:lvl8pPr marL="2571750" indent="-171450">
              <a:buClr>
                <a:schemeClr val="tx2"/>
              </a:buClr>
              <a:buFont typeface="Courier New" pitchFamily="49" charset="0"/>
              <a:buChar char="o"/>
              <a:defRPr sz="900" baseline="0"/>
            </a:lvl8pPr>
            <a:lvl9pPr marL="2914650" indent="-171450">
              <a:buClr>
                <a:schemeClr val="tx2"/>
              </a:buClr>
              <a:buFont typeface="Courier New" pitchFamily="49" charset="0"/>
              <a:buChar char="o"/>
              <a:defRPr sz="900" baseline="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Tree>
    <p:extLst>
      <p:ext uri="{BB962C8B-B14F-4D97-AF65-F5344CB8AC3E}">
        <p14:creationId xmlns:p14="http://schemas.microsoft.com/office/powerpoint/2010/main" val="4635083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GB"/>
              <a:t>Click to edit Master title style</a:t>
            </a:r>
            <a:endParaRPr lang="en-US"/>
          </a:p>
        </p:txBody>
      </p:sp>
      <p:sp>
        <p:nvSpPr>
          <p:cNvPr id="3" name="Text Placeholder 2"/>
          <p:cNvSpPr>
            <a:spLocks noGrp="1"/>
          </p:cNvSpPr>
          <p:nvPr>
            <p:ph type="body" idx="1"/>
          </p:nvPr>
        </p:nvSpPr>
        <p:spPr>
          <a:xfrm>
            <a:off x="450000" y="837000"/>
            <a:ext cx="3600000" cy="405000"/>
          </a:xfrm>
        </p:spPr>
        <p:txBody>
          <a:bodyPr anchor="b">
            <a:noAutofit/>
          </a:bodyPr>
          <a:lstStyle>
            <a:lvl1pPr marL="0" indent="0">
              <a:buNone/>
              <a:defRPr sz="1500" b="0" baseline="0"/>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GB"/>
              <a:t>Click to edit Master text styles</a:t>
            </a:r>
          </a:p>
        </p:txBody>
      </p:sp>
      <p:sp>
        <p:nvSpPr>
          <p:cNvPr id="4" name="Content Placeholder 3"/>
          <p:cNvSpPr>
            <a:spLocks noGrp="1"/>
          </p:cNvSpPr>
          <p:nvPr>
            <p:ph sz="half" idx="2"/>
          </p:nvPr>
        </p:nvSpPr>
        <p:spPr>
          <a:xfrm>
            <a:off x="449999" y="1241999"/>
            <a:ext cx="3600000" cy="3240000"/>
          </a:xfrm>
        </p:spPr>
        <p:txBody>
          <a:bodyPr>
            <a:normAutofit/>
          </a:bodyPr>
          <a:lstStyle>
            <a:lvl5pPr>
              <a:defRPr/>
            </a:lvl5pPr>
            <a:lvl6pPr marL="1885950" indent="-171450">
              <a:buClr>
                <a:schemeClr val="tx2"/>
              </a:buClr>
              <a:buSzPct val="101000"/>
              <a:buFont typeface="Courier New" pitchFamily="49" charset="0"/>
              <a:buChar char="o"/>
              <a:defRPr sz="900"/>
            </a:lvl6pPr>
            <a:lvl7pPr marL="2228850" indent="-171450">
              <a:buClr>
                <a:schemeClr val="tx2"/>
              </a:buClr>
              <a:buFont typeface="Courier New" pitchFamily="49" charset="0"/>
              <a:buChar char="o"/>
              <a:defRPr sz="900" baseline="0"/>
            </a:lvl7pPr>
            <a:lvl8pPr marL="2571750" indent="-171450">
              <a:buClr>
                <a:schemeClr val="tx2"/>
              </a:buClr>
              <a:buFont typeface="Courier New" pitchFamily="49" charset="0"/>
              <a:buChar char="o"/>
              <a:defRPr sz="900" baseline="0"/>
            </a:lvl8pPr>
            <a:lvl9pPr marL="2914650" indent="-171450">
              <a:buClr>
                <a:schemeClr val="tx2"/>
              </a:buClr>
              <a:buFont typeface="Courier New" pitchFamily="49" charset="0"/>
              <a:buChar char="o"/>
              <a:defRPr sz="900" baseline="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p:cNvSpPr>
            <a:spLocks noGrp="1"/>
          </p:cNvSpPr>
          <p:nvPr>
            <p:ph type="body" sz="quarter" idx="3"/>
          </p:nvPr>
        </p:nvSpPr>
        <p:spPr>
          <a:xfrm>
            <a:off x="4410000" y="837000"/>
            <a:ext cx="3600000" cy="405000"/>
          </a:xfrm>
        </p:spPr>
        <p:txBody>
          <a:bodyPr anchor="b">
            <a:noAutofit/>
          </a:bodyPr>
          <a:lstStyle>
            <a:lvl1pPr marL="0" indent="0">
              <a:buNone/>
              <a:defRPr sz="1500" b="0" baseline="0"/>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GB"/>
              <a:t>Click to edit Master text styles</a:t>
            </a:r>
          </a:p>
        </p:txBody>
      </p:sp>
      <p:sp>
        <p:nvSpPr>
          <p:cNvPr id="6" name="Content Placeholder 5"/>
          <p:cNvSpPr>
            <a:spLocks noGrp="1"/>
          </p:cNvSpPr>
          <p:nvPr>
            <p:ph sz="quarter" idx="4"/>
          </p:nvPr>
        </p:nvSpPr>
        <p:spPr>
          <a:xfrm>
            <a:off x="4410000" y="1242000"/>
            <a:ext cx="3600000" cy="3240000"/>
          </a:xfrm>
        </p:spPr>
        <p:txBody>
          <a:bodyPr>
            <a:normAutofit/>
          </a:bodyPr>
          <a:lstStyle>
            <a:lvl5pPr>
              <a:defRPr/>
            </a:lvl5pPr>
            <a:lvl6pPr marL="1885950" indent="-171450">
              <a:buClr>
                <a:schemeClr val="tx2"/>
              </a:buClr>
              <a:buSzPct val="101000"/>
              <a:buFont typeface="Courier New" pitchFamily="49" charset="0"/>
              <a:buChar char="o"/>
              <a:defRPr sz="900"/>
            </a:lvl6pPr>
            <a:lvl7pPr marL="2228850" indent="-171450">
              <a:buClr>
                <a:schemeClr val="tx2"/>
              </a:buClr>
              <a:buFont typeface="Courier New" pitchFamily="49" charset="0"/>
              <a:buChar char="o"/>
              <a:defRPr sz="900" baseline="0"/>
            </a:lvl7pPr>
            <a:lvl8pPr marL="2571750" indent="-171450">
              <a:buClr>
                <a:schemeClr val="tx2"/>
              </a:buClr>
              <a:buFont typeface="Courier New" pitchFamily="49" charset="0"/>
              <a:buChar char="o"/>
              <a:defRPr sz="900" baseline="0"/>
            </a:lvl8pPr>
            <a:lvl9pPr marL="2914650" indent="-171450">
              <a:buClr>
                <a:schemeClr val="tx2"/>
              </a:buClr>
              <a:buFont typeface="Courier New" pitchFamily="49" charset="0"/>
              <a:buChar char="o"/>
              <a:defRPr sz="900" baseline="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348192222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Tree>
    <p:extLst>
      <p:ext uri="{BB962C8B-B14F-4D97-AF65-F5344CB8AC3E}">
        <p14:creationId xmlns:p14="http://schemas.microsoft.com/office/powerpoint/2010/main" val="42796072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90475896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0000" y="135000"/>
            <a:ext cx="7560000" cy="405000"/>
          </a:xfrm>
        </p:spPr>
        <p:txBody>
          <a:bodyPr anchor="b"/>
          <a:lstStyle>
            <a:lvl1pPr algn="l">
              <a:defRPr sz="1800" b="1" i="0" baseline="0"/>
            </a:lvl1pPr>
          </a:lstStyle>
          <a:p>
            <a:r>
              <a:rPr lang="en-GB"/>
              <a:t>Click to edit Master title style</a:t>
            </a:r>
            <a:endParaRPr lang="en-US" dirty="0"/>
          </a:p>
        </p:txBody>
      </p:sp>
      <p:sp>
        <p:nvSpPr>
          <p:cNvPr id="3" name="Content Placeholder 2"/>
          <p:cNvSpPr>
            <a:spLocks noGrp="1"/>
          </p:cNvSpPr>
          <p:nvPr>
            <p:ph idx="1"/>
          </p:nvPr>
        </p:nvSpPr>
        <p:spPr>
          <a:xfrm>
            <a:off x="3690001" y="837000"/>
            <a:ext cx="4279869" cy="3645000"/>
          </a:xfrm>
        </p:spPr>
        <p:txBody>
          <a:bodyPr>
            <a:normAutofit/>
          </a:bodyPr>
          <a:lstStyle>
            <a:lvl5pPr>
              <a:defRPr/>
            </a:lvl5pPr>
            <a:lvl6pPr marL="1885950" indent="-171450">
              <a:buClr>
                <a:schemeClr val="tx2"/>
              </a:buClr>
              <a:buSzPct val="101000"/>
              <a:buFont typeface="Courier New" pitchFamily="49" charset="0"/>
              <a:buChar char="o"/>
              <a:defRPr sz="900"/>
            </a:lvl6pPr>
            <a:lvl7pPr marL="2228850" indent="-171450">
              <a:buClr>
                <a:schemeClr val="tx2"/>
              </a:buClr>
              <a:buFont typeface="Courier New" pitchFamily="49" charset="0"/>
              <a:buChar char="o"/>
              <a:defRPr sz="900" baseline="0"/>
            </a:lvl7pPr>
            <a:lvl8pPr marL="2571750" indent="-171450">
              <a:buClr>
                <a:schemeClr val="tx2"/>
              </a:buClr>
              <a:buFont typeface="Courier New" pitchFamily="49" charset="0"/>
              <a:buChar char="o"/>
              <a:defRPr sz="900" baseline="0"/>
            </a:lvl8pPr>
            <a:lvl9pPr marL="2914650" indent="-171450">
              <a:buClr>
                <a:schemeClr val="tx2"/>
              </a:buClr>
              <a:buFont typeface="Courier New" pitchFamily="49" charset="0"/>
              <a:buChar char="o"/>
              <a:defRPr sz="900" baseline="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Text Placeholder 3"/>
          <p:cNvSpPr>
            <a:spLocks noGrp="1"/>
          </p:cNvSpPr>
          <p:nvPr>
            <p:ph type="body" sz="half" idx="2"/>
          </p:nvPr>
        </p:nvSpPr>
        <p:spPr>
          <a:xfrm>
            <a:off x="450000" y="837000"/>
            <a:ext cx="2880000" cy="3645000"/>
          </a:xfrm>
        </p:spPr>
        <p:txBody>
          <a:bodyPr anchor="t">
            <a:normAutofit/>
          </a:bodyPr>
          <a:lstStyle>
            <a:lvl1pPr marL="0" indent="0">
              <a:buNone/>
              <a:defRPr sz="90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GB"/>
              <a:t>Click to edit Master text styles</a:t>
            </a:r>
          </a:p>
        </p:txBody>
      </p:sp>
    </p:spTree>
    <p:extLst>
      <p:ext uri="{BB962C8B-B14F-4D97-AF65-F5344CB8AC3E}">
        <p14:creationId xmlns:p14="http://schemas.microsoft.com/office/powerpoint/2010/main" val="98097036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3.jpeg"/><Relationship Id="rId2" Type="http://schemas.openxmlformats.org/officeDocument/2006/relationships/slideLayout" Target="../slideLayouts/slideLayout2.xml"/><Relationship Id="rId16" Type="http://schemas.openxmlformats.org/officeDocument/2006/relationships/image" Target="../media/image2.jpe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3" name="FONDO-PATRON-EUOSHA-2011-16-9.png"/>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0" y="3048"/>
            <a:ext cx="9141291" cy="5137404"/>
          </a:xfrm>
          <a:prstGeom prst="rect">
            <a:avLst/>
          </a:prstGeom>
        </p:spPr>
      </p:pic>
      <p:sp>
        <p:nvSpPr>
          <p:cNvPr id="2" name="Title Placeholder 1"/>
          <p:cNvSpPr>
            <a:spLocks noGrp="1"/>
          </p:cNvSpPr>
          <p:nvPr>
            <p:ph type="title"/>
          </p:nvPr>
        </p:nvSpPr>
        <p:spPr>
          <a:xfrm>
            <a:off x="450001" y="135000"/>
            <a:ext cx="7559873" cy="367200"/>
          </a:xfrm>
          <a:prstGeom prst="rect">
            <a:avLst/>
          </a:prstGeom>
        </p:spPr>
        <p:txBody>
          <a:bodyPr vert="horz" lIns="91440" tIns="45720" rIns="91440" bIns="45720" rtlCol="0" anchor="ctr">
            <a:noAutofit/>
          </a:bodyPr>
          <a:lstStyle/>
          <a:p>
            <a:r>
              <a:rPr lang="en-GB"/>
              <a:t>Click to edit Master title style</a:t>
            </a:r>
            <a:endParaRPr lang="en-US" dirty="0"/>
          </a:p>
        </p:txBody>
      </p:sp>
      <p:sp>
        <p:nvSpPr>
          <p:cNvPr id="3" name="Text Placeholder 2"/>
          <p:cNvSpPr>
            <a:spLocks noGrp="1"/>
          </p:cNvSpPr>
          <p:nvPr>
            <p:ph type="body" idx="1"/>
          </p:nvPr>
        </p:nvSpPr>
        <p:spPr>
          <a:xfrm>
            <a:off x="450000" y="837000"/>
            <a:ext cx="7560000" cy="3645000"/>
          </a:xfrm>
          <a:prstGeom prst="rect">
            <a:avLst/>
          </a:prstGeom>
        </p:spPr>
        <p:txBody>
          <a:bodyPr vert="horz" lIns="91440" tIns="45720" rIns="91440" bIns="45720" rtlCol="0" anchor="t" anchorCtr="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10" name="Slide Number Placeholder 9"/>
          <p:cNvSpPr txBox="1">
            <a:spLocks/>
          </p:cNvSpPr>
          <p:nvPr/>
        </p:nvSpPr>
        <p:spPr>
          <a:xfrm>
            <a:off x="8532440" y="4877961"/>
            <a:ext cx="609976" cy="273844"/>
          </a:xfrm>
          <a:prstGeom prst="rect">
            <a:avLst/>
          </a:prstGeom>
        </p:spPr>
        <p:txBody>
          <a:bodyPr vert="horz" lIns="68580" tIns="34290" rIns="68580" bIns="34290" rtlCol="0" anchor="ctr"/>
          <a:lstStyle>
            <a:defPPr>
              <a:defRPr lang="en-US"/>
            </a:defPPr>
            <a:lvl1pPr marL="0" algn="r" defTabSz="914400" rtl="0" eaLnBrk="1" latinLnBrk="0" hangingPunct="1">
              <a:defRPr sz="1400" kern="1200">
                <a:solidFill>
                  <a:schemeClr val="tx1"/>
                </a:solidFill>
                <a:latin typeface="Arial" pitchFamily="34" charset="0"/>
                <a:ea typeface="+mn-ea"/>
                <a:cs typeface="Arial"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6A064B8-E15C-4A1C-8E7E-B0BD818D867C}" type="slidenum">
              <a:rPr lang="en-GB" sz="750" baseline="0" smtClean="0"/>
              <a:pPr/>
              <a:t>‹#›</a:t>
            </a:fld>
            <a:endParaRPr lang="en-GB" sz="750" baseline="0"/>
          </a:p>
        </p:txBody>
      </p:sp>
      <p:sp>
        <p:nvSpPr>
          <p:cNvPr id="11" name="Rectangle 11"/>
          <p:cNvSpPr>
            <a:spLocks noChangeArrowheads="1"/>
          </p:cNvSpPr>
          <p:nvPr/>
        </p:nvSpPr>
        <p:spPr bwMode="auto">
          <a:xfrm>
            <a:off x="1392239" y="4857751"/>
            <a:ext cx="6040437" cy="78581"/>
          </a:xfrm>
          <a:prstGeom prst="rect">
            <a:avLst/>
          </a:prstGeom>
          <a:noFill/>
          <a:ln w="9525">
            <a:noFill/>
            <a:miter lim="800000"/>
            <a:headEnd/>
            <a:tailEnd/>
          </a:ln>
        </p:spPr>
        <p:txBody>
          <a:bodyPr lIns="0" tIns="0" rIns="0" bIns="0">
            <a:prstTxWarp prst="textNoShape">
              <a:avLst/>
            </a:prstTxWarp>
          </a:bodyPr>
          <a:lstStyle/>
          <a:p>
            <a:pPr algn="ctr">
              <a:lnSpc>
                <a:spcPct val="90000"/>
              </a:lnSpc>
              <a:spcBef>
                <a:spcPct val="30000"/>
              </a:spcBef>
              <a:buClr>
                <a:srgbClr val="00529F"/>
              </a:buClr>
              <a:defRPr/>
            </a:pPr>
            <a:r>
              <a:rPr lang="fr-FR" sz="675" b="1">
                <a:solidFill>
                  <a:schemeClr val="tx2"/>
                </a:solidFill>
                <a:latin typeface="Arial" pitchFamily="-107" charset="0"/>
                <a:ea typeface="ＭＳ Ｐゴシック" pitchFamily="-107" charset="-128"/>
                <a:cs typeface="ＭＳ Ｐゴシック" pitchFamily="-107" charset="-128"/>
              </a:rPr>
              <a:t>https://healthy-workplaces.eu</a:t>
            </a:r>
          </a:p>
        </p:txBody>
      </p:sp>
      <p:pic>
        <p:nvPicPr>
          <p:cNvPr id="14" name="Picture 13">
            <a:extLst>
              <a:ext uri="{FF2B5EF4-FFF2-40B4-BE49-F238E27FC236}">
                <a16:creationId xmlns:a16="http://schemas.microsoft.com/office/drawing/2014/main" id="{87CD5054-2D48-426D-AA67-17BFEDA2FBE7}"/>
              </a:ext>
            </a:extLst>
          </p:cNvPr>
          <p:cNvPicPr>
            <a:picLocks noChangeAspect="1"/>
          </p:cNvPicPr>
          <p:nvPr userDrawn="1"/>
        </p:nvPicPr>
        <p:blipFill>
          <a:blip r:embed="rId16" cstate="hqprint">
            <a:extLst>
              <a:ext uri="{28A0092B-C50C-407E-A947-70E740481C1C}">
                <a14:useLocalDpi xmlns:a14="http://schemas.microsoft.com/office/drawing/2010/main" val="0"/>
              </a:ext>
            </a:extLst>
          </a:blip>
          <a:srcRect/>
          <a:stretch/>
        </p:blipFill>
        <p:spPr>
          <a:xfrm>
            <a:off x="465658" y="4617446"/>
            <a:ext cx="735464" cy="402054"/>
          </a:xfrm>
          <a:prstGeom prst="rect">
            <a:avLst/>
          </a:prstGeom>
        </p:spPr>
      </p:pic>
      <p:pic>
        <p:nvPicPr>
          <p:cNvPr id="15" name="Picture 14" descr="A logo of a healthy workplace&#10;&#10;Description automatically generated">
            <a:extLst>
              <a:ext uri="{FF2B5EF4-FFF2-40B4-BE49-F238E27FC236}">
                <a16:creationId xmlns:a16="http://schemas.microsoft.com/office/drawing/2014/main" id="{9128A33C-A825-4C50-B3A7-88C47CCFFE8E}"/>
              </a:ext>
            </a:extLst>
          </p:cNvPr>
          <p:cNvPicPr>
            <a:picLocks noChangeAspect="1"/>
          </p:cNvPicPr>
          <p:nvPr userDrawn="1"/>
        </p:nvPicPr>
        <p:blipFill>
          <a:blip r:embed="rId17" cstate="hqprint">
            <a:extLst>
              <a:ext uri="{28A0092B-C50C-407E-A947-70E740481C1C}">
                <a14:useLocalDpi xmlns:a14="http://schemas.microsoft.com/office/drawing/2010/main" val="0"/>
              </a:ext>
            </a:extLst>
          </a:blip>
          <a:stretch>
            <a:fillRect/>
          </a:stretch>
        </p:blipFill>
        <p:spPr>
          <a:xfrm>
            <a:off x="7906687" y="4590340"/>
            <a:ext cx="468227" cy="440274"/>
          </a:xfrm>
          <a:prstGeom prst="rect">
            <a:avLst/>
          </a:prstGeom>
        </p:spPr>
      </p:pic>
    </p:spTree>
    <p:extLst>
      <p:ext uri="{BB962C8B-B14F-4D97-AF65-F5344CB8AC3E}">
        <p14:creationId xmlns:p14="http://schemas.microsoft.com/office/powerpoint/2010/main" val="1172285116"/>
      </p:ext>
    </p:extLst>
  </p:cSld>
  <p:clrMap bg1="lt1" tx1="dk1" bg2="lt2" tx2="dk2" accent1="accent1" accent2="accent2" accent3="accent3" accent4="accent4" accent5="accent5" accent6="accent6" hlink="hlink" folHlink="folHlink"/>
  <p:sldLayoutIdLst>
    <p:sldLayoutId id="2147483754" r:id="rId1"/>
    <p:sldLayoutId id="2147483755" r:id="rId2"/>
    <p:sldLayoutId id="2147483756" r:id="rId3"/>
    <p:sldLayoutId id="2147483765" r:id="rId4"/>
    <p:sldLayoutId id="2147483757" r:id="rId5"/>
    <p:sldLayoutId id="2147483758" r:id="rId6"/>
    <p:sldLayoutId id="2147483759" r:id="rId7"/>
    <p:sldLayoutId id="2147483760" r:id="rId8"/>
    <p:sldLayoutId id="2147483761" r:id="rId9"/>
    <p:sldLayoutId id="2147483762" r:id="rId10"/>
    <p:sldLayoutId id="2147483763" r:id="rId11"/>
    <p:sldLayoutId id="2147483764" r:id="rId12"/>
    <p:sldLayoutId id="2147483766" r:id="rId13"/>
  </p:sldLayoutIdLst>
  <p:txStyles>
    <p:titleStyle>
      <a:lvl1pPr algn="l" defTabSz="342900" rtl="0" eaLnBrk="1" latinLnBrk="0" hangingPunct="1">
        <a:spcBef>
          <a:spcPct val="0"/>
        </a:spcBef>
        <a:buNone/>
        <a:defRPr sz="1800" b="1" i="0" kern="1200" baseline="0">
          <a:solidFill>
            <a:schemeClr val="tx2"/>
          </a:solidFill>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189000" indent="-189000" algn="l" defTabSz="342900" rtl="0" eaLnBrk="1" latinLnBrk="0" hangingPunct="1">
        <a:spcBef>
          <a:spcPts val="450"/>
        </a:spcBef>
        <a:spcAft>
          <a:spcPts val="0"/>
        </a:spcAft>
        <a:buClr>
          <a:schemeClr val="tx2"/>
        </a:buClr>
        <a:buFont typeface="Wingdings" pitchFamily="2" charset="2"/>
        <a:buChar char="§"/>
        <a:defRPr sz="1350" b="1" i="0" kern="1200" baseline="0">
          <a:solidFill>
            <a:schemeClr val="tx2"/>
          </a:solidFill>
          <a:latin typeface="+mn-lt"/>
          <a:ea typeface="+mn-ea"/>
          <a:cs typeface="+mn-cs"/>
        </a:defRPr>
      </a:lvl1pPr>
      <a:lvl2pPr marL="324000" indent="-135000" algn="l" defTabSz="342900" rtl="0" eaLnBrk="1" latinLnBrk="0" hangingPunct="1">
        <a:spcBef>
          <a:spcPts val="0"/>
        </a:spcBef>
        <a:spcAft>
          <a:spcPts val="0"/>
        </a:spcAft>
        <a:buClrTx/>
        <a:buFont typeface="Arial" pitchFamily="34" charset="0"/>
        <a:buChar char="•"/>
        <a:defRPr sz="1350" kern="1200" baseline="0">
          <a:solidFill>
            <a:schemeClr val="tx1"/>
          </a:solidFill>
          <a:latin typeface="+mn-lt"/>
          <a:ea typeface="+mn-ea"/>
          <a:cs typeface="+mn-cs"/>
        </a:defRPr>
      </a:lvl2pPr>
      <a:lvl3pPr marL="459000" indent="-135000" algn="l" defTabSz="342900" rtl="0" eaLnBrk="1" latinLnBrk="0" hangingPunct="1">
        <a:spcBef>
          <a:spcPts val="0"/>
        </a:spcBef>
        <a:spcAft>
          <a:spcPts val="0"/>
        </a:spcAft>
        <a:buClrTx/>
        <a:buFont typeface="Arial" pitchFamily="34" charset="0"/>
        <a:buChar char="−"/>
        <a:defRPr sz="1275" kern="1200" baseline="0">
          <a:solidFill>
            <a:schemeClr val="tx1"/>
          </a:solidFill>
          <a:latin typeface="+mn-lt"/>
          <a:ea typeface="+mn-ea"/>
          <a:cs typeface="+mn-cs"/>
        </a:defRPr>
      </a:lvl3pPr>
      <a:lvl4pPr marL="594000" indent="-135000" algn="l" defTabSz="342900" rtl="0" eaLnBrk="1" latinLnBrk="0" hangingPunct="1">
        <a:spcBef>
          <a:spcPts val="0"/>
        </a:spcBef>
        <a:spcAft>
          <a:spcPts val="0"/>
        </a:spcAft>
        <a:buClrTx/>
        <a:buFont typeface="Arial" pitchFamily="34" charset="0"/>
        <a:buChar char="•"/>
        <a:defRPr sz="1200" kern="1200" baseline="0">
          <a:solidFill>
            <a:schemeClr val="tx1"/>
          </a:solidFill>
          <a:latin typeface="+mn-lt"/>
          <a:ea typeface="+mn-ea"/>
          <a:cs typeface="+mn-cs"/>
        </a:defRPr>
      </a:lvl4pPr>
      <a:lvl5pPr marL="729000" indent="-135000" algn="l" defTabSz="342900" rtl="0" eaLnBrk="1" latinLnBrk="0" hangingPunct="1">
        <a:spcBef>
          <a:spcPts val="0"/>
        </a:spcBef>
        <a:spcAft>
          <a:spcPts val="0"/>
        </a:spcAft>
        <a:buClrTx/>
        <a:buFont typeface="Arial" pitchFamily="34" charset="0"/>
        <a:buChar char="−"/>
        <a:defRPr sz="1125" kern="1200" baseline="0">
          <a:solidFill>
            <a:schemeClr val="tx1"/>
          </a:solidFill>
          <a:latin typeface="+mn-lt"/>
          <a:ea typeface="+mn-ea"/>
          <a:cs typeface="+mn-cs"/>
        </a:defRPr>
      </a:lvl5pPr>
      <a:lvl6pPr marL="943313" indent="-214313" algn="l" defTabSz="342900" rtl="0" eaLnBrk="1" latinLnBrk="0" hangingPunct="1">
        <a:spcBef>
          <a:spcPts val="0"/>
        </a:spcBef>
        <a:buFont typeface="Arial" pitchFamily="34" charset="0"/>
        <a:buChar char="•"/>
        <a:defRPr sz="1050" kern="1200" baseline="0">
          <a:solidFill>
            <a:schemeClr val="tx1"/>
          </a:solidFill>
          <a:latin typeface="+mn-lt"/>
          <a:ea typeface="+mn-ea"/>
          <a:cs typeface="+mn-cs"/>
        </a:defRPr>
      </a:lvl6pPr>
      <a:lvl7pPr marL="999000" indent="-135000" algn="l" defTabSz="342900" rtl="0" eaLnBrk="1" latinLnBrk="0" hangingPunct="1">
        <a:spcBef>
          <a:spcPts val="0"/>
        </a:spcBef>
        <a:buFont typeface="Arial" pitchFamily="34" charset="0"/>
        <a:buChar char="−"/>
        <a:defRPr sz="975" kern="1200" baseline="0">
          <a:solidFill>
            <a:schemeClr val="tx1"/>
          </a:solidFill>
          <a:latin typeface="+mn-lt"/>
          <a:ea typeface="+mn-ea"/>
          <a:cs typeface="+mn-cs"/>
        </a:defRPr>
      </a:lvl7pPr>
      <a:lvl8pPr marL="2571750" indent="-171450" algn="l" defTabSz="342900" rtl="0" eaLnBrk="1" latinLnBrk="0" hangingPunct="1">
        <a:spcBef>
          <a:spcPct val="20000"/>
        </a:spcBef>
        <a:buFont typeface="Arial"/>
        <a:buChar char="•"/>
        <a:defRPr sz="1500" kern="1200">
          <a:solidFill>
            <a:schemeClr val="tx1"/>
          </a:solidFill>
          <a:latin typeface="+mn-lt"/>
          <a:ea typeface="+mn-ea"/>
          <a:cs typeface="+mn-cs"/>
        </a:defRPr>
      </a:lvl8pPr>
      <a:lvl9pPr marL="2914650" indent="-171450" algn="l" defTabSz="342900" rtl="0" eaLnBrk="1" latinLnBrk="0" hangingPunct="1">
        <a:spcBef>
          <a:spcPct val="20000"/>
        </a:spcBef>
        <a:buFont typeface="Arial"/>
        <a:buChar char="•"/>
        <a:defRPr sz="1500" kern="1200">
          <a:solidFill>
            <a:schemeClr val="tx1"/>
          </a:solidFill>
          <a:latin typeface="+mn-lt"/>
          <a:ea typeface="+mn-ea"/>
          <a:cs typeface="+mn-cs"/>
        </a:defRPr>
      </a:lvl9pPr>
    </p:bodyStyle>
    <p:otherStyle>
      <a:defPPr>
        <a:defRPr lang="en-US"/>
      </a:defPPr>
      <a:lvl1pPr marL="0" algn="l" defTabSz="342900" rtl="0" eaLnBrk="1" latinLnBrk="0" hangingPunct="1">
        <a:defRPr sz="1350" kern="1200">
          <a:solidFill>
            <a:schemeClr val="tx1"/>
          </a:solidFill>
          <a:latin typeface="+mn-lt"/>
          <a:ea typeface="+mn-ea"/>
          <a:cs typeface="+mn-cs"/>
        </a:defRPr>
      </a:lvl1pPr>
      <a:lvl2pPr marL="342900" algn="l" defTabSz="342900" rtl="0" eaLnBrk="1" latinLnBrk="0" hangingPunct="1">
        <a:defRPr sz="1350" kern="1200">
          <a:solidFill>
            <a:schemeClr val="tx1"/>
          </a:solidFill>
          <a:latin typeface="+mn-lt"/>
          <a:ea typeface="+mn-ea"/>
          <a:cs typeface="+mn-cs"/>
        </a:defRPr>
      </a:lvl2pPr>
      <a:lvl3pPr marL="685800" algn="l" defTabSz="342900" rtl="0" eaLnBrk="1" latinLnBrk="0" hangingPunct="1">
        <a:defRPr sz="1350" kern="1200">
          <a:solidFill>
            <a:schemeClr val="tx1"/>
          </a:solidFill>
          <a:latin typeface="+mn-lt"/>
          <a:ea typeface="+mn-ea"/>
          <a:cs typeface="+mn-cs"/>
        </a:defRPr>
      </a:lvl3pPr>
      <a:lvl4pPr marL="1028700" algn="l" defTabSz="342900" rtl="0" eaLnBrk="1" latinLnBrk="0" hangingPunct="1">
        <a:defRPr sz="1350" kern="1200">
          <a:solidFill>
            <a:schemeClr val="tx1"/>
          </a:solidFill>
          <a:latin typeface="+mn-lt"/>
          <a:ea typeface="+mn-ea"/>
          <a:cs typeface="+mn-cs"/>
        </a:defRPr>
      </a:lvl4pPr>
      <a:lvl5pPr marL="1371600" algn="l" defTabSz="342900" rtl="0" eaLnBrk="1" latinLnBrk="0" hangingPunct="1">
        <a:defRPr sz="1350" kern="1200">
          <a:solidFill>
            <a:schemeClr val="tx1"/>
          </a:solidFill>
          <a:latin typeface="+mn-lt"/>
          <a:ea typeface="+mn-ea"/>
          <a:cs typeface="+mn-cs"/>
        </a:defRPr>
      </a:lvl5pPr>
      <a:lvl6pPr marL="1714500" algn="l" defTabSz="342900" rtl="0" eaLnBrk="1" latinLnBrk="0" hangingPunct="1">
        <a:defRPr sz="1350" kern="1200">
          <a:solidFill>
            <a:schemeClr val="tx1"/>
          </a:solidFill>
          <a:latin typeface="+mn-lt"/>
          <a:ea typeface="+mn-ea"/>
          <a:cs typeface="+mn-cs"/>
        </a:defRPr>
      </a:lvl6pPr>
      <a:lvl7pPr marL="2057400" algn="l" defTabSz="342900" rtl="0" eaLnBrk="1" latinLnBrk="0" hangingPunct="1">
        <a:defRPr sz="1350" kern="1200">
          <a:solidFill>
            <a:schemeClr val="tx1"/>
          </a:solidFill>
          <a:latin typeface="+mn-lt"/>
          <a:ea typeface="+mn-ea"/>
          <a:cs typeface="+mn-cs"/>
        </a:defRPr>
      </a:lvl7pPr>
      <a:lvl8pPr marL="2400300" algn="l" defTabSz="342900" rtl="0" eaLnBrk="1" latinLnBrk="0" hangingPunct="1">
        <a:defRPr sz="1350" kern="1200">
          <a:solidFill>
            <a:schemeClr val="tx1"/>
          </a:solidFill>
          <a:latin typeface="+mn-lt"/>
          <a:ea typeface="+mn-ea"/>
          <a:cs typeface="+mn-cs"/>
        </a:defRPr>
      </a:lvl8pPr>
      <a:lvl9pPr marL="2743200" algn="l" defTabSz="3429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7.jp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image" Target="../media/image32.svg"/><Relationship Id="rId5" Type="http://schemas.openxmlformats.org/officeDocument/2006/relationships/image" Target="../media/image31.png"/><Relationship Id="rId4" Type="http://schemas.openxmlformats.org/officeDocument/2006/relationships/image" Target="../media/image30.svg"/></Relationships>
</file>

<file path=ppt/slides/_rels/slide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xml"/><Relationship Id="rId1" Type="http://schemas.openxmlformats.org/officeDocument/2006/relationships/slideLayout" Target="../slideLayouts/slideLayout9.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8" Type="http://schemas.openxmlformats.org/officeDocument/2006/relationships/image" Target="../media/image33.png"/><Relationship Id="rId3" Type="http://schemas.openxmlformats.org/officeDocument/2006/relationships/hyperlink" Target="https://osha.europa.eu/en/legislation/directives/the-osh-framework-directive/the-osh-framework-directive-introduction" TargetMode="External"/><Relationship Id="rId7" Type="http://schemas.openxmlformats.org/officeDocument/2006/relationships/hyperlink" Target="https://osha.europa.eu/en/legislation/directives/directive-2003-88-ec" TargetMode="External"/><Relationship Id="rId2" Type="http://schemas.openxmlformats.org/officeDocument/2006/relationships/notesSlide" Target="../notesSlides/notesSlide21.xml"/><Relationship Id="rId1" Type="http://schemas.openxmlformats.org/officeDocument/2006/relationships/slideLayout" Target="../slideLayouts/slideLayout2.xml"/><Relationship Id="rId6" Type="http://schemas.openxmlformats.org/officeDocument/2006/relationships/hyperlink" Target="https://osha.europa.eu/en/legislation/directives/5" TargetMode="External"/><Relationship Id="rId5" Type="http://schemas.openxmlformats.org/officeDocument/2006/relationships/hyperlink" Target="https://osha.europa.eu/en/legislation/directives/2" TargetMode="External"/><Relationship Id="rId4" Type="http://schemas.openxmlformats.org/officeDocument/2006/relationships/hyperlink" Target="https://osha.europa.eu/en/legislation/directives/3" TargetMode="External"/></Relationships>
</file>

<file path=ppt/slides/_rels/slide23.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image" Target="../media/image34.png"/><Relationship Id="rId1" Type="http://schemas.openxmlformats.org/officeDocument/2006/relationships/slideLayout" Target="../slideLayouts/slideLayout2.xml"/><Relationship Id="rId5" Type="http://schemas.openxmlformats.org/officeDocument/2006/relationships/hyperlink" Target="https://osha.europa.eu/en/publications-priority-area/remote-and-virtual-work" TargetMode="External"/><Relationship Id="rId4" Type="http://schemas.openxmlformats.org/officeDocument/2006/relationships/hyperlink" Target="https://healthy-workplaces.osha.europa.eu/en/about-topic/priority-area/remote-and-hybrid-work" TargetMode="Externa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8" Type="http://schemas.openxmlformats.org/officeDocument/2006/relationships/image" Target="../media/image22.svg"/><Relationship Id="rId3" Type="http://schemas.openxmlformats.org/officeDocument/2006/relationships/image" Target="../media/image17.png"/><Relationship Id="rId7" Type="http://schemas.openxmlformats.org/officeDocument/2006/relationships/image" Target="../media/image21.png"/><Relationship Id="rId2" Type="http://schemas.openxmlformats.org/officeDocument/2006/relationships/notesSlide" Target="../notesSlides/notesSlide7.xml"/><Relationship Id="rId1" Type="http://schemas.openxmlformats.org/officeDocument/2006/relationships/slideLayout" Target="../slideLayouts/slideLayout13.xml"/><Relationship Id="rId6" Type="http://schemas.openxmlformats.org/officeDocument/2006/relationships/image" Target="../media/image20.svg"/><Relationship Id="rId5" Type="http://schemas.openxmlformats.org/officeDocument/2006/relationships/image" Target="../media/image19.png"/><Relationship Id="rId4" Type="http://schemas.openxmlformats.org/officeDocument/2006/relationships/image" Target="../media/image18.svg"/></Relationships>
</file>

<file path=ppt/slides/_rels/slide9.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notesSlide" Target="../notesSlides/notesSlide8.xml"/><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09671F-F764-4C4C-AA2D-B9A7A945A34F}"/>
              </a:ext>
            </a:extLst>
          </p:cNvPr>
          <p:cNvSpPr>
            <a:spLocks noGrp="1"/>
          </p:cNvSpPr>
          <p:nvPr>
            <p:ph type="title"/>
          </p:nvPr>
        </p:nvSpPr>
        <p:spPr>
          <a:xfrm>
            <a:off x="462262" y="3507854"/>
            <a:ext cx="7422106" cy="696600"/>
          </a:xfrm>
        </p:spPr>
        <p:txBody>
          <a:bodyPr vert="horz" lIns="0" tIns="0" rIns="0" bIns="0" rtlCol="0" anchor="t" anchorCtr="0">
            <a:noAutofit/>
          </a:bodyPr>
          <a:lstStyle/>
          <a:p>
            <a:pPr>
              <a:spcBef>
                <a:spcPts val="450"/>
              </a:spcBef>
              <a:buClr>
                <a:schemeClr val="tx2"/>
              </a:buClr>
              <a:buFont typeface="Wingdings" pitchFamily="2" charset="2"/>
            </a:pPr>
            <a:r>
              <a:rPr lang="fr-FR" sz="1800" dirty="0">
                <a:solidFill>
                  <a:srgbClr val="89C140"/>
                </a:solidFill>
                <a:latin typeface="+mn-lt"/>
                <a:ea typeface="+mn-ea"/>
                <a:cs typeface="+mn-cs"/>
              </a:rPr>
              <a:t>LA SÉCURITÉ ET LA SANTÉ AU TRAVAIL À L’ÈRE NUMÉRIQUE Campagne «Lieux de travail sains» 2023-2025</a:t>
            </a:r>
            <a:br>
              <a:rPr lang="fr-FR" sz="1800" dirty="0">
                <a:solidFill>
                  <a:srgbClr val="89C140"/>
                </a:solidFill>
                <a:latin typeface="+mn-lt"/>
                <a:ea typeface="+mn-ea"/>
                <a:cs typeface="+mn-cs"/>
              </a:rPr>
            </a:br>
            <a:endParaRPr lang="fr-FR" sz="1800" dirty="0">
              <a:solidFill>
                <a:srgbClr val="89C140"/>
              </a:solidFill>
              <a:latin typeface="+mn-lt"/>
              <a:ea typeface="+mn-ea"/>
              <a:cs typeface="+mn-cs"/>
            </a:endParaRPr>
          </a:p>
        </p:txBody>
      </p:sp>
      <p:sp>
        <p:nvSpPr>
          <p:cNvPr id="3" name="Subtitle 2">
            <a:extLst>
              <a:ext uri="{FF2B5EF4-FFF2-40B4-BE49-F238E27FC236}">
                <a16:creationId xmlns:a16="http://schemas.microsoft.com/office/drawing/2014/main" id="{A4D5F76E-135C-46BB-8390-A1E50B2BC577}"/>
              </a:ext>
            </a:extLst>
          </p:cNvPr>
          <p:cNvSpPr>
            <a:spLocks noGrp="1"/>
          </p:cNvSpPr>
          <p:nvPr>
            <p:ph type="subTitle" idx="10"/>
          </p:nvPr>
        </p:nvSpPr>
        <p:spPr>
          <a:xfrm>
            <a:off x="462263" y="2682317"/>
            <a:ext cx="8286202" cy="506406"/>
          </a:xfrm>
        </p:spPr>
        <p:txBody>
          <a:bodyPr vert="horz" lIns="0" tIns="0" rIns="0" bIns="0" rtlCol="0" anchor="t" anchorCtr="0">
            <a:noAutofit/>
          </a:bodyPr>
          <a:lstStyle/>
          <a:p>
            <a:pPr>
              <a:spcBef>
                <a:spcPct val="0"/>
              </a:spcBef>
            </a:pPr>
            <a:r>
              <a:rPr lang="fr-FR" sz="2400" dirty="0">
                <a:latin typeface="+mj-lt"/>
                <a:ea typeface="+mj-ea"/>
              </a:rPr>
              <a:t>Le travail à distance et hybride. Incidences sur la santé et la sécurité au travail (SST)</a:t>
            </a:r>
          </a:p>
        </p:txBody>
      </p:sp>
    </p:spTree>
    <p:extLst>
      <p:ext uri="{BB962C8B-B14F-4D97-AF65-F5344CB8AC3E}">
        <p14:creationId xmlns:p14="http://schemas.microsoft.com/office/powerpoint/2010/main" val="29812268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6AF922CD-B6DE-C662-CD68-54C5550A1EDD}"/>
              </a:ext>
            </a:extLst>
          </p:cNvPr>
          <p:cNvSpPr>
            <a:spLocks noGrp="1"/>
          </p:cNvSpPr>
          <p:nvPr>
            <p:ph type="title"/>
          </p:nvPr>
        </p:nvSpPr>
        <p:spPr>
          <a:xfrm>
            <a:off x="467544" y="123478"/>
            <a:ext cx="6172200" cy="504056"/>
          </a:xfrm>
        </p:spPr>
        <p:txBody>
          <a:bodyPr lIns="0">
            <a:normAutofit/>
          </a:bodyPr>
          <a:lstStyle/>
          <a:p>
            <a:r>
              <a:rPr lang="fr-FR" sz="2400" dirty="0">
                <a:latin typeface="Arial" panose="020B0604020202020204" pitchFamily="34" charset="0"/>
                <a:cs typeface="Arial" panose="020B0604020202020204" pitchFamily="34" charset="0"/>
              </a:rPr>
              <a:t>Questions liées au genre</a:t>
            </a:r>
          </a:p>
        </p:txBody>
      </p:sp>
      <p:sp>
        <p:nvSpPr>
          <p:cNvPr id="11" name="Content Placeholder 2">
            <a:extLst>
              <a:ext uri="{FF2B5EF4-FFF2-40B4-BE49-F238E27FC236}">
                <a16:creationId xmlns:a16="http://schemas.microsoft.com/office/drawing/2014/main" id="{B0ED7DD2-F554-4C87-6893-5637B66879B4}"/>
              </a:ext>
            </a:extLst>
          </p:cNvPr>
          <p:cNvSpPr>
            <a:spLocks noGrp="1"/>
          </p:cNvSpPr>
          <p:nvPr>
            <p:ph idx="1"/>
          </p:nvPr>
        </p:nvSpPr>
        <p:spPr>
          <a:xfrm>
            <a:off x="467544" y="857250"/>
            <a:ext cx="7848872" cy="2290564"/>
          </a:xfrm>
        </p:spPr>
        <p:txBody>
          <a:bodyPr lIns="0">
            <a:noAutofit/>
          </a:bodyPr>
          <a:lstStyle/>
          <a:p>
            <a:pPr>
              <a:lnSpc>
                <a:spcPct val="110000"/>
              </a:lnSpc>
              <a:spcBef>
                <a:spcPts val="0"/>
              </a:spcBef>
              <a:spcAft>
                <a:spcPts val="600"/>
              </a:spcAft>
              <a:tabLst>
                <a:tab pos="267891" algn="l"/>
              </a:tabLst>
            </a:pPr>
            <a:r>
              <a:rPr lang="fr-FR" sz="1600" b="0" dirty="0"/>
              <a:t>Le travail à distance pendant la pandémie de COVID-19 a entraîné une augmentation des exigences liées au rôle des femmes. </a:t>
            </a:r>
          </a:p>
          <a:p>
            <a:pPr>
              <a:lnSpc>
                <a:spcPct val="110000"/>
              </a:lnSpc>
              <a:spcBef>
                <a:spcPts val="0"/>
              </a:spcBef>
              <a:spcAft>
                <a:spcPts val="600"/>
              </a:spcAft>
              <a:tabLst>
                <a:tab pos="267891" algn="l"/>
              </a:tabLst>
            </a:pPr>
            <a:r>
              <a:rPr lang="fr-FR" sz="1600" b="0" dirty="0"/>
              <a:t>Les femmes sont plus exposées aux conflits entre vie professionnelle et vie privée.</a:t>
            </a:r>
          </a:p>
          <a:p>
            <a:pPr>
              <a:lnSpc>
                <a:spcPct val="110000"/>
              </a:lnSpc>
              <a:spcBef>
                <a:spcPts val="0"/>
              </a:spcBef>
              <a:spcAft>
                <a:spcPts val="600"/>
              </a:spcAft>
              <a:tabLst>
                <a:tab pos="267891" algn="l"/>
              </a:tabLst>
            </a:pPr>
            <a:r>
              <a:rPr lang="fr-FR" sz="1600" b="0" dirty="0"/>
              <a:t>La pandémie a accru les inégalités existantes entre les hommes et les femmes. </a:t>
            </a:r>
          </a:p>
          <a:p>
            <a:pPr>
              <a:lnSpc>
                <a:spcPct val="110000"/>
              </a:lnSpc>
              <a:spcBef>
                <a:spcPts val="0"/>
              </a:spcBef>
              <a:spcAft>
                <a:spcPts val="600"/>
              </a:spcAft>
              <a:tabLst>
                <a:tab pos="267891" algn="l"/>
              </a:tabLst>
            </a:pPr>
            <a:r>
              <a:rPr lang="fr-FR" sz="1600" b="0" dirty="0"/>
              <a:t>Les mères ont fait preuve d’une plus grande insatisfaction professionnelle que les pères pour ce qui est du travail à distance.</a:t>
            </a:r>
          </a:p>
          <a:p>
            <a:pPr marL="0" indent="0">
              <a:lnSpc>
                <a:spcPct val="110000"/>
              </a:lnSpc>
              <a:spcBef>
                <a:spcPts val="0"/>
              </a:spcBef>
              <a:spcAft>
                <a:spcPts val="600"/>
              </a:spcAft>
              <a:buNone/>
              <a:tabLst>
                <a:tab pos="267891" algn="l"/>
              </a:tabLst>
            </a:pPr>
            <a:endParaRPr lang="en-US" sz="1600" b="0" dirty="0"/>
          </a:p>
        </p:txBody>
      </p:sp>
    </p:spTree>
    <p:extLst>
      <p:ext uri="{BB962C8B-B14F-4D97-AF65-F5344CB8AC3E}">
        <p14:creationId xmlns:p14="http://schemas.microsoft.com/office/powerpoint/2010/main" val="198851981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74858" y="771550"/>
            <a:ext cx="8693997" cy="367200"/>
          </a:xfrm>
        </p:spPr>
        <p:txBody>
          <a:bodyPr lIns="0"/>
          <a:lstStyle/>
          <a:p>
            <a:r>
              <a:rPr lang="fr-FR" sz="1600">
                <a:solidFill>
                  <a:srgbClr val="ACC700"/>
                </a:solidFill>
              </a:rPr>
              <a:t>Évaluation des risques</a:t>
            </a:r>
          </a:p>
        </p:txBody>
      </p:sp>
      <p:sp>
        <p:nvSpPr>
          <p:cNvPr id="3" name="Content Placeholder 2"/>
          <p:cNvSpPr>
            <a:spLocks noGrp="1"/>
          </p:cNvSpPr>
          <p:nvPr>
            <p:ph sz="half" idx="1"/>
          </p:nvPr>
        </p:nvSpPr>
        <p:spPr>
          <a:xfrm>
            <a:off x="468313" y="1292442"/>
            <a:ext cx="7704087" cy="2359428"/>
          </a:xfrm>
        </p:spPr>
        <p:txBody>
          <a:bodyPr lIns="0" anchor="t">
            <a:noAutofit/>
          </a:bodyPr>
          <a:lstStyle/>
          <a:p>
            <a:r>
              <a:rPr lang="fr-FR" sz="1600" b="0" dirty="0"/>
              <a:t>Une </a:t>
            </a:r>
            <a:r>
              <a:rPr lang="fr-FR" sz="1600" dirty="0">
                <a:solidFill>
                  <a:srgbClr val="ACC700"/>
                </a:solidFill>
              </a:rPr>
              <a:t>évaluation des risques </a:t>
            </a:r>
            <a:r>
              <a:rPr lang="fr-FR" sz="1600" b="0" dirty="0"/>
              <a:t>du lieu de travail à distance est la </a:t>
            </a:r>
            <a:r>
              <a:rPr lang="fr-FR" sz="1600" dirty="0">
                <a:solidFill>
                  <a:srgbClr val="ACC700"/>
                </a:solidFill>
              </a:rPr>
              <a:t>première étape </a:t>
            </a:r>
            <a:r>
              <a:rPr lang="fr-FR" sz="1600" b="0" dirty="0"/>
              <a:t>pour traiter les facteurs de risque en matière de SST</a:t>
            </a:r>
          </a:p>
          <a:p>
            <a:r>
              <a:rPr lang="fr-FR" sz="1600" b="0" dirty="0"/>
              <a:t>Le travail à distance/hybride doit être inclus dans l’évaluation des risques de l’employeur</a:t>
            </a:r>
          </a:p>
          <a:p>
            <a:r>
              <a:rPr lang="fr-FR" sz="1600" b="0" dirty="0"/>
              <a:t>La participation des travailleurs et de l’encadrement à l’évaluation </a:t>
            </a:r>
            <a:br>
              <a:rPr lang="fr-FR" sz="1600" b="0" dirty="0"/>
            </a:br>
            <a:r>
              <a:rPr lang="fr-FR" sz="1600" b="0" dirty="0"/>
              <a:t>des risques est fondamentale</a:t>
            </a:r>
          </a:p>
          <a:p>
            <a:pPr marL="0" indent="0">
              <a:buNone/>
            </a:pPr>
            <a:endParaRPr lang="en-GB" sz="1600" dirty="0"/>
          </a:p>
        </p:txBody>
      </p:sp>
      <p:sp>
        <p:nvSpPr>
          <p:cNvPr id="5" name="Title 1"/>
          <p:cNvSpPr txBox="1">
            <a:spLocks/>
          </p:cNvSpPr>
          <p:nvPr/>
        </p:nvSpPr>
        <p:spPr>
          <a:xfrm>
            <a:off x="450003" y="135000"/>
            <a:ext cx="7559873" cy="367200"/>
          </a:xfrm>
          <a:prstGeom prst="rect">
            <a:avLst/>
          </a:prstGeom>
        </p:spPr>
        <p:txBody>
          <a:bodyPr vert="horz" lIns="0" tIns="45720" rIns="91440" bIns="45720" rtlCol="0" anchor="ctr">
            <a:noAutofit/>
          </a:bodyPr>
          <a:lstStyle>
            <a:lvl1pPr algn="l" defTabSz="257175" rtl="0" eaLnBrk="1" latinLnBrk="0" hangingPunct="1">
              <a:spcBef>
                <a:spcPct val="0"/>
              </a:spcBef>
              <a:buNone/>
              <a:defRPr sz="1350" b="1" i="0" kern="1200" baseline="0">
                <a:solidFill>
                  <a:schemeClr val="tx2"/>
                </a:solidFill>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fr-FR" sz="2400"/>
              <a:t>Que peuvent faire les employeurs?</a:t>
            </a:r>
          </a:p>
        </p:txBody>
      </p:sp>
      <p:pic>
        <p:nvPicPr>
          <p:cNvPr id="6" name="Picture 5" descr="A green line art of a hand giving a thumbs up&#10;&#10;Description automatically generated">
            <a:extLst>
              <a:ext uri="{FF2B5EF4-FFF2-40B4-BE49-F238E27FC236}">
                <a16:creationId xmlns:a16="http://schemas.microsoft.com/office/drawing/2014/main" id="{E311EBA8-2AA4-46E0-9CEC-5183D08ED8E2}"/>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6804248" y="2520280"/>
            <a:ext cx="1491630" cy="1491630"/>
          </a:xfrm>
          <a:prstGeom prst="rect">
            <a:avLst/>
          </a:prstGeom>
        </p:spPr>
      </p:pic>
    </p:spTree>
    <p:extLst>
      <p:ext uri="{BB962C8B-B14F-4D97-AF65-F5344CB8AC3E}">
        <p14:creationId xmlns:p14="http://schemas.microsoft.com/office/powerpoint/2010/main" val="125329920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67544" y="1275606"/>
            <a:ext cx="7776864" cy="2736304"/>
          </a:xfrm>
        </p:spPr>
        <p:txBody>
          <a:bodyPr lIns="0" anchor="t">
            <a:noAutofit/>
          </a:bodyPr>
          <a:lstStyle/>
          <a:p>
            <a:pPr marL="0" indent="0">
              <a:buClr>
                <a:schemeClr val="accent1"/>
              </a:buClr>
              <a:buNone/>
            </a:pPr>
            <a:r>
              <a:rPr lang="fr-FR" sz="1600" b="0" dirty="0">
                <a:solidFill>
                  <a:srgbClr val="003399"/>
                </a:solidFill>
              </a:rPr>
              <a:t>À préciser:</a:t>
            </a:r>
          </a:p>
          <a:p>
            <a:r>
              <a:rPr lang="fr-FR" sz="1600" b="0" dirty="0"/>
              <a:t>Qui évalue les risques</a:t>
            </a:r>
          </a:p>
          <a:p>
            <a:r>
              <a:rPr lang="fr-FR" sz="1600" b="0" dirty="0"/>
              <a:t>Évaluation individuelle des risques pour chaque travailleur à distance/hybride</a:t>
            </a:r>
          </a:p>
          <a:p>
            <a:r>
              <a:rPr lang="fr-FR" sz="1600" b="0" dirty="0"/>
              <a:t>Visite du domicile du travailleur avec autorisation ou l’évaluation des risques peut être effectuée à l’aide des informations recueillies auprès du travailleur</a:t>
            </a:r>
          </a:p>
        </p:txBody>
      </p:sp>
      <p:sp>
        <p:nvSpPr>
          <p:cNvPr id="4" name="Title 1"/>
          <p:cNvSpPr txBox="1">
            <a:spLocks/>
          </p:cNvSpPr>
          <p:nvPr/>
        </p:nvSpPr>
        <p:spPr>
          <a:xfrm>
            <a:off x="450003" y="135000"/>
            <a:ext cx="7559873" cy="367200"/>
          </a:xfrm>
          <a:prstGeom prst="rect">
            <a:avLst/>
          </a:prstGeom>
        </p:spPr>
        <p:txBody>
          <a:bodyPr vert="horz" lIns="0" tIns="45720" rIns="91440" bIns="45720" rtlCol="0" anchor="ctr">
            <a:noAutofit/>
          </a:bodyPr>
          <a:lstStyle>
            <a:lvl1pPr algn="l" defTabSz="257175" rtl="0" eaLnBrk="1" latinLnBrk="0" hangingPunct="1">
              <a:spcBef>
                <a:spcPct val="0"/>
              </a:spcBef>
              <a:buNone/>
              <a:defRPr sz="1350" b="1" i="0" kern="1200" baseline="0">
                <a:solidFill>
                  <a:schemeClr val="tx2"/>
                </a:solidFill>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fr-FR" sz="2400"/>
              <a:t>Que peuvent faire les employeurs?</a:t>
            </a:r>
          </a:p>
        </p:txBody>
      </p:sp>
      <p:sp>
        <p:nvSpPr>
          <p:cNvPr id="7" name="Title 1">
            <a:extLst>
              <a:ext uri="{FF2B5EF4-FFF2-40B4-BE49-F238E27FC236}">
                <a16:creationId xmlns:a16="http://schemas.microsoft.com/office/drawing/2014/main" id="{86437C94-EC27-4940-B623-068A4FB91155}"/>
              </a:ext>
            </a:extLst>
          </p:cNvPr>
          <p:cNvSpPr>
            <a:spLocks noGrp="1"/>
          </p:cNvSpPr>
          <p:nvPr>
            <p:ph type="title"/>
          </p:nvPr>
        </p:nvSpPr>
        <p:spPr>
          <a:xfrm>
            <a:off x="474858" y="771550"/>
            <a:ext cx="8693997" cy="367200"/>
          </a:xfrm>
        </p:spPr>
        <p:txBody>
          <a:bodyPr lIns="0"/>
          <a:lstStyle/>
          <a:p>
            <a:r>
              <a:rPr lang="fr-FR" sz="1600">
                <a:solidFill>
                  <a:srgbClr val="ACC700"/>
                </a:solidFill>
              </a:rPr>
              <a:t>Évaluation des risques</a:t>
            </a:r>
          </a:p>
        </p:txBody>
      </p:sp>
    </p:spTree>
    <p:extLst>
      <p:ext uri="{BB962C8B-B14F-4D97-AF65-F5344CB8AC3E}">
        <p14:creationId xmlns:p14="http://schemas.microsoft.com/office/powerpoint/2010/main" val="208393599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0003" y="1248094"/>
            <a:ext cx="8118648" cy="2403776"/>
          </a:xfrm>
        </p:spPr>
        <p:txBody>
          <a:bodyPr lIns="0" anchor="t">
            <a:noAutofit/>
          </a:bodyPr>
          <a:lstStyle/>
          <a:p>
            <a:pPr fontAlgn="base">
              <a:spcBef>
                <a:spcPts val="0"/>
              </a:spcBef>
              <a:spcAft>
                <a:spcPts val="600"/>
              </a:spcAft>
            </a:pPr>
            <a:r>
              <a:rPr lang="fr-FR" sz="1600" b="0" dirty="0"/>
              <a:t>Fournir un équipement ergonomique, y compris une souris, un clavier, un écran, etc.</a:t>
            </a:r>
          </a:p>
          <a:p>
            <a:pPr fontAlgn="base">
              <a:spcBef>
                <a:spcPts val="0"/>
              </a:spcBef>
              <a:spcAft>
                <a:spcPts val="600"/>
              </a:spcAft>
            </a:pPr>
            <a:r>
              <a:rPr lang="fr-FR" sz="1600" b="0" dirty="0"/>
              <a:t>Fournir une assistance technique et des conseils pour installer un poste de travail à distance efficace.</a:t>
            </a:r>
          </a:p>
          <a:p>
            <a:pPr fontAlgn="base">
              <a:spcBef>
                <a:spcPts val="0"/>
              </a:spcBef>
              <a:spcAft>
                <a:spcPts val="600"/>
              </a:spcAft>
            </a:pPr>
            <a:r>
              <a:rPr lang="fr-FR" sz="1600" b="0" dirty="0"/>
              <a:t>Promouvoir l’exercice physique régulier en encourageant les employés à faire des pauses actives et de courtes sessions d’exercice.</a:t>
            </a:r>
          </a:p>
        </p:txBody>
      </p:sp>
      <p:sp>
        <p:nvSpPr>
          <p:cNvPr id="5" name="Title 1">
            <a:extLst>
              <a:ext uri="{FF2B5EF4-FFF2-40B4-BE49-F238E27FC236}">
                <a16:creationId xmlns:a16="http://schemas.microsoft.com/office/drawing/2014/main" id="{73644623-C034-42B4-895A-D16546563E9B}"/>
              </a:ext>
            </a:extLst>
          </p:cNvPr>
          <p:cNvSpPr txBox="1">
            <a:spLocks/>
          </p:cNvSpPr>
          <p:nvPr/>
        </p:nvSpPr>
        <p:spPr>
          <a:xfrm>
            <a:off x="450003" y="135000"/>
            <a:ext cx="7559873" cy="367200"/>
          </a:xfrm>
          <a:prstGeom prst="rect">
            <a:avLst/>
          </a:prstGeom>
        </p:spPr>
        <p:txBody>
          <a:bodyPr vert="horz" lIns="0" tIns="45720" rIns="91440" bIns="45720" rtlCol="0" anchor="ctr">
            <a:noAutofit/>
          </a:bodyPr>
          <a:lstStyle>
            <a:lvl1pPr algn="l" defTabSz="257175" rtl="0" eaLnBrk="1" latinLnBrk="0" hangingPunct="1">
              <a:spcBef>
                <a:spcPct val="0"/>
              </a:spcBef>
              <a:buNone/>
              <a:defRPr sz="1350" b="1" i="0" kern="1200" baseline="0">
                <a:solidFill>
                  <a:schemeClr val="tx2"/>
                </a:solidFill>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fr-FR" sz="2400"/>
              <a:t>Que peuvent faire les employeurs?</a:t>
            </a:r>
          </a:p>
        </p:txBody>
      </p:sp>
      <p:sp>
        <p:nvSpPr>
          <p:cNvPr id="7" name="Title 1">
            <a:extLst>
              <a:ext uri="{FF2B5EF4-FFF2-40B4-BE49-F238E27FC236}">
                <a16:creationId xmlns:a16="http://schemas.microsoft.com/office/drawing/2014/main" id="{566A9585-BA44-4D87-AAB4-01BFFBC36AC5}"/>
              </a:ext>
            </a:extLst>
          </p:cNvPr>
          <p:cNvSpPr txBox="1">
            <a:spLocks/>
          </p:cNvSpPr>
          <p:nvPr/>
        </p:nvSpPr>
        <p:spPr>
          <a:xfrm>
            <a:off x="474858" y="771550"/>
            <a:ext cx="8693997" cy="367200"/>
          </a:xfrm>
          <a:prstGeom prst="rect">
            <a:avLst/>
          </a:prstGeom>
        </p:spPr>
        <p:txBody>
          <a:bodyPr vert="horz" lIns="0" tIns="45720" rIns="91440" bIns="45720" rtlCol="0" anchor="ctr">
            <a:noAutofit/>
          </a:bodyPr>
          <a:lstStyle>
            <a:lvl1pPr algn="l" defTabSz="342900" rtl="0" eaLnBrk="1" latinLnBrk="0" hangingPunct="1">
              <a:spcBef>
                <a:spcPct val="0"/>
              </a:spcBef>
              <a:buNone/>
              <a:defRPr sz="1800" b="1" i="0" kern="1200" baseline="0">
                <a:solidFill>
                  <a:schemeClr val="tx2"/>
                </a:solidFill>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fr-FR" sz="1600">
                <a:solidFill>
                  <a:srgbClr val="ACC700"/>
                </a:solidFill>
              </a:rPr>
              <a:t>Conseils à l’intention de l’encadrement</a:t>
            </a:r>
          </a:p>
        </p:txBody>
      </p:sp>
      <p:pic>
        <p:nvPicPr>
          <p:cNvPr id="4" name="Picture 3" descr="A person sitting at a desk with a computer&#10;&#10;Description automatically generated">
            <a:extLst>
              <a:ext uri="{FF2B5EF4-FFF2-40B4-BE49-F238E27FC236}">
                <a16:creationId xmlns:a16="http://schemas.microsoft.com/office/drawing/2014/main" id="{6B9034AC-40DF-4AE9-A08E-89A4588CEEF6}"/>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1619672" y="2744733"/>
            <a:ext cx="3456383" cy="2333292"/>
          </a:xfrm>
          <a:prstGeom prst="rect">
            <a:avLst/>
          </a:prstGeom>
        </p:spPr>
      </p:pic>
    </p:spTree>
    <p:extLst>
      <p:ext uri="{BB962C8B-B14F-4D97-AF65-F5344CB8AC3E}">
        <p14:creationId xmlns:p14="http://schemas.microsoft.com/office/powerpoint/2010/main" val="117221286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67544" y="1203598"/>
            <a:ext cx="7704856" cy="1807884"/>
          </a:xfrm>
        </p:spPr>
        <p:txBody>
          <a:bodyPr lIns="0" anchor="t">
            <a:noAutofit/>
          </a:bodyPr>
          <a:lstStyle/>
          <a:p>
            <a:pPr fontAlgn="base">
              <a:spcBef>
                <a:spcPts val="0"/>
              </a:spcBef>
              <a:spcAft>
                <a:spcPts val="600"/>
              </a:spcAft>
            </a:pPr>
            <a:r>
              <a:rPr lang="fr-FR" sz="1600" b="0" dirty="0"/>
              <a:t>Rester en contact avec l’équipe pour s’assurer que l’information circule parmi tous les membres.</a:t>
            </a:r>
          </a:p>
          <a:p>
            <a:pPr fontAlgn="base">
              <a:spcBef>
                <a:spcPts val="0"/>
              </a:spcBef>
              <a:spcAft>
                <a:spcPts val="600"/>
              </a:spcAft>
            </a:pPr>
            <a:r>
              <a:rPr lang="fr-FR" sz="1600" b="0" dirty="0"/>
              <a:t>Conclure des accords sur les résultats que les travailleurs sont censés atteindre, les heures de disponibilité et les rapports d’avancement. </a:t>
            </a:r>
          </a:p>
          <a:p>
            <a:pPr fontAlgn="base">
              <a:spcBef>
                <a:spcPts val="0"/>
              </a:spcBef>
              <a:spcAft>
                <a:spcPts val="600"/>
              </a:spcAft>
            </a:pPr>
            <a:r>
              <a:rPr lang="fr-FR" sz="1600" b="0" dirty="0"/>
              <a:t>Discuter avec les travailleurs de leurs besoins, de leurs attentes et d’une déconnexion saine.</a:t>
            </a:r>
          </a:p>
          <a:p>
            <a:pPr fontAlgn="base"/>
            <a:endParaRPr lang="en-GB" sz="1600" b="0" dirty="0"/>
          </a:p>
        </p:txBody>
      </p:sp>
      <p:sp>
        <p:nvSpPr>
          <p:cNvPr id="5" name="Title 1">
            <a:extLst>
              <a:ext uri="{FF2B5EF4-FFF2-40B4-BE49-F238E27FC236}">
                <a16:creationId xmlns:a16="http://schemas.microsoft.com/office/drawing/2014/main" id="{42AA020C-99D2-4EFA-8500-3DC4B46CDD67}"/>
              </a:ext>
            </a:extLst>
          </p:cNvPr>
          <p:cNvSpPr txBox="1">
            <a:spLocks/>
          </p:cNvSpPr>
          <p:nvPr/>
        </p:nvSpPr>
        <p:spPr>
          <a:xfrm>
            <a:off x="450003" y="135000"/>
            <a:ext cx="7559873" cy="367200"/>
          </a:xfrm>
          <a:prstGeom prst="rect">
            <a:avLst/>
          </a:prstGeom>
        </p:spPr>
        <p:txBody>
          <a:bodyPr vert="horz" lIns="0" tIns="45720" rIns="91440" bIns="45720" rtlCol="0" anchor="ctr">
            <a:noAutofit/>
          </a:bodyPr>
          <a:lstStyle>
            <a:lvl1pPr algn="l" defTabSz="257175" rtl="0" eaLnBrk="1" latinLnBrk="0" hangingPunct="1">
              <a:spcBef>
                <a:spcPct val="0"/>
              </a:spcBef>
              <a:buNone/>
              <a:defRPr sz="1350" b="1" i="0" kern="1200" baseline="0">
                <a:solidFill>
                  <a:schemeClr val="tx2"/>
                </a:solidFill>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fr-FR" sz="2400"/>
              <a:t>Que peuvent faire les employeurs?</a:t>
            </a:r>
          </a:p>
        </p:txBody>
      </p:sp>
      <p:sp>
        <p:nvSpPr>
          <p:cNvPr id="7" name="Title 1">
            <a:extLst>
              <a:ext uri="{FF2B5EF4-FFF2-40B4-BE49-F238E27FC236}">
                <a16:creationId xmlns:a16="http://schemas.microsoft.com/office/drawing/2014/main" id="{27371876-8B62-4FFA-98C1-D8B89EB53620}"/>
              </a:ext>
            </a:extLst>
          </p:cNvPr>
          <p:cNvSpPr txBox="1">
            <a:spLocks/>
          </p:cNvSpPr>
          <p:nvPr/>
        </p:nvSpPr>
        <p:spPr>
          <a:xfrm>
            <a:off x="474858" y="771550"/>
            <a:ext cx="8693997" cy="367200"/>
          </a:xfrm>
          <a:prstGeom prst="rect">
            <a:avLst/>
          </a:prstGeom>
        </p:spPr>
        <p:txBody>
          <a:bodyPr vert="horz" lIns="0" tIns="45720" rIns="91440" bIns="45720" rtlCol="0" anchor="ctr">
            <a:noAutofit/>
          </a:bodyPr>
          <a:lstStyle>
            <a:lvl1pPr algn="l" defTabSz="342900" rtl="0" eaLnBrk="1" latinLnBrk="0" hangingPunct="1">
              <a:spcBef>
                <a:spcPct val="0"/>
              </a:spcBef>
              <a:buNone/>
              <a:defRPr sz="1800" b="1" i="0" kern="1200" baseline="0">
                <a:solidFill>
                  <a:schemeClr val="tx2"/>
                </a:solidFill>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fr-FR" sz="1600">
                <a:solidFill>
                  <a:srgbClr val="ACC700"/>
                </a:solidFill>
              </a:rPr>
              <a:t>Conseils à l’intention de l’encadrement</a:t>
            </a:r>
          </a:p>
        </p:txBody>
      </p:sp>
      <p:pic>
        <p:nvPicPr>
          <p:cNvPr id="4" name="Picture 3" descr="A person standing with her arms out and pointing at a screen&#10;&#10;Description automatically generated with medium confidence">
            <a:extLst>
              <a:ext uri="{FF2B5EF4-FFF2-40B4-BE49-F238E27FC236}">
                <a16:creationId xmlns:a16="http://schemas.microsoft.com/office/drawing/2014/main" id="{FEBC8C7C-1D4B-4AFB-A639-2F2B5C657A69}"/>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3779912" y="3011482"/>
            <a:ext cx="3062944" cy="2067694"/>
          </a:xfrm>
          <a:prstGeom prst="rect">
            <a:avLst/>
          </a:prstGeom>
        </p:spPr>
      </p:pic>
    </p:spTree>
    <p:extLst>
      <p:ext uri="{BB962C8B-B14F-4D97-AF65-F5344CB8AC3E}">
        <p14:creationId xmlns:p14="http://schemas.microsoft.com/office/powerpoint/2010/main" val="19943072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0003" y="1275606"/>
            <a:ext cx="7866413" cy="1955738"/>
          </a:xfrm>
        </p:spPr>
        <p:txBody>
          <a:bodyPr lIns="0" anchor="t">
            <a:noAutofit/>
          </a:bodyPr>
          <a:lstStyle/>
          <a:p>
            <a:r>
              <a:rPr lang="fr-FR" sz="1600" b="0" dirty="0"/>
              <a:t>Assistance technique et formation pour une utilisation optimale des équipements</a:t>
            </a:r>
          </a:p>
          <a:p>
            <a:r>
              <a:rPr lang="fr-FR" sz="1600" b="0" dirty="0"/>
              <a:t>Donner des conseils sur la (dé)connexion saine et sur l’exercice et le changement de posture réguliers</a:t>
            </a:r>
          </a:p>
          <a:p>
            <a:pPr fontAlgn="base"/>
            <a:r>
              <a:rPr lang="fr-FR" sz="1600" b="0" dirty="0"/>
              <a:t>Intégrer l’éducation dans une stratégie générale de prévention axée sur la réduction des risques liés à la santé sur le lieu de travail</a:t>
            </a:r>
          </a:p>
          <a:p>
            <a:endParaRPr lang="en-GB" sz="1600" b="0" dirty="0"/>
          </a:p>
          <a:p>
            <a:pPr marL="0" indent="0">
              <a:buNone/>
            </a:pPr>
            <a:endParaRPr lang="en-GB" sz="1600" b="0" dirty="0"/>
          </a:p>
        </p:txBody>
      </p:sp>
      <p:sp>
        <p:nvSpPr>
          <p:cNvPr id="5" name="Title 1">
            <a:extLst>
              <a:ext uri="{FF2B5EF4-FFF2-40B4-BE49-F238E27FC236}">
                <a16:creationId xmlns:a16="http://schemas.microsoft.com/office/drawing/2014/main" id="{F58F9139-BEC4-4617-BEF3-B193D579E1A4}"/>
              </a:ext>
            </a:extLst>
          </p:cNvPr>
          <p:cNvSpPr txBox="1">
            <a:spLocks/>
          </p:cNvSpPr>
          <p:nvPr/>
        </p:nvSpPr>
        <p:spPr>
          <a:xfrm>
            <a:off x="450003" y="135000"/>
            <a:ext cx="7559873" cy="367200"/>
          </a:xfrm>
          <a:prstGeom prst="rect">
            <a:avLst/>
          </a:prstGeom>
        </p:spPr>
        <p:txBody>
          <a:bodyPr vert="horz" lIns="0" tIns="45720" rIns="91440" bIns="45720" rtlCol="0" anchor="ctr">
            <a:noAutofit/>
          </a:bodyPr>
          <a:lstStyle>
            <a:lvl1pPr algn="l" defTabSz="257175" rtl="0" eaLnBrk="1" latinLnBrk="0" hangingPunct="1">
              <a:spcBef>
                <a:spcPct val="0"/>
              </a:spcBef>
              <a:buNone/>
              <a:defRPr sz="1350" b="1" i="0" kern="1200" baseline="0">
                <a:solidFill>
                  <a:schemeClr val="tx2"/>
                </a:solidFill>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fr-FR" sz="2400"/>
              <a:t>Que peuvent faire les employeurs?</a:t>
            </a:r>
          </a:p>
        </p:txBody>
      </p:sp>
      <p:sp>
        <p:nvSpPr>
          <p:cNvPr id="7" name="Title 1">
            <a:extLst>
              <a:ext uri="{FF2B5EF4-FFF2-40B4-BE49-F238E27FC236}">
                <a16:creationId xmlns:a16="http://schemas.microsoft.com/office/drawing/2014/main" id="{F2F1A8E6-A46E-4729-8608-96EE77B26EFB}"/>
              </a:ext>
            </a:extLst>
          </p:cNvPr>
          <p:cNvSpPr txBox="1">
            <a:spLocks/>
          </p:cNvSpPr>
          <p:nvPr/>
        </p:nvSpPr>
        <p:spPr>
          <a:xfrm>
            <a:off x="474858" y="771550"/>
            <a:ext cx="8693997" cy="367200"/>
          </a:xfrm>
          <a:prstGeom prst="rect">
            <a:avLst/>
          </a:prstGeom>
        </p:spPr>
        <p:txBody>
          <a:bodyPr vert="horz" lIns="0" tIns="45720" rIns="91440" bIns="45720" rtlCol="0" anchor="ctr">
            <a:noAutofit/>
          </a:bodyPr>
          <a:lstStyle>
            <a:lvl1pPr algn="l" defTabSz="342900" rtl="0" eaLnBrk="1" latinLnBrk="0" hangingPunct="1">
              <a:spcBef>
                <a:spcPct val="0"/>
              </a:spcBef>
              <a:buNone/>
              <a:defRPr sz="1800" b="1" i="0" kern="1200" baseline="0">
                <a:solidFill>
                  <a:schemeClr val="tx2"/>
                </a:solidFill>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fr-FR" sz="1600">
                <a:solidFill>
                  <a:srgbClr val="ACC700"/>
                </a:solidFill>
              </a:rPr>
              <a:t>Offre de formation</a:t>
            </a:r>
          </a:p>
        </p:txBody>
      </p:sp>
      <p:pic>
        <p:nvPicPr>
          <p:cNvPr id="4" name="Picture 3" descr="A calendar with a blue and green square&#10;&#10;Description automatically generated">
            <a:extLst>
              <a:ext uri="{FF2B5EF4-FFF2-40B4-BE49-F238E27FC236}">
                <a16:creationId xmlns:a16="http://schemas.microsoft.com/office/drawing/2014/main" id="{0816B26A-7208-4B41-89FC-EE563D71C09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868144" y="2542637"/>
            <a:ext cx="1739001" cy="1822473"/>
          </a:xfrm>
          <a:prstGeom prst="rect">
            <a:avLst/>
          </a:prstGeom>
        </p:spPr>
      </p:pic>
    </p:spTree>
    <p:extLst>
      <p:ext uri="{BB962C8B-B14F-4D97-AF65-F5344CB8AC3E}">
        <p14:creationId xmlns:p14="http://schemas.microsoft.com/office/powerpoint/2010/main" val="342722909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0003" y="771550"/>
            <a:ext cx="7704856" cy="3095922"/>
          </a:xfrm>
        </p:spPr>
        <p:txBody>
          <a:bodyPr lIns="0" anchor="t">
            <a:noAutofit/>
          </a:bodyPr>
          <a:lstStyle/>
          <a:p>
            <a:r>
              <a:rPr lang="fr-FR" sz="1600" dirty="0">
                <a:solidFill>
                  <a:srgbClr val="ACC700"/>
                </a:solidFill>
              </a:rPr>
              <a:t>Politique de travail à distance et hybride </a:t>
            </a:r>
            <a:r>
              <a:rPr lang="fr-FR" sz="1600" b="0" dirty="0"/>
              <a:t>qui couvre les aspects physiques, ergonomiques et psychosociaux ainsi que les facteurs de risque correspondants, y compris:</a:t>
            </a:r>
          </a:p>
          <a:p>
            <a:pPr marL="0" indent="0">
              <a:buNone/>
            </a:pPr>
            <a:r>
              <a:rPr lang="fr-FR" sz="1600" b="0" dirty="0"/>
              <a:t> </a:t>
            </a:r>
          </a:p>
          <a:p>
            <a:pPr lvl="3">
              <a:spcAft>
                <a:spcPts val="600"/>
              </a:spcAft>
            </a:pPr>
            <a:r>
              <a:rPr lang="fr-FR" sz="1600" dirty="0">
                <a:solidFill>
                  <a:schemeClr val="tx2"/>
                </a:solidFill>
              </a:rPr>
              <a:t> Évaluation des risques </a:t>
            </a:r>
          </a:p>
          <a:p>
            <a:pPr lvl="3">
              <a:spcAft>
                <a:spcPts val="600"/>
              </a:spcAft>
            </a:pPr>
            <a:r>
              <a:rPr lang="fr-FR" sz="1600" dirty="0">
                <a:solidFill>
                  <a:schemeClr val="tx2"/>
                </a:solidFill>
              </a:rPr>
              <a:t> Accessibilité de l’environnement de travail virtuel</a:t>
            </a:r>
          </a:p>
          <a:p>
            <a:pPr lvl="3">
              <a:spcAft>
                <a:spcPts val="600"/>
              </a:spcAft>
            </a:pPr>
            <a:r>
              <a:rPr lang="fr-FR" sz="1600" dirty="0">
                <a:solidFill>
                  <a:schemeClr val="tx2"/>
                </a:solidFill>
              </a:rPr>
              <a:t> Équipements ergonomiques</a:t>
            </a:r>
          </a:p>
          <a:p>
            <a:pPr lvl="3">
              <a:spcAft>
                <a:spcPts val="600"/>
              </a:spcAft>
            </a:pPr>
            <a:r>
              <a:rPr lang="fr-FR" sz="1600" dirty="0">
                <a:solidFill>
                  <a:schemeClr val="tx2"/>
                </a:solidFill>
              </a:rPr>
              <a:t> (Dé)connexion saine</a:t>
            </a:r>
          </a:p>
          <a:p>
            <a:pPr lvl="3">
              <a:spcAft>
                <a:spcPts val="600"/>
              </a:spcAft>
            </a:pPr>
            <a:r>
              <a:rPr lang="fr-FR" sz="1600" dirty="0">
                <a:solidFill>
                  <a:schemeClr val="tx2"/>
                </a:solidFill>
              </a:rPr>
              <a:t> Résultats escomptés</a:t>
            </a:r>
          </a:p>
          <a:p>
            <a:pPr lvl="3">
              <a:spcAft>
                <a:spcPts val="600"/>
              </a:spcAft>
            </a:pPr>
            <a:r>
              <a:rPr lang="fr-FR" sz="1600" dirty="0">
                <a:solidFill>
                  <a:schemeClr val="tx2"/>
                </a:solidFill>
              </a:rPr>
              <a:t> Information et soutien aux travailleurs</a:t>
            </a:r>
            <a:endParaRPr lang="en-GB" sz="1600" dirty="0">
              <a:solidFill>
                <a:schemeClr val="tx2"/>
              </a:solidFill>
            </a:endParaRPr>
          </a:p>
        </p:txBody>
      </p:sp>
      <p:sp>
        <p:nvSpPr>
          <p:cNvPr id="4" name="Title 1">
            <a:extLst>
              <a:ext uri="{FF2B5EF4-FFF2-40B4-BE49-F238E27FC236}">
                <a16:creationId xmlns:a16="http://schemas.microsoft.com/office/drawing/2014/main" id="{47016852-C5A5-474C-86C7-CB749383A6BB}"/>
              </a:ext>
            </a:extLst>
          </p:cNvPr>
          <p:cNvSpPr txBox="1">
            <a:spLocks/>
          </p:cNvSpPr>
          <p:nvPr/>
        </p:nvSpPr>
        <p:spPr>
          <a:xfrm>
            <a:off x="450003" y="135000"/>
            <a:ext cx="7559873" cy="367200"/>
          </a:xfrm>
          <a:prstGeom prst="rect">
            <a:avLst/>
          </a:prstGeom>
        </p:spPr>
        <p:txBody>
          <a:bodyPr vert="horz" lIns="0" tIns="45720" rIns="91440" bIns="45720" rtlCol="0" anchor="ctr">
            <a:noAutofit/>
          </a:bodyPr>
          <a:lstStyle>
            <a:lvl1pPr algn="l" defTabSz="257175" rtl="0" eaLnBrk="1" latinLnBrk="0" hangingPunct="1">
              <a:spcBef>
                <a:spcPct val="0"/>
              </a:spcBef>
              <a:buNone/>
              <a:defRPr sz="1350" b="1" i="0" kern="1200" baseline="0">
                <a:solidFill>
                  <a:schemeClr val="tx2"/>
                </a:solidFill>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fr-FR" sz="2400"/>
              <a:t>Que peuvent faire les employeurs?</a:t>
            </a:r>
          </a:p>
        </p:txBody>
      </p:sp>
    </p:spTree>
    <p:extLst>
      <p:ext uri="{BB962C8B-B14F-4D97-AF65-F5344CB8AC3E}">
        <p14:creationId xmlns:p14="http://schemas.microsoft.com/office/powerpoint/2010/main" val="267259493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76159" y="843559"/>
            <a:ext cx="7776864" cy="3384376"/>
          </a:xfrm>
        </p:spPr>
        <p:txBody>
          <a:bodyPr lIns="0" anchor="t">
            <a:noAutofit/>
          </a:bodyPr>
          <a:lstStyle/>
          <a:p>
            <a:pPr marL="0" indent="0" fontAlgn="base">
              <a:spcBef>
                <a:spcPts val="600"/>
              </a:spcBef>
              <a:buNone/>
            </a:pPr>
            <a:r>
              <a:rPr lang="fr-FR" sz="1600">
                <a:solidFill>
                  <a:srgbClr val="ACC700"/>
                </a:solidFill>
              </a:rPr>
              <a:t>1. Ajuster l’ergonomie du lieu de travail</a:t>
            </a:r>
          </a:p>
          <a:p>
            <a:pPr marL="457200" lvl="2" indent="-222250" fontAlgn="base">
              <a:spcBef>
                <a:spcPts val="600"/>
              </a:spcBef>
              <a:buFont typeface="Arial" panose="020B0604020202020204" pitchFamily="34" charset="0"/>
              <a:buChar char="•"/>
            </a:pPr>
            <a:r>
              <a:rPr lang="fr-FR" sz="1525" b="0">
                <a:solidFill>
                  <a:srgbClr val="003399"/>
                </a:solidFill>
              </a:rPr>
              <a:t>Chaise confortable</a:t>
            </a:r>
          </a:p>
          <a:p>
            <a:pPr marL="457200" lvl="2" indent="-222250" fontAlgn="base">
              <a:spcBef>
                <a:spcPts val="600"/>
              </a:spcBef>
              <a:buFont typeface="Arial" panose="020B0604020202020204" pitchFamily="34" charset="0"/>
              <a:buChar char="•"/>
            </a:pPr>
            <a:r>
              <a:rPr lang="fr-FR" sz="1525" b="0">
                <a:solidFill>
                  <a:srgbClr val="003399"/>
                </a:solidFill>
              </a:rPr>
              <a:t>Bureau approprié</a:t>
            </a:r>
          </a:p>
          <a:p>
            <a:pPr marL="457200" lvl="2" indent="-222250" fontAlgn="base">
              <a:spcBef>
                <a:spcPts val="600"/>
              </a:spcBef>
              <a:buFont typeface="Arial" panose="020B0604020202020204" pitchFamily="34" charset="0"/>
              <a:buChar char="•"/>
            </a:pPr>
            <a:r>
              <a:rPr lang="fr-FR" sz="1525" b="0">
                <a:solidFill>
                  <a:srgbClr val="003399"/>
                </a:solidFill>
              </a:rPr>
              <a:t>Équipements tels qu’écran, souris, clavier</a:t>
            </a:r>
          </a:p>
          <a:p>
            <a:pPr fontAlgn="base"/>
            <a:endParaRPr lang="en-GB" sz="1600" b="0" dirty="0"/>
          </a:p>
          <a:p>
            <a:pPr marL="0" indent="0" fontAlgn="base">
              <a:spcBef>
                <a:spcPts val="600"/>
              </a:spcBef>
              <a:buNone/>
            </a:pPr>
            <a:r>
              <a:rPr lang="fr-FR" sz="1600" b="0">
                <a:solidFill>
                  <a:srgbClr val="ACC700"/>
                </a:solidFill>
              </a:rPr>
              <a:t> </a:t>
            </a:r>
            <a:r>
              <a:rPr lang="fr-FR" sz="1600">
                <a:solidFill>
                  <a:srgbClr val="ACC700"/>
                </a:solidFill>
              </a:rPr>
              <a:t>2. Organiser l’environnement de travail</a:t>
            </a:r>
          </a:p>
          <a:p>
            <a:pPr marL="457200" lvl="2" indent="-222250" fontAlgn="base">
              <a:spcBef>
                <a:spcPts val="600"/>
              </a:spcBef>
              <a:buFont typeface="Arial" panose="020B0604020202020204" pitchFamily="34" charset="0"/>
              <a:buChar char="•"/>
            </a:pPr>
            <a:r>
              <a:rPr lang="fr-FR" sz="1525">
                <a:solidFill>
                  <a:srgbClr val="003399"/>
                </a:solidFill>
              </a:rPr>
              <a:t>Éclairage suffisant/correct</a:t>
            </a:r>
          </a:p>
          <a:p>
            <a:pPr marL="457200" lvl="2" indent="-222250" fontAlgn="base">
              <a:spcBef>
                <a:spcPts val="600"/>
              </a:spcBef>
              <a:buFont typeface="Arial" panose="020B0604020202020204" pitchFamily="34" charset="0"/>
              <a:buChar char="•"/>
            </a:pPr>
            <a:r>
              <a:rPr lang="fr-FR" sz="1525">
                <a:solidFill>
                  <a:srgbClr val="003399"/>
                </a:solidFill>
              </a:rPr>
              <a:t>Air et température</a:t>
            </a:r>
          </a:p>
          <a:p>
            <a:pPr marL="457200" lvl="2" indent="-222250" fontAlgn="base">
              <a:spcBef>
                <a:spcPts val="600"/>
              </a:spcBef>
              <a:buFont typeface="Arial" panose="020B0604020202020204" pitchFamily="34" charset="0"/>
              <a:buChar char="•"/>
            </a:pPr>
            <a:r>
              <a:rPr lang="fr-FR" sz="1525">
                <a:solidFill>
                  <a:srgbClr val="003399"/>
                </a:solidFill>
              </a:rPr>
              <a:t>Bruit de fond limité</a:t>
            </a:r>
          </a:p>
          <a:p>
            <a:pPr marL="0" indent="0" fontAlgn="base">
              <a:buNone/>
            </a:pPr>
            <a:endParaRPr lang="en-GB" sz="1600" b="0" dirty="0"/>
          </a:p>
          <a:p>
            <a:pPr marL="0" indent="0" fontAlgn="base">
              <a:buNone/>
            </a:pPr>
            <a:endParaRPr lang="en-GB" sz="1600" b="0" dirty="0"/>
          </a:p>
        </p:txBody>
      </p:sp>
      <p:sp>
        <p:nvSpPr>
          <p:cNvPr id="5" name="Title 1"/>
          <p:cNvSpPr txBox="1">
            <a:spLocks/>
          </p:cNvSpPr>
          <p:nvPr/>
        </p:nvSpPr>
        <p:spPr>
          <a:xfrm>
            <a:off x="450000" y="123478"/>
            <a:ext cx="7559873" cy="367200"/>
          </a:xfrm>
          <a:prstGeom prst="rect">
            <a:avLst/>
          </a:prstGeom>
        </p:spPr>
        <p:txBody>
          <a:bodyPr vert="horz" lIns="0" tIns="45720" rIns="91440" bIns="45720" rtlCol="0" anchor="ctr">
            <a:noAutofit/>
          </a:bodyPr>
          <a:lstStyle>
            <a:lvl1pPr algn="l" defTabSz="257175" rtl="0" eaLnBrk="1" latinLnBrk="0" hangingPunct="1">
              <a:spcBef>
                <a:spcPct val="0"/>
              </a:spcBef>
              <a:buNone/>
              <a:defRPr sz="1350" b="1" i="0" kern="1200" baseline="0">
                <a:solidFill>
                  <a:schemeClr val="tx2"/>
                </a:solidFill>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fr-FR" sz="2400"/>
              <a:t>Que peuvent faire les travailleurs?</a:t>
            </a:r>
          </a:p>
        </p:txBody>
      </p:sp>
    </p:spTree>
    <p:extLst>
      <p:ext uri="{BB962C8B-B14F-4D97-AF65-F5344CB8AC3E}">
        <p14:creationId xmlns:p14="http://schemas.microsoft.com/office/powerpoint/2010/main" val="89647824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68313" y="849423"/>
            <a:ext cx="8023661" cy="2082367"/>
          </a:xfrm>
        </p:spPr>
        <p:txBody>
          <a:bodyPr lIns="0" anchor="t">
            <a:noAutofit/>
          </a:bodyPr>
          <a:lstStyle/>
          <a:p>
            <a:pPr marL="0" indent="0" fontAlgn="base">
              <a:buNone/>
            </a:pPr>
            <a:r>
              <a:rPr lang="fr-FR" sz="1600" dirty="0">
                <a:solidFill>
                  <a:srgbClr val="ACC700"/>
                </a:solidFill>
              </a:rPr>
              <a:t>3. Éviter un comportement sédentaire </a:t>
            </a:r>
          </a:p>
          <a:p>
            <a:pPr marL="0" indent="0" defTabSz="234950" fontAlgn="base">
              <a:buNone/>
            </a:pPr>
            <a:r>
              <a:rPr lang="fr-FR" sz="1600" b="0" dirty="0"/>
              <a:t>	Pour une bonne santé mentale et physique, trois éléments sont utiles: </a:t>
            </a:r>
          </a:p>
          <a:p>
            <a:pPr marL="574675" lvl="1" indent="-234950" fontAlgn="base">
              <a:buNone/>
            </a:pPr>
            <a:r>
              <a:rPr lang="fr-FR" sz="1600" dirty="0">
                <a:solidFill>
                  <a:schemeClr val="tx2"/>
                </a:solidFill>
              </a:rPr>
              <a:t>1) réduire le nombre d’heures par jour passé en position assise,</a:t>
            </a:r>
          </a:p>
          <a:p>
            <a:pPr marL="574675" lvl="1" indent="-234950" fontAlgn="base">
              <a:buNone/>
            </a:pPr>
            <a:r>
              <a:rPr lang="fr-FR" sz="1600" dirty="0">
                <a:solidFill>
                  <a:schemeClr val="tx2"/>
                </a:solidFill>
              </a:rPr>
              <a:t>2) changer de posture autant que possible,</a:t>
            </a:r>
          </a:p>
          <a:p>
            <a:pPr marL="574675" lvl="1" indent="-234950" fontAlgn="base">
              <a:buNone/>
            </a:pPr>
            <a:r>
              <a:rPr lang="fr-FR" sz="1600" dirty="0">
                <a:solidFill>
                  <a:schemeClr val="tx2"/>
                </a:solidFill>
              </a:rPr>
              <a:t>3) adopter une bonne position assise.</a:t>
            </a:r>
          </a:p>
          <a:p>
            <a:pPr fontAlgn="base"/>
            <a:endParaRPr lang="en-GB" sz="1600" dirty="0"/>
          </a:p>
        </p:txBody>
      </p:sp>
      <p:sp>
        <p:nvSpPr>
          <p:cNvPr id="9" name="Title 1">
            <a:extLst>
              <a:ext uri="{FF2B5EF4-FFF2-40B4-BE49-F238E27FC236}">
                <a16:creationId xmlns:a16="http://schemas.microsoft.com/office/drawing/2014/main" id="{71E35026-0924-4421-84BE-B99D9CC1BEF6}"/>
              </a:ext>
            </a:extLst>
          </p:cNvPr>
          <p:cNvSpPr txBox="1">
            <a:spLocks/>
          </p:cNvSpPr>
          <p:nvPr/>
        </p:nvSpPr>
        <p:spPr>
          <a:xfrm>
            <a:off x="107504" y="2715766"/>
            <a:ext cx="1800200" cy="367200"/>
          </a:xfrm>
          <a:prstGeom prst="rect">
            <a:avLst/>
          </a:prstGeom>
        </p:spPr>
        <p:txBody>
          <a:bodyPr vert="horz" lIns="91440" tIns="45720" rIns="91440" bIns="45720" rtlCol="0" anchor="ctr">
            <a:noAutofit/>
          </a:bodyPr>
          <a:lstStyle>
            <a:lvl1pPr algn="l" defTabSz="342900" rtl="0" eaLnBrk="1" latinLnBrk="0" hangingPunct="1">
              <a:spcBef>
                <a:spcPct val="0"/>
              </a:spcBef>
              <a:buNone/>
              <a:defRPr sz="1800" b="1" i="0" kern="1200" baseline="0">
                <a:solidFill>
                  <a:schemeClr val="tx2"/>
                </a:solidFill>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fontAlgn="base"/>
            <a:endParaRPr lang="en-GB" sz="1600"/>
          </a:p>
        </p:txBody>
      </p:sp>
      <p:sp>
        <p:nvSpPr>
          <p:cNvPr id="5" name="Title 1">
            <a:extLst>
              <a:ext uri="{FF2B5EF4-FFF2-40B4-BE49-F238E27FC236}">
                <a16:creationId xmlns:a16="http://schemas.microsoft.com/office/drawing/2014/main" id="{1A8E0F60-9930-485D-809F-7A4DDAAEBD23}"/>
              </a:ext>
            </a:extLst>
          </p:cNvPr>
          <p:cNvSpPr txBox="1">
            <a:spLocks/>
          </p:cNvSpPr>
          <p:nvPr/>
        </p:nvSpPr>
        <p:spPr>
          <a:xfrm>
            <a:off x="450000" y="123478"/>
            <a:ext cx="7559873" cy="367200"/>
          </a:xfrm>
          <a:prstGeom prst="rect">
            <a:avLst/>
          </a:prstGeom>
        </p:spPr>
        <p:txBody>
          <a:bodyPr vert="horz" lIns="0" tIns="45720" rIns="91440" bIns="45720" rtlCol="0" anchor="ctr">
            <a:noAutofit/>
          </a:bodyPr>
          <a:lstStyle>
            <a:lvl1pPr algn="l" defTabSz="257175" rtl="0" eaLnBrk="1" latinLnBrk="0" hangingPunct="1">
              <a:spcBef>
                <a:spcPct val="0"/>
              </a:spcBef>
              <a:buNone/>
              <a:defRPr sz="1350" b="1" i="0" kern="1200" baseline="0">
                <a:solidFill>
                  <a:schemeClr val="tx2"/>
                </a:solidFill>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fr-FR" sz="2400"/>
              <a:t>Que peuvent faire les travailleurs?</a:t>
            </a:r>
          </a:p>
        </p:txBody>
      </p:sp>
      <p:pic>
        <p:nvPicPr>
          <p:cNvPr id="11" name="Picture 10">
            <a:extLst>
              <a:ext uri="{FF2B5EF4-FFF2-40B4-BE49-F238E27FC236}">
                <a16:creationId xmlns:a16="http://schemas.microsoft.com/office/drawing/2014/main" id="{7CD1D79E-0892-422B-8092-97798207FFA5}"/>
              </a:ext>
            </a:extLst>
          </p:cNvPr>
          <p:cNvPicPr>
            <a:picLocks noChangeAspect="1"/>
          </p:cNvPicPr>
          <p:nvPr/>
        </p:nvPicPr>
        <p:blipFill>
          <a:blip r:embed="rId3"/>
          <a:stretch>
            <a:fillRect/>
          </a:stretch>
        </p:blipFill>
        <p:spPr>
          <a:xfrm>
            <a:off x="2411760" y="2355726"/>
            <a:ext cx="3826292" cy="2376094"/>
          </a:xfrm>
          <a:prstGeom prst="rect">
            <a:avLst/>
          </a:prstGeom>
        </p:spPr>
      </p:pic>
    </p:spTree>
    <p:extLst>
      <p:ext uri="{BB962C8B-B14F-4D97-AF65-F5344CB8AC3E}">
        <p14:creationId xmlns:p14="http://schemas.microsoft.com/office/powerpoint/2010/main" val="36735932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71E35026-0924-4421-84BE-B99D9CC1BEF6}"/>
              </a:ext>
            </a:extLst>
          </p:cNvPr>
          <p:cNvSpPr txBox="1">
            <a:spLocks/>
          </p:cNvSpPr>
          <p:nvPr/>
        </p:nvSpPr>
        <p:spPr>
          <a:xfrm>
            <a:off x="107504" y="2715766"/>
            <a:ext cx="1800200" cy="367200"/>
          </a:xfrm>
          <a:prstGeom prst="rect">
            <a:avLst/>
          </a:prstGeom>
        </p:spPr>
        <p:txBody>
          <a:bodyPr vert="horz" lIns="91440" tIns="45720" rIns="91440" bIns="45720" rtlCol="0" anchor="ctr">
            <a:noAutofit/>
          </a:bodyPr>
          <a:lstStyle>
            <a:lvl1pPr algn="l" defTabSz="342900" rtl="0" eaLnBrk="1" latinLnBrk="0" hangingPunct="1">
              <a:spcBef>
                <a:spcPct val="0"/>
              </a:spcBef>
              <a:buNone/>
              <a:defRPr sz="1800" b="1" i="0" kern="1200" baseline="0">
                <a:solidFill>
                  <a:schemeClr val="tx2"/>
                </a:solidFill>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fontAlgn="base"/>
            <a:endParaRPr lang="en-GB" sz="1600"/>
          </a:p>
        </p:txBody>
      </p:sp>
      <p:sp>
        <p:nvSpPr>
          <p:cNvPr id="10" name="Content Placeholder 2">
            <a:extLst>
              <a:ext uri="{FF2B5EF4-FFF2-40B4-BE49-F238E27FC236}">
                <a16:creationId xmlns:a16="http://schemas.microsoft.com/office/drawing/2014/main" id="{9A0BBD94-8307-45B8-BF5B-4AA3FB7B514F}"/>
              </a:ext>
            </a:extLst>
          </p:cNvPr>
          <p:cNvSpPr txBox="1">
            <a:spLocks/>
          </p:cNvSpPr>
          <p:nvPr/>
        </p:nvSpPr>
        <p:spPr>
          <a:xfrm>
            <a:off x="464645" y="897564"/>
            <a:ext cx="8214710" cy="2898322"/>
          </a:xfrm>
          <a:prstGeom prst="rect">
            <a:avLst/>
          </a:prstGeom>
          <a:solidFill>
            <a:schemeClr val="bg1"/>
          </a:solidFill>
        </p:spPr>
        <p:txBody>
          <a:bodyPr vert="horz" lIns="0" tIns="0" rIns="91440" bIns="45720" rtlCol="0" anchor="t" anchorCtr="0">
            <a:noAutofit/>
          </a:bodyPr>
          <a:lstStyle>
            <a:lvl1pPr marL="189000" indent="-189000" algn="l" defTabSz="342900" rtl="0" eaLnBrk="1" latinLnBrk="0" hangingPunct="1">
              <a:spcBef>
                <a:spcPts val="450"/>
              </a:spcBef>
              <a:spcAft>
                <a:spcPts val="0"/>
              </a:spcAft>
              <a:buClr>
                <a:schemeClr val="tx2"/>
              </a:buClr>
              <a:buFont typeface="Wingdings" pitchFamily="2" charset="2"/>
              <a:buChar char="§"/>
              <a:defRPr sz="1350" b="1" i="0" kern="1200" baseline="0">
                <a:solidFill>
                  <a:schemeClr val="tx2"/>
                </a:solidFill>
                <a:latin typeface="+mn-lt"/>
                <a:ea typeface="+mn-ea"/>
                <a:cs typeface="+mn-cs"/>
              </a:defRPr>
            </a:lvl1pPr>
            <a:lvl2pPr marL="324000" indent="-135000" algn="l" defTabSz="342900" rtl="0" eaLnBrk="1" latinLnBrk="0" hangingPunct="1">
              <a:spcBef>
                <a:spcPts val="0"/>
              </a:spcBef>
              <a:spcAft>
                <a:spcPts val="0"/>
              </a:spcAft>
              <a:buClrTx/>
              <a:buFont typeface="Arial" pitchFamily="34" charset="0"/>
              <a:buChar char="•"/>
              <a:defRPr sz="1350" kern="1200" baseline="0">
                <a:solidFill>
                  <a:schemeClr val="tx1"/>
                </a:solidFill>
                <a:latin typeface="+mn-lt"/>
                <a:ea typeface="+mn-ea"/>
                <a:cs typeface="+mn-cs"/>
              </a:defRPr>
            </a:lvl2pPr>
            <a:lvl3pPr marL="459000" indent="-135000" algn="l" defTabSz="342900" rtl="0" eaLnBrk="1" latinLnBrk="0" hangingPunct="1">
              <a:spcBef>
                <a:spcPts val="0"/>
              </a:spcBef>
              <a:spcAft>
                <a:spcPts val="0"/>
              </a:spcAft>
              <a:buClrTx/>
              <a:buFont typeface="Arial" pitchFamily="34" charset="0"/>
              <a:buChar char="−"/>
              <a:defRPr sz="1275" kern="1200" baseline="0">
                <a:solidFill>
                  <a:schemeClr val="tx1"/>
                </a:solidFill>
                <a:latin typeface="+mn-lt"/>
                <a:ea typeface="+mn-ea"/>
                <a:cs typeface="+mn-cs"/>
              </a:defRPr>
            </a:lvl3pPr>
            <a:lvl4pPr marL="594000" indent="-135000" algn="l" defTabSz="342900" rtl="0" eaLnBrk="1" latinLnBrk="0" hangingPunct="1">
              <a:spcBef>
                <a:spcPts val="0"/>
              </a:spcBef>
              <a:spcAft>
                <a:spcPts val="0"/>
              </a:spcAft>
              <a:buClrTx/>
              <a:buFont typeface="Arial" pitchFamily="34" charset="0"/>
              <a:buChar char="•"/>
              <a:defRPr sz="1200" kern="1200" baseline="0">
                <a:solidFill>
                  <a:schemeClr val="tx1"/>
                </a:solidFill>
                <a:latin typeface="+mn-lt"/>
                <a:ea typeface="+mn-ea"/>
                <a:cs typeface="+mn-cs"/>
              </a:defRPr>
            </a:lvl4pPr>
            <a:lvl5pPr marL="729000" indent="-135000" algn="l" defTabSz="342900" rtl="0" eaLnBrk="1" latinLnBrk="0" hangingPunct="1">
              <a:spcBef>
                <a:spcPts val="0"/>
              </a:spcBef>
              <a:spcAft>
                <a:spcPts val="0"/>
              </a:spcAft>
              <a:buClrTx/>
              <a:buFont typeface="Arial" pitchFamily="34" charset="0"/>
              <a:buChar char="−"/>
              <a:defRPr sz="1125" kern="1200" baseline="0">
                <a:solidFill>
                  <a:schemeClr val="tx1"/>
                </a:solidFill>
                <a:latin typeface="+mn-lt"/>
                <a:ea typeface="+mn-ea"/>
                <a:cs typeface="+mn-cs"/>
              </a:defRPr>
            </a:lvl5pPr>
            <a:lvl6pPr marL="1885950" indent="-171450" algn="l" defTabSz="342900" rtl="0" eaLnBrk="1" latinLnBrk="0" hangingPunct="1">
              <a:spcBef>
                <a:spcPts val="0"/>
              </a:spcBef>
              <a:buClr>
                <a:schemeClr val="tx2"/>
              </a:buClr>
              <a:buSzPct val="101000"/>
              <a:buFont typeface="Courier New" pitchFamily="49" charset="0"/>
              <a:buChar char="o"/>
              <a:defRPr sz="900" kern="1200" baseline="0">
                <a:solidFill>
                  <a:schemeClr val="tx1"/>
                </a:solidFill>
                <a:latin typeface="+mn-lt"/>
                <a:ea typeface="+mn-ea"/>
                <a:cs typeface="+mn-cs"/>
              </a:defRPr>
            </a:lvl6pPr>
            <a:lvl7pPr marL="2228850" indent="-171450" algn="l" defTabSz="342900" rtl="0" eaLnBrk="1" latinLnBrk="0" hangingPunct="1">
              <a:spcBef>
                <a:spcPts val="0"/>
              </a:spcBef>
              <a:buClr>
                <a:schemeClr val="tx2"/>
              </a:buClr>
              <a:buFont typeface="Courier New" pitchFamily="49" charset="0"/>
              <a:buChar char="o"/>
              <a:defRPr sz="900" kern="1200" baseline="0">
                <a:solidFill>
                  <a:schemeClr val="tx1"/>
                </a:solidFill>
                <a:latin typeface="+mn-lt"/>
                <a:ea typeface="+mn-ea"/>
                <a:cs typeface="+mn-cs"/>
              </a:defRPr>
            </a:lvl7pPr>
            <a:lvl8pPr marL="2571750" indent="-171450" algn="l" defTabSz="342900" rtl="0" eaLnBrk="1" latinLnBrk="0" hangingPunct="1">
              <a:spcBef>
                <a:spcPct val="20000"/>
              </a:spcBef>
              <a:buClr>
                <a:schemeClr val="tx2"/>
              </a:buClr>
              <a:buFont typeface="Courier New" pitchFamily="49" charset="0"/>
              <a:buChar char="o"/>
              <a:defRPr sz="900" kern="1200" baseline="0">
                <a:solidFill>
                  <a:schemeClr val="tx1"/>
                </a:solidFill>
                <a:latin typeface="+mn-lt"/>
                <a:ea typeface="+mn-ea"/>
                <a:cs typeface="+mn-cs"/>
              </a:defRPr>
            </a:lvl8pPr>
            <a:lvl9pPr marL="2914650" indent="-171450" algn="l" defTabSz="342900" rtl="0" eaLnBrk="1" latinLnBrk="0" hangingPunct="1">
              <a:spcBef>
                <a:spcPct val="20000"/>
              </a:spcBef>
              <a:buClr>
                <a:schemeClr val="tx2"/>
              </a:buClr>
              <a:buFont typeface="Courier New" pitchFamily="49" charset="0"/>
              <a:buChar char="o"/>
              <a:defRPr sz="900" kern="1200" baseline="0">
                <a:solidFill>
                  <a:schemeClr val="tx1"/>
                </a:solidFill>
                <a:latin typeface="+mn-lt"/>
                <a:ea typeface="+mn-ea"/>
                <a:cs typeface="+mn-cs"/>
              </a:defRPr>
            </a:lvl9pPr>
          </a:lstStyle>
          <a:p>
            <a:pPr marL="0" indent="0" fontAlgn="base">
              <a:spcBef>
                <a:spcPts val="600"/>
              </a:spcBef>
              <a:buNone/>
            </a:pPr>
            <a:r>
              <a:rPr lang="fr-FR" sz="1600" dirty="0">
                <a:solidFill>
                  <a:srgbClr val="ACC700"/>
                </a:solidFill>
              </a:rPr>
              <a:t>4. Organiser</a:t>
            </a:r>
            <a:r>
              <a:rPr lang="fr-FR" sz="1600" dirty="0">
                <a:solidFill>
                  <a:srgbClr val="FF0000"/>
                </a:solidFill>
              </a:rPr>
              <a:t> </a:t>
            </a:r>
            <a:r>
              <a:rPr lang="fr-FR" sz="1600" dirty="0">
                <a:solidFill>
                  <a:srgbClr val="ACC700"/>
                </a:solidFill>
              </a:rPr>
              <a:t>le travail</a:t>
            </a:r>
          </a:p>
          <a:p>
            <a:pPr marL="457200" lvl="2" indent="-222250" fontAlgn="base">
              <a:spcBef>
                <a:spcPts val="600"/>
              </a:spcBef>
              <a:buFont typeface="Arial" panose="020B0604020202020204" pitchFamily="34" charset="0"/>
              <a:buChar char="•"/>
            </a:pPr>
            <a:r>
              <a:rPr lang="fr-FR" sz="1525" dirty="0">
                <a:solidFill>
                  <a:srgbClr val="003399"/>
                </a:solidFill>
              </a:rPr>
              <a:t>Prévoir un bureau à domicile séparé pour éviter les perturbations</a:t>
            </a:r>
          </a:p>
          <a:p>
            <a:pPr marL="457200" lvl="2" indent="-222250" fontAlgn="base">
              <a:spcBef>
                <a:spcPts val="600"/>
              </a:spcBef>
              <a:buFont typeface="Arial" panose="020B0604020202020204" pitchFamily="34" charset="0"/>
              <a:buChar char="•"/>
            </a:pPr>
            <a:r>
              <a:rPr lang="fr-FR" sz="1525" dirty="0">
                <a:solidFill>
                  <a:srgbClr val="003399"/>
                </a:solidFill>
              </a:rPr>
              <a:t>Planifier la journée de travail, y compris les pauses</a:t>
            </a:r>
          </a:p>
          <a:p>
            <a:pPr marL="457200" lvl="2" indent="-222250" fontAlgn="base">
              <a:spcBef>
                <a:spcPts val="600"/>
              </a:spcBef>
              <a:buFont typeface="Arial" panose="020B0604020202020204" pitchFamily="34" charset="0"/>
              <a:buChar char="•"/>
            </a:pPr>
            <a:r>
              <a:rPr lang="fr-FR" sz="1525" dirty="0">
                <a:solidFill>
                  <a:srgbClr val="003399"/>
                </a:solidFill>
              </a:rPr>
              <a:t>Respecter les heures de travail «normales» de bureau</a:t>
            </a:r>
          </a:p>
          <a:p>
            <a:pPr marL="457200" lvl="2" indent="-222250" fontAlgn="base">
              <a:spcBef>
                <a:spcPts val="600"/>
              </a:spcBef>
              <a:buFont typeface="Arial" panose="020B0604020202020204" pitchFamily="34" charset="0"/>
              <a:buChar char="•"/>
            </a:pPr>
            <a:r>
              <a:rPr lang="fr-FR" sz="1525" dirty="0">
                <a:solidFill>
                  <a:srgbClr val="003399"/>
                </a:solidFill>
              </a:rPr>
              <a:t>Maintenir une routine</a:t>
            </a:r>
          </a:p>
          <a:p>
            <a:pPr marL="457200" lvl="2" indent="-222250" fontAlgn="base">
              <a:spcBef>
                <a:spcPts val="600"/>
              </a:spcBef>
              <a:buFont typeface="Arial" panose="020B0604020202020204" pitchFamily="34" charset="0"/>
              <a:buChar char="•"/>
            </a:pPr>
            <a:r>
              <a:rPr lang="fr-FR" sz="1525" dirty="0">
                <a:solidFill>
                  <a:srgbClr val="003399"/>
                </a:solidFill>
              </a:rPr>
              <a:t>Prévoir des activités après le travail pour se déconnecter</a:t>
            </a:r>
          </a:p>
          <a:p>
            <a:pPr marL="457200" lvl="2" indent="-222250" fontAlgn="base">
              <a:spcBef>
                <a:spcPts val="600"/>
              </a:spcBef>
              <a:buFont typeface="Arial" panose="020B0604020202020204" pitchFamily="34" charset="0"/>
              <a:buChar char="•"/>
            </a:pPr>
            <a:r>
              <a:rPr lang="fr-FR" sz="1525" dirty="0">
                <a:solidFill>
                  <a:srgbClr val="003399"/>
                </a:solidFill>
              </a:rPr>
              <a:t>Veiller à la diversité des tâches de travail</a:t>
            </a:r>
          </a:p>
          <a:p>
            <a:pPr marL="0" indent="0" fontAlgn="base">
              <a:buFont typeface="Wingdings" pitchFamily="2" charset="2"/>
              <a:buNone/>
            </a:pPr>
            <a:endParaRPr lang="en-GB" sz="1600" dirty="0"/>
          </a:p>
        </p:txBody>
      </p:sp>
      <p:sp>
        <p:nvSpPr>
          <p:cNvPr id="5" name="Title 1">
            <a:extLst>
              <a:ext uri="{FF2B5EF4-FFF2-40B4-BE49-F238E27FC236}">
                <a16:creationId xmlns:a16="http://schemas.microsoft.com/office/drawing/2014/main" id="{65A82A8C-6D9A-46DA-8875-3E6DD0494CD8}"/>
              </a:ext>
            </a:extLst>
          </p:cNvPr>
          <p:cNvSpPr txBox="1">
            <a:spLocks/>
          </p:cNvSpPr>
          <p:nvPr/>
        </p:nvSpPr>
        <p:spPr>
          <a:xfrm>
            <a:off x="450000" y="123478"/>
            <a:ext cx="7559873" cy="367200"/>
          </a:xfrm>
          <a:prstGeom prst="rect">
            <a:avLst/>
          </a:prstGeom>
        </p:spPr>
        <p:txBody>
          <a:bodyPr vert="horz" lIns="0" tIns="45720" rIns="91440" bIns="45720" rtlCol="0" anchor="ctr">
            <a:noAutofit/>
          </a:bodyPr>
          <a:lstStyle>
            <a:lvl1pPr algn="l" defTabSz="257175" rtl="0" eaLnBrk="1" latinLnBrk="0" hangingPunct="1">
              <a:spcBef>
                <a:spcPct val="0"/>
              </a:spcBef>
              <a:buNone/>
              <a:defRPr sz="1350" b="1" i="0" kern="1200" baseline="0">
                <a:solidFill>
                  <a:schemeClr val="tx2"/>
                </a:solidFill>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fr-FR" sz="2400"/>
              <a:t>Que peuvent faire les travailleurs?</a:t>
            </a:r>
          </a:p>
        </p:txBody>
      </p:sp>
      <p:pic>
        <p:nvPicPr>
          <p:cNvPr id="6" name="Graphic 5">
            <a:extLst>
              <a:ext uri="{FF2B5EF4-FFF2-40B4-BE49-F238E27FC236}">
                <a16:creationId xmlns:a16="http://schemas.microsoft.com/office/drawing/2014/main" id="{D182EEBA-676E-4A3B-B9BB-CE365113602D}"/>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148064" y="2899366"/>
            <a:ext cx="933691" cy="1152525"/>
          </a:xfrm>
          <a:prstGeom prst="rect">
            <a:avLst/>
          </a:prstGeom>
        </p:spPr>
      </p:pic>
      <p:pic>
        <p:nvPicPr>
          <p:cNvPr id="8" name="Graphic 7">
            <a:extLst>
              <a:ext uri="{FF2B5EF4-FFF2-40B4-BE49-F238E27FC236}">
                <a16:creationId xmlns:a16="http://schemas.microsoft.com/office/drawing/2014/main" id="{BF4212D8-E8F2-45C9-B2F5-1150E0EDF22C}"/>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6848471" y="1588111"/>
            <a:ext cx="1107905" cy="1107905"/>
          </a:xfrm>
          <a:prstGeom prst="rect">
            <a:avLst/>
          </a:prstGeom>
        </p:spPr>
      </p:pic>
    </p:spTree>
    <p:extLst>
      <p:ext uri="{BB962C8B-B14F-4D97-AF65-F5344CB8AC3E}">
        <p14:creationId xmlns:p14="http://schemas.microsoft.com/office/powerpoint/2010/main" val="389781317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E53307E9-1F2E-0BE7-F719-A0388DB23CB4}"/>
              </a:ext>
            </a:extLst>
          </p:cNvPr>
          <p:cNvSpPr>
            <a:spLocks noGrp="1"/>
          </p:cNvSpPr>
          <p:nvPr>
            <p:ph type="title"/>
          </p:nvPr>
        </p:nvSpPr>
        <p:spPr>
          <a:xfrm>
            <a:off x="450000" y="135000"/>
            <a:ext cx="7560000" cy="405000"/>
          </a:xfrm>
        </p:spPr>
        <p:txBody>
          <a:bodyPr lIns="0"/>
          <a:lstStyle/>
          <a:p>
            <a:r>
              <a:rPr lang="fr-FR" sz="2400"/>
              <a:t>Aperçu général</a:t>
            </a:r>
          </a:p>
        </p:txBody>
      </p:sp>
      <p:pic>
        <p:nvPicPr>
          <p:cNvPr id="4" name="Picture 3">
            <a:extLst>
              <a:ext uri="{FF2B5EF4-FFF2-40B4-BE49-F238E27FC236}">
                <a16:creationId xmlns:a16="http://schemas.microsoft.com/office/drawing/2014/main" id="{EC647254-0BD0-4F49-993B-97455079EE1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728766" y="1942789"/>
            <a:ext cx="2636836" cy="1779863"/>
          </a:xfrm>
          <a:prstGeom prst="rect">
            <a:avLst/>
          </a:prstGeom>
          <a:noFill/>
          <a:ln w="38100">
            <a:solidFill>
              <a:srgbClr val="ACC700"/>
            </a:solidFill>
          </a:ln>
        </p:spPr>
      </p:pic>
      <p:grpSp>
        <p:nvGrpSpPr>
          <p:cNvPr id="5" name="Group 4">
            <a:extLst>
              <a:ext uri="{FF2B5EF4-FFF2-40B4-BE49-F238E27FC236}">
                <a16:creationId xmlns:a16="http://schemas.microsoft.com/office/drawing/2014/main" id="{3ABEFBBD-DDE2-4D1C-A6F5-BBEBE684871F}"/>
              </a:ext>
            </a:extLst>
          </p:cNvPr>
          <p:cNvGrpSpPr/>
          <p:nvPr/>
        </p:nvGrpSpPr>
        <p:grpSpPr>
          <a:xfrm>
            <a:off x="450000" y="729731"/>
            <a:ext cx="4976364" cy="436807"/>
            <a:chOff x="450000" y="768538"/>
            <a:chExt cx="4976364" cy="436807"/>
          </a:xfrm>
        </p:grpSpPr>
        <p:sp>
          <p:nvSpPr>
            <p:cNvPr id="6" name="Rectangle 5">
              <a:extLst>
                <a:ext uri="{FF2B5EF4-FFF2-40B4-BE49-F238E27FC236}">
                  <a16:creationId xmlns:a16="http://schemas.microsoft.com/office/drawing/2014/main" id="{6A12E357-CEFB-4B4C-8F82-B76E2BDE33AE}"/>
                </a:ext>
              </a:extLst>
            </p:cNvPr>
            <p:cNvSpPr/>
            <p:nvPr/>
          </p:nvSpPr>
          <p:spPr>
            <a:xfrm>
              <a:off x="450000" y="955964"/>
              <a:ext cx="4976364" cy="249381"/>
            </a:xfrm>
            <a:prstGeom prst="rect">
              <a:avLst/>
            </a:prstGeom>
            <a:ln w="15875"/>
          </p:spPr>
          <p:style>
            <a:lnRef idx="2">
              <a:schemeClr val="accent2">
                <a:shade val="80000"/>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a:lstStyle/>
            <a:p>
              <a:endParaRPr lang="en-US" dirty="0">
                <a:solidFill>
                  <a:srgbClr val="003399"/>
                </a:solidFill>
              </a:endParaRPr>
            </a:p>
          </p:txBody>
        </p:sp>
        <p:grpSp>
          <p:nvGrpSpPr>
            <p:cNvPr id="7" name="Group 6">
              <a:extLst>
                <a:ext uri="{FF2B5EF4-FFF2-40B4-BE49-F238E27FC236}">
                  <a16:creationId xmlns:a16="http://schemas.microsoft.com/office/drawing/2014/main" id="{2B8C109D-5785-4944-965C-3BE491C6C29C}"/>
                </a:ext>
              </a:extLst>
            </p:cNvPr>
            <p:cNvGrpSpPr/>
            <p:nvPr/>
          </p:nvGrpSpPr>
          <p:grpSpPr>
            <a:xfrm>
              <a:off x="583720" y="768538"/>
              <a:ext cx="4670640" cy="370956"/>
              <a:chOff x="259890" y="3219"/>
              <a:chExt cx="4267200" cy="383760"/>
            </a:xfrm>
          </p:grpSpPr>
          <p:sp>
            <p:nvSpPr>
              <p:cNvPr id="8" name="Rectangle: Rounded Corners 7">
                <a:extLst>
                  <a:ext uri="{FF2B5EF4-FFF2-40B4-BE49-F238E27FC236}">
                    <a16:creationId xmlns:a16="http://schemas.microsoft.com/office/drawing/2014/main" id="{2B5063C7-746C-4861-8030-D8A224F27A7F}"/>
                  </a:ext>
                </a:extLst>
              </p:cNvPr>
              <p:cNvSpPr/>
              <p:nvPr/>
            </p:nvSpPr>
            <p:spPr>
              <a:xfrm>
                <a:off x="259890" y="3219"/>
                <a:ext cx="4267200" cy="383760"/>
              </a:xfrm>
              <a:prstGeom prst="roundRect">
                <a:avLst/>
              </a:prstGeom>
            </p:spPr>
            <p:style>
              <a:lnRef idx="2">
                <a:schemeClr val="lt1">
                  <a:hueOff val="0"/>
                  <a:satOff val="0"/>
                  <a:lumOff val="0"/>
                  <a:alphaOff val="0"/>
                </a:schemeClr>
              </a:lnRef>
              <a:fillRef idx="1">
                <a:schemeClr val="accent2">
                  <a:shade val="80000"/>
                  <a:hueOff val="0"/>
                  <a:satOff val="0"/>
                  <a:lumOff val="0"/>
                  <a:alphaOff val="0"/>
                </a:schemeClr>
              </a:fillRef>
              <a:effectRef idx="0">
                <a:schemeClr val="accent2">
                  <a:shade val="80000"/>
                  <a:hueOff val="0"/>
                  <a:satOff val="0"/>
                  <a:lumOff val="0"/>
                  <a:alphaOff val="0"/>
                </a:schemeClr>
              </a:effectRef>
              <a:fontRef idx="minor">
                <a:schemeClr val="lt1"/>
              </a:fontRef>
            </p:style>
            <p:txBody>
              <a:bodyPr/>
              <a:lstStyle/>
              <a:p>
                <a:endParaRPr lang="en-GB">
                  <a:solidFill>
                    <a:srgbClr val="003399"/>
                  </a:solidFill>
                </a:endParaRPr>
              </a:p>
            </p:txBody>
          </p:sp>
          <p:sp>
            <p:nvSpPr>
              <p:cNvPr id="10" name="Rectangle: Rounded Corners 4">
                <a:extLst>
                  <a:ext uri="{FF2B5EF4-FFF2-40B4-BE49-F238E27FC236}">
                    <a16:creationId xmlns:a16="http://schemas.microsoft.com/office/drawing/2014/main" id="{28A2A611-4891-4B05-BE99-0454AC78D8EE}"/>
                  </a:ext>
                </a:extLst>
              </p:cNvPr>
              <p:cNvSpPr txBox="1"/>
              <p:nvPr/>
            </p:nvSpPr>
            <p:spPr>
              <a:xfrm>
                <a:off x="281927" y="21953"/>
                <a:ext cx="4229732" cy="346292"/>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61290" tIns="0" rIns="161290" bIns="0" numCol="1" spcCol="1270" anchor="ctr" anchorCtr="0">
                <a:noAutofit/>
              </a:bodyPr>
              <a:lstStyle/>
              <a:p>
                <a:r>
                  <a:rPr lang="fr-FR" sz="1400" b="0">
                    <a:solidFill>
                      <a:srgbClr val="003399"/>
                    </a:solidFill>
                  </a:rPr>
                  <a:t>Définitions</a:t>
                </a:r>
              </a:p>
            </p:txBody>
          </p:sp>
        </p:grpSp>
      </p:grpSp>
      <p:grpSp>
        <p:nvGrpSpPr>
          <p:cNvPr id="12" name="Group 11">
            <a:extLst>
              <a:ext uri="{FF2B5EF4-FFF2-40B4-BE49-F238E27FC236}">
                <a16:creationId xmlns:a16="http://schemas.microsoft.com/office/drawing/2014/main" id="{6E18AA86-390E-4FEA-8F3D-57A4F9E60F34}"/>
              </a:ext>
            </a:extLst>
          </p:cNvPr>
          <p:cNvGrpSpPr/>
          <p:nvPr/>
        </p:nvGrpSpPr>
        <p:grpSpPr>
          <a:xfrm>
            <a:off x="446750" y="1697080"/>
            <a:ext cx="4976364" cy="430209"/>
            <a:chOff x="450000" y="1779575"/>
            <a:chExt cx="4976364" cy="430209"/>
          </a:xfrm>
        </p:grpSpPr>
        <p:sp>
          <p:nvSpPr>
            <p:cNvPr id="13" name="Rectangle 12">
              <a:extLst>
                <a:ext uri="{FF2B5EF4-FFF2-40B4-BE49-F238E27FC236}">
                  <a16:creationId xmlns:a16="http://schemas.microsoft.com/office/drawing/2014/main" id="{476F3877-7349-4FBC-B4AE-CDB0349045E3}"/>
                </a:ext>
              </a:extLst>
            </p:cNvPr>
            <p:cNvSpPr/>
            <p:nvPr/>
          </p:nvSpPr>
          <p:spPr>
            <a:xfrm>
              <a:off x="450000" y="1960403"/>
              <a:ext cx="4976364" cy="249381"/>
            </a:xfrm>
            <a:prstGeom prst="rect">
              <a:avLst/>
            </a:prstGeom>
            <a:ln w="15875"/>
          </p:spPr>
          <p:style>
            <a:lnRef idx="2">
              <a:schemeClr val="accent2">
                <a:shade val="80000"/>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a:lstStyle/>
            <a:p>
              <a:endParaRPr lang="en-GB">
                <a:solidFill>
                  <a:srgbClr val="003399"/>
                </a:solidFill>
              </a:endParaRPr>
            </a:p>
          </p:txBody>
        </p:sp>
        <p:grpSp>
          <p:nvGrpSpPr>
            <p:cNvPr id="14" name="Group 13">
              <a:extLst>
                <a:ext uri="{FF2B5EF4-FFF2-40B4-BE49-F238E27FC236}">
                  <a16:creationId xmlns:a16="http://schemas.microsoft.com/office/drawing/2014/main" id="{E5E06B3E-AC45-4BC0-9D25-95054860BFD7}"/>
                </a:ext>
              </a:extLst>
            </p:cNvPr>
            <p:cNvGrpSpPr/>
            <p:nvPr/>
          </p:nvGrpSpPr>
          <p:grpSpPr>
            <a:xfrm>
              <a:off x="588451" y="1779575"/>
              <a:ext cx="4651907" cy="370957"/>
              <a:chOff x="246858" y="1182580"/>
              <a:chExt cx="4267200" cy="383760"/>
            </a:xfrm>
          </p:grpSpPr>
          <p:sp>
            <p:nvSpPr>
              <p:cNvPr id="15" name="Rectangle: Rounded Corners 14">
                <a:extLst>
                  <a:ext uri="{FF2B5EF4-FFF2-40B4-BE49-F238E27FC236}">
                    <a16:creationId xmlns:a16="http://schemas.microsoft.com/office/drawing/2014/main" id="{EDBED964-5F78-4FF0-B68F-674E8BA65E0E}"/>
                  </a:ext>
                </a:extLst>
              </p:cNvPr>
              <p:cNvSpPr/>
              <p:nvPr/>
            </p:nvSpPr>
            <p:spPr>
              <a:xfrm>
                <a:off x="246858" y="1182580"/>
                <a:ext cx="4267200" cy="383760"/>
              </a:xfrm>
              <a:prstGeom prst="roundRect">
                <a:avLst/>
              </a:prstGeom>
            </p:spPr>
            <p:style>
              <a:lnRef idx="2">
                <a:schemeClr val="lt1">
                  <a:hueOff val="0"/>
                  <a:satOff val="0"/>
                  <a:lumOff val="0"/>
                  <a:alphaOff val="0"/>
                </a:schemeClr>
              </a:lnRef>
              <a:fillRef idx="1">
                <a:schemeClr val="accent2">
                  <a:shade val="80000"/>
                  <a:hueOff val="116263"/>
                  <a:satOff val="-17298"/>
                  <a:lumOff val="12197"/>
                  <a:alphaOff val="0"/>
                </a:schemeClr>
              </a:fillRef>
              <a:effectRef idx="0">
                <a:schemeClr val="accent2">
                  <a:shade val="80000"/>
                  <a:hueOff val="116263"/>
                  <a:satOff val="-17298"/>
                  <a:lumOff val="12197"/>
                  <a:alphaOff val="0"/>
                </a:schemeClr>
              </a:effectRef>
              <a:fontRef idx="minor">
                <a:schemeClr val="lt1"/>
              </a:fontRef>
            </p:style>
            <p:txBody>
              <a:bodyPr/>
              <a:lstStyle/>
              <a:p>
                <a:endParaRPr lang="en-GB">
                  <a:solidFill>
                    <a:srgbClr val="003399"/>
                  </a:solidFill>
                </a:endParaRPr>
              </a:p>
            </p:txBody>
          </p:sp>
          <p:sp>
            <p:nvSpPr>
              <p:cNvPr id="16" name="Rectangle: Rounded Corners 6">
                <a:extLst>
                  <a:ext uri="{FF2B5EF4-FFF2-40B4-BE49-F238E27FC236}">
                    <a16:creationId xmlns:a16="http://schemas.microsoft.com/office/drawing/2014/main" id="{A39F912C-5BBE-42A6-9683-63184F868639}"/>
                  </a:ext>
                </a:extLst>
              </p:cNvPr>
              <p:cNvSpPr txBox="1"/>
              <p:nvPr/>
            </p:nvSpPr>
            <p:spPr>
              <a:xfrm>
                <a:off x="266031" y="1201314"/>
                <a:ext cx="4196882" cy="346292"/>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61290" tIns="0" rIns="161290" bIns="0" numCol="1" spcCol="1270" anchor="ctr" anchorCtr="0">
                <a:noAutofit/>
              </a:bodyPr>
              <a:lstStyle/>
              <a:p>
                <a:r>
                  <a:rPr lang="fr-FR" sz="1400">
                    <a:solidFill>
                      <a:srgbClr val="003399"/>
                    </a:solidFill>
                  </a:rPr>
                  <a:t>Possibilités</a:t>
                </a:r>
              </a:p>
            </p:txBody>
          </p:sp>
        </p:grpSp>
      </p:grpSp>
      <p:grpSp>
        <p:nvGrpSpPr>
          <p:cNvPr id="17" name="Group 16">
            <a:extLst>
              <a:ext uri="{FF2B5EF4-FFF2-40B4-BE49-F238E27FC236}">
                <a16:creationId xmlns:a16="http://schemas.microsoft.com/office/drawing/2014/main" id="{50662551-A89C-498B-AE78-C49B18DFCF16}"/>
              </a:ext>
            </a:extLst>
          </p:cNvPr>
          <p:cNvGrpSpPr/>
          <p:nvPr/>
        </p:nvGrpSpPr>
        <p:grpSpPr>
          <a:xfrm>
            <a:off x="449599" y="2202643"/>
            <a:ext cx="4973516" cy="426342"/>
            <a:chOff x="447624" y="2394783"/>
            <a:chExt cx="4973516" cy="426342"/>
          </a:xfrm>
        </p:grpSpPr>
        <p:sp>
          <p:nvSpPr>
            <p:cNvPr id="18" name="Rectangle 17">
              <a:extLst>
                <a:ext uri="{FF2B5EF4-FFF2-40B4-BE49-F238E27FC236}">
                  <a16:creationId xmlns:a16="http://schemas.microsoft.com/office/drawing/2014/main" id="{E6987153-F70B-4AF5-BC72-B0B0545B73FC}"/>
                </a:ext>
              </a:extLst>
            </p:cNvPr>
            <p:cNvSpPr/>
            <p:nvPr/>
          </p:nvSpPr>
          <p:spPr>
            <a:xfrm>
              <a:off x="447624" y="2571744"/>
              <a:ext cx="4973516" cy="249381"/>
            </a:xfrm>
            <a:prstGeom prst="rect">
              <a:avLst/>
            </a:prstGeom>
            <a:ln w="15875"/>
          </p:spPr>
          <p:style>
            <a:lnRef idx="2">
              <a:schemeClr val="accent2">
                <a:shade val="80000"/>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a:lstStyle/>
            <a:p>
              <a:endParaRPr lang="en-GB"/>
            </a:p>
          </p:txBody>
        </p:sp>
        <p:grpSp>
          <p:nvGrpSpPr>
            <p:cNvPr id="19" name="Group 18">
              <a:extLst>
                <a:ext uri="{FF2B5EF4-FFF2-40B4-BE49-F238E27FC236}">
                  <a16:creationId xmlns:a16="http://schemas.microsoft.com/office/drawing/2014/main" id="{2328B6B6-581A-490A-A27D-01DC1435D680}"/>
                </a:ext>
              </a:extLst>
            </p:cNvPr>
            <p:cNvGrpSpPr/>
            <p:nvPr/>
          </p:nvGrpSpPr>
          <p:grpSpPr>
            <a:xfrm>
              <a:off x="582857" y="2394783"/>
              <a:ext cx="4651907" cy="370957"/>
              <a:chOff x="241728" y="1772260"/>
              <a:chExt cx="4267200" cy="383760"/>
            </a:xfrm>
          </p:grpSpPr>
          <p:sp>
            <p:nvSpPr>
              <p:cNvPr id="20" name="Rectangle: Rounded Corners 19">
                <a:extLst>
                  <a:ext uri="{FF2B5EF4-FFF2-40B4-BE49-F238E27FC236}">
                    <a16:creationId xmlns:a16="http://schemas.microsoft.com/office/drawing/2014/main" id="{DD3DC332-8FA4-4D9F-B720-CB8A5AF12A19}"/>
                  </a:ext>
                </a:extLst>
              </p:cNvPr>
              <p:cNvSpPr/>
              <p:nvPr/>
            </p:nvSpPr>
            <p:spPr>
              <a:xfrm>
                <a:off x="241728" y="1772260"/>
                <a:ext cx="4267200" cy="383760"/>
              </a:xfrm>
              <a:prstGeom prst="roundRect">
                <a:avLst/>
              </a:prstGeom>
            </p:spPr>
            <p:style>
              <a:lnRef idx="2">
                <a:schemeClr val="lt1">
                  <a:hueOff val="0"/>
                  <a:satOff val="0"/>
                  <a:lumOff val="0"/>
                  <a:alphaOff val="0"/>
                </a:schemeClr>
              </a:lnRef>
              <a:fillRef idx="1">
                <a:schemeClr val="accent2">
                  <a:shade val="80000"/>
                  <a:hueOff val="174394"/>
                  <a:satOff val="-25946"/>
                  <a:lumOff val="18295"/>
                  <a:alphaOff val="0"/>
                </a:schemeClr>
              </a:fillRef>
              <a:effectRef idx="0">
                <a:schemeClr val="accent2">
                  <a:shade val="80000"/>
                  <a:hueOff val="174394"/>
                  <a:satOff val="-25946"/>
                  <a:lumOff val="18295"/>
                  <a:alphaOff val="0"/>
                </a:schemeClr>
              </a:effectRef>
              <a:fontRef idx="minor">
                <a:schemeClr val="lt1"/>
              </a:fontRef>
            </p:style>
            <p:txBody>
              <a:bodyPr/>
              <a:lstStyle/>
              <a:p>
                <a:endParaRPr lang="en-GB"/>
              </a:p>
            </p:txBody>
          </p:sp>
          <p:sp>
            <p:nvSpPr>
              <p:cNvPr id="21" name="Rectangle: Rounded Corners 8">
                <a:extLst>
                  <a:ext uri="{FF2B5EF4-FFF2-40B4-BE49-F238E27FC236}">
                    <a16:creationId xmlns:a16="http://schemas.microsoft.com/office/drawing/2014/main" id="{499D88FA-7A0A-4E69-A7B9-05DA672B83E3}"/>
                  </a:ext>
                </a:extLst>
              </p:cNvPr>
              <p:cNvSpPr txBox="1"/>
              <p:nvPr/>
            </p:nvSpPr>
            <p:spPr>
              <a:xfrm>
                <a:off x="258529" y="1790994"/>
                <a:ext cx="4244230" cy="346292"/>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61290" tIns="0" rIns="161290" bIns="0" numCol="1" spcCol="1270" anchor="ctr" anchorCtr="0">
                <a:noAutofit/>
              </a:bodyPr>
              <a:lstStyle/>
              <a:p>
                <a:r>
                  <a:rPr lang="fr-FR" sz="1400" b="0">
                    <a:solidFill>
                      <a:srgbClr val="003399"/>
                    </a:solidFill>
                  </a:rPr>
                  <a:t>Risques</a:t>
                </a:r>
              </a:p>
            </p:txBody>
          </p:sp>
        </p:grpSp>
      </p:grpSp>
      <p:grpSp>
        <p:nvGrpSpPr>
          <p:cNvPr id="22" name="Group 21">
            <a:extLst>
              <a:ext uri="{FF2B5EF4-FFF2-40B4-BE49-F238E27FC236}">
                <a16:creationId xmlns:a16="http://schemas.microsoft.com/office/drawing/2014/main" id="{B01B4C4E-467A-469B-9F27-6C842A441951}"/>
              </a:ext>
            </a:extLst>
          </p:cNvPr>
          <p:cNvGrpSpPr/>
          <p:nvPr/>
        </p:nvGrpSpPr>
        <p:grpSpPr>
          <a:xfrm>
            <a:off x="446751" y="2696425"/>
            <a:ext cx="4973516" cy="429031"/>
            <a:chOff x="446751" y="2750907"/>
            <a:chExt cx="4973516" cy="429031"/>
          </a:xfrm>
        </p:grpSpPr>
        <p:sp>
          <p:nvSpPr>
            <p:cNvPr id="23" name="Rectangle 22">
              <a:extLst>
                <a:ext uri="{FF2B5EF4-FFF2-40B4-BE49-F238E27FC236}">
                  <a16:creationId xmlns:a16="http://schemas.microsoft.com/office/drawing/2014/main" id="{24251484-7E77-4FBB-BD35-02BEE7B90A83}"/>
                </a:ext>
              </a:extLst>
            </p:cNvPr>
            <p:cNvSpPr/>
            <p:nvPr/>
          </p:nvSpPr>
          <p:spPr>
            <a:xfrm>
              <a:off x="446751" y="2930557"/>
              <a:ext cx="4973516" cy="249381"/>
            </a:xfrm>
            <a:prstGeom prst="rect">
              <a:avLst/>
            </a:prstGeom>
            <a:ln w="15875"/>
          </p:spPr>
          <p:style>
            <a:lnRef idx="2">
              <a:schemeClr val="accent2">
                <a:shade val="80000"/>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a:lstStyle/>
            <a:p>
              <a:endParaRPr lang="en-GB"/>
            </a:p>
          </p:txBody>
        </p:sp>
        <p:grpSp>
          <p:nvGrpSpPr>
            <p:cNvPr id="24" name="Group 23">
              <a:extLst>
                <a:ext uri="{FF2B5EF4-FFF2-40B4-BE49-F238E27FC236}">
                  <a16:creationId xmlns:a16="http://schemas.microsoft.com/office/drawing/2014/main" id="{6C3308B3-8608-4F11-B182-AF0F112DCF2B}"/>
                </a:ext>
              </a:extLst>
            </p:cNvPr>
            <p:cNvGrpSpPr/>
            <p:nvPr/>
          </p:nvGrpSpPr>
          <p:grpSpPr>
            <a:xfrm>
              <a:off x="584946" y="2750907"/>
              <a:ext cx="4651904" cy="370957"/>
              <a:chOff x="243645" y="2361940"/>
              <a:chExt cx="4267200" cy="383760"/>
            </a:xfrm>
          </p:grpSpPr>
          <p:sp>
            <p:nvSpPr>
              <p:cNvPr id="25" name="Rectangle: Rounded Corners 24">
                <a:extLst>
                  <a:ext uri="{FF2B5EF4-FFF2-40B4-BE49-F238E27FC236}">
                    <a16:creationId xmlns:a16="http://schemas.microsoft.com/office/drawing/2014/main" id="{A4EACCC3-FD6A-40C3-A5F5-F9539A74E3B0}"/>
                  </a:ext>
                </a:extLst>
              </p:cNvPr>
              <p:cNvSpPr/>
              <p:nvPr/>
            </p:nvSpPr>
            <p:spPr>
              <a:xfrm>
                <a:off x="243645" y="2361940"/>
                <a:ext cx="4267200" cy="383760"/>
              </a:xfrm>
              <a:prstGeom prst="roundRect">
                <a:avLst/>
              </a:prstGeom>
            </p:spPr>
            <p:style>
              <a:lnRef idx="2">
                <a:schemeClr val="lt1">
                  <a:hueOff val="0"/>
                  <a:satOff val="0"/>
                  <a:lumOff val="0"/>
                  <a:alphaOff val="0"/>
                </a:schemeClr>
              </a:lnRef>
              <a:fillRef idx="1">
                <a:schemeClr val="accent2">
                  <a:shade val="80000"/>
                  <a:hueOff val="232525"/>
                  <a:satOff val="-34595"/>
                  <a:lumOff val="24393"/>
                  <a:alphaOff val="0"/>
                </a:schemeClr>
              </a:fillRef>
              <a:effectRef idx="0">
                <a:schemeClr val="accent2">
                  <a:shade val="80000"/>
                  <a:hueOff val="232525"/>
                  <a:satOff val="-34595"/>
                  <a:lumOff val="24393"/>
                  <a:alphaOff val="0"/>
                </a:schemeClr>
              </a:effectRef>
              <a:fontRef idx="minor">
                <a:schemeClr val="lt1"/>
              </a:fontRef>
            </p:style>
            <p:txBody>
              <a:bodyPr/>
              <a:lstStyle/>
              <a:p>
                <a:endParaRPr lang="en-GB"/>
              </a:p>
            </p:txBody>
          </p:sp>
          <p:sp>
            <p:nvSpPr>
              <p:cNvPr id="26" name="Rectangle: Rounded Corners 10">
                <a:extLst>
                  <a:ext uri="{FF2B5EF4-FFF2-40B4-BE49-F238E27FC236}">
                    <a16:creationId xmlns:a16="http://schemas.microsoft.com/office/drawing/2014/main" id="{F4E8BCCD-EBFA-4214-B631-78609EEFC649}"/>
                  </a:ext>
                </a:extLst>
              </p:cNvPr>
              <p:cNvSpPr txBox="1"/>
              <p:nvPr/>
            </p:nvSpPr>
            <p:spPr>
              <a:xfrm>
                <a:off x="261232" y="2380674"/>
                <a:ext cx="4244230" cy="346292"/>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61290" tIns="0" rIns="161290" bIns="0" numCol="1" spcCol="1270" anchor="ctr" anchorCtr="0">
                <a:noAutofit/>
              </a:bodyPr>
              <a:lstStyle/>
              <a:p>
                <a:r>
                  <a:rPr lang="fr-FR" sz="1400" b="0">
                    <a:solidFill>
                      <a:srgbClr val="003399"/>
                    </a:solidFill>
                  </a:rPr>
                  <a:t>Questions liées au genre</a:t>
                </a:r>
              </a:p>
            </p:txBody>
          </p:sp>
        </p:grpSp>
      </p:grpSp>
      <p:grpSp>
        <p:nvGrpSpPr>
          <p:cNvPr id="27" name="Group 26">
            <a:extLst>
              <a:ext uri="{FF2B5EF4-FFF2-40B4-BE49-F238E27FC236}">
                <a16:creationId xmlns:a16="http://schemas.microsoft.com/office/drawing/2014/main" id="{C96D24AD-C70E-4707-BA8D-9508A45D14B4}"/>
              </a:ext>
            </a:extLst>
          </p:cNvPr>
          <p:cNvGrpSpPr/>
          <p:nvPr/>
        </p:nvGrpSpPr>
        <p:grpSpPr>
          <a:xfrm>
            <a:off x="446751" y="3185277"/>
            <a:ext cx="4973516" cy="428254"/>
            <a:chOff x="446751" y="3285839"/>
            <a:chExt cx="4973516" cy="428254"/>
          </a:xfrm>
        </p:grpSpPr>
        <p:sp>
          <p:nvSpPr>
            <p:cNvPr id="28" name="Rectangle 27">
              <a:extLst>
                <a:ext uri="{FF2B5EF4-FFF2-40B4-BE49-F238E27FC236}">
                  <a16:creationId xmlns:a16="http://schemas.microsoft.com/office/drawing/2014/main" id="{89EA875F-A041-42AD-B3BC-27F2948F075E}"/>
                </a:ext>
              </a:extLst>
            </p:cNvPr>
            <p:cNvSpPr/>
            <p:nvPr/>
          </p:nvSpPr>
          <p:spPr>
            <a:xfrm>
              <a:off x="446751" y="3464712"/>
              <a:ext cx="4973516" cy="249381"/>
            </a:xfrm>
            <a:prstGeom prst="rect">
              <a:avLst/>
            </a:prstGeom>
            <a:ln w="15875"/>
          </p:spPr>
          <p:style>
            <a:lnRef idx="2">
              <a:schemeClr val="accent2">
                <a:shade val="80000"/>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a:lstStyle/>
            <a:p>
              <a:endParaRPr lang="en-GB"/>
            </a:p>
          </p:txBody>
        </p:sp>
        <p:grpSp>
          <p:nvGrpSpPr>
            <p:cNvPr id="29" name="Group 28">
              <a:extLst>
                <a:ext uri="{FF2B5EF4-FFF2-40B4-BE49-F238E27FC236}">
                  <a16:creationId xmlns:a16="http://schemas.microsoft.com/office/drawing/2014/main" id="{CBF19FC6-2377-4496-9D89-091F7776006E}"/>
                </a:ext>
              </a:extLst>
            </p:cNvPr>
            <p:cNvGrpSpPr/>
            <p:nvPr/>
          </p:nvGrpSpPr>
          <p:grpSpPr>
            <a:xfrm>
              <a:off x="584946" y="3285839"/>
              <a:ext cx="4651902" cy="370957"/>
              <a:chOff x="243645" y="2951620"/>
              <a:chExt cx="4267200" cy="383760"/>
            </a:xfrm>
          </p:grpSpPr>
          <p:sp>
            <p:nvSpPr>
              <p:cNvPr id="30" name="Rectangle: Rounded Corners 29">
                <a:extLst>
                  <a:ext uri="{FF2B5EF4-FFF2-40B4-BE49-F238E27FC236}">
                    <a16:creationId xmlns:a16="http://schemas.microsoft.com/office/drawing/2014/main" id="{797CD1A0-7562-4814-A8AC-B4F1E79F8542}"/>
                  </a:ext>
                </a:extLst>
              </p:cNvPr>
              <p:cNvSpPr/>
              <p:nvPr/>
            </p:nvSpPr>
            <p:spPr>
              <a:xfrm>
                <a:off x="243645" y="2951620"/>
                <a:ext cx="4267200" cy="383760"/>
              </a:xfrm>
              <a:prstGeom prst="roundRect">
                <a:avLst/>
              </a:prstGeom>
            </p:spPr>
            <p:style>
              <a:lnRef idx="2">
                <a:schemeClr val="lt1">
                  <a:hueOff val="0"/>
                  <a:satOff val="0"/>
                  <a:lumOff val="0"/>
                  <a:alphaOff val="0"/>
                </a:schemeClr>
              </a:lnRef>
              <a:fillRef idx="1">
                <a:schemeClr val="accent2">
                  <a:shade val="80000"/>
                  <a:hueOff val="290657"/>
                  <a:satOff val="-43244"/>
                  <a:lumOff val="30492"/>
                  <a:alphaOff val="0"/>
                </a:schemeClr>
              </a:fillRef>
              <a:effectRef idx="0">
                <a:schemeClr val="accent2">
                  <a:shade val="80000"/>
                  <a:hueOff val="290657"/>
                  <a:satOff val="-43244"/>
                  <a:lumOff val="30492"/>
                  <a:alphaOff val="0"/>
                </a:schemeClr>
              </a:effectRef>
              <a:fontRef idx="minor">
                <a:schemeClr val="lt1"/>
              </a:fontRef>
            </p:style>
            <p:txBody>
              <a:bodyPr/>
              <a:lstStyle/>
              <a:p>
                <a:endParaRPr lang="en-GB"/>
              </a:p>
            </p:txBody>
          </p:sp>
          <p:sp>
            <p:nvSpPr>
              <p:cNvPr id="31" name="Rectangle: Rounded Corners 12">
                <a:extLst>
                  <a:ext uri="{FF2B5EF4-FFF2-40B4-BE49-F238E27FC236}">
                    <a16:creationId xmlns:a16="http://schemas.microsoft.com/office/drawing/2014/main" id="{B7590CB3-6F58-4681-B719-D0E67C02B468}"/>
                  </a:ext>
                </a:extLst>
              </p:cNvPr>
              <p:cNvSpPr txBox="1"/>
              <p:nvPr/>
            </p:nvSpPr>
            <p:spPr>
              <a:xfrm>
                <a:off x="262528" y="2970354"/>
                <a:ext cx="4244230" cy="346292"/>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61290" tIns="0" rIns="161290" bIns="0" numCol="1" spcCol="1270" anchor="ctr" anchorCtr="0">
                <a:noAutofit/>
              </a:bodyPr>
              <a:lstStyle/>
              <a:p>
                <a:r>
                  <a:rPr lang="fr-FR" sz="1400" b="0">
                    <a:solidFill>
                      <a:srgbClr val="003399"/>
                    </a:solidFill>
                  </a:rPr>
                  <a:t>Que peuvent faire les employeurs?</a:t>
                </a:r>
              </a:p>
            </p:txBody>
          </p:sp>
        </p:grpSp>
      </p:grpSp>
      <p:grpSp>
        <p:nvGrpSpPr>
          <p:cNvPr id="32" name="Group 31">
            <a:extLst>
              <a:ext uri="{FF2B5EF4-FFF2-40B4-BE49-F238E27FC236}">
                <a16:creationId xmlns:a16="http://schemas.microsoft.com/office/drawing/2014/main" id="{86F6847C-260A-43B3-9E1B-20B4A3A11106}"/>
              </a:ext>
            </a:extLst>
          </p:cNvPr>
          <p:cNvGrpSpPr/>
          <p:nvPr/>
        </p:nvGrpSpPr>
        <p:grpSpPr>
          <a:xfrm>
            <a:off x="446751" y="3663336"/>
            <a:ext cx="4973516" cy="421811"/>
            <a:chOff x="446751" y="3875519"/>
            <a:chExt cx="4973516" cy="421811"/>
          </a:xfrm>
        </p:grpSpPr>
        <p:sp>
          <p:nvSpPr>
            <p:cNvPr id="33" name="Rectangle 32">
              <a:extLst>
                <a:ext uri="{FF2B5EF4-FFF2-40B4-BE49-F238E27FC236}">
                  <a16:creationId xmlns:a16="http://schemas.microsoft.com/office/drawing/2014/main" id="{6CD22C62-B2FA-4A4B-89F0-122464DC9235}"/>
                </a:ext>
              </a:extLst>
            </p:cNvPr>
            <p:cNvSpPr/>
            <p:nvPr/>
          </p:nvSpPr>
          <p:spPr>
            <a:xfrm>
              <a:off x="446751" y="4047949"/>
              <a:ext cx="4973516" cy="249381"/>
            </a:xfrm>
            <a:prstGeom prst="rect">
              <a:avLst/>
            </a:prstGeom>
            <a:ln w="15875"/>
          </p:spPr>
          <p:style>
            <a:lnRef idx="2">
              <a:schemeClr val="accent2">
                <a:shade val="80000"/>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a:lstStyle/>
            <a:p>
              <a:endParaRPr lang="en-US"/>
            </a:p>
          </p:txBody>
        </p:sp>
        <p:grpSp>
          <p:nvGrpSpPr>
            <p:cNvPr id="34" name="Group 33">
              <a:extLst>
                <a:ext uri="{FF2B5EF4-FFF2-40B4-BE49-F238E27FC236}">
                  <a16:creationId xmlns:a16="http://schemas.microsoft.com/office/drawing/2014/main" id="{6FB45F15-7EB9-443E-B5BF-CE5562422071}"/>
                </a:ext>
              </a:extLst>
            </p:cNvPr>
            <p:cNvGrpSpPr/>
            <p:nvPr/>
          </p:nvGrpSpPr>
          <p:grpSpPr>
            <a:xfrm>
              <a:off x="584947" y="3875519"/>
              <a:ext cx="4651902" cy="370957"/>
              <a:chOff x="243645" y="3541300"/>
              <a:chExt cx="4267200" cy="383760"/>
            </a:xfrm>
          </p:grpSpPr>
          <p:sp>
            <p:nvSpPr>
              <p:cNvPr id="35" name="Rectangle: Rounded Corners 34">
                <a:extLst>
                  <a:ext uri="{FF2B5EF4-FFF2-40B4-BE49-F238E27FC236}">
                    <a16:creationId xmlns:a16="http://schemas.microsoft.com/office/drawing/2014/main" id="{5078825B-C17E-460B-AFBE-0D0B660FB581}"/>
                  </a:ext>
                </a:extLst>
              </p:cNvPr>
              <p:cNvSpPr/>
              <p:nvPr/>
            </p:nvSpPr>
            <p:spPr>
              <a:xfrm>
                <a:off x="243645" y="3541300"/>
                <a:ext cx="4267200" cy="383760"/>
              </a:xfrm>
              <a:prstGeom prst="roundRect">
                <a:avLst/>
              </a:prstGeom>
            </p:spPr>
            <p:style>
              <a:lnRef idx="2">
                <a:schemeClr val="lt1">
                  <a:hueOff val="0"/>
                  <a:satOff val="0"/>
                  <a:lumOff val="0"/>
                  <a:alphaOff val="0"/>
                </a:schemeClr>
              </a:lnRef>
              <a:fillRef idx="1">
                <a:schemeClr val="accent2">
                  <a:shade val="80000"/>
                  <a:hueOff val="348788"/>
                  <a:satOff val="-51893"/>
                  <a:lumOff val="36590"/>
                  <a:alphaOff val="0"/>
                </a:schemeClr>
              </a:fillRef>
              <a:effectRef idx="0">
                <a:schemeClr val="accent2">
                  <a:shade val="80000"/>
                  <a:hueOff val="348788"/>
                  <a:satOff val="-51893"/>
                  <a:lumOff val="36590"/>
                  <a:alphaOff val="0"/>
                </a:schemeClr>
              </a:effectRef>
              <a:fontRef idx="minor">
                <a:schemeClr val="lt1"/>
              </a:fontRef>
            </p:style>
            <p:txBody>
              <a:bodyPr/>
              <a:lstStyle/>
              <a:p>
                <a:endParaRPr lang="en-US"/>
              </a:p>
            </p:txBody>
          </p:sp>
          <p:sp>
            <p:nvSpPr>
              <p:cNvPr id="36" name="Rectangle: Rounded Corners 14">
                <a:extLst>
                  <a:ext uri="{FF2B5EF4-FFF2-40B4-BE49-F238E27FC236}">
                    <a16:creationId xmlns:a16="http://schemas.microsoft.com/office/drawing/2014/main" id="{4BA44CB1-C17C-4C49-A389-4949F674933F}"/>
                  </a:ext>
                </a:extLst>
              </p:cNvPr>
              <p:cNvSpPr txBox="1"/>
              <p:nvPr/>
            </p:nvSpPr>
            <p:spPr>
              <a:xfrm>
                <a:off x="259949" y="3560034"/>
                <a:ext cx="4244231" cy="346292"/>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61290" tIns="0" rIns="161290" bIns="0" numCol="1" spcCol="1270" anchor="ctr" anchorCtr="0">
                <a:noAutofit/>
              </a:bodyPr>
              <a:lstStyle/>
              <a:p>
                <a:r>
                  <a:rPr lang="fr-FR" sz="1400" b="0">
                    <a:solidFill>
                      <a:srgbClr val="003399"/>
                    </a:solidFill>
                  </a:rPr>
                  <a:t>Que peuvent faire les travailleurs?</a:t>
                </a:r>
              </a:p>
            </p:txBody>
          </p:sp>
        </p:grpSp>
      </p:grpSp>
      <p:grpSp>
        <p:nvGrpSpPr>
          <p:cNvPr id="37" name="Group 36">
            <a:extLst>
              <a:ext uri="{FF2B5EF4-FFF2-40B4-BE49-F238E27FC236}">
                <a16:creationId xmlns:a16="http://schemas.microsoft.com/office/drawing/2014/main" id="{6C730D4F-E269-4DC3-82B8-15D0C5C582F5}"/>
              </a:ext>
            </a:extLst>
          </p:cNvPr>
          <p:cNvGrpSpPr/>
          <p:nvPr/>
        </p:nvGrpSpPr>
        <p:grpSpPr>
          <a:xfrm>
            <a:off x="446750" y="1216962"/>
            <a:ext cx="4976364" cy="428193"/>
            <a:chOff x="446750" y="1266219"/>
            <a:chExt cx="4976364" cy="428193"/>
          </a:xfrm>
        </p:grpSpPr>
        <p:sp>
          <p:nvSpPr>
            <p:cNvPr id="38" name="Rectangle 37">
              <a:extLst>
                <a:ext uri="{FF2B5EF4-FFF2-40B4-BE49-F238E27FC236}">
                  <a16:creationId xmlns:a16="http://schemas.microsoft.com/office/drawing/2014/main" id="{8F566613-7CF5-46A1-ACBD-3BC5DDDBE9C4}"/>
                </a:ext>
              </a:extLst>
            </p:cNvPr>
            <p:cNvSpPr/>
            <p:nvPr/>
          </p:nvSpPr>
          <p:spPr>
            <a:xfrm>
              <a:off x="446750" y="1445031"/>
              <a:ext cx="4976364" cy="249381"/>
            </a:xfrm>
            <a:prstGeom prst="rect">
              <a:avLst/>
            </a:prstGeom>
            <a:ln w="15875"/>
          </p:spPr>
          <p:style>
            <a:lnRef idx="2">
              <a:schemeClr val="accent2">
                <a:shade val="80000"/>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a:lstStyle/>
            <a:p>
              <a:endParaRPr lang="en-GB">
                <a:solidFill>
                  <a:srgbClr val="003399"/>
                </a:solidFill>
              </a:endParaRPr>
            </a:p>
          </p:txBody>
        </p:sp>
        <p:grpSp>
          <p:nvGrpSpPr>
            <p:cNvPr id="39" name="Group 38">
              <a:extLst>
                <a:ext uri="{FF2B5EF4-FFF2-40B4-BE49-F238E27FC236}">
                  <a16:creationId xmlns:a16="http://schemas.microsoft.com/office/drawing/2014/main" id="{14158F89-B51E-4F4E-A8CA-230DC94FD56C}"/>
                </a:ext>
              </a:extLst>
            </p:cNvPr>
            <p:cNvGrpSpPr/>
            <p:nvPr/>
          </p:nvGrpSpPr>
          <p:grpSpPr>
            <a:xfrm>
              <a:off x="581955" y="1266219"/>
              <a:ext cx="4672581" cy="374904"/>
              <a:chOff x="259908" y="592899"/>
              <a:chExt cx="4267200" cy="383760"/>
            </a:xfrm>
          </p:grpSpPr>
          <p:sp>
            <p:nvSpPr>
              <p:cNvPr id="40" name="Rectangle: Rounded Corners 39">
                <a:extLst>
                  <a:ext uri="{FF2B5EF4-FFF2-40B4-BE49-F238E27FC236}">
                    <a16:creationId xmlns:a16="http://schemas.microsoft.com/office/drawing/2014/main" id="{BE8F1DC5-7F44-4BE1-A91A-2AF2E6BFF476}"/>
                  </a:ext>
                </a:extLst>
              </p:cNvPr>
              <p:cNvSpPr/>
              <p:nvPr/>
            </p:nvSpPr>
            <p:spPr>
              <a:xfrm>
                <a:off x="259908" y="592899"/>
                <a:ext cx="4267200" cy="383760"/>
              </a:xfrm>
              <a:prstGeom prst="roundRect">
                <a:avLst/>
              </a:prstGeom>
            </p:spPr>
            <p:style>
              <a:lnRef idx="2">
                <a:schemeClr val="lt1">
                  <a:hueOff val="0"/>
                  <a:satOff val="0"/>
                  <a:lumOff val="0"/>
                  <a:alphaOff val="0"/>
                </a:schemeClr>
              </a:lnRef>
              <a:fillRef idx="1">
                <a:schemeClr val="accent2">
                  <a:shade val="80000"/>
                  <a:hueOff val="58131"/>
                  <a:satOff val="-8649"/>
                  <a:lumOff val="6098"/>
                  <a:alphaOff val="0"/>
                </a:schemeClr>
              </a:fillRef>
              <a:effectRef idx="0">
                <a:schemeClr val="accent2">
                  <a:shade val="80000"/>
                  <a:hueOff val="58131"/>
                  <a:satOff val="-8649"/>
                  <a:lumOff val="6098"/>
                  <a:alphaOff val="0"/>
                </a:schemeClr>
              </a:effectRef>
              <a:fontRef idx="minor">
                <a:schemeClr val="lt1"/>
              </a:fontRef>
            </p:style>
            <p:txBody>
              <a:bodyPr/>
              <a:lstStyle/>
              <a:p>
                <a:endParaRPr lang="en-GB">
                  <a:solidFill>
                    <a:srgbClr val="003399"/>
                  </a:solidFill>
                </a:endParaRPr>
              </a:p>
            </p:txBody>
          </p:sp>
          <p:sp>
            <p:nvSpPr>
              <p:cNvPr id="41" name="Rectangle: Rounded Corners 4">
                <a:extLst>
                  <a:ext uri="{FF2B5EF4-FFF2-40B4-BE49-F238E27FC236}">
                    <a16:creationId xmlns:a16="http://schemas.microsoft.com/office/drawing/2014/main" id="{8D171BB3-E0A1-4C20-BBEA-D794C0EA719C}"/>
                  </a:ext>
                </a:extLst>
              </p:cNvPr>
              <p:cNvSpPr txBox="1"/>
              <p:nvPr/>
            </p:nvSpPr>
            <p:spPr>
              <a:xfrm>
                <a:off x="278640" y="611633"/>
                <a:ext cx="4225447" cy="346292"/>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61290" tIns="0" rIns="161290" bIns="0" numCol="1" spcCol="1270" anchor="ctr" anchorCtr="0">
                <a:noAutofit/>
              </a:bodyPr>
              <a:lstStyle/>
              <a:p>
                <a:r>
                  <a:rPr lang="fr-FR" sz="1400" b="0">
                    <a:solidFill>
                      <a:srgbClr val="003399"/>
                    </a:solidFill>
                  </a:rPr>
                  <a:t>Faits et chiffres </a:t>
                </a:r>
              </a:p>
            </p:txBody>
          </p:sp>
        </p:grpSp>
      </p:grpSp>
      <p:grpSp>
        <p:nvGrpSpPr>
          <p:cNvPr id="42" name="Group 41">
            <a:extLst>
              <a:ext uri="{FF2B5EF4-FFF2-40B4-BE49-F238E27FC236}">
                <a16:creationId xmlns:a16="http://schemas.microsoft.com/office/drawing/2014/main" id="{F21A0928-55CB-437B-82C6-83D507F62905}"/>
              </a:ext>
            </a:extLst>
          </p:cNvPr>
          <p:cNvGrpSpPr/>
          <p:nvPr/>
        </p:nvGrpSpPr>
        <p:grpSpPr>
          <a:xfrm>
            <a:off x="457200" y="4132377"/>
            <a:ext cx="4973516" cy="421811"/>
            <a:chOff x="457200" y="4132377"/>
            <a:chExt cx="4973516" cy="421811"/>
          </a:xfrm>
        </p:grpSpPr>
        <p:sp>
          <p:nvSpPr>
            <p:cNvPr id="43" name="Rectangle 42">
              <a:extLst>
                <a:ext uri="{FF2B5EF4-FFF2-40B4-BE49-F238E27FC236}">
                  <a16:creationId xmlns:a16="http://schemas.microsoft.com/office/drawing/2014/main" id="{F083639D-8A87-447C-B71E-45182404D2E3}"/>
                </a:ext>
              </a:extLst>
            </p:cNvPr>
            <p:cNvSpPr/>
            <p:nvPr/>
          </p:nvSpPr>
          <p:spPr>
            <a:xfrm>
              <a:off x="457200" y="4304807"/>
              <a:ext cx="4973516" cy="249381"/>
            </a:xfrm>
            <a:prstGeom prst="rect">
              <a:avLst/>
            </a:prstGeom>
            <a:ln w="15875"/>
          </p:spPr>
          <p:style>
            <a:lnRef idx="2">
              <a:schemeClr val="accent2">
                <a:shade val="80000"/>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a:lstStyle/>
            <a:p>
              <a:endParaRPr lang="en-GB"/>
            </a:p>
          </p:txBody>
        </p:sp>
        <p:grpSp>
          <p:nvGrpSpPr>
            <p:cNvPr id="44" name="Group 43">
              <a:extLst>
                <a:ext uri="{FF2B5EF4-FFF2-40B4-BE49-F238E27FC236}">
                  <a16:creationId xmlns:a16="http://schemas.microsoft.com/office/drawing/2014/main" id="{1396A3EE-F4E8-4D24-99D9-0BD561D9FB63}"/>
                </a:ext>
              </a:extLst>
            </p:cNvPr>
            <p:cNvGrpSpPr/>
            <p:nvPr/>
          </p:nvGrpSpPr>
          <p:grpSpPr>
            <a:xfrm>
              <a:off x="595396" y="4132377"/>
              <a:ext cx="4651902" cy="370957"/>
              <a:chOff x="595396" y="4132377"/>
              <a:chExt cx="4651902" cy="370957"/>
            </a:xfrm>
          </p:grpSpPr>
          <p:sp>
            <p:nvSpPr>
              <p:cNvPr id="45" name="Rectangle: Rounded Corners 44">
                <a:extLst>
                  <a:ext uri="{FF2B5EF4-FFF2-40B4-BE49-F238E27FC236}">
                    <a16:creationId xmlns:a16="http://schemas.microsoft.com/office/drawing/2014/main" id="{95A3F006-5776-4C26-9FCA-9E02A4E7E3EC}"/>
                  </a:ext>
                </a:extLst>
              </p:cNvPr>
              <p:cNvSpPr/>
              <p:nvPr/>
            </p:nvSpPr>
            <p:spPr>
              <a:xfrm>
                <a:off x="595396" y="4132377"/>
                <a:ext cx="4651902" cy="370957"/>
              </a:xfrm>
              <a:prstGeom prst="roundRect">
                <a:avLst/>
              </a:prstGeom>
              <a:solidFill>
                <a:srgbClr val="D7E3AF"/>
              </a:solidFill>
            </p:spPr>
            <p:style>
              <a:lnRef idx="2">
                <a:schemeClr val="lt1">
                  <a:hueOff val="0"/>
                  <a:satOff val="0"/>
                  <a:lumOff val="0"/>
                  <a:alphaOff val="0"/>
                </a:schemeClr>
              </a:lnRef>
              <a:fillRef idx="1">
                <a:schemeClr val="accent2">
                  <a:shade val="80000"/>
                  <a:hueOff val="348788"/>
                  <a:satOff val="-51893"/>
                  <a:lumOff val="36590"/>
                  <a:alphaOff val="0"/>
                </a:schemeClr>
              </a:fillRef>
              <a:effectRef idx="0">
                <a:schemeClr val="accent2">
                  <a:shade val="80000"/>
                  <a:hueOff val="348788"/>
                  <a:satOff val="-51893"/>
                  <a:lumOff val="36590"/>
                  <a:alphaOff val="0"/>
                </a:schemeClr>
              </a:effectRef>
              <a:fontRef idx="minor">
                <a:schemeClr val="lt1"/>
              </a:fontRef>
            </p:style>
            <p:txBody>
              <a:bodyPr/>
              <a:lstStyle/>
              <a:p>
                <a:endParaRPr lang="en-GB"/>
              </a:p>
            </p:txBody>
          </p:sp>
          <p:sp>
            <p:nvSpPr>
              <p:cNvPr id="46" name="Rectangle: Rounded Corners 14">
                <a:extLst>
                  <a:ext uri="{FF2B5EF4-FFF2-40B4-BE49-F238E27FC236}">
                    <a16:creationId xmlns:a16="http://schemas.microsoft.com/office/drawing/2014/main" id="{31B62292-ABEC-45D0-B502-B781E62EBD8F}"/>
                  </a:ext>
                </a:extLst>
              </p:cNvPr>
              <p:cNvSpPr txBox="1"/>
              <p:nvPr/>
            </p:nvSpPr>
            <p:spPr>
              <a:xfrm>
                <a:off x="613170" y="4150486"/>
                <a:ext cx="4626862" cy="334739"/>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61290" tIns="0" rIns="161290" bIns="0" numCol="1" spcCol="1270" anchor="ctr" anchorCtr="0">
                <a:noAutofit/>
              </a:bodyPr>
              <a:lstStyle>
                <a:defPPr>
                  <a:defRPr lang="en-US"/>
                </a:defPPr>
                <a:lvl1pPr>
                  <a:defRPr sz="1400" b="0"/>
                </a:lvl1pPr>
              </a:lstStyle>
              <a:p>
                <a:r>
                  <a:rPr lang="fr-FR">
                    <a:solidFill>
                      <a:srgbClr val="003399"/>
                    </a:solidFill>
                  </a:rPr>
                  <a:t>Que peuvent faire les responsables politiques?</a:t>
                </a:r>
              </a:p>
            </p:txBody>
          </p:sp>
        </p:grpSp>
      </p:grpSp>
    </p:spTree>
    <p:extLst>
      <p:ext uri="{BB962C8B-B14F-4D97-AF65-F5344CB8AC3E}">
        <p14:creationId xmlns:p14="http://schemas.microsoft.com/office/powerpoint/2010/main" val="124221963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68312" y="843558"/>
            <a:ext cx="7344047" cy="2520280"/>
          </a:xfrm>
        </p:spPr>
        <p:txBody>
          <a:bodyPr lIns="0" anchor="t">
            <a:noAutofit/>
          </a:bodyPr>
          <a:lstStyle/>
          <a:p>
            <a:pPr marL="0" indent="0" fontAlgn="base">
              <a:spcBef>
                <a:spcPts val="600"/>
              </a:spcBef>
              <a:buNone/>
            </a:pPr>
            <a:r>
              <a:rPr lang="fr-FR" sz="1600" dirty="0">
                <a:solidFill>
                  <a:srgbClr val="ACC700"/>
                </a:solidFill>
              </a:rPr>
              <a:t>5. Prévenir les risques psychosociaux</a:t>
            </a:r>
          </a:p>
          <a:p>
            <a:pPr marL="457200" lvl="2" indent="-222250" fontAlgn="base">
              <a:spcBef>
                <a:spcPts val="600"/>
              </a:spcBef>
              <a:buFont typeface="Arial" panose="020B0604020202020204" pitchFamily="34" charset="0"/>
              <a:buChar char="•"/>
            </a:pPr>
            <a:r>
              <a:rPr lang="fr-FR" sz="1525" dirty="0">
                <a:solidFill>
                  <a:srgbClr val="003399"/>
                </a:solidFill>
              </a:rPr>
              <a:t>Rester en contact avec les collègues au moyen d’appels téléphoniques ou de réunions virtuelles</a:t>
            </a:r>
          </a:p>
          <a:p>
            <a:pPr marL="457200" lvl="2" indent="-222250" fontAlgn="base">
              <a:spcBef>
                <a:spcPts val="600"/>
              </a:spcBef>
              <a:buFont typeface="Arial" panose="020B0604020202020204" pitchFamily="34" charset="0"/>
              <a:buChar char="•"/>
            </a:pPr>
            <a:r>
              <a:rPr lang="fr-FR" sz="1525" dirty="0">
                <a:solidFill>
                  <a:srgbClr val="003399"/>
                </a:solidFill>
              </a:rPr>
              <a:t>Alterner les réunions d’équipe avec des entretiens individuels</a:t>
            </a:r>
          </a:p>
          <a:p>
            <a:pPr marL="457200" lvl="2" indent="-222250" fontAlgn="base">
              <a:spcBef>
                <a:spcPts val="600"/>
              </a:spcBef>
              <a:buFont typeface="Arial" panose="020B0604020202020204" pitchFamily="34" charset="0"/>
              <a:buChar char="•"/>
            </a:pPr>
            <a:r>
              <a:rPr lang="fr-FR" sz="1525" dirty="0">
                <a:solidFill>
                  <a:srgbClr val="003399"/>
                </a:solidFill>
              </a:rPr>
              <a:t>Prendre le temps de discuter de manière informelle avec ses collègues et amis</a:t>
            </a:r>
          </a:p>
          <a:p>
            <a:pPr marL="457200" lvl="2" indent="-222250" fontAlgn="base">
              <a:spcBef>
                <a:spcPts val="600"/>
              </a:spcBef>
              <a:buFont typeface="Arial" panose="020B0604020202020204" pitchFamily="34" charset="0"/>
              <a:buChar char="•"/>
            </a:pPr>
            <a:r>
              <a:rPr lang="fr-FR" sz="1525" dirty="0">
                <a:solidFill>
                  <a:srgbClr val="003399"/>
                </a:solidFill>
              </a:rPr>
              <a:t>Prendre des pauses café virtuelles</a:t>
            </a:r>
          </a:p>
        </p:txBody>
      </p:sp>
      <p:sp>
        <p:nvSpPr>
          <p:cNvPr id="5" name="Title 1">
            <a:extLst>
              <a:ext uri="{FF2B5EF4-FFF2-40B4-BE49-F238E27FC236}">
                <a16:creationId xmlns:a16="http://schemas.microsoft.com/office/drawing/2014/main" id="{9FA920E6-03D7-40EA-A3CD-19F8F14D5E61}"/>
              </a:ext>
            </a:extLst>
          </p:cNvPr>
          <p:cNvSpPr txBox="1">
            <a:spLocks/>
          </p:cNvSpPr>
          <p:nvPr/>
        </p:nvSpPr>
        <p:spPr>
          <a:xfrm>
            <a:off x="450000" y="123478"/>
            <a:ext cx="7559873" cy="367200"/>
          </a:xfrm>
          <a:prstGeom prst="rect">
            <a:avLst/>
          </a:prstGeom>
        </p:spPr>
        <p:txBody>
          <a:bodyPr vert="horz" lIns="0" tIns="45720" rIns="91440" bIns="45720" rtlCol="0" anchor="ctr">
            <a:noAutofit/>
          </a:bodyPr>
          <a:lstStyle>
            <a:lvl1pPr algn="l" defTabSz="257175" rtl="0" eaLnBrk="1" latinLnBrk="0" hangingPunct="1">
              <a:spcBef>
                <a:spcPct val="0"/>
              </a:spcBef>
              <a:buNone/>
              <a:defRPr sz="1350" b="1" i="0" kern="1200" baseline="0">
                <a:solidFill>
                  <a:schemeClr val="tx2"/>
                </a:solidFill>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fr-FR" sz="2400"/>
              <a:t>Que peuvent faire les travailleurs?</a:t>
            </a:r>
          </a:p>
        </p:txBody>
      </p:sp>
    </p:spTree>
    <p:extLst>
      <p:ext uri="{BB962C8B-B14F-4D97-AF65-F5344CB8AC3E}">
        <p14:creationId xmlns:p14="http://schemas.microsoft.com/office/powerpoint/2010/main" val="247990858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84461" y="843756"/>
            <a:ext cx="7831955" cy="3455987"/>
          </a:xfrm>
        </p:spPr>
        <p:txBody>
          <a:bodyPr lIns="0" rIns="0" anchor="t">
            <a:noAutofit/>
          </a:bodyPr>
          <a:lstStyle/>
          <a:p>
            <a:pPr marL="0" indent="0">
              <a:spcBef>
                <a:spcPts val="600"/>
              </a:spcBef>
              <a:buNone/>
            </a:pPr>
            <a:r>
              <a:rPr lang="fr-FR" sz="1600">
                <a:solidFill>
                  <a:srgbClr val="ACC700"/>
                </a:solidFill>
              </a:rPr>
              <a:t>6. Équilibrer la charge de travail</a:t>
            </a:r>
          </a:p>
          <a:p>
            <a:pPr marL="457200" lvl="2" indent="-222250" fontAlgn="base">
              <a:spcBef>
                <a:spcPts val="600"/>
              </a:spcBef>
              <a:buFont typeface="Arial" panose="020B0604020202020204" pitchFamily="34" charset="0"/>
              <a:buChar char="•"/>
            </a:pPr>
            <a:r>
              <a:rPr lang="fr-FR" sz="1525">
                <a:solidFill>
                  <a:srgbClr val="003399"/>
                </a:solidFill>
              </a:rPr>
              <a:t>En cas de charge de travail élevée constante, en parler à son supérieur hiérarchique</a:t>
            </a:r>
          </a:p>
          <a:p>
            <a:pPr marL="457200" lvl="2" indent="-222250" fontAlgn="base">
              <a:spcBef>
                <a:spcPts val="600"/>
              </a:spcBef>
              <a:buFont typeface="Arial" panose="020B0604020202020204" pitchFamily="34" charset="0"/>
              <a:buChar char="•"/>
            </a:pPr>
            <a:r>
              <a:rPr lang="fr-FR" sz="1525">
                <a:solidFill>
                  <a:srgbClr val="003399"/>
                </a:solidFill>
              </a:rPr>
              <a:t>Prendre suffisamment de pauses pour séparer les périodes de travail intense </a:t>
            </a:r>
          </a:p>
          <a:p>
            <a:pPr marL="457200" lvl="2" indent="-222250" fontAlgn="base">
              <a:spcBef>
                <a:spcPts val="600"/>
              </a:spcBef>
              <a:buFont typeface="Arial" panose="020B0604020202020204" pitchFamily="34" charset="0"/>
              <a:buChar char="•"/>
            </a:pPr>
            <a:r>
              <a:rPr lang="fr-FR" sz="1525">
                <a:solidFill>
                  <a:srgbClr val="003399"/>
                </a:solidFill>
              </a:rPr>
              <a:t>Se déconnecter!</a:t>
            </a:r>
          </a:p>
          <a:p>
            <a:pPr marL="457200" lvl="2" indent="-222250" fontAlgn="base">
              <a:spcBef>
                <a:spcPts val="600"/>
              </a:spcBef>
              <a:buFont typeface="Arial" panose="020B0604020202020204" pitchFamily="34" charset="0"/>
              <a:buChar char="•"/>
            </a:pPr>
            <a:r>
              <a:rPr lang="fr-FR" sz="1525">
                <a:solidFill>
                  <a:srgbClr val="003399"/>
                </a:solidFill>
              </a:rPr>
              <a:t>Envisager de travailler en blocs de 25 minutes, séparés par des pauses de 5 minutes</a:t>
            </a:r>
          </a:p>
          <a:p>
            <a:pPr marL="457200" lvl="2" indent="-222250" fontAlgn="base">
              <a:spcBef>
                <a:spcPts val="600"/>
              </a:spcBef>
              <a:buFont typeface="Arial" panose="020B0604020202020204" pitchFamily="34" charset="0"/>
              <a:buChar char="•"/>
            </a:pPr>
            <a:r>
              <a:rPr lang="fr-FR" sz="1525">
                <a:solidFill>
                  <a:srgbClr val="003399"/>
                </a:solidFill>
              </a:rPr>
              <a:t>Se concentrer sur une tâche à la fois</a:t>
            </a:r>
          </a:p>
        </p:txBody>
      </p:sp>
      <p:sp>
        <p:nvSpPr>
          <p:cNvPr id="5" name="Title 1">
            <a:extLst>
              <a:ext uri="{FF2B5EF4-FFF2-40B4-BE49-F238E27FC236}">
                <a16:creationId xmlns:a16="http://schemas.microsoft.com/office/drawing/2014/main" id="{453B2CB0-BAD0-4A35-945C-599F8181B0F7}"/>
              </a:ext>
            </a:extLst>
          </p:cNvPr>
          <p:cNvSpPr txBox="1">
            <a:spLocks/>
          </p:cNvSpPr>
          <p:nvPr/>
        </p:nvSpPr>
        <p:spPr>
          <a:xfrm>
            <a:off x="450000" y="123478"/>
            <a:ext cx="7559873" cy="367200"/>
          </a:xfrm>
          <a:prstGeom prst="rect">
            <a:avLst/>
          </a:prstGeom>
        </p:spPr>
        <p:txBody>
          <a:bodyPr vert="horz" lIns="0" tIns="45720" rIns="91440" bIns="45720" rtlCol="0" anchor="ctr">
            <a:noAutofit/>
          </a:bodyPr>
          <a:lstStyle>
            <a:lvl1pPr algn="l" defTabSz="257175" rtl="0" eaLnBrk="1" latinLnBrk="0" hangingPunct="1">
              <a:spcBef>
                <a:spcPct val="0"/>
              </a:spcBef>
              <a:buNone/>
              <a:defRPr sz="1350" b="1" i="0" kern="1200" baseline="0">
                <a:solidFill>
                  <a:schemeClr val="tx2"/>
                </a:solidFill>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fr-FR" sz="2400"/>
              <a:t>Que peuvent faire les travailleurs?</a:t>
            </a:r>
          </a:p>
        </p:txBody>
      </p:sp>
    </p:spTree>
    <p:extLst>
      <p:ext uri="{BB962C8B-B14F-4D97-AF65-F5344CB8AC3E}">
        <p14:creationId xmlns:p14="http://schemas.microsoft.com/office/powerpoint/2010/main" val="194782542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lIns="0"/>
          <a:lstStyle/>
          <a:p>
            <a:r>
              <a:rPr lang="fr-FR" sz="2400"/>
              <a:t>Accord-cadre européen sur le télétravail</a:t>
            </a:r>
          </a:p>
        </p:txBody>
      </p:sp>
      <p:sp>
        <p:nvSpPr>
          <p:cNvPr id="3" name="Content Placeholder 2"/>
          <p:cNvSpPr>
            <a:spLocks noGrp="1"/>
          </p:cNvSpPr>
          <p:nvPr>
            <p:ph sz="half" idx="1"/>
          </p:nvPr>
        </p:nvSpPr>
        <p:spPr>
          <a:xfrm>
            <a:off x="450001" y="906425"/>
            <a:ext cx="7650391" cy="2889461"/>
          </a:xfrm>
        </p:spPr>
        <p:txBody>
          <a:bodyPr lIns="0" rIns="0">
            <a:noAutofit/>
          </a:bodyPr>
          <a:lstStyle/>
          <a:p>
            <a:pPr marL="0" indent="0">
              <a:buNone/>
            </a:pPr>
            <a:r>
              <a:rPr lang="fr-FR" sz="1600" dirty="0">
                <a:solidFill>
                  <a:srgbClr val="ACC700"/>
                </a:solidFill>
              </a:rPr>
              <a:t>Les employeurs ont les mêmes responsabilités en matière de santé et de sécurité pour les télétravailleurs que pour les autres travailleurs. </a:t>
            </a:r>
          </a:p>
          <a:p>
            <a:pPr marL="0" indent="0">
              <a:buNone/>
            </a:pPr>
            <a:endParaRPr lang="en-GB" sz="1600" b="0" dirty="0">
              <a:solidFill>
                <a:srgbClr val="FF0000"/>
              </a:solidFill>
            </a:endParaRPr>
          </a:p>
          <a:p>
            <a:r>
              <a:rPr lang="fr-FR" sz="1600" b="0" dirty="0"/>
              <a:t>Directives de l’UE les plus pertinentes pour le travail </a:t>
            </a:r>
            <a:br>
              <a:rPr lang="fr-FR" sz="1600" b="0" dirty="0"/>
            </a:br>
            <a:r>
              <a:rPr lang="fr-FR" sz="1600" b="0" dirty="0"/>
              <a:t>à distance/hybride:</a:t>
            </a:r>
          </a:p>
          <a:p>
            <a:pPr lvl="1"/>
            <a:r>
              <a:rPr lang="fr-FR" sz="1600" dirty="0">
                <a:solidFill>
                  <a:srgbClr val="003399"/>
                </a:solidFill>
                <a:hlinkClick r:id="rId3">
                  <a:extLst>
                    <a:ext uri="{A12FA001-AC4F-418D-AE19-62706E023703}">
                      <ahyp:hlinkClr xmlns:ahyp="http://schemas.microsoft.com/office/drawing/2018/hyperlinkcolor" val="tx"/>
                    </a:ext>
                  </a:extLst>
                </a:hlinkClick>
              </a:rPr>
              <a:t>La directive-cadre sur la SST</a:t>
            </a:r>
            <a:r>
              <a:rPr lang="fr-FR" sz="1600" dirty="0">
                <a:solidFill>
                  <a:srgbClr val="003399"/>
                </a:solidFill>
              </a:rPr>
              <a:t>;  </a:t>
            </a:r>
          </a:p>
          <a:p>
            <a:pPr lvl="1"/>
            <a:r>
              <a:rPr lang="fr-FR" sz="1600" dirty="0">
                <a:solidFill>
                  <a:srgbClr val="003399"/>
                </a:solidFill>
                <a:hlinkClick r:id="rId4">
                  <a:extLst>
                    <a:ext uri="{A12FA001-AC4F-418D-AE19-62706E023703}">
                      <ahyp:hlinkClr xmlns:ahyp="http://schemas.microsoft.com/office/drawing/2018/hyperlinkcolor" val="tx"/>
                    </a:ext>
                  </a:extLst>
                </a:hlinkClick>
              </a:rPr>
              <a:t>Directive 2009/104/CE – utilisation d’équipements de travail</a:t>
            </a:r>
          </a:p>
          <a:p>
            <a:pPr lvl="1"/>
            <a:r>
              <a:rPr lang="fr-FR" sz="1600" dirty="0">
                <a:solidFill>
                  <a:srgbClr val="003399"/>
                </a:solidFill>
                <a:hlinkClick r:id="rId5">
                  <a:extLst>
                    <a:ext uri="{A12FA001-AC4F-418D-AE19-62706E023703}">
                      <ahyp:hlinkClr xmlns:ahyp="http://schemas.microsoft.com/office/drawing/2018/hyperlinkcolor" val="tx"/>
                    </a:ext>
                  </a:extLst>
                </a:hlinkClick>
              </a:rPr>
              <a:t>Directive 89/654/CEE – prescriptions pour les lieux de travail</a:t>
            </a:r>
          </a:p>
          <a:p>
            <a:pPr lvl="1"/>
            <a:r>
              <a:rPr lang="fr-FR" sz="1600" dirty="0">
                <a:solidFill>
                  <a:srgbClr val="003399"/>
                </a:solidFill>
                <a:hlinkClick r:id="rId6">
                  <a:extLst>
                    <a:ext uri="{A12FA001-AC4F-418D-AE19-62706E023703}">
                      <ahyp:hlinkClr xmlns:ahyp="http://schemas.microsoft.com/office/drawing/2018/hyperlinkcolor" val="tx"/>
                    </a:ext>
                  </a:extLst>
                </a:hlinkClick>
              </a:rPr>
              <a:t>Directive 90/270/CEE - équipements à écran de visualisation</a:t>
            </a:r>
            <a:r>
              <a:rPr lang="fr-FR" sz="1600" dirty="0">
                <a:solidFill>
                  <a:srgbClr val="003399"/>
                </a:solidFill>
              </a:rPr>
              <a:t> </a:t>
            </a:r>
          </a:p>
          <a:p>
            <a:pPr lvl="1"/>
            <a:r>
              <a:rPr lang="fr-FR" sz="1600" dirty="0">
                <a:solidFill>
                  <a:srgbClr val="003399"/>
                </a:solidFill>
                <a:hlinkClick r:id="rId7">
                  <a:extLst>
                    <a:ext uri="{A12FA001-AC4F-418D-AE19-62706E023703}">
                      <ahyp:hlinkClr xmlns:ahyp="http://schemas.microsoft.com/office/drawing/2018/hyperlinkcolor" val="tx"/>
                    </a:ext>
                  </a:extLst>
                </a:hlinkClick>
              </a:rPr>
              <a:t>Directive 2003/88/CE – temps de travail</a:t>
            </a:r>
          </a:p>
        </p:txBody>
      </p:sp>
      <p:pic>
        <p:nvPicPr>
          <p:cNvPr id="4" name="Picture 3" descr="A gavel and paper with a piece of paper&#10;&#10;Description automatically generated">
            <a:extLst>
              <a:ext uri="{FF2B5EF4-FFF2-40B4-BE49-F238E27FC236}">
                <a16:creationId xmlns:a16="http://schemas.microsoft.com/office/drawing/2014/main" id="{8D3CAD38-06A3-4A48-8289-23AB4829C614}"/>
              </a:ext>
            </a:extLst>
          </p:cNvPr>
          <p:cNvPicPr>
            <a:picLocks noChangeAspect="1"/>
          </p:cNvPicPr>
          <p:nvPr/>
        </p:nvPicPr>
        <p:blipFill>
          <a:blip r:embed="rId8" cstate="hqprint">
            <a:extLst>
              <a:ext uri="{28A0092B-C50C-407E-A947-70E740481C1C}">
                <a14:useLocalDpi xmlns:a14="http://schemas.microsoft.com/office/drawing/2010/main" val="0"/>
              </a:ext>
            </a:extLst>
          </a:blip>
          <a:stretch>
            <a:fillRect/>
          </a:stretch>
        </p:blipFill>
        <p:spPr>
          <a:xfrm>
            <a:off x="6372200" y="1867087"/>
            <a:ext cx="1409325" cy="1409325"/>
          </a:xfrm>
          <a:prstGeom prst="rect">
            <a:avLst/>
          </a:prstGeom>
        </p:spPr>
      </p:pic>
    </p:spTree>
    <p:extLst>
      <p:ext uri="{BB962C8B-B14F-4D97-AF65-F5344CB8AC3E}">
        <p14:creationId xmlns:p14="http://schemas.microsoft.com/office/powerpoint/2010/main" val="130843723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descr="A green hand with a blue circle and a finger pressing a button&#10;&#10;Description automatically generated">
            <a:extLst>
              <a:ext uri="{FF2B5EF4-FFF2-40B4-BE49-F238E27FC236}">
                <a16:creationId xmlns:a16="http://schemas.microsoft.com/office/drawing/2014/main" id="{EFA04028-DED2-4508-93B0-CC87FD707DDA}"/>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1143305" y="955205"/>
            <a:ext cx="1708751" cy="1708751"/>
          </a:xfrm>
          <a:prstGeom prst="rect">
            <a:avLst/>
          </a:prstGeom>
        </p:spPr>
      </p:pic>
      <p:pic>
        <p:nvPicPr>
          <p:cNvPr id="7" name="Picture 6" descr="A computer with a screen on&#10;&#10;Description automatically generated">
            <a:extLst>
              <a:ext uri="{FF2B5EF4-FFF2-40B4-BE49-F238E27FC236}">
                <a16:creationId xmlns:a16="http://schemas.microsoft.com/office/drawing/2014/main" id="{8489CA9D-D157-4CC2-97DA-6C0008820873}"/>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2652617" y="698760"/>
            <a:ext cx="3610163" cy="2221639"/>
          </a:xfrm>
          <a:prstGeom prst="rect">
            <a:avLst/>
          </a:prstGeom>
        </p:spPr>
      </p:pic>
      <p:sp>
        <p:nvSpPr>
          <p:cNvPr id="2" name="Title 1">
            <a:extLst>
              <a:ext uri="{FF2B5EF4-FFF2-40B4-BE49-F238E27FC236}">
                <a16:creationId xmlns:a16="http://schemas.microsoft.com/office/drawing/2014/main" id="{F99F63CB-EFAF-85BA-DEFE-BB707F00318E}"/>
              </a:ext>
            </a:extLst>
          </p:cNvPr>
          <p:cNvSpPr>
            <a:spLocks noGrp="1"/>
          </p:cNvSpPr>
          <p:nvPr>
            <p:ph type="title"/>
          </p:nvPr>
        </p:nvSpPr>
        <p:spPr/>
        <p:txBody>
          <a:bodyPr/>
          <a:lstStyle/>
          <a:p>
            <a:r>
              <a:rPr lang="fr-FR"/>
              <a:t>Informations complémentaires</a:t>
            </a:r>
          </a:p>
        </p:txBody>
      </p:sp>
      <p:sp>
        <p:nvSpPr>
          <p:cNvPr id="5" name="Content Placeholder 2">
            <a:extLst>
              <a:ext uri="{FF2B5EF4-FFF2-40B4-BE49-F238E27FC236}">
                <a16:creationId xmlns:a16="http://schemas.microsoft.com/office/drawing/2014/main" id="{F567A181-C4B7-4D4B-8398-84F814A78CCF}"/>
              </a:ext>
            </a:extLst>
          </p:cNvPr>
          <p:cNvSpPr txBox="1">
            <a:spLocks/>
          </p:cNvSpPr>
          <p:nvPr/>
        </p:nvSpPr>
        <p:spPr>
          <a:xfrm>
            <a:off x="456082" y="2807215"/>
            <a:ext cx="8003232" cy="1708751"/>
          </a:xfrm>
          <a:prstGeom prst="rect">
            <a:avLst/>
          </a:prstGeom>
        </p:spPr>
        <p:txBody>
          <a:bodyPr vert="horz" lIns="0" tIns="45720" rIns="0" bIns="45720" rtlCol="0" anchor="t" anchorCtr="0">
            <a:noAutofit/>
          </a:bodyPr>
          <a:lstStyle>
            <a:lvl1pPr marL="189000" indent="-189000" algn="l" defTabSz="342900" rtl="0" eaLnBrk="1" latinLnBrk="0" hangingPunct="1">
              <a:spcBef>
                <a:spcPts val="450"/>
              </a:spcBef>
              <a:spcAft>
                <a:spcPts val="0"/>
              </a:spcAft>
              <a:buClr>
                <a:schemeClr val="tx2"/>
              </a:buClr>
              <a:buFont typeface="Wingdings" pitchFamily="2" charset="2"/>
              <a:buChar char="§"/>
              <a:defRPr sz="1350" b="1" i="0" kern="1200" baseline="0">
                <a:solidFill>
                  <a:schemeClr val="tx2"/>
                </a:solidFill>
                <a:latin typeface="+mn-lt"/>
                <a:ea typeface="+mn-ea"/>
                <a:cs typeface="+mn-cs"/>
              </a:defRPr>
            </a:lvl1pPr>
            <a:lvl2pPr marL="324000" indent="-135000" algn="l" defTabSz="342900" rtl="0" eaLnBrk="1" latinLnBrk="0" hangingPunct="1">
              <a:spcBef>
                <a:spcPts val="0"/>
              </a:spcBef>
              <a:spcAft>
                <a:spcPts val="0"/>
              </a:spcAft>
              <a:buClrTx/>
              <a:buFont typeface="Arial" pitchFamily="34" charset="0"/>
              <a:buChar char="•"/>
              <a:defRPr sz="1350" kern="1200" baseline="0">
                <a:solidFill>
                  <a:schemeClr val="tx1"/>
                </a:solidFill>
                <a:latin typeface="+mn-lt"/>
                <a:ea typeface="+mn-ea"/>
                <a:cs typeface="+mn-cs"/>
              </a:defRPr>
            </a:lvl2pPr>
            <a:lvl3pPr marL="459000" indent="-135000" algn="l" defTabSz="342900" rtl="0" eaLnBrk="1" latinLnBrk="0" hangingPunct="1">
              <a:spcBef>
                <a:spcPts val="0"/>
              </a:spcBef>
              <a:spcAft>
                <a:spcPts val="0"/>
              </a:spcAft>
              <a:buClrTx/>
              <a:buFont typeface="Arial" pitchFamily="34" charset="0"/>
              <a:buChar char="−"/>
              <a:defRPr sz="1275" kern="1200" baseline="0">
                <a:solidFill>
                  <a:schemeClr val="tx1"/>
                </a:solidFill>
                <a:latin typeface="+mn-lt"/>
                <a:ea typeface="+mn-ea"/>
                <a:cs typeface="+mn-cs"/>
              </a:defRPr>
            </a:lvl3pPr>
            <a:lvl4pPr marL="594000" indent="-135000" algn="l" defTabSz="342900" rtl="0" eaLnBrk="1" latinLnBrk="0" hangingPunct="1">
              <a:spcBef>
                <a:spcPts val="0"/>
              </a:spcBef>
              <a:spcAft>
                <a:spcPts val="0"/>
              </a:spcAft>
              <a:buClrTx/>
              <a:buFont typeface="Arial" pitchFamily="34" charset="0"/>
              <a:buChar char="•"/>
              <a:defRPr sz="1200" kern="1200" baseline="0">
                <a:solidFill>
                  <a:schemeClr val="tx1"/>
                </a:solidFill>
                <a:latin typeface="+mn-lt"/>
                <a:ea typeface="+mn-ea"/>
                <a:cs typeface="+mn-cs"/>
              </a:defRPr>
            </a:lvl4pPr>
            <a:lvl5pPr marL="729000" indent="-135000" algn="l" defTabSz="342900" rtl="0" eaLnBrk="1" latinLnBrk="0" hangingPunct="1">
              <a:spcBef>
                <a:spcPts val="0"/>
              </a:spcBef>
              <a:spcAft>
                <a:spcPts val="0"/>
              </a:spcAft>
              <a:buClrTx/>
              <a:buFont typeface="Arial" pitchFamily="34" charset="0"/>
              <a:buChar char="−"/>
              <a:defRPr sz="1125" kern="1200" baseline="0">
                <a:solidFill>
                  <a:schemeClr val="tx1"/>
                </a:solidFill>
                <a:latin typeface="+mn-lt"/>
                <a:ea typeface="+mn-ea"/>
                <a:cs typeface="+mn-cs"/>
              </a:defRPr>
            </a:lvl5pPr>
            <a:lvl6pPr marL="1885950" indent="-171450" algn="l" defTabSz="342900" rtl="0" eaLnBrk="1" latinLnBrk="0" hangingPunct="1">
              <a:spcBef>
                <a:spcPts val="0"/>
              </a:spcBef>
              <a:buClr>
                <a:schemeClr val="tx2"/>
              </a:buClr>
              <a:buSzPct val="101000"/>
              <a:buFont typeface="Courier New" pitchFamily="49" charset="0"/>
              <a:buChar char="o"/>
              <a:defRPr sz="900" kern="1200" baseline="0">
                <a:solidFill>
                  <a:schemeClr val="tx1"/>
                </a:solidFill>
                <a:latin typeface="+mn-lt"/>
                <a:ea typeface="+mn-ea"/>
                <a:cs typeface="+mn-cs"/>
              </a:defRPr>
            </a:lvl6pPr>
            <a:lvl7pPr marL="2228850" indent="-171450" algn="l" defTabSz="342900" rtl="0" eaLnBrk="1" latinLnBrk="0" hangingPunct="1">
              <a:spcBef>
                <a:spcPts val="0"/>
              </a:spcBef>
              <a:buClr>
                <a:schemeClr val="tx2"/>
              </a:buClr>
              <a:buFont typeface="Courier New" pitchFamily="49" charset="0"/>
              <a:buChar char="o"/>
              <a:defRPr sz="900" kern="1200" baseline="0">
                <a:solidFill>
                  <a:schemeClr val="tx1"/>
                </a:solidFill>
                <a:latin typeface="+mn-lt"/>
                <a:ea typeface="+mn-ea"/>
                <a:cs typeface="+mn-cs"/>
              </a:defRPr>
            </a:lvl7pPr>
            <a:lvl8pPr marL="2571750" indent="-171450" algn="l" defTabSz="342900" rtl="0" eaLnBrk="1" latinLnBrk="0" hangingPunct="1">
              <a:spcBef>
                <a:spcPct val="20000"/>
              </a:spcBef>
              <a:buClr>
                <a:schemeClr val="tx2"/>
              </a:buClr>
              <a:buFont typeface="Courier New" pitchFamily="49" charset="0"/>
              <a:buChar char="o"/>
              <a:defRPr sz="900" kern="1200" baseline="0">
                <a:solidFill>
                  <a:schemeClr val="tx1"/>
                </a:solidFill>
                <a:latin typeface="+mn-lt"/>
                <a:ea typeface="+mn-ea"/>
                <a:cs typeface="+mn-cs"/>
              </a:defRPr>
            </a:lvl8pPr>
            <a:lvl9pPr marL="2914650" indent="-171450" algn="l" defTabSz="342900" rtl="0" eaLnBrk="1" latinLnBrk="0" hangingPunct="1">
              <a:spcBef>
                <a:spcPct val="20000"/>
              </a:spcBef>
              <a:buClr>
                <a:schemeClr val="tx2"/>
              </a:buClr>
              <a:buFont typeface="Courier New" pitchFamily="49" charset="0"/>
              <a:buChar char="o"/>
              <a:defRPr sz="900" kern="1200" baseline="0">
                <a:solidFill>
                  <a:schemeClr val="tx1"/>
                </a:solidFill>
                <a:latin typeface="+mn-lt"/>
                <a:ea typeface="+mn-ea"/>
                <a:cs typeface="+mn-cs"/>
              </a:defRPr>
            </a:lvl9pPr>
          </a:lstStyle>
          <a:p>
            <a:pPr>
              <a:buClr>
                <a:srgbClr val="ACC700"/>
              </a:buClr>
            </a:pPr>
            <a:r>
              <a:rPr lang="fr-FR" sz="1500" dirty="0">
                <a:solidFill>
                  <a:srgbClr val="ACC700"/>
                </a:solidFill>
              </a:rPr>
              <a:t>Consultez tous les contenus connexes dans le domaine prioritaire «Travail à distance et hybride»:</a:t>
            </a:r>
          </a:p>
          <a:p>
            <a:pPr marL="0" indent="0">
              <a:buClr>
                <a:srgbClr val="ACC700"/>
              </a:buClr>
              <a:buNone/>
            </a:pPr>
            <a:r>
              <a:rPr lang="fr-FR" sz="1500" b="0" dirty="0">
                <a:hlinkClick r:id="rId4">
                  <a:extLst>
                    <a:ext uri="{A12FA001-AC4F-418D-AE19-62706E023703}">
                      <ahyp:hlinkClr xmlns:ahyp="http://schemas.microsoft.com/office/drawing/2018/hyperlinkcolor" val="tx"/>
                    </a:ext>
                  </a:extLst>
                </a:hlinkClick>
              </a:rPr>
              <a:t>https://healthy-workplaces.osha.europa.eu/fr/about-topic/priority-area/remote-and-hybrid-work</a:t>
            </a:r>
            <a:r>
              <a:rPr lang="fr-FR" sz="1500" dirty="0">
                <a:solidFill>
                  <a:srgbClr val="ACC700"/>
                </a:solidFill>
              </a:rPr>
              <a:t> </a:t>
            </a:r>
          </a:p>
          <a:p>
            <a:pPr marL="0" indent="0">
              <a:buNone/>
            </a:pPr>
            <a:endParaRPr lang="en-GB" sz="1500" b="0" dirty="0"/>
          </a:p>
          <a:p>
            <a:pPr>
              <a:buClr>
                <a:srgbClr val="ACC700"/>
              </a:buClr>
            </a:pPr>
            <a:r>
              <a:rPr lang="fr-FR" sz="1500" dirty="0">
                <a:solidFill>
                  <a:srgbClr val="ACC700"/>
                </a:solidFill>
              </a:rPr>
              <a:t>Consultez toutes les publications sur le sujet: </a:t>
            </a:r>
          </a:p>
          <a:p>
            <a:pPr marL="0" indent="0">
              <a:buNone/>
            </a:pPr>
            <a:r>
              <a:rPr lang="fr-FR" sz="1500" b="0" dirty="0">
                <a:hlinkClick r:id="rId5"/>
              </a:rPr>
              <a:t>https://osha.europa.eu/fr/publications-priority-area/remote-and-hybrid-work</a:t>
            </a:r>
          </a:p>
          <a:p>
            <a:pPr marL="0" indent="0">
              <a:buNone/>
            </a:pPr>
            <a:endParaRPr lang="en-GB" sz="1500" b="0" dirty="0"/>
          </a:p>
        </p:txBody>
      </p:sp>
    </p:spTree>
    <p:extLst>
      <p:ext uri="{BB962C8B-B14F-4D97-AF65-F5344CB8AC3E}">
        <p14:creationId xmlns:p14="http://schemas.microsoft.com/office/powerpoint/2010/main" val="248826690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a:extLst>
              <a:ext uri="{FF2B5EF4-FFF2-40B4-BE49-F238E27FC236}">
                <a16:creationId xmlns:a16="http://schemas.microsoft.com/office/drawing/2014/main" id="{573EB879-57C0-68B9-47E2-0FFFAA8BF0B0}"/>
              </a:ext>
            </a:extLst>
          </p:cNvPr>
          <p:cNvSpPr>
            <a:spLocks noGrp="1"/>
          </p:cNvSpPr>
          <p:nvPr>
            <p:ph sz="half" idx="1"/>
          </p:nvPr>
        </p:nvSpPr>
        <p:spPr>
          <a:xfrm>
            <a:off x="450000" y="2345760"/>
            <a:ext cx="7560000" cy="1852860"/>
          </a:xfrm>
        </p:spPr>
        <p:txBody>
          <a:bodyPr>
            <a:normAutofit/>
          </a:bodyPr>
          <a:lstStyle/>
          <a:p>
            <a:pPr marL="0" indent="0" algn="just">
              <a:buNone/>
            </a:pPr>
            <a:r>
              <a:rPr lang="fr-FR" sz="1200" b="0" dirty="0"/>
              <a:t>Ni l’Agence européenne pour la sécurité et la santé au travail ni aucune personne agissant au nom de l’Agence n’est responsable de l’usage qui pourrait être fait des informations données ci-après.</a:t>
            </a:r>
          </a:p>
          <a:p>
            <a:pPr marL="0" indent="0" algn="just">
              <a:buNone/>
            </a:pPr>
            <a:endParaRPr lang="fr-FR" sz="1200" b="0" dirty="0"/>
          </a:p>
          <a:p>
            <a:pPr marL="0" indent="0" algn="just">
              <a:buNone/>
            </a:pPr>
            <a:r>
              <a:rPr lang="fr-FR" sz="1200" b="0" dirty="0"/>
              <a:t>© Agence européenne pour la sécurité et la santé au travail, 2024</a:t>
            </a:r>
          </a:p>
          <a:p>
            <a:pPr marL="0" indent="0" algn="just">
              <a:buNone/>
            </a:pPr>
            <a:r>
              <a:rPr lang="fr-FR" sz="1200" b="0" dirty="0"/>
              <a:t>Reproduction autorisée, moyennant mention de la source.</a:t>
            </a:r>
          </a:p>
          <a:p>
            <a:pPr marL="0" indent="0" algn="just">
              <a:buNone/>
            </a:pPr>
            <a:r>
              <a:rPr lang="fr-FR" sz="1200" b="0" dirty="0"/>
              <a:t>Toute utilisation ou reproduction de photos ou de tout autre matériel dont l’Agence européenne pour la sécurité et la santé au travail ne possède pas les droits d’auteur requiert l’autorisation préalable des titulaires des droits en question.</a:t>
            </a:r>
          </a:p>
          <a:p>
            <a:endParaRPr lang="en-GB" dirty="0"/>
          </a:p>
        </p:txBody>
      </p:sp>
    </p:spTree>
    <p:extLst>
      <p:ext uri="{BB962C8B-B14F-4D97-AF65-F5344CB8AC3E}">
        <p14:creationId xmlns:p14="http://schemas.microsoft.com/office/powerpoint/2010/main" val="138294070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green outline of a file&#10;&#10;Description automatically generated">
            <a:extLst>
              <a:ext uri="{FF2B5EF4-FFF2-40B4-BE49-F238E27FC236}">
                <a16:creationId xmlns:a16="http://schemas.microsoft.com/office/drawing/2014/main" id="{AB724746-D922-4C04-9110-4BD5618E67CF}"/>
              </a:ext>
            </a:extLst>
          </p:cNvPr>
          <p:cNvPicPr>
            <a:picLocks noChangeAspect="1"/>
          </p:cNvPicPr>
          <p:nvPr/>
        </p:nvPicPr>
        <p:blipFill>
          <a:blip r:embed="rId3" cstate="hqprint">
            <a:alphaModFix amt="20000"/>
            <a:extLst>
              <a:ext uri="{28A0092B-C50C-407E-A947-70E740481C1C}">
                <a14:useLocalDpi xmlns:a14="http://schemas.microsoft.com/office/drawing/2010/main" val="0"/>
              </a:ext>
            </a:extLst>
          </a:blip>
          <a:stretch>
            <a:fillRect/>
          </a:stretch>
        </p:blipFill>
        <p:spPr>
          <a:xfrm>
            <a:off x="3192485" y="1491630"/>
            <a:ext cx="2615780" cy="2615780"/>
          </a:xfrm>
          <a:prstGeom prst="rect">
            <a:avLst/>
          </a:prstGeom>
        </p:spPr>
      </p:pic>
      <p:sp>
        <p:nvSpPr>
          <p:cNvPr id="2" name="Title 1">
            <a:extLst>
              <a:ext uri="{FF2B5EF4-FFF2-40B4-BE49-F238E27FC236}">
                <a16:creationId xmlns:a16="http://schemas.microsoft.com/office/drawing/2014/main" id="{A4AA3585-9260-43FE-8CCF-4ADD3F9A9484}"/>
              </a:ext>
            </a:extLst>
          </p:cNvPr>
          <p:cNvSpPr>
            <a:spLocks noGrp="1"/>
          </p:cNvSpPr>
          <p:nvPr>
            <p:ph type="title"/>
          </p:nvPr>
        </p:nvSpPr>
        <p:spPr/>
        <p:txBody>
          <a:bodyPr lIns="0"/>
          <a:lstStyle/>
          <a:p>
            <a:r>
              <a:rPr lang="fr-FR" sz="2400"/>
              <a:t>Définir le travail à distance et hybride</a:t>
            </a:r>
          </a:p>
        </p:txBody>
      </p:sp>
      <p:sp>
        <p:nvSpPr>
          <p:cNvPr id="3" name="Content Placeholder 2">
            <a:extLst>
              <a:ext uri="{FF2B5EF4-FFF2-40B4-BE49-F238E27FC236}">
                <a16:creationId xmlns:a16="http://schemas.microsoft.com/office/drawing/2014/main" id="{A4B783F4-7F07-4AD5-8763-1D731CBAA928}"/>
              </a:ext>
            </a:extLst>
          </p:cNvPr>
          <p:cNvSpPr>
            <a:spLocks noGrp="1"/>
          </p:cNvSpPr>
          <p:nvPr>
            <p:ph sz="half" idx="1"/>
          </p:nvPr>
        </p:nvSpPr>
        <p:spPr>
          <a:xfrm>
            <a:off x="468312" y="1466694"/>
            <a:ext cx="8064127" cy="1655762"/>
          </a:xfrm>
        </p:spPr>
        <p:txBody>
          <a:bodyPr lIns="0">
            <a:normAutofit/>
          </a:bodyPr>
          <a:lstStyle/>
          <a:p>
            <a:pPr>
              <a:spcBef>
                <a:spcPts val="0"/>
              </a:spcBef>
              <a:spcAft>
                <a:spcPts val="1200"/>
              </a:spcAft>
            </a:pPr>
            <a:r>
              <a:rPr lang="fr-FR" sz="1600">
                <a:solidFill>
                  <a:srgbClr val="ACC700"/>
                </a:solidFill>
              </a:rPr>
              <a:t>Travail à distance: </a:t>
            </a:r>
            <a:r>
              <a:rPr lang="fr-FR" sz="1600" b="0">
                <a:solidFill>
                  <a:srgbClr val="003399"/>
                </a:solidFill>
              </a:rPr>
              <a:t>tout type d’organisation du travail à domicile ou en dehors des locaux de l’employeur.</a:t>
            </a:r>
          </a:p>
          <a:p>
            <a:pPr>
              <a:spcBef>
                <a:spcPts val="0"/>
              </a:spcBef>
              <a:spcAft>
                <a:spcPts val="1200"/>
              </a:spcAft>
            </a:pPr>
            <a:r>
              <a:rPr lang="fr-FR" sz="1600">
                <a:solidFill>
                  <a:srgbClr val="ACC700"/>
                </a:solidFill>
              </a:rPr>
              <a:t>Télétravail:</a:t>
            </a:r>
            <a:r>
              <a:rPr lang="fr-FR" sz="1600" b="0">
                <a:solidFill>
                  <a:srgbClr val="ACC700"/>
                </a:solidFill>
              </a:rPr>
              <a:t> </a:t>
            </a:r>
            <a:r>
              <a:rPr lang="fr-FR" sz="1600" b="0">
                <a:solidFill>
                  <a:srgbClr val="003399"/>
                </a:solidFill>
              </a:rPr>
              <a:t>un moyen courant de définir le travail à distance à domicile.</a:t>
            </a:r>
          </a:p>
          <a:p>
            <a:pPr>
              <a:spcBef>
                <a:spcPts val="0"/>
              </a:spcBef>
              <a:spcAft>
                <a:spcPts val="1200"/>
              </a:spcAft>
            </a:pPr>
            <a:r>
              <a:rPr lang="fr-FR" sz="1600">
                <a:solidFill>
                  <a:srgbClr val="ACC700"/>
                </a:solidFill>
              </a:rPr>
              <a:t>Travail hybride: </a:t>
            </a:r>
            <a:r>
              <a:rPr lang="fr-FR" sz="1600" b="0">
                <a:solidFill>
                  <a:srgbClr val="003399"/>
                </a:solidFill>
              </a:rPr>
              <a:t>une combinaison du travail à distance et du travail dans les locaux de l’employeur.</a:t>
            </a:r>
          </a:p>
        </p:txBody>
      </p:sp>
    </p:spTree>
    <p:extLst>
      <p:ext uri="{BB962C8B-B14F-4D97-AF65-F5344CB8AC3E}">
        <p14:creationId xmlns:p14="http://schemas.microsoft.com/office/powerpoint/2010/main" val="3328434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0001" y="145189"/>
            <a:ext cx="8010431" cy="367200"/>
          </a:xfrm>
        </p:spPr>
        <p:txBody>
          <a:bodyPr lIns="0"/>
          <a:lstStyle/>
          <a:p>
            <a:pPr>
              <a:lnSpc>
                <a:spcPts val="2400"/>
              </a:lnSpc>
            </a:pPr>
            <a:r>
              <a:rPr lang="fr-FR" sz="2400" dirty="0"/>
              <a:t>Lieux où les travailleurs ont travaillé la plus grande partie du temps en 2022</a:t>
            </a:r>
          </a:p>
        </p:txBody>
      </p:sp>
      <p:graphicFrame>
        <p:nvGraphicFramePr>
          <p:cNvPr id="4" name="Chart 3"/>
          <p:cNvGraphicFramePr>
            <a:graphicFrameLocks/>
          </p:cNvGraphicFramePr>
          <p:nvPr>
            <p:extLst>
              <p:ext uri="{D42A27DB-BD31-4B8C-83A1-F6EECF244321}">
                <p14:modId xmlns:p14="http://schemas.microsoft.com/office/powerpoint/2010/main" val="385789563"/>
              </p:ext>
            </p:extLst>
          </p:nvPr>
        </p:nvGraphicFramePr>
        <p:xfrm>
          <a:off x="3203848" y="666796"/>
          <a:ext cx="6048672" cy="3672408"/>
        </p:xfrm>
        <a:graphic>
          <a:graphicData uri="http://schemas.openxmlformats.org/drawingml/2006/chart">
            <c:chart xmlns:c="http://schemas.openxmlformats.org/drawingml/2006/chart" xmlns:r="http://schemas.openxmlformats.org/officeDocument/2006/relationships" r:id="rId3"/>
          </a:graphicData>
        </a:graphic>
      </p:graphicFrame>
      <p:sp>
        <p:nvSpPr>
          <p:cNvPr id="5" name="TextBox 4"/>
          <p:cNvSpPr txBox="1"/>
          <p:nvPr/>
        </p:nvSpPr>
        <p:spPr>
          <a:xfrm rot="5400000">
            <a:off x="5964100" y="1991643"/>
            <a:ext cx="436461" cy="4700219"/>
          </a:xfrm>
          <a:prstGeom prst="rect">
            <a:avLst/>
          </a:prstGeom>
          <a:noFill/>
        </p:spPr>
        <p:txBody>
          <a:bodyPr vert="vert270" wrap="square" rIns="36000" rtlCol="0">
            <a:spAutoFit/>
          </a:bodyPr>
          <a:lstStyle/>
          <a:p>
            <a:r>
              <a:rPr lang="fr-FR" sz="1000" i="1" dirty="0">
                <a:solidFill>
                  <a:schemeClr val="bg1">
                    <a:lumMod val="50000"/>
                  </a:schemeClr>
                </a:solidFill>
              </a:rPr>
              <a:t>Source: Le pouls de la SST: la sécurité et la santé professionnelles sur les lieux de travail après la pandémie</a:t>
            </a:r>
          </a:p>
        </p:txBody>
      </p:sp>
      <p:sp>
        <p:nvSpPr>
          <p:cNvPr id="3" name="TextBox 2">
            <a:extLst>
              <a:ext uri="{FF2B5EF4-FFF2-40B4-BE49-F238E27FC236}">
                <a16:creationId xmlns:a16="http://schemas.microsoft.com/office/drawing/2014/main" id="{B7B5B7B1-7631-140F-9132-1C1D5623F102}"/>
              </a:ext>
            </a:extLst>
          </p:cNvPr>
          <p:cNvSpPr txBox="1"/>
          <p:nvPr/>
        </p:nvSpPr>
        <p:spPr>
          <a:xfrm>
            <a:off x="450001" y="895377"/>
            <a:ext cx="3185301" cy="2123658"/>
          </a:xfrm>
          <a:prstGeom prst="rect">
            <a:avLst/>
          </a:prstGeom>
          <a:noFill/>
        </p:spPr>
        <p:txBody>
          <a:bodyPr wrap="square" lIns="0" rtlCol="0">
            <a:spAutoFit/>
          </a:bodyPr>
          <a:lstStyle/>
          <a:p>
            <a:pPr marL="189000" indent="-189000" defTabSz="342900">
              <a:spcAft>
                <a:spcPts val="1200"/>
              </a:spcAft>
              <a:buClr>
                <a:schemeClr val="tx2"/>
              </a:buClr>
              <a:buFont typeface="Wingdings" pitchFamily="2" charset="2"/>
              <a:buChar char="§"/>
            </a:pPr>
            <a:r>
              <a:rPr lang="fr-FR" sz="1600" dirty="0">
                <a:solidFill>
                  <a:schemeClr val="tx2"/>
                </a:solidFill>
                <a:latin typeface="Arial" panose="020B0604020202020204" pitchFamily="34" charset="0"/>
                <a:ea typeface="SimSun" panose="02010600030101010101" pitchFamily="2" charset="-122"/>
                <a:cs typeface="Times New Roman" panose="02020603050405020304" pitchFamily="18" charset="0"/>
              </a:rPr>
              <a:t>65 % des personnes interrogées ont travaillé dans les locaux de leur employeur</a:t>
            </a:r>
          </a:p>
          <a:p>
            <a:pPr marL="189000" indent="-189000" defTabSz="342900">
              <a:spcAft>
                <a:spcPts val="1200"/>
              </a:spcAft>
              <a:buClr>
                <a:schemeClr val="tx2"/>
              </a:buClr>
              <a:buFont typeface="Wingdings" pitchFamily="2" charset="2"/>
              <a:buChar char="§"/>
            </a:pPr>
            <a:r>
              <a:rPr lang="fr-FR" sz="1600" dirty="0">
                <a:solidFill>
                  <a:schemeClr val="tx2"/>
                </a:solidFill>
                <a:latin typeface="Arial" panose="020B0604020202020204" pitchFamily="34" charset="0"/>
                <a:ea typeface="SimSun" panose="02010600030101010101" pitchFamily="2" charset="-122"/>
                <a:cs typeface="Times New Roman" panose="02020603050405020304" pitchFamily="18" charset="0"/>
              </a:rPr>
              <a:t>Près de 17 % ont travaillé à domicile</a:t>
            </a:r>
          </a:p>
          <a:p>
            <a:pPr marL="189000" indent="-189000" defTabSz="342900">
              <a:spcAft>
                <a:spcPts val="1200"/>
              </a:spcAft>
              <a:buClr>
                <a:schemeClr val="tx2"/>
              </a:buClr>
              <a:buFont typeface="Wingdings" pitchFamily="2" charset="2"/>
              <a:buChar char="§"/>
            </a:pPr>
            <a:r>
              <a:rPr lang="fr-FR" sz="1600" dirty="0">
                <a:solidFill>
                  <a:schemeClr val="tx2"/>
                </a:solidFill>
                <a:latin typeface="Arial" panose="020B0604020202020204" pitchFamily="34" charset="0"/>
                <a:ea typeface="SimSun" panose="02010600030101010101" pitchFamily="2" charset="-122"/>
                <a:cs typeface="Times New Roman" panose="02020603050405020304" pitchFamily="18" charset="0"/>
              </a:rPr>
              <a:t>Le reste a travaillé à partir </a:t>
            </a:r>
            <a:br>
              <a:rPr lang="fr-FR" sz="1600" dirty="0">
                <a:solidFill>
                  <a:schemeClr val="tx2"/>
                </a:solidFill>
                <a:latin typeface="Arial" panose="020B0604020202020204" pitchFamily="34" charset="0"/>
                <a:ea typeface="SimSun" panose="02010600030101010101" pitchFamily="2" charset="-122"/>
                <a:cs typeface="Times New Roman" panose="02020603050405020304" pitchFamily="18" charset="0"/>
              </a:rPr>
            </a:br>
            <a:r>
              <a:rPr lang="fr-FR" sz="1600" dirty="0">
                <a:solidFill>
                  <a:schemeClr val="tx2"/>
                </a:solidFill>
                <a:latin typeface="Arial" panose="020B0604020202020204" pitchFamily="34" charset="0"/>
                <a:ea typeface="SimSun" panose="02010600030101010101" pitchFamily="2" charset="-122"/>
                <a:cs typeface="Times New Roman" panose="02020603050405020304" pitchFamily="18" charset="0"/>
              </a:rPr>
              <a:t>de divers autres lieux</a:t>
            </a:r>
            <a:endParaRPr lang="en-US" sz="1600" dirty="0"/>
          </a:p>
        </p:txBody>
      </p:sp>
      <p:sp>
        <p:nvSpPr>
          <p:cNvPr id="6" name="TextBox 5">
            <a:extLst>
              <a:ext uri="{FF2B5EF4-FFF2-40B4-BE49-F238E27FC236}">
                <a16:creationId xmlns:a16="http://schemas.microsoft.com/office/drawing/2014/main" id="{4C13CF7E-61FC-463B-9E7D-590BF96887A4}"/>
              </a:ext>
            </a:extLst>
          </p:cNvPr>
          <p:cNvSpPr txBox="1"/>
          <p:nvPr/>
        </p:nvSpPr>
        <p:spPr>
          <a:xfrm>
            <a:off x="4427984" y="1635646"/>
            <a:ext cx="288032" cy="184666"/>
          </a:xfrm>
          <a:prstGeom prst="rect">
            <a:avLst/>
          </a:prstGeom>
          <a:solidFill>
            <a:srgbClr val="58585A"/>
          </a:solidFill>
        </p:spPr>
        <p:txBody>
          <a:bodyPr wrap="square" lIns="0" tIns="0" rIns="0" bIns="0" rtlCol="0">
            <a:spAutoFit/>
          </a:bodyPr>
          <a:lstStyle/>
          <a:p>
            <a:r>
              <a:rPr lang="fr-FR" sz="1200">
                <a:solidFill>
                  <a:schemeClr val="bg1"/>
                </a:solidFill>
              </a:rPr>
              <a:t>%</a:t>
            </a:r>
          </a:p>
        </p:txBody>
      </p:sp>
      <p:grpSp>
        <p:nvGrpSpPr>
          <p:cNvPr id="12" name="Group 11">
            <a:extLst>
              <a:ext uri="{FF2B5EF4-FFF2-40B4-BE49-F238E27FC236}">
                <a16:creationId xmlns:a16="http://schemas.microsoft.com/office/drawing/2014/main" id="{96F3CC06-2EBB-4C13-8A89-C0A27E93EF6D}"/>
              </a:ext>
            </a:extLst>
          </p:cNvPr>
          <p:cNvGrpSpPr/>
          <p:nvPr/>
        </p:nvGrpSpPr>
        <p:grpSpPr>
          <a:xfrm>
            <a:off x="6705717" y="804296"/>
            <a:ext cx="2330781" cy="3100608"/>
            <a:chOff x="6705717" y="804296"/>
            <a:chExt cx="2330781" cy="3100608"/>
          </a:xfrm>
        </p:grpSpPr>
        <p:sp>
          <p:nvSpPr>
            <p:cNvPr id="7" name="TextBox 6">
              <a:extLst>
                <a:ext uri="{FF2B5EF4-FFF2-40B4-BE49-F238E27FC236}">
                  <a16:creationId xmlns:a16="http://schemas.microsoft.com/office/drawing/2014/main" id="{DFDB9178-C60A-4BDC-A2C9-C2E3456ADECC}"/>
                </a:ext>
              </a:extLst>
            </p:cNvPr>
            <p:cNvSpPr txBox="1"/>
            <p:nvPr/>
          </p:nvSpPr>
          <p:spPr>
            <a:xfrm>
              <a:off x="6715438" y="804296"/>
              <a:ext cx="2321060" cy="553998"/>
            </a:xfrm>
            <a:prstGeom prst="rect">
              <a:avLst/>
            </a:prstGeom>
            <a:solidFill>
              <a:schemeClr val="bg1"/>
            </a:solidFill>
          </p:spPr>
          <p:txBody>
            <a:bodyPr wrap="square" lIns="0" rIns="0" bIns="0" rtlCol="0">
              <a:spAutoFit/>
            </a:bodyPr>
            <a:lstStyle/>
            <a:p>
              <a:r>
                <a:rPr lang="fr-FR" sz="1100" dirty="0">
                  <a:solidFill>
                    <a:srgbClr val="003399"/>
                  </a:solidFill>
                </a:rPr>
                <a:t>Les locaux de votre employeur/de votre propre entreprise (bureau, usine, magasin, école, etc.)</a:t>
              </a:r>
            </a:p>
          </p:txBody>
        </p:sp>
        <p:sp>
          <p:nvSpPr>
            <p:cNvPr id="8" name="TextBox 7">
              <a:extLst>
                <a:ext uri="{FF2B5EF4-FFF2-40B4-BE49-F238E27FC236}">
                  <a16:creationId xmlns:a16="http://schemas.microsoft.com/office/drawing/2014/main" id="{39E971E3-A040-4A9D-8412-6D16F3292367}"/>
                </a:ext>
              </a:extLst>
            </p:cNvPr>
            <p:cNvSpPr txBox="1"/>
            <p:nvPr/>
          </p:nvSpPr>
          <p:spPr>
            <a:xfrm>
              <a:off x="6705717" y="1750270"/>
              <a:ext cx="2258771" cy="384721"/>
            </a:xfrm>
            <a:prstGeom prst="rect">
              <a:avLst/>
            </a:prstGeom>
            <a:solidFill>
              <a:schemeClr val="bg1"/>
            </a:solidFill>
          </p:spPr>
          <p:txBody>
            <a:bodyPr wrap="square" lIns="0" rIns="0" bIns="0" rtlCol="0">
              <a:spAutoFit/>
            </a:bodyPr>
            <a:lstStyle/>
            <a:p>
              <a:r>
                <a:rPr lang="fr-FR" sz="1100" dirty="0">
                  <a:solidFill>
                    <a:srgbClr val="003399"/>
                  </a:solidFill>
                </a:rPr>
                <a:t>Une voiture ou un autre véhicule </a:t>
              </a:r>
              <a:br>
                <a:rPr lang="fr-FR" sz="1100" dirty="0">
                  <a:solidFill>
                    <a:srgbClr val="003399"/>
                  </a:solidFill>
                </a:rPr>
              </a:br>
              <a:r>
                <a:rPr lang="fr-FR" sz="1100" dirty="0">
                  <a:solidFill>
                    <a:srgbClr val="003399"/>
                  </a:solidFill>
                </a:rPr>
                <a:t>(p. ex. train, bus)</a:t>
              </a:r>
            </a:p>
          </p:txBody>
        </p:sp>
        <p:sp>
          <p:nvSpPr>
            <p:cNvPr id="9" name="TextBox 8">
              <a:extLst>
                <a:ext uri="{FF2B5EF4-FFF2-40B4-BE49-F238E27FC236}">
                  <a16:creationId xmlns:a16="http://schemas.microsoft.com/office/drawing/2014/main" id="{860D2C60-104F-4E54-91DA-FBFF9462858C}"/>
                </a:ext>
              </a:extLst>
            </p:cNvPr>
            <p:cNvSpPr txBox="1"/>
            <p:nvPr/>
          </p:nvSpPr>
          <p:spPr>
            <a:xfrm>
              <a:off x="6715437" y="2210112"/>
              <a:ext cx="2249051" cy="553998"/>
            </a:xfrm>
            <a:prstGeom prst="rect">
              <a:avLst/>
            </a:prstGeom>
            <a:solidFill>
              <a:schemeClr val="bg1"/>
            </a:solidFill>
          </p:spPr>
          <p:txBody>
            <a:bodyPr wrap="square" lIns="0" rIns="0" bIns="0" rtlCol="0">
              <a:spAutoFit/>
            </a:bodyPr>
            <a:lstStyle/>
            <a:p>
              <a:r>
                <a:rPr lang="fr-FR" sz="1100" dirty="0">
                  <a:solidFill>
                    <a:srgbClr val="003399"/>
                  </a:solidFill>
                </a:rPr>
                <a:t>Un site extérieur (par exemple, un chantier, un champ agricole, les rues d’une ville)</a:t>
              </a:r>
            </a:p>
          </p:txBody>
        </p:sp>
        <p:sp>
          <p:nvSpPr>
            <p:cNvPr id="10" name="TextBox 9">
              <a:extLst>
                <a:ext uri="{FF2B5EF4-FFF2-40B4-BE49-F238E27FC236}">
                  <a16:creationId xmlns:a16="http://schemas.microsoft.com/office/drawing/2014/main" id="{65CB68B0-B9A7-4C88-B40E-46DDB3174A13}"/>
                </a:ext>
              </a:extLst>
            </p:cNvPr>
            <p:cNvSpPr txBox="1"/>
            <p:nvPr/>
          </p:nvSpPr>
          <p:spPr>
            <a:xfrm>
              <a:off x="6715437" y="3172924"/>
              <a:ext cx="2096651" cy="384721"/>
            </a:xfrm>
            <a:prstGeom prst="rect">
              <a:avLst/>
            </a:prstGeom>
            <a:solidFill>
              <a:schemeClr val="bg1"/>
            </a:solidFill>
          </p:spPr>
          <p:txBody>
            <a:bodyPr wrap="square" lIns="0" rIns="0" bIns="0" rtlCol="0">
              <a:spAutoFit/>
            </a:bodyPr>
            <a:lstStyle/>
            <a:p>
              <a:r>
                <a:rPr lang="fr-FR" sz="1100">
                  <a:solidFill>
                    <a:srgbClr val="003399"/>
                  </a:solidFill>
                </a:rPr>
                <a:t>Des espaces publics tels que cafés, aéroports, etc.</a:t>
              </a:r>
            </a:p>
          </p:txBody>
        </p:sp>
        <p:sp>
          <p:nvSpPr>
            <p:cNvPr id="11" name="TextBox 10">
              <a:extLst>
                <a:ext uri="{FF2B5EF4-FFF2-40B4-BE49-F238E27FC236}">
                  <a16:creationId xmlns:a16="http://schemas.microsoft.com/office/drawing/2014/main" id="{91D280E6-5DAC-43FA-9F5B-68DC479A5339}"/>
                </a:ext>
              </a:extLst>
            </p:cNvPr>
            <p:cNvSpPr txBox="1"/>
            <p:nvPr/>
          </p:nvSpPr>
          <p:spPr>
            <a:xfrm>
              <a:off x="6715437" y="3689460"/>
              <a:ext cx="2096651" cy="215444"/>
            </a:xfrm>
            <a:prstGeom prst="rect">
              <a:avLst/>
            </a:prstGeom>
            <a:solidFill>
              <a:schemeClr val="bg1"/>
            </a:solidFill>
          </p:spPr>
          <p:txBody>
            <a:bodyPr wrap="square" lIns="0" rIns="0" bIns="0" rtlCol="0">
              <a:spAutoFit/>
            </a:bodyPr>
            <a:lstStyle/>
            <a:p>
              <a:r>
                <a:rPr lang="fr-FR" sz="1100">
                  <a:solidFill>
                    <a:srgbClr val="003399"/>
                  </a:solidFill>
                </a:rPr>
                <a:t>Je ne sais pas</a:t>
              </a:r>
            </a:p>
          </p:txBody>
        </p:sp>
      </p:grpSp>
      <p:sp>
        <p:nvSpPr>
          <p:cNvPr id="15" name="TextBox 14">
            <a:extLst>
              <a:ext uri="{FF2B5EF4-FFF2-40B4-BE49-F238E27FC236}">
                <a16:creationId xmlns:a16="http://schemas.microsoft.com/office/drawing/2014/main" id="{FD22C788-F251-4821-92F0-EEC96DAE290C}"/>
              </a:ext>
            </a:extLst>
          </p:cNvPr>
          <p:cNvSpPr txBox="1"/>
          <p:nvPr/>
        </p:nvSpPr>
        <p:spPr>
          <a:xfrm>
            <a:off x="6715437" y="1335561"/>
            <a:ext cx="2393067" cy="215444"/>
          </a:xfrm>
          <a:prstGeom prst="rect">
            <a:avLst/>
          </a:prstGeom>
          <a:solidFill>
            <a:schemeClr val="bg1"/>
          </a:solidFill>
        </p:spPr>
        <p:txBody>
          <a:bodyPr wrap="square" lIns="0" rIns="0" bIns="0" rtlCol="0">
            <a:spAutoFit/>
          </a:bodyPr>
          <a:lstStyle/>
          <a:p>
            <a:r>
              <a:rPr lang="fr-FR" sz="1100">
                <a:solidFill>
                  <a:srgbClr val="003399"/>
                </a:solidFill>
              </a:rPr>
              <a:t>Locaux du client</a:t>
            </a:r>
          </a:p>
        </p:txBody>
      </p:sp>
      <p:sp>
        <p:nvSpPr>
          <p:cNvPr id="16" name="TextBox 15">
            <a:extLst>
              <a:ext uri="{FF2B5EF4-FFF2-40B4-BE49-F238E27FC236}">
                <a16:creationId xmlns:a16="http://schemas.microsoft.com/office/drawing/2014/main" id="{E12F2C97-FFC4-48A2-BAC2-ECE1BDF8C0CD}"/>
              </a:ext>
            </a:extLst>
          </p:cNvPr>
          <p:cNvSpPr txBox="1"/>
          <p:nvPr/>
        </p:nvSpPr>
        <p:spPr>
          <a:xfrm>
            <a:off x="6705717" y="2761054"/>
            <a:ext cx="2258771" cy="215444"/>
          </a:xfrm>
          <a:prstGeom prst="rect">
            <a:avLst/>
          </a:prstGeom>
          <a:solidFill>
            <a:schemeClr val="bg1"/>
          </a:solidFill>
        </p:spPr>
        <p:txBody>
          <a:bodyPr wrap="square" lIns="0" rIns="0" bIns="0" rtlCol="0">
            <a:spAutoFit/>
          </a:bodyPr>
          <a:lstStyle/>
          <a:p>
            <a:r>
              <a:rPr lang="fr-FR" sz="1100">
                <a:solidFill>
                  <a:srgbClr val="003399"/>
                </a:solidFill>
              </a:rPr>
              <a:t>Votre propre domicile</a:t>
            </a:r>
          </a:p>
        </p:txBody>
      </p:sp>
    </p:spTree>
    <p:extLst>
      <p:ext uri="{BB962C8B-B14F-4D97-AF65-F5344CB8AC3E}">
        <p14:creationId xmlns:p14="http://schemas.microsoft.com/office/powerpoint/2010/main" val="169093924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0001" y="135000"/>
            <a:ext cx="8370471" cy="367200"/>
          </a:xfrm>
        </p:spPr>
        <p:txBody>
          <a:bodyPr lIns="0"/>
          <a:lstStyle/>
          <a:p>
            <a:r>
              <a:rPr lang="fr-FR" sz="2400" dirty="0"/>
              <a:t>Le travail à domicile dans les entreprises européennes</a:t>
            </a:r>
          </a:p>
        </p:txBody>
      </p:sp>
      <p:graphicFrame>
        <p:nvGraphicFramePr>
          <p:cNvPr id="4" name="Chart 3"/>
          <p:cNvGraphicFramePr>
            <a:graphicFrameLocks/>
          </p:cNvGraphicFramePr>
          <p:nvPr>
            <p:extLst>
              <p:ext uri="{D42A27DB-BD31-4B8C-83A1-F6EECF244321}">
                <p14:modId xmlns:p14="http://schemas.microsoft.com/office/powerpoint/2010/main" val="1704727598"/>
              </p:ext>
            </p:extLst>
          </p:nvPr>
        </p:nvGraphicFramePr>
        <p:xfrm>
          <a:off x="251520" y="820428"/>
          <a:ext cx="6624736" cy="3623530"/>
        </p:xfrm>
        <a:graphic>
          <a:graphicData uri="http://schemas.openxmlformats.org/drawingml/2006/chart">
            <c:chart xmlns:c="http://schemas.openxmlformats.org/drawingml/2006/chart" xmlns:r="http://schemas.openxmlformats.org/officeDocument/2006/relationships" r:id="rId3"/>
          </a:graphicData>
        </a:graphic>
      </p:graphicFrame>
      <p:sp>
        <p:nvSpPr>
          <p:cNvPr id="5" name="TextBox 4"/>
          <p:cNvSpPr txBox="1"/>
          <p:nvPr/>
        </p:nvSpPr>
        <p:spPr>
          <a:xfrm>
            <a:off x="884491" y="4341753"/>
            <a:ext cx="2031325" cy="246221"/>
          </a:xfrm>
          <a:prstGeom prst="rect">
            <a:avLst/>
          </a:prstGeom>
          <a:noFill/>
        </p:spPr>
        <p:txBody>
          <a:bodyPr vert="horz" wrap="square" rtlCol="0">
            <a:spAutoFit/>
          </a:bodyPr>
          <a:lstStyle>
            <a:defPPr>
              <a:defRPr lang="en-US"/>
            </a:defPPr>
            <a:lvl1pPr>
              <a:defRPr sz="1000" i="1">
                <a:solidFill>
                  <a:schemeClr val="bg1">
                    <a:lumMod val="50000"/>
                  </a:schemeClr>
                </a:solidFill>
              </a:defRPr>
            </a:lvl1pPr>
          </a:lstStyle>
          <a:p>
            <a:r>
              <a:rPr lang="fr-FR"/>
              <a:t>Source: ESENER 2019</a:t>
            </a:r>
          </a:p>
        </p:txBody>
      </p:sp>
      <p:sp>
        <p:nvSpPr>
          <p:cNvPr id="7" name="TextBox 6"/>
          <p:cNvSpPr txBox="1"/>
          <p:nvPr/>
        </p:nvSpPr>
        <p:spPr>
          <a:xfrm>
            <a:off x="4913981" y="1574430"/>
            <a:ext cx="3618459" cy="1573384"/>
          </a:xfrm>
          <a:prstGeom prst="rect">
            <a:avLst/>
          </a:prstGeom>
          <a:noFill/>
        </p:spPr>
        <p:txBody>
          <a:bodyPr wrap="square" rtlCol="0">
            <a:spAutoFit/>
          </a:bodyPr>
          <a:lstStyle/>
          <a:p>
            <a:pPr marL="174625" indent="-174625">
              <a:buFont typeface="Arial" panose="020B0604020202020204" pitchFamily="34" charset="0"/>
              <a:buChar char="•"/>
            </a:pPr>
            <a:r>
              <a:rPr lang="fr-FR" sz="1600" dirty="0">
                <a:solidFill>
                  <a:srgbClr val="003399"/>
                </a:solidFill>
              </a:rPr>
              <a:t>Le télétravail est plus fréquent </a:t>
            </a:r>
            <a:br>
              <a:rPr lang="fr-FR" sz="1600" dirty="0">
                <a:solidFill>
                  <a:srgbClr val="003399"/>
                </a:solidFill>
              </a:rPr>
            </a:br>
            <a:r>
              <a:rPr lang="fr-FR" sz="1600" dirty="0">
                <a:solidFill>
                  <a:srgbClr val="003399"/>
                </a:solidFill>
              </a:rPr>
              <a:t>dans les grandes entreprises</a:t>
            </a:r>
          </a:p>
          <a:p>
            <a:pPr marL="174625" indent="-174625">
              <a:buFont typeface="Arial" panose="020B0604020202020204" pitchFamily="34" charset="0"/>
              <a:buChar char="•"/>
            </a:pPr>
            <a:endParaRPr lang="en-GB" sz="1600" dirty="0">
              <a:solidFill>
                <a:srgbClr val="003399"/>
              </a:solidFill>
            </a:endParaRPr>
          </a:p>
          <a:p>
            <a:pPr marL="174625" indent="-174625">
              <a:buFont typeface="Arial" panose="020B0604020202020204" pitchFamily="34" charset="0"/>
              <a:buChar char="•"/>
            </a:pPr>
            <a:r>
              <a:rPr lang="fr-FR" sz="1600" dirty="0">
                <a:solidFill>
                  <a:srgbClr val="003399"/>
                </a:solidFill>
              </a:rPr>
              <a:t>2 moyennes entreprises sur 10 </a:t>
            </a:r>
            <a:br>
              <a:rPr lang="fr-FR" sz="1600" dirty="0">
                <a:solidFill>
                  <a:srgbClr val="003399"/>
                </a:solidFill>
              </a:rPr>
            </a:br>
            <a:r>
              <a:rPr lang="fr-FR" sz="1600" dirty="0">
                <a:solidFill>
                  <a:srgbClr val="003399"/>
                </a:solidFill>
              </a:rPr>
              <a:t>et 3 grandes organisations sur </a:t>
            </a:r>
            <a:br>
              <a:rPr lang="fr-FR" sz="1600" dirty="0">
                <a:solidFill>
                  <a:srgbClr val="003399"/>
                </a:solidFill>
              </a:rPr>
            </a:br>
            <a:r>
              <a:rPr lang="fr-FR" sz="1600" dirty="0">
                <a:solidFill>
                  <a:srgbClr val="003399"/>
                </a:solidFill>
              </a:rPr>
              <a:t>10 pratiquent le travail à domicile</a:t>
            </a:r>
          </a:p>
        </p:txBody>
      </p:sp>
      <p:sp>
        <p:nvSpPr>
          <p:cNvPr id="6" name="TextBox 1">
            <a:extLst>
              <a:ext uri="{FF2B5EF4-FFF2-40B4-BE49-F238E27FC236}">
                <a16:creationId xmlns:a16="http://schemas.microsoft.com/office/drawing/2014/main" id="{8B8C60A0-A7D9-4384-988B-F7B1F9CA937E}"/>
              </a:ext>
            </a:extLst>
          </p:cNvPr>
          <p:cNvSpPr txBox="1"/>
          <p:nvPr/>
        </p:nvSpPr>
        <p:spPr>
          <a:xfrm>
            <a:off x="1098082" y="4003638"/>
            <a:ext cx="1457693" cy="264743"/>
          </a:xfrm>
          <a:prstGeom prst="rect">
            <a:avLst/>
          </a:prstGeom>
          <a:solidFill>
            <a:schemeClr val="bg1"/>
          </a:solidFill>
        </p:spPr>
        <p:txBody>
          <a:bodyPr wrap="square" lIns="91440" tIns="0" rIns="0" bIns="0" rtlCol="0" anchor="ct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fr-FR" sz="1000" dirty="0">
                <a:solidFill>
                  <a:srgbClr val="003399"/>
                </a:solidFill>
              </a:rPr>
              <a:t>Plus de 250 travailleurs</a:t>
            </a:r>
          </a:p>
        </p:txBody>
      </p:sp>
      <p:sp>
        <p:nvSpPr>
          <p:cNvPr id="8" name="TextBox 1">
            <a:extLst>
              <a:ext uri="{FF2B5EF4-FFF2-40B4-BE49-F238E27FC236}">
                <a16:creationId xmlns:a16="http://schemas.microsoft.com/office/drawing/2014/main" id="{62D1251D-EC65-4469-8BC3-E2506EE62ED6}"/>
              </a:ext>
            </a:extLst>
          </p:cNvPr>
          <p:cNvSpPr txBox="1"/>
          <p:nvPr/>
        </p:nvSpPr>
        <p:spPr>
          <a:xfrm>
            <a:off x="2843747" y="3770428"/>
            <a:ext cx="1440218" cy="246219"/>
          </a:xfrm>
          <a:prstGeom prst="rect">
            <a:avLst/>
          </a:prstGeom>
          <a:solidFill>
            <a:schemeClr val="bg1"/>
          </a:solidFill>
        </p:spPr>
        <p:txBody>
          <a:bodyPr wrap="square" lIns="182880" tIns="0" rIns="182880" bIns="0" rtlCol="0" anchor="ct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fr-FR" sz="1000" dirty="0">
                <a:solidFill>
                  <a:srgbClr val="003399"/>
                </a:solidFill>
              </a:rPr>
              <a:t>10 à 49 travailleurs</a:t>
            </a:r>
          </a:p>
        </p:txBody>
      </p:sp>
      <p:sp>
        <p:nvSpPr>
          <p:cNvPr id="9" name="TextBox 1">
            <a:extLst>
              <a:ext uri="{FF2B5EF4-FFF2-40B4-BE49-F238E27FC236}">
                <a16:creationId xmlns:a16="http://schemas.microsoft.com/office/drawing/2014/main" id="{19F76CEA-E8A8-4472-BB27-781AE17C0C8C}"/>
              </a:ext>
            </a:extLst>
          </p:cNvPr>
          <p:cNvSpPr txBox="1"/>
          <p:nvPr/>
        </p:nvSpPr>
        <p:spPr>
          <a:xfrm>
            <a:off x="2843747" y="4022164"/>
            <a:ext cx="1342039" cy="246218"/>
          </a:xfrm>
          <a:prstGeom prst="rect">
            <a:avLst/>
          </a:prstGeom>
          <a:solidFill>
            <a:schemeClr val="bg1"/>
          </a:solidFill>
        </p:spPr>
        <p:txBody>
          <a:bodyPr wrap="square" lIns="182880" tIns="0" rIns="0" bIns="0" rtlCol="0" anchor="ct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fr-FR" sz="1000" dirty="0">
                <a:solidFill>
                  <a:srgbClr val="003399"/>
                </a:solidFill>
              </a:rPr>
              <a:t>Tous les établissements</a:t>
            </a:r>
          </a:p>
        </p:txBody>
      </p:sp>
      <p:sp>
        <p:nvSpPr>
          <p:cNvPr id="10" name="TextBox 1">
            <a:extLst>
              <a:ext uri="{FF2B5EF4-FFF2-40B4-BE49-F238E27FC236}">
                <a16:creationId xmlns:a16="http://schemas.microsoft.com/office/drawing/2014/main" id="{571C6D7D-9F0E-4D7C-975B-593604ADA8EB}"/>
              </a:ext>
            </a:extLst>
          </p:cNvPr>
          <p:cNvSpPr txBox="1"/>
          <p:nvPr/>
        </p:nvSpPr>
        <p:spPr>
          <a:xfrm>
            <a:off x="4643953" y="3770428"/>
            <a:ext cx="1368207" cy="246219"/>
          </a:xfrm>
          <a:prstGeom prst="rect">
            <a:avLst/>
          </a:prstGeom>
          <a:solidFill>
            <a:schemeClr val="bg1"/>
          </a:solidFill>
        </p:spPr>
        <p:txBody>
          <a:bodyPr wrap="square" lIns="91440" tIns="0" rIns="91440" bIns="0" rtlCol="0" anchor="ct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fr-FR" sz="1000" dirty="0">
                <a:solidFill>
                  <a:srgbClr val="003399"/>
                </a:solidFill>
              </a:rPr>
              <a:t>50 à 249 travailleurs</a:t>
            </a:r>
          </a:p>
        </p:txBody>
      </p:sp>
      <p:sp>
        <p:nvSpPr>
          <p:cNvPr id="11" name="TextBox 5">
            <a:extLst>
              <a:ext uri="{FF2B5EF4-FFF2-40B4-BE49-F238E27FC236}">
                <a16:creationId xmlns:a16="http://schemas.microsoft.com/office/drawing/2014/main" id="{FC56B816-DB24-43D9-BA51-59E645690E24}"/>
              </a:ext>
            </a:extLst>
          </p:cNvPr>
          <p:cNvSpPr txBox="1"/>
          <p:nvPr/>
        </p:nvSpPr>
        <p:spPr>
          <a:xfrm>
            <a:off x="1098083" y="3770428"/>
            <a:ext cx="1169663" cy="246219"/>
          </a:xfrm>
          <a:prstGeom prst="rect">
            <a:avLst/>
          </a:prstGeom>
          <a:solidFill>
            <a:schemeClr val="bg1"/>
          </a:solidFill>
        </p:spPr>
        <p:txBody>
          <a:bodyPr wrap="square" lIns="91440" tIns="0" rIns="0" bIns="0" rtlCol="0" anchor="ctr" anchorCtr="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fr-FR" sz="1000" dirty="0">
                <a:solidFill>
                  <a:srgbClr val="003399"/>
                </a:solidFill>
              </a:rPr>
              <a:t>5 à 9 travailleurs</a:t>
            </a:r>
          </a:p>
        </p:txBody>
      </p:sp>
      <p:sp>
        <p:nvSpPr>
          <p:cNvPr id="12" name="TextBox 1">
            <a:extLst>
              <a:ext uri="{FF2B5EF4-FFF2-40B4-BE49-F238E27FC236}">
                <a16:creationId xmlns:a16="http://schemas.microsoft.com/office/drawing/2014/main" id="{A7124C77-E24E-44A8-AB05-BCB52CC868D1}"/>
              </a:ext>
            </a:extLst>
          </p:cNvPr>
          <p:cNvSpPr txBox="1"/>
          <p:nvPr/>
        </p:nvSpPr>
        <p:spPr>
          <a:xfrm>
            <a:off x="539552" y="843558"/>
            <a:ext cx="6192688" cy="246219"/>
          </a:xfrm>
          <a:prstGeom prst="rect">
            <a:avLst/>
          </a:prstGeom>
          <a:solidFill>
            <a:schemeClr val="bg1"/>
          </a:solidFill>
        </p:spPr>
        <p:txBody>
          <a:bodyPr wrap="square" lIns="182880" tIns="0" rIns="182880" bIns="0" rtlCol="0" anchor="ct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fr-FR" sz="1600" b="1" dirty="0">
                <a:solidFill>
                  <a:srgbClr val="003399"/>
                </a:solidFill>
              </a:rPr>
              <a:t>Établissements proposant le télétravail, par taille (EU-27) </a:t>
            </a:r>
          </a:p>
        </p:txBody>
      </p:sp>
    </p:spTree>
    <p:extLst>
      <p:ext uri="{BB962C8B-B14F-4D97-AF65-F5344CB8AC3E}">
        <p14:creationId xmlns:p14="http://schemas.microsoft.com/office/powerpoint/2010/main" val="141956936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6201B6-FB69-4D70-9A4C-CCEB8F93A6C1}"/>
              </a:ext>
            </a:extLst>
          </p:cNvPr>
          <p:cNvSpPr>
            <a:spLocks noGrp="1"/>
          </p:cNvSpPr>
          <p:nvPr>
            <p:ph type="title"/>
          </p:nvPr>
        </p:nvSpPr>
        <p:spPr>
          <a:xfrm>
            <a:off x="467544" y="188326"/>
            <a:ext cx="7866415" cy="367200"/>
          </a:xfrm>
        </p:spPr>
        <p:txBody>
          <a:bodyPr lIns="0"/>
          <a:lstStyle/>
          <a:p>
            <a:pPr>
              <a:lnSpc>
                <a:spcPts val="2400"/>
              </a:lnSpc>
            </a:pPr>
            <a:r>
              <a:rPr lang="fr-FR" sz="2400" dirty="0"/>
              <a:t>Possibilités en matière de SST offertes par le travail à distance et hybride</a:t>
            </a:r>
          </a:p>
        </p:txBody>
      </p:sp>
      <p:sp>
        <p:nvSpPr>
          <p:cNvPr id="3" name="Content Placeholder 2">
            <a:extLst>
              <a:ext uri="{FF2B5EF4-FFF2-40B4-BE49-F238E27FC236}">
                <a16:creationId xmlns:a16="http://schemas.microsoft.com/office/drawing/2014/main" id="{8C81C54C-5C2F-43D4-8284-EB34C12BB0EB}"/>
              </a:ext>
            </a:extLst>
          </p:cNvPr>
          <p:cNvSpPr>
            <a:spLocks noGrp="1"/>
          </p:cNvSpPr>
          <p:nvPr>
            <p:ph sz="half" idx="1"/>
          </p:nvPr>
        </p:nvSpPr>
        <p:spPr>
          <a:xfrm>
            <a:off x="467544" y="1059582"/>
            <a:ext cx="5112568" cy="3024336"/>
          </a:xfrm>
        </p:spPr>
        <p:txBody>
          <a:bodyPr lIns="0">
            <a:normAutofit/>
          </a:bodyPr>
          <a:lstStyle/>
          <a:p>
            <a:pPr>
              <a:spcBef>
                <a:spcPts val="0"/>
              </a:spcBef>
              <a:spcAft>
                <a:spcPts val="1200"/>
              </a:spcAft>
            </a:pPr>
            <a:r>
              <a:rPr lang="fr-FR" sz="1600" b="0">
                <a:latin typeface="Arial" panose="020B0604020202020204" pitchFamily="34" charset="0"/>
                <a:ea typeface="SimSun" panose="02010600030101010101" pitchFamily="2" charset="-122"/>
                <a:cs typeface="Times New Roman" panose="02020603050405020304" pitchFamily="18" charset="0"/>
              </a:rPr>
              <a:t>Une plus grande flexibilité et un meilleur équilibre entre vie professionnelle et vie privée</a:t>
            </a:r>
          </a:p>
          <a:p>
            <a:pPr>
              <a:spcBef>
                <a:spcPts val="0"/>
              </a:spcBef>
              <a:spcAft>
                <a:spcPts val="1200"/>
              </a:spcAft>
            </a:pPr>
            <a:r>
              <a:rPr lang="fr-FR" sz="1600" b="0">
                <a:latin typeface="Arial" panose="020B0604020202020204" pitchFamily="34" charset="0"/>
                <a:ea typeface="SimSun" panose="02010600030101010101" pitchFamily="2" charset="-122"/>
                <a:cs typeface="Times New Roman" panose="02020603050405020304" pitchFamily="18" charset="0"/>
              </a:rPr>
              <a:t>Incidence positive sur la motivation et la productivité des travailleurs</a:t>
            </a:r>
          </a:p>
          <a:p>
            <a:pPr>
              <a:spcBef>
                <a:spcPts val="0"/>
              </a:spcBef>
              <a:spcAft>
                <a:spcPts val="1200"/>
              </a:spcAft>
            </a:pPr>
            <a:r>
              <a:rPr lang="fr-FR" sz="1600" b="0">
                <a:latin typeface="Arial" panose="020B0604020202020204" pitchFamily="34" charset="0"/>
                <a:ea typeface="SimSun" panose="02010600030101010101" pitchFamily="2" charset="-122"/>
                <a:cs typeface="Times New Roman" panose="02020603050405020304" pitchFamily="18" charset="0"/>
              </a:rPr>
              <a:t>Réduction des temps de trajet et des accidents domicile-travail</a:t>
            </a:r>
          </a:p>
          <a:p>
            <a:pPr>
              <a:spcBef>
                <a:spcPts val="0"/>
              </a:spcBef>
              <a:spcAft>
                <a:spcPts val="1200"/>
              </a:spcAft>
            </a:pPr>
            <a:r>
              <a:rPr lang="fr-FR" sz="1600" b="0">
                <a:latin typeface="Arial" panose="020B0604020202020204" pitchFamily="34" charset="0"/>
                <a:ea typeface="SimSun" panose="02010600030101010101" pitchFamily="2" charset="-122"/>
                <a:cs typeface="Times New Roman" panose="02020603050405020304" pitchFamily="18" charset="0"/>
              </a:rPr>
              <a:t>Diminution des coûts de bureau</a:t>
            </a:r>
          </a:p>
          <a:p>
            <a:pPr>
              <a:spcBef>
                <a:spcPts val="0"/>
              </a:spcBef>
              <a:spcAft>
                <a:spcPts val="1200"/>
              </a:spcAft>
            </a:pPr>
            <a:r>
              <a:rPr lang="fr-FR" sz="1600" b="0">
                <a:latin typeface="Arial" panose="020B0604020202020204" pitchFamily="34" charset="0"/>
                <a:ea typeface="SimSun" panose="02010600030101010101" pitchFamily="2" charset="-122"/>
                <a:cs typeface="Times New Roman" panose="02020603050405020304" pitchFamily="18" charset="0"/>
              </a:rPr>
              <a:t>Les travailleurs sont éloignés des environnements à haut risque ou de l’exécution de tâches à haut risque.</a:t>
            </a:r>
          </a:p>
        </p:txBody>
      </p:sp>
      <p:pic>
        <p:nvPicPr>
          <p:cNvPr id="5" name="Picture 4" descr="A hand with keys on it&#10;&#10;Description automatically generated">
            <a:extLst>
              <a:ext uri="{FF2B5EF4-FFF2-40B4-BE49-F238E27FC236}">
                <a16:creationId xmlns:a16="http://schemas.microsoft.com/office/drawing/2014/main" id="{02DB7DBB-9B2F-4AE1-9BBE-DFF76AF90056}"/>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6084168" y="1579721"/>
            <a:ext cx="1695335" cy="1695335"/>
          </a:xfrm>
          <a:prstGeom prst="rect">
            <a:avLst/>
          </a:prstGeom>
        </p:spPr>
      </p:pic>
    </p:spTree>
    <p:extLst>
      <p:ext uri="{BB962C8B-B14F-4D97-AF65-F5344CB8AC3E}">
        <p14:creationId xmlns:p14="http://schemas.microsoft.com/office/powerpoint/2010/main" val="15920132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19">
            <a:extLst>
              <a:ext uri="{FF2B5EF4-FFF2-40B4-BE49-F238E27FC236}">
                <a16:creationId xmlns:a16="http://schemas.microsoft.com/office/drawing/2014/main" id="{01224DD3-37F9-C340-A9B3-4EED531E37DE}"/>
              </a:ext>
            </a:extLst>
          </p:cNvPr>
          <p:cNvSpPr txBox="1"/>
          <p:nvPr/>
        </p:nvSpPr>
        <p:spPr>
          <a:xfrm>
            <a:off x="467545" y="1255616"/>
            <a:ext cx="6984775" cy="2840393"/>
          </a:xfrm>
          <a:prstGeom prst="rect">
            <a:avLst/>
          </a:prstGeom>
        </p:spPr>
        <p:txBody>
          <a:bodyPr wrap="square" lIns="0" tIns="0" rIns="0" bIns="0" rtlCol="0" anchor="t">
            <a:spAutoFit/>
          </a:bodyPr>
          <a:lstStyle/>
          <a:p>
            <a:pPr>
              <a:buClr>
                <a:schemeClr val="accent1"/>
              </a:buClr>
            </a:pPr>
            <a:r>
              <a:rPr lang="fr-FR" sz="1550" dirty="0">
                <a:solidFill>
                  <a:schemeClr val="tx2"/>
                </a:solidFill>
              </a:rPr>
              <a:t>Les principaux risques sont liés au fait de travailler dans des lieux qui ne sont pas conçus comme des lieux de travail et sur lesquels les employeurs n’ont pas une maîtrise (totale).</a:t>
            </a:r>
          </a:p>
          <a:p>
            <a:pPr>
              <a:buClr>
                <a:schemeClr val="accent1"/>
              </a:buClr>
            </a:pPr>
            <a:endParaRPr lang="en-GB" sz="1550" dirty="0"/>
          </a:p>
          <a:p>
            <a:pPr>
              <a:spcBef>
                <a:spcPts val="600"/>
              </a:spcBef>
              <a:buClr>
                <a:schemeClr val="accent1"/>
              </a:buClr>
            </a:pPr>
            <a:r>
              <a:rPr lang="fr-FR" sz="1550" b="1" dirty="0">
                <a:solidFill>
                  <a:srgbClr val="ACC700"/>
                </a:solidFill>
              </a:rPr>
              <a:t>Risques généraux dans les lieux de travail à distance: </a:t>
            </a:r>
          </a:p>
          <a:p>
            <a:pPr marL="514350" lvl="1" indent="-285750">
              <a:spcBef>
                <a:spcPts val="600"/>
              </a:spcBef>
              <a:buClr>
                <a:schemeClr val="accent1"/>
              </a:buClr>
              <a:buFont typeface="Wingdings" panose="05000000000000000000" pitchFamily="2" charset="2"/>
              <a:buChar char="§"/>
            </a:pPr>
            <a:r>
              <a:rPr lang="fr-FR" sz="1550" dirty="0">
                <a:solidFill>
                  <a:schemeClr val="tx2"/>
                </a:solidFill>
              </a:rPr>
              <a:t>Température, éclairage, bruit, perturbations</a:t>
            </a:r>
          </a:p>
          <a:p>
            <a:pPr marL="514350" lvl="1" indent="-285750">
              <a:spcBef>
                <a:spcPts val="600"/>
              </a:spcBef>
              <a:buClr>
                <a:schemeClr val="accent1"/>
              </a:buClr>
              <a:buFont typeface="Wingdings" panose="05000000000000000000" pitchFamily="2" charset="2"/>
              <a:buChar char="§"/>
            </a:pPr>
            <a:r>
              <a:rPr lang="fr-FR" sz="1550" dirty="0">
                <a:solidFill>
                  <a:schemeClr val="tx2"/>
                </a:solidFill>
              </a:rPr>
              <a:t>Glissades et chutes dues aux fils et câbles électriques</a:t>
            </a:r>
          </a:p>
          <a:p>
            <a:pPr marL="514350" lvl="1" indent="-285750">
              <a:spcBef>
                <a:spcPts val="600"/>
              </a:spcBef>
              <a:buClr>
                <a:schemeClr val="accent1"/>
              </a:buClr>
              <a:buFont typeface="Wingdings" panose="05000000000000000000" pitchFamily="2" charset="2"/>
              <a:buChar char="§"/>
            </a:pPr>
            <a:r>
              <a:rPr lang="fr-FR" sz="1550" dirty="0">
                <a:solidFill>
                  <a:schemeClr val="tx2"/>
                </a:solidFill>
              </a:rPr>
              <a:t>Incendie</a:t>
            </a:r>
          </a:p>
          <a:p>
            <a:pPr lvl="1" indent="-228600">
              <a:lnSpc>
                <a:spcPts val="2292"/>
              </a:lnSpc>
              <a:buClr>
                <a:schemeClr val="accent1"/>
              </a:buClr>
              <a:buFont typeface="Arial" panose="020B0604020202020204" pitchFamily="34" charset="0"/>
              <a:buChar char="•"/>
            </a:pPr>
            <a:endParaRPr lang="en-GB" sz="1600" dirty="0"/>
          </a:p>
          <a:p>
            <a:pPr>
              <a:lnSpc>
                <a:spcPts val="2292"/>
              </a:lnSpc>
              <a:buClr>
                <a:schemeClr val="accent1"/>
              </a:buClr>
            </a:pPr>
            <a:endParaRPr lang="es-ES" sz="1600" dirty="0">
              <a:latin typeface="Arial" panose="020B0604020202020204" pitchFamily="34" charset="0"/>
              <a:cs typeface="Arial" panose="020B0604020202020204" pitchFamily="34" charset="0"/>
            </a:endParaRPr>
          </a:p>
        </p:txBody>
      </p:sp>
      <p:sp>
        <p:nvSpPr>
          <p:cNvPr id="7" name="Title 1"/>
          <p:cNvSpPr txBox="1">
            <a:spLocks/>
          </p:cNvSpPr>
          <p:nvPr/>
        </p:nvSpPr>
        <p:spPr>
          <a:xfrm>
            <a:off x="467544" y="2694"/>
            <a:ext cx="7272808" cy="504056"/>
          </a:xfrm>
          <a:prstGeom prst="rect">
            <a:avLst/>
          </a:prstGeom>
        </p:spPr>
        <p:txBody>
          <a:bodyPr lIns="0">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lnSpc>
                <a:spcPts val="2400"/>
              </a:lnSpc>
            </a:pPr>
            <a:r>
              <a:rPr lang="fr-FR" sz="2400" b="1" dirty="0">
                <a:solidFill>
                  <a:schemeClr val="tx2"/>
                </a:solidFill>
                <a:latin typeface="+mn-lt"/>
                <a:ea typeface="+mn-ea"/>
                <a:cs typeface="+mn-cs"/>
              </a:rPr>
              <a:t>Risques et défis en matière de SST liés au travail à distance et hybride</a:t>
            </a:r>
          </a:p>
        </p:txBody>
      </p:sp>
      <p:pic>
        <p:nvPicPr>
          <p:cNvPr id="4" name="Picture 3" descr="A hand with a triangle and exclamation mark&#10;&#10;Description automatically generated">
            <a:extLst>
              <a:ext uri="{FF2B5EF4-FFF2-40B4-BE49-F238E27FC236}">
                <a16:creationId xmlns:a16="http://schemas.microsoft.com/office/drawing/2014/main" id="{B2589CBA-F73E-4BB9-87BB-3769E1E1D59D}"/>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5940152" y="1995686"/>
            <a:ext cx="1695336" cy="1695336"/>
          </a:xfrm>
          <a:prstGeom prst="rect">
            <a:avLst/>
          </a:prstGeom>
        </p:spPr>
      </p:pic>
    </p:spTree>
    <p:extLst>
      <p:ext uri="{BB962C8B-B14F-4D97-AF65-F5344CB8AC3E}">
        <p14:creationId xmlns:p14="http://schemas.microsoft.com/office/powerpoint/2010/main" val="244860428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19">
            <a:extLst>
              <a:ext uri="{FF2B5EF4-FFF2-40B4-BE49-F238E27FC236}">
                <a16:creationId xmlns:a16="http://schemas.microsoft.com/office/drawing/2014/main" id="{01224DD3-37F9-C340-A9B3-4EED531E37DE}"/>
              </a:ext>
            </a:extLst>
          </p:cNvPr>
          <p:cNvSpPr txBox="1"/>
          <p:nvPr/>
        </p:nvSpPr>
        <p:spPr>
          <a:xfrm>
            <a:off x="467544" y="915566"/>
            <a:ext cx="8153804" cy="3191771"/>
          </a:xfrm>
          <a:prstGeom prst="rect">
            <a:avLst/>
          </a:prstGeom>
        </p:spPr>
        <p:txBody>
          <a:bodyPr wrap="square" lIns="0" tIns="0" rIns="0" bIns="0" rtlCol="0" anchor="t">
            <a:spAutoFit/>
          </a:bodyPr>
          <a:lstStyle/>
          <a:p>
            <a:pPr>
              <a:buClr>
                <a:schemeClr val="accent1"/>
              </a:buClr>
            </a:pPr>
            <a:r>
              <a:rPr lang="fr-FR" sz="1600" dirty="0">
                <a:solidFill>
                  <a:schemeClr val="tx2"/>
                </a:solidFill>
              </a:rPr>
              <a:t>Une ergonomie de mauvaise qualité, l’absence de pauses, des postes de travail improvisés ou inappropriés peuvent être à l’origine des problèmes suivants:</a:t>
            </a:r>
          </a:p>
          <a:p>
            <a:pPr>
              <a:buClr>
                <a:schemeClr val="accent1"/>
              </a:buClr>
            </a:pPr>
            <a:endParaRPr lang="en-US" sz="1600" dirty="0">
              <a:solidFill>
                <a:schemeClr val="tx2"/>
              </a:solidFill>
            </a:endParaRPr>
          </a:p>
          <a:p>
            <a:pPr marL="285750" indent="-285750">
              <a:spcAft>
                <a:spcPts val="600"/>
              </a:spcAft>
              <a:buClr>
                <a:schemeClr val="accent1"/>
              </a:buClr>
              <a:buFont typeface="Wingdings" panose="05000000000000000000" pitchFamily="2" charset="2"/>
              <a:buChar char="§"/>
            </a:pPr>
            <a:r>
              <a:rPr lang="fr-FR" sz="1600" dirty="0">
                <a:solidFill>
                  <a:schemeClr val="tx2"/>
                </a:solidFill>
              </a:rPr>
              <a:t>Troubles musculosquelettiques</a:t>
            </a:r>
          </a:p>
          <a:p>
            <a:pPr marL="285750" indent="-285750">
              <a:spcAft>
                <a:spcPts val="600"/>
              </a:spcAft>
              <a:buClr>
                <a:schemeClr val="accent1"/>
              </a:buClr>
              <a:buFont typeface="Wingdings" panose="05000000000000000000" pitchFamily="2" charset="2"/>
              <a:buChar char="§"/>
            </a:pPr>
            <a:r>
              <a:rPr lang="fr-FR" sz="1600" dirty="0">
                <a:solidFill>
                  <a:schemeClr val="tx2"/>
                </a:solidFill>
              </a:rPr>
              <a:t>Mauvaise posture</a:t>
            </a:r>
          </a:p>
          <a:p>
            <a:pPr marL="285750" indent="-285750">
              <a:spcAft>
                <a:spcPts val="600"/>
              </a:spcAft>
              <a:buClr>
                <a:schemeClr val="accent1"/>
              </a:buClr>
              <a:buFont typeface="Wingdings" panose="05000000000000000000" pitchFamily="2" charset="2"/>
              <a:buChar char="§"/>
            </a:pPr>
            <a:r>
              <a:rPr lang="fr-FR" sz="1600" dirty="0">
                <a:solidFill>
                  <a:schemeClr val="tx2"/>
                </a:solidFill>
              </a:rPr>
              <a:t>Inconfort et charge musculaire </a:t>
            </a:r>
          </a:p>
          <a:p>
            <a:pPr marL="285750" indent="-285750">
              <a:spcAft>
                <a:spcPts val="600"/>
              </a:spcAft>
              <a:buClr>
                <a:schemeClr val="accent1"/>
              </a:buClr>
              <a:buFont typeface="Wingdings" panose="05000000000000000000" pitchFamily="2" charset="2"/>
              <a:buChar char="§"/>
            </a:pPr>
            <a:r>
              <a:rPr lang="fr-FR" sz="1600" dirty="0">
                <a:solidFill>
                  <a:schemeClr val="tx2"/>
                </a:solidFill>
              </a:rPr>
              <a:t>Fatigue visuelle, vibrations des images</a:t>
            </a:r>
          </a:p>
          <a:p>
            <a:pPr marL="285750" indent="-285750">
              <a:spcAft>
                <a:spcPts val="600"/>
              </a:spcAft>
              <a:buClr>
                <a:schemeClr val="accent1"/>
              </a:buClr>
              <a:buFont typeface="Wingdings" panose="05000000000000000000" pitchFamily="2" charset="2"/>
              <a:buChar char="§"/>
            </a:pPr>
            <a:r>
              <a:rPr lang="fr-FR" sz="1600" dirty="0">
                <a:solidFill>
                  <a:schemeClr val="tx2"/>
                </a:solidFill>
              </a:rPr>
              <a:t>Douleurs dans le cou et tendons douloureux au niveau </a:t>
            </a:r>
            <a:br>
              <a:rPr lang="fr-FR" sz="1600" dirty="0">
                <a:solidFill>
                  <a:schemeClr val="tx2"/>
                </a:solidFill>
              </a:rPr>
            </a:br>
            <a:r>
              <a:rPr lang="fr-FR" sz="1600" dirty="0">
                <a:solidFill>
                  <a:schemeClr val="tx2"/>
                </a:solidFill>
              </a:rPr>
              <a:t>des poignets et des doigts </a:t>
            </a:r>
          </a:p>
          <a:p>
            <a:pPr marL="285750" indent="-285750">
              <a:spcAft>
                <a:spcPts val="600"/>
              </a:spcAft>
              <a:buClr>
                <a:schemeClr val="accent1"/>
              </a:buClr>
              <a:buFont typeface="Wingdings" panose="05000000000000000000" pitchFamily="2" charset="2"/>
              <a:buChar char="§"/>
            </a:pPr>
            <a:r>
              <a:rPr lang="fr-FR" sz="1600" dirty="0">
                <a:solidFill>
                  <a:schemeClr val="tx2"/>
                </a:solidFill>
              </a:rPr>
              <a:t>Lésions attribuables au travail répétitif</a:t>
            </a:r>
          </a:p>
          <a:p>
            <a:pPr>
              <a:lnSpc>
                <a:spcPts val="2292"/>
              </a:lnSpc>
              <a:buClr>
                <a:schemeClr val="accent1"/>
              </a:buClr>
            </a:pPr>
            <a:endParaRPr lang="es-ES" sz="1600" dirty="0">
              <a:latin typeface="Arial" panose="020B0604020202020204" pitchFamily="34" charset="0"/>
              <a:cs typeface="Arial" panose="020B0604020202020204" pitchFamily="34" charset="0"/>
            </a:endParaRPr>
          </a:p>
        </p:txBody>
      </p:sp>
      <p:sp>
        <p:nvSpPr>
          <p:cNvPr id="7" name="Title 1"/>
          <p:cNvSpPr txBox="1">
            <a:spLocks/>
          </p:cNvSpPr>
          <p:nvPr/>
        </p:nvSpPr>
        <p:spPr>
          <a:xfrm>
            <a:off x="450644" y="123478"/>
            <a:ext cx="7886700" cy="504056"/>
          </a:xfrm>
          <a:prstGeom prst="rect">
            <a:avLst/>
          </a:prstGeom>
        </p:spPr>
        <p:txBody>
          <a:bodyPr lIns="0">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fr-FR" sz="2400" b="1">
                <a:solidFill>
                  <a:schemeClr val="tx2"/>
                </a:solidFill>
                <a:latin typeface="+mn-lt"/>
                <a:ea typeface="+mn-ea"/>
                <a:cs typeface="+mn-cs"/>
              </a:rPr>
              <a:t>Risques ergonomiques</a:t>
            </a:r>
          </a:p>
        </p:txBody>
      </p:sp>
      <p:pic>
        <p:nvPicPr>
          <p:cNvPr id="6" name="Graphic 5">
            <a:extLst>
              <a:ext uri="{FF2B5EF4-FFF2-40B4-BE49-F238E27FC236}">
                <a16:creationId xmlns:a16="http://schemas.microsoft.com/office/drawing/2014/main" id="{C08730F8-F4E4-47FF-BC79-388DB76DD5D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939528" y="1563638"/>
            <a:ext cx="1124395" cy="1115941"/>
          </a:xfrm>
          <a:prstGeom prst="rect">
            <a:avLst/>
          </a:prstGeom>
        </p:spPr>
      </p:pic>
      <p:pic>
        <p:nvPicPr>
          <p:cNvPr id="9" name="Graphic 8">
            <a:extLst>
              <a:ext uri="{FF2B5EF4-FFF2-40B4-BE49-F238E27FC236}">
                <a16:creationId xmlns:a16="http://schemas.microsoft.com/office/drawing/2014/main" id="{019299F5-8678-408B-BC1A-DC9B18F5C923}"/>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7524328" y="2713379"/>
            <a:ext cx="997853" cy="1066408"/>
          </a:xfrm>
          <a:prstGeom prst="rect">
            <a:avLst/>
          </a:prstGeom>
        </p:spPr>
      </p:pic>
      <p:pic>
        <p:nvPicPr>
          <p:cNvPr id="11" name="Graphic 10">
            <a:extLst>
              <a:ext uri="{FF2B5EF4-FFF2-40B4-BE49-F238E27FC236}">
                <a16:creationId xmlns:a16="http://schemas.microsoft.com/office/drawing/2014/main" id="{18C87621-7698-45CF-850A-27ABF3196C9D}"/>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5508104" y="3343811"/>
            <a:ext cx="990234" cy="1050248"/>
          </a:xfrm>
          <a:prstGeom prst="rect">
            <a:avLst/>
          </a:prstGeom>
        </p:spPr>
      </p:pic>
    </p:spTree>
    <p:extLst>
      <p:ext uri="{BB962C8B-B14F-4D97-AF65-F5344CB8AC3E}">
        <p14:creationId xmlns:p14="http://schemas.microsoft.com/office/powerpoint/2010/main" val="56022887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19">
            <a:extLst>
              <a:ext uri="{FF2B5EF4-FFF2-40B4-BE49-F238E27FC236}">
                <a16:creationId xmlns:a16="http://schemas.microsoft.com/office/drawing/2014/main" id="{01224DD3-37F9-C340-A9B3-4EED531E37DE}"/>
              </a:ext>
            </a:extLst>
          </p:cNvPr>
          <p:cNvSpPr txBox="1"/>
          <p:nvPr/>
        </p:nvSpPr>
        <p:spPr>
          <a:xfrm>
            <a:off x="450644" y="916204"/>
            <a:ext cx="8471691" cy="1943578"/>
          </a:xfrm>
          <a:prstGeom prst="rect">
            <a:avLst/>
          </a:prstGeom>
        </p:spPr>
        <p:txBody>
          <a:bodyPr wrap="square" lIns="0" tIns="0" rIns="0" bIns="0" rtlCol="0" anchor="t">
            <a:noAutofit/>
          </a:bodyPr>
          <a:lstStyle/>
          <a:p>
            <a:pPr marL="285750" lvl="1" indent="-285750">
              <a:spcAft>
                <a:spcPts val="600"/>
              </a:spcAft>
              <a:buClr>
                <a:schemeClr val="accent1"/>
              </a:buClr>
              <a:buFont typeface="Wingdings" panose="05000000000000000000" pitchFamily="2" charset="2"/>
              <a:buChar char="§"/>
            </a:pPr>
            <a:r>
              <a:rPr lang="fr-FR" sz="1600">
                <a:solidFill>
                  <a:schemeClr val="tx2"/>
                </a:solidFill>
              </a:rPr>
              <a:t>Isolement</a:t>
            </a:r>
          </a:p>
          <a:p>
            <a:pPr marL="285750" lvl="1" indent="-285750">
              <a:spcAft>
                <a:spcPts val="600"/>
              </a:spcAft>
              <a:buClr>
                <a:schemeClr val="accent1"/>
              </a:buClr>
              <a:buFont typeface="Wingdings" panose="05000000000000000000" pitchFamily="2" charset="2"/>
              <a:buChar char="§"/>
            </a:pPr>
            <a:r>
              <a:rPr lang="fr-FR" sz="1600">
                <a:solidFill>
                  <a:schemeClr val="tx2"/>
                </a:solidFill>
              </a:rPr>
              <a:t>Stress</a:t>
            </a:r>
          </a:p>
          <a:p>
            <a:pPr marL="285750" lvl="1" indent="-285750">
              <a:spcAft>
                <a:spcPts val="600"/>
              </a:spcAft>
              <a:buClr>
                <a:schemeClr val="accent1"/>
              </a:buClr>
              <a:buFont typeface="Wingdings" panose="05000000000000000000" pitchFamily="2" charset="2"/>
              <a:buChar char="§"/>
            </a:pPr>
            <a:r>
              <a:rPr lang="fr-FR" sz="1600">
                <a:solidFill>
                  <a:schemeClr val="tx2"/>
                </a:solidFill>
              </a:rPr>
              <a:t>Surcharge de travail </a:t>
            </a:r>
          </a:p>
          <a:p>
            <a:pPr marL="285750" lvl="1" indent="-285750">
              <a:spcAft>
                <a:spcPts val="600"/>
              </a:spcAft>
              <a:buClr>
                <a:schemeClr val="accent1"/>
              </a:buClr>
              <a:buFont typeface="Wingdings" panose="05000000000000000000" pitchFamily="2" charset="2"/>
              <a:buChar char="§"/>
            </a:pPr>
            <a:r>
              <a:rPr lang="fr-FR" sz="1600">
                <a:solidFill>
                  <a:schemeClr val="tx2"/>
                </a:solidFill>
              </a:rPr>
              <a:t>Travailler en étant souffrant(e)</a:t>
            </a:r>
          </a:p>
          <a:p>
            <a:pPr marL="285750" lvl="1" indent="-285750">
              <a:spcAft>
                <a:spcPts val="600"/>
              </a:spcAft>
              <a:buClr>
                <a:schemeClr val="accent1"/>
              </a:buClr>
              <a:buFont typeface="Wingdings" panose="05000000000000000000" pitchFamily="2" charset="2"/>
              <a:buChar char="§"/>
            </a:pPr>
            <a:r>
              <a:rPr lang="fr-FR" sz="1600">
                <a:solidFill>
                  <a:schemeClr val="tx2"/>
                </a:solidFill>
              </a:rPr>
              <a:t>Surcharge d’informations due à l’utilisation prolongée des technologies</a:t>
            </a:r>
          </a:p>
          <a:p>
            <a:pPr marL="285750" lvl="1" indent="-285750">
              <a:spcAft>
                <a:spcPts val="600"/>
              </a:spcAft>
              <a:buClr>
                <a:schemeClr val="accent1"/>
              </a:buClr>
              <a:buFont typeface="Wingdings" panose="05000000000000000000" pitchFamily="2" charset="2"/>
              <a:buChar char="§"/>
            </a:pPr>
            <a:r>
              <a:rPr lang="fr-FR" sz="1600">
                <a:solidFill>
                  <a:schemeClr val="tx2"/>
                </a:solidFill>
              </a:rPr>
              <a:t>Disponibilité constante, renonciation au droit à la déconnexion</a:t>
            </a:r>
          </a:p>
          <a:p>
            <a:pPr marL="228600" lvl="1">
              <a:lnSpc>
                <a:spcPts val="2292"/>
              </a:lnSpc>
              <a:spcAft>
                <a:spcPts val="600"/>
              </a:spcAft>
              <a:buClr>
                <a:schemeClr val="accent1"/>
              </a:buClr>
            </a:pPr>
            <a:endParaRPr lang="en-US" sz="1600" dirty="0">
              <a:solidFill>
                <a:schemeClr val="tx2"/>
              </a:solidFill>
            </a:endParaRPr>
          </a:p>
        </p:txBody>
      </p:sp>
      <p:sp>
        <p:nvSpPr>
          <p:cNvPr id="7" name="Title 1"/>
          <p:cNvSpPr txBox="1">
            <a:spLocks/>
          </p:cNvSpPr>
          <p:nvPr/>
        </p:nvSpPr>
        <p:spPr>
          <a:xfrm>
            <a:off x="450644" y="123478"/>
            <a:ext cx="7886700" cy="504056"/>
          </a:xfrm>
          <a:prstGeom prst="rect">
            <a:avLst/>
          </a:prstGeom>
        </p:spPr>
        <p:txBody>
          <a:bodyPr lIns="0">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fr-FR" sz="2400" b="1">
                <a:solidFill>
                  <a:schemeClr val="tx2"/>
                </a:solidFill>
                <a:latin typeface="+mn-lt"/>
                <a:ea typeface="+mn-ea"/>
                <a:cs typeface="+mn-cs"/>
              </a:rPr>
              <a:t>Risques psychosociaux</a:t>
            </a:r>
          </a:p>
        </p:txBody>
      </p:sp>
      <p:grpSp>
        <p:nvGrpSpPr>
          <p:cNvPr id="5" name="Group 4">
            <a:extLst>
              <a:ext uri="{FF2B5EF4-FFF2-40B4-BE49-F238E27FC236}">
                <a16:creationId xmlns:a16="http://schemas.microsoft.com/office/drawing/2014/main" id="{3105DC80-33D3-425F-9D0A-73FA01A9D4D7}"/>
              </a:ext>
            </a:extLst>
          </p:cNvPr>
          <p:cNvGrpSpPr/>
          <p:nvPr/>
        </p:nvGrpSpPr>
        <p:grpSpPr>
          <a:xfrm>
            <a:off x="468313" y="3507854"/>
            <a:ext cx="7869032" cy="762007"/>
            <a:chOff x="1075765" y="3609073"/>
            <a:chExt cx="6470129" cy="762007"/>
          </a:xfrm>
        </p:grpSpPr>
        <p:pic>
          <p:nvPicPr>
            <p:cNvPr id="6" name="Picture 5">
              <a:extLst>
                <a:ext uri="{FF2B5EF4-FFF2-40B4-BE49-F238E27FC236}">
                  <a16:creationId xmlns:a16="http://schemas.microsoft.com/office/drawing/2014/main" id="{2BB36B1E-971B-4B5D-A4BE-DB46056DE0E5}"/>
                </a:ext>
              </a:extLst>
            </p:cNvPr>
            <p:cNvPicPr>
              <a:picLocks noChangeAspect="1"/>
            </p:cNvPicPr>
            <p:nvPr/>
          </p:nvPicPr>
          <p:blipFill>
            <a:blip r:embed="rId3">
              <a:extLst>
                <a:ext uri="{28A0092B-C50C-407E-A947-70E740481C1C}">
                  <a14:useLocalDpi xmlns:a14="http://schemas.microsoft.com/office/drawing/2010/main" val="0"/>
                </a:ext>
              </a:extLst>
            </a:blip>
            <a:srcRect t="32932" b="32932"/>
            <a:stretch/>
          </p:blipFill>
          <p:spPr>
            <a:xfrm>
              <a:off x="1075765" y="3609073"/>
              <a:ext cx="6470129" cy="762007"/>
            </a:xfrm>
            <a:prstGeom prst="rect">
              <a:avLst/>
            </a:prstGeom>
            <a:solidFill>
              <a:srgbClr val="FFFFFF">
                <a:shade val="85000"/>
              </a:srgbClr>
            </a:solidFill>
            <a:ln w="53975"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6350" h="19050"/>
              <a:contourClr>
                <a:srgbClr val="FFFFFF"/>
              </a:contourClr>
            </a:sp3d>
          </p:spPr>
        </p:pic>
        <p:sp>
          <p:nvSpPr>
            <p:cNvPr id="8" name="TextBox 7">
              <a:extLst>
                <a:ext uri="{FF2B5EF4-FFF2-40B4-BE49-F238E27FC236}">
                  <a16:creationId xmlns:a16="http://schemas.microsoft.com/office/drawing/2014/main" id="{911528D5-B267-4FBC-B63D-A801654BC013}"/>
                </a:ext>
              </a:extLst>
            </p:cNvPr>
            <p:cNvSpPr txBox="1"/>
            <p:nvPr/>
          </p:nvSpPr>
          <p:spPr>
            <a:xfrm>
              <a:off x="1118247" y="3662207"/>
              <a:ext cx="6377503" cy="646331"/>
            </a:xfrm>
            <a:prstGeom prst="rect">
              <a:avLst/>
            </a:prstGeom>
            <a:noFill/>
          </p:spPr>
          <p:txBody>
            <a:bodyPr wrap="square">
              <a:spAutoFit/>
            </a:bodyPr>
            <a:lstStyle/>
            <a:p>
              <a:pPr algn="ctr"/>
              <a:r>
                <a:rPr lang="fr-FR" b="1" dirty="0">
                  <a:solidFill>
                    <a:schemeClr val="bg1"/>
                  </a:solidFill>
                  <a:cs typeface="Arial" panose="020B0604020202020204" pitchFamily="34" charset="0"/>
                </a:rPr>
                <a:t>Le travail et le lieu de travail devraient être adaptés aux travailleurs </a:t>
              </a:r>
              <a:br>
                <a:rPr lang="fr-FR" b="1" dirty="0">
                  <a:solidFill>
                    <a:schemeClr val="bg1"/>
                  </a:solidFill>
                  <a:cs typeface="Arial" panose="020B0604020202020204" pitchFamily="34" charset="0"/>
                </a:rPr>
              </a:br>
              <a:r>
                <a:rPr lang="fr-FR" b="1" dirty="0">
                  <a:solidFill>
                    <a:schemeClr val="bg1"/>
                  </a:solidFill>
                  <a:cs typeface="Arial" panose="020B0604020202020204" pitchFamily="34" charset="0"/>
                </a:rPr>
                <a:t>et tenir compte de leurs besoins et caractéristiques spécifiques.</a:t>
              </a:r>
            </a:p>
          </p:txBody>
        </p:sp>
      </p:grpSp>
    </p:spTree>
    <p:extLst>
      <p:ext uri="{BB962C8B-B14F-4D97-AF65-F5344CB8AC3E}">
        <p14:creationId xmlns:p14="http://schemas.microsoft.com/office/powerpoint/2010/main" val="995296848"/>
      </p:ext>
    </p:extLst>
  </p:cSld>
  <p:clrMapOvr>
    <a:masterClrMapping/>
  </p:clrMapOvr>
</p:sld>
</file>

<file path=ppt/theme/theme1.xml><?xml version="1.0" encoding="utf-8"?>
<a:theme xmlns:a="http://schemas.openxmlformats.org/drawingml/2006/main" name="EUOSHA Campaign 2013 - Wide">
  <a:themeElements>
    <a:clrScheme name="EU-OSHA Healthy Workplaces Campaign">
      <a:dk1>
        <a:srgbClr val="000000"/>
      </a:dk1>
      <a:lt1>
        <a:srgbClr val="FFFFFF"/>
      </a:lt1>
      <a:dk2>
        <a:srgbClr val="003399"/>
      </a:dk2>
      <a:lt2>
        <a:srgbClr val="FFFFFF"/>
      </a:lt2>
      <a:accent1>
        <a:srgbClr val="003399"/>
      </a:accent1>
      <a:accent2>
        <a:srgbClr val="ACC700"/>
      </a:accent2>
      <a:accent3>
        <a:srgbClr val="B1B3B4"/>
      </a:accent3>
      <a:accent4>
        <a:srgbClr val="E64715"/>
      </a:accent4>
      <a:accent5>
        <a:srgbClr val="58585A"/>
      </a:accent5>
      <a:accent6>
        <a:srgbClr val="DEE999"/>
      </a:accent6>
      <a:hlink>
        <a:srgbClr val="003399"/>
      </a:hlink>
      <a:folHlink>
        <a:srgbClr val="B1B3B4"/>
      </a:folHlink>
    </a:clrScheme>
    <a:fontScheme name="EUOSHA Corporate">
      <a:majorFont>
        <a:latin typeface="Arial"/>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EUOSHA Corporate">
      <a:fillStyleLst>
        <a:solidFill>
          <a:schemeClr val="phClr"/>
        </a:solidFill>
        <a:gradFill rotWithShape="1">
          <a:gsLst>
            <a:gs pos="0">
              <a:schemeClr val="phClr">
                <a:tint val="50000"/>
                <a:satMod val="300000"/>
                <a:lumMod val="100000"/>
              </a:schemeClr>
            </a:gs>
            <a:gs pos="100000">
              <a:schemeClr val="phClr">
                <a:tint val="90000"/>
              </a:schemeClr>
            </a:gs>
          </a:gsLst>
          <a:lin ang="16200000" scaled="1"/>
        </a:gradFill>
        <a:gradFill rotWithShape="1">
          <a:gsLst>
            <a:gs pos="0">
              <a:schemeClr val="phClr">
                <a:tint val="100000"/>
                <a:shade val="51000"/>
                <a:satMod val="130000"/>
                <a:lumMod val="100000"/>
              </a:schemeClr>
            </a:gs>
            <a:gs pos="100000">
              <a:schemeClr val="phClr">
                <a:shade val="90000"/>
                <a:lumMod val="90000"/>
              </a:schemeClr>
            </a:gs>
          </a:gsLst>
          <a:lin ang="5400000" scaled="0"/>
        </a:gradFill>
      </a:fillStyleLst>
      <a:lnStyleLst>
        <a:ln w="9525" cap="flat" cmpd="sng" algn="ctr">
          <a:solidFill>
            <a:schemeClr val="ph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rotWithShape="0">
              <a:srgbClr val="000000">
                <a:alpha val="75000"/>
              </a:srgbClr>
            </a:outerShdw>
          </a:effectLst>
        </a:effectStyle>
        <a:effectStyle>
          <a:effectLst>
            <a:outerShdw blurRad="38100" dist="25400" dir="5400000" rotWithShape="0">
              <a:srgbClr val="000000">
                <a:alpha val="45000"/>
              </a:srgbClr>
            </a:outerShdw>
          </a:effectLst>
        </a:effectStyle>
        <a:effectStyle>
          <a:effectLst>
            <a:outerShdw blurRad="88900" dist="38100" dir="5400000" algn="ctr" rotWithShape="0">
              <a:srgbClr val="000000">
                <a:alpha val="65000"/>
              </a:srgbClr>
            </a:outerShdw>
          </a:effectLst>
          <a:scene3d>
            <a:camera prst="orthographicFront">
              <a:rot lat="0" lon="0" rev="0"/>
            </a:camera>
            <a:lightRig rig="threePt" dir="t">
              <a:rot lat="0" lon="0" rev="5400000"/>
            </a:lightRig>
          </a:scene3d>
          <a:sp3d>
            <a:bevelT w="25400" h="38100"/>
          </a:sp3d>
        </a:effectStyle>
      </a:effectStyleLst>
      <a:bgFillStyleLst>
        <a:solidFill>
          <a:schemeClr val="phClr"/>
        </a:solidFill>
        <a:gradFill rotWithShape="1">
          <a:gsLst>
            <a:gs pos="0">
              <a:schemeClr val="phClr">
                <a:tint val="40000"/>
                <a:shade val="100000"/>
                <a:hueMod val="100000"/>
                <a:satMod val="350000"/>
                <a:lumMod val="100000"/>
              </a:schemeClr>
            </a:gs>
            <a:gs pos="92000">
              <a:schemeClr val="phClr">
                <a:shade val="88000"/>
                <a:hueMod val="96000"/>
                <a:satMod val="120000"/>
                <a:lumMod val="74000"/>
              </a:schemeClr>
            </a:gs>
          </a:gsLst>
          <a:path path="circle">
            <a:fillToRect l="50000" t="-80000" r="50000" b="180000"/>
          </a:path>
        </a:gradFill>
        <a:gradFill rotWithShape="1">
          <a:gsLst>
            <a:gs pos="0">
              <a:schemeClr val="phClr">
                <a:tint val="80000"/>
                <a:shade val="100000"/>
                <a:hueMod val="100000"/>
                <a:satMod val="300000"/>
                <a:lumMod val="100000"/>
              </a:schemeClr>
            </a:gs>
            <a:gs pos="100000">
              <a:schemeClr val="phClr">
                <a:shade val="84000"/>
                <a:hueMod val="96000"/>
                <a:satMod val="120000"/>
                <a:lumMod val="80000"/>
              </a:schemeClr>
            </a:gs>
          </a:gsLst>
          <a:path path="circle">
            <a:fillToRect l="50000" t="50000" r="50000" b="50000"/>
          </a:path>
        </a:gradFill>
      </a:bgFillStyleLst>
    </a:fmtScheme>
  </a:themeElements>
  <a:objectDefaults/>
  <a:extraClrSchemeLst>
    <a:extraClrScheme>
      <a:clrScheme name="EU-OSHA Healthy Workplaces Campaign">
        <a:dk1>
          <a:srgbClr val="000000"/>
        </a:dk1>
        <a:lt1>
          <a:srgbClr val="FFFFFF"/>
        </a:lt1>
        <a:dk2>
          <a:srgbClr val="003399"/>
        </a:dk2>
        <a:lt2>
          <a:srgbClr val="FFFFFF"/>
        </a:lt2>
        <a:accent1>
          <a:srgbClr val="003399"/>
        </a:accent1>
        <a:accent2>
          <a:srgbClr val="ACC700"/>
        </a:accent2>
        <a:accent3>
          <a:srgbClr val="B1B3B4"/>
        </a:accent3>
        <a:accent4>
          <a:srgbClr val="E64715"/>
        </a:accent4>
        <a:accent5>
          <a:srgbClr val="58585A"/>
        </a:accent5>
        <a:accent6>
          <a:srgbClr val="DEE999"/>
        </a:accent6>
        <a:hlink>
          <a:srgbClr val="003399"/>
        </a:hlink>
        <a:folHlink>
          <a:srgbClr val="B1B3B4"/>
        </a:folHlink>
      </a:clrScheme>
    </a:extraClrScheme>
  </a:extraClrSchemeLst>
  <a:extLst>
    <a:ext uri="{05A4C25C-085E-4340-85A3-A5531E510DB2}">
      <thm15:themeFamily xmlns:thm15="http://schemas.microsoft.com/office/thememl/2012/main" name="EUOSHA Campaign 2023.potx" id="{A79D0A1D-58D6-425C-A3CD-3EA85C2414B0}" vid="{B7319273-C97C-46FF-B9AB-5DA0B1099CE0}"/>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A19DEDF6EB9C8443AA1E9BF77FC79F68" ma:contentTypeVersion="16" ma:contentTypeDescription="Create a new document." ma:contentTypeScope="" ma:versionID="78dbe105da4b2947b3266c3c9806e440">
  <xsd:schema xmlns:xsd="http://www.w3.org/2001/XMLSchema" xmlns:xs="http://www.w3.org/2001/XMLSchema" xmlns:p="http://schemas.microsoft.com/office/2006/metadata/properties" xmlns:ns2="80b70bcf-9351-4e71-b19f-1201847c9328" xmlns:ns3="6976e29a-8670-4f9c-afee-c255a09d55c2" targetNamespace="http://schemas.microsoft.com/office/2006/metadata/properties" ma:root="true" ma:fieldsID="259c96785393d8c71ac626a71a81e4e8" ns2:_="" ns3:_="">
    <xsd:import namespace="80b70bcf-9351-4e71-b19f-1201847c9328"/>
    <xsd:import namespace="6976e29a-8670-4f9c-afee-c255a09d55c2"/>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3:SharedWithUsers" minOccurs="0"/>
                <xsd:element ref="ns3:SharedWithDetails" minOccurs="0"/>
                <xsd:element ref="ns2:MediaServiceDateTaken" minOccurs="0"/>
                <xsd:element ref="ns2:MediaServiceAutoTags" minOccurs="0"/>
                <xsd:element ref="ns2:MediaLengthInSeconds" minOccurs="0"/>
                <xsd:element ref="ns3:TaxCatchAll" minOccurs="0"/>
                <xsd:element ref="ns2:MediaServiceOCR" minOccurs="0"/>
                <xsd:element ref="ns2:MediaServiceGenerationTime" minOccurs="0"/>
                <xsd:element ref="ns2:MediaServiceEventHashCode"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0b70bcf-9351-4e71-b19f-1201847c932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4" nillable="true" ma:displayName="MediaServiceDateTaken" ma:hidden="true" ma:internalName="MediaServiceDateTaken" ma:readOnly="true">
      <xsd:simpleType>
        <xsd:restriction base="dms:Text"/>
      </xsd:simpleType>
    </xsd:element>
    <xsd:element name="MediaServiceAutoTags" ma:index="15" nillable="true" ma:displayName="Tags" ma:internalName="MediaServiceAutoTags" ma:readOnly="true">
      <xsd:simpleType>
        <xsd:restriction base="dms:Text"/>
      </xsd:simpleType>
    </xsd:element>
    <xsd:element name="MediaLengthInSeconds" ma:index="16" nillable="true" ma:displayName="MediaLengthInSeconds" ma:hidden="true" ma:internalName="MediaLengthInSeconds" ma:readOnly="true">
      <xsd:simpleType>
        <xsd:restriction base="dms:Unknown"/>
      </xsd:simpleType>
    </xsd:element>
    <xsd:element name="MediaServiceOCR" ma:index="19" nillable="true" ma:displayName="Extracted Text" ma:internalName="MediaServiceOCR" ma:readOnly="true">
      <xsd:simpleType>
        <xsd:restriction base="dms:Note">
          <xsd:maxLength value="255"/>
        </xsd:restriction>
      </xsd:simpleType>
    </xsd:element>
    <xsd:element name="MediaServiceGenerationTime" ma:index="20" nillable="true" ma:displayName="MediaServiceGenerationTime" ma:hidden="true" ma:internalName="MediaServiceGenerationTime" ma:readOnly="true">
      <xsd:simpleType>
        <xsd:restriction base="dms:Text"/>
      </xsd:simpleType>
    </xsd:element>
    <xsd:element name="MediaServiceEventHashCode" ma:index="21" nillable="true" ma:displayName="MediaServiceEventHashCode" ma:hidden="true" ma:internalName="MediaServiceEventHashCode" ma:readOnly="true">
      <xsd:simpleType>
        <xsd:restriction base="dms:Text"/>
      </xsd:simpleType>
    </xsd:element>
    <xsd:element name="MediaServiceObjectDetectorVersions" ma:index="22" nillable="true" ma:displayName="MediaServiceObjectDetectorVersions"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6976e29a-8670-4f9c-afee-c255a09d55c2"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18" nillable="true" ma:displayName="Taxonomy Catch All Column" ma:hidden="true" ma:list="{48c66782-86c3-4f9c-b0ff-d3e6d9a322a8}" ma:internalName="TaxCatchAll" ma:showField="CatchAllData" ma:web="6976e29a-8670-4f9c-afee-c255a09d55c2">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6976e29a-8670-4f9c-afee-c255a09d55c2" xsi:nil="true"/>
  </documentManagement>
</p:properties>
</file>

<file path=customXml/itemProps1.xml><?xml version="1.0" encoding="utf-8"?>
<ds:datastoreItem xmlns:ds="http://schemas.openxmlformats.org/officeDocument/2006/customXml" ds:itemID="{81C03EA4-2B59-42ED-B3EA-CB04CE21E38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80b70bcf-9351-4e71-b19f-1201847c9328"/>
    <ds:schemaRef ds:uri="6976e29a-8670-4f9c-afee-c255a09d55c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246957D1-72BA-42E2-A4AF-D4D0A1828091}">
  <ds:schemaRefs>
    <ds:schemaRef ds:uri="http://schemas.microsoft.com/sharepoint/v3/contenttype/forms"/>
  </ds:schemaRefs>
</ds:datastoreItem>
</file>

<file path=customXml/itemProps3.xml><?xml version="1.0" encoding="utf-8"?>
<ds:datastoreItem xmlns:ds="http://schemas.openxmlformats.org/officeDocument/2006/customXml" ds:itemID="{61950A1F-977C-42A0-947E-49EFD5BF1F5D}">
  <ds:schemaRefs>
    <ds:schemaRef ds:uri="http://schemas.microsoft.com/office/infopath/2007/PartnerControls"/>
    <ds:schemaRef ds:uri="http://purl.org/dc/elements/1.1/"/>
    <ds:schemaRef ds:uri="http://schemas.microsoft.com/office/2006/metadata/properties"/>
    <ds:schemaRef ds:uri="http://purl.org/dc/terms/"/>
    <ds:schemaRef ds:uri="http://schemas.openxmlformats.org/package/2006/metadata/core-properties"/>
    <ds:schemaRef ds:uri="http://schemas.microsoft.com/office/2006/documentManagement/types"/>
    <ds:schemaRef ds:uri="6976e29a-8670-4f9c-afee-c255a09d55c2"/>
    <ds:schemaRef ds:uri="80b70bcf-9351-4e71-b19f-1201847c9328"/>
    <ds:schemaRef ds:uri="http://www.w3.org/XML/1998/namespace"/>
    <ds:schemaRef ds:uri="http://purl.org/dc/dcmitype/"/>
  </ds:schemaRefs>
</ds:datastoreItem>
</file>

<file path=docProps/app.xml><?xml version="1.0" encoding="utf-8"?>
<Properties xmlns="http://schemas.openxmlformats.org/officeDocument/2006/extended-properties" xmlns:vt="http://schemas.openxmlformats.org/officeDocument/2006/docPropsVTypes">
  <Template>EUOSHA Campaign 2023</Template>
  <TotalTime>0</TotalTime>
  <Words>2650</Words>
  <Application>Microsoft Office PowerPoint</Application>
  <PresentationFormat>On-screen Show (16:9)</PresentationFormat>
  <Paragraphs>243</Paragraphs>
  <Slides>24</Slides>
  <Notes>21</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24</vt:i4>
      </vt:variant>
    </vt:vector>
  </HeadingPairs>
  <TitlesOfParts>
    <vt:vector size="31" baseType="lpstr">
      <vt:lpstr>Arial</vt:lpstr>
      <vt:lpstr>Calibri</vt:lpstr>
      <vt:lpstr>Courier New</vt:lpstr>
      <vt:lpstr>Open Sans</vt:lpstr>
      <vt:lpstr>OpenSans</vt:lpstr>
      <vt:lpstr>Wingdings</vt:lpstr>
      <vt:lpstr>EUOSHA Campaign 2013 - Wide</vt:lpstr>
      <vt:lpstr>LA SÉCURITÉ ET LA SANTÉ AU TRAVAIL À L’ÈRE NUMÉRIQUE Campagne «Lieux de travail sains» 2023-2025 </vt:lpstr>
      <vt:lpstr>Aperçu général</vt:lpstr>
      <vt:lpstr>Définir le travail à distance et hybride</vt:lpstr>
      <vt:lpstr>Lieux où les travailleurs ont travaillé la plus grande partie du temps en 2022</vt:lpstr>
      <vt:lpstr>Le travail à domicile dans les entreprises européennes</vt:lpstr>
      <vt:lpstr>Possibilités en matière de SST offertes par le travail à distance et hybride</vt:lpstr>
      <vt:lpstr>PowerPoint Presentation</vt:lpstr>
      <vt:lpstr>PowerPoint Presentation</vt:lpstr>
      <vt:lpstr>PowerPoint Presentation</vt:lpstr>
      <vt:lpstr>Questions liées au genre</vt:lpstr>
      <vt:lpstr>Évaluation des risques</vt:lpstr>
      <vt:lpstr>Évaluation des risques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Accord-cadre européen sur le télétravail</vt:lpstr>
      <vt:lpstr>Informations complémentaires</vt:lpstr>
      <vt:lpstr>PowerPoint Presentation</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LA SÉCURITÉ ET LA SANTÉ AU TRAVAIL À L’ÈRE NUMÉRIQUE Campagne «Lieux de travail sains» 2023-2025</dc:title>
  <dc:subject/>
  <dc:creator/>
  <cp:keywords/>
  <dc:description/>
  <cp:lastModifiedBy/>
  <cp:revision>2</cp:revision>
  <dcterms:created xsi:type="dcterms:W3CDTF">2023-07-28T06:42:21Z</dcterms:created>
  <dcterms:modified xsi:type="dcterms:W3CDTF">2024-01-24T16:06:04Z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0x010100A19DEDF6EB9C8443AA1E9BF77FC79F68</vt:lpwstr>
  </property>
</Properties>
</file>