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4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30"/>
  </p:notesMasterIdLst>
  <p:handoutMasterIdLst>
    <p:handoutMasterId r:id="rId31"/>
  </p:handoutMasterIdLst>
  <p:sldIdLst>
    <p:sldId id="535" r:id="rId5"/>
    <p:sldId id="649" r:id="rId6"/>
    <p:sldId id="599" r:id="rId7"/>
    <p:sldId id="657" r:id="rId8"/>
    <p:sldId id="614" r:id="rId9"/>
    <p:sldId id="615" r:id="rId10"/>
    <p:sldId id="607" r:id="rId11"/>
    <p:sldId id="630" r:id="rId12"/>
    <p:sldId id="609" r:id="rId13"/>
    <p:sldId id="658" r:id="rId14"/>
    <p:sldId id="610" r:id="rId15"/>
    <p:sldId id="645" r:id="rId16"/>
    <p:sldId id="617" r:id="rId17"/>
    <p:sldId id="654" r:id="rId18"/>
    <p:sldId id="625" r:id="rId19"/>
    <p:sldId id="646" r:id="rId20"/>
    <p:sldId id="620" r:id="rId21"/>
    <p:sldId id="635" r:id="rId22"/>
    <p:sldId id="647" r:id="rId23"/>
    <p:sldId id="628" r:id="rId24"/>
    <p:sldId id="627" r:id="rId25"/>
    <p:sldId id="638" r:id="rId26"/>
    <p:sldId id="639" r:id="rId27"/>
    <p:sldId id="640" r:id="rId28"/>
    <p:sldId id="624" r:id="rId29"/>
  </p:sldIdLst>
  <p:sldSz cx="14630400" cy="8229600"/>
  <p:notesSz cx="7010400" cy="9296400"/>
  <p:defaultTextStyle>
    <a:defPPr>
      <a:defRPr lang="en-US"/>
    </a:defPPr>
    <a:lvl1pPr marL="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54864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ection" id="{EF3E951D-69CB-49B4-8B4C-DA88CA4FF122}">
          <p14:sldIdLst>
            <p14:sldId id="535"/>
            <p14:sldId id="649"/>
            <p14:sldId id="599"/>
            <p14:sldId id="657"/>
            <p14:sldId id="614"/>
            <p14:sldId id="615"/>
            <p14:sldId id="607"/>
            <p14:sldId id="630"/>
            <p14:sldId id="609"/>
            <p14:sldId id="658"/>
            <p14:sldId id="610"/>
            <p14:sldId id="645"/>
            <p14:sldId id="617"/>
            <p14:sldId id="654"/>
            <p14:sldId id="625"/>
            <p14:sldId id="646"/>
            <p14:sldId id="620"/>
            <p14:sldId id="635"/>
            <p14:sldId id="647"/>
            <p14:sldId id="628"/>
            <p14:sldId id="627"/>
            <p14:sldId id="638"/>
            <p14:sldId id="639"/>
            <p14:sldId id="640"/>
            <p14:sldId id="624"/>
          </p14:sldIdLst>
        </p14:section>
        <p14:section name="Appendix" id="{C48409A7-017E-43C8-8AF2-931985C5AD9F}">
          <p14:sldIdLst/>
        </p14:section>
      </p14:sectionLst>
    </p:ext>
    <p:ext uri="{EFAFB233-063F-42B5-8137-9DF3F51BA10A}">
      <p15:sldGuideLst xmlns:p15="http://schemas.microsoft.com/office/powerpoint/2012/main">
        <p15:guide id="11" pos="276" userDrawn="1">
          <p15:clr>
            <a:srgbClr val="A4A3A4"/>
          </p15:clr>
        </p15:guide>
        <p15:guide id="47" orient="horz" userDrawn="1">
          <p15:clr>
            <a:srgbClr val="A4A3A4"/>
          </p15:clr>
        </p15:guide>
        <p15:guide id="48" orient="horz" pos="574" userDrawn="1">
          <p15:clr>
            <a:srgbClr val="A4A3A4"/>
          </p15:clr>
        </p15:guide>
        <p15:guide id="49" orient="horz" pos="1163" userDrawn="1">
          <p15:clr>
            <a:srgbClr val="A4A3A4"/>
          </p15:clr>
        </p15:guide>
        <p15:guide id="50" orient="horz" pos="1753" userDrawn="1">
          <p15:clr>
            <a:srgbClr val="A4A3A4"/>
          </p15:clr>
        </p15:guide>
        <p15:guide id="54" orient="horz" pos="4202" userDrawn="1">
          <p15:clr>
            <a:srgbClr val="A4A3A4"/>
          </p15:clr>
        </p15:guide>
        <p15:guide id="55" orient="horz" pos="4608" userDrawn="1">
          <p15:clr>
            <a:srgbClr val="A4A3A4"/>
          </p15:clr>
        </p15:guide>
        <p15:guide id="56" orient="horz" pos="4905" userDrawn="1">
          <p15:clr>
            <a:srgbClr val="A4A3A4"/>
          </p15:clr>
        </p15:guide>
        <p15:guide id="57" orient="horz" pos="288" userDrawn="1">
          <p15:clr>
            <a:srgbClr val="A4A3A4"/>
          </p15:clr>
        </p15:guide>
        <p15:guide id="58" pos="8917" userDrawn="1">
          <p15:clr>
            <a:srgbClr val="A4A3A4"/>
          </p15:clr>
        </p15:guide>
        <p15:guide id="61" pos="2000" userDrawn="1">
          <p15:clr>
            <a:srgbClr val="A4A3A4"/>
          </p15:clr>
        </p15:guide>
        <p15:guide id="62" pos="7193" userDrawn="1">
          <p15:clr>
            <a:srgbClr val="A4A3A4"/>
          </p15:clr>
        </p15:guide>
        <p15:guide id="63" orient="horz" pos="868" userDrawn="1">
          <p15:clr>
            <a:srgbClr val="A4A3A4"/>
          </p15:clr>
        </p15:guide>
        <p15:guide id="64" pos="3723" userDrawn="1">
          <p15:clr>
            <a:srgbClr val="A4A3A4"/>
          </p15:clr>
        </p15:guide>
        <p15:guide id="65" pos="54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55CB17-5C39-434A-A9B5-7F822DB1E17E}" name="Firth, Benjamin" initials="FB" userId="S::52980@icf.com::0416fde0-3882-4ec1-bdf0-c9e39a187de0" providerId="AD"/>
  <p188:author id="{86103D1C-A24F-6C67-78BD-EBB2D0890513}" name="Hirani, Henna" initials="HH" userId="S::56482@icf.com::e34bb293-a3f0-41ac-8f8b-22c46547018f" providerId="AD"/>
  <p188:author id="{54E7C580-944A-A3D2-2B18-94F3E1E455C5}" name="Nicola Haysey" initials="NH" userId="Nicola Haysey" providerId="None"/>
  <p188:author id="{8893B798-D40F-2F7B-3EC8-C6BF2E59672B}" name="Adams, Ian" initials="AI" userId="S::57469@icf.com::885de277-288f-410b-8f6a-dc04fb3c940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scher, Rachel" initials="MR" lastIdx="47" clrIdx="0"/>
  <p:cmAuthor id="2" name="Microsoft Office User" initials="Office" lastIdx="75" clrIdx="1"/>
  <p:cmAuthor id="3" name="Microsoft Office User" initials="Office [2]" lastIdx="1" clrIdx="2"/>
  <p:cmAuthor id="4" name="Microsoft Office User" initials="Office [3]" lastIdx="1" clrIdx="3"/>
  <p:cmAuthor id="5" name="Microsoft Office User" initials="Office [4]" lastIdx="1" clrIdx="4"/>
  <p:cmAuthor id="6" name="Microsoft Office User" initials="Office [5]" lastIdx="1" clrIdx="5"/>
  <p:cmAuthor id="7" name="Microsoft Office User" initials="Office [6]" lastIdx="1" clrIdx="6"/>
  <p:cmAuthor id="8" name="Marush, Gabrielle" initials="MG" lastIdx="23" clrIdx="7"/>
  <p:cmAuthor id="9" name="Lauren Dyke" initials="" lastIdx="2" clrIdx="8"/>
  <p:cmAuthor id="10" name="Matt Maurer" initials="" lastIdx="4" clrIdx="9"/>
  <p:cmAuthor id="11" name="Wahba, Sam" initials="WS" lastIdx="1" clrIdx="10"/>
  <p:cmAuthor id="12" name="Wahba, Sam" initials="WS [2]" lastIdx="1" clrIdx="11"/>
  <p:cmAuthor id="13" name="Wahba, Sam" initials="WS [3]" lastIdx="1" clrIdx="12"/>
  <p:cmAuthor id="14" name="Wahba, Sam" initials="WS [4]" lastIdx="1" clrIdx="13"/>
  <p:cmAuthor id="15" name="Wahba, Sam" initials="WS [5]" lastIdx="1" clrIdx="14"/>
  <p:cmAuthor id="16" name="Wahba, Sam" initials="WS [6]" lastIdx="1" clrIdx="15"/>
  <p:cmAuthor id="17" name="Wahba, Sam" initials="WS [6] [2]" lastIdx="1" clrIdx="16"/>
  <p:cmAuthor id="18" name="Elbereth" initials="E" lastIdx="2" clrIdx="17">
    <p:extLst>
      <p:ext uri="{19B8F6BF-5375-455C-9EA6-DF929625EA0E}">
        <p15:presenceInfo xmlns:p15="http://schemas.microsoft.com/office/powerpoint/2012/main" userId="S::35612@icf.com::7be67de2-b9a5-45be-8c37-834fd5717070" providerId="AD"/>
      </p:ext>
    </p:extLst>
  </p:cmAuthor>
  <p:cmAuthor id="19" name="Ilaria Piccioli" initials="IP" lastIdx="21" clrIdx="18">
    <p:extLst>
      <p:ext uri="{19B8F6BF-5375-455C-9EA6-DF929625EA0E}">
        <p15:presenceInfo xmlns:p15="http://schemas.microsoft.com/office/powerpoint/2012/main" userId="Ilaria Piccioli" providerId="None"/>
      </p:ext>
    </p:extLst>
  </p:cmAuthor>
  <p:cmAuthor id="20" name="McMinn, Miranda" initials="MM" lastIdx="5" clrIdx="19">
    <p:extLst>
      <p:ext uri="{19B8F6BF-5375-455C-9EA6-DF929625EA0E}">
        <p15:presenceInfo xmlns:p15="http://schemas.microsoft.com/office/powerpoint/2012/main" userId="S::55518@icf.com::ec3c71ea-3568-4d6c-a21b-cf27fd7ef93d" providerId="AD"/>
      </p:ext>
    </p:extLst>
  </p:cmAuthor>
  <p:cmAuthor id="21" name="Firth, Benjamin" initials="FB" lastIdx="1" clrIdx="20">
    <p:extLst>
      <p:ext uri="{19B8F6BF-5375-455C-9EA6-DF929625EA0E}">
        <p15:presenceInfo xmlns:p15="http://schemas.microsoft.com/office/powerpoint/2012/main" userId="S::52980@icf.com::0416fde0-3882-4ec1-bdf0-c9e39a187d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0957"/>
    <a:srgbClr val="00538B"/>
    <a:srgbClr val="F9981F"/>
    <a:srgbClr val="01757B"/>
    <a:srgbClr val="00A2E0"/>
    <a:srgbClr val="02B5AF"/>
    <a:srgbClr val="D8E0E3"/>
    <a:srgbClr val="E1085A"/>
    <a:srgbClr val="768A91"/>
    <a:srgbClr val="76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3792" autoAdjust="0"/>
  </p:normalViewPr>
  <p:slideViewPr>
    <p:cSldViewPr snapToGrid="0">
      <p:cViewPr varScale="1">
        <p:scale>
          <a:sx n="56" d="100"/>
          <a:sy n="56" d="100"/>
        </p:scale>
        <p:origin x="940" y="44"/>
      </p:cViewPr>
      <p:guideLst>
        <p:guide pos="276"/>
        <p:guide orient="horz"/>
        <p:guide orient="horz" pos="574"/>
        <p:guide orient="horz" pos="1163"/>
        <p:guide orient="horz" pos="1753"/>
        <p:guide orient="horz" pos="4202"/>
        <p:guide orient="horz" pos="4608"/>
        <p:guide orient="horz" pos="4905"/>
        <p:guide orient="horz" pos="288"/>
        <p:guide pos="8917"/>
        <p:guide pos="2000"/>
        <p:guide pos="7193"/>
        <p:guide orient="horz" pos="868"/>
        <p:guide pos="3723"/>
        <p:guide pos="547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59563339555421"/>
          <c:y val="1.8746267855585301E-2"/>
          <c:w val="0.44924581820446707"/>
          <c:h val="0.9625074642888293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1C2-EE4E-9F3B-59A02B18156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1C2-EE4E-9F3B-59A02B18156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1C2-EE4E-9F3B-59A02B18156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1C2-EE4E-9F3B-59A02B18156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1C2-EE4E-9F3B-59A02B18156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C2-EE4E-9F3B-59A02B18156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1C2-EE4E-9F3B-59A02B18156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C2-EE4E-9F3B-59A02B181563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1C2-EE4E-9F3B-59A02B181563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C2-EE4E-9F3B-59A02B1815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18"/>
                <c:pt idx="0">
                  <c:v>National, regional or local public body (incl. labour inspectorate)</c:v>
                </c:pt>
                <c:pt idx="1">
                  <c:v>Private company (large enterprise)</c:v>
                </c:pt>
                <c:pt idx="2">
                  <c:v>Private company (SME)</c:v>
                </c:pt>
                <c:pt idx="3">
                  <c:v>Occupational Safety and Health Service Provider (OSH), e.g. consultant</c:v>
                </c:pt>
                <c:pt idx="4">
                  <c:v>University/research or expert institute</c:v>
                </c:pt>
                <c:pt idx="5">
                  <c:v>Self-employed</c:v>
                </c:pt>
                <c:pt idx="6">
                  <c:v>Trade Union (national)</c:v>
                </c:pt>
                <c:pt idx="7">
                  <c:v>Other, please specify:</c:v>
                </c:pt>
                <c:pt idx="8">
                  <c:v>National, regional or local policy-making organisation</c:v>
                </c:pt>
                <c:pt idx="9">
                  <c:v>National, regional or local network, NGO (non-governmental organisation) or association</c:v>
                </c:pt>
                <c:pt idx="10">
                  <c:v>Employers Association (national)</c:v>
                </c:pt>
                <c:pt idx="11">
                  <c:v>EU-level network, NGO (non-governmental organisation) or association</c:v>
                </c:pt>
                <c:pt idx="12">
                  <c:v>EU institution or body</c:v>
                </c:pt>
                <c:pt idx="13">
                  <c:v>Statutory Insurance Organisation</c:v>
                </c:pt>
                <c:pt idx="14">
                  <c:v>International public body</c:v>
                </c:pt>
                <c:pt idx="15">
                  <c:v>Trade Union (European)</c:v>
                </c:pt>
                <c:pt idx="16">
                  <c:v>Employers Association (European)</c:v>
                </c:pt>
                <c:pt idx="17">
                  <c:v>Journalist/media organisation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8"/>
                <c:pt idx="0">
                  <c:v>0.23566084788029926</c:v>
                </c:pt>
                <c:pt idx="1">
                  <c:v>0.15336658354114713</c:v>
                </c:pt>
                <c:pt idx="2">
                  <c:v>0.13216957605985039</c:v>
                </c:pt>
                <c:pt idx="3">
                  <c:v>0.12967581047381546</c:v>
                </c:pt>
                <c:pt idx="4">
                  <c:v>0.11097256857855362</c:v>
                </c:pt>
                <c:pt idx="5">
                  <c:v>6.2344139650872821E-2</c:v>
                </c:pt>
                <c:pt idx="6">
                  <c:v>6.0473815461346635E-2</c:v>
                </c:pt>
                <c:pt idx="7">
                  <c:v>5.2992518703241898E-2</c:v>
                </c:pt>
                <c:pt idx="8">
                  <c:v>3.9276807980049878E-2</c:v>
                </c:pt>
                <c:pt idx="9">
                  <c:v>3.366583541147132E-2</c:v>
                </c:pt>
                <c:pt idx="10">
                  <c:v>3.0548628428927679E-2</c:v>
                </c:pt>
                <c:pt idx="11">
                  <c:v>2.9301745635910224E-2</c:v>
                </c:pt>
                <c:pt idx="12">
                  <c:v>1.9950124688279301E-2</c:v>
                </c:pt>
                <c:pt idx="13">
                  <c:v>1.5586034912718205E-2</c:v>
                </c:pt>
                <c:pt idx="14">
                  <c:v>1.3715710723192019E-2</c:v>
                </c:pt>
                <c:pt idx="15">
                  <c:v>1.1221945137157107E-2</c:v>
                </c:pt>
                <c:pt idx="16">
                  <c:v>1.1221945137157107E-2</c:v>
                </c:pt>
                <c:pt idx="17">
                  <c:v>9.9750623441396506E-3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2-EE4E-9F3B-59A02B1815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443856192"/>
        <c:axId val="443735200"/>
      </c:barChart>
      <c:catAx>
        <c:axId val="4438561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735200"/>
        <c:crosses val="autoZero"/>
        <c:auto val="1"/>
        <c:lblAlgn val="ctr"/>
        <c:lblOffset val="100"/>
        <c:noMultiLvlLbl val="0"/>
      </c:catAx>
      <c:valAx>
        <c:axId val="44373520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443856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0.9</c:v>
                </c:pt>
                <c:pt idx="2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037215A-A760-49BD-A691-CCC28B0CF821}" type="VALU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07-4DC4-9136-6A1C66E3B02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</c:v>
                </c:pt>
                <c:pt idx="1">
                  <c:v>0.99</c:v>
                </c:pt>
                <c:pt idx="2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0.97</c:v>
                </c:pt>
                <c:pt idx="2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0.97</c:v>
                </c:pt>
                <c:pt idx="2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0.86</c:v>
                </c:pt>
                <c:pt idx="1">
                  <c:v>0.94</c:v>
                </c:pt>
                <c:pt idx="2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Neither of the above</c:v>
                </c:pt>
                <c:pt idx="1">
                  <c:v>Management board</c:v>
                </c:pt>
                <c:pt idx="2">
                  <c:v>Focal point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0.82</c:v>
                </c:pt>
                <c:pt idx="1">
                  <c:v>0.94</c:v>
                </c:pt>
                <c:pt idx="2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F-2242-9273-5D8C4C6C0C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8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37417158994301"/>
          <c:y val="5.4684444423437999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142078680358944E-2"/>
                  <c:y val="3.4527510503552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E8-4141-85C4-DDE6BD223B4F}"/>
                </c:ext>
              </c:extLst>
            </c:dLbl>
            <c:dLbl>
              <c:idx val="1"/>
              <c:layout>
                <c:manualLayout>
                  <c:x val="-8.1717690521268357E-2"/>
                  <c:y val="-5.050921598816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E8-4141-85C4-DDE6BD223B4F}"/>
                </c:ext>
              </c:extLst>
            </c:dLbl>
            <c:dLbl>
              <c:idx val="3"/>
              <c:layout>
                <c:manualLayout>
                  <c:x val="-1.5369165028675776E-2"/>
                  <c:y val="3.9529670885417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0.86</c:v>
                </c:pt>
                <c:pt idx="1">
                  <c:v>0.88</c:v>
                </c:pt>
                <c:pt idx="2">
                  <c:v>0.89</c:v>
                </c:pt>
                <c:pt idx="3">
                  <c:v>0.87</c:v>
                </c:pt>
                <c:pt idx="4">
                  <c:v>0.89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224308943345991E-2"/>
                  <c:y val="4.453183126728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E7-DB4D-BABD-1CC05571F331}"/>
                </c:ext>
              </c:extLst>
            </c:dLbl>
            <c:dLbl>
              <c:idx val="2"/>
              <c:layout>
                <c:manualLayout>
                  <c:x val="-5.0402473744616219E-2"/>
                  <c:y val="-4.1916134645553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dLbl>
              <c:idx val="3"/>
              <c:layout>
                <c:manualLayout>
                  <c:x val="-2.1533625554649875E-2"/>
                  <c:y val="3.2026430312619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E7-DB4D-BABD-1CC05571F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0.84</c:v>
                </c:pt>
                <c:pt idx="1">
                  <c:v>0.88</c:v>
                </c:pt>
                <c:pt idx="2">
                  <c:v>0.87</c:v>
                </c:pt>
                <c:pt idx="3">
                  <c:v>0.84</c:v>
                </c:pt>
                <c:pt idx="4">
                  <c:v>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7.5553229995294138E-2"/>
                  <c:y val="3.4527510503552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61-0843-8CA8-1AD22711283E}"/>
                </c:ext>
              </c:extLst>
            </c:dLbl>
            <c:dLbl>
              <c:idx val="2"/>
              <c:layout>
                <c:manualLayout>
                  <c:x val="-9.3553697426434809E-2"/>
                  <c:y val="-3.941505445462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0.87</c:v>
                </c:pt>
                <c:pt idx="1">
                  <c:v>0.75</c:v>
                </c:pt>
                <c:pt idx="2">
                  <c:v>0.86</c:v>
                </c:pt>
                <c:pt idx="3">
                  <c:v>0.92</c:v>
                </c:pt>
                <c:pt idx="4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553229995294138E-2"/>
                  <c:y val="4.2030751076350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B8-324B-A828-62A2A6DA5C80}"/>
                </c:ext>
              </c:extLst>
            </c:dLbl>
            <c:dLbl>
              <c:idx val="2"/>
              <c:layout>
                <c:manualLayout>
                  <c:x val="-8.1224776374486718E-2"/>
                  <c:y val="3.81184314642977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0.86</c:v>
                </c:pt>
                <c:pt idx="1">
                  <c:v>0.89</c:v>
                </c:pt>
                <c:pt idx="2">
                  <c:v>0.85</c:v>
                </c:pt>
                <c:pt idx="3">
                  <c:v>0.88</c:v>
                </c:pt>
                <c:pt idx="4">
                  <c:v>0.88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Other enterprises &amp; their employees</c:v>
                </c:pt>
                <c:pt idx="1">
                  <c:v>Governmental/public bodies</c:v>
                </c:pt>
                <c:pt idx="2">
                  <c:v>Other stakeholders</c:v>
                </c:pt>
                <c:pt idx="3">
                  <c:v>University/Research institutes</c:v>
                </c:pt>
                <c:pt idx="4">
                  <c:v>Social partner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543</c:v>
                </c:pt>
                <c:pt idx="1">
                  <c:v>479</c:v>
                </c:pt>
                <c:pt idx="2">
                  <c:v>339</c:v>
                </c:pt>
                <c:pt idx="3">
                  <c:v>178</c:v>
                </c:pt>
                <c:pt idx="4">
                  <c:v>173</c:v>
                </c:pt>
                <c:pt idx="5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CC-49A6-A707-B7D6F608E6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0"/>
        <c:axId val="431496127"/>
        <c:axId val="421043631"/>
      </c:barChart>
      <c:catAx>
        <c:axId val="4314961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043631"/>
        <c:crosses val="autoZero"/>
        <c:auto val="1"/>
        <c:lblAlgn val="ctr"/>
        <c:lblOffset val="100"/>
        <c:noMultiLvlLbl val="0"/>
      </c:catAx>
      <c:valAx>
        <c:axId val="421043631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31496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45641783062621"/>
          <c:y val="6.2187684996236565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553229995294138E-2"/>
                  <c:y val="4.2030751076350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19-A245-A503-D32B2DAE07D5}"/>
                </c:ext>
              </c:extLst>
            </c:dLbl>
            <c:dLbl>
              <c:idx val="2"/>
              <c:layout>
                <c:manualLayout>
                  <c:x val="-7.1978085585525459E-2"/>
                  <c:y val="3.3116271082431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E8-4141-85C4-DDE6BD223B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0.83</c:v>
                </c:pt>
                <c:pt idx="1">
                  <c:v>0.84</c:v>
                </c:pt>
                <c:pt idx="2">
                  <c:v>0.83</c:v>
                </c:pt>
                <c:pt idx="3">
                  <c:v>0.83</c:v>
                </c:pt>
                <c:pt idx="4">
                  <c:v>0.83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8-4141-85C4-DDE6BD223B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5823740410299"/>
          <c:y val="2.4022989158014006E-2"/>
          <c:w val="0.48503169456172707"/>
          <c:h val="0.9089392861509445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rgbClr val="8C0957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Sheet1!$A$2:$A$6</c:f>
              <c:strCache>
                <c:ptCount val="5"/>
                <c:pt idx="0">
                  <c:v>Helping identify future challenges and foster preparedness</c:v>
                </c:pt>
                <c:pt idx="1">
                  <c:v>Contributing to a strong evidence base via the collection and provision of primary data (ESENER, OSH barometer, Workers’ exposure survey)</c:v>
                </c:pt>
                <c:pt idx="2">
                  <c:v>Contributing to a strong evidence base via provision of qualitative research (such as OSH overviews, follow-up studies to data collection actions)</c:v>
                </c:pt>
                <c:pt idx="3">
                  <c:v>Improving prevention of workplace accidents and illnesses (Online interactive Risk Assessment OiRA/application, Healthy Workplaces Campaign, awareness raising actions)</c:v>
                </c:pt>
                <c:pt idx="4">
                  <c:v>Contributing to enhancing social dialogue, cooperation and exchange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0.02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C2-41CA-839F-C860DFD22C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Little extent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Helping identify future challenges and foster preparedness</c:v>
                </c:pt>
                <c:pt idx="1">
                  <c:v>Contributing to a strong evidence base via the collection and provision of primary data (ESENER, OSH barometer, Workers’ exposure survey)</c:v>
                </c:pt>
                <c:pt idx="2">
                  <c:v>Contributing to a strong evidence base via provision of qualitative research (such as OSH overviews, follow-up studies to data collection actions)</c:v>
                </c:pt>
                <c:pt idx="3">
                  <c:v>Improving prevention of workplace accidents and illnesses (Online interactive Risk Assessment OiRA/application, Healthy Workplaces Campaign, awareness raising actions)</c:v>
                </c:pt>
                <c:pt idx="4">
                  <c:v>Contributing to enhancing social dialogue, cooperation and exchange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0.06</c:v>
                </c:pt>
                <c:pt idx="1">
                  <c:v>0.05</c:v>
                </c:pt>
                <c:pt idx="2">
                  <c:v>0.06</c:v>
                </c:pt>
                <c:pt idx="3">
                  <c:v>0.09</c:v>
                </c:pt>
                <c:pt idx="4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C2-41CA-839F-C860DFD22C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 some extent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Helping identify future challenges and foster preparedness</c:v>
                </c:pt>
                <c:pt idx="1">
                  <c:v>Contributing to a strong evidence base via the collection and provision of primary data (ESENER, OSH barometer, Workers’ exposure survey)</c:v>
                </c:pt>
                <c:pt idx="2">
                  <c:v>Contributing to a strong evidence base via provision of qualitative research (such as OSH overviews, follow-up studies to data collection actions)</c:v>
                </c:pt>
                <c:pt idx="3">
                  <c:v>Improving prevention of workplace accidents and illnesses (Online interactive Risk Assessment OiRA/application, Healthy Workplaces Campaign, awareness raising actions)</c:v>
                </c:pt>
                <c:pt idx="4">
                  <c:v>Contributing to enhancing social dialogue, cooperation and exchange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0.35</c:v>
                </c:pt>
                <c:pt idx="1">
                  <c:v>0.3</c:v>
                </c:pt>
                <c:pt idx="2">
                  <c:v>0.34</c:v>
                </c:pt>
                <c:pt idx="3">
                  <c:v>0.36</c:v>
                </c:pt>
                <c:pt idx="4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C2-41CA-839F-C860DFD22C5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 a great extent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Helping identify future challenges and foster preparedness</c:v>
                </c:pt>
                <c:pt idx="1">
                  <c:v>Contributing to a strong evidence base via the collection and provision of primary data (ESENER, OSH barometer, Workers’ exposure survey)</c:v>
                </c:pt>
                <c:pt idx="2">
                  <c:v>Contributing to a strong evidence base via provision of qualitative research (such as OSH overviews, follow-up studies to data collection actions)</c:v>
                </c:pt>
                <c:pt idx="3">
                  <c:v>Improving prevention of workplace accidents and illnesses (Online interactive Risk Assessment OiRA/application, Healthy Workplaces Campaign, awareness raising actions)</c:v>
                </c:pt>
                <c:pt idx="4">
                  <c:v>Contributing to enhancing social dialogue, cooperation and exchange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0.57999999999999996</c:v>
                </c:pt>
                <c:pt idx="2">
                  <c:v>0.54</c:v>
                </c:pt>
                <c:pt idx="3">
                  <c:v>0.49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C2-41CA-839F-C860DFD22C5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 don't know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Helping identify future challenges and foster preparedness</c:v>
                </c:pt>
                <c:pt idx="1">
                  <c:v>Contributing to a strong evidence base via the collection and provision of primary data (ESENER, OSH barometer, Workers’ exposure survey)</c:v>
                </c:pt>
                <c:pt idx="2">
                  <c:v>Contributing to a strong evidence base via provision of qualitative research (such as OSH overviews, follow-up studies to data collection actions)</c:v>
                </c:pt>
                <c:pt idx="3">
                  <c:v>Improving prevention of workplace accidents and illnesses (Online interactive Risk Assessment OiRA/application, Healthy Workplaces Campaign, awareness raising actions)</c:v>
                </c:pt>
                <c:pt idx="4">
                  <c:v>Contributing to enhancing social dialogue, cooperation and exchange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0.04</c:v>
                </c:pt>
                <c:pt idx="1">
                  <c:v>0.06</c:v>
                </c:pt>
                <c:pt idx="2">
                  <c:v>0.05</c:v>
                </c:pt>
                <c:pt idx="3">
                  <c:v>0.05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C2-41CA-839F-C860DFD22C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570185263"/>
        <c:axId val="570185743"/>
      </c:barChart>
      <c:catAx>
        <c:axId val="5701852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185743"/>
        <c:crosses val="autoZero"/>
        <c:auto val="1"/>
        <c:lblAlgn val="ctr"/>
        <c:lblOffset val="100"/>
        <c:noMultiLvlLbl val="0"/>
      </c:catAx>
      <c:valAx>
        <c:axId val="570185743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70185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  <c:pt idx="3">
                  <c:v>Overall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0.92</c:v>
                </c:pt>
                <c:pt idx="1">
                  <c:v>0.89</c:v>
                </c:pt>
                <c:pt idx="2">
                  <c:v>0.9</c:v>
                </c:pt>
                <c:pt idx="3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  <c:pt idx="3">
                  <c:v>Overall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0.88</c:v>
                </c:pt>
                <c:pt idx="1">
                  <c:v>0.88</c:v>
                </c:pt>
                <c:pt idx="2">
                  <c:v>0.87</c:v>
                </c:pt>
                <c:pt idx="3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  <c:pt idx="3">
                  <c:v>Overall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0.84</c:v>
                </c:pt>
                <c:pt idx="2">
                  <c:v>0.93</c:v>
                </c:pt>
                <c:pt idx="3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9-5D41-968C-B9F731BAA1F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790461805980293"/>
          <c:y val="4.7184432152703321E-2"/>
          <c:w val="0.45916001974217618"/>
          <c:h val="0.911296340949171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697C1624-D8C7-F04E-94F0-DA0B6B763BD3}" type="VALUE">
                      <a:rPr lang="en-US"/>
                      <a:pPr/>
                      <a:t>[VALUE]</a:t>
                    </a:fld>
                    <a:endParaRPr lang="en-GB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2B-0E4F-B856-98D86CF333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have used the work to address occupational safety and health issues at enterprise or workplace level</c:v>
                </c:pt>
                <c:pt idx="1">
                  <c:v>I have talked with others about it</c:v>
                </c:pt>
                <c:pt idx="2">
                  <c:v>I have used the work for further research</c:v>
                </c:pt>
                <c:pt idx="3">
                  <c:v>I have used the work for awareness raising purposes at European, national or enterprise level</c:v>
                </c:pt>
                <c:pt idx="4">
                  <c:v>I was guided to information from other sources than EU-OSHA</c:v>
                </c:pt>
                <c:pt idx="5">
                  <c:v>I have used the work for policy-making at national, regional or local level</c:v>
                </c:pt>
                <c:pt idx="6">
                  <c:v>I have used the work for policy-making at European level</c:v>
                </c:pt>
                <c:pt idx="7">
                  <c:v>I used it for something else</c:v>
                </c:pt>
                <c:pt idx="8">
                  <c:v>I did not use the work of EU-OSHA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0.53241895261845384</c:v>
                </c:pt>
                <c:pt idx="1">
                  <c:v>0.41209476309226933</c:v>
                </c:pt>
                <c:pt idx="2">
                  <c:v>0.35411471321695759</c:v>
                </c:pt>
                <c:pt idx="3">
                  <c:v>0.34538653366583544</c:v>
                </c:pt>
                <c:pt idx="4">
                  <c:v>0.18703241895261846</c:v>
                </c:pt>
                <c:pt idx="5">
                  <c:v>0.18453865336658354</c:v>
                </c:pt>
                <c:pt idx="6">
                  <c:v>7.4812967581047385E-2</c:v>
                </c:pt>
                <c:pt idx="7">
                  <c:v>4.9251870324189526E-2</c:v>
                </c:pt>
                <c:pt idx="8">
                  <c:v>6.172069825436409E-2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B-0E4F-B856-98D86CF333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036655795624399"/>
          <c:y val="4.4764940004993467E-2"/>
          <c:w val="0.58298386477368735"/>
          <c:h val="0.917930943324178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dark blue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5.6678767166718743E-3"/>
                  <c:y val="6.914250051584702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43-4A09-811B-EE723132FAFF}"/>
                </c:ext>
              </c:extLst>
            </c:dLbl>
            <c:dLbl>
              <c:idx val="3"/>
              <c:layout>
                <c:manualLayout>
                  <c:x val="5.6678767166718743E-3"/>
                  <c:y val="-2.304750017194886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43-4A09-811B-EE723132FAFF}"/>
                </c:ext>
              </c:extLst>
            </c:dLbl>
            <c:dLbl>
              <c:idx val="5"/>
              <c:layout>
                <c:manualLayout>
                  <c:x val="1.380339848297775E-5"/>
                  <c:y val="3.6295275861336801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43-4A09-811B-EE723132FAFF}"/>
                </c:ext>
              </c:extLst>
            </c:dLbl>
            <c:dLbl>
              <c:idx val="6"/>
              <c:layout>
                <c:manualLayout>
                  <c:x val="1.380339848297775E-5"/>
                  <c:y val="2.305294446332806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43-4A09-811B-EE723132FA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OSH and digitalisation and Healthy workplaces campaign on Safe and healthy work in the digital age</c:v>
                </c:pt>
                <c:pt idx="1">
                  <c:v>Online interactive Risk Assessment (OiRA) </c:v>
                </c:pt>
                <c:pt idx="2">
                  <c:v>Supporting compliance to OSH regulations and requirements</c:v>
                </c:pt>
                <c:pt idx="3">
                  <c:v>Workers' exposure to cancer risk factors survey</c:v>
                </c:pt>
                <c:pt idx="4">
                  <c:v>Enterprise survey ESENER </c:v>
                </c:pt>
                <c:pt idx="5">
                  <c:v>OSH Barometer</c:v>
                </c:pt>
                <c:pt idx="6">
                  <c:v>Emerging risks/foresight studies on Circular Economy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0.12</c:v>
                </c:pt>
                <c:pt idx="1">
                  <c:v>7.0000000000000007E-2</c:v>
                </c:pt>
                <c:pt idx="2">
                  <c:v>0.04</c:v>
                </c:pt>
                <c:pt idx="3">
                  <c:v>0.04</c:v>
                </c:pt>
                <c:pt idx="4">
                  <c:v>0.05</c:v>
                </c:pt>
                <c:pt idx="5">
                  <c:v>0.03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0B-B949-B9B4-BC9395A006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light blue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OSH and digitalisation and Healthy workplaces campaign on Safe and healthy work in the digital age</c:v>
                </c:pt>
                <c:pt idx="1">
                  <c:v>Online interactive Risk Assessment (OiRA) </c:v>
                </c:pt>
                <c:pt idx="2">
                  <c:v>Supporting compliance to OSH regulations and requirements</c:v>
                </c:pt>
                <c:pt idx="3">
                  <c:v>Workers' exposure to cancer risk factors survey</c:v>
                </c:pt>
                <c:pt idx="4">
                  <c:v>Enterprise survey ESENER </c:v>
                </c:pt>
                <c:pt idx="5">
                  <c:v>OSH Barometer</c:v>
                </c:pt>
                <c:pt idx="6">
                  <c:v>Emerging risks/foresight studies on Circular Economy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0.36</c:v>
                </c:pt>
                <c:pt idx="1">
                  <c:v>0.37</c:v>
                </c:pt>
                <c:pt idx="2">
                  <c:v>0.33</c:v>
                </c:pt>
                <c:pt idx="3">
                  <c:v>0.32</c:v>
                </c:pt>
                <c:pt idx="4">
                  <c:v>0.27</c:v>
                </c:pt>
                <c:pt idx="5">
                  <c:v>0.26</c:v>
                </c:pt>
                <c:pt idx="6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0B-B949-B9B4-BC9395A006E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 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OSH and digitalisation and Healthy workplaces campaign on Safe and healthy work in the digital age</c:v>
                </c:pt>
                <c:pt idx="1">
                  <c:v>Online interactive Risk Assessment (OiRA) </c:v>
                </c:pt>
                <c:pt idx="2">
                  <c:v>Supporting compliance to OSH regulations and requirements</c:v>
                </c:pt>
                <c:pt idx="3">
                  <c:v>Workers' exposure to cancer risk factors survey</c:v>
                </c:pt>
                <c:pt idx="4">
                  <c:v>Enterprise survey ESENER </c:v>
                </c:pt>
                <c:pt idx="5">
                  <c:v>OSH Barometer</c:v>
                </c:pt>
                <c:pt idx="6">
                  <c:v>Emerging risks/foresight studies on Circular Economy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0.48</c:v>
                </c:pt>
                <c:pt idx="1">
                  <c:v>0.44</c:v>
                </c:pt>
                <c:pt idx="2">
                  <c:v>0.37</c:v>
                </c:pt>
                <c:pt idx="3">
                  <c:v>0.36</c:v>
                </c:pt>
                <c:pt idx="4">
                  <c:v>0.32</c:v>
                </c:pt>
                <c:pt idx="5">
                  <c:v>0.29000000000000004</c:v>
                </c:pt>
                <c:pt idx="6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47-4808-ADFC-B39F4F80CD9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11561549855773"/>
          <c:y val="4.4764940004993467E-2"/>
          <c:w val="0.52904311218523425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OSH and digitalisation and Healthy Workplaces campaign</c:v>
                </c:pt>
                <c:pt idx="1">
                  <c:v>Supporting compliance to OSH regulations and requirements</c:v>
                </c:pt>
                <c:pt idx="2">
                  <c:v>OiRA</c:v>
                </c:pt>
                <c:pt idx="3">
                  <c:v>ESENER</c:v>
                </c:pt>
                <c:pt idx="4">
                  <c:v>Emergin risks/foresights on the Circular Ecomomy</c:v>
                </c:pt>
                <c:pt idx="5">
                  <c:v>OSH barometer </c:v>
                </c:pt>
                <c:pt idx="6">
                  <c:v>Workers' exposure survey on cancer risk factors (WES)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0.79</c:v>
                </c:pt>
                <c:pt idx="1">
                  <c:v>0.78</c:v>
                </c:pt>
                <c:pt idx="2">
                  <c:v>0.76</c:v>
                </c:pt>
                <c:pt idx="3">
                  <c:v>0.74</c:v>
                </c:pt>
                <c:pt idx="4">
                  <c:v>0.73</c:v>
                </c:pt>
                <c:pt idx="5">
                  <c:v>0.73</c:v>
                </c:pt>
                <c:pt idx="6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2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42703998669488E-2"/>
          <c:y val="4.4764940004993467E-2"/>
          <c:w val="0.8964760864567370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0.78</c:v>
                </c:pt>
                <c:pt idx="1">
                  <c:v>0.64</c:v>
                </c:pt>
                <c:pt idx="2">
                  <c:v>0.72</c:v>
                </c:pt>
                <c:pt idx="3">
                  <c:v>0.77</c:v>
                </c:pt>
                <c:pt idx="4">
                  <c:v>0.79</c:v>
                </c:pt>
                <c:pt idx="5">
                  <c:v>0.74</c:v>
                </c:pt>
                <c:pt idx="6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05405817123204E-2"/>
          <c:y val="4.4764940004993467E-2"/>
          <c:w val="0.9009133846382833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0.76</c:v>
                </c:pt>
                <c:pt idx="1">
                  <c:v>0.64</c:v>
                </c:pt>
                <c:pt idx="2">
                  <c:v>0.73</c:v>
                </c:pt>
                <c:pt idx="3">
                  <c:v>0.75</c:v>
                </c:pt>
                <c:pt idx="4">
                  <c:v>0.83</c:v>
                </c:pt>
                <c:pt idx="5">
                  <c:v>0.79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56-EB4D-B99F-9F5D4447E8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Employee</c:v>
                </c:pt>
                <c:pt idx="1">
                  <c:v>Management or management support</c:v>
                </c:pt>
                <c:pt idx="2">
                  <c:v>Employee representative</c:v>
                </c:pt>
                <c:pt idx="3">
                  <c:v>None of the above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0.44</c:v>
                </c:pt>
                <c:pt idx="1">
                  <c:v>0.37</c:v>
                </c:pt>
                <c:pt idx="2">
                  <c:v>0.1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6-EB4D-B99F-9F5D4447E8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1568581413239"/>
          <c:y val="4.4764940004993467E-2"/>
          <c:w val="0.85210310464127414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Musculoskeletal disorders </c:v>
                </c:pt>
                <c:pt idx="1">
                  <c:v>OSHwiki</c:v>
                </c:pt>
                <c:pt idx="2">
                  <c:v>OiRA</c:v>
                </c:pt>
                <c:pt idx="3">
                  <c:v>OSH barometer </c:v>
                </c:pt>
                <c:pt idx="4">
                  <c:v>OSH and digitalisation</c:v>
                </c:pt>
                <c:pt idx="5">
                  <c:v>ESENER</c:v>
                </c:pt>
                <c:pt idx="6">
                  <c:v>Emerging risks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0.81</c:v>
                </c:pt>
                <c:pt idx="1">
                  <c:v>0.7</c:v>
                </c:pt>
                <c:pt idx="2">
                  <c:v>0.8</c:v>
                </c:pt>
                <c:pt idx="3">
                  <c:v>0.68</c:v>
                </c:pt>
                <c:pt idx="4">
                  <c:v>0.78</c:v>
                </c:pt>
                <c:pt idx="5">
                  <c:v>0.68</c:v>
                </c:pt>
                <c:pt idx="6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25558484348441E-2"/>
          <c:y val="6.2187684996236565E-2"/>
          <c:w val="0.91329128071035948"/>
          <c:h val="0.847452500000000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5484236576462491E-2"/>
                  <c:y val="-4.55070556062992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93-8643-9659-1ED7735273C4}"/>
                </c:ext>
              </c:extLst>
            </c:dLbl>
            <c:dLbl>
              <c:idx val="2"/>
              <c:layout>
                <c:manualLayout>
                  <c:x val="-5.9649164533577256E-2"/>
                  <c:y val="-5.7710555555555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0.54</c:v>
                </c:pt>
                <c:pt idx="1">
                  <c:v>0.89</c:v>
                </c:pt>
                <c:pt idx="2">
                  <c:v>0.91</c:v>
                </c:pt>
                <c:pt idx="3">
                  <c:v>0.8</c:v>
                </c:pt>
                <c:pt idx="4">
                  <c:v>0.74</c:v>
                </c:pt>
                <c:pt idx="5">
                  <c:v>0.72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07788747335522E-2"/>
          <c:y val="6.2187684996236565E-2"/>
          <c:w val="0.91020905044737233"/>
          <c:h val="0.843924722222222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1562222341412579"/>
                  <c:y val="-6.8804722222222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D-8C4B-8B31-2797E6923EFA}"/>
                </c:ext>
              </c:extLst>
            </c:dLbl>
            <c:dLbl>
              <c:idx val="1"/>
              <c:layout>
                <c:manualLayout>
                  <c:x val="-0.15260898656997038"/>
                  <c:y val="-1.7995173506037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D-8C4B-8B31-2797E6923EFA}"/>
                </c:ext>
              </c:extLst>
            </c:dLbl>
            <c:dLbl>
              <c:idx val="2"/>
              <c:layout>
                <c:manualLayout>
                  <c:x val="-7.197808558552557E-2"/>
                  <c:y val="-3.1911813881822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dLbl>
              <c:idx val="3"/>
              <c:layout>
                <c:manualLayout>
                  <c:x val="-1.0826394472566088E-2"/>
                  <c:y val="-3.80038150335006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D-8C4B-8B31-2797E6923EFA}"/>
                </c:ext>
              </c:extLst>
            </c:dLbl>
            <c:dLbl>
              <c:idx val="4"/>
              <c:layout>
                <c:manualLayout>
                  <c:x val="-3.3904532892857553E-2"/>
                  <c:y val="-4.866472222222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D-8C4B-8B31-2797E6923E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0.45</c:v>
                </c:pt>
                <c:pt idx="1">
                  <c:v>0.85</c:v>
                </c:pt>
                <c:pt idx="2">
                  <c:v>0.9</c:v>
                </c:pt>
                <c:pt idx="3">
                  <c:v>0.79</c:v>
                </c:pt>
                <c:pt idx="4">
                  <c:v>0.73</c:v>
                </c:pt>
                <c:pt idx="5">
                  <c:v>0.74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33375554225044E-2"/>
          <c:y val="6.2187684996236565E-2"/>
          <c:w val="0.94183321833621214"/>
          <c:h val="0.833341388888888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8566466839449538E-2"/>
                  <c:y val="-3.5502734842567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5F-E147-AF85-E3D4AEB68F9A}"/>
                </c:ext>
              </c:extLst>
            </c:dLbl>
            <c:dLbl>
              <c:idx val="2"/>
              <c:layout>
                <c:manualLayout>
                  <c:x val="-5.0402473744616219E-2"/>
                  <c:y val="-3.44128940727550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93-8643-9659-1ED7735273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0.83</c:v>
                </c:pt>
                <c:pt idx="1">
                  <c:v>0.76</c:v>
                </c:pt>
                <c:pt idx="2">
                  <c:v>0.77</c:v>
                </c:pt>
                <c:pt idx="3">
                  <c:v>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93-8643-9659-1ED7735273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dropLine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  <c:min val="0.4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98338973124228"/>
          <c:y val="4.4764940004993467E-2"/>
          <c:w val="0.54293518578772693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OSH and digitalisation and Healthy Workplaces Campaign</c:v>
                </c:pt>
                <c:pt idx="1">
                  <c:v>Enterprise survey ESENER</c:v>
                </c:pt>
                <c:pt idx="2">
                  <c:v>Emerging risks/foresights on the Circular Economy</c:v>
                </c:pt>
                <c:pt idx="3">
                  <c:v>OSH Barometer </c:v>
                </c:pt>
                <c:pt idx="4">
                  <c:v>Workers' exposure survey on cancer risk factors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0.83</c:v>
                </c:pt>
                <c:pt idx="1">
                  <c:v>0.78</c:v>
                </c:pt>
                <c:pt idx="2">
                  <c:v>0.78</c:v>
                </c:pt>
                <c:pt idx="3">
                  <c:v>0.73</c:v>
                </c:pt>
                <c:pt idx="4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2-5E49-9BB8-176FFF80BA0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0.96</c:v>
                </c:pt>
                <c:pt idx="1">
                  <c:v>0.86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0.87</c:v>
                </c:pt>
                <c:pt idx="1">
                  <c:v>0.87</c:v>
                </c:pt>
                <c:pt idx="2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Board Member</c:v>
                </c:pt>
                <c:pt idx="1">
                  <c:v>Focal Point</c:v>
                </c:pt>
                <c:pt idx="2">
                  <c:v>Overall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0.87</c:v>
                </c:pt>
                <c:pt idx="2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AE-9549-97AE-5369D534C7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323244478161157"/>
          <c:y val="2.9398740310077526E-2"/>
          <c:w val="0.46151844791652363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I visited the website for information gathering in general</c:v>
                </c:pt>
                <c:pt idx="1">
                  <c:v>I have used the website to address occupational safety and health issues at enterprise or workplace level</c:v>
                </c:pt>
                <c:pt idx="2">
                  <c:v>I visited the website for research purposes</c:v>
                </c:pt>
                <c:pt idx="3">
                  <c:v>I have used the website for awareness raising purposes at European, national or enterprise level</c:v>
                </c:pt>
                <c:pt idx="4">
                  <c:v>I visited the website for policy-making purposes at national level</c:v>
                </c:pt>
                <c:pt idx="5">
                  <c:v>I visited the website for policy-making purposes at European level</c:v>
                </c:pt>
                <c:pt idx="6">
                  <c:v>I visited the website for other purposes</c:v>
                </c:pt>
                <c:pt idx="7">
                  <c:v>I don't know the website</c:v>
                </c:pt>
                <c:pt idx="8">
                  <c:v>I know about the website but have never visited it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0.39027431421446385</c:v>
                </c:pt>
                <c:pt idx="1">
                  <c:v>0.30798004987531175</c:v>
                </c:pt>
                <c:pt idx="2">
                  <c:v>0.1970074812967581</c:v>
                </c:pt>
                <c:pt idx="3">
                  <c:v>0.15399002493765587</c:v>
                </c:pt>
                <c:pt idx="4">
                  <c:v>7.2319201995012475E-2</c:v>
                </c:pt>
                <c:pt idx="5">
                  <c:v>4.8628428927680795E-2</c:v>
                </c:pt>
                <c:pt idx="6">
                  <c:v>2.9925187032418952E-2</c:v>
                </c:pt>
                <c:pt idx="7">
                  <c:v>1.7456359102244388E-2</c:v>
                </c:pt>
                <c:pt idx="8">
                  <c:v>1.683291770573566E-2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844140535064697"/>
          <c:y val="4.4764940004993467E-2"/>
          <c:w val="0.57647732191370815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Info sheets</c:v>
                </c:pt>
                <c:pt idx="1">
                  <c:v>Reports </c:v>
                </c:pt>
                <c:pt idx="2">
                  <c:v>Practical tools and guidance</c:v>
                </c:pt>
                <c:pt idx="3">
                  <c:v>Data visualisations </c:v>
                </c:pt>
                <c:pt idx="4">
                  <c:v>Infographics </c:v>
                </c:pt>
                <c:pt idx="5">
                  <c:v>Case studies </c:v>
                </c:pt>
                <c:pt idx="6">
                  <c:v>OSH e-guides </c:v>
                </c:pt>
                <c:pt idx="7">
                  <c:v>Discussion papers </c:v>
                </c:pt>
                <c:pt idx="8">
                  <c:v>Seminar reports</c:v>
                </c:pt>
                <c:pt idx="9">
                  <c:v>Multilingual OSH Glossaries </c:v>
                </c:pt>
                <c:pt idx="10">
                  <c:v>Multilingual OSH Thesaurus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0.86</c:v>
                </c:pt>
                <c:pt idx="1">
                  <c:v>0.83</c:v>
                </c:pt>
                <c:pt idx="2">
                  <c:v>0.79</c:v>
                </c:pt>
                <c:pt idx="3">
                  <c:v>0.79</c:v>
                </c:pt>
                <c:pt idx="4">
                  <c:v>0.78</c:v>
                </c:pt>
                <c:pt idx="5">
                  <c:v>0.77</c:v>
                </c:pt>
                <c:pt idx="6">
                  <c:v>0.74</c:v>
                </c:pt>
                <c:pt idx="7">
                  <c:v>0.67</c:v>
                </c:pt>
                <c:pt idx="8">
                  <c:v>0.59</c:v>
                </c:pt>
                <c:pt idx="9">
                  <c:v>0.56000000000000005</c:v>
                </c:pt>
                <c:pt idx="10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A-6D49-AF09-5A7F278C19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22916666666666E-2"/>
          <c:y val="1.3203008206657227E-2"/>
          <c:w val="0.97135416666666663"/>
          <c:h val="0.790688656432775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56-EB4D-B99F-9F5D4447E8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Workplace intermediary</c:v>
                </c:pt>
                <c:pt idx="1">
                  <c:v>Policy-maker</c:v>
                </c:pt>
                <c:pt idx="2">
                  <c:v>Researcher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0.32</c:v>
                </c:pt>
                <c:pt idx="1">
                  <c:v>0.21</c:v>
                </c:pt>
                <c:pt idx="2">
                  <c:v>0.19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6-EB4D-B99F-9F5D4447E8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59049409753984"/>
          <c:y val="5.9686586673324618E-2"/>
          <c:w val="0.63361012347024503"/>
          <c:h val="0.7486747337443524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0.7</c:v>
                </c:pt>
                <c:pt idx="1">
                  <c:v>0.88</c:v>
                </c:pt>
                <c:pt idx="2">
                  <c:v>0.89</c:v>
                </c:pt>
                <c:pt idx="3">
                  <c:v>0.89</c:v>
                </c:pt>
                <c:pt idx="4">
                  <c:v>0.86</c:v>
                </c:pt>
                <c:pt idx="5">
                  <c:v>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B-2442-84BB-C1BF93F688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45743487"/>
        <c:axId val="1945562703"/>
      </c:lineChart>
      <c:catAx>
        <c:axId val="194574348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5562703"/>
        <c:crosses val="autoZero"/>
        <c:auto val="1"/>
        <c:lblAlgn val="ctr"/>
        <c:lblOffset val="50"/>
        <c:noMultiLvlLbl val="0"/>
      </c:catAx>
      <c:valAx>
        <c:axId val="1945562703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D1-8048-A4E2-B67B34FDE7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Policy maker</c:v>
                </c:pt>
                <c:pt idx="1">
                  <c:v>Researcher</c:v>
                </c:pt>
                <c:pt idx="2">
                  <c:v>Workplace intermediaries</c:v>
                </c:pt>
                <c:pt idx="3">
                  <c:v>None of the above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0.96</c:v>
                </c:pt>
                <c:pt idx="1">
                  <c:v>0.94</c:v>
                </c:pt>
                <c:pt idx="2">
                  <c:v>0.94</c:v>
                </c:pt>
                <c:pt idx="3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D1-8048-A4E2-B67B34FDE7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27"/>
        <c:axId val="2001111007"/>
        <c:axId val="2001193263"/>
      </c:barChart>
      <c:catAx>
        <c:axId val="20011110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193263"/>
        <c:crosses val="autoZero"/>
        <c:auto val="1"/>
        <c:lblAlgn val="ctr"/>
        <c:lblOffset val="100"/>
        <c:noMultiLvlLbl val="0"/>
      </c:catAx>
      <c:valAx>
        <c:axId val="2001193263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200111100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0.89</c:v>
                </c:pt>
                <c:pt idx="1">
                  <c:v>0.9</c:v>
                </c:pt>
                <c:pt idx="2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965277777777783E-2"/>
          <c:y val="4.1034528337910672E-2"/>
          <c:w val="0.90298611111111116"/>
          <c:h val="0.91793094332417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0.83</c:v>
                </c:pt>
                <c:pt idx="1">
                  <c:v>0.86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OSH intermediary </c:v>
                </c:pt>
                <c:pt idx="1">
                  <c:v>Researcher </c:v>
                </c:pt>
                <c:pt idx="2">
                  <c:v>Policy-maker 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F-394B-B86E-13530593A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5743487"/>
        <c:axId val="1945562703"/>
      </c:barChart>
      <c:catAx>
        <c:axId val="19457434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2703"/>
        <c:crosses val="autoZero"/>
        <c:auto val="1"/>
        <c:lblAlgn val="ctr"/>
        <c:lblOffset val="100"/>
        <c:noMultiLvlLbl val="0"/>
      </c:catAx>
      <c:valAx>
        <c:axId val="1945562703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194574348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27B02D-1436-DB4B-8B54-932A52FF7A3E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8F02AC-2D98-1549-A2CE-2E7FE2F80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3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/>
              </a:defRPr>
            </a:lvl1pPr>
          </a:lstStyle>
          <a:p>
            <a:fld id="{D85FBB4B-62B2-47A0-9A8A-FBC7D0167A53}" type="datetimeFigureOut">
              <a:rPr lang="en-US" smtClean="0"/>
              <a:pPr/>
              <a:t>5/15/2024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/>
              </a:defRPr>
            </a:lvl1pPr>
          </a:lstStyle>
          <a:p>
            <a:fld id="{825291B8-0E70-468B-9438-CC62F3849A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005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Arial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2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9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96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291B8-0E70-468B-9438-CC62F3849AE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9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52BDD43-9F50-C04B-98EB-55AB17904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9030" y="1522933"/>
            <a:ext cx="3801370" cy="25310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6690" y="1525004"/>
            <a:ext cx="3784828" cy="25200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5FB800-45D1-AC42-9CD9-0B78F4D820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90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840" y="1522933"/>
            <a:ext cx="3857350" cy="253103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412580" y="7256773"/>
            <a:ext cx="3662598" cy="51747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spc="60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1509194"/>
            <a:ext cx="5425440" cy="2551638"/>
            <a:chOff x="439911" y="1886916"/>
            <a:chExt cx="4689091" cy="2096705"/>
          </a:xfrm>
        </p:grpSpPr>
        <p:sp>
          <p:nvSpPr>
            <p:cNvPr id="13" name="Rectangle 12"/>
            <p:cNvSpPr/>
            <p:nvPr userDrawn="1"/>
          </p:nvSpPr>
          <p:spPr>
            <a:xfrm rot="16200000">
              <a:off x="1712843" y="2809480"/>
              <a:ext cx="2081391" cy="244322"/>
            </a:xfrm>
            <a:prstGeom prst="rect">
              <a:avLst/>
            </a:prstGeom>
            <a:solidFill>
              <a:srgbClr val="00AFAA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6200000">
              <a:off x="799772" y="2739121"/>
              <a:ext cx="2081394" cy="385039"/>
            </a:xfrm>
            <a:prstGeom prst="rect">
              <a:avLst/>
            </a:prstGeom>
            <a:solidFill>
              <a:srgbClr val="00538B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 rot="16200000">
              <a:off x="-401062" y="2739180"/>
              <a:ext cx="2085414" cy="403468"/>
            </a:xfrm>
            <a:prstGeom prst="rect">
              <a:avLst/>
            </a:prstGeom>
            <a:solidFill>
              <a:schemeClr val="tx1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2112483" y="2795214"/>
              <a:ext cx="2085407" cy="276865"/>
            </a:xfrm>
            <a:prstGeom prst="rect">
              <a:avLst/>
            </a:prstGeom>
            <a:solidFill>
              <a:srgbClr val="00A2E0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2897089" y="2836259"/>
              <a:ext cx="2085412" cy="194778"/>
            </a:xfrm>
            <a:prstGeom prst="rect">
              <a:avLst/>
            </a:prstGeom>
            <a:solidFill>
              <a:srgbClr val="79C969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16200000">
              <a:off x="3775666" y="2849376"/>
              <a:ext cx="2081394" cy="164528"/>
            </a:xfrm>
            <a:prstGeom prst="rect">
              <a:avLst/>
            </a:prstGeom>
            <a:solidFill>
              <a:srgbClr val="F29934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rot="16200000">
              <a:off x="4041119" y="2884452"/>
              <a:ext cx="2085419" cy="90347"/>
            </a:xfrm>
            <a:prstGeom prst="rect">
              <a:avLst/>
            </a:prstGeom>
            <a:solidFill>
              <a:srgbClr val="EB095F"/>
            </a:solidFill>
            <a:ln w="12700" cmpd="sng"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592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1432" y="4518681"/>
            <a:ext cx="7713871" cy="1291626"/>
          </a:xfrm>
        </p:spPr>
        <p:txBody>
          <a:bodyPr lIns="0" tIns="0" rIns="0" anchor="t"/>
          <a:lstStyle>
            <a:lvl1pPr>
              <a:defRPr sz="4000">
                <a:solidFill>
                  <a:srgbClr val="0053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411432" y="6112815"/>
            <a:ext cx="7285165" cy="3363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411432" y="6539866"/>
            <a:ext cx="7293556" cy="4340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Title, Department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12865172" y="646332"/>
            <a:ext cx="939681" cy="2899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80" b="1" err="1">
                <a:solidFill>
                  <a:srgbClr val="768591"/>
                </a:solidFill>
                <a:latin typeface="Arial" charset="0"/>
                <a:ea typeface="Arial" charset="0"/>
                <a:cs typeface="Arial" charset="0"/>
              </a:rPr>
              <a:t>icf.com</a:t>
            </a:r>
            <a:endParaRPr lang="en-US" sz="1680" b="1">
              <a:solidFill>
                <a:srgbClr val="76859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96" y="4432663"/>
            <a:ext cx="1614533" cy="12916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625644"/>
            <a:ext cx="2978075" cy="608214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625644"/>
            <a:ext cx="9827208" cy="608214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553453"/>
            <a:ext cx="9637776" cy="6082144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53454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Numbered Side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553453"/>
            <a:ext cx="9866376" cy="6082145"/>
          </a:xfrm>
        </p:spPr>
        <p:txBody>
          <a:bodyPr numCol="2" spcCol="347472">
            <a:noAutofit/>
          </a:bodyPr>
          <a:lstStyle>
            <a:lvl1pPr marL="403225" indent="-403225">
              <a:buFont typeface="+mj-lt"/>
              <a:buAutoNum type="arabicPeriod"/>
              <a:tabLst/>
              <a:defRPr/>
            </a:lvl1pPr>
            <a:lvl2pPr marL="806450" indent="-344488">
              <a:buFont typeface="+mj-lt"/>
              <a:buAutoNum type="alphaUcPeriod"/>
              <a:tabLst/>
              <a:defRPr/>
            </a:lvl2pPr>
            <a:lvl3pPr marL="1149350" indent="-342900">
              <a:buFont typeface="+mj-lt"/>
              <a:buAutoNum type="alphaLcParenR"/>
              <a:tabLst/>
              <a:defRPr/>
            </a:lvl3pPr>
            <a:lvl4pPr marL="1433513" indent="-239713">
              <a:tabLst/>
              <a:defRPr/>
            </a:lvl4pPr>
            <a:lvl5pPr marL="1657350" indent="-209550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53454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Sid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06742"/>
            <a:ext cx="2978075" cy="407323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4" y="697833"/>
            <a:ext cx="9866376" cy="6082144"/>
          </a:xfrm>
        </p:spPr>
        <p:txBody>
          <a:bodyPr numCol="1" spcCol="347472">
            <a:noAutofit/>
          </a:bodyPr>
          <a:lstStyle>
            <a:lvl1pPr>
              <a:defRPr sz="2800" baseline="0"/>
            </a:lvl1pPr>
            <a:lvl2pPr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914400" y="692438"/>
            <a:ext cx="1600200" cy="1600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icon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601579"/>
            <a:ext cx="4745736" cy="6082145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9162288" y="601579"/>
            <a:ext cx="4743144" cy="6082145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601579"/>
            <a:ext cx="2978075" cy="608214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Tex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577515"/>
            <a:ext cx="4745736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44000" y="578277"/>
            <a:ext cx="4800600" cy="6081382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577516"/>
            <a:ext cx="2978075" cy="60821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Side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78223" y="601579"/>
            <a:ext cx="4745736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9166482" y="601579"/>
            <a:ext cx="4553712" cy="6082144"/>
          </a:xfrm>
        </p:spPr>
        <p:txBody>
          <a:bodyPr numCol="1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914400" y="601579"/>
            <a:ext cx="1600200" cy="1600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800" b="0" i="0" baseline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icon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14400" y="2963778"/>
            <a:ext cx="2978075" cy="3719945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72000" y="1950028"/>
            <a:ext cx="9144000" cy="4329544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1950029"/>
            <a:ext cx="2978075" cy="4329544"/>
          </a:xfrm>
        </p:spPr>
        <p:txBody>
          <a:bodyPr lIns="0" tIns="0" rIns="0" bIns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59" y="863601"/>
            <a:ext cx="4053841" cy="2269067"/>
          </a:xfrm>
        </p:spPr>
        <p:txBody>
          <a:bodyPr anchor="t">
            <a:noAutofit/>
          </a:bodyPr>
          <a:lstStyle/>
          <a:p>
            <a:r>
              <a:rPr lang="en-US"/>
              <a:t>Table/Chart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290456" y="863600"/>
            <a:ext cx="8614975" cy="6357257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  <a:lvl2pPr marL="201930" indent="0">
              <a:buNone/>
              <a:defRPr b="0"/>
            </a:lvl2pPr>
            <a:lvl3pPr marL="480060" indent="0">
              <a:buNone/>
              <a:defRPr b="0"/>
            </a:lvl3pPr>
            <a:lvl4pPr marL="691516" indent="0">
              <a:buNone/>
              <a:defRPr b="0"/>
            </a:lvl4pPr>
            <a:lvl5pPr marL="889636" indent="0">
              <a:buNone/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27088" y="3488267"/>
            <a:ext cx="4049712" cy="3783389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  <a:lvl2pPr marL="201930" indent="0">
              <a:buNone/>
              <a:defRPr b="0"/>
            </a:lvl2pPr>
            <a:lvl3pPr marL="480060" indent="0">
              <a:buNone/>
              <a:defRPr b="0"/>
            </a:lvl3pPr>
            <a:lvl4pPr marL="691516" indent="0">
              <a:buNone/>
              <a:defRPr b="0"/>
            </a:lvl4pPr>
            <a:lvl5pPr marL="889636" indent="0">
              <a:buNone/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13991" y="1424763"/>
            <a:ext cx="8330609" cy="5643548"/>
          </a:xfrm>
        </p:spPr>
        <p:txBody>
          <a:bodyPr numCol="1" spcCol="347472">
            <a:noAutofit/>
          </a:bodyPr>
          <a:lstStyle>
            <a:lvl1pPr>
              <a:defRPr b="1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891088" cy="722947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6"/>
            <a:ext cx="3621450" cy="607679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613399" y="489099"/>
            <a:ext cx="8331229" cy="791630"/>
          </a:xfrm>
        </p:spPr>
        <p:txBody>
          <a:bodyPr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68D14E1-FDD5-DC49-8285-F1373E8A2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611" y="1507119"/>
            <a:ext cx="10554789" cy="255436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412580" y="7256773"/>
            <a:ext cx="3662598" cy="51747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spc="60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3" name="Rectangle 12"/>
          <p:cNvSpPr/>
          <p:nvPr userDrawn="1"/>
        </p:nvSpPr>
        <p:spPr>
          <a:xfrm rot="16200000">
            <a:off x="1396786" y="2639977"/>
            <a:ext cx="2560320" cy="282689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6200000">
            <a:off x="341609" y="2557294"/>
            <a:ext cx="2560320" cy="448056"/>
          </a:xfrm>
          <a:prstGeom prst="rect">
            <a:avLst/>
          </a:prstGeom>
          <a:solidFill>
            <a:srgbClr val="00538B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6200000">
            <a:off x="-1046747" y="2547909"/>
            <a:ext cx="2560320" cy="466826"/>
          </a:xfrm>
          <a:prstGeom prst="rect">
            <a:avLst/>
          </a:prstGeom>
          <a:solidFill>
            <a:schemeClr val="tx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1861507" y="2621151"/>
            <a:ext cx="2560320" cy="320342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2769326" y="2668639"/>
            <a:ext cx="2560320" cy="225365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3783545" y="2686139"/>
            <a:ext cx="2560320" cy="190365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4091037" y="2731029"/>
            <a:ext cx="2560320" cy="100584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592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411432" y="4518681"/>
            <a:ext cx="7713871" cy="1291626"/>
          </a:xfrm>
        </p:spPr>
        <p:txBody>
          <a:bodyPr lIns="0" tIns="0" rIns="0" anchor="t"/>
          <a:lstStyle>
            <a:lvl1pPr>
              <a:defRPr sz="4000">
                <a:solidFill>
                  <a:srgbClr val="00538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411432" y="6112815"/>
            <a:ext cx="7285165" cy="3363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20" name="Text Placehold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411432" y="6539866"/>
            <a:ext cx="7293556" cy="43404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00538B"/>
                </a:solidFill>
              </a:defRPr>
            </a:lvl1pPr>
          </a:lstStyle>
          <a:p>
            <a:pPr lvl="0"/>
            <a:r>
              <a:rPr lang="en-US"/>
              <a:t>Presenter Title, Department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12865172" y="646332"/>
            <a:ext cx="939681" cy="2899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80" b="1" err="1">
                <a:solidFill>
                  <a:srgbClr val="768591"/>
                </a:solidFill>
                <a:latin typeface="Arial" charset="0"/>
                <a:ea typeface="Arial" charset="0"/>
                <a:cs typeface="Arial" charset="0"/>
              </a:rPr>
              <a:t>icf.com</a:t>
            </a:r>
            <a:endParaRPr lang="en-US" sz="1680" b="1">
              <a:solidFill>
                <a:srgbClr val="76859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96" y="4432663"/>
            <a:ext cx="1614533" cy="129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Title + 2co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13991" y="1424763"/>
            <a:ext cx="8291441" cy="5643548"/>
          </a:xfrm>
        </p:spPr>
        <p:txBody>
          <a:bodyPr numCol="2" spcCol="347472">
            <a:noAutofit/>
          </a:bodyPr>
          <a:lstStyle>
            <a:lvl1pPr>
              <a:defRPr b="1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891088" cy="722947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6"/>
            <a:ext cx="3621450" cy="607679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613399" y="489099"/>
            <a:ext cx="8292033" cy="791630"/>
          </a:xfrm>
        </p:spPr>
        <p:txBody>
          <a:bodyPr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F Present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7401338" y="976613"/>
            <a:ext cx="6504093" cy="2728596"/>
          </a:xfrm>
        </p:spPr>
        <p:txBody>
          <a:bodyPr numCol="1" spcCol="347472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FontTx/>
              <a:buNone/>
              <a:defRPr sz="2000" b="0" baseline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463948"/>
            <a:ext cx="3621450" cy="6421554"/>
          </a:xfrm>
        </p:spPr>
        <p:txBody>
          <a:bodyPr anchor="t">
            <a:noAutofit/>
          </a:bodyPr>
          <a:lstStyle>
            <a:lvl1pPr>
              <a:defRPr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2"/>
          </p:nvPr>
        </p:nvSpPr>
        <p:spPr>
          <a:xfrm>
            <a:off x="5119170" y="692413"/>
            <a:ext cx="2057401" cy="1821729"/>
          </a:xfrm>
        </p:spPr>
        <p:txBody>
          <a:bodyPr>
            <a:noAutofit/>
          </a:bodyPr>
          <a:lstStyle>
            <a:lvl1pPr marL="0" indent="0">
              <a:buNone/>
              <a:defRPr sz="20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119171" y="463948"/>
            <a:ext cx="2057400" cy="2286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401339" y="364959"/>
            <a:ext cx="6504093" cy="43069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2400" baseline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5119170" y="2523321"/>
            <a:ext cx="2057401" cy="64402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119170" y="3176526"/>
            <a:ext cx="2057401" cy="647571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21" name="Content Placeholder 4"/>
          <p:cNvSpPr>
            <a:spLocks noGrp="1"/>
          </p:cNvSpPr>
          <p:nvPr>
            <p:ph sz="quarter" idx="16"/>
          </p:nvPr>
        </p:nvSpPr>
        <p:spPr>
          <a:xfrm>
            <a:off x="7401338" y="4465805"/>
            <a:ext cx="6504093" cy="2853638"/>
          </a:xfrm>
        </p:spPr>
        <p:txBody>
          <a:bodyPr numCol="1" spcCol="347472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FontTx/>
              <a:buNone/>
              <a:defRPr lang="en-US" sz="2000" b="0" kern="1200" baseline="0" dirty="0" smtClean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5119170" y="4231301"/>
            <a:ext cx="2057401" cy="1821730"/>
          </a:xfrm>
        </p:spPr>
        <p:txBody>
          <a:bodyPr>
            <a:noAutofit/>
          </a:bodyPr>
          <a:lstStyle>
            <a:lvl1pPr marL="0" indent="0">
              <a:buNone/>
              <a:defRPr sz="20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7401339" y="3870159"/>
            <a:ext cx="6504093" cy="43069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lang="en-US" sz="24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marL="0" lvl="0" indent="0" algn="l" defTabSz="548640" rtl="0" eaLnBrk="1" latinLnBrk="0" hangingPunct="1">
              <a:lnSpc>
                <a:spcPct val="100000"/>
              </a:lnSpc>
              <a:spcBef>
                <a:spcPts val="36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119170" y="6062209"/>
            <a:ext cx="2057401" cy="64402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119170" y="6715414"/>
            <a:ext cx="2057401" cy="647571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F Present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2"/>
          </p:nvPr>
        </p:nvSpPr>
        <p:spPr>
          <a:xfrm>
            <a:off x="4475748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475748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6707" y="463948"/>
            <a:ext cx="3368041" cy="2263211"/>
          </a:xfrm>
        </p:spPr>
        <p:txBody>
          <a:bodyPr anchor="t">
            <a:noAutofit/>
          </a:bodyPr>
          <a:lstStyle>
            <a:lvl1pPr>
              <a:defRPr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475750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475748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6707" y="2947007"/>
            <a:ext cx="3368041" cy="46296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 baseline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 of Experience title here</a:t>
            </a:r>
          </a:p>
        </p:txBody>
      </p:sp>
      <p:sp>
        <p:nvSpPr>
          <p:cNvPr id="17" name="Picture Placeholder 5"/>
          <p:cNvSpPr>
            <a:spLocks noGrp="1" noChangeAspect="1"/>
          </p:cNvSpPr>
          <p:nvPr>
            <p:ph type="pic" sz="quarter" idx="16"/>
          </p:nvPr>
        </p:nvSpPr>
        <p:spPr>
          <a:xfrm>
            <a:off x="6968576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Content Placeholder 4"/>
          <p:cNvSpPr>
            <a:spLocks noGrp="1"/>
          </p:cNvSpPr>
          <p:nvPr>
            <p:ph sz="quarter" idx="17"/>
          </p:nvPr>
        </p:nvSpPr>
        <p:spPr>
          <a:xfrm>
            <a:off x="6968575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6968577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6968575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Picture Placeholder 5"/>
          <p:cNvSpPr>
            <a:spLocks noGrp="1" noChangeAspect="1"/>
          </p:cNvSpPr>
          <p:nvPr>
            <p:ph type="pic" sz="quarter" idx="20"/>
          </p:nvPr>
        </p:nvSpPr>
        <p:spPr>
          <a:xfrm>
            <a:off x="9461404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Content Placeholder 4"/>
          <p:cNvSpPr>
            <a:spLocks noGrp="1"/>
          </p:cNvSpPr>
          <p:nvPr>
            <p:ph sz="quarter" idx="21"/>
          </p:nvPr>
        </p:nvSpPr>
        <p:spPr>
          <a:xfrm>
            <a:off x="9461404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algn="l" rtl="0" eaLnBrk="1" latinLnBrk="0" hangingPunct="1">
              <a:lnSpc>
                <a:spcPct val="100000"/>
              </a:lnSpc>
              <a:spcBef>
                <a:spcPts val="120"/>
              </a:spcBef>
              <a:spcAft>
                <a:spcPts val="200"/>
              </a:spcAft>
              <a:buClr>
                <a:srgbClr val="00A2E0"/>
              </a:buClr>
              <a:defRPr lang="en-US" sz="1400" b="0" kern="1200" baseline="0" dirty="0" smtClean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9461406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9461404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1" name="Picture Placeholder 5"/>
          <p:cNvSpPr>
            <a:spLocks noGrp="1" noChangeAspect="1"/>
          </p:cNvSpPr>
          <p:nvPr>
            <p:ph type="pic" sz="quarter" idx="24"/>
          </p:nvPr>
        </p:nvSpPr>
        <p:spPr>
          <a:xfrm>
            <a:off x="11954232" y="463948"/>
            <a:ext cx="2057401" cy="16536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Content Placeholder 4"/>
          <p:cNvSpPr>
            <a:spLocks noGrp="1"/>
          </p:cNvSpPr>
          <p:nvPr>
            <p:ph sz="quarter" idx="25"/>
          </p:nvPr>
        </p:nvSpPr>
        <p:spPr>
          <a:xfrm>
            <a:off x="11954232" y="3354895"/>
            <a:ext cx="2057401" cy="4161980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400" b="0"/>
            </a:lvl1pPr>
            <a:lvl2pPr>
              <a:lnSpc>
                <a:spcPct val="100000"/>
              </a:lnSpc>
              <a:spcAft>
                <a:spcPts val="200"/>
              </a:spcAft>
              <a:buClr>
                <a:srgbClr val="00A2E0"/>
              </a:buClr>
              <a:defRPr sz="1400" b="0"/>
            </a:lvl2pPr>
            <a:lvl3pPr>
              <a:lnSpc>
                <a:spcPct val="100000"/>
              </a:lnSpc>
              <a:spcAft>
                <a:spcPts val="200"/>
              </a:spcAft>
              <a:buClr>
                <a:srgbClr val="00A2E0"/>
              </a:buClr>
              <a:defRPr sz="1400" b="0"/>
            </a:lvl3pPr>
            <a:lvl4pPr>
              <a:lnSpc>
                <a:spcPct val="100000"/>
              </a:lnSpc>
              <a:spcAft>
                <a:spcPts val="200"/>
              </a:spcAft>
              <a:defRPr sz="1400" b="0"/>
            </a:lvl4pPr>
            <a:lvl5pPr>
              <a:lnSpc>
                <a:spcPct val="100000"/>
              </a:lnSpc>
              <a:spcAft>
                <a:spcPts val="200"/>
              </a:spcAft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954234" y="2947007"/>
            <a:ext cx="2057400" cy="365760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Aft>
                <a:spcPts val="200"/>
              </a:spcAft>
              <a:buNone/>
              <a:defRPr sz="1800" b="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years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954232" y="2292748"/>
            <a:ext cx="2057401" cy="644027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727444"/>
            <a:ext cx="878837" cy="25450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7200" y="3023133"/>
            <a:ext cx="6803136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57200"/>
            <a:ext cx="6803136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598064"/>
            <a:ext cx="6803136" cy="108008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7505598" y="3023133"/>
            <a:ext cx="6803136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7505598" y="457200"/>
            <a:ext cx="6803136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7505598" y="1598064"/>
            <a:ext cx="6803136" cy="108008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79585" y="2988187"/>
            <a:ext cx="4416552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3400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5284529" y="2988187"/>
            <a:ext cx="439018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293665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293665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10062594" y="2988187"/>
            <a:ext cx="411689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8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10066920" y="397039"/>
            <a:ext cx="4416552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9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066920" y="1554842"/>
            <a:ext cx="4416552" cy="917280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71879" y="2975603"/>
            <a:ext cx="3304134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4015557" y="2988187"/>
            <a:ext cx="3331457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7607889" y="2988187"/>
            <a:ext cx="3310128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11178892" y="2994654"/>
            <a:ext cx="3000599" cy="4339597"/>
          </a:xfrm>
        </p:spPr>
        <p:txBody>
          <a:bodyPr lIns="0" tIns="0" rIns="0" b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5886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65886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6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4036888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0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036888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1" name="Text Placeholder 11"/>
          <p:cNvSpPr>
            <a:spLocks noGrp="1"/>
          </p:cNvSpPr>
          <p:nvPr>
            <p:ph type="body" sz="quarter" idx="28" hasCustomPrompt="1"/>
          </p:nvPr>
        </p:nvSpPr>
        <p:spPr>
          <a:xfrm>
            <a:off x="7607890" y="453189"/>
            <a:ext cx="331012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5" name="Text Placehold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7607890" y="1610991"/>
            <a:ext cx="3310127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6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178892" y="453189"/>
            <a:ext cx="300059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7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178892" y="1610991"/>
            <a:ext cx="3000599" cy="1136221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p no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chemeClr val="accent2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69941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3325090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6180239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9035388" y="2984393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Content Placeholder 4"/>
          <p:cNvSpPr>
            <a:spLocks noGrp="1"/>
          </p:cNvSpPr>
          <p:nvPr>
            <p:ph sz="quarter" idx="29"/>
          </p:nvPr>
        </p:nvSpPr>
        <p:spPr>
          <a:xfrm>
            <a:off x="11890537" y="2984393"/>
            <a:ext cx="2288954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70798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70798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3325947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3325947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32" hasCustomPrompt="1"/>
          </p:nvPr>
        </p:nvSpPr>
        <p:spPr>
          <a:xfrm>
            <a:off x="6181096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1" name="Text Placehold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6181096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34" hasCustomPrompt="1"/>
          </p:nvPr>
        </p:nvSpPr>
        <p:spPr>
          <a:xfrm>
            <a:off x="9036245" y="429804"/>
            <a:ext cx="2560319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3" name="Text Placehold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9036245" y="1587607"/>
            <a:ext cx="2560319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36" hasCustomPrompt="1"/>
          </p:nvPr>
        </p:nvSpPr>
        <p:spPr>
          <a:xfrm>
            <a:off x="11891394" y="429804"/>
            <a:ext cx="2288097" cy="103100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6" name="Text Placehold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11891394" y="1587607"/>
            <a:ext cx="2288097" cy="1100126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57202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65762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4" name="Picture Placeholder 5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308926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17"/>
          </p:nvPr>
        </p:nvSpPr>
        <p:spPr>
          <a:xfrm>
            <a:off x="3320911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3308924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308924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6" name="Picture Placeholder 5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6167500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37" name="Content Placeholder 4"/>
          <p:cNvSpPr>
            <a:spLocks noGrp="1"/>
          </p:cNvSpPr>
          <p:nvPr>
            <p:ph sz="quarter" idx="21"/>
          </p:nvPr>
        </p:nvSpPr>
        <p:spPr>
          <a:xfrm>
            <a:off x="6176060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6167498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9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6167498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1" name="Picture Placeholder 5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9022649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42" name="Content Placeholder 4"/>
          <p:cNvSpPr>
            <a:spLocks noGrp="1"/>
          </p:cNvSpPr>
          <p:nvPr>
            <p:ph sz="quarter" idx="25"/>
          </p:nvPr>
        </p:nvSpPr>
        <p:spPr>
          <a:xfrm>
            <a:off x="9031209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Text Placeholder 11"/>
          <p:cNvSpPr>
            <a:spLocks noGrp="1"/>
          </p:cNvSpPr>
          <p:nvPr>
            <p:ph type="body" sz="quarter" idx="26" hasCustomPrompt="1"/>
          </p:nvPr>
        </p:nvSpPr>
        <p:spPr>
          <a:xfrm>
            <a:off x="9022647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4" name="Text Placehold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9022647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5" name="Picture Placeholder 5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1877798" y="342548"/>
            <a:ext cx="759112" cy="674766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</a:p>
        </p:txBody>
      </p:sp>
      <p:sp>
        <p:nvSpPr>
          <p:cNvPr id="46" name="Content Placeholder 4"/>
          <p:cNvSpPr>
            <a:spLocks noGrp="1"/>
          </p:cNvSpPr>
          <p:nvPr>
            <p:ph sz="quarter" idx="29"/>
          </p:nvPr>
        </p:nvSpPr>
        <p:spPr>
          <a:xfrm>
            <a:off x="11886358" y="2888520"/>
            <a:ext cx="2560320" cy="4339597"/>
          </a:xfrm>
        </p:spPr>
        <p:txBody>
          <a:bodyPr lIns="0" rIns="0" numCol="1" spcCol="347472">
            <a:noAutofit/>
          </a:bodyPr>
          <a:lstStyle>
            <a:lvl1pPr>
              <a:lnSpc>
                <a:spcPct val="100000"/>
              </a:lnSpc>
              <a:spcAft>
                <a:spcPts val="200"/>
              </a:spcAft>
              <a:defRPr sz="1800" b="0"/>
            </a:lvl1pPr>
            <a:lvl2pPr>
              <a:lnSpc>
                <a:spcPct val="100000"/>
              </a:lnSpc>
              <a:spcAft>
                <a:spcPts val="200"/>
              </a:spcAft>
              <a:defRPr sz="1800" b="0"/>
            </a:lvl2pPr>
            <a:lvl3pPr>
              <a:lnSpc>
                <a:spcPct val="100000"/>
              </a:lnSpc>
              <a:spcAft>
                <a:spcPts val="200"/>
              </a:spcAft>
              <a:defRPr sz="1800" b="0"/>
            </a:lvl3pPr>
            <a:lvl4pPr>
              <a:lnSpc>
                <a:spcPct val="100000"/>
              </a:lnSpc>
              <a:spcAft>
                <a:spcPts val="200"/>
              </a:spcAft>
              <a:defRPr sz="1800" b="0"/>
            </a:lvl4pPr>
            <a:lvl5pPr>
              <a:lnSpc>
                <a:spcPct val="100000"/>
              </a:lnSpc>
              <a:spcAft>
                <a:spcPts val="200"/>
              </a:spcAft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7" name="Text Placeholder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877796" y="1129978"/>
            <a:ext cx="2560320" cy="392539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877796" y="1564645"/>
            <a:ext cx="2560320" cy="1136221"/>
          </a:xfrm>
        </p:spPr>
        <p:txBody>
          <a:bodyPr lIns="0" r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94" y="483047"/>
            <a:ext cx="12984480" cy="159485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90057" y="4768751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0056" y="2423125"/>
            <a:ext cx="3836761" cy="566057"/>
          </a:xfrm>
          <a:solidFill>
            <a:schemeClr val="accent2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1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890057" y="3042591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890057" y="4003101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5"/>
          </p:nvPr>
        </p:nvSpPr>
        <p:spPr>
          <a:xfrm>
            <a:off x="5510436" y="4768751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510436" y="2423125"/>
            <a:ext cx="3836760" cy="566057"/>
          </a:xfrm>
          <a:solidFill>
            <a:schemeClr val="accent6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2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5510436" y="3042591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510435" y="4003101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9"/>
          </p:nvPr>
        </p:nvSpPr>
        <p:spPr>
          <a:xfrm>
            <a:off x="10026475" y="4785684"/>
            <a:ext cx="3880985" cy="2141918"/>
          </a:xfrm>
        </p:spPr>
        <p:txBody>
          <a:bodyPr lIns="0" rIns="0">
            <a:no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026474" y="2440058"/>
            <a:ext cx="3880985" cy="566057"/>
          </a:xfrm>
          <a:solidFill>
            <a:schemeClr val="accent3"/>
          </a:solidFill>
        </p:spPr>
        <p:txBody>
          <a:bodyPr lIns="182880" rIns="182880" anchor="ctr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Stat 3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026475" y="3059524"/>
            <a:ext cx="3836761" cy="907101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64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026474" y="4020034"/>
            <a:ext cx="3836761" cy="420428"/>
          </a:xfrm>
          <a:noFill/>
        </p:spPr>
        <p:txBody>
          <a:bodyPr lIns="0" rIns="0" anchor="ctr">
            <a:noAutofit/>
          </a:bodyPr>
          <a:lstStyle>
            <a:lvl1pPr marL="0" indent="0">
              <a:buNone/>
              <a:defRPr sz="2800" b="0" baseline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Number</a:t>
            </a:r>
          </a:p>
        </p:txBody>
      </p:sp>
      <p:sp>
        <p:nvSpPr>
          <p:cNvPr id="2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orblock 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 userDrawn="1"/>
        </p:nvSpPr>
        <p:spPr>
          <a:xfrm>
            <a:off x="1" y="0"/>
            <a:ext cx="4571999" cy="8229600"/>
          </a:xfrm>
          <a:prstGeom prst="rect">
            <a:avLst/>
          </a:prstGeom>
          <a:solidFill>
            <a:srgbClr val="00A2E0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394958" y="2133600"/>
            <a:ext cx="8403414" cy="4876800"/>
          </a:xfrm>
        </p:spPr>
        <p:txBody>
          <a:bodyPr numCol="1" spcCol="347472">
            <a:noAutofit/>
          </a:bodyPr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63753"/>
            <a:ext cx="2987041" cy="6502094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94957" y="863752"/>
            <a:ext cx="8403415" cy="96504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00563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79579"/>
            <a:ext cx="12984480" cy="5118845"/>
          </a:xfrm>
        </p:spPr>
        <p:txBody>
          <a:bodyPr/>
          <a:lstStyle>
            <a:lvl2pPr>
              <a:defRPr baseline="0">
                <a:latin typeface="+mj-lt"/>
              </a:defRPr>
            </a:lvl2pPr>
            <a:lvl3pPr>
              <a:defRPr baseline="0">
                <a:latin typeface="+mj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98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Title + Bulle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415747" y="1424763"/>
            <a:ext cx="4834150" cy="6358270"/>
          </a:xfrm>
        </p:spPr>
        <p:txBody>
          <a:bodyPr numCol="1" spcCol="347472"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613991" cy="19138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92788" cy="82296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813105"/>
            <a:ext cx="3444241" cy="6523359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415747" y="355905"/>
            <a:ext cx="4934270" cy="914400"/>
          </a:xfrm>
        </p:spPr>
        <p:txBody>
          <a:bodyPr anchor="b"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 marL="201930" indent="0">
              <a:buNone/>
              <a:defRPr/>
            </a:lvl2pPr>
            <a:lvl3pPr marL="480060" indent="0">
              <a:buNone/>
              <a:defRPr/>
            </a:lvl3pPr>
            <a:lvl4pPr marL="691516" indent="0">
              <a:buNone/>
              <a:defRPr/>
            </a:lvl4pPr>
            <a:lvl5pPr marL="889636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0972800" y="0"/>
            <a:ext cx="3661851" cy="8229600"/>
          </a:xfrm>
          <a:prstGeom prst="rect">
            <a:avLst/>
          </a:prstGeom>
          <a:solidFill>
            <a:srgbClr val="D8E0E3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b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4630400" cy="409074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94149" y="877888"/>
            <a:ext cx="4476083" cy="640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8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l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906198" y="7623362"/>
            <a:ext cx="64283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bg1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4529470"/>
            <a:ext cx="9764286" cy="278573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5" name="Rectangle 54"/>
          <p:cNvSpPr/>
          <p:nvPr userDrawn="1"/>
        </p:nvSpPr>
        <p:spPr>
          <a:xfrm>
            <a:off x="0" y="0"/>
            <a:ext cx="14630400" cy="44970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4630400" cy="40763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picture	</a:t>
            </a:r>
          </a:p>
        </p:txBody>
      </p:sp>
      <p:sp>
        <p:nvSpPr>
          <p:cNvPr id="5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 Text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 userDrawn="1"/>
        </p:nvSpPr>
        <p:spPr>
          <a:xfrm>
            <a:off x="0" y="0"/>
            <a:ext cx="14630400" cy="44970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4630400" cy="4114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insert picture	</a:t>
            </a:r>
          </a:p>
        </p:txBody>
      </p:sp>
      <p:sp>
        <p:nvSpPr>
          <p:cNvPr id="61" name="Content Placeholder 4"/>
          <p:cNvSpPr>
            <a:spLocks noGrp="1"/>
          </p:cNvSpPr>
          <p:nvPr>
            <p:ph sz="quarter" idx="12"/>
          </p:nvPr>
        </p:nvSpPr>
        <p:spPr>
          <a:xfrm>
            <a:off x="5489088" y="4516779"/>
            <a:ext cx="8684112" cy="2289086"/>
          </a:xfrm>
        </p:spPr>
        <p:txBody>
          <a:bodyPr numCol="2" spcCol="347472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2" name="Title 1"/>
          <p:cNvSpPr>
            <a:spLocks noGrp="1"/>
          </p:cNvSpPr>
          <p:nvPr>
            <p:ph type="title"/>
          </p:nvPr>
        </p:nvSpPr>
        <p:spPr>
          <a:xfrm>
            <a:off x="822960" y="4516779"/>
            <a:ext cx="4181871" cy="192261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solidFill>
          <a:srgbClr val="D8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914400" y="1082842"/>
            <a:ext cx="12701337" cy="3104148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>
              <a:tabLst>
                <a:tab pos="3017838" algn="l"/>
              </a:tabLst>
              <a:defRPr sz="6400">
                <a:solidFill>
                  <a:srgbClr val="7685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4529188"/>
            <a:ext cx="12851302" cy="1192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600" b="0">
                <a:solidFill>
                  <a:srgbClr val="768591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93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4630400" cy="70789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"/>
            <a:ext cx="6579326" cy="707898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441429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79579"/>
            <a:ext cx="12984480" cy="5118845"/>
          </a:xfrm>
        </p:spPr>
        <p:txBody>
          <a:bodyPr>
            <a:noAutofit/>
          </a:bodyPr>
          <a:lstStyle>
            <a:lvl1pPr marL="0" indent="0">
              <a:buNone/>
              <a:defRPr sz="2800" b="0" baseline="0"/>
            </a:lvl1pPr>
            <a:lvl2pPr marL="201930" indent="0">
              <a:buNone/>
              <a:defRPr sz="2000" baseline="0">
                <a:latin typeface="+mj-lt"/>
              </a:defRPr>
            </a:lvl2pPr>
            <a:lvl3pPr marL="480060" indent="0">
              <a:buNone/>
              <a:defRPr sz="2000" baseline="0">
                <a:latin typeface="+mj-lt"/>
              </a:defRPr>
            </a:lvl3pPr>
            <a:lvl4pPr marL="691516" indent="0">
              <a:buNone/>
              <a:defRPr sz="2200"/>
            </a:lvl4pPr>
            <a:lvl5pPr marL="889636" indent="0">
              <a:buNone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ull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38150"/>
            <a:ext cx="12984480" cy="144142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4"/>
            <a:ext cx="12984480" cy="5118845"/>
          </a:xfrm>
        </p:spPr>
        <p:txBody>
          <a:bodyPr numCol="2" spcCol="457200">
            <a:noAutofit/>
          </a:bodyPr>
          <a:lstStyle>
            <a:lvl1pPr marL="0" indent="0">
              <a:buNone/>
              <a:defRPr sz="2800" b="0" baseline="0"/>
            </a:lvl1pPr>
            <a:lvl2pPr marL="201930" indent="0">
              <a:buNone/>
              <a:defRPr sz="2000" baseline="0">
                <a:latin typeface="+mj-lt"/>
              </a:defRPr>
            </a:lvl2pPr>
            <a:lvl3pPr marL="480060" indent="0">
              <a:buNone/>
              <a:defRPr sz="2000" baseline="0">
                <a:latin typeface="+mj-lt"/>
              </a:defRPr>
            </a:lvl3pPr>
            <a:lvl4pPr marL="691516" indent="0">
              <a:buNone/>
              <a:defRPr sz="2200"/>
            </a:lvl4pPr>
            <a:lvl5pPr marL="889636" indent="0">
              <a:buNone/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2co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1839901"/>
            <a:ext cx="12985115" cy="5073650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2row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4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2"/>
          </p:nvPr>
        </p:nvSpPr>
        <p:spPr>
          <a:xfrm>
            <a:off x="822324" y="4736892"/>
            <a:ext cx="12985115" cy="2380713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4"/>
            <a:ext cx="12985115" cy="2378143"/>
          </a:xfrm>
        </p:spPr>
        <p:txBody>
          <a:bodyPr numCol="2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5"/>
            <a:ext cx="6241863" cy="5073650"/>
          </a:xfrm>
        </p:spPr>
        <p:txBody>
          <a:bodyPr numCol="1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554408" y="2043955"/>
            <a:ext cx="6253032" cy="5073650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ntent Photo_No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25" y="481832"/>
            <a:ext cx="12806792" cy="135806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22325" y="2043955"/>
            <a:ext cx="6241863" cy="5073650"/>
          </a:xfrm>
        </p:spPr>
        <p:txBody>
          <a:bodyPr numCol="1" spcCol="4572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554408" y="2043955"/>
            <a:ext cx="6253032" cy="5073650"/>
          </a:xfrm>
        </p:spPr>
        <p:txBody>
          <a:bodyPr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630400" cy="240632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 txBox="1">
            <a:spLocks/>
          </p:cNvSpPr>
          <p:nvPr userDrawn="1"/>
        </p:nvSpPr>
        <p:spPr>
          <a:xfrm>
            <a:off x="1164330" y="7623362"/>
            <a:ext cx="4554137" cy="3585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rgbClr val="768591"/>
                </a:solidFill>
              </a:rPr>
              <a:t>ICF proprietary and confidential. Do not copy, distribute, or disclose.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7493698"/>
            <a:ext cx="729378" cy="583502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3402" y="481832"/>
            <a:ext cx="12806792" cy="13580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8594" y="2068100"/>
            <a:ext cx="12801600" cy="524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2841357" y="7623362"/>
            <a:ext cx="8788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18AE-5831-5845-B137-5B56E03179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906198" y="7623362"/>
            <a:ext cx="6428337" cy="3585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2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827" r:id="rId2"/>
    <p:sldLayoutId id="2147483767" r:id="rId3"/>
    <p:sldLayoutId id="2147483814" r:id="rId4"/>
    <p:sldLayoutId id="2147483815" r:id="rId5"/>
    <p:sldLayoutId id="2147483768" r:id="rId6"/>
    <p:sldLayoutId id="2147483780" r:id="rId7"/>
    <p:sldLayoutId id="2147483769" r:id="rId8"/>
    <p:sldLayoutId id="2147483825" r:id="rId9"/>
    <p:sldLayoutId id="2147483772" r:id="rId10"/>
    <p:sldLayoutId id="2147483773" r:id="rId11"/>
    <p:sldLayoutId id="2147483777" r:id="rId12"/>
    <p:sldLayoutId id="2147483775" r:id="rId13"/>
    <p:sldLayoutId id="2147483774" r:id="rId14"/>
    <p:sldLayoutId id="2147483788" r:id="rId15"/>
    <p:sldLayoutId id="2147483776" r:id="rId16"/>
    <p:sldLayoutId id="2147483789" r:id="rId17"/>
    <p:sldLayoutId id="2147483819" r:id="rId18"/>
    <p:sldLayoutId id="2147483807" r:id="rId19"/>
    <p:sldLayoutId id="2147483810" r:id="rId20"/>
    <p:sldLayoutId id="2147483811" r:id="rId21"/>
    <p:sldLayoutId id="2147483812" r:id="rId22"/>
    <p:sldLayoutId id="2147483823" r:id="rId23"/>
    <p:sldLayoutId id="2147483822" r:id="rId24"/>
    <p:sldLayoutId id="2147483818" r:id="rId25"/>
    <p:sldLayoutId id="2147483821" r:id="rId26"/>
    <p:sldLayoutId id="2147483820" r:id="rId27"/>
    <p:sldLayoutId id="2147483813" r:id="rId28"/>
    <p:sldLayoutId id="2147483808" r:id="rId29"/>
    <p:sldLayoutId id="2147483809" r:id="rId30"/>
    <p:sldLayoutId id="2147483770" r:id="rId31"/>
    <p:sldLayoutId id="2147483771" r:id="rId32"/>
    <p:sldLayoutId id="2147483824" r:id="rId33"/>
    <p:sldLayoutId id="2147483766" r:id="rId34"/>
    <p:sldLayoutId id="2147483778" r:id="rId35"/>
    <p:sldLayoutId id="2147483806" r:id="rId36"/>
    <p:sldLayoutId id="2147483759" r:id="rId37"/>
    <p:sldLayoutId id="2147483816" r:id="rId38"/>
  </p:sldLayoutIdLst>
  <p:hf hdr="0" dt="0"/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76859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Wingdings" charset="2"/>
        <a:buChar char="§"/>
        <a:tabLst/>
        <a:defRPr sz="2800" b="1" kern="1200" baseline="0">
          <a:solidFill>
            <a:srgbClr val="768591"/>
          </a:solidFill>
          <a:latin typeface="+mn-lt"/>
          <a:ea typeface="+mn-ea"/>
          <a:cs typeface="+mn-cs"/>
        </a:defRPr>
      </a:lvl1pPr>
      <a:lvl2pPr marL="4572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EB095F"/>
        </a:buClr>
        <a:buFont typeface="Wingdings" charset="2"/>
        <a:buChar char="§"/>
        <a:tabLst/>
        <a:defRPr sz="2000" kern="1200" baseline="0">
          <a:solidFill>
            <a:srgbClr val="768591"/>
          </a:solidFill>
          <a:latin typeface="Arial" charset="0"/>
          <a:ea typeface="+mn-ea"/>
          <a:cs typeface="+mn-cs"/>
        </a:defRPr>
      </a:lvl2pPr>
      <a:lvl3pPr marL="685800" indent="-228600" algn="l" defTabSz="550546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EB095F"/>
        </a:buClr>
        <a:buFont typeface="Lucida Grande"/>
        <a:buChar char="–"/>
        <a:defRPr sz="2000" kern="1200" baseline="0">
          <a:solidFill>
            <a:srgbClr val="768591"/>
          </a:solidFill>
          <a:latin typeface="+mn-lt"/>
          <a:ea typeface="+mn-ea"/>
          <a:cs typeface="+mn-cs"/>
        </a:defRPr>
      </a:lvl3pPr>
      <a:lvl4pPr marL="9144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rial"/>
        <a:buChar char="•"/>
        <a:tabLst/>
        <a:defRPr sz="1800" kern="1200">
          <a:solidFill>
            <a:srgbClr val="768591"/>
          </a:solidFill>
          <a:latin typeface="+mn-lt"/>
          <a:ea typeface="+mn-ea"/>
          <a:cs typeface="+mn-cs"/>
        </a:defRPr>
      </a:lvl4pPr>
      <a:lvl5pPr marL="1143000" indent="-228600" algn="l" defTabSz="54864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rial" charset="0"/>
        <a:buChar char="•"/>
        <a:defRPr sz="1800" kern="1200" baseline="0">
          <a:solidFill>
            <a:srgbClr val="768591"/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3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chart" Target="../charts/chart7.xml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chart" Target="../charts/chart9.xml"/><Relationship Id="rId10" Type="http://schemas.openxmlformats.org/officeDocument/2006/relationships/image" Target="../media/image16.png"/><Relationship Id="rId4" Type="http://schemas.openxmlformats.org/officeDocument/2006/relationships/chart" Target="../charts/chart8.xml"/><Relationship Id="rId9" Type="http://schemas.openxmlformats.org/officeDocument/2006/relationships/image" Target="../media/image15.svg"/><Relationship Id="rId1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chart" Target="../charts/chart11.xm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15.svg"/><Relationship Id="rId17" Type="http://schemas.openxmlformats.org/officeDocument/2006/relationships/chart" Target="../charts/chart15.xml"/><Relationship Id="rId2" Type="http://schemas.openxmlformats.org/officeDocument/2006/relationships/notesSlide" Target="../notesSlides/notesSlide3.xml"/><Relationship Id="rId16" Type="http://schemas.openxmlformats.org/officeDocument/2006/relationships/chart" Target="../charts/chart1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9.sv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5" Type="http://schemas.openxmlformats.org/officeDocument/2006/relationships/chart" Target="../charts/chart13.xml"/><Relationship Id="rId10" Type="http://schemas.openxmlformats.org/officeDocument/2006/relationships/image" Target="../media/image13.svg"/><Relationship Id="rId4" Type="http://schemas.openxmlformats.org/officeDocument/2006/relationships/image" Target="../media/image17.svg"/><Relationship Id="rId9" Type="http://schemas.openxmlformats.org/officeDocument/2006/relationships/image" Target="../media/image12.png"/><Relationship Id="rId1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chart" Target="../charts/chart17.xml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chart" Target="../charts/chart16.xml"/><Relationship Id="rId2" Type="http://schemas.openxmlformats.org/officeDocument/2006/relationships/image" Target="../media/image16.png"/><Relationship Id="rId16" Type="http://schemas.openxmlformats.org/officeDocument/2006/relationships/chart" Target="../charts/chart2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0.png"/><Relationship Id="rId11" Type="http://schemas.openxmlformats.org/officeDocument/2006/relationships/image" Target="../media/image22.svg"/><Relationship Id="rId5" Type="http://schemas.openxmlformats.org/officeDocument/2006/relationships/image" Target="../media/image19.svg"/><Relationship Id="rId15" Type="http://schemas.openxmlformats.org/officeDocument/2006/relationships/chart" Target="../charts/chart19.xml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image" Target="../media/image13.svg"/><Relationship Id="rId14" Type="http://schemas.openxmlformats.org/officeDocument/2006/relationships/chart" Target="../charts/char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April 2024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EU-OSHA Stakeholder Survey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411432" y="6077055"/>
            <a:ext cx="7285165" cy="336315"/>
          </a:xfrm>
        </p:spPr>
        <p:txBody>
          <a:bodyPr/>
          <a:lstStyle/>
          <a:p>
            <a:r>
              <a:rPr lang="en-US"/>
              <a:t>2024 results and 2014-2024 trends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411432" y="6504106"/>
            <a:ext cx="7293556" cy="434040"/>
          </a:xfrm>
        </p:spPr>
        <p:txBody>
          <a:bodyPr/>
          <a:lstStyle/>
          <a:p>
            <a:r>
              <a:rPr lang="en-US"/>
              <a:t>Prepared by ICF for EU-OSHA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98F34-45FC-8765-0881-73C7686FBA89}"/>
              </a:ext>
            </a:extLst>
          </p:cNvPr>
          <p:cNvSpPr txBox="1"/>
          <p:nvPr/>
        </p:nvSpPr>
        <p:spPr>
          <a:xfrm>
            <a:off x="16158754" y="3892731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1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56BE24E5-6868-D9F3-51CC-7156C758B52F}"/>
              </a:ext>
            </a:extLst>
          </p:cNvPr>
          <p:cNvSpPr/>
          <p:nvPr/>
        </p:nvSpPr>
        <p:spPr>
          <a:xfrm>
            <a:off x="0" y="1842016"/>
            <a:ext cx="14630400" cy="1080088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39" name="Content Placeholder 38">
            <a:extLst>
              <a:ext uri="{FF2B5EF4-FFF2-40B4-BE49-F238E27FC236}">
                <a16:creationId xmlns:a16="http://schemas.microsoft.com/office/drawing/2014/main" id="{BFC5AF46-CCA3-FD4A-EAF5-8263F7E1AC2F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4250623284"/>
              </p:ext>
            </p:extLst>
          </p:nvPr>
        </p:nvGraphicFramePr>
        <p:xfrm>
          <a:off x="457200" y="1957137"/>
          <a:ext cx="13450888" cy="581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EA57925C-CF24-026A-0ED4-1ACF4654F7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457200"/>
            <a:ext cx="12697326" cy="1080087"/>
          </a:xfrm>
        </p:spPr>
        <p:txBody>
          <a:bodyPr/>
          <a:lstStyle/>
          <a:p>
            <a:r>
              <a:rPr lang="en-GB" sz="4000" dirty="0"/>
              <a:t>Respondent’s perceptions of the efforts to enhance occupational safety and health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792390-F282-44F6-ADC9-F1DFB6888364}"/>
              </a:ext>
            </a:extLst>
          </p:cNvPr>
          <p:cNvSpPr txBox="1"/>
          <p:nvPr/>
        </p:nvSpPr>
        <p:spPr>
          <a:xfrm>
            <a:off x="10952480" y="7701331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 dirty="0">
                <a:solidFill>
                  <a:schemeClr val="tx2"/>
                </a:solidFill>
              </a:rPr>
              <a:t>Base: 1585 respondents</a:t>
            </a:r>
          </a:p>
        </p:txBody>
      </p:sp>
    </p:spTree>
    <p:extLst>
      <p:ext uri="{BB962C8B-B14F-4D97-AF65-F5344CB8AC3E}">
        <p14:creationId xmlns:p14="http://schemas.microsoft.com/office/powerpoint/2010/main" val="3638131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19AC8BF-FDB5-4A8A-B2C7-94F3D0BAE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2023" y="1185781"/>
            <a:ext cx="4416552" cy="1517754"/>
          </a:xfrm>
        </p:spPr>
        <p:txBody>
          <a:bodyPr/>
          <a:lstStyle/>
          <a:p>
            <a:r>
              <a:rPr lang="en-GB" sz="2800" dirty="0"/>
              <a:t>Increased awareness about </a:t>
            </a:r>
            <a:br>
              <a:rPr lang="en-GB" sz="2800" dirty="0"/>
            </a:br>
            <a:r>
              <a:rPr lang="en-GB" sz="2800" dirty="0"/>
              <a:t>occupational safety and health risks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28C99FB1-6917-4F8F-843E-FF3005417B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39174" y="1185781"/>
            <a:ext cx="4416552" cy="1517755"/>
          </a:xfrm>
        </p:spPr>
        <p:txBody>
          <a:bodyPr/>
          <a:lstStyle/>
          <a:p>
            <a:r>
              <a:rPr lang="en-GB" sz="2800" dirty="0"/>
              <a:t>Increased awareness of solutions to occupational safety and health risks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097149-CDC9-4957-9757-78EE3E057A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563541" y="1185781"/>
            <a:ext cx="4416552" cy="1517754"/>
          </a:xfrm>
        </p:spPr>
        <p:txBody>
          <a:bodyPr/>
          <a:lstStyle/>
          <a:p>
            <a:r>
              <a:rPr lang="en-GB" sz="2800" dirty="0"/>
              <a:t>Improved occupational safety and health </a:t>
            </a:r>
            <a:br>
              <a:rPr lang="en-GB" sz="2800" dirty="0"/>
            </a:br>
            <a:r>
              <a:rPr lang="en-GB" sz="2800" dirty="0"/>
              <a:t>in the workplace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98847D6-7C52-443A-A34D-9B9741E5D6BB}"/>
              </a:ext>
            </a:extLst>
          </p:cNvPr>
          <p:cNvSpPr txBox="1"/>
          <p:nvPr/>
        </p:nvSpPr>
        <p:spPr>
          <a:xfrm>
            <a:off x="414648" y="355400"/>
            <a:ext cx="112706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b="1" dirty="0">
                <a:solidFill>
                  <a:schemeClr val="bg1"/>
                </a:solidFill>
              </a:rPr>
              <a:t>Respondents widely agree that EU-OSHA contributes to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7DF703-B651-4727-B0E6-3A67C08B4D3A}"/>
              </a:ext>
            </a:extLst>
          </p:cNvPr>
          <p:cNvSpPr txBox="1"/>
          <p:nvPr/>
        </p:nvSpPr>
        <p:spPr>
          <a:xfrm>
            <a:off x="9172628" y="7727351"/>
            <a:ext cx="5025386" cy="3751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 dirty="0">
                <a:solidFill>
                  <a:srgbClr val="768591"/>
                </a:solidFill>
              </a:rPr>
              <a:t>Base: 1590 (overall), 341 (policy-makers), 303 (researchers), </a:t>
            </a:r>
            <a:br>
              <a:rPr lang="en-GB" sz="1200" i="1" dirty="0">
                <a:solidFill>
                  <a:srgbClr val="768591"/>
                </a:solidFill>
              </a:rPr>
            </a:br>
            <a:r>
              <a:rPr lang="en-GB" sz="1200" i="1" dirty="0">
                <a:solidFill>
                  <a:srgbClr val="768591"/>
                </a:solidFill>
              </a:rPr>
              <a:t>509 (workplace intermediaries), and 610 (Policy maker and researcher)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A8B2A-0FBE-48FA-BD0F-1385DDC45FA1}"/>
              </a:ext>
            </a:extLst>
          </p:cNvPr>
          <p:cNvSpPr txBox="1"/>
          <p:nvPr/>
        </p:nvSpPr>
        <p:spPr>
          <a:xfrm>
            <a:off x="572022" y="4014117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768591"/>
                </a:solidFill>
              </a:rPr>
              <a:t>Policy-maker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B7F163-4D33-42D6-93B9-D10352D97592}"/>
              </a:ext>
            </a:extLst>
          </p:cNvPr>
          <p:cNvSpPr txBox="1"/>
          <p:nvPr/>
        </p:nvSpPr>
        <p:spPr>
          <a:xfrm>
            <a:off x="572023" y="4944824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Researcher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094E22-5173-43F3-A9D7-E368F6ED0222}"/>
              </a:ext>
            </a:extLst>
          </p:cNvPr>
          <p:cNvSpPr txBox="1"/>
          <p:nvPr/>
        </p:nvSpPr>
        <p:spPr>
          <a:xfrm>
            <a:off x="572023" y="5989058"/>
            <a:ext cx="3620485" cy="3570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768591"/>
                </a:solidFill>
              </a:rPr>
              <a:t>Workplace intermediaries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7614B708-8D78-ED9F-7DFC-B7ECD434F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0041124"/>
              </p:ext>
            </p:extLst>
          </p:nvPr>
        </p:nvGraphicFramePr>
        <p:xfrm>
          <a:off x="414648" y="3083948"/>
          <a:ext cx="3960000" cy="4296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CD27A627-BC4A-87A1-1DC6-CA68898FDE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357405"/>
              </p:ext>
            </p:extLst>
          </p:nvPr>
        </p:nvGraphicFramePr>
        <p:xfrm>
          <a:off x="5622079" y="3052597"/>
          <a:ext cx="3960000" cy="4358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94AC82CB-742E-1114-45A9-DC1FAA9C6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856812"/>
              </p:ext>
            </p:extLst>
          </p:nvPr>
        </p:nvGraphicFramePr>
        <p:xfrm>
          <a:off x="10439578" y="3052597"/>
          <a:ext cx="3960000" cy="4358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3007FEB-BF7F-5FED-8D00-E0BB884855B6}"/>
              </a:ext>
            </a:extLst>
          </p:cNvPr>
          <p:cNvSpPr txBox="1"/>
          <p:nvPr/>
        </p:nvSpPr>
        <p:spPr>
          <a:xfrm>
            <a:off x="-1689315" y="6059837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9DB1F7-E1ED-976C-44F0-86775DD6DD6B}"/>
              </a:ext>
            </a:extLst>
          </p:cNvPr>
          <p:cNvSpPr txBox="1"/>
          <p:nvPr/>
        </p:nvSpPr>
        <p:spPr>
          <a:xfrm>
            <a:off x="572021" y="3052597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768591"/>
                </a:solidFill>
              </a:rPr>
              <a:t>Overall </a:t>
            </a:r>
          </a:p>
        </p:txBody>
      </p:sp>
    </p:spTree>
    <p:extLst>
      <p:ext uri="{BB962C8B-B14F-4D97-AF65-F5344CB8AC3E}">
        <p14:creationId xmlns:p14="http://schemas.microsoft.com/office/powerpoint/2010/main" val="3030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  <p:bldP spid="4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739F4E-37F6-F8FD-1B87-7EB9C105FE1A}"/>
              </a:ext>
            </a:extLst>
          </p:cNvPr>
          <p:cNvSpPr/>
          <p:nvPr/>
        </p:nvSpPr>
        <p:spPr>
          <a:xfrm>
            <a:off x="0" y="1457738"/>
            <a:ext cx="14630400" cy="1464366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CE5706B9-A851-4A20-DC1C-BF0B5F164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7157610"/>
              </p:ext>
            </p:extLst>
          </p:nvPr>
        </p:nvGraphicFramePr>
        <p:xfrm>
          <a:off x="204716" y="1555845"/>
          <a:ext cx="14425684" cy="6025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9039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Overall, EU-OSHA’s work is used for…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71DB26-FD62-479C-B026-4259CC1FBF03}"/>
              </a:ext>
            </a:extLst>
          </p:cNvPr>
          <p:cNvSpPr txBox="1"/>
          <p:nvPr/>
        </p:nvSpPr>
        <p:spPr>
          <a:xfrm>
            <a:off x="5549901" y="7648340"/>
            <a:ext cx="8605838" cy="581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Mapped according to the overall comment</a:t>
            </a:r>
          </a:p>
          <a:p>
            <a:pPr marL="0" indent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1604 (overall), 344 (policy-makers), 304 (researchers), 514 (workplace intermediaries), 614 (Policy maker &amp; researchers)</a:t>
            </a:r>
          </a:p>
        </p:txBody>
      </p:sp>
    </p:spTree>
    <p:extLst>
      <p:ext uri="{BB962C8B-B14F-4D97-AF65-F5344CB8AC3E}">
        <p14:creationId xmlns:p14="http://schemas.microsoft.com/office/powerpoint/2010/main" val="2761488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660D13C6-E63B-4E07-A64E-52BD510DC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5625" r="-1" b="-1"/>
          <a:stretch/>
        </p:blipFill>
        <p:spPr>
          <a:xfrm>
            <a:off x="20" y="10"/>
            <a:ext cx="14630380" cy="8229590"/>
          </a:xfrm>
          <a:prstGeom prst="rect">
            <a:avLst/>
          </a:prstGeo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89DE2AE-ECD5-4714-842E-62C24285192A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16179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EU-OSHA’s activities</a:t>
            </a:r>
          </a:p>
        </p:txBody>
      </p:sp>
    </p:spTree>
    <p:extLst>
      <p:ext uri="{BB962C8B-B14F-4D97-AF65-F5344CB8AC3E}">
        <p14:creationId xmlns:p14="http://schemas.microsoft.com/office/powerpoint/2010/main" val="2931808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4FAAD3-7066-6232-8359-11BB93AC74DF}"/>
              </a:ext>
            </a:extLst>
          </p:cNvPr>
          <p:cNvSpPr/>
          <p:nvPr/>
        </p:nvSpPr>
        <p:spPr>
          <a:xfrm>
            <a:off x="0" y="1457738"/>
            <a:ext cx="14630400" cy="1543879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BECC852C-658E-A76B-A4FA-176940C124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43605"/>
              </p:ext>
            </p:extLst>
          </p:nvPr>
        </p:nvGraphicFramePr>
        <p:xfrm>
          <a:off x="1665352" y="1586075"/>
          <a:ext cx="13909618" cy="551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365940" y="641930"/>
            <a:ext cx="13248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>
                <a:solidFill>
                  <a:schemeClr val="bg1"/>
                </a:solidFill>
              </a:rPr>
              <a:t>Overall results on the familiarity of activities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75CD54-BB21-4FD1-8616-73A30B2175D1}"/>
              </a:ext>
            </a:extLst>
          </p:cNvPr>
          <p:cNvSpPr txBox="1"/>
          <p:nvPr/>
        </p:nvSpPr>
        <p:spPr>
          <a:xfrm>
            <a:off x="4504863" y="7249100"/>
            <a:ext cx="7220291" cy="2946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know this activity well and have been actively engaged with EU-OSHA work related to it       </a:t>
            </a:r>
            <a:r>
              <a:rPr lang="en-GB" sz="1200">
                <a:solidFill>
                  <a:schemeClr val="accent2"/>
                </a:solidFill>
                <a:latin typeface="Arial Narrow" panose="020B0606020202030204" pitchFamily="34" charset="0"/>
              </a:rPr>
              <a:t>█</a:t>
            </a:r>
            <a: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  <a:t> I know this activity quite well</a:t>
            </a:r>
            <a:br>
              <a:rPr lang="en-GB" sz="1200">
                <a:solidFill>
                  <a:srgbClr val="768591"/>
                </a:solidFill>
                <a:latin typeface="Arial Narrow" panose="020B0606020202030204" pitchFamily="34" charset="0"/>
              </a:rPr>
            </a:br>
            <a:endParaRPr lang="en-GB" sz="1200">
              <a:solidFill>
                <a:srgbClr val="76859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A31B4C-FED2-4A7D-992A-CBCC99C16268}"/>
              </a:ext>
            </a:extLst>
          </p:cNvPr>
          <p:cNvSpPr txBox="1"/>
          <p:nvPr/>
        </p:nvSpPr>
        <p:spPr>
          <a:xfrm>
            <a:off x="12377180" y="7639368"/>
            <a:ext cx="1778558" cy="2946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1462 (overall)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61911-0028-1C16-AB1C-1996BECA2121}"/>
              </a:ext>
            </a:extLst>
          </p:cNvPr>
          <p:cNvSpPr txBox="1"/>
          <p:nvPr/>
        </p:nvSpPr>
        <p:spPr>
          <a:xfrm>
            <a:off x="-2889504" y="192024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6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4A05E0A-8F96-A9E1-5318-7485E0F5E75D}"/>
              </a:ext>
            </a:extLst>
          </p:cNvPr>
          <p:cNvSpPr/>
          <p:nvPr/>
        </p:nvSpPr>
        <p:spPr>
          <a:xfrm>
            <a:off x="6633189" y="6215921"/>
            <a:ext cx="1580914" cy="116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666CA9-1DB4-7EF7-DE00-5C8675F62409}"/>
              </a:ext>
            </a:extLst>
          </p:cNvPr>
          <p:cNvSpPr/>
          <p:nvPr/>
        </p:nvSpPr>
        <p:spPr>
          <a:xfrm>
            <a:off x="6633188" y="5060742"/>
            <a:ext cx="3061002" cy="11385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BD99B93-6923-7AAC-5180-E55E470BC5CB}"/>
              </a:ext>
            </a:extLst>
          </p:cNvPr>
          <p:cNvSpPr/>
          <p:nvPr/>
        </p:nvSpPr>
        <p:spPr>
          <a:xfrm>
            <a:off x="6633275" y="4479557"/>
            <a:ext cx="1580827" cy="564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8DDE91-DB15-958E-12BE-6742FE5E9015}"/>
              </a:ext>
            </a:extLst>
          </p:cNvPr>
          <p:cNvSpPr/>
          <p:nvPr/>
        </p:nvSpPr>
        <p:spPr>
          <a:xfrm>
            <a:off x="0" y="2846071"/>
            <a:ext cx="525811" cy="4517501"/>
          </a:xfrm>
          <a:prstGeom prst="rect">
            <a:avLst/>
          </a:prstGeom>
          <a:solidFill>
            <a:srgbClr val="00A2E0"/>
          </a:solidFill>
          <a:ln w="12700" cmpd="sng">
            <a:solidFill>
              <a:srgbClr val="00A2E0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80C583-1074-45BC-8322-2BA7A3ED23D5}"/>
              </a:ext>
            </a:extLst>
          </p:cNvPr>
          <p:cNvSpPr/>
          <p:nvPr/>
        </p:nvSpPr>
        <p:spPr>
          <a:xfrm>
            <a:off x="11203389" y="3914572"/>
            <a:ext cx="2933578" cy="5645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687BDC1-2A27-48D4-9440-F376330A2458}"/>
              </a:ext>
            </a:extLst>
          </p:cNvPr>
          <p:cNvSpPr txBox="1">
            <a:spLocks/>
          </p:cNvSpPr>
          <p:nvPr/>
        </p:nvSpPr>
        <p:spPr>
          <a:xfrm>
            <a:off x="302024" y="984794"/>
            <a:ext cx="13321182" cy="2064057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</a:pPr>
            <a:r>
              <a:rPr lang="en-GB" sz="2400">
                <a:solidFill>
                  <a:schemeClr val="bg1"/>
                </a:solidFill>
              </a:rPr>
              <a:t>OSH and digitalisation and Healthy Workplaces Campaign indicated the highest use across all the statements on ‘purpose of uses’</a:t>
            </a:r>
          </a:p>
          <a:p>
            <a:pPr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</a:pPr>
            <a:r>
              <a:rPr lang="en-GB" sz="2400">
                <a:solidFill>
                  <a:schemeClr val="bg1"/>
                </a:solidFill>
              </a:rPr>
              <a:t>Across almost all activities, information was used to address OSH issues at enterprise or workplaces level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4F372D9-5244-4BAB-BCFF-FA6FA61D8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454075"/>
              </p:ext>
            </p:extLst>
          </p:nvPr>
        </p:nvGraphicFramePr>
        <p:xfrm>
          <a:off x="486109" y="2846071"/>
          <a:ext cx="13669630" cy="45175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{9DCAF9ED-07DC-4A11-8D7F-57B35C25682E}</a:tableStyleId>
              </a:tblPr>
              <a:tblGrid>
                <a:gridCol w="4650541">
                  <a:extLst>
                    <a:ext uri="{9D8B030D-6E8A-4147-A177-3AD203B41FA5}">
                      <a16:colId xmlns:a16="http://schemas.microsoft.com/office/drawing/2014/main" val="481795757"/>
                    </a:ext>
                  </a:extLst>
                </a:gridCol>
                <a:gridCol w="1519521">
                  <a:extLst>
                    <a:ext uri="{9D8B030D-6E8A-4147-A177-3AD203B41FA5}">
                      <a16:colId xmlns:a16="http://schemas.microsoft.com/office/drawing/2014/main" val="2376348366"/>
                    </a:ext>
                  </a:extLst>
                </a:gridCol>
                <a:gridCol w="1565973">
                  <a:extLst>
                    <a:ext uri="{9D8B030D-6E8A-4147-A177-3AD203B41FA5}">
                      <a16:colId xmlns:a16="http://schemas.microsoft.com/office/drawing/2014/main" val="2034841305"/>
                    </a:ext>
                  </a:extLst>
                </a:gridCol>
                <a:gridCol w="2069598">
                  <a:extLst>
                    <a:ext uri="{9D8B030D-6E8A-4147-A177-3AD203B41FA5}">
                      <a16:colId xmlns:a16="http://schemas.microsoft.com/office/drawing/2014/main" val="2223026323"/>
                    </a:ext>
                  </a:extLst>
                </a:gridCol>
                <a:gridCol w="1443058">
                  <a:extLst>
                    <a:ext uri="{9D8B030D-6E8A-4147-A177-3AD203B41FA5}">
                      <a16:colId xmlns:a16="http://schemas.microsoft.com/office/drawing/2014/main" val="3570042661"/>
                    </a:ext>
                  </a:extLst>
                </a:gridCol>
                <a:gridCol w="2420939">
                  <a:extLst>
                    <a:ext uri="{9D8B030D-6E8A-4147-A177-3AD203B41FA5}">
                      <a16:colId xmlns:a16="http://schemas.microsoft.com/office/drawing/2014/main" val="1736020837"/>
                    </a:ext>
                  </a:extLst>
                </a:gridCol>
              </a:tblGrid>
              <a:tr h="1061501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Emerging risks/foresight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on Circular economy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Enterprise survey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ESENER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OSH and digitalisation and Healthy Workplaces Campaign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OSH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barometer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Supporting compliance to OSH regulations and requirements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498813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Address OSH issues at enterprise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or workplace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20795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Research purposes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159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Awareness raising purposes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10%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2876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Inform/influence policy decisions or priorities at the national, regional or local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9%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56104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Inform/influence policy decisions </a:t>
                      </a:r>
                      <a:b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or priorities at the European level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5839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vl="1" algn="l" fontAlgn="b"/>
                      <a:r>
                        <a:rPr lang="en-GB" sz="1600" b="0" u="none" strike="noStrike">
                          <a:solidFill>
                            <a:schemeClr val="bg1"/>
                          </a:solidFill>
                          <a:effectLst/>
                        </a:rPr>
                        <a:t>Did not use</a:t>
                      </a:r>
                      <a:endParaRPr lang="en-GB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27%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12%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A2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291657"/>
                  </a:ext>
                </a:extLst>
              </a:tr>
            </a:tbl>
          </a:graphicData>
        </a:graphic>
      </p:graphicFrame>
      <p:pic>
        <p:nvPicPr>
          <p:cNvPr id="27" name="Graphic 26" descr="Research">
            <a:extLst>
              <a:ext uri="{FF2B5EF4-FFF2-40B4-BE49-F238E27FC236}">
                <a16:creationId xmlns:a16="http://schemas.microsoft.com/office/drawing/2014/main" id="{C0DFA031-107D-4F90-8C40-DD1B38865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681" y="4463208"/>
            <a:ext cx="504000" cy="504000"/>
          </a:xfrm>
          <a:prstGeom prst="rect">
            <a:avLst/>
          </a:prstGeom>
        </p:spPr>
      </p:pic>
      <p:pic>
        <p:nvPicPr>
          <p:cNvPr id="29" name="Graphic 28" descr="Megaphone">
            <a:extLst>
              <a:ext uri="{FF2B5EF4-FFF2-40B4-BE49-F238E27FC236}">
                <a16:creationId xmlns:a16="http://schemas.microsoft.com/office/drawing/2014/main" id="{345D8688-F0E6-4EDC-95F1-5CCD5CF0A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681" y="4966776"/>
            <a:ext cx="504000" cy="504000"/>
          </a:xfrm>
          <a:prstGeom prst="rect">
            <a:avLst/>
          </a:prstGeom>
        </p:spPr>
      </p:pic>
      <p:pic>
        <p:nvPicPr>
          <p:cNvPr id="33" name="Graphic 32" descr="Priorities">
            <a:extLst>
              <a:ext uri="{FF2B5EF4-FFF2-40B4-BE49-F238E27FC236}">
                <a16:creationId xmlns:a16="http://schemas.microsoft.com/office/drawing/2014/main" id="{F6829E69-682C-4BB3-B17A-7E6786A97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400" y="5568561"/>
            <a:ext cx="504000" cy="504000"/>
          </a:xfrm>
          <a:prstGeom prst="rect">
            <a:avLst/>
          </a:prstGeom>
        </p:spPr>
      </p:pic>
      <p:pic>
        <p:nvPicPr>
          <p:cNvPr id="35" name="Graphic 34" descr="Priorities">
            <a:extLst>
              <a:ext uri="{FF2B5EF4-FFF2-40B4-BE49-F238E27FC236}">
                <a16:creationId xmlns:a16="http://schemas.microsoft.com/office/drawing/2014/main" id="{85335E07-3249-473E-BA0F-7745774375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6681" y="6268132"/>
            <a:ext cx="504000" cy="504000"/>
          </a:xfrm>
          <a:prstGeom prst="rect">
            <a:avLst/>
          </a:prstGeom>
        </p:spPr>
      </p:pic>
      <p:pic>
        <p:nvPicPr>
          <p:cNvPr id="37" name="Graphic 36" descr="Checkbox Crossed">
            <a:extLst>
              <a:ext uri="{FF2B5EF4-FFF2-40B4-BE49-F238E27FC236}">
                <a16:creationId xmlns:a16="http://schemas.microsoft.com/office/drawing/2014/main" id="{88C0F681-F972-4740-AAE9-B073C6CFB8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1097" y="6811200"/>
            <a:ext cx="504000" cy="504000"/>
          </a:xfrm>
          <a:prstGeom prst="rect">
            <a:avLst/>
          </a:prstGeom>
        </p:spPr>
      </p:pic>
      <p:pic>
        <p:nvPicPr>
          <p:cNvPr id="41" name="Graphic 40" descr="Open hand with plant">
            <a:extLst>
              <a:ext uri="{FF2B5EF4-FFF2-40B4-BE49-F238E27FC236}">
                <a16:creationId xmlns:a16="http://schemas.microsoft.com/office/drawing/2014/main" id="{D54CBAF6-6078-4989-A49F-8AB4B26C00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6681" y="3889905"/>
            <a:ext cx="504000" cy="504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E98DF73-D4F2-4CCD-AB8E-7D4BA5A30A18}"/>
              </a:ext>
            </a:extLst>
          </p:cNvPr>
          <p:cNvSpPr txBox="1"/>
          <p:nvPr/>
        </p:nvSpPr>
        <p:spPr>
          <a:xfrm>
            <a:off x="7661189" y="7639367"/>
            <a:ext cx="6494549" cy="590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1604 (overall)</a:t>
            </a:r>
          </a:p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Light blue represents the highest percentage across the activities</a:t>
            </a:r>
          </a:p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endParaRPr lang="en-GB" sz="1200" i="1">
              <a:solidFill>
                <a:srgbClr val="76859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ED0026-4B37-4C36-7D46-67E806DFC722}"/>
              </a:ext>
            </a:extLst>
          </p:cNvPr>
          <p:cNvSpPr/>
          <p:nvPr/>
        </p:nvSpPr>
        <p:spPr>
          <a:xfrm>
            <a:off x="14140000" y="2846071"/>
            <a:ext cx="490401" cy="4517501"/>
          </a:xfrm>
          <a:prstGeom prst="rect">
            <a:avLst/>
          </a:prstGeom>
          <a:solidFill>
            <a:srgbClr val="00A2E0"/>
          </a:solidFill>
          <a:ln w="12700" cmpd="sng">
            <a:solidFill>
              <a:srgbClr val="00A2E0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30FAC-857A-96AC-DE47-CD4AD771CFF7}"/>
              </a:ext>
            </a:extLst>
          </p:cNvPr>
          <p:cNvSpPr txBox="1"/>
          <p:nvPr/>
        </p:nvSpPr>
        <p:spPr>
          <a:xfrm>
            <a:off x="14273939" y="751667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18" name="Title 22">
            <a:extLst>
              <a:ext uri="{FF2B5EF4-FFF2-40B4-BE49-F238E27FC236}">
                <a16:creationId xmlns:a16="http://schemas.microsoft.com/office/drawing/2014/main" id="{492DA2C4-E8A8-CCF3-C76F-4AA369AF038E}"/>
              </a:ext>
            </a:extLst>
          </p:cNvPr>
          <p:cNvSpPr txBox="1">
            <a:spLocks/>
          </p:cNvSpPr>
          <p:nvPr/>
        </p:nvSpPr>
        <p:spPr>
          <a:xfrm>
            <a:off x="486109" y="-154766"/>
            <a:ext cx="13748967" cy="1413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76859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>
                <a:solidFill>
                  <a:schemeClr val="bg1"/>
                </a:solidFill>
              </a:rPr>
              <a:t>Purpose of engagement for the activities</a:t>
            </a:r>
          </a:p>
        </p:txBody>
      </p:sp>
    </p:spTree>
    <p:extLst>
      <p:ext uri="{BB962C8B-B14F-4D97-AF65-F5344CB8AC3E}">
        <p14:creationId xmlns:p14="http://schemas.microsoft.com/office/powerpoint/2010/main" val="253520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1" grpId="0" animBg="1"/>
      <p:bldP spid="44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56E1FA-691F-5125-602F-DFA7689B8C7E}"/>
              </a:ext>
            </a:extLst>
          </p:cNvPr>
          <p:cNvSpPr/>
          <p:nvPr/>
        </p:nvSpPr>
        <p:spPr>
          <a:xfrm>
            <a:off x="0" y="1733314"/>
            <a:ext cx="14630400" cy="1261285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9"/>
            <a:ext cx="8581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Overall satisfaction with activities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936902" y="7635311"/>
            <a:ext cx="4218518" cy="6954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1462 (overall)</a:t>
            </a: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B59269DA-8B60-84DB-6D05-77CCD9463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451294"/>
              </p:ext>
            </p:extLst>
          </p:nvPr>
        </p:nvGraphicFramePr>
        <p:xfrm>
          <a:off x="711200" y="1868558"/>
          <a:ext cx="12827000" cy="5678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0187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0680B2-967B-41BD-B7A1-2565A215D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9700" y="2206754"/>
            <a:ext cx="2560320" cy="392539"/>
          </a:xfrm>
        </p:spPr>
        <p:txBody>
          <a:bodyPr anchor="t"/>
          <a:lstStyle/>
          <a:p>
            <a:r>
              <a:rPr lang="en-GB" sz="1800"/>
              <a:t>Policy-makers</a:t>
            </a:r>
            <a:br>
              <a:rPr lang="en-GB" sz="1800"/>
            </a:br>
            <a:endParaRPr lang="en-GB" sz="1800" b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7C93A8-8808-4479-82FA-FC5DEBE8A3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83176" y="2272228"/>
            <a:ext cx="2741724" cy="296881"/>
          </a:xfrm>
        </p:spPr>
        <p:txBody>
          <a:bodyPr anchor="t"/>
          <a:lstStyle/>
          <a:p>
            <a:r>
              <a:rPr lang="en-GB" sz="1800"/>
              <a:t>Researchers</a:t>
            </a:r>
            <a:br>
              <a:rPr lang="en-GB" sz="1800"/>
            </a:br>
            <a:endParaRPr lang="en-GB" sz="1800" b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7AA2FA-7BAB-4604-8946-2ECD5EA54E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14261" y="2314060"/>
            <a:ext cx="3916727" cy="392539"/>
          </a:xfrm>
        </p:spPr>
        <p:txBody>
          <a:bodyPr anchor="t"/>
          <a:lstStyle/>
          <a:p>
            <a:r>
              <a:rPr lang="en-GB" sz="1800" dirty="0"/>
              <a:t>Workplace intermediary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Satisfaction with activities</a:t>
            </a: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409700" y="2706600"/>
            <a:ext cx="4937000" cy="247721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Emerging risks/foresights on the Circular Economy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5DEF5236-F0EA-453D-85CA-AAD9D747EA44}"/>
              </a:ext>
            </a:extLst>
          </p:cNvPr>
          <p:cNvSpPr txBox="1"/>
          <p:nvPr/>
        </p:nvSpPr>
        <p:spPr>
          <a:xfrm>
            <a:off x="409700" y="3315751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ESENER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936902" y="7635311"/>
            <a:ext cx="4218518" cy="6954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1604 (overall)</a:t>
            </a: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34E47D31-8152-CFB4-ADE3-3F2929E6C33B}"/>
              </a:ext>
            </a:extLst>
          </p:cNvPr>
          <p:cNvSpPr txBox="1"/>
          <p:nvPr/>
        </p:nvSpPr>
        <p:spPr>
          <a:xfrm>
            <a:off x="409700" y="3897641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and digitalisation and Healthy Workplaces Campaign </a:t>
            </a:r>
          </a:p>
          <a:p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51" name="TextBox 1">
            <a:extLst>
              <a:ext uri="{FF2B5EF4-FFF2-40B4-BE49-F238E27FC236}">
                <a16:creationId xmlns:a16="http://schemas.microsoft.com/office/drawing/2014/main" id="{6EE0366D-D8A1-678B-97DF-10FB9A8E958B}"/>
              </a:ext>
            </a:extLst>
          </p:cNvPr>
          <p:cNvSpPr txBox="1"/>
          <p:nvPr/>
        </p:nvSpPr>
        <p:spPr>
          <a:xfrm>
            <a:off x="409700" y="4451823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OSH barometer </a:t>
            </a:r>
          </a:p>
        </p:txBody>
      </p:sp>
      <p:sp>
        <p:nvSpPr>
          <p:cNvPr id="52" name="TextBox 1">
            <a:extLst>
              <a:ext uri="{FF2B5EF4-FFF2-40B4-BE49-F238E27FC236}">
                <a16:creationId xmlns:a16="http://schemas.microsoft.com/office/drawing/2014/main" id="{37BA131B-9A5F-2634-1B32-B8466516B57F}"/>
              </a:ext>
            </a:extLst>
          </p:cNvPr>
          <p:cNvSpPr txBox="1"/>
          <p:nvPr/>
        </p:nvSpPr>
        <p:spPr>
          <a:xfrm>
            <a:off x="409700" y="5061423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err="1">
                <a:solidFill>
                  <a:srgbClr val="768591"/>
                </a:solidFill>
              </a:rPr>
              <a:t>OiRA</a:t>
            </a:r>
            <a:endParaRPr lang="en-GB" sz="1600">
              <a:solidFill>
                <a:srgbClr val="768591"/>
              </a:solidFill>
            </a:endParaRP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E0366B03-AF12-12EC-7C39-B7C14F0E9F27}"/>
              </a:ext>
            </a:extLst>
          </p:cNvPr>
          <p:cNvSpPr txBox="1"/>
          <p:nvPr/>
        </p:nvSpPr>
        <p:spPr>
          <a:xfrm>
            <a:off x="409700" y="5643314"/>
            <a:ext cx="6808573" cy="288000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Workers' exposure to cancer risk factors survey</a:t>
            </a: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6E77C43A-6164-A279-029E-474207ED98D9}"/>
              </a:ext>
            </a:extLst>
          </p:cNvPr>
          <p:cNvSpPr txBox="1"/>
          <p:nvPr/>
        </p:nvSpPr>
        <p:spPr>
          <a:xfrm>
            <a:off x="409700" y="6225203"/>
            <a:ext cx="7436556" cy="373551"/>
          </a:xfrm>
          <a:prstGeom prst="rect">
            <a:avLst/>
          </a:prstGeom>
        </p:spPr>
        <p:txBody>
          <a:bodyPr wrap="square" l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solidFill>
                  <a:srgbClr val="768591"/>
                </a:solidFill>
              </a:rPr>
              <a:t>Supporting compliance to OSH regulations and requirements</a:t>
            </a:r>
          </a:p>
        </p:txBody>
      </p: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6F331997-4BEB-AD0A-C919-F24CEF39E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648581"/>
              </p:ext>
            </p:extLst>
          </p:nvPr>
        </p:nvGraphicFramePr>
        <p:xfrm>
          <a:off x="196123" y="2706600"/>
          <a:ext cx="2987473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3716A84E-5AFA-AB78-E553-A39901220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722962"/>
              </p:ext>
            </p:extLst>
          </p:nvPr>
        </p:nvGraphicFramePr>
        <p:xfrm>
          <a:off x="4830275" y="2706599"/>
          <a:ext cx="286210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2B92D0E8-C959-12F8-8655-572B42332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9225736"/>
              </p:ext>
            </p:extLst>
          </p:nvPr>
        </p:nvGraphicFramePr>
        <p:xfrm>
          <a:off x="9181604" y="2706600"/>
          <a:ext cx="286210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5035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5" grpId="0" build="p"/>
      <p:bldP spid="1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699" y="268428"/>
            <a:ext cx="127005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Overview of the proportion of satisfied respondents over time (including ‘don’t knows’)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D90EBD3D-00AA-474A-B840-C94904C75D9F}"/>
              </a:ext>
            </a:extLst>
          </p:cNvPr>
          <p:cNvSpPr txBox="1"/>
          <p:nvPr/>
        </p:nvSpPr>
        <p:spPr>
          <a:xfrm>
            <a:off x="6780528" y="1613952"/>
            <a:ext cx="1930104" cy="6329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bg1"/>
                </a:solidFill>
              </a:rPr>
              <a:t>Enterprise survey ESENER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301C022B-DE6A-48D6-BD5B-2152CF59C515}"/>
              </a:ext>
            </a:extLst>
          </p:cNvPr>
          <p:cNvSpPr txBox="1"/>
          <p:nvPr/>
        </p:nvSpPr>
        <p:spPr>
          <a:xfrm>
            <a:off x="12290546" y="1613952"/>
            <a:ext cx="819666" cy="3657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err="1">
                <a:solidFill>
                  <a:schemeClr val="bg1"/>
                </a:solidFill>
              </a:rPr>
              <a:t>OiRA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48" name="TextBox 1">
            <a:extLst>
              <a:ext uri="{FF2B5EF4-FFF2-40B4-BE49-F238E27FC236}">
                <a16:creationId xmlns:a16="http://schemas.microsoft.com/office/drawing/2014/main" id="{3BC25D68-5D94-4A7E-BCAC-FB1AFAC53051}"/>
              </a:ext>
            </a:extLst>
          </p:cNvPr>
          <p:cNvSpPr txBox="1"/>
          <p:nvPr/>
        </p:nvSpPr>
        <p:spPr>
          <a:xfrm>
            <a:off x="1244600" y="1613952"/>
            <a:ext cx="2946400" cy="875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>
                <a:solidFill>
                  <a:schemeClr val="bg1"/>
                </a:solidFill>
              </a:rPr>
              <a:t>Emerging risks/foresights on the Circular Economy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066833-340D-408A-9905-BD549CD45D05}"/>
              </a:ext>
            </a:extLst>
          </p:cNvPr>
          <p:cNvSpPr txBox="1"/>
          <p:nvPr/>
        </p:nvSpPr>
        <p:spPr>
          <a:xfrm>
            <a:off x="6451600" y="7467633"/>
            <a:ext cx="7897177" cy="4935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All other activities do not match previous years</a:t>
            </a:r>
          </a:p>
          <a:p>
            <a:pPr algn="r">
              <a:spcBef>
                <a:spcPts val="600"/>
              </a:spcBef>
            </a:pPr>
            <a:r>
              <a:rPr lang="en-GB" sz="1200" i="1">
                <a:solidFill>
                  <a:srgbClr val="768591"/>
                </a:solidFill>
              </a:rPr>
              <a:t>Base: 1604 (2022), 1,751 (2020), 1,728 (2018), 1,549 (2016), 2,882 (2014). No “don’t know” option in 2016 and 2018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4AC6D17-F94B-4506-8B83-5746092CCE4E}"/>
              </a:ext>
            </a:extLst>
          </p:cNvPr>
          <p:cNvSpPr txBox="1"/>
          <p:nvPr/>
        </p:nvSpPr>
        <p:spPr>
          <a:xfrm>
            <a:off x="175161" y="5422699"/>
            <a:ext cx="141736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100">
                <a:solidFill>
                  <a:schemeClr val="tx2"/>
                </a:solidFill>
              </a:rPr>
              <a:t>However, the proportion who were dissatisfied also decreased. </a:t>
            </a:r>
            <a:br>
              <a:rPr lang="en-GB" sz="2100">
                <a:solidFill>
                  <a:schemeClr val="tx2"/>
                </a:solidFill>
              </a:rPr>
            </a:br>
            <a:r>
              <a:rPr lang="en-GB" sz="2100">
                <a:solidFill>
                  <a:schemeClr val="tx2"/>
                </a:solidFill>
              </a:rPr>
              <a:t>Both decreases are due to introduction of the “don’t know” option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2EF5F5B-EF14-416C-B4B6-ABC5AFC5761D}"/>
              </a:ext>
            </a:extLst>
          </p:cNvPr>
          <p:cNvSpPr/>
          <p:nvPr/>
        </p:nvSpPr>
        <p:spPr>
          <a:xfrm>
            <a:off x="23260" y="5486092"/>
            <a:ext cx="14607140" cy="1580017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46C17F7C-7E54-5722-2FC3-909CBCC03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936089"/>
              </p:ext>
            </p:extLst>
          </p:nvPr>
        </p:nvGraphicFramePr>
        <p:xfrm>
          <a:off x="175161" y="3284568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B8AA6F2A-59B0-AE6B-5FAA-C9D69AEFB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2787581"/>
              </p:ext>
            </p:extLst>
          </p:nvPr>
        </p:nvGraphicFramePr>
        <p:xfrm>
          <a:off x="5266633" y="3284568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F8CFFF88-A281-FFEA-C72A-A4D2129DB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6473317"/>
              </p:ext>
            </p:extLst>
          </p:nvPr>
        </p:nvGraphicFramePr>
        <p:xfrm>
          <a:off x="10091638" y="3284568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330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C9DAC4-21C9-0641-E752-603B252E0050}"/>
              </a:ext>
            </a:extLst>
          </p:cNvPr>
          <p:cNvSpPr/>
          <p:nvPr/>
        </p:nvSpPr>
        <p:spPr>
          <a:xfrm>
            <a:off x="0" y="1377949"/>
            <a:ext cx="14630400" cy="1782693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FA6184FD-1B64-F48D-B5B1-3DAD7DA59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333805"/>
              </p:ext>
            </p:extLst>
          </p:nvPr>
        </p:nvGraphicFramePr>
        <p:xfrm>
          <a:off x="1168400" y="1778000"/>
          <a:ext cx="12293600" cy="57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124CA4-F5E3-49A4-ABA6-7D39FA8C96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7746" y="451698"/>
            <a:ext cx="13110414" cy="1031009"/>
          </a:xfrm>
        </p:spPr>
        <p:txBody>
          <a:bodyPr/>
          <a:lstStyle/>
          <a:p>
            <a:r>
              <a:rPr lang="en-GB" sz="3600"/>
              <a:t>The respondents agree that EU-OSHA’s activities add value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4751B4-DC10-408B-B6E2-C0110D345336}"/>
              </a:ext>
            </a:extLst>
          </p:cNvPr>
          <p:cNvSpPr txBox="1"/>
          <p:nvPr/>
        </p:nvSpPr>
        <p:spPr>
          <a:xfrm>
            <a:off x="11717866" y="7644203"/>
            <a:ext cx="2437872" cy="2644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591"/>
                </a:solidFill>
              </a:rPr>
              <a:t>Base: 1604 respondents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9E0310-245F-352F-D416-26138FE76B99}"/>
              </a:ext>
            </a:extLst>
          </p:cNvPr>
          <p:cNvSpPr txBox="1"/>
          <p:nvPr/>
        </p:nvSpPr>
        <p:spPr>
          <a:xfrm>
            <a:off x="-3093720" y="818388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01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003991"/>
            <a:ext cx="3820293" cy="2754026"/>
          </a:xfrm>
        </p:spPr>
        <p:txBody>
          <a:bodyPr lIns="0" tIns="0" rIns="0" bIns="0" anchor="t"/>
          <a:lstStyle/>
          <a:p>
            <a:r>
              <a:rPr lang="en-GB" sz="3400"/>
              <a:t>Overview of the survey</a:t>
            </a:r>
            <a:br>
              <a:rPr lang="en-GB" sz="3400"/>
            </a:br>
            <a:endParaRPr lang="en-GB" sz="3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1604 respondents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666A04-AFA6-476C-8175-A1D777DF2F42}"/>
              </a:ext>
            </a:extLst>
          </p:cNvPr>
          <p:cNvSpPr txBox="1">
            <a:spLocks/>
          </p:cNvSpPr>
          <p:nvPr/>
        </p:nvSpPr>
        <p:spPr>
          <a:xfrm>
            <a:off x="438150" y="4525956"/>
            <a:ext cx="3820293" cy="23051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GB" sz="3400">
                <a:solidFill>
                  <a:schemeClr val="bg1"/>
                </a:solidFill>
              </a:rPr>
              <a:t>Total of 1604 responses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19DB7-1BC0-4D1B-9CE3-93F8D0E74C9F}"/>
              </a:ext>
            </a:extLst>
          </p:cNvPr>
          <p:cNvSpPr txBox="1"/>
          <p:nvPr/>
        </p:nvSpPr>
        <p:spPr>
          <a:xfrm>
            <a:off x="4864100" y="609600"/>
            <a:ext cx="9080500" cy="2527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768591"/>
                </a:solidFill>
              </a:rPr>
              <a:t>Survey sample: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768591"/>
                </a:solidFill>
              </a:rPr>
              <a:t>Management Board and Focal points members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768591"/>
                </a:solidFill>
              </a:rPr>
              <a:t>Partners included in the Agency’s contact database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768591"/>
                </a:solidFill>
              </a:rPr>
              <a:t>Other respondents</a:t>
            </a:r>
          </a:p>
          <a:p>
            <a:pPr marL="3429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400" dirty="0" err="1">
                <a:solidFill>
                  <a:srgbClr val="768591"/>
                </a:solidFill>
              </a:rPr>
              <a:t>OSHmail</a:t>
            </a:r>
            <a:r>
              <a:rPr lang="en-GB" sz="2400" dirty="0">
                <a:solidFill>
                  <a:srgbClr val="768591"/>
                </a:solidFill>
              </a:rPr>
              <a:t> subscribers and HWC newsletter subscribers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C4480-E57A-4E8A-8136-DC8FD0BAC375}"/>
              </a:ext>
            </a:extLst>
          </p:cNvPr>
          <p:cNvSpPr txBox="1"/>
          <p:nvPr/>
        </p:nvSpPr>
        <p:spPr>
          <a:xfrm>
            <a:off x="4885471" y="4784425"/>
            <a:ext cx="901700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Email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D2F3352-41F5-4FC6-883A-46E418F1BD0B}"/>
              </a:ext>
            </a:extLst>
          </p:cNvPr>
          <p:cNvSpPr txBox="1">
            <a:spLocks/>
          </p:cNvSpPr>
          <p:nvPr/>
        </p:nvSpPr>
        <p:spPr>
          <a:xfrm>
            <a:off x="4727700" y="5610421"/>
            <a:ext cx="1740581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821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EBBDC98-2031-4416-B2E9-2E88DE4DFDE9}"/>
              </a:ext>
            </a:extLst>
          </p:cNvPr>
          <p:cNvSpPr txBox="1">
            <a:spLocks/>
          </p:cNvSpPr>
          <p:nvPr/>
        </p:nvSpPr>
        <p:spPr>
          <a:xfrm>
            <a:off x="6888077" y="5610420"/>
            <a:ext cx="1570417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 dirty="0">
                <a:solidFill>
                  <a:schemeClr val="accent2"/>
                </a:solidFill>
              </a:rPr>
              <a:t>558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E56AACA-26AE-4FF3-9C45-DF228AEC7299}"/>
              </a:ext>
            </a:extLst>
          </p:cNvPr>
          <p:cNvSpPr txBox="1">
            <a:spLocks/>
          </p:cNvSpPr>
          <p:nvPr/>
        </p:nvSpPr>
        <p:spPr>
          <a:xfrm>
            <a:off x="9392253" y="5610423"/>
            <a:ext cx="1556596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 dirty="0">
                <a:solidFill>
                  <a:schemeClr val="accent2"/>
                </a:solidFill>
              </a:rPr>
              <a:t>213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4666498-1524-4BCF-AA22-3675E2D69426}"/>
              </a:ext>
            </a:extLst>
          </p:cNvPr>
          <p:cNvSpPr txBox="1">
            <a:spLocks/>
          </p:cNvSpPr>
          <p:nvPr/>
        </p:nvSpPr>
        <p:spPr>
          <a:xfrm>
            <a:off x="11882608" y="5610420"/>
            <a:ext cx="1197743" cy="907101"/>
          </a:xfrm>
          <a:prstGeom prst="rect">
            <a:avLst/>
          </a:prstGeom>
        </p:spPr>
        <p:txBody>
          <a:bodyPr/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400">
                <a:solidFill>
                  <a:schemeClr val="accent2"/>
                </a:solidFill>
              </a:rPr>
              <a:t>12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951D09-6C97-4625-978B-235303C2EB02}"/>
              </a:ext>
            </a:extLst>
          </p:cNvPr>
          <p:cNvSpPr txBox="1"/>
          <p:nvPr/>
        </p:nvSpPr>
        <p:spPr>
          <a:xfrm>
            <a:off x="6957589" y="4784425"/>
            <a:ext cx="1112936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Website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D0CC3-FC15-4463-AA44-7EF3D1968C07}"/>
              </a:ext>
            </a:extLst>
          </p:cNvPr>
          <p:cNvSpPr txBox="1"/>
          <p:nvPr/>
        </p:nvSpPr>
        <p:spPr>
          <a:xfrm>
            <a:off x="9404350" y="4784425"/>
            <a:ext cx="1844238" cy="411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768591"/>
                </a:solidFill>
              </a:rPr>
              <a:t>Social media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>
              <a:solidFill>
                <a:srgbClr val="76859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BF8B6B-932E-4C36-BBD1-84FB632C1EBB}"/>
              </a:ext>
            </a:extLst>
          </p:cNvPr>
          <p:cNvSpPr txBox="1"/>
          <p:nvPr/>
        </p:nvSpPr>
        <p:spPr>
          <a:xfrm>
            <a:off x="11690430" y="4784428"/>
            <a:ext cx="2736770" cy="3082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768591"/>
                </a:solidFill>
              </a:rPr>
              <a:t>Link to invite others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GB" sz="2400" dirty="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84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11FA6CD-5A02-470B-8ED1-40C85E34F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5614"/>
          <a:stretch/>
        </p:blipFill>
        <p:spPr>
          <a:xfrm>
            <a:off x="0" y="-1"/>
            <a:ext cx="14630400" cy="8229601"/>
          </a:xfrm>
          <a:prstGeom prst="rect">
            <a:avLst/>
          </a:prstGeom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89DE2AE-ECD5-4714-842E-62C24285192A}" type="slidenum">
              <a:rPr lang="en-GB" smtClean="0"/>
              <a:pPr>
                <a:spcAft>
                  <a:spcPts val="600"/>
                </a:spcAft>
              </a:pPr>
              <a:t>20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39923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Awareness raising</a:t>
            </a:r>
          </a:p>
        </p:txBody>
      </p:sp>
    </p:spTree>
    <p:extLst>
      <p:ext uri="{BB962C8B-B14F-4D97-AF65-F5344CB8AC3E}">
        <p14:creationId xmlns:p14="http://schemas.microsoft.com/office/powerpoint/2010/main" val="2239512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51D037-E02A-4864-952C-A49C21979C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6240" y="249400"/>
            <a:ext cx="13863251" cy="1031009"/>
          </a:xfrm>
        </p:spPr>
        <p:txBody>
          <a:bodyPr/>
          <a:lstStyle/>
          <a:p>
            <a:r>
              <a:rPr lang="en-GB" sz="3200"/>
              <a:t>Board Members and Focal points are satisfied with EU-OSHA’s awareness raising actions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8FA0DE-AD3F-46B6-A883-7CDFB42B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6286" y="1610991"/>
            <a:ext cx="3310127" cy="1136221"/>
          </a:xfrm>
        </p:spPr>
        <p:txBody>
          <a:bodyPr/>
          <a:lstStyle/>
          <a:p>
            <a:r>
              <a:rPr lang="en-GB"/>
              <a:t>Overall satisfaction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78B94-DC2D-463C-A165-87444359EE9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803178" y="1610991"/>
            <a:ext cx="3310127" cy="1136221"/>
          </a:xfrm>
        </p:spPr>
        <p:txBody>
          <a:bodyPr/>
          <a:lstStyle/>
          <a:p>
            <a:r>
              <a:rPr lang="en-GB"/>
              <a:t>Relevance to national needs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E0C24A2-789D-4861-B25E-EA8A5AB891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277415" y="1610991"/>
            <a:ext cx="3310127" cy="1136221"/>
          </a:xfrm>
        </p:spPr>
        <p:txBody>
          <a:bodyPr/>
          <a:lstStyle/>
          <a:p>
            <a:r>
              <a:rPr lang="en-GB"/>
              <a:t>Relevance to different groups of intermediaries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79C968-0E3C-402B-A632-7E43B819CAF3}"/>
              </a:ext>
            </a:extLst>
          </p:cNvPr>
          <p:cNvSpPr txBox="1"/>
          <p:nvPr/>
        </p:nvSpPr>
        <p:spPr>
          <a:xfrm>
            <a:off x="2383225" y="5902948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Board Member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CBABED-5244-44AE-A824-AC8163D24A37}"/>
              </a:ext>
            </a:extLst>
          </p:cNvPr>
          <p:cNvSpPr txBox="1"/>
          <p:nvPr/>
        </p:nvSpPr>
        <p:spPr>
          <a:xfrm>
            <a:off x="2383225" y="4525814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Focal Point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A3B0AC-7D62-4310-83A9-6CC7F290C835}"/>
              </a:ext>
            </a:extLst>
          </p:cNvPr>
          <p:cNvSpPr txBox="1"/>
          <p:nvPr/>
        </p:nvSpPr>
        <p:spPr>
          <a:xfrm>
            <a:off x="2383225" y="3184653"/>
            <a:ext cx="5403273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800">
                <a:solidFill>
                  <a:schemeClr val="tx2"/>
                </a:solidFill>
              </a:rPr>
              <a:t>Overall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0A98DF-2AD9-45C8-BC45-9A1AF458E0BF}"/>
              </a:ext>
            </a:extLst>
          </p:cNvPr>
          <p:cNvSpPr txBox="1"/>
          <p:nvPr/>
        </p:nvSpPr>
        <p:spPr>
          <a:xfrm>
            <a:off x="6032500" y="7582341"/>
            <a:ext cx="8146991" cy="4315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591"/>
                </a:solidFill>
              </a:rPr>
              <a:t>Base: 1024 (overall), </a:t>
            </a:r>
            <a:r>
              <a:rPr lang="en-GB" sz="1200" i="1">
                <a:solidFill>
                  <a:srgbClr val="768A91"/>
                </a:solidFill>
              </a:rPr>
              <a:t>Base: 31 (Focal point), 70 (Management board)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9ACA1486-DB77-59F6-C771-0CD070C78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585266"/>
              </p:ext>
            </p:extLst>
          </p:nvPr>
        </p:nvGraphicFramePr>
        <p:xfrm>
          <a:off x="2246640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ADE6F9DA-ACA4-78F4-F425-37723E041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183777"/>
              </p:ext>
            </p:extLst>
          </p:nvPr>
        </p:nvGraphicFramePr>
        <p:xfrm>
          <a:off x="5644805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79E91C18-B4AB-F089-5568-A7D26C9B1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5695716"/>
              </p:ext>
            </p:extLst>
          </p:nvPr>
        </p:nvGraphicFramePr>
        <p:xfrm>
          <a:off x="9113305" y="3184653"/>
          <a:ext cx="360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4655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11FA6CD-5A02-470B-8ED1-40C85E34F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5623"/>
          <a:stretch/>
        </p:blipFill>
        <p:spPr>
          <a:xfrm>
            <a:off x="0" y="-1"/>
            <a:ext cx="14630400" cy="8228639"/>
          </a:xfrm>
          <a:prstGeom prst="rect">
            <a:avLst/>
          </a:prstGeom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71D5D1F3-9A67-4331-B4C4-7EF17DB71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89DE2AE-ECD5-4714-842E-62C24285192A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5486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C8D1-0280-44AA-9D9B-B8EE6B810349}"/>
              </a:ext>
            </a:extLst>
          </p:cNvPr>
          <p:cNvSpPr/>
          <p:nvPr/>
        </p:nvSpPr>
        <p:spPr>
          <a:xfrm>
            <a:off x="0" y="961"/>
            <a:ext cx="14630400" cy="8228639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C3EF-5894-4AF6-B0EC-492D5919D8A9}"/>
              </a:ext>
            </a:extLst>
          </p:cNvPr>
          <p:cNvSpPr txBox="1"/>
          <p:nvPr/>
        </p:nvSpPr>
        <p:spPr>
          <a:xfrm>
            <a:off x="1439923" y="5119741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>
                <a:solidFill>
                  <a:srgbClr val="FFFFFF"/>
                </a:solidFill>
                <a:latin typeface="Arial" panose="020B0604020202020204"/>
              </a:rPr>
              <a:t>Communication through the website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232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7935ED-EA64-4250-915B-F4DB807907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975539"/>
            <a:ext cx="2560320" cy="392539"/>
          </a:xfrm>
        </p:spPr>
        <p:txBody>
          <a:bodyPr anchor="t"/>
          <a:lstStyle/>
          <a:p>
            <a:r>
              <a:rPr lang="en-GB" sz="1800"/>
              <a:t>Overall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31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Purpose of visit to the website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7899400" y="7810500"/>
            <a:ext cx="6261729" cy="241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1015 (overall)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739CBF9-79B7-F564-4F21-C87DF504E3F3}"/>
              </a:ext>
            </a:extLst>
          </p:cNvPr>
          <p:cNvSpPr/>
          <p:nvPr/>
        </p:nvSpPr>
        <p:spPr>
          <a:xfrm>
            <a:off x="0" y="1377950"/>
            <a:ext cx="14630400" cy="1544154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32AD6-E732-7299-2A37-83242AAD59F2}"/>
              </a:ext>
            </a:extLst>
          </p:cNvPr>
          <p:cNvSpPr txBox="1"/>
          <p:nvPr/>
        </p:nvSpPr>
        <p:spPr>
          <a:xfrm>
            <a:off x="-1170432" y="553516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3CBD7C77-7764-CC66-58EE-54ED88D86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38151"/>
              </p:ext>
            </p:extLst>
          </p:nvPr>
        </p:nvGraphicFramePr>
        <p:xfrm>
          <a:off x="1714501" y="1443250"/>
          <a:ext cx="11468100" cy="61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236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68F327-BD8C-28AC-7D4B-E7C4CBD1431C}"/>
              </a:ext>
            </a:extLst>
          </p:cNvPr>
          <p:cNvSpPr/>
          <p:nvPr/>
        </p:nvSpPr>
        <p:spPr>
          <a:xfrm>
            <a:off x="0" y="1377949"/>
            <a:ext cx="14630400" cy="1603789"/>
          </a:xfrm>
          <a:prstGeom prst="rect">
            <a:avLst/>
          </a:prstGeom>
          <a:solidFill>
            <a:schemeClr val="bg1"/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3CBD7C77-7764-CC66-58EE-54ED88D86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087929"/>
              </p:ext>
            </p:extLst>
          </p:nvPr>
        </p:nvGraphicFramePr>
        <p:xfrm>
          <a:off x="2578100" y="1314157"/>
          <a:ext cx="10858500" cy="64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7935ED-EA64-4250-915B-F4DB807907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959718"/>
            <a:ext cx="2560320" cy="392539"/>
          </a:xfrm>
        </p:spPr>
        <p:txBody>
          <a:bodyPr anchor="t"/>
          <a:lstStyle/>
          <a:p>
            <a:r>
              <a:rPr lang="en-GB" sz="1800"/>
              <a:t>Overall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9E90F4-C858-47CC-9CA6-0BA75C9EF35D}"/>
              </a:ext>
            </a:extLst>
          </p:cNvPr>
          <p:cNvSpPr txBox="1"/>
          <p:nvPr/>
        </p:nvSpPr>
        <p:spPr>
          <a:xfrm>
            <a:off x="409700" y="268428"/>
            <a:ext cx="7834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Usefulness of products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727110-218D-41B4-9FC1-B4405133B856}"/>
              </a:ext>
            </a:extLst>
          </p:cNvPr>
          <p:cNvSpPr txBox="1"/>
          <p:nvPr/>
        </p:nvSpPr>
        <p:spPr>
          <a:xfrm>
            <a:off x="9894010" y="7637704"/>
            <a:ext cx="4261728" cy="459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966 (overall)</a:t>
            </a:r>
          </a:p>
        </p:txBody>
      </p:sp>
    </p:spTree>
    <p:extLst>
      <p:ext uri="{BB962C8B-B14F-4D97-AF65-F5344CB8AC3E}">
        <p14:creationId xmlns:p14="http://schemas.microsoft.com/office/powerpoint/2010/main" val="1306069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DE86B08-852B-4E4A-A158-E8441578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Thank you </a:t>
            </a:r>
            <a:r>
              <a:rPr lang="en-GB" dirty="0"/>
              <a:t>for your attention </a:t>
            </a:r>
            <a:br>
              <a:rPr lang="en-GB" sz="4000" b="0" dirty="0"/>
            </a:br>
            <a:endParaRPr lang="en-GB" b="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EA5FE2-569E-4366-95DC-E253C7456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EC18AE-5831-5845-B137-5B56E031790C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0" name="Picture Placeholder 19" descr="GettyImages-551986579.jpg">
            <a:extLst>
              <a:ext uri="{FF2B5EF4-FFF2-40B4-BE49-F238E27FC236}">
                <a16:creationId xmlns:a16="http://schemas.microsoft.com/office/drawing/2014/main" id="{308A8395-C73A-42F8-8FED-70E4ED7C1E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24" b="31424"/>
          <a:stretch>
            <a:fillRect/>
          </a:stretch>
        </p:blipFill>
        <p:spPr>
          <a:xfrm>
            <a:off x="0" y="0"/>
            <a:ext cx="146304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8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9E70-0D77-41BD-95D9-E7B540C6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387" y="863753"/>
            <a:ext cx="2892790" cy="6502094"/>
          </a:xfrm>
        </p:spPr>
        <p:txBody>
          <a:bodyPr lIns="0" tIns="0" rIns="0" bIns="0" anchor="ctr">
            <a:normAutofit/>
          </a:bodyPr>
          <a:lstStyle/>
          <a:p>
            <a:pPr marL="0" indent="0">
              <a:buNone/>
            </a:pPr>
            <a:r>
              <a:rPr lang="en-GB" sz="3400" dirty="0"/>
              <a:t>Most frequent category selected was  work at private enterprises </a:t>
            </a:r>
            <a:br>
              <a:rPr lang="en-GB" sz="3400" dirty="0"/>
            </a:br>
            <a:r>
              <a:rPr lang="en-GB" sz="3400" dirty="0"/>
              <a:t>or national public bodies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6EA739-4AEC-4D49-B47D-F78A3C502411}"/>
              </a:ext>
            </a:extLst>
          </p:cNvPr>
          <p:cNvSpPr txBox="1"/>
          <p:nvPr/>
        </p:nvSpPr>
        <p:spPr>
          <a:xfrm>
            <a:off x="2683820" y="7958959"/>
            <a:ext cx="1797368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indent="0" algn="r">
              <a:spcBef>
                <a:spcPts val="1200"/>
              </a:spcBef>
              <a:spcAft>
                <a:spcPts val="0"/>
              </a:spcAft>
              <a:buNone/>
              <a:defRPr sz="1200" i="1">
                <a:solidFill>
                  <a:srgbClr val="768591"/>
                </a:solidFill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Base: 1604 respondents</a:t>
            </a:r>
          </a:p>
        </p:txBody>
      </p:sp>
      <p:pic>
        <p:nvPicPr>
          <p:cNvPr id="5" name="Graphic 4" descr="Employee badge">
            <a:extLst>
              <a:ext uri="{FF2B5EF4-FFF2-40B4-BE49-F238E27FC236}">
                <a16:creationId xmlns:a16="http://schemas.microsoft.com/office/drawing/2014/main" id="{8E665458-98BC-4753-92E5-256F83BF1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2795" y="506809"/>
            <a:ext cx="1620000" cy="162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F2E537-7539-C3B2-2C6C-FAA83160066E}"/>
              </a:ext>
            </a:extLst>
          </p:cNvPr>
          <p:cNvSpPr txBox="1"/>
          <p:nvPr/>
        </p:nvSpPr>
        <p:spPr>
          <a:xfrm>
            <a:off x="15327824" y="497495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8C5D7-10F4-BDF2-F06A-6A711954FFC0}"/>
              </a:ext>
            </a:extLst>
          </p:cNvPr>
          <p:cNvSpPr txBox="1"/>
          <p:nvPr/>
        </p:nvSpPr>
        <p:spPr>
          <a:xfrm>
            <a:off x="-1115878" y="4633993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6BE73D-72F4-98FB-AB5D-12849C34A7B4}"/>
              </a:ext>
            </a:extLst>
          </p:cNvPr>
          <p:cNvSpPr txBox="1"/>
          <p:nvPr/>
        </p:nvSpPr>
        <p:spPr>
          <a:xfrm>
            <a:off x="-1348353" y="5098942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5653F50-072D-C522-AFC4-0D4956EF1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689892"/>
              </p:ext>
            </p:extLst>
          </p:nvPr>
        </p:nvGraphicFramePr>
        <p:xfrm>
          <a:off x="4843849" y="506809"/>
          <a:ext cx="9440562" cy="745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7049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1824ABA-B999-564E-DBB5-0B7E88494A01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134542198"/>
              </p:ext>
            </p:extLst>
          </p:nvPr>
        </p:nvGraphicFramePr>
        <p:xfrm>
          <a:off x="5057441" y="614420"/>
          <a:ext cx="9043570" cy="7008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7601935-4631-94CD-D7A9-3AD0186D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10" y="1909011"/>
            <a:ext cx="3449053" cy="5103910"/>
          </a:xfrm>
        </p:spPr>
        <p:txBody>
          <a:bodyPr/>
          <a:lstStyle/>
          <a:p>
            <a:r>
              <a:rPr lang="en-GB" sz="3600" dirty="0"/>
              <a:t>Most frequent categorisation of stakeholder categories was ‘other enterprises and their employees’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B4C2EE-C050-46EF-B9BE-DF0839DE0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EC18AE-5831-5845-B137-5B56E031790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Graphic 9" descr="Social network outline">
            <a:extLst>
              <a:ext uri="{FF2B5EF4-FFF2-40B4-BE49-F238E27FC236}">
                <a16:creationId xmlns:a16="http://schemas.microsoft.com/office/drawing/2014/main" id="{ED373AA1-8138-1F02-DD38-85A197120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8225" y="614420"/>
            <a:ext cx="1620000" cy="162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EAB49A-7613-8961-F19F-45283BF15CCE}"/>
              </a:ext>
            </a:extLst>
          </p:cNvPr>
          <p:cNvSpPr txBox="1"/>
          <p:nvPr/>
        </p:nvSpPr>
        <p:spPr>
          <a:xfrm>
            <a:off x="2683820" y="7958959"/>
            <a:ext cx="1797368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indent="0" algn="r">
              <a:spcBef>
                <a:spcPts val="1200"/>
              </a:spcBef>
              <a:spcAft>
                <a:spcPts val="0"/>
              </a:spcAft>
              <a:buNone/>
              <a:defRPr sz="1200" i="1">
                <a:solidFill>
                  <a:srgbClr val="768591"/>
                </a:solidFill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Base: 1604 respondents</a:t>
            </a:r>
          </a:p>
        </p:txBody>
      </p:sp>
    </p:spTree>
    <p:extLst>
      <p:ext uri="{BB962C8B-B14F-4D97-AF65-F5344CB8AC3E}">
        <p14:creationId xmlns:p14="http://schemas.microsoft.com/office/powerpoint/2010/main" val="265006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C461C6-52B3-4665-8DCC-15D6D590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1003991"/>
            <a:ext cx="3820293" cy="2754026"/>
          </a:xfrm>
        </p:spPr>
        <p:txBody>
          <a:bodyPr lIns="0" tIns="0" rIns="0" bIns="0" anchor="t"/>
          <a:lstStyle/>
          <a:p>
            <a:r>
              <a:rPr lang="en-GB" sz="3400" dirty="0"/>
              <a:t>Most typical profile of respondents was as an employee…</a:t>
            </a:r>
            <a:br>
              <a:rPr lang="en-GB" sz="3400" dirty="0"/>
            </a:br>
            <a:endParaRPr lang="en-GB" sz="3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0EA62-E79F-4176-AE64-5A3DD53FD839}"/>
              </a:ext>
            </a:extLst>
          </p:cNvPr>
          <p:cNvSpPr txBox="1"/>
          <p:nvPr/>
        </p:nvSpPr>
        <p:spPr>
          <a:xfrm>
            <a:off x="1272900" y="7979336"/>
            <a:ext cx="3220720" cy="26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bg1"/>
                </a:solidFill>
              </a:rPr>
              <a:t>Base: 1604 respondents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666A04-AFA6-476C-8175-A1D777DF2F42}"/>
              </a:ext>
            </a:extLst>
          </p:cNvPr>
          <p:cNvSpPr txBox="1">
            <a:spLocks/>
          </p:cNvSpPr>
          <p:nvPr/>
        </p:nvSpPr>
        <p:spPr>
          <a:xfrm>
            <a:off x="438150" y="4525956"/>
            <a:ext cx="3820293" cy="23051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GB" sz="3400">
                <a:solidFill>
                  <a:schemeClr val="bg1"/>
                </a:solidFill>
              </a:rPr>
              <a:t>… and in relation to OSH, most function as policy makers and/or researchers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B3157F-C4FA-6CF1-FADD-D6882B202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447928"/>
              </p:ext>
            </p:extLst>
          </p:nvPr>
        </p:nvGraphicFramePr>
        <p:xfrm>
          <a:off x="4643252" y="457200"/>
          <a:ext cx="9753600" cy="384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FA27439-4DDD-CB3A-E1A3-76B6A0D72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080035"/>
              </p:ext>
            </p:extLst>
          </p:nvPr>
        </p:nvGraphicFramePr>
        <p:xfrm>
          <a:off x="4643252" y="4364203"/>
          <a:ext cx="9753600" cy="384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CAFA098-80F1-5140-55BB-5B3521DEDD5A}"/>
              </a:ext>
            </a:extLst>
          </p:cNvPr>
          <p:cNvSpPr txBox="1"/>
          <p:nvPr/>
        </p:nvSpPr>
        <p:spPr>
          <a:xfrm>
            <a:off x="-1983783" y="305316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B5E8B-270C-0248-807B-1AB38B7A09D0}"/>
              </a:ext>
            </a:extLst>
          </p:cNvPr>
          <p:cNvSpPr txBox="1"/>
          <p:nvPr/>
        </p:nvSpPr>
        <p:spPr>
          <a:xfrm>
            <a:off x="728420" y="-836908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4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outdoor, person, building&#10;&#10;Description automatically generated">
            <a:extLst>
              <a:ext uri="{FF2B5EF4-FFF2-40B4-BE49-F238E27FC236}">
                <a16:creationId xmlns:a16="http://schemas.microsoft.com/office/drawing/2014/main" id="{5C419369-CB1B-4B28-A16B-38760DC3C33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6534" b="21670"/>
          <a:stretch/>
        </p:blipFill>
        <p:spPr>
          <a:xfrm>
            <a:off x="0" y="0"/>
            <a:ext cx="14630400" cy="4076328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5123C05-D5B0-444F-B0A2-89FB1FCB86F1}"/>
              </a:ext>
            </a:extLst>
          </p:cNvPr>
          <p:cNvSpPr txBox="1">
            <a:spLocks/>
          </p:cNvSpPr>
          <p:nvPr/>
        </p:nvSpPr>
        <p:spPr>
          <a:xfrm>
            <a:off x="465516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solidFill>
                  <a:schemeClr val="bg1"/>
                </a:solidFill>
              </a:rPr>
              <a:t>Is an overwhelming 87%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8623E17-B2E1-438D-ADA2-8F49356CB8FD}"/>
              </a:ext>
            </a:extLst>
          </p:cNvPr>
          <p:cNvSpPr txBox="1">
            <a:spLocks/>
          </p:cNvSpPr>
          <p:nvPr/>
        </p:nvSpPr>
        <p:spPr>
          <a:xfrm>
            <a:off x="430527" y="4578411"/>
            <a:ext cx="5325131" cy="432977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2400">
                <a:solidFill>
                  <a:schemeClr val="accent2"/>
                </a:solidFill>
              </a:rPr>
              <a:t>across the different stakeholders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F5B3A284-9EB9-4950-AD60-4E5865F669BA}"/>
              </a:ext>
            </a:extLst>
          </p:cNvPr>
          <p:cNvSpPr txBox="1">
            <a:spLocks/>
          </p:cNvSpPr>
          <p:nvPr/>
        </p:nvSpPr>
        <p:spPr>
          <a:xfrm>
            <a:off x="8079873" y="4074441"/>
            <a:ext cx="6120000" cy="512383"/>
          </a:xfrm>
          <a:prstGeom prst="rect">
            <a:avLst/>
          </a:prstGeom>
          <a:solidFill>
            <a:schemeClr val="accent2"/>
          </a:solidFill>
        </p:spPr>
        <p:txBody>
          <a:bodyPr anchor="t">
            <a:noAutofit/>
          </a:bodyPr>
          <a:lstStyle>
            <a:lvl1pPr marL="2286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Char char="§"/>
              <a:tabLst/>
              <a:defRPr sz="2800" b="1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685800" indent="-22860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>
                <a:solidFill>
                  <a:schemeClr val="bg1"/>
                </a:solidFill>
              </a:rPr>
              <a:t>Increased </a:t>
            </a:r>
            <a:r>
              <a:rPr lang="en-GB">
                <a:solidFill>
                  <a:schemeClr val="bg1"/>
                </a:solidFill>
              </a:rPr>
              <a:t>between 2014 and 2016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72837A7-FA1D-4E01-B6D7-60DB5DABBFA4}"/>
              </a:ext>
            </a:extLst>
          </p:cNvPr>
          <p:cNvSpPr txBox="1">
            <a:spLocks/>
          </p:cNvSpPr>
          <p:nvPr/>
        </p:nvSpPr>
        <p:spPr>
          <a:xfrm>
            <a:off x="8079873" y="4578411"/>
            <a:ext cx="6420106" cy="264151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Wingdings" charset="2"/>
              <a:buNone/>
              <a:tabLst/>
              <a:defRPr sz="2400" b="1" baseline="0">
                <a:solidFill>
                  <a:schemeClr val="accent2"/>
                </a:solidFill>
              </a:defRPr>
            </a:lvl1pPr>
            <a:lvl2pPr marL="4572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Char char="§"/>
              <a:tabLst/>
              <a:defRPr sz="2000" baseline="0">
                <a:solidFill>
                  <a:srgbClr val="768591"/>
                </a:solidFill>
                <a:latin typeface="Arial" charset="0"/>
              </a:defRPr>
            </a:lvl2pPr>
            <a:lvl3pPr marL="685800" indent="-228600" defTabSz="550546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Char char="–"/>
              <a:defRPr sz="2000" baseline="0">
                <a:solidFill>
                  <a:srgbClr val="768591"/>
                </a:solidFill>
              </a:defRPr>
            </a:lvl3pPr>
            <a:lvl4pPr marL="9144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Char char="•"/>
              <a:tabLst/>
              <a:defRPr sz="1800">
                <a:solidFill>
                  <a:srgbClr val="768591"/>
                </a:solidFill>
              </a:defRPr>
            </a:lvl4pPr>
            <a:lvl5pPr marL="1143000" indent="-2286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Char char="•"/>
              <a:defRPr sz="1800" baseline="0">
                <a:solidFill>
                  <a:srgbClr val="768591"/>
                </a:solidFill>
              </a:defRPr>
            </a:lvl5pPr>
            <a:lvl6pPr marL="3017520" indent="-274320">
              <a:spcBef>
                <a:spcPct val="20000"/>
              </a:spcBef>
              <a:buFont typeface="Arial"/>
              <a:buChar char="•"/>
              <a:defRPr sz="2400"/>
            </a:lvl6pPr>
            <a:lvl7pPr marL="3566160" indent="-274320">
              <a:spcBef>
                <a:spcPct val="20000"/>
              </a:spcBef>
              <a:buFont typeface="Arial"/>
              <a:buChar char="•"/>
              <a:defRPr sz="2400"/>
            </a:lvl7pPr>
            <a:lvl8pPr marL="4114800" indent="-274320">
              <a:spcBef>
                <a:spcPct val="20000"/>
              </a:spcBef>
              <a:buFont typeface="Arial"/>
              <a:buChar char="•"/>
              <a:defRPr sz="2400"/>
            </a:lvl8pPr>
            <a:lvl9pPr marL="4663440" indent="-274320">
              <a:spcBef>
                <a:spcPct val="20000"/>
              </a:spcBef>
              <a:buFont typeface="Arial"/>
              <a:buChar char="•"/>
              <a:defRPr sz="2400"/>
            </a:lvl9pPr>
          </a:lstStyle>
          <a:p>
            <a:r>
              <a:rPr lang="en-GB"/>
              <a:t>and has since remained consistent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90D47C-A1DB-4788-8119-57FFEECF847C}"/>
              </a:ext>
            </a:extLst>
          </p:cNvPr>
          <p:cNvSpPr/>
          <p:nvPr/>
        </p:nvSpPr>
        <p:spPr>
          <a:xfrm>
            <a:off x="0" y="3215"/>
            <a:ext cx="14630400" cy="4075367"/>
          </a:xfrm>
          <a:prstGeom prst="rect">
            <a:avLst/>
          </a:prstGeom>
          <a:solidFill>
            <a:srgbClr val="768A91">
              <a:alpha val="50196"/>
            </a:srgb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62A5D-449E-4CFF-824E-6313DB28A3BB}"/>
              </a:ext>
            </a:extLst>
          </p:cNvPr>
          <p:cNvSpPr txBox="1"/>
          <p:nvPr/>
        </p:nvSpPr>
        <p:spPr>
          <a:xfrm>
            <a:off x="430527" y="3243440"/>
            <a:ext cx="10949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Satisfaction with EU-OSHA’s work…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0CF7A-E3F7-4A75-B4BE-210856F73EE9}"/>
              </a:ext>
            </a:extLst>
          </p:cNvPr>
          <p:cNvSpPr txBox="1"/>
          <p:nvPr/>
        </p:nvSpPr>
        <p:spPr>
          <a:xfrm>
            <a:off x="8256896" y="7791423"/>
            <a:ext cx="5942977" cy="354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200" i="1">
                <a:solidFill>
                  <a:srgbClr val="768591"/>
                </a:solidFill>
              </a:rPr>
              <a:t>Base: 1598 (2024), 904 (2022), 1,751 (2020), 1,728 (2018), 1,549 (2016), 2,882 (2014). </a:t>
            </a:r>
          </a:p>
          <a:p>
            <a:pPr algn="r"/>
            <a:r>
              <a:rPr lang="en-GB" sz="1200" i="1">
                <a:solidFill>
                  <a:srgbClr val="768591"/>
                </a:solidFill>
              </a:rPr>
              <a:t>2014,2020, 2022 and 2024 included “don’t know” option. 2014 and 2016 did not.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E992A2-8F16-3BE7-26C0-C5E881078A40}"/>
              </a:ext>
            </a:extLst>
          </p:cNvPr>
          <p:cNvSpPr txBox="1"/>
          <p:nvPr/>
        </p:nvSpPr>
        <p:spPr>
          <a:xfrm>
            <a:off x="-139485" y="-1162373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C3F1AD4-3860-D107-7433-E8C9515B4A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2979138"/>
              </p:ext>
            </p:extLst>
          </p:nvPr>
        </p:nvGraphicFramePr>
        <p:xfrm>
          <a:off x="5755658" y="5327998"/>
          <a:ext cx="8444215" cy="217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4A50814-6D47-E2C3-1363-39D575EFE4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424003"/>
              </p:ext>
            </p:extLst>
          </p:nvPr>
        </p:nvGraphicFramePr>
        <p:xfrm>
          <a:off x="0" y="4930938"/>
          <a:ext cx="6825494" cy="2383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066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6" grpId="0" uiExpand="1" build="p" animBg="1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4DBE0AE1-BCE1-59B5-62D1-C3530988AE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7866222"/>
              </p:ext>
            </p:extLst>
          </p:nvPr>
        </p:nvGraphicFramePr>
        <p:xfrm>
          <a:off x="247442" y="3319358"/>
          <a:ext cx="2912727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C3EF328-0D03-4E61-A46F-02A1FAD395D0}"/>
              </a:ext>
            </a:extLst>
          </p:cNvPr>
          <p:cNvSpPr/>
          <p:nvPr/>
        </p:nvSpPr>
        <p:spPr>
          <a:xfrm>
            <a:off x="0" y="6883172"/>
            <a:ext cx="14630400" cy="5542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296073" y="2796002"/>
            <a:ext cx="9322131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>
                <a:solidFill>
                  <a:schemeClr val="accent2"/>
                </a:solidFill>
              </a:rPr>
              <a:t>Attitudes towards EU-OSHA are positive across stakeholder groups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9F185C-B8EF-49ED-AF0C-8C0C753EDD5C}"/>
              </a:ext>
            </a:extLst>
          </p:cNvPr>
          <p:cNvSpPr txBox="1"/>
          <p:nvPr/>
        </p:nvSpPr>
        <p:spPr>
          <a:xfrm>
            <a:off x="0" y="6920956"/>
            <a:ext cx="1463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solidFill>
                  <a:schemeClr val="tx2">
                    <a:lumMod val="75000"/>
                  </a:schemeClr>
                </a:solidFill>
              </a:rPr>
              <a:t>Those who do not fit in a stakeholder group more often said they ‘don’t know’ and less often said they ‘agree’ or ‘strongly agree’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E174E-45C2-4C73-961C-E0E0F581A23A}"/>
              </a:ext>
            </a:extLst>
          </p:cNvPr>
          <p:cNvSpPr txBox="1"/>
          <p:nvPr/>
        </p:nvSpPr>
        <p:spPr>
          <a:xfrm>
            <a:off x="386294" y="3304140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68591"/>
                </a:solidFill>
              </a:rPr>
              <a:t>Policy-maker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D63D47-81E5-4E7B-9FBF-FF5A54679AC7}"/>
              </a:ext>
            </a:extLst>
          </p:cNvPr>
          <p:cNvSpPr txBox="1"/>
          <p:nvPr/>
        </p:nvSpPr>
        <p:spPr>
          <a:xfrm>
            <a:off x="386294" y="4317746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768591"/>
                </a:solidFill>
              </a:rPr>
              <a:t>Researcher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2F10A1-23EF-455E-A0CE-0B76B8755D43}"/>
              </a:ext>
            </a:extLst>
          </p:cNvPr>
          <p:cNvSpPr txBox="1"/>
          <p:nvPr/>
        </p:nvSpPr>
        <p:spPr>
          <a:xfrm>
            <a:off x="386294" y="5383208"/>
            <a:ext cx="2597671" cy="372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768591"/>
                </a:solidFill>
              </a:rPr>
              <a:t>Workplace intermediaries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302732-E126-4BE6-A7A3-104C72E7C215}"/>
              </a:ext>
            </a:extLst>
          </p:cNvPr>
          <p:cNvSpPr txBox="1"/>
          <p:nvPr/>
        </p:nvSpPr>
        <p:spPr>
          <a:xfrm>
            <a:off x="8024884" y="7640993"/>
            <a:ext cx="6130883" cy="5542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333 (policy-makers), 299 (researchers), </a:t>
            </a:r>
            <a:br>
              <a:rPr lang="en-GB" sz="1200" i="1">
                <a:solidFill>
                  <a:srgbClr val="768591"/>
                </a:solidFill>
              </a:rPr>
            </a:br>
            <a:r>
              <a:rPr lang="en-GB" sz="1200" i="1">
                <a:solidFill>
                  <a:srgbClr val="768591"/>
                </a:solidFill>
              </a:rPr>
              <a:t>490 (workplace intermediaries), 599 (Policy maker and Researcher)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B27062-3C3C-09F6-DEA3-8BBD08801931}"/>
              </a:ext>
            </a:extLst>
          </p:cNvPr>
          <p:cNvSpPr txBox="1"/>
          <p:nvPr/>
        </p:nvSpPr>
        <p:spPr>
          <a:xfrm>
            <a:off x="-635431" y="91440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D368FC7D-0C8E-909A-B4A0-045518984F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07965"/>
              </p:ext>
            </p:extLst>
          </p:nvPr>
        </p:nvGraphicFramePr>
        <p:xfrm>
          <a:off x="7158767" y="3292807"/>
          <a:ext cx="2912727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A95D0FDF-9808-A4C4-ECD5-8563BB840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011785"/>
              </p:ext>
            </p:extLst>
          </p:nvPr>
        </p:nvGraphicFramePr>
        <p:xfrm>
          <a:off x="10613607" y="3237906"/>
          <a:ext cx="2912728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0" name="Picture Placeholder 38" descr="Compass">
            <a:extLst>
              <a:ext uri="{FF2B5EF4-FFF2-40B4-BE49-F238E27FC236}">
                <a16:creationId xmlns:a16="http://schemas.microsoft.com/office/drawing/2014/main" id="{DF92B66A-3339-6918-7F6B-ACD56733F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5544" b="5544"/>
          <a:stretch>
            <a:fillRect/>
          </a:stretch>
        </p:blipFill>
        <p:spPr>
          <a:xfrm>
            <a:off x="10839557" y="323253"/>
            <a:ext cx="759112" cy="674766"/>
          </a:xfrm>
          <a:prstGeom prst="rect">
            <a:avLst/>
          </a:prstGeom>
        </p:spPr>
      </p:pic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CE38BA46-6361-4A75-21F4-B74693EBD785}"/>
              </a:ext>
            </a:extLst>
          </p:cNvPr>
          <p:cNvSpPr txBox="1">
            <a:spLocks/>
          </p:cNvSpPr>
          <p:nvPr/>
        </p:nvSpPr>
        <p:spPr>
          <a:xfrm>
            <a:off x="10789811" y="1052485"/>
            <a:ext cx="2560320" cy="392539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89%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895FE8F-F647-501E-1627-121EA66A6EAD}"/>
              </a:ext>
            </a:extLst>
          </p:cNvPr>
          <p:cNvSpPr txBox="1">
            <a:spLocks/>
          </p:cNvSpPr>
          <p:nvPr/>
        </p:nvSpPr>
        <p:spPr>
          <a:xfrm>
            <a:off x="7334975" y="1360862"/>
            <a:ext cx="2560320" cy="113622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1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43" name="Text Placeholder 19">
            <a:extLst>
              <a:ext uri="{FF2B5EF4-FFF2-40B4-BE49-F238E27FC236}">
                <a16:creationId xmlns:a16="http://schemas.microsoft.com/office/drawing/2014/main" id="{B4A7DB85-48DB-26B8-3F30-9F2C77FCFFA9}"/>
              </a:ext>
            </a:extLst>
          </p:cNvPr>
          <p:cNvSpPr txBox="1">
            <a:spLocks/>
          </p:cNvSpPr>
          <p:nvPr/>
        </p:nvSpPr>
        <p:spPr>
          <a:xfrm>
            <a:off x="7334971" y="957847"/>
            <a:ext cx="2560320" cy="392539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2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83%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D4C4279B-8075-C047-4990-F445826DFA4B}"/>
              </a:ext>
            </a:extLst>
          </p:cNvPr>
          <p:cNvSpPr txBox="1">
            <a:spLocks/>
          </p:cNvSpPr>
          <p:nvPr/>
        </p:nvSpPr>
        <p:spPr>
          <a:xfrm>
            <a:off x="423645" y="1395900"/>
            <a:ext cx="2560320" cy="1136221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54864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charset="2"/>
              <a:buNone/>
              <a:tabLst/>
              <a:defRPr sz="18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930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Wingdings" charset="2"/>
              <a:buNone/>
              <a:tabLst/>
              <a:defRPr sz="2000" kern="1200" baseline="0">
                <a:solidFill>
                  <a:srgbClr val="768591"/>
                </a:solidFill>
                <a:latin typeface="Arial" charset="0"/>
                <a:ea typeface="+mn-ea"/>
                <a:cs typeface="+mn-cs"/>
              </a:defRPr>
            </a:lvl2pPr>
            <a:lvl3pPr marL="480060" indent="0" algn="l" defTabSz="550546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B095F"/>
              </a:buClr>
              <a:buFont typeface="Lucida Grande"/>
              <a:buNone/>
              <a:defRPr sz="20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3pPr>
            <a:lvl4pPr marL="69151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/>
              <a:buNone/>
              <a:tabLst/>
              <a:defRPr sz="1800" kern="120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4pPr>
            <a:lvl5pPr marL="889636" indent="0" algn="l" defTabSz="54864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rial" charset="0"/>
              <a:buNone/>
              <a:defRPr sz="1800" kern="1200" baseline="0">
                <a:solidFill>
                  <a:srgbClr val="76859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48" name="Picture Placeholder 43" descr="List">
            <a:extLst>
              <a:ext uri="{FF2B5EF4-FFF2-40B4-BE49-F238E27FC236}">
                <a16:creationId xmlns:a16="http://schemas.microsoft.com/office/drawing/2014/main" id="{B9314082-C6BD-C2DF-2239-425ADF23E9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544" b="5544"/>
          <a:stretch>
            <a:fillRect/>
          </a:stretch>
        </p:blipFill>
        <p:spPr>
          <a:xfrm>
            <a:off x="472849" y="263506"/>
            <a:ext cx="758825" cy="674688"/>
          </a:xfrm>
          <a:prstGeom prst="rect">
            <a:avLst/>
          </a:prstGeom>
        </p:spPr>
      </p:pic>
      <p:sp>
        <p:nvSpPr>
          <p:cNvPr id="51" name="Text Placeholder 15">
            <a:extLst>
              <a:ext uri="{FF2B5EF4-FFF2-40B4-BE49-F238E27FC236}">
                <a16:creationId xmlns:a16="http://schemas.microsoft.com/office/drawing/2014/main" id="{496D272B-EFD4-E4D3-E58E-7F28A5721EE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79308" y="1003361"/>
            <a:ext cx="2560320" cy="392539"/>
          </a:xfrm>
        </p:spPr>
        <p:txBody>
          <a:bodyPr/>
          <a:lstStyle/>
          <a:p>
            <a:r>
              <a:rPr lang="en-GB" dirty="0"/>
              <a:t>87%</a:t>
            </a:r>
          </a:p>
        </p:txBody>
      </p:sp>
      <p:pic>
        <p:nvPicPr>
          <p:cNvPr id="55" name="Picture Placeholder 3" descr="Research">
            <a:extLst>
              <a:ext uri="{FF2B5EF4-FFF2-40B4-BE49-F238E27FC236}">
                <a16:creationId xmlns:a16="http://schemas.microsoft.com/office/drawing/2014/main" id="{4E2A4F99-FFA6-3D13-CCBC-0316812650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5544" b="5544"/>
          <a:stretch>
            <a:fillRect/>
          </a:stretch>
        </p:blipFill>
        <p:spPr>
          <a:xfrm>
            <a:off x="3928227" y="246993"/>
            <a:ext cx="759112" cy="674766"/>
          </a:xfrm>
        </p:spPr>
      </p:pic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51B46ADD-A5F2-EFAC-1AE5-19D7079C83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0640" y="1415021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 and </a:t>
            </a:r>
            <a:br>
              <a:rPr lang="en-GB"/>
            </a:br>
            <a:r>
              <a:rPr lang="en-GB"/>
              <a:t>knowledge on OSH</a:t>
            </a:r>
          </a:p>
        </p:txBody>
      </p:sp>
      <p:pic>
        <p:nvPicPr>
          <p:cNvPr id="64" name="Picture Placeholder 32" descr="Badge Follow">
            <a:extLst>
              <a:ext uri="{FF2B5EF4-FFF2-40B4-BE49-F238E27FC236}">
                <a16:creationId xmlns:a16="http://schemas.microsoft.com/office/drawing/2014/main" id="{386D54AD-84B6-A242-462F-9BC0B2AB961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5637" b="5637"/>
          <a:stretch>
            <a:fillRect/>
          </a:stretch>
        </p:blipFill>
        <p:spPr>
          <a:xfrm>
            <a:off x="7383892" y="228615"/>
            <a:ext cx="759112" cy="674766"/>
          </a:xfrm>
        </p:spPr>
      </p:pic>
      <p:sp>
        <p:nvSpPr>
          <p:cNvPr id="65" name="Text Placeholder 11">
            <a:extLst>
              <a:ext uri="{FF2B5EF4-FFF2-40B4-BE49-F238E27FC236}">
                <a16:creationId xmlns:a16="http://schemas.microsoft.com/office/drawing/2014/main" id="{2061BB61-0D27-6837-8913-C43BE6D1CD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3645" y="961658"/>
            <a:ext cx="2560320" cy="392539"/>
          </a:xfrm>
        </p:spPr>
        <p:txBody>
          <a:bodyPr/>
          <a:lstStyle/>
          <a:p>
            <a:r>
              <a:rPr lang="en-GB"/>
              <a:t>88%</a:t>
            </a:r>
          </a:p>
        </p:txBody>
      </p:sp>
      <p:sp>
        <p:nvSpPr>
          <p:cNvPr id="66" name="Text Placeholder 12">
            <a:extLst>
              <a:ext uri="{FF2B5EF4-FFF2-40B4-BE49-F238E27FC236}">
                <a16:creationId xmlns:a16="http://schemas.microsoft.com/office/drawing/2014/main" id="{ACD28A90-98E3-77D6-C8C6-1703BA08A8E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79310" y="1389507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716FEF21-2114-ABD3-8877-3CFA01E770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171705"/>
              </p:ext>
            </p:extLst>
          </p:nvPr>
        </p:nvGraphicFramePr>
        <p:xfrm>
          <a:off x="3633491" y="3312915"/>
          <a:ext cx="3139371" cy="340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202379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29" grpId="0"/>
      <p:bldP spid="2" grpId="0"/>
      <p:bldP spid="34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Research">
            <a:extLst>
              <a:ext uri="{FF2B5EF4-FFF2-40B4-BE49-F238E27FC236}">
                <a16:creationId xmlns:a16="http://schemas.microsoft.com/office/drawing/2014/main" id="{5819E6EC-1C7F-453E-B04A-73E4C74DCF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5544" b="5544"/>
          <a:stretch>
            <a:fillRect/>
          </a:stretch>
        </p:blipFill>
        <p:spPr>
          <a:xfrm>
            <a:off x="5829660" y="342548"/>
            <a:ext cx="759112" cy="67476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662EEEB-C494-4F46-8E3E-F4A189788D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98%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8B9568-248C-4596-A234-A5B4F9735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29660" y="1568570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 and </a:t>
            </a:r>
            <a:br>
              <a:rPr lang="en-GB"/>
            </a:br>
            <a:r>
              <a:rPr lang="en-GB"/>
              <a:t>knowledge on OSH</a:t>
            </a:r>
          </a:p>
        </p:txBody>
      </p:sp>
      <p:pic>
        <p:nvPicPr>
          <p:cNvPr id="33" name="Picture Placeholder 32" descr="Badge Follow">
            <a:extLst>
              <a:ext uri="{FF2B5EF4-FFF2-40B4-BE49-F238E27FC236}">
                <a16:creationId xmlns:a16="http://schemas.microsoft.com/office/drawing/2014/main" id="{9BC362DB-1C84-4147-B2E4-6770956589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637" b="5637"/>
          <a:stretch>
            <a:fillRect/>
          </a:stretch>
        </p:blipFill>
        <p:spPr>
          <a:xfrm>
            <a:off x="8520928" y="342548"/>
            <a:ext cx="759112" cy="674766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EB335E6-8DD6-43A4-B519-95A688F217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1279" y="1129978"/>
            <a:ext cx="2560320" cy="392539"/>
          </a:xfrm>
        </p:spPr>
        <p:txBody>
          <a:bodyPr/>
          <a:lstStyle/>
          <a:p>
            <a:r>
              <a:rPr lang="en-GB"/>
              <a:t>88%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423057-F7A6-49F5-A881-A468D5FF21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95882" y="1590485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pic>
        <p:nvPicPr>
          <p:cNvPr id="35" name="Picture Placeholder 34" descr="Thumbs up sign">
            <a:extLst>
              <a:ext uri="{FF2B5EF4-FFF2-40B4-BE49-F238E27FC236}">
                <a16:creationId xmlns:a16="http://schemas.microsoft.com/office/drawing/2014/main" id="{8CA4339D-62AC-46BD-8201-B8CC3E073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544" b="5544"/>
          <a:stretch>
            <a:fillRect/>
          </a:stretch>
        </p:blipFill>
        <p:spPr>
          <a:xfrm>
            <a:off x="385260" y="342548"/>
            <a:ext cx="759112" cy="674766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CFA2D75-8E04-4519-A218-4683521DAF2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35562" y="1129978"/>
            <a:ext cx="2560320" cy="392539"/>
          </a:xfrm>
        </p:spPr>
        <p:txBody>
          <a:bodyPr/>
          <a:lstStyle/>
          <a:p>
            <a:r>
              <a:rPr lang="en-GB"/>
              <a:t>89%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260" y="1590486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br>
              <a:rPr lang="en-GB"/>
            </a:br>
            <a:r>
              <a:rPr lang="en-GB" b="1"/>
              <a:t>performs well </a:t>
            </a:r>
            <a:br>
              <a:rPr lang="en-GB" b="1"/>
            </a:br>
            <a:r>
              <a:rPr lang="en-GB"/>
              <a:t>as an organisation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BE8C201-3A48-4F7B-9A29-37A6ECFE48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62886" y="1129978"/>
            <a:ext cx="2560320" cy="392539"/>
          </a:xfrm>
        </p:spPr>
        <p:txBody>
          <a:bodyPr/>
          <a:lstStyle/>
          <a:p>
            <a:r>
              <a:rPr lang="en-GB"/>
              <a:t>87%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902C27-FB02-4E71-BD0E-F6F937DD7F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012758" y="1564645"/>
            <a:ext cx="2560320" cy="1136221"/>
          </a:xfrm>
        </p:spPr>
        <p:txBody>
          <a:bodyPr/>
          <a:lstStyle/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39" name="Picture Placeholder 38" descr="Compass">
            <a:extLst>
              <a:ext uri="{FF2B5EF4-FFF2-40B4-BE49-F238E27FC236}">
                <a16:creationId xmlns:a16="http://schemas.microsoft.com/office/drawing/2014/main" id="{DDCD7ED6-62EF-4439-A2DB-B6388994888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544" b="5544"/>
          <a:stretch>
            <a:fillRect/>
          </a:stretch>
        </p:blipFill>
        <p:spPr>
          <a:xfrm>
            <a:off x="11296823" y="342548"/>
            <a:ext cx="759112" cy="674766"/>
          </a:xfr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366C567-E479-4596-B121-75CEE52A08C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56650" y="1129978"/>
            <a:ext cx="2560320" cy="392539"/>
          </a:xfrm>
        </p:spPr>
        <p:txBody>
          <a:bodyPr/>
          <a:lstStyle/>
          <a:p>
            <a:r>
              <a:rPr lang="en-GB"/>
              <a:t>83%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9D88A40-58CF-4654-8E8E-F64E7A7E3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356650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438150" y="2877802"/>
            <a:ext cx="11972967" cy="4247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b="1">
                <a:solidFill>
                  <a:schemeClr val="accent2"/>
                </a:solidFill>
              </a:rPr>
              <a:t>Focal points and members of the management board more often responded positively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E174E-45C2-4C73-961C-E0E0F581A23A}"/>
              </a:ext>
            </a:extLst>
          </p:cNvPr>
          <p:cNvSpPr txBox="1"/>
          <p:nvPr/>
        </p:nvSpPr>
        <p:spPr>
          <a:xfrm>
            <a:off x="461348" y="3354655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Focal point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D63D47-81E5-4E7B-9FBF-FF5A54679AC7}"/>
              </a:ext>
            </a:extLst>
          </p:cNvPr>
          <p:cNvSpPr txBox="1"/>
          <p:nvPr/>
        </p:nvSpPr>
        <p:spPr>
          <a:xfrm>
            <a:off x="461348" y="4686220"/>
            <a:ext cx="2280063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Management board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302732-E126-4BE6-A7A3-104C72E7C215}"/>
              </a:ext>
            </a:extLst>
          </p:cNvPr>
          <p:cNvSpPr txBox="1"/>
          <p:nvPr/>
        </p:nvSpPr>
        <p:spPr>
          <a:xfrm>
            <a:off x="5105400" y="7270044"/>
            <a:ext cx="9239991" cy="9595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A91"/>
                </a:solidFill>
              </a:rPr>
              <a:t>Base: 43(Focal point), 92 (Management board), 1176 (None of the above)</a:t>
            </a:r>
          </a:p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A91"/>
                </a:solidFill>
              </a:rPr>
              <a:t>This includes ‘don’t know’ responses</a:t>
            </a:r>
          </a:p>
          <a:p>
            <a:pPr algn="r">
              <a:spcBef>
                <a:spcPts val="1200"/>
              </a:spcBef>
            </a:pPr>
            <a:r>
              <a:rPr lang="en-GB" sz="1200" i="1">
                <a:solidFill>
                  <a:srgbClr val="768A91"/>
                </a:solidFill>
              </a:rPr>
              <a:t>*This statement of the question was only asked to Focal point and members of the management board, hence why this accounts to 0%.</a:t>
            </a:r>
          </a:p>
          <a:p>
            <a:pPr algn="r">
              <a:spcBef>
                <a:spcPts val="1200"/>
              </a:spcBef>
            </a:pPr>
            <a:endParaRPr lang="en-GB" sz="1200" i="1">
              <a:solidFill>
                <a:srgbClr val="768A91"/>
              </a:solidFill>
            </a:endParaRPr>
          </a:p>
        </p:txBody>
      </p:sp>
      <p:pic>
        <p:nvPicPr>
          <p:cNvPr id="44" name="Picture Placeholder 43" descr="List">
            <a:extLst>
              <a:ext uri="{FF2B5EF4-FFF2-40B4-BE49-F238E27FC236}">
                <a16:creationId xmlns:a16="http://schemas.microsoft.com/office/drawing/2014/main" id="{8D580A3A-AF6B-4184-9C68-752D82F6E00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544" b="5544"/>
          <a:stretch>
            <a:fillRect/>
          </a:stretch>
        </p:blipFill>
        <p:spPr>
          <a:xfrm>
            <a:off x="3017520" y="342548"/>
            <a:ext cx="758825" cy="674688"/>
          </a:xfrm>
          <a:prstGeom prst="rect">
            <a:avLst/>
          </a:prstGeom>
        </p:spPr>
      </p:pic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C4B51819-6394-E5D6-20EE-3F474B83D7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8037006"/>
              </p:ext>
            </p:extLst>
          </p:nvPr>
        </p:nvGraphicFramePr>
        <p:xfrm>
          <a:off x="311279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4F9428E1-8862-ABE8-DF4C-87BE9C023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0619239"/>
              </p:ext>
            </p:extLst>
          </p:nvPr>
        </p:nvGraphicFramePr>
        <p:xfrm>
          <a:off x="3052271" y="3226403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ACC719-1504-81F9-B577-961E3FCA3037}"/>
              </a:ext>
            </a:extLst>
          </p:cNvPr>
          <p:cNvSpPr txBox="1"/>
          <p:nvPr/>
        </p:nvSpPr>
        <p:spPr>
          <a:xfrm>
            <a:off x="-2107769" y="3378631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3EFB9035-BB0C-4D30-F3A4-8ADEB74EB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404475"/>
              </p:ext>
            </p:extLst>
          </p:nvPr>
        </p:nvGraphicFramePr>
        <p:xfrm>
          <a:off x="5803625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28F30C25-AABB-0F9F-CBB9-3876F7898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613865"/>
              </p:ext>
            </p:extLst>
          </p:nvPr>
        </p:nvGraphicFramePr>
        <p:xfrm>
          <a:off x="8544617" y="3226403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B955613E-8FA2-656C-752E-D1117307B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422649"/>
              </p:ext>
            </p:extLst>
          </p:nvPr>
        </p:nvGraphicFramePr>
        <p:xfrm>
          <a:off x="11289052" y="3226400"/>
          <a:ext cx="2880000" cy="41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77EFD29-3D71-97AD-064B-67ACC9E4BAE9}"/>
              </a:ext>
            </a:extLst>
          </p:cNvPr>
          <p:cNvSpPr txBox="1"/>
          <p:nvPr/>
        </p:nvSpPr>
        <p:spPr>
          <a:xfrm>
            <a:off x="-2370667" y="4521200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0"/>
              </a:spcAft>
              <a:buNone/>
            </a:pPr>
            <a:endParaRPr lang="en-US" sz="2200">
              <a:solidFill>
                <a:srgbClr val="76859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D1548C-FCD4-4F0B-A5B3-3637B91131D4}"/>
              </a:ext>
            </a:extLst>
          </p:cNvPr>
          <p:cNvSpPr txBox="1"/>
          <p:nvPr/>
        </p:nvSpPr>
        <p:spPr>
          <a:xfrm>
            <a:off x="461348" y="6062584"/>
            <a:ext cx="6853852" cy="3321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>
                <a:solidFill>
                  <a:srgbClr val="768591"/>
                </a:solidFill>
              </a:rPr>
              <a:t>Neither EU-OSHA's focal point nor management board members</a:t>
            </a:r>
          </a:p>
        </p:txBody>
      </p:sp>
    </p:spTree>
    <p:extLst>
      <p:ext uri="{BB962C8B-B14F-4D97-AF65-F5344CB8AC3E}">
        <p14:creationId xmlns:p14="http://schemas.microsoft.com/office/powerpoint/2010/main" val="28743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Research">
            <a:extLst>
              <a:ext uri="{FF2B5EF4-FFF2-40B4-BE49-F238E27FC236}">
                <a16:creationId xmlns:a16="http://schemas.microsoft.com/office/drawing/2014/main" id="{5819E6EC-1C7F-453E-B04A-73E4C74DCF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544" b="5544"/>
          <a:stretch>
            <a:fillRect/>
          </a:stretch>
        </p:blipFill>
        <p:spPr>
          <a:xfrm>
            <a:off x="457202" y="882191"/>
            <a:ext cx="759112" cy="67476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8B9568-248C-4596-A234-A5B4F9735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EU-OSHA </a:t>
            </a:r>
            <a:r>
              <a:rPr lang="en-GB" b="1"/>
              <a:t>provides access</a:t>
            </a:r>
            <a:r>
              <a:rPr lang="en-GB"/>
              <a:t> to relevant research-based knowledge on OSH</a:t>
            </a:r>
          </a:p>
        </p:txBody>
      </p:sp>
      <p:pic>
        <p:nvPicPr>
          <p:cNvPr id="33" name="Picture Placeholder 32" descr="Badge Follow">
            <a:extLst>
              <a:ext uri="{FF2B5EF4-FFF2-40B4-BE49-F238E27FC236}">
                <a16:creationId xmlns:a16="http://schemas.microsoft.com/office/drawing/2014/main" id="{9BC362DB-1C84-4147-B2E4-6770956589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637" b="5637"/>
          <a:stretch>
            <a:fillRect/>
          </a:stretch>
        </p:blipFill>
        <p:spPr>
          <a:xfrm>
            <a:off x="3078056" y="882191"/>
            <a:ext cx="759112" cy="674766"/>
          </a:xfr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423057-F7A6-49F5-A881-A468D5FF21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72913" y="1564645"/>
            <a:ext cx="2560320" cy="1136221"/>
          </a:xfrm>
        </p:spPr>
        <p:txBody>
          <a:bodyPr/>
          <a:lstStyle/>
          <a:p>
            <a:r>
              <a:rPr lang="en-GB"/>
              <a:t>The work of EU-OSHA </a:t>
            </a:r>
            <a:r>
              <a:rPr lang="en-GB" b="1"/>
              <a:t>adds value </a:t>
            </a:r>
            <a:r>
              <a:rPr lang="en-GB"/>
              <a:t>to the work on OSH done by others</a:t>
            </a:r>
          </a:p>
        </p:txBody>
      </p:sp>
      <p:pic>
        <p:nvPicPr>
          <p:cNvPr id="35" name="Picture Placeholder 34" descr="Thumbs up sign">
            <a:extLst>
              <a:ext uri="{FF2B5EF4-FFF2-40B4-BE49-F238E27FC236}">
                <a16:creationId xmlns:a16="http://schemas.microsoft.com/office/drawing/2014/main" id="{8CA4339D-62AC-46BD-8201-B8CC3E0732B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5544" b="5544"/>
          <a:stretch>
            <a:fillRect/>
          </a:stretch>
        </p:blipFill>
        <p:spPr>
          <a:xfrm>
            <a:off x="5869244" y="882191"/>
            <a:ext cx="759112" cy="674766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EF6B47-3BE4-4179-B7E6-02370E04BE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16917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br>
              <a:rPr lang="en-GB"/>
            </a:br>
            <a:r>
              <a:rPr lang="en-GB" b="1"/>
              <a:t>performs well </a:t>
            </a:r>
            <a:br>
              <a:rPr lang="en-GB" b="1"/>
            </a:br>
            <a:r>
              <a:rPr lang="en-GB"/>
              <a:t>as an organisation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902C27-FB02-4E71-BD0E-F6F937DD7F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703933" y="1564645"/>
            <a:ext cx="2560320" cy="1136221"/>
          </a:xfrm>
        </p:spPr>
        <p:txBody>
          <a:bodyPr/>
          <a:lstStyle/>
          <a:p>
            <a:r>
              <a:rPr lang="en-GB"/>
              <a:t>The work of EU-OSHA addresses the </a:t>
            </a:r>
            <a:r>
              <a:rPr lang="en-GB" b="1"/>
              <a:t>right priorities </a:t>
            </a:r>
            <a:r>
              <a:rPr lang="en-GB"/>
              <a:t>on OSH</a:t>
            </a:r>
          </a:p>
        </p:txBody>
      </p:sp>
      <p:pic>
        <p:nvPicPr>
          <p:cNvPr id="39" name="Picture Placeholder 38" descr="Compass">
            <a:extLst>
              <a:ext uri="{FF2B5EF4-FFF2-40B4-BE49-F238E27FC236}">
                <a16:creationId xmlns:a16="http://schemas.microsoft.com/office/drawing/2014/main" id="{DDCD7ED6-62EF-4439-A2DB-B6388994888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5544" b="5544"/>
          <a:stretch>
            <a:fillRect/>
          </a:stretch>
        </p:blipFill>
        <p:spPr>
          <a:xfrm>
            <a:off x="11277099" y="882191"/>
            <a:ext cx="759112" cy="674766"/>
          </a:xfr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9D88A40-58CF-4654-8E8E-F64E7A7E3A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1418888" y="1564645"/>
            <a:ext cx="2560320" cy="1136221"/>
          </a:xfrm>
        </p:spPr>
        <p:txBody>
          <a:bodyPr/>
          <a:lstStyle/>
          <a:p>
            <a:r>
              <a:rPr lang="en-GB"/>
              <a:t>EU-OSHA </a:t>
            </a:r>
            <a:r>
              <a:rPr lang="en-GB" b="1"/>
              <a:t>guides me</a:t>
            </a:r>
            <a:br>
              <a:rPr lang="en-GB" b="1"/>
            </a:br>
            <a:r>
              <a:rPr lang="en-GB"/>
              <a:t>to the knowledge I need on OSH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D4889C1-60D5-46CC-BCD2-E1E0CAC8407C}"/>
              </a:ext>
            </a:extLst>
          </p:cNvPr>
          <p:cNvSpPr txBox="1"/>
          <p:nvPr/>
        </p:nvSpPr>
        <p:spPr>
          <a:xfrm>
            <a:off x="9553433" y="7637707"/>
            <a:ext cx="4602306" cy="4945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768591"/>
                </a:solidFill>
              </a:rPr>
              <a:t>Base: 1583 (2024), 902 (2022), 1,751 (2020), 1,728 (2018), 1,549 (2016). No “don’t know” option in 2016 and 2018.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E97428-FB7B-421B-9B77-D75CF9D1BFA0}"/>
              </a:ext>
            </a:extLst>
          </p:cNvPr>
          <p:cNvSpPr txBox="1"/>
          <p:nvPr/>
        </p:nvSpPr>
        <p:spPr>
          <a:xfrm>
            <a:off x="397454" y="97361"/>
            <a:ext cx="13684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Perceptions over time are stable</a:t>
            </a:r>
          </a:p>
        </p:txBody>
      </p:sp>
      <p:pic>
        <p:nvPicPr>
          <p:cNvPr id="26" name="Picture Placeholder 43" descr="List">
            <a:extLst>
              <a:ext uri="{FF2B5EF4-FFF2-40B4-BE49-F238E27FC236}">
                <a16:creationId xmlns:a16="http://schemas.microsoft.com/office/drawing/2014/main" id="{FFC1D11F-61EA-4FA7-811D-567B467D8CF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5544" b="5544"/>
          <a:stretch>
            <a:fillRect/>
          </a:stretch>
        </p:blipFill>
        <p:spPr>
          <a:xfrm>
            <a:off x="8540771" y="889169"/>
            <a:ext cx="758825" cy="674688"/>
          </a:xfrm>
          <a:prstGeom prst="rect">
            <a:avLst/>
          </a:prstGeom>
        </p:spPr>
      </p:pic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E9D2FC53-5138-C3BF-E147-31AB7D6FB5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5029074"/>
              </p:ext>
            </p:extLst>
          </p:nvPr>
        </p:nvGraphicFramePr>
        <p:xfrm>
          <a:off x="-1012357" y="3515910"/>
          <a:ext cx="4120393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32F1C06F-D363-F456-A004-F03F7228C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3686398"/>
              </p:ext>
            </p:extLst>
          </p:nvPr>
        </p:nvGraphicFramePr>
        <p:xfrm>
          <a:off x="1748850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D0C25FB9-56D2-B68C-4C15-FE7CFE8A5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978781"/>
              </p:ext>
            </p:extLst>
          </p:nvPr>
        </p:nvGraphicFramePr>
        <p:xfrm>
          <a:off x="4501976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A9406953-6CFD-3981-E5A8-47536DFBF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849184"/>
              </p:ext>
            </p:extLst>
          </p:nvPr>
        </p:nvGraphicFramePr>
        <p:xfrm>
          <a:off x="7197076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303AD227-E611-04C6-189C-C1F5272E3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047167"/>
              </p:ext>
            </p:extLst>
          </p:nvPr>
        </p:nvGraphicFramePr>
        <p:xfrm>
          <a:off x="9929203" y="3482044"/>
          <a:ext cx="41256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3476730636"/>
      </p:ext>
    </p:extLst>
  </p:cSld>
  <p:clrMapOvr>
    <a:masterClrMapping/>
  </p:clrMapOvr>
</p:sld>
</file>

<file path=ppt/theme/theme1.xml><?xml version="1.0" encoding="utf-8"?>
<a:theme xmlns:a="http://schemas.openxmlformats.org/drawingml/2006/main" name="ICF_Master_2017">
  <a:themeElements>
    <a:clrScheme name="ICF 2017">
      <a:dk1>
        <a:srgbClr val="000000"/>
      </a:dk1>
      <a:lt1>
        <a:srgbClr val="FFFFFF"/>
      </a:lt1>
      <a:dk2>
        <a:srgbClr val="768A91"/>
      </a:dk2>
      <a:lt2>
        <a:srgbClr val="D8E0E3"/>
      </a:lt2>
      <a:accent1>
        <a:srgbClr val="00538B"/>
      </a:accent1>
      <a:accent2>
        <a:srgbClr val="00A2E0"/>
      </a:accent2>
      <a:accent3>
        <a:srgbClr val="00AFAA"/>
      </a:accent3>
      <a:accent4>
        <a:srgbClr val="69C14C"/>
      </a:accent4>
      <a:accent5>
        <a:srgbClr val="F6A941"/>
      </a:accent5>
      <a:accent6>
        <a:srgbClr val="E10859"/>
      </a:accent6>
      <a:hlink>
        <a:srgbClr val="00538B"/>
      </a:hlink>
      <a:folHlink>
        <a:srgbClr val="00A2E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A2E0"/>
        </a:solidFill>
        <a:ln w="12700" cmpd="sng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/>
      <a:bodyPr wrap="square" lIns="0" tIns="0" rIns="0" bIns="0" rtlCol="0">
        <a:noAutofit/>
      </a:bodyPr>
      <a:lstStyle>
        <a:defPPr marL="0" indent="0" algn="ctr">
          <a:spcBef>
            <a:spcPts val="1200"/>
          </a:spcBef>
          <a:spcAft>
            <a:spcPts val="0"/>
          </a:spcAft>
          <a:buNone/>
          <a:defRPr sz="2200" dirty="0" smtClean="0">
            <a:solidFill>
              <a:srgbClr val="76859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CF_Template_Wide_Jan_2019" id="{B9A23F18-2642-A04C-897A-D2B14E26C017}" vid="{0A23DE78-7F2D-174B-BD35-597A8808C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AF551718740D49AA4193C7F809F03E" ma:contentTypeVersion="4" ma:contentTypeDescription="Create a new document." ma:contentTypeScope="" ma:versionID="a8ddc55599671f1080bd48d4aae4a513">
  <xsd:schema xmlns:xsd="http://www.w3.org/2001/XMLSchema" xmlns:xs="http://www.w3.org/2001/XMLSchema" xmlns:p="http://schemas.microsoft.com/office/2006/metadata/properties" xmlns:ns2="6068f2f5-70c0-4bcd-a09d-3727d8e21acd" targetNamespace="http://schemas.microsoft.com/office/2006/metadata/properties" ma:root="true" ma:fieldsID="85b0117bf236b17f2a0cbed2ad06b5fb" ns2:_="">
    <xsd:import namespace="6068f2f5-70c0-4bcd-a09d-3727d8e21a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8f2f5-70c0-4bcd-a09d-3727d8e21a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F2CCFF-FDDA-4D00-877E-A9C2AF9F96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68f2f5-70c0-4bcd-a09d-3727d8e21a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AB6F67-2586-41F3-9E2A-03E7B7391B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5DAF0A-40E9-4D6B-9A11-10F90D2B6AAE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6068f2f5-70c0-4bcd-a09d-3727d8e21acd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1184</Words>
  <Application>Microsoft Office PowerPoint</Application>
  <PresentationFormat>Custom</PresentationFormat>
  <Paragraphs>212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 Narrow</vt:lpstr>
      <vt:lpstr>Calibri</vt:lpstr>
      <vt:lpstr>Lucida Grande</vt:lpstr>
      <vt:lpstr>Wingdings</vt:lpstr>
      <vt:lpstr>ICF_Master_2017</vt:lpstr>
      <vt:lpstr>EU-OSHA Stakeholder Survey</vt:lpstr>
      <vt:lpstr>Overview of the survey </vt:lpstr>
      <vt:lpstr>Most frequent category selected was  work at private enterprises  or national public bodies</vt:lpstr>
      <vt:lpstr>Most frequent categorisation of stakeholder categories was ‘other enterprises and their employees’ </vt:lpstr>
      <vt:lpstr>Most typical profile of respondents was as an employee…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EU-OSHA Stakeholder Survey</dc:title>
  <dc:creator>ICF</dc:creator>
  <cp:lastModifiedBy>Ilaria Piccioli</cp:lastModifiedBy>
  <cp:revision>5</cp:revision>
  <dcterms:created xsi:type="dcterms:W3CDTF">2020-07-13T15:09:06Z</dcterms:created>
  <dcterms:modified xsi:type="dcterms:W3CDTF">2024-05-15T11:21:16Z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0x010100BCAF551718740D49AA4193C7F809F03E</vt:lpwstr>
  </property>
  <property fmtid="{D5CDD505-2E9C-101B-9397-08002B2CF9AE}" pid="3" name="Order">
    <vt:lpwstr>8500.00000000000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MediaServiceImageTags">
    <vt:lpwstr/>
  </property>
</Properties>
</file>