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9" r:id="rId4"/>
  </p:sldMasterIdLst>
  <p:notesMasterIdLst>
    <p:notesMasterId r:id="rId39"/>
  </p:notesMasterIdLst>
  <p:sldIdLst>
    <p:sldId id="256" r:id="rId5"/>
    <p:sldId id="446" r:id="rId6"/>
    <p:sldId id="523" r:id="rId7"/>
    <p:sldId id="522" r:id="rId8"/>
    <p:sldId id="626" r:id="rId9"/>
    <p:sldId id="600" r:id="rId10"/>
    <p:sldId id="602" r:id="rId11"/>
    <p:sldId id="603" r:id="rId12"/>
    <p:sldId id="540" r:id="rId13"/>
    <p:sldId id="604" r:id="rId14"/>
    <p:sldId id="605" r:id="rId15"/>
    <p:sldId id="606" r:id="rId16"/>
    <p:sldId id="607" r:id="rId17"/>
    <p:sldId id="608" r:id="rId18"/>
    <p:sldId id="609" r:id="rId19"/>
    <p:sldId id="610" r:id="rId20"/>
    <p:sldId id="611" r:id="rId21"/>
    <p:sldId id="612" r:id="rId22"/>
    <p:sldId id="613" r:id="rId23"/>
    <p:sldId id="614" r:id="rId24"/>
    <p:sldId id="615" r:id="rId25"/>
    <p:sldId id="616" r:id="rId26"/>
    <p:sldId id="617" r:id="rId27"/>
    <p:sldId id="448" r:id="rId28"/>
    <p:sldId id="618" r:id="rId29"/>
    <p:sldId id="619" r:id="rId30"/>
    <p:sldId id="620" r:id="rId31"/>
    <p:sldId id="621" r:id="rId32"/>
    <p:sldId id="622" r:id="rId33"/>
    <p:sldId id="623" r:id="rId34"/>
    <p:sldId id="624" r:id="rId35"/>
    <p:sldId id="625" r:id="rId36"/>
    <p:sldId id="525" r:id="rId37"/>
    <p:sldId id="527" r:id="rId38"/>
  </p:sldIdLst>
  <p:sldSz cx="9144000" cy="5143500" type="screen16x9"/>
  <p:notesSz cx="6808788" cy="9940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65"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3131" userDrawn="1">
          <p15:clr>
            <a:srgbClr val="A4A3A4"/>
          </p15:clr>
        </p15:guide>
        <p15:guide id="2" pos="214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p:cViewPr varScale="1">
        <p:scale>
          <a:sx n="143" d="100"/>
          <a:sy n="143" d="100"/>
        </p:scale>
        <p:origin x="582" y="114"/>
      </p:cViewPr>
      <p:guideLst>
        <p:guide orient="horz" pos="1665"/>
        <p:guide pos="2880"/>
      </p:guideLst>
    </p:cSldViewPr>
  </p:slideViewPr>
  <p:notesTextViewPr>
    <p:cViewPr>
      <p:scale>
        <a:sx n="1" d="1"/>
        <a:sy n="1" d="1"/>
      </p:scale>
      <p:origin x="0" y="0"/>
    </p:cViewPr>
  </p:notesTextViewPr>
  <p:notesViewPr>
    <p:cSldViewPr showGuides="1">
      <p:cViewPr varScale="1">
        <p:scale>
          <a:sx n="76" d="100"/>
          <a:sy n="76" d="100"/>
        </p:scale>
        <p:origin x="4020" y="90"/>
      </p:cViewPr>
      <p:guideLst>
        <p:guide orient="horz" pos="3131"/>
        <p:guide pos="2144"/>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1163" cy="49847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6038" y="0"/>
            <a:ext cx="2951162" cy="498475"/>
          </a:xfrm>
          <a:prstGeom prst="rect">
            <a:avLst/>
          </a:prstGeom>
        </p:spPr>
        <p:txBody>
          <a:bodyPr vert="horz" lIns="91440" tIns="45720" rIns="91440" bIns="45720" rtlCol="0"/>
          <a:lstStyle>
            <a:lvl1pPr algn="r">
              <a:defRPr sz="1200"/>
            </a:lvl1pPr>
          </a:lstStyle>
          <a:p>
            <a:fld id="{87ABE5B5-27D8-4F6E-B5EE-1484623D1312}" type="datetimeFigureOut">
              <a:rPr lang="en-GB" smtClean="0"/>
              <a:t>29/10/2024</a:t>
            </a:fld>
            <a:endParaRPr lang="en-GB"/>
          </a:p>
        </p:txBody>
      </p:sp>
      <p:sp>
        <p:nvSpPr>
          <p:cNvPr id="4" name="Slide Image Placeholder 3"/>
          <p:cNvSpPr>
            <a:spLocks noGrp="1" noRot="1" noChangeAspect="1"/>
          </p:cNvSpPr>
          <p:nvPr>
            <p:ph type="sldImg" idx="2"/>
          </p:nvPr>
        </p:nvSpPr>
        <p:spPr>
          <a:xfrm>
            <a:off x="423863" y="1243013"/>
            <a:ext cx="5961062" cy="33543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1038" y="4784725"/>
            <a:ext cx="5446712" cy="3913188"/>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9442450"/>
            <a:ext cx="2951163" cy="49847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6038" y="9442450"/>
            <a:ext cx="2951162" cy="498475"/>
          </a:xfrm>
          <a:prstGeom prst="rect">
            <a:avLst/>
          </a:prstGeom>
        </p:spPr>
        <p:txBody>
          <a:bodyPr vert="horz" lIns="91440" tIns="45720" rIns="91440" bIns="45720" rtlCol="0" anchor="b"/>
          <a:lstStyle>
            <a:lvl1pPr algn="r">
              <a:defRPr sz="1200"/>
            </a:lvl1pPr>
          </a:lstStyle>
          <a:p>
            <a:fld id="{3E87E0B7-F4DA-4FF5-A8BE-5916430E88E0}" type="slidenum">
              <a:rPr lang="en-GB" smtClean="0"/>
              <a:t>‹#›</a:t>
            </a:fld>
            <a:endParaRPr lang="en-GB"/>
          </a:p>
        </p:txBody>
      </p:sp>
    </p:spTree>
    <p:extLst>
      <p:ext uri="{BB962C8B-B14F-4D97-AF65-F5344CB8AC3E}">
        <p14:creationId xmlns:p14="http://schemas.microsoft.com/office/powerpoint/2010/main" val="8173899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87E0B7-F4DA-4FF5-A8BE-5916430E88E0}" type="slidenum">
              <a:rPr lang="en-GB" smtClean="0"/>
              <a:t>1</a:t>
            </a:fld>
            <a:endParaRPr lang="en-GB"/>
          </a:p>
        </p:txBody>
      </p:sp>
    </p:spTree>
    <p:extLst>
      <p:ext uri="{BB962C8B-B14F-4D97-AF65-F5344CB8AC3E}">
        <p14:creationId xmlns:p14="http://schemas.microsoft.com/office/powerpoint/2010/main" val="1332881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87E0B7-F4DA-4FF5-A8BE-5916430E88E0}" type="slidenum">
              <a:rPr lang="en-GB" smtClean="0"/>
              <a:t>22</a:t>
            </a:fld>
            <a:endParaRPr lang="en-GB"/>
          </a:p>
        </p:txBody>
      </p:sp>
    </p:spTree>
    <p:extLst>
      <p:ext uri="{BB962C8B-B14F-4D97-AF65-F5344CB8AC3E}">
        <p14:creationId xmlns:p14="http://schemas.microsoft.com/office/powerpoint/2010/main" val="1507189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87E0B7-F4DA-4FF5-A8BE-5916430E88E0}" type="slidenum">
              <a:rPr lang="en-GB" smtClean="0"/>
              <a:t>24</a:t>
            </a:fld>
            <a:endParaRPr lang="en-GB"/>
          </a:p>
        </p:txBody>
      </p:sp>
    </p:spTree>
    <p:extLst>
      <p:ext uri="{BB962C8B-B14F-4D97-AF65-F5344CB8AC3E}">
        <p14:creationId xmlns:p14="http://schemas.microsoft.com/office/powerpoint/2010/main" val="17164160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87E0B7-F4DA-4FF5-A8BE-5916430E88E0}" type="slidenum">
              <a:rPr lang="en-GB" smtClean="0"/>
              <a:t>25</a:t>
            </a:fld>
            <a:endParaRPr lang="en-GB"/>
          </a:p>
        </p:txBody>
      </p:sp>
    </p:spTree>
    <p:extLst>
      <p:ext uri="{BB962C8B-B14F-4D97-AF65-F5344CB8AC3E}">
        <p14:creationId xmlns:p14="http://schemas.microsoft.com/office/powerpoint/2010/main" val="39705435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87E0B7-F4DA-4FF5-A8BE-5916430E88E0}" type="slidenum">
              <a:rPr lang="en-GB" smtClean="0"/>
              <a:t>29</a:t>
            </a:fld>
            <a:endParaRPr lang="en-GB"/>
          </a:p>
        </p:txBody>
      </p:sp>
    </p:spTree>
    <p:extLst>
      <p:ext uri="{BB962C8B-B14F-4D97-AF65-F5344CB8AC3E}">
        <p14:creationId xmlns:p14="http://schemas.microsoft.com/office/powerpoint/2010/main" val="15564408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87E0B7-F4DA-4FF5-A8BE-5916430E88E0}" type="slidenum">
              <a:rPr lang="en-GB" smtClean="0"/>
              <a:t>30</a:t>
            </a:fld>
            <a:endParaRPr lang="en-GB"/>
          </a:p>
        </p:txBody>
      </p:sp>
    </p:spTree>
    <p:extLst>
      <p:ext uri="{BB962C8B-B14F-4D97-AF65-F5344CB8AC3E}">
        <p14:creationId xmlns:p14="http://schemas.microsoft.com/office/powerpoint/2010/main" val="15969474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87E0B7-F4DA-4FF5-A8BE-5916430E88E0}" type="slidenum">
              <a:rPr lang="en-GB" smtClean="0"/>
              <a:t>2</a:t>
            </a:fld>
            <a:endParaRPr lang="en-GB"/>
          </a:p>
        </p:txBody>
      </p:sp>
    </p:spTree>
    <p:extLst>
      <p:ext uri="{BB962C8B-B14F-4D97-AF65-F5344CB8AC3E}">
        <p14:creationId xmlns:p14="http://schemas.microsoft.com/office/powerpoint/2010/main" val="12626529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87E0B7-F4DA-4FF5-A8BE-5916430E88E0}" type="slidenum">
              <a:rPr lang="en-GB" smtClean="0"/>
              <a:t>3</a:t>
            </a:fld>
            <a:endParaRPr lang="en-GB"/>
          </a:p>
        </p:txBody>
      </p:sp>
    </p:spTree>
    <p:extLst>
      <p:ext uri="{BB962C8B-B14F-4D97-AF65-F5344CB8AC3E}">
        <p14:creationId xmlns:p14="http://schemas.microsoft.com/office/powerpoint/2010/main" val="14195765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87E0B7-F4DA-4FF5-A8BE-5916430E88E0}" type="slidenum">
              <a:rPr lang="en-GB" smtClean="0"/>
              <a:t>4</a:t>
            </a:fld>
            <a:endParaRPr lang="en-GB"/>
          </a:p>
        </p:txBody>
      </p:sp>
    </p:spTree>
    <p:extLst>
      <p:ext uri="{BB962C8B-B14F-4D97-AF65-F5344CB8AC3E}">
        <p14:creationId xmlns:p14="http://schemas.microsoft.com/office/powerpoint/2010/main" val="35272577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effectLst/>
                <a:latin typeface="Arial" panose="020B0604020202020204" pitchFamily="34" charset="0"/>
                <a:ea typeface="SimSun" panose="02010600030101010101" pitchFamily="2" charset="-122"/>
                <a:cs typeface="Arial" panose="020B0604020202020204" pitchFamily="34" charset="0"/>
              </a:rPr>
              <a:t>The </a:t>
            </a:r>
            <a:r>
              <a:rPr lang="en-GB" b="1" dirty="0" err="1">
                <a:effectLst/>
                <a:latin typeface="Arial" panose="020B0604020202020204" pitchFamily="34" charset="0"/>
                <a:ea typeface="SimSun" panose="02010600030101010101" pitchFamily="2" charset="-122"/>
                <a:cs typeface="Arial" panose="020B0604020202020204" pitchFamily="34" charset="0"/>
              </a:rPr>
              <a:t>HeSCare</a:t>
            </a:r>
            <a:r>
              <a:rPr lang="en-GB" b="1" dirty="0">
                <a:effectLst/>
                <a:latin typeface="Arial" panose="020B0604020202020204" pitchFamily="34" charset="0"/>
                <a:ea typeface="SimSun" panose="02010600030101010101" pitchFamily="2" charset="-122"/>
                <a:cs typeface="Arial" panose="020B0604020202020204" pitchFamily="34" charset="0"/>
              </a:rPr>
              <a:t> sector is an important job generator in the EU economy</a:t>
            </a:r>
            <a:r>
              <a:rPr lang="en-GB" dirty="0">
                <a:effectLst/>
                <a:latin typeface="Arial" panose="020B0604020202020204" pitchFamily="34" charset="0"/>
                <a:ea typeface="SimSun" panose="02010600030101010101" pitchFamily="2" charset="-122"/>
                <a:cs typeface="Arial" panose="020B0604020202020204" pitchFamily="34" charset="0"/>
              </a:rPr>
              <a:t>. According to Eurostat Labour Force Survey statistics, in 2022, over 21,500,000 people were employed in the </a:t>
            </a:r>
            <a:r>
              <a:rPr lang="en-GB" dirty="0" err="1">
                <a:effectLst/>
                <a:latin typeface="Arial" panose="020B0604020202020204" pitchFamily="34" charset="0"/>
                <a:ea typeface="SimSun" panose="02010600030101010101" pitchFamily="2" charset="-122"/>
                <a:cs typeface="Arial" panose="020B0604020202020204" pitchFamily="34" charset="0"/>
              </a:rPr>
              <a:t>HeSCare</a:t>
            </a:r>
            <a:r>
              <a:rPr lang="en-GB" dirty="0">
                <a:effectLst/>
                <a:latin typeface="Arial" panose="020B0604020202020204" pitchFamily="34" charset="0"/>
                <a:ea typeface="SimSun" panose="02010600030101010101" pitchFamily="2" charset="-122"/>
                <a:cs typeface="Arial" panose="020B0604020202020204" pitchFamily="34" charset="0"/>
              </a:rPr>
              <a:t> sector (NACE Q). </a:t>
            </a:r>
            <a:r>
              <a:rPr lang="en-GB" b="1" dirty="0">
                <a:effectLst/>
                <a:latin typeface="Arial" panose="020B0604020202020204" pitchFamily="34" charset="0"/>
                <a:ea typeface="SimSun" panose="02010600030101010101" pitchFamily="2" charset="-122"/>
                <a:cs typeface="Arial" panose="020B0604020202020204" pitchFamily="34" charset="0"/>
              </a:rPr>
              <a:t>Most of these employees work in the healthcare subsector</a:t>
            </a:r>
            <a:r>
              <a:rPr lang="en-GB" dirty="0">
                <a:effectLst/>
                <a:latin typeface="Arial" panose="020B0604020202020204" pitchFamily="34" charset="0"/>
                <a:ea typeface="SimSun" panose="02010600030101010101" pitchFamily="2" charset="-122"/>
                <a:cs typeface="Arial" panose="020B0604020202020204" pitchFamily="34" charset="0"/>
              </a:rPr>
              <a:t>, with around 12.5 million employees. The residential care subsector is much smaller with around 4.1 million people employed. The social work subsector is also much smaller than the healthcare subsector, with around 5.1 million people working in this sector. As can be seen from the table below, the levels of employment in the </a:t>
            </a:r>
            <a:r>
              <a:rPr lang="en-GB" dirty="0" err="1">
                <a:effectLst/>
                <a:latin typeface="Arial" panose="020B0604020202020204" pitchFamily="34" charset="0"/>
                <a:ea typeface="SimSun" panose="02010600030101010101" pitchFamily="2" charset="-122"/>
                <a:cs typeface="Arial" panose="020B0604020202020204" pitchFamily="34" charset="0"/>
              </a:rPr>
              <a:t>HeSCare</a:t>
            </a:r>
            <a:r>
              <a:rPr lang="en-GB" dirty="0">
                <a:effectLst/>
                <a:latin typeface="Arial" panose="020B0604020202020204" pitchFamily="34" charset="0"/>
                <a:ea typeface="SimSun" panose="02010600030101010101" pitchFamily="2" charset="-122"/>
                <a:cs typeface="Arial" panose="020B0604020202020204" pitchFamily="34" charset="0"/>
              </a:rPr>
              <a:t> sector have been steadily increasing over the past 10 years, which can be seen across all subsectors. The </a:t>
            </a:r>
            <a:r>
              <a:rPr lang="en-GB" dirty="0" err="1">
                <a:effectLst/>
                <a:latin typeface="Arial" panose="020B0604020202020204" pitchFamily="34" charset="0"/>
                <a:ea typeface="SimSun" panose="02010600030101010101" pitchFamily="2" charset="-122"/>
                <a:cs typeface="Arial" panose="020B0604020202020204" pitchFamily="34" charset="0"/>
              </a:rPr>
              <a:t>HeSCare</a:t>
            </a:r>
            <a:r>
              <a:rPr lang="en-GB" dirty="0">
                <a:effectLst/>
                <a:latin typeface="Arial" panose="020B0604020202020204" pitchFamily="34" charset="0"/>
                <a:ea typeface="SimSun" panose="02010600030101010101" pitchFamily="2" charset="-122"/>
                <a:cs typeface="Arial" panose="020B0604020202020204" pitchFamily="34" charset="0"/>
              </a:rPr>
              <a:t> sector accounts for 11% of all employment across the total economy.</a:t>
            </a:r>
          </a:p>
          <a:p>
            <a:endParaRPr lang="en-GB" dirty="0"/>
          </a:p>
        </p:txBody>
      </p:sp>
      <p:sp>
        <p:nvSpPr>
          <p:cNvPr id="4" name="Slide Number Placeholder 3"/>
          <p:cNvSpPr>
            <a:spLocks noGrp="1"/>
          </p:cNvSpPr>
          <p:nvPr>
            <p:ph type="sldNum" sz="quarter" idx="5"/>
          </p:nvPr>
        </p:nvSpPr>
        <p:spPr/>
        <p:txBody>
          <a:bodyPr/>
          <a:lstStyle/>
          <a:p>
            <a:fld id="{3E87E0B7-F4DA-4FF5-A8BE-5916430E88E0}" type="slidenum">
              <a:rPr lang="en-GB" smtClean="0"/>
              <a:t>5</a:t>
            </a:fld>
            <a:endParaRPr lang="en-GB" dirty="0"/>
          </a:p>
        </p:txBody>
      </p:sp>
    </p:spTree>
    <p:extLst>
      <p:ext uri="{BB962C8B-B14F-4D97-AF65-F5344CB8AC3E}">
        <p14:creationId xmlns:p14="http://schemas.microsoft.com/office/powerpoint/2010/main" val="41636207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87E0B7-F4DA-4FF5-A8BE-5916430E88E0}" type="slidenum">
              <a:rPr lang="en-GB" smtClean="0"/>
              <a:t>11</a:t>
            </a:fld>
            <a:endParaRPr lang="en-GB"/>
          </a:p>
        </p:txBody>
      </p:sp>
    </p:spTree>
    <p:extLst>
      <p:ext uri="{BB962C8B-B14F-4D97-AF65-F5344CB8AC3E}">
        <p14:creationId xmlns:p14="http://schemas.microsoft.com/office/powerpoint/2010/main" val="34363778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87E0B7-F4DA-4FF5-A8BE-5916430E88E0}" type="slidenum">
              <a:rPr lang="en-GB" smtClean="0"/>
              <a:t>15</a:t>
            </a:fld>
            <a:endParaRPr lang="en-GB"/>
          </a:p>
        </p:txBody>
      </p:sp>
    </p:spTree>
    <p:extLst>
      <p:ext uri="{BB962C8B-B14F-4D97-AF65-F5344CB8AC3E}">
        <p14:creationId xmlns:p14="http://schemas.microsoft.com/office/powerpoint/2010/main" val="28505574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87E0B7-F4DA-4FF5-A8BE-5916430E88E0}" type="slidenum">
              <a:rPr lang="en-GB" smtClean="0"/>
              <a:t>20</a:t>
            </a:fld>
            <a:endParaRPr lang="en-GB"/>
          </a:p>
        </p:txBody>
      </p:sp>
    </p:spTree>
    <p:extLst>
      <p:ext uri="{BB962C8B-B14F-4D97-AF65-F5344CB8AC3E}">
        <p14:creationId xmlns:p14="http://schemas.microsoft.com/office/powerpoint/2010/main" val="7817352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87E0B7-F4DA-4FF5-A8BE-5916430E88E0}" type="slidenum">
              <a:rPr lang="en-GB" smtClean="0"/>
              <a:t>21</a:t>
            </a:fld>
            <a:endParaRPr lang="en-GB"/>
          </a:p>
        </p:txBody>
      </p:sp>
    </p:spTree>
    <p:extLst>
      <p:ext uri="{BB962C8B-B14F-4D97-AF65-F5344CB8AC3E}">
        <p14:creationId xmlns:p14="http://schemas.microsoft.com/office/powerpoint/2010/main" val="212144949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PORTADA-RESEARCH.png" TargetMode="External"/><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PORTADA-RESEARCH.png" TargetMode="External"/><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jp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8" name="PORTADA-RESEARCH.png" descr="/Volumes/XRAID/Equipo Rojo/EU-OSHA/18-0115 PPT templates update/PNG/PORTADA-RESEARCH.png"/>
          <p:cNvPicPr>
            <a:picLocks/>
          </p:cNvPicPr>
          <p:nvPr/>
        </p:nvPicPr>
        <p:blipFill>
          <a:blip r:embed="rId2" r:link="rId3">
            <a:extLst>
              <a:ext uri="{28A0092B-C50C-407E-A947-70E740481C1C}">
                <a14:useLocalDpi xmlns:a14="http://schemas.microsoft.com/office/drawing/2010/main" val="0"/>
              </a:ext>
            </a:extLst>
          </a:blip>
          <a:stretch>
            <a:fillRect/>
          </a:stretch>
        </p:blipFill>
        <p:spPr>
          <a:xfrm>
            <a:off x="-1588" y="0"/>
            <a:ext cx="9144000" cy="5144400"/>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pic>
        <p:nvPicPr>
          <p:cNvPr id="14" name="Bild 2"/>
          <p:cNvPicPr>
            <a:picLocks noChangeAspect="1"/>
          </p:cNvPicPr>
          <p:nvPr/>
        </p:nvPicPr>
        <p:blipFill>
          <a:blip r:embed="rId4">
            <a:extLst>
              <a:ext uri="{28A0092B-C50C-407E-A947-70E740481C1C}">
                <a14:useLocalDpi xmlns:a14="http://schemas.microsoft.com/office/drawing/2010/main" val="0"/>
              </a:ext>
            </a:extLst>
          </a:blip>
          <a:srcRect/>
          <a:stretch/>
        </p:blipFill>
        <p:spPr bwMode="auto">
          <a:xfrm>
            <a:off x="453926" y="4429594"/>
            <a:ext cx="863245" cy="244800"/>
          </a:xfrm>
          <a:prstGeom prst="rect">
            <a:avLst/>
          </a:prstGeom>
          <a:noFill/>
          <a:ln w="9525">
            <a:noFill/>
            <a:miter lim="800000"/>
            <a:headEnd/>
            <a:tailEnd/>
          </a:ln>
        </p:spPr>
      </p:pic>
      <p:pic>
        <p:nvPicPr>
          <p:cNvPr id="15" name="Bild 4" descr="111004_EU-OSHA_PPT_EU logo.png"/>
          <p:cNvPicPr>
            <a:picLocks noChangeAspect="1"/>
          </p:cNvPicPr>
          <p:nvPr/>
        </p:nvPicPr>
        <p:blipFill>
          <a:blip r:embed="rId5" cstate="print"/>
          <a:srcRect/>
          <a:stretch>
            <a:fillRect/>
          </a:stretch>
        </p:blipFill>
        <p:spPr bwMode="auto">
          <a:xfrm>
            <a:off x="7723909" y="4431506"/>
            <a:ext cx="372491" cy="242888"/>
          </a:xfrm>
          <a:prstGeom prst="rect">
            <a:avLst/>
          </a:prstGeom>
          <a:noFill/>
          <a:ln w="9525">
            <a:noFill/>
            <a:miter lim="800000"/>
            <a:headEnd/>
            <a:tailEnd/>
          </a:ln>
        </p:spPr>
      </p:pic>
      <p:sp>
        <p:nvSpPr>
          <p:cNvPr id="11"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sz="675" dirty="0"/>
              <a:t>Safety and health at work is everyone’s concern. It’s good for you. It’s good for business.</a:t>
            </a:r>
          </a:p>
        </p:txBody>
      </p:sp>
      <p:pic>
        <p:nvPicPr>
          <p:cNvPr id="4" name="Picture 3">
            <a:extLst>
              <a:ext uri="{FF2B5EF4-FFF2-40B4-BE49-F238E27FC236}">
                <a16:creationId xmlns:a16="http://schemas.microsoft.com/office/drawing/2014/main" id="{30A6EBEB-0AA5-498B-BBE3-BB224C7ACCC1}"/>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588" y="0"/>
            <a:ext cx="9144000" cy="2555928"/>
          </a:xfrm>
          <a:prstGeom prst="rect">
            <a:avLst/>
          </a:prstGeom>
        </p:spPr>
      </p:pic>
      <p:pic>
        <p:nvPicPr>
          <p:cNvPr id="12" name="Picture 11"/>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42512" y="-34497"/>
            <a:ext cx="694508" cy="5209298"/>
          </a:xfrm>
          <a:prstGeom prst="rect">
            <a:avLst/>
          </a:prstGeom>
        </p:spPr>
      </p:pic>
    </p:spTree>
    <p:extLst>
      <p:ext uri="{BB962C8B-B14F-4D97-AF65-F5344CB8AC3E}">
        <p14:creationId xmlns:p14="http://schemas.microsoft.com/office/powerpoint/2010/main" val="23323752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837000"/>
            <a:ext cx="4049992" cy="675000"/>
          </a:xfrm>
        </p:spPr>
        <p:txBody>
          <a:bodyPr anchor="b">
            <a:normAutofit/>
          </a:bodyPr>
          <a:lstStyle>
            <a:lvl1pPr algn="l">
              <a:defRPr sz="1800" b="1" i="0" baseline="0"/>
            </a:lvl1pPr>
          </a:lstStyle>
          <a:p>
            <a:r>
              <a:rPr lang="en-GB"/>
              <a:t>Click to edit Master title style</a:t>
            </a:r>
            <a:endParaRPr lang="en-US" dirty="0"/>
          </a:p>
        </p:txBody>
      </p:sp>
      <p:sp>
        <p:nvSpPr>
          <p:cNvPr id="4" name="Text Placeholder 3"/>
          <p:cNvSpPr>
            <a:spLocks noGrp="1"/>
          </p:cNvSpPr>
          <p:nvPr>
            <p:ph type="body" sz="half" idx="2"/>
          </p:nvPr>
        </p:nvSpPr>
        <p:spPr>
          <a:xfrm>
            <a:off x="449999" y="1512000"/>
            <a:ext cx="4050000" cy="2970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
        <p:nvSpPr>
          <p:cNvPr id="18" name="Picture Placeholder 17"/>
          <p:cNvSpPr>
            <a:spLocks noGrp="1"/>
          </p:cNvSpPr>
          <p:nvPr>
            <p:ph type="pic" sz="quarter" idx="14"/>
          </p:nvPr>
        </p:nvSpPr>
        <p:spPr>
          <a:xfrm>
            <a:off x="4876800" y="1200150"/>
            <a:ext cx="3429000" cy="2571750"/>
          </a:xfrm>
          <a:prstGeom prst="ellipse">
            <a:avLst/>
          </a:prstGeom>
          <a:ln w="76200">
            <a:noFill/>
          </a:ln>
        </p:spPr>
        <p:txBody>
          <a:bodyPr/>
          <a:lstStyle/>
          <a:p>
            <a:r>
              <a:rPr lang="en-GB"/>
              <a:t>Click icon to add picture</a:t>
            </a:r>
            <a:endParaRPr lang="en-US" dirty="0"/>
          </a:p>
        </p:txBody>
      </p:sp>
    </p:spTree>
    <p:extLst>
      <p:ext uri="{BB962C8B-B14F-4D97-AF65-F5344CB8AC3E}">
        <p14:creationId xmlns:p14="http://schemas.microsoft.com/office/powerpoint/2010/main" val="1609611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450000" y="837000"/>
            <a:ext cx="756000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2457802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820" y="837000"/>
            <a:ext cx="489600" cy="364500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50000" y="837000"/>
            <a:ext cx="664228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4591638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736807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Header Section">
    <p:spTree>
      <p:nvGrpSpPr>
        <p:cNvPr id="1" name=""/>
        <p:cNvGrpSpPr/>
        <p:nvPr/>
      </p:nvGrpSpPr>
      <p:grpSpPr>
        <a:xfrm>
          <a:off x="0" y="0"/>
          <a:ext cx="0" cy="0"/>
          <a:chOff x="0" y="0"/>
          <a:chExt cx="0" cy="0"/>
        </a:xfrm>
      </p:grpSpPr>
      <p:sp>
        <p:nvSpPr>
          <p:cNvPr id="2" name="Title 1"/>
          <p:cNvSpPr>
            <a:spLocks noGrp="1"/>
          </p:cNvSpPr>
          <p:nvPr>
            <p:ph type="ctrTitle"/>
          </p:nvPr>
        </p:nvSpPr>
        <p:spPr>
          <a:xfrm>
            <a:off x="450000" y="1020600"/>
            <a:ext cx="7646400" cy="1096200"/>
          </a:xfrm>
        </p:spPr>
        <p:txBody>
          <a:bodyPr lIns="0" tIns="0" rIns="0" bIns="0" anchor="t" anchorCtr="0"/>
          <a:lstStyle>
            <a:lvl1pPr>
              <a:defRPr sz="2400" baseline="0"/>
            </a:lvl1pPr>
          </a:lstStyle>
          <a:p>
            <a:r>
              <a:rPr lang="en-GB"/>
              <a:t>Click to edit Master title style</a:t>
            </a:r>
            <a:endParaRPr lang="en-US" dirty="0"/>
          </a:p>
        </p:txBody>
      </p:sp>
      <p:sp>
        <p:nvSpPr>
          <p:cNvPr id="3" name="Subtitle 2"/>
          <p:cNvSpPr>
            <a:spLocks noGrp="1"/>
          </p:cNvSpPr>
          <p:nvPr>
            <p:ph type="subTitle" idx="1"/>
          </p:nvPr>
        </p:nvSpPr>
        <p:spPr>
          <a:xfrm>
            <a:off x="878400" y="2430000"/>
            <a:ext cx="7214400" cy="951840"/>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pic>
        <p:nvPicPr>
          <p:cNvPr id="13" name="PORTADA-RESEARCH.png" descr="/Volumes/XRAID/Equipo Rojo/EU-OSHA/18-0115 PPT templates update/PNG/PORTADA-RESEARCH.png"/>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1588" y="0"/>
            <a:ext cx="9144000" cy="5144400"/>
          </a:xfrm>
          <a:prstGeom prst="rect">
            <a:avLst/>
          </a:prstGeom>
        </p:spPr>
      </p:pic>
      <p:pic>
        <p:nvPicPr>
          <p:cNvPr id="14" name="Bild 2"/>
          <p:cNvPicPr>
            <a:picLocks noChangeAspect="1"/>
          </p:cNvPicPr>
          <p:nvPr userDrawn="1"/>
        </p:nvPicPr>
        <p:blipFill>
          <a:blip r:embed="rId4">
            <a:extLst>
              <a:ext uri="{28A0092B-C50C-407E-A947-70E740481C1C}">
                <a14:useLocalDpi xmlns:a14="http://schemas.microsoft.com/office/drawing/2010/main" val="0"/>
              </a:ext>
            </a:extLst>
          </a:blip>
          <a:srcRect/>
          <a:stretch/>
        </p:blipFill>
        <p:spPr bwMode="auto">
          <a:xfrm>
            <a:off x="450000" y="4429594"/>
            <a:ext cx="863245" cy="244800"/>
          </a:xfrm>
          <a:prstGeom prst="rect">
            <a:avLst/>
          </a:prstGeom>
          <a:noFill/>
          <a:ln w="9525">
            <a:noFill/>
            <a:miter lim="800000"/>
            <a:headEnd/>
            <a:tailEnd/>
          </a:ln>
        </p:spPr>
      </p:pic>
      <p:pic>
        <p:nvPicPr>
          <p:cNvPr id="15" name="Bild 4" descr="111004_EU-OSHA_PPT_EU logo.png"/>
          <p:cNvPicPr>
            <a:picLocks noChangeAspect="1"/>
          </p:cNvPicPr>
          <p:nvPr userDrawn="1"/>
        </p:nvPicPr>
        <p:blipFill>
          <a:blip r:embed="rId5" cstate="print"/>
          <a:srcRect/>
          <a:stretch>
            <a:fillRect/>
          </a:stretch>
        </p:blipFill>
        <p:spPr bwMode="auto">
          <a:xfrm>
            <a:off x="7723909" y="4431506"/>
            <a:ext cx="372491" cy="242888"/>
          </a:xfrm>
          <a:prstGeom prst="rect">
            <a:avLst/>
          </a:prstGeom>
          <a:noFill/>
          <a:ln w="9525">
            <a:noFill/>
            <a:miter lim="800000"/>
            <a:headEnd/>
            <a:tailEnd/>
          </a:ln>
        </p:spPr>
      </p:pic>
      <p:sp>
        <p:nvSpPr>
          <p:cNvPr id="16" name="Textplatzhalter 2"/>
          <p:cNvSpPr txBox="1">
            <a:spLocks/>
          </p:cNvSpPr>
          <p:nvPr userDrawn="1"/>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sz="675" dirty="0"/>
              <a:t>Safety and health at work is everyone’s concern. It’s good for you. It’s good for business.</a:t>
            </a:r>
          </a:p>
        </p:txBody>
      </p:sp>
    </p:spTree>
    <p:extLst>
      <p:ext uri="{BB962C8B-B14F-4D97-AF65-F5344CB8AC3E}">
        <p14:creationId xmlns:p14="http://schemas.microsoft.com/office/powerpoint/2010/main" val="16042325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54D061D-8749-4407-8F38-72D6942B855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863" y="0"/>
            <a:ext cx="9141293" cy="5143500"/>
          </a:xfrm>
          <a:prstGeom prst="rect">
            <a:avLst/>
          </a:prstGeom>
        </p:spPr>
      </p:pic>
      <p:sp>
        <p:nvSpPr>
          <p:cNvPr id="4" name="TextBox 3">
            <a:extLst>
              <a:ext uri="{FF2B5EF4-FFF2-40B4-BE49-F238E27FC236}">
                <a16:creationId xmlns:a16="http://schemas.microsoft.com/office/drawing/2014/main" id="{93F50C70-949A-494D-9C88-D11814889230}"/>
              </a:ext>
            </a:extLst>
          </p:cNvPr>
          <p:cNvSpPr txBox="1"/>
          <p:nvPr userDrawn="1"/>
        </p:nvSpPr>
        <p:spPr>
          <a:xfrm>
            <a:off x="1788820" y="1172240"/>
            <a:ext cx="3960440" cy="369332"/>
          </a:xfrm>
          <a:prstGeom prst="rect">
            <a:avLst/>
          </a:prstGeom>
          <a:noFill/>
        </p:spPr>
        <p:txBody>
          <a:bodyPr wrap="square" rtlCol="0">
            <a:spAutoFit/>
          </a:bodyPr>
          <a:lstStyle/>
          <a:p>
            <a:r>
              <a:rPr lang="en-IE" dirty="0">
                <a:solidFill>
                  <a:schemeClr val="tx2"/>
                </a:solidFill>
                <a:ea typeface="+mj-ea"/>
                <a:cs typeface="Trebuchet MS"/>
              </a:rPr>
              <a:t>@EU_OSHA</a:t>
            </a:r>
            <a:endParaRPr lang="en-GB" dirty="0"/>
          </a:p>
        </p:txBody>
      </p:sp>
      <p:sp>
        <p:nvSpPr>
          <p:cNvPr id="5" name="TextBox 4">
            <a:extLst>
              <a:ext uri="{FF2B5EF4-FFF2-40B4-BE49-F238E27FC236}">
                <a16:creationId xmlns:a16="http://schemas.microsoft.com/office/drawing/2014/main" id="{A3086950-45AF-4433-A8AD-A5B5B22A4D8B}"/>
              </a:ext>
            </a:extLst>
          </p:cNvPr>
          <p:cNvSpPr txBox="1"/>
          <p:nvPr userDrawn="1"/>
        </p:nvSpPr>
        <p:spPr>
          <a:xfrm>
            <a:off x="1788820" y="1779662"/>
            <a:ext cx="4968552" cy="369332"/>
          </a:xfrm>
          <a:prstGeom prst="rect">
            <a:avLst/>
          </a:prstGeom>
          <a:noFill/>
        </p:spPr>
        <p:txBody>
          <a:bodyPr wrap="square" rtlCol="0">
            <a:spAutoFit/>
          </a:bodyPr>
          <a:lstStyle/>
          <a:p>
            <a:r>
              <a:rPr lang="en-IE" dirty="0">
                <a:solidFill>
                  <a:schemeClr val="tx2"/>
                </a:solidFill>
                <a:ea typeface="+mj-ea"/>
                <a:cs typeface="Trebuchet MS"/>
              </a:rPr>
              <a:t>@</a:t>
            </a:r>
            <a:r>
              <a:rPr lang="en-IE" dirty="0" err="1">
                <a:solidFill>
                  <a:schemeClr val="tx2"/>
                </a:solidFill>
                <a:ea typeface="+mj-ea"/>
                <a:cs typeface="Trebuchet MS"/>
              </a:rPr>
              <a:t>EuropeanAgencyforSafetyandHealthatWork</a:t>
            </a:r>
            <a:endParaRPr lang="en-GB" dirty="0"/>
          </a:p>
        </p:txBody>
      </p:sp>
      <p:sp>
        <p:nvSpPr>
          <p:cNvPr id="6" name="TextBox 5">
            <a:extLst>
              <a:ext uri="{FF2B5EF4-FFF2-40B4-BE49-F238E27FC236}">
                <a16:creationId xmlns:a16="http://schemas.microsoft.com/office/drawing/2014/main" id="{220F26A2-D3C8-41A9-8CA8-83C1C834FB35}"/>
              </a:ext>
            </a:extLst>
          </p:cNvPr>
          <p:cNvSpPr txBox="1"/>
          <p:nvPr userDrawn="1"/>
        </p:nvSpPr>
        <p:spPr>
          <a:xfrm>
            <a:off x="1787638" y="2387084"/>
            <a:ext cx="3960440" cy="369332"/>
          </a:xfrm>
          <a:prstGeom prst="rect">
            <a:avLst/>
          </a:prstGeom>
          <a:noFill/>
        </p:spPr>
        <p:txBody>
          <a:bodyPr wrap="square" rtlCol="0">
            <a:spAutoFit/>
          </a:bodyPr>
          <a:lstStyle/>
          <a:p>
            <a:r>
              <a:rPr lang="en-IE" dirty="0">
                <a:solidFill>
                  <a:schemeClr val="tx2"/>
                </a:solidFill>
                <a:ea typeface="+mj-ea"/>
                <a:cs typeface="Trebuchet MS"/>
              </a:rPr>
              <a:t>@EU_OSHA</a:t>
            </a:r>
            <a:endParaRPr lang="en-GB" dirty="0"/>
          </a:p>
        </p:txBody>
      </p:sp>
      <p:sp>
        <p:nvSpPr>
          <p:cNvPr id="7" name="TextBox 6">
            <a:extLst>
              <a:ext uri="{FF2B5EF4-FFF2-40B4-BE49-F238E27FC236}">
                <a16:creationId xmlns:a16="http://schemas.microsoft.com/office/drawing/2014/main" id="{81987933-DCD1-4BB5-8F94-7ECB9C9FB410}"/>
              </a:ext>
            </a:extLst>
          </p:cNvPr>
          <p:cNvSpPr txBox="1"/>
          <p:nvPr userDrawn="1"/>
        </p:nvSpPr>
        <p:spPr>
          <a:xfrm>
            <a:off x="1787638" y="2973204"/>
            <a:ext cx="6456770" cy="369332"/>
          </a:xfrm>
          <a:prstGeom prst="rect">
            <a:avLst/>
          </a:prstGeom>
          <a:noFill/>
        </p:spPr>
        <p:txBody>
          <a:bodyPr wrap="square" rtlCol="0">
            <a:spAutoFit/>
          </a:bodyPr>
          <a:lstStyle/>
          <a:p>
            <a:r>
              <a:rPr lang="en-US" dirty="0">
                <a:solidFill>
                  <a:schemeClr val="tx2"/>
                </a:solidFill>
                <a:ea typeface="+mj-ea"/>
                <a:cs typeface="Trebuchet MS"/>
              </a:rPr>
              <a:t>European Agency for Safety and Health at Work (EU-OSHA)</a:t>
            </a:r>
            <a:endParaRPr lang="en-GB" dirty="0"/>
          </a:p>
        </p:txBody>
      </p:sp>
      <p:sp>
        <p:nvSpPr>
          <p:cNvPr id="8" name="TextBox 7">
            <a:extLst>
              <a:ext uri="{FF2B5EF4-FFF2-40B4-BE49-F238E27FC236}">
                <a16:creationId xmlns:a16="http://schemas.microsoft.com/office/drawing/2014/main" id="{1124CAFB-76EA-42F4-8B8A-767C2B094E8B}"/>
              </a:ext>
            </a:extLst>
          </p:cNvPr>
          <p:cNvSpPr txBox="1"/>
          <p:nvPr userDrawn="1"/>
        </p:nvSpPr>
        <p:spPr>
          <a:xfrm>
            <a:off x="1787638" y="3601928"/>
            <a:ext cx="3960440" cy="369332"/>
          </a:xfrm>
          <a:prstGeom prst="rect">
            <a:avLst/>
          </a:prstGeom>
          <a:noFill/>
        </p:spPr>
        <p:txBody>
          <a:bodyPr wrap="square" rtlCol="0">
            <a:spAutoFit/>
          </a:bodyPr>
          <a:lstStyle/>
          <a:p>
            <a:r>
              <a:rPr lang="en-IE" dirty="0">
                <a:solidFill>
                  <a:schemeClr val="tx2"/>
                </a:solidFill>
                <a:ea typeface="+mj-ea"/>
                <a:cs typeface="Trebuchet MS"/>
              </a:rPr>
              <a:t>EU_OSHA</a:t>
            </a:r>
            <a:endParaRPr lang="en-GB" dirty="0"/>
          </a:p>
        </p:txBody>
      </p:sp>
      <p:sp>
        <p:nvSpPr>
          <p:cNvPr id="9" name="TextBox 8">
            <a:extLst>
              <a:ext uri="{FF2B5EF4-FFF2-40B4-BE49-F238E27FC236}">
                <a16:creationId xmlns:a16="http://schemas.microsoft.com/office/drawing/2014/main" id="{2AFD4251-AF3B-4454-B2A7-454DC1CAD1D9}"/>
              </a:ext>
            </a:extLst>
          </p:cNvPr>
          <p:cNvSpPr txBox="1"/>
          <p:nvPr userDrawn="1"/>
        </p:nvSpPr>
        <p:spPr>
          <a:xfrm>
            <a:off x="450001" y="85378"/>
            <a:ext cx="3960440" cy="461665"/>
          </a:xfrm>
          <a:prstGeom prst="rect">
            <a:avLst/>
          </a:prstGeom>
          <a:noFill/>
        </p:spPr>
        <p:txBody>
          <a:bodyPr wrap="square" rtlCol="0">
            <a:spAutoFit/>
          </a:bodyPr>
          <a:lstStyle/>
          <a:p>
            <a:r>
              <a:rPr lang="en-IE" sz="2400" b="1" dirty="0">
                <a:solidFill>
                  <a:schemeClr val="tx2"/>
                </a:solidFill>
                <a:ea typeface="+mj-ea"/>
              </a:rPr>
              <a:t>THANK YOU!</a:t>
            </a:r>
            <a:endParaRPr lang="en-GB" sz="2400" b="1" dirty="0"/>
          </a:p>
        </p:txBody>
      </p:sp>
    </p:spTree>
    <p:extLst>
      <p:ext uri="{BB962C8B-B14F-4D97-AF65-F5344CB8AC3E}">
        <p14:creationId xmlns:p14="http://schemas.microsoft.com/office/powerpoint/2010/main" val="24250179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GB"/>
              <a:t>Click to edit Master title style</a:t>
            </a:r>
            <a:endParaRPr lang="en-US" dirty="0"/>
          </a:p>
        </p:txBody>
      </p:sp>
      <p:sp>
        <p:nvSpPr>
          <p:cNvPr id="3" name="Content Placeholder 2"/>
          <p:cNvSpPr>
            <a:spLocks noGrp="1"/>
          </p:cNvSpPr>
          <p:nvPr>
            <p:ph sz="half" idx="1"/>
          </p:nvPr>
        </p:nvSpPr>
        <p:spPr>
          <a:xfrm>
            <a:off x="449999" y="836999"/>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410000" y="837000"/>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9333840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49999" y="1241999"/>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410000" y="1242000"/>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6829043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23703492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7627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1800" b="1" i="0" baseline="0"/>
            </a:lvl1pPr>
          </a:lstStyle>
          <a:p>
            <a:r>
              <a:rPr lang="en-GB"/>
              <a:t>Click to edit Master title style</a:t>
            </a:r>
            <a:endParaRPr lang="en-US" dirty="0"/>
          </a:p>
        </p:txBody>
      </p:sp>
      <p:sp>
        <p:nvSpPr>
          <p:cNvPr id="3" name="Content Placeholder 2"/>
          <p:cNvSpPr>
            <a:spLocks noGrp="1"/>
          </p:cNvSpPr>
          <p:nvPr>
            <p:ph idx="1"/>
          </p:nvPr>
        </p:nvSpPr>
        <p:spPr>
          <a:xfrm>
            <a:off x="3690001" y="837000"/>
            <a:ext cx="4279869"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50000" y="837000"/>
            <a:ext cx="2880000" cy="3645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Tree>
    <p:extLst>
      <p:ext uri="{BB962C8B-B14F-4D97-AF65-F5344CB8AC3E}">
        <p14:creationId xmlns:p14="http://schemas.microsoft.com/office/powerpoint/2010/main" val="22798710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file://localhost/Volumes/XRAID/Equipo%20Rojo/EU-OSHA/18-0115%20PPT%20templates%20update/PNG/FONDO-PATRON-RESEARCH.png" TargetMode="Externa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FONDO-PATRON-RESEARCH.png" descr="/Volumes/XRAID/Equipo Rojo/EU-OSHA/18-0115 PPT templates update/PNG/FONDO-PATRON-RESEARCH.png"/>
          <p:cNvPicPr>
            <a:picLocks/>
          </p:cNvPicPr>
          <p:nvPr/>
        </p:nvPicPr>
        <p:blipFill>
          <a:blip r:embed="rId14" r:link="rId15">
            <a:extLst>
              <a:ext uri="{28A0092B-C50C-407E-A947-70E740481C1C}">
                <a14:useLocalDpi xmlns:a14="http://schemas.microsoft.com/office/drawing/2010/main" val="0"/>
              </a:ext>
            </a:extLst>
          </a:blip>
          <a:stretch>
            <a:fillRect/>
          </a:stretch>
        </p:blipFill>
        <p:spPr>
          <a:xfrm>
            <a:off x="0" y="0"/>
            <a:ext cx="9180000" cy="5144400"/>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dirty="0"/>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Slide Number Placeholder 9"/>
          <p:cNvSpPr txBox="1">
            <a:spLocks/>
          </p:cNvSpPr>
          <p:nvPr/>
        </p:nvSpPr>
        <p:spPr>
          <a:xfrm>
            <a:off x="8534024" y="4879662"/>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dirty="0"/>
          </a:p>
        </p:txBody>
      </p:sp>
      <p:sp>
        <p:nvSpPr>
          <p:cNvPr id="11" name="Rectangle 11"/>
          <p:cNvSpPr>
            <a:spLocks noChangeArrowheads="1"/>
          </p:cNvSpPr>
          <p:nvPr/>
        </p:nvSpPr>
        <p:spPr bwMode="auto">
          <a:xfrm>
            <a:off x="2268539" y="4857751"/>
            <a:ext cx="5830887" cy="78581"/>
          </a:xfrm>
          <a:prstGeom prst="rect">
            <a:avLst/>
          </a:prstGeom>
          <a:noFill/>
          <a:ln w="9525">
            <a:noFill/>
            <a:miter lim="800000"/>
            <a:headEnd/>
            <a:tailEnd/>
          </a:ln>
        </p:spPr>
        <p:txBody>
          <a:bodyPr lIns="0" tIns="0" rIns="0" bIns="0">
            <a:prstTxWarp prst="textNoShape">
              <a:avLst/>
            </a:prstTxWarp>
          </a:bodyPr>
          <a:lstStyle/>
          <a:p>
            <a:pPr algn="r">
              <a:lnSpc>
                <a:spcPct val="90000"/>
              </a:lnSpc>
              <a:spcBef>
                <a:spcPct val="30000"/>
              </a:spcBef>
              <a:buClr>
                <a:srgbClr val="00529F"/>
              </a:buClr>
              <a:defRPr/>
            </a:pPr>
            <a:r>
              <a:rPr lang="en-GB" sz="675" b="1" noProof="0" dirty="0">
                <a:solidFill>
                  <a:schemeClr val="tx2"/>
                </a:solidFill>
                <a:latin typeface="Arial" charset="0"/>
                <a:ea typeface="ＭＳ Ｐゴシック" charset="-128"/>
                <a:cs typeface="ＭＳ Ｐゴシック" charset="-128"/>
              </a:rPr>
              <a:t>https://osha.europa.eu</a:t>
            </a:r>
          </a:p>
        </p:txBody>
      </p:sp>
      <p:pic>
        <p:nvPicPr>
          <p:cNvPr id="9" name="Bild 3" descr="111004_EU-OSHA_PPT_Corporate logo_inner slide.png"/>
          <p:cNvPicPr>
            <a:picLocks noChangeAspect="1"/>
          </p:cNvPicPr>
          <p:nvPr/>
        </p:nvPicPr>
        <p:blipFill>
          <a:blip r:embed="rId16" cstate="print"/>
          <a:srcRect/>
          <a:stretch>
            <a:fillRect/>
          </a:stretch>
        </p:blipFill>
        <p:spPr bwMode="auto">
          <a:xfrm>
            <a:off x="442913" y="4705350"/>
            <a:ext cx="816719" cy="233363"/>
          </a:xfrm>
          <a:prstGeom prst="rect">
            <a:avLst/>
          </a:prstGeom>
          <a:noFill/>
          <a:ln w="9525">
            <a:noFill/>
            <a:miter lim="800000"/>
            <a:headEnd/>
            <a:tailEnd/>
          </a:ln>
        </p:spPr>
      </p:pic>
    </p:spTree>
    <p:extLst>
      <p:ext uri="{BB962C8B-B14F-4D97-AF65-F5344CB8AC3E}">
        <p14:creationId xmlns:p14="http://schemas.microsoft.com/office/powerpoint/2010/main" val="1918985544"/>
      </p:ext>
    </p:extLst>
  </p:cSld>
  <p:clrMap bg1="lt1" tx1="dk1" bg2="lt2" tx2="dk2" accent1="accent1" accent2="accent2" accent3="accent3" accent4="accent4" accent5="accent5" accent6="accent6" hlink="hlink" folHlink="folHlink"/>
  <p:sldLayoutIdLst>
    <p:sldLayoutId id="2147483810" r:id="rId1"/>
    <p:sldLayoutId id="2147483811" r:id="rId2"/>
    <p:sldLayoutId id="2147483812" r:id="rId3"/>
    <p:sldLayoutId id="2147483823" r:id="rId4"/>
    <p:sldLayoutId id="2147483815" r:id="rId5"/>
    <p:sldLayoutId id="2147483816" r:id="rId6"/>
    <p:sldLayoutId id="2147483817" r:id="rId7"/>
    <p:sldLayoutId id="2147483818" r:id="rId8"/>
    <p:sldLayoutId id="2147483819" r:id="rId9"/>
    <p:sldLayoutId id="2147483820" r:id="rId10"/>
    <p:sldLayoutId id="2147483821" r:id="rId11"/>
    <p:sldLayoutId id="2147483822" r:id="rId12"/>
  </p:sldLayoutIdLst>
  <p:txStyles>
    <p:title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osha.europa.eu/en/publications/osh-figures-health-and-social-care-sector"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osha.europa.eu/en/publications/characterisation-health-and-social-care-sector" TargetMode="External"/><Relationship Id="rId7" Type="http://schemas.openxmlformats.org/officeDocument/2006/relationships/hyperlink" Target="https://osha.europa.eu/en/publications/worker-participation-osh-management-health-and-social-care-sector"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osha.europa.eu/en/publications/osh-management-health-and-social-care-sector" TargetMode="External"/><Relationship Id="rId5" Type="http://schemas.openxmlformats.org/officeDocument/2006/relationships/hyperlink" Target="https://osha.europa.eu/en/publications/work-related-outcomes-health-and-social-care-sector" TargetMode="External"/><Relationship Id="rId4" Type="http://schemas.openxmlformats.org/officeDocument/2006/relationships/hyperlink" Target="https://osha.europa.eu/en/publications/osh-risks-health-and-social-care-sector"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BE335-7734-443F-A95C-AA48C734F6B3}"/>
              </a:ext>
            </a:extLst>
          </p:cNvPr>
          <p:cNvSpPr>
            <a:spLocks noGrp="1"/>
          </p:cNvSpPr>
          <p:nvPr>
            <p:ph type="title"/>
          </p:nvPr>
        </p:nvSpPr>
        <p:spPr>
          <a:xfrm>
            <a:off x="251520" y="2673000"/>
            <a:ext cx="8496944" cy="696600"/>
          </a:xfrm>
        </p:spPr>
        <p:txBody>
          <a:bodyPr/>
          <a:lstStyle/>
          <a:p>
            <a:r>
              <a:rPr lang="es-ES" dirty="0"/>
              <a:t>Health and Social Care (</a:t>
            </a:r>
            <a:r>
              <a:rPr lang="es-ES" dirty="0" err="1"/>
              <a:t>HeSCare</a:t>
            </a:r>
            <a:r>
              <a:rPr lang="es-ES" dirty="0"/>
              <a:t>) sector - OSH in figures</a:t>
            </a:r>
            <a:br>
              <a:rPr lang="es-ES" dirty="0"/>
            </a:br>
            <a:endParaRPr lang="en-GB" sz="1800" dirty="0"/>
          </a:p>
        </p:txBody>
      </p:sp>
      <p:sp>
        <p:nvSpPr>
          <p:cNvPr id="3" name="Subtitle 2">
            <a:extLst>
              <a:ext uri="{FF2B5EF4-FFF2-40B4-BE49-F238E27FC236}">
                <a16:creationId xmlns:a16="http://schemas.microsoft.com/office/drawing/2014/main" id="{AA9C1D1E-3C23-4ACB-B4E5-691CB8097E57}"/>
              </a:ext>
            </a:extLst>
          </p:cNvPr>
          <p:cNvSpPr>
            <a:spLocks noGrp="1"/>
          </p:cNvSpPr>
          <p:nvPr>
            <p:ph type="subTitle" idx="10"/>
          </p:nvPr>
        </p:nvSpPr>
        <p:spPr>
          <a:xfrm>
            <a:off x="268071" y="3116397"/>
            <a:ext cx="7844880" cy="506406"/>
          </a:xfrm>
        </p:spPr>
        <p:txBody>
          <a:bodyPr>
            <a:normAutofit/>
          </a:bodyPr>
          <a:lstStyle/>
          <a:p>
            <a:r>
              <a:rPr lang="es-ES" sz="1600" dirty="0" err="1"/>
              <a:t>Main</a:t>
            </a:r>
            <a:r>
              <a:rPr lang="es-ES" sz="1600" dirty="0"/>
              <a:t> drivers and </a:t>
            </a:r>
            <a:r>
              <a:rPr lang="es-ES" sz="1600" dirty="0" err="1"/>
              <a:t>barriers</a:t>
            </a:r>
            <a:r>
              <a:rPr lang="es-ES" sz="1600" dirty="0"/>
              <a:t> </a:t>
            </a:r>
            <a:r>
              <a:rPr lang="es-ES" sz="1600" dirty="0" err="1"/>
              <a:t>for</a:t>
            </a:r>
            <a:r>
              <a:rPr lang="es-ES" sz="1600" dirty="0"/>
              <a:t> OSH </a:t>
            </a:r>
            <a:r>
              <a:rPr lang="es-ES" sz="1600" dirty="0" err="1"/>
              <a:t>management</a:t>
            </a:r>
            <a:r>
              <a:rPr lang="es-ES" sz="1600" dirty="0"/>
              <a:t> </a:t>
            </a:r>
            <a:r>
              <a:rPr lang="en-GB" sz="1600" dirty="0"/>
              <a:t>in the </a:t>
            </a:r>
            <a:r>
              <a:rPr lang="en-GB" sz="1600" dirty="0" err="1"/>
              <a:t>HeSCare</a:t>
            </a:r>
            <a:r>
              <a:rPr lang="en-GB" sz="1600" dirty="0"/>
              <a:t> sector</a:t>
            </a:r>
          </a:p>
          <a:p>
            <a:r>
              <a:rPr lang="es-ES" sz="1200" dirty="0"/>
              <a:t>PPT 5</a:t>
            </a:r>
            <a:endParaRPr lang="en-GB" sz="1200" dirty="0"/>
          </a:p>
        </p:txBody>
      </p:sp>
    </p:spTree>
    <p:extLst>
      <p:ext uri="{BB962C8B-B14F-4D97-AF65-F5344CB8AC3E}">
        <p14:creationId xmlns:p14="http://schemas.microsoft.com/office/powerpoint/2010/main" val="1077208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1" y="123478"/>
            <a:ext cx="9109177" cy="504056"/>
          </a:xfrm>
        </p:spPr>
        <p:txBody>
          <a:bodyPr/>
          <a:lstStyle/>
          <a:p>
            <a:r>
              <a:rPr lang="es-ES" sz="1800" dirty="0" err="1"/>
              <a:t>Percentage</a:t>
            </a:r>
            <a:r>
              <a:rPr lang="es-ES" sz="1800" dirty="0"/>
              <a:t> of </a:t>
            </a:r>
            <a:r>
              <a:rPr lang="es-ES" sz="1800" dirty="0" err="1"/>
              <a:t>HeSCare</a:t>
            </a:r>
            <a:r>
              <a:rPr lang="es-ES" sz="1800" dirty="0"/>
              <a:t> sector establishments </a:t>
            </a:r>
            <a:r>
              <a:rPr lang="es-ES" sz="1800" dirty="0" err="1"/>
              <a:t>indicating</a:t>
            </a:r>
            <a:r>
              <a:rPr lang="es-ES" sz="1800" dirty="0"/>
              <a:t> </a:t>
            </a:r>
            <a:r>
              <a:rPr lang="es-ES" sz="1800" dirty="0" err="1"/>
              <a:t>they</a:t>
            </a:r>
            <a:r>
              <a:rPr lang="es-ES" sz="1800" dirty="0"/>
              <a:t> </a:t>
            </a:r>
            <a:r>
              <a:rPr lang="es-ES" sz="1800" dirty="0" err="1"/>
              <a:t>have</a:t>
            </a:r>
            <a:r>
              <a:rPr lang="es-ES" sz="1800" dirty="0"/>
              <a:t> </a:t>
            </a:r>
            <a:r>
              <a:rPr lang="es-ES" sz="1800" dirty="0" err="1"/>
              <a:t>been</a:t>
            </a:r>
            <a:r>
              <a:rPr lang="es-ES" sz="1800" dirty="0"/>
              <a:t> </a:t>
            </a:r>
            <a:r>
              <a:rPr lang="es-ES" sz="1800" dirty="0" err="1"/>
              <a:t>visited</a:t>
            </a:r>
            <a:r>
              <a:rPr lang="es-ES" sz="1800" dirty="0"/>
              <a:t> </a:t>
            </a:r>
            <a:r>
              <a:rPr lang="es-ES" sz="1800" dirty="0" err="1"/>
              <a:t>by</a:t>
            </a:r>
            <a:r>
              <a:rPr lang="es-ES" sz="1800" dirty="0"/>
              <a:t> </a:t>
            </a:r>
            <a:r>
              <a:rPr lang="es-ES" sz="1800" dirty="0" err="1"/>
              <a:t>the</a:t>
            </a:r>
            <a:r>
              <a:rPr lang="es-ES" sz="1800" dirty="0"/>
              <a:t> </a:t>
            </a:r>
            <a:r>
              <a:rPr lang="es-ES" sz="1800" dirty="0" err="1"/>
              <a:t>labour</a:t>
            </a:r>
            <a:r>
              <a:rPr lang="es-ES" sz="1800" dirty="0"/>
              <a:t> </a:t>
            </a:r>
            <a:r>
              <a:rPr lang="es-ES" sz="1800" dirty="0" err="1"/>
              <a:t>inspectorate</a:t>
            </a:r>
            <a:r>
              <a:rPr lang="es-ES" sz="1800" dirty="0"/>
              <a:t> in </a:t>
            </a:r>
            <a:r>
              <a:rPr lang="es-ES" sz="1800" dirty="0" err="1"/>
              <a:t>the</a:t>
            </a:r>
            <a:r>
              <a:rPr lang="es-ES" sz="1800" dirty="0"/>
              <a:t> </a:t>
            </a:r>
            <a:r>
              <a:rPr lang="es-ES" sz="1800" dirty="0" err="1"/>
              <a:t>last</a:t>
            </a:r>
            <a:r>
              <a:rPr lang="es-ES" sz="1800" dirty="0"/>
              <a:t> </a:t>
            </a:r>
            <a:r>
              <a:rPr lang="es-ES" sz="1800" dirty="0" err="1"/>
              <a:t>three</a:t>
            </a:r>
            <a:r>
              <a:rPr lang="es-ES" sz="1800" dirty="0"/>
              <a:t> </a:t>
            </a:r>
            <a:r>
              <a:rPr lang="es-ES" sz="1800" dirty="0" err="1"/>
              <a:t>years</a:t>
            </a:r>
            <a:r>
              <a:rPr lang="es-ES" sz="1800" dirty="0"/>
              <a:t>, </a:t>
            </a:r>
            <a:r>
              <a:rPr lang="es-ES" sz="1200" dirty="0" err="1"/>
              <a:t>by</a:t>
            </a:r>
            <a:r>
              <a:rPr lang="es-ES" sz="1200" dirty="0"/>
              <a:t> </a:t>
            </a:r>
            <a:r>
              <a:rPr lang="es-ES" sz="1200" dirty="0" err="1"/>
              <a:t>size</a:t>
            </a:r>
            <a:r>
              <a:rPr lang="es-ES" sz="1200" dirty="0"/>
              <a:t>, EU-27, 2019 (%)</a:t>
            </a:r>
            <a:endParaRPr lang="en-GB" sz="1200" dirty="0"/>
          </a:p>
        </p:txBody>
      </p:sp>
      <p:sp>
        <p:nvSpPr>
          <p:cNvPr id="3" name="Content Placeholder 2"/>
          <p:cNvSpPr>
            <a:spLocks noGrp="1"/>
          </p:cNvSpPr>
          <p:nvPr>
            <p:ph sz="half" idx="1"/>
          </p:nvPr>
        </p:nvSpPr>
        <p:spPr>
          <a:xfrm>
            <a:off x="179512" y="837000"/>
            <a:ext cx="8640960" cy="3894990"/>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5" name="Rectangle 1"/>
          <p:cNvSpPr>
            <a:spLocks noChangeArrowheads="1"/>
          </p:cNvSpPr>
          <p:nvPr/>
        </p:nvSpPr>
        <p:spPr bwMode="auto">
          <a:xfrm>
            <a:off x="755576" y="278568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TextBox 5">
            <a:extLst>
              <a:ext uri="{FF2B5EF4-FFF2-40B4-BE49-F238E27FC236}">
                <a16:creationId xmlns:a16="http://schemas.microsoft.com/office/drawing/2014/main" id="{72D654CD-F31D-C631-211A-2019AE6454D2}"/>
              </a:ext>
            </a:extLst>
          </p:cNvPr>
          <p:cNvSpPr txBox="1"/>
          <p:nvPr/>
        </p:nvSpPr>
        <p:spPr>
          <a:xfrm>
            <a:off x="1538139" y="4106430"/>
            <a:ext cx="5656172" cy="713016"/>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ESENER-2019 </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sector establishments in the EU-27. </a:t>
            </a:r>
          </a:p>
          <a:p>
            <a:pPr algn="r"/>
            <a:r>
              <a:rPr lang="en-GB" sz="900" dirty="0">
                <a:latin typeface="Arial" panose="020B0604020202020204" pitchFamily="34" charset="0"/>
                <a:ea typeface="Times New Roman" panose="02020603050405020304" pitchFamily="18" charset="0"/>
                <a:cs typeface="Times New Roman" panose="02020603050405020304" pitchFamily="18" charset="0"/>
              </a:rPr>
              <a:t>The horizontal line indicates the </a:t>
            </a:r>
            <a:r>
              <a:rPr lang="en-GB" sz="900" dirty="0" err="1">
                <a:latin typeface="Arial" panose="020B0604020202020204" pitchFamily="34" charset="0"/>
                <a:ea typeface="Times New Roman" panose="02020603050405020304" pitchFamily="18" charset="0"/>
                <a:cs typeface="Times New Roman" panose="02020603050405020304" pitchFamily="18" charset="0"/>
              </a:rPr>
              <a:t>HeSCare</a:t>
            </a:r>
            <a:r>
              <a:rPr lang="en-GB" sz="900" dirty="0">
                <a:latin typeface="Arial" panose="020B0604020202020204" pitchFamily="34" charset="0"/>
                <a:ea typeface="Times New Roman" panose="02020603050405020304" pitchFamily="18" charset="0"/>
                <a:cs typeface="Times New Roman" panose="02020603050405020304" pitchFamily="18" charset="0"/>
              </a:rPr>
              <a:t> (NACE Q) EU-27 average.</a:t>
            </a: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6A07F80A-656B-9BF5-CF50-A1048BA4FA84}"/>
              </a:ext>
            </a:extLst>
          </p:cNvPr>
          <p:cNvPicPr>
            <a:picLocks noChangeAspect="1"/>
          </p:cNvPicPr>
          <p:nvPr/>
        </p:nvPicPr>
        <p:blipFill>
          <a:blip r:embed="rId2"/>
          <a:stretch>
            <a:fillRect/>
          </a:stretch>
        </p:blipFill>
        <p:spPr>
          <a:xfrm>
            <a:off x="1949689" y="1087245"/>
            <a:ext cx="5244622" cy="2969009"/>
          </a:xfrm>
          <a:prstGeom prst="rect">
            <a:avLst/>
          </a:prstGeom>
        </p:spPr>
      </p:pic>
    </p:spTree>
    <p:extLst>
      <p:ext uri="{BB962C8B-B14F-4D97-AF65-F5344CB8AC3E}">
        <p14:creationId xmlns:p14="http://schemas.microsoft.com/office/powerpoint/2010/main" val="27533950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449" y="115088"/>
            <a:ext cx="8785101" cy="367200"/>
          </a:xfrm>
        </p:spPr>
        <p:txBody>
          <a:bodyPr/>
          <a:lstStyle/>
          <a:p>
            <a:r>
              <a:rPr lang="en-US" sz="1600" dirty="0"/>
              <a:t>Percentage of </a:t>
            </a:r>
            <a:r>
              <a:rPr lang="en-US" sz="1600" dirty="0" err="1"/>
              <a:t>HeSCare</a:t>
            </a:r>
            <a:r>
              <a:rPr lang="en-US" sz="1600" dirty="0"/>
              <a:t> sector establishments </a:t>
            </a:r>
            <a:r>
              <a:rPr lang="es-ES" sz="1600" dirty="0" err="1"/>
              <a:t>indicating</a:t>
            </a:r>
            <a:r>
              <a:rPr lang="es-ES" sz="1600" dirty="0"/>
              <a:t> </a:t>
            </a:r>
            <a:r>
              <a:rPr lang="es-ES" sz="1600" dirty="0" err="1"/>
              <a:t>they</a:t>
            </a:r>
            <a:r>
              <a:rPr lang="es-ES" sz="1600" dirty="0"/>
              <a:t> </a:t>
            </a:r>
            <a:r>
              <a:rPr lang="es-ES" sz="1600" dirty="0" err="1"/>
              <a:t>have</a:t>
            </a:r>
            <a:r>
              <a:rPr lang="es-ES" sz="1600" dirty="0"/>
              <a:t> </a:t>
            </a:r>
            <a:r>
              <a:rPr lang="es-ES" sz="1600" dirty="0" err="1"/>
              <a:t>been</a:t>
            </a:r>
            <a:r>
              <a:rPr lang="es-ES" sz="1600" dirty="0"/>
              <a:t> </a:t>
            </a:r>
            <a:r>
              <a:rPr lang="es-ES" sz="1600" dirty="0" err="1"/>
              <a:t>visited</a:t>
            </a:r>
            <a:r>
              <a:rPr lang="es-ES" sz="1600" dirty="0"/>
              <a:t> </a:t>
            </a:r>
            <a:r>
              <a:rPr lang="es-ES" sz="1600" dirty="0" err="1"/>
              <a:t>by</a:t>
            </a:r>
            <a:r>
              <a:rPr lang="es-ES" sz="1600" dirty="0"/>
              <a:t> </a:t>
            </a:r>
            <a:r>
              <a:rPr lang="es-ES" sz="1600" dirty="0" err="1"/>
              <a:t>the</a:t>
            </a:r>
            <a:r>
              <a:rPr lang="es-ES" sz="1600" dirty="0"/>
              <a:t> </a:t>
            </a:r>
            <a:r>
              <a:rPr lang="es-ES" sz="1600" dirty="0" err="1"/>
              <a:t>labour</a:t>
            </a:r>
            <a:r>
              <a:rPr lang="es-ES" sz="1600" dirty="0"/>
              <a:t> </a:t>
            </a:r>
            <a:r>
              <a:rPr lang="es-ES" sz="1600" dirty="0" err="1"/>
              <a:t>inspectorate</a:t>
            </a:r>
            <a:r>
              <a:rPr lang="es-ES" sz="1600" dirty="0"/>
              <a:t> in </a:t>
            </a:r>
            <a:r>
              <a:rPr lang="es-ES" sz="1600" dirty="0" err="1"/>
              <a:t>the</a:t>
            </a:r>
            <a:r>
              <a:rPr lang="es-ES" sz="1600" dirty="0"/>
              <a:t> </a:t>
            </a:r>
            <a:r>
              <a:rPr lang="es-ES" sz="1600" dirty="0" err="1"/>
              <a:t>last</a:t>
            </a:r>
            <a:r>
              <a:rPr lang="es-ES" sz="1600" dirty="0"/>
              <a:t> </a:t>
            </a:r>
            <a:r>
              <a:rPr lang="es-ES" sz="1600" dirty="0" err="1"/>
              <a:t>three</a:t>
            </a:r>
            <a:r>
              <a:rPr lang="es-ES" sz="1600" dirty="0"/>
              <a:t> </a:t>
            </a:r>
            <a:r>
              <a:rPr lang="es-ES" sz="1600" dirty="0" err="1"/>
              <a:t>years</a:t>
            </a:r>
            <a:r>
              <a:rPr lang="en-US" sz="1600" dirty="0"/>
              <a:t>, </a:t>
            </a:r>
            <a:r>
              <a:rPr lang="en-US" sz="1200" dirty="0"/>
              <a:t>by country, EU-27 (+ CH, IS and NO), 2019 (%)</a:t>
            </a:r>
            <a:endParaRPr lang="el-GR" sz="1200" dirty="0"/>
          </a:p>
        </p:txBody>
      </p:sp>
      <p:sp>
        <p:nvSpPr>
          <p:cNvPr id="5" name="TextBox 4">
            <a:extLst>
              <a:ext uri="{FF2B5EF4-FFF2-40B4-BE49-F238E27FC236}">
                <a16:creationId xmlns:a16="http://schemas.microsoft.com/office/drawing/2014/main" id="{08D30882-EA94-2156-4EBA-D9E4EC26E0C5}"/>
              </a:ext>
            </a:extLst>
          </p:cNvPr>
          <p:cNvSpPr txBox="1"/>
          <p:nvPr/>
        </p:nvSpPr>
        <p:spPr>
          <a:xfrm>
            <a:off x="1547986" y="4268318"/>
            <a:ext cx="5656172" cy="713016"/>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ESENER-2019 </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establishments in the EU-27, Switzerland, Iceland and Norway. </a:t>
            </a:r>
          </a:p>
          <a:p>
            <a:pPr algn="r"/>
            <a:r>
              <a:rPr lang="en-GB" sz="900" dirty="0">
                <a:latin typeface="Arial" panose="020B0604020202020204" pitchFamily="34" charset="0"/>
                <a:ea typeface="Times New Roman" panose="02020603050405020304" pitchFamily="18" charset="0"/>
                <a:cs typeface="Times New Roman" panose="02020603050405020304" pitchFamily="18" charset="0"/>
              </a:rPr>
              <a:t>The horizontal line indicates the </a:t>
            </a:r>
            <a:r>
              <a:rPr lang="en-GB" sz="900" dirty="0" err="1">
                <a:latin typeface="Arial" panose="020B0604020202020204" pitchFamily="34" charset="0"/>
                <a:ea typeface="Times New Roman" panose="02020603050405020304" pitchFamily="18" charset="0"/>
                <a:cs typeface="Times New Roman" panose="02020603050405020304" pitchFamily="18" charset="0"/>
              </a:rPr>
              <a:t>HeSCare</a:t>
            </a:r>
            <a:r>
              <a:rPr lang="en-GB" sz="900" dirty="0">
                <a:latin typeface="Arial" panose="020B0604020202020204" pitchFamily="34" charset="0"/>
                <a:ea typeface="Times New Roman" panose="02020603050405020304" pitchFamily="18" charset="0"/>
                <a:cs typeface="Times New Roman" panose="02020603050405020304" pitchFamily="18" charset="0"/>
              </a:rPr>
              <a:t> EU-27 average.</a:t>
            </a: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6" name="Content Placeholder 5">
            <a:extLst>
              <a:ext uri="{FF2B5EF4-FFF2-40B4-BE49-F238E27FC236}">
                <a16:creationId xmlns:a16="http://schemas.microsoft.com/office/drawing/2014/main" id="{E23656AE-3FA3-D2E6-70E4-FAB35CEA198E}"/>
              </a:ext>
            </a:extLst>
          </p:cNvPr>
          <p:cNvPicPr>
            <a:picLocks noGrp="1" noChangeAspect="1"/>
          </p:cNvPicPr>
          <p:nvPr>
            <p:ph sz="half" idx="1"/>
          </p:nvPr>
        </p:nvPicPr>
        <p:blipFill>
          <a:blip r:embed="rId3"/>
          <a:stretch>
            <a:fillRect/>
          </a:stretch>
        </p:blipFill>
        <p:spPr>
          <a:xfrm>
            <a:off x="1945264" y="771550"/>
            <a:ext cx="5253472" cy="3469887"/>
          </a:xfrm>
          <a:prstGeom prst="rect">
            <a:avLst/>
          </a:prstGeom>
        </p:spPr>
      </p:pic>
    </p:spTree>
    <p:extLst>
      <p:ext uri="{BB962C8B-B14F-4D97-AF65-F5344CB8AC3E}">
        <p14:creationId xmlns:p14="http://schemas.microsoft.com/office/powerpoint/2010/main" val="29926898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1" y="123478"/>
            <a:ext cx="9109177" cy="504056"/>
          </a:xfrm>
        </p:spPr>
        <p:txBody>
          <a:bodyPr/>
          <a:lstStyle/>
          <a:p>
            <a:r>
              <a:rPr lang="es-ES" dirty="0" err="1"/>
              <a:t>Difficulties</a:t>
            </a:r>
            <a:r>
              <a:rPr lang="es-ES" dirty="0"/>
              <a:t> </a:t>
            </a:r>
            <a:r>
              <a:rPr lang="es-ES" dirty="0" err="1"/>
              <a:t>for</a:t>
            </a:r>
            <a:r>
              <a:rPr lang="es-ES" dirty="0"/>
              <a:t> establishments </a:t>
            </a:r>
            <a:r>
              <a:rPr lang="es-ES" dirty="0" err="1"/>
              <a:t>to</a:t>
            </a:r>
            <a:r>
              <a:rPr lang="es-ES" dirty="0"/>
              <a:t> </a:t>
            </a:r>
            <a:r>
              <a:rPr lang="es-ES" dirty="0" err="1"/>
              <a:t>address</a:t>
            </a:r>
            <a:r>
              <a:rPr lang="es-ES" dirty="0"/>
              <a:t> </a:t>
            </a:r>
            <a:r>
              <a:rPr lang="es-ES" dirty="0" err="1"/>
              <a:t>health</a:t>
            </a:r>
            <a:r>
              <a:rPr lang="es-ES" dirty="0"/>
              <a:t> and safety</a:t>
            </a:r>
            <a:br>
              <a:rPr lang="es-ES" dirty="0"/>
            </a:br>
            <a:r>
              <a:rPr lang="es-ES" sz="1200" dirty="0" err="1"/>
              <a:t>by</a:t>
            </a:r>
            <a:r>
              <a:rPr lang="es-ES" sz="1200" dirty="0"/>
              <a:t> sector, EU-27, 2019 (% </a:t>
            </a:r>
            <a:r>
              <a:rPr lang="es-ES" sz="1200" dirty="0" err="1"/>
              <a:t>indicating</a:t>
            </a:r>
            <a:r>
              <a:rPr lang="es-ES" sz="1200" dirty="0"/>
              <a:t> </a:t>
            </a:r>
            <a:r>
              <a:rPr lang="es-ES" sz="1200" dirty="0" err="1"/>
              <a:t>major</a:t>
            </a:r>
            <a:r>
              <a:rPr lang="es-ES" sz="1200" dirty="0"/>
              <a:t> </a:t>
            </a:r>
            <a:r>
              <a:rPr lang="es-ES" sz="1200" dirty="0" err="1"/>
              <a:t>reason</a:t>
            </a:r>
            <a:r>
              <a:rPr lang="es-ES" sz="1200" dirty="0"/>
              <a:t>)</a:t>
            </a:r>
            <a:endParaRPr lang="en-GB" sz="1200" dirty="0"/>
          </a:p>
        </p:txBody>
      </p:sp>
      <p:sp>
        <p:nvSpPr>
          <p:cNvPr id="3" name="Content Placeholder 2"/>
          <p:cNvSpPr>
            <a:spLocks noGrp="1"/>
          </p:cNvSpPr>
          <p:nvPr>
            <p:ph sz="half" idx="1"/>
          </p:nvPr>
        </p:nvSpPr>
        <p:spPr>
          <a:xfrm>
            <a:off x="179512" y="837000"/>
            <a:ext cx="8640960" cy="3894990"/>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5" name="Rectangle 1"/>
          <p:cNvSpPr>
            <a:spLocks noChangeArrowheads="1"/>
          </p:cNvSpPr>
          <p:nvPr/>
        </p:nvSpPr>
        <p:spPr bwMode="auto">
          <a:xfrm>
            <a:off x="755576" y="278568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TextBox 5">
            <a:extLst>
              <a:ext uri="{FF2B5EF4-FFF2-40B4-BE49-F238E27FC236}">
                <a16:creationId xmlns:a16="http://schemas.microsoft.com/office/drawing/2014/main" id="{72D654CD-F31D-C631-211A-2019AE6454D2}"/>
              </a:ext>
            </a:extLst>
          </p:cNvPr>
          <p:cNvSpPr txBox="1"/>
          <p:nvPr/>
        </p:nvSpPr>
        <p:spPr>
          <a:xfrm>
            <a:off x="1813153" y="4443958"/>
            <a:ext cx="5656172" cy="574516"/>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ESENER-2019 </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establishments in the EU-27. </a:t>
            </a: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418F1D23-1299-6DF3-5961-3C8956E76C10}"/>
              </a:ext>
            </a:extLst>
          </p:cNvPr>
          <p:cNvPicPr>
            <a:picLocks noChangeAspect="1"/>
          </p:cNvPicPr>
          <p:nvPr/>
        </p:nvPicPr>
        <p:blipFill>
          <a:blip r:embed="rId2"/>
          <a:stretch>
            <a:fillRect/>
          </a:stretch>
        </p:blipFill>
        <p:spPr>
          <a:xfrm>
            <a:off x="1700882" y="706499"/>
            <a:ext cx="5742237" cy="3737459"/>
          </a:xfrm>
          <a:prstGeom prst="rect">
            <a:avLst/>
          </a:prstGeom>
        </p:spPr>
      </p:pic>
    </p:spTree>
    <p:extLst>
      <p:ext uri="{BB962C8B-B14F-4D97-AF65-F5344CB8AC3E}">
        <p14:creationId xmlns:p14="http://schemas.microsoft.com/office/powerpoint/2010/main" val="7398531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1" y="123478"/>
            <a:ext cx="9109177" cy="504056"/>
          </a:xfrm>
        </p:spPr>
        <p:txBody>
          <a:bodyPr/>
          <a:lstStyle/>
          <a:p>
            <a:r>
              <a:rPr lang="es-ES" dirty="0" err="1"/>
              <a:t>Difficulties</a:t>
            </a:r>
            <a:r>
              <a:rPr lang="es-ES" dirty="0"/>
              <a:t> </a:t>
            </a:r>
            <a:r>
              <a:rPr lang="es-ES" dirty="0" err="1"/>
              <a:t>for</a:t>
            </a:r>
            <a:r>
              <a:rPr lang="es-ES" dirty="0"/>
              <a:t> </a:t>
            </a:r>
            <a:r>
              <a:rPr lang="es-ES" dirty="0" err="1"/>
              <a:t>HeSCare</a:t>
            </a:r>
            <a:r>
              <a:rPr lang="es-ES" dirty="0"/>
              <a:t> sector establishments </a:t>
            </a:r>
            <a:r>
              <a:rPr lang="es-ES" dirty="0" err="1"/>
              <a:t>to</a:t>
            </a:r>
            <a:r>
              <a:rPr lang="es-ES" dirty="0"/>
              <a:t> </a:t>
            </a:r>
            <a:r>
              <a:rPr lang="es-ES" dirty="0" err="1"/>
              <a:t>address</a:t>
            </a:r>
            <a:r>
              <a:rPr lang="es-ES" dirty="0"/>
              <a:t> </a:t>
            </a:r>
            <a:r>
              <a:rPr lang="es-ES" dirty="0" err="1"/>
              <a:t>health</a:t>
            </a:r>
            <a:r>
              <a:rPr lang="es-ES" dirty="0"/>
              <a:t> and safety</a:t>
            </a:r>
            <a:br>
              <a:rPr lang="es-ES" dirty="0"/>
            </a:br>
            <a:r>
              <a:rPr lang="es-ES" sz="1200" dirty="0" err="1"/>
              <a:t>by</a:t>
            </a:r>
            <a:r>
              <a:rPr lang="es-ES" sz="1200" dirty="0"/>
              <a:t> subsector, EU-27, 2019 (% </a:t>
            </a:r>
            <a:r>
              <a:rPr lang="es-ES" sz="1200" dirty="0" err="1"/>
              <a:t>indicating</a:t>
            </a:r>
            <a:r>
              <a:rPr lang="es-ES" sz="1200" dirty="0"/>
              <a:t> </a:t>
            </a:r>
            <a:r>
              <a:rPr lang="es-ES" sz="1200" dirty="0" err="1"/>
              <a:t>major</a:t>
            </a:r>
            <a:r>
              <a:rPr lang="es-ES" sz="1200" dirty="0"/>
              <a:t> </a:t>
            </a:r>
            <a:r>
              <a:rPr lang="es-ES" sz="1200" dirty="0" err="1"/>
              <a:t>reason</a:t>
            </a:r>
            <a:r>
              <a:rPr lang="es-ES" sz="1200" dirty="0"/>
              <a:t>)</a:t>
            </a:r>
            <a:endParaRPr lang="en-GB" sz="1200" dirty="0"/>
          </a:p>
        </p:txBody>
      </p:sp>
      <p:sp>
        <p:nvSpPr>
          <p:cNvPr id="3" name="Content Placeholder 2"/>
          <p:cNvSpPr>
            <a:spLocks noGrp="1"/>
          </p:cNvSpPr>
          <p:nvPr>
            <p:ph sz="half" idx="1"/>
          </p:nvPr>
        </p:nvSpPr>
        <p:spPr>
          <a:xfrm>
            <a:off x="179512" y="837000"/>
            <a:ext cx="8640960" cy="3894990"/>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5" name="Rectangle 1"/>
          <p:cNvSpPr>
            <a:spLocks noChangeArrowheads="1"/>
          </p:cNvSpPr>
          <p:nvPr/>
        </p:nvSpPr>
        <p:spPr bwMode="auto">
          <a:xfrm>
            <a:off x="755576" y="278568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TextBox 5">
            <a:extLst>
              <a:ext uri="{FF2B5EF4-FFF2-40B4-BE49-F238E27FC236}">
                <a16:creationId xmlns:a16="http://schemas.microsoft.com/office/drawing/2014/main" id="{72D654CD-F31D-C631-211A-2019AE6454D2}"/>
              </a:ext>
            </a:extLst>
          </p:cNvPr>
          <p:cNvSpPr txBox="1"/>
          <p:nvPr/>
        </p:nvSpPr>
        <p:spPr>
          <a:xfrm>
            <a:off x="1907704" y="4280583"/>
            <a:ext cx="5852423" cy="574516"/>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ESENER-2019 </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sector establishments in the EU-27. </a:t>
            </a: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A2304656-ADF8-CFB8-CE66-F1B287C79828}"/>
              </a:ext>
            </a:extLst>
          </p:cNvPr>
          <p:cNvPicPr>
            <a:picLocks noChangeAspect="1"/>
          </p:cNvPicPr>
          <p:nvPr/>
        </p:nvPicPr>
        <p:blipFill>
          <a:blip r:embed="rId2"/>
          <a:stretch>
            <a:fillRect/>
          </a:stretch>
        </p:blipFill>
        <p:spPr>
          <a:xfrm>
            <a:off x="1507518" y="837000"/>
            <a:ext cx="6128964" cy="3443583"/>
          </a:xfrm>
          <a:prstGeom prst="rect">
            <a:avLst/>
          </a:prstGeom>
        </p:spPr>
      </p:pic>
    </p:spTree>
    <p:extLst>
      <p:ext uri="{BB962C8B-B14F-4D97-AF65-F5344CB8AC3E}">
        <p14:creationId xmlns:p14="http://schemas.microsoft.com/office/powerpoint/2010/main" val="21225214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1" y="123478"/>
            <a:ext cx="9109177" cy="504056"/>
          </a:xfrm>
        </p:spPr>
        <p:txBody>
          <a:bodyPr/>
          <a:lstStyle/>
          <a:p>
            <a:r>
              <a:rPr lang="es-ES" dirty="0" err="1"/>
              <a:t>Difficulties</a:t>
            </a:r>
            <a:r>
              <a:rPr lang="es-ES" dirty="0"/>
              <a:t> </a:t>
            </a:r>
            <a:r>
              <a:rPr lang="es-ES" dirty="0" err="1"/>
              <a:t>for</a:t>
            </a:r>
            <a:r>
              <a:rPr lang="es-ES" dirty="0"/>
              <a:t> </a:t>
            </a:r>
            <a:r>
              <a:rPr lang="es-ES" dirty="0" err="1"/>
              <a:t>HeSCare</a:t>
            </a:r>
            <a:r>
              <a:rPr lang="es-ES" dirty="0"/>
              <a:t> sector establishments </a:t>
            </a:r>
            <a:r>
              <a:rPr lang="es-ES" dirty="0" err="1"/>
              <a:t>to</a:t>
            </a:r>
            <a:r>
              <a:rPr lang="es-ES" dirty="0"/>
              <a:t> </a:t>
            </a:r>
            <a:r>
              <a:rPr lang="es-ES" dirty="0" err="1"/>
              <a:t>address</a:t>
            </a:r>
            <a:r>
              <a:rPr lang="es-ES" dirty="0"/>
              <a:t> </a:t>
            </a:r>
            <a:r>
              <a:rPr lang="es-ES" dirty="0" err="1"/>
              <a:t>health</a:t>
            </a:r>
            <a:r>
              <a:rPr lang="es-ES" dirty="0"/>
              <a:t> and safety</a:t>
            </a:r>
            <a:br>
              <a:rPr lang="es-ES" dirty="0"/>
            </a:br>
            <a:r>
              <a:rPr lang="es-ES" sz="1200" dirty="0" err="1"/>
              <a:t>by</a:t>
            </a:r>
            <a:r>
              <a:rPr lang="es-ES" sz="1200" dirty="0"/>
              <a:t> </a:t>
            </a:r>
            <a:r>
              <a:rPr lang="es-ES" sz="1200" dirty="0" err="1"/>
              <a:t>size</a:t>
            </a:r>
            <a:r>
              <a:rPr lang="es-ES" sz="1200" dirty="0"/>
              <a:t>, EU-27, 2019 (% </a:t>
            </a:r>
            <a:r>
              <a:rPr lang="es-ES" sz="1200" dirty="0" err="1"/>
              <a:t>indicating</a:t>
            </a:r>
            <a:r>
              <a:rPr lang="es-ES" sz="1200" dirty="0"/>
              <a:t> </a:t>
            </a:r>
            <a:r>
              <a:rPr lang="es-ES" sz="1200" dirty="0" err="1"/>
              <a:t>major</a:t>
            </a:r>
            <a:r>
              <a:rPr lang="es-ES" sz="1200" dirty="0"/>
              <a:t> </a:t>
            </a:r>
            <a:r>
              <a:rPr lang="es-ES" sz="1200" dirty="0" err="1"/>
              <a:t>reason</a:t>
            </a:r>
            <a:r>
              <a:rPr lang="es-ES" sz="1200" dirty="0"/>
              <a:t>)</a:t>
            </a:r>
            <a:endParaRPr lang="en-GB" sz="1200" dirty="0"/>
          </a:p>
        </p:txBody>
      </p:sp>
      <p:sp>
        <p:nvSpPr>
          <p:cNvPr id="3" name="Content Placeholder 2"/>
          <p:cNvSpPr>
            <a:spLocks noGrp="1"/>
          </p:cNvSpPr>
          <p:nvPr>
            <p:ph sz="half" idx="1"/>
          </p:nvPr>
        </p:nvSpPr>
        <p:spPr>
          <a:xfrm>
            <a:off x="179512" y="837000"/>
            <a:ext cx="8640960" cy="3894990"/>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5" name="Rectangle 1"/>
          <p:cNvSpPr>
            <a:spLocks noChangeArrowheads="1"/>
          </p:cNvSpPr>
          <p:nvPr/>
        </p:nvSpPr>
        <p:spPr bwMode="auto">
          <a:xfrm>
            <a:off x="755576" y="278568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TextBox 5">
            <a:extLst>
              <a:ext uri="{FF2B5EF4-FFF2-40B4-BE49-F238E27FC236}">
                <a16:creationId xmlns:a16="http://schemas.microsoft.com/office/drawing/2014/main" id="{72D654CD-F31D-C631-211A-2019AE6454D2}"/>
              </a:ext>
            </a:extLst>
          </p:cNvPr>
          <p:cNvSpPr txBox="1"/>
          <p:nvPr/>
        </p:nvSpPr>
        <p:spPr>
          <a:xfrm>
            <a:off x="2051720" y="4019242"/>
            <a:ext cx="5852423" cy="574516"/>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ESENER-2019 </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sector establishments in the EU-27. </a:t>
            </a: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32659275-E349-3CA1-A1E1-45C05EDCDD77}"/>
              </a:ext>
            </a:extLst>
          </p:cNvPr>
          <p:cNvPicPr>
            <a:picLocks noChangeAspect="1"/>
          </p:cNvPicPr>
          <p:nvPr/>
        </p:nvPicPr>
        <p:blipFill>
          <a:blip r:embed="rId2"/>
          <a:stretch>
            <a:fillRect/>
          </a:stretch>
        </p:blipFill>
        <p:spPr>
          <a:xfrm>
            <a:off x="1292068" y="987574"/>
            <a:ext cx="6559865" cy="2969009"/>
          </a:xfrm>
          <a:prstGeom prst="rect">
            <a:avLst/>
          </a:prstGeom>
        </p:spPr>
      </p:pic>
    </p:spTree>
    <p:extLst>
      <p:ext uri="{BB962C8B-B14F-4D97-AF65-F5344CB8AC3E}">
        <p14:creationId xmlns:p14="http://schemas.microsoft.com/office/powerpoint/2010/main" val="27104621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449" y="115088"/>
            <a:ext cx="8785101" cy="367200"/>
          </a:xfrm>
        </p:spPr>
        <p:txBody>
          <a:bodyPr/>
          <a:lstStyle/>
          <a:p>
            <a:r>
              <a:rPr lang="en-US" sz="1600" dirty="0"/>
              <a:t>Percentage of </a:t>
            </a:r>
            <a:r>
              <a:rPr lang="en-US" sz="1600" dirty="0" err="1"/>
              <a:t>HeSCare</a:t>
            </a:r>
            <a:r>
              <a:rPr lang="en-US" sz="1600" dirty="0"/>
              <a:t> sector establishments </a:t>
            </a:r>
            <a:r>
              <a:rPr lang="es-ES" sz="1600" dirty="0" err="1"/>
              <a:t>indicating</a:t>
            </a:r>
            <a:r>
              <a:rPr lang="es-ES" sz="1600" dirty="0"/>
              <a:t> “</a:t>
            </a:r>
            <a:r>
              <a:rPr lang="es-ES" sz="1600" dirty="0" err="1"/>
              <a:t>complexity</a:t>
            </a:r>
            <a:r>
              <a:rPr lang="es-ES" sz="1600" dirty="0"/>
              <a:t> of legal </a:t>
            </a:r>
            <a:r>
              <a:rPr lang="es-ES" sz="1600" dirty="0" err="1"/>
              <a:t>obligations</a:t>
            </a:r>
            <a:r>
              <a:rPr lang="es-ES" sz="1600" dirty="0"/>
              <a:t>” as a </a:t>
            </a:r>
            <a:r>
              <a:rPr lang="es-ES" sz="1600" dirty="0" err="1"/>
              <a:t>major</a:t>
            </a:r>
            <a:r>
              <a:rPr lang="es-ES" sz="1600" dirty="0"/>
              <a:t> </a:t>
            </a:r>
            <a:r>
              <a:rPr lang="es-ES" sz="1600" dirty="0" err="1"/>
              <a:t>difficulty</a:t>
            </a:r>
            <a:r>
              <a:rPr lang="es-ES" sz="1600" dirty="0"/>
              <a:t> in </a:t>
            </a:r>
            <a:r>
              <a:rPr lang="es-ES" sz="1600" dirty="0" err="1"/>
              <a:t>addressing</a:t>
            </a:r>
            <a:r>
              <a:rPr lang="es-ES" sz="1600" dirty="0"/>
              <a:t> </a:t>
            </a:r>
            <a:r>
              <a:rPr lang="es-ES" sz="1600" dirty="0" err="1"/>
              <a:t>ealth</a:t>
            </a:r>
            <a:r>
              <a:rPr lang="es-ES" sz="1600" dirty="0"/>
              <a:t> and safety</a:t>
            </a:r>
            <a:br>
              <a:rPr lang="es-ES" sz="1600" dirty="0"/>
            </a:br>
            <a:r>
              <a:rPr lang="en-US" sz="1200" dirty="0"/>
              <a:t>by country, EU-27 (+CH, IS and NO), 2019 (%)</a:t>
            </a:r>
            <a:endParaRPr lang="el-GR" sz="1200" dirty="0"/>
          </a:p>
        </p:txBody>
      </p:sp>
      <p:sp>
        <p:nvSpPr>
          <p:cNvPr id="5" name="TextBox 4">
            <a:extLst>
              <a:ext uri="{FF2B5EF4-FFF2-40B4-BE49-F238E27FC236}">
                <a16:creationId xmlns:a16="http://schemas.microsoft.com/office/drawing/2014/main" id="{08D30882-EA94-2156-4EBA-D9E4EC26E0C5}"/>
              </a:ext>
            </a:extLst>
          </p:cNvPr>
          <p:cNvSpPr txBox="1"/>
          <p:nvPr/>
        </p:nvSpPr>
        <p:spPr>
          <a:xfrm>
            <a:off x="1763688" y="4143567"/>
            <a:ext cx="5744830" cy="713016"/>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ESENER-2019 </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sector establishments in the EU-27, Switzerland, Iceland and Norway. </a:t>
            </a:r>
          </a:p>
          <a:p>
            <a:pPr algn="r"/>
            <a:r>
              <a:rPr lang="en-GB" sz="900" dirty="0">
                <a:latin typeface="Arial" panose="020B0604020202020204" pitchFamily="34" charset="0"/>
                <a:ea typeface="Times New Roman" panose="02020603050405020304" pitchFamily="18" charset="0"/>
                <a:cs typeface="Times New Roman" panose="02020603050405020304" pitchFamily="18" charset="0"/>
              </a:rPr>
              <a:t>The horizontal line indicates the </a:t>
            </a:r>
            <a:r>
              <a:rPr lang="en-GB" sz="900" dirty="0" err="1">
                <a:latin typeface="Arial" panose="020B0604020202020204" pitchFamily="34" charset="0"/>
                <a:ea typeface="Times New Roman" panose="02020603050405020304" pitchFamily="18" charset="0"/>
                <a:cs typeface="Times New Roman" panose="02020603050405020304" pitchFamily="18" charset="0"/>
              </a:rPr>
              <a:t>HeSCare</a:t>
            </a:r>
            <a:r>
              <a:rPr lang="en-GB" sz="900" dirty="0">
                <a:latin typeface="Arial" panose="020B0604020202020204" pitchFamily="34" charset="0"/>
                <a:ea typeface="Times New Roman" panose="02020603050405020304" pitchFamily="18" charset="0"/>
                <a:cs typeface="Times New Roman" panose="02020603050405020304" pitchFamily="18" charset="0"/>
              </a:rPr>
              <a:t> EU-27 average.</a:t>
            </a: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6" name="Content Placeholder 5">
            <a:extLst>
              <a:ext uri="{FF2B5EF4-FFF2-40B4-BE49-F238E27FC236}">
                <a16:creationId xmlns:a16="http://schemas.microsoft.com/office/drawing/2014/main" id="{ACD04E2A-531A-1B0C-D5CE-87CC7E186F9A}"/>
              </a:ext>
            </a:extLst>
          </p:cNvPr>
          <p:cNvPicPr>
            <a:picLocks noGrp="1" noChangeAspect="1"/>
          </p:cNvPicPr>
          <p:nvPr>
            <p:ph sz="half" idx="1"/>
          </p:nvPr>
        </p:nvPicPr>
        <p:blipFill>
          <a:blip r:embed="rId3"/>
          <a:stretch>
            <a:fillRect/>
          </a:stretch>
        </p:blipFill>
        <p:spPr>
          <a:xfrm>
            <a:off x="1699586" y="1174558"/>
            <a:ext cx="5744829" cy="2969009"/>
          </a:xfrm>
          <a:prstGeom prst="rect">
            <a:avLst/>
          </a:prstGeom>
        </p:spPr>
      </p:pic>
    </p:spTree>
    <p:extLst>
      <p:ext uri="{BB962C8B-B14F-4D97-AF65-F5344CB8AC3E}">
        <p14:creationId xmlns:p14="http://schemas.microsoft.com/office/powerpoint/2010/main" val="31439185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1" y="123478"/>
            <a:ext cx="9109177" cy="504056"/>
          </a:xfrm>
        </p:spPr>
        <p:txBody>
          <a:bodyPr/>
          <a:lstStyle/>
          <a:p>
            <a:r>
              <a:rPr lang="es-ES" dirty="0" err="1"/>
              <a:t>Main</a:t>
            </a:r>
            <a:r>
              <a:rPr lang="es-ES" dirty="0"/>
              <a:t> </a:t>
            </a:r>
            <a:r>
              <a:rPr lang="es-ES" dirty="0" err="1"/>
              <a:t>obstables</a:t>
            </a:r>
            <a:r>
              <a:rPr lang="es-ES" dirty="0"/>
              <a:t> </a:t>
            </a:r>
            <a:r>
              <a:rPr lang="es-ES" dirty="0" err="1"/>
              <a:t>to</a:t>
            </a:r>
            <a:r>
              <a:rPr lang="es-ES" dirty="0"/>
              <a:t> </a:t>
            </a:r>
            <a:r>
              <a:rPr lang="es-ES" dirty="0" err="1"/>
              <a:t>dealing</a:t>
            </a:r>
            <a:r>
              <a:rPr lang="es-ES" dirty="0"/>
              <a:t> </a:t>
            </a:r>
            <a:r>
              <a:rPr lang="es-ES" dirty="0" err="1"/>
              <a:t>with</a:t>
            </a:r>
            <a:r>
              <a:rPr lang="es-ES" dirty="0"/>
              <a:t> </a:t>
            </a:r>
            <a:r>
              <a:rPr lang="es-ES" dirty="0" err="1"/>
              <a:t>psychosocial</a:t>
            </a:r>
            <a:r>
              <a:rPr lang="es-ES" dirty="0"/>
              <a:t> </a:t>
            </a:r>
            <a:r>
              <a:rPr lang="es-ES" dirty="0" err="1"/>
              <a:t>risks</a:t>
            </a:r>
            <a:r>
              <a:rPr lang="es-ES" dirty="0"/>
              <a:t> in </a:t>
            </a:r>
            <a:r>
              <a:rPr lang="es-ES" dirty="0" err="1"/>
              <a:t>the</a:t>
            </a:r>
            <a:r>
              <a:rPr lang="es-ES" dirty="0"/>
              <a:t> establishments </a:t>
            </a:r>
            <a:br>
              <a:rPr lang="es-ES" dirty="0"/>
            </a:br>
            <a:r>
              <a:rPr lang="es-ES" sz="1200" dirty="0" err="1"/>
              <a:t>by</a:t>
            </a:r>
            <a:r>
              <a:rPr lang="es-ES" sz="1200" dirty="0"/>
              <a:t> sector, EU-27, 2019, (%)</a:t>
            </a:r>
            <a:endParaRPr lang="en-GB" sz="1200" dirty="0"/>
          </a:p>
        </p:txBody>
      </p:sp>
      <p:sp>
        <p:nvSpPr>
          <p:cNvPr id="3" name="Content Placeholder 2"/>
          <p:cNvSpPr>
            <a:spLocks noGrp="1"/>
          </p:cNvSpPr>
          <p:nvPr>
            <p:ph sz="half" idx="1"/>
          </p:nvPr>
        </p:nvSpPr>
        <p:spPr>
          <a:xfrm>
            <a:off x="179512" y="837000"/>
            <a:ext cx="8640960" cy="3894990"/>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5" name="Rectangle 1"/>
          <p:cNvSpPr>
            <a:spLocks noChangeArrowheads="1"/>
          </p:cNvSpPr>
          <p:nvPr/>
        </p:nvSpPr>
        <p:spPr bwMode="auto">
          <a:xfrm>
            <a:off x="755576" y="278568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TextBox 5">
            <a:extLst>
              <a:ext uri="{FF2B5EF4-FFF2-40B4-BE49-F238E27FC236}">
                <a16:creationId xmlns:a16="http://schemas.microsoft.com/office/drawing/2014/main" id="{72D654CD-F31D-C631-211A-2019AE6454D2}"/>
              </a:ext>
            </a:extLst>
          </p:cNvPr>
          <p:cNvSpPr txBox="1"/>
          <p:nvPr/>
        </p:nvSpPr>
        <p:spPr>
          <a:xfrm>
            <a:off x="1547664" y="4106430"/>
            <a:ext cx="5656172" cy="713016"/>
          </a:xfrm>
          <a:prstGeom prst="rect">
            <a:avLst/>
          </a:prstGeom>
          <a:noFill/>
        </p:spPr>
        <p:txBody>
          <a:bodyPr wrap="square">
            <a:spAutoFit/>
          </a:bodyPr>
          <a:lstStyle/>
          <a:p>
            <a:pPr algn="r"/>
            <a:r>
              <a:rPr lang="en-GB" sz="900" dirty="0">
                <a:latin typeface="Arial" panose="020B0604020202020204" pitchFamily="34" charset="0"/>
                <a:cs typeface="Times New Roman" panose="02020603050405020304" pitchFamily="18" charset="0"/>
              </a:rPr>
              <a:t>Source: </a:t>
            </a:r>
            <a:r>
              <a:rPr lang="en-GB" sz="900" dirty="0" err="1">
                <a:latin typeface="Arial" panose="020B0604020202020204" pitchFamily="34" charset="0"/>
                <a:cs typeface="Times New Roman" panose="02020603050405020304" pitchFamily="18" charset="0"/>
              </a:rPr>
              <a:t>Panteia</a:t>
            </a:r>
            <a:r>
              <a:rPr lang="en-GB" sz="900" dirty="0">
                <a:latin typeface="Arial" panose="020B0604020202020204" pitchFamily="34" charset="0"/>
                <a:cs typeface="Times New Roman" panose="02020603050405020304" pitchFamily="18" charset="0"/>
              </a:rPr>
              <a:t> based on ESENER-2019 </a:t>
            </a:r>
          </a:p>
          <a:p>
            <a:pPr algn="r"/>
            <a:r>
              <a:rPr lang="en-GB" sz="900" dirty="0">
                <a:latin typeface="Arial" panose="020B0604020202020204" pitchFamily="34" charset="0"/>
                <a:cs typeface="Times New Roman" panose="02020603050405020304" pitchFamily="18" charset="0"/>
              </a:rPr>
              <a:t>Base: Responses only of those establishments that have identified one or more psychosocial risk</a:t>
            </a:r>
          </a:p>
          <a:p>
            <a:pPr algn="r"/>
            <a:r>
              <a:rPr lang="en-GB" sz="900" dirty="0">
                <a:latin typeface="Arial" panose="020B0604020202020204" pitchFamily="34" charset="0"/>
                <a:cs typeface="Times New Roman" panose="02020603050405020304" pitchFamily="18" charset="0"/>
              </a:rPr>
              <a:t>and report that psychosocial risks are more difficult to address than other risks. </a:t>
            </a: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FD4E9834-0099-B70C-140F-64D808444B88}"/>
              </a:ext>
            </a:extLst>
          </p:cNvPr>
          <p:cNvPicPr>
            <a:picLocks noChangeAspect="1"/>
          </p:cNvPicPr>
          <p:nvPr/>
        </p:nvPicPr>
        <p:blipFill>
          <a:blip r:embed="rId2"/>
          <a:stretch>
            <a:fillRect/>
          </a:stretch>
        </p:blipFill>
        <p:spPr>
          <a:xfrm>
            <a:off x="2011810" y="1087245"/>
            <a:ext cx="5120381" cy="2969009"/>
          </a:xfrm>
          <a:prstGeom prst="rect">
            <a:avLst/>
          </a:prstGeom>
        </p:spPr>
      </p:pic>
    </p:spTree>
    <p:extLst>
      <p:ext uri="{BB962C8B-B14F-4D97-AF65-F5344CB8AC3E}">
        <p14:creationId xmlns:p14="http://schemas.microsoft.com/office/powerpoint/2010/main" val="6978463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1" y="123478"/>
            <a:ext cx="9109177" cy="504056"/>
          </a:xfrm>
        </p:spPr>
        <p:txBody>
          <a:bodyPr/>
          <a:lstStyle/>
          <a:p>
            <a:r>
              <a:rPr lang="es-ES" dirty="0" err="1"/>
              <a:t>Main</a:t>
            </a:r>
            <a:r>
              <a:rPr lang="es-ES" dirty="0"/>
              <a:t> </a:t>
            </a:r>
            <a:r>
              <a:rPr lang="es-ES" dirty="0" err="1"/>
              <a:t>obstables</a:t>
            </a:r>
            <a:r>
              <a:rPr lang="es-ES" dirty="0"/>
              <a:t> </a:t>
            </a:r>
            <a:r>
              <a:rPr lang="es-ES" dirty="0" err="1"/>
              <a:t>to</a:t>
            </a:r>
            <a:r>
              <a:rPr lang="es-ES" dirty="0"/>
              <a:t> </a:t>
            </a:r>
            <a:r>
              <a:rPr lang="es-ES" dirty="0" err="1"/>
              <a:t>dealing</a:t>
            </a:r>
            <a:r>
              <a:rPr lang="es-ES" dirty="0"/>
              <a:t> </a:t>
            </a:r>
            <a:r>
              <a:rPr lang="es-ES" dirty="0" err="1"/>
              <a:t>with</a:t>
            </a:r>
            <a:r>
              <a:rPr lang="es-ES" dirty="0"/>
              <a:t> </a:t>
            </a:r>
            <a:r>
              <a:rPr lang="es-ES" dirty="0" err="1"/>
              <a:t>psychosocial</a:t>
            </a:r>
            <a:r>
              <a:rPr lang="es-ES" dirty="0"/>
              <a:t> </a:t>
            </a:r>
            <a:r>
              <a:rPr lang="es-ES" dirty="0" err="1"/>
              <a:t>risks</a:t>
            </a:r>
            <a:r>
              <a:rPr lang="es-ES" dirty="0"/>
              <a:t> in </a:t>
            </a:r>
            <a:r>
              <a:rPr lang="es-ES" dirty="0" err="1"/>
              <a:t>the</a:t>
            </a:r>
            <a:r>
              <a:rPr lang="es-ES" dirty="0"/>
              <a:t> establishments</a:t>
            </a:r>
            <a:br>
              <a:rPr lang="es-ES" dirty="0"/>
            </a:br>
            <a:r>
              <a:rPr lang="es-ES" sz="1200" dirty="0" err="1"/>
              <a:t>by</a:t>
            </a:r>
            <a:r>
              <a:rPr lang="es-ES" sz="1200" dirty="0"/>
              <a:t> subsector, EU-27, 2019, (%)</a:t>
            </a:r>
            <a:endParaRPr lang="en-GB" sz="1200" dirty="0"/>
          </a:p>
        </p:txBody>
      </p:sp>
      <p:sp>
        <p:nvSpPr>
          <p:cNvPr id="3" name="Content Placeholder 2"/>
          <p:cNvSpPr>
            <a:spLocks noGrp="1"/>
          </p:cNvSpPr>
          <p:nvPr>
            <p:ph sz="half" idx="1"/>
          </p:nvPr>
        </p:nvSpPr>
        <p:spPr>
          <a:xfrm>
            <a:off x="179512" y="837000"/>
            <a:ext cx="8640960" cy="3894990"/>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5" name="Rectangle 1"/>
          <p:cNvSpPr>
            <a:spLocks noChangeArrowheads="1"/>
          </p:cNvSpPr>
          <p:nvPr/>
        </p:nvSpPr>
        <p:spPr bwMode="auto">
          <a:xfrm>
            <a:off x="755576" y="278568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TextBox 5">
            <a:extLst>
              <a:ext uri="{FF2B5EF4-FFF2-40B4-BE49-F238E27FC236}">
                <a16:creationId xmlns:a16="http://schemas.microsoft.com/office/drawing/2014/main" id="{72D654CD-F31D-C631-211A-2019AE6454D2}"/>
              </a:ext>
            </a:extLst>
          </p:cNvPr>
          <p:cNvSpPr txBox="1"/>
          <p:nvPr/>
        </p:nvSpPr>
        <p:spPr>
          <a:xfrm>
            <a:off x="1331640" y="4018974"/>
            <a:ext cx="5656172" cy="851515"/>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ESENER-2019 </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Responses only of those establishments that have identified one or more </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psychosocial risks </a:t>
            </a:r>
            <a:r>
              <a:rPr lang="en-GB" sz="900" dirty="0">
                <a:effectLst/>
                <a:latin typeface="Arial" panose="020B0604020202020204" pitchFamily="34" charset="0"/>
                <a:ea typeface="SimSun" panose="02010600030101010101" pitchFamily="2" charset="-122"/>
              </a:rPr>
              <a:t>and report that psychosocial risks are more difficult</a:t>
            </a:r>
          </a:p>
          <a:p>
            <a:pPr algn="r"/>
            <a:r>
              <a:rPr lang="en-GB" sz="900" dirty="0">
                <a:effectLst/>
                <a:latin typeface="Arial" panose="020B0604020202020204" pitchFamily="34" charset="0"/>
                <a:ea typeface="SimSun" panose="02010600030101010101" pitchFamily="2" charset="-122"/>
              </a:rPr>
              <a:t> to address than other risks.</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a:t>
            </a: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F16F4DFF-7DBB-8522-A4D0-18D8B8229704}"/>
              </a:ext>
            </a:extLst>
          </p:cNvPr>
          <p:cNvPicPr>
            <a:picLocks noChangeAspect="1"/>
          </p:cNvPicPr>
          <p:nvPr/>
        </p:nvPicPr>
        <p:blipFill>
          <a:blip r:embed="rId2"/>
          <a:stretch>
            <a:fillRect/>
          </a:stretch>
        </p:blipFill>
        <p:spPr>
          <a:xfrm>
            <a:off x="2279706" y="1087245"/>
            <a:ext cx="4584589" cy="2969009"/>
          </a:xfrm>
          <a:prstGeom prst="rect">
            <a:avLst/>
          </a:prstGeom>
        </p:spPr>
      </p:pic>
    </p:spTree>
    <p:extLst>
      <p:ext uri="{BB962C8B-B14F-4D97-AF65-F5344CB8AC3E}">
        <p14:creationId xmlns:p14="http://schemas.microsoft.com/office/powerpoint/2010/main" val="5515825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1" y="123478"/>
            <a:ext cx="9109177" cy="504056"/>
          </a:xfrm>
        </p:spPr>
        <p:txBody>
          <a:bodyPr/>
          <a:lstStyle/>
          <a:p>
            <a:r>
              <a:rPr lang="es-ES" dirty="0" err="1"/>
              <a:t>Percentage</a:t>
            </a:r>
            <a:r>
              <a:rPr lang="es-ES" dirty="0"/>
              <a:t> of EU-27 </a:t>
            </a:r>
            <a:r>
              <a:rPr lang="es-ES" dirty="0" err="1"/>
              <a:t>HesCare</a:t>
            </a:r>
            <a:r>
              <a:rPr lang="es-ES" dirty="0"/>
              <a:t> sector establishments </a:t>
            </a:r>
            <a:r>
              <a:rPr lang="es-ES" dirty="0" err="1"/>
              <a:t>reporting</a:t>
            </a:r>
            <a:r>
              <a:rPr lang="es-ES" dirty="0"/>
              <a:t> </a:t>
            </a:r>
            <a:r>
              <a:rPr lang="es-ES" dirty="0" err="1"/>
              <a:t>major</a:t>
            </a:r>
            <a:r>
              <a:rPr lang="es-ES" dirty="0"/>
              <a:t> </a:t>
            </a:r>
            <a:r>
              <a:rPr lang="es-ES" dirty="0" err="1"/>
              <a:t>reasons</a:t>
            </a:r>
            <a:r>
              <a:rPr lang="es-ES" dirty="0"/>
              <a:t> and </a:t>
            </a:r>
            <a:r>
              <a:rPr lang="es-ES" dirty="0" err="1"/>
              <a:t>difficulties</a:t>
            </a:r>
            <a:r>
              <a:rPr lang="es-ES" dirty="0"/>
              <a:t> </a:t>
            </a:r>
            <a:r>
              <a:rPr lang="es-ES" dirty="0" err="1"/>
              <a:t>related</a:t>
            </a:r>
            <a:r>
              <a:rPr lang="es-ES" dirty="0"/>
              <a:t> </a:t>
            </a:r>
            <a:r>
              <a:rPr lang="es-ES" dirty="0" err="1"/>
              <a:t>to</a:t>
            </a:r>
            <a:r>
              <a:rPr lang="es-ES" dirty="0"/>
              <a:t> </a:t>
            </a:r>
            <a:r>
              <a:rPr lang="es-ES" dirty="0" err="1"/>
              <a:t>addressing</a:t>
            </a:r>
            <a:r>
              <a:rPr lang="es-ES" dirty="0"/>
              <a:t> OSH in ESENER-14 and ESENER-19 (%)</a:t>
            </a:r>
            <a:endParaRPr lang="en-GB" dirty="0"/>
          </a:p>
        </p:txBody>
      </p:sp>
      <p:sp>
        <p:nvSpPr>
          <p:cNvPr id="3" name="Content Placeholder 2"/>
          <p:cNvSpPr>
            <a:spLocks noGrp="1"/>
          </p:cNvSpPr>
          <p:nvPr>
            <p:ph sz="half" idx="1"/>
          </p:nvPr>
        </p:nvSpPr>
        <p:spPr>
          <a:xfrm>
            <a:off x="179512" y="837000"/>
            <a:ext cx="8640960" cy="3894990"/>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5" name="Rectangle 1"/>
          <p:cNvSpPr>
            <a:spLocks noChangeArrowheads="1"/>
          </p:cNvSpPr>
          <p:nvPr/>
        </p:nvSpPr>
        <p:spPr bwMode="auto">
          <a:xfrm>
            <a:off x="755576" y="278568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TextBox 5">
            <a:extLst>
              <a:ext uri="{FF2B5EF4-FFF2-40B4-BE49-F238E27FC236}">
                <a16:creationId xmlns:a16="http://schemas.microsoft.com/office/drawing/2014/main" id="{72D654CD-F31D-C631-211A-2019AE6454D2}"/>
              </a:ext>
            </a:extLst>
          </p:cNvPr>
          <p:cNvSpPr txBox="1"/>
          <p:nvPr/>
        </p:nvSpPr>
        <p:spPr>
          <a:xfrm>
            <a:off x="3024947" y="3939902"/>
            <a:ext cx="4392488" cy="574516"/>
          </a:xfrm>
          <a:prstGeom prst="rect">
            <a:avLst/>
          </a:prstGeom>
          <a:noFill/>
        </p:spPr>
        <p:txBody>
          <a:bodyPr wrap="square">
            <a:spAutoFit/>
          </a:bodyPr>
          <a:lstStyle/>
          <a:p>
            <a:pPr algn="r"/>
            <a:r>
              <a:rPr lang="en-GB" sz="900" dirty="0">
                <a:latin typeface="Arial" panose="020B0604020202020204" pitchFamily="34" charset="0"/>
                <a:cs typeface="Times New Roman" panose="02020603050405020304" pitchFamily="18" charset="0"/>
              </a:rPr>
              <a:t>Source: </a:t>
            </a:r>
            <a:r>
              <a:rPr lang="en-GB" sz="900" dirty="0" err="1">
                <a:latin typeface="Arial" panose="020B0604020202020204" pitchFamily="34" charset="0"/>
                <a:cs typeface="Times New Roman" panose="02020603050405020304" pitchFamily="18" charset="0"/>
              </a:rPr>
              <a:t>Panteia</a:t>
            </a:r>
            <a:r>
              <a:rPr lang="en-GB" sz="900" dirty="0">
                <a:latin typeface="Arial" panose="020B0604020202020204" pitchFamily="34" charset="0"/>
                <a:cs typeface="Times New Roman" panose="02020603050405020304" pitchFamily="18" charset="0"/>
              </a:rPr>
              <a:t> based on ESENER-14 and ESENER-19</a:t>
            </a:r>
          </a:p>
          <a:p>
            <a:pPr algn="r"/>
            <a:r>
              <a:rPr lang="en-GB" sz="900" dirty="0">
                <a:latin typeface="Arial" panose="020B0604020202020204" pitchFamily="34" charset="0"/>
                <a:cs typeface="Times New Roman" panose="02020603050405020304" pitchFamily="18" charset="0"/>
              </a:rPr>
              <a:t>* Difference between 2014 and 2019 is statistically significant at the 0.05 level.</a:t>
            </a: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graphicFrame>
        <p:nvGraphicFramePr>
          <p:cNvPr id="8" name="Table 7">
            <a:extLst>
              <a:ext uri="{FF2B5EF4-FFF2-40B4-BE49-F238E27FC236}">
                <a16:creationId xmlns:a16="http://schemas.microsoft.com/office/drawing/2014/main" id="{3F1367A0-1C6B-A662-3114-8AD91E987268}"/>
              </a:ext>
            </a:extLst>
          </p:cNvPr>
          <p:cNvGraphicFramePr>
            <a:graphicFrameLocks noGrp="1"/>
          </p:cNvGraphicFramePr>
          <p:nvPr>
            <p:extLst>
              <p:ext uri="{D42A27DB-BD31-4B8C-83A1-F6EECF244321}">
                <p14:modId xmlns:p14="http://schemas.microsoft.com/office/powerpoint/2010/main" val="3305395965"/>
              </p:ext>
            </p:extLst>
          </p:nvPr>
        </p:nvGraphicFramePr>
        <p:xfrm>
          <a:off x="1726565" y="1116196"/>
          <a:ext cx="5690870" cy="2705100"/>
        </p:xfrm>
        <a:graphic>
          <a:graphicData uri="http://schemas.openxmlformats.org/drawingml/2006/table">
            <a:tbl>
              <a:tblPr firstRow="1" firstCol="1" bandRow="1"/>
              <a:tblGrid>
                <a:gridCol w="4088765">
                  <a:extLst>
                    <a:ext uri="{9D8B030D-6E8A-4147-A177-3AD203B41FA5}">
                      <a16:colId xmlns:a16="http://schemas.microsoft.com/office/drawing/2014/main" val="2151936199"/>
                    </a:ext>
                  </a:extLst>
                </a:gridCol>
                <a:gridCol w="715010">
                  <a:extLst>
                    <a:ext uri="{9D8B030D-6E8A-4147-A177-3AD203B41FA5}">
                      <a16:colId xmlns:a16="http://schemas.microsoft.com/office/drawing/2014/main" val="330048497"/>
                    </a:ext>
                  </a:extLst>
                </a:gridCol>
                <a:gridCol w="887095">
                  <a:extLst>
                    <a:ext uri="{9D8B030D-6E8A-4147-A177-3AD203B41FA5}">
                      <a16:colId xmlns:a16="http://schemas.microsoft.com/office/drawing/2014/main" val="3675248606"/>
                    </a:ext>
                  </a:extLst>
                </a:gridCol>
              </a:tblGrid>
              <a:tr h="180340">
                <a:tc>
                  <a:txBody>
                    <a:bodyPr/>
                    <a:lstStyle/>
                    <a:p>
                      <a:pPr marL="68580" algn="just">
                        <a:lnSpc>
                          <a:spcPts val="1200"/>
                        </a:lnSpc>
                        <a:spcBef>
                          <a:spcPts val="600"/>
                        </a:spcBef>
                        <a:spcAft>
                          <a:spcPts val="600"/>
                        </a:spcAft>
                      </a:pPr>
                      <a:r>
                        <a:rPr lang="en-GB" sz="1000" dirty="0">
                          <a:solidFill>
                            <a:srgbClr val="FFFFFF"/>
                          </a:solidFill>
                          <a:effectLst/>
                          <a:latin typeface="Arial" panose="020B0604020202020204" pitchFamily="34" charset="0"/>
                          <a:ea typeface="SimSun" panose="02010600030101010101" pitchFamily="2" charset="-122"/>
                          <a:cs typeface="Arial" panose="020B0604020202020204" pitchFamily="34" charset="0"/>
                        </a:rPr>
                        <a:t> </a:t>
                      </a:r>
                      <a:endParaRPr lang="en-GB" sz="10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lnL>
                      <a:noFill/>
                    </a:lnL>
                    <a:lnR>
                      <a:noFill/>
                    </a:lnR>
                    <a:lnT>
                      <a:noFill/>
                    </a:lnT>
                    <a:lnB>
                      <a:noFill/>
                    </a:lnB>
                    <a:solidFill>
                      <a:srgbClr val="003399"/>
                    </a:solidFill>
                  </a:tcPr>
                </a:tc>
                <a:tc>
                  <a:txBody>
                    <a:bodyPr/>
                    <a:lstStyle/>
                    <a:p>
                      <a:pPr marL="68580" algn="ctr">
                        <a:lnSpc>
                          <a:spcPts val="1200"/>
                        </a:lnSpc>
                        <a:spcBef>
                          <a:spcPts val="600"/>
                        </a:spcBef>
                        <a:spcAft>
                          <a:spcPts val="600"/>
                        </a:spcAft>
                      </a:pPr>
                      <a:r>
                        <a:rPr lang="en-GB" sz="1000">
                          <a:solidFill>
                            <a:srgbClr val="FFFFFF"/>
                          </a:solidFill>
                          <a:effectLst/>
                          <a:latin typeface="Arial" panose="020B0604020202020204" pitchFamily="34" charset="0"/>
                          <a:ea typeface="SimSun" panose="02010600030101010101" pitchFamily="2" charset="-122"/>
                          <a:cs typeface="Arial" panose="020B0604020202020204" pitchFamily="34" charset="0"/>
                        </a:rPr>
                        <a:t>2014</a:t>
                      </a:r>
                      <a:endParaRPr lang="en-GB" sz="100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lnL>
                      <a:noFill/>
                    </a:lnL>
                    <a:lnR>
                      <a:noFill/>
                    </a:lnR>
                    <a:lnT>
                      <a:noFill/>
                    </a:lnT>
                    <a:lnB>
                      <a:noFill/>
                    </a:lnB>
                    <a:solidFill>
                      <a:srgbClr val="003399"/>
                    </a:solidFill>
                  </a:tcPr>
                </a:tc>
                <a:tc>
                  <a:txBody>
                    <a:bodyPr/>
                    <a:lstStyle/>
                    <a:p>
                      <a:pPr marL="68580" algn="ctr">
                        <a:lnSpc>
                          <a:spcPts val="1200"/>
                        </a:lnSpc>
                        <a:spcBef>
                          <a:spcPts val="600"/>
                        </a:spcBef>
                        <a:spcAft>
                          <a:spcPts val="600"/>
                        </a:spcAft>
                      </a:pPr>
                      <a:r>
                        <a:rPr lang="en-GB" sz="1000">
                          <a:solidFill>
                            <a:srgbClr val="FFFFFF"/>
                          </a:solidFill>
                          <a:effectLst/>
                          <a:latin typeface="Arial" panose="020B0604020202020204" pitchFamily="34" charset="0"/>
                          <a:ea typeface="SimSun" panose="02010600030101010101" pitchFamily="2" charset="-122"/>
                          <a:cs typeface="Arial" panose="020B0604020202020204" pitchFamily="34" charset="0"/>
                        </a:rPr>
                        <a:t>2019</a:t>
                      </a:r>
                      <a:endParaRPr lang="en-GB" sz="100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lnL>
                      <a:noFill/>
                    </a:lnL>
                    <a:lnR>
                      <a:noFill/>
                    </a:lnR>
                    <a:lnT>
                      <a:noFill/>
                    </a:lnT>
                    <a:lnB>
                      <a:noFill/>
                    </a:lnB>
                    <a:solidFill>
                      <a:srgbClr val="003399"/>
                    </a:solidFill>
                  </a:tcPr>
                </a:tc>
                <a:extLst>
                  <a:ext uri="{0D108BD9-81ED-4DB2-BD59-A6C34878D82A}">
                    <a16:rowId xmlns:a16="http://schemas.microsoft.com/office/drawing/2014/main" val="286652514"/>
                  </a:ext>
                </a:extLst>
              </a:tr>
              <a:tr h="180340">
                <a:tc>
                  <a:txBody>
                    <a:bodyPr/>
                    <a:lstStyle/>
                    <a:p>
                      <a:pPr marL="68580" algn="l">
                        <a:lnSpc>
                          <a:spcPts val="1200"/>
                        </a:lnSpc>
                        <a:spcBef>
                          <a:spcPts val="500"/>
                        </a:spcBef>
                        <a:spcAft>
                          <a:spcPts val="500"/>
                        </a:spcAft>
                      </a:pPr>
                      <a:r>
                        <a:rPr lang="en-GB" sz="900" dirty="0">
                          <a:solidFill>
                            <a:srgbClr val="000000"/>
                          </a:solidFill>
                          <a:effectLst/>
                          <a:latin typeface="Arial" panose="020B0604020202020204" pitchFamily="34" charset="0"/>
                          <a:ea typeface="SimSun" panose="02010600030101010101" pitchFamily="2" charset="-122"/>
                          <a:cs typeface="Arial" panose="020B0604020202020204" pitchFamily="34" charset="0"/>
                        </a:rPr>
                        <a:t>Reasons to address health and safety (reported as major reason):</a:t>
                      </a:r>
                      <a:endParaRPr lang="en-GB" sz="9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lnL>
                      <a:noFill/>
                    </a:lnL>
                    <a:lnR>
                      <a:noFill/>
                    </a:lnR>
                    <a:lnT>
                      <a:noFill/>
                    </a:lnT>
                    <a:lnB>
                      <a:noFill/>
                    </a:lnB>
                    <a:lnTlToBr w="12700" cmpd="sng">
                      <a:noFill/>
                      <a:prstDash val="solid"/>
                    </a:lnTlToBr>
                    <a:lnBlToTr w="12700" cmpd="sng">
                      <a:noFill/>
                      <a:prstDash val="solid"/>
                    </a:lnBlToTr>
                    <a:solidFill>
                      <a:srgbClr val="FDDAA3"/>
                    </a:solidFill>
                  </a:tcPr>
                </a:tc>
                <a:tc>
                  <a:txBody>
                    <a:bodyPr/>
                    <a:lstStyle/>
                    <a:p>
                      <a:pPr marL="68580" algn="ctr">
                        <a:lnSpc>
                          <a:spcPts val="1200"/>
                        </a:lnSpc>
                        <a:spcBef>
                          <a:spcPts val="600"/>
                        </a:spcBef>
                        <a:spcAft>
                          <a:spcPts val="600"/>
                        </a:spcAft>
                      </a:pPr>
                      <a:r>
                        <a:rPr lang="en-GB" sz="1000" dirty="0">
                          <a:effectLst/>
                          <a:latin typeface="Arial" panose="020B0604020202020204" pitchFamily="34" charset="0"/>
                          <a:ea typeface="SimSun" panose="02010600030101010101" pitchFamily="2" charset="-122"/>
                          <a:cs typeface="Arial" panose="020B0604020202020204" pitchFamily="34" charset="0"/>
                        </a:rPr>
                        <a:t> </a:t>
                      </a:r>
                    </a:p>
                  </a:txBody>
                  <a:tcPr marL="68580" marR="68580" marT="0" marB="0" anchor="ctr">
                    <a:lnL>
                      <a:noFill/>
                    </a:lnL>
                    <a:lnR>
                      <a:noFill/>
                    </a:lnR>
                    <a:lnT>
                      <a:noFill/>
                    </a:lnT>
                    <a:lnB>
                      <a:noFill/>
                    </a:lnB>
                    <a:lnTlToBr w="12700" cmpd="sng">
                      <a:noFill/>
                      <a:prstDash val="solid"/>
                    </a:lnTlToBr>
                    <a:lnBlToTr w="12700" cmpd="sng">
                      <a:noFill/>
                      <a:prstDash val="solid"/>
                    </a:lnBlToTr>
                    <a:solidFill>
                      <a:srgbClr val="FDDAA3"/>
                    </a:solidFill>
                  </a:tcPr>
                </a:tc>
                <a:tc>
                  <a:txBody>
                    <a:bodyPr/>
                    <a:lstStyle/>
                    <a:p>
                      <a:pPr marL="68580" algn="ctr">
                        <a:lnSpc>
                          <a:spcPts val="1200"/>
                        </a:lnSpc>
                        <a:spcBef>
                          <a:spcPts val="600"/>
                        </a:spcBef>
                        <a:spcAft>
                          <a:spcPts val="600"/>
                        </a:spcAft>
                      </a:pPr>
                      <a:r>
                        <a:rPr lang="en-GB" sz="1000">
                          <a:effectLst/>
                          <a:latin typeface="Arial" panose="020B0604020202020204" pitchFamily="34" charset="0"/>
                          <a:ea typeface="SimSun" panose="02010600030101010101" pitchFamily="2" charset="-122"/>
                          <a:cs typeface="Arial" panose="020B0604020202020204" pitchFamily="34" charset="0"/>
                        </a:rPr>
                        <a:t> </a:t>
                      </a:r>
                    </a:p>
                  </a:txBody>
                  <a:tcPr marL="68580" marR="68580" marT="0" marB="0" anchor="ctr">
                    <a:lnL>
                      <a:noFill/>
                    </a:lnL>
                    <a:lnR>
                      <a:noFill/>
                    </a:lnR>
                    <a:lnT>
                      <a:noFill/>
                    </a:lnT>
                    <a:lnB>
                      <a:noFill/>
                    </a:lnB>
                    <a:lnTlToBr w="12700" cmpd="sng">
                      <a:noFill/>
                      <a:prstDash val="solid"/>
                    </a:lnTlToBr>
                    <a:lnBlToTr w="12700" cmpd="sng">
                      <a:noFill/>
                      <a:prstDash val="solid"/>
                    </a:lnBlToTr>
                    <a:solidFill>
                      <a:srgbClr val="FDDAA3"/>
                    </a:solidFill>
                  </a:tcPr>
                </a:tc>
                <a:extLst>
                  <a:ext uri="{0D108BD9-81ED-4DB2-BD59-A6C34878D82A}">
                    <a16:rowId xmlns:a16="http://schemas.microsoft.com/office/drawing/2014/main" val="3411706935"/>
                  </a:ext>
                </a:extLst>
              </a:tr>
              <a:tr h="180340">
                <a:tc>
                  <a:txBody>
                    <a:bodyPr/>
                    <a:lstStyle/>
                    <a:p>
                      <a:pPr marL="68580" algn="l">
                        <a:lnSpc>
                          <a:spcPts val="1200"/>
                        </a:lnSpc>
                        <a:spcBef>
                          <a:spcPts val="500"/>
                        </a:spcBef>
                        <a:spcAft>
                          <a:spcPts val="500"/>
                        </a:spcAft>
                      </a:pPr>
                      <a:r>
                        <a:rPr lang="en-GB" sz="900" dirty="0">
                          <a:solidFill>
                            <a:srgbClr val="000000"/>
                          </a:solidFill>
                          <a:effectLst/>
                          <a:latin typeface="Arial" panose="020B0604020202020204" pitchFamily="34" charset="0"/>
                          <a:ea typeface="SimSun" panose="02010600030101010101" pitchFamily="2" charset="-122"/>
                          <a:cs typeface="Arial" panose="020B0604020202020204" pitchFamily="34" charset="0"/>
                        </a:rPr>
                        <a:t>..fulfilling legal obligation *</a:t>
                      </a:r>
                      <a:endParaRPr lang="en-GB" sz="9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lnL>
                      <a:noFill/>
                    </a:lnL>
                    <a:lnR>
                      <a:noFill/>
                    </a:lnR>
                    <a:lnT>
                      <a:noFill/>
                    </a:lnT>
                    <a:lnB>
                      <a:noFill/>
                    </a:lnB>
                    <a:lnTlToBr w="12700" cmpd="sng">
                      <a:noFill/>
                      <a:prstDash val="solid"/>
                    </a:lnTlToBr>
                    <a:lnBlToTr w="12700" cmpd="sng">
                      <a:noFill/>
                      <a:prstDash val="solid"/>
                    </a:lnBlToTr>
                    <a:solidFill>
                      <a:srgbClr val="FDDAA3"/>
                    </a:solidFill>
                  </a:tcPr>
                </a:tc>
                <a:tc>
                  <a:txBody>
                    <a:bodyPr/>
                    <a:lstStyle/>
                    <a:p>
                      <a:pPr marL="68580" algn="ctr">
                        <a:lnSpc>
                          <a:spcPts val="1200"/>
                        </a:lnSpc>
                        <a:spcBef>
                          <a:spcPts val="600"/>
                        </a:spcBef>
                        <a:spcAft>
                          <a:spcPts val="600"/>
                        </a:spcAft>
                      </a:pPr>
                      <a:r>
                        <a:rPr lang="en-GB" sz="1000" dirty="0">
                          <a:solidFill>
                            <a:srgbClr val="000000"/>
                          </a:solidFill>
                          <a:effectLst/>
                          <a:latin typeface="Arial" panose="020B0604020202020204" pitchFamily="34" charset="0"/>
                          <a:ea typeface="SimSun" panose="02010600030101010101" pitchFamily="2" charset="-122"/>
                          <a:cs typeface="Arial" panose="020B0604020202020204" pitchFamily="34" charset="0"/>
                        </a:rPr>
                        <a:t>88</a:t>
                      </a:r>
                      <a:endParaRPr lang="en-GB" sz="10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lnL>
                      <a:noFill/>
                    </a:lnL>
                    <a:lnR>
                      <a:noFill/>
                    </a:lnR>
                    <a:lnT>
                      <a:noFill/>
                    </a:lnT>
                    <a:lnB>
                      <a:noFill/>
                    </a:lnB>
                    <a:lnTlToBr w="12700" cmpd="sng">
                      <a:noFill/>
                      <a:prstDash val="solid"/>
                    </a:lnTlToBr>
                    <a:lnBlToTr w="12700" cmpd="sng">
                      <a:noFill/>
                      <a:prstDash val="solid"/>
                    </a:lnBlToTr>
                    <a:solidFill>
                      <a:srgbClr val="FDDAA3"/>
                    </a:solidFill>
                  </a:tcPr>
                </a:tc>
                <a:tc>
                  <a:txBody>
                    <a:bodyPr/>
                    <a:lstStyle/>
                    <a:p>
                      <a:pPr marL="68580" algn="ctr">
                        <a:lnSpc>
                          <a:spcPts val="1200"/>
                        </a:lnSpc>
                        <a:spcBef>
                          <a:spcPts val="600"/>
                        </a:spcBef>
                        <a:spcAft>
                          <a:spcPts val="600"/>
                        </a:spcAft>
                      </a:pPr>
                      <a:r>
                        <a:rPr lang="en-GB" sz="1000" dirty="0">
                          <a:solidFill>
                            <a:srgbClr val="000000"/>
                          </a:solidFill>
                          <a:effectLst/>
                          <a:latin typeface="Arial" panose="020B0604020202020204" pitchFamily="34" charset="0"/>
                          <a:ea typeface="SimSun" panose="02010600030101010101" pitchFamily="2" charset="-122"/>
                          <a:cs typeface="Arial" panose="020B0604020202020204" pitchFamily="34" charset="0"/>
                        </a:rPr>
                        <a:t>90</a:t>
                      </a:r>
                      <a:endParaRPr lang="en-GB" sz="10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lnL>
                      <a:noFill/>
                    </a:lnL>
                    <a:lnR>
                      <a:noFill/>
                    </a:lnR>
                    <a:lnT>
                      <a:noFill/>
                    </a:lnT>
                    <a:lnB>
                      <a:noFill/>
                    </a:lnB>
                    <a:lnTlToBr w="12700" cmpd="sng">
                      <a:noFill/>
                      <a:prstDash val="solid"/>
                    </a:lnTlToBr>
                    <a:lnBlToTr w="12700" cmpd="sng">
                      <a:noFill/>
                      <a:prstDash val="solid"/>
                    </a:lnBlToTr>
                    <a:solidFill>
                      <a:srgbClr val="FDDAA3"/>
                    </a:solidFill>
                  </a:tcPr>
                </a:tc>
                <a:extLst>
                  <a:ext uri="{0D108BD9-81ED-4DB2-BD59-A6C34878D82A}">
                    <a16:rowId xmlns:a16="http://schemas.microsoft.com/office/drawing/2014/main" val="1289076921"/>
                  </a:ext>
                </a:extLst>
              </a:tr>
              <a:tr h="180340">
                <a:tc>
                  <a:txBody>
                    <a:bodyPr/>
                    <a:lstStyle/>
                    <a:p>
                      <a:pPr marL="68580" algn="l">
                        <a:lnSpc>
                          <a:spcPts val="1200"/>
                        </a:lnSpc>
                        <a:spcBef>
                          <a:spcPts val="500"/>
                        </a:spcBef>
                        <a:spcAft>
                          <a:spcPts val="500"/>
                        </a:spcAft>
                      </a:pPr>
                      <a:r>
                        <a:rPr lang="en-GB" sz="900">
                          <a:solidFill>
                            <a:srgbClr val="000000"/>
                          </a:solidFill>
                          <a:effectLst/>
                          <a:latin typeface="Arial" panose="020B0604020202020204" pitchFamily="34" charset="0"/>
                          <a:ea typeface="SimSun" panose="02010600030101010101" pitchFamily="2" charset="-122"/>
                          <a:cs typeface="Arial" panose="020B0604020202020204" pitchFamily="34" charset="0"/>
                        </a:rPr>
                        <a:t>..meeting expectations from employees *</a:t>
                      </a:r>
                      <a:endParaRPr lang="en-GB" sz="90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lnL>
                      <a:noFill/>
                    </a:lnL>
                    <a:lnR>
                      <a:noFill/>
                    </a:lnR>
                    <a:lnT>
                      <a:noFill/>
                    </a:lnT>
                    <a:lnB>
                      <a:noFill/>
                    </a:lnB>
                    <a:lnTlToBr w="12700" cmpd="sng">
                      <a:noFill/>
                      <a:prstDash val="solid"/>
                    </a:lnTlToBr>
                    <a:lnBlToTr w="12700" cmpd="sng">
                      <a:noFill/>
                      <a:prstDash val="solid"/>
                    </a:lnBlToTr>
                    <a:solidFill>
                      <a:srgbClr val="FDDAA3"/>
                    </a:solidFill>
                  </a:tcPr>
                </a:tc>
                <a:tc>
                  <a:txBody>
                    <a:bodyPr/>
                    <a:lstStyle/>
                    <a:p>
                      <a:pPr marL="68580" algn="ctr">
                        <a:lnSpc>
                          <a:spcPts val="1200"/>
                        </a:lnSpc>
                        <a:spcBef>
                          <a:spcPts val="600"/>
                        </a:spcBef>
                        <a:spcAft>
                          <a:spcPts val="600"/>
                        </a:spcAft>
                      </a:pPr>
                      <a:r>
                        <a:rPr lang="en-GB" sz="1000" dirty="0">
                          <a:solidFill>
                            <a:srgbClr val="000000"/>
                          </a:solidFill>
                          <a:effectLst/>
                          <a:latin typeface="Arial" panose="020B0604020202020204" pitchFamily="34" charset="0"/>
                          <a:ea typeface="SimSun" panose="02010600030101010101" pitchFamily="2" charset="-122"/>
                          <a:cs typeface="Arial" panose="020B0604020202020204" pitchFamily="34" charset="0"/>
                        </a:rPr>
                        <a:t>82</a:t>
                      </a:r>
                      <a:endParaRPr lang="en-GB" sz="10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lnL>
                      <a:noFill/>
                    </a:lnL>
                    <a:lnR>
                      <a:noFill/>
                    </a:lnR>
                    <a:lnT>
                      <a:noFill/>
                    </a:lnT>
                    <a:lnB>
                      <a:noFill/>
                    </a:lnB>
                    <a:lnTlToBr w="12700" cmpd="sng">
                      <a:noFill/>
                      <a:prstDash val="solid"/>
                    </a:lnTlToBr>
                    <a:lnBlToTr w="12700" cmpd="sng">
                      <a:noFill/>
                      <a:prstDash val="solid"/>
                    </a:lnBlToTr>
                    <a:solidFill>
                      <a:srgbClr val="FDDAA3"/>
                    </a:solidFill>
                  </a:tcPr>
                </a:tc>
                <a:tc>
                  <a:txBody>
                    <a:bodyPr/>
                    <a:lstStyle/>
                    <a:p>
                      <a:pPr marL="68580" algn="ctr">
                        <a:lnSpc>
                          <a:spcPts val="1200"/>
                        </a:lnSpc>
                        <a:spcBef>
                          <a:spcPts val="600"/>
                        </a:spcBef>
                        <a:spcAft>
                          <a:spcPts val="600"/>
                        </a:spcAft>
                      </a:pPr>
                      <a:r>
                        <a:rPr lang="en-GB" sz="1000">
                          <a:solidFill>
                            <a:srgbClr val="000000"/>
                          </a:solidFill>
                          <a:effectLst/>
                          <a:latin typeface="Arial" panose="020B0604020202020204" pitchFamily="34" charset="0"/>
                          <a:ea typeface="SimSun" panose="02010600030101010101" pitchFamily="2" charset="-122"/>
                          <a:cs typeface="Arial" panose="020B0604020202020204" pitchFamily="34" charset="0"/>
                        </a:rPr>
                        <a:t>85</a:t>
                      </a:r>
                      <a:endParaRPr lang="en-GB" sz="100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lnL>
                      <a:noFill/>
                    </a:lnL>
                    <a:lnR>
                      <a:noFill/>
                    </a:lnR>
                    <a:lnT>
                      <a:noFill/>
                    </a:lnT>
                    <a:lnB>
                      <a:noFill/>
                    </a:lnB>
                    <a:lnTlToBr w="12700" cmpd="sng">
                      <a:noFill/>
                      <a:prstDash val="solid"/>
                    </a:lnTlToBr>
                    <a:lnBlToTr w="12700" cmpd="sng">
                      <a:noFill/>
                      <a:prstDash val="solid"/>
                    </a:lnBlToTr>
                    <a:solidFill>
                      <a:srgbClr val="FDDAA3"/>
                    </a:solidFill>
                  </a:tcPr>
                </a:tc>
                <a:extLst>
                  <a:ext uri="{0D108BD9-81ED-4DB2-BD59-A6C34878D82A}">
                    <a16:rowId xmlns:a16="http://schemas.microsoft.com/office/drawing/2014/main" val="1294697253"/>
                  </a:ext>
                </a:extLst>
              </a:tr>
              <a:tr h="180340">
                <a:tc>
                  <a:txBody>
                    <a:bodyPr/>
                    <a:lstStyle/>
                    <a:p>
                      <a:pPr marL="68580" algn="l">
                        <a:lnSpc>
                          <a:spcPts val="1200"/>
                        </a:lnSpc>
                        <a:spcBef>
                          <a:spcPts val="500"/>
                        </a:spcBef>
                        <a:spcAft>
                          <a:spcPts val="500"/>
                        </a:spcAft>
                      </a:pPr>
                      <a:r>
                        <a:rPr lang="en-GB" sz="900" dirty="0">
                          <a:solidFill>
                            <a:srgbClr val="000000"/>
                          </a:solidFill>
                          <a:effectLst/>
                          <a:latin typeface="Arial" panose="020B0604020202020204" pitchFamily="34" charset="0"/>
                          <a:ea typeface="SimSun" panose="02010600030101010101" pitchFamily="2" charset="-122"/>
                          <a:cs typeface="Arial" panose="020B0604020202020204" pitchFamily="34" charset="0"/>
                        </a:rPr>
                        <a:t>..increasing productivity *</a:t>
                      </a:r>
                      <a:endParaRPr lang="en-GB" sz="9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lnL>
                      <a:noFill/>
                    </a:lnL>
                    <a:lnR>
                      <a:noFill/>
                    </a:lnR>
                    <a:lnT>
                      <a:noFill/>
                    </a:lnT>
                    <a:lnB>
                      <a:noFill/>
                    </a:lnB>
                    <a:lnTlToBr w="12700" cmpd="sng">
                      <a:noFill/>
                      <a:prstDash val="solid"/>
                    </a:lnTlToBr>
                    <a:lnBlToTr w="12700" cmpd="sng">
                      <a:noFill/>
                      <a:prstDash val="solid"/>
                    </a:lnBlToTr>
                    <a:solidFill>
                      <a:srgbClr val="FDDAA3"/>
                    </a:solidFill>
                  </a:tcPr>
                </a:tc>
                <a:tc>
                  <a:txBody>
                    <a:bodyPr/>
                    <a:lstStyle/>
                    <a:p>
                      <a:pPr marL="68580" algn="ctr">
                        <a:lnSpc>
                          <a:spcPts val="1200"/>
                        </a:lnSpc>
                        <a:spcBef>
                          <a:spcPts val="600"/>
                        </a:spcBef>
                        <a:spcAft>
                          <a:spcPts val="600"/>
                        </a:spcAft>
                      </a:pPr>
                      <a:r>
                        <a:rPr lang="en-GB" sz="1000">
                          <a:solidFill>
                            <a:srgbClr val="000000"/>
                          </a:solidFill>
                          <a:effectLst/>
                          <a:latin typeface="Arial" panose="020B0604020202020204" pitchFamily="34" charset="0"/>
                          <a:ea typeface="SimSun" panose="02010600030101010101" pitchFamily="2" charset="-122"/>
                          <a:cs typeface="Arial" panose="020B0604020202020204" pitchFamily="34" charset="0"/>
                        </a:rPr>
                        <a:t>56</a:t>
                      </a:r>
                      <a:endParaRPr lang="en-GB" sz="100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lnL>
                      <a:noFill/>
                    </a:lnL>
                    <a:lnR>
                      <a:noFill/>
                    </a:lnR>
                    <a:lnT>
                      <a:noFill/>
                    </a:lnT>
                    <a:lnB>
                      <a:noFill/>
                    </a:lnB>
                    <a:lnTlToBr w="12700" cmpd="sng">
                      <a:noFill/>
                      <a:prstDash val="solid"/>
                    </a:lnTlToBr>
                    <a:lnBlToTr w="12700" cmpd="sng">
                      <a:noFill/>
                      <a:prstDash val="solid"/>
                    </a:lnBlToTr>
                    <a:solidFill>
                      <a:srgbClr val="FDDAA3"/>
                    </a:solidFill>
                  </a:tcPr>
                </a:tc>
                <a:tc>
                  <a:txBody>
                    <a:bodyPr/>
                    <a:lstStyle/>
                    <a:p>
                      <a:pPr marL="68580" algn="ctr">
                        <a:lnSpc>
                          <a:spcPts val="1200"/>
                        </a:lnSpc>
                        <a:spcBef>
                          <a:spcPts val="600"/>
                        </a:spcBef>
                        <a:spcAft>
                          <a:spcPts val="600"/>
                        </a:spcAft>
                      </a:pPr>
                      <a:r>
                        <a:rPr lang="en-GB" sz="1000" dirty="0">
                          <a:solidFill>
                            <a:srgbClr val="000000"/>
                          </a:solidFill>
                          <a:effectLst/>
                          <a:latin typeface="Arial" panose="020B0604020202020204" pitchFamily="34" charset="0"/>
                          <a:ea typeface="SimSun" panose="02010600030101010101" pitchFamily="2" charset="-122"/>
                          <a:cs typeface="Arial" panose="020B0604020202020204" pitchFamily="34" charset="0"/>
                        </a:rPr>
                        <a:t>53</a:t>
                      </a:r>
                      <a:endParaRPr lang="en-GB" sz="10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lnL>
                      <a:noFill/>
                    </a:lnL>
                    <a:lnR>
                      <a:noFill/>
                    </a:lnR>
                    <a:lnT>
                      <a:noFill/>
                    </a:lnT>
                    <a:lnB>
                      <a:noFill/>
                    </a:lnB>
                    <a:lnTlToBr w="12700" cmpd="sng">
                      <a:noFill/>
                      <a:prstDash val="solid"/>
                    </a:lnTlToBr>
                    <a:lnBlToTr w="12700" cmpd="sng">
                      <a:noFill/>
                      <a:prstDash val="solid"/>
                    </a:lnBlToTr>
                    <a:solidFill>
                      <a:srgbClr val="FDDAA3"/>
                    </a:solidFill>
                  </a:tcPr>
                </a:tc>
                <a:extLst>
                  <a:ext uri="{0D108BD9-81ED-4DB2-BD59-A6C34878D82A}">
                    <a16:rowId xmlns:a16="http://schemas.microsoft.com/office/drawing/2014/main" val="1681936891"/>
                  </a:ext>
                </a:extLst>
              </a:tr>
              <a:tr h="180340">
                <a:tc>
                  <a:txBody>
                    <a:bodyPr/>
                    <a:lstStyle/>
                    <a:p>
                      <a:pPr marL="68580" algn="l">
                        <a:lnSpc>
                          <a:spcPts val="1200"/>
                        </a:lnSpc>
                        <a:spcBef>
                          <a:spcPts val="500"/>
                        </a:spcBef>
                        <a:spcAft>
                          <a:spcPts val="500"/>
                        </a:spcAft>
                      </a:pPr>
                      <a:r>
                        <a:rPr lang="en-GB" sz="900" dirty="0">
                          <a:solidFill>
                            <a:srgbClr val="000000"/>
                          </a:solidFill>
                          <a:effectLst/>
                          <a:latin typeface="Arial" panose="020B0604020202020204" pitchFamily="34" charset="0"/>
                          <a:ea typeface="SimSun" panose="02010600030101010101" pitchFamily="2" charset="-122"/>
                          <a:cs typeface="Arial" panose="020B0604020202020204" pitchFamily="34" charset="0"/>
                        </a:rPr>
                        <a:t>..organisation’s reputation</a:t>
                      </a:r>
                      <a:endParaRPr lang="en-GB" sz="9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lnL>
                      <a:noFill/>
                    </a:lnL>
                    <a:lnR>
                      <a:noFill/>
                    </a:lnR>
                    <a:lnT>
                      <a:noFill/>
                    </a:lnT>
                    <a:lnB>
                      <a:noFill/>
                    </a:lnB>
                    <a:lnTlToBr w="12700" cmpd="sng">
                      <a:noFill/>
                      <a:prstDash val="solid"/>
                    </a:lnTlToBr>
                    <a:lnBlToTr w="12700" cmpd="sng">
                      <a:noFill/>
                      <a:prstDash val="solid"/>
                    </a:lnBlToTr>
                    <a:solidFill>
                      <a:srgbClr val="FDDAA3"/>
                    </a:solidFill>
                  </a:tcPr>
                </a:tc>
                <a:tc>
                  <a:txBody>
                    <a:bodyPr/>
                    <a:lstStyle/>
                    <a:p>
                      <a:pPr marL="68580" algn="ctr">
                        <a:lnSpc>
                          <a:spcPts val="1200"/>
                        </a:lnSpc>
                        <a:spcBef>
                          <a:spcPts val="600"/>
                        </a:spcBef>
                        <a:spcAft>
                          <a:spcPts val="600"/>
                        </a:spcAft>
                      </a:pPr>
                      <a:r>
                        <a:rPr lang="en-GB" sz="1000">
                          <a:solidFill>
                            <a:srgbClr val="000000"/>
                          </a:solidFill>
                          <a:effectLst/>
                          <a:latin typeface="Arial" panose="020B0604020202020204" pitchFamily="34" charset="0"/>
                          <a:ea typeface="SimSun" panose="02010600030101010101" pitchFamily="2" charset="-122"/>
                          <a:cs typeface="Arial" panose="020B0604020202020204" pitchFamily="34" charset="0"/>
                        </a:rPr>
                        <a:t>78</a:t>
                      </a:r>
                      <a:endParaRPr lang="en-GB" sz="100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lnL>
                      <a:noFill/>
                    </a:lnL>
                    <a:lnR>
                      <a:noFill/>
                    </a:lnR>
                    <a:lnT>
                      <a:noFill/>
                    </a:lnT>
                    <a:lnB>
                      <a:noFill/>
                    </a:lnB>
                    <a:lnTlToBr w="12700" cmpd="sng">
                      <a:noFill/>
                      <a:prstDash val="solid"/>
                    </a:lnTlToBr>
                    <a:lnBlToTr w="12700" cmpd="sng">
                      <a:noFill/>
                      <a:prstDash val="solid"/>
                    </a:lnBlToTr>
                    <a:solidFill>
                      <a:srgbClr val="FDDAA3"/>
                    </a:solidFill>
                  </a:tcPr>
                </a:tc>
                <a:tc>
                  <a:txBody>
                    <a:bodyPr/>
                    <a:lstStyle/>
                    <a:p>
                      <a:pPr marL="68580" algn="ctr">
                        <a:lnSpc>
                          <a:spcPts val="1200"/>
                        </a:lnSpc>
                        <a:spcBef>
                          <a:spcPts val="600"/>
                        </a:spcBef>
                        <a:spcAft>
                          <a:spcPts val="600"/>
                        </a:spcAft>
                      </a:pPr>
                      <a:r>
                        <a:rPr lang="en-GB" sz="1000" dirty="0">
                          <a:solidFill>
                            <a:srgbClr val="000000"/>
                          </a:solidFill>
                          <a:effectLst/>
                          <a:latin typeface="Arial" panose="020B0604020202020204" pitchFamily="34" charset="0"/>
                          <a:ea typeface="SimSun" panose="02010600030101010101" pitchFamily="2" charset="-122"/>
                          <a:cs typeface="Arial" panose="020B0604020202020204" pitchFamily="34" charset="0"/>
                        </a:rPr>
                        <a:t>76</a:t>
                      </a:r>
                      <a:endParaRPr lang="en-GB" sz="10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lnL>
                      <a:noFill/>
                    </a:lnL>
                    <a:lnR>
                      <a:noFill/>
                    </a:lnR>
                    <a:lnT>
                      <a:noFill/>
                    </a:lnT>
                    <a:lnB>
                      <a:noFill/>
                    </a:lnB>
                    <a:lnTlToBr w="12700" cmpd="sng">
                      <a:noFill/>
                      <a:prstDash val="solid"/>
                    </a:lnTlToBr>
                    <a:lnBlToTr w="12700" cmpd="sng">
                      <a:noFill/>
                      <a:prstDash val="solid"/>
                    </a:lnBlToTr>
                    <a:solidFill>
                      <a:srgbClr val="FDDAA3"/>
                    </a:solidFill>
                  </a:tcPr>
                </a:tc>
                <a:extLst>
                  <a:ext uri="{0D108BD9-81ED-4DB2-BD59-A6C34878D82A}">
                    <a16:rowId xmlns:a16="http://schemas.microsoft.com/office/drawing/2014/main" val="1571511645"/>
                  </a:ext>
                </a:extLst>
              </a:tr>
              <a:tr h="180340">
                <a:tc>
                  <a:txBody>
                    <a:bodyPr/>
                    <a:lstStyle/>
                    <a:p>
                      <a:pPr marL="68580" algn="l">
                        <a:lnSpc>
                          <a:spcPts val="1200"/>
                        </a:lnSpc>
                        <a:spcBef>
                          <a:spcPts val="600"/>
                        </a:spcBef>
                        <a:spcAft>
                          <a:spcPts val="600"/>
                        </a:spcAft>
                      </a:pPr>
                      <a:r>
                        <a:rPr lang="en-GB" sz="900" dirty="0">
                          <a:solidFill>
                            <a:srgbClr val="000000"/>
                          </a:solidFill>
                          <a:effectLst/>
                          <a:latin typeface="Arial" panose="020B0604020202020204" pitchFamily="34" charset="0"/>
                          <a:ea typeface="SimSun" panose="02010600030101010101" pitchFamily="2" charset="-122"/>
                          <a:cs typeface="Arial" panose="020B0604020202020204" pitchFamily="34" charset="0"/>
                        </a:rPr>
                        <a:t>..avoiding fines from the labour inspectorate</a:t>
                      </a:r>
                      <a:endParaRPr lang="en-GB" sz="9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lnL>
                      <a:noFill/>
                    </a:lnL>
                    <a:lnR>
                      <a:noFill/>
                    </a:lnR>
                    <a:lnT>
                      <a:noFill/>
                    </a:lnT>
                    <a:lnB>
                      <a:noFill/>
                    </a:lnB>
                    <a:lnTlToBr w="12700" cmpd="sng">
                      <a:noFill/>
                      <a:prstDash val="solid"/>
                    </a:lnTlToBr>
                    <a:lnBlToTr w="12700" cmpd="sng">
                      <a:noFill/>
                      <a:prstDash val="solid"/>
                    </a:lnBlToTr>
                    <a:solidFill>
                      <a:srgbClr val="FDDAA3"/>
                    </a:solidFill>
                  </a:tcPr>
                </a:tc>
                <a:tc>
                  <a:txBody>
                    <a:bodyPr/>
                    <a:lstStyle/>
                    <a:p>
                      <a:pPr marL="68580" algn="ctr">
                        <a:lnSpc>
                          <a:spcPts val="1200"/>
                        </a:lnSpc>
                        <a:spcBef>
                          <a:spcPts val="600"/>
                        </a:spcBef>
                        <a:spcAft>
                          <a:spcPts val="600"/>
                        </a:spcAft>
                      </a:pPr>
                      <a:r>
                        <a:rPr lang="en-GB" sz="1000">
                          <a:solidFill>
                            <a:srgbClr val="000000"/>
                          </a:solidFill>
                          <a:effectLst/>
                          <a:latin typeface="Arial" panose="020B0604020202020204" pitchFamily="34" charset="0"/>
                          <a:ea typeface="SimSun" panose="02010600030101010101" pitchFamily="2" charset="-122"/>
                          <a:cs typeface="Arial" panose="020B0604020202020204" pitchFamily="34" charset="0"/>
                        </a:rPr>
                        <a:t>72</a:t>
                      </a:r>
                      <a:endParaRPr lang="en-GB" sz="100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lnL>
                      <a:noFill/>
                    </a:lnL>
                    <a:lnR>
                      <a:noFill/>
                    </a:lnR>
                    <a:lnT>
                      <a:noFill/>
                    </a:lnT>
                    <a:lnB>
                      <a:noFill/>
                    </a:lnB>
                    <a:lnTlToBr w="12700" cmpd="sng">
                      <a:noFill/>
                      <a:prstDash val="solid"/>
                    </a:lnTlToBr>
                    <a:lnBlToTr w="12700" cmpd="sng">
                      <a:noFill/>
                      <a:prstDash val="solid"/>
                    </a:lnBlToTr>
                    <a:solidFill>
                      <a:srgbClr val="FDDAA3"/>
                    </a:solidFill>
                  </a:tcPr>
                </a:tc>
                <a:tc>
                  <a:txBody>
                    <a:bodyPr/>
                    <a:lstStyle/>
                    <a:p>
                      <a:pPr marL="68580" algn="ctr">
                        <a:lnSpc>
                          <a:spcPts val="1200"/>
                        </a:lnSpc>
                        <a:spcBef>
                          <a:spcPts val="600"/>
                        </a:spcBef>
                        <a:spcAft>
                          <a:spcPts val="600"/>
                        </a:spcAft>
                      </a:pPr>
                      <a:r>
                        <a:rPr lang="en-GB" sz="1000" dirty="0">
                          <a:solidFill>
                            <a:srgbClr val="000000"/>
                          </a:solidFill>
                          <a:effectLst/>
                          <a:latin typeface="Arial" panose="020B0604020202020204" pitchFamily="34" charset="0"/>
                          <a:ea typeface="SimSun" panose="02010600030101010101" pitchFamily="2" charset="-122"/>
                          <a:cs typeface="Arial" panose="020B0604020202020204" pitchFamily="34" charset="0"/>
                        </a:rPr>
                        <a:t>74</a:t>
                      </a:r>
                      <a:endParaRPr lang="en-GB" sz="10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lnL>
                      <a:noFill/>
                    </a:lnL>
                    <a:lnR>
                      <a:noFill/>
                    </a:lnR>
                    <a:lnT>
                      <a:noFill/>
                    </a:lnT>
                    <a:lnB>
                      <a:noFill/>
                    </a:lnB>
                    <a:lnTlToBr w="12700" cmpd="sng">
                      <a:noFill/>
                      <a:prstDash val="solid"/>
                    </a:lnTlToBr>
                    <a:lnBlToTr w="12700" cmpd="sng">
                      <a:noFill/>
                      <a:prstDash val="solid"/>
                    </a:lnBlToTr>
                    <a:solidFill>
                      <a:srgbClr val="FDDAA3"/>
                    </a:solidFill>
                  </a:tcPr>
                </a:tc>
                <a:extLst>
                  <a:ext uri="{0D108BD9-81ED-4DB2-BD59-A6C34878D82A}">
                    <a16:rowId xmlns:a16="http://schemas.microsoft.com/office/drawing/2014/main" val="343080817"/>
                  </a:ext>
                </a:extLst>
              </a:tr>
              <a:tr h="180340">
                <a:tc>
                  <a:txBody>
                    <a:bodyPr/>
                    <a:lstStyle/>
                    <a:p>
                      <a:pPr marL="68580" algn="l">
                        <a:lnSpc>
                          <a:spcPts val="1200"/>
                        </a:lnSpc>
                        <a:spcBef>
                          <a:spcPts val="500"/>
                        </a:spcBef>
                        <a:spcAft>
                          <a:spcPts val="500"/>
                        </a:spcAft>
                      </a:pPr>
                      <a:r>
                        <a:rPr lang="en-GB" sz="900">
                          <a:effectLst/>
                          <a:latin typeface="Arial" panose="020B0604020202020204" pitchFamily="34" charset="0"/>
                          <a:ea typeface="SimSun" panose="02010600030101010101" pitchFamily="2" charset="-122"/>
                          <a:cs typeface="Arial" panose="020B0604020202020204" pitchFamily="34" charset="0"/>
                        </a:rPr>
                        <a:t>Difficulties in addressing health and safety (reported as major difficulty):</a:t>
                      </a:r>
                    </a:p>
                  </a:txBody>
                  <a:tcPr marL="68580" marR="68580" marT="0" marB="0" anchor="ctr">
                    <a:lnL>
                      <a:noFill/>
                    </a:lnL>
                    <a:lnR>
                      <a:noFill/>
                    </a:lnR>
                    <a:lnT>
                      <a:noFill/>
                    </a:lnT>
                    <a:lnB>
                      <a:noFill/>
                    </a:lnB>
                    <a:noFill/>
                  </a:tcPr>
                </a:tc>
                <a:tc>
                  <a:txBody>
                    <a:bodyPr/>
                    <a:lstStyle/>
                    <a:p>
                      <a:pPr marL="68580" algn="ctr">
                        <a:lnSpc>
                          <a:spcPts val="1200"/>
                        </a:lnSpc>
                        <a:spcBef>
                          <a:spcPts val="600"/>
                        </a:spcBef>
                        <a:spcAft>
                          <a:spcPts val="600"/>
                        </a:spcAft>
                      </a:pPr>
                      <a:r>
                        <a:rPr lang="en-GB" sz="1000">
                          <a:effectLst/>
                          <a:latin typeface="Arial" panose="020B0604020202020204" pitchFamily="34" charset="0"/>
                          <a:ea typeface="SimSun" panose="02010600030101010101" pitchFamily="2" charset="-122"/>
                          <a:cs typeface="Arial" panose="020B0604020202020204" pitchFamily="34" charset="0"/>
                        </a:rPr>
                        <a:t> </a:t>
                      </a:r>
                    </a:p>
                  </a:txBody>
                  <a:tcPr marL="68580" marR="68580" marT="0" marB="0" anchor="ctr">
                    <a:lnL>
                      <a:noFill/>
                    </a:lnL>
                    <a:lnR>
                      <a:noFill/>
                    </a:lnR>
                    <a:lnT>
                      <a:noFill/>
                    </a:lnT>
                    <a:lnB>
                      <a:noFill/>
                    </a:lnB>
                    <a:noFill/>
                  </a:tcPr>
                </a:tc>
                <a:tc>
                  <a:txBody>
                    <a:bodyPr/>
                    <a:lstStyle/>
                    <a:p>
                      <a:pPr marL="68580" algn="ctr">
                        <a:lnSpc>
                          <a:spcPts val="1200"/>
                        </a:lnSpc>
                        <a:spcBef>
                          <a:spcPts val="600"/>
                        </a:spcBef>
                        <a:spcAft>
                          <a:spcPts val="600"/>
                        </a:spcAft>
                      </a:pPr>
                      <a:r>
                        <a:rPr lang="en-GB" sz="1000">
                          <a:effectLst/>
                          <a:latin typeface="Arial" panose="020B0604020202020204" pitchFamily="34" charset="0"/>
                          <a:ea typeface="SimSun" panose="02010600030101010101" pitchFamily="2" charset="-122"/>
                          <a:cs typeface="Arial" panose="020B0604020202020204" pitchFamily="34" charset="0"/>
                        </a:rPr>
                        <a:t> </a:t>
                      </a:r>
                    </a:p>
                  </a:txBody>
                  <a:tcPr marL="68580" marR="68580" marT="0" marB="0" anchor="ctr">
                    <a:lnL>
                      <a:noFill/>
                    </a:lnL>
                    <a:lnR>
                      <a:noFill/>
                    </a:lnR>
                    <a:lnT>
                      <a:noFill/>
                    </a:lnT>
                    <a:lnB>
                      <a:noFill/>
                    </a:lnB>
                    <a:noFill/>
                  </a:tcPr>
                </a:tc>
                <a:extLst>
                  <a:ext uri="{0D108BD9-81ED-4DB2-BD59-A6C34878D82A}">
                    <a16:rowId xmlns:a16="http://schemas.microsoft.com/office/drawing/2014/main" val="1549532518"/>
                  </a:ext>
                </a:extLst>
              </a:tr>
              <a:tr h="180340">
                <a:tc>
                  <a:txBody>
                    <a:bodyPr/>
                    <a:lstStyle/>
                    <a:p>
                      <a:pPr marL="68580" algn="l">
                        <a:lnSpc>
                          <a:spcPts val="1200"/>
                        </a:lnSpc>
                        <a:spcBef>
                          <a:spcPts val="500"/>
                        </a:spcBef>
                        <a:spcAft>
                          <a:spcPts val="500"/>
                        </a:spcAft>
                      </a:pPr>
                      <a:r>
                        <a:rPr lang="en-GB" sz="900" dirty="0">
                          <a:solidFill>
                            <a:srgbClr val="000000"/>
                          </a:solidFill>
                          <a:effectLst/>
                          <a:latin typeface="Arial" panose="020B0604020202020204" pitchFamily="34" charset="0"/>
                          <a:ea typeface="SimSun" panose="02010600030101010101" pitchFamily="2" charset="-122"/>
                          <a:cs typeface="Arial" panose="020B0604020202020204" pitchFamily="34" charset="0"/>
                        </a:rPr>
                        <a:t>..lack of time or staff *</a:t>
                      </a:r>
                      <a:endParaRPr lang="en-GB" sz="9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lnL>
                      <a:noFill/>
                    </a:lnL>
                    <a:lnR>
                      <a:noFill/>
                    </a:lnR>
                    <a:lnT>
                      <a:noFill/>
                    </a:lnT>
                    <a:lnB>
                      <a:noFill/>
                    </a:lnB>
                    <a:solidFill>
                      <a:srgbClr val="FFFFFF"/>
                    </a:solidFill>
                  </a:tcPr>
                </a:tc>
                <a:tc>
                  <a:txBody>
                    <a:bodyPr/>
                    <a:lstStyle/>
                    <a:p>
                      <a:pPr marL="68580" algn="ctr">
                        <a:lnSpc>
                          <a:spcPts val="1200"/>
                        </a:lnSpc>
                        <a:spcBef>
                          <a:spcPts val="600"/>
                        </a:spcBef>
                        <a:spcAft>
                          <a:spcPts val="600"/>
                        </a:spcAft>
                      </a:pPr>
                      <a:r>
                        <a:rPr lang="en-GB" sz="1000">
                          <a:solidFill>
                            <a:srgbClr val="000000"/>
                          </a:solidFill>
                          <a:effectLst/>
                          <a:latin typeface="Arial" panose="020B0604020202020204" pitchFamily="34" charset="0"/>
                          <a:ea typeface="SimSun" panose="02010600030101010101" pitchFamily="2" charset="-122"/>
                          <a:cs typeface="Arial" panose="020B0604020202020204" pitchFamily="34" charset="0"/>
                        </a:rPr>
                        <a:t>29</a:t>
                      </a:r>
                      <a:endParaRPr lang="en-GB" sz="100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lnL>
                      <a:noFill/>
                    </a:lnL>
                    <a:lnR>
                      <a:noFill/>
                    </a:lnR>
                    <a:lnT>
                      <a:noFill/>
                    </a:lnT>
                    <a:lnB>
                      <a:noFill/>
                    </a:lnB>
                    <a:solidFill>
                      <a:srgbClr val="FFFFFF"/>
                    </a:solidFill>
                  </a:tcPr>
                </a:tc>
                <a:tc>
                  <a:txBody>
                    <a:bodyPr/>
                    <a:lstStyle/>
                    <a:p>
                      <a:pPr marL="68580" algn="ctr">
                        <a:lnSpc>
                          <a:spcPts val="1200"/>
                        </a:lnSpc>
                        <a:spcBef>
                          <a:spcPts val="600"/>
                        </a:spcBef>
                        <a:spcAft>
                          <a:spcPts val="600"/>
                        </a:spcAft>
                      </a:pPr>
                      <a:r>
                        <a:rPr lang="en-GB" sz="1000">
                          <a:solidFill>
                            <a:srgbClr val="000000"/>
                          </a:solidFill>
                          <a:effectLst/>
                          <a:latin typeface="Arial" panose="020B0604020202020204" pitchFamily="34" charset="0"/>
                          <a:ea typeface="SimSun" panose="02010600030101010101" pitchFamily="2" charset="-122"/>
                          <a:cs typeface="Arial" panose="020B0604020202020204" pitchFamily="34" charset="0"/>
                        </a:rPr>
                        <a:t>41</a:t>
                      </a:r>
                      <a:endParaRPr lang="en-GB" sz="100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lnL>
                      <a:noFill/>
                    </a:lnL>
                    <a:lnR>
                      <a:noFill/>
                    </a:lnR>
                    <a:lnT>
                      <a:noFill/>
                    </a:lnT>
                    <a:lnB>
                      <a:noFill/>
                    </a:lnB>
                    <a:solidFill>
                      <a:srgbClr val="FFFFFF"/>
                    </a:solidFill>
                  </a:tcPr>
                </a:tc>
                <a:extLst>
                  <a:ext uri="{0D108BD9-81ED-4DB2-BD59-A6C34878D82A}">
                    <a16:rowId xmlns:a16="http://schemas.microsoft.com/office/drawing/2014/main" val="1982297299"/>
                  </a:ext>
                </a:extLst>
              </a:tr>
              <a:tr h="180340">
                <a:tc>
                  <a:txBody>
                    <a:bodyPr/>
                    <a:lstStyle/>
                    <a:p>
                      <a:pPr marL="68580" algn="l">
                        <a:lnSpc>
                          <a:spcPts val="1200"/>
                        </a:lnSpc>
                        <a:spcBef>
                          <a:spcPts val="500"/>
                        </a:spcBef>
                        <a:spcAft>
                          <a:spcPts val="500"/>
                        </a:spcAft>
                      </a:pPr>
                      <a:r>
                        <a:rPr lang="en-GB" sz="900" dirty="0">
                          <a:solidFill>
                            <a:srgbClr val="000000"/>
                          </a:solidFill>
                          <a:effectLst/>
                          <a:latin typeface="Arial" panose="020B0604020202020204" pitchFamily="34" charset="0"/>
                          <a:ea typeface="SimSun" panose="02010600030101010101" pitchFamily="2" charset="-122"/>
                          <a:cs typeface="Arial" panose="020B0604020202020204" pitchFamily="34" charset="0"/>
                        </a:rPr>
                        <a:t>..lack of money *</a:t>
                      </a:r>
                      <a:endParaRPr lang="en-GB" sz="9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lnL>
                      <a:noFill/>
                    </a:lnL>
                    <a:lnR>
                      <a:noFill/>
                    </a:lnR>
                    <a:lnT>
                      <a:noFill/>
                    </a:lnT>
                    <a:lnB>
                      <a:noFill/>
                    </a:lnB>
                    <a:solidFill>
                      <a:srgbClr val="FFFFFF"/>
                    </a:solidFill>
                  </a:tcPr>
                </a:tc>
                <a:tc>
                  <a:txBody>
                    <a:bodyPr/>
                    <a:lstStyle/>
                    <a:p>
                      <a:pPr marL="68580" algn="ctr">
                        <a:lnSpc>
                          <a:spcPts val="1200"/>
                        </a:lnSpc>
                        <a:spcBef>
                          <a:spcPts val="600"/>
                        </a:spcBef>
                        <a:spcAft>
                          <a:spcPts val="600"/>
                        </a:spcAft>
                      </a:pPr>
                      <a:r>
                        <a:rPr lang="en-GB" sz="1000">
                          <a:solidFill>
                            <a:srgbClr val="000000"/>
                          </a:solidFill>
                          <a:effectLst/>
                          <a:latin typeface="Arial" panose="020B0604020202020204" pitchFamily="34" charset="0"/>
                          <a:ea typeface="SimSun" panose="02010600030101010101" pitchFamily="2" charset="-122"/>
                          <a:cs typeface="Arial" panose="020B0604020202020204" pitchFamily="34" charset="0"/>
                        </a:rPr>
                        <a:t>26</a:t>
                      </a:r>
                      <a:endParaRPr lang="en-GB" sz="100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lnL>
                      <a:noFill/>
                    </a:lnL>
                    <a:lnR>
                      <a:noFill/>
                    </a:lnR>
                    <a:lnT>
                      <a:noFill/>
                    </a:lnT>
                    <a:lnB>
                      <a:noFill/>
                    </a:lnB>
                    <a:solidFill>
                      <a:srgbClr val="FFFFFF"/>
                    </a:solidFill>
                  </a:tcPr>
                </a:tc>
                <a:tc>
                  <a:txBody>
                    <a:bodyPr/>
                    <a:lstStyle/>
                    <a:p>
                      <a:pPr marL="68580" algn="ctr">
                        <a:lnSpc>
                          <a:spcPts val="1200"/>
                        </a:lnSpc>
                        <a:spcBef>
                          <a:spcPts val="600"/>
                        </a:spcBef>
                        <a:spcAft>
                          <a:spcPts val="600"/>
                        </a:spcAft>
                      </a:pPr>
                      <a:r>
                        <a:rPr lang="en-GB" sz="1000">
                          <a:solidFill>
                            <a:srgbClr val="000000"/>
                          </a:solidFill>
                          <a:effectLst/>
                          <a:latin typeface="Arial" panose="020B0604020202020204" pitchFamily="34" charset="0"/>
                          <a:ea typeface="SimSun" panose="02010600030101010101" pitchFamily="2" charset="-122"/>
                          <a:cs typeface="Arial" panose="020B0604020202020204" pitchFamily="34" charset="0"/>
                        </a:rPr>
                        <a:t>26</a:t>
                      </a:r>
                      <a:endParaRPr lang="en-GB" sz="100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lnL>
                      <a:noFill/>
                    </a:lnL>
                    <a:lnR>
                      <a:noFill/>
                    </a:lnR>
                    <a:lnT>
                      <a:noFill/>
                    </a:lnT>
                    <a:lnB>
                      <a:noFill/>
                    </a:lnB>
                    <a:solidFill>
                      <a:srgbClr val="FFFFFF"/>
                    </a:solidFill>
                  </a:tcPr>
                </a:tc>
                <a:extLst>
                  <a:ext uri="{0D108BD9-81ED-4DB2-BD59-A6C34878D82A}">
                    <a16:rowId xmlns:a16="http://schemas.microsoft.com/office/drawing/2014/main" val="3246704330"/>
                  </a:ext>
                </a:extLst>
              </a:tr>
              <a:tr h="180340">
                <a:tc>
                  <a:txBody>
                    <a:bodyPr/>
                    <a:lstStyle/>
                    <a:p>
                      <a:pPr marL="68580" algn="l">
                        <a:lnSpc>
                          <a:spcPts val="1200"/>
                        </a:lnSpc>
                        <a:spcBef>
                          <a:spcPts val="500"/>
                        </a:spcBef>
                        <a:spcAft>
                          <a:spcPts val="500"/>
                        </a:spcAft>
                      </a:pPr>
                      <a:r>
                        <a:rPr lang="en-GB" sz="900" dirty="0">
                          <a:solidFill>
                            <a:srgbClr val="000000"/>
                          </a:solidFill>
                          <a:effectLst/>
                          <a:latin typeface="Arial" panose="020B0604020202020204" pitchFamily="34" charset="0"/>
                          <a:ea typeface="SimSun" panose="02010600030101010101" pitchFamily="2" charset="-122"/>
                          <a:cs typeface="Arial" panose="020B0604020202020204" pitchFamily="34" charset="0"/>
                        </a:rPr>
                        <a:t>..lack of awareness among staff *</a:t>
                      </a:r>
                      <a:endParaRPr lang="en-GB" sz="9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lnL>
                      <a:noFill/>
                    </a:lnL>
                    <a:lnR>
                      <a:noFill/>
                    </a:lnR>
                    <a:lnT>
                      <a:noFill/>
                    </a:lnT>
                    <a:lnB>
                      <a:noFill/>
                    </a:lnB>
                    <a:solidFill>
                      <a:srgbClr val="FFFFFF"/>
                    </a:solidFill>
                  </a:tcPr>
                </a:tc>
                <a:tc>
                  <a:txBody>
                    <a:bodyPr/>
                    <a:lstStyle/>
                    <a:p>
                      <a:pPr marL="68580" algn="ctr">
                        <a:lnSpc>
                          <a:spcPts val="1200"/>
                        </a:lnSpc>
                        <a:spcBef>
                          <a:spcPts val="600"/>
                        </a:spcBef>
                        <a:spcAft>
                          <a:spcPts val="600"/>
                        </a:spcAft>
                      </a:pPr>
                      <a:r>
                        <a:rPr lang="en-GB" sz="1000">
                          <a:solidFill>
                            <a:srgbClr val="000000"/>
                          </a:solidFill>
                          <a:effectLst/>
                          <a:latin typeface="Arial" panose="020B0604020202020204" pitchFamily="34" charset="0"/>
                          <a:ea typeface="SimSun" panose="02010600030101010101" pitchFamily="2" charset="-122"/>
                          <a:cs typeface="Arial" panose="020B0604020202020204" pitchFamily="34" charset="0"/>
                        </a:rPr>
                        <a:t>19</a:t>
                      </a:r>
                      <a:endParaRPr lang="en-GB" sz="100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lnL>
                      <a:noFill/>
                    </a:lnL>
                    <a:lnR>
                      <a:noFill/>
                    </a:lnR>
                    <a:lnT>
                      <a:noFill/>
                    </a:lnT>
                    <a:lnB>
                      <a:noFill/>
                    </a:lnB>
                    <a:solidFill>
                      <a:srgbClr val="FFFFFF"/>
                    </a:solidFill>
                  </a:tcPr>
                </a:tc>
                <a:tc>
                  <a:txBody>
                    <a:bodyPr/>
                    <a:lstStyle/>
                    <a:p>
                      <a:pPr marL="68580" algn="ctr">
                        <a:lnSpc>
                          <a:spcPts val="1200"/>
                        </a:lnSpc>
                        <a:spcBef>
                          <a:spcPts val="600"/>
                        </a:spcBef>
                        <a:spcAft>
                          <a:spcPts val="600"/>
                        </a:spcAft>
                      </a:pPr>
                      <a:r>
                        <a:rPr lang="en-GB" sz="1000">
                          <a:solidFill>
                            <a:srgbClr val="000000"/>
                          </a:solidFill>
                          <a:effectLst/>
                          <a:latin typeface="Arial" panose="020B0604020202020204" pitchFamily="34" charset="0"/>
                          <a:ea typeface="SimSun" panose="02010600030101010101" pitchFamily="2" charset="-122"/>
                          <a:cs typeface="Arial" panose="020B0604020202020204" pitchFamily="34" charset="0"/>
                        </a:rPr>
                        <a:t>20</a:t>
                      </a:r>
                      <a:endParaRPr lang="en-GB" sz="100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lnL>
                      <a:noFill/>
                    </a:lnL>
                    <a:lnR>
                      <a:noFill/>
                    </a:lnR>
                    <a:lnT>
                      <a:noFill/>
                    </a:lnT>
                    <a:lnB>
                      <a:noFill/>
                    </a:lnB>
                    <a:solidFill>
                      <a:srgbClr val="FFFFFF"/>
                    </a:solidFill>
                  </a:tcPr>
                </a:tc>
                <a:extLst>
                  <a:ext uri="{0D108BD9-81ED-4DB2-BD59-A6C34878D82A}">
                    <a16:rowId xmlns:a16="http://schemas.microsoft.com/office/drawing/2014/main" val="4068248987"/>
                  </a:ext>
                </a:extLst>
              </a:tr>
              <a:tr h="180340">
                <a:tc>
                  <a:txBody>
                    <a:bodyPr/>
                    <a:lstStyle/>
                    <a:p>
                      <a:pPr marL="68580" algn="l">
                        <a:lnSpc>
                          <a:spcPts val="1200"/>
                        </a:lnSpc>
                        <a:spcBef>
                          <a:spcPts val="500"/>
                        </a:spcBef>
                        <a:spcAft>
                          <a:spcPts val="500"/>
                        </a:spcAft>
                      </a:pPr>
                      <a:r>
                        <a:rPr lang="en-GB" sz="900" dirty="0">
                          <a:solidFill>
                            <a:srgbClr val="000000"/>
                          </a:solidFill>
                          <a:effectLst/>
                          <a:latin typeface="Arial" panose="020B0604020202020204" pitchFamily="34" charset="0"/>
                          <a:ea typeface="SimSun" panose="02010600030101010101" pitchFamily="2" charset="-122"/>
                          <a:cs typeface="Arial" panose="020B0604020202020204" pitchFamily="34" charset="0"/>
                        </a:rPr>
                        <a:t>..lack of awareness among management *</a:t>
                      </a:r>
                      <a:endParaRPr lang="en-GB" sz="9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lnL>
                      <a:noFill/>
                    </a:lnL>
                    <a:lnR>
                      <a:noFill/>
                    </a:lnR>
                    <a:lnT>
                      <a:noFill/>
                    </a:lnT>
                    <a:lnB>
                      <a:noFill/>
                    </a:lnB>
                    <a:solidFill>
                      <a:srgbClr val="FFFFFF"/>
                    </a:solidFill>
                  </a:tcPr>
                </a:tc>
                <a:tc>
                  <a:txBody>
                    <a:bodyPr/>
                    <a:lstStyle/>
                    <a:p>
                      <a:pPr marL="68580" algn="ctr">
                        <a:lnSpc>
                          <a:spcPts val="1200"/>
                        </a:lnSpc>
                        <a:spcBef>
                          <a:spcPts val="600"/>
                        </a:spcBef>
                        <a:spcAft>
                          <a:spcPts val="600"/>
                        </a:spcAft>
                      </a:pPr>
                      <a:r>
                        <a:rPr lang="en-GB" sz="1000">
                          <a:solidFill>
                            <a:srgbClr val="000000"/>
                          </a:solidFill>
                          <a:effectLst/>
                          <a:latin typeface="Arial" panose="020B0604020202020204" pitchFamily="34" charset="0"/>
                          <a:ea typeface="SimSun" panose="02010600030101010101" pitchFamily="2" charset="-122"/>
                          <a:cs typeface="Arial" panose="020B0604020202020204" pitchFamily="34" charset="0"/>
                        </a:rPr>
                        <a:t>13</a:t>
                      </a:r>
                      <a:endParaRPr lang="en-GB" sz="100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lnL>
                      <a:noFill/>
                    </a:lnL>
                    <a:lnR>
                      <a:noFill/>
                    </a:lnR>
                    <a:lnT>
                      <a:noFill/>
                    </a:lnT>
                    <a:lnB>
                      <a:noFill/>
                    </a:lnB>
                    <a:solidFill>
                      <a:srgbClr val="FFFFFF"/>
                    </a:solidFill>
                  </a:tcPr>
                </a:tc>
                <a:tc>
                  <a:txBody>
                    <a:bodyPr/>
                    <a:lstStyle/>
                    <a:p>
                      <a:pPr marL="68580" algn="ctr">
                        <a:lnSpc>
                          <a:spcPts val="1200"/>
                        </a:lnSpc>
                        <a:spcBef>
                          <a:spcPts val="600"/>
                        </a:spcBef>
                        <a:spcAft>
                          <a:spcPts val="600"/>
                        </a:spcAft>
                      </a:pPr>
                      <a:r>
                        <a:rPr lang="en-GB" sz="1000">
                          <a:solidFill>
                            <a:srgbClr val="000000"/>
                          </a:solidFill>
                          <a:effectLst/>
                          <a:latin typeface="Arial" panose="020B0604020202020204" pitchFamily="34" charset="0"/>
                          <a:ea typeface="SimSun" panose="02010600030101010101" pitchFamily="2" charset="-122"/>
                          <a:cs typeface="Arial" panose="020B0604020202020204" pitchFamily="34" charset="0"/>
                        </a:rPr>
                        <a:t>13</a:t>
                      </a:r>
                      <a:endParaRPr lang="en-GB" sz="100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lnL>
                      <a:noFill/>
                    </a:lnL>
                    <a:lnR>
                      <a:noFill/>
                    </a:lnR>
                    <a:lnT>
                      <a:noFill/>
                    </a:lnT>
                    <a:lnB>
                      <a:noFill/>
                    </a:lnB>
                    <a:solidFill>
                      <a:srgbClr val="FFFFFF"/>
                    </a:solidFill>
                  </a:tcPr>
                </a:tc>
                <a:extLst>
                  <a:ext uri="{0D108BD9-81ED-4DB2-BD59-A6C34878D82A}">
                    <a16:rowId xmlns:a16="http://schemas.microsoft.com/office/drawing/2014/main" val="3071709968"/>
                  </a:ext>
                </a:extLst>
              </a:tr>
              <a:tr h="180340">
                <a:tc>
                  <a:txBody>
                    <a:bodyPr/>
                    <a:lstStyle/>
                    <a:p>
                      <a:pPr marL="68580" algn="l">
                        <a:lnSpc>
                          <a:spcPts val="1200"/>
                        </a:lnSpc>
                        <a:spcBef>
                          <a:spcPts val="500"/>
                        </a:spcBef>
                        <a:spcAft>
                          <a:spcPts val="500"/>
                        </a:spcAft>
                      </a:pPr>
                      <a:r>
                        <a:rPr lang="en-GB" sz="900" dirty="0">
                          <a:solidFill>
                            <a:srgbClr val="000000"/>
                          </a:solidFill>
                          <a:effectLst/>
                          <a:latin typeface="Arial" panose="020B0604020202020204" pitchFamily="34" charset="0"/>
                          <a:ea typeface="SimSun" panose="02010600030101010101" pitchFamily="2" charset="-122"/>
                          <a:cs typeface="Arial" panose="020B0604020202020204" pitchFamily="34" charset="0"/>
                        </a:rPr>
                        <a:t>..lack of expertise or specialist support</a:t>
                      </a:r>
                      <a:endParaRPr lang="en-GB" sz="9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lnL>
                      <a:noFill/>
                    </a:lnL>
                    <a:lnR>
                      <a:noFill/>
                    </a:lnR>
                    <a:lnT>
                      <a:noFill/>
                    </a:lnT>
                    <a:lnB>
                      <a:noFill/>
                    </a:lnB>
                    <a:solidFill>
                      <a:srgbClr val="FFFFFF"/>
                    </a:solidFill>
                  </a:tcPr>
                </a:tc>
                <a:tc>
                  <a:txBody>
                    <a:bodyPr/>
                    <a:lstStyle/>
                    <a:p>
                      <a:pPr marL="68580" algn="ctr">
                        <a:lnSpc>
                          <a:spcPts val="1200"/>
                        </a:lnSpc>
                        <a:spcBef>
                          <a:spcPts val="600"/>
                        </a:spcBef>
                        <a:spcAft>
                          <a:spcPts val="600"/>
                        </a:spcAft>
                      </a:pPr>
                      <a:r>
                        <a:rPr lang="en-GB" sz="1000">
                          <a:solidFill>
                            <a:srgbClr val="000000"/>
                          </a:solidFill>
                          <a:effectLst/>
                          <a:latin typeface="Arial" panose="020B0604020202020204" pitchFamily="34" charset="0"/>
                          <a:ea typeface="SimSun" panose="02010600030101010101" pitchFamily="2" charset="-122"/>
                          <a:cs typeface="Arial" panose="020B0604020202020204" pitchFamily="34" charset="0"/>
                        </a:rPr>
                        <a:t>13</a:t>
                      </a:r>
                      <a:endParaRPr lang="en-GB" sz="100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lnL>
                      <a:noFill/>
                    </a:lnL>
                    <a:lnR>
                      <a:noFill/>
                    </a:lnR>
                    <a:lnT>
                      <a:noFill/>
                    </a:lnT>
                    <a:lnB>
                      <a:noFill/>
                    </a:lnB>
                    <a:solidFill>
                      <a:srgbClr val="FFFFFF"/>
                    </a:solidFill>
                  </a:tcPr>
                </a:tc>
                <a:tc>
                  <a:txBody>
                    <a:bodyPr/>
                    <a:lstStyle/>
                    <a:p>
                      <a:pPr marL="68580" algn="ctr">
                        <a:lnSpc>
                          <a:spcPts val="1200"/>
                        </a:lnSpc>
                        <a:spcBef>
                          <a:spcPts val="600"/>
                        </a:spcBef>
                        <a:spcAft>
                          <a:spcPts val="600"/>
                        </a:spcAft>
                      </a:pPr>
                      <a:r>
                        <a:rPr lang="en-GB" sz="1000">
                          <a:solidFill>
                            <a:srgbClr val="000000"/>
                          </a:solidFill>
                          <a:effectLst/>
                          <a:latin typeface="Arial" panose="020B0604020202020204" pitchFamily="34" charset="0"/>
                          <a:ea typeface="SimSun" panose="02010600030101010101" pitchFamily="2" charset="-122"/>
                          <a:cs typeface="Arial" panose="020B0604020202020204" pitchFamily="34" charset="0"/>
                        </a:rPr>
                        <a:t>15</a:t>
                      </a:r>
                      <a:endParaRPr lang="en-GB" sz="100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lnL>
                      <a:noFill/>
                    </a:lnL>
                    <a:lnR>
                      <a:noFill/>
                    </a:lnR>
                    <a:lnT>
                      <a:noFill/>
                    </a:lnT>
                    <a:lnB>
                      <a:noFill/>
                    </a:lnB>
                    <a:solidFill>
                      <a:srgbClr val="FFFFFF"/>
                    </a:solidFill>
                  </a:tcPr>
                </a:tc>
                <a:extLst>
                  <a:ext uri="{0D108BD9-81ED-4DB2-BD59-A6C34878D82A}">
                    <a16:rowId xmlns:a16="http://schemas.microsoft.com/office/drawing/2014/main" val="2890413081"/>
                  </a:ext>
                </a:extLst>
              </a:tr>
              <a:tr h="180340">
                <a:tc>
                  <a:txBody>
                    <a:bodyPr/>
                    <a:lstStyle/>
                    <a:p>
                      <a:pPr marL="68580" algn="l">
                        <a:lnSpc>
                          <a:spcPts val="1200"/>
                        </a:lnSpc>
                        <a:spcBef>
                          <a:spcPts val="500"/>
                        </a:spcBef>
                        <a:spcAft>
                          <a:spcPts val="500"/>
                        </a:spcAft>
                      </a:pPr>
                      <a:r>
                        <a:rPr lang="en-GB" sz="900" dirty="0">
                          <a:solidFill>
                            <a:srgbClr val="000000"/>
                          </a:solidFill>
                          <a:effectLst/>
                          <a:latin typeface="Arial" panose="020B0604020202020204" pitchFamily="34" charset="0"/>
                          <a:ea typeface="SimSun" panose="02010600030101010101" pitchFamily="2" charset="-122"/>
                          <a:cs typeface="Arial" panose="020B0604020202020204" pitchFamily="34" charset="0"/>
                        </a:rPr>
                        <a:t>..paperwork *</a:t>
                      </a:r>
                      <a:endParaRPr lang="en-GB" sz="9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lnL>
                      <a:noFill/>
                    </a:lnL>
                    <a:lnR>
                      <a:noFill/>
                    </a:lnR>
                    <a:lnT>
                      <a:noFill/>
                    </a:lnT>
                    <a:lnB>
                      <a:noFill/>
                    </a:lnB>
                    <a:solidFill>
                      <a:srgbClr val="FFFFFF"/>
                    </a:solidFill>
                  </a:tcPr>
                </a:tc>
                <a:tc>
                  <a:txBody>
                    <a:bodyPr/>
                    <a:lstStyle/>
                    <a:p>
                      <a:pPr marL="68580" algn="ctr">
                        <a:lnSpc>
                          <a:spcPts val="1200"/>
                        </a:lnSpc>
                        <a:spcBef>
                          <a:spcPts val="600"/>
                        </a:spcBef>
                        <a:spcAft>
                          <a:spcPts val="600"/>
                        </a:spcAft>
                      </a:pPr>
                      <a:r>
                        <a:rPr lang="en-GB" sz="1000">
                          <a:solidFill>
                            <a:srgbClr val="000000"/>
                          </a:solidFill>
                          <a:effectLst/>
                          <a:latin typeface="Arial" panose="020B0604020202020204" pitchFamily="34" charset="0"/>
                          <a:ea typeface="SimSun" panose="02010600030101010101" pitchFamily="2" charset="-122"/>
                          <a:cs typeface="Arial" panose="020B0604020202020204" pitchFamily="34" charset="0"/>
                        </a:rPr>
                        <a:t>31</a:t>
                      </a:r>
                      <a:endParaRPr lang="en-GB" sz="100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lnL>
                      <a:noFill/>
                    </a:lnL>
                    <a:lnR>
                      <a:noFill/>
                    </a:lnR>
                    <a:lnT>
                      <a:noFill/>
                    </a:lnT>
                    <a:lnB>
                      <a:noFill/>
                    </a:lnB>
                    <a:solidFill>
                      <a:srgbClr val="FFFFFF"/>
                    </a:solidFill>
                  </a:tcPr>
                </a:tc>
                <a:tc>
                  <a:txBody>
                    <a:bodyPr/>
                    <a:lstStyle/>
                    <a:p>
                      <a:pPr marL="68580" algn="ctr">
                        <a:lnSpc>
                          <a:spcPts val="1200"/>
                        </a:lnSpc>
                        <a:spcBef>
                          <a:spcPts val="600"/>
                        </a:spcBef>
                        <a:spcAft>
                          <a:spcPts val="600"/>
                        </a:spcAft>
                      </a:pPr>
                      <a:r>
                        <a:rPr lang="en-GB" sz="1000">
                          <a:solidFill>
                            <a:srgbClr val="000000"/>
                          </a:solidFill>
                          <a:effectLst/>
                          <a:latin typeface="Arial" panose="020B0604020202020204" pitchFamily="34" charset="0"/>
                          <a:ea typeface="SimSun" panose="02010600030101010101" pitchFamily="2" charset="-122"/>
                          <a:cs typeface="Arial" panose="020B0604020202020204" pitchFamily="34" charset="0"/>
                        </a:rPr>
                        <a:t>34</a:t>
                      </a:r>
                      <a:endParaRPr lang="en-GB" sz="100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lnL>
                      <a:noFill/>
                    </a:lnL>
                    <a:lnR>
                      <a:noFill/>
                    </a:lnR>
                    <a:lnT>
                      <a:noFill/>
                    </a:lnT>
                    <a:lnB>
                      <a:noFill/>
                    </a:lnB>
                    <a:solidFill>
                      <a:srgbClr val="FFFFFF"/>
                    </a:solidFill>
                  </a:tcPr>
                </a:tc>
                <a:extLst>
                  <a:ext uri="{0D108BD9-81ED-4DB2-BD59-A6C34878D82A}">
                    <a16:rowId xmlns:a16="http://schemas.microsoft.com/office/drawing/2014/main" val="85948912"/>
                  </a:ext>
                </a:extLst>
              </a:tr>
              <a:tr h="180340">
                <a:tc>
                  <a:txBody>
                    <a:bodyPr/>
                    <a:lstStyle/>
                    <a:p>
                      <a:pPr marL="68580" algn="l">
                        <a:lnSpc>
                          <a:spcPts val="1200"/>
                        </a:lnSpc>
                        <a:spcBef>
                          <a:spcPts val="500"/>
                        </a:spcBef>
                        <a:spcAft>
                          <a:spcPts val="500"/>
                        </a:spcAft>
                      </a:pPr>
                      <a:r>
                        <a:rPr lang="en-GB" sz="900" dirty="0">
                          <a:solidFill>
                            <a:srgbClr val="000000"/>
                          </a:solidFill>
                          <a:effectLst/>
                          <a:latin typeface="Arial" panose="020B0604020202020204" pitchFamily="34" charset="0"/>
                          <a:ea typeface="SimSun" panose="02010600030101010101" pitchFamily="2" charset="-122"/>
                          <a:cs typeface="Arial" panose="020B0604020202020204" pitchFamily="34" charset="0"/>
                        </a:rPr>
                        <a:t>..complexity of legal obligations *</a:t>
                      </a:r>
                      <a:endParaRPr lang="en-GB" sz="9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lnL>
                      <a:noFill/>
                    </a:lnL>
                    <a:lnR>
                      <a:noFill/>
                    </a:lnR>
                    <a:lnT>
                      <a:noFill/>
                    </a:lnT>
                    <a:lnB w="12700" cap="flat" cmpd="sng" algn="ctr">
                      <a:solidFill>
                        <a:srgbClr val="BFBFBF"/>
                      </a:solidFill>
                      <a:prstDash val="solid"/>
                      <a:round/>
                      <a:headEnd type="none" w="med" len="med"/>
                      <a:tailEnd type="none" w="med" len="med"/>
                    </a:lnB>
                    <a:solidFill>
                      <a:srgbClr val="FFFFFF"/>
                    </a:solidFill>
                  </a:tcPr>
                </a:tc>
                <a:tc>
                  <a:txBody>
                    <a:bodyPr/>
                    <a:lstStyle/>
                    <a:p>
                      <a:pPr marL="68580" algn="ctr">
                        <a:lnSpc>
                          <a:spcPts val="1200"/>
                        </a:lnSpc>
                        <a:spcBef>
                          <a:spcPts val="600"/>
                        </a:spcBef>
                        <a:spcAft>
                          <a:spcPts val="600"/>
                        </a:spcAft>
                      </a:pPr>
                      <a:r>
                        <a:rPr lang="en-GB" sz="1000">
                          <a:solidFill>
                            <a:srgbClr val="000000"/>
                          </a:solidFill>
                          <a:effectLst/>
                          <a:latin typeface="Arial" panose="020B0604020202020204" pitchFamily="34" charset="0"/>
                          <a:ea typeface="SimSun" panose="02010600030101010101" pitchFamily="2" charset="-122"/>
                          <a:cs typeface="Arial" panose="020B0604020202020204" pitchFamily="34" charset="0"/>
                        </a:rPr>
                        <a:t>40</a:t>
                      </a:r>
                      <a:endParaRPr lang="en-GB" sz="100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lnL>
                      <a:noFill/>
                    </a:lnL>
                    <a:lnR>
                      <a:noFill/>
                    </a:lnR>
                    <a:lnT>
                      <a:noFill/>
                    </a:lnT>
                    <a:lnB w="12700" cap="flat" cmpd="sng" algn="ctr">
                      <a:solidFill>
                        <a:srgbClr val="BFBFBF"/>
                      </a:solidFill>
                      <a:prstDash val="solid"/>
                      <a:round/>
                      <a:headEnd type="none" w="med" len="med"/>
                      <a:tailEnd type="none" w="med" len="med"/>
                    </a:lnB>
                    <a:solidFill>
                      <a:srgbClr val="FFFFFF"/>
                    </a:solidFill>
                  </a:tcPr>
                </a:tc>
                <a:tc>
                  <a:txBody>
                    <a:bodyPr/>
                    <a:lstStyle/>
                    <a:p>
                      <a:pPr marL="68580" algn="ctr">
                        <a:lnSpc>
                          <a:spcPts val="1200"/>
                        </a:lnSpc>
                        <a:spcBef>
                          <a:spcPts val="600"/>
                        </a:spcBef>
                        <a:spcAft>
                          <a:spcPts val="600"/>
                        </a:spcAft>
                      </a:pPr>
                      <a:r>
                        <a:rPr lang="en-GB" sz="1000" dirty="0">
                          <a:solidFill>
                            <a:srgbClr val="000000"/>
                          </a:solidFill>
                          <a:effectLst/>
                          <a:latin typeface="Arial" panose="020B0604020202020204" pitchFamily="34" charset="0"/>
                          <a:ea typeface="SimSun" panose="02010600030101010101" pitchFamily="2" charset="-122"/>
                          <a:cs typeface="Arial" panose="020B0604020202020204" pitchFamily="34" charset="0"/>
                        </a:rPr>
                        <a:t>46</a:t>
                      </a:r>
                      <a:endParaRPr lang="en-GB" sz="10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lnL>
                      <a:noFill/>
                    </a:lnL>
                    <a:lnR>
                      <a:noFill/>
                    </a:lnR>
                    <a:lnT>
                      <a:noFill/>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3673199830"/>
                  </a:ext>
                </a:extLst>
              </a:tr>
            </a:tbl>
          </a:graphicData>
        </a:graphic>
      </p:graphicFrame>
    </p:spTree>
    <p:extLst>
      <p:ext uri="{BB962C8B-B14F-4D97-AF65-F5344CB8AC3E}">
        <p14:creationId xmlns:p14="http://schemas.microsoft.com/office/powerpoint/2010/main" val="32857361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1" y="123478"/>
            <a:ext cx="9109177" cy="504056"/>
          </a:xfrm>
        </p:spPr>
        <p:txBody>
          <a:bodyPr/>
          <a:lstStyle/>
          <a:p>
            <a:r>
              <a:rPr lang="es-ES" dirty="0" err="1"/>
              <a:t>Percentage</a:t>
            </a:r>
            <a:r>
              <a:rPr lang="es-ES" dirty="0"/>
              <a:t> of </a:t>
            </a:r>
            <a:r>
              <a:rPr lang="es-ES" dirty="0" err="1"/>
              <a:t>workers</a:t>
            </a:r>
            <a:r>
              <a:rPr lang="es-ES" dirty="0"/>
              <a:t> </a:t>
            </a:r>
            <a:r>
              <a:rPr lang="es-ES" dirty="0" err="1"/>
              <a:t>indicating</a:t>
            </a:r>
            <a:r>
              <a:rPr lang="es-ES" dirty="0"/>
              <a:t> </a:t>
            </a:r>
            <a:r>
              <a:rPr lang="es-ES" dirty="0" err="1"/>
              <a:t>work</a:t>
            </a:r>
            <a:r>
              <a:rPr lang="es-ES" dirty="0"/>
              <a:t> stress has </a:t>
            </a:r>
            <a:r>
              <a:rPr lang="es-ES" dirty="0" err="1"/>
              <a:t>increased</a:t>
            </a:r>
            <a:r>
              <a:rPr lang="es-ES" dirty="0"/>
              <a:t> as a </a:t>
            </a:r>
            <a:r>
              <a:rPr lang="es-ES" dirty="0" err="1"/>
              <a:t>result</a:t>
            </a:r>
            <a:r>
              <a:rPr lang="es-ES" dirty="0"/>
              <a:t> of </a:t>
            </a:r>
            <a:r>
              <a:rPr lang="es-ES" dirty="0" err="1"/>
              <a:t>the</a:t>
            </a:r>
            <a:r>
              <a:rPr lang="es-ES" dirty="0"/>
              <a:t> COVID-19 </a:t>
            </a:r>
            <a:r>
              <a:rPr lang="es-ES" dirty="0" err="1"/>
              <a:t>pandemic</a:t>
            </a:r>
            <a:r>
              <a:rPr lang="es-ES" dirty="0"/>
              <a:t>, </a:t>
            </a:r>
            <a:r>
              <a:rPr lang="es-ES" sz="1200" dirty="0" err="1"/>
              <a:t>by</a:t>
            </a:r>
            <a:r>
              <a:rPr lang="es-ES" sz="1200" dirty="0"/>
              <a:t> sector, EU-27, 2022 (% </a:t>
            </a:r>
            <a:r>
              <a:rPr lang="es-ES" sz="1200" dirty="0" err="1"/>
              <a:t>agree</a:t>
            </a:r>
            <a:r>
              <a:rPr lang="es-ES" sz="1200" dirty="0"/>
              <a:t> / </a:t>
            </a:r>
            <a:r>
              <a:rPr lang="es-ES" sz="1200" dirty="0" err="1"/>
              <a:t>disagree</a:t>
            </a:r>
            <a:r>
              <a:rPr lang="es-ES" sz="1200" dirty="0"/>
              <a:t>)</a:t>
            </a:r>
            <a:endParaRPr lang="en-GB" sz="1200" dirty="0"/>
          </a:p>
        </p:txBody>
      </p:sp>
      <p:sp>
        <p:nvSpPr>
          <p:cNvPr id="3" name="Content Placeholder 2"/>
          <p:cNvSpPr>
            <a:spLocks noGrp="1"/>
          </p:cNvSpPr>
          <p:nvPr>
            <p:ph sz="half" idx="1"/>
          </p:nvPr>
        </p:nvSpPr>
        <p:spPr>
          <a:xfrm>
            <a:off x="179512" y="837000"/>
            <a:ext cx="8640960" cy="3894990"/>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4" name="TextBox 3">
            <a:extLst>
              <a:ext uri="{FF2B5EF4-FFF2-40B4-BE49-F238E27FC236}">
                <a16:creationId xmlns:a16="http://schemas.microsoft.com/office/drawing/2014/main" id="{7291FC29-DB3C-9FE7-3746-A61111F4711E}"/>
              </a:ext>
            </a:extLst>
          </p:cNvPr>
          <p:cNvSpPr txBox="1"/>
          <p:nvPr/>
        </p:nvSpPr>
        <p:spPr>
          <a:xfrm>
            <a:off x="1331640" y="3939902"/>
            <a:ext cx="5760640" cy="507831"/>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‘OSH Pulse 2022 – Occupational safety and health</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 in post-pandemic workplaces’</a:t>
            </a:r>
          </a:p>
          <a:p>
            <a:pPr algn="r"/>
            <a:r>
              <a:rPr lang="en-GB" sz="900" dirty="0">
                <a:latin typeface="Arial" panose="020B0604020202020204" pitchFamily="34" charset="0"/>
                <a:ea typeface="SimSun" panose="02010600030101010101" pitchFamily="2" charset="-122"/>
                <a:cs typeface="Times New Roman" panose="02020603050405020304" pitchFamily="18" charset="0"/>
              </a:rPr>
              <a:t>Base: All respondents</a:t>
            </a:r>
            <a:endParaRPr lang="en-GB" sz="900" dirty="0">
              <a:effectLst/>
              <a:latin typeface="Arial" panose="020B0604020202020204" pitchFamily="34" charset="0"/>
              <a:ea typeface="SimSun" panose="02010600030101010101" pitchFamily="2" charset="-122"/>
              <a:cs typeface="Arial" panose="020B0604020202020204" pitchFamily="34" charset="0"/>
            </a:endParaRPr>
          </a:p>
        </p:txBody>
      </p:sp>
      <p:pic>
        <p:nvPicPr>
          <p:cNvPr id="7" name="Picture 6">
            <a:extLst>
              <a:ext uri="{FF2B5EF4-FFF2-40B4-BE49-F238E27FC236}">
                <a16:creationId xmlns:a16="http://schemas.microsoft.com/office/drawing/2014/main" id="{CABAADDD-31D5-3DC6-8485-1F896A11A62D}"/>
              </a:ext>
            </a:extLst>
          </p:cNvPr>
          <p:cNvPicPr>
            <a:picLocks noChangeAspect="1"/>
          </p:cNvPicPr>
          <p:nvPr/>
        </p:nvPicPr>
        <p:blipFill>
          <a:blip r:embed="rId2"/>
          <a:stretch>
            <a:fillRect/>
          </a:stretch>
        </p:blipFill>
        <p:spPr>
          <a:xfrm>
            <a:off x="2138362" y="2067694"/>
            <a:ext cx="4867275" cy="1866900"/>
          </a:xfrm>
          <a:prstGeom prst="rect">
            <a:avLst/>
          </a:prstGeom>
        </p:spPr>
      </p:pic>
    </p:spTree>
    <p:extLst>
      <p:ext uri="{BB962C8B-B14F-4D97-AF65-F5344CB8AC3E}">
        <p14:creationId xmlns:p14="http://schemas.microsoft.com/office/powerpoint/2010/main" val="40907971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387" y="135000"/>
            <a:ext cx="7830488" cy="367200"/>
          </a:xfrm>
        </p:spPr>
        <p:txBody>
          <a:bodyPr/>
          <a:lstStyle/>
          <a:p>
            <a:r>
              <a:rPr lang="en-US" dirty="0"/>
              <a:t>Introduction</a:t>
            </a:r>
            <a:endParaRPr lang="el-GR" dirty="0"/>
          </a:p>
        </p:txBody>
      </p:sp>
      <p:sp>
        <p:nvSpPr>
          <p:cNvPr id="6" name="Θέση περιεχομένου 2">
            <a:extLst>
              <a:ext uri="{FF2B5EF4-FFF2-40B4-BE49-F238E27FC236}">
                <a16:creationId xmlns:a16="http://schemas.microsoft.com/office/drawing/2014/main" id="{5D2DF250-ADB1-76FF-B1CA-88055208D909}"/>
              </a:ext>
            </a:extLst>
          </p:cNvPr>
          <p:cNvSpPr>
            <a:spLocks noGrp="1"/>
          </p:cNvSpPr>
          <p:nvPr>
            <p:ph sz="half" idx="1"/>
          </p:nvPr>
        </p:nvSpPr>
        <p:spPr>
          <a:xfrm>
            <a:off x="467545" y="732267"/>
            <a:ext cx="4032447" cy="3678966"/>
          </a:xfrm>
        </p:spPr>
        <p:txBody>
          <a:bodyPr>
            <a:normAutofit/>
          </a:bodyPr>
          <a:lstStyle/>
          <a:p>
            <a:pPr marL="0" indent="0">
              <a:buNone/>
            </a:pPr>
            <a:r>
              <a:rPr lang="en-GB" sz="1500" b="0" dirty="0"/>
              <a:t>This PPT is based on the following report:</a:t>
            </a:r>
          </a:p>
          <a:p>
            <a:pPr marL="0" indent="0">
              <a:buNone/>
            </a:pPr>
            <a:endParaRPr lang="en-GB" sz="1500" b="0" dirty="0">
              <a:solidFill>
                <a:srgbClr val="FF0000"/>
              </a:solidFill>
            </a:endParaRPr>
          </a:p>
          <a:p>
            <a:pPr marL="189000" lvl="1" indent="0">
              <a:buNone/>
            </a:pPr>
            <a:r>
              <a:rPr lang="en-GB" sz="1500" dirty="0"/>
              <a:t>EU-OSHA, </a:t>
            </a:r>
            <a:r>
              <a:rPr lang="en-GB" sz="1500" i="1" dirty="0"/>
              <a:t>OSH in figures in the health and social care sector </a:t>
            </a:r>
            <a:r>
              <a:rPr lang="en-GB" sz="1500" dirty="0"/>
              <a:t>(Chapter 5), 2024. </a:t>
            </a:r>
          </a:p>
          <a:p>
            <a:pPr marL="189000" lvl="1" indent="0">
              <a:buNone/>
            </a:pPr>
            <a:endParaRPr lang="en-GB" sz="1500" dirty="0"/>
          </a:p>
          <a:p>
            <a:pPr marL="189000" lvl="1" indent="0">
              <a:buNone/>
            </a:pPr>
            <a:r>
              <a:rPr lang="en-GB" sz="1500" dirty="0">
                <a:hlinkClick r:id="rId3"/>
              </a:rPr>
              <a:t>https://osha.europa.eu/en/publications/osh-figures-health-and-social-care-sector</a:t>
            </a:r>
            <a:r>
              <a:rPr lang="en-GB" sz="1500" dirty="0"/>
              <a:t> </a:t>
            </a:r>
          </a:p>
          <a:p>
            <a:pPr marL="0" indent="0">
              <a:buNone/>
            </a:pPr>
            <a:endParaRPr lang="en-GB" sz="1500" dirty="0"/>
          </a:p>
          <a:p>
            <a:pPr marL="0" indent="0">
              <a:buNone/>
            </a:pPr>
            <a:endParaRPr lang="en-GB" sz="1500" dirty="0"/>
          </a:p>
        </p:txBody>
      </p:sp>
      <p:pic>
        <p:nvPicPr>
          <p:cNvPr id="7" name="Picture 6">
            <a:extLst>
              <a:ext uri="{FF2B5EF4-FFF2-40B4-BE49-F238E27FC236}">
                <a16:creationId xmlns:a16="http://schemas.microsoft.com/office/drawing/2014/main" id="{E3221469-0C56-9126-CB16-08BAF830EAF3}"/>
              </a:ext>
            </a:extLst>
          </p:cNvPr>
          <p:cNvPicPr>
            <a:picLocks noChangeAspect="1"/>
          </p:cNvPicPr>
          <p:nvPr/>
        </p:nvPicPr>
        <p:blipFill>
          <a:blip r:embed="rId4"/>
          <a:stretch>
            <a:fillRect/>
          </a:stretch>
        </p:blipFill>
        <p:spPr>
          <a:xfrm>
            <a:off x="5220072" y="309770"/>
            <a:ext cx="3071759" cy="4320000"/>
          </a:xfrm>
          <a:prstGeom prst="rect">
            <a:avLst/>
          </a:prstGeom>
        </p:spPr>
      </p:pic>
    </p:spTree>
    <p:extLst>
      <p:ext uri="{BB962C8B-B14F-4D97-AF65-F5344CB8AC3E}">
        <p14:creationId xmlns:p14="http://schemas.microsoft.com/office/powerpoint/2010/main" val="41848626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449" y="115088"/>
            <a:ext cx="8929055" cy="546412"/>
          </a:xfrm>
        </p:spPr>
        <p:txBody>
          <a:bodyPr/>
          <a:lstStyle/>
          <a:p>
            <a:r>
              <a:rPr lang="en-US" dirty="0"/>
              <a:t>Percentages of establishments indicating they have used digital technologies for work, </a:t>
            </a:r>
            <a:r>
              <a:rPr lang="en-US" sz="1200" dirty="0"/>
              <a:t>by sector, EU-27, 2019 (%)</a:t>
            </a:r>
            <a:endParaRPr lang="el-GR" sz="1200" dirty="0"/>
          </a:p>
        </p:txBody>
      </p:sp>
      <p:sp>
        <p:nvSpPr>
          <p:cNvPr id="5" name="TextBox 4">
            <a:extLst>
              <a:ext uri="{FF2B5EF4-FFF2-40B4-BE49-F238E27FC236}">
                <a16:creationId xmlns:a16="http://schemas.microsoft.com/office/drawing/2014/main" id="{08D30882-EA94-2156-4EBA-D9E4EC26E0C5}"/>
              </a:ext>
            </a:extLst>
          </p:cNvPr>
          <p:cNvSpPr txBox="1"/>
          <p:nvPr/>
        </p:nvSpPr>
        <p:spPr>
          <a:xfrm>
            <a:off x="1475656" y="4331426"/>
            <a:ext cx="6120680" cy="574516"/>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ESENER-2019</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Responses only of those establishments that </a:t>
            </a:r>
            <a:r>
              <a:rPr lang="en-GB" sz="900" dirty="0">
                <a:latin typeface="Arial" panose="020B0604020202020204" pitchFamily="34" charset="0"/>
                <a:ea typeface="Times New Roman" panose="02020603050405020304" pitchFamily="18" charset="0"/>
                <a:cs typeface="Times New Roman" panose="02020603050405020304" pitchFamily="18" charset="0"/>
              </a:rPr>
              <a:t>have used digital technologies for work in the EU-27.</a:t>
            </a: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6" name="Content Placeholder 5">
            <a:extLst>
              <a:ext uri="{FF2B5EF4-FFF2-40B4-BE49-F238E27FC236}">
                <a16:creationId xmlns:a16="http://schemas.microsoft.com/office/drawing/2014/main" id="{CAB3E5AD-C6CC-8BE4-6B37-5C1860A6291E}"/>
              </a:ext>
            </a:extLst>
          </p:cNvPr>
          <p:cNvPicPr>
            <a:picLocks noGrp="1" noChangeAspect="1"/>
          </p:cNvPicPr>
          <p:nvPr>
            <p:ph sz="half" idx="1"/>
          </p:nvPr>
        </p:nvPicPr>
        <p:blipFill>
          <a:blip r:embed="rId3"/>
          <a:stretch>
            <a:fillRect/>
          </a:stretch>
        </p:blipFill>
        <p:spPr>
          <a:xfrm>
            <a:off x="1511661" y="915566"/>
            <a:ext cx="6120679" cy="3384376"/>
          </a:xfrm>
          <a:prstGeom prst="rect">
            <a:avLst/>
          </a:prstGeom>
        </p:spPr>
      </p:pic>
    </p:spTree>
    <p:extLst>
      <p:ext uri="{BB962C8B-B14F-4D97-AF65-F5344CB8AC3E}">
        <p14:creationId xmlns:p14="http://schemas.microsoft.com/office/powerpoint/2010/main" val="1515884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449" y="115088"/>
            <a:ext cx="8929055" cy="546412"/>
          </a:xfrm>
        </p:spPr>
        <p:txBody>
          <a:bodyPr/>
          <a:lstStyle/>
          <a:p>
            <a:r>
              <a:rPr lang="en-US" dirty="0"/>
              <a:t>Percentages of </a:t>
            </a:r>
            <a:r>
              <a:rPr lang="en-US" dirty="0" err="1"/>
              <a:t>HeSCare</a:t>
            </a:r>
            <a:r>
              <a:rPr lang="en-US" dirty="0"/>
              <a:t> sector establishments indicating they have used digital technologies for work, </a:t>
            </a:r>
            <a:r>
              <a:rPr lang="en-US" sz="1200" dirty="0"/>
              <a:t>by subsector, EU-27, 2019 (%)</a:t>
            </a:r>
            <a:endParaRPr lang="el-GR" sz="1200" dirty="0"/>
          </a:p>
        </p:txBody>
      </p:sp>
      <p:sp>
        <p:nvSpPr>
          <p:cNvPr id="5" name="TextBox 4">
            <a:extLst>
              <a:ext uri="{FF2B5EF4-FFF2-40B4-BE49-F238E27FC236}">
                <a16:creationId xmlns:a16="http://schemas.microsoft.com/office/drawing/2014/main" id="{08D30882-EA94-2156-4EBA-D9E4EC26E0C5}"/>
              </a:ext>
            </a:extLst>
          </p:cNvPr>
          <p:cNvSpPr txBox="1"/>
          <p:nvPr/>
        </p:nvSpPr>
        <p:spPr>
          <a:xfrm>
            <a:off x="2411760" y="4128001"/>
            <a:ext cx="6120680" cy="779701"/>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ESENER-2019 </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Responses only of those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establishments that </a:t>
            </a:r>
            <a:r>
              <a:rPr lang="en-GB" sz="900" dirty="0">
                <a:latin typeface="Arial" panose="020B0604020202020204" pitchFamily="34" charset="0"/>
                <a:ea typeface="Times New Roman" panose="02020603050405020304" pitchFamily="18" charset="0"/>
                <a:cs typeface="Times New Roman" panose="02020603050405020304" pitchFamily="18" charset="0"/>
              </a:rPr>
              <a:t>have used digital technologies for work in the EU-27.</a:t>
            </a: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7" name="Content Placeholder 6">
            <a:extLst>
              <a:ext uri="{FF2B5EF4-FFF2-40B4-BE49-F238E27FC236}">
                <a16:creationId xmlns:a16="http://schemas.microsoft.com/office/drawing/2014/main" id="{402359B0-E5C6-F7FB-4933-465FF5994221}"/>
              </a:ext>
            </a:extLst>
          </p:cNvPr>
          <p:cNvPicPr>
            <a:picLocks noGrp="1" noChangeAspect="1"/>
          </p:cNvPicPr>
          <p:nvPr>
            <p:ph sz="half" idx="1"/>
          </p:nvPr>
        </p:nvPicPr>
        <p:blipFill>
          <a:blip r:embed="rId3"/>
          <a:stretch>
            <a:fillRect/>
          </a:stretch>
        </p:blipFill>
        <p:spPr>
          <a:xfrm>
            <a:off x="647564" y="987574"/>
            <a:ext cx="7848872" cy="3096344"/>
          </a:xfrm>
          <a:prstGeom prst="rect">
            <a:avLst/>
          </a:prstGeom>
        </p:spPr>
      </p:pic>
    </p:spTree>
    <p:extLst>
      <p:ext uri="{BB962C8B-B14F-4D97-AF65-F5344CB8AC3E}">
        <p14:creationId xmlns:p14="http://schemas.microsoft.com/office/powerpoint/2010/main" val="30717112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449" y="115088"/>
            <a:ext cx="8929055" cy="546412"/>
          </a:xfrm>
        </p:spPr>
        <p:txBody>
          <a:bodyPr/>
          <a:lstStyle/>
          <a:p>
            <a:r>
              <a:rPr lang="en-US" dirty="0"/>
              <a:t>Percentages of </a:t>
            </a:r>
            <a:r>
              <a:rPr lang="en-US" dirty="0" err="1"/>
              <a:t>HeSCare</a:t>
            </a:r>
            <a:r>
              <a:rPr lang="en-US" dirty="0"/>
              <a:t> sector establishments indicating they have used digital technologies for work, </a:t>
            </a:r>
            <a:r>
              <a:rPr lang="en-US" sz="1200" dirty="0"/>
              <a:t>by size, EU-27, 2019 (%)</a:t>
            </a:r>
            <a:endParaRPr lang="el-GR" sz="1200" dirty="0"/>
          </a:p>
        </p:txBody>
      </p:sp>
      <p:sp>
        <p:nvSpPr>
          <p:cNvPr id="5" name="TextBox 4">
            <a:extLst>
              <a:ext uri="{FF2B5EF4-FFF2-40B4-BE49-F238E27FC236}">
                <a16:creationId xmlns:a16="http://schemas.microsoft.com/office/drawing/2014/main" id="{08D30882-EA94-2156-4EBA-D9E4EC26E0C5}"/>
              </a:ext>
            </a:extLst>
          </p:cNvPr>
          <p:cNvSpPr txBox="1"/>
          <p:nvPr/>
        </p:nvSpPr>
        <p:spPr>
          <a:xfrm>
            <a:off x="2246109" y="3977809"/>
            <a:ext cx="6120680" cy="728405"/>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ESENER-2019</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Responses only of those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establishments that </a:t>
            </a:r>
            <a:r>
              <a:rPr lang="en-GB" sz="900" dirty="0">
                <a:latin typeface="Arial" panose="020B0604020202020204" pitchFamily="34" charset="0"/>
                <a:ea typeface="Times New Roman" panose="02020603050405020304" pitchFamily="18" charset="0"/>
                <a:cs typeface="Times New Roman" panose="02020603050405020304" pitchFamily="18" charset="0"/>
              </a:rPr>
              <a:t>have used digital technologies for work in the EU-27.</a:t>
            </a: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6" name="Content Placeholder 5">
            <a:extLst>
              <a:ext uri="{FF2B5EF4-FFF2-40B4-BE49-F238E27FC236}">
                <a16:creationId xmlns:a16="http://schemas.microsoft.com/office/drawing/2014/main" id="{949A2B61-68A4-8C13-7CB3-A1569C1B0EF9}"/>
              </a:ext>
            </a:extLst>
          </p:cNvPr>
          <p:cNvPicPr>
            <a:picLocks noGrp="1" noChangeAspect="1"/>
          </p:cNvPicPr>
          <p:nvPr>
            <p:ph sz="half" idx="1"/>
          </p:nvPr>
        </p:nvPicPr>
        <p:blipFill>
          <a:blip r:embed="rId3"/>
          <a:stretch>
            <a:fillRect/>
          </a:stretch>
        </p:blipFill>
        <p:spPr>
          <a:xfrm>
            <a:off x="791369" y="1163053"/>
            <a:ext cx="7561262" cy="2817394"/>
          </a:xfrm>
          <a:prstGeom prst="rect">
            <a:avLst/>
          </a:prstGeom>
        </p:spPr>
      </p:pic>
    </p:spTree>
    <p:extLst>
      <p:ext uri="{BB962C8B-B14F-4D97-AF65-F5344CB8AC3E}">
        <p14:creationId xmlns:p14="http://schemas.microsoft.com/office/powerpoint/2010/main" val="27505866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1" y="123478"/>
            <a:ext cx="9109177" cy="504056"/>
          </a:xfrm>
        </p:spPr>
        <p:txBody>
          <a:bodyPr/>
          <a:lstStyle/>
          <a:p>
            <a:r>
              <a:rPr lang="es-ES" dirty="0" err="1"/>
              <a:t>Percentage</a:t>
            </a:r>
            <a:r>
              <a:rPr lang="es-ES" dirty="0"/>
              <a:t> of </a:t>
            </a:r>
            <a:r>
              <a:rPr lang="es-ES" dirty="0" err="1"/>
              <a:t>workers</a:t>
            </a:r>
            <a:r>
              <a:rPr lang="es-ES" dirty="0"/>
              <a:t> </a:t>
            </a:r>
            <a:r>
              <a:rPr lang="es-ES" dirty="0" err="1"/>
              <a:t>indicating</a:t>
            </a:r>
            <a:r>
              <a:rPr lang="es-ES" dirty="0"/>
              <a:t> </a:t>
            </a:r>
            <a:r>
              <a:rPr lang="es-ES" dirty="0" err="1"/>
              <a:t>they</a:t>
            </a:r>
            <a:r>
              <a:rPr lang="es-ES" dirty="0"/>
              <a:t> use </a:t>
            </a:r>
            <a:r>
              <a:rPr lang="es-ES" dirty="0" err="1"/>
              <a:t>the</a:t>
            </a:r>
            <a:r>
              <a:rPr lang="es-ES" dirty="0"/>
              <a:t> </a:t>
            </a:r>
            <a:r>
              <a:rPr lang="es-ES" dirty="0" err="1"/>
              <a:t>following</a:t>
            </a:r>
            <a:r>
              <a:rPr lang="es-ES" dirty="0"/>
              <a:t> digital </a:t>
            </a:r>
            <a:r>
              <a:rPr lang="es-ES" dirty="0" err="1"/>
              <a:t>devices</a:t>
            </a:r>
            <a:r>
              <a:rPr lang="es-ES" dirty="0"/>
              <a:t> </a:t>
            </a:r>
            <a:r>
              <a:rPr lang="es-ES" dirty="0" err="1"/>
              <a:t>for</a:t>
            </a:r>
            <a:r>
              <a:rPr lang="es-ES" dirty="0"/>
              <a:t> </a:t>
            </a:r>
            <a:r>
              <a:rPr lang="es-ES" dirty="0" err="1"/>
              <a:t>the</a:t>
            </a:r>
            <a:r>
              <a:rPr lang="es-ES" dirty="0"/>
              <a:t> </a:t>
            </a:r>
            <a:r>
              <a:rPr lang="es-ES" dirty="0" err="1"/>
              <a:t>main</a:t>
            </a:r>
            <a:r>
              <a:rPr lang="es-ES" dirty="0"/>
              <a:t> </a:t>
            </a:r>
            <a:r>
              <a:rPr lang="es-ES" dirty="0" err="1"/>
              <a:t>job</a:t>
            </a:r>
            <a:r>
              <a:rPr lang="es-ES" dirty="0"/>
              <a:t>, </a:t>
            </a:r>
            <a:r>
              <a:rPr lang="es-ES" sz="1200" dirty="0"/>
              <a:t>EU-27, 2022 (%)</a:t>
            </a:r>
            <a:endParaRPr lang="en-GB" sz="1200" dirty="0"/>
          </a:p>
        </p:txBody>
      </p:sp>
      <p:sp>
        <p:nvSpPr>
          <p:cNvPr id="3" name="Content Placeholder 2"/>
          <p:cNvSpPr>
            <a:spLocks noGrp="1"/>
          </p:cNvSpPr>
          <p:nvPr>
            <p:ph sz="half" idx="1"/>
          </p:nvPr>
        </p:nvSpPr>
        <p:spPr>
          <a:xfrm>
            <a:off x="179512" y="837000"/>
            <a:ext cx="8640960" cy="3894990"/>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5" name="Rectangle 1"/>
          <p:cNvSpPr>
            <a:spLocks noChangeArrowheads="1"/>
          </p:cNvSpPr>
          <p:nvPr/>
        </p:nvSpPr>
        <p:spPr bwMode="auto">
          <a:xfrm>
            <a:off x="755576" y="278568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4" name="TextBox 3">
            <a:extLst>
              <a:ext uri="{FF2B5EF4-FFF2-40B4-BE49-F238E27FC236}">
                <a16:creationId xmlns:a16="http://schemas.microsoft.com/office/drawing/2014/main" id="{7291FC29-DB3C-9FE7-3746-A61111F4711E}"/>
              </a:ext>
            </a:extLst>
          </p:cNvPr>
          <p:cNvSpPr txBox="1"/>
          <p:nvPr/>
        </p:nvSpPr>
        <p:spPr>
          <a:xfrm>
            <a:off x="-396552" y="4056254"/>
            <a:ext cx="7344816" cy="507831"/>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‘OSH Pulse 2022 – Occupational safety and health</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 in post-pandemic workplaces’</a:t>
            </a:r>
          </a:p>
          <a:p>
            <a:pPr algn="r"/>
            <a:r>
              <a:rPr lang="en-GB" sz="900" dirty="0">
                <a:latin typeface="Arial" panose="020B0604020202020204" pitchFamily="34" charset="0"/>
                <a:ea typeface="SimSun" panose="02010600030101010101" pitchFamily="2" charset="-122"/>
                <a:cs typeface="Times New Roman" panose="02020603050405020304" pitchFamily="18" charset="0"/>
              </a:rPr>
              <a:t>Base: All respondents</a:t>
            </a:r>
            <a:endParaRPr lang="en-GB" sz="900" dirty="0">
              <a:effectLst/>
              <a:latin typeface="Arial" panose="020B0604020202020204" pitchFamily="34" charset="0"/>
              <a:ea typeface="SimSun" panose="02010600030101010101" pitchFamily="2" charset="-122"/>
              <a:cs typeface="Arial" panose="020B0604020202020204" pitchFamily="34" charset="0"/>
            </a:endParaRPr>
          </a:p>
        </p:txBody>
      </p:sp>
      <p:pic>
        <p:nvPicPr>
          <p:cNvPr id="7" name="Picture 6">
            <a:extLst>
              <a:ext uri="{FF2B5EF4-FFF2-40B4-BE49-F238E27FC236}">
                <a16:creationId xmlns:a16="http://schemas.microsoft.com/office/drawing/2014/main" id="{ECC7E118-D6B2-0155-CE50-975FBB5929D6}"/>
              </a:ext>
            </a:extLst>
          </p:cNvPr>
          <p:cNvPicPr>
            <a:picLocks noChangeAspect="1"/>
          </p:cNvPicPr>
          <p:nvPr/>
        </p:nvPicPr>
        <p:blipFill>
          <a:blip r:embed="rId2"/>
          <a:stretch>
            <a:fillRect/>
          </a:stretch>
        </p:blipFill>
        <p:spPr>
          <a:xfrm>
            <a:off x="2279706" y="1087245"/>
            <a:ext cx="4584589" cy="2969009"/>
          </a:xfrm>
          <a:prstGeom prst="rect">
            <a:avLst/>
          </a:prstGeom>
        </p:spPr>
      </p:pic>
    </p:spTree>
    <p:extLst>
      <p:ext uri="{BB962C8B-B14F-4D97-AF65-F5344CB8AC3E}">
        <p14:creationId xmlns:p14="http://schemas.microsoft.com/office/powerpoint/2010/main" val="16169357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386" y="135000"/>
            <a:ext cx="8785101" cy="367200"/>
          </a:xfrm>
        </p:spPr>
        <p:txBody>
          <a:bodyPr/>
          <a:lstStyle/>
          <a:p>
            <a:r>
              <a:rPr lang="en-US" dirty="0"/>
              <a:t>Percentage of workers performing often/always work with a computer, laptop, tablet or smartphone, </a:t>
            </a:r>
            <a:r>
              <a:rPr lang="en-US" sz="1200" dirty="0"/>
              <a:t>by sector, EU-27, 2021 (%)</a:t>
            </a:r>
            <a:endParaRPr lang="el-GR" sz="1200" dirty="0"/>
          </a:p>
        </p:txBody>
      </p:sp>
      <p:sp>
        <p:nvSpPr>
          <p:cNvPr id="6" name="TextBox 5">
            <a:extLst>
              <a:ext uri="{FF2B5EF4-FFF2-40B4-BE49-F238E27FC236}">
                <a16:creationId xmlns:a16="http://schemas.microsoft.com/office/drawing/2014/main" id="{A58725F9-FC3D-5A17-8026-56D69B57E8B2}"/>
              </a:ext>
            </a:extLst>
          </p:cNvPr>
          <p:cNvSpPr txBox="1"/>
          <p:nvPr/>
        </p:nvSpPr>
        <p:spPr>
          <a:xfrm>
            <a:off x="1115616" y="4508080"/>
            <a:ext cx="5637112" cy="369332"/>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TNO based on the EWCTS-2021 </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workers in the EU-27. </a:t>
            </a:r>
          </a:p>
        </p:txBody>
      </p:sp>
      <p:pic>
        <p:nvPicPr>
          <p:cNvPr id="7" name="Content Placeholder 6">
            <a:extLst>
              <a:ext uri="{FF2B5EF4-FFF2-40B4-BE49-F238E27FC236}">
                <a16:creationId xmlns:a16="http://schemas.microsoft.com/office/drawing/2014/main" id="{5CEA348B-A08C-7769-9831-87D580C43EE4}"/>
              </a:ext>
            </a:extLst>
          </p:cNvPr>
          <p:cNvPicPr>
            <a:picLocks noGrp="1" noChangeAspect="1"/>
          </p:cNvPicPr>
          <p:nvPr>
            <p:ph sz="half" idx="1"/>
          </p:nvPr>
        </p:nvPicPr>
        <p:blipFill>
          <a:blip r:embed="rId3"/>
          <a:stretch>
            <a:fillRect/>
          </a:stretch>
        </p:blipFill>
        <p:spPr>
          <a:xfrm>
            <a:off x="2498511" y="836613"/>
            <a:ext cx="4146978" cy="3644900"/>
          </a:xfrm>
          <a:prstGeom prst="rect">
            <a:avLst/>
          </a:prstGeom>
        </p:spPr>
      </p:pic>
    </p:spTree>
    <p:extLst>
      <p:ext uri="{BB962C8B-B14F-4D97-AF65-F5344CB8AC3E}">
        <p14:creationId xmlns:p14="http://schemas.microsoft.com/office/powerpoint/2010/main" val="6981793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386" y="135000"/>
            <a:ext cx="8785101" cy="367200"/>
          </a:xfrm>
        </p:spPr>
        <p:txBody>
          <a:bodyPr/>
          <a:lstStyle/>
          <a:p>
            <a:r>
              <a:rPr lang="en-US" sz="1600" dirty="0"/>
              <a:t>Percentage of </a:t>
            </a:r>
            <a:r>
              <a:rPr lang="en-US" sz="1600" dirty="0" err="1"/>
              <a:t>HeSCare</a:t>
            </a:r>
            <a:r>
              <a:rPr lang="en-US" sz="1600" dirty="0"/>
              <a:t> workers performing often/always work with a computer, laptop, tablet or smartphone, </a:t>
            </a:r>
            <a:r>
              <a:rPr lang="en-US" sz="1200" dirty="0"/>
              <a:t>by country, EU-27 (+ CH and NO), 2021 (%)</a:t>
            </a:r>
            <a:endParaRPr lang="el-GR" sz="1200" dirty="0"/>
          </a:p>
        </p:txBody>
      </p:sp>
      <p:sp>
        <p:nvSpPr>
          <p:cNvPr id="6" name="TextBox 5">
            <a:extLst>
              <a:ext uri="{FF2B5EF4-FFF2-40B4-BE49-F238E27FC236}">
                <a16:creationId xmlns:a16="http://schemas.microsoft.com/office/drawing/2014/main" id="{A58725F9-FC3D-5A17-8026-56D69B57E8B2}"/>
              </a:ext>
            </a:extLst>
          </p:cNvPr>
          <p:cNvSpPr txBox="1"/>
          <p:nvPr/>
        </p:nvSpPr>
        <p:spPr>
          <a:xfrm>
            <a:off x="2411760" y="4344442"/>
            <a:ext cx="5637112" cy="713016"/>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TNO based on the EWCTS-2021 </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workers in the EU-27. </a:t>
            </a:r>
          </a:p>
          <a:p>
            <a:pPr algn="r"/>
            <a:r>
              <a:rPr lang="en-GB" sz="900" dirty="0">
                <a:latin typeface="Arial" panose="020B0604020202020204" pitchFamily="34" charset="0"/>
                <a:ea typeface="Times New Roman" panose="02020603050405020304" pitchFamily="18" charset="0"/>
                <a:cs typeface="Times New Roman" panose="02020603050405020304" pitchFamily="18" charset="0"/>
              </a:rPr>
              <a:t>The horizontal line indicates the EU-27 average.</a:t>
            </a: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5" name="Content Placeholder 4">
            <a:extLst>
              <a:ext uri="{FF2B5EF4-FFF2-40B4-BE49-F238E27FC236}">
                <a16:creationId xmlns:a16="http://schemas.microsoft.com/office/drawing/2014/main" id="{46D7CE0A-01BA-BC06-6B9E-7513461FCA5B}"/>
              </a:ext>
            </a:extLst>
          </p:cNvPr>
          <p:cNvPicPr>
            <a:picLocks noGrp="1" noChangeAspect="1"/>
          </p:cNvPicPr>
          <p:nvPr>
            <p:ph sz="half" idx="1"/>
          </p:nvPr>
        </p:nvPicPr>
        <p:blipFill>
          <a:blip r:embed="rId3"/>
          <a:stretch>
            <a:fillRect/>
          </a:stretch>
        </p:blipFill>
        <p:spPr>
          <a:xfrm>
            <a:off x="1214855" y="699542"/>
            <a:ext cx="6714290" cy="3644900"/>
          </a:xfrm>
          <a:prstGeom prst="rect">
            <a:avLst/>
          </a:prstGeom>
        </p:spPr>
      </p:pic>
    </p:spTree>
    <p:extLst>
      <p:ext uri="{BB962C8B-B14F-4D97-AF65-F5344CB8AC3E}">
        <p14:creationId xmlns:p14="http://schemas.microsoft.com/office/powerpoint/2010/main" val="17965633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1" y="123478"/>
            <a:ext cx="9109177" cy="504056"/>
          </a:xfrm>
        </p:spPr>
        <p:txBody>
          <a:bodyPr/>
          <a:lstStyle/>
          <a:p>
            <a:r>
              <a:rPr lang="es-ES" dirty="0" err="1"/>
              <a:t>Percentage</a:t>
            </a:r>
            <a:r>
              <a:rPr lang="es-ES" dirty="0"/>
              <a:t> of </a:t>
            </a:r>
            <a:r>
              <a:rPr lang="es-ES" dirty="0" err="1"/>
              <a:t>workers</a:t>
            </a:r>
            <a:r>
              <a:rPr lang="es-ES" dirty="0"/>
              <a:t> </a:t>
            </a:r>
            <a:r>
              <a:rPr lang="es-ES" dirty="0" err="1"/>
              <a:t>indicating</a:t>
            </a:r>
            <a:r>
              <a:rPr lang="es-ES" dirty="0"/>
              <a:t> (</a:t>
            </a:r>
            <a:r>
              <a:rPr lang="es-ES" dirty="0" err="1"/>
              <a:t>to</a:t>
            </a:r>
            <a:r>
              <a:rPr lang="es-ES" dirty="0"/>
              <a:t> </a:t>
            </a:r>
            <a:r>
              <a:rPr lang="es-ES" dirty="0" err="1"/>
              <a:t>their</a:t>
            </a:r>
            <a:r>
              <a:rPr lang="es-ES" dirty="0"/>
              <a:t> </a:t>
            </a:r>
            <a:r>
              <a:rPr lang="es-ES" dirty="0" err="1"/>
              <a:t>knowledge</a:t>
            </a:r>
            <a:r>
              <a:rPr lang="es-ES" dirty="0"/>
              <a:t>) </a:t>
            </a:r>
            <a:r>
              <a:rPr lang="es-ES" dirty="0" err="1"/>
              <a:t>the</a:t>
            </a:r>
            <a:r>
              <a:rPr lang="es-ES" dirty="0"/>
              <a:t> use of </a:t>
            </a:r>
            <a:r>
              <a:rPr lang="es-ES" dirty="0" err="1"/>
              <a:t>the</a:t>
            </a:r>
            <a:r>
              <a:rPr lang="es-ES" dirty="0"/>
              <a:t> </a:t>
            </a:r>
            <a:r>
              <a:rPr lang="es-ES" dirty="0" err="1"/>
              <a:t>following</a:t>
            </a:r>
            <a:r>
              <a:rPr lang="es-ES" dirty="0"/>
              <a:t> digital </a:t>
            </a:r>
            <a:r>
              <a:rPr lang="es-ES" dirty="0" err="1"/>
              <a:t>devices</a:t>
            </a:r>
            <a:r>
              <a:rPr lang="es-ES" dirty="0"/>
              <a:t> </a:t>
            </a:r>
            <a:r>
              <a:rPr lang="es-ES" dirty="0" err="1"/>
              <a:t>by</a:t>
            </a:r>
            <a:r>
              <a:rPr lang="es-ES" dirty="0"/>
              <a:t> </a:t>
            </a:r>
            <a:r>
              <a:rPr lang="es-ES" dirty="0" err="1"/>
              <a:t>their</a:t>
            </a:r>
            <a:r>
              <a:rPr lang="es-ES" dirty="0"/>
              <a:t> </a:t>
            </a:r>
            <a:r>
              <a:rPr lang="es-ES" dirty="0" err="1"/>
              <a:t>organisations</a:t>
            </a:r>
            <a:r>
              <a:rPr lang="es-ES" sz="1400" dirty="0"/>
              <a:t>, </a:t>
            </a:r>
            <a:r>
              <a:rPr lang="es-ES" sz="1200" dirty="0" err="1"/>
              <a:t>by</a:t>
            </a:r>
            <a:r>
              <a:rPr lang="es-ES" sz="1200" dirty="0"/>
              <a:t> sector, EU-27, 2022 (%)</a:t>
            </a:r>
            <a:endParaRPr lang="en-GB" sz="1200" dirty="0"/>
          </a:p>
        </p:txBody>
      </p:sp>
      <p:sp>
        <p:nvSpPr>
          <p:cNvPr id="3" name="Content Placeholder 2"/>
          <p:cNvSpPr>
            <a:spLocks noGrp="1"/>
          </p:cNvSpPr>
          <p:nvPr>
            <p:ph sz="half" idx="1"/>
          </p:nvPr>
        </p:nvSpPr>
        <p:spPr>
          <a:xfrm>
            <a:off x="179512" y="837000"/>
            <a:ext cx="8640960" cy="3894990"/>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5" name="Rectangle 1"/>
          <p:cNvSpPr>
            <a:spLocks noChangeArrowheads="1"/>
          </p:cNvSpPr>
          <p:nvPr/>
        </p:nvSpPr>
        <p:spPr bwMode="auto">
          <a:xfrm>
            <a:off x="755576" y="278568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4" name="TextBox 3">
            <a:extLst>
              <a:ext uri="{FF2B5EF4-FFF2-40B4-BE49-F238E27FC236}">
                <a16:creationId xmlns:a16="http://schemas.microsoft.com/office/drawing/2014/main" id="{7291FC29-DB3C-9FE7-3746-A61111F4711E}"/>
              </a:ext>
            </a:extLst>
          </p:cNvPr>
          <p:cNvSpPr txBox="1"/>
          <p:nvPr/>
        </p:nvSpPr>
        <p:spPr>
          <a:xfrm>
            <a:off x="1403648" y="4056254"/>
            <a:ext cx="5725144" cy="507831"/>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‘OSH Pulse 2022 – Occupational safety and health</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 in post-pandemic workplaces’ </a:t>
            </a:r>
          </a:p>
          <a:p>
            <a:pPr algn="r"/>
            <a:r>
              <a:rPr lang="en-GB" sz="900" dirty="0">
                <a:latin typeface="Arial" panose="020B0604020202020204" pitchFamily="34" charset="0"/>
                <a:ea typeface="SimSun" panose="02010600030101010101" pitchFamily="2" charset="-122"/>
                <a:cs typeface="Times New Roman" panose="02020603050405020304" pitchFamily="18" charset="0"/>
              </a:rPr>
              <a:t>Base: All respondents</a:t>
            </a:r>
            <a:endParaRPr lang="en-GB" sz="900" dirty="0">
              <a:effectLst/>
              <a:latin typeface="Arial" panose="020B0604020202020204" pitchFamily="34" charset="0"/>
              <a:ea typeface="SimSun" panose="02010600030101010101" pitchFamily="2" charset="-122"/>
              <a:cs typeface="Arial" panose="020B0604020202020204" pitchFamily="34" charset="0"/>
            </a:endParaRPr>
          </a:p>
        </p:txBody>
      </p:sp>
      <p:pic>
        <p:nvPicPr>
          <p:cNvPr id="6" name="Picture 5">
            <a:extLst>
              <a:ext uri="{FF2B5EF4-FFF2-40B4-BE49-F238E27FC236}">
                <a16:creationId xmlns:a16="http://schemas.microsoft.com/office/drawing/2014/main" id="{4E80EC8B-146C-DF47-1E88-4E8C5FBC8E3D}"/>
              </a:ext>
            </a:extLst>
          </p:cNvPr>
          <p:cNvPicPr>
            <a:picLocks noChangeAspect="1"/>
          </p:cNvPicPr>
          <p:nvPr/>
        </p:nvPicPr>
        <p:blipFill>
          <a:blip r:embed="rId2"/>
          <a:stretch>
            <a:fillRect/>
          </a:stretch>
        </p:blipFill>
        <p:spPr>
          <a:xfrm>
            <a:off x="2057701" y="1087245"/>
            <a:ext cx="5028598" cy="2969009"/>
          </a:xfrm>
          <a:prstGeom prst="rect">
            <a:avLst/>
          </a:prstGeom>
        </p:spPr>
      </p:pic>
    </p:spTree>
    <p:extLst>
      <p:ext uri="{BB962C8B-B14F-4D97-AF65-F5344CB8AC3E}">
        <p14:creationId xmlns:p14="http://schemas.microsoft.com/office/powerpoint/2010/main" val="1090837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1" y="123478"/>
            <a:ext cx="9109177" cy="504056"/>
          </a:xfrm>
        </p:spPr>
        <p:txBody>
          <a:bodyPr/>
          <a:lstStyle/>
          <a:p>
            <a:r>
              <a:rPr lang="es-ES" sz="1600" dirty="0" err="1"/>
              <a:t>Main</a:t>
            </a:r>
            <a:r>
              <a:rPr lang="es-ES" sz="1600" dirty="0"/>
              <a:t> </a:t>
            </a:r>
            <a:r>
              <a:rPr lang="es-ES" sz="1600" dirty="0" err="1"/>
              <a:t>consequences</a:t>
            </a:r>
            <a:r>
              <a:rPr lang="es-ES" sz="1600" dirty="0"/>
              <a:t> </a:t>
            </a:r>
            <a:r>
              <a:rPr lang="es-ES" sz="1600" dirty="0" err="1"/>
              <a:t>identified</a:t>
            </a:r>
            <a:r>
              <a:rPr lang="es-ES" sz="1600" dirty="0"/>
              <a:t> </a:t>
            </a:r>
            <a:r>
              <a:rPr lang="es-ES" sz="1600" dirty="0" err="1"/>
              <a:t>by</a:t>
            </a:r>
            <a:r>
              <a:rPr lang="es-ES" sz="1600" dirty="0"/>
              <a:t> </a:t>
            </a:r>
            <a:r>
              <a:rPr lang="es-ES" sz="1600" dirty="0" err="1"/>
              <a:t>workers</a:t>
            </a:r>
            <a:r>
              <a:rPr lang="es-ES" sz="1600" dirty="0"/>
              <a:t> and </a:t>
            </a:r>
            <a:r>
              <a:rPr lang="es-ES" sz="1600" dirty="0" err="1"/>
              <a:t>derived</a:t>
            </a:r>
            <a:r>
              <a:rPr lang="es-ES" sz="1600" dirty="0"/>
              <a:t> </a:t>
            </a:r>
            <a:r>
              <a:rPr lang="es-ES" sz="1600" dirty="0" err="1"/>
              <a:t>from</a:t>
            </a:r>
            <a:r>
              <a:rPr lang="es-ES" sz="1600" dirty="0"/>
              <a:t> </a:t>
            </a:r>
            <a:r>
              <a:rPr lang="es-ES" sz="1600" dirty="0" err="1"/>
              <a:t>the</a:t>
            </a:r>
            <a:r>
              <a:rPr lang="es-ES" sz="1600" dirty="0"/>
              <a:t> use of digital </a:t>
            </a:r>
            <a:r>
              <a:rPr lang="es-ES" sz="1600" dirty="0" err="1"/>
              <a:t>devices</a:t>
            </a:r>
            <a:r>
              <a:rPr lang="es-ES" sz="1600" dirty="0"/>
              <a:t> at </a:t>
            </a:r>
            <a:r>
              <a:rPr lang="es-ES" sz="1600" dirty="0" err="1"/>
              <a:t>work</a:t>
            </a:r>
            <a:r>
              <a:rPr lang="es-ES" sz="1600" dirty="0"/>
              <a:t>, </a:t>
            </a:r>
            <a:r>
              <a:rPr lang="es-ES" sz="1200" dirty="0" err="1"/>
              <a:t>by</a:t>
            </a:r>
            <a:r>
              <a:rPr lang="es-ES" sz="1200" dirty="0"/>
              <a:t> sector, EU-27, 2022 (%)</a:t>
            </a:r>
            <a:endParaRPr lang="en-GB" sz="1200" dirty="0"/>
          </a:p>
        </p:txBody>
      </p:sp>
      <p:sp>
        <p:nvSpPr>
          <p:cNvPr id="3" name="Content Placeholder 2"/>
          <p:cNvSpPr>
            <a:spLocks noGrp="1"/>
          </p:cNvSpPr>
          <p:nvPr>
            <p:ph sz="half" idx="1"/>
          </p:nvPr>
        </p:nvSpPr>
        <p:spPr>
          <a:xfrm>
            <a:off x="179512" y="837000"/>
            <a:ext cx="8640960" cy="3894990"/>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5" name="Rectangle 1"/>
          <p:cNvSpPr>
            <a:spLocks noChangeArrowheads="1"/>
          </p:cNvSpPr>
          <p:nvPr/>
        </p:nvSpPr>
        <p:spPr bwMode="auto">
          <a:xfrm>
            <a:off x="755576" y="278568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4" name="TextBox 3">
            <a:extLst>
              <a:ext uri="{FF2B5EF4-FFF2-40B4-BE49-F238E27FC236}">
                <a16:creationId xmlns:a16="http://schemas.microsoft.com/office/drawing/2014/main" id="{7291FC29-DB3C-9FE7-3746-A61111F4711E}"/>
              </a:ext>
            </a:extLst>
          </p:cNvPr>
          <p:cNvSpPr txBox="1"/>
          <p:nvPr/>
        </p:nvSpPr>
        <p:spPr>
          <a:xfrm>
            <a:off x="179511" y="4200642"/>
            <a:ext cx="7344816" cy="738664"/>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‘OSH Pulse 2022 – Occupational safety and health</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 in post-pandemic workplaces’</a:t>
            </a:r>
            <a:r>
              <a:rPr lang="en-GB" sz="900" dirty="0">
                <a:latin typeface="Arial" panose="020B0604020202020204" pitchFamily="34" charset="0"/>
                <a:ea typeface="SimSun" panose="02010600030101010101" pitchFamily="2" charset="-122"/>
                <a:cs typeface="Times New Roman" panose="02020603050405020304" pitchFamily="18" charset="0"/>
              </a:rPr>
              <a:t> </a:t>
            </a:r>
          </a:p>
          <a:p>
            <a:pPr algn="r"/>
            <a:r>
              <a:rPr lang="en-GB" sz="900" dirty="0">
                <a:latin typeface="Arial" panose="020B0604020202020204" pitchFamily="34" charset="0"/>
                <a:ea typeface="SimSun" panose="02010600030101010101" pitchFamily="2" charset="-122"/>
                <a:cs typeface="Times New Roman" panose="02020603050405020304" pitchFamily="18" charset="0"/>
              </a:rPr>
              <a:t>Base: All respondents</a:t>
            </a:r>
            <a:endParaRPr lang="en-GB" sz="900" dirty="0">
              <a:effectLst/>
              <a:latin typeface="Arial" panose="020B0604020202020204" pitchFamily="34" charset="0"/>
              <a:ea typeface="SimSun" panose="02010600030101010101" pitchFamily="2" charset="-122"/>
              <a:cs typeface="Arial" panose="020B0604020202020204" pitchFamily="34" charset="0"/>
            </a:endParaRPr>
          </a:p>
          <a:p>
            <a:pPr algn="just">
              <a:lnSpc>
                <a:spcPts val="1200"/>
              </a:lnSpc>
              <a:spcBef>
                <a:spcPts val="600"/>
              </a:spcBef>
              <a:spcAft>
                <a:spcPts val="600"/>
              </a:spcAft>
            </a:pPr>
            <a:endParaRPr lang="en-GB" sz="1000" dirty="0">
              <a:effectLst/>
              <a:latin typeface="Arial" panose="020B0604020202020204" pitchFamily="34" charset="0"/>
              <a:ea typeface="SimSun" panose="02010600030101010101" pitchFamily="2" charset="-122"/>
              <a:cs typeface="Arial" panose="020B0604020202020204" pitchFamily="34" charset="0"/>
            </a:endParaRPr>
          </a:p>
        </p:txBody>
      </p:sp>
      <p:pic>
        <p:nvPicPr>
          <p:cNvPr id="7" name="Picture 6">
            <a:extLst>
              <a:ext uri="{FF2B5EF4-FFF2-40B4-BE49-F238E27FC236}">
                <a16:creationId xmlns:a16="http://schemas.microsoft.com/office/drawing/2014/main" id="{558EE904-8516-7B35-6CEB-53BE465E4177}"/>
              </a:ext>
            </a:extLst>
          </p:cNvPr>
          <p:cNvPicPr>
            <a:picLocks noChangeAspect="1"/>
          </p:cNvPicPr>
          <p:nvPr/>
        </p:nvPicPr>
        <p:blipFill>
          <a:blip r:embed="rId2"/>
          <a:stretch>
            <a:fillRect/>
          </a:stretch>
        </p:blipFill>
        <p:spPr>
          <a:xfrm>
            <a:off x="2279706" y="1087245"/>
            <a:ext cx="4584589" cy="2969009"/>
          </a:xfrm>
          <a:prstGeom prst="rect">
            <a:avLst/>
          </a:prstGeom>
        </p:spPr>
      </p:pic>
    </p:spTree>
    <p:extLst>
      <p:ext uri="{BB962C8B-B14F-4D97-AF65-F5344CB8AC3E}">
        <p14:creationId xmlns:p14="http://schemas.microsoft.com/office/powerpoint/2010/main" val="4048189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14960"/>
            <a:ext cx="8964488" cy="584582"/>
          </a:xfrm>
        </p:spPr>
        <p:txBody>
          <a:bodyPr/>
          <a:lstStyle/>
          <a:p>
            <a:r>
              <a:rPr lang="es-ES" sz="1600" dirty="0" err="1"/>
              <a:t>Percentage</a:t>
            </a:r>
            <a:r>
              <a:rPr lang="es-ES" sz="1600" dirty="0"/>
              <a:t> of establishments </a:t>
            </a:r>
            <a:r>
              <a:rPr lang="es-ES" sz="1600" dirty="0" err="1"/>
              <a:t>that</a:t>
            </a:r>
            <a:r>
              <a:rPr lang="es-ES" sz="1600" dirty="0"/>
              <a:t> </a:t>
            </a:r>
            <a:r>
              <a:rPr lang="es-ES" sz="1600" dirty="0" err="1"/>
              <a:t>have</a:t>
            </a:r>
            <a:r>
              <a:rPr lang="es-ES" sz="1600" dirty="0"/>
              <a:t> </a:t>
            </a:r>
            <a:r>
              <a:rPr lang="es-ES" sz="1600" dirty="0" err="1"/>
              <a:t>discussed</a:t>
            </a:r>
            <a:r>
              <a:rPr lang="es-ES" sz="1600" dirty="0"/>
              <a:t> </a:t>
            </a:r>
            <a:r>
              <a:rPr lang="es-ES" sz="1600" dirty="0" err="1"/>
              <a:t>the</a:t>
            </a:r>
            <a:r>
              <a:rPr lang="es-ES" sz="1600" dirty="0"/>
              <a:t> </a:t>
            </a:r>
            <a:r>
              <a:rPr lang="es-ES" sz="1600" dirty="0" err="1"/>
              <a:t>possible</a:t>
            </a:r>
            <a:r>
              <a:rPr lang="es-ES" sz="1600" dirty="0"/>
              <a:t> </a:t>
            </a:r>
            <a:r>
              <a:rPr lang="es-ES" sz="1600" dirty="0" err="1"/>
              <a:t>impacts</a:t>
            </a:r>
            <a:r>
              <a:rPr lang="es-ES" sz="1600" dirty="0"/>
              <a:t> of </a:t>
            </a:r>
            <a:r>
              <a:rPr lang="es-ES" sz="1600" dirty="0" err="1"/>
              <a:t>the</a:t>
            </a:r>
            <a:r>
              <a:rPr lang="es-ES" sz="1600" dirty="0"/>
              <a:t> use of </a:t>
            </a:r>
            <a:r>
              <a:rPr lang="es-ES" sz="1600" dirty="0" err="1"/>
              <a:t>digitalisation</a:t>
            </a:r>
            <a:r>
              <a:rPr lang="es-ES" sz="1600" dirty="0"/>
              <a:t> </a:t>
            </a:r>
            <a:r>
              <a:rPr lang="es-ES" sz="1600" dirty="0" err="1"/>
              <a:t>technologies</a:t>
            </a:r>
            <a:r>
              <a:rPr lang="es-ES" sz="1600" dirty="0"/>
              <a:t> </a:t>
            </a:r>
            <a:r>
              <a:rPr lang="es-ES" sz="1600" dirty="0" err="1"/>
              <a:t>on</a:t>
            </a:r>
            <a:r>
              <a:rPr lang="es-ES" sz="1600" dirty="0"/>
              <a:t> </a:t>
            </a:r>
            <a:r>
              <a:rPr lang="es-ES" sz="1600" dirty="0" err="1"/>
              <a:t>the</a:t>
            </a:r>
            <a:r>
              <a:rPr lang="es-ES" sz="1600" dirty="0"/>
              <a:t> </a:t>
            </a:r>
            <a:r>
              <a:rPr lang="es-ES" sz="1600" dirty="0" err="1"/>
              <a:t>health</a:t>
            </a:r>
            <a:r>
              <a:rPr lang="es-ES" sz="1600" dirty="0"/>
              <a:t> and safety of </a:t>
            </a:r>
            <a:r>
              <a:rPr lang="es-ES" sz="1600" dirty="0" err="1"/>
              <a:t>employees</a:t>
            </a:r>
            <a:r>
              <a:rPr lang="es-ES" sz="1600" dirty="0"/>
              <a:t>, </a:t>
            </a:r>
            <a:r>
              <a:rPr lang="es-ES" sz="1200" dirty="0" err="1"/>
              <a:t>by</a:t>
            </a:r>
            <a:r>
              <a:rPr lang="es-ES" sz="1200" dirty="0"/>
              <a:t> sector, EU-27, 2019 (%)</a:t>
            </a:r>
            <a:endParaRPr lang="en-GB" sz="1200" dirty="0"/>
          </a:p>
        </p:txBody>
      </p:sp>
      <p:sp>
        <p:nvSpPr>
          <p:cNvPr id="3" name="Content Placeholder 2"/>
          <p:cNvSpPr>
            <a:spLocks noGrp="1"/>
          </p:cNvSpPr>
          <p:nvPr>
            <p:ph sz="half" idx="1"/>
          </p:nvPr>
        </p:nvSpPr>
        <p:spPr>
          <a:xfrm>
            <a:off x="179512" y="837000"/>
            <a:ext cx="8640960" cy="3462942"/>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6" name="TextBox 5">
            <a:extLst>
              <a:ext uri="{FF2B5EF4-FFF2-40B4-BE49-F238E27FC236}">
                <a16:creationId xmlns:a16="http://schemas.microsoft.com/office/drawing/2014/main" id="{C60D2CE1-A92B-3AC5-7A6E-124356F9663F}"/>
              </a:ext>
            </a:extLst>
          </p:cNvPr>
          <p:cNvSpPr txBox="1"/>
          <p:nvPr/>
        </p:nvSpPr>
        <p:spPr>
          <a:xfrm>
            <a:off x="1808566" y="4557680"/>
            <a:ext cx="5706380" cy="369332"/>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ESENER-2019 </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Responses only of those establishments that used digital technologies for work in the </a:t>
            </a:r>
            <a:r>
              <a:rPr lang="en-GB" sz="900" dirty="0">
                <a:latin typeface="Arial" panose="020B0604020202020204" pitchFamily="34" charset="0"/>
                <a:ea typeface="Times New Roman" panose="02020603050405020304" pitchFamily="18" charset="0"/>
                <a:cs typeface="Times New Roman" panose="02020603050405020304" pitchFamily="18" charset="0"/>
              </a:rPr>
              <a:t>EU-27. </a:t>
            </a: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134AC664-D033-8EFD-9B1C-9B792271DAF4}"/>
              </a:ext>
            </a:extLst>
          </p:cNvPr>
          <p:cNvPicPr>
            <a:picLocks noChangeAspect="1"/>
          </p:cNvPicPr>
          <p:nvPr/>
        </p:nvPicPr>
        <p:blipFill>
          <a:blip r:embed="rId2"/>
          <a:stretch>
            <a:fillRect/>
          </a:stretch>
        </p:blipFill>
        <p:spPr>
          <a:xfrm>
            <a:off x="1648715" y="699542"/>
            <a:ext cx="5846571" cy="3907875"/>
          </a:xfrm>
          <a:prstGeom prst="rect">
            <a:avLst/>
          </a:prstGeom>
        </p:spPr>
      </p:pic>
    </p:spTree>
    <p:extLst>
      <p:ext uri="{BB962C8B-B14F-4D97-AF65-F5344CB8AC3E}">
        <p14:creationId xmlns:p14="http://schemas.microsoft.com/office/powerpoint/2010/main" val="8206571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449" y="115088"/>
            <a:ext cx="8929055" cy="546412"/>
          </a:xfrm>
        </p:spPr>
        <p:txBody>
          <a:bodyPr/>
          <a:lstStyle/>
          <a:p>
            <a:r>
              <a:rPr lang="en-US" dirty="0"/>
              <a:t>Possible impacts of </a:t>
            </a:r>
            <a:r>
              <a:rPr lang="en-US" dirty="0" err="1"/>
              <a:t>digitalisation</a:t>
            </a:r>
            <a:r>
              <a:rPr lang="en-US" dirty="0"/>
              <a:t> as indicated by establishments</a:t>
            </a:r>
            <a:br>
              <a:rPr lang="en-US" dirty="0"/>
            </a:br>
            <a:r>
              <a:rPr lang="en-US" sz="1200" dirty="0"/>
              <a:t>by sector, EU-27, 2019 (% indicating yes)</a:t>
            </a:r>
            <a:endParaRPr lang="el-GR" sz="1200" dirty="0"/>
          </a:p>
        </p:txBody>
      </p:sp>
      <p:sp>
        <p:nvSpPr>
          <p:cNvPr id="5" name="TextBox 4">
            <a:extLst>
              <a:ext uri="{FF2B5EF4-FFF2-40B4-BE49-F238E27FC236}">
                <a16:creationId xmlns:a16="http://schemas.microsoft.com/office/drawing/2014/main" id="{08D30882-EA94-2156-4EBA-D9E4EC26E0C5}"/>
              </a:ext>
            </a:extLst>
          </p:cNvPr>
          <p:cNvSpPr txBox="1"/>
          <p:nvPr/>
        </p:nvSpPr>
        <p:spPr>
          <a:xfrm>
            <a:off x="827584" y="4143567"/>
            <a:ext cx="6120680" cy="1005403"/>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ESENER-2019 </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Responses only of those establishments that </a:t>
            </a:r>
            <a:r>
              <a:rPr lang="en-GB" sz="900" dirty="0">
                <a:latin typeface="Arial" panose="020B0604020202020204" pitchFamily="34" charset="0"/>
                <a:ea typeface="Times New Roman" panose="02020603050405020304" pitchFamily="18" charset="0"/>
                <a:cs typeface="Times New Roman" panose="02020603050405020304" pitchFamily="18" charset="0"/>
              </a:rPr>
              <a:t>have used digital technologies for work and</a:t>
            </a:r>
          </a:p>
          <a:p>
            <a:pPr algn="r"/>
            <a:r>
              <a:rPr lang="en-GB" sz="900" dirty="0">
                <a:latin typeface="Arial" panose="020B0604020202020204" pitchFamily="34" charset="0"/>
                <a:ea typeface="Times New Roman" panose="02020603050405020304" pitchFamily="18" charset="0"/>
                <a:cs typeface="Times New Roman" panose="02020603050405020304" pitchFamily="18" charset="0"/>
              </a:rPr>
              <a:t> have discussed the possible impacts of the use of such technologies on the health and safety</a:t>
            </a:r>
          </a:p>
          <a:p>
            <a:pPr algn="r"/>
            <a:r>
              <a:rPr lang="en-GB" sz="900" dirty="0">
                <a:latin typeface="Arial" panose="020B0604020202020204" pitchFamily="34" charset="0"/>
                <a:ea typeface="Times New Roman" panose="02020603050405020304" pitchFamily="18" charset="0"/>
                <a:cs typeface="Times New Roman" panose="02020603050405020304" pitchFamily="18" charset="0"/>
              </a:rPr>
              <a:t> of employees in the EU-27.</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a:t>
            </a:r>
          </a:p>
          <a:p>
            <a:pPr algn="just"/>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7" name="Content Placeholder 6">
            <a:extLst>
              <a:ext uri="{FF2B5EF4-FFF2-40B4-BE49-F238E27FC236}">
                <a16:creationId xmlns:a16="http://schemas.microsoft.com/office/drawing/2014/main" id="{49C1C56E-2428-E366-7D93-7130A8B6AA8A}"/>
              </a:ext>
            </a:extLst>
          </p:cNvPr>
          <p:cNvPicPr>
            <a:picLocks noGrp="1" noChangeAspect="1"/>
          </p:cNvPicPr>
          <p:nvPr>
            <p:ph sz="half" idx="1"/>
          </p:nvPr>
        </p:nvPicPr>
        <p:blipFill>
          <a:blip r:embed="rId3"/>
          <a:stretch>
            <a:fillRect/>
          </a:stretch>
        </p:blipFill>
        <p:spPr>
          <a:xfrm>
            <a:off x="2279706" y="987574"/>
            <a:ext cx="4584589" cy="3155993"/>
          </a:xfrm>
          <a:prstGeom prst="rect">
            <a:avLst/>
          </a:prstGeom>
        </p:spPr>
      </p:pic>
    </p:spTree>
    <p:extLst>
      <p:ext uri="{BB962C8B-B14F-4D97-AF65-F5344CB8AC3E}">
        <p14:creationId xmlns:p14="http://schemas.microsoft.com/office/powerpoint/2010/main" val="18037856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387" y="135000"/>
            <a:ext cx="7830488" cy="367200"/>
          </a:xfrm>
        </p:spPr>
        <p:txBody>
          <a:bodyPr/>
          <a:lstStyle/>
          <a:p>
            <a:r>
              <a:rPr lang="en-US" dirty="0"/>
              <a:t>Introduction: related PPTs</a:t>
            </a:r>
            <a:endParaRPr lang="el-GR" dirty="0"/>
          </a:p>
        </p:txBody>
      </p:sp>
      <p:sp>
        <p:nvSpPr>
          <p:cNvPr id="3" name="Θέση περιεχομένου 2">
            <a:extLst>
              <a:ext uri="{FF2B5EF4-FFF2-40B4-BE49-F238E27FC236}">
                <a16:creationId xmlns:a16="http://schemas.microsoft.com/office/drawing/2014/main" id="{1B989CBD-213C-4888-9275-7A5B24794103}"/>
              </a:ext>
            </a:extLst>
          </p:cNvPr>
          <p:cNvSpPr>
            <a:spLocks noGrp="1"/>
          </p:cNvSpPr>
          <p:nvPr>
            <p:ph sz="half" idx="1"/>
          </p:nvPr>
        </p:nvSpPr>
        <p:spPr>
          <a:xfrm>
            <a:off x="233362" y="732267"/>
            <a:ext cx="8677275" cy="3678966"/>
          </a:xfrm>
        </p:spPr>
        <p:txBody>
          <a:bodyPr>
            <a:normAutofit/>
          </a:bodyPr>
          <a:lstStyle/>
          <a:p>
            <a:r>
              <a:rPr lang="en-GB" sz="1500" dirty="0"/>
              <a:t>Characterisation of the </a:t>
            </a:r>
            <a:r>
              <a:rPr lang="en-GB" sz="1500" dirty="0" err="1"/>
              <a:t>HeSCare</a:t>
            </a:r>
            <a:r>
              <a:rPr lang="en-GB" sz="1500" dirty="0"/>
              <a:t> sector </a:t>
            </a:r>
            <a:r>
              <a:rPr lang="en-GB" sz="1000" b="0" dirty="0"/>
              <a:t>– PPT 1</a:t>
            </a:r>
          </a:p>
          <a:p>
            <a:pPr marL="189000" lvl="1" indent="0">
              <a:buNone/>
            </a:pPr>
            <a:r>
              <a:rPr lang="en-GB" sz="1400" u="sng" dirty="0">
                <a:solidFill>
                  <a:srgbClr val="000000"/>
                </a:solidFill>
                <a:effectLst/>
                <a:latin typeface="Calibri" panose="020F0502020204030204" pitchFamily="34" charset="0"/>
                <a:ea typeface="Times New Roman" panose="02020603050405020304" pitchFamily="18" charset="0"/>
                <a:hlinkClick r:id="rId3"/>
              </a:rPr>
              <a:t>https://osha.europa.eu/en/publications/characterisation-health-and-social-care-sector</a:t>
            </a:r>
            <a:endParaRPr lang="en-GB" sz="1400" u="sng" dirty="0">
              <a:solidFill>
                <a:srgbClr val="000000"/>
              </a:solidFill>
              <a:effectLst/>
              <a:latin typeface="Calibri" panose="020F0502020204030204" pitchFamily="34" charset="0"/>
              <a:ea typeface="Times New Roman" panose="02020603050405020304" pitchFamily="18" charset="0"/>
            </a:endParaRPr>
          </a:p>
          <a:p>
            <a:pPr marL="189000" lvl="1" indent="0">
              <a:buNone/>
            </a:pPr>
            <a:endParaRPr lang="es-ES" sz="1400" dirty="0"/>
          </a:p>
          <a:p>
            <a:r>
              <a:rPr lang="es-ES" sz="1500" dirty="0"/>
              <a:t>OSH </a:t>
            </a:r>
            <a:r>
              <a:rPr lang="es-ES" sz="1500" dirty="0" err="1"/>
              <a:t>risks</a:t>
            </a:r>
            <a:r>
              <a:rPr lang="es-ES" sz="1500" dirty="0"/>
              <a:t> in </a:t>
            </a:r>
            <a:r>
              <a:rPr lang="es-ES" sz="1500" dirty="0" err="1"/>
              <a:t>the</a:t>
            </a:r>
            <a:r>
              <a:rPr lang="es-ES" sz="1500" dirty="0"/>
              <a:t> </a:t>
            </a:r>
            <a:r>
              <a:rPr lang="es-ES" sz="1500" dirty="0" err="1"/>
              <a:t>HeSCare</a:t>
            </a:r>
            <a:r>
              <a:rPr lang="es-ES" sz="1500" dirty="0"/>
              <a:t> sector </a:t>
            </a:r>
            <a:r>
              <a:rPr lang="en-GB" sz="1000" b="0" dirty="0"/>
              <a:t>– PPT 2</a:t>
            </a:r>
            <a:endParaRPr lang="es-ES" sz="1000" b="0" dirty="0"/>
          </a:p>
          <a:p>
            <a:pPr marL="189000" lvl="1" indent="0">
              <a:buNone/>
            </a:pPr>
            <a:r>
              <a:rPr lang="en-GB" sz="1400" u="sng" dirty="0">
                <a:solidFill>
                  <a:srgbClr val="000000"/>
                </a:solidFill>
                <a:effectLst/>
                <a:latin typeface="Calibri" panose="020F0502020204030204" pitchFamily="34" charset="0"/>
                <a:ea typeface="Times New Roman" panose="02020603050405020304" pitchFamily="18" charset="0"/>
                <a:hlinkClick r:id="rId4"/>
              </a:rPr>
              <a:t>https://osha.europa.eu/en/publications/osh-risks-health-and-social-care-sector</a:t>
            </a:r>
            <a:endParaRPr lang="en-GB" sz="1400" u="sng" dirty="0">
              <a:solidFill>
                <a:srgbClr val="000000"/>
              </a:solidFill>
              <a:effectLst/>
              <a:latin typeface="Calibri" panose="020F0502020204030204" pitchFamily="34" charset="0"/>
              <a:ea typeface="Times New Roman" panose="02020603050405020304" pitchFamily="18" charset="0"/>
            </a:endParaRPr>
          </a:p>
          <a:p>
            <a:pPr marL="189000" lvl="1" indent="0">
              <a:buNone/>
            </a:pPr>
            <a:endParaRPr lang="es-ES" sz="1400" dirty="0"/>
          </a:p>
          <a:p>
            <a:r>
              <a:rPr lang="es-ES" sz="1500" dirty="0" err="1"/>
              <a:t>Work-related</a:t>
            </a:r>
            <a:r>
              <a:rPr lang="es-ES" sz="1500" dirty="0"/>
              <a:t> </a:t>
            </a:r>
            <a:r>
              <a:rPr lang="es-ES" sz="1500" dirty="0" err="1"/>
              <a:t>health</a:t>
            </a:r>
            <a:r>
              <a:rPr lang="es-ES" sz="1500" dirty="0"/>
              <a:t> </a:t>
            </a:r>
            <a:r>
              <a:rPr lang="es-ES" sz="1500" dirty="0" err="1"/>
              <a:t>outcomes</a:t>
            </a:r>
            <a:r>
              <a:rPr lang="es-ES" sz="1500" dirty="0"/>
              <a:t> </a:t>
            </a:r>
            <a:r>
              <a:rPr lang="en-GB" sz="1500" dirty="0"/>
              <a:t>in the </a:t>
            </a:r>
            <a:r>
              <a:rPr lang="en-GB" sz="1500" dirty="0" err="1"/>
              <a:t>HeSCare</a:t>
            </a:r>
            <a:r>
              <a:rPr lang="en-GB" sz="1500" dirty="0"/>
              <a:t> sector </a:t>
            </a:r>
            <a:r>
              <a:rPr lang="en-GB" sz="1000" b="0" dirty="0"/>
              <a:t>– PPT 3</a:t>
            </a:r>
            <a:endParaRPr lang="es-ES" sz="1000" b="0" dirty="0"/>
          </a:p>
          <a:p>
            <a:pPr marL="189000" lvl="1" indent="0">
              <a:buNone/>
            </a:pPr>
            <a:r>
              <a:rPr lang="en-GB" sz="1400" u="sng" dirty="0">
                <a:solidFill>
                  <a:srgbClr val="000000"/>
                </a:solidFill>
                <a:effectLst/>
                <a:latin typeface="Calibri" panose="020F0502020204030204" pitchFamily="34" charset="0"/>
                <a:ea typeface="Times New Roman" panose="02020603050405020304" pitchFamily="18" charset="0"/>
                <a:hlinkClick r:id="rId5"/>
              </a:rPr>
              <a:t>https://osha.europa.eu/en/publications/work-related-outcomes-health-and-social-care-sector</a:t>
            </a:r>
            <a:endParaRPr lang="en-GB" sz="1400" u="sng" dirty="0">
              <a:solidFill>
                <a:srgbClr val="000000"/>
              </a:solidFill>
              <a:effectLst/>
              <a:latin typeface="Calibri" panose="020F0502020204030204" pitchFamily="34" charset="0"/>
              <a:ea typeface="Times New Roman" panose="02020603050405020304" pitchFamily="18" charset="0"/>
            </a:endParaRPr>
          </a:p>
          <a:p>
            <a:pPr marL="189000" lvl="1" indent="0">
              <a:buNone/>
            </a:pPr>
            <a:endParaRPr lang="es-ES" sz="1400" dirty="0"/>
          </a:p>
          <a:p>
            <a:pPr marL="189000" marR="0" lvl="0" indent="-189000" algn="l" defTabSz="342900" rtl="0" eaLnBrk="1" fontAlgn="auto" latinLnBrk="0" hangingPunct="1">
              <a:lnSpc>
                <a:spcPct val="100000"/>
              </a:lnSpc>
              <a:spcBef>
                <a:spcPts val="450"/>
              </a:spcBef>
              <a:spcAft>
                <a:spcPts val="0"/>
              </a:spcAft>
              <a:buClr>
                <a:srgbClr val="003399"/>
              </a:buClr>
              <a:buSzTx/>
              <a:buFont typeface="Wingdings" pitchFamily="2" charset="2"/>
              <a:buChar char="§"/>
              <a:tabLst/>
              <a:defRPr/>
            </a:pPr>
            <a:r>
              <a:rPr kumimoji="0" lang="es-ES" sz="1500" b="1" i="0" u="none" strike="noStrike" kern="1200" cap="none" spc="0" normalizeH="0" baseline="0" noProof="0" dirty="0">
                <a:ln>
                  <a:noFill/>
                </a:ln>
                <a:solidFill>
                  <a:srgbClr val="003399"/>
                </a:solidFill>
                <a:effectLst/>
                <a:uLnTx/>
                <a:uFillTx/>
                <a:latin typeface="Arial"/>
                <a:ea typeface="+mn-ea"/>
                <a:cs typeface="+mn-cs"/>
              </a:rPr>
              <a:t>OSH </a:t>
            </a:r>
            <a:r>
              <a:rPr kumimoji="0" lang="es-ES" sz="1500" b="1" i="0" u="none" strike="noStrike" kern="1200" cap="none" spc="0" normalizeH="0" baseline="0" noProof="0" dirty="0" err="1">
                <a:ln>
                  <a:noFill/>
                </a:ln>
                <a:solidFill>
                  <a:srgbClr val="003399"/>
                </a:solidFill>
                <a:effectLst/>
                <a:uLnTx/>
                <a:uFillTx/>
                <a:latin typeface="Arial"/>
                <a:ea typeface="+mn-ea"/>
                <a:cs typeface="+mn-cs"/>
              </a:rPr>
              <a:t>management</a:t>
            </a:r>
            <a:r>
              <a:rPr kumimoji="0" lang="es-ES" sz="1500" b="1" i="0" u="none" strike="noStrike" kern="1200" cap="none" spc="0" normalizeH="0" baseline="0" noProof="0" dirty="0">
                <a:ln>
                  <a:noFill/>
                </a:ln>
                <a:solidFill>
                  <a:srgbClr val="003399"/>
                </a:solidFill>
                <a:effectLst/>
                <a:uLnTx/>
                <a:uFillTx/>
                <a:latin typeface="Arial"/>
                <a:ea typeface="+mn-ea"/>
                <a:cs typeface="+mn-cs"/>
              </a:rPr>
              <a:t> </a:t>
            </a:r>
            <a:r>
              <a:rPr kumimoji="0" lang="en-GB" sz="1500" b="1" i="0" u="none" strike="noStrike" kern="1200" cap="none" spc="0" normalizeH="0" baseline="0" noProof="0" dirty="0">
                <a:ln>
                  <a:noFill/>
                </a:ln>
                <a:solidFill>
                  <a:srgbClr val="003399"/>
                </a:solidFill>
                <a:effectLst/>
                <a:uLnTx/>
                <a:uFillTx/>
                <a:latin typeface="Arial"/>
                <a:ea typeface="+mn-ea"/>
                <a:cs typeface="+mn-cs"/>
              </a:rPr>
              <a:t>in the </a:t>
            </a:r>
            <a:r>
              <a:rPr kumimoji="0" lang="en-GB" sz="1500" b="1" i="0" u="none" strike="noStrike" kern="1200" cap="none" spc="0" normalizeH="0" baseline="0" noProof="0" dirty="0" err="1">
                <a:ln>
                  <a:noFill/>
                </a:ln>
                <a:solidFill>
                  <a:srgbClr val="003399"/>
                </a:solidFill>
                <a:effectLst/>
                <a:uLnTx/>
                <a:uFillTx/>
                <a:latin typeface="Arial"/>
                <a:ea typeface="+mn-ea"/>
                <a:cs typeface="+mn-cs"/>
              </a:rPr>
              <a:t>HeSCare</a:t>
            </a:r>
            <a:r>
              <a:rPr kumimoji="0" lang="en-GB" sz="1500" b="1" i="0" u="none" strike="noStrike" kern="1200" cap="none" spc="0" normalizeH="0" baseline="0" noProof="0" dirty="0">
                <a:ln>
                  <a:noFill/>
                </a:ln>
                <a:solidFill>
                  <a:srgbClr val="003399"/>
                </a:solidFill>
                <a:effectLst/>
                <a:uLnTx/>
                <a:uFillTx/>
                <a:latin typeface="Arial"/>
                <a:ea typeface="+mn-ea"/>
                <a:cs typeface="+mn-cs"/>
              </a:rPr>
              <a:t> sector </a:t>
            </a:r>
            <a:r>
              <a:rPr lang="en-GB" sz="1000" b="0" dirty="0"/>
              <a:t>– PPT 4</a:t>
            </a:r>
            <a:r>
              <a:rPr kumimoji="0" lang="es-ES" sz="1500" b="1" i="0" u="none" strike="noStrike" kern="1200" cap="none" spc="0" normalizeH="0" baseline="0" noProof="0" dirty="0">
                <a:ln>
                  <a:noFill/>
                </a:ln>
                <a:solidFill>
                  <a:srgbClr val="003399"/>
                </a:solidFill>
                <a:effectLst/>
                <a:uLnTx/>
                <a:uFillTx/>
                <a:latin typeface="Arial"/>
                <a:ea typeface="+mn-ea"/>
                <a:cs typeface="+mn-cs"/>
              </a:rPr>
              <a:t> </a:t>
            </a:r>
          </a:p>
          <a:p>
            <a:pPr marL="189000" marR="0" lvl="1" indent="0" algn="l" defTabSz="342900" rtl="0" eaLnBrk="1" fontAlgn="auto" latinLnBrk="0" hangingPunct="1">
              <a:lnSpc>
                <a:spcPct val="100000"/>
              </a:lnSpc>
              <a:spcBef>
                <a:spcPts val="0"/>
              </a:spcBef>
              <a:spcAft>
                <a:spcPts val="0"/>
              </a:spcAft>
              <a:buClrTx/>
              <a:buSzTx/>
              <a:buNone/>
              <a:tabLst/>
              <a:defRPr/>
            </a:pPr>
            <a:r>
              <a:rPr lang="en-GB" sz="1400" u="sng" dirty="0">
                <a:solidFill>
                  <a:srgbClr val="000000"/>
                </a:solidFill>
                <a:effectLst/>
                <a:latin typeface="Calibri" panose="020F0502020204030204" pitchFamily="34" charset="0"/>
                <a:ea typeface="Times New Roman" panose="02020603050405020304" pitchFamily="18" charset="0"/>
                <a:hlinkClick r:id="rId6"/>
              </a:rPr>
              <a:t>https://osha.europa.eu/en/publications/osh-management-health-and-social-care-sector</a:t>
            </a:r>
            <a:endParaRPr lang="en-GB" sz="1400" u="sng" dirty="0">
              <a:solidFill>
                <a:srgbClr val="000000"/>
              </a:solidFill>
              <a:effectLst/>
              <a:latin typeface="Calibri" panose="020F0502020204030204" pitchFamily="34" charset="0"/>
              <a:ea typeface="Times New Roman" panose="02020603050405020304" pitchFamily="18" charset="0"/>
            </a:endParaRPr>
          </a:p>
          <a:p>
            <a:pPr marL="189000" marR="0" lvl="1" indent="0" algn="l" defTabSz="342900" rtl="0" eaLnBrk="1" fontAlgn="auto" latinLnBrk="0" hangingPunct="1">
              <a:lnSpc>
                <a:spcPct val="100000"/>
              </a:lnSpc>
              <a:spcBef>
                <a:spcPts val="0"/>
              </a:spcBef>
              <a:spcAft>
                <a:spcPts val="0"/>
              </a:spcAft>
              <a:buClrTx/>
              <a:buSzTx/>
              <a:buNone/>
              <a:tabLst/>
              <a:defRPr/>
            </a:pPr>
            <a:endParaRPr lang="es-ES" sz="1400" dirty="0"/>
          </a:p>
          <a:p>
            <a:r>
              <a:rPr lang="es-ES" sz="1500" dirty="0" err="1"/>
              <a:t>Worker</a:t>
            </a:r>
            <a:r>
              <a:rPr lang="es-ES" sz="1500" dirty="0"/>
              <a:t> </a:t>
            </a:r>
            <a:r>
              <a:rPr lang="es-ES" sz="1500" dirty="0" err="1"/>
              <a:t>participation</a:t>
            </a:r>
            <a:r>
              <a:rPr lang="es-ES" sz="1500" dirty="0"/>
              <a:t> </a:t>
            </a:r>
            <a:r>
              <a:rPr lang="en-GB" sz="1500" dirty="0"/>
              <a:t>in OSH Management the </a:t>
            </a:r>
            <a:r>
              <a:rPr lang="en-GB" sz="1500" dirty="0" err="1"/>
              <a:t>HeSCare</a:t>
            </a:r>
            <a:r>
              <a:rPr lang="en-GB" sz="1500" dirty="0"/>
              <a:t> sector </a:t>
            </a:r>
            <a:r>
              <a:rPr lang="en-GB" sz="1000" b="0" dirty="0"/>
              <a:t>– PPT 6</a:t>
            </a:r>
            <a:endParaRPr lang="es-ES" sz="1000" b="0" dirty="0"/>
          </a:p>
          <a:p>
            <a:pPr marL="189000" lvl="1" indent="0">
              <a:buNone/>
            </a:pPr>
            <a:r>
              <a:rPr lang="en-GB" sz="1400" u="sng" dirty="0">
                <a:solidFill>
                  <a:srgbClr val="000000"/>
                </a:solidFill>
                <a:effectLst/>
                <a:latin typeface="Calibri" panose="020F0502020204030204" pitchFamily="34" charset="0"/>
                <a:ea typeface="Times New Roman" panose="02020603050405020304" pitchFamily="18" charset="0"/>
                <a:hlinkClick r:id="rId7"/>
              </a:rPr>
              <a:t>https://osha.europa.eu/en/publications/worker-participation-osh-management-health-and-social-care-sector</a:t>
            </a:r>
            <a:endParaRPr lang="es-ES" sz="1400" dirty="0"/>
          </a:p>
          <a:p>
            <a:pPr marL="0" indent="0">
              <a:buNone/>
            </a:pPr>
            <a:endParaRPr lang="en-GB" sz="1500" dirty="0"/>
          </a:p>
        </p:txBody>
      </p:sp>
    </p:spTree>
    <p:extLst>
      <p:ext uri="{BB962C8B-B14F-4D97-AF65-F5344CB8AC3E}">
        <p14:creationId xmlns:p14="http://schemas.microsoft.com/office/powerpoint/2010/main" val="37858529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449" y="115088"/>
            <a:ext cx="8929055" cy="546412"/>
          </a:xfrm>
        </p:spPr>
        <p:txBody>
          <a:bodyPr/>
          <a:lstStyle/>
          <a:p>
            <a:r>
              <a:rPr lang="en-US" sz="1600" dirty="0"/>
              <a:t>Impacts discussed in the context of use of digital technologies within </a:t>
            </a:r>
            <a:r>
              <a:rPr lang="en-US" sz="1600" dirty="0" err="1"/>
              <a:t>HeSCare</a:t>
            </a:r>
            <a:r>
              <a:rPr lang="en-US" sz="1600" dirty="0"/>
              <a:t> sector establishments, </a:t>
            </a:r>
            <a:r>
              <a:rPr lang="en-US" sz="1200" dirty="0"/>
              <a:t>by subsector, EU-27, 2019 (%)</a:t>
            </a:r>
            <a:endParaRPr lang="el-GR" sz="1200" dirty="0"/>
          </a:p>
        </p:txBody>
      </p:sp>
      <p:sp>
        <p:nvSpPr>
          <p:cNvPr id="5" name="TextBox 4">
            <a:extLst>
              <a:ext uri="{FF2B5EF4-FFF2-40B4-BE49-F238E27FC236}">
                <a16:creationId xmlns:a16="http://schemas.microsoft.com/office/drawing/2014/main" id="{08D30882-EA94-2156-4EBA-D9E4EC26E0C5}"/>
              </a:ext>
            </a:extLst>
          </p:cNvPr>
          <p:cNvSpPr txBox="1"/>
          <p:nvPr/>
        </p:nvSpPr>
        <p:spPr>
          <a:xfrm>
            <a:off x="1729239" y="4166554"/>
            <a:ext cx="6120680" cy="851515"/>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ESENER-2019</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Responses only of those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establishments that </a:t>
            </a:r>
            <a:r>
              <a:rPr lang="en-GB" sz="900" dirty="0">
                <a:latin typeface="Arial" panose="020B0604020202020204" pitchFamily="34" charset="0"/>
                <a:ea typeface="Times New Roman" panose="02020603050405020304" pitchFamily="18" charset="0"/>
                <a:cs typeface="Times New Roman" panose="02020603050405020304" pitchFamily="18" charset="0"/>
              </a:rPr>
              <a:t>have used digital technologies for work and</a:t>
            </a:r>
          </a:p>
          <a:p>
            <a:pPr algn="r"/>
            <a:r>
              <a:rPr lang="en-GB" sz="900" dirty="0">
                <a:latin typeface="Arial" panose="020B0604020202020204" pitchFamily="34" charset="0"/>
                <a:ea typeface="Times New Roman" panose="02020603050405020304" pitchFamily="18" charset="0"/>
                <a:cs typeface="Times New Roman" panose="02020603050405020304" pitchFamily="18" charset="0"/>
              </a:rPr>
              <a:t> have discussed the possible impacts of the use of such technologies on the health and safety</a:t>
            </a:r>
          </a:p>
          <a:p>
            <a:pPr algn="r"/>
            <a:r>
              <a:rPr lang="en-GB" sz="900" dirty="0">
                <a:latin typeface="Arial" panose="020B0604020202020204" pitchFamily="34" charset="0"/>
                <a:ea typeface="Times New Roman" panose="02020603050405020304" pitchFamily="18" charset="0"/>
                <a:cs typeface="Times New Roman" panose="02020603050405020304" pitchFamily="18" charset="0"/>
              </a:rPr>
              <a:t> of employees in the EU-27.</a:t>
            </a: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6" name="Content Placeholder 5">
            <a:extLst>
              <a:ext uri="{FF2B5EF4-FFF2-40B4-BE49-F238E27FC236}">
                <a16:creationId xmlns:a16="http://schemas.microsoft.com/office/drawing/2014/main" id="{5292D7ED-AC0B-EB8F-B31B-A6EA78F0BDF9}"/>
              </a:ext>
            </a:extLst>
          </p:cNvPr>
          <p:cNvPicPr>
            <a:picLocks noGrp="1" noChangeAspect="1"/>
          </p:cNvPicPr>
          <p:nvPr>
            <p:ph sz="half" idx="1"/>
          </p:nvPr>
        </p:nvPicPr>
        <p:blipFill>
          <a:blip r:embed="rId3"/>
          <a:stretch>
            <a:fillRect/>
          </a:stretch>
        </p:blipFill>
        <p:spPr>
          <a:xfrm>
            <a:off x="1258537" y="1174558"/>
            <a:ext cx="6626926" cy="2969009"/>
          </a:xfrm>
          <a:prstGeom prst="rect">
            <a:avLst/>
          </a:prstGeom>
        </p:spPr>
      </p:pic>
    </p:spTree>
    <p:extLst>
      <p:ext uri="{BB962C8B-B14F-4D97-AF65-F5344CB8AC3E}">
        <p14:creationId xmlns:p14="http://schemas.microsoft.com/office/powerpoint/2010/main" val="36203203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1" y="123478"/>
            <a:ext cx="8856985" cy="504056"/>
          </a:xfrm>
        </p:spPr>
        <p:txBody>
          <a:bodyPr/>
          <a:lstStyle/>
          <a:p>
            <a:r>
              <a:rPr lang="es-ES" sz="1600" dirty="0" err="1"/>
              <a:t>Percentage</a:t>
            </a:r>
            <a:r>
              <a:rPr lang="es-ES" sz="1600" dirty="0"/>
              <a:t> of </a:t>
            </a:r>
            <a:r>
              <a:rPr lang="es-ES" sz="1600" dirty="0" err="1"/>
              <a:t>individuals</a:t>
            </a:r>
            <a:r>
              <a:rPr lang="es-ES" sz="1600" dirty="0"/>
              <a:t> </a:t>
            </a:r>
            <a:r>
              <a:rPr lang="es-ES" sz="1600" dirty="0" err="1"/>
              <a:t>who</a:t>
            </a:r>
            <a:r>
              <a:rPr lang="es-ES" sz="1600" dirty="0"/>
              <a:t> </a:t>
            </a:r>
            <a:r>
              <a:rPr lang="es-ES" sz="1600" dirty="0" err="1"/>
              <a:t>earn</a:t>
            </a:r>
            <a:r>
              <a:rPr lang="es-ES" sz="1600" dirty="0"/>
              <a:t> </a:t>
            </a:r>
            <a:r>
              <a:rPr lang="es-ES" sz="1600" dirty="0" err="1"/>
              <a:t>most</a:t>
            </a:r>
            <a:r>
              <a:rPr lang="es-ES" sz="1600" dirty="0"/>
              <a:t> </a:t>
            </a:r>
            <a:r>
              <a:rPr lang="es-ES" sz="1600" dirty="0" err="1"/>
              <a:t>or</a:t>
            </a:r>
            <a:r>
              <a:rPr lang="es-ES" sz="1600" dirty="0"/>
              <a:t> at </a:t>
            </a:r>
            <a:r>
              <a:rPr lang="es-ES" sz="1600" dirty="0" err="1"/>
              <a:t>least</a:t>
            </a:r>
            <a:r>
              <a:rPr lang="es-ES" sz="1600" dirty="0"/>
              <a:t> </a:t>
            </a:r>
            <a:r>
              <a:rPr lang="es-ES" sz="1600" dirty="0" err="1"/>
              <a:t>part</a:t>
            </a:r>
            <a:r>
              <a:rPr lang="es-ES" sz="1600" dirty="0"/>
              <a:t> of </a:t>
            </a:r>
            <a:r>
              <a:rPr lang="es-ES" sz="1600" dirty="0" err="1"/>
              <a:t>their</a:t>
            </a:r>
            <a:r>
              <a:rPr lang="es-ES" sz="1600" dirty="0"/>
              <a:t> </a:t>
            </a:r>
            <a:r>
              <a:rPr lang="es-ES" sz="1600" dirty="0" err="1"/>
              <a:t>income</a:t>
            </a:r>
            <a:r>
              <a:rPr lang="es-ES" sz="1600" dirty="0"/>
              <a:t> </a:t>
            </a:r>
            <a:r>
              <a:rPr lang="es-ES" sz="1600" dirty="0" err="1"/>
              <a:t>working</a:t>
            </a:r>
            <a:r>
              <a:rPr lang="es-ES" sz="1600" dirty="0"/>
              <a:t> </a:t>
            </a:r>
            <a:r>
              <a:rPr lang="es-ES" sz="1600" dirty="0" err="1"/>
              <a:t>for</a:t>
            </a:r>
            <a:r>
              <a:rPr lang="es-ES" sz="1600" dirty="0"/>
              <a:t> a digital </a:t>
            </a:r>
            <a:r>
              <a:rPr lang="es-ES" sz="1600" dirty="0" err="1"/>
              <a:t>platform</a:t>
            </a:r>
            <a:r>
              <a:rPr lang="es-ES" sz="1600" dirty="0"/>
              <a:t>, </a:t>
            </a:r>
            <a:r>
              <a:rPr lang="es-ES" sz="1200" dirty="0" err="1"/>
              <a:t>by</a:t>
            </a:r>
            <a:r>
              <a:rPr lang="es-ES" sz="1200" dirty="0"/>
              <a:t> sector, EU-27, 2022 (%)</a:t>
            </a:r>
            <a:endParaRPr lang="en-GB" sz="1200" dirty="0"/>
          </a:p>
        </p:txBody>
      </p:sp>
      <p:sp>
        <p:nvSpPr>
          <p:cNvPr id="3" name="Content Placeholder 2"/>
          <p:cNvSpPr>
            <a:spLocks noGrp="1"/>
          </p:cNvSpPr>
          <p:nvPr>
            <p:ph sz="half" idx="1"/>
          </p:nvPr>
        </p:nvSpPr>
        <p:spPr>
          <a:xfrm>
            <a:off x="179512" y="837000"/>
            <a:ext cx="8640960" cy="3894990"/>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5" name="Rectangle 1"/>
          <p:cNvSpPr>
            <a:spLocks noChangeArrowheads="1"/>
          </p:cNvSpPr>
          <p:nvPr/>
        </p:nvSpPr>
        <p:spPr bwMode="auto">
          <a:xfrm>
            <a:off x="755576" y="278568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4" name="TextBox 3">
            <a:extLst>
              <a:ext uri="{FF2B5EF4-FFF2-40B4-BE49-F238E27FC236}">
                <a16:creationId xmlns:a16="http://schemas.microsoft.com/office/drawing/2014/main" id="{7291FC29-DB3C-9FE7-3746-A61111F4711E}"/>
              </a:ext>
            </a:extLst>
          </p:cNvPr>
          <p:cNvSpPr txBox="1"/>
          <p:nvPr/>
        </p:nvSpPr>
        <p:spPr>
          <a:xfrm>
            <a:off x="1547664" y="4052583"/>
            <a:ext cx="5342028" cy="507831"/>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‘OSH Pulse 2022 – Occupational safety and health in</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 post-pandemic workplaces’</a:t>
            </a:r>
          </a:p>
          <a:p>
            <a:pPr algn="r"/>
            <a:r>
              <a:rPr lang="en-GB" sz="900" dirty="0">
                <a:latin typeface="Arial" panose="020B0604020202020204" pitchFamily="34" charset="0"/>
                <a:ea typeface="SimSun" panose="02010600030101010101" pitchFamily="2" charset="-122"/>
                <a:cs typeface="Times New Roman" panose="02020603050405020304" pitchFamily="18" charset="0"/>
              </a:rPr>
              <a:t>Base: All respondents</a:t>
            </a:r>
            <a:endParaRPr lang="en-GB" sz="900" dirty="0">
              <a:effectLst/>
              <a:latin typeface="Arial" panose="020B0604020202020204" pitchFamily="34" charset="0"/>
              <a:ea typeface="SimSun" panose="02010600030101010101" pitchFamily="2" charset="-122"/>
              <a:cs typeface="Arial" panose="020B0604020202020204" pitchFamily="34" charset="0"/>
            </a:endParaRPr>
          </a:p>
        </p:txBody>
      </p:sp>
      <p:pic>
        <p:nvPicPr>
          <p:cNvPr id="8" name="Picture 7">
            <a:extLst>
              <a:ext uri="{FF2B5EF4-FFF2-40B4-BE49-F238E27FC236}">
                <a16:creationId xmlns:a16="http://schemas.microsoft.com/office/drawing/2014/main" id="{1BF823E8-C06D-9203-5D99-151A1C069842}"/>
              </a:ext>
            </a:extLst>
          </p:cNvPr>
          <p:cNvPicPr>
            <a:picLocks noChangeAspect="1"/>
          </p:cNvPicPr>
          <p:nvPr/>
        </p:nvPicPr>
        <p:blipFill>
          <a:blip r:embed="rId2"/>
          <a:stretch>
            <a:fillRect/>
          </a:stretch>
        </p:blipFill>
        <p:spPr>
          <a:xfrm>
            <a:off x="2279706" y="1087245"/>
            <a:ext cx="4584589" cy="2969009"/>
          </a:xfrm>
          <a:prstGeom prst="rect">
            <a:avLst/>
          </a:prstGeom>
        </p:spPr>
      </p:pic>
    </p:spTree>
    <p:extLst>
      <p:ext uri="{BB962C8B-B14F-4D97-AF65-F5344CB8AC3E}">
        <p14:creationId xmlns:p14="http://schemas.microsoft.com/office/powerpoint/2010/main" val="24096174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1" y="123478"/>
            <a:ext cx="9109177" cy="504056"/>
          </a:xfrm>
        </p:spPr>
        <p:txBody>
          <a:bodyPr/>
          <a:lstStyle/>
          <a:p>
            <a:r>
              <a:rPr lang="es-ES" dirty="0" err="1"/>
              <a:t>Percentage</a:t>
            </a:r>
            <a:r>
              <a:rPr lang="es-ES" dirty="0"/>
              <a:t> of EU-27 </a:t>
            </a:r>
            <a:r>
              <a:rPr lang="es-ES" dirty="0" err="1"/>
              <a:t>HesCare</a:t>
            </a:r>
            <a:r>
              <a:rPr lang="es-ES" dirty="0"/>
              <a:t> sector establishments </a:t>
            </a:r>
            <a:r>
              <a:rPr lang="es-ES" dirty="0" err="1"/>
              <a:t>reporting</a:t>
            </a:r>
            <a:r>
              <a:rPr lang="es-ES" dirty="0"/>
              <a:t> </a:t>
            </a:r>
            <a:r>
              <a:rPr lang="es-ES" dirty="0" err="1"/>
              <a:t>presence</a:t>
            </a:r>
            <a:r>
              <a:rPr lang="es-ES" dirty="0"/>
              <a:t> of </a:t>
            </a:r>
            <a:r>
              <a:rPr lang="es-ES" dirty="0" err="1"/>
              <a:t>economic</a:t>
            </a:r>
            <a:r>
              <a:rPr lang="es-ES" dirty="0"/>
              <a:t>, social and </a:t>
            </a:r>
            <a:r>
              <a:rPr lang="es-ES" dirty="0" err="1"/>
              <a:t>organisational</a:t>
            </a:r>
            <a:r>
              <a:rPr lang="es-ES" dirty="0"/>
              <a:t> </a:t>
            </a:r>
            <a:r>
              <a:rPr lang="es-ES" dirty="0" err="1"/>
              <a:t>factors</a:t>
            </a:r>
            <a:r>
              <a:rPr lang="es-ES" dirty="0"/>
              <a:t> in ESENER-14 and ESENER-19 (%)</a:t>
            </a:r>
            <a:endParaRPr lang="en-GB" dirty="0"/>
          </a:p>
        </p:txBody>
      </p:sp>
      <p:sp>
        <p:nvSpPr>
          <p:cNvPr id="3" name="Content Placeholder 2"/>
          <p:cNvSpPr>
            <a:spLocks noGrp="1"/>
          </p:cNvSpPr>
          <p:nvPr>
            <p:ph sz="half" idx="1"/>
          </p:nvPr>
        </p:nvSpPr>
        <p:spPr>
          <a:xfrm>
            <a:off x="179512" y="837000"/>
            <a:ext cx="8640960" cy="3894990"/>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5" name="Rectangle 1"/>
          <p:cNvSpPr>
            <a:spLocks noChangeArrowheads="1"/>
          </p:cNvSpPr>
          <p:nvPr/>
        </p:nvSpPr>
        <p:spPr bwMode="auto">
          <a:xfrm>
            <a:off x="755576" y="278568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TextBox 5">
            <a:extLst>
              <a:ext uri="{FF2B5EF4-FFF2-40B4-BE49-F238E27FC236}">
                <a16:creationId xmlns:a16="http://schemas.microsoft.com/office/drawing/2014/main" id="{72D654CD-F31D-C631-211A-2019AE6454D2}"/>
              </a:ext>
            </a:extLst>
          </p:cNvPr>
          <p:cNvSpPr txBox="1"/>
          <p:nvPr/>
        </p:nvSpPr>
        <p:spPr>
          <a:xfrm>
            <a:off x="3419872" y="3668152"/>
            <a:ext cx="4361446" cy="451406"/>
          </a:xfrm>
          <a:prstGeom prst="rect">
            <a:avLst/>
          </a:prstGeom>
          <a:noFill/>
        </p:spPr>
        <p:txBody>
          <a:bodyPr wrap="square">
            <a:spAutoFit/>
          </a:bodyPr>
          <a:lstStyle/>
          <a:p>
            <a:r>
              <a:rPr lang="en-GB" sz="900" dirty="0">
                <a:latin typeface="Arial" panose="020B0604020202020204" pitchFamily="34" charset="0"/>
                <a:cs typeface="Times New Roman" panose="02020603050405020304" pitchFamily="18" charset="0"/>
              </a:rPr>
              <a:t>Source: </a:t>
            </a:r>
            <a:r>
              <a:rPr lang="en-GB" sz="900" dirty="0" err="1">
                <a:latin typeface="Arial" panose="020B0604020202020204" pitchFamily="34" charset="0"/>
                <a:cs typeface="Times New Roman" panose="02020603050405020304" pitchFamily="18" charset="0"/>
              </a:rPr>
              <a:t>Panteia</a:t>
            </a:r>
            <a:r>
              <a:rPr lang="en-GB" sz="900" dirty="0">
                <a:latin typeface="Arial" panose="020B0604020202020204" pitchFamily="34" charset="0"/>
                <a:cs typeface="Times New Roman" panose="02020603050405020304" pitchFamily="18" charset="0"/>
              </a:rPr>
              <a:t> based on ESENER-14 and ESENER-19</a:t>
            </a: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087D5EB9-12A5-F494-1EFB-FD363230E795}"/>
              </a:ext>
            </a:extLst>
          </p:cNvPr>
          <p:cNvPicPr>
            <a:picLocks noChangeAspect="1"/>
          </p:cNvPicPr>
          <p:nvPr/>
        </p:nvPicPr>
        <p:blipFill>
          <a:blip r:embed="rId2"/>
          <a:stretch>
            <a:fillRect/>
          </a:stretch>
        </p:blipFill>
        <p:spPr>
          <a:xfrm>
            <a:off x="1692402" y="1469998"/>
            <a:ext cx="5759196" cy="2447544"/>
          </a:xfrm>
          <a:prstGeom prst="rect">
            <a:avLst/>
          </a:prstGeom>
        </p:spPr>
      </p:pic>
    </p:spTree>
    <p:extLst>
      <p:ext uri="{BB962C8B-B14F-4D97-AF65-F5344CB8AC3E}">
        <p14:creationId xmlns:p14="http://schemas.microsoft.com/office/powerpoint/2010/main" val="12607270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78813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5B62B0E-315E-37C2-D38E-09047BF3AFC2}"/>
              </a:ext>
            </a:extLst>
          </p:cNvPr>
          <p:cNvSpPr txBox="1"/>
          <p:nvPr/>
        </p:nvSpPr>
        <p:spPr>
          <a:xfrm>
            <a:off x="597146" y="1003731"/>
            <a:ext cx="7863286" cy="3724096"/>
          </a:xfrm>
          <a:prstGeom prst="rect">
            <a:avLst/>
          </a:prstGeom>
          <a:noFill/>
        </p:spPr>
        <p:txBody>
          <a:bodyPr wrap="square" rtlCol="0">
            <a:spAutoFit/>
          </a:bodyPr>
          <a:lstStyle/>
          <a:p>
            <a:pPr indent="-635" eaLnBrk="0" hangingPunct="0">
              <a:spcBef>
                <a:spcPts val="370"/>
              </a:spcBef>
            </a:pPr>
            <a:r>
              <a:rPr lang="en-GB" sz="1100" b="1" kern="0" spc="-5" dirty="0">
                <a:solidFill>
                  <a:srgbClr val="003399"/>
                </a:solidFill>
                <a:effectLst/>
                <a:latin typeface="Arial" panose="020B0604020202020204" pitchFamily="34" charset="0"/>
                <a:ea typeface="SimSun" panose="02010600030101010101" pitchFamily="2" charset="-122"/>
              </a:rPr>
              <a:t>Authors</a:t>
            </a:r>
            <a:r>
              <a:rPr lang="en-GB" sz="1100" kern="0" spc="-5" dirty="0">
                <a:solidFill>
                  <a:srgbClr val="003399"/>
                </a:solidFill>
                <a:effectLst/>
                <a:latin typeface="Arial" panose="020B0604020202020204" pitchFamily="34" charset="0"/>
                <a:ea typeface="SimSun" panose="02010600030101010101" pitchFamily="2" charset="-122"/>
              </a:rPr>
              <a:t>:</a:t>
            </a:r>
            <a:r>
              <a:rPr lang="en-GB" sz="1100" kern="0" spc="-50" dirty="0">
                <a:solidFill>
                  <a:srgbClr val="003399"/>
                </a:solidFill>
                <a:effectLst/>
                <a:latin typeface="Arial" panose="020B0604020202020204" pitchFamily="34" charset="0"/>
                <a:ea typeface="SimSun" panose="02010600030101010101" pitchFamily="2" charset="-122"/>
              </a:rPr>
              <a:t> Paul </a:t>
            </a:r>
            <a:r>
              <a:rPr lang="en-GB" sz="1100" kern="0" spc="-50" dirty="0" err="1">
                <a:solidFill>
                  <a:srgbClr val="003399"/>
                </a:solidFill>
                <a:effectLst/>
                <a:latin typeface="Arial" panose="020B0604020202020204" pitchFamily="34" charset="0"/>
                <a:ea typeface="SimSun" panose="02010600030101010101" pitchFamily="2" charset="-122"/>
              </a:rPr>
              <a:t>Vroonhof</a:t>
            </a:r>
            <a:r>
              <a:rPr lang="en-GB" sz="1100" kern="0" spc="-50" dirty="0">
                <a:solidFill>
                  <a:srgbClr val="003399"/>
                </a:solidFill>
                <a:effectLst/>
                <a:latin typeface="Arial" panose="020B0604020202020204" pitchFamily="34" charset="0"/>
                <a:ea typeface="SimSun" panose="02010600030101010101" pitchFamily="2" charset="-122"/>
              </a:rPr>
              <a:t>, Martin Clarke, Jacqueline </a:t>
            </a:r>
            <a:r>
              <a:rPr lang="en-GB" sz="1100" kern="0" spc="-50" dirty="0" err="1">
                <a:solidFill>
                  <a:srgbClr val="003399"/>
                </a:solidFill>
                <a:effectLst/>
                <a:latin typeface="Arial" panose="020B0604020202020204" pitchFamily="34" charset="0"/>
                <a:ea typeface="SimSun" panose="02010600030101010101" pitchFamily="2" charset="-122"/>
              </a:rPr>
              <a:t>Snijders</a:t>
            </a:r>
            <a:r>
              <a:rPr lang="en-GB" sz="1100" kern="0" spc="-50" dirty="0">
                <a:solidFill>
                  <a:srgbClr val="003399"/>
                </a:solidFill>
                <a:effectLst/>
                <a:latin typeface="Arial" panose="020B0604020202020204" pitchFamily="34" charset="0"/>
                <a:ea typeface="SimSun" panose="02010600030101010101" pitchFamily="2" charset="-122"/>
              </a:rPr>
              <a:t>, Jan de Kok, Marijke </a:t>
            </a:r>
            <a:r>
              <a:rPr lang="en-GB" sz="1100" kern="0" spc="-50" dirty="0" err="1">
                <a:solidFill>
                  <a:srgbClr val="003399"/>
                </a:solidFill>
                <a:effectLst/>
                <a:latin typeface="Arial" panose="020B0604020202020204" pitchFamily="34" charset="0"/>
                <a:ea typeface="SimSun" panose="02010600030101010101" pitchFamily="2" charset="-122"/>
              </a:rPr>
              <a:t>Beulen</a:t>
            </a:r>
            <a:r>
              <a:rPr lang="en-GB" sz="1100" kern="0" spc="-50" dirty="0">
                <a:solidFill>
                  <a:srgbClr val="003399"/>
                </a:solidFill>
                <a:effectLst/>
                <a:latin typeface="Arial" panose="020B0604020202020204" pitchFamily="34" charset="0"/>
                <a:ea typeface="SimSun" panose="02010600030101010101" pitchFamily="2" charset="-122"/>
              </a:rPr>
              <a:t> (</a:t>
            </a:r>
            <a:r>
              <a:rPr lang="en-GB" sz="1100" kern="0" spc="-50" dirty="0" err="1">
                <a:solidFill>
                  <a:srgbClr val="003399"/>
                </a:solidFill>
                <a:effectLst/>
                <a:latin typeface="Arial" panose="020B0604020202020204" pitchFamily="34" charset="0"/>
                <a:ea typeface="SimSun" panose="02010600030101010101" pitchFamily="2" charset="-122"/>
              </a:rPr>
              <a:t>Panteia</a:t>
            </a:r>
            <a:r>
              <a:rPr lang="en-GB" sz="1100" kern="0" spc="-50" dirty="0">
                <a:solidFill>
                  <a:srgbClr val="003399"/>
                </a:solidFill>
                <a:effectLst/>
                <a:latin typeface="Arial" panose="020B0604020202020204" pitchFamily="34" charset="0"/>
                <a:ea typeface="SimSun" panose="02010600030101010101" pitchFamily="2" charset="-122"/>
              </a:rPr>
              <a:t>), Peter van </a:t>
            </a:r>
            <a:r>
              <a:rPr lang="en-GB" sz="1100" kern="0" spc="-50" dirty="0" err="1">
                <a:solidFill>
                  <a:srgbClr val="003399"/>
                </a:solidFill>
                <a:effectLst/>
                <a:latin typeface="Arial" panose="020B0604020202020204" pitchFamily="34" charset="0"/>
                <a:ea typeface="SimSun" panose="02010600030101010101" pitchFamily="2" charset="-122"/>
              </a:rPr>
              <a:t>Scheijndel</a:t>
            </a:r>
            <a:r>
              <a:rPr lang="en-GB" sz="1100" kern="0" spc="-50" dirty="0">
                <a:solidFill>
                  <a:srgbClr val="003399"/>
                </a:solidFill>
                <a:effectLst/>
                <a:latin typeface="Arial" panose="020B0604020202020204" pitchFamily="34" charset="0"/>
                <a:ea typeface="SimSun" panose="02010600030101010101" pitchFamily="2" charset="-122"/>
              </a:rPr>
              <a:t>, </a:t>
            </a:r>
            <a:r>
              <a:rPr lang="en-GB" sz="1100" kern="0" spc="-50" dirty="0" err="1">
                <a:solidFill>
                  <a:srgbClr val="003399"/>
                </a:solidFill>
                <a:effectLst/>
                <a:latin typeface="Arial" panose="020B0604020202020204" pitchFamily="34" charset="0"/>
                <a:ea typeface="SimSun" panose="02010600030101010101" pitchFamily="2" charset="-122"/>
              </a:rPr>
              <a:t>Pim</a:t>
            </a:r>
            <a:r>
              <a:rPr lang="en-GB" sz="1100" kern="0" spc="-50" dirty="0">
                <a:solidFill>
                  <a:srgbClr val="003399"/>
                </a:solidFill>
                <a:effectLst/>
                <a:latin typeface="Arial" panose="020B0604020202020204" pitchFamily="34" charset="0"/>
                <a:ea typeface="SimSun" panose="02010600030101010101" pitchFamily="2" charset="-122"/>
              </a:rPr>
              <a:t> van </a:t>
            </a:r>
            <a:r>
              <a:rPr lang="en-GB" sz="1100" kern="0" spc="-50" dirty="0" err="1">
                <a:solidFill>
                  <a:srgbClr val="003399"/>
                </a:solidFill>
                <a:effectLst/>
                <a:latin typeface="Arial" panose="020B0604020202020204" pitchFamily="34" charset="0"/>
                <a:ea typeface="SimSun" panose="02010600030101010101" pitchFamily="2" charset="-122"/>
              </a:rPr>
              <a:t>Dorst</a:t>
            </a:r>
            <a:r>
              <a:rPr lang="en-GB" sz="1100" kern="0" spc="-50" dirty="0">
                <a:solidFill>
                  <a:srgbClr val="003399"/>
                </a:solidFill>
                <a:effectLst/>
                <a:latin typeface="Arial" panose="020B0604020202020204" pitchFamily="34" charset="0"/>
                <a:ea typeface="SimSun" panose="02010600030101010101" pitchFamily="2" charset="-122"/>
              </a:rPr>
              <a:t> (</a:t>
            </a:r>
            <a:r>
              <a:rPr lang="en-GB" sz="1100" kern="0" spc="-50" dirty="0" err="1">
                <a:solidFill>
                  <a:srgbClr val="003399"/>
                </a:solidFill>
                <a:effectLst/>
                <a:latin typeface="Arial" panose="020B0604020202020204" pitchFamily="34" charset="0"/>
                <a:ea typeface="SimSun" panose="02010600030101010101" pitchFamily="2" charset="-122"/>
              </a:rPr>
              <a:t>vhp</a:t>
            </a:r>
            <a:r>
              <a:rPr lang="en-GB" sz="1100" kern="0" spc="-50" dirty="0">
                <a:solidFill>
                  <a:srgbClr val="003399"/>
                </a:solidFill>
                <a:effectLst/>
                <a:latin typeface="Arial" panose="020B0604020202020204" pitchFamily="34" charset="0"/>
                <a:ea typeface="SimSun" panose="02010600030101010101" pitchFamily="2" charset="-122"/>
              </a:rPr>
              <a:t> Human Performance), </a:t>
            </a:r>
            <a:r>
              <a:rPr lang="en-GB" sz="1100" kern="0" spc="-50" dirty="0" err="1">
                <a:solidFill>
                  <a:srgbClr val="003399"/>
                </a:solidFill>
                <a:effectLst/>
                <a:latin typeface="Arial" panose="020B0604020202020204" pitchFamily="34" charset="0"/>
                <a:ea typeface="SimSun" panose="02010600030101010101" pitchFamily="2" charset="-122"/>
              </a:rPr>
              <a:t>Iñigo</a:t>
            </a:r>
            <a:r>
              <a:rPr lang="en-GB" sz="1100" kern="0" spc="-50" dirty="0">
                <a:solidFill>
                  <a:srgbClr val="003399"/>
                </a:solidFill>
                <a:effectLst/>
                <a:latin typeface="Arial" panose="020B0604020202020204" pitchFamily="34" charset="0"/>
                <a:ea typeface="SimSun" panose="02010600030101010101" pitchFamily="2" charset="-122"/>
              </a:rPr>
              <a:t> </a:t>
            </a:r>
            <a:r>
              <a:rPr lang="en-GB" sz="1100" kern="0" spc="-50" dirty="0" err="1">
                <a:solidFill>
                  <a:srgbClr val="003399"/>
                </a:solidFill>
                <a:effectLst/>
                <a:latin typeface="Arial" panose="020B0604020202020204" pitchFamily="34" charset="0"/>
                <a:ea typeface="SimSun" panose="02010600030101010101" pitchFamily="2" charset="-122"/>
              </a:rPr>
              <a:t>Isusi</a:t>
            </a:r>
            <a:r>
              <a:rPr lang="en-GB" sz="1100" kern="0" spc="-50" dirty="0">
                <a:solidFill>
                  <a:srgbClr val="003399"/>
                </a:solidFill>
                <a:effectLst/>
                <a:latin typeface="Arial" panose="020B0604020202020204" pitchFamily="34" charset="0"/>
                <a:ea typeface="SimSun" panose="02010600030101010101" pitchFamily="2" charset="-122"/>
              </a:rPr>
              <a:t>, Jessica Duran (IKEI Research and Consultancy), </a:t>
            </a:r>
            <a:r>
              <a:rPr lang="en-GB" sz="1100" kern="0" spc="-50" dirty="0" err="1">
                <a:solidFill>
                  <a:srgbClr val="003399"/>
                </a:solidFill>
                <a:effectLst/>
                <a:latin typeface="Arial" panose="020B0604020202020204" pitchFamily="34" charset="0"/>
                <a:ea typeface="SimSun" panose="02010600030101010101" pitchFamily="2" charset="-122"/>
              </a:rPr>
              <a:t>Swenneke</a:t>
            </a:r>
            <a:r>
              <a:rPr lang="en-GB" sz="1100" kern="0" spc="-50" dirty="0">
                <a:solidFill>
                  <a:srgbClr val="003399"/>
                </a:solidFill>
                <a:effectLst/>
                <a:latin typeface="Arial" panose="020B0604020202020204" pitchFamily="34" charset="0"/>
                <a:ea typeface="SimSun" panose="02010600030101010101" pitchFamily="2" charset="-122"/>
              </a:rPr>
              <a:t> van den Heuvel (TNO).</a:t>
            </a:r>
            <a:endParaRPr lang="en-GB" sz="1100" kern="0" dirty="0">
              <a:solidFill>
                <a:srgbClr val="003399"/>
              </a:solidFill>
              <a:effectLst/>
              <a:latin typeface="Arial" panose="020B0604020202020204" pitchFamily="34" charset="0"/>
              <a:ea typeface="SimSun" panose="02010600030101010101" pitchFamily="2" charset="-122"/>
            </a:endParaRPr>
          </a:p>
          <a:p>
            <a:pPr eaLnBrk="0" hangingPunct="0">
              <a:spcBef>
                <a:spcPts val="600"/>
              </a:spcBef>
            </a:pPr>
            <a:r>
              <a:rPr lang="en-GB" sz="1100" kern="0" dirty="0">
                <a:solidFill>
                  <a:srgbClr val="003399"/>
                </a:solidFill>
                <a:effectLst/>
                <a:latin typeface="Arial" panose="020B0604020202020204" pitchFamily="34" charset="0"/>
                <a:ea typeface="SimSun" panose="02010600030101010101" pitchFamily="2" charset="-122"/>
              </a:rPr>
              <a:t> </a:t>
            </a:r>
          </a:p>
          <a:p>
            <a:pPr indent="-635" eaLnBrk="0" hangingPunct="0">
              <a:spcBef>
                <a:spcPts val="600"/>
              </a:spcBef>
            </a:pPr>
            <a:r>
              <a:rPr lang="en-GB" sz="1100" b="1" kern="0" spc="-5" dirty="0">
                <a:solidFill>
                  <a:srgbClr val="003399"/>
                </a:solidFill>
                <a:latin typeface="Arial" panose="020B0604020202020204" pitchFamily="34" charset="0"/>
                <a:ea typeface="SimSun" panose="02010600030101010101" pitchFamily="2" charset="-122"/>
              </a:rPr>
              <a:t>Project management: </a:t>
            </a:r>
            <a:r>
              <a:rPr lang="en-GB" sz="1100" kern="0" spc="-50" dirty="0">
                <a:solidFill>
                  <a:srgbClr val="003399"/>
                </a:solidFill>
                <a:effectLst/>
                <a:latin typeface="Arial" panose="020B0604020202020204" pitchFamily="34" charset="0"/>
                <a:ea typeface="SimSun" panose="02010600030101010101" pitchFamily="2" charset="-122"/>
              </a:rPr>
              <a:t>Lorenzo </a:t>
            </a:r>
            <a:r>
              <a:rPr lang="en-GB" sz="1100" kern="0" spc="-50" dirty="0" err="1">
                <a:solidFill>
                  <a:srgbClr val="003399"/>
                </a:solidFill>
                <a:effectLst/>
                <a:latin typeface="Arial" panose="020B0604020202020204" pitchFamily="34" charset="0"/>
                <a:ea typeface="SimSun" panose="02010600030101010101" pitchFamily="2" charset="-122"/>
              </a:rPr>
              <a:t>Munar</a:t>
            </a:r>
            <a:r>
              <a:rPr lang="en-GB" sz="1100" kern="0" spc="-50" dirty="0">
                <a:solidFill>
                  <a:srgbClr val="003399"/>
                </a:solidFill>
                <a:effectLst/>
                <a:latin typeface="Arial" panose="020B0604020202020204" pitchFamily="34" charset="0"/>
                <a:ea typeface="SimSun" panose="02010600030101010101" pitchFamily="2" charset="-122"/>
              </a:rPr>
              <a:t>, Kate Palmer – European Agency for Safety and Health at Work (EU-OSHA).</a:t>
            </a:r>
          </a:p>
          <a:p>
            <a:pPr indent="-635" eaLnBrk="0" hangingPunct="0">
              <a:spcBef>
                <a:spcPts val="600"/>
              </a:spcBef>
            </a:pPr>
            <a:endParaRPr lang="en-GB" sz="1100" kern="0" spc="-50" dirty="0">
              <a:solidFill>
                <a:srgbClr val="003399"/>
              </a:solidFill>
              <a:effectLst/>
              <a:latin typeface="Arial" panose="020B0604020202020204" pitchFamily="34" charset="0"/>
              <a:ea typeface="SimSun" panose="02010600030101010101" pitchFamily="2" charset="-122"/>
            </a:endParaRPr>
          </a:p>
          <a:p>
            <a:pPr indent="-635" eaLnBrk="0" hangingPunct="0">
              <a:spcBef>
                <a:spcPts val="600"/>
              </a:spcBef>
            </a:pPr>
            <a:endParaRPr lang="en-GB" sz="1100" kern="0" spc="-50">
              <a:solidFill>
                <a:srgbClr val="003399"/>
              </a:solidFill>
              <a:effectLst/>
              <a:latin typeface="Arial" panose="020B0604020202020204" pitchFamily="34" charset="0"/>
              <a:ea typeface="SimSun" panose="02010600030101010101" pitchFamily="2" charset="-122"/>
            </a:endParaRPr>
          </a:p>
          <a:p>
            <a:pPr indent="-635" eaLnBrk="0" hangingPunct="0">
              <a:spcBef>
                <a:spcPts val="600"/>
              </a:spcBef>
            </a:pPr>
            <a:endParaRPr lang="en-GB" sz="1100" kern="0" spc="-50" dirty="0">
              <a:solidFill>
                <a:srgbClr val="003399"/>
              </a:solidFill>
              <a:effectLst/>
              <a:latin typeface="Arial" panose="020B0604020202020204" pitchFamily="34" charset="0"/>
              <a:ea typeface="SimSun" panose="02010600030101010101" pitchFamily="2" charset="-122"/>
            </a:endParaRPr>
          </a:p>
          <a:p>
            <a:pPr algn="just">
              <a:lnSpc>
                <a:spcPts val="1200"/>
              </a:lnSpc>
              <a:spcBef>
                <a:spcPts val="600"/>
              </a:spcBef>
              <a:spcAft>
                <a:spcPts val="600"/>
              </a:spcAft>
            </a:pPr>
            <a:r>
              <a:rPr lang="en-GB" sz="1100" kern="0" spc="-50" dirty="0">
                <a:solidFill>
                  <a:srgbClr val="003399"/>
                </a:solidFill>
                <a:latin typeface="Arial" panose="020B0604020202020204" pitchFamily="34" charset="0"/>
                <a:ea typeface="SimSun" panose="02010600030101010101" pitchFamily="2" charset="-122"/>
              </a:rPr>
              <a:t>Neither the European Agency for Safety and Health at Work nor any person acting on behalf of the Agency is responsible for the use that might be made of the following information.</a:t>
            </a:r>
          </a:p>
          <a:p>
            <a:pPr algn="just">
              <a:lnSpc>
                <a:spcPts val="1200"/>
              </a:lnSpc>
              <a:spcBef>
                <a:spcPts val="600"/>
              </a:spcBef>
              <a:spcAft>
                <a:spcPts val="600"/>
              </a:spcAft>
            </a:pPr>
            <a:r>
              <a:rPr lang="en-GB" sz="1100" kern="0" spc="-50" dirty="0">
                <a:solidFill>
                  <a:srgbClr val="003399"/>
                </a:solidFill>
                <a:latin typeface="Arial" panose="020B0604020202020204" pitchFamily="34" charset="0"/>
                <a:ea typeface="SimSun" panose="02010600030101010101" pitchFamily="2" charset="-122"/>
              </a:rPr>
              <a:t>© European Agency for Safety and Health at Work, 2024</a:t>
            </a:r>
          </a:p>
          <a:p>
            <a:pPr algn="just">
              <a:lnSpc>
                <a:spcPts val="1200"/>
              </a:lnSpc>
              <a:spcBef>
                <a:spcPts val="600"/>
              </a:spcBef>
              <a:spcAft>
                <a:spcPts val="600"/>
              </a:spcAft>
            </a:pPr>
            <a:r>
              <a:rPr lang="en-GB" sz="1100" kern="0" spc="-50" dirty="0">
                <a:solidFill>
                  <a:srgbClr val="003399"/>
                </a:solidFill>
                <a:latin typeface="Arial" panose="020B0604020202020204" pitchFamily="34" charset="0"/>
                <a:ea typeface="SimSun" panose="02010600030101010101" pitchFamily="2" charset="-122"/>
              </a:rPr>
              <a:t>Reproduction is authorised provided the source is acknowledged.</a:t>
            </a:r>
          </a:p>
          <a:p>
            <a:pPr algn="just">
              <a:lnSpc>
                <a:spcPts val="1200"/>
              </a:lnSpc>
              <a:spcBef>
                <a:spcPts val="600"/>
              </a:spcBef>
              <a:spcAft>
                <a:spcPts val="600"/>
              </a:spcAft>
            </a:pPr>
            <a:r>
              <a:rPr lang="en-GB" sz="1100" kern="0" spc="-50" dirty="0">
                <a:solidFill>
                  <a:srgbClr val="003399"/>
                </a:solidFill>
                <a:latin typeface="Arial" panose="020B0604020202020204" pitchFamily="34" charset="0"/>
                <a:ea typeface="SimSun" panose="02010600030101010101" pitchFamily="2" charset="-122"/>
              </a:rPr>
              <a:t>For any use or reproduction of photos or other material that is not under the copyright of the European Agency for Safety and Health at Work, permission must be sought directly from the copyright holders.</a:t>
            </a:r>
          </a:p>
          <a:p>
            <a:pPr indent="-635" eaLnBrk="0" hangingPunct="0">
              <a:spcBef>
                <a:spcPts val="600"/>
              </a:spcBef>
            </a:pPr>
            <a:endParaRPr lang="en-GB" sz="1100" dirty="0">
              <a:solidFill>
                <a:srgbClr val="003399"/>
              </a:solidFill>
              <a:effectLst/>
              <a:latin typeface="Arial" panose="020B0604020202020204" pitchFamily="34" charset="0"/>
              <a:ea typeface="SimSun" panose="02010600030101010101" pitchFamily="2" charset="-122"/>
            </a:endParaRPr>
          </a:p>
          <a:p>
            <a:endParaRPr lang="en-GB" dirty="0"/>
          </a:p>
        </p:txBody>
      </p:sp>
    </p:spTree>
    <p:extLst>
      <p:ext uri="{BB962C8B-B14F-4D97-AF65-F5344CB8AC3E}">
        <p14:creationId xmlns:p14="http://schemas.microsoft.com/office/powerpoint/2010/main" val="20732101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387" y="135000"/>
            <a:ext cx="7830488" cy="367200"/>
          </a:xfrm>
        </p:spPr>
        <p:txBody>
          <a:bodyPr/>
          <a:lstStyle/>
          <a:p>
            <a:r>
              <a:rPr lang="en-US" dirty="0"/>
              <a:t>Introduction: data sources / surveys</a:t>
            </a:r>
            <a:endParaRPr lang="el-GR" dirty="0"/>
          </a:p>
        </p:txBody>
      </p:sp>
      <p:sp>
        <p:nvSpPr>
          <p:cNvPr id="3" name="Θέση περιεχομένου 2">
            <a:extLst>
              <a:ext uri="{FF2B5EF4-FFF2-40B4-BE49-F238E27FC236}">
                <a16:creationId xmlns:a16="http://schemas.microsoft.com/office/drawing/2014/main" id="{1B989CBD-213C-4888-9275-7A5B24794103}"/>
              </a:ext>
            </a:extLst>
          </p:cNvPr>
          <p:cNvSpPr>
            <a:spLocks noGrp="1"/>
          </p:cNvSpPr>
          <p:nvPr>
            <p:ph sz="half" idx="1"/>
          </p:nvPr>
        </p:nvSpPr>
        <p:spPr>
          <a:xfrm>
            <a:off x="233362" y="732267"/>
            <a:ext cx="8677275" cy="3678966"/>
          </a:xfrm>
        </p:spPr>
        <p:txBody>
          <a:bodyPr>
            <a:normAutofit/>
          </a:bodyPr>
          <a:lstStyle/>
          <a:p>
            <a:r>
              <a:rPr lang="en-GB" sz="1800" b="0" dirty="0">
                <a:effectLst/>
                <a:latin typeface="Arial" panose="020B0604020202020204" pitchFamily="34" charset="0"/>
                <a:ea typeface="SimSun" panose="02010600030101010101" pitchFamily="2" charset="-122"/>
                <a:cs typeface="Arial" panose="020B0604020202020204" pitchFamily="34" charset="0"/>
              </a:rPr>
              <a:t>European Survey of Enterprises on New and Emerging Risks (ESENER)</a:t>
            </a:r>
          </a:p>
          <a:p>
            <a:r>
              <a:rPr lang="en-GB" sz="1800" b="0" dirty="0">
                <a:effectLst/>
                <a:latin typeface="Arial" panose="020B0604020202020204" pitchFamily="34" charset="0"/>
                <a:ea typeface="SimSun" panose="02010600030101010101" pitchFamily="2" charset="-122"/>
                <a:cs typeface="Arial" panose="020B0604020202020204" pitchFamily="34" charset="0"/>
              </a:rPr>
              <a:t>European Working Conditions Telephone Survey (EWCTS)</a:t>
            </a:r>
          </a:p>
          <a:p>
            <a:r>
              <a:rPr lang="en-GB" sz="1800" b="0" dirty="0">
                <a:effectLst/>
                <a:latin typeface="Arial" panose="020B0604020202020204" pitchFamily="34" charset="0"/>
                <a:ea typeface="SimSun" panose="02010600030101010101" pitchFamily="2" charset="-122"/>
                <a:cs typeface="Arial" panose="020B0604020202020204" pitchFamily="34" charset="0"/>
              </a:rPr>
              <a:t>EU-OSHA – OSH Pulse survey 2022</a:t>
            </a:r>
            <a:endParaRPr lang="en-GB" sz="1800" b="0" dirty="0">
              <a:latin typeface="Arial" panose="020B0604020202020204" pitchFamily="34" charset="0"/>
              <a:ea typeface="SimSun" panose="02010600030101010101" pitchFamily="2" charset="-122"/>
              <a:cs typeface="Arial" panose="020B0604020202020204" pitchFamily="34" charset="0"/>
            </a:endParaRPr>
          </a:p>
          <a:p>
            <a:pPr marL="0" indent="0">
              <a:buNone/>
            </a:pPr>
            <a:endParaRPr lang="en-GB" sz="1800" dirty="0">
              <a:effectLst/>
              <a:latin typeface="Arial" panose="020B0604020202020204" pitchFamily="34" charset="0"/>
              <a:ea typeface="SimSun" panose="02010600030101010101" pitchFamily="2" charset="-122"/>
              <a:cs typeface="Arial" panose="020B0604020202020204" pitchFamily="34" charset="0"/>
            </a:endParaRPr>
          </a:p>
          <a:p>
            <a:pPr marL="0" indent="0">
              <a:buNone/>
            </a:pPr>
            <a:endParaRPr lang="en-GB" sz="1500" dirty="0"/>
          </a:p>
        </p:txBody>
      </p:sp>
    </p:spTree>
    <p:extLst>
      <p:ext uri="{BB962C8B-B14F-4D97-AF65-F5344CB8AC3E}">
        <p14:creationId xmlns:p14="http://schemas.microsoft.com/office/powerpoint/2010/main" val="9757347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07504" y="149026"/>
            <a:ext cx="9289158" cy="367200"/>
          </a:xfrm>
        </p:spPr>
        <p:txBody>
          <a:bodyPr/>
          <a:lstStyle/>
          <a:p>
            <a:r>
              <a:rPr lang="en-GB" sz="1800" dirty="0">
                <a:effectLst/>
                <a:latin typeface="Arial" panose="020B0604020202020204" pitchFamily="34" charset="0"/>
                <a:ea typeface="SimSun" panose="02010600030101010101" pitchFamily="2" charset="-122"/>
              </a:rPr>
              <a:t>Main subsectors comprising health and social care activities </a:t>
            </a:r>
            <a:br>
              <a:rPr lang="en-GB" sz="1800" dirty="0">
                <a:effectLst/>
                <a:latin typeface="Arial" panose="020B0604020202020204" pitchFamily="34" charset="0"/>
                <a:ea typeface="SimSun" panose="02010600030101010101" pitchFamily="2" charset="-122"/>
              </a:rPr>
            </a:br>
            <a:r>
              <a:rPr lang="en-GB" sz="1200" dirty="0">
                <a:effectLst/>
                <a:latin typeface="Arial" panose="020B0604020202020204" pitchFamily="34" charset="0"/>
                <a:ea typeface="SimSun" panose="02010600030101010101" pitchFamily="2" charset="-122"/>
              </a:rPr>
              <a:t>(NACE rev 2)</a:t>
            </a:r>
            <a:endParaRPr lang="el-GR" sz="1200" dirty="0"/>
          </a:p>
        </p:txBody>
      </p:sp>
      <p:sp>
        <p:nvSpPr>
          <p:cNvPr id="6" name="TextBox 5">
            <a:extLst>
              <a:ext uri="{FF2B5EF4-FFF2-40B4-BE49-F238E27FC236}">
                <a16:creationId xmlns:a16="http://schemas.microsoft.com/office/drawing/2014/main" id="{A58725F9-FC3D-5A17-8026-56D69B57E8B2}"/>
              </a:ext>
            </a:extLst>
          </p:cNvPr>
          <p:cNvSpPr txBox="1"/>
          <p:nvPr/>
        </p:nvSpPr>
        <p:spPr>
          <a:xfrm>
            <a:off x="5076056" y="4337204"/>
            <a:ext cx="2623866" cy="466794"/>
          </a:xfrm>
          <a:prstGeom prst="rect">
            <a:avLst/>
          </a:prstGeom>
          <a:noFill/>
        </p:spPr>
        <p:txBody>
          <a:bodyPr wrap="square">
            <a:spAutoFit/>
          </a:bodyPr>
          <a:lstStyle/>
          <a:p>
            <a:pPr algn="just">
              <a:spcBef>
                <a:spcPts val="400"/>
              </a:spcBef>
            </a:pPr>
            <a:r>
              <a:rPr lang="en-GB" sz="900" dirty="0">
                <a:effectLst/>
                <a:latin typeface="Arial" panose="020B0604020202020204" pitchFamily="34" charset="0"/>
                <a:ea typeface="SimSun" panose="02010600030101010101" pitchFamily="2" charset="-122"/>
                <a:cs typeface="Arial" panose="020B0604020202020204" pitchFamily="34" charset="0"/>
              </a:rPr>
              <a:t>Source: Eurostat’s NACE classification</a:t>
            </a:r>
          </a:p>
          <a:p>
            <a:pPr algn="just">
              <a:spcBef>
                <a:spcPts val="400"/>
              </a:spcBef>
            </a:pP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7" name="Content Placeholder 6">
            <a:extLst>
              <a:ext uri="{FF2B5EF4-FFF2-40B4-BE49-F238E27FC236}">
                <a16:creationId xmlns:a16="http://schemas.microsoft.com/office/drawing/2014/main" id="{6908900B-8C31-251A-D448-C38827E61F9C}"/>
              </a:ext>
            </a:extLst>
          </p:cNvPr>
          <p:cNvPicPr>
            <a:picLocks noGrp="1" noChangeAspect="1"/>
          </p:cNvPicPr>
          <p:nvPr>
            <p:ph sz="half" idx="1"/>
          </p:nvPr>
        </p:nvPicPr>
        <p:blipFill>
          <a:blip r:embed="rId3"/>
          <a:stretch>
            <a:fillRect/>
          </a:stretch>
        </p:blipFill>
        <p:spPr>
          <a:xfrm>
            <a:off x="2002210" y="925701"/>
            <a:ext cx="5139581" cy="3644900"/>
          </a:xfrm>
          <a:prstGeom prst="rect">
            <a:avLst/>
          </a:prstGeom>
        </p:spPr>
      </p:pic>
    </p:spTree>
    <p:extLst>
      <p:ext uri="{BB962C8B-B14F-4D97-AF65-F5344CB8AC3E}">
        <p14:creationId xmlns:p14="http://schemas.microsoft.com/office/powerpoint/2010/main" val="24400503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1" y="123478"/>
            <a:ext cx="9109177" cy="504056"/>
          </a:xfrm>
        </p:spPr>
        <p:txBody>
          <a:bodyPr/>
          <a:lstStyle/>
          <a:p>
            <a:r>
              <a:rPr lang="es-ES" dirty="0" err="1"/>
              <a:t>Reasons</a:t>
            </a:r>
            <a:r>
              <a:rPr lang="es-ES" dirty="0"/>
              <a:t> </a:t>
            </a:r>
            <a:r>
              <a:rPr lang="es-ES" dirty="0" err="1"/>
              <a:t>given</a:t>
            </a:r>
            <a:r>
              <a:rPr lang="es-ES" dirty="0"/>
              <a:t> </a:t>
            </a:r>
            <a:r>
              <a:rPr lang="es-ES" dirty="0" err="1"/>
              <a:t>by</a:t>
            </a:r>
            <a:r>
              <a:rPr lang="es-ES" dirty="0"/>
              <a:t> establishments </a:t>
            </a:r>
            <a:r>
              <a:rPr lang="es-ES" dirty="0" err="1"/>
              <a:t>for</a:t>
            </a:r>
            <a:r>
              <a:rPr lang="es-ES" dirty="0"/>
              <a:t> </a:t>
            </a:r>
            <a:r>
              <a:rPr lang="es-ES" dirty="0" err="1"/>
              <a:t>addressing</a:t>
            </a:r>
            <a:r>
              <a:rPr lang="es-ES" dirty="0"/>
              <a:t> </a:t>
            </a:r>
            <a:r>
              <a:rPr lang="es-ES" dirty="0" err="1"/>
              <a:t>health</a:t>
            </a:r>
            <a:r>
              <a:rPr lang="es-ES" dirty="0"/>
              <a:t> and safety</a:t>
            </a:r>
            <a:br>
              <a:rPr lang="es-ES" dirty="0"/>
            </a:br>
            <a:r>
              <a:rPr lang="es-ES" sz="1200" dirty="0" err="1"/>
              <a:t>by</a:t>
            </a:r>
            <a:r>
              <a:rPr lang="es-ES" sz="1200" dirty="0"/>
              <a:t> sector, EU-27, 2019 (% </a:t>
            </a:r>
            <a:r>
              <a:rPr lang="es-ES" sz="1200" dirty="0" err="1"/>
              <a:t>indicating</a:t>
            </a:r>
            <a:r>
              <a:rPr lang="es-ES" sz="1200" dirty="0"/>
              <a:t> </a:t>
            </a:r>
            <a:r>
              <a:rPr lang="es-ES" sz="1200" dirty="0" err="1"/>
              <a:t>major</a:t>
            </a:r>
            <a:r>
              <a:rPr lang="es-ES" sz="1200" dirty="0"/>
              <a:t> </a:t>
            </a:r>
            <a:r>
              <a:rPr lang="es-ES" sz="1200" dirty="0" err="1"/>
              <a:t>reason</a:t>
            </a:r>
            <a:r>
              <a:rPr lang="es-ES" sz="1200" dirty="0"/>
              <a:t>)</a:t>
            </a:r>
            <a:endParaRPr lang="en-GB" sz="1200" dirty="0"/>
          </a:p>
        </p:txBody>
      </p:sp>
      <p:sp>
        <p:nvSpPr>
          <p:cNvPr id="3" name="Content Placeholder 2"/>
          <p:cNvSpPr>
            <a:spLocks noGrp="1"/>
          </p:cNvSpPr>
          <p:nvPr>
            <p:ph sz="half" idx="1"/>
          </p:nvPr>
        </p:nvSpPr>
        <p:spPr>
          <a:xfrm>
            <a:off x="179512" y="837000"/>
            <a:ext cx="8640960" cy="3894990"/>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5" name="Rectangle 1"/>
          <p:cNvSpPr>
            <a:spLocks noChangeArrowheads="1"/>
          </p:cNvSpPr>
          <p:nvPr/>
        </p:nvSpPr>
        <p:spPr bwMode="auto">
          <a:xfrm>
            <a:off x="755576" y="278568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TextBox 5">
            <a:extLst>
              <a:ext uri="{FF2B5EF4-FFF2-40B4-BE49-F238E27FC236}">
                <a16:creationId xmlns:a16="http://schemas.microsoft.com/office/drawing/2014/main" id="{72D654CD-F31D-C631-211A-2019AE6454D2}"/>
              </a:ext>
            </a:extLst>
          </p:cNvPr>
          <p:cNvSpPr txBox="1"/>
          <p:nvPr/>
        </p:nvSpPr>
        <p:spPr>
          <a:xfrm>
            <a:off x="1187624" y="4062664"/>
            <a:ext cx="5656172" cy="574516"/>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ESENER-2019 </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establishments in the EU-27. </a:t>
            </a: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FFFDF9FA-66D8-146C-E216-FFCAE18DCA2C}"/>
              </a:ext>
            </a:extLst>
          </p:cNvPr>
          <p:cNvPicPr>
            <a:picLocks noChangeAspect="1"/>
          </p:cNvPicPr>
          <p:nvPr/>
        </p:nvPicPr>
        <p:blipFill>
          <a:blip r:embed="rId2"/>
          <a:stretch>
            <a:fillRect/>
          </a:stretch>
        </p:blipFill>
        <p:spPr>
          <a:xfrm>
            <a:off x="2334574" y="1291708"/>
            <a:ext cx="4474852" cy="2792210"/>
          </a:xfrm>
          <a:prstGeom prst="rect">
            <a:avLst/>
          </a:prstGeom>
        </p:spPr>
      </p:pic>
    </p:spTree>
    <p:extLst>
      <p:ext uri="{BB962C8B-B14F-4D97-AF65-F5344CB8AC3E}">
        <p14:creationId xmlns:p14="http://schemas.microsoft.com/office/powerpoint/2010/main" val="30565753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1" y="123478"/>
            <a:ext cx="9109177" cy="504056"/>
          </a:xfrm>
        </p:spPr>
        <p:txBody>
          <a:bodyPr/>
          <a:lstStyle/>
          <a:p>
            <a:r>
              <a:rPr lang="es-ES" dirty="0" err="1"/>
              <a:t>Reasons</a:t>
            </a:r>
            <a:r>
              <a:rPr lang="es-ES" dirty="0"/>
              <a:t> </a:t>
            </a:r>
            <a:r>
              <a:rPr lang="es-ES" dirty="0" err="1"/>
              <a:t>given</a:t>
            </a:r>
            <a:r>
              <a:rPr lang="es-ES" dirty="0"/>
              <a:t> </a:t>
            </a:r>
            <a:r>
              <a:rPr lang="es-ES" dirty="0" err="1"/>
              <a:t>by</a:t>
            </a:r>
            <a:r>
              <a:rPr lang="es-ES" dirty="0"/>
              <a:t> </a:t>
            </a:r>
            <a:r>
              <a:rPr lang="es-ES" dirty="0" err="1"/>
              <a:t>HeSCare</a:t>
            </a:r>
            <a:r>
              <a:rPr lang="es-ES" dirty="0"/>
              <a:t> sector establishments </a:t>
            </a:r>
            <a:r>
              <a:rPr lang="es-ES" dirty="0" err="1"/>
              <a:t>for</a:t>
            </a:r>
            <a:r>
              <a:rPr lang="es-ES" dirty="0"/>
              <a:t> </a:t>
            </a:r>
            <a:r>
              <a:rPr lang="es-ES" dirty="0" err="1"/>
              <a:t>addressing</a:t>
            </a:r>
            <a:r>
              <a:rPr lang="es-ES" dirty="0"/>
              <a:t> </a:t>
            </a:r>
            <a:r>
              <a:rPr lang="es-ES" dirty="0" err="1"/>
              <a:t>health</a:t>
            </a:r>
            <a:r>
              <a:rPr lang="es-ES" dirty="0"/>
              <a:t> and safety, </a:t>
            </a:r>
            <a:r>
              <a:rPr lang="es-ES" sz="1200" dirty="0" err="1"/>
              <a:t>by</a:t>
            </a:r>
            <a:r>
              <a:rPr lang="es-ES" sz="1200" dirty="0"/>
              <a:t> subsector, EU-27, 2019 (% </a:t>
            </a:r>
            <a:r>
              <a:rPr lang="es-ES" sz="1200" dirty="0" err="1"/>
              <a:t>indicating</a:t>
            </a:r>
            <a:r>
              <a:rPr lang="es-ES" sz="1200" dirty="0"/>
              <a:t> </a:t>
            </a:r>
            <a:r>
              <a:rPr lang="es-ES" sz="1200" dirty="0" err="1"/>
              <a:t>major</a:t>
            </a:r>
            <a:r>
              <a:rPr lang="es-ES" sz="1200" dirty="0"/>
              <a:t> </a:t>
            </a:r>
            <a:r>
              <a:rPr lang="es-ES" sz="1200" dirty="0" err="1"/>
              <a:t>reason</a:t>
            </a:r>
            <a:r>
              <a:rPr lang="es-ES" sz="1200" dirty="0"/>
              <a:t>)</a:t>
            </a:r>
            <a:endParaRPr lang="en-GB" sz="1200" dirty="0"/>
          </a:p>
        </p:txBody>
      </p:sp>
      <p:sp>
        <p:nvSpPr>
          <p:cNvPr id="3" name="Content Placeholder 2"/>
          <p:cNvSpPr>
            <a:spLocks noGrp="1"/>
          </p:cNvSpPr>
          <p:nvPr>
            <p:ph sz="half" idx="1"/>
          </p:nvPr>
        </p:nvSpPr>
        <p:spPr>
          <a:xfrm>
            <a:off x="179512" y="837000"/>
            <a:ext cx="8640960" cy="3894990"/>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5" name="Rectangle 1"/>
          <p:cNvSpPr>
            <a:spLocks noChangeArrowheads="1"/>
          </p:cNvSpPr>
          <p:nvPr/>
        </p:nvSpPr>
        <p:spPr bwMode="auto">
          <a:xfrm>
            <a:off x="755576" y="278568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TextBox 5">
            <a:extLst>
              <a:ext uri="{FF2B5EF4-FFF2-40B4-BE49-F238E27FC236}">
                <a16:creationId xmlns:a16="http://schemas.microsoft.com/office/drawing/2014/main" id="{72D654CD-F31D-C631-211A-2019AE6454D2}"/>
              </a:ext>
            </a:extLst>
          </p:cNvPr>
          <p:cNvSpPr txBox="1"/>
          <p:nvPr/>
        </p:nvSpPr>
        <p:spPr>
          <a:xfrm>
            <a:off x="1475656" y="4278272"/>
            <a:ext cx="5656172" cy="369332"/>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ESENER-2019</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sector establishments in the EU-27. </a:t>
            </a:r>
          </a:p>
        </p:txBody>
      </p:sp>
      <p:pic>
        <p:nvPicPr>
          <p:cNvPr id="4" name="Picture 3">
            <a:extLst>
              <a:ext uri="{FF2B5EF4-FFF2-40B4-BE49-F238E27FC236}">
                <a16:creationId xmlns:a16="http://schemas.microsoft.com/office/drawing/2014/main" id="{27FAA16D-8FF9-14BB-E822-80A08679A2D2}"/>
              </a:ext>
            </a:extLst>
          </p:cNvPr>
          <p:cNvPicPr>
            <a:picLocks noChangeAspect="1"/>
          </p:cNvPicPr>
          <p:nvPr/>
        </p:nvPicPr>
        <p:blipFill>
          <a:blip r:embed="rId2"/>
          <a:stretch>
            <a:fillRect/>
          </a:stretch>
        </p:blipFill>
        <p:spPr>
          <a:xfrm>
            <a:off x="2057701" y="1330933"/>
            <a:ext cx="5028598" cy="2969009"/>
          </a:xfrm>
          <a:prstGeom prst="rect">
            <a:avLst/>
          </a:prstGeom>
        </p:spPr>
      </p:pic>
    </p:spTree>
    <p:extLst>
      <p:ext uri="{BB962C8B-B14F-4D97-AF65-F5344CB8AC3E}">
        <p14:creationId xmlns:p14="http://schemas.microsoft.com/office/powerpoint/2010/main" val="37266523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14960"/>
            <a:ext cx="8875068" cy="504056"/>
          </a:xfrm>
        </p:spPr>
        <p:txBody>
          <a:bodyPr/>
          <a:lstStyle/>
          <a:p>
            <a:r>
              <a:rPr lang="es-ES" sz="1600" dirty="0" err="1"/>
              <a:t>Percentage</a:t>
            </a:r>
            <a:r>
              <a:rPr lang="es-ES" sz="1600" dirty="0"/>
              <a:t> of establishments </a:t>
            </a:r>
            <a:r>
              <a:rPr lang="es-ES" sz="1600" dirty="0" err="1"/>
              <a:t>indicating</a:t>
            </a:r>
            <a:r>
              <a:rPr lang="es-ES" sz="1600" dirty="0"/>
              <a:t> </a:t>
            </a:r>
            <a:r>
              <a:rPr lang="es-ES" sz="1600" dirty="0" err="1"/>
              <a:t>they</a:t>
            </a:r>
            <a:r>
              <a:rPr lang="es-ES" sz="1600" dirty="0"/>
              <a:t> </a:t>
            </a:r>
            <a:r>
              <a:rPr lang="es-ES" sz="1600" dirty="0" err="1"/>
              <a:t>have</a:t>
            </a:r>
            <a:r>
              <a:rPr lang="es-ES" sz="1600" dirty="0"/>
              <a:t> </a:t>
            </a:r>
            <a:r>
              <a:rPr lang="es-ES" sz="1600" dirty="0" err="1"/>
              <a:t>been</a:t>
            </a:r>
            <a:r>
              <a:rPr lang="es-ES" sz="1600" dirty="0"/>
              <a:t> </a:t>
            </a:r>
            <a:r>
              <a:rPr lang="es-ES" sz="1600" dirty="0" err="1"/>
              <a:t>visited</a:t>
            </a:r>
            <a:r>
              <a:rPr lang="es-ES" sz="1600" dirty="0"/>
              <a:t> </a:t>
            </a:r>
            <a:r>
              <a:rPr lang="es-ES" sz="1600" dirty="0" err="1"/>
              <a:t>by</a:t>
            </a:r>
            <a:r>
              <a:rPr lang="es-ES" sz="1600" dirty="0"/>
              <a:t> </a:t>
            </a:r>
            <a:r>
              <a:rPr lang="es-ES" sz="1600" dirty="0" err="1"/>
              <a:t>the</a:t>
            </a:r>
            <a:r>
              <a:rPr lang="es-ES" sz="1600" dirty="0"/>
              <a:t> </a:t>
            </a:r>
            <a:r>
              <a:rPr lang="es-ES" sz="1600" dirty="0" err="1"/>
              <a:t>labour</a:t>
            </a:r>
            <a:r>
              <a:rPr lang="es-ES" sz="1600" dirty="0"/>
              <a:t> </a:t>
            </a:r>
            <a:r>
              <a:rPr lang="es-ES" sz="1600" dirty="0" err="1"/>
              <a:t>inspectorate</a:t>
            </a:r>
            <a:r>
              <a:rPr lang="es-ES" sz="1600" dirty="0"/>
              <a:t> in </a:t>
            </a:r>
            <a:r>
              <a:rPr lang="es-ES" sz="1600" dirty="0" err="1"/>
              <a:t>the</a:t>
            </a:r>
            <a:r>
              <a:rPr lang="es-ES" sz="1600" dirty="0"/>
              <a:t> </a:t>
            </a:r>
            <a:r>
              <a:rPr lang="es-ES" sz="1600" dirty="0" err="1"/>
              <a:t>last</a:t>
            </a:r>
            <a:r>
              <a:rPr lang="es-ES" sz="1600" dirty="0"/>
              <a:t> </a:t>
            </a:r>
            <a:r>
              <a:rPr lang="es-ES" sz="1600" dirty="0" err="1"/>
              <a:t>three</a:t>
            </a:r>
            <a:r>
              <a:rPr lang="es-ES" sz="1600" dirty="0"/>
              <a:t> </a:t>
            </a:r>
            <a:r>
              <a:rPr lang="es-ES" sz="1600" dirty="0" err="1"/>
              <a:t>years</a:t>
            </a:r>
            <a:r>
              <a:rPr lang="es-ES" sz="1600" dirty="0"/>
              <a:t>, </a:t>
            </a:r>
            <a:r>
              <a:rPr lang="es-ES" sz="1200" dirty="0" err="1"/>
              <a:t>by</a:t>
            </a:r>
            <a:r>
              <a:rPr lang="es-ES" sz="1200" dirty="0"/>
              <a:t> sector, EU-27, 2019 (%)</a:t>
            </a:r>
            <a:endParaRPr lang="en-GB" sz="1200" dirty="0"/>
          </a:p>
        </p:txBody>
      </p:sp>
      <p:sp>
        <p:nvSpPr>
          <p:cNvPr id="3" name="Content Placeholder 2"/>
          <p:cNvSpPr>
            <a:spLocks noGrp="1"/>
          </p:cNvSpPr>
          <p:nvPr>
            <p:ph sz="half" idx="1"/>
          </p:nvPr>
        </p:nvSpPr>
        <p:spPr>
          <a:xfrm>
            <a:off x="179512" y="837000"/>
            <a:ext cx="8640960" cy="3462942"/>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6" name="TextBox 5">
            <a:extLst>
              <a:ext uri="{FF2B5EF4-FFF2-40B4-BE49-F238E27FC236}">
                <a16:creationId xmlns:a16="http://schemas.microsoft.com/office/drawing/2014/main" id="{C60D2CE1-A92B-3AC5-7A6E-124356F9663F}"/>
              </a:ext>
            </a:extLst>
          </p:cNvPr>
          <p:cNvSpPr txBox="1"/>
          <p:nvPr/>
        </p:nvSpPr>
        <p:spPr>
          <a:xfrm>
            <a:off x="2483768" y="4477276"/>
            <a:ext cx="5040560" cy="369332"/>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ESENER-2019 </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establishments in the </a:t>
            </a:r>
            <a:r>
              <a:rPr lang="en-GB" sz="900" dirty="0">
                <a:latin typeface="Arial" panose="020B0604020202020204" pitchFamily="34" charset="0"/>
                <a:ea typeface="Times New Roman" panose="02020603050405020304" pitchFamily="18" charset="0"/>
                <a:cs typeface="Times New Roman" panose="02020603050405020304" pitchFamily="18" charset="0"/>
              </a:rPr>
              <a:t>EU-27. </a:t>
            </a: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48DA765E-7C9E-839E-CC30-2F0B8679B7E5}"/>
              </a:ext>
            </a:extLst>
          </p:cNvPr>
          <p:cNvPicPr>
            <a:picLocks noChangeAspect="1"/>
          </p:cNvPicPr>
          <p:nvPr/>
        </p:nvPicPr>
        <p:blipFill>
          <a:blip r:embed="rId2"/>
          <a:stretch>
            <a:fillRect/>
          </a:stretch>
        </p:blipFill>
        <p:spPr>
          <a:xfrm>
            <a:off x="1708876" y="837000"/>
            <a:ext cx="5726248" cy="3606958"/>
          </a:xfrm>
          <a:prstGeom prst="rect">
            <a:avLst/>
          </a:prstGeom>
        </p:spPr>
      </p:pic>
    </p:spTree>
    <p:extLst>
      <p:ext uri="{BB962C8B-B14F-4D97-AF65-F5344CB8AC3E}">
        <p14:creationId xmlns:p14="http://schemas.microsoft.com/office/powerpoint/2010/main" val="28281695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1" y="123478"/>
            <a:ext cx="9109177" cy="504056"/>
          </a:xfrm>
        </p:spPr>
        <p:txBody>
          <a:bodyPr/>
          <a:lstStyle/>
          <a:p>
            <a:r>
              <a:rPr lang="es-ES" sz="1800" dirty="0" err="1"/>
              <a:t>Percentage</a:t>
            </a:r>
            <a:r>
              <a:rPr lang="es-ES" sz="1800" dirty="0"/>
              <a:t> of </a:t>
            </a:r>
            <a:r>
              <a:rPr lang="es-ES" sz="1800" dirty="0" err="1"/>
              <a:t>HeSCare</a:t>
            </a:r>
            <a:r>
              <a:rPr lang="es-ES" sz="1800" dirty="0"/>
              <a:t> sector establishments </a:t>
            </a:r>
            <a:r>
              <a:rPr lang="es-ES" sz="1800" dirty="0" err="1"/>
              <a:t>indicating</a:t>
            </a:r>
            <a:r>
              <a:rPr lang="es-ES" sz="1800" dirty="0"/>
              <a:t> </a:t>
            </a:r>
            <a:r>
              <a:rPr lang="es-ES" sz="1800" dirty="0" err="1"/>
              <a:t>they</a:t>
            </a:r>
            <a:r>
              <a:rPr lang="es-ES" sz="1800" dirty="0"/>
              <a:t> </a:t>
            </a:r>
            <a:r>
              <a:rPr lang="es-ES" sz="1800" dirty="0" err="1"/>
              <a:t>have</a:t>
            </a:r>
            <a:r>
              <a:rPr lang="es-ES" sz="1800" dirty="0"/>
              <a:t> </a:t>
            </a:r>
            <a:r>
              <a:rPr lang="es-ES" sz="1800" dirty="0" err="1"/>
              <a:t>been</a:t>
            </a:r>
            <a:r>
              <a:rPr lang="es-ES" sz="1800" dirty="0"/>
              <a:t> </a:t>
            </a:r>
            <a:r>
              <a:rPr lang="es-ES" sz="1800" dirty="0" err="1"/>
              <a:t>visited</a:t>
            </a:r>
            <a:r>
              <a:rPr lang="es-ES" sz="1800" dirty="0"/>
              <a:t> </a:t>
            </a:r>
            <a:r>
              <a:rPr lang="es-ES" sz="1800" dirty="0" err="1"/>
              <a:t>by</a:t>
            </a:r>
            <a:r>
              <a:rPr lang="es-ES" sz="1800" dirty="0"/>
              <a:t> </a:t>
            </a:r>
            <a:r>
              <a:rPr lang="es-ES" sz="1800" dirty="0" err="1"/>
              <a:t>the</a:t>
            </a:r>
            <a:r>
              <a:rPr lang="es-ES" sz="1800" dirty="0"/>
              <a:t> </a:t>
            </a:r>
            <a:r>
              <a:rPr lang="es-ES" sz="1800" dirty="0" err="1"/>
              <a:t>labour</a:t>
            </a:r>
            <a:r>
              <a:rPr lang="es-ES" sz="1800" dirty="0"/>
              <a:t> </a:t>
            </a:r>
            <a:r>
              <a:rPr lang="es-ES" sz="1800" dirty="0" err="1"/>
              <a:t>inspectorate</a:t>
            </a:r>
            <a:r>
              <a:rPr lang="es-ES" sz="1800" dirty="0"/>
              <a:t> in </a:t>
            </a:r>
            <a:r>
              <a:rPr lang="es-ES" sz="1800" dirty="0" err="1"/>
              <a:t>the</a:t>
            </a:r>
            <a:r>
              <a:rPr lang="es-ES" sz="1800" dirty="0"/>
              <a:t> </a:t>
            </a:r>
            <a:r>
              <a:rPr lang="es-ES" sz="1800" dirty="0" err="1"/>
              <a:t>last</a:t>
            </a:r>
            <a:r>
              <a:rPr lang="es-ES" sz="1800" dirty="0"/>
              <a:t> </a:t>
            </a:r>
            <a:r>
              <a:rPr lang="es-ES" sz="1800" dirty="0" err="1"/>
              <a:t>three</a:t>
            </a:r>
            <a:r>
              <a:rPr lang="es-ES" sz="1800" dirty="0"/>
              <a:t> </a:t>
            </a:r>
            <a:r>
              <a:rPr lang="es-ES" sz="1800" dirty="0" err="1"/>
              <a:t>years</a:t>
            </a:r>
            <a:r>
              <a:rPr lang="es-ES" sz="1800" dirty="0"/>
              <a:t>, </a:t>
            </a:r>
            <a:r>
              <a:rPr lang="es-ES" sz="1200" dirty="0" err="1"/>
              <a:t>by</a:t>
            </a:r>
            <a:r>
              <a:rPr lang="es-ES" sz="1200" dirty="0"/>
              <a:t> subsector, EU-27, 2019 (%)</a:t>
            </a:r>
            <a:endParaRPr lang="en-GB" sz="1200" dirty="0"/>
          </a:p>
        </p:txBody>
      </p:sp>
      <p:sp>
        <p:nvSpPr>
          <p:cNvPr id="3" name="Content Placeholder 2"/>
          <p:cNvSpPr>
            <a:spLocks noGrp="1"/>
          </p:cNvSpPr>
          <p:nvPr>
            <p:ph sz="half" idx="1"/>
          </p:nvPr>
        </p:nvSpPr>
        <p:spPr>
          <a:xfrm>
            <a:off x="179512" y="837000"/>
            <a:ext cx="8640960" cy="3894990"/>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5" name="Rectangle 1"/>
          <p:cNvSpPr>
            <a:spLocks noChangeArrowheads="1"/>
          </p:cNvSpPr>
          <p:nvPr/>
        </p:nvSpPr>
        <p:spPr bwMode="auto">
          <a:xfrm>
            <a:off x="755576" y="278568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TextBox 5">
            <a:extLst>
              <a:ext uri="{FF2B5EF4-FFF2-40B4-BE49-F238E27FC236}">
                <a16:creationId xmlns:a16="http://schemas.microsoft.com/office/drawing/2014/main" id="{72D654CD-F31D-C631-211A-2019AE6454D2}"/>
              </a:ext>
            </a:extLst>
          </p:cNvPr>
          <p:cNvSpPr txBox="1"/>
          <p:nvPr/>
        </p:nvSpPr>
        <p:spPr>
          <a:xfrm>
            <a:off x="1485905" y="4307006"/>
            <a:ext cx="5656172" cy="713016"/>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ESENER-2019 </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sector establishments in the EU-27. </a:t>
            </a:r>
          </a:p>
          <a:p>
            <a:pPr algn="r"/>
            <a:r>
              <a:rPr lang="en-GB" sz="900" dirty="0">
                <a:latin typeface="Arial" panose="020B0604020202020204" pitchFamily="34" charset="0"/>
                <a:ea typeface="Times New Roman" panose="02020603050405020304" pitchFamily="18" charset="0"/>
                <a:cs typeface="Times New Roman" panose="02020603050405020304" pitchFamily="18" charset="0"/>
              </a:rPr>
              <a:t>The horizontal line indicates the </a:t>
            </a:r>
            <a:r>
              <a:rPr lang="en-GB" sz="900" dirty="0" err="1">
                <a:latin typeface="Arial" panose="020B0604020202020204" pitchFamily="34" charset="0"/>
                <a:ea typeface="Times New Roman" panose="02020603050405020304" pitchFamily="18" charset="0"/>
                <a:cs typeface="Times New Roman" panose="02020603050405020304" pitchFamily="18" charset="0"/>
              </a:rPr>
              <a:t>HeSCare</a:t>
            </a:r>
            <a:r>
              <a:rPr lang="en-GB" sz="900" dirty="0">
                <a:latin typeface="Arial" panose="020B0604020202020204" pitchFamily="34" charset="0"/>
                <a:ea typeface="Times New Roman" panose="02020603050405020304" pitchFamily="18" charset="0"/>
                <a:cs typeface="Times New Roman" panose="02020603050405020304" pitchFamily="18" charset="0"/>
              </a:rPr>
              <a:t> (NACE Q) EU-27 average.</a:t>
            </a: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A528692B-4DC4-7FE0-C3ED-858E1C3B0CFF}"/>
              </a:ext>
            </a:extLst>
          </p:cNvPr>
          <p:cNvPicPr>
            <a:picLocks noChangeAspect="1"/>
          </p:cNvPicPr>
          <p:nvPr/>
        </p:nvPicPr>
        <p:blipFill>
          <a:blip r:embed="rId2"/>
          <a:stretch>
            <a:fillRect/>
          </a:stretch>
        </p:blipFill>
        <p:spPr>
          <a:xfrm>
            <a:off x="2001923" y="915567"/>
            <a:ext cx="5140154" cy="3390934"/>
          </a:xfrm>
          <a:prstGeom prst="rect">
            <a:avLst/>
          </a:prstGeom>
        </p:spPr>
      </p:pic>
    </p:spTree>
    <p:extLst>
      <p:ext uri="{BB962C8B-B14F-4D97-AF65-F5344CB8AC3E}">
        <p14:creationId xmlns:p14="http://schemas.microsoft.com/office/powerpoint/2010/main" val="1423847677"/>
      </p:ext>
    </p:extLst>
  </p:cSld>
  <p:clrMapOvr>
    <a:masterClrMapping/>
  </p:clrMapOvr>
</p:sld>
</file>

<file path=ppt/theme/theme1.xml><?xml version="1.0" encoding="utf-8"?>
<a:theme xmlns:a="http://schemas.openxmlformats.org/drawingml/2006/main" name="EUOSHA Research - Wide">
  <a:themeElements>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extraClrScheme>
  </a:extraClrSchemeLst>
  <a:extLst>
    <a:ext uri="{05A4C25C-085E-4340-85A3-A5531E510DB2}">
      <thm15:themeFamily xmlns:thm15="http://schemas.microsoft.com/office/thememl/2012/main" name="EUOSHA Digitalisation.potx" id="{18CD563D-7897-4809-8C15-3EB4C62DC23F}" vid="{30267990-E7BA-4EDA-9E82-EB3FB880EC5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881DB25DE12134B97E5D1F249AA49F3" ma:contentTypeVersion="3" ma:contentTypeDescription="Create a new document." ma:contentTypeScope="" ma:versionID="8819d8c382f1ccb0f51d0b0325587fea">
  <xsd:schema xmlns:xsd="http://www.w3.org/2001/XMLSchema" xmlns:xs="http://www.w3.org/2001/XMLSchema" xmlns:p="http://schemas.microsoft.com/office/2006/metadata/properties" xmlns:ns2="8ff776d3-3935-446d-9b58-5f948a54451a" targetNamespace="http://schemas.microsoft.com/office/2006/metadata/properties" ma:root="true" ma:fieldsID="e0ed3bb6093dfbe8534c11825221adca" ns2:_="">
    <xsd:import namespace="8ff776d3-3935-446d-9b58-5f948a54451a"/>
    <xsd:element name="properties">
      <xsd:complexType>
        <xsd:sequence>
          <xsd:element name="documentManagement">
            <xsd:complexType>
              <xsd:all>
                <xsd:element ref="ns2:MediaServiceMetadata" minOccurs="0"/>
                <xsd:element ref="ns2:MediaServiceFastMetadata" minOccurs="0"/>
                <xsd:element ref="ns2:Thumbnai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ff776d3-3935-446d-9b58-5f948a54451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Thumbnail" ma:index="10" nillable="true" ma:displayName="Thumbnail" ma:internalName="Thumbnail">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humbnail xmlns="8ff776d3-3935-446d-9b58-5f948a54451a" xsi:nil="true"/>
  </documentManagement>
</p:properties>
</file>

<file path=customXml/itemProps1.xml><?xml version="1.0" encoding="utf-8"?>
<ds:datastoreItem xmlns:ds="http://schemas.openxmlformats.org/officeDocument/2006/customXml" ds:itemID="{365F18F7-C93D-4767-BF97-BFB3C3482F41}">
  <ds:schemaRefs>
    <ds:schemaRef ds:uri="http://schemas.microsoft.com/sharepoint/v3/contenttype/forms"/>
  </ds:schemaRefs>
</ds:datastoreItem>
</file>

<file path=customXml/itemProps2.xml><?xml version="1.0" encoding="utf-8"?>
<ds:datastoreItem xmlns:ds="http://schemas.openxmlformats.org/officeDocument/2006/customXml" ds:itemID="{C37D35CD-42AE-4B3A-AE39-05AE07B6F9B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ff776d3-3935-446d-9b58-5f948a54451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776D2AE-02AE-4576-9317-EE22174B56E5}">
  <ds:schemaRefs>
    <ds:schemaRef ds:uri="http://www.w3.org/XML/1998/namespace"/>
    <ds:schemaRef ds:uri="http://purl.org/dc/dcmitype/"/>
    <ds:schemaRef ds:uri="http://purl.org/dc/elements/1.1/"/>
    <ds:schemaRef ds:uri="http://schemas.openxmlformats.org/package/2006/metadata/core-properties"/>
    <ds:schemaRef ds:uri="http://purl.org/dc/terms/"/>
    <ds:schemaRef ds:uri="http://schemas.microsoft.com/office/2006/documentManagement/types"/>
    <ds:schemaRef ds:uri="8ff776d3-3935-446d-9b58-5f948a54451a"/>
    <ds:schemaRef ds:uri="http://schemas.microsoft.com/office/infopath/2007/PartnerControl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EUOSHA Digitalisation</Template>
  <TotalTime>3276</TotalTime>
  <Words>1968</Words>
  <Application>Microsoft Office PowerPoint</Application>
  <PresentationFormat>On-screen Show (16:9)</PresentationFormat>
  <Paragraphs>251</Paragraphs>
  <Slides>34</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34</vt:i4>
      </vt:variant>
    </vt:vector>
  </HeadingPairs>
  <TitlesOfParts>
    <vt:vector size="40" baseType="lpstr">
      <vt:lpstr>Aptos</vt:lpstr>
      <vt:lpstr>Arial</vt:lpstr>
      <vt:lpstr>Calibri</vt:lpstr>
      <vt:lpstr>Courier New</vt:lpstr>
      <vt:lpstr>Wingdings</vt:lpstr>
      <vt:lpstr>EUOSHA Research - Wide</vt:lpstr>
      <vt:lpstr>Health and Social Care (HeSCare) sector - OSH in figures </vt:lpstr>
      <vt:lpstr>Introduction</vt:lpstr>
      <vt:lpstr>Introduction: related PPTs</vt:lpstr>
      <vt:lpstr>Introduction: data sources / surveys</vt:lpstr>
      <vt:lpstr>Main subsectors comprising health and social care activities  (NACE rev 2)</vt:lpstr>
      <vt:lpstr>Reasons given by establishments for addressing health and safety by sector, EU-27, 2019 (% indicating major reason)</vt:lpstr>
      <vt:lpstr>Reasons given by HeSCare sector establishments for addressing health and safety, by subsector, EU-27, 2019 (% indicating major reason)</vt:lpstr>
      <vt:lpstr>Percentage of establishments indicating they have been visited by the labour inspectorate in the last three years, by sector, EU-27, 2019 (%)</vt:lpstr>
      <vt:lpstr>Percentage of HeSCare sector establishments indicating they have been visited by the labour inspectorate in the last three years, by subsector, EU-27, 2019 (%)</vt:lpstr>
      <vt:lpstr>Percentage of HeSCare sector establishments indicating they have been visited by the labour inspectorate in the last three years, by size, EU-27, 2019 (%)</vt:lpstr>
      <vt:lpstr>Percentage of HeSCare sector establishments indicating they have been visited by the labour inspectorate in the last three years, by country, EU-27 (+ CH, IS and NO), 2019 (%)</vt:lpstr>
      <vt:lpstr>Difficulties for establishments to address health and safety by sector, EU-27, 2019 (% indicating major reason)</vt:lpstr>
      <vt:lpstr>Difficulties for HeSCare sector establishments to address health and safety by subsector, EU-27, 2019 (% indicating major reason)</vt:lpstr>
      <vt:lpstr>Difficulties for HeSCare sector establishments to address health and safety by size, EU-27, 2019 (% indicating major reason)</vt:lpstr>
      <vt:lpstr>Percentage of HeSCare sector establishments indicating “complexity of legal obligations” as a major difficulty in addressing ealth and safety by country, EU-27 (+CH, IS and NO), 2019 (%)</vt:lpstr>
      <vt:lpstr>Main obstables to dealing with psychosocial risks in the establishments  by sector, EU-27, 2019, (%)</vt:lpstr>
      <vt:lpstr>Main obstables to dealing with psychosocial risks in the establishments by subsector, EU-27, 2019, (%)</vt:lpstr>
      <vt:lpstr>Percentage of EU-27 HesCare sector establishments reporting major reasons and difficulties related to addressing OSH in ESENER-14 and ESENER-19 (%)</vt:lpstr>
      <vt:lpstr>Percentage of workers indicating work stress has increased as a result of the COVID-19 pandemic, by sector, EU-27, 2022 (% agree / disagree)</vt:lpstr>
      <vt:lpstr>Percentages of establishments indicating they have used digital technologies for work, by sector, EU-27, 2019 (%)</vt:lpstr>
      <vt:lpstr>Percentages of HeSCare sector establishments indicating they have used digital technologies for work, by subsector, EU-27, 2019 (%)</vt:lpstr>
      <vt:lpstr>Percentages of HeSCare sector establishments indicating they have used digital technologies for work, by size, EU-27, 2019 (%)</vt:lpstr>
      <vt:lpstr>Percentage of workers indicating they use the following digital devices for the main job, EU-27, 2022 (%)</vt:lpstr>
      <vt:lpstr>Percentage of workers performing often/always work with a computer, laptop, tablet or smartphone, by sector, EU-27, 2021 (%)</vt:lpstr>
      <vt:lpstr>Percentage of HeSCare workers performing often/always work with a computer, laptop, tablet or smartphone, by country, EU-27 (+ CH and NO), 2021 (%)</vt:lpstr>
      <vt:lpstr>Percentage of workers indicating (to their knowledge) the use of the following digital devices by their organisations, by sector, EU-27, 2022 (%)</vt:lpstr>
      <vt:lpstr>Main consequences identified by workers and derived from the use of digital devices at work, by sector, EU-27, 2022 (%)</vt:lpstr>
      <vt:lpstr>Percentage of establishments that have discussed the possible impacts of the use of digitalisation technologies on the health and safety of employees, by sector, EU-27, 2019 (%)</vt:lpstr>
      <vt:lpstr>Possible impacts of digitalisation as indicated by establishments by sector, EU-27, 2019 (% indicating yes)</vt:lpstr>
      <vt:lpstr>Impacts discussed in the context of use of digital technologies within HeSCare sector establishments, by subsector, EU-27, 2019 (%)</vt:lpstr>
      <vt:lpstr>Percentage of individuals who earn most or at least part of their income working for a digital platform, by sector, EU-27, 2022 (%)</vt:lpstr>
      <vt:lpstr>Percentage of EU-27 HesCare sector establishments reporting presence of economic, social and organisational factors in ESENER-14 and ESENER-19 (%)</vt:lpstr>
      <vt:lpstr>PowerPoint Presentation</vt:lpstr>
      <vt:lpstr>PowerPoint Presentation</vt:lpstr>
    </vt:vector>
  </TitlesOfParts>
  <Company>EU-OSHA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Estelle VIARD</dc:creator>
  <cp:lastModifiedBy>Rosario ORTIZ - PRU Assistant</cp:lastModifiedBy>
  <cp:revision>309</cp:revision>
  <cp:lastPrinted>2023-05-25T12:29:16Z</cp:lastPrinted>
  <dcterms:created xsi:type="dcterms:W3CDTF">2023-05-05T09:22:09Z</dcterms:created>
  <dcterms:modified xsi:type="dcterms:W3CDTF">2024-10-29T14:11:21Z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0x0101001881DB25DE12134B97E5D1F249AA49F3</vt:lpwstr>
  </property>
</Properties>
</file>