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4"/>
    <p:sldMasterId id="2147483824" r:id="rId5"/>
  </p:sldMasterIdLst>
  <p:notesMasterIdLst>
    <p:notesMasterId r:id="rId46"/>
  </p:notesMasterIdLst>
  <p:sldIdLst>
    <p:sldId id="256" r:id="rId6"/>
    <p:sldId id="446" r:id="rId7"/>
    <p:sldId id="523" r:id="rId8"/>
    <p:sldId id="522" r:id="rId9"/>
    <p:sldId id="447" r:id="rId10"/>
    <p:sldId id="524" r:id="rId11"/>
    <p:sldId id="448" r:id="rId12"/>
    <p:sldId id="449" r:id="rId13"/>
    <p:sldId id="450" r:id="rId14"/>
    <p:sldId id="451" r:id="rId15"/>
    <p:sldId id="452" r:id="rId16"/>
    <p:sldId id="453" r:id="rId17"/>
    <p:sldId id="454" r:id="rId18"/>
    <p:sldId id="455" r:id="rId19"/>
    <p:sldId id="456" r:id="rId20"/>
    <p:sldId id="457" r:id="rId21"/>
    <p:sldId id="458" r:id="rId22"/>
    <p:sldId id="459" r:id="rId23"/>
    <p:sldId id="460" r:id="rId24"/>
    <p:sldId id="461" r:id="rId25"/>
    <p:sldId id="463" r:id="rId26"/>
    <p:sldId id="464" r:id="rId27"/>
    <p:sldId id="465" r:id="rId28"/>
    <p:sldId id="466" r:id="rId29"/>
    <p:sldId id="467" r:id="rId30"/>
    <p:sldId id="468" r:id="rId31"/>
    <p:sldId id="469" r:id="rId32"/>
    <p:sldId id="470" r:id="rId33"/>
    <p:sldId id="471" r:id="rId34"/>
    <p:sldId id="472" r:id="rId35"/>
    <p:sldId id="473" r:id="rId36"/>
    <p:sldId id="474" r:id="rId37"/>
    <p:sldId id="475" r:id="rId38"/>
    <p:sldId id="476" r:id="rId39"/>
    <p:sldId id="477" r:id="rId40"/>
    <p:sldId id="478" r:id="rId41"/>
    <p:sldId id="480" r:id="rId42"/>
    <p:sldId id="481" r:id="rId43"/>
    <p:sldId id="525" r:id="rId44"/>
    <p:sldId id="527" r:id="rId45"/>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p:cViewPr varScale="1">
        <p:scale>
          <a:sx n="143" d="100"/>
          <a:sy n="143" d="100"/>
        </p:scale>
        <p:origin x="582" y="108"/>
      </p:cViewPr>
      <p:guideLst>
        <p:guide orient="horz" pos="1620"/>
        <p:guide pos="2880"/>
      </p:guideLst>
    </p:cSldViewPr>
  </p:slideViewPr>
  <p:notesTextViewPr>
    <p:cViewPr>
      <p:scale>
        <a:sx n="1" d="1"/>
        <a:sy n="1" d="1"/>
      </p:scale>
      <p:origin x="0" y="0"/>
    </p:cViewPr>
  </p:notesTextViewPr>
  <p:notesViewPr>
    <p:cSldViewPr showGuides="1">
      <p:cViewPr varScale="1">
        <p:scale>
          <a:sx n="76" d="100"/>
          <a:sy n="76" d="100"/>
        </p:scale>
        <p:origin x="4020" y="90"/>
      </p:cViewPr>
      <p:guideLst>
        <p:guide orient="horz" pos="3131"/>
        <p:guide pos="214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4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038" y="0"/>
            <a:ext cx="2951162" cy="498475"/>
          </a:xfrm>
          <a:prstGeom prst="rect">
            <a:avLst/>
          </a:prstGeom>
        </p:spPr>
        <p:txBody>
          <a:bodyPr vert="horz" lIns="91440" tIns="45720" rIns="91440" bIns="45720" rtlCol="0"/>
          <a:lstStyle>
            <a:lvl1pPr algn="r">
              <a:defRPr sz="1200"/>
            </a:lvl1pPr>
          </a:lstStyle>
          <a:p>
            <a:fld id="{87ABE5B5-27D8-4F6E-B5EE-1484623D1312}" type="datetimeFigureOut">
              <a:rPr lang="en-GB" smtClean="0"/>
              <a:t>25/10/2024</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1038" y="4784725"/>
            <a:ext cx="5446712" cy="3913188"/>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442450"/>
            <a:ext cx="2951163" cy="4984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038" y="9442450"/>
            <a:ext cx="2951162" cy="498475"/>
          </a:xfrm>
          <a:prstGeom prst="rect">
            <a:avLst/>
          </a:prstGeom>
        </p:spPr>
        <p:txBody>
          <a:bodyPr vert="horz" lIns="91440" tIns="45720" rIns="91440" bIns="45720" rtlCol="0" anchor="b"/>
          <a:lstStyle>
            <a:lvl1pPr algn="r">
              <a:defRPr sz="1200"/>
            </a:lvl1pPr>
          </a:lstStyle>
          <a:p>
            <a:fld id="{3E87E0B7-F4DA-4FF5-A8BE-5916430E88E0}" type="slidenum">
              <a:rPr lang="en-GB" smtClean="0"/>
              <a:t>‹#›</a:t>
            </a:fld>
            <a:endParaRPr lang="en-GB"/>
          </a:p>
        </p:txBody>
      </p:sp>
    </p:spTree>
    <p:extLst>
      <p:ext uri="{BB962C8B-B14F-4D97-AF65-F5344CB8AC3E}">
        <p14:creationId xmlns:p14="http://schemas.microsoft.com/office/powerpoint/2010/main" val="817389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1</a:t>
            </a:fld>
            <a:endParaRPr lang="en-GB"/>
          </a:p>
        </p:txBody>
      </p:sp>
    </p:spTree>
    <p:extLst>
      <p:ext uri="{BB962C8B-B14F-4D97-AF65-F5344CB8AC3E}">
        <p14:creationId xmlns:p14="http://schemas.microsoft.com/office/powerpoint/2010/main" val="133288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latin typeface="Arial" panose="020B0604020202020204" pitchFamily="34" charset="0"/>
                <a:ea typeface="SimSun" panose="02010600030101010101" pitchFamily="2" charset="-122"/>
              </a:rPr>
              <a:t>The 5 questions in the well-being index are: (1) 'I have felt cheerful and in good spirits', (2) 'I have felt calm and relaxed', (3) 'I have felt active and vigorous', (4) 'I woke up feeling fresh and rested' and (5) 'My daily life has been filled with things that interest me'.</a:t>
            </a:r>
            <a:endParaRPr lang="en-GB" dirty="0"/>
          </a:p>
        </p:txBody>
      </p:sp>
      <p:sp>
        <p:nvSpPr>
          <p:cNvPr id="4" name="Slide Number Placeholder 3"/>
          <p:cNvSpPr>
            <a:spLocks noGrp="1"/>
          </p:cNvSpPr>
          <p:nvPr>
            <p:ph type="sldNum" sz="quarter" idx="5"/>
          </p:nvPr>
        </p:nvSpPr>
        <p:spPr/>
        <p:txBody>
          <a:bodyPr/>
          <a:lstStyle/>
          <a:p>
            <a:fld id="{3E87E0B7-F4DA-4FF5-A8BE-5916430E88E0}" type="slidenum">
              <a:rPr lang="en-GB" smtClean="0"/>
              <a:t>26</a:t>
            </a:fld>
            <a:endParaRPr lang="en-GB"/>
          </a:p>
        </p:txBody>
      </p:sp>
    </p:spTree>
    <p:extLst>
      <p:ext uri="{BB962C8B-B14F-4D97-AF65-F5344CB8AC3E}">
        <p14:creationId xmlns:p14="http://schemas.microsoft.com/office/powerpoint/2010/main" val="6759346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latin typeface="Arial" panose="020B0604020202020204" pitchFamily="34" charset="0"/>
                <a:ea typeface="SimSun" panose="02010600030101010101" pitchFamily="2" charset="-122"/>
              </a:rPr>
              <a:t>The 5 questions in the well-being index are: (1) 'I have felt cheerful and in good spirits', (2) 'I have felt calm and relaxed', (3) 'I have felt active and vigorous', (4) 'I woke up feeling fresh and rested' and (5) 'My daily life has been filled with things that interest me'.</a:t>
            </a:r>
            <a:endParaRPr lang="en-GB" dirty="0"/>
          </a:p>
        </p:txBody>
      </p:sp>
      <p:sp>
        <p:nvSpPr>
          <p:cNvPr id="4" name="Slide Number Placeholder 3"/>
          <p:cNvSpPr>
            <a:spLocks noGrp="1"/>
          </p:cNvSpPr>
          <p:nvPr>
            <p:ph type="sldNum" sz="quarter" idx="5"/>
          </p:nvPr>
        </p:nvSpPr>
        <p:spPr/>
        <p:txBody>
          <a:bodyPr/>
          <a:lstStyle/>
          <a:p>
            <a:fld id="{3E87E0B7-F4DA-4FF5-A8BE-5916430E88E0}" type="slidenum">
              <a:rPr lang="en-GB" smtClean="0"/>
              <a:t>27</a:t>
            </a:fld>
            <a:endParaRPr lang="en-GB"/>
          </a:p>
        </p:txBody>
      </p:sp>
    </p:spTree>
    <p:extLst>
      <p:ext uri="{BB962C8B-B14F-4D97-AF65-F5344CB8AC3E}">
        <p14:creationId xmlns:p14="http://schemas.microsoft.com/office/powerpoint/2010/main" val="819484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2</a:t>
            </a:fld>
            <a:endParaRPr lang="en-GB"/>
          </a:p>
        </p:txBody>
      </p:sp>
    </p:spTree>
    <p:extLst>
      <p:ext uri="{BB962C8B-B14F-4D97-AF65-F5344CB8AC3E}">
        <p14:creationId xmlns:p14="http://schemas.microsoft.com/office/powerpoint/2010/main" val="1262652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3</a:t>
            </a:fld>
            <a:endParaRPr lang="en-GB"/>
          </a:p>
        </p:txBody>
      </p:sp>
    </p:spTree>
    <p:extLst>
      <p:ext uri="{BB962C8B-B14F-4D97-AF65-F5344CB8AC3E}">
        <p14:creationId xmlns:p14="http://schemas.microsoft.com/office/powerpoint/2010/main" val="14195765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4</a:t>
            </a:fld>
            <a:endParaRPr lang="en-GB"/>
          </a:p>
        </p:txBody>
      </p:sp>
    </p:spTree>
    <p:extLst>
      <p:ext uri="{BB962C8B-B14F-4D97-AF65-F5344CB8AC3E}">
        <p14:creationId xmlns:p14="http://schemas.microsoft.com/office/powerpoint/2010/main" val="3527257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effectLst/>
                <a:latin typeface="Arial" panose="020B0604020202020204" pitchFamily="34" charset="0"/>
                <a:ea typeface="SimSun" panose="02010600030101010101" pitchFamily="2" charset="-122"/>
                <a:cs typeface="Arial" panose="020B0604020202020204" pitchFamily="34" charset="0"/>
              </a:rPr>
              <a:t>The </a:t>
            </a:r>
            <a:r>
              <a:rPr lang="en-GB" b="1" dirty="0" err="1">
                <a:effectLst/>
                <a:latin typeface="Arial" panose="020B0604020202020204" pitchFamily="34" charset="0"/>
                <a:ea typeface="SimSun" panose="02010600030101010101" pitchFamily="2" charset="-122"/>
                <a:cs typeface="Arial" panose="020B0604020202020204" pitchFamily="34" charset="0"/>
              </a:rPr>
              <a:t>HeSCare</a:t>
            </a:r>
            <a:r>
              <a:rPr lang="en-GB" b="1" dirty="0">
                <a:effectLst/>
                <a:latin typeface="Arial" panose="020B0604020202020204" pitchFamily="34" charset="0"/>
                <a:ea typeface="SimSun" panose="02010600030101010101" pitchFamily="2" charset="-122"/>
                <a:cs typeface="Arial" panose="020B0604020202020204" pitchFamily="34" charset="0"/>
              </a:rPr>
              <a:t> sector is an important job generator in the EU economy</a:t>
            </a:r>
            <a:r>
              <a:rPr lang="en-GB" dirty="0">
                <a:effectLst/>
                <a:latin typeface="Arial" panose="020B0604020202020204" pitchFamily="34" charset="0"/>
                <a:ea typeface="SimSun" panose="02010600030101010101" pitchFamily="2" charset="-122"/>
                <a:cs typeface="Arial" panose="020B0604020202020204" pitchFamily="34" charset="0"/>
              </a:rPr>
              <a:t>. According to Eurostat Labour Force Survey statistics, in 2022, over 21,500,000 people were employed in the </a:t>
            </a:r>
            <a:r>
              <a:rPr lang="en-GB" dirty="0" err="1">
                <a:effectLst/>
                <a:latin typeface="Arial" panose="020B0604020202020204" pitchFamily="34" charset="0"/>
                <a:ea typeface="SimSun" panose="02010600030101010101" pitchFamily="2" charset="-122"/>
                <a:cs typeface="Arial" panose="020B0604020202020204" pitchFamily="34" charset="0"/>
              </a:rPr>
              <a:t>HeSCare</a:t>
            </a:r>
            <a:r>
              <a:rPr lang="en-GB" dirty="0">
                <a:effectLst/>
                <a:latin typeface="Arial" panose="020B0604020202020204" pitchFamily="34" charset="0"/>
                <a:ea typeface="SimSun" panose="02010600030101010101" pitchFamily="2" charset="-122"/>
                <a:cs typeface="Arial" panose="020B0604020202020204" pitchFamily="34" charset="0"/>
              </a:rPr>
              <a:t> sector (NACE Q). </a:t>
            </a:r>
            <a:r>
              <a:rPr lang="en-GB" b="1" dirty="0">
                <a:effectLst/>
                <a:latin typeface="Arial" panose="020B0604020202020204" pitchFamily="34" charset="0"/>
                <a:ea typeface="SimSun" panose="02010600030101010101" pitchFamily="2" charset="-122"/>
                <a:cs typeface="Arial" panose="020B0604020202020204" pitchFamily="34" charset="0"/>
              </a:rPr>
              <a:t>Most of these employees work in the healthcare subsector</a:t>
            </a:r>
            <a:r>
              <a:rPr lang="en-GB" dirty="0">
                <a:effectLst/>
                <a:latin typeface="Arial" panose="020B0604020202020204" pitchFamily="34" charset="0"/>
                <a:ea typeface="SimSun" panose="02010600030101010101" pitchFamily="2" charset="-122"/>
                <a:cs typeface="Arial" panose="020B0604020202020204" pitchFamily="34" charset="0"/>
              </a:rPr>
              <a:t>, with around 12.5 million employees. The residential care subsector is much smaller with around 4.1 million people employed. The social work subsector is also much smaller than the healthcare subsector, with around 5.1 million people working in this sector. As can be seen from the table below, the levels of employment in the </a:t>
            </a:r>
            <a:r>
              <a:rPr lang="en-GB" dirty="0" err="1">
                <a:effectLst/>
                <a:latin typeface="Arial" panose="020B0604020202020204" pitchFamily="34" charset="0"/>
                <a:ea typeface="SimSun" panose="02010600030101010101" pitchFamily="2" charset="-122"/>
                <a:cs typeface="Arial" panose="020B0604020202020204" pitchFamily="34" charset="0"/>
              </a:rPr>
              <a:t>HeSCare</a:t>
            </a:r>
            <a:r>
              <a:rPr lang="en-GB" dirty="0">
                <a:effectLst/>
                <a:latin typeface="Arial" panose="020B0604020202020204" pitchFamily="34" charset="0"/>
                <a:ea typeface="SimSun" panose="02010600030101010101" pitchFamily="2" charset="-122"/>
                <a:cs typeface="Arial" panose="020B0604020202020204" pitchFamily="34" charset="0"/>
              </a:rPr>
              <a:t> sector have been steadily increasing over the past 10 years, which can be seen across all subsectors. The </a:t>
            </a:r>
            <a:r>
              <a:rPr lang="en-GB" dirty="0" err="1">
                <a:effectLst/>
                <a:latin typeface="Arial" panose="020B0604020202020204" pitchFamily="34" charset="0"/>
                <a:ea typeface="SimSun" panose="02010600030101010101" pitchFamily="2" charset="-122"/>
                <a:cs typeface="Arial" panose="020B0604020202020204" pitchFamily="34" charset="0"/>
              </a:rPr>
              <a:t>HeSCare</a:t>
            </a:r>
            <a:r>
              <a:rPr lang="en-GB" dirty="0">
                <a:effectLst/>
                <a:latin typeface="Arial" panose="020B0604020202020204" pitchFamily="34" charset="0"/>
                <a:ea typeface="SimSun" panose="02010600030101010101" pitchFamily="2" charset="-122"/>
                <a:cs typeface="Arial" panose="020B0604020202020204" pitchFamily="34" charset="0"/>
              </a:rPr>
              <a:t> sector accounts for 11% of all employment across the total economy.</a:t>
            </a:r>
          </a:p>
          <a:p>
            <a:endParaRPr lang="en-GB" dirty="0"/>
          </a:p>
        </p:txBody>
      </p:sp>
      <p:sp>
        <p:nvSpPr>
          <p:cNvPr id="4" name="Slide Number Placeholder 3"/>
          <p:cNvSpPr>
            <a:spLocks noGrp="1"/>
          </p:cNvSpPr>
          <p:nvPr>
            <p:ph type="sldNum" sz="quarter" idx="5"/>
          </p:nvPr>
        </p:nvSpPr>
        <p:spPr/>
        <p:txBody>
          <a:bodyPr/>
          <a:lstStyle/>
          <a:p>
            <a:fld id="{3E87E0B7-F4DA-4FF5-A8BE-5916430E88E0}" type="slidenum">
              <a:rPr lang="en-GB" smtClean="0"/>
              <a:t>5</a:t>
            </a:fld>
            <a:endParaRPr lang="en-GB" dirty="0"/>
          </a:p>
        </p:txBody>
      </p:sp>
    </p:spTree>
    <p:extLst>
      <p:ext uri="{BB962C8B-B14F-4D97-AF65-F5344CB8AC3E}">
        <p14:creationId xmlns:p14="http://schemas.microsoft.com/office/powerpoint/2010/main" val="41636207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effectLst/>
                <a:latin typeface="Arial" panose="020B0604020202020204" pitchFamily="34" charset="0"/>
                <a:ea typeface="SimSun" panose="02010600030101010101" pitchFamily="2" charset="-122"/>
                <a:cs typeface="Arial" panose="020B0604020202020204" pitchFamily="34" charset="0"/>
              </a:rPr>
              <a:t>The </a:t>
            </a:r>
            <a:r>
              <a:rPr lang="en-GB" b="1" dirty="0" err="1">
                <a:effectLst/>
                <a:latin typeface="Arial" panose="020B0604020202020204" pitchFamily="34" charset="0"/>
                <a:ea typeface="SimSun" panose="02010600030101010101" pitchFamily="2" charset="-122"/>
                <a:cs typeface="Arial" panose="020B0604020202020204" pitchFamily="34" charset="0"/>
              </a:rPr>
              <a:t>HeSCare</a:t>
            </a:r>
            <a:r>
              <a:rPr lang="en-GB" b="1" dirty="0">
                <a:effectLst/>
                <a:latin typeface="Arial" panose="020B0604020202020204" pitchFamily="34" charset="0"/>
                <a:ea typeface="SimSun" panose="02010600030101010101" pitchFamily="2" charset="-122"/>
                <a:cs typeface="Arial" panose="020B0604020202020204" pitchFamily="34" charset="0"/>
              </a:rPr>
              <a:t> sector is an important job generator in the EU economy</a:t>
            </a:r>
            <a:r>
              <a:rPr lang="en-GB" dirty="0">
                <a:effectLst/>
                <a:latin typeface="Arial" panose="020B0604020202020204" pitchFamily="34" charset="0"/>
                <a:ea typeface="SimSun" panose="02010600030101010101" pitchFamily="2" charset="-122"/>
                <a:cs typeface="Arial" panose="020B0604020202020204" pitchFamily="34" charset="0"/>
              </a:rPr>
              <a:t>. According to Eurostat Labour Force Survey statistics, in 2022, over 21,500,000 people were employed in the </a:t>
            </a:r>
            <a:r>
              <a:rPr lang="en-GB" dirty="0" err="1">
                <a:effectLst/>
                <a:latin typeface="Arial" panose="020B0604020202020204" pitchFamily="34" charset="0"/>
                <a:ea typeface="SimSun" panose="02010600030101010101" pitchFamily="2" charset="-122"/>
                <a:cs typeface="Arial" panose="020B0604020202020204" pitchFamily="34" charset="0"/>
              </a:rPr>
              <a:t>HeSCare</a:t>
            </a:r>
            <a:r>
              <a:rPr lang="en-GB" dirty="0">
                <a:effectLst/>
                <a:latin typeface="Arial" panose="020B0604020202020204" pitchFamily="34" charset="0"/>
                <a:ea typeface="SimSun" panose="02010600030101010101" pitchFamily="2" charset="-122"/>
                <a:cs typeface="Arial" panose="020B0604020202020204" pitchFamily="34" charset="0"/>
              </a:rPr>
              <a:t> sector (NACE Q). </a:t>
            </a:r>
            <a:r>
              <a:rPr lang="en-GB" b="1" dirty="0">
                <a:effectLst/>
                <a:latin typeface="Arial" panose="020B0604020202020204" pitchFamily="34" charset="0"/>
                <a:ea typeface="SimSun" panose="02010600030101010101" pitchFamily="2" charset="-122"/>
                <a:cs typeface="Arial" panose="020B0604020202020204" pitchFamily="34" charset="0"/>
              </a:rPr>
              <a:t>Most of these employees work in the healthcare subsector</a:t>
            </a:r>
            <a:r>
              <a:rPr lang="en-GB" dirty="0">
                <a:effectLst/>
                <a:latin typeface="Arial" panose="020B0604020202020204" pitchFamily="34" charset="0"/>
                <a:ea typeface="SimSun" panose="02010600030101010101" pitchFamily="2" charset="-122"/>
                <a:cs typeface="Arial" panose="020B0604020202020204" pitchFamily="34" charset="0"/>
              </a:rPr>
              <a:t>, with around 12.5 million employees. The residential care subsector is much smaller with around 4.1 million people employed. The social work subsector is also much smaller than the healthcare subsector, with around 5.1 million people working in this sector. As can be seen from the table below, the levels of employment in the </a:t>
            </a:r>
            <a:r>
              <a:rPr lang="en-GB" dirty="0" err="1">
                <a:effectLst/>
                <a:latin typeface="Arial" panose="020B0604020202020204" pitchFamily="34" charset="0"/>
                <a:ea typeface="SimSun" panose="02010600030101010101" pitchFamily="2" charset="-122"/>
                <a:cs typeface="Arial" panose="020B0604020202020204" pitchFamily="34" charset="0"/>
              </a:rPr>
              <a:t>HeSCare</a:t>
            </a:r>
            <a:r>
              <a:rPr lang="en-GB" dirty="0">
                <a:effectLst/>
                <a:latin typeface="Arial" panose="020B0604020202020204" pitchFamily="34" charset="0"/>
                <a:ea typeface="SimSun" panose="02010600030101010101" pitchFamily="2" charset="-122"/>
                <a:cs typeface="Arial" panose="020B0604020202020204" pitchFamily="34" charset="0"/>
              </a:rPr>
              <a:t> sector have been steadily increasing over the past 10 years, which can be seen across all subsectors. The </a:t>
            </a:r>
            <a:r>
              <a:rPr lang="en-GB" dirty="0" err="1">
                <a:effectLst/>
                <a:latin typeface="Arial" panose="020B0604020202020204" pitchFamily="34" charset="0"/>
                <a:ea typeface="SimSun" panose="02010600030101010101" pitchFamily="2" charset="-122"/>
                <a:cs typeface="Arial" panose="020B0604020202020204" pitchFamily="34" charset="0"/>
              </a:rPr>
              <a:t>HeSCare</a:t>
            </a:r>
            <a:r>
              <a:rPr lang="en-GB" dirty="0">
                <a:effectLst/>
                <a:latin typeface="Arial" panose="020B0604020202020204" pitchFamily="34" charset="0"/>
                <a:ea typeface="SimSun" panose="02010600030101010101" pitchFamily="2" charset="-122"/>
                <a:cs typeface="Arial" panose="020B0604020202020204" pitchFamily="34" charset="0"/>
              </a:rPr>
              <a:t> sector accounts for 11% of all employment across the total economy.</a:t>
            </a:r>
          </a:p>
          <a:p>
            <a:endParaRPr lang="en-GB" dirty="0"/>
          </a:p>
        </p:txBody>
      </p:sp>
      <p:sp>
        <p:nvSpPr>
          <p:cNvPr id="4" name="Slide Number Placeholder 3"/>
          <p:cNvSpPr>
            <a:spLocks noGrp="1"/>
          </p:cNvSpPr>
          <p:nvPr>
            <p:ph type="sldNum" sz="quarter" idx="5"/>
          </p:nvPr>
        </p:nvSpPr>
        <p:spPr/>
        <p:txBody>
          <a:bodyPr/>
          <a:lstStyle/>
          <a:p>
            <a:fld id="{3E87E0B7-F4DA-4FF5-A8BE-5916430E88E0}" type="slidenum">
              <a:rPr lang="en-GB" smtClean="0"/>
              <a:t>6</a:t>
            </a:fld>
            <a:endParaRPr lang="en-GB" dirty="0"/>
          </a:p>
        </p:txBody>
      </p:sp>
    </p:spTree>
    <p:extLst>
      <p:ext uri="{BB962C8B-B14F-4D97-AF65-F5344CB8AC3E}">
        <p14:creationId xmlns:p14="http://schemas.microsoft.com/office/powerpoint/2010/main" val="815228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7</a:t>
            </a:fld>
            <a:endParaRPr lang="en-GB"/>
          </a:p>
        </p:txBody>
      </p:sp>
    </p:spTree>
    <p:extLst>
      <p:ext uri="{BB962C8B-B14F-4D97-AF65-F5344CB8AC3E}">
        <p14:creationId xmlns:p14="http://schemas.microsoft.com/office/powerpoint/2010/main" val="1716416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E87E0B7-F4DA-4FF5-A8BE-5916430E88E0}" type="slidenum">
              <a:rPr lang="en-GB" smtClean="0"/>
              <a:t>8</a:t>
            </a:fld>
            <a:endParaRPr lang="en-GB"/>
          </a:p>
        </p:txBody>
      </p:sp>
    </p:spTree>
    <p:extLst>
      <p:ext uri="{BB962C8B-B14F-4D97-AF65-F5344CB8AC3E}">
        <p14:creationId xmlns:p14="http://schemas.microsoft.com/office/powerpoint/2010/main" val="35963931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latin typeface="Arial" panose="020B0604020202020204" pitchFamily="34" charset="0"/>
                <a:ea typeface="SimSun" panose="02010600030101010101" pitchFamily="2" charset="-122"/>
              </a:rPr>
              <a:t>The 5 questions in the well-being index are: (1) 'I have felt cheerful and in good spirits', (2) 'I have felt calm and relaxed', (3) 'I have felt active and vigorous', (4) 'I woke up feeling fresh and rested' and (5) 'My daily life has been filled with things that interest me'.</a:t>
            </a:r>
            <a:endParaRPr lang="en-GB" dirty="0"/>
          </a:p>
        </p:txBody>
      </p:sp>
      <p:sp>
        <p:nvSpPr>
          <p:cNvPr id="4" name="Slide Number Placeholder 3"/>
          <p:cNvSpPr>
            <a:spLocks noGrp="1"/>
          </p:cNvSpPr>
          <p:nvPr>
            <p:ph type="sldNum" sz="quarter" idx="5"/>
          </p:nvPr>
        </p:nvSpPr>
        <p:spPr/>
        <p:txBody>
          <a:bodyPr/>
          <a:lstStyle/>
          <a:p>
            <a:fld id="{3E87E0B7-F4DA-4FF5-A8BE-5916430E88E0}" type="slidenum">
              <a:rPr lang="en-GB" smtClean="0"/>
              <a:t>25</a:t>
            </a:fld>
            <a:endParaRPr lang="en-GB"/>
          </a:p>
        </p:txBody>
      </p:sp>
    </p:spTree>
    <p:extLst>
      <p:ext uri="{BB962C8B-B14F-4D97-AF65-F5344CB8AC3E}">
        <p14:creationId xmlns:p14="http://schemas.microsoft.com/office/powerpoint/2010/main" val="33060285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jp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4" name="Bild 2"/>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53926" y="4429594"/>
            <a:ext cx="863245" cy="244800"/>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4" name="Picture 3">
            <a:extLst>
              <a:ext uri="{FF2B5EF4-FFF2-40B4-BE49-F238E27FC236}">
                <a16:creationId xmlns:a16="http://schemas.microsoft.com/office/drawing/2014/main" id="{30A6EBEB-0AA5-498B-BBE3-BB224C7ACCC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588" y="0"/>
            <a:ext cx="9144000" cy="2555928"/>
          </a:xfrm>
          <a:prstGeom prst="rect">
            <a:avLst/>
          </a:prstGeom>
        </p:spPr>
      </p:pic>
      <p:pic>
        <p:nvPicPr>
          <p:cNvPr id="12" name="Picture 1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332375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1609611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2457802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459163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B0C08-1D13-F181-4705-69373AFD745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333181F-493E-7A4E-18F2-E49551E109BB}"/>
              </a:ext>
            </a:extLst>
          </p:cNvPr>
          <p:cNvSpPr txBox="1">
            <a:spLocks/>
          </p:cNvSpPr>
          <p:nvPr userDrawn="1"/>
        </p:nvSpPr>
        <p:spPr>
          <a:xfrm>
            <a:off x="450000" y="837000"/>
            <a:ext cx="7560000" cy="3645000"/>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endParaRPr kumimoji="0" lang="en-US" sz="1100" b="1" i="0" u="none" strike="noStrike" kern="1200" cap="none" spc="0" normalizeH="0" baseline="0" noProof="0" dirty="0">
              <a:ln>
                <a:noFill/>
              </a:ln>
              <a:solidFill>
                <a:srgbClr val="003399"/>
              </a:solidFill>
              <a:effectLst/>
              <a:uLnTx/>
              <a:uFillTx/>
              <a:latin typeface="Arial"/>
              <a:ea typeface="+mn-ea"/>
              <a:cs typeface="+mn-cs"/>
            </a:endParaRP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US" sz="1100" b="1" i="0" u="none" strike="noStrike" kern="1200" cap="none" spc="0" normalizeH="0" baseline="0" noProof="0" dirty="0">
                <a:ln>
                  <a:noFill/>
                </a:ln>
                <a:solidFill>
                  <a:srgbClr val="003399"/>
                </a:solidFill>
                <a:effectLst/>
                <a:uLnTx/>
                <a:uFillTx/>
                <a:latin typeface="Arial"/>
                <a:ea typeface="+mn-ea"/>
                <a:cs typeface="+mn-cs"/>
              </a:rPr>
              <a:t>Author:</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US" sz="1100" b="1" i="0" u="none" strike="noStrike" kern="1200" cap="none" spc="0" normalizeH="0" baseline="0" noProof="0" dirty="0">
                <a:ln>
                  <a:noFill/>
                </a:ln>
                <a:solidFill>
                  <a:srgbClr val="003399"/>
                </a:solidFill>
                <a:effectLst/>
                <a:uLnTx/>
                <a:uFillTx/>
                <a:latin typeface="Arial"/>
                <a:ea typeface="+mn-ea"/>
                <a:cs typeface="+mn-cs"/>
              </a:rPr>
              <a:t>Project management:     (EU-OSHA)</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US" sz="1100" b="1" i="0" u="none" strike="noStrike" kern="1200" cap="none" spc="0" normalizeH="0" baseline="0" noProof="0" dirty="0">
                <a:ln>
                  <a:noFill/>
                </a:ln>
                <a:solidFill>
                  <a:srgbClr val="003399"/>
                </a:solidFill>
                <a:effectLst/>
                <a:uLnTx/>
                <a:uFillTx/>
                <a:latin typeface="Arial"/>
                <a:ea typeface="+mn-ea"/>
                <a:cs typeface="+mn-cs"/>
              </a:rPr>
              <a:t>Neither the European Agency for Safety and Health at Work nor any person acting on behalf of the agency is responsible for the use that might be made of the following information.</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US" sz="1100" b="1" i="0" u="none" strike="noStrike" kern="1200" cap="none" spc="0" normalizeH="0" baseline="0" noProof="0" dirty="0">
                <a:ln>
                  <a:noFill/>
                </a:ln>
                <a:solidFill>
                  <a:srgbClr val="003399"/>
                </a:solidFill>
                <a:effectLst/>
                <a:uLnTx/>
                <a:uFillTx/>
                <a:latin typeface="Arial"/>
                <a:ea typeface="+mn-ea"/>
                <a:cs typeface="+mn-cs"/>
              </a:rPr>
              <a:t>© European Agency for Safety and Health at Work, </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US" sz="1100" b="1" i="0" u="none" strike="noStrike" kern="1200" cap="none" spc="0" normalizeH="0" baseline="0" noProof="0" dirty="0">
                <a:ln>
                  <a:noFill/>
                </a:ln>
                <a:solidFill>
                  <a:srgbClr val="003399"/>
                </a:solidFill>
                <a:effectLst/>
                <a:uLnTx/>
                <a:uFillTx/>
                <a:latin typeface="Arial"/>
                <a:ea typeface="+mn-ea"/>
                <a:cs typeface="+mn-cs"/>
              </a:rPr>
              <a:t>Reproduction is </a:t>
            </a:r>
            <a:r>
              <a:rPr kumimoji="0" lang="en-US" sz="1100" b="1" i="0" u="none" strike="noStrike" kern="1200" cap="none" spc="0" normalizeH="0" baseline="0" noProof="0" dirty="0" err="1">
                <a:ln>
                  <a:noFill/>
                </a:ln>
                <a:solidFill>
                  <a:srgbClr val="003399"/>
                </a:solidFill>
                <a:effectLst/>
                <a:uLnTx/>
                <a:uFillTx/>
                <a:latin typeface="Arial"/>
                <a:ea typeface="+mn-ea"/>
                <a:cs typeface="+mn-cs"/>
              </a:rPr>
              <a:t>authorised</a:t>
            </a:r>
            <a:r>
              <a:rPr kumimoji="0" lang="en-US" sz="1100" b="1" i="0" u="none" strike="noStrike" kern="1200" cap="none" spc="0" normalizeH="0" baseline="0" noProof="0" dirty="0">
                <a:ln>
                  <a:noFill/>
                </a:ln>
                <a:solidFill>
                  <a:srgbClr val="003399"/>
                </a:solidFill>
                <a:effectLst/>
                <a:uLnTx/>
                <a:uFillTx/>
                <a:latin typeface="Arial"/>
                <a:ea typeface="+mn-ea"/>
                <a:cs typeface="+mn-cs"/>
              </a:rPr>
              <a:t> provided the source is acknowledged.</a:t>
            </a:r>
          </a:p>
          <a:p>
            <a:pPr marL="0" marR="0" lvl="0" indent="0" algn="l" defTabSz="342900" rtl="0" eaLnBrk="1" fontAlgn="auto" latinLnBrk="0" hangingPunct="1">
              <a:lnSpc>
                <a:spcPct val="100000"/>
              </a:lnSpc>
              <a:spcBef>
                <a:spcPts val="450"/>
              </a:spcBef>
              <a:spcAft>
                <a:spcPts val="0"/>
              </a:spcAft>
              <a:buClr>
                <a:srgbClr val="003399"/>
              </a:buClr>
              <a:buSzTx/>
              <a:buFont typeface="Wingdings" pitchFamily="2" charset="2"/>
              <a:buNone/>
              <a:tabLst/>
              <a:defRPr/>
            </a:pPr>
            <a:r>
              <a:rPr kumimoji="0" lang="en-US" sz="1100" b="1" i="0" u="none" strike="noStrike" kern="1200" cap="none" spc="0" normalizeH="0" baseline="0" noProof="0" dirty="0">
                <a:ln>
                  <a:noFill/>
                </a:ln>
                <a:solidFill>
                  <a:srgbClr val="003399"/>
                </a:solidFill>
                <a:effectLst/>
                <a:uLnTx/>
                <a:uFillTx/>
                <a:latin typeface="Arial"/>
                <a:ea typeface="+mn-ea"/>
                <a:cs typeface="+mn-cs"/>
              </a:rPr>
              <a:t>For any use or reproduction of photos or other material that is not under the copyright of the European Agency for Safety and Health at Work, permission must be sought directly from the copyright holders.</a:t>
            </a:r>
          </a:p>
          <a:p>
            <a:pPr marL="189000" marR="0" lvl="0" indent="-189000" algn="l" defTabSz="342900" rtl="0" eaLnBrk="1" fontAlgn="auto" latinLnBrk="0" hangingPunct="1">
              <a:lnSpc>
                <a:spcPct val="100000"/>
              </a:lnSpc>
              <a:spcBef>
                <a:spcPts val="450"/>
              </a:spcBef>
              <a:spcAft>
                <a:spcPts val="0"/>
              </a:spcAft>
              <a:buClr>
                <a:srgbClr val="003399"/>
              </a:buClr>
              <a:buSzTx/>
              <a:buFont typeface="Wingdings" pitchFamily="2" charset="2"/>
              <a:buChar char="§"/>
              <a:tabLst/>
              <a:defRPr/>
            </a:pPr>
            <a:endParaRPr kumimoji="0" lang="en-GB" sz="1350" b="1" i="0" u="none" strike="noStrike" kern="1200" cap="none" spc="0" normalizeH="0" baseline="0" noProof="0" dirty="0">
              <a:ln>
                <a:noFill/>
              </a:ln>
              <a:solidFill>
                <a:srgbClr val="003399"/>
              </a:solidFill>
              <a:effectLst/>
              <a:uLnTx/>
              <a:uFillTx/>
              <a:latin typeface="Arial"/>
              <a:ea typeface="+mn-ea"/>
              <a:cs typeface="+mn-cs"/>
            </a:endParaRPr>
          </a:p>
        </p:txBody>
      </p:sp>
      <p:sp>
        <p:nvSpPr>
          <p:cNvPr id="4" name="Content Placeholder 2">
            <a:extLst>
              <a:ext uri="{FF2B5EF4-FFF2-40B4-BE49-F238E27FC236}">
                <a16:creationId xmlns:a16="http://schemas.microsoft.com/office/drawing/2014/main" id="{14E43108-E4FC-4CC1-124E-129630EA5B94}"/>
              </a:ext>
            </a:extLst>
          </p:cNvPr>
          <p:cNvSpPr>
            <a:spLocks noGrp="1"/>
          </p:cNvSpPr>
          <p:nvPr>
            <p:ph sz="half" idx="1" hasCustomPrompt="1"/>
          </p:nvPr>
        </p:nvSpPr>
        <p:spPr>
          <a:xfrm>
            <a:off x="1019700" y="2500417"/>
            <a:ext cx="5568524" cy="222583"/>
          </a:xfrm>
        </p:spPr>
        <p:txBody>
          <a:bodyPr>
            <a:normAutofit/>
          </a:bodyPr>
          <a:lstStyle>
            <a:lvl1pPr marL="0" indent="0">
              <a:buNone/>
              <a:defRPr sz="11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dirty="0"/>
              <a:t>Enter author</a:t>
            </a:r>
          </a:p>
        </p:txBody>
      </p:sp>
      <p:sp>
        <p:nvSpPr>
          <p:cNvPr id="5" name="Content Placeholder 2">
            <a:extLst>
              <a:ext uri="{FF2B5EF4-FFF2-40B4-BE49-F238E27FC236}">
                <a16:creationId xmlns:a16="http://schemas.microsoft.com/office/drawing/2014/main" id="{5971BE78-E9DB-67C0-3E02-A5D0467BFF7A}"/>
              </a:ext>
            </a:extLst>
          </p:cNvPr>
          <p:cNvSpPr>
            <a:spLocks noGrp="1"/>
          </p:cNvSpPr>
          <p:nvPr>
            <p:ph sz="half" idx="10" hasCustomPrompt="1"/>
          </p:nvPr>
        </p:nvSpPr>
        <p:spPr>
          <a:xfrm>
            <a:off x="3842654" y="3360866"/>
            <a:ext cx="1089386" cy="222583"/>
          </a:xfrm>
        </p:spPr>
        <p:txBody>
          <a:bodyPr>
            <a:normAutofit/>
          </a:bodyPr>
          <a:lstStyle>
            <a:lvl1pPr marL="0" indent="0">
              <a:buNone/>
              <a:defRPr sz="1100"/>
            </a:lvl1pPr>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dirty="0"/>
              <a:t>Year</a:t>
            </a:r>
          </a:p>
        </p:txBody>
      </p:sp>
    </p:spTree>
    <p:extLst>
      <p:ext uri="{BB962C8B-B14F-4D97-AF65-F5344CB8AC3E}">
        <p14:creationId xmlns:p14="http://schemas.microsoft.com/office/powerpoint/2010/main" val="15402257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3E3CD7-8CE3-0C23-9285-2ECED610CAE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BA257F0C-BBEA-253D-2818-E832F759A106}"/>
              </a:ext>
            </a:extLst>
          </p:cNvPr>
          <p:cNvSpPr txBox="1"/>
          <p:nvPr userDrawn="1"/>
        </p:nvSpPr>
        <p:spPr>
          <a:xfrm>
            <a:off x="1788820" y="1172240"/>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5" name="TextBox 4">
            <a:extLst>
              <a:ext uri="{FF2B5EF4-FFF2-40B4-BE49-F238E27FC236}">
                <a16:creationId xmlns:a16="http://schemas.microsoft.com/office/drawing/2014/main" id="{01627A59-B427-0332-C380-8F9EBBEC6CDF}"/>
              </a:ext>
            </a:extLst>
          </p:cNvPr>
          <p:cNvSpPr txBox="1"/>
          <p:nvPr userDrawn="1"/>
        </p:nvSpPr>
        <p:spPr>
          <a:xfrm>
            <a:off x="1788820" y="1779662"/>
            <a:ext cx="4968552" cy="369332"/>
          </a:xfrm>
          <a:prstGeom prst="rect">
            <a:avLst/>
          </a:prstGeom>
          <a:noFill/>
        </p:spPr>
        <p:txBody>
          <a:bodyPr wrap="square" rtlCol="0">
            <a:spAutoFit/>
          </a:bodyPr>
          <a:lstStyle/>
          <a:p>
            <a:r>
              <a:rPr lang="en-IE" dirty="0">
                <a:solidFill>
                  <a:schemeClr val="tx2"/>
                </a:solidFill>
                <a:ea typeface="+mj-ea"/>
                <a:cs typeface="Trebuchet MS"/>
              </a:rPr>
              <a:t>@</a:t>
            </a:r>
            <a:r>
              <a:rPr lang="en-IE" dirty="0" err="1">
                <a:solidFill>
                  <a:schemeClr val="tx2"/>
                </a:solidFill>
                <a:ea typeface="+mj-ea"/>
                <a:cs typeface="Trebuchet MS"/>
              </a:rPr>
              <a:t>EuropeanAgencyforSafetyandHealthatWork</a:t>
            </a:r>
            <a:endParaRPr lang="en-GB" dirty="0"/>
          </a:p>
        </p:txBody>
      </p:sp>
      <p:sp>
        <p:nvSpPr>
          <p:cNvPr id="6" name="TextBox 5">
            <a:extLst>
              <a:ext uri="{FF2B5EF4-FFF2-40B4-BE49-F238E27FC236}">
                <a16:creationId xmlns:a16="http://schemas.microsoft.com/office/drawing/2014/main" id="{84A6BBBF-05E2-A596-F6BD-4151983335B6}"/>
              </a:ext>
            </a:extLst>
          </p:cNvPr>
          <p:cNvSpPr txBox="1"/>
          <p:nvPr userDrawn="1"/>
        </p:nvSpPr>
        <p:spPr>
          <a:xfrm>
            <a:off x="1787638" y="2387084"/>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7" name="TextBox 6">
            <a:extLst>
              <a:ext uri="{FF2B5EF4-FFF2-40B4-BE49-F238E27FC236}">
                <a16:creationId xmlns:a16="http://schemas.microsoft.com/office/drawing/2014/main" id="{11A2BB63-8111-0CBE-92A5-9AC20943DE15}"/>
              </a:ext>
            </a:extLst>
          </p:cNvPr>
          <p:cNvSpPr txBox="1"/>
          <p:nvPr userDrawn="1"/>
        </p:nvSpPr>
        <p:spPr>
          <a:xfrm>
            <a:off x="1787638" y="2973204"/>
            <a:ext cx="6456770" cy="369332"/>
          </a:xfrm>
          <a:prstGeom prst="rect">
            <a:avLst/>
          </a:prstGeom>
          <a:noFill/>
        </p:spPr>
        <p:txBody>
          <a:bodyPr wrap="square" rtlCol="0">
            <a:spAutoFit/>
          </a:bodyPr>
          <a:lstStyle/>
          <a:p>
            <a:r>
              <a:rPr lang="en-US" dirty="0">
                <a:solidFill>
                  <a:schemeClr val="tx2"/>
                </a:solidFill>
                <a:ea typeface="+mj-ea"/>
                <a:cs typeface="Trebuchet MS"/>
              </a:rPr>
              <a:t>European Agency for Safety and Health at Work (EU-OSHA)</a:t>
            </a:r>
            <a:endParaRPr lang="en-GB" dirty="0"/>
          </a:p>
        </p:txBody>
      </p:sp>
      <p:sp>
        <p:nvSpPr>
          <p:cNvPr id="8" name="TextBox 7">
            <a:extLst>
              <a:ext uri="{FF2B5EF4-FFF2-40B4-BE49-F238E27FC236}">
                <a16:creationId xmlns:a16="http://schemas.microsoft.com/office/drawing/2014/main" id="{B6D5AFA7-1520-7C44-6CEF-99486CFEB74C}"/>
              </a:ext>
            </a:extLst>
          </p:cNvPr>
          <p:cNvSpPr txBox="1"/>
          <p:nvPr userDrawn="1"/>
        </p:nvSpPr>
        <p:spPr>
          <a:xfrm>
            <a:off x="1787638" y="3601928"/>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9" name="TextBox 8">
            <a:extLst>
              <a:ext uri="{FF2B5EF4-FFF2-40B4-BE49-F238E27FC236}">
                <a16:creationId xmlns:a16="http://schemas.microsoft.com/office/drawing/2014/main" id="{F3CD4C2F-D83B-7A1C-855E-77E529B2A39B}"/>
              </a:ext>
            </a:extLst>
          </p:cNvPr>
          <p:cNvSpPr txBox="1"/>
          <p:nvPr userDrawn="1"/>
        </p:nvSpPr>
        <p:spPr>
          <a:xfrm>
            <a:off x="450001" y="85378"/>
            <a:ext cx="3960440" cy="461665"/>
          </a:xfrm>
          <a:prstGeom prst="rect">
            <a:avLst/>
          </a:prstGeom>
          <a:noFill/>
        </p:spPr>
        <p:txBody>
          <a:bodyPr wrap="square" rtlCol="0">
            <a:spAutoFit/>
          </a:bodyPr>
          <a:lstStyle/>
          <a:p>
            <a:r>
              <a:rPr lang="en-IE" sz="2400" b="1" dirty="0">
                <a:solidFill>
                  <a:schemeClr val="tx2"/>
                </a:solidFill>
                <a:ea typeface="+mj-ea"/>
              </a:rPr>
              <a:t>THANK YOU!</a:t>
            </a:r>
            <a:endParaRPr lang="en-GB" sz="2400" b="1" dirty="0"/>
          </a:p>
        </p:txBody>
      </p:sp>
    </p:spTree>
    <p:extLst>
      <p:ext uri="{BB962C8B-B14F-4D97-AF65-F5344CB8AC3E}">
        <p14:creationId xmlns:p14="http://schemas.microsoft.com/office/powerpoint/2010/main" val="1065764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3680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13" name="PORTADA-RESEARCH.png" descr="/Volumes/XRAID/Equipo Rojo/EU-OSHA/18-0115 PPT templates update/PNG/PORTADA-RESEARCH.png"/>
          <p:cNvPicPr>
            <a:picLocks/>
          </p:cNvPicPr>
          <p:nvPr userDrawn="1"/>
        </p:nvPicPr>
        <p:blipFill>
          <a:blip r:embed="rId2" r:link="rId3">
            <a:extLst>
              <a:ext uri="{28A0092B-C50C-407E-A947-70E740481C1C}">
                <a14:useLocalDpi xmlns:a14="http://schemas.microsoft.com/office/drawing/2010/main" val="0"/>
              </a:ext>
            </a:extLst>
          </a:blip>
          <a:stretch>
            <a:fillRect/>
          </a:stretch>
        </p:blipFill>
        <p:spPr>
          <a:xfrm>
            <a:off x="-1588" y="0"/>
            <a:ext cx="9144000" cy="5144400"/>
          </a:xfrm>
          <a:prstGeom prst="rect">
            <a:avLst/>
          </a:prstGeom>
        </p:spPr>
      </p:pic>
      <p:pic>
        <p:nvPicPr>
          <p:cNvPr id="14" name="Bild 2"/>
          <p:cNvPicPr>
            <a:picLocks noChangeAspect="1"/>
          </p:cNvPicPr>
          <p:nvPr userDrawn="1"/>
        </p:nvPicPr>
        <p:blipFill>
          <a:blip r:embed="rId4">
            <a:extLst>
              <a:ext uri="{28A0092B-C50C-407E-A947-70E740481C1C}">
                <a14:useLocalDpi xmlns:a14="http://schemas.microsoft.com/office/drawing/2010/main" val="0"/>
              </a:ext>
            </a:extLst>
          </a:blip>
          <a:srcRect/>
          <a:stretch/>
        </p:blipFill>
        <p:spPr bwMode="auto">
          <a:xfrm>
            <a:off x="450000" y="4429594"/>
            <a:ext cx="863245" cy="244800"/>
          </a:xfrm>
          <a:prstGeom prst="rect">
            <a:avLst/>
          </a:prstGeom>
          <a:noFill/>
          <a:ln w="9525">
            <a:noFill/>
            <a:miter lim="800000"/>
            <a:headEnd/>
            <a:tailEnd/>
          </a:ln>
        </p:spPr>
      </p:pic>
      <p:pic>
        <p:nvPicPr>
          <p:cNvPr id="15" name="Bild 4" descr="111004_EU-OSHA_PPT_EU logo.png"/>
          <p:cNvPicPr>
            <a:picLocks noChangeAspect="1"/>
          </p:cNvPicPr>
          <p:nvPr userDrawn="1"/>
        </p:nvPicPr>
        <p:blipFill>
          <a:blip r:embed="rId5" cstate="print"/>
          <a:srcRect/>
          <a:stretch>
            <a:fillRect/>
          </a:stretch>
        </p:blipFill>
        <p:spPr bwMode="auto">
          <a:xfrm>
            <a:off x="7723909" y="4431506"/>
            <a:ext cx="372491" cy="242888"/>
          </a:xfrm>
          <a:prstGeom prst="rect">
            <a:avLst/>
          </a:prstGeom>
          <a:noFill/>
          <a:ln w="9525">
            <a:noFill/>
            <a:miter lim="800000"/>
            <a:headEnd/>
            <a:tailEnd/>
          </a:ln>
        </p:spPr>
      </p:pic>
      <p:sp>
        <p:nvSpPr>
          <p:cNvPr id="16"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spTree>
    <p:extLst>
      <p:ext uri="{BB962C8B-B14F-4D97-AF65-F5344CB8AC3E}">
        <p14:creationId xmlns:p14="http://schemas.microsoft.com/office/powerpoint/2010/main" val="1604232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4D061D-8749-4407-8F38-72D6942B85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93F50C70-949A-494D-9C88-D11814889230}"/>
              </a:ext>
            </a:extLst>
          </p:cNvPr>
          <p:cNvSpPr txBox="1"/>
          <p:nvPr userDrawn="1"/>
        </p:nvSpPr>
        <p:spPr>
          <a:xfrm>
            <a:off x="1788820" y="1172240"/>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5" name="TextBox 4">
            <a:extLst>
              <a:ext uri="{FF2B5EF4-FFF2-40B4-BE49-F238E27FC236}">
                <a16:creationId xmlns:a16="http://schemas.microsoft.com/office/drawing/2014/main" id="{A3086950-45AF-4433-A8AD-A5B5B22A4D8B}"/>
              </a:ext>
            </a:extLst>
          </p:cNvPr>
          <p:cNvSpPr txBox="1"/>
          <p:nvPr userDrawn="1"/>
        </p:nvSpPr>
        <p:spPr>
          <a:xfrm>
            <a:off x="1788820" y="1779662"/>
            <a:ext cx="4968552" cy="369332"/>
          </a:xfrm>
          <a:prstGeom prst="rect">
            <a:avLst/>
          </a:prstGeom>
          <a:noFill/>
        </p:spPr>
        <p:txBody>
          <a:bodyPr wrap="square" rtlCol="0">
            <a:spAutoFit/>
          </a:bodyPr>
          <a:lstStyle/>
          <a:p>
            <a:r>
              <a:rPr lang="en-IE" dirty="0">
                <a:solidFill>
                  <a:schemeClr val="tx2"/>
                </a:solidFill>
                <a:ea typeface="+mj-ea"/>
                <a:cs typeface="Trebuchet MS"/>
              </a:rPr>
              <a:t>@</a:t>
            </a:r>
            <a:r>
              <a:rPr lang="en-IE" dirty="0" err="1">
                <a:solidFill>
                  <a:schemeClr val="tx2"/>
                </a:solidFill>
                <a:ea typeface="+mj-ea"/>
                <a:cs typeface="Trebuchet MS"/>
              </a:rPr>
              <a:t>EuropeanAgencyforSafetyandHealthatWork</a:t>
            </a:r>
            <a:endParaRPr lang="en-GB" dirty="0"/>
          </a:p>
        </p:txBody>
      </p:sp>
      <p:sp>
        <p:nvSpPr>
          <p:cNvPr id="6" name="TextBox 5">
            <a:extLst>
              <a:ext uri="{FF2B5EF4-FFF2-40B4-BE49-F238E27FC236}">
                <a16:creationId xmlns:a16="http://schemas.microsoft.com/office/drawing/2014/main" id="{220F26A2-D3C8-41A9-8CA8-83C1C834FB35}"/>
              </a:ext>
            </a:extLst>
          </p:cNvPr>
          <p:cNvSpPr txBox="1"/>
          <p:nvPr userDrawn="1"/>
        </p:nvSpPr>
        <p:spPr>
          <a:xfrm>
            <a:off x="1787638" y="2387084"/>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7" name="TextBox 6">
            <a:extLst>
              <a:ext uri="{FF2B5EF4-FFF2-40B4-BE49-F238E27FC236}">
                <a16:creationId xmlns:a16="http://schemas.microsoft.com/office/drawing/2014/main" id="{81987933-DCD1-4BB5-8F94-7ECB9C9FB410}"/>
              </a:ext>
            </a:extLst>
          </p:cNvPr>
          <p:cNvSpPr txBox="1"/>
          <p:nvPr userDrawn="1"/>
        </p:nvSpPr>
        <p:spPr>
          <a:xfrm>
            <a:off x="1787638" y="2973204"/>
            <a:ext cx="6456770" cy="369332"/>
          </a:xfrm>
          <a:prstGeom prst="rect">
            <a:avLst/>
          </a:prstGeom>
          <a:noFill/>
        </p:spPr>
        <p:txBody>
          <a:bodyPr wrap="square" rtlCol="0">
            <a:spAutoFit/>
          </a:bodyPr>
          <a:lstStyle/>
          <a:p>
            <a:r>
              <a:rPr lang="en-US" dirty="0">
                <a:solidFill>
                  <a:schemeClr val="tx2"/>
                </a:solidFill>
                <a:ea typeface="+mj-ea"/>
                <a:cs typeface="Trebuchet MS"/>
              </a:rPr>
              <a:t>European Agency for Safety and Health at Work (EU-OSHA)</a:t>
            </a:r>
            <a:endParaRPr lang="en-GB" dirty="0"/>
          </a:p>
        </p:txBody>
      </p:sp>
      <p:sp>
        <p:nvSpPr>
          <p:cNvPr id="8" name="TextBox 7">
            <a:extLst>
              <a:ext uri="{FF2B5EF4-FFF2-40B4-BE49-F238E27FC236}">
                <a16:creationId xmlns:a16="http://schemas.microsoft.com/office/drawing/2014/main" id="{1124CAFB-76EA-42F4-8B8A-767C2B094E8B}"/>
              </a:ext>
            </a:extLst>
          </p:cNvPr>
          <p:cNvSpPr txBox="1"/>
          <p:nvPr userDrawn="1"/>
        </p:nvSpPr>
        <p:spPr>
          <a:xfrm>
            <a:off x="1787638" y="3601928"/>
            <a:ext cx="3960440" cy="369332"/>
          </a:xfrm>
          <a:prstGeom prst="rect">
            <a:avLst/>
          </a:prstGeom>
          <a:noFill/>
        </p:spPr>
        <p:txBody>
          <a:bodyPr wrap="square" rtlCol="0">
            <a:spAutoFit/>
          </a:bodyPr>
          <a:lstStyle/>
          <a:p>
            <a:r>
              <a:rPr lang="en-IE" dirty="0">
                <a:solidFill>
                  <a:schemeClr val="tx2"/>
                </a:solidFill>
                <a:ea typeface="+mj-ea"/>
                <a:cs typeface="Trebuchet MS"/>
              </a:rPr>
              <a:t>EU_OSHA</a:t>
            </a:r>
            <a:endParaRPr lang="en-GB" dirty="0"/>
          </a:p>
        </p:txBody>
      </p:sp>
      <p:sp>
        <p:nvSpPr>
          <p:cNvPr id="9" name="TextBox 8">
            <a:extLst>
              <a:ext uri="{FF2B5EF4-FFF2-40B4-BE49-F238E27FC236}">
                <a16:creationId xmlns:a16="http://schemas.microsoft.com/office/drawing/2014/main" id="{2AFD4251-AF3B-4454-B2A7-454DC1CAD1D9}"/>
              </a:ext>
            </a:extLst>
          </p:cNvPr>
          <p:cNvSpPr txBox="1"/>
          <p:nvPr userDrawn="1"/>
        </p:nvSpPr>
        <p:spPr>
          <a:xfrm>
            <a:off x="450001" y="85378"/>
            <a:ext cx="3960440" cy="461665"/>
          </a:xfrm>
          <a:prstGeom prst="rect">
            <a:avLst/>
          </a:prstGeom>
          <a:noFill/>
        </p:spPr>
        <p:txBody>
          <a:bodyPr wrap="square" rtlCol="0">
            <a:spAutoFit/>
          </a:bodyPr>
          <a:lstStyle/>
          <a:p>
            <a:r>
              <a:rPr lang="en-IE" sz="2400" b="1" dirty="0">
                <a:solidFill>
                  <a:schemeClr val="tx2"/>
                </a:solidFill>
                <a:ea typeface="+mj-ea"/>
              </a:rPr>
              <a:t>THANK YOU!</a:t>
            </a:r>
            <a:endParaRPr lang="en-GB" sz="2400" b="1" dirty="0"/>
          </a:p>
        </p:txBody>
      </p:sp>
    </p:spTree>
    <p:extLst>
      <p:ext uri="{BB962C8B-B14F-4D97-AF65-F5344CB8AC3E}">
        <p14:creationId xmlns:p14="http://schemas.microsoft.com/office/powerpoint/2010/main" val="2425017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93338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82904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370349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7627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279871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file://localhost/Volumes/XRAID/Equipo%20Rojo/EU-OSHA/18-0115%20PPT%20templates%20update/PNG/FONDO-PATRON-RESEARCH.png"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png"/><Relationship Id="rId5" Type="http://schemas.openxmlformats.org/officeDocument/2006/relationships/image" Target="file://localhost/Volumes/XRAID/Equipo%20Rojo/EU-OSHA/18-0115%20PPT%20templates%20update/PNG/FONDO-PATRON-RESEARCH.png" TargetMode="Externa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14" r:link="rId15">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n-GB" sz="675" b="1" noProof="0" dirty="0">
                <a:solidFill>
                  <a:schemeClr val="tx2"/>
                </a:solidFill>
                <a:latin typeface="Arial" charset="0"/>
                <a:ea typeface="ＭＳ Ｐゴシック" charset="-128"/>
                <a:cs typeface="ＭＳ Ｐゴシック" charset="-128"/>
              </a:rPr>
              <a:t>https://osha.europa.eu</a:t>
            </a:r>
          </a:p>
        </p:txBody>
      </p:sp>
      <p:pic>
        <p:nvPicPr>
          <p:cNvPr id="9" name="Bild 3" descr="111004_EU-OSHA_PPT_Corporate logo_inner slide.png"/>
          <p:cNvPicPr>
            <a:picLocks noChangeAspect="1"/>
          </p:cNvPicPr>
          <p:nvPr/>
        </p:nvPicPr>
        <p:blipFill>
          <a:blip r:embed="rId16" cstate="print"/>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25"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4" r:link="rId5">
            <a:extLst>
              <a:ext uri="{28A0092B-C50C-407E-A947-70E740481C1C}">
                <a14:useLocalDpi xmlns:a14="http://schemas.microsoft.com/office/drawing/2010/main" val="0"/>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n-GB" sz="675" b="1" noProof="0" dirty="0">
                <a:solidFill>
                  <a:schemeClr val="tx2"/>
                </a:solidFill>
                <a:latin typeface="Arial" charset="0"/>
                <a:ea typeface="ＭＳ Ｐゴシック" charset="-128"/>
                <a:cs typeface="ＭＳ Ｐゴシック" charset="-128"/>
              </a:rPr>
              <a:t>https://osha.europa.eu</a:t>
            </a:r>
          </a:p>
        </p:txBody>
      </p:sp>
      <p:pic>
        <p:nvPicPr>
          <p:cNvPr id="9" name="Bild 3" descr="111004_EU-OSHA_PPT_Corporate logo_inner slide.png"/>
          <p:cNvPicPr>
            <a:picLocks noChangeAspect="1"/>
          </p:cNvPicPr>
          <p:nvPr/>
        </p:nvPicPr>
        <p:blipFill>
          <a:blip r:embed="rId6" cstate="print"/>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31" r:id="rId1"/>
    <p:sldLayoutId id="2147483823" r:id="rId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osha.europa.eu/en/publications/osh-figures-health-and-social-care-secto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osha.europa.eu/en/publications/osh-risks-health-and-social-care-sector" TargetMode="External"/><Relationship Id="rId7" Type="http://schemas.openxmlformats.org/officeDocument/2006/relationships/hyperlink" Target="https://osha.europa.eu/en/publications/worker-participation-osh-management-health-and-social-care-secto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osha.europa.eu/en/publications/main-drivers-and-barriers-osh-management-health-and-social-care-sector" TargetMode="External"/><Relationship Id="rId5" Type="http://schemas.openxmlformats.org/officeDocument/2006/relationships/hyperlink" Target="https://osha.europa.eu/en/publications/osh-management-health-and-social-care-sector" TargetMode="External"/><Relationship Id="rId4" Type="http://schemas.openxmlformats.org/officeDocument/2006/relationships/hyperlink" Target="https://osha.europa.eu/en/publications/work-related-outcomes-health-and-social-care-sector"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BE335-7734-443F-A95C-AA48C734F6B3}"/>
              </a:ext>
            </a:extLst>
          </p:cNvPr>
          <p:cNvSpPr>
            <a:spLocks noGrp="1"/>
          </p:cNvSpPr>
          <p:nvPr>
            <p:ph type="title"/>
          </p:nvPr>
        </p:nvSpPr>
        <p:spPr>
          <a:xfrm>
            <a:off x="251520" y="2673000"/>
            <a:ext cx="8496944" cy="696600"/>
          </a:xfrm>
        </p:spPr>
        <p:txBody>
          <a:bodyPr/>
          <a:lstStyle/>
          <a:p>
            <a:r>
              <a:rPr lang="es-ES" dirty="0"/>
              <a:t>Health and Social Care (</a:t>
            </a:r>
            <a:r>
              <a:rPr lang="es-ES" dirty="0" err="1"/>
              <a:t>HeSCare</a:t>
            </a:r>
            <a:r>
              <a:rPr lang="es-ES" dirty="0"/>
              <a:t>) sector -</a:t>
            </a:r>
            <a:r>
              <a:rPr lang="es-ES" dirty="0">
                <a:solidFill>
                  <a:srgbClr val="7030A0"/>
                </a:solidFill>
              </a:rPr>
              <a:t> </a:t>
            </a:r>
            <a:r>
              <a:rPr lang="es-ES" dirty="0"/>
              <a:t>OSH in figures</a:t>
            </a:r>
            <a:br>
              <a:rPr lang="es-ES" dirty="0"/>
            </a:br>
            <a:endParaRPr lang="en-GB" sz="1800" dirty="0"/>
          </a:p>
        </p:txBody>
      </p:sp>
      <p:sp>
        <p:nvSpPr>
          <p:cNvPr id="3" name="Subtitle 2">
            <a:extLst>
              <a:ext uri="{FF2B5EF4-FFF2-40B4-BE49-F238E27FC236}">
                <a16:creationId xmlns:a16="http://schemas.microsoft.com/office/drawing/2014/main" id="{AA9C1D1E-3C23-4ACB-B4E5-691CB8097E57}"/>
              </a:ext>
            </a:extLst>
          </p:cNvPr>
          <p:cNvSpPr>
            <a:spLocks noGrp="1"/>
          </p:cNvSpPr>
          <p:nvPr>
            <p:ph type="subTitle" idx="10"/>
          </p:nvPr>
        </p:nvSpPr>
        <p:spPr>
          <a:xfrm>
            <a:off x="251520" y="3075806"/>
            <a:ext cx="7844880" cy="506406"/>
          </a:xfrm>
        </p:spPr>
        <p:txBody>
          <a:bodyPr>
            <a:normAutofit/>
          </a:bodyPr>
          <a:lstStyle/>
          <a:p>
            <a:r>
              <a:rPr lang="es-ES" sz="1600" dirty="0" err="1"/>
              <a:t>Characterisation</a:t>
            </a:r>
            <a:r>
              <a:rPr lang="es-ES" sz="1600" dirty="0"/>
              <a:t> </a:t>
            </a:r>
            <a:r>
              <a:rPr lang="es-ES" sz="1600" dirty="0" err="1"/>
              <a:t>of</a:t>
            </a:r>
            <a:r>
              <a:rPr lang="es-ES" sz="1600" dirty="0"/>
              <a:t> </a:t>
            </a:r>
            <a:r>
              <a:rPr lang="es-ES" sz="1600" dirty="0" err="1"/>
              <a:t>the</a:t>
            </a:r>
            <a:r>
              <a:rPr lang="es-ES" sz="1600" dirty="0"/>
              <a:t> </a:t>
            </a:r>
            <a:r>
              <a:rPr lang="es-ES" sz="1600" dirty="0" err="1"/>
              <a:t>HeSCare</a:t>
            </a:r>
            <a:r>
              <a:rPr lang="es-ES" sz="1600" dirty="0"/>
              <a:t> sector </a:t>
            </a:r>
          </a:p>
          <a:p>
            <a:r>
              <a:rPr lang="es-ES" sz="1200" dirty="0"/>
              <a:t>PPT 1</a:t>
            </a:r>
            <a:endParaRPr lang="en-GB" sz="1200" dirty="0"/>
          </a:p>
        </p:txBody>
      </p:sp>
    </p:spTree>
    <p:extLst>
      <p:ext uri="{BB962C8B-B14F-4D97-AF65-F5344CB8AC3E}">
        <p14:creationId xmlns:p14="http://schemas.microsoft.com/office/powerpoint/2010/main" val="1077208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Percentage of </a:t>
            </a:r>
            <a:r>
              <a:rPr lang="en-US" dirty="0" err="1"/>
              <a:t>HeSCare</a:t>
            </a:r>
            <a:r>
              <a:rPr lang="en-US" dirty="0"/>
              <a:t> workers holding multiple jobs </a:t>
            </a:r>
            <a:br>
              <a:rPr lang="en-US" dirty="0"/>
            </a:br>
            <a:r>
              <a:rPr lang="en-US" sz="1200" dirty="0"/>
              <a:t>by country, EU-27 (+ CH and NO),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1403648" y="3864119"/>
            <a:ext cx="6408712" cy="50783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workers in the EU-27, Switzerland and Norway.</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(NACE Q) EU-27 average.</a:t>
            </a:r>
          </a:p>
        </p:txBody>
      </p:sp>
      <p:pic>
        <p:nvPicPr>
          <p:cNvPr id="13" name="Content Placeholder 12">
            <a:extLst>
              <a:ext uri="{FF2B5EF4-FFF2-40B4-BE49-F238E27FC236}">
                <a16:creationId xmlns:a16="http://schemas.microsoft.com/office/drawing/2014/main" id="{11956418-FAE8-4013-71DF-FC501D6F2832}"/>
              </a:ext>
            </a:extLst>
          </p:cNvPr>
          <p:cNvPicPr>
            <a:picLocks noGrp="1" noChangeAspect="1"/>
          </p:cNvPicPr>
          <p:nvPr>
            <p:ph sz="half" idx="1"/>
          </p:nvPr>
        </p:nvPicPr>
        <p:blipFill>
          <a:blip r:embed="rId2"/>
          <a:stretch>
            <a:fillRect/>
          </a:stretch>
        </p:blipFill>
        <p:spPr>
          <a:xfrm>
            <a:off x="1429240" y="987574"/>
            <a:ext cx="6285521" cy="2908044"/>
          </a:xfrm>
          <a:prstGeom prst="rect">
            <a:avLst/>
          </a:prstGeom>
        </p:spPr>
      </p:pic>
    </p:spTree>
    <p:extLst>
      <p:ext uri="{BB962C8B-B14F-4D97-AF65-F5344CB8AC3E}">
        <p14:creationId xmlns:p14="http://schemas.microsoft.com/office/powerpoint/2010/main" val="2904301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Percentage of </a:t>
            </a:r>
            <a:r>
              <a:rPr lang="en-US" dirty="0" err="1"/>
              <a:t>HeSCare</a:t>
            </a:r>
            <a:r>
              <a:rPr lang="en-US" dirty="0"/>
              <a:t> workers with few jobs prospects for career advancement, </a:t>
            </a:r>
            <a:r>
              <a:rPr lang="en-US" sz="1200" dirty="0"/>
              <a:t>by subsector,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2050225" y="4018974"/>
            <a:ext cx="5043552" cy="7130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a:t>
            </a:r>
            <a:r>
              <a:rPr lang="en-GB" sz="900" i="1" dirty="0">
                <a:effectLst/>
                <a:latin typeface="Arial" panose="020B0604020202020204" pitchFamily="34" charset="0"/>
                <a:ea typeface="Times New Roman" panose="02020603050405020304" pitchFamily="18" charset="0"/>
                <a:cs typeface="Times New Roman" panose="02020603050405020304" pitchFamily="18" charset="0"/>
              </a:rPr>
              <a:t>s</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in the EU-27.</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(NACE Q) EU-27 average.</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35E90605-7666-6561-3E6A-8890267A52E0}"/>
              </a:ext>
            </a:extLst>
          </p:cNvPr>
          <p:cNvPicPr>
            <a:picLocks noGrp="1" noChangeAspect="1"/>
          </p:cNvPicPr>
          <p:nvPr>
            <p:ph sz="half" idx="1"/>
          </p:nvPr>
        </p:nvPicPr>
        <p:blipFill>
          <a:blip r:embed="rId2"/>
          <a:stretch>
            <a:fillRect/>
          </a:stretch>
        </p:blipFill>
        <p:spPr>
          <a:xfrm>
            <a:off x="2050224" y="1059582"/>
            <a:ext cx="5043552" cy="2932430"/>
          </a:xfrm>
          <a:prstGeom prst="rect">
            <a:avLst/>
          </a:prstGeom>
        </p:spPr>
      </p:pic>
    </p:spTree>
    <p:extLst>
      <p:ext uri="{BB962C8B-B14F-4D97-AF65-F5344CB8AC3E}">
        <p14:creationId xmlns:p14="http://schemas.microsoft.com/office/powerpoint/2010/main" val="2648004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Percentage of </a:t>
            </a:r>
            <a:r>
              <a:rPr lang="en-US" dirty="0" err="1"/>
              <a:t>HeSCare</a:t>
            </a:r>
            <a:r>
              <a:rPr lang="en-US" dirty="0"/>
              <a:t> sector workers with little learning opportunities </a:t>
            </a:r>
            <a:br>
              <a:rPr lang="en-US" dirty="0"/>
            </a:br>
            <a:r>
              <a:rPr lang="en-US" sz="1200" dirty="0"/>
              <a:t>by education level,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1762940" y="3963851"/>
            <a:ext cx="5618120" cy="50783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a:t>
            </a:r>
            <a:r>
              <a:rPr lang="en-GB" sz="900" i="1" dirty="0">
                <a:effectLst/>
                <a:latin typeface="Arial" panose="020B0604020202020204" pitchFamily="34" charset="0"/>
                <a:ea typeface="Times New Roman" panose="02020603050405020304" pitchFamily="18" charset="0"/>
                <a:cs typeface="Times New Roman" panose="02020603050405020304" pitchFamily="18" charset="0"/>
              </a:rPr>
              <a:t>s</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in the EU-27.</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(NACE Q) EU-27 average.</a:t>
            </a:r>
          </a:p>
        </p:txBody>
      </p:sp>
      <p:pic>
        <p:nvPicPr>
          <p:cNvPr id="10" name="Content Placeholder 9">
            <a:extLst>
              <a:ext uri="{FF2B5EF4-FFF2-40B4-BE49-F238E27FC236}">
                <a16:creationId xmlns:a16="http://schemas.microsoft.com/office/drawing/2014/main" id="{7940234F-A978-3E8D-0F5D-BF23BE4ADE8B}"/>
              </a:ext>
            </a:extLst>
          </p:cNvPr>
          <p:cNvPicPr>
            <a:picLocks noGrp="1" noChangeAspect="1"/>
          </p:cNvPicPr>
          <p:nvPr>
            <p:ph sz="half" idx="1"/>
          </p:nvPr>
        </p:nvPicPr>
        <p:blipFill>
          <a:blip r:embed="rId2"/>
          <a:stretch>
            <a:fillRect/>
          </a:stretch>
        </p:blipFill>
        <p:spPr>
          <a:xfrm>
            <a:off x="1762940" y="1059582"/>
            <a:ext cx="5618120" cy="2908044"/>
          </a:xfrm>
          <a:prstGeom prst="rect">
            <a:avLst/>
          </a:prstGeom>
        </p:spPr>
      </p:pic>
    </p:spTree>
    <p:extLst>
      <p:ext uri="{BB962C8B-B14F-4D97-AF65-F5344CB8AC3E}">
        <p14:creationId xmlns:p14="http://schemas.microsoft.com/office/powerpoint/2010/main" val="3527162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Percentage of </a:t>
            </a:r>
            <a:r>
              <a:rPr lang="en-US" dirty="0" err="1"/>
              <a:t>HeSCare</a:t>
            </a:r>
            <a:r>
              <a:rPr lang="en-US" dirty="0"/>
              <a:t> sector workers that received no training paid for or provided by employer over past 12 months, </a:t>
            </a:r>
            <a:r>
              <a:rPr lang="en-US" sz="1200" dirty="0"/>
              <a:t>by subsector,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1762940" y="3948268"/>
            <a:ext cx="5618120" cy="50783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(NACE Q) EU-27 average.</a:t>
            </a:r>
          </a:p>
        </p:txBody>
      </p:sp>
      <p:pic>
        <p:nvPicPr>
          <p:cNvPr id="5" name="Content Placeholder 4">
            <a:extLst>
              <a:ext uri="{FF2B5EF4-FFF2-40B4-BE49-F238E27FC236}">
                <a16:creationId xmlns:a16="http://schemas.microsoft.com/office/drawing/2014/main" id="{DA93738F-094F-F926-BC4F-998571EF6ECF}"/>
              </a:ext>
            </a:extLst>
          </p:cNvPr>
          <p:cNvPicPr>
            <a:picLocks noGrp="1" noChangeAspect="1"/>
          </p:cNvPicPr>
          <p:nvPr>
            <p:ph sz="half" idx="1"/>
          </p:nvPr>
        </p:nvPicPr>
        <p:blipFill>
          <a:blip r:embed="rId2"/>
          <a:stretch>
            <a:fillRect/>
          </a:stretch>
        </p:blipFill>
        <p:spPr>
          <a:xfrm>
            <a:off x="1727684" y="1059582"/>
            <a:ext cx="5688632" cy="2908044"/>
          </a:xfrm>
          <a:prstGeom prst="rect">
            <a:avLst/>
          </a:prstGeom>
        </p:spPr>
      </p:pic>
    </p:spTree>
    <p:extLst>
      <p:ext uri="{BB962C8B-B14F-4D97-AF65-F5344CB8AC3E}">
        <p14:creationId xmlns:p14="http://schemas.microsoft.com/office/powerpoint/2010/main" val="2037446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Percentage of </a:t>
            </a:r>
            <a:r>
              <a:rPr lang="en-US" dirty="0" err="1"/>
              <a:t>HeSCare</a:t>
            </a:r>
            <a:r>
              <a:rPr lang="en-US" dirty="0"/>
              <a:t> workers that received non “on-the-job training” </a:t>
            </a:r>
            <a:br>
              <a:rPr lang="en-US" dirty="0"/>
            </a:br>
            <a:r>
              <a:rPr lang="en-US" dirty="0"/>
              <a:t>(co-workers, supervisors) over past 12 months, </a:t>
            </a:r>
            <a:r>
              <a:rPr lang="en-US" sz="1200" dirty="0"/>
              <a:t>by subsector,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1799692" y="3876260"/>
            <a:ext cx="5581367" cy="50783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a:t>
            </a:r>
            <a:r>
              <a:rPr lang="en-GB" sz="900" i="1" dirty="0">
                <a:effectLst/>
                <a:latin typeface="Arial" panose="020B0604020202020204" pitchFamily="34" charset="0"/>
                <a:ea typeface="Times New Roman" panose="02020603050405020304" pitchFamily="18" charset="0"/>
                <a:cs typeface="Times New Roman" panose="02020603050405020304" pitchFamily="18" charset="0"/>
              </a:rPr>
              <a:t>s</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in the EU-27.</a:t>
            </a:r>
          </a:p>
          <a:p>
            <a:pPr algn="r"/>
            <a:r>
              <a:rPr lang="en-GB" sz="900" dirty="0">
                <a:effectLst/>
                <a:latin typeface="Arial" panose="020B0604020202020204" pitchFamily="34" charset="0"/>
                <a:ea typeface="SimSun" panose="02010600030101010101" pitchFamily="2" charset="-122"/>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a:t>
            </a:r>
            <a:r>
              <a:rPr lang="en-GB" sz="900" dirty="0">
                <a:effectLst/>
                <a:latin typeface="Arial" panose="020B0604020202020204" pitchFamily="34" charset="0"/>
                <a:ea typeface="SimSun" panose="02010600030101010101" pitchFamily="2" charset="-122"/>
              </a:rPr>
              <a:t>(NACE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DE9CFADB-7639-3296-5A22-4B251FAD5D3C}"/>
              </a:ext>
            </a:extLst>
          </p:cNvPr>
          <p:cNvPicPr>
            <a:picLocks noGrp="1" noChangeAspect="1"/>
          </p:cNvPicPr>
          <p:nvPr>
            <p:ph sz="half" idx="1"/>
          </p:nvPr>
        </p:nvPicPr>
        <p:blipFill>
          <a:blip r:embed="rId2"/>
          <a:stretch>
            <a:fillRect/>
          </a:stretch>
        </p:blipFill>
        <p:spPr>
          <a:xfrm>
            <a:off x="1799693" y="987574"/>
            <a:ext cx="5544615" cy="2908044"/>
          </a:xfrm>
          <a:prstGeom prst="rect">
            <a:avLst/>
          </a:prstGeom>
        </p:spPr>
      </p:pic>
    </p:spTree>
    <p:extLst>
      <p:ext uri="{BB962C8B-B14F-4D97-AF65-F5344CB8AC3E}">
        <p14:creationId xmlns:p14="http://schemas.microsoft.com/office/powerpoint/2010/main" val="2198805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Percentage of </a:t>
            </a:r>
            <a:r>
              <a:rPr lang="en-US" dirty="0" err="1"/>
              <a:t>HeSCare</a:t>
            </a:r>
            <a:r>
              <a:rPr lang="en-US" dirty="0"/>
              <a:t> workers with precarious employment conditions* </a:t>
            </a:r>
            <a:br>
              <a:rPr lang="en-US" dirty="0"/>
            </a:br>
            <a:r>
              <a:rPr lang="en-US" sz="1200" dirty="0"/>
              <a:t>by education level,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1763688" y="4013651"/>
            <a:ext cx="5544616" cy="64633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a:t>
            </a:r>
            <a:r>
              <a:rPr lang="en-GB" sz="900" i="1" dirty="0">
                <a:effectLst/>
                <a:latin typeface="Arial" panose="020B0604020202020204" pitchFamily="34" charset="0"/>
                <a:ea typeface="Times New Roman" panose="02020603050405020304" pitchFamily="18" charset="0"/>
                <a:cs typeface="Times New Roman" panose="02020603050405020304" pitchFamily="18" charset="0"/>
              </a:rPr>
              <a:t>s</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in the EU-27.</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Precariousness defined as: parttime or fixed-term job, and difficulty making ends meet or multiple jobs.</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(NACE Q) EU-27 average.</a:t>
            </a:r>
          </a:p>
        </p:txBody>
      </p:sp>
      <p:pic>
        <p:nvPicPr>
          <p:cNvPr id="7" name="Content Placeholder 6">
            <a:extLst>
              <a:ext uri="{FF2B5EF4-FFF2-40B4-BE49-F238E27FC236}">
                <a16:creationId xmlns:a16="http://schemas.microsoft.com/office/drawing/2014/main" id="{775CB265-632C-33CC-6A3B-9A4E9A0D598A}"/>
              </a:ext>
            </a:extLst>
          </p:cNvPr>
          <p:cNvPicPr>
            <a:picLocks noGrp="1" noChangeAspect="1"/>
          </p:cNvPicPr>
          <p:nvPr>
            <p:ph sz="half" idx="1"/>
          </p:nvPr>
        </p:nvPicPr>
        <p:blipFill>
          <a:blip r:embed="rId2"/>
          <a:stretch>
            <a:fillRect/>
          </a:stretch>
        </p:blipFill>
        <p:spPr>
          <a:xfrm>
            <a:off x="1799692" y="1117728"/>
            <a:ext cx="5544616" cy="2908044"/>
          </a:xfrm>
          <a:prstGeom prst="rect">
            <a:avLst/>
          </a:prstGeom>
        </p:spPr>
      </p:pic>
    </p:spTree>
    <p:extLst>
      <p:ext uri="{BB962C8B-B14F-4D97-AF65-F5344CB8AC3E}">
        <p14:creationId xmlns:p14="http://schemas.microsoft.com/office/powerpoint/2010/main" val="979287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Mean scores of </a:t>
            </a:r>
            <a:r>
              <a:rPr lang="en-US" dirty="0" err="1"/>
              <a:t>HeSCare</a:t>
            </a:r>
            <a:r>
              <a:rPr lang="en-US" dirty="0"/>
              <a:t> workers with low task autonomy* </a:t>
            </a:r>
            <a:br>
              <a:rPr lang="en-US" dirty="0"/>
            </a:br>
            <a:r>
              <a:rPr lang="en-US" sz="1200" dirty="0"/>
              <a:t>by education level,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1637674" y="4003392"/>
            <a:ext cx="5886654" cy="64633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Deciding never/rarely/sometimes yourself on 'order of tasks'; 'methods'; 'speed or rate of work'.</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(NACE Q) EU-27 average.</a:t>
            </a:r>
          </a:p>
        </p:txBody>
      </p:sp>
      <p:pic>
        <p:nvPicPr>
          <p:cNvPr id="10" name="Content Placeholder 9">
            <a:extLst>
              <a:ext uri="{FF2B5EF4-FFF2-40B4-BE49-F238E27FC236}">
                <a16:creationId xmlns:a16="http://schemas.microsoft.com/office/drawing/2014/main" id="{72565E95-005D-9B94-6EF3-960A6DA72475}"/>
              </a:ext>
            </a:extLst>
          </p:cNvPr>
          <p:cNvPicPr>
            <a:picLocks noGrp="1" noChangeAspect="1"/>
          </p:cNvPicPr>
          <p:nvPr>
            <p:ph sz="half" idx="1"/>
          </p:nvPr>
        </p:nvPicPr>
        <p:blipFill>
          <a:blip r:embed="rId2"/>
          <a:stretch>
            <a:fillRect/>
          </a:stretch>
        </p:blipFill>
        <p:spPr>
          <a:xfrm>
            <a:off x="1637674" y="1117728"/>
            <a:ext cx="5868652" cy="2908044"/>
          </a:xfrm>
          <a:prstGeom prst="rect">
            <a:avLst/>
          </a:prstGeom>
        </p:spPr>
      </p:pic>
    </p:spTree>
    <p:extLst>
      <p:ext uri="{BB962C8B-B14F-4D97-AF65-F5344CB8AC3E}">
        <p14:creationId xmlns:p14="http://schemas.microsoft.com/office/powerpoint/2010/main" val="23145103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Mean scores of </a:t>
            </a:r>
            <a:r>
              <a:rPr lang="en-US" dirty="0" err="1"/>
              <a:t>HeSCare</a:t>
            </a:r>
            <a:r>
              <a:rPr lang="en-US" dirty="0"/>
              <a:t> workers with low </a:t>
            </a:r>
            <a:r>
              <a:rPr lang="en-US" dirty="0" err="1"/>
              <a:t>organisational</a:t>
            </a:r>
            <a:r>
              <a:rPr lang="en-US" dirty="0"/>
              <a:t> participation* </a:t>
            </a:r>
            <a:br>
              <a:rPr lang="en-US" dirty="0"/>
            </a:br>
            <a:r>
              <a:rPr lang="en-US" sz="1200" dirty="0"/>
              <a:t>by education level,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1475656" y="3723878"/>
            <a:ext cx="6048672" cy="784830"/>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a:t>
            </a:r>
            <a:r>
              <a:rPr lang="en-GB" sz="900" i="1" dirty="0">
                <a:effectLst/>
                <a:latin typeface="Arial" panose="020B0604020202020204" pitchFamily="34" charset="0"/>
                <a:ea typeface="Times New Roman" panose="02020603050405020304" pitchFamily="18" charset="0"/>
                <a:cs typeface="Times New Roman" panose="02020603050405020304" pitchFamily="18" charset="0"/>
              </a:rPr>
              <a:t> </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in the EU-27.</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Never/rarely/sometimes 'can influence decisions'; 'consulted about objectives'; 'involved in improving work organisation/processes'. </a:t>
            </a:r>
          </a:p>
          <a:p>
            <a:pPr algn="r"/>
            <a:r>
              <a:rPr lang="en-GB" sz="900" dirty="0">
                <a:effectLst/>
                <a:latin typeface="Arial" panose="020B0604020202020204" pitchFamily="34" charset="0"/>
                <a:ea typeface="SimSun" panose="02010600030101010101" pitchFamily="2" charset="-122"/>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a:t>
            </a:r>
            <a:r>
              <a:rPr lang="en-GB" sz="900" dirty="0">
                <a:effectLst/>
                <a:latin typeface="Arial" panose="020B0604020202020204" pitchFamily="34" charset="0"/>
                <a:ea typeface="SimSun" panose="02010600030101010101" pitchFamily="2" charset="-122"/>
              </a:rPr>
              <a:t>(NACE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F0EAE320-E0AE-B8C3-77FF-D52E4D65495E}"/>
              </a:ext>
            </a:extLst>
          </p:cNvPr>
          <p:cNvPicPr>
            <a:picLocks noGrp="1" noChangeAspect="1"/>
          </p:cNvPicPr>
          <p:nvPr>
            <p:ph sz="half" idx="1"/>
          </p:nvPr>
        </p:nvPicPr>
        <p:blipFill>
          <a:blip r:embed="rId2"/>
          <a:stretch>
            <a:fillRect/>
          </a:stretch>
        </p:blipFill>
        <p:spPr>
          <a:xfrm>
            <a:off x="1685294" y="1913209"/>
            <a:ext cx="5773412" cy="1810669"/>
          </a:xfrm>
          <a:prstGeom prst="rect">
            <a:avLst/>
          </a:prstGeom>
        </p:spPr>
      </p:pic>
    </p:spTree>
    <p:extLst>
      <p:ext uri="{BB962C8B-B14F-4D97-AF65-F5344CB8AC3E}">
        <p14:creationId xmlns:p14="http://schemas.microsoft.com/office/powerpoint/2010/main" val="535546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449" y="188326"/>
            <a:ext cx="8785101" cy="367200"/>
          </a:xfrm>
        </p:spPr>
        <p:txBody>
          <a:bodyPr/>
          <a:lstStyle/>
          <a:p>
            <a:r>
              <a:rPr lang="en-US" dirty="0"/>
              <a:t>Percentage of </a:t>
            </a:r>
            <a:r>
              <a:rPr lang="en-US" dirty="0" err="1"/>
              <a:t>HeSCare</a:t>
            </a:r>
            <a:r>
              <a:rPr lang="en-US" dirty="0"/>
              <a:t> workers that have been discriminated at work </a:t>
            </a:r>
            <a:br>
              <a:rPr lang="en-US" dirty="0"/>
            </a:br>
            <a:r>
              <a:rPr lang="en-US" sz="1200" dirty="0"/>
              <a:t>over past 12 months at work, by education level,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1547664" y="4008135"/>
            <a:ext cx="5760640" cy="50783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a:t>
            </a:r>
            <a:r>
              <a:rPr lang="en-GB" sz="900" i="1" dirty="0">
                <a:effectLst/>
                <a:latin typeface="Arial" panose="020B0604020202020204" pitchFamily="34" charset="0"/>
                <a:ea typeface="Times New Roman" panose="02020603050405020304" pitchFamily="18" charset="0"/>
                <a:cs typeface="Times New Roman" panose="02020603050405020304" pitchFamily="18" charset="0"/>
              </a:rPr>
              <a:t>s </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in the EU-27.</a:t>
            </a:r>
          </a:p>
          <a:p>
            <a:pPr algn="r"/>
            <a:r>
              <a:rPr lang="en-GB" sz="900" dirty="0">
                <a:effectLst/>
                <a:latin typeface="Arial" panose="020B0604020202020204" pitchFamily="34" charset="0"/>
                <a:ea typeface="SimSun" panose="02010600030101010101" pitchFamily="2" charset="-122"/>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a:t>
            </a:r>
            <a:r>
              <a:rPr lang="en-GB" sz="900" dirty="0">
                <a:effectLst/>
                <a:latin typeface="Arial" panose="020B0604020202020204" pitchFamily="34" charset="0"/>
                <a:ea typeface="SimSun" panose="02010600030101010101" pitchFamily="2" charset="-122"/>
              </a:rPr>
              <a:t>(NACE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4" name="Content Placeholder 13">
            <a:extLst>
              <a:ext uri="{FF2B5EF4-FFF2-40B4-BE49-F238E27FC236}">
                <a16:creationId xmlns:a16="http://schemas.microsoft.com/office/drawing/2014/main" id="{D006DF25-8AEE-46B7-9EF1-4130086A4A53}"/>
              </a:ext>
            </a:extLst>
          </p:cNvPr>
          <p:cNvPicPr>
            <a:picLocks noGrp="1" noChangeAspect="1"/>
          </p:cNvPicPr>
          <p:nvPr>
            <p:ph sz="half" idx="1"/>
          </p:nvPr>
        </p:nvPicPr>
        <p:blipFill>
          <a:blip r:embed="rId2"/>
          <a:stretch>
            <a:fillRect/>
          </a:stretch>
        </p:blipFill>
        <p:spPr>
          <a:xfrm>
            <a:off x="1871700" y="1117728"/>
            <a:ext cx="5400600" cy="2908044"/>
          </a:xfrm>
          <a:prstGeom prst="rect">
            <a:avLst/>
          </a:prstGeom>
        </p:spPr>
      </p:pic>
    </p:spTree>
    <p:extLst>
      <p:ext uri="{BB962C8B-B14F-4D97-AF65-F5344CB8AC3E}">
        <p14:creationId xmlns:p14="http://schemas.microsoft.com/office/powerpoint/2010/main" val="24441639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Percentage of </a:t>
            </a:r>
            <a:r>
              <a:rPr lang="en-US" dirty="0" err="1"/>
              <a:t>HeSCare</a:t>
            </a:r>
            <a:r>
              <a:rPr lang="en-US" dirty="0"/>
              <a:t> workers reporting that their health and safety is at risk because of work, </a:t>
            </a:r>
            <a:r>
              <a:rPr lang="en-US" sz="1200" dirty="0"/>
              <a:t>by education level,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1691680" y="4083918"/>
            <a:ext cx="5400600" cy="713016"/>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(NACE Q) EU-27 average.</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07D39E21-87D9-6DC9-E604-4CE6FC945371}"/>
              </a:ext>
            </a:extLst>
          </p:cNvPr>
          <p:cNvPicPr>
            <a:picLocks noGrp="1" noChangeAspect="1"/>
          </p:cNvPicPr>
          <p:nvPr>
            <p:ph sz="half" idx="1"/>
          </p:nvPr>
        </p:nvPicPr>
        <p:blipFill>
          <a:blip r:embed="rId2"/>
          <a:stretch>
            <a:fillRect/>
          </a:stretch>
        </p:blipFill>
        <p:spPr>
          <a:xfrm>
            <a:off x="2051720" y="1059582"/>
            <a:ext cx="5040560" cy="3024336"/>
          </a:xfrm>
          <a:prstGeom prst="rect">
            <a:avLst/>
          </a:prstGeom>
        </p:spPr>
      </p:pic>
    </p:spTree>
    <p:extLst>
      <p:ext uri="{BB962C8B-B14F-4D97-AF65-F5344CB8AC3E}">
        <p14:creationId xmlns:p14="http://schemas.microsoft.com/office/powerpoint/2010/main" val="3618685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7" y="135000"/>
            <a:ext cx="7830488" cy="367200"/>
          </a:xfrm>
        </p:spPr>
        <p:txBody>
          <a:bodyPr/>
          <a:lstStyle/>
          <a:p>
            <a:r>
              <a:rPr lang="en-US" dirty="0"/>
              <a:t>Introduction</a:t>
            </a:r>
            <a:endParaRPr lang="el-GR" dirty="0"/>
          </a:p>
        </p:txBody>
      </p:sp>
      <p:sp>
        <p:nvSpPr>
          <p:cNvPr id="3" name="Θέση περιεχομένου 2">
            <a:extLst>
              <a:ext uri="{FF2B5EF4-FFF2-40B4-BE49-F238E27FC236}">
                <a16:creationId xmlns:a16="http://schemas.microsoft.com/office/drawing/2014/main" id="{1B989CBD-213C-4888-9275-7A5B24794103}"/>
              </a:ext>
            </a:extLst>
          </p:cNvPr>
          <p:cNvSpPr>
            <a:spLocks noGrp="1"/>
          </p:cNvSpPr>
          <p:nvPr>
            <p:ph sz="half" idx="1"/>
          </p:nvPr>
        </p:nvSpPr>
        <p:spPr>
          <a:xfrm>
            <a:off x="467545" y="732267"/>
            <a:ext cx="4032447" cy="3678966"/>
          </a:xfrm>
        </p:spPr>
        <p:txBody>
          <a:bodyPr>
            <a:normAutofit/>
          </a:bodyPr>
          <a:lstStyle/>
          <a:p>
            <a:pPr marL="0" indent="0">
              <a:buNone/>
            </a:pPr>
            <a:r>
              <a:rPr lang="en-GB" sz="1500" b="0" dirty="0"/>
              <a:t>This PPT is based on the following report:</a:t>
            </a:r>
          </a:p>
          <a:p>
            <a:pPr marL="0" indent="0">
              <a:buNone/>
            </a:pPr>
            <a:endParaRPr lang="en-GB" sz="1500" b="0" dirty="0">
              <a:solidFill>
                <a:srgbClr val="FF0000"/>
              </a:solidFill>
            </a:endParaRPr>
          </a:p>
          <a:p>
            <a:pPr marL="189000" lvl="1" indent="0">
              <a:buNone/>
            </a:pPr>
            <a:r>
              <a:rPr lang="en-GB" sz="1500" dirty="0"/>
              <a:t>EU-OSHA, </a:t>
            </a:r>
            <a:r>
              <a:rPr lang="en-GB" sz="1500" i="1" dirty="0"/>
              <a:t>OSH in figures in the health and social care sector </a:t>
            </a:r>
            <a:r>
              <a:rPr lang="en-GB" sz="1500" dirty="0"/>
              <a:t>(Chapter 2), 2024. </a:t>
            </a:r>
          </a:p>
          <a:p>
            <a:pPr marL="189000" lvl="1" indent="0">
              <a:buNone/>
            </a:pPr>
            <a:endParaRPr lang="en-GB" sz="1500" dirty="0"/>
          </a:p>
          <a:p>
            <a:pPr marL="189000" lvl="1" indent="0">
              <a:buNone/>
            </a:pPr>
            <a:r>
              <a:rPr lang="en-GB" sz="1500" dirty="0">
                <a:hlinkClick r:id="rId3"/>
              </a:rPr>
              <a:t>https://osha.europa.eu/en/publications/osh-figures-health-and-social-care-sector</a:t>
            </a:r>
            <a:r>
              <a:rPr lang="en-GB" sz="1500" dirty="0"/>
              <a:t> </a:t>
            </a:r>
          </a:p>
          <a:p>
            <a:pPr marL="0" indent="0">
              <a:buNone/>
            </a:pPr>
            <a:endParaRPr lang="en-GB" sz="1500" dirty="0"/>
          </a:p>
          <a:p>
            <a:pPr marL="0" indent="0">
              <a:buNone/>
            </a:pPr>
            <a:endParaRPr lang="en-GB" sz="1500" dirty="0"/>
          </a:p>
        </p:txBody>
      </p:sp>
      <p:pic>
        <p:nvPicPr>
          <p:cNvPr id="7" name="Picture 6">
            <a:extLst>
              <a:ext uri="{FF2B5EF4-FFF2-40B4-BE49-F238E27FC236}">
                <a16:creationId xmlns:a16="http://schemas.microsoft.com/office/drawing/2014/main" id="{5B530A62-1F48-3127-9B03-45E1035FCD9B}"/>
              </a:ext>
            </a:extLst>
          </p:cNvPr>
          <p:cNvPicPr>
            <a:picLocks noChangeAspect="1"/>
          </p:cNvPicPr>
          <p:nvPr/>
        </p:nvPicPr>
        <p:blipFill>
          <a:blip r:embed="rId4"/>
          <a:stretch>
            <a:fillRect/>
          </a:stretch>
        </p:blipFill>
        <p:spPr>
          <a:xfrm>
            <a:off x="5076056" y="318600"/>
            <a:ext cx="3071759" cy="4320000"/>
          </a:xfrm>
          <a:prstGeom prst="rect">
            <a:avLst/>
          </a:prstGeom>
        </p:spPr>
      </p:pic>
    </p:spTree>
    <p:extLst>
      <p:ext uri="{BB962C8B-B14F-4D97-AF65-F5344CB8AC3E}">
        <p14:creationId xmlns:p14="http://schemas.microsoft.com/office/powerpoint/2010/main" val="41848626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964614" cy="367200"/>
          </a:xfrm>
        </p:spPr>
        <p:txBody>
          <a:bodyPr/>
          <a:lstStyle/>
          <a:p>
            <a:r>
              <a:rPr lang="en-US" dirty="0"/>
              <a:t>Characteristics of the </a:t>
            </a:r>
            <a:r>
              <a:rPr lang="en-US" dirty="0" err="1"/>
              <a:t>HeSCare</a:t>
            </a:r>
            <a:r>
              <a:rPr lang="en-US" dirty="0"/>
              <a:t> employment (NACE Q) and total economy </a:t>
            </a:r>
            <a:br>
              <a:rPr lang="en-US" dirty="0"/>
            </a:br>
            <a:r>
              <a:rPr lang="en-US" sz="1200" dirty="0"/>
              <a:t>EU-27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1817377" y="3435846"/>
            <a:ext cx="5688632" cy="369332"/>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Sources: Eurostat (2022) (Temporary employment and part-time work, year 2022),</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Special Eurobarometer 498: Undeclared work in the European Union (2019) (Undeclared work)</a:t>
            </a:r>
          </a:p>
        </p:txBody>
      </p:sp>
      <p:pic>
        <p:nvPicPr>
          <p:cNvPr id="5" name="Content Placeholder 4">
            <a:extLst>
              <a:ext uri="{FF2B5EF4-FFF2-40B4-BE49-F238E27FC236}">
                <a16:creationId xmlns:a16="http://schemas.microsoft.com/office/drawing/2014/main" id="{52CE9286-C14C-6223-83B7-9B3854C4B7B7}"/>
              </a:ext>
            </a:extLst>
          </p:cNvPr>
          <p:cNvPicPr>
            <a:picLocks noGrp="1" noChangeAspect="1"/>
          </p:cNvPicPr>
          <p:nvPr>
            <p:ph sz="half" idx="1"/>
          </p:nvPr>
        </p:nvPicPr>
        <p:blipFill>
          <a:blip r:embed="rId2"/>
          <a:stretch>
            <a:fillRect/>
          </a:stretch>
        </p:blipFill>
        <p:spPr>
          <a:xfrm>
            <a:off x="1692402" y="2067694"/>
            <a:ext cx="5759196" cy="1584176"/>
          </a:xfrm>
          <a:prstGeom prst="rect">
            <a:avLst/>
          </a:prstGeom>
        </p:spPr>
      </p:pic>
    </p:spTree>
    <p:extLst>
      <p:ext uri="{BB962C8B-B14F-4D97-AF65-F5344CB8AC3E}">
        <p14:creationId xmlns:p14="http://schemas.microsoft.com/office/powerpoint/2010/main" val="32658704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Percentage of workers experiencing low payments for achievements; </a:t>
            </a:r>
            <a:br>
              <a:rPr lang="en-US" dirty="0"/>
            </a:br>
            <a:r>
              <a:rPr lang="en-US" dirty="0"/>
              <a:t>effort-reward imbalance, </a:t>
            </a:r>
            <a:r>
              <a:rPr lang="en-US" sz="1200" dirty="0"/>
              <a:t>by sector,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2537774" y="4271969"/>
            <a:ext cx="4572508" cy="369332"/>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workers in the EU-27.</a:t>
            </a:r>
          </a:p>
        </p:txBody>
      </p:sp>
      <p:pic>
        <p:nvPicPr>
          <p:cNvPr id="10" name="Content Placeholder 9">
            <a:extLst>
              <a:ext uri="{FF2B5EF4-FFF2-40B4-BE49-F238E27FC236}">
                <a16:creationId xmlns:a16="http://schemas.microsoft.com/office/drawing/2014/main" id="{B54A3485-B4C6-6D56-4B4C-A663B560A151}"/>
              </a:ext>
            </a:extLst>
          </p:cNvPr>
          <p:cNvPicPr>
            <a:picLocks noGrp="1" noChangeAspect="1"/>
          </p:cNvPicPr>
          <p:nvPr>
            <p:ph sz="half" idx="1"/>
          </p:nvPr>
        </p:nvPicPr>
        <p:blipFill>
          <a:blip r:embed="rId2"/>
          <a:stretch>
            <a:fillRect/>
          </a:stretch>
        </p:blipFill>
        <p:spPr>
          <a:xfrm>
            <a:off x="2033718" y="912164"/>
            <a:ext cx="5076564" cy="3319173"/>
          </a:xfrm>
          <a:prstGeom prst="rect">
            <a:avLst/>
          </a:prstGeom>
        </p:spPr>
      </p:pic>
    </p:spTree>
    <p:extLst>
      <p:ext uri="{BB962C8B-B14F-4D97-AF65-F5344CB8AC3E}">
        <p14:creationId xmlns:p14="http://schemas.microsoft.com/office/powerpoint/2010/main" val="34128097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512" y="123478"/>
            <a:ext cx="9289158" cy="378722"/>
          </a:xfrm>
        </p:spPr>
        <p:txBody>
          <a:bodyPr/>
          <a:lstStyle/>
          <a:p>
            <a:r>
              <a:rPr lang="en-US" dirty="0"/>
              <a:t>Percentage of </a:t>
            </a:r>
            <a:r>
              <a:rPr lang="en-US" dirty="0" err="1"/>
              <a:t>HeSCare</a:t>
            </a:r>
            <a:r>
              <a:rPr lang="en-US" dirty="0"/>
              <a:t> workers experiencing low payments for achievements; effort-reward imbalance, </a:t>
            </a:r>
            <a:r>
              <a:rPr lang="en-US" sz="1200" dirty="0"/>
              <a:t>by country, EU-27 (+ CH and NO),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1478067" y="4227934"/>
            <a:ext cx="6334293" cy="50783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 Switzerland and Norway.</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(NACE Q) EU-27 average.</a:t>
            </a:r>
          </a:p>
        </p:txBody>
      </p:sp>
      <p:pic>
        <p:nvPicPr>
          <p:cNvPr id="10" name="Content Placeholder 9">
            <a:extLst>
              <a:ext uri="{FF2B5EF4-FFF2-40B4-BE49-F238E27FC236}">
                <a16:creationId xmlns:a16="http://schemas.microsoft.com/office/drawing/2014/main" id="{BB76FF59-C210-1326-FA33-9CE8BF0008B5}"/>
              </a:ext>
            </a:extLst>
          </p:cNvPr>
          <p:cNvPicPr>
            <a:picLocks noGrp="1" noChangeAspect="1"/>
          </p:cNvPicPr>
          <p:nvPr>
            <p:ph sz="half" idx="1"/>
          </p:nvPr>
        </p:nvPicPr>
        <p:blipFill>
          <a:blip r:embed="rId2"/>
          <a:stretch>
            <a:fillRect/>
          </a:stretch>
        </p:blipFill>
        <p:spPr>
          <a:xfrm>
            <a:off x="1395709" y="699542"/>
            <a:ext cx="6352583" cy="3535986"/>
          </a:xfrm>
          <a:prstGeom prst="rect">
            <a:avLst/>
          </a:prstGeom>
        </p:spPr>
      </p:pic>
    </p:spTree>
    <p:extLst>
      <p:ext uri="{BB962C8B-B14F-4D97-AF65-F5344CB8AC3E}">
        <p14:creationId xmlns:p14="http://schemas.microsoft.com/office/powerpoint/2010/main" val="29426839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Percentage of </a:t>
            </a:r>
            <a:r>
              <a:rPr lang="en-US" dirty="0" err="1"/>
              <a:t>HeSCare</a:t>
            </a:r>
            <a:r>
              <a:rPr lang="en-US" dirty="0"/>
              <a:t> workers reporting a “not very well/not at all well” </a:t>
            </a:r>
            <a:br>
              <a:rPr lang="en-US" dirty="0"/>
            </a:br>
            <a:r>
              <a:rPr lang="en-US" dirty="0"/>
              <a:t>work-life balance, </a:t>
            </a:r>
            <a:r>
              <a:rPr lang="en-US" sz="1200" dirty="0"/>
              <a:t>by subsector,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2014969" y="4208576"/>
            <a:ext cx="5581367" cy="50783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(NACE Q) EU-27 average.</a:t>
            </a:r>
          </a:p>
        </p:txBody>
      </p:sp>
      <p:pic>
        <p:nvPicPr>
          <p:cNvPr id="8" name="Content Placeholder 7">
            <a:extLst>
              <a:ext uri="{FF2B5EF4-FFF2-40B4-BE49-F238E27FC236}">
                <a16:creationId xmlns:a16="http://schemas.microsoft.com/office/drawing/2014/main" id="{0CAB2DE4-1B0A-2A54-F20C-E8EDDD5D376E}"/>
              </a:ext>
            </a:extLst>
          </p:cNvPr>
          <p:cNvPicPr>
            <a:picLocks noGrp="1" noChangeAspect="1"/>
          </p:cNvPicPr>
          <p:nvPr>
            <p:ph sz="half" idx="1"/>
          </p:nvPr>
        </p:nvPicPr>
        <p:blipFill>
          <a:blip r:embed="rId2"/>
          <a:stretch>
            <a:fillRect/>
          </a:stretch>
        </p:blipFill>
        <p:spPr>
          <a:xfrm>
            <a:off x="1624334" y="1275606"/>
            <a:ext cx="5895333" cy="2932430"/>
          </a:xfrm>
          <a:prstGeom prst="rect">
            <a:avLst/>
          </a:prstGeom>
        </p:spPr>
      </p:pic>
    </p:spTree>
    <p:extLst>
      <p:ext uri="{BB962C8B-B14F-4D97-AF65-F5344CB8AC3E}">
        <p14:creationId xmlns:p14="http://schemas.microsoft.com/office/powerpoint/2010/main" val="2557723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512" y="123478"/>
            <a:ext cx="9289158" cy="378722"/>
          </a:xfrm>
        </p:spPr>
        <p:txBody>
          <a:bodyPr/>
          <a:lstStyle/>
          <a:p>
            <a:r>
              <a:rPr lang="en-US" dirty="0"/>
              <a:t>Percentage of </a:t>
            </a:r>
            <a:r>
              <a:rPr lang="en-US" dirty="0" err="1"/>
              <a:t>HeSCare</a:t>
            </a:r>
            <a:r>
              <a:rPr lang="en-US" dirty="0"/>
              <a:t> workers reporting a “not very well/not at all well” </a:t>
            </a:r>
            <a:br>
              <a:rPr lang="en-US" dirty="0"/>
            </a:br>
            <a:r>
              <a:rPr lang="en-US" dirty="0"/>
              <a:t>work-life balance, </a:t>
            </a:r>
            <a:r>
              <a:rPr lang="en-US" sz="1200" dirty="0"/>
              <a:t>by country, EU-27 (+ CH and NO),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1310207" y="4141311"/>
            <a:ext cx="6142114" cy="50783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 Switzerland and Norway.</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(NACE Q) EU-27 average.</a:t>
            </a:r>
          </a:p>
        </p:txBody>
      </p:sp>
      <p:pic>
        <p:nvPicPr>
          <p:cNvPr id="8" name="Content Placeholder 7">
            <a:extLst>
              <a:ext uri="{FF2B5EF4-FFF2-40B4-BE49-F238E27FC236}">
                <a16:creationId xmlns:a16="http://schemas.microsoft.com/office/drawing/2014/main" id="{26C9F93F-2592-5676-05A1-D6C9DFC6068C}"/>
              </a:ext>
            </a:extLst>
          </p:cNvPr>
          <p:cNvPicPr>
            <a:picLocks noGrp="1" noChangeAspect="1"/>
          </p:cNvPicPr>
          <p:nvPr>
            <p:ph sz="half" idx="1"/>
          </p:nvPr>
        </p:nvPicPr>
        <p:blipFill>
          <a:blip r:embed="rId2"/>
          <a:stretch>
            <a:fillRect/>
          </a:stretch>
        </p:blipFill>
        <p:spPr>
          <a:xfrm>
            <a:off x="1310206" y="907901"/>
            <a:ext cx="6058922" cy="3248025"/>
          </a:xfrm>
          <a:prstGeom prst="rect">
            <a:avLst/>
          </a:prstGeom>
        </p:spPr>
      </p:pic>
    </p:spTree>
    <p:extLst>
      <p:ext uri="{BB962C8B-B14F-4D97-AF65-F5344CB8AC3E}">
        <p14:creationId xmlns:p14="http://schemas.microsoft.com/office/powerpoint/2010/main" val="2850951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411510"/>
            <a:ext cx="9073134" cy="90690"/>
          </a:xfrm>
        </p:spPr>
        <p:txBody>
          <a:bodyPr/>
          <a:lstStyle/>
          <a:p>
            <a:r>
              <a:rPr lang="en-GB" sz="1800" b="1" dirty="0">
                <a:solidFill>
                  <a:schemeClr val="accent1"/>
                </a:solidFill>
                <a:effectLst/>
                <a:latin typeface="Arial" panose="020B0604020202020204" pitchFamily="34" charset="0"/>
                <a:ea typeface="SimSun" panose="02010600030101010101" pitchFamily="2" charset="-122"/>
                <a:cs typeface="Arial" panose="020B0604020202020204" pitchFamily="34" charset="0"/>
              </a:rPr>
              <a:t>Workers’ mean scores on the WHO-5 Well-Being Index* </a:t>
            </a:r>
            <a:br>
              <a:rPr lang="en-GB" sz="1800" b="1" dirty="0">
                <a:solidFill>
                  <a:schemeClr val="accent1"/>
                </a:solidFill>
                <a:effectLst/>
                <a:latin typeface="Arial" panose="020B0604020202020204" pitchFamily="34" charset="0"/>
                <a:ea typeface="SimSun" panose="02010600030101010101" pitchFamily="2" charset="-122"/>
                <a:cs typeface="Arial" panose="020B0604020202020204" pitchFamily="34" charset="0"/>
              </a:rPr>
            </a:br>
            <a:r>
              <a:rPr lang="en-GB" sz="1200" b="1" dirty="0">
                <a:solidFill>
                  <a:schemeClr val="accent1"/>
                </a:solidFill>
                <a:effectLst/>
                <a:latin typeface="Arial" panose="020B0604020202020204" pitchFamily="34" charset="0"/>
                <a:ea typeface="SimSun" panose="02010600030101010101" pitchFamily="2" charset="-122"/>
                <a:cs typeface="Arial" panose="020B0604020202020204" pitchFamily="34" charset="0"/>
              </a:rPr>
              <a:t>by sector, EU-27, 2021 (%)</a:t>
            </a:r>
            <a:br>
              <a:rPr lang="en-GB" sz="1200" b="1" dirty="0">
                <a:solidFill>
                  <a:srgbClr val="4F81BD"/>
                </a:solidFill>
                <a:effectLst/>
                <a:latin typeface="Arial" panose="020B0604020202020204" pitchFamily="34" charset="0"/>
                <a:ea typeface="SimSun" panose="02010600030101010101" pitchFamily="2" charset="-122"/>
                <a:cs typeface="Arial" panose="020B0604020202020204" pitchFamily="34" charset="0"/>
              </a:rPr>
            </a:b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2051720" y="4437901"/>
            <a:ext cx="4932548" cy="50783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workers in the EU-27.</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0=worst imaginable well-being – 100=most imaginable well-being; 5-item scale.</a:t>
            </a:r>
          </a:p>
        </p:txBody>
      </p:sp>
      <p:pic>
        <p:nvPicPr>
          <p:cNvPr id="5" name="Content Placeholder 4">
            <a:extLst>
              <a:ext uri="{FF2B5EF4-FFF2-40B4-BE49-F238E27FC236}">
                <a16:creationId xmlns:a16="http://schemas.microsoft.com/office/drawing/2014/main" id="{3EAD3C73-565F-6E8A-EABF-9D40755158F3}"/>
              </a:ext>
            </a:extLst>
          </p:cNvPr>
          <p:cNvPicPr>
            <a:picLocks noGrp="1" noChangeAspect="1"/>
          </p:cNvPicPr>
          <p:nvPr>
            <p:ph sz="half" idx="1"/>
          </p:nvPr>
        </p:nvPicPr>
        <p:blipFill>
          <a:blip r:embed="rId3"/>
          <a:stretch>
            <a:fillRect/>
          </a:stretch>
        </p:blipFill>
        <p:spPr>
          <a:xfrm>
            <a:off x="2159732" y="749300"/>
            <a:ext cx="4824536" cy="3644900"/>
          </a:xfrm>
          <a:prstGeom prst="rect">
            <a:avLst/>
          </a:prstGeom>
        </p:spPr>
      </p:pic>
    </p:spTree>
    <p:extLst>
      <p:ext uri="{BB962C8B-B14F-4D97-AF65-F5344CB8AC3E}">
        <p14:creationId xmlns:p14="http://schemas.microsoft.com/office/powerpoint/2010/main" val="32828707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411510"/>
            <a:ext cx="9073134" cy="90690"/>
          </a:xfrm>
        </p:spPr>
        <p:txBody>
          <a:bodyPr/>
          <a:lstStyle/>
          <a:p>
            <a:r>
              <a:rPr lang="en-GB" sz="1800" b="1" dirty="0" err="1">
                <a:solidFill>
                  <a:schemeClr val="accent1"/>
                </a:solidFill>
                <a:effectLst/>
                <a:latin typeface="Arial" panose="020B0604020202020204" pitchFamily="34" charset="0"/>
                <a:ea typeface="SimSun" panose="02010600030101010101" pitchFamily="2" charset="-122"/>
                <a:cs typeface="Arial" panose="020B0604020202020204" pitchFamily="34" charset="0"/>
              </a:rPr>
              <a:t>HeSCare</a:t>
            </a:r>
            <a:r>
              <a:rPr lang="en-GB" sz="1800" b="1" dirty="0">
                <a:solidFill>
                  <a:schemeClr val="accent1"/>
                </a:solidFill>
                <a:effectLst/>
                <a:latin typeface="Arial" panose="020B0604020202020204" pitchFamily="34" charset="0"/>
                <a:ea typeface="SimSun" panose="02010600030101010101" pitchFamily="2" charset="-122"/>
                <a:cs typeface="Arial" panose="020B0604020202020204" pitchFamily="34" charset="0"/>
              </a:rPr>
              <a:t> workers’ mean scores on the WHO-5 Well-Being Index* </a:t>
            </a:r>
            <a:br>
              <a:rPr lang="en-GB" sz="1800" b="1" dirty="0">
                <a:solidFill>
                  <a:schemeClr val="accent1"/>
                </a:solidFill>
                <a:effectLst/>
                <a:latin typeface="Arial" panose="020B0604020202020204" pitchFamily="34" charset="0"/>
                <a:ea typeface="SimSun" panose="02010600030101010101" pitchFamily="2" charset="-122"/>
                <a:cs typeface="Arial" panose="020B0604020202020204" pitchFamily="34" charset="0"/>
              </a:rPr>
            </a:br>
            <a:r>
              <a:rPr lang="en-GB" sz="1200" b="1" dirty="0">
                <a:solidFill>
                  <a:schemeClr val="accent1"/>
                </a:solidFill>
                <a:effectLst/>
                <a:latin typeface="Arial" panose="020B0604020202020204" pitchFamily="34" charset="0"/>
                <a:ea typeface="SimSun" panose="02010600030101010101" pitchFamily="2" charset="-122"/>
                <a:cs typeface="Arial" panose="020B0604020202020204" pitchFamily="34" charset="0"/>
              </a:rPr>
              <a:t>by country, EU-27, 2021 (%)</a:t>
            </a:r>
            <a:br>
              <a:rPr lang="en-GB" sz="1800" b="1" dirty="0">
                <a:solidFill>
                  <a:srgbClr val="4F81BD"/>
                </a:solidFill>
                <a:effectLst/>
                <a:latin typeface="Arial" panose="020B0604020202020204" pitchFamily="34" charset="0"/>
                <a:ea typeface="SimSun" panose="02010600030101010101" pitchFamily="2" charset="-122"/>
                <a:cs typeface="Arial" panose="020B0604020202020204" pitchFamily="34" charset="0"/>
              </a:rPr>
            </a:br>
            <a:endParaRPr lang="el-GR" dirty="0"/>
          </a:p>
        </p:txBody>
      </p:sp>
      <p:sp>
        <p:nvSpPr>
          <p:cNvPr id="6" name="TextBox 5">
            <a:extLst>
              <a:ext uri="{FF2B5EF4-FFF2-40B4-BE49-F238E27FC236}">
                <a16:creationId xmlns:a16="http://schemas.microsoft.com/office/drawing/2014/main" id="{A58725F9-FC3D-5A17-8026-56D69B57E8B2}"/>
              </a:ext>
            </a:extLst>
          </p:cNvPr>
          <p:cNvSpPr txBox="1"/>
          <p:nvPr/>
        </p:nvSpPr>
        <p:spPr>
          <a:xfrm>
            <a:off x="1768191" y="4068539"/>
            <a:ext cx="5756137" cy="990015"/>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 Switzerland and Norway.</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0=worst imaginable well-being – 100=most imaginable well-being; 5-item scale.</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(NACE Q) EU-27 average.</a:t>
            </a:r>
          </a:p>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8" name="Content Placeholder 7">
            <a:extLst>
              <a:ext uri="{FF2B5EF4-FFF2-40B4-BE49-F238E27FC236}">
                <a16:creationId xmlns:a16="http://schemas.microsoft.com/office/drawing/2014/main" id="{73B217A0-05C7-0C2D-02EE-5869A2763D62}"/>
              </a:ext>
            </a:extLst>
          </p:cNvPr>
          <p:cNvPicPr>
            <a:picLocks noGrp="1" noChangeAspect="1"/>
          </p:cNvPicPr>
          <p:nvPr>
            <p:ph sz="half" idx="1"/>
          </p:nvPr>
        </p:nvPicPr>
        <p:blipFill>
          <a:blip r:embed="rId3"/>
          <a:stretch>
            <a:fillRect/>
          </a:stretch>
        </p:blipFill>
        <p:spPr>
          <a:xfrm>
            <a:off x="1714185" y="912019"/>
            <a:ext cx="5715630" cy="3319462"/>
          </a:xfrm>
          <a:prstGeom prst="rect">
            <a:avLst/>
          </a:prstGeom>
        </p:spPr>
      </p:pic>
    </p:spTree>
    <p:extLst>
      <p:ext uri="{BB962C8B-B14F-4D97-AF65-F5344CB8AC3E}">
        <p14:creationId xmlns:p14="http://schemas.microsoft.com/office/powerpoint/2010/main" val="23846042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07504" y="195486"/>
            <a:ext cx="8713094" cy="576064"/>
          </a:xfrm>
        </p:spPr>
        <p:txBody>
          <a:bodyPr/>
          <a:lstStyle/>
          <a:p>
            <a:r>
              <a:rPr lang="en-GB" sz="1800" b="1" dirty="0">
                <a:solidFill>
                  <a:schemeClr val="accent1"/>
                </a:solidFill>
                <a:effectLst/>
                <a:latin typeface="Arial" panose="020B0604020202020204" pitchFamily="34" charset="0"/>
                <a:ea typeface="SimSun" panose="02010600030101010101" pitchFamily="2" charset="-122"/>
                <a:cs typeface="Arial" panose="020B0604020202020204" pitchFamily="34" charset="0"/>
              </a:rPr>
              <a:t>Share of women in employment, </a:t>
            </a:r>
            <a:r>
              <a:rPr lang="en-GB" sz="1800" b="1" dirty="0" err="1">
                <a:solidFill>
                  <a:schemeClr val="accent1"/>
                </a:solidFill>
                <a:effectLst/>
                <a:latin typeface="Arial" panose="020B0604020202020204" pitchFamily="34" charset="0"/>
                <a:ea typeface="SimSun" panose="02010600030101010101" pitchFamily="2" charset="-122"/>
                <a:cs typeface="Arial" panose="020B0604020202020204" pitchFamily="34" charset="0"/>
              </a:rPr>
              <a:t>HeSCare</a:t>
            </a:r>
            <a:r>
              <a:rPr lang="en-GB" sz="1800" b="1" dirty="0">
                <a:solidFill>
                  <a:schemeClr val="accent1"/>
                </a:solidFill>
                <a:effectLst/>
                <a:latin typeface="Arial" panose="020B0604020202020204" pitchFamily="34" charset="0"/>
                <a:ea typeface="SimSun" panose="02010600030101010101" pitchFamily="2" charset="-122"/>
                <a:cs typeface="Arial" panose="020B0604020202020204" pitchFamily="34" charset="0"/>
              </a:rPr>
              <a:t> sector and subsectors versus all the sectors, </a:t>
            </a:r>
            <a:r>
              <a:rPr lang="en-GB" sz="1200" b="1" dirty="0">
                <a:solidFill>
                  <a:schemeClr val="accent1"/>
                </a:solidFill>
                <a:effectLst/>
                <a:latin typeface="Arial" panose="020B0604020202020204" pitchFamily="34" charset="0"/>
                <a:ea typeface="SimSun" panose="02010600030101010101" pitchFamily="2" charset="-122"/>
                <a:cs typeface="Arial" panose="020B0604020202020204" pitchFamily="34" charset="0"/>
              </a:rPr>
              <a:t>EU-27 economy, 2022 (%)</a:t>
            </a:r>
            <a:br>
              <a:rPr lang="en-GB" sz="1800" b="1" dirty="0">
                <a:solidFill>
                  <a:srgbClr val="4F81BD"/>
                </a:solidFill>
                <a:effectLst/>
                <a:latin typeface="Arial" panose="020B0604020202020204" pitchFamily="34" charset="0"/>
                <a:ea typeface="SimSun" panose="02010600030101010101" pitchFamily="2" charset="-122"/>
                <a:cs typeface="Arial" panose="020B0604020202020204" pitchFamily="34" charset="0"/>
              </a:rPr>
            </a:br>
            <a:endParaRPr lang="el-GR" dirty="0"/>
          </a:p>
        </p:txBody>
      </p:sp>
      <p:sp>
        <p:nvSpPr>
          <p:cNvPr id="6" name="TextBox 5">
            <a:extLst>
              <a:ext uri="{FF2B5EF4-FFF2-40B4-BE49-F238E27FC236}">
                <a16:creationId xmlns:a16="http://schemas.microsoft.com/office/drawing/2014/main" id="{A58725F9-FC3D-5A17-8026-56D69B57E8B2}"/>
              </a:ext>
            </a:extLst>
          </p:cNvPr>
          <p:cNvSpPr txBox="1"/>
          <p:nvPr/>
        </p:nvSpPr>
        <p:spPr>
          <a:xfrm>
            <a:off x="1979713" y="2931790"/>
            <a:ext cx="5472608" cy="230832"/>
          </a:xfrm>
          <a:prstGeom prst="rect">
            <a:avLst/>
          </a:prstGeom>
          <a:noFill/>
        </p:spPr>
        <p:txBody>
          <a:bodyPr wrap="square">
            <a:spAutoFit/>
          </a:bodyPr>
          <a:lstStyle/>
          <a:p>
            <a:pPr algn="r">
              <a:spcBef>
                <a:spcPts val="400"/>
              </a:spcBef>
            </a:pPr>
            <a:r>
              <a:rPr lang="fr-BE"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fr-BE"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fr-BE" sz="900" dirty="0">
                <a:effectLst/>
                <a:latin typeface="Arial" panose="020B0604020202020204" pitchFamily="34" charset="0"/>
                <a:ea typeface="Times New Roman" panose="02020603050405020304" pitchFamily="18" charset="0"/>
                <a:cs typeface="Times New Roman" panose="02020603050405020304" pitchFamily="18" charset="0"/>
              </a:rPr>
              <a:t> </a:t>
            </a:r>
            <a:r>
              <a:rPr lang="fr-BE" sz="900" dirty="0" err="1">
                <a:effectLst/>
                <a:latin typeface="Arial" panose="020B0604020202020204" pitchFamily="34" charset="0"/>
                <a:ea typeface="Times New Roman" panose="02020603050405020304" pitchFamily="18" charset="0"/>
                <a:cs typeface="Times New Roman" panose="02020603050405020304" pitchFamily="18" charset="0"/>
              </a:rPr>
              <a:t>based</a:t>
            </a:r>
            <a:r>
              <a:rPr lang="fr-BE" sz="900" dirty="0">
                <a:effectLst/>
                <a:latin typeface="Arial" panose="020B0604020202020204" pitchFamily="34" charset="0"/>
                <a:ea typeface="Times New Roman" panose="02020603050405020304" pitchFamily="18" charset="0"/>
                <a:cs typeface="Times New Roman" panose="02020603050405020304" pitchFamily="18" charset="0"/>
              </a:rPr>
              <a:t> on Eurostat, EU Labour Force Survey, 2022</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01DB8A88-78F3-0B24-4752-FF72491B88BC}"/>
              </a:ext>
            </a:extLst>
          </p:cNvPr>
          <p:cNvPicPr>
            <a:picLocks noChangeAspect="1"/>
          </p:cNvPicPr>
          <p:nvPr/>
        </p:nvPicPr>
        <p:blipFill>
          <a:blip r:embed="rId3"/>
          <a:stretch>
            <a:fillRect/>
          </a:stretch>
        </p:blipFill>
        <p:spPr>
          <a:xfrm>
            <a:off x="1687830" y="1878330"/>
            <a:ext cx="5768340" cy="1386840"/>
          </a:xfrm>
          <a:prstGeom prst="rect">
            <a:avLst/>
          </a:prstGeom>
        </p:spPr>
      </p:pic>
    </p:spTree>
    <p:extLst>
      <p:ext uri="{BB962C8B-B14F-4D97-AF65-F5344CB8AC3E}">
        <p14:creationId xmlns:p14="http://schemas.microsoft.com/office/powerpoint/2010/main" val="20194059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GB" sz="1800" dirty="0">
                <a:effectLst/>
                <a:latin typeface="Arial" panose="020B0604020202020204" pitchFamily="34" charset="0"/>
                <a:ea typeface="SimSun" panose="02010600030101010101" pitchFamily="2" charset="-122"/>
              </a:rPr>
              <a:t>Percentage of workers with precarious employment conditions (*) in the </a:t>
            </a:r>
            <a:r>
              <a:rPr lang="en-GB" sz="1800" dirty="0" err="1">
                <a:effectLst/>
                <a:latin typeface="Arial" panose="020B0604020202020204" pitchFamily="34" charset="0"/>
                <a:ea typeface="SimSun" panose="02010600030101010101" pitchFamily="2" charset="-122"/>
              </a:rPr>
              <a:t>HeSCare</a:t>
            </a:r>
            <a:r>
              <a:rPr lang="en-GB" sz="1800" dirty="0">
                <a:effectLst/>
                <a:latin typeface="Arial" panose="020B0604020202020204" pitchFamily="34" charset="0"/>
                <a:ea typeface="SimSun" panose="02010600030101010101" pitchFamily="2" charset="-122"/>
              </a:rPr>
              <a:t> sector, </a:t>
            </a:r>
            <a:r>
              <a:rPr lang="en-GB" sz="1200" dirty="0">
                <a:effectLst/>
                <a:latin typeface="Arial" panose="020B0604020202020204" pitchFamily="34" charset="0"/>
                <a:ea typeface="SimSun" panose="02010600030101010101" pitchFamily="2" charset="-122"/>
              </a:rPr>
              <a:t>by gender,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2195736" y="4011910"/>
            <a:ext cx="4680520" cy="784830"/>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Precariousness defined as: parttime or fixed-term job, and difficulty making ends meet or multiple jobs.</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F7BA15F1-A27B-E7EC-113B-94770D8A2902}"/>
              </a:ext>
            </a:extLst>
          </p:cNvPr>
          <p:cNvPicPr>
            <a:picLocks noGrp="1" noChangeAspect="1"/>
          </p:cNvPicPr>
          <p:nvPr>
            <p:ph sz="half" idx="1"/>
          </p:nvPr>
        </p:nvPicPr>
        <p:blipFill>
          <a:blip r:embed="rId2"/>
          <a:stretch>
            <a:fillRect/>
          </a:stretch>
        </p:blipFill>
        <p:spPr>
          <a:xfrm>
            <a:off x="2295772" y="1127919"/>
            <a:ext cx="4552456" cy="2887662"/>
          </a:xfrm>
          <a:prstGeom prst="rect">
            <a:avLst/>
          </a:prstGeom>
        </p:spPr>
      </p:pic>
    </p:spTree>
    <p:extLst>
      <p:ext uri="{BB962C8B-B14F-4D97-AF65-F5344CB8AC3E}">
        <p14:creationId xmlns:p14="http://schemas.microsoft.com/office/powerpoint/2010/main" val="4403278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Percentage of </a:t>
            </a:r>
            <a:r>
              <a:rPr lang="en-US" dirty="0" err="1"/>
              <a:t>HeSCare</a:t>
            </a:r>
            <a:r>
              <a:rPr lang="en-US" dirty="0"/>
              <a:t> workers experiencing low payment for achievements; effort-reward imbalance, </a:t>
            </a:r>
            <a:r>
              <a:rPr lang="en-US" sz="1200" dirty="0"/>
              <a:t>by gender,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2123728" y="4083918"/>
            <a:ext cx="4680520" cy="50783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(NACE Q) EU-27 average.</a:t>
            </a:r>
          </a:p>
        </p:txBody>
      </p:sp>
      <p:pic>
        <p:nvPicPr>
          <p:cNvPr id="7" name="Content Placeholder 6">
            <a:extLst>
              <a:ext uri="{FF2B5EF4-FFF2-40B4-BE49-F238E27FC236}">
                <a16:creationId xmlns:a16="http://schemas.microsoft.com/office/drawing/2014/main" id="{52DB04DF-1717-2C2A-A58D-61A6C6651A16}"/>
              </a:ext>
            </a:extLst>
          </p:cNvPr>
          <p:cNvPicPr>
            <a:picLocks noGrp="1" noChangeAspect="1"/>
          </p:cNvPicPr>
          <p:nvPr>
            <p:ph sz="half" idx="1"/>
          </p:nvPr>
        </p:nvPicPr>
        <p:blipFill>
          <a:blip r:embed="rId2"/>
          <a:stretch>
            <a:fillRect/>
          </a:stretch>
        </p:blipFill>
        <p:spPr>
          <a:xfrm>
            <a:off x="2353335" y="1056110"/>
            <a:ext cx="4437331" cy="3031281"/>
          </a:xfrm>
          <a:prstGeom prst="rect">
            <a:avLst/>
          </a:prstGeom>
        </p:spPr>
      </p:pic>
    </p:spTree>
    <p:extLst>
      <p:ext uri="{BB962C8B-B14F-4D97-AF65-F5344CB8AC3E}">
        <p14:creationId xmlns:p14="http://schemas.microsoft.com/office/powerpoint/2010/main" val="2387015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7" y="135000"/>
            <a:ext cx="7830488" cy="367200"/>
          </a:xfrm>
        </p:spPr>
        <p:txBody>
          <a:bodyPr/>
          <a:lstStyle/>
          <a:p>
            <a:r>
              <a:rPr lang="en-US" dirty="0"/>
              <a:t>Introduction: related PPTs</a:t>
            </a:r>
            <a:endParaRPr lang="el-GR" dirty="0"/>
          </a:p>
        </p:txBody>
      </p:sp>
      <p:sp>
        <p:nvSpPr>
          <p:cNvPr id="3" name="Θέση περιεχομένου 2">
            <a:extLst>
              <a:ext uri="{FF2B5EF4-FFF2-40B4-BE49-F238E27FC236}">
                <a16:creationId xmlns:a16="http://schemas.microsoft.com/office/drawing/2014/main" id="{1B989CBD-213C-4888-9275-7A5B24794103}"/>
              </a:ext>
            </a:extLst>
          </p:cNvPr>
          <p:cNvSpPr>
            <a:spLocks noGrp="1"/>
          </p:cNvSpPr>
          <p:nvPr>
            <p:ph sz="half" idx="1"/>
          </p:nvPr>
        </p:nvSpPr>
        <p:spPr>
          <a:xfrm>
            <a:off x="323528" y="732267"/>
            <a:ext cx="8299077" cy="3678966"/>
          </a:xfrm>
        </p:spPr>
        <p:txBody>
          <a:bodyPr>
            <a:normAutofit fontScale="92500" lnSpcReduction="10000"/>
          </a:bodyPr>
          <a:lstStyle/>
          <a:p>
            <a:r>
              <a:rPr lang="en-GB" sz="1500" dirty="0"/>
              <a:t>OSH risks in the </a:t>
            </a:r>
            <a:r>
              <a:rPr lang="en-GB" sz="1500" dirty="0" err="1"/>
              <a:t>HeSCare</a:t>
            </a:r>
            <a:r>
              <a:rPr lang="en-GB" sz="1500" dirty="0"/>
              <a:t> sector </a:t>
            </a:r>
            <a:r>
              <a:rPr lang="en-GB" sz="1100" b="0" dirty="0"/>
              <a:t>– PPT 2</a:t>
            </a:r>
          </a:p>
          <a:p>
            <a:pPr marL="190800" indent="0">
              <a:buNone/>
            </a:pPr>
            <a:r>
              <a:rPr lang="en-GB" sz="1500" b="0" u="sng"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hlinkClick r:id="rId3"/>
              </a:rPr>
              <a:t>https://osha.europa.eu/en/publications/osh-risks-health-and-social-care-sector</a:t>
            </a:r>
            <a:endParaRPr lang="en-GB" sz="1500" b="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0" indent="0">
              <a:buNone/>
            </a:pPr>
            <a:endParaRPr lang="en-GB" sz="1500" b="0" dirty="0"/>
          </a:p>
          <a:p>
            <a:r>
              <a:rPr lang="es-ES" sz="1500" dirty="0" err="1"/>
              <a:t>Work-related</a:t>
            </a:r>
            <a:r>
              <a:rPr lang="es-ES" sz="1500" dirty="0"/>
              <a:t> </a:t>
            </a:r>
            <a:r>
              <a:rPr lang="es-ES" sz="1500" dirty="0" err="1"/>
              <a:t>health</a:t>
            </a:r>
            <a:r>
              <a:rPr lang="es-ES" sz="1500" dirty="0"/>
              <a:t> </a:t>
            </a:r>
            <a:r>
              <a:rPr lang="es-ES" sz="1500" dirty="0" err="1"/>
              <a:t>outcomes</a:t>
            </a:r>
            <a:r>
              <a:rPr lang="es-ES" sz="1500" dirty="0"/>
              <a:t> </a:t>
            </a:r>
            <a:r>
              <a:rPr lang="en-GB" sz="1500" dirty="0"/>
              <a:t>in the </a:t>
            </a:r>
            <a:r>
              <a:rPr lang="en-GB" sz="1500" dirty="0" err="1"/>
              <a:t>HeSCare</a:t>
            </a:r>
            <a:r>
              <a:rPr lang="en-GB" sz="1500" dirty="0"/>
              <a:t> sector </a:t>
            </a:r>
            <a:r>
              <a:rPr lang="en-GB" sz="1100" b="0" dirty="0"/>
              <a:t>– PPT 3</a:t>
            </a:r>
            <a:endParaRPr lang="es-ES" sz="1100" b="0" dirty="0"/>
          </a:p>
          <a:p>
            <a:pPr marL="188913" lvl="1" indent="0">
              <a:buNone/>
            </a:pPr>
            <a:r>
              <a:rPr lang="en-GB" sz="1500" u="sng"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hlinkClick r:id="rId4"/>
              </a:rPr>
              <a:t>https://osha.europa.eu/en/publications/work-related-outcomes-health-and-social-care-sector</a:t>
            </a:r>
            <a:endParaRPr lang="en-GB" sz="15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189000" lvl="1" indent="0">
              <a:buNone/>
            </a:pPr>
            <a:endParaRPr lang="es-ES" sz="1500" dirty="0">
              <a:highlight>
                <a:srgbClr val="FFFF00"/>
              </a:highlight>
            </a:endParaRPr>
          </a:p>
          <a:p>
            <a:r>
              <a:rPr lang="es-ES" sz="1500" dirty="0"/>
              <a:t>OSH </a:t>
            </a:r>
            <a:r>
              <a:rPr lang="es-ES" sz="1500" dirty="0" err="1"/>
              <a:t>management</a:t>
            </a:r>
            <a:r>
              <a:rPr lang="es-ES" sz="1500" dirty="0"/>
              <a:t> </a:t>
            </a:r>
            <a:r>
              <a:rPr lang="en-GB" sz="1500" dirty="0"/>
              <a:t>in the </a:t>
            </a:r>
            <a:r>
              <a:rPr lang="en-GB" sz="1500" dirty="0" err="1"/>
              <a:t>HeSCare</a:t>
            </a:r>
            <a:r>
              <a:rPr lang="en-GB" sz="1500" dirty="0"/>
              <a:t> sector </a:t>
            </a:r>
            <a:r>
              <a:rPr lang="en-GB" sz="1100" b="0" dirty="0"/>
              <a:t>– PPT 4</a:t>
            </a:r>
            <a:endParaRPr lang="es-ES" sz="1100" b="0" dirty="0"/>
          </a:p>
          <a:p>
            <a:pPr marL="189000" lvl="1" indent="0">
              <a:buNone/>
            </a:pPr>
            <a:r>
              <a:rPr lang="en-GB" sz="1500" u="sng" dirty="0">
                <a:solidFill>
                  <a:srgbClr val="000000"/>
                </a:solidFill>
                <a:effectLst/>
                <a:latin typeface="Calibri" panose="020F0502020204030204" pitchFamily="34" charset="0"/>
                <a:ea typeface="Times New Roman" panose="02020603050405020304" pitchFamily="18" charset="0"/>
                <a:hlinkClick r:id="rId5"/>
              </a:rPr>
              <a:t>https://osha.europa.eu/en/publications/osh-management-health-and-social-care-sector</a:t>
            </a:r>
            <a:endParaRPr lang="en-GB" sz="1500" u="sng" dirty="0">
              <a:solidFill>
                <a:srgbClr val="000000"/>
              </a:solidFill>
              <a:effectLst/>
              <a:latin typeface="Calibri" panose="020F0502020204030204" pitchFamily="34" charset="0"/>
              <a:ea typeface="Times New Roman" panose="02020603050405020304" pitchFamily="18" charset="0"/>
            </a:endParaRPr>
          </a:p>
          <a:p>
            <a:pPr marL="189000" lvl="1" indent="0">
              <a:buNone/>
            </a:pPr>
            <a:endParaRPr lang="es-ES" sz="1500" dirty="0"/>
          </a:p>
          <a:p>
            <a:r>
              <a:rPr lang="es-ES" sz="1500" dirty="0" err="1"/>
              <a:t>Main</a:t>
            </a:r>
            <a:r>
              <a:rPr lang="es-ES" sz="1500" dirty="0"/>
              <a:t> drivers and </a:t>
            </a:r>
            <a:r>
              <a:rPr lang="es-ES" sz="1500" dirty="0" err="1"/>
              <a:t>barriers</a:t>
            </a:r>
            <a:r>
              <a:rPr lang="es-ES" sz="1500" dirty="0"/>
              <a:t> </a:t>
            </a:r>
            <a:r>
              <a:rPr lang="es-ES" sz="1500" dirty="0" err="1"/>
              <a:t>for</a:t>
            </a:r>
            <a:r>
              <a:rPr lang="es-ES" sz="1500" dirty="0"/>
              <a:t> OSH </a:t>
            </a:r>
            <a:r>
              <a:rPr lang="es-ES" sz="1500" dirty="0" err="1"/>
              <a:t>management</a:t>
            </a:r>
            <a:r>
              <a:rPr lang="es-ES" sz="1500" dirty="0"/>
              <a:t> </a:t>
            </a:r>
            <a:r>
              <a:rPr lang="en-GB" sz="1500" dirty="0"/>
              <a:t>in the </a:t>
            </a:r>
            <a:r>
              <a:rPr lang="en-GB" sz="1500" dirty="0" err="1"/>
              <a:t>HeSCare</a:t>
            </a:r>
            <a:r>
              <a:rPr lang="en-GB" sz="1500" dirty="0"/>
              <a:t> sector </a:t>
            </a:r>
            <a:r>
              <a:rPr lang="en-GB" sz="1100" b="0" dirty="0"/>
              <a:t>– PPT 5</a:t>
            </a:r>
            <a:endParaRPr lang="es-ES" sz="1100" b="0" dirty="0"/>
          </a:p>
          <a:p>
            <a:pPr marL="189000" lvl="1" indent="0">
              <a:buNone/>
            </a:pPr>
            <a:r>
              <a:rPr lang="en-GB" sz="1500" u="sng"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hlinkClick r:id="rId6"/>
              </a:rPr>
              <a:t>https://osha.europa.eu/en/publications/main-drivers-and-barriers-osh-management-health-and-social-care-sector</a:t>
            </a:r>
            <a:endParaRPr lang="en-GB" sz="15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189000" lvl="1" indent="0">
              <a:buNone/>
            </a:pPr>
            <a:endParaRPr lang="es-ES" sz="1500" dirty="0"/>
          </a:p>
          <a:p>
            <a:r>
              <a:rPr lang="es-ES" sz="1500" dirty="0" err="1"/>
              <a:t>Worker</a:t>
            </a:r>
            <a:r>
              <a:rPr lang="es-ES" sz="1500" dirty="0"/>
              <a:t> </a:t>
            </a:r>
            <a:r>
              <a:rPr lang="es-ES" sz="1500" dirty="0" err="1"/>
              <a:t>participation</a:t>
            </a:r>
            <a:r>
              <a:rPr lang="es-ES" sz="1500" dirty="0"/>
              <a:t> </a:t>
            </a:r>
            <a:r>
              <a:rPr lang="en-GB" sz="1500" dirty="0"/>
              <a:t>in OSH management in the </a:t>
            </a:r>
            <a:r>
              <a:rPr lang="en-GB" sz="1500" dirty="0" err="1"/>
              <a:t>HeSCare</a:t>
            </a:r>
            <a:r>
              <a:rPr lang="en-GB" sz="1500" dirty="0"/>
              <a:t> sector </a:t>
            </a:r>
            <a:r>
              <a:rPr lang="en-GB" sz="1100" b="0" dirty="0"/>
              <a:t>– PPT 6</a:t>
            </a:r>
            <a:endParaRPr lang="es-ES" sz="1100" b="0" dirty="0"/>
          </a:p>
          <a:p>
            <a:pPr marL="189000" lvl="1" indent="0">
              <a:buNone/>
            </a:pPr>
            <a:r>
              <a:rPr lang="en-GB" sz="1500" u="sng" dirty="0">
                <a:solidFill>
                  <a:srgbClr val="000000"/>
                </a:solidFill>
                <a:effectLst/>
                <a:latin typeface="Calibri" panose="020F0502020204030204" pitchFamily="34" charset="0"/>
                <a:ea typeface="Times New Roman" panose="02020603050405020304" pitchFamily="18" charset="0"/>
                <a:cs typeface="Aptos" panose="020B0004020202020204" pitchFamily="34" charset="0"/>
                <a:hlinkClick r:id="rId7"/>
              </a:rPr>
              <a:t>https://osha.europa.eu/en/publications/worker-participation-osh-management-health-and-social-care-sector</a:t>
            </a:r>
            <a:endParaRPr lang="en-GB" sz="15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189000" lvl="1" indent="0">
              <a:buNone/>
            </a:pPr>
            <a:endParaRPr lang="es-ES" sz="1500" dirty="0">
              <a:highlight>
                <a:srgbClr val="FFFF00"/>
              </a:highlight>
            </a:endParaRPr>
          </a:p>
          <a:p>
            <a:pPr marL="189000" lvl="1" indent="0">
              <a:buNone/>
            </a:pPr>
            <a:endParaRPr lang="es-ES" sz="1500" dirty="0"/>
          </a:p>
          <a:p>
            <a:pPr marL="0" indent="0">
              <a:buNone/>
            </a:pPr>
            <a:endParaRPr lang="en-GB" sz="1500" dirty="0"/>
          </a:p>
        </p:txBody>
      </p:sp>
    </p:spTree>
    <p:extLst>
      <p:ext uri="{BB962C8B-B14F-4D97-AF65-F5344CB8AC3E}">
        <p14:creationId xmlns:p14="http://schemas.microsoft.com/office/powerpoint/2010/main" val="37858529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Mean scores of </a:t>
            </a:r>
            <a:r>
              <a:rPr lang="en-US" dirty="0" err="1"/>
              <a:t>HeSCare</a:t>
            </a:r>
            <a:r>
              <a:rPr lang="en-US" dirty="0"/>
              <a:t> workers on high work intensity* </a:t>
            </a:r>
            <a:br>
              <a:rPr lang="en-US" dirty="0"/>
            </a:br>
            <a:r>
              <a:rPr lang="en-US" sz="1200" dirty="0"/>
              <a:t>by gender,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2195736" y="4019168"/>
            <a:ext cx="4680520" cy="64633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Working often/always ‘at very high speed’; ‘to tight deadlines’.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(NACE Q) EU-27 average</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826D3094-E250-BEE8-9883-C1111CFB4B35}"/>
              </a:ext>
            </a:extLst>
          </p:cNvPr>
          <p:cNvSpPr>
            <a:spLocks noGrp="1"/>
          </p:cNvSpPr>
          <p:nvPr>
            <p:ph sz="half" idx="1"/>
          </p:nvPr>
        </p:nvSpPr>
        <p:spPr>
          <a:xfrm>
            <a:off x="539552" y="699542"/>
            <a:ext cx="7560000" cy="3080458"/>
          </a:xfrm>
        </p:spPr>
        <p:txBody>
          <a:bodyPr/>
          <a:lstStyle/>
          <a:p>
            <a:endParaRPr lang="es-ES" dirty="0"/>
          </a:p>
          <a:p>
            <a:pPr marL="0" indent="0">
              <a:buNone/>
            </a:pPr>
            <a:endParaRPr lang="en-GB" dirty="0"/>
          </a:p>
        </p:txBody>
      </p:sp>
      <p:pic>
        <p:nvPicPr>
          <p:cNvPr id="5" name="Picture 4">
            <a:extLst>
              <a:ext uri="{FF2B5EF4-FFF2-40B4-BE49-F238E27FC236}">
                <a16:creationId xmlns:a16="http://schemas.microsoft.com/office/drawing/2014/main" id="{2A5D66E1-4C23-DA9A-704D-F684B033742E}"/>
              </a:ext>
            </a:extLst>
          </p:cNvPr>
          <p:cNvPicPr>
            <a:picLocks noChangeAspect="1"/>
          </p:cNvPicPr>
          <p:nvPr/>
        </p:nvPicPr>
        <p:blipFill>
          <a:blip r:embed="rId2"/>
          <a:stretch>
            <a:fillRect/>
          </a:stretch>
        </p:blipFill>
        <p:spPr>
          <a:xfrm>
            <a:off x="2279706" y="1117728"/>
            <a:ext cx="4584589" cy="2908044"/>
          </a:xfrm>
          <a:prstGeom prst="rect">
            <a:avLst/>
          </a:prstGeom>
        </p:spPr>
      </p:pic>
    </p:spTree>
    <p:extLst>
      <p:ext uri="{BB962C8B-B14F-4D97-AF65-F5344CB8AC3E}">
        <p14:creationId xmlns:p14="http://schemas.microsoft.com/office/powerpoint/2010/main" val="24288315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Mean scores of </a:t>
            </a:r>
            <a:r>
              <a:rPr lang="en-US" dirty="0" err="1"/>
              <a:t>HeSCare</a:t>
            </a:r>
            <a:r>
              <a:rPr lang="en-US" dirty="0"/>
              <a:t> workers on low task autonomy* </a:t>
            </a:r>
            <a:br>
              <a:rPr lang="en-US" dirty="0"/>
            </a:br>
            <a:r>
              <a:rPr lang="en-US" sz="1200" dirty="0"/>
              <a:t>by gender,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2267744" y="4019168"/>
            <a:ext cx="4680520" cy="784830"/>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Deciding never/rarely/sometimes yourself on ‘order of tasks’; ‘methods’; ‘speed or rate of work’.</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(NACE Q) EU-27 average.</a:t>
            </a:r>
          </a:p>
        </p:txBody>
      </p:sp>
      <p:sp>
        <p:nvSpPr>
          <p:cNvPr id="4" name="Content Placeholder 3">
            <a:extLst>
              <a:ext uri="{FF2B5EF4-FFF2-40B4-BE49-F238E27FC236}">
                <a16:creationId xmlns:a16="http://schemas.microsoft.com/office/drawing/2014/main" id="{826D3094-E250-BEE8-9883-C1111CFB4B35}"/>
              </a:ext>
            </a:extLst>
          </p:cNvPr>
          <p:cNvSpPr>
            <a:spLocks noGrp="1"/>
          </p:cNvSpPr>
          <p:nvPr>
            <p:ph sz="half" idx="1"/>
          </p:nvPr>
        </p:nvSpPr>
        <p:spPr>
          <a:xfrm>
            <a:off x="539552" y="699542"/>
            <a:ext cx="7560000" cy="3080458"/>
          </a:xfrm>
        </p:spPr>
        <p:txBody>
          <a:bodyPr/>
          <a:lstStyle/>
          <a:p>
            <a:endParaRPr lang="es-ES" dirty="0"/>
          </a:p>
          <a:p>
            <a:pPr marL="0" indent="0">
              <a:buNone/>
            </a:pPr>
            <a:endParaRPr lang="en-GB" dirty="0"/>
          </a:p>
        </p:txBody>
      </p:sp>
      <p:pic>
        <p:nvPicPr>
          <p:cNvPr id="3" name="Picture 2">
            <a:extLst>
              <a:ext uri="{FF2B5EF4-FFF2-40B4-BE49-F238E27FC236}">
                <a16:creationId xmlns:a16="http://schemas.microsoft.com/office/drawing/2014/main" id="{BA38BE68-856F-149E-12BE-EF18C3156F57}"/>
              </a:ext>
            </a:extLst>
          </p:cNvPr>
          <p:cNvPicPr>
            <a:picLocks noChangeAspect="1"/>
          </p:cNvPicPr>
          <p:nvPr/>
        </p:nvPicPr>
        <p:blipFill>
          <a:blip r:embed="rId2"/>
          <a:stretch>
            <a:fillRect/>
          </a:stretch>
        </p:blipFill>
        <p:spPr>
          <a:xfrm>
            <a:off x="2279706" y="1117728"/>
            <a:ext cx="4584589" cy="2908044"/>
          </a:xfrm>
          <a:prstGeom prst="rect">
            <a:avLst/>
          </a:prstGeom>
        </p:spPr>
      </p:pic>
    </p:spTree>
    <p:extLst>
      <p:ext uri="{BB962C8B-B14F-4D97-AF65-F5344CB8AC3E}">
        <p14:creationId xmlns:p14="http://schemas.microsoft.com/office/powerpoint/2010/main" val="1004819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Mean scores of </a:t>
            </a:r>
            <a:r>
              <a:rPr lang="en-US" dirty="0" err="1"/>
              <a:t>HeSCare</a:t>
            </a:r>
            <a:r>
              <a:rPr lang="en-US" dirty="0"/>
              <a:t> workers on </a:t>
            </a:r>
            <a:r>
              <a:rPr lang="en-US" dirty="0" err="1"/>
              <a:t>organisational</a:t>
            </a:r>
            <a:r>
              <a:rPr lang="en-US" dirty="0"/>
              <a:t> participation* </a:t>
            </a:r>
            <a:br>
              <a:rPr lang="en-US" dirty="0"/>
            </a:br>
            <a:r>
              <a:rPr lang="en-US" sz="1200" dirty="0"/>
              <a:t>by gender,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2288331" y="4051543"/>
            <a:ext cx="4680520" cy="784830"/>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a:t>
            </a:r>
            <a:r>
              <a:rPr lang="en-GB" sz="900" i="1" dirty="0">
                <a:effectLst/>
                <a:latin typeface="Arial" panose="020B0604020202020204" pitchFamily="34" charset="0"/>
                <a:ea typeface="Times New Roman" panose="02020603050405020304" pitchFamily="18" charset="0"/>
                <a:cs typeface="Times New Roman" panose="02020603050405020304" pitchFamily="18" charset="0"/>
              </a:rPr>
              <a:t> </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in the EU-27.</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Never/rarely/sometimes ‘can influence decisions’; ‘consulted about objectives’; ‘involved in improving work organisation/processes’. </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(NACE Q) EU-27 average.</a:t>
            </a:r>
          </a:p>
        </p:txBody>
      </p:sp>
      <p:sp>
        <p:nvSpPr>
          <p:cNvPr id="4" name="Content Placeholder 3">
            <a:extLst>
              <a:ext uri="{FF2B5EF4-FFF2-40B4-BE49-F238E27FC236}">
                <a16:creationId xmlns:a16="http://schemas.microsoft.com/office/drawing/2014/main" id="{826D3094-E250-BEE8-9883-C1111CFB4B35}"/>
              </a:ext>
            </a:extLst>
          </p:cNvPr>
          <p:cNvSpPr>
            <a:spLocks noGrp="1"/>
          </p:cNvSpPr>
          <p:nvPr>
            <p:ph sz="half" idx="1"/>
          </p:nvPr>
        </p:nvSpPr>
        <p:spPr>
          <a:xfrm>
            <a:off x="539552" y="699542"/>
            <a:ext cx="7560000" cy="3080458"/>
          </a:xfrm>
        </p:spPr>
        <p:txBody>
          <a:bodyPr/>
          <a:lstStyle/>
          <a:p>
            <a:endParaRPr lang="es-ES" dirty="0"/>
          </a:p>
          <a:p>
            <a:pPr marL="0" indent="0">
              <a:buNone/>
            </a:pPr>
            <a:endParaRPr lang="en-GB" dirty="0"/>
          </a:p>
        </p:txBody>
      </p:sp>
      <p:pic>
        <p:nvPicPr>
          <p:cNvPr id="5" name="Picture 4">
            <a:extLst>
              <a:ext uri="{FF2B5EF4-FFF2-40B4-BE49-F238E27FC236}">
                <a16:creationId xmlns:a16="http://schemas.microsoft.com/office/drawing/2014/main" id="{8FF56AD5-8D9C-4C29-1260-E1946C63FAB8}"/>
              </a:ext>
            </a:extLst>
          </p:cNvPr>
          <p:cNvPicPr>
            <a:picLocks noChangeAspect="1"/>
          </p:cNvPicPr>
          <p:nvPr/>
        </p:nvPicPr>
        <p:blipFill>
          <a:blip r:embed="rId2"/>
          <a:stretch>
            <a:fillRect/>
          </a:stretch>
        </p:blipFill>
        <p:spPr>
          <a:xfrm>
            <a:off x="2279706" y="1117728"/>
            <a:ext cx="4584589" cy="2908044"/>
          </a:xfrm>
          <a:prstGeom prst="rect">
            <a:avLst/>
          </a:prstGeom>
        </p:spPr>
      </p:pic>
    </p:spTree>
    <p:extLst>
      <p:ext uri="{BB962C8B-B14F-4D97-AF65-F5344CB8AC3E}">
        <p14:creationId xmlns:p14="http://schemas.microsoft.com/office/powerpoint/2010/main" val="23483416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Percentage of part-time in the </a:t>
            </a:r>
            <a:r>
              <a:rPr lang="en-US" dirty="0" err="1"/>
              <a:t>HeSCare</a:t>
            </a:r>
            <a:r>
              <a:rPr lang="en-US" dirty="0"/>
              <a:t> sector (less than 35 hours per week) </a:t>
            </a:r>
            <a:br>
              <a:rPr lang="en-US" dirty="0"/>
            </a:br>
            <a:r>
              <a:rPr lang="en-US" sz="1200" dirty="0"/>
              <a:t>by gender,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2231676" y="3867894"/>
            <a:ext cx="4680520" cy="661720"/>
          </a:xfrm>
          <a:prstGeom prst="rect">
            <a:avLst/>
          </a:prstGeom>
          <a:noFill/>
        </p:spPr>
        <p:txBody>
          <a:bodyPr wrap="square">
            <a:spAutoFit/>
          </a:bodyPr>
          <a:lstStyle/>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(NACE Q) EU-27 average.</a:t>
            </a:r>
          </a:p>
        </p:txBody>
      </p:sp>
      <p:sp>
        <p:nvSpPr>
          <p:cNvPr id="4" name="Content Placeholder 3">
            <a:extLst>
              <a:ext uri="{FF2B5EF4-FFF2-40B4-BE49-F238E27FC236}">
                <a16:creationId xmlns:a16="http://schemas.microsoft.com/office/drawing/2014/main" id="{826D3094-E250-BEE8-9883-C1111CFB4B35}"/>
              </a:ext>
            </a:extLst>
          </p:cNvPr>
          <p:cNvSpPr>
            <a:spLocks noGrp="1"/>
          </p:cNvSpPr>
          <p:nvPr>
            <p:ph sz="half" idx="1"/>
          </p:nvPr>
        </p:nvSpPr>
        <p:spPr>
          <a:xfrm>
            <a:off x="539552" y="699542"/>
            <a:ext cx="7560000" cy="3080458"/>
          </a:xfrm>
        </p:spPr>
        <p:txBody>
          <a:bodyPr/>
          <a:lstStyle/>
          <a:p>
            <a:endParaRPr lang="es-ES" dirty="0"/>
          </a:p>
          <a:p>
            <a:pPr marL="0" indent="0">
              <a:buNone/>
            </a:pPr>
            <a:endParaRPr lang="en-GB" dirty="0"/>
          </a:p>
        </p:txBody>
      </p:sp>
      <p:pic>
        <p:nvPicPr>
          <p:cNvPr id="3" name="Picture 2">
            <a:extLst>
              <a:ext uri="{FF2B5EF4-FFF2-40B4-BE49-F238E27FC236}">
                <a16:creationId xmlns:a16="http://schemas.microsoft.com/office/drawing/2014/main" id="{12DFF8B2-3088-95E4-8665-BF307F3C039F}"/>
              </a:ext>
            </a:extLst>
          </p:cNvPr>
          <p:cNvPicPr>
            <a:picLocks noChangeAspect="1"/>
          </p:cNvPicPr>
          <p:nvPr/>
        </p:nvPicPr>
        <p:blipFill>
          <a:blip r:embed="rId2"/>
          <a:stretch>
            <a:fillRect/>
          </a:stretch>
        </p:blipFill>
        <p:spPr>
          <a:xfrm>
            <a:off x="2279706" y="1117728"/>
            <a:ext cx="4584589" cy="2908044"/>
          </a:xfrm>
          <a:prstGeom prst="rect">
            <a:avLst/>
          </a:prstGeom>
        </p:spPr>
      </p:pic>
    </p:spTree>
    <p:extLst>
      <p:ext uri="{BB962C8B-B14F-4D97-AF65-F5344CB8AC3E}">
        <p14:creationId xmlns:p14="http://schemas.microsoft.com/office/powerpoint/2010/main" val="3822073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Percentage of </a:t>
            </a:r>
            <a:r>
              <a:rPr lang="en-US" dirty="0" err="1"/>
              <a:t>HeSCare</a:t>
            </a:r>
            <a:r>
              <a:rPr lang="en-US" dirty="0"/>
              <a:t> workers reporting a “not very well/not at all well” </a:t>
            </a:r>
            <a:br>
              <a:rPr lang="en-US" dirty="0"/>
            </a:br>
            <a:r>
              <a:rPr lang="en-US" dirty="0"/>
              <a:t>work-life balance, </a:t>
            </a:r>
            <a:r>
              <a:rPr lang="en-US" sz="1200" dirty="0"/>
              <a:t>by gender,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2274981" y="3867326"/>
            <a:ext cx="4680520" cy="661720"/>
          </a:xfrm>
          <a:prstGeom prst="rect">
            <a:avLst/>
          </a:prstGeom>
          <a:noFill/>
        </p:spPr>
        <p:txBody>
          <a:bodyPr wrap="square">
            <a:spAutoFit/>
          </a:bodyPr>
          <a:lstStyle/>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a:t>
            </a:r>
          </a:p>
          <a:p>
            <a:pPr algn="r"/>
            <a:r>
              <a:rPr lang="en-GB" sz="900" dirty="0">
                <a:effectLst/>
                <a:latin typeface="Arial" panose="020B0604020202020204" pitchFamily="34" charset="0"/>
                <a:ea typeface="Times New Roman" panose="02020603050405020304" pitchFamily="18" charset="0"/>
                <a:cs typeface="Arial" panose="020B0604020202020204" pitchFamily="34" charset="0"/>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a:t>
            </a:r>
            <a:r>
              <a:rPr lang="en-GB" sz="900" dirty="0">
                <a:effectLst/>
                <a:latin typeface="Arial" panose="020B0604020202020204" pitchFamily="34" charset="0"/>
                <a:ea typeface="Times New Roman" panose="02020603050405020304" pitchFamily="18" charset="0"/>
                <a:cs typeface="Arial" panose="020B0604020202020204" pitchFamily="34" charset="0"/>
              </a:rPr>
              <a:t>(NACE Q) EU-27 average.</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826D3094-E250-BEE8-9883-C1111CFB4B35}"/>
              </a:ext>
            </a:extLst>
          </p:cNvPr>
          <p:cNvSpPr>
            <a:spLocks noGrp="1"/>
          </p:cNvSpPr>
          <p:nvPr>
            <p:ph sz="half" idx="1"/>
          </p:nvPr>
        </p:nvSpPr>
        <p:spPr>
          <a:xfrm>
            <a:off x="539552" y="699542"/>
            <a:ext cx="7560000" cy="3080458"/>
          </a:xfrm>
        </p:spPr>
        <p:txBody>
          <a:bodyPr/>
          <a:lstStyle/>
          <a:p>
            <a:endParaRPr lang="es-ES" dirty="0"/>
          </a:p>
          <a:p>
            <a:pPr marL="0" indent="0">
              <a:buNone/>
            </a:pPr>
            <a:endParaRPr lang="en-GB" dirty="0"/>
          </a:p>
        </p:txBody>
      </p:sp>
      <p:pic>
        <p:nvPicPr>
          <p:cNvPr id="5" name="Picture 4">
            <a:extLst>
              <a:ext uri="{FF2B5EF4-FFF2-40B4-BE49-F238E27FC236}">
                <a16:creationId xmlns:a16="http://schemas.microsoft.com/office/drawing/2014/main" id="{A8445187-5446-3C51-67E1-A387FFDA431D}"/>
              </a:ext>
            </a:extLst>
          </p:cNvPr>
          <p:cNvPicPr>
            <a:picLocks noChangeAspect="1"/>
          </p:cNvPicPr>
          <p:nvPr/>
        </p:nvPicPr>
        <p:blipFill>
          <a:blip r:embed="rId2"/>
          <a:stretch>
            <a:fillRect/>
          </a:stretch>
        </p:blipFill>
        <p:spPr>
          <a:xfrm>
            <a:off x="2279706" y="1117728"/>
            <a:ext cx="4584589" cy="2908044"/>
          </a:xfrm>
          <a:prstGeom prst="rect">
            <a:avLst/>
          </a:prstGeom>
        </p:spPr>
      </p:pic>
    </p:spTree>
    <p:extLst>
      <p:ext uri="{BB962C8B-B14F-4D97-AF65-F5344CB8AC3E}">
        <p14:creationId xmlns:p14="http://schemas.microsoft.com/office/powerpoint/2010/main" val="41186254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Percentage of </a:t>
            </a:r>
            <a:r>
              <a:rPr lang="en-US" dirty="0" err="1"/>
              <a:t>HeSCare</a:t>
            </a:r>
            <a:r>
              <a:rPr lang="en-US" dirty="0"/>
              <a:t> workers experiencing some/great difficulty to make ends meet financially, </a:t>
            </a:r>
            <a:r>
              <a:rPr lang="en-US" sz="1200" dirty="0"/>
              <a:t>by gender,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2231676" y="3867326"/>
            <a:ext cx="4680520" cy="661720"/>
          </a:xfrm>
          <a:prstGeom prst="rect">
            <a:avLst/>
          </a:prstGeom>
          <a:noFill/>
        </p:spPr>
        <p:txBody>
          <a:bodyPr wrap="square">
            <a:spAutoFit/>
          </a:bodyPr>
          <a:lstStyle/>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a:t>
            </a:r>
            <a:r>
              <a:rPr lang="en-GB" sz="900" i="1" dirty="0">
                <a:effectLst/>
                <a:latin typeface="Arial" panose="020B0604020202020204" pitchFamily="34" charset="0"/>
                <a:ea typeface="Times New Roman" panose="02020603050405020304" pitchFamily="18" charset="0"/>
                <a:cs typeface="Times New Roman" panose="02020603050405020304" pitchFamily="18" charset="0"/>
              </a:rPr>
              <a:t>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(NACE Q) EU-27 average.</a:t>
            </a:r>
          </a:p>
        </p:txBody>
      </p:sp>
      <p:sp>
        <p:nvSpPr>
          <p:cNvPr id="4" name="Content Placeholder 3">
            <a:extLst>
              <a:ext uri="{FF2B5EF4-FFF2-40B4-BE49-F238E27FC236}">
                <a16:creationId xmlns:a16="http://schemas.microsoft.com/office/drawing/2014/main" id="{826D3094-E250-BEE8-9883-C1111CFB4B35}"/>
              </a:ext>
            </a:extLst>
          </p:cNvPr>
          <p:cNvSpPr>
            <a:spLocks noGrp="1"/>
          </p:cNvSpPr>
          <p:nvPr>
            <p:ph sz="half" idx="1"/>
          </p:nvPr>
        </p:nvSpPr>
        <p:spPr>
          <a:xfrm>
            <a:off x="539552" y="699542"/>
            <a:ext cx="7560000" cy="3080458"/>
          </a:xfrm>
        </p:spPr>
        <p:txBody>
          <a:bodyPr/>
          <a:lstStyle/>
          <a:p>
            <a:endParaRPr lang="es-ES" dirty="0"/>
          </a:p>
          <a:p>
            <a:pPr marL="0" indent="0">
              <a:buNone/>
            </a:pPr>
            <a:endParaRPr lang="en-GB" dirty="0"/>
          </a:p>
        </p:txBody>
      </p:sp>
      <p:pic>
        <p:nvPicPr>
          <p:cNvPr id="3" name="Picture 2">
            <a:extLst>
              <a:ext uri="{FF2B5EF4-FFF2-40B4-BE49-F238E27FC236}">
                <a16:creationId xmlns:a16="http://schemas.microsoft.com/office/drawing/2014/main" id="{B733F810-405C-65B2-1591-F8308B36C2A3}"/>
              </a:ext>
            </a:extLst>
          </p:cNvPr>
          <p:cNvPicPr>
            <a:picLocks noChangeAspect="1"/>
          </p:cNvPicPr>
          <p:nvPr/>
        </p:nvPicPr>
        <p:blipFill>
          <a:blip r:embed="rId2"/>
          <a:stretch>
            <a:fillRect/>
          </a:stretch>
        </p:blipFill>
        <p:spPr>
          <a:xfrm>
            <a:off x="2279706" y="1117728"/>
            <a:ext cx="4584589" cy="2908044"/>
          </a:xfrm>
          <a:prstGeom prst="rect">
            <a:avLst/>
          </a:prstGeom>
        </p:spPr>
      </p:pic>
    </p:spTree>
    <p:extLst>
      <p:ext uri="{BB962C8B-B14F-4D97-AF65-F5344CB8AC3E}">
        <p14:creationId xmlns:p14="http://schemas.microsoft.com/office/powerpoint/2010/main" val="28324995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Age structure in employment, </a:t>
            </a:r>
            <a:r>
              <a:rPr lang="en-US" dirty="0" err="1"/>
              <a:t>HeSCare</a:t>
            </a:r>
            <a:r>
              <a:rPr lang="en-US" dirty="0"/>
              <a:t> sector and subsectors versus</a:t>
            </a:r>
            <a:br>
              <a:rPr lang="en-US" dirty="0"/>
            </a:br>
            <a:r>
              <a:rPr lang="en-US" dirty="0"/>
              <a:t>all the sectors, </a:t>
            </a:r>
            <a:r>
              <a:rPr lang="en-US" sz="1200" dirty="0"/>
              <a:t>EU-27, 2022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4860032" y="3422211"/>
            <a:ext cx="2685040" cy="451406"/>
          </a:xfrm>
          <a:prstGeom prst="rect">
            <a:avLst/>
          </a:prstGeom>
          <a:noFill/>
        </p:spPr>
        <p:txBody>
          <a:bodyPr wrap="square">
            <a:spAutoFit/>
          </a:bodyPr>
          <a:lstStyle/>
          <a:p>
            <a:pPr algn="just">
              <a:spcBef>
                <a:spcPts val="400"/>
              </a:spcBef>
            </a:pPr>
            <a:endParaRPr lang="en-GB" sz="1000" dirty="0">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400"/>
              </a:spcBef>
            </a:pP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a:latin typeface="Arial" panose="020B0604020202020204" pitchFamily="34" charset="0"/>
                <a:ea typeface="Times New Roman" panose="02020603050405020304" pitchFamily="18" charset="0"/>
                <a:cs typeface="Times New Roman" panose="02020603050405020304" pitchFamily="18" charset="0"/>
              </a:rPr>
              <a:t>Eurostat, EU </a:t>
            </a:r>
            <a:r>
              <a:rPr lang="en-GB" sz="900" dirty="0">
                <a:latin typeface="Arial" panose="020B0604020202020204" pitchFamily="34" charset="0"/>
                <a:cs typeface="Times New Roman" panose="02020603050405020304" pitchFamily="18" charset="0"/>
              </a:rPr>
              <a:t>Labour</a:t>
            </a:r>
            <a:r>
              <a:rPr lang="en-GB" sz="900" dirty="0">
                <a:latin typeface="Arial" panose="020B0604020202020204" pitchFamily="34" charset="0"/>
                <a:ea typeface="Times New Roman" panose="02020603050405020304" pitchFamily="18" charset="0"/>
                <a:cs typeface="Times New Roman" panose="02020603050405020304" pitchFamily="18" charset="0"/>
              </a:rPr>
              <a:t> Force Survey, 2022</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826D3094-E250-BEE8-9883-C1111CFB4B35}"/>
              </a:ext>
            </a:extLst>
          </p:cNvPr>
          <p:cNvSpPr>
            <a:spLocks noGrp="1"/>
          </p:cNvSpPr>
          <p:nvPr>
            <p:ph sz="half" idx="1"/>
          </p:nvPr>
        </p:nvSpPr>
        <p:spPr>
          <a:xfrm>
            <a:off x="539552" y="699542"/>
            <a:ext cx="7560000" cy="3080458"/>
          </a:xfrm>
        </p:spPr>
        <p:txBody>
          <a:bodyPr/>
          <a:lstStyle/>
          <a:p>
            <a:endParaRPr lang="es-ES" dirty="0"/>
          </a:p>
          <a:p>
            <a:pPr marL="0" indent="0">
              <a:buNone/>
            </a:pPr>
            <a:endParaRPr lang="en-GB" dirty="0"/>
          </a:p>
        </p:txBody>
      </p:sp>
      <p:pic>
        <p:nvPicPr>
          <p:cNvPr id="3" name="Picture 2">
            <a:extLst>
              <a:ext uri="{FF2B5EF4-FFF2-40B4-BE49-F238E27FC236}">
                <a16:creationId xmlns:a16="http://schemas.microsoft.com/office/drawing/2014/main" id="{10B2A538-A090-DC78-1B31-10E9C29FCAC1}"/>
              </a:ext>
            </a:extLst>
          </p:cNvPr>
          <p:cNvPicPr>
            <a:picLocks noChangeAspect="1"/>
          </p:cNvPicPr>
          <p:nvPr/>
        </p:nvPicPr>
        <p:blipFill>
          <a:blip r:embed="rId2"/>
          <a:stretch>
            <a:fillRect/>
          </a:stretch>
        </p:blipFill>
        <p:spPr>
          <a:xfrm>
            <a:off x="1692402" y="1269883"/>
            <a:ext cx="5759196" cy="2603734"/>
          </a:xfrm>
          <a:prstGeom prst="rect">
            <a:avLst/>
          </a:prstGeom>
        </p:spPr>
      </p:pic>
    </p:spTree>
    <p:extLst>
      <p:ext uri="{BB962C8B-B14F-4D97-AF65-F5344CB8AC3E}">
        <p14:creationId xmlns:p14="http://schemas.microsoft.com/office/powerpoint/2010/main" val="40804138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Percentage of </a:t>
            </a:r>
            <a:r>
              <a:rPr lang="en-US" dirty="0" err="1"/>
              <a:t>HeSCare</a:t>
            </a:r>
            <a:r>
              <a:rPr lang="en-US" dirty="0"/>
              <a:t> workers with precarious employment conditions* </a:t>
            </a:r>
            <a:br>
              <a:rPr lang="en-US" dirty="0"/>
            </a:br>
            <a:r>
              <a:rPr lang="en-US" sz="1200" dirty="0"/>
              <a:t>by age,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1619672" y="3949565"/>
            <a:ext cx="5580620" cy="646331"/>
          </a:xfrm>
          <a:prstGeom prst="rect">
            <a:avLst/>
          </a:prstGeom>
          <a:noFill/>
        </p:spPr>
        <p:txBody>
          <a:bodyPr wrap="square">
            <a:spAutoFit/>
          </a:bodyPr>
          <a:lstStyle/>
          <a:p>
            <a:pPr algn="r">
              <a:spcBef>
                <a:spcPts val="400"/>
              </a:spcBef>
            </a:pP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Precariousness defined as: parttime or fixed-term job, and difficulty making ends meet or multiple jobs.</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(NACE Q) EU-27 average.</a:t>
            </a:r>
          </a:p>
        </p:txBody>
      </p:sp>
      <p:pic>
        <p:nvPicPr>
          <p:cNvPr id="5" name="Content Placeholder 4">
            <a:extLst>
              <a:ext uri="{FF2B5EF4-FFF2-40B4-BE49-F238E27FC236}">
                <a16:creationId xmlns:a16="http://schemas.microsoft.com/office/drawing/2014/main" id="{618CCA76-334E-141C-D5D6-579653F323B5}"/>
              </a:ext>
            </a:extLst>
          </p:cNvPr>
          <p:cNvPicPr>
            <a:picLocks noGrp="1" noChangeAspect="1"/>
          </p:cNvPicPr>
          <p:nvPr>
            <p:ph sz="half" idx="1"/>
          </p:nvPr>
        </p:nvPicPr>
        <p:blipFill>
          <a:blip r:embed="rId2"/>
          <a:stretch>
            <a:fillRect/>
          </a:stretch>
        </p:blipFill>
        <p:spPr>
          <a:xfrm>
            <a:off x="1943708" y="1193935"/>
            <a:ext cx="5256584" cy="2755631"/>
          </a:xfrm>
          <a:prstGeom prst="rect">
            <a:avLst/>
          </a:prstGeom>
        </p:spPr>
      </p:pic>
    </p:spTree>
    <p:extLst>
      <p:ext uri="{BB962C8B-B14F-4D97-AF65-F5344CB8AC3E}">
        <p14:creationId xmlns:p14="http://schemas.microsoft.com/office/powerpoint/2010/main" val="7892779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Percentage of </a:t>
            </a:r>
            <a:r>
              <a:rPr lang="en-US" dirty="0" err="1"/>
              <a:t>HeSCare</a:t>
            </a:r>
            <a:r>
              <a:rPr lang="en-US" dirty="0"/>
              <a:t> workers reporting that their health or safety is at risk because of work, </a:t>
            </a:r>
            <a:r>
              <a:rPr lang="en-US" sz="1200" dirty="0"/>
              <a:t>by age,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1979712" y="3907631"/>
            <a:ext cx="5328592" cy="50783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workers in the EU-27.</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(NACE Q) EU-27 average.</a:t>
            </a:r>
          </a:p>
        </p:txBody>
      </p:sp>
      <p:pic>
        <p:nvPicPr>
          <p:cNvPr id="8" name="Content Placeholder 7">
            <a:extLst>
              <a:ext uri="{FF2B5EF4-FFF2-40B4-BE49-F238E27FC236}">
                <a16:creationId xmlns:a16="http://schemas.microsoft.com/office/drawing/2014/main" id="{C97DF5C2-6EDA-806E-55DB-9B169253A835}"/>
              </a:ext>
            </a:extLst>
          </p:cNvPr>
          <p:cNvPicPr>
            <a:picLocks noGrp="1" noChangeAspect="1"/>
          </p:cNvPicPr>
          <p:nvPr>
            <p:ph sz="half" idx="1"/>
          </p:nvPr>
        </p:nvPicPr>
        <p:blipFill>
          <a:blip r:embed="rId2"/>
          <a:stretch>
            <a:fillRect/>
          </a:stretch>
        </p:blipFill>
        <p:spPr>
          <a:xfrm>
            <a:off x="1871700" y="1235869"/>
            <a:ext cx="5400600" cy="2671762"/>
          </a:xfrm>
          <a:prstGeom prst="rect">
            <a:avLst/>
          </a:prstGeom>
        </p:spPr>
      </p:pic>
    </p:spTree>
    <p:extLst>
      <p:ext uri="{BB962C8B-B14F-4D97-AF65-F5344CB8AC3E}">
        <p14:creationId xmlns:p14="http://schemas.microsoft.com/office/powerpoint/2010/main" val="344226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7881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7" y="135000"/>
            <a:ext cx="7830488" cy="367200"/>
          </a:xfrm>
        </p:spPr>
        <p:txBody>
          <a:bodyPr/>
          <a:lstStyle/>
          <a:p>
            <a:r>
              <a:rPr lang="en-US" dirty="0"/>
              <a:t>Introduction: data sources / surveys</a:t>
            </a:r>
            <a:endParaRPr lang="el-GR" dirty="0"/>
          </a:p>
        </p:txBody>
      </p:sp>
      <p:sp>
        <p:nvSpPr>
          <p:cNvPr id="3" name="Θέση περιεχομένου 2">
            <a:extLst>
              <a:ext uri="{FF2B5EF4-FFF2-40B4-BE49-F238E27FC236}">
                <a16:creationId xmlns:a16="http://schemas.microsoft.com/office/drawing/2014/main" id="{1B989CBD-213C-4888-9275-7A5B24794103}"/>
              </a:ext>
            </a:extLst>
          </p:cNvPr>
          <p:cNvSpPr>
            <a:spLocks noGrp="1"/>
          </p:cNvSpPr>
          <p:nvPr>
            <p:ph sz="half" idx="1"/>
          </p:nvPr>
        </p:nvSpPr>
        <p:spPr>
          <a:xfrm>
            <a:off x="611560" y="732267"/>
            <a:ext cx="8299077" cy="3678966"/>
          </a:xfrm>
        </p:spPr>
        <p:txBody>
          <a:bodyPr>
            <a:normAutofit/>
          </a:bodyPr>
          <a:lstStyle/>
          <a:p>
            <a:r>
              <a:rPr lang="en-GB" sz="1800" b="0" dirty="0">
                <a:effectLst/>
                <a:latin typeface="Arial" panose="020B0604020202020204" pitchFamily="34" charset="0"/>
                <a:ea typeface="SimSun" panose="02010600030101010101" pitchFamily="2" charset="-122"/>
                <a:cs typeface="Arial" panose="020B0604020202020204" pitchFamily="34" charset="0"/>
              </a:rPr>
              <a:t>European Survey of Enterprises on New and Emerging Risks (ESENER)</a:t>
            </a:r>
          </a:p>
          <a:p>
            <a:r>
              <a:rPr lang="en-GB" sz="1800" b="0" dirty="0">
                <a:effectLst/>
                <a:latin typeface="Arial" panose="020B0604020202020204" pitchFamily="34" charset="0"/>
                <a:ea typeface="SimSun" panose="02010600030101010101" pitchFamily="2" charset="-122"/>
                <a:cs typeface="Arial" panose="020B0604020202020204" pitchFamily="34" charset="0"/>
              </a:rPr>
              <a:t>European Working Conditions Telephone Survey (EWCTS)</a:t>
            </a:r>
          </a:p>
          <a:p>
            <a:r>
              <a:rPr lang="fr-BE" sz="1800" b="0" dirty="0">
                <a:effectLst/>
                <a:latin typeface="Arial" panose="020B0604020202020204" pitchFamily="34" charset="0"/>
                <a:ea typeface="SimSun" panose="02010600030101010101" pitchFamily="2" charset="-122"/>
                <a:cs typeface="Arial" panose="020B0604020202020204" pitchFamily="34" charset="0"/>
              </a:rPr>
              <a:t>EU Labour Force Survey (LFS) </a:t>
            </a:r>
          </a:p>
          <a:p>
            <a:pPr marL="0" indent="0">
              <a:buNone/>
            </a:pPr>
            <a:endParaRPr lang="en-GB" sz="1800" dirty="0">
              <a:effectLst/>
              <a:latin typeface="Arial" panose="020B0604020202020204" pitchFamily="34" charset="0"/>
              <a:ea typeface="SimSun" panose="02010600030101010101" pitchFamily="2" charset="-122"/>
              <a:cs typeface="Arial" panose="020B0604020202020204" pitchFamily="34" charset="0"/>
            </a:endParaRPr>
          </a:p>
          <a:p>
            <a:pPr marL="0" indent="0">
              <a:buNone/>
            </a:pPr>
            <a:endParaRPr lang="en-GB" sz="1500" dirty="0"/>
          </a:p>
        </p:txBody>
      </p:sp>
    </p:spTree>
    <p:extLst>
      <p:ext uri="{BB962C8B-B14F-4D97-AF65-F5344CB8AC3E}">
        <p14:creationId xmlns:p14="http://schemas.microsoft.com/office/powerpoint/2010/main" val="9757347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5B62B0E-315E-37C2-D38E-09047BF3AFC2}"/>
              </a:ext>
            </a:extLst>
          </p:cNvPr>
          <p:cNvSpPr txBox="1"/>
          <p:nvPr/>
        </p:nvSpPr>
        <p:spPr>
          <a:xfrm>
            <a:off x="597146" y="1003731"/>
            <a:ext cx="7863286" cy="3698448"/>
          </a:xfrm>
          <a:prstGeom prst="rect">
            <a:avLst/>
          </a:prstGeom>
          <a:noFill/>
        </p:spPr>
        <p:txBody>
          <a:bodyPr wrap="square" rtlCol="0">
            <a:spAutoFit/>
          </a:bodyPr>
          <a:lstStyle/>
          <a:p>
            <a:pPr indent="-635" eaLnBrk="0" hangingPunct="0">
              <a:spcBef>
                <a:spcPts val="370"/>
              </a:spcBef>
            </a:pPr>
            <a:r>
              <a:rPr lang="en-GB" sz="1100" b="1" kern="0" spc="-5" dirty="0">
                <a:solidFill>
                  <a:srgbClr val="003399"/>
                </a:solidFill>
                <a:effectLst/>
                <a:latin typeface="Arial" panose="020B0604020202020204" pitchFamily="34" charset="0"/>
                <a:ea typeface="SimSun" panose="02010600030101010101" pitchFamily="2" charset="-122"/>
              </a:rPr>
              <a:t>Authors</a:t>
            </a:r>
            <a:r>
              <a:rPr lang="en-GB" sz="1100" kern="0" spc="-5" dirty="0">
                <a:solidFill>
                  <a:srgbClr val="003399"/>
                </a:solidFill>
                <a:effectLst/>
                <a:latin typeface="Arial" panose="020B0604020202020204" pitchFamily="34" charset="0"/>
                <a:ea typeface="SimSun" panose="02010600030101010101" pitchFamily="2" charset="-122"/>
              </a:rPr>
              <a:t>:</a:t>
            </a:r>
            <a:r>
              <a:rPr lang="en-GB" sz="1100" kern="0" spc="-50" dirty="0">
                <a:solidFill>
                  <a:srgbClr val="003399"/>
                </a:solidFill>
                <a:effectLst/>
                <a:latin typeface="Arial" panose="020B0604020202020204" pitchFamily="34" charset="0"/>
                <a:ea typeface="SimSun" panose="02010600030101010101" pitchFamily="2" charset="-122"/>
              </a:rPr>
              <a:t> Paul </a:t>
            </a:r>
            <a:r>
              <a:rPr lang="en-GB" sz="1100" kern="0" spc="-50" dirty="0" err="1">
                <a:solidFill>
                  <a:srgbClr val="003399"/>
                </a:solidFill>
                <a:effectLst/>
                <a:latin typeface="Arial" panose="020B0604020202020204" pitchFamily="34" charset="0"/>
                <a:ea typeface="SimSun" panose="02010600030101010101" pitchFamily="2" charset="-122"/>
              </a:rPr>
              <a:t>Vroonhof</a:t>
            </a:r>
            <a:r>
              <a:rPr lang="en-GB" sz="1100" kern="0" spc="-50" dirty="0">
                <a:solidFill>
                  <a:srgbClr val="003399"/>
                </a:solidFill>
                <a:effectLst/>
                <a:latin typeface="Arial" panose="020B0604020202020204" pitchFamily="34" charset="0"/>
                <a:ea typeface="SimSun" panose="02010600030101010101" pitchFamily="2" charset="-122"/>
              </a:rPr>
              <a:t>, Martin Clarke, Jacqueline </a:t>
            </a:r>
            <a:r>
              <a:rPr lang="en-GB" sz="1100" kern="0" spc="-50" dirty="0" err="1">
                <a:solidFill>
                  <a:srgbClr val="003399"/>
                </a:solidFill>
                <a:effectLst/>
                <a:latin typeface="Arial" panose="020B0604020202020204" pitchFamily="34" charset="0"/>
                <a:ea typeface="SimSun" panose="02010600030101010101" pitchFamily="2" charset="-122"/>
              </a:rPr>
              <a:t>Snijders</a:t>
            </a:r>
            <a:r>
              <a:rPr lang="en-GB" sz="1100" kern="0" spc="-50" dirty="0">
                <a:solidFill>
                  <a:srgbClr val="003399"/>
                </a:solidFill>
                <a:effectLst/>
                <a:latin typeface="Arial" panose="020B0604020202020204" pitchFamily="34" charset="0"/>
                <a:ea typeface="SimSun" panose="02010600030101010101" pitchFamily="2" charset="-122"/>
              </a:rPr>
              <a:t>, Jan de Kok, Marijke </a:t>
            </a:r>
            <a:r>
              <a:rPr lang="en-GB" sz="1100" kern="0" spc="-50" dirty="0" err="1">
                <a:solidFill>
                  <a:srgbClr val="003399"/>
                </a:solidFill>
                <a:effectLst/>
                <a:latin typeface="Arial" panose="020B0604020202020204" pitchFamily="34" charset="0"/>
                <a:ea typeface="SimSun" panose="02010600030101010101" pitchFamily="2" charset="-122"/>
              </a:rPr>
              <a:t>Beulen</a:t>
            </a:r>
            <a:r>
              <a:rPr lang="en-GB" sz="1100" kern="0" spc="-50" dirty="0">
                <a:solidFill>
                  <a:srgbClr val="003399"/>
                </a:solidFill>
                <a:effectLst/>
                <a:latin typeface="Arial" panose="020B0604020202020204" pitchFamily="34" charset="0"/>
                <a:ea typeface="SimSun" panose="02010600030101010101" pitchFamily="2" charset="-122"/>
              </a:rPr>
              <a:t> (</a:t>
            </a:r>
            <a:r>
              <a:rPr lang="en-GB" sz="1100" kern="0" spc="-50" dirty="0" err="1">
                <a:solidFill>
                  <a:srgbClr val="003399"/>
                </a:solidFill>
                <a:effectLst/>
                <a:latin typeface="Arial" panose="020B0604020202020204" pitchFamily="34" charset="0"/>
                <a:ea typeface="SimSun" panose="02010600030101010101" pitchFamily="2" charset="-122"/>
              </a:rPr>
              <a:t>Panteia</a:t>
            </a:r>
            <a:r>
              <a:rPr lang="en-GB" sz="1100" kern="0" spc="-50" dirty="0">
                <a:solidFill>
                  <a:srgbClr val="003399"/>
                </a:solidFill>
                <a:effectLst/>
                <a:latin typeface="Arial" panose="020B0604020202020204" pitchFamily="34" charset="0"/>
                <a:ea typeface="SimSun" panose="02010600030101010101" pitchFamily="2" charset="-122"/>
              </a:rPr>
              <a:t>), Peter van </a:t>
            </a:r>
            <a:r>
              <a:rPr lang="en-GB" sz="1100" kern="0" spc="-50" dirty="0" err="1">
                <a:solidFill>
                  <a:srgbClr val="003399"/>
                </a:solidFill>
                <a:effectLst/>
                <a:latin typeface="Arial" panose="020B0604020202020204" pitchFamily="34" charset="0"/>
                <a:ea typeface="SimSun" panose="02010600030101010101" pitchFamily="2" charset="-122"/>
              </a:rPr>
              <a:t>Scheijndel</a:t>
            </a:r>
            <a:r>
              <a:rPr lang="en-GB" sz="1100" kern="0" spc="-50" dirty="0">
                <a:solidFill>
                  <a:srgbClr val="003399"/>
                </a:solidFill>
                <a:effectLst/>
                <a:latin typeface="Arial" panose="020B0604020202020204" pitchFamily="34" charset="0"/>
                <a:ea typeface="SimSun" panose="02010600030101010101" pitchFamily="2" charset="-122"/>
              </a:rPr>
              <a:t>, </a:t>
            </a:r>
            <a:r>
              <a:rPr lang="en-GB" sz="1100" kern="0" spc="-50" dirty="0" err="1">
                <a:solidFill>
                  <a:srgbClr val="003399"/>
                </a:solidFill>
                <a:effectLst/>
                <a:latin typeface="Arial" panose="020B0604020202020204" pitchFamily="34" charset="0"/>
                <a:ea typeface="SimSun" panose="02010600030101010101" pitchFamily="2" charset="-122"/>
              </a:rPr>
              <a:t>Pim</a:t>
            </a:r>
            <a:r>
              <a:rPr lang="en-GB" sz="1100" kern="0" spc="-50" dirty="0">
                <a:solidFill>
                  <a:srgbClr val="003399"/>
                </a:solidFill>
                <a:effectLst/>
                <a:latin typeface="Arial" panose="020B0604020202020204" pitchFamily="34" charset="0"/>
                <a:ea typeface="SimSun" panose="02010600030101010101" pitchFamily="2" charset="-122"/>
              </a:rPr>
              <a:t> van </a:t>
            </a:r>
            <a:r>
              <a:rPr lang="en-GB" sz="1100" kern="0" spc="-50" dirty="0" err="1">
                <a:solidFill>
                  <a:srgbClr val="003399"/>
                </a:solidFill>
                <a:effectLst/>
                <a:latin typeface="Arial" panose="020B0604020202020204" pitchFamily="34" charset="0"/>
                <a:ea typeface="SimSun" panose="02010600030101010101" pitchFamily="2" charset="-122"/>
              </a:rPr>
              <a:t>Dorst</a:t>
            </a:r>
            <a:r>
              <a:rPr lang="en-GB" sz="1100" kern="0" spc="-50" dirty="0">
                <a:solidFill>
                  <a:srgbClr val="003399"/>
                </a:solidFill>
                <a:effectLst/>
                <a:latin typeface="Arial" panose="020B0604020202020204" pitchFamily="34" charset="0"/>
                <a:ea typeface="SimSun" panose="02010600030101010101" pitchFamily="2" charset="-122"/>
              </a:rPr>
              <a:t> (</a:t>
            </a:r>
            <a:r>
              <a:rPr lang="en-GB" sz="1100" kern="0" spc="-50" dirty="0" err="1">
                <a:solidFill>
                  <a:srgbClr val="003399"/>
                </a:solidFill>
                <a:effectLst/>
                <a:latin typeface="Arial" panose="020B0604020202020204" pitchFamily="34" charset="0"/>
                <a:ea typeface="SimSun" panose="02010600030101010101" pitchFamily="2" charset="-122"/>
              </a:rPr>
              <a:t>vhp</a:t>
            </a:r>
            <a:r>
              <a:rPr lang="en-GB" sz="1100" kern="0" spc="-50" dirty="0">
                <a:solidFill>
                  <a:srgbClr val="003399"/>
                </a:solidFill>
                <a:effectLst/>
                <a:latin typeface="Arial" panose="020B0604020202020204" pitchFamily="34" charset="0"/>
                <a:ea typeface="SimSun" panose="02010600030101010101" pitchFamily="2" charset="-122"/>
              </a:rPr>
              <a:t> Human Performance), </a:t>
            </a:r>
            <a:r>
              <a:rPr lang="en-GB" sz="1100" kern="0" spc="-50" dirty="0" err="1">
                <a:solidFill>
                  <a:srgbClr val="003399"/>
                </a:solidFill>
                <a:effectLst/>
                <a:latin typeface="Arial" panose="020B0604020202020204" pitchFamily="34" charset="0"/>
                <a:ea typeface="SimSun" panose="02010600030101010101" pitchFamily="2" charset="-122"/>
              </a:rPr>
              <a:t>Iñigo</a:t>
            </a:r>
            <a:r>
              <a:rPr lang="en-GB" sz="1100" kern="0" spc="-50" dirty="0">
                <a:solidFill>
                  <a:srgbClr val="003399"/>
                </a:solidFill>
                <a:effectLst/>
                <a:latin typeface="Arial" panose="020B0604020202020204" pitchFamily="34" charset="0"/>
                <a:ea typeface="SimSun" panose="02010600030101010101" pitchFamily="2" charset="-122"/>
              </a:rPr>
              <a:t> </a:t>
            </a:r>
            <a:r>
              <a:rPr lang="en-GB" sz="1100" kern="0" spc="-50" dirty="0" err="1">
                <a:solidFill>
                  <a:srgbClr val="003399"/>
                </a:solidFill>
                <a:effectLst/>
                <a:latin typeface="Arial" panose="020B0604020202020204" pitchFamily="34" charset="0"/>
                <a:ea typeface="SimSun" panose="02010600030101010101" pitchFamily="2" charset="-122"/>
              </a:rPr>
              <a:t>Isusi</a:t>
            </a:r>
            <a:r>
              <a:rPr lang="en-GB" sz="1100" kern="0" spc="-50" dirty="0">
                <a:solidFill>
                  <a:srgbClr val="003399"/>
                </a:solidFill>
                <a:effectLst/>
                <a:latin typeface="Arial" panose="020B0604020202020204" pitchFamily="34" charset="0"/>
                <a:ea typeface="SimSun" panose="02010600030101010101" pitchFamily="2" charset="-122"/>
              </a:rPr>
              <a:t>, Jessica Duran (IKEI Research and Consultancy), </a:t>
            </a:r>
            <a:r>
              <a:rPr lang="en-GB" sz="1100" kern="0" spc="-50" dirty="0" err="1">
                <a:solidFill>
                  <a:srgbClr val="003399"/>
                </a:solidFill>
                <a:effectLst/>
                <a:latin typeface="Arial" panose="020B0604020202020204" pitchFamily="34" charset="0"/>
                <a:ea typeface="SimSun" panose="02010600030101010101" pitchFamily="2" charset="-122"/>
              </a:rPr>
              <a:t>Swenneke</a:t>
            </a:r>
            <a:r>
              <a:rPr lang="en-GB" sz="1100" kern="0" spc="-50" dirty="0">
                <a:solidFill>
                  <a:srgbClr val="003399"/>
                </a:solidFill>
                <a:effectLst/>
                <a:latin typeface="Arial" panose="020B0604020202020204" pitchFamily="34" charset="0"/>
                <a:ea typeface="SimSun" panose="02010600030101010101" pitchFamily="2" charset="-122"/>
              </a:rPr>
              <a:t> van den Heuvel (TNO).</a:t>
            </a:r>
            <a:endParaRPr lang="en-GB" sz="1100" kern="0" dirty="0">
              <a:solidFill>
                <a:srgbClr val="003399"/>
              </a:solidFill>
              <a:effectLst/>
              <a:latin typeface="Arial" panose="020B0604020202020204" pitchFamily="34" charset="0"/>
              <a:ea typeface="SimSun" panose="02010600030101010101" pitchFamily="2" charset="-122"/>
            </a:endParaRPr>
          </a:p>
          <a:p>
            <a:pPr indent="-635" eaLnBrk="0" hangingPunct="0">
              <a:spcBef>
                <a:spcPts val="370"/>
              </a:spcBef>
            </a:pPr>
            <a:r>
              <a:rPr lang="en-GB" sz="1100" kern="0" spc="-50" dirty="0">
                <a:solidFill>
                  <a:srgbClr val="003399"/>
                </a:solidFill>
                <a:effectLst/>
                <a:latin typeface="Arial" panose="020B0604020202020204" pitchFamily="34" charset="0"/>
                <a:ea typeface="SimSun" panose="02010600030101010101" pitchFamily="2" charset="-122"/>
              </a:rPr>
              <a:t> </a:t>
            </a:r>
            <a:endParaRPr lang="en-GB" sz="1100" kern="0" dirty="0">
              <a:solidFill>
                <a:srgbClr val="003399"/>
              </a:solidFill>
              <a:effectLst/>
              <a:latin typeface="Arial" panose="020B0604020202020204" pitchFamily="34" charset="0"/>
              <a:ea typeface="SimSun" panose="02010600030101010101" pitchFamily="2" charset="-122"/>
            </a:endParaRPr>
          </a:p>
          <a:p>
            <a:pPr indent="-635" eaLnBrk="0" hangingPunct="0">
              <a:spcBef>
                <a:spcPts val="600"/>
              </a:spcBef>
            </a:pPr>
            <a:r>
              <a:rPr lang="en-GB" sz="1100" b="1" kern="0" spc="-5" dirty="0">
                <a:solidFill>
                  <a:srgbClr val="003399"/>
                </a:solidFill>
                <a:latin typeface="Arial" panose="020B0604020202020204" pitchFamily="34" charset="0"/>
                <a:ea typeface="SimSun" panose="02010600030101010101" pitchFamily="2" charset="-122"/>
              </a:rPr>
              <a:t>Project management: </a:t>
            </a:r>
            <a:r>
              <a:rPr lang="en-GB" sz="1100" kern="0" spc="-50" dirty="0">
                <a:solidFill>
                  <a:srgbClr val="003399"/>
                </a:solidFill>
                <a:effectLst/>
                <a:latin typeface="Arial" panose="020B0604020202020204" pitchFamily="34" charset="0"/>
                <a:ea typeface="SimSun" panose="02010600030101010101" pitchFamily="2" charset="-122"/>
              </a:rPr>
              <a:t>Lorenzo </a:t>
            </a:r>
            <a:r>
              <a:rPr lang="en-GB" sz="1100" kern="0" spc="-50" dirty="0" err="1">
                <a:solidFill>
                  <a:srgbClr val="003399"/>
                </a:solidFill>
                <a:effectLst/>
                <a:latin typeface="Arial" panose="020B0604020202020204" pitchFamily="34" charset="0"/>
                <a:ea typeface="SimSun" panose="02010600030101010101" pitchFamily="2" charset="-122"/>
              </a:rPr>
              <a:t>Munar</a:t>
            </a:r>
            <a:r>
              <a:rPr lang="en-GB" sz="1100" kern="0" spc="-50" dirty="0">
                <a:solidFill>
                  <a:srgbClr val="003399"/>
                </a:solidFill>
                <a:effectLst/>
                <a:latin typeface="Arial" panose="020B0604020202020204" pitchFamily="34" charset="0"/>
                <a:ea typeface="SimSun" panose="02010600030101010101" pitchFamily="2" charset="-122"/>
              </a:rPr>
              <a:t>, Kate Palmer – European Agency for Safety and Health at Work (EU-OSHA).</a:t>
            </a:r>
          </a:p>
          <a:p>
            <a:pPr indent="-635" eaLnBrk="0" hangingPunct="0">
              <a:spcBef>
                <a:spcPts val="600"/>
              </a:spcBef>
            </a:pPr>
            <a:endParaRPr lang="en-GB" sz="1100" kern="0" spc="-50" dirty="0">
              <a:solidFill>
                <a:srgbClr val="003399"/>
              </a:solidFill>
              <a:effectLst/>
              <a:latin typeface="Arial" panose="020B0604020202020204" pitchFamily="34" charset="0"/>
              <a:ea typeface="SimSun" panose="02010600030101010101" pitchFamily="2" charset="-122"/>
            </a:endParaRPr>
          </a:p>
          <a:p>
            <a:pPr indent="-635" eaLnBrk="0" hangingPunct="0">
              <a:spcBef>
                <a:spcPts val="600"/>
              </a:spcBef>
            </a:pPr>
            <a:endParaRPr lang="en-GB" sz="1100" kern="0" spc="-50" dirty="0">
              <a:solidFill>
                <a:srgbClr val="003399"/>
              </a:solidFill>
              <a:effectLst/>
              <a:latin typeface="Arial" panose="020B0604020202020204" pitchFamily="34" charset="0"/>
              <a:ea typeface="SimSun" panose="02010600030101010101" pitchFamily="2" charset="-122"/>
            </a:endParaRPr>
          </a:p>
          <a:p>
            <a:pPr indent="-635" eaLnBrk="0" hangingPunct="0">
              <a:spcBef>
                <a:spcPts val="600"/>
              </a:spcBef>
            </a:pPr>
            <a:endParaRPr lang="en-GB" sz="1100" kern="0" spc="-50" dirty="0">
              <a:solidFill>
                <a:srgbClr val="003399"/>
              </a:solidFill>
              <a:effectLst/>
              <a:latin typeface="Arial" panose="020B0604020202020204" pitchFamily="34" charset="0"/>
              <a:ea typeface="SimSun" panose="02010600030101010101" pitchFamily="2" charset="-122"/>
            </a:endParaRPr>
          </a:p>
          <a:p>
            <a:pPr algn="just">
              <a:lnSpc>
                <a:spcPts val="1200"/>
              </a:lnSpc>
              <a:spcBef>
                <a:spcPts val="600"/>
              </a:spcBef>
              <a:spcAft>
                <a:spcPts val="600"/>
              </a:spcAft>
            </a:pPr>
            <a:r>
              <a:rPr lang="en-GB" sz="1100" kern="0" spc="-50" dirty="0">
                <a:solidFill>
                  <a:srgbClr val="003399"/>
                </a:solidFill>
                <a:latin typeface="Arial" panose="020B0604020202020204" pitchFamily="34" charset="0"/>
                <a:ea typeface="SimSun" panose="02010600030101010101" pitchFamily="2" charset="-122"/>
              </a:rPr>
              <a:t>Neither the European Agency for Safety and Health at Work nor any person acting on behalf of the Agency is responsible for the use that might be made of the following information.</a:t>
            </a:r>
          </a:p>
          <a:p>
            <a:pPr algn="just">
              <a:lnSpc>
                <a:spcPts val="1200"/>
              </a:lnSpc>
              <a:spcBef>
                <a:spcPts val="600"/>
              </a:spcBef>
              <a:spcAft>
                <a:spcPts val="600"/>
              </a:spcAft>
            </a:pPr>
            <a:r>
              <a:rPr lang="en-GB" sz="1100" kern="0" spc="-50" dirty="0">
                <a:solidFill>
                  <a:srgbClr val="003399"/>
                </a:solidFill>
                <a:latin typeface="Arial" panose="020B0604020202020204" pitchFamily="34" charset="0"/>
                <a:ea typeface="SimSun" panose="02010600030101010101" pitchFamily="2" charset="-122"/>
              </a:rPr>
              <a:t>© European Agency for Safety and Health at Work, 2024</a:t>
            </a:r>
          </a:p>
          <a:p>
            <a:pPr algn="just">
              <a:lnSpc>
                <a:spcPts val="1200"/>
              </a:lnSpc>
              <a:spcBef>
                <a:spcPts val="600"/>
              </a:spcBef>
              <a:spcAft>
                <a:spcPts val="600"/>
              </a:spcAft>
            </a:pPr>
            <a:r>
              <a:rPr lang="en-GB" sz="1100" kern="0" spc="-50" dirty="0">
                <a:solidFill>
                  <a:srgbClr val="003399"/>
                </a:solidFill>
                <a:latin typeface="Arial" panose="020B0604020202020204" pitchFamily="34" charset="0"/>
                <a:ea typeface="SimSun" panose="02010600030101010101" pitchFamily="2" charset="-122"/>
              </a:rPr>
              <a:t>Reproduction is authorised provided the source is acknowledged.</a:t>
            </a:r>
          </a:p>
          <a:p>
            <a:pPr algn="just">
              <a:lnSpc>
                <a:spcPts val="1200"/>
              </a:lnSpc>
              <a:spcBef>
                <a:spcPts val="600"/>
              </a:spcBef>
              <a:spcAft>
                <a:spcPts val="600"/>
              </a:spcAft>
            </a:pPr>
            <a:r>
              <a:rPr lang="en-GB" sz="1100" kern="0" spc="-50" dirty="0">
                <a:solidFill>
                  <a:srgbClr val="003399"/>
                </a:solidFill>
                <a:latin typeface="Arial" panose="020B0604020202020204" pitchFamily="34" charset="0"/>
                <a:ea typeface="SimSun" panose="02010600030101010101" pitchFamily="2" charset="-122"/>
              </a:rPr>
              <a:t>For any use or reproduction of photos or other material that is not under the copyright of the European Agency for Safety and Health at Work, permission must be sought directly from the copyright holders.</a:t>
            </a:r>
          </a:p>
          <a:p>
            <a:pPr indent="-635" eaLnBrk="0" hangingPunct="0">
              <a:spcBef>
                <a:spcPts val="600"/>
              </a:spcBef>
            </a:pPr>
            <a:endParaRPr lang="en-GB" sz="1100" dirty="0">
              <a:solidFill>
                <a:srgbClr val="003399"/>
              </a:solidFill>
              <a:effectLst/>
              <a:latin typeface="Arial" panose="020B0604020202020204" pitchFamily="34" charset="0"/>
              <a:ea typeface="SimSun" panose="02010600030101010101" pitchFamily="2" charset="-122"/>
            </a:endParaRPr>
          </a:p>
          <a:p>
            <a:endParaRPr lang="en-GB" dirty="0"/>
          </a:p>
        </p:txBody>
      </p:sp>
    </p:spTree>
    <p:extLst>
      <p:ext uri="{BB962C8B-B14F-4D97-AF65-F5344CB8AC3E}">
        <p14:creationId xmlns:p14="http://schemas.microsoft.com/office/powerpoint/2010/main" val="2073210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07504" y="149026"/>
            <a:ext cx="9289158" cy="367200"/>
          </a:xfrm>
        </p:spPr>
        <p:txBody>
          <a:bodyPr/>
          <a:lstStyle/>
          <a:p>
            <a:r>
              <a:rPr lang="en-GB" sz="1800" dirty="0">
                <a:effectLst/>
                <a:latin typeface="Arial" panose="020B0604020202020204" pitchFamily="34" charset="0"/>
                <a:ea typeface="SimSun" panose="02010600030101010101" pitchFamily="2" charset="-122"/>
              </a:rPr>
              <a:t>Main subsectors comprising health and social care (</a:t>
            </a:r>
            <a:r>
              <a:rPr lang="en-GB" sz="1800" dirty="0" err="1">
                <a:effectLst/>
                <a:latin typeface="Arial" panose="020B0604020202020204" pitchFamily="34" charset="0"/>
                <a:ea typeface="SimSun" panose="02010600030101010101" pitchFamily="2" charset="-122"/>
              </a:rPr>
              <a:t>HeSCare</a:t>
            </a:r>
            <a:r>
              <a:rPr lang="en-GB" sz="1800" dirty="0">
                <a:effectLst/>
                <a:latin typeface="Arial" panose="020B0604020202020204" pitchFamily="34" charset="0"/>
                <a:ea typeface="SimSun" panose="02010600030101010101" pitchFamily="2" charset="-122"/>
              </a:rPr>
              <a:t>) activities </a:t>
            </a:r>
            <a:br>
              <a:rPr lang="en-GB" sz="1800" dirty="0">
                <a:effectLst/>
                <a:latin typeface="Arial" panose="020B0604020202020204" pitchFamily="34" charset="0"/>
                <a:ea typeface="SimSun" panose="02010600030101010101" pitchFamily="2" charset="-122"/>
              </a:rPr>
            </a:br>
            <a:r>
              <a:rPr lang="en-GB" sz="1200" dirty="0">
                <a:effectLst/>
                <a:latin typeface="Arial" panose="020B0604020202020204" pitchFamily="34" charset="0"/>
                <a:ea typeface="SimSun" panose="02010600030101010101" pitchFamily="2" charset="-122"/>
              </a:rPr>
              <a:t>(NACE rev 2)</a:t>
            </a:r>
            <a:endParaRPr lang="el-GR" sz="1200" dirty="0"/>
          </a:p>
        </p:txBody>
      </p:sp>
      <p:pic>
        <p:nvPicPr>
          <p:cNvPr id="7" name="Content Placeholder 6">
            <a:extLst>
              <a:ext uri="{FF2B5EF4-FFF2-40B4-BE49-F238E27FC236}">
                <a16:creationId xmlns:a16="http://schemas.microsoft.com/office/drawing/2014/main" id="{6908900B-8C31-251A-D448-C38827E61F9C}"/>
              </a:ext>
            </a:extLst>
          </p:cNvPr>
          <p:cNvPicPr>
            <a:picLocks noGrp="1" noChangeAspect="1"/>
          </p:cNvPicPr>
          <p:nvPr>
            <p:ph sz="half" idx="1"/>
          </p:nvPr>
        </p:nvPicPr>
        <p:blipFill>
          <a:blip r:embed="rId3"/>
          <a:stretch>
            <a:fillRect/>
          </a:stretch>
        </p:blipFill>
        <p:spPr>
          <a:xfrm>
            <a:off x="2002210" y="1015082"/>
            <a:ext cx="5139581" cy="3644900"/>
          </a:xfrm>
          <a:prstGeom prst="rect">
            <a:avLst/>
          </a:prstGeom>
        </p:spPr>
      </p:pic>
      <p:sp>
        <p:nvSpPr>
          <p:cNvPr id="6" name="TextBox 5">
            <a:extLst>
              <a:ext uri="{FF2B5EF4-FFF2-40B4-BE49-F238E27FC236}">
                <a16:creationId xmlns:a16="http://schemas.microsoft.com/office/drawing/2014/main" id="{A58725F9-FC3D-5A17-8026-56D69B57E8B2}"/>
              </a:ext>
            </a:extLst>
          </p:cNvPr>
          <p:cNvSpPr txBox="1"/>
          <p:nvPr/>
        </p:nvSpPr>
        <p:spPr>
          <a:xfrm>
            <a:off x="1983977" y="4393823"/>
            <a:ext cx="5216154" cy="482183"/>
          </a:xfrm>
          <a:prstGeom prst="rect">
            <a:avLst/>
          </a:prstGeom>
          <a:noFill/>
        </p:spPr>
        <p:txBody>
          <a:bodyPr wrap="square">
            <a:spAutoFit/>
          </a:bodyPr>
          <a:lstStyle/>
          <a:p>
            <a:pPr algn="r">
              <a:spcBef>
                <a:spcPts val="400"/>
              </a:spcBef>
            </a:pPr>
            <a:r>
              <a:rPr lang="fr-BE"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en-GB" sz="900" dirty="0">
                <a:effectLst/>
                <a:latin typeface="Arial" panose="020B0604020202020204" pitchFamily="34" charset="0"/>
                <a:ea typeface="SimSun" panose="02010600030101010101" pitchFamily="2" charset="-122"/>
                <a:cs typeface="Arial" panose="020B0604020202020204" pitchFamily="34" charset="0"/>
              </a:rPr>
              <a:t>Eurostat’s NACE classification</a:t>
            </a:r>
          </a:p>
          <a:p>
            <a:pPr algn="just">
              <a:spcBef>
                <a:spcPts val="400"/>
              </a:spcBef>
            </a:pPr>
            <a:endParaRPr lang="en-GB" sz="12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4806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08F77C9E-A40D-D9EC-C001-7294792525F3}"/>
              </a:ext>
            </a:extLst>
          </p:cNvPr>
          <p:cNvPicPr>
            <a:picLocks noGrp="1" noChangeAspect="1"/>
          </p:cNvPicPr>
          <p:nvPr>
            <p:ph sz="half" idx="1"/>
          </p:nvPr>
        </p:nvPicPr>
        <p:blipFill>
          <a:blip r:embed="rId3"/>
          <a:stretch>
            <a:fillRect/>
          </a:stretch>
        </p:blipFill>
        <p:spPr>
          <a:xfrm>
            <a:off x="1583669" y="1196653"/>
            <a:ext cx="5976663" cy="3463329"/>
          </a:xfrm>
          <a:prstGeom prst="rect">
            <a:avLst/>
          </a:prstGeom>
        </p:spPr>
      </p:pic>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Employment in the </a:t>
            </a:r>
            <a:r>
              <a:rPr lang="en-US" dirty="0" err="1"/>
              <a:t>HeSCare</a:t>
            </a:r>
            <a:r>
              <a:rPr lang="en-US" dirty="0"/>
              <a:t> sector in the EU27 </a:t>
            </a:r>
            <a:br>
              <a:rPr lang="en-US" dirty="0"/>
            </a:br>
            <a:r>
              <a:rPr lang="en-US" sz="1200" dirty="0"/>
              <a:t>2013 – 2022 (thousand people)</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1763688" y="4413760"/>
            <a:ext cx="5544616" cy="230832"/>
          </a:xfrm>
          <a:prstGeom prst="rect">
            <a:avLst/>
          </a:prstGeom>
          <a:noFill/>
        </p:spPr>
        <p:txBody>
          <a:bodyPr wrap="square">
            <a:spAutoFit/>
          </a:bodyPr>
          <a:lstStyle/>
          <a:p>
            <a:pPr algn="r">
              <a:spcBef>
                <a:spcPts val="400"/>
              </a:spcBef>
            </a:pPr>
            <a:r>
              <a:rPr lang="fr-BE" sz="900" dirty="0">
                <a:effectLst/>
                <a:latin typeface="Arial" panose="020B0604020202020204" pitchFamily="34" charset="0"/>
                <a:ea typeface="Times New Roman" panose="02020603050405020304" pitchFamily="18" charset="0"/>
                <a:cs typeface="Times New Roman" panose="02020603050405020304" pitchFamily="18" charset="0"/>
              </a:rPr>
              <a:t>Source: </a:t>
            </a:r>
            <a:r>
              <a:rPr lang="fr-BE" sz="900" dirty="0" err="1">
                <a:effectLst/>
                <a:latin typeface="Arial" panose="020B0604020202020204" pitchFamily="34" charset="0"/>
                <a:ea typeface="Times New Roman" panose="02020603050405020304" pitchFamily="18" charset="0"/>
                <a:cs typeface="Times New Roman" panose="02020603050405020304" pitchFamily="18" charset="0"/>
              </a:rPr>
              <a:t>Panteia</a:t>
            </a:r>
            <a:r>
              <a:rPr lang="fr-BE" sz="900" dirty="0">
                <a:effectLst/>
                <a:latin typeface="Arial" panose="020B0604020202020204" pitchFamily="34" charset="0"/>
                <a:ea typeface="Times New Roman" panose="02020603050405020304" pitchFamily="18" charset="0"/>
                <a:cs typeface="Times New Roman" panose="02020603050405020304" pitchFamily="18" charset="0"/>
              </a:rPr>
              <a:t>, </a:t>
            </a:r>
            <a:r>
              <a:rPr lang="fr-BE" sz="900" dirty="0" err="1">
                <a:effectLst/>
                <a:latin typeface="Arial" panose="020B0604020202020204" pitchFamily="34" charset="0"/>
                <a:ea typeface="Times New Roman" panose="02020603050405020304" pitchFamily="18" charset="0"/>
                <a:cs typeface="Times New Roman" panose="02020603050405020304" pitchFamily="18" charset="0"/>
              </a:rPr>
              <a:t>based</a:t>
            </a:r>
            <a:r>
              <a:rPr lang="fr-BE" sz="900" dirty="0">
                <a:effectLst/>
                <a:latin typeface="Arial" panose="020B0604020202020204" pitchFamily="34" charset="0"/>
                <a:ea typeface="Times New Roman" panose="02020603050405020304" pitchFamily="18" charset="0"/>
                <a:cs typeface="Times New Roman" panose="02020603050405020304" pitchFamily="18" charset="0"/>
              </a:rPr>
              <a:t> on information </a:t>
            </a:r>
            <a:r>
              <a:rPr lang="fr-BE" sz="900" dirty="0" err="1">
                <a:effectLst/>
                <a:latin typeface="Arial" panose="020B0604020202020204" pitchFamily="34" charset="0"/>
                <a:ea typeface="Times New Roman" panose="02020603050405020304" pitchFamily="18" charset="0"/>
                <a:cs typeface="Times New Roman" panose="02020603050405020304" pitchFamily="18" charset="0"/>
              </a:rPr>
              <a:t>from</a:t>
            </a:r>
            <a:r>
              <a:rPr lang="fr-BE" sz="900" dirty="0">
                <a:effectLst/>
                <a:latin typeface="Arial" panose="020B0604020202020204" pitchFamily="34" charset="0"/>
                <a:ea typeface="Times New Roman" panose="02020603050405020304" pitchFamily="18" charset="0"/>
                <a:cs typeface="Times New Roman" panose="02020603050405020304" pitchFamily="18" charset="0"/>
              </a:rPr>
              <a:t> Eurostat (EU Labour Force Survey)</a:t>
            </a:r>
            <a:endParaRPr lang="en-GB" sz="900"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6512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Percentage of workers with precarious employment conditions* </a:t>
            </a:r>
            <a:br>
              <a:rPr lang="en-US" dirty="0"/>
            </a:br>
            <a:r>
              <a:rPr lang="en-US" sz="1200" dirty="0"/>
              <a:t>by sector,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1331640" y="4392973"/>
            <a:ext cx="5853136" cy="64633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workers in the EU-27.</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Precariousness defined as: part-time or fixed-term job, and difficulty making ends meet</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or multiple jobs.</a:t>
            </a:r>
          </a:p>
        </p:txBody>
      </p:sp>
      <p:pic>
        <p:nvPicPr>
          <p:cNvPr id="7" name="Content Placeholder 6">
            <a:extLst>
              <a:ext uri="{FF2B5EF4-FFF2-40B4-BE49-F238E27FC236}">
                <a16:creationId xmlns:a16="http://schemas.microsoft.com/office/drawing/2014/main" id="{03562E79-24D0-1B7A-DFB7-0959B3E412D2}"/>
              </a:ext>
            </a:extLst>
          </p:cNvPr>
          <p:cNvPicPr>
            <a:picLocks noGrp="1" noChangeAspect="1"/>
          </p:cNvPicPr>
          <p:nvPr>
            <p:ph sz="half" idx="1"/>
          </p:nvPr>
        </p:nvPicPr>
        <p:blipFill>
          <a:blip r:embed="rId3"/>
          <a:stretch>
            <a:fillRect/>
          </a:stretch>
        </p:blipFill>
        <p:spPr>
          <a:xfrm>
            <a:off x="1403648" y="749300"/>
            <a:ext cx="5791895" cy="3644900"/>
          </a:xfrm>
          <a:prstGeom prst="rect">
            <a:avLst/>
          </a:prstGeom>
        </p:spPr>
      </p:pic>
    </p:spTree>
    <p:extLst>
      <p:ext uri="{BB962C8B-B14F-4D97-AF65-F5344CB8AC3E}">
        <p14:creationId xmlns:p14="http://schemas.microsoft.com/office/powerpoint/2010/main" val="698179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Percentage of </a:t>
            </a:r>
            <a:r>
              <a:rPr lang="en-US" dirty="0" err="1"/>
              <a:t>HeSCare</a:t>
            </a:r>
            <a:r>
              <a:rPr lang="en-US" dirty="0"/>
              <a:t> workers with precarious employment conditions* </a:t>
            </a:r>
            <a:br>
              <a:rPr lang="en-US" dirty="0"/>
            </a:br>
            <a:r>
              <a:rPr lang="en-US" sz="1200" dirty="0"/>
              <a:t>by subsector, EU-27,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1871701" y="4019168"/>
            <a:ext cx="5400600" cy="784830"/>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workers in the EU-27.</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Precariousness defined as: part-time or fixed-term job, and difficulty making ends meet</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or multiple jobs.</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(NACE Q) EU-27 average.</a:t>
            </a:r>
          </a:p>
        </p:txBody>
      </p:sp>
      <p:pic>
        <p:nvPicPr>
          <p:cNvPr id="11" name="Content Placeholder 10">
            <a:extLst>
              <a:ext uri="{FF2B5EF4-FFF2-40B4-BE49-F238E27FC236}">
                <a16:creationId xmlns:a16="http://schemas.microsoft.com/office/drawing/2014/main" id="{F88B19D2-8C84-58F0-4396-E3D714FC8BB6}"/>
              </a:ext>
            </a:extLst>
          </p:cNvPr>
          <p:cNvPicPr>
            <a:picLocks noGrp="1" noChangeAspect="1"/>
          </p:cNvPicPr>
          <p:nvPr>
            <p:ph sz="half" idx="1"/>
          </p:nvPr>
        </p:nvPicPr>
        <p:blipFill>
          <a:blip r:embed="rId3"/>
          <a:stretch>
            <a:fillRect/>
          </a:stretch>
        </p:blipFill>
        <p:spPr>
          <a:xfrm>
            <a:off x="1871700" y="1114680"/>
            <a:ext cx="5400600" cy="2914141"/>
          </a:xfrm>
          <a:prstGeom prst="rect">
            <a:avLst/>
          </a:prstGeom>
        </p:spPr>
      </p:pic>
    </p:spTree>
    <p:extLst>
      <p:ext uri="{BB962C8B-B14F-4D97-AF65-F5344CB8AC3E}">
        <p14:creationId xmlns:p14="http://schemas.microsoft.com/office/powerpoint/2010/main" val="3113416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5E4844-8EF0-47C7-AC48-F9283ED315C0}"/>
              </a:ext>
            </a:extLst>
          </p:cNvPr>
          <p:cNvSpPr>
            <a:spLocks noGrp="1"/>
          </p:cNvSpPr>
          <p:nvPr>
            <p:ph type="title"/>
          </p:nvPr>
        </p:nvSpPr>
        <p:spPr>
          <a:xfrm>
            <a:off x="179386" y="135000"/>
            <a:ext cx="8785101" cy="367200"/>
          </a:xfrm>
        </p:spPr>
        <p:txBody>
          <a:bodyPr/>
          <a:lstStyle/>
          <a:p>
            <a:r>
              <a:rPr lang="en-US" dirty="0"/>
              <a:t>Percentage of </a:t>
            </a:r>
            <a:r>
              <a:rPr lang="en-US" dirty="0" err="1"/>
              <a:t>HeSCare</a:t>
            </a:r>
            <a:r>
              <a:rPr lang="en-US" dirty="0"/>
              <a:t> workers with precarious employment conditions* </a:t>
            </a:r>
            <a:br>
              <a:rPr lang="en-US" dirty="0"/>
            </a:br>
            <a:r>
              <a:rPr lang="en-US" sz="1200" dirty="0"/>
              <a:t>by country, EU-27 (+ CH and NO), 2021 (%)</a:t>
            </a:r>
            <a:endParaRPr lang="el-GR" sz="1200" dirty="0"/>
          </a:p>
        </p:txBody>
      </p:sp>
      <p:sp>
        <p:nvSpPr>
          <p:cNvPr id="6" name="TextBox 5">
            <a:extLst>
              <a:ext uri="{FF2B5EF4-FFF2-40B4-BE49-F238E27FC236}">
                <a16:creationId xmlns:a16="http://schemas.microsoft.com/office/drawing/2014/main" id="{A58725F9-FC3D-5A17-8026-56D69B57E8B2}"/>
              </a:ext>
            </a:extLst>
          </p:cNvPr>
          <p:cNvSpPr txBox="1"/>
          <p:nvPr/>
        </p:nvSpPr>
        <p:spPr>
          <a:xfrm>
            <a:off x="1404854" y="4024104"/>
            <a:ext cx="6334293" cy="646331"/>
          </a:xfrm>
          <a:prstGeom prst="rect">
            <a:avLst/>
          </a:prstGeom>
          <a:noFill/>
        </p:spPr>
        <p:txBody>
          <a:bodyPr wrap="square">
            <a:spAutoFit/>
          </a:bodyPr>
          <a:lstStyle/>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Source: TNO based on the EWCTS-2021</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Base: All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sector workers in the EU-27, Switzerland and Norway.</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 Precariousness defined as: part-time or fixed-term job, and difficulty making ends meet or multiple jobs.</a:t>
            </a:r>
          </a:p>
          <a:p>
            <a:pPr algn="r"/>
            <a:r>
              <a:rPr lang="en-GB" sz="900" dirty="0">
                <a:effectLst/>
                <a:latin typeface="Arial" panose="020B0604020202020204" pitchFamily="34" charset="0"/>
                <a:ea typeface="Times New Roman" panose="02020603050405020304" pitchFamily="18" charset="0"/>
                <a:cs typeface="Times New Roman" panose="02020603050405020304" pitchFamily="18" charset="0"/>
              </a:rPr>
              <a:t>The horizontal line indicates the </a:t>
            </a:r>
            <a:r>
              <a:rPr lang="en-GB" sz="900" dirty="0" err="1">
                <a:effectLst/>
                <a:latin typeface="Arial" panose="020B0604020202020204" pitchFamily="34" charset="0"/>
                <a:ea typeface="Times New Roman" panose="02020603050405020304" pitchFamily="18" charset="0"/>
                <a:cs typeface="Times New Roman" panose="02020603050405020304" pitchFamily="18" charset="0"/>
              </a:rPr>
              <a:t>HeSCare</a:t>
            </a:r>
            <a:r>
              <a:rPr lang="en-GB" sz="900" dirty="0">
                <a:effectLst/>
                <a:latin typeface="Arial" panose="020B0604020202020204" pitchFamily="34" charset="0"/>
                <a:ea typeface="Times New Roman" panose="02020603050405020304" pitchFamily="18" charset="0"/>
                <a:cs typeface="Times New Roman" panose="02020603050405020304" pitchFamily="18" charset="0"/>
              </a:rPr>
              <a:t> (NACE Q) EU-27 average.</a:t>
            </a:r>
          </a:p>
        </p:txBody>
      </p:sp>
      <p:pic>
        <p:nvPicPr>
          <p:cNvPr id="7" name="Content Placeholder 6">
            <a:extLst>
              <a:ext uri="{FF2B5EF4-FFF2-40B4-BE49-F238E27FC236}">
                <a16:creationId xmlns:a16="http://schemas.microsoft.com/office/drawing/2014/main" id="{8186062A-8611-DDE2-00B7-63154A3B54FD}"/>
              </a:ext>
            </a:extLst>
          </p:cNvPr>
          <p:cNvPicPr>
            <a:picLocks noGrp="1" noChangeAspect="1"/>
          </p:cNvPicPr>
          <p:nvPr>
            <p:ph sz="half" idx="1"/>
          </p:nvPr>
        </p:nvPicPr>
        <p:blipFill>
          <a:blip r:embed="rId2"/>
          <a:stretch>
            <a:fillRect/>
          </a:stretch>
        </p:blipFill>
        <p:spPr>
          <a:xfrm>
            <a:off x="1404854" y="1105535"/>
            <a:ext cx="6334293" cy="2932430"/>
          </a:xfrm>
          <a:prstGeom prst="rect">
            <a:avLst/>
          </a:prstGeom>
        </p:spPr>
      </p:pic>
    </p:spTree>
    <p:extLst>
      <p:ext uri="{BB962C8B-B14F-4D97-AF65-F5344CB8AC3E}">
        <p14:creationId xmlns:p14="http://schemas.microsoft.com/office/powerpoint/2010/main" val="2673420390"/>
      </p:ext>
    </p:extLst>
  </p:cSld>
  <p:clrMapOvr>
    <a:masterClrMapping/>
  </p:clrMapOvr>
</p:sld>
</file>

<file path=ppt/theme/theme1.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Digitalisation.potx" id="{18CD563D-7897-4809-8C15-3EB4C62DC23F}" vid="{30267990-E7BA-4EDA-9E82-EB3FB880EC51}"/>
    </a:ext>
  </a:extLst>
</a:theme>
</file>

<file path=ppt/theme/theme2.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073D415E-A943-409A-85BC-F48C989843E1}" vid="{CD7FFC5B-5C8B-43B5-AB18-43CCCF657F3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881DB25DE12134B97E5D1F249AA49F3" ma:contentTypeVersion="3" ma:contentTypeDescription="Create a new document." ma:contentTypeScope="" ma:versionID="8819d8c382f1ccb0f51d0b0325587fea">
  <xsd:schema xmlns:xsd="http://www.w3.org/2001/XMLSchema" xmlns:xs="http://www.w3.org/2001/XMLSchema" xmlns:p="http://schemas.microsoft.com/office/2006/metadata/properties" xmlns:ns2="8ff776d3-3935-446d-9b58-5f948a54451a" targetNamespace="http://schemas.microsoft.com/office/2006/metadata/properties" ma:root="true" ma:fieldsID="e0ed3bb6093dfbe8534c11825221adca" ns2:_="">
    <xsd:import namespace="8ff776d3-3935-446d-9b58-5f948a54451a"/>
    <xsd:element name="properties">
      <xsd:complexType>
        <xsd:sequence>
          <xsd:element name="documentManagement">
            <xsd:complexType>
              <xsd:all>
                <xsd:element ref="ns2:MediaServiceMetadata" minOccurs="0"/>
                <xsd:element ref="ns2:MediaServiceFastMetadata" minOccurs="0"/>
                <xsd:element ref="ns2:Thumbnai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f776d3-3935-446d-9b58-5f948a5445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Thumbnail" ma:index="10" nillable="true" ma:displayName="Thumbnail" ma:internalName="Thumbnail">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humbnail xmlns="8ff776d3-3935-446d-9b58-5f948a54451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37D35CD-42AE-4B3A-AE39-05AE07B6F9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f776d3-3935-446d-9b58-5f948a5445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776D2AE-02AE-4576-9317-EE22174B56E5}">
  <ds:schemaRefs>
    <ds:schemaRef ds:uri="http://www.w3.org/XML/1998/namespace"/>
    <ds:schemaRef ds:uri="http://purl.org/dc/dcmitype/"/>
    <ds:schemaRef ds:uri="http://purl.org/dc/elements/1.1/"/>
    <ds:schemaRef ds:uri="http://schemas.openxmlformats.org/package/2006/metadata/core-properties"/>
    <ds:schemaRef ds:uri="http://purl.org/dc/terms/"/>
    <ds:schemaRef ds:uri="http://schemas.microsoft.com/office/2006/documentManagement/types"/>
    <ds:schemaRef ds:uri="8ff776d3-3935-446d-9b58-5f948a54451a"/>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365F18F7-C93D-4767-BF97-BFB3C3482F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EUOSHA Digitalisation</Template>
  <TotalTime>3498</TotalTime>
  <Words>2741</Words>
  <Application>Microsoft Office PowerPoint</Application>
  <PresentationFormat>On-screen Show (16:9)</PresentationFormat>
  <Paragraphs>199</Paragraphs>
  <Slides>40</Slides>
  <Notes>11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40</vt:i4>
      </vt:variant>
    </vt:vector>
  </HeadingPairs>
  <TitlesOfParts>
    <vt:vector size="47" baseType="lpstr">
      <vt:lpstr>Aptos</vt:lpstr>
      <vt:lpstr>Arial</vt:lpstr>
      <vt:lpstr>Calibri</vt:lpstr>
      <vt:lpstr>Courier New</vt:lpstr>
      <vt:lpstr>Wingdings</vt:lpstr>
      <vt:lpstr>EUOSHA Research - Wide</vt:lpstr>
      <vt:lpstr>EUOSHA Research - Wide</vt:lpstr>
      <vt:lpstr>Health and Social Care (HeSCare) sector - OSH in figures </vt:lpstr>
      <vt:lpstr>Introduction</vt:lpstr>
      <vt:lpstr>Introduction: related PPTs</vt:lpstr>
      <vt:lpstr>Introduction: data sources / surveys</vt:lpstr>
      <vt:lpstr>Main subsectors comprising health and social care (HeSCare) activities  (NACE rev 2)</vt:lpstr>
      <vt:lpstr>Employment in the HeSCare sector in the EU27  2013 – 2022 (thousand people)</vt:lpstr>
      <vt:lpstr>Percentage of workers with precarious employment conditions*  by sector, EU-27, 2021 (%)</vt:lpstr>
      <vt:lpstr>Percentage of HeSCare workers with precarious employment conditions*  by subsector, EU-27, 2021 (%)</vt:lpstr>
      <vt:lpstr>Percentage of HeSCare workers with precarious employment conditions*  by country, EU-27 (+ CH and NO), 2021 (%)</vt:lpstr>
      <vt:lpstr>Percentage of HeSCare workers holding multiple jobs  by country, EU-27 (+ CH and NO), 2021 (%)</vt:lpstr>
      <vt:lpstr>Percentage of HeSCare workers with few jobs prospects for career advancement, by subsector, EU-27, 2021 (%)</vt:lpstr>
      <vt:lpstr>Percentage of HeSCare sector workers with little learning opportunities  by education level, EU-27, 2021 (%)</vt:lpstr>
      <vt:lpstr>Percentage of HeSCare sector workers that received no training paid for or provided by employer over past 12 months, by subsector, EU-27, 2021 (%)</vt:lpstr>
      <vt:lpstr>Percentage of HeSCare workers that received non “on-the-job training”  (co-workers, supervisors) over past 12 months, by subsector, EU-27, 2021 (%)</vt:lpstr>
      <vt:lpstr>Percentage of HeSCare workers with precarious employment conditions*  by education level, EU-27, 2021 (%)</vt:lpstr>
      <vt:lpstr>Mean scores of HeSCare workers with low task autonomy*  by education level, EU-27, 2021 (%)</vt:lpstr>
      <vt:lpstr>Mean scores of HeSCare workers with low organisational participation*  by education level, EU-27, 2021 (%)</vt:lpstr>
      <vt:lpstr>Percentage of HeSCare workers that have been discriminated at work  over past 12 months at work, by education level, EU-27, 2021 (%)</vt:lpstr>
      <vt:lpstr>Percentage of HeSCare workers reporting that their health and safety is at risk because of work, by education level, EU-27, 2021 (%)</vt:lpstr>
      <vt:lpstr>Characteristics of the HeSCare employment (NACE Q) and total economy  EU-27 (%)</vt:lpstr>
      <vt:lpstr>Percentage of workers experiencing low payments for achievements;  effort-reward imbalance, by sector, EU-27, 2021 (%)</vt:lpstr>
      <vt:lpstr>Percentage of HeSCare workers experiencing low payments for achievements; effort-reward imbalance, by country, EU-27 (+ CH and NO), 2021 (%)</vt:lpstr>
      <vt:lpstr>Percentage of HeSCare workers reporting a “not very well/not at all well”  work-life balance, by subsector, EU-27, 2021 (%)</vt:lpstr>
      <vt:lpstr>Percentage of HeSCare workers reporting a “not very well/not at all well”  work-life balance, by country, EU-27 (+ CH and NO), 2021 (%)</vt:lpstr>
      <vt:lpstr>Workers’ mean scores on the WHO-5 Well-Being Index*  by sector, EU-27, 2021 (%) </vt:lpstr>
      <vt:lpstr>HeSCare workers’ mean scores on the WHO-5 Well-Being Index*  by country, EU-27, 2021 (%) </vt:lpstr>
      <vt:lpstr>Share of women in employment, HeSCare sector and subsectors versus all the sectors, EU-27 economy, 2022 (%) </vt:lpstr>
      <vt:lpstr>Percentage of workers with precarious employment conditions (*) in the HeSCare sector, by gender, EU-27, 2021 (%)</vt:lpstr>
      <vt:lpstr>Percentage of HeSCare workers experiencing low payment for achievements; effort-reward imbalance, by gender, EU-27, 2021 (%)</vt:lpstr>
      <vt:lpstr>Mean scores of HeSCare workers on high work intensity*  by gender, EU-27, 2021 (%)</vt:lpstr>
      <vt:lpstr>Mean scores of HeSCare workers on low task autonomy*  by gender, EU-27, 2021 (%)</vt:lpstr>
      <vt:lpstr>Mean scores of HeSCare workers on organisational participation*  by gender, EU-27, 2021 (%)</vt:lpstr>
      <vt:lpstr>Percentage of part-time in the HeSCare sector (less than 35 hours per week)  by gender, EU-27, 2021 (%)</vt:lpstr>
      <vt:lpstr>Percentage of HeSCare workers reporting a “not very well/not at all well”  work-life balance, by gender, EU-27, 2021 (%)</vt:lpstr>
      <vt:lpstr>Percentage of HeSCare workers experiencing some/great difficulty to make ends meet financially, by gender, EU-27, 2021 (%)</vt:lpstr>
      <vt:lpstr>Age structure in employment, HeSCare sector and subsectors versus all the sectors, EU-27, 2022 (%)</vt:lpstr>
      <vt:lpstr>Percentage of HeSCare workers with precarious employment conditions*  by age, EU-27, 2021 (%)</vt:lpstr>
      <vt:lpstr>Percentage of HeSCare workers reporting that their health or safety is at risk because of work, by age, EU-27, 2021 (%)</vt:lpstr>
      <vt:lpstr>PowerPoint Presentation</vt:lpstr>
      <vt:lpstr>PowerPoint Presentation</vt:lpstr>
    </vt:vector>
  </TitlesOfParts>
  <Company>EU-OSHA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Estelle VIARD</dc:creator>
  <cp:lastModifiedBy>Rosario ORTIZ - PRU Assistant</cp:lastModifiedBy>
  <cp:revision>229</cp:revision>
  <cp:lastPrinted>2023-05-25T12:29:16Z</cp:lastPrinted>
  <dcterms:created xsi:type="dcterms:W3CDTF">2023-05-05T09:22:09Z</dcterms:created>
  <dcterms:modified xsi:type="dcterms:W3CDTF">2024-10-25T14:45:23Z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0x0101001881DB25DE12134B97E5D1F249AA49F3</vt:lpwstr>
  </property>
</Properties>
</file>