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notesMasterIdLst>
    <p:notesMasterId r:id="rId59"/>
  </p:notesMasterIdLst>
  <p:handoutMasterIdLst>
    <p:handoutMasterId r:id="rId60"/>
  </p:handoutMasterIdLst>
  <p:sldIdLst>
    <p:sldId id="256" r:id="rId2"/>
    <p:sldId id="257" r:id="rId3"/>
    <p:sldId id="311" r:id="rId4"/>
    <p:sldId id="259" r:id="rId5"/>
    <p:sldId id="258" r:id="rId6"/>
    <p:sldId id="312" r:id="rId7"/>
    <p:sldId id="315" r:id="rId8"/>
    <p:sldId id="314" r:id="rId9"/>
    <p:sldId id="316" r:id="rId10"/>
    <p:sldId id="263" r:id="rId11"/>
    <p:sldId id="264" r:id="rId12"/>
    <p:sldId id="265" r:id="rId13"/>
    <p:sldId id="266" r:id="rId14"/>
    <p:sldId id="293" r:id="rId15"/>
    <p:sldId id="294" r:id="rId16"/>
    <p:sldId id="270" r:id="rId17"/>
    <p:sldId id="268" r:id="rId18"/>
    <p:sldId id="279" r:id="rId19"/>
    <p:sldId id="280" r:id="rId20"/>
    <p:sldId id="281" r:id="rId21"/>
    <p:sldId id="282" r:id="rId22"/>
    <p:sldId id="297" r:id="rId23"/>
    <p:sldId id="296" r:id="rId24"/>
    <p:sldId id="344" r:id="rId25"/>
    <p:sldId id="325" r:id="rId26"/>
    <p:sldId id="326" r:id="rId27"/>
    <p:sldId id="327" r:id="rId28"/>
    <p:sldId id="285" r:id="rId29"/>
    <p:sldId id="271" r:id="rId30"/>
    <p:sldId id="272" r:id="rId31"/>
    <p:sldId id="328" r:id="rId32"/>
    <p:sldId id="287" r:id="rId33"/>
    <p:sldId id="329" r:id="rId34"/>
    <p:sldId id="289" r:id="rId35"/>
    <p:sldId id="330" r:id="rId36"/>
    <p:sldId id="299" r:id="rId37"/>
    <p:sldId id="331" r:id="rId38"/>
    <p:sldId id="274" r:id="rId39"/>
    <p:sldId id="275" r:id="rId40"/>
    <p:sldId id="332" r:id="rId41"/>
    <p:sldId id="291" r:id="rId42"/>
    <p:sldId id="333" r:id="rId43"/>
    <p:sldId id="334" r:id="rId44"/>
    <p:sldId id="337" r:id="rId45"/>
    <p:sldId id="320" r:id="rId46"/>
    <p:sldId id="335" r:id="rId47"/>
    <p:sldId id="336" r:id="rId48"/>
    <p:sldId id="308" r:id="rId49"/>
    <p:sldId id="321" r:id="rId50"/>
    <p:sldId id="322" r:id="rId51"/>
    <p:sldId id="305" r:id="rId52"/>
    <p:sldId id="338" r:id="rId53"/>
    <p:sldId id="339" r:id="rId54"/>
    <p:sldId id="340" r:id="rId55"/>
    <p:sldId id="341" r:id="rId56"/>
    <p:sldId id="342" r:id="rId57"/>
    <p:sldId id="343" r:id="rId58"/>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nuelle BRUN" initials="EB" lastIdx="9" clrIdx="0">
    <p:extLst/>
  </p:cmAuthor>
  <p:cmAuthor id="2" name="Lode Godderis" initials="LG" lastIdx="1" clrIdx="1"/>
  <p:cmAuthor id="3" name="Jelena Bakusic" initials="JB" lastIdx="4" clrIdx="2">
    <p:extLst>
      <p:ext uri="{19B8F6BF-5375-455C-9EA6-DF929625EA0E}">
        <p15:presenceInfo xmlns:p15="http://schemas.microsoft.com/office/powerpoint/2012/main" userId="S-1-5-21-4060015860-3155939536-3220560164-465798" providerId="AD"/>
      </p:ext>
    </p:extLst>
  </p:cmAuthor>
  <p:cmAuthor id="4" name="Peter Dennis" initials="PD" lastIdx="39" clrIdx="3">
    <p:extLst>
      <p:ext uri="{19B8F6BF-5375-455C-9EA6-DF929625EA0E}">
        <p15:presenceInfo xmlns:p15="http://schemas.microsoft.com/office/powerpoint/2012/main" userId="S::peter.dennis@prepressprojects.onmicrosoft.com::a5150724-6b46-48f6-ad69-c054bbe4ab70" providerId="AD"/>
      </p:ext>
    </p:extLst>
  </p:cmAuthor>
  <p:cmAuthor id="5" name="Andrew Davidson" initials="AD" lastIdx="7" clrIdx="4">
    <p:extLst>
      <p:ext uri="{19B8F6BF-5375-455C-9EA6-DF929625EA0E}">
        <p15:presenceInfo xmlns:p15="http://schemas.microsoft.com/office/powerpoint/2012/main" userId="S::andrew.davidson@prepressprojects.onmicrosoft.com::5ea43730-41da-4780-8359-b3d45bd206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63" autoAdjust="0"/>
    <p:restoredTop sz="94660"/>
  </p:normalViewPr>
  <p:slideViewPr>
    <p:cSldViewPr>
      <p:cViewPr varScale="1">
        <p:scale>
          <a:sx n="146" d="100"/>
          <a:sy n="146" d="100"/>
        </p:scale>
        <p:origin x="108" y="378"/>
      </p:cViewPr>
      <p:guideLst>
        <p:guide orient="horz" pos="1620"/>
        <p:guide pos="2880"/>
      </p:guideLst>
    </p:cSldViewPr>
  </p:slideViewPr>
  <p:notesTextViewPr>
    <p:cViewPr>
      <p:scale>
        <a:sx n="1" d="1"/>
        <a:sy n="1" d="1"/>
      </p:scale>
      <p:origin x="0" y="0"/>
    </p:cViewPr>
  </p:notesTextViewPr>
  <p:sorterViewPr>
    <p:cViewPr>
      <p:scale>
        <a:sx n="100" d="100"/>
        <a:sy n="100" d="100"/>
      </p:scale>
      <p:origin x="0" y="-177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Average annual number of cases</c:v>
                </c:pt>
              </c:strCache>
            </c:strRef>
          </c:tx>
          <c:spPr>
            <a:solidFill>
              <a:schemeClr val="accent1"/>
            </a:solidFill>
            <a:ln>
              <a:noFill/>
            </a:ln>
            <a:effectLst/>
          </c:spPr>
          <c:invertIfNegative val="0"/>
          <c:cat>
            <c:strRef>
              <c:f>Sheet1!$A$2:$A$6</c:f>
              <c:strCache>
                <c:ptCount val="5"/>
                <c:pt idx="0">
                  <c:v>Nurse (3211)</c:v>
                </c:pt>
                <c:pt idx="1">
                  <c:v>Hairdresser (3221)</c:v>
                </c:pt>
                <c:pt idx="2">
                  <c:v>Cook/chef (5434)</c:v>
                </c:pt>
                <c:pt idx="3">
                  <c:v>Catering assistant (9223)</c:v>
                </c:pt>
                <c:pt idx="4">
                  <c:v>Cleaner (9233)</c:v>
                </c:pt>
              </c:strCache>
            </c:strRef>
          </c:cat>
          <c:val>
            <c:numRef>
              <c:f>Sheet1!$B$2:$B$6</c:f>
              <c:numCache>
                <c:formatCode>General</c:formatCode>
                <c:ptCount val="5"/>
                <c:pt idx="0">
                  <c:v>197.3</c:v>
                </c:pt>
                <c:pt idx="1">
                  <c:v>184</c:v>
                </c:pt>
                <c:pt idx="2">
                  <c:v>94.8</c:v>
                </c:pt>
                <c:pt idx="3">
                  <c:v>65.3</c:v>
                </c:pt>
                <c:pt idx="4">
                  <c:v>65.3</c:v>
                </c:pt>
              </c:numCache>
            </c:numRef>
          </c:val>
          <c:extLst xmlns:c16r2="http://schemas.microsoft.com/office/drawing/2015/06/chart">
            <c:ext xmlns:c16="http://schemas.microsoft.com/office/drawing/2014/chart" uri="{C3380CC4-5D6E-409C-BE32-E72D297353CC}">
              <c16:uniqueId val="{00000000-A5F4-429E-97F0-E3F8178A3289}"/>
            </c:ext>
          </c:extLst>
        </c:ser>
        <c:ser>
          <c:idx val="1"/>
          <c:order val="1"/>
          <c:tx>
            <c:strRef>
              <c:f>Sheet1!$C$1</c:f>
              <c:strCache>
                <c:ptCount val="1"/>
                <c:pt idx="0">
                  <c:v>Incidence rate per 100,000 employees</c:v>
                </c:pt>
              </c:strCache>
            </c:strRef>
          </c:tx>
          <c:spPr>
            <a:solidFill>
              <a:schemeClr val="accent2"/>
            </a:solidFill>
            <a:ln>
              <a:noFill/>
            </a:ln>
            <a:effectLst/>
          </c:spPr>
          <c:invertIfNegative val="0"/>
          <c:cat>
            <c:strRef>
              <c:f>Sheet1!$A$2:$A$6</c:f>
              <c:strCache>
                <c:ptCount val="5"/>
                <c:pt idx="0">
                  <c:v>Nurse (3211)</c:v>
                </c:pt>
                <c:pt idx="1">
                  <c:v>Hairdresser (3221)</c:v>
                </c:pt>
                <c:pt idx="2">
                  <c:v>Cook/chef (5434)</c:v>
                </c:pt>
                <c:pt idx="3">
                  <c:v>Catering assistant (9223)</c:v>
                </c:pt>
                <c:pt idx="4">
                  <c:v>Cleaner (9233)</c:v>
                </c:pt>
              </c:strCache>
            </c:strRef>
          </c:cat>
          <c:val>
            <c:numRef>
              <c:f>Sheet1!$C$2:$C$6</c:f>
              <c:numCache>
                <c:formatCode>General</c:formatCode>
                <c:ptCount val="5"/>
                <c:pt idx="0">
                  <c:v>39.700000000000003</c:v>
                </c:pt>
                <c:pt idx="1">
                  <c:v>122.4</c:v>
                </c:pt>
                <c:pt idx="2">
                  <c:v>38.200000000000003</c:v>
                </c:pt>
                <c:pt idx="3">
                  <c:v>17</c:v>
                </c:pt>
                <c:pt idx="4">
                  <c:v>10.9</c:v>
                </c:pt>
              </c:numCache>
            </c:numRef>
          </c:val>
          <c:extLst xmlns:c16r2="http://schemas.microsoft.com/office/drawing/2015/06/chart">
            <c:ext xmlns:c16="http://schemas.microsoft.com/office/drawing/2014/chart" uri="{C3380CC4-5D6E-409C-BE32-E72D297353CC}">
              <c16:uniqueId val="{00000001-A5F4-429E-97F0-E3F8178A3289}"/>
            </c:ext>
          </c:extLst>
        </c:ser>
        <c:dLbls>
          <c:showLegendKey val="0"/>
          <c:showVal val="0"/>
          <c:showCatName val="0"/>
          <c:showSerName val="0"/>
          <c:showPercent val="0"/>
          <c:showBubbleSize val="0"/>
        </c:dLbls>
        <c:gapWidth val="219"/>
        <c:overlap val="-27"/>
        <c:axId val="393303904"/>
        <c:axId val="393305864"/>
      </c:barChart>
      <c:catAx>
        <c:axId val="393303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93305864"/>
        <c:crosses val="autoZero"/>
        <c:auto val="1"/>
        <c:lblAlgn val="ctr"/>
        <c:lblOffset val="100"/>
        <c:noMultiLvlLbl val="0"/>
      </c:catAx>
      <c:valAx>
        <c:axId val="393305864"/>
        <c:scaling>
          <c:orientation val="minMax"/>
          <c:max val="2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93303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A573-4564-80E8-2193A64A7D74}"/>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A573-4564-80E8-2193A64A7D74}"/>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A573-4564-80E8-2193A64A7D74}"/>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A573-4564-80E8-2193A64A7D74}"/>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A573-4564-80E8-2193A64A7D74}"/>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A573-4564-80E8-2193A64A7D74}"/>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A573-4564-80E8-2193A64A7D74}"/>
              </c:ext>
            </c:extLst>
          </c:dPt>
          <c:dPt>
            <c:idx val="7"/>
            <c:bubble3D val="0"/>
            <c:spPr>
              <a:solidFill>
                <a:schemeClr val="accent2">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F-A573-4564-80E8-2193A64A7D74}"/>
              </c:ext>
            </c:extLst>
          </c:dPt>
          <c:dPt>
            <c:idx val="8"/>
            <c:bubble3D val="0"/>
            <c:spPr>
              <a:solidFill>
                <a:schemeClr val="accent3">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1-A573-4564-80E8-2193A64A7D74}"/>
              </c:ext>
            </c:extLst>
          </c:dPt>
          <c:dPt>
            <c:idx val="9"/>
            <c:bubble3D val="0"/>
            <c:spPr>
              <a:solidFill>
                <a:schemeClr val="accent4">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3-A573-4564-80E8-2193A64A7D74}"/>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Blad1!$D$4:$D$13</c:f>
              <c:strCache>
                <c:ptCount val="10"/>
                <c:pt idx="0">
                  <c:v>Weighing</c:v>
                </c:pt>
                <c:pt idx="1">
                  <c:v>Synthesis</c:v>
                </c:pt>
                <c:pt idx="2">
                  <c:v>Functionalization</c:v>
                </c:pt>
                <c:pt idx="3">
                  <c:v>Transfer</c:v>
                </c:pt>
                <c:pt idx="4">
                  <c:v>Sampling</c:v>
                </c:pt>
                <c:pt idx="5">
                  <c:v>Analysis</c:v>
                </c:pt>
                <c:pt idx="6">
                  <c:v>Cutting</c:v>
                </c:pt>
                <c:pt idx="7">
                  <c:v>Filling</c:v>
                </c:pt>
                <c:pt idx="8">
                  <c:v>Film fabrication</c:v>
                </c:pt>
                <c:pt idx="9">
                  <c:v>Freeze drying</c:v>
                </c:pt>
              </c:strCache>
            </c:strRef>
          </c:cat>
          <c:val>
            <c:numRef>
              <c:f>Blad1!$E$4:$E$13</c:f>
              <c:numCache>
                <c:formatCode>General</c:formatCode>
                <c:ptCount val="10"/>
                <c:pt idx="0">
                  <c:v>20</c:v>
                </c:pt>
                <c:pt idx="1">
                  <c:v>20</c:v>
                </c:pt>
                <c:pt idx="2">
                  <c:v>14</c:v>
                </c:pt>
                <c:pt idx="3">
                  <c:v>13</c:v>
                </c:pt>
                <c:pt idx="4">
                  <c:v>10</c:v>
                </c:pt>
                <c:pt idx="5">
                  <c:v>7</c:v>
                </c:pt>
                <c:pt idx="6">
                  <c:v>7</c:v>
                </c:pt>
                <c:pt idx="7">
                  <c:v>3</c:v>
                </c:pt>
                <c:pt idx="8">
                  <c:v>3</c:v>
                </c:pt>
                <c:pt idx="9">
                  <c:v>3</c:v>
                </c:pt>
              </c:numCache>
            </c:numRef>
          </c:val>
          <c:extLst xmlns:c16r2="http://schemas.microsoft.com/office/drawing/2015/06/chart">
            <c:ext xmlns:c16="http://schemas.microsoft.com/office/drawing/2014/chart" uri="{C3380CC4-5D6E-409C-BE32-E72D297353CC}">
              <c16:uniqueId val="{00000014-A573-4564-80E8-2193A64A7D7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0076621446415599"/>
          <c:y val="0.19118375652481601"/>
          <c:w val="0.17390889325647499"/>
          <c:h val="0.6071264606775640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nl-NL" sz="1200" dirty="0"/>
              <a:t>Overview of reports to GAST sorted by category 2008-2015</a:t>
            </a:r>
          </a:p>
        </c:rich>
      </c:tx>
      <c:overlay val="0"/>
      <c:spPr>
        <a:noFill/>
        <a:ln>
          <a:noFill/>
        </a:ln>
        <a:effectLst/>
      </c:spPr>
    </c:title>
    <c:autoTitleDeleted val="0"/>
    <c:plotArea>
      <c:layout/>
      <c:barChart>
        <c:barDir val="col"/>
        <c:grouping val="stacked"/>
        <c:varyColors val="0"/>
        <c:ser>
          <c:idx val="0"/>
          <c:order val="0"/>
          <c:tx>
            <c:strRef>
              <c:f>Blad3!$B$1</c:f>
              <c:strCache>
                <c:ptCount val="1"/>
                <c:pt idx="0">
                  <c:v>Cancer cluster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Blad3!$B$2:$B$9</c:f>
              <c:numCache>
                <c:formatCode>General</c:formatCode>
                <c:ptCount val="8"/>
                <c:pt idx="1">
                  <c:v>1</c:v>
                </c:pt>
                <c:pt idx="3">
                  <c:v>4</c:v>
                </c:pt>
                <c:pt idx="4">
                  <c:v>3</c:v>
                </c:pt>
                <c:pt idx="5">
                  <c:v>1</c:v>
                </c:pt>
                <c:pt idx="6">
                  <c:v>2</c:v>
                </c:pt>
                <c:pt idx="7">
                  <c:v>1</c:v>
                </c:pt>
              </c:numCache>
            </c:numRef>
          </c:val>
          <c:extLst xmlns:c16r2="http://schemas.microsoft.com/office/drawing/2015/06/chart">
            <c:ext xmlns:c16="http://schemas.microsoft.com/office/drawing/2014/chart" uri="{C3380CC4-5D6E-409C-BE32-E72D297353CC}">
              <c16:uniqueId val="{00000000-B2CD-4A9B-A21E-75D92FEEA6A2}"/>
            </c:ext>
          </c:extLst>
        </c:ser>
        <c:ser>
          <c:idx val="1"/>
          <c:order val="1"/>
          <c:tx>
            <c:strRef>
              <c:f>Blad3!$C$1</c:f>
              <c:strCache>
                <c:ptCount val="1"/>
                <c:pt idx="0">
                  <c:v>Unexplained collective syndrome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Blad3!$C$2:$C$9</c:f>
              <c:numCache>
                <c:formatCode>General</c:formatCode>
                <c:ptCount val="8"/>
                <c:pt idx="1">
                  <c:v>1</c:v>
                </c:pt>
                <c:pt idx="3">
                  <c:v>3</c:v>
                </c:pt>
                <c:pt idx="4">
                  <c:v>2</c:v>
                </c:pt>
                <c:pt idx="5">
                  <c:v>3</c:v>
                </c:pt>
                <c:pt idx="6">
                  <c:v>2</c:v>
                </c:pt>
                <c:pt idx="7">
                  <c:v>5</c:v>
                </c:pt>
              </c:numCache>
            </c:numRef>
          </c:val>
          <c:extLst xmlns:c16r2="http://schemas.microsoft.com/office/drawing/2015/06/chart">
            <c:ext xmlns:c16="http://schemas.microsoft.com/office/drawing/2014/chart" uri="{C3380CC4-5D6E-409C-BE32-E72D297353CC}">
              <c16:uniqueId val="{00000001-B2CD-4A9B-A21E-75D92FEEA6A2}"/>
            </c:ext>
          </c:extLst>
        </c:ser>
        <c:ser>
          <c:idx val="2"/>
          <c:order val="2"/>
          <c:tx>
            <c:strRef>
              <c:f>Blad3!$D$1</c:f>
              <c:strCache>
                <c:ptCount val="1"/>
                <c:pt idx="0">
                  <c:v>Unusual exposure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Blad3!$D$2:$D$9</c:f>
              <c:numCache>
                <c:formatCode>General</c:formatCode>
                <c:ptCount val="8"/>
                <c:pt idx="4">
                  <c:v>2</c:v>
                </c:pt>
                <c:pt idx="5">
                  <c:v>1</c:v>
                </c:pt>
                <c:pt idx="6">
                  <c:v>1</c:v>
                </c:pt>
                <c:pt idx="7">
                  <c:v>1</c:v>
                </c:pt>
              </c:numCache>
            </c:numRef>
          </c:val>
          <c:extLst xmlns:c16r2="http://schemas.microsoft.com/office/drawing/2015/06/chart">
            <c:ext xmlns:c16="http://schemas.microsoft.com/office/drawing/2014/chart" uri="{C3380CC4-5D6E-409C-BE32-E72D297353CC}">
              <c16:uniqueId val="{00000002-B2CD-4A9B-A21E-75D92FEEA6A2}"/>
            </c:ext>
          </c:extLst>
        </c:ser>
        <c:ser>
          <c:idx val="3"/>
          <c:order val="3"/>
          <c:tx>
            <c:strRef>
              <c:f>Blad3!$E$1</c:f>
              <c:strCache>
                <c:ptCount val="1"/>
                <c:pt idx="0">
                  <c:v>Other pathology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Blad3!$E$2:$E$9</c:f>
              <c:numCache>
                <c:formatCode>General</c:formatCode>
                <c:ptCount val="8"/>
                <c:pt idx="1">
                  <c:v>1</c:v>
                </c:pt>
                <c:pt idx="5">
                  <c:v>1</c:v>
                </c:pt>
                <c:pt idx="7">
                  <c:v>2</c:v>
                </c:pt>
              </c:numCache>
            </c:numRef>
          </c:val>
          <c:extLst xmlns:c16r2="http://schemas.microsoft.com/office/drawing/2015/06/chart">
            <c:ext xmlns:c16="http://schemas.microsoft.com/office/drawing/2014/chart" uri="{C3380CC4-5D6E-409C-BE32-E72D297353CC}">
              <c16:uniqueId val="{00000003-B2CD-4A9B-A21E-75D92FEEA6A2}"/>
            </c:ext>
          </c:extLst>
        </c:ser>
        <c:ser>
          <c:idx val="4"/>
          <c:order val="4"/>
          <c:tx>
            <c:strRef>
              <c:f>Blad3!$F$1</c:f>
              <c:strCache>
                <c:ptCount val="1"/>
                <c:pt idx="0">
                  <c:v>Non-valid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Blad3!$A$2:$A$9</c:f>
              <c:numCache>
                <c:formatCode>General</c:formatCode>
                <c:ptCount val="8"/>
                <c:pt idx="0">
                  <c:v>2008</c:v>
                </c:pt>
                <c:pt idx="1">
                  <c:v>2009</c:v>
                </c:pt>
                <c:pt idx="2">
                  <c:v>2010</c:v>
                </c:pt>
                <c:pt idx="3">
                  <c:v>2011</c:v>
                </c:pt>
                <c:pt idx="4">
                  <c:v>2012</c:v>
                </c:pt>
                <c:pt idx="5">
                  <c:v>2013</c:v>
                </c:pt>
                <c:pt idx="6">
                  <c:v>2014</c:v>
                </c:pt>
                <c:pt idx="7">
                  <c:v>2015</c:v>
                </c:pt>
              </c:numCache>
            </c:numRef>
          </c:cat>
          <c:val>
            <c:numRef>
              <c:f>Blad3!$F$2:$F$9</c:f>
              <c:numCache>
                <c:formatCode>General</c:formatCode>
                <c:ptCount val="8"/>
                <c:pt idx="0">
                  <c:v>3</c:v>
                </c:pt>
              </c:numCache>
            </c:numRef>
          </c:val>
          <c:extLst xmlns:c16r2="http://schemas.microsoft.com/office/drawing/2015/06/chart">
            <c:ext xmlns:c16="http://schemas.microsoft.com/office/drawing/2014/chart" uri="{C3380CC4-5D6E-409C-BE32-E72D297353CC}">
              <c16:uniqueId val="{00000004-B2CD-4A9B-A21E-75D92FEEA6A2}"/>
            </c:ext>
          </c:extLst>
        </c:ser>
        <c:dLbls>
          <c:dLblPos val="ctr"/>
          <c:showLegendKey val="0"/>
          <c:showVal val="1"/>
          <c:showCatName val="0"/>
          <c:showSerName val="0"/>
          <c:showPercent val="0"/>
          <c:showBubbleSize val="0"/>
        </c:dLbls>
        <c:gapWidth val="150"/>
        <c:overlap val="100"/>
        <c:axId val="395461424"/>
        <c:axId val="390539984"/>
      </c:barChart>
      <c:catAx>
        <c:axId val="395461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390539984"/>
        <c:crosses val="autoZero"/>
        <c:auto val="1"/>
        <c:lblAlgn val="ctr"/>
        <c:lblOffset val="100"/>
        <c:noMultiLvlLbl val="0"/>
      </c:catAx>
      <c:valAx>
        <c:axId val="3905399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95461424"/>
        <c:crosses val="autoZero"/>
        <c:crossBetween val="between"/>
      </c:valAx>
      <c:spPr>
        <a:noFill/>
        <a:ln>
          <a:noFill/>
        </a:ln>
        <a:effectLst/>
      </c:spPr>
    </c:plotArea>
    <c:legend>
      <c:legendPos val="r"/>
      <c:layout>
        <c:manualLayout>
          <c:xMode val="edge"/>
          <c:yMode val="edge"/>
          <c:x val="0.68564971017935095"/>
          <c:y val="0.35946154792324703"/>
          <c:w val="0.29268486125533899"/>
          <c:h val="0.42739447601060199"/>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03BE68-103F-4419-B4D4-7E3940529A68}" type="doc">
      <dgm:prSet loTypeId="urn:microsoft.com/office/officeart/2005/8/layout/hProcess6" loCatId="process" qsTypeId="urn:microsoft.com/office/officeart/2005/8/quickstyle/3d1" qsCatId="3D" csTypeId="urn:microsoft.com/office/officeart/2005/8/colors/colorful1" csCatId="colorful" phldr="1"/>
      <dgm:spPr/>
      <dgm:t>
        <a:bodyPr/>
        <a:lstStyle/>
        <a:p>
          <a:endParaRPr lang="en-US"/>
        </a:p>
      </dgm:t>
    </dgm:pt>
    <dgm:pt modelId="{0C9A5135-2BF1-466F-935F-096165D31D27}">
      <dgm:prSet phldrT="[Text]" custT="1"/>
      <dgm:spPr/>
      <dgm:t>
        <a:bodyPr lIns="0" tIns="0" rIns="0" bIns="0"/>
        <a:lstStyle/>
        <a:p>
          <a:endParaRPr lang="en-US" sz="1000" b="1" dirty="0"/>
        </a:p>
      </dgm:t>
    </dgm:pt>
    <dgm:pt modelId="{EF0A3DF0-D562-4114-8037-8293AC50769B}" type="parTrans" cxnId="{52A3872B-DE55-4F34-8D03-759762DF73FC}">
      <dgm:prSet/>
      <dgm:spPr/>
      <dgm:t>
        <a:bodyPr/>
        <a:lstStyle/>
        <a:p>
          <a:endParaRPr lang="en-US"/>
        </a:p>
      </dgm:t>
    </dgm:pt>
    <dgm:pt modelId="{F1046B5C-81EB-43C1-9FBE-C742E906DCA5}" type="sibTrans" cxnId="{52A3872B-DE55-4F34-8D03-759762DF73FC}">
      <dgm:prSet/>
      <dgm:spPr/>
      <dgm:t>
        <a:bodyPr/>
        <a:lstStyle/>
        <a:p>
          <a:endParaRPr lang="en-US"/>
        </a:p>
      </dgm:t>
    </dgm:pt>
    <dgm:pt modelId="{68BB01DB-C568-442B-83D4-B3CE321223AD}">
      <dgm:prSet phldrT="[Text]" custT="1"/>
      <dgm:spPr/>
      <dgm:t>
        <a:bodyPr lIns="0" tIns="0" rIns="0" bIns="0"/>
        <a:lstStyle/>
        <a:p>
          <a:endParaRPr lang="en-US" sz="1200" dirty="0"/>
        </a:p>
      </dgm:t>
    </dgm:pt>
    <dgm:pt modelId="{E4D22F7E-20AD-43E7-BC35-D6466C40D005}" type="parTrans" cxnId="{2272E4CF-B583-4A89-8A09-6C5881836736}">
      <dgm:prSet/>
      <dgm:spPr/>
      <dgm:t>
        <a:bodyPr/>
        <a:lstStyle/>
        <a:p>
          <a:endParaRPr lang="en-US"/>
        </a:p>
      </dgm:t>
    </dgm:pt>
    <dgm:pt modelId="{E8001E2D-6022-4EC7-8585-ED199AA5A6F4}" type="sibTrans" cxnId="{2272E4CF-B583-4A89-8A09-6C5881836736}">
      <dgm:prSet/>
      <dgm:spPr/>
      <dgm:t>
        <a:bodyPr/>
        <a:lstStyle/>
        <a:p>
          <a:endParaRPr lang="en-US"/>
        </a:p>
      </dgm:t>
    </dgm:pt>
    <dgm:pt modelId="{69D31BBF-26F0-464C-B2A7-39874C14490B}">
      <dgm:prSet phldrT="[Text]" custT="1"/>
      <dgm:spPr>
        <a:solidFill>
          <a:schemeClr val="tx2">
            <a:lumMod val="20000"/>
            <a:lumOff val="80000"/>
            <a:alpha val="90000"/>
          </a:schemeClr>
        </a:solidFill>
      </dgm:spPr>
      <dgm:t>
        <a:bodyPr/>
        <a:lstStyle/>
        <a:p>
          <a:endParaRPr lang="en-US" sz="1200" dirty="0"/>
        </a:p>
      </dgm:t>
    </dgm:pt>
    <dgm:pt modelId="{09BFA87F-4236-4470-BE2D-DA2EFDEEDB0D}" type="parTrans" cxnId="{135F06E8-C8A5-4E57-B377-B53BD662E475}">
      <dgm:prSet/>
      <dgm:spPr/>
      <dgm:t>
        <a:bodyPr/>
        <a:lstStyle/>
        <a:p>
          <a:endParaRPr lang="en-US"/>
        </a:p>
      </dgm:t>
    </dgm:pt>
    <dgm:pt modelId="{7DDB2F3C-255D-4A23-B7A2-DE32FC2FFA20}" type="sibTrans" cxnId="{135F06E8-C8A5-4E57-B377-B53BD662E475}">
      <dgm:prSet/>
      <dgm:spPr/>
      <dgm:t>
        <a:bodyPr/>
        <a:lstStyle/>
        <a:p>
          <a:endParaRPr lang="en-US"/>
        </a:p>
      </dgm:t>
    </dgm:pt>
    <dgm:pt modelId="{13EBB1AF-3FEA-47CD-BDB3-0C22F544074B}">
      <dgm:prSet phldrT="[Text]" custT="1"/>
      <dgm:spPr/>
      <dgm:t>
        <a:bodyPr/>
        <a:lstStyle/>
        <a:p>
          <a:endParaRPr lang="en-US" sz="900" b="1" dirty="0"/>
        </a:p>
      </dgm:t>
    </dgm:pt>
    <dgm:pt modelId="{4D793C04-F554-42FE-A7E9-CF6223E9568F}" type="parTrans" cxnId="{B414AE96-EB78-446A-BA3D-DAB0127E6800}">
      <dgm:prSet/>
      <dgm:spPr/>
      <dgm:t>
        <a:bodyPr/>
        <a:lstStyle/>
        <a:p>
          <a:endParaRPr lang="en-US"/>
        </a:p>
      </dgm:t>
    </dgm:pt>
    <dgm:pt modelId="{4E9276FD-4220-465C-8713-55225EF9E2E0}" type="sibTrans" cxnId="{B414AE96-EB78-446A-BA3D-DAB0127E6800}">
      <dgm:prSet/>
      <dgm:spPr/>
      <dgm:t>
        <a:bodyPr/>
        <a:lstStyle/>
        <a:p>
          <a:endParaRPr lang="en-US"/>
        </a:p>
      </dgm:t>
    </dgm:pt>
    <dgm:pt modelId="{5F75595B-5602-4081-B9D6-DB5926562A85}">
      <dgm:prSet phldrT="[Text]" custT="1"/>
      <dgm:spPr/>
      <dgm:t>
        <a:bodyPr/>
        <a:lstStyle/>
        <a:p>
          <a:pPr algn="l"/>
          <a:endParaRPr lang="en-US" sz="1200" dirty="0"/>
        </a:p>
      </dgm:t>
    </dgm:pt>
    <dgm:pt modelId="{A6708113-782E-4F0D-B7B6-8D2521B7AF8B}" type="parTrans" cxnId="{65CD2484-F686-4351-8F74-56742D1DB24A}">
      <dgm:prSet/>
      <dgm:spPr/>
      <dgm:t>
        <a:bodyPr/>
        <a:lstStyle/>
        <a:p>
          <a:endParaRPr lang="en-US"/>
        </a:p>
      </dgm:t>
    </dgm:pt>
    <dgm:pt modelId="{0C128DFE-73FF-4B6F-B641-058AF97D0757}" type="sibTrans" cxnId="{65CD2484-F686-4351-8F74-56742D1DB24A}">
      <dgm:prSet/>
      <dgm:spPr/>
      <dgm:t>
        <a:bodyPr/>
        <a:lstStyle/>
        <a:p>
          <a:endParaRPr lang="en-US"/>
        </a:p>
      </dgm:t>
    </dgm:pt>
    <dgm:pt modelId="{7EC6070B-6F78-427D-B772-30DBBD6FD72B}">
      <dgm:prSet custT="1"/>
      <dgm:spPr/>
      <dgm:t>
        <a:bodyPr/>
        <a:lstStyle/>
        <a:p>
          <a:endParaRPr lang="en-US" sz="900" b="1" dirty="0"/>
        </a:p>
      </dgm:t>
    </dgm:pt>
    <dgm:pt modelId="{1EC50305-F600-4E54-B76E-0C16553C7423}" type="parTrans" cxnId="{2423C296-8407-41A6-989B-6A9C39CB4736}">
      <dgm:prSet/>
      <dgm:spPr/>
      <dgm:t>
        <a:bodyPr/>
        <a:lstStyle/>
        <a:p>
          <a:endParaRPr lang="en-US"/>
        </a:p>
      </dgm:t>
    </dgm:pt>
    <dgm:pt modelId="{88E2624D-8EA1-4956-B4DE-9F654CB05290}" type="sibTrans" cxnId="{2423C296-8407-41A6-989B-6A9C39CB4736}">
      <dgm:prSet/>
      <dgm:spPr/>
      <dgm:t>
        <a:bodyPr/>
        <a:lstStyle/>
        <a:p>
          <a:endParaRPr lang="en-US"/>
        </a:p>
      </dgm:t>
    </dgm:pt>
    <dgm:pt modelId="{B0E8908E-5837-4C08-B705-38449421471A}">
      <dgm:prSet custT="1"/>
      <dgm:spPr/>
      <dgm:t>
        <a:bodyPr/>
        <a:lstStyle/>
        <a:p>
          <a:endParaRPr lang="en-US" sz="1200" dirty="0"/>
        </a:p>
      </dgm:t>
    </dgm:pt>
    <dgm:pt modelId="{264960C0-8463-4D7E-8353-8DD71D4B577F}" type="parTrans" cxnId="{66024325-A656-4943-A3BF-CD5EC167BC0C}">
      <dgm:prSet/>
      <dgm:spPr/>
      <dgm:t>
        <a:bodyPr/>
        <a:lstStyle/>
        <a:p>
          <a:endParaRPr lang="en-US"/>
        </a:p>
      </dgm:t>
    </dgm:pt>
    <dgm:pt modelId="{4F8A582B-0A2B-421E-AD11-7B2A639F60B2}" type="sibTrans" cxnId="{66024325-A656-4943-A3BF-CD5EC167BC0C}">
      <dgm:prSet/>
      <dgm:spPr/>
      <dgm:t>
        <a:bodyPr/>
        <a:lstStyle/>
        <a:p>
          <a:endParaRPr lang="en-US"/>
        </a:p>
      </dgm:t>
    </dgm:pt>
    <dgm:pt modelId="{9A9B9C86-595E-4C2C-95A9-7D973823AE92}">
      <dgm:prSet phldrT="[Text]" custT="1"/>
      <dgm:spPr>
        <a:solidFill>
          <a:schemeClr val="tx2">
            <a:lumMod val="75000"/>
          </a:schemeClr>
        </a:solidFill>
      </dgm:spPr>
      <dgm:t>
        <a:bodyPr lIns="0" tIns="0" rIns="0" bIns="0"/>
        <a:lstStyle/>
        <a:p>
          <a:endParaRPr lang="en-US" sz="1000" b="1" dirty="0"/>
        </a:p>
      </dgm:t>
    </dgm:pt>
    <dgm:pt modelId="{2B544E85-2F52-4670-9C8C-A0C28AB07E65}" type="sibTrans" cxnId="{AF634891-6189-4A42-B188-22A0735B216C}">
      <dgm:prSet/>
      <dgm:spPr/>
      <dgm:t>
        <a:bodyPr/>
        <a:lstStyle/>
        <a:p>
          <a:endParaRPr lang="en-US"/>
        </a:p>
      </dgm:t>
    </dgm:pt>
    <dgm:pt modelId="{0A965B00-0B51-433D-9331-3BDFF14814CA}" type="parTrans" cxnId="{AF634891-6189-4A42-B188-22A0735B216C}">
      <dgm:prSet/>
      <dgm:spPr/>
      <dgm:t>
        <a:bodyPr/>
        <a:lstStyle/>
        <a:p>
          <a:endParaRPr lang="en-US"/>
        </a:p>
      </dgm:t>
    </dgm:pt>
    <dgm:pt modelId="{6CE6540D-D8B5-4C9E-8BEB-873C2D69A950}" type="pres">
      <dgm:prSet presAssocID="{BF03BE68-103F-4419-B4D4-7E3940529A68}" presName="theList" presStyleCnt="0">
        <dgm:presLayoutVars>
          <dgm:dir/>
          <dgm:animLvl val="lvl"/>
          <dgm:resizeHandles val="exact"/>
        </dgm:presLayoutVars>
      </dgm:prSet>
      <dgm:spPr/>
      <dgm:t>
        <a:bodyPr/>
        <a:lstStyle/>
        <a:p>
          <a:endParaRPr lang="en-US"/>
        </a:p>
      </dgm:t>
    </dgm:pt>
    <dgm:pt modelId="{F7192AB9-9830-4E4B-9AF7-00559C456EBF}" type="pres">
      <dgm:prSet presAssocID="{0C9A5135-2BF1-466F-935F-096165D31D27}" presName="compNode" presStyleCnt="0"/>
      <dgm:spPr/>
    </dgm:pt>
    <dgm:pt modelId="{EBD6D63A-E190-4C9D-8C72-6752A9C348D0}" type="pres">
      <dgm:prSet presAssocID="{0C9A5135-2BF1-466F-935F-096165D31D27}" presName="noGeometry" presStyleCnt="0"/>
      <dgm:spPr/>
    </dgm:pt>
    <dgm:pt modelId="{418AA76E-B158-4545-8371-8884E37BB176}" type="pres">
      <dgm:prSet presAssocID="{0C9A5135-2BF1-466F-935F-096165D31D27}" presName="childTextVisible" presStyleLbl="bgAccFollowNode1" presStyleIdx="0" presStyleCnt="4">
        <dgm:presLayoutVars>
          <dgm:bulletEnabled val="1"/>
        </dgm:presLayoutVars>
      </dgm:prSet>
      <dgm:spPr/>
      <dgm:t>
        <a:bodyPr/>
        <a:lstStyle/>
        <a:p>
          <a:endParaRPr lang="en-US"/>
        </a:p>
      </dgm:t>
    </dgm:pt>
    <dgm:pt modelId="{6CC44B7C-F6B7-4CDD-86EE-023A23CB4285}" type="pres">
      <dgm:prSet presAssocID="{0C9A5135-2BF1-466F-935F-096165D31D27}" presName="childTextHidden" presStyleLbl="bgAccFollowNode1" presStyleIdx="0" presStyleCnt="4"/>
      <dgm:spPr/>
      <dgm:t>
        <a:bodyPr/>
        <a:lstStyle/>
        <a:p>
          <a:endParaRPr lang="en-US"/>
        </a:p>
      </dgm:t>
    </dgm:pt>
    <dgm:pt modelId="{C4EC0930-E4CC-4B23-A6DC-2B2C43DA8019}" type="pres">
      <dgm:prSet presAssocID="{0C9A5135-2BF1-466F-935F-096165D31D27}" presName="parentText" presStyleLbl="node1" presStyleIdx="0" presStyleCnt="4">
        <dgm:presLayoutVars>
          <dgm:chMax val="1"/>
          <dgm:bulletEnabled val="1"/>
        </dgm:presLayoutVars>
      </dgm:prSet>
      <dgm:spPr/>
      <dgm:t>
        <a:bodyPr/>
        <a:lstStyle/>
        <a:p>
          <a:endParaRPr lang="en-US"/>
        </a:p>
      </dgm:t>
    </dgm:pt>
    <dgm:pt modelId="{B3F7F7AA-86F7-4443-A906-52A0FE9FDD2F}" type="pres">
      <dgm:prSet presAssocID="{0C9A5135-2BF1-466F-935F-096165D31D27}" presName="aSpace" presStyleCnt="0"/>
      <dgm:spPr/>
    </dgm:pt>
    <dgm:pt modelId="{2A2E5BAD-AA12-41D1-A67E-DC5A505808D9}" type="pres">
      <dgm:prSet presAssocID="{9A9B9C86-595E-4C2C-95A9-7D973823AE92}" presName="compNode" presStyleCnt="0"/>
      <dgm:spPr/>
    </dgm:pt>
    <dgm:pt modelId="{961D6861-C4C7-461E-B70B-E148A8BE0092}" type="pres">
      <dgm:prSet presAssocID="{9A9B9C86-595E-4C2C-95A9-7D973823AE92}" presName="noGeometry" presStyleCnt="0"/>
      <dgm:spPr/>
    </dgm:pt>
    <dgm:pt modelId="{B0E9BF50-3A29-4937-97AB-54697C64197D}" type="pres">
      <dgm:prSet presAssocID="{9A9B9C86-595E-4C2C-95A9-7D973823AE92}" presName="childTextVisible" presStyleLbl="bgAccFollowNode1" presStyleIdx="1" presStyleCnt="4" custLinFactNeighborX="-4073">
        <dgm:presLayoutVars>
          <dgm:bulletEnabled val="1"/>
        </dgm:presLayoutVars>
      </dgm:prSet>
      <dgm:spPr/>
      <dgm:t>
        <a:bodyPr/>
        <a:lstStyle/>
        <a:p>
          <a:endParaRPr lang="en-US"/>
        </a:p>
      </dgm:t>
    </dgm:pt>
    <dgm:pt modelId="{CEAFAC9D-CA05-4778-A996-9A61A7D2A894}" type="pres">
      <dgm:prSet presAssocID="{9A9B9C86-595E-4C2C-95A9-7D973823AE92}" presName="childTextHidden" presStyleLbl="bgAccFollowNode1" presStyleIdx="1" presStyleCnt="4"/>
      <dgm:spPr/>
      <dgm:t>
        <a:bodyPr/>
        <a:lstStyle/>
        <a:p>
          <a:endParaRPr lang="en-US"/>
        </a:p>
      </dgm:t>
    </dgm:pt>
    <dgm:pt modelId="{711AF7BF-FB59-4087-9414-D96F6C90E4E3}" type="pres">
      <dgm:prSet presAssocID="{9A9B9C86-595E-4C2C-95A9-7D973823AE92}" presName="parentText" presStyleLbl="node1" presStyleIdx="1" presStyleCnt="4" custLinFactNeighborX="-8148">
        <dgm:presLayoutVars>
          <dgm:chMax val="1"/>
          <dgm:bulletEnabled val="1"/>
        </dgm:presLayoutVars>
      </dgm:prSet>
      <dgm:spPr/>
      <dgm:t>
        <a:bodyPr/>
        <a:lstStyle/>
        <a:p>
          <a:endParaRPr lang="en-US"/>
        </a:p>
      </dgm:t>
    </dgm:pt>
    <dgm:pt modelId="{CE2A3870-9904-47E1-A0A3-FA04B7CCE8A0}" type="pres">
      <dgm:prSet presAssocID="{9A9B9C86-595E-4C2C-95A9-7D973823AE92}" presName="aSpace" presStyleCnt="0"/>
      <dgm:spPr/>
    </dgm:pt>
    <dgm:pt modelId="{E11EDBDC-F6D7-4631-AB46-BBDC33695981}" type="pres">
      <dgm:prSet presAssocID="{13EBB1AF-3FEA-47CD-BDB3-0C22F544074B}" presName="compNode" presStyleCnt="0"/>
      <dgm:spPr/>
    </dgm:pt>
    <dgm:pt modelId="{E8CBA428-1FD3-4467-8E49-7F37726A3709}" type="pres">
      <dgm:prSet presAssocID="{13EBB1AF-3FEA-47CD-BDB3-0C22F544074B}" presName="noGeometry" presStyleCnt="0"/>
      <dgm:spPr/>
    </dgm:pt>
    <dgm:pt modelId="{9E88564D-1EAC-4A15-9D2A-1B3E9349FCA1}" type="pres">
      <dgm:prSet presAssocID="{13EBB1AF-3FEA-47CD-BDB3-0C22F544074B}" presName="childTextVisible" presStyleLbl="bgAccFollowNode1" presStyleIdx="2" presStyleCnt="4" custLinFactNeighborX="-6218">
        <dgm:presLayoutVars>
          <dgm:bulletEnabled val="1"/>
        </dgm:presLayoutVars>
      </dgm:prSet>
      <dgm:spPr/>
      <dgm:t>
        <a:bodyPr/>
        <a:lstStyle/>
        <a:p>
          <a:endParaRPr lang="en-US"/>
        </a:p>
      </dgm:t>
    </dgm:pt>
    <dgm:pt modelId="{83F0F81A-0FE4-47B4-B447-073F403D3D87}" type="pres">
      <dgm:prSet presAssocID="{13EBB1AF-3FEA-47CD-BDB3-0C22F544074B}" presName="childTextHidden" presStyleLbl="bgAccFollowNode1" presStyleIdx="2" presStyleCnt="4"/>
      <dgm:spPr/>
      <dgm:t>
        <a:bodyPr/>
        <a:lstStyle/>
        <a:p>
          <a:endParaRPr lang="en-US"/>
        </a:p>
      </dgm:t>
    </dgm:pt>
    <dgm:pt modelId="{6E96B20B-3C04-48C6-995B-042C09DAEBEA}" type="pres">
      <dgm:prSet presAssocID="{13EBB1AF-3FEA-47CD-BDB3-0C22F544074B}" presName="parentText" presStyleLbl="node1" presStyleIdx="2" presStyleCnt="4" custLinFactNeighborX="-12437">
        <dgm:presLayoutVars>
          <dgm:chMax val="1"/>
          <dgm:bulletEnabled val="1"/>
        </dgm:presLayoutVars>
      </dgm:prSet>
      <dgm:spPr/>
      <dgm:t>
        <a:bodyPr/>
        <a:lstStyle/>
        <a:p>
          <a:endParaRPr lang="en-US"/>
        </a:p>
      </dgm:t>
    </dgm:pt>
    <dgm:pt modelId="{01DDE9B0-B8C6-49ED-BF55-B2E7C0B7D6E5}" type="pres">
      <dgm:prSet presAssocID="{13EBB1AF-3FEA-47CD-BDB3-0C22F544074B}" presName="aSpace" presStyleCnt="0"/>
      <dgm:spPr/>
    </dgm:pt>
    <dgm:pt modelId="{298BB22B-BADB-4A65-8EB4-DEEE77201F7B}" type="pres">
      <dgm:prSet presAssocID="{7EC6070B-6F78-427D-B772-30DBBD6FD72B}" presName="compNode" presStyleCnt="0"/>
      <dgm:spPr/>
    </dgm:pt>
    <dgm:pt modelId="{31E626BD-AECE-4F30-9583-3826BDFB6F21}" type="pres">
      <dgm:prSet presAssocID="{7EC6070B-6F78-427D-B772-30DBBD6FD72B}" presName="noGeometry" presStyleCnt="0"/>
      <dgm:spPr/>
    </dgm:pt>
    <dgm:pt modelId="{ED320D83-02E7-430B-9F08-32614BC45733}" type="pres">
      <dgm:prSet presAssocID="{7EC6070B-6F78-427D-B772-30DBBD6FD72B}" presName="childTextVisible" presStyleLbl="bgAccFollowNode1" presStyleIdx="3" presStyleCnt="4" custLinFactNeighborX="-10209">
        <dgm:presLayoutVars>
          <dgm:bulletEnabled val="1"/>
        </dgm:presLayoutVars>
      </dgm:prSet>
      <dgm:spPr/>
      <dgm:t>
        <a:bodyPr/>
        <a:lstStyle/>
        <a:p>
          <a:endParaRPr lang="en-US"/>
        </a:p>
      </dgm:t>
    </dgm:pt>
    <dgm:pt modelId="{2C0D0A76-E13E-4628-A8DA-0103336FF2A6}" type="pres">
      <dgm:prSet presAssocID="{7EC6070B-6F78-427D-B772-30DBBD6FD72B}" presName="childTextHidden" presStyleLbl="bgAccFollowNode1" presStyleIdx="3" presStyleCnt="4"/>
      <dgm:spPr/>
      <dgm:t>
        <a:bodyPr/>
        <a:lstStyle/>
        <a:p>
          <a:endParaRPr lang="en-US"/>
        </a:p>
      </dgm:t>
    </dgm:pt>
    <dgm:pt modelId="{3C4E79BA-532C-47EE-B7A8-2F803D80E888}" type="pres">
      <dgm:prSet presAssocID="{7EC6070B-6F78-427D-B772-30DBBD6FD72B}" presName="parentText" presStyleLbl="node1" presStyleIdx="3" presStyleCnt="4" custLinFactNeighborX="-20419">
        <dgm:presLayoutVars>
          <dgm:chMax val="1"/>
          <dgm:bulletEnabled val="1"/>
        </dgm:presLayoutVars>
      </dgm:prSet>
      <dgm:spPr/>
      <dgm:t>
        <a:bodyPr/>
        <a:lstStyle/>
        <a:p>
          <a:endParaRPr lang="en-US"/>
        </a:p>
      </dgm:t>
    </dgm:pt>
  </dgm:ptLst>
  <dgm:cxnLst>
    <dgm:cxn modelId="{4743AB1A-F17D-4444-BF0D-5F16D3A718CE}" type="presOf" srcId="{68BB01DB-C568-442B-83D4-B3CE321223AD}" destId="{6CC44B7C-F6B7-4CDD-86EE-023A23CB4285}" srcOrd="1" destOrd="0" presId="urn:microsoft.com/office/officeart/2005/8/layout/hProcess6"/>
    <dgm:cxn modelId="{1C03AEC1-2F8B-412F-B0FA-D7880D13C006}" type="presOf" srcId="{69D31BBF-26F0-464C-B2A7-39874C14490B}" destId="{CEAFAC9D-CA05-4778-A996-9A61A7D2A894}" srcOrd="1" destOrd="0" presId="urn:microsoft.com/office/officeart/2005/8/layout/hProcess6"/>
    <dgm:cxn modelId="{F4DD69AD-66EE-40F8-B776-2F4D08495924}" type="presOf" srcId="{68BB01DB-C568-442B-83D4-B3CE321223AD}" destId="{418AA76E-B158-4545-8371-8884E37BB176}" srcOrd="0" destOrd="0" presId="urn:microsoft.com/office/officeart/2005/8/layout/hProcess6"/>
    <dgm:cxn modelId="{2423C296-8407-41A6-989B-6A9C39CB4736}" srcId="{BF03BE68-103F-4419-B4D4-7E3940529A68}" destId="{7EC6070B-6F78-427D-B772-30DBBD6FD72B}" srcOrd="3" destOrd="0" parTransId="{1EC50305-F600-4E54-B76E-0C16553C7423}" sibTransId="{88E2624D-8EA1-4956-B4DE-9F654CB05290}"/>
    <dgm:cxn modelId="{135F06E8-C8A5-4E57-B377-B53BD662E475}" srcId="{9A9B9C86-595E-4C2C-95A9-7D973823AE92}" destId="{69D31BBF-26F0-464C-B2A7-39874C14490B}" srcOrd="0" destOrd="0" parTransId="{09BFA87F-4236-4470-BE2D-DA2EFDEEDB0D}" sibTransId="{7DDB2F3C-255D-4A23-B7A2-DE32FC2FFA20}"/>
    <dgm:cxn modelId="{25A201FB-E2FA-4E58-ACC0-6879447456F3}" type="presOf" srcId="{9A9B9C86-595E-4C2C-95A9-7D973823AE92}" destId="{711AF7BF-FB59-4087-9414-D96F6C90E4E3}" srcOrd="0" destOrd="0" presId="urn:microsoft.com/office/officeart/2005/8/layout/hProcess6"/>
    <dgm:cxn modelId="{65CD2484-F686-4351-8F74-56742D1DB24A}" srcId="{13EBB1AF-3FEA-47CD-BDB3-0C22F544074B}" destId="{5F75595B-5602-4081-B9D6-DB5926562A85}" srcOrd="0" destOrd="0" parTransId="{A6708113-782E-4F0D-B7B6-8D2521B7AF8B}" sibTransId="{0C128DFE-73FF-4B6F-B641-058AF97D0757}"/>
    <dgm:cxn modelId="{B414AE96-EB78-446A-BA3D-DAB0127E6800}" srcId="{BF03BE68-103F-4419-B4D4-7E3940529A68}" destId="{13EBB1AF-3FEA-47CD-BDB3-0C22F544074B}" srcOrd="2" destOrd="0" parTransId="{4D793C04-F554-42FE-A7E9-CF6223E9568F}" sibTransId="{4E9276FD-4220-465C-8713-55225EF9E2E0}"/>
    <dgm:cxn modelId="{CF6B7140-3AD8-44FC-A92D-74C94BD62099}" type="presOf" srcId="{BF03BE68-103F-4419-B4D4-7E3940529A68}" destId="{6CE6540D-D8B5-4C9E-8BEB-873C2D69A950}" srcOrd="0" destOrd="0" presId="urn:microsoft.com/office/officeart/2005/8/layout/hProcess6"/>
    <dgm:cxn modelId="{010F932D-F328-438F-AEE8-6CF60A3BC9A0}" type="presOf" srcId="{13EBB1AF-3FEA-47CD-BDB3-0C22F544074B}" destId="{6E96B20B-3C04-48C6-995B-042C09DAEBEA}" srcOrd="0" destOrd="0" presId="urn:microsoft.com/office/officeart/2005/8/layout/hProcess6"/>
    <dgm:cxn modelId="{52A3872B-DE55-4F34-8D03-759762DF73FC}" srcId="{BF03BE68-103F-4419-B4D4-7E3940529A68}" destId="{0C9A5135-2BF1-466F-935F-096165D31D27}" srcOrd="0" destOrd="0" parTransId="{EF0A3DF0-D562-4114-8037-8293AC50769B}" sibTransId="{F1046B5C-81EB-43C1-9FBE-C742E906DCA5}"/>
    <dgm:cxn modelId="{2272E4CF-B583-4A89-8A09-6C5881836736}" srcId="{0C9A5135-2BF1-466F-935F-096165D31D27}" destId="{68BB01DB-C568-442B-83D4-B3CE321223AD}" srcOrd="0" destOrd="0" parTransId="{E4D22F7E-20AD-43E7-BC35-D6466C40D005}" sibTransId="{E8001E2D-6022-4EC7-8585-ED199AA5A6F4}"/>
    <dgm:cxn modelId="{A870DAED-E046-47F8-8D4B-D5DD8D0D19EF}" type="presOf" srcId="{5F75595B-5602-4081-B9D6-DB5926562A85}" destId="{9E88564D-1EAC-4A15-9D2A-1B3E9349FCA1}" srcOrd="0" destOrd="0" presId="urn:microsoft.com/office/officeart/2005/8/layout/hProcess6"/>
    <dgm:cxn modelId="{AF634891-6189-4A42-B188-22A0735B216C}" srcId="{BF03BE68-103F-4419-B4D4-7E3940529A68}" destId="{9A9B9C86-595E-4C2C-95A9-7D973823AE92}" srcOrd="1" destOrd="0" parTransId="{0A965B00-0B51-433D-9331-3BDFF14814CA}" sibTransId="{2B544E85-2F52-4670-9C8C-A0C28AB07E65}"/>
    <dgm:cxn modelId="{A9565B80-85B8-4FC8-AE0C-557595B64558}" type="presOf" srcId="{0C9A5135-2BF1-466F-935F-096165D31D27}" destId="{C4EC0930-E4CC-4B23-A6DC-2B2C43DA8019}" srcOrd="0" destOrd="0" presId="urn:microsoft.com/office/officeart/2005/8/layout/hProcess6"/>
    <dgm:cxn modelId="{0D39ADDF-3619-4E92-B994-5B6BEAE41E89}" type="presOf" srcId="{B0E8908E-5837-4C08-B705-38449421471A}" destId="{2C0D0A76-E13E-4628-A8DA-0103336FF2A6}" srcOrd="1" destOrd="0" presId="urn:microsoft.com/office/officeart/2005/8/layout/hProcess6"/>
    <dgm:cxn modelId="{66024325-A656-4943-A3BF-CD5EC167BC0C}" srcId="{7EC6070B-6F78-427D-B772-30DBBD6FD72B}" destId="{B0E8908E-5837-4C08-B705-38449421471A}" srcOrd="0" destOrd="0" parTransId="{264960C0-8463-4D7E-8353-8DD71D4B577F}" sibTransId="{4F8A582B-0A2B-421E-AD11-7B2A639F60B2}"/>
    <dgm:cxn modelId="{792CCA7C-E8C6-49E7-9F75-1AEA38935A49}" type="presOf" srcId="{7EC6070B-6F78-427D-B772-30DBBD6FD72B}" destId="{3C4E79BA-532C-47EE-B7A8-2F803D80E888}" srcOrd="0" destOrd="0" presId="urn:microsoft.com/office/officeart/2005/8/layout/hProcess6"/>
    <dgm:cxn modelId="{1F7904BE-528A-432B-B36F-5DCFD7E4438A}" type="presOf" srcId="{69D31BBF-26F0-464C-B2A7-39874C14490B}" destId="{B0E9BF50-3A29-4937-97AB-54697C64197D}" srcOrd="0" destOrd="0" presId="urn:microsoft.com/office/officeart/2005/8/layout/hProcess6"/>
    <dgm:cxn modelId="{EC650CFE-42BB-4819-ADC6-46B7876D329B}" type="presOf" srcId="{5F75595B-5602-4081-B9D6-DB5926562A85}" destId="{83F0F81A-0FE4-47B4-B447-073F403D3D87}" srcOrd="1" destOrd="0" presId="urn:microsoft.com/office/officeart/2005/8/layout/hProcess6"/>
    <dgm:cxn modelId="{2B0F27CA-A837-4E66-AB15-5D36F784D425}" type="presOf" srcId="{B0E8908E-5837-4C08-B705-38449421471A}" destId="{ED320D83-02E7-430B-9F08-32614BC45733}" srcOrd="0" destOrd="0" presId="urn:microsoft.com/office/officeart/2005/8/layout/hProcess6"/>
    <dgm:cxn modelId="{C1E75166-2DFB-4F05-AC51-EF43FFC25324}" type="presParOf" srcId="{6CE6540D-D8B5-4C9E-8BEB-873C2D69A950}" destId="{F7192AB9-9830-4E4B-9AF7-00559C456EBF}" srcOrd="0" destOrd="0" presId="urn:microsoft.com/office/officeart/2005/8/layout/hProcess6"/>
    <dgm:cxn modelId="{AB471BF8-8BA1-4230-931D-150951FDDDF5}" type="presParOf" srcId="{F7192AB9-9830-4E4B-9AF7-00559C456EBF}" destId="{EBD6D63A-E190-4C9D-8C72-6752A9C348D0}" srcOrd="0" destOrd="0" presId="urn:microsoft.com/office/officeart/2005/8/layout/hProcess6"/>
    <dgm:cxn modelId="{BDB08CD0-28E4-4DD0-8DD5-973CCDBD797B}" type="presParOf" srcId="{F7192AB9-9830-4E4B-9AF7-00559C456EBF}" destId="{418AA76E-B158-4545-8371-8884E37BB176}" srcOrd="1" destOrd="0" presId="urn:microsoft.com/office/officeart/2005/8/layout/hProcess6"/>
    <dgm:cxn modelId="{EB3F59BF-D70F-4591-9E9D-74B00F8D0BAC}" type="presParOf" srcId="{F7192AB9-9830-4E4B-9AF7-00559C456EBF}" destId="{6CC44B7C-F6B7-4CDD-86EE-023A23CB4285}" srcOrd="2" destOrd="0" presId="urn:microsoft.com/office/officeart/2005/8/layout/hProcess6"/>
    <dgm:cxn modelId="{82F8898D-45CB-4D0E-ADB0-275CAA4A75B3}" type="presParOf" srcId="{F7192AB9-9830-4E4B-9AF7-00559C456EBF}" destId="{C4EC0930-E4CC-4B23-A6DC-2B2C43DA8019}" srcOrd="3" destOrd="0" presId="urn:microsoft.com/office/officeart/2005/8/layout/hProcess6"/>
    <dgm:cxn modelId="{5DBF813A-4789-4426-95F6-DEB77EBDB214}" type="presParOf" srcId="{6CE6540D-D8B5-4C9E-8BEB-873C2D69A950}" destId="{B3F7F7AA-86F7-4443-A906-52A0FE9FDD2F}" srcOrd="1" destOrd="0" presId="urn:microsoft.com/office/officeart/2005/8/layout/hProcess6"/>
    <dgm:cxn modelId="{738B6683-0CF1-4B66-A646-8F963DFA196A}" type="presParOf" srcId="{6CE6540D-D8B5-4C9E-8BEB-873C2D69A950}" destId="{2A2E5BAD-AA12-41D1-A67E-DC5A505808D9}" srcOrd="2" destOrd="0" presId="urn:microsoft.com/office/officeart/2005/8/layout/hProcess6"/>
    <dgm:cxn modelId="{55624BE3-AC82-444B-87AA-D960FE0FB89A}" type="presParOf" srcId="{2A2E5BAD-AA12-41D1-A67E-DC5A505808D9}" destId="{961D6861-C4C7-461E-B70B-E148A8BE0092}" srcOrd="0" destOrd="0" presId="urn:microsoft.com/office/officeart/2005/8/layout/hProcess6"/>
    <dgm:cxn modelId="{4F05FAE0-58F4-4E45-849A-85A31FCBFFE7}" type="presParOf" srcId="{2A2E5BAD-AA12-41D1-A67E-DC5A505808D9}" destId="{B0E9BF50-3A29-4937-97AB-54697C64197D}" srcOrd="1" destOrd="0" presId="urn:microsoft.com/office/officeart/2005/8/layout/hProcess6"/>
    <dgm:cxn modelId="{52A2AB37-9645-4E6B-864C-F2A93A6675D5}" type="presParOf" srcId="{2A2E5BAD-AA12-41D1-A67E-DC5A505808D9}" destId="{CEAFAC9D-CA05-4778-A996-9A61A7D2A894}" srcOrd="2" destOrd="0" presId="urn:microsoft.com/office/officeart/2005/8/layout/hProcess6"/>
    <dgm:cxn modelId="{09730102-1738-42DE-BC9D-666728A53A42}" type="presParOf" srcId="{2A2E5BAD-AA12-41D1-A67E-DC5A505808D9}" destId="{711AF7BF-FB59-4087-9414-D96F6C90E4E3}" srcOrd="3" destOrd="0" presId="urn:microsoft.com/office/officeart/2005/8/layout/hProcess6"/>
    <dgm:cxn modelId="{5DF21BC4-BEE1-4D11-9547-F9904F7790FC}" type="presParOf" srcId="{6CE6540D-D8B5-4C9E-8BEB-873C2D69A950}" destId="{CE2A3870-9904-47E1-A0A3-FA04B7CCE8A0}" srcOrd="3" destOrd="0" presId="urn:microsoft.com/office/officeart/2005/8/layout/hProcess6"/>
    <dgm:cxn modelId="{9A91F638-5C6F-40CC-9F8E-402A0420CF4E}" type="presParOf" srcId="{6CE6540D-D8B5-4C9E-8BEB-873C2D69A950}" destId="{E11EDBDC-F6D7-4631-AB46-BBDC33695981}" srcOrd="4" destOrd="0" presId="urn:microsoft.com/office/officeart/2005/8/layout/hProcess6"/>
    <dgm:cxn modelId="{BA488194-7636-4110-8C3A-08E14541C4D5}" type="presParOf" srcId="{E11EDBDC-F6D7-4631-AB46-BBDC33695981}" destId="{E8CBA428-1FD3-4467-8E49-7F37726A3709}" srcOrd="0" destOrd="0" presId="urn:microsoft.com/office/officeart/2005/8/layout/hProcess6"/>
    <dgm:cxn modelId="{E51D7885-CE41-48CB-AB1C-FCCF218FC01E}" type="presParOf" srcId="{E11EDBDC-F6D7-4631-AB46-BBDC33695981}" destId="{9E88564D-1EAC-4A15-9D2A-1B3E9349FCA1}" srcOrd="1" destOrd="0" presId="urn:microsoft.com/office/officeart/2005/8/layout/hProcess6"/>
    <dgm:cxn modelId="{73224C07-A0F9-40FA-A478-60537EFCEDC2}" type="presParOf" srcId="{E11EDBDC-F6D7-4631-AB46-BBDC33695981}" destId="{83F0F81A-0FE4-47B4-B447-073F403D3D87}" srcOrd="2" destOrd="0" presId="urn:microsoft.com/office/officeart/2005/8/layout/hProcess6"/>
    <dgm:cxn modelId="{BA90A1D9-3746-4105-BD5C-A43DBA08C422}" type="presParOf" srcId="{E11EDBDC-F6D7-4631-AB46-BBDC33695981}" destId="{6E96B20B-3C04-48C6-995B-042C09DAEBEA}" srcOrd="3" destOrd="0" presId="urn:microsoft.com/office/officeart/2005/8/layout/hProcess6"/>
    <dgm:cxn modelId="{1E786313-E3AE-43C1-9B98-0ECC6312C719}" type="presParOf" srcId="{6CE6540D-D8B5-4C9E-8BEB-873C2D69A950}" destId="{01DDE9B0-B8C6-49ED-BF55-B2E7C0B7D6E5}" srcOrd="5" destOrd="0" presId="urn:microsoft.com/office/officeart/2005/8/layout/hProcess6"/>
    <dgm:cxn modelId="{8CCE95D9-3E52-472B-95C5-B22A1E7BD9FC}" type="presParOf" srcId="{6CE6540D-D8B5-4C9E-8BEB-873C2D69A950}" destId="{298BB22B-BADB-4A65-8EB4-DEEE77201F7B}" srcOrd="6" destOrd="0" presId="urn:microsoft.com/office/officeart/2005/8/layout/hProcess6"/>
    <dgm:cxn modelId="{6A564B70-21DC-4C11-A9C4-D96FE950EB0B}" type="presParOf" srcId="{298BB22B-BADB-4A65-8EB4-DEEE77201F7B}" destId="{31E626BD-AECE-4F30-9583-3826BDFB6F21}" srcOrd="0" destOrd="0" presId="urn:microsoft.com/office/officeart/2005/8/layout/hProcess6"/>
    <dgm:cxn modelId="{3F297026-26A9-44E5-A8B2-B6207EC1F39D}" type="presParOf" srcId="{298BB22B-BADB-4A65-8EB4-DEEE77201F7B}" destId="{ED320D83-02E7-430B-9F08-32614BC45733}" srcOrd="1" destOrd="0" presId="urn:microsoft.com/office/officeart/2005/8/layout/hProcess6"/>
    <dgm:cxn modelId="{2085FC7D-3B28-4006-B4C9-299738418D2D}" type="presParOf" srcId="{298BB22B-BADB-4A65-8EB4-DEEE77201F7B}" destId="{2C0D0A76-E13E-4628-A8DA-0103336FF2A6}" srcOrd="2" destOrd="0" presId="urn:microsoft.com/office/officeart/2005/8/layout/hProcess6"/>
    <dgm:cxn modelId="{7AC0B419-FE73-4575-8032-3FF36D8826A1}" type="presParOf" srcId="{298BB22B-BADB-4A65-8EB4-DEEE77201F7B}" destId="{3C4E79BA-532C-47EE-B7A8-2F803D80E888}"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2EA4BB-E636-4792-943E-62B2431A5EF6}" type="doc">
      <dgm:prSet loTypeId="urn:microsoft.com/office/officeart/2005/8/layout/StepDownProcess" loCatId="process" qsTypeId="urn:microsoft.com/office/officeart/2005/8/quickstyle/simple1" qsCatId="simple" csTypeId="urn:microsoft.com/office/officeart/2005/8/colors/colorful1" csCatId="colorful" phldr="1"/>
      <dgm:spPr/>
      <dgm:t>
        <a:bodyPr/>
        <a:lstStyle/>
        <a:p>
          <a:endParaRPr lang="nl-BE"/>
        </a:p>
      </dgm:t>
    </dgm:pt>
    <dgm:pt modelId="{E6B03658-BFC9-4FB0-9BF8-14B5535C4E89}">
      <dgm:prSet phldrT="[Text]"/>
      <dgm:spPr/>
      <dgm:t>
        <a:bodyPr/>
        <a:lstStyle/>
        <a:p>
          <a:r>
            <a:rPr lang="en-GB" dirty="0"/>
            <a:t>Task 1.</a:t>
          </a:r>
          <a:endParaRPr lang="nl-BE"/>
        </a:p>
      </dgm:t>
    </dgm:pt>
    <dgm:pt modelId="{84B9366B-6043-415E-AA11-9854D5210BA0}" type="parTrans" cxnId="{86D0B33B-8736-458D-B4A1-7C41D75F813A}">
      <dgm:prSet/>
      <dgm:spPr/>
      <dgm:t>
        <a:bodyPr/>
        <a:lstStyle/>
        <a:p>
          <a:endParaRPr lang="nl-BE"/>
        </a:p>
      </dgm:t>
    </dgm:pt>
    <dgm:pt modelId="{D833A5AB-E60E-44FC-BEA0-E53154F6AACB}" type="sibTrans" cxnId="{86D0B33B-8736-458D-B4A1-7C41D75F813A}">
      <dgm:prSet/>
      <dgm:spPr/>
      <dgm:t>
        <a:bodyPr/>
        <a:lstStyle/>
        <a:p>
          <a:endParaRPr lang="nl-BE"/>
        </a:p>
      </dgm:t>
    </dgm:pt>
    <dgm:pt modelId="{5BC5624D-57ED-4B55-AD79-6F56F16527AF}">
      <dgm:prSet phldrT="[Text]" custT="1"/>
      <dgm:spPr/>
      <dgm:t>
        <a:bodyPr lIns="0" tIns="0" rIns="0" bIns="0"/>
        <a:lstStyle/>
        <a:p>
          <a:r>
            <a:rPr lang="nl-BE" sz="1800" b="0" kern="0" baseline="0"/>
            <a:t>Literature review</a:t>
          </a:r>
        </a:p>
      </dgm:t>
    </dgm:pt>
    <dgm:pt modelId="{062C0214-65BD-49CC-A00A-C399C7600A43}" type="parTrans" cxnId="{CD7D33A9-451B-4508-ABC7-FE5FDDF89C05}">
      <dgm:prSet/>
      <dgm:spPr/>
      <dgm:t>
        <a:bodyPr/>
        <a:lstStyle/>
        <a:p>
          <a:endParaRPr lang="nl-BE"/>
        </a:p>
      </dgm:t>
    </dgm:pt>
    <dgm:pt modelId="{65C5A54A-0102-40BC-9F47-D5A6297C9BCC}" type="sibTrans" cxnId="{CD7D33A9-451B-4508-ABC7-FE5FDDF89C05}">
      <dgm:prSet/>
      <dgm:spPr/>
      <dgm:t>
        <a:bodyPr/>
        <a:lstStyle/>
        <a:p>
          <a:endParaRPr lang="nl-BE"/>
        </a:p>
      </dgm:t>
    </dgm:pt>
    <dgm:pt modelId="{141C3835-D4C8-4363-BC1F-42BCE0D16146}">
      <dgm:prSet phldrT="[Text]"/>
      <dgm:spPr/>
      <dgm:t>
        <a:bodyPr/>
        <a:lstStyle/>
        <a:p>
          <a:r>
            <a:rPr lang="en-GB" dirty="0"/>
            <a:t>Task 2.</a:t>
          </a:r>
          <a:endParaRPr lang="nl-BE"/>
        </a:p>
      </dgm:t>
    </dgm:pt>
    <dgm:pt modelId="{4C7914F3-6B38-4F04-A554-FBACDC454077}" type="parTrans" cxnId="{24CEF286-3E1F-42AA-90E4-AAFB74DFAE5F}">
      <dgm:prSet/>
      <dgm:spPr/>
      <dgm:t>
        <a:bodyPr/>
        <a:lstStyle/>
        <a:p>
          <a:endParaRPr lang="nl-BE"/>
        </a:p>
      </dgm:t>
    </dgm:pt>
    <dgm:pt modelId="{051A7C7F-F60C-4CFB-9988-1D175E385B7D}" type="sibTrans" cxnId="{24CEF286-3E1F-42AA-90E4-AAFB74DFAE5F}">
      <dgm:prSet/>
      <dgm:spPr/>
      <dgm:t>
        <a:bodyPr/>
        <a:lstStyle/>
        <a:p>
          <a:endParaRPr lang="nl-BE"/>
        </a:p>
      </dgm:t>
    </dgm:pt>
    <dgm:pt modelId="{221B3C98-80E1-40E8-B442-BF9C68DEED2C}">
      <dgm:prSet phldrT="[Text]" custT="1"/>
      <dgm:spPr/>
      <dgm:t>
        <a:bodyPr/>
        <a:lstStyle/>
        <a:p>
          <a:r>
            <a:rPr lang="en-US" sz="1800" dirty="0"/>
            <a:t>In-depth description of 12 selected systems through interviews </a:t>
          </a:r>
          <a:r>
            <a:rPr lang="nl-BE" sz="1800"/>
            <a:t>and qualitative analysis</a:t>
          </a:r>
        </a:p>
      </dgm:t>
    </dgm:pt>
    <dgm:pt modelId="{0FD01BF1-7898-42FB-B01B-08EF0F762319}" type="parTrans" cxnId="{44D1C389-A556-4535-AB56-7FD20C2D433C}">
      <dgm:prSet/>
      <dgm:spPr/>
      <dgm:t>
        <a:bodyPr/>
        <a:lstStyle/>
        <a:p>
          <a:endParaRPr lang="nl-BE"/>
        </a:p>
      </dgm:t>
    </dgm:pt>
    <dgm:pt modelId="{B652C258-2CBF-4B7C-A9A0-1B7F07C0510F}" type="sibTrans" cxnId="{44D1C389-A556-4535-AB56-7FD20C2D433C}">
      <dgm:prSet/>
      <dgm:spPr/>
      <dgm:t>
        <a:bodyPr/>
        <a:lstStyle/>
        <a:p>
          <a:endParaRPr lang="nl-BE"/>
        </a:p>
      </dgm:t>
    </dgm:pt>
    <dgm:pt modelId="{DBBA090B-D6B8-4EE4-A04C-BC1F477F3706}">
      <dgm:prSet phldrT="[Text]"/>
      <dgm:spPr/>
      <dgm:t>
        <a:bodyPr/>
        <a:lstStyle/>
        <a:p>
          <a:r>
            <a:rPr lang="en-GB" dirty="0"/>
            <a:t>Task 3.</a:t>
          </a:r>
          <a:endParaRPr lang="nl-BE"/>
        </a:p>
      </dgm:t>
    </dgm:pt>
    <dgm:pt modelId="{CF37D75A-162C-43FD-B4FF-D77EA6EE7A95}" type="parTrans" cxnId="{733738CF-C0DB-451B-8CFC-E1ED0288BE4F}">
      <dgm:prSet/>
      <dgm:spPr/>
      <dgm:t>
        <a:bodyPr/>
        <a:lstStyle/>
        <a:p>
          <a:endParaRPr lang="nl-BE"/>
        </a:p>
      </dgm:t>
    </dgm:pt>
    <dgm:pt modelId="{80B65012-9F74-4ED9-8DBD-B645F826BFC1}" type="sibTrans" cxnId="{733738CF-C0DB-451B-8CFC-E1ED0288BE4F}">
      <dgm:prSet/>
      <dgm:spPr/>
      <dgm:t>
        <a:bodyPr/>
        <a:lstStyle/>
        <a:p>
          <a:endParaRPr lang="nl-BE"/>
        </a:p>
      </dgm:t>
    </dgm:pt>
    <dgm:pt modelId="{1829A169-F6F2-4431-A861-819CA7E9A335}">
      <dgm:prSet phldrT="[Text]" custT="1"/>
      <dgm:spPr/>
      <dgm:t>
        <a:bodyPr/>
        <a:lstStyle/>
        <a:p>
          <a:r>
            <a:rPr lang="en-US" sz="1800" dirty="0"/>
            <a:t>Seminar to discuss outcomes </a:t>
          </a:r>
          <a:r>
            <a:rPr lang="en-US" sz="1800" dirty="0" smtClean="0"/>
            <a:t>of tasks 1 </a:t>
          </a:r>
          <a:r>
            <a:rPr lang="en-US" sz="1800" dirty="0"/>
            <a:t>and 2</a:t>
          </a:r>
          <a:endParaRPr lang="nl-BE" sz="1800" dirty="0"/>
        </a:p>
      </dgm:t>
    </dgm:pt>
    <dgm:pt modelId="{60DF269F-3F70-4AD0-83DE-681BDE92B6FA}" type="parTrans" cxnId="{E5FCA61D-3D88-4265-8ED0-A654CE873D62}">
      <dgm:prSet/>
      <dgm:spPr/>
      <dgm:t>
        <a:bodyPr/>
        <a:lstStyle/>
        <a:p>
          <a:endParaRPr lang="nl-BE"/>
        </a:p>
      </dgm:t>
    </dgm:pt>
    <dgm:pt modelId="{119090BA-8094-43DC-AA92-DCDFCE2D0697}" type="sibTrans" cxnId="{E5FCA61D-3D88-4265-8ED0-A654CE873D62}">
      <dgm:prSet/>
      <dgm:spPr/>
      <dgm:t>
        <a:bodyPr/>
        <a:lstStyle/>
        <a:p>
          <a:endParaRPr lang="nl-BE"/>
        </a:p>
      </dgm:t>
    </dgm:pt>
    <dgm:pt modelId="{EB5AF184-6DA2-423A-9157-78CDD47CADFF}">
      <dgm:prSet/>
      <dgm:spPr/>
      <dgm:t>
        <a:bodyPr/>
        <a:lstStyle/>
        <a:p>
          <a:r>
            <a:rPr lang="en-GB" dirty="0"/>
            <a:t>Task 4.</a:t>
          </a:r>
          <a:endParaRPr lang="nl-BE"/>
        </a:p>
      </dgm:t>
    </dgm:pt>
    <dgm:pt modelId="{C34610A2-C38E-4603-B1D6-CF34B3996BD3}" type="parTrans" cxnId="{7A93AE35-5AE3-4723-BEEA-58A798698885}">
      <dgm:prSet/>
      <dgm:spPr/>
      <dgm:t>
        <a:bodyPr/>
        <a:lstStyle/>
        <a:p>
          <a:endParaRPr lang="nl-BE"/>
        </a:p>
      </dgm:t>
    </dgm:pt>
    <dgm:pt modelId="{4727DB3A-9F63-483B-94CE-A91B057AE52F}" type="sibTrans" cxnId="{7A93AE35-5AE3-4723-BEEA-58A798698885}">
      <dgm:prSet/>
      <dgm:spPr/>
      <dgm:t>
        <a:bodyPr/>
        <a:lstStyle/>
        <a:p>
          <a:endParaRPr lang="nl-BE"/>
        </a:p>
      </dgm:t>
    </dgm:pt>
    <dgm:pt modelId="{E9F9409A-69F8-4705-9AAA-5BAC4323FF35}">
      <dgm:prSet/>
      <dgm:spPr/>
      <dgm:t>
        <a:bodyPr/>
        <a:lstStyle/>
        <a:p>
          <a:endParaRPr lang="nl-BE" sz="700"/>
        </a:p>
      </dgm:t>
    </dgm:pt>
    <dgm:pt modelId="{AA726013-085B-41B9-A7E7-21A00F1AFA5B}" type="parTrans" cxnId="{18072DEB-3330-43CE-AB80-7E4460413016}">
      <dgm:prSet/>
      <dgm:spPr/>
      <dgm:t>
        <a:bodyPr/>
        <a:lstStyle/>
        <a:p>
          <a:endParaRPr lang="nl-BE"/>
        </a:p>
      </dgm:t>
    </dgm:pt>
    <dgm:pt modelId="{F9394D3A-1907-45A1-ADAF-FAFD816EEFAE}" type="sibTrans" cxnId="{18072DEB-3330-43CE-AB80-7E4460413016}">
      <dgm:prSet/>
      <dgm:spPr/>
      <dgm:t>
        <a:bodyPr/>
        <a:lstStyle/>
        <a:p>
          <a:endParaRPr lang="nl-BE"/>
        </a:p>
      </dgm:t>
    </dgm:pt>
    <dgm:pt modelId="{660CF313-70F6-444C-8FA4-F23D6F0D561E}">
      <dgm:prSet/>
      <dgm:spPr/>
      <dgm:t>
        <a:bodyPr/>
        <a:lstStyle/>
        <a:p>
          <a:endParaRPr lang="nl-BE" sz="800" dirty="0"/>
        </a:p>
      </dgm:t>
    </dgm:pt>
    <dgm:pt modelId="{B86C773C-D3CB-465C-8647-F058D8B23F34}" type="parTrans" cxnId="{63465E20-4AE1-4F5F-87A1-4A28058981EF}">
      <dgm:prSet/>
      <dgm:spPr/>
      <dgm:t>
        <a:bodyPr/>
        <a:lstStyle/>
        <a:p>
          <a:endParaRPr lang="nl-BE"/>
        </a:p>
      </dgm:t>
    </dgm:pt>
    <dgm:pt modelId="{AEDCF455-1C69-45CE-96AF-EED0E9FA06C7}" type="sibTrans" cxnId="{63465E20-4AE1-4F5F-87A1-4A28058981EF}">
      <dgm:prSet/>
      <dgm:spPr/>
      <dgm:t>
        <a:bodyPr/>
        <a:lstStyle/>
        <a:p>
          <a:endParaRPr lang="nl-BE"/>
        </a:p>
      </dgm:t>
    </dgm:pt>
    <dgm:pt modelId="{7939DD48-32E5-407C-8859-6BFAF93488D7}">
      <dgm:prSet custT="1"/>
      <dgm:spPr/>
      <dgm:t>
        <a:bodyPr/>
        <a:lstStyle/>
        <a:p>
          <a:r>
            <a:rPr lang="en-US" sz="1800" dirty="0"/>
            <a:t>Final report including analysis and recommendations</a:t>
          </a:r>
          <a:endParaRPr lang="nl-BE" sz="900" dirty="0"/>
        </a:p>
      </dgm:t>
    </dgm:pt>
    <dgm:pt modelId="{60677CCB-C93F-4B49-977B-26E0AB5BED99}" type="parTrans" cxnId="{9A627F3A-C676-4C14-8068-E6657D974AC9}">
      <dgm:prSet/>
      <dgm:spPr/>
      <dgm:t>
        <a:bodyPr/>
        <a:lstStyle/>
        <a:p>
          <a:endParaRPr lang="nl-BE"/>
        </a:p>
      </dgm:t>
    </dgm:pt>
    <dgm:pt modelId="{473B1E27-CF5C-4658-B928-FBAAD813DB0F}" type="sibTrans" cxnId="{9A627F3A-C676-4C14-8068-E6657D974AC9}">
      <dgm:prSet/>
      <dgm:spPr/>
      <dgm:t>
        <a:bodyPr/>
        <a:lstStyle/>
        <a:p>
          <a:endParaRPr lang="nl-BE"/>
        </a:p>
      </dgm:t>
    </dgm:pt>
    <dgm:pt modelId="{A27264D5-B9BB-43F3-8021-1D5CF6BB8975}">
      <dgm:prSet/>
      <dgm:spPr/>
      <dgm:t>
        <a:bodyPr/>
        <a:lstStyle/>
        <a:p>
          <a:endParaRPr lang="nl-BE" sz="900"/>
        </a:p>
      </dgm:t>
    </dgm:pt>
    <dgm:pt modelId="{C33AFAA3-72E7-44C9-9532-C1F0ACEFF3D1}" type="parTrans" cxnId="{11EC4060-BE3A-4680-B70A-A57F7F542DBA}">
      <dgm:prSet/>
      <dgm:spPr/>
      <dgm:t>
        <a:bodyPr/>
        <a:lstStyle/>
        <a:p>
          <a:endParaRPr lang="nl-BE"/>
        </a:p>
      </dgm:t>
    </dgm:pt>
    <dgm:pt modelId="{5AF7BF17-FC11-4F6A-812C-AC8895EFB4A5}" type="sibTrans" cxnId="{11EC4060-BE3A-4680-B70A-A57F7F542DBA}">
      <dgm:prSet/>
      <dgm:spPr/>
      <dgm:t>
        <a:bodyPr/>
        <a:lstStyle/>
        <a:p>
          <a:endParaRPr lang="nl-BE"/>
        </a:p>
      </dgm:t>
    </dgm:pt>
    <dgm:pt modelId="{1B4C5E59-8D00-4506-B4DE-49ED37942648}">
      <dgm:prSet/>
      <dgm:spPr/>
      <dgm:t>
        <a:bodyPr/>
        <a:lstStyle/>
        <a:p>
          <a:r>
            <a:rPr lang="en-GB" dirty="0"/>
            <a:t>Task 5.</a:t>
          </a:r>
          <a:endParaRPr lang="nl-BE"/>
        </a:p>
      </dgm:t>
    </dgm:pt>
    <dgm:pt modelId="{8F430834-B483-4C12-9418-4214DD306953}" type="parTrans" cxnId="{C08614D8-6020-4AD2-A045-F74C8BE8A3C9}">
      <dgm:prSet/>
      <dgm:spPr/>
      <dgm:t>
        <a:bodyPr/>
        <a:lstStyle/>
        <a:p>
          <a:endParaRPr lang="nl-BE"/>
        </a:p>
      </dgm:t>
    </dgm:pt>
    <dgm:pt modelId="{2F4D2267-F9E0-4CB7-8A0E-EBD0FF9F4A04}" type="sibTrans" cxnId="{C08614D8-6020-4AD2-A045-F74C8BE8A3C9}">
      <dgm:prSet/>
      <dgm:spPr/>
      <dgm:t>
        <a:bodyPr/>
        <a:lstStyle/>
        <a:p>
          <a:endParaRPr lang="nl-BE"/>
        </a:p>
      </dgm:t>
    </dgm:pt>
    <dgm:pt modelId="{95254FFE-9198-47C7-AE76-ECEB3485F6E7}">
      <dgm:prSet custT="1"/>
      <dgm:spPr/>
      <dgm:t>
        <a:bodyPr/>
        <a:lstStyle/>
        <a:p>
          <a:r>
            <a:rPr lang="en-US" sz="1800" dirty="0"/>
            <a:t>Workshop to disseminate findings to stakeholders</a:t>
          </a:r>
          <a:endParaRPr lang="nl-BE" sz="1800" dirty="0"/>
        </a:p>
      </dgm:t>
    </dgm:pt>
    <dgm:pt modelId="{D003E77F-EF70-4637-9A4F-B9AA5D834454}" type="parTrans" cxnId="{CC39A5DF-4FBB-4C68-97BE-3C70700A875C}">
      <dgm:prSet/>
      <dgm:spPr/>
      <dgm:t>
        <a:bodyPr/>
        <a:lstStyle/>
        <a:p>
          <a:endParaRPr lang="nl-BE"/>
        </a:p>
      </dgm:t>
    </dgm:pt>
    <dgm:pt modelId="{438B9967-7EE9-4B3B-BF06-A2702B00E016}" type="sibTrans" cxnId="{CC39A5DF-4FBB-4C68-97BE-3C70700A875C}">
      <dgm:prSet/>
      <dgm:spPr/>
      <dgm:t>
        <a:bodyPr/>
        <a:lstStyle/>
        <a:p>
          <a:endParaRPr lang="nl-BE"/>
        </a:p>
      </dgm:t>
    </dgm:pt>
    <dgm:pt modelId="{9C3F2F67-5940-4D6B-9E16-ED65D02FA96D}" type="pres">
      <dgm:prSet presAssocID="{5F2EA4BB-E636-4792-943E-62B2431A5EF6}" presName="rootnode" presStyleCnt="0">
        <dgm:presLayoutVars>
          <dgm:chMax/>
          <dgm:chPref/>
          <dgm:dir/>
          <dgm:animLvl val="lvl"/>
        </dgm:presLayoutVars>
      </dgm:prSet>
      <dgm:spPr/>
      <dgm:t>
        <a:bodyPr/>
        <a:lstStyle/>
        <a:p>
          <a:endParaRPr lang="en-US"/>
        </a:p>
      </dgm:t>
    </dgm:pt>
    <dgm:pt modelId="{B2ACFFE2-CC50-437C-B090-DF50DFBE10C7}" type="pres">
      <dgm:prSet presAssocID="{E6B03658-BFC9-4FB0-9BF8-14B5535C4E89}" presName="composite" presStyleCnt="0"/>
      <dgm:spPr/>
    </dgm:pt>
    <dgm:pt modelId="{220E7BB0-7DAF-4269-AFCC-D6836BC843BE}" type="pres">
      <dgm:prSet presAssocID="{E6B03658-BFC9-4FB0-9BF8-14B5535C4E89}" presName="bentUpArrow1" presStyleLbl="alignImgPlace1" presStyleIdx="0" presStyleCnt="4" custLinFactNeighborX="13474" custLinFactNeighborY="-2556"/>
      <dgm:spPr/>
    </dgm:pt>
    <dgm:pt modelId="{8419F989-EE58-4F3A-BBDE-000DBC1D0142}" type="pres">
      <dgm:prSet presAssocID="{E6B03658-BFC9-4FB0-9BF8-14B5535C4E89}" presName="ParentText" presStyleLbl="node1" presStyleIdx="0" presStyleCnt="5">
        <dgm:presLayoutVars>
          <dgm:chMax val="1"/>
          <dgm:chPref val="1"/>
          <dgm:bulletEnabled val="1"/>
        </dgm:presLayoutVars>
      </dgm:prSet>
      <dgm:spPr/>
      <dgm:t>
        <a:bodyPr/>
        <a:lstStyle/>
        <a:p>
          <a:endParaRPr lang="en-US"/>
        </a:p>
      </dgm:t>
    </dgm:pt>
    <dgm:pt modelId="{4D90CE35-AAEE-434C-B8C3-ABA5E3AF4D33}" type="pres">
      <dgm:prSet presAssocID="{E6B03658-BFC9-4FB0-9BF8-14B5535C4E89}" presName="ChildText" presStyleLbl="revTx" presStyleIdx="0" presStyleCnt="5" custScaleX="347743" custLinFactX="57354" custLinFactNeighborX="100000" custLinFactNeighborY="-5064">
        <dgm:presLayoutVars>
          <dgm:chMax val="0"/>
          <dgm:chPref val="0"/>
          <dgm:bulletEnabled val="1"/>
        </dgm:presLayoutVars>
      </dgm:prSet>
      <dgm:spPr/>
      <dgm:t>
        <a:bodyPr/>
        <a:lstStyle/>
        <a:p>
          <a:endParaRPr lang="en-US"/>
        </a:p>
      </dgm:t>
    </dgm:pt>
    <dgm:pt modelId="{7EE6EE78-CA1C-4187-8654-B29D5EDD149E}" type="pres">
      <dgm:prSet presAssocID="{D833A5AB-E60E-44FC-BEA0-E53154F6AACB}" presName="sibTrans" presStyleCnt="0"/>
      <dgm:spPr/>
    </dgm:pt>
    <dgm:pt modelId="{0F884C8B-9A4D-4575-8244-21E9669F2256}" type="pres">
      <dgm:prSet presAssocID="{141C3835-D4C8-4363-BC1F-42BCE0D16146}" presName="composite" presStyleCnt="0"/>
      <dgm:spPr/>
    </dgm:pt>
    <dgm:pt modelId="{FBA8C28E-E83A-4E19-85EC-CB8C7DD7D44A}" type="pres">
      <dgm:prSet presAssocID="{141C3835-D4C8-4363-BC1F-42BCE0D16146}" presName="bentUpArrow1" presStyleLbl="alignImgPlace1" presStyleIdx="1" presStyleCnt="4" custLinFactX="-77288" custLinFactNeighborX="-100000" custLinFactNeighborY="-8694"/>
      <dgm:spPr/>
    </dgm:pt>
    <dgm:pt modelId="{A854C312-4128-40D1-9387-6628FA05C479}" type="pres">
      <dgm:prSet presAssocID="{141C3835-D4C8-4363-BC1F-42BCE0D16146}" presName="ParentText" presStyleLbl="node1" presStyleIdx="1" presStyleCnt="5" custLinFactX="-18623" custLinFactNeighborX="-100000" custLinFactNeighborY="-7487">
        <dgm:presLayoutVars>
          <dgm:chMax val="1"/>
          <dgm:chPref val="1"/>
          <dgm:bulletEnabled val="1"/>
        </dgm:presLayoutVars>
      </dgm:prSet>
      <dgm:spPr/>
      <dgm:t>
        <a:bodyPr/>
        <a:lstStyle/>
        <a:p>
          <a:endParaRPr lang="en-US"/>
        </a:p>
      </dgm:t>
    </dgm:pt>
    <dgm:pt modelId="{7BE23E6C-2947-408E-BB84-78DC5FCC4DB1}" type="pres">
      <dgm:prSet presAssocID="{141C3835-D4C8-4363-BC1F-42BCE0D16146}" presName="ChildText" presStyleLbl="revTx" presStyleIdx="1" presStyleCnt="5" custScaleX="590390" custLinFactX="5230" custLinFactNeighborX="100000" custLinFactNeighborY="-4">
        <dgm:presLayoutVars>
          <dgm:chMax val="0"/>
          <dgm:chPref val="0"/>
          <dgm:bulletEnabled val="1"/>
        </dgm:presLayoutVars>
      </dgm:prSet>
      <dgm:spPr/>
      <dgm:t>
        <a:bodyPr/>
        <a:lstStyle/>
        <a:p>
          <a:endParaRPr lang="en-US"/>
        </a:p>
      </dgm:t>
    </dgm:pt>
    <dgm:pt modelId="{FF9AB22A-4890-4EF0-968F-283059E33A23}" type="pres">
      <dgm:prSet presAssocID="{051A7C7F-F60C-4CFB-9988-1D175E385B7D}" presName="sibTrans" presStyleCnt="0"/>
      <dgm:spPr/>
    </dgm:pt>
    <dgm:pt modelId="{53B6C873-5D9C-4C00-B8C3-6C52BC0BA30A}" type="pres">
      <dgm:prSet presAssocID="{DBBA090B-D6B8-4EE4-A04C-BC1F477F3706}" presName="composite" presStyleCnt="0"/>
      <dgm:spPr/>
    </dgm:pt>
    <dgm:pt modelId="{F3121E67-46E3-40D5-9BE0-A40F86EFFD6D}" type="pres">
      <dgm:prSet presAssocID="{DBBA090B-D6B8-4EE4-A04C-BC1F477F3706}" presName="bentUpArrow1" presStyleLbl="alignImgPlace1" presStyleIdx="2" presStyleCnt="4" custLinFactX="-100000" custLinFactNeighborX="-144778" custLinFactNeighborY="-878"/>
      <dgm:spPr/>
    </dgm:pt>
    <dgm:pt modelId="{63B0AF41-3DE7-44C4-A260-F0BF77FCE137}" type="pres">
      <dgm:prSet presAssocID="{DBBA090B-D6B8-4EE4-A04C-BC1F477F3706}" presName="ParentText" presStyleLbl="node1" presStyleIdx="2" presStyleCnt="5" custLinFactX="-70326" custLinFactNeighborX="-100000" custLinFactNeighborY="-1660">
        <dgm:presLayoutVars>
          <dgm:chMax val="1"/>
          <dgm:chPref val="1"/>
          <dgm:bulletEnabled val="1"/>
        </dgm:presLayoutVars>
      </dgm:prSet>
      <dgm:spPr/>
      <dgm:t>
        <a:bodyPr/>
        <a:lstStyle/>
        <a:p>
          <a:endParaRPr lang="en-US"/>
        </a:p>
      </dgm:t>
    </dgm:pt>
    <dgm:pt modelId="{C0EBCF70-9D97-40C8-882D-55571B6B486D}" type="pres">
      <dgm:prSet presAssocID="{DBBA090B-D6B8-4EE4-A04C-BC1F477F3706}" presName="ChildText" presStyleLbl="revTx" presStyleIdx="2" presStyleCnt="5" custScaleX="596472" custLinFactNeighborX="44773" custLinFactNeighborY="116">
        <dgm:presLayoutVars>
          <dgm:chMax val="0"/>
          <dgm:chPref val="0"/>
          <dgm:bulletEnabled val="1"/>
        </dgm:presLayoutVars>
      </dgm:prSet>
      <dgm:spPr/>
      <dgm:t>
        <a:bodyPr/>
        <a:lstStyle/>
        <a:p>
          <a:endParaRPr lang="en-US"/>
        </a:p>
      </dgm:t>
    </dgm:pt>
    <dgm:pt modelId="{49103633-A783-4244-9D36-F73A90106A95}" type="pres">
      <dgm:prSet presAssocID="{80B65012-9F74-4ED9-8DBD-B645F826BFC1}" presName="sibTrans" presStyleCnt="0"/>
      <dgm:spPr/>
    </dgm:pt>
    <dgm:pt modelId="{18DBD1A0-2A5C-4D53-81EB-2A08B5AB111B}" type="pres">
      <dgm:prSet presAssocID="{EB5AF184-6DA2-423A-9157-78CDD47CADFF}" presName="composite" presStyleCnt="0"/>
      <dgm:spPr/>
    </dgm:pt>
    <dgm:pt modelId="{E7F251BC-FB62-4AC9-A3C9-80B41AB2FB81}" type="pres">
      <dgm:prSet presAssocID="{EB5AF184-6DA2-423A-9157-78CDD47CADFF}" presName="bentUpArrow1" presStyleLbl="alignImgPlace1" presStyleIdx="3" presStyleCnt="4" custLinFactX="-96493" custLinFactNeighborX="-100000" custLinFactNeighborY="689"/>
      <dgm:spPr/>
    </dgm:pt>
    <dgm:pt modelId="{A189A6B6-36F1-4A27-922E-53BCD1928AA5}" type="pres">
      <dgm:prSet presAssocID="{EB5AF184-6DA2-423A-9157-78CDD47CADFF}" presName="ParentText" presStyleLbl="node1" presStyleIdx="3" presStyleCnt="5" custLinFactX="-49586" custLinFactNeighborX="-100000" custLinFactNeighborY="-188">
        <dgm:presLayoutVars>
          <dgm:chMax val="1"/>
          <dgm:chPref val="1"/>
          <dgm:bulletEnabled val="1"/>
        </dgm:presLayoutVars>
      </dgm:prSet>
      <dgm:spPr/>
      <dgm:t>
        <a:bodyPr/>
        <a:lstStyle/>
        <a:p>
          <a:endParaRPr lang="en-US"/>
        </a:p>
      </dgm:t>
    </dgm:pt>
    <dgm:pt modelId="{6DD063D7-2DE8-4AD2-9063-1319E10ABF9B}" type="pres">
      <dgm:prSet presAssocID="{EB5AF184-6DA2-423A-9157-78CDD47CADFF}" presName="ChildText" presStyleLbl="revTx" presStyleIdx="3" presStyleCnt="5" custScaleX="424502" custLinFactNeighborX="-20186" custLinFactNeighborY="11683">
        <dgm:presLayoutVars>
          <dgm:chMax val="0"/>
          <dgm:chPref val="0"/>
          <dgm:bulletEnabled val="1"/>
        </dgm:presLayoutVars>
      </dgm:prSet>
      <dgm:spPr/>
      <dgm:t>
        <a:bodyPr/>
        <a:lstStyle/>
        <a:p>
          <a:endParaRPr lang="en-US"/>
        </a:p>
      </dgm:t>
    </dgm:pt>
    <dgm:pt modelId="{B5F8B4B1-243F-4DA8-A764-0DC461179D37}" type="pres">
      <dgm:prSet presAssocID="{4727DB3A-9F63-483B-94CE-A91B057AE52F}" presName="sibTrans" presStyleCnt="0"/>
      <dgm:spPr/>
    </dgm:pt>
    <dgm:pt modelId="{B6C1B481-5D1D-43BE-9051-54E25A61FCCA}" type="pres">
      <dgm:prSet presAssocID="{1B4C5E59-8D00-4506-B4DE-49ED37942648}" presName="composite" presStyleCnt="0"/>
      <dgm:spPr/>
    </dgm:pt>
    <dgm:pt modelId="{82E11D77-409A-4E24-BEFE-10E8B8A30784}" type="pres">
      <dgm:prSet presAssocID="{1B4C5E59-8D00-4506-B4DE-49ED37942648}" presName="ParentText" presStyleLbl="node1" presStyleIdx="4" presStyleCnt="5" custLinFactX="-70545" custLinFactNeighborX="-100000" custLinFactNeighborY="1270">
        <dgm:presLayoutVars>
          <dgm:chMax val="1"/>
          <dgm:chPref val="1"/>
          <dgm:bulletEnabled val="1"/>
        </dgm:presLayoutVars>
      </dgm:prSet>
      <dgm:spPr/>
      <dgm:t>
        <a:bodyPr/>
        <a:lstStyle/>
        <a:p>
          <a:endParaRPr lang="en-US"/>
        </a:p>
      </dgm:t>
    </dgm:pt>
    <dgm:pt modelId="{B4A29932-086F-44B2-911B-D631AA755D09}" type="pres">
      <dgm:prSet presAssocID="{1B4C5E59-8D00-4506-B4DE-49ED37942648}" presName="FinalChildText" presStyleLbl="revTx" presStyleIdx="4" presStyleCnt="5" custScaleX="391297" custLinFactNeighborX="-63549" custLinFactNeighborY="10810">
        <dgm:presLayoutVars>
          <dgm:chMax val="0"/>
          <dgm:chPref val="0"/>
          <dgm:bulletEnabled val="1"/>
        </dgm:presLayoutVars>
      </dgm:prSet>
      <dgm:spPr/>
      <dgm:t>
        <a:bodyPr/>
        <a:lstStyle/>
        <a:p>
          <a:endParaRPr lang="en-US"/>
        </a:p>
      </dgm:t>
    </dgm:pt>
  </dgm:ptLst>
  <dgm:cxnLst>
    <dgm:cxn modelId="{7A93AE35-5AE3-4723-BEEA-58A798698885}" srcId="{5F2EA4BB-E636-4792-943E-62B2431A5EF6}" destId="{EB5AF184-6DA2-423A-9157-78CDD47CADFF}" srcOrd="3" destOrd="0" parTransId="{C34610A2-C38E-4603-B1D6-CF34B3996BD3}" sibTransId="{4727DB3A-9F63-483B-94CE-A91B057AE52F}"/>
    <dgm:cxn modelId="{66E98793-7B7B-4F91-A04E-6F849668F887}" type="presOf" srcId="{221B3C98-80E1-40E8-B442-BF9C68DEED2C}" destId="{7BE23E6C-2947-408E-BB84-78DC5FCC4DB1}" srcOrd="0" destOrd="0" presId="urn:microsoft.com/office/officeart/2005/8/layout/StepDownProcess"/>
    <dgm:cxn modelId="{CD7D33A9-451B-4508-ABC7-FE5FDDF89C05}" srcId="{E6B03658-BFC9-4FB0-9BF8-14B5535C4E89}" destId="{5BC5624D-57ED-4B55-AD79-6F56F16527AF}" srcOrd="0" destOrd="0" parTransId="{062C0214-65BD-49CC-A00A-C399C7600A43}" sibTransId="{65C5A54A-0102-40BC-9F47-D5A6297C9BCC}"/>
    <dgm:cxn modelId="{6888FEB6-1E7B-4490-8D69-E93448B7A9FD}" type="presOf" srcId="{95254FFE-9198-47C7-AE76-ECEB3485F6E7}" destId="{B4A29932-086F-44B2-911B-D631AA755D09}" srcOrd="0" destOrd="0" presId="urn:microsoft.com/office/officeart/2005/8/layout/StepDownProcess"/>
    <dgm:cxn modelId="{733738CF-C0DB-451B-8CFC-E1ED0288BE4F}" srcId="{5F2EA4BB-E636-4792-943E-62B2431A5EF6}" destId="{DBBA090B-D6B8-4EE4-A04C-BC1F477F3706}" srcOrd="2" destOrd="0" parTransId="{CF37D75A-162C-43FD-B4FF-D77EA6EE7A95}" sibTransId="{80B65012-9F74-4ED9-8DBD-B645F826BFC1}"/>
    <dgm:cxn modelId="{CC39A5DF-4FBB-4C68-97BE-3C70700A875C}" srcId="{1B4C5E59-8D00-4506-B4DE-49ED37942648}" destId="{95254FFE-9198-47C7-AE76-ECEB3485F6E7}" srcOrd="0" destOrd="0" parTransId="{D003E77F-EF70-4637-9A4F-B9AA5D834454}" sibTransId="{438B9967-7EE9-4B3B-BF06-A2702B00E016}"/>
    <dgm:cxn modelId="{BEB2C625-0792-402C-8FA2-0A5251130F19}" type="presOf" srcId="{5BC5624D-57ED-4B55-AD79-6F56F16527AF}" destId="{4D90CE35-AAEE-434C-B8C3-ABA5E3AF4D33}" srcOrd="0" destOrd="0" presId="urn:microsoft.com/office/officeart/2005/8/layout/StepDownProcess"/>
    <dgm:cxn modelId="{63465E20-4AE1-4F5F-87A1-4A28058981EF}" srcId="{DBBA090B-D6B8-4EE4-A04C-BC1F477F3706}" destId="{660CF313-70F6-444C-8FA4-F23D6F0D561E}" srcOrd="1" destOrd="0" parTransId="{B86C773C-D3CB-465C-8647-F058D8B23F34}" sibTransId="{AEDCF455-1C69-45CE-96AF-EED0E9FA06C7}"/>
    <dgm:cxn modelId="{4B6EEE5A-2BB6-4708-A2A2-078C43D89BEB}" type="presOf" srcId="{E9F9409A-69F8-4705-9AAA-5BAC4323FF35}" destId="{7BE23E6C-2947-408E-BB84-78DC5FCC4DB1}" srcOrd="0" destOrd="1" presId="urn:microsoft.com/office/officeart/2005/8/layout/StepDownProcess"/>
    <dgm:cxn modelId="{5F91CD69-64B1-4A7E-A937-D5034C8260C4}" type="presOf" srcId="{EB5AF184-6DA2-423A-9157-78CDD47CADFF}" destId="{A189A6B6-36F1-4A27-922E-53BCD1928AA5}" srcOrd="0" destOrd="0" presId="urn:microsoft.com/office/officeart/2005/8/layout/StepDownProcess"/>
    <dgm:cxn modelId="{3F45AF8F-4563-41EA-AC69-ADBFDDC480FA}" type="presOf" srcId="{1829A169-F6F2-4431-A861-819CA7E9A335}" destId="{C0EBCF70-9D97-40C8-882D-55571B6B486D}" srcOrd="0" destOrd="0" presId="urn:microsoft.com/office/officeart/2005/8/layout/StepDownProcess"/>
    <dgm:cxn modelId="{44D1C389-A556-4535-AB56-7FD20C2D433C}" srcId="{141C3835-D4C8-4363-BC1F-42BCE0D16146}" destId="{221B3C98-80E1-40E8-B442-BF9C68DEED2C}" srcOrd="0" destOrd="0" parTransId="{0FD01BF1-7898-42FB-B01B-08EF0F762319}" sibTransId="{B652C258-2CBF-4B7C-A9A0-1B7F07C0510F}"/>
    <dgm:cxn modelId="{18072DEB-3330-43CE-AB80-7E4460413016}" srcId="{141C3835-D4C8-4363-BC1F-42BCE0D16146}" destId="{E9F9409A-69F8-4705-9AAA-5BAC4323FF35}" srcOrd="1" destOrd="0" parTransId="{AA726013-085B-41B9-A7E7-21A00F1AFA5B}" sibTransId="{F9394D3A-1907-45A1-ADAF-FAFD816EEFAE}"/>
    <dgm:cxn modelId="{86D0B33B-8736-458D-B4A1-7C41D75F813A}" srcId="{5F2EA4BB-E636-4792-943E-62B2431A5EF6}" destId="{E6B03658-BFC9-4FB0-9BF8-14B5535C4E89}" srcOrd="0" destOrd="0" parTransId="{84B9366B-6043-415E-AA11-9854D5210BA0}" sibTransId="{D833A5AB-E60E-44FC-BEA0-E53154F6AACB}"/>
    <dgm:cxn modelId="{45E29DB2-DC3F-4043-9274-8F304274F05C}" type="presOf" srcId="{1B4C5E59-8D00-4506-B4DE-49ED37942648}" destId="{82E11D77-409A-4E24-BEFE-10E8B8A30784}" srcOrd="0" destOrd="0" presId="urn:microsoft.com/office/officeart/2005/8/layout/StepDownProcess"/>
    <dgm:cxn modelId="{24CEF286-3E1F-42AA-90E4-AAFB74DFAE5F}" srcId="{5F2EA4BB-E636-4792-943E-62B2431A5EF6}" destId="{141C3835-D4C8-4363-BC1F-42BCE0D16146}" srcOrd="1" destOrd="0" parTransId="{4C7914F3-6B38-4F04-A554-FBACDC454077}" sibTransId="{051A7C7F-F60C-4CFB-9988-1D175E385B7D}"/>
    <dgm:cxn modelId="{026ADBCD-397F-4B7B-9B6E-D30C05A82B5F}" type="presOf" srcId="{660CF313-70F6-444C-8FA4-F23D6F0D561E}" destId="{C0EBCF70-9D97-40C8-882D-55571B6B486D}" srcOrd="0" destOrd="1" presId="urn:microsoft.com/office/officeart/2005/8/layout/StepDownProcess"/>
    <dgm:cxn modelId="{C08614D8-6020-4AD2-A045-F74C8BE8A3C9}" srcId="{5F2EA4BB-E636-4792-943E-62B2431A5EF6}" destId="{1B4C5E59-8D00-4506-B4DE-49ED37942648}" srcOrd="4" destOrd="0" parTransId="{8F430834-B483-4C12-9418-4214DD306953}" sibTransId="{2F4D2267-F9E0-4CB7-8A0E-EBD0FF9F4A04}"/>
    <dgm:cxn modelId="{E5FCA61D-3D88-4265-8ED0-A654CE873D62}" srcId="{DBBA090B-D6B8-4EE4-A04C-BC1F477F3706}" destId="{1829A169-F6F2-4431-A861-819CA7E9A335}" srcOrd="0" destOrd="0" parTransId="{60DF269F-3F70-4AD0-83DE-681BDE92B6FA}" sibTransId="{119090BA-8094-43DC-AA92-DCDFCE2D0697}"/>
    <dgm:cxn modelId="{9A627F3A-C676-4C14-8068-E6657D974AC9}" srcId="{EB5AF184-6DA2-423A-9157-78CDD47CADFF}" destId="{7939DD48-32E5-407C-8859-6BFAF93488D7}" srcOrd="0" destOrd="0" parTransId="{60677CCB-C93F-4B49-977B-26E0AB5BED99}" sibTransId="{473B1E27-CF5C-4658-B928-FBAAD813DB0F}"/>
    <dgm:cxn modelId="{E46A80F7-C5CF-4D30-A389-897EA4B468AD}" type="presOf" srcId="{141C3835-D4C8-4363-BC1F-42BCE0D16146}" destId="{A854C312-4128-40D1-9387-6628FA05C479}" srcOrd="0" destOrd="0" presId="urn:microsoft.com/office/officeart/2005/8/layout/StepDownProcess"/>
    <dgm:cxn modelId="{48445D7C-96E3-42ED-B88F-E9F705FED07E}" type="presOf" srcId="{5F2EA4BB-E636-4792-943E-62B2431A5EF6}" destId="{9C3F2F67-5940-4D6B-9E16-ED65D02FA96D}" srcOrd="0" destOrd="0" presId="urn:microsoft.com/office/officeart/2005/8/layout/StepDownProcess"/>
    <dgm:cxn modelId="{FFC41027-D2F8-4F14-A9BB-4BAD254F0B1C}" type="presOf" srcId="{E6B03658-BFC9-4FB0-9BF8-14B5535C4E89}" destId="{8419F989-EE58-4F3A-BBDE-000DBC1D0142}" srcOrd="0" destOrd="0" presId="urn:microsoft.com/office/officeart/2005/8/layout/StepDownProcess"/>
    <dgm:cxn modelId="{EDCB4C30-48DE-4769-A133-DED6A4284C2F}" type="presOf" srcId="{A27264D5-B9BB-43F3-8021-1D5CF6BB8975}" destId="{6DD063D7-2DE8-4AD2-9063-1319E10ABF9B}" srcOrd="0" destOrd="1" presId="urn:microsoft.com/office/officeart/2005/8/layout/StepDownProcess"/>
    <dgm:cxn modelId="{BA2791F8-6F46-4501-B36E-FDACB13D50AA}" type="presOf" srcId="{7939DD48-32E5-407C-8859-6BFAF93488D7}" destId="{6DD063D7-2DE8-4AD2-9063-1319E10ABF9B}" srcOrd="0" destOrd="0" presId="urn:microsoft.com/office/officeart/2005/8/layout/StepDownProcess"/>
    <dgm:cxn modelId="{ECCA1088-6EF1-46E6-A148-06E24901A2B0}" type="presOf" srcId="{DBBA090B-D6B8-4EE4-A04C-BC1F477F3706}" destId="{63B0AF41-3DE7-44C4-A260-F0BF77FCE137}" srcOrd="0" destOrd="0" presId="urn:microsoft.com/office/officeart/2005/8/layout/StepDownProcess"/>
    <dgm:cxn modelId="{11EC4060-BE3A-4680-B70A-A57F7F542DBA}" srcId="{EB5AF184-6DA2-423A-9157-78CDD47CADFF}" destId="{A27264D5-B9BB-43F3-8021-1D5CF6BB8975}" srcOrd="1" destOrd="0" parTransId="{C33AFAA3-72E7-44C9-9532-C1F0ACEFF3D1}" sibTransId="{5AF7BF17-FC11-4F6A-812C-AC8895EFB4A5}"/>
    <dgm:cxn modelId="{6B0B81BA-94C2-4373-972D-C707603783CB}" type="presParOf" srcId="{9C3F2F67-5940-4D6B-9E16-ED65D02FA96D}" destId="{B2ACFFE2-CC50-437C-B090-DF50DFBE10C7}" srcOrd="0" destOrd="0" presId="urn:microsoft.com/office/officeart/2005/8/layout/StepDownProcess"/>
    <dgm:cxn modelId="{CB683C06-9319-40D1-A74E-BAF41F590A13}" type="presParOf" srcId="{B2ACFFE2-CC50-437C-B090-DF50DFBE10C7}" destId="{220E7BB0-7DAF-4269-AFCC-D6836BC843BE}" srcOrd="0" destOrd="0" presId="urn:microsoft.com/office/officeart/2005/8/layout/StepDownProcess"/>
    <dgm:cxn modelId="{0A196704-31C3-4C58-9239-C5FE9D48C10A}" type="presParOf" srcId="{B2ACFFE2-CC50-437C-B090-DF50DFBE10C7}" destId="{8419F989-EE58-4F3A-BBDE-000DBC1D0142}" srcOrd="1" destOrd="0" presId="urn:microsoft.com/office/officeart/2005/8/layout/StepDownProcess"/>
    <dgm:cxn modelId="{CE89BAC8-DC46-42D0-9629-6BA319D9ECC3}" type="presParOf" srcId="{B2ACFFE2-CC50-437C-B090-DF50DFBE10C7}" destId="{4D90CE35-AAEE-434C-B8C3-ABA5E3AF4D33}" srcOrd="2" destOrd="0" presId="urn:microsoft.com/office/officeart/2005/8/layout/StepDownProcess"/>
    <dgm:cxn modelId="{ABEACE4A-0589-4252-A3B6-1D8A1CEF19B5}" type="presParOf" srcId="{9C3F2F67-5940-4D6B-9E16-ED65D02FA96D}" destId="{7EE6EE78-CA1C-4187-8654-B29D5EDD149E}" srcOrd="1" destOrd="0" presId="urn:microsoft.com/office/officeart/2005/8/layout/StepDownProcess"/>
    <dgm:cxn modelId="{A9978CD9-36C6-4FB6-9AE5-7B23637D39A3}" type="presParOf" srcId="{9C3F2F67-5940-4D6B-9E16-ED65D02FA96D}" destId="{0F884C8B-9A4D-4575-8244-21E9669F2256}" srcOrd="2" destOrd="0" presId="urn:microsoft.com/office/officeart/2005/8/layout/StepDownProcess"/>
    <dgm:cxn modelId="{B7392DC3-27E0-471E-894C-ADECAE997E24}" type="presParOf" srcId="{0F884C8B-9A4D-4575-8244-21E9669F2256}" destId="{FBA8C28E-E83A-4E19-85EC-CB8C7DD7D44A}" srcOrd="0" destOrd="0" presId="urn:microsoft.com/office/officeart/2005/8/layout/StepDownProcess"/>
    <dgm:cxn modelId="{84471788-8F3A-4727-A427-E37CFF4EDDD6}" type="presParOf" srcId="{0F884C8B-9A4D-4575-8244-21E9669F2256}" destId="{A854C312-4128-40D1-9387-6628FA05C479}" srcOrd="1" destOrd="0" presId="urn:microsoft.com/office/officeart/2005/8/layout/StepDownProcess"/>
    <dgm:cxn modelId="{BF93B4D8-F4E3-4FC3-B906-5AF5F6B62990}" type="presParOf" srcId="{0F884C8B-9A4D-4575-8244-21E9669F2256}" destId="{7BE23E6C-2947-408E-BB84-78DC5FCC4DB1}" srcOrd="2" destOrd="0" presId="urn:microsoft.com/office/officeart/2005/8/layout/StepDownProcess"/>
    <dgm:cxn modelId="{5E2FC292-59EC-43F2-A0A7-64108BA162CF}" type="presParOf" srcId="{9C3F2F67-5940-4D6B-9E16-ED65D02FA96D}" destId="{FF9AB22A-4890-4EF0-968F-283059E33A23}" srcOrd="3" destOrd="0" presId="urn:microsoft.com/office/officeart/2005/8/layout/StepDownProcess"/>
    <dgm:cxn modelId="{FFEACE7E-4F0B-442C-9058-F9E32C8E4715}" type="presParOf" srcId="{9C3F2F67-5940-4D6B-9E16-ED65D02FA96D}" destId="{53B6C873-5D9C-4C00-B8C3-6C52BC0BA30A}" srcOrd="4" destOrd="0" presId="urn:microsoft.com/office/officeart/2005/8/layout/StepDownProcess"/>
    <dgm:cxn modelId="{4C83CF79-A1AB-41BA-B8D4-2779BD98BDF0}" type="presParOf" srcId="{53B6C873-5D9C-4C00-B8C3-6C52BC0BA30A}" destId="{F3121E67-46E3-40D5-9BE0-A40F86EFFD6D}" srcOrd="0" destOrd="0" presId="urn:microsoft.com/office/officeart/2005/8/layout/StepDownProcess"/>
    <dgm:cxn modelId="{ADF25E1F-8EE6-41F5-94B9-65122F606C70}" type="presParOf" srcId="{53B6C873-5D9C-4C00-B8C3-6C52BC0BA30A}" destId="{63B0AF41-3DE7-44C4-A260-F0BF77FCE137}" srcOrd="1" destOrd="0" presId="urn:microsoft.com/office/officeart/2005/8/layout/StepDownProcess"/>
    <dgm:cxn modelId="{EBEE1386-8536-40E3-BA38-C7735D0CB860}" type="presParOf" srcId="{53B6C873-5D9C-4C00-B8C3-6C52BC0BA30A}" destId="{C0EBCF70-9D97-40C8-882D-55571B6B486D}" srcOrd="2" destOrd="0" presId="urn:microsoft.com/office/officeart/2005/8/layout/StepDownProcess"/>
    <dgm:cxn modelId="{C46F7103-5C8F-4C15-A438-26F4F4F44C71}" type="presParOf" srcId="{9C3F2F67-5940-4D6B-9E16-ED65D02FA96D}" destId="{49103633-A783-4244-9D36-F73A90106A95}" srcOrd="5" destOrd="0" presId="urn:microsoft.com/office/officeart/2005/8/layout/StepDownProcess"/>
    <dgm:cxn modelId="{C81383EA-98E8-4923-A128-C244E7B2F66C}" type="presParOf" srcId="{9C3F2F67-5940-4D6B-9E16-ED65D02FA96D}" destId="{18DBD1A0-2A5C-4D53-81EB-2A08B5AB111B}" srcOrd="6" destOrd="0" presId="urn:microsoft.com/office/officeart/2005/8/layout/StepDownProcess"/>
    <dgm:cxn modelId="{0072B08C-334E-4A45-AC1C-DDDCC2FF9A6A}" type="presParOf" srcId="{18DBD1A0-2A5C-4D53-81EB-2A08B5AB111B}" destId="{E7F251BC-FB62-4AC9-A3C9-80B41AB2FB81}" srcOrd="0" destOrd="0" presId="urn:microsoft.com/office/officeart/2005/8/layout/StepDownProcess"/>
    <dgm:cxn modelId="{1290BB96-C975-4770-A2B4-F9E7B5FB8491}" type="presParOf" srcId="{18DBD1A0-2A5C-4D53-81EB-2A08B5AB111B}" destId="{A189A6B6-36F1-4A27-922E-53BCD1928AA5}" srcOrd="1" destOrd="0" presId="urn:microsoft.com/office/officeart/2005/8/layout/StepDownProcess"/>
    <dgm:cxn modelId="{45AE5BDD-7BEA-488E-9453-4837F1E26E82}" type="presParOf" srcId="{18DBD1A0-2A5C-4D53-81EB-2A08B5AB111B}" destId="{6DD063D7-2DE8-4AD2-9063-1319E10ABF9B}" srcOrd="2" destOrd="0" presId="urn:microsoft.com/office/officeart/2005/8/layout/StepDownProcess"/>
    <dgm:cxn modelId="{6B61A20C-9529-4A56-B4D0-DB3892BEE130}" type="presParOf" srcId="{9C3F2F67-5940-4D6B-9E16-ED65D02FA96D}" destId="{B5F8B4B1-243F-4DA8-A764-0DC461179D37}" srcOrd="7" destOrd="0" presId="urn:microsoft.com/office/officeart/2005/8/layout/StepDownProcess"/>
    <dgm:cxn modelId="{37C67D90-E76C-4354-82E6-0B410077B584}" type="presParOf" srcId="{9C3F2F67-5940-4D6B-9E16-ED65D02FA96D}" destId="{B6C1B481-5D1D-43BE-9051-54E25A61FCCA}" srcOrd="8" destOrd="0" presId="urn:microsoft.com/office/officeart/2005/8/layout/StepDownProcess"/>
    <dgm:cxn modelId="{D0A8F155-86B5-4F42-8501-453CB326414F}" type="presParOf" srcId="{B6C1B481-5D1D-43BE-9051-54E25A61FCCA}" destId="{82E11D77-409A-4E24-BEFE-10E8B8A30784}" srcOrd="0" destOrd="0" presId="urn:microsoft.com/office/officeart/2005/8/layout/StepDownProcess"/>
    <dgm:cxn modelId="{B05F445E-2520-4583-ABC7-A489C3DA1484}" type="presParOf" srcId="{B6C1B481-5D1D-43BE-9051-54E25A61FCCA}" destId="{B4A29932-086F-44B2-911B-D631AA755D09}"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8AA76E-B158-4545-8371-8884E37BB176}">
      <dsp:nvSpPr>
        <dsp:cNvPr id="0" name=""/>
        <dsp:cNvSpPr/>
      </dsp:nvSpPr>
      <dsp:spPr>
        <a:xfrm>
          <a:off x="453591" y="449912"/>
          <a:ext cx="1795700" cy="1569668"/>
        </a:xfrm>
        <a:prstGeom prst="rightArrow">
          <a:avLst>
            <a:gd name="adj1" fmla="val 70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902517" y="685362"/>
        <a:ext cx="875404" cy="1098768"/>
      </dsp:txXfrm>
    </dsp:sp>
    <dsp:sp modelId="{C4EC0930-E4CC-4B23-A6DC-2B2C43DA8019}">
      <dsp:nvSpPr>
        <dsp:cNvPr id="0" name=""/>
        <dsp:cNvSpPr/>
      </dsp:nvSpPr>
      <dsp:spPr>
        <a:xfrm>
          <a:off x="4666" y="785821"/>
          <a:ext cx="897850" cy="897850"/>
        </a:xfrm>
        <a:prstGeom prst="ellipse">
          <a:avLst/>
        </a:prstGeom>
        <a:gradFill rotWithShape="0">
          <a:gsLst>
            <a:gs pos="0">
              <a:schemeClr val="accent2">
                <a:hueOff val="0"/>
                <a:satOff val="0"/>
                <a:lumOff val="0"/>
                <a:alphaOff val="0"/>
                <a:tint val="100000"/>
                <a:shade val="51000"/>
                <a:satMod val="130000"/>
                <a:lumMod val="100000"/>
              </a:schemeClr>
            </a:gs>
            <a:gs pos="100000">
              <a:schemeClr val="accent2">
                <a:hueOff val="0"/>
                <a:satOff val="0"/>
                <a:lumOff val="0"/>
                <a:alphaOff val="0"/>
                <a:shade val="90000"/>
                <a:lumMod val="90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dirty="0"/>
        </a:p>
      </dsp:txBody>
      <dsp:txXfrm>
        <a:off x="136153" y="917308"/>
        <a:ext cx="634876" cy="634876"/>
      </dsp:txXfrm>
    </dsp:sp>
    <dsp:sp modelId="{B0E9BF50-3A29-4937-97AB-54697C64197D}">
      <dsp:nvSpPr>
        <dsp:cNvPr id="0" name=""/>
        <dsp:cNvSpPr/>
      </dsp:nvSpPr>
      <dsp:spPr>
        <a:xfrm>
          <a:off x="2737309" y="449912"/>
          <a:ext cx="1795700" cy="1569668"/>
        </a:xfrm>
        <a:prstGeom prst="rightArrow">
          <a:avLst>
            <a:gd name="adj1" fmla="val 70000"/>
            <a:gd name="adj2" fmla="val 50000"/>
          </a:avLst>
        </a:prstGeom>
        <a:solidFill>
          <a:schemeClr val="tx2">
            <a:lumMod val="20000"/>
            <a:lumOff val="80000"/>
            <a:alpha val="90000"/>
          </a:schemeClr>
        </a:solidFill>
        <a:ln w="9525" cap="flat" cmpd="sng" algn="ctr">
          <a:solidFill>
            <a:schemeClr val="accent3">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7620" rIns="1524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a:off x="3186235" y="685362"/>
        <a:ext cx="875404" cy="1098768"/>
      </dsp:txXfrm>
    </dsp:sp>
    <dsp:sp modelId="{711AF7BF-FB59-4087-9414-D96F6C90E4E3}">
      <dsp:nvSpPr>
        <dsp:cNvPr id="0" name=""/>
        <dsp:cNvSpPr/>
      </dsp:nvSpPr>
      <dsp:spPr>
        <a:xfrm>
          <a:off x="2288366" y="785821"/>
          <a:ext cx="897850" cy="897850"/>
        </a:xfrm>
        <a:prstGeom prst="ellipse">
          <a:avLst/>
        </a:prstGeom>
        <a:solidFill>
          <a:schemeClr val="tx2">
            <a:lumMod val="75000"/>
          </a:schemeClr>
        </a:soli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dirty="0"/>
        </a:p>
      </dsp:txBody>
      <dsp:txXfrm>
        <a:off x="2419853" y="917308"/>
        <a:ext cx="634876" cy="634876"/>
      </dsp:txXfrm>
    </dsp:sp>
    <dsp:sp modelId="{9E88564D-1EAC-4A15-9D2A-1B3E9349FCA1}">
      <dsp:nvSpPr>
        <dsp:cNvPr id="0" name=""/>
        <dsp:cNvSpPr/>
      </dsp:nvSpPr>
      <dsp:spPr>
        <a:xfrm>
          <a:off x="5055649" y="449912"/>
          <a:ext cx="1795700" cy="1569668"/>
        </a:xfrm>
        <a:prstGeom prst="rightArrow">
          <a:avLst>
            <a:gd name="adj1" fmla="val 70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7620" rIns="15240" bIns="7620" numCol="1" spcCol="1270" anchor="ctr" anchorCtr="0">
          <a:noAutofit/>
        </a:bodyPr>
        <a:lstStyle/>
        <a:p>
          <a:pPr lvl="0" algn="l" defTabSz="533400">
            <a:lnSpc>
              <a:spcPct val="90000"/>
            </a:lnSpc>
            <a:spcBef>
              <a:spcPct val="0"/>
            </a:spcBef>
            <a:spcAft>
              <a:spcPct val="35000"/>
            </a:spcAft>
          </a:pPr>
          <a:endParaRPr lang="en-US" sz="1200" kern="1200" dirty="0"/>
        </a:p>
      </dsp:txBody>
      <dsp:txXfrm>
        <a:off x="5504574" y="685362"/>
        <a:ext cx="875404" cy="1098768"/>
      </dsp:txXfrm>
    </dsp:sp>
    <dsp:sp modelId="{6E96B20B-3C04-48C6-995B-042C09DAEBEA}">
      <dsp:nvSpPr>
        <dsp:cNvPr id="0" name=""/>
        <dsp:cNvSpPr/>
      </dsp:nvSpPr>
      <dsp:spPr>
        <a:xfrm>
          <a:off x="4606715" y="785821"/>
          <a:ext cx="897850" cy="897850"/>
        </a:xfrm>
        <a:prstGeom prst="ellipse">
          <a:avLst/>
        </a:prstGeom>
        <a:gradFill rotWithShape="0">
          <a:gsLst>
            <a:gs pos="0">
              <a:schemeClr val="accent4">
                <a:hueOff val="0"/>
                <a:satOff val="0"/>
                <a:lumOff val="0"/>
                <a:alphaOff val="0"/>
                <a:tint val="100000"/>
                <a:shade val="51000"/>
                <a:satMod val="130000"/>
                <a:lumMod val="100000"/>
              </a:schemeClr>
            </a:gs>
            <a:gs pos="100000">
              <a:schemeClr val="accent4">
                <a:hueOff val="0"/>
                <a:satOff val="0"/>
                <a:lumOff val="0"/>
                <a:alphaOff val="0"/>
                <a:shade val="90000"/>
                <a:lumMod val="90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endParaRPr lang="en-US" sz="900" b="1" kern="1200" dirty="0"/>
        </a:p>
      </dsp:txBody>
      <dsp:txXfrm>
        <a:off x="4738202" y="917308"/>
        <a:ext cx="634876" cy="634876"/>
      </dsp:txXfrm>
    </dsp:sp>
    <dsp:sp modelId="{ED320D83-02E7-430B-9F08-32614BC45733}">
      <dsp:nvSpPr>
        <dsp:cNvPr id="0" name=""/>
        <dsp:cNvSpPr/>
      </dsp:nvSpPr>
      <dsp:spPr>
        <a:xfrm>
          <a:off x="7340839" y="449912"/>
          <a:ext cx="1795700" cy="1569668"/>
        </a:xfrm>
        <a:prstGeom prst="rightArrow">
          <a:avLst>
            <a:gd name="adj1" fmla="val 70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7620" rIns="15240" bIns="7620" numCol="1" spcCol="1270" anchor="ctr" anchorCtr="0">
          <a:noAutofit/>
        </a:bodyPr>
        <a:lstStyle/>
        <a:p>
          <a:pPr lvl="0" algn="ctr" defTabSz="533400">
            <a:lnSpc>
              <a:spcPct val="90000"/>
            </a:lnSpc>
            <a:spcBef>
              <a:spcPct val="0"/>
            </a:spcBef>
            <a:spcAft>
              <a:spcPct val="35000"/>
            </a:spcAft>
          </a:pPr>
          <a:endParaRPr lang="en-US" sz="1200" kern="1200" dirty="0"/>
        </a:p>
      </dsp:txBody>
      <dsp:txXfrm>
        <a:off x="7789764" y="685362"/>
        <a:ext cx="875404" cy="1098768"/>
      </dsp:txXfrm>
    </dsp:sp>
    <dsp:sp modelId="{3C4E79BA-532C-47EE-B7A8-2F803D80E888}">
      <dsp:nvSpPr>
        <dsp:cNvPr id="0" name=""/>
        <dsp:cNvSpPr/>
      </dsp:nvSpPr>
      <dsp:spPr>
        <a:xfrm>
          <a:off x="6891905" y="785821"/>
          <a:ext cx="897850" cy="897850"/>
        </a:xfrm>
        <a:prstGeom prst="ellipse">
          <a:avLst/>
        </a:prstGeom>
        <a:gradFill rotWithShape="0">
          <a:gsLst>
            <a:gs pos="0">
              <a:schemeClr val="accent5">
                <a:hueOff val="0"/>
                <a:satOff val="0"/>
                <a:lumOff val="0"/>
                <a:alphaOff val="0"/>
                <a:tint val="100000"/>
                <a:shade val="51000"/>
                <a:satMod val="130000"/>
                <a:lumMod val="100000"/>
              </a:schemeClr>
            </a:gs>
            <a:gs pos="100000">
              <a:schemeClr val="accent5">
                <a:hueOff val="0"/>
                <a:satOff val="0"/>
                <a:lumOff val="0"/>
                <a:alphaOff val="0"/>
                <a:shade val="90000"/>
                <a:lumMod val="90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endParaRPr lang="en-US" sz="900" b="1" kern="1200" dirty="0"/>
        </a:p>
      </dsp:txBody>
      <dsp:txXfrm>
        <a:off x="7023392" y="917308"/>
        <a:ext cx="634876" cy="634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E7BB0-7DAF-4269-AFCC-D6836BC843BE}">
      <dsp:nvSpPr>
        <dsp:cNvPr id="0" name=""/>
        <dsp:cNvSpPr/>
      </dsp:nvSpPr>
      <dsp:spPr>
        <a:xfrm rot="5400000">
          <a:off x="239185" y="728376"/>
          <a:ext cx="564582" cy="642756"/>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19F989-EE58-4F3A-BBDE-000DBC1D0142}">
      <dsp:nvSpPr>
        <dsp:cNvPr id="0" name=""/>
        <dsp:cNvSpPr/>
      </dsp:nvSpPr>
      <dsp:spPr>
        <a:xfrm>
          <a:off x="3000" y="116956"/>
          <a:ext cx="950423" cy="665265"/>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1.</a:t>
          </a:r>
          <a:endParaRPr lang="nl-BE" sz="1800" kern="1200"/>
        </a:p>
      </dsp:txBody>
      <dsp:txXfrm>
        <a:off x="35481" y="149437"/>
        <a:ext cx="885461" cy="600303"/>
      </dsp:txXfrm>
    </dsp:sp>
    <dsp:sp modelId="{4D90CE35-AAEE-434C-B8C3-ABA5E3AF4D33}">
      <dsp:nvSpPr>
        <dsp:cNvPr id="0" name=""/>
        <dsp:cNvSpPr/>
      </dsp:nvSpPr>
      <dsp:spPr>
        <a:xfrm>
          <a:off x="1184871" y="153176"/>
          <a:ext cx="2403765"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nl-BE" sz="1800" b="0" kern="0" baseline="0"/>
            <a:t>Literature review</a:t>
          </a:r>
        </a:p>
      </dsp:txBody>
      <dsp:txXfrm>
        <a:off x="1184871" y="153176"/>
        <a:ext cx="2403765" cy="537697"/>
      </dsp:txXfrm>
    </dsp:sp>
    <dsp:sp modelId="{FBA8C28E-E83A-4E19-85EC-CB8C7DD7D44A}">
      <dsp:nvSpPr>
        <dsp:cNvPr id="0" name=""/>
        <dsp:cNvSpPr/>
      </dsp:nvSpPr>
      <dsp:spPr>
        <a:xfrm rot="5400000">
          <a:off x="956537" y="1441035"/>
          <a:ext cx="564582" cy="642756"/>
        </a:xfrm>
        <a:prstGeom prst="bentUpArrow">
          <a:avLst>
            <a:gd name="adj1" fmla="val 32840"/>
            <a:gd name="adj2" fmla="val 25000"/>
            <a:gd name="adj3" fmla="val 35780"/>
          </a:avLst>
        </a:prstGeom>
        <a:solidFill>
          <a:schemeClr val="accent1">
            <a:tint val="50000"/>
            <a:hueOff val="-4164747"/>
            <a:satOff val="21310"/>
            <a:lumOff val="55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54C312-4128-40D1-9387-6628FA05C479}">
      <dsp:nvSpPr>
        <dsp:cNvPr id="0" name=""/>
        <dsp:cNvSpPr/>
      </dsp:nvSpPr>
      <dsp:spPr>
        <a:xfrm>
          <a:off x="819066" y="814461"/>
          <a:ext cx="950423" cy="665265"/>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2.</a:t>
          </a:r>
          <a:endParaRPr lang="nl-BE" sz="1800" kern="1200"/>
        </a:p>
      </dsp:txBody>
      <dsp:txXfrm>
        <a:off x="851547" y="846942"/>
        <a:ext cx="885461" cy="600303"/>
      </dsp:txXfrm>
    </dsp:sp>
    <dsp:sp modelId="{7BE23E6C-2947-408E-BB84-78DC5FCC4DB1}">
      <dsp:nvSpPr>
        <dsp:cNvPr id="0" name=""/>
        <dsp:cNvSpPr/>
      </dsp:nvSpPr>
      <dsp:spPr>
        <a:xfrm>
          <a:off x="1929406" y="927696"/>
          <a:ext cx="4081057"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In-depth description of 12 selected systems through interviews </a:t>
          </a:r>
          <a:r>
            <a:rPr lang="nl-BE" sz="1800" kern="1200"/>
            <a:t>and qualitative analysis</a:t>
          </a:r>
        </a:p>
        <a:p>
          <a:pPr marL="57150" lvl="1" indent="-57150" algn="l" defTabSz="311150">
            <a:lnSpc>
              <a:spcPct val="90000"/>
            </a:lnSpc>
            <a:spcBef>
              <a:spcPct val="0"/>
            </a:spcBef>
            <a:spcAft>
              <a:spcPct val="15000"/>
            </a:spcAft>
            <a:buChar char="••"/>
          </a:pPr>
          <a:endParaRPr lang="nl-BE" sz="700" kern="1200"/>
        </a:p>
      </dsp:txBody>
      <dsp:txXfrm>
        <a:off x="1929406" y="927696"/>
        <a:ext cx="4081057" cy="537697"/>
      </dsp:txXfrm>
    </dsp:sp>
    <dsp:sp modelId="{F3121E67-46E3-40D5-9BE0-A40F86EFFD6D}">
      <dsp:nvSpPr>
        <dsp:cNvPr id="0" name=""/>
        <dsp:cNvSpPr/>
      </dsp:nvSpPr>
      <dsp:spPr>
        <a:xfrm rot="5400000">
          <a:off x="1742768" y="2232476"/>
          <a:ext cx="564582" cy="642756"/>
        </a:xfrm>
        <a:prstGeom prst="bentUpArrow">
          <a:avLst>
            <a:gd name="adj1" fmla="val 32840"/>
            <a:gd name="adj2" fmla="val 25000"/>
            <a:gd name="adj3" fmla="val 35780"/>
          </a:avLst>
        </a:prstGeom>
        <a:solidFill>
          <a:schemeClr val="accent1">
            <a:tint val="50000"/>
            <a:hueOff val="-8329493"/>
            <a:satOff val="42620"/>
            <a:lumOff val="110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B0AF41-3DE7-44C4-A260-F0BF77FCE137}">
      <dsp:nvSpPr>
        <dsp:cNvPr id="0" name=""/>
        <dsp:cNvSpPr/>
      </dsp:nvSpPr>
      <dsp:spPr>
        <a:xfrm>
          <a:off x="1547696" y="1600539"/>
          <a:ext cx="950423" cy="665265"/>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3.</a:t>
          </a:r>
          <a:endParaRPr lang="nl-BE" sz="1800" kern="1200"/>
        </a:p>
      </dsp:txBody>
      <dsp:txXfrm>
        <a:off x="1580177" y="1633020"/>
        <a:ext cx="885461" cy="600303"/>
      </dsp:txXfrm>
    </dsp:sp>
    <dsp:sp modelId="{C0EBCF70-9D97-40C8-882D-55571B6B486D}">
      <dsp:nvSpPr>
        <dsp:cNvPr id="0" name=""/>
        <dsp:cNvSpPr/>
      </dsp:nvSpPr>
      <dsp:spPr>
        <a:xfrm>
          <a:off x="2710505" y="1675655"/>
          <a:ext cx="4123099"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Seminar to discuss outcomes </a:t>
          </a:r>
          <a:r>
            <a:rPr lang="en-US" sz="1800" kern="1200" dirty="0" smtClean="0"/>
            <a:t>of tasks 1 </a:t>
          </a:r>
          <a:r>
            <a:rPr lang="en-US" sz="1800" kern="1200" dirty="0"/>
            <a:t>and 2</a:t>
          </a:r>
          <a:endParaRPr lang="nl-BE" sz="1800" kern="1200" dirty="0"/>
        </a:p>
        <a:p>
          <a:pPr marL="57150" lvl="1" indent="-57150" algn="l" defTabSz="355600">
            <a:lnSpc>
              <a:spcPct val="90000"/>
            </a:lnSpc>
            <a:spcBef>
              <a:spcPct val="0"/>
            </a:spcBef>
            <a:spcAft>
              <a:spcPct val="15000"/>
            </a:spcAft>
            <a:buChar char="••"/>
          </a:pPr>
          <a:endParaRPr lang="nl-BE" sz="800" kern="1200" dirty="0"/>
        </a:p>
      </dsp:txBody>
      <dsp:txXfrm>
        <a:off x="2710505" y="1675655"/>
        <a:ext cx="4123099" cy="537697"/>
      </dsp:txXfrm>
    </dsp:sp>
    <dsp:sp modelId="{E7F251BC-FB62-4AC9-A3C9-80B41AB2FB81}">
      <dsp:nvSpPr>
        <dsp:cNvPr id="0" name=""/>
        <dsp:cNvSpPr/>
      </dsp:nvSpPr>
      <dsp:spPr>
        <a:xfrm rot="5400000">
          <a:off x="2657760" y="2988636"/>
          <a:ext cx="564582" cy="642756"/>
        </a:xfrm>
        <a:prstGeom prst="bentUpArrow">
          <a:avLst>
            <a:gd name="adj1" fmla="val 32840"/>
            <a:gd name="adj2" fmla="val 25000"/>
            <a:gd name="adj3" fmla="val 35780"/>
          </a:avLst>
        </a:prstGeom>
        <a:solidFill>
          <a:schemeClr val="accent1">
            <a:tint val="50000"/>
            <a:hueOff val="-12494239"/>
            <a:satOff val="63930"/>
            <a:lumOff val="16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89A6B6-36F1-4A27-922E-53BCD1928AA5}">
      <dsp:nvSpPr>
        <dsp:cNvPr id="0" name=""/>
        <dsp:cNvSpPr/>
      </dsp:nvSpPr>
      <dsp:spPr>
        <a:xfrm>
          <a:off x="2349451" y="2357645"/>
          <a:ext cx="950423" cy="665265"/>
        </a:xfrm>
        <a:prstGeom prst="roundRect">
          <a:avLst>
            <a:gd name="adj" fmla="val 166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4.</a:t>
          </a:r>
          <a:endParaRPr lang="nl-BE" sz="1800" kern="1200"/>
        </a:p>
      </dsp:txBody>
      <dsp:txXfrm>
        <a:off x="2381932" y="2390126"/>
        <a:ext cx="885461" cy="600303"/>
      </dsp:txXfrm>
    </dsp:sp>
    <dsp:sp modelId="{6DD063D7-2DE8-4AD2-9063-1319E10ABF9B}">
      <dsp:nvSpPr>
        <dsp:cNvPr id="0" name=""/>
        <dsp:cNvSpPr/>
      </dsp:nvSpPr>
      <dsp:spPr>
        <a:xfrm>
          <a:off x="3460485" y="2485163"/>
          <a:ext cx="2934360"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Final report including analysis and recommendations</a:t>
          </a:r>
          <a:endParaRPr lang="nl-BE" sz="900" kern="1200" dirty="0"/>
        </a:p>
        <a:p>
          <a:pPr marL="57150" lvl="1" indent="-57150" algn="l" defTabSz="400050">
            <a:lnSpc>
              <a:spcPct val="90000"/>
            </a:lnSpc>
            <a:spcBef>
              <a:spcPct val="0"/>
            </a:spcBef>
            <a:spcAft>
              <a:spcPct val="15000"/>
            </a:spcAft>
            <a:buChar char="••"/>
          </a:pPr>
          <a:endParaRPr lang="nl-BE" sz="900" kern="1200"/>
        </a:p>
      </dsp:txBody>
      <dsp:txXfrm>
        <a:off x="3460485" y="2485163"/>
        <a:ext cx="2934360" cy="537697"/>
      </dsp:txXfrm>
    </dsp:sp>
    <dsp:sp modelId="{82E11D77-409A-4E24-BEFE-10E8B8A30784}">
      <dsp:nvSpPr>
        <dsp:cNvPr id="0" name=""/>
        <dsp:cNvSpPr/>
      </dsp:nvSpPr>
      <dsp:spPr>
        <a:xfrm>
          <a:off x="3234494" y="3114658"/>
          <a:ext cx="950423" cy="665265"/>
        </a:xfrm>
        <a:prstGeom prst="roundRect">
          <a:avLst>
            <a:gd name="adj" fmla="val 166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5.</a:t>
          </a:r>
          <a:endParaRPr lang="nl-BE" sz="1800" kern="1200"/>
        </a:p>
      </dsp:txBody>
      <dsp:txXfrm>
        <a:off x="3266975" y="3147139"/>
        <a:ext cx="885461" cy="600303"/>
      </dsp:txXfrm>
    </dsp:sp>
    <dsp:sp modelId="{B4A29932-086F-44B2-911B-D631AA755D09}">
      <dsp:nvSpPr>
        <dsp:cNvPr id="0" name=""/>
        <dsp:cNvSpPr/>
      </dsp:nvSpPr>
      <dsp:spPr>
        <a:xfrm>
          <a:off x="4359745" y="3227782"/>
          <a:ext cx="2704831"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Workshop to disseminate findings to stakeholders</a:t>
          </a:r>
          <a:endParaRPr lang="nl-BE" sz="1800" kern="1200" dirty="0"/>
        </a:p>
      </dsp:txBody>
      <dsp:txXfrm>
        <a:off x="4359745" y="3227782"/>
        <a:ext cx="2704831" cy="53769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EAE7E310-4DF5-4C72-95BE-A8A5B88277FC}" type="datetimeFigureOut">
              <a:rPr lang="en-GB" smtClean="0"/>
              <a:t>10/12/2018</a:t>
            </a:fld>
            <a:endParaRPr lang="en-GB" dirty="0"/>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DF03CBFA-6C53-44D7-AB38-CB185B6ED55E}" type="slidenum">
              <a:rPr lang="en-GB" smtClean="0"/>
              <a:t>‹#›</a:t>
            </a:fld>
            <a:endParaRPr lang="en-GB" dirty="0"/>
          </a:p>
        </p:txBody>
      </p:sp>
    </p:spTree>
    <p:extLst>
      <p:ext uri="{BB962C8B-B14F-4D97-AF65-F5344CB8AC3E}">
        <p14:creationId xmlns:p14="http://schemas.microsoft.com/office/powerpoint/2010/main" val="1424857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A4616DF7-1ED9-46E6-95DE-4541362966AC}" type="datetimeFigureOut">
              <a:rPr lang="en-GB" smtClean="0"/>
              <a:t>10/12/2018</a:t>
            </a:fld>
            <a:endParaRPr lang="en-GB" dirty="0"/>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B306BE1E-4083-4F3C-93CE-D08E5D20D39E}" type="slidenum">
              <a:rPr lang="en-GB" smtClean="0"/>
              <a:t>‹#›</a:t>
            </a:fld>
            <a:endParaRPr lang="en-GB" dirty="0"/>
          </a:p>
        </p:txBody>
      </p:sp>
    </p:spTree>
    <p:extLst>
      <p:ext uri="{BB962C8B-B14F-4D97-AF65-F5344CB8AC3E}">
        <p14:creationId xmlns:p14="http://schemas.microsoft.com/office/powerpoint/2010/main" val="2505547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B9E4F-C73B-7046-8B83-ED946F66A2F6}" type="slidenum">
              <a:rPr lang="en-GB" smtClean="0"/>
              <a:pPr/>
              <a:t>43</a:t>
            </a:fld>
            <a:endParaRPr lang="en-GB" dirty="0"/>
          </a:p>
        </p:txBody>
      </p:sp>
    </p:spTree>
    <p:extLst>
      <p:ext uri="{BB962C8B-B14F-4D97-AF65-F5344CB8AC3E}">
        <p14:creationId xmlns:p14="http://schemas.microsoft.com/office/powerpoint/2010/main" val="124986056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jp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14" name="Bild 2" descr="111004_EU-OSHA_PPT_Corporate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descr="/Volumes/XRAID/Equipo Rojo/EU-OSHA/18-0115 PPT templates update/PNG/imagen-portada-RESEARCH-1.png"/>
          <p:cNvPicPr>
            <a:picLocks/>
          </p:cNvPicPr>
          <p:nvPr/>
        </p:nvPicPr>
        <p:blipFill>
          <a:blip r:embed="rId6" r:link="rId7">
            <a:extLst>
              <a:ext uri="{28A0092B-C50C-407E-A947-70E740481C1C}">
                <a14:useLocalDpi xmlns:a14="http://schemas.microsoft.com/office/drawing/2010/main"/>
              </a:ext>
            </a:extLst>
          </a:blip>
          <a:stretch>
            <a:fillRect/>
          </a:stretch>
        </p:blipFill>
        <p:spPr>
          <a:xfrm>
            <a:off x="0" y="0"/>
            <a:ext cx="9144000"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US"/>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US"/>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US" dirty="0"/>
              <a:t>Click icon to add picture</a:t>
            </a:r>
          </a:p>
        </p:txBody>
      </p:sp>
    </p:spTree>
    <p:extLst>
      <p:ext uri="{BB962C8B-B14F-4D97-AF65-F5344CB8AC3E}">
        <p14:creationId xmlns:p14="http://schemas.microsoft.com/office/powerpoint/2010/main" val="1609611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5780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US"/>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14" name="Bild 2" descr="111004_EU-OSHA_PPT_Corporate logo.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Image 2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9" name="Picture 1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59856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Image 3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9" name="Picture 1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073524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33384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2904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7034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RESEARCH.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5" r:link="rId16">
            <a:extLst>
              <a:ext uri="{28A0092B-C50C-407E-A947-70E740481C1C}">
                <a14:useLocalDpi xmlns:a14="http://schemas.microsoft.com/office/drawing/2010/main"/>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http://osha.europa.eu</a:t>
            </a:r>
          </a:p>
        </p:txBody>
      </p:sp>
      <p:pic>
        <p:nvPicPr>
          <p:cNvPr id="9" name="Bild 3" descr="111004_EU-OSHA_PPT_Corporate logo_inner slide.png"/>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4.png"/><Relationship Id="rId5" Type="http://schemas.openxmlformats.org/officeDocument/2006/relationships/diagramQuickStyle" Target="../diagrams/quickStyle2.xml"/><Relationship Id="rId10" Type="http://schemas.openxmlformats.org/officeDocument/2006/relationships/image" Target="../media/image13.png"/><Relationship Id="rId4" Type="http://schemas.openxmlformats.org/officeDocument/2006/relationships/diagramLayout" Target="../diagrams/layout2.xml"/><Relationship Id="rId9" Type="http://schemas.openxmlformats.org/officeDocument/2006/relationships/image" Target="../media/image1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0" y="2571750"/>
            <a:ext cx="7646400" cy="696600"/>
          </a:xfrm>
        </p:spPr>
        <p:txBody>
          <a:bodyPr/>
          <a:lstStyle/>
          <a:p>
            <a:r>
              <a:rPr lang="en-GB" dirty="0"/>
              <a:t>Alert and sentinel approaches for the identification of work-related diseases in the EU</a:t>
            </a:r>
            <a:br>
              <a:rPr lang="en-GB" dirty="0"/>
            </a:br>
            <a:r>
              <a:rPr lang="en-GB" sz="2000" dirty="0"/>
              <a:t>Presentation for expert audience</a:t>
            </a:r>
          </a:p>
        </p:txBody>
      </p:sp>
      <p:sp>
        <p:nvSpPr>
          <p:cNvPr id="3" name="Subtitle 2"/>
          <p:cNvSpPr>
            <a:spLocks noGrp="1"/>
          </p:cNvSpPr>
          <p:nvPr>
            <p:ph type="subTitle" idx="10"/>
          </p:nvPr>
        </p:nvSpPr>
        <p:spPr>
          <a:xfrm>
            <a:off x="450000" y="3649520"/>
            <a:ext cx="7646400" cy="506406"/>
          </a:xfrm>
        </p:spPr>
        <p:txBody>
          <a:bodyPr/>
          <a:lstStyle/>
          <a:p>
            <a:r>
              <a:rPr lang="en-GB" dirty="0">
                <a:solidFill>
                  <a:schemeClr val="tx1"/>
                </a:solidFill>
              </a:rPr>
              <a:t>Authors</a:t>
            </a:r>
            <a:r>
              <a:rPr lang="nl-BE" dirty="0">
                <a:solidFill>
                  <a:schemeClr val="tx1"/>
                </a:solidFill>
              </a:rPr>
              <a:t>: Jelena Bakusic, Annet Lenderink, Charlotte Lambreghts, Sofie Vandenbroeck, Jos Verbeek, Stefania Curti, Stefano Mattioli, Lode Godderis</a:t>
            </a:r>
          </a:p>
          <a:p>
            <a:endParaRPr lang="en-US" dirty="0">
              <a:solidFill>
                <a:schemeClr val="tx1"/>
              </a:solidFill>
            </a:endParaRPr>
          </a:p>
        </p:txBody>
      </p:sp>
    </p:spTree>
    <p:extLst>
      <p:ext uri="{BB962C8B-B14F-4D97-AF65-F5344CB8AC3E}">
        <p14:creationId xmlns:p14="http://schemas.microsoft.com/office/powerpoint/2010/main" val="4096129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RESULTS</a:t>
            </a:r>
          </a:p>
        </p:txBody>
      </p:sp>
      <p:sp>
        <p:nvSpPr>
          <p:cNvPr id="3" name="Content Placeholder 2"/>
          <p:cNvSpPr>
            <a:spLocks noGrp="1"/>
          </p:cNvSpPr>
          <p:nvPr>
            <p:ph sz="half" idx="1"/>
          </p:nvPr>
        </p:nvSpPr>
        <p:spPr/>
        <p:txBody>
          <a:bodyPr/>
          <a:lstStyle/>
          <a:p>
            <a:r>
              <a:rPr lang="en-US" sz="1800" dirty="0"/>
              <a:t>75 systems identified from EU countries, as well as outside Europe (USA, Canada, Australia, Singapore, Taiwan etc.) </a:t>
            </a:r>
          </a:p>
          <a:p>
            <a:r>
              <a:rPr lang="en-US" sz="1800" dirty="0"/>
              <a:t>Algorithm - </a:t>
            </a:r>
            <a:r>
              <a:rPr lang="en-US" sz="1800" dirty="0">
                <a:solidFill>
                  <a:srgbClr val="C00000"/>
                </a:solidFill>
              </a:rPr>
              <a:t>typology</a:t>
            </a:r>
          </a:p>
          <a:p>
            <a:endParaRPr lang="nl-BE"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9360" y="1851670"/>
            <a:ext cx="6441154" cy="2796580"/>
          </a:xfrm>
          <a:prstGeom prst="rect">
            <a:avLst/>
          </a:prstGeom>
        </p:spPr>
      </p:pic>
    </p:spTree>
    <p:extLst>
      <p:ext uri="{BB962C8B-B14F-4D97-AF65-F5344CB8AC3E}">
        <p14:creationId xmlns:p14="http://schemas.microsoft.com/office/powerpoint/2010/main" val="694336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23478"/>
            <a:ext cx="7559873" cy="367200"/>
          </a:xfrm>
        </p:spPr>
        <p:txBody>
          <a:bodyPr/>
          <a:lstStyle/>
          <a:p>
            <a:r>
              <a:rPr lang="nl-BE" smtClean="0"/>
              <a:t>RESULTS</a:t>
            </a:r>
            <a:endParaRPr lang="nl-BE"/>
          </a:p>
        </p:txBody>
      </p:sp>
      <p:pic>
        <p:nvPicPr>
          <p:cNvPr id="36" name="Picture 35"/>
          <p:cNvPicPr>
            <a:picLocks noChangeAspect="1"/>
          </p:cNvPicPr>
          <p:nvPr/>
        </p:nvPicPr>
        <p:blipFill>
          <a:blip r:embed="rId2"/>
          <a:stretch>
            <a:fillRect/>
          </a:stretch>
        </p:blipFill>
        <p:spPr>
          <a:xfrm>
            <a:off x="395536" y="-380578"/>
            <a:ext cx="9144000" cy="5138928"/>
          </a:xfrm>
          <a:prstGeom prst="rect">
            <a:avLst/>
          </a:prstGeom>
        </p:spPr>
      </p:pic>
    </p:spTree>
    <p:extLst>
      <p:ext uri="{BB962C8B-B14F-4D97-AF65-F5344CB8AC3E}">
        <p14:creationId xmlns:p14="http://schemas.microsoft.com/office/powerpoint/2010/main" val="2453344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65234" y="135000"/>
            <a:ext cx="4929406"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Compensation-based systems</a:t>
            </a:r>
          </a:p>
        </p:txBody>
      </p:sp>
      <p:sp>
        <p:nvSpPr>
          <p:cNvPr id="2" name="Content Placeholder 1"/>
          <p:cNvSpPr>
            <a:spLocks noGrp="1"/>
          </p:cNvSpPr>
          <p:nvPr>
            <p:ph sz="half" idx="1"/>
          </p:nvPr>
        </p:nvSpPr>
        <p:spPr/>
        <p:txBody>
          <a:bodyPr/>
          <a:lstStyle/>
          <a:p>
            <a:endParaRPr lang="nl-BE"/>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504" y="699542"/>
            <a:ext cx="7835561" cy="3990948"/>
          </a:xfrm>
          <a:prstGeom prst="rect">
            <a:avLst/>
          </a:prstGeom>
        </p:spPr>
      </p:pic>
    </p:spTree>
    <p:extLst>
      <p:ext uri="{BB962C8B-B14F-4D97-AF65-F5344CB8AC3E}">
        <p14:creationId xmlns:p14="http://schemas.microsoft.com/office/powerpoint/2010/main" val="2959718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699542"/>
            <a:ext cx="8226456" cy="3894990"/>
          </a:xfrm>
        </p:spPr>
        <p:txBody>
          <a:bodyPr>
            <a:normAutofit/>
          </a:bodyPr>
          <a:lstStyle/>
          <a:p>
            <a:r>
              <a:rPr lang="en-US" sz="1600" dirty="0"/>
              <a:t>Collect data for compensation purposes                 reporting is driven by insurance and mostly mandatory by law</a:t>
            </a:r>
          </a:p>
          <a:p>
            <a:endParaRPr lang="en-US" sz="1600" dirty="0"/>
          </a:p>
          <a:p>
            <a:r>
              <a:rPr lang="en-US" sz="1600" dirty="0"/>
              <a:t>Cases are mainly reported by physicians; some systems also allow employees, employers, trade union delegates, etc., to make a claim</a:t>
            </a:r>
          </a:p>
          <a:p>
            <a:endParaRPr lang="en-US" sz="1600" dirty="0"/>
          </a:p>
          <a:p>
            <a:r>
              <a:rPr lang="en-US" sz="1600" dirty="0"/>
              <a:t>Conditions for capturing new WRDs: </a:t>
            </a:r>
          </a:p>
          <a:p>
            <a:endParaRPr lang="en-US" sz="1600" dirty="0"/>
          </a:p>
          <a:p>
            <a:endParaRPr lang="en-US" sz="1600" dirty="0"/>
          </a:p>
          <a:p>
            <a:endParaRPr lang="en-US" sz="1600" dirty="0"/>
          </a:p>
          <a:p>
            <a:r>
              <a:rPr lang="en-US" sz="1600" dirty="0"/>
              <a:t>Swiss </a:t>
            </a:r>
            <a:r>
              <a:rPr lang="en-US" sz="1600" dirty="0">
                <a:solidFill>
                  <a:srgbClr val="C00000"/>
                </a:solidFill>
              </a:rPr>
              <a:t>SUVA</a:t>
            </a:r>
            <a:r>
              <a:rPr lang="en-US" sz="1600" dirty="0"/>
              <a:t> and Taiwanese </a:t>
            </a:r>
            <a:r>
              <a:rPr lang="en-US" sz="1600" dirty="0">
                <a:solidFill>
                  <a:srgbClr val="C00000"/>
                </a:solidFill>
              </a:rPr>
              <a:t>NODIS:</a:t>
            </a:r>
            <a:r>
              <a:rPr lang="en-US" sz="1600" dirty="0"/>
              <a:t> additional data set for WRDs that will not be compensated                  independence from compensation in terms of reporting and possibility of implementing preventive actions regardless of compensation</a:t>
            </a:r>
          </a:p>
          <a:p>
            <a:endParaRPr lang="en-US" sz="1600" dirty="0"/>
          </a:p>
          <a:p>
            <a:endParaRPr lang="en-US" sz="1800" dirty="0"/>
          </a:p>
          <a:p>
            <a:endParaRPr lang="nl-BE" dirty="0"/>
          </a:p>
        </p:txBody>
      </p:sp>
      <p:sp>
        <p:nvSpPr>
          <p:cNvPr id="4" name="Title 1"/>
          <p:cNvSpPr txBox="1">
            <a:spLocks/>
          </p:cNvSpPr>
          <p:nvPr/>
        </p:nvSpPr>
        <p:spPr>
          <a:xfrm>
            <a:off x="1765234" y="135000"/>
            <a:ext cx="4929406"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Compensation-based systems</a:t>
            </a:r>
          </a:p>
        </p:txBody>
      </p:sp>
      <p:sp>
        <p:nvSpPr>
          <p:cNvPr id="5" name="Right Arrow 4"/>
          <p:cNvSpPr/>
          <p:nvPr/>
        </p:nvSpPr>
        <p:spPr>
          <a:xfrm>
            <a:off x="4716016" y="744029"/>
            <a:ext cx="720080" cy="222582"/>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xtBox 5"/>
          <p:cNvSpPr txBox="1"/>
          <p:nvPr/>
        </p:nvSpPr>
        <p:spPr>
          <a:xfrm>
            <a:off x="1765234" y="2647037"/>
            <a:ext cx="6249160" cy="1107996"/>
          </a:xfrm>
          <a:prstGeom prst="rect">
            <a:avLst/>
          </a:prstGeom>
          <a:noFill/>
        </p:spPr>
        <p:txBody>
          <a:bodyPr wrap="square" rtlCol="0">
            <a:spAutoFit/>
          </a:bodyPr>
          <a:lstStyle/>
          <a:p>
            <a:pPr marL="342900" indent="-342900">
              <a:lnSpc>
                <a:spcPct val="150000"/>
              </a:lnSpc>
              <a:buFont typeface="Wingdings" panose="05000000000000000000" pitchFamily="2" charset="2"/>
              <a:buChar char="ü"/>
            </a:pPr>
            <a:r>
              <a:rPr lang="en-GB" sz="1600" dirty="0">
                <a:solidFill>
                  <a:schemeClr val="tx2"/>
                </a:solidFill>
              </a:rPr>
              <a:t>Closed list / open list / no list</a:t>
            </a:r>
          </a:p>
          <a:p>
            <a:pPr marL="342900" indent="-342900">
              <a:lnSpc>
                <a:spcPct val="150000"/>
              </a:lnSpc>
              <a:buFont typeface="Wingdings" panose="05000000000000000000" pitchFamily="2" charset="2"/>
              <a:buChar char="ü"/>
            </a:pPr>
            <a:r>
              <a:rPr lang="en-GB" sz="1600" dirty="0">
                <a:solidFill>
                  <a:schemeClr val="tx2"/>
                </a:solidFill>
              </a:rPr>
              <a:t>I</a:t>
            </a:r>
            <a:r>
              <a:rPr lang="en-US" sz="1600" dirty="0">
                <a:solidFill>
                  <a:schemeClr val="tx2"/>
                </a:solidFill>
              </a:rPr>
              <a:t>ndependence from compensation in terms of reporting</a:t>
            </a:r>
            <a:endParaRPr lang="en-GB" sz="1600" b="1" dirty="0">
              <a:solidFill>
                <a:schemeClr val="tx2"/>
              </a:solidFill>
            </a:endParaRPr>
          </a:p>
          <a:p>
            <a:endParaRPr lang="nl-BE" dirty="0"/>
          </a:p>
        </p:txBody>
      </p:sp>
      <p:sp>
        <p:nvSpPr>
          <p:cNvPr id="7" name="Oval 6"/>
          <p:cNvSpPr/>
          <p:nvPr/>
        </p:nvSpPr>
        <p:spPr>
          <a:xfrm>
            <a:off x="3221825" y="2722324"/>
            <a:ext cx="1782223" cy="366598"/>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ight Arrow 7"/>
          <p:cNvSpPr/>
          <p:nvPr/>
        </p:nvSpPr>
        <p:spPr>
          <a:xfrm>
            <a:off x="2195736" y="3939902"/>
            <a:ext cx="720080" cy="222582"/>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01718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7938424" cy="3678966"/>
          </a:xfrm>
        </p:spPr>
        <p:txBody>
          <a:bodyPr>
            <a:normAutofit fontScale="92500" lnSpcReduction="20000"/>
          </a:bodyPr>
          <a:lstStyle/>
          <a:p>
            <a:r>
              <a:rPr lang="en-US" dirty="0"/>
              <a:t>Initially directed towards occupational accidents, ODs gradually introduced </a:t>
            </a:r>
          </a:p>
          <a:p>
            <a:endParaRPr lang="en-US" dirty="0"/>
          </a:p>
          <a:p>
            <a:r>
              <a:rPr lang="en-US" dirty="0"/>
              <a:t>Created to provide insurance to workers</a:t>
            </a:r>
          </a:p>
          <a:p>
            <a:r>
              <a:rPr lang="en-US" dirty="0"/>
              <a:t>Over time expanded to include preventive workplace activities and </a:t>
            </a:r>
            <a:br>
              <a:rPr lang="en-US" dirty="0"/>
            </a:br>
            <a:r>
              <a:rPr lang="en-US" dirty="0"/>
              <a:t>publication of national OSH statistical data</a:t>
            </a:r>
          </a:p>
          <a:p>
            <a:endParaRPr lang="en-US" dirty="0"/>
          </a:p>
          <a:p>
            <a:r>
              <a:rPr lang="en-US" dirty="0"/>
              <a:t>Reporting based on voluntary participation of all types of physicians</a:t>
            </a:r>
          </a:p>
          <a:p>
            <a:r>
              <a:rPr lang="en-US" dirty="0"/>
              <a:t>Data mainly from two sources: compensation claims and medical examinations (screening) of workers</a:t>
            </a:r>
          </a:p>
          <a:p>
            <a:endParaRPr lang="en-US" dirty="0"/>
          </a:p>
          <a:p>
            <a:r>
              <a:rPr lang="en-US" dirty="0"/>
              <a:t>Work-relatedness evaluation is performed by SUVA’s occupational health (OH) experts </a:t>
            </a:r>
          </a:p>
          <a:p>
            <a:r>
              <a:rPr lang="en-US" dirty="0"/>
              <a:t>Possible to include detailed workplace inspections with exposure assessments</a:t>
            </a:r>
          </a:p>
          <a:p>
            <a:endParaRPr lang="en-US" dirty="0"/>
          </a:p>
          <a:p>
            <a:r>
              <a:rPr lang="en-US" dirty="0"/>
              <a:t>Even though the criteria for </a:t>
            </a:r>
            <a:r>
              <a:rPr lang="en-GB" dirty="0"/>
              <a:t>recognising</a:t>
            </a:r>
            <a:r>
              <a:rPr lang="en-US" dirty="0"/>
              <a:t> an OD and its compensation are strict, preventive actions triggered by a reported case are implemented regardless of fulfilment of these criteria</a:t>
            </a:r>
          </a:p>
          <a:p>
            <a:endParaRPr lang="en-US" dirty="0"/>
          </a:p>
          <a:p>
            <a:r>
              <a:rPr lang="en-US" dirty="0"/>
              <a:t>Strong point: direct link between the collected data and prevention aimed at individual workers at their workplace, or at specific groups of workers at high risk</a:t>
            </a:r>
          </a:p>
          <a:p>
            <a:endParaRPr lang="nl-BE" dirty="0"/>
          </a:p>
        </p:txBody>
      </p:sp>
      <p:sp>
        <p:nvSpPr>
          <p:cNvPr id="4" name="Title 1"/>
          <p:cNvSpPr txBox="1">
            <a:spLocks/>
          </p:cNvSpPr>
          <p:nvPr/>
        </p:nvSpPr>
        <p:spPr>
          <a:xfrm>
            <a:off x="791530" y="135000"/>
            <a:ext cx="6876814"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Swiss National Accident Insurance Fund SUVA (Switzerland)</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11922" y="680752"/>
            <a:ext cx="1924573" cy="1360755"/>
          </a:xfrm>
          <a:prstGeom prst="rect">
            <a:avLst/>
          </a:prstGeom>
        </p:spPr>
      </p:pic>
      <p:sp>
        <p:nvSpPr>
          <p:cNvPr id="6" name="TextBox 5"/>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Image source</a:t>
            </a:r>
            <a:r>
              <a:rPr lang="en-US" sz="700" b="1" i="1" dirty="0" smtClean="0">
                <a:solidFill>
                  <a:srgbClr val="003399"/>
                </a:solidFill>
              </a:rPr>
              <a:t>: https</a:t>
            </a:r>
            <a:r>
              <a:rPr lang="en-US" sz="700" b="1" i="1" dirty="0">
                <a:solidFill>
                  <a:srgbClr val="003399"/>
                </a:solidFill>
              </a:rPr>
              <a:t>://tse4.mm.bing.net/th?id=OIP.X_xACz880V2y3UnM_yTnNAHaFP</a:t>
            </a:r>
          </a:p>
        </p:txBody>
      </p:sp>
    </p:spTree>
    <p:extLst>
      <p:ext uri="{BB962C8B-B14F-4D97-AF65-F5344CB8AC3E}">
        <p14:creationId xmlns:p14="http://schemas.microsoft.com/office/powerpoint/2010/main" val="67733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47714" y="135000"/>
            <a:ext cx="3564446"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800" dirty="0"/>
              <a:t>SUVA (Switzerland)</a:t>
            </a:r>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t="-1"/>
          <a:stretch/>
        </p:blipFill>
        <p:spPr>
          <a:xfrm>
            <a:off x="877962" y="752475"/>
            <a:ext cx="3139504" cy="3115419"/>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7088" y="771550"/>
            <a:ext cx="4559013" cy="3418150"/>
          </a:xfrm>
          <a:prstGeom prst="rect">
            <a:avLst/>
          </a:prstGeom>
        </p:spPr>
      </p:pic>
      <p:sp>
        <p:nvSpPr>
          <p:cNvPr id="7" name="TextBox 6"/>
          <p:cNvSpPr txBox="1"/>
          <p:nvPr/>
        </p:nvSpPr>
        <p:spPr>
          <a:xfrm>
            <a:off x="2609958" y="4891975"/>
            <a:ext cx="6048672" cy="200055"/>
          </a:xfrm>
          <a:prstGeom prst="rect">
            <a:avLst/>
          </a:prstGeom>
          <a:noFill/>
        </p:spPr>
        <p:txBody>
          <a:bodyPr wrap="square" rtlCol="0">
            <a:spAutoFit/>
          </a:bodyPr>
          <a:lstStyle/>
          <a:p>
            <a:pPr algn="r"/>
            <a:r>
              <a:rPr lang="en-US" sz="700" b="1" i="1" dirty="0" smtClean="0">
                <a:solidFill>
                  <a:srgbClr val="003399"/>
                </a:solidFill>
              </a:rPr>
              <a:t>Data </a:t>
            </a:r>
            <a:r>
              <a:rPr lang="en-US" sz="700" b="1" i="1" dirty="0">
                <a:solidFill>
                  <a:srgbClr val="003399"/>
                </a:solidFill>
              </a:rPr>
              <a:t>source</a:t>
            </a:r>
            <a:r>
              <a:rPr lang="en-US" sz="700" b="1" i="1" dirty="0" smtClean="0">
                <a:solidFill>
                  <a:srgbClr val="003399"/>
                </a:solidFill>
              </a:rPr>
              <a:t>: http</a:t>
            </a:r>
            <a:r>
              <a:rPr lang="en-US" sz="700" b="1" i="1" dirty="0">
                <a:solidFill>
                  <a:srgbClr val="003399"/>
                </a:solidFill>
              </a:rPr>
              <a:t>://www.swissnanocube.ch/sicherheit-risiko/nano-sicherheit/nano-am-arbeitsplatz/</a:t>
            </a:r>
          </a:p>
        </p:txBody>
      </p:sp>
      <p:sp>
        <p:nvSpPr>
          <p:cNvPr id="8" name="TextBox 7"/>
          <p:cNvSpPr txBox="1"/>
          <p:nvPr/>
        </p:nvSpPr>
        <p:spPr>
          <a:xfrm>
            <a:off x="1043608" y="3901948"/>
            <a:ext cx="2448272" cy="307777"/>
          </a:xfrm>
          <a:prstGeom prst="rect">
            <a:avLst/>
          </a:prstGeom>
          <a:noFill/>
        </p:spPr>
        <p:txBody>
          <a:bodyPr wrap="square" rtlCol="0">
            <a:spAutoFit/>
          </a:bodyPr>
          <a:lstStyle/>
          <a:p>
            <a:r>
              <a:rPr lang="en-US" sz="700" b="1" i="1" dirty="0" smtClean="0">
                <a:solidFill>
                  <a:schemeClr val="tx1">
                    <a:lumMod val="65000"/>
                    <a:lumOff val="35000"/>
                  </a:schemeClr>
                </a:solidFill>
              </a:rPr>
              <a:t>Total number of occupational disease in 2014: 2,152</a:t>
            </a:r>
          </a:p>
          <a:p>
            <a:r>
              <a:rPr lang="en-US" sz="700" b="1" i="1" dirty="0" smtClean="0">
                <a:solidFill>
                  <a:schemeClr val="tx1">
                    <a:lumMod val="65000"/>
                    <a:lumOff val="35000"/>
                  </a:schemeClr>
                </a:solidFill>
              </a:rPr>
              <a:t>Source: SSUV </a:t>
            </a:r>
            <a:r>
              <a:rPr lang="en-US" sz="700" b="1" i="1" dirty="0" err="1" smtClean="0">
                <a:solidFill>
                  <a:schemeClr val="tx1">
                    <a:lumMod val="65000"/>
                    <a:lumOff val="35000"/>
                  </a:schemeClr>
                </a:solidFill>
              </a:rPr>
              <a:t>Unfallstatistik</a:t>
            </a:r>
            <a:r>
              <a:rPr lang="en-US" sz="700" b="1" i="1" dirty="0" smtClean="0">
                <a:solidFill>
                  <a:schemeClr val="tx1">
                    <a:lumMod val="65000"/>
                    <a:lumOff val="35000"/>
                  </a:schemeClr>
                </a:solidFill>
              </a:rPr>
              <a:t> 2016</a:t>
            </a:r>
            <a:endParaRPr lang="en-US" sz="700" b="1" i="1" dirty="0">
              <a:solidFill>
                <a:schemeClr val="tx1">
                  <a:lumMod val="65000"/>
                  <a:lumOff val="35000"/>
                </a:schemeClr>
              </a:solidFill>
            </a:endParaRPr>
          </a:p>
        </p:txBody>
      </p:sp>
    </p:spTree>
    <p:extLst>
      <p:ext uri="{BB962C8B-B14F-4D97-AF65-F5344CB8AC3E}">
        <p14:creationId xmlns:p14="http://schemas.microsoft.com/office/powerpoint/2010/main" val="1012475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670" y="699542"/>
            <a:ext cx="8272533" cy="4126951"/>
          </a:xfrm>
          <a:prstGeom prst="rect">
            <a:avLst/>
          </a:prstGeom>
        </p:spPr>
      </p:pic>
      <p:sp>
        <p:nvSpPr>
          <p:cNvPr id="4" name="Title 1"/>
          <p:cNvSpPr txBox="1">
            <a:spLocks/>
          </p:cNvSpPr>
          <p:nvPr/>
        </p:nvSpPr>
        <p:spPr>
          <a:xfrm>
            <a:off x="1367594" y="135000"/>
            <a:ext cx="5724686"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400" dirty="0"/>
              <a:t>Systems for data collection and statistics</a:t>
            </a:r>
          </a:p>
        </p:txBody>
      </p:sp>
    </p:spTree>
    <p:extLst>
      <p:ext uri="{BB962C8B-B14F-4D97-AF65-F5344CB8AC3E}">
        <p14:creationId xmlns:p14="http://schemas.microsoft.com/office/powerpoint/2010/main" val="10761860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8442480" cy="4039006"/>
          </a:xfrm>
        </p:spPr>
        <p:txBody>
          <a:bodyPr>
            <a:normAutofit/>
          </a:bodyPr>
          <a:lstStyle/>
          <a:p>
            <a:r>
              <a:rPr lang="en-US" sz="1600" dirty="0"/>
              <a:t>Aim: data collection and analysis to measure incidences and trends in OSH</a:t>
            </a:r>
          </a:p>
          <a:p>
            <a:r>
              <a:rPr lang="en-US" sz="1600" dirty="0"/>
              <a:t>Based on voluntary participation of physicians </a:t>
            </a:r>
          </a:p>
          <a:p>
            <a:endParaRPr lang="en-US" sz="1600" dirty="0"/>
          </a:p>
          <a:p>
            <a:r>
              <a:rPr lang="en-US" sz="1600" dirty="0"/>
              <a:t>Disease-specific systems:  </a:t>
            </a:r>
          </a:p>
          <a:p>
            <a:endParaRPr lang="en-US" sz="1600" dirty="0"/>
          </a:p>
          <a:p>
            <a:endParaRPr lang="en-US" sz="1600" dirty="0"/>
          </a:p>
          <a:p>
            <a:endParaRPr lang="en-US" sz="1600" dirty="0"/>
          </a:p>
          <a:p>
            <a:endParaRPr lang="en-US" sz="1600" dirty="0"/>
          </a:p>
          <a:p>
            <a:r>
              <a:rPr lang="en-US" sz="1600" dirty="0"/>
              <a:t>Final decision made by reporter versus work-relatedness evaluation by experts </a:t>
            </a:r>
          </a:p>
          <a:p>
            <a:r>
              <a:rPr lang="en-US" sz="1600" dirty="0">
                <a:solidFill>
                  <a:srgbClr val="C00000"/>
                </a:solidFill>
              </a:rPr>
              <a:t>Scarce exposure assessment </a:t>
            </a:r>
          </a:p>
          <a:p>
            <a:r>
              <a:rPr lang="en-US" sz="1600" dirty="0"/>
              <a:t>Prevention implemented at a wider level, in communication with governing bodies (statistical input for national preventive strategies and policies) </a:t>
            </a:r>
          </a:p>
          <a:p>
            <a:endParaRPr lang="en-US" sz="1600" dirty="0"/>
          </a:p>
          <a:p>
            <a:endParaRPr lang="nl-BE" dirty="0"/>
          </a:p>
        </p:txBody>
      </p:sp>
      <p:sp>
        <p:nvSpPr>
          <p:cNvPr id="6" name="Content Placeholder 2"/>
          <p:cNvSpPr txBox="1">
            <a:spLocks/>
          </p:cNvSpPr>
          <p:nvPr/>
        </p:nvSpPr>
        <p:spPr>
          <a:xfrm>
            <a:off x="3203848" y="1779662"/>
            <a:ext cx="4824536" cy="1368152"/>
          </a:xfrm>
          <a:prstGeom prst="rect">
            <a:avLst/>
          </a:prstGeom>
        </p:spPr>
        <p:txBody>
          <a:bodyPr vert="horz" lIns="0" tIns="0" rIns="0" bIns="0" rtlCol="0">
            <a:noAutofit/>
          </a:bodyPr>
          <a:lstStyle>
            <a:lvl1pPr marL="360000" indent="-360000" algn="l" defTabSz="914400" rtl="0" eaLnBrk="1" latinLnBrk="0" hangingPunct="1">
              <a:spcBef>
                <a:spcPts val="580"/>
              </a:spcBef>
              <a:buSzPct val="110000"/>
              <a:buFont typeface="Arial" pitchFamily="34" charset="0"/>
              <a:buChar char="•"/>
              <a:defRPr lang="nl-NL" sz="2400" kern="1200" dirty="0" smtClean="0">
                <a:solidFill>
                  <a:schemeClr val="tx1"/>
                </a:solidFill>
                <a:latin typeface="Arial" pitchFamily="34" charset="0"/>
                <a:ea typeface="+mn-ea"/>
                <a:cs typeface="Arial" pitchFamily="34" charset="0"/>
              </a:defRPr>
            </a:lvl1pPr>
            <a:lvl2pPr marL="720000" indent="-360363" algn="l" defTabSz="914400" rtl="0" eaLnBrk="1" latinLnBrk="0" hangingPunct="1">
              <a:spcBef>
                <a:spcPts val="580"/>
              </a:spcBef>
              <a:buSzPct val="75000"/>
              <a:buFont typeface="Courier New" pitchFamily="49" charset="0"/>
              <a:buChar char="o"/>
              <a:defRPr lang="nl-NL" sz="2400" kern="1200" dirty="0" smtClean="0">
                <a:solidFill>
                  <a:schemeClr val="tx1"/>
                </a:solidFill>
                <a:latin typeface="Arial" pitchFamily="34" charset="0"/>
                <a:ea typeface="+mn-ea"/>
                <a:cs typeface="Arial" pitchFamily="34" charset="0"/>
              </a:defRPr>
            </a:lvl2pPr>
            <a:lvl3pPr marL="990000" indent="-270000" algn="l" defTabSz="914400" rtl="0" eaLnBrk="1" latinLnBrk="0" hangingPunct="1">
              <a:spcBef>
                <a:spcPct val="20000"/>
              </a:spcBef>
              <a:buFont typeface="Arial" pitchFamily="34" charset="0"/>
              <a:buChar char="•"/>
              <a:defRPr lang="nl-NL" sz="2000" kern="1200" dirty="0" smtClean="0">
                <a:solidFill>
                  <a:schemeClr val="tx1"/>
                </a:solidFill>
                <a:latin typeface="Arial" pitchFamily="34" charset="0"/>
                <a:ea typeface="+mn-ea"/>
                <a:cs typeface="Arial" pitchFamily="34" charset="0"/>
              </a:defRPr>
            </a:lvl3pPr>
            <a:lvl4pPr marL="1168400" indent="-180000" algn="l" defTabSz="914400" rtl="0" eaLnBrk="1" latinLnBrk="0" hangingPunct="1">
              <a:spcBef>
                <a:spcPts val="380"/>
              </a:spcBef>
              <a:buSzPct val="80000"/>
              <a:buFont typeface="Arial" pitchFamily="34" charset="0"/>
              <a:buChar char="•"/>
              <a:defRPr lang="nl-NL" sz="1600" kern="1200" dirty="0" smtClean="0">
                <a:solidFill>
                  <a:schemeClr val="tx1"/>
                </a:solidFill>
                <a:latin typeface="Arial" pitchFamily="34" charset="0"/>
                <a:ea typeface="+mn-ea"/>
                <a:cs typeface="Arial" pitchFamily="34" charset="0"/>
              </a:defRPr>
            </a:lvl4pPr>
            <a:lvl5pPr marL="1338263" indent="-179388" algn="l" defTabSz="914400" rtl="0" eaLnBrk="1" latinLnBrk="0" hangingPunct="1">
              <a:spcBef>
                <a:spcPts val="380"/>
              </a:spcBef>
              <a:buFont typeface="Arial" pitchFamily="34" charset="0"/>
              <a:buChar char="-"/>
              <a:defRPr lang="nl-BE" sz="16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400"/>
              </a:spcBef>
            </a:pPr>
            <a:r>
              <a:rPr lang="en-US" sz="1400" b="1" dirty="0">
                <a:solidFill>
                  <a:schemeClr val="tx2"/>
                </a:solidFill>
              </a:rPr>
              <a:t>respiratory</a:t>
            </a:r>
            <a:r>
              <a:rPr lang="en-US" sz="1400" dirty="0">
                <a:solidFill>
                  <a:schemeClr val="tx2"/>
                </a:solidFill>
              </a:rPr>
              <a:t> diseases </a:t>
            </a:r>
          </a:p>
          <a:p>
            <a:pPr lvl="1">
              <a:spcBef>
                <a:spcPts val="400"/>
              </a:spcBef>
            </a:pPr>
            <a:r>
              <a:rPr lang="en-US" sz="1400" b="1" dirty="0">
                <a:solidFill>
                  <a:schemeClr val="tx2"/>
                </a:solidFill>
              </a:rPr>
              <a:t>skin </a:t>
            </a:r>
            <a:r>
              <a:rPr lang="en-US" sz="1400" dirty="0">
                <a:solidFill>
                  <a:schemeClr val="tx2"/>
                </a:solidFill>
              </a:rPr>
              <a:t>diseases </a:t>
            </a:r>
          </a:p>
          <a:p>
            <a:pPr lvl="1">
              <a:spcBef>
                <a:spcPts val="400"/>
              </a:spcBef>
            </a:pPr>
            <a:r>
              <a:rPr lang="en-US" sz="1400" dirty="0">
                <a:solidFill>
                  <a:schemeClr val="tx2"/>
                </a:solidFill>
              </a:rPr>
              <a:t>occupational </a:t>
            </a:r>
            <a:r>
              <a:rPr lang="en-US" sz="1400" b="1" dirty="0">
                <a:solidFill>
                  <a:schemeClr val="tx2"/>
                </a:solidFill>
              </a:rPr>
              <a:t>cancer</a:t>
            </a:r>
            <a:r>
              <a:rPr lang="en-US" sz="1400" dirty="0">
                <a:solidFill>
                  <a:schemeClr val="tx2"/>
                </a:solidFill>
              </a:rPr>
              <a:t> </a:t>
            </a:r>
          </a:p>
          <a:p>
            <a:pPr lvl="1">
              <a:spcBef>
                <a:spcPts val="400"/>
              </a:spcBef>
            </a:pPr>
            <a:r>
              <a:rPr lang="en-US" sz="1400" b="1" dirty="0">
                <a:solidFill>
                  <a:schemeClr val="tx2"/>
                </a:solidFill>
              </a:rPr>
              <a:t>infectious</a:t>
            </a:r>
            <a:r>
              <a:rPr lang="en-US" sz="1400" dirty="0">
                <a:solidFill>
                  <a:schemeClr val="tx2"/>
                </a:solidFill>
              </a:rPr>
              <a:t> diseases</a:t>
            </a:r>
          </a:p>
          <a:p>
            <a:pPr lvl="1">
              <a:spcBef>
                <a:spcPts val="400"/>
              </a:spcBef>
            </a:pPr>
            <a:r>
              <a:rPr lang="en-US" sz="1400" dirty="0">
                <a:solidFill>
                  <a:schemeClr val="tx2"/>
                </a:solidFill>
              </a:rPr>
              <a:t>WRDs related to </a:t>
            </a:r>
            <a:r>
              <a:rPr lang="en-US" sz="1400" b="1" dirty="0">
                <a:solidFill>
                  <a:schemeClr val="tx2"/>
                </a:solidFill>
              </a:rPr>
              <a:t>nanomaterials</a:t>
            </a:r>
            <a:r>
              <a:rPr lang="en-US" sz="1400" dirty="0">
                <a:solidFill>
                  <a:schemeClr val="tx2"/>
                </a:solidFill>
              </a:rPr>
              <a:t> exposure </a:t>
            </a:r>
          </a:p>
          <a:p>
            <a:endParaRPr lang="en-US" sz="2200" dirty="0"/>
          </a:p>
          <a:p>
            <a:pPr marL="0" indent="0">
              <a:buFont typeface="Arial" pitchFamily="34" charset="0"/>
              <a:buNone/>
            </a:pPr>
            <a:r>
              <a:rPr lang="en-US" sz="2200" dirty="0"/>
              <a:t>                               </a:t>
            </a:r>
            <a:endParaRPr lang="en-US" sz="4000" dirty="0">
              <a:solidFill>
                <a:srgbClr val="C00000"/>
              </a:solidFill>
            </a:endParaRPr>
          </a:p>
        </p:txBody>
      </p:sp>
      <p:sp>
        <p:nvSpPr>
          <p:cNvPr id="7" name="Oval 6"/>
          <p:cNvSpPr/>
          <p:nvPr/>
        </p:nvSpPr>
        <p:spPr>
          <a:xfrm>
            <a:off x="6810542" y="1707654"/>
            <a:ext cx="1296144" cy="936104"/>
          </a:xfrm>
          <a:prstGeom prst="ellipse">
            <a:avLst/>
          </a:prstGeom>
          <a:solidFill>
            <a:schemeClr val="accent4">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xtBox 7"/>
          <p:cNvSpPr txBox="1"/>
          <p:nvPr/>
        </p:nvSpPr>
        <p:spPr>
          <a:xfrm>
            <a:off x="6556918" y="1919323"/>
            <a:ext cx="1831506" cy="523220"/>
          </a:xfrm>
          <a:prstGeom prst="rect">
            <a:avLst/>
          </a:prstGeom>
          <a:noFill/>
        </p:spPr>
        <p:txBody>
          <a:bodyPr wrap="square" rtlCol="0">
            <a:spAutoFit/>
          </a:bodyPr>
          <a:lstStyle/>
          <a:p>
            <a:pPr algn="ctr"/>
            <a:r>
              <a:rPr lang="en-GB" sz="1400" b="1" dirty="0">
                <a:solidFill>
                  <a:schemeClr val="bg1"/>
                </a:solidFill>
              </a:rPr>
              <a:t>Motivation of reporters</a:t>
            </a:r>
            <a:endParaRPr lang="nl-BE" sz="1400" b="1">
              <a:solidFill>
                <a:schemeClr val="bg1"/>
              </a:solidFill>
            </a:endParaRPr>
          </a:p>
        </p:txBody>
      </p:sp>
      <p:sp>
        <p:nvSpPr>
          <p:cNvPr id="9" name="TextBox 8"/>
          <p:cNvSpPr txBox="1"/>
          <p:nvPr/>
        </p:nvSpPr>
        <p:spPr>
          <a:xfrm>
            <a:off x="8113956" y="1852540"/>
            <a:ext cx="548935" cy="646331"/>
          </a:xfrm>
          <a:prstGeom prst="rect">
            <a:avLst/>
          </a:prstGeom>
          <a:noFill/>
        </p:spPr>
        <p:txBody>
          <a:bodyPr wrap="square" rtlCol="0">
            <a:spAutoFit/>
          </a:bodyPr>
          <a:lstStyle/>
          <a:p>
            <a:r>
              <a:rPr lang="en-GB" sz="3600" b="1" dirty="0">
                <a:solidFill>
                  <a:srgbClr val="C00000"/>
                </a:solidFill>
              </a:rPr>
              <a:t>!</a:t>
            </a:r>
            <a:endParaRPr lang="nl-BE" sz="3600" b="1" dirty="0">
              <a:solidFill>
                <a:srgbClr val="C00000"/>
              </a:solidFill>
            </a:endParaRPr>
          </a:p>
        </p:txBody>
      </p:sp>
      <p:sp>
        <p:nvSpPr>
          <p:cNvPr id="10" name="Oval 9"/>
          <p:cNvSpPr/>
          <p:nvPr/>
        </p:nvSpPr>
        <p:spPr>
          <a:xfrm>
            <a:off x="4427984" y="3204655"/>
            <a:ext cx="4104456" cy="510947"/>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Title 1"/>
          <p:cNvSpPr txBox="1">
            <a:spLocks/>
          </p:cNvSpPr>
          <p:nvPr/>
        </p:nvSpPr>
        <p:spPr>
          <a:xfrm>
            <a:off x="1367594" y="135000"/>
            <a:ext cx="5724686"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400" dirty="0"/>
              <a:t>Systems for data collection and statistics</a:t>
            </a:r>
          </a:p>
        </p:txBody>
      </p:sp>
    </p:spTree>
    <p:extLst>
      <p:ext uri="{BB962C8B-B14F-4D97-AF65-F5344CB8AC3E}">
        <p14:creationId xmlns:p14="http://schemas.microsoft.com/office/powerpoint/2010/main" val="423988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10000"/>
          </a:bodyPr>
          <a:lstStyle/>
          <a:p>
            <a:r>
              <a:rPr lang="en-US" dirty="0"/>
              <a:t>Norwegian national registry run by the Norwegian </a:t>
            </a:r>
            <a:r>
              <a:rPr lang="en-GB" dirty="0"/>
              <a:t>Labour</a:t>
            </a:r>
            <a:r>
              <a:rPr lang="en-US" dirty="0"/>
              <a:t> Inspectorate (NLI)</a:t>
            </a:r>
          </a:p>
          <a:p>
            <a:endParaRPr lang="en-US" dirty="0"/>
          </a:p>
          <a:p>
            <a:r>
              <a:rPr lang="en-US" dirty="0"/>
              <a:t>Non-compensation-related system, developed for sentinel surveillance</a:t>
            </a:r>
          </a:p>
          <a:p>
            <a:r>
              <a:rPr lang="en-US" dirty="0"/>
              <a:t>Main purpose: data collection and analysis for all WRDs </a:t>
            </a:r>
          </a:p>
          <a:p>
            <a:endParaRPr lang="en-US" dirty="0"/>
          </a:p>
          <a:p>
            <a:r>
              <a:rPr lang="en-US" dirty="0"/>
              <a:t>Suitable for sentinel surveillance: reports signal to the NLI for workplace interventions and prevention of hazardous exposures</a:t>
            </a:r>
          </a:p>
          <a:p>
            <a:endParaRPr lang="en-US" dirty="0"/>
          </a:p>
          <a:p>
            <a:r>
              <a:rPr lang="en-US" dirty="0"/>
              <a:t>Covers all sectors including SMEs, except offshore petroleum, aviation and marine sector </a:t>
            </a:r>
          </a:p>
          <a:p>
            <a:endParaRPr lang="en-US" dirty="0"/>
          </a:p>
          <a:p>
            <a:r>
              <a:rPr lang="en-US" dirty="0"/>
              <a:t>All physicians can report cases they suspect of being work-related and advise further investigation; participation rate is low (3-5%)</a:t>
            </a:r>
          </a:p>
          <a:p>
            <a:endParaRPr lang="en-US" dirty="0"/>
          </a:p>
          <a:p>
            <a:r>
              <a:rPr lang="en-US" dirty="0"/>
              <a:t>Final decision on work-relatedness is made by occupational physicians from the NLI</a:t>
            </a:r>
          </a:p>
          <a:p>
            <a:r>
              <a:rPr lang="en-US" dirty="0"/>
              <a:t>Reporter gets feedback</a:t>
            </a:r>
          </a:p>
          <a:p>
            <a:r>
              <a:rPr lang="en-US" dirty="0"/>
              <a:t>NLI can take appropriate preventive and remedial action based on reported cases</a:t>
            </a:r>
          </a:p>
          <a:p>
            <a:endParaRPr lang="nl-BE" dirty="0"/>
          </a:p>
        </p:txBody>
      </p:sp>
      <p:sp>
        <p:nvSpPr>
          <p:cNvPr id="4" name="Title 1"/>
          <p:cNvSpPr txBox="1">
            <a:spLocks/>
          </p:cNvSpPr>
          <p:nvPr/>
        </p:nvSpPr>
        <p:spPr>
          <a:xfrm>
            <a:off x="935546" y="135000"/>
            <a:ext cx="6588782"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dirty="0"/>
              <a:t>Register for Arbeidsrelaterte Sykdommer (RAS)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52320" y="411510"/>
            <a:ext cx="1415759" cy="1584176"/>
          </a:xfrm>
          <a:prstGeom prst="rect">
            <a:avLst/>
          </a:prstGeom>
        </p:spPr>
      </p:pic>
      <p:sp>
        <p:nvSpPr>
          <p:cNvPr id="6" name="TextBox 5"/>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Image source: https://thompsonholmberg.files.wordpress.com/2017/06/map-norway-jpg.png?w=640</a:t>
            </a:r>
          </a:p>
        </p:txBody>
      </p:sp>
    </p:spTree>
    <p:extLst>
      <p:ext uri="{BB962C8B-B14F-4D97-AF65-F5344CB8AC3E}">
        <p14:creationId xmlns:p14="http://schemas.microsoft.com/office/powerpoint/2010/main" val="3451022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501962" y="836613"/>
            <a:ext cx="7455864" cy="3644900"/>
          </a:xfrm>
          <a:prstGeom prst="rect">
            <a:avLst/>
          </a:prstGeom>
        </p:spPr>
      </p:pic>
      <p:sp>
        <p:nvSpPr>
          <p:cNvPr id="4" name="Title 1"/>
          <p:cNvSpPr txBox="1">
            <a:spLocks/>
          </p:cNvSpPr>
          <p:nvPr/>
        </p:nvSpPr>
        <p:spPr>
          <a:xfrm>
            <a:off x="935546" y="135000"/>
            <a:ext cx="6588782"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dirty="0"/>
              <a:t>Register for Arbeidsrelaterte Sykdommer (RAS)</a:t>
            </a:r>
          </a:p>
        </p:txBody>
      </p:sp>
      <p:sp>
        <p:nvSpPr>
          <p:cNvPr id="6" name="TextBox 5"/>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S</a:t>
            </a:r>
            <a:r>
              <a:rPr lang="en-US" sz="700" b="1" i="1" dirty="0" smtClean="0">
                <a:solidFill>
                  <a:srgbClr val="003399"/>
                </a:solidFill>
              </a:rPr>
              <a:t>ource:</a:t>
            </a:r>
            <a:endParaRPr lang="en-US" sz="700" b="1" i="1" dirty="0">
              <a:solidFill>
                <a:srgbClr val="003399"/>
              </a:solidFill>
            </a:endParaRPr>
          </a:p>
        </p:txBody>
      </p:sp>
      <p:sp>
        <p:nvSpPr>
          <p:cNvPr id="7" name="TextBox 6"/>
          <p:cNvSpPr txBox="1"/>
          <p:nvPr/>
        </p:nvSpPr>
        <p:spPr>
          <a:xfrm>
            <a:off x="1057764" y="4526242"/>
            <a:ext cx="6344260" cy="276999"/>
          </a:xfrm>
          <a:prstGeom prst="rect">
            <a:avLst/>
          </a:prstGeom>
          <a:noFill/>
        </p:spPr>
        <p:txBody>
          <a:bodyPr wrap="square" rtlCol="0">
            <a:spAutoFit/>
          </a:bodyPr>
          <a:lstStyle/>
          <a:p>
            <a:pPr algn="ctr"/>
            <a:r>
              <a:rPr lang="en-US" sz="600" b="1" i="1" dirty="0" smtClean="0">
                <a:solidFill>
                  <a:srgbClr val="003399"/>
                </a:solidFill>
              </a:rPr>
              <a:t>Source</a:t>
            </a:r>
            <a:r>
              <a:rPr lang="en-US" sz="600" b="1" i="1" dirty="0">
                <a:solidFill>
                  <a:srgbClr val="003399"/>
                </a:solidFill>
              </a:rPr>
              <a:t>: </a:t>
            </a:r>
            <a:r>
              <a:rPr lang="en-US" sz="600" b="1" i="1" dirty="0" err="1" smtClean="0">
                <a:solidFill>
                  <a:srgbClr val="003399"/>
                </a:solidFill>
              </a:rPr>
              <a:t>Samant</a:t>
            </a:r>
            <a:r>
              <a:rPr lang="en-US" sz="600" b="1" i="1" dirty="0" smtClean="0">
                <a:solidFill>
                  <a:srgbClr val="003399"/>
                </a:solidFill>
              </a:rPr>
              <a:t> Y, Parker D, </a:t>
            </a:r>
            <a:r>
              <a:rPr lang="en-US" sz="600" b="1" i="1" dirty="0" err="1" smtClean="0">
                <a:solidFill>
                  <a:srgbClr val="003399"/>
                </a:solidFill>
              </a:rPr>
              <a:t>Wergeland</a:t>
            </a:r>
            <a:r>
              <a:rPr lang="en-US" sz="600" b="1" i="1" dirty="0" smtClean="0">
                <a:solidFill>
                  <a:srgbClr val="003399"/>
                </a:solidFill>
              </a:rPr>
              <a:t> E, </a:t>
            </a:r>
            <a:r>
              <a:rPr lang="en-US" sz="600" b="1" i="1" dirty="0" err="1" smtClean="0">
                <a:solidFill>
                  <a:srgbClr val="003399"/>
                </a:solidFill>
              </a:rPr>
              <a:t>Wannag</a:t>
            </a:r>
            <a:r>
              <a:rPr lang="en-US" sz="600" b="1" i="1" dirty="0" smtClean="0">
                <a:solidFill>
                  <a:srgbClr val="003399"/>
                </a:solidFill>
              </a:rPr>
              <a:t> A, </a:t>
            </a:r>
            <a:r>
              <a:rPr lang="en-US" sz="600" b="1" i="1" dirty="0">
                <a:solidFill>
                  <a:srgbClr val="003399"/>
                </a:solidFill>
              </a:rPr>
              <a:t>2008. The Norwegian </a:t>
            </a:r>
            <a:r>
              <a:rPr lang="en-US" sz="600" b="1" i="1" dirty="0" err="1">
                <a:solidFill>
                  <a:srgbClr val="003399"/>
                </a:solidFill>
              </a:rPr>
              <a:t>Labour</a:t>
            </a:r>
            <a:r>
              <a:rPr lang="en-US" sz="600" b="1" i="1" dirty="0">
                <a:solidFill>
                  <a:srgbClr val="003399"/>
                </a:solidFill>
              </a:rPr>
              <a:t> Inspectorate’s Registry for Work-Related Diseases: data from 2006. International Journal of Occupational and Environmental Health, 14(4</a:t>
            </a:r>
            <a:r>
              <a:rPr lang="en-US" sz="600" b="1" i="1" dirty="0" smtClean="0">
                <a:solidFill>
                  <a:srgbClr val="003399"/>
                </a:solidFill>
              </a:rPr>
              <a:t>): </a:t>
            </a:r>
            <a:r>
              <a:rPr lang="en-US" sz="600" b="1" i="1" dirty="0">
                <a:solidFill>
                  <a:srgbClr val="003399"/>
                </a:solidFill>
              </a:rPr>
              <a:t>272–9. </a:t>
            </a:r>
          </a:p>
        </p:txBody>
      </p:sp>
    </p:spTree>
    <p:extLst>
      <p:ext uri="{BB962C8B-B14F-4D97-AF65-F5344CB8AC3E}">
        <p14:creationId xmlns:p14="http://schemas.microsoft.com/office/powerpoint/2010/main" val="556751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705418" y="2540482"/>
            <a:ext cx="7610998" cy="1831468"/>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p:txBody>
          <a:bodyPr/>
          <a:lstStyle/>
          <a:p>
            <a:r>
              <a:rPr lang="en-GB" dirty="0"/>
              <a:t>INTRODUCTION</a:t>
            </a:r>
            <a:endParaRPr lang="nl-BE"/>
          </a:p>
        </p:txBody>
      </p:sp>
      <p:sp>
        <p:nvSpPr>
          <p:cNvPr id="3" name="Content Placeholder 2"/>
          <p:cNvSpPr>
            <a:spLocks noGrp="1"/>
          </p:cNvSpPr>
          <p:nvPr>
            <p:ph sz="half" idx="1"/>
          </p:nvPr>
        </p:nvSpPr>
        <p:spPr>
          <a:xfrm>
            <a:off x="450000" y="837000"/>
            <a:ext cx="7560000" cy="1662742"/>
          </a:xfrm>
        </p:spPr>
        <p:txBody>
          <a:bodyPr>
            <a:normAutofit/>
          </a:bodyPr>
          <a:lstStyle/>
          <a:p>
            <a:r>
              <a:rPr lang="en-US" sz="1800" dirty="0"/>
              <a:t>Continuous changes in work and working conditions may lead to </a:t>
            </a:r>
            <a:r>
              <a:rPr lang="en-US" sz="1800" dirty="0">
                <a:solidFill>
                  <a:srgbClr val="C00000"/>
                </a:solidFill>
              </a:rPr>
              <a:t>new/emerging work-related diseases </a:t>
            </a:r>
            <a:r>
              <a:rPr lang="en-US" sz="1800" dirty="0"/>
              <a:t>(WRDs)</a:t>
            </a:r>
          </a:p>
          <a:p>
            <a:pPr marL="457200" indent="-457200">
              <a:buFont typeface="Arial" panose="020B0604020202020204" pitchFamily="34" charset="0"/>
              <a:buChar char="•"/>
            </a:pPr>
            <a:endParaRPr lang="en-GB" sz="1800" dirty="0"/>
          </a:p>
          <a:p>
            <a:r>
              <a:rPr lang="en-US" sz="1800" dirty="0"/>
              <a:t>A ‘new occupational safety and health risk’ defined by EU-OSHA as any occupational risk that:</a:t>
            </a:r>
          </a:p>
          <a:p>
            <a:endParaRPr lang="nl-BE" dirty="0"/>
          </a:p>
        </p:txBody>
      </p:sp>
      <p:sp>
        <p:nvSpPr>
          <p:cNvPr id="8" name="TextBox 7"/>
          <p:cNvSpPr txBox="1"/>
          <p:nvPr/>
        </p:nvSpPr>
        <p:spPr>
          <a:xfrm>
            <a:off x="849434" y="2556068"/>
            <a:ext cx="7384535" cy="1723549"/>
          </a:xfrm>
          <a:prstGeom prst="rect">
            <a:avLst/>
          </a:prstGeom>
          <a:noFill/>
        </p:spPr>
        <p:txBody>
          <a:bodyPr wrap="square" rtlCol="0">
            <a:spAutoFit/>
          </a:bodyPr>
          <a:lstStyle/>
          <a:p>
            <a:pPr marL="285750" indent="-285750">
              <a:spcBef>
                <a:spcPts val="600"/>
              </a:spcBef>
              <a:buFont typeface="Wingdings" panose="05000000000000000000" pitchFamily="2" charset="2"/>
              <a:buChar char="Ø"/>
            </a:pPr>
            <a:r>
              <a:rPr lang="en-US" sz="1600" dirty="0"/>
              <a:t>Was previously unknown and is caused by new processes, new technologies, new types of workplaces, or social </a:t>
            </a:r>
            <a:r>
              <a:rPr lang="en-GB" sz="1600" dirty="0"/>
              <a:t>organisational</a:t>
            </a:r>
            <a:r>
              <a:rPr lang="en-US" sz="1600" dirty="0"/>
              <a:t> change; or</a:t>
            </a:r>
          </a:p>
          <a:p>
            <a:pPr marL="285750" indent="-285750">
              <a:spcBef>
                <a:spcPts val="600"/>
              </a:spcBef>
              <a:buFont typeface="Wingdings" panose="05000000000000000000" pitchFamily="2" charset="2"/>
              <a:buChar char="Ø"/>
            </a:pPr>
            <a:r>
              <a:rPr lang="en-US" sz="1600" dirty="0"/>
              <a:t>Is a long-standing issue that is newly considered a risk as a result of a change in social or public perceptions; or</a:t>
            </a:r>
          </a:p>
          <a:p>
            <a:pPr marL="285750" indent="-285750">
              <a:spcBef>
                <a:spcPts val="600"/>
              </a:spcBef>
              <a:buFont typeface="Wingdings" panose="05000000000000000000" pitchFamily="2" charset="2"/>
              <a:buChar char="Ø"/>
            </a:pPr>
            <a:r>
              <a:rPr lang="en-US" sz="1600" dirty="0"/>
              <a:t>Is a longstanding issue that new scientific knowledge allows to be identified as a risk.</a:t>
            </a:r>
          </a:p>
        </p:txBody>
      </p:sp>
    </p:spTree>
    <p:extLst>
      <p:ext uri="{BB962C8B-B14F-4D97-AF65-F5344CB8AC3E}">
        <p14:creationId xmlns:p14="http://schemas.microsoft.com/office/powerpoint/2010/main" val="367945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20000"/>
          </a:bodyPr>
          <a:lstStyle/>
          <a:p>
            <a:r>
              <a:rPr lang="en-US" dirty="0"/>
              <a:t>Regional system run by Institute of Public and Occupational Health of Navarra</a:t>
            </a:r>
          </a:p>
          <a:p>
            <a:endParaRPr lang="en-US" dirty="0"/>
          </a:p>
          <a:p>
            <a:r>
              <a:rPr lang="en-US" dirty="0"/>
              <a:t>Non-compensation-related system for 7 diseases based on sentinel surveillance</a:t>
            </a:r>
          </a:p>
          <a:p>
            <a:r>
              <a:rPr lang="en-US" dirty="0"/>
              <a:t>Initially 5 diseases: elbow and wrist tendinitis, carpal tunnel syndrome (CTS), </a:t>
            </a:r>
            <a:br>
              <a:rPr lang="en-US" dirty="0"/>
            </a:br>
            <a:r>
              <a:rPr lang="en-US" dirty="0"/>
              <a:t>occupational asthma, reactive airways dysfunction syndrome (RADS), and dermatitis </a:t>
            </a:r>
          </a:p>
          <a:p>
            <a:r>
              <a:rPr lang="en-US" dirty="0"/>
              <a:t>Since 2013, shoulder disorders and voice disorders are included</a:t>
            </a:r>
          </a:p>
          <a:p>
            <a:endParaRPr lang="en-US" dirty="0"/>
          </a:p>
          <a:p>
            <a:r>
              <a:rPr lang="en-US" dirty="0"/>
              <a:t>Voluntary reporting mainly by public health physicians through a computer application</a:t>
            </a:r>
          </a:p>
          <a:p>
            <a:endParaRPr lang="en-US" dirty="0"/>
          </a:p>
          <a:p>
            <a:r>
              <a:rPr lang="en-US" dirty="0"/>
              <a:t>Cases are investigated by an OH physician who can contact the employer and its OHS</a:t>
            </a:r>
          </a:p>
          <a:p>
            <a:r>
              <a:rPr lang="en-US" dirty="0"/>
              <a:t>If necessary initiate preventive measures and refer cases to the appropriate institutions to claim workers’ compensation for occupational disease</a:t>
            </a:r>
          </a:p>
          <a:p>
            <a:endParaRPr lang="en-US" dirty="0"/>
          </a:p>
          <a:p>
            <a:r>
              <a:rPr lang="en-US" dirty="0"/>
              <a:t>Reporters get feedback on their cases and in annual meetings assessment is discussed</a:t>
            </a:r>
          </a:p>
          <a:p>
            <a:endParaRPr lang="en-US" dirty="0"/>
          </a:p>
          <a:p>
            <a:r>
              <a:rPr lang="en-US" dirty="0">
                <a:solidFill>
                  <a:srgbClr val="C00000"/>
                </a:solidFill>
              </a:rPr>
              <a:t>Recorded incidence of WRDs in Navarra is six times higher </a:t>
            </a:r>
            <a:r>
              <a:rPr lang="en-US" dirty="0"/>
              <a:t>than the average incidence in the Spanish state (2009)</a:t>
            </a:r>
            <a:endParaRPr lang="nl-BE" dirty="0"/>
          </a:p>
        </p:txBody>
      </p:sp>
      <p:sp>
        <p:nvSpPr>
          <p:cNvPr id="4" name="Title 1"/>
          <p:cNvSpPr txBox="1">
            <a:spLocks/>
          </p:cNvSpPr>
          <p:nvPr/>
        </p:nvSpPr>
        <p:spPr>
          <a:xfrm>
            <a:off x="719522" y="135000"/>
            <a:ext cx="7560000"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Occupational Health Surveillance </a:t>
            </a:r>
            <a:r>
              <a:rPr lang="en-US" sz="2000" dirty="0" err="1"/>
              <a:t>Programme</a:t>
            </a:r>
            <a:r>
              <a:rPr lang="en-US" sz="2000" dirty="0"/>
              <a:t> in Navarre (Spain)</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48264" y="663159"/>
            <a:ext cx="1961841" cy="1476543"/>
          </a:xfrm>
          <a:prstGeom prst="rect">
            <a:avLst/>
          </a:prstGeom>
        </p:spPr>
      </p:pic>
      <p:sp>
        <p:nvSpPr>
          <p:cNvPr id="6" name="TextBox 5"/>
          <p:cNvSpPr txBox="1"/>
          <p:nvPr/>
        </p:nvSpPr>
        <p:spPr>
          <a:xfrm>
            <a:off x="1547664" y="4891975"/>
            <a:ext cx="7110966" cy="200055"/>
          </a:xfrm>
          <a:prstGeom prst="rect">
            <a:avLst/>
          </a:prstGeom>
          <a:noFill/>
        </p:spPr>
        <p:txBody>
          <a:bodyPr wrap="square" rtlCol="0">
            <a:spAutoFit/>
          </a:bodyPr>
          <a:lstStyle/>
          <a:p>
            <a:pPr algn="r"/>
            <a:r>
              <a:rPr lang="en-US" sz="700" b="1" i="1" dirty="0">
                <a:solidFill>
                  <a:srgbClr val="003399"/>
                </a:solidFill>
              </a:rPr>
              <a:t>Image source: https://upload.wikimedia.org/wikipedia/commons/thumb/e/e4/Localizaci%C3%B3n_de_Navarra.svg/1280px-Localizaci%C3%B3n_de_Navarra.svg.png </a:t>
            </a:r>
          </a:p>
        </p:txBody>
      </p:sp>
    </p:spTree>
    <p:extLst>
      <p:ext uri="{BB962C8B-B14F-4D97-AF65-F5344CB8AC3E}">
        <p14:creationId xmlns:p14="http://schemas.microsoft.com/office/powerpoint/2010/main" val="1196527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49263" y="1160273"/>
            <a:ext cx="7561262" cy="2997580"/>
          </a:xfrm>
          <a:prstGeom prst="rect">
            <a:avLst/>
          </a:prstGeom>
        </p:spPr>
      </p:pic>
      <p:sp>
        <p:nvSpPr>
          <p:cNvPr id="5" name="Title 1"/>
          <p:cNvSpPr txBox="1">
            <a:spLocks/>
          </p:cNvSpPr>
          <p:nvPr/>
        </p:nvSpPr>
        <p:spPr>
          <a:xfrm>
            <a:off x="719521" y="135000"/>
            <a:ext cx="7291003"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Occupational Health Surveillance </a:t>
            </a:r>
            <a:r>
              <a:rPr lang="en-US" sz="2000" dirty="0" err="1"/>
              <a:t>Programme</a:t>
            </a:r>
            <a:r>
              <a:rPr lang="en-US" sz="2000" dirty="0"/>
              <a:t> in Navarre (Spain)</a:t>
            </a:r>
          </a:p>
        </p:txBody>
      </p:sp>
      <p:sp>
        <p:nvSpPr>
          <p:cNvPr id="8" name="Rechthoek 10"/>
          <p:cNvSpPr/>
          <p:nvPr/>
        </p:nvSpPr>
        <p:spPr>
          <a:xfrm>
            <a:off x="449263" y="771550"/>
            <a:ext cx="7848872" cy="30777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00407A"/>
                </a:solidFill>
                <a:effectLst/>
                <a:uLnTx/>
                <a:uFillTx/>
                <a:latin typeface="Calibri" panose="020F0502020204030204" pitchFamily="34" charset="0"/>
                <a:ea typeface="Calibri" panose="020F0502020204030204" pitchFamily="34" charset="0"/>
                <a:cs typeface="Times New Roman" panose="02020603050405020304" pitchFamily="18" charset="0"/>
              </a:rPr>
              <a:t>Spain: Overview of incidences of reported work-related diseases in Navarre, 2014 and 2015</a:t>
            </a:r>
            <a:endParaRPr kumimoji="0" lang="nl-NL" sz="1400" b="1" i="0" u="none" strike="noStrike" kern="0" cap="none" spc="0" normalizeH="0" baseline="0" noProof="0" dirty="0">
              <a:ln>
                <a:noFill/>
              </a:ln>
              <a:solidFill>
                <a:srgbClr val="00407A"/>
              </a:solidFill>
              <a:effectLst/>
              <a:uLnTx/>
              <a:uFillTx/>
            </a:endParaRPr>
          </a:p>
        </p:txBody>
      </p:sp>
      <p:sp>
        <p:nvSpPr>
          <p:cNvPr id="9" name="Rechthoek 11"/>
          <p:cNvSpPr/>
          <p:nvPr/>
        </p:nvSpPr>
        <p:spPr>
          <a:xfrm>
            <a:off x="421033" y="4054133"/>
            <a:ext cx="7319319" cy="246221"/>
          </a:xfrm>
          <a:prstGeom prst="rect">
            <a:avLst/>
          </a:prstGeom>
        </p:spPr>
        <p:txBody>
          <a:bodyPr wrap="square">
            <a:spAutoFit/>
          </a:bodyPr>
          <a:lstStyle/>
          <a:p>
            <a:pPr>
              <a:spcAft>
                <a:spcPts val="1000"/>
              </a:spcAft>
            </a:pPr>
            <a:r>
              <a:rPr lang="es-ES" sz="1000" b="1" dirty="0">
                <a:solidFill>
                  <a:srgbClr val="003399"/>
                </a:solidFill>
                <a:latin typeface="Calibri" panose="020F0502020204030204" pitchFamily="34" charset="0"/>
                <a:ea typeface="Calibri" panose="020F0502020204030204" pitchFamily="34" charset="0"/>
                <a:cs typeface="Times New Roman" panose="02020603050405020304" pitchFamily="18" charset="0"/>
              </a:rPr>
              <a:t>Source: I.S.P.L.N. Sección de Medicina del Trabajo y Epidemiología Laboral </a:t>
            </a:r>
            <a:endParaRPr lang="nl-NL" sz="1000" b="1" dirty="0">
              <a:solidFill>
                <a:srgbClr val="003399"/>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3713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r>
              <a:rPr lang="en-US" dirty="0"/>
              <a:t>THOR is maintained by the University of Manchester</a:t>
            </a:r>
          </a:p>
          <a:p>
            <a:r>
              <a:rPr lang="en-US" dirty="0"/>
              <a:t>Currently presents the main national OSH data source</a:t>
            </a:r>
          </a:p>
          <a:p>
            <a:r>
              <a:rPr lang="en-US" dirty="0"/>
              <a:t>Experts at the University of Manchester constantly assess and analyse the data</a:t>
            </a:r>
          </a:p>
          <a:p>
            <a:endParaRPr lang="en-US" dirty="0"/>
          </a:p>
          <a:p>
            <a:r>
              <a:rPr lang="en-US" dirty="0"/>
              <a:t>In addition, </a:t>
            </a:r>
            <a:r>
              <a:rPr lang="en-US" dirty="0">
                <a:solidFill>
                  <a:srgbClr val="C00000"/>
                </a:solidFill>
              </a:rPr>
              <a:t>THOR-EXTRA</a:t>
            </a:r>
            <a:r>
              <a:rPr lang="en-US" dirty="0"/>
              <a:t> allows all reporting physicians to report interesting cases or WRDs with a potentially novel cause</a:t>
            </a:r>
          </a:p>
          <a:p>
            <a:r>
              <a:rPr lang="en-US" dirty="0">
                <a:solidFill>
                  <a:srgbClr val="C00000"/>
                </a:solidFill>
              </a:rPr>
              <a:t>Data quality is constantly improved </a:t>
            </a:r>
            <a:r>
              <a:rPr lang="en-US" dirty="0"/>
              <a:t>through the system’s various innovative features</a:t>
            </a:r>
          </a:p>
          <a:p>
            <a:endParaRPr lang="en-US" dirty="0"/>
          </a:p>
          <a:p>
            <a:r>
              <a:rPr lang="en-US" dirty="0"/>
              <a:t>In </a:t>
            </a:r>
            <a:r>
              <a:rPr lang="en-US" dirty="0">
                <a:solidFill>
                  <a:srgbClr val="C00000"/>
                </a:solidFill>
              </a:rPr>
              <a:t>addition to identifying incidences and trends </a:t>
            </a:r>
            <a:r>
              <a:rPr lang="en-US" dirty="0"/>
              <a:t>in work-related ill health in the UK, the collected data are used in numerous </a:t>
            </a:r>
            <a:r>
              <a:rPr lang="en-US" dirty="0">
                <a:solidFill>
                  <a:srgbClr val="C00000"/>
                </a:solidFill>
              </a:rPr>
              <a:t>other ways</a:t>
            </a:r>
            <a:r>
              <a:rPr lang="en-US" dirty="0"/>
              <a:t>: </a:t>
            </a:r>
          </a:p>
          <a:p>
            <a:pPr lvl="1"/>
            <a:r>
              <a:rPr lang="en-US" sz="1200" b="1" dirty="0">
                <a:solidFill>
                  <a:schemeClr val="tx2"/>
                </a:solidFill>
              </a:rPr>
              <a:t>dissemination to stakeholders</a:t>
            </a:r>
          </a:p>
          <a:p>
            <a:pPr lvl="1"/>
            <a:r>
              <a:rPr lang="en-US" sz="1200" b="1" dirty="0">
                <a:solidFill>
                  <a:schemeClr val="tx2"/>
                </a:solidFill>
              </a:rPr>
              <a:t>informing policies and links with prevention </a:t>
            </a:r>
          </a:p>
          <a:p>
            <a:pPr lvl="1"/>
            <a:r>
              <a:rPr lang="en-US" sz="1200" b="1" dirty="0">
                <a:solidFill>
                  <a:schemeClr val="tx2"/>
                </a:solidFill>
              </a:rPr>
              <a:t>identification of new/emerging WRDs</a:t>
            </a:r>
          </a:p>
          <a:p>
            <a:pPr lvl="1"/>
            <a:r>
              <a:rPr lang="en-US" sz="1200" b="1" dirty="0">
                <a:solidFill>
                  <a:schemeClr val="tx2"/>
                </a:solidFill>
              </a:rPr>
              <a:t>evaluation of preventive actions in place, etc. </a:t>
            </a:r>
          </a:p>
        </p:txBody>
      </p:sp>
      <p:sp>
        <p:nvSpPr>
          <p:cNvPr id="4" name="Title 1"/>
          <p:cNvSpPr txBox="1">
            <a:spLocks/>
          </p:cNvSpPr>
          <p:nvPr/>
        </p:nvSpPr>
        <p:spPr>
          <a:xfrm>
            <a:off x="791530" y="135000"/>
            <a:ext cx="687681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The Health and Occupation Research network THOR (UK)</a:t>
            </a:r>
          </a:p>
        </p:txBody>
      </p:sp>
    </p:spTree>
    <p:extLst>
      <p:ext uri="{BB962C8B-B14F-4D97-AF65-F5344CB8AC3E}">
        <p14:creationId xmlns:p14="http://schemas.microsoft.com/office/powerpoint/2010/main" val="2101314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76056" y="699542"/>
            <a:ext cx="3872003" cy="3816424"/>
          </a:xfrm>
          <a:prstGeom prst="rect">
            <a:avLst/>
          </a:prstGeom>
        </p:spPr>
      </p:pic>
      <p:sp>
        <p:nvSpPr>
          <p:cNvPr id="4" name="Title 1"/>
          <p:cNvSpPr txBox="1">
            <a:spLocks/>
          </p:cNvSpPr>
          <p:nvPr/>
        </p:nvSpPr>
        <p:spPr>
          <a:xfrm>
            <a:off x="791530" y="135000"/>
            <a:ext cx="687681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The Health and Occupation Research network THOR (UK)</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5536" y="699542"/>
            <a:ext cx="4777882" cy="4393298"/>
          </a:xfrm>
          <a:prstGeom prst="rect">
            <a:avLst/>
          </a:prstGeom>
        </p:spPr>
      </p:pic>
    </p:spTree>
    <p:extLst>
      <p:ext uri="{BB962C8B-B14F-4D97-AF65-F5344CB8AC3E}">
        <p14:creationId xmlns:p14="http://schemas.microsoft.com/office/powerpoint/2010/main" val="2956041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91530" y="135000"/>
            <a:ext cx="687681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The Health and Occupation Research network THOR (UK)</a:t>
            </a:r>
          </a:p>
        </p:txBody>
      </p:sp>
      <p:sp>
        <p:nvSpPr>
          <p:cNvPr id="9" name="TextBox 8"/>
          <p:cNvSpPr txBox="1"/>
          <p:nvPr/>
        </p:nvSpPr>
        <p:spPr>
          <a:xfrm>
            <a:off x="209549" y="6439066"/>
            <a:ext cx="9229726" cy="307777"/>
          </a:xfrm>
          <a:prstGeom prst="rect">
            <a:avLst/>
          </a:prstGeom>
          <a:noFill/>
        </p:spPr>
        <p:txBody>
          <a:bodyPr wrap="square" rtlCol="0">
            <a:spAutoFit/>
          </a:bodyPr>
          <a:lstStyle/>
          <a:p>
            <a:r>
              <a:rPr lang="en-GB" sz="1400" i="1" dirty="0">
                <a:solidFill>
                  <a:schemeClr val="bg1"/>
                </a:solidFill>
              </a:rPr>
              <a:t>Source: Health and Safety Executive,</a:t>
            </a:r>
            <a:r>
              <a:rPr lang="en-US" sz="1400" i="1" dirty="0">
                <a:solidFill>
                  <a:schemeClr val="bg1"/>
                </a:solidFill>
              </a:rPr>
              <a:t> Work-related skin disease in Great Britain, 2017.</a:t>
            </a:r>
            <a:r>
              <a:rPr lang="en-GB" sz="1400" i="1" dirty="0">
                <a:solidFill>
                  <a:schemeClr val="bg1"/>
                </a:solidFill>
              </a:rPr>
              <a:t> </a:t>
            </a:r>
            <a:endParaRPr lang="nl-BE" sz="1400" i="1">
              <a:solidFill>
                <a:schemeClr val="bg1"/>
              </a:solidFill>
            </a:endParaRPr>
          </a:p>
        </p:txBody>
      </p:sp>
      <p:graphicFrame>
        <p:nvGraphicFramePr>
          <p:cNvPr id="13" name="Chart 12"/>
          <p:cNvGraphicFramePr/>
          <p:nvPr>
            <p:extLst>
              <p:ext uri="{D42A27DB-BD31-4B8C-83A1-F6EECF244321}">
                <p14:modId xmlns:p14="http://schemas.microsoft.com/office/powerpoint/2010/main" val="216432023"/>
              </p:ext>
            </p:extLst>
          </p:nvPr>
        </p:nvGraphicFramePr>
        <p:xfrm>
          <a:off x="752000" y="865470"/>
          <a:ext cx="6955874" cy="3913989"/>
        </p:xfrm>
        <a:graphic>
          <a:graphicData uri="http://schemas.openxmlformats.org/drawingml/2006/chart">
            <c:chart xmlns:c="http://schemas.openxmlformats.org/drawingml/2006/chart" xmlns:r="http://schemas.openxmlformats.org/officeDocument/2006/relationships" r:id="rId2"/>
          </a:graphicData>
        </a:graphic>
      </p:graphicFrame>
      <p:sp>
        <p:nvSpPr>
          <p:cNvPr id="14" name="Oval 13"/>
          <p:cNvSpPr/>
          <p:nvPr/>
        </p:nvSpPr>
        <p:spPr>
          <a:xfrm>
            <a:off x="2411760" y="3977581"/>
            <a:ext cx="1296145" cy="39436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rgbClr val="FF0000"/>
              </a:solidFill>
            </a:endParaRPr>
          </a:p>
        </p:txBody>
      </p:sp>
      <p:sp>
        <p:nvSpPr>
          <p:cNvPr id="15" name="Down Arrow 14"/>
          <p:cNvSpPr/>
          <p:nvPr/>
        </p:nvSpPr>
        <p:spPr>
          <a:xfrm rot="2683182">
            <a:off x="3324294" y="1341277"/>
            <a:ext cx="321994" cy="70053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Picture 1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40152" y="987574"/>
            <a:ext cx="1373574" cy="1945376"/>
          </a:xfrm>
          <a:prstGeom prst="rect">
            <a:avLst/>
          </a:prstGeom>
        </p:spPr>
      </p:pic>
      <p:pic>
        <p:nvPicPr>
          <p:cNvPr id="17" name="Picture 1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94413" y="987574"/>
            <a:ext cx="1360461" cy="1945376"/>
          </a:xfrm>
          <a:prstGeom prst="rect">
            <a:avLst/>
          </a:prstGeom>
        </p:spPr>
      </p:pic>
      <p:sp>
        <p:nvSpPr>
          <p:cNvPr id="18" name="TextBox 17"/>
          <p:cNvSpPr txBox="1"/>
          <p:nvPr/>
        </p:nvSpPr>
        <p:spPr>
          <a:xfrm>
            <a:off x="-188084" y="556687"/>
            <a:ext cx="8507558" cy="430887"/>
          </a:xfrm>
          <a:prstGeom prst="rect">
            <a:avLst/>
          </a:prstGeom>
          <a:noFill/>
        </p:spPr>
        <p:txBody>
          <a:bodyPr wrap="square" rtlCol="0">
            <a:spAutoFit/>
          </a:bodyPr>
          <a:lstStyle/>
          <a:p>
            <a:pPr algn="ctr"/>
            <a:r>
              <a:rPr lang="en-GB" sz="2200" b="1" dirty="0">
                <a:solidFill>
                  <a:schemeClr val="accent3"/>
                </a:solidFill>
              </a:rPr>
              <a:t>   </a:t>
            </a:r>
            <a:r>
              <a:rPr lang="en-US" sz="1600" i="1" dirty="0">
                <a:solidFill>
                  <a:srgbClr val="2F9CFF"/>
                </a:solidFill>
              </a:rPr>
              <a:t>Occupational skin disease reported to </a:t>
            </a:r>
            <a:r>
              <a:rPr lang="en-GB" sz="1600" i="1" dirty="0">
                <a:solidFill>
                  <a:srgbClr val="2F9CFF"/>
                </a:solidFill>
              </a:rPr>
              <a:t>THOR 2002-2005 </a:t>
            </a:r>
          </a:p>
        </p:txBody>
      </p:sp>
      <p:sp>
        <p:nvSpPr>
          <p:cNvPr id="19" name="TextBox 18"/>
          <p:cNvSpPr txBox="1"/>
          <p:nvPr/>
        </p:nvSpPr>
        <p:spPr>
          <a:xfrm>
            <a:off x="893565" y="4835071"/>
            <a:ext cx="6344260" cy="276999"/>
          </a:xfrm>
          <a:prstGeom prst="rect">
            <a:avLst/>
          </a:prstGeom>
          <a:noFill/>
        </p:spPr>
        <p:txBody>
          <a:bodyPr wrap="square" rtlCol="0">
            <a:spAutoFit/>
          </a:bodyPr>
          <a:lstStyle/>
          <a:p>
            <a:pPr algn="ctr"/>
            <a:r>
              <a:rPr lang="en-US" sz="600" b="1" i="1" dirty="0" smtClean="0">
                <a:solidFill>
                  <a:srgbClr val="003399"/>
                </a:solidFill>
              </a:rPr>
              <a:t>Data source</a:t>
            </a:r>
            <a:r>
              <a:rPr lang="en-US" sz="600" b="1" i="1" dirty="0">
                <a:solidFill>
                  <a:srgbClr val="003399"/>
                </a:solidFill>
              </a:rPr>
              <a:t>: Turner S, Carder M, van </a:t>
            </a:r>
            <a:r>
              <a:rPr lang="en-US" sz="600" b="1" i="1" dirty="0" err="1">
                <a:solidFill>
                  <a:srgbClr val="003399"/>
                </a:solidFill>
              </a:rPr>
              <a:t>Tongeren</a:t>
            </a:r>
            <a:r>
              <a:rPr lang="en-US" sz="600" b="1" i="1" dirty="0">
                <a:solidFill>
                  <a:srgbClr val="003399"/>
                </a:solidFill>
              </a:rPr>
              <a:t> M, McNamee R, Lines S, Hussey L, et al. The incidence of occupational skin disease as reported to The Health and Occupation Reporting (THOR) network between 2002 and 2005. Br J </a:t>
            </a:r>
            <a:r>
              <a:rPr lang="en-US" sz="600" b="1" i="1" dirty="0" err="1">
                <a:solidFill>
                  <a:srgbClr val="003399"/>
                </a:solidFill>
              </a:rPr>
              <a:t>Dermatol</a:t>
            </a:r>
            <a:r>
              <a:rPr lang="en-US" sz="600" b="1" i="1" dirty="0">
                <a:solidFill>
                  <a:srgbClr val="003399"/>
                </a:solidFill>
              </a:rPr>
              <a:t>. 2007;157:713–722.; </a:t>
            </a:r>
            <a:r>
              <a:rPr lang="en-US" sz="600" b="1" i="1" dirty="0" smtClean="0">
                <a:solidFill>
                  <a:srgbClr val="003399"/>
                </a:solidFill>
              </a:rPr>
              <a:t>Image </a:t>
            </a:r>
            <a:r>
              <a:rPr lang="en-US" sz="600" b="1" i="1" dirty="0">
                <a:solidFill>
                  <a:srgbClr val="003399"/>
                </a:solidFill>
              </a:rPr>
              <a:t>source: http://www.hse.gov.uk/hairdressing/bad-hand.htm</a:t>
            </a:r>
          </a:p>
        </p:txBody>
      </p:sp>
    </p:spTree>
    <p:extLst>
      <p:ext uri="{BB962C8B-B14F-4D97-AF65-F5344CB8AC3E}">
        <p14:creationId xmlns:p14="http://schemas.microsoft.com/office/powerpoint/2010/main" val="276286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par>
                                <p:cTn id="19" presetID="3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1000" fill="hold"/>
                                        <p:tgtEl>
                                          <p:spTgt spid="17"/>
                                        </p:tgtEl>
                                        <p:attrNameLst>
                                          <p:attrName>ppt_w</p:attrName>
                                        </p:attrNameLst>
                                      </p:cBhvr>
                                      <p:tavLst>
                                        <p:tav tm="0">
                                          <p:val>
                                            <p:fltVal val="0"/>
                                          </p:val>
                                        </p:tav>
                                        <p:tav tm="100000">
                                          <p:val>
                                            <p:strVal val="#ppt_w"/>
                                          </p:val>
                                        </p:tav>
                                      </p:tavLst>
                                    </p:anim>
                                    <p:anim calcmode="lin" valueType="num">
                                      <p:cBhvr>
                                        <p:cTn id="22" dur="1000" fill="hold"/>
                                        <p:tgtEl>
                                          <p:spTgt spid="17"/>
                                        </p:tgtEl>
                                        <p:attrNameLst>
                                          <p:attrName>ppt_h</p:attrName>
                                        </p:attrNameLst>
                                      </p:cBhvr>
                                      <p:tavLst>
                                        <p:tav tm="0">
                                          <p:val>
                                            <p:fltVal val="0"/>
                                          </p:val>
                                        </p:tav>
                                        <p:tav tm="100000">
                                          <p:val>
                                            <p:strVal val="#ppt_h"/>
                                          </p:val>
                                        </p:tav>
                                      </p:tavLst>
                                    </p:anim>
                                    <p:anim calcmode="lin" valueType="num">
                                      <p:cBhvr>
                                        <p:cTn id="23" dur="1000" fill="hold"/>
                                        <p:tgtEl>
                                          <p:spTgt spid="17"/>
                                        </p:tgtEl>
                                        <p:attrNameLst>
                                          <p:attrName>style.rotation</p:attrName>
                                        </p:attrNameLst>
                                      </p:cBhvr>
                                      <p:tavLst>
                                        <p:tav tm="0">
                                          <p:val>
                                            <p:fltVal val="90"/>
                                          </p:val>
                                        </p:tav>
                                        <p:tav tm="100000">
                                          <p:val>
                                            <p:fltVal val="0"/>
                                          </p:val>
                                        </p:tav>
                                      </p:tavLst>
                                    </p:anim>
                                    <p:animEffect transition="in" filter="fade">
                                      <p:cBhvr>
                                        <p:cTn id="2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lnSpcReduction="10000"/>
          </a:bodyPr>
          <a:lstStyle/>
          <a:p>
            <a:r>
              <a:rPr lang="en-US" dirty="0"/>
              <a:t>Non-compensation-based system maintained by the National Institute for Insurance against Accidents at Work (Istituto nazionale Assicurazione Infortuni </a:t>
            </a:r>
            <a:r>
              <a:rPr lang="en-US" dirty="0" err="1"/>
              <a:t>sul</a:t>
            </a:r>
            <a:r>
              <a:rPr lang="en-US" dirty="0"/>
              <a:t> </a:t>
            </a:r>
            <a:r>
              <a:rPr lang="en-US" dirty="0" err="1"/>
              <a:t>Lavoro</a:t>
            </a:r>
            <a:r>
              <a:rPr lang="en-US" dirty="0"/>
              <a:t> </a:t>
            </a:r>
            <a:r>
              <a:rPr lang="en-US" dirty="0">
                <a:solidFill>
                  <a:srgbClr val="C00000"/>
                </a:solidFill>
              </a:rPr>
              <a:t>(INAIL)</a:t>
            </a:r>
            <a:r>
              <a:rPr lang="en-US" dirty="0"/>
              <a:t>)</a:t>
            </a:r>
          </a:p>
          <a:p>
            <a:r>
              <a:rPr lang="en-US" dirty="0"/>
              <a:t>Built on the mandatory reporting of WRDs required by Italian legislation</a:t>
            </a:r>
          </a:p>
          <a:p>
            <a:endParaRPr lang="en-US" dirty="0"/>
          </a:p>
          <a:p>
            <a:pPr>
              <a:spcBef>
                <a:spcPts val="0"/>
              </a:spcBef>
            </a:pPr>
            <a:r>
              <a:rPr lang="en-US" dirty="0"/>
              <a:t>A wide network of </a:t>
            </a:r>
            <a:r>
              <a:rPr lang="en-US" dirty="0">
                <a:solidFill>
                  <a:srgbClr val="C00000"/>
                </a:solidFill>
              </a:rPr>
              <a:t>local prevention </a:t>
            </a:r>
            <a:r>
              <a:rPr lang="en-US" dirty="0" err="1">
                <a:solidFill>
                  <a:srgbClr val="C00000"/>
                </a:solidFill>
              </a:rPr>
              <a:t>centres</a:t>
            </a:r>
            <a:r>
              <a:rPr lang="en-US" dirty="0">
                <a:solidFill>
                  <a:srgbClr val="C00000"/>
                </a:solidFill>
              </a:rPr>
              <a:t> (</a:t>
            </a:r>
            <a:r>
              <a:rPr lang="en-US" dirty="0" err="1">
                <a:solidFill>
                  <a:srgbClr val="C00000"/>
                </a:solidFill>
              </a:rPr>
              <a:t>Aziende</a:t>
            </a:r>
            <a:r>
              <a:rPr lang="en-US" dirty="0">
                <a:solidFill>
                  <a:srgbClr val="C00000"/>
                </a:solidFill>
              </a:rPr>
              <a:t> </a:t>
            </a:r>
            <a:r>
              <a:rPr lang="en-US" dirty="0" err="1">
                <a:solidFill>
                  <a:srgbClr val="C00000"/>
                </a:solidFill>
              </a:rPr>
              <a:t>Sanitarie</a:t>
            </a:r>
            <a:r>
              <a:rPr lang="en-US" dirty="0">
                <a:solidFill>
                  <a:srgbClr val="C00000"/>
                </a:solidFill>
              </a:rPr>
              <a:t> </a:t>
            </a:r>
            <a:r>
              <a:rPr lang="en-US" dirty="0" err="1">
                <a:solidFill>
                  <a:srgbClr val="C00000"/>
                </a:solidFill>
              </a:rPr>
              <a:t>Locali</a:t>
            </a:r>
            <a:r>
              <a:rPr lang="en-US" dirty="0">
                <a:solidFill>
                  <a:srgbClr val="C00000"/>
                </a:solidFill>
              </a:rPr>
              <a:t> (ASLs))</a:t>
            </a:r>
            <a:r>
              <a:rPr lang="en-US" dirty="0"/>
              <a:t> oversees </a:t>
            </a:r>
          </a:p>
          <a:p>
            <a:pPr marL="0" indent="0">
              <a:spcBef>
                <a:spcPts val="0"/>
              </a:spcBef>
              <a:buNone/>
            </a:pPr>
            <a:r>
              <a:rPr lang="en-US" dirty="0"/>
              <a:t>    the collection of data on any type of work-related health complaints</a:t>
            </a:r>
          </a:p>
          <a:p>
            <a:r>
              <a:rPr lang="en-US" dirty="0"/>
              <a:t>Physicians in the ASLs perform a thorough work-relatedness evaluation of cases and transfer the data into a national database maintained by the INAIL </a:t>
            </a:r>
          </a:p>
          <a:p>
            <a:endParaRPr lang="en-US" dirty="0"/>
          </a:p>
          <a:p>
            <a:r>
              <a:rPr lang="en-US" dirty="0"/>
              <a:t>Strong point: </a:t>
            </a:r>
            <a:r>
              <a:rPr lang="en-US" dirty="0">
                <a:solidFill>
                  <a:srgbClr val="C00000"/>
                </a:solidFill>
              </a:rPr>
              <a:t>in-depth analysis of each reported case</a:t>
            </a:r>
            <a:r>
              <a:rPr lang="en-US" dirty="0"/>
              <a:t>, not only in terms of causal relationship with work but also with regard to the quality of the collected data, which often indirectly affects the certainty of the work-relatedness evaluation </a:t>
            </a:r>
          </a:p>
          <a:p>
            <a:endParaRPr lang="en-US" dirty="0"/>
          </a:p>
          <a:p>
            <a:r>
              <a:rPr lang="en-US" dirty="0"/>
              <a:t>MALPROF data are used to guide </a:t>
            </a:r>
            <a:r>
              <a:rPr lang="en-US" dirty="0">
                <a:solidFill>
                  <a:srgbClr val="C00000"/>
                </a:solidFill>
              </a:rPr>
              <a:t>national and local preventive actions</a:t>
            </a:r>
            <a:r>
              <a:rPr lang="en-US" dirty="0"/>
              <a:t>, develop </a:t>
            </a:r>
            <a:r>
              <a:rPr lang="en-US" dirty="0">
                <a:solidFill>
                  <a:srgbClr val="C00000"/>
                </a:solidFill>
              </a:rPr>
              <a:t>OSH policies</a:t>
            </a:r>
            <a:r>
              <a:rPr lang="en-US" dirty="0"/>
              <a:t>, identify </a:t>
            </a:r>
            <a:r>
              <a:rPr lang="en-US" dirty="0">
                <a:solidFill>
                  <a:srgbClr val="C00000"/>
                </a:solidFill>
              </a:rPr>
              <a:t>high-risk groups</a:t>
            </a:r>
            <a:r>
              <a:rPr lang="en-US" dirty="0"/>
              <a:t> of workers and </a:t>
            </a:r>
            <a:r>
              <a:rPr lang="en-US" dirty="0">
                <a:solidFill>
                  <a:srgbClr val="C00000"/>
                </a:solidFill>
              </a:rPr>
              <a:t>identify new/emerging risks </a:t>
            </a:r>
            <a:r>
              <a:rPr lang="en-US" dirty="0"/>
              <a:t>and WRDs</a:t>
            </a:r>
          </a:p>
          <a:p>
            <a:endParaRPr lang="nl-BE" dirty="0"/>
          </a:p>
        </p:txBody>
      </p:sp>
      <p:sp>
        <p:nvSpPr>
          <p:cNvPr id="4" name="Title 1"/>
          <p:cNvSpPr txBox="1">
            <a:spLocks/>
          </p:cNvSpPr>
          <p:nvPr/>
        </p:nvSpPr>
        <p:spPr>
          <a:xfrm>
            <a:off x="2951770" y="135000"/>
            <a:ext cx="255633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dirty="0"/>
              <a:t>MALPROF (Italy)</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68344" y="0"/>
            <a:ext cx="1547714" cy="1937658"/>
          </a:xfrm>
          <a:prstGeom prst="rect">
            <a:avLst/>
          </a:prstGeom>
        </p:spPr>
      </p:pic>
      <p:sp>
        <p:nvSpPr>
          <p:cNvPr id="5" name="TextBox 4"/>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Image source: http://www.comune.torino.it/pass/informadisabile/files/2017/12/regioni.png</a:t>
            </a:r>
          </a:p>
        </p:txBody>
      </p:sp>
    </p:spTree>
    <p:extLst>
      <p:ext uri="{BB962C8B-B14F-4D97-AF65-F5344CB8AC3E}">
        <p14:creationId xmlns:p14="http://schemas.microsoft.com/office/powerpoint/2010/main" val="102203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5922200" cy="3645000"/>
          </a:xfrm>
        </p:spPr>
        <p:txBody>
          <a:bodyPr>
            <a:normAutofit lnSpcReduction="10000"/>
          </a:bodyPr>
          <a:lstStyle/>
          <a:p>
            <a:r>
              <a:rPr lang="en-US" dirty="0"/>
              <a:t>The National Network for Monitoring and Prevention of Occupational Diseases (RNV3P) is a </a:t>
            </a:r>
            <a:r>
              <a:rPr lang="en-US" dirty="0">
                <a:solidFill>
                  <a:srgbClr val="C00000"/>
                </a:solidFill>
              </a:rPr>
              <a:t>network for monitoring and prevention in OH</a:t>
            </a:r>
          </a:p>
          <a:p>
            <a:r>
              <a:rPr lang="en-US" dirty="0"/>
              <a:t>It groups together the </a:t>
            </a:r>
            <a:r>
              <a:rPr lang="en-US" dirty="0">
                <a:solidFill>
                  <a:srgbClr val="C00000"/>
                </a:solidFill>
              </a:rPr>
              <a:t>30 Occupational Disease Consultation Centres </a:t>
            </a:r>
            <a:r>
              <a:rPr lang="en-US" dirty="0"/>
              <a:t>(CCPPs) in mainland France and a sample of 9 OH services associated with the network</a:t>
            </a:r>
          </a:p>
          <a:p>
            <a:r>
              <a:rPr lang="en-US" dirty="0"/>
              <a:t>The network aims to </a:t>
            </a:r>
            <a:r>
              <a:rPr lang="en-US" dirty="0">
                <a:solidFill>
                  <a:srgbClr val="C00000"/>
                </a:solidFill>
              </a:rPr>
              <a:t>collect data from each consultation in a permanent national database on ODs </a:t>
            </a:r>
            <a:r>
              <a:rPr lang="en-US" dirty="0"/>
              <a:t>(including patient demographic data, diseases, exposures, business sector and profession)</a:t>
            </a:r>
          </a:p>
          <a:p>
            <a:r>
              <a:rPr lang="en-US" dirty="0"/>
              <a:t>It is up to the network’s university hospital experts to investigate the diseases and attribute them, if necessary, to an occupational origin (this ‘expert’ causality is also registered in the database) </a:t>
            </a:r>
          </a:p>
          <a:p>
            <a:r>
              <a:rPr lang="en-US" dirty="0"/>
              <a:t>The RNV3P is not only a platform for dialogue between clinicians and other OH professionals but also a system that coordinates knowledge for the purposes of monitoring, improving knowledge and preventing occupational risks</a:t>
            </a:r>
          </a:p>
          <a:p>
            <a:endParaRPr lang="nl-BE" dirty="0"/>
          </a:p>
        </p:txBody>
      </p:sp>
      <p:sp>
        <p:nvSpPr>
          <p:cNvPr id="4" name="Title 1"/>
          <p:cNvSpPr txBox="1">
            <a:spLocks/>
          </p:cNvSpPr>
          <p:nvPr/>
        </p:nvSpPr>
        <p:spPr>
          <a:xfrm>
            <a:off x="2663738" y="135000"/>
            <a:ext cx="3132398"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800" dirty="0"/>
              <a:t>RNV3P (France)</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56176" y="699542"/>
            <a:ext cx="2879343" cy="1437020"/>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7602" y="2358687"/>
            <a:ext cx="2797917" cy="2057144"/>
          </a:xfrm>
          <a:prstGeom prst="rect">
            <a:avLst/>
          </a:prstGeom>
        </p:spPr>
      </p:pic>
      <p:sp>
        <p:nvSpPr>
          <p:cNvPr id="8" name="TextBox 7"/>
          <p:cNvSpPr txBox="1"/>
          <p:nvPr/>
        </p:nvSpPr>
        <p:spPr>
          <a:xfrm>
            <a:off x="1547664" y="4891975"/>
            <a:ext cx="7110966" cy="200055"/>
          </a:xfrm>
          <a:prstGeom prst="rect">
            <a:avLst/>
          </a:prstGeom>
          <a:noFill/>
        </p:spPr>
        <p:txBody>
          <a:bodyPr wrap="square" rtlCol="0">
            <a:spAutoFit/>
          </a:bodyPr>
          <a:lstStyle/>
          <a:p>
            <a:pPr algn="r"/>
            <a:r>
              <a:rPr lang="en-US" sz="700" b="1" i="1" dirty="0">
                <a:solidFill>
                  <a:srgbClr val="003399"/>
                </a:solidFill>
              </a:rPr>
              <a:t>Image source: http://docplayer.fr/16930181-Presentation-du-reseau-national-de-vigilance-et-de-prevention-des-pathologies-professionnelles-rnv3p.html</a:t>
            </a:r>
          </a:p>
        </p:txBody>
      </p:sp>
    </p:spTree>
    <p:extLst>
      <p:ext uri="{BB962C8B-B14F-4D97-AF65-F5344CB8AC3E}">
        <p14:creationId xmlns:p14="http://schemas.microsoft.com/office/powerpoint/2010/main" val="417861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r>
              <a:rPr lang="en-US" sz="1400" dirty="0"/>
              <a:t>Non-compensation-related system aimed at one type of exposure (nanoparticles) </a:t>
            </a:r>
          </a:p>
          <a:p>
            <a:r>
              <a:rPr lang="en-US" sz="1400" dirty="0"/>
              <a:t>Developed by the former French Institute for Public Health Surveillance</a:t>
            </a:r>
            <a:br>
              <a:rPr lang="en-US" sz="1400" dirty="0"/>
            </a:br>
            <a:r>
              <a:rPr lang="en-US" sz="1400" dirty="0"/>
              <a:t>(Institut de </a:t>
            </a:r>
            <a:r>
              <a:rPr lang="en-US" sz="1400" dirty="0" err="1"/>
              <a:t>Veille</a:t>
            </a:r>
            <a:r>
              <a:rPr lang="en-US" sz="1400" dirty="0"/>
              <a:t> Sanitaire (</a:t>
            </a:r>
            <a:r>
              <a:rPr lang="en-US" sz="1400" dirty="0" err="1"/>
              <a:t>InVS</a:t>
            </a:r>
            <a:r>
              <a:rPr lang="en-US" sz="1400" dirty="0"/>
              <a:t>)), which is now part of Santé Publique France</a:t>
            </a:r>
          </a:p>
          <a:p>
            <a:endParaRPr lang="en-US" sz="1400" dirty="0"/>
          </a:p>
          <a:p>
            <a:r>
              <a:rPr lang="en-US" sz="1400" dirty="0"/>
              <a:t>Aims to develop an epidemiological surveillance system of workers likely to be exposed to engineered nanomaterials</a:t>
            </a:r>
          </a:p>
          <a:p>
            <a:pPr lvl="2"/>
            <a:r>
              <a:rPr lang="en-US" sz="1325" b="1" dirty="0">
                <a:solidFill>
                  <a:schemeClr val="tx2"/>
                </a:solidFill>
              </a:rPr>
              <a:t>Collection of all the information necessary to identify and </a:t>
            </a:r>
            <a:r>
              <a:rPr lang="en-GB" sz="1325" b="1" dirty="0">
                <a:solidFill>
                  <a:schemeClr val="tx2"/>
                </a:solidFill>
              </a:rPr>
              <a:t>characterise</a:t>
            </a:r>
            <a:r>
              <a:rPr lang="en-US" sz="1325" b="1" dirty="0">
                <a:solidFill>
                  <a:schemeClr val="tx2"/>
                </a:solidFill>
              </a:rPr>
              <a:t> workstations that might cause occupational exposure to carbon nanotubes or titanium dioxide (TiO</a:t>
            </a:r>
            <a:r>
              <a:rPr lang="en-US" sz="1325" b="1" baseline="-25000" dirty="0">
                <a:solidFill>
                  <a:schemeClr val="tx2"/>
                </a:solidFill>
              </a:rPr>
              <a:t>2</a:t>
            </a:r>
            <a:r>
              <a:rPr lang="en-US" sz="1325" b="1" dirty="0">
                <a:solidFill>
                  <a:schemeClr val="tx2"/>
                </a:solidFill>
              </a:rPr>
              <a:t>) nanoparticles, aggregates and agglomerates</a:t>
            </a:r>
          </a:p>
          <a:p>
            <a:pPr lvl="2"/>
            <a:r>
              <a:rPr lang="en-US" sz="1325" b="1" dirty="0">
                <a:solidFill>
                  <a:schemeClr val="tx2"/>
                </a:solidFill>
              </a:rPr>
              <a:t>Validated semi-quantitative method to </a:t>
            </a:r>
            <a:r>
              <a:rPr lang="en-GB" sz="1325" b="1" dirty="0">
                <a:solidFill>
                  <a:schemeClr val="tx2"/>
                </a:solidFill>
              </a:rPr>
              <a:t>characterise</a:t>
            </a:r>
            <a:r>
              <a:rPr lang="en-US" sz="1325" b="1" dirty="0">
                <a:solidFill>
                  <a:schemeClr val="tx2"/>
                </a:solidFill>
              </a:rPr>
              <a:t> potential exposure (the on-site technical logbook) </a:t>
            </a:r>
          </a:p>
          <a:p>
            <a:pPr lvl="2"/>
            <a:r>
              <a:rPr lang="en-US" sz="1325" b="1" dirty="0">
                <a:solidFill>
                  <a:schemeClr val="tx2"/>
                </a:solidFill>
              </a:rPr>
              <a:t>Researchers who perform on-site visits are epidemiologists and industrial hygienists</a:t>
            </a:r>
          </a:p>
          <a:p>
            <a:endParaRPr lang="en-US" sz="1400" dirty="0"/>
          </a:p>
          <a:p>
            <a:r>
              <a:rPr lang="en-US" sz="1400" dirty="0"/>
              <a:t>The objectives of the prospective cohort study are to monitor the medium- and long-term possible health effects of nanomaterial exposure and to enable further research</a:t>
            </a:r>
          </a:p>
          <a:p>
            <a:endParaRPr lang="nl-BE" dirty="0"/>
          </a:p>
        </p:txBody>
      </p:sp>
      <p:sp>
        <p:nvSpPr>
          <p:cNvPr id="4" name="Title 1"/>
          <p:cNvSpPr txBox="1">
            <a:spLocks/>
          </p:cNvSpPr>
          <p:nvPr/>
        </p:nvSpPr>
        <p:spPr>
          <a:xfrm>
            <a:off x="2951770" y="135000"/>
            <a:ext cx="255633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dirty="0"/>
              <a:t>EpiNano (France)</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51434" y="135000"/>
            <a:ext cx="1664352" cy="1694835"/>
          </a:xfrm>
          <a:prstGeom prst="rect">
            <a:avLst/>
          </a:prstGeom>
        </p:spPr>
      </p:pic>
      <p:sp>
        <p:nvSpPr>
          <p:cNvPr id="6" name="TextBox 5"/>
          <p:cNvSpPr txBox="1"/>
          <p:nvPr/>
        </p:nvSpPr>
        <p:spPr>
          <a:xfrm>
            <a:off x="1547664" y="4891975"/>
            <a:ext cx="7110966" cy="200055"/>
          </a:xfrm>
          <a:prstGeom prst="rect">
            <a:avLst/>
          </a:prstGeom>
          <a:noFill/>
        </p:spPr>
        <p:txBody>
          <a:bodyPr wrap="square" rtlCol="0">
            <a:spAutoFit/>
          </a:bodyPr>
          <a:lstStyle/>
          <a:p>
            <a:pPr algn="r"/>
            <a:r>
              <a:rPr lang="en-US" sz="700" b="1" i="1" dirty="0">
                <a:solidFill>
                  <a:srgbClr val="003399"/>
                </a:solidFill>
              </a:rPr>
              <a:t>Image source: http://projets.cotemaison.fr/uploads/projects/3349/project_514127_pic_1.png</a:t>
            </a:r>
          </a:p>
        </p:txBody>
      </p:sp>
    </p:spTree>
    <p:extLst>
      <p:ext uri="{BB962C8B-B14F-4D97-AF65-F5344CB8AC3E}">
        <p14:creationId xmlns:p14="http://schemas.microsoft.com/office/powerpoint/2010/main" val="171811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951770" y="135000"/>
            <a:ext cx="255633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b-NO" sz="2400" dirty="0"/>
              <a:t>EpiNano (France)</a:t>
            </a: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12272" y="715736"/>
            <a:ext cx="1829979" cy="1336248"/>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54472" y="2499742"/>
            <a:ext cx="1880042" cy="115212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40857" y="3133502"/>
            <a:ext cx="1713615" cy="1364095"/>
          </a:xfrm>
          <a:prstGeom prst="rect">
            <a:avLst/>
          </a:prstGeom>
        </p:spPr>
      </p:pic>
      <p:sp>
        <p:nvSpPr>
          <p:cNvPr id="10" name="TextBox 9"/>
          <p:cNvSpPr txBox="1"/>
          <p:nvPr/>
        </p:nvSpPr>
        <p:spPr>
          <a:xfrm>
            <a:off x="5498027" y="2109456"/>
            <a:ext cx="3131840" cy="276999"/>
          </a:xfrm>
          <a:prstGeom prst="rect">
            <a:avLst/>
          </a:prstGeom>
          <a:noFill/>
        </p:spPr>
        <p:txBody>
          <a:bodyPr wrap="square" rtlCol="0">
            <a:spAutoFit/>
          </a:bodyPr>
          <a:lstStyle/>
          <a:p>
            <a:pPr algn="r"/>
            <a:r>
              <a:rPr lang="en-US" sz="600" b="1" i="1" dirty="0">
                <a:solidFill>
                  <a:srgbClr val="003399"/>
                </a:solidFill>
              </a:rPr>
              <a:t>S</a:t>
            </a:r>
            <a:r>
              <a:rPr lang="en-US" sz="600" b="1" i="1" dirty="0" smtClean="0">
                <a:solidFill>
                  <a:srgbClr val="003399"/>
                </a:solidFill>
              </a:rPr>
              <a:t>ource</a:t>
            </a:r>
            <a:r>
              <a:rPr lang="en-US" sz="600" b="1" i="1" dirty="0">
                <a:solidFill>
                  <a:srgbClr val="003399"/>
                </a:solidFill>
              </a:rPr>
              <a:t>: </a:t>
            </a:r>
            <a:r>
              <a:rPr lang="en-US" sz="600" b="1" i="1" dirty="0" smtClean="0">
                <a:solidFill>
                  <a:srgbClr val="003399"/>
                </a:solidFill>
              </a:rPr>
              <a:t>Teow Y, </a:t>
            </a:r>
            <a:r>
              <a:rPr lang="en-US" sz="600" b="1" i="1" dirty="0" err="1" smtClean="0">
                <a:solidFill>
                  <a:srgbClr val="003399"/>
                </a:solidFill>
              </a:rPr>
              <a:t>Asharani</a:t>
            </a:r>
            <a:r>
              <a:rPr lang="en-US" sz="600" b="1" i="1" dirty="0" smtClean="0">
                <a:solidFill>
                  <a:srgbClr val="003399"/>
                </a:solidFill>
              </a:rPr>
              <a:t> PV, Prakash H, </a:t>
            </a:r>
            <a:r>
              <a:rPr lang="en-US" sz="600" b="1" i="1" dirty="0" err="1" smtClean="0">
                <a:solidFill>
                  <a:srgbClr val="003399"/>
                </a:solidFill>
              </a:rPr>
              <a:t>Valiyaveettil</a:t>
            </a:r>
            <a:r>
              <a:rPr lang="en-US" sz="600" b="1" i="1" dirty="0" smtClean="0">
                <a:solidFill>
                  <a:srgbClr val="003399"/>
                </a:solidFill>
              </a:rPr>
              <a:t> S, 2011. Health impact and safety of engineered nanomaterials. Chemical Communications, 47: 7025-7038.</a:t>
            </a:r>
            <a:endParaRPr lang="en-US" sz="600" b="1" i="1" dirty="0">
              <a:solidFill>
                <a:srgbClr val="003399"/>
              </a:solidFill>
            </a:endParaRPr>
          </a:p>
        </p:txBody>
      </p:sp>
      <p:graphicFrame>
        <p:nvGraphicFramePr>
          <p:cNvPr id="11" name="Grafiek 2"/>
          <p:cNvGraphicFramePr/>
          <p:nvPr>
            <p:extLst>
              <p:ext uri="{D42A27DB-BD31-4B8C-83A1-F6EECF244321}">
                <p14:modId xmlns:p14="http://schemas.microsoft.com/office/powerpoint/2010/main" val="3757570602"/>
              </p:ext>
            </p:extLst>
          </p:nvPr>
        </p:nvGraphicFramePr>
        <p:xfrm>
          <a:off x="-468560" y="987574"/>
          <a:ext cx="5877183" cy="3762732"/>
        </p:xfrm>
        <a:graphic>
          <a:graphicData uri="http://schemas.openxmlformats.org/drawingml/2006/chart">
            <c:chart xmlns:c="http://schemas.openxmlformats.org/drawingml/2006/chart" xmlns:r="http://schemas.openxmlformats.org/officeDocument/2006/relationships" r:id="rId5"/>
          </a:graphicData>
        </a:graphic>
      </p:graphicFrame>
      <p:sp>
        <p:nvSpPr>
          <p:cNvPr id="3" name="Rectangle 2"/>
          <p:cNvSpPr/>
          <p:nvPr/>
        </p:nvSpPr>
        <p:spPr>
          <a:xfrm>
            <a:off x="49544" y="698672"/>
            <a:ext cx="5659565" cy="627736"/>
          </a:xfrm>
          <a:prstGeom prst="rect">
            <a:avLst/>
          </a:prstGeom>
        </p:spPr>
        <p:txBody>
          <a:bodyPr wrap="square">
            <a:spAutoFit/>
          </a:bodyPr>
          <a:lstStyle/>
          <a:p>
            <a:pPr>
              <a:lnSpc>
                <a:spcPct val="107000"/>
              </a:lnSpc>
              <a:spcAft>
                <a:spcPts val="1000"/>
              </a:spcAft>
            </a:pPr>
            <a:r>
              <a:rPr lang="en-GB" sz="1100" b="1" dirty="0">
                <a:solidFill>
                  <a:srgbClr val="4F81BD"/>
                </a:solidFill>
                <a:latin typeface="Calibri" panose="020F0502020204030204" pitchFamily="34" charset="0"/>
                <a:ea typeface="Calibri" panose="020F0502020204030204" pitchFamily="34" charset="0"/>
                <a:cs typeface="Times New Roman" panose="02020603050405020304" pitchFamily="18" charset="0"/>
              </a:rPr>
              <a:t>Distribution of workstations in percentages according to the type of operation performed: workstations classified as concerned with exposure to carbon nanotubes or TiO</a:t>
            </a:r>
            <a:r>
              <a:rPr lang="en-GB" sz="1100" b="1" baseline="-25000" dirty="0">
                <a:solidFill>
                  <a:srgbClr val="4F81BD"/>
                </a:solidFill>
                <a:latin typeface="Calibri" panose="020F0502020204030204" pitchFamily="34" charset="0"/>
                <a:ea typeface="Calibri" panose="020F0502020204030204" pitchFamily="34" charset="0"/>
                <a:cs typeface="Times New Roman" panose="02020603050405020304" pitchFamily="18" charset="0"/>
              </a:rPr>
              <a:t>2</a:t>
            </a:r>
            <a:r>
              <a:rPr lang="en-GB" sz="1100" b="1" dirty="0">
                <a:solidFill>
                  <a:srgbClr val="4F81BD"/>
                </a:solidFill>
                <a:latin typeface="Calibri" panose="020F0502020204030204" pitchFamily="34" charset="0"/>
                <a:ea typeface="Calibri" panose="020F0502020204030204" pitchFamily="34" charset="0"/>
                <a:cs typeface="Times New Roman" panose="02020603050405020304" pitchFamily="18" charset="0"/>
              </a:rPr>
              <a:t> nanoparticles, aggregates and agglomerates (n=30)</a:t>
            </a:r>
            <a:endParaRPr lang="nl-BE" sz="1100" b="1" dirty="0">
              <a:solidFill>
                <a:srgbClr val="4F81BD"/>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p:cNvSpPr txBox="1"/>
          <p:nvPr/>
        </p:nvSpPr>
        <p:spPr>
          <a:xfrm>
            <a:off x="-15374" y="4395629"/>
            <a:ext cx="5065449" cy="276999"/>
          </a:xfrm>
          <a:prstGeom prst="rect">
            <a:avLst/>
          </a:prstGeom>
          <a:noFill/>
        </p:spPr>
        <p:txBody>
          <a:bodyPr wrap="square" rtlCol="0">
            <a:spAutoFit/>
          </a:bodyPr>
          <a:lstStyle/>
          <a:p>
            <a:r>
              <a:rPr lang="en-US" sz="600" b="1" i="1" dirty="0" smtClean="0">
                <a:solidFill>
                  <a:srgbClr val="003399"/>
                </a:solidFill>
              </a:rPr>
              <a:t>Source: </a:t>
            </a:r>
            <a:r>
              <a:rPr lang="en-US" sz="600" b="1" i="1" dirty="0">
                <a:solidFill>
                  <a:srgbClr val="003399"/>
                </a:solidFill>
              </a:rPr>
              <a:t>Guseva </a:t>
            </a:r>
            <a:r>
              <a:rPr lang="en-US" sz="600" b="1" i="1" dirty="0" err="1">
                <a:solidFill>
                  <a:srgbClr val="003399"/>
                </a:solidFill>
              </a:rPr>
              <a:t>Canu</a:t>
            </a:r>
            <a:r>
              <a:rPr lang="en-US" sz="600" b="1" i="1" dirty="0">
                <a:solidFill>
                  <a:srgbClr val="003399"/>
                </a:solidFill>
              </a:rPr>
              <a:t> </a:t>
            </a:r>
            <a:r>
              <a:rPr lang="en-US" sz="600" b="1" i="1" dirty="0" smtClean="0">
                <a:solidFill>
                  <a:srgbClr val="003399"/>
                </a:solidFill>
              </a:rPr>
              <a:t>I, </a:t>
            </a:r>
            <a:r>
              <a:rPr lang="en-US" sz="600" b="1" i="1" dirty="0" err="1">
                <a:solidFill>
                  <a:srgbClr val="003399"/>
                </a:solidFill>
              </a:rPr>
              <a:t>Ducros</a:t>
            </a:r>
            <a:r>
              <a:rPr lang="en-US" sz="600" b="1" i="1" dirty="0">
                <a:solidFill>
                  <a:srgbClr val="003399"/>
                </a:solidFill>
              </a:rPr>
              <a:t> </a:t>
            </a:r>
            <a:r>
              <a:rPr lang="en-US" sz="600" b="1" i="1" dirty="0" smtClean="0">
                <a:solidFill>
                  <a:srgbClr val="003399"/>
                </a:solidFill>
              </a:rPr>
              <a:t>C, </a:t>
            </a:r>
            <a:r>
              <a:rPr lang="en-US" sz="600" b="1" i="1" dirty="0" err="1">
                <a:solidFill>
                  <a:srgbClr val="003399"/>
                </a:solidFill>
              </a:rPr>
              <a:t>Ducamp</a:t>
            </a:r>
            <a:r>
              <a:rPr lang="en-US" sz="600" b="1" i="1" dirty="0">
                <a:solidFill>
                  <a:srgbClr val="003399"/>
                </a:solidFill>
              </a:rPr>
              <a:t> </a:t>
            </a:r>
            <a:r>
              <a:rPr lang="en-US" sz="600" b="1" i="1" dirty="0" smtClean="0">
                <a:solidFill>
                  <a:srgbClr val="003399"/>
                </a:solidFill>
              </a:rPr>
              <a:t>S, </a:t>
            </a:r>
            <a:r>
              <a:rPr lang="en-US" sz="600" b="1" i="1" dirty="0" err="1">
                <a:solidFill>
                  <a:srgbClr val="003399"/>
                </a:solidFill>
              </a:rPr>
              <a:t>Delabre</a:t>
            </a:r>
            <a:r>
              <a:rPr lang="en-US" sz="600" b="1" i="1" dirty="0">
                <a:solidFill>
                  <a:srgbClr val="003399"/>
                </a:solidFill>
              </a:rPr>
              <a:t> </a:t>
            </a:r>
            <a:r>
              <a:rPr lang="en-US" sz="600" b="1" i="1" dirty="0" smtClean="0">
                <a:solidFill>
                  <a:srgbClr val="003399"/>
                </a:solidFill>
              </a:rPr>
              <a:t>L, </a:t>
            </a:r>
            <a:r>
              <a:rPr lang="en-US" sz="600" b="1" i="1" dirty="0" err="1">
                <a:solidFill>
                  <a:srgbClr val="003399"/>
                </a:solidFill>
              </a:rPr>
              <a:t>Audignon</a:t>
            </a:r>
            <a:r>
              <a:rPr lang="en-US" sz="600" b="1" i="1" dirty="0">
                <a:solidFill>
                  <a:srgbClr val="003399"/>
                </a:solidFill>
              </a:rPr>
              <a:t>-Durand </a:t>
            </a:r>
            <a:r>
              <a:rPr lang="en-US" sz="600" b="1" i="1" dirty="0" smtClean="0">
                <a:solidFill>
                  <a:srgbClr val="003399"/>
                </a:solidFill>
              </a:rPr>
              <a:t>S, </a:t>
            </a:r>
            <a:r>
              <a:rPr lang="en-US" sz="600" b="1" i="1" dirty="0">
                <a:solidFill>
                  <a:srgbClr val="003399"/>
                </a:solidFill>
              </a:rPr>
              <a:t>Durand </a:t>
            </a:r>
            <a:r>
              <a:rPr lang="en-US" sz="600" b="1" i="1" dirty="0" smtClean="0">
                <a:solidFill>
                  <a:srgbClr val="003399"/>
                </a:solidFill>
              </a:rPr>
              <a:t>C, et al. A </a:t>
            </a:r>
            <a:r>
              <a:rPr lang="en-US" sz="600" b="1" i="1" dirty="0">
                <a:solidFill>
                  <a:srgbClr val="003399"/>
                </a:solidFill>
              </a:rPr>
              <a:t>standardized non-instrumental tool for characterizing workstations concerned with exposure to engineered </a:t>
            </a:r>
            <a:r>
              <a:rPr lang="en-US" sz="600" b="1" i="1" dirty="0" smtClean="0">
                <a:solidFill>
                  <a:srgbClr val="003399"/>
                </a:solidFill>
              </a:rPr>
              <a:t>nanomaterials. Journal Physics Conference Series, 617: 012036.</a:t>
            </a:r>
            <a:endParaRPr lang="en-US" sz="600" b="1" i="1" dirty="0">
              <a:solidFill>
                <a:srgbClr val="003399"/>
              </a:solidFill>
            </a:endParaRPr>
          </a:p>
        </p:txBody>
      </p:sp>
      <p:sp>
        <p:nvSpPr>
          <p:cNvPr id="14" name="TextBox 13"/>
          <p:cNvSpPr txBox="1"/>
          <p:nvPr/>
        </p:nvSpPr>
        <p:spPr>
          <a:xfrm>
            <a:off x="4398772" y="4611806"/>
            <a:ext cx="4460328" cy="276999"/>
          </a:xfrm>
          <a:prstGeom prst="rect">
            <a:avLst/>
          </a:prstGeom>
          <a:noFill/>
        </p:spPr>
        <p:txBody>
          <a:bodyPr wrap="square" rtlCol="0">
            <a:spAutoFit/>
          </a:bodyPr>
          <a:lstStyle/>
          <a:p>
            <a:pPr algn="r"/>
            <a:r>
              <a:rPr lang="en-US" sz="600" b="1" i="1" dirty="0" smtClean="0">
                <a:solidFill>
                  <a:srgbClr val="003399"/>
                </a:solidFill>
              </a:rPr>
              <a:t>Image sources: </a:t>
            </a:r>
            <a:r>
              <a:rPr lang="en-US" sz="600" b="1" i="1" dirty="0">
                <a:solidFill>
                  <a:srgbClr val="003399"/>
                </a:solidFill>
              </a:rPr>
              <a:t>https://</a:t>
            </a:r>
            <a:r>
              <a:rPr lang="en-US" sz="600" b="1" i="1" dirty="0" smtClean="0">
                <a:solidFill>
                  <a:srgbClr val="003399"/>
                </a:solidFill>
              </a:rPr>
              <a:t>c.mobilegeeks.de/wp-content/uploads/2018/10/Kohlenstoffnanor%C3%B6hre-1200x627.png?x74386</a:t>
            </a:r>
            <a:r>
              <a:rPr lang="en-US" sz="600" b="1" i="1" dirty="0">
                <a:solidFill>
                  <a:srgbClr val="003399"/>
                </a:solidFill>
              </a:rPr>
              <a:t>, http://www.nanotechnology.com.vn/images/category/Nano-TiO2.jpg</a:t>
            </a:r>
          </a:p>
        </p:txBody>
      </p:sp>
    </p:spTree>
    <p:extLst>
      <p:ext uri="{BB962C8B-B14F-4D97-AF65-F5344CB8AC3E}">
        <p14:creationId xmlns:p14="http://schemas.microsoft.com/office/powerpoint/2010/main" val="3507461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663738" y="135000"/>
            <a:ext cx="3132398"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Sentinel systems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9512" y="699542"/>
            <a:ext cx="8894377" cy="4030904"/>
          </a:xfrm>
          <a:prstGeom prst="rect">
            <a:avLst/>
          </a:prstGeom>
        </p:spPr>
      </p:pic>
    </p:spTree>
    <p:extLst>
      <p:ext uri="{BB962C8B-B14F-4D97-AF65-F5344CB8AC3E}">
        <p14:creationId xmlns:p14="http://schemas.microsoft.com/office/powerpoint/2010/main" val="2966894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ARE ALERT AND SENTINEL SYSTEMS?</a:t>
            </a:r>
            <a:endParaRPr lang="nl-BE" dirty="0"/>
          </a:p>
        </p:txBody>
      </p:sp>
      <p:sp>
        <p:nvSpPr>
          <p:cNvPr id="3" name="Content Placeholder 2"/>
          <p:cNvSpPr>
            <a:spLocks noGrp="1"/>
          </p:cNvSpPr>
          <p:nvPr>
            <p:ph sz="half" idx="1"/>
          </p:nvPr>
        </p:nvSpPr>
        <p:spPr>
          <a:xfrm>
            <a:off x="450000" y="837000"/>
            <a:ext cx="8694000" cy="3645000"/>
          </a:xfrm>
        </p:spPr>
        <p:txBody>
          <a:bodyPr/>
          <a:lstStyle/>
          <a:p>
            <a:r>
              <a:rPr lang="en-GB" sz="1800" dirty="0"/>
              <a:t>Additional instruments to those already used for monitoring known occupational diseases (ODs)</a:t>
            </a:r>
          </a:p>
          <a:p>
            <a:r>
              <a:rPr lang="en-GB" sz="1800" dirty="0"/>
              <a:t>Early warning systems with a comprehensive approach for signal management: detecting, strengthening and alerting of new WRDs</a:t>
            </a:r>
          </a:p>
          <a:p>
            <a:endParaRPr lang="en-GB" dirty="0"/>
          </a:p>
        </p:txBody>
      </p:sp>
      <p:grpSp>
        <p:nvGrpSpPr>
          <p:cNvPr id="17" name="Group 16"/>
          <p:cNvGrpSpPr/>
          <p:nvPr/>
        </p:nvGrpSpPr>
        <p:grpSpPr>
          <a:xfrm>
            <a:off x="-67993" y="2067694"/>
            <a:ext cx="9392521" cy="2469494"/>
            <a:chOff x="-67993" y="1758440"/>
            <a:chExt cx="9392521" cy="2469494"/>
          </a:xfrm>
        </p:grpSpPr>
        <p:grpSp>
          <p:nvGrpSpPr>
            <p:cNvPr id="6" name="Group 5"/>
            <p:cNvGrpSpPr/>
            <p:nvPr/>
          </p:nvGrpSpPr>
          <p:grpSpPr>
            <a:xfrm>
              <a:off x="-2" y="1758440"/>
              <a:ext cx="9324530" cy="2469494"/>
              <a:chOff x="-2" y="1923678"/>
              <a:chExt cx="9252521" cy="2304256"/>
            </a:xfrm>
          </p:grpSpPr>
          <p:graphicFrame>
            <p:nvGraphicFramePr>
              <p:cNvPr id="4" name="Diagram 3"/>
              <p:cNvGraphicFramePr/>
              <p:nvPr>
                <p:extLst>
                  <p:ext uri="{D42A27DB-BD31-4B8C-83A1-F6EECF244321}">
                    <p14:modId xmlns:p14="http://schemas.microsoft.com/office/powerpoint/2010/main" val="2123351460"/>
                  </p:ext>
                </p:extLst>
              </p:nvPr>
            </p:nvGraphicFramePr>
            <p:xfrm>
              <a:off x="-2" y="1923678"/>
              <a:ext cx="9252521" cy="230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197898" y="2860362"/>
                <a:ext cx="1008112" cy="430887"/>
              </a:xfrm>
              <a:prstGeom prst="rect">
                <a:avLst/>
              </a:prstGeom>
              <a:noFill/>
            </p:spPr>
            <p:txBody>
              <a:bodyPr wrap="square" rtlCol="0">
                <a:spAutoFit/>
              </a:bodyPr>
              <a:lstStyle/>
              <a:p>
                <a:pPr algn="ctr"/>
                <a:r>
                  <a:rPr lang="en-GB" sz="1100" b="1" dirty="0">
                    <a:solidFill>
                      <a:schemeClr val="bg1"/>
                    </a:solidFill>
                  </a:rPr>
                  <a:t>EVENT DETECTION</a:t>
                </a:r>
                <a:endParaRPr lang="nl-BE" sz="1100" b="1">
                  <a:solidFill>
                    <a:schemeClr val="bg1"/>
                  </a:solidFill>
                </a:endParaRPr>
              </a:p>
            </p:txBody>
          </p:sp>
        </p:grpSp>
        <p:sp>
          <p:nvSpPr>
            <p:cNvPr id="10" name="TextBox 9"/>
            <p:cNvSpPr txBox="1"/>
            <p:nvPr/>
          </p:nvSpPr>
          <p:spPr>
            <a:xfrm>
              <a:off x="-67993" y="2854687"/>
              <a:ext cx="1035985" cy="276999"/>
            </a:xfrm>
            <a:prstGeom prst="rect">
              <a:avLst/>
            </a:prstGeom>
            <a:noFill/>
          </p:spPr>
          <p:txBody>
            <a:bodyPr wrap="square" rtlCol="0">
              <a:spAutoFit/>
            </a:bodyPr>
            <a:lstStyle/>
            <a:p>
              <a:pPr algn="ctr"/>
              <a:r>
                <a:rPr lang="en-GB" sz="1200" b="1" dirty="0">
                  <a:solidFill>
                    <a:schemeClr val="bg1"/>
                  </a:solidFill>
                </a:rPr>
                <a:t>SENSORS</a:t>
              </a:r>
              <a:endParaRPr lang="nl-BE" sz="1200" b="1" dirty="0">
                <a:solidFill>
                  <a:schemeClr val="bg1"/>
                </a:solidFill>
              </a:endParaRPr>
            </a:p>
          </p:txBody>
        </p:sp>
        <p:sp>
          <p:nvSpPr>
            <p:cNvPr id="11" name="TextBox 10"/>
            <p:cNvSpPr txBox="1"/>
            <p:nvPr/>
          </p:nvSpPr>
          <p:spPr>
            <a:xfrm>
              <a:off x="4526138" y="2798806"/>
              <a:ext cx="996288" cy="430887"/>
            </a:xfrm>
            <a:prstGeom prst="rect">
              <a:avLst/>
            </a:prstGeom>
            <a:noFill/>
          </p:spPr>
          <p:txBody>
            <a:bodyPr wrap="square" rtlCol="0">
              <a:spAutoFit/>
            </a:bodyPr>
            <a:lstStyle/>
            <a:p>
              <a:pPr algn="ctr"/>
              <a:r>
                <a:rPr lang="en-GB" sz="1100" b="1" dirty="0">
                  <a:solidFill>
                    <a:schemeClr val="bg1"/>
                  </a:solidFill>
                </a:rPr>
                <a:t>DECISION SUPPORT</a:t>
              </a:r>
              <a:endParaRPr lang="nl-BE" sz="1100" b="1">
                <a:solidFill>
                  <a:schemeClr val="bg1"/>
                </a:solidFill>
              </a:endParaRPr>
            </a:p>
          </p:txBody>
        </p:sp>
        <p:sp>
          <p:nvSpPr>
            <p:cNvPr id="12" name="TextBox 11"/>
            <p:cNvSpPr txBox="1"/>
            <p:nvPr/>
          </p:nvSpPr>
          <p:spPr>
            <a:xfrm>
              <a:off x="6876256" y="2798806"/>
              <a:ext cx="936104" cy="415498"/>
            </a:xfrm>
            <a:prstGeom prst="rect">
              <a:avLst/>
            </a:prstGeom>
            <a:noFill/>
          </p:spPr>
          <p:txBody>
            <a:bodyPr wrap="square" rtlCol="0">
              <a:spAutoFit/>
            </a:bodyPr>
            <a:lstStyle/>
            <a:p>
              <a:pPr algn="ctr"/>
              <a:r>
                <a:rPr lang="en-GB" sz="1050" b="1" dirty="0">
                  <a:solidFill>
                    <a:schemeClr val="bg1"/>
                  </a:solidFill>
                </a:rPr>
                <a:t>MESSAGE - BROKER</a:t>
              </a:r>
              <a:endParaRPr lang="nl-BE" sz="1050" b="1">
                <a:solidFill>
                  <a:schemeClr val="bg1"/>
                </a:solidFill>
              </a:endParaRPr>
            </a:p>
          </p:txBody>
        </p:sp>
        <p:sp>
          <p:nvSpPr>
            <p:cNvPr id="13" name="TextBox 12"/>
            <p:cNvSpPr txBox="1"/>
            <p:nvPr/>
          </p:nvSpPr>
          <p:spPr>
            <a:xfrm>
              <a:off x="5431699" y="2598750"/>
              <a:ext cx="1295177" cy="830997"/>
            </a:xfrm>
            <a:prstGeom prst="rect">
              <a:avLst/>
            </a:prstGeom>
            <a:noFill/>
          </p:spPr>
          <p:txBody>
            <a:bodyPr wrap="square" rtlCol="0">
              <a:spAutoFit/>
            </a:bodyPr>
            <a:lstStyle/>
            <a:p>
              <a:pPr lvl="0"/>
              <a:r>
                <a:rPr lang="en-US" sz="1200" dirty="0"/>
                <a:t>Support decision-making and strengthen the signal</a:t>
              </a:r>
            </a:p>
          </p:txBody>
        </p:sp>
        <p:sp>
          <p:nvSpPr>
            <p:cNvPr id="14" name="TextBox 13"/>
            <p:cNvSpPr txBox="1"/>
            <p:nvPr/>
          </p:nvSpPr>
          <p:spPr>
            <a:xfrm>
              <a:off x="7735810" y="2659500"/>
              <a:ext cx="1392609" cy="646331"/>
            </a:xfrm>
            <a:prstGeom prst="rect">
              <a:avLst/>
            </a:prstGeom>
            <a:noFill/>
          </p:spPr>
          <p:txBody>
            <a:bodyPr wrap="square" rtlCol="0">
              <a:spAutoFit/>
            </a:bodyPr>
            <a:lstStyle/>
            <a:p>
              <a:pPr lvl="0"/>
              <a:r>
                <a:rPr lang="en-US" sz="1200" dirty="0"/>
                <a:t>Generate signal to different stakeholders</a:t>
              </a:r>
            </a:p>
          </p:txBody>
        </p:sp>
        <p:sp>
          <p:nvSpPr>
            <p:cNvPr id="15" name="TextBox 14"/>
            <p:cNvSpPr txBox="1"/>
            <p:nvPr/>
          </p:nvSpPr>
          <p:spPr>
            <a:xfrm>
              <a:off x="3168730" y="2567166"/>
              <a:ext cx="1295177" cy="830997"/>
            </a:xfrm>
            <a:prstGeom prst="rect">
              <a:avLst/>
            </a:prstGeom>
            <a:noFill/>
          </p:spPr>
          <p:txBody>
            <a:bodyPr wrap="square" rtlCol="0">
              <a:spAutoFit/>
            </a:bodyPr>
            <a:lstStyle/>
            <a:p>
              <a:pPr lvl="0"/>
              <a:r>
                <a:rPr lang="en-US" sz="1200" dirty="0"/>
                <a:t>Discern an event from background information</a:t>
              </a:r>
            </a:p>
          </p:txBody>
        </p:sp>
        <p:sp>
          <p:nvSpPr>
            <p:cNvPr id="16" name="TextBox 15"/>
            <p:cNvSpPr txBox="1"/>
            <p:nvPr/>
          </p:nvSpPr>
          <p:spPr>
            <a:xfrm>
              <a:off x="824871" y="2670020"/>
              <a:ext cx="1295177" cy="646331"/>
            </a:xfrm>
            <a:prstGeom prst="rect">
              <a:avLst/>
            </a:prstGeom>
            <a:noFill/>
          </p:spPr>
          <p:txBody>
            <a:bodyPr wrap="square" rtlCol="0">
              <a:spAutoFit/>
            </a:bodyPr>
            <a:lstStyle/>
            <a:p>
              <a:pPr lvl="0"/>
              <a:r>
                <a:rPr lang="en-US" sz="1200" dirty="0"/>
                <a:t>Provide tools to detect events and the output</a:t>
              </a:r>
            </a:p>
          </p:txBody>
        </p:sp>
      </p:grpSp>
    </p:spTree>
    <p:extLst>
      <p:ext uri="{BB962C8B-B14F-4D97-AF65-F5344CB8AC3E}">
        <p14:creationId xmlns:p14="http://schemas.microsoft.com/office/powerpoint/2010/main" val="712159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699542"/>
            <a:ext cx="8208912" cy="4104456"/>
          </a:xfrm>
        </p:spPr>
        <p:txBody>
          <a:bodyPr>
            <a:normAutofit fontScale="92500" lnSpcReduction="10000"/>
          </a:bodyPr>
          <a:lstStyle/>
          <a:p>
            <a:r>
              <a:rPr lang="en-US" sz="1700" dirty="0"/>
              <a:t>Sentinel surveillance: each case is seen as a signal </a:t>
            </a:r>
          </a:p>
          <a:p>
            <a:r>
              <a:rPr lang="en-US" sz="1700" dirty="0"/>
              <a:t>Based on voluntary participation of physicians </a:t>
            </a:r>
          </a:p>
          <a:p>
            <a:pPr marL="0" indent="0">
              <a:buNone/>
            </a:pPr>
            <a:endParaRPr lang="en-US" sz="1700" dirty="0"/>
          </a:p>
          <a:p>
            <a:r>
              <a:rPr lang="en-US" sz="1700" dirty="0"/>
              <a:t>Mainly monitor all types of WRDs; some have additional schemes for specific WRDs</a:t>
            </a:r>
          </a:p>
          <a:p>
            <a:endParaRPr lang="en-US" sz="1700" dirty="0"/>
          </a:p>
          <a:p>
            <a:r>
              <a:rPr lang="en-US" sz="1700" dirty="0"/>
              <a:t>Information on </a:t>
            </a:r>
            <a:r>
              <a:rPr lang="en-US" sz="1700" dirty="0">
                <a:solidFill>
                  <a:srgbClr val="C00000"/>
                </a:solidFill>
              </a:rPr>
              <a:t>exposure</a:t>
            </a:r>
            <a:r>
              <a:rPr lang="en-US" sz="1700" dirty="0"/>
              <a:t>: a more thorough description </a:t>
            </a:r>
          </a:p>
          <a:p>
            <a:pPr marL="0" indent="0">
              <a:buNone/>
            </a:pPr>
            <a:r>
              <a:rPr lang="en-US" sz="1700" dirty="0"/>
              <a:t>   while reporting/workplace inspections with data gathering</a:t>
            </a:r>
          </a:p>
          <a:p>
            <a:endParaRPr lang="en-US" sz="1700" dirty="0"/>
          </a:p>
          <a:p>
            <a:r>
              <a:rPr lang="en-US" sz="1700" dirty="0">
                <a:solidFill>
                  <a:srgbClr val="C00000"/>
                </a:solidFill>
              </a:rPr>
              <a:t>Low reporting threshold </a:t>
            </a:r>
            <a:r>
              <a:rPr lang="en-US" sz="1700" dirty="0"/>
              <a:t>+ work-relatedness evaluation by experts</a:t>
            </a:r>
          </a:p>
          <a:p>
            <a:endParaRPr lang="en-US" sz="1700" dirty="0"/>
          </a:p>
          <a:p>
            <a:r>
              <a:rPr lang="en-US" sz="1700" dirty="0"/>
              <a:t>Strong </a:t>
            </a:r>
            <a:r>
              <a:rPr lang="en-US" sz="1700" dirty="0">
                <a:solidFill>
                  <a:srgbClr val="C00000"/>
                </a:solidFill>
              </a:rPr>
              <a:t>link with prevention </a:t>
            </a:r>
            <a:r>
              <a:rPr lang="en-US" sz="1700" dirty="0"/>
              <a:t>by sending an alert signal to stakeholders</a:t>
            </a:r>
          </a:p>
          <a:p>
            <a:endParaRPr lang="en-US" sz="1800" dirty="0"/>
          </a:p>
          <a:p>
            <a:pPr marL="0" indent="0">
              <a:buNone/>
            </a:pPr>
            <a:r>
              <a:rPr lang="en-US" sz="1800" dirty="0"/>
              <a:t>        </a:t>
            </a:r>
            <a:endParaRPr lang="nl-BE" dirty="0"/>
          </a:p>
        </p:txBody>
      </p:sp>
      <p:sp>
        <p:nvSpPr>
          <p:cNvPr id="4" name="Title 1"/>
          <p:cNvSpPr txBox="1">
            <a:spLocks/>
          </p:cNvSpPr>
          <p:nvPr/>
        </p:nvSpPr>
        <p:spPr>
          <a:xfrm>
            <a:off x="2663738" y="135000"/>
            <a:ext cx="3132398"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Sentinel systems</a:t>
            </a:r>
          </a:p>
        </p:txBody>
      </p:sp>
      <p:grpSp>
        <p:nvGrpSpPr>
          <p:cNvPr id="10" name="Group 9"/>
          <p:cNvGrpSpPr/>
          <p:nvPr/>
        </p:nvGrpSpPr>
        <p:grpSpPr>
          <a:xfrm>
            <a:off x="6664227" y="2204460"/>
            <a:ext cx="2479773" cy="1094620"/>
            <a:chOff x="6804248" y="1045082"/>
            <a:chExt cx="2479773" cy="1094620"/>
          </a:xfrm>
        </p:grpSpPr>
        <p:sp>
          <p:nvSpPr>
            <p:cNvPr id="11" name="Oval 10"/>
            <p:cNvSpPr/>
            <p:nvPr/>
          </p:nvSpPr>
          <p:spPr>
            <a:xfrm>
              <a:off x="8406870" y="1298324"/>
              <a:ext cx="763971" cy="675566"/>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Oval 11"/>
            <p:cNvSpPr/>
            <p:nvPr/>
          </p:nvSpPr>
          <p:spPr>
            <a:xfrm>
              <a:off x="6917429" y="1045082"/>
              <a:ext cx="763971" cy="675566"/>
            </a:xfrm>
            <a:prstGeom prst="ellipse">
              <a:avLst/>
            </a:prstGeom>
            <a:solidFill>
              <a:schemeClr val="tx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3" name="Straight Connector 12"/>
            <p:cNvCxnSpPr/>
            <p:nvPr/>
          </p:nvCxnSpPr>
          <p:spPr>
            <a:xfrm>
              <a:off x="6918235" y="1636107"/>
              <a:ext cx="2135482" cy="39077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Isosceles Triangle 13"/>
            <p:cNvSpPr/>
            <p:nvPr/>
          </p:nvSpPr>
          <p:spPr>
            <a:xfrm>
              <a:off x="7837426" y="1868895"/>
              <a:ext cx="297100" cy="270807"/>
            </a:xfrm>
            <a:prstGeom prst="triangl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TextBox 14"/>
            <p:cNvSpPr txBox="1"/>
            <p:nvPr/>
          </p:nvSpPr>
          <p:spPr>
            <a:xfrm>
              <a:off x="8293689" y="1406657"/>
              <a:ext cx="990332" cy="461665"/>
            </a:xfrm>
            <a:prstGeom prst="rect">
              <a:avLst/>
            </a:prstGeom>
            <a:noFill/>
          </p:spPr>
          <p:txBody>
            <a:bodyPr wrap="square" rtlCol="0">
              <a:spAutoFit/>
            </a:bodyPr>
            <a:lstStyle/>
            <a:p>
              <a:pPr algn="ctr"/>
              <a:r>
                <a:rPr lang="en-GB" sz="1200" dirty="0">
                  <a:solidFill>
                    <a:schemeClr val="bg1"/>
                  </a:solidFill>
                </a:rPr>
                <a:t>Reporting fatigue</a:t>
              </a:r>
              <a:endParaRPr lang="nl-BE" sz="1200">
                <a:solidFill>
                  <a:schemeClr val="bg1"/>
                </a:solidFill>
              </a:endParaRPr>
            </a:p>
          </p:txBody>
        </p:sp>
        <p:sp>
          <p:nvSpPr>
            <p:cNvPr id="16" name="TextBox 15"/>
            <p:cNvSpPr txBox="1"/>
            <p:nvPr/>
          </p:nvSpPr>
          <p:spPr>
            <a:xfrm>
              <a:off x="6804248" y="1152032"/>
              <a:ext cx="990332" cy="461665"/>
            </a:xfrm>
            <a:prstGeom prst="rect">
              <a:avLst/>
            </a:prstGeom>
            <a:noFill/>
          </p:spPr>
          <p:txBody>
            <a:bodyPr wrap="square" rtlCol="0">
              <a:spAutoFit/>
            </a:bodyPr>
            <a:lstStyle/>
            <a:p>
              <a:pPr algn="ctr"/>
              <a:r>
                <a:rPr lang="en-GB" sz="1200" dirty="0">
                  <a:solidFill>
                    <a:schemeClr val="bg1"/>
                  </a:solidFill>
                </a:rPr>
                <a:t>Enough data</a:t>
              </a:r>
              <a:endParaRPr lang="nl-BE" sz="1200">
                <a:solidFill>
                  <a:schemeClr val="bg1"/>
                </a:solidFill>
              </a:endParaRPr>
            </a:p>
          </p:txBody>
        </p:sp>
      </p:grpSp>
    </p:spTree>
    <p:extLst>
      <p:ext uri="{BB962C8B-B14F-4D97-AF65-F5344CB8AC3E}">
        <p14:creationId xmlns:p14="http://schemas.microsoft.com/office/powerpoint/2010/main" val="1037663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1560" y="699542"/>
            <a:ext cx="7776864" cy="3888432"/>
          </a:xfrm>
        </p:spPr>
        <p:txBody>
          <a:bodyPr>
            <a:normAutofit lnSpcReduction="10000"/>
          </a:bodyPr>
          <a:lstStyle/>
          <a:p>
            <a:r>
              <a:rPr lang="en-US" dirty="0"/>
              <a:t>Occupational Health Warning Groups, run by Santé Publique France (formerly </a:t>
            </a:r>
            <a:r>
              <a:rPr lang="en-US" dirty="0" err="1"/>
              <a:t>Institut</a:t>
            </a:r>
            <a:r>
              <a:rPr lang="en-US" dirty="0"/>
              <a:t> de </a:t>
            </a:r>
            <a:r>
              <a:rPr lang="en-US" dirty="0" err="1"/>
              <a:t>veille</a:t>
            </a:r>
            <a:r>
              <a:rPr lang="en-US" dirty="0"/>
              <a:t> sanitaire (</a:t>
            </a:r>
            <a:r>
              <a:rPr lang="en-US" dirty="0" err="1"/>
              <a:t>InVS</a:t>
            </a:r>
            <a:r>
              <a:rPr lang="en-US" dirty="0"/>
              <a:t>)) </a:t>
            </a:r>
          </a:p>
          <a:p>
            <a:r>
              <a:rPr lang="en-US" dirty="0"/>
              <a:t>Covers all economic sectors in France including SMEs in 10 regions (2016)</a:t>
            </a:r>
          </a:p>
          <a:p>
            <a:r>
              <a:rPr lang="en-US" dirty="0"/>
              <a:t>Aims </a:t>
            </a:r>
            <a:r>
              <a:rPr lang="en-US" dirty="0">
                <a:solidFill>
                  <a:srgbClr val="C00000"/>
                </a:solidFill>
              </a:rPr>
              <a:t>to provide an epidemiologic response to unusual health events</a:t>
            </a:r>
            <a:r>
              <a:rPr lang="en-US" dirty="0"/>
              <a:t> at workplaces and to detect and alert new/emerging work-related health risks and diseases</a:t>
            </a:r>
          </a:p>
          <a:p>
            <a:r>
              <a:rPr lang="en-US" dirty="0"/>
              <a:t>Enables </a:t>
            </a:r>
            <a:r>
              <a:rPr lang="en-US" dirty="0">
                <a:solidFill>
                  <a:srgbClr val="C00000"/>
                </a:solidFill>
              </a:rPr>
              <a:t>reporting of any type of unusual health event </a:t>
            </a:r>
            <a:r>
              <a:rPr lang="en-US" dirty="0"/>
              <a:t>at workplaces (clusters of </a:t>
            </a:r>
            <a:br>
              <a:rPr lang="en-US" dirty="0"/>
            </a:br>
            <a:r>
              <a:rPr lang="en-US" dirty="0"/>
              <a:t>cancers or other diseases, non-typical exposures, etc.) to the regional platform </a:t>
            </a:r>
            <a:br>
              <a:rPr lang="en-US" dirty="0"/>
            </a:br>
            <a:r>
              <a:rPr lang="en-US" dirty="0"/>
              <a:t>for monitoring and health emergencies, the </a:t>
            </a:r>
            <a:r>
              <a:rPr lang="en-US" dirty="0" err="1">
                <a:solidFill>
                  <a:srgbClr val="C00000"/>
                </a:solidFill>
              </a:rPr>
              <a:t>Agences</a:t>
            </a:r>
            <a:r>
              <a:rPr lang="en-US" dirty="0">
                <a:solidFill>
                  <a:srgbClr val="C00000"/>
                </a:solidFill>
              </a:rPr>
              <a:t> régionales de santé (ARS)</a:t>
            </a:r>
            <a:endParaRPr lang="en-US" dirty="0"/>
          </a:p>
          <a:p>
            <a:r>
              <a:rPr lang="en-GB" dirty="0"/>
              <a:t>Reporters: </a:t>
            </a:r>
            <a:r>
              <a:rPr lang="en-GB" dirty="0">
                <a:solidFill>
                  <a:srgbClr val="C00000"/>
                </a:solidFill>
              </a:rPr>
              <a:t>any OH actor in charge of prevention or a witness of the event</a:t>
            </a:r>
            <a:r>
              <a:rPr lang="en-GB" dirty="0"/>
              <a:t>; about 80% of cases are reported by OH physicians; cases have also been reported by health and safety committees, workers, unions, managers, medical specialists, GPs and industrial hygienists</a:t>
            </a:r>
            <a:endParaRPr lang="en-US" dirty="0"/>
          </a:p>
          <a:p>
            <a:r>
              <a:rPr lang="en-US" dirty="0"/>
              <a:t>ARS will carry out a validation and evaluation </a:t>
            </a:r>
          </a:p>
          <a:p>
            <a:r>
              <a:rPr lang="en-US" dirty="0"/>
              <a:t>If the signal seems unusual, it is directed to the </a:t>
            </a:r>
            <a:r>
              <a:rPr lang="en-US" dirty="0">
                <a:solidFill>
                  <a:srgbClr val="C00000"/>
                </a:solidFill>
              </a:rPr>
              <a:t>Regional Epidemiological Units </a:t>
            </a:r>
            <a:r>
              <a:rPr lang="en-US" dirty="0"/>
              <a:t>(Cellules </a:t>
            </a:r>
            <a:r>
              <a:rPr lang="en-US" dirty="0" err="1"/>
              <a:t>interrégionales</a:t>
            </a:r>
            <a:r>
              <a:rPr lang="en-US" dirty="0"/>
              <a:t> </a:t>
            </a:r>
            <a:r>
              <a:rPr lang="en-US" dirty="0" err="1"/>
              <a:t>d’épidémiologie</a:t>
            </a:r>
            <a:r>
              <a:rPr lang="en-US" dirty="0"/>
              <a:t> (CIRE)), which </a:t>
            </a:r>
            <a:r>
              <a:rPr lang="en-US" dirty="0" err="1"/>
              <a:t>mobilise</a:t>
            </a:r>
            <a:r>
              <a:rPr lang="en-US" dirty="0"/>
              <a:t> the GAST group of experts  </a:t>
            </a:r>
          </a:p>
          <a:p>
            <a:r>
              <a:rPr lang="en-US" dirty="0"/>
              <a:t>Experts have one month to confirm the signal, raise an alert, initiate an investigation if necessary and make a decision, if necessary, regarding any prevention measures to be implemented</a:t>
            </a:r>
          </a:p>
          <a:p>
            <a:endParaRPr lang="nl-BE" dirty="0"/>
          </a:p>
        </p:txBody>
      </p:sp>
      <p:sp>
        <p:nvSpPr>
          <p:cNvPr id="4" name="Title 1"/>
          <p:cNvSpPr txBox="1">
            <a:spLocks/>
          </p:cNvSpPr>
          <p:nvPr/>
        </p:nvSpPr>
        <p:spPr>
          <a:xfrm>
            <a:off x="791530" y="135000"/>
            <a:ext cx="6876814"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2400" dirty="0"/>
              <a:t>GAST - Groupe d’Alerte en Santé Travail (France)</a:t>
            </a:r>
          </a:p>
        </p:txBody>
      </p:sp>
    </p:spTree>
    <p:extLst>
      <p:ext uri="{BB962C8B-B14F-4D97-AF65-F5344CB8AC3E}">
        <p14:creationId xmlns:p14="http://schemas.microsoft.com/office/powerpoint/2010/main" val="396892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91530" y="135000"/>
            <a:ext cx="6876814"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2400" dirty="0"/>
              <a:t>GAST - Groupe d’Alerte en Santé Travail (France)</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1530" y="843558"/>
            <a:ext cx="3632730" cy="3672408"/>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8063" y="684157"/>
            <a:ext cx="2328130" cy="1627515"/>
          </a:xfrm>
          <a:prstGeom prst="rect">
            <a:avLst/>
          </a:prstGeom>
        </p:spPr>
      </p:pic>
      <p:graphicFrame>
        <p:nvGraphicFramePr>
          <p:cNvPr id="7" name="Grafiek 6"/>
          <p:cNvGraphicFramePr/>
          <p:nvPr>
            <p:extLst>
              <p:ext uri="{D42A27DB-BD31-4B8C-83A1-F6EECF244321}">
                <p14:modId xmlns:p14="http://schemas.microsoft.com/office/powerpoint/2010/main" val="1323990207"/>
              </p:ext>
            </p:extLst>
          </p:nvPr>
        </p:nvGraphicFramePr>
        <p:xfrm>
          <a:off x="4499992" y="2643758"/>
          <a:ext cx="4066998" cy="2016224"/>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1187624" y="4493355"/>
            <a:ext cx="3563887" cy="276999"/>
          </a:xfrm>
          <a:prstGeom prst="rect">
            <a:avLst/>
          </a:prstGeom>
          <a:noFill/>
        </p:spPr>
        <p:txBody>
          <a:bodyPr wrap="square" rtlCol="0">
            <a:spAutoFit/>
          </a:bodyPr>
          <a:lstStyle/>
          <a:p>
            <a:r>
              <a:rPr lang="en-US" sz="600" b="1" i="1" dirty="0" smtClean="0">
                <a:solidFill>
                  <a:srgbClr val="003399"/>
                </a:solidFill>
              </a:rPr>
              <a:t>Source: </a:t>
            </a:r>
            <a:r>
              <a:rPr lang="en-US" sz="600" b="1" i="1" dirty="0">
                <a:solidFill>
                  <a:srgbClr val="003399"/>
                </a:solidFill>
              </a:rPr>
              <a:t>http://invs.santepubliquefrance.fr/ %20fr/Dossiers-</a:t>
            </a:r>
            <a:r>
              <a:rPr lang="en-US" sz="600" b="1" i="1" dirty="0" err="1">
                <a:solidFill>
                  <a:srgbClr val="003399"/>
                </a:solidFill>
              </a:rPr>
              <a:t>thematiques</a:t>
            </a:r>
            <a:r>
              <a:rPr lang="en-US" sz="600" b="1" i="1" dirty="0">
                <a:solidFill>
                  <a:srgbClr val="003399"/>
                </a:solidFill>
              </a:rPr>
              <a:t>/Travail-et-</a:t>
            </a:r>
            <a:r>
              <a:rPr lang="en-US" sz="600" b="1" i="1" dirty="0" err="1">
                <a:solidFill>
                  <a:srgbClr val="003399"/>
                </a:solidFill>
              </a:rPr>
              <a:t>sante</a:t>
            </a:r>
            <a:r>
              <a:rPr lang="en-US" sz="600" b="1" i="1" dirty="0">
                <a:solidFill>
                  <a:srgbClr val="003399"/>
                </a:solidFill>
              </a:rPr>
              <a:t>/</a:t>
            </a:r>
            <a:r>
              <a:rPr lang="en-US" sz="600" b="1" i="1" dirty="0" err="1">
                <a:solidFill>
                  <a:srgbClr val="003399"/>
                </a:solidFill>
              </a:rPr>
              <a:t>Alertes</a:t>
            </a:r>
            <a:r>
              <a:rPr lang="en-US" sz="600" b="1" i="1" dirty="0">
                <a:solidFill>
                  <a:srgbClr val="003399"/>
                </a:solidFill>
              </a:rPr>
              <a:t>-</a:t>
            </a:r>
            <a:r>
              <a:rPr lang="en-US" sz="600" b="1" i="1" dirty="0" err="1">
                <a:solidFill>
                  <a:srgbClr val="003399"/>
                </a:solidFill>
              </a:rPr>
              <a:t>en</a:t>
            </a:r>
            <a:r>
              <a:rPr lang="en-US" sz="600" b="1" i="1" dirty="0">
                <a:solidFill>
                  <a:srgbClr val="003399"/>
                </a:solidFill>
              </a:rPr>
              <a:t>-</a:t>
            </a:r>
            <a:r>
              <a:rPr lang="en-US" sz="600" b="1" i="1" dirty="0" err="1">
                <a:solidFill>
                  <a:srgbClr val="003399"/>
                </a:solidFill>
              </a:rPr>
              <a:t>sante</a:t>
            </a:r>
            <a:r>
              <a:rPr lang="en-US" sz="600" b="1" i="1" dirty="0">
                <a:solidFill>
                  <a:srgbClr val="003399"/>
                </a:solidFill>
              </a:rPr>
              <a:t>-travail/</a:t>
            </a:r>
            <a:r>
              <a:rPr lang="en-US" sz="600" b="1" i="1" dirty="0" err="1">
                <a:solidFill>
                  <a:srgbClr val="003399"/>
                </a:solidFill>
              </a:rPr>
              <a:t>Traitement</a:t>
            </a:r>
            <a:r>
              <a:rPr lang="en-US" sz="600" b="1" i="1" dirty="0">
                <a:solidFill>
                  <a:srgbClr val="003399"/>
                </a:solidFill>
              </a:rPr>
              <a:t>-des-</a:t>
            </a:r>
            <a:r>
              <a:rPr lang="en-US" sz="600" b="1" i="1" dirty="0" err="1">
                <a:solidFill>
                  <a:srgbClr val="003399"/>
                </a:solidFill>
              </a:rPr>
              <a:t>signalements</a:t>
            </a:r>
            <a:endParaRPr lang="en-US" sz="600" b="1" i="1" dirty="0">
              <a:solidFill>
                <a:srgbClr val="003399"/>
              </a:solidFill>
            </a:endParaRPr>
          </a:p>
        </p:txBody>
      </p:sp>
      <p:sp>
        <p:nvSpPr>
          <p:cNvPr id="9" name="TextBox 8"/>
          <p:cNvSpPr txBox="1"/>
          <p:nvPr/>
        </p:nvSpPr>
        <p:spPr>
          <a:xfrm>
            <a:off x="4530185" y="4631854"/>
            <a:ext cx="3563887" cy="276999"/>
          </a:xfrm>
          <a:prstGeom prst="rect">
            <a:avLst/>
          </a:prstGeom>
          <a:noFill/>
        </p:spPr>
        <p:txBody>
          <a:bodyPr wrap="square" rtlCol="0">
            <a:spAutoFit/>
          </a:bodyPr>
          <a:lstStyle/>
          <a:p>
            <a:r>
              <a:rPr lang="en-US" sz="600" b="1" i="1" dirty="0" smtClean="0">
                <a:solidFill>
                  <a:srgbClr val="003399"/>
                </a:solidFill>
              </a:rPr>
              <a:t>Source: </a:t>
            </a:r>
            <a:r>
              <a:rPr lang="en-US" sz="600" b="1" i="1" dirty="0">
                <a:solidFill>
                  <a:srgbClr val="003399"/>
                </a:solidFill>
              </a:rPr>
              <a:t>http://invs.santepubliquefrance.fr/</a:t>
            </a:r>
            <a:r>
              <a:rPr lang="en-US" sz="600" b="1" i="1" dirty="0" err="1">
                <a:solidFill>
                  <a:srgbClr val="003399"/>
                </a:solidFill>
              </a:rPr>
              <a:t>fr.</a:t>
            </a:r>
            <a:r>
              <a:rPr lang="en-US" sz="600" b="1" i="1" dirty="0">
                <a:solidFill>
                  <a:srgbClr val="003399"/>
                </a:solidFill>
              </a:rPr>
              <a:t>./Dossiers-</a:t>
            </a:r>
            <a:r>
              <a:rPr lang="en-US" sz="600" b="1" i="1" dirty="0" err="1">
                <a:solidFill>
                  <a:srgbClr val="003399"/>
                </a:solidFill>
              </a:rPr>
              <a:t>thematiques</a:t>
            </a:r>
            <a:r>
              <a:rPr lang="en-US" sz="600" b="1" i="1" dirty="0">
                <a:solidFill>
                  <a:srgbClr val="003399"/>
                </a:solidFill>
              </a:rPr>
              <a:t>/Travail-et-</a:t>
            </a:r>
            <a:r>
              <a:rPr lang="en-US" sz="600" b="1" i="1" dirty="0" err="1">
                <a:solidFill>
                  <a:srgbClr val="003399"/>
                </a:solidFill>
              </a:rPr>
              <a:t>sante</a:t>
            </a:r>
            <a:r>
              <a:rPr lang="en-US" sz="600" b="1" i="1" dirty="0">
                <a:solidFill>
                  <a:srgbClr val="003399"/>
                </a:solidFill>
              </a:rPr>
              <a:t>/</a:t>
            </a:r>
            <a:r>
              <a:rPr lang="en-US" sz="600" b="1" i="1" dirty="0" err="1">
                <a:solidFill>
                  <a:srgbClr val="003399"/>
                </a:solidFill>
              </a:rPr>
              <a:t>Alertes</a:t>
            </a:r>
            <a:r>
              <a:rPr lang="en-US" sz="600" b="1" i="1" dirty="0">
                <a:solidFill>
                  <a:srgbClr val="003399"/>
                </a:solidFill>
              </a:rPr>
              <a:t>-</a:t>
            </a:r>
            <a:r>
              <a:rPr lang="en-US" sz="600" b="1" i="1" dirty="0" err="1">
                <a:solidFill>
                  <a:srgbClr val="003399"/>
                </a:solidFill>
              </a:rPr>
              <a:t>en</a:t>
            </a:r>
            <a:r>
              <a:rPr lang="en-US" sz="600" b="1" i="1" dirty="0">
                <a:solidFill>
                  <a:srgbClr val="003399"/>
                </a:solidFill>
              </a:rPr>
              <a:t>-</a:t>
            </a:r>
            <a:r>
              <a:rPr lang="en-US" sz="600" b="1" i="1" dirty="0" err="1">
                <a:solidFill>
                  <a:srgbClr val="003399"/>
                </a:solidFill>
              </a:rPr>
              <a:t>sante</a:t>
            </a:r>
            <a:r>
              <a:rPr lang="en-US" sz="600" b="1" i="1" dirty="0">
                <a:solidFill>
                  <a:srgbClr val="003399"/>
                </a:solidFill>
              </a:rPr>
              <a:t>-travail/Bulletin-des-</a:t>
            </a:r>
            <a:r>
              <a:rPr lang="en-US" sz="600" b="1" i="1" dirty="0" err="1">
                <a:solidFill>
                  <a:srgbClr val="003399"/>
                </a:solidFill>
              </a:rPr>
              <a:t>reseaux</a:t>
            </a:r>
            <a:r>
              <a:rPr lang="en-US" sz="600" b="1" i="1" dirty="0">
                <a:solidFill>
                  <a:srgbClr val="003399"/>
                </a:solidFill>
              </a:rPr>
              <a:t>-de-surveillance</a:t>
            </a:r>
          </a:p>
        </p:txBody>
      </p:sp>
      <p:sp>
        <p:nvSpPr>
          <p:cNvPr id="10" name="TextBox 9"/>
          <p:cNvSpPr txBox="1"/>
          <p:nvPr/>
        </p:nvSpPr>
        <p:spPr>
          <a:xfrm>
            <a:off x="4579399" y="2361166"/>
            <a:ext cx="4241073" cy="276999"/>
          </a:xfrm>
          <a:prstGeom prst="rect">
            <a:avLst/>
          </a:prstGeom>
          <a:noFill/>
        </p:spPr>
        <p:txBody>
          <a:bodyPr wrap="square" rtlCol="0">
            <a:spAutoFit/>
          </a:bodyPr>
          <a:lstStyle/>
          <a:p>
            <a:r>
              <a:rPr lang="en-US" sz="600" b="1" i="1" dirty="0" smtClean="0">
                <a:solidFill>
                  <a:srgbClr val="003399"/>
                </a:solidFill>
              </a:rPr>
              <a:t>Source: </a:t>
            </a:r>
            <a:r>
              <a:rPr lang="en-US" sz="600" b="1" i="1" dirty="0">
                <a:solidFill>
                  <a:srgbClr val="003399"/>
                </a:solidFill>
              </a:rPr>
              <a:t>http://invs.santepubliquefrance.fr/var/ezflow_site/storage/images/media/images/carte-du-deploiement-des-gast-au-1er-novembre-2016/479999-1-fre-FR/Carte-du-deploiement-des-Gast-au-1er-novembre-2016.jpg</a:t>
            </a:r>
          </a:p>
        </p:txBody>
      </p:sp>
      <p:sp>
        <p:nvSpPr>
          <p:cNvPr id="2" name="TextBox 1"/>
          <p:cNvSpPr txBox="1"/>
          <p:nvPr/>
        </p:nvSpPr>
        <p:spPr>
          <a:xfrm>
            <a:off x="4389099" y="3256168"/>
            <a:ext cx="292388" cy="842687"/>
          </a:xfrm>
          <a:prstGeom prst="rect">
            <a:avLst/>
          </a:prstGeom>
          <a:noFill/>
        </p:spPr>
        <p:txBody>
          <a:bodyPr vert="vert270" wrap="square" rtlCol="0">
            <a:spAutoFit/>
          </a:bodyPr>
          <a:lstStyle/>
          <a:p>
            <a:r>
              <a:rPr lang="en-GB" sz="700" dirty="0" smtClean="0">
                <a:latin typeface="Calibri Light" panose="020F0302020204030204" pitchFamily="34" charset="0"/>
                <a:cs typeface="Calibri Light" panose="020F0302020204030204" pitchFamily="34" charset="0"/>
              </a:rPr>
              <a:t>No of reports</a:t>
            </a:r>
            <a:endParaRPr lang="nl-BE" sz="7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91162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55181" y="135000"/>
            <a:ext cx="1486804" cy="1145570"/>
          </a:xfrm>
          <a:prstGeom prst="rect">
            <a:avLst/>
          </a:prstGeom>
        </p:spPr>
      </p:pic>
      <p:sp>
        <p:nvSpPr>
          <p:cNvPr id="3" name="Content Placeholder 2"/>
          <p:cNvSpPr>
            <a:spLocks noGrp="1"/>
          </p:cNvSpPr>
          <p:nvPr>
            <p:ph sz="half" idx="1"/>
          </p:nvPr>
        </p:nvSpPr>
        <p:spPr/>
        <p:txBody>
          <a:bodyPr>
            <a:normAutofit/>
          </a:bodyPr>
          <a:lstStyle/>
          <a:p>
            <a:r>
              <a:rPr lang="en-US" dirty="0"/>
              <a:t>HHE </a:t>
            </a:r>
            <a:r>
              <a:rPr lang="en-US" dirty="0" err="1"/>
              <a:t>programme</a:t>
            </a:r>
            <a:r>
              <a:rPr lang="en-US" dirty="0"/>
              <a:t> identifies chemical, biological or physical hazards at the workplace</a:t>
            </a:r>
          </a:p>
          <a:p>
            <a:r>
              <a:rPr lang="en-US" dirty="0"/>
              <a:t>Run by the National Institute of Occupational Safety and Health (NIOSH)</a:t>
            </a:r>
          </a:p>
          <a:p>
            <a:r>
              <a:rPr lang="en-US" dirty="0"/>
              <a:t>A priority of the </a:t>
            </a:r>
            <a:r>
              <a:rPr lang="en-US" dirty="0" err="1"/>
              <a:t>programme</a:t>
            </a:r>
            <a:r>
              <a:rPr lang="en-US" dirty="0"/>
              <a:t> is to </a:t>
            </a:r>
            <a:r>
              <a:rPr lang="en-US" dirty="0">
                <a:solidFill>
                  <a:srgbClr val="C00000"/>
                </a:solidFill>
              </a:rPr>
              <a:t>evaluate and identify new and emerging hazards</a:t>
            </a:r>
          </a:p>
          <a:p>
            <a:endParaRPr lang="en-US" dirty="0"/>
          </a:p>
          <a:p>
            <a:r>
              <a:rPr lang="en-US" dirty="0"/>
              <a:t>The </a:t>
            </a:r>
            <a:r>
              <a:rPr lang="en-US" dirty="0" err="1"/>
              <a:t>programme</a:t>
            </a:r>
            <a:r>
              <a:rPr lang="en-US" dirty="0"/>
              <a:t> operates from two locations in the USA and </a:t>
            </a:r>
            <a:r>
              <a:rPr lang="en-US" dirty="0">
                <a:solidFill>
                  <a:srgbClr val="C00000"/>
                </a:solidFill>
              </a:rPr>
              <a:t>acts upon the request of employers, employees or employee representatives</a:t>
            </a:r>
            <a:r>
              <a:rPr lang="en-US" dirty="0"/>
              <a:t>, and other public-sector agencies</a:t>
            </a:r>
          </a:p>
          <a:p>
            <a:r>
              <a:rPr lang="en-US" dirty="0">
                <a:solidFill>
                  <a:srgbClr val="C00000"/>
                </a:solidFill>
              </a:rPr>
              <a:t>Multidisciplinary teams investigate cases</a:t>
            </a:r>
            <a:r>
              <a:rPr lang="en-US" dirty="0"/>
              <a:t>; depending on the subject they comprise industrial hygienists, physicians and other OH specialists (including epidemiologists, psychologists, engineers and statisticians)</a:t>
            </a:r>
          </a:p>
          <a:p>
            <a:endParaRPr lang="en-US" dirty="0"/>
          </a:p>
          <a:p>
            <a:r>
              <a:rPr lang="en-US" dirty="0"/>
              <a:t>Responses to requests: </a:t>
            </a:r>
            <a:r>
              <a:rPr lang="en-US" dirty="0">
                <a:solidFill>
                  <a:srgbClr val="C00000"/>
                </a:solidFill>
              </a:rPr>
              <a:t>written or oral consultations</a:t>
            </a:r>
            <a:r>
              <a:rPr lang="en-US" dirty="0"/>
              <a:t> on technical matters, full-scale </a:t>
            </a:r>
            <a:r>
              <a:rPr lang="en-US" dirty="0">
                <a:solidFill>
                  <a:srgbClr val="C00000"/>
                </a:solidFill>
              </a:rPr>
              <a:t>onsite investigations</a:t>
            </a:r>
          </a:p>
          <a:p>
            <a:r>
              <a:rPr lang="en-US" dirty="0"/>
              <a:t>Written reports containing recommendations of evaluations are shared with employer and employee representatives at the worksite that is the subject of the investigation</a:t>
            </a:r>
          </a:p>
          <a:p>
            <a:endParaRPr lang="nl-BE" dirty="0"/>
          </a:p>
        </p:txBody>
      </p:sp>
      <p:sp>
        <p:nvSpPr>
          <p:cNvPr id="4" name="Title 1"/>
          <p:cNvSpPr txBox="1">
            <a:spLocks/>
          </p:cNvSpPr>
          <p:nvPr/>
        </p:nvSpPr>
        <p:spPr>
          <a:xfrm>
            <a:off x="935546" y="135000"/>
            <a:ext cx="658878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NIOSH Health Hazard Evaluations (HHE) (USA)</a:t>
            </a:r>
          </a:p>
        </p:txBody>
      </p:sp>
      <p:sp>
        <p:nvSpPr>
          <p:cNvPr id="6" name="TextBox 5"/>
          <p:cNvSpPr txBox="1"/>
          <p:nvPr/>
        </p:nvSpPr>
        <p:spPr>
          <a:xfrm>
            <a:off x="828792" y="4902844"/>
            <a:ext cx="7800639" cy="200055"/>
          </a:xfrm>
          <a:prstGeom prst="rect">
            <a:avLst/>
          </a:prstGeom>
          <a:noFill/>
        </p:spPr>
        <p:txBody>
          <a:bodyPr wrap="square" rtlCol="0">
            <a:spAutoFit/>
          </a:bodyPr>
          <a:lstStyle/>
          <a:p>
            <a:pPr algn="r"/>
            <a:r>
              <a:rPr lang="en-US" sz="700" b="1" i="1" dirty="0" smtClean="0">
                <a:solidFill>
                  <a:srgbClr val="003399"/>
                </a:solidFill>
              </a:rPr>
              <a:t>Image sources: </a:t>
            </a:r>
            <a:r>
              <a:rPr lang="en-US" sz="700" b="1" i="1" dirty="0">
                <a:solidFill>
                  <a:srgbClr val="003399"/>
                </a:solidFill>
              </a:rPr>
              <a:t>https://print.myscres.com/images/free-printable-wall-art-travel/free-printable-wall-art-travel-21.png</a:t>
            </a:r>
          </a:p>
        </p:txBody>
      </p:sp>
    </p:spTree>
    <p:extLst>
      <p:ext uri="{BB962C8B-B14F-4D97-AF65-F5344CB8AC3E}">
        <p14:creationId xmlns:p14="http://schemas.microsoft.com/office/powerpoint/2010/main" val="4160103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35546" y="135000"/>
            <a:ext cx="658878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NIOSH Health Hazard Evaluations (HHE) (USA)</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5536" y="627534"/>
            <a:ext cx="3157556" cy="4392488"/>
          </a:xfrm>
          <a:prstGeom prst="rect">
            <a:avLst/>
          </a:prstGeom>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07904" y="627534"/>
            <a:ext cx="5151392" cy="2000006"/>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4991" y="2823778"/>
            <a:ext cx="5154305" cy="1548172"/>
          </a:xfrm>
          <a:prstGeom prst="rect">
            <a:avLst/>
          </a:prstGeom>
        </p:spPr>
      </p:pic>
      <p:sp>
        <p:nvSpPr>
          <p:cNvPr id="8" name="TextBox 7"/>
          <p:cNvSpPr txBox="1"/>
          <p:nvPr/>
        </p:nvSpPr>
        <p:spPr>
          <a:xfrm>
            <a:off x="828792" y="4902844"/>
            <a:ext cx="7800639" cy="200055"/>
          </a:xfrm>
          <a:prstGeom prst="rect">
            <a:avLst/>
          </a:prstGeom>
          <a:noFill/>
        </p:spPr>
        <p:txBody>
          <a:bodyPr wrap="square" rtlCol="0">
            <a:spAutoFit/>
          </a:bodyPr>
          <a:lstStyle/>
          <a:p>
            <a:pPr algn="r"/>
            <a:r>
              <a:rPr lang="en-US" sz="700" b="1" i="1" dirty="0" smtClean="0">
                <a:solidFill>
                  <a:srgbClr val="003399"/>
                </a:solidFill>
              </a:rPr>
              <a:t>Image sources: </a:t>
            </a:r>
            <a:r>
              <a:rPr lang="en-US" sz="700" b="1" i="1" dirty="0">
                <a:solidFill>
                  <a:srgbClr val="003399"/>
                </a:solidFill>
              </a:rPr>
              <a:t>https://www.cdc.gov/spanish/niosh/hhe/images/banner.jpg</a:t>
            </a:r>
          </a:p>
        </p:txBody>
      </p:sp>
    </p:spTree>
    <p:extLst>
      <p:ext uri="{BB962C8B-B14F-4D97-AF65-F5344CB8AC3E}">
        <p14:creationId xmlns:p14="http://schemas.microsoft.com/office/powerpoint/2010/main" val="124670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38108" y="837001"/>
            <a:ext cx="1314405" cy="1806757"/>
          </a:xfrm>
          <a:prstGeom prst="rect">
            <a:avLst/>
          </a:prstGeom>
        </p:spPr>
      </p:pic>
      <p:sp>
        <p:nvSpPr>
          <p:cNvPr id="3" name="Content Placeholder 2"/>
          <p:cNvSpPr>
            <a:spLocks noGrp="1"/>
          </p:cNvSpPr>
          <p:nvPr>
            <p:ph sz="half" idx="1"/>
          </p:nvPr>
        </p:nvSpPr>
        <p:spPr>
          <a:xfrm>
            <a:off x="251520" y="821258"/>
            <a:ext cx="7560000" cy="3645000"/>
          </a:xfrm>
        </p:spPr>
        <p:txBody>
          <a:bodyPr/>
          <a:lstStyle/>
          <a:p>
            <a:r>
              <a:rPr lang="en-US" dirty="0"/>
              <a:t>SIGNAAL is an </a:t>
            </a:r>
            <a:r>
              <a:rPr lang="en-US" dirty="0">
                <a:solidFill>
                  <a:srgbClr val="C00000"/>
                </a:solidFill>
              </a:rPr>
              <a:t>online non-compensation-based sentinel system </a:t>
            </a:r>
            <a:r>
              <a:rPr lang="en-US" dirty="0"/>
              <a:t>in place since July 2013</a:t>
            </a:r>
          </a:p>
          <a:p>
            <a:r>
              <a:rPr lang="en-US" dirty="0"/>
              <a:t>Result of cooperation between the Netherlands Centre for Occupational Diseases (NCvB), the Centre of Environment and Health of KU Leuven (Belgium) and Group IDEWE (a Belgian external service for prevention and protection at work) </a:t>
            </a:r>
          </a:p>
          <a:p>
            <a:r>
              <a:rPr lang="en-US" dirty="0">
                <a:solidFill>
                  <a:srgbClr val="C00000"/>
                </a:solidFill>
              </a:rPr>
              <a:t>Main goal is to detect new OH risks and new ODs</a:t>
            </a:r>
            <a:r>
              <a:rPr lang="en-US" dirty="0"/>
              <a:t/>
            </a:r>
            <a:br>
              <a:rPr lang="en-US" dirty="0"/>
            </a:br>
            <a:endParaRPr lang="en-US" dirty="0"/>
          </a:p>
          <a:p>
            <a:r>
              <a:rPr lang="en-US" dirty="0"/>
              <a:t>OH physicians mainly report diseases they suspect to be caused by an employee’s occupation</a:t>
            </a:r>
          </a:p>
          <a:p>
            <a:r>
              <a:rPr lang="en-US" dirty="0"/>
              <a:t>Strong point: </a:t>
            </a:r>
            <a:r>
              <a:rPr lang="en-US" dirty="0">
                <a:solidFill>
                  <a:srgbClr val="C00000"/>
                </a:solidFill>
              </a:rPr>
              <a:t>every reported case is evaluated in a structured manner </a:t>
            </a:r>
            <a:r>
              <a:rPr lang="en-US" dirty="0"/>
              <a:t>by at least two independent OH experts who assess if the case could be a WRD and if it is a new OH problem </a:t>
            </a:r>
          </a:p>
          <a:p>
            <a:r>
              <a:rPr lang="en-US" dirty="0"/>
              <a:t>After the assessment, the reporting physician receives an </a:t>
            </a:r>
            <a:r>
              <a:rPr lang="en-US" dirty="0">
                <a:solidFill>
                  <a:srgbClr val="C00000"/>
                </a:solidFill>
              </a:rPr>
              <a:t>expanded report</a:t>
            </a:r>
            <a:r>
              <a:rPr lang="en-US" dirty="0"/>
              <a:t> that contains supportive literary research, the relevance to the job in question and suggestions regarding the next steps in the course of action</a:t>
            </a:r>
          </a:p>
          <a:p>
            <a:endParaRPr lang="nl-BE" dirty="0"/>
          </a:p>
        </p:txBody>
      </p:sp>
      <p:sp>
        <p:nvSpPr>
          <p:cNvPr id="4" name="Title 1"/>
          <p:cNvSpPr txBox="1">
            <a:spLocks/>
          </p:cNvSpPr>
          <p:nvPr/>
        </p:nvSpPr>
        <p:spPr>
          <a:xfrm>
            <a:off x="1295586" y="135000"/>
            <a:ext cx="586870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SIGNAAL (Belgium and the Netherlands)</a:t>
            </a:r>
          </a:p>
        </p:txBody>
      </p:sp>
      <p:sp>
        <p:nvSpPr>
          <p:cNvPr id="6" name="TextBox 5"/>
          <p:cNvSpPr txBox="1"/>
          <p:nvPr/>
        </p:nvSpPr>
        <p:spPr>
          <a:xfrm>
            <a:off x="828792" y="4902844"/>
            <a:ext cx="7800639" cy="200055"/>
          </a:xfrm>
          <a:prstGeom prst="rect">
            <a:avLst/>
          </a:prstGeom>
          <a:noFill/>
        </p:spPr>
        <p:txBody>
          <a:bodyPr wrap="square" rtlCol="0">
            <a:spAutoFit/>
          </a:bodyPr>
          <a:lstStyle/>
          <a:p>
            <a:pPr algn="r"/>
            <a:r>
              <a:rPr lang="en-US" sz="700" b="1" i="1" dirty="0" smtClean="0">
                <a:solidFill>
                  <a:srgbClr val="003399"/>
                </a:solidFill>
              </a:rPr>
              <a:t>Image sources: </a:t>
            </a:r>
            <a:r>
              <a:rPr lang="en-US" sz="700" b="1" i="1" dirty="0">
                <a:solidFill>
                  <a:srgbClr val="003399"/>
                </a:solidFill>
              </a:rPr>
              <a:t>https://</a:t>
            </a:r>
            <a:r>
              <a:rPr lang="en-US" sz="700" b="1" i="1" dirty="0" smtClean="0">
                <a:solidFill>
                  <a:srgbClr val="003399"/>
                </a:solidFill>
              </a:rPr>
              <a:t>ilpallonenellarete.files.wordpress.com/2016/07/countrieseuro2000.png </a:t>
            </a:r>
            <a:endParaRPr lang="en-US" sz="700" b="1" i="1" dirty="0">
              <a:solidFill>
                <a:srgbClr val="003399"/>
              </a:solidFill>
            </a:endParaRPr>
          </a:p>
        </p:txBody>
      </p:sp>
    </p:spTree>
    <p:extLst>
      <p:ext uri="{BB962C8B-B14F-4D97-AF65-F5344CB8AC3E}">
        <p14:creationId xmlns:p14="http://schemas.microsoft.com/office/powerpoint/2010/main" val="400054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95586" y="135000"/>
            <a:ext cx="586870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SIGNAAL (Belgium and the Netherlands)</a:t>
            </a:r>
          </a:p>
        </p:txBody>
      </p:sp>
      <p:graphicFrame>
        <p:nvGraphicFramePr>
          <p:cNvPr id="5" name="Content Placeholder 4"/>
          <p:cNvGraphicFramePr>
            <a:graphicFrameLocks/>
          </p:cNvGraphicFramePr>
          <p:nvPr>
            <p:extLst>
              <p:ext uri="{D42A27DB-BD31-4B8C-83A1-F6EECF244321}">
                <p14:modId xmlns:p14="http://schemas.microsoft.com/office/powerpoint/2010/main" val="955962095"/>
              </p:ext>
            </p:extLst>
          </p:nvPr>
        </p:nvGraphicFramePr>
        <p:xfrm>
          <a:off x="683568" y="843558"/>
          <a:ext cx="7560840" cy="3672410"/>
        </p:xfrm>
        <a:graphic>
          <a:graphicData uri="http://schemas.openxmlformats.org/drawingml/2006/table">
            <a:tbl>
              <a:tblPr firstRow="1" bandRow="1">
                <a:tableStyleId>{5C22544A-7EE6-4342-B048-85BDC9FD1C3A}</a:tableStyleId>
              </a:tblPr>
              <a:tblGrid>
                <a:gridCol w="3400969">
                  <a:extLst>
                    <a:ext uri="{9D8B030D-6E8A-4147-A177-3AD203B41FA5}">
                      <a16:colId xmlns="" xmlns:a16="http://schemas.microsoft.com/office/drawing/2014/main" val="511374905"/>
                    </a:ext>
                  </a:extLst>
                </a:gridCol>
                <a:gridCol w="804099">
                  <a:extLst>
                    <a:ext uri="{9D8B030D-6E8A-4147-A177-3AD203B41FA5}">
                      <a16:colId xmlns="" xmlns:a16="http://schemas.microsoft.com/office/drawing/2014/main" val="1810445313"/>
                    </a:ext>
                  </a:extLst>
                </a:gridCol>
                <a:gridCol w="1147181">
                  <a:extLst>
                    <a:ext uri="{9D8B030D-6E8A-4147-A177-3AD203B41FA5}">
                      <a16:colId xmlns="" xmlns:a16="http://schemas.microsoft.com/office/drawing/2014/main" val="2606686126"/>
                    </a:ext>
                  </a:extLst>
                </a:gridCol>
                <a:gridCol w="2208591">
                  <a:extLst>
                    <a:ext uri="{9D8B030D-6E8A-4147-A177-3AD203B41FA5}">
                      <a16:colId xmlns="" xmlns:a16="http://schemas.microsoft.com/office/drawing/2014/main" val="2002784431"/>
                    </a:ext>
                  </a:extLst>
                </a:gridCol>
              </a:tblGrid>
              <a:tr h="524630">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l" fontAlgn="ctr"/>
                      <a:r>
                        <a:rPr lang="en-US" sz="1400" u="none" strike="noStrike" dirty="0">
                          <a:effectLst/>
                        </a:rPr>
                        <a:t>Some of the reports since July 2013</a:t>
                      </a:r>
                      <a:endParaRPr lang="en-US" sz="1400" b="1" i="0" u="none" strike="noStrike" dirty="0">
                        <a:solidFill>
                          <a:srgbClr val="FFFFFF"/>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fontAlgn="ctr"/>
                      <a:r>
                        <a:rPr lang="nl-BE" sz="1400" u="none" strike="noStrike">
                          <a:effectLst/>
                        </a:rPr>
                        <a:t>Country</a:t>
                      </a:r>
                      <a:endParaRPr lang="nl-BE" sz="1400" b="1" i="0" u="none" strike="noStrike">
                        <a:solidFill>
                          <a:srgbClr val="FFFFFF"/>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fontAlgn="ctr"/>
                      <a:r>
                        <a:rPr lang="nl-BE" sz="1400" u="none" strike="noStrike">
                          <a:effectLst/>
                        </a:rPr>
                        <a:t>Work-related?</a:t>
                      </a:r>
                      <a:endParaRPr lang="nl-BE" sz="1400" b="1" i="0" u="none" strike="noStrike">
                        <a:solidFill>
                          <a:srgbClr val="FFFFFF"/>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l" fontAlgn="ctr"/>
                      <a:r>
                        <a:rPr lang="nl-BE" sz="1400" u="none" strike="noStrike" dirty="0">
                          <a:effectLst/>
                        </a:rPr>
                        <a:t>New </a:t>
                      </a:r>
                      <a:r>
                        <a:rPr lang="nl-BE" sz="1400" u="none" strike="noStrike" dirty="0" err="1">
                          <a:effectLst/>
                        </a:rPr>
                        <a:t>combination</a:t>
                      </a:r>
                      <a:r>
                        <a:rPr lang="nl-BE" sz="1400" u="none" strike="noStrike" dirty="0">
                          <a:effectLst/>
                        </a:rPr>
                        <a:t>?</a:t>
                      </a:r>
                      <a:endParaRPr lang="nl-BE" sz="1400" b="1" i="0" u="none" strike="noStrike" dirty="0">
                        <a:solidFill>
                          <a:srgbClr val="FFFFFF"/>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4149420357"/>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dirty="0">
                          <a:effectLst/>
                        </a:rPr>
                        <a:t>Open angle glaucoma and playing saxophone (teacher)</a:t>
                      </a:r>
                      <a:endParaRPr lang="en-US" sz="1200" b="0" i="0" u="none" strike="noStrike" baseline="0" dirty="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NL</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Yes</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l-BE" sz="1200" u="none" strike="noStrike" baseline="0">
                          <a:effectLst/>
                        </a:rPr>
                        <a:t>Not new, relatively unknown</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2368396372"/>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Achilles tendon rupture in the assembly, dismantling and maintenance of cranes</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NL</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Yes</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l-BE" sz="1200" u="none" strike="noStrike" baseline="0">
                          <a:effectLst/>
                        </a:rPr>
                        <a:t>Not new, relatively unknown</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92230236"/>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Back pain in the care of dementia patients without available lifting aids</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NL</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Possible</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l-BE" sz="1200" u="none" strike="noStrike" baseline="0">
                          <a:effectLst/>
                        </a:rPr>
                        <a:t>Not new</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2634001436"/>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Endotoxin fever after cleaning a polluted drain with high pressure air</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dirty="0">
                          <a:effectLst/>
                        </a:rPr>
                        <a:t>NL</a:t>
                      </a:r>
                      <a:endParaRPr lang="nl-BE" sz="1200" b="0" i="0" u="none" strike="noStrike" baseline="0" dirty="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dirty="0">
                          <a:effectLst/>
                        </a:rPr>
                        <a:t>Yes</a:t>
                      </a:r>
                      <a:endParaRPr lang="nl-BE" sz="1200" b="0" i="0" u="none" strike="noStrike" baseline="0" dirty="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Not new, not described in this work setting</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544542288"/>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Nosebleeds and formaldehyde exposure in aluminimum production</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B</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Yes</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l-BE" sz="1200" u="none" strike="noStrike" baseline="0">
                          <a:effectLst/>
                        </a:rPr>
                        <a:t>New</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3475430851"/>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Pulmonary alveolar proteinosis and exposure to hairspray in a hairdresser</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B</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Yes</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dirty="0">
                          <a:effectLst/>
                        </a:rPr>
                        <a:t>Not completely new, but rarely described</a:t>
                      </a:r>
                      <a:endParaRPr lang="en-US" sz="1200" b="0" i="0" u="none" strike="noStrike" baseline="0" dirty="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1472318749"/>
                  </a:ext>
                </a:extLst>
              </a:tr>
            </a:tbl>
          </a:graphicData>
        </a:graphic>
      </p:graphicFrame>
    </p:spTree>
    <p:extLst>
      <p:ext uri="{BB962C8B-B14F-4D97-AF65-F5344CB8AC3E}">
        <p14:creationId xmlns:p14="http://schemas.microsoft.com/office/powerpoint/2010/main" val="8530499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0000" y="837000"/>
            <a:ext cx="6786296" cy="3645000"/>
          </a:xfrm>
        </p:spPr>
        <p:txBody>
          <a:bodyPr>
            <a:normAutofit fontScale="92500" lnSpcReduction="10000"/>
          </a:bodyPr>
          <a:lstStyle/>
          <a:p>
            <a:r>
              <a:rPr lang="en-US" dirty="0">
                <a:solidFill>
                  <a:srgbClr val="C00000"/>
                </a:solidFill>
              </a:rPr>
              <a:t>SENSOR</a:t>
            </a:r>
            <a:r>
              <a:rPr lang="en-US" dirty="0"/>
              <a:t>: first OSH surveillance system designed according to the sentinel approach </a:t>
            </a:r>
          </a:p>
          <a:p>
            <a:r>
              <a:rPr lang="en-US" dirty="0"/>
              <a:t>Initial goal: provide information on any identified work-related health problems </a:t>
            </a:r>
          </a:p>
          <a:p>
            <a:r>
              <a:rPr lang="en-US" dirty="0"/>
              <a:t>Main reporting parties were physicians across the USA </a:t>
            </a:r>
            <a:br>
              <a:rPr lang="en-US" dirty="0"/>
            </a:br>
            <a:endParaRPr lang="en-US" dirty="0"/>
          </a:p>
          <a:p>
            <a:r>
              <a:rPr lang="en-US" dirty="0">
                <a:solidFill>
                  <a:srgbClr val="C00000"/>
                </a:solidFill>
              </a:rPr>
              <a:t>SENSOR-Pesticides </a:t>
            </a:r>
            <a:r>
              <a:rPr lang="en-US" dirty="0" err="1">
                <a:solidFill>
                  <a:srgbClr val="C00000"/>
                </a:solidFill>
              </a:rPr>
              <a:t>programme</a:t>
            </a:r>
            <a:r>
              <a:rPr lang="en-US" dirty="0">
                <a:solidFill>
                  <a:srgbClr val="C00000"/>
                </a:solidFill>
              </a:rPr>
              <a:t>:</a:t>
            </a:r>
            <a:r>
              <a:rPr lang="en-US" dirty="0"/>
              <a:t> only remaining system of the initial SENSOR with its original name</a:t>
            </a:r>
          </a:p>
          <a:p>
            <a:r>
              <a:rPr lang="en-US" dirty="0">
                <a:solidFill>
                  <a:srgbClr val="C00000"/>
                </a:solidFill>
              </a:rPr>
              <a:t>Three main sources </a:t>
            </a:r>
            <a:r>
              <a:rPr lang="en-US" dirty="0"/>
              <a:t>of data information: </a:t>
            </a:r>
          </a:p>
          <a:p>
            <a:pPr lvl="1"/>
            <a:r>
              <a:rPr lang="en-US" sz="1300" b="1" dirty="0">
                <a:solidFill>
                  <a:schemeClr val="tx2"/>
                </a:solidFill>
              </a:rPr>
              <a:t>State Department of Agriculture</a:t>
            </a:r>
          </a:p>
          <a:p>
            <a:pPr lvl="1"/>
            <a:r>
              <a:rPr lang="en-US" sz="1300" b="1" dirty="0">
                <a:solidFill>
                  <a:schemeClr val="tx2"/>
                </a:solidFill>
              </a:rPr>
              <a:t>Poison control centers </a:t>
            </a:r>
          </a:p>
          <a:p>
            <a:pPr lvl="1"/>
            <a:r>
              <a:rPr lang="en-US" sz="1300" b="1" dirty="0">
                <a:solidFill>
                  <a:schemeClr val="tx2"/>
                </a:solidFill>
              </a:rPr>
              <a:t>Workers’ compensation system</a:t>
            </a:r>
            <a:br>
              <a:rPr lang="en-US" sz="1300" b="1" dirty="0">
                <a:solidFill>
                  <a:schemeClr val="tx2"/>
                </a:solidFill>
              </a:rPr>
            </a:br>
            <a:endParaRPr lang="en-US" sz="1300" b="1" dirty="0">
              <a:solidFill>
                <a:schemeClr val="tx2"/>
              </a:solidFill>
            </a:endParaRPr>
          </a:p>
          <a:p>
            <a:r>
              <a:rPr lang="en-US" dirty="0"/>
              <a:t>Main strong points of the SENSOR-Pesticides </a:t>
            </a:r>
            <a:r>
              <a:rPr lang="en-US" dirty="0" err="1"/>
              <a:t>programme</a:t>
            </a:r>
            <a:r>
              <a:rPr lang="en-US" dirty="0"/>
              <a:t>: </a:t>
            </a:r>
          </a:p>
          <a:p>
            <a:pPr lvl="1"/>
            <a:r>
              <a:rPr lang="en-US" sz="1300" b="1" dirty="0">
                <a:solidFill>
                  <a:srgbClr val="C00000"/>
                </a:solidFill>
              </a:rPr>
              <a:t>clear case definition</a:t>
            </a:r>
            <a:endParaRPr lang="en-US" sz="1300" b="1" dirty="0">
              <a:solidFill>
                <a:schemeClr val="tx2"/>
              </a:solidFill>
            </a:endParaRPr>
          </a:p>
          <a:p>
            <a:pPr lvl="1"/>
            <a:r>
              <a:rPr lang="en-US" sz="1300" b="1" dirty="0">
                <a:solidFill>
                  <a:srgbClr val="C00000"/>
                </a:solidFill>
              </a:rPr>
              <a:t>detailed description </a:t>
            </a:r>
            <a:r>
              <a:rPr lang="en-US" sz="1300" b="1" dirty="0">
                <a:solidFill>
                  <a:schemeClr val="tx2"/>
                </a:solidFill>
              </a:rPr>
              <a:t>of cases through numerous </a:t>
            </a:r>
            <a:r>
              <a:rPr lang="en-US" sz="1300" b="1" dirty="0" err="1">
                <a:solidFill>
                  <a:schemeClr val="tx2"/>
                </a:solidFill>
              </a:rPr>
              <a:t>standardised</a:t>
            </a:r>
            <a:r>
              <a:rPr lang="en-US" sz="1300" b="1" dirty="0">
                <a:solidFill>
                  <a:schemeClr val="tx2"/>
                </a:solidFill>
              </a:rPr>
              <a:t> variables </a:t>
            </a:r>
          </a:p>
          <a:p>
            <a:pPr lvl="1"/>
            <a:r>
              <a:rPr lang="en-US" sz="1300" b="1" dirty="0">
                <a:solidFill>
                  <a:srgbClr val="C00000"/>
                </a:solidFill>
              </a:rPr>
              <a:t>thorough assessment procedure </a:t>
            </a:r>
            <a:r>
              <a:rPr lang="en-US" sz="1300" b="1" dirty="0">
                <a:solidFill>
                  <a:schemeClr val="tx2"/>
                </a:solidFill>
              </a:rPr>
              <a:t>of the reported cases, including classification of cases, determination of case severity, case investigation and follow-up </a:t>
            </a:r>
          </a:p>
          <a:p>
            <a:r>
              <a:rPr lang="en-US" dirty="0"/>
              <a:t>Usage of SENSOR data is </a:t>
            </a:r>
            <a:r>
              <a:rPr lang="en-US" dirty="0">
                <a:solidFill>
                  <a:srgbClr val="C00000"/>
                </a:solidFill>
              </a:rPr>
              <a:t>closely related </a:t>
            </a:r>
            <a:r>
              <a:rPr lang="en-US" dirty="0"/>
              <a:t>to the activities of the </a:t>
            </a:r>
            <a:r>
              <a:rPr lang="en-US" dirty="0">
                <a:solidFill>
                  <a:srgbClr val="C00000"/>
                </a:solidFill>
              </a:rPr>
              <a:t>Environmental Protection Agency (EPA)</a:t>
            </a:r>
            <a:r>
              <a:rPr lang="en-US" dirty="0"/>
              <a:t>, which enables the necessary link with prevention and pesticide-related policy</a:t>
            </a:r>
          </a:p>
          <a:p>
            <a:endParaRPr lang="nl-BE" dirty="0"/>
          </a:p>
        </p:txBody>
      </p:sp>
      <p:sp>
        <p:nvSpPr>
          <p:cNvPr id="4" name="Title 1"/>
          <p:cNvSpPr txBox="1">
            <a:spLocks/>
          </p:cNvSpPr>
          <p:nvPr/>
        </p:nvSpPr>
        <p:spPr>
          <a:xfrm>
            <a:off x="2159682" y="135000"/>
            <a:ext cx="4140510"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SENSOR Pesticides (USA)</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92280" y="837000"/>
            <a:ext cx="1809225" cy="1230694"/>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55606" y="2499742"/>
            <a:ext cx="1426588" cy="1066892"/>
          </a:xfrm>
          <a:prstGeom prst="rect">
            <a:avLst/>
          </a:prstGeom>
        </p:spPr>
      </p:pic>
      <p:sp>
        <p:nvSpPr>
          <p:cNvPr id="7" name="TextBox 6"/>
          <p:cNvSpPr txBox="1"/>
          <p:nvPr/>
        </p:nvSpPr>
        <p:spPr>
          <a:xfrm>
            <a:off x="1065011" y="4844499"/>
            <a:ext cx="6329851" cy="276999"/>
          </a:xfrm>
          <a:prstGeom prst="rect">
            <a:avLst/>
          </a:prstGeom>
          <a:noFill/>
        </p:spPr>
        <p:txBody>
          <a:bodyPr wrap="square" rtlCol="0">
            <a:spAutoFit/>
          </a:bodyPr>
          <a:lstStyle/>
          <a:p>
            <a:pPr algn="ctr"/>
            <a:r>
              <a:rPr lang="en-US" sz="600" b="1" i="1" dirty="0" smtClean="0">
                <a:solidFill>
                  <a:srgbClr val="003399"/>
                </a:solidFill>
              </a:rPr>
              <a:t>Image source</a:t>
            </a:r>
            <a:r>
              <a:rPr lang="en-US" sz="600" b="1" i="1" dirty="0">
                <a:solidFill>
                  <a:srgbClr val="003399"/>
                </a:solidFill>
              </a:rPr>
              <a:t>: https://</a:t>
            </a:r>
            <a:r>
              <a:rPr lang="en-US" sz="600" b="1" i="1" dirty="0" smtClean="0">
                <a:solidFill>
                  <a:srgbClr val="003399"/>
                </a:solidFill>
              </a:rPr>
              <a:t>upload.wikimedia.org/wikipedia/commons/2/26/SENSOR-Pesticides_state_participation_2011.png</a:t>
            </a:r>
            <a:r>
              <a:rPr lang="en-US" sz="600" b="1" i="1" dirty="0">
                <a:solidFill>
                  <a:srgbClr val="003399"/>
                </a:solidFill>
              </a:rPr>
              <a:t>, https://upload.wikimedia.org/wikipedia/commons/thumb/9/92/SENSOR_logo.jpg/300px-SENSOR_logo.jpg</a:t>
            </a:r>
          </a:p>
        </p:txBody>
      </p:sp>
    </p:spTree>
    <p:extLst>
      <p:ext uri="{BB962C8B-B14F-4D97-AF65-F5344CB8AC3E}">
        <p14:creationId xmlns:p14="http://schemas.microsoft.com/office/powerpoint/2010/main" val="215938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75706" y="135000"/>
            <a:ext cx="3708462"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Public health systems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0438" y="699542"/>
            <a:ext cx="7718997" cy="4032448"/>
          </a:xfrm>
          <a:prstGeom prst="rect">
            <a:avLst/>
          </a:prstGeom>
        </p:spPr>
      </p:pic>
    </p:spTree>
    <p:extLst>
      <p:ext uri="{BB962C8B-B14F-4D97-AF65-F5344CB8AC3E}">
        <p14:creationId xmlns:p14="http://schemas.microsoft.com/office/powerpoint/2010/main" val="4165789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9937" y="771550"/>
            <a:ext cx="7560000" cy="3645000"/>
          </a:xfrm>
        </p:spPr>
        <p:txBody>
          <a:bodyPr/>
          <a:lstStyle/>
          <a:p>
            <a:r>
              <a:rPr lang="en-GB" sz="1800" dirty="0"/>
              <a:t>Aimed at health surveillance of workers and general population</a:t>
            </a:r>
          </a:p>
          <a:p>
            <a:endParaRPr lang="nl-BE" dirty="0"/>
          </a:p>
        </p:txBody>
      </p:sp>
      <p:sp>
        <p:nvSpPr>
          <p:cNvPr id="4" name="Title 1"/>
          <p:cNvSpPr txBox="1">
            <a:spLocks/>
          </p:cNvSpPr>
          <p:nvPr/>
        </p:nvSpPr>
        <p:spPr>
          <a:xfrm>
            <a:off x="2375706" y="135000"/>
            <a:ext cx="3708462"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Public health systems</a:t>
            </a:r>
          </a:p>
        </p:txBody>
      </p:sp>
      <p:sp>
        <p:nvSpPr>
          <p:cNvPr id="6" name="Right Arrow 5"/>
          <p:cNvSpPr/>
          <p:nvPr/>
        </p:nvSpPr>
        <p:spPr>
          <a:xfrm rot="8350818">
            <a:off x="3130706" y="1325127"/>
            <a:ext cx="810167" cy="297986"/>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ight Arrow 6"/>
          <p:cNvSpPr/>
          <p:nvPr/>
        </p:nvSpPr>
        <p:spPr>
          <a:xfrm rot="2470768">
            <a:off x="4425888" y="1323822"/>
            <a:ext cx="810167" cy="297986"/>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xtBox 7"/>
          <p:cNvSpPr txBox="1"/>
          <p:nvPr/>
        </p:nvSpPr>
        <p:spPr>
          <a:xfrm>
            <a:off x="572064" y="2355726"/>
            <a:ext cx="3657873" cy="1323439"/>
          </a:xfrm>
          <a:prstGeom prst="rect">
            <a:avLst/>
          </a:prstGeom>
          <a:noFill/>
        </p:spPr>
        <p:txBody>
          <a:bodyPr wrap="square" rtlCol="0">
            <a:spAutoFit/>
          </a:bodyPr>
          <a:lstStyle/>
          <a:p>
            <a:pPr marL="285750" indent="-285750">
              <a:buFont typeface="Arial" panose="020B0604020202020204" pitchFamily="34" charset="0"/>
              <a:buChar char="•"/>
            </a:pPr>
            <a:r>
              <a:rPr lang="en-GB" sz="1600" dirty="0">
                <a:solidFill>
                  <a:schemeClr val="tx2"/>
                </a:solidFill>
              </a:rPr>
              <a:t>Survey-based systems: </a:t>
            </a:r>
            <a:r>
              <a:rPr lang="en-GB" sz="1600" b="1" dirty="0">
                <a:solidFill>
                  <a:schemeClr val="tx2"/>
                </a:solidFill>
              </a:rPr>
              <a:t>QNHS </a:t>
            </a:r>
            <a:r>
              <a:rPr lang="en-GB" sz="1600" dirty="0">
                <a:solidFill>
                  <a:schemeClr val="tx2"/>
                </a:solidFill>
              </a:rPr>
              <a:t>(Ireland), </a:t>
            </a:r>
            <a:r>
              <a:rPr lang="en-GB" sz="1600" b="1" dirty="0">
                <a:solidFill>
                  <a:schemeClr val="tx2"/>
                </a:solidFill>
              </a:rPr>
              <a:t>SWI </a:t>
            </a:r>
            <a:r>
              <a:rPr lang="en-GB" sz="1600" dirty="0">
                <a:solidFill>
                  <a:schemeClr val="tx2"/>
                </a:solidFill>
              </a:rPr>
              <a:t>(UK) </a:t>
            </a:r>
          </a:p>
          <a:p>
            <a:pPr marL="285750" indent="-285750">
              <a:buFont typeface="Arial" panose="020B0604020202020204" pitchFamily="34" charset="0"/>
              <a:buChar char="•"/>
            </a:pPr>
            <a:endParaRPr lang="en-GB" sz="1600" dirty="0">
              <a:solidFill>
                <a:schemeClr val="tx2"/>
              </a:solidFill>
            </a:endParaRPr>
          </a:p>
          <a:p>
            <a:pPr marL="285750" indent="-285750">
              <a:buFont typeface="Arial" panose="020B0604020202020204" pitchFamily="34" charset="0"/>
              <a:buChar char="•"/>
            </a:pPr>
            <a:r>
              <a:rPr lang="en-US" sz="1600" dirty="0">
                <a:solidFill>
                  <a:schemeClr val="tx2"/>
                </a:solidFill>
              </a:rPr>
              <a:t>A special module for work-related health problems </a:t>
            </a:r>
            <a:endParaRPr lang="en-GB" sz="1600" dirty="0">
              <a:solidFill>
                <a:schemeClr val="tx2"/>
              </a:solidFill>
            </a:endParaRPr>
          </a:p>
        </p:txBody>
      </p:sp>
      <p:sp>
        <p:nvSpPr>
          <p:cNvPr id="9" name="TextBox 8"/>
          <p:cNvSpPr txBox="1"/>
          <p:nvPr/>
        </p:nvSpPr>
        <p:spPr>
          <a:xfrm>
            <a:off x="4513459" y="2355726"/>
            <a:ext cx="4176464" cy="830997"/>
          </a:xfrm>
          <a:prstGeom prst="rect">
            <a:avLst/>
          </a:prstGeom>
          <a:noFill/>
        </p:spPr>
        <p:txBody>
          <a:bodyPr wrap="square" rtlCol="0">
            <a:spAutoFit/>
          </a:bodyPr>
          <a:lstStyle/>
          <a:p>
            <a:pPr marL="285750" indent="-285750">
              <a:buFont typeface="Arial" panose="020B0604020202020204" pitchFamily="34" charset="0"/>
              <a:buChar char="•"/>
            </a:pPr>
            <a:r>
              <a:rPr lang="en-GB" sz="1600" dirty="0">
                <a:solidFill>
                  <a:schemeClr val="tx2"/>
                </a:solidFill>
              </a:rPr>
              <a:t>Focused on specific diseases, but both work-related and non-work-related cases can be reported</a:t>
            </a:r>
          </a:p>
        </p:txBody>
      </p:sp>
      <p:sp>
        <p:nvSpPr>
          <p:cNvPr id="10" name="Content Placeholder 2"/>
          <p:cNvSpPr txBox="1">
            <a:spLocks/>
          </p:cNvSpPr>
          <p:nvPr/>
        </p:nvSpPr>
        <p:spPr>
          <a:xfrm>
            <a:off x="4513459" y="3270244"/>
            <a:ext cx="4392488" cy="1062785"/>
          </a:xfrm>
          <a:prstGeom prst="rect">
            <a:avLst/>
          </a:prstGeom>
        </p:spPr>
        <p:txBody>
          <a:bodyPr vert="horz" lIns="0" tIns="0" rIns="0" bIns="0" rtlCol="0">
            <a:noAutofit/>
          </a:bodyPr>
          <a:lstStyle>
            <a:lvl1pPr marL="360000" indent="-360000" algn="l" defTabSz="914400" rtl="0" eaLnBrk="1" latinLnBrk="0" hangingPunct="1">
              <a:spcBef>
                <a:spcPts val="580"/>
              </a:spcBef>
              <a:buSzPct val="110000"/>
              <a:buFont typeface="Arial" pitchFamily="34" charset="0"/>
              <a:buChar char="•"/>
              <a:defRPr lang="nl-NL" sz="2400" kern="1200" dirty="0" smtClean="0">
                <a:solidFill>
                  <a:schemeClr val="tx1"/>
                </a:solidFill>
                <a:latin typeface="Arial" pitchFamily="34" charset="0"/>
                <a:ea typeface="+mn-ea"/>
                <a:cs typeface="Arial" pitchFamily="34" charset="0"/>
              </a:defRPr>
            </a:lvl1pPr>
            <a:lvl2pPr marL="720000" indent="-360363" algn="l" defTabSz="914400" rtl="0" eaLnBrk="1" latinLnBrk="0" hangingPunct="1">
              <a:spcBef>
                <a:spcPts val="580"/>
              </a:spcBef>
              <a:buSzPct val="75000"/>
              <a:buFont typeface="Courier New" pitchFamily="49" charset="0"/>
              <a:buChar char="o"/>
              <a:defRPr lang="nl-NL" sz="2400" kern="1200" dirty="0" smtClean="0">
                <a:solidFill>
                  <a:schemeClr val="tx1"/>
                </a:solidFill>
                <a:latin typeface="Arial" pitchFamily="34" charset="0"/>
                <a:ea typeface="+mn-ea"/>
                <a:cs typeface="Arial" pitchFamily="34" charset="0"/>
              </a:defRPr>
            </a:lvl2pPr>
            <a:lvl3pPr marL="990000" indent="-270000" algn="l" defTabSz="914400" rtl="0" eaLnBrk="1" latinLnBrk="0" hangingPunct="1">
              <a:spcBef>
                <a:spcPct val="20000"/>
              </a:spcBef>
              <a:buFont typeface="Arial" pitchFamily="34" charset="0"/>
              <a:buChar char="•"/>
              <a:defRPr lang="nl-NL" sz="2000" kern="1200" dirty="0" smtClean="0">
                <a:solidFill>
                  <a:schemeClr val="tx1"/>
                </a:solidFill>
                <a:latin typeface="Arial" pitchFamily="34" charset="0"/>
                <a:ea typeface="+mn-ea"/>
                <a:cs typeface="Arial" pitchFamily="34" charset="0"/>
              </a:defRPr>
            </a:lvl3pPr>
            <a:lvl4pPr marL="1168400" indent="-180000" algn="l" defTabSz="914400" rtl="0" eaLnBrk="1" latinLnBrk="0" hangingPunct="1">
              <a:spcBef>
                <a:spcPts val="380"/>
              </a:spcBef>
              <a:buSzPct val="80000"/>
              <a:buFont typeface="Arial" pitchFamily="34" charset="0"/>
              <a:buChar char="•"/>
              <a:defRPr lang="nl-NL" sz="1600" kern="1200" dirty="0" smtClean="0">
                <a:solidFill>
                  <a:schemeClr val="tx1"/>
                </a:solidFill>
                <a:latin typeface="Arial" pitchFamily="34" charset="0"/>
                <a:ea typeface="+mn-ea"/>
                <a:cs typeface="Arial" pitchFamily="34" charset="0"/>
              </a:defRPr>
            </a:lvl4pPr>
            <a:lvl5pPr marL="1338263" indent="-179388" algn="l" defTabSz="914400" rtl="0" eaLnBrk="1" latinLnBrk="0" hangingPunct="1">
              <a:spcBef>
                <a:spcPts val="380"/>
              </a:spcBef>
              <a:buFont typeface="Arial" pitchFamily="34" charset="0"/>
              <a:buChar char="-"/>
              <a:defRPr lang="nl-BE" sz="1600" kern="1200" dirty="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pPr>
            <a:r>
              <a:rPr lang="en-GB" sz="1400" dirty="0">
                <a:solidFill>
                  <a:schemeClr val="tx2"/>
                </a:solidFill>
              </a:rPr>
              <a:t>France </a:t>
            </a:r>
            <a:r>
              <a:rPr lang="en-GB" sz="1400" b="1" dirty="0">
                <a:solidFill>
                  <a:schemeClr val="tx2">
                    <a:lumMod val="60000"/>
                    <a:lumOff val="40000"/>
                  </a:schemeClr>
                </a:solidFill>
              </a:rPr>
              <a:t>TMS</a:t>
            </a:r>
            <a:r>
              <a:rPr lang="en-GB" sz="1400" dirty="0">
                <a:solidFill>
                  <a:schemeClr val="tx2"/>
                </a:solidFill>
              </a:rPr>
              <a:t> — musculoskeletal disorders; </a:t>
            </a:r>
          </a:p>
          <a:p>
            <a:pPr marL="359637" lvl="1" indent="0">
              <a:spcBef>
                <a:spcPts val="0"/>
              </a:spcBef>
              <a:buNone/>
            </a:pPr>
            <a:r>
              <a:rPr lang="en-GB" sz="1400" b="1" dirty="0">
                <a:solidFill>
                  <a:schemeClr val="tx2"/>
                </a:solidFill>
              </a:rPr>
              <a:t>       </a:t>
            </a:r>
            <a:r>
              <a:rPr lang="en-GB" sz="1400" b="1" dirty="0">
                <a:solidFill>
                  <a:schemeClr val="tx2">
                    <a:lumMod val="60000"/>
                    <a:lumOff val="40000"/>
                  </a:schemeClr>
                </a:solidFill>
              </a:rPr>
              <a:t>PNMS</a:t>
            </a:r>
            <a:r>
              <a:rPr lang="en-GB" sz="1400" dirty="0">
                <a:solidFill>
                  <a:schemeClr val="tx2"/>
                </a:solidFill>
              </a:rPr>
              <a:t> — pleural mesothelioma</a:t>
            </a:r>
          </a:p>
          <a:p>
            <a:pPr lvl="1"/>
            <a:r>
              <a:rPr lang="en-GB" sz="1400" dirty="0">
                <a:solidFill>
                  <a:schemeClr val="tx2"/>
                </a:solidFill>
              </a:rPr>
              <a:t>USA </a:t>
            </a:r>
            <a:r>
              <a:rPr lang="en-GB" sz="1400" b="1" dirty="0">
                <a:solidFill>
                  <a:schemeClr val="tx2">
                    <a:lumMod val="60000"/>
                    <a:lumOff val="40000"/>
                  </a:schemeClr>
                </a:solidFill>
              </a:rPr>
              <a:t>PISP</a:t>
            </a:r>
            <a:r>
              <a:rPr lang="en-GB" sz="1400" dirty="0">
                <a:solidFill>
                  <a:schemeClr val="tx2"/>
                </a:solidFill>
              </a:rPr>
              <a:t> — diseases related to pesticide exposure</a:t>
            </a:r>
            <a:endParaRPr lang="en-US" sz="1400" dirty="0">
              <a:solidFill>
                <a:schemeClr val="tx2"/>
              </a:solidFill>
            </a:endParaRPr>
          </a:p>
          <a:p>
            <a:endParaRPr lang="en-US" sz="2200" dirty="0"/>
          </a:p>
          <a:p>
            <a:pPr marL="0" indent="0">
              <a:buFont typeface="Arial" pitchFamily="34" charset="0"/>
              <a:buNone/>
            </a:pPr>
            <a:r>
              <a:rPr lang="en-US" sz="2200" dirty="0"/>
              <a:t>                               </a:t>
            </a:r>
            <a:endParaRPr lang="en-US" sz="4000" dirty="0">
              <a:solidFill>
                <a:srgbClr val="C00000"/>
              </a:solidFill>
            </a:endParaRPr>
          </a:p>
        </p:txBody>
      </p:sp>
      <p:sp>
        <p:nvSpPr>
          <p:cNvPr id="11" name="Title 1"/>
          <p:cNvSpPr txBox="1">
            <a:spLocks/>
          </p:cNvSpPr>
          <p:nvPr/>
        </p:nvSpPr>
        <p:spPr>
          <a:xfrm>
            <a:off x="1392190" y="1809667"/>
            <a:ext cx="1831676" cy="517089"/>
          </a:xfrm>
          <a:prstGeom prst="rect">
            <a:avLst/>
          </a:prstGeom>
          <a:solidFill>
            <a:schemeClr val="accent1">
              <a:lumMod val="75000"/>
            </a:schemeClr>
          </a:solidFill>
          <a:ln w="17145" cap="flat" cmpd="sng" algn="ctr">
            <a:noFill/>
            <a:prstDash val="solid"/>
          </a:ln>
          <a:effectLst>
            <a:outerShdw blurRad="44450" dist="27940" dir="5400000" algn="ctr">
              <a:srgbClr val="000000">
                <a:alpha val="32000"/>
              </a:srgbClr>
            </a:outerShdw>
          </a:effectLst>
        </p:spPr>
        <p:style>
          <a:lnRef idx="3">
            <a:schemeClr val="lt1"/>
          </a:lnRef>
          <a:fillRef idx="1">
            <a:schemeClr val="accent2"/>
          </a:fillRef>
          <a:effectRef idx="1">
            <a:schemeClr val="accent2"/>
          </a:effectRef>
          <a:fontRef idx="minor">
            <a:schemeClr val="lt1"/>
          </a:fontRef>
        </p:style>
        <p:txBody>
          <a:bodyPr vert="horz" lIns="0" tIns="0" rIns="0" bIns="0" rtlCol="0" anchor="b" anchorCtr="0">
            <a:normAutofit lnSpcReduction="10000"/>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1800" dirty="0"/>
              <a:t>All types of WRDs</a:t>
            </a:r>
          </a:p>
        </p:txBody>
      </p:sp>
      <p:sp>
        <p:nvSpPr>
          <p:cNvPr id="12" name="Title 1"/>
          <p:cNvSpPr txBox="1">
            <a:spLocks/>
          </p:cNvSpPr>
          <p:nvPr/>
        </p:nvSpPr>
        <p:spPr>
          <a:xfrm>
            <a:off x="5143858" y="1809667"/>
            <a:ext cx="1831676" cy="517089"/>
          </a:xfrm>
          <a:prstGeom prst="rect">
            <a:avLst/>
          </a:prstGeom>
          <a:solidFill>
            <a:schemeClr val="tx2">
              <a:lumMod val="60000"/>
              <a:lumOff val="40000"/>
            </a:schemeClr>
          </a:solidFill>
          <a:ln w="17145" cap="flat" cmpd="sng" algn="ctr">
            <a:noFill/>
            <a:prstDash val="solid"/>
          </a:ln>
          <a:effectLst>
            <a:outerShdw blurRad="44450" dist="27940" dir="5400000" algn="ctr">
              <a:srgbClr val="000000">
                <a:alpha val="32000"/>
              </a:srgbClr>
            </a:outerShdw>
          </a:effectLst>
        </p:spPr>
        <p:style>
          <a:lnRef idx="3">
            <a:schemeClr val="lt1"/>
          </a:lnRef>
          <a:fillRef idx="1">
            <a:schemeClr val="accent2"/>
          </a:fillRef>
          <a:effectRef idx="1">
            <a:schemeClr val="accent2"/>
          </a:effectRef>
          <a:fontRef idx="minor">
            <a:schemeClr val="lt1"/>
          </a:fontRef>
        </p:style>
        <p:txBody>
          <a:bodyPr vert="horz" lIns="0" tIns="0" rIns="0" bIns="0" rtlCol="0" anchor="b" anchorCtr="0">
            <a:normAutofit lnSpcReduction="10000"/>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1800" dirty="0"/>
              <a:t>Specific type of WRDs</a:t>
            </a:r>
          </a:p>
        </p:txBody>
      </p:sp>
    </p:spTree>
    <p:extLst>
      <p:ext uri="{BB962C8B-B14F-4D97-AF65-F5344CB8AC3E}">
        <p14:creationId xmlns:p14="http://schemas.microsoft.com/office/powerpoint/2010/main" val="1497206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 OF THE PROJECT</a:t>
            </a:r>
            <a:endParaRPr lang="nl-BE"/>
          </a:p>
        </p:txBody>
      </p:sp>
      <p:sp>
        <p:nvSpPr>
          <p:cNvPr id="3" name="Content Placeholder 2"/>
          <p:cNvSpPr>
            <a:spLocks noGrp="1"/>
          </p:cNvSpPr>
          <p:nvPr>
            <p:ph sz="half" idx="1"/>
          </p:nvPr>
        </p:nvSpPr>
        <p:spPr>
          <a:xfrm>
            <a:off x="433232" y="987574"/>
            <a:ext cx="7560000" cy="1368152"/>
          </a:xfrm>
        </p:spPr>
        <p:txBody>
          <a:bodyPr/>
          <a:lstStyle/>
          <a:p>
            <a:endParaRPr lang="en-GB" dirty="0"/>
          </a:p>
          <a:p>
            <a:endParaRPr lang="en-GB" dirty="0"/>
          </a:p>
          <a:p>
            <a:endParaRPr lang="en-GB" dirty="0"/>
          </a:p>
          <a:p>
            <a:endParaRPr lang="en-GB" dirty="0"/>
          </a:p>
          <a:p>
            <a:endParaRPr lang="en-GB" dirty="0"/>
          </a:p>
          <a:p>
            <a:endParaRPr lang="en-GB" dirty="0"/>
          </a:p>
          <a:p>
            <a:endParaRPr lang="nl-BE"/>
          </a:p>
        </p:txBody>
      </p:sp>
      <p:sp>
        <p:nvSpPr>
          <p:cNvPr id="4" name="Right Arrow 3"/>
          <p:cNvSpPr/>
          <p:nvPr/>
        </p:nvSpPr>
        <p:spPr>
          <a:xfrm>
            <a:off x="395536" y="1854516"/>
            <a:ext cx="885825" cy="3060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ight Arrow 4"/>
          <p:cNvSpPr/>
          <p:nvPr/>
        </p:nvSpPr>
        <p:spPr>
          <a:xfrm>
            <a:off x="433232" y="1025325"/>
            <a:ext cx="885825" cy="3060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2"/>
              </a:solidFill>
            </a:endParaRPr>
          </a:p>
        </p:txBody>
      </p:sp>
      <p:sp>
        <p:nvSpPr>
          <p:cNvPr id="6" name="TextBox 5"/>
          <p:cNvSpPr txBox="1"/>
          <p:nvPr/>
        </p:nvSpPr>
        <p:spPr>
          <a:xfrm>
            <a:off x="1367720" y="843558"/>
            <a:ext cx="6696744" cy="646331"/>
          </a:xfrm>
          <a:prstGeom prst="rect">
            <a:avLst/>
          </a:prstGeom>
          <a:noFill/>
        </p:spPr>
        <p:txBody>
          <a:bodyPr wrap="square" rtlCol="0">
            <a:spAutoFit/>
          </a:bodyPr>
          <a:lstStyle/>
          <a:p>
            <a:r>
              <a:rPr lang="en-US" b="1" dirty="0">
                <a:solidFill>
                  <a:schemeClr val="tx2"/>
                </a:solidFill>
              </a:rPr>
              <a:t>Provide more insight into</a:t>
            </a:r>
            <a:r>
              <a:rPr lang="en-US" b="1" dirty="0"/>
              <a:t> </a:t>
            </a:r>
            <a:r>
              <a:rPr lang="en-US" b="1" dirty="0">
                <a:solidFill>
                  <a:srgbClr val="C00000"/>
                </a:solidFill>
              </a:rPr>
              <a:t>alert and sentinel approaches </a:t>
            </a:r>
            <a:r>
              <a:rPr lang="en-US" b="1" dirty="0">
                <a:solidFill>
                  <a:schemeClr val="tx2"/>
                </a:solidFill>
              </a:rPr>
              <a:t>to identify emerging health problems at work and WRDs </a:t>
            </a:r>
          </a:p>
        </p:txBody>
      </p:sp>
      <p:sp>
        <p:nvSpPr>
          <p:cNvPr id="7" name="TextBox 6"/>
          <p:cNvSpPr txBox="1"/>
          <p:nvPr/>
        </p:nvSpPr>
        <p:spPr>
          <a:xfrm>
            <a:off x="1367720" y="1684383"/>
            <a:ext cx="6807063" cy="923330"/>
          </a:xfrm>
          <a:prstGeom prst="rect">
            <a:avLst/>
          </a:prstGeom>
          <a:noFill/>
        </p:spPr>
        <p:txBody>
          <a:bodyPr wrap="square" rtlCol="0">
            <a:spAutoFit/>
          </a:bodyPr>
          <a:lstStyle/>
          <a:p>
            <a:r>
              <a:rPr lang="en-US" b="1" dirty="0">
                <a:solidFill>
                  <a:schemeClr val="tx2"/>
                </a:solidFill>
              </a:rPr>
              <a:t>Provide</a:t>
            </a:r>
            <a:r>
              <a:rPr lang="en-US" b="1" dirty="0"/>
              <a:t> </a:t>
            </a:r>
            <a:r>
              <a:rPr lang="en-US" b="1" dirty="0">
                <a:solidFill>
                  <a:srgbClr val="C00000"/>
                </a:solidFill>
              </a:rPr>
              <a:t>recommendations</a:t>
            </a:r>
            <a:r>
              <a:rPr lang="en-US" b="1" dirty="0"/>
              <a:t> </a:t>
            </a:r>
            <a:r>
              <a:rPr lang="en-US" b="1" dirty="0">
                <a:solidFill>
                  <a:schemeClr val="tx2"/>
                </a:solidFill>
              </a:rPr>
              <a:t>for policy-makers and OSH actors to implement alert and sentinel approaches for prevention of WRDs</a:t>
            </a:r>
          </a:p>
        </p:txBody>
      </p:sp>
      <p:sp>
        <p:nvSpPr>
          <p:cNvPr id="8" name="Rounded Rectangle 7"/>
          <p:cNvSpPr/>
          <p:nvPr/>
        </p:nvSpPr>
        <p:spPr>
          <a:xfrm>
            <a:off x="1115617" y="3003799"/>
            <a:ext cx="6840760" cy="158417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xtBox 8"/>
          <p:cNvSpPr txBox="1"/>
          <p:nvPr/>
        </p:nvSpPr>
        <p:spPr>
          <a:xfrm>
            <a:off x="1260619" y="3040712"/>
            <a:ext cx="6983789" cy="1754326"/>
          </a:xfrm>
          <a:prstGeom prst="rect">
            <a:avLst/>
          </a:prstGeom>
          <a:noFill/>
        </p:spPr>
        <p:txBody>
          <a:bodyPr wrap="square" rtlCol="0">
            <a:spAutoFit/>
          </a:bodyPr>
          <a:lstStyle/>
          <a:p>
            <a:pPr marL="457200" indent="-457200">
              <a:buFont typeface="Arial" panose="020B0604020202020204" pitchFamily="34" charset="0"/>
              <a:buChar char="•"/>
            </a:pPr>
            <a:r>
              <a:rPr lang="en-US" dirty="0"/>
              <a:t>Policy-makers at national and EU levels 	</a:t>
            </a:r>
          </a:p>
          <a:p>
            <a:pPr marL="457200" indent="-457200">
              <a:buFont typeface="Arial" panose="020B0604020202020204" pitchFamily="34" charset="0"/>
              <a:buChar char="•"/>
            </a:pPr>
            <a:r>
              <a:rPr lang="en-US" dirty="0"/>
              <a:t>Social partners</a:t>
            </a:r>
          </a:p>
          <a:p>
            <a:pPr marL="457200" indent="-457200">
              <a:buFont typeface="Arial" panose="020B0604020202020204" pitchFamily="34" charset="0"/>
              <a:buChar char="•"/>
            </a:pPr>
            <a:r>
              <a:rPr lang="en-US" dirty="0"/>
              <a:t>Researchers</a:t>
            </a:r>
          </a:p>
          <a:p>
            <a:pPr marL="457200" indent="-457200">
              <a:buFont typeface="Arial" panose="020B0604020202020204" pitchFamily="34" charset="0"/>
              <a:buChar char="•"/>
            </a:pPr>
            <a:r>
              <a:rPr lang="en-US" dirty="0"/>
              <a:t>Actors in occupational disease recognition, workers’ compensation schemes and statistical data collection</a:t>
            </a:r>
          </a:p>
          <a:p>
            <a:endParaRPr lang="nl-BE" dirty="0"/>
          </a:p>
        </p:txBody>
      </p:sp>
      <p:sp>
        <p:nvSpPr>
          <p:cNvPr id="10" name="TextBox 9"/>
          <p:cNvSpPr txBox="1"/>
          <p:nvPr/>
        </p:nvSpPr>
        <p:spPr>
          <a:xfrm>
            <a:off x="395536" y="2571750"/>
            <a:ext cx="7632848" cy="646331"/>
          </a:xfrm>
          <a:prstGeom prst="rect">
            <a:avLst/>
          </a:prstGeom>
          <a:noFill/>
        </p:spPr>
        <p:txBody>
          <a:bodyPr wrap="square" rtlCol="0">
            <a:spAutoFit/>
          </a:bodyPr>
          <a:lstStyle/>
          <a:p>
            <a:r>
              <a:rPr lang="en-US" b="1" dirty="0">
                <a:solidFill>
                  <a:schemeClr val="tx2"/>
                </a:solidFill>
              </a:rPr>
              <a:t>Beneficiaries of the results of this project include:</a:t>
            </a:r>
          </a:p>
          <a:p>
            <a:r>
              <a:rPr lang="en-US" b="1" dirty="0">
                <a:solidFill>
                  <a:schemeClr val="tx2"/>
                </a:solidFill>
              </a:rPr>
              <a:t> </a:t>
            </a:r>
            <a:endParaRPr lang="en-GB" dirty="0"/>
          </a:p>
        </p:txBody>
      </p:sp>
    </p:spTree>
    <p:extLst>
      <p:ext uri="{BB962C8B-B14F-4D97-AF65-F5344CB8AC3E}">
        <p14:creationId xmlns:p14="http://schemas.microsoft.com/office/powerpoint/2010/main" val="178414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96336" y="915566"/>
            <a:ext cx="1496977" cy="1825450"/>
          </a:xfrm>
          <a:prstGeom prst="rect">
            <a:avLst/>
          </a:prstGeom>
        </p:spPr>
      </p:pic>
      <p:sp>
        <p:nvSpPr>
          <p:cNvPr id="3" name="Content Placeholder 2"/>
          <p:cNvSpPr>
            <a:spLocks noGrp="1"/>
          </p:cNvSpPr>
          <p:nvPr>
            <p:ph sz="half" idx="1"/>
          </p:nvPr>
        </p:nvSpPr>
        <p:spPr>
          <a:xfrm>
            <a:off x="251520" y="837000"/>
            <a:ext cx="7758480" cy="3894990"/>
          </a:xfrm>
        </p:spPr>
        <p:txBody>
          <a:bodyPr>
            <a:noAutofit/>
          </a:bodyPr>
          <a:lstStyle/>
          <a:p>
            <a:r>
              <a:rPr lang="en-GB" sz="1400" dirty="0">
                <a:solidFill>
                  <a:srgbClr val="C00000"/>
                </a:solidFill>
              </a:rPr>
              <a:t>Active surveillance systems</a:t>
            </a:r>
            <a:endParaRPr lang="en-GB" sz="1400" dirty="0"/>
          </a:p>
          <a:p>
            <a:r>
              <a:rPr lang="en-GB" sz="1400" dirty="0"/>
              <a:t>Main purpose: estimate incidence and prevalence of work-related injuries and WRDs</a:t>
            </a:r>
          </a:p>
          <a:p>
            <a:r>
              <a:rPr lang="en-GB" sz="1400" dirty="0"/>
              <a:t>The Irish and UK systems have similar designs, with data collection in three-month periods through interviews with (randomly selected) workers in households.</a:t>
            </a:r>
          </a:p>
          <a:p>
            <a:r>
              <a:rPr lang="en-GB" sz="1400" dirty="0"/>
              <a:t>Both Labour Force Surveys have modules that collect information on work-related ill health</a:t>
            </a:r>
          </a:p>
          <a:p>
            <a:r>
              <a:rPr lang="en-GB" sz="1400" dirty="0"/>
              <a:t>Ireland: </a:t>
            </a:r>
            <a:r>
              <a:rPr lang="en-GB" sz="1400" dirty="0">
                <a:solidFill>
                  <a:srgbClr val="C00000"/>
                </a:solidFill>
              </a:rPr>
              <a:t>QNHS survey (Quarterly National Household Survey) </a:t>
            </a:r>
            <a:r>
              <a:rPr lang="en-GB" sz="1400" dirty="0"/>
              <a:t>is carried out by the Central Statistics Office (CSO) of Ireland, covering 26,000 households each quarter</a:t>
            </a:r>
          </a:p>
          <a:p>
            <a:r>
              <a:rPr lang="en-GB" sz="1400" dirty="0"/>
              <a:t>UK: </a:t>
            </a:r>
            <a:r>
              <a:rPr lang="en-GB" sz="1400" dirty="0">
                <a:solidFill>
                  <a:srgbClr val="C00000"/>
                </a:solidFill>
              </a:rPr>
              <a:t>Self-Reported Work-Related Illness (SWI), </a:t>
            </a:r>
            <a:r>
              <a:rPr lang="en-GB" sz="1400" dirty="0"/>
              <a:t>is carried out by the Office for National Statistics (ONS), covering 50,000 households each quarter</a:t>
            </a:r>
          </a:p>
          <a:p>
            <a:r>
              <a:rPr lang="en-GB" sz="1400" dirty="0"/>
              <a:t>Individuals are asked if they suffered from any illness or disability in the past 12 months that they believe were caused or aggravated by their work and about factors at work that may adversely affect mental well-being or physical health </a:t>
            </a:r>
          </a:p>
          <a:p>
            <a:r>
              <a:rPr lang="en-GB" sz="1400" dirty="0"/>
              <a:t>No further evaluation of work-relatedness of the health problems</a:t>
            </a:r>
          </a:p>
          <a:p>
            <a:r>
              <a:rPr lang="en-GB" sz="1400" dirty="0"/>
              <a:t>The Labour Force Surveys provide information on WRDs from the workers' perspective</a:t>
            </a:r>
          </a:p>
        </p:txBody>
      </p:sp>
      <p:sp>
        <p:nvSpPr>
          <p:cNvPr id="4" name="Title 1"/>
          <p:cNvSpPr txBox="1">
            <a:spLocks/>
          </p:cNvSpPr>
          <p:nvPr/>
        </p:nvSpPr>
        <p:spPr>
          <a:xfrm>
            <a:off x="1439602" y="135000"/>
            <a:ext cx="5580670"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Labour Force Surveys (Ireland and UK)</a:t>
            </a:r>
          </a:p>
        </p:txBody>
      </p:sp>
      <p:sp>
        <p:nvSpPr>
          <p:cNvPr id="6" name="TextBox 5"/>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source: https</a:t>
            </a:r>
            <a:r>
              <a:rPr lang="en-US" sz="700" b="1" i="1" dirty="0">
                <a:solidFill>
                  <a:srgbClr val="003399"/>
                </a:solidFill>
              </a:rPr>
              <a:t>://www.picswe.com/pics/great-britain-ireland-a7.html</a:t>
            </a:r>
          </a:p>
        </p:txBody>
      </p:sp>
    </p:spTree>
    <p:extLst>
      <p:ext uri="{BB962C8B-B14F-4D97-AF65-F5344CB8AC3E}">
        <p14:creationId xmlns:p14="http://schemas.microsoft.com/office/powerpoint/2010/main" val="391644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03319" y="699542"/>
            <a:ext cx="4721799" cy="2016224"/>
          </a:xfrm>
          <a:prstGeom prst="rect">
            <a:avLst/>
          </a:prstGeom>
        </p:spPr>
      </p:pic>
      <p:sp>
        <p:nvSpPr>
          <p:cNvPr id="4" name="Title 1"/>
          <p:cNvSpPr txBox="1">
            <a:spLocks/>
          </p:cNvSpPr>
          <p:nvPr/>
        </p:nvSpPr>
        <p:spPr>
          <a:xfrm>
            <a:off x="1439602" y="135000"/>
            <a:ext cx="5580670"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400" dirty="0"/>
              <a:t>Labour Force Surveys (Ireland and UK)</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4431" y="2859782"/>
            <a:ext cx="4720687" cy="2087713"/>
          </a:xfrm>
          <a:prstGeom prst="rect">
            <a:avLst/>
          </a:prstGeom>
        </p:spPr>
      </p:pic>
      <p:sp>
        <p:nvSpPr>
          <p:cNvPr id="7" name="Rechthoek 1"/>
          <p:cNvSpPr/>
          <p:nvPr/>
        </p:nvSpPr>
        <p:spPr>
          <a:xfrm>
            <a:off x="5125118" y="771550"/>
            <a:ext cx="3808846" cy="1600438"/>
          </a:xfrm>
          <a:prstGeom prst="rect">
            <a:avLst/>
          </a:prstGeom>
        </p:spPr>
        <p:txBody>
          <a:bodyPr wrap="square">
            <a:spAutoFit/>
          </a:bodyPr>
          <a:lstStyle/>
          <a:p>
            <a:r>
              <a:rPr lang="en-GB" sz="1400" b="1" dirty="0">
                <a:solidFill>
                  <a:schemeClr val="tx2"/>
                </a:solidFill>
                <a:ea typeface="Calibri" panose="020F0502020204030204" pitchFamily="34" charset="0"/>
                <a:cs typeface="Times New Roman" panose="02020603050405020304" pitchFamily="18" charset="0"/>
              </a:rPr>
              <a:t>United Kingdom</a:t>
            </a:r>
          </a:p>
          <a:p>
            <a:endParaRPr lang="en-GB" sz="1400" b="1" dirty="0">
              <a:solidFill>
                <a:schemeClr val="tx2"/>
              </a:solidFill>
              <a:ea typeface="Calibri" panose="020F0502020204030204" pitchFamily="34" charset="0"/>
              <a:cs typeface="Times New Roman" panose="02020603050405020304" pitchFamily="18" charset="0"/>
            </a:endParaRPr>
          </a:p>
          <a:p>
            <a:r>
              <a:rPr lang="en-GB" sz="1400" b="1" dirty="0">
                <a:solidFill>
                  <a:schemeClr val="tx2"/>
                </a:solidFill>
                <a:ea typeface="Calibri" panose="020F0502020204030204" pitchFamily="34" charset="0"/>
                <a:cs typeface="Times New Roman" panose="02020603050405020304" pitchFamily="18" charset="0"/>
              </a:rPr>
              <a:t>Estimated rates of prevalence (total cases) and incidence (new cases) of stress, depression or anxiety caused or made worse by work among working people in last 12 months</a:t>
            </a:r>
            <a:endParaRPr lang="en-GB" sz="1400" b="1" dirty="0">
              <a:solidFill>
                <a:schemeClr val="tx2"/>
              </a:solidFill>
            </a:endParaRPr>
          </a:p>
        </p:txBody>
      </p:sp>
      <p:sp>
        <p:nvSpPr>
          <p:cNvPr id="8" name="Rechthoek 6"/>
          <p:cNvSpPr/>
          <p:nvPr/>
        </p:nvSpPr>
        <p:spPr>
          <a:xfrm>
            <a:off x="5125118" y="2860576"/>
            <a:ext cx="3747618" cy="954107"/>
          </a:xfrm>
          <a:prstGeom prst="rect">
            <a:avLst/>
          </a:prstGeom>
        </p:spPr>
        <p:txBody>
          <a:bodyPr wrap="square">
            <a:spAutoFit/>
          </a:bodyPr>
          <a:lstStyle/>
          <a:p>
            <a:r>
              <a:rPr lang="en-GB" sz="1400" b="1" dirty="0">
                <a:solidFill>
                  <a:schemeClr val="tx2"/>
                </a:solidFill>
                <a:ea typeface="Calibri" panose="020F0502020204030204" pitchFamily="34" charset="0"/>
                <a:cs typeface="Times New Roman" panose="02020603050405020304" pitchFamily="18" charset="0"/>
              </a:rPr>
              <a:t>Ireland</a:t>
            </a:r>
          </a:p>
          <a:p>
            <a:endParaRPr lang="en-GB" sz="1400" b="1" dirty="0">
              <a:solidFill>
                <a:schemeClr val="tx2"/>
              </a:solidFill>
              <a:ea typeface="Calibri" panose="020F0502020204030204" pitchFamily="34" charset="0"/>
              <a:cs typeface="Times New Roman" panose="02020603050405020304" pitchFamily="18" charset="0"/>
            </a:endParaRPr>
          </a:p>
          <a:p>
            <a:r>
              <a:rPr lang="en-GB" sz="1400" b="1" dirty="0">
                <a:solidFill>
                  <a:schemeClr val="tx2"/>
                </a:solidFill>
                <a:ea typeface="Calibri" panose="020F0502020204030204" pitchFamily="34" charset="0"/>
                <a:cs typeface="Times New Roman" panose="02020603050405020304" pitchFamily="18" charset="0"/>
              </a:rPr>
              <a:t>Work-related injury and illness (%) by occupational group, 2010–2012 (pooled)</a:t>
            </a:r>
            <a:endParaRPr lang="en-GB" sz="1400" b="1" dirty="0">
              <a:solidFill>
                <a:schemeClr val="tx2"/>
              </a:solidFill>
            </a:endParaRPr>
          </a:p>
        </p:txBody>
      </p:sp>
    </p:spTree>
    <p:extLst>
      <p:ext uri="{BB962C8B-B14F-4D97-AF65-F5344CB8AC3E}">
        <p14:creationId xmlns:p14="http://schemas.microsoft.com/office/powerpoint/2010/main" val="2733799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a:t>DRIVERS AND OBSTACLES OF THE SYSTEMS</a:t>
            </a:r>
            <a:endParaRPr lang="nl-NL" dirty="0"/>
          </a:p>
        </p:txBody>
      </p:sp>
      <p:graphicFrame>
        <p:nvGraphicFramePr>
          <p:cNvPr id="4" name="Tijdelijke aanduiding voor inhoud 3"/>
          <p:cNvGraphicFramePr>
            <a:graphicFrameLocks noGrp="1"/>
          </p:cNvGraphicFramePr>
          <p:nvPr>
            <p:ph sz="half" idx="1"/>
            <p:extLst>
              <p:ext uri="{D42A27DB-BD31-4B8C-83A1-F6EECF244321}">
                <p14:modId xmlns:p14="http://schemas.microsoft.com/office/powerpoint/2010/main" val="3979538039"/>
              </p:ext>
            </p:extLst>
          </p:nvPr>
        </p:nvGraphicFramePr>
        <p:xfrm>
          <a:off x="251520" y="771550"/>
          <a:ext cx="8280920" cy="4104640"/>
        </p:xfrm>
        <a:graphic>
          <a:graphicData uri="http://schemas.openxmlformats.org/drawingml/2006/table">
            <a:tbl>
              <a:tblPr firstRow="1" bandRow="1">
                <a:tableStyleId>{5C22544A-7EE6-4342-B048-85BDC9FD1C3A}</a:tableStyleId>
              </a:tblPr>
              <a:tblGrid>
                <a:gridCol w="3600400">
                  <a:extLst>
                    <a:ext uri="{9D8B030D-6E8A-4147-A177-3AD203B41FA5}">
                      <a16:colId xmlns="" xmlns:a16="http://schemas.microsoft.com/office/drawing/2014/main" val="20000"/>
                    </a:ext>
                  </a:extLst>
                </a:gridCol>
                <a:gridCol w="4680520">
                  <a:extLst>
                    <a:ext uri="{9D8B030D-6E8A-4147-A177-3AD203B41FA5}">
                      <a16:colId xmlns="" xmlns:a16="http://schemas.microsoft.com/office/drawing/2014/main" val="20001"/>
                    </a:ext>
                  </a:extLst>
                </a:gridCol>
              </a:tblGrid>
              <a:tr h="370840">
                <a:tc>
                  <a:txBody>
                    <a:bodyPr/>
                    <a:lstStyle/>
                    <a:p>
                      <a:r>
                        <a:rPr lang="en-GB" sz="1200" noProof="0" dirty="0"/>
                        <a:t>Drivers/obstacles</a:t>
                      </a:r>
                    </a:p>
                  </a:txBody>
                  <a:tcPr/>
                </a:tc>
                <a:tc>
                  <a:txBody>
                    <a:bodyPr/>
                    <a:lstStyle/>
                    <a:p>
                      <a:r>
                        <a:rPr lang="en-GB" sz="1200" noProof="0" dirty="0"/>
                        <a:t>Recommendations</a:t>
                      </a:r>
                    </a:p>
                  </a:txBody>
                  <a:tcPr/>
                </a:tc>
                <a:extLst>
                  <a:ext uri="{0D108BD9-81ED-4DB2-BD59-A6C34878D82A}">
                    <a16:rowId xmlns="" xmlns:a16="http://schemas.microsoft.com/office/drawing/2014/main" val="10000"/>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sz="1300" b="1" noProof="0" dirty="0">
                          <a:solidFill>
                            <a:srgbClr val="C00000"/>
                          </a:solidFill>
                        </a:rPr>
                        <a:t>Visibility of the system:</a:t>
                      </a:r>
                      <a:r>
                        <a:rPr lang="en-GB" sz="1300" b="1" noProof="0" dirty="0"/>
                        <a:t> some systems are poorly described in the literature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Raise awareness about the existence of the system</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Publish results derived from the system</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solidFill>
                            <a:schemeClr val="tx1"/>
                          </a:solidFill>
                        </a:rPr>
                        <a:t>Share success stories, make the ‘business case’</a:t>
                      </a:r>
                    </a:p>
                  </a:txBody>
                  <a:tcPr/>
                </a:tc>
                <a:extLst>
                  <a:ext uri="{0D108BD9-81ED-4DB2-BD59-A6C34878D82A}">
                    <a16:rowId xmlns="" xmlns:a16="http://schemas.microsoft.com/office/drawing/2014/main" val="10001"/>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sz="1300" b="1" noProof="0" dirty="0">
                          <a:solidFill>
                            <a:srgbClr val="C00000"/>
                          </a:solidFill>
                        </a:rPr>
                        <a:t>Motivation of reporting parties: </a:t>
                      </a:r>
                      <a:r>
                        <a:rPr lang="en-GB" sz="1300" b="1" noProof="0" dirty="0"/>
                        <a:t>difficulties in engaging physicians to report due to increased demands in their clinical practice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Simplification/automation of reporting</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Two-way communication and feedback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Legal obligation</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Provide a reward for reporting  </a:t>
                      </a:r>
                    </a:p>
                  </a:txBody>
                  <a:tcPr/>
                </a:tc>
                <a:extLst>
                  <a:ext uri="{0D108BD9-81ED-4DB2-BD59-A6C34878D82A}">
                    <a16:rowId xmlns="" xmlns:a16="http://schemas.microsoft.com/office/drawing/2014/main" val="10002"/>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sz="1300" b="1" noProof="0" dirty="0">
                          <a:solidFill>
                            <a:srgbClr val="C00000"/>
                          </a:solidFill>
                        </a:rPr>
                        <a:t>Exposure assessment:</a:t>
                      </a:r>
                      <a:r>
                        <a:rPr lang="en-GB" sz="1300" b="1" noProof="0" dirty="0"/>
                        <a:t> lack of adequate exposure assessment seen as one of the major drawbacks by most of the interviewees; crucial for establishment of causal relation with work  </a:t>
                      </a:r>
                    </a:p>
                  </a:txBody>
                  <a:tcPr/>
                </a:tc>
                <a:tc>
                  <a:txBody>
                    <a:bodyPr/>
                    <a:lstStyle/>
                    <a:p>
                      <a:pPr marL="171450" indent="-171450">
                        <a:buFont typeface="Arial" panose="020B0604020202020204" pitchFamily="34" charset="0"/>
                        <a:buChar char="•"/>
                      </a:pPr>
                      <a:r>
                        <a:rPr lang="en-GB" sz="1300" b="1" noProof="0" dirty="0"/>
                        <a:t>Include exposure description in reporting</a:t>
                      </a:r>
                    </a:p>
                    <a:p>
                      <a:pPr marL="171450" indent="-171450">
                        <a:buFont typeface="Arial" panose="020B0604020202020204" pitchFamily="34" charset="0"/>
                        <a:buChar char="•"/>
                      </a:pPr>
                      <a:r>
                        <a:rPr lang="en-GB" sz="1300" b="1" noProof="0" dirty="0"/>
                        <a:t>Exposure assessment during the evaluation procedure of reported cases</a:t>
                      </a:r>
                    </a:p>
                    <a:p>
                      <a:pPr marL="171450" indent="-171450">
                        <a:buFont typeface="Arial" panose="020B0604020202020204" pitchFamily="34" charset="0"/>
                        <a:buChar char="•"/>
                      </a:pPr>
                      <a:r>
                        <a:rPr lang="en-GB" sz="1300" b="1" noProof="0" dirty="0"/>
                        <a:t>Use tools for more standardised reporting of exposure (such as hierarchical codes for all types of exposures)</a:t>
                      </a:r>
                    </a:p>
                  </a:txBody>
                  <a:tcPr/>
                </a:tc>
                <a:extLst>
                  <a:ext uri="{0D108BD9-81ED-4DB2-BD59-A6C34878D82A}">
                    <a16:rowId xmlns="" xmlns:a16="http://schemas.microsoft.com/office/drawing/2014/main" val="10003"/>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sz="1300" b="1" noProof="0" dirty="0">
                          <a:solidFill>
                            <a:srgbClr val="C00000"/>
                          </a:solidFill>
                        </a:rPr>
                        <a:t>Standardisation and quality control:</a:t>
                      </a:r>
                      <a:r>
                        <a:rPr lang="en-GB" sz="1300" b="1" noProof="0" dirty="0"/>
                        <a:t> important for data quality improvement and also to enable the comparison of data collected at national and international levels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Clear case definitions</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Sensitivity</a:t>
                      </a:r>
                      <a:r>
                        <a:rPr lang="en-GB" sz="1300" b="1" baseline="0" noProof="0" dirty="0"/>
                        <a:t> versus specificity</a:t>
                      </a:r>
                      <a:r>
                        <a:rPr lang="en-GB" sz="1300" b="1" noProof="0" dirty="0"/>
                        <a:t>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Clear coding system</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Training and guiding in coding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Code control</a:t>
                      </a:r>
                      <a:endParaRPr lang="en-GB" sz="1300" b="1" noProof="0" dirty="0">
                        <a:solidFill>
                          <a:srgbClr val="C00000"/>
                        </a:solidFill>
                      </a:endParaRPr>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17922250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a:t>DRIVERS AND OBSTACLES OF THE SYSTEMS</a:t>
            </a:r>
            <a:endParaRPr lang="nl-NL" dirty="0"/>
          </a:p>
        </p:txBody>
      </p:sp>
      <p:graphicFrame>
        <p:nvGraphicFramePr>
          <p:cNvPr id="4" name="Tijdelijke aanduiding voor inhoud 3"/>
          <p:cNvGraphicFramePr>
            <a:graphicFrameLocks noGrp="1"/>
          </p:cNvGraphicFramePr>
          <p:nvPr>
            <p:ph sz="half" idx="1"/>
            <p:extLst>
              <p:ext uri="{D42A27DB-BD31-4B8C-83A1-F6EECF244321}">
                <p14:modId xmlns:p14="http://schemas.microsoft.com/office/powerpoint/2010/main" val="2928764307"/>
              </p:ext>
            </p:extLst>
          </p:nvPr>
        </p:nvGraphicFramePr>
        <p:xfrm>
          <a:off x="251520" y="771551"/>
          <a:ext cx="8280920" cy="3916680"/>
        </p:xfrm>
        <a:graphic>
          <a:graphicData uri="http://schemas.openxmlformats.org/drawingml/2006/table">
            <a:tbl>
              <a:tblPr firstRow="1" bandRow="1">
                <a:tableStyleId>{5C22544A-7EE6-4342-B048-85BDC9FD1C3A}</a:tableStyleId>
              </a:tblPr>
              <a:tblGrid>
                <a:gridCol w="4248472">
                  <a:extLst>
                    <a:ext uri="{9D8B030D-6E8A-4147-A177-3AD203B41FA5}">
                      <a16:colId xmlns="" xmlns:a16="http://schemas.microsoft.com/office/drawing/2014/main" val="20000"/>
                    </a:ext>
                  </a:extLst>
                </a:gridCol>
                <a:gridCol w="4032448">
                  <a:extLst>
                    <a:ext uri="{9D8B030D-6E8A-4147-A177-3AD203B41FA5}">
                      <a16:colId xmlns="" xmlns:a16="http://schemas.microsoft.com/office/drawing/2014/main" val="20001"/>
                    </a:ext>
                  </a:extLst>
                </a:gridCol>
              </a:tblGrid>
              <a:tr h="262255">
                <a:tc>
                  <a:txBody>
                    <a:bodyPr/>
                    <a:lstStyle/>
                    <a:p>
                      <a:r>
                        <a:rPr lang="en-GB" sz="1200" noProof="0" dirty="0"/>
                        <a:t>Drivers/obstacles</a:t>
                      </a:r>
                    </a:p>
                  </a:txBody>
                  <a:tcPr/>
                </a:tc>
                <a:tc>
                  <a:txBody>
                    <a:bodyPr/>
                    <a:lstStyle/>
                    <a:p>
                      <a:r>
                        <a:rPr lang="en-GB" sz="1200" noProof="0" dirty="0"/>
                        <a:t>Recommendations</a:t>
                      </a:r>
                    </a:p>
                  </a:txBody>
                  <a:tcPr/>
                </a:tc>
                <a:extLst>
                  <a:ext uri="{0D108BD9-81ED-4DB2-BD59-A6C34878D82A}">
                    <a16:rowId xmlns="" xmlns:a16="http://schemas.microsoft.com/office/drawing/2014/main" val="10000"/>
                  </a:ext>
                </a:extLst>
              </a:tr>
              <a:tr h="1223855">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sz="1300" b="1" noProof="0" dirty="0">
                          <a:solidFill>
                            <a:srgbClr val="C00000"/>
                          </a:solidFill>
                        </a:rPr>
                        <a:t>Awareness and detection on new/emerging WRDs: </a:t>
                      </a:r>
                      <a:r>
                        <a:rPr lang="en-GB" sz="1300" b="1" noProof="0" dirty="0">
                          <a:solidFill>
                            <a:schemeClr val="tx1"/>
                          </a:solidFill>
                        </a:rPr>
                        <a:t>one of the main conditions for capturing new WRDs is that the reporting parties who can identify them and the experts who assess work-relatedness are aware of these diseases and</a:t>
                      </a:r>
                      <a:r>
                        <a:rPr lang="en-GB" sz="1300" b="1" baseline="0" noProof="0" dirty="0">
                          <a:solidFill>
                            <a:schemeClr val="tx1"/>
                          </a:solidFill>
                        </a:rPr>
                        <a:t> reporting lines are clear</a:t>
                      </a:r>
                      <a:endParaRPr lang="en-GB" sz="1300" b="1" noProof="0" dirty="0">
                        <a:solidFill>
                          <a:schemeClr val="tx1"/>
                        </a:solidFill>
                      </a:endParaRPr>
                    </a:p>
                  </a:txBody>
                  <a:tcPr/>
                </a:tc>
                <a:tc>
                  <a:txBody>
                    <a:bodyPr/>
                    <a:lstStyle/>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Raise awareness and expertise</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Publish on new/emerging health risks</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Offer expert help with establishing work-relatedness</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Low reporting threshold</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Data mining in existing databases</a:t>
                      </a:r>
                    </a:p>
                  </a:txBody>
                  <a:tcPr/>
                </a:tc>
                <a:extLst>
                  <a:ext uri="{0D108BD9-81ED-4DB2-BD59-A6C34878D82A}">
                    <a16:rowId xmlns="" xmlns:a16="http://schemas.microsoft.com/office/drawing/2014/main" val="10001"/>
                  </a:ext>
                </a:extLst>
              </a:tr>
              <a:tr h="1034449">
                <a:tc>
                  <a:txBody>
                    <a:bodyPr/>
                    <a:lstStyle/>
                    <a:p>
                      <a:r>
                        <a:rPr lang="en-GB" sz="1300" b="1" noProof="0" dirty="0">
                          <a:solidFill>
                            <a:srgbClr val="C00000"/>
                          </a:solidFill>
                        </a:rPr>
                        <a:t>Different levels of links with prevention:</a:t>
                      </a:r>
                      <a:r>
                        <a:rPr lang="en-GB" sz="1300" b="1" noProof="0" dirty="0"/>
                        <a:t> prevention can be established at several different levels, which involves different groups of stakeholders and could be linked to the typology of the systems</a:t>
                      </a:r>
                    </a:p>
                  </a:txBody>
                  <a:tcPr/>
                </a:tc>
                <a:tc>
                  <a:txBody>
                    <a:bodyPr/>
                    <a:lstStyle/>
                    <a:p>
                      <a:pPr marL="285750" indent="-285750">
                        <a:buFont typeface="Arial" panose="020B0604020202020204" pitchFamily="34" charset="0"/>
                        <a:buChar char="•"/>
                      </a:pPr>
                      <a:r>
                        <a:rPr lang="en-GB" sz="1300" b="1" noProof="0" dirty="0"/>
                        <a:t>Collaboration with governmental bodies</a:t>
                      </a:r>
                    </a:p>
                    <a:p>
                      <a:pPr marL="285750" indent="-285750">
                        <a:buFont typeface="Arial" panose="020B0604020202020204" pitchFamily="34" charset="0"/>
                        <a:buChar char="•"/>
                      </a:pPr>
                      <a:r>
                        <a:rPr lang="en-GB" sz="1300" b="1" noProof="0" dirty="0">
                          <a:solidFill>
                            <a:srgbClr val="000000"/>
                          </a:solidFill>
                        </a:rPr>
                        <a:t>Contact with companies/sectors/workers’ representatives/</a:t>
                      </a:r>
                      <a:r>
                        <a:rPr lang="en-GB" sz="1300" b="1" baseline="0" noProof="0" dirty="0">
                          <a:solidFill>
                            <a:srgbClr val="000000"/>
                          </a:solidFill>
                        </a:rPr>
                        <a:t>labour inspectorate</a:t>
                      </a:r>
                      <a:endParaRPr lang="en-GB" sz="1300" b="1" noProof="0" dirty="0">
                        <a:solidFill>
                          <a:srgbClr val="000000"/>
                        </a:solidFill>
                      </a:endParaRPr>
                    </a:p>
                    <a:p>
                      <a:pPr marL="285750" indent="-285750">
                        <a:buFont typeface="Arial" panose="020B0604020202020204" pitchFamily="34" charset="0"/>
                        <a:buChar char="•"/>
                      </a:pPr>
                      <a:r>
                        <a:rPr lang="en-GB" sz="1300" b="1" noProof="0" dirty="0"/>
                        <a:t>Follow-up and </a:t>
                      </a:r>
                      <a:r>
                        <a:rPr lang="en-GB" sz="1300" b="1" noProof="0" dirty="0" err="1"/>
                        <a:t>followback</a:t>
                      </a:r>
                      <a:r>
                        <a:rPr lang="en-GB" sz="1300" b="1" noProof="0" dirty="0"/>
                        <a:t> activities</a:t>
                      </a:r>
                    </a:p>
                    <a:p>
                      <a:pPr marL="285750" indent="-285750">
                        <a:buFont typeface="Arial" panose="020B0604020202020204" pitchFamily="34" charset="0"/>
                        <a:buChar char="•"/>
                      </a:pPr>
                      <a:r>
                        <a:rPr lang="en-GB" sz="1300" b="1" noProof="0" dirty="0"/>
                        <a:t>Enable link with policies</a:t>
                      </a:r>
                    </a:p>
                  </a:txBody>
                  <a:tcPr/>
                </a:tc>
                <a:extLst>
                  <a:ext uri="{0D108BD9-81ED-4DB2-BD59-A6C34878D82A}">
                    <a16:rowId xmlns="" xmlns:a16="http://schemas.microsoft.com/office/drawing/2014/main" val="10002"/>
                  </a:ext>
                </a:extLst>
              </a:tr>
              <a:tr h="1223855">
                <a:tc>
                  <a:txBody>
                    <a:bodyPr/>
                    <a:lstStyle/>
                    <a:p>
                      <a:r>
                        <a:rPr lang="en-GB" sz="1300" b="1" noProof="0" dirty="0">
                          <a:solidFill>
                            <a:srgbClr val="C00000"/>
                          </a:solidFill>
                        </a:rPr>
                        <a:t>Political and financial support and resources:</a:t>
                      </a:r>
                      <a:r>
                        <a:rPr lang="en-GB" sz="1300" b="1" noProof="0" dirty="0"/>
                        <a:t> stable, long-term funding is crucial for maintenance of a system; linked to the issue of human resources and data quality; depends on the level of importance given to OSH by the government </a:t>
                      </a:r>
                    </a:p>
                  </a:txBody>
                  <a:tcPr/>
                </a:tc>
                <a:tc>
                  <a:txBody>
                    <a:bodyPr/>
                    <a:lstStyle/>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Raise awareness</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Publish case</a:t>
                      </a:r>
                      <a:r>
                        <a:rPr lang="en-GB" sz="1300" b="1" baseline="0" noProof="0" dirty="0"/>
                        <a:t> reports in journals</a:t>
                      </a:r>
                      <a:endParaRPr lang="en-GB" sz="1300" b="1" noProof="0" dirty="0"/>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Constantly demonstrate the significance of the work performed by these systems</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300" b="1" noProof="0" dirty="0"/>
                        <a:t>Develop smaller projects that target specific areas of OSH </a:t>
                      </a:r>
                      <a:endParaRPr lang="en-GB" sz="1300" b="1" noProof="0" dirty="0">
                        <a:solidFill>
                          <a:srgbClr val="C00000"/>
                        </a:solidFill>
                      </a:endParaRPr>
                    </a:p>
                  </a:txBody>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28384452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92959" y="3363838"/>
            <a:ext cx="7851449" cy="936104"/>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ounded Rectangle 5"/>
          <p:cNvSpPr/>
          <p:nvPr/>
        </p:nvSpPr>
        <p:spPr>
          <a:xfrm>
            <a:off x="323528" y="1275606"/>
            <a:ext cx="7920880" cy="122413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a:xfrm>
            <a:off x="450001" y="135000"/>
            <a:ext cx="7218343" cy="367200"/>
          </a:xfrm>
        </p:spPr>
        <p:txBody>
          <a:bodyPr/>
          <a:lstStyle/>
          <a:p>
            <a:r>
              <a:rPr lang="en-US" cap="all" dirty="0"/>
              <a:t>Recommendations for improvement of sentinel surveillance in the EU — General Recommendations</a:t>
            </a:r>
            <a:endParaRPr lang="nl-BE" cap="all" dirty="0"/>
          </a:p>
        </p:txBody>
      </p:sp>
      <p:sp>
        <p:nvSpPr>
          <p:cNvPr id="5" name="Tijdelijke aanduiding voor inhoud 2"/>
          <p:cNvSpPr>
            <a:spLocks noGrp="1"/>
          </p:cNvSpPr>
          <p:nvPr>
            <p:ph sz="half" idx="1"/>
          </p:nvPr>
        </p:nvSpPr>
        <p:spPr>
          <a:xfrm>
            <a:off x="450000" y="837000"/>
            <a:ext cx="7722400" cy="3645000"/>
          </a:xfrm>
        </p:spPr>
        <p:txBody>
          <a:bodyPr>
            <a:normAutofit/>
          </a:bodyPr>
          <a:lstStyle/>
          <a:p>
            <a:r>
              <a:rPr lang="en-GB" dirty="0">
                <a:solidFill>
                  <a:srgbClr val="C00000"/>
                </a:solidFill>
              </a:rPr>
              <a:t>Implementation</a:t>
            </a:r>
            <a:r>
              <a:rPr lang="en-GB" dirty="0"/>
              <a:t> of sentinel and alert systems in Member States:</a:t>
            </a:r>
          </a:p>
          <a:p>
            <a:endParaRPr lang="en-GB" dirty="0"/>
          </a:p>
          <a:p>
            <a:pPr marL="0" indent="0">
              <a:buNone/>
            </a:pPr>
            <a:r>
              <a:rPr lang="en-US" sz="1400" b="0" dirty="0">
                <a:solidFill>
                  <a:schemeClr val="tx1"/>
                </a:solidFill>
              </a:rPr>
              <a:t>1) </a:t>
            </a:r>
            <a:r>
              <a:rPr lang="en-US" sz="1400" dirty="0">
                <a:solidFill>
                  <a:schemeClr val="tx1"/>
                </a:solidFill>
              </a:rPr>
              <a:t>De novo </a:t>
            </a:r>
            <a:r>
              <a:rPr lang="en-US" sz="1400" b="0" dirty="0">
                <a:solidFill>
                  <a:schemeClr val="tx1"/>
                </a:solidFill>
              </a:rPr>
              <a:t>development of a sentinel system designed specifically to detect new/emerging work-related diseases</a:t>
            </a:r>
          </a:p>
          <a:p>
            <a:pPr marL="0" indent="0">
              <a:buNone/>
            </a:pPr>
            <a:r>
              <a:rPr lang="en-US" sz="1400" b="0" dirty="0">
                <a:solidFill>
                  <a:schemeClr val="tx1"/>
                </a:solidFill>
              </a:rPr>
              <a:t>2) </a:t>
            </a:r>
            <a:r>
              <a:rPr lang="en-US" sz="1400" dirty="0">
                <a:solidFill>
                  <a:schemeClr val="tx1"/>
                </a:solidFill>
              </a:rPr>
              <a:t>Integration</a:t>
            </a:r>
            <a:r>
              <a:rPr lang="en-US" sz="1400" b="0" dirty="0">
                <a:solidFill>
                  <a:schemeClr val="tx1"/>
                </a:solidFill>
              </a:rPr>
              <a:t> of a sentinel aspect into an existing system, primarily designed for other purposes (e.g. compensation, statistics, public health surveillance)</a:t>
            </a:r>
          </a:p>
          <a:p>
            <a:pPr marL="0" indent="0">
              <a:buNone/>
            </a:pPr>
            <a:endParaRPr lang="en-US" dirty="0"/>
          </a:p>
          <a:p>
            <a:pPr marL="0" indent="0">
              <a:buNone/>
            </a:pPr>
            <a:endParaRPr lang="en-US" dirty="0"/>
          </a:p>
          <a:p>
            <a:r>
              <a:rPr lang="en-US" dirty="0"/>
              <a:t>In countries where these systems </a:t>
            </a:r>
            <a:r>
              <a:rPr lang="en-US" dirty="0">
                <a:solidFill>
                  <a:srgbClr val="C00000"/>
                </a:solidFill>
              </a:rPr>
              <a:t>already exist: </a:t>
            </a:r>
          </a:p>
          <a:p>
            <a:pPr marL="0" indent="0">
              <a:buNone/>
            </a:pPr>
            <a:endParaRPr lang="en-US" dirty="0"/>
          </a:p>
          <a:p>
            <a:pPr marL="0" indent="0">
              <a:buNone/>
            </a:pPr>
            <a:r>
              <a:rPr lang="en-US" sz="1400" dirty="0">
                <a:solidFill>
                  <a:schemeClr val="tx1"/>
                </a:solidFill>
              </a:rPr>
              <a:t>Improvement</a:t>
            </a:r>
            <a:r>
              <a:rPr lang="en-US" sz="1400" b="0" dirty="0">
                <a:solidFill>
                  <a:schemeClr val="tx1"/>
                </a:solidFill>
              </a:rPr>
              <a:t> of their sentinel function</a:t>
            </a:r>
          </a:p>
          <a:p>
            <a:pPr marL="0" indent="0">
              <a:buNone/>
            </a:pPr>
            <a:r>
              <a:rPr lang="en-US" sz="1400" b="0" dirty="0">
                <a:solidFill>
                  <a:schemeClr val="tx1"/>
                </a:solidFill>
              </a:rPr>
              <a:t>Provide useful tools to </a:t>
            </a:r>
            <a:r>
              <a:rPr lang="en-US" sz="1400" dirty="0">
                <a:solidFill>
                  <a:schemeClr val="tx1"/>
                </a:solidFill>
              </a:rPr>
              <a:t>enhance the quality </a:t>
            </a:r>
            <a:r>
              <a:rPr lang="en-US" sz="1400" b="0" dirty="0">
                <a:solidFill>
                  <a:schemeClr val="tx1"/>
                </a:solidFill>
              </a:rPr>
              <a:t>of the different steps in the data flow: from identification and reporting of cases to the link with prevention and policies</a:t>
            </a:r>
            <a:endParaRPr lang="en-GB" sz="1400" b="0" dirty="0">
              <a:solidFill>
                <a:schemeClr val="tx1"/>
              </a:solidFill>
            </a:endParaRPr>
          </a:p>
        </p:txBody>
      </p:sp>
    </p:spTree>
    <p:extLst>
      <p:ext uri="{BB962C8B-B14F-4D97-AF65-F5344CB8AC3E}">
        <p14:creationId xmlns:p14="http://schemas.microsoft.com/office/powerpoint/2010/main" val="18706490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all" dirty="0"/>
              <a:t>Setting up a sentinel approach </a:t>
            </a:r>
            <a:br>
              <a:rPr lang="en-US" cap="all" dirty="0"/>
            </a:br>
            <a:r>
              <a:rPr lang="en-US" sz="1400" cap="all" dirty="0"/>
              <a:t>recommendations for owners </a:t>
            </a:r>
            <a:endParaRPr lang="nl-BE" sz="1400" cap="all"/>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3568" y="627534"/>
            <a:ext cx="7259924" cy="4197366"/>
          </a:xfrm>
          <a:prstGeom prst="rect">
            <a:avLst/>
          </a:prstGeom>
        </p:spPr>
      </p:pic>
    </p:spTree>
    <p:extLst>
      <p:ext uri="{BB962C8B-B14F-4D97-AF65-F5344CB8AC3E}">
        <p14:creationId xmlns:p14="http://schemas.microsoft.com/office/powerpoint/2010/main" val="4076841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en-US" cap="all" dirty="0"/>
              <a:t>Setting up a sentinel approach </a:t>
            </a:r>
            <a:br>
              <a:rPr lang="en-US" cap="all" dirty="0"/>
            </a:br>
            <a:r>
              <a:rPr lang="en-US" sz="1400" cap="all" dirty="0"/>
              <a:t>recommendations for DEVELOPERS </a:t>
            </a:r>
            <a:endParaRPr lang="nl-BE" sz="1400" cap="all" dirty="0"/>
          </a:p>
        </p:txBody>
      </p:sp>
      <p:sp>
        <p:nvSpPr>
          <p:cNvPr id="3" name="Content Placeholder 2"/>
          <p:cNvSpPr>
            <a:spLocks noGrp="1"/>
          </p:cNvSpPr>
          <p:nvPr>
            <p:ph sz="half" idx="1"/>
          </p:nvPr>
        </p:nvSpPr>
        <p:spPr>
          <a:xfrm>
            <a:off x="450000" y="837000"/>
            <a:ext cx="8154448" cy="4039006"/>
          </a:xfrm>
        </p:spPr>
        <p:txBody>
          <a:bodyPr>
            <a:normAutofit/>
          </a:bodyPr>
          <a:lstStyle/>
          <a:p>
            <a:r>
              <a:rPr lang="en-GB" dirty="0"/>
              <a:t>Clearly define the </a:t>
            </a:r>
            <a:r>
              <a:rPr lang="en-GB" dirty="0">
                <a:solidFill>
                  <a:srgbClr val="C00000"/>
                </a:solidFill>
              </a:rPr>
              <a:t>position</a:t>
            </a:r>
            <a:r>
              <a:rPr lang="en-GB" dirty="0"/>
              <a:t> of a system in the </a:t>
            </a:r>
            <a:r>
              <a:rPr lang="en-GB" dirty="0">
                <a:solidFill>
                  <a:srgbClr val="C00000"/>
                </a:solidFill>
              </a:rPr>
              <a:t>national OH context </a:t>
            </a:r>
            <a:br>
              <a:rPr lang="en-GB" dirty="0">
                <a:solidFill>
                  <a:srgbClr val="C00000"/>
                </a:solidFill>
              </a:rPr>
            </a:br>
            <a:r>
              <a:rPr lang="en-GB" dirty="0"/>
              <a:t>(</a:t>
            </a:r>
            <a:r>
              <a:rPr lang="en-US" dirty="0" err="1"/>
              <a:t>organisation</a:t>
            </a:r>
            <a:r>
              <a:rPr lang="en-US" dirty="0"/>
              <a:t> of OH service, coverage and number of OH providers, accessibility of the OH service to different groups of workers, economic sectors and SMEs)</a:t>
            </a:r>
          </a:p>
          <a:p>
            <a:r>
              <a:rPr lang="en-US" dirty="0"/>
              <a:t>Design the system </a:t>
            </a:r>
            <a:r>
              <a:rPr lang="en-US" dirty="0">
                <a:solidFill>
                  <a:srgbClr val="C00000"/>
                </a:solidFill>
              </a:rPr>
              <a:t>in cooperation</a:t>
            </a:r>
            <a:r>
              <a:rPr lang="en-US" dirty="0"/>
              <a:t> with OSH/public health authorities and owners of other monitoring systems already in place</a:t>
            </a:r>
          </a:p>
          <a:p>
            <a:r>
              <a:rPr lang="en-US" dirty="0">
                <a:solidFill>
                  <a:srgbClr val="C00000"/>
                </a:solidFill>
              </a:rPr>
              <a:t>Use already tested systems </a:t>
            </a:r>
            <a:r>
              <a:rPr lang="en-US" dirty="0"/>
              <a:t>from other countries with a similar </a:t>
            </a:r>
            <a:r>
              <a:rPr lang="en-US" dirty="0" err="1"/>
              <a:t>organisation</a:t>
            </a:r>
            <a:r>
              <a:rPr lang="en-US" dirty="0"/>
              <a:t> of OH</a:t>
            </a:r>
          </a:p>
          <a:p>
            <a:r>
              <a:rPr lang="en-US" dirty="0"/>
              <a:t>Most preferably, </a:t>
            </a:r>
            <a:r>
              <a:rPr lang="en-US" dirty="0">
                <a:solidFill>
                  <a:srgbClr val="C00000"/>
                </a:solidFill>
              </a:rPr>
              <a:t>reporters</a:t>
            </a:r>
            <a:r>
              <a:rPr lang="en-US" dirty="0"/>
              <a:t> of a sentinel system should be </a:t>
            </a:r>
            <a:r>
              <a:rPr lang="en-US" dirty="0">
                <a:solidFill>
                  <a:srgbClr val="C00000"/>
                </a:solidFill>
              </a:rPr>
              <a:t>occupational physicians.</a:t>
            </a:r>
            <a:br>
              <a:rPr lang="en-US" dirty="0">
                <a:solidFill>
                  <a:srgbClr val="C00000"/>
                </a:solidFill>
              </a:rPr>
            </a:br>
            <a:r>
              <a:rPr lang="en-US" dirty="0"/>
              <a:t>They have the necessary expertise in the field of WRDs and safety at work and are more likely to be aware of new WRDs; general practitioners can be a good supporting source</a:t>
            </a:r>
          </a:p>
          <a:p>
            <a:r>
              <a:rPr lang="en-US" dirty="0"/>
              <a:t>Implement actions to </a:t>
            </a:r>
            <a:r>
              <a:rPr lang="en-US" dirty="0">
                <a:solidFill>
                  <a:srgbClr val="C00000"/>
                </a:solidFill>
              </a:rPr>
              <a:t>motivate reporting physicians </a:t>
            </a:r>
            <a:r>
              <a:rPr lang="en-US" dirty="0"/>
              <a:t>to participate and keep participating </a:t>
            </a:r>
            <a:endParaRPr lang="en-US" dirty="0" smtClean="0"/>
          </a:p>
          <a:p>
            <a:r>
              <a:rPr lang="en-US" dirty="0" smtClean="0"/>
              <a:t>Balance between data quality control and a ‘low threshold’ approach</a:t>
            </a:r>
          </a:p>
          <a:p>
            <a:r>
              <a:rPr lang="en-US" dirty="0" smtClean="0"/>
              <a:t>Too </a:t>
            </a:r>
            <a:r>
              <a:rPr lang="en-US" dirty="0"/>
              <a:t>strict </a:t>
            </a:r>
            <a:r>
              <a:rPr lang="en-US" dirty="0" err="1"/>
              <a:t>systematisation</a:t>
            </a:r>
            <a:r>
              <a:rPr lang="en-US" dirty="0"/>
              <a:t>, such as </a:t>
            </a:r>
            <a:r>
              <a:rPr lang="en-US" dirty="0">
                <a:solidFill>
                  <a:srgbClr val="C00000"/>
                </a:solidFill>
              </a:rPr>
              <a:t>clear case definition, can lead to a loss of sensitivity </a:t>
            </a:r>
            <a:r>
              <a:rPr lang="en-US" dirty="0"/>
              <a:t>and a risk of missing cases of new WRDs </a:t>
            </a:r>
          </a:p>
          <a:p>
            <a:r>
              <a:rPr lang="en-US" dirty="0"/>
              <a:t>When determining the most suitable approach, experts should look at the existing data sources in the country to ensure that </a:t>
            </a:r>
            <a:r>
              <a:rPr lang="en-US" dirty="0">
                <a:solidFill>
                  <a:srgbClr val="C00000"/>
                </a:solidFill>
              </a:rPr>
              <a:t>signals</a:t>
            </a:r>
            <a:r>
              <a:rPr lang="en-US" dirty="0"/>
              <a:t> provided by these systems </a:t>
            </a:r>
            <a:r>
              <a:rPr lang="en-US" dirty="0">
                <a:solidFill>
                  <a:srgbClr val="C00000"/>
                </a:solidFill>
              </a:rPr>
              <a:t>are complementary</a:t>
            </a:r>
            <a:endParaRPr lang="nl-BE" dirty="0">
              <a:solidFill>
                <a:srgbClr val="C00000"/>
              </a:solidFill>
            </a:endParaRPr>
          </a:p>
        </p:txBody>
      </p:sp>
    </p:spTree>
    <p:extLst>
      <p:ext uri="{BB962C8B-B14F-4D97-AF65-F5344CB8AC3E}">
        <p14:creationId xmlns:p14="http://schemas.microsoft.com/office/powerpoint/2010/main" val="1587108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en-US" cap="all" dirty="0"/>
              <a:t>Setting up a sentinel approach</a:t>
            </a:r>
            <a:br>
              <a:rPr lang="en-US" cap="all" dirty="0"/>
            </a:br>
            <a:r>
              <a:rPr lang="en-US" sz="1400" cap="all" dirty="0"/>
              <a:t>recommendations for DEVELOPERS</a:t>
            </a:r>
            <a:endParaRPr lang="nl-BE" sz="1400" cap="all" dirty="0"/>
          </a:p>
        </p:txBody>
      </p:sp>
      <p:sp>
        <p:nvSpPr>
          <p:cNvPr id="3" name="Content Placeholder 2"/>
          <p:cNvSpPr>
            <a:spLocks noGrp="1"/>
          </p:cNvSpPr>
          <p:nvPr>
            <p:ph sz="half" idx="1"/>
          </p:nvPr>
        </p:nvSpPr>
        <p:spPr>
          <a:xfrm>
            <a:off x="450001" y="771550"/>
            <a:ext cx="8082440" cy="4176464"/>
          </a:xfrm>
        </p:spPr>
        <p:txBody>
          <a:bodyPr>
            <a:normAutofit/>
          </a:bodyPr>
          <a:lstStyle/>
          <a:p>
            <a:pPr marL="0" indent="0">
              <a:buNone/>
            </a:pPr>
            <a:r>
              <a:rPr lang="en-GB" dirty="0"/>
              <a:t>Complementary signals are:</a:t>
            </a:r>
          </a:p>
          <a:p>
            <a:r>
              <a:rPr lang="en-US" dirty="0">
                <a:solidFill>
                  <a:srgbClr val="C00000"/>
                </a:solidFill>
              </a:rPr>
              <a:t>‘Individual sentinel signals’ </a:t>
            </a:r>
            <a:r>
              <a:rPr lang="en-US" dirty="0"/>
              <a:t>— individual cases of new WRDs and new exposure-WRD correlations </a:t>
            </a:r>
            <a:br>
              <a:rPr lang="en-US" dirty="0"/>
            </a:br>
            <a:r>
              <a:rPr lang="en-US" dirty="0"/>
              <a:t/>
            </a:r>
            <a:br>
              <a:rPr lang="en-US" dirty="0"/>
            </a:br>
            <a:r>
              <a:rPr lang="en-US" i="1" dirty="0"/>
              <a:t>Systems designed to detect these signals capture a smaller number of cases and therefore can afford a more sensitive approach and high expertise in terms of work-relatedness evaluation (such as systems termed ‘Sentinel systems’ in the final report) </a:t>
            </a:r>
          </a:p>
          <a:p>
            <a:r>
              <a:rPr lang="en-US" dirty="0">
                <a:solidFill>
                  <a:srgbClr val="C00000"/>
                </a:solidFill>
              </a:rPr>
              <a:t>‘Population-based sentinel signals’ </a:t>
            </a:r>
            <a:r>
              <a:rPr lang="en-US" dirty="0"/>
              <a:t>— </a:t>
            </a:r>
            <a:r>
              <a:rPr lang="en-US" dirty="0">
                <a:solidFill>
                  <a:srgbClr val="003399"/>
                </a:solidFill>
              </a:rPr>
              <a:t>allow the identification of </a:t>
            </a:r>
            <a:r>
              <a:rPr lang="en-US" dirty="0"/>
              <a:t>new exposure-WRD links, but rely on a more comprehensive approach by focusing on the identification of groups of workers or economic sectors at risk </a:t>
            </a:r>
            <a:br>
              <a:rPr lang="en-US" dirty="0"/>
            </a:br>
            <a:r>
              <a:rPr lang="en-US" dirty="0"/>
              <a:t/>
            </a:r>
            <a:br>
              <a:rPr lang="en-US" dirty="0"/>
            </a:br>
            <a:r>
              <a:rPr lang="en-US" i="1" dirty="0"/>
              <a:t>These signals can be captured by different approaches (non-compensation-based systems for data collection and statistics; survey-based public health systems; compensation-based systems with data mining). Some of these approaches are described in the final report; others are out of the scope of the research (epidemiological studies, occupational health </a:t>
            </a:r>
            <a:r>
              <a:rPr lang="en-US" i="1" dirty="0" smtClean="0"/>
              <a:t>surveillance, registries)</a:t>
            </a:r>
            <a:endParaRPr lang="en-US" i="1" dirty="0"/>
          </a:p>
          <a:p>
            <a:r>
              <a:rPr lang="en-US" dirty="0"/>
              <a:t>These two types of signals should be integrated at the national level </a:t>
            </a:r>
            <a:endParaRPr lang="nl-BE" dirty="0"/>
          </a:p>
        </p:txBody>
      </p:sp>
    </p:spTree>
    <p:extLst>
      <p:ext uri="{BB962C8B-B14F-4D97-AF65-F5344CB8AC3E}">
        <p14:creationId xmlns:p14="http://schemas.microsoft.com/office/powerpoint/2010/main" val="911742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en-US" cap="all" dirty="0"/>
              <a:t>Assessment of the signals  </a:t>
            </a:r>
            <a:br>
              <a:rPr lang="en-US" cap="all" dirty="0"/>
            </a:br>
            <a:r>
              <a:rPr lang="en-US" sz="1400" cap="all" dirty="0"/>
              <a:t>recommendations for researchers </a:t>
            </a:r>
            <a:endParaRPr lang="nl-BE" sz="1400" cap="all"/>
          </a:p>
        </p:txBody>
      </p:sp>
      <p:sp>
        <p:nvSpPr>
          <p:cNvPr id="3" name="Content Placeholder 2"/>
          <p:cNvSpPr>
            <a:spLocks noGrp="1"/>
          </p:cNvSpPr>
          <p:nvPr>
            <p:ph sz="half" idx="1"/>
          </p:nvPr>
        </p:nvSpPr>
        <p:spPr/>
        <p:txBody>
          <a:bodyPr/>
          <a:lstStyle/>
          <a:p>
            <a:r>
              <a:rPr lang="en-US" dirty="0">
                <a:solidFill>
                  <a:srgbClr val="C00000"/>
                </a:solidFill>
              </a:rPr>
              <a:t>Request a clear exposure description from the reporters</a:t>
            </a:r>
            <a:r>
              <a:rPr lang="en-US" dirty="0"/>
              <a:t>, by including in the reporting form the minimum of requested information necessary for establishment of exposure-WRD correlation (suspected exposure, duration of exposure, steps taken to quantify it, other possible exposures, etc.)</a:t>
            </a:r>
          </a:p>
          <a:p>
            <a:endParaRPr lang="en-US" dirty="0"/>
          </a:p>
          <a:p>
            <a:r>
              <a:rPr lang="en-US" dirty="0"/>
              <a:t>Assessment of exposure in sentinel systems can be enhanced by its </a:t>
            </a:r>
            <a:r>
              <a:rPr lang="en-US" dirty="0">
                <a:solidFill>
                  <a:srgbClr val="C00000"/>
                </a:solidFill>
              </a:rPr>
              <a:t>clear structuration</a:t>
            </a:r>
            <a:r>
              <a:rPr lang="en-US" dirty="0"/>
              <a:t> (a clear definition of exposure variables that should be reported as well as the coding procedure; use of a specific thesaurus that provides hierarchical codes for all types of exposures) </a:t>
            </a:r>
          </a:p>
          <a:p>
            <a:endParaRPr lang="en-US" dirty="0"/>
          </a:p>
          <a:p>
            <a:r>
              <a:rPr lang="en-US" dirty="0"/>
              <a:t>Natures and characteristics of certain groups of exposures and diseases make their monitoring more or less difficult (diseases related to exposure to chemical substances versus musculoskeletal and psychosocial ill health); </a:t>
            </a:r>
            <a:r>
              <a:rPr lang="en-US" dirty="0">
                <a:solidFill>
                  <a:srgbClr val="C00000"/>
                </a:solidFill>
              </a:rPr>
              <a:t>in the cases of WRDs that are </a:t>
            </a:r>
            <a:r>
              <a:rPr lang="en-US" dirty="0" smtClean="0">
                <a:solidFill>
                  <a:srgbClr val="C00000"/>
                </a:solidFill>
              </a:rPr>
              <a:t>multifactorial or have a long latency, </a:t>
            </a:r>
            <a:r>
              <a:rPr lang="en-US" dirty="0">
                <a:solidFill>
                  <a:srgbClr val="C00000"/>
                </a:solidFill>
              </a:rPr>
              <a:t>the establishment of clearer assessment criteria could be of particular importance</a:t>
            </a:r>
            <a:r>
              <a:rPr lang="en-US" dirty="0"/>
              <a:t>, especially in the case of work-related mental health problems, which seem to be on the increase</a:t>
            </a:r>
          </a:p>
        </p:txBody>
      </p:sp>
    </p:spTree>
    <p:extLst>
      <p:ext uri="{BB962C8B-B14F-4D97-AF65-F5344CB8AC3E}">
        <p14:creationId xmlns:p14="http://schemas.microsoft.com/office/powerpoint/2010/main" val="26687408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en-US" cap="all" dirty="0"/>
              <a:t>Assessment of the signals</a:t>
            </a:r>
            <a:br>
              <a:rPr lang="en-US" cap="all" dirty="0"/>
            </a:br>
            <a:r>
              <a:rPr lang="en-US" sz="1400" cap="all" dirty="0"/>
              <a:t>recommendations for researchers </a:t>
            </a:r>
            <a:endParaRPr lang="nl-BE" sz="1400" cap="all"/>
          </a:p>
        </p:txBody>
      </p:sp>
      <p:sp>
        <p:nvSpPr>
          <p:cNvPr id="3" name="Content Placeholder 2"/>
          <p:cNvSpPr>
            <a:spLocks noGrp="1"/>
          </p:cNvSpPr>
          <p:nvPr>
            <p:ph sz="half" idx="1"/>
          </p:nvPr>
        </p:nvSpPr>
        <p:spPr/>
        <p:txBody>
          <a:bodyPr/>
          <a:lstStyle/>
          <a:p>
            <a:pPr marL="0" indent="0">
              <a:buNone/>
            </a:pPr>
            <a:r>
              <a:rPr lang="en-GB" dirty="0"/>
              <a:t>Signal strengthening of </a:t>
            </a:r>
          </a:p>
          <a:p>
            <a:pPr marL="0" indent="0">
              <a:buNone/>
            </a:pPr>
            <a:r>
              <a:rPr lang="en-GB" dirty="0">
                <a:solidFill>
                  <a:srgbClr val="C00000"/>
                </a:solidFill>
              </a:rPr>
              <a:t>‘Individual sentinel signals’ </a:t>
            </a:r>
            <a:endParaRPr lang="nl-BE" dirty="0">
              <a:solidFill>
                <a:srgbClr val="C00000"/>
              </a:solidFill>
            </a:endParaRPr>
          </a:p>
        </p:txBody>
      </p:sp>
      <p:sp>
        <p:nvSpPr>
          <p:cNvPr id="4" name="TextBox 3"/>
          <p:cNvSpPr txBox="1"/>
          <p:nvPr/>
        </p:nvSpPr>
        <p:spPr>
          <a:xfrm>
            <a:off x="464061" y="1351629"/>
            <a:ext cx="8226456" cy="144270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350" b="1" dirty="0">
                <a:solidFill>
                  <a:schemeClr val="tx2"/>
                </a:solidFill>
              </a:rPr>
              <a:t>Work-relatedness evaluation performed by (a group of) experts</a:t>
            </a:r>
          </a:p>
          <a:p>
            <a:pPr marL="285750" indent="-285750">
              <a:buFont typeface="Arial" panose="020B0604020202020204" pitchFamily="34" charset="0"/>
              <a:buChar char="•"/>
            </a:pPr>
            <a:r>
              <a:rPr lang="en-US" sz="1350" b="1" dirty="0">
                <a:solidFill>
                  <a:schemeClr val="tx2"/>
                </a:solidFill>
              </a:rPr>
              <a:t>Can take place parallel to secondary prevention </a:t>
            </a:r>
            <a:r>
              <a:rPr lang="en-US" sz="1350" b="1" dirty="0" smtClean="0">
                <a:solidFill>
                  <a:schemeClr val="tx2"/>
                </a:solidFill>
              </a:rPr>
              <a:t>(</a:t>
            </a:r>
            <a:r>
              <a:rPr lang="en-US" sz="1350" b="1" dirty="0">
                <a:solidFill>
                  <a:schemeClr val="tx2"/>
                </a:solidFill>
              </a:rPr>
              <a:t>medical interventions to stop further progression of the medical condition affecting the worker whose case has been reported)</a:t>
            </a:r>
          </a:p>
          <a:p>
            <a:pPr marL="285750" indent="-285750">
              <a:lnSpc>
                <a:spcPct val="150000"/>
              </a:lnSpc>
              <a:buFont typeface="Arial" panose="020B0604020202020204" pitchFamily="34" charset="0"/>
              <a:buChar char="•"/>
            </a:pPr>
            <a:r>
              <a:rPr lang="en-US" sz="1350" b="1" dirty="0">
                <a:solidFill>
                  <a:schemeClr val="tx2"/>
                </a:solidFill>
              </a:rPr>
              <a:t>Based on characteristics of the signals, </a:t>
            </a:r>
            <a:r>
              <a:rPr lang="en-US" sz="1350" b="1" dirty="0">
                <a:solidFill>
                  <a:srgbClr val="C00000"/>
                </a:solidFill>
              </a:rPr>
              <a:t>different levels of alert</a:t>
            </a:r>
            <a:r>
              <a:rPr lang="en-US" sz="1350" b="1" dirty="0">
                <a:solidFill>
                  <a:schemeClr val="tx2"/>
                </a:solidFill>
              </a:rPr>
              <a:t> should be triggered</a:t>
            </a:r>
          </a:p>
          <a:p>
            <a:pPr marL="285750" indent="-285750">
              <a:lnSpc>
                <a:spcPct val="150000"/>
              </a:lnSpc>
              <a:buFont typeface="Arial" panose="020B0604020202020204" pitchFamily="34" charset="0"/>
              <a:buChar char="•"/>
            </a:pPr>
            <a:endParaRPr lang="nl-BE" sz="1350" b="1" dirty="0">
              <a:solidFill>
                <a:schemeClr val="tx2"/>
              </a:solidFill>
            </a:endParaRPr>
          </a:p>
        </p:txBody>
      </p:sp>
      <p:sp>
        <p:nvSpPr>
          <p:cNvPr id="6" name="Rounded Rectangle 5"/>
          <p:cNvSpPr/>
          <p:nvPr/>
        </p:nvSpPr>
        <p:spPr>
          <a:xfrm>
            <a:off x="755576" y="2659500"/>
            <a:ext cx="6912768" cy="1512168"/>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p:cNvSpPr txBox="1"/>
          <p:nvPr/>
        </p:nvSpPr>
        <p:spPr>
          <a:xfrm>
            <a:off x="892353" y="2763375"/>
            <a:ext cx="6946819" cy="1338828"/>
          </a:xfrm>
          <a:prstGeom prst="rect">
            <a:avLst/>
          </a:prstGeom>
          <a:noFill/>
        </p:spPr>
        <p:txBody>
          <a:bodyPr wrap="square" rtlCol="0">
            <a:spAutoFit/>
          </a:bodyPr>
          <a:lstStyle/>
          <a:p>
            <a:r>
              <a:rPr lang="en-US" sz="1350" b="1" dirty="0"/>
              <a:t>Level 1</a:t>
            </a:r>
            <a:r>
              <a:rPr lang="en-US" sz="1350" dirty="0"/>
              <a:t> is the lowest level of alert and refers to disseminating the warning signals to an internal group of experts</a:t>
            </a:r>
          </a:p>
          <a:p>
            <a:r>
              <a:rPr lang="en-US" sz="1350" b="1" dirty="0"/>
              <a:t>Level 2</a:t>
            </a:r>
            <a:r>
              <a:rPr lang="en-US" sz="1350" dirty="0"/>
              <a:t> involves a wider dissemination of warning signals, possibly to a larger group of experts or industries at risk</a:t>
            </a:r>
          </a:p>
          <a:p>
            <a:r>
              <a:rPr lang="en-US" sz="1350" b="1" dirty="0"/>
              <a:t>Level 3</a:t>
            </a:r>
            <a:r>
              <a:rPr lang="en-US" sz="1350" dirty="0"/>
              <a:t> refers to the highest level of alert and includes an input for occupational health and public health authorities </a:t>
            </a:r>
            <a:endParaRPr lang="nl-BE" sz="1350" dirty="0"/>
          </a:p>
        </p:txBody>
      </p:sp>
    </p:spTree>
    <p:extLst>
      <p:ext uri="{BB962C8B-B14F-4D97-AF65-F5344CB8AC3E}">
        <p14:creationId xmlns:p14="http://schemas.microsoft.com/office/powerpoint/2010/main" val="2773873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80312" y="195486"/>
            <a:ext cx="1441778" cy="1080120"/>
          </a:xfrm>
          <a:prstGeom prst="rect">
            <a:avLst/>
          </a:prstGeom>
        </p:spPr>
      </p:pic>
      <p:sp>
        <p:nvSpPr>
          <p:cNvPr id="2" name="Title 1"/>
          <p:cNvSpPr>
            <a:spLocks noGrp="1"/>
          </p:cNvSpPr>
          <p:nvPr>
            <p:ph type="title"/>
          </p:nvPr>
        </p:nvSpPr>
        <p:spPr/>
        <p:txBody>
          <a:bodyPr/>
          <a:lstStyle/>
          <a:p>
            <a:r>
              <a:rPr lang="en-GB" dirty="0"/>
              <a:t>OVERVIEW OF THE PROJECT</a:t>
            </a:r>
            <a:endParaRPr lang="nl-BE"/>
          </a:p>
        </p:txBody>
      </p:sp>
      <p:graphicFrame>
        <p:nvGraphicFramePr>
          <p:cNvPr id="4" name="Diagram 3"/>
          <p:cNvGraphicFramePr/>
          <p:nvPr>
            <p:extLst>
              <p:ext uri="{D42A27DB-BD31-4B8C-83A1-F6EECF244321}">
                <p14:modId xmlns:p14="http://schemas.microsoft.com/office/powerpoint/2010/main" val="1357708185"/>
              </p:ext>
            </p:extLst>
          </p:nvPr>
        </p:nvGraphicFramePr>
        <p:xfrm>
          <a:off x="534685" y="699542"/>
          <a:ext cx="7506859"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83990" y="1475738"/>
            <a:ext cx="1262427" cy="450730"/>
          </a:xfrm>
          <a:prstGeom prst="rect">
            <a:avLst/>
          </a:prstGeom>
        </p:spPr>
      </p:pic>
      <p:pic>
        <p:nvPicPr>
          <p:cNvPr id="7" name="Picture 6"/>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236296" y="2123810"/>
            <a:ext cx="1441778" cy="792089"/>
          </a:xfrm>
          <a:prstGeom prst="rect">
            <a:avLst/>
          </a:prstGeom>
        </p:spPr>
      </p:pic>
      <p:pic>
        <p:nvPicPr>
          <p:cNvPr id="8" name="Picture 7"/>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394314" y="3764103"/>
            <a:ext cx="1441778" cy="1008112"/>
          </a:xfrm>
          <a:prstGeom prst="rect">
            <a:avLst/>
          </a:prstGeom>
        </p:spPr>
      </p:pic>
      <p:pic>
        <p:nvPicPr>
          <p:cNvPr id="9" name="Picture 8"/>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236296" y="3113241"/>
            <a:ext cx="1441778" cy="504056"/>
          </a:xfrm>
          <a:prstGeom prst="rect">
            <a:avLst/>
          </a:prstGeom>
        </p:spPr>
      </p:pic>
    </p:spTree>
    <p:extLst>
      <p:ext uri="{BB962C8B-B14F-4D97-AF65-F5344CB8AC3E}">
        <p14:creationId xmlns:p14="http://schemas.microsoft.com/office/powerpoint/2010/main" val="899788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all" dirty="0"/>
              <a:t>Assessment of the captured signal</a:t>
            </a:r>
            <a:br>
              <a:rPr lang="en-US" cap="all" dirty="0"/>
            </a:br>
            <a:r>
              <a:rPr lang="en-US" sz="1400" cap="all" dirty="0"/>
              <a:t>recommendations for researchers </a:t>
            </a:r>
            <a:endParaRPr lang="nl-BE" sz="1400" cap="all"/>
          </a:p>
        </p:txBody>
      </p:sp>
      <p:sp>
        <p:nvSpPr>
          <p:cNvPr id="3" name="Content Placeholder 2"/>
          <p:cNvSpPr>
            <a:spLocks noGrp="1"/>
          </p:cNvSpPr>
          <p:nvPr>
            <p:ph sz="half" idx="1"/>
          </p:nvPr>
        </p:nvSpPr>
        <p:spPr/>
        <p:txBody>
          <a:bodyPr/>
          <a:lstStyle/>
          <a:p>
            <a:pPr marL="0" indent="0">
              <a:buNone/>
            </a:pPr>
            <a:r>
              <a:rPr lang="en-GB" dirty="0"/>
              <a:t>Signal strengthening of </a:t>
            </a:r>
          </a:p>
          <a:p>
            <a:pPr marL="0" indent="0">
              <a:buNone/>
            </a:pPr>
            <a:r>
              <a:rPr lang="en-GB" dirty="0">
                <a:solidFill>
                  <a:srgbClr val="C00000"/>
                </a:solidFill>
              </a:rPr>
              <a:t>‘Population-based sentinel signals’ </a:t>
            </a:r>
          </a:p>
          <a:p>
            <a:pPr marL="0" indent="0">
              <a:buNone/>
            </a:pPr>
            <a:endParaRPr lang="nl-BE" dirty="0">
              <a:solidFill>
                <a:srgbClr val="C00000"/>
              </a:solidFill>
            </a:endParaRPr>
          </a:p>
        </p:txBody>
      </p:sp>
      <p:sp>
        <p:nvSpPr>
          <p:cNvPr id="8" name="TextBox 7"/>
          <p:cNvSpPr txBox="1"/>
          <p:nvPr/>
        </p:nvSpPr>
        <p:spPr>
          <a:xfrm>
            <a:off x="585216" y="1506870"/>
            <a:ext cx="7632848" cy="67704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350" b="1" dirty="0">
                <a:solidFill>
                  <a:schemeClr val="tx2"/>
                </a:solidFill>
              </a:rPr>
              <a:t>No work-relatedness evaluation of individual cases </a:t>
            </a:r>
          </a:p>
          <a:p>
            <a:pPr marL="285750" indent="-285750">
              <a:lnSpc>
                <a:spcPct val="150000"/>
              </a:lnSpc>
              <a:buFont typeface="Arial" panose="020B0604020202020204" pitchFamily="34" charset="0"/>
              <a:buChar char="•"/>
            </a:pPr>
            <a:r>
              <a:rPr lang="en-GB" sz="1350" b="1" dirty="0">
                <a:solidFill>
                  <a:schemeClr val="tx2"/>
                </a:solidFill>
              </a:rPr>
              <a:t>More suitable to produce Level 2 and Level 3 alerts</a:t>
            </a:r>
          </a:p>
        </p:txBody>
      </p:sp>
      <p:sp>
        <p:nvSpPr>
          <p:cNvPr id="9" name="Rounded Rectangle 8"/>
          <p:cNvSpPr/>
          <p:nvPr/>
        </p:nvSpPr>
        <p:spPr>
          <a:xfrm>
            <a:off x="827584" y="2557251"/>
            <a:ext cx="7200800" cy="181469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xtBox 9"/>
          <p:cNvSpPr txBox="1"/>
          <p:nvPr/>
        </p:nvSpPr>
        <p:spPr>
          <a:xfrm>
            <a:off x="928231" y="2643758"/>
            <a:ext cx="6946819" cy="1338828"/>
          </a:xfrm>
          <a:prstGeom prst="rect">
            <a:avLst/>
          </a:prstGeom>
          <a:noFill/>
        </p:spPr>
        <p:txBody>
          <a:bodyPr wrap="square" rtlCol="0">
            <a:spAutoFit/>
          </a:bodyPr>
          <a:lstStyle/>
          <a:p>
            <a:r>
              <a:rPr lang="en-US" sz="1350" b="1" dirty="0"/>
              <a:t>Level 2</a:t>
            </a:r>
            <a:r>
              <a:rPr lang="en-US" sz="1350" dirty="0"/>
              <a:t>: </a:t>
            </a:r>
            <a:r>
              <a:rPr lang="en-US" sz="1350" dirty="0" smtClean="0"/>
              <a:t>perform </a:t>
            </a:r>
            <a:r>
              <a:rPr lang="en-US" sz="1350" dirty="0"/>
              <a:t>investigation on emerging work-related health risks in specific industries and </a:t>
            </a:r>
            <a:r>
              <a:rPr lang="en-US" sz="1350" dirty="0" err="1"/>
              <a:t>prioritise</a:t>
            </a:r>
            <a:r>
              <a:rPr lang="en-US" sz="1350" dirty="0"/>
              <a:t> preventive actions; communicate directly with industries in such a way that industries can request obtaining some specific data gathered by the systems</a:t>
            </a:r>
          </a:p>
          <a:p>
            <a:endParaRPr lang="en-US" sz="1350" dirty="0"/>
          </a:p>
          <a:p>
            <a:r>
              <a:rPr lang="en-US" sz="1350" b="1" dirty="0"/>
              <a:t>Level 3</a:t>
            </a:r>
            <a:r>
              <a:rPr lang="en-US" sz="1350" dirty="0"/>
              <a:t>: support long-term policies and prevention plans by identifying emerging trends in WRDs</a:t>
            </a:r>
            <a:endParaRPr lang="nl-BE" sz="1350" dirty="0"/>
          </a:p>
        </p:txBody>
      </p:sp>
    </p:spTree>
    <p:extLst>
      <p:ext uri="{BB962C8B-B14F-4D97-AF65-F5344CB8AC3E}">
        <p14:creationId xmlns:p14="http://schemas.microsoft.com/office/powerpoint/2010/main" val="10169278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218343" cy="367200"/>
          </a:xfrm>
        </p:spPr>
        <p:txBody>
          <a:bodyPr/>
          <a:lstStyle/>
          <a:p>
            <a:r>
              <a:rPr lang="en-US" cap="all" dirty="0"/>
              <a:t>Recommendations for improvement of sentinel surveillance in </a:t>
            </a:r>
            <a:r>
              <a:rPr lang="en-US" cap="all" dirty="0" smtClean="0"/>
              <a:t>EUROPE — </a:t>
            </a:r>
            <a:r>
              <a:rPr lang="en-US" cap="all" dirty="0"/>
              <a:t>General Recommendations</a:t>
            </a:r>
            <a:endParaRPr lang="nl-BE" cap="all"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427" y="627534"/>
            <a:ext cx="9066077" cy="3888432"/>
          </a:xfrm>
          <a:prstGeom prst="rect">
            <a:avLst/>
          </a:prstGeom>
        </p:spPr>
      </p:pic>
    </p:spTree>
    <p:extLst>
      <p:ext uri="{BB962C8B-B14F-4D97-AF65-F5344CB8AC3E}">
        <p14:creationId xmlns:p14="http://schemas.microsoft.com/office/powerpoint/2010/main" val="25069168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cap="all" dirty="0"/>
              <a:t>Visions for THE future —</a:t>
            </a:r>
            <a:br>
              <a:rPr lang="nl-BE" cap="all" dirty="0"/>
            </a:br>
            <a:r>
              <a:rPr lang="nl-BE" cap="all" dirty="0"/>
              <a:t>development of </a:t>
            </a:r>
            <a:r>
              <a:rPr lang="nl-BE" cap="all" dirty="0" smtClean="0"/>
              <a:t>sentinel </a:t>
            </a:r>
            <a:r>
              <a:rPr lang="nl-BE" cap="all" dirty="0"/>
              <a:t>surveillance </a:t>
            </a:r>
            <a:r>
              <a:rPr lang="nl-BE" cap="all" dirty="0" smtClean="0"/>
              <a:t>in EUROPE</a:t>
            </a:r>
            <a:endParaRPr lang="nl-BE" cap="all" dirty="0"/>
          </a:p>
        </p:txBody>
      </p:sp>
      <p:sp>
        <p:nvSpPr>
          <p:cNvPr id="3" name="Content Placeholder 2"/>
          <p:cNvSpPr>
            <a:spLocks noGrp="1"/>
          </p:cNvSpPr>
          <p:nvPr>
            <p:ph sz="half" idx="1"/>
          </p:nvPr>
        </p:nvSpPr>
        <p:spPr/>
        <p:txBody>
          <a:bodyPr/>
          <a:lstStyle/>
          <a:p>
            <a:pPr>
              <a:spcBef>
                <a:spcPts val="550"/>
              </a:spcBef>
            </a:pPr>
            <a:r>
              <a:rPr lang="en-GB" sz="1400" dirty="0">
                <a:solidFill>
                  <a:srgbClr val="C00000"/>
                </a:solidFill>
              </a:rPr>
              <a:t>Harmonisation</a:t>
            </a:r>
            <a:r>
              <a:rPr lang="en-GB" sz="1400" dirty="0"/>
              <a:t> of data on the </a:t>
            </a:r>
            <a:r>
              <a:rPr lang="en-GB" sz="1400" dirty="0" smtClean="0"/>
              <a:t>European </a:t>
            </a:r>
            <a:r>
              <a:rPr lang="en-GB" sz="1400" dirty="0"/>
              <a:t>level </a:t>
            </a:r>
          </a:p>
          <a:p>
            <a:pPr>
              <a:spcBef>
                <a:spcPts val="550"/>
              </a:spcBef>
            </a:pPr>
            <a:endParaRPr lang="nl-BE" dirty="0"/>
          </a:p>
        </p:txBody>
      </p:sp>
      <p:sp>
        <p:nvSpPr>
          <p:cNvPr id="12" name="Right Arrow 11"/>
          <p:cNvSpPr/>
          <p:nvPr/>
        </p:nvSpPr>
        <p:spPr>
          <a:xfrm>
            <a:off x="971600" y="1438642"/>
            <a:ext cx="813817" cy="23681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2"/>
              </a:solidFill>
            </a:endParaRPr>
          </a:p>
        </p:txBody>
      </p:sp>
      <p:sp>
        <p:nvSpPr>
          <p:cNvPr id="14" name="TextBox 13"/>
          <p:cNvSpPr txBox="1"/>
          <p:nvPr/>
        </p:nvSpPr>
        <p:spPr>
          <a:xfrm>
            <a:off x="1979712" y="1387774"/>
            <a:ext cx="5688632" cy="584775"/>
          </a:xfrm>
          <a:prstGeom prst="rect">
            <a:avLst/>
          </a:prstGeom>
          <a:noFill/>
        </p:spPr>
        <p:txBody>
          <a:bodyPr wrap="square" rtlCol="0">
            <a:spAutoFit/>
          </a:bodyPr>
          <a:lstStyle/>
          <a:p>
            <a:r>
              <a:rPr lang="en-US" sz="1600" b="1" dirty="0">
                <a:solidFill>
                  <a:srgbClr val="003399"/>
                </a:solidFill>
              </a:rPr>
              <a:t>Option 1: Development of </a:t>
            </a:r>
            <a:r>
              <a:rPr lang="en-US" sz="1600" b="1" dirty="0" smtClean="0">
                <a:solidFill>
                  <a:srgbClr val="003399"/>
                </a:solidFill>
              </a:rPr>
              <a:t>sentinel system in Europe </a:t>
            </a:r>
            <a:r>
              <a:rPr lang="en-US" sz="1600" b="1" dirty="0">
                <a:solidFill>
                  <a:srgbClr val="003399"/>
                </a:solidFill>
              </a:rPr>
              <a:t>(not on the current political agenda)</a:t>
            </a:r>
            <a:endParaRPr lang="nl-BE" sz="1600" b="1" dirty="0">
              <a:solidFill>
                <a:srgbClr val="003399"/>
              </a:solidFill>
            </a:endParaRPr>
          </a:p>
        </p:txBody>
      </p:sp>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63137" y="2644728"/>
            <a:ext cx="2133600" cy="2133600"/>
          </a:xfrm>
          <a:prstGeom prst="rect">
            <a:avLst/>
          </a:prstGeom>
        </p:spPr>
      </p:pic>
      <p:sp>
        <p:nvSpPr>
          <p:cNvPr id="15" name="TextBox 14"/>
          <p:cNvSpPr txBox="1"/>
          <p:nvPr/>
        </p:nvSpPr>
        <p:spPr>
          <a:xfrm>
            <a:off x="1979712" y="2022656"/>
            <a:ext cx="6371036" cy="830997"/>
          </a:xfrm>
          <a:prstGeom prst="rect">
            <a:avLst/>
          </a:prstGeom>
          <a:noFill/>
        </p:spPr>
        <p:txBody>
          <a:bodyPr wrap="square" rtlCol="0">
            <a:spAutoFit/>
          </a:bodyPr>
          <a:lstStyle/>
          <a:p>
            <a:r>
              <a:rPr lang="en-US" sz="1600" b="1" dirty="0">
                <a:solidFill>
                  <a:srgbClr val="003399"/>
                </a:solidFill>
              </a:rPr>
              <a:t>Option 2: Establishment of better cooperation and exchange of data between the existing systems from </a:t>
            </a:r>
            <a:r>
              <a:rPr lang="en-US" sz="1600" b="1" dirty="0" smtClean="0">
                <a:solidFill>
                  <a:srgbClr val="003399"/>
                </a:solidFill>
              </a:rPr>
              <a:t>European countries</a:t>
            </a:r>
            <a:endParaRPr lang="en-US" sz="1600" b="1" dirty="0">
              <a:solidFill>
                <a:srgbClr val="003399"/>
              </a:solidFill>
            </a:endParaRPr>
          </a:p>
          <a:p>
            <a:r>
              <a:rPr lang="en-US" sz="1600" b="1" dirty="0">
                <a:solidFill>
                  <a:srgbClr val="003399"/>
                </a:solidFill>
              </a:rPr>
              <a:t>(more realistic)</a:t>
            </a:r>
            <a:endParaRPr lang="nl-BE" sz="1600" b="1" dirty="0">
              <a:solidFill>
                <a:srgbClr val="003399"/>
              </a:solidFill>
            </a:endParaRPr>
          </a:p>
        </p:txBody>
      </p:sp>
      <p:sp>
        <p:nvSpPr>
          <p:cNvPr id="16" name="Right Arrow 15"/>
          <p:cNvSpPr/>
          <p:nvPr/>
        </p:nvSpPr>
        <p:spPr>
          <a:xfrm>
            <a:off x="971600" y="2158692"/>
            <a:ext cx="813817" cy="23681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2"/>
              </a:solidFill>
            </a:endParaRPr>
          </a:p>
        </p:txBody>
      </p:sp>
      <p:sp>
        <p:nvSpPr>
          <p:cNvPr id="9" name="TextBox 8"/>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source</a:t>
            </a:r>
            <a:r>
              <a:rPr lang="en-US" sz="700" b="1" i="1" dirty="0">
                <a:solidFill>
                  <a:srgbClr val="003399"/>
                </a:solidFill>
              </a:rPr>
              <a:t>: https://tse1.mm.bing.net/th?id=OIP.Q8fKwG-mM12sYAZ-2IJlzgHaHa&amp;pid=Api&amp;P=0&amp;w=300&amp;h=300</a:t>
            </a:r>
          </a:p>
        </p:txBody>
      </p:sp>
    </p:spTree>
    <p:extLst>
      <p:ext uri="{BB962C8B-B14F-4D97-AF65-F5344CB8AC3E}">
        <p14:creationId xmlns:p14="http://schemas.microsoft.com/office/powerpoint/2010/main" val="193936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cap="all" dirty="0"/>
              <a:t>Visions for THE future — </a:t>
            </a:r>
            <a:br>
              <a:rPr lang="nl-BE" cap="all" dirty="0"/>
            </a:br>
            <a:r>
              <a:rPr lang="nl-BE" cap="all" dirty="0"/>
              <a:t>development of </a:t>
            </a:r>
            <a:r>
              <a:rPr lang="nl-BE" cap="all" dirty="0" smtClean="0"/>
              <a:t>sentinel </a:t>
            </a:r>
            <a:r>
              <a:rPr lang="nl-BE" cap="all" dirty="0"/>
              <a:t>surveillance </a:t>
            </a:r>
            <a:r>
              <a:rPr lang="nl-BE" cap="all" dirty="0" smtClean="0"/>
              <a:t>in EUROPE</a:t>
            </a:r>
            <a:endParaRPr lang="nl-BE" cap="all" dirty="0"/>
          </a:p>
        </p:txBody>
      </p:sp>
      <p:sp>
        <p:nvSpPr>
          <p:cNvPr id="3" name="Content Placeholder 2"/>
          <p:cNvSpPr>
            <a:spLocks noGrp="1"/>
          </p:cNvSpPr>
          <p:nvPr>
            <p:ph sz="half" idx="1"/>
          </p:nvPr>
        </p:nvSpPr>
        <p:spPr/>
        <p:txBody>
          <a:bodyPr>
            <a:normAutofit/>
          </a:bodyPr>
          <a:lstStyle/>
          <a:p>
            <a:pPr marL="0" indent="0">
              <a:spcBef>
                <a:spcPts val="550"/>
              </a:spcBef>
              <a:buNone/>
            </a:pPr>
            <a:r>
              <a:rPr lang="en-GB" sz="1400" dirty="0">
                <a:solidFill>
                  <a:srgbClr val="003399"/>
                </a:solidFill>
              </a:rPr>
              <a:t>Benefits: </a:t>
            </a:r>
            <a:endParaRPr lang="en-GB" sz="1400" dirty="0">
              <a:solidFill>
                <a:srgbClr val="C00000"/>
              </a:solidFill>
            </a:endParaRPr>
          </a:p>
          <a:p>
            <a:pPr>
              <a:spcBef>
                <a:spcPts val="550"/>
              </a:spcBef>
            </a:pPr>
            <a:r>
              <a:rPr lang="en-US" sz="1400" dirty="0"/>
              <a:t>Helping </a:t>
            </a:r>
            <a:r>
              <a:rPr lang="en-US" sz="1400" dirty="0">
                <a:solidFill>
                  <a:srgbClr val="C00000"/>
                </a:solidFill>
              </a:rPr>
              <a:t>strengthen</a:t>
            </a:r>
            <a:r>
              <a:rPr lang="en-US" sz="1400" dirty="0"/>
              <a:t> the existing sentinel systems in place or </a:t>
            </a:r>
            <a:r>
              <a:rPr lang="en-US" sz="1400" dirty="0">
                <a:solidFill>
                  <a:srgbClr val="C00000"/>
                </a:solidFill>
              </a:rPr>
              <a:t>develop new sentinel approaches</a:t>
            </a:r>
            <a:r>
              <a:rPr lang="en-US" sz="1400" dirty="0"/>
              <a:t> in the countries where these are still to be implemented:</a:t>
            </a:r>
          </a:p>
          <a:p>
            <a:pPr>
              <a:spcBef>
                <a:spcPts val="550"/>
              </a:spcBef>
            </a:pPr>
            <a:endParaRPr lang="en-US" dirty="0"/>
          </a:p>
          <a:p>
            <a:pPr>
              <a:spcBef>
                <a:spcPts val="550"/>
              </a:spcBef>
            </a:pPr>
            <a:endParaRPr lang="en-US" dirty="0"/>
          </a:p>
          <a:p>
            <a:pPr>
              <a:spcBef>
                <a:spcPts val="550"/>
              </a:spcBef>
            </a:pPr>
            <a:endParaRPr lang="en-US" dirty="0"/>
          </a:p>
          <a:p>
            <a:pPr>
              <a:spcBef>
                <a:spcPts val="550"/>
              </a:spcBef>
            </a:pPr>
            <a:endParaRPr lang="en-US" dirty="0"/>
          </a:p>
          <a:p>
            <a:pPr>
              <a:spcBef>
                <a:spcPts val="550"/>
              </a:spcBef>
            </a:pPr>
            <a:endParaRPr lang="en-GB" dirty="0"/>
          </a:p>
          <a:p>
            <a:pPr>
              <a:spcBef>
                <a:spcPts val="550"/>
              </a:spcBef>
            </a:pPr>
            <a:r>
              <a:rPr lang="en-GB" dirty="0">
                <a:solidFill>
                  <a:srgbClr val="C00000"/>
                </a:solidFill>
              </a:rPr>
              <a:t>Harmonisation of recorded data: </a:t>
            </a:r>
          </a:p>
          <a:p>
            <a:pPr>
              <a:spcBef>
                <a:spcPts val="550"/>
              </a:spcBef>
            </a:pPr>
            <a:endParaRPr lang="en-GB" dirty="0">
              <a:solidFill>
                <a:srgbClr val="003399"/>
              </a:solidFill>
            </a:endParaRPr>
          </a:p>
        </p:txBody>
      </p:sp>
      <p:sp>
        <p:nvSpPr>
          <p:cNvPr id="12" name="TextBox 11"/>
          <p:cNvSpPr txBox="1"/>
          <p:nvPr/>
        </p:nvSpPr>
        <p:spPr>
          <a:xfrm>
            <a:off x="1259632" y="1707654"/>
            <a:ext cx="6552728" cy="1031051"/>
          </a:xfrm>
          <a:prstGeom prst="rect">
            <a:avLst/>
          </a:prstGeom>
          <a:noFill/>
        </p:spPr>
        <p:txBody>
          <a:bodyPr wrap="square" rtlCol="0">
            <a:spAutoFit/>
          </a:bodyPr>
          <a:lstStyle/>
          <a:p>
            <a:pPr marL="285750" indent="-285750">
              <a:spcBef>
                <a:spcPts val="550"/>
              </a:spcBef>
              <a:buFont typeface="Wingdings" panose="05000000000000000000" pitchFamily="2" charset="2"/>
              <a:buChar char="ü"/>
            </a:pPr>
            <a:r>
              <a:rPr lang="en-US" sz="1400" b="1" dirty="0" smtClean="0">
                <a:solidFill>
                  <a:srgbClr val="003399"/>
                </a:solidFill>
              </a:rPr>
              <a:t>Produce guidance </a:t>
            </a:r>
            <a:r>
              <a:rPr lang="en-US" sz="1400" b="1" dirty="0">
                <a:solidFill>
                  <a:srgbClr val="003399"/>
                </a:solidFill>
              </a:rPr>
              <a:t>documents on how to implement these approaches (based on the existing good practice examples)</a:t>
            </a:r>
          </a:p>
          <a:p>
            <a:pPr marL="285750" indent="-285750">
              <a:spcBef>
                <a:spcPts val="550"/>
              </a:spcBef>
              <a:buFont typeface="Wingdings" panose="05000000000000000000" pitchFamily="2" charset="2"/>
              <a:buChar char="ü"/>
            </a:pPr>
            <a:r>
              <a:rPr lang="en-US" sz="1400" b="1" dirty="0">
                <a:solidFill>
                  <a:srgbClr val="003399"/>
                </a:solidFill>
              </a:rPr>
              <a:t>Support collaboration between the national occupational health authorities and developers of systems</a:t>
            </a:r>
          </a:p>
        </p:txBody>
      </p:sp>
      <p:sp>
        <p:nvSpPr>
          <p:cNvPr id="13" name="TextBox 12"/>
          <p:cNvSpPr txBox="1"/>
          <p:nvPr/>
        </p:nvSpPr>
        <p:spPr>
          <a:xfrm>
            <a:off x="1259632" y="3363838"/>
            <a:ext cx="6552728" cy="1031051"/>
          </a:xfrm>
          <a:prstGeom prst="rect">
            <a:avLst/>
          </a:prstGeom>
          <a:noFill/>
        </p:spPr>
        <p:txBody>
          <a:bodyPr wrap="square" rtlCol="0">
            <a:spAutoFit/>
          </a:bodyPr>
          <a:lstStyle/>
          <a:p>
            <a:pPr marL="285750" indent="-285750">
              <a:spcBef>
                <a:spcPts val="550"/>
              </a:spcBef>
              <a:buFont typeface="Wingdings" panose="05000000000000000000" pitchFamily="2" charset="2"/>
              <a:buChar char="ü"/>
            </a:pPr>
            <a:r>
              <a:rPr lang="en-US" sz="1400" b="1" dirty="0">
                <a:solidFill>
                  <a:srgbClr val="003399"/>
                </a:solidFill>
              </a:rPr>
              <a:t>Implementation of a uniform thesaurus to create hierarchical codes for different types of variables (exposure) </a:t>
            </a:r>
          </a:p>
          <a:p>
            <a:pPr marL="285750" indent="-285750">
              <a:spcBef>
                <a:spcPts val="550"/>
              </a:spcBef>
              <a:buFont typeface="Wingdings" panose="05000000000000000000" pitchFamily="2" charset="2"/>
              <a:buChar char="ü"/>
            </a:pPr>
            <a:r>
              <a:rPr lang="en-US" sz="1400" b="1" dirty="0" err="1">
                <a:solidFill>
                  <a:srgbClr val="003399"/>
                </a:solidFill>
              </a:rPr>
              <a:t>Harmonisation</a:t>
            </a:r>
            <a:r>
              <a:rPr lang="en-US" sz="1400" b="1" dirty="0">
                <a:solidFill>
                  <a:srgbClr val="003399"/>
                </a:solidFill>
              </a:rPr>
              <a:t> of case definitions and work-relatedness evaluation procedure</a:t>
            </a:r>
          </a:p>
        </p:txBody>
      </p:sp>
      <p:pic>
        <p:nvPicPr>
          <p:cNvPr id="15" name="Picture 1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05255" y="837000"/>
            <a:ext cx="1653908" cy="1901705"/>
          </a:xfrm>
          <a:prstGeom prst="rect">
            <a:avLst/>
          </a:prstGeom>
        </p:spPr>
      </p:pic>
      <p:sp>
        <p:nvSpPr>
          <p:cNvPr id="7" name="TextBox 6"/>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source</a:t>
            </a:r>
            <a:r>
              <a:rPr lang="en-US" sz="700" b="1" i="1" dirty="0">
                <a:solidFill>
                  <a:srgbClr val="003399"/>
                </a:solidFill>
              </a:rPr>
              <a:t>: https://www.mendikat.net/images/europe/an-europe.png</a:t>
            </a:r>
          </a:p>
        </p:txBody>
      </p:sp>
    </p:spTree>
    <p:extLst>
      <p:ext uri="{BB962C8B-B14F-4D97-AF65-F5344CB8AC3E}">
        <p14:creationId xmlns:p14="http://schemas.microsoft.com/office/powerpoint/2010/main" val="842804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0327" y="2981637"/>
            <a:ext cx="1596986" cy="1596986"/>
          </a:xfrm>
          <a:prstGeom prst="rect">
            <a:avLst/>
          </a:prstGeom>
        </p:spPr>
      </p:pic>
      <p:sp>
        <p:nvSpPr>
          <p:cNvPr id="2" name="Title 1"/>
          <p:cNvSpPr>
            <a:spLocks noGrp="1"/>
          </p:cNvSpPr>
          <p:nvPr>
            <p:ph type="title"/>
          </p:nvPr>
        </p:nvSpPr>
        <p:spPr>
          <a:xfrm>
            <a:off x="564847" y="108718"/>
            <a:ext cx="7559873" cy="367200"/>
          </a:xfrm>
        </p:spPr>
        <p:txBody>
          <a:bodyPr/>
          <a:lstStyle/>
          <a:p>
            <a:r>
              <a:rPr lang="nl-BE" cap="all" dirty="0"/>
              <a:t>Visions for THE future — </a:t>
            </a:r>
            <a:br>
              <a:rPr lang="nl-BE" cap="all" dirty="0"/>
            </a:br>
            <a:r>
              <a:rPr lang="nl-BE" cap="all" dirty="0"/>
              <a:t>development of </a:t>
            </a:r>
            <a:r>
              <a:rPr lang="nl-BE" cap="all" dirty="0" smtClean="0"/>
              <a:t>sentinel </a:t>
            </a:r>
            <a:r>
              <a:rPr lang="nl-BE" cap="all" dirty="0"/>
              <a:t>surveillance </a:t>
            </a:r>
            <a:r>
              <a:rPr lang="nl-BE" cap="all" dirty="0" smtClean="0"/>
              <a:t>in europe</a:t>
            </a:r>
            <a:endParaRPr lang="nl-BE" cap="all" dirty="0"/>
          </a:p>
        </p:txBody>
      </p:sp>
      <p:sp>
        <p:nvSpPr>
          <p:cNvPr id="3" name="Content Placeholder 2"/>
          <p:cNvSpPr>
            <a:spLocks noGrp="1"/>
          </p:cNvSpPr>
          <p:nvPr>
            <p:ph sz="half" idx="1"/>
          </p:nvPr>
        </p:nvSpPr>
        <p:spPr/>
        <p:txBody>
          <a:bodyPr>
            <a:normAutofit/>
          </a:bodyPr>
          <a:lstStyle/>
          <a:p>
            <a:pPr marL="0" indent="0">
              <a:spcBef>
                <a:spcPts val="550"/>
              </a:spcBef>
              <a:buNone/>
            </a:pPr>
            <a:r>
              <a:rPr lang="en-GB" sz="1400" dirty="0">
                <a:solidFill>
                  <a:srgbClr val="003399"/>
                </a:solidFill>
              </a:rPr>
              <a:t>Benefits: </a:t>
            </a:r>
            <a:endParaRPr lang="en-GB" sz="1400" dirty="0">
              <a:solidFill>
                <a:srgbClr val="C00000"/>
              </a:solidFill>
            </a:endParaRPr>
          </a:p>
          <a:p>
            <a:pPr>
              <a:spcBef>
                <a:spcPts val="550"/>
              </a:spcBef>
            </a:pPr>
            <a:r>
              <a:rPr lang="en-US" sz="1400" dirty="0"/>
              <a:t>Forming a </a:t>
            </a:r>
            <a:r>
              <a:rPr lang="en-US" sz="1400" dirty="0">
                <a:solidFill>
                  <a:srgbClr val="C00000"/>
                </a:solidFill>
              </a:rPr>
              <a:t>group of international experts on new/emerging WRDs</a:t>
            </a:r>
            <a:r>
              <a:rPr lang="en-US" sz="1400" dirty="0"/>
              <a:t> who can aid assessment of cases reported on the national level:</a:t>
            </a:r>
          </a:p>
          <a:p>
            <a:pPr>
              <a:spcBef>
                <a:spcPts val="550"/>
              </a:spcBef>
            </a:pPr>
            <a:endParaRPr lang="en-US" dirty="0"/>
          </a:p>
          <a:p>
            <a:pPr>
              <a:spcBef>
                <a:spcPts val="550"/>
              </a:spcBef>
            </a:pPr>
            <a:endParaRPr lang="en-US" dirty="0"/>
          </a:p>
          <a:p>
            <a:pPr>
              <a:spcBef>
                <a:spcPts val="550"/>
              </a:spcBef>
            </a:pPr>
            <a:endParaRPr lang="en-US" dirty="0"/>
          </a:p>
          <a:p>
            <a:pPr>
              <a:spcBef>
                <a:spcPts val="550"/>
              </a:spcBef>
            </a:pPr>
            <a:endParaRPr lang="en-US" dirty="0"/>
          </a:p>
          <a:p>
            <a:pPr>
              <a:spcBef>
                <a:spcPts val="550"/>
              </a:spcBef>
            </a:pPr>
            <a:endParaRPr lang="en-GB" dirty="0"/>
          </a:p>
          <a:p>
            <a:pPr>
              <a:spcBef>
                <a:spcPts val="550"/>
              </a:spcBef>
            </a:pPr>
            <a:r>
              <a:rPr lang="en-US" dirty="0">
                <a:solidFill>
                  <a:srgbClr val="C00000"/>
                </a:solidFill>
              </a:rPr>
              <a:t>Enhancement of alert function </a:t>
            </a:r>
            <a:r>
              <a:rPr lang="en-US" dirty="0">
                <a:solidFill>
                  <a:srgbClr val="003399"/>
                </a:solidFill>
              </a:rPr>
              <a:t>of systems</a:t>
            </a:r>
            <a:r>
              <a:rPr lang="en-GB" dirty="0">
                <a:solidFill>
                  <a:srgbClr val="003399"/>
                </a:solidFill>
              </a:rPr>
              <a:t>: </a:t>
            </a:r>
          </a:p>
          <a:p>
            <a:pPr>
              <a:spcBef>
                <a:spcPts val="550"/>
              </a:spcBef>
            </a:pPr>
            <a:endParaRPr lang="en-GB" dirty="0">
              <a:solidFill>
                <a:srgbClr val="003399"/>
              </a:solidFill>
            </a:endParaRPr>
          </a:p>
        </p:txBody>
      </p:sp>
      <p:sp>
        <p:nvSpPr>
          <p:cNvPr id="12" name="TextBox 11"/>
          <p:cNvSpPr txBox="1"/>
          <p:nvPr/>
        </p:nvSpPr>
        <p:spPr>
          <a:xfrm>
            <a:off x="1259632" y="1635646"/>
            <a:ext cx="6552728" cy="1323439"/>
          </a:xfrm>
          <a:prstGeom prst="rect">
            <a:avLst/>
          </a:prstGeom>
          <a:noFill/>
        </p:spPr>
        <p:txBody>
          <a:bodyPr wrap="square" rtlCol="0">
            <a:spAutoFit/>
          </a:bodyPr>
          <a:lstStyle/>
          <a:p>
            <a:pPr marL="285750" indent="-285750">
              <a:spcBef>
                <a:spcPts val="550"/>
              </a:spcBef>
              <a:buFont typeface="Wingdings" panose="05000000000000000000" pitchFamily="2" charset="2"/>
              <a:buChar char="ü"/>
            </a:pPr>
            <a:r>
              <a:rPr lang="en-US" sz="1400" b="1" dirty="0" err="1">
                <a:solidFill>
                  <a:srgbClr val="003399"/>
                </a:solidFill>
              </a:rPr>
              <a:t>Modernet</a:t>
            </a:r>
            <a:r>
              <a:rPr lang="en-US" sz="1400" b="1" dirty="0">
                <a:solidFill>
                  <a:srgbClr val="003399"/>
                </a:solidFill>
              </a:rPr>
              <a:t> network and OccWatch platform could be used as a starting point, and be further supported and </a:t>
            </a:r>
            <a:r>
              <a:rPr lang="en-US" sz="1400" b="1" dirty="0" err="1">
                <a:solidFill>
                  <a:srgbClr val="003399"/>
                </a:solidFill>
              </a:rPr>
              <a:t>internationalised</a:t>
            </a:r>
            <a:endParaRPr lang="en-US" sz="1400" b="1" dirty="0">
              <a:solidFill>
                <a:srgbClr val="003399"/>
              </a:solidFill>
            </a:endParaRPr>
          </a:p>
          <a:p>
            <a:pPr marL="285750" indent="-285750">
              <a:spcBef>
                <a:spcPts val="550"/>
              </a:spcBef>
              <a:buFont typeface="Wingdings" panose="05000000000000000000" pitchFamily="2" charset="2"/>
              <a:buChar char="ü"/>
            </a:pPr>
            <a:r>
              <a:rPr lang="en-US" sz="1400" b="1" dirty="0">
                <a:solidFill>
                  <a:srgbClr val="003399"/>
                </a:solidFill>
              </a:rPr>
              <a:t>Development of an </a:t>
            </a:r>
            <a:r>
              <a:rPr lang="en-US" sz="1400" b="1" dirty="0" smtClean="0">
                <a:solidFill>
                  <a:srgbClr val="003399"/>
                </a:solidFill>
              </a:rPr>
              <a:t>European-wide </a:t>
            </a:r>
            <a:r>
              <a:rPr lang="en-US" sz="1400" b="1" dirty="0">
                <a:solidFill>
                  <a:srgbClr val="003399"/>
                </a:solidFill>
              </a:rPr>
              <a:t>database for reported cases</a:t>
            </a:r>
          </a:p>
          <a:p>
            <a:pPr marL="285750" indent="-285750">
              <a:spcBef>
                <a:spcPts val="550"/>
              </a:spcBef>
              <a:buFont typeface="Wingdings" panose="05000000000000000000" pitchFamily="2" charset="2"/>
              <a:buChar char="ü"/>
            </a:pPr>
            <a:r>
              <a:rPr lang="en-US" sz="1400" b="1" dirty="0">
                <a:solidFill>
                  <a:srgbClr val="003399"/>
                </a:solidFill>
              </a:rPr>
              <a:t>Particularly important for new WRDs with a small incidence (higher chances to identify similar cases </a:t>
            </a:r>
            <a:r>
              <a:rPr lang="en-US" sz="1400" b="1" dirty="0" smtClean="0">
                <a:solidFill>
                  <a:srgbClr val="003399"/>
                </a:solidFill>
              </a:rPr>
              <a:t>at the European </a:t>
            </a:r>
            <a:r>
              <a:rPr lang="en-US" sz="1400" b="1" dirty="0">
                <a:solidFill>
                  <a:srgbClr val="003399"/>
                </a:solidFill>
              </a:rPr>
              <a:t>level)</a:t>
            </a:r>
          </a:p>
        </p:txBody>
      </p:sp>
      <p:sp>
        <p:nvSpPr>
          <p:cNvPr id="13" name="TextBox 12"/>
          <p:cNvSpPr txBox="1"/>
          <p:nvPr/>
        </p:nvSpPr>
        <p:spPr>
          <a:xfrm>
            <a:off x="1259632" y="3363838"/>
            <a:ext cx="6552728" cy="1031051"/>
          </a:xfrm>
          <a:prstGeom prst="rect">
            <a:avLst/>
          </a:prstGeom>
          <a:noFill/>
        </p:spPr>
        <p:txBody>
          <a:bodyPr wrap="square" rtlCol="0">
            <a:spAutoFit/>
          </a:bodyPr>
          <a:lstStyle/>
          <a:p>
            <a:pPr marL="285750" indent="-285750">
              <a:spcBef>
                <a:spcPts val="550"/>
              </a:spcBef>
              <a:buFont typeface="Wingdings" panose="05000000000000000000" pitchFamily="2" charset="2"/>
              <a:buChar char="ü"/>
            </a:pPr>
            <a:r>
              <a:rPr lang="en-US" sz="1400" b="1" dirty="0">
                <a:solidFill>
                  <a:srgbClr val="003399"/>
                </a:solidFill>
              </a:rPr>
              <a:t>Promote guidance for a systematic determination of an adequate level of alert based on reported data</a:t>
            </a:r>
          </a:p>
          <a:p>
            <a:pPr marL="285750" indent="-285750">
              <a:spcBef>
                <a:spcPts val="550"/>
              </a:spcBef>
              <a:buFont typeface="Wingdings" panose="05000000000000000000" pitchFamily="2" charset="2"/>
              <a:buChar char="ü"/>
            </a:pPr>
            <a:r>
              <a:rPr lang="en-US" sz="1400" b="1" dirty="0">
                <a:solidFill>
                  <a:srgbClr val="003399"/>
                </a:solidFill>
              </a:rPr>
              <a:t>Level 2 and Level 3 alerts at the </a:t>
            </a:r>
            <a:r>
              <a:rPr lang="en-US" sz="1400" b="1" dirty="0" smtClean="0">
                <a:solidFill>
                  <a:srgbClr val="003399"/>
                </a:solidFill>
              </a:rPr>
              <a:t>European </a:t>
            </a:r>
            <a:r>
              <a:rPr lang="en-US" sz="1400" b="1" dirty="0">
                <a:solidFill>
                  <a:srgbClr val="003399"/>
                </a:solidFill>
              </a:rPr>
              <a:t>level: promote actions aimed at employers and workers, development of long-term policy plans</a:t>
            </a:r>
          </a:p>
        </p:txBody>
      </p:sp>
      <p:sp>
        <p:nvSpPr>
          <p:cNvPr id="7" name="TextBox 6"/>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source</a:t>
            </a:r>
            <a:r>
              <a:rPr lang="en-US" sz="700" b="1" i="1" dirty="0">
                <a:solidFill>
                  <a:srgbClr val="003399"/>
                </a:solidFill>
              </a:rPr>
              <a:t>: https://static.wixstatic.com/media/f8572a_492f3ee649d149099028ea75836aec4b~mv2.jpeg/v1/fill/w_302,h_302,al_c,lg_1,q_80/f8572a_492f3ee649d149099028ea75836aec4b~mv2.webp</a:t>
            </a:r>
          </a:p>
        </p:txBody>
      </p:sp>
    </p:spTree>
    <p:extLst>
      <p:ext uri="{BB962C8B-B14F-4D97-AF65-F5344CB8AC3E}">
        <p14:creationId xmlns:p14="http://schemas.microsoft.com/office/powerpoint/2010/main" val="8278850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cap="all" dirty="0"/>
              <a:t>CONCLUSIONS</a:t>
            </a:r>
            <a:endParaRPr lang="nl-BE" cap="all"/>
          </a:p>
        </p:txBody>
      </p:sp>
      <p:sp>
        <p:nvSpPr>
          <p:cNvPr id="3" name="Content Placeholder 2"/>
          <p:cNvSpPr>
            <a:spLocks noGrp="1"/>
          </p:cNvSpPr>
          <p:nvPr>
            <p:ph sz="half" idx="1"/>
          </p:nvPr>
        </p:nvSpPr>
        <p:spPr>
          <a:xfrm>
            <a:off x="450000" y="837000"/>
            <a:ext cx="8154448" cy="3645000"/>
          </a:xfrm>
        </p:spPr>
        <p:txBody>
          <a:bodyPr>
            <a:normAutofit/>
          </a:bodyPr>
          <a:lstStyle/>
          <a:p>
            <a:pPr>
              <a:spcBef>
                <a:spcPts val="550"/>
              </a:spcBef>
            </a:pPr>
            <a:r>
              <a:rPr lang="en-US" dirty="0">
                <a:solidFill>
                  <a:srgbClr val="003399"/>
                </a:solidFill>
              </a:rPr>
              <a:t>No ideal surveillance system for new/emerging WRDs. Several </a:t>
            </a:r>
            <a:r>
              <a:rPr lang="en-US" dirty="0">
                <a:solidFill>
                  <a:srgbClr val="C00000"/>
                </a:solidFill>
              </a:rPr>
              <a:t>different approaches </a:t>
            </a:r>
            <a:r>
              <a:rPr lang="en-US" dirty="0">
                <a:solidFill>
                  <a:srgbClr val="003399"/>
                </a:solidFill>
              </a:rPr>
              <a:t>have been described in the final report and each has its strong points and disadvantages. The approach to be implemented depends on the national OH context and the systems already in place. </a:t>
            </a:r>
          </a:p>
          <a:p>
            <a:pPr>
              <a:spcBef>
                <a:spcPts val="550"/>
              </a:spcBef>
            </a:pPr>
            <a:endParaRPr lang="en-US" dirty="0">
              <a:solidFill>
                <a:srgbClr val="003399"/>
              </a:solidFill>
            </a:endParaRPr>
          </a:p>
          <a:p>
            <a:pPr>
              <a:spcBef>
                <a:spcPts val="550"/>
              </a:spcBef>
            </a:pPr>
            <a:r>
              <a:rPr lang="en-US" dirty="0">
                <a:solidFill>
                  <a:srgbClr val="003399"/>
                </a:solidFill>
              </a:rPr>
              <a:t>Some of the systems described in the final report are designed to generate </a:t>
            </a:r>
            <a:r>
              <a:rPr lang="en-US" dirty="0">
                <a:solidFill>
                  <a:schemeClr val="accent4"/>
                </a:solidFill>
              </a:rPr>
              <a:t>‘individual sentinel signals’, </a:t>
            </a:r>
            <a:r>
              <a:rPr lang="en-US" dirty="0">
                <a:solidFill>
                  <a:srgbClr val="003399"/>
                </a:solidFill>
              </a:rPr>
              <a:t>i.e. individual cases of potentially new WRDs or new exposure-WRD correlations. Real sentinel systems are specifically designed to capture this type of signal (e.g. SIGNAAL, GAST, HHE and EpiNano)</a:t>
            </a:r>
          </a:p>
          <a:p>
            <a:pPr>
              <a:spcBef>
                <a:spcPts val="550"/>
              </a:spcBef>
            </a:pPr>
            <a:endParaRPr lang="en-US" dirty="0">
              <a:solidFill>
                <a:srgbClr val="003399"/>
              </a:solidFill>
            </a:endParaRPr>
          </a:p>
          <a:p>
            <a:pPr>
              <a:spcBef>
                <a:spcPts val="550"/>
              </a:spcBef>
            </a:pPr>
            <a:r>
              <a:rPr lang="en-US" u="sng" dirty="0">
                <a:solidFill>
                  <a:srgbClr val="003399"/>
                </a:solidFill>
              </a:rPr>
              <a:t>Alternative approaches </a:t>
            </a:r>
            <a:r>
              <a:rPr lang="en-US" dirty="0">
                <a:solidFill>
                  <a:srgbClr val="003399"/>
                </a:solidFill>
              </a:rPr>
              <a:t>to capture individual sentinel signals are:</a:t>
            </a:r>
          </a:p>
          <a:p>
            <a:pPr marL="0" indent="0">
              <a:spcBef>
                <a:spcPts val="550"/>
              </a:spcBef>
              <a:buNone/>
            </a:pPr>
            <a:endParaRPr lang="en-US" dirty="0">
              <a:solidFill>
                <a:srgbClr val="003399"/>
              </a:solidFill>
            </a:endParaRPr>
          </a:p>
          <a:p>
            <a:pPr>
              <a:spcBef>
                <a:spcPts val="550"/>
              </a:spcBef>
            </a:pPr>
            <a:endParaRPr lang="en-GB" dirty="0">
              <a:solidFill>
                <a:srgbClr val="003399"/>
              </a:solidFill>
            </a:endParaRP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00192" y="2966002"/>
            <a:ext cx="2592288" cy="1568434"/>
          </a:xfrm>
          <a:prstGeom prst="rect">
            <a:avLst/>
          </a:prstGeom>
        </p:spPr>
      </p:pic>
      <p:sp>
        <p:nvSpPr>
          <p:cNvPr id="5" name="TextBox 4"/>
          <p:cNvSpPr txBox="1"/>
          <p:nvPr/>
        </p:nvSpPr>
        <p:spPr>
          <a:xfrm>
            <a:off x="455328" y="3363838"/>
            <a:ext cx="6138224" cy="1284967"/>
          </a:xfrm>
          <a:prstGeom prst="rect">
            <a:avLst/>
          </a:prstGeom>
          <a:noFill/>
        </p:spPr>
        <p:txBody>
          <a:bodyPr wrap="square" rtlCol="0">
            <a:spAutoFit/>
          </a:bodyPr>
          <a:lstStyle/>
          <a:p>
            <a:pPr marL="285750" lvl="0" indent="-285750" defTabSz="342900">
              <a:spcBef>
                <a:spcPts val="550"/>
              </a:spcBef>
              <a:buClr>
                <a:srgbClr val="003399"/>
              </a:buClr>
              <a:buFont typeface="Wingdings" panose="05000000000000000000" pitchFamily="2" charset="2"/>
              <a:buChar char="ü"/>
            </a:pPr>
            <a:r>
              <a:rPr lang="en-US" sz="1350" b="1" dirty="0">
                <a:solidFill>
                  <a:srgbClr val="003399"/>
                </a:solidFill>
              </a:rPr>
              <a:t>Compensation-based systems with a sentinel aspect (SUVA)</a:t>
            </a:r>
          </a:p>
          <a:p>
            <a:pPr marL="285750" lvl="0" indent="-285750" defTabSz="342900">
              <a:spcBef>
                <a:spcPts val="550"/>
              </a:spcBef>
              <a:buClr>
                <a:srgbClr val="003399"/>
              </a:buClr>
              <a:buFont typeface="Wingdings" panose="05000000000000000000" pitchFamily="2" charset="2"/>
              <a:buChar char="ü"/>
            </a:pPr>
            <a:r>
              <a:rPr lang="en-US" sz="1350" b="1" dirty="0">
                <a:solidFill>
                  <a:srgbClr val="003399"/>
                </a:solidFill>
              </a:rPr>
              <a:t>Non-compensation-related systems with a sentinel aspect (RNV3P)</a:t>
            </a:r>
          </a:p>
          <a:p>
            <a:pPr marL="285750" lvl="0" indent="-285750" defTabSz="342900">
              <a:spcBef>
                <a:spcPts val="550"/>
              </a:spcBef>
              <a:buClr>
                <a:srgbClr val="003399"/>
              </a:buClr>
              <a:buFont typeface="Wingdings" panose="05000000000000000000" pitchFamily="2" charset="2"/>
              <a:buChar char="ü"/>
            </a:pPr>
            <a:r>
              <a:rPr lang="en-US" sz="1350" b="1" dirty="0">
                <a:solidFill>
                  <a:srgbClr val="003399"/>
                </a:solidFill>
              </a:rPr>
              <a:t>Public health systems with a sentinel aspect </a:t>
            </a:r>
            <a:r>
              <a:rPr lang="en-US" sz="1350" b="1" dirty="0" smtClean="0">
                <a:solidFill>
                  <a:srgbClr val="003399"/>
                </a:solidFill>
              </a:rPr>
              <a:t>(such </a:t>
            </a:r>
            <a:r>
              <a:rPr lang="en-US" sz="1350" b="1" dirty="0">
                <a:solidFill>
                  <a:srgbClr val="003399"/>
                </a:solidFill>
              </a:rPr>
              <a:t>as </a:t>
            </a:r>
            <a:r>
              <a:rPr lang="en-US" sz="1350" b="1" dirty="0" smtClean="0">
                <a:solidFill>
                  <a:srgbClr val="003399"/>
                </a:solidFill>
              </a:rPr>
              <a:t>the Pesticide </a:t>
            </a:r>
            <a:r>
              <a:rPr lang="en-US" sz="1350" b="1" dirty="0">
                <a:solidFill>
                  <a:srgbClr val="003399"/>
                </a:solidFill>
              </a:rPr>
              <a:t>Illness Surveillance Program </a:t>
            </a:r>
            <a:r>
              <a:rPr lang="en-US" sz="1350" b="1" dirty="0" smtClean="0">
                <a:solidFill>
                  <a:srgbClr val="003399"/>
                </a:solidFill>
              </a:rPr>
              <a:t>in the US derived </a:t>
            </a:r>
            <a:r>
              <a:rPr lang="en-US" sz="1350" b="1" dirty="0">
                <a:solidFill>
                  <a:srgbClr val="003399"/>
                </a:solidFill>
              </a:rPr>
              <a:t>from </a:t>
            </a:r>
            <a:r>
              <a:rPr lang="en-US" sz="1350" b="1" dirty="0" smtClean="0">
                <a:solidFill>
                  <a:srgbClr val="003399"/>
                </a:solidFill>
              </a:rPr>
              <a:t>SENSOR-Pesticides)</a:t>
            </a:r>
            <a:endParaRPr lang="en-US" sz="1350" b="1" dirty="0">
              <a:solidFill>
                <a:srgbClr val="003399"/>
              </a:solidFill>
            </a:endParaRPr>
          </a:p>
        </p:txBody>
      </p:sp>
      <p:sp>
        <p:nvSpPr>
          <p:cNvPr id="7" name="TextBox 6"/>
          <p:cNvSpPr txBox="1"/>
          <p:nvPr/>
        </p:nvSpPr>
        <p:spPr>
          <a:xfrm>
            <a:off x="-24983" y="4932272"/>
            <a:ext cx="8629431" cy="200055"/>
          </a:xfrm>
          <a:prstGeom prst="rect">
            <a:avLst/>
          </a:prstGeom>
          <a:noFill/>
        </p:spPr>
        <p:txBody>
          <a:bodyPr wrap="square" rtlCol="0">
            <a:spAutoFit/>
          </a:bodyPr>
          <a:lstStyle/>
          <a:p>
            <a:pPr algn="r"/>
            <a:r>
              <a:rPr lang="en-US" sz="700" b="1" i="1" dirty="0" smtClean="0">
                <a:solidFill>
                  <a:srgbClr val="003399"/>
                </a:solidFill>
              </a:rPr>
              <a:t>Image source: https</a:t>
            </a:r>
            <a:r>
              <a:rPr lang="en-US" sz="700" b="1" i="1" dirty="0">
                <a:solidFill>
                  <a:srgbClr val="003399"/>
                </a:solidFill>
              </a:rPr>
              <a:t>://www.kissclipart.com/hiring-process-recruitment-clipart-recruitment-org-h9wy75/</a:t>
            </a:r>
          </a:p>
        </p:txBody>
      </p:sp>
    </p:spTree>
    <p:extLst>
      <p:ext uri="{BB962C8B-B14F-4D97-AF65-F5344CB8AC3E}">
        <p14:creationId xmlns:p14="http://schemas.microsoft.com/office/powerpoint/2010/main" val="16318056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cap="all" dirty="0"/>
              <a:t>CONCLUSIONS</a:t>
            </a:r>
            <a:endParaRPr lang="nl-BE" cap="all"/>
          </a:p>
        </p:txBody>
      </p:sp>
      <p:sp>
        <p:nvSpPr>
          <p:cNvPr id="3" name="Content Placeholder 2"/>
          <p:cNvSpPr>
            <a:spLocks noGrp="1"/>
          </p:cNvSpPr>
          <p:nvPr>
            <p:ph sz="half" idx="1"/>
          </p:nvPr>
        </p:nvSpPr>
        <p:spPr>
          <a:xfrm>
            <a:off x="450000" y="837000"/>
            <a:ext cx="7434368" cy="3645000"/>
          </a:xfrm>
        </p:spPr>
        <p:txBody>
          <a:bodyPr>
            <a:normAutofit/>
          </a:bodyPr>
          <a:lstStyle/>
          <a:p>
            <a:pPr>
              <a:spcBef>
                <a:spcPts val="550"/>
              </a:spcBef>
            </a:pPr>
            <a:r>
              <a:rPr lang="en-US" dirty="0">
                <a:solidFill>
                  <a:srgbClr val="003399"/>
                </a:solidFill>
              </a:rPr>
              <a:t>Some systems can provide </a:t>
            </a:r>
            <a:r>
              <a:rPr lang="en-US" dirty="0">
                <a:solidFill>
                  <a:schemeClr val="accent4"/>
                </a:solidFill>
              </a:rPr>
              <a:t>‘population-based sentinel signals’</a:t>
            </a:r>
            <a:r>
              <a:rPr lang="en-US" dirty="0">
                <a:solidFill>
                  <a:srgbClr val="003399"/>
                </a:solidFill>
              </a:rPr>
              <a:t> that identify groups of workers at risk or economic sectors with an increased incidence of a WRD. Systems that are suitable to identify these signals are non-compensation-related systems, which use data for statistics and data mining (e.g. </a:t>
            </a:r>
            <a:r>
              <a:rPr lang="en-US" dirty="0" smtClean="0">
                <a:solidFill>
                  <a:srgbClr val="003399"/>
                </a:solidFill>
              </a:rPr>
              <a:t>THOR and </a:t>
            </a:r>
            <a:r>
              <a:rPr lang="en-US" dirty="0">
                <a:solidFill>
                  <a:srgbClr val="003399"/>
                </a:solidFill>
              </a:rPr>
              <a:t>RNV3P) </a:t>
            </a:r>
          </a:p>
          <a:p>
            <a:pPr>
              <a:spcBef>
                <a:spcPts val="550"/>
              </a:spcBef>
            </a:pPr>
            <a:endParaRPr lang="en-US" dirty="0">
              <a:solidFill>
                <a:srgbClr val="003399"/>
              </a:solidFill>
            </a:endParaRPr>
          </a:p>
          <a:p>
            <a:pPr>
              <a:spcBef>
                <a:spcPts val="550"/>
              </a:spcBef>
            </a:pPr>
            <a:r>
              <a:rPr lang="en-US" u="sng" dirty="0">
                <a:solidFill>
                  <a:srgbClr val="003399"/>
                </a:solidFill>
              </a:rPr>
              <a:t>Alternative approaches </a:t>
            </a:r>
            <a:r>
              <a:rPr lang="en-US" dirty="0">
                <a:solidFill>
                  <a:srgbClr val="003399"/>
                </a:solidFill>
              </a:rPr>
              <a:t>to identify population-based signals are:</a:t>
            </a:r>
          </a:p>
          <a:p>
            <a:pPr>
              <a:spcBef>
                <a:spcPts val="550"/>
              </a:spcBef>
            </a:pPr>
            <a:endParaRPr lang="en-US" dirty="0">
              <a:solidFill>
                <a:srgbClr val="003399"/>
              </a:solidFill>
            </a:endParaRPr>
          </a:p>
          <a:p>
            <a:pPr>
              <a:spcBef>
                <a:spcPts val="550"/>
              </a:spcBef>
            </a:pPr>
            <a:endParaRPr lang="en-US" dirty="0">
              <a:solidFill>
                <a:srgbClr val="003399"/>
              </a:solidFill>
            </a:endParaRPr>
          </a:p>
          <a:p>
            <a:pPr>
              <a:spcBef>
                <a:spcPts val="550"/>
              </a:spcBef>
            </a:pPr>
            <a:endParaRPr lang="en-US" dirty="0">
              <a:solidFill>
                <a:srgbClr val="003399"/>
              </a:solidFill>
            </a:endParaRPr>
          </a:p>
          <a:p>
            <a:pPr marL="0" indent="0">
              <a:spcBef>
                <a:spcPts val="550"/>
              </a:spcBef>
              <a:buNone/>
            </a:pPr>
            <a:endParaRPr lang="en-US" dirty="0">
              <a:solidFill>
                <a:srgbClr val="003399"/>
              </a:solidFill>
            </a:endParaRPr>
          </a:p>
          <a:p>
            <a:pPr>
              <a:spcBef>
                <a:spcPts val="550"/>
              </a:spcBef>
            </a:pPr>
            <a:r>
              <a:rPr lang="en-US" dirty="0">
                <a:solidFill>
                  <a:srgbClr val="003399"/>
                </a:solidFill>
              </a:rPr>
              <a:t>Population-based signals are mainly used as an input for occupational health or public health authorities to </a:t>
            </a:r>
            <a:r>
              <a:rPr lang="en-US" dirty="0">
                <a:solidFill>
                  <a:srgbClr val="C00000"/>
                </a:solidFill>
              </a:rPr>
              <a:t>support long-term policies and prevention plans</a:t>
            </a:r>
            <a:r>
              <a:rPr lang="en-US" dirty="0">
                <a:solidFill>
                  <a:srgbClr val="003399"/>
                </a:solidFill>
              </a:rPr>
              <a:t>, by identifying vulnerable groups of workers and emerging trends in WRDs</a:t>
            </a:r>
            <a:endParaRPr lang="en-GB" dirty="0">
              <a:solidFill>
                <a:srgbClr val="003399"/>
              </a:solidFill>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96336" y="627534"/>
            <a:ext cx="1459861" cy="1459861"/>
          </a:xfrm>
          <a:prstGeom prst="rect">
            <a:avLst/>
          </a:prstGeom>
        </p:spPr>
      </p:pic>
      <p:sp>
        <p:nvSpPr>
          <p:cNvPr id="5" name="TextBox 4"/>
          <p:cNvSpPr txBox="1"/>
          <p:nvPr/>
        </p:nvSpPr>
        <p:spPr>
          <a:xfrm>
            <a:off x="683568" y="2355726"/>
            <a:ext cx="7866416" cy="869469"/>
          </a:xfrm>
          <a:prstGeom prst="rect">
            <a:avLst/>
          </a:prstGeom>
          <a:noFill/>
        </p:spPr>
        <p:txBody>
          <a:bodyPr wrap="square" rtlCol="0">
            <a:spAutoFit/>
          </a:bodyPr>
          <a:lstStyle/>
          <a:p>
            <a:pPr marL="285750" lvl="0" indent="-285750" defTabSz="342900">
              <a:spcBef>
                <a:spcPts val="550"/>
              </a:spcBef>
              <a:buClr>
                <a:srgbClr val="003399"/>
              </a:buClr>
              <a:buFont typeface="Wingdings" panose="05000000000000000000" pitchFamily="2" charset="2"/>
              <a:buChar char="ü"/>
            </a:pPr>
            <a:r>
              <a:rPr lang="en-US" sz="1350" b="1" dirty="0">
                <a:solidFill>
                  <a:srgbClr val="003399"/>
                </a:solidFill>
              </a:rPr>
              <a:t>Data mining in databases of compensation-based systems (SHARP in Washington State) </a:t>
            </a:r>
          </a:p>
          <a:p>
            <a:pPr marL="285750" lvl="0" indent="-285750" defTabSz="342900">
              <a:spcBef>
                <a:spcPts val="550"/>
              </a:spcBef>
              <a:buClr>
                <a:srgbClr val="003399"/>
              </a:buClr>
              <a:buFont typeface="Wingdings" panose="05000000000000000000" pitchFamily="2" charset="2"/>
              <a:buChar char="ü"/>
            </a:pPr>
            <a:r>
              <a:rPr lang="en-US" sz="1350" b="1" dirty="0">
                <a:solidFill>
                  <a:srgbClr val="003399"/>
                </a:solidFill>
              </a:rPr>
              <a:t>Survey-based public health systems (LFS)</a:t>
            </a:r>
          </a:p>
          <a:p>
            <a:pPr marL="285750" lvl="0" indent="-285750" defTabSz="342900">
              <a:spcBef>
                <a:spcPts val="550"/>
              </a:spcBef>
              <a:buClr>
                <a:srgbClr val="003399"/>
              </a:buClr>
              <a:buFont typeface="Wingdings" panose="05000000000000000000" pitchFamily="2" charset="2"/>
              <a:buChar char="ü"/>
            </a:pPr>
            <a:r>
              <a:rPr lang="en-US" sz="1350" b="1" dirty="0">
                <a:solidFill>
                  <a:srgbClr val="003399"/>
                </a:solidFill>
              </a:rPr>
              <a:t>Occupational health surveillance and epidemiological studies (not studied here) </a:t>
            </a:r>
          </a:p>
        </p:txBody>
      </p:sp>
      <p:sp>
        <p:nvSpPr>
          <p:cNvPr id="7" name="TextBox 6"/>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source: https</a:t>
            </a:r>
            <a:r>
              <a:rPr lang="en-US" sz="700" b="1" i="1" dirty="0">
                <a:solidFill>
                  <a:srgbClr val="003399"/>
                </a:solidFill>
              </a:rPr>
              <a:t>://</a:t>
            </a:r>
            <a:r>
              <a:rPr lang="en-US" sz="700" b="1" i="1" dirty="0" smtClean="0">
                <a:solidFill>
                  <a:srgbClr val="003399"/>
                </a:solidFill>
              </a:rPr>
              <a:t>mariarubiom.files.wordpress.com/2014/01/los-diferentes-pc3bablicos-de-una-empresa.png</a:t>
            </a:r>
            <a:endParaRPr lang="en-US" sz="700" b="1" i="1" dirty="0">
              <a:solidFill>
                <a:srgbClr val="003399"/>
              </a:solidFill>
            </a:endParaRPr>
          </a:p>
        </p:txBody>
      </p:sp>
    </p:spTree>
    <p:extLst>
      <p:ext uri="{BB962C8B-B14F-4D97-AF65-F5344CB8AC3E}">
        <p14:creationId xmlns:p14="http://schemas.microsoft.com/office/powerpoint/2010/main" val="15572530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cap="all" dirty="0"/>
              <a:t>CONCLUSIONS</a:t>
            </a:r>
            <a:endParaRPr lang="nl-BE" cap="all"/>
          </a:p>
        </p:txBody>
      </p:sp>
      <p:sp>
        <p:nvSpPr>
          <p:cNvPr id="3" name="Content Placeholder 2"/>
          <p:cNvSpPr>
            <a:spLocks noGrp="1"/>
          </p:cNvSpPr>
          <p:nvPr>
            <p:ph sz="half" idx="1"/>
          </p:nvPr>
        </p:nvSpPr>
        <p:spPr>
          <a:xfrm>
            <a:off x="323528" y="627533"/>
            <a:ext cx="8622501" cy="4104457"/>
          </a:xfrm>
        </p:spPr>
        <p:txBody>
          <a:bodyPr>
            <a:normAutofit/>
          </a:bodyPr>
          <a:lstStyle/>
          <a:p>
            <a:pPr>
              <a:spcBef>
                <a:spcPts val="550"/>
              </a:spcBef>
            </a:pPr>
            <a:r>
              <a:rPr lang="en-US" dirty="0">
                <a:solidFill>
                  <a:srgbClr val="003399"/>
                </a:solidFill>
              </a:rPr>
              <a:t>Some of the main </a:t>
            </a:r>
            <a:r>
              <a:rPr lang="en-US" dirty="0">
                <a:solidFill>
                  <a:srgbClr val="C00000"/>
                </a:solidFill>
              </a:rPr>
              <a:t>common drivers </a:t>
            </a:r>
            <a:r>
              <a:rPr lang="en-US" dirty="0">
                <a:solidFill>
                  <a:srgbClr val="003399"/>
                </a:solidFill>
              </a:rPr>
              <a:t>are visibility of the system, motivation of reporting parties, systematic and detailed exposure assessment, </a:t>
            </a:r>
            <a:r>
              <a:rPr lang="en-US" dirty="0" err="1">
                <a:solidFill>
                  <a:srgbClr val="003399"/>
                </a:solidFill>
              </a:rPr>
              <a:t>standardisation</a:t>
            </a:r>
            <a:r>
              <a:rPr lang="en-US" dirty="0">
                <a:solidFill>
                  <a:srgbClr val="003399"/>
                </a:solidFill>
              </a:rPr>
              <a:t> and quality control of collected data, awareness and detection of new/emerging WRDs, communication with authorities to initiate prevention, financial support and resources</a:t>
            </a:r>
          </a:p>
          <a:p>
            <a:pPr>
              <a:spcBef>
                <a:spcPts val="550"/>
              </a:spcBef>
            </a:pPr>
            <a:endParaRPr lang="en-US" dirty="0">
              <a:solidFill>
                <a:srgbClr val="003399"/>
              </a:solidFill>
            </a:endParaRPr>
          </a:p>
          <a:p>
            <a:pPr>
              <a:spcBef>
                <a:spcPts val="550"/>
              </a:spcBef>
            </a:pPr>
            <a:r>
              <a:rPr lang="en-US" dirty="0">
                <a:solidFill>
                  <a:srgbClr val="C00000"/>
                </a:solidFill>
              </a:rPr>
              <a:t>The main gap </a:t>
            </a:r>
            <a:r>
              <a:rPr lang="en-US" dirty="0">
                <a:solidFill>
                  <a:srgbClr val="003399"/>
                </a:solidFill>
              </a:rPr>
              <a:t>in terms of monitoring specific groups of WRDs is the monitoring of multifactorial WRDs, such as </a:t>
            </a:r>
            <a:r>
              <a:rPr lang="en-US" dirty="0">
                <a:solidFill>
                  <a:srgbClr val="C00000"/>
                </a:solidFill>
              </a:rPr>
              <a:t>mental diseases and musculoskeletal diseases</a:t>
            </a:r>
            <a:r>
              <a:rPr lang="en-US" dirty="0">
                <a:solidFill>
                  <a:srgbClr val="003399"/>
                </a:solidFill>
              </a:rPr>
              <a:t>. Possible solution: establishment of additional, clearly defined assessment criteria</a:t>
            </a:r>
          </a:p>
          <a:p>
            <a:pPr>
              <a:spcBef>
                <a:spcPts val="550"/>
              </a:spcBef>
            </a:pPr>
            <a:endParaRPr lang="en-US" dirty="0">
              <a:solidFill>
                <a:srgbClr val="003399"/>
              </a:solidFill>
            </a:endParaRPr>
          </a:p>
          <a:p>
            <a:pPr>
              <a:spcBef>
                <a:spcPts val="550"/>
              </a:spcBef>
            </a:pPr>
            <a:r>
              <a:rPr lang="en-US" dirty="0">
                <a:solidFill>
                  <a:srgbClr val="C00000"/>
                </a:solidFill>
              </a:rPr>
              <a:t>Two-way communication </a:t>
            </a:r>
            <a:r>
              <a:rPr lang="en-US" dirty="0">
                <a:solidFill>
                  <a:srgbClr val="003399"/>
                </a:solidFill>
              </a:rPr>
              <a:t>between key stakeholders is essential for long-term maintenance of sentinel systems and their link with prevention</a:t>
            </a:r>
          </a:p>
          <a:p>
            <a:pPr>
              <a:spcBef>
                <a:spcPts val="550"/>
              </a:spcBef>
            </a:pPr>
            <a:endParaRPr lang="en-US" dirty="0">
              <a:solidFill>
                <a:srgbClr val="003399"/>
              </a:solidFill>
            </a:endParaRPr>
          </a:p>
          <a:p>
            <a:pPr>
              <a:spcBef>
                <a:spcPts val="550"/>
              </a:spcBef>
            </a:pPr>
            <a:r>
              <a:rPr lang="en-US" dirty="0">
                <a:solidFill>
                  <a:srgbClr val="003399"/>
                </a:solidFill>
              </a:rPr>
              <a:t>Improvement of sentinel surveillance at </a:t>
            </a:r>
            <a:r>
              <a:rPr lang="en-US" dirty="0">
                <a:solidFill>
                  <a:srgbClr val="C00000"/>
                </a:solidFill>
              </a:rPr>
              <a:t>EU level, </a:t>
            </a:r>
            <a:r>
              <a:rPr lang="en-US" dirty="0">
                <a:solidFill>
                  <a:srgbClr val="003399"/>
                </a:solidFill>
              </a:rPr>
              <a:t>in terms of collaboration on the exchange of reported data, assessment of cases and raising alerts between the systems and Member States, would be a significant achievement                  </a:t>
            </a:r>
            <a:r>
              <a:rPr lang="en-US" dirty="0" err="1">
                <a:solidFill>
                  <a:srgbClr val="003399"/>
                </a:solidFill>
              </a:rPr>
              <a:t>harmonisation</a:t>
            </a:r>
            <a:r>
              <a:rPr lang="en-US" dirty="0">
                <a:solidFill>
                  <a:srgbClr val="003399"/>
                </a:solidFill>
              </a:rPr>
              <a:t> of reported data in Member States, increasing awareness and recognition of new WRDs, complementing existing official figures for monitoring ODs </a:t>
            </a:r>
            <a:endParaRPr lang="en-GB" dirty="0">
              <a:solidFill>
                <a:srgbClr val="003399"/>
              </a:solidFill>
            </a:endParaRPr>
          </a:p>
        </p:txBody>
      </p:sp>
      <p:sp>
        <p:nvSpPr>
          <p:cNvPr id="5" name="Right Arrow 4"/>
          <p:cNvSpPr/>
          <p:nvPr/>
        </p:nvSpPr>
        <p:spPr>
          <a:xfrm>
            <a:off x="3563888" y="4011910"/>
            <a:ext cx="597793" cy="216024"/>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2"/>
              </a:solidFill>
            </a:endParaRPr>
          </a:p>
        </p:txBody>
      </p:sp>
    </p:spTree>
    <p:extLst>
      <p:ext uri="{BB962C8B-B14F-4D97-AF65-F5344CB8AC3E}">
        <p14:creationId xmlns:p14="http://schemas.microsoft.com/office/powerpoint/2010/main" val="1343022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4572000" y="1551344"/>
            <a:ext cx="3437874" cy="261265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ounded Rectangle 13"/>
          <p:cNvSpPr/>
          <p:nvPr/>
        </p:nvSpPr>
        <p:spPr>
          <a:xfrm>
            <a:off x="603475" y="1551343"/>
            <a:ext cx="3157927" cy="261265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p:txBody>
          <a:bodyPr/>
          <a:lstStyle/>
          <a:p>
            <a:r>
              <a:rPr lang="en-GB" dirty="0"/>
              <a:t>METHODOLOGY OF THE LITERATURE REVIEW</a:t>
            </a:r>
            <a:endParaRPr lang="nl-BE"/>
          </a:p>
        </p:txBody>
      </p:sp>
      <p:sp>
        <p:nvSpPr>
          <p:cNvPr id="8" name="Subtitle 2"/>
          <p:cNvSpPr txBox="1">
            <a:spLocks/>
          </p:cNvSpPr>
          <p:nvPr/>
        </p:nvSpPr>
        <p:spPr>
          <a:xfrm>
            <a:off x="826470" y="1596591"/>
            <a:ext cx="2882966" cy="258657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en-US" sz="1800" dirty="0">
                <a:solidFill>
                  <a:srgbClr val="C00000"/>
                </a:solidFill>
              </a:rPr>
              <a:t>Scientific literature</a:t>
            </a:r>
          </a:p>
          <a:p>
            <a:endParaRPr lang="en-US" sz="1800" dirty="0"/>
          </a:p>
          <a:p>
            <a:pPr marL="0" indent="0">
              <a:buNone/>
            </a:pPr>
            <a:r>
              <a:rPr lang="en-US" sz="1800" dirty="0">
                <a:solidFill>
                  <a:schemeClr val="tx1"/>
                </a:solidFill>
              </a:rPr>
              <a:t>Databases: </a:t>
            </a:r>
          </a:p>
          <a:p>
            <a:pPr marL="342900" indent="-342900">
              <a:buClrTx/>
              <a:buFont typeface="Arial" panose="020B0604020202020204" pitchFamily="34" charset="0"/>
              <a:buChar char="•"/>
            </a:pPr>
            <a:r>
              <a:rPr lang="en-US" sz="1800" dirty="0">
                <a:solidFill>
                  <a:schemeClr val="tx1"/>
                </a:solidFill>
              </a:rPr>
              <a:t>MEDLINE (PUBMED)</a:t>
            </a:r>
          </a:p>
          <a:p>
            <a:pPr marL="342900" indent="-342900">
              <a:buClrTx/>
              <a:buFont typeface="Arial" panose="020B0604020202020204" pitchFamily="34" charset="0"/>
              <a:buChar char="•"/>
            </a:pPr>
            <a:r>
              <a:rPr lang="en-US" sz="1800" dirty="0">
                <a:solidFill>
                  <a:schemeClr val="tx1"/>
                </a:solidFill>
              </a:rPr>
              <a:t>Embase</a:t>
            </a:r>
          </a:p>
          <a:p>
            <a:pPr marL="342900" indent="-342900">
              <a:buClrTx/>
              <a:buFont typeface="Arial" panose="020B0604020202020204" pitchFamily="34" charset="0"/>
              <a:buChar char="•"/>
            </a:pPr>
            <a:r>
              <a:rPr lang="en-US" sz="1800" dirty="0">
                <a:solidFill>
                  <a:schemeClr val="tx1"/>
                </a:solidFill>
              </a:rPr>
              <a:t>Web of Science</a:t>
            </a:r>
            <a:endParaRPr lang="nl-BE" sz="1800" dirty="0">
              <a:solidFill>
                <a:schemeClr val="tx1"/>
              </a:solidFill>
            </a:endParaRPr>
          </a:p>
        </p:txBody>
      </p:sp>
      <p:sp>
        <p:nvSpPr>
          <p:cNvPr id="9" name="Subtitle 2"/>
          <p:cNvSpPr txBox="1">
            <a:spLocks/>
          </p:cNvSpPr>
          <p:nvPr/>
        </p:nvSpPr>
        <p:spPr>
          <a:xfrm>
            <a:off x="4849755" y="1614705"/>
            <a:ext cx="3160119" cy="2485931"/>
          </a:xfrm>
          <a:prstGeom prst="rect">
            <a:avLst/>
          </a:prstGeom>
          <a:ln>
            <a:noFill/>
          </a:ln>
        </p:spPr>
        <p:txBody>
          <a:bodyPr vert="horz" lIns="0" tIns="0" rIns="0" bIns="0" rtlCol="0">
            <a:noAutofit/>
          </a:bodyPr>
          <a:lstStyle>
            <a:lvl1pPr marL="0" indent="0" algn="ctr" defTabSz="914400" rtl="0" eaLnBrk="1" latinLnBrk="0" hangingPunct="1">
              <a:spcBef>
                <a:spcPts val="580"/>
              </a:spcBef>
              <a:buSzPct val="110000"/>
              <a:buFont typeface="Arial" pitchFamily="34" charset="0"/>
              <a:buNone/>
              <a:defRPr lang="nl-NL" sz="2400" kern="1200">
                <a:solidFill>
                  <a:schemeClr val="tx1"/>
                </a:solidFill>
                <a:latin typeface="Arial" pitchFamily="34" charset="0"/>
                <a:ea typeface="+mn-ea"/>
                <a:cs typeface="Arial" pitchFamily="34" charset="0"/>
              </a:defRPr>
            </a:lvl1pPr>
            <a:lvl2pPr marL="457200" indent="0" algn="ctr" defTabSz="914400" rtl="0" eaLnBrk="1" latinLnBrk="0" hangingPunct="1">
              <a:spcBef>
                <a:spcPts val="580"/>
              </a:spcBef>
              <a:buSzPct val="75000"/>
              <a:buFont typeface="Courier New" pitchFamily="49" charset="0"/>
              <a:buNone/>
              <a:defRPr lang="nl-NL" sz="2000" kern="1200">
                <a:solidFill>
                  <a:schemeClr val="tx1"/>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lang="nl-NL" sz="1800" kern="1200">
                <a:solidFill>
                  <a:schemeClr val="tx1"/>
                </a:solidFill>
                <a:latin typeface="Arial" pitchFamily="34" charset="0"/>
                <a:ea typeface="+mn-ea"/>
                <a:cs typeface="Arial" pitchFamily="34" charset="0"/>
              </a:defRPr>
            </a:lvl3pPr>
            <a:lvl4pPr marL="1371600" indent="0" algn="ctr" defTabSz="914400" rtl="0" eaLnBrk="1" latinLnBrk="0" hangingPunct="1">
              <a:spcBef>
                <a:spcPts val="380"/>
              </a:spcBef>
              <a:buSzPct val="80000"/>
              <a:buFont typeface="Arial" pitchFamily="34" charset="0"/>
              <a:buNone/>
              <a:defRPr lang="nl-NL" sz="1600" kern="1200">
                <a:solidFill>
                  <a:schemeClr val="tx1"/>
                </a:solidFill>
                <a:latin typeface="Arial" pitchFamily="34" charset="0"/>
                <a:ea typeface="+mn-ea"/>
                <a:cs typeface="Arial" pitchFamily="34" charset="0"/>
              </a:defRPr>
            </a:lvl4pPr>
            <a:lvl5pPr marL="1828800" indent="0" algn="ctr" defTabSz="914400" rtl="0" eaLnBrk="1" latinLnBrk="0" hangingPunct="1">
              <a:spcBef>
                <a:spcPts val="380"/>
              </a:spcBef>
              <a:buFont typeface="Arial" pitchFamily="34" charset="0"/>
              <a:buNone/>
              <a:defRPr lang="nl-BE"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algn="l"/>
            <a:r>
              <a:rPr lang="en-US" sz="1800" b="1" dirty="0">
                <a:solidFill>
                  <a:srgbClr val="C00000"/>
                </a:solidFill>
              </a:rPr>
              <a:t>Grey literature</a:t>
            </a:r>
          </a:p>
          <a:p>
            <a:pPr algn="l"/>
            <a:endParaRPr lang="en-US" sz="1800" b="1" dirty="0">
              <a:solidFill>
                <a:srgbClr val="FF0000"/>
              </a:solidFill>
            </a:endParaRPr>
          </a:p>
          <a:p>
            <a:pPr algn="l">
              <a:spcBef>
                <a:spcPts val="0"/>
              </a:spcBef>
            </a:pPr>
            <a:r>
              <a:rPr lang="en-US" sz="1800" b="1" dirty="0"/>
              <a:t>Databases</a:t>
            </a:r>
            <a:r>
              <a:rPr lang="en-US" sz="1800" dirty="0"/>
              <a:t>: OpenGrey, </a:t>
            </a:r>
          </a:p>
          <a:p>
            <a:pPr algn="l">
              <a:lnSpc>
                <a:spcPct val="150000"/>
              </a:lnSpc>
              <a:spcBef>
                <a:spcPts val="0"/>
              </a:spcBef>
            </a:pPr>
            <a:r>
              <a:rPr lang="en-US" sz="1800" dirty="0"/>
              <a:t>                    OSH-update</a:t>
            </a:r>
          </a:p>
          <a:p>
            <a:pPr algn="l">
              <a:lnSpc>
                <a:spcPct val="150000"/>
              </a:lnSpc>
              <a:spcBef>
                <a:spcPts val="300"/>
              </a:spcBef>
            </a:pPr>
            <a:r>
              <a:rPr lang="en-US" sz="1800" b="1" dirty="0"/>
              <a:t>Existing data</a:t>
            </a:r>
            <a:r>
              <a:rPr lang="en-US" sz="1800" dirty="0"/>
              <a:t> from 3 surveys</a:t>
            </a:r>
          </a:p>
          <a:p>
            <a:pPr algn="l">
              <a:spcBef>
                <a:spcPts val="300"/>
              </a:spcBef>
            </a:pPr>
            <a:endParaRPr lang="en-US" sz="1800" dirty="0"/>
          </a:p>
          <a:p>
            <a:pPr algn="l">
              <a:spcBef>
                <a:spcPts val="300"/>
              </a:spcBef>
            </a:pPr>
            <a:r>
              <a:rPr lang="en-US" sz="1800" b="1" dirty="0"/>
              <a:t>Websites</a:t>
            </a:r>
          </a:p>
          <a:p>
            <a:pPr algn="l"/>
            <a:endParaRPr lang="en-US" sz="2000" dirty="0"/>
          </a:p>
          <a:p>
            <a:pPr marL="457200" indent="-457200" algn="l">
              <a:buAutoNum type="arabicParenR"/>
            </a:pPr>
            <a:endParaRPr lang="en-US" b="1" dirty="0">
              <a:solidFill>
                <a:schemeClr val="accent6"/>
              </a:solidFill>
            </a:endParaRPr>
          </a:p>
        </p:txBody>
      </p:sp>
      <p:sp>
        <p:nvSpPr>
          <p:cNvPr id="11" name="Right Arrow 10"/>
          <p:cNvSpPr/>
          <p:nvPr/>
        </p:nvSpPr>
        <p:spPr>
          <a:xfrm rot="8565986">
            <a:off x="2596597" y="928350"/>
            <a:ext cx="1128695" cy="327803"/>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Subtitle 2"/>
          <p:cNvSpPr txBox="1">
            <a:spLocks/>
          </p:cNvSpPr>
          <p:nvPr/>
        </p:nvSpPr>
        <p:spPr>
          <a:xfrm>
            <a:off x="1403648" y="4343229"/>
            <a:ext cx="9353837" cy="460769"/>
          </a:xfrm>
          <a:prstGeom prst="rect">
            <a:avLst/>
          </a:prstGeom>
        </p:spPr>
        <p:txBody>
          <a:bodyPr vert="horz" lIns="0" tIns="0" rIns="0" bIns="0" rtlCol="0">
            <a:noAutofit/>
          </a:bodyPr>
          <a:lstStyle>
            <a:lvl1pPr marL="0" indent="0" algn="ctr" defTabSz="914400" rtl="0" eaLnBrk="1" latinLnBrk="0" hangingPunct="1">
              <a:spcBef>
                <a:spcPts val="580"/>
              </a:spcBef>
              <a:buSzPct val="110000"/>
              <a:buFont typeface="Arial" pitchFamily="34" charset="0"/>
              <a:buNone/>
              <a:defRPr lang="nl-NL" sz="2400" kern="1200">
                <a:solidFill>
                  <a:schemeClr val="tx1"/>
                </a:solidFill>
                <a:latin typeface="Arial" pitchFamily="34" charset="0"/>
                <a:ea typeface="+mn-ea"/>
                <a:cs typeface="Arial" pitchFamily="34" charset="0"/>
              </a:defRPr>
            </a:lvl1pPr>
            <a:lvl2pPr marL="457200" indent="0" algn="ctr" defTabSz="914400" rtl="0" eaLnBrk="1" latinLnBrk="0" hangingPunct="1">
              <a:spcBef>
                <a:spcPts val="580"/>
              </a:spcBef>
              <a:buSzPct val="75000"/>
              <a:buFont typeface="Courier New" pitchFamily="49" charset="0"/>
              <a:buNone/>
              <a:defRPr lang="nl-NL" sz="2000" kern="1200">
                <a:solidFill>
                  <a:schemeClr val="tx1"/>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lang="nl-NL" sz="1800" kern="1200">
                <a:solidFill>
                  <a:schemeClr val="tx1"/>
                </a:solidFill>
                <a:latin typeface="Arial" pitchFamily="34" charset="0"/>
                <a:ea typeface="+mn-ea"/>
                <a:cs typeface="Arial" pitchFamily="34" charset="0"/>
              </a:defRPr>
            </a:lvl3pPr>
            <a:lvl4pPr marL="1371600" indent="0" algn="ctr" defTabSz="914400" rtl="0" eaLnBrk="1" latinLnBrk="0" hangingPunct="1">
              <a:spcBef>
                <a:spcPts val="380"/>
              </a:spcBef>
              <a:buSzPct val="80000"/>
              <a:buFont typeface="Arial" pitchFamily="34" charset="0"/>
              <a:buNone/>
              <a:defRPr lang="nl-NL" sz="1600" kern="1200">
                <a:solidFill>
                  <a:schemeClr val="tx1"/>
                </a:solidFill>
                <a:latin typeface="Arial" pitchFamily="34" charset="0"/>
                <a:ea typeface="+mn-ea"/>
                <a:cs typeface="Arial" pitchFamily="34" charset="0"/>
              </a:defRPr>
            </a:lvl4pPr>
            <a:lvl5pPr marL="1828800" indent="0" algn="ctr" defTabSz="914400" rtl="0" eaLnBrk="1" latinLnBrk="0" hangingPunct="1">
              <a:spcBef>
                <a:spcPts val="380"/>
              </a:spcBef>
              <a:buFont typeface="Arial" pitchFamily="34" charset="0"/>
              <a:buNone/>
              <a:defRPr lang="nl-BE"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algn="l"/>
            <a:r>
              <a:rPr lang="en-US" sz="1800" dirty="0" smtClean="0">
                <a:solidFill>
                  <a:schemeClr val="tx2"/>
                </a:solidFill>
              </a:rPr>
              <a:t>Contact </a:t>
            </a:r>
            <a:r>
              <a:rPr lang="en-US" sz="1800" dirty="0">
                <a:solidFill>
                  <a:schemeClr val="tx2"/>
                </a:solidFill>
              </a:rPr>
              <a:t>authors to retrieve the missing information </a:t>
            </a:r>
            <a:endParaRPr lang="nl-BE" sz="1800" dirty="0">
              <a:solidFill>
                <a:schemeClr val="tx2"/>
              </a:solidFill>
            </a:endParaRPr>
          </a:p>
        </p:txBody>
      </p:sp>
      <p:sp>
        <p:nvSpPr>
          <p:cNvPr id="13" name="Right Arrow 12"/>
          <p:cNvSpPr/>
          <p:nvPr/>
        </p:nvSpPr>
        <p:spPr>
          <a:xfrm>
            <a:off x="603475" y="4374281"/>
            <a:ext cx="698740" cy="25879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Right Arrow 15"/>
          <p:cNvSpPr/>
          <p:nvPr/>
        </p:nvSpPr>
        <p:spPr>
          <a:xfrm rot="2236930">
            <a:off x="4411949" y="933913"/>
            <a:ext cx="1128695" cy="327803"/>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17102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8" grpId="0" build="p"/>
      <p:bldP spid="9" grpId="0"/>
      <p:bldP spid="11" grpId="0" animBg="1"/>
      <p:bldP spid="12" grpId="0"/>
      <p:bldP spid="13"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METHODOLOGY OF THE LITERATURE REVIEW</a:t>
            </a:r>
            <a:endParaRPr lang="nl-BE"/>
          </a:p>
        </p:txBody>
      </p:sp>
      <p:sp>
        <p:nvSpPr>
          <p:cNvPr id="3" name="Content Placeholder 2"/>
          <p:cNvSpPr>
            <a:spLocks noGrp="1"/>
          </p:cNvSpPr>
          <p:nvPr>
            <p:ph sz="half" idx="1"/>
          </p:nvPr>
        </p:nvSpPr>
        <p:spPr/>
        <p:txBody>
          <a:bodyPr>
            <a:normAutofit lnSpcReduction="10000"/>
          </a:bodyPr>
          <a:lstStyle/>
          <a:p>
            <a:r>
              <a:rPr lang="en-GB" sz="1800" dirty="0">
                <a:solidFill>
                  <a:srgbClr val="C00000"/>
                </a:solidFill>
              </a:rPr>
              <a:t>Data extraction: </a:t>
            </a:r>
          </a:p>
          <a:p>
            <a:pPr marL="342900" indent="-342900">
              <a:buFont typeface="Arial" panose="020B0604020202020204" pitchFamily="34" charset="0"/>
              <a:buChar char="•"/>
            </a:pPr>
            <a:r>
              <a:rPr lang="en-US" sz="1800" dirty="0"/>
              <a:t>General information: country, </a:t>
            </a:r>
            <a:r>
              <a:rPr lang="en-US" sz="1800" dirty="0" err="1"/>
              <a:t>organisation</a:t>
            </a:r>
            <a:r>
              <a:rPr lang="en-US" sz="1800" dirty="0"/>
              <a:t>/institution maintaining the system, website</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Aim of data collection, coverage</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Reporting mechanism</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Evaluation of work-relatedness, follow-up</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Dissemination, link with prevention </a:t>
            </a:r>
          </a:p>
          <a:p>
            <a:endParaRPr lang="nl-BE" sz="1800" dirty="0"/>
          </a:p>
        </p:txBody>
      </p:sp>
    </p:spTree>
    <p:extLst>
      <p:ext uri="{BB962C8B-B14F-4D97-AF65-F5344CB8AC3E}">
        <p14:creationId xmlns:p14="http://schemas.microsoft.com/office/powerpoint/2010/main" val="3888382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187625" y="1237899"/>
            <a:ext cx="6408712" cy="104581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p:cNvSpPr>
            <a:spLocks noGrp="1"/>
          </p:cNvSpPr>
          <p:nvPr>
            <p:ph type="title"/>
          </p:nvPr>
        </p:nvSpPr>
        <p:spPr/>
        <p:txBody>
          <a:bodyPr/>
          <a:lstStyle/>
          <a:p>
            <a:r>
              <a:rPr lang="en-GB" dirty="0"/>
              <a:t>METHODOLOGY OF THE IN-DEPTH STUDY</a:t>
            </a:r>
            <a:endParaRPr lang="nl-BE"/>
          </a:p>
        </p:txBody>
      </p:sp>
      <p:sp>
        <p:nvSpPr>
          <p:cNvPr id="3" name="Content Placeholder 2"/>
          <p:cNvSpPr>
            <a:spLocks noGrp="1"/>
          </p:cNvSpPr>
          <p:nvPr>
            <p:ph sz="half" idx="1"/>
          </p:nvPr>
        </p:nvSpPr>
        <p:spPr/>
        <p:txBody>
          <a:bodyPr>
            <a:normAutofit/>
          </a:bodyPr>
          <a:lstStyle/>
          <a:p>
            <a:r>
              <a:rPr lang="en-GB" sz="1800" dirty="0"/>
              <a:t>6 systems described through </a:t>
            </a:r>
            <a:r>
              <a:rPr lang="en-GB" sz="1800" dirty="0">
                <a:solidFill>
                  <a:srgbClr val="C00000"/>
                </a:solidFill>
              </a:rPr>
              <a:t>in-depth desk research</a:t>
            </a:r>
            <a:r>
              <a:rPr lang="en-GB" sz="1800" dirty="0"/>
              <a:t>: </a:t>
            </a:r>
          </a:p>
          <a:p>
            <a:endParaRPr lang="en-US" sz="1800" dirty="0"/>
          </a:p>
          <a:p>
            <a:endParaRPr lang="en-US" sz="1800" dirty="0"/>
          </a:p>
          <a:p>
            <a:endParaRPr lang="en-US" sz="1800" dirty="0"/>
          </a:p>
          <a:p>
            <a:endParaRPr lang="en-US" sz="1800" dirty="0"/>
          </a:p>
          <a:p>
            <a:r>
              <a:rPr lang="en-US" sz="1800" dirty="0"/>
              <a:t>6 systems described through </a:t>
            </a:r>
            <a:r>
              <a:rPr lang="en-US" sz="1800" dirty="0">
                <a:solidFill>
                  <a:srgbClr val="C00000"/>
                </a:solidFill>
              </a:rPr>
              <a:t>interviews with stakeholders</a:t>
            </a:r>
            <a:r>
              <a:rPr lang="en-US" sz="1800" dirty="0"/>
              <a:t>: </a:t>
            </a:r>
          </a:p>
          <a:p>
            <a:endParaRPr lang="nl-BE" sz="1800"/>
          </a:p>
        </p:txBody>
      </p:sp>
      <p:sp>
        <p:nvSpPr>
          <p:cNvPr id="5" name="Rounded Rectangle 4"/>
          <p:cNvSpPr/>
          <p:nvPr/>
        </p:nvSpPr>
        <p:spPr>
          <a:xfrm>
            <a:off x="1187625" y="3003798"/>
            <a:ext cx="6408713" cy="1293933"/>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xtBox 3"/>
          <p:cNvSpPr txBox="1"/>
          <p:nvPr/>
        </p:nvSpPr>
        <p:spPr>
          <a:xfrm>
            <a:off x="1187624" y="3150716"/>
            <a:ext cx="6552728" cy="1077218"/>
          </a:xfrm>
          <a:prstGeom prst="rect">
            <a:avLst/>
          </a:prstGeom>
          <a:noFill/>
        </p:spPr>
        <p:txBody>
          <a:bodyPr wrap="square" rtlCol="0">
            <a:spAutoFit/>
          </a:bodyPr>
          <a:lstStyle/>
          <a:p>
            <a:pPr marL="342900" indent="-342900">
              <a:buFont typeface="+mj-lt"/>
              <a:buAutoNum type="arabicPeriod"/>
            </a:pPr>
            <a:r>
              <a:rPr lang="en-US" sz="1600" dirty="0"/>
              <a:t>Owner of the sentinel or alert system </a:t>
            </a:r>
          </a:p>
          <a:p>
            <a:pPr marL="342900" indent="-342900">
              <a:buFont typeface="+mj-lt"/>
              <a:buAutoNum type="arabicPeriod"/>
            </a:pPr>
            <a:r>
              <a:rPr lang="en-US" sz="1600" dirty="0"/>
              <a:t>Workplace actor who reports to the system </a:t>
            </a:r>
          </a:p>
          <a:p>
            <a:pPr marL="342900" indent="-342900">
              <a:buFont typeface="+mj-lt"/>
              <a:buAutoNum type="arabicPeriod"/>
            </a:pPr>
            <a:r>
              <a:rPr lang="en-US" sz="1600" dirty="0"/>
              <a:t>Researcher or other stakeholder using the system for monitoring, OD recognition or workplace prevention</a:t>
            </a:r>
          </a:p>
        </p:txBody>
      </p:sp>
      <p:sp>
        <p:nvSpPr>
          <p:cNvPr id="6" name="TextBox 5"/>
          <p:cNvSpPr txBox="1"/>
          <p:nvPr/>
        </p:nvSpPr>
        <p:spPr>
          <a:xfrm>
            <a:off x="1313130" y="1304358"/>
            <a:ext cx="6696744" cy="830997"/>
          </a:xfrm>
          <a:prstGeom prst="rect">
            <a:avLst/>
          </a:prstGeom>
          <a:noFill/>
        </p:spPr>
        <p:txBody>
          <a:bodyPr wrap="square" rtlCol="0">
            <a:spAutoFit/>
          </a:bodyPr>
          <a:lstStyle/>
          <a:p>
            <a:r>
              <a:rPr lang="en-US" sz="1600" dirty="0"/>
              <a:t>Information describing the development, outline and results of the systems was gathered from websites, grey literature and scientific publications</a:t>
            </a:r>
          </a:p>
        </p:txBody>
      </p:sp>
    </p:spTree>
    <p:extLst>
      <p:ext uri="{BB962C8B-B14F-4D97-AF65-F5344CB8AC3E}">
        <p14:creationId xmlns:p14="http://schemas.microsoft.com/office/powerpoint/2010/main" val="156452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16217" y="3075807"/>
            <a:ext cx="2304256" cy="1656184"/>
          </a:xfrm>
          <a:prstGeom prst="rect">
            <a:avLst/>
          </a:prstGeom>
        </p:spPr>
      </p:pic>
      <p:sp>
        <p:nvSpPr>
          <p:cNvPr id="2" name="Title 1"/>
          <p:cNvSpPr>
            <a:spLocks noGrp="1"/>
          </p:cNvSpPr>
          <p:nvPr>
            <p:ph type="title"/>
          </p:nvPr>
        </p:nvSpPr>
        <p:spPr>
          <a:xfrm>
            <a:off x="450001" y="135000"/>
            <a:ext cx="8082439" cy="367200"/>
          </a:xfrm>
        </p:spPr>
        <p:txBody>
          <a:bodyPr/>
          <a:lstStyle/>
          <a:p>
            <a:r>
              <a:rPr lang="en-US" cap="all" dirty="0"/>
              <a:t>Expert workshop to discuss outcomes of the literature review and the in-depth description of systems </a:t>
            </a:r>
            <a:endParaRPr lang="nl-BE" cap="all" dirty="0"/>
          </a:p>
        </p:txBody>
      </p:sp>
      <p:sp>
        <p:nvSpPr>
          <p:cNvPr id="3" name="Content Placeholder 2"/>
          <p:cNvSpPr>
            <a:spLocks noGrp="1"/>
          </p:cNvSpPr>
          <p:nvPr>
            <p:ph sz="half" idx="1"/>
          </p:nvPr>
        </p:nvSpPr>
        <p:spPr>
          <a:xfrm>
            <a:off x="450000" y="870966"/>
            <a:ext cx="8226456" cy="3645000"/>
          </a:xfrm>
        </p:spPr>
        <p:txBody>
          <a:bodyPr>
            <a:normAutofit/>
          </a:bodyPr>
          <a:lstStyle/>
          <a:p>
            <a:r>
              <a:rPr lang="en-US" sz="1800" dirty="0"/>
              <a:t>Held in Brussels on 18 May 2017 </a:t>
            </a:r>
          </a:p>
          <a:p>
            <a:r>
              <a:rPr lang="en-US" sz="1800" dirty="0"/>
              <a:t>The workshop gathered systems’ owners and users, researchers and actors in the disease recognition area </a:t>
            </a:r>
          </a:p>
          <a:p>
            <a:r>
              <a:rPr lang="en-US" sz="1800" dirty="0">
                <a:solidFill>
                  <a:srgbClr val="C00000"/>
                </a:solidFill>
              </a:rPr>
              <a:t>Objective:</a:t>
            </a:r>
            <a:r>
              <a:rPr lang="en-US" sz="1800" dirty="0"/>
              <a:t> to gain more insight on the drivers and obstacles to the implementation of alert and sentinel systems with a view to improving the identification of WRDs and timely evidence-based prevention</a:t>
            </a:r>
          </a:p>
          <a:p>
            <a:r>
              <a:rPr lang="en-US" sz="1800" dirty="0">
                <a:solidFill>
                  <a:schemeClr val="accent4"/>
                </a:solidFill>
              </a:rPr>
              <a:t>The morning session:</a:t>
            </a:r>
            <a:r>
              <a:rPr lang="en-US" sz="1800" dirty="0">
                <a:solidFill>
                  <a:srgbClr val="C00000"/>
                </a:solidFill>
              </a:rPr>
              <a:t> </a:t>
            </a:r>
            <a:r>
              <a:rPr lang="en-US" sz="1800" dirty="0"/>
              <a:t>presentation of findings derived from the literature review and the in-depth description of systems </a:t>
            </a:r>
          </a:p>
          <a:p>
            <a:r>
              <a:rPr lang="en-US" sz="1800" dirty="0">
                <a:solidFill>
                  <a:schemeClr val="accent4"/>
                </a:solidFill>
              </a:rPr>
              <a:t>The afternoon session: </a:t>
            </a:r>
            <a:r>
              <a:rPr lang="en-US" sz="1800" dirty="0"/>
              <a:t>discussions in small groups </a:t>
            </a:r>
            <a:endParaRPr lang="nl-BE" sz="1800" dirty="0"/>
          </a:p>
        </p:txBody>
      </p:sp>
      <p:sp>
        <p:nvSpPr>
          <p:cNvPr id="6" name="TextBox 5"/>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Image source: http://freecliparty.com/free-image-clip-art/358524/general-meeting-clipart-images-urda6gb-image-clip-art</a:t>
            </a:r>
          </a:p>
        </p:txBody>
      </p:sp>
    </p:spTree>
    <p:extLst>
      <p:ext uri="{BB962C8B-B14F-4D97-AF65-F5344CB8AC3E}">
        <p14:creationId xmlns:p14="http://schemas.microsoft.com/office/powerpoint/2010/main" val="1310847803"/>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73B1740A-28E4-4F3D-BA81-D128A5502583}" vid="{3DFC12B9-02CB-40CB-8EEE-DBA5C4E31C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EUOSHA Research</Template>
  <TotalTime>5733</TotalTime>
  <Words>4371</Words>
  <Application>Microsoft Office PowerPoint</Application>
  <PresentationFormat>On-screen Show (16:9)</PresentationFormat>
  <Paragraphs>527</Paragraphs>
  <Slides>57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ＭＳ Ｐゴシック</vt:lpstr>
      <vt:lpstr>Arial</vt:lpstr>
      <vt:lpstr>Calibri</vt:lpstr>
      <vt:lpstr>Calibri Light</vt:lpstr>
      <vt:lpstr>Courier New</vt:lpstr>
      <vt:lpstr>Times New Roman</vt:lpstr>
      <vt:lpstr>Trebuchet MS</vt:lpstr>
      <vt:lpstr>Wingdings</vt:lpstr>
      <vt:lpstr>EUOSHA Research - Wide</vt:lpstr>
      <vt:lpstr>Alert and sentinel approaches for the identification of work-related diseases in the EU Presentation for expert audience</vt:lpstr>
      <vt:lpstr>INTRODUCTION</vt:lpstr>
      <vt:lpstr>WHAT ARE ALERT AND SENTINEL SYSTEMS?</vt:lpstr>
      <vt:lpstr>OBJECTIVES OF THE PROJECT</vt:lpstr>
      <vt:lpstr>OVERVIEW OF THE PROJECT</vt:lpstr>
      <vt:lpstr>METHODOLOGY OF THE LITERATURE REVIEW</vt:lpstr>
      <vt:lpstr>METHODOLOGY OF THE LITERATURE REVIEW</vt:lpstr>
      <vt:lpstr>METHODOLOGY OF THE IN-DEPTH STUDY</vt:lpstr>
      <vt:lpstr>Expert workshop to discuss outcomes of the literature review and the in-depth description of systems </vt:lpstr>
      <vt:lpstr>RESULTS</vt:lpstr>
      <vt:lpstr>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DRIVERS AND OBSTACLES OF THE SYSTEMS</vt:lpstr>
      <vt:lpstr>DRIVERS AND OBSTACLES OF THE SYSTEMS</vt:lpstr>
      <vt:lpstr>Recommendations for improvement of sentinel surveillance in the EU — General Recommendations</vt:lpstr>
      <vt:lpstr>Setting up a sentinel approach  recommendations for owners </vt:lpstr>
      <vt:lpstr>Setting up a sentinel approach  recommendations for DEVELOPERS </vt:lpstr>
      <vt:lpstr>Setting up a sentinel approach recommendations for DEVELOPERS</vt:lpstr>
      <vt:lpstr>Assessment of the signals   recommendations for researchers </vt:lpstr>
      <vt:lpstr>Assessment of the signals recommendations for researchers </vt:lpstr>
      <vt:lpstr>Assessment of the captured signal recommendations for researchers </vt:lpstr>
      <vt:lpstr>Recommendations for improvement of sentinel surveillance in EUROPE — General Recommendations</vt:lpstr>
      <vt:lpstr>Visions for THE future — development of sentinel surveillance in EUROPE</vt:lpstr>
      <vt:lpstr>Visions for THE future —  development of sentinel surveillance in EUROPE</vt:lpstr>
      <vt:lpstr>Visions for THE future —  development of sentinel surveillance in europe</vt:lpstr>
      <vt:lpstr>CONCLUSIONS</vt:lpstr>
      <vt:lpstr>CONCLUSIONS</vt:lpstr>
      <vt:lpstr>CONCLUSIONS</vt:lpstr>
    </vt:vector>
  </TitlesOfParts>
  <Company>EU-OSHA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Teresa CARDÁS</dc:creator>
  <cp:lastModifiedBy>Teresa CARDÁS</cp:lastModifiedBy>
  <cp:revision>211</cp:revision>
  <dcterms:created xsi:type="dcterms:W3CDTF">2017-08-29T10:05:17Z</dcterms:created>
  <dcterms:modified xsi:type="dcterms:W3CDTF">2018-12-10T13:29:41Z</dcterms:modified>
</cp:coreProperties>
</file>