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1"/>
  </p:sldMasterIdLst>
  <p:notesMasterIdLst>
    <p:notesMasterId r:id="rId35"/>
  </p:notesMasterIdLst>
  <p:handoutMasterIdLst>
    <p:handoutMasterId r:id="rId36"/>
  </p:handoutMasterIdLst>
  <p:sldIdLst>
    <p:sldId id="256" r:id="rId2"/>
    <p:sldId id="257" r:id="rId3"/>
    <p:sldId id="311" r:id="rId4"/>
    <p:sldId id="259" r:id="rId5"/>
    <p:sldId id="326" r:id="rId6"/>
    <p:sldId id="325" r:id="rId7"/>
    <p:sldId id="314" r:id="rId8"/>
    <p:sldId id="316" r:id="rId9"/>
    <p:sldId id="263" r:id="rId10"/>
    <p:sldId id="327" r:id="rId11"/>
    <p:sldId id="265" r:id="rId12"/>
    <p:sldId id="328" r:id="rId13"/>
    <p:sldId id="293" r:id="rId14"/>
    <p:sldId id="270" r:id="rId15"/>
    <p:sldId id="329" r:id="rId16"/>
    <p:sldId id="296" r:id="rId17"/>
    <p:sldId id="330" r:id="rId18"/>
    <p:sldId id="271" r:id="rId19"/>
    <p:sldId id="331" r:id="rId20"/>
    <p:sldId id="298" r:id="rId21"/>
    <p:sldId id="337" r:id="rId22"/>
    <p:sldId id="274" r:id="rId23"/>
    <p:sldId id="332" r:id="rId24"/>
    <p:sldId id="290" r:id="rId25"/>
    <p:sldId id="338" r:id="rId26"/>
    <p:sldId id="339" r:id="rId27"/>
    <p:sldId id="333" r:id="rId28"/>
    <p:sldId id="318" r:id="rId29"/>
    <p:sldId id="320" r:id="rId30"/>
    <p:sldId id="334" r:id="rId31"/>
    <p:sldId id="335" r:id="rId32"/>
    <p:sldId id="305" r:id="rId33"/>
    <p:sldId id="336" r:id="rId34"/>
  </p:sldIdLst>
  <p:sldSz cx="9144000" cy="5143500" type="screen16x9"/>
  <p:notesSz cx="6808788" cy="99409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mmanuelle BRUN" initials="EB" lastIdx="9" clrIdx="0">
    <p:extLst/>
  </p:cmAuthor>
  <p:cmAuthor id="2" name="Lode Godderis" initials="LG" lastIdx="1" clrIdx="1"/>
  <p:cmAuthor id="3" name="Peter Dennis" initials="PD" lastIdx="15" clrIdx="2">
    <p:extLst>
      <p:ext uri="{19B8F6BF-5375-455C-9EA6-DF929625EA0E}">
        <p15:presenceInfo xmlns:p15="http://schemas.microsoft.com/office/powerpoint/2012/main" userId="S::peter.dennis@prepressprojects.onmicrosoft.com::a5150724-6b46-48f6-ad69-c054bbe4ab70" providerId="AD"/>
      </p:ext>
    </p:extLst>
  </p:cmAuthor>
  <p:cmAuthor id="4" name="Andrew Davidson" initials="AD" lastIdx="7" clrIdx="3">
    <p:extLst>
      <p:ext uri="{19B8F6BF-5375-455C-9EA6-DF929625EA0E}">
        <p15:presenceInfo xmlns:p15="http://schemas.microsoft.com/office/powerpoint/2012/main" userId="S::andrew.davidson@prepressprojects.onmicrosoft.com::5ea43730-41da-4780-8359-b3d45bd2063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99"/>
    <a:srgbClr val="F85C06"/>
    <a:srgbClr val="FEF65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532" autoAdjust="0"/>
    <p:restoredTop sz="94660"/>
  </p:normalViewPr>
  <p:slideViewPr>
    <p:cSldViewPr>
      <p:cViewPr varScale="1">
        <p:scale>
          <a:sx n="148" d="100"/>
          <a:sy n="148" d="100"/>
        </p:scale>
        <p:origin x="138" y="210"/>
      </p:cViewPr>
      <p:guideLst>
        <p:guide orient="horz" pos="1620"/>
        <p:guide pos="2880"/>
      </p:guideLst>
    </p:cSldViewPr>
  </p:slideViewPr>
  <p:notesTextViewPr>
    <p:cViewPr>
      <p:scale>
        <a:sx n="3" d="2"/>
        <a:sy n="3" d="2"/>
      </p:scale>
      <p:origin x="0" y="0"/>
    </p:cViewPr>
  </p:notesTextViewPr>
  <p:sorterViewPr>
    <p:cViewPr>
      <p:scale>
        <a:sx n="100" d="100"/>
        <a:sy n="100" d="100"/>
      </p:scale>
      <p:origin x="0" y="-1771"/>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commentAuthors" Target="commentAuthors.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Average annual number of cases</c:v>
                </c:pt>
              </c:strCache>
            </c:strRef>
          </c:tx>
          <c:spPr>
            <a:solidFill>
              <a:schemeClr val="accent1"/>
            </a:solidFill>
            <a:ln>
              <a:noFill/>
            </a:ln>
            <a:effectLst/>
          </c:spPr>
          <c:invertIfNegative val="0"/>
          <c:cat>
            <c:strRef>
              <c:f>Sheet1!$A$2:$A$6</c:f>
              <c:strCache>
                <c:ptCount val="5"/>
                <c:pt idx="0">
                  <c:v>Nurse (3211)</c:v>
                </c:pt>
                <c:pt idx="1">
                  <c:v>Hairdresser (3221)</c:v>
                </c:pt>
                <c:pt idx="2">
                  <c:v>Cook/chef (5434)</c:v>
                </c:pt>
                <c:pt idx="3">
                  <c:v>Catering assistant (9223)</c:v>
                </c:pt>
                <c:pt idx="4">
                  <c:v>Cleaner (9233)</c:v>
                </c:pt>
              </c:strCache>
            </c:strRef>
          </c:cat>
          <c:val>
            <c:numRef>
              <c:f>Sheet1!$B$2:$B$6</c:f>
              <c:numCache>
                <c:formatCode>General</c:formatCode>
                <c:ptCount val="5"/>
                <c:pt idx="0">
                  <c:v>197.3</c:v>
                </c:pt>
                <c:pt idx="1">
                  <c:v>184</c:v>
                </c:pt>
                <c:pt idx="2">
                  <c:v>94.8</c:v>
                </c:pt>
                <c:pt idx="3">
                  <c:v>65.3</c:v>
                </c:pt>
                <c:pt idx="4">
                  <c:v>65.3</c:v>
                </c:pt>
              </c:numCache>
            </c:numRef>
          </c:val>
          <c:extLst xmlns:c16r2="http://schemas.microsoft.com/office/drawing/2015/06/chart">
            <c:ext xmlns:c16="http://schemas.microsoft.com/office/drawing/2014/chart" uri="{C3380CC4-5D6E-409C-BE32-E72D297353CC}">
              <c16:uniqueId val="{00000000-EDC1-40E9-AB8C-EB1DA6B81ABE}"/>
            </c:ext>
          </c:extLst>
        </c:ser>
        <c:ser>
          <c:idx val="1"/>
          <c:order val="1"/>
          <c:tx>
            <c:strRef>
              <c:f>Sheet1!$C$1</c:f>
              <c:strCache>
                <c:ptCount val="1"/>
                <c:pt idx="0">
                  <c:v>Incidence rate per 100,000 employees</c:v>
                </c:pt>
              </c:strCache>
            </c:strRef>
          </c:tx>
          <c:spPr>
            <a:solidFill>
              <a:schemeClr val="accent2"/>
            </a:solidFill>
            <a:ln>
              <a:noFill/>
            </a:ln>
            <a:effectLst/>
          </c:spPr>
          <c:invertIfNegative val="0"/>
          <c:cat>
            <c:strRef>
              <c:f>Sheet1!$A$2:$A$6</c:f>
              <c:strCache>
                <c:ptCount val="5"/>
                <c:pt idx="0">
                  <c:v>Nurse (3211)</c:v>
                </c:pt>
                <c:pt idx="1">
                  <c:v>Hairdresser (3221)</c:v>
                </c:pt>
                <c:pt idx="2">
                  <c:v>Cook/chef (5434)</c:v>
                </c:pt>
                <c:pt idx="3">
                  <c:v>Catering assistant (9223)</c:v>
                </c:pt>
                <c:pt idx="4">
                  <c:v>Cleaner (9233)</c:v>
                </c:pt>
              </c:strCache>
            </c:strRef>
          </c:cat>
          <c:val>
            <c:numRef>
              <c:f>Sheet1!$C$2:$C$6</c:f>
              <c:numCache>
                <c:formatCode>General</c:formatCode>
                <c:ptCount val="5"/>
                <c:pt idx="0">
                  <c:v>39.700000000000003</c:v>
                </c:pt>
                <c:pt idx="1">
                  <c:v>122.4</c:v>
                </c:pt>
                <c:pt idx="2">
                  <c:v>38.200000000000003</c:v>
                </c:pt>
                <c:pt idx="3">
                  <c:v>17</c:v>
                </c:pt>
                <c:pt idx="4">
                  <c:v>10.9</c:v>
                </c:pt>
              </c:numCache>
            </c:numRef>
          </c:val>
          <c:extLst xmlns:c16r2="http://schemas.microsoft.com/office/drawing/2015/06/chart">
            <c:ext xmlns:c16="http://schemas.microsoft.com/office/drawing/2014/chart" uri="{C3380CC4-5D6E-409C-BE32-E72D297353CC}">
              <c16:uniqueId val="{00000001-EDC1-40E9-AB8C-EB1DA6B81ABE}"/>
            </c:ext>
          </c:extLst>
        </c:ser>
        <c:dLbls>
          <c:showLegendKey val="0"/>
          <c:showVal val="0"/>
          <c:showCatName val="0"/>
          <c:showSerName val="0"/>
          <c:showPercent val="0"/>
          <c:showBubbleSize val="0"/>
        </c:dLbls>
        <c:gapWidth val="219"/>
        <c:overlap val="-27"/>
        <c:axId val="399538552"/>
        <c:axId val="399539728"/>
      </c:barChart>
      <c:catAx>
        <c:axId val="39953855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399539728"/>
        <c:crosses val="autoZero"/>
        <c:auto val="1"/>
        <c:lblAlgn val="ctr"/>
        <c:lblOffset val="100"/>
        <c:noMultiLvlLbl val="0"/>
      </c:catAx>
      <c:valAx>
        <c:axId val="399539728"/>
        <c:scaling>
          <c:orientation val="minMax"/>
          <c:max val="2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crossAx val="39953855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F2EA4BB-E636-4792-943E-62B2431A5EF6}" type="doc">
      <dgm:prSet loTypeId="urn:microsoft.com/office/officeart/2005/8/layout/StepDownProcess" loCatId="process" qsTypeId="urn:microsoft.com/office/officeart/2005/8/quickstyle/simple1" qsCatId="simple" csTypeId="urn:microsoft.com/office/officeart/2005/8/colors/colorful1" csCatId="colorful" phldr="1"/>
      <dgm:spPr/>
      <dgm:t>
        <a:bodyPr/>
        <a:lstStyle/>
        <a:p>
          <a:endParaRPr lang="nl-BE"/>
        </a:p>
      </dgm:t>
    </dgm:pt>
    <dgm:pt modelId="{E6B03658-BFC9-4FB0-9BF8-14B5535C4E89}">
      <dgm:prSet phldrT="[Text]"/>
      <dgm:spPr/>
      <dgm:t>
        <a:bodyPr/>
        <a:lstStyle/>
        <a:p>
          <a:r>
            <a:rPr lang="en-GB" dirty="0"/>
            <a:t>Task 1.</a:t>
          </a:r>
          <a:endParaRPr lang="nl-BE" dirty="0"/>
        </a:p>
      </dgm:t>
    </dgm:pt>
    <dgm:pt modelId="{84B9366B-6043-415E-AA11-9854D5210BA0}" type="parTrans" cxnId="{86D0B33B-8736-458D-B4A1-7C41D75F813A}">
      <dgm:prSet/>
      <dgm:spPr/>
      <dgm:t>
        <a:bodyPr/>
        <a:lstStyle/>
        <a:p>
          <a:endParaRPr lang="nl-BE"/>
        </a:p>
      </dgm:t>
    </dgm:pt>
    <dgm:pt modelId="{D833A5AB-E60E-44FC-BEA0-E53154F6AACB}" type="sibTrans" cxnId="{86D0B33B-8736-458D-B4A1-7C41D75F813A}">
      <dgm:prSet/>
      <dgm:spPr/>
      <dgm:t>
        <a:bodyPr/>
        <a:lstStyle/>
        <a:p>
          <a:endParaRPr lang="nl-BE"/>
        </a:p>
      </dgm:t>
    </dgm:pt>
    <dgm:pt modelId="{5BC5624D-57ED-4B55-AD79-6F56F16527AF}">
      <dgm:prSet phldrT="[Text]" custT="1"/>
      <dgm:spPr/>
      <dgm:t>
        <a:bodyPr lIns="0" tIns="0" rIns="0" bIns="0"/>
        <a:lstStyle/>
        <a:p>
          <a:r>
            <a:rPr lang="nl-BE" sz="1800" b="0" kern="0" baseline="0" dirty="0"/>
            <a:t>Literature review</a:t>
          </a:r>
        </a:p>
      </dgm:t>
    </dgm:pt>
    <dgm:pt modelId="{062C0214-65BD-49CC-A00A-C399C7600A43}" type="parTrans" cxnId="{CD7D33A9-451B-4508-ABC7-FE5FDDF89C05}">
      <dgm:prSet/>
      <dgm:spPr/>
      <dgm:t>
        <a:bodyPr/>
        <a:lstStyle/>
        <a:p>
          <a:endParaRPr lang="nl-BE"/>
        </a:p>
      </dgm:t>
    </dgm:pt>
    <dgm:pt modelId="{65C5A54A-0102-40BC-9F47-D5A6297C9BCC}" type="sibTrans" cxnId="{CD7D33A9-451B-4508-ABC7-FE5FDDF89C05}">
      <dgm:prSet/>
      <dgm:spPr/>
      <dgm:t>
        <a:bodyPr/>
        <a:lstStyle/>
        <a:p>
          <a:endParaRPr lang="nl-BE"/>
        </a:p>
      </dgm:t>
    </dgm:pt>
    <dgm:pt modelId="{141C3835-D4C8-4363-BC1F-42BCE0D16146}">
      <dgm:prSet phldrT="[Text]"/>
      <dgm:spPr/>
      <dgm:t>
        <a:bodyPr/>
        <a:lstStyle/>
        <a:p>
          <a:r>
            <a:rPr lang="en-GB" dirty="0"/>
            <a:t>Task 2.</a:t>
          </a:r>
          <a:endParaRPr lang="nl-BE" dirty="0"/>
        </a:p>
      </dgm:t>
    </dgm:pt>
    <dgm:pt modelId="{4C7914F3-6B38-4F04-A554-FBACDC454077}" type="parTrans" cxnId="{24CEF286-3E1F-42AA-90E4-AAFB74DFAE5F}">
      <dgm:prSet/>
      <dgm:spPr/>
      <dgm:t>
        <a:bodyPr/>
        <a:lstStyle/>
        <a:p>
          <a:endParaRPr lang="nl-BE"/>
        </a:p>
      </dgm:t>
    </dgm:pt>
    <dgm:pt modelId="{051A7C7F-F60C-4CFB-9988-1D175E385B7D}" type="sibTrans" cxnId="{24CEF286-3E1F-42AA-90E4-AAFB74DFAE5F}">
      <dgm:prSet/>
      <dgm:spPr/>
      <dgm:t>
        <a:bodyPr/>
        <a:lstStyle/>
        <a:p>
          <a:endParaRPr lang="nl-BE"/>
        </a:p>
      </dgm:t>
    </dgm:pt>
    <dgm:pt modelId="{221B3C98-80E1-40E8-B442-BF9C68DEED2C}">
      <dgm:prSet phldrT="[Text]" custT="1"/>
      <dgm:spPr/>
      <dgm:t>
        <a:bodyPr/>
        <a:lstStyle/>
        <a:p>
          <a:r>
            <a:rPr lang="en-US" sz="1800" dirty="0"/>
            <a:t>In-depth description of 12 selected systems through interviews </a:t>
          </a:r>
          <a:r>
            <a:rPr lang="nl-BE" sz="1800" dirty="0"/>
            <a:t>and qualitative analysis</a:t>
          </a:r>
        </a:p>
      </dgm:t>
    </dgm:pt>
    <dgm:pt modelId="{0FD01BF1-7898-42FB-B01B-08EF0F762319}" type="parTrans" cxnId="{44D1C389-A556-4535-AB56-7FD20C2D433C}">
      <dgm:prSet/>
      <dgm:spPr/>
      <dgm:t>
        <a:bodyPr/>
        <a:lstStyle/>
        <a:p>
          <a:endParaRPr lang="nl-BE"/>
        </a:p>
      </dgm:t>
    </dgm:pt>
    <dgm:pt modelId="{B652C258-2CBF-4B7C-A9A0-1B7F07C0510F}" type="sibTrans" cxnId="{44D1C389-A556-4535-AB56-7FD20C2D433C}">
      <dgm:prSet/>
      <dgm:spPr/>
      <dgm:t>
        <a:bodyPr/>
        <a:lstStyle/>
        <a:p>
          <a:endParaRPr lang="nl-BE"/>
        </a:p>
      </dgm:t>
    </dgm:pt>
    <dgm:pt modelId="{DBBA090B-D6B8-4EE4-A04C-BC1F477F3706}">
      <dgm:prSet phldrT="[Text]"/>
      <dgm:spPr/>
      <dgm:t>
        <a:bodyPr/>
        <a:lstStyle/>
        <a:p>
          <a:r>
            <a:rPr lang="en-GB" dirty="0"/>
            <a:t>Task 3.</a:t>
          </a:r>
          <a:endParaRPr lang="nl-BE" dirty="0"/>
        </a:p>
      </dgm:t>
    </dgm:pt>
    <dgm:pt modelId="{CF37D75A-162C-43FD-B4FF-D77EA6EE7A95}" type="parTrans" cxnId="{733738CF-C0DB-451B-8CFC-E1ED0288BE4F}">
      <dgm:prSet/>
      <dgm:spPr/>
      <dgm:t>
        <a:bodyPr/>
        <a:lstStyle/>
        <a:p>
          <a:endParaRPr lang="nl-BE"/>
        </a:p>
      </dgm:t>
    </dgm:pt>
    <dgm:pt modelId="{80B65012-9F74-4ED9-8DBD-B645F826BFC1}" type="sibTrans" cxnId="{733738CF-C0DB-451B-8CFC-E1ED0288BE4F}">
      <dgm:prSet/>
      <dgm:spPr/>
      <dgm:t>
        <a:bodyPr/>
        <a:lstStyle/>
        <a:p>
          <a:endParaRPr lang="nl-BE"/>
        </a:p>
      </dgm:t>
    </dgm:pt>
    <dgm:pt modelId="{1829A169-F6F2-4431-A861-819CA7E9A335}">
      <dgm:prSet phldrT="[Text]" custT="1"/>
      <dgm:spPr/>
      <dgm:t>
        <a:bodyPr/>
        <a:lstStyle/>
        <a:p>
          <a:r>
            <a:rPr lang="en-US" sz="1800" dirty="0"/>
            <a:t>Workshop to discuss outcomes </a:t>
          </a:r>
          <a:r>
            <a:rPr lang="en-US" sz="1800" dirty="0" smtClean="0"/>
            <a:t>of </a:t>
          </a:r>
          <a:br>
            <a:rPr lang="en-US" sz="1800" dirty="0" smtClean="0"/>
          </a:br>
          <a:r>
            <a:rPr lang="en-US" sz="1800" dirty="0" smtClean="0"/>
            <a:t>tasks 1 </a:t>
          </a:r>
          <a:r>
            <a:rPr lang="en-US" sz="1800" dirty="0"/>
            <a:t>and 2</a:t>
          </a:r>
          <a:endParaRPr lang="nl-BE" sz="1800" dirty="0"/>
        </a:p>
      </dgm:t>
    </dgm:pt>
    <dgm:pt modelId="{60DF269F-3F70-4AD0-83DE-681BDE92B6FA}" type="parTrans" cxnId="{E5FCA61D-3D88-4265-8ED0-A654CE873D62}">
      <dgm:prSet/>
      <dgm:spPr/>
      <dgm:t>
        <a:bodyPr/>
        <a:lstStyle/>
        <a:p>
          <a:endParaRPr lang="nl-BE"/>
        </a:p>
      </dgm:t>
    </dgm:pt>
    <dgm:pt modelId="{119090BA-8094-43DC-AA92-DCDFCE2D0697}" type="sibTrans" cxnId="{E5FCA61D-3D88-4265-8ED0-A654CE873D62}">
      <dgm:prSet/>
      <dgm:spPr/>
      <dgm:t>
        <a:bodyPr/>
        <a:lstStyle/>
        <a:p>
          <a:endParaRPr lang="nl-BE"/>
        </a:p>
      </dgm:t>
    </dgm:pt>
    <dgm:pt modelId="{EB5AF184-6DA2-423A-9157-78CDD47CADFF}">
      <dgm:prSet/>
      <dgm:spPr/>
      <dgm:t>
        <a:bodyPr/>
        <a:lstStyle/>
        <a:p>
          <a:r>
            <a:rPr lang="en-GB" dirty="0"/>
            <a:t>Task 4.</a:t>
          </a:r>
          <a:endParaRPr lang="nl-BE" dirty="0"/>
        </a:p>
      </dgm:t>
    </dgm:pt>
    <dgm:pt modelId="{C34610A2-C38E-4603-B1D6-CF34B3996BD3}" type="parTrans" cxnId="{7A93AE35-5AE3-4723-BEEA-58A798698885}">
      <dgm:prSet/>
      <dgm:spPr/>
      <dgm:t>
        <a:bodyPr/>
        <a:lstStyle/>
        <a:p>
          <a:endParaRPr lang="nl-BE"/>
        </a:p>
      </dgm:t>
    </dgm:pt>
    <dgm:pt modelId="{4727DB3A-9F63-483B-94CE-A91B057AE52F}" type="sibTrans" cxnId="{7A93AE35-5AE3-4723-BEEA-58A798698885}">
      <dgm:prSet/>
      <dgm:spPr/>
      <dgm:t>
        <a:bodyPr/>
        <a:lstStyle/>
        <a:p>
          <a:endParaRPr lang="nl-BE"/>
        </a:p>
      </dgm:t>
    </dgm:pt>
    <dgm:pt modelId="{E9F9409A-69F8-4705-9AAA-5BAC4323FF35}">
      <dgm:prSet/>
      <dgm:spPr/>
      <dgm:t>
        <a:bodyPr/>
        <a:lstStyle/>
        <a:p>
          <a:endParaRPr lang="nl-BE" sz="700" dirty="0"/>
        </a:p>
      </dgm:t>
    </dgm:pt>
    <dgm:pt modelId="{AA726013-085B-41B9-A7E7-21A00F1AFA5B}" type="parTrans" cxnId="{18072DEB-3330-43CE-AB80-7E4460413016}">
      <dgm:prSet/>
      <dgm:spPr/>
      <dgm:t>
        <a:bodyPr/>
        <a:lstStyle/>
        <a:p>
          <a:endParaRPr lang="nl-BE"/>
        </a:p>
      </dgm:t>
    </dgm:pt>
    <dgm:pt modelId="{F9394D3A-1907-45A1-ADAF-FAFD816EEFAE}" type="sibTrans" cxnId="{18072DEB-3330-43CE-AB80-7E4460413016}">
      <dgm:prSet/>
      <dgm:spPr/>
      <dgm:t>
        <a:bodyPr/>
        <a:lstStyle/>
        <a:p>
          <a:endParaRPr lang="nl-BE"/>
        </a:p>
      </dgm:t>
    </dgm:pt>
    <dgm:pt modelId="{660CF313-70F6-444C-8FA4-F23D6F0D561E}">
      <dgm:prSet/>
      <dgm:spPr/>
      <dgm:t>
        <a:bodyPr/>
        <a:lstStyle/>
        <a:p>
          <a:endParaRPr lang="nl-BE" sz="800" dirty="0"/>
        </a:p>
      </dgm:t>
    </dgm:pt>
    <dgm:pt modelId="{B86C773C-D3CB-465C-8647-F058D8B23F34}" type="parTrans" cxnId="{63465E20-4AE1-4F5F-87A1-4A28058981EF}">
      <dgm:prSet/>
      <dgm:spPr/>
      <dgm:t>
        <a:bodyPr/>
        <a:lstStyle/>
        <a:p>
          <a:endParaRPr lang="nl-BE"/>
        </a:p>
      </dgm:t>
    </dgm:pt>
    <dgm:pt modelId="{AEDCF455-1C69-45CE-96AF-EED0E9FA06C7}" type="sibTrans" cxnId="{63465E20-4AE1-4F5F-87A1-4A28058981EF}">
      <dgm:prSet/>
      <dgm:spPr/>
      <dgm:t>
        <a:bodyPr/>
        <a:lstStyle/>
        <a:p>
          <a:endParaRPr lang="nl-BE"/>
        </a:p>
      </dgm:t>
    </dgm:pt>
    <dgm:pt modelId="{7939DD48-32E5-407C-8859-6BFAF93488D7}">
      <dgm:prSet custT="1"/>
      <dgm:spPr/>
      <dgm:t>
        <a:bodyPr/>
        <a:lstStyle/>
        <a:p>
          <a:r>
            <a:rPr lang="en-US" sz="1800" dirty="0"/>
            <a:t>Final report including analysis and recommendations</a:t>
          </a:r>
          <a:endParaRPr lang="nl-BE" sz="900" dirty="0"/>
        </a:p>
      </dgm:t>
    </dgm:pt>
    <dgm:pt modelId="{60677CCB-C93F-4B49-977B-26E0AB5BED99}" type="parTrans" cxnId="{9A627F3A-C676-4C14-8068-E6657D974AC9}">
      <dgm:prSet/>
      <dgm:spPr/>
      <dgm:t>
        <a:bodyPr/>
        <a:lstStyle/>
        <a:p>
          <a:endParaRPr lang="nl-BE"/>
        </a:p>
      </dgm:t>
    </dgm:pt>
    <dgm:pt modelId="{473B1E27-CF5C-4658-B928-FBAAD813DB0F}" type="sibTrans" cxnId="{9A627F3A-C676-4C14-8068-E6657D974AC9}">
      <dgm:prSet/>
      <dgm:spPr/>
      <dgm:t>
        <a:bodyPr/>
        <a:lstStyle/>
        <a:p>
          <a:endParaRPr lang="nl-BE"/>
        </a:p>
      </dgm:t>
    </dgm:pt>
    <dgm:pt modelId="{A27264D5-B9BB-43F3-8021-1D5CF6BB8975}">
      <dgm:prSet/>
      <dgm:spPr/>
      <dgm:t>
        <a:bodyPr/>
        <a:lstStyle/>
        <a:p>
          <a:endParaRPr lang="nl-BE" sz="900" dirty="0"/>
        </a:p>
      </dgm:t>
    </dgm:pt>
    <dgm:pt modelId="{C33AFAA3-72E7-44C9-9532-C1F0ACEFF3D1}" type="parTrans" cxnId="{11EC4060-BE3A-4680-B70A-A57F7F542DBA}">
      <dgm:prSet/>
      <dgm:spPr/>
      <dgm:t>
        <a:bodyPr/>
        <a:lstStyle/>
        <a:p>
          <a:endParaRPr lang="nl-BE"/>
        </a:p>
      </dgm:t>
    </dgm:pt>
    <dgm:pt modelId="{5AF7BF17-FC11-4F6A-812C-AC8895EFB4A5}" type="sibTrans" cxnId="{11EC4060-BE3A-4680-B70A-A57F7F542DBA}">
      <dgm:prSet/>
      <dgm:spPr/>
      <dgm:t>
        <a:bodyPr/>
        <a:lstStyle/>
        <a:p>
          <a:endParaRPr lang="nl-BE"/>
        </a:p>
      </dgm:t>
    </dgm:pt>
    <dgm:pt modelId="{1B4C5E59-8D00-4506-B4DE-49ED37942648}">
      <dgm:prSet/>
      <dgm:spPr/>
      <dgm:t>
        <a:bodyPr/>
        <a:lstStyle/>
        <a:p>
          <a:r>
            <a:rPr lang="en-GB" dirty="0"/>
            <a:t>Task 5.</a:t>
          </a:r>
          <a:endParaRPr lang="nl-BE" dirty="0"/>
        </a:p>
      </dgm:t>
    </dgm:pt>
    <dgm:pt modelId="{8F430834-B483-4C12-9418-4214DD306953}" type="parTrans" cxnId="{C08614D8-6020-4AD2-A045-F74C8BE8A3C9}">
      <dgm:prSet/>
      <dgm:spPr/>
      <dgm:t>
        <a:bodyPr/>
        <a:lstStyle/>
        <a:p>
          <a:endParaRPr lang="nl-BE"/>
        </a:p>
      </dgm:t>
    </dgm:pt>
    <dgm:pt modelId="{2F4D2267-F9E0-4CB7-8A0E-EBD0FF9F4A04}" type="sibTrans" cxnId="{C08614D8-6020-4AD2-A045-F74C8BE8A3C9}">
      <dgm:prSet/>
      <dgm:spPr/>
      <dgm:t>
        <a:bodyPr/>
        <a:lstStyle/>
        <a:p>
          <a:endParaRPr lang="nl-BE"/>
        </a:p>
      </dgm:t>
    </dgm:pt>
    <dgm:pt modelId="{95254FFE-9198-47C7-AE76-ECEB3485F6E7}">
      <dgm:prSet custT="1"/>
      <dgm:spPr/>
      <dgm:t>
        <a:bodyPr/>
        <a:lstStyle/>
        <a:p>
          <a:r>
            <a:rPr lang="en-US" sz="1800" dirty="0"/>
            <a:t>Workshop to disseminate findings to stakeholders</a:t>
          </a:r>
          <a:endParaRPr lang="nl-BE" sz="1800" dirty="0"/>
        </a:p>
      </dgm:t>
    </dgm:pt>
    <dgm:pt modelId="{D003E77F-EF70-4637-9A4F-B9AA5D834454}" type="parTrans" cxnId="{CC39A5DF-4FBB-4C68-97BE-3C70700A875C}">
      <dgm:prSet/>
      <dgm:spPr/>
      <dgm:t>
        <a:bodyPr/>
        <a:lstStyle/>
        <a:p>
          <a:endParaRPr lang="nl-BE"/>
        </a:p>
      </dgm:t>
    </dgm:pt>
    <dgm:pt modelId="{438B9967-7EE9-4B3B-BF06-A2702B00E016}" type="sibTrans" cxnId="{CC39A5DF-4FBB-4C68-97BE-3C70700A875C}">
      <dgm:prSet/>
      <dgm:spPr/>
      <dgm:t>
        <a:bodyPr/>
        <a:lstStyle/>
        <a:p>
          <a:endParaRPr lang="nl-BE"/>
        </a:p>
      </dgm:t>
    </dgm:pt>
    <dgm:pt modelId="{9C3F2F67-5940-4D6B-9E16-ED65D02FA96D}" type="pres">
      <dgm:prSet presAssocID="{5F2EA4BB-E636-4792-943E-62B2431A5EF6}" presName="rootnode" presStyleCnt="0">
        <dgm:presLayoutVars>
          <dgm:chMax/>
          <dgm:chPref/>
          <dgm:dir/>
          <dgm:animLvl val="lvl"/>
        </dgm:presLayoutVars>
      </dgm:prSet>
      <dgm:spPr/>
      <dgm:t>
        <a:bodyPr/>
        <a:lstStyle/>
        <a:p>
          <a:endParaRPr lang="en-US"/>
        </a:p>
      </dgm:t>
    </dgm:pt>
    <dgm:pt modelId="{B2ACFFE2-CC50-437C-B090-DF50DFBE10C7}" type="pres">
      <dgm:prSet presAssocID="{E6B03658-BFC9-4FB0-9BF8-14B5535C4E89}" presName="composite" presStyleCnt="0"/>
      <dgm:spPr/>
    </dgm:pt>
    <dgm:pt modelId="{220E7BB0-7DAF-4269-AFCC-D6836BC843BE}" type="pres">
      <dgm:prSet presAssocID="{E6B03658-BFC9-4FB0-9BF8-14B5535C4E89}" presName="bentUpArrow1" presStyleLbl="alignImgPlace1" presStyleIdx="0" presStyleCnt="4" custLinFactNeighborX="13474" custLinFactNeighborY="-2556"/>
      <dgm:spPr/>
    </dgm:pt>
    <dgm:pt modelId="{8419F989-EE58-4F3A-BBDE-000DBC1D0142}" type="pres">
      <dgm:prSet presAssocID="{E6B03658-BFC9-4FB0-9BF8-14B5535C4E89}" presName="ParentText" presStyleLbl="node1" presStyleIdx="0" presStyleCnt="5">
        <dgm:presLayoutVars>
          <dgm:chMax val="1"/>
          <dgm:chPref val="1"/>
          <dgm:bulletEnabled val="1"/>
        </dgm:presLayoutVars>
      </dgm:prSet>
      <dgm:spPr/>
      <dgm:t>
        <a:bodyPr/>
        <a:lstStyle/>
        <a:p>
          <a:endParaRPr lang="en-US"/>
        </a:p>
      </dgm:t>
    </dgm:pt>
    <dgm:pt modelId="{4D90CE35-AAEE-434C-B8C3-ABA5E3AF4D33}" type="pres">
      <dgm:prSet presAssocID="{E6B03658-BFC9-4FB0-9BF8-14B5535C4E89}" presName="ChildText" presStyleLbl="revTx" presStyleIdx="0" presStyleCnt="5" custScaleX="347743" custLinFactX="57354" custLinFactNeighborX="100000" custLinFactNeighborY="-5064">
        <dgm:presLayoutVars>
          <dgm:chMax val="0"/>
          <dgm:chPref val="0"/>
          <dgm:bulletEnabled val="1"/>
        </dgm:presLayoutVars>
      </dgm:prSet>
      <dgm:spPr/>
      <dgm:t>
        <a:bodyPr/>
        <a:lstStyle/>
        <a:p>
          <a:endParaRPr lang="en-US"/>
        </a:p>
      </dgm:t>
    </dgm:pt>
    <dgm:pt modelId="{7EE6EE78-CA1C-4187-8654-B29D5EDD149E}" type="pres">
      <dgm:prSet presAssocID="{D833A5AB-E60E-44FC-BEA0-E53154F6AACB}" presName="sibTrans" presStyleCnt="0"/>
      <dgm:spPr/>
    </dgm:pt>
    <dgm:pt modelId="{0F884C8B-9A4D-4575-8244-21E9669F2256}" type="pres">
      <dgm:prSet presAssocID="{141C3835-D4C8-4363-BC1F-42BCE0D16146}" presName="composite" presStyleCnt="0"/>
      <dgm:spPr/>
    </dgm:pt>
    <dgm:pt modelId="{FBA8C28E-E83A-4E19-85EC-CB8C7DD7D44A}" type="pres">
      <dgm:prSet presAssocID="{141C3835-D4C8-4363-BC1F-42BCE0D16146}" presName="bentUpArrow1" presStyleLbl="alignImgPlace1" presStyleIdx="1" presStyleCnt="4" custLinFactX="-77288" custLinFactNeighborX="-100000" custLinFactNeighborY="-8694"/>
      <dgm:spPr/>
    </dgm:pt>
    <dgm:pt modelId="{A854C312-4128-40D1-9387-6628FA05C479}" type="pres">
      <dgm:prSet presAssocID="{141C3835-D4C8-4363-BC1F-42BCE0D16146}" presName="ParentText" presStyleLbl="node1" presStyleIdx="1" presStyleCnt="5" custLinFactX="-18623" custLinFactNeighborX="-100000" custLinFactNeighborY="-7487">
        <dgm:presLayoutVars>
          <dgm:chMax val="1"/>
          <dgm:chPref val="1"/>
          <dgm:bulletEnabled val="1"/>
        </dgm:presLayoutVars>
      </dgm:prSet>
      <dgm:spPr/>
      <dgm:t>
        <a:bodyPr/>
        <a:lstStyle/>
        <a:p>
          <a:endParaRPr lang="en-US"/>
        </a:p>
      </dgm:t>
    </dgm:pt>
    <dgm:pt modelId="{7BE23E6C-2947-408E-BB84-78DC5FCC4DB1}" type="pres">
      <dgm:prSet presAssocID="{141C3835-D4C8-4363-BC1F-42BCE0D16146}" presName="ChildText" presStyleLbl="revTx" presStyleIdx="1" presStyleCnt="5" custScaleX="590390" custLinFactX="5230" custLinFactNeighborX="100000" custLinFactNeighborY="-4">
        <dgm:presLayoutVars>
          <dgm:chMax val="0"/>
          <dgm:chPref val="0"/>
          <dgm:bulletEnabled val="1"/>
        </dgm:presLayoutVars>
      </dgm:prSet>
      <dgm:spPr/>
      <dgm:t>
        <a:bodyPr/>
        <a:lstStyle/>
        <a:p>
          <a:endParaRPr lang="en-US"/>
        </a:p>
      </dgm:t>
    </dgm:pt>
    <dgm:pt modelId="{FF9AB22A-4890-4EF0-968F-283059E33A23}" type="pres">
      <dgm:prSet presAssocID="{051A7C7F-F60C-4CFB-9988-1D175E385B7D}" presName="sibTrans" presStyleCnt="0"/>
      <dgm:spPr/>
    </dgm:pt>
    <dgm:pt modelId="{53B6C873-5D9C-4C00-B8C3-6C52BC0BA30A}" type="pres">
      <dgm:prSet presAssocID="{DBBA090B-D6B8-4EE4-A04C-BC1F477F3706}" presName="composite" presStyleCnt="0"/>
      <dgm:spPr/>
    </dgm:pt>
    <dgm:pt modelId="{F3121E67-46E3-40D5-9BE0-A40F86EFFD6D}" type="pres">
      <dgm:prSet presAssocID="{DBBA090B-D6B8-4EE4-A04C-BC1F477F3706}" presName="bentUpArrow1" presStyleLbl="alignImgPlace1" presStyleIdx="2" presStyleCnt="4" custLinFactX="-100000" custLinFactNeighborX="-144778" custLinFactNeighborY="-878"/>
      <dgm:spPr/>
    </dgm:pt>
    <dgm:pt modelId="{63B0AF41-3DE7-44C4-A260-F0BF77FCE137}" type="pres">
      <dgm:prSet presAssocID="{DBBA090B-D6B8-4EE4-A04C-BC1F477F3706}" presName="ParentText" presStyleLbl="node1" presStyleIdx="2" presStyleCnt="5" custLinFactX="-78149" custLinFactNeighborX="-100000" custLinFactNeighborY="-1660">
        <dgm:presLayoutVars>
          <dgm:chMax val="1"/>
          <dgm:chPref val="1"/>
          <dgm:bulletEnabled val="1"/>
        </dgm:presLayoutVars>
      </dgm:prSet>
      <dgm:spPr/>
      <dgm:t>
        <a:bodyPr/>
        <a:lstStyle/>
        <a:p>
          <a:endParaRPr lang="en-US"/>
        </a:p>
      </dgm:t>
    </dgm:pt>
    <dgm:pt modelId="{C0EBCF70-9D97-40C8-882D-55571B6B486D}" type="pres">
      <dgm:prSet presAssocID="{DBBA090B-D6B8-4EE4-A04C-BC1F477F3706}" presName="ChildText" presStyleLbl="revTx" presStyleIdx="2" presStyleCnt="5" custScaleX="629948" custLinFactNeighborX="44773" custLinFactNeighborY="116">
        <dgm:presLayoutVars>
          <dgm:chMax val="0"/>
          <dgm:chPref val="0"/>
          <dgm:bulletEnabled val="1"/>
        </dgm:presLayoutVars>
      </dgm:prSet>
      <dgm:spPr/>
      <dgm:t>
        <a:bodyPr/>
        <a:lstStyle/>
        <a:p>
          <a:endParaRPr lang="en-US"/>
        </a:p>
      </dgm:t>
    </dgm:pt>
    <dgm:pt modelId="{49103633-A783-4244-9D36-F73A90106A95}" type="pres">
      <dgm:prSet presAssocID="{80B65012-9F74-4ED9-8DBD-B645F826BFC1}" presName="sibTrans" presStyleCnt="0"/>
      <dgm:spPr/>
    </dgm:pt>
    <dgm:pt modelId="{18DBD1A0-2A5C-4D53-81EB-2A08B5AB111B}" type="pres">
      <dgm:prSet presAssocID="{EB5AF184-6DA2-423A-9157-78CDD47CADFF}" presName="composite" presStyleCnt="0"/>
      <dgm:spPr/>
    </dgm:pt>
    <dgm:pt modelId="{E7F251BC-FB62-4AC9-A3C9-80B41AB2FB81}" type="pres">
      <dgm:prSet presAssocID="{EB5AF184-6DA2-423A-9157-78CDD47CADFF}" presName="bentUpArrow1" presStyleLbl="alignImgPlace1" presStyleIdx="3" presStyleCnt="4" custLinFactX="-96493" custLinFactNeighborX="-100000" custLinFactNeighborY="689"/>
      <dgm:spPr/>
    </dgm:pt>
    <dgm:pt modelId="{A189A6B6-36F1-4A27-922E-53BCD1928AA5}" type="pres">
      <dgm:prSet presAssocID="{EB5AF184-6DA2-423A-9157-78CDD47CADFF}" presName="ParentText" presStyleLbl="node1" presStyleIdx="3" presStyleCnt="5" custLinFactX="-49586" custLinFactNeighborX="-100000" custLinFactNeighborY="-188">
        <dgm:presLayoutVars>
          <dgm:chMax val="1"/>
          <dgm:chPref val="1"/>
          <dgm:bulletEnabled val="1"/>
        </dgm:presLayoutVars>
      </dgm:prSet>
      <dgm:spPr/>
      <dgm:t>
        <a:bodyPr/>
        <a:lstStyle/>
        <a:p>
          <a:endParaRPr lang="en-US"/>
        </a:p>
      </dgm:t>
    </dgm:pt>
    <dgm:pt modelId="{6DD063D7-2DE8-4AD2-9063-1319E10ABF9B}" type="pres">
      <dgm:prSet presAssocID="{EB5AF184-6DA2-423A-9157-78CDD47CADFF}" presName="ChildText" presStyleLbl="revTx" presStyleIdx="3" presStyleCnt="5" custScaleX="424502" custLinFactNeighborX="-20186" custLinFactNeighborY="11683">
        <dgm:presLayoutVars>
          <dgm:chMax val="0"/>
          <dgm:chPref val="0"/>
          <dgm:bulletEnabled val="1"/>
        </dgm:presLayoutVars>
      </dgm:prSet>
      <dgm:spPr/>
      <dgm:t>
        <a:bodyPr/>
        <a:lstStyle/>
        <a:p>
          <a:endParaRPr lang="en-US"/>
        </a:p>
      </dgm:t>
    </dgm:pt>
    <dgm:pt modelId="{B5F8B4B1-243F-4DA8-A764-0DC461179D37}" type="pres">
      <dgm:prSet presAssocID="{4727DB3A-9F63-483B-94CE-A91B057AE52F}" presName="sibTrans" presStyleCnt="0"/>
      <dgm:spPr/>
    </dgm:pt>
    <dgm:pt modelId="{B6C1B481-5D1D-43BE-9051-54E25A61FCCA}" type="pres">
      <dgm:prSet presAssocID="{1B4C5E59-8D00-4506-B4DE-49ED37942648}" presName="composite" presStyleCnt="0"/>
      <dgm:spPr/>
    </dgm:pt>
    <dgm:pt modelId="{82E11D77-409A-4E24-BEFE-10E8B8A30784}" type="pres">
      <dgm:prSet presAssocID="{1B4C5E59-8D00-4506-B4DE-49ED37942648}" presName="ParentText" presStyleLbl="node1" presStyleIdx="4" presStyleCnt="5" custLinFactX="-70545" custLinFactNeighborX="-100000" custLinFactNeighborY="1270">
        <dgm:presLayoutVars>
          <dgm:chMax val="1"/>
          <dgm:chPref val="1"/>
          <dgm:bulletEnabled val="1"/>
        </dgm:presLayoutVars>
      </dgm:prSet>
      <dgm:spPr/>
      <dgm:t>
        <a:bodyPr/>
        <a:lstStyle/>
        <a:p>
          <a:endParaRPr lang="en-US"/>
        </a:p>
      </dgm:t>
    </dgm:pt>
    <dgm:pt modelId="{B4A29932-086F-44B2-911B-D631AA755D09}" type="pres">
      <dgm:prSet presAssocID="{1B4C5E59-8D00-4506-B4DE-49ED37942648}" presName="FinalChildText" presStyleLbl="revTx" presStyleIdx="4" presStyleCnt="5" custScaleX="391297" custLinFactNeighborX="-63549" custLinFactNeighborY="10810">
        <dgm:presLayoutVars>
          <dgm:chMax val="0"/>
          <dgm:chPref val="0"/>
          <dgm:bulletEnabled val="1"/>
        </dgm:presLayoutVars>
      </dgm:prSet>
      <dgm:spPr/>
      <dgm:t>
        <a:bodyPr/>
        <a:lstStyle/>
        <a:p>
          <a:endParaRPr lang="en-US"/>
        </a:p>
      </dgm:t>
    </dgm:pt>
  </dgm:ptLst>
  <dgm:cxnLst>
    <dgm:cxn modelId="{11EC4060-BE3A-4680-B70A-A57F7F542DBA}" srcId="{EB5AF184-6DA2-423A-9157-78CDD47CADFF}" destId="{A27264D5-B9BB-43F3-8021-1D5CF6BB8975}" srcOrd="1" destOrd="0" parTransId="{C33AFAA3-72E7-44C9-9532-C1F0ACEFF3D1}" sibTransId="{5AF7BF17-FC11-4F6A-812C-AC8895EFB4A5}"/>
    <dgm:cxn modelId="{733738CF-C0DB-451B-8CFC-E1ED0288BE4F}" srcId="{5F2EA4BB-E636-4792-943E-62B2431A5EF6}" destId="{DBBA090B-D6B8-4EE4-A04C-BC1F477F3706}" srcOrd="2" destOrd="0" parTransId="{CF37D75A-162C-43FD-B4FF-D77EA6EE7A95}" sibTransId="{80B65012-9F74-4ED9-8DBD-B645F826BFC1}"/>
    <dgm:cxn modelId="{3F45AF8F-4563-41EA-AC69-ADBFDDC480FA}" type="presOf" srcId="{1829A169-F6F2-4431-A861-819CA7E9A335}" destId="{C0EBCF70-9D97-40C8-882D-55571B6B486D}" srcOrd="0" destOrd="0" presId="urn:microsoft.com/office/officeart/2005/8/layout/StepDownProcess"/>
    <dgm:cxn modelId="{E5FCA61D-3D88-4265-8ED0-A654CE873D62}" srcId="{DBBA090B-D6B8-4EE4-A04C-BC1F477F3706}" destId="{1829A169-F6F2-4431-A861-819CA7E9A335}" srcOrd="0" destOrd="0" parTransId="{60DF269F-3F70-4AD0-83DE-681BDE92B6FA}" sibTransId="{119090BA-8094-43DC-AA92-DCDFCE2D0697}"/>
    <dgm:cxn modelId="{BA2791F8-6F46-4501-B36E-FDACB13D50AA}" type="presOf" srcId="{7939DD48-32E5-407C-8859-6BFAF93488D7}" destId="{6DD063D7-2DE8-4AD2-9063-1319E10ABF9B}" srcOrd="0" destOrd="0" presId="urn:microsoft.com/office/officeart/2005/8/layout/StepDownProcess"/>
    <dgm:cxn modelId="{CD7D33A9-451B-4508-ABC7-FE5FDDF89C05}" srcId="{E6B03658-BFC9-4FB0-9BF8-14B5535C4E89}" destId="{5BC5624D-57ED-4B55-AD79-6F56F16527AF}" srcOrd="0" destOrd="0" parTransId="{062C0214-65BD-49CC-A00A-C399C7600A43}" sibTransId="{65C5A54A-0102-40BC-9F47-D5A6297C9BCC}"/>
    <dgm:cxn modelId="{026ADBCD-397F-4B7B-9B6E-D30C05A82B5F}" type="presOf" srcId="{660CF313-70F6-444C-8FA4-F23D6F0D561E}" destId="{C0EBCF70-9D97-40C8-882D-55571B6B486D}" srcOrd="0" destOrd="1" presId="urn:microsoft.com/office/officeart/2005/8/layout/StepDownProcess"/>
    <dgm:cxn modelId="{63465E20-4AE1-4F5F-87A1-4A28058981EF}" srcId="{DBBA090B-D6B8-4EE4-A04C-BC1F477F3706}" destId="{660CF313-70F6-444C-8FA4-F23D6F0D561E}" srcOrd="1" destOrd="0" parTransId="{B86C773C-D3CB-465C-8647-F058D8B23F34}" sibTransId="{AEDCF455-1C69-45CE-96AF-EED0E9FA06C7}"/>
    <dgm:cxn modelId="{5F91CD69-64B1-4A7E-A937-D5034C8260C4}" type="presOf" srcId="{EB5AF184-6DA2-423A-9157-78CDD47CADFF}" destId="{A189A6B6-36F1-4A27-922E-53BCD1928AA5}" srcOrd="0" destOrd="0" presId="urn:microsoft.com/office/officeart/2005/8/layout/StepDownProcess"/>
    <dgm:cxn modelId="{6888FEB6-1E7B-4490-8D69-E93448B7A9FD}" type="presOf" srcId="{95254FFE-9198-47C7-AE76-ECEB3485F6E7}" destId="{B4A29932-086F-44B2-911B-D631AA755D09}" srcOrd="0" destOrd="0" presId="urn:microsoft.com/office/officeart/2005/8/layout/StepDownProcess"/>
    <dgm:cxn modelId="{45E29DB2-DC3F-4043-9274-8F304274F05C}" type="presOf" srcId="{1B4C5E59-8D00-4506-B4DE-49ED37942648}" destId="{82E11D77-409A-4E24-BEFE-10E8B8A30784}" srcOrd="0" destOrd="0" presId="urn:microsoft.com/office/officeart/2005/8/layout/StepDownProcess"/>
    <dgm:cxn modelId="{EDCB4C30-48DE-4769-A133-DED6A4284C2F}" type="presOf" srcId="{A27264D5-B9BB-43F3-8021-1D5CF6BB8975}" destId="{6DD063D7-2DE8-4AD2-9063-1319E10ABF9B}" srcOrd="0" destOrd="1" presId="urn:microsoft.com/office/officeart/2005/8/layout/StepDownProcess"/>
    <dgm:cxn modelId="{18072DEB-3330-43CE-AB80-7E4460413016}" srcId="{141C3835-D4C8-4363-BC1F-42BCE0D16146}" destId="{E9F9409A-69F8-4705-9AAA-5BAC4323FF35}" srcOrd="1" destOrd="0" parTransId="{AA726013-085B-41B9-A7E7-21A00F1AFA5B}" sibTransId="{F9394D3A-1907-45A1-ADAF-FAFD816EEFAE}"/>
    <dgm:cxn modelId="{86D0B33B-8736-458D-B4A1-7C41D75F813A}" srcId="{5F2EA4BB-E636-4792-943E-62B2431A5EF6}" destId="{E6B03658-BFC9-4FB0-9BF8-14B5535C4E89}" srcOrd="0" destOrd="0" parTransId="{84B9366B-6043-415E-AA11-9854D5210BA0}" sibTransId="{D833A5AB-E60E-44FC-BEA0-E53154F6AACB}"/>
    <dgm:cxn modelId="{7A93AE35-5AE3-4723-BEEA-58A798698885}" srcId="{5F2EA4BB-E636-4792-943E-62B2431A5EF6}" destId="{EB5AF184-6DA2-423A-9157-78CDD47CADFF}" srcOrd="3" destOrd="0" parTransId="{C34610A2-C38E-4603-B1D6-CF34B3996BD3}" sibTransId="{4727DB3A-9F63-483B-94CE-A91B057AE52F}"/>
    <dgm:cxn modelId="{44D1C389-A556-4535-AB56-7FD20C2D433C}" srcId="{141C3835-D4C8-4363-BC1F-42BCE0D16146}" destId="{221B3C98-80E1-40E8-B442-BF9C68DEED2C}" srcOrd="0" destOrd="0" parTransId="{0FD01BF1-7898-42FB-B01B-08EF0F762319}" sibTransId="{B652C258-2CBF-4B7C-A9A0-1B7F07C0510F}"/>
    <dgm:cxn modelId="{4B6EEE5A-2BB6-4708-A2A2-078C43D89BEB}" type="presOf" srcId="{E9F9409A-69F8-4705-9AAA-5BAC4323FF35}" destId="{7BE23E6C-2947-408E-BB84-78DC5FCC4DB1}" srcOrd="0" destOrd="1" presId="urn:microsoft.com/office/officeart/2005/8/layout/StepDownProcess"/>
    <dgm:cxn modelId="{FFC41027-D2F8-4F14-A9BB-4BAD254F0B1C}" type="presOf" srcId="{E6B03658-BFC9-4FB0-9BF8-14B5535C4E89}" destId="{8419F989-EE58-4F3A-BBDE-000DBC1D0142}" srcOrd="0" destOrd="0" presId="urn:microsoft.com/office/officeart/2005/8/layout/StepDownProcess"/>
    <dgm:cxn modelId="{9A627F3A-C676-4C14-8068-E6657D974AC9}" srcId="{EB5AF184-6DA2-423A-9157-78CDD47CADFF}" destId="{7939DD48-32E5-407C-8859-6BFAF93488D7}" srcOrd="0" destOrd="0" parTransId="{60677CCB-C93F-4B49-977B-26E0AB5BED99}" sibTransId="{473B1E27-CF5C-4658-B928-FBAAD813DB0F}"/>
    <dgm:cxn modelId="{BEB2C625-0792-402C-8FA2-0A5251130F19}" type="presOf" srcId="{5BC5624D-57ED-4B55-AD79-6F56F16527AF}" destId="{4D90CE35-AAEE-434C-B8C3-ABA5E3AF4D33}" srcOrd="0" destOrd="0" presId="urn:microsoft.com/office/officeart/2005/8/layout/StepDownProcess"/>
    <dgm:cxn modelId="{ECCA1088-6EF1-46E6-A148-06E24901A2B0}" type="presOf" srcId="{DBBA090B-D6B8-4EE4-A04C-BC1F477F3706}" destId="{63B0AF41-3DE7-44C4-A260-F0BF77FCE137}" srcOrd="0" destOrd="0" presId="urn:microsoft.com/office/officeart/2005/8/layout/StepDownProcess"/>
    <dgm:cxn modelId="{CC39A5DF-4FBB-4C68-97BE-3C70700A875C}" srcId="{1B4C5E59-8D00-4506-B4DE-49ED37942648}" destId="{95254FFE-9198-47C7-AE76-ECEB3485F6E7}" srcOrd="0" destOrd="0" parTransId="{D003E77F-EF70-4637-9A4F-B9AA5D834454}" sibTransId="{438B9967-7EE9-4B3B-BF06-A2702B00E016}"/>
    <dgm:cxn modelId="{C08614D8-6020-4AD2-A045-F74C8BE8A3C9}" srcId="{5F2EA4BB-E636-4792-943E-62B2431A5EF6}" destId="{1B4C5E59-8D00-4506-B4DE-49ED37942648}" srcOrd="4" destOrd="0" parTransId="{8F430834-B483-4C12-9418-4214DD306953}" sibTransId="{2F4D2267-F9E0-4CB7-8A0E-EBD0FF9F4A04}"/>
    <dgm:cxn modelId="{24CEF286-3E1F-42AA-90E4-AAFB74DFAE5F}" srcId="{5F2EA4BB-E636-4792-943E-62B2431A5EF6}" destId="{141C3835-D4C8-4363-BC1F-42BCE0D16146}" srcOrd="1" destOrd="0" parTransId="{4C7914F3-6B38-4F04-A554-FBACDC454077}" sibTransId="{051A7C7F-F60C-4CFB-9988-1D175E385B7D}"/>
    <dgm:cxn modelId="{E46A80F7-C5CF-4D30-A389-897EA4B468AD}" type="presOf" srcId="{141C3835-D4C8-4363-BC1F-42BCE0D16146}" destId="{A854C312-4128-40D1-9387-6628FA05C479}" srcOrd="0" destOrd="0" presId="urn:microsoft.com/office/officeart/2005/8/layout/StepDownProcess"/>
    <dgm:cxn modelId="{48445D7C-96E3-42ED-B88F-E9F705FED07E}" type="presOf" srcId="{5F2EA4BB-E636-4792-943E-62B2431A5EF6}" destId="{9C3F2F67-5940-4D6B-9E16-ED65D02FA96D}" srcOrd="0" destOrd="0" presId="urn:microsoft.com/office/officeart/2005/8/layout/StepDownProcess"/>
    <dgm:cxn modelId="{66E98793-7B7B-4F91-A04E-6F849668F887}" type="presOf" srcId="{221B3C98-80E1-40E8-B442-BF9C68DEED2C}" destId="{7BE23E6C-2947-408E-BB84-78DC5FCC4DB1}" srcOrd="0" destOrd="0" presId="urn:microsoft.com/office/officeart/2005/8/layout/StepDownProcess"/>
    <dgm:cxn modelId="{6B0B81BA-94C2-4373-972D-C707603783CB}" type="presParOf" srcId="{9C3F2F67-5940-4D6B-9E16-ED65D02FA96D}" destId="{B2ACFFE2-CC50-437C-B090-DF50DFBE10C7}" srcOrd="0" destOrd="0" presId="urn:microsoft.com/office/officeart/2005/8/layout/StepDownProcess"/>
    <dgm:cxn modelId="{CB683C06-9319-40D1-A74E-BAF41F590A13}" type="presParOf" srcId="{B2ACFFE2-CC50-437C-B090-DF50DFBE10C7}" destId="{220E7BB0-7DAF-4269-AFCC-D6836BC843BE}" srcOrd="0" destOrd="0" presId="urn:microsoft.com/office/officeart/2005/8/layout/StepDownProcess"/>
    <dgm:cxn modelId="{0A196704-31C3-4C58-9239-C5FE9D48C10A}" type="presParOf" srcId="{B2ACFFE2-CC50-437C-B090-DF50DFBE10C7}" destId="{8419F989-EE58-4F3A-BBDE-000DBC1D0142}" srcOrd="1" destOrd="0" presId="urn:microsoft.com/office/officeart/2005/8/layout/StepDownProcess"/>
    <dgm:cxn modelId="{CE89BAC8-DC46-42D0-9629-6BA319D9ECC3}" type="presParOf" srcId="{B2ACFFE2-CC50-437C-B090-DF50DFBE10C7}" destId="{4D90CE35-AAEE-434C-B8C3-ABA5E3AF4D33}" srcOrd="2" destOrd="0" presId="urn:microsoft.com/office/officeart/2005/8/layout/StepDownProcess"/>
    <dgm:cxn modelId="{ABEACE4A-0589-4252-A3B6-1D8A1CEF19B5}" type="presParOf" srcId="{9C3F2F67-5940-4D6B-9E16-ED65D02FA96D}" destId="{7EE6EE78-CA1C-4187-8654-B29D5EDD149E}" srcOrd="1" destOrd="0" presId="urn:microsoft.com/office/officeart/2005/8/layout/StepDownProcess"/>
    <dgm:cxn modelId="{A9978CD9-36C6-4FB6-9AE5-7B23637D39A3}" type="presParOf" srcId="{9C3F2F67-5940-4D6B-9E16-ED65D02FA96D}" destId="{0F884C8B-9A4D-4575-8244-21E9669F2256}" srcOrd="2" destOrd="0" presId="urn:microsoft.com/office/officeart/2005/8/layout/StepDownProcess"/>
    <dgm:cxn modelId="{B7392DC3-27E0-471E-894C-ADECAE997E24}" type="presParOf" srcId="{0F884C8B-9A4D-4575-8244-21E9669F2256}" destId="{FBA8C28E-E83A-4E19-85EC-CB8C7DD7D44A}" srcOrd="0" destOrd="0" presId="urn:microsoft.com/office/officeart/2005/8/layout/StepDownProcess"/>
    <dgm:cxn modelId="{84471788-8F3A-4727-A427-E37CFF4EDDD6}" type="presParOf" srcId="{0F884C8B-9A4D-4575-8244-21E9669F2256}" destId="{A854C312-4128-40D1-9387-6628FA05C479}" srcOrd="1" destOrd="0" presId="urn:microsoft.com/office/officeart/2005/8/layout/StepDownProcess"/>
    <dgm:cxn modelId="{BF93B4D8-F4E3-4FC3-B906-5AF5F6B62990}" type="presParOf" srcId="{0F884C8B-9A4D-4575-8244-21E9669F2256}" destId="{7BE23E6C-2947-408E-BB84-78DC5FCC4DB1}" srcOrd="2" destOrd="0" presId="urn:microsoft.com/office/officeart/2005/8/layout/StepDownProcess"/>
    <dgm:cxn modelId="{5E2FC292-59EC-43F2-A0A7-64108BA162CF}" type="presParOf" srcId="{9C3F2F67-5940-4D6B-9E16-ED65D02FA96D}" destId="{FF9AB22A-4890-4EF0-968F-283059E33A23}" srcOrd="3" destOrd="0" presId="urn:microsoft.com/office/officeart/2005/8/layout/StepDownProcess"/>
    <dgm:cxn modelId="{FFEACE7E-4F0B-442C-9058-F9E32C8E4715}" type="presParOf" srcId="{9C3F2F67-5940-4D6B-9E16-ED65D02FA96D}" destId="{53B6C873-5D9C-4C00-B8C3-6C52BC0BA30A}" srcOrd="4" destOrd="0" presId="urn:microsoft.com/office/officeart/2005/8/layout/StepDownProcess"/>
    <dgm:cxn modelId="{4C83CF79-A1AB-41BA-B8D4-2779BD98BDF0}" type="presParOf" srcId="{53B6C873-5D9C-4C00-B8C3-6C52BC0BA30A}" destId="{F3121E67-46E3-40D5-9BE0-A40F86EFFD6D}" srcOrd="0" destOrd="0" presId="urn:microsoft.com/office/officeart/2005/8/layout/StepDownProcess"/>
    <dgm:cxn modelId="{ADF25E1F-8EE6-41F5-94B9-65122F606C70}" type="presParOf" srcId="{53B6C873-5D9C-4C00-B8C3-6C52BC0BA30A}" destId="{63B0AF41-3DE7-44C4-A260-F0BF77FCE137}" srcOrd="1" destOrd="0" presId="urn:microsoft.com/office/officeart/2005/8/layout/StepDownProcess"/>
    <dgm:cxn modelId="{EBEE1386-8536-40E3-BA38-C7735D0CB860}" type="presParOf" srcId="{53B6C873-5D9C-4C00-B8C3-6C52BC0BA30A}" destId="{C0EBCF70-9D97-40C8-882D-55571B6B486D}" srcOrd="2" destOrd="0" presId="urn:microsoft.com/office/officeart/2005/8/layout/StepDownProcess"/>
    <dgm:cxn modelId="{C46F7103-5C8F-4C15-A438-26F4F4F44C71}" type="presParOf" srcId="{9C3F2F67-5940-4D6B-9E16-ED65D02FA96D}" destId="{49103633-A783-4244-9D36-F73A90106A95}" srcOrd="5" destOrd="0" presId="urn:microsoft.com/office/officeart/2005/8/layout/StepDownProcess"/>
    <dgm:cxn modelId="{C81383EA-98E8-4923-A128-C244E7B2F66C}" type="presParOf" srcId="{9C3F2F67-5940-4D6B-9E16-ED65D02FA96D}" destId="{18DBD1A0-2A5C-4D53-81EB-2A08B5AB111B}" srcOrd="6" destOrd="0" presId="urn:microsoft.com/office/officeart/2005/8/layout/StepDownProcess"/>
    <dgm:cxn modelId="{0072B08C-334E-4A45-AC1C-DDDCC2FF9A6A}" type="presParOf" srcId="{18DBD1A0-2A5C-4D53-81EB-2A08B5AB111B}" destId="{E7F251BC-FB62-4AC9-A3C9-80B41AB2FB81}" srcOrd="0" destOrd="0" presId="urn:microsoft.com/office/officeart/2005/8/layout/StepDownProcess"/>
    <dgm:cxn modelId="{1290BB96-C975-4770-A2B4-F9E7B5FB8491}" type="presParOf" srcId="{18DBD1A0-2A5C-4D53-81EB-2A08B5AB111B}" destId="{A189A6B6-36F1-4A27-922E-53BCD1928AA5}" srcOrd="1" destOrd="0" presId="urn:microsoft.com/office/officeart/2005/8/layout/StepDownProcess"/>
    <dgm:cxn modelId="{45AE5BDD-7BEA-488E-9453-4837F1E26E82}" type="presParOf" srcId="{18DBD1A0-2A5C-4D53-81EB-2A08B5AB111B}" destId="{6DD063D7-2DE8-4AD2-9063-1319E10ABF9B}" srcOrd="2" destOrd="0" presId="urn:microsoft.com/office/officeart/2005/8/layout/StepDownProcess"/>
    <dgm:cxn modelId="{6B61A20C-9529-4A56-B4D0-DB3892BEE130}" type="presParOf" srcId="{9C3F2F67-5940-4D6B-9E16-ED65D02FA96D}" destId="{B5F8B4B1-243F-4DA8-A764-0DC461179D37}" srcOrd="7" destOrd="0" presId="urn:microsoft.com/office/officeart/2005/8/layout/StepDownProcess"/>
    <dgm:cxn modelId="{37C67D90-E76C-4354-82E6-0B410077B584}" type="presParOf" srcId="{9C3F2F67-5940-4D6B-9E16-ED65D02FA96D}" destId="{B6C1B481-5D1D-43BE-9051-54E25A61FCCA}" srcOrd="8" destOrd="0" presId="urn:microsoft.com/office/officeart/2005/8/layout/StepDownProcess"/>
    <dgm:cxn modelId="{D0A8F155-86B5-4F42-8501-453CB326414F}" type="presParOf" srcId="{B6C1B481-5D1D-43BE-9051-54E25A61FCCA}" destId="{82E11D77-409A-4E24-BEFE-10E8B8A30784}" srcOrd="0" destOrd="0" presId="urn:microsoft.com/office/officeart/2005/8/layout/StepDownProcess"/>
    <dgm:cxn modelId="{B05F445E-2520-4583-ABC7-A489C3DA1484}" type="presParOf" srcId="{B6C1B481-5D1D-43BE-9051-54E25A61FCCA}" destId="{B4A29932-086F-44B2-911B-D631AA755D09}" srcOrd="1" destOrd="0" presId="urn:microsoft.com/office/officeart/2005/8/layout/StepDownProces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9784948-B8ED-4316-B827-9A6D44F4106E}" type="doc">
      <dgm:prSet loTypeId="urn:microsoft.com/office/officeart/2005/8/layout/chart3" loCatId="cycle" qsTypeId="urn:microsoft.com/office/officeart/2005/8/quickstyle/simple1" qsCatId="simple" csTypeId="urn:microsoft.com/office/officeart/2005/8/colors/colorful1" csCatId="colorful" phldr="1"/>
      <dgm:spPr/>
      <dgm:t>
        <a:bodyPr/>
        <a:lstStyle/>
        <a:p>
          <a:endParaRPr lang="en-US"/>
        </a:p>
      </dgm:t>
    </dgm:pt>
    <dgm:pt modelId="{5F359995-F599-46F5-83BE-6D527C932A2A}">
      <dgm:prSet phldrT="[Text]" custT="1"/>
      <dgm:spPr/>
      <dgm:t>
        <a:bodyPr/>
        <a:lstStyle/>
        <a:p>
          <a:r>
            <a:rPr lang="en-US" sz="1400" b="1" dirty="0"/>
            <a:t>Place the system in the </a:t>
          </a:r>
          <a:r>
            <a:rPr lang="en-US" sz="1400" b="1" dirty="0">
              <a:solidFill>
                <a:srgbClr val="C00000"/>
              </a:solidFill>
            </a:rPr>
            <a:t>national OH context</a:t>
          </a:r>
        </a:p>
      </dgm:t>
    </dgm:pt>
    <dgm:pt modelId="{C90D79A8-A75A-4A3C-B3D0-C1BE9BAD1367}" type="parTrans" cxnId="{C8CC1CF3-D53F-4E61-BA6B-8D00A3238A56}">
      <dgm:prSet/>
      <dgm:spPr/>
      <dgm:t>
        <a:bodyPr/>
        <a:lstStyle/>
        <a:p>
          <a:endParaRPr lang="en-US"/>
        </a:p>
      </dgm:t>
    </dgm:pt>
    <dgm:pt modelId="{FC93B1B0-5E6A-47F8-B2CF-04D9F9DE17DF}" type="sibTrans" cxnId="{C8CC1CF3-D53F-4E61-BA6B-8D00A3238A56}">
      <dgm:prSet/>
      <dgm:spPr/>
      <dgm:t>
        <a:bodyPr/>
        <a:lstStyle/>
        <a:p>
          <a:endParaRPr lang="en-US"/>
        </a:p>
      </dgm:t>
    </dgm:pt>
    <dgm:pt modelId="{42F77A31-80E9-4663-BD18-29D6339AF0ED}">
      <dgm:prSet phldrT="[Text]" custT="1"/>
      <dgm:spPr/>
      <dgm:t>
        <a:bodyPr/>
        <a:lstStyle/>
        <a:p>
          <a:r>
            <a:rPr lang="en-US" sz="1400" b="1" dirty="0"/>
            <a:t>Use </a:t>
          </a:r>
          <a:r>
            <a:rPr lang="en-US" sz="1400" b="1" dirty="0">
              <a:solidFill>
                <a:srgbClr val="C00000"/>
              </a:solidFill>
            </a:rPr>
            <a:t>already tested systems </a:t>
          </a:r>
          <a:r>
            <a:rPr lang="en-US" sz="1400" b="1" dirty="0"/>
            <a:t>from other countries</a:t>
          </a:r>
        </a:p>
      </dgm:t>
    </dgm:pt>
    <dgm:pt modelId="{74C57DB4-7DB5-4FB0-BF29-A4E8E1D13D35}" type="parTrans" cxnId="{2D5153A7-214C-4B2D-ABA0-E433801B951D}">
      <dgm:prSet/>
      <dgm:spPr/>
      <dgm:t>
        <a:bodyPr/>
        <a:lstStyle/>
        <a:p>
          <a:endParaRPr lang="en-US"/>
        </a:p>
      </dgm:t>
    </dgm:pt>
    <dgm:pt modelId="{EEEAC968-37CE-4EAF-B1BA-57E013D13199}" type="sibTrans" cxnId="{2D5153A7-214C-4B2D-ABA0-E433801B951D}">
      <dgm:prSet/>
      <dgm:spPr/>
      <dgm:t>
        <a:bodyPr/>
        <a:lstStyle/>
        <a:p>
          <a:endParaRPr lang="en-US"/>
        </a:p>
      </dgm:t>
    </dgm:pt>
    <dgm:pt modelId="{79BE4751-F2DC-4CDA-B694-5A93C3721ED3}">
      <dgm:prSet phldrT="[Text]" custT="1"/>
      <dgm:spPr/>
      <dgm:t>
        <a:bodyPr/>
        <a:lstStyle/>
        <a:p>
          <a:r>
            <a:rPr lang="en-US" sz="1400" b="1" dirty="0"/>
            <a:t>Engage </a:t>
          </a:r>
          <a:r>
            <a:rPr lang="en-US" sz="1400" b="1" dirty="0">
              <a:solidFill>
                <a:srgbClr val="C00000"/>
              </a:solidFill>
            </a:rPr>
            <a:t>occupational physicians </a:t>
          </a:r>
          <a:r>
            <a:rPr lang="en-US" sz="1400" b="1" dirty="0"/>
            <a:t>as reporters</a:t>
          </a:r>
        </a:p>
      </dgm:t>
    </dgm:pt>
    <dgm:pt modelId="{E6DC419E-681D-4C5E-A6FB-B183EFE151F6}" type="parTrans" cxnId="{BCE19412-1836-4106-8E46-F5FAD6980201}">
      <dgm:prSet/>
      <dgm:spPr/>
      <dgm:t>
        <a:bodyPr/>
        <a:lstStyle/>
        <a:p>
          <a:endParaRPr lang="en-US"/>
        </a:p>
      </dgm:t>
    </dgm:pt>
    <dgm:pt modelId="{CF5F1C80-BA7A-415B-BBC2-B2C7244E4A61}" type="sibTrans" cxnId="{BCE19412-1836-4106-8E46-F5FAD6980201}">
      <dgm:prSet/>
      <dgm:spPr/>
      <dgm:t>
        <a:bodyPr/>
        <a:lstStyle/>
        <a:p>
          <a:endParaRPr lang="en-US"/>
        </a:p>
      </dgm:t>
    </dgm:pt>
    <dgm:pt modelId="{6FE27105-150C-4CE3-BB20-C9746957CAA0}">
      <dgm:prSet custT="1"/>
      <dgm:spPr>
        <a:solidFill>
          <a:schemeClr val="tx2"/>
        </a:solidFill>
      </dgm:spPr>
      <dgm:t>
        <a:bodyPr/>
        <a:lstStyle/>
        <a:p>
          <a:r>
            <a:rPr lang="en-US" sz="1400" b="1" dirty="0"/>
            <a:t>Implement actions to </a:t>
          </a:r>
          <a:r>
            <a:rPr lang="en-US" sz="1400" b="1" dirty="0">
              <a:solidFill>
                <a:srgbClr val="C00000"/>
              </a:solidFill>
            </a:rPr>
            <a:t>motivate reporters</a:t>
          </a:r>
        </a:p>
      </dgm:t>
    </dgm:pt>
    <dgm:pt modelId="{99A740B9-F32B-48D5-84F0-82008C3645D7}" type="parTrans" cxnId="{08F83B04-81D1-43A8-800A-FEFAD41C2EFB}">
      <dgm:prSet/>
      <dgm:spPr/>
      <dgm:t>
        <a:bodyPr/>
        <a:lstStyle/>
        <a:p>
          <a:endParaRPr lang="en-US"/>
        </a:p>
      </dgm:t>
    </dgm:pt>
    <dgm:pt modelId="{E9BA83B4-D344-4C75-A1D7-3E5FAFA5C53C}" type="sibTrans" cxnId="{08F83B04-81D1-43A8-800A-FEFAD41C2EFB}">
      <dgm:prSet/>
      <dgm:spPr/>
      <dgm:t>
        <a:bodyPr/>
        <a:lstStyle/>
        <a:p>
          <a:endParaRPr lang="en-US"/>
        </a:p>
      </dgm:t>
    </dgm:pt>
    <dgm:pt modelId="{952A8462-F199-4BB6-9B9B-187ED8FBD6C3}" type="pres">
      <dgm:prSet presAssocID="{19784948-B8ED-4316-B827-9A6D44F4106E}" presName="compositeShape" presStyleCnt="0">
        <dgm:presLayoutVars>
          <dgm:chMax val="7"/>
          <dgm:dir/>
          <dgm:resizeHandles val="exact"/>
        </dgm:presLayoutVars>
      </dgm:prSet>
      <dgm:spPr/>
      <dgm:t>
        <a:bodyPr/>
        <a:lstStyle/>
        <a:p>
          <a:endParaRPr lang="en-US"/>
        </a:p>
      </dgm:t>
    </dgm:pt>
    <dgm:pt modelId="{4773325D-3B91-4721-AF2A-3802AD273D58}" type="pres">
      <dgm:prSet presAssocID="{19784948-B8ED-4316-B827-9A6D44F4106E}" presName="wedge1" presStyleLbl="node1" presStyleIdx="0" presStyleCnt="4"/>
      <dgm:spPr/>
      <dgm:t>
        <a:bodyPr/>
        <a:lstStyle/>
        <a:p>
          <a:endParaRPr lang="en-US"/>
        </a:p>
      </dgm:t>
    </dgm:pt>
    <dgm:pt modelId="{F4223323-F8B5-40C6-BAE6-724457D2A858}" type="pres">
      <dgm:prSet presAssocID="{19784948-B8ED-4316-B827-9A6D44F4106E}" presName="wedge1Tx" presStyleLbl="node1" presStyleIdx="0" presStyleCnt="4">
        <dgm:presLayoutVars>
          <dgm:chMax val="0"/>
          <dgm:chPref val="0"/>
          <dgm:bulletEnabled val="1"/>
        </dgm:presLayoutVars>
      </dgm:prSet>
      <dgm:spPr/>
      <dgm:t>
        <a:bodyPr/>
        <a:lstStyle/>
        <a:p>
          <a:endParaRPr lang="en-US"/>
        </a:p>
      </dgm:t>
    </dgm:pt>
    <dgm:pt modelId="{E1104D9A-00B7-4FB5-B9DA-8E7ABC491B08}" type="pres">
      <dgm:prSet presAssocID="{19784948-B8ED-4316-B827-9A6D44F4106E}" presName="wedge2" presStyleLbl="node1" presStyleIdx="1" presStyleCnt="4"/>
      <dgm:spPr/>
      <dgm:t>
        <a:bodyPr/>
        <a:lstStyle/>
        <a:p>
          <a:endParaRPr lang="en-US"/>
        </a:p>
      </dgm:t>
    </dgm:pt>
    <dgm:pt modelId="{2E67687E-850F-42C5-B878-59B785E994BB}" type="pres">
      <dgm:prSet presAssocID="{19784948-B8ED-4316-B827-9A6D44F4106E}" presName="wedge2Tx" presStyleLbl="node1" presStyleIdx="1" presStyleCnt="4">
        <dgm:presLayoutVars>
          <dgm:chMax val="0"/>
          <dgm:chPref val="0"/>
          <dgm:bulletEnabled val="1"/>
        </dgm:presLayoutVars>
      </dgm:prSet>
      <dgm:spPr/>
      <dgm:t>
        <a:bodyPr/>
        <a:lstStyle/>
        <a:p>
          <a:endParaRPr lang="en-US"/>
        </a:p>
      </dgm:t>
    </dgm:pt>
    <dgm:pt modelId="{1DF022B9-4731-4980-8AA3-3BE87EE4DE52}" type="pres">
      <dgm:prSet presAssocID="{19784948-B8ED-4316-B827-9A6D44F4106E}" presName="wedge3" presStyleLbl="node1" presStyleIdx="2" presStyleCnt="4"/>
      <dgm:spPr/>
      <dgm:t>
        <a:bodyPr/>
        <a:lstStyle/>
        <a:p>
          <a:endParaRPr lang="en-US"/>
        </a:p>
      </dgm:t>
    </dgm:pt>
    <dgm:pt modelId="{C81A5265-EBCE-4BCA-B448-EF5B4F3F5755}" type="pres">
      <dgm:prSet presAssocID="{19784948-B8ED-4316-B827-9A6D44F4106E}" presName="wedge3Tx" presStyleLbl="node1" presStyleIdx="2" presStyleCnt="4">
        <dgm:presLayoutVars>
          <dgm:chMax val="0"/>
          <dgm:chPref val="0"/>
          <dgm:bulletEnabled val="1"/>
        </dgm:presLayoutVars>
      </dgm:prSet>
      <dgm:spPr/>
      <dgm:t>
        <a:bodyPr/>
        <a:lstStyle/>
        <a:p>
          <a:endParaRPr lang="en-US"/>
        </a:p>
      </dgm:t>
    </dgm:pt>
    <dgm:pt modelId="{4BDA8F6C-EAF9-44EB-A609-7C684AEA65AE}" type="pres">
      <dgm:prSet presAssocID="{19784948-B8ED-4316-B827-9A6D44F4106E}" presName="wedge4" presStyleLbl="node1" presStyleIdx="3" presStyleCnt="4"/>
      <dgm:spPr/>
      <dgm:t>
        <a:bodyPr/>
        <a:lstStyle/>
        <a:p>
          <a:endParaRPr lang="en-US"/>
        </a:p>
      </dgm:t>
    </dgm:pt>
    <dgm:pt modelId="{C5B2D884-7266-4090-B807-EDC098CFCC16}" type="pres">
      <dgm:prSet presAssocID="{19784948-B8ED-4316-B827-9A6D44F4106E}" presName="wedge4Tx" presStyleLbl="node1" presStyleIdx="3" presStyleCnt="4">
        <dgm:presLayoutVars>
          <dgm:chMax val="0"/>
          <dgm:chPref val="0"/>
          <dgm:bulletEnabled val="1"/>
        </dgm:presLayoutVars>
      </dgm:prSet>
      <dgm:spPr/>
      <dgm:t>
        <a:bodyPr/>
        <a:lstStyle/>
        <a:p>
          <a:endParaRPr lang="en-US"/>
        </a:p>
      </dgm:t>
    </dgm:pt>
  </dgm:ptLst>
  <dgm:cxnLst>
    <dgm:cxn modelId="{9F0FC30F-EE9F-4171-87C2-F3A683E7657F}" type="presOf" srcId="{79BE4751-F2DC-4CDA-B694-5A93C3721ED3}" destId="{C81A5265-EBCE-4BCA-B448-EF5B4F3F5755}" srcOrd="1" destOrd="0" presId="urn:microsoft.com/office/officeart/2005/8/layout/chart3"/>
    <dgm:cxn modelId="{C8CC1CF3-D53F-4E61-BA6B-8D00A3238A56}" srcId="{19784948-B8ED-4316-B827-9A6D44F4106E}" destId="{5F359995-F599-46F5-83BE-6D527C932A2A}" srcOrd="0" destOrd="0" parTransId="{C90D79A8-A75A-4A3C-B3D0-C1BE9BAD1367}" sibTransId="{FC93B1B0-5E6A-47F8-B2CF-04D9F9DE17DF}"/>
    <dgm:cxn modelId="{312999C3-B377-4FE5-ACD5-E9136B3C36CC}" type="presOf" srcId="{42F77A31-80E9-4663-BD18-29D6339AF0ED}" destId="{E1104D9A-00B7-4FB5-B9DA-8E7ABC491B08}" srcOrd="0" destOrd="0" presId="urn:microsoft.com/office/officeart/2005/8/layout/chart3"/>
    <dgm:cxn modelId="{2D5153A7-214C-4B2D-ABA0-E433801B951D}" srcId="{19784948-B8ED-4316-B827-9A6D44F4106E}" destId="{42F77A31-80E9-4663-BD18-29D6339AF0ED}" srcOrd="1" destOrd="0" parTransId="{74C57DB4-7DB5-4FB0-BF29-A4E8E1D13D35}" sibTransId="{EEEAC968-37CE-4EAF-B1BA-57E013D13199}"/>
    <dgm:cxn modelId="{BD8C99EB-E3BE-4066-80E7-4CCC4B4AD078}" type="presOf" srcId="{5F359995-F599-46F5-83BE-6D527C932A2A}" destId="{4773325D-3B91-4721-AF2A-3802AD273D58}" srcOrd="0" destOrd="0" presId="urn:microsoft.com/office/officeart/2005/8/layout/chart3"/>
    <dgm:cxn modelId="{53BB73F1-6D5B-4C2A-A2A7-941EFDAFE551}" type="presOf" srcId="{79BE4751-F2DC-4CDA-B694-5A93C3721ED3}" destId="{1DF022B9-4731-4980-8AA3-3BE87EE4DE52}" srcOrd="0" destOrd="0" presId="urn:microsoft.com/office/officeart/2005/8/layout/chart3"/>
    <dgm:cxn modelId="{DA18E9F3-7E00-45CA-A160-B505E9C9EE0E}" type="presOf" srcId="{5F359995-F599-46F5-83BE-6D527C932A2A}" destId="{F4223323-F8B5-40C6-BAE6-724457D2A858}" srcOrd="1" destOrd="0" presId="urn:microsoft.com/office/officeart/2005/8/layout/chart3"/>
    <dgm:cxn modelId="{BCE19412-1836-4106-8E46-F5FAD6980201}" srcId="{19784948-B8ED-4316-B827-9A6D44F4106E}" destId="{79BE4751-F2DC-4CDA-B694-5A93C3721ED3}" srcOrd="2" destOrd="0" parTransId="{E6DC419E-681D-4C5E-A6FB-B183EFE151F6}" sibTransId="{CF5F1C80-BA7A-415B-BBC2-B2C7244E4A61}"/>
    <dgm:cxn modelId="{658EAEE3-3825-4B4F-978F-376CBCAABD8A}" type="presOf" srcId="{42F77A31-80E9-4663-BD18-29D6339AF0ED}" destId="{2E67687E-850F-42C5-B878-59B785E994BB}" srcOrd="1" destOrd="0" presId="urn:microsoft.com/office/officeart/2005/8/layout/chart3"/>
    <dgm:cxn modelId="{09A92BA3-8DEB-483F-935F-F35819212F46}" type="presOf" srcId="{19784948-B8ED-4316-B827-9A6D44F4106E}" destId="{952A8462-F199-4BB6-9B9B-187ED8FBD6C3}" srcOrd="0" destOrd="0" presId="urn:microsoft.com/office/officeart/2005/8/layout/chart3"/>
    <dgm:cxn modelId="{3E9D2DA9-8084-4B48-BEA6-A3B560EB60D9}" type="presOf" srcId="{6FE27105-150C-4CE3-BB20-C9746957CAA0}" destId="{C5B2D884-7266-4090-B807-EDC098CFCC16}" srcOrd="1" destOrd="0" presId="urn:microsoft.com/office/officeart/2005/8/layout/chart3"/>
    <dgm:cxn modelId="{08F83B04-81D1-43A8-800A-FEFAD41C2EFB}" srcId="{19784948-B8ED-4316-B827-9A6D44F4106E}" destId="{6FE27105-150C-4CE3-BB20-C9746957CAA0}" srcOrd="3" destOrd="0" parTransId="{99A740B9-F32B-48D5-84F0-82008C3645D7}" sibTransId="{E9BA83B4-D344-4C75-A1D7-3E5FAFA5C53C}"/>
    <dgm:cxn modelId="{A9CAEF20-6F77-4F32-A0E6-08C8D935807C}" type="presOf" srcId="{6FE27105-150C-4CE3-BB20-C9746957CAA0}" destId="{4BDA8F6C-EAF9-44EB-A609-7C684AEA65AE}" srcOrd="0" destOrd="0" presId="urn:microsoft.com/office/officeart/2005/8/layout/chart3"/>
    <dgm:cxn modelId="{52AB9F28-3069-4450-8FF4-1BAC28C40675}" type="presParOf" srcId="{952A8462-F199-4BB6-9B9B-187ED8FBD6C3}" destId="{4773325D-3B91-4721-AF2A-3802AD273D58}" srcOrd="0" destOrd="0" presId="urn:microsoft.com/office/officeart/2005/8/layout/chart3"/>
    <dgm:cxn modelId="{BFE2E98A-91C6-46C7-B048-3FFF9E9083A5}" type="presParOf" srcId="{952A8462-F199-4BB6-9B9B-187ED8FBD6C3}" destId="{F4223323-F8B5-40C6-BAE6-724457D2A858}" srcOrd="1" destOrd="0" presId="urn:microsoft.com/office/officeart/2005/8/layout/chart3"/>
    <dgm:cxn modelId="{59F4BF8E-BC2B-4A20-B4B0-87A47205A39D}" type="presParOf" srcId="{952A8462-F199-4BB6-9B9B-187ED8FBD6C3}" destId="{E1104D9A-00B7-4FB5-B9DA-8E7ABC491B08}" srcOrd="2" destOrd="0" presId="urn:microsoft.com/office/officeart/2005/8/layout/chart3"/>
    <dgm:cxn modelId="{4ACF4E7C-0289-4246-A3A9-02ECC87837E3}" type="presParOf" srcId="{952A8462-F199-4BB6-9B9B-187ED8FBD6C3}" destId="{2E67687E-850F-42C5-B878-59B785E994BB}" srcOrd="3" destOrd="0" presId="urn:microsoft.com/office/officeart/2005/8/layout/chart3"/>
    <dgm:cxn modelId="{D02DCD3F-7168-4F99-84D3-29E073597647}" type="presParOf" srcId="{952A8462-F199-4BB6-9B9B-187ED8FBD6C3}" destId="{1DF022B9-4731-4980-8AA3-3BE87EE4DE52}" srcOrd="4" destOrd="0" presId="urn:microsoft.com/office/officeart/2005/8/layout/chart3"/>
    <dgm:cxn modelId="{8D3F2118-B3EE-45A1-B5DA-97959E16D0A5}" type="presParOf" srcId="{952A8462-F199-4BB6-9B9B-187ED8FBD6C3}" destId="{C81A5265-EBCE-4BCA-B448-EF5B4F3F5755}" srcOrd="5" destOrd="0" presId="urn:microsoft.com/office/officeart/2005/8/layout/chart3"/>
    <dgm:cxn modelId="{94A5D61B-FBCB-4E76-95E9-621B826544FB}" type="presParOf" srcId="{952A8462-F199-4BB6-9B9B-187ED8FBD6C3}" destId="{4BDA8F6C-EAF9-44EB-A609-7C684AEA65AE}" srcOrd="6" destOrd="0" presId="urn:microsoft.com/office/officeart/2005/8/layout/chart3"/>
    <dgm:cxn modelId="{3CC8885D-D0ED-4F2B-A0E0-7FD27978F98D}" type="presParOf" srcId="{952A8462-F199-4BB6-9B9B-187ED8FBD6C3}" destId="{C5B2D884-7266-4090-B807-EDC098CFCC16}" srcOrd="7"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9784948-B8ED-4316-B827-9A6D44F4106E}" type="doc">
      <dgm:prSet loTypeId="urn:microsoft.com/office/officeart/2005/8/layout/chart3" loCatId="cycle" qsTypeId="urn:microsoft.com/office/officeart/2005/8/quickstyle/simple1" qsCatId="simple" csTypeId="urn:microsoft.com/office/officeart/2005/8/colors/colorful1" csCatId="colorful" phldr="1"/>
      <dgm:spPr/>
      <dgm:t>
        <a:bodyPr/>
        <a:lstStyle/>
        <a:p>
          <a:endParaRPr lang="en-US"/>
        </a:p>
      </dgm:t>
    </dgm:pt>
    <dgm:pt modelId="{5F359995-F599-46F5-83BE-6D527C932A2A}">
      <dgm:prSet phldrT="[Text]" custT="1"/>
      <dgm:spPr/>
      <dgm:t>
        <a:bodyPr/>
        <a:lstStyle/>
        <a:p>
          <a:r>
            <a:rPr lang="en-US" sz="1400" b="1" dirty="0"/>
            <a:t>Adjust to specific </a:t>
          </a:r>
          <a:r>
            <a:rPr lang="en-US" sz="1400" b="1" dirty="0">
              <a:solidFill>
                <a:srgbClr val="C00000"/>
              </a:solidFill>
            </a:rPr>
            <a:t>groups of diseases</a:t>
          </a:r>
          <a:r>
            <a:rPr lang="en-US" sz="1400" b="1" dirty="0">
              <a:solidFill>
                <a:schemeClr val="bg1"/>
              </a:solidFill>
            </a:rPr>
            <a:t> </a:t>
          </a:r>
        </a:p>
      </dgm:t>
    </dgm:pt>
    <dgm:pt modelId="{C90D79A8-A75A-4A3C-B3D0-C1BE9BAD1367}" type="parTrans" cxnId="{C8CC1CF3-D53F-4E61-BA6B-8D00A3238A56}">
      <dgm:prSet/>
      <dgm:spPr/>
      <dgm:t>
        <a:bodyPr/>
        <a:lstStyle/>
        <a:p>
          <a:endParaRPr lang="en-US"/>
        </a:p>
      </dgm:t>
    </dgm:pt>
    <dgm:pt modelId="{FC93B1B0-5E6A-47F8-B2CF-04D9F9DE17DF}" type="sibTrans" cxnId="{C8CC1CF3-D53F-4E61-BA6B-8D00A3238A56}">
      <dgm:prSet/>
      <dgm:spPr/>
      <dgm:t>
        <a:bodyPr/>
        <a:lstStyle/>
        <a:p>
          <a:endParaRPr lang="en-US"/>
        </a:p>
      </dgm:t>
    </dgm:pt>
    <dgm:pt modelId="{42F77A31-80E9-4663-BD18-29D6339AF0ED}">
      <dgm:prSet phldrT="[Text]" custT="1"/>
      <dgm:spPr/>
      <dgm:t>
        <a:bodyPr/>
        <a:lstStyle/>
        <a:p>
          <a:r>
            <a:rPr lang="en-US" sz="1400" b="1" dirty="0">
              <a:solidFill>
                <a:schemeClr val="bg1"/>
              </a:solidFill>
            </a:rPr>
            <a:t>Clearer assessment criteria for </a:t>
          </a:r>
          <a:r>
            <a:rPr lang="en-US" sz="1400" b="1" dirty="0">
              <a:solidFill>
                <a:srgbClr val="C00000"/>
              </a:solidFill>
            </a:rPr>
            <a:t>mental diseases </a:t>
          </a:r>
        </a:p>
      </dgm:t>
    </dgm:pt>
    <dgm:pt modelId="{74C57DB4-7DB5-4FB0-BF29-A4E8E1D13D35}" type="parTrans" cxnId="{2D5153A7-214C-4B2D-ABA0-E433801B951D}">
      <dgm:prSet/>
      <dgm:spPr/>
      <dgm:t>
        <a:bodyPr/>
        <a:lstStyle/>
        <a:p>
          <a:endParaRPr lang="en-US"/>
        </a:p>
      </dgm:t>
    </dgm:pt>
    <dgm:pt modelId="{EEEAC968-37CE-4EAF-B1BA-57E013D13199}" type="sibTrans" cxnId="{2D5153A7-214C-4B2D-ABA0-E433801B951D}">
      <dgm:prSet/>
      <dgm:spPr/>
      <dgm:t>
        <a:bodyPr/>
        <a:lstStyle/>
        <a:p>
          <a:endParaRPr lang="en-US"/>
        </a:p>
      </dgm:t>
    </dgm:pt>
    <dgm:pt modelId="{79BE4751-F2DC-4CDA-B694-5A93C3721ED3}">
      <dgm:prSet phldrT="[Text]" custT="1"/>
      <dgm:spPr/>
      <dgm:t>
        <a:bodyPr/>
        <a:lstStyle/>
        <a:p>
          <a:r>
            <a:rPr lang="en-US" sz="1400" b="1" dirty="0"/>
            <a:t>Request </a:t>
          </a:r>
          <a:r>
            <a:rPr lang="en-US" sz="1400" b="1" dirty="0">
              <a:solidFill>
                <a:srgbClr val="C00000"/>
              </a:solidFill>
            </a:rPr>
            <a:t>exposure description </a:t>
          </a:r>
          <a:r>
            <a:rPr lang="en-US" sz="1400" b="1" dirty="0"/>
            <a:t>from reporters</a:t>
          </a:r>
        </a:p>
      </dgm:t>
    </dgm:pt>
    <dgm:pt modelId="{E6DC419E-681D-4C5E-A6FB-B183EFE151F6}" type="parTrans" cxnId="{BCE19412-1836-4106-8E46-F5FAD6980201}">
      <dgm:prSet/>
      <dgm:spPr/>
      <dgm:t>
        <a:bodyPr/>
        <a:lstStyle/>
        <a:p>
          <a:endParaRPr lang="en-US"/>
        </a:p>
      </dgm:t>
    </dgm:pt>
    <dgm:pt modelId="{CF5F1C80-BA7A-415B-BBC2-B2C7244E4A61}" type="sibTrans" cxnId="{BCE19412-1836-4106-8E46-F5FAD6980201}">
      <dgm:prSet/>
      <dgm:spPr/>
      <dgm:t>
        <a:bodyPr/>
        <a:lstStyle/>
        <a:p>
          <a:endParaRPr lang="en-US"/>
        </a:p>
      </dgm:t>
    </dgm:pt>
    <dgm:pt modelId="{6FE27105-150C-4CE3-BB20-C9746957CAA0}">
      <dgm:prSet custT="1"/>
      <dgm:spPr>
        <a:solidFill>
          <a:schemeClr val="tx2"/>
        </a:solidFill>
      </dgm:spPr>
      <dgm:t>
        <a:bodyPr/>
        <a:lstStyle/>
        <a:p>
          <a:r>
            <a:rPr lang="en-US" sz="1400" b="1" dirty="0">
              <a:solidFill>
                <a:srgbClr val="C00000"/>
              </a:solidFill>
            </a:rPr>
            <a:t>Structure </a:t>
          </a:r>
          <a:r>
            <a:rPr lang="en-US" sz="1400" b="1" dirty="0"/>
            <a:t>on-site exposure assessment</a:t>
          </a:r>
          <a:endParaRPr lang="en-US" sz="1400" b="1" dirty="0">
            <a:solidFill>
              <a:srgbClr val="C00000"/>
            </a:solidFill>
          </a:endParaRPr>
        </a:p>
      </dgm:t>
    </dgm:pt>
    <dgm:pt modelId="{99A740B9-F32B-48D5-84F0-82008C3645D7}" type="parTrans" cxnId="{08F83B04-81D1-43A8-800A-FEFAD41C2EFB}">
      <dgm:prSet/>
      <dgm:spPr/>
      <dgm:t>
        <a:bodyPr/>
        <a:lstStyle/>
        <a:p>
          <a:endParaRPr lang="en-US"/>
        </a:p>
      </dgm:t>
    </dgm:pt>
    <dgm:pt modelId="{E9BA83B4-D344-4C75-A1D7-3E5FAFA5C53C}" type="sibTrans" cxnId="{08F83B04-81D1-43A8-800A-FEFAD41C2EFB}">
      <dgm:prSet/>
      <dgm:spPr/>
      <dgm:t>
        <a:bodyPr/>
        <a:lstStyle/>
        <a:p>
          <a:endParaRPr lang="en-US"/>
        </a:p>
      </dgm:t>
    </dgm:pt>
    <dgm:pt modelId="{952A8462-F199-4BB6-9B9B-187ED8FBD6C3}" type="pres">
      <dgm:prSet presAssocID="{19784948-B8ED-4316-B827-9A6D44F4106E}" presName="compositeShape" presStyleCnt="0">
        <dgm:presLayoutVars>
          <dgm:chMax val="7"/>
          <dgm:dir/>
          <dgm:resizeHandles val="exact"/>
        </dgm:presLayoutVars>
      </dgm:prSet>
      <dgm:spPr/>
      <dgm:t>
        <a:bodyPr/>
        <a:lstStyle/>
        <a:p>
          <a:endParaRPr lang="en-US"/>
        </a:p>
      </dgm:t>
    </dgm:pt>
    <dgm:pt modelId="{4773325D-3B91-4721-AF2A-3802AD273D58}" type="pres">
      <dgm:prSet presAssocID="{19784948-B8ED-4316-B827-9A6D44F4106E}" presName="wedge1" presStyleLbl="node1" presStyleIdx="0" presStyleCnt="4"/>
      <dgm:spPr/>
      <dgm:t>
        <a:bodyPr/>
        <a:lstStyle/>
        <a:p>
          <a:endParaRPr lang="en-US"/>
        </a:p>
      </dgm:t>
    </dgm:pt>
    <dgm:pt modelId="{F4223323-F8B5-40C6-BAE6-724457D2A858}" type="pres">
      <dgm:prSet presAssocID="{19784948-B8ED-4316-B827-9A6D44F4106E}" presName="wedge1Tx" presStyleLbl="node1" presStyleIdx="0" presStyleCnt="4">
        <dgm:presLayoutVars>
          <dgm:chMax val="0"/>
          <dgm:chPref val="0"/>
          <dgm:bulletEnabled val="1"/>
        </dgm:presLayoutVars>
      </dgm:prSet>
      <dgm:spPr/>
      <dgm:t>
        <a:bodyPr/>
        <a:lstStyle/>
        <a:p>
          <a:endParaRPr lang="en-US"/>
        </a:p>
      </dgm:t>
    </dgm:pt>
    <dgm:pt modelId="{E1104D9A-00B7-4FB5-B9DA-8E7ABC491B08}" type="pres">
      <dgm:prSet presAssocID="{19784948-B8ED-4316-B827-9A6D44F4106E}" presName="wedge2" presStyleLbl="node1" presStyleIdx="1" presStyleCnt="4"/>
      <dgm:spPr/>
      <dgm:t>
        <a:bodyPr/>
        <a:lstStyle/>
        <a:p>
          <a:endParaRPr lang="en-US"/>
        </a:p>
      </dgm:t>
    </dgm:pt>
    <dgm:pt modelId="{2E67687E-850F-42C5-B878-59B785E994BB}" type="pres">
      <dgm:prSet presAssocID="{19784948-B8ED-4316-B827-9A6D44F4106E}" presName="wedge2Tx" presStyleLbl="node1" presStyleIdx="1" presStyleCnt="4">
        <dgm:presLayoutVars>
          <dgm:chMax val="0"/>
          <dgm:chPref val="0"/>
          <dgm:bulletEnabled val="1"/>
        </dgm:presLayoutVars>
      </dgm:prSet>
      <dgm:spPr/>
      <dgm:t>
        <a:bodyPr/>
        <a:lstStyle/>
        <a:p>
          <a:endParaRPr lang="en-US"/>
        </a:p>
      </dgm:t>
    </dgm:pt>
    <dgm:pt modelId="{1DF022B9-4731-4980-8AA3-3BE87EE4DE52}" type="pres">
      <dgm:prSet presAssocID="{19784948-B8ED-4316-B827-9A6D44F4106E}" presName="wedge3" presStyleLbl="node1" presStyleIdx="2" presStyleCnt="4"/>
      <dgm:spPr/>
      <dgm:t>
        <a:bodyPr/>
        <a:lstStyle/>
        <a:p>
          <a:endParaRPr lang="en-US"/>
        </a:p>
      </dgm:t>
    </dgm:pt>
    <dgm:pt modelId="{C81A5265-EBCE-4BCA-B448-EF5B4F3F5755}" type="pres">
      <dgm:prSet presAssocID="{19784948-B8ED-4316-B827-9A6D44F4106E}" presName="wedge3Tx" presStyleLbl="node1" presStyleIdx="2" presStyleCnt="4">
        <dgm:presLayoutVars>
          <dgm:chMax val="0"/>
          <dgm:chPref val="0"/>
          <dgm:bulletEnabled val="1"/>
        </dgm:presLayoutVars>
      </dgm:prSet>
      <dgm:spPr/>
      <dgm:t>
        <a:bodyPr/>
        <a:lstStyle/>
        <a:p>
          <a:endParaRPr lang="en-US"/>
        </a:p>
      </dgm:t>
    </dgm:pt>
    <dgm:pt modelId="{4BDA8F6C-EAF9-44EB-A609-7C684AEA65AE}" type="pres">
      <dgm:prSet presAssocID="{19784948-B8ED-4316-B827-9A6D44F4106E}" presName="wedge4" presStyleLbl="node1" presStyleIdx="3" presStyleCnt="4"/>
      <dgm:spPr/>
      <dgm:t>
        <a:bodyPr/>
        <a:lstStyle/>
        <a:p>
          <a:endParaRPr lang="en-US"/>
        </a:p>
      </dgm:t>
    </dgm:pt>
    <dgm:pt modelId="{C5B2D884-7266-4090-B807-EDC098CFCC16}" type="pres">
      <dgm:prSet presAssocID="{19784948-B8ED-4316-B827-9A6D44F4106E}" presName="wedge4Tx" presStyleLbl="node1" presStyleIdx="3" presStyleCnt="4">
        <dgm:presLayoutVars>
          <dgm:chMax val="0"/>
          <dgm:chPref val="0"/>
          <dgm:bulletEnabled val="1"/>
        </dgm:presLayoutVars>
      </dgm:prSet>
      <dgm:spPr/>
      <dgm:t>
        <a:bodyPr/>
        <a:lstStyle/>
        <a:p>
          <a:endParaRPr lang="en-US"/>
        </a:p>
      </dgm:t>
    </dgm:pt>
  </dgm:ptLst>
  <dgm:cxnLst>
    <dgm:cxn modelId="{9F0FC30F-EE9F-4171-87C2-F3A683E7657F}" type="presOf" srcId="{79BE4751-F2DC-4CDA-B694-5A93C3721ED3}" destId="{C81A5265-EBCE-4BCA-B448-EF5B4F3F5755}" srcOrd="1" destOrd="0" presId="urn:microsoft.com/office/officeart/2005/8/layout/chart3"/>
    <dgm:cxn modelId="{C8CC1CF3-D53F-4E61-BA6B-8D00A3238A56}" srcId="{19784948-B8ED-4316-B827-9A6D44F4106E}" destId="{5F359995-F599-46F5-83BE-6D527C932A2A}" srcOrd="0" destOrd="0" parTransId="{C90D79A8-A75A-4A3C-B3D0-C1BE9BAD1367}" sibTransId="{FC93B1B0-5E6A-47F8-B2CF-04D9F9DE17DF}"/>
    <dgm:cxn modelId="{312999C3-B377-4FE5-ACD5-E9136B3C36CC}" type="presOf" srcId="{42F77A31-80E9-4663-BD18-29D6339AF0ED}" destId="{E1104D9A-00B7-4FB5-B9DA-8E7ABC491B08}" srcOrd="0" destOrd="0" presId="urn:microsoft.com/office/officeart/2005/8/layout/chart3"/>
    <dgm:cxn modelId="{2D5153A7-214C-4B2D-ABA0-E433801B951D}" srcId="{19784948-B8ED-4316-B827-9A6D44F4106E}" destId="{42F77A31-80E9-4663-BD18-29D6339AF0ED}" srcOrd="1" destOrd="0" parTransId="{74C57DB4-7DB5-4FB0-BF29-A4E8E1D13D35}" sibTransId="{EEEAC968-37CE-4EAF-B1BA-57E013D13199}"/>
    <dgm:cxn modelId="{BD8C99EB-E3BE-4066-80E7-4CCC4B4AD078}" type="presOf" srcId="{5F359995-F599-46F5-83BE-6D527C932A2A}" destId="{4773325D-3B91-4721-AF2A-3802AD273D58}" srcOrd="0" destOrd="0" presId="urn:microsoft.com/office/officeart/2005/8/layout/chart3"/>
    <dgm:cxn modelId="{53BB73F1-6D5B-4C2A-A2A7-941EFDAFE551}" type="presOf" srcId="{79BE4751-F2DC-4CDA-B694-5A93C3721ED3}" destId="{1DF022B9-4731-4980-8AA3-3BE87EE4DE52}" srcOrd="0" destOrd="0" presId="urn:microsoft.com/office/officeart/2005/8/layout/chart3"/>
    <dgm:cxn modelId="{DA18E9F3-7E00-45CA-A160-B505E9C9EE0E}" type="presOf" srcId="{5F359995-F599-46F5-83BE-6D527C932A2A}" destId="{F4223323-F8B5-40C6-BAE6-724457D2A858}" srcOrd="1" destOrd="0" presId="urn:microsoft.com/office/officeart/2005/8/layout/chart3"/>
    <dgm:cxn modelId="{BCE19412-1836-4106-8E46-F5FAD6980201}" srcId="{19784948-B8ED-4316-B827-9A6D44F4106E}" destId="{79BE4751-F2DC-4CDA-B694-5A93C3721ED3}" srcOrd="2" destOrd="0" parTransId="{E6DC419E-681D-4C5E-A6FB-B183EFE151F6}" sibTransId="{CF5F1C80-BA7A-415B-BBC2-B2C7244E4A61}"/>
    <dgm:cxn modelId="{658EAEE3-3825-4B4F-978F-376CBCAABD8A}" type="presOf" srcId="{42F77A31-80E9-4663-BD18-29D6339AF0ED}" destId="{2E67687E-850F-42C5-B878-59B785E994BB}" srcOrd="1" destOrd="0" presId="urn:microsoft.com/office/officeart/2005/8/layout/chart3"/>
    <dgm:cxn modelId="{09A92BA3-8DEB-483F-935F-F35819212F46}" type="presOf" srcId="{19784948-B8ED-4316-B827-9A6D44F4106E}" destId="{952A8462-F199-4BB6-9B9B-187ED8FBD6C3}" srcOrd="0" destOrd="0" presId="urn:microsoft.com/office/officeart/2005/8/layout/chart3"/>
    <dgm:cxn modelId="{3E9D2DA9-8084-4B48-BEA6-A3B560EB60D9}" type="presOf" srcId="{6FE27105-150C-4CE3-BB20-C9746957CAA0}" destId="{C5B2D884-7266-4090-B807-EDC098CFCC16}" srcOrd="1" destOrd="0" presId="urn:microsoft.com/office/officeart/2005/8/layout/chart3"/>
    <dgm:cxn modelId="{08F83B04-81D1-43A8-800A-FEFAD41C2EFB}" srcId="{19784948-B8ED-4316-B827-9A6D44F4106E}" destId="{6FE27105-150C-4CE3-BB20-C9746957CAA0}" srcOrd="3" destOrd="0" parTransId="{99A740B9-F32B-48D5-84F0-82008C3645D7}" sibTransId="{E9BA83B4-D344-4C75-A1D7-3E5FAFA5C53C}"/>
    <dgm:cxn modelId="{A9CAEF20-6F77-4F32-A0E6-08C8D935807C}" type="presOf" srcId="{6FE27105-150C-4CE3-BB20-C9746957CAA0}" destId="{4BDA8F6C-EAF9-44EB-A609-7C684AEA65AE}" srcOrd="0" destOrd="0" presId="urn:microsoft.com/office/officeart/2005/8/layout/chart3"/>
    <dgm:cxn modelId="{52AB9F28-3069-4450-8FF4-1BAC28C40675}" type="presParOf" srcId="{952A8462-F199-4BB6-9B9B-187ED8FBD6C3}" destId="{4773325D-3B91-4721-AF2A-3802AD273D58}" srcOrd="0" destOrd="0" presId="urn:microsoft.com/office/officeart/2005/8/layout/chart3"/>
    <dgm:cxn modelId="{BFE2E98A-91C6-46C7-B048-3FFF9E9083A5}" type="presParOf" srcId="{952A8462-F199-4BB6-9B9B-187ED8FBD6C3}" destId="{F4223323-F8B5-40C6-BAE6-724457D2A858}" srcOrd="1" destOrd="0" presId="urn:microsoft.com/office/officeart/2005/8/layout/chart3"/>
    <dgm:cxn modelId="{59F4BF8E-BC2B-4A20-B4B0-87A47205A39D}" type="presParOf" srcId="{952A8462-F199-4BB6-9B9B-187ED8FBD6C3}" destId="{E1104D9A-00B7-4FB5-B9DA-8E7ABC491B08}" srcOrd="2" destOrd="0" presId="urn:microsoft.com/office/officeart/2005/8/layout/chart3"/>
    <dgm:cxn modelId="{4ACF4E7C-0289-4246-A3A9-02ECC87837E3}" type="presParOf" srcId="{952A8462-F199-4BB6-9B9B-187ED8FBD6C3}" destId="{2E67687E-850F-42C5-B878-59B785E994BB}" srcOrd="3" destOrd="0" presId="urn:microsoft.com/office/officeart/2005/8/layout/chart3"/>
    <dgm:cxn modelId="{D02DCD3F-7168-4F99-84D3-29E073597647}" type="presParOf" srcId="{952A8462-F199-4BB6-9B9B-187ED8FBD6C3}" destId="{1DF022B9-4731-4980-8AA3-3BE87EE4DE52}" srcOrd="4" destOrd="0" presId="urn:microsoft.com/office/officeart/2005/8/layout/chart3"/>
    <dgm:cxn modelId="{8D3F2118-B3EE-45A1-B5DA-97959E16D0A5}" type="presParOf" srcId="{952A8462-F199-4BB6-9B9B-187ED8FBD6C3}" destId="{C81A5265-EBCE-4BCA-B448-EF5B4F3F5755}" srcOrd="5" destOrd="0" presId="urn:microsoft.com/office/officeart/2005/8/layout/chart3"/>
    <dgm:cxn modelId="{94A5D61B-FBCB-4E76-95E9-621B826544FB}" type="presParOf" srcId="{952A8462-F199-4BB6-9B9B-187ED8FBD6C3}" destId="{4BDA8F6C-EAF9-44EB-A609-7C684AEA65AE}" srcOrd="6" destOrd="0" presId="urn:microsoft.com/office/officeart/2005/8/layout/chart3"/>
    <dgm:cxn modelId="{3CC8885D-D0ED-4F2B-A0E0-7FD27978F98D}" type="presParOf" srcId="{952A8462-F199-4BB6-9B9B-187ED8FBD6C3}" destId="{C5B2D884-7266-4090-B807-EDC098CFCC16}" srcOrd="7"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9784948-B8ED-4316-B827-9A6D44F4106E}" type="doc">
      <dgm:prSet loTypeId="urn:microsoft.com/office/officeart/2005/8/layout/chart3" loCatId="cycle" qsTypeId="urn:microsoft.com/office/officeart/2005/8/quickstyle/simple1" qsCatId="simple" csTypeId="urn:microsoft.com/office/officeart/2005/8/colors/colorful1" csCatId="colorful" phldr="1"/>
      <dgm:spPr/>
      <dgm:t>
        <a:bodyPr/>
        <a:lstStyle/>
        <a:p>
          <a:endParaRPr lang="en-US"/>
        </a:p>
      </dgm:t>
    </dgm:pt>
    <dgm:pt modelId="{5F359995-F599-46F5-83BE-6D527C932A2A}">
      <dgm:prSet phldrT="[Text]" custT="1"/>
      <dgm:spPr/>
      <dgm:t>
        <a:bodyPr/>
        <a:lstStyle/>
        <a:p>
          <a:r>
            <a:rPr lang="en-US" sz="1400" b="1" dirty="0"/>
            <a:t>Different levels of alert</a:t>
          </a:r>
          <a:endParaRPr lang="en-US" sz="1400" b="1" dirty="0">
            <a:solidFill>
              <a:schemeClr val="bg1"/>
            </a:solidFill>
          </a:endParaRPr>
        </a:p>
        <a:p>
          <a:r>
            <a:rPr lang="en-US" sz="1400" b="1" dirty="0">
              <a:solidFill>
                <a:srgbClr val="C00000"/>
              </a:solidFill>
            </a:rPr>
            <a:t>Level 1</a:t>
          </a:r>
          <a:r>
            <a:rPr lang="en-US" sz="1400" b="1" dirty="0">
              <a:solidFill>
                <a:schemeClr val="bg1"/>
              </a:solidFill>
            </a:rPr>
            <a:t> – internal experts</a:t>
          </a:r>
        </a:p>
      </dgm:t>
    </dgm:pt>
    <dgm:pt modelId="{C90D79A8-A75A-4A3C-B3D0-C1BE9BAD1367}" type="parTrans" cxnId="{C8CC1CF3-D53F-4E61-BA6B-8D00A3238A56}">
      <dgm:prSet/>
      <dgm:spPr/>
      <dgm:t>
        <a:bodyPr/>
        <a:lstStyle/>
        <a:p>
          <a:endParaRPr lang="en-US"/>
        </a:p>
      </dgm:t>
    </dgm:pt>
    <dgm:pt modelId="{FC93B1B0-5E6A-47F8-B2CF-04D9F9DE17DF}" type="sibTrans" cxnId="{C8CC1CF3-D53F-4E61-BA6B-8D00A3238A56}">
      <dgm:prSet/>
      <dgm:spPr/>
      <dgm:t>
        <a:bodyPr/>
        <a:lstStyle/>
        <a:p>
          <a:endParaRPr lang="en-US"/>
        </a:p>
      </dgm:t>
    </dgm:pt>
    <dgm:pt modelId="{42F77A31-80E9-4663-BD18-29D6339AF0ED}">
      <dgm:prSet phldrT="[Text]" custT="1"/>
      <dgm:spPr/>
      <dgm:t>
        <a:bodyPr/>
        <a:lstStyle/>
        <a:p>
          <a:r>
            <a:rPr lang="en-US" sz="1400" b="1" dirty="0">
              <a:solidFill>
                <a:srgbClr val="C00000"/>
              </a:solidFill>
            </a:rPr>
            <a:t>Level 2</a:t>
          </a:r>
          <a:r>
            <a:rPr lang="en-US" sz="1400" b="1" dirty="0">
              <a:solidFill>
                <a:schemeClr val="bg1"/>
              </a:solidFill>
            </a:rPr>
            <a:t> – bigger groups of experts, industries at risk</a:t>
          </a:r>
          <a:endParaRPr lang="en-US" sz="1400" b="1" dirty="0">
            <a:solidFill>
              <a:srgbClr val="C00000"/>
            </a:solidFill>
          </a:endParaRPr>
        </a:p>
      </dgm:t>
    </dgm:pt>
    <dgm:pt modelId="{74C57DB4-7DB5-4FB0-BF29-A4E8E1D13D35}" type="parTrans" cxnId="{2D5153A7-214C-4B2D-ABA0-E433801B951D}">
      <dgm:prSet/>
      <dgm:spPr/>
      <dgm:t>
        <a:bodyPr/>
        <a:lstStyle/>
        <a:p>
          <a:endParaRPr lang="en-US"/>
        </a:p>
      </dgm:t>
    </dgm:pt>
    <dgm:pt modelId="{EEEAC968-37CE-4EAF-B1BA-57E013D13199}" type="sibTrans" cxnId="{2D5153A7-214C-4B2D-ABA0-E433801B951D}">
      <dgm:prSet/>
      <dgm:spPr/>
      <dgm:t>
        <a:bodyPr/>
        <a:lstStyle/>
        <a:p>
          <a:endParaRPr lang="en-US"/>
        </a:p>
      </dgm:t>
    </dgm:pt>
    <dgm:pt modelId="{79BE4751-F2DC-4CDA-B694-5A93C3721ED3}">
      <dgm:prSet phldrT="[Text]" custT="1"/>
      <dgm:spPr/>
      <dgm:t>
        <a:bodyPr/>
        <a:lstStyle/>
        <a:p>
          <a:r>
            <a:rPr lang="en-US" sz="1400" b="1" dirty="0">
              <a:solidFill>
                <a:srgbClr val="C00000"/>
              </a:solidFill>
            </a:rPr>
            <a:t>Level 3</a:t>
          </a:r>
          <a:r>
            <a:rPr lang="en-US" sz="1400" b="1" dirty="0"/>
            <a:t> – OH and public health authorities </a:t>
          </a:r>
        </a:p>
      </dgm:t>
    </dgm:pt>
    <dgm:pt modelId="{E6DC419E-681D-4C5E-A6FB-B183EFE151F6}" type="parTrans" cxnId="{BCE19412-1836-4106-8E46-F5FAD6980201}">
      <dgm:prSet/>
      <dgm:spPr/>
      <dgm:t>
        <a:bodyPr/>
        <a:lstStyle/>
        <a:p>
          <a:endParaRPr lang="en-US"/>
        </a:p>
      </dgm:t>
    </dgm:pt>
    <dgm:pt modelId="{CF5F1C80-BA7A-415B-BBC2-B2C7244E4A61}" type="sibTrans" cxnId="{BCE19412-1836-4106-8E46-F5FAD6980201}">
      <dgm:prSet/>
      <dgm:spPr/>
      <dgm:t>
        <a:bodyPr/>
        <a:lstStyle/>
        <a:p>
          <a:endParaRPr lang="en-US"/>
        </a:p>
      </dgm:t>
    </dgm:pt>
    <dgm:pt modelId="{6FE27105-150C-4CE3-BB20-C9746957CAA0}">
      <dgm:prSet custT="1"/>
      <dgm:spPr>
        <a:solidFill>
          <a:schemeClr val="tx2"/>
        </a:solidFill>
      </dgm:spPr>
      <dgm:t>
        <a:bodyPr/>
        <a:lstStyle/>
        <a:p>
          <a:r>
            <a:rPr lang="en-US" sz="1400" b="1" dirty="0">
              <a:solidFill>
                <a:schemeClr val="bg1"/>
              </a:solidFill>
            </a:rPr>
            <a:t>Work-relatedness evaluation by </a:t>
          </a:r>
          <a:r>
            <a:rPr lang="en-US" sz="1400" b="1" dirty="0">
              <a:solidFill>
                <a:srgbClr val="C00000"/>
              </a:solidFill>
            </a:rPr>
            <a:t>experts</a:t>
          </a:r>
        </a:p>
      </dgm:t>
    </dgm:pt>
    <dgm:pt modelId="{99A740B9-F32B-48D5-84F0-82008C3645D7}" type="parTrans" cxnId="{08F83B04-81D1-43A8-800A-FEFAD41C2EFB}">
      <dgm:prSet/>
      <dgm:spPr/>
      <dgm:t>
        <a:bodyPr/>
        <a:lstStyle/>
        <a:p>
          <a:endParaRPr lang="en-US"/>
        </a:p>
      </dgm:t>
    </dgm:pt>
    <dgm:pt modelId="{E9BA83B4-D344-4C75-A1D7-3E5FAFA5C53C}" type="sibTrans" cxnId="{08F83B04-81D1-43A8-800A-FEFAD41C2EFB}">
      <dgm:prSet/>
      <dgm:spPr/>
      <dgm:t>
        <a:bodyPr/>
        <a:lstStyle/>
        <a:p>
          <a:endParaRPr lang="en-US"/>
        </a:p>
      </dgm:t>
    </dgm:pt>
    <dgm:pt modelId="{952A8462-F199-4BB6-9B9B-187ED8FBD6C3}" type="pres">
      <dgm:prSet presAssocID="{19784948-B8ED-4316-B827-9A6D44F4106E}" presName="compositeShape" presStyleCnt="0">
        <dgm:presLayoutVars>
          <dgm:chMax val="7"/>
          <dgm:dir/>
          <dgm:resizeHandles val="exact"/>
        </dgm:presLayoutVars>
      </dgm:prSet>
      <dgm:spPr/>
      <dgm:t>
        <a:bodyPr/>
        <a:lstStyle/>
        <a:p>
          <a:endParaRPr lang="en-US"/>
        </a:p>
      </dgm:t>
    </dgm:pt>
    <dgm:pt modelId="{4773325D-3B91-4721-AF2A-3802AD273D58}" type="pres">
      <dgm:prSet presAssocID="{19784948-B8ED-4316-B827-9A6D44F4106E}" presName="wedge1" presStyleLbl="node1" presStyleIdx="0" presStyleCnt="4"/>
      <dgm:spPr/>
      <dgm:t>
        <a:bodyPr/>
        <a:lstStyle/>
        <a:p>
          <a:endParaRPr lang="en-US"/>
        </a:p>
      </dgm:t>
    </dgm:pt>
    <dgm:pt modelId="{F4223323-F8B5-40C6-BAE6-724457D2A858}" type="pres">
      <dgm:prSet presAssocID="{19784948-B8ED-4316-B827-9A6D44F4106E}" presName="wedge1Tx" presStyleLbl="node1" presStyleIdx="0" presStyleCnt="4">
        <dgm:presLayoutVars>
          <dgm:chMax val="0"/>
          <dgm:chPref val="0"/>
          <dgm:bulletEnabled val="1"/>
        </dgm:presLayoutVars>
      </dgm:prSet>
      <dgm:spPr/>
      <dgm:t>
        <a:bodyPr/>
        <a:lstStyle/>
        <a:p>
          <a:endParaRPr lang="en-US"/>
        </a:p>
      </dgm:t>
    </dgm:pt>
    <dgm:pt modelId="{E1104D9A-00B7-4FB5-B9DA-8E7ABC491B08}" type="pres">
      <dgm:prSet presAssocID="{19784948-B8ED-4316-B827-9A6D44F4106E}" presName="wedge2" presStyleLbl="node1" presStyleIdx="1" presStyleCnt="4"/>
      <dgm:spPr/>
      <dgm:t>
        <a:bodyPr/>
        <a:lstStyle/>
        <a:p>
          <a:endParaRPr lang="en-US"/>
        </a:p>
      </dgm:t>
    </dgm:pt>
    <dgm:pt modelId="{2E67687E-850F-42C5-B878-59B785E994BB}" type="pres">
      <dgm:prSet presAssocID="{19784948-B8ED-4316-B827-9A6D44F4106E}" presName="wedge2Tx" presStyleLbl="node1" presStyleIdx="1" presStyleCnt="4">
        <dgm:presLayoutVars>
          <dgm:chMax val="0"/>
          <dgm:chPref val="0"/>
          <dgm:bulletEnabled val="1"/>
        </dgm:presLayoutVars>
      </dgm:prSet>
      <dgm:spPr/>
      <dgm:t>
        <a:bodyPr/>
        <a:lstStyle/>
        <a:p>
          <a:endParaRPr lang="en-US"/>
        </a:p>
      </dgm:t>
    </dgm:pt>
    <dgm:pt modelId="{1DF022B9-4731-4980-8AA3-3BE87EE4DE52}" type="pres">
      <dgm:prSet presAssocID="{19784948-B8ED-4316-B827-9A6D44F4106E}" presName="wedge3" presStyleLbl="node1" presStyleIdx="2" presStyleCnt="4"/>
      <dgm:spPr/>
      <dgm:t>
        <a:bodyPr/>
        <a:lstStyle/>
        <a:p>
          <a:endParaRPr lang="en-US"/>
        </a:p>
      </dgm:t>
    </dgm:pt>
    <dgm:pt modelId="{C81A5265-EBCE-4BCA-B448-EF5B4F3F5755}" type="pres">
      <dgm:prSet presAssocID="{19784948-B8ED-4316-B827-9A6D44F4106E}" presName="wedge3Tx" presStyleLbl="node1" presStyleIdx="2" presStyleCnt="4">
        <dgm:presLayoutVars>
          <dgm:chMax val="0"/>
          <dgm:chPref val="0"/>
          <dgm:bulletEnabled val="1"/>
        </dgm:presLayoutVars>
      </dgm:prSet>
      <dgm:spPr/>
      <dgm:t>
        <a:bodyPr/>
        <a:lstStyle/>
        <a:p>
          <a:endParaRPr lang="en-US"/>
        </a:p>
      </dgm:t>
    </dgm:pt>
    <dgm:pt modelId="{4BDA8F6C-EAF9-44EB-A609-7C684AEA65AE}" type="pres">
      <dgm:prSet presAssocID="{19784948-B8ED-4316-B827-9A6D44F4106E}" presName="wedge4" presStyleLbl="node1" presStyleIdx="3" presStyleCnt="4"/>
      <dgm:spPr/>
      <dgm:t>
        <a:bodyPr/>
        <a:lstStyle/>
        <a:p>
          <a:endParaRPr lang="en-US"/>
        </a:p>
      </dgm:t>
    </dgm:pt>
    <dgm:pt modelId="{C5B2D884-7266-4090-B807-EDC098CFCC16}" type="pres">
      <dgm:prSet presAssocID="{19784948-B8ED-4316-B827-9A6D44F4106E}" presName="wedge4Tx" presStyleLbl="node1" presStyleIdx="3" presStyleCnt="4">
        <dgm:presLayoutVars>
          <dgm:chMax val="0"/>
          <dgm:chPref val="0"/>
          <dgm:bulletEnabled val="1"/>
        </dgm:presLayoutVars>
      </dgm:prSet>
      <dgm:spPr/>
      <dgm:t>
        <a:bodyPr/>
        <a:lstStyle/>
        <a:p>
          <a:endParaRPr lang="en-US"/>
        </a:p>
      </dgm:t>
    </dgm:pt>
  </dgm:ptLst>
  <dgm:cxnLst>
    <dgm:cxn modelId="{9F0FC30F-EE9F-4171-87C2-F3A683E7657F}" type="presOf" srcId="{79BE4751-F2DC-4CDA-B694-5A93C3721ED3}" destId="{C81A5265-EBCE-4BCA-B448-EF5B4F3F5755}" srcOrd="1" destOrd="0" presId="urn:microsoft.com/office/officeart/2005/8/layout/chart3"/>
    <dgm:cxn modelId="{C8CC1CF3-D53F-4E61-BA6B-8D00A3238A56}" srcId="{19784948-B8ED-4316-B827-9A6D44F4106E}" destId="{5F359995-F599-46F5-83BE-6D527C932A2A}" srcOrd="0" destOrd="0" parTransId="{C90D79A8-A75A-4A3C-B3D0-C1BE9BAD1367}" sibTransId="{FC93B1B0-5E6A-47F8-B2CF-04D9F9DE17DF}"/>
    <dgm:cxn modelId="{312999C3-B377-4FE5-ACD5-E9136B3C36CC}" type="presOf" srcId="{42F77A31-80E9-4663-BD18-29D6339AF0ED}" destId="{E1104D9A-00B7-4FB5-B9DA-8E7ABC491B08}" srcOrd="0" destOrd="0" presId="urn:microsoft.com/office/officeart/2005/8/layout/chart3"/>
    <dgm:cxn modelId="{2D5153A7-214C-4B2D-ABA0-E433801B951D}" srcId="{19784948-B8ED-4316-B827-9A6D44F4106E}" destId="{42F77A31-80E9-4663-BD18-29D6339AF0ED}" srcOrd="1" destOrd="0" parTransId="{74C57DB4-7DB5-4FB0-BF29-A4E8E1D13D35}" sibTransId="{EEEAC968-37CE-4EAF-B1BA-57E013D13199}"/>
    <dgm:cxn modelId="{BD8C99EB-E3BE-4066-80E7-4CCC4B4AD078}" type="presOf" srcId="{5F359995-F599-46F5-83BE-6D527C932A2A}" destId="{4773325D-3B91-4721-AF2A-3802AD273D58}" srcOrd="0" destOrd="0" presId="urn:microsoft.com/office/officeart/2005/8/layout/chart3"/>
    <dgm:cxn modelId="{53BB73F1-6D5B-4C2A-A2A7-941EFDAFE551}" type="presOf" srcId="{79BE4751-F2DC-4CDA-B694-5A93C3721ED3}" destId="{1DF022B9-4731-4980-8AA3-3BE87EE4DE52}" srcOrd="0" destOrd="0" presId="urn:microsoft.com/office/officeart/2005/8/layout/chart3"/>
    <dgm:cxn modelId="{DA18E9F3-7E00-45CA-A160-B505E9C9EE0E}" type="presOf" srcId="{5F359995-F599-46F5-83BE-6D527C932A2A}" destId="{F4223323-F8B5-40C6-BAE6-724457D2A858}" srcOrd="1" destOrd="0" presId="urn:microsoft.com/office/officeart/2005/8/layout/chart3"/>
    <dgm:cxn modelId="{BCE19412-1836-4106-8E46-F5FAD6980201}" srcId="{19784948-B8ED-4316-B827-9A6D44F4106E}" destId="{79BE4751-F2DC-4CDA-B694-5A93C3721ED3}" srcOrd="2" destOrd="0" parTransId="{E6DC419E-681D-4C5E-A6FB-B183EFE151F6}" sibTransId="{CF5F1C80-BA7A-415B-BBC2-B2C7244E4A61}"/>
    <dgm:cxn modelId="{658EAEE3-3825-4B4F-978F-376CBCAABD8A}" type="presOf" srcId="{42F77A31-80E9-4663-BD18-29D6339AF0ED}" destId="{2E67687E-850F-42C5-B878-59B785E994BB}" srcOrd="1" destOrd="0" presId="urn:microsoft.com/office/officeart/2005/8/layout/chart3"/>
    <dgm:cxn modelId="{09A92BA3-8DEB-483F-935F-F35819212F46}" type="presOf" srcId="{19784948-B8ED-4316-B827-9A6D44F4106E}" destId="{952A8462-F199-4BB6-9B9B-187ED8FBD6C3}" srcOrd="0" destOrd="0" presId="urn:microsoft.com/office/officeart/2005/8/layout/chart3"/>
    <dgm:cxn modelId="{3E9D2DA9-8084-4B48-BEA6-A3B560EB60D9}" type="presOf" srcId="{6FE27105-150C-4CE3-BB20-C9746957CAA0}" destId="{C5B2D884-7266-4090-B807-EDC098CFCC16}" srcOrd="1" destOrd="0" presId="urn:microsoft.com/office/officeart/2005/8/layout/chart3"/>
    <dgm:cxn modelId="{08F83B04-81D1-43A8-800A-FEFAD41C2EFB}" srcId="{19784948-B8ED-4316-B827-9A6D44F4106E}" destId="{6FE27105-150C-4CE3-BB20-C9746957CAA0}" srcOrd="3" destOrd="0" parTransId="{99A740B9-F32B-48D5-84F0-82008C3645D7}" sibTransId="{E9BA83B4-D344-4C75-A1D7-3E5FAFA5C53C}"/>
    <dgm:cxn modelId="{A9CAEF20-6F77-4F32-A0E6-08C8D935807C}" type="presOf" srcId="{6FE27105-150C-4CE3-BB20-C9746957CAA0}" destId="{4BDA8F6C-EAF9-44EB-A609-7C684AEA65AE}" srcOrd="0" destOrd="0" presId="urn:microsoft.com/office/officeart/2005/8/layout/chart3"/>
    <dgm:cxn modelId="{52AB9F28-3069-4450-8FF4-1BAC28C40675}" type="presParOf" srcId="{952A8462-F199-4BB6-9B9B-187ED8FBD6C3}" destId="{4773325D-3B91-4721-AF2A-3802AD273D58}" srcOrd="0" destOrd="0" presId="urn:microsoft.com/office/officeart/2005/8/layout/chart3"/>
    <dgm:cxn modelId="{BFE2E98A-91C6-46C7-B048-3FFF9E9083A5}" type="presParOf" srcId="{952A8462-F199-4BB6-9B9B-187ED8FBD6C3}" destId="{F4223323-F8B5-40C6-BAE6-724457D2A858}" srcOrd="1" destOrd="0" presId="urn:microsoft.com/office/officeart/2005/8/layout/chart3"/>
    <dgm:cxn modelId="{59F4BF8E-BC2B-4A20-B4B0-87A47205A39D}" type="presParOf" srcId="{952A8462-F199-4BB6-9B9B-187ED8FBD6C3}" destId="{E1104D9A-00B7-4FB5-B9DA-8E7ABC491B08}" srcOrd="2" destOrd="0" presId="urn:microsoft.com/office/officeart/2005/8/layout/chart3"/>
    <dgm:cxn modelId="{4ACF4E7C-0289-4246-A3A9-02ECC87837E3}" type="presParOf" srcId="{952A8462-F199-4BB6-9B9B-187ED8FBD6C3}" destId="{2E67687E-850F-42C5-B878-59B785E994BB}" srcOrd="3" destOrd="0" presId="urn:microsoft.com/office/officeart/2005/8/layout/chart3"/>
    <dgm:cxn modelId="{D02DCD3F-7168-4F99-84D3-29E073597647}" type="presParOf" srcId="{952A8462-F199-4BB6-9B9B-187ED8FBD6C3}" destId="{1DF022B9-4731-4980-8AA3-3BE87EE4DE52}" srcOrd="4" destOrd="0" presId="urn:microsoft.com/office/officeart/2005/8/layout/chart3"/>
    <dgm:cxn modelId="{8D3F2118-B3EE-45A1-B5DA-97959E16D0A5}" type="presParOf" srcId="{952A8462-F199-4BB6-9B9B-187ED8FBD6C3}" destId="{C81A5265-EBCE-4BCA-B448-EF5B4F3F5755}" srcOrd="5" destOrd="0" presId="urn:microsoft.com/office/officeart/2005/8/layout/chart3"/>
    <dgm:cxn modelId="{94A5D61B-FBCB-4E76-95E9-621B826544FB}" type="presParOf" srcId="{952A8462-F199-4BB6-9B9B-187ED8FBD6C3}" destId="{4BDA8F6C-EAF9-44EB-A609-7C684AEA65AE}" srcOrd="6" destOrd="0" presId="urn:microsoft.com/office/officeart/2005/8/layout/chart3"/>
    <dgm:cxn modelId="{3CC8885D-D0ED-4F2B-A0E0-7FD27978F98D}" type="presParOf" srcId="{952A8462-F199-4BB6-9B9B-187ED8FBD6C3}" destId="{C5B2D884-7266-4090-B807-EDC098CFCC16}" srcOrd="7" destOrd="0" presId="urn:microsoft.com/office/officeart/2005/8/layout/char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20E7BB0-7DAF-4269-AFCC-D6836BC843BE}">
      <dsp:nvSpPr>
        <dsp:cNvPr id="0" name=""/>
        <dsp:cNvSpPr/>
      </dsp:nvSpPr>
      <dsp:spPr>
        <a:xfrm rot="5400000">
          <a:off x="239185" y="728376"/>
          <a:ext cx="564582" cy="642756"/>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419F989-EE58-4F3A-BBDE-000DBC1D0142}">
      <dsp:nvSpPr>
        <dsp:cNvPr id="0" name=""/>
        <dsp:cNvSpPr/>
      </dsp:nvSpPr>
      <dsp:spPr>
        <a:xfrm>
          <a:off x="3000" y="116956"/>
          <a:ext cx="950423" cy="665265"/>
        </a:xfrm>
        <a:prstGeom prst="roundRect">
          <a:avLst>
            <a:gd name="adj" fmla="val 16670"/>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a:t>Task 1.</a:t>
          </a:r>
          <a:endParaRPr lang="nl-BE" sz="1800" kern="1200" dirty="0"/>
        </a:p>
      </dsp:txBody>
      <dsp:txXfrm>
        <a:off x="35481" y="149437"/>
        <a:ext cx="885461" cy="600303"/>
      </dsp:txXfrm>
    </dsp:sp>
    <dsp:sp modelId="{4D90CE35-AAEE-434C-B8C3-ABA5E3AF4D33}">
      <dsp:nvSpPr>
        <dsp:cNvPr id="0" name=""/>
        <dsp:cNvSpPr/>
      </dsp:nvSpPr>
      <dsp:spPr>
        <a:xfrm>
          <a:off x="1184871" y="153176"/>
          <a:ext cx="2403765" cy="5376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171450" lvl="1" indent="-171450" algn="l" defTabSz="800100">
            <a:lnSpc>
              <a:spcPct val="90000"/>
            </a:lnSpc>
            <a:spcBef>
              <a:spcPct val="0"/>
            </a:spcBef>
            <a:spcAft>
              <a:spcPct val="15000"/>
            </a:spcAft>
            <a:buChar char="••"/>
          </a:pPr>
          <a:r>
            <a:rPr lang="nl-BE" sz="1800" b="0" kern="0" baseline="0" dirty="0"/>
            <a:t>Literature review</a:t>
          </a:r>
        </a:p>
      </dsp:txBody>
      <dsp:txXfrm>
        <a:off x="1184871" y="153176"/>
        <a:ext cx="2403765" cy="537697"/>
      </dsp:txXfrm>
    </dsp:sp>
    <dsp:sp modelId="{FBA8C28E-E83A-4E19-85EC-CB8C7DD7D44A}">
      <dsp:nvSpPr>
        <dsp:cNvPr id="0" name=""/>
        <dsp:cNvSpPr/>
      </dsp:nvSpPr>
      <dsp:spPr>
        <a:xfrm rot="5400000">
          <a:off x="956537" y="1441035"/>
          <a:ext cx="564582" cy="642756"/>
        </a:xfrm>
        <a:prstGeom prst="bentUpArrow">
          <a:avLst>
            <a:gd name="adj1" fmla="val 32840"/>
            <a:gd name="adj2" fmla="val 25000"/>
            <a:gd name="adj3" fmla="val 35780"/>
          </a:avLst>
        </a:prstGeom>
        <a:solidFill>
          <a:schemeClr val="accent1">
            <a:tint val="50000"/>
            <a:hueOff val="-4164747"/>
            <a:satOff val="21310"/>
            <a:lumOff val="553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854C312-4128-40D1-9387-6628FA05C479}">
      <dsp:nvSpPr>
        <dsp:cNvPr id="0" name=""/>
        <dsp:cNvSpPr/>
      </dsp:nvSpPr>
      <dsp:spPr>
        <a:xfrm>
          <a:off x="819066" y="814461"/>
          <a:ext cx="950423" cy="665265"/>
        </a:xfrm>
        <a:prstGeom prst="roundRect">
          <a:avLst>
            <a:gd name="adj" fmla="val 16670"/>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a:t>Task 2.</a:t>
          </a:r>
          <a:endParaRPr lang="nl-BE" sz="1800" kern="1200" dirty="0"/>
        </a:p>
      </dsp:txBody>
      <dsp:txXfrm>
        <a:off x="851547" y="846942"/>
        <a:ext cx="885461" cy="600303"/>
      </dsp:txXfrm>
    </dsp:sp>
    <dsp:sp modelId="{7BE23E6C-2947-408E-BB84-78DC5FCC4DB1}">
      <dsp:nvSpPr>
        <dsp:cNvPr id="0" name=""/>
        <dsp:cNvSpPr/>
      </dsp:nvSpPr>
      <dsp:spPr>
        <a:xfrm>
          <a:off x="1929406" y="927696"/>
          <a:ext cx="4081057" cy="5376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In-depth description of 12 selected systems through interviews </a:t>
          </a:r>
          <a:r>
            <a:rPr lang="nl-BE" sz="1800" kern="1200" dirty="0"/>
            <a:t>and qualitative analysis</a:t>
          </a:r>
        </a:p>
        <a:p>
          <a:pPr marL="57150" lvl="1" indent="-57150" algn="l" defTabSz="311150">
            <a:lnSpc>
              <a:spcPct val="90000"/>
            </a:lnSpc>
            <a:spcBef>
              <a:spcPct val="0"/>
            </a:spcBef>
            <a:spcAft>
              <a:spcPct val="15000"/>
            </a:spcAft>
            <a:buChar char="••"/>
          </a:pPr>
          <a:endParaRPr lang="nl-BE" sz="700" kern="1200" dirty="0"/>
        </a:p>
      </dsp:txBody>
      <dsp:txXfrm>
        <a:off x="1929406" y="927696"/>
        <a:ext cx="4081057" cy="537697"/>
      </dsp:txXfrm>
    </dsp:sp>
    <dsp:sp modelId="{F3121E67-46E3-40D5-9BE0-A40F86EFFD6D}">
      <dsp:nvSpPr>
        <dsp:cNvPr id="0" name=""/>
        <dsp:cNvSpPr/>
      </dsp:nvSpPr>
      <dsp:spPr>
        <a:xfrm rot="5400000">
          <a:off x="1858469" y="2232476"/>
          <a:ext cx="564582" cy="642756"/>
        </a:xfrm>
        <a:prstGeom prst="bentUpArrow">
          <a:avLst>
            <a:gd name="adj1" fmla="val 32840"/>
            <a:gd name="adj2" fmla="val 25000"/>
            <a:gd name="adj3" fmla="val 35780"/>
          </a:avLst>
        </a:prstGeom>
        <a:solidFill>
          <a:schemeClr val="accent1">
            <a:tint val="50000"/>
            <a:hueOff val="-8329493"/>
            <a:satOff val="42620"/>
            <a:lumOff val="1107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3B0AF41-3DE7-44C4-A260-F0BF77FCE137}">
      <dsp:nvSpPr>
        <dsp:cNvPr id="0" name=""/>
        <dsp:cNvSpPr/>
      </dsp:nvSpPr>
      <dsp:spPr>
        <a:xfrm>
          <a:off x="1589045" y="1600539"/>
          <a:ext cx="950423" cy="665265"/>
        </a:xfrm>
        <a:prstGeom prst="roundRect">
          <a:avLst>
            <a:gd name="adj" fmla="val 16670"/>
          </a:avLst>
        </a:prstGeom>
        <a:solidFill>
          <a:schemeClr val="accent4">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a:t>Task 3.</a:t>
          </a:r>
          <a:endParaRPr lang="nl-BE" sz="1800" kern="1200" dirty="0"/>
        </a:p>
      </dsp:txBody>
      <dsp:txXfrm>
        <a:off x="1621526" y="1633020"/>
        <a:ext cx="885461" cy="600303"/>
      </dsp:txXfrm>
    </dsp:sp>
    <dsp:sp modelId="{C0EBCF70-9D97-40C8-882D-55571B6B486D}">
      <dsp:nvSpPr>
        <dsp:cNvPr id="0" name=""/>
        <dsp:cNvSpPr/>
      </dsp:nvSpPr>
      <dsp:spPr>
        <a:xfrm>
          <a:off x="2710505" y="1675655"/>
          <a:ext cx="4354501" cy="5376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Workshop to discuss outcomes </a:t>
          </a:r>
          <a:r>
            <a:rPr lang="en-US" sz="1800" kern="1200" dirty="0" smtClean="0"/>
            <a:t>of </a:t>
          </a:r>
          <a:br>
            <a:rPr lang="en-US" sz="1800" kern="1200" dirty="0" smtClean="0"/>
          </a:br>
          <a:r>
            <a:rPr lang="en-US" sz="1800" kern="1200" dirty="0" smtClean="0"/>
            <a:t>tasks 1 </a:t>
          </a:r>
          <a:r>
            <a:rPr lang="en-US" sz="1800" kern="1200" dirty="0"/>
            <a:t>and 2</a:t>
          </a:r>
          <a:endParaRPr lang="nl-BE" sz="1800" kern="1200" dirty="0"/>
        </a:p>
        <a:p>
          <a:pPr marL="57150" lvl="1" indent="-57150" algn="l" defTabSz="355600">
            <a:lnSpc>
              <a:spcPct val="90000"/>
            </a:lnSpc>
            <a:spcBef>
              <a:spcPct val="0"/>
            </a:spcBef>
            <a:spcAft>
              <a:spcPct val="15000"/>
            </a:spcAft>
            <a:buChar char="••"/>
          </a:pPr>
          <a:endParaRPr lang="nl-BE" sz="800" kern="1200" dirty="0"/>
        </a:p>
      </dsp:txBody>
      <dsp:txXfrm>
        <a:off x="2710505" y="1675655"/>
        <a:ext cx="4354501" cy="537697"/>
      </dsp:txXfrm>
    </dsp:sp>
    <dsp:sp modelId="{E7F251BC-FB62-4AC9-A3C9-80B41AB2FB81}">
      <dsp:nvSpPr>
        <dsp:cNvPr id="0" name=""/>
        <dsp:cNvSpPr/>
      </dsp:nvSpPr>
      <dsp:spPr>
        <a:xfrm rot="5400000">
          <a:off x="2657760" y="2988636"/>
          <a:ext cx="564582" cy="642756"/>
        </a:xfrm>
        <a:prstGeom prst="bentUpArrow">
          <a:avLst>
            <a:gd name="adj1" fmla="val 32840"/>
            <a:gd name="adj2" fmla="val 25000"/>
            <a:gd name="adj3" fmla="val 35780"/>
          </a:avLst>
        </a:prstGeom>
        <a:solidFill>
          <a:schemeClr val="accent1">
            <a:tint val="50000"/>
            <a:hueOff val="-12494239"/>
            <a:satOff val="63930"/>
            <a:lumOff val="16608"/>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89A6B6-36F1-4A27-922E-53BCD1928AA5}">
      <dsp:nvSpPr>
        <dsp:cNvPr id="0" name=""/>
        <dsp:cNvSpPr/>
      </dsp:nvSpPr>
      <dsp:spPr>
        <a:xfrm>
          <a:off x="2349451" y="2357645"/>
          <a:ext cx="950423" cy="665265"/>
        </a:xfrm>
        <a:prstGeom prst="roundRect">
          <a:avLst>
            <a:gd name="adj" fmla="val 16670"/>
          </a:avLst>
        </a:prstGeom>
        <a:solidFill>
          <a:schemeClr val="accent5">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a:t>Task 4.</a:t>
          </a:r>
          <a:endParaRPr lang="nl-BE" sz="1800" kern="1200" dirty="0"/>
        </a:p>
      </dsp:txBody>
      <dsp:txXfrm>
        <a:off x="2381932" y="2390126"/>
        <a:ext cx="885461" cy="600303"/>
      </dsp:txXfrm>
    </dsp:sp>
    <dsp:sp modelId="{6DD063D7-2DE8-4AD2-9063-1319E10ABF9B}">
      <dsp:nvSpPr>
        <dsp:cNvPr id="0" name=""/>
        <dsp:cNvSpPr/>
      </dsp:nvSpPr>
      <dsp:spPr>
        <a:xfrm>
          <a:off x="3460485" y="2485163"/>
          <a:ext cx="2934360" cy="5376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Final report including analysis and recommendations</a:t>
          </a:r>
          <a:endParaRPr lang="nl-BE" sz="900" kern="1200" dirty="0"/>
        </a:p>
        <a:p>
          <a:pPr marL="57150" lvl="1" indent="-57150" algn="l" defTabSz="400050">
            <a:lnSpc>
              <a:spcPct val="90000"/>
            </a:lnSpc>
            <a:spcBef>
              <a:spcPct val="0"/>
            </a:spcBef>
            <a:spcAft>
              <a:spcPct val="15000"/>
            </a:spcAft>
            <a:buChar char="••"/>
          </a:pPr>
          <a:endParaRPr lang="nl-BE" sz="900" kern="1200" dirty="0"/>
        </a:p>
      </dsp:txBody>
      <dsp:txXfrm>
        <a:off x="3460485" y="2485163"/>
        <a:ext cx="2934360" cy="537697"/>
      </dsp:txXfrm>
    </dsp:sp>
    <dsp:sp modelId="{82E11D77-409A-4E24-BEFE-10E8B8A30784}">
      <dsp:nvSpPr>
        <dsp:cNvPr id="0" name=""/>
        <dsp:cNvSpPr/>
      </dsp:nvSpPr>
      <dsp:spPr>
        <a:xfrm>
          <a:off x="3234494" y="3114658"/>
          <a:ext cx="950423" cy="665265"/>
        </a:xfrm>
        <a:prstGeom prst="roundRect">
          <a:avLst>
            <a:gd name="adj" fmla="val 16670"/>
          </a:avLst>
        </a:prstGeom>
        <a:solidFill>
          <a:schemeClr val="accent6">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n-GB" sz="1800" kern="1200" dirty="0"/>
            <a:t>Task 5.</a:t>
          </a:r>
          <a:endParaRPr lang="nl-BE" sz="1800" kern="1200" dirty="0"/>
        </a:p>
      </dsp:txBody>
      <dsp:txXfrm>
        <a:off x="3266975" y="3147139"/>
        <a:ext cx="885461" cy="600303"/>
      </dsp:txXfrm>
    </dsp:sp>
    <dsp:sp modelId="{B4A29932-086F-44B2-911B-D631AA755D09}">
      <dsp:nvSpPr>
        <dsp:cNvPr id="0" name=""/>
        <dsp:cNvSpPr/>
      </dsp:nvSpPr>
      <dsp:spPr>
        <a:xfrm>
          <a:off x="4359745" y="3227782"/>
          <a:ext cx="2704831" cy="53769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8580" tIns="68580" rIns="68580" bIns="68580" numCol="1" spcCol="1270" anchor="ctr" anchorCtr="0">
          <a:noAutofit/>
        </a:bodyPr>
        <a:lstStyle/>
        <a:p>
          <a:pPr marL="171450" lvl="1" indent="-171450" algn="l" defTabSz="800100">
            <a:lnSpc>
              <a:spcPct val="90000"/>
            </a:lnSpc>
            <a:spcBef>
              <a:spcPct val="0"/>
            </a:spcBef>
            <a:spcAft>
              <a:spcPct val="15000"/>
            </a:spcAft>
            <a:buChar char="••"/>
          </a:pPr>
          <a:r>
            <a:rPr lang="en-US" sz="1800" kern="1200" dirty="0"/>
            <a:t>Workshop to disseminate findings to stakeholders</a:t>
          </a:r>
          <a:endParaRPr lang="nl-BE" sz="1800" kern="1200" dirty="0"/>
        </a:p>
      </dsp:txBody>
      <dsp:txXfrm>
        <a:off x="4359745" y="3227782"/>
        <a:ext cx="2704831" cy="53769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3.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layout4.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0475" cy="498773"/>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sz="quarter" idx="1"/>
          </p:nvPr>
        </p:nvSpPr>
        <p:spPr>
          <a:xfrm>
            <a:off x="3856737" y="0"/>
            <a:ext cx="2950475" cy="498773"/>
          </a:xfrm>
          <a:prstGeom prst="rect">
            <a:avLst/>
          </a:prstGeom>
        </p:spPr>
        <p:txBody>
          <a:bodyPr vert="horz" lIns="91440" tIns="45720" rIns="91440" bIns="45720" rtlCol="0"/>
          <a:lstStyle>
            <a:lvl1pPr algn="r">
              <a:defRPr sz="1200"/>
            </a:lvl1pPr>
          </a:lstStyle>
          <a:p>
            <a:fld id="{EAE7E310-4DF5-4C72-95BE-A8A5B88277FC}" type="datetimeFigureOut">
              <a:rPr lang="en-GB" smtClean="0"/>
              <a:t>10/12/2018</a:t>
            </a:fld>
            <a:endParaRPr lang="en-GB" dirty="0"/>
          </a:p>
        </p:txBody>
      </p:sp>
      <p:sp>
        <p:nvSpPr>
          <p:cNvPr id="4" name="Footer Placeholder 3"/>
          <p:cNvSpPr>
            <a:spLocks noGrp="1"/>
          </p:cNvSpPr>
          <p:nvPr>
            <p:ph type="ftr" sz="quarter" idx="2"/>
          </p:nvPr>
        </p:nvSpPr>
        <p:spPr>
          <a:xfrm>
            <a:off x="0" y="9442154"/>
            <a:ext cx="2950475" cy="498772"/>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6737" y="9442154"/>
            <a:ext cx="2950475" cy="498772"/>
          </a:xfrm>
          <a:prstGeom prst="rect">
            <a:avLst/>
          </a:prstGeom>
        </p:spPr>
        <p:txBody>
          <a:bodyPr vert="horz" lIns="91440" tIns="45720" rIns="91440" bIns="45720" rtlCol="0" anchor="b"/>
          <a:lstStyle>
            <a:lvl1pPr algn="r">
              <a:defRPr sz="1200"/>
            </a:lvl1pPr>
          </a:lstStyle>
          <a:p>
            <a:fld id="{DF03CBFA-6C53-44D7-AB38-CB185B6ED55E}" type="slidenum">
              <a:rPr lang="en-GB" smtClean="0"/>
              <a:t>‹#›</a:t>
            </a:fld>
            <a:endParaRPr lang="en-GB" dirty="0"/>
          </a:p>
        </p:txBody>
      </p:sp>
    </p:spTree>
    <p:extLst>
      <p:ext uri="{BB962C8B-B14F-4D97-AF65-F5344CB8AC3E}">
        <p14:creationId xmlns:p14="http://schemas.microsoft.com/office/powerpoint/2010/main" val="1424857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847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6038" y="0"/>
            <a:ext cx="2951162" cy="498475"/>
          </a:xfrm>
          <a:prstGeom prst="rect">
            <a:avLst/>
          </a:prstGeom>
        </p:spPr>
        <p:txBody>
          <a:bodyPr vert="horz" lIns="91440" tIns="45720" rIns="91440" bIns="45720" rtlCol="0"/>
          <a:lstStyle>
            <a:lvl1pPr algn="r">
              <a:defRPr sz="1200"/>
            </a:lvl1pPr>
          </a:lstStyle>
          <a:p>
            <a:fld id="{C051F05A-B91D-42B4-AB19-D2CC2C1959C9}" type="datetimeFigureOut">
              <a:rPr lang="en-GB" smtClean="0"/>
              <a:t>10/12/2018</a:t>
            </a:fld>
            <a:endParaRPr lang="en-GB"/>
          </a:p>
        </p:txBody>
      </p:sp>
      <p:sp>
        <p:nvSpPr>
          <p:cNvPr id="4" name="Slide Image Placeholder 3"/>
          <p:cNvSpPr>
            <a:spLocks noGrp="1" noRot="1" noChangeAspect="1"/>
          </p:cNvSpPr>
          <p:nvPr>
            <p:ph type="sldImg" idx="2"/>
          </p:nvPr>
        </p:nvSpPr>
        <p:spPr>
          <a:xfrm>
            <a:off x="423863" y="1243013"/>
            <a:ext cx="5961062" cy="33543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1038" y="4784725"/>
            <a:ext cx="5446712" cy="391318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2450"/>
            <a:ext cx="2951163" cy="498475"/>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6038" y="9442450"/>
            <a:ext cx="2951162" cy="498475"/>
          </a:xfrm>
          <a:prstGeom prst="rect">
            <a:avLst/>
          </a:prstGeom>
        </p:spPr>
        <p:txBody>
          <a:bodyPr vert="horz" lIns="91440" tIns="45720" rIns="91440" bIns="45720" rtlCol="0" anchor="b"/>
          <a:lstStyle>
            <a:lvl1pPr algn="r">
              <a:defRPr sz="1200"/>
            </a:lvl1pPr>
          </a:lstStyle>
          <a:p>
            <a:fld id="{134C12BB-E645-4500-9B4E-16ECB7AB1C22}" type="slidenum">
              <a:rPr lang="en-GB" smtClean="0"/>
              <a:t>‹#›</a:t>
            </a:fld>
            <a:endParaRPr lang="en-GB"/>
          </a:p>
        </p:txBody>
      </p:sp>
    </p:spTree>
    <p:extLst>
      <p:ext uri="{BB962C8B-B14F-4D97-AF65-F5344CB8AC3E}">
        <p14:creationId xmlns:p14="http://schemas.microsoft.com/office/powerpoint/2010/main" val="25630589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053B9E4F-C73B-7046-8B83-ED946F66A2F6}" type="slidenum">
              <a:rPr lang="en-GB" smtClean="0"/>
              <a:pPr/>
              <a:t>26</a:t>
            </a:fld>
            <a:endParaRPr lang="en-GB"/>
          </a:p>
        </p:txBody>
      </p:sp>
    </p:spTree>
    <p:extLst>
      <p:ext uri="{BB962C8B-B14F-4D97-AF65-F5344CB8AC3E}">
        <p14:creationId xmlns:p14="http://schemas.microsoft.com/office/powerpoint/2010/main" val="2891839685"/>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file://localhost/Volumes/XRAID/Equipo%20Rojo/EU-OSHA/18-0115%20PPT%20templates%20update/PNG/imagen-portada-RESEARCH-1.png" TargetMode="External"/><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8.jpg"/></Relationships>
</file>

<file path=ppt/slideLayouts/_rels/slideLayout5.xml.rels><?xml version="1.0" encoding="UTF-8" standalone="yes"?>
<Relationships xmlns="http://schemas.openxmlformats.org/package/2006/relationships"><Relationship Id="rId3" Type="http://schemas.openxmlformats.org/officeDocument/2006/relationships/image" Target="file://localhost/Volumes/XRAID/Equipo%20Rojo/EU-OSHA/18-0115%20PPT%20templates%20update/PNG/PORTADA-RESEARCH.png" TargetMode="External"/><Relationship Id="rId7" Type="http://schemas.openxmlformats.org/officeDocument/2006/relationships/image" Target="../media/image7.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9.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18" name="PORTADA-RESEARCH.png" descr="/Volumes/XRAID/Equipo Rojo/EU-OSHA/18-0115 PPT templates update/PNG/PORTADA-RESEARCH.png"/>
          <p:cNvPicPr>
            <a:picLocks/>
          </p:cNvPicPr>
          <p:nvPr/>
        </p:nvPicPr>
        <p:blipFill>
          <a:blip r:embed="rId2" r:link="rId3" cstate="screen">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US"/>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pic>
        <p:nvPicPr>
          <p:cNvPr id="14" name="Bild 2" descr="111004_EU-OSHA_PPT_Corporate logo.png"/>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44501" y="4131469"/>
            <a:ext cx="959147" cy="542925"/>
          </a:xfrm>
          <a:prstGeom prst="rect">
            <a:avLst/>
          </a:prstGeom>
          <a:noFill/>
          <a:ln w="9525">
            <a:noFill/>
            <a:miter lim="800000"/>
            <a:headEnd/>
            <a:tailEnd/>
          </a:ln>
        </p:spPr>
      </p:pic>
      <p:pic>
        <p:nvPicPr>
          <p:cNvPr id="15" name="Bild 4" descr="111004_EU-OSHA_PPT_EU logo.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7723909" y="4431506"/>
            <a:ext cx="372491" cy="242888"/>
          </a:xfrm>
          <a:prstGeom prst="rect">
            <a:avLst/>
          </a:prstGeom>
          <a:noFill/>
          <a:ln w="9525">
            <a:noFill/>
            <a:miter lim="800000"/>
            <a:headEnd/>
            <a:tailEnd/>
          </a:ln>
        </p:spPr>
      </p:pic>
      <p:pic>
        <p:nvPicPr>
          <p:cNvPr id="19" name="imagen-portada-RESEARCH-1.png" descr="/Volumes/XRAID/Equipo Rojo/EU-OSHA/18-0115 PPT templates update/PNG/imagen-portada-RESEARCH-1.png"/>
          <p:cNvPicPr>
            <a:picLocks/>
          </p:cNvPicPr>
          <p:nvPr/>
        </p:nvPicPr>
        <p:blipFill>
          <a:blip r:embed="rId6" r:link="rId7">
            <a:extLst>
              <a:ext uri="{28A0092B-C50C-407E-A947-70E740481C1C}">
                <a14:useLocalDpi xmlns:a14="http://schemas.microsoft.com/office/drawing/2010/main"/>
              </a:ext>
            </a:extLst>
          </a:blip>
          <a:stretch>
            <a:fillRect/>
          </a:stretch>
        </p:blipFill>
        <p:spPr>
          <a:xfrm>
            <a:off x="0" y="0"/>
            <a:ext cx="9144000" cy="2554224"/>
          </a:xfrm>
          <a:prstGeom prst="rect">
            <a:avLst/>
          </a:prstGeom>
        </p:spPr>
      </p:pic>
      <p:sp>
        <p:nvSpPr>
          <p:cNvPr id="11" name="Textplatzhalter 2"/>
          <p:cNvSpPr txBox="1">
            <a:spLocks/>
          </p:cNvSpPr>
          <p:nvPr/>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2" name="Picture 11"/>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3323752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405000"/>
          </a:xfrm>
        </p:spPr>
        <p:txBody>
          <a:bodyPr anchor="b"/>
          <a:lstStyle>
            <a:lvl1pPr algn="l">
              <a:defRPr sz="1800" b="1" i="0" baseline="0"/>
            </a:lvl1pPr>
          </a:lstStyle>
          <a:p>
            <a:r>
              <a:rPr lang="en-US"/>
              <a:t>Click to edit Master title style</a:t>
            </a:r>
            <a:endParaRPr lang="en-US" dirty="0"/>
          </a:p>
        </p:txBody>
      </p:sp>
      <p:sp>
        <p:nvSpPr>
          <p:cNvPr id="3" name="Content Placeholder 2"/>
          <p:cNvSpPr>
            <a:spLocks noGrp="1"/>
          </p:cNvSpPr>
          <p:nvPr>
            <p:ph idx="1"/>
          </p:nvPr>
        </p:nvSpPr>
        <p:spPr>
          <a:xfrm>
            <a:off x="3690001" y="837000"/>
            <a:ext cx="4279869"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0000" y="837000"/>
            <a:ext cx="2880000" cy="3645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Tree>
    <p:extLst>
      <p:ext uri="{BB962C8B-B14F-4D97-AF65-F5344CB8AC3E}">
        <p14:creationId xmlns:p14="http://schemas.microsoft.com/office/powerpoint/2010/main" val="2279871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837000"/>
            <a:ext cx="4049992" cy="675000"/>
          </a:xfrm>
        </p:spPr>
        <p:txBody>
          <a:bodyPr anchor="b">
            <a:normAutofit/>
          </a:bodyPr>
          <a:lstStyle>
            <a:lvl1pPr algn="l">
              <a:defRPr sz="1800" b="1" i="0" baseline="0"/>
            </a:lvl1pPr>
          </a:lstStyle>
          <a:p>
            <a:r>
              <a:rPr lang="en-US"/>
              <a:t>Click to edit Master title style</a:t>
            </a:r>
            <a:endParaRPr lang="en-US" dirty="0"/>
          </a:p>
        </p:txBody>
      </p:sp>
      <p:sp>
        <p:nvSpPr>
          <p:cNvPr id="4" name="Text Placeholder 3"/>
          <p:cNvSpPr>
            <a:spLocks noGrp="1"/>
          </p:cNvSpPr>
          <p:nvPr>
            <p:ph type="body" sz="half" idx="2"/>
          </p:nvPr>
        </p:nvSpPr>
        <p:spPr>
          <a:xfrm>
            <a:off x="449999" y="1512000"/>
            <a:ext cx="4050000" cy="2970000"/>
          </a:xfrm>
        </p:spPr>
        <p:txBody>
          <a:bodyPr anchor="t">
            <a:normAutofit/>
          </a:bodyPr>
          <a:lstStyle>
            <a:lvl1pPr marL="0" indent="0">
              <a:buNone/>
              <a:defRPr sz="9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8" name="Picture Placeholder 17"/>
          <p:cNvSpPr>
            <a:spLocks noGrp="1"/>
          </p:cNvSpPr>
          <p:nvPr>
            <p:ph type="pic" sz="quarter" idx="14"/>
          </p:nvPr>
        </p:nvSpPr>
        <p:spPr>
          <a:xfrm>
            <a:off x="4876800" y="1200150"/>
            <a:ext cx="3429000" cy="2571750"/>
          </a:xfrm>
          <a:prstGeom prst="ellipse">
            <a:avLst/>
          </a:prstGeom>
          <a:ln w="76200">
            <a:noFill/>
          </a:ln>
        </p:spPr>
        <p:txBody>
          <a:bodyPr/>
          <a:lstStyle/>
          <a:p>
            <a:r>
              <a:rPr lang="en-US" dirty="0"/>
              <a:t>Click icon to add picture</a:t>
            </a:r>
          </a:p>
        </p:txBody>
      </p:sp>
    </p:spTree>
    <p:extLst>
      <p:ext uri="{BB962C8B-B14F-4D97-AF65-F5344CB8AC3E}">
        <p14:creationId xmlns:p14="http://schemas.microsoft.com/office/powerpoint/2010/main" val="16096114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a:xfrm>
            <a:off x="450000" y="837000"/>
            <a:ext cx="7560000" cy="364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2457802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837000"/>
            <a:ext cx="489600" cy="3645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0000" y="837000"/>
            <a:ext cx="6642280" cy="364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459163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2"/>
          <p:cNvSpPr>
            <a:spLocks noGrp="1"/>
          </p:cNvSpPr>
          <p:nvPr>
            <p:ph sz="half" idx="1"/>
          </p:nvPr>
        </p:nvSpPr>
        <p:spPr>
          <a:xfrm>
            <a:off x="450000" y="837000"/>
            <a:ext cx="756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7368076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sp>
        <p:nvSpPr>
          <p:cNvPr id="2" name="Title 1"/>
          <p:cNvSpPr>
            <a:spLocks noGrp="1"/>
          </p:cNvSpPr>
          <p:nvPr>
            <p:ph type="ctrTitle"/>
          </p:nvPr>
        </p:nvSpPr>
        <p:spPr>
          <a:xfrm>
            <a:off x="450000" y="1020600"/>
            <a:ext cx="7646400" cy="1096200"/>
          </a:xfrm>
        </p:spPr>
        <p:txBody>
          <a:bodyPr lIns="0" tIns="0" rIns="0" bIns="0" anchor="t" anchorCtr="0"/>
          <a:lstStyle>
            <a:lvl1pPr>
              <a:defRPr sz="2400" baseline="0"/>
            </a:lvl1pPr>
          </a:lstStyle>
          <a:p>
            <a:r>
              <a:rPr lang="en-US"/>
              <a:t>Click to edit Master title style</a:t>
            </a:r>
            <a:endParaRPr lang="en-US" dirty="0"/>
          </a:p>
        </p:txBody>
      </p:sp>
      <p:sp>
        <p:nvSpPr>
          <p:cNvPr id="3" name="Subtitle 2"/>
          <p:cNvSpPr>
            <a:spLocks noGrp="1"/>
          </p:cNvSpPr>
          <p:nvPr>
            <p:ph type="subTitle" idx="1"/>
          </p:nvPr>
        </p:nvSpPr>
        <p:spPr>
          <a:xfrm>
            <a:off x="878400" y="2430000"/>
            <a:ext cx="7214400" cy="951840"/>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pic>
        <p:nvPicPr>
          <p:cNvPr id="13" name="PORTADA-RESEARCH.png" descr="/Volumes/XRAID/Equipo Rojo/EU-OSHA/18-0115 PPT templates update/PNG/PORTADA-RESEARCH.png"/>
          <p:cNvPicPr>
            <a:picLocks/>
          </p:cNvPicPr>
          <p:nvPr userDrawn="1"/>
        </p:nvPicPr>
        <p:blipFill>
          <a:blip r:embed="rId2" r:link="rId3" cstate="screen">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pic>
        <p:nvPicPr>
          <p:cNvPr id="14" name="Bild 2" descr="111004_EU-OSHA_PPT_Corporate logo.png"/>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444501" y="4131469"/>
            <a:ext cx="959147" cy="542925"/>
          </a:xfrm>
          <a:prstGeom prst="rect">
            <a:avLst/>
          </a:prstGeom>
          <a:noFill/>
          <a:ln w="9525">
            <a:noFill/>
            <a:miter lim="800000"/>
            <a:headEnd/>
            <a:tailEnd/>
          </a:ln>
        </p:spPr>
      </p:pic>
      <p:pic>
        <p:nvPicPr>
          <p:cNvPr id="15" name="Bild 4" descr="111004_EU-OSHA_PPT_EU logo.png"/>
          <p:cNvPicPr>
            <a:picLocks noChangeAspect="1"/>
          </p:cNvPicPr>
          <p:nvPr userDrawn="1"/>
        </p:nvPicPr>
        <p:blipFill>
          <a:blip r:embed="rId5" cstate="screen">
            <a:extLst>
              <a:ext uri="{28A0092B-C50C-407E-A947-70E740481C1C}">
                <a14:useLocalDpi xmlns:a14="http://schemas.microsoft.com/office/drawing/2010/main"/>
              </a:ext>
            </a:extLst>
          </a:blip>
          <a:srcRect/>
          <a:stretch>
            <a:fillRect/>
          </a:stretch>
        </p:blipFill>
        <p:spPr bwMode="auto">
          <a:xfrm>
            <a:off x="7723909" y="4431506"/>
            <a:ext cx="372491" cy="242888"/>
          </a:xfrm>
          <a:prstGeom prst="rect">
            <a:avLst/>
          </a:prstGeom>
          <a:noFill/>
          <a:ln w="9525">
            <a:noFill/>
            <a:miter lim="800000"/>
            <a:headEnd/>
            <a:tailEnd/>
          </a:ln>
        </p:spPr>
      </p:pic>
      <p:sp>
        <p:nvSpPr>
          <p:cNvPr id="16"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spTree>
    <p:extLst>
      <p:ext uri="{BB962C8B-B14F-4D97-AF65-F5344CB8AC3E}">
        <p14:creationId xmlns:p14="http://schemas.microsoft.com/office/powerpoint/2010/main" val="16042325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Image 2 Title Slide">
    <p:spTree>
      <p:nvGrpSpPr>
        <p:cNvPr id="1" name=""/>
        <p:cNvGrpSpPr/>
        <p:nvPr/>
      </p:nvGrpSpPr>
      <p:grpSpPr>
        <a:xfrm>
          <a:off x="0" y="0"/>
          <a:ext cx="0" cy="0"/>
          <a:chOff x="0" y="0"/>
          <a:chExt cx="0" cy="0"/>
        </a:xfrm>
      </p:grpSpPr>
      <p:pic>
        <p:nvPicPr>
          <p:cNvPr id="16" name="PORTADA-RESEARCH.png" descr="/Volumes/XRAID/Equipo Rojo/EU-OSHA/18-0115 PPT templates update/PNG/PORTADA-RESEARCH.png"/>
          <p:cNvPicPr>
            <a:picLocks/>
          </p:cNvPicPr>
          <p:nvPr userDrawn="1"/>
        </p:nvPicPr>
        <p:blipFill>
          <a:blip r:embed="rId2" r:link="rId3" cstate="screen">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US"/>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pic>
        <p:nvPicPr>
          <p:cNvPr id="4" name="Pictur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0"/>
            <a:ext cx="9144000" cy="2550319"/>
          </a:xfrm>
          <a:prstGeom prst="rect">
            <a:avLst/>
          </a:prstGeom>
        </p:spPr>
      </p:pic>
      <p:pic>
        <p:nvPicPr>
          <p:cNvPr id="14" name="Bild 2" descr="111004_EU-OSHA_PPT_Corporate logo.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4501" y="4131469"/>
            <a:ext cx="959147" cy="542925"/>
          </a:xfrm>
          <a:prstGeom prst="rect">
            <a:avLst/>
          </a:prstGeom>
          <a:noFill/>
          <a:ln w="9525">
            <a:noFill/>
            <a:miter lim="800000"/>
            <a:headEnd/>
            <a:tailEnd/>
          </a:ln>
        </p:spPr>
      </p:pic>
      <p:pic>
        <p:nvPicPr>
          <p:cNvPr id="15" name="Bild 4" descr="111004_EU-OSHA_PPT_EU logo.pn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723909" y="4431506"/>
            <a:ext cx="372491" cy="242888"/>
          </a:xfrm>
          <a:prstGeom prst="rect">
            <a:avLst/>
          </a:prstGeom>
          <a:noFill/>
          <a:ln w="9525">
            <a:noFill/>
            <a:miter lim="800000"/>
            <a:headEnd/>
            <a:tailEnd/>
          </a:ln>
        </p:spPr>
      </p:pic>
      <p:sp>
        <p:nvSpPr>
          <p:cNvPr id="18"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9" name="Picture 18"/>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5985685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Image 3 Title Slide">
    <p:spTree>
      <p:nvGrpSpPr>
        <p:cNvPr id="1" name=""/>
        <p:cNvGrpSpPr/>
        <p:nvPr/>
      </p:nvGrpSpPr>
      <p:grpSpPr>
        <a:xfrm>
          <a:off x="0" y="0"/>
          <a:ext cx="0" cy="0"/>
          <a:chOff x="0" y="0"/>
          <a:chExt cx="0" cy="0"/>
        </a:xfrm>
      </p:grpSpPr>
      <p:pic>
        <p:nvPicPr>
          <p:cNvPr id="16" name="PORTADA-RESEARCH.png" descr="/Volumes/XRAID/Equipo Rojo/EU-OSHA/18-0115 PPT templates update/PNG/PORTADA-RESEARCH.png"/>
          <p:cNvPicPr>
            <a:picLocks/>
          </p:cNvPicPr>
          <p:nvPr userDrawn="1"/>
        </p:nvPicPr>
        <p:blipFill>
          <a:blip r:embed="rId2" r:link="rId3" cstate="screen">
            <a:extLst>
              <a:ext uri="{28A0092B-C50C-407E-A947-70E740481C1C}">
                <a14:useLocalDpi xmlns:a14="http://schemas.microsoft.com/office/drawing/2010/main"/>
              </a:ext>
            </a:extLst>
          </a:blip>
          <a:stretch>
            <a:fillRect/>
          </a:stretch>
        </p:blipFill>
        <p:spPr>
          <a:xfrm>
            <a:off x="-1588" y="0"/>
            <a:ext cx="9144000" cy="5144400"/>
          </a:xfrm>
          <a:prstGeom prst="rect">
            <a:avLst/>
          </a:prstGeom>
        </p:spPr>
      </p:pic>
      <p:sp>
        <p:nvSpPr>
          <p:cNvPr id="2" name="Title 1"/>
          <p:cNvSpPr>
            <a:spLocks noGrp="1"/>
          </p:cNvSpPr>
          <p:nvPr>
            <p:ph type="title"/>
          </p:nvPr>
        </p:nvSpPr>
        <p:spPr>
          <a:xfrm>
            <a:off x="450000" y="2673000"/>
            <a:ext cx="7646400" cy="696600"/>
          </a:xfrm>
        </p:spPr>
        <p:txBody>
          <a:bodyPr lIns="0" tIns="0" rIns="0" bIns="0" anchor="t" anchorCtr="0"/>
          <a:lstStyle>
            <a:lvl1pPr algn="l">
              <a:defRPr sz="2400" b="1" i="0" cap="none" baseline="0"/>
            </a:lvl1pPr>
          </a:lstStyle>
          <a:p>
            <a:r>
              <a:rPr lang="en-US"/>
              <a:t>Click to edit Master title style</a:t>
            </a:r>
            <a:endParaRPr lang="en-US" dirty="0"/>
          </a:p>
        </p:txBody>
      </p:sp>
      <p:sp>
        <p:nvSpPr>
          <p:cNvPr id="5" name="Slide Number Placeholder 9"/>
          <p:cNvSpPr txBox="1">
            <a:spLocks/>
          </p:cNvSpPr>
          <p:nvPr/>
        </p:nvSpPr>
        <p:spPr>
          <a:xfrm>
            <a:off x="8536261" y="4806543"/>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sz="1050" dirty="0"/>
          </a:p>
        </p:txBody>
      </p:sp>
      <p:sp>
        <p:nvSpPr>
          <p:cNvPr id="13" name="Subtitle 2"/>
          <p:cNvSpPr>
            <a:spLocks noGrp="1"/>
          </p:cNvSpPr>
          <p:nvPr>
            <p:ph type="subTitle" idx="10"/>
          </p:nvPr>
        </p:nvSpPr>
        <p:spPr>
          <a:xfrm>
            <a:off x="450000" y="3469500"/>
            <a:ext cx="7646400" cy="506406"/>
          </a:xfrm>
        </p:spPr>
        <p:txBody>
          <a:bodyPr lIns="0" tIns="0" rIns="0" bIns="0" anchor="t">
            <a:normAutofit/>
          </a:bodyPr>
          <a:lstStyle>
            <a:lvl1pPr marL="0" indent="0" algn="l">
              <a:buNone/>
              <a:defRPr sz="135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US" dirty="0"/>
          </a:p>
        </p:txBody>
      </p:sp>
      <p:pic>
        <p:nvPicPr>
          <p:cNvPr id="4" name="Picture 3"/>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0" y="0"/>
            <a:ext cx="9144000" cy="2550319"/>
          </a:xfrm>
          <a:prstGeom prst="rect">
            <a:avLst/>
          </a:prstGeom>
        </p:spPr>
      </p:pic>
      <p:pic>
        <p:nvPicPr>
          <p:cNvPr id="14" name="Bild 2" descr="111004_EU-OSHA_PPT_Corporate logo.png"/>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bwMode="auto">
          <a:xfrm>
            <a:off x="444501" y="4131469"/>
            <a:ext cx="959147" cy="542925"/>
          </a:xfrm>
          <a:prstGeom prst="rect">
            <a:avLst/>
          </a:prstGeom>
          <a:noFill/>
          <a:ln w="9525">
            <a:noFill/>
            <a:miter lim="800000"/>
            <a:headEnd/>
            <a:tailEnd/>
          </a:ln>
        </p:spPr>
      </p:pic>
      <p:pic>
        <p:nvPicPr>
          <p:cNvPr id="15" name="Bild 4" descr="111004_EU-OSHA_PPT_EU logo.png"/>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bwMode="auto">
          <a:xfrm>
            <a:off x="7723909" y="4431506"/>
            <a:ext cx="372491" cy="242888"/>
          </a:xfrm>
          <a:prstGeom prst="rect">
            <a:avLst/>
          </a:prstGeom>
          <a:noFill/>
          <a:ln w="9525">
            <a:noFill/>
            <a:miter lim="800000"/>
            <a:headEnd/>
            <a:tailEnd/>
          </a:ln>
        </p:spPr>
      </p:pic>
      <p:sp>
        <p:nvSpPr>
          <p:cNvPr id="18" name="Textplatzhalter 2"/>
          <p:cNvSpPr txBox="1">
            <a:spLocks/>
          </p:cNvSpPr>
          <p:nvPr userDrawn="1"/>
        </p:nvSpPr>
        <p:spPr>
          <a:xfrm>
            <a:off x="450851" y="4816800"/>
            <a:ext cx="7439025" cy="245269"/>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sz="675" dirty="0"/>
              <a:t>Safety and health at work is everyone’s concern. It’s good for you. It’s good for business.</a:t>
            </a:r>
          </a:p>
        </p:txBody>
      </p:sp>
      <p:pic>
        <p:nvPicPr>
          <p:cNvPr id="19" name="Picture 18"/>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442512" y="-34497"/>
            <a:ext cx="694508" cy="5209298"/>
          </a:xfrm>
          <a:prstGeom prst="rect">
            <a:avLst/>
          </a:prstGeom>
        </p:spPr>
      </p:pic>
    </p:spTree>
    <p:extLst>
      <p:ext uri="{BB962C8B-B14F-4D97-AF65-F5344CB8AC3E}">
        <p14:creationId xmlns:p14="http://schemas.microsoft.com/office/powerpoint/2010/main" val="2073524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35000"/>
            <a:ext cx="7560000" cy="367200"/>
          </a:xfrm>
        </p:spPr>
        <p:txBody>
          <a:bodyPr/>
          <a:lstStyle/>
          <a:p>
            <a:r>
              <a:rPr lang="en-US"/>
              <a:t>Click to edit Master title style</a:t>
            </a:r>
            <a:endParaRPr lang="en-US" dirty="0"/>
          </a:p>
        </p:txBody>
      </p:sp>
      <p:sp>
        <p:nvSpPr>
          <p:cNvPr id="3" name="Content Placeholder 2"/>
          <p:cNvSpPr>
            <a:spLocks noGrp="1"/>
          </p:cNvSpPr>
          <p:nvPr>
            <p:ph sz="half" idx="1"/>
          </p:nvPr>
        </p:nvSpPr>
        <p:spPr>
          <a:xfrm>
            <a:off x="449999" y="836999"/>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410000" y="837000"/>
            <a:ext cx="3600000" cy="3645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933384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449999" y="1241999"/>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410000" y="837000"/>
            <a:ext cx="3600000" cy="405000"/>
          </a:xfrm>
        </p:spPr>
        <p:txBody>
          <a:bodyPr anchor="b">
            <a:noAutofit/>
          </a:bodyPr>
          <a:lstStyle>
            <a:lvl1pPr marL="0" indent="0">
              <a:buNone/>
              <a:defRPr sz="1500" b="0" baseline="0"/>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410000" y="1242000"/>
            <a:ext cx="3600000" cy="3240000"/>
          </a:xfrm>
        </p:spPr>
        <p:txBody>
          <a:bodyPr>
            <a:normAutofit/>
          </a:bodyPr>
          <a:lstStyle>
            <a:lvl5pPr>
              <a:defRPr/>
            </a:lvl5pPr>
            <a:lvl6pPr marL="1885950" indent="-171450">
              <a:buClr>
                <a:schemeClr val="tx2"/>
              </a:buClr>
              <a:buSzPct val="101000"/>
              <a:buFont typeface="Courier New" pitchFamily="49" charset="0"/>
              <a:buChar char="o"/>
              <a:defRPr sz="900"/>
            </a:lvl6pPr>
            <a:lvl7pPr marL="2228850" indent="-171450">
              <a:buClr>
                <a:schemeClr val="tx2"/>
              </a:buClr>
              <a:buFont typeface="Courier New" pitchFamily="49" charset="0"/>
              <a:buChar char="o"/>
              <a:defRPr sz="900" baseline="0"/>
            </a:lvl7pPr>
            <a:lvl8pPr marL="2571750" indent="-171450">
              <a:buClr>
                <a:schemeClr val="tx2"/>
              </a:buClr>
              <a:buFont typeface="Courier New" pitchFamily="49" charset="0"/>
              <a:buChar char="o"/>
              <a:defRPr sz="900" baseline="0"/>
            </a:lvl8pPr>
            <a:lvl9pPr marL="2914650" indent="-171450">
              <a:buClr>
                <a:schemeClr val="tx2"/>
              </a:buClr>
              <a:buFont typeface="Courier New" pitchFamily="49" charset="0"/>
              <a:buChar char="o"/>
              <a:defRPr sz="900" baseline="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82904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3703492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76271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openxmlformats.org/officeDocument/2006/relationships/image" Target="file://localhost/Volumes/XRAID/Equipo%20Rojo/EU-OSHA/18-0115%20PPT%20templates%20update/PNG/FONDO-PATRON-RESEARCH.png"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10" name="FONDO-PATRON-RESEARCH.png" descr="/Volumes/XRAID/Equipo Rojo/EU-OSHA/18-0115 PPT templates update/PNG/FONDO-PATRON-RESEARCH.png"/>
          <p:cNvPicPr>
            <a:picLocks/>
          </p:cNvPicPr>
          <p:nvPr/>
        </p:nvPicPr>
        <p:blipFill>
          <a:blip r:embed="rId15" r:link="rId16">
            <a:extLst>
              <a:ext uri="{28A0092B-C50C-407E-A947-70E740481C1C}">
                <a14:useLocalDpi xmlns:a14="http://schemas.microsoft.com/office/drawing/2010/main"/>
              </a:ext>
            </a:extLst>
          </a:blip>
          <a:stretch>
            <a:fillRect/>
          </a:stretch>
        </p:blipFill>
        <p:spPr>
          <a:xfrm>
            <a:off x="0" y="0"/>
            <a:ext cx="9180000" cy="5144400"/>
          </a:xfrm>
          <a:prstGeom prst="rect">
            <a:avLst/>
          </a:prstGeom>
        </p:spPr>
      </p:pic>
      <p:sp>
        <p:nvSpPr>
          <p:cNvPr id="2" name="Title Placeholder 1"/>
          <p:cNvSpPr>
            <a:spLocks noGrp="1"/>
          </p:cNvSpPr>
          <p:nvPr>
            <p:ph type="title"/>
          </p:nvPr>
        </p:nvSpPr>
        <p:spPr>
          <a:xfrm>
            <a:off x="450001" y="135000"/>
            <a:ext cx="7559873" cy="36720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450000" y="837000"/>
            <a:ext cx="7560000" cy="3645000"/>
          </a:xfrm>
          <a:prstGeom prst="rect">
            <a:avLst/>
          </a:prstGeom>
        </p:spPr>
        <p:txBody>
          <a:bodyPr vert="horz" lIns="91440" tIns="45720" rIns="91440" bIns="4572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Slide Number Placeholder 9"/>
          <p:cNvSpPr txBox="1">
            <a:spLocks/>
          </p:cNvSpPr>
          <p:nvPr/>
        </p:nvSpPr>
        <p:spPr>
          <a:xfrm>
            <a:off x="8534024" y="4879662"/>
            <a:ext cx="609976" cy="273844"/>
          </a:xfrm>
          <a:prstGeom prst="rect">
            <a:avLst/>
          </a:prstGeom>
        </p:spPr>
        <p:txBody>
          <a:bodyPr vert="horz" lIns="68580" tIns="34290" rIns="68580" bIns="3429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750" baseline="0" smtClean="0"/>
              <a:pPr/>
              <a:t>‹#›</a:t>
            </a:fld>
            <a:endParaRPr lang="en-GB" sz="750" baseline="0" dirty="0"/>
          </a:p>
        </p:txBody>
      </p:sp>
      <p:sp>
        <p:nvSpPr>
          <p:cNvPr id="11" name="Rectangle 11"/>
          <p:cNvSpPr>
            <a:spLocks noChangeArrowheads="1"/>
          </p:cNvSpPr>
          <p:nvPr/>
        </p:nvSpPr>
        <p:spPr bwMode="auto">
          <a:xfrm>
            <a:off x="2268539" y="4857751"/>
            <a:ext cx="5830887" cy="78581"/>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n-GB" sz="675" b="1" noProof="0" dirty="0">
                <a:solidFill>
                  <a:schemeClr val="tx2"/>
                </a:solidFill>
                <a:latin typeface="Arial" charset="0"/>
                <a:ea typeface="ＭＳ Ｐゴシック" charset="-128"/>
                <a:cs typeface="ＭＳ Ｐゴシック" charset="-128"/>
              </a:rPr>
              <a:t>http://osha.europa.eu</a:t>
            </a:r>
          </a:p>
        </p:txBody>
      </p:sp>
      <p:pic>
        <p:nvPicPr>
          <p:cNvPr id="9" name="Bild 3" descr="111004_EU-OSHA_PPT_Corporate logo_inner slide.png"/>
          <p:cNvPicPr>
            <a:picLocks noChangeAspect="1"/>
          </p:cNvPicPr>
          <p:nvPr/>
        </p:nvPicPr>
        <p:blipFill>
          <a:blip r:embed="rId17" cstate="screen">
            <a:extLst>
              <a:ext uri="{28A0092B-C50C-407E-A947-70E740481C1C}">
                <a14:useLocalDpi xmlns:a14="http://schemas.microsoft.com/office/drawing/2010/main"/>
              </a:ext>
            </a:extLst>
          </a:blip>
          <a:srcRect/>
          <a:stretch>
            <a:fillRect/>
          </a:stretch>
        </p:blipFill>
        <p:spPr bwMode="auto">
          <a:xfrm>
            <a:off x="442913" y="4705350"/>
            <a:ext cx="816719" cy="233363"/>
          </a:xfrm>
          <a:prstGeom prst="rect">
            <a:avLst/>
          </a:prstGeom>
          <a:noFill/>
          <a:ln w="9525">
            <a:noFill/>
            <a:miter lim="800000"/>
            <a:headEnd/>
            <a:tailEnd/>
          </a:ln>
        </p:spPr>
      </p:pic>
    </p:spTree>
    <p:extLst>
      <p:ext uri="{BB962C8B-B14F-4D97-AF65-F5344CB8AC3E}">
        <p14:creationId xmlns:p14="http://schemas.microsoft.com/office/powerpoint/2010/main" val="1918985544"/>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 id="2147483821" r:id="rId12"/>
    <p:sldLayoutId id="2147483822" r:id="rId13"/>
  </p:sldLayoutIdLst>
  <p:txStyles>
    <p:titleStyle>
      <a:lvl1pPr algn="l" defTabSz="342900" rtl="0" eaLnBrk="1" latinLnBrk="0" hangingPunct="1">
        <a:spcBef>
          <a:spcPct val="0"/>
        </a:spcBef>
        <a:buNone/>
        <a:defRPr sz="18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943313" indent="-214313" algn="l" defTabSz="342900" rtl="0" eaLnBrk="1" latinLnBrk="0" hangingPunct="1">
        <a:spcBef>
          <a:spcPts val="0"/>
        </a:spcBef>
        <a:buFont typeface="Arial" pitchFamily="34" charset="0"/>
        <a:buChar char="•"/>
        <a:defRPr sz="1050" kern="1200" baseline="0">
          <a:solidFill>
            <a:schemeClr val="tx1"/>
          </a:solidFill>
          <a:latin typeface="+mn-lt"/>
          <a:ea typeface="+mn-ea"/>
          <a:cs typeface="+mn-cs"/>
        </a:defRPr>
      </a:lvl6pPr>
      <a:lvl7pPr marL="999000" indent="-135000" algn="l" defTabSz="342900" rtl="0" eaLnBrk="1" latinLnBrk="0" hangingPunct="1">
        <a:spcBef>
          <a:spcPts val="0"/>
        </a:spcBef>
        <a:buFont typeface="Arial" pitchFamily="34" charset="0"/>
        <a:buChar char="−"/>
        <a:defRPr sz="975" kern="1200" baseline="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25.gif"/><Relationship Id="rId5" Type="http://schemas.openxmlformats.org/officeDocument/2006/relationships/image" Target="../media/image24.png"/><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jpeg"/><Relationship Id="rId4" Type="http://schemas.openxmlformats.org/officeDocument/2006/relationships/image" Target="../media/image30.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chart" Target="../charts/chart1.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18.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25.gi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1.png"/><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50.png"/><Relationship Id="rId3" Type="http://schemas.openxmlformats.org/officeDocument/2006/relationships/diagramLayout" Target="../diagrams/layout2.xml"/><Relationship Id="rId7" Type="http://schemas.openxmlformats.org/officeDocument/2006/relationships/image" Target="../media/image49.png"/><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10" Type="http://schemas.openxmlformats.org/officeDocument/2006/relationships/hyperlink" Target="https://openclipart.org/image/2400px/svg_to_png/280633/World-Flags-Globe-3.png" TargetMode="External"/><Relationship Id="rId4" Type="http://schemas.openxmlformats.org/officeDocument/2006/relationships/diagramQuickStyle" Target="../diagrams/quickStyle2.xml"/><Relationship Id="rId9" Type="http://schemas.openxmlformats.org/officeDocument/2006/relationships/image" Target="../media/image51.gif"/></Relationships>
</file>

<file path=ppt/slides/_rels/slide28.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diagramLayout" Target="../diagrams/layout3.xml"/><Relationship Id="rId7" Type="http://schemas.openxmlformats.org/officeDocument/2006/relationships/image" Target="../media/image49.png"/><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 Id="rId9" Type="http://schemas.openxmlformats.org/officeDocument/2006/relationships/image" Target="../media/image22.png"/></Relationships>
</file>

<file path=ppt/slides/_rels/slide31.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diagramLayout" Target="../diagrams/layout4.xml"/><Relationship Id="rId7" Type="http://schemas.openxmlformats.org/officeDocument/2006/relationships/image" Target="../media/image56.png"/><Relationship Id="rId12" Type="http://schemas.openxmlformats.org/officeDocument/2006/relationships/image" Target="../media/image61.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11" Type="http://schemas.openxmlformats.org/officeDocument/2006/relationships/image" Target="../media/image60.png"/><Relationship Id="rId5" Type="http://schemas.openxmlformats.org/officeDocument/2006/relationships/diagramColors" Target="../diagrams/colors4.xml"/><Relationship Id="rId10" Type="http://schemas.openxmlformats.org/officeDocument/2006/relationships/image" Target="../media/image59.png"/><Relationship Id="rId4" Type="http://schemas.openxmlformats.org/officeDocument/2006/relationships/diagramQuickStyle" Target="../diagrams/quickStyle4.xml"/><Relationship Id="rId9" Type="http://schemas.openxmlformats.org/officeDocument/2006/relationships/image" Target="../media/image58.png"/></Relationships>
</file>

<file path=ppt/slides/_rels/slide32.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2.xml"/><Relationship Id="rId4" Type="http://schemas.openxmlformats.org/officeDocument/2006/relationships/image" Target="../media/image6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1.png"/><Relationship Id="rId1" Type="http://schemas.openxmlformats.org/officeDocument/2006/relationships/slideLayout" Target="../slideLayouts/slideLayout2.xml"/><Relationship Id="rId6" Type="http://schemas.openxmlformats.org/officeDocument/2006/relationships/diagramColors" Target="../diagrams/colors1.xml"/><Relationship Id="rId11" Type="http://schemas.openxmlformats.org/officeDocument/2006/relationships/image" Target="../media/image15.png"/><Relationship Id="rId5" Type="http://schemas.openxmlformats.org/officeDocument/2006/relationships/diagramQuickStyle" Target="../diagrams/quickStyle1.xml"/><Relationship Id="rId10" Type="http://schemas.openxmlformats.org/officeDocument/2006/relationships/image" Target="../media/image14.png"/><Relationship Id="rId4" Type="http://schemas.openxmlformats.org/officeDocument/2006/relationships/diagramLayout" Target="../diagrams/layout1.xml"/><Relationship Id="rId9" Type="http://schemas.openxmlformats.org/officeDocument/2006/relationships/image" Target="../media/image13.png"/></Relationships>
</file>

<file path=ppt/slides/_rels/slide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0" y="2595230"/>
            <a:ext cx="7646400" cy="696600"/>
          </a:xfrm>
        </p:spPr>
        <p:txBody>
          <a:bodyPr/>
          <a:lstStyle/>
          <a:p>
            <a:r>
              <a:rPr lang="en-US" dirty="0"/>
              <a:t>Alert and sentinel approaches for the identification of work-related diseases in the EU</a:t>
            </a:r>
            <a:br>
              <a:rPr lang="en-US" dirty="0"/>
            </a:br>
            <a:r>
              <a:rPr lang="en-US" sz="2000" i="1" dirty="0"/>
              <a:t>Presentation for a non-expert audience</a:t>
            </a:r>
            <a:r>
              <a:rPr lang="en-US" dirty="0"/>
              <a:t/>
            </a:r>
            <a:br>
              <a:rPr lang="en-US" dirty="0"/>
            </a:br>
            <a:r>
              <a:rPr lang="en-US" dirty="0"/>
              <a:t/>
            </a:r>
            <a:br>
              <a:rPr lang="en-US" dirty="0"/>
            </a:br>
            <a:endParaRPr lang="en-US" dirty="0"/>
          </a:p>
        </p:txBody>
      </p:sp>
      <p:sp>
        <p:nvSpPr>
          <p:cNvPr id="3" name="Subtitle 2"/>
          <p:cNvSpPr>
            <a:spLocks noGrp="1"/>
          </p:cNvSpPr>
          <p:nvPr>
            <p:ph type="subTitle" idx="10"/>
          </p:nvPr>
        </p:nvSpPr>
        <p:spPr>
          <a:xfrm>
            <a:off x="430038" y="3721528"/>
            <a:ext cx="7646400" cy="506406"/>
          </a:xfrm>
        </p:spPr>
        <p:txBody>
          <a:bodyPr/>
          <a:lstStyle/>
          <a:p>
            <a:r>
              <a:rPr lang="en-GB" dirty="0">
                <a:solidFill>
                  <a:schemeClr val="tx1"/>
                </a:solidFill>
              </a:rPr>
              <a:t>Authors</a:t>
            </a:r>
            <a:r>
              <a:rPr lang="nl-BE" dirty="0">
                <a:solidFill>
                  <a:schemeClr val="tx1"/>
                </a:solidFill>
              </a:rPr>
              <a:t>: Jelena Bakusic, Annet Lenderink, Charlotte Lambreghts, Sofie Vandenbroeck, Jos Verbeek, Stefania Curti, Stefano Mattioli, Lode Godderis</a:t>
            </a:r>
          </a:p>
          <a:p>
            <a:endParaRPr lang="en-US" dirty="0">
              <a:solidFill>
                <a:schemeClr val="tx1"/>
              </a:solidFill>
            </a:endParaRPr>
          </a:p>
        </p:txBody>
      </p:sp>
    </p:spTree>
    <p:extLst>
      <p:ext uri="{BB962C8B-B14F-4D97-AF65-F5344CB8AC3E}">
        <p14:creationId xmlns:p14="http://schemas.microsoft.com/office/powerpoint/2010/main" val="40961294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23478"/>
            <a:ext cx="7559873" cy="367200"/>
          </a:xfrm>
        </p:spPr>
        <p:txBody>
          <a:bodyPr/>
          <a:lstStyle/>
          <a:p>
            <a:r>
              <a:rPr lang="nl-BE" dirty="0" smtClean="0"/>
              <a:t>BASIC TYPOLOGY DEFINED</a:t>
            </a:r>
            <a:endParaRPr lang="nl-BE" dirty="0"/>
          </a:p>
        </p:txBody>
      </p:sp>
      <p:pic>
        <p:nvPicPr>
          <p:cNvPr id="6" name="Picture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23528" y="-524594"/>
            <a:ext cx="8310398" cy="5524078"/>
          </a:xfrm>
          <a:prstGeom prst="rect">
            <a:avLst/>
          </a:prstGeom>
        </p:spPr>
      </p:pic>
    </p:spTree>
    <p:extLst>
      <p:ext uri="{BB962C8B-B14F-4D97-AF65-F5344CB8AC3E}">
        <p14:creationId xmlns:p14="http://schemas.microsoft.com/office/powerpoint/2010/main" val="42687843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65234" y="135000"/>
            <a:ext cx="4929406" cy="420007"/>
          </a:xfrm>
          <a:prstGeom prst="rect">
            <a:avLst/>
          </a:prstGeom>
          <a:solidFill>
            <a:srgbClr val="C00000"/>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2800" dirty="0"/>
              <a:t>Compensation-based systems</a:t>
            </a:r>
          </a:p>
        </p:txBody>
      </p:sp>
      <p:pic>
        <p:nvPicPr>
          <p:cNvPr id="2" name="Picture 1"/>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7504" y="699542"/>
            <a:ext cx="7835561" cy="3990948"/>
          </a:xfrm>
          <a:prstGeom prst="rect">
            <a:avLst/>
          </a:prstGeom>
        </p:spPr>
      </p:pic>
    </p:spTree>
    <p:extLst>
      <p:ext uri="{BB962C8B-B14F-4D97-AF65-F5344CB8AC3E}">
        <p14:creationId xmlns:p14="http://schemas.microsoft.com/office/powerpoint/2010/main" val="295971887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765234" y="135000"/>
            <a:ext cx="4929406" cy="420007"/>
          </a:xfrm>
          <a:prstGeom prst="rect">
            <a:avLst/>
          </a:prstGeom>
          <a:solidFill>
            <a:srgbClr val="C00000"/>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2800" dirty="0"/>
              <a:t>Compensation-based systems</a:t>
            </a:r>
          </a:p>
        </p:txBody>
      </p:sp>
      <p:pic>
        <p:nvPicPr>
          <p:cNvPr id="9" name="Picture 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612934" y="771550"/>
            <a:ext cx="1069228" cy="1512168"/>
          </a:xfrm>
          <a:prstGeom prst="rect">
            <a:avLst/>
          </a:prstGeom>
        </p:spPr>
      </p:pic>
      <p:cxnSp>
        <p:nvCxnSpPr>
          <p:cNvPr id="13" name="Straight Connector 12"/>
          <p:cNvCxnSpPr/>
          <p:nvPr/>
        </p:nvCxnSpPr>
        <p:spPr>
          <a:xfrm>
            <a:off x="6299058" y="1923678"/>
            <a:ext cx="0" cy="901972"/>
          </a:xfrm>
          <a:prstGeom prst="line">
            <a:avLst/>
          </a:prstGeom>
          <a:ln w="76200">
            <a:solidFill>
              <a:srgbClr val="BFBFBF"/>
            </a:solidFill>
            <a:headEnd type="none" w="med" len="med"/>
            <a:tailEnd type="triangle" w="med" len="med"/>
          </a:ln>
          <a:effectLst/>
        </p:spPr>
        <p:style>
          <a:lnRef idx="3">
            <a:schemeClr val="accent3"/>
          </a:lnRef>
          <a:fillRef idx="0">
            <a:schemeClr val="accent3"/>
          </a:fillRef>
          <a:effectRef idx="2">
            <a:schemeClr val="accent3"/>
          </a:effectRef>
          <a:fontRef idx="minor">
            <a:schemeClr val="tx1"/>
          </a:fontRef>
        </p:style>
      </p:cxnSp>
      <p:pic>
        <p:nvPicPr>
          <p:cNvPr id="14" name="Picture 1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814346" y="2769869"/>
            <a:ext cx="1308551" cy="1478597"/>
          </a:xfrm>
          <a:prstGeom prst="rect">
            <a:avLst/>
          </a:prstGeom>
        </p:spPr>
      </p:pic>
      <p:sp>
        <p:nvSpPr>
          <p:cNvPr id="12" name="TextBox 11"/>
          <p:cNvSpPr txBox="1"/>
          <p:nvPr/>
        </p:nvSpPr>
        <p:spPr>
          <a:xfrm>
            <a:off x="5320073" y="4089185"/>
            <a:ext cx="1957969" cy="646331"/>
          </a:xfrm>
          <a:prstGeom prst="rect">
            <a:avLst/>
          </a:prstGeom>
          <a:noFill/>
        </p:spPr>
        <p:txBody>
          <a:bodyPr wrap="square" rtlCol="0">
            <a:spAutoFit/>
          </a:bodyPr>
          <a:lstStyle/>
          <a:p>
            <a:pPr algn="ctr"/>
            <a:r>
              <a:rPr lang="en-US" dirty="0">
                <a:solidFill>
                  <a:srgbClr val="003399"/>
                </a:solidFill>
              </a:rPr>
              <a:t>Evaluation by experts</a:t>
            </a:r>
            <a:endParaRPr lang="nl-BE" dirty="0">
              <a:solidFill>
                <a:srgbClr val="003399"/>
              </a:solidFill>
            </a:endParaRPr>
          </a:p>
        </p:txBody>
      </p:sp>
      <p:pic>
        <p:nvPicPr>
          <p:cNvPr id="16" name="Picture 1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00970" y="818749"/>
            <a:ext cx="1149640" cy="966174"/>
          </a:xfrm>
          <a:prstGeom prst="rect">
            <a:avLst/>
          </a:prstGeom>
        </p:spPr>
      </p:pic>
      <p:sp>
        <p:nvSpPr>
          <p:cNvPr id="17" name="TextBox 16"/>
          <p:cNvSpPr txBox="1"/>
          <p:nvPr/>
        </p:nvSpPr>
        <p:spPr>
          <a:xfrm>
            <a:off x="2529822" y="699542"/>
            <a:ext cx="3184010" cy="646331"/>
          </a:xfrm>
          <a:prstGeom prst="rect">
            <a:avLst/>
          </a:prstGeom>
          <a:noFill/>
        </p:spPr>
        <p:txBody>
          <a:bodyPr wrap="square" rtlCol="0">
            <a:spAutoFit/>
          </a:bodyPr>
          <a:lstStyle/>
          <a:p>
            <a:pPr algn="ctr"/>
            <a:r>
              <a:rPr lang="en-US" dirty="0">
                <a:solidFill>
                  <a:srgbClr val="003399"/>
                </a:solidFill>
              </a:rPr>
              <a:t>Case reported for compensation</a:t>
            </a:r>
            <a:endParaRPr lang="nl-BE" dirty="0">
              <a:solidFill>
                <a:srgbClr val="003399"/>
              </a:solidFill>
            </a:endParaRPr>
          </a:p>
        </p:txBody>
      </p:sp>
      <p:cxnSp>
        <p:nvCxnSpPr>
          <p:cNvPr id="18" name="Straight Arrow Connector 17"/>
          <p:cNvCxnSpPr/>
          <p:nvPr/>
        </p:nvCxnSpPr>
        <p:spPr>
          <a:xfrm>
            <a:off x="3073396" y="1491630"/>
            <a:ext cx="2177295" cy="0"/>
          </a:xfrm>
          <a:prstGeom prst="straightConnector1">
            <a:avLst/>
          </a:prstGeom>
          <a:ln w="76200">
            <a:solidFill>
              <a:srgbClr val="BFBFBF"/>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oup 18"/>
          <p:cNvGrpSpPr/>
          <p:nvPr/>
        </p:nvGrpSpPr>
        <p:grpSpPr>
          <a:xfrm>
            <a:off x="3029341" y="2499742"/>
            <a:ext cx="2262867" cy="1726451"/>
            <a:chOff x="4341423" y="2832931"/>
            <a:chExt cx="2262867" cy="1726451"/>
          </a:xfrm>
        </p:grpSpPr>
        <p:pic>
          <p:nvPicPr>
            <p:cNvPr id="20" name="Picture 19"/>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984228" y="2832931"/>
              <a:ext cx="977258" cy="977258"/>
            </a:xfrm>
            <a:prstGeom prst="rect">
              <a:avLst/>
            </a:prstGeom>
          </p:spPr>
        </p:pic>
        <p:sp>
          <p:nvSpPr>
            <p:cNvPr id="21" name="TextBox 20"/>
            <p:cNvSpPr txBox="1"/>
            <p:nvPr/>
          </p:nvSpPr>
          <p:spPr>
            <a:xfrm>
              <a:off x="4563034" y="3913051"/>
              <a:ext cx="1957969" cy="646331"/>
            </a:xfrm>
            <a:prstGeom prst="rect">
              <a:avLst/>
            </a:prstGeom>
            <a:noFill/>
          </p:spPr>
          <p:txBody>
            <a:bodyPr wrap="square" rtlCol="0">
              <a:spAutoFit/>
            </a:bodyPr>
            <a:lstStyle/>
            <a:p>
              <a:pPr algn="ctr"/>
              <a:r>
                <a:rPr lang="en-US" dirty="0">
                  <a:solidFill>
                    <a:srgbClr val="003399"/>
                  </a:solidFill>
                </a:rPr>
                <a:t>Alert to new WRD</a:t>
              </a:r>
              <a:endParaRPr lang="nl-BE" dirty="0">
                <a:solidFill>
                  <a:srgbClr val="003399"/>
                </a:solidFill>
              </a:endParaRPr>
            </a:p>
          </p:txBody>
        </p:sp>
        <p:cxnSp>
          <p:nvCxnSpPr>
            <p:cNvPr id="22" name="Straight Arrow Connector 21"/>
            <p:cNvCxnSpPr/>
            <p:nvPr/>
          </p:nvCxnSpPr>
          <p:spPr>
            <a:xfrm flipH="1">
              <a:off x="4341423" y="3845813"/>
              <a:ext cx="2262867" cy="2443"/>
            </a:xfrm>
            <a:prstGeom prst="straightConnector1">
              <a:avLst/>
            </a:prstGeom>
            <a:ln w="76200">
              <a:solidFill>
                <a:srgbClr val="BFBFBF"/>
              </a:solidFill>
              <a:tailEnd type="triangle"/>
            </a:ln>
          </p:spPr>
          <p:style>
            <a:lnRef idx="1">
              <a:schemeClr val="accent1"/>
            </a:lnRef>
            <a:fillRef idx="0">
              <a:schemeClr val="accent1"/>
            </a:fillRef>
            <a:effectRef idx="0">
              <a:schemeClr val="accent1"/>
            </a:effectRef>
            <a:fontRef idx="minor">
              <a:schemeClr val="tx1"/>
            </a:fontRef>
          </p:style>
        </p:cxnSp>
      </p:grpSp>
      <p:sp>
        <p:nvSpPr>
          <p:cNvPr id="24" name="TextBox 23"/>
          <p:cNvSpPr txBox="1"/>
          <p:nvPr/>
        </p:nvSpPr>
        <p:spPr>
          <a:xfrm>
            <a:off x="1090692" y="4083918"/>
            <a:ext cx="2164674" cy="646331"/>
          </a:xfrm>
          <a:prstGeom prst="rect">
            <a:avLst/>
          </a:prstGeom>
          <a:noFill/>
        </p:spPr>
        <p:txBody>
          <a:bodyPr wrap="square" rtlCol="0">
            <a:spAutoFit/>
          </a:bodyPr>
          <a:lstStyle/>
          <a:p>
            <a:pPr algn="ctr"/>
            <a:r>
              <a:rPr lang="en-US" dirty="0">
                <a:solidFill>
                  <a:srgbClr val="003399"/>
                </a:solidFill>
              </a:rPr>
              <a:t>Workplace interventions</a:t>
            </a:r>
            <a:endParaRPr lang="nl-BE" dirty="0">
              <a:solidFill>
                <a:srgbClr val="003399"/>
              </a:solidFill>
            </a:endParaRPr>
          </a:p>
        </p:txBody>
      </p:sp>
      <p:grpSp>
        <p:nvGrpSpPr>
          <p:cNvPr id="25" name="Group 24"/>
          <p:cNvGrpSpPr/>
          <p:nvPr/>
        </p:nvGrpSpPr>
        <p:grpSpPr>
          <a:xfrm>
            <a:off x="1635979" y="2715477"/>
            <a:ext cx="1014316" cy="1440737"/>
            <a:chOff x="2418082" y="3260842"/>
            <a:chExt cx="1700858" cy="2213165"/>
          </a:xfrm>
        </p:grpSpPr>
        <p:grpSp>
          <p:nvGrpSpPr>
            <p:cNvPr id="26" name="Group 25"/>
            <p:cNvGrpSpPr/>
            <p:nvPr/>
          </p:nvGrpSpPr>
          <p:grpSpPr>
            <a:xfrm>
              <a:off x="2418082" y="3260842"/>
              <a:ext cx="1700858" cy="2213165"/>
              <a:chOff x="2418082" y="3260842"/>
              <a:chExt cx="1700858" cy="2213165"/>
            </a:xfrm>
          </p:grpSpPr>
          <p:pic>
            <p:nvPicPr>
              <p:cNvPr id="28" name="Picture 2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418082" y="3260842"/>
                <a:ext cx="1700858" cy="2213164"/>
              </a:xfrm>
              <a:prstGeom prst="rect">
                <a:avLst/>
              </a:prstGeom>
            </p:spPr>
          </p:pic>
          <p:sp>
            <p:nvSpPr>
              <p:cNvPr id="29" name="Rectangle 28"/>
              <p:cNvSpPr/>
              <p:nvPr/>
            </p:nvSpPr>
            <p:spPr>
              <a:xfrm>
                <a:off x="3692501" y="5357895"/>
                <a:ext cx="395630" cy="116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27" name="Rectangle 26"/>
            <p:cNvSpPr/>
            <p:nvPr/>
          </p:nvSpPr>
          <p:spPr>
            <a:xfrm>
              <a:off x="2880360" y="5282565"/>
              <a:ext cx="163830" cy="75330"/>
            </a:xfrm>
            <a:prstGeom prst="rect">
              <a:avLst/>
            </a:prstGeom>
            <a:solidFill>
              <a:srgbClr val="FCB1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23" name="TextBox 22"/>
          <p:cNvSpPr txBox="1"/>
          <p:nvPr/>
        </p:nvSpPr>
        <p:spPr>
          <a:xfrm>
            <a:off x="912962" y="4807037"/>
            <a:ext cx="6633948" cy="276999"/>
          </a:xfrm>
          <a:prstGeom prst="rect">
            <a:avLst/>
          </a:prstGeom>
          <a:noFill/>
        </p:spPr>
        <p:txBody>
          <a:bodyPr wrap="square" rtlCol="0">
            <a:spAutoFit/>
          </a:bodyPr>
          <a:lstStyle/>
          <a:p>
            <a:pPr algn="ctr"/>
            <a:r>
              <a:rPr lang="en-US" sz="600" b="1" i="1" dirty="0" smtClean="0">
                <a:solidFill>
                  <a:srgbClr val="003399"/>
                </a:solidFill>
              </a:rPr>
              <a:t>Image sources: https://www.iconspng.com/images/Ke-png/40, https://carwad.net/free-cli, http://clipart-library.com/safety-equipment-cliparts.html</a:t>
            </a:r>
            <a:r>
              <a:rPr lang="en-US" sz="600" b="1" i="1" dirty="0">
                <a:solidFill>
                  <a:srgbClr val="003399"/>
                </a:solidFill>
              </a:rPr>
              <a:t>, https://www.clipartmax.com/middle/m2i8G6A0K9b1N4K9_monitoring-evaluation-and-impact-assessment-of-food-evaluation-assessment-graphics/ </a:t>
            </a:r>
          </a:p>
        </p:txBody>
      </p:sp>
    </p:spTree>
    <p:extLst>
      <p:ext uri="{BB962C8B-B14F-4D97-AF65-F5344CB8AC3E}">
        <p14:creationId xmlns:p14="http://schemas.microsoft.com/office/powerpoint/2010/main" val="22331915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248560" y="2902612"/>
            <a:ext cx="1501998" cy="1870587"/>
          </a:xfrm>
          <a:prstGeom prst="rect">
            <a:avLst/>
          </a:prstGeom>
        </p:spPr>
      </p:pic>
      <p:sp>
        <p:nvSpPr>
          <p:cNvPr id="3" name="Content Placeholder 2"/>
          <p:cNvSpPr>
            <a:spLocks noGrp="1"/>
          </p:cNvSpPr>
          <p:nvPr>
            <p:ph sz="half" idx="1"/>
          </p:nvPr>
        </p:nvSpPr>
        <p:spPr>
          <a:xfrm>
            <a:off x="450000" y="836999"/>
            <a:ext cx="8154448" cy="3960959"/>
          </a:xfrm>
        </p:spPr>
        <p:txBody>
          <a:bodyPr>
            <a:normAutofit/>
          </a:bodyPr>
          <a:lstStyle/>
          <a:p>
            <a:r>
              <a:rPr lang="en-US" dirty="0"/>
              <a:t>Created to provide insurance to workers </a:t>
            </a:r>
          </a:p>
          <a:p>
            <a:r>
              <a:rPr lang="en-US" dirty="0"/>
              <a:t>Over time expanded to include preventive workplace activities and </a:t>
            </a:r>
            <a:br>
              <a:rPr lang="en-US" dirty="0"/>
            </a:br>
            <a:r>
              <a:rPr lang="en-US" dirty="0"/>
              <a:t>publication of national OSH statistical data</a:t>
            </a:r>
          </a:p>
          <a:p>
            <a:endParaRPr lang="en-US" dirty="0"/>
          </a:p>
          <a:p>
            <a:r>
              <a:rPr lang="en-US" dirty="0"/>
              <a:t>Reporting based on voluntary participation of all types of physicians</a:t>
            </a:r>
          </a:p>
          <a:p>
            <a:r>
              <a:rPr lang="en-US" dirty="0"/>
              <a:t>Data mainly from two sources: compensation claims and medical examinations (screening) of workers</a:t>
            </a:r>
          </a:p>
          <a:p>
            <a:endParaRPr lang="en-US" dirty="0"/>
          </a:p>
          <a:p>
            <a:r>
              <a:rPr lang="en-US" dirty="0"/>
              <a:t>Work-relatedness evaluation is performed by SUVA’s occupational health (OH) experts </a:t>
            </a:r>
          </a:p>
          <a:p>
            <a:r>
              <a:rPr lang="en-US" dirty="0"/>
              <a:t>Possible to include detailed workplace inspections with exposure assessments</a:t>
            </a:r>
          </a:p>
          <a:p>
            <a:pPr marL="0" indent="0">
              <a:buNone/>
            </a:pPr>
            <a:endParaRPr lang="en-US" dirty="0"/>
          </a:p>
          <a:p>
            <a:endParaRPr lang="nl-BE" dirty="0"/>
          </a:p>
        </p:txBody>
      </p:sp>
      <p:sp>
        <p:nvSpPr>
          <p:cNvPr id="4" name="Title 1"/>
          <p:cNvSpPr txBox="1">
            <a:spLocks/>
          </p:cNvSpPr>
          <p:nvPr/>
        </p:nvSpPr>
        <p:spPr>
          <a:xfrm>
            <a:off x="791530" y="135000"/>
            <a:ext cx="6876814" cy="420007"/>
          </a:xfrm>
          <a:prstGeom prst="rect">
            <a:avLst/>
          </a:prstGeom>
          <a:solidFill>
            <a:srgbClr val="C00000"/>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000" dirty="0"/>
              <a:t>Swiss National Accident Insurance Fund SUVA (Switzerland)</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472809" y="555007"/>
            <a:ext cx="1671191" cy="1105423"/>
          </a:xfrm>
          <a:prstGeom prst="rect">
            <a:avLst/>
          </a:prstGeom>
        </p:spPr>
      </p:pic>
      <p:grpSp>
        <p:nvGrpSpPr>
          <p:cNvPr id="9" name="Group 8"/>
          <p:cNvGrpSpPr/>
          <p:nvPr/>
        </p:nvGrpSpPr>
        <p:grpSpPr>
          <a:xfrm>
            <a:off x="374777" y="3549291"/>
            <a:ext cx="1944216" cy="720080"/>
            <a:chOff x="5698368" y="3147814"/>
            <a:chExt cx="1944216" cy="720080"/>
          </a:xfrm>
        </p:grpSpPr>
        <p:sp>
          <p:nvSpPr>
            <p:cNvPr id="6" name="Oval 5"/>
            <p:cNvSpPr/>
            <p:nvPr/>
          </p:nvSpPr>
          <p:spPr>
            <a:xfrm>
              <a:off x="5868144" y="3147814"/>
              <a:ext cx="1604665" cy="720080"/>
            </a:xfrm>
            <a:prstGeom prst="ellipse">
              <a:avLst/>
            </a:prstGeom>
            <a:solidFill>
              <a:schemeClr val="accent4">
                <a:lumMod val="75000"/>
              </a:schemeClr>
            </a:solidFill>
            <a:ln>
              <a:noFill/>
            </a:ln>
            <a:effectLst>
              <a:outerShdw blurRad="50800" dist="38100" dir="8100000" algn="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7" name="TextBox 6"/>
            <p:cNvSpPr txBox="1"/>
            <p:nvPr/>
          </p:nvSpPr>
          <p:spPr>
            <a:xfrm>
              <a:off x="5698368" y="3246244"/>
              <a:ext cx="1944216" cy="523220"/>
            </a:xfrm>
            <a:prstGeom prst="rect">
              <a:avLst/>
            </a:prstGeom>
            <a:noFill/>
          </p:spPr>
          <p:txBody>
            <a:bodyPr wrap="square" rtlCol="0">
              <a:spAutoFit/>
            </a:bodyPr>
            <a:lstStyle/>
            <a:p>
              <a:pPr algn="ctr"/>
              <a:r>
                <a:rPr lang="en-GB" sz="1400" b="1" dirty="0">
                  <a:solidFill>
                    <a:schemeClr val="bg1"/>
                  </a:solidFill>
                </a:rPr>
                <a:t>OPEN LIST APPROACH</a:t>
              </a:r>
              <a:endParaRPr lang="nl-BE" sz="1400" b="1" dirty="0">
                <a:solidFill>
                  <a:schemeClr val="bg1"/>
                </a:solidFill>
              </a:endParaRPr>
            </a:p>
          </p:txBody>
        </p:sp>
      </p:grpSp>
      <p:sp>
        <p:nvSpPr>
          <p:cNvPr id="8" name="Content Placeholder 2"/>
          <p:cNvSpPr txBox="1">
            <a:spLocks/>
          </p:cNvSpPr>
          <p:nvPr/>
        </p:nvSpPr>
        <p:spPr>
          <a:xfrm>
            <a:off x="2224441" y="3549291"/>
            <a:ext cx="5054226" cy="885074"/>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buNone/>
            </a:pPr>
            <a:r>
              <a:rPr lang="en-US" dirty="0"/>
              <a:t>Even though the criteria for compensation are strict, all suspected WRDs can be reported and can trigger alert and preventive actions, e.g. </a:t>
            </a:r>
            <a:r>
              <a:rPr lang="en-US" dirty="0">
                <a:solidFill>
                  <a:srgbClr val="C00000"/>
                </a:solidFill>
              </a:rPr>
              <a:t>burnout preventive campaigns</a:t>
            </a:r>
            <a:endParaRPr lang="en-US" dirty="0"/>
          </a:p>
          <a:p>
            <a:endParaRPr lang="nl-BE" dirty="0"/>
          </a:p>
        </p:txBody>
      </p:sp>
      <p:sp>
        <p:nvSpPr>
          <p:cNvPr id="11" name="TextBox 10"/>
          <p:cNvSpPr txBox="1"/>
          <p:nvPr/>
        </p:nvSpPr>
        <p:spPr>
          <a:xfrm>
            <a:off x="179512" y="4891975"/>
            <a:ext cx="8479118" cy="200055"/>
          </a:xfrm>
          <a:prstGeom prst="rect">
            <a:avLst/>
          </a:prstGeom>
          <a:noFill/>
        </p:spPr>
        <p:txBody>
          <a:bodyPr wrap="square" rtlCol="0">
            <a:spAutoFit/>
          </a:bodyPr>
          <a:lstStyle/>
          <a:p>
            <a:pPr algn="r"/>
            <a:r>
              <a:rPr lang="en-US" sz="700" b="1" i="1" dirty="0">
                <a:solidFill>
                  <a:srgbClr val="003399"/>
                </a:solidFill>
              </a:rPr>
              <a:t>Image source: https://</a:t>
            </a:r>
            <a:r>
              <a:rPr lang="en-US" sz="700" b="1" i="1" dirty="0" smtClean="0">
                <a:solidFill>
                  <a:srgbClr val="003399"/>
                </a:solidFill>
              </a:rPr>
              <a:t>www.nbboaonline.com/single-post/2023/08/19/This-is-the-title-of-your-second-post</a:t>
            </a:r>
            <a:r>
              <a:rPr lang="en-US" sz="700" b="1" i="1" dirty="0">
                <a:solidFill>
                  <a:srgbClr val="003399"/>
                </a:solidFill>
              </a:rPr>
              <a:t>, https://fx-forexshop.com/wp-content/uploads/2017/12/swiss-2700775_1920.png</a:t>
            </a:r>
          </a:p>
        </p:txBody>
      </p:sp>
    </p:spTree>
    <p:extLst>
      <p:ext uri="{BB962C8B-B14F-4D97-AF65-F5344CB8AC3E}">
        <p14:creationId xmlns:p14="http://schemas.microsoft.com/office/powerpoint/2010/main" val="67733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367594" y="135000"/>
            <a:ext cx="5724686"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2400" dirty="0"/>
              <a:t>Systems for data collection and statistics</a:t>
            </a:r>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1520" y="771550"/>
            <a:ext cx="8227767" cy="4104618"/>
          </a:xfrm>
          <a:prstGeom prst="rect">
            <a:avLst/>
          </a:prstGeom>
        </p:spPr>
      </p:pic>
    </p:spTree>
    <p:extLst>
      <p:ext uri="{BB962C8B-B14F-4D97-AF65-F5344CB8AC3E}">
        <p14:creationId xmlns:p14="http://schemas.microsoft.com/office/powerpoint/2010/main" val="10761860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6556918" y="1919323"/>
            <a:ext cx="1831506" cy="523220"/>
          </a:xfrm>
          <a:prstGeom prst="rect">
            <a:avLst/>
          </a:prstGeom>
          <a:noFill/>
        </p:spPr>
        <p:txBody>
          <a:bodyPr wrap="square" rtlCol="0">
            <a:spAutoFit/>
          </a:bodyPr>
          <a:lstStyle/>
          <a:p>
            <a:pPr algn="ctr"/>
            <a:r>
              <a:rPr lang="en-GB" sz="1400" b="1" dirty="0">
                <a:solidFill>
                  <a:schemeClr val="bg1"/>
                </a:solidFill>
              </a:rPr>
              <a:t>Motivation of reporters</a:t>
            </a:r>
            <a:endParaRPr lang="nl-BE" sz="1400" b="1" dirty="0">
              <a:solidFill>
                <a:schemeClr val="bg1"/>
              </a:solidFill>
            </a:endParaRPr>
          </a:p>
        </p:txBody>
      </p:sp>
      <p:sp>
        <p:nvSpPr>
          <p:cNvPr id="11" name="Title 1"/>
          <p:cNvSpPr txBox="1">
            <a:spLocks/>
          </p:cNvSpPr>
          <p:nvPr/>
        </p:nvSpPr>
        <p:spPr>
          <a:xfrm>
            <a:off x="1367594" y="135000"/>
            <a:ext cx="5724686"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2400" dirty="0"/>
              <a:t>Systems for data collection and statistics</a:t>
            </a:r>
          </a:p>
        </p:txBody>
      </p:sp>
      <p:cxnSp>
        <p:nvCxnSpPr>
          <p:cNvPr id="13" name="Straight Connector 12"/>
          <p:cNvCxnSpPr/>
          <p:nvPr/>
        </p:nvCxnSpPr>
        <p:spPr>
          <a:xfrm>
            <a:off x="6299058" y="2029818"/>
            <a:ext cx="0" cy="901972"/>
          </a:xfrm>
          <a:prstGeom prst="line">
            <a:avLst/>
          </a:prstGeom>
          <a:ln w="76200">
            <a:solidFill>
              <a:srgbClr val="BFBFBF"/>
            </a:solidFill>
            <a:headEnd type="none" w="med" len="med"/>
            <a:tailEnd type="triangle" w="med" len="med"/>
          </a:ln>
          <a:effectLst/>
        </p:spPr>
        <p:style>
          <a:lnRef idx="3">
            <a:schemeClr val="accent3"/>
          </a:lnRef>
          <a:fillRef idx="0">
            <a:schemeClr val="accent3"/>
          </a:fillRef>
          <a:effectRef idx="2">
            <a:schemeClr val="accent3"/>
          </a:effectRef>
          <a:fontRef idx="minor">
            <a:schemeClr val="tx1"/>
          </a:fontRef>
        </p:style>
      </p:cxnSp>
      <p:sp>
        <p:nvSpPr>
          <p:cNvPr id="15" name="TextBox 14"/>
          <p:cNvSpPr txBox="1"/>
          <p:nvPr/>
        </p:nvSpPr>
        <p:spPr>
          <a:xfrm>
            <a:off x="6338315" y="2095633"/>
            <a:ext cx="1957969" cy="646331"/>
          </a:xfrm>
          <a:prstGeom prst="rect">
            <a:avLst/>
          </a:prstGeom>
          <a:noFill/>
        </p:spPr>
        <p:txBody>
          <a:bodyPr wrap="square" rtlCol="0">
            <a:spAutoFit/>
          </a:bodyPr>
          <a:lstStyle/>
          <a:p>
            <a:pPr algn="ctr"/>
            <a:r>
              <a:rPr lang="en-US" dirty="0">
                <a:solidFill>
                  <a:srgbClr val="003399"/>
                </a:solidFill>
              </a:rPr>
              <a:t>Statistics/data mining</a:t>
            </a:r>
            <a:endParaRPr lang="nl-BE" dirty="0">
              <a:solidFill>
                <a:srgbClr val="003399"/>
              </a:solidFill>
            </a:endParaRPr>
          </a:p>
        </p:txBody>
      </p:sp>
      <p:sp>
        <p:nvSpPr>
          <p:cNvPr id="17" name="TextBox 16"/>
          <p:cNvSpPr txBox="1"/>
          <p:nvPr/>
        </p:nvSpPr>
        <p:spPr>
          <a:xfrm>
            <a:off x="2635629" y="733772"/>
            <a:ext cx="3050290" cy="646331"/>
          </a:xfrm>
          <a:prstGeom prst="rect">
            <a:avLst/>
          </a:prstGeom>
          <a:noFill/>
        </p:spPr>
        <p:txBody>
          <a:bodyPr wrap="square" rtlCol="0">
            <a:spAutoFit/>
          </a:bodyPr>
          <a:lstStyle/>
          <a:p>
            <a:pPr algn="ctr"/>
            <a:r>
              <a:rPr lang="en-US" dirty="0">
                <a:solidFill>
                  <a:srgbClr val="003399"/>
                </a:solidFill>
              </a:rPr>
              <a:t>Physicians report cases seen in their practice</a:t>
            </a:r>
            <a:endParaRPr lang="nl-BE" dirty="0">
              <a:solidFill>
                <a:srgbClr val="003399"/>
              </a:solidFill>
            </a:endParaRPr>
          </a:p>
        </p:txBody>
      </p:sp>
      <p:cxnSp>
        <p:nvCxnSpPr>
          <p:cNvPr id="18" name="Straight Arrow Connector 17"/>
          <p:cNvCxnSpPr/>
          <p:nvPr/>
        </p:nvCxnSpPr>
        <p:spPr>
          <a:xfrm>
            <a:off x="3073396" y="1491630"/>
            <a:ext cx="2177295" cy="0"/>
          </a:xfrm>
          <a:prstGeom prst="straightConnector1">
            <a:avLst/>
          </a:prstGeom>
          <a:ln w="76200">
            <a:solidFill>
              <a:srgbClr val="BFBFBF"/>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oup 18"/>
          <p:cNvGrpSpPr/>
          <p:nvPr/>
        </p:nvGrpSpPr>
        <p:grpSpPr>
          <a:xfrm>
            <a:off x="3029341" y="2571750"/>
            <a:ext cx="2262867" cy="1726451"/>
            <a:chOff x="4341423" y="2832931"/>
            <a:chExt cx="2262867" cy="1726451"/>
          </a:xfrm>
        </p:grpSpPr>
        <p:pic>
          <p:nvPicPr>
            <p:cNvPr id="20" name="Picture 1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84228" y="2832931"/>
              <a:ext cx="977258" cy="977258"/>
            </a:xfrm>
            <a:prstGeom prst="rect">
              <a:avLst/>
            </a:prstGeom>
          </p:spPr>
        </p:pic>
        <p:sp>
          <p:nvSpPr>
            <p:cNvPr id="21" name="TextBox 20"/>
            <p:cNvSpPr txBox="1"/>
            <p:nvPr/>
          </p:nvSpPr>
          <p:spPr>
            <a:xfrm>
              <a:off x="4563034" y="3913051"/>
              <a:ext cx="1957969" cy="646331"/>
            </a:xfrm>
            <a:prstGeom prst="rect">
              <a:avLst/>
            </a:prstGeom>
            <a:noFill/>
          </p:spPr>
          <p:txBody>
            <a:bodyPr wrap="square" rtlCol="0">
              <a:spAutoFit/>
            </a:bodyPr>
            <a:lstStyle/>
            <a:p>
              <a:pPr algn="ctr"/>
              <a:r>
                <a:rPr lang="en-US" dirty="0">
                  <a:solidFill>
                    <a:srgbClr val="003399"/>
                  </a:solidFill>
                </a:rPr>
                <a:t>Alert to new WRD</a:t>
              </a:r>
              <a:endParaRPr lang="nl-BE" dirty="0">
                <a:solidFill>
                  <a:srgbClr val="003399"/>
                </a:solidFill>
              </a:endParaRPr>
            </a:p>
          </p:txBody>
        </p:sp>
        <p:cxnSp>
          <p:nvCxnSpPr>
            <p:cNvPr id="22" name="Straight Arrow Connector 21"/>
            <p:cNvCxnSpPr/>
            <p:nvPr/>
          </p:nvCxnSpPr>
          <p:spPr>
            <a:xfrm flipH="1">
              <a:off x="4341423" y="3845813"/>
              <a:ext cx="2262867" cy="2443"/>
            </a:xfrm>
            <a:prstGeom prst="straightConnector1">
              <a:avLst/>
            </a:prstGeom>
            <a:ln w="76200">
              <a:solidFill>
                <a:srgbClr val="BFBFBF"/>
              </a:solidFill>
              <a:tailEnd type="triangle"/>
            </a:ln>
          </p:spPr>
          <p:style>
            <a:lnRef idx="1">
              <a:schemeClr val="accent1"/>
            </a:lnRef>
            <a:fillRef idx="0">
              <a:schemeClr val="accent1"/>
            </a:fillRef>
            <a:effectRef idx="0">
              <a:schemeClr val="accent1"/>
            </a:effectRef>
            <a:fontRef idx="minor">
              <a:schemeClr val="tx1"/>
            </a:fontRef>
          </p:style>
        </p:cxnSp>
      </p:grpSp>
      <p:sp>
        <p:nvSpPr>
          <p:cNvPr id="23" name="TextBox 22"/>
          <p:cNvSpPr txBox="1"/>
          <p:nvPr/>
        </p:nvSpPr>
        <p:spPr>
          <a:xfrm>
            <a:off x="899811" y="4035547"/>
            <a:ext cx="2587162" cy="646331"/>
          </a:xfrm>
          <a:prstGeom prst="rect">
            <a:avLst/>
          </a:prstGeom>
          <a:noFill/>
        </p:spPr>
        <p:txBody>
          <a:bodyPr wrap="square" rtlCol="0">
            <a:spAutoFit/>
          </a:bodyPr>
          <a:lstStyle/>
          <a:p>
            <a:pPr algn="ctr"/>
            <a:r>
              <a:rPr lang="en-US" dirty="0">
                <a:solidFill>
                  <a:srgbClr val="003399"/>
                </a:solidFill>
              </a:rPr>
              <a:t>Preventive strategies and policies</a:t>
            </a:r>
            <a:endParaRPr lang="nl-BE" dirty="0">
              <a:solidFill>
                <a:srgbClr val="003399"/>
              </a:solidFill>
            </a:endParaRPr>
          </a:p>
        </p:txBody>
      </p:sp>
      <p:pic>
        <p:nvPicPr>
          <p:cNvPr id="29" name="Picture 28"/>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527866" y="720924"/>
            <a:ext cx="1598848" cy="1318358"/>
          </a:xfrm>
          <a:prstGeom prst="rect">
            <a:avLst/>
          </a:prstGeom>
        </p:spPr>
      </p:pic>
      <p:grpSp>
        <p:nvGrpSpPr>
          <p:cNvPr id="30" name="Group 29"/>
          <p:cNvGrpSpPr/>
          <p:nvPr/>
        </p:nvGrpSpPr>
        <p:grpSpPr>
          <a:xfrm>
            <a:off x="5594712" y="899990"/>
            <a:ext cx="1408691" cy="1071754"/>
            <a:chOff x="26005049" y="16979712"/>
            <a:chExt cx="2931822" cy="2052275"/>
          </a:xfrm>
        </p:grpSpPr>
        <p:pic>
          <p:nvPicPr>
            <p:cNvPr id="31" name="Picture 30"/>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6005049" y="16979712"/>
              <a:ext cx="2931822" cy="2052275"/>
            </a:xfrm>
            <a:prstGeom prst="rect">
              <a:avLst/>
            </a:prstGeom>
          </p:spPr>
        </p:pic>
        <p:sp>
          <p:nvSpPr>
            <p:cNvPr id="32" name="TextBox 31"/>
            <p:cNvSpPr txBox="1"/>
            <p:nvPr/>
          </p:nvSpPr>
          <p:spPr>
            <a:xfrm>
              <a:off x="26168457" y="17775709"/>
              <a:ext cx="2768414" cy="520811"/>
            </a:xfrm>
            <a:prstGeom prst="rect">
              <a:avLst/>
            </a:prstGeom>
            <a:noFill/>
          </p:spPr>
          <p:txBody>
            <a:bodyPr wrap="square" rtlCol="0">
              <a:spAutoFit/>
            </a:bodyPr>
            <a:lstStyle/>
            <a:p>
              <a:pPr algn="ctr"/>
              <a:r>
                <a:rPr lang="en-US" sz="1600" b="1" dirty="0">
                  <a:solidFill>
                    <a:srgbClr val="000408"/>
                  </a:solidFill>
                </a:rPr>
                <a:t>DATABASE</a:t>
              </a:r>
              <a:endParaRPr lang="nl-BE" sz="1600" b="1" dirty="0">
                <a:solidFill>
                  <a:srgbClr val="000408"/>
                </a:solidFill>
              </a:endParaRPr>
            </a:p>
          </p:txBody>
        </p:sp>
      </p:grpSp>
      <p:pic>
        <p:nvPicPr>
          <p:cNvPr id="33" name="Picture 32"/>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5461500" y="2967423"/>
            <a:ext cx="1914662" cy="1395886"/>
          </a:xfrm>
          <a:prstGeom prst="rect">
            <a:avLst/>
          </a:prstGeom>
        </p:spPr>
      </p:pic>
      <p:pic>
        <p:nvPicPr>
          <p:cNvPr id="34" name="Picture 33"/>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357443" y="3102466"/>
            <a:ext cx="1671898" cy="933152"/>
          </a:xfrm>
          <a:prstGeom prst="rect">
            <a:avLst/>
          </a:prstGeom>
        </p:spPr>
      </p:pic>
      <p:sp>
        <p:nvSpPr>
          <p:cNvPr id="24" name="TextBox 23"/>
          <p:cNvSpPr txBox="1"/>
          <p:nvPr/>
        </p:nvSpPr>
        <p:spPr>
          <a:xfrm>
            <a:off x="1205600" y="4845475"/>
            <a:ext cx="6048672" cy="276999"/>
          </a:xfrm>
          <a:prstGeom prst="rect">
            <a:avLst/>
          </a:prstGeom>
          <a:noFill/>
        </p:spPr>
        <p:txBody>
          <a:bodyPr wrap="square" rtlCol="0">
            <a:spAutoFit/>
          </a:bodyPr>
          <a:lstStyle/>
          <a:p>
            <a:pPr algn="ctr"/>
            <a:r>
              <a:rPr lang="en-US" sz="600" b="1" i="1" dirty="0">
                <a:solidFill>
                  <a:srgbClr val="003399"/>
                </a:solidFill>
              </a:rPr>
              <a:t>Image </a:t>
            </a:r>
            <a:r>
              <a:rPr lang="en-US" sz="600" b="1" i="1" dirty="0" smtClean="0">
                <a:solidFill>
                  <a:srgbClr val="003399"/>
                </a:solidFill>
              </a:rPr>
              <a:t>sources: https</a:t>
            </a:r>
            <a:r>
              <a:rPr lang="en-US" sz="600" b="1" i="1" dirty="0">
                <a:solidFill>
                  <a:srgbClr val="003399"/>
                </a:solidFill>
              </a:rPr>
              <a:t>://</a:t>
            </a:r>
            <a:r>
              <a:rPr lang="en-US" sz="600" b="1" i="1" dirty="0" smtClean="0">
                <a:solidFill>
                  <a:srgbClr val="003399"/>
                </a:solidFill>
              </a:rPr>
              <a:t>pixabay.com/en/folder-office-files-corporate-23609, https</a:t>
            </a:r>
            <a:r>
              <a:rPr lang="en-US" sz="600" b="1" i="1" dirty="0">
                <a:solidFill>
                  <a:srgbClr val="003399"/>
                </a:solidFill>
              </a:rPr>
              <a:t>://www.gograph.com/vector-clip-art/growth-chart.html/http://www.haydanhthoigian.net/lawyer-clipart/clipart-lawyers-collection-lawyer-scale-best-png-4983-2800-9/</a:t>
            </a:r>
          </a:p>
        </p:txBody>
      </p:sp>
    </p:spTree>
    <p:extLst>
      <p:ext uri="{BB962C8B-B14F-4D97-AF65-F5344CB8AC3E}">
        <p14:creationId xmlns:p14="http://schemas.microsoft.com/office/powerpoint/2010/main" val="38284602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995936" y="699542"/>
            <a:ext cx="4536504" cy="4320480"/>
          </a:xfrm>
          <a:prstGeom prst="rect">
            <a:avLst/>
          </a:prstGeom>
        </p:spPr>
      </p:pic>
      <p:sp>
        <p:nvSpPr>
          <p:cNvPr id="4" name="Title 1"/>
          <p:cNvSpPr txBox="1">
            <a:spLocks/>
          </p:cNvSpPr>
          <p:nvPr/>
        </p:nvSpPr>
        <p:spPr>
          <a:xfrm>
            <a:off x="791530" y="135000"/>
            <a:ext cx="6876814"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000" dirty="0"/>
              <a:t>The Health and Occupation Research network THOR (UK)</a:t>
            </a:r>
          </a:p>
        </p:txBody>
      </p:sp>
      <p:pic>
        <p:nvPicPr>
          <p:cNvPr id="3" name="Picture 2"/>
          <p:cNvPicPr>
            <a:picLocks noChangeAspect="1"/>
          </p:cNvPicPr>
          <p:nvPr/>
        </p:nvPicPr>
        <p:blipFill>
          <a:blip r:embed="rId3"/>
          <a:stretch>
            <a:fillRect/>
          </a:stretch>
        </p:blipFill>
        <p:spPr>
          <a:xfrm>
            <a:off x="7884368" y="51470"/>
            <a:ext cx="1115665" cy="1469263"/>
          </a:xfrm>
          <a:prstGeom prst="rect">
            <a:avLst/>
          </a:prstGeom>
        </p:spPr>
      </p:pic>
      <p:sp>
        <p:nvSpPr>
          <p:cNvPr id="7" name="Content Placeholder 2"/>
          <p:cNvSpPr>
            <a:spLocks noGrp="1"/>
          </p:cNvSpPr>
          <p:nvPr>
            <p:ph sz="half" idx="1"/>
          </p:nvPr>
        </p:nvSpPr>
        <p:spPr>
          <a:xfrm>
            <a:off x="323528" y="795775"/>
            <a:ext cx="4320480" cy="3960440"/>
          </a:xfrm>
        </p:spPr>
        <p:txBody>
          <a:bodyPr>
            <a:normAutofit/>
          </a:bodyPr>
          <a:lstStyle/>
          <a:p>
            <a:r>
              <a:rPr lang="en-US" dirty="0"/>
              <a:t>Maintained by the University of Manchester</a:t>
            </a:r>
          </a:p>
          <a:p>
            <a:r>
              <a:rPr lang="en-US" dirty="0"/>
              <a:t>Different reporting schemes for different types of WRDs</a:t>
            </a:r>
          </a:p>
          <a:p>
            <a:r>
              <a:rPr lang="en-US" dirty="0">
                <a:solidFill>
                  <a:srgbClr val="C00000"/>
                </a:solidFill>
              </a:rPr>
              <a:t>THOR-EXTRA</a:t>
            </a:r>
            <a:r>
              <a:rPr lang="en-US" dirty="0"/>
              <a:t> — scheme for reporting interesting cases or WRDs with a potentially novel cause</a:t>
            </a:r>
          </a:p>
          <a:p>
            <a:endParaRPr lang="en-US" dirty="0"/>
          </a:p>
          <a:p>
            <a:r>
              <a:rPr lang="en-US" dirty="0"/>
              <a:t>Sophisticated statistical methods for determination of incidences and trends in WRDs</a:t>
            </a:r>
          </a:p>
          <a:p>
            <a:endParaRPr lang="en-US" dirty="0"/>
          </a:p>
          <a:p>
            <a:r>
              <a:rPr lang="en-US" dirty="0"/>
              <a:t>Data quality constantly improved</a:t>
            </a:r>
          </a:p>
          <a:p>
            <a:r>
              <a:rPr lang="en-US" dirty="0"/>
              <a:t>Strong link with authorities</a:t>
            </a:r>
          </a:p>
          <a:p>
            <a:pPr marL="0" indent="0">
              <a:buNone/>
            </a:pPr>
            <a:endParaRPr lang="nl-BE" dirty="0"/>
          </a:p>
        </p:txBody>
      </p:sp>
      <p:sp>
        <p:nvSpPr>
          <p:cNvPr id="8" name="TextBox 7"/>
          <p:cNvSpPr txBox="1"/>
          <p:nvPr/>
        </p:nvSpPr>
        <p:spPr>
          <a:xfrm>
            <a:off x="2609958" y="4891975"/>
            <a:ext cx="6048672" cy="200055"/>
          </a:xfrm>
          <a:prstGeom prst="rect">
            <a:avLst/>
          </a:prstGeom>
          <a:noFill/>
        </p:spPr>
        <p:txBody>
          <a:bodyPr wrap="square" rtlCol="0">
            <a:spAutoFit/>
          </a:bodyPr>
          <a:lstStyle/>
          <a:p>
            <a:pPr algn="r"/>
            <a:r>
              <a:rPr lang="en-US" sz="700" b="1" i="1" dirty="0">
                <a:solidFill>
                  <a:srgbClr val="003399"/>
                </a:solidFill>
              </a:rPr>
              <a:t>Image source: https://www.kissclipart.com/free/relations,14.html</a:t>
            </a:r>
          </a:p>
        </p:txBody>
      </p:sp>
    </p:spTree>
    <p:extLst>
      <p:ext uri="{BB962C8B-B14F-4D97-AF65-F5344CB8AC3E}">
        <p14:creationId xmlns:p14="http://schemas.microsoft.com/office/powerpoint/2010/main" val="2956041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91530" y="135000"/>
            <a:ext cx="6876814" cy="420007"/>
          </a:xfrm>
          <a:prstGeom prst="rect">
            <a:avLst/>
          </a:prstGeom>
          <a:solidFill>
            <a:schemeClr val="accent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000" dirty="0"/>
              <a:t>The Health and Occupation Research network THOR (UK)</a:t>
            </a:r>
          </a:p>
        </p:txBody>
      </p:sp>
      <p:graphicFrame>
        <p:nvGraphicFramePr>
          <p:cNvPr id="5" name="Chart 4"/>
          <p:cNvGraphicFramePr/>
          <p:nvPr>
            <p:extLst>
              <p:ext uri="{D42A27DB-BD31-4B8C-83A1-F6EECF244321}">
                <p14:modId xmlns:p14="http://schemas.microsoft.com/office/powerpoint/2010/main" val="1700736516"/>
              </p:ext>
            </p:extLst>
          </p:nvPr>
        </p:nvGraphicFramePr>
        <p:xfrm>
          <a:off x="752000" y="865470"/>
          <a:ext cx="6955874" cy="3913989"/>
        </p:xfrm>
        <a:graphic>
          <a:graphicData uri="http://schemas.openxmlformats.org/drawingml/2006/chart">
            <c:chart xmlns:c="http://schemas.openxmlformats.org/drawingml/2006/chart" xmlns:r="http://schemas.openxmlformats.org/officeDocument/2006/relationships" r:id="rId2"/>
          </a:graphicData>
        </a:graphic>
      </p:graphicFrame>
      <p:sp>
        <p:nvSpPr>
          <p:cNvPr id="7" name="Oval 6"/>
          <p:cNvSpPr/>
          <p:nvPr/>
        </p:nvSpPr>
        <p:spPr>
          <a:xfrm>
            <a:off x="2411760" y="3977581"/>
            <a:ext cx="1296145" cy="394369"/>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rgbClr val="FF0000"/>
              </a:solidFill>
            </a:endParaRPr>
          </a:p>
        </p:txBody>
      </p:sp>
      <p:sp>
        <p:nvSpPr>
          <p:cNvPr id="8" name="Down Arrow 7"/>
          <p:cNvSpPr/>
          <p:nvPr/>
        </p:nvSpPr>
        <p:spPr>
          <a:xfrm rot="2683182">
            <a:off x="3324294" y="1341277"/>
            <a:ext cx="321994" cy="700533"/>
          </a:xfrm>
          <a:prstGeom prst="downArrow">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TextBox 8"/>
          <p:cNvSpPr txBox="1"/>
          <p:nvPr/>
        </p:nvSpPr>
        <p:spPr>
          <a:xfrm>
            <a:off x="209549" y="6439066"/>
            <a:ext cx="9229726" cy="307777"/>
          </a:xfrm>
          <a:prstGeom prst="rect">
            <a:avLst/>
          </a:prstGeom>
          <a:noFill/>
        </p:spPr>
        <p:txBody>
          <a:bodyPr wrap="square" rtlCol="0">
            <a:spAutoFit/>
          </a:bodyPr>
          <a:lstStyle/>
          <a:p>
            <a:r>
              <a:rPr lang="en-GB" sz="1400" i="1" dirty="0">
                <a:solidFill>
                  <a:schemeClr val="bg1"/>
                </a:solidFill>
              </a:rPr>
              <a:t>Source: Health and Safety Executive,</a:t>
            </a:r>
            <a:r>
              <a:rPr lang="en-US" sz="1400" i="1" dirty="0">
                <a:solidFill>
                  <a:schemeClr val="bg1"/>
                </a:solidFill>
              </a:rPr>
              <a:t> Work-related skin disease in Great Britain, 2017.</a:t>
            </a:r>
            <a:r>
              <a:rPr lang="en-GB" sz="1400" i="1" dirty="0">
                <a:solidFill>
                  <a:schemeClr val="bg1"/>
                </a:solidFill>
              </a:rPr>
              <a:t> </a:t>
            </a:r>
            <a:endParaRPr lang="nl-BE" sz="1400" i="1" dirty="0">
              <a:solidFill>
                <a:schemeClr val="bg1"/>
              </a:solidFill>
            </a:endParaRPr>
          </a:p>
        </p:txBody>
      </p:sp>
      <p:pic>
        <p:nvPicPr>
          <p:cNvPr id="10" name="Picture 9"/>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940152" y="987574"/>
            <a:ext cx="1373574" cy="1945376"/>
          </a:xfrm>
          <a:prstGeom prst="rect">
            <a:avLst/>
          </a:prstGeom>
        </p:spPr>
      </p:pic>
      <p:pic>
        <p:nvPicPr>
          <p:cNvPr id="11" name="Picture 10"/>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394413" y="987574"/>
            <a:ext cx="1360461" cy="1945376"/>
          </a:xfrm>
          <a:prstGeom prst="rect">
            <a:avLst/>
          </a:prstGeom>
        </p:spPr>
      </p:pic>
      <p:sp>
        <p:nvSpPr>
          <p:cNvPr id="12" name="TextBox 11"/>
          <p:cNvSpPr txBox="1"/>
          <p:nvPr/>
        </p:nvSpPr>
        <p:spPr>
          <a:xfrm>
            <a:off x="-188084" y="556687"/>
            <a:ext cx="8507558" cy="430887"/>
          </a:xfrm>
          <a:prstGeom prst="rect">
            <a:avLst/>
          </a:prstGeom>
          <a:noFill/>
        </p:spPr>
        <p:txBody>
          <a:bodyPr wrap="square" rtlCol="0">
            <a:spAutoFit/>
          </a:bodyPr>
          <a:lstStyle/>
          <a:p>
            <a:pPr algn="ctr"/>
            <a:r>
              <a:rPr lang="en-GB" sz="2200" b="1" dirty="0">
                <a:solidFill>
                  <a:schemeClr val="accent3"/>
                </a:solidFill>
              </a:rPr>
              <a:t>   </a:t>
            </a:r>
            <a:r>
              <a:rPr lang="en-US" sz="1600" i="1" dirty="0">
                <a:solidFill>
                  <a:srgbClr val="2F9CFF"/>
                </a:solidFill>
              </a:rPr>
              <a:t>Occupational skin disease reported to </a:t>
            </a:r>
            <a:r>
              <a:rPr lang="en-GB" sz="1600" i="1" dirty="0">
                <a:solidFill>
                  <a:srgbClr val="2F9CFF"/>
                </a:solidFill>
              </a:rPr>
              <a:t>THOR 2002-2005 </a:t>
            </a:r>
          </a:p>
        </p:txBody>
      </p:sp>
      <p:sp>
        <p:nvSpPr>
          <p:cNvPr id="13" name="TextBox 12"/>
          <p:cNvSpPr txBox="1"/>
          <p:nvPr/>
        </p:nvSpPr>
        <p:spPr>
          <a:xfrm>
            <a:off x="893565" y="4835071"/>
            <a:ext cx="6344260" cy="276999"/>
          </a:xfrm>
          <a:prstGeom prst="rect">
            <a:avLst/>
          </a:prstGeom>
          <a:noFill/>
        </p:spPr>
        <p:txBody>
          <a:bodyPr wrap="square" rtlCol="0">
            <a:spAutoFit/>
          </a:bodyPr>
          <a:lstStyle/>
          <a:p>
            <a:pPr algn="ctr"/>
            <a:r>
              <a:rPr lang="en-US" sz="600" b="1" i="1" dirty="0" smtClean="0">
                <a:solidFill>
                  <a:srgbClr val="003399"/>
                </a:solidFill>
              </a:rPr>
              <a:t>Data source</a:t>
            </a:r>
            <a:r>
              <a:rPr lang="en-US" sz="600" b="1" i="1" dirty="0">
                <a:solidFill>
                  <a:srgbClr val="003399"/>
                </a:solidFill>
              </a:rPr>
              <a:t>: Turner S, Carder M, van </a:t>
            </a:r>
            <a:r>
              <a:rPr lang="en-US" sz="600" b="1" i="1" dirty="0" err="1">
                <a:solidFill>
                  <a:srgbClr val="003399"/>
                </a:solidFill>
              </a:rPr>
              <a:t>Tongeren</a:t>
            </a:r>
            <a:r>
              <a:rPr lang="en-US" sz="600" b="1" i="1" dirty="0">
                <a:solidFill>
                  <a:srgbClr val="003399"/>
                </a:solidFill>
              </a:rPr>
              <a:t> M, McNamee R, Lines S, Hussey L, et al. The incidence of occupational skin disease as reported to The Health and Occupation Reporting (THOR) network between 2002 and 2005. Br J </a:t>
            </a:r>
            <a:r>
              <a:rPr lang="en-US" sz="600" b="1" i="1" dirty="0" err="1">
                <a:solidFill>
                  <a:srgbClr val="003399"/>
                </a:solidFill>
              </a:rPr>
              <a:t>Dermatol</a:t>
            </a:r>
            <a:r>
              <a:rPr lang="en-US" sz="600" b="1" i="1" dirty="0">
                <a:solidFill>
                  <a:srgbClr val="003399"/>
                </a:solidFill>
              </a:rPr>
              <a:t>. 2007;157:713–722.; </a:t>
            </a:r>
            <a:r>
              <a:rPr lang="en-US" sz="600" b="1" i="1" dirty="0" smtClean="0">
                <a:solidFill>
                  <a:srgbClr val="003399"/>
                </a:solidFill>
              </a:rPr>
              <a:t>Image </a:t>
            </a:r>
            <a:r>
              <a:rPr lang="en-US" sz="600" b="1" i="1" dirty="0">
                <a:solidFill>
                  <a:srgbClr val="003399"/>
                </a:solidFill>
              </a:rPr>
              <a:t>source: http://www.hse.gov.uk/hairdressing/bad-hand.htm</a:t>
            </a:r>
          </a:p>
        </p:txBody>
      </p:sp>
    </p:spTree>
    <p:extLst>
      <p:ext uri="{BB962C8B-B14F-4D97-AF65-F5344CB8AC3E}">
        <p14:creationId xmlns:p14="http://schemas.microsoft.com/office/powerpoint/2010/main" val="2933100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p:cTn id="15" dur="1000" fill="hold"/>
                                        <p:tgtEl>
                                          <p:spTgt spid="10"/>
                                        </p:tgtEl>
                                        <p:attrNameLst>
                                          <p:attrName>ppt_w</p:attrName>
                                        </p:attrNameLst>
                                      </p:cBhvr>
                                      <p:tavLst>
                                        <p:tav tm="0">
                                          <p:val>
                                            <p:fltVal val="0"/>
                                          </p:val>
                                        </p:tav>
                                        <p:tav tm="100000">
                                          <p:val>
                                            <p:strVal val="#ppt_w"/>
                                          </p:val>
                                        </p:tav>
                                      </p:tavLst>
                                    </p:anim>
                                    <p:anim calcmode="lin" valueType="num">
                                      <p:cBhvr>
                                        <p:cTn id="16" dur="1000" fill="hold"/>
                                        <p:tgtEl>
                                          <p:spTgt spid="10"/>
                                        </p:tgtEl>
                                        <p:attrNameLst>
                                          <p:attrName>ppt_h</p:attrName>
                                        </p:attrNameLst>
                                      </p:cBhvr>
                                      <p:tavLst>
                                        <p:tav tm="0">
                                          <p:val>
                                            <p:fltVal val="0"/>
                                          </p:val>
                                        </p:tav>
                                        <p:tav tm="100000">
                                          <p:val>
                                            <p:strVal val="#ppt_h"/>
                                          </p:val>
                                        </p:tav>
                                      </p:tavLst>
                                    </p:anim>
                                    <p:anim calcmode="lin" valueType="num">
                                      <p:cBhvr>
                                        <p:cTn id="17" dur="1000" fill="hold"/>
                                        <p:tgtEl>
                                          <p:spTgt spid="10"/>
                                        </p:tgtEl>
                                        <p:attrNameLst>
                                          <p:attrName>style.rotation</p:attrName>
                                        </p:attrNameLst>
                                      </p:cBhvr>
                                      <p:tavLst>
                                        <p:tav tm="0">
                                          <p:val>
                                            <p:fltVal val="90"/>
                                          </p:val>
                                        </p:tav>
                                        <p:tav tm="100000">
                                          <p:val>
                                            <p:fltVal val="0"/>
                                          </p:val>
                                        </p:tav>
                                      </p:tavLst>
                                    </p:anim>
                                    <p:animEffect transition="in" filter="fade">
                                      <p:cBhvr>
                                        <p:cTn id="18" dur="1000"/>
                                        <p:tgtEl>
                                          <p:spTgt spid="10"/>
                                        </p:tgtEl>
                                      </p:cBhvr>
                                    </p:animEffect>
                                  </p:childTnLst>
                                </p:cTn>
                              </p:par>
                              <p:par>
                                <p:cTn id="19" presetID="31" presetClass="entr" presetSubtype="0" fill="hold" nodeType="with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1000" fill="hold"/>
                                        <p:tgtEl>
                                          <p:spTgt spid="11"/>
                                        </p:tgtEl>
                                        <p:attrNameLst>
                                          <p:attrName>ppt_w</p:attrName>
                                        </p:attrNameLst>
                                      </p:cBhvr>
                                      <p:tavLst>
                                        <p:tav tm="0">
                                          <p:val>
                                            <p:fltVal val="0"/>
                                          </p:val>
                                        </p:tav>
                                        <p:tav tm="100000">
                                          <p:val>
                                            <p:strVal val="#ppt_w"/>
                                          </p:val>
                                        </p:tav>
                                      </p:tavLst>
                                    </p:anim>
                                    <p:anim calcmode="lin" valueType="num">
                                      <p:cBhvr>
                                        <p:cTn id="22" dur="1000" fill="hold"/>
                                        <p:tgtEl>
                                          <p:spTgt spid="11"/>
                                        </p:tgtEl>
                                        <p:attrNameLst>
                                          <p:attrName>ppt_h</p:attrName>
                                        </p:attrNameLst>
                                      </p:cBhvr>
                                      <p:tavLst>
                                        <p:tav tm="0">
                                          <p:val>
                                            <p:fltVal val="0"/>
                                          </p:val>
                                        </p:tav>
                                        <p:tav tm="100000">
                                          <p:val>
                                            <p:strVal val="#ppt_h"/>
                                          </p:val>
                                        </p:tav>
                                      </p:tavLst>
                                    </p:anim>
                                    <p:anim calcmode="lin" valueType="num">
                                      <p:cBhvr>
                                        <p:cTn id="23" dur="1000" fill="hold"/>
                                        <p:tgtEl>
                                          <p:spTgt spid="11"/>
                                        </p:tgtEl>
                                        <p:attrNameLst>
                                          <p:attrName>style.rotation</p:attrName>
                                        </p:attrNameLst>
                                      </p:cBhvr>
                                      <p:tavLst>
                                        <p:tav tm="0">
                                          <p:val>
                                            <p:fltVal val="90"/>
                                          </p:val>
                                        </p:tav>
                                        <p:tav tm="100000">
                                          <p:val>
                                            <p:fltVal val="0"/>
                                          </p:val>
                                        </p:tav>
                                      </p:tavLst>
                                    </p:anim>
                                    <p:animEffect transition="in" filter="fade">
                                      <p:cBhvr>
                                        <p:cTn id="24"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663738" y="135000"/>
            <a:ext cx="3132398" cy="420007"/>
          </a:xfrm>
          <a:prstGeom prst="rect">
            <a:avLst/>
          </a:prstGeom>
          <a:solidFill>
            <a:schemeClr val="accent4">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2800" dirty="0"/>
              <a:t>Sentinel systems</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79512" y="699542"/>
            <a:ext cx="8894377" cy="4030904"/>
          </a:xfrm>
          <a:prstGeom prst="rect">
            <a:avLst/>
          </a:prstGeom>
        </p:spPr>
      </p:pic>
    </p:spTree>
    <p:extLst>
      <p:ext uri="{BB962C8B-B14F-4D97-AF65-F5344CB8AC3E}">
        <p14:creationId xmlns:p14="http://schemas.microsoft.com/office/powerpoint/2010/main" val="29668945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663738" y="135000"/>
            <a:ext cx="3132398" cy="420007"/>
          </a:xfrm>
          <a:prstGeom prst="rect">
            <a:avLst/>
          </a:prstGeom>
          <a:solidFill>
            <a:schemeClr val="accent4">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2800" dirty="0"/>
              <a:t>Sentinel systems</a:t>
            </a:r>
          </a:p>
        </p:txBody>
      </p:sp>
      <p:sp>
        <p:nvSpPr>
          <p:cNvPr id="19" name="TextBox 18"/>
          <p:cNvSpPr txBox="1"/>
          <p:nvPr/>
        </p:nvSpPr>
        <p:spPr>
          <a:xfrm>
            <a:off x="5148064" y="4128115"/>
            <a:ext cx="1957969" cy="646331"/>
          </a:xfrm>
          <a:prstGeom prst="rect">
            <a:avLst/>
          </a:prstGeom>
          <a:noFill/>
        </p:spPr>
        <p:txBody>
          <a:bodyPr wrap="square" rtlCol="0">
            <a:spAutoFit/>
          </a:bodyPr>
          <a:lstStyle/>
          <a:p>
            <a:pPr algn="ctr"/>
            <a:r>
              <a:rPr lang="en-US" dirty="0">
                <a:solidFill>
                  <a:srgbClr val="003399"/>
                </a:solidFill>
              </a:rPr>
              <a:t>Evaluation by experts</a:t>
            </a:r>
            <a:endParaRPr lang="nl-BE" dirty="0">
              <a:solidFill>
                <a:srgbClr val="003399"/>
              </a:solidFill>
            </a:endParaRPr>
          </a:p>
        </p:txBody>
      </p:sp>
      <p:sp>
        <p:nvSpPr>
          <p:cNvPr id="20" name="TextBox 19"/>
          <p:cNvSpPr txBox="1"/>
          <p:nvPr/>
        </p:nvSpPr>
        <p:spPr>
          <a:xfrm>
            <a:off x="2984518" y="768539"/>
            <a:ext cx="2224403" cy="646331"/>
          </a:xfrm>
          <a:prstGeom prst="rect">
            <a:avLst/>
          </a:prstGeom>
          <a:noFill/>
        </p:spPr>
        <p:txBody>
          <a:bodyPr wrap="square" rtlCol="0">
            <a:spAutoFit/>
          </a:bodyPr>
          <a:lstStyle/>
          <a:p>
            <a:pPr algn="ctr"/>
            <a:r>
              <a:rPr lang="en-US" dirty="0">
                <a:solidFill>
                  <a:srgbClr val="003399"/>
                </a:solidFill>
              </a:rPr>
              <a:t>Suspected case of new WRDs</a:t>
            </a:r>
            <a:endParaRPr lang="nl-BE" dirty="0">
              <a:solidFill>
                <a:srgbClr val="003399"/>
              </a:solidFill>
            </a:endParaRPr>
          </a:p>
        </p:txBody>
      </p:sp>
      <p:cxnSp>
        <p:nvCxnSpPr>
          <p:cNvPr id="21" name="Straight Arrow Connector 20"/>
          <p:cNvCxnSpPr/>
          <p:nvPr/>
        </p:nvCxnSpPr>
        <p:spPr>
          <a:xfrm>
            <a:off x="3073396" y="1491630"/>
            <a:ext cx="2177295" cy="0"/>
          </a:xfrm>
          <a:prstGeom prst="straightConnector1">
            <a:avLst/>
          </a:prstGeom>
          <a:ln w="76200">
            <a:solidFill>
              <a:srgbClr val="BFBFBF"/>
            </a:solidFill>
            <a:tailEnd type="triangle"/>
          </a:ln>
        </p:spPr>
        <p:style>
          <a:lnRef idx="1">
            <a:schemeClr val="accent1"/>
          </a:lnRef>
          <a:fillRef idx="0">
            <a:schemeClr val="accent1"/>
          </a:fillRef>
          <a:effectRef idx="0">
            <a:schemeClr val="accent1"/>
          </a:effectRef>
          <a:fontRef idx="minor">
            <a:schemeClr val="tx1"/>
          </a:fontRef>
        </p:style>
      </p:cxnSp>
      <p:grpSp>
        <p:nvGrpSpPr>
          <p:cNvPr id="22" name="Group 21"/>
          <p:cNvGrpSpPr/>
          <p:nvPr/>
        </p:nvGrpSpPr>
        <p:grpSpPr>
          <a:xfrm>
            <a:off x="3029341" y="2571750"/>
            <a:ext cx="2262867" cy="1726451"/>
            <a:chOff x="4341423" y="2832931"/>
            <a:chExt cx="2262867" cy="1726451"/>
          </a:xfrm>
        </p:grpSpPr>
        <p:pic>
          <p:nvPicPr>
            <p:cNvPr id="23" name="Picture 2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984228" y="2832931"/>
              <a:ext cx="977258" cy="977258"/>
            </a:xfrm>
            <a:prstGeom prst="rect">
              <a:avLst/>
            </a:prstGeom>
          </p:spPr>
        </p:pic>
        <p:sp>
          <p:nvSpPr>
            <p:cNvPr id="24" name="TextBox 23"/>
            <p:cNvSpPr txBox="1"/>
            <p:nvPr/>
          </p:nvSpPr>
          <p:spPr>
            <a:xfrm>
              <a:off x="4563034" y="3913051"/>
              <a:ext cx="1957969" cy="646331"/>
            </a:xfrm>
            <a:prstGeom prst="rect">
              <a:avLst/>
            </a:prstGeom>
            <a:noFill/>
          </p:spPr>
          <p:txBody>
            <a:bodyPr wrap="square" rtlCol="0">
              <a:spAutoFit/>
            </a:bodyPr>
            <a:lstStyle/>
            <a:p>
              <a:pPr algn="ctr"/>
              <a:r>
                <a:rPr lang="en-US" dirty="0">
                  <a:solidFill>
                    <a:srgbClr val="003399"/>
                  </a:solidFill>
                </a:rPr>
                <a:t>Alert to new WRD</a:t>
              </a:r>
              <a:endParaRPr lang="nl-BE" dirty="0">
                <a:solidFill>
                  <a:srgbClr val="003399"/>
                </a:solidFill>
              </a:endParaRPr>
            </a:p>
          </p:txBody>
        </p:sp>
        <p:cxnSp>
          <p:nvCxnSpPr>
            <p:cNvPr id="25" name="Straight Arrow Connector 24"/>
            <p:cNvCxnSpPr/>
            <p:nvPr/>
          </p:nvCxnSpPr>
          <p:spPr>
            <a:xfrm flipH="1">
              <a:off x="4341423" y="3845813"/>
              <a:ext cx="2262867" cy="2443"/>
            </a:xfrm>
            <a:prstGeom prst="straightConnector1">
              <a:avLst/>
            </a:prstGeom>
            <a:ln w="76200">
              <a:solidFill>
                <a:srgbClr val="BFBFBF"/>
              </a:solidFill>
              <a:tailEnd type="triangle"/>
            </a:ln>
          </p:spPr>
          <p:style>
            <a:lnRef idx="1">
              <a:schemeClr val="accent1"/>
            </a:lnRef>
            <a:fillRef idx="0">
              <a:schemeClr val="accent1"/>
            </a:fillRef>
            <a:effectRef idx="0">
              <a:schemeClr val="accent1"/>
            </a:effectRef>
            <a:fontRef idx="minor">
              <a:schemeClr val="tx1"/>
            </a:fontRef>
          </p:style>
        </p:cxnSp>
      </p:grpSp>
      <p:sp>
        <p:nvSpPr>
          <p:cNvPr id="26" name="TextBox 25"/>
          <p:cNvSpPr txBox="1"/>
          <p:nvPr/>
        </p:nvSpPr>
        <p:spPr>
          <a:xfrm>
            <a:off x="856859" y="4128114"/>
            <a:ext cx="2587162" cy="646331"/>
          </a:xfrm>
          <a:prstGeom prst="rect">
            <a:avLst/>
          </a:prstGeom>
          <a:noFill/>
        </p:spPr>
        <p:txBody>
          <a:bodyPr wrap="square" rtlCol="0">
            <a:spAutoFit/>
          </a:bodyPr>
          <a:lstStyle/>
          <a:p>
            <a:pPr algn="ctr"/>
            <a:r>
              <a:rPr lang="en-US" dirty="0">
                <a:solidFill>
                  <a:srgbClr val="003399"/>
                </a:solidFill>
              </a:rPr>
              <a:t>Workplace interventions</a:t>
            </a:r>
            <a:endParaRPr lang="nl-BE" dirty="0">
              <a:solidFill>
                <a:srgbClr val="003399"/>
              </a:solidFill>
            </a:endParaRPr>
          </a:p>
        </p:txBody>
      </p:sp>
      <p:sp>
        <p:nvSpPr>
          <p:cNvPr id="33" name="TextBox 32"/>
          <p:cNvSpPr txBox="1"/>
          <p:nvPr/>
        </p:nvSpPr>
        <p:spPr>
          <a:xfrm>
            <a:off x="631078" y="1791336"/>
            <a:ext cx="3024117" cy="646331"/>
          </a:xfrm>
          <a:prstGeom prst="rect">
            <a:avLst/>
          </a:prstGeom>
          <a:noFill/>
        </p:spPr>
        <p:txBody>
          <a:bodyPr wrap="square" rtlCol="0">
            <a:spAutoFit/>
          </a:bodyPr>
          <a:lstStyle/>
          <a:p>
            <a:pPr algn="ctr"/>
            <a:r>
              <a:rPr lang="en-US" dirty="0">
                <a:solidFill>
                  <a:srgbClr val="003399"/>
                </a:solidFill>
              </a:rPr>
              <a:t>Network of occupational physicians</a:t>
            </a:r>
            <a:endParaRPr lang="nl-BE" dirty="0">
              <a:solidFill>
                <a:srgbClr val="003399"/>
              </a:solidFill>
            </a:endParaRPr>
          </a:p>
        </p:txBody>
      </p:sp>
      <p:pic>
        <p:nvPicPr>
          <p:cNvPr id="34" name="Picture 33"/>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642337" y="2841877"/>
            <a:ext cx="1308551" cy="1478597"/>
          </a:xfrm>
          <a:prstGeom prst="rect">
            <a:avLst/>
          </a:prstGeom>
        </p:spPr>
      </p:pic>
      <p:grpSp>
        <p:nvGrpSpPr>
          <p:cNvPr id="35" name="Group 34"/>
          <p:cNvGrpSpPr/>
          <p:nvPr/>
        </p:nvGrpSpPr>
        <p:grpSpPr>
          <a:xfrm>
            <a:off x="1564728" y="2705169"/>
            <a:ext cx="1014316" cy="1440737"/>
            <a:chOff x="2418082" y="3260842"/>
            <a:chExt cx="1700858" cy="2213165"/>
          </a:xfrm>
        </p:grpSpPr>
        <p:grpSp>
          <p:nvGrpSpPr>
            <p:cNvPr id="36" name="Group 35"/>
            <p:cNvGrpSpPr/>
            <p:nvPr/>
          </p:nvGrpSpPr>
          <p:grpSpPr>
            <a:xfrm>
              <a:off x="2418082" y="3260842"/>
              <a:ext cx="1700858" cy="2213165"/>
              <a:chOff x="2418082" y="3260842"/>
              <a:chExt cx="1700858" cy="2213165"/>
            </a:xfrm>
          </p:grpSpPr>
          <p:pic>
            <p:nvPicPr>
              <p:cNvPr id="38" name="Picture 3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418082" y="3260842"/>
                <a:ext cx="1700858" cy="2213164"/>
              </a:xfrm>
              <a:prstGeom prst="rect">
                <a:avLst/>
              </a:prstGeom>
            </p:spPr>
          </p:pic>
          <p:sp>
            <p:nvSpPr>
              <p:cNvPr id="39" name="Rectangle 38"/>
              <p:cNvSpPr/>
              <p:nvPr/>
            </p:nvSpPr>
            <p:spPr>
              <a:xfrm>
                <a:off x="3692501" y="5357895"/>
                <a:ext cx="395630" cy="116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sp>
          <p:nvSpPr>
            <p:cNvPr id="37" name="Rectangle 36"/>
            <p:cNvSpPr/>
            <p:nvPr/>
          </p:nvSpPr>
          <p:spPr>
            <a:xfrm>
              <a:off x="2880360" y="5282565"/>
              <a:ext cx="163830" cy="75330"/>
            </a:xfrm>
            <a:prstGeom prst="rect">
              <a:avLst/>
            </a:prstGeom>
            <a:solidFill>
              <a:srgbClr val="FCB11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pic>
        <p:nvPicPr>
          <p:cNvPr id="5" name="Picture 4"/>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60775" y="648409"/>
            <a:ext cx="1357620" cy="1111956"/>
          </a:xfrm>
          <a:prstGeom prst="rect">
            <a:avLst/>
          </a:prstGeom>
        </p:spPr>
      </p:pic>
      <p:pic>
        <p:nvPicPr>
          <p:cNvPr id="6" name="Picture 5"/>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580112" y="760780"/>
            <a:ext cx="1207581" cy="1212571"/>
          </a:xfrm>
          <a:prstGeom prst="rect">
            <a:avLst/>
          </a:prstGeom>
        </p:spPr>
      </p:pic>
      <p:sp>
        <p:nvSpPr>
          <p:cNvPr id="40" name="TextBox 39"/>
          <p:cNvSpPr txBox="1"/>
          <p:nvPr/>
        </p:nvSpPr>
        <p:spPr>
          <a:xfrm>
            <a:off x="6468621" y="674829"/>
            <a:ext cx="1957969" cy="923330"/>
          </a:xfrm>
          <a:prstGeom prst="rect">
            <a:avLst/>
          </a:prstGeom>
          <a:noFill/>
        </p:spPr>
        <p:txBody>
          <a:bodyPr wrap="square" rtlCol="0">
            <a:spAutoFit/>
          </a:bodyPr>
          <a:lstStyle/>
          <a:p>
            <a:pPr algn="ctr"/>
            <a:r>
              <a:rPr lang="en-US" dirty="0">
                <a:solidFill>
                  <a:srgbClr val="003399"/>
                </a:solidFill>
              </a:rPr>
              <a:t>Detailed investigation of each case</a:t>
            </a:r>
            <a:endParaRPr lang="nl-BE" dirty="0">
              <a:solidFill>
                <a:srgbClr val="003399"/>
              </a:solidFill>
            </a:endParaRPr>
          </a:p>
        </p:txBody>
      </p:sp>
      <p:cxnSp>
        <p:nvCxnSpPr>
          <p:cNvPr id="18" name="Straight Connector 17"/>
          <p:cNvCxnSpPr/>
          <p:nvPr/>
        </p:nvCxnSpPr>
        <p:spPr>
          <a:xfrm>
            <a:off x="6127049" y="1791336"/>
            <a:ext cx="0" cy="1056772"/>
          </a:xfrm>
          <a:prstGeom prst="line">
            <a:avLst/>
          </a:prstGeom>
          <a:ln w="76200">
            <a:solidFill>
              <a:srgbClr val="BFBFBF"/>
            </a:solidFill>
            <a:headEnd type="none" w="med" len="med"/>
            <a:tailEnd type="triangle" w="med" len="med"/>
          </a:ln>
          <a:effectLst/>
        </p:spPr>
        <p:style>
          <a:lnRef idx="3">
            <a:schemeClr val="accent3"/>
          </a:lnRef>
          <a:fillRef idx="0">
            <a:schemeClr val="accent3"/>
          </a:fillRef>
          <a:effectRef idx="2">
            <a:schemeClr val="accent3"/>
          </a:effectRef>
          <a:fontRef idx="minor">
            <a:schemeClr val="tx1"/>
          </a:fontRef>
        </p:style>
      </p:cxnSp>
      <p:sp>
        <p:nvSpPr>
          <p:cNvPr id="27" name="TextBox 26"/>
          <p:cNvSpPr txBox="1"/>
          <p:nvPr/>
        </p:nvSpPr>
        <p:spPr>
          <a:xfrm>
            <a:off x="828792" y="4902844"/>
            <a:ext cx="7800639" cy="200055"/>
          </a:xfrm>
          <a:prstGeom prst="rect">
            <a:avLst/>
          </a:prstGeom>
          <a:noFill/>
        </p:spPr>
        <p:txBody>
          <a:bodyPr wrap="square" rtlCol="0">
            <a:spAutoFit/>
          </a:bodyPr>
          <a:lstStyle/>
          <a:p>
            <a:pPr algn="r"/>
            <a:r>
              <a:rPr lang="en-US" sz="700" b="1" i="1" dirty="0" smtClean="0">
                <a:solidFill>
                  <a:srgbClr val="003399"/>
                </a:solidFill>
              </a:rPr>
              <a:t>Image sources: https</a:t>
            </a:r>
            <a:r>
              <a:rPr lang="en-US" sz="700" b="1" i="1" dirty="0">
                <a:solidFill>
                  <a:srgbClr val="003399"/>
                </a:solidFill>
              </a:rPr>
              <a:t>://</a:t>
            </a:r>
            <a:r>
              <a:rPr lang="en-US" sz="700" b="1" i="1" dirty="0" smtClean="0">
                <a:solidFill>
                  <a:srgbClr val="003399"/>
                </a:solidFill>
              </a:rPr>
              <a:t>www.kissclipart.com/network-clipart-computer-network-clip-art-l2qn92/download-clipart.html</a:t>
            </a:r>
            <a:r>
              <a:rPr lang="en-US" sz="700" b="1" i="1" dirty="0">
                <a:solidFill>
                  <a:srgbClr val="003399"/>
                </a:solidFill>
              </a:rPr>
              <a:t>, http://clipart-library.com/magnifying-glass-vector.html</a:t>
            </a:r>
          </a:p>
        </p:txBody>
      </p:sp>
    </p:spTree>
    <p:extLst>
      <p:ext uri="{BB962C8B-B14F-4D97-AF65-F5344CB8AC3E}">
        <p14:creationId xmlns:p14="http://schemas.microsoft.com/office/powerpoint/2010/main" val="32677413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3" y="162002"/>
            <a:ext cx="7559873" cy="367200"/>
          </a:xfrm>
        </p:spPr>
        <p:txBody>
          <a:bodyPr/>
          <a:lstStyle/>
          <a:p>
            <a:r>
              <a:rPr lang="en-GB" dirty="0"/>
              <a:t>INTRODUCTION </a:t>
            </a:r>
            <a:endParaRPr lang="nl-BE" dirty="0"/>
          </a:p>
        </p:txBody>
      </p:sp>
      <p:sp>
        <p:nvSpPr>
          <p:cNvPr id="3" name="Content Placeholder 2"/>
          <p:cNvSpPr>
            <a:spLocks noGrp="1"/>
          </p:cNvSpPr>
          <p:nvPr>
            <p:ph sz="half" idx="1"/>
          </p:nvPr>
        </p:nvSpPr>
        <p:spPr>
          <a:xfrm>
            <a:off x="539552" y="837000"/>
            <a:ext cx="7794408" cy="3750974"/>
          </a:xfrm>
        </p:spPr>
        <p:txBody>
          <a:bodyPr>
            <a:normAutofit/>
          </a:bodyPr>
          <a:lstStyle/>
          <a:p>
            <a:pPr marL="0" indent="0">
              <a:buNone/>
            </a:pPr>
            <a:r>
              <a:rPr lang="en-US" sz="1800" dirty="0"/>
              <a:t>Continuous changes in work and working conditions may give rise to </a:t>
            </a:r>
            <a:r>
              <a:rPr lang="en-US" sz="1800" dirty="0">
                <a:solidFill>
                  <a:srgbClr val="C00000"/>
                </a:solidFill>
              </a:rPr>
              <a:t>new work-related diseases (WRDs)</a:t>
            </a:r>
          </a:p>
          <a:p>
            <a:pPr marL="0" indent="0">
              <a:buNone/>
            </a:pPr>
            <a:endParaRPr lang="en-US" sz="1800" dirty="0"/>
          </a:p>
          <a:p>
            <a:endParaRPr lang="en-US" sz="1800" dirty="0"/>
          </a:p>
          <a:p>
            <a:endParaRPr lang="en-US" sz="1800" dirty="0"/>
          </a:p>
          <a:p>
            <a:endParaRPr lang="en-US" sz="1800" dirty="0"/>
          </a:p>
          <a:p>
            <a:endParaRPr lang="en-US" sz="1800" dirty="0"/>
          </a:p>
          <a:p>
            <a:endParaRPr lang="nl-BE" dirty="0"/>
          </a:p>
        </p:txBody>
      </p:sp>
      <p:sp>
        <p:nvSpPr>
          <p:cNvPr id="4" name="TextBox 3"/>
          <p:cNvSpPr txBox="1"/>
          <p:nvPr/>
        </p:nvSpPr>
        <p:spPr>
          <a:xfrm>
            <a:off x="539552" y="1885867"/>
            <a:ext cx="7559874" cy="646331"/>
          </a:xfrm>
          <a:prstGeom prst="rect">
            <a:avLst/>
          </a:prstGeom>
          <a:noFill/>
        </p:spPr>
        <p:txBody>
          <a:bodyPr wrap="square" rtlCol="0">
            <a:spAutoFit/>
          </a:bodyPr>
          <a:lstStyle/>
          <a:p>
            <a:r>
              <a:rPr lang="en-US" b="1" dirty="0">
                <a:solidFill>
                  <a:srgbClr val="003399"/>
                </a:solidFill>
              </a:rPr>
              <a:t>Previously unknown exposure-disease combinations in a specific work setting </a:t>
            </a:r>
          </a:p>
        </p:txBody>
      </p:sp>
      <p:sp>
        <p:nvSpPr>
          <p:cNvPr id="7" name="Curved Right Arrow 6"/>
          <p:cNvSpPr/>
          <p:nvPr/>
        </p:nvSpPr>
        <p:spPr>
          <a:xfrm>
            <a:off x="179512" y="1275606"/>
            <a:ext cx="360040" cy="840700"/>
          </a:xfrm>
          <a:prstGeom prst="curvedRightArrow">
            <a:avLst/>
          </a:prstGeom>
          <a:solidFill>
            <a:srgbClr val="003399"/>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sp>
        <p:nvSpPr>
          <p:cNvPr id="10" name="TextBox 9"/>
          <p:cNvSpPr txBox="1"/>
          <p:nvPr/>
        </p:nvSpPr>
        <p:spPr>
          <a:xfrm>
            <a:off x="539552" y="3190754"/>
            <a:ext cx="6048672" cy="369332"/>
          </a:xfrm>
          <a:prstGeom prst="rect">
            <a:avLst/>
          </a:prstGeom>
          <a:noFill/>
        </p:spPr>
        <p:txBody>
          <a:bodyPr wrap="square" rtlCol="0">
            <a:spAutoFit/>
          </a:bodyPr>
          <a:lstStyle/>
          <a:p>
            <a:r>
              <a:rPr lang="en-US" b="1" dirty="0">
                <a:solidFill>
                  <a:srgbClr val="003399"/>
                </a:solidFill>
              </a:rPr>
              <a:t>e.g. night shift and breast cancer</a:t>
            </a:r>
          </a:p>
        </p:txBody>
      </p:sp>
    </p:spTree>
    <p:extLst>
      <p:ext uri="{BB962C8B-B14F-4D97-AF65-F5344CB8AC3E}">
        <p14:creationId xmlns:p14="http://schemas.microsoft.com/office/powerpoint/2010/main" val="36794590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762264" y="345003"/>
            <a:ext cx="1148477" cy="1578675"/>
          </a:xfrm>
          <a:prstGeom prst="rect">
            <a:avLst/>
          </a:prstGeom>
        </p:spPr>
      </p:pic>
      <p:sp>
        <p:nvSpPr>
          <p:cNvPr id="3" name="Content Placeholder 2"/>
          <p:cNvSpPr>
            <a:spLocks noGrp="1"/>
          </p:cNvSpPr>
          <p:nvPr>
            <p:ph sz="half" idx="1"/>
          </p:nvPr>
        </p:nvSpPr>
        <p:spPr/>
        <p:txBody>
          <a:bodyPr/>
          <a:lstStyle/>
          <a:p>
            <a:r>
              <a:rPr lang="en-US" dirty="0"/>
              <a:t>Maintained by the Netherlands Centre for Occupational Diseases (</a:t>
            </a:r>
            <a:r>
              <a:rPr lang="en-US" dirty="0" err="1"/>
              <a:t>NCvB</a:t>
            </a:r>
            <a:r>
              <a:rPr lang="en-US" dirty="0"/>
              <a:t>) and the Centre of Environment and Health of KU Leuven (Belgium)</a:t>
            </a:r>
          </a:p>
          <a:p>
            <a:endParaRPr lang="en-US" dirty="0"/>
          </a:p>
          <a:p>
            <a:r>
              <a:rPr lang="en-US" dirty="0"/>
              <a:t>Main goal is to </a:t>
            </a:r>
            <a:r>
              <a:rPr lang="en-US" dirty="0">
                <a:solidFill>
                  <a:srgbClr val="C00000"/>
                </a:solidFill>
              </a:rPr>
              <a:t>detect new OH risks and new WRDs</a:t>
            </a:r>
            <a:endParaRPr lang="en-US" dirty="0"/>
          </a:p>
          <a:p>
            <a:r>
              <a:rPr lang="en-US" dirty="0"/>
              <a:t>OH physicians report diseases they suspect to be caused by an employee’s occupation to an </a:t>
            </a:r>
            <a:r>
              <a:rPr lang="en-US" dirty="0">
                <a:solidFill>
                  <a:srgbClr val="C00000"/>
                </a:solidFill>
              </a:rPr>
              <a:t>online platform</a:t>
            </a:r>
          </a:p>
          <a:p>
            <a:endParaRPr lang="en-US" dirty="0">
              <a:solidFill>
                <a:srgbClr val="C00000"/>
              </a:solidFill>
            </a:endParaRPr>
          </a:p>
          <a:p>
            <a:r>
              <a:rPr lang="en-US" dirty="0"/>
              <a:t>Every reported case is </a:t>
            </a:r>
            <a:r>
              <a:rPr lang="en-US" dirty="0">
                <a:solidFill>
                  <a:srgbClr val="C00000"/>
                </a:solidFill>
              </a:rPr>
              <a:t>evaluated in a structured manner </a:t>
            </a:r>
            <a:r>
              <a:rPr lang="en-US" dirty="0"/>
              <a:t>by at least two independent OH experts</a:t>
            </a:r>
          </a:p>
          <a:p>
            <a:r>
              <a:rPr lang="en-US" dirty="0"/>
              <a:t>After the assessment, the reporting physician receives an </a:t>
            </a:r>
            <a:r>
              <a:rPr lang="en-US" dirty="0">
                <a:solidFill>
                  <a:srgbClr val="C00000"/>
                </a:solidFill>
              </a:rPr>
              <a:t>expanded report</a:t>
            </a:r>
            <a:r>
              <a:rPr lang="en-US" dirty="0"/>
              <a:t>. This report contains supportive literary research, the relevance to the job in question and suggestions regarding the next steps in the course of action.</a:t>
            </a:r>
          </a:p>
          <a:p>
            <a:endParaRPr lang="nl-BE" dirty="0"/>
          </a:p>
        </p:txBody>
      </p:sp>
      <p:sp>
        <p:nvSpPr>
          <p:cNvPr id="4" name="Title 1"/>
          <p:cNvSpPr txBox="1">
            <a:spLocks/>
          </p:cNvSpPr>
          <p:nvPr/>
        </p:nvSpPr>
        <p:spPr>
          <a:xfrm>
            <a:off x="1295586" y="135000"/>
            <a:ext cx="5868702" cy="420007"/>
          </a:xfrm>
          <a:prstGeom prst="rect">
            <a:avLst/>
          </a:prstGeom>
          <a:solidFill>
            <a:schemeClr val="accent4">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400" dirty="0"/>
              <a:t>SIGNAAL (Belgium and the Netherlands)</a:t>
            </a:r>
          </a:p>
        </p:txBody>
      </p:sp>
      <p:pic>
        <p:nvPicPr>
          <p:cNvPr id="2" name="Picture 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24228" y="3579862"/>
            <a:ext cx="1944216" cy="1244528"/>
          </a:xfrm>
          <a:prstGeom prst="rect">
            <a:avLst/>
          </a:prstGeom>
        </p:spPr>
      </p:pic>
      <p:sp>
        <p:nvSpPr>
          <p:cNvPr id="6" name="TextBox 5"/>
          <p:cNvSpPr txBox="1"/>
          <p:nvPr/>
        </p:nvSpPr>
        <p:spPr>
          <a:xfrm>
            <a:off x="828792" y="4902844"/>
            <a:ext cx="7800639" cy="200055"/>
          </a:xfrm>
          <a:prstGeom prst="rect">
            <a:avLst/>
          </a:prstGeom>
          <a:noFill/>
        </p:spPr>
        <p:txBody>
          <a:bodyPr wrap="square" rtlCol="0">
            <a:spAutoFit/>
          </a:bodyPr>
          <a:lstStyle/>
          <a:p>
            <a:pPr algn="r"/>
            <a:r>
              <a:rPr lang="en-US" sz="700" b="1" i="1" dirty="0" smtClean="0">
                <a:solidFill>
                  <a:srgbClr val="003399"/>
                </a:solidFill>
              </a:rPr>
              <a:t>Image sources: </a:t>
            </a:r>
            <a:r>
              <a:rPr lang="en-US" sz="700" b="1" i="1" dirty="0">
                <a:solidFill>
                  <a:srgbClr val="003399"/>
                </a:solidFill>
              </a:rPr>
              <a:t>https://</a:t>
            </a:r>
            <a:r>
              <a:rPr lang="en-US" sz="700" b="1" i="1" dirty="0" smtClean="0">
                <a:solidFill>
                  <a:srgbClr val="003399"/>
                </a:solidFill>
              </a:rPr>
              <a:t>ilpallonenellarete.files.wordpress.com/2016/07/countrieseuro2000.png</a:t>
            </a:r>
            <a:r>
              <a:rPr lang="en-US" sz="700" b="1" i="1" dirty="0">
                <a:solidFill>
                  <a:srgbClr val="003399"/>
                </a:solidFill>
              </a:rPr>
              <a:t>, https://www.mysignal.be/ </a:t>
            </a:r>
          </a:p>
        </p:txBody>
      </p:sp>
    </p:spTree>
    <p:extLst>
      <p:ext uri="{BB962C8B-B14F-4D97-AF65-F5344CB8AC3E}">
        <p14:creationId xmlns:p14="http://schemas.microsoft.com/office/powerpoint/2010/main" val="15812066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1295586" y="135000"/>
            <a:ext cx="5868702" cy="420007"/>
          </a:xfrm>
          <a:prstGeom prst="rect">
            <a:avLst/>
          </a:prstGeom>
          <a:solidFill>
            <a:schemeClr val="accent4">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400" dirty="0"/>
              <a:t>SIGNAAL (Belgium and the Netherlands)</a:t>
            </a:r>
          </a:p>
        </p:txBody>
      </p:sp>
      <p:graphicFrame>
        <p:nvGraphicFramePr>
          <p:cNvPr id="5" name="Content Placeholder 4"/>
          <p:cNvGraphicFramePr>
            <a:graphicFrameLocks/>
          </p:cNvGraphicFramePr>
          <p:nvPr>
            <p:extLst>
              <p:ext uri="{D42A27DB-BD31-4B8C-83A1-F6EECF244321}">
                <p14:modId xmlns:p14="http://schemas.microsoft.com/office/powerpoint/2010/main" val="1574823912"/>
              </p:ext>
            </p:extLst>
          </p:nvPr>
        </p:nvGraphicFramePr>
        <p:xfrm>
          <a:off x="683568" y="843558"/>
          <a:ext cx="7560840" cy="3672410"/>
        </p:xfrm>
        <a:graphic>
          <a:graphicData uri="http://schemas.openxmlformats.org/drawingml/2006/table">
            <a:tbl>
              <a:tblPr firstRow="1" bandRow="1">
                <a:tableStyleId>{5C22544A-7EE6-4342-B048-85BDC9FD1C3A}</a:tableStyleId>
              </a:tblPr>
              <a:tblGrid>
                <a:gridCol w="3400969">
                  <a:extLst>
                    <a:ext uri="{9D8B030D-6E8A-4147-A177-3AD203B41FA5}">
                      <a16:colId xmlns:a16="http://schemas.microsoft.com/office/drawing/2014/main" xmlns="" val="511374905"/>
                    </a:ext>
                  </a:extLst>
                </a:gridCol>
                <a:gridCol w="804099">
                  <a:extLst>
                    <a:ext uri="{9D8B030D-6E8A-4147-A177-3AD203B41FA5}">
                      <a16:colId xmlns:a16="http://schemas.microsoft.com/office/drawing/2014/main" xmlns="" val="1810445313"/>
                    </a:ext>
                  </a:extLst>
                </a:gridCol>
                <a:gridCol w="1147181">
                  <a:extLst>
                    <a:ext uri="{9D8B030D-6E8A-4147-A177-3AD203B41FA5}">
                      <a16:colId xmlns:a16="http://schemas.microsoft.com/office/drawing/2014/main" xmlns="" val="2606686126"/>
                    </a:ext>
                  </a:extLst>
                </a:gridCol>
                <a:gridCol w="2208591">
                  <a:extLst>
                    <a:ext uri="{9D8B030D-6E8A-4147-A177-3AD203B41FA5}">
                      <a16:colId xmlns:a16="http://schemas.microsoft.com/office/drawing/2014/main" xmlns="" val="2002784431"/>
                    </a:ext>
                  </a:extLst>
                </a:gridCol>
              </a:tblGrid>
              <a:tr h="524630">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algn="l" fontAlgn="ctr"/>
                      <a:r>
                        <a:rPr lang="en-US" sz="1400" u="none" strike="noStrike" dirty="0">
                          <a:effectLst/>
                        </a:rPr>
                        <a:t>Some of the reports since July 2013</a:t>
                      </a:r>
                      <a:endParaRPr lang="en-US" sz="1400" b="1" i="0" u="none" strike="noStrike" dirty="0">
                        <a:solidFill>
                          <a:srgbClr val="FFFFFF"/>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algn="ctr" fontAlgn="ctr"/>
                      <a:r>
                        <a:rPr lang="nl-BE" sz="1400" u="none" strike="noStrike">
                          <a:effectLst/>
                        </a:rPr>
                        <a:t>Country</a:t>
                      </a:r>
                      <a:endParaRPr lang="nl-BE" sz="1400" b="1" i="0" u="none" strike="noStrike">
                        <a:solidFill>
                          <a:srgbClr val="FFFFFF"/>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algn="ctr" fontAlgn="ctr"/>
                      <a:r>
                        <a:rPr lang="nl-BE" sz="1400" u="none" strike="noStrike">
                          <a:effectLst/>
                        </a:rPr>
                        <a:t>Work-related?</a:t>
                      </a:r>
                      <a:endParaRPr lang="nl-BE" sz="1400" b="1" i="0" u="none" strike="noStrike">
                        <a:solidFill>
                          <a:srgbClr val="FFFFFF"/>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b="1" kern="1200">
                          <a:solidFill>
                            <a:schemeClr val="lt1"/>
                          </a:solidFill>
                          <a:latin typeface="Arial"/>
                        </a:defRPr>
                      </a:lvl1pPr>
                      <a:lvl2pPr marL="342900" algn="l" defTabSz="342900" rtl="0" eaLnBrk="1" latinLnBrk="0" hangingPunct="1">
                        <a:defRPr sz="1350" b="1" kern="1200">
                          <a:solidFill>
                            <a:schemeClr val="lt1"/>
                          </a:solidFill>
                          <a:latin typeface="Arial"/>
                        </a:defRPr>
                      </a:lvl2pPr>
                      <a:lvl3pPr marL="685800" algn="l" defTabSz="342900" rtl="0" eaLnBrk="1" latinLnBrk="0" hangingPunct="1">
                        <a:defRPr sz="1350" b="1" kern="1200">
                          <a:solidFill>
                            <a:schemeClr val="lt1"/>
                          </a:solidFill>
                          <a:latin typeface="Arial"/>
                        </a:defRPr>
                      </a:lvl3pPr>
                      <a:lvl4pPr marL="1028700" algn="l" defTabSz="342900" rtl="0" eaLnBrk="1" latinLnBrk="0" hangingPunct="1">
                        <a:defRPr sz="1350" b="1" kern="1200">
                          <a:solidFill>
                            <a:schemeClr val="lt1"/>
                          </a:solidFill>
                          <a:latin typeface="Arial"/>
                        </a:defRPr>
                      </a:lvl4pPr>
                      <a:lvl5pPr marL="1371600" algn="l" defTabSz="342900" rtl="0" eaLnBrk="1" latinLnBrk="0" hangingPunct="1">
                        <a:defRPr sz="1350" b="1" kern="1200">
                          <a:solidFill>
                            <a:schemeClr val="lt1"/>
                          </a:solidFill>
                          <a:latin typeface="Arial"/>
                        </a:defRPr>
                      </a:lvl5pPr>
                      <a:lvl6pPr marL="1714500" algn="l" defTabSz="342900" rtl="0" eaLnBrk="1" latinLnBrk="0" hangingPunct="1">
                        <a:defRPr sz="1350" b="1" kern="1200">
                          <a:solidFill>
                            <a:schemeClr val="lt1"/>
                          </a:solidFill>
                          <a:latin typeface="Arial"/>
                        </a:defRPr>
                      </a:lvl6pPr>
                      <a:lvl7pPr marL="2057400" algn="l" defTabSz="342900" rtl="0" eaLnBrk="1" latinLnBrk="0" hangingPunct="1">
                        <a:defRPr sz="1350" b="1" kern="1200">
                          <a:solidFill>
                            <a:schemeClr val="lt1"/>
                          </a:solidFill>
                          <a:latin typeface="Arial"/>
                        </a:defRPr>
                      </a:lvl7pPr>
                      <a:lvl8pPr marL="2400300" algn="l" defTabSz="342900" rtl="0" eaLnBrk="1" latinLnBrk="0" hangingPunct="1">
                        <a:defRPr sz="1350" b="1" kern="1200">
                          <a:solidFill>
                            <a:schemeClr val="lt1"/>
                          </a:solidFill>
                          <a:latin typeface="Arial"/>
                        </a:defRPr>
                      </a:lvl8pPr>
                      <a:lvl9pPr marL="2743200" algn="l" defTabSz="342900" rtl="0" eaLnBrk="1" latinLnBrk="0" hangingPunct="1">
                        <a:defRPr sz="1350" b="1" kern="1200">
                          <a:solidFill>
                            <a:schemeClr val="lt1"/>
                          </a:solidFill>
                          <a:latin typeface="Arial"/>
                        </a:defRPr>
                      </a:lvl9pPr>
                    </a:lstStyle>
                    <a:p>
                      <a:pPr algn="l" fontAlgn="ctr"/>
                      <a:r>
                        <a:rPr lang="nl-BE" sz="1400" u="none" strike="noStrike" dirty="0">
                          <a:effectLst/>
                        </a:rPr>
                        <a:t>New </a:t>
                      </a:r>
                      <a:r>
                        <a:rPr lang="nl-BE" sz="1400" u="none" strike="noStrike" dirty="0" err="1">
                          <a:effectLst/>
                        </a:rPr>
                        <a:t>combination</a:t>
                      </a:r>
                      <a:r>
                        <a:rPr lang="nl-BE" sz="1400" u="none" strike="noStrike" dirty="0">
                          <a:effectLst/>
                        </a:rPr>
                        <a:t>?</a:t>
                      </a:r>
                      <a:endParaRPr lang="nl-BE" sz="1400" b="1" i="0" u="none" strike="noStrike" dirty="0">
                        <a:solidFill>
                          <a:srgbClr val="FFFFFF"/>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xmlns="" val="4149420357"/>
                  </a:ext>
                </a:extLst>
              </a:tr>
              <a:tr h="524630">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en-US" sz="1200" u="none" strike="noStrike" baseline="0" dirty="0">
                          <a:effectLst/>
                        </a:rPr>
                        <a:t>Open angle glaucoma and playing saxophone (teacher)</a:t>
                      </a:r>
                      <a:endParaRPr lang="en-US" sz="1200" b="0" i="0" u="none" strike="noStrike" baseline="0" dirty="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a:effectLst/>
                        </a:rPr>
                        <a:t>NL</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a:effectLst/>
                        </a:rPr>
                        <a:t>Yes</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nl-BE" sz="1200" u="none" strike="noStrike" baseline="0">
                          <a:effectLst/>
                        </a:rPr>
                        <a:t>Not new, relatively unknown</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xmlns="" val="2368396372"/>
                  </a:ext>
                </a:extLst>
              </a:tr>
              <a:tr h="524630">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en-US" sz="1200" u="none" strike="noStrike" baseline="0">
                          <a:effectLst/>
                        </a:rPr>
                        <a:t>Achilles tendon rupture in the assembly, dismantling and maintenance of cranes</a:t>
                      </a:r>
                      <a:endParaRPr lang="en-US"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a:effectLst/>
                        </a:rPr>
                        <a:t>NL</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a:effectLst/>
                        </a:rPr>
                        <a:t>Yes</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nl-BE" sz="1200" u="none" strike="noStrike" baseline="0">
                          <a:effectLst/>
                        </a:rPr>
                        <a:t>Not new, relatively unknown</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xmlns="" val="92230236"/>
                  </a:ext>
                </a:extLst>
              </a:tr>
              <a:tr h="524630">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en-US" sz="1200" u="none" strike="noStrike" baseline="0">
                          <a:effectLst/>
                        </a:rPr>
                        <a:t>Back pain in the care of dementia patients without available lifting aids</a:t>
                      </a:r>
                      <a:endParaRPr lang="en-US"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a:effectLst/>
                        </a:rPr>
                        <a:t>NL</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a:effectLst/>
                        </a:rPr>
                        <a:t>Possible</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nl-BE" sz="1200" u="none" strike="noStrike" baseline="0">
                          <a:effectLst/>
                        </a:rPr>
                        <a:t>Not new</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xmlns="" val="2634001436"/>
                  </a:ext>
                </a:extLst>
              </a:tr>
              <a:tr h="524630">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en-US" sz="1200" u="none" strike="noStrike" baseline="0">
                          <a:effectLst/>
                        </a:rPr>
                        <a:t>Endotoxin fever after cleaning a polluted drain with high pressure air</a:t>
                      </a:r>
                      <a:endParaRPr lang="en-US"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dirty="0">
                          <a:effectLst/>
                        </a:rPr>
                        <a:t>NL</a:t>
                      </a:r>
                      <a:endParaRPr lang="nl-BE" sz="1200" b="0" i="0" u="none" strike="noStrike" baseline="0" dirty="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dirty="0">
                          <a:effectLst/>
                        </a:rPr>
                        <a:t>Yes</a:t>
                      </a:r>
                      <a:endParaRPr lang="nl-BE" sz="1200" b="0" i="0" u="none" strike="noStrike" baseline="0" dirty="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en-US" sz="1200" u="none" strike="noStrike" baseline="0">
                          <a:effectLst/>
                        </a:rPr>
                        <a:t>Not new, not described in this work setting</a:t>
                      </a:r>
                      <a:endParaRPr lang="en-US" sz="1200" b="0" i="0" u="none" strike="noStrike" baseline="0">
                        <a:solidFill>
                          <a:schemeClr val="tx2">
                            <a:lumMod val="50000"/>
                          </a:schemeClr>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xmlns="" val="544542288"/>
                  </a:ext>
                </a:extLst>
              </a:tr>
              <a:tr h="524630">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en-US" sz="1200" u="none" strike="noStrike" baseline="0">
                          <a:effectLst/>
                        </a:rPr>
                        <a:t>Nosebleeds and formaldehyde exposure in aluminimum production</a:t>
                      </a:r>
                      <a:endParaRPr lang="en-US"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a:effectLst/>
                        </a:rPr>
                        <a:t>B</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a:effectLst/>
                        </a:rPr>
                        <a:t>Yes</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nl-BE" sz="1200" u="none" strike="noStrike" baseline="0">
                          <a:effectLst/>
                        </a:rPr>
                        <a:t>New</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xmlns="" val="3475430851"/>
                  </a:ext>
                </a:extLst>
              </a:tr>
              <a:tr h="524630">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en-US" sz="1200" u="none" strike="noStrike" baseline="0">
                          <a:effectLst/>
                        </a:rPr>
                        <a:t>Pulmonary alveolar proteinosis and exposure to hairspray in a hairdresser</a:t>
                      </a:r>
                      <a:endParaRPr lang="en-US"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a:effectLst/>
                        </a:rPr>
                        <a:t>B</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ctr" fontAlgn="ctr"/>
                      <a:r>
                        <a:rPr lang="nl-BE" sz="1200" u="none" strike="noStrike" baseline="0">
                          <a:effectLst/>
                        </a:rPr>
                        <a:t>Yes</a:t>
                      </a:r>
                      <a:endParaRPr lang="nl-BE" sz="1200" b="0" i="0" u="none" strike="noStrike" baseline="0">
                        <a:solidFill>
                          <a:schemeClr val="tx2">
                            <a:lumMod val="50000"/>
                          </a:schemeClr>
                        </a:solidFill>
                        <a:effectLst/>
                        <a:latin typeface="Calibri" panose="020F0502020204030204" pitchFamily="34" charset="0"/>
                      </a:endParaRPr>
                    </a:p>
                  </a:txBody>
                  <a:tcPr marL="7620" marR="7620" marT="7620" marB="0" anchor="ctr"/>
                </a:tc>
                <a:tc>
                  <a:txBody>
                    <a:bodyPr/>
                    <a:lstStyle>
                      <a:lvl1pPr marL="0" algn="l" defTabSz="342900" rtl="0" eaLnBrk="1" latinLnBrk="0" hangingPunct="1">
                        <a:defRPr sz="1350" kern="1200">
                          <a:solidFill>
                            <a:schemeClr val="dk1"/>
                          </a:solidFill>
                          <a:latin typeface="Arial"/>
                        </a:defRPr>
                      </a:lvl1pPr>
                      <a:lvl2pPr marL="342900" algn="l" defTabSz="342900" rtl="0" eaLnBrk="1" latinLnBrk="0" hangingPunct="1">
                        <a:defRPr sz="1350" kern="1200">
                          <a:solidFill>
                            <a:schemeClr val="dk1"/>
                          </a:solidFill>
                          <a:latin typeface="Arial"/>
                        </a:defRPr>
                      </a:lvl2pPr>
                      <a:lvl3pPr marL="685800" algn="l" defTabSz="342900" rtl="0" eaLnBrk="1" latinLnBrk="0" hangingPunct="1">
                        <a:defRPr sz="1350" kern="1200">
                          <a:solidFill>
                            <a:schemeClr val="dk1"/>
                          </a:solidFill>
                          <a:latin typeface="Arial"/>
                        </a:defRPr>
                      </a:lvl3pPr>
                      <a:lvl4pPr marL="1028700" algn="l" defTabSz="342900" rtl="0" eaLnBrk="1" latinLnBrk="0" hangingPunct="1">
                        <a:defRPr sz="1350" kern="1200">
                          <a:solidFill>
                            <a:schemeClr val="dk1"/>
                          </a:solidFill>
                          <a:latin typeface="Arial"/>
                        </a:defRPr>
                      </a:lvl4pPr>
                      <a:lvl5pPr marL="1371600" algn="l" defTabSz="342900" rtl="0" eaLnBrk="1" latinLnBrk="0" hangingPunct="1">
                        <a:defRPr sz="1350" kern="1200">
                          <a:solidFill>
                            <a:schemeClr val="dk1"/>
                          </a:solidFill>
                          <a:latin typeface="Arial"/>
                        </a:defRPr>
                      </a:lvl5pPr>
                      <a:lvl6pPr marL="1714500" algn="l" defTabSz="342900" rtl="0" eaLnBrk="1" latinLnBrk="0" hangingPunct="1">
                        <a:defRPr sz="1350" kern="1200">
                          <a:solidFill>
                            <a:schemeClr val="dk1"/>
                          </a:solidFill>
                          <a:latin typeface="Arial"/>
                        </a:defRPr>
                      </a:lvl6pPr>
                      <a:lvl7pPr marL="2057400" algn="l" defTabSz="342900" rtl="0" eaLnBrk="1" latinLnBrk="0" hangingPunct="1">
                        <a:defRPr sz="1350" kern="1200">
                          <a:solidFill>
                            <a:schemeClr val="dk1"/>
                          </a:solidFill>
                          <a:latin typeface="Arial"/>
                        </a:defRPr>
                      </a:lvl7pPr>
                      <a:lvl8pPr marL="2400300" algn="l" defTabSz="342900" rtl="0" eaLnBrk="1" latinLnBrk="0" hangingPunct="1">
                        <a:defRPr sz="1350" kern="1200">
                          <a:solidFill>
                            <a:schemeClr val="dk1"/>
                          </a:solidFill>
                          <a:latin typeface="Arial"/>
                        </a:defRPr>
                      </a:lvl8pPr>
                      <a:lvl9pPr marL="2743200" algn="l" defTabSz="342900" rtl="0" eaLnBrk="1" latinLnBrk="0" hangingPunct="1">
                        <a:defRPr sz="1350" kern="1200">
                          <a:solidFill>
                            <a:schemeClr val="dk1"/>
                          </a:solidFill>
                          <a:latin typeface="Arial"/>
                        </a:defRPr>
                      </a:lvl9pPr>
                    </a:lstStyle>
                    <a:p>
                      <a:pPr algn="l" fontAlgn="ctr"/>
                      <a:r>
                        <a:rPr lang="en-US" sz="1200" u="none" strike="noStrike" baseline="0" dirty="0">
                          <a:effectLst/>
                        </a:rPr>
                        <a:t>Not completely new, but rarely described</a:t>
                      </a:r>
                      <a:endParaRPr lang="en-US" sz="1200" b="0" i="0" u="none" strike="noStrike" baseline="0" dirty="0">
                        <a:solidFill>
                          <a:schemeClr val="tx2">
                            <a:lumMod val="50000"/>
                          </a:schemeClr>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xmlns="" val="1472318749"/>
                  </a:ext>
                </a:extLst>
              </a:tr>
            </a:tbl>
          </a:graphicData>
        </a:graphic>
      </p:graphicFrame>
    </p:spTree>
    <p:extLst>
      <p:ext uri="{BB962C8B-B14F-4D97-AF65-F5344CB8AC3E}">
        <p14:creationId xmlns:p14="http://schemas.microsoft.com/office/powerpoint/2010/main" val="328145282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375706" y="135000"/>
            <a:ext cx="3708462" cy="420007"/>
          </a:xfrm>
          <a:prstGeom prst="rect">
            <a:avLst/>
          </a:prstGeom>
          <a:solidFill>
            <a:schemeClr val="tx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2800" dirty="0"/>
              <a:t>Public health systems</a:t>
            </a:r>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0438" y="699542"/>
            <a:ext cx="7718997" cy="4032448"/>
          </a:xfrm>
          <a:prstGeom prst="rect">
            <a:avLst/>
          </a:prstGeom>
        </p:spPr>
      </p:pic>
    </p:spTree>
    <p:extLst>
      <p:ext uri="{BB962C8B-B14F-4D97-AF65-F5344CB8AC3E}">
        <p14:creationId xmlns:p14="http://schemas.microsoft.com/office/powerpoint/2010/main" val="41657897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2375706" y="135000"/>
            <a:ext cx="3708462" cy="420007"/>
          </a:xfrm>
          <a:prstGeom prst="rect">
            <a:avLst/>
          </a:prstGeom>
          <a:solidFill>
            <a:schemeClr val="tx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GB" sz="2800" dirty="0"/>
              <a:t>Public health systems</a:t>
            </a:r>
          </a:p>
        </p:txBody>
      </p:sp>
      <p:pic>
        <p:nvPicPr>
          <p:cNvPr id="13" name="Picture 1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576809" y="788440"/>
            <a:ext cx="1069228" cy="1512168"/>
          </a:xfrm>
          <a:prstGeom prst="rect">
            <a:avLst/>
          </a:prstGeom>
        </p:spPr>
      </p:pic>
      <p:cxnSp>
        <p:nvCxnSpPr>
          <p:cNvPr id="14" name="Straight Connector 13"/>
          <p:cNvCxnSpPr/>
          <p:nvPr/>
        </p:nvCxnSpPr>
        <p:spPr>
          <a:xfrm>
            <a:off x="6156176" y="2067758"/>
            <a:ext cx="0" cy="901972"/>
          </a:xfrm>
          <a:prstGeom prst="line">
            <a:avLst/>
          </a:prstGeom>
          <a:ln w="76200">
            <a:solidFill>
              <a:srgbClr val="BFBFBF"/>
            </a:solidFill>
            <a:headEnd type="none" w="med" len="med"/>
            <a:tailEnd type="triangle" w="med" len="med"/>
          </a:ln>
          <a:effectLst/>
        </p:spPr>
        <p:style>
          <a:lnRef idx="3">
            <a:schemeClr val="accent3"/>
          </a:lnRef>
          <a:fillRef idx="0">
            <a:schemeClr val="accent3"/>
          </a:fillRef>
          <a:effectRef idx="2">
            <a:schemeClr val="accent3"/>
          </a:effectRef>
          <a:fontRef idx="minor">
            <a:schemeClr val="tx1"/>
          </a:fontRef>
        </p:style>
      </p:cxnSp>
      <p:sp>
        <p:nvSpPr>
          <p:cNvPr id="16" name="TextBox 15"/>
          <p:cNvSpPr txBox="1"/>
          <p:nvPr/>
        </p:nvSpPr>
        <p:spPr>
          <a:xfrm>
            <a:off x="5004048" y="4491641"/>
            <a:ext cx="2636303" cy="369332"/>
          </a:xfrm>
          <a:prstGeom prst="rect">
            <a:avLst/>
          </a:prstGeom>
          <a:noFill/>
        </p:spPr>
        <p:txBody>
          <a:bodyPr wrap="square" rtlCol="0">
            <a:spAutoFit/>
          </a:bodyPr>
          <a:lstStyle/>
          <a:p>
            <a:pPr algn="ctr"/>
            <a:r>
              <a:rPr lang="en-US" dirty="0">
                <a:solidFill>
                  <a:srgbClr val="003399"/>
                </a:solidFill>
              </a:rPr>
              <a:t>Public health authority</a:t>
            </a:r>
            <a:endParaRPr lang="nl-BE" dirty="0">
              <a:solidFill>
                <a:srgbClr val="003399"/>
              </a:solidFill>
            </a:endParaRPr>
          </a:p>
        </p:txBody>
      </p:sp>
      <p:sp>
        <p:nvSpPr>
          <p:cNvPr id="18" name="TextBox 17"/>
          <p:cNvSpPr txBox="1"/>
          <p:nvPr/>
        </p:nvSpPr>
        <p:spPr>
          <a:xfrm>
            <a:off x="2540118" y="834266"/>
            <a:ext cx="3184010" cy="369332"/>
          </a:xfrm>
          <a:prstGeom prst="rect">
            <a:avLst/>
          </a:prstGeom>
          <a:noFill/>
        </p:spPr>
        <p:txBody>
          <a:bodyPr wrap="square" rtlCol="0">
            <a:spAutoFit/>
          </a:bodyPr>
          <a:lstStyle/>
          <a:p>
            <a:pPr algn="ctr"/>
            <a:r>
              <a:rPr lang="en-US" dirty="0">
                <a:solidFill>
                  <a:srgbClr val="003399"/>
                </a:solidFill>
              </a:rPr>
              <a:t>Extract work-related data</a:t>
            </a:r>
            <a:endParaRPr lang="nl-BE" dirty="0">
              <a:solidFill>
                <a:srgbClr val="003399"/>
              </a:solidFill>
            </a:endParaRPr>
          </a:p>
        </p:txBody>
      </p:sp>
      <p:cxnSp>
        <p:nvCxnSpPr>
          <p:cNvPr id="19" name="Straight Arrow Connector 18"/>
          <p:cNvCxnSpPr/>
          <p:nvPr/>
        </p:nvCxnSpPr>
        <p:spPr>
          <a:xfrm>
            <a:off x="3114785" y="1419622"/>
            <a:ext cx="2177295" cy="0"/>
          </a:xfrm>
          <a:prstGeom prst="straightConnector1">
            <a:avLst/>
          </a:prstGeom>
          <a:ln w="76200">
            <a:solidFill>
              <a:srgbClr val="BFBFBF"/>
            </a:solidFill>
            <a:tailEnd type="triangle"/>
          </a:ln>
        </p:spPr>
        <p:style>
          <a:lnRef idx="1">
            <a:schemeClr val="accent1"/>
          </a:lnRef>
          <a:fillRef idx="0">
            <a:schemeClr val="accent1"/>
          </a:fillRef>
          <a:effectRef idx="0">
            <a:schemeClr val="accent1"/>
          </a:effectRef>
          <a:fontRef idx="minor">
            <a:schemeClr val="tx1"/>
          </a:fontRef>
        </p:style>
      </p:cxnSp>
      <p:pic>
        <p:nvPicPr>
          <p:cNvPr id="21" name="Picture 2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216769" y="2131018"/>
            <a:ext cx="720080" cy="720080"/>
          </a:xfrm>
          <a:prstGeom prst="rect">
            <a:avLst/>
          </a:prstGeom>
        </p:spPr>
      </p:pic>
      <p:sp>
        <p:nvSpPr>
          <p:cNvPr id="22" name="TextBox 21"/>
          <p:cNvSpPr txBox="1"/>
          <p:nvPr/>
        </p:nvSpPr>
        <p:spPr>
          <a:xfrm>
            <a:off x="6040442" y="2187507"/>
            <a:ext cx="1957969" cy="646331"/>
          </a:xfrm>
          <a:prstGeom prst="rect">
            <a:avLst/>
          </a:prstGeom>
          <a:noFill/>
        </p:spPr>
        <p:txBody>
          <a:bodyPr wrap="square" rtlCol="0">
            <a:spAutoFit/>
          </a:bodyPr>
          <a:lstStyle/>
          <a:p>
            <a:pPr algn="ctr"/>
            <a:r>
              <a:rPr lang="en-US" dirty="0">
                <a:solidFill>
                  <a:srgbClr val="003399"/>
                </a:solidFill>
              </a:rPr>
              <a:t>Alert to new WRD</a:t>
            </a:r>
            <a:endParaRPr lang="nl-BE" dirty="0">
              <a:solidFill>
                <a:srgbClr val="003399"/>
              </a:solidFill>
            </a:endParaRPr>
          </a:p>
        </p:txBody>
      </p:sp>
      <p:cxnSp>
        <p:nvCxnSpPr>
          <p:cNvPr id="23" name="Straight Arrow Connector 22"/>
          <p:cNvCxnSpPr/>
          <p:nvPr/>
        </p:nvCxnSpPr>
        <p:spPr>
          <a:xfrm flipH="1">
            <a:off x="3101221" y="3793443"/>
            <a:ext cx="2262867" cy="2443"/>
          </a:xfrm>
          <a:prstGeom prst="straightConnector1">
            <a:avLst/>
          </a:prstGeom>
          <a:ln w="76200">
            <a:solidFill>
              <a:srgbClr val="BFBFBF"/>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1171451" y="1960517"/>
            <a:ext cx="2274188" cy="646331"/>
          </a:xfrm>
          <a:prstGeom prst="rect">
            <a:avLst/>
          </a:prstGeom>
          <a:noFill/>
        </p:spPr>
        <p:txBody>
          <a:bodyPr wrap="square" rtlCol="0">
            <a:spAutoFit/>
          </a:bodyPr>
          <a:lstStyle/>
          <a:p>
            <a:pPr algn="ctr"/>
            <a:r>
              <a:rPr lang="en-US" dirty="0">
                <a:solidFill>
                  <a:srgbClr val="003399"/>
                </a:solidFill>
              </a:rPr>
              <a:t>Monitoring health of general population</a:t>
            </a:r>
            <a:endParaRPr lang="nl-BE" dirty="0">
              <a:solidFill>
                <a:srgbClr val="003399"/>
              </a:solidFill>
            </a:endParaRPr>
          </a:p>
        </p:txBody>
      </p:sp>
      <p:pic>
        <p:nvPicPr>
          <p:cNvPr id="5" name="Picture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05510" y="3023982"/>
            <a:ext cx="1501331" cy="1501331"/>
          </a:xfrm>
          <a:prstGeom prst="rect">
            <a:avLst/>
          </a:prstGeom>
        </p:spPr>
      </p:pic>
      <p:pic>
        <p:nvPicPr>
          <p:cNvPr id="31" name="Picture 3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475656" y="749218"/>
            <a:ext cx="1437051" cy="1257420"/>
          </a:xfrm>
          <a:prstGeom prst="rect">
            <a:avLst/>
          </a:prstGeom>
        </p:spPr>
      </p:pic>
      <p:grpSp>
        <p:nvGrpSpPr>
          <p:cNvPr id="37" name="Group 36"/>
          <p:cNvGrpSpPr/>
          <p:nvPr/>
        </p:nvGrpSpPr>
        <p:grpSpPr>
          <a:xfrm>
            <a:off x="1368554" y="2813658"/>
            <a:ext cx="1763286" cy="1677983"/>
            <a:chOff x="1035935" y="2420305"/>
            <a:chExt cx="2130999" cy="2008883"/>
          </a:xfrm>
        </p:grpSpPr>
        <p:pic>
          <p:nvPicPr>
            <p:cNvPr id="32" name="Picture 3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1035935" y="2420305"/>
              <a:ext cx="2053525" cy="2008883"/>
            </a:xfrm>
            <a:prstGeom prst="rect">
              <a:avLst/>
            </a:prstGeom>
          </p:spPr>
        </p:pic>
        <p:cxnSp>
          <p:nvCxnSpPr>
            <p:cNvPr id="33" name="Straight Connector 32"/>
            <p:cNvCxnSpPr/>
            <p:nvPr/>
          </p:nvCxnSpPr>
          <p:spPr>
            <a:xfrm>
              <a:off x="1090105" y="2553065"/>
              <a:ext cx="2076829" cy="1623358"/>
            </a:xfrm>
            <a:prstGeom prst="line">
              <a:avLst/>
            </a:prstGeom>
            <a:ln w="76200">
              <a:solidFill>
                <a:srgbClr val="CC3300"/>
              </a:solidFill>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flipH="1">
              <a:off x="1168363" y="2554727"/>
              <a:ext cx="1824351" cy="1621696"/>
            </a:xfrm>
            <a:prstGeom prst="line">
              <a:avLst/>
            </a:prstGeom>
            <a:ln w="76200">
              <a:solidFill>
                <a:srgbClr val="CC3300"/>
              </a:solidFill>
            </a:ln>
          </p:spPr>
          <p:style>
            <a:lnRef idx="1">
              <a:schemeClr val="accent1"/>
            </a:lnRef>
            <a:fillRef idx="0">
              <a:schemeClr val="accent1"/>
            </a:fillRef>
            <a:effectRef idx="0">
              <a:schemeClr val="accent1"/>
            </a:effectRef>
            <a:fontRef idx="minor">
              <a:schemeClr val="tx1"/>
            </a:fontRef>
          </p:style>
        </p:cxnSp>
      </p:grpSp>
      <p:sp>
        <p:nvSpPr>
          <p:cNvPr id="24" name="TextBox 23"/>
          <p:cNvSpPr txBox="1"/>
          <p:nvPr/>
        </p:nvSpPr>
        <p:spPr>
          <a:xfrm>
            <a:off x="1035935" y="4339589"/>
            <a:ext cx="2761228" cy="646331"/>
          </a:xfrm>
          <a:prstGeom prst="rect">
            <a:avLst/>
          </a:prstGeom>
          <a:noFill/>
        </p:spPr>
        <p:txBody>
          <a:bodyPr wrap="square" rtlCol="0">
            <a:spAutoFit/>
          </a:bodyPr>
          <a:lstStyle/>
          <a:p>
            <a:pPr algn="ctr"/>
            <a:r>
              <a:rPr lang="en-US" dirty="0">
                <a:solidFill>
                  <a:srgbClr val="003399"/>
                </a:solidFill>
              </a:rPr>
              <a:t>Preventive strategies at the public health level</a:t>
            </a:r>
            <a:endParaRPr lang="nl-BE" dirty="0">
              <a:solidFill>
                <a:srgbClr val="003399"/>
              </a:solidFill>
            </a:endParaRPr>
          </a:p>
        </p:txBody>
      </p:sp>
      <p:sp>
        <p:nvSpPr>
          <p:cNvPr id="20" name="TextBox 19"/>
          <p:cNvSpPr txBox="1"/>
          <p:nvPr/>
        </p:nvSpPr>
        <p:spPr>
          <a:xfrm>
            <a:off x="828792" y="4902844"/>
            <a:ext cx="7800639" cy="200055"/>
          </a:xfrm>
          <a:prstGeom prst="rect">
            <a:avLst/>
          </a:prstGeom>
          <a:noFill/>
        </p:spPr>
        <p:txBody>
          <a:bodyPr wrap="square" rtlCol="0">
            <a:spAutoFit/>
          </a:bodyPr>
          <a:lstStyle/>
          <a:p>
            <a:pPr algn="r"/>
            <a:r>
              <a:rPr lang="en-US" sz="700" b="1" i="1" dirty="0" smtClean="0">
                <a:solidFill>
                  <a:srgbClr val="003399"/>
                </a:solidFill>
              </a:rPr>
              <a:t>Image sources</a:t>
            </a:r>
            <a:r>
              <a:rPr lang="en-US" sz="700" b="1" i="1" dirty="0">
                <a:solidFill>
                  <a:srgbClr val="003399"/>
                </a:solidFill>
              </a:rPr>
              <a:t>: https://www.emaze.com/@</a:t>
            </a:r>
            <a:r>
              <a:rPr lang="en-US" sz="700" b="1" i="1" dirty="0" smtClean="0">
                <a:solidFill>
                  <a:srgbClr val="003399"/>
                </a:solidFill>
              </a:rPr>
              <a:t>AORCZWQWF, https</a:t>
            </a:r>
            <a:r>
              <a:rPr lang="en-US" sz="700" b="1" i="1" dirty="0">
                <a:solidFill>
                  <a:srgbClr val="003399"/>
                </a:solidFill>
              </a:rPr>
              <a:t>://</a:t>
            </a:r>
            <a:r>
              <a:rPr lang="en-US" sz="700" b="1" i="1" dirty="0" smtClean="0">
                <a:solidFill>
                  <a:srgbClr val="003399"/>
                </a:solidFill>
              </a:rPr>
              <a:t>cliparts.zone/column-cliparts</a:t>
            </a:r>
            <a:r>
              <a:rPr lang="en-US" sz="700" b="1" i="1" dirty="0">
                <a:solidFill>
                  <a:srgbClr val="003399"/>
                </a:solidFill>
              </a:rPr>
              <a:t>, http://www.home-air-purifier-expert.com/</a:t>
            </a:r>
          </a:p>
        </p:txBody>
      </p:sp>
    </p:spTree>
    <p:extLst>
      <p:ext uri="{BB962C8B-B14F-4D97-AF65-F5344CB8AC3E}">
        <p14:creationId xmlns:p14="http://schemas.microsoft.com/office/powerpoint/2010/main" val="38156716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596336" y="627534"/>
            <a:ext cx="1496977" cy="1825450"/>
          </a:xfrm>
          <a:prstGeom prst="rect">
            <a:avLst/>
          </a:prstGeom>
        </p:spPr>
      </p:pic>
      <p:sp>
        <p:nvSpPr>
          <p:cNvPr id="3" name="Content Placeholder 2"/>
          <p:cNvSpPr>
            <a:spLocks noGrp="1"/>
          </p:cNvSpPr>
          <p:nvPr>
            <p:ph sz="half" idx="1"/>
          </p:nvPr>
        </p:nvSpPr>
        <p:spPr>
          <a:xfrm>
            <a:off x="467544" y="843558"/>
            <a:ext cx="7560000" cy="4039006"/>
          </a:xfrm>
        </p:spPr>
        <p:txBody>
          <a:bodyPr>
            <a:normAutofit/>
          </a:bodyPr>
          <a:lstStyle/>
          <a:p>
            <a:r>
              <a:rPr lang="en-US" dirty="0"/>
              <a:t>Collect data in three-month periods, through interviews with workers (randomly selected) in households</a:t>
            </a:r>
          </a:p>
          <a:p>
            <a:r>
              <a:rPr lang="en-US" dirty="0"/>
              <a:t>Main purpose: estimate incidence and prevalence of work-related injuries and WRDs</a:t>
            </a:r>
          </a:p>
          <a:p>
            <a:endParaRPr lang="en-US" dirty="0"/>
          </a:p>
          <a:p>
            <a:r>
              <a:rPr lang="en-US" dirty="0"/>
              <a:t>Ireland: </a:t>
            </a:r>
            <a:r>
              <a:rPr lang="en-US" dirty="0">
                <a:solidFill>
                  <a:srgbClr val="C00000"/>
                </a:solidFill>
              </a:rPr>
              <a:t>QNHS survey (Quarterly National Household Survey) </a:t>
            </a:r>
            <a:r>
              <a:rPr lang="en-US" dirty="0"/>
              <a:t>is carried out by the Central Statistics Office (CSO) of Ireland, </a:t>
            </a:r>
            <a:r>
              <a:rPr lang="en-GB" dirty="0"/>
              <a:t>covering 26,000 households each quarter</a:t>
            </a:r>
            <a:endParaRPr lang="en-US" dirty="0"/>
          </a:p>
          <a:p>
            <a:r>
              <a:rPr lang="en-US" dirty="0"/>
              <a:t>UK: </a:t>
            </a:r>
            <a:r>
              <a:rPr lang="en-US" dirty="0">
                <a:solidFill>
                  <a:srgbClr val="C00000"/>
                </a:solidFill>
              </a:rPr>
              <a:t>Self-Reported Work-Related Illness (SWI), </a:t>
            </a:r>
            <a:r>
              <a:rPr lang="en-US" dirty="0"/>
              <a:t>is carried out by the Office for National Statistics (ONS), covering 50,000 households </a:t>
            </a:r>
            <a:r>
              <a:rPr lang="en-GB" dirty="0"/>
              <a:t>each quarter</a:t>
            </a:r>
            <a:endParaRPr lang="en-US" dirty="0"/>
          </a:p>
          <a:p>
            <a:endParaRPr lang="en-US" dirty="0"/>
          </a:p>
          <a:p>
            <a:r>
              <a:rPr lang="en-US" dirty="0"/>
              <a:t>Individuals are asked if they have suffered any illnesses or disabilities in the past 12 months that they believe were caused or aggravated by their work and about factors at work that may adversely affect mental well-being or physical health</a:t>
            </a:r>
          </a:p>
          <a:p>
            <a:endParaRPr lang="en-US" dirty="0"/>
          </a:p>
          <a:p>
            <a:r>
              <a:rPr lang="en-US" dirty="0"/>
              <a:t>The </a:t>
            </a:r>
            <a:r>
              <a:rPr lang="en-GB" dirty="0"/>
              <a:t>Labour Force Surveys</a:t>
            </a:r>
            <a:r>
              <a:rPr lang="en-US" dirty="0"/>
              <a:t> provide information on WRDs from the workers' perspective</a:t>
            </a:r>
          </a:p>
          <a:p>
            <a:r>
              <a:rPr lang="en-US" dirty="0"/>
              <a:t>Data is triangulated with other systems in the UK and used for prevention</a:t>
            </a:r>
          </a:p>
          <a:p>
            <a:endParaRPr lang="nl-BE" dirty="0"/>
          </a:p>
        </p:txBody>
      </p:sp>
      <p:sp>
        <p:nvSpPr>
          <p:cNvPr id="4" name="Title 1"/>
          <p:cNvSpPr txBox="1">
            <a:spLocks/>
          </p:cNvSpPr>
          <p:nvPr/>
        </p:nvSpPr>
        <p:spPr>
          <a:xfrm>
            <a:off x="1439602" y="135000"/>
            <a:ext cx="5580670" cy="420007"/>
          </a:xfrm>
          <a:prstGeom prst="rect">
            <a:avLst/>
          </a:prstGeom>
          <a:solidFill>
            <a:schemeClr val="tx2">
              <a:lumMod val="75000"/>
            </a:schemeClr>
          </a:solidFill>
          <a:ln w="17145" cap="flat" cmpd="sng" algn="ctr">
            <a:noFill/>
            <a:prstDash val="soli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3">
            <a:schemeClr val="lt1"/>
          </a:lnRef>
          <a:fillRef idx="1">
            <a:schemeClr val="accent2"/>
          </a:fillRef>
          <a:effectRef idx="1">
            <a:schemeClr val="accent2"/>
          </a:effectRef>
          <a:fontRef idx="minor">
            <a:schemeClr val="lt1"/>
          </a:fontRef>
        </p:style>
        <p:txBody>
          <a:bodyPr vert="horz" lIns="0" tIns="0" rIns="0" bIns="0" rtlCol="0" anchor="b" anchorCtr="0">
            <a:noAutofit/>
          </a:bodyPr>
          <a:lstStyle>
            <a:lvl1pPr algn="ctr" defTabSz="914400" rtl="0" eaLnBrk="1" latinLnBrk="0" hangingPunct="1">
              <a:spcBef>
                <a:spcPct val="0"/>
              </a:spcBef>
              <a:buNone/>
              <a:defRPr lang="nl-BE" sz="6000" kern="1200" baseline="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r>
              <a:rPr lang="en-US" sz="2400" dirty="0"/>
              <a:t>Labour Force Surveys (Ireland and UK)</a:t>
            </a: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703840" y="3579862"/>
            <a:ext cx="1440160" cy="1440160"/>
          </a:xfrm>
          <a:prstGeom prst="rect">
            <a:avLst/>
          </a:prstGeom>
        </p:spPr>
      </p:pic>
      <p:sp>
        <p:nvSpPr>
          <p:cNvPr id="6" name="TextBox 5"/>
          <p:cNvSpPr txBox="1"/>
          <p:nvPr/>
        </p:nvSpPr>
        <p:spPr>
          <a:xfrm>
            <a:off x="0" y="4902844"/>
            <a:ext cx="8629431" cy="200055"/>
          </a:xfrm>
          <a:prstGeom prst="rect">
            <a:avLst/>
          </a:prstGeom>
          <a:noFill/>
        </p:spPr>
        <p:txBody>
          <a:bodyPr wrap="square" rtlCol="0">
            <a:spAutoFit/>
          </a:bodyPr>
          <a:lstStyle/>
          <a:p>
            <a:pPr algn="r"/>
            <a:r>
              <a:rPr lang="en-US" sz="700" b="1" i="1" dirty="0" smtClean="0">
                <a:solidFill>
                  <a:srgbClr val="003399"/>
                </a:solidFill>
              </a:rPr>
              <a:t>Image sources</a:t>
            </a:r>
            <a:r>
              <a:rPr lang="en-US" sz="700" b="1" i="1" dirty="0">
                <a:solidFill>
                  <a:srgbClr val="003399"/>
                </a:solidFill>
              </a:rPr>
              <a:t>: https://</a:t>
            </a:r>
            <a:r>
              <a:rPr lang="en-US" sz="700" b="1" i="1" dirty="0" smtClean="0">
                <a:solidFill>
                  <a:srgbClr val="003399"/>
                </a:solidFill>
              </a:rPr>
              <a:t>www.uihere.com/free-cliparts/telephone-telephony-orange-telefono-rotary-telephone-illustration-963060</a:t>
            </a:r>
            <a:r>
              <a:rPr lang="en-US" sz="700" b="1" i="1" dirty="0">
                <a:solidFill>
                  <a:srgbClr val="003399"/>
                </a:solidFill>
              </a:rPr>
              <a:t>, https://www.picswe.com/pics/great-britain-ireland-a7.html</a:t>
            </a:r>
          </a:p>
        </p:txBody>
      </p:sp>
    </p:spTree>
    <p:extLst>
      <p:ext uri="{BB962C8B-B14F-4D97-AF65-F5344CB8AC3E}">
        <p14:creationId xmlns:p14="http://schemas.microsoft.com/office/powerpoint/2010/main" val="23762224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DRIVERS AND OBSTACLES OF THE SYSTEMS</a:t>
            </a:r>
            <a:endParaRPr lang="nl-NL" dirty="0"/>
          </a:p>
        </p:txBody>
      </p:sp>
      <p:graphicFrame>
        <p:nvGraphicFramePr>
          <p:cNvPr id="4" name="Tijdelijke aanduiding voor inhoud 3"/>
          <p:cNvGraphicFramePr>
            <a:graphicFrameLocks noGrp="1"/>
          </p:cNvGraphicFramePr>
          <p:nvPr>
            <p:ph sz="half" idx="1"/>
            <p:extLst>
              <p:ext uri="{D42A27DB-BD31-4B8C-83A1-F6EECF244321}">
                <p14:modId xmlns:p14="http://schemas.microsoft.com/office/powerpoint/2010/main" val="3747612596"/>
              </p:ext>
            </p:extLst>
          </p:nvPr>
        </p:nvGraphicFramePr>
        <p:xfrm>
          <a:off x="251520" y="771550"/>
          <a:ext cx="8280920" cy="4104640"/>
        </p:xfrm>
        <a:graphic>
          <a:graphicData uri="http://schemas.openxmlformats.org/drawingml/2006/table">
            <a:tbl>
              <a:tblPr firstRow="1" bandRow="1">
                <a:tableStyleId>{5C22544A-7EE6-4342-B048-85BDC9FD1C3A}</a:tableStyleId>
              </a:tblPr>
              <a:tblGrid>
                <a:gridCol w="3600400">
                  <a:extLst>
                    <a:ext uri="{9D8B030D-6E8A-4147-A177-3AD203B41FA5}">
                      <a16:colId xmlns:a16="http://schemas.microsoft.com/office/drawing/2014/main" xmlns="" val="20000"/>
                    </a:ext>
                  </a:extLst>
                </a:gridCol>
                <a:gridCol w="4680520">
                  <a:extLst>
                    <a:ext uri="{9D8B030D-6E8A-4147-A177-3AD203B41FA5}">
                      <a16:colId xmlns:a16="http://schemas.microsoft.com/office/drawing/2014/main" xmlns="" val="20001"/>
                    </a:ext>
                  </a:extLst>
                </a:gridCol>
              </a:tblGrid>
              <a:tr h="370840">
                <a:tc>
                  <a:txBody>
                    <a:bodyPr/>
                    <a:lstStyle/>
                    <a:p>
                      <a:r>
                        <a:rPr lang="nl-NL" sz="1200" dirty="0"/>
                        <a:t>Drivers/</a:t>
                      </a:r>
                      <a:r>
                        <a:rPr lang="nl-NL" sz="1200" dirty="0" err="1"/>
                        <a:t>obstacles</a:t>
                      </a:r>
                      <a:endParaRPr lang="nl-NL" sz="1200" dirty="0"/>
                    </a:p>
                  </a:txBody>
                  <a:tcPr/>
                </a:tc>
                <a:tc>
                  <a:txBody>
                    <a:bodyPr/>
                    <a:lstStyle/>
                    <a:p>
                      <a:r>
                        <a:rPr lang="nl-NL" sz="1200" dirty="0" err="1"/>
                        <a:t>Recommendations</a:t>
                      </a:r>
                      <a:endParaRPr lang="nl-NL" sz="1200" dirty="0"/>
                    </a:p>
                  </a:txBody>
                  <a:tcPr/>
                </a:tc>
                <a:extLst>
                  <a:ext uri="{0D108BD9-81ED-4DB2-BD59-A6C34878D82A}">
                    <a16:rowId xmlns:a16="http://schemas.microsoft.com/office/drawing/2014/main" xmlns="" val="10000"/>
                  </a:ext>
                </a:extLst>
              </a:tr>
              <a:tr h="370840">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300" b="1" dirty="0">
                          <a:solidFill>
                            <a:srgbClr val="C00000"/>
                          </a:solidFill>
                        </a:rPr>
                        <a:t>Visibility of the system:</a:t>
                      </a:r>
                      <a:r>
                        <a:rPr lang="en-US" sz="1300" b="1" dirty="0"/>
                        <a:t> some systems are poorly described in the literature </a:t>
                      </a:r>
                    </a:p>
                  </a:txBody>
                  <a:tcPr/>
                </a:tc>
                <a:tc>
                  <a:txBody>
                    <a:bodyPr/>
                    <a:lstStyle/>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1" dirty="0"/>
                        <a:t>Raise awareness about the existence of the system</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1" dirty="0"/>
                        <a:t>Publish results derived from the system</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1" dirty="0">
                          <a:solidFill>
                            <a:schemeClr val="tx1"/>
                          </a:solidFill>
                        </a:rPr>
                        <a:t>Share success stories, make the ‘business case’</a:t>
                      </a:r>
                    </a:p>
                  </a:txBody>
                  <a:tcPr/>
                </a:tc>
                <a:extLst>
                  <a:ext uri="{0D108BD9-81ED-4DB2-BD59-A6C34878D82A}">
                    <a16:rowId xmlns:a16="http://schemas.microsoft.com/office/drawing/2014/main" xmlns="" val="10001"/>
                  </a:ext>
                </a:extLst>
              </a:tr>
              <a:tr h="370840">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300" b="1" dirty="0">
                          <a:solidFill>
                            <a:srgbClr val="C00000"/>
                          </a:solidFill>
                        </a:rPr>
                        <a:t>Motivation of reporting parties: </a:t>
                      </a:r>
                      <a:r>
                        <a:rPr lang="en-US" sz="1300" b="1" dirty="0"/>
                        <a:t>difficulties in engaging physicians to report due to increased demands in their clinical practice </a:t>
                      </a:r>
                    </a:p>
                  </a:txBody>
                  <a:tcPr/>
                </a:tc>
                <a:tc>
                  <a:txBody>
                    <a:bodyPr/>
                    <a:lstStyle/>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1" dirty="0"/>
                        <a:t>Simplification/automation of reporting</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1" dirty="0"/>
                        <a:t>Two-way communication and feedback </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1" dirty="0"/>
                        <a:t>Legal obligation</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1" dirty="0"/>
                        <a:t>Provide a reward for reporting  </a:t>
                      </a:r>
                    </a:p>
                  </a:txBody>
                  <a:tcPr/>
                </a:tc>
                <a:extLst>
                  <a:ext uri="{0D108BD9-81ED-4DB2-BD59-A6C34878D82A}">
                    <a16:rowId xmlns:a16="http://schemas.microsoft.com/office/drawing/2014/main" xmlns="" val="10002"/>
                  </a:ext>
                </a:extLst>
              </a:tr>
              <a:tr h="370840">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300" b="1" dirty="0">
                          <a:solidFill>
                            <a:srgbClr val="C00000"/>
                          </a:solidFill>
                        </a:rPr>
                        <a:t>Exposure assessment:</a:t>
                      </a:r>
                      <a:r>
                        <a:rPr lang="en-US" sz="1300" b="1" dirty="0"/>
                        <a:t> lack of adequate exposure assessment seen as one of the major drawbacks by most of the interviewees; crucial for establishment of causal relation with work  </a:t>
                      </a:r>
                    </a:p>
                  </a:txBody>
                  <a:tcPr/>
                </a:tc>
                <a:tc>
                  <a:txBody>
                    <a:bodyPr/>
                    <a:lstStyle/>
                    <a:p>
                      <a:pPr marL="171450" indent="-171450">
                        <a:buFont typeface="Arial" panose="020B0604020202020204" pitchFamily="34" charset="0"/>
                        <a:buChar char="•"/>
                      </a:pPr>
                      <a:r>
                        <a:rPr lang="en-US" sz="1300" b="1" dirty="0"/>
                        <a:t>Include exposure description in reporting</a:t>
                      </a:r>
                    </a:p>
                    <a:p>
                      <a:pPr marL="171450" indent="-171450">
                        <a:buFont typeface="Arial" panose="020B0604020202020204" pitchFamily="34" charset="0"/>
                        <a:buChar char="•"/>
                      </a:pPr>
                      <a:r>
                        <a:rPr lang="en-US" sz="1300" b="1" dirty="0"/>
                        <a:t>Exposure assessment during the evaluation procedure of reported cases</a:t>
                      </a:r>
                    </a:p>
                    <a:p>
                      <a:pPr marL="171450" indent="-171450">
                        <a:buFont typeface="Arial" panose="020B0604020202020204" pitchFamily="34" charset="0"/>
                        <a:buChar char="•"/>
                      </a:pPr>
                      <a:r>
                        <a:rPr lang="en-US" sz="1300" b="1" dirty="0"/>
                        <a:t>Use tools for more </a:t>
                      </a:r>
                      <a:r>
                        <a:rPr lang="en-US" sz="1300" b="1" dirty="0" err="1"/>
                        <a:t>standardised</a:t>
                      </a:r>
                      <a:r>
                        <a:rPr lang="en-US" sz="1300" b="1" dirty="0"/>
                        <a:t> reporting of exposure (such as hierarchical codes for all types of exposures)</a:t>
                      </a:r>
                      <a:endParaRPr lang="nl-NL" sz="1300" b="1" dirty="0"/>
                    </a:p>
                  </a:txBody>
                  <a:tcPr/>
                </a:tc>
                <a:extLst>
                  <a:ext uri="{0D108BD9-81ED-4DB2-BD59-A6C34878D82A}">
                    <a16:rowId xmlns:a16="http://schemas.microsoft.com/office/drawing/2014/main" xmlns="" val="10003"/>
                  </a:ext>
                </a:extLst>
              </a:tr>
              <a:tr h="370840">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300" b="1" dirty="0" err="1">
                          <a:solidFill>
                            <a:srgbClr val="C00000"/>
                          </a:solidFill>
                        </a:rPr>
                        <a:t>Standardisation</a:t>
                      </a:r>
                      <a:r>
                        <a:rPr lang="en-US" sz="1300" b="1" dirty="0">
                          <a:solidFill>
                            <a:srgbClr val="C00000"/>
                          </a:solidFill>
                        </a:rPr>
                        <a:t> and quality control:</a:t>
                      </a:r>
                      <a:r>
                        <a:rPr lang="en-US" sz="1300" b="1" dirty="0"/>
                        <a:t> important for data quality improvement, but also to enable the comparison of data collected at national and international levels </a:t>
                      </a:r>
                    </a:p>
                  </a:txBody>
                  <a:tcPr/>
                </a:tc>
                <a:tc>
                  <a:txBody>
                    <a:bodyPr/>
                    <a:lstStyle/>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1" dirty="0"/>
                        <a:t>Clear case definitions,</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1" dirty="0"/>
                        <a:t>Sensitivity</a:t>
                      </a:r>
                      <a:r>
                        <a:rPr lang="en-US" sz="1300" b="1" baseline="0" dirty="0"/>
                        <a:t> versus specificity</a:t>
                      </a:r>
                      <a:r>
                        <a:rPr lang="en-US" sz="1300" b="1" dirty="0"/>
                        <a:t> </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1" dirty="0"/>
                        <a:t>Clear coding system, </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1" dirty="0"/>
                        <a:t>Training and guiding in coding </a:t>
                      </a:r>
                    </a:p>
                    <a:p>
                      <a:pPr marL="171450" marR="0" lvl="0" indent="-1714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1" dirty="0"/>
                        <a:t>Code control</a:t>
                      </a:r>
                      <a:endParaRPr lang="en-US" sz="1300" b="1" dirty="0">
                        <a:solidFill>
                          <a:srgbClr val="C00000"/>
                        </a:solidFill>
                      </a:endParaRPr>
                    </a:p>
                  </a:txBody>
                  <a:tcPr/>
                </a:tc>
                <a:extLst>
                  <a:ext uri="{0D108BD9-81ED-4DB2-BD59-A6C34878D82A}">
                    <a16:rowId xmlns:a16="http://schemas.microsoft.com/office/drawing/2014/main" xmlns="" val="10004"/>
                  </a:ext>
                </a:extLst>
              </a:tr>
            </a:tbl>
          </a:graphicData>
        </a:graphic>
      </p:graphicFrame>
    </p:spTree>
    <p:extLst>
      <p:ext uri="{BB962C8B-B14F-4D97-AF65-F5344CB8AC3E}">
        <p14:creationId xmlns:p14="http://schemas.microsoft.com/office/powerpoint/2010/main" val="410463843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BE" dirty="0"/>
              <a:t>DRIVERS AND OBSTACLES OF THE SYSTEMS</a:t>
            </a:r>
            <a:endParaRPr lang="nl-NL" dirty="0"/>
          </a:p>
        </p:txBody>
      </p:sp>
      <p:graphicFrame>
        <p:nvGraphicFramePr>
          <p:cNvPr id="4" name="Tijdelijke aanduiding voor inhoud 3"/>
          <p:cNvGraphicFramePr>
            <a:graphicFrameLocks noGrp="1"/>
          </p:cNvGraphicFramePr>
          <p:nvPr>
            <p:ph sz="half" idx="1"/>
            <p:extLst>
              <p:ext uri="{D42A27DB-BD31-4B8C-83A1-F6EECF244321}">
                <p14:modId xmlns:p14="http://schemas.microsoft.com/office/powerpoint/2010/main" val="3096959868"/>
              </p:ext>
            </p:extLst>
          </p:nvPr>
        </p:nvGraphicFramePr>
        <p:xfrm>
          <a:off x="251520" y="771550"/>
          <a:ext cx="8280920" cy="4013200"/>
        </p:xfrm>
        <a:graphic>
          <a:graphicData uri="http://schemas.openxmlformats.org/drawingml/2006/table">
            <a:tbl>
              <a:tblPr firstRow="1" bandRow="1">
                <a:tableStyleId>{5C22544A-7EE6-4342-B048-85BDC9FD1C3A}</a:tableStyleId>
              </a:tblPr>
              <a:tblGrid>
                <a:gridCol w="4248472">
                  <a:extLst>
                    <a:ext uri="{9D8B030D-6E8A-4147-A177-3AD203B41FA5}">
                      <a16:colId xmlns:a16="http://schemas.microsoft.com/office/drawing/2014/main" xmlns="" val="20000"/>
                    </a:ext>
                  </a:extLst>
                </a:gridCol>
                <a:gridCol w="4032448">
                  <a:extLst>
                    <a:ext uri="{9D8B030D-6E8A-4147-A177-3AD203B41FA5}">
                      <a16:colId xmlns:a16="http://schemas.microsoft.com/office/drawing/2014/main" xmlns="" val="20001"/>
                    </a:ext>
                  </a:extLst>
                </a:gridCol>
              </a:tblGrid>
              <a:tr h="370840">
                <a:tc>
                  <a:txBody>
                    <a:bodyPr/>
                    <a:lstStyle/>
                    <a:p>
                      <a:r>
                        <a:rPr lang="nl-NL" sz="1200" dirty="0"/>
                        <a:t>Drivers/</a:t>
                      </a:r>
                      <a:r>
                        <a:rPr lang="nl-NL" sz="1200" dirty="0" err="1"/>
                        <a:t>obstacles</a:t>
                      </a:r>
                      <a:endParaRPr lang="nl-NL" sz="1200" dirty="0"/>
                    </a:p>
                  </a:txBody>
                  <a:tcPr/>
                </a:tc>
                <a:tc>
                  <a:txBody>
                    <a:bodyPr/>
                    <a:lstStyle/>
                    <a:p>
                      <a:r>
                        <a:rPr lang="nl-NL" sz="1200" dirty="0" err="1"/>
                        <a:t>Recommendations</a:t>
                      </a:r>
                      <a:endParaRPr lang="nl-NL" sz="1200" dirty="0"/>
                    </a:p>
                  </a:txBody>
                  <a:tcPr/>
                </a:tc>
                <a:extLst>
                  <a:ext uri="{0D108BD9-81ED-4DB2-BD59-A6C34878D82A}">
                    <a16:rowId xmlns:a16="http://schemas.microsoft.com/office/drawing/2014/main" xmlns="" val="10000"/>
                  </a:ext>
                </a:extLst>
              </a:tr>
              <a:tr h="370840">
                <a:tc>
                  <a:txBody>
                    <a:bodyPr/>
                    <a:lstStyle/>
                    <a:p>
                      <a:pPr marL="0" marR="0" lvl="0" indent="0" algn="l" defTabSz="342900" rtl="0" eaLnBrk="1" fontAlgn="auto" latinLnBrk="0" hangingPunct="1">
                        <a:lnSpc>
                          <a:spcPct val="100000"/>
                        </a:lnSpc>
                        <a:spcBef>
                          <a:spcPts val="0"/>
                        </a:spcBef>
                        <a:spcAft>
                          <a:spcPts val="0"/>
                        </a:spcAft>
                        <a:buClrTx/>
                        <a:buSzTx/>
                        <a:buFontTx/>
                        <a:buNone/>
                        <a:tabLst/>
                        <a:defRPr/>
                      </a:pPr>
                      <a:r>
                        <a:rPr lang="en-US" sz="1300" b="1" dirty="0">
                          <a:solidFill>
                            <a:srgbClr val="C00000"/>
                          </a:solidFill>
                        </a:rPr>
                        <a:t>Awareness and detection on new/emerging WRDs: </a:t>
                      </a:r>
                      <a:r>
                        <a:rPr lang="en-US" sz="1300" b="1" dirty="0">
                          <a:solidFill>
                            <a:schemeClr val="tx1"/>
                          </a:solidFill>
                        </a:rPr>
                        <a:t>one of the main conditions for capturing new WRDs is that the reporting parties who can identify them and experts who assess work-relatedness are aware of these diseases and</a:t>
                      </a:r>
                      <a:r>
                        <a:rPr lang="en-US" sz="1300" b="1" baseline="0" dirty="0">
                          <a:solidFill>
                            <a:schemeClr val="tx1"/>
                          </a:solidFill>
                        </a:rPr>
                        <a:t> reporting lines are clear</a:t>
                      </a:r>
                      <a:endParaRPr lang="en-US" sz="1300" b="1" dirty="0">
                        <a:solidFill>
                          <a:schemeClr val="tx1"/>
                        </a:solidFill>
                      </a:endParaRPr>
                    </a:p>
                  </a:txBody>
                  <a:tcPr/>
                </a:tc>
                <a:tc>
                  <a:txBody>
                    <a:bodyPr/>
                    <a:lstStyle/>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1" dirty="0"/>
                        <a:t>Raise awareness and expertise</a:t>
                      </a:r>
                    </a:p>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1" dirty="0"/>
                        <a:t>Publish on new/emerging health risks</a:t>
                      </a:r>
                    </a:p>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1" dirty="0"/>
                        <a:t>Offer expert help with establishing work-relatedness</a:t>
                      </a:r>
                    </a:p>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1" dirty="0"/>
                        <a:t>Low reporting threshold</a:t>
                      </a:r>
                    </a:p>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1" dirty="0"/>
                        <a:t>Data mining in existing databases</a:t>
                      </a:r>
                    </a:p>
                  </a:txBody>
                  <a:tcPr/>
                </a:tc>
                <a:extLst>
                  <a:ext uri="{0D108BD9-81ED-4DB2-BD59-A6C34878D82A}">
                    <a16:rowId xmlns:a16="http://schemas.microsoft.com/office/drawing/2014/main" xmlns="" val="10001"/>
                  </a:ext>
                </a:extLst>
              </a:tr>
              <a:tr h="370840">
                <a:tc>
                  <a:txBody>
                    <a:bodyPr/>
                    <a:lstStyle/>
                    <a:p>
                      <a:r>
                        <a:rPr lang="en-US" sz="1300" b="1" dirty="0">
                          <a:solidFill>
                            <a:srgbClr val="C00000"/>
                          </a:solidFill>
                        </a:rPr>
                        <a:t>Different levels of links with prevention:</a:t>
                      </a:r>
                      <a:r>
                        <a:rPr lang="en-US" sz="1300" b="1" dirty="0"/>
                        <a:t> prevention can be established at several different levels, which involves different groups of stakeholders and could be linked to the typology of the systems</a:t>
                      </a:r>
                    </a:p>
                  </a:txBody>
                  <a:tcPr/>
                </a:tc>
                <a:tc>
                  <a:txBody>
                    <a:bodyPr/>
                    <a:lstStyle/>
                    <a:p>
                      <a:pPr marL="285750" indent="-285750">
                        <a:buFont typeface="Arial" panose="020B0604020202020204" pitchFamily="34" charset="0"/>
                        <a:buChar char="•"/>
                      </a:pPr>
                      <a:r>
                        <a:rPr lang="en-US" sz="1300" b="1" dirty="0"/>
                        <a:t>Collaboration with governmental bodies</a:t>
                      </a:r>
                    </a:p>
                    <a:p>
                      <a:pPr marL="285750" indent="-285750">
                        <a:buFont typeface="Arial" panose="020B0604020202020204" pitchFamily="34" charset="0"/>
                        <a:buChar char="•"/>
                      </a:pPr>
                      <a:r>
                        <a:rPr lang="en-US" sz="1300" b="1" dirty="0">
                          <a:solidFill>
                            <a:srgbClr val="000000"/>
                          </a:solidFill>
                        </a:rPr>
                        <a:t>Contact with companies/sectors/workers’ representatives/</a:t>
                      </a:r>
                      <a:r>
                        <a:rPr lang="en-US" sz="1300" b="1" baseline="0" dirty="0" err="1">
                          <a:solidFill>
                            <a:srgbClr val="000000"/>
                          </a:solidFill>
                        </a:rPr>
                        <a:t>labour</a:t>
                      </a:r>
                      <a:r>
                        <a:rPr lang="en-US" sz="1300" b="1" baseline="0" dirty="0">
                          <a:solidFill>
                            <a:srgbClr val="000000"/>
                          </a:solidFill>
                        </a:rPr>
                        <a:t> inspectorate</a:t>
                      </a:r>
                      <a:endParaRPr lang="en-US" sz="1300" b="1" dirty="0">
                        <a:solidFill>
                          <a:srgbClr val="000000"/>
                        </a:solidFill>
                      </a:endParaRPr>
                    </a:p>
                    <a:p>
                      <a:pPr marL="285750" indent="-285750">
                        <a:buFont typeface="Arial" panose="020B0604020202020204" pitchFamily="34" charset="0"/>
                        <a:buChar char="•"/>
                      </a:pPr>
                      <a:r>
                        <a:rPr lang="en-US" sz="1300" b="1" dirty="0"/>
                        <a:t>Follow-up and </a:t>
                      </a:r>
                      <a:r>
                        <a:rPr lang="en-US" sz="1300" b="1" dirty="0" err="1"/>
                        <a:t>followback</a:t>
                      </a:r>
                      <a:r>
                        <a:rPr lang="en-US" sz="1300" b="1" dirty="0"/>
                        <a:t> activities</a:t>
                      </a:r>
                    </a:p>
                    <a:p>
                      <a:pPr marL="285750" indent="-285750">
                        <a:buFont typeface="Arial" panose="020B0604020202020204" pitchFamily="34" charset="0"/>
                        <a:buChar char="•"/>
                      </a:pPr>
                      <a:r>
                        <a:rPr lang="en-US" sz="1300" b="1" dirty="0"/>
                        <a:t>Enable link with policies</a:t>
                      </a:r>
                    </a:p>
                  </a:txBody>
                  <a:tcPr/>
                </a:tc>
                <a:extLst>
                  <a:ext uri="{0D108BD9-81ED-4DB2-BD59-A6C34878D82A}">
                    <a16:rowId xmlns:a16="http://schemas.microsoft.com/office/drawing/2014/main" xmlns="" val="10002"/>
                  </a:ext>
                </a:extLst>
              </a:tr>
              <a:tr h="370840">
                <a:tc>
                  <a:txBody>
                    <a:bodyPr/>
                    <a:lstStyle/>
                    <a:p>
                      <a:r>
                        <a:rPr lang="en-US" sz="1300" b="1" dirty="0">
                          <a:solidFill>
                            <a:srgbClr val="C00000"/>
                          </a:solidFill>
                        </a:rPr>
                        <a:t>Political and financial support and resources:</a:t>
                      </a:r>
                      <a:r>
                        <a:rPr lang="en-US" sz="1300" b="1" dirty="0"/>
                        <a:t> stable, long-term funding is crucial for maintenance of a system; linked to the issue of human resources and data quality; depends on the level of importance given to OSH by the government </a:t>
                      </a:r>
                    </a:p>
                  </a:txBody>
                  <a:tcPr/>
                </a:tc>
                <a:tc>
                  <a:txBody>
                    <a:bodyPr/>
                    <a:lstStyle/>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1" dirty="0"/>
                        <a:t>Raise awareness</a:t>
                      </a:r>
                    </a:p>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1" dirty="0"/>
                        <a:t>Publish case</a:t>
                      </a:r>
                      <a:r>
                        <a:rPr lang="en-US" sz="1300" b="1" baseline="0" dirty="0"/>
                        <a:t> reports in journals</a:t>
                      </a:r>
                      <a:endParaRPr lang="en-US" sz="1300" b="1" dirty="0"/>
                    </a:p>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1" dirty="0"/>
                        <a:t>Constantly demonstrate the significance of the work performed by these systems</a:t>
                      </a:r>
                    </a:p>
                    <a:p>
                      <a:pPr marL="285750" marR="0" lvl="0" indent="-285750" algn="l" defTabSz="3429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300" b="1" dirty="0"/>
                        <a:t>Develop smaller projects that target specific areas of OSH </a:t>
                      </a:r>
                      <a:endParaRPr lang="en-US" sz="1300" b="1" dirty="0">
                        <a:solidFill>
                          <a:srgbClr val="C00000"/>
                        </a:solidFill>
                      </a:endParaRPr>
                    </a:p>
                  </a:txBody>
                  <a:tcPr/>
                </a:tc>
                <a:extLst>
                  <a:ext uri="{0D108BD9-81ED-4DB2-BD59-A6C34878D82A}">
                    <a16:rowId xmlns:a16="http://schemas.microsoft.com/office/drawing/2014/main" xmlns="" val="10003"/>
                  </a:ext>
                </a:extLst>
              </a:tr>
            </a:tbl>
          </a:graphicData>
        </a:graphic>
      </p:graphicFrame>
    </p:spTree>
    <p:extLst>
      <p:ext uri="{BB962C8B-B14F-4D97-AF65-F5344CB8AC3E}">
        <p14:creationId xmlns:p14="http://schemas.microsoft.com/office/powerpoint/2010/main" val="425806391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7559873" cy="492534"/>
          </a:xfrm>
        </p:spPr>
        <p:txBody>
          <a:bodyPr/>
          <a:lstStyle/>
          <a:p>
            <a:r>
              <a:rPr lang="en-US" cap="all" dirty="0"/>
              <a:t>Setting up a sentinel approach </a:t>
            </a:r>
            <a:br>
              <a:rPr lang="en-US" cap="all" dirty="0"/>
            </a:br>
            <a:r>
              <a:rPr lang="en-US" sz="1400" cap="all" dirty="0"/>
              <a:t>recommendations for system developers </a:t>
            </a:r>
            <a:endParaRPr lang="nl-BE" sz="1400" cap="all" dirty="0"/>
          </a:p>
        </p:txBody>
      </p:sp>
      <p:sp>
        <p:nvSpPr>
          <p:cNvPr id="3" name="Content Placeholder 2"/>
          <p:cNvSpPr>
            <a:spLocks noGrp="1"/>
          </p:cNvSpPr>
          <p:nvPr>
            <p:ph sz="half" idx="1"/>
          </p:nvPr>
        </p:nvSpPr>
        <p:spPr>
          <a:xfrm>
            <a:off x="450001" y="699542"/>
            <a:ext cx="8145676" cy="3816424"/>
          </a:xfrm>
        </p:spPr>
        <p:txBody>
          <a:bodyPr>
            <a:normAutofit/>
          </a:bodyPr>
          <a:lstStyle/>
          <a:p>
            <a:endParaRPr lang="en-GB" sz="1600" dirty="0">
              <a:solidFill>
                <a:srgbClr val="C00000"/>
              </a:solidFill>
            </a:endParaRPr>
          </a:p>
          <a:p>
            <a:endParaRPr lang="en-GB" sz="1600" dirty="0">
              <a:solidFill>
                <a:srgbClr val="C00000"/>
              </a:solidFill>
            </a:endParaRPr>
          </a:p>
          <a:p>
            <a:pPr marL="0" indent="0">
              <a:buNone/>
            </a:pPr>
            <a:endParaRPr lang="en-US" sz="1600" dirty="0"/>
          </a:p>
        </p:txBody>
      </p:sp>
      <p:sp>
        <p:nvSpPr>
          <p:cNvPr id="5" name="TextBox 4"/>
          <p:cNvSpPr txBox="1"/>
          <p:nvPr/>
        </p:nvSpPr>
        <p:spPr>
          <a:xfrm>
            <a:off x="5708824" y="987574"/>
            <a:ext cx="3138226" cy="769441"/>
          </a:xfrm>
          <a:prstGeom prst="rect">
            <a:avLst/>
          </a:prstGeom>
          <a:noFill/>
        </p:spPr>
        <p:txBody>
          <a:bodyPr wrap="square" rtlCol="0">
            <a:spAutoFit/>
          </a:bodyPr>
          <a:lstStyle/>
          <a:p>
            <a:pPr marL="285750" indent="-285750">
              <a:buFont typeface="Arial" panose="020B0604020202020204" pitchFamily="34" charset="0"/>
              <a:buChar char="•"/>
            </a:pPr>
            <a:r>
              <a:rPr lang="en-US" sz="1100" b="1" dirty="0" err="1">
                <a:solidFill>
                  <a:srgbClr val="003399"/>
                </a:solidFill>
              </a:rPr>
              <a:t>organisation</a:t>
            </a:r>
            <a:r>
              <a:rPr lang="en-US" sz="1100" b="1" dirty="0">
                <a:solidFill>
                  <a:srgbClr val="003399"/>
                </a:solidFill>
              </a:rPr>
              <a:t> of OH service </a:t>
            </a:r>
          </a:p>
          <a:p>
            <a:pPr marL="285750" indent="-285750">
              <a:buFont typeface="Arial" panose="020B0604020202020204" pitchFamily="34" charset="0"/>
              <a:buChar char="•"/>
            </a:pPr>
            <a:r>
              <a:rPr lang="en-US" sz="1100" b="1" dirty="0">
                <a:solidFill>
                  <a:srgbClr val="003399"/>
                </a:solidFill>
              </a:rPr>
              <a:t>coverage and number of OH providers </a:t>
            </a:r>
          </a:p>
          <a:p>
            <a:pPr marL="285750" indent="-285750">
              <a:buFont typeface="Arial" panose="020B0604020202020204" pitchFamily="34" charset="0"/>
              <a:buChar char="•"/>
            </a:pPr>
            <a:r>
              <a:rPr lang="en-US" sz="1100" b="1" dirty="0">
                <a:solidFill>
                  <a:srgbClr val="003399"/>
                </a:solidFill>
              </a:rPr>
              <a:t>accessibility of the OH service </a:t>
            </a:r>
          </a:p>
          <a:p>
            <a:r>
              <a:rPr lang="en-US" sz="1100" dirty="0">
                <a:solidFill>
                  <a:srgbClr val="003399"/>
                </a:solidFill>
              </a:rPr>
              <a:t>(e.g. to different economic sectors/SMEs)</a:t>
            </a:r>
            <a:endParaRPr lang="nl-BE" sz="1100" dirty="0">
              <a:solidFill>
                <a:srgbClr val="003399"/>
              </a:solidFill>
            </a:endParaRPr>
          </a:p>
        </p:txBody>
      </p:sp>
      <p:graphicFrame>
        <p:nvGraphicFramePr>
          <p:cNvPr id="6" name="Diagram 5"/>
          <p:cNvGraphicFramePr/>
          <p:nvPr>
            <p:extLst>
              <p:ext uri="{D42A27DB-BD31-4B8C-83A1-F6EECF244321}">
                <p14:modId xmlns:p14="http://schemas.microsoft.com/office/powerpoint/2010/main" val="3086306919"/>
              </p:ext>
            </p:extLst>
          </p:nvPr>
        </p:nvGraphicFramePr>
        <p:xfrm>
          <a:off x="1181937" y="575754"/>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331640" y="3147814"/>
            <a:ext cx="1134126" cy="1296144"/>
          </a:xfrm>
          <a:prstGeom prst="rect">
            <a:avLst/>
          </a:prstGeom>
        </p:spPr>
      </p:pic>
      <p:pic>
        <p:nvPicPr>
          <p:cNvPr id="9" name="Picture 8"/>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894543" y="3038186"/>
            <a:ext cx="1389074" cy="1405772"/>
          </a:xfrm>
          <a:prstGeom prst="rect">
            <a:avLst/>
          </a:prstGeom>
        </p:spPr>
      </p:pic>
      <p:sp>
        <p:nvSpPr>
          <p:cNvPr id="12" name="Curved Right Arrow 11"/>
          <p:cNvSpPr/>
          <p:nvPr/>
        </p:nvSpPr>
        <p:spPr>
          <a:xfrm rot="14028864">
            <a:off x="5956319" y="1714379"/>
            <a:ext cx="320995" cy="840700"/>
          </a:xfrm>
          <a:prstGeom prst="curvedRightArrow">
            <a:avLst/>
          </a:prstGeom>
          <a:solidFill>
            <a:srgbClr val="003399"/>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pic>
        <p:nvPicPr>
          <p:cNvPr id="13" name="Picture 12"/>
          <p:cNvPicPr>
            <a:picLocks noChangeAspect="1"/>
          </p:cNvPicPr>
          <p:nvPr/>
        </p:nvPicPr>
        <p:blipFill rotWithShape="1">
          <a:blip r:embed="rId9" cstate="screen">
            <a:extLst>
              <a:ext uri="{28A0092B-C50C-407E-A947-70E740481C1C}">
                <a14:useLocalDpi xmlns:a14="http://schemas.microsoft.com/office/drawing/2010/main"/>
              </a:ext>
            </a:extLst>
          </a:blip>
          <a:srcRect l="23548" r="24124"/>
          <a:stretch/>
        </p:blipFill>
        <p:spPr>
          <a:xfrm>
            <a:off x="457086" y="1419622"/>
            <a:ext cx="1788795" cy="1269686"/>
          </a:xfrm>
          <a:prstGeom prst="rect">
            <a:avLst/>
          </a:prstGeom>
        </p:spPr>
      </p:pic>
      <p:sp>
        <p:nvSpPr>
          <p:cNvPr id="10" name="TextBox 9"/>
          <p:cNvSpPr txBox="1"/>
          <p:nvPr/>
        </p:nvSpPr>
        <p:spPr>
          <a:xfrm>
            <a:off x="1280653" y="4838694"/>
            <a:ext cx="5898567" cy="276999"/>
          </a:xfrm>
          <a:prstGeom prst="rect">
            <a:avLst/>
          </a:prstGeom>
          <a:noFill/>
        </p:spPr>
        <p:txBody>
          <a:bodyPr wrap="square" rtlCol="0">
            <a:spAutoFit/>
          </a:bodyPr>
          <a:lstStyle/>
          <a:p>
            <a:pPr algn="ctr"/>
            <a:r>
              <a:rPr lang="en-US" sz="600" b="1" i="1" dirty="0" smtClean="0">
                <a:solidFill>
                  <a:srgbClr val="003399"/>
                </a:solidFill>
              </a:rPr>
              <a:t>Image </a:t>
            </a:r>
            <a:r>
              <a:rPr lang="en-US" sz="600" b="1" i="1" dirty="0">
                <a:solidFill>
                  <a:srgbClr val="003399"/>
                </a:solidFill>
              </a:rPr>
              <a:t>sources</a:t>
            </a:r>
            <a:r>
              <a:rPr lang="en-US" sz="600" b="1" i="1" dirty="0" smtClean="0">
                <a:solidFill>
                  <a:srgbClr val="003399"/>
                </a:solidFill>
              </a:rPr>
              <a:t>: http</a:t>
            </a:r>
            <a:r>
              <a:rPr lang="en-US" sz="600" b="1" i="1" dirty="0">
                <a:solidFill>
                  <a:srgbClr val="003399"/>
                </a:solidFill>
              </a:rPr>
              <a:t>://bestmaths.net/online/files/9914/0045/9266/VectorMen.jpg, </a:t>
            </a:r>
            <a:r>
              <a:rPr lang="en-US" sz="600" b="1" i="1" dirty="0">
                <a:solidFill>
                  <a:srgbClr val="003399"/>
                </a:solidFill>
                <a:hlinkClick r:id="rId10"/>
              </a:rPr>
              <a:t>https://</a:t>
            </a:r>
            <a:r>
              <a:rPr lang="en-US" sz="600" b="1" i="1" dirty="0" smtClean="0">
                <a:solidFill>
                  <a:srgbClr val="003399"/>
                </a:solidFill>
                <a:hlinkClick r:id="rId10"/>
              </a:rPr>
              <a:t>openclipart.org/image/2400px/svg_to_png/280633/World-Flags-Globe-3.png</a:t>
            </a:r>
            <a:r>
              <a:rPr lang="en-US" sz="600" b="1" i="1" dirty="0">
                <a:solidFill>
                  <a:srgbClr val="003399"/>
                </a:solidFill>
              </a:rPr>
              <a:t>, https://rh.org.ru/wp-content/uploads/2017/02/doctor-icon-005-896x1024.png</a:t>
            </a:r>
          </a:p>
        </p:txBody>
      </p:sp>
    </p:spTree>
    <p:extLst>
      <p:ext uri="{BB962C8B-B14F-4D97-AF65-F5344CB8AC3E}">
        <p14:creationId xmlns:p14="http://schemas.microsoft.com/office/powerpoint/2010/main" val="84889885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7559873" cy="492534"/>
          </a:xfrm>
        </p:spPr>
        <p:txBody>
          <a:bodyPr/>
          <a:lstStyle/>
          <a:p>
            <a:r>
              <a:rPr lang="en-US" cap="all" dirty="0"/>
              <a:t>Setting up a sentinel approach</a:t>
            </a:r>
            <a:br>
              <a:rPr lang="en-US" cap="all" dirty="0"/>
            </a:br>
            <a:r>
              <a:rPr lang="en-US" sz="1400" cap="all" dirty="0"/>
              <a:t>recommendations for system developers </a:t>
            </a:r>
            <a:endParaRPr lang="nl-BE" sz="1400" cap="all" dirty="0"/>
          </a:p>
        </p:txBody>
      </p:sp>
      <p:sp>
        <p:nvSpPr>
          <p:cNvPr id="3" name="Content Placeholder 2"/>
          <p:cNvSpPr>
            <a:spLocks noGrp="1"/>
          </p:cNvSpPr>
          <p:nvPr>
            <p:ph sz="half" idx="1"/>
          </p:nvPr>
        </p:nvSpPr>
        <p:spPr>
          <a:xfrm>
            <a:off x="683568" y="1450994"/>
            <a:ext cx="7272808" cy="1224136"/>
          </a:xfrm>
        </p:spPr>
        <p:txBody>
          <a:bodyPr>
            <a:normAutofit/>
          </a:bodyPr>
          <a:lstStyle/>
          <a:p>
            <a:r>
              <a:rPr lang="en-US" i="1" dirty="0"/>
              <a:t>Focus on identifying individual cases of new WRDs and </a:t>
            </a:r>
          </a:p>
          <a:p>
            <a:pPr marL="0" indent="0">
              <a:buNone/>
            </a:pPr>
            <a:r>
              <a:rPr lang="en-US" i="1" dirty="0"/>
              <a:t>    new exposure-WRD links</a:t>
            </a:r>
          </a:p>
          <a:p>
            <a:r>
              <a:rPr lang="en-US" i="1" dirty="0"/>
              <a:t>Capture a smaller number of cases </a:t>
            </a:r>
          </a:p>
          <a:p>
            <a:r>
              <a:rPr lang="en-US" i="1" dirty="0"/>
              <a:t>More sensitive approach and high expertise in terms of work-relatedness evaluation</a:t>
            </a:r>
          </a:p>
        </p:txBody>
      </p:sp>
      <p:sp>
        <p:nvSpPr>
          <p:cNvPr id="5" name="Content Placeholder 2"/>
          <p:cNvSpPr txBox="1">
            <a:spLocks/>
          </p:cNvSpPr>
          <p:nvPr/>
        </p:nvSpPr>
        <p:spPr>
          <a:xfrm>
            <a:off x="443680" y="1168380"/>
            <a:ext cx="8082440" cy="400718"/>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buFont typeface="Wingdings" pitchFamily="2" charset="2"/>
              <a:buNone/>
            </a:pPr>
            <a:r>
              <a:rPr lang="en-US" dirty="0">
                <a:solidFill>
                  <a:srgbClr val="C00000"/>
                </a:solidFill>
              </a:rPr>
              <a:t>‘Individual sentinel signals’ </a:t>
            </a:r>
            <a:endParaRPr lang="en-US" i="1" dirty="0"/>
          </a:p>
        </p:txBody>
      </p:sp>
      <p:sp>
        <p:nvSpPr>
          <p:cNvPr id="6" name="Content Placeholder 2"/>
          <p:cNvSpPr txBox="1">
            <a:spLocks/>
          </p:cNvSpPr>
          <p:nvPr/>
        </p:nvSpPr>
        <p:spPr>
          <a:xfrm>
            <a:off x="443680" y="2813189"/>
            <a:ext cx="3408239" cy="432048"/>
          </a:xfrm>
          <a:prstGeom prst="rect">
            <a:avLst/>
          </a:prstGeom>
        </p:spPr>
        <p:txBody>
          <a:bodyPr vert="horz" lIns="91440" tIns="45720" rIns="91440" bIns="45720" rtlCol="0" anchor="t" anchorCtr="0">
            <a:no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buFont typeface="Wingdings" pitchFamily="2" charset="2"/>
              <a:buNone/>
            </a:pPr>
            <a:r>
              <a:rPr lang="en-US" dirty="0">
                <a:solidFill>
                  <a:srgbClr val="C00000"/>
                </a:solidFill>
              </a:rPr>
              <a:t>‘Population-based sentinel signals’</a:t>
            </a:r>
            <a:r>
              <a:rPr lang="en-US" dirty="0"/>
              <a:t/>
            </a:r>
            <a:br>
              <a:rPr lang="en-US" dirty="0"/>
            </a:br>
            <a:endParaRPr lang="en-US" i="1" dirty="0"/>
          </a:p>
        </p:txBody>
      </p:sp>
      <p:sp>
        <p:nvSpPr>
          <p:cNvPr id="8" name="Content Placeholder 2"/>
          <p:cNvSpPr txBox="1">
            <a:spLocks/>
          </p:cNvSpPr>
          <p:nvPr/>
        </p:nvSpPr>
        <p:spPr>
          <a:xfrm>
            <a:off x="683568" y="3198087"/>
            <a:ext cx="7272808" cy="1173863"/>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r>
              <a:rPr lang="en-US" i="1" dirty="0"/>
              <a:t>Focus on identifying groups of workers/economic sectors at risk</a:t>
            </a:r>
          </a:p>
          <a:p>
            <a:r>
              <a:rPr lang="en-US" i="1" dirty="0"/>
              <a:t>Use data to calculate incidences and trends</a:t>
            </a:r>
          </a:p>
          <a:p>
            <a:r>
              <a:rPr lang="en-US" i="1" dirty="0"/>
              <a:t>Look for groups of workers/sectors with an increased incidence or emerging trends</a:t>
            </a:r>
          </a:p>
        </p:txBody>
      </p:sp>
      <p:pic>
        <p:nvPicPr>
          <p:cNvPr id="10" name="Picture 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226820" y="802437"/>
            <a:ext cx="2089596" cy="1260625"/>
          </a:xfrm>
          <a:prstGeom prst="rect">
            <a:avLst/>
          </a:prstGeom>
        </p:spPr>
      </p:pic>
      <p:pic>
        <p:nvPicPr>
          <p:cNvPr id="11" name="Picture 10"/>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396960" y="2675130"/>
            <a:ext cx="1143613" cy="1138848"/>
          </a:xfrm>
          <a:prstGeom prst="rect">
            <a:avLst/>
          </a:prstGeom>
        </p:spPr>
      </p:pic>
      <p:sp>
        <p:nvSpPr>
          <p:cNvPr id="12" name="Content Placeholder 2"/>
          <p:cNvSpPr txBox="1">
            <a:spLocks/>
          </p:cNvSpPr>
          <p:nvPr/>
        </p:nvSpPr>
        <p:spPr>
          <a:xfrm>
            <a:off x="443680" y="712627"/>
            <a:ext cx="8082440" cy="344335"/>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buFont typeface="Wingdings" pitchFamily="2" charset="2"/>
              <a:buNone/>
            </a:pPr>
            <a:r>
              <a:rPr lang="en-GB" dirty="0"/>
              <a:t>Systems can primarily focus on one of two types of signals</a:t>
            </a:r>
          </a:p>
        </p:txBody>
      </p:sp>
      <p:sp>
        <p:nvSpPr>
          <p:cNvPr id="13" name="TextBox 12"/>
          <p:cNvSpPr txBox="1"/>
          <p:nvPr/>
        </p:nvSpPr>
        <p:spPr>
          <a:xfrm>
            <a:off x="0" y="4902844"/>
            <a:ext cx="8629431" cy="307777"/>
          </a:xfrm>
          <a:prstGeom prst="rect">
            <a:avLst/>
          </a:prstGeom>
          <a:noFill/>
        </p:spPr>
        <p:txBody>
          <a:bodyPr wrap="square" rtlCol="0">
            <a:spAutoFit/>
          </a:bodyPr>
          <a:lstStyle/>
          <a:p>
            <a:pPr algn="r"/>
            <a:r>
              <a:rPr lang="en-US" sz="700" b="1" i="1" dirty="0" smtClean="0">
                <a:solidFill>
                  <a:srgbClr val="003399"/>
                </a:solidFill>
              </a:rPr>
              <a:t>Image </a:t>
            </a:r>
            <a:r>
              <a:rPr lang="en-US" sz="700" b="1" i="1" dirty="0">
                <a:solidFill>
                  <a:srgbClr val="003399"/>
                </a:solidFill>
              </a:rPr>
              <a:t>sources</a:t>
            </a:r>
            <a:r>
              <a:rPr lang="en-US" sz="700" b="1" i="1" dirty="0" smtClean="0">
                <a:solidFill>
                  <a:srgbClr val="003399"/>
                </a:solidFill>
              </a:rPr>
              <a:t>: https</a:t>
            </a:r>
            <a:r>
              <a:rPr lang="en-US" sz="700" b="1" i="1" dirty="0">
                <a:solidFill>
                  <a:srgbClr val="003399"/>
                </a:solidFill>
              </a:rPr>
              <a:t>://mariarubiom.files.wordpress.com/2014/01/los-diferentes-pc3bablicos-de-una-empresa.png, https://www.kissclipart.com/hiring-process-recruitment-clipart-recruitment-org-h9wy75/</a:t>
            </a:r>
          </a:p>
        </p:txBody>
      </p:sp>
    </p:spTree>
    <p:extLst>
      <p:ext uri="{BB962C8B-B14F-4D97-AF65-F5344CB8AC3E}">
        <p14:creationId xmlns:p14="http://schemas.microsoft.com/office/powerpoint/2010/main" val="84812722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cap="all" dirty="0"/>
              <a:t>Setting up a sentinel approach </a:t>
            </a:r>
            <a:br>
              <a:rPr lang="en-US" cap="all" dirty="0"/>
            </a:br>
            <a:r>
              <a:rPr lang="en-US" sz="1400" cap="all" dirty="0"/>
              <a:t>recommendations for system developers </a:t>
            </a:r>
            <a:endParaRPr lang="nl-BE" sz="1400" cap="all" dirty="0"/>
          </a:p>
        </p:txBody>
      </p:sp>
      <p:pic>
        <p:nvPicPr>
          <p:cNvPr id="3" name="Picture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251520" y="590134"/>
            <a:ext cx="8504256" cy="4416972"/>
          </a:xfrm>
          <a:prstGeom prst="rect">
            <a:avLst/>
          </a:prstGeom>
        </p:spPr>
      </p:pic>
    </p:spTree>
    <p:extLst>
      <p:ext uri="{BB962C8B-B14F-4D97-AF65-F5344CB8AC3E}">
        <p14:creationId xmlns:p14="http://schemas.microsoft.com/office/powerpoint/2010/main" val="4076841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2105775" cy="367200"/>
          </a:xfrm>
        </p:spPr>
        <p:txBody>
          <a:bodyPr/>
          <a:lstStyle/>
          <a:p>
            <a:r>
              <a:rPr lang="en-GB" dirty="0"/>
              <a:t>INTRODUCTION</a:t>
            </a:r>
            <a:endParaRPr lang="nl-BE" dirty="0"/>
          </a:p>
        </p:txBody>
      </p:sp>
      <p:sp>
        <p:nvSpPr>
          <p:cNvPr id="3" name="Content Placeholder 2"/>
          <p:cNvSpPr>
            <a:spLocks noGrp="1"/>
          </p:cNvSpPr>
          <p:nvPr>
            <p:ph sz="half" idx="1"/>
          </p:nvPr>
        </p:nvSpPr>
        <p:spPr>
          <a:xfrm>
            <a:off x="379192" y="841612"/>
            <a:ext cx="8694000" cy="3645000"/>
          </a:xfrm>
        </p:spPr>
        <p:txBody>
          <a:bodyPr/>
          <a:lstStyle/>
          <a:p>
            <a:pPr marL="0" indent="0">
              <a:buNone/>
            </a:pPr>
            <a:r>
              <a:rPr lang="en-GB" sz="1800" dirty="0">
                <a:solidFill>
                  <a:srgbClr val="C00000"/>
                </a:solidFill>
              </a:rPr>
              <a:t>Sentinel and alert systems</a:t>
            </a:r>
          </a:p>
          <a:p>
            <a:r>
              <a:rPr lang="en-GB" sz="1800" dirty="0"/>
              <a:t>Collect information on new WRDs</a:t>
            </a:r>
          </a:p>
          <a:p>
            <a:r>
              <a:rPr lang="en-GB" sz="1800" dirty="0"/>
              <a:t>Raise alert to stakeholders</a:t>
            </a:r>
          </a:p>
          <a:p>
            <a:r>
              <a:rPr lang="en-GB" sz="1800" dirty="0"/>
              <a:t>Use collected data to trigger timely preventive actions </a:t>
            </a:r>
            <a:endParaRPr lang="en-GB" dirty="0"/>
          </a:p>
        </p:txBody>
      </p:sp>
      <p:pic>
        <p:nvPicPr>
          <p:cNvPr id="7" name="Picture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175225" y="930748"/>
            <a:ext cx="1350731" cy="1350731"/>
          </a:xfrm>
          <a:prstGeom prst="rect">
            <a:avLst/>
          </a:prstGeom>
        </p:spPr>
      </p:pic>
      <p:sp>
        <p:nvSpPr>
          <p:cNvPr id="19" name="Rounded Rectangle 18"/>
          <p:cNvSpPr/>
          <p:nvPr/>
        </p:nvSpPr>
        <p:spPr>
          <a:xfrm>
            <a:off x="2588542" y="3005443"/>
            <a:ext cx="1580068" cy="9344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0" name="Rounded Rectangle 19"/>
          <p:cNvSpPr/>
          <p:nvPr/>
        </p:nvSpPr>
        <p:spPr>
          <a:xfrm>
            <a:off x="4806616" y="3005443"/>
            <a:ext cx="1580068" cy="934459"/>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BE"/>
          </a:p>
        </p:txBody>
      </p:sp>
      <p:sp>
        <p:nvSpPr>
          <p:cNvPr id="21" name="Right Arrow 20"/>
          <p:cNvSpPr/>
          <p:nvPr/>
        </p:nvSpPr>
        <p:spPr>
          <a:xfrm>
            <a:off x="2024220" y="3278775"/>
            <a:ext cx="519477" cy="387793"/>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nl-BE"/>
          </a:p>
        </p:txBody>
      </p:sp>
      <p:grpSp>
        <p:nvGrpSpPr>
          <p:cNvPr id="22" name="Group 21"/>
          <p:cNvGrpSpPr/>
          <p:nvPr/>
        </p:nvGrpSpPr>
        <p:grpSpPr>
          <a:xfrm>
            <a:off x="379192" y="3005443"/>
            <a:ext cx="1580068" cy="934459"/>
            <a:chOff x="-593594" y="4302032"/>
            <a:chExt cx="1854925" cy="1114697"/>
          </a:xfrm>
        </p:grpSpPr>
        <p:sp>
          <p:nvSpPr>
            <p:cNvPr id="23" name="Rounded Rectangle 22"/>
            <p:cNvSpPr/>
            <p:nvPr/>
          </p:nvSpPr>
          <p:spPr>
            <a:xfrm>
              <a:off x="-593594" y="4302032"/>
              <a:ext cx="1854925" cy="111469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nl-BE"/>
            </a:p>
          </p:txBody>
        </p:sp>
        <p:sp>
          <p:nvSpPr>
            <p:cNvPr id="24" name="TextBox 23"/>
            <p:cNvSpPr txBox="1"/>
            <p:nvPr/>
          </p:nvSpPr>
          <p:spPr>
            <a:xfrm>
              <a:off x="-493998" y="4510598"/>
              <a:ext cx="1641138" cy="697566"/>
            </a:xfrm>
            <a:prstGeom prst="rect">
              <a:avLst/>
            </a:prstGeom>
            <a:noFill/>
          </p:spPr>
          <p:txBody>
            <a:bodyPr wrap="square" rtlCol="0">
              <a:spAutoFit/>
            </a:bodyPr>
            <a:lstStyle/>
            <a:p>
              <a:pPr algn="ctr"/>
              <a:r>
                <a:rPr lang="en-GB" sz="1600" b="1" dirty="0">
                  <a:solidFill>
                    <a:schemeClr val="bg1"/>
                  </a:solidFill>
                </a:rPr>
                <a:t>SIGNAL DETECTION</a:t>
              </a:r>
              <a:endParaRPr lang="nl-BE" sz="1600" b="1" dirty="0">
                <a:solidFill>
                  <a:schemeClr val="bg1"/>
                </a:solidFill>
              </a:endParaRPr>
            </a:p>
          </p:txBody>
        </p:sp>
      </p:grpSp>
      <p:sp>
        <p:nvSpPr>
          <p:cNvPr id="25" name="TextBox 24"/>
          <p:cNvSpPr txBox="1"/>
          <p:nvPr/>
        </p:nvSpPr>
        <p:spPr>
          <a:xfrm>
            <a:off x="2533296" y="3154472"/>
            <a:ext cx="1689438" cy="584775"/>
          </a:xfrm>
          <a:prstGeom prst="rect">
            <a:avLst/>
          </a:prstGeom>
          <a:noFill/>
        </p:spPr>
        <p:txBody>
          <a:bodyPr wrap="square" rtlCol="0">
            <a:spAutoFit/>
          </a:bodyPr>
          <a:lstStyle/>
          <a:p>
            <a:pPr algn="ctr"/>
            <a:r>
              <a:rPr lang="en-GB" sz="1600" b="1" dirty="0">
                <a:solidFill>
                  <a:schemeClr val="bg1"/>
                </a:solidFill>
              </a:rPr>
              <a:t>SIGNAL ASSESSMENT</a:t>
            </a:r>
            <a:endParaRPr lang="nl-BE" sz="1600" b="1" dirty="0">
              <a:solidFill>
                <a:schemeClr val="bg1"/>
              </a:solidFill>
            </a:endParaRPr>
          </a:p>
        </p:txBody>
      </p:sp>
      <p:sp>
        <p:nvSpPr>
          <p:cNvPr id="26" name="TextBox 25"/>
          <p:cNvSpPr txBox="1"/>
          <p:nvPr/>
        </p:nvSpPr>
        <p:spPr>
          <a:xfrm>
            <a:off x="4715704" y="3158937"/>
            <a:ext cx="1746048" cy="523220"/>
          </a:xfrm>
          <a:prstGeom prst="rect">
            <a:avLst/>
          </a:prstGeom>
          <a:noFill/>
        </p:spPr>
        <p:txBody>
          <a:bodyPr wrap="square" rtlCol="0">
            <a:spAutoFit/>
          </a:bodyPr>
          <a:lstStyle/>
          <a:p>
            <a:pPr algn="ctr"/>
            <a:r>
              <a:rPr lang="en-GB" sz="1400" b="1" dirty="0">
                <a:solidFill>
                  <a:schemeClr val="bg1"/>
                </a:solidFill>
              </a:rPr>
              <a:t>SIGNAL STRENGTHENING</a:t>
            </a:r>
            <a:endParaRPr lang="nl-BE" sz="1400" b="1" dirty="0">
              <a:solidFill>
                <a:schemeClr val="bg1"/>
              </a:solidFill>
            </a:endParaRPr>
          </a:p>
        </p:txBody>
      </p:sp>
      <p:sp>
        <p:nvSpPr>
          <p:cNvPr id="27" name="Rounded Rectangle 26"/>
          <p:cNvSpPr/>
          <p:nvPr/>
        </p:nvSpPr>
        <p:spPr>
          <a:xfrm>
            <a:off x="7060558" y="3005028"/>
            <a:ext cx="1580068" cy="9344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nl-BE"/>
          </a:p>
        </p:txBody>
      </p:sp>
      <p:sp>
        <p:nvSpPr>
          <p:cNvPr id="28" name="TextBox 27"/>
          <p:cNvSpPr txBox="1"/>
          <p:nvPr/>
        </p:nvSpPr>
        <p:spPr>
          <a:xfrm>
            <a:off x="7024727" y="3179869"/>
            <a:ext cx="1651729" cy="523220"/>
          </a:xfrm>
          <a:prstGeom prst="rect">
            <a:avLst/>
          </a:prstGeom>
          <a:noFill/>
        </p:spPr>
        <p:txBody>
          <a:bodyPr wrap="square" rtlCol="0">
            <a:spAutoFit/>
          </a:bodyPr>
          <a:lstStyle/>
          <a:p>
            <a:pPr algn="ctr"/>
            <a:r>
              <a:rPr lang="en-GB" sz="1400" b="1" dirty="0">
                <a:solidFill>
                  <a:schemeClr val="bg1"/>
                </a:solidFill>
              </a:rPr>
              <a:t>ALERT TO STAKEHOLDERS</a:t>
            </a:r>
            <a:endParaRPr lang="nl-BE" sz="1400" b="1" dirty="0">
              <a:solidFill>
                <a:schemeClr val="bg1"/>
              </a:solidFill>
            </a:endParaRPr>
          </a:p>
        </p:txBody>
      </p:sp>
      <p:sp>
        <p:nvSpPr>
          <p:cNvPr id="29" name="Right Arrow 28"/>
          <p:cNvSpPr/>
          <p:nvPr/>
        </p:nvSpPr>
        <p:spPr>
          <a:xfrm>
            <a:off x="6463276" y="3277950"/>
            <a:ext cx="526292" cy="38861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BE"/>
          </a:p>
        </p:txBody>
      </p:sp>
      <p:sp>
        <p:nvSpPr>
          <p:cNvPr id="30" name="Right Arrow 29"/>
          <p:cNvSpPr/>
          <p:nvPr/>
        </p:nvSpPr>
        <p:spPr>
          <a:xfrm>
            <a:off x="4233646" y="3278774"/>
            <a:ext cx="519477" cy="3877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8" name="TextBox 17"/>
          <p:cNvSpPr txBox="1"/>
          <p:nvPr/>
        </p:nvSpPr>
        <p:spPr>
          <a:xfrm>
            <a:off x="2609958" y="4891975"/>
            <a:ext cx="6048672" cy="200055"/>
          </a:xfrm>
          <a:prstGeom prst="rect">
            <a:avLst/>
          </a:prstGeom>
          <a:noFill/>
        </p:spPr>
        <p:txBody>
          <a:bodyPr wrap="square" rtlCol="0">
            <a:spAutoFit/>
          </a:bodyPr>
          <a:lstStyle/>
          <a:p>
            <a:pPr algn="r"/>
            <a:r>
              <a:rPr lang="en-US" sz="700" b="1" i="1" dirty="0">
                <a:solidFill>
                  <a:srgbClr val="003399"/>
                </a:solidFill>
              </a:rPr>
              <a:t>Image source</a:t>
            </a:r>
            <a:r>
              <a:rPr lang="en-US" sz="700" b="1" i="1" dirty="0" smtClean="0">
                <a:solidFill>
                  <a:srgbClr val="003399"/>
                </a:solidFill>
              </a:rPr>
              <a:t>:</a:t>
            </a:r>
            <a:endParaRPr lang="en-US" sz="700" b="1" i="1" dirty="0">
              <a:solidFill>
                <a:srgbClr val="003399"/>
              </a:solidFill>
            </a:endParaRPr>
          </a:p>
        </p:txBody>
      </p:sp>
    </p:spTree>
    <p:extLst>
      <p:ext uri="{BB962C8B-B14F-4D97-AF65-F5344CB8AC3E}">
        <p14:creationId xmlns:p14="http://schemas.microsoft.com/office/powerpoint/2010/main" val="71215926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7559873" cy="492534"/>
          </a:xfrm>
        </p:spPr>
        <p:txBody>
          <a:bodyPr/>
          <a:lstStyle/>
          <a:p>
            <a:r>
              <a:rPr lang="en-US" cap="all" dirty="0"/>
              <a:t>Assessment of the signals — recommendations</a:t>
            </a:r>
            <a:br>
              <a:rPr lang="en-US" cap="all" dirty="0"/>
            </a:br>
            <a:endParaRPr lang="nl-BE" sz="1400" cap="all" dirty="0"/>
          </a:p>
        </p:txBody>
      </p:sp>
      <p:sp>
        <p:nvSpPr>
          <p:cNvPr id="5" name="Content Placeholder 2"/>
          <p:cNvSpPr>
            <a:spLocks noGrp="1"/>
          </p:cNvSpPr>
          <p:nvPr>
            <p:ph sz="half" idx="1"/>
          </p:nvPr>
        </p:nvSpPr>
        <p:spPr>
          <a:xfrm>
            <a:off x="450001" y="935794"/>
            <a:ext cx="8145676" cy="3816424"/>
          </a:xfrm>
        </p:spPr>
        <p:txBody>
          <a:bodyPr>
            <a:normAutofit/>
          </a:bodyPr>
          <a:lstStyle/>
          <a:p>
            <a:endParaRPr lang="en-GB" sz="1600" dirty="0">
              <a:solidFill>
                <a:srgbClr val="C00000"/>
              </a:solidFill>
            </a:endParaRPr>
          </a:p>
          <a:p>
            <a:endParaRPr lang="en-GB" sz="1600" dirty="0">
              <a:solidFill>
                <a:srgbClr val="C00000"/>
              </a:solidFill>
            </a:endParaRPr>
          </a:p>
          <a:p>
            <a:pPr marL="0" indent="0">
              <a:buNone/>
            </a:pPr>
            <a:endParaRPr lang="en-US" sz="1600" dirty="0"/>
          </a:p>
        </p:txBody>
      </p:sp>
      <p:sp>
        <p:nvSpPr>
          <p:cNvPr id="6" name="TextBox 5"/>
          <p:cNvSpPr txBox="1"/>
          <p:nvPr/>
        </p:nvSpPr>
        <p:spPr>
          <a:xfrm>
            <a:off x="5573044" y="931445"/>
            <a:ext cx="3570956" cy="769441"/>
          </a:xfrm>
          <a:prstGeom prst="rect">
            <a:avLst/>
          </a:prstGeom>
          <a:noFill/>
        </p:spPr>
        <p:txBody>
          <a:bodyPr wrap="square" rtlCol="0">
            <a:spAutoFit/>
          </a:bodyPr>
          <a:lstStyle/>
          <a:p>
            <a:pPr marL="285750" indent="-285750">
              <a:buFont typeface="Arial" panose="020B0604020202020204" pitchFamily="34" charset="0"/>
              <a:buChar char="•"/>
            </a:pPr>
            <a:r>
              <a:rPr lang="en-US" sz="1100" dirty="0">
                <a:solidFill>
                  <a:srgbClr val="003399"/>
                </a:solidFill>
              </a:rPr>
              <a:t>Nature of certain groups of exposures and diseases </a:t>
            </a:r>
            <a:r>
              <a:rPr lang="en-US" sz="1100" b="1" dirty="0">
                <a:solidFill>
                  <a:srgbClr val="003399"/>
                </a:solidFill>
              </a:rPr>
              <a:t>makes their monitoring more difficult (</a:t>
            </a:r>
            <a:r>
              <a:rPr lang="en-US" sz="1100" dirty="0">
                <a:solidFill>
                  <a:srgbClr val="003399"/>
                </a:solidFill>
              </a:rPr>
              <a:t>e.g. </a:t>
            </a:r>
            <a:r>
              <a:rPr lang="en-US" sz="1100" dirty="0" smtClean="0">
                <a:solidFill>
                  <a:srgbClr val="003399"/>
                </a:solidFill>
              </a:rPr>
              <a:t>multifactorial health issues such as </a:t>
            </a:r>
            <a:r>
              <a:rPr lang="en-US" sz="1100" b="1" dirty="0">
                <a:solidFill>
                  <a:srgbClr val="003399"/>
                </a:solidFill>
              </a:rPr>
              <a:t>musculoskeletal</a:t>
            </a:r>
            <a:r>
              <a:rPr lang="en-US" sz="1100" dirty="0">
                <a:solidFill>
                  <a:srgbClr val="003399"/>
                </a:solidFill>
              </a:rPr>
              <a:t> and </a:t>
            </a:r>
            <a:r>
              <a:rPr lang="en-US" sz="1100" b="1" dirty="0">
                <a:solidFill>
                  <a:srgbClr val="003399"/>
                </a:solidFill>
              </a:rPr>
              <a:t>psychosocial ill health</a:t>
            </a:r>
            <a:r>
              <a:rPr lang="en-US" sz="1100" dirty="0">
                <a:solidFill>
                  <a:srgbClr val="003399"/>
                </a:solidFill>
              </a:rPr>
              <a:t>)</a:t>
            </a:r>
          </a:p>
        </p:txBody>
      </p:sp>
      <p:graphicFrame>
        <p:nvGraphicFramePr>
          <p:cNvPr id="7" name="Diagram 6"/>
          <p:cNvGraphicFramePr/>
          <p:nvPr>
            <p:extLst>
              <p:ext uri="{D42A27DB-BD31-4B8C-83A1-F6EECF244321}">
                <p14:modId xmlns:p14="http://schemas.microsoft.com/office/powerpoint/2010/main" val="4070409434"/>
              </p:ext>
            </p:extLst>
          </p:nvPr>
        </p:nvGraphicFramePr>
        <p:xfrm>
          <a:off x="1181937" y="81200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181937" y="3278511"/>
            <a:ext cx="1134126" cy="1296144"/>
          </a:xfrm>
          <a:prstGeom prst="rect">
            <a:avLst/>
          </a:prstGeom>
        </p:spPr>
      </p:pic>
      <p:sp>
        <p:nvSpPr>
          <p:cNvPr id="10" name="Curved Right Arrow 9"/>
          <p:cNvSpPr/>
          <p:nvPr/>
        </p:nvSpPr>
        <p:spPr>
          <a:xfrm rot="14028864">
            <a:off x="5956318" y="1895188"/>
            <a:ext cx="320995" cy="840700"/>
          </a:xfrm>
          <a:prstGeom prst="curvedRightArrow">
            <a:avLst/>
          </a:prstGeom>
          <a:solidFill>
            <a:srgbClr val="003399"/>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pic>
        <p:nvPicPr>
          <p:cNvPr id="13" name="Picture 12"/>
          <p:cNvPicPr>
            <a:picLocks noChangeAspect="1"/>
          </p:cNvPicPr>
          <p:nvPr/>
        </p:nvPicPr>
        <p:blipFill rotWithShape="1">
          <a:blip r:embed="rId8" cstate="screen">
            <a:extLst>
              <a:ext uri="{28A0092B-C50C-407E-A947-70E740481C1C}">
                <a14:useLocalDpi xmlns:a14="http://schemas.microsoft.com/office/drawing/2010/main"/>
              </a:ext>
            </a:extLst>
          </a:blip>
          <a:srcRect/>
          <a:stretch/>
        </p:blipFill>
        <p:spPr>
          <a:xfrm>
            <a:off x="5807787" y="3384064"/>
            <a:ext cx="1503629" cy="1085037"/>
          </a:xfrm>
          <a:prstGeom prst="rect">
            <a:avLst/>
          </a:prstGeom>
        </p:spPr>
      </p:pic>
      <p:pic>
        <p:nvPicPr>
          <p:cNvPr id="15" name="Picture 14"/>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1181937" y="931445"/>
            <a:ext cx="1308551" cy="1478597"/>
          </a:xfrm>
          <a:prstGeom prst="rect">
            <a:avLst/>
          </a:prstGeom>
        </p:spPr>
      </p:pic>
      <p:sp>
        <p:nvSpPr>
          <p:cNvPr id="18" name="TextBox 17"/>
          <p:cNvSpPr txBox="1"/>
          <p:nvPr/>
        </p:nvSpPr>
        <p:spPr>
          <a:xfrm>
            <a:off x="450001" y="715663"/>
            <a:ext cx="3545935" cy="307777"/>
          </a:xfrm>
          <a:prstGeom prst="rect">
            <a:avLst/>
          </a:prstGeom>
          <a:noFill/>
        </p:spPr>
        <p:txBody>
          <a:bodyPr wrap="square" rtlCol="0">
            <a:spAutoFit/>
          </a:bodyPr>
          <a:lstStyle/>
          <a:p>
            <a:r>
              <a:rPr lang="en-US" sz="1400" b="1" dirty="0">
                <a:solidFill>
                  <a:srgbClr val="C00000"/>
                </a:solidFill>
              </a:rPr>
              <a:t>Improve exposure assessment</a:t>
            </a:r>
          </a:p>
        </p:txBody>
      </p:sp>
      <p:sp>
        <p:nvSpPr>
          <p:cNvPr id="11" name="TextBox 10"/>
          <p:cNvSpPr txBox="1"/>
          <p:nvPr/>
        </p:nvSpPr>
        <p:spPr>
          <a:xfrm>
            <a:off x="0" y="4902844"/>
            <a:ext cx="8629431" cy="200055"/>
          </a:xfrm>
          <a:prstGeom prst="rect">
            <a:avLst/>
          </a:prstGeom>
          <a:noFill/>
        </p:spPr>
        <p:txBody>
          <a:bodyPr wrap="square" rtlCol="0">
            <a:spAutoFit/>
          </a:bodyPr>
          <a:lstStyle/>
          <a:p>
            <a:pPr algn="r"/>
            <a:r>
              <a:rPr lang="en-US" sz="700" b="1" i="1" dirty="0" smtClean="0">
                <a:solidFill>
                  <a:srgbClr val="003399"/>
                </a:solidFill>
              </a:rPr>
              <a:t>Image </a:t>
            </a:r>
            <a:r>
              <a:rPr lang="en-US" sz="700" b="1" i="1" dirty="0">
                <a:solidFill>
                  <a:srgbClr val="003399"/>
                </a:solidFill>
              </a:rPr>
              <a:t>source: https://wcvmtoday.usask.ca/images/2018/iStock-brain.mar.16.2018.jpg </a:t>
            </a:r>
          </a:p>
        </p:txBody>
      </p:sp>
    </p:spTree>
    <p:extLst>
      <p:ext uri="{BB962C8B-B14F-4D97-AF65-F5344CB8AC3E}">
        <p14:creationId xmlns:p14="http://schemas.microsoft.com/office/powerpoint/2010/main" val="35749533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7559873" cy="492534"/>
          </a:xfrm>
        </p:spPr>
        <p:txBody>
          <a:bodyPr/>
          <a:lstStyle/>
          <a:p>
            <a:r>
              <a:rPr lang="en-US" cap="all" dirty="0"/>
              <a:t>Assessment of the signals — RECOMMENDATIONS</a:t>
            </a:r>
            <a:endParaRPr lang="nl-BE" sz="1400" cap="all" dirty="0"/>
          </a:p>
        </p:txBody>
      </p:sp>
      <p:sp>
        <p:nvSpPr>
          <p:cNvPr id="5" name="Content Placeholder 2"/>
          <p:cNvSpPr>
            <a:spLocks noGrp="1"/>
          </p:cNvSpPr>
          <p:nvPr>
            <p:ph sz="half" idx="1"/>
          </p:nvPr>
        </p:nvSpPr>
        <p:spPr>
          <a:xfrm>
            <a:off x="450001" y="935794"/>
            <a:ext cx="8145676" cy="3816424"/>
          </a:xfrm>
        </p:spPr>
        <p:txBody>
          <a:bodyPr>
            <a:normAutofit/>
          </a:bodyPr>
          <a:lstStyle/>
          <a:p>
            <a:endParaRPr lang="en-GB" sz="1600" dirty="0">
              <a:solidFill>
                <a:srgbClr val="C00000"/>
              </a:solidFill>
            </a:endParaRPr>
          </a:p>
          <a:p>
            <a:endParaRPr lang="en-GB" sz="1600" dirty="0">
              <a:solidFill>
                <a:srgbClr val="C00000"/>
              </a:solidFill>
            </a:endParaRPr>
          </a:p>
          <a:p>
            <a:pPr marL="0" indent="0">
              <a:buNone/>
            </a:pPr>
            <a:endParaRPr lang="en-US" sz="1600" dirty="0"/>
          </a:p>
        </p:txBody>
      </p:sp>
      <p:graphicFrame>
        <p:nvGraphicFramePr>
          <p:cNvPr id="7" name="Diagram 6"/>
          <p:cNvGraphicFramePr/>
          <p:nvPr>
            <p:extLst>
              <p:ext uri="{D42A27DB-BD31-4B8C-83A1-F6EECF244321}">
                <p14:modId xmlns:p14="http://schemas.microsoft.com/office/powerpoint/2010/main" val="105940266"/>
              </p:ext>
            </p:extLst>
          </p:nvPr>
        </p:nvGraphicFramePr>
        <p:xfrm>
          <a:off x="1181937" y="812006"/>
          <a:ext cx="6096000"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8" name="TextBox 17"/>
          <p:cNvSpPr txBox="1"/>
          <p:nvPr/>
        </p:nvSpPr>
        <p:spPr>
          <a:xfrm>
            <a:off x="450001" y="715663"/>
            <a:ext cx="3545935" cy="307777"/>
          </a:xfrm>
          <a:prstGeom prst="rect">
            <a:avLst/>
          </a:prstGeom>
          <a:noFill/>
        </p:spPr>
        <p:txBody>
          <a:bodyPr wrap="square" rtlCol="0">
            <a:spAutoFit/>
          </a:bodyPr>
          <a:lstStyle/>
          <a:p>
            <a:r>
              <a:rPr lang="en-US" sz="1400" b="1" dirty="0">
                <a:solidFill>
                  <a:srgbClr val="C00000"/>
                </a:solidFill>
              </a:rPr>
              <a:t>Improve signal strengthening and alert</a:t>
            </a:r>
          </a:p>
        </p:txBody>
      </p:sp>
      <p:sp>
        <p:nvSpPr>
          <p:cNvPr id="11" name="Curved Right Arrow 10"/>
          <p:cNvSpPr/>
          <p:nvPr/>
        </p:nvSpPr>
        <p:spPr>
          <a:xfrm rot="16025921" flipH="1">
            <a:off x="4198813" y="599684"/>
            <a:ext cx="233169" cy="667870"/>
          </a:xfrm>
          <a:prstGeom prst="curvedRightArrow">
            <a:avLst/>
          </a:prstGeom>
          <a:solidFill>
            <a:srgbClr val="003399"/>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solidFill>
                <a:schemeClr val="tx1"/>
              </a:solidFill>
            </a:endParaRPr>
          </a:p>
        </p:txBody>
      </p:sp>
      <p:pic>
        <p:nvPicPr>
          <p:cNvPr id="12" name="Picture 11"/>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1162164" y="1193042"/>
            <a:ext cx="1111492" cy="1255930"/>
          </a:xfrm>
          <a:prstGeom prst="rect">
            <a:avLst/>
          </a:prstGeom>
        </p:spPr>
      </p:pic>
      <p:pic>
        <p:nvPicPr>
          <p:cNvPr id="14" name="Picture 13"/>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1162164" y="3410387"/>
            <a:ext cx="1177587" cy="1177587"/>
          </a:xfrm>
          <a:prstGeom prst="rect">
            <a:avLst/>
          </a:prstGeom>
        </p:spPr>
      </p:pic>
      <p:pic>
        <p:nvPicPr>
          <p:cNvPr id="16" name="Picture 15"/>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691793" y="869551"/>
            <a:ext cx="792088" cy="792088"/>
          </a:xfrm>
          <a:prstGeom prst="rect">
            <a:avLst/>
          </a:prstGeom>
        </p:spPr>
      </p:pic>
      <p:pic>
        <p:nvPicPr>
          <p:cNvPr id="17" name="Picture 16"/>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6109311" y="1984845"/>
            <a:ext cx="725767" cy="829448"/>
          </a:xfrm>
          <a:prstGeom prst="rect">
            <a:avLst/>
          </a:prstGeom>
        </p:spPr>
      </p:pic>
      <p:pic>
        <p:nvPicPr>
          <p:cNvPr id="3" name="Picture 2"/>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6835078" y="1969899"/>
            <a:ext cx="738845" cy="844394"/>
          </a:xfrm>
          <a:prstGeom prst="rect">
            <a:avLst/>
          </a:prstGeom>
        </p:spPr>
      </p:pic>
      <p:pic>
        <p:nvPicPr>
          <p:cNvPr id="4" name="Picture 3"/>
          <p:cNvPicPr>
            <a:picLocks noChangeAspect="1"/>
          </p:cNvPicPr>
          <p:nvPr/>
        </p:nvPicPr>
        <p:blipFill>
          <a:blip r:embed="rId12" cstate="screen">
            <a:extLst>
              <a:ext uri="{28A0092B-C50C-407E-A947-70E740481C1C}">
                <a14:useLocalDpi xmlns:a14="http://schemas.microsoft.com/office/drawing/2010/main"/>
              </a:ext>
            </a:extLst>
          </a:blip>
          <a:stretch>
            <a:fillRect/>
          </a:stretch>
        </p:blipFill>
        <p:spPr>
          <a:xfrm>
            <a:off x="5866655" y="3563600"/>
            <a:ext cx="1700792" cy="916200"/>
          </a:xfrm>
          <a:prstGeom prst="rect">
            <a:avLst/>
          </a:prstGeom>
        </p:spPr>
      </p:pic>
      <p:sp>
        <p:nvSpPr>
          <p:cNvPr id="13" name="TextBox 12"/>
          <p:cNvSpPr txBox="1"/>
          <p:nvPr/>
        </p:nvSpPr>
        <p:spPr>
          <a:xfrm>
            <a:off x="0" y="4902844"/>
            <a:ext cx="8629431" cy="200055"/>
          </a:xfrm>
          <a:prstGeom prst="rect">
            <a:avLst/>
          </a:prstGeom>
          <a:noFill/>
        </p:spPr>
        <p:txBody>
          <a:bodyPr wrap="square" rtlCol="0">
            <a:spAutoFit/>
          </a:bodyPr>
          <a:lstStyle/>
          <a:p>
            <a:pPr algn="r"/>
            <a:r>
              <a:rPr lang="en-US" sz="700" b="1" i="1" dirty="0" smtClean="0">
                <a:solidFill>
                  <a:srgbClr val="003399"/>
                </a:solidFill>
              </a:rPr>
              <a:t>Image </a:t>
            </a:r>
            <a:r>
              <a:rPr lang="en-US" sz="700" b="1" i="1" dirty="0">
                <a:solidFill>
                  <a:srgbClr val="003399"/>
                </a:solidFill>
              </a:rPr>
              <a:t>source: http://clipartstation.com/wp-content/uploads/2017/11/industries-clipart-5-1.png</a:t>
            </a:r>
          </a:p>
        </p:txBody>
      </p:sp>
    </p:spTree>
    <p:extLst>
      <p:ext uri="{BB962C8B-B14F-4D97-AF65-F5344CB8AC3E}">
        <p14:creationId xmlns:p14="http://schemas.microsoft.com/office/powerpoint/2010/main" val="212921264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1" y="135000"/>
            <a:ext cx="7218343" cy="367200"/>
          </a:xfrm>
        </p:spPr>
        <p:txBody>
          <a:bodyPr/>
          <a:lstStyle/>
          <a:p>
            <a:r>
              <a:rPr lang="en-US" cap="all" dirty="0"/>
              <a:t>Recommendations for improvement of sentinel surveillance in the EU — General Recommendations</a:t>
            </a:r>
            <a:endParaRPr lang="nl-BE" cap="all" dirty="0"/>
          </a:p>
        </p:txBody>
      </p:sp>
      <p:pic>
        <p:nvPicPr>
          <p:cNvPr id="4" name="Picture 3"/>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427" y="627534"/>
            <a:ext cx="9066077" cy="3888432"/>
          </a:xfrm>
          <a:prstGeom prst="rect">
            <a:avLst/>
          </a:prstGeom>
        </p:spPr>
      </p:pic>
    </p:spTree>
    <p:extLst>
      <p:ext uri="{BB962C8B-B14F-4D97-AF65-F5344CB8AC3E}">
        <p14:creationId xmlns:p14="http://schemas.microsoft.com/office/powerpoint/2010/main" val="25069168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cap="all" dirty="0"/>
              <a:t>Visions for future — development of EU-</a:t>
            </a:r>
            <a:r>
              <a:rPr lang="en-GB" cap="all" dirty="0"/>
              <a:t>wide</a:t>
            </a:r>
            <a:r>
              <a:rPr lang="nl-BE" cap="all" dirty="0"/>
              <a:t> sentinel surveillance </a:t>
            </a:r>
          </a:p>
        </p:txBody>
      </p:sp>
      <p:grpSp>
        <p:nvGrpSpPr>
          <p:cNvPr id="25" name="Group 24"/>
          <p:cNvGrpSpPr/>
          <p:nvPr/>
        </p:nvGrpSpPr>
        <p:grpSpPr>
          <a:xfrm>
            <a:off x="379192" y="771965"/>
            <a:ext cx="2164505" cy="934459"/>
            <a:chOff x="379192" y="3005443"/>
            <a:chExt cx="2164505" cy="934459"/>
          </a:xfrm>
        </p:grpSpPr>
        <p:sp>
          <p:nvSpPr>
            <p:cNvPr id="15" name="Right Arrow 14"/>
            <p:cNvSpPr/>
            <p:nvPr/>
          </p:nvSpPr>
          <p:spPr>
            <a:xfrm>
              <a:off x="2024220" y="3278775"/>
              <a:ext cx="519477" cy="387793"/>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nl-BE"/>
            </a:p>
          </p:txBody>
        </p:sp>
        <p:grpSp>
          <p:nvGrpSpPr>
            <p:cNvPr id="16" name="Group 15"/>
            <p:cNvGrpSpPr/>
            <p:nvPr/>
          </p:nvGrpSpPr>
          <p:grpSpPr>
            <a:xfrm>
              <a:off x="379192" y="3005443"/>
              <a:ext cx="1580068" cy="934459"/>
              <a:chOff x="-593594" y="4302032"/>
              <a:chExt cx="1854925" cy="1114697"/>
            </a:xfrm>
          </p:grpSpPr>
          <p:sp>
            <p:nvSpPr>
              <p:cNvPr id="17" name="Rounded Rectangle 16"/>
              <p:cNvSpPr/>
              <p:nvPr/>
            </p:nvSpPr>
            <p:spPr>
              <a:xfrm>
                <a:off x="-593594" y="4302032"/>
                <a:ext cx="1854925" cy="1114697"/>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nl-BE"/>
              </a:p>
            </p:txBody>
          </p:sp>
          <p:sp>
            <p:nvSpPr>
              <p:cNvPr id="18" name="TextBox 17"/>
              <p:cNvSpPr txBox="1"/>
              <p:nvPr/>
            </p:nvSpPr>
            <p:spPr>
              <a:xfrm>
                <a:off x="-493998" y="4510598"/>
                <a:ext cx="1641138" cy="697566"/>
              </a:xfrm>
              <a:prstGeom prst="rect">
                <a:avLst/>
              </a:prstGeom>
              <a:noFill/>
            </p:spPr>
            <p:txBody>
              <a:bodyPr wrap="square" rtlCol="0">
                <a:spAutoFit/>
              </a:bodyPr>
              <a:lstStyle/>
              <a:p>
                <a:pPr algn="ctr"/>
                <a:r>
                  <a:rPr lang="en-GB" sz="1600" b="1" dirty="0">
                    <a:solidFill>
                      <a:schemeClr val="bg1"/>
                    </a:solidFill>
                  </a:rPr>
                  <a:t>SIGNAL DETECTION</a:t>
                </a:r>
                <a:endParaRPr lang="nl-BE" sz="1600" b="1" dirty="0">
                  <a:solidFill>
                    <a:schemeClr val="bg1"/>
                  </a:solidFill>
                </a:endParaRPr>
              </a:p>
            </p:txBody>
          </p:sp>
        </p:grpSp>
      </p:grpSp>
      <p:sp>
        <p:nvSpPr>
          <p:cNvPr id="21" name="Rounded Rectangle 20"/>
          <p:cNvSpPr/>
          <p:nvPr/>
        </p:nvSpPr>
        <p:spPr>
          <a:xfrm>
            <a:off x="7060558" y="771550"/>
            <a:ext cx="1580068" cy="934459"/>
          </a:xfrm>
          <a:prstGeom prst="roundRect">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nl-BE"/>
          </a:p>
        </p:txBody>
      </p:sp>
      <p:sp>
        <p:nvSpPr>
          <p:cNvPr id="22" name="TextBox 21"/>
          <p:cNvSpPr txBox="1"/>
          <p:nvPr/>
        </p:nvSpPr>
        <p:spPr>
          <a:xfrm>
            <a:off x="7024727" y="946391"/>
            <a:ext cx="1651729" cy="523220"/>
          </a:xfrm>
          <a:prstGeom prst="rect">
            <a:avLst/>
          </a:prstGeom>
          <a:noFill/>
        </p:spPr>
        <p:txBody>
          <a:bodyPr wrap="square" rtlCol="0">
            <a:spAutoFit/>
          </a:bodyPr>
          <a:lstStyle/>
          <a:p>
            <a:pPr algn="ctr"/>
            <a:r>
              <a:rPr lang="en-GB" sz="1400" b="1" dirty="0">
                <a:solidFill>
                  <a:schemeClr val="bg1"/>
                </a:solidFill>
              </a:rPr>
              <a:t>ALERT TO STAKEHOLDERS</a:t>
            </a:r>
            <a:endParaRPr lang="nl-BE" sz="1400" b="1" dirty="0">
              <a:solidFill>
                <a:schemeClr val="bg1"/>
              </a:solidFill>
            </a:endParaRPr>
          </a:p>
        </p:txBody>
      </p:sp>
      <p:grpSp>
        <p:nvGrpSpPr>
          <p:cNvPr id="27" name="Group 26"/>
          <p:cNvGrpSpPr/>
          <p:nvPr/>
        </p:nvGrpSpPr>
        <p:grpSpPr>
          <a:xfrm>
            <a:off x="4715704" y="771965"/>
            <a:ext cx="2273864" cy="934459"/>
            <a:chOff x="4715704" y="3005443"/>
            <a:chExt cx="2273864" cy="934459"/>
          </a:xfrm>
        </p:grpSpPr>
        <p:sp>
          <p:nvSpPr>
            <p:cNvPr id="14" name="Rounded Rectangle 13"/>
            <p:cNvSpPr/>
            <p:nvPr/>
          </p:nvSpPr>
          <p:spPr>
            <a:xfrm>
              <a:off x="4806616" y="3005443"/>
              <a:ext cx="1580068" cy="934459"/>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BE"/>
            </a:p>
          </p:txBody>
        </p:sp>
        <p:sp>
          <p:nvSpPr>
            <p:cNvPr id="20" name="TextBox 19"/>
            <p:cNvSpPr txBox="1"/>
            <p:nvPr/>
          </p:nvSpPr>
          <p:spPr>
            <a:xfrm>
              <a:off x="4715704" y="3158937"/>
              <a:ext cx="1746048" cy="523220"/>
            </a:xfrm>
            <a:prstGeom prst="rect">
              <a:avLst/>
            </a:prstGeom>
            <a:noFill/>
          </p:spPr>
          <p:txBody>
            <a:bodyPr wrap="square" rtlCol="0">
              <a:spAutoFit/>
            </a:bodyPr>
            <a:lstStyle/>
            <a:p>
              <a:pPr algn="ctr"/>
              <a:r>
                <a:rPr lang="en-GB" sz="1400" b="1" dirty="0">
                  <a:solidFill>
                    <a:schemeClr val="bg1"/>
                  </a:solidFill>
                </a:rPr>
                <a:t>SIGNAL STRENGTHENING</a:t>
              </a:r>
              <a:endParaRPr lang="nl-BE" sz="1400" b="1" dirty="0">
                <a:solidFill>
                  <a:schemeClr val="bg1"/>
                </a:solidFill>
              </a:endParaRPr>
            </a:p>
          </p:txBody>
        </p:sp>
        <p:sp>
          <p:nvSpPr>
            <p:cNvPr id="23" name="Right Arrow 22"/>
            <p:cNvSpPr/>
            <p:nvPr/>
          </p:nvSpPr>
          <p:spPr>
            <a:xfrm>
              <a:off x="6463276" y="3277950"/>
              <a:ext cx="526292" cy="388617"/>
            </a:xfrm>
            <a:prstGeom prst="rightArrow">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nl-BE"/>
            </a:p>
          </p:txBody>
        </p:sp>
      </p:grpSp>
      <p:grpSp>
        <p:nvGrpSpPr>
          <p:cNvPr id="26" name="Group 25"/>
          <p:cNvGrpSpPr/>
          <p:nvPr/>
        </p:nvGrpSpPr>
        <p:grpSpPr>
          <a:xfrm>
            <a:off x="2533296" y="771965"/>
            <a:ext cx="2219827" cy="934459"/>
            <a:chOff x="2533296" y="3005443"/>
            <a:chExt cx="2219827" cy="934459"/>
          </a:xfrm>
        </p:grpSpPr>
        <p:sp>
          <p:nvSpPr>
            <p:cNvPr id="13" name="Rounded Rectangle 12"/>
            <p:cNvSpPr/>
            <p:nvPr/>
          </p:nvSpPr>
          <p:spPr>
            <a:xfrm>
              <a:off x="2588542" y="3005443"/>
              <a:ext cx="1580068" cy="93445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9" name="TextBox 18"/>
            <p:cNvSpPr txBox="1"/>
            <p:nvPr/>
          </p:nvSpPr>
          <p:spPr>
            <a:xfrm>
              <a:off x="2533296" y="3154472"/>
              <a:ext cx="1689438" cy="584775"/>
            </a:xfrm>
            <a:prstGeom prst="rect">
              <a:avLst/>
            </a:prstGeom>
            <a:noFill/>
          </p:spPr>
          <p:txBody>
            <a:bodyPr wrap="square" rtlCol="0">
              <a:spAutoFit/>
            </a:bodyPr>
            <a:lstStyle/>
            <a:p>
              <a:pPr algn="ctr"/>
              <a:r>
                <a:rPr lang="en-GB" sz="1600" b="1" dirty="0">
                  <a:solidFill>
                    <a:schemeClr val="bg1"/>
                  </a:solidFill>
                </a:rPr>
                <a:t>SIGNAL ASSESSMENT</a:t>
              </a:r>
              <a:endParaRPr lang="nl-BE" sz="1600" b="1" dirty="0">
                <a:solidFill>
                  <a:schemeClr val="bg1"/>
                </a:solidFill>
              </a:endParaRPr>
            </a:p>
          </p:txBody>
        </p:sp>
        <p:sp>
          <p:nvSpPr>
            <p:cNvPr id="24" name="Right Arrow 23"/>
            <p:cNvSpPr/>
            <p:nvPr/>
          </p:nvSpPr>
          <p:spPr>
            <a:xfrm>
              <a:off x="4233646" y="3278774"/>
              <a:ext cx="519477" cy="38779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grpSp>
      <p:pic>
        <p:nvPicPr>
          <p:cNvPr id="29" name="Picture 28"/>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10364" y="1923678"/>
            <a:ext cx="972572" cy="648128"/>
          </a:xfrm>
          <a:prstGeom prst="rect">
            <a:avLst/>
          </a:prstGeom>
        </p:spPr>
      </p:pic>
      <p:pic>
        <p:nvPicPr>
          <p:cNvPr id="30" name="Picture 29"/>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384788" y="3282708"/>
            <a:ext cx="972572" cy="648128"/>
          </a:xfrm>
          <a:prstGeom prst="rect">
            <a:avLst/>
          </a:prstGeom>
        </p:spPr>
      </p:pic>
      <p:sp>
        <p:nvSpPr>
          <p:cNvPr id="31" name="TextBox 30"/>
          <p:cNvSpPr txBox="1"/>
          <p:nvPr/>
        </p:nvSpPr>
        <p:spPr>
          <a:xfrm>
            <a:off x="339058" y="2959601"/>
            <a:ext cx="1889365" cy="784830"/>
          </a:xfrm>
          <a:prstGeom prst="rect">
            <a:avLst/>
          </a:prstGeom>
          <a:noFill/>
        </p:spPr>
        <p:txBody>
          <a:bodyPr wrap="square" rtlCol="0">
            <a:spAutoFit/>
          </a:bodyPr>
          <a:lstStyle/>
          <a:p>
            <a:pPr marL="171450" indent="-171450">
              <a:buFont typeface="Arial" panose="020B0604020202020204" pitchFamily="34" charset="0"/>
              <a:buChar char="•"/>
            </a:pPr>
            <a:r>
              <a:rPr lang="en-US" sz="1100" dirty="0">
                <a:solidFill>
                  <a:srgbClr val="003399"/>
                </a:solidFill>
              </a:rPr>
              <a:t>Promote guidance documents on how to implement sentinel approaches </a:t>
            </a:r>
            <a:r>
              <a:rPr lang="en-US" sz="1200" dirty="0">
                <a:solidFill>
                  <a:srgbClr val="003399"/>
                </a:solidFill>
              </a:rPr>
              <a:t> </a:t>
            </a:r>
            <a:endParaRPr lang="en-US" sz="1100" b="1" dirty="0">
              <a:solidFill>
                <a:srgbClr val="003399"/>
              </a:solidFill>
            </a:endParaRPr>
          </a:p>
        </p:txBody>
      </p:sp>
      <p:sp>
        <p:nvSpPr>
          <p:cNvPr id="32" name="TextBox 31"/>
          <p:cNvSpPr txBox="1"/>
          <p:nvPr/>
        </p:nvSpPr>
        <p:spPr>
          <a:xfrm>
            <a:off x="2393472" y="2956705"/>
            <a:ext cx="1969083" cy="938719"/>
          </a:xfrm>
          <a:prstGeom prst="rect">
            <a:avLst/>
          </a:prstGeom>
          <a:noFill/>
        </p:spPr>
        <p:txBody>
          <a:bodyPr wrap="square" rtlCol="0">
            <a:spAutoFit/>
          </a:bodyPr>
          <a:lstStyle/>
          <a:p>
            <a:pPr marL="171450" indent="-171450">
              <a:buFont typeface="Arial" panose="020B0604020202020204" pitchFamily="34" charset="0"/>
              <a:buChar char="•"/>
            </a:pPr>
            <a:r>
              <a:rPr lang="en-US" sz="1100" dirty="0">
                <a:solidFill>
                  <a:srgbClr val="003399"/>
                </a:solidFill>
              </a:rPr>
              <a:t>Promote </a:t>
            </a:r>
            <a:r>
              <a:rPr lang="en-US" sz="1100" dirty="0" err="1">
                <a:solidFill>
                  <a:srgbClr val="003399"/>
                </a:solidFill>
              </a:rPr>
              <a:t>harmonisation</a:t>
            </a:r>
            <a:r>
              <a:rPr lang="en-US" sz="1100" dirty="0">
                <a:solidFill>
                  <a:srgbClr val="003399"/>
                </a:solidFill>
              </a:rPr>
              <a:t> of recorded data </a:t>
            </a:r>
          </a:p>
          <a:p>
            <a:pPr marL="171450" indent="-171450">
              <a:buFont typeface="Arial" panose="020B0604020202020204" pitchFamily="34" charset="0"/>
              <a:buChar char="•"/>
            </a:pPr>
            <a:r>
              <a:rPr lang="en-US" sz="1100" dirty="0">
                <a:solidFill>
                  <a:srgbClr val="003399"/>
                </a:solidFill>
              </a:rPr>
              <a:t>Develop uniform criteria for assessment of work-relatedness </a:t>
            </a:r>
            <a:endParaRPr lang="en-US" sz="1050" b="1" dirty="0">
              <a:solidFill>
                <a:srgbClr val="003399"/>
              </a:solidFill>
            </a:endParaRPr>
          </a:p>
        </p:txBody>
      </p:sp>
      <p:sp>
        <p:nvSpPr>
          <p:cNvPr id="33" name="TextBox 32"/>
          <p:cNvSpPr txBox="1"/>
          <p:nvPr/>
        </p:nvSpPr>
        <p:spPr>
          <a:xfrm>
            <a:off x="4644008" y="2931790"/>
            <a:ext cx="2271072" cy="1107996"/>
          </a:xfrm>
          <a:prstGeom prst="rect">
            <a:avLst/>
          </a:prstGeom>
          <a:noFill/>
        </p:spPr>
        <p:txBody>
          <a:bodyPr wrap="square" rtlCol="0">
            <a:spAutoFit/>
          </a:bodyPr>
          <a:lstStyle/>
          <a:p>
            <a:pPr marL="171450" indent="-171450">
              <a:buFont typeface="Arial" panose="020B0604020202020204" pitchFamily="34" charset="0"/>
              <a:buChar char="•"/>
            </a:pPr>
            <a:r>
              <a:rPr lang="en-US" sz="1100" dirty="0">
                <a:solidFill>
                  <a:srgbClr val="003399"/>
                </a:solidFill>
              </a:rPr>
              <a:t>Form a group of international experts on new/emerging WRDs </a:t>
            </a:r>
          </a:p>
          <a:p>
            <a:pPr marL="171450" indent="-171450">
              <a:buFont typeface="Arial" panose="020B0604020202020204" pitchFamily="34" charset="0"/>
              <a:buChar char="•"/>
            </a:pPr>
            <a:r>
              <a:rPr lang="en-US" sz="1100" dirty="0">
                <a:solidFill>
                  <a:srgbClr val="003399"/>
                </a:solidFill>
              </a:rPr>
              <a:t>Experts can help to assess cases reported at the national level</a:t>
            </a:r>
            <a:endParaRPr lang="en-US" sz="1050" b="1" dirty="0">
              <a:solidFill>
                <a:srgbClr val="003399"/>
              </a:solidFill>
            </a:endParaRPr>
          </a:p>
        </p:txBody>
      </p:sp>
      <p:pic>
        <p:nvPicPr>
          <p:cNvPr id="34" name="Picture 3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64691" y="1839522"/>
            <a:ext cx="1196636" cy="897477"/>
          </a:xfrm>
          <a:prstGeom prst="rect">
            <a:avLst/>
          </a:prstGeom>
        </p:spPr>
      </p:pic>
      <p:pic>
        <p:nvPicPr>
          <p:cNvPr id="35" name="Picture 3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79697" y="1852296"/>
            <a:ext cx="1196636" cy="897477"/>
          </a:xfrm>
          <a:prstGeom prst="rect">
            <a:avLst/>
          </a:prstGeom>
        </p:spPr>
      </p:pic>
      <p:sp>
        <p:nvSpPr>
          <p:cNvPr id="36" name="TextBox 35"/>
          <p:cNvSpPr txBox="1"/>
          <p:nvPr/>
        </p:nvSpPr>
        <p:spPr>
          <a:xfrm>
            <a:off x="600239" y="2679302"/>
            <a:ext cx="1125539" cy="261610"/>
          </a:xfrm>
          <a:prstGeom prst="rect">
            <a:avLst/>
          </a:prstGeom>
          <a:noFill/>
        </p:spPr>
        <p:txBody>
          <a:bodyPr wrap="square" rtlCol="0">
            <a:spAutoFit/>
          </a:bodyPr>
          <a:lstStyle/>
          <a:p>
            <a:pPr algn="ctr"/>
            <a:r>
              <a:rPr lang="en-US" sz="1100" b="1" dirty="0">
                <a:solidFill>
                  <a:srgbClr val="003399"/>
                </a:solidFill>
              </a:rPr>
              <a:t>National level</a:t>
            </a:r>
          </a:p>
        </p:txBody>
      </p:sp>
      <p:sp>
        <p:nvSpPr>
          <p:cNvPr id="37" name="TextBox 36"/>
          <p:cNvSpPr txBox="1"/>
          <p:nvPr/>
        </p:nvSpPr>
        <p:spPr>
          <a:xfrm>
            <a:off x="2815245" y="2679302"/>
            <a:ext cx="1125539" cy="261610"/>
          </a:xfrm>
          <a:prstGeom prst="rect">
            <a:avLst/>
          </a:prstGeom>
          <a:noFill/>
        </p:spPr>
        <p:txBody>
          <a:bodyPr wrap="square" rtlCol="0">
            <a:spAutoFit/>
          </a:bodyPr>
          <a:lstStyle/>
          <a:p>
            <a:pPr algn="ctr"/>
            <a:r>
              <a:rPr lang="en-US" sz="1100" b="1" dirty="0">
                <a:solidFill>
                  <a:srgbClr val="003399"/>
                </a:solidFill>
              </a:rPr>
              <a:t>National level</a:t>
            </a:r>
          </a:p>
        </p:txBody>
      </p:sp>
      <p:sp>
        <p:nvSpPr>
          <p:cNvPr id="38" name="TextBox 37"/>
          <p:cNvSpPr txBox="1"/>
          <p:nvPr/>
        </p:nvSpPr>
        <p:spPr>
          <a:xfrm>
            <a:off x="5030251" y="2679302"/>
            <a:ext cx="1125539" cy="261610"/>
          </a:xfrm>
          <a:prstGeom prst="rect">
            <a:avLst/>
          </a:prstGeom>
          <a:noFill/>
        </p:spPr>
        <p:txBody>
          <a:bodyPr wrap="square" rtlCol="0">
            <a:spAutoFit/>
          </a:bodyPr>
          <a:lstStyle/>
          <a:p>
            <a:pPr algn="ctr"/>
            <a:r>
              <a:rPr lang="en-US" sz="1100" b="1" dirty="0">
                <a:solidFill>
                  <a:srgbClr val="003399"/>
                </a:solidFill>
              </a:rPr>
              <a:t>EU level</a:t>
            </a:r>
          </a:p>
        </p:txBody>
      </p:sp>
      <p:sp>
        <p:nvSpPr>
          <p:cNvPr id="39" name="TextBox 38"/>
          <p:cNvSpPr txBox="1"/>
          <p:nvPr/>
        </p:nvSpPr>
        <p:spPr>
          <a:xfrm>
            <a:off x="7308304" y="4038332"/>
            <a:ext cx="1125539" cy="261610"/>
          </a:xfrm>
          <a:prstGeom prst="rect">
            <a:avLst/>
          </a:prstGeom>
          <a:noFill/>
        </p:spPr>
        <p:txBody>
          <a:bodyPr wrap="square" rtlCol="0">
            <a:spAutoFit/>
          </a:bodyPr>
          <a:lstStyle/>
          <a:p>
            <a:pPr algn="ctr"/>
            <a:r>
              <a:rPr lang="en-US" sz="1100" b="1" dirty="0">
                <a:solidFill>
                  <a:srgbClr val="003399"/>
                </a:solidFill>
              </a:rPr>
              <a:t>EU level</a:t>
            </a:r>
          </a:p>
        </p:txBody>
      </p:sp>
      <p:pic>
        <p:nvPicPr>
          <p:cNvPr id="40" name="Picture 39"/>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285143" y="1853303"/>
            <a:ext cx="1196636" cy="897477"/>
          </a:xfrm>
          <a:prstGeom prst="rect">
            <a:avLst/>
          </a:prstGeom>
        </p:spPr>
      </p:pic>
      <p:sp>
        <p:nvSpPr>
          <p:cNvPr id="41" name="TextBox 40"/>
          <p:cNvSpPr txBox="1"/>
          <p:nvPr/>
        </p:nvSpPr>
        <p:spPr>
          <a:xfrm>
            <a:off x="7320691" y="2680309"/>
            <a:ext cx="1125539" cy="261610"/>
          </a:xfrm>
          <a:prstGeom prst="rect">
            <a:avLst/>
          </a:prstGeom>
          <a:noFill/>
        </p:spPr>
        <p:txBody>
          <a:bodyPr wrap="square" rtlCol="0">
            <a:spAutoFit/>
          </a:bodyPr>
          <a:lstStyle/>
          <a:p>
            <a:pPr algn="ctr"/>
            <a:r>
              <a:rPr lang="en-US" sz="1100" b="1" dirty="0">
                <a:solidFill>
                  <a:srgbClr val="003399"/>
                </a:solidFill>
              </a:rPr>
              <a:t>National level</a:t>
            </a:r>
          </a:p>
        </p:txBody>
      </p:sp>
      <p:sp>
        <p:nvSpPr>
          <p:cNvPr id="42" name="TextBox 41"/>
          <p:cNvSpPr txBox="1"/>
          <p:nvPr/>
        </p:nvSpPr>
        <p:spPr>
          <a:xfrm>
            <a:off x="7320690" y="2879915"/>
            <a:ext cx="1125539" cy="261610"/>
          </a:xfrm>
          <a:prstGeom prst="rect">
            <a:avLst/>
          </a:prstGeom>
          <a:noFill/>
        </p:spPr>
        <p:txBody>
          <a:bodyPr wrap="square" rtlCol="0">
            <a:spAutoFit/>
          </a:bodyPr>
          <a:lstStyle/>
          <a:p>
            <a:pPr algn="ctr"/>
            <a:r>
              <a:rPr lang="en-US" sz="1100" b="1" dirty="0">
                <a:solidFill>
                  <a:srgbClr val="C00000"/>
                </a:solidFill>
              </a:rPr>
              <a:t>Level 1 alert</a:t>
            </a:r>
          </a:p>
        </p:txBody>
      </p:sp>
      <p:sp>
        <p:nvSpPr>
          <p:cNvPr id="43" name="TextBox 42"/>
          <p:cNvSpPr txBox="1"/>
          <p:nvPr/>
        </p:nvSpPr>
        <p:spPr>
          <a:xfrm>
            <a:off x="7085263" y="4237938"/>
            <a:ext cx="1513629" cy="430887"/>
          </a:xfrm>
          <a:prstGeom prst="rect">
            <a:avLst/>
          </a:prstGeom>
          <a:noFill/>
        </p:spPr>
        <p:txBody>
          <a:bodyPr wrap="square" rtlCol="0">
            <a:spAutoFit/>
          </a:bodyPr>
          <a:lstStyle/>
          <a:p>
            <a:pPr algn="ctr"/>
            <a:r>
              <a:rPr lang="en-US" sz="1100" b="1" dirty="0">
                <a:solidFill>
                  <a:srgbClr val="C00000"/>
                </a:solidFill>
              </a:rPr>
              <a:t>Levels 2 and 3 alerts</a:t>
            </a:r>
          </a:p>
        </p:txBody>
      </p:sp>
      <p:pic>
        <p:nvPicPr>
          <p:cNvPr id="44" name="Picture 43"/>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987824" y="4306430"/>
            <a:ext cx="757975" cy="505119"/>
          </a:xfrm>
          <a:prstGeom prst="rect">
            <a:avLst/>
          </a:prstGeom>
        </p:spPr>
      </p:pic>
      <p:sp>
        <p:nvSpPr>
          <p:cNvPr id="46" name="Rectangle 45"/>
          <p:cNvSpPr/>
          <p:nvPr/>
        </p:nvSpPr>
        <p:spPr>
          <a:xfrm>
            <a:off x="339058" y="4499547"/>
            <a:ext cx="1064590" cy="52367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45" name="Picture 4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2819" y="4308893"/>
            <a:ext cx="757975" cy="505119"/>
          </a:xfrm>
          <a:prstGeom prst="rect">
            <a:avLst/>
          </a:prstGeom>
        </p:spPr>
      </p:pic>
      <p:sp>
        <p:nvSpPr>
          <p:cNvPr id="47" name="Rectangle 46"/>
          <p:cNvSpPr/>
          <p:nvPr/>
        </p:nvSpPr>
        <p:spPr>
          <a:xfrm>
            <a:off x="7060558" y="4803998"/>
            <a:ext cx="1064590" cy="25339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cxnSp>
        <p:nvCxnSpPr>
          <p:cNvPr id="54" name="Straight Connector 53"/>
          <p:cNvCxnSpPr/>
          <p:nvPr/>
        </p:nvCxnSpPr>
        <p:spPr>
          <a:xfrm>
            <a:off x="1151806" y="4017563"/>
            <a:ext cx="0" cy="266296"/>
          </a:xfrm>
          <a:prstGeom prst="line">
            <a:avLst/>
          </a:prstGeom>
          <a:ln w="19050">
            <a:solidFill>
              <a:srgbClr val="BFBFBF"/>
            </a:solidFill>
            <a:headEnd type="triangle" w="med" len="med"/>
            <a:tailEnd type="none" w="med" len="med"/>
          </a:ln>
          <a:effectLst/>
        </p:spPr>
        <p:style>
          <a:lnRef idx="3">
            <a:schemeClr val="accent3"/>
          </a:lnRef>
          <a:fillRef idx="0">
            <a:schemeClr val="accent3"/>
          </a:fillRef>
          <a:effectRef idx="2">
            <a:schemeClr val="accent3"/>
          </a:effectRef>
          <a:fontRef idx="minor">
            <a:schemeClr val="tx1"/>
          </a:fontRef>
        </p:style>
      </p:cxnSp>
      <p:cxnSp>
        <p:nvCxnSpPr>
          <p:cNvPr id="57" name="Straight Connector 56"/>
          <p:cNvCxnSpPr/>
          <p:nvPr/>
        </p:nvCxnSpPr>
        <p:spPr>
          <a:xfrm>
            <a:off x="3366811" y="4017563"/>
            <a:ext cx="0" cy="266296"/>
          </a:xfrm>
          <a:prstGeom prst="line">
            <a:avLst/>
          </a:prstGeom>
          <a:ln w="19050">
            <a:solidFill>
              <a:srgbClr val="BFBFBF"/>
            </a:solidFill>
            <a:headEnd type="triangle" w="med" len="med"/>
            <a:tailEnd type="none" w="med" len="med"/>
          </a:ln>
          <a:effectLst/>
        </p:spPr>
        <p:style>
          <a:lnRef idx="3">
            <a:schemeClr val="accent3"/>
          </a:lnRef>
          <a:fillRef idx="0">
            <a:schemeClr val="accent3"/>
          </a:fillRef>
          <a:effectRef idx="2">
            <a:schemeClr val="accent3"/>
          </a:effectRef>
          <a:fontRef idx="minor">
            <a:schemeClr val="tx1"/>
          </a:fontRef>
        </p:style>
      </p:cxnSp>
      <p:sp>
        <p:nvSpPr>
          <p:cNvPr id="48" name="TextBox 47"/>
          <p:cNvSpPr txBox="1"/>
          <p:nvPr/>
        </p:nvSpPr>
        <p:spPr>
          <a:xfrm>
            <a:off x="0" y="4902844"/>
            <a:ext cx="8629431" cy="200055"/>
          </a:xfrm>
          <a:prstGeom prst="rect">
            <a:avLst/>
          </a:prstGeom>
          <a:noFill/>
        </p:spPr>
        <p:txBody>
          <a:bodyPr wrap="square" rtlCol="0">
            <a:spAutoFit/>
          </a:bodyPr>
          <a:lstStyle/>
          <a:p>
            <a:pPr algn="r"/>
            <a:r>
              <a:rPr lang="en-US" sz="700" b="1" i="1" dirty="0" smtClean="0">
                <a:solidFill>
                  <a:srgbClr val="003399"/>
                </a:solidFill>
              </a:rPr>
              <a:t>Image </a:t>
            </a:r>
            <a:r>
              <a:rPr lang="en-US" sz="700" b="1" i="1" dirty="0">
                <a:solidFill>
                  <a:srgbClr val="003399"/>
                </a:solidFill>
              </a:rPr>
              <a:t>source: https://www.goethe.de/resources/files/jpg430/Intro_ETS-formatkey-jpg-w320m.jpg</a:t>
            </a:r>
          </a:p>
        </p:txBody>
      </p:sp>
    </p:spTree>
    <p:extLst>
      <p:ext uri="{BB962C8B-B14F-4D97-AF65-F5344CB8AC3E}">
        <p14:creationId xmlns:p14="http://schemas.microsoft.com/office/powerpoint/2010/main" val="26234917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OBJECTIVES OF THE PROJECT</a:t>
            </a:r>
            <a:endParaRPr lang="nl-BE" dirty="0"/>
          </a:p>
        </p:txBody>
      </p:sp>
      <p:sp>
        <p:nvSpPr>
          <p:cNvPr id="3" name="Content Placeholder 2"/>
          <p:cNvSpPr>
            <a:spLocks noGrp="1"/>
          </p:cNvSpPr>
          <p:nvPr>
            <p:ph sz="half" idx="1"/>
          </p:nvPr>
        </p:nvSpPr>
        <p:spPr>
          <a:xfrm>
            <a:off x="433232" y="987574"/>
            <a:ext cx="7560000" cy="1368152"/>
          </a:xfrm>
        </p:spPr>
        <p:txBody>
          <a:bodyPr/>
          <a:lstStyle/>
          <a:p>
            <a:endParaRPr lang="en-GB" dirty="0"/>
          </a:p>
          <a:p>
            <a:endParaRPr lang="en-GB" dirty="0"/>
          </a:p>
          <a:p>
            <a:endParaRPr lang="en-GB" dirty="0"/>
          </a:p>
          <a:p>
            <a:endParaRPr lang="en-GB" dirty="0"/>
          </a:p>
          <a:p>
            <a:endParaRPr lang="en-GB" dirty="0"/>
          </a:p>
          <a:p>
            <a:endParaRPr lang="en-GB" dirty="0"/>
          </a:p>
          <a:p>
            <a:endParaRPr lang="nl-BE" dirty="0"/>
          </a:p>
        </p:txBody>
      </p:sp>
      <p:sp>
        <p:nvSpPr>
          <p:cNvPr id="4" name="Right Arrow 3"/>
          <p:cNvSpPr/>
          <p:nvPr/>
        </p:nvSpPr>
        <p:spPr>
          <a:xfrm>
            <a:off x="395536" y="1854516"/>
            <a:ext cx="885825" cy="306067"/>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5" name="Right Arrow 4"/>
          <p:cNvSpPr/>
          <p:nvPr/>
        </p:nvSpPr>
        <p:spPr>
          <a:xfrm>
            <a:off x="433232" y="987574"/>
            <a:ext cx="885825" cy="306067"/>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solidFill>
                <a:schemeClr val="tx2"/>
              </a:solidFill>
            </a:endParaRPr>
          </a:p>
        </p:txBody>
      </p:sp>
      <p:sp>
        <p:nvSpPr>
          <p:cNvPr id="6" name="TextBox 5"/>
          <p:cNvSpPr txBox="1"/>
          <p:nvPr/>
        </p:nvSpPr>
        <p:spPr>
          <a:xfrm>
            <a:off x="1367720" y="843558"/>
            <a:ext cx="6948696" cy="646331"/>
          </a:xfrm>
          <a:prstGeom prst="rect">
            <a:avLst/>
          </a:prstGeom>
          <a:noFill/>
        </p:spPr>
        <p:txBody>
          <a:bodyPr wrap="square" rtlCol="0">
            <a:spAutoFit/>
          </a:bodyPr>
          <a:lstStyle/>
          <a:p>
            <a:r>
              <a:rPr lang="en-US" b="1" dirty="0">
                <a:solidFill>
                  <a:schemeClr val="tx2"/>
                </a:solidFill>
              </a:rPr>
              <a:t>Provide insight into the </a:t>
            </a:r>
            <a:r>
              <a:rPr lang="en-US" b="1" dirty="0">
                <a:solidFill>
                  <a:srgbClr val="C00000"/>
                </a:solidFill>
              </a:rPr>
              <a:t>existing sentinel and alert approaches </a:t>
            </a:r>
            <a:r>
              <a:rPr lang="en-US" b="1" dirty="0">
                <a:solidFill>
                  <a:schemeClr val="tx2"/>
                </a:solidFill>
              </a:rPr>
              <a:t>to identify new WRDs</a:t>
            </a:r>
          </a:p>
        </p:txBody>
      </p:sp>
      <p:sp>
        <p:nvSpPr>
          <p:cNvPr id="7" name="TextBox 6"/>
          <p:cNvSpPr txBox="1"/>
          <p:nvPr/>
        </p:nvSpPr>
        <p:spPr>
          <a:xfrm>
            <a:off x="1367720" y="1684383"/>
            <a:ext cx="6807063" cy="646331"/>
          </a:xfrm>
          <a:prstGeom prst="rect">
            <a:avLst/>
          </a:prstGeom>
          <a:noFill/>
        </p:spPr>
        <p:txBody>
          <a:bodyPr wrap="square" rtlCol="0">
            <a:spAutoFit/>
          </a:bodyPr>
          <a:lstStyle/>
          <a:p>
            <a:r>
              <a:rPr lang="en-US" b="1" dirty="0">
                <a:solidFill>
                  <a:schemeClr val="tx2"/>
                </a:solidFill>
              </a:rPr>
              <a:t>Provide</a:t>
            </a:r>
            <a:r>
              <a:rPr lang="en-US" b="1" dirty="0"/>
              <a:t> </a:t>
            </a:r>
            <a:r>
              <a:rPr lang="en-US" b="1" dirty="0">
                <a:solidFill>
                  <a:srgbClr val="C00000"/>
                </a:solidFill>
              </a:rPr>
              <a:t>recommendations</a:t>
            </a:r>
            <a:r>
              <a:rPr lang="en-US" b="1" dirty="0"/>
              <a:t> </a:t>
            </a:r>
            <a:r>
              <a:rPr lang="en-US" b="1" dirty="0">
                <a:solidFill>
                  <a:schemeClr val="tx2"/>
                </a:solidFill>
              </a:rPr>
              <a:t>for policy-makers and OSH actors to implement sentinel and alert systems for prevention</a:t>
            </a:r>
          </a:p>
        </p:txBody>
      </p:sp>
      <p:sp>
        <p:nvSpPr>
          <p:cNvPr id="8" name="Rounded Rectangle 7"/>
          <p:cNvSpPr/>
          <p:nvPr/>
        </p:nvSpPr>
        <p:spPr>
          <a:xfrm>
            <a:off x="1115617" y="3003799"/>
            <a:ext cx="6840760" cy="1584176"/>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9" name="TextBox 8"/>
          <p:cNvSpPr txBox="1"/>
          <p:nvPr/>
        </p:nvSpPr>
        <p:spPr>
          <a:xfrm>
            <a:off x="1260619" y="3040712"/>
            <a:ext cx="6983789" cy="1754326"/>
          </a:xfrm>
          <a:prstGeom prst="rect">
            <a:avLst/>
          </a:prstGeom>
          <a:noFill/>
        </p:spPr>
        <p:txBody>
          <a:bodyPr wrap="square" rtlCol="0">
            <a:spAutoFit/>
          </a:bodyPr>
          <a:lstStyle/>
          <a:p>
            <a:pPr marL="457200" indent="-457200">
              <a:buFont typeface="Arial" panose="020B0604020202020204" pitchFamily="34" charset="0"/>
              <a:buChar char="•"/>
            </a:pPr>
            <a:r>
              <a:rPr lang="en-US" dirty="0"/>
              <a:t>Policy-makers at national and EU levels	</a:t>
            </a:r>
          </a:p>
          <a:p>
            <a:pPr marL="457200" indent="-457200">
              <a:buFont typeface="Arial" panose="020B0604020202020204" pitchFamily="34" charset="0"/>
              <a:buChar char="•"/>
            </a:pPr>
            <a:r>
              <a:rPr lang="en-US" dirty="0"/>
              <a:t>Social partners</a:t>
            </a:r>
          </a:p>
          <a:p>
            <a:pPr marL="457200" indent="-457200">
              <a:buFont typeface="Arial" panose="020B0604020202020204" pitchFamily="34" charset="0"/>
              <a:buChar char="•"/>
            </a:pPr>
            <a:r>
              <a:rPr lang="en-US" dirty="0"/>
              <a:t>Researchers</a:t>
            </a:r>
          </a:p>
          <a:p>
            <a:pPr marL="457200" indent="-457200">
              <a:buFont typeface="Arial" panose="020B0604020202020204" pitchFamily="34" charset="0"/>
              <a:buChar char="•"/>
            </a:pPr>
            <a:r>
              <a:rPr lang="en-US" dirty="0"/>
              <a:t>Actors in occupational diseases recognition, workers’ compensation schemes and statistical data collection</a:t>
            </a:r>
          </a:p>
          <a:p>
            <a:endParaRPr lang="nl-BE" dirty="0"/>
          </a:p>
        </p:txBody>
      </p:sp>
      <p:sp>
        <p:nvSpPr>
          <p:cNvPr id="10" name="TextBox 9"/>
          <p:cNvSpPr txBox="1"/>
          <p:nvPr/>
        </p:nvSpPr>
        <p:spPr>
          <a:xfrm>
            <a:off x="395536" y="2571750"/>
            <a:ext cx="7632848" cy="646331"/>
          </a:xfrm>
          <a:prstGeom prst="rect">
            <a:avLst/>
          </a:prstGeom>
          <a:noFill/>
        </p:spPr>
        <p:txBody>
          <a:bodyPr wrap="square" rtlCol="0">
            <a:spAutoFit/>
          </a:bodyPr>
          <a:lstStyle/>
          <a:p>
            <a:r>
              <a:rPr lang="en-US" b="1" dirty="0">
                <a:solidFill>
                  <a:schemeClr val="tx2"/>
                </a:solidFill>
              </a:rPr>
              <a:t>Beneficiaries of the results of this project include:</a:t>
            </a:r>
          </a:p>
          <a:p>
            <a:r>
              <a:rPr lang="en-US" b="1" dirty="0">
                <a:solidFill>
                  <a:schemeClr val="tx2"/>
                </a:solidFill>
              </a:rPr>
              <a:t> </a:t>
            </a:r>
            <a:endParaRPr lang="en-GB" dirty="0"/>
          </a:p>
        </p:txBody>
      </p:sp>
    </p:spTree>
    <p:extLst>
      <p:ext uri="{BB962C8B-B14F-4D97-AF65-F5344CB8AC3E}">
        <p14:creationId xmlns:p14="http://schemas.microsoft.com/office/powerpoint/2010/main" val="1784143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p:bldP spid="7" grpId="0"/>
      <p:bldP spid="8" grpId="0" animBg="1"/>
      <p:bldP spid="9" grpId="0"/>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380312" y="195486"/>
            <a:ext cx="1441778" cy="1080120"/>
          </a:xfrm>
          <a:prstGeom prst="rect">
            <a:avLst/>
          </a:prstGeom>
        </p:spPr>
      </p:pic>
      <p:sp>
        <p:nvSpPr>
          <p:cNvPr id="2" name="Title 1"/>
          <p:cNvSpPr>
            <a:spLocks noGrp="1"/>
          </p:cNvSpPr>
          <p:nvPr>
            <p:ph type="title"/>
          </p:nvPr>
        </p:nvSpPr>
        <p:spPr/>
        <p:txBody>
          <a:bodyPr/>
          <a:lstStyle/>
          <a:p>
            <a:r>
              <a:rPr lang="en-GB" dirty="0"/>
              <a:t>OVERVIEW OF THE PROJECT</a:t>
            </a:r>
            <a:endParaRPr lang="nl-BE" dirty="0"/>
          </a:p>
        </p:txBody>
      </p:sp>
      <p:graphicFrame>
        <p:nvGraphicFramePr>
          <p:cNvPr id="4" name="Diagram 3"/>
          <p:cNvGraphicFramePr/>
          <p:nvPr>
            <p:extLst>
              <p:ext uri="{D42A27DB-BD31-4B8C-83A1-F6EECF244321}">
                <p14:modId xmlns:p14="http://schemas.microsoft.com/office/powerpoint/2010/main" val="2312147758"/>
              </p:ext>
            </p:extLst>
          </p:nvPr>
        </p:nvGraphicFramePr>
        <p:xfrm>
          <a:off x="534685" y="699542"/>
          <a:ext cx="7506859" cy="388843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3" name="Picture 2"/>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483990" y="1475738"/>
            <a:ext cx="1262427" cy="450730"/>
          </a:xfrm>
          <a:prstGeom prst="rect">
            <a:avLst/>
          </a:prstGeom>
        </p:spPr>
      </p:pic>
      <p:pic>
        <p:nvPicPr>
          <p:cNvPr id="7" name="Picture 6"/>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7236296" y="2123810"/>
            <a:ext cx="1441778" cy="792089"/>
          </a:xfrm>
          <a:prstGeom prst="rect">
            <a:avLst/>
          </a:prstGeom>
        </p:spPr>
      </p:pic>
      <p:pic>
        <p:nvPicPr>
          <p:cNvPr id="8" name="Picture 7"/>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7394314" y="3764103"/>
            <a:ext cx="1441778" cy="1008112"/>
          </a:xfrm>
          <a:prstGeom prst="rect">
            <a:avLst/>
          </a:prstGeom>
        </p:spPr>
      </p:pic>
      <p:pic>
        <p:nvPicPr>
          <p:cNvPr id="9" name="Picture 8"/>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7236296" y="3113241"/>
            <a:ext cx="1441778" cy="504056"/>
          </a:xfrm>
          <a:prstGeom prst="rect">
            <a:avLst/>
          </a:prstGeom>
        </p:spPr>
      </p:pic>
    </p:spTree>
    <p:extLst>
      <p:ext uri="{BB962C8B-B14F-4D97-AF65-F5344CB8AC3E}">
        <p14:creationId xmlns:p14="http://schemas.microsoft.com/office/powerpoint/2010/main" val="4171459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ounded Rectangle 13"/>
          <p:cNvSpPr/>
          <p:nvPr/>
        </p:nvSpPr>
        <p:spPr>
          <a:xfrm>
            <a:off x="4668969" y="1563638"/>
            <a:ext cx="3559698" cy="1739751"/>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2" name="Titel 1"/>
          <p:cNvSpPr>
            <a:spLocks noGrp="1"/>
          </p:cNvSpPr>
          <p:nvPr>
            <p:ph type="title"/>
          </p:nvPr>
        </p:nvSpPr>
        <p:spPr/>
        <p:txBody>
          <a:bodyPr/>
          <a:lstStyle/>
          <a:p>
            <a:r>
              <a:rPr lang="en-GB" dirty="0"/>
              <a:t>LITERATURE REVIEW</a:t>
            </a:r>
          </a:p>
        </p:txBody>
      </p:sp>
      <p:sp>
        <p:nvSpPr>
          <p:cNvPr id="3" name="Tijdelijke aanduiding voor inhoud 2"/>
          <p:cNvSpPr>
            <a:spLocks noGrp="1"/>
          </p:cNvSpPr>
          <p:nvPr>
            <p:ph sz="half" idx="1"/>
          </p:nvPr>
        </p:nvSpPr>
        <p:spPr>
          <a:xfrm>
            <a:off x="543830" y="3647590"/>
            <a:ext cx="8114800" cy="870654"/>
          </a:xfrm>
        </p:spPr>
        <p:txBody>
          <a:bodyPr>
            <a:normAutofit fontScale="92500"/>
          </a:bodyPr>
          <a:lstStyle/>
          <a:p>
            <a:pPr marL="0" indent="0">
              <a:buNone/>
            </a:pPr>
            <a:r>
              <a:rPr lang="en-GB" sz="1600" dirty="0"/>
              <a:t>Extracted data on each system: g</a:t>
            </a:r>
            <a:r>
              <a:rPr lang="en-GB" sz="1600" b="1" dirty="0">
                <a:solidFill>
                  <a:schemeClr val="tx2"/>
                </a:solidFill>
              </a:rPr>
              <a:t>eneral aspects (country, organisation/institution maintaining the system, website), aim of data collection, coverage, reporting mechanism, evaluation of work-relatedness, alert on new WRDs, link with prevention </a:t>
            </a:r>
          </a:p>
          <a:p>
            <a:endParaRPr lang="en-GB" dirty="0"/>
          </a:p>
        </p:txBody>
      </p:sp>
      <p:sp>
        <p:nvSpPr>
          <p:cNvPr id="6" name="Rounded Rectangle 5"/>
          <p:cNvSpPr/>
          <p:nvPr/>
        </p:nvSpPr>
        <p:spPr>
          <a:xfrm>
            <a:off x="543830" y="1575086"/>
            <a:ext cx="3559698" cy="1739751"/>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Subtitle 2"/>
          <p:cNvSpPr txBox="1">
            <a:spLocks/>
          </p:cNvSpPr>
          <p:nvPr/>
        </p:nvSpPr>
        <p:spPr>
          <a:xfrm>
            <a:off x="611560" y="1592419"/>
            <a:ext cx="2201817" cy="459940"/>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pPr marL="0" indent="0">
              <a:buNone/>
            </a:pPr>
            <a:r>
              <a:rPr lang="en-US" sz="1600" dirty="0">
                <a:solidFill>
                  <a:srgbClr val="C00000"/>
                </a:solidFill>
              </a:rPr>
              <a:t>Scientific literature</a:t>
            </a:r>
          </a:p>
        </p:txBody>
      </p:sp>
      <p:sp>
        <p:nvSpPr>
          <p:cNvPr id="8" name="Subtitle 2"/>
          <p:cNvSpPr txBox="1">
            <a:spLocks/>
          </p:cNvSpPr>
          <p:nvPr/>
        </p:nvSpPr>
        <p:spPr>
          <a:xfrm>
            <a:off x="4895247" y="1635506"/>
            <a:ext cx="1855171" cy="438077"/>
          </a:xfrm>
          <a:prstGeom prst="rect">
            <a:avLst/>
          </a:prstGeom>
          <a:ln>
            <a:noFill/>
          </a:ln>
        </p:spPr>
        <p:txBody>
          <a:bodyPr vert="horz" lIns="0" tIns="0" rIns="0" bIns="0" rtlCol="0">
            <a:noAutofit/>
          </a:bodyPr>
          <a:lstStyle>
            <a:lvl1pPr marL="0" indent="0" algn="ctr" defTabSz="914400" rtl="0" eaLnBrk="1" latinLnBrk="0" hangingPunct="1">
              <a:spcBef>
                <a:spcPts val="580"/>
              </a:spcBef>
              <a:buSzPct val="110000"/>
              <a:buFont typeface="Arial" pitchFamily="34" charset="0"/>
              <a:buNone/>
              <a:defRPr lang="nl-NL" sz="2400" kern="1200">
                <a:solidFill>
                  <a:schemeClr val="tx1"/>
                </a:solidFill>
                <a:latin typeface="Arial" pitchFamily="34" charset="0"/>
                <a:ea typeface="+mn-ea"/>
                <a:cs typeface="Arial" pitchFamily="34" charset="0"/>
              </a:defRPr>
            </a:lvl1pPr>
            <a:lvl2pPr marL="457200" indent="0" algn="ctr" defTabSz="914400" rtl="0" eaLnBrk="1" latinLnBrk="0" hangingPunct="1">
              <a:spcBef>
                <a:spcPts val="580"/>
              </a:spcBef>
              <a:buSzPct val="75000"/>
              <a:buFont typeface="Courier New" pitchFamily="49" charset="0"/>
              <a:buNone/>
              <a:defRPr lang="nl-NL" sz="2000" kern="1200">
                <a:solidFill>
                  <a:schemeClr val="tx1"/>
                </a:solidFill>
                <a:latin typeface="Arial" pitchFamily="34" charset="0"/>
                <a:ea typeface="+mn-ea"/>
                <a:cs typeface="Arial" pitchFamily="34" charset="0"/>
              </a:defRPr>
            </a:lvl2pPr>
            <a:lvl3pPr marL="914400" indent="0" algn="ctr" defTabSz="914400" rtl="0" eaLnBrk="1" latinLnBrk="0" hangingPunct="1">
              <a:spcBef>
                <a:spcPct val="20000"/>
              </a:spcBef>
              <a:buFont typeface="Arial" pitchFamily="34" charset="0"/>
              <a:buNone/>
              <a:defRPr lang="nl-NL" sz="1800" kern="1200">
                <a:solidFill>
                  <a:schemeClr val="tx1"/>
                </a:solidFill>
                <a:latin typeface="Arial" pitchFamily="34" charset="0"/>
                <a:ea typeface="+mn-ea"/>
                <a:cs typeface="Arial" pitchFamily="34" charset="0"/>
              </a:defRPr>
            </a:lvl3pPr>
            <a:lvl4pPr marL="1371600" indent="0" algn="ctr" defTabSz="914400" rtl="0" eaLnBrk="1" latinLnBrk="0" hangingPunct="1">
              <a:spcBef>
                <a:spcPts val="380"/>
              </a:spcBef>
              <a:buSzPct val="80000"/>
              <a:buFont typeface="Arial" pitchFamily="34" charset="0"/>
              <a:buNone/>
              <a:defRPr lang="nl-NL" sz="1600" kern="1200">
                <a:solidFill>
                  <a:schemeClr val="tx1"/>
                </a:solidFill>
                <a:latin typeface="Arial" pitchFamily="34" charset="0"/>
                <a:ea typeface="+mn-ea"/>
                <a:cs typeface="Arial" pitchFamily="34" charset="0"/>
              </a:defRPr>
            </a:lvl4pPr>
            <a:lvl5pPr marL="1828800" indent="0" algn="ctr" defTabSz="914400" rtl="0" eaLnBrk="1" latinLnBrk="0" hangingPunct="1">
              <a:spcBef>
                <a:spcPts val="380"/>
              </a:spcBef>
              <a:buFont typeface="Arial" pitchFamily="34" charset="0"/>
              <a:buNone/>
              <a:defRPr lang="nl-BE" sz="1600" kern="1200">
                <a:solidFill>
                  <a:schemeClr val="tx1"/>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6pPr>
            <a:lvl7pPr marL="27432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7pPr>
            <a:lvl8pPr marL="32004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8pPr>
            <a:lvl9pPr marL="36576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9pPr>
          </a:lstStyle>
          <a:p>
            <a:pPr algn="l"/>
            <a:r>
              <a:rPr lang="en-US" sz="1600" b="1" dirty="0">
                <a:solidFill>
                  <a:srgbClr val="C00000"/>
                </a:solidFill>
              </a:rPr>
              <a:t>Grey literature</a:t>
            </a:r>
          </a:p>
          <a:p>
            <a:pPr algn="l"/>
            <a:endParaRPr lang="en-US" sz="2000" dirty="0"/>
          </a:p>
          <a:p>
            <a:pPr marL="457200" indent="-457200" algn="l">
              <a:buAutoNum type="arabicParenR"/>
            </a:pPr>
            <a:endParaRPr lang="en-US" b="1" dirty="0">
              <a:solidFill>
                <a:schemeClr val="accent6"/>
              </a:solidFill>
            </a:endParaRPr>
          </a:p>
        </p:txBody>
      </p:sp>
      <p:sp>
        <p:nvSpPr>
          <p:cNvPr id="11" name="Subtitle 2"/>
          <p:cNvSpPr txBox="1">
            <a:spLocks/>
          </p:cNvSpPr>
          <p:nvPr/>
        </p:nvSpPr>
        <p:spPr>
          <a:xfrm>
            <a:off x="4842206" y="1896391"/>
            <a:ext cx="3816424" cy="1073039"/>
          </a:xfrm>
          <a:prstGeom prst="rect">
            <a:avLst/>
          </a:prstGeom>
          <a:ln>
            <a:noFill/>
          </a:ln>
        </p:spPr>
        <p:txBody>
          <a:bodyPr vert="horz" lIns="0" tIns="0" rIns="0" bIns="0" rtlCol="0">
            <a:noAutofit/>
          </a:bodyPr>
          <a:lstStyle>
            <a:lvl1pPr marL="0" indent="0" algn="ctr" defTabSz="914400" rtl="0" eaLnBrk="1" latinLnBrk="0" hangingPunct="1">
              <a:spcBef>
                <a:spcPts val="580"/>
              </a:spcBef>
              <a:buSzPct val="110000"/>
              <a:buFont typeface="Arial" pitchFamily="34" charset="0"/>
              <a:buNone/>
              <a:defRPr lang="nl-NL" sz="2400" kern="1200">
                <a:solidFill>
                  <a:schemeClr val="tx1"/>
                </a:solidFill>
                <a:latin typeface="Arial" pitchFamily="34" charset="0"/>
                <a:ea typeface="+mn-ea"/>
                <a:cs typeface="Arial" pitchFamily="34" charset="0"/>
              </a:defRPr>
            </a:lvl1pPr>
            <a:lvl2pPr marL="457200" indent="0" algn="ctr" defTabSz="914400" rtl="0" eaLnBrk="1" latinLnBrk="0" hangingPunct="1">
              <a:spcBef>
                <a:spcPts val="580"/>
              </a:spcBef>
              <a:buSzPct val="75000"/>
              <a:buFont typeface="Courier New" pitchFamily="49" charset="0"/>
              <a:buNone/>
              <a:defRPr lang="nl-NL" sz="2000" kern="1200">
                <a:solidFill>
                  <a:schemeClr val="tx1"/>
                </a:solidFill>
                <a:latin typeface="Arial" pitchFamily="34" charset="0"/>
                <a:ea typeface="+mn-ea"/>
                <a:cs typeface="Arial" pitchFamily="34" charset="0"/>
              </a:defRPr>
            </a:lvl2pPr>
            <a:lvl3pPr marL="914400" indent="0" algn="ctr" defTabSz="914400" rtl="0" eaLnBrk="1" latinLnBrk="0" hangingPunct="1">
              <a:spcBef>
                <a:spcPct val="20000"/>
              </a:spcBef>
              <a:buFont typeface="Arial" pitchFamily="34" charset="0"/>
              <a:buNone/>
              <a:defRPr lang="nl-NL" sz="1800" kern="1200">
                <a:solidFill>
                  <a:schemeClr val="tx1"/>
                </a:solidFill>
                <a:latin typeface="Arial" pitchFamily="34" charset="0"/>
                <a:ea typeface="+mn-ea"/>
                <a:cs typeface="Arial" pitchFamily="34" charset="0"/>
              </a:defRPr>
            </a:lvl3pPr>
            <a:lvl4pPr marL="1371600" indent="0" algn="ctr" defTabSz="914400" rtl="0" eaLnBrk="1" latinLnBrk="0" hangingPunct="1">
              <a:spcBef>
                <a:spcPts val="380"/>
              </a:spcBef>
              <a:buSzPct val="80000"/>
              <a:buFont typeface="Arial" pitchFamily="34" charset="0"/>
              <a:buNone/>
              <a:defRPr lang="nl-NL" sz="1600" kern="1200">
                <a:solidFill>
                  <a:schemeClr val="tx1"/>
                </a:solidFill>
                <a:latin typeface="Arial" pitchFamily="34" charset="0"/>
                <a:ea typeface="+mn-ea"/>
                <a:cs typeface="Arial" pitchFamily="34" charset="0"/>
              </a:defRPr>
            </a:lvl4pPr>
            <a:lvl5pPr marL="1828800" indent="0" algn="ctr" defTabSz="914400" rtl="0" eaLnBrk="1" latinLnBrk="0" hangingPunct="1">
              <a:spcBef>
                <a:spcPts val="380"/>
              </a:spcBef>
              <a:buFont typeface="Arial" pitchFamily="34" charset="0"/>
              <a:buNone/>
              <a:defRPr lang="nl-BE" sz="1600" kern="1200">
                <a:solidFill>
                  <a:schemeClr val="tx1"/>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6pPr>
            <a:lvl7pPr marL="27432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7pPr>
            <a:lvl8pPr marL="32004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8pPr>
            <a:lvl9pPr marL="36576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9pPr>
          </a:lstStyle>
          <a:p>
            <a:pPr algn="l">
              <a:lnSpc>
                <a:spcPct val="150000"/>
              </a:lnSpc>
            </a:pPr>
            <a:r>
              <a:rPr lang="en-US" sz="1600" b="1" dirty="0"/>
              <a:t>Databases</a:t>
            </a:r>
            <a:r>
              <a:rPr lang="en-US" sz="1600" dirty="0"/>
              <a:t>: </a:t>
            </a:r>
            <a:r>
              <a:rPr lang="en-US" sz="1600" dirty="0" err="1"/>
              <a:t>OpenGrey</a:t>
            </a:r>
            <a:r>
              <a:rPr lang="en-US" sz="1600" dirty="0"/>
              <a:t>, OSH-update</a:t>
            </a:r>
          </a:p>
          <a:p>
            <a:pPr algn="l">
              <a:lnSpc>
                <a:spcPct val="150000"/>
              </a:lnSpc>
            </a:pPr>
            <a:r>
              <a:rPr lang="en-US" sz="1600" b="1" dirty="0"/>
              <a:t>Existing data</a:t>
            </a:r>
            <a:r>
              <a:rPr lang="en-US" sz="1600" dirty="0"/>
              <a:t> from 3 surveys</a:t>
            </a:r>
            <a:endParaRPr lang="en-US" b="1" dirty="0">
              <a:solidFill>
                <a:schemeClr val="accent6"/>
              </a:solidFill>
            </a:endParaRPr>
          </a:p>
          <a:p>
            <a:pPr algn="l">
              <a:lnSpc>
                <a:spcPct val="150000"/>
              </a:lnSpc>
            </a:pPr>
            <a:r>
              <a:rPr lang="en-US" sz="1600" b="1" dirty="0"/>
              <a:t>Websites</a:t>
            </a:r>
          </a:p>
          <a:p>
            <a:pPr algn="l"/>
            <a:endParaRPr lang="en-US" sz="2000" dirty="0"/>
          </a:p>
        </p:txBody>
      </p:sp>
      <p:sp>
        <p:nvSpPr>
          <p:cNvPr id="12" name="Subtitle 2"/>
          <p:cNvSpPr txBox="1">
            <a:spLocks/>
          </p:cNvSpPr>
          <p:nvPr/>
        </p:nvSpPr>
        <p:spPr>
          <a:xfrm>
            <a:off x="688116" y="1966405"/>
            <a:ext cx="2786690" cy="1348004"/>
          </a:xfrm>
          <a:prstGeom prst="rect">
            <a:avLst/>
          </a:prstGeom>
        </p:spPr>
        <p:txBody>
          <a:bodyPr vert="horz" lIns="0" tIns="0" rIns="0" bIns="0" rtlCol="0">
            <a:noAutofit/>
          </a:bodyPr>
          <a:lstStyle>
            <a:lvl1pPr marL="0" indent="0" algn="ctr" defTabSz="914400" rtl="0" eaLnBrk="1" latinLnBrk="0" hangingPunct="1">
              <a:spcBef>
                <a:spcPts val="580"/>
              </a:spcBef>
              <a:buSzPct val="110000"/>
              <a:buFont typeface="Arial" pitchFamily="34" charset="0"/>
              <a:buNone/>
              <a:defRPr lang="nl-NL" sz="2400" kern="1200">
                <a:solidFill>
                  <a:schemeClr val="tx1"/>
                </a:solidFill>
                <a:latin typeface="Arial" pitchFamily="34" charset="0"/>
                <a:ea typeface="+mn-ea"/>
                <a:cs typeface="Arial" pitchFamily="34" charset="0"/>
              </a:defRPr>
            </a:lvl1pPr>
            <a:lvl2pPr marL="457200" indent="0" algn="ctr" defTabSz="914400" rtl="0" eaLnBrk="1" latinLnBrk="0" hangingPunct="1">
              <a:spcBef>
                <a:spcPts val="580"/>
              </a:spcBef>
              <a:buSzPct val="75000"/>
              <a:buFont typeface="Courier New" pitchFamily="49" charset="0"/>
              <a:buNone/>
              <a:defRPr lang="nl-NL" sz="2000" kern="1200">
                <a:solidFill>
                  <a:schemeClr val="tx1"/>
                </a:solidFill>
                <a:latin typeface="Arial" pitchFamily="34" charset="0"/>
                <a:ea typeface="+mn-ea"/>
                <a:cs typeface="Arial" pitchFamily="34" charset="0"/>
              </a:defRPr>
            </a:lvl2pPr>
            <a:lvl3pPr marL="914400" indent="0" algn="ctr" defTabSz="914400" rtl="0" eaLnBrk="1" latinLnBrk="0" hangingPunct="1">
              <a:spcBef>
                <a:spcPct val="20000"/>
              </a:spcBef>
              <a:buFont typeface="Arial" pitchFamily="34" charset="0"/>
              <a:buNone/>
              <a:defRPr lang="nl-NL" sz="1800" kern="1200">
                <a:solidFill>
                  <a:schemeClr val="tx1"/>
                </a:solidFill>
                <a:latin typeface="Arial" pitchFamily="34" charset="0"/>
                <a:ea typeface="+mn-ea"/>
                <a:cs typeface="Arial" pitchFamily="34" charset="0"/>
              </a:defRPr>
            </a:lvl3pPr>
            <a:lvl4pPr marL="1371600" indent="0" algn="ctr" defTabSz="914400" rtl="0" eaLnBrk="1" latinLnBrk="0" hangingPunct="1">
              <a:spcBef>
                <a:spcPts val="380"/>
              </a:spcBef>
              <a:buSzPct val="80000"/>
              <a:buFont typeface="Arial" pitchFamily="34" charset="0"/>
              <a:buNone/>
              <a:defRPr lang="nl-NL" sz="1600" kern="1200">
                <a:solidFill>
                  <a:schemeClr val="tx1"/>
                </a:solidFill>
                <a:latin typeface="Arial" pitchFamily="34" charset="0"/>
                <a:ea typeface="+mn-ea"/>
                <a:cs typeface="Arial" pitchFamily="34" charset="0"/>
              </a:defRPr>
            </a:lvl4pPr>
            <a:lvl5pPr marL="1828800" indent="0" algn="ctr" defTabSz="914400" rtl="0" eaLnBrk="1" latinLnBrk="0" hangingPunct="1">
              <a:spcBef>
                <a:spcPts val="380"/>
              </a:spcBef>
              <a:buFont typeface="Arial" pitchFamily="34" charset="0"/>
              <a:buNone/>
              <a:defRPr lang="nl-BE" sz="1600" kern="1200">
                <a:solidFill>
                  <a:schemeClr val="tx1"/>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6pPr>
            <a:lvl7pPr marL="27432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7pPr>
            <a:lvl8pPr marL="32004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8pPr>
            <a:lvl9pPr marL="36576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9pPr>
          </a:lstStyle>
          <a:p>
            <a:pPr algn="l"/>
            <a:r>
              <a:rPr lang="en-US" sz="1600" b="1" dirty="0"/>
              <a:t>Databases: </a:t>
            </a:r>
            <a:endParaRPr lang="en-US" sz="1600" dirty="0"/>
          </a:p>
          <a:p>
            <a:pPr marL="342900" indent="-342900" algn="l">
              <a:buFont typeface="Arial" pitchFamily="34" charset="0"/>
              <a:buChar char="•"/>
            </a:pPr>
            <a:r>
              <a:rPr lang="en-US" sz="1600" dirty="0"/>
              <a:t>MEDLINE (PUBMED)</a:t>
            </a:r>
          </a:p>
          <a:p>
            <a:pPr marL="342900" indent="-342900" algn="l">
              <a:buFont typeface="Arial" pitchFamily="34" charset="0"/>
              <a:buChar char="•"/>
            </a:pPr>
            <a:r>
              <a:rPr lang="en-US" sz="1600" dirty="0" err="1"/>
              <a:t>Embase</a:t>
            </a:r>
            <a:endParaRPr lang="en-US" sz="1600" dirty="0"/>
          </a:p>
          <a:p>
            <a:pPr marL="342900" indent="-342900" algn="l">
              <a:buFont typeface="Arial" pitchFamily="34" charset="0"/>
              <a:buChar char="•"/>
            </a:pPr>
            <a:r>
              <a:rPr lang="en-US" sz="1600" dirty="0"/>
              <a:t>Web of Science</a:t>
            </a:r>
            <a:endParaRPr lang="nl-BE" sz="1600" dirty="0"/>
          </a:p>
        </p:txBody>
      </p:sp>
      <p:sp>
        <p:nvSpPr>
          <p:cNvPr id="15" name="Right Arrow 14"/>
          <p:cNvSpPr/>
          <p:nvPr/>
        </p:nvSpPr>
        <p:spPr>
          <a:xfrm rot="7915548">
            <a:off x="3089713" y="809240"/>
            <a:ext cx="864646" cy="272392"/>
          </a:xfrm>
          <a:prstGeom prst="rightArrow">
            <a:avLst/>
          </a:prstGeom>
          <a:solidFill>
            <a:srgbClr val="003399"/>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pic>
        <p:nvPicPr>
          <p:cNvPr id="16" name="Picture 15"/>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72972" y="707650"/>
            <a:ext cx="941716" cy="837660"/>
          </a:xfrm>
          <a:prstGeom prst="rect">
            <a:avLst/>
          </a:prstGeom>
        </p:spPr>
      </p:pic>
      <p:sp>
        <p:nvSpPr>
          <p:cNvPr id="17" name="Right Arrow 16"/>
          <p:cNvSpPr/>
          <p:nvPr/>
        </p:nvSpPr>
        <p:spPr>
          <a:xfrm rot="2834104">
            <a:off x="4630177" y="809240"/>
            <a:ext cx="864646" cy="272392"/>
          </a:xfrm>
          <a:prstGeom prst="rightArrow">
            <a:avLst/>
          </a:prstGeom>
          <a:solidFill>
            <a:srgbClr val="003399"/>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13" name="TextBox 12"/>
          <p:cNvSpPr txBox="1"/>
          <p:nvPr/>
        </p:nvSpPr>
        <p:spPr>
          <a:xfrm>
            <a:off x="2609958" y="4891975"/>
            <a:ext cx="6048672" cy="200055"/>
          </a:xfrm>
          <a:prstGeom prst="rect">
            <a:avLst/>
          </a:prstGeom>
          <a:noFill/>
        </p:spPr>
        <p:txBody>
          <a:bodyPr wrap="square" rtlCol="0">
            <a:spAutoFit/>
          </a:bodyPr>
          <a:lstStyle/>
          <a:p>
            <a:pPr algn="r"/>
            <a:r>
              <a:rPr lang="en-US" sz="700" b="1" i="1" dirty="0">
                <a:solidFill>
                  <a:srgbClr val="003399"/>
                </a:solidFill>
              </a:rPr>
              <a:t>Image source</a:t>
            </a:r>
            <a:r>
              <a:rPr lang="en-US" sz="700" b="1" i="1" dirty="0" smtClean="0">
                <a:solidFill>
                  <a:srgbClr val="003399"/>
                </a:solidFill>
              </a:rPr>
              <a:t>: https</a:t>
            </a:r>
            <a:r>
              <a:rPr lang="en-US" sz="700" b="1" i="1" dirty="0">
                <a:solidFill>
                  <a:srgbClr val="003399"/>
                </a:solidFill>
              </a:rPr>
              <a:t>://www.flickr.com/photos/88687552@N02/8247017546 </a:t>
            </a:r>
          </a:p>
        </p:txBody>
      </p:sp>
    </p:spTree>
    <p:extLst>
      <p:ext uri="{BB962C8B-B14F-4D97-AF65-F5344CB8AC3E}">
        <p14:creationId xmlns:p14="http://schemas.microsoft.com/office/powerpoint/2010/main" val="8658447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1187625" y="1237899"/>
            <a:ext cx="6408712" cy="1045819"/>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2" name="Title 1"/>
          <p:cNvSpPr>
            <a:spLocks noGrp="1"/>
          </p:cNvSpPr>
          <p:nvPr>
            <p:ph type="title"/>
          </p:nvPr>
        </p:nvSpPr>
        <p:spPr/>
        <p:txBody>
          <a:bodyPr/>
          <a:lstStyle/>
          <a:p>
            <a:r>
              <a:rPr lang="en-GB" dirty="0"/>
              <a:t>THE IN-DEPTH STUDY</a:t>
            </a:r>
            <a:endParaRPr lang="nl-BE" dirty="0"/>
          </a:p>
        </p:txBody>
      </p:sp>
      <p:sp>
        <p:nvSpPr>
          <p:cNvPr id="3" name="Content Placeholder 2"/>
          <p:cNvSpPr>
            <a:spLocks noGrp="1"/>
          </p:cNvSpPr>
          <p:nvPr>
            <p:ph sz="half" idx="1"/>
          </p:nvPr>
        </p:nvSpPr>
        <p:spPr/>
        <p:txBody>
          <a:bodyPr>
            <a:normAutofit/>
          </a:bodyPr>
          <a:lstStyle/>
          <a:p>
            <a:r>
              <a:rPr lang="en-GB" sz="1800" dirty="0"/>
              <a:t>6 systems described through </a:t>
            </a:r>
            <a:r>
              <a:rPr lang="en-GB" sz="1800" dirty="0">
                <a:solidFill>
                  <a:srgbClr val="C00000"/>
                </a:solidFill>
              </a:rPr>
              <a:t>in-depth desk research</a:t>
            </a:r>
            <a:r>
              <a:rPr lang="en-GB" sz="1800" dirty="0"/>
              <a:t>: </a:t>
            </a:r>
          </a:p>
          <a:p>
            <a:endParaRPr lang="en-US" sz="1800" dirty="0"/>
          </a:p>
          <a:p>
            <a:endParaRPr lang="en-US" sz="1800" dirty="0"/>
          </a:p>
          <a:p>
            <a:endParaRPr lang="en-US" sz="1800" dirty="0"/>
          </a:p>
          <a:p>
            <a:endParaRPr lang="en-US" sz="1800" dirty="0"/>
          </a:p>
          <a:p>
            <a:r>
              <a:rPr lang="en-US" sz="1800" dirty="0"/>
              <a:t>6 systems described through </a:t>
            </a:r>
            <a:r>
              <a:rPr lang="en-US" sz="1800" dirty="0">
                <a:solidFill>
                  <a:srgbClr val="C00000"/>
                </a:solidFill>
              </a:rPr>
              <a:t>interviews with 3 stakeholders</a:t>
            </a:r>
            <a:r>
              <a:rPr lang="en-US" sz="1800" dirty="0"/>
              <a:t>: </a:t>
            </a:r>
          </a:p>
          <a:p>
            <a:endParaRPr lang="nl-BE" sz="1800" dirty="0"/>
          </a:p>
        </p:txBody>
      </p:sp>
      <p:sp>
        <p:nvSpPr>
          <p:cNvPr id="5" name="Rounded Rectangle 4"/>
          <p:cNvSpPr/>
          <p:nvPr/>
        </p:nvSpPr>
        <p:spPr>
          <a:xfrm>
            <a:off x="1187625" y="3003798"/>
            <a:ext cx="6408713" cy="1544661"/>
          </a:xfrm>
          <a:prstGeom prst="roundRect">
            <a:avLst/>
          </a:prstGeom>
          <a:solidFill>
            <a:schemeClr val="accent6">
              <a:lumMod val="20000"/>
              <a:lumOff val="80000"/>
            </a:schemeClr>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dirty="0"/>
          </a:p>
        </p:txBody>
      </p:sp>
      <p:sp>
        <p:nvSpPr>
          <p:cNvPr id="4" name="TextBox 3"/>
          <p:cNvSpPr txBox="1"/>
          <p:nvPr/>
        </p:nvSpPr>
        <p:spPr>
          <a:xfrm>
            <a:off x="1187624" y="3150716"/>
            <a:ext cx="6552728" cy="1077218"/>
          </a:xfrm>
          <a:prstGeom prst="rect">
            <a:avLst/>
          </a:prstGeom>
          <a:noFill/>
        </p:spPr>
        <p:txBody>
          <a:bodyPr wrap="square" rtlCol="0">
            <a:spAutoFit/>
          </a:bodyPr>
          <a:lstStyle/>
          <a:p>
            <a:pPr marL="342900" indent="-342900">
              <a:buFont typeface="+mj-lt"/>
              <a:buAutoNum type="arabicPeriod"/>
            </a:pPr>
            <a:r>
              <a:rPr lang="en-US" sz="1600" dirty="0"/>
              <a:t>Owner of the sentinel or alert system </a:t>
            </a:r>
          </a:p>
          <a:p>
            <a:pPr marL="342900" indent="-342900">
              <a:buFont typeface="+mj-lt"/>
              <a:buAutoNum type="arabicPeriod"/>
            </a:pPr>
            <a:r>
              <a:rPr lang="en-US" sz="1600" dirty="0"/>
              <a:t>Workplace actor who reports to the system </a:t>
            </a:r>
          </a:p>
          <a:p>
            <a:pPr marL="342900" indent="-342900">
              <a:buFont typeface="+mj-lt"/>
              <a:buAutoNum type="arabicPeriod"/>
            </a:pPr>
            <a:r>
              <a:rPr lang="en-US" sz="1600" dirty="0"/>
              <a:t>Researcher or other stakeholder using the system for monitoring, occupational disease recognition, or workplace prevention</a:t>
            </a:r>
          </a:p>
        </p:txBody>
      </p:sp>
      <p:sp>
        <p:nvSpPr>
          <p:cNvPr id="6" name="TextBox 5"/>
          <p:cNvSpPr txBox="1"/>
          <p:nvPr/>
        </p:nvSpPr>
        <p:spPr>
          <a:xfrm>
            <a:off x="1313130" y="1304358"/>
            <a:ext cx="6696744" cy="830997"/>
          </a:xfrm>
          <a:prstGeom prst="rect">
            <a:avLst/>
          </a:prstGeom>
          <a:noFill/>
        </p:spPr>
        <p:txBody>
          <a:bodyPr wrap="square" rtlCol="0">
            <a:spAutoFit/>
          </a:bodyPr>
          <a:lstStyle/>
          <a:p>
            <a:r>
              <a:rPr lang="en-US" sz="1600" dirty="0"/>
              <a:t>Information describing the development, outline and results of the systems was gathered from websites, grey literature and scientific publications</a:t>
            </a:r>
          </a:p>
        </p:txBody>
      </p:sp>
    </p:spTree>
    <p:extLst>
      <p:ext uri="{BB962C8B-B14F-4D97-AF65-F5344CB8AC3E}">
        <p14:creationId xmlns:p14="http://schemas.microsoft.com/office/powerpoint/2010/main" val="15645228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311446" y="3363838"/>
            <a:ext cx="2144586" cy="1541421"/>
          </a:xfrm>
          <a:prstGeom prst="rect">
            <a:avLst/>
          </a:prstGeom>
        </p:spPr>
      </p:pic>
      <p:sp>
        <p:nvSpPr>
          <p:cNvPr id="2" name="Title 1"/>
          <p:cNvSpPr>
            <a:spLocks noGrp="1"/>
          </p:cNvSpPr>
          <p:nvPr>
            <p:ph type="title"/>
          </p:nvPr>
        </p:nvSpPr>
        <p:spPr>
          <a:xfrm>
            <a:off x="450001" y="134999"/>
            <a:ext cx="8082439" cy="519941"/>
          </a:xfrm>
        </p:spPr>
        <p:txBody>
          <a:bodyPr/>
          <a:lstStyle/>
          <a:p>
            <a:r>
              <a:rPr lang="en-US" cap="all" dirty="0"/>
              <a:t>TWO </a:t>
            </a:r>
            <a:r>
              <a:rPr lang="en-US" cap="all" dirty="0" err="1"/>
              <a:t>workshopS</a:t>
            </a:r>
            <a:endParaRPr lang="nl-BE" cap="all" dirty="0"/>
          </a:p>
        </p:txBody>
      </p:sp>
      <p:sp>
        <p:nvSpPr>
          <p:cNvPr id="3" name="Content Placeholder 2"/>
          <p:cNvSpPr>
            <a:spLocks noGrp="1"/>
          </p:cNvSpPr>
          <p:nvPr>
            <p:ph sz="half" idx="1"/>
          </p:nvPr>
        </p:nvSpPr>
        <p:spPr>
          <a:xfrm>
            <a:off x="115598" y="1192220"/>
            <a:ext cx="4168370" cy="2636888"/>
          </a:xfrm>
        </p:spPr>
        <p:txBody>
          <a:bodyPr>
            <a:normAutofit/>
          </a:bodyPr>
          <a:lstStyle/>
          <a:p>
            <a:r>
              <a:rPr lang="en-US" sz="1600" dirty="0">
                <a:solidFill>
                  <a:schemeClr val="accent4"/>
                </a:solidFill>
              </a:rPr>
              <a:t>Expert workshop </a:t>
            </a:r>
            <a:r>
              <a:rPr lang="en-US" sz="1600" dirty="0"/>
              <a:t>to discuss outcomes of Tasks 1 and 2 of the project</a:t>
            </a:r>
          </a:p>
          <a:p>
            <a:r>
              <a:rPr lang="en-US" sz="1600" dirty="0"/>
              <a:t>Gathered systems’ owners and users, researchers and actors in the disease recognition area </a:t>
            </a:r>
          </a:p>
          <a:p>
            <a:r>
              <a:rPr lang="en-US" sz="1600" dirty="0">
                <a:solidFill>
                  <a:srgbClr val="C00000"/>
                </a:solidFill>
              </a:rPr>
              <a:t>Objective:</a:t>
            </a:r>
            <a:r>
              <a:rPr lang="en-US" sz="1600" dirty="0"/>
              <a:t> to gain more insight on the drivers and obstacles to the implementation of systems </a:t>
            </a:r>
          </a:p>
        </p:txBody>
      </p:sp>
      <p:sp>
        <p:nvSpPr>
          <p:cNvPr id="6" name="Right Arrow 5"/>
          <p:cNvSpPr/>
          <p:nvPr/>
        </p:nvSpPr>
        <p:spPr>
          <a:xfrm rot="7915548">
            <a:off x="3089713" y="543953"/>
            <a:ext cx="864646" cy="272392"/>
          </a:xfrm>
          <a:prstGeom prst="rightArrow">
            <a:avLst/>
          </a:prstGeom>
          <a:solidFill>
            <a:srgbClr val="003399"/>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7" name="Right Arrow 6"/>
          <p:cNvSpPr/>
          <p:nvPr/>
        </p:nvSpPr>
        <p:spPr>
          <a:xfrm rot="2834104">
            <a:off x="4630177" y="543953"/>
            <a:ext cx="864646" cy="272392"/>
          </a:xfrm>
          <a:prstGeom prst="rightArrow">
            <a:avLst/>
          </a:prstGeom>
          <a:solidFill>
            <a:srgbClr val="003399"/>
          </a:solidFill>
          <a:ln>
            <a:solidFill>
              <a:srgbClr val="00339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BE"/>
          </a:p>
        </p:txBody>
      </p:sp>
      <p:sp>
        <p:nvSpPr>
          <p:cNvPr id="9" name="Content Placeholder 2"/>
          <p:cNvSpPr txBox="1">
            <a:spLocks/>
          </p:cNvSpPr>
          <p:nvPr/>
        </p:nvSpPr>
        <p:spPr>
          <a:xfrm>
            <a:off x="4489970" y="1192220"/>
            <a:ext cx="4474518" cy="2636888"/>
          </a:xfrm>
          <a:prstGeom prst="rect">
            <a:avLst/>
          </a:prstGeom>
        </p:spPr>
        <p:txBody>
          <a:bodyPr vert="horz" lIns="91440" tIns="45720" rIns="91440" bIns="45720" rtlCol="0" anchor="t" anchorCtr="0">
            <a:normAutofit/>
          </a:bodyPr>
          <a:lstStyle>
            <a:lvl1pPr marL="189000" indent="-189000" algn="l" defTabSz="342900" rtl="0" eaLnBrk="1" latinLnBrk="0" hangingPunct="1">
              <a:spcBef>
                <a:spcPts val="450"/>
              </a:spcBef>
              <a:spcAft>
                <a:spcPts val="0"/>
              </a:spcAft>
              <a:buClr>
                <a:schemeClr val="tx2"/>
              </a:buClr>
              <a:buFont typeface="Wingdings" pitchFamily="2" charset="2"/>
              <a:buChar char="§"/>
              <a:defRPr sz="1350" b="1" i="0" kern="1200" baseline="0">
                <a:solidFill>
                  <a:schemeClr val="tx2"/>
                </a:solidFill>
                <a:latin typeface="+mn-lt"/>
                <a:ea typeface="+mn-ea"/>
                <a:cs typeface="+mn-cs"/>
              </a:defRPr>
            </a:lvl1pPr>
            <a:lvl2pPr marL="324000" indent="-135000" algn="l" defTabSz="342900" rtl="0" eaLnBrk="1" latinLnBrk="0" hangingPunct="1">
              <a:spcBef>
                <a:spcPts val="0"/>
              </a:spcBef>
              <a:spcAft>
                <a:spcPts val="0"/>
              </a:spcAft>
              <a:buClrTx/>
              <a:buFont typeface="Arial" pitchFamily="34" charset="0"/>
              <a:buChar char="•"/>
              <a:defRPr sz="1350" kern="1200" baseline="0">
                <a:solidFill>
                  <a:schemeClr val="tx1"/>
                </a:solidFill>
                <a:latin typeface="+mn-lt"/>
                <a:ea typeface="+mn-ea"/>
                <a:cs typeface="+mn-cs"/>
              </a:defRPr>
            </a:lvl2pPr>
            <a:lvl3pPr marL="459000" indent="-135000" algn="l" defTabSz="342900" rtl="0" eaLnBrk="1" latinLnBrk="0" hangingPunct="1">
              <a:spcBef>
                <a:spcPts val="0"/>
              </a:spcBef>
              <a:spcAft>
                <a:spcPts val="0"/>
              </a:spcAft>
              <a:buClrTx/>
              <a:buFont typeface="Arial" pitchFamily="34" charset="0"/>
              <a:buChar char="−"/>
              <a:defRPr sz="1275" kern="1200" baseline="0">
                <a:solidFill>
                  <a:schemeClr val="tx1"/>
                </a:solidFill>
                <a:latin typeface="+mn-lt"/>
                <a:ea typeface="+mn-ea"/>
                <a:cs typeface="+mn-cs"/>
              </a:defRPr>
            </a:lvl3pPr>
            <a:lvl4pPr marL="594000" indent="-135000" algn="l" defTabSz="342900" rtl="0" eaLnBrk="1" latinLnBrk="0" hangingPunct="1">
              <a:spcBef>
                <a:spcPts val="0"/>
              </a:spcBef>
              <a:spcAft>
                <a:spcPts val="0"/>
              </a:spcAft>
              <a:buClrTx/>
              <a:buFont typeface="Arial" pitchFamily="34" charset="0"/>
              <a:buChar char="•"/>
              <a:defRPr sz="1200" kern="1200" baseline="0">
                <a:solidFill>
                  <a:schemeClr val="tx1"/>
                </a:solidFill>
                <a:latin typeface="+mn-lt"/>
                <a:ea typeface="+mn-ea"/>
                <a:cs typeface="+mn-cs"/>
              </a:defRPr>
            </a:lvl4pPr>
            <a:lvl5pPr marL="729000" indent="-135000" algn="l" defTabSz="342900" rtl="0" eaLnBrk="1" latinLnBrk="0" hangingPunct="1">
              <a:spcBef>
                <a:spcPts val="0"/>
              </a:spcBef>
              <a:spcAft>
                <a:spcPts val="0"/>
              </a:spcAft>
              <a:buClrTx/>
              <a:buFont typeface="Arial" pitchFamily="34" charset="0"/>
              <a:buChar char="−"/>
              <a:defRPr sz="1125" kern="1200" baseline="0">
                <a:solidFill>
                  <a:schemeClr val="tx1"/>
                </a:solidFill>
                <a:latin typeface="+mn-lt"/>
                <a:ea typeface="+mn-ea"/>
                <a:cs typeface="+mn-cs"/>
              </a:defRPr>
            </a:lvl5pPr>
            <a:lvl6pPr marL="1885950" indent="-171450" algn="l" defTabSz="342900" rtl="0" eaLnBrk="1" latinLnBrk="0" hangingPunct="1">
              <a:spcBef>
                <a:spcPts val="0"/>
              </a:spcBef>
              <a:buClr>
                <a:schemeClr val="tx2"/>
              </a:buClr>
              <a:buSzPct val="101000"/>
              <a:buFont typeface="Courier New" pitchFamily="49" charset="0"/>
              <a:buChar char="o"/>
              <a:defRPr sz="900" kern="1200" baseline="0">
                <a:solidFill>
                  <a:schemeClr val="tx1"/>
                </a:solidFill>
                <a:latin typeface="+mn-lt"/>
                <a:ea typeface="+mn-ea"/>
                <a:cs typeface="+mn-cs"/>
              </a:defRPr>
            </a:lvl6pPr>
            <a:lvl7pPr marL="2228850" indent="-171450" algn="l" defTabSz="342900" rtl="0" eaLnBrk="1" latinLnBrk="0" hangingPunct="1">
              <a:spcBef>
                <a:spcPts val="0"/>
              </a:spcBef>
              <a:buClr>
                <a:schemeClr val="tx2"/>
              </a:buClr>
              <a:buFont typeface="Courier New" pitchFamily="49" charset="0"/>
              <a:buChar char="o"/>
              <a:defRPr sz="900" kern="1200" baseline="0">
                <a:solidFill>
                  <a:schemeClr val="tx1"/>
                </a:solidFill>
                <a:latin typeface="+mn-lt"/>
                <a:ea typeface="+mn-ea"/>
                <a:cs typeface="+mn-cs"/>
              </a:defRPr>
            </a:lvl7pPr>
            <a:lvl8pPr marL="25717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8pPr>
            <a:lvl9pPr marL="2914650" indent="-171450" algn="l" defTabSz="342900" rtl="0" eaLnBrk="1" latinLnBrk="0" hangingPunct="1">
              <a:spcBef>
                <a:spcPct val="20000"/>
              </a:spcBef>
              <a:buClr>
                <a:schemeClr val="tx2"/>
              </a:buClr>
              <a:buFont typeface="Courier New" pitchFamily="49" charset="0"/>
              <a:buChar char="o"/>
              <a:defRPr sz="900" kern="1200" baseline="0">
                <a:solidFill>
                  <a:schemeClr val="tx1"/>
                </a:solidFill>
                <a:latin typeface="+mn-lt"/>
                <a:ea typeface="+mn-ea"/>
                <a:cs typeface="+mn-cs"/>
              </a:defRPr>
            </a:lvl9pPr>
          </a:lstStyle>
          <a:p>
            <a:r>
              <a:rPr lang="en-US" sz="1600" dirty="0">
                <a:solidFill>
                  <a:schemeClr val="accent4"/>
                </a:solidFill>
              </a:rPr>
              <a:t>Policy workshop </a:t>
            </a:r>
            <a:r>
              <a:rPr lang="en-US" sz="1600" dirty="0"/>
              <a:t>to discuss and consolidate results of the project</a:t>
            </a:r>
          </a:p>
          <a:p>
            <a:r>
              <a:rPr lang="en-US" sz="1600" dirty="0"/>
              <a:t>Gathered representatives of ministries of health and </a:t>
            </a:r>
            <a:r>
              <a:rPr lang="en-US" sz="1600" dirty="0" err="1"/>
              <a:t>labour</a:t>
            </a:r>
            <a:r>
              <a:rPr lang="en-US" sz="1600" dirty="0"/>
              <a:t>, national insurance bodies, institutes of public health, etc. </a:t>
            </a:r>
          </a:p>
          <a:p>
            <a:r>
              <a:rPr lang="en-US" sz="1600" dirty="0">
                <a:solidFill>
                  <a:srgbClr val="C00000"/>
                </a:solidFill>
              </a:rPr>
              <a:t>Objective:</a:t>
            </a:r>
            <a:r>
              <a:rPr lang="en-US" sz="1600" dirty="0"/>
              <a:t> disseminate findings and recommendations derived from the project</a:t>
            </a:r>
          </a:p>
        </p:txBody>
      </p:sp>
      <p:sp>
        <p:nvSpPr>
          <p:cNvPr id="8" name="TextBox 7"/>
          <p:cNvSpPr txBox="1"/>
          <p:nvPr/>
        </p:nvSpPr>
        <p:spPr>
          <a:xfrm>
            <a:off x="2609958" y="4891975"/>
            <a:ext cx="6048672" cy="200055"/>
          </a:xfrm>
          <a:prstGeom prst="rect">
            <a:avLst/>
          </a:prstGeom>
          <a:noFill/>
        </p:spPr>
        <p:txBody>
          <a:bodyPr wrap="square" rtlCol="0">
            <a:spAutoFit/>
          </a:bodyPr>
          <a:lstStyle/>
          <a:p>
            <a:pPr algn="r"/>
            <a:r>
              <a:rPr lang="en-US" sz="700" b="1" i="1" dirty="0">
                <a:solidFill>
                  <a:srgbClr val="003399"/>
                </a:solidFill>
              </a:rPr>
              <a:t>Image source: http://freecliparty.com/free-image-clip-art/358524/general-meeting-clipart-images-urda6gb-image-clip-art</a:t>
            </a:r>
          </a:p>
        </p:txBody>
      </p:sp>
    </p:spTree>
    <p:extLst>
      <p:ext uri="{BB962C8B-B14F-4D97-AF65-F5344CB8AC3E}">
        <p14:creationId xmlns:p14="http://schemas.microsoft.com/office/powerpoint/2010/main" val="1310847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BE" dirty="0"/>
              <a:t>RESULTS LITERATURE REVIEW</a:t>
            </a:r>
          </a:p>
        </p:txBody>
      </p:sp>
      <p:sp>
        <p:nvSpPr>
          <p:cNvPr id="3" name="Content Placeholder 2"/>
          <p:cNvSpPr>
            <a:spLocks noGrp="1"/>
          </p:cNvSpPr>
          <p:nvPr>
            <p:ph sz="half" idx="1"/>
          </p:nvPr>
        </p:nvSpPr>
        <p:spPr/>
        <p:txBody>
          <a:bodyPr/>
          <a:lstStyle/>
          <a:p>
            <a:r>
              <a:rPr lang="en-US" sz="1800" dirty="0"/>
              <a:t>75 systems/approaches identified from EU countries as well as outside Europe (USA, Canada, Australia, Singapore, Taiwan etc.) </a:t>
            </a:r>
          </a:p>
          <a:p>
            <a:r>
              <a:rPr lang="en-US" sz="1800" dirty="0">
                <a:solidFill>
                  <a:srgbClr val="C00000"/>
                </a:solidFill>
              </a:rPr>
              <a:t>Typology </a:t>
            </a:r>
            <a:r>
              <a:rPr lang="en-US" sz="1800" dirty="0"/>
              <a:t>with algorithm to determine type</a:t>
            </a:r>
            <a:endParaRPr lang="nl-BE"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09360" y="1851670"/>
            <a:ext cx="6441154" cy="2796580"/>
          </a:xfrm>
          <a:prstGeom prst="rect">
            <a:avLst/>
          </a:prstGeom>
        </p:spPr>
      </p:pic>
    </p:spTree>
    <p:extLst>
      <p:ext uri="{BB962C8B-B14F-4D97-AF65-F5344CB8AC3E}">
        <p14:creationId xmlns:p14="http://schemas.microsoft.com/office/powerpoint/2010/main" val="694336733"/>
      </p:ext>
    </p:extLst>
  </p:cSld>
  <p:clrMapOvr>
    <a:masterClrMapping/>
  </p:clrMapOvr>
</p:sld>
</file>

<file path=ppt/theme/theme1.xml><?xml version="1.0" encoding="utf-8"?>
<a:theme xmlns:a="http://schemas.openxmlformats.org/drawingml/2006/main" name="EUOSHA Research - Wide">
  <a:themeElements>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Research materials">
        <a:dk1>
          <a:srgbClr val="000000"/>
        </a:dk1>
        <a:lt1>
          <a:srgbClr val="FFFFFF"/>
        </a:lt1>
        <a:dk2>
          <a:srgbClr val="003399"/>
        </a:dk2>
        <a:lt2>
          <a:srgbClr val="FFFFFF"/>
        </a:lt2>
        <a:accent1>
          <a:srgbClr val="003399"/>
        </a:accent1>
        <a:accent2>
          <a:srgbClr val="F6A400"/>
        </a:accent2>
        <a:accent3>
          <a:srgbClr val="B1B3B4"/>
        </a:accent3>
        <a:accent4>
          <a:srgbClr val="449FA2"/>
        </a:accent4>
        <a:accent5>
          <a:srgbClr val="58585A"/>
        </a:accent5>
        <a:accent6>
          <a:srgbClr val="FBDB99"/>
        </a:accent6>
        <a:hlink>
          <a:srgbClr val="003399"/>
        </a:hlink>
        <a:folHlink>
          <a:srgbClr val="B1B3B4"/>
        </a:folHlink>
      </a:clrScheme>
    </a:extraClrScheme>
  </a:extraClrSchemeLst>
  <a:extLst>
    <a:ext uri="{05A4C25C-085E-4340-85A3-A5531E510DB2}">
      <thm15:themeFamily xmlns:thm15="http://schemas.microsoft.com/office/thememl/2012/main" name="EUOSHA Research.potx" id="{73B1740A-28E4-4F3D-BA81-D128A5502583}" vid="{3DFC12B9-02CB-40CB-8EEE-DBA5C4E31C8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EUOSHA Research</Template>
  <TotalTime>7727</TotalTime>
  <Words>2022</Words>
  <Application>Microsoft Office PowerPoint</Application>
  <PresentationFormat>On-screen Show (16:9)</PresentationFormat>
  <Paragraphs>292</Paragraphs>
  <Slides>33</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33</vt:i4>
      </vt:variant>
    </vt:vector>
  </HeadingPairs>
  <TitlesOfParts>
    <vt:vector size="40" baseType="lpstr">
      <vt:lpstr>ＭＳ Ｐゴシック</vt:lpstr>
      <vt:lpstr>Arial</vt:lpstr>
      <vt:lpstr>Calibri</vt:lpstr>
      <vt:lpstr>Courier New</vt:lpstr>
      <vt:lpstr>Trebuchet MS</vt:lpstr>
      <vt:lpstr>Wingdings</vt:lpstr>
      <vt:lpstr>EUOSHA Research - Wide</vt:lpstr>
      <vt:lpstr>Alert and sentinel approaches for the identification of work-related diseases in the EU Presentation for a non-expert audience  </vt:lpstr>
      <vt:lpstr>INTRODUCTION </vt:lpstr>
      <vt:lpstr>INTRODUCTION</vt:lpstr>
      <vt:lpstr>OBJECTIVES OF THE PROJECT</vt:lpstr>
      <vt:lpstr>OVERVIEW OF THE PROJECT</vt:lpstr>
      <vt:lpstr>LITERATURE REVIEW</vt:lpstr>
      <vt:lpstr>THE IN-DEPTH STUDY</vt:lpstr>
      <vt:lpstr>TWO workshopS</vt:lpstr>
      <vt:lpstr>RESULTS LITERATURE REVIEW</vt:lpstr>
      <vt:lpstr>BASIC TYPOLOGY DEFINED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DRIVERS AND OBSTACLES OF THE SYSTEMS</vt:lpstr>
      <vt:lpstr>DRIVERS AND OBSTACLES OF THE SYSTEMS</vt:lpstr>
      <vt:lpstr>Setting up a sentinel approach  recommendations for system developers </vt:lpstr>
      <vt:lpstr>Setting up a sentinel approach recommendations for system developers </vt:lpstr>
      <vt:lpstr>Setting up a sentinel approach  recommendations for system developers </vt:lpstr>
      <vt:lpstr>Assessment of the signals — recommendations </vt:lpstr>
      <vt:lpstr>Assessment of the signals — RECOMMENDATIONS</vt:lpstr>
      <vt:lpstr>Recommendations for improvement of sentinel surveillance in the EU — General Recommendations</vt:lpstr>
      <vt:lpstr>Visions for future — development of EU-wide sentinel surveillance </vt:lpstr>
    </vt:vector>
  </TitlesOfParts>
  <Company>EU-OSHA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Teresa CARDÁS</dc:creator>
  <cp:lastModifiedBy>Emmanuelle BRUN</cp:lastModifiedBy>
  <cp:revision>232</cp:revision>
  <dcterms:created xsi:type="dcterms:W3CDTF">2017-08-29T10:05:17Z</dcterms:created>
  <dcterms:modified xsi:type="dcterms:W3CDTF">2018-12-10T12:00:27Z</dcterms:modified>
</cp:coreProperties>
</file>