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27"/>
  </p:notesMasterIdLst>
  <p:handoutMasterIdLst>
    <p:handoutMasterId r:id="rId28"/>
  </p:handoutMasterIdLst>
  <p:sldIdLst>
    <p:sldId id="292" r:id="rId2"/>
    <p:sldId id="293" r:id="rId3"/>
    <p:sldId id="411" r:id="rId4"/>
    <p:sldId id="377" r:id="rId5"/>
    <p:sldId id="375" r:id="rId6"/>
    <p:sldId id="403" r:id="rId7"/>
    <p:sldId id="376" r:id="rId8"/>
    <p:sldId id="407" r:id="rId9"/>
    <p:sldId id="388" r:id="rId10"/>
    <p:sldId id="390" r:id="rId11"/>
    <p:sldId id="402" r:id="rId12"/>
    <p:sldId id="380" r:id="rId13"/>
    <p:sldId id="384" r:id="rId14"/>
    <p:sldId id="393" r:id="rId15"/>
    <p:sldId id="409" r:id="rId16"/>
    <p:sldId id="391" r:id="rId17"/>
    <p:sldId id="404" r:id="rId18"/>
    <p:sldId id="392" r:id="rId19"/>
    <p:sldId id="412" r:id="rId20"/>
    <p:sldId id="410" r:id="rId21"/>
    <p:sldId id="374" r:id="rId22"/>
    <p:sldId id="389" r:id="rId23"/>
    <p:sldId id="372" r:id="rId24"/>
    <p:sldId id="373" r:id="rId25"/>
    <p:sldId id="371" r:id="rId26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Lorenzo MUNAR" initials="LM" lastIdx="6" clrIdx="6">
    <p:extLst>
      <p:ext uri="{19B8F6BF-5375-455C-9EA6-DF929625EA0E}">
        <p15:presenceInfo xmlns:p15="http://schemas.microsoft.com/office/powerpoint/2012/main" userId="S-1-5-21-1482476501-790525478-839522115-1408" providerId="AD"/>
      </p:ext>
    </p:extLst>
  </p:cmAuthor>
  <p:cmAuthor id="1" name="Birgit" initials="BM" lastIdx="6" clrIdx="0"/>
  <p:cmAuthor id="8" name="Sarah COPSEY" initials="SC" lastIdx="4" clrIdx="7">
    <p:extLst>
      <p:ext uri="{19B8F6BF-5375-455C-9EA6-DF929625EA0E}">
        <p15:presenceInfo xmlns:p15="http://schemas.microsoft.com/office/powerpoint/2012/main" userId="S-1-5-21-1482476501-790525478-839522115-1141" providerId="AD"/>
      </p:ext>
    </p:extLst>
  </p:cmAuthor>
  <p:cmAuthor id="2" name="Lothar LISSNER" initials="LL" lastIdx="26" clrIdx="1"/>
  <p:cmAuthor id="9" name="Francisco MONTORO - CPU Production Assistant" initials="FM-CPA" lastIdx="1" clrIdx="8">
    <p:extLst>
      <p:ext uri="{19B8F6BF-5375-455C-9EA6-DF929625EA0E}">
        <p15:presenceInfo xmlns:p15="http://schemas.microsoft.com/office/powerpoint/2012/main" userId="S-1-5-21-1482476501-790525478-839522115-8627" providerId="AD"/>
      </p:ext>
    </p:extLst>
  </p:cmAuthor>
  <p:cmAuthor id="3" name="Heike KLEMPA" initials="HK" lastIdx="8" clrIdx="2"/>
  <p:cmAuthor id="4" name="Elke SCHNEIDER" initials="ES" lastIdx="14" clrIdx="3">
    <p:extLst>
      <p:ext uri="{19B8F6BF-5375-455C-9EA6-DF929625EA0E}">
        <p15:presenceInfo xmlns:p15="http://schemas.microsoft.com/office/powerpoint/2012/main" userId="S-1-5-21-1482476501-790525478-839522115-1189" providerId="AD"/>
      </p:ext>
    </p:extLst>
  </p:cmAuthor>
  <p:cmAuthor id="5" name="Author" initials=" " lastIdx="1" clrIdx="4">
    <p:extLst>
      <p:ext uri="{19B8F6BF-5375-455C-9EA6-DF929625EA0E}">
        <p15:presenceInfo xmlns:p15="http://schemas.microsoft.com/office/powerpoint/2012/main" userId="Author" providerId="None"/>
      </p:ext>
    </p:extLst>
  </p:cmAuthor>
  <p:cmAuthor id="6" name="EU-OSHA" initials="EU-OSHA" lastIdx="2" clrIdx="5">
    <p:extLst>
      <p:ext uri="{19B8F6BF-5375-455C-9EA6-DF929625EA0E}">
        <p15:presenceInfo xmlns:p15="http://schemas.microsoft.com/office/powerpoint/2012/main" userId="EU-OS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700"/>
    <a:srgbClr val="ACC74A"/>
    <a:srgbClr val="FFFFFF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35471" autoAdjust="0"/>
  </p:normalViewPr>
  <p:slideViewPr>
    <p:cSldViewPr>
      <p:cViewPr varScale="1">
        <p:scale>
          <a:sx n="32" d="100"/>
          <a:sy n="32" d="100"/>
        </p:scale>
        <p:origin x="1940" y="32"/>
      </p:cViewPr>
      <p:guideLst>
        <p:guide orient="horz" pos="2754"/>
        <p:guide pos="5148"/>
        <p:guide pos="340"/>
        <p:guide orient="horz" pos="577"/>
      </p:guideLst>
    </p:cSldViewPr>
  </p:slideViewPr>
  <p:outlineViewPr>
    <p:cViewPr>
      <p:scale>
        <a:sx n="33" d="100"/>
        <a:sy n="33" d="100"/>
      </p:scale>
      <p:origin x="0" y="-245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76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preventing-musculoskeletal-disorders-msds-through-active-worker-participation" TargetMode="External"/><Relationship Id="rId7" Type="http://schemas.openxmlformats.org/officeDocument/2006/relationships/hyperlink" Target="https://osha.europa.eu/en/publications/conversation-starters-workplace-discussions-about-musculoskeletal-disorders/view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sha.europa.eu/en/publications/body-and-hazard-mapping-prevention-musculoskeletal-disorders-msds/view" TargetMode="External"/><Relationship Id="rId5" Type="http://schemas.openxmlformats.org/officeDocument/2006/relationships/hyperlink" Target="https://osha.europa.eu/en/publications/worker-participation-occupational-safety-and-health-practical-guide/view" TargetMode="External"/><Relationship Id="rId4" Type="http://schemas.openxmlformats.org/officeDocument/2006/relationships/hyperlink" Target="https://oshwiki.eu/wiki/Carrying_out_participatory_ergonomics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preventing-musculoskeletal-disorders-msds-through-active-worker-participation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conversation-starters-workplace-discussions-about-musculoskeletal-disorders/view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704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16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308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09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462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200" b="0" i="1" dirty="0" smtClean="0"/>
              <a:t>Worker participation in the prevention of musculoskeletal risks at work</a:t>
            </a:r>
            <a:r>
              <a:rPr lang="en-GB" sz="1200" b="0" dirty="0" smtClean="0"/>
              <a:t> </a:t>
            </a:r>
            <a:r>
              <a:rPr lang="en-GB" sz="1200" b="0" u="sng" dirty="0" smtClean="0"/>
              <a:t>https://osha.europa.eu/en/publications/worker-participation-prevention-musculoskeletal-risks-work</a:t>
            </a:r>
            <a:r>
              <a:rPr lang="en-GB" sz="1200" b="0" dirty="0" smtClean="0"/>
              <a:t> </a:t>
            </a: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1200" b="0" i="1" dirty="0" smtClean="0"/>
              <a:t>Preventing musculoskeletal disorders (MSDs) through active worker participation: good practice tips</a:t>
            </a:r>
            <a:r>
              <a:rPr lang="en-GB" sz="1200" b="0" i="1" baseline="0" dirty="0" smtClean="0"/>
              <a:t> </a:t>
            </a:r>
            <a:r>
              <a:rPr lang="en-GB" sz="1200" b="0" i="1" dirty="0" smtClean="0"/>
              <a:t>(information</a:t>
            </a:r>
            <a:r>
              <a:rPr lang="en-GB" sz="1200" b="0" i="1" baseline="0" dirty="0" smtClean="0"/>
              <a:t> sheet),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https://osha.europa.eu/en/publications/preventing-musculoskeletal-disorders-msds-through-active-worker-participation</a:t>
            </a:r>
            <a:endParaRPr lang="en-GB" sz="1200" b="0" i="1" baseline="0" dirty="0" smtClean="0"/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200" b="0" dirty="0" err="1" smtClean="0"/>
              <a:t>OSHwiki</a:t>
            </a:r>
            <a:r>
              <a:rPr lang="en-GB" sz="1200" b="0" dirty="0" smtClean="0"/>
              <a:t> article, </a:t>
            </a:r>
            <a:r>
              <a:rPr lang="en-GB" sz="1200" b="0" i="1" dirty="0" smtClean="0"/>
              <a:t>Carrying out participatory ergonomics </a:t>
            </a:r>
            <a:r>
              <a:rPr lang="en-GB" sz="1200" b="0" u="sng" dirty="0" smtClean="0">
                <a:hlinkClick r:id="rId4"/>
              </a:rPr>
              <a:t>https://oshwiki.eu/wiki/Carrying_out_participatory_ergonomics</a:t>
            </a:r>
            <a:endParaRPr lang="en-GB" sz="1200" b="0" dirty="0" smtClean="0"/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200" b="0" i="1" dirty="0" smtClean="0"/>
              <a:t>Worker participation in occupational safety and health — A practical guide</a:t>
            </a:r>
            <a:r>
              <a:rPr lang="en-GB" sz="1200" b="0" dirty="0" smtClean="0"/>
              <a:t> (</a:t>
            </a:r>
            <a:r>
              <a:rPr lang="en-GB" sz="1200" b="0" u="sng" dirty="0" smtClean="0">
                <a:hlinkClick r:id="rId5"/>
              </a:rPr>
              <a:t>https://osha.europa.eu/en/publications/worker-participation-occupational-safety-and-health-practical-guide/view</a:t>
            </a:r>
            <a:endParaRPr lang="en-GB" sz="1200" b="0" dirty="0" smtClean="0"/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200" b="0" i="1" dirty="0" smtClean="0"/>
              <a:t>Body and hazard mapping in the prevention of musculoskeletal disorders (MSDs)</a:t>
            </a:r>
            <a:r>
              <a:rPr lang="en-GB" sz="1200" b="0" dirty="0" smtClean="0"/>
              <a:t> </a:t>
            </a:r>
            <a:r>
              <a:rPr lang="en-GB" sz="1200" b="0" u="sng" dirty="0" smtClean="0">
                <a:hlinkClick r:id="rId6"/>
              </a:rPr>
              <a:t>https://osha.europa.eu/en/publications/body-and-hazard-mapping-prevention-musculoskeletal-disorders-msds/view</a:t>
            </a:r>
            <a:endParaRPr lang="en-GB" sz="1200" b="0" dirty="0" smtClean="0"/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200" b="0" i="1" dirty="0" smtClean="0"/>
              <a:t>Hazard mapping and MSDs </a:t>
            </a:r>
            <a:r>
              <a:rPr lang="en-GB" sz="1200" b="0" dirty="0" smtClean="0"/>
              <a:t>https://oshwiki.eu/wiki/Hazard_mapping_and_MSDs </a:t>
            </a:r>
            <a:endParaRPr lang="en-GB" sz="1200" b="0" i="1" dirty="0" smtClean="0"/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200" b="0" i="1" dirty="0" smtClean="0"/>
              <a:t>Conversation starters for workplace discussions about musculoskeletal disorders</a:t>
            </a:r>
            <a:r>
              <a:rPr lang="en-GB" sz="1200" b="0" dirty="0" smtClean="0"/>
              <a:t> </a:t>
            </a:r>
            <a:r>
              <a:rPr lang="en-GB" sz="1200" b="0" u="sng" dirty="0" smtClean="0">
                <a:hlinkClick r:id="rId7"/>
              </a:rPr>
              <a:t>https://osha.europa.eu/en/publications/conversation-starters-workplace-discussions-about-musculoskeletal-disorders/view</a:t>
            </a:r>
            <a:endParaRPr lang="en-GB" sz="1200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90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200" b="0" dirty="0">
                <a:solidFill>
                  <a:srgbClr val="ACC700"/>
                </a:solidFill>
              </a:rPr>
              <a:t>© European Agency for Safety and Health at Work, 2020</a:t>
            </a:r>
          </a:p>
          <a:p>
            <a:pPr marL="0" indent="0">
              <a:buNone/>
            </a:pPr>
            <a:r>
              <a:rPr lang="it-IT" sz="1200" b="0" dirty="0">
                <a:solidFill>
                  <a:srgbClr val="ACC700"/>
                </a:solidFill>
              </a:rPr>
              <a:t>Reproduction is authorised provided the source is acknowledged.</a:t>
            </a:r>
          </a:p>
          <a:p>
            <a:pPr marL="0" indent="0">
              <a:buNone/>
            </a:pPr>
            <a:r>
              <a:rPr lang="it-IT" sz="1200" b="0" dirty="0">
                <a:solidFill>
                  <a:srgbClr val="ACC700"/>
                </a:solidFill>
              </a:rPr>
              <a:t>For any use or reproduction of photos or other material that is not under the copyright of EU-OSHA, permission must be sought directly from the copyright holders.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398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endParaRPr lang="en-GB" sz="1200" dirty="0" smtClean="0"/>
          </a:p>
          <a:p>
            <a:pPr>
              <a:spcAft>
                <a:spcPts val="300"/>
              </a:spcAft>
            </a:pPr>
            <a:r>
              <a:rPr lang="en-US" dirty="0" smtClean="0"/>
              <a:t>This PPT is aimed</a:t>
            </a:r>
            <a:r>
              <a:rPr lang="en-US" baseline="0" dirty="0" smtClean="0"/>
              <a:t> mainly at employers. It is based on the following report and information sheet:</a:t>
            </a:r>
          </a:p>
          <a:p>
            <a:pPr marL="171450" lvl="0" indent="-1714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EU-OSHA</a:t>
            </a:r>
            <a:r>
              <a:rPr lang="en-GB" baseline="0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– European Agency for Safety and Health at Work. </a:t>
            </a:r>
            <a:r>
              <a:rPr lang="en-GB" sz="1200" dirty="0" smtClean="0"/>
              <a:t>Worker participation in the prevention of musculoskeletal risks at work (report)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https://osha.europa.eu/en/publications/worker-participation-prevention-musculoskeletal-risks-work</a:t>
            </a:r>
            <a:r>
              <a:rPr lang="en-US" baseline="0" dirty="0" smtClean="0"/>
              <a:t>) </a:t>
            </a:r>
            <a:endParaRPr lang="en-GB" sz="1200" dirty="0" smtClean="0"/>
          </a:p>
          <a:p>
            <a:pPr marL="171450" marR="0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EU-OSHA</a:t>
            </a:r>
            <a:r>
              <a:rPr lang="en-GB" baseline="0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– European Agency for Safety and Health at Work. </a:t>
            </a:r>
            <a:r>
              <a:rPr lang="en-US" sz="1200" dirty="0" smtClean="0"/>
              <a:t>Preventing musculoskeletal disorders (MSDs) through active worker participation: good practice tips</a:t>
            </a:r>
            <a:r>
              <a:rPr lang="en-GB" sz="1200" dirty="0" smtClean="0"/>
              <a:t> (information sheet)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https://osha.europa.eu/en/publications/preventing-musculoskeletal-disorders-msds-through-active-worker-participation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0" dirty="0" smtClean="0"/>
              <a:t>The OSH Framework directive: </a:t>
            </a:r>
            <a:r>
              <a:rPr lang="en-GB" dirty="0" smtClean="0"/>
              <a:t>https://osha.europa.eu/en/legislation/directives/the-osh-framework-directive/1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640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64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74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174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40640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3705450"/>
            <a:ext cx="5608320" cy="3660457"/>
          </a:xfrm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 smtClean="0"/>
              <a:t>EU-OSHA</a:t>
            </a:r>
            <a:r>
              <a:rPr lang="en-GB" sz="1400" baseline="0" dirty="0" smtClean="0"/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– European Agency for Safety and Health at Work.</a:t>
            </a:r>
            <a:r>
              <a:rPr lang="en-US" sz="1400" baseline="0" dirty="0" smtClean="0">
                <a:solidFill>
                  <a:schemeClr val="bg1"/>
                </a:solidFill>
              </a:rPr>
              <a:t>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Body and hazard mapping in the prevention of musculoskeletal disorders (MSDs) </a:t>
            </a:r>
            <a:r>
              <a:rPr lang="en-GB" sz="1400" dirty="0" smtClean="0"/>
              <a:t>https://osha.europa.eu/en/publications/body-and-hazard-mapping-prevention-musculoskeletal-disorders-msds </a:t>
            </a:r>
          </a:p>
          <a:p>
            <a:pPr marL="1714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EU-OSHA</a:t>
            </a:r>
            <a:r>
              <a:rPr lang="en-GB" baseline="0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– European Agency for Safety and Health at Work.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i="1" baseline="0" dirty="0" smtClean="0">
                <a:solidFill>
                  <a:schemeClr val="bg1"/>
                </a:solidFill>
              </a:rPr>
              <a:t>Body mapping for MSDs - using individual body maps</a:t>
            </a:r>
            <a:r>
              <a:rPr lang="en-US" i="0" baseline="0" dirty="0" smtClean="0">
                <a:solidFill>
                  <a:schemeClr val="bg1"/>
                </a:solidFill>
              </a:rPr>
              <a:t>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https://oshwiki.eu/wiki/Body_mapping_for_MSDs_-_using_individual_body_maps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5208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338138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3705450"/>
            <a:ext cx="5608320" cy="3660457"/>
          </a:xfrm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 smtClean="0"/>
              <a:t>EU-OSHA</a:t>
            </a:r>
            <a:r>
              <a:rPr lang="en-GB" sz="1400" baseline="0" dirty="0" smtClean="0"/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– European Agency for Safety and Health at Work. </a:t>
            </a:r>
            <a:r>
              <a:rPr lang="en-US" sz="14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Body and hazard mapping in the prevention of musculoskeletal disorders (MSDs) </a:t>
            </a:r>
            <a:r>
              <a:rPr lang="en-GB" sz="1400" dirty="0" smtClean="0"/>
              <a:t>https://osha.europa.eu/en/publications/body-and-hazard-mapping-prevention-musculoskeletal-disorders-msds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 smtClean="0"/>
              <a:t>EU-OSHA</a:t>
            </a:r>
            <a:r>
              <a:rPr lang="en-GB" sz="1400" baseline="0" dirty="0" smtClean="0"/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– European Agency for Safety and Health at Work. </a:t>
            </a:r>
            <a:r>
              <a:rPr lang="en-GB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Hazard mapping and MSDs </a:t>
            </a:r>
            <a:r>
              <a:rPr lang="en-US" altLang="en-US" sz="1400" dirty="0" smtClean="0"/>
              <a:t>https://oshwiki.eu/wiki/Hazard_mapping_and_MSDs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964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EU-OSHA</a:t>
            </a:r>
            <a:r>
              <a:rPr lang="en-GB" baseline="0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– European Agency for Safety and Health at Work.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GB" sz="1200" b="0" i="1" dirty="0" smtClean="0"/>
              <a:t>Conversation starters for workplace discussions about musculoskeletal disorders</a:t>
            </a:r>
            <a:r>
              <a:rPr lang="en-GB" sz="1200" b="0" dirty="0" smtClean="0"/>
              <a:t> </a:t>
            </a:r>
            <a:r>
              <a:rPr lang="en-GB" sz="1200" b="0" u="sng" dirty="0" smtClean="0">
                <a:hlinkClick r:id="rId3"/>
              </a:rPr>
              <a:t>https://osha.europa.eu/en/publications/conversation-starters-workplace-discussions-about-musculoskeletal-disorders/view</a:t>
            </a:r>
            <a:endParaRPr lang="en-GB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EU-OSHA</a:t>
            </a:r>
            <a:r>
              <a:rPr lang="en-GB" baseline="0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– European Agency for Safety and Health at Work.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GB" b="0" i="1" dirty="0" smtClean="0"/>
              <a:t>Napo in the workplace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 smtClean="0"/>
              <a:t>https://www.napofilm.net/en/learning-with-napo/napo-in-the-workplace?search=&amp;page=1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84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18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3" y="4131470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6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2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59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532813" y="4745832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fld id="{00D7F837-384B-477C-8229-5D44E34942A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3" name="Titelplatzhalter 1"/>
          <p:cNvSpPr>
            <a:spLocks noGrp="1"/>
          </p:cNvSpPr>
          <p:nvPr>
            <p:ph type="title"/>
          </p:nvPr>
        </p:nvSpPr>
        <p:spPr bwMode="auto">
          <a:xfrm>
            <a:off x="452439" y="150019"/>
            <a:ext cx="7646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665163" y="894160"/>
            <a:ext cx="7434262" cy="3377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noProof="0" dirty="0" smtClean="0"/>
              <a:t>Click to edit Master text style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11039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532813" y="4745832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fld id="{00D7F837-384B-477C-8229-5D44E34942A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3" name="Titelplatzhalter 1"/>
          <p:cNvSpPr>
            <a:spLocks noGrp="1"/>
          </p:cNvSpPr>
          <p:nvPr>
            <p:ph type="title"/>
          </p:nvPr>
        </p:nvSpPr>
        <p:spPr bwMode="auto">
          <a:xfrm>
            <a:off x="452439" y="150019"/>
            <a:ext cx="7646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665163" y="894160"/>
            <a:ext cx="7434262" cy="3377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noProof="0" dirty="0" smtClean="0"/>
              <a:t>Click to edit Master text style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97139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532813" y="4745832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fld id="{00D7F837-384B-477C-8229-5D44E34942A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3" name="Titelplatzhalter 1"/>
          <p:cNvSpPr>
            <a:spLocks noGrp="1"/>
          </p:cNvSpPr>
          <p:nvPr>
            <p:ph type="title"/>
          </p:nvPr>
        </p:nvSpPr>
        <p:spPr bwMode="auto">
          <a:xfrm>
            <a:off x="452439" y="150019"/>
            <a:ext cx="7646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665163" y="894160"/>
            <a:ext cx="7434262" cy="3377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noProof="0" dirty="0" smtClean="0"/>
              <a:t>Click to edit Master text style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17527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6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18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3" y="4131470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019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3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5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21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3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74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7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localhost/Volumes/XRAID/Equipo%20Rojo/EU-OSHA/18-0115%20PPT%20templates%20update/PNG/FONDO-PATRON-EUOSHA-2011-16-9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42915" y="4705351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563" baseline="0" smtClean="0"/>
              <a:pPr/>
              <a:t>‹#›</a:t>
            </a:fld>
            <a:endParaRPr lang="en-GB" sz="563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432678" y="4522145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989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l" defTabSz="257175" rtl="0" eaLnBrk="1" latinLnBrk="0" hangingPunct="1">
        <a:spcBef>
          <a:spcPct val="0"/>
        </a:spcBef>
        <a:buNone/>
        <a:defRPr sz="135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41750" indent="-141750" algn="l" defTabSz="257175" rtl="0" eaLnBrk="1" latinLnBrk="0" hangingPunct="1">
        <a:spcBef>
          <a:spcPts val="338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013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430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3442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956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4455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67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844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707485" indent="-160735" algn="l" defTabSz="257175" rtl="0" eaLnBrk="1" latinLnBrk="0" hangingPunct="1">
        <a:spcBef>
          <a:spcPts val="0"/>
        </a:spcBef>
        <a:buFont typeface="Arial" pitchFamily="34" charset="0"/>
        <a:buChar char="•"/>
        <a:defRPr sz="788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49250" indent="-101250" algn="l" defTabSz="257175" rtl="0" eaLnBrk="1" latinLnBrk="0" hangingPunct="1">
        <a:spcBef>
          <a:spcPts val="0"/>
        </a:spcBef>
        <a:buFont typeface="Arial" pitchFamily="34" charset="0"/>
        <a:buChar char="−"/>
        <a:defRPr sz="73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oshwiki.eu/wiki/Hazard_mapping_and_MSDs" TargetMode="External"/><Relationship Id="rId3" Type="http://schemas.openxmlformats.org/officeDocument/2006/relationships/hyperlink" Target="https://osha.europa.eu/en/publications/worker-participation-prevention-musculoskeletal-risks-work" TargetMode="External"/><Relationship Id="rId7" Type="http://schemas.openxmlformats.org/officeDocument/2006/relationships/hyperlink" Target="https://osha.europa.eu/en/publications/body-and-hazard-mapping-prevention-musculoskeletal-disorders-msds/view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worker-participation-occupational-safety-and-health-practical-guide/view" TargetMode="External"/><Relationship Id="rId5" Type="http://schemas.openxmlformats.org/officeDocument/2006/relationships/hyperlink" Target="https://oshwiki.eu/wiki/Carrying_out_participatory_ergonomics" TargetMode="External"/><Relationship Id="rId4" Type="http://schemas.openxmlformats.org/officeDocument/2006/relationships/hyperlink" Target="https://osha.europa.eu/en/publications/preventing-musculoskeletal-disorders-msds-through-active-worker-participation" TargetMode="External"/><Relationship Id="rId9" Type="http://schemas.openxmlformats.org/officeDocument/2006/relationships/hyperlink" Target="https://osha.europa.eu/en/publications/conversation-starters-workplace-discussions-about-musculoskeletal-disorders/view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EuropeanAgencyforSafetyandHealthatWork" TargetMode="External"/><Relationship Id="rId13" Type="http://schemas.openxmlformats.org/officeDocument/2006/relationships/image" Target="../media/image24.jpeg"/><Relationship Id="rId3" Type="http://schemas.openxmlformats.org/officeDocument/2006/relationships/image" Target="../media/image20.jpg"/><Relationship Id="rId7" Type="http://schemas.openxmlformats.org/officeDocument/2006/relationships/image" Target="../media/image21.png"/><Relationship Id="rId12" Type="http://schemas.openxmlformats.org/officeDocument/2006/relationships/hyperlink" Target="https://www.linkedin.com/company/europeanagency-for-safety-and-health-at-wor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witter.com/eu_osha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s://healthy-workplaces.eu/en/healthy-workplaces-newsletter" TargetMode="External"/><Relationship Id="rId10" Type="http://schemas.openxmlformats.org/officeDocument/2006/relationships/hyperlink" Target="http://www.youtube.com/user/EUOSHA" TargetMode="External"/><Relationship Id="rId4" Type="http://schemas.openxmlformats.org/officeDocument/2006/relationships/hyperlink" Target="http://www.healthy-workplaces.eu/" TargetMode="External"/><Relationship Id="rId9" Type="http://schemas.openxmlformats.org/officeDocument/2006/relationships/image" Target="../media/image22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755576" y="2715766"/>
            <a:ext cx="5734800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Healthy Workplaces Campaign 2020-22</a:t>
            </a:r>
          </a:p>
          <a:p>
            <a:r>
              <a:rPr lang="en-GB" sz="2400" dirty="0"/>
              <a:t>LIGHTEN THE LOAD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755576" y="3507854"/>
            <a:ext cx="7416874" cy="6480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solidFill>
                  <a:srgbClr val="ACC700"/>
                </a:solidFill>
              </a:rPr>
              <a:t>Preventing musculoskeletal disorders (MSDs) through worker participation</a:t>
            </a:r>
            <a:endParaRPr lang="en-GB" sz="2200" dirty="0">
              <a:solidFill>
                <a:srgbClr val="ACC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"/>
            <a:ext cx="7632700" cy="627534"/>
          </a:xfrm>
        </p:spPr>
        <p:txBody>
          <a:bodyPr/>
          <a:lstStyle/>
          <a:p>
            <a:r>
              <a:rPr lang="en-GB" sz="2400" dirty="0" smtClean="0"/>
              <a:t>Photo safaris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6" y="1131590"/>
            <a:ext cx="7705724" cy="3312368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800" b="0" dirty="0" smtClean="0"/>
              <a:t>Workers </a:t>
            </a:r>
            <a:r>
              <a:rPr lang="en-US" sz="1800" b="0" dirty="0"/>
              <a:t>take photos of risky tasks, </a:t>
            </a:r>
            <a:r>
              <a:rPr lang="en-US" sz="1800" b="0" dirty="0" smtClean="0"/>
              <a:t>situations, equipment </a:t>
            </a:r>
            <a:r>
              <a:rPr lang="en-US" sz="1800" b="0" dirty="0"/>
              <a:t>etc. </a:t>
            </a:r>
            <a:endParaRPr lang="en-US" sz="1800" b="0" dirty="0" smtClean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800" b="0" dirty="0" smtClean="0"/>
              <a:t>Over a 2 week period each person takes 2-3 photos with mobile phone of something they think is risky or causes them pain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800" b="0" dirty="0" smtClean="0"/>
              <a:t>Each person prints and displays their photos – e.g. on a notice board - with a short explanation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800" b="0" dirty="0"/>
              <a:t>Photos are discussed in a group </a:t>
            </a:r>
            <a:r>
              <a:rPr lang="en-US" sz="1800" b="0" dirty="0" smtClean="0"/>
              <a:t>to look for causes and discuss solutions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P</a:t>
            </a:r>
            <a:r>
              <a:rPr lang="en-US" sz="1800" b="0" dirty="0" smtClean="0"/>
              <a:t>hotos can be grouped according to theme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800" b="0" dirty="0" smtClean="0"/>
              <a:t>Photos of possible solutions can also be taken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800" b="0" dirty="0" smtClean="0"/>
              <a:t>Photos can also be used to assess </a:t>
            </a:r>
            <a:r>
              <a:rPr lang="en-GB" sz="1800" b="0" dirty="0"/>
              <a:t>and </a:t>
            </a:r>
            <a:r>
              <a:rPr lang="en-GB" sz="1800" b="0" dirty="0" smtClean="0"/>
              <a:t>discuss </a:t>
            </a:r>
            <a:r>
              <a:rPr lang="en-GB" sz="1800" b="0" dirty="0"/>
              <a:t>work hazards at weekly meetings in </a:t>
            </a:r>
            <a:r>
              <a:rPr lang="en-GB" sz="1800" b="0" dirty="0" smtClean="0"/>
              <a:t>an on-going way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15352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27533"/>
          </a:xfrm>
        </p:spPr>
        <p:txBody>
          <a:bodyPr/>
          <a:lstStyle/>
          <a:p>
            <a:r>
              <a:rPr lang="en-GB" sz="2400" dirty="0" smtClean="0"/>
              <a:t>Brainstorming for action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3" y="1131590"/>
            <a:ext cx="7704907" cy="3240385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800" b="0" dirty="0" smtClean="0"/>
              <a:t>Everyone proposes ideas that can then be tested and prioritised for action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1800" b="0" dirty="0" smtClean="0"/>
              <a:t>Example of structuring a session: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1800" b="0" dirty="0" smtClean="0"/>
              <a:t>Ask workers to suggest actions targeting </a:t>
            </a:r>
            <a:r>
              <a:rPr lang="en-GB" sz="1800" dirty="0" smtClean="0"/>
              <a:t>workplace layout, equipment, </a:t>
            </a:r>
            <a:r>
              <a:rPr lang="en-GB" sz="1800" dirty="0"/>
              <a:t>w</a:t>
            </a:r>
            <a:r>
              <a:rPr lang="en-GB" sz="1800" dirty="0" smtClean="0"/>
              <a:t>ork organisation, psychosocial factors etc.</a:t>
            </a:r>
          </a:p>
          <a:p>
            <a:pPr lvl="2">
              <a:lnSpc>
                <a:spcPct val="110000"/>
              </a:lnSpc>
              <a:spcAft>
                <a:spcPts val="300"/>
              </a:spcAft>
            </a:pPr>
            <a:r>
              <a:rPr lang="en-GB" sz="1743" dirty="0"/>
              <a:t>The ideas are discussed and written down, for example, on a flip chart</a:t>
            </a:r>
            <a:r>
              <a:rPr lang="en-GB" sz="1743" dirty="0" smtClean="0"/>
              <a:t>.</a:t>
            </a:r>
          </a:p>
          <a:p>
            <a:pPr lvl="2">
              <a:lnSpc>
                <a:spcPct val="110000"/>
              </a:lnSpc>
              <a:spcAft>
                <a:spcPts val="300"/>
              </a:spcAft>
            </a:pPr>
            <a:r>
              <a:rPr lang="en-GB" sz="1743" dirty="0" smtClean="0"/>
              <a:t>To </a:t>
            </a:r>
            <a:r>
              <a:rPr lang="en-GB" sz="1743" dirty="0"/>
              <a:t>facilitate creativeness, </a:t>
            </a:r>
            <a:r>
              <a:rPr lang="en-GB" sz="1743" dirty="0" smtClean="0"/>
              <a:t>participants </a:t>
            </a:r>
            <a:r>
              <a:rPr lang="en-GB" sz="1743" dirty="0"/>
              <a:t>are instructed not to consider any barriers 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1800" dirty="0" smtClean="0"/>
              <a:t>Consider as a group what actions are needed for each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US" sz="1800" dirty="0" smtClean="0"/>
              <a:t>As an aid, provide participants </a:t>
            </a:r>
            <a:r>
              <a:rPr lang="en-US" sz="1800" dirty="0"/>
              <a:t>with a list of tips for managing risk factors and examples of solutions </a:t>
            </a:r>
            <a:r>
              <a:rPr lang="en-US" sz="1800" dirty="0" smtClean="0"/>
              <a:t>(e.g. from a prevention guide)</a:t>
            </a:r>
          </a:p>
        </p:txBody>
      </p:sp>
    </p:spTree>
    <p:extLst>
      <p:ext uri="{BB962C8B-B14F-4D97-AF65-F5344CB8AC3E}">
        <p14:creationId xmlns:p14="http://schemas.microsoft.com/office/powerpoint/2010/main" val="226490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-5177"/>
            <a:ext cx="7632700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accent1"/>
                </a:solidFill>
              </a:rPr>
              <a:t>Body mapping</a:t>
            </a:r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18A3B34-48E4-2C48-81D4-AAC148010E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3" b="7694"/>
          <a:stretch/>
        </p:blipFill>
        <p:spPr>
          <a:xfrm>
            <a:off x="5879656" y="932699"/>
            <a:ext cx="2264217" cy="2725957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9F3D7D94-9EAA-7946-BC33-086AC2645C18}"/>
              </a:ext>
            </a:extLst>
          </p:cNvPr>
          <p:cNvSpPr/>
          <p:nvPr/>
        </p:nvSpPr>
        <p:spPr>
          <a:xfrm>
            <a:off x="6146000" y="4087724"/>
            <a:ext cx="162198" cy="169378"/>
          </a:xfrm>
          <a:prstGeom prst="ellipse">
            <a:avLst/>
          </a:prstGeom>
          <a:solidFill>
            <a:srgbClr val="E64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59FF73-7DB1-5B4A-957D-EE8EC5821F6D}"/>
              </a:ext>
            </a:extLst>
          </p:cNvPr>
          <p:cNvSpPr txBox="1"/>
          <p:nvPr/>
        </p:nvSpPr>
        <p:spPr>
          <a:xfrm>
            <a:off x="6300542" y="3996047"/>
            <a:ext cx="1671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Aches</a:t>
            </a:r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it-IT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pains</a:t>
            </a:r>
            <a:endParaRPr lang="it-IT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A4372AB5-2FB6-D642-9F92-4799A3084453}"/>
              </a:ext>
            </a:extLst>
          </p:cNvPr>
          <p:cNvSpPr/>
          <p:nvPr/>
        </p:nvSpPr>
        <p:spPr>
          <a:xfrm>
            <a:off x="6138344" y="3834139"/>
            <a:ext cx="162198" cy="1619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AF6B84C-77D5-9B43-9E74-1BB02D2E7703}"/>
              </a:ext>
            </a:extLst>
          </p:cNvPr>
          <p:cNvSpPr txBox="1"/>
          <p:nvPr/>
        </p:nvSpPr>
        <p:spPr>
          <a:xfrm>
            <a:off x="6290135" y="3761205"/>
            <a:ext cx="16819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Stress </a:t>
            </a:r>
            <a:r>
              <a:rPr lang="it-IT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symptoms</a:t>
            </a:r>
            <a:endParaRPr lang="it-IT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0CA59DD-EC10-0348-8A61-79424DA39685}"/>
              </a:ext>
            </a:extLst>
          </p:cNvPr>
          <p:cNvSpPr txBox="1"/>
          <p:nvPr/>
        </p:nvSpPr>
        <p:spPr>
          <a:xfrm>
            <a:off x="5987541" y="554170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Front</a:t>
            </a:r>
            <a:endParaRPr lang="it-IT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B30F1FF-2B8D-4D47-AC85-782ECCEF384C}"/>
              </a:ext>
            </a:extLst>
          </p:cNvPr>
          <p:cNvSpPr txBox="1"/>
          <p:nvPr/>
        </p:nvSpPr>
        <p:spPr>
          <a:xfrm>
            <a:off x="7107557" y="554170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85596" y="1131590"/>
            <a:ext cx="5400600" cy="3528392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1800" b="0" dirty="0"/>
              <a:t>Workers </a:t>
            </a:r>
            <a:r>
              <a:rPr lang="en-US" sz="1800" b="0" dirty="0" smtClean="0"/>
              <a:t>pool </a:t>
            </a:r>
            <a:r>
              <a:rPr lang="en-US" sz="1800" b="0" dirty="0"/>
              <a:t>information on health </a:t>
            </a:r>
            <a:r>
              <a:rPr lang="en-US" sz="1800" b="0" dirty="0" smtClean="0"/>
              <a:t>problems</a:t>
            </a:r>
          </a:p>
          <a:p>
            <a:pPr>
              <a:spcAft>
                <a:spcPts val="300"/>
              </a:spcAft>
            </a:pPr>
            <a:endParaRPr lang="en-US" sz="1800" b="0" dirty="0"/>
          </a:p>
          <a:p>
            <a:pPr>
              <a:spcAft>
                <a:spcPts val="300"/>
              </a:spcAft>
            </a:pPr>
            <a:r>
              <a:rPr lang="en-US" sz="1800" b="0" dirty="0"/>
              <a:t>Uses a body map showing front and back </a:t>
            </a:r>
            <a:r>
              <a:rPr lang="en-US" sz="1800" b="0" dirty="0" smtClean="0"/>
              <a:t>view</a:t>
            </a:r>
          </a:p>
          <a:p>
            <a:pPr>
              <a:spcAft>
                <a:spcPts val="300"/>
              </a:spcAft>
            </a:pPr>
            <a:endParaRPr lang="en-US" sz="1800" b="0" dirty="0"/>
          </a:p>
          <a:p>
            <a:pPr>
              <a:spcAft>
                <a:spcPts val="300"/>
              </a:spcAft>
            </a:pPr>
            <a:r>
              <a:rPr lang="en-US" sz="1800" b="0" dirty="0"/>
              <a:t>Using coloured pens/stickers </a:t>
            </a:r>
            <a:r>
              <a:rPr lang="en-US" sz="1800" b="0" dirty="0" smtClean="0"/>
              <a:t>workers </a:t>
            </a:r>
            <a:r>
              <a:rPr lang="en-US" sz="1800" b="0" dirty="0"/>
              <a:t>mark on the map where they suffer pain while </a:t>
            </a:r>
            <a:r>
              <a:rPr lang="en-US" sz="1800" b="0" dirty="0" smtClean="0"/>
              <a:t>working</a:t>
            </a:r>
          </a:p>
          <a:p>
            <a:pPr>
              <a:spcAft>
                <a:spcPts val="300"/>
              </a:spcAft>
            </a:pPr>
            <a:endParaRPr lang="en-US" sz="1800" b="0" dirty="0" smtClean="0"/>
          </a:p>
          <a:p>
            <a:pPr>
              <a:spcAft>
                <a:spcPts val="300"/>
              </a:spcAft>
            </a:pPr>
            <a:r>
              <a:rPr lang="en-US" sz="1800" b="0" dirty="0" smtClean="0"/>
              <a:t>In a group workers discuss</a:t>
            </a:r>
          </a:p>
          <a:p>
            <a:pPr lvl="1">
              <a:spcAft>
                <a:spcPts val="300"/>
              </a:spcAft>
            </a:pPr>
            <a:r>
              <a:rPr lang="en-US" sz="1800" b="0" dirty="0" smtClean="0"/>
              <a:t>the patterns that emerged </a:t>
            </a:r>
          </a:p>
          <a:p>
            <a:pPr lvl="1">
              <a:spcAft>
                <a:spcPts val="300"/>
              </a:spcAft>
            </a:pPr>
            <a:r>
              <a:rPr lang="en-US" sz="1800" b="0" dirty="0" smtClean="0"/>
              <a:t>the possible causes and ideas for solutions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24840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6"/>
    </mc:Choice>
    <mc:Fallback xmlns="">
      <p:transition spd="slow" advTm="449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27534"/>
          </a:xfrm>
        </p:spPr>
        <p:txBody>
          <a:bodyPr/>
          <a:lstStyle/>
          <a:p>
            <a:r>
              <a:rPr lang="en-GB" sz="2400" dirty="0" smtClean="0"/>
              <a:t>Hazard mapping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580112" y="987574"/>
            <a:ext cx="2923521" cy="2165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000" lvl="1" indent="-135000" defTabSz="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GB" altLang="en-US" sz="1750" b="1" dirty="0" smtClean="0">
                <a:solidFill>
                  <a:srgbClr val="C00000"/>
                </a:solidFill>
              </a:rPr>
              <a:t>Red</a:t>
            </a:r>
            <a:r>
              <a:rPr lang="en-GB" altLang="en-US" sz="1750" dirty="0" smtClean="0">
                <a:solidFill>
                  <a:srgbClr val="000000"/>
                </a:solidFill>
              </a:rPr>
              <a:t> </a:t>
            </a:r>
            <a:r>
              <a:rPr lang="en-GB" altLang="en-US" sz="1750" dirty="0">
                <a:solidFill>
                  <a:srgbClr val="000000"/>
                </a:solidFill>
              </a:rPr>
              <a:t>– Work design</a:t>
            </a:r>
            <a:r>
              <a:rPr lang="en-GB" altLang="en-US" sz="1750" dirty="0" smtClean="0">
                <a:solidFill>
                  <a:srgbClr val="000000"/>
                </a:solidFill>
              </a:rPr>
              <a:t>/ ergonomics </a:t>
            </a:r>
            <a:endParaRPr lang="en-GB" altLang="en-US" sz="1750" dirty="0">
              <a:solidFill>
                <a:srgbClr val="000000"/>
              </a:solidFill>
            </a:endParaRPr>
          </a:p>
          <a:p>
            <a:pPr marL="324000" lvl="1" indent="-135000" defTabSz="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GB" altLang="en-US" sz="1750" b="1" dirty="0">
                <a:solidFill>
                  <a:srgbClr val="00B0F0"/>
                </a:solidFill>
              </a:rPr>
              <a:t>Blue</a:t>
            </a:r>
            <a:r>
              <a:rPr lang="en-GB" altLang="en-US" sz="1750" dirty="0">
                <a:solidFill>
                  <a:srgbClr val="000000"/>
                </a:solidFill>
              </a:rPr>
              <a:t> – Physical hazards </a:t>
            </a:r>
          </a:p>
          <a:p>
            <a:pPr marL="324000" lvl="1" indent="-135000" defTabSz="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GB" altLang="en-US" sz="1750" b="1" dirty="0">
                <a:solidFill>
                  <a:srgbClr val="000000"/>
                </a:solidFill>
              </a:rPr>
              <a:t>Black</a:t>
            </a:r>
            <a:r>
              <a:rPr lang="en-GB" altLang="en-US" sz="1750" dirty="0">
                <a:solidFill>
                  <a:srgbClr val="000000"/>
                </a:solidFill>
              </a:rPr>
              <a:t> - Psychosocial </a:t>
            </a:r>
          </a:p>
          <a:p>
            <a:pPr marL="324000" lvl="1" indent="-135000" defTabSz="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GB" altLang="en-US" sz="1750" b="1" dirty="0">
                <a:solidFill>
                  <a:srgbClr val="00B050"/>
                </a:solidFill>
              </a:rPr>
              <a:t>Green </a:t>
            </a:r>
            <a:r>
              <a:rPr lang="en-GB" altLang="en-US" sz="1750" dirty="0">
                <a:solidFill>
                  <a:srgbClr val="000000"/>
                </a:solidFill>
              </a:rPr>
              <a:t>– Chemical </a:t>
            </a:r>
          </a:p>
          <a:p>
            <a:pPr marL="324000" lvl="1" indent="-135000" defTabSz="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GB" altLang="en-US" sz="1750" b="1" dirty="0">
                <a:solidFill>
                  <a:srgbClr val="E64715">
                    <a:lumMod val="75000"/>
                  </a:srgbClr>
                </a:solidFill>
              </a:rPr>
              <a:t>Brown</a:t>
            </a:r>
            <a:r>
              <a:rPr lang="en-GB" altLang="en-US" sz="1750" dirty="0">
                <a:solidFill>
                  <a:srgbClr val="000000"/>
                </a:solidFill>
              </a:rPr>
              <a:t> - Biological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074" y="3651870"/>
            <a:ext cx="7696879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chemeClr val="tx2"/>
                </a:solidFill>
              </a:rPr>
              <a:t>On a plan of the workplace or a map drawn by workers, groups of workers mark work hazards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chemeClr val="tx2"/>
                </a:solidFill>
              </a:rPr>
              <a:t>The facilitator leads a discussion on the hazards, their causes and ideas for solutions</a:t>
            </a:r>
            <a:endParaRPr lang="en-GB" sz="1400" dirty="0">
              <a:solidFill>
                <a:schemeClr val="tx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1" y="1031106"/>
            <a:ext cx="5112370" cy="23327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1600" y="1347614"/>
            <a:ext cx="936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chemeClr val="bg2">
                    <a:lumMod val="65000"/>
                  </a:schemeClr>
                </a:solidFill>
              </a:rPr>
              <a:t>STORAGE</a:t>
            </a:r>
            <a:endParaRPr lang="en-GB" sz="9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127560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chemeClr val="bg2">
                    <a:lumMod val="65000"/>
                  </a:schemeClr>
                </a:solidFill>
              </a:rPr>
              <a:t>WALK-IN FREEZER</a:t>
            </a:r>
            <a:endParaRPr lang="en-GB" sz="9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5736" y="3291830"/>
            <a:ext cx="244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chemeClr val="bg2">
                    <a:lumMod val="65000"/>
                  </a:schemeClr>
                </a:solidFill>
              </a:rPr>
              <a:t>WAITING STAFF FOOD COLLECTION</a:t>
            </a:r>
            <a:endParaRPr lang="en-GB" sz="9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3768" y="2787774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/>
              <a:t>Stress</a:t>
            </a:r>
            <a:endParaRPr lang="en-GB" sz="6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987824" y="2787774"/>
            <a:ext cx="10801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err="1" smtClean="0"/>
              <a:t>Fast</a:t>
            </a:r>
            <a:r>
              <a:rPr lang="es-ES" sz="600" b="1" i="1" dirty="0" smtClean="0"/>
              <a:t>-paced </a:t>
            </a:r>
            <a:r>
              <a:rPr lang="es-ES" sz="600" b="1" i="1" dirty="0" err="1" smtClean="0"/>
              <a:t>work</a:t>
            </a:r>
            <a:endParaRPr lang="en-GB" sz="6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771800" y="2499742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>
                <a:solidFill>
                  <a:schemeClr val="accent4"/>
                </a:solidFill>
              </a:rPr>
              <a:t>Chopping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5856" y="2499742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>
                <a:solidFill>
                  <a:schemeClr val="accent4"/>
                </a:solidFill>
              </a:rPr>
              <a:t>Chopping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5856" y="1707654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>
                <a:solidFill>
                  <a:schemeClr val="accent4"/>
                </a:solidFill>
              </a:rPr>
              <a:t>Chopping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71800" y="1707654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>
                <a:solidFill>
                  <a:schemeClr val="accent4"/>
                </a:solidFill>
              </a:rPr>
              <a:t>Chopping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99792" y="141962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" b="1" i="1" dirty="0" err="1" smtClean="0">
                <a:solidFill>
                  <a:schemeClr val="accent4"/>
                </a:solidFill>
              </a:rPr>
              <a:t>Awkward</a:t>
            </a:r>
            <a:r>
              <a:rPr lang="es-ES" sz="600" b="1" i="1" dirty="0" smtClean="0">
                <a:solidFill>
                  <a:schemeClr val="accent4"/>
                </a:solidFill>
              </a:rPr>
              <a:t> posture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79912" y="141962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" b="1" i="1" dirty="0" err="1" smtClean="0">
                <a:solidFill>
                  <a:schemeClr val="accent4"/>
                </a:solidFill>
              </a:rPr>
              <a:t>Awkward</a:t>
            </a:r>
            <a:r>
              <a:rPr lang="es-ES" sz="600" b="1" i="1" dirty="0" smtClean="0">
                <a:solidFill>
                  <a:schemeClr val="accent4"/>
                </a:solidFill>
              </a:rPr>
              <a:t> posture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4048" y="1635646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>
                <a:solidFill>
                  <a:schemeClr val="accent4"/>
                </a:solidFill>
              </a:rPr>
              <a:t>Lifting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59632" y="1635646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smtClean="0">
                <a:solidFill>
                  <a:schemeClr val="accent4"/>
                </a:solidFill>
              </a:rPr>
              <a:t>Lifting</a:t>
            </a:r>
            <a:endParaRPr lang="en-GB" sz="600" b="1" i="1" dirty="0">
              <a:solidFill>
                <a:schemeClr val="accent4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4008" y="1635646"/>
            <a:ext cx="360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err="1" smtClean="0">
                <a:solidFill>
                  <a:srgbClr val="002060"/>
                </a:solidFill>
              </a:rPr>
              <a:t>Cold</a:t>
            </a:r>
            <a:endParaRPr lang="en-GB" sz="600" b="1" i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91880" y="1419622"/>
            <a:ext cx="360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err="1" smtClean="0">
                <a:solidFill>
                  <a:srgbClr val="002060"/>
                </a:solidFill>
              </a:rPr>
              <a:t>Cold</a:t>
            </a:r>
            <a:endParaRPr lang="en-GB" sz="600" b="1" i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31840" y="1419622"/>
            <a:ext cx="360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b="1" i="1" dirty="0" err="1" smtClean="0">
                <a:solidFill>
                  <a:srgbClr val="002060"/>
                </a:solidFill>
              </a:rPr>
              <a:t>Cold</a:t>
            </a:r>
            <a:endParaRPr lang="en-GB" sz="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64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"/>
    </mc:Choice>
    <mc:Fallback xmlns="">
      <p:transition spd="slow" advTm="8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28176"/>
            <a:ext cx="7649323" cy="648072"/>
          </a:xfrm>
        </p:spPr>
        <p:txBody>
          <a:bodyPr>
            <a:noAutofit/>
          </a:bodyPr>
          <a:lstStyle/>
          <a:p>
            <a:r>
              <a:rPr lang="en-GB" sz="2000" dirty="0" smtClean="0"/>
              <a:t>Conversation starters: Use a scenario and a set of questions to start a group discussion about a topic</a:t>
            </a:r>
            <a:endParaRPr lang="en-GB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67544" y="1851670"/>
            <a:ext cx="3664972" cy="287973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550" b="0" dirty="0" smtClean="0">
                <a:solidFill>
                  <a:schemeClr val="tx1"/>
                </a:solidFill>
              </a:rPr>
              <a:t>Your </a:t>
            </a:r>
            <a:r>
              <a:rPr lang="en-US" sz="1550" b="0" dirty="0">
                <a:solidFill>
                  <a:schemeClr val="tx1"/>
                </a:solidFill>
              </a:rPr>
              <a:t>work </a:t>
            </a:r>
            <a:r>
              <a:rPr lang="en-US" sz="1550" b="0" dirty="0" smtClean="0">
                <a:solidFill>
                  <a:schemeClr val="tx1"/>
                </a:solidFill>
              </a:rPr>
              <a:t>involves </a:t>
            </a:r>
            <a:r>
              <a:rPr lang="en-US" sz="1550" b="0" dirty="0">
                <a:solidFill>
                  <a:schemeClr val="tx1"/>
                </a:solidFill>
              </a:rPr>
              <a:t>a lot of time sitting </a:t>
            </a:r>
            <a:r>
              <a:rPr lang="en-US" sz="1550" b="0" dirty="0" smtClean="0">
                <a:solidFill>
                  <a:schemeClr val="tx1"/>
                </a:solidFill>
              </a:rPr>
              <a:t>and you don't take many breaks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550" b="0" dirty="0" smtClean="0">
                <a:solidFill>
                  <a:schemeClr val="tx1"/>
                </a:solidFill>
              </a:rPr>
              <a:t>You </a:t>
            </a:r>
            <a:r>
              <a:rPr lang="en-US" sz="1550" b="0" dirty="0">
                <a:solidFill>
                  <a:schemeClr val="tx1"/>
                </a:solidFill>
              </a:rPr>
              <a:t>have noticed that at work you have started to get aches and pains </a:t>
            </a:r>
            <a:r>
              <a:rPr lang="en-US" sz="1550" b="0" dirty="0" smtClean="0">
                <a:solidFill>
                  <a:schemeClr val="tx1"/>
                </a:solidFill>
              </a:rPr>
              <a:t>in your </a:t>
            </a:r>
            <a:r>
              <a:rPr lang="en-US" sz="1550" b="0" dirty="0">
                <a:solidFill>
                  <a:schemeClr val="tx1"/>
                </a:solidFill>
              </a:rPr>
              <a:t>neck and </a:t>
            </a:r>
            <a:r>
              <a:rPr lang="en-US" sz="1550" b="0" dirty="0" smtClean="0">
                <a:solidFill>
                  <a:schemeClr val="tx1"/>
                </a:solidFill>
              </a:rPr>
              <a:t>shoulders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550" b="0" dirty="0" smtClean="0">
                <a:solidFill>
                  <a:schemeClr val="tx1"/>
                </a:solidFill>
              </a:rPr>
              <a:t>Stretching would help, but you feel embarrassed to walk around and stretch at work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499992" y="1851670"/>
            <a:ext cx="3618591" cy="288361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550" b="0" dirty="0" smtClean="0">
                <a:solidFill>
                  <a:schemeClr val="tx1"/>
                </a:solidFill>
              </a:rPr>
              <a:t>What </a:t>
            </a:r>
            <a:r>
              <a:rPr lang="en-US" sz="1550" b="0" dirty="0">
                <a:solidFill>
                  <a:schemeClr val="tx1"/>
                </a:solidFill>
              </a:rPr>
              <a:t>opportunities do you have to introduce exercise into your working day</a:t>
            </a:r>
            <a:r>
              <a:rPr lang="en-US" sz="1550" b="0" dirty="0" smtClean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550" b="0" dirty="0" smtClean="0">
                <a:solidFill>
                  <a:schemeClr val="tx1"/>
                </a:solidFill>
              </a:rPr>
              <a:t>How could your workplace encourage you to be more active? 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550" b="0" dirty="0" smtClean="0">
                <a:solidFill>
                  <a:schemeClr val="tx1"/>
                </a:solidFill>
              </a:rPr>
              <a:t>How </a:t>
            </a:r>
            <a:r>
              <a:rPr lang="en-US" sz="1550" b="0" dirty="0">
                <a:solidFill>
                  <a:schemeClr val="tx1"/>
                </a:solidFill>
              </a:rPr>
              <a:t>can the way tasks are planned and carried out be changed to combine </a:t>
            </a:r>
            <a:r>
              <a:rPr lang="en-US" sz="1550" b="0" dirty="0" smtClean="0">
                <a:solidFill>
                  <a:schemeClr val="tx1"/>
                </a:solidFill>
              </a:rPr>
              <a:t>sitting, standing and moving options </a:t>
            </a:r>
            <a:r>
              <a:rPr lang="en-US" sz="1550" b="0" dirty="0">
                <a:solidFill>
                  <a:schemeClr val="tx1"/>
                </a:solidFill>
              </a:rPr>
              <a:t>as much as possible</a:t>
            </a:r>
            <a:r>
              <a:rPr lang="en-US" sz="1550" b="0" dirty="0" smtClean="0">
                <a:solidFill>
                  <a:schemeClr val="tx1"/>
                </a:solidFill>
              </a:rPr>
              <a:t>?</a:t>
            </a:r>
            <a:endParaRPr lang="en-US" sz="1550" b="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915988"/>
            <a:ext cx="4561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3399"/>
                </a:solidFill>
                <a:ea typeface="+mj-ea"/>
              </a:rPr>
              <a:t>Example: </a:t>
            </a:r>
            <a:r>
              <a:rPr lang="en-GB" sz="2000" b="1" dirty="0">
                <a:solidFill>
                  <a:srgbClr val="003399"/>
                </a:solidFill>
                <a:ea typeface="+mj-ea"/>
              </a:rPr>
              <a:t>prolonged sitting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34761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tx2"/>
                </a:solidFill>
              </a:rPr>
              <a:t>Scenario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499992" y="134761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tx2"/>
                </a:solidFill>
              </a:rPr>
              <a:t>Discussion questions</a:t>
            </a:r>
            <a:endParaRPr lang="en-US" b="1" u="sng" dirty="0">
              <a:solidFill>
                <a:schemeClr val="tx2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49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9749" y="931396"/>
            <a:ext cx="7632700" cy="72008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GB" sz="3600" dirty="0" smtClean="0"/>
              <a:t>Practical examples and success factors</a:t>
            </a:r>
            <a:endParaRPr lang="en-GB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981" y="1851670"/>
            <a:ext cx="3334236" cy="199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27533"/>
          </a:xfrm>
        </p:spPr>
        <p:txBody>
          <a:bodyPr/>
          <a:lstStyle/>
          <a:p>
            <a:r>
              <a:rPr lang="en-GB" sz="2000" dirty="0" smtClean="0"/>
              <a:t>Example: </a:t>
            </a:r>
            <a:r>
              <a:rPr lang="en-US" sz="2000" dirty="0"/>
              <a:t>Training hotel service workers as prevention coordinators to work with </a:t>
            </a:r>
            <a:r>
              <a:rPr lang="en-US" sz="2000" dirty="0" smtClean="0"/>
              <a:t>colleagues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31590"/>
            <a:ext cx="7704906" cy="3240385"/>
          </a:xfrm>
        </p:spPr>
        <p:txBody>
          <a:bodyPr>
            <a:normAutofit fontScale="85000" lnSpcReduction="10000"/>
          </a:bodyPr>
          <a:lstStyle/>
          <a:p>
            <a:pPr lvl="0">
              <a:spcBef>
                <a:spcPts val="0"/>
              </a:spcBef>
              <a:spcAft>
                <a:spcPts val="300"/>
              </a:spcAft>
              <a:buSzPct val="100000"/>
            </a:pPr>
            <a:r>
              <a:rPr lang="en-GB" sz="1800" b="0" dirty="0"/>
              <a:t>V</a:t>
            </a:r>
            <a:r>
              <a:rPr lang="en-GB" sz="1800" b="0" dirty="0" smtClean="0"/>
              <a:t>olunteers </a:t>
            </a:r>
            <a:r>
              <a:rPr lang="en-GB" sz="1800" b="0" dirty="0"/>
              <a:t>from </a:t>
            </a:r>
            <a:r>
              <a:rPr lang="en-GB" sz="1800" b="0" dirty="0" smtClean="0"/>
              <a:t>the </a:t>
            </a:r>
            <a:r>
              <a:rPr lang="en-GB" sz="1800" b="0" dirty="0"/>
              <a:t>hotel’s cleaners and linen and catering staff were trained as prevention </a:t>
            </a:r>
            <a:r>
              <a:rPr lang="en-GB" sz="1800" b="0" dirty="0" smtClean="0"/>
              <a:t>coordinators and trained about </a:t>
            </a:r>
            <a:r>
              <a:rPr lang="en-US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MSDs </a:t>
            </a:r>
            <a:r>
              <a:rPr lang="en-US" sz="18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and basic risk </a:t>
            </a:r>
            <a:r>
              <a:rPr lang="en-US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assessment</a:t>
            </a:r>
          </a:p>
          <a:p>
            <a:pPr lvl="0">
              <a:spcBef>
                <a:spcPts val="0"/>
              </a:spcBef>
              <a:spcAft>
                <a:spcPts val="300"/>
              </a:spcAft>
              <a:buSzPct val="100000"/>
            </a:pPr>
            <a:endParaRPr lang="en-US" sz="1800" b="0" dirty="0" smtClean="0"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300"/>
              </a:spcAft>
              <a:buSzPct val="100000"/>
            </a:pPr>
            <a:r>
              <a:rPr lang="en-US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Bringing their own experience of work tasks, the coordinators </a:t>
            </a:r>
            <a:r>
              <a:rPr lang="en-GB" sz="1800" b="0" dirty="0"/>
              <a:t>looked at problematic day-to-day activities to find practical solutions using observation and discussion with </a:t>
            </a:r>
            <a:r>
              <a:rPr lang="en-GB" sz="1800" b="0" dirty="0" smtClean="0"/>
              <a:t>co-workers</a:t>
            </a:r>
          </a:p>
          <a:p>
            <a:pPr>
              <a:spcBef>
                <a:spcPts val="0"/>
              </a:spcBef>
              <a:spcAft>
                <a:spcPts val="300"/>
              </a:spcAft>
              <a:buSzPct val="100000"/>
            </a:pPr>
            <a:r>
              <a:rPr lang="en-GB" sz="1800" b="0" dirty="0" smtClean="0"/>
              <a:t>Staff </a:t>
            </a:r>
            <a:r>
              <a:rPr lang="en-GB" sz="1800" b="0" dirty="0"/>
              <a:t>surveys and other communication methods were </a:t>
            </a:r>
            <a:r>
              <a:rPr lang="en-GB" sz="1800" b="0" dirty="0" smtClean="0"/>
              <a:t>also used </a:t>
            </a:r>
            <a:r>
              <a:rPr lang="en-GB" sz="1800" b="0" dirty="0"/>
              <a:t>with all the </a:t>
            </a:r>
            <a:r>
              <a:rPr lang="en-GB" sz="1800" b="0" dirty="0" smtClean="0"/>
              <a:t>workers</a:t>
            </a:r>
          </a:p>
          <a:p>
            <a:pPr>
              <a:spcBef>
                <a:spcPts val="0"/>
              </a:spcBef>
              <a:spcAft>
                <a:spcPts val="300"/>
              </a:spcAft>
              <a:buSzPct val="100000"/>
            </a:pPr>
            <a:endParaRPr lang="en-GB" sz="1800" b="0" dirty="0" smtClean="0"/>
          </a:p>
          <a:p>
            <a:pPr>
              <a:spcBef>
                <a:spcPts val="0"/>
              </a:spcBef>
              <a:spcAft>
                <a:spcPts val="300"/>
              </a:spcAft>
              <a:buSzPct val="100000"/>
            </a:pPr>
            <a:r>
              <a:rPr lang="en-GB" sz="1800" b="0" dirty="0" smtClean="0"/>
              <a:t>External </a:t>
            </a:r>
            <a:r>
              <a:rPr lang="en-GB" sz="1800" b="0" dirty="0"/>
              <a:t>suppliers and their workers were also </a:t>
            </a:r>
            <a:r>
              <a:rPr lang="en-GB" sz="1800" b="0" dirty="0" smtClean="0"/>
              <a:t>involved</a:t>
            </a:r>
            <a:r>
              <a:rPr lang="en-GB" sz="1800" b="0" dirty="0"/>
              <a:t> </a:t>
            </a:r>
            <a:endParaRPr lang="en-GB" sz="1800" b="0" dirty="0" smtClean="0"/>
          </a:p>
          <a:p>
            <a:pPr>
              <a:spcBef>
                <a:spcPts val="0"/>
              </a:spcBef>
              <a:spcAft>
                <a:spcPts val="300"/>
              </a:spcAft>
              <a:buSzPct val="100000"/>
            </a:pPr>
            <a:endParaRPr lang="en-GB" sz="1800" b="0" dirty="0"/>
          </a:p>
          <a:p>
            <a:pPr lvl="0">
              <a:spcBef>
                <a:spcPts val="0"/>
              </a:spcBef>
              <a:spcAft>
                <a:spcPts val="300"/>
              </a:spcAft>
              <a:buSzPct val="100000"/>
            </a:pPr>
            <a:r>
              <a:rPr lang="en-US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Solutions included: </a:t>
            </a:r>
          </a:p>
          <a:p>
            <a:pPr lvl="1">
              <a:spcAft>
                <a:spcPts val="300"/>
              </a:spcAft>
              <a:buSzPct val="100000"/>
            </a:pPr>
            <a:r>
              <a:rPr lang="en-US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 </a:t>
            </a:r>
            <a:r>
              <a:rPr lang="en-US" sz="18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re-designed </a:t>
            </a:r>
            <a:r>
              <a:rPr lang="en-US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trolley</a:t>
            </a:r>
          </a:p>
          <a:p>
            <a:pPr lvl="1">
              <a:spcAft>
                <a:spcPts val="300"/>
              </a:spcAft>
              <a:buSzPct val="100000"/>
            </a:pPr>
            <a:r>
              <a:rPr lang="en-US" sz="1800" dirty="0"/>
              <a:t>r</a:t>
            </a:r>
            <a:r>
              <a:rPr lang="en-US" sz="1800" dirty="0" smtClean="0"/>
              <a:t>aising hotel beds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931790"/>
            <a:ext cx="1440160" cy="158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6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066" y="-11409"/>
            <a:ext cx="7642384" cy="710952"/>
          </a:xfrm>
        </p:spPr>
        <p:txBody>
          <a:bodyPr/>
          <a:lstStyle/>
          <a:p>
            <a:r>
              <a:rPr lang="en-GB" sz="2400" dirty="0" smtClean="0"/>
              <a:t>Example: </a:t>
            </a:r>
            <a:r>
              <a:rPr lang="en-GB" sz="2400" dirty="0"/>
              <a:t>Workshops with childcare workers to reduce musculoskeletal </a:t>
            </a:r>
            <a:r>
              <a:rPr lang="en-GB" sz="2400" dirty="0" smtClean="0"/>
              <a:t>disorders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15988"/>
            <a:ext cx="7704906" cy="3455987"/>
          </a:xfrm>
        </p:spPr>
        <p:txBody>
          <a:bodyPr>
            <a:normAutofit fontScale="92500" lnSpcReduction="20000"/>
          </a:bodyPr>
          <a:lstStyle/>
          <a:p>
            <a:pPr fontAlgn="base">
              <a:buSzPct val="106000"/>
            </a:pPr>
            <a:r>
              <a:rPr lang="en-GB" sz="1800" b="0" dirty="0" smtClean="0"/>
              <a:t>3 </a:t>
            </a:r>
            <a:r>
              <a:rPr lang="en-GB" sz="1800" b="0" dirty="0"/>
              <a:t>workshops were carried out with all workers using participatory ergonomics </a:t>
            </a:r>
            <a:r>
              <a:rPr lang="en-GB" sz="1800" b="0" dirty="0" smtClean="0"/>
              <a:t>methods</a:t>
            </a:r>
          </a:p>
          <a:p>
            <a:pPr fontAlgn="base">
              <a:buSzPct val="106000"/>
            </a:pPr>
            <a:endParaRPr lang="en-GB" sz="1800" b="0" dirty="0"/>
          </a:p>
          <a:p>
            <a:pPr fontAlgn="base">
              <a:buSzPct val="106000"/>
            </a:pPr>
            <a:r>
              <a:rPr lang="en-GB" sz="1800" b="0" dirty="0" smtClean="0"/>
              <a:t>The workshops followed a systematic approach covering </a:t>
            </a:r>
            <a:r>
              <a:rPr lang="en-GB" sz="1800" b="0" dirty="0"/>
              <a:t>identification and analysis of work-related risks, </a:t>
            </a:r>
            <a:r>
              <a:rPr lang="en-GB" sz="1800" b="0" dirty="0" smtClean="0"/>
              <a:t>solution generation, prioritisation </a:t>
            </a:r>
            <a:r>
              <a:rPr lang="en-GB" sz="1800" b="0" dirty="0"/>
              <a:t>and </a:t>
            </a:r>
            <a:r>
              <a:rPr lang="en-GB" sz="1800" b="0" dirty="0" smtClean="0"/>
              <a:t>implementation</a:t>
            </a:r>
          </a:p>
          <a:p>
            <a:pPr fontAlgn="base">
              <a:buSzPct val="106000"/>
            </a:pPr>
            <a:endParaRPr lang="en-GB" sz="1800" b="0" dirty="0" smtClean="0"/>
          </a:p>
          <a:p>
            <a:pPr fontAlgn="base"/>
            <a:r>
              <a:rPr lang="en-GB" sz="1800" b="0" dirty="0"/>
              <a:t>Key elements of the approach were the workers’ prioritisation of the most important child-caring tasks and the focus on integration of solutions with these </a:t>
            </a:r>
            <a:r>
              <a:rPr lang="en-GB" sz="1800" b="0" dirty="0" smtClean="0"/>
              <a:t>tasks</a:t>
            </a:r>
            <a:endParaRPr lang="en-GB" sz="1800" b="0" dirty="0"/>
          </a:p>
          <a:p>
            <a:pPr fontAlgn="base"/>
            <a:endParaRPr lang="en-GB" sz="1800" b="0" dirty="0"/>
          </a:p>
          <a:p>
            <a:r>
              <a:rPr lang="en-US" sz="1800" b="0" dirty="0" smtClean="0"/>
              <a:t>Solutions included:</a:t>
            </a:r>
            <a:endParaRPr lang="en-US" sz="1800" b="0" dirty="0"/>
          </a:p>
          <a:p>
            <a:pPr lvl="1"/>
            <a:r>
              <a:rPr lang="en-US" sz="1800" dirty="0"/>
              <a:t>Helping the children to become more independent </a:t>
            </a:r>
            <a:endParaRPr lang="en-US" sz="1800" dirty="0" smtClean="0"/>
          </a:p>
          <a:p>
            <a:pPr lvl="1"/>
            <a:r>
              <a:rPr lang="en-US" sz="1800" dirty="0" smtClean="0"/>
              <a:t>Changed work </a:t>
            </a:r>
            <a:r>
              <a:rPr lang="en-US" sz="1800" dirty="0"/>
              <a:t>routines </a:t>
            </a:r>
            <a:endParaRPr lang="en-US" sz="1800" dirty="0" smtClean="0"/>
          </a:p>
          <a:p>
            <a:pPr lvl="1"/>
            <a:r>
              <a:rPr lang="en-US" sz="1800" dirty="0" smtClean="0"/>
              <a:t>Purchase of low-cost </a:t>
            </a:r>
            <a:r>
              <a:rPr lang="en-US" sz="1800" dirty="0"/>
              <a:t>equipment to raise work </a:t>
            </a:r>
            <a:r>
              <a:rPr lang="en-US" sz="1800" dirty="0" smtClean="0"/>
              <a:t>heights</a:t>
            </a:r>
            <a:endParaRPr lang="en-US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2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99542"/>
          </a:xfrm>
        </p:spPr>
        <p:txBody>
          <a:bodyPr/>
          <a:lstStyle/>
          <a:p>
            <a:r>
              <a:rPr lang="en-GB" sz="2200" dirty="0" smtClean="0"/>
              <a:t>Example: I</a:t>
            </a:r>
            <a:r>
              <a:rPr lang="en-US" sz="2200" dirty="0" smtClean="0"/>
              <a:t>nvolving </a:t>
            </a:r>
            <a:r>
              <a:rPr lang="en-US" sz="2200" dirty="0"/>
              <a:t>workers to prevent manual handling risks in a PVC plant </a:t>
            </a:r>
            <a:r>
              <a:rPr lang="en-US" sz="2200" dirty="0" smtClean="0"/>
              <a:t>(1)</a:t>
            </a: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647" y="1131590"/>
            <a:ext cx="7704906" cy="3527970"/>
          </a:xfrm>
        </p:spPr>
        <p:txBody>
          <a:bodyPr>
            <a:no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US" sz="1900" b="0" dirty="0" smtClean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Loading 3-metre </a:t>
            </a:r>
            <a:r>
              <a:rPr lang="en-US" sz="1900" b="0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long planks into containers and moving those caused MSD risks due to manual handling. A robotic system reduced the manual handling risks but introduced new safety </a:t>
            </a:r>
            <a:r>
              <a:rPr lang="en-US" sz="1900" b="0" dirty="0" smtClean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risks</a:t>
            </a:r>
            <a:endParaRPr lang="en-GB" sz="1900" b="0" dirty="0" smtClean="0"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GB" sz="1900" b="0" dirty="0">
                <a:latin typeface="+mj-lt"/>
              </a:rPr>
              <a:t>Collaborative work teams investigated the risks, supervised by the safety committee and the external regional health insurance </a:t>
            </a:r>
            <a:r>
              <a:rPr lang="en-GB" sz="1900" b="0" dirty="0" smtClean="0">
                <a:latin typeface="+mj-lt"/>
              </a:rPr>
              <a:t>fund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GB" sz="1900" b="0" dirty="0" smtClean="0">
                <a:latin typeface="+mj-lt"/>
              </a:rPr>
              <a:t>This </a:t>
            </a:r>
            <a:r>
              <a:rPr lang="en-GB" sz="1900" b="0" dirty="0">
                <a:latin typeface="+mj-lt"/>
              </a:rPr>
              <a:t>resulted in adaptations to the machines and putting the loading containers on wheeled </a:t>
            </a:r>
            <a:r>
              <a:rPr lang="en-GB" sz="1900" b="0" dirty="0" smtClean="0">
                <a:latin typeface="+mj-lt"/>
              </a:rPr>
              <a:t>trolleys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GB" sz="1900" b="0" dirty="0" smtClean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Workers </a:t>
            </a:r>
            <a:r>
              <a:rPr lang="en-GB" sz="1900" b="0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were involved in developing </a:t>
            </a:r>
            <a:r>
              <a:rPr lang="en-GB" sz="1900" b="0" dirty="0" smtClean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and the </a:t>
            </a:r>
            <a:r>
              <a:rPr lang="en-GB" sz="1900" b="0" dirty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testing </a:t>
            </a:r>
            <a:r>
              <a:rPr lang="en-GB" sz="1900" b="0" dirty="0" smtClean="0"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trolleys</a:t>
            </a:r>
            <a:endParaRPr lang="en-GB" sz="1900" b="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121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99542"/>
          </a:xfrm>
        </p:spPr>
        <p:txBody>
          <a:bodyPr/>
          <a:lstStyle/>
          <a:p>
            <a:r>
              <a:rPr lang="en-GB" sz="2200" dirty="0" smtClean="0"/>
              <a:t>Example: I</a:t>
            </a:r>
            <a:r>
              <a:rPr lang="en-US" sz="2200" dirty="0" smtClean="0"/>
              <a:t>nvolving </a:t>
            </a:r>
            <a:r>
              <a:rPr lang="en-US" sz="2200" dirty="0"/>
              <a:t>workers to prevent manual handling risks in a PVC plant </a:t>
            </a:r>
            <a:r>
              <a:rPr lang="en-US" sz="2200" dirty="0" smtClean="0"/>
              <a:t>(2)</a:t>
            </a: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31590"/>
            <a:ext cx="7704906" cy="3023914"/>
          </a:xfrm>
        </p:spPr>
        <p:txBody>
          <a:bodyPr>
            <a:no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GB" sz="1800" b="0" dirty="0" smtClean="0"/>
              <a:t>Changes </a:t>
            </a:r>
            <a:r>
              <a:rPr lang="en-GB" sz="1800" b="0" dirty="0"/>
              <a:t>were made gradually, looking at different options and amending those that proved </a:t>
            </a:r>
            <a:r>
              <a:rPr lang="en-GB" sz="1800" b="0" dirty="0" smtClean="0"/>
              <a:t>unsuccessful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GB" sz="1800" b="0" dirty="0" smtClean="0"/>
              <a:t>The </a:t>
            </a:r>
            <a:r>
              <a:rPr lang="en-GB" sz="1800" b="0" dirty="0"/>
              <a:t>process was supported by a commitment from the plant director to continuous improvements in working conditions, such as delegation of responsibility to teams and a suggestion </a:t>
            </a:r>
            <a:r>
              <a:rPr lang="en-GB" sz="1800" b="0" dirty="0" smtClean="0"/>
              <a:t>scheme</a:t>
            </a:r>
            <a:endParaRPr lang="en-GB" sz="1800" b="0" dirty="0"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"/>
            </a:pPr>
            <a:r>
              <a:rPr lang="en-GB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 </a:t>
            </a:r>
            <a:r>
              <a:rPr lang="en-GB" sz="1800" b="0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management used the successful experience to continue with more worker participation </a:t>
            </a:r>
            <a:r>
              <a:rPr lang="en-GB" sz="1800" b="0" dirty="0" smtClean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activities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7784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020" y="1131590"/>
            <a:ext cx="4752330" cy="2448272"/>
          </a:xfrm>
        </p:spPr>
        <p:txBody>
          <a:bodyPr lIns="0" tIns="0" rIns="0" bIns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 smtClean="0"/>
              <a:t>Legal duties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What is active participation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Methods and tools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Practical examples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Success factors and basics for small businesses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6096" y="1094496"/>
            <a:ext cx="2573776" cy="291741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632700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400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15566"/>
            <a:ext cx="7632700" cy="1224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/>
              <a:t>Success factors and basics for small businesses</a:t>
            </a:r>
            <a:endParaRPr lang="en-GB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115991"/>
            <a:ext cx="2717407" cy="215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650" y="0"/>
            <a:ext cx="7609800" cy="699542"/>
          </a:xfrm>
        </p:spPr>
        <p:txBody>
          <a:bodyPr/>
          <a:lstStyle/>
          <a:p>
            <a:r>
              <a:rPr lang="en-GB" sz="2000" dirty="0" smtClean="0"/>
              <a:t>Success factors for worker participation in MSD prevention from EU-OSHA research include: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915988"/>
            <a:ext cx="7632700" cy="3600400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1800" b="0" dirty="0" smtClean="0"/>
              <a:t>Managerial </a:t>
            </a:r>
            <a:r>
              <a:rPr lang="en-US" sz="1800" b="0" i="1" dirty="0"/>
              <a:t>commitment</a:t>
            </a:r>
            <a:r>
              <a:rPr lang="en-US" sz="1800" b="0" dirty="0"/>
              <a:t> to MSD prevention and worker </a:t>
            </a:r>
            <a:r>
              <a:rPr lang="en-US" sz="1800" b="0" dirty="0" smtClean="0"/>
              <a:t>participation </a:t>
            </a:r>
          </a:p>
          <a:p>
            <a:pPr lvl="1">
              <a:spcAft>
                <a:spcPts val="300"/>
              </a:spcAft>
            </a:pPr>
            <a:r>
              <a:rPr lang="en-US" sz="1800" dirty="0"/>
              <a:t>Allocation of sufficient time and budgetary resources </a:t>
            </a:r>
          </a:p>
          <a:p>
            <a:pPr>
              <a:spcAft>
                <a:spcPts val="300"/>
              </a:spcAft>
            </a:pPr>
            <a:r>
              <a:rPr lang="en-US" sz="1800" b="0" dirty="0" smtClean="0"/>
              <a:t>Worker </a:t>
            </a:r>
            <a:r>
              <a:rPr lang="en-US" sz="1800" b="0" dirty="0"/>
              <a:t>participation in </a:t>
            </a:r>
            <a:r>
              <a:rPr lang="en-US" sz="1800" b="0" i="1" dirty="0"/>
              <a:t>all phases </a:t>
            </a:r>
            <a:r>
              <a:rPr lang="en-US" sz="1800" b="0" dirty="0"/>
              <a:t>of the </a:t>
            </a:r>
            <a:r>
              <a:rPr lang="en-US" sz="1800" b="0" dirty="0" smtClean="0"/>
              <a:t>intervention </a:t>
            </a:r>
          </a:p>
          <a:p>
            <a:pPr lvl="1">
              <a:spcAft>
                <a:spcPts val="300"/>
              </a:spcAft>
            </a:pPr>
            <a:r>
              <a:rPr lang="en-US" sz="1800" dirty="0"/>
              <a:t>Identification and inclusion of all workers </a:t>
            </a:r>
            <a:r>
              <a:rPr lang="en-US" sz="1800" dirty="0" smtClean="0"/>
              <a:t>concerned</a:t>
            </a:r>
            <a:endParaRPr lang="en-US" sz="1800" dirty="0"/>
          </a:p>
          <a:p>
            <a:pPr>
              <a:spcAft>
                <a:spcPts val="300"/>
              </a:spcAft>
            </a:pPr>
            <a:r>
              <a:rPr lang="en-US" sz="1800" b="0" i="1" dirty="0" smtClean="0"/>
              <a:t>Clear</a:t>
            </a:r>
            <a:r>
              <a:rPr lang="en-US" sz="1800" b="0" dirty="0" smtClean="0"/>
              <a:t> roles </a:t>
            </a:r>
            <a:r>
              <a:rPr lang="en-US" sz="1800" b="0" dirty="0"/>
              <a:t>and </a:t>
            </a:r>
            <a:r>
              <a:rPr lang="en-US" sz="1800" b="0" dirty="0" smtClean="0"/>
              <a:t>responsibilities </a:t>
            </a:r>
          </a:p>
          <a:p>
            <a:pPr>
              <a:spcAft>
                <a:spcPts val="300"/>
              </a:spcAft>
            </a:pPr>
            <a:r>
              <a:rPr lang="en-US" sz="1800" b="0" i="1" dirty="0" smtClean="0"/>
              <a:t>Competences</a:t>
            </a:r>
            <a:r>
              <a:rPr lang="en-US" sz="1800" b="0" dirty="0" smtClean="0"/>
              <a:t> - </a:t>
            </a:r>
            <a:r>
              <a:rPr lang="en-US" sz="1800" b="0" dirty="0" smtClean="0">
                <a:solidFill>
                  <a:schemeClr val="tx1"/>
                </a:solidFill>
              </a:rPr>
              <a:t>in </a:t>
            </a:r>
            <a:r>
              <a:rPr lang="en-US" sz="1800" b="0" dirty="0">
                <a:solidFill>
                  <a:schemeClr val="tx1"/>
                </a:solidFill>
              </a:rPr>
              <a:t>M</a:t>
            </a:r>
            <a:r>
              <a:rPr lang="en-US" sz="1800" b="0" dirty="0" smtClean="0">
                <a:solidFill>
                  <a:schemeClr val="tx1"/>
                </a:solidFill>
              </a:rPr>
              <a:t>SDs, risk assessment, the participatory method, the role of working groups and its members </a:t>
            </a:r>
          </a:p>
          <a:p>
            <a:pPr>
              <a:spcAft>
                <a:spcPts val="300"/>
              </a:spcAft>
            </a:pPr>
            <a:r>
              <a:rPr lang="en-US" sz="1800" b="0" i="1" dirty="0" smtClean="0"/>
              <a:t>Adapting</a:t>
            </a:r>
            <a:r>
              <a:rPr lang="en-US" sz="1800" b="0" dirty="0" smtClean="0"/>
              <a:t> and combining methods and tools to fit the workplace context</a:t>
            </a:r>
          </a:p>
          <a:p>
            <a:pPr>
              <a:spcAft>
                <a:spcPts val="300"/>
              </a:spcAft>
            </a:pPr>
            <a:r>
              <a:rPr lang="en-US" sz="1800" b="0" dirty="0" smtClean="0"/>
              <a:t>Effective </a:t>
            </a:r>
            <a:r>
              <a:rPr lang="en-US" sz="1800" b="0" i="1" dirty="0"/>
              <a:t>communication</a:t>
            </a:r>
            <a:r>
              <a:rPr lang="en-US" sz="1800" b="0" dirty="0"/>
              <a:t> at all </a:t>
            </a:r>
            <a:r>
              <a:rPr lang="en-US" sz="1800" b="0" dirty="0" smtClean="0"/>
              <a:t>stages</a:t>
            </a:r>
          </a:p>
          <a:p>
            <a:pPr>
              <a:spcAft>
                <a:spcPts val="300"/>
              </a:spcAft>
            </a:pPr>
            <a:r>
              <a:rPr lang="en-US" sz="1800" b="0" i="1" dirty="0" smtClean="0"/>
              <a:t>Implementation</a:t>
            </a:r>
            <a:r>
              <a:rPr lang="en-US" sz="1800" b="0" dirty="0" smtClean="0"/>
              <a:t> and </a:t>
            </a:r>
            <a:r>
              <a:rPr lang="en-US" sz="1800" b="0" dirty="0"/>
              <a:t>follow-up in </a:t>
            </a:r>
            <a:r>
              <a:rPr lang="en-US" sz="1800" b="0" dirty="0" smtClean="0"/>
              <a:t>practice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16193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99542"/>
          </a:xfrm>
        </p:spPr>
        <p:txBody>
          <a:bodyPr/>
          <a:lstStyle/>
          <a:p>
            <a:r>
              <a:rPr lang="en-GB" sz="2200" dirty="0" smtClean="0"/>
              <a:t>Success factors for choosing and implementing prevention measures</a:t>
            </a: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915988"/>
            <a:ext cx="7632700" cy="3816002"/>
          </a:xfrm>
        </p:spPr>
        <p:txBody>
          <a:bodyPr>
            <a:normAutofit lnSpcReduction="10000"/>
          </a:bodyPr>
          <a:lstStyle/>
          <a:p>
            <a:pPr lvl="0">
              <a:spcAft>
                <a:spcPts val="300"/>
              </a:spcAft>
            </a:pPr>
            <a:r>
              <a:rPr lang="en-GB" sz="1800" b="0" dirty="0"/>
              <a:t>Brainstorm ideas and options </a:t>
            </a:r>
            <a:r>
              <a:rPr lang="en-GB" sz="1800" b="0" dirty="0" smtClean="0"/>
              <a:t>with workers</a:t>
            </a:r>
          </a:p>
          <a:p>
            <a:pPr lvl="1">
              <a:spcAft>
                <a:spcPts val="300"/>
              </a:spcAft>
            </a:pPr>
            <a:r>
              <a:rPr lang="en-GB" sz="1800" dirty="0" smtClean="0"/>
              <a:t>Avoids overlooking </a:t>
            </a:r>
            <a:r>
              <a:rPr lang="en-GB" sz="1800" dirty="0"/>
              <a:t>a less obvious </a:t>
            </a:r>
            <a:r>
              <a:rPr lang="en-GB" sz="1800" dirty="0" smtClean="0"/>
              <a:t>option</a:t>
            </a:r>
          </a:p>
          <a:p>
            <a:pPr lvl="0">
              <a:spcAft>
                <a:spcPts val="300"/>
              </a:spcAft>
            </a:pPr>
            <a:r>
              <a:rPr lang="en-GB" sz="1800" b="0" dirty="0" smtClean="0"/>
              <a:t>Involve: </a:t>
            </a:r>
          </a:p>
          <a:p>
            <a:pPr lvl="1">
              <a:spcAft>
                <a:spcPts val="300"/>
              </a:spcAft>
            </a:pPr>
            <a:r>
              <a:rPr lang="en-GB" sz="1800" b="0" dirty="0" smtClean="0"/>
              <a:t>workers </a:t>
            </a:r>
            <a:r>
              <a:rPr lang="en-GB" sz="1800" b="0" dirty="0"/>
              <a:t>directly affected, supervisors, maintenance, safety </a:t>
            </a:r>
            <a:r>
              <a:rPr lang="en-GB" sz="1800" b="0" dirty="0" smtClean="0"/>
              <a:t>personal, </a:t>
            </a:r>
            <a:r>
              <a:rPr lang="en-GB" sz="1800" b="0" dirty="0"/>
              <a:t>etc.</a:t>
            </a:r>
          </a:p>
          <a:p>
            <a:pPr lvl="1">
              <a:spcAft>
                <a:spcPts val="300"/>
              </a:spcAft>
            </a:pPr>
            <a:r>
              <a:rPr lang="en-GB" sz="1800" b="0" dirty="0" smtClean="0"/>
              <a:t>other </a:t>
            </a:r>
            <a:r>
              <a:rPr lang="en-GB" sz="1800" b="0" dirty="0"/>
              <a:t>workers whose work may also be affected by changes, e.g. working in other areas of a production line process  </a:t>
            </a:r>
          </a:p>
          <a:p>
            <a:pPr lvl="0">
              <a:spcAft>
                <a:spcPts val="300"/>
              </a:spcAft>
            </a:pPr>
            <a:r>
              <a:rPr lang="en-GB" sz="1800" b="0" dirty="0"/>
              <a:t>Involve workers </a:t>
            </a:r>
            <a:r>
              <a:rPr lang="en-GB" sz="1800" b="0" dirty="0" smtClean="0"/>
              <a:t>in: </a:t>
            </a:r>
          </a:p>
          <a:p>
            <a:pPr lvl="1">
              <a:spcAft>
                <a:spcPts val="300"/>
              </a:spcAft>
            </a:pPr>
            <a:r>
              <a:rPr lang="en-GB" sz="1800" dirty="0"/>
              <a:t>r</a:t>
            </a:r>
            <a:r>
              <a:rPr lang="en-GB" sz="1800" dirty="0" smtClean="0"/>
              <a:t>eviewing </a:t>
            </a:r>
            <a:r>
              <a:rPr lang="en-GB" sz="1800" dirty="0"/>
              <a:t>and deciding which solutions to select for </a:t>
            </a:r>
            <a:r>
              <a:rPr lang="en-GB" sz="1800" dirty="0" smtClean="0"/>
              <a:t>implementation </a:t>
            </a:r>
          </a:p>
          <a:p>
            <a:pPr lvl="1">
              <a:spcAft>
                <a:spcPts val="300"/>
              </a:spcAft>
            </a:pPr>
            <a:r>
              <a:rPr lang="en-GB" sz="1800" dirty="0"/>
              <a:t>d</a:t>
            </a:r>
            <a:r>
              <a:rPr lang="en-GB" sz="1800" dirty="0" smtClean="0"/>
              <a:t>eciding the action </a:t>
            </a:r>
            <a:r>
              <a:rPr lang="en-GB" sz="1800" dirty="0"/>
              <a:t>plan for </a:t>
            </a:r>
            <a:r>
              <a:rPr lang="en-GB" sz="1800" dirty="0" smtClean="0"/>
              <a:t>implementation</a:t>
            </a:r>
          </a:p>
          <a:p>
            <a:pPr lvl="1">
              <a:spcAft>
                <a:spcPts val="300"/>
              </a:spcAft>
            </a:pPr>
            <a:r>
              <a:rPr lang="en-GB" sz="1800" dirty="0" smtClean="0"/>
              <a:t>p</a:t>
            </a:r>
            <a:r>
              <a:rPr lang="en-GB" sz="1800" b="0" dirty="0" smtClean="0"/>
              <a:t>iloting prevention </a:t>
            </a:r>
            <a:r>
              <a:rPr lang="en-GB" sz="1800" b="0" dirty="0"/>
              <a:t>measures</a:t>
            </a:r>
          </a:p>
          <a:p>
            <a:pPr lvl="0">
              <a:spcAft>
                <a:spcPts val="300"/>
              </a:spcAft>
            </a:pPr>
            <a:r>
              <a:rPr lang="en-GB" sz="1800" b="0" dirty="0"/>
              <a:t>Train workers and supervisors in the use of the new </a:t>
            </a:r>
            <a:r>
              <a:rPr lang="en-GB" sz="1800" b="0" dirty="0" smtClean="0"/>
              <a:t>measures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84283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 smtClean="0"/>
              <a:t>The basics for small businesses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915988"/>
            <a:ext cx="7488634" cy="3599978"/>
          </a:xfrm>
        </p:spPr>
        <p:txBody>
          <a:bodyPr>
            <a:normAutofit fontScale="92500"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Involving </a:t>
            </a: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workers </a:t>
            </a: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need not be complicated, e.g. simple dialogues or workshops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Small organisations have closer social relations, speaking with workers </a:t>
            </a: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daily. They should:  </a:t>
            </a:r>
            <a:endParaRPr lang="en-GB" sz="1600" b="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Listen </a:t>
            </a: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workers’ concerns related to MSDs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Organise meetings for </a:t>
            </a: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problem identification and </a:t>
            </a: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solutions generation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Identify the most important suggestions 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Allocate responsibility for implementation 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Test and refine solutions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Embed changes in daily operations and check that they are applied in practice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Seek </a:t>
            </a: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advice </a:t>
            </a: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necessary</a:t>
            </a:r>
          </a:p>
          <a:p>
            <a:pPr marL="444150" lvl="1" indent="-342900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1600" b="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Keep workers fully informed and involved at all </a:t>
            </a:r>
            <a:r>
              <a:rPr lang="en-GB" sz="1600" b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stages - </a:t>
            </a:r>
            <a:r>
              <a:rPr lang="en-GB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through </a:t>
            </a:r>
            <a:r>
              <a:rPr lang="en-GB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daily contact and other communication </a:t>
            </a:r>
            <a:r>
              <a:rPr lang="en-GB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means</a:t>
            </a:r>
            <a:endParaRPr lang="en-GB" sz="1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707654"/>
            <a:ext cx="2684586" cy="157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2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99542"/>
          </a:xfrm>
        </p:spPr>
        <p:txBody>
          <a:bodyPr/>
          <a:lstStyle/>
          <a:p>
            <a:r>
              <a:rPr lang="en-GB" sz="2400" smtClean="0"/>
              <a:t>EU-OSHA resources </a:t>
            </a:r>
            <a:r>
              <a:rPr lang="en-GB" sz="2400" smtClean="0">
                <a:solidFill>
                  <a:schemeClr val="accent1"/>
                </a:solidFill>
              </a:rPr>
              <a:t>include: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915988"/>
            <a:ext cx="7632700" cy="3527970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600" dirty="0" smtClean="0">
                <a:hlinkClick r:id="rId3"/>
              </a:rPr>
              <a:t>Worker participation in the prevention of musculoskeletal risks at work</a:t>
            </a:r>
            <a:r>
              <a:rPr lang="en-GB" sz="1600" dirty="0" smtClean="0"/>
              <a:t> (report) </a:t>
            </a: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1600" dirty="0" smtClean="0">
                <a:hlinkClick r:id="rId4"/>
              </a:rPr>
              <a:t>Preventing musculoskeletal disorders (MSDs) through active worker participation: good practice tips</a:t>
            </a:r>
            <a:r>
              <a:rPr lang="en-GB" sz="1600" dirty="0" smtClean="0">
                <a:hlinkClick r:id="rId4"/>
              </a:rPr>
              <a:t> </a:t>
            </a:r>
            <a:r>
              <a:rPr lang="en-GB" sz="1600" dirty="0" smtClean="0"/>
              <a:t>(information sheet)</a:t>
            </a: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6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5"/>
              </a:rPr>
              <a:t>OSHwiki</a:t>
            </a:r>
            <a:r>
              <a:rPr lang="en-GB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5"/>
              </a:rPr>
              <a:t> article - Carrying out participatory ergonomics </a:t>
            </a:r>
            <a:endParaRPr lang="en-GB" sz="16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6"/>
              </a:rPr>
              <a:t>Worker participation in occupational safety and health — A practical guide </a:t>
            </a:r>
            <a:endParaRPr lang="en-GB" sz="16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7"/>
              </a:rPr>
              <a:t>Body and hazard mapping in the prevention of musculoskeletal disorders (MSDs) </a:t>
            </a:r>
            <a:endParaRPr lang="en-GB" sz="16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8"/>
              </a:rPr>
              <a:t>Hazard mapping and MSDs </a:t>
            </a:r>
            <a:endParaRPr lang="en-GB" sz="16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>
              <a:lnSpc>
                <a:spcPct val="11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GB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9"/>
              </a:rPr>
              <a:t>Conversation starters for workplace discussions about musculoskeletal disorders </a:t>
            </a:r>
            <a:endParaRPr lang="en-GB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87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65308"/>
          </a:xfrm>
        </p:spPr>
        <p:txBody>
          <a:bodyPr lIns="0" tIns="0" rIns="0" bIns="0"/>
          <a:lstStyle/>
          <a:p>
            <a:r>
              <a:rPr lang="en-US" sz="2400" dirty="0">
                <a:solidFill>
                  <a:schemeClr val="accent1"/>
                </a:solidFill>
              </a:rPr>
              <a:t>Join us and lighten the load!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131590"/>
            <a:ext cx="7614465" cy="3370822"/>
          </a:xfrm>
        </p:spPr>
        <p:txBody>
          <a:bodyPr>
            <a:normAutofit/>
          </a:bodyPr>
          <a:lstStyle/>
          <a:p>
            <a:pPr>
              <a:buSzPct val="120000"/>
              <a:buBlip>
                <a:blip r:embed="rId3"/>
              </a:buBlip>
            </a:pPr>
            <a:endParaRPr lang="en-US" sz="5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3"/>
              </a:buBlip>
            </a:pPr>
            <a:r>
              <a:rPr lang="en-US" sz="1600" dirty="0" smtClean="0">
                <a:solidFill>
                  <a:schemeClr val="accent1"/>
                </a:solidFill>
              </a:rPr>
              <a:t>Find </a:t>
            </a:r>
            <a:r>
              <a:rPr lang="en-US" sz="1600" dirty="0">
                <a:solidFill>
                  <a:schemeClr val="accent1"/>
                </a:solidFill>
              </a:rPr>
              <a:t>out more on the campaign website:</a:t>
            </a:r>
          </a:p>
          <a:p>
            <a:pPr marL="189000" lvl="1" indent="0">
              <a:buSzPct val="120000"/>
              <a:buNone/>
            </a:pPr>
            <a:r>
              <a:rPr lang="en-US" sz="1600" b="1" dirty="0" smtClean="0">
                <a:solidFill>
                  <a:schemeClr val="accent1"/>
                </a:solidFill>
                <a:hlinkClick r:id="rId4"/>
              </a:rPr>
              <a:t>healthy-workplaces.eu</a:t>
            </a:r>
            <a:endParaRPr lang="en-US" sz="1600" b="1" dirty="0">
              <a:solidFill>
                <a:schemeClr val="accent1"/>
              </a:solidFill>
            </a:endParaRPr>
          </a:p>
          <a:p>
            <a:pPr lvl="1">
              <a:buSzPct val="120000"/>
              <a:buBlip>
                <a:blip r:embed="rId3"/>
              </a:buBlip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3"/>
              </a:buBlip>
            </a:pPr>
            <a:r>
              <a:rPr lang="en-US" sz="1600" dirty="0">
                <a:solidFill>
                  <a:schemeClr val="accent1"/>
                </a:solidFill>
              </a:rPr>
              <a:t>Subscribe to our campaign newsletter:</a:t>
            </a:r>
          </a:p>
          <a:p>
            <a:pPr marL="189000" lvl="1" indent="0">
              <a:buSzPct val="120000"/>
              <a:buNone/>
            </a:pPr>
            <a:r>
              <a:rPr lang="es-ES" sz="1600" b="1" u="sng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https://healthy-workplaces.eu/en/healthy-workplaces-newsletter</a:t>
            </a:r>
            <a:endParaRPr lang="es-ES" sz="1600" b="1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800" dirty="0" smtClean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800" dirty="0" smtClean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3"/>
              </a:buBlip>
            </a:pPr>
            <a:r>
              <a:rPr lang="en-US" sz="1600" dirty="0" smtClean="0">
                <a:solidFill>
                  <a:schemeClr val="accent1"/>
                </a:solidFill>
              </a:rPr>
              <a:t>Keep </a:t>
            </a:r>
            <a:r>
              <a:rPr lang="en-US" sz="1600" dirty="0">
                <a:solidFill>
                  <a:schemeClr val="accent1"/>
                </a:solidFill>
              </a:rPr>
              <a:t>up to date with activities and events </a:t>
            </a:r>
            <a:r>
              <a:rPr lang="en-US" sz="1600" dirty="0" smtClean="0">
                <a:solidFill>
                  <a:schemeClr val="accent1"/>
                </a:solidFill>
              </a:rPr>
              <a:t>through </a:t>
            </a:r>
            <a:r>
              <a:rPr lang="en-US" sz="1600" dirty="0">
                <a:solidFill>
                  <a:schemeClr val="accent1"/>
                </a:solidFill>
              </a:rPr>
              <a:t>social media: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6" name="Picture 14" descr="https://g.twimg.com/Twitter_logo_blue.png">
            <a:hlinkClick r:id="rId6"/>
            <a:extLst>
              <a:ext uri="{FF2B5EF4-FFF2-40B4-BE49-F238E27FC236}">
                <a16:creationId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791" y="3446268"/>
            <a:ext cx="442859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8"/>
            <a:extLst>
              <a:ext uri="{FF2B5EF4-FFF2-40B4-BE49-F238E27FC236}">
                <a16:creationId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2996" y="3444552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0"/>
            <a:extLst>
              <a:ext uri="{FF2B5EF4-FFF2-40B4-BE49-F238E27FC236}">
                <a16:creationId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899" y="3448790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2"/>
            <a:extLst>
              <a:ext uri="{FF2B5EF4-FFF2-40B4-BE49-F238E27FC236}">
                <a16:creationId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4285" y="3444552"/>
            <a:ext cx="382751" cy="38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18764" y="3470683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ACC700"/>
                </a:solidFill>
              </a:rPr>
              <a:t>#</a:t>
            </a:r>
            <a:r>
              <a:rPr lang="en-GB" sz="1400" b="1" dirty="0" err="1">
                <a:solidFill>
                  <a:srgbClr val="ACC700"/>
                </a:solidFill>
              </a:rPr>
              <a:t>EUhealthyworkplaces</a:t>
            </a:r>
            <a:r>
              <a:rPr lang="en-GB" sz="1400" b="1" dirty="0">
                <a:solidFill>
                  <a:srgbClr val="ACC700"/>
                </a:solidFill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95" y="929059"/>
            <a:ext cx="6054425" cy="344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9165" y="918762"/>
            <a:ext cx="7619946" cy="12929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/>
              <a:t>Legal duties to consult and active worker participation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699" y="2139702"/>
            <a:ext cx="2814479" cy="216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5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Inhaltsplatzhalter 1"/>
          <p:cNvSpPr>
            <a:spLocks noGrp="1"/>
          </p:cNvSpPr>
          <p:nvPr>
            <p:ph idx="4294967295"/>
          </p:nvPr>
        </p:nvSpPr>
        <p:spPr>
          <a:xfrm>
            <a:off x="467544" y="1131590"/>
            <a:ext cx="7704906" cy="2303834"/>
          </a:xfrm>
        </p:spPr>
        <p:txBody>
          <a:bodyPr>
            <a:normAutofit/>
          </a:bodyPr>
          <a:lstStyle/>
          <a:p>
            <a:pPr marL="342900" lvl="1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3399"/>
                </a:solidFill>
              </a:rPr>
              <a:t>Employers </a:t>
            </a:r>
            <a:r>
              <a:rPr lang="en-GB" sz="2000" dirty="0" smtClean="0">
                <a:solidFill>
                  <a:srgbClr val="003399"/>
                </a:solidFill>
              </a:rPr>
              <a:t>must: </a:t>
            </a:r>
          </a:p>
          <a:p>
            <a:pPr marL="38700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 smtClean="0"/>
              <a:t>inform </a:t>
            </a:r>
            <a:r>
              <a:rPr lang="en-US" sz="1800" dirty="0"/>
              <a:t>and consult </a:t>
            </a:r>
            <a:r>
              <a:rPr lang="en-US" sz="1800" dirty="0" smtClean="0"/>
              <a:t>workers and their representatives</a:t>
            </a:r>
          </a:p>
          <a:p>
            <a:pPr marL="387000" lvl="2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 smtClean="0"/>
              <a:t>allow workers and their representatives to </a:t>
            </a:r>
            <a:r>
              <a:rPr lang="en-US" sz="1800" dirty="0"/>
              <a:t>take part in discussions on all questions relating to safety and health at </a:t>
            </a:r>
            <a:r>
              <a:rPr lang="en-US" sz="1800" dirty="0" smtClean="0"/>
              <a:t>work</a:t>
            </a:r>
            <a:endParaRPr lang="en-GB" sz="1800" dirty="0" smtClean="0"/>
          </a:p>
          <a:p>
            <a:pPr marL="0" lvl="1" indent="0">
              <a:spcAft>
                <a:spcPts val="300"/>
              </a:spcAft>
              <a:buNone/>
            </a:pPr>
            <a:endParaRPr lang="en-GB" sz="1800" dirty="0" smtClean="0">
              <a:solidFill>
                <a:schemeClr val="accent1"/>
              </a:solidFill>
            </a:endParaRPr>
          </a:p>
          <a:p>
            <a:pPr marL="342900" lvl="1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accent1"/>
                </a:solidFill>
              </a:rPr>
              <a:t>National </a:t>
            </a:r>
            <a:r>
              <a:rPr lang="en-US" sz="2000" dirty="0">
                <a:solidFill>
                  <a:schemeClr val="accent1"/>
                </a:solidFill>
              </a:rPr>
              <a:t>laws and/or practices set specific </a:t>
            </a:r>
            <a:r>
              <a:rPr lang="en-US" sz="2000" dirty="0" smtClean="0">
                <a:solidFill>
                  <a:schemeClr val="accent1"/>
                </a:solidFill>
              </a:rPr>
              <a:t>requirements – and may include additional obligations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27652" name="Slide Number Placeholder 5"/>
          <p:cNvSpPr txBox="1">
            <a:spLocks noGrp="1"/>
          </p:cNvSpPr>
          <p:nvPr/>
        </p:nvSpPr>
        <p:spPr bwMode="auto">
          <a:xfrm>
            <a:off x="7542610" y="4745832"/>
            <a:ext cx="457200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fld id="{B8422FA1-69CE-400D-B8AE-1732F94A080F}" type="slidenum">
              <a:rPr lang="en-GB" sz="1050">
                <a:latin typeface="Arial" pitchFamily="-128" charset="0"/>
                <a:ea typeface="Arial" pitchFamily="-128" charset="0"/>
                <a:cs typeface="Arial" pitchFamily="-128" charset="0"/>
              </a:rPr>
              <a:pPr algn="r"/>
              <a:t>4</a:t>
            </a:fld>
            <a:endParaRPr lang="en-GB" sz="1050">
              <a:latin typeface="Arial" pitchFamily="-128" charset="0"/>
              <a:ea typeface="Arial" pitchFamily="-128" charset="0"/>
              <a:cs typeface="Arial" pitchFamily="-128" charset="0"/>
            </a:endParaRPr>
          </a:p>
        </p:txBody>
      </p:sp>
      <p:sp>
        <p:nvSpPr>
          <p:cNvPr id="27653" name="Titel 2"/>
          <p:cNvSpPr>
            <a:spLocks/>
          </p:cNvSpPr>
          <p:nvPr/>
        </p:nvSpPr>
        <p:spPr bwMode="auto">
          <a:xfrm>
            <a:off x="539750" y="1"/>
            <a:ext cx="7632700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defTabSz="342900" eaLnBrk="0" hangingPunct="0"/>
            <a:r>
              <a:rPr lang="en-US" sz="2400" b="1" dirty="0" smtClean="0">
                <a:solidFill>
                  <a:srgbClr val="003399"/>
                </a:solidFill>
                <a:latin typeface="+mj-lt"/>
              </a:rPr>
              <a:t>Legal duties to consult </a:t>
            </a:r>
            <a:r>
              <a:rPr lang="en-US" sz="2400" b="1" dirty="0">
                <a:solidFill>
                  <a:srgbClr val="003399"/>
                </a:solidFill>
                <a:latin typeface="+mj-lt"/>
              </a:rPr>
              <a:t>on safety and health</a:t>
            </a:r>
            <a:endParaRPr lang="en-GB" sz="2400" b="1" dirty="0">
              <a:solidFill>
                <a:srgbClr val="0033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272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Inhaltsplatzhalter 1"/>
          <p:cNvSpPr>
            <a:spLocks noGrp="1"/>
          </p:cNvSpPr>
          <p:nvPr>
            <p:ph idx="4294967295"/>
          </p:nvPr>
        </p:nvSpPr>
        <p:spPr>
          <a:xfrm>
            <a:off x="323528" y="915566"/>
            <a:ext cx="7848922" cy="3240385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i="1" dirty="0">
                <a:solidFill>
                  <a:schemeClr val="accent1"/>
                </a:solidFill>
              </a:rPr>
              <a:t>Active</a:t>
            </a:r>
            <a:r>
              <a:rPr lang="en-GB" sz="2000" dirty="0">
                <a:solidFill>
                  <a:schemeClr val="accent1"/>
                </a:solidFill>
              </a:rPr>
              <a:t> participation goes beyond </a:t>
            </a:r>
            <a:r>
              <a:rPr lang="en-GB" sz="2000" dirty="0" smtClean="0">
                <a:solidFill>
                  <a:schemeClr val="accent1"/>
                </a:solidFill>
              </a:rPr>
              <a:t>consultation</a:t>
            </a:r>
            <a:endParaRPr lang="en-GB" sz="2000" dirty="0">
              <a:solidFill>
                <a:schemeClr val="accent1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 smtClean="0">
                <a:solidFill>
                  <a:schemeClr val="accent1"/>
                </a:solidFill>
              </a:rPr>
              <a:t>Managers </a:t>
            </a:r>
            <a:r>
              <a:rPr lang="en-GB" sz="2000" dirty="0">
                <a:solidFill>
                  <a:schemeClr val="accent1"/>
                </a:solidFill>
              </a:rPr>
              <a:t>and workers working </a:t>
            </a:r>
            <a:r>
              <a:rPr lang="en-GB" sz="2000" i="1" dirty="0">
                <a:solidFill>
                  <a:schemeClr val="accent1"/>
                </a:solidFill>
              </a:rPr>
              <a:t>together</a:t>
            </a:r>
            <a:r>
              <a:rPr lang="en-GB" sz="2000" dirty="0">
                <a:solidFill>
                  <a:schemeClr val="accent1"/>
                </a:solidFill>
              </a:rPr>
              <a:t> to prevent </a:t>
            </a:r>
            <a:r>
              <a:rPr lang="en-GB" sz="2000" dirty="0" smtClean="0">
                <a:solidFill>
                  <a:schemeClr val="accent1"/>
                </a:solidFill>
              </a:rPr>
              <a:t>risks</a:t>
            </a:r>
          </a:p>
          <a:p>
            <a:pPr lvl="2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800" dirty="0"/>
              <a:t>Workers who do the jobs are involved in both determining the MSD risk factors and decisions on measures to solve the problems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 smtClean="0">
                <a:solidFill>
                  <a:schemeClr val="accent1"/>
                </a:solidFill>
              </a:rPr>
              <a:t>However, managers </a:t>
            </a:r>
            <a:r>
              <a:rPr lang="en-GB" sz="2000" dirty="0">
                <a:solidFill>
                  <a:schemeClr val="accent1"/>
                </a:solidFill>
              </a:rPr>
              <a:t>and employers have primary </a:t>
            </a:r>
            <a:r>
              <a:rPr lang="en-GB" sz="2000" i="1" dirty="0" smtClean="0">
                <a:solidFill>
                  <a:schemeClr val="accent1"/>
                </a:solidFill>
              </a:rPr>
              <a:t>responsibility </a:t>
            </a:r>
            <a:r>
              <a:rPr lang="en-GB" sz="2000" dirty="0" smtClean="0">
                <a:solidFill>
                  <a:schemeClr val="accent1"/>
                </a:solidFill>
              </a:rPr>
              <a:t>for carrying out risk assessments</a:t>
            </a:r>
            <a:endParaRPr lang="en-GB" sz="1800" dirty="0">
              <a:solidFill>
                <a:schemeClr val="accent1"/>
              </a:solidFill>
            </a:endParaRPr>
          </a:p>
          <a:p>
            <a:pPr lvl="1"/>
            <a:endParaRPr lang="en-GB" dirty="0"/>
          </a:p>
          <a:p>
            <a:pPr lvl="1"/>
            <a:endParaRPr lang="en-GB" dirty="0" smtClean="0">
              <a:latin typeface="Arial" pitchFamily="-128" charset="0"/>
              <a:ea typeface="ＭＳ Ｐゴシック" pitchFamily="-128" charset="-128"/>
            </a:endParaRPr>
          </a:p>
        </p:txBody>
      </p:sp>
      <p:sp>
        <p:nvSpPr>
          <p:cNvPr id="30724" name="Slide Number Placeholder 5"/>
          <p:cNvSpPr txBox="1">
            <a:spLocks noGrp="1"/>
          </p:cNvSpPr>
          <p:nvPr/>
        </p:nvSpPr>
        <p:spPr bwMode="auto">
          <a:xfrm>
            <a:off x="7542610" y="4745832"/>
            <a:ext cx="457200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fld id="{A8A04790-BB75-43C2-9D0B-6D20A84F8BF7}" type="slidenum">
              <a:rPr lang="en-GB" sz="1050">
                <a:latin typeface="Arial" pitchFamily="-128" charset="0"/>
                <a:ea typeface="Arial" pitchFamily="-128" charset="0"/>
                <a:cs typeface="Arial" pitchFamily="-128" charset="0"/>
              </a:rPr>
              <a:pPr algn="r"/>
              <a:t>5</a:t>
            </a:fld>
            <a:endParaRPr lang="en-GB" sz="1050">
              <a:latin typeface="Arial" pitchFamily="-128" charset="0"/>
              <a:ea typeface="Arial" pitchFamily="-128" charset="0"/>
              <a:cs typeface="Arial" pitchFamily="-128" charset="0"/>
            </a:endParaRPr>
          </a:p>
        </p:txBody>
      </p:sp>
      <p:sp>
        <p:nvSpPr>
          <p:cNvPr id="30725" name="Titel 2"/>
          <p:cNvSpPr>
            <a:spLocks/>
          </p:cNvSpPr>
          <p:nvPr/>
        </p:nvSpPr>
        <p:spPr bwMode="auto">
          <a:xfrm>
            <a:off x="539750" y="1"/>
            <a:ext cx="7632700" cy="69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defTabSz="342900" eaLnBrk="0" hangingPunct="0"/>
            <a:r>
              <a:rPr lang="en-GB" sz="2400" b="1" dirty="0" smtClean="0">
                <a:solidFill>
                  <a:srgbClr val="003399"/>
                </a:solidFill>
                <a:latin typeface="Arial" pitchFamily="-128" charset="0"/>
              </a:rPr>
              <a:t>Active worker participation</a:t>
            </a:r>
            <a:endParaRPr lang="en-GB" sz="2400" b="1" dirty="0">
              <a:solidFill>
                <a:srgbClr val="003399"/>
              </a:solidFill>
              <a:latin typeface="Arial" pitchFamily="-12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147814"/>
            <a:ext cx="5156002" cy="147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6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Inhaltsplatzhalter 1"/>
          <p:cNvSpPr>
            <a:spLocks noGrp="1"/>
          </p:cNvSpPr>
          <p:nvPr>
            <p:ph idx="4294967295"/>
          </p:nvPr>
        </p:nvSpPr>
        <p:spPr>
          <a:xfrm>
            <a:off x="467545" y="1131589"/>
            <a:ext cx="6984775" cy="3240385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GB" sz="1800" b="0" dirty="0" smtClean="0"/>
              <a:t>Effective </a:t>
            </a:r>
            <a:r>
              <a:rPr lang="en-GB" sz="1800" b="0" dirty="0"/>
              <a:t>and open dialogue</a:t>
            </a:r>
          </a:p>
          <a:p>
            <a:pPr>
              <a:spcAft>
                <a:spcPts val="300"/>
              </a:spcAft>
            </a:pPr>
            <a:r>
              <a:rPr lang="en-GB" sz="1800" b="0" dirty="0"/>
              <a:t>Joint problem solving and decision </a:t>
            </a:r>
            <a:r>
              <a:rPr lang="en-GB" sz="1800" b="0" dirty="0" smtClean="0"/>
              <a:t>making</a:t>
            </a:r>
          </a:p>
          <a:p>
            <a:pPr>
              <a:spcAft>
                <a:spcPts val="300"/>
              </a:spcAft>
            </a:pPr>
            <a:r>
              <a:rPr lang="en-GB" sz="1800" b="0" dirty="0" smtClean="0"/>
              <a:t>Listening and acting on what is said</a:t>
            </a:r>
            <a:endParaRPr lang="en-GB" sz="1800" b="0" dirty="0"/>
          </a:p>
          <a:p>
            <a:pPr>
              <a:spcAft>
                <a:spcPts val="300"/>
              </a:spcAft>
            </a:pPr>
            <a:r>
              <a:rPr lang="en-GB" sz="1800" b="0" dirty="0"/>
              <a:t>Participation in spotting hazards, assessing risks and devising solutions</a:t>
            </a:r>
          </a:p>
          <a:p>
            <a:pPr>
              <a:spcAft>
                <a:spcPts val="300"/>
              </a:spcAft>
            </a:pPr>
            <a:r>
              <a:rPr lang="en-GB" sz="1800" b="0" dirty="0"/>
              <a:t>Participation in implementing </a:t>
            </a:r>
            <a:r>
              <a:rPr lang="en-GB" sz="1800" b="0" dirty="0" smtClean="0"/>
              <a:t>solutions, evaluating solutions </a:t>
            </a:r>
            <a:r>
              <a:rPr lang="en-GB" sz="1800" b="0" dirty="0"/>
              <a:t>and promoting safe working conditions</a:t>
            </a:r>
          </a:p>
          <a:p>
            <a:pPr>
              <a:spcAft>
                <a:spcPts val="300"/>
              </a:spcAft>
            </a:pPr>
            <a:r>
              <a:rPr lang="en-GB" sz="1800" b="0" dirty="0"/>
              <a:t>Workers fully cooperating with </a:t>
            </a:r>
            <a:r>
              <a:rPr lang="en-GB" sz="1800" b="0" dirty="0" smtClean="0"/>
              <a:t>employers</a:t>
            </a:r>
          </a:p>
          <a:p>
            <a:pPr>
              <a:spcAft>
                <a:spcPts val="600"/>
              </a:spcAft>
            </a:pPr>
            <a:r>
              <a:rPr lang="en-GB" sz="1800" b="0" dirty="0" smtClean="0"/>
              <a:t>Putting </a:t>
            </a:r>
            <a:r>
              <a:rPr lang="en-GB" sz="1800" b="0" dirty="0"/>
              <a:t>in place arrangements so these can happen in </a:t>
            </a:r>
            <a:r>
              <a:rPr lang="en-GB" sz="1800" b="0" dirty="0" smtClean="0"/>
              <a:t>practice</a:t>
            </a:r>
            <a:endParaRPr lang="en-GB" sz="1800" b="0" dirty="0"/>
          </a:p>
        </p:txBody>
      </p:sp>
      <p:sp>
        <p:nvSpPr>
          <p:cNvPr id="27652" name="Slide Number Placeholder 5"/>
          <p:cNvSpPr txBox="1">
            <a:spLocks noGrp="1"/>
          </p:cNvSpPr>
          <p:nvPr/>
        </p:nvSpPr>
        <p:spPr bwMode="auto">
          <a:xfrm>
            <a:off x="7542610" y="4745832"/>
            <a:ext cx="457200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fld id="{B8422FA1-69CE-400D-B8AE-1732F94A080F}" type="slidenum">
              <a:rPr lang="en-GB" sz="1050">
                <a:latin typeface="Arial" pitchFamily="-128" charset="0"/>
                <a:ea typeface="Arial" pitchFamily="-128" charset="0"/>
                <a:cs typeface="Arial" pitchFamily="-128" charset="0"/>
              </a:rPr>
              <a:pPr algn="r"/>
              <a:t>6</a:t>
            </a:fld>
            <a:endParaRPr lang="en-GB" sz="1050">
              <a:latin typeface="Arial" pitchFamily="-128" charset="0"/>
              <a:ea typeface="Arial" pitchFamily="-128" charset="0"/>
              <a:cs typeface="Arial" pitchFamily="-128" charset="0"/>
            </a:endParaRPr>
          </a:p>
        </p:txBody>
      </p:sp>
      <p:sp>
        <p:nvSpPr>
          <p:cNvPr id="27653" name="Titel 2"/>
          <p:cNvSpPr>
            <a:spLocks/>
          </p:cNvSpPr>
          <p:nvPr/>
        </p:nvSpPr>
        <p:spPr bwMode="auto">
          <a:xfrm>
            <a:off x="539750" y="1"/>
            <a:ext cx="7632700" cy="62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defTabSz="342900" eaLnBrk="0" hangingPunct="0"/>
            <a:r>
              <a:rPr lang="en-GB" sz="2400" b="1" dirty="0" smtClean="0">
                <a:solidFill>
                  <a:srgbClr val="003399"/>
                </a:solidFill>
                <a:latin typeface="Arial" pitchFamily="-128" charset="0"/>
              </a:rPr>
              <a:t>Worker participation means:</a:t>
            </a:r>
            <a:endParaRPr lang="en-GB" sz="2400" b="1" dirty="0">
              <a:solidFill>
                <a:srgbClr val="003399"/>
              </a:solidFill>
              <a:latin typeface="Arial" pitchFamily="-12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6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Inhaltsplatzhalter 1"/>
          <p:cNvSpPr>
            <a:spLocks noGrp="1"/>
          </p:cNvSpPr>
          <p:nvPr>
            <p:ph idx="4294967295"/>
          </p:nvPr>
        </p:nvSpPr>
        <p:spPr>
          <a:xfrm>
            <a:off x="323528" y="987574"/>
            <a:ext cx="7848922" cy="3528392"/>
          </a:xfrm>
        </p:spPr>
        <p:txBody>
          <a:bodyPr>
            <a:noAutofit/>
          </a:bodyPr>
          <a:lstStyle/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schemeClr val="accent1"/>
                </a:solidFill>
              </a:rPr>
              <a:t>Identifying the most </a:t>
            </a:r>
            <a:r>
              <a:rPr lang="en-US" sz="1600" b="1" dirty="0">
                <a:solidFill>
                  <a:schemeClr val="accent1"/>
                </a:solidFill>
              </a:rPr>
              <a:t>appropriate solutions because </a:t>
            </a:r>
            <a:r>
              <a:rPr lang="en-US" sz="1600" b="1" dirty="0" smtClean="0">
                <a:solidFill>
                  <a:schemeClr val="accent1"/>
                </a:solidFill>
              </a:rPr>
              <a:t>workers </a:t>
            </a:r>
            <a:r>
              <a:rPr lang="en-US" sz="1600" b="1" dirty="0">
                <a:solidFill>
                  <a:schemeClr val="accent1"/>
                </a:solidFill>
              </a:rPr>
              <a:t>and their </a:t>
            </a:r>
            <a:r>
              <a:rPr lang="en-US" sz="1600" b="1" dirty="0" smtClean="0">
                <a:solidFill>
                  <a:schemeClr val="accent1"/>
                </a:solidFill>
              </a:rPr>
              <a:t>representatives: </a:t>
            </a:r>
          </a:p>
          <a:p>
            <a:pPr lvl="3">
              <a:spcAft>
                <a:spcPts val="300"/>
              </a:spcAft>
            </a:pPr>
            <a:r>
              <a:rPr lang="en-US" sz="1600" dirty="0"/>
              <a:t>K</a:t>
            </a:r>
            <a:r>
              <a:rPr lang="en-US" sz="1600" dirty="0" smtClean="0"/>
              <a:t>now </a:t>
            </a:r>
            <a:r>
              <a:rPr lang="en-US" sz="1600" dirty="0"/>
              <a:t>how the job is done and how it affects </a:t>
            </a:r>
            <a:r>
              <a:rPr lang="en-US" sz="1600" dirty="0" smtClean="0"/>
              <a:t>them</a:t>
            </a:r>
          </a:p>
          <a:p>
            <a:pPr lvl="3">
              <a:spcAft>
                <a:spcPts val="300"/>
              </a:spcAft>
            </a:pPr>
            <a:r>
              <a:rPr lang="en-US" sz="1600" dirty="0" smtClean="0"/>
              <a:t>Know the barriers</a:t>
            </a:r>
          </a:p>
          <a:p>
            <a:pPr lvl="3">
              <a:spcAft>
                <a:spcPts val="300"/>
              </a:spcAft>
            </a:pPr>
            <a:r>
              <a:rPr lang="en-US" sz="1600" dirty="0" smtClean="0"/>
              <a:t>Have ideas for change</a:t>
            </a:r>
          </a:p>
          <a:p>
            <a:pPr lvl="3">
              <a:spcAft>
                <a:spcPts val="600"/>
              </a:spcAft>
            </a:pPr>
            <a:r>
              <a:rPr lang="en-US" sz="1600" dirty="0" smtClean="0"/>
              <a:t>Will be the ones to apply change in practice</a:t>
            </a:r>
            <a:endParaRPr lang="en-GB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accent1"/>
                </a:solidFill>
              </a:rPr>
              <a:t>Resulting </a:t>
            </a:r>
            <a:r>
              <a:rPr lang="en-GB" sz="1600" b="1" dirty="0" smtClean="0">
                <a:solidFill>
                  <a:schemeClr val="accent1"/>
                </a:solidFill>
              </a:rPr>
              <a:t>in: </a:t>
            </a:r>
          </a:p>
          <a:p>
            <a:pPr lvl="3">
              <a:spcAft>
                <a:spcPts val="300"/>
              </a:spcAft>
            </a:pPr>
            <a:r>
              <a:rPr lang="en-GB" sz="1600" dirty="0" smtClean="0"/>
              <a:t>Lower </a:t>
            </a:r>
            <a:r>
              <a:rPr lang="en-GB" sz="1600" dirty="0"/>
              <a:t>accident rates</a:t>
            </a:r>
          </a:p>
          <a:p>
            <a:pPr lvl="3">
              <a:spcAft>
                <a:spcPts val="300"/>
              </a:spcAft>
            </a:pPr>
            <a:r>
              <a:rPr lang="en-GB" sz="1600" dirty="0" smtClean="0"/>
              <a:t>Cost-effective </a:t>
            </a:r>
            <a:r>
              <a:rPr lang="en-GB" sz="1600" dirty="0"/>
              <a:t>solutions</a:t>
            </a:r>
          </a:p>
          <a:p>
            <a:pPr lvl="3">
              <a:spcAft>
                <a:spcPts val="300"/>
              </a:spcAft>
            </a:pPr>
            <a:r>
              <a:rPr lang="en-GB" sz="1600" dirty="0" smtClean="0"/>
              <a:t>Greater </a:t>
            </a:r>
            <a:r>
              <a:rPr lang="en-GB" sz="1600" dirty="0"/>
              <a:t>awareness and control of workplace </a:t>
            </a:r>
            <a:r>
              <a:rPr lang="en-GB" sz="1600" dirty="0" smtClean="0"/>
              <a:t>risks</a:t>
            </a:r>
          </a:p>
          <a:p>
            <a:pPr lvl="3">
              <a:spcAft>
                <a:spcPts val="300"/>
              </a:spcAft>
            </a:pPr>
            <a:r>
              <a:rPr lang="en-GB" sz="1600" dirty="0" smtClean="0"/>
              <a:t>Greater motivation and commitment</a:t>
            </a:r>
            <a:endParaRPr lang="en-GB" sz="1600" dirty="0"/>
          </a:p>
        </p:txBody>
      </p:sp>
      <p:sp>
        <p:nvSpPr>
          <p:cNvPr id="27652" name="Slide Number Placeholder 5"/>
          <p:cNvSpPr txBox="1">
            <a:spLocks noGrp="1"/>
          </p:cNvSpPr>
          <p:nvPr/>
        </p:nvSpPr>
        <p:spPr bwMode="auto">
          <a:xfrm>
            <a:off x="7542610" y="4745832"/>
            <a:ext cx="457200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/>
            <a:fld id="{B8422FA1-69CE-400D-B8AE-1732F94A080F}" type="slidenum">
              <a:rPr lang="en-GB" sz="1050">
                <a:latin typeface="Arial" pitchFamily="-128" charset="0"/>
                <a:ea typeface="Arial" pitchFamily="-128" charset="0"/>
                <a:cs typeface="Arial" pitchFamily="-128" charset="0"/>
              </a:rPr>
              <a:pPr algn="r"/>
              <a:t>7</a:t>
            </a:fld>
            <a:endParaRPr lang="en-GB" sz="1050">
              <a:latin typeface="Arial" pitchFamily="-128" charset="0"/>
              <a:ea typeface="Arial" pitchFamily="-128" charset="0"/>
              <a:cs typeface="Arial" pitchFamily="-128" charset="0"/>
            </a:endParaRPr>
          </a:p>
        </p:txBody>
      </p:sp>
      <p:sp>
        <p:nvSpPr>
          <p:cNvPr id="27653" name="Titel 2"/>
          <p:cNvSpPr>
            <a:spLocks/>
          </p:cNvSpPr>
          <p:nvPr/>
        </p:nvSpPr>
        <p:spPr bwMode="auto">
          <a:xfrm>
            <a:off x="539750" y="1"/>
            <a:ext cx="7632700" cy="62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defTabSz="342900" eaLnBrk="0" hangingPunct="0"/>
            <a:r>
              <a:rPr lang="en-GB" sz="2400" b="1" dirty="0" smtClean="0">
                <a:solidFill>
                  <a:srgbClr val="003399"/>
                </a:solidFill>
                <a:latin typeface="+mj-lt"/>
              </a:rPr>
              <a:t>Benefits of worker participation</a:t>
            </a:r>
            <a:endParaRPr lang="en-GB" sz="2400" b="1" dirty="0">
              <a:solidFill>
                <a:srgbClr val="0033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33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49" y="915988"/>
            <a:ext cx="7632700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/>
              <a:t>Methods and Tools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16" y="1851670"/>
            <a:ext cx="4318567" cy="247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2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632700" cy="627533"/>
          </a:xfrm>
        </p:spPr>
        <p:txBody>
          <a:bodyPr/>
          <a:lstStyle/>
          <a:p>
            <a:r>
              <a:rPr lang="en-GB" sz="2400" dirty="0" smtClean="0"/>
              <a:t>Some methods and tools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3" y="1131590"/>
            <a:ext cx="7704907" cy="324038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300"/>
              </a:spcAft>
            </a:pPr>
            <a:r>
              <a:rPr lang="en-US" sz="1800" b="0" dirty="0" smtClean="0"/>
              <a:t>Comprehensive </a:t>
            </a:r>
            <a:r>
              <a:rPr lang="en-US" sz="1800" b="0" dirty="0"/>
              <a:t>participatory ergonomics programmes covering the whole risk assessment process </a:t>
            </a:r>
            <a:endParaRPr lang="en-US" sz="1800" b="0" dirty="0" smtClean="0"/>
          </a:p>
          <a:p>
            <a:pPr>
              <a:spcAft>
                <a:spcPts val="300"/>
              </a:spcAft>
            </a:pPr>
            <a:r>
              <a:rPr lang="en-US" sz="1800" b="0" dirty="0" smtClean="0"/>
              <a:t>Workshops</a:t>
            </a:r>
            <a:r>
              <a:rPr lang="en-US" sz="1800" b="0" dirty="0"/>
              <a:t>, tool box </a:t>
            </a:r>
            <a:r>
              <a:rPr lang="en-US" sz="1800" b="0" dirty="0" smtClean="0"/>
              <a:t>talks </a:t>
            </a:r>
          </a:p>
          <a:p>
            <a:pPr>
              <a:spcAft>
                <a:spcPts val="300"/>
              </a:spcAft>
            </a:pPr>
            <a:r>
              <a:rPr lang="en-US" sz="1800" b="0" dirty="0" smtClean="0"/>
              <a:t>Brainstorming </a:t>
            </a:r>
            <a:r>
              <a:rPr lang="en-US" sz="1800" b="0" dirty="0"/>
              <a:t>for innovative solutions </a:t>
            </a:r>
            <a:endParaRPr lang="en-US" sz="1800" b="0" dirty="0" smtClean="0"/>
          </a:p>
          <a:p>
            <a:pPr>
              <a:spcAft>
                <a:spcPts val="300"/>
              </a:spcAft>
            </a:pPr>
            <a:r>
              <a:rPr lang="en-US" sz="1800" b="0" dirty="0" smtClean="0"/>
              <a:t>Techniques </a:t>
            </a:r>
            <a:r>
              <a:rPr lang="en-US" sz="1800" b="0" dirty="0"/>
              <a:t>to support discussions such as </a:t>
            </a:r>
            <a:endParaRPr lang="en-US" sz="1800" b="0" dirty="0" smtClean="0"/>
          </a:p>
          <a:p>
            <a:pPr lvl="1">
              <a:spcAft>
                <a:spcPts val="300"/>
              </a:spcAft>
            </a:pPr>
            <a:r>
              <a:rPr lang="en-US" sz="1800" dirty="0"/>
              <a:t>B</a:t>
            </a:r>
            <a:r>
              <a:rPr lang="en-US" sz="1800" b="0" dirty="0" smtClean="0"/>
              <a:t>ody mapping and </a:t>
            </a:r>
            <a:r>
              <a:rPr lang="en-US" sz="1800" b="0" dirty="0"/>
              <a:t>hazard </a:t>
            </a:r>
            <a:r>
              <a:rPr lang="en-US" sz="1800" b="0" dirty="0" smtClean="0"/>
              <a:t>mapping </a:t>
            </a:r>
          </a:p>
          <a:p>
            <a:pPr lvl="1">
              <a:spcAft>
                <a:spcPts val="300"/>
              </a:spcAft>
            </a:pPr>
            <a:r>
              <a:rPr lang="en-US" sz="1800" dirty="0"/>
              <a:t>T</a:t>
            </a:r>
            <a:r>
              <a:rPr lang="en-US" sz="1800" b="0" dirty="0" smtClean="0"/>
              <a:t>aking and </a:t>
            </a:r>
            <a:r>
              <a:rPr lang="en-US" sz="1800" dirty="0" smtClean="0"/>
              <a:t>discussing </a:t>
            </a:r>
            <a:r>
              <a:rPr lang="en-US" sz="1800" b="0" dirty="0" smtClean="0"/>
              <a:t>photos (‘photo safaris’)</a:t>
            </a:r>
          </a:p>
          <a:p>
            <a:pPr>
              <a:spcAft>
                <a:spcPts val="300"/>
              </a:spcAft>
            </a:pPr>
            <a:r>
              <a:rPr lang="en-US" sz="1800" b="0" dirty="0" smtClean="0"/>
              <a:t>Questionnaires </a:t>
            </a:r>
            <a:r>
              <a:rPr lang="en-US" sz="1800" b="0" dirty="0"/>
              <a:t>for initial hazard identification or evaluation of results and suggestion </a:t>
            </a:r>
            <a:r>
              <a:rPr lang="en-US" sz="1800" b="0" dirty="0" smtClean="0"/>
              <a:t>schemes </a:t>
            </a:r>
          </a:p>
          <a:p>
            <a:pPr>
              <a:spcAft>
                <a:spcPts val="300"/>
              </a:spcAft>
            </a:pPr>
            <a:r>
              <a:rPr lang="en-US" sz="1800" b="0" dirty="0" smtClean="0"/>
              <a:t>Methods </a:t>
            </a:r>
            <a:r>
              <a:rPr lang="en-US" sz="1800" b="0" dirty="0"/>
              <a:t>and tools can be combined in various ways and adapted to the needs and context of the </a:t>
            </a:r>
            <a:r>
              <a:rPr lang="en-US" sz="1800" b="0" dirty="0" smtClean="0"/>
              <a:t>workplace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146780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HWC2018-19_Template_16-9.potx</Template>
  <TotalTime>6567</TotalTime>
  <Words>1940</Words>
  <Application>Microsoft Office PowerPoint</Application>
  <PresentationFormat>On-screen Show (16:9)</PresentationFormat>
  <Paragraphs>242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ＭＳ Ｐゴシック</vt:lpstr>
      <vt:lpstr>SimSun</vt:lpstr>
      <vt:lpstr>Arial</vt:lpstr>
      <vt:lpstr>Calibri</vt:lpstr>
      <vt:lpstr>Courier New</vt:lpstr>
      <vt:lpstr>Symbol</vt:lpstr>
      <vt:lpstr>Times New Roman</vt:lpstr>
      <vt:lpstr>Trebuchet MS</vt:lpstr>
      <vt:lpstr>Wingdings</vt:lpstr>
      <vt:lpstr>1_HWC2018-19_Template_16-9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methods and tools</vt:lpstr>
      <vt:lpstr>Photo safaris</vt:lpstr>
      <vt:lpstr>Brainstorming for action</vt:lpstr>
      <vt:lpstr>PowerPoint Presentation</vt:lpstr>
      <vt:lpstr>Hazard mapping</vt:lpstr>
      <vt:lpstr>Conversation starters: Use a scenario and a set of questions to start a group discussion about a topic</vt:lpstr>
      <vt:lpstr>PowerPoint Presentation</vt:lpstr>
      <vt:lpstr>Example: Training hotel service workers as prevention coordinators to work with colleagues</vt:lpstr>
      <vt:lpstr>Example: Workshops with childcare workers to reduce musculoskeletal disorders</vt:lpstr>
      <vt:lpstr>Example: Involving workers to prevent manual handling risks in a PVC plant (1)</vt:lpstr>
      <vt:lpstr>Example: Involving workers to prevent manual handling risks in a PVC plant (2)</vt:lpstr>
      <vt:lpstr>PowerPoint Presentation</vt:lpstr>
      <vt:lpstr>Success factors for worker participation in MSD prevention from EU-OSHA research include:</vt:lpstr>
      <vt:lpstr>Success factors for choosing and implementing prevention measures</vt:lpstr>
      <vt:lpstr>The basics for small businesses</vt:lpstr>
      <vt:lpstr>EU-OSHA resources include:</vt:lpstr>
      <vt:lpstr>Join us and lighten the load!</vt:lpstr>
    </vt:vector>
  </TitlesOfParts>
  <Manager/>
  <Company>EU-OSHA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Xabier ALTUBE</dc:creator>
  <cp:keywords/>
  <dc:description/>
  <cp:lastModifiedBy>Teresa CARDÁS</cp:lastModifiedBy>
  <cp:revision>677</cp:revision>
  <cp:lastPrinted>2019-10-04T15:07:06Z</cp:lastPrinted>
  <dcterms:created xsi:type="dcterms:W3CDTF">2015-10-14T15:05:30Z</dcterms:created>
  <dcterms:modified xsi:type="dcterms:W3CDTF">2022-04-27T09:53:13Z</dcterms:modified>
  <cp:category/>
</cp:coreProperties>
</file>