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7" r:id="rId4"/>
  </p:sldMasterIdLst>
  <p:notesMasterIdLst>
    <p:notesMasterId r:id="rId25"/>
  </p:notesMasterIdLst>
  <p:sldIdLst>
    <p:sldId id="256" r:id="rId5"/>
    <p:sldId id="257" r:id="rId6"/>
    <p:sldId id="258" r:id="rId7"/>
    <p:sldId id="518" r:id="rId8"/>
    <p:sldId id="517" r:id="rId9"/>
    <p:sldId id="519" r:id="rId10"/>
    <p:sldId id="520" r:id="rId11"/>
    <p:sldId id="521" r:id="rId12"/>
    <p:sldId id="522" r:id="rId13"/>
    <p:sldId id="512" r:id="rId14"/>
    <p:sldId id="526" r:id="rId15"/>
    <p:sldId id="531" r:id="rId16"/>
    <p:sldId id="534" r:id="rId17"/>
    <p:sldId id="423" r:id="rId18"/>
    <p:sldId id="509" r:id="rId19"/>
    <p:sldId id="529" r:id="rId20"/>
    <p:sldId id="528" r:id="rId21"/>
    <p:sldId id="527" r:id="rId22"/>
    <p:sldId id="523" r:id="rId23"/>
    <p:sldId id="262" r:id="rId2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25E732F-6C08-39D1-DECA-9030C38A77C4}" name="Ander JIMENEZ" initials="AJ" userId="S::jimenez@osha.europa.eu::0ffabeba-557d-41d6-85d8-30fe178c3003" providerId="AD"/>
  <p188:author id="{DC9E25C9-B118-7DD1-6F0A-B3BB56C9B414}" name="Ioannis ANYFANTIS" initials="IA" userId="S::anyfantis@osha.europa.eu::48f6c060-5a30-4b50-94b7-83e259c85c87" providerId="AD"/>
  <p188:author id="{FA41AADB-5E2C-52F3-E82B-3E9D258CC945}" name="Birgit" initials="BM" userId="Birgit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C7E2E3"/>
    <a:srgbClr val="A5B8DB"/>
    <a:srgbClr val="003399"/>
    <a:srgbClr val="FBD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F0FFDD-662F-4898-A2DF-37CAB9758DE7}" v="32" dt="2023-05-12T12:30:42.180"/>
    <p1510:client id="{CC2C1736-226F-4A36-9ED9-B3C44981973F}" v="10" dt="2023-05-12T10:36:10.236"/>
  </p1510:revLst>
</p1510:revInfo>
</file>

<file path=ppt/tableStyles.xml><?xml version="1.0" encoding="utf-8"?>
<a:tblStyleLst xmlns:a="http://schemas.openxmlformats.org/drawingml/2006/main" def="{5C22544A-7EE6-4342-B048-85BDC9FD1C3A}">
  <a:tblStyle styleId="{37CE84F3-28C3-443E-9E96-99CF82512B78}" styleName="Dark Style 1 –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oannis ANYFANTIS" userId="48f6c060-5a30-4b50-94b7-83e259c85c87" providerId="ADAL" clId="{9B0FF35F-4DAC-422A-A192-744AB7D922D8}"/>
    <pc:docChg chg="">
      <pc:chgData name="Ioannis ANYFANTIS" userId="48f6c060-5a30-4b50-94b7-83e259c85c87" providerId="ADAL" clId="{9B0FF35F-4DAC-422A-A192-744AB7D922D8}" dt="2023-05-09T14:28:00.187" v="0"/>
      <pc:docMkLst>
        <pc:docMk/>
      </pc:docMkLst>
      <pc:sldChg chg="modCm">
        <pc:chgData name="Ioannis ANYFANTIS" userId="48f6c060-5a30-4b50-94b7-83e259c85c87" providerId="ADAL" clId="{9B0FF35F-4DAC-422A-A192-744AB7D922D8}" dt="2023-05-09T14:28:00.187" v="0"/>
        <pc:sldMkLst>
          <pc:docMk/>
          <pc:sldMk cId="1675810296" sldId="520"/>
        </pc:sldMkLst>
      </pc:sldChg>
    </pc:docChg>
  </pc:docChgLst>
  <pc:docChgLst>
    <pc:chgData name="Birgit MÜLLER" userId="54ee90b4-3178-4f66-80a7-74da5cad19c9" providerId="ADAL" clId="{7CF0FFDD-662F-4898-A2DF-37CAB9758DE7}"/>
    <pc:docChg chg="modSld sldOrd">
      <pc:chgData name="Birgit MÜLLER" userId="54ee90b4-3178-4f66-80a7-74da5cad19c9" providerId="ADAL" clId="{7CF0FFDD-662F-4898-A2DF-37CAB9758DE7}" dt="2023-05-12T12:30:42.180" v="37" actId="1038"/>
      <pc:docMkLst>
        <pc:docMk/>
      </pc:docMkLst>
      <pc:sldChg chg="modSp">
        <pc:chgData name="Birgit MÜLLER" userId="54ee90b4-3178-4f66-80a7-74da5cad19c9" providerId="ADAL" clId="{7CF0FFDD-662F-4898-A2DF-37CAB9758DE7}" dt="2023-05-12T12:08:21.326" v="2" actId="20577"/>
        <pc:sldMkLst>
          <pc:docMk/>
          <pc:sldMk cId="1437969877" sldId="257"/>
        </pc:sldMkLst>
        <pc:graphicFrameChg chg="mod">
          <ac:chgData name="Birgit MÜLLER" userId="54ee90b4-3178-4f66-80a7-74da5cad19c9" providerId="ADAL" clId="{7CF0FFDD-662F-4898-A2DF-37CAB9758DE7}" dt="2023-05-12T12:08:21.326" v="2" actId="20577"/>
          <ac:graphicFrameMkLst>
            <pc:docMk/>
            <pc:sldMk cId="1437969877" sldId="257"/>
            <ac:graphicFrameMk id="13" creationId="{EEF5BB48-9058-0DA7-2F94-189B2A45903F}"/>
          </ac:graphicFrameMkLst>
        </pc:graphicFrameChg>
      </pc:sldChg>
      <pc:sldChg chg="modSp mod">
        <pc:chgData name="Birgit MÜLLER" userId="54ee90b4-3178-4f66-80a7-74da5cad19c9" providerId="ADAL" clId="{7CF0FFDD-662F-4898-A2DF-37CAB9758DE7}" dt="2023-05-12T12:17:40.229" v="9" actId="20577"/>
        <pc:sldMkLst>
          <pc:docMk/>
          <pc:sldMk cId="3961254778" sldId="423"/>
        </pc:sldMkLst>
        <pc:spChg chg="mod">
          <ac:chgData name="Birgit MÜLLER" userId="54ee90b4-3178-4f66-80a7-74da5cad19c9" providerId="ADAL" clId="{7CF0FFDD-662F-4898-A2DF-37CAB9758DE7}" dt="2023-05-12T12:17:40.229" v="9" actId="20577"/>
          <ac:spMkLst>
            <pc:docMk/>
            <pc:sldMk cId="3961254778" sldId="423"/>
            <ac:spMk id="14" creationId="{2C9F8414-555D-0532-C1D4-45F2BF8F3B07}"/>
          </ac:spMkLst>
        </pc:spChg>
      </pc:sldChg>
      <pc:sldChg chg="modSp mod">
        <pc:chgData name="Birgit MÜLLER" userId="54ee90b4-3178-4f66-80a7-74da5cad19c9" providerId="ADAL" clId="{7CF0FFDD-662F-4898-A2DF-37CAB9758DE7}" dt="2023-05-12T12:18:38.664" v="16"/>
        <pc:sldMkLst>
          <pc:docMk/>
          <pc:sldMk cId="1993940424" sldId="509"/>
        </pc:sldMkLst>
        <pc:spChg chg="mod">
          <ac:chgData name="Birgit MÜLLER" userId="54ee90b4-3178-4f66-80a7-74da5cad19c9" providerId="ADAL" clId="{7CF0FFDD-662F-4898-A2DF-37CAB9758DE7}" dt="2023-05-12T12:18:38.664" v="16"/>
          <ac:spMkLst>
            <pc:docMk/>
            <pc:sldMk cId="1993940424" sldId="509"/>
            <ac:spMk id="10" creationId="{8F297F77-4A6B-40D9-8D8F-9C6AF779343D}"/>
          </ac:spMkLst>
        </pc:spChg>
      </pc:sldChg>
      <pc:sldChg chg="modSp mod ord">
        <pc:chgData name="Birgit MÜLLER" userId="54ee90b4-3178-4f66-80a7-74da5cad19c9" providerId="ADAL" clId="{7CF0FFDD-662F-4898-A2DF-37CAB9758DE7}" dt="2023-05-12T12:26:07.406" v="24" actId="20577"/>
        <pc:sldMkLst>
          <pc:docMk/>
          <pc:sldMk cId="1247759161" sldId="517"/>
        </pc:sldMkLst>
        <pc:spChg chg="mod">
          <ac:chgData name="Birgit MÜLLER" userId="54ee90b4-3178-4f66-80a7-74da5cad19c9" providerId="ADAL" clId="{7CF0FFDD-662F-4898-A2DF-37CAB9758DE7}" dt="2023-05-12T12:26:07.406" v="24" actId="20577"/>
          <ac:spMkLst>
            <pc:docMk/>
            <pc:sldMk cId="1247759161" sldId="517"/>
            <ac:spMk id="2" creationId="{73C61F15-C564-5185-8C43-CE07787B8B7C}"/>
          </ac:spMkLst>
        </pc:spChg>
        <pc:spChg chg="mod">
          <ac:chgData name="Birgit MÜLLER" userId="54ee90b4-3178-4f66-80a7-74da5cad19c9" providerId="ADAL" clId="{7CF0FFDD-662F-4898-A2DF-37CAB9758DE7}" dt="2023-05-12T12:25:34.339" v="17" actId="6549"/>
          <ac:spMkLst>
            <pc:docMk/>
            <pc:sldMk cId="1247759161" sldId="517"/>
            <ac:spMk id="8" creationId="{24332D18-7C9A-C8F0-4206-608E3323B924}"/>
          </ac:spMkLst>
        </pc:spChg>
      </pc:sldChg>
      <pc:sldChg chg="modSp mod ord">
        <pc:chgData name="Birgit MÜLLER" userId="54ee90b4-3178-4f66-80a7-74da5cad19c9" providerId="ADAL" clId="{7CF0FFDD-662F-4898-A2DF-37CAB9758DE7}" dt="2023-05-12T12:26:23.814" v="29"/>
        <pc:sldMkLst>
          <pc:docMk/>
          <pc:sldMk cId="1181090046" sldId="518"/>
        </pc:sldMkLst>
        <pc:spChg chg="mod">
          <ac:chgData name="Birgit MÜLLER" userId="54ee90b4-3178-4f66-80a7-74da5cad19c9" providerId="ADAL" clId="{7CF0FFDD-662F-4898-A2DF-37CAB9758DE7}" dt="2023-05-12T12:26:12.493" v="27" actId="20577"/>
          <ac:spMkLst>
            <pc:docMk/>
            <pc:sldMk cId="1181090046" sldId="518"/>
            <ac:spMk id="2" creationId="{73C61F15-C564-5185-8C43-CE07787B8B7C}"/>
          </ac:spMkLst>
        </pc:spChg>
      </pc:sldChg>
      <pc:sldChg chg="modSp mod">
        <pc:chgData name="Birgit MÜLLER" userId="54ee90b4-3178-4f66-80a7-74da5cad19c9" providerId="ADAL" clId="{7CF0FFDD-662F-4898-A2DF-37CAB9758DE7}" dt="2023-05-12T12:16:05.844" v="5" actId="20577"/>
        <pc:sldMkLst>
          <pc:docMk/>
          <pc:sldMk cId="1928633350" sldId="519"/>
        </pc:sldMkLst>
        <pc:spChg chg="mod">
          <ac:chgData name="Birgit MÜLLER" userId="54ee90b4-3178-4f66-80a7-74da5cad19c9" providerId="ADAL" clId="{7CF0FFDD-662F-4898-A2DF-37CAB9758DE7}" dt="2023-05-12T12:16:05.844" v="5" actId="20577"/>
          <ac:spMkLst>
            <pc:docMk/>
            <pc:sldMk cId="1928633350" sldId="519"/>
            <ac:spMk id="2" creationId="{ABEBE21F-AEB3-A233-EA77-F2573BE4B078}"/>
          </ac:spMkLst>
        </pc:spChg>
      </pc:sldChg>
      <pc:sldChg chg="addSp modSp mod">
        <pc:chgData name="Birgit MÜLLER" userId="54ee90b4-3178-4f66-80a7-74da5cad19c9" providerId="ADAL" clId="{7CF0FFDD-662F-4898-A2DF-37CAB9758DE7}" dt="2023-05-12T12:30:42.180" v="37" actId="1038"/>
        <pc:sldMkLst>
          <pc:docMk/>
          <pc:sldMk cId="1675810296" sldId="520"/>
        </pc:sldMkLst>
        <pc:picChg chg="add mod modCrop">
          <ac:chgData name="Birgit MÜLLER" userId="54ee90b4-3178-4f66-80a7-74da5cad19c9" providerId="ADAL" clId="{7CF0FFDD-662F-4898-A2DF-37CAB9758DE7}" dt="2023-05-12T12:30:42.180" v="37" actId="1038"/>
          <ac:picMkLst>
            <pc:docMk/>
            <pc:sldMk cId="1675810296" sldId="520"/>
            <ac:picMk id="3" creationId="{A6EAAC32-4961-F07E-2E34-33FA4F416601}"/>
          </ac:picMkLst>
        </pc:picChg>
        <pc:picChg chg="mod modCrop">
          <ac:chgData name="Birgit MÜLLER" userId="54ee90b4-3178-4f66-80a7-74da5cad19c9" providerId="ADAL" clId="{7CF0FFDD-662F-4898-A2DF-37CAB9758DE7}" dt="2023-05-12T12:30:07.174" v="33" actId="732"/>
          <ac:picMkLst>
            <pc:docMk/>
            <pc:sldMk cId="1675810296" sldId="520"/>
            <ac:picMk id="6" creationId="{D423CA36-6C1E-6EB1-13AA-02E652115ACD}"/>
          </ac:picMkLst>
        </pc:picChg>
      </pc:sldChg>
    </pc:docChg>
  </pc:docChgLst>
  <pc:docChgLst>
    <pc:chgData name="Birgit MÜLLER" userId="54ee90b4-3178-4f66-80a7-74da5cad19c9" providerId="ADAL" clId="{CC2C1736-226F-4A36-9ED9-B3C44981973F}"/>
    <pc:docChg chg="undo custSel modSld">
      <pc:chgData name="Birgit MÜLLER" userId="54ee90b4-3178-4f66-80a7-74da5cad19c9" providerId="ADAL" clId="{CC2C1736-226F-4A36-9ED9-B3C44981973F}" dt="2023-05-12T11:09:12.070" v="425"/>
      <pc:docMkLst>
        <pc:docMk/>
      </pc:docMkLst>
      <pc:sldChg chg="modSp mod">
        <pc:chgData name="Birgit MÜLLER" userId="54ee90b4-3178-4f66-80a7-74da5cad19c9" providerId="ADAL" clId="{CC2C1736-226F-4A36-9ED9-B3C44981973F}" dt="2023-05-12T09:00:46.108" v="87" actId="1076"/>
        <pc:sldMkLst>
          <pc:docMk/>
          <pc:sldMk cId="2069564266" sldId="258"/>
        </pc:sldMkLst>
        <pc:spChg chg="mod">
          <ac:chgData name="Birgit MÜLLER" userId="54ee90b4-3178-4f66-80a7-74da5cad19c9" providerId="ADAL" clId="{CC2C1736-226F-4A36-9ED9-B3C44981973F}" dt="2023-05-12T09:00:46.108" v="87" actId="1076"/>
          <ac:spMkLst>
            <pc:docMk/>
            <pc:sldMk cId="2069564266" sldId="258"/>
            <ac:spMk id="3" creationId="{57C02BBA-800E-0AAD-EA34-943618E559BC}"/>
          </ac:spMkLst>
        </pc:spChg>
      </pc:sldChg>
      <pc:sldChg chg="addSp modSp mod">
        <pc:chgData name="Birgit MÜLLER" userId="54ee90b4-3178-4f66-80a7-74da5cad19c9" providerId="ADAL" clId="{CC2C1736-226F-4A36-9ED9-B3C44981973F}" dt="2023-05-12T09:13:04.159" v="146" actId="207"/>
        <pc:sldMkLst>
          <pc:docMk/>
          <pc:sldMk cId="1993940424" sldId="509"/>
        </pc:sldMkLst>
        <pc:spChg chg="add mod">
          <ac:chgData name="Birgit MÜLLER" userId="54ee90b4-3178-4f66-80a7-74da5cad19c9" providerId="ADAL" clId="{CC2C1736-226F-4A36-9ED9-B3C44981973F}" dt="2023-05-12T09:13:04.159" v="146" actId="207"/>
          <ac:spMkLst>
            <pc:docMk/>
            <pc:sldMk cId="1993940424" sldId="509"/>
            <ac:spMk id="4" creationId="{729C60AF-D911-C340-0113-8C3D39CC91F9}"/>
          </ac:spMkLst>
        </pc:spChg>
      </pc:sldChg>
      <pc:sldChg chg="modSp mod modNotesTx">
        <pc:chgData name="Birgit MÜLLER" userId="54ee90b4-3178-4f66-80a7-74da5cad19c9" providerId="ADAL" clId="{CC2C1736-226F-4A36-9ED9-B3C44981973F}" dt="2023-05-12T11:09:12.070" v="425"/>
        <pc:sldMkLst>
          <pc:docMk/>
          <pc:sldMk cId="245615930" sldId="512"/>
        </pc:sldMkLst>
        <pc:spChg chg="mod">
          <ac:chgData name="Birgit MÜLLER" userId="54ee90b4-3178-4f66-80a7-74da5cad19c9" providerId="ADAL" clId="{CC2C1736-226F-4A36-9ED9-B3C44981973F}" dt="2023-05-12T10:35:52.705" v="254" actId="108"/>
          <ac:spMkLst>
            <pc:docMk/>
            <pc:sldMk cId="245615930" sldId="512"/>
            <ac:spMk id="3" creationId="{D3FC7F87-A3B8-4659-BF2C-180E9F93366F}"/>
          </ac:spMkLst>
        </pc:spChg>
      </pc:sldChg>
      <pc:sldChg chg="modNotesTx">
        <pc:chgData name="Birgit MÜLLER" userId="54ee90b4-3178-4f66-80a7-74da5cad19c9" providerId="ADAL" clId="{CC2C1736-226F-4A36-9ED9-B3C44981973F}" dt="2023-05-12T10:40:57.713" v="280"/>
        <pc:sldMkLst>
          <pc:docMk/>
          <pc:sldMk cId="1247759161" sldId="517"/>
        </pc:sldMkLst>
      </pc:sldChg>
      <pc:sldChg chg="modNotesTx">
        <pc:chgData name="Birgit MÜLLER" userId="54ee90b4-3178-4f66-80a7-74da5cad19c9" providerId="ADAL" clId="{CC2C1736-226F-4A36-9ED9-B3C44981973F}" dt="2023-05-12T10:58:24.074" v="319"/>
        <pc:sldMkLst>
          <pc:docMk/>
          <pc:sldMk cId="1181090046" sldId="518"/>
        </pc:sldMkLst>
      </pc:sldChg>
      <pc:sldChg chg="addSp delSp modSp mod">
        <pc:chgData name="Birgit MÜLLER" userId="54ee90b4-3178-4f66-80a7-74da5cad19c9" providerId="ADAL" clId="{CC2C1736-226F-4A36-9ED9-B3C44981973F}" dt="2023-05-12T09:00:24.326" v="86" actId="1076"/>
        <pc:sldMkLst>
          <pc:docMk/>
          <pc:sldMk cId="1928633350" sldId="519"/>
        </pc:sldMkLst>
        <pc:spChg chg="add mod">
          <ac:chgData name="Birgit MÜLLER" userId="54ee90b4-3178-4f66-80a7-74da5cad19c9" providerId="ADAL" clId="{CC2C1736-226F-4A36-9ED9-B3C44981973F}" dt="2023-05-12T09:00:05.992" v="84" actId="113"/>
          <ac:spMkLst>
            <pc:docMk/>
            <pc:sldMk cId="1928633350" sldId="519"/>
            <ac:spMk id="3" creationId="{6781351E-E32D-B822-7C99-D0674182AECD}"/>
          </ac:spMkLst>
        </pc:spChg>
        <pc:spChg chg="del mod">
          <ac:chgData name="Birgit MÜLLER" userId="54ee90b4-3178-4f66-80a7-74da5cad19c9" providerId="ADAL" clId="{CC2C1736-226F-4A36-9ED9-B3C44981973F}" dt="2023-05-12T08:58:52.791" v="75" actId="478"/>
          <ac:spMkLst>
            <pc:docMk/>
            <pc:sldMk cId="1928633350" sldId="519"/>
            <ac:spMk id="4" creationId="{7C6E61FC-264F-FAC4-D3BB-1E3A751C8BE3}"/>
          </ac:spMkLst>
        </pc:spChg>
        <pc:spChg chg="mod">
          <ac:chgData name="Birgit MÜLLER" userId="54ee90b4-3178-4f66-80a7-74da5cad19c9" providerId="ADAL" clId="{CC2C1736-226F-4A36-9ED9-B3C44981973F}" dt="2023-05-12T09:00:24.326" v="86" actId="1076"/>
          <ac:spMkLst>
            <pc:docMk/>
            <pc:sldMk cId="1928633350" sldId="519"/>
            <ac:spMk id="6" creationId="{C2FE035B-A617-7C32-F912-FE4BCDDEC92F}"/>
          </ac:spMkLst>
        </pc:spChg>
        <pc:picChg chg="mod">
          <ac:chgData name="Birgit MÜLLER" userId="54ee90b4-3178-4f66-80a7-74da5cad19c9" providerId="ADAL" clId="{CC2C1736-226F-4A36-9ED9-B3C44981973F}" dt="2023-05-12T09:00:18.393" v="85" actId="14100"/>
          <ac:picMkLst>
            <pc:docMk/>
            <pc:sldMk cId="1928633350" sldId="519"/>
            <ac:picMk id="5" creationId="{83ED1788-C455-593B-A0F5-3EA66B99A812}"/>
          </ac:picMkLst>
        </pc:picChg>
      </pc:sldChg>
      <pc:sldChg chg="addSp delSp modSp mod delCm modNotesTx">
        <pc:chgData name="Birgit MÜLLER" userId="54ee90b4-3178-4f66-80a7-74da5cad19c9" providerId="ADAL" clId="{CC2C1736-226F-4A36-9ED9-B3C44981973F}" dt="2023-05-12T10:58:54.334" v="324" actId="20577"/>
        <pc:sldMkLst>
          <pc:docMk/>
          <pc:sldMk cId="1675810296" sldId="520"/>
        </pc:sldMkLst>
        <pc:spChg chg="mod">
          <ac:chgData name="Birgit MÜLLER" userId="54ee90b4-3178-4f66-80a7-74da5cad19c9" providerId="ADAL" clId="{CC2C1736-226F-4A36-9ED9-B3C44981973F}" dt="2023-05-12T10:25:18.584" v="186" actId="20577"/>
          <ac:spMkLst>
            <pc:docMk/>
            <pc:sldMk cId="1675810296" sldId="520"/>
            <ac:spMk id="5" creationId="{5AC9B4E8-1B88-1820-9F51-9DB02AF7281F}"/>
          </ac:spMkLst>
        </pc:spChg>
        <pc:graphicFrameChg chg="del modGraphic">
          <ac:chgData name="Birgit MÜLLER" userId="54ee90b4-3178-4f66-80a7-74da5cad19c9" providerId="ADAL" clId="{CC2C1736-226F-4A36-9ED9-B3C44981973F}" dt="2023-05-12T10:13:57.494" v="169" actId="478"/>
          <ac:graphicFrameMkLst>
            <pc:docMk/>
            <pc:sldMk cId="1675810296" sldId="520"/>
            <ac:graphicFrameMk id="10" creationId="{DF6A69F0-BA79-B85F-64C3-59D15983D141}"/>
          </ac:graphicFrameMkLst>
        </pc:graphicFrameChg>
        <pc:picChg chg="add mod modCrop">
          <ac:chgData name="Birgit MÜLLER" userId="54ee90b4-3178-4f66-80a7-74da5cad19c9" providerId="ADAL" clId="{CC2C1736-226F-4A36-9ED9-B3C44981973F}" dt="2023-05-12T10:32:41.684" v="236" actId="1076"/>
          <ac:picMkLst>
            <pc:docMk/>
            <pc:sldMk cId="1675810296" sldId="520"/>
            <ac:picMk id="4" creationId="{E915A2B1-394E-23F5-59A0-2CF28F65A5CB}"/>
          </ac:picMkLst>
        </pc:picChg>
        <pc:picChg chg="add mod modCrop">
          <ac:chgData name="Birgit MÜLLER" userId="54ee90b4-3178-4f66-80a7-74da5cad19c9" providerId="ADAL" clId="{CC2C1736-226F-4A36-9ED9-B3C44981973F}" dt="2023-05-12T10:34:43.308" v="252" actId="1038"/>
          <ac:picMkLst>
            <pc:docMk/>
            <pc:sldMk cId="1675810296" sldId="520"/>
            <ac:picMk id="6" creationId="{D423CA36-6C1E-6EB1-13AA-02E652115ACD}"/>
          </ac:picMkLst>
        </pc:picChg>
        <pc:picChg chg="add mod modCrop">
          <ac:chgData name="Birgit MÜLLER" userId="54ee90b4-3178-4f66-80a7-74da5cad19c9" providerId="ADAL" clId="{CC2C1736-226F-4A36-9ED9-B3C44981973F}" dt="2023-05-12T10:34:01.259" v="249" actId="1076"/>
          <ac:picMkLst>
            <pc:docMk/>
            <pc:sldMk cId="1675810296" sldId="520"/>
            <ac:picMk id="7" creationId="{C95CD42F-7072-F527-F02B-110684CA698F}"/>
          </ac:picMkLst>
        </pc:picChg>
      </pc:sldChg>
      <pc:sldChg chg="modNotesTx">
        <pc:chgData name="Birgit MÜLLER" userId="54ee90b4-3178-4f66-80a7-74da5cad19c9" providerId="ADAL" clId="{CC2C1736-226F-4A36-9ED9-B3C44981973F}" dt="2023-05-12T11:02:03.453" v="354" actId="20577"/>
        <pc:sldMkLst>
          <pc:docMk/>
          <pc:sldMk cId="32334488" sldId="521"/>
        </pc:sldMkLst>
      </pc:sldChg>
      <pc:sldChg chg="modNotesTx">
        <pc:chgData name="Birgit MÜLLER" userId="54ee90b4-3178-4f66-80a7-74da5cad19c9" providerId="ADAL" clId="{CC2C1736-226F-4A36-9ED9-B3C44981973F}" dt="2023-05-12T11:03:44.567" v="373"/>
        <pc:sldMkLst>
          <pc:docMk/>
          <pc:sldMk cId="270484922" sldId="522"/>
        </pc:sldMkLst>
      </pc:sldChg>
      <pc:sldChg chg="addSp delSp modSp mod modNotesTx">
        <pc:chgData name="Birgit MÜLLER" userId="54ee90b4-3178-4f66-80a7-74da5cad19c9" providerId="ADAL" clId="{CC2C1736-226F-4A36-9ED9-B3C44981973F}" dt="2023-05-12T11:09:03.136" v="424"/>
        <pc:sldMkLst>
          <pc:docMk/>
          <pc:sldMk cId="458615647" sldId="526"/>
        </pc:sldMkLst>
        <pc:spChg chg="del">
          <ac:chgData name="Birgit MÜLLER" userId="54ee90b4-3178-4f66-80a7-74da5cad19c9" providerId="ADAL" clId="{CC2C1736-226F-4A36-9ED9-B3C44981973F}" dt="2023-05-12T10:36:04.089" v="255" actId="478"/>
          <ac:spMkLst>
            <pc:docMk/>
            <pc:sldMk cId="458615647" sldId="526"/>
            <ac:spMk id="3" creationId="{D3FC7F87-A3B8-4659-BF2C-180E9F93366F}"/>
          </ac:spMkLst>
        </pc:spChg>
        <pc:spChg chg="add mod">
          <ac:chgData name="Birgit MÜLLER" userId="54ee90b4-3178-4f66-80a7-74da5cad19c9" providerId="ADAL" clId="{CC2C1736-226F-4A36-9ED9-B3C44981973F}" dt="2023-05-12T10:36:22.452" v="258"/>
          <ac:spMkLst>
            <pc:docMk/>
            <pc:sldMk cId="458615647" sldId="526"/>
            <ac:spMk id="5" creationId="{21C39973-AE0A-03DC-B44B-E722364E6EDF}"/>
          </ac:spMkLst>
        </pc:spChg>
        <pc:spChg chg="add del mod">
          <ac:chgData name="Birgit MÜLLER" userId="54ee90b4-3178-4f66-80a7-74da5cad19c9" providerId="ADAL" clId="{CC2C1736-226F-4A36-9ED9-B3C44981973F}" dt="2023-05-12T10:36:10.236" v="257"/>
          <ac:spMkLst>
            <pc:docMk/>
            <pc:sldMk cId="458615647" sldId="526"/>
            <ac:spMk id="9" creationId="{2513833C-7FD7-138A-54B8-2FD8DF377D53}"/>
          </ac:spMkLst>
        </pc:spChg>
      </pc:sldChg>
      <pc:sldChg chg="addSp modSp mod">
        <pc:chgData name="Birgit MÜLLER" userId="54ee90b4-3178-4f66-80a7-74da5cad19c9" providerId="ADAL" clId="{CC2C1736-226F-4A36-9ED9-B3C44981973F}" dt="2023-05-12T09:07:52.628" v="106" actId="1076"/>
        <pc:sldMkLst>
          <pc:docMk/>
          <pc:sldMk cId="2885917385" sldId="527"/>
        </pc:sldMkLst>
        <pc:spChg chg="add mod">
          <ac:chgData name="Birgit MÜLLER" userId="54ee90b4-3178-4f66-80a7-74da5cad19c9" providerId="ADAL" clId="{CC2C1736-226F-4A36-9ED9-B3C44981973F}" dt="2023-05-12T09:07:52.628" v="106" actId="1076"/>
          <ac:spMkLst>
            <pc:docMk/>
            <pc:sldMk cId="2885917385" sldId="527"/>
            <ac:spMk id="5" creationId="{156AB568-894C-A153-E69D-0D036D2A6679}"/>
          </ac:spMkLst>
        </pc:spChg>
      </pc:sldChg>
      <pc:sldChg chg="addSp modSp mod">
        <pc:chgData name="Birgit MÜLLER" userId="54ee90b4-3178-4f66-80a7-74da5cad19c9" providerId="ADAL" clId="{CC2C1736-226F-4A36-9ED9-B3C44981973F}" dt="2023-05-12T09:09:47.941" v="136" actId="255"/>
        <pc:sldMkLst>
          <pc:docMk/>
          <pc:sldMk cId="3875542713" sldId="528"/>
        </pc:sldMkLst>
        <pc:spChg chg="add mod">
          <ac:chgData name="Birgit MÜLLER" userId="54ee90b4-3178-4f66-80a7-74da5cad19c9" providerId="ADAL" clId="{CC2C1736-226F-4A36-9ED9-B3C44981973F}" dt="2023-05-12T09:09:47.941" v="136" actId="255"/>
          <ac:spMkLst>
            <pc:docMk/>
            <pc:sldMk cId="3875542713" sldId="528"/>
            <ac:spMk id="4" creationId="{CFA4583A-D3A5-96D4-46CF-15B7F4926B6E}"/>
          </ac:spMkLst>
        </pc:spChg>
      </pc:sldChg>
      <pc:sldChg chg="addSp modSp mod">
        <pc:chgData name="Birgit MÜLLER" userId="54ee90b4-3178-4f66-80a7-74da5cad19c9" providerId="ADAL" clId="{CC2C1736-226F-4A36-9ED9-B3C44981973F}" dt="2023-05-12T09:04:40.768" v="97" actId="255"/>
        <pc:sldMkLst>
          <pc:docMk/>
          <pc:sldMk cId="1708420187" sldId="529"/>
        </pc:sldMkLst>
        <pc:spChg chg="add mod">
          <ac:chgData name="Birgit MÜLLER" userId="54ee90b4-3178-4f66-80a7-74da5cad19c9" providerId="ADAL" clId="{CC2C1736-226F-4A36-9ED9-B3C44981973F}" dt="2023-05-12T09:04:40.768" v="97" actId="255"/>
          <ac:spMkLst>
            <pc:docMk/>
            <pc:sldMk cId="1708420187" sldId="529"/>
            <ac:spMk id="5" creationId="{81A8CF78-FCA7-A671-9370-7C3EB7AE3B98}"/>
          </ac:spMkLst>
        </pc:spChg>
      </pc:sldChg>
      <pc:sldChg chg="addSp modSp mod">
        <pc:chgData name="Birgit MÜLLER" userId="54ee90b4-3178-4f66-80a7-74da5cad19c9" providerId="ADAL" clId="{CC2C1736-226F-4A36-9ED9-B3C44981973F}" dt="2023-05-12T09:02:18.745" v="90"/>
        <pc:sldMkLst>
          <pc:docMk/>
          <pc:sldMk cId="1951639127" sldId="531"/>
        </pc:sldMkLst>
        <pc:spChg chg="add mod">
          <ac:chgData name="Birgit MÜLLER" userId="54ee90b4-3178-4f66-80a7-74da5cad19c9" providerId="ADAL" clId="{CC2C1736-226F-4A36-9ED9-B3C44981973F}" dt="2023-05-12T09:02:18.745" v="90"/>
          <ac:spMkLst>
            <pc:docMk/>
            <pc:sldMk cId="1951639127" sldId="531"/>
            <ac:spMk id="4" creationId="{D254D88A-79B6-2683-BCC7-538F5AF7A5AC}"/>
          </ac:spMkLst>
        </pc:spChg>
      </pc:sldChg>
      <pc:sldChg chg="modSp mod">
        <pc:chgData name="Birgit MÜLLER" userId="54ee90b4-3178-4f66-80a7-74da5cad19c9" providerId="ADAL" clId="{CC2C1736-226F-4A36-9ED9-B3C44981973F}" dt="2023-05-12T09:50:29.518" v="166" actId="20577"/>
        <pc:sldMkLst>
          <pc:docMk/>
          <pc:sldMk cId="2718433043" sldId="534"/>
        </pc:sldMkLst>
        <pc:spChg chg="mod">
          <ac:chgData name="Birgit MÜLLER" userId="54ee90b4-3178-4f66-80a7-74da5cad19c9" providerId="ADAL" clId="{CC2C1736-226F-4A36-9ED9-B3C44981973F}" dt="2023-05-12T09:50:29.518" v="166" actId="20577"/>
          <ac:spMkLst>
            <pc:docMk/>
            <pc:sldMk cId="2718433043" sldId="534"/>
            <ac:spMk id="12" creationId="{2C835DB2-5CC9-4F69-3EE6-4910325F561F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hyperlink" Target="https://visualisation.osha.europa.eu/osh-barometer/" TargetMode="External"/><Relationship Id="rId7" Type="http://schemas.openxmlformats.org/officeDocument/2006/relationships/image" Target="../media/image37.svg"/><Relationship Id="rId2" Type="http://schemas.openxmlformats.org/officeDocument/2006/relationships/hyperlink" Target="https://osha.europa.eu/en/publications/safe-and-healthy-workplaces-europe-where-do-we-stand-2023" TargetMode="External"/><Relationship Id="rId1" Type="http://schemas.openxmlformats.org/officeDocument/2006/relationships/hyperlink" Target="https://osha.europa.eu/en/publications/occupational-safety-and-health-europe-state-and-trends-2023" TargetMode="Externa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hyperlink" Target="https://osha.europa.eu/en/publications/occupational-safety-and-health-europe-state-and-trends-2023" TargetMode="External"/><Relationship Id="rId7" Type="http://schemas.openxmlformats.org/officeDocument/2006/relationships/image" Target="../media/image38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hyperlink" Target="https://osha.europa.eu/en/publications/safe-and-healthy-workplaces-europe-where-do-we-stand-2023" TargetMode="External"/><Relationship Id="rId5" Type="http://schemas.openxmlformats.org/officeDocument/2006/relationships/image" Target="../media/image37.svg"/><Relationship Id="rId4" Type="http://schemas.openxmlformats.org/officeDocument/2006/relationships/image" Target="../media/image36.png"/><Relationship Id="rId9" Type="http://schemas.openxmlformats.org/officeDocument/2006/relationships/hyperlink" Target="https://visualisation.osha.europa.eu/osh-barometer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FA0DCB-C561-41D4-BCC4-2381BE6FA77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494C0AA-F8F7-46F0-91B8-FCCD8B5DAE4A}">
      <dgm:prSet custT="1"/>
      <dgm:spPr/>
      <dgm:t>
        <a:bodyPr/>
        <a:lstStyle/>
        <a:p>
          <a:r>
            <a:rPr lang="en-US" sz="1700" b="1"/>
            <a:t>Describe the current state of OSH in Europe </a:t>
          </a:r>
          <a:br>
            <a:rPr lang="en-US" sz="1700" b="1"/>
          </a:br>
          <a:r>
            <a:rPr lang="en-US" sz="1700" b="1"/>
            <a:t>(data from OSH Barometer)</a:t>
          </a:r>
        </a:p>
      </dgm:t>
    </dgm:pt>
    <dgm:pt modelId="{0CF37286-A9D3-4513-B10B-1F84E16C5462}" type="parTrans" cxnId="{E2369100-6983-4FF8-A91A-47974C8C9BDB}">
      <dgm:prSet/>
      <dgm:spPr/>
      <dgm:t>
        <a:bodyPr/>
        <a:lstStyle/>
        <a:p>
          <a:endParaRPr lang="en-US"/>
        </a:p>
      </dgm:t>
    </dgm:pt>
    <dgm:pt modelId="{5328AA29-C4AA-4D80-91BD-7DC12155F8AC}" type="sibTrans" cxnId="{E2369100-6983-4FF8-A91A-47974C8C9BDB}">
      <dgm:prSet/>
      <dgm:spPr/>
      <dgm:t>
        <a:bodyPr/>
        <a:lstStyle/>
        <a:p>
          <a:endParaRPr lang="en-US"/>
        </a:p>
      </dgm:t>
    </dgm:pt>
    <dgm:pt modelId="{EE934D87-6F2E-4082-8DC6-0E2AFD71AEC6}">
      <dgm:prSet custT="1"/>
      <dgm:spPr/>
      <dgm:t>
        <a:bodyPr/>
        <a:lstStyle/>
        <a:p>
          <a:r>
            <a:rPr lang="en-US" sz="1700" b="1"/>
            <a:t>Describe the development of OSH in Europe </a:t>
          </a:r>
        </a:p>
      </dgm:t>
    </dgm:pt>
    <dgm:pt modelId="{4BCD2CEC-41CF-4D69-A645-41BDE5F5B818}" type="parTrans" cxnId="{B2B34914-76E4-42BA-B9EA-04F6DC984B83}">
      <dgm:prSet/>
      <dgm:spPr/>
      <dgm:t>
        <a:bodyPr/>
        <a:lstStyle/>
        <a:p>
          <a:endParaRPr lang="en-US"/>
        </a:p>
      </dgm:t>
    </dgm:pt>
    <dgm:pt modelId="{CE70D8BE-824A-410F-93EF-1BBE030667D7}" type="sibTrans" cxnId="{B2B34914-76E4-42BA-B9EA-04F6DC984B83}">
      <dgm:prSet/>
      <dgm:spPr/>
      <dgm:t>
        <a:bodyPr/>
        <a:lstStyle/>
        <a:p>
          <a:endParaRPr lang="en-US"/>
        </a:p>
      </dgm:t>
    </dgm:pt>
    <dgm:pt modelId="{9AD8EA22-F2EE-4C76-8161-EEC7323174ED}">
      <dgm:prSet custT="1"/>
      <dgm:spPr>
        <a:solidFill>
          <a:srgbClr val="C7E2E3"/>
        </a:solidFill>
      </dgm:spPr>
      <dgm:t>
        <a:bodyPr/>
        <a:lstStyle/>
        <a:p>
          <a:r>
            <a:rPr lang="en-US" sz="1700" b="1"/>
            <a:t>Identify trends relevant to OSH</a:t>
          </a:r>
        </a:p>
      </dgm:t>
    </dgm:pt>
    <dgm:pt modelId="{240B6222-25E0-4F3D-81F5-96A49C194EC6}" type="parTrans" cxnId="{8D12C87C-C27D-4D27-BDD2-9D3538063674}">
      <dgm:prSet/>
      <dgm:spPr/>
      <dgm:t>
        <a:bodyPr/>
        <a:lstStyle/>
        <a:p>
          <a:endParaRPr lang="en-US"/>
        </a:p>
      </dgm:t>
    </dgm:pt>
    <dgm:pt modelId="{B163D4E1-0AE1-4C66-AB9D-E5915F74332D}" type="sibTrans" cxnId="{8D12C87C-C27D-4D27-BDD2-9D3538063674}">
      <dgm:prSet/>
      <dgm:spPr/>
      <dgm:t>
        <a:bodyPr/>
        <a:lstStyle/>
        <a:p>
          <a:endParaRPr lang="en-US"/>
        </a:p>
      </dgm:t>
    </dgm:pt>
    <dgm:pt modelId="{90018121-AE2D-4CB5-99CA-242931DB9532}">
      <dgm:prSet custT="1"/>
      <dgm:spPr/>
      <dgm:t>
        <a:bodyPr/>
        <a:lstStyle/>
        <a:p>
          <a:r>
            <a:rPr lang="en-US" sz="1700" b="1"/>
            <a:t>Define areas where action and policy are most needed</a:t>
          </a:r>
        </a:p>
      </dgm:t>
    </dgm:pt>
    <dgm:pt modelId="{37C8999E-E613-497E-8A5C-A40602C850E1}" type="parTrans" cxnId="{E92DEA5A-D857-4619-BD3D-BA35E2DADBCF}">
      <dgm:prSet/>
      <dgm:spPr/>
      <dgm:t>
        <a:bodyPr/>
        <a:lstStyle/>
        <a:p>
          <a:endParaRPr lang="en-US"/>
        </a:p>
      </dgm:t>
    </dgm:pt>
    <dgm:pt modelId="{25451159-173B-4537-8877-B8EEF8E27080}" type="sibTrans" cxnId="{E92DEA5A-D857-4619-BD3D-BA35E2DADBCF}">
      <dgm:prSet/>
      <dgm:spPr/>
      <dgm:t>
        <a:bodyPr/>
        <a:lstStyle/>
        <a:p>
          <a:endParaRPr lang="en-US"/>
        </a:p>
      </dgm:t>
    </dgm:pt>
    <dgm:pt modelId="{87707480-F00F-4DFC-A22C-9A0E51D8A054}" type="pres">
      <dgm:prSet presAssocID="{25FA0DCB-C561-41D4-BCC4-2381BE6FA776}" presName="root" presStyleCnt="0">
        <dgm:presLayoutVars>
          <dgm:dir/>
          <dgm:resizeHandles val="exact"/>
        </dgm:presLayoutVars>
      </dgm:prSet>
      <dgm:spPr/>
    </dgm:pt>
    <dgm:pt modelId="{A92A37B1-2A72-4D86-8D11-F2FA29788610}" type="pres">
      <dgm:prSet presAssocID="{E494C0AA-F8F7-46F0-91B8-FCCD8B5DAE4A}" presName="compNode" presStyleCnt="0"/>
      <dgm:spPr/>
    </dgm:pt>
    <dgm:pt modelId="{6EC3E48B-285D-4262-9F3C-E643F97DD2AB}" type="pres">
      <dgm:prSet presAssocID="{E494C0AA-F8F7-46F0-91B8-FCCD8B5DAE4A}" presName="bgRect" presStyleLbl="bgShp" presStyleIdx="0" presStyleCnt="4"/>
      <dgm:spPr>
        <a:solidFill>
          <a:srgbClr val="C7E2E3"/>
        </a:solidFill>
      </dgm:spPr>
    </dgm:pt>
    <dgm:pt modelId="{22B31200-D07F-4605-B599-C9BAC43F0710}" type="pres">
      <dgm:prSet presAssocID="{E494C0AA-F8F7-46F0-91B8-FCCD8B5DAE4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9B398959-2B20-4378-8FD1-F89791CF122B}" type="pres">
      <dgm:prSet presAssocID="{E494C0AA-F8F7-46F0-91B8-FCCD8B5DAE4A}" presName="spaceRect" presStyleCnt="0"/>
      <dgm:spPr/>
    </dgm:pt>
    <dgm:pt modelId="{CDA96257-C1EA-442E-A1CB-711BF388D7DF}" type="pres">
      <dgm:prSet presAssocID="{E494C0AA-F8F7-46F0-91B8-FCCD8B5DAE4A}" presName="parTx" presStyleLbl="revTx" presStyleIdx="0" presStyleCnt="4">
        <dgm:presLayoutVars>
          <dgm:chMax val="0"/>
          <dgm:chPref val="0"/>
        </dgm:presLayoutVars>
      </dgm:prSet>
      <dgm:spPr/>
    </dgm:pt>
    <dgm:pt modelId="{27438C2D-BE81-4A6B-BABC-10F901369E0E}" type="pres">
      <dgm:prSet presAssocID="{5328AA29-C4AA-4D80-91BD-7DC12155F8AC}" presName="sibTrans" presStyleCnt="0"/>
      <dgm:spPr/>
    </dgm:pt>
    <dgm:pt modelId="{5BDD80CB-965B-4D53-8210-D8DB64984704}" type="pres">
      <dgm:prSet presAssocID="{EE934D87-6F2E-4082-8DC6-0E2AFD71AEC6}" presName="compNode" presStyleCnt="0"/>
      <dgm:spPr/>
    </dgm:pt>
    <dgm:pt modelId="{09CD1F67-62F5-42BA-8C08-A0D07F2ED296}" type="pres">
      <dgm:prSet presAssocID="{EE934D87-6F2E-4082-8DC6-0E2AFD71AEC6}" presName="bgRect" presStyleLbl="bgShp" presStyleIdx="1" presStyleCnt="4"/>
      <dgm:spPr>
        <a:solidFill>
          <a:srgbClr val="C7E2E3"/>
        </a:solidFill>
      </dgm:spPr>
    </dgm:pt>
    <dgm:pt modelId="{01C3972D-1473-4D72-B887-E5BD2228E44A}" type="pres">
      <dgm:prSet presAssocID="{EE934D87-6F2E-4082-8DC6-0E2AFD71AEC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Europe-Africa"/>
        </a:ext>
      </dgm:extLst>
    </dgm:pt>
    <dgm:pt modelId="{DCD317E4-277C-4F5F-AF2D-9CF92EE0E20C}" type="pres">
      <dgm:prSet presAssocID="{EE934D87-6F2E-4082-8DC6-0E2AFD71AEC6}" presName="spaceRect" presStyleCnt="0"/>
      <dgm:spPr/>
    </dgm:pt>
    <dgm:pt modelId="{5BE623AA-B06A-4837-A144-DE5C2F2377BC}" type="pres">
      <dgm:prSet presAssocID="{EE934D87-6F2E-4082-8DC6-0E2AFD71AEC6}" presName="parTx" presStyleLbl="revTx" presStyleIdx="1" presStyleCnt="4">
        <dgm:presLayoutVars>
          <dgm:chMax val="0"/>
          <dgm:chPref val="0"/>
        </dgm:presLayoutVars>
      </dgm:prSet>
      <dgm:spPr/>
    </dgm:pt>
    <dgm:pt modelId="{78B06AD4-C465-457D-A71D-D2C2E16F8D26}" type="pres">
      <dgm:prSet presAssocID="{CE70D8BE-824A-410F-93EF-1BBE030667D7}" presName="sibTrans" presStyleCnt="0"/>
      <dgm:spPr/>
    </dgm:pt>
    <dgm:pt modelId="{A4EF6F9F-3883-4C49-B507-BC1DC39D4FC4}" type="pres">
      <dgm:prSet presAssocID="{9AD8EA22-F2EE-4C76-8161-EEC7323174ED}" presName="compNode" presStyleCnt="0"/>
      <dgm:spPr/>
    </dgm:pt>
    <dgm:pt modelId="{7C701DAA-02EC-430E-8151-676254E5A6E4}" type="pres">
      <dgm:prSet presAssocID="{9AD8EA22-F2EE-4C76-8161-EEC7323174ED}" presName="bgRect" presStyleLbl="bgShp" presStyleIdx="2" presStyleCnt="4"/>
      <dgm:spPr>
        <a:solidFill>
          <a:srgbClr val="C7E2E3"/>
        </a:solidFill>
      </dgm:spPr>
    </dgm:pt>
    <dgm:pt modelId="{60ED5092-2B43-4EB3-ADA8-7C8943DE1F72}" type="pres">
      <dgm:prSet presAssocID="{9AD8EA22-F2EE-4C76-8161-EEC7323174E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7A227F1A-5569-4EAA-8DCB-8FF73E4845BB}" type="pres">
      <dgm:prSet presAssocID="{9AD8EA22-F2EE-4C76-8161-EEC7323174ED}" presName="spaceRect" presStyleCnt="0"/>
      <dgm:spPr/>
    </dgm:pt>
    <dgm:pt modelId="{5CA3AF18-86D4-49EF-95D6-D45E66315A87}" type="pres">
      <dgm:prSet presAssocID="{9AD8EA22-F2EE-4C76-8161-EEC7323174ED}" presName="parTx" presStyleLbl="revTx" presStyleIdx="2" presStyleCnt="4">
        <dgm:presLayoutVars>
          <dgm:chMax val="0"/>
          <dgm:chPref val="0"/>
        </dgm:presLayoutVars>
      </dgm:prSet>
      <dgm:spPr/>
    </dgm:pt>
    <dgm:pt modelId="{C3AD210C-13D0-4368-9127-4B25CF4C87DD}" type="pres">
      <dgm:prSet presAssocID="{B163D4E1-0AE1-4C66-AB9D-E5915F74332D}" presName="sibTrans" presStyleCnt="0"/>
      <dgm:spPr/>
    </dgm:pt>
    <dgm:pt modelId="{5DFEFE93-E8A2-4B68-9F41-3949F86FA943}" type="pres">
      <dgm:prSet presAssocID="{90018121-AE2D-4CB5-99CA-242931DB9532}" presName="compNode" presStyleCnt="0"/>
      <dgm:spPr/>
    </dgm:pt>
    <dgm:pt modelId="{A0CEF28B-26B6-4242-8872-BBA99DBFD83A}" type="pres">
      <dgm:prSet presAssocID="{90018121-AE2D-4CB5-99CA-242931DB9532}" presName="bgRect" presStyleLbl="bgShp" presStyleIdx="3" presStyleCnt="4"/>
      <dgm:spPr>
        <a:solidFill>
          <a:srgbClr val="C7E2E3"/>
        </a:solidFill>
      </dgm:spPr>
    </dgm:pt>
    <dgm:pt modelId="{A35B5217-8386-475B-8D5C-B3D9AE984A96}" type="pres">
      <dgm:prSet presAssocID="{90018121-AE2D-4CB5-99CA-242931DB953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5B611D75-40D8-464A-B633-BC6C4F919D3D}" type="pres">
      <dgm:prSet presAssocID="{90018121-AE2D-4CB5-99CA-242931DB9532}" presName="spaceRect" presStyleCnt="0"/>
      <dgm:spPr/>
    </dgm:pt>
    <dgm:pt modelId="{BFA4EE37-88CE-4C8C-B63E-8D8100727700}" type="pres">
      <dgm:prSet presAssocID="{90018121-AE2D-4CB5-99CA-242931DB9532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2369100-6983-4FF8-A91A-47974C8C9BDB}" srcId="{25FA0DCB-C561-41D4-BCC4-2381BE6FA776}" destId="{E494C0AA-F8F7-46F0-91B8-FCCD8B5DAE4A}" srcOrd="0" destOrd="0" parTransId="{0CF37286-A9D3-4513-B10B-1F84E16C5462}" sibTransId="{5328AA29-C4AA-4D80-91BD-7DC12155F8AC}"/>
    <dgm:cxn modelId="{B2B34914-76E4-42BA-B9EA-04F6DC984B83}" srcId="{25FA0DCB-C561-41D4-BCC4-2381BE6FA776}" destId="{EE934D87-6F2E-4082-8DC6-0E2AFD71AEC6}" srcOrd="1" destOrd="0" parTransId="{4BCD2CEC-41CF-4D69-A645-41BDE5F5B818}" sibTransId="{CE70D8BE-824A-410F-93EF-1BBE030667D7}"/>
    <dgm:cxn modelId="{0186873C-6AA9-45EB-B1B9-D401F68B613C}" type="presOf" srcId="{E494C0AA-F8F7-46F0-91B8-FCCD8B5DAE4A}" destId="{CDA96257-C1EA-442E-A1CB-711BF388D7DF}" srcOrd="0" destOrd="0" presId="urn:microsoft.com/office/officeart/2018/2/layout/IconVerticalSolidList"/>
    <dgm:cxn modelId="{FBC13E4D-44D0-4CD7-99EB-0FE4E0A0C2AC}" type="presOf" srcId="{25FA0DCB-C561-41D4-BCC4-2381BE6FA776}" destId="{87707480-F00F-4DFC-A22C-9A0E51D8A054}" srcOrd="0" destOrd="0" presId="urn:microsoft.com/office/officeart/2018/2/layout/IconVerticalSolidList"/>
    <dgm:cxn modelId="{E033D159-9E7F-4060-90A8-E61829B2DA7A}" type="presOf" srcId="{9AD8EA22-F2EE-4C76-8161-EEC7323174ED}" destId="{5CA3AF18-86D4-49EF-95D6-D45E66315A87}" srcOrd="0" destOrd="0" presId="urn:microsoft.com/office/officeart/2018/2/layout/IconVerticalSolidList"/>
    <dgm:cxn modelId="{E92DEA5A-D857-4619-BD3D-BA35E2DADBCF}" srcId="{25FA0DCB-C561-41D4-BCC4-2381BE6FA776}" destId="{90018121-AE2D-4CB5-99CA-242931DB9532}" srcOrd="3" destOrd="0" parTransId="{37C8999E-E613-497E-8A5C-A40602C850E1}" sibTransId="{25451159-173B-4537-8877-B8EEF8E27080}"/>
    <dgm:cxn modelId="{8D12C87C-C27D-4D27-BDD2-9D3538063674}" srcId="{25FA0DCB-C561-41D4-BCC4-2381BE6FA776}" destId="{9AD8EA22-F2EE-4C76-8161-EEC7323174ED}" srcOrd="2" destOrd="0" parTransId="{240B6222-25E0-4F3D-81F5-96A49C194EC6}" sibTransId="{B163D4E1-0AE1-4C66-AB9D-E5915F74332D}"/>
    <dgm:cxn modelId="{55A42BD2-481E-437B-A5F8-9D7976242E1B}" type="presOf" srcId="{90018121-AE2D-4CB5-99CA-242931DB9532}" destId="{BFA4EE37-88CE-4C8C-B63E-8D8100727700}" srcOrd="0" destOrd="0" presId="urn:microsoft.com/office/officeart/2018/2/layout/IconVerticalSolidList"/>
    <dgm:cxn modelId="{99C7D3F9-86F0-4C7D-8230-B054F37A5491}" type="presOf" srcId="{EE934D87-6F2E-4082-8DC6-0E2AFD71AEC6}" destId="{5BE623AA-B06A-4837-A144-DE5C2F2377BC}" srcOrd="0" destOrd="0" presId="urn:microsoft.com/office/officeart/2018/2/layout/IconVerticalSolidList"/>
    <dgm:cxn modelId="{0277410A-3ADC-495E-A1D1-A5D9C2EF5D93}" type="presParOf" srcId="{87707480-F00F-4DFC-A22C-9A0E51D8A054}" destId="{A92A37B1-2A72-4D86-8D11-F2FA29788610}" srcOrd="0" destOrd="0" presId="urn:microsoft.com/office/officeart/2018/2/layout/IconVerticalSolidList"/>
    <dgm:cxn modelId="{76DF39D6-9F51-49C1-A7F5-E25089128AC3}" type="presParOf" srcId="{A92A37B1-2A72-4D86-8D11-F2FA29788610}" destId="{6EC3E48B-285D-4262-9F3C-E643F97DD2AB}" srcOrd="0" destOrd="0" presId="urn:microsoft.com/office/officeart/2018/2/layout/IconVerticalSolidList"/>
    <dgm:cxn modelId="{75347A7A-12AB-469D-B6EA-1894BB731D7B}" type="presParOf" srcId="{A92A37B1-2A72-4D86-8D11-F2FA29788610}" destId="{22B31200-D07F-4605-B599-C9BAC43F0710}" srcOrd="1" destOrd="0" presId="urn:microsoft.com/office/officeart/2018/2/layout/IconVerticalSolidList"/>
    <dgm:cxn modelId="{D2C88250-9E17-40E5-8A9E-35E0C93DB3CB}" type="presParOf" srcId="{A92A37B1-2A72-4D86-8D11-F2FA29788610}" destId="{9B398959-2B20-4378-8FD1-F89791CF122B}" srcOrd="2" destOrd="0" presId="urn:microsoft.com/office/officeart/2018/2/layout/IconVerticalSolidList"/>
    <dgm:cxn modelId="{56DE4DCD-432F-4F81-8802-53635CD6DAA5}" type="presParOf" srcId="{A92A37B1-2A72-4D86-8D11-F2FA29788610}" destId="{CDA96257-C1EA-442E-A1CB-711BF388D7DF}" srcOrd="3" destOrd="0" presId="urn:microsoft.com/office/officeart/2018/2/layout/IconVerticalSolidList"/>
    <dgm:cxn modelId="{15FDE3E5-6AB1-451E-A0DB-AD0B3400B1C9}" type="presParOf" srcId="{87707480-F00F-4DFC-A22C-9A0E51D8A054}" destId="{27438C2D-BE81-4A6B-BABC-10F901369E0E}" srcOrd="1" destOrd="0" presId="urn:microsoft.com/office/officeart/2018/2/layout/IconVerticalSolidList"/>
    <dgm:cxn modelId="{197AA5F7-3656-4E27-B963-1C59A7C570DA}" type="presParOf" srcId="{87707480-F00F-4DFC-A22C-9A0E51D8A054}" destId="{5BDD80CB-965B-4D53-8210-D8DB64984704}" srcOrd="2" destOrd="0" presId="urn:microsoft.com/office/officeart/2018/2/layout/IconVerticalSolidList"/>
    <dgm:cxn modelId="{A7885393-E379-49EA-8087-B16A5CFDB33D}" type="presParOf" srcId="{5BDD80CB-965B-4D53-8210-D8DB64984704}" destId="{09CD1F67-62F5-42BA-8C08-A0D07F2ED296}" srcOrd="0" destOrd="0" presId="urn:microsoft.com/office/officeart/2018/2/layout/IconVerticalSolidList"/>
    <dgm:cxn modelId="{36A8BFD0-B1C6-4479-898F-3582DE99810D}" type="presParOf" srcId="{5BDD80CB-965B-4D53-8210-D8DB64984704}" destId="{01C3972D-1473-4D72-B887-E5BD2228E44A}" srcOrd="1" destOrd="0" presId="urn:microsoft.com/office/officeart/2018/2/layout/IconVerticalSolidList"/>
    <dgm:cxn modelId="{8C990146-D980-44DE-A090-E726B0CE5F77}" type="presParOf" srcId="{5BDD80CB-965B-4D53-8210-D8DB64984704}" destId="{DCD317E4-277C-4F5F-AF2D-9CF92EE0E20C}" srcOrd="2" destOrd="0" presId="urn:microsoft.com/office/officeart/2018/2/layout/IconVerticalSolidList"/>
    <dgm:cxn modelId="{70EB0F6C-8044-419F-ACFA-9FEE964A3349}" type="presParOf" srcId="{5BDD80CB-965B-4D53-8210-D8DB64984704}" destId="{5BE623AA-B06A-4837-A144-DE5C2F2377BC}" srcOrd="3" destOrd="0" presId="urn:microsoft.com/office/officeart/2018/2/layout/IconVerticalSolidList"/>
    <dgm:cxn modelId="{C45D5747-A629-4385-90CD-36AB082460EE}" type="presParOf" srcId="{87707480-F00F-4DFC-A22C-9A0E51D8A054}" destId="{78B06AD4-C465-457D-A71D-D2C2E16F8D26}" srcOrd="3" destOrd="0" presId="urn:microsoft.com/office/officeart/2018/2/layout/IconVerticalSolidList"/>
    <dgm:cxn modelId="{6B7BFA48-FE6E-4DAB-B2D2-71A4B01D8E14}" type="presParOf" srcId="{87707480-F00F-4DFC-A22C-9A0E51D8A054}" destId="{A4EF6F9F-3883-4C49-B507-BC1DC39D4FC4}" srcOrd="4" destOrd="0" presId="urn:microsoft.com/office/officeart/2018/2/layout/IconVerticalSolidList"/>
    <dgm:cxn modelId="{86701232-8E8D-493E-ADEF-D6F5F0B6A875}" type="presParOf" srcId="{A4EF6F9F-3883-4C49-B507-BC1DC39D4FC4}" destId="{7C701DAA-02EC-430E-8151-676254E5A6E4}" srcOrd="0" destOrd="0" presId="urn:microsoft.com/office/officeart/2018/2/layout/IconVerticalSolidList"/>
    <dgm:cxn modelId="{C2ACB020-2FB2-450C-9B85-0A0BA43736CE}" type="presParOf" srcId="{A4EF6F9F-3883-4C49-B507-BC1DC39D4FC4}" destId="{60ED5092-2B43-4EB3-ADA8-7C8943DE1F72}" srcOrd="1" destOrd="0" presId="urn:microsoft.com/office/officeart/2018/2/layout/IconVerticalSolidList"/>
    <dgm:cxn modelId="{E94F3279-60AD-44C1-B2DD-5849DA7B286F}" type="presParOf" srcId="{A4EF6F9F-3883-4C49-B507-BC1DC39D4FC4}" destId="{7A227F1A-5569-4EAA-8DCB-8FF73E4845BB}" srcOrd="2" destOrd="0" presId="urn:microsoft.com/office/officeart/2018/2/layout/IconVerticalSolidList"/>
    <dgm:cxn modelId="{D3215119-05B9-4895-90A7-E32AAA76039F}" type="presParOf" srcId="{A4EF6F9F-3883-4C49-B507-BC1DC39D4FC4}" destId="{5CA3AF18-86D4-49EF-95D6-D45E66315A87}" srcOrd="3" destOrd="0" presId="urn:microsoft.com/office/officeart/2018/2/layout/IconVerticalSolidList"/>
    <dgm:cxn modelId="{39257684-D5CE-4177-87B5-64C770435177}" type="presParOf" srcId="{87707480-F00F-4DFC-A22C-9A0E51D8A054}" destId="{C3AD210C-13D0-4368-9127-4B25CF4C87DD}" srcOrd="5" destOrd="0" presId="urn:microsoft.com/office/officeart/2018/2/layout/IconVerticalSolidList"/>
    <dgm:cxn modelId="{79F13406-5C8F-4F39-9EE1-4EC850382793}" type="presParOf" srcId="{87707480-F00F-4DFC-A22C-9A0E51D8A054}" destId="{5DFEFE93-E8A2-4B68-9F41-3949F86FA943}" srcOrd="6" destOrd="0" presId="urn:microsoft.com/office/officeart/2018/2/layout/IconVerticalSolidList"/>
    <dgm:cxn modelId="{51331B6A-1A9A-476E-BF97-518CF1BD26EF}" type="presParOf" srcId="{5DFEFE93-E8A2-4B68-9F41-3949F86FA943}" destId="{A0CEF28B-26B6-4242-8872-BBA99DBFD83A}" srcOrd="0" destOrd="0" presId="urn:microsoft.com/office/officeart/2018/2/layout/IconVerticalSolidList"/>
    <dgm:cxn modelId="{756F46E0-EB9E-458B-A86E-353064A9D5C0}" type="presParOf" srcId="{5DFEFE93-E8A2-4B68-9F41-3949F86FA943}" destId="{A35B5217-8386-475B-8D5C-B3D9AE984A96}" srcOrd="1" destOrd="0" presId="urn:microsoft.com/office/officeart/2018/2/layout/IconVerticalSolidList"/>
    <dgm:cxn modelId="{AC67D21B-C56D-4F1B-A3A5-30920FAC6FE9}" type="presParOf" srcId="{5DFEFE93-E8A2-4B68-9F41-3949F86FA943}" destId="{5B611D75-40D8-464A-B633-BC6C4F919D3D}" srcOrd="2" destOrd="0" presId="urn:microsoft.com/office/officeart/2018/2/layout/IconVerticalSolidList"/>
    <dgm:cxn modelId="{C8D81B03-D26B-49FC-9C45-1A2951572B59}" type="presParOf" srcId="{5DFEFE93-E8A2-4B68-9F41-3949F86FA943}" destId="{BFA4EE37-88CE-4C8C-B63E-8D810072770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C1F1D6-EC57-4D94-89DF-7125EFE7313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389287-4F65-4FE8-9363-25B01F7E33B5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US" sz="1400" b="1" i="0" baseline="0"/>
            <a:t> Main findings </a:t>
          </a:r>
          <a:endParaRPr lang="en-US" sz="1400"/>
        </a:p>
      </dgm:t>
    </dgm:pt>
    <dgm:pt modelId="{D8D43EA3-78E1-457D-9A7C-F7B9C52F919E}" type="parTrans" cxnId="{B63A4E2C-440D-479E-8CA5-E143A5D6CB8A}">
      <dgm:prSet/>
      <dgm:spPr/>
      <dgm:t>
        <a:bodyPr/>
        <a:lstStyle/>
        <a:p>
          <a:endParaRPr lang="en-US"/>
        </a:p>
      </dgm:t>
    </dgm:pt>
    <dgm:pt modelId="{DF87565B-5E8A-417D-B025-CC52876A7A68}" type="sibTrans" cxnId="{B63A4E2C-440D-479E-8CA5-E143A5D6CB8A}">
      <dgm:prSet/>
      <dgm:spPr/>
      <dgm:t>
        <a:bodyPr/>
        <a:lstStyle/>
        <a:p>
          <a:endParaRPr lang="en-US"/>
        </a:p>
      </dgm:t>
    </dgm:pt>
    <dgm:pt modelId="{D8099275-AD97-4F67-BE48-5C879435F889}">
      <dgm:prSet custT="1"/>
      <dgm:spPr>
        <a:solidFill>
          <a:schemeClr val="bg1"/>
        </a:solidFill>
      </dgm:spPr>
      <dgm:t>
        <a:bodyPr/>
        <a:lstStyle/>
        <a:p>
          <a:r>
            <a:rPr lang="en-US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1) Status of working conditions</a:t>
          </a:r>
          <a:endParaRPr lang="en-US" sz="12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6DCA3615-44F0-49D7-B87C-33642E1F3434}" type="parTrans" cxnId="{6C0A96E3-4E04-487D-A21C-DEF42A5F94E0}">
      <dgm:prSet/>
      <dgm:spPr/>
      <dgm:t>
        <a:bodyPr/>
        <a:lstStyle/>
        <a:p>
          <a:endParaRPr lang="en-US"/>
        </a:p>
      </dgm:t>
    </dgm:pt>
    <dgm:pt modelId="{ECFBE797-B825-4FE6-9E21-9C4B9936053C}" type="sibTrans" cxnId="{6C0A96E3-4E04-487D-A21C-DEF42A5F94E0}">
      <dgm:prSet/>
      <dgm:spPr/>
      <dgm:t>
        <a:bodyPr/>
        <a:lstStyle/>
        <a:p>
          <a:endParaRPr lang="en-US"/>
        </a:p>
      </dgm:t>
    </dgm:pt>
    <dgm:pt modelId="{DEA1F1D9-ACF9-4ACD-9C28-202A5D90DCF1}">
      <dgm:prSet custT="1"/>
      <dgm:spPr>
        <a:solidFill>
          <a:schemeClr val="bg1"/>
        </a:solidFill>
      </dgm:spPr>
      <dgm:t>
        <a:bodyPr/>
        <a:lstStyle/>
        <a:p>
          <a:r>
            <a:rPr lang="en-US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2) Trends in outcomes – safety, health and wellbeing</a:t>
          </a:r>
          <a:endParaRPr lang="en-US" sz="12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2547E0CB-3C14-4FCE-BB8E-34ACE6EC6D83}" type="parTrans" cxnId="{5A18EBE4-4505-4003-928E-9388C7A57EE3}">
      <dgm:prSet/>
      <dgm:spPr/>
      <dgm:t>
        <a:bodyPr/>
        <a:lstStyle/>
        <a:p>
          <a:endParaRPr lang="en-US"/>
        </a:p>
      </dgm:t>
    </dgm:pt>
    <dgm:pt modelId="{4E30C0B5-D77E-4E07-8174-C2BD609A4172}" type="sibTrans" cxnId="{5A18EBE4-4505-4003-928E-9388C7A57EE3}">
      <dgm:prSet/>
      <dgm:spPr/>
      <dgm:t>
        <a:bodyPr/>
        <a:lstStyle/>
        <a:p>
          <a:endParaRPr lang="en-US"/>
        </a:p>
      </dgm:t>
    </dgm:pt>
    <dgm:pt modelId="{ADA87E59-878C-49DA-8832-D7AFCA47C6B8}">
      <dgm:prSet custT="1"/>
      <dgm:spPr>
        <a:solidFill>
          <a:schemeClr val="bg1"/>
        </a:solidFill>
      </dgm:spPr>
      <dgm:t>
        <a:bodyPr/>
        <a:lstStyle/>
        <a:p>
          <a:r>
            <a:rPr lang="en-US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3) Major context developments and their influence on working conditions</a:t>
          </a:r>
          <a:endParaRPr lang="en-US" sz="12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A612E2B2-CA83-4F2E-A4D3-CDC612C86178}" type="parTrans" cxnId="{A5B3DDD1-99B1-41D8-B047-8A8EA55231AE}">
      <dgm:prSet/>
      <dgm:spPr/>
      <dgm:t>
        <a:bodyPr/>
        <a:lstStyle/>
        <a:p>
          <a:endParaRPr lang="en-US"/>
        </a:p>
      </dgm:t>
    </dgm:pt>
    <dgm:pt modelId="{023DAB24-2653-4EE8-849C-369ADA04CCB5}" type="sibTrans" cxnId="{A5B3DDD1-99B1-41D8-B047-8A8EA55231AE}">
      <dgm:prSet/>
      <dgm:spPr/>
      <dgm:t>
        <a:bodyPr/>
        <a:lstStyle/>
        <a:p>
          <a:endParaRPr lang="en-US"/>
        </a:p>
      </dgm:t>
    </dgm:pt>
    <dgm:pt modelId="{366B92A6-9970-4A15-8537-DB918E5A0938}">
      <dgm:prSet custT="1"/>
      <dgm:spPr>
        <a:solidFill>
          <a:schemeClr val="bg1"/>
        </a:solidFill>
      </dgm:spPr>
      <dgm:t>
        <a:bodyPr/>
        <a:lstStyle/>
        <a:p>
          <a:r>
            <a:rPr lang="en-US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4) OSH legislation and OSH infrastructures in the EU</a:t>
          </a:r>
          <a:endParaRPr lang="en-US" sz="12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104682CD-8C43-4D13-9824-7E29AC25C213}" type="parTrans" cxnId="{4AAAFAB9-8AE9-4A21-AA93-6CB456AA3D1B}">
      <dgm:prSet/>
      <dgm:spPr/>
      <dgm:t>
        <a:bodyPr/>
        <a:lstStyle/>
        <a:p>
          <a:endParaRPr lang="en-US"/>
        </a:p>
      </dgm:t>
    </dgm:pt>
    <dgm:pt modelId="{07E4CD82-8457-4854-A40D-FE3504B4CDE1}" type="sibTrans" cxnId="{4AAAFAB9-8AE9-4A21-AA93-6CB456AA3D1B}">
      <dgm:prSet/>
      <dgm:spPr/>
      <dgm:t>
        <a:bodyPr/>
        <a:lstStyle/>
        <a:p>
          <a:endParaRPr lang="en-US"/>
        </a:p>
      </dgm:t>
    </dgm:pt>
    <dgm:pt modelId="{DDCF31D1-7F95-4441-8E8D-0E6A2A1EC728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US" sz="1400" b="1" i="0" baseline="0"/>
            <a:t> Conclusions </a:t>
          </a:r>
          <a:endParaRPr lang="en-US" sz="1400"/>
        </a:p>
      </dgm:t>
    </dgm:pt>
    <dgm:pt modelId="{B174014F-080C-494F-965B-59652417CCA0}" type="parTrans" cxnId="{133D37DE-0354-43C1-93A8-220EFBCE1FC3}">
      <dgm:prSet/>
      <dgm:spPr/>
      <dgm:t>
        <a:bodyPr/>
        <a:lstStyle/>
        <a:p>
          <a:endParaRPr lang="en-US"/>
        </a:p>
      </dgm:t>
    </dgm:pt>
    <dgm:pt modelId="{84FFF4A9-F751-4DBC-A861-8943BE15BEB2}" type="sibTrans" cxnId="{133D37DE-0354-43C1-93A8-220EFBCE1FC3}">
      <dgm:prSet/>
      <dgm:spPr/>
      <dgm:t>
        <a:bodyPr/>
        <a:lstStyle/>
        <a:p>
          <a:endParaRPr lang="en-US"/>
        </a:p>
      </dgm:t>
    </dgm:pt>
    <dgm:pt modelId="{F00DD500-0916-4C91-A9D5-4189B72C3C10}">
      <dgm:prSet custT="1"/>
      <dgm:spPr>
        <a:solidFill>
          <a:schemeClr val="bg1"/>
        </a:solidFill>
      </dgm:spPr>
      <dgm:t>
        <a:bodyPr/>
        <a:lstStyle/>
        <a:p>
          <a:r>
            <a:rPr lang="en-US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1) Improvements </a:t>
          </a:r>
          <a:endParaRPr lang="en-US" sz="12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F272796B-0BAF-4E82-8E98-71FA7F2CAD97}" type="parTrans" cxnId="{1E444EFA-7B9B-4773-A701-6EC65369A6B1}">
      <dgm:prSet/>
      <dgm:spPr/>
      <dgm:t>
        <a:bodyPr/>
        <a:lstStyle/>
        <a:p>
          <a:endParaRPr lang="en-US"/>
        </a:p>
      </dgm:t>
    </dgm:pt>
    <dgm:pt modelId="{00371EE9-6C3E-4754-9670-5FA88B8CACEE}" type="sibTrans" cxnId="{1E444EFA-7B9B-4773-A701-6EC65369A6B1}">
      <dgm:prSet/>
      <dgm:spPr/>
      <dgm:t>
        <a:bodyPr/>
        <a:lstStyle/>
        <a:p>
          <a:endParaRPr lang="en-US"/>
        </a:p>
      </dgm:t>
    </dgm:pt>
    <dgm:pt modelId="{E76B46F2-C1C5-4940-B52E-E065A3B63774}">
      <dgm:prSet custT="1"/>
      <dgm:spPr>
        <a:solidFill>
          <a:schemeClr val="bg1"/>
        </a:solidFill>
      </dgm:spPr>
      <dgm:t>
        <a:bodyPr/>
        <a:lstStyle/>
        <a:p>
          <a:r>
            <a:rPr lang="en-US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2) Stagnating or ambiguous developments</a:t>
          </a:r>
          <a:endParaRPr lang="en-US" sz="12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9A379E04-A2DA-4314-9612-8AED769C9886}" type="parTrans" cxnId="{4699A532-47EB-4649-B3EB-EDCACC5DFF2F}">
      <dgm:prSet/>
      <dgm:spPr/>
      <dgm:t>
        <a:bodyPr/>
        <a:lstStyle/>
        <a:p>
          <a:endParaRPr lang="en-US"/>
        </a:p>
      </dgm:t>
    </dgm:pt>
    <dgm:pt modelId="{A1F4E7DA-DB55-4C80-B9E9-1DE38703CDBD}" type="sibTrans" cxnId="{4699A532-47EB-4649-B3EB-EDCACC5DFF2F}">
      <dgm:prSet/>
      <dgm:spPr/>
      <dgm:t>
        <a:bodyPr/>
        <a:lstStyle/>
        <a:p>
          <a:endParaRPr lang="en-US"/>
        </a:p>
      </dgm:t>
    </dgm:pt>
    <dgm:pt modelId="{8C4BFF9A-C0BF-435C-9248-853082A28DA2}">
      <dgm:prSet custT="1"/>
      <dgm:spPr>
        <a:solidFill>
          <a:schemeClr val="bg1"/>
        </a:solidFill>
      </dgm:spPr>
      <dgm:t>
        <a:bodyPr/>
        <a:lstStyle/>
        <a:p>
          <a:r>
            <a:rPr lang="en-US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3) Areas of concern</a:t>
          </a:r>
          <a:endParaRPr lang="en-US" sz="12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D64BBB86-D092-4ACA-8EFA-25834543DC0E}" type="parTrans" cxnId="{11154E0A-B388-4AA9-ADA8-AD9E68533D7B}">
      <dgm:prSet/>
      <dgm:spPr/>
      <dgm:t>
        <a:bodyPr/>
        <a:lstStyle/>
        <a:p>
          <a:endParaRPr lang="en-US"/>
        </a:p>
      </dgm:t>
    </dgm:pt>
    <dgm:pt modelId="{A24BBE56-563E-44C1-A819-F9B9D44D83F2}" type="sibTrans" cxnId="{11154E0A-B388-4AA9-ADA8-AD9E68533D7B}">
      <dgm:prSet/>
      <dgm:spPr/>
      <dgm:t>
        <a:bodyPr/>
        <a:lstStyle/>
        <a:p>
          <a:endParaRPr lang="en-US"/>
        </a:p>
      </dgm:t>
    </dgm:pt>
    <dgm:pt modelId="{09B42261-8CC9-4935-BF90-2C240CE96D5F}" type="pres">
      <dgm:prSet presAssocID="{F3C1F1D6-EC57-4D94-89DF-7125EFE7313C}" presName="linear" presStyleCnt="0">
        <dgm:presLayoutVars>
          <dgm:animLvl val="lvl"/>
          <dgm:resizeHandles val="exact"/>
        </dgm:presLayoutVars>
      </dgm:prSet>
      <dgm:spPr/>
    </dgm:pt>
    <dgm:pt modelId="{552B7EDF-FFB7-42E6-9D9F-00D6C86D4453}" type="pres">
      <dgm:prSet presAssocID="{E3389287-4F65-4FE8-9363-25B01F7E33B5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C829D44E-E157-49DA-8385-321B244C9B15}" type="pres">
      <dgm:prSet presAssocID="{DF87565B-5E8A-417D-B025-CC52876A7A68}" presName="spacer" presStyleCnt="0"/>
      <dgm:spPr/>
    </dgm:pt>
    <dgm:pt modelId="{0243B389-3A7E-49D2-9192-40C3B97BB071}" type="pres">
      <dgm:prSet presAssocID="{D8099275-AD97-4F67-BE48-5C879435F889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7957E5F7-57F0-42D3-BD6A-A901F09236A7}" type="pres">
      <dgm:prSet presAssocID="{ECFBE797-B825-4FE6-9E21-9C4B9936053C}" presName="spacer" presStyleCnt="0"/>
      <dgm:spPr/>
    </dgm:pt>
    <dgm:pt modelId="{E1705174-D1D7-4DB6-BC48-650107CEB33D}" type="pres">
      <dgm:prSet presAssocID="{DEA1F1D9-ACF9-4ACD-9C28-202A5D90DCF1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5FD67148-B749-4630-BE3D-9467908CB3CF}" type="pres">
      <dgm:prSet presAssocID="{4E30C0B5-D77E-4E07-8174-C2BD609A4172}" presName="spacer" presStyleCnt="0"/>
      <dgm:spPr/>
    </dgm:pt>
    <dgm:pt modelId="{C56B0F9C-BC1F-4E4D-8460-7766587DF64B}" type="pres">
      <dgm:prSet presAssocID="{ADA87E59-878C-49DA-8832-D7AFCA47C6B8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8FA42822-FBA2-4E89-9C56-0DF1439AD1CE}" type="pres">
      <dgm:prSet presAssocID="{023DAB24-2653-4EE8-849C-369ADA04CCB5}" presName="spacer" presStyleCnt="0"/>
      <dgm:spPr/>
    </dgm:pt>
    <dgm:pt modelId="{976767D1-DC79-4541-B58D-9B2D5E00C778}" type="pres">
      <dgm:prSet presAssocID="{366B92A6-9970-4A15-8537-DB918E5A0938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AC368329-C70E-4F42-A25B-33CB00708F0C}" type="pres">
      <dgm:prSet presAssocID="{07E4CD82-8457-4854-A40D-FE3504B4CDE1}" presName="spacer" presStyleCnt="0"/>
      <dgm:spPr/>
    </dgm:pt>
    <dgm:pt modelId="{86D4B55C-CFC0-4814-87C1-EC467E1B0697}" type="pres">
      <dgm:prSet presAssocID="{DDCF31D1-7F95-4441-8E8D-0E6A2A1EC728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6BFA8337-6361-4B10-9F24-9463F9A506EF}" type="pres">
      <dgm:prSet presAssocID="{84FFF4A9-F751-4DBC-A861-8943BE15BEB2}" presName="spacer" presStyleCnt="0"/>
      <dgm:spPr/>
    </dgm:pt>
    <dgm:pt modelId="{E7FA75CD-666A-442F-8AE5-3CB5D1A7DC38}" type="pres">
      <dgm:prSet presAssocID="{F00DD500-0916-4C91-A9D5-4189B72C3C10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22D3381D-326D-4DE0-9245-43D45166F7C2}" type="pres">
      <dgm:prSet presAssocID="{00371EE9-6C3E-4754-9670-5FA88B8CACEE}" presName="spacer" presStyleCnt="0"/>
      <dgm:spPr/>
    </dgm:pt>
    <dgm:pt modelId="{3745E5C5-8A73-4959-B634-A1E5FA246E26}" type="pres">
      <dgm:prSet presAssocID="{E76B46F2-C1C5-4940-B52E-E065A3B63774}" presName="parentText" presStyleLbl="node1" presStyleIdx="7" presStyleCnt="9" custLinFactNeighborX="-1264" custLinFactNeighborY="29147">
        <dgm:presLayoutVars>
          <dgm:chMax val="0"/>
          <dgm:bulletEnabled val="1"/>
        </dgm:presLayoutVars>
      </dgm:prSet>
      <dgm:spPr/>
    </dgm:pt>
    <dgm:pt modelId="{3F5D2A5D-9D54-44E2-A1C3-53A98B763787}" type="pres">
      <dgm:prSet presAssocID="{A1F4E7DA-DB55-4C80-B9E9-1DE38703CDBD}" presName="spacer" presStyleCnt="0"/>
      <dgm:spPr/>
    </dgm:pt>
    <dgm:pt modelId="{F07D9E91-63D3-4B1F-BE39-EAAFA5A6B470}" type="pres">
      <dgm:prSet presAssocID="{8C4BFF9A-C0BF-435C-9248-853082A28DA2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11154E0A-B388-4AA9-ADA8-AD9E68533D7B}" srcId="{F3C1F1D6-EC57-4D94-89DF-7125EFE7313C}" destId="{8C4BFF9A-C0BF-435C-9248-853082A28DA2}" srcOrd="8" destOrd="0" parTransId="{D64BBB86-D092-4ACA-8EFA-25834543DC0E}" sibTransId="{A24BBE56-563E-44C1-A819-F9B9D44D83F2}"/>
    <dgm:cxn modelId="{6BAF7F19-07CE-48F2-B5DC-9831108F319A}" type="presOf" srcId="{ADA87E59-878C-49DA-8832-D7AFCA47C6B8}" destId="{C56B0F9C-BC1F-4E4D-8460-7766587DF64B}" srcOrd="0" destOrd="0" presId="urn:microsoft.com/office/officeart/2005/8/layout/vList2"/>
    <dgm:cxn modelId="{B63A4E2C-440D-479E-8CA5-E143A5D6CB8A}" srcId="{F3C1F1D6-EC57-4D94-89DF-7125EFE7313C}" destId="{E3389287-4F65-4FE8-9363-25B01F7E33B5}" srcOrd="0" destOrd="0" parTransId="{D8D43EA3-78E1-457D-9A7C-F7B9C52F919E}" sibTransId="{DF87565B-5E8A-417D-B025-CC52876A7A68}"/>
    <dgm:cxn modelId="{4699A532-47EB-4649-B3EB-EDCACC5DFF2F}" srcId="{F3C1F1D6-EC57-4D94-89DF-7125EFE7313C}" destId="{E76B46F2-C1C5-4940-B52E-E065A3B63774}" srcOrd="7" destOrd="0" parTransId="{9A379E04-A2DA-4314-9612-8AED769C9886}" sibTransId="{A1F4E7DA-DB55-4C80-B9E9-1DE38703CDBD}"/>
    <dgm:cxn modelId="{EDEF703C-3799-46D2-9DBF-803437DD81F4}" type="presOf" srcId="{E3389287-4F65-4FE8-9363-25B01F7E33B5}" destId="{552B7EDF-FFB7-42E6-9D9F-00D6C86D4453}" srcOrd="0" destOrd="0" presId="urn:microsoft.com/office/officeart/2005/8/layout/vList2"/>
    <dgm:cxn modelId="{2A46123E-49CA-4E1F-95BF-5B945AB532A4}" type="presOf" srcId="{DEA1F1D9-ACF9-4ACD-9C28-202A5D90DCF1}" destId="{E1705174-D1D7-4DB6-BC48-650107CEB33D}" srcOrd="0" destOrd="0" presId="urn:microsoft.com/office/officeart/2005/8/layout/vList2"/>
    <dgm:cxn modelId="{D9778E62-3160-4B4F-9830-AA7381F09FCE}" type="presOf" srcId="{8C4BFF9A-C0BF-435C-9248-853082A28DA2}" destId="{F07D9E91-63D3-4B1F-BE39-EAAFA5A6B470}" srcOrd="0" destOrd="0" presId="urn:microsoft.com/office/officeart/2005/8/layout/vList2"/>
    <dgm:cxn modelId="{DA593254-90C8-487C-A393-C622219A8AB2}" type="presOf" srcId="{F00DD500-0916-4C91-A9D5-4189B72C3C10}" destId="{E7FA75CD-666A-442F-8AE5-3CB5D1A7DC38}" srcOrd="0" destOrd="0" presId="urn:microsoft.com/office/officeart/2005/8/layout/vList2"/>
    <dgm:cxn modelId="{10B3FB56-4F46-496A-A7B4-0575E6EA2BC6}" type="presOf" srcId="{DDCF31D1-7F95-4441-8E8D-0E6A2A1EC728}" destId="{86D4B55C-CFC0-4814-87C1-EC467E1B0697}" srcOrd="0" destOrd="0" presId="urn:microsoft.com/office/officeart/2005/8/layout/vList2"/>
    <dgm:cxn modelId="{18A16C9A-BEF5-4705-BB92-157EB92B89C6}" type="presOf" srcId="{F3C1F1D6-EC57-4D94-89DF-7125EFE7313C}" destId="{09B42261-8CC9-4935-BF90-2C240CE96D5F}" srcOrd="0" destOrd="0" presId="urn:microsoft.com/office/officeart/2005/8/layout/vList2"/>
    <dgm:cxn modelId="{4AAAFAB9-8AE9-4A21-AA93-6CB456AA3D1B}" srcId="{F3C1F1D6-EC57-4D94-89DF-7125EFE7313C}" destId="{366B92A6-9970-4A15-8537-DB918E5A0938}" srcOrd="4" destOrd="0" parTransId="{104682CD-8C43-4D13-9824-7E29AC25C213}" sibTransId="{07E4CD82-8457-4854-A40D-FE3504B4CDE1}"/>
    <dgm:cxn modelId="{A5B3DDD1-99B1-41D8-B047-8A8EA55231AE}" srcId="{F3C1F1D6-EC57-4D94-89DF-7125EFE7313C}" destId="{ADA87E59-878C-49DA-8832-D7AFCA47C6B8}" srcOrd="3" destOrd="0" parTransId="{A612E2B2-CA83-4F2E-A4D3-CDC612C86178}" sibTransId="{023DAB24-2653-4EE8-849C-369ADA04CCB5}"/>
    <dgm:cxn modelId="{133D37DE-0354-43C1-93A8-220EFBCE1FC3}" srcId="{F3C1F1D6-EC57-4D94-89DF-7125EFE7313C}" destId="{DDCF31D1-7F95-4441-8E8D-0E6A2A1EC728}" srcOrd="5" destOrd="0" parTransId="{B174014F-080C-494F-965B-59652417CCA0}" sibTransId="{84FFF4A9-F751-4DBC-A861-8943BE15BEB2}"/>
    <dgm:cxn modelId="{6C0A96E3-4E04-487D-A21C-DEF42A5F94E0}" srcId="{F3C1F1D6-EC57-4D94-89DF-7125EFE7313C}" destId="{D8099275-AD97-4F67-BE48-5C879435F889}" srcOrd="1" destOrd="0" parTransId="{6DCA3615-44F0-49D7-B87C-33642E1F3434}" sibTransId="{ECFBE797-B825-4FE6-9E21-9C4B9936053C}"/>
    <dgm:cxn modelId="{5A18EBE4-4505-4003-928E-9388C7A57EE3}" srcId="{F3C1F1D6-EC57-4D94-89DF-7125EFE7313C}" destId="{DEA1F1D9-ACF9-4ACD-9C28-202A5D90DCF1}" srcOrd="2" destOrd="0" parTransId="{2547E0CB-3C14-4FCE-BB8E-34ACE6EC6D83}" sibTransId="{4E30C0B5-D77E-4E07-8174-C2BD609A4172}"/>
    <dgm:cxn modelId="{751778F9-E92F-431B-BBDA-3B431A5DAF96}" type="presOf" srcId="{D8099275-AD97-4F67-BE48-5C879435F889}" destId="{0243B389-3A7E-49D2-9192-40C3B97BB071}" srcOrd="0" destOrd="0" presId="urn:microsoft.com/office/officeart/2005/8/layout/vList2"/>
    <dgm:cxn modelId="{B8BEBDF9-3803-46D1-B51F-0A1BDDE7D47D}" type="presOf" srcId="{366B92A6-9970-4A15-8537-DB918E5A0938}" destId="{976767D1-DC79-4541-B58D-9B2D5E00C778}" srcOrd="0" destOrd="0" presId="urn:microsoft.com/office/officeart/2005/8/layout/vList2"/>
    <dgm:cxn modelId="{1E444EFA-7B9B-4773-A701-6EC65369A6B1}" srcId="{F3C1F1D6-EC57-4D94-89DF-7125EFE7313C}" destId="{F00DD500-0916-4C91-A9D5-4189B72C3C10}" srcOrd="6" destOrd="0" parTransId="{F272796B-0BAF-4E82-8E98-71FA7F2CAD97}" sibTransId="{00371EE9-6C3E-4754-9670-5FA88B8CACEE}"/>
    <dgm:cxn modelId="{910DE4FB-BDAA-48F4-B9A3-8CD66B4C6835}" type="presOf" srcId="{E76B46F2-C1C5-4940-B52E-E065A3B63774}" destId="{3745E5C5-8A73-4959-B634-A1E5FA246E26}" srcOrd="0" destOrd="0" presId="urn:microsoft.com/office/officeart/2005/8/layout/vList2"/>
    <dgm:cxn modelId="{9D7701E5-2673-4117-9029-8E0A7084450F}" type="presParOf" srcId="{09B42261-8CC9-4935-BF90-2C240CE96D5F}" destId="{552B7EDF-FFB7-42E6-9D9F-00D6C86D4453}" srcOrd="0" destOrd="0" presId="urn:microsoft.com/office/officeart/2005/8/layout/vList2"/>
    <dgm:cxn modelId="{8F84C0B9-A8A5-4B25-B60D-D2F761AC16A2}" type="presParOf" srcId="{09B42261-8CC9-4935-BF90-2C240CE96D5F}" destId="{C829D44E-E157-49DA-8385-321B244C9B15}" srcOrd="1" destOrd="0" presId="urn:microsoft.com/office/officeart/2005/8/layout/vList2"/>
    <dgm:cxn modelId="{91ED3912-28EA-4105-ADE4-180884636ACA}" type="presParOf" srcId="{09B42261-8CC9-4935-BF90-2C240CE96D5F}" destId="{0243B389-3A7E-49D2-9192-40C3B97BB071}" srcOrd="2" destOrd="0" presId="urn:microsoft.com/office/officeart/2005/8/layout/vList2"/>
    <dgm:cxn modelId="{43868F4D-49B5-4155-A6A3-BB8693D9024C}" type="presParOf" srcId="{09B42261-8CC9-4935-BF90-2C240CE96D5F}" destId="{7957E5F7-57F0-42D3-BD6A-A901F09236A7}" srcOrd="3" destOrd="0" presId="urn:microsoft.com/office/officeart/2005/8/layout/vList2"/>
    <dgm:cxn modelId="{694EB3E5-7402-48C8-855D-B09490751985}" type="presParOf" srcId="{09B42261-8CC9-4935-BF90-2C240CE96D5F}" destId="{E1705174-D1D7-4DB6-BC48-650107CEB33D}" srcOrd="4" destOrd="0" presId="urn:microsoft.com/office/officeart/2005/8/layout/vList2"/>
    <dgm:cxn modelId="{B1338330-F66F-4CB9-A278-49AF7DA0CD4D}" type="presParOf" srcId="{09B42261-8CC9-4935-BF90-2C240CE96D5F}" destId="{5FD67148-B749-4630-BE3D-9467908CB3CF}" srcOrd="5" destOrd="0" presId="urn:microsoft.com/office/officeart/2005/8/layout/vList2"/>
    <dgm:cxn modelId="{E6E4EE86-C3F5-4E68-9E10-0C3BF3684402}" type="presParOf" srcId="{09B42261-8CC9-4935-BF90-2C240CE96D5F}" destId="{C56B0F9C-BC1F-4E4D-8460-7766587DF64B}" srcOrd="6" destOrd="0" presId="urn:microsoft.com/office/officeart/2005/8/layout/vList2"/>
    <dgm:cxn modelId="{FA6E4173-BDE6-46C6-853B-92259F0CFEBE}" type="presParOf" srcId="{09B42261-8CC9-4935-BF90-2C240CE96D5F}" destId="{8FA42822-FBA2-4E89-9C56-0DF1439AD1CE}" srcOrd="7" destOrd="0" presId="urn:microsoft.com/office/officeart/2005/8/layout/vList2"/>
    <dgm:cxn modelId="{447588A8-EBBC-44B1-A596-0B8078ED8E93}" type="presParOf" srcId="{09B42261-8CC9-4935-BF90-2C240CE96D5F}" destId="{976767D1-DC79-4541-B58D-9B2D5E00C778}" srcOrd="8" destOrd="0" presId="urn:microsoft.com/office/officeart/2005/8/layout/vList2"/>
    <dgm:cxn modelId="{996B0173-05B7-450D-8977-52A47D437575}" type="presParOf" srcId="{09B42261-8CC9-4935-BF90-2C240CE96D5F}" destId="{AC368329-C70E-4F42-A25B-33CB00708F0C}" srcOrd="9" destOrd="0" presId="urn:microsoft.com/office/officeart/2005/8/layout/vList2"/>
    <dgm:cxn modelId="{4FF537D2-2E65-47ED-9733-391A547F2AD3}" type="presParOf" srcId="{09B42261-8CC9-4935-BF90-2C240CE96D5F}" destId="{86D4B55C-CFC0-4814-87C1-EC467E1B0697}" srcOrd="10" destOrd="0" presId="urn:microsoft.com/office/officeart/2005/8/layout/vList2"/>
    <dgm:cxn modelId="{37E8F3E9-0BE0-4BC5-946A-90E6FE4BF1CE}" type="presParOf" srcId="{09B42261-8CC9-4935-BF90-2C240CE96D5F}" destId="{6BFA8337-6361-4B10-9F24-9463F9A506EF}" srcOrd="11" destOrd="0" presId="urn:microsoft.com/office/officeart/2005/8/layout/vList2"/>
    <dgm:cxn modelId="{931BA58A-5CCC-48E7-ACDB-55EA7D59705A}" type="presParOf" srcId="{09B42261-8CC9-4935-BF90-2C240CE96D5F}" destId="{E7FA75CD-666A-442F-8AE5-3CB5D1A7DC38}" srcOrd="12" destOrd="0" presId="urn:microsoft.com/office/officeart/2005/8/layout/vList2"/>
    <dgm:cxn modelId="{67F43CB6-1365-4C03-80B1-116465072729}" type="presParOf" srcId="{09B42261-8CC9-4935-BF90-2C240CE96D5F}" destId="{22D3381D-326D-4DE0-9245-43D45166F7C2}" srcOrd="13" destOrd="0" presId="urn:microsoft.com/office/officeart/2005/8/layout/vList2"/>
    <dgm:cxn modelId="{A31C5F71-BA24-46AB-9550-3D21FBE4A159}" type="presParOf" srcId="{09B42261-8CC9-4935-BF90-2C240CE96D5F}" destId="{3745E5C5-8A73-4959-B634-A1E5FA246E26}" srcOrd="14" destOrd="0" presId="urn:microsoft.com/office/officeart/2005/8/layout/vList2"/>
    <dgm:cxn modelId="{FFB9E22F-67E9-48F2-8D17-3222EDA86736}" type="presParOf" srcId="{09B42261-8CC9-4935-BF90-2C240CE96D5F}" destId="{3F5D2A5D-9D54-44E2-A1C3-53A98B763787}" srcOrd="15" destOrd="0" presId="urn:microsoft.com/office/officeart/2005/8/layout/vList2"/>
    <dgm:cxn modelId="{D5272873-A3F0-4259-A051-8935D647D8BD}" type="presParOf" srcId="{09B42261-8CC9-4935-BF90-2C240CE96D5F}" destId="{F07D9E91-63D3-4B1F-BE39-EAAFA5A6B470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8C3F4B-5C48-4E2D-8902-63ADD3FBBA9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80728A6-8624-48CD-A55D-55F1EFA00A2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700" b="1" i="0" baseline="0"/>
            <a:t>Report and summary </a:t>
          </a:r>
          <a:r>
            <a:rPr lang="en-US" sz="1700" b="1" i="0" baseline="0">
              <a:hlinkClick xmlns:r="http://schemas.openxmlformats.org/officeDocument/2006/relationships" r:id="rId1"/>
            </a:rPr>
            <a:t>‘Occupational safety and health in Europe: state and trends 2023’</a:t>
          </a:r>
          <a:endParaRPr lang="en-US" sz="1700"/>
        </a:p>
      </dgm:t>
    </dgm:pt>
    <dgm:pt modelId="{550CFC80-BD37-4C09-8746-7A23504F4543}" type="parTrans" cxnId="{CB762914-8AA5-4DAD-9F17-B92851F295BA}">
      <dgm:prSet/>
      <dgm:spPr/>
      <dgm:t>
        <a:bodyPr/>
        <a:lstStyle/>
        <a:p>
          <a:endParaRPr lang="en-US"/>
        </a:p>
      </dgm:t>
    </dgm:pt>
    <dgm:pt modelId="{8A0674C1-8F09-4153-B139-02E9A40AC6DF}" type="sibTrans" cxnId="{CB762914-8AA5-4DAD-9F17-B92851F295BA}">
      <dgm:prSet/>
      <dgm:spPr/>
      <dgm:t>
        <a:bodyPr/>
        <a:lstStyle/>
        <a:p>
          <a:endParaRPr lang="en-US"/>
        </a:p>
      </dgm:t>
    </dgm:pt>
    <dgm:pt modelId="{DDBE3205-7667-43D4-A1E8-23766704DF3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700" b="1" i="0" baseline="0">
              <a:hlinkClick xmlns:r="http://schemas.openxmlformats.org/officeDocument/2006/relationships" r:id="rId2"/>
            </a:rPr>
            <a:t>Policy brief</a:t>
          </a:r>
          <a:endParaRPr lang="en-US" sz="1700"/>
        </a:p>
      </dgm:t>
    </dgm:pt>
    <dgm:pt modelId="{44210261-9B1D-4C81-BDD2-E8D1ACF63315}" type="parTrans" cxnId="{11386B3B-0D18-46B4-BA55-EA9CB73C5C09}">
      <dgm:prSet/>
      <dgm:spPr/>
      <dgm:t>
        <a:bodyPr/>
        <a:lstStyle/>
        <a:p>
          <a:endParaRPr lang="en-US"/>
        </a:p>
      </dgm:t>
    </dgm:pt>
    <dgm:pt modelId="{6EA89547-5427-44AE-89AE-8AA5CFEDE612}" type="sibTrans" cxnId="{11386B3B-0D18-46B4-BA55-EA9CB73C5C09}">
      <dgm:prSet/>
      <dgm:spPr/>
      <dgm:t>
        <a:bodyPr/>
        <a:lstStyle/>
        <a:p>
          <a:endParaRPr lang="en-US"/>
        </a:p>
      </dgm:t>
    </dgm:pt>
    <dgm:pt modelId="{0256D227-A0F3-40D3-9E46-C29BA41816B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700" b="1" i="0" baseline="0">
              <a:hlinkClick xmlns:r="http://schemas.openxmlformats.org/officeDocument/2006/relationships" r:id="rId3"/>
            </a:rPr>
            <a:t>OSH Barometer data </a:t>
          </a:r>
          <a:r>
            <a:rPr lang="en-US" sz="1700" b="1" i="0" baseline="0" err="1">
              <a:hlinkClick xmlns:r="http://schemas.openxmlformats.org/officeDocument/2006/relationships" r:id="rId3"/>
            </a:rPr>
            <a:t>visualisation</a:t>
          </a:r>
          <a:r>
            <a:rPr lang="en-US" sz="1700" b="1" i="0" baseline="0">
              <a:hlinkClick xmlns:r="http://schemas.openxmlformats.org/officeDocument/2006/relationships" r:id="rId3"/>
            </a:rPr>
            <a:t> platform</a:t>
          </a:r>
          <a:endParaRPr lang="en-US" sz="1700"/>
        </a:p>
      </dgm:t>
    </dgm:pt>
    <dgm:pt modelId="{EADCDA8F-5EFE-40E0-82AF-FBA92738EF58}" type="parTrans" cxnId="{C06ACCA2-A16A-49C6-BFCC-782F4EA0C792}">
      <dgm:prSet/>
      <dgm:spPr/>
      <dgm:t>
        <a:bodyPr/>
        <a:lstStyle/>
        <a:p>
          <a:endParaRPr lang="en-US"/>
        </a:p>
      </dgm:t>
    </dgm:pt>
    <dgm:pt modelId="{972EF7E0-DC69-4CB7-9D43-CE1083B9C147}" type="sibTrans" cxnId="{C06ACCA2-A16A-49C6-BFCC-782F4EA0C792}">
      <dgm:prSet/>
      <dgm:spPr/>
      <dgm:t>
        <a:bodyPr/>
        <a:lstStyle/>
        <a:p>
          <a:endParaRPr lang="en-US"/>
        </a:p>
      </dgm:t>
    </dgm:pt>
    <dgm:pt modelId="{1107B0EF-8C5C-44BF-A490-3284759763F2}" type="pres">
      <dgm:prSet presAssocID="{BF8C3F4B-5C48-4E2D-8902-63ADD3FBBA94}" presName="root" presStyleCnt="0">
        <dgm:presLayoutVars>
          <dgm:dir/>
          <dgm:resizeHandles val="exact"/>
        </dgm:presLayoutVars>
      </dgm:prSet>
      <dgm:spPr/>
    </dgm:pt>
    <dgm:pt modelId="{6721F4F0-1742-453C-A49F-06A76735085E}" type="pres">
      <dgm:prSet presAssocID="{480728A6-8624-48CD-A55D-55F1EFA00A25}" presName="compNode" presStyleCnt="0"/>
      <dgm:spPr/>
    </dgm:pt>
    <dgm:pt modelId="{5A4869A6-033D-4AB7-B6A1-9C72E2D50589}" type="pres">
      <dgm:prSet presAssocID="{480728A6-8624-48CD-A55D-55F1EFA00A25}" presName="bgRect" presStyleLbl="bgShp" presStyleIdx="0" presStyleCnt="3"/>
      <dgm:spPr/>
    </dgm:pt>
    <dgm:pt modelId="{7C6BAFB8-ECDB-464B-8B10-2FEFE422D47D}" type="pres">
      <dgm:prSet presAssocID="{480728A6-8624-48CD-A55D-55F1EFA00A25}" presName="iconRect" presStyleLbl="node1" presStyleIdx="0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DE345156-B93A-40EC-9B2C-DA4DCCB6B19C}" type="pres">
      <dgm:prSet presAssocID="{480728A6-8624-48CD-A55D-55F1EFA00A25}" presName="spaceRect" presStyleCnt="0"/>
      <dgm:spPr/>
    </dgm:pt>
    <dgm:pt modelId="{D7BDE277-8BCC-44EC-966D-35FE503DF7FC}" type="pres">
      <dgm:prSet presAssocID="{480728A6-8624-48CD-A55D-55F1EFA00A25}" presName="parTx" presStyleLbl="revTx" presStyleIdx="0" presStyleCnt="3">
        <dgm:presLayoutVars>
          <dgm:chMax val="0"/>
          <dgm:chPref val="0"/>
        </dgm:presLayoutVars>
      </dgm:prSet>
      <dgm:spPr/>
    </dgm:pt>
    <dgm:pt modelId="{2B5DA734-4B54-4675-9927-2CD98A9C28B6}" type="pres">
      <dgm:prSet presAssocID="{8A0674C1-8F09-4153-B139-02E9A40AC6DF}" presName="sibTrans" presStyleCnt="0"/>
      <dgm:spPr/>
    </dgm:pt>
    <dgm:pt modelId="{65CF039B-8097-4C6C-93F6-10F641928ABE}" type="pres">
      <dgm:prSet presAssocID="{DDBE3205-7667-43D4-A1E8-23766704DF32}" presName="compNode" presStyleCnt="0"/>
      <dgm:spPr/>
    </dgm:pt>
    <dgm:pt modelId="{E9671EC6-33C6-473C-9716-68529FBB0FAF}" type="pres">
      <dgm:prSet presAssocID="{DDBE3205-7667-43D4-A1E8-23766704DF32}" presName="bgRect" presStyleLbl="bgShp" presStyleIdx="1" presStyleCnt="3"/>
      <dgm:spPr/>
    </dgm:pt>
    <dgm:pt modelId="{076AEDA3-6358-4B4A-BB1C-C287EAB5E155}" type="pres">
      <dgm:prSet presAssocID="{DDBE3205-7667-43D4-A1E8-23766704DF32}" presName="iconRect" presStyleLbl="node1" presStyleIdx="1" presStyleCnt="3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32A347D4-2BAD-4442-966D-825C7C624032}" type="pres">
      <dgm:prSet presAssocID="{DDBE3205-7667-43D4-A1E8-23766704DF32}" presName="spaceRect" presStyleCnt="0"/>
      <dgm:spPr/>
    </dgm:pt>
    <dgm:pt modelId="{6F9F044A-08EE-4A98-BF8C-98BF5CC90DAC}" type="pres">
      <dgm:prSet presAssocID="{DDBE3205-7667-43D4-A1E8-23766704DF32}" presName="parTx" presStyleLbl="revTx" presStyleIdx="1" presStyleCnt="3">
        <dgm:presLayoutVars>
          <dgm:chMax val="0"/>
          <dgm:chPref val="0"/>
        </dgm:presLayoutVars>
      </dgm:prSet>
      <dgm:spPr/>
    </dgm:pt>
    <dgm:pt modelId="{99599647-0EF9-4265-A866-A6EB70C1855B}" type="pres">
      <dgm:prSet presAssocID="{6EA89547-5427-44AE-89AE-8AA5CFEDE612}" presName="sibTrans" presStyleCnt="0"/>
      <dgm:spPr/>
    </dgm:pt>
    <dgm:pt modelId="{2F1A86B5-51A8-4C7C-8673-CC20B71B8DAB}" type="pres">
      <dgm:prSet presAssocID="{0256D227-A0F3-40D3-9E46-C29BA41816B0}" presName="compNode" presStyleCnt="0"/>
      <dgm:spPr/>
    </dgm:pt>
    <dgm:pt modelId="{9CB09B29-D59D-4DB8-9E23-995E6781AFBE}" type="pres">
      <dgm:prSet presAssocID="{0256D227-A0F3-40D3-9E46-C29BA41816B0}" presName="bgRect" presStyleLbl="bgShp" presStyleIdx="2" presStyleCnt="3"/>
      <dgm:spPr/>
    </dgm:pt>
    <dgm:pt modelId="{77234433-BB88-4BA5-9726-8A2FF6F4C227}" type="pres">
      <dgm:prSet presAssocID="{0256D227-A0F3-40D3-9E46-C29BA41816B0}" presName="iconRect" presStyleLbl="node1" presStyleIdx="2" presStyleCnt="3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B88AF5B6-BAF6-4279-8880-1B1E96F598E7}" type="pres">
      <dgm:prSet presAssocID="{0256D227-A0F3-40D3-9E46-C29BA41816B0}" presName="spaceRect" presStyleCnt="0"/>
      <dgm:spPr/>
    </dgm:pt>
    <dgm:pt modelId="{B5EC538E-98A8-4B4A-A53A-9C6F5A27826C}" type="pres">
      <dgm:prSet presAssocID="{0256D227-A0F3-40D3-9E46-C29BA41816B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B762914-8AA5-4DAD-9F17-B92851F295BA}" srcId="{BF8C3F4B-5C48-4E2D-8902-63ADD3FBBA94}" destId="{480728A6-8624-48CD-A55D-55F1EFA00A25}" srcOrd="0" destOrd="0" parTransId="{550CFC80-BD37-4C09-8746-7A23504F4543}" sibTransId="{8A0674C1-8F09-4153-B139-02E9A40AC6DF}"/>
    <dgm:cxn modelId="{11386B3B-0D18-46B4-BA55-EA9CB73C5C09}" srcId="{BF8C3F4B-5C48-4E2D-8902-63ADD3FBBA94}" destId="{DDBE3205-7667-43D4-A1E8-23766704DF32}" srcOrd="1" destOrd="0" parTransId="{44210261-9B1D-4C81-BDD2-E8D1ACF63315}" sibTransId="{6EA89547-5427-44AE-89AE-8AA5CFEDE612}"/>
    <dgm:cxn modelId="{1F45E85F-88EE-434F-BB03-AF39C3DC91E2}" type="presOf" srcId="{480728A6-8624-48CD-A55D-55F1EFA00A25}" destId="{D7BDE277-8BCC-44EC-966D-35FE503DF7FC}" srcOrd="0" destOrd="0" presId="urn:microsoft.com/office/officeart/2018/2/layout/IconVerticalSolidList"/>
    <dgm:cxn modelId="{C06ACCA2-A16A-49C6-BFCC-782F4EA0C792}" srcId="{BF8C3F4B-5C48-4E2D-8902-63ADD3FBBA94}" destId="{0256D227-A0F3-40D3-9E46-C29BA41816B0}" srcOrd="2" destOrd="0" parTransId="{EADCDA8F-5EFE-40E0-82AF-FBA92738EF58}" sibTransId="{972EF7E0-DC69-4CB7-9D43-CE1083B9C147}"/>
    <dgm:cxn modelId="{EE9513D9-E933-40D1-9852-1AAC437E39C5}" type="presOf" srcId="{DDBE3205-7667-43D4-A1E8-23766704DF32}" destId="{6F9F044A-08EE-4A98-BF8C-98BF5CC90DAC}" srcOrd="0" destOrd="0" presId="urn:microsoft.com/office/officeart/2018/2/layout/IconVerticalSolidList"/>
    <dgm:cxn modelId="{C1F48ADF-469F-4828-8841-333B74947D2C}" type="presOf" srcId="{BF8C3F4B-5C48-4E2D-8902-63ADD3FBBA94}" destId="{1107B0EF-8C5C-44BF-A490-3284759763F2}" srcOrd="0" destOrd="0" presId="urn:microsoft.com/office/officeart/2018/2/layout/IconVerticalSolidList"/>
    <dgm:cxn modelId="{148E5BE6-C6D0-48FB-A1EE-FE52EBF328F9}" type="presOf" srcId="{0256D227-A0F3-40D3-9E46-C29BA41816B0}" destId="{B5EC538E-98A8-4B4A-A53A-9C6F5A27826C}" srcOrd="0" destOrd="0" presId="urn:microsoft.com/office/officeart/2018/2/layout/IconVerticalSolidList"/>
    <dgm:cxn modelId="{65CE6430-6079-421C-ABA1-C9C412C3F919}" type="presParOf" srcId="{1107B0EF-8C5C-44BF-A490-3284759763F2}" destId="{6721F4F0-1742-453C-A49F-06A76735085E}" srcOrd="0" destOrd="0" presId="urn:microsoft.com/office/officeart/2018/2/layout/IconVerticalSolidList"/>
    <dgm:cxn modelId="{28A84CEC-13A7-4D96-BE42-E25C12812AFA}" type="presParOf" srcId="{6721F4F0-1742-453C-A49F-06A76735085E}" destId="{5A4869A6-033D-4AB7-B6A1-9C72E2D50589}" srcOrd="0" destOrd="0" presId="urn:microsoft.com/office/officeart/2018/2/layout/IconVerticalSolidList"/>
    <dgm:cxn modelId="{7220FC08-AAE7-4DE7-8E5B-233E2F594E40}" type="presParOf" srcId="{6721F4F0-1742-453C-A49F-06A76735085E}" destId="{7C6BAFB8-ECDB-464B-8B10-2FEFE422D47D}" srcOrd="1" destOrd="0" presId="urn:microsoft.com/office/officeart/2018/2/layout/IconVerticalSolidList"/>
    <dgm:cxn modelId="{80371159-EA37-47C9-8DA4-4347161B9702}" type="presParOf" srcId="{6721F4F0-1742-453C-A49F-06A76735085E}" destId="{DE345156-B93A-40EC-9B2C-DA4DCCB6B19C}" srcOrd="2" destOrd="0" presId="urn:microsoft.com/office/officeart/2018/2/layout/IconVerticalSolidList"/>
    <dgm:cxn modelId="{0DD7E583-6C2B-4174-B020-07ABE2A4CC8E}" type="presParOf" srcId="{6721F4F0-1742-453C-A49F-06A76735085E}" destId="{D7BDE277-8BCC-44EC-966D-35FE503DF7FC}" srcOrd="3" destOrd="0" presId="urn:microsoft.com/office/officeart/2018/2/layout/IconVerticalSolidList"/>
    <dgm:cxn modelId="{88E2E6CB-D55D-4DED-A383-DA6F07D88C8F}" type="presParOf" srcId="{1107B0EF-8C5C-44BF-A490-3284759763F2}" destId="{2B5DA734-4B54-4675-9927-2CD98A9C28B6}" srcOrd="1" destOrd="0" presId="urn:microsoft.com/office/officeart/2018/2/layout/IconVerticalSolidList"/>
    <dgm:cxn modelId="{F1D802BE-35D8-4E54-AD40-107BB70C81EB}" type="presParOf" srcId="{1107B0EF-8C5C-44BF-A490-3284759763F2}" destId="{65CF039B-8097-4C6C-93F6-10F641928ABE}" srcOrd="2" destOrd="0" presId="urn:microsoft.com/office/officeart/2018/2/layout/IconVerticalSolidList"/>
    <dgm:cxn modelId="{BFB188EE-38CD-4E36-AD65-6D890B5DD712}" type="presParOf" srcId="{65CF039B-8097-4C6C-93F6-10F641928ABE}" destId="{E9671EC6-33C6-473C-9716-68529FBB0FAF}" srcOrd="0" destOrd="0" presId="urn:microsoft.com/office/officeart/2018/2/layout/IconVerticalSolidList"/>
    <dgm:cxn modelId="{137EE123-B0D0-41B0-A06B-22ECCF5FAC73}" type="presParOf" srcId="{65CF039B-8097-4C6C-93F6-10F641928ABE}" destId="{076AEDA3-6358-4B4A-BB1C-C287EAB5E155}" srcOrd="1" destOrd="0" presId="urn:microsoft.com/office/officeart/2018/2/layout/IconVerticalSolidList"/>
    <dgm:cxn modelId="{F5DB1CBE-4A0E-43D4-AE76-1232809062A1}" type="presParOf" srcId="{65CF039B-8097-4C6C-93F6-10F641928ABE}" destId="{32A347D4-2BAD-4442-966D-825C7C624032}" srcOrd="2" destOrd="0" presId="urn:microsoft.com/office/officeart/2018/2/layout/IconVerticalSolidList"/>
    <dgm:cxn modelId="{2B5D7B8B-62C9-46B3-9B7C-C9E6D07768EE}" type="presParOf" srcId="{65CF039B-8097-4C6C-93F6-10F641928ABE}" destId="{6F9F044A-08EE-4A98-BF8C-98BF5CC90DAC}" srcOrd="3" destOrd="0" presId="urn:microsoft.com/office/officeart/2018/2/layout/IconVerticalSolidList"/>
    <dgm:cxn modelId="{50280114-0F1F-419D-BC01-E0A7BC086394}" type="presParOf" srcId="{1107B0EF-8C5C-44BF-A490-3284759763F2}" destId="{99599647-0EF9-4265-A866-A6EB70C1855B}" srcOrd="3" destOrd="0" presId="urn:microsoft.com/office/officeart/2018/2/layout/IconVerticalSolidList"/>
    <dgm:cxn modelId="{29210A9B-D042-4CCF-B27F-6CAAAAE48CE7}" type="presParOf" srcId="{1107B0EF-8C5C-44BF-A490-3284759763F2}" destId="{2F1A86B5-51A8-4C7C-8673-CC20B71B8DAB}" srcOrd="4" destOrd="0" presId="urn:microsoft.com/office/officeart/2018/2/layout/IconVerticalSolidList"/>
    <dgm:cxn modelId="{2475A78D-5EA1-4946-B994-C5DAAB5630EB}" type="presParOf" srcId="{2F1A86B5-51A8-4C7C-8673-CC20B71B8DAB}" destId="{9CB09B29-D59D-4DB8-9E23-995E6781AFBE}" srcOrd="0" destOrd="0" presId="urn:microsoft.com/office/officeart/2018/2/layout/IconVerticalSolidList"/>
    <dgm:cxn modelId="{F7B5DD3C-2C74-4ECF-AF59-88C58A7620F7}" type="presParOf" srcId="{2F1A86B5-51A8-4C7C-8673-CC20B71B8DAB}" destId="{77234433-BB88-4BA5-9726-8A2FF6F4C227}" srcOrd="1" destOrd="0" presId="urn:microsoft.com/office/officeart/2018/2/layout/IconVerticalSolidList"/>
    <dgm:cxn modelId="{D0466295-DAB4-49F8-B2F9-316156DAD21D}" type="presParOf" srcId="{2F1A86B5-51A8-4C7C-8673-CC20B71B8DAB}" destId="{B88AF5B6-BAF6-4279-8880-1B1E96F598E7}" srcOrd="2" destOrd="0" presId="urn:microsoft.com/office/officeart/2018/2/layout/IconVerticalSolidList"/>
    <dgm:cxn modelId="{C25076EE-F0C5-4C68-98FB-F41157487D35}" type="presParOf" srcId="{2F1A86B5-51A8-4C7C-8673-CC20B71B8DAB}" destId="{B5EC538E-98A8-4B4A-A53A-9C6F5A2782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C3E48B-285D-4262-9F3C-E643F97DD2AB}">
      <dsp:nvSpPr>
        <dsp:cNvPr id="0" name=""/>
        <dsp:cNvSpPr/>
      </dsp:nvSpPr>
      <dsp:spPr>
        <a:xfrm>
          <a:off x="0" y="1512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B31200-D07F-4605-B599-C9BAC43F0710}">
      <dsp:nvSpPr>
        <dsp:cNvPr id="0" name=""/>
        <dsp:cNvSpPr/>
      </dsp:nvSpPr>
      <dsp:spPr>
        <a:xfrm>
          <a:off x="231936" y="174027"/>
          <a:ext cx="421702" cy="4217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A96257-C1EA-442E-A1CB-711BF388D7DF}">
      <dsp:nvSpPr>
        <dsp:cNvPr id="0" name=""/>
        <dsp:cNvSpPr/>
      </dsp:nvSpPr>
      <dsp:spPr>
        <a:xfrm>
          <a:off x="885574" y="1512"/>
          <a:ext cx="6908833" cy="766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Describe the current state of OSH in Europe </a:t>
          </a:r>
          <a:br>
            <a:rPr lang="en-US" sz="1700" b="1" kern="1200"/>
          </a:br>
          <a:r>
            <a:rPr lang="en-US" sz="1700" b="1" kern="1200"/>
            <a:t>(data from OSH Barometer)</a:t>
          </a:r>
        </a:p>
      </dsp:txBody>
      <dsp:txXfrm>
        <a:off x="885574" y="1512"/>
        <a:ext cx="6908833" cy="766731"/>
      </dsp:txXfrm>
    </dsp:sp>
    <dsp:sp modelId="{09CD1F67-62F5-42BA-8C08-A0D07F2ED296}">
      <dsp:nvSpPr>
        <dsp:cNvPr id="0" name=""/>
        <dsp:cNvSpPr/>
      </dsp:nvSpPr>
      <dsp:spPr>
        <a:xfrm>
          <a:off x="0" y="959927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C3972D-1473-4D72-B887-E5BD2228E44A}">
      <dsp:nvSpPr>
        <dsp:cNvPr id="0" name=""/>
        <dsp:cNvSpPr/>
      </dsp:nvSpPr>
      <dsp:spPr>
        <a:xfrm>
          <a:off x="231936" y="1132441"/>
          <a:ext cx="421702" cy="4217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E623AA-B06A-4837-A144-DE5C2F2377BC}">
      <dsp:nvSpPr>
        <dsp:cNvPr id="0" name=""/>
        <dsp:cNvSpPr/>
      </dsp:nvSpPr>
      <dsp:spPr>
        <a:xfrm>
          <a:off x="885574" y="959927"/>
          <a:ext cx="6908833" cy="766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Describe the development of OSH in Europe </a:t>
          </a:r>
        </a:p>
      </dsp:txBody>
      <dsp:txXfrm>
        <a:off x="885574" y="959927"/>
        <a:ext cx="6908833" cy="766731"/>
      </dsp:txXfrm>
    </dsp:sp>
    <dsp:sp modelId="{7C701DAA-02EC-430E-8151-676254E5A6E4}">
      <dsp:nvSpPr>
        <dsp:cNvPr id="0" name=""/>
        <dsp:cNvSpPr/>
      </dsp:nvSpPr>
      <dsp:spPr>
        <a:xfrm>
          <a:off x="0" y="1918341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ED5092-2B43-4EB3-ADA8-7C8943DE1F72}">
      <dsp:nvSpPr>
        <dsp:cNvPr id="0" name=""/>
        <dsp:cNvSpPr/>
      </dsp:nvSpPr>
      <dsp:spPr>
        <a:xfrm>
          <a:off x="231936" y="2090856"/>
          <a:ext cx="421702" cy="4217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A3AF18-86D4-49EF-95D6-D45E66315A87}">
      <dsp:nvSpPr>
        <dsp:cNvPr id="0" name=""/>
        <dsp:cNvSpPr/>
      </dsp:nvSpPr>
      <dsp:spPr>
        <a:xfrm>
          <a:off x="885574" y="1918341"/>
          <a:ext cx="6908833" cy="766731"/>
        </a:xfrm>
        <a:prstGeom prst="rect">
          <a:avLst/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Identify trends relevant to OSH</a:t>
          </a:r>
        </a:p>
      </dsp:txBody>
      <dsp:txXfrm>
        <a:off x="885574" y="1918341"/>
        <a:ext cx="6908833" cy="766731"/>
      </dsp:txXfrm>
    </dsp:sp>
    <dsp:sp modelId="{A0CEF28B-26B6-4242-8872-BBA99DBFD83A}">
      <dsp:nvSpPr>
        <dsp:cNvPr id="0" name=""/>
        <dsp:cNvSpPr/>
      </dsp:nvSpPr>
      <dsp:spPr>
        <a:xfrm>
          <a:off x="0" y="2876755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5B5217-8386-475B-8D5C-B3D9AE984A96}">
      <dsp:nvSpPr>
        <dsp:cNvPr id="0" name=""/>
        <dsp:cNvSpPr/>
      </dsp:nvSpPr>
      <dsp:spPr>
        <a:xfrm>
          <a:off x="231936" y="3049270"/>
          <a:ext cx="421702" cy="4217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A4EE37-88CE-4C8C-B63E-8D8100727700}">
      <dsp:nvSpPr>
        <dsp:cNvPr id="0" name=""/>
        <dsp:cNvSpPr/>
      </dsp:nvSpPr>
      <dsp:spPr>
        <a:xfrm>
          <a:off x="885574" y="2876755"/>
          <a:ext cx="6908833" cy="766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Define areas where action and policy are most needed</a:t>
          </a:r>
        </a:p>
      </dsp:txBody>
      <dsp:txXfrm>
        <a:off x="885574" y="2876755"/>
        <a:ext cx="6908833" cy="7667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2B7EDF-FFB7-42E6-9D9F-00D6C86D4453}">
      <dsp:nvSpPr>
        <dsp:cNvPr id="0" name=""/>
        <dsp:cNvSpPr/>
      </dsp:nvSpPr>
      <dsp:spPr>
        <a:xfrm>
          <a:off x="0" y="1838"/>
          <a:ext cx="4279869" cy="393653"/>
        </a:xfrm>
        <a:prstGeom prst="round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baseline="0"/>
            <a:t> Main findings </a:t>
          </a:r>
          <a:endParaRPr lang="en-US" sz="1400" kern="1200"/>
        </a:p>
      </dsp:txBody>
      <dsp:txXfrm>
        <a:off x="19217" y="21055"/>
        <a:ext cx="4241435" cy="355219"/>
      </dsp:txXfrm>
    </dsp:sp>
    <dsp:sp modelId="{0243B389-3A7E-49D2-9192-40C3B97BB071}">
      <dsp:nvSpPr>
        <dsp:cNvPr id="0" name=""/>
        <dsp:cNvSpPr/>
      </dsp:nvSpPr>
      <dsp:spPr>
        <a:xfrm>
          <a:off x="0" y="407797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1) Status of working conditions</a:t>
          </a:r>
          <a:endParaRPr lang="en-US" sz="1200" b="1" kern="120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19217" y="427014"/>
        <a:ext cx="4241435" cy="355219"/>
      </dsp:txXfrm>
    </dsp:sp>
    <dsp:sp modelId="{E1705174-D1D7-4DB6-BC48-650107CEB33D}">
      <dsp:nvSpPr>
        <dsp:cNvPr id="0" name=""/>
        <dsp:cNvSpPr/>
      </dsp:nvSpPr>
      <dsp:spPr>
        <a:xfrm>
          <a:off x="0" y="813755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2) Trends in outcomes – safety, health and wellbeing</a:t>
          </a:r>
          <a:endParaRPr lang="en-US" sz="1200" b="1" kern="120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19217" y="832972"/>
        <a:ext cx="4241435" cy="355219"/>
      </dsp:txXfrm>
    </dsp:sp>
    <dsp:sp modelId="{C56B0F9C-BC1F-4E4D-8460-7766587DF64B}">
      <dsp:nvSpPr>
        <dsp:cNvPr id="0" name=""/>
        <dsp:cNvSpPr/>
      </dsp:nvSpPr>
      <dsp:spPr>
        <a:xfrm>
          <a:off x="0" y="1219714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3) Major context developments and their influence on working conditions</a:t>
          </a:r>
          <a:endParaRPr lang="en-US" sz="1200" b="1" kern="120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19217" y="1238931"/>
        <a:ext cx="4241435" cy="355219"/>
      </dsp:txXfrm>
    </dsp:sp>
    <dsp:sp modelId="{976767D1-DC79-4541-B58D-9B2D5E00C778}">
      <dsp:nvSpPr>
        <dsp:cNvPr id="0" name=""/>
        <dsp:cNvSpPr/>
      </dsp:nvSpPr>
      <dsp:spPr>
        <a:xfrm>
          <a:off x="0" y="1625673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4) OSH legislation and OSH infrastructures in the EU</a:t>
          </a:r>
          <a:endParaRPr lang="en-US" sz="1200" b="1" kern="120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19217" y="1644890"/>
        <a:ext cx="4241435" cy="355219"/>
      </dsp:txXfrm>
    </dsp:sp>
    <dsp:sp modelId="{86D4B55C-CFC0-4814-87C1-EC467E1B0697}">
      <dsp:nvSpPr>
        <dsp:cNvPr id="0" name=""/>
        <dsp:cNvSpPr/>
      </dsp:nvSpPr>
      <dsp:spPr>
        <a:xfrm>
          <a:off x="0" y="2031631"/>
          <a:ext cx="4279869" cy="393653"/>
        </a:xfrm>
        <a:prstGeom prst="round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baseline="0"/>
            <a:t> Conclusions </a:t>
          </a:r>
          <a:endParaRPr lang="en-US" sz="1400" kern="1200"/>
        </a:p>
      </dsp:txBody>
      <dsp:txXfrm>
        <a:off x="19217" y="2050848"/>
        <a:ext cx="4241435" cy="355219"/>
      </dsp:txXfrm>
    </dsp:sp>
    <dsp:sp modelId="{E7FA75CD-666A-442F-8AE5-3CB5D1A7DC38}">
      <dsp:nvSpPr>
        <dsp:cNvPr id="0" name=""/>
        <dsp:cNvSpPr/>
      </dsp:nvSpPr>
      <dsp:spPr>
        <a:xfrm>
          <a:off x="0" y="2437590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1) Improvements </a:t>
          </a:r>
          <a:endParaRPr lang="en-US" sz="1200" b="1" kern="120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19217" y="2456807"/>
        <a:ext cx="4241435" cy="355219"/>
      </dsp:txXfrm>
    </dsp:sp>
    <dsp:sp modelId="{3745E5C5-8A73-4959-B634-A1E5FA246E26}">
      <dsp:nvSpPr>
        <dsp:cNvPr id="0" name=""/>
        <dsp:cNvSpPr/>
      </dsp:nvSpPr>
      <dsp:spPr>
        <a:xfrm>
          <a:off x="0" y="2847135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2) Stagnating or ambiguous developments</a:t>
          </a:r>
          <a:endParaRPr lang="en-US" sz="1200" b="1" kern="120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19217" y="2866352"/>
        <a:ext cx="4241435" cy="355219"/>
      </dsp:txXfrm>
    </dsp:sp>
    <dsp:sp modelId="{F07D9E91-63D3-4B1F-BE39-EAAFA5A6B470}">
      <dsp:nvSpPr>
        <dsp:cNvPr id="0" name=""/>
        <dsp:cNvSpPr/>
      </dsp:nvSpPr>
      <dsp:spPr>
        <a:xfrm>
          <a:off x="0" y="3249507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3) Areas of concern</a:t>
          </a:r>
          <a:endParaRPr lang="en-US" sz="1200" b="1" kern="120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19217" y="3268724"/>
        <a:ext cx="4241435" cy="3552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4869A6-033D-4AB7-B6A1-9C72E2D50589}">
      <dsp:nvSpPr>
        <dsp:cNvPr id="0" name=""/>
        <dsp:cNvSpPr/>
      </dsp:nvSpPr>
      <dsp:spPr>
        <a:xfrm>
          <a:off x="0" y="444"/>
          <a:ext cx="7794408" cy="104117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6BAFB8-ECDB-464B-8B10-2FEFE422D47D}">
      <dsp:nvSpPr>
        <dsp:cNvPr id="0" name=""/>
        <dsp:cNvSpPr/>
      </dsp:nvSpPr>
      <dsp:spPr>
        <a:xfrm>
          <a:off x="314955" y="234709"/>
          <a:ext cx="572645" cy="5726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BDE277-8BCC-44EC-966D-35FE503DF7FC}">
      <dsp:nvSpPr>
        <dsp:cNvPr id="0" name=""/>
        <dsp:cNvSpPr/>
      </dsp:nvSpPr>
      <dsp:spPr>
        <a:xfrm>
          <a:off x="1202556" y="444"/>
          <a:ext cx="6591851" cy="10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91" tIns="110191" rIns="110191" bIns="11019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baseline="0"/>
            <a:t>Report and summary </a:t>
          </a:r>
          <a:r>
            <a:rPr lang="en-US" sz="1700" b="1" i="0" kern="1200" baseline="0">
              <a:hlinkClick xmlns:r="http://schemas.openxmlformats.org/officeDocument/2006/relationships" r:id="rId3"/>
            </a:rPr>
            <a:t>‘Occupational safety and health in Europe: state and trends 2023’</a:t>
          </a:r>
          <a:endParaRPr lang="en-US" sz="1700" kern="1200"/>
        </a:p>
      </dsp:txBody>
      <dsp:txXfrm>
        <a:off x="1202556" y="444"/>
        <a:ext cx="6591851" cy="1041174"/>
      </dsp:txXfrm>
    </dsp:sp>
    <dsp:sp modelId="{E9671EC6-33C6-473C-9716-68529FBB0FAF}">
      <dsp:nvSpPr>
        <dsp:cNvPr id="0" name=""/>
        <dsp:cNvSpPr/>
      </dsp:nvSpPr>
      <dsp:spPr>
        <a:xfrm>
          <a:off x="0" y="1301912"/>
          <a:ext cx="7794408" cy="104117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6AEDA3-6358-4B4A-BB1C-C287EAB5E155}">
      <dsp:nvSpPr>
        <dsp:cNvPr id="0" name=""/>
        <dsp:cNvSpPr/>
      </dsp:nvSpPr>
      <dsp:spPr>
        <a:xfrm>
          <a:off x="314955" y="1536177"/>
          <a:ext cx="572645" cy="572645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9F044A-08EE-4A98-BF8C-98BF5CC90DAC}">
      <dsp:nvSpPr>
        <dsp:cNvPr id="0" name=""/>
        <dsp:cNvSpPr/>
      </dsp:nvSpPr>
      <dsp:spPr>
        <a:xfrm>
          <a:off x="1202556" y="1301912"/>
          <a:ext cx="6591851" cy="10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91" tIns="110191" rIns="110191" bIns="11019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baseline="0">
              <a:hlinkClick xmlns:r="http://schemas.openxmlformats.org/officeDocument/2006/relationships" r:id="rId6"/>
            </a:rPr>
            <a:t>Policy brief</a:t>
          </a:r>
          <a:endParaRPr lang="en-US" sz="1700" kern="1200"/>
        </a:p>
      </dsp:txBody>
      <dsp:txXfrm>
        <a:off x="1202556" y="1301912"/>
        <a:ext cx="6591851" cy="1041174"/>
      </dsp:txXfrm>
    </dsp:sp>
    <dsp:sp modelId="{9CB09B29-D59D-4DB8-9E23-995E6781AFBE}">
      <dsp:nvSpPr>
        <dsp:cNvPr id="0" name=""/>
        <dsp:cNvSpPr/>
      </dsp:nvSpPr>
      <dsp:spPr>
        <a:xfrm>
          <a:off x="0" y="2603380"/>
          <a:ext cx="7794408" cy="104117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234433-BB88-4BA5-9726-8A2FF6F4C227}">
      <dsp:nvSpPr>
        <dsp:cNvPr id="0" name=""/>
        <dsp:cNvSpPr/>
      </dsp:nvSpPr>
      <dsp:spPr>
        <a:xfrm>
          <a:off x="314955" y="2837644"/>
          <a:ext cx="572645" cy="57264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C538E-98A8-4B4A-A53A-9C6F5A27826C}">
      <dsp:nvSpPr>
        <dsp:cNvPr id="0" name=""/>
        <dsp:cNvSpPr/>
      </dsp:nvSpPr>
      <dsp:spPr>
        <a:xfrm>
          <a:off x="1202556" y="2603380"/>
          <a:ext cx="6591851" cy="10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91" tIns="110191" rIns="110191" bIns="11019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baseline="0">
              <a:hlinkClick xmlns:r="http://schemas.openxmlformats.org/officeDocument/2006/relationships" r:id="rId9"/>
            </a:rPr>
            <a:t>OSH Barometer data </a:t>
          </a:r>
          <a:r>
            <a:rPr lang="en-US" sz="1700" b="1" i="0" kern="1200" baseline="0" err="1">
              <a:hlinkClick xmlns:r="http://schemas.openxmlformats.org/officeDocument/2006/relationships" r:id="rId9"/>
            </a:rPr>
            <a:t>visualisation</a:t>
          </a:r>
          <a:r>
            <a:rPr lang="en-US" sz="1700" b="1" i="0" kern="1200" baseline="0">
              <a:hlinkClick xmlns:r="http://schemas.openxmlformats.org/officeDocument/2006/relationships" r:id="rId9"/>
            </a:rPr>
            <a:t> platform</a:t>
          </a:r>
          <a:endParaRPr lang="en-US" sz="1700" kern="1200"/>
        </a:p>
      </dsp:txBody>
      <dsp:txXfrm>
        <a:off x="1202556" y="2603380"/>
        <a:ext cx="6591851" cy="10411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98397-FC59-48D4-8A64-64A5656D6CCE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67A84F-E5E7-4B5A-A3DD-2A9924E30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604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4</a:t>
            </a:fld>
            <a:endParaRPr lang="en-GB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7BB331E-6304-55DD-59DD-B6A7F1C498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u="sng">
                <a:effectLst/>
              </a:rPr>
              <a:t>Sources:</a:t>
            </a:r>
          </a:p>
          <a:p>
            <a:endParaRPr lang="en-GB" sz="2000" b="1" u="sng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2015: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; 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https://www.eurofound.europa.eu/surveys/european-working-conditions-surveys/sixth-european-working-conditions-survey-2015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2005: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: Fourth European Working Conditions Survey 2005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Office for Official Publications of the European Communities, 2007.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https://www.eurofound.europa.eu/surveys/european-working-conditions-surveys/fourth-european-working-conditions-survey-2005</a:t>
            </a:r>
          </a:p>
          <a:p>
            <a:pPr algn="l"/>
            <a:endParaRPr lang="en-US" sz="18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EU-OSHA– European Agency for Safety and Health at Work: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ESENER Data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Visualisation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Comparisons 2014 and 2019.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https://visualisation.osha.europa.eu/esener/en/survey/comparisons/2014/osh-management/en_1/company-size/E3Q200_5/EU27_2020/1</a:t>
            </a:r>
          </a:p>
          <a:p>
            <a:pPr algn="l"/>
            <a:endParaRPr lang="en-US" sz="18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Eurostat, data of the LFS ad hoc modules 2007, 2013, 2020: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Persons reporting exposure to risk factors that can adversely affect physical health by sex, age and factor</a:t>
            </a:r>
          </a:p>
          <a:p>
            <a:pPr algn="l"/>
            <a:r>
              <a:rPr lang="en-GB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https://ec.europa.eu/eurostat/databrowser/view/hsw_exp4/default/table?lang=en</a:t>
            </a:r>
          </a:p>
        </p:txBody>
      </p:sp>
    </p:spTree>
    <p:extLst>
      <p:ext uri="{BB962C8B-B14F-4D97-AF65-F5344CB8AC3E}">
        <p14:creationId xmlns:p14="http://schemas.microsoft.com/office/powerpoint/2010/main" val="6641244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1D109-19B5-4C0B-A086-08D442FB74E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959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3723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0623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5326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645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5</a:t>
            </a:fld>
            <a:endParaRPr lang="en-GB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7BB331E-6304-55DD-59DD-B6A7F1C498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u="sng">
                <a:effectLst/>
              </a:rPr>
              <a:t>Sources:</a:t>
            </a:r>
            <a:br>
              <a:rPr lang="en-GB">
                <a:effectLst/>
              </a:rPr>
            </a:br>
            <a:endParaRPr lang="en-GB" sz="20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2015: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 Fifth European Working Conditions Survey – Data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Visualisation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; 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https://www.eurofound.europa.eu/data/european-working-conditions-survey</a:t>
            </a:r>
            <a:endParaRPr lang="en-US" sz="1800" b="0" i="0" u="none" strike="noStrike" baseline="0">
              <a:solidFill>
                <a:srgbClr val="034EA3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2005: </a:t>
            </a:r>
            <a:r>
              <a:rPr lang="en-US" sz="1800" b="0" i="0" u="none" strike="noStrike" baseline="0" err="1">
                <a:solidFill>
                  <a:srgbClr val="000000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Fourth European Working Conditions Survey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Office for Official Publications of the European Communities, 2007.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https://www.eurofound.europa.eu/surveys/european-working-conditions-surveys/fourth-european-working-conditions-survey-2005</a:t>
            </a:r>
          </a:p>
          <a:p>
            <a:pPr algn="l"/>
            <a:endParaRPr lang="en-US" sz="1800" b="0" i="0" u="none" strike="noStrike" baseline="0">
              <a:solidFill>
                <a:srgbClr val="034EA3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EU-OSHA – European Agency for Safety and Health at Work- ESENER Data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Visualisation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Comparisons 2014 and 2019.</a:t>
            </a:r>
          </a:p>
          <a:p>
            <a:pPr algn="l"/>
            <a:r>
              <a:rPr lang="en-GB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https://visualisation.osha.europa.eu/esener/en/survey/comparisons/2014/osh-management/en_1/company-size/E3Q200_5/EU27_2020/1</a:t>
            </a:r>
          </a:p>
        </p:txBody>
      </p:sp>
    </p:spTree>
    <p:extLst>
      <p:ext uri="{BB962C8B-B14F-4D97-AF65-F5344CB8AC3E}">
        <p14:creationId xmlns:p14="http://schemas.microsoft.com/office/powerpoint/2010/main" val="796040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Other types of contracts: </a:t>
            </a:r>
            <a:r>
              <a:rPr lang="en-GB" sz="1200">
                <a:latin typeface="Calibri" panose="020F0502020204030204" pitchFamily="34" charset="0"/>
                <a:cs typeface="Calibri" panose="020F0502020204030204" pitchFamily="34" charset="0"/>
              </a:rPr>
              <a:t>i.e. to subcontractors, self-employed and other forms of non-standard work contracts</a:t>
            </a:r>
            <a:endParaRPr lang="en-150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832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sz="1800" b="1" i="0" u="sng">
                <a:effectLst/>
              </a:rPr>
              <a:t>Sources:</a:t>
            </a:r>
          </a:p>
          <a:p>
            <a:pPr algn="l"/>
            <a:endParaRPr lang="en-GB" sz="1800" b="1" i="0" u="sng">
              <a:effectLst/>
            </a:endParaRPr>
          </a:p>
          <a:p>
            <a:pPr algn="l"/>
            <a:r>
              <a:rPr lang="en-GB" sz="1800" b="0" i="0" u="none" strike="noStrike" baseline="0">
                <a:solidFill>
                  <a:srgbClr val="000000"/>
                </a:solidFill>
                <a:latin typeface="MyriadPro-Regular"/>
              </a:rPr>
              <a:t>Data for 1998: Statistics in focus, Theme 3-16/2001: </a:t>
            </a:r>
            <a:r>
              <a:rPr lang="en-GB" sz="1800" b="0" i="0" u="none" strike="noStrike" baseline="0">
                <a:solidFill>
                  <a:srgbClr val="034EA3"/>
                </a:solidFill>
                <a:latin typeface="MyriadPro-Regular"/>
              </a:rPr>
              <a:t>Eurostat: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Accidents at work in the EU 1998-1999. </a:t>
            </a: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https://ec.europa.eu/eurostat/documents/3433488/5407173/KS-NK-01-016-EN.PDF.pdf/5897dcf4-ae26-45c8-9d10-7e54dce5efed</a:t>
            </a: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Data for 2019: Eurostat: Accidents at work by sex and severity (NACE Rev. 2 activity Total); </a:t>
            </a: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https://ec.europa.eu/eurostat/databrowser/view/hsw_mi08/default/table?lang=en</a:t>
            </a: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Non-fatal accidents at work by NACE Rev. 2 </a:t>
            </a:r>
            <a:r>
              <a:rPr lang="en-GB" sz="1800" b="0" i="0" u="none" strike="noStrike" baseline="0">
                <a:solidFill>
                  <a:srgbClr val="034EA3"/>
                </a:solidFill>
                <a:latin typeface="MyriadPro-Regular"/>
              </a:rPr>
              <a:t>activity and sex</a:t>
            </a:r>
          </a:p>
          <a:p>
            <a:pPr algn="l"/>
            <a:r>
              <a:rPr lang="en-GB"/>
              <a:t>https://ec.europa.eu/eurostat/databrowser/view/HSW_N2_01__custom_3359490/default/table?lang=en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075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000"/>
              </a:spcAft>
            </a:pPr>
            <a:r>
              <a:rPr lang="en-GB" sz="1800" b="1" u="sng">
                <a:solidFill>
                  <a:srgbClr val="4F81BD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Sources:</a:t>
            </a:r>
          </a:p>
          <a:p>
            <a:pPr algn="just">
              <a:spcAft>
                <a:spcPts val="1000"/>
              </a:spcAft>
            </a:pPr>
            <a:endParaRPr lang="en-GB" sz="18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WHO, Occupational Burden of Disease Application: </a:t>
            </a:r>
            <a:r>
              <a:rPr lang="en-GB" sz="1800" b="0" i="0" u="none" strike="noStrike" baseline="0">
                <a:solidFill>
                  <a:srgbClr val="034EA3"/>
                </a:solidFill>
                <a:latin typeface="MyriadPro-Regular"/>
              </a:rPr>
              <a:t>https://who-ilo-joint-estimates.shinyapps.io/OccupationalBurdenOfDisease/ </a:t>
            </a:r>
            <a:r>
              <a:rPr lang="en-GB" sz="1800" b="0" i="0" u="none" strike="noStrike" baseline="0">
                <a:solidFill>
                  <a:srgbClr val="000000"/>
                </a:solidFill>
                <a:latin typeface="MyriadPro-Regular"/>
              </a:rPr>
              <a:t>and EU-OSHA calculations</a:t>
            </a:r>
          </a:p>
          <a:p>
            <a:pPr algn="l"/>
            <a:endParaRPr lang="en-GB" sz="1800" b="0" i="0" u="none" strike="noStrike" baseline="0">
              <a:solidFill>
                <a:srgbClr val="000000"/>
              </a:solidFill>
              <a:effectLst/>
              <a:latin typeface="MyriadPro-Regular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fi-FI" sz="1800" b="0" i="0" u="none" strike="noStrike" baseline="0">
                <a:solidFill>
                  <a:srgbClr val="000000"/>
                </a:solidFill>
                <a:latin typeface="MyriadPro-Regular"/>
              </a:rPr>
              <a:t>Takala, J., Hamalainen, P., Neupane, S., Sauni, R., &amp; Nygard, 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C.-H.: Comparative Global Estimates on the Work-related Burden of Accidents and Diseases. (Preprint from the Scandinavian Journal of Work, Environment &amp; Health</a:t>
            </a:r>
            <a:r>
              <a:rPr lang="en-US" sz="1800" b="0" i="1" u="none" strike="noStrike" baseline="0">
                <a:solidFill>
                  <a:srgbClr val="000000"/>
                </a:solidFill>
                <a:latin typeface="MyriadPro-It"/>
              </a:rPr>
              <a:t>, </a:t>
            </a:r>
            <a:r>
              <a:rPr lang="en-GB" sz="1800" b="0" i="0" u="none" strike="noStrike" baseline="0">
                <a:solidFill>
                  <a:srgbClr val="034EA3"/>
                </a:solidFill>
                <a:latin typeface="MyriadPro-Regular"/>
              </a:rPr>
              <a:t>https://www.sjweh.fi/</a:t>
            </a:r>
            <a:r>
              <a:rPr lang="en-GB" sz="1800" b="0" i="0" u="none" strike="noStrike" baseline="0">
                <a:solidFill>
                  <a:srgbClr val="000000"/>
                </a:solidFill>
                <a:latin typeface="MyriadPro-Regular"/>
              </a:rPr>
              <a:t>).</a:t>
            </a:r>
            <a:endParaRPr lang="en-GB" sz="18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569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000"/>
              </a:spcAft>
            </a:pPr>
            <a:r>
              <a:rPr lang="en-GB" sz="1200" b="1" u="sng">
                <a:solidFill>
                  <a:srgbClr val="4F81BD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Sources:</a:t>
            </a:r>
          </a:p>
          <a:p>
            <a:pPr algn="just">
              <a:spcAft>
                <a:spcPts val="1000"/>
              </a:spcAft>
            </a:pPr>
            <a:endParaRPr lang="en-GB" sz="12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WHO, Occupational Burden of Disease Application: </a:t>
            </a:r>
            <a:r>
              <a:rPr lang="en-GB" sz="1200" b="0" i="0" u="none" strike="noStrike" baseline="0">
                <a:solidFill>
                  <a:srgbClr val="034EA3"/>
                </a:solidFill>
                <a:latin typeface="MyriadPro-Regular"/>
              </a:rPr>
              <a:t>https://who-ilo-joint-estimates.shinyapps.io/OccupationalBurdenOfDisease/ </a:t>
            </a:r>
            <a:r>
              <a:rPr lang="en-GB" sz="1200" b="0" i="0" u="none" strike="noStrike" baseline="0">
                <a:solidFill>
                  <a:srgbClr val="000000"/>
                </a:solidFill>
                <a:latin typeface="MyriadPro-Regular"/>
              </a:rPr>
              <a:t>and EU-OSHA calculations</a:t>
            </a:r>
          </a:p>
          <a:p>
            <a:pPr algn="l"/>
            <a:endParaRPr lang="en-GB" sz="1200" b="0" i="0" u="none" strike="noStrike" baseline="0">
              <a:solidFill>
                <a:srgbClr val="000000"/>
              </a:solidFill>
              <a:effectLst/>
              <a:latin typeface="MyriadPro-Regular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fi-FI" sz="1200" b="0" i="0" u="none" strike="noStrike" baseline="0">
                <a:solidFill>
                  <a:srgbClr val="000000"/>
                </a:solidFill>
                <a:latin typeface="MyriadPro-Regular"/>
              </a:rPr>
              <a:t>Takala, J., Hamalainen, P., Neupane, S., Sauni, R., &amp; Nygard, </a:t>
            </a:r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C.-H.: Comparative Global Estimates on the Work-related Burden of Accidents and Diseases. (Preprint from the Scandinavian Journal of Work, Environment &amp; Health</a:t>
            </a:r>
            <a:r>
              <a:rPr lang="en-US" sz="1200" b="0" i="1" u="none" strike="noStrike" baseline="0">
                <a:solidFill>
                  <a:srgbClr val="000000"/>
                </a:solidFill>
                <a:latin typeface="MyriadPro-It"/>
              </a:rPr>
              <a:t>, </a:t>
            </a:r>
            <a:r>
              <a:rPr lang="en-GB" sz="1200" b="0" i="0" u="none" strike="noStrike" baseline="0">
                <a:solidFill>
                  <a:srgbClr val="034EA3"/>
                </a:solidFill>
                <a:latin typeface="MyriadPro-Regular"/>
              </a:rPr>
              <a:t>https://www.sjweh.fi/</a:t>
            </a:r>
            <a:r>
              <a:rPr lang="en-GB" sz="1200" b="0" i="0" u="none" strike="noStrike" baseline="0">
                <a:solidFill>
                  <a:srgbClr val="000000"/>
                </a:solidFill>
                <a:latin typeface="MyriadPro-Regular"/>
              </a:rPr>
              <a:t>).</a:t>
            </a:r>
            <a:endParaRPr lang="en-GB" sz="12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180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1" i="0" u="sng" strike="noStrike" baseline="0">
                <a:solidFill>
                  <a:srgbClr val="000000"/>
                </a:solidFill>
                <a:latin typeface="MyriadPro-Regular"/>
              </a:rPr>
              <a:t>Sources: </a:t>
            </a:r>
          </a:p>
          <a:p>
            <a:pPr algn="l"/>
            <a:endParaRPr lang="en-US" sz="12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1</a:t>
            </a:r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: Flash Eurobarometer 398: Working conditions, 2014, p 58 Available at: 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https://europa.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eu/</a:t>
            </a:r>
            <a:r>
              <a:rPr lang="fr-FR" sz="1200" b="0" i="0" u="none" strike="noStrike" baseline="0" err="1">
                <a:solidFill>
                  <a:srgbClr val="034EA3"/>
                </a:solidFill>
                <a:latin typeface="MyriadPro-Regular"/>
              </a:rPr>
              <a:t>eurobarometer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200" b="0" i="0" u="none" strike="noStrike" baseline="0" err="1">
                <a:solidFill>
                  <a:srgbClr val="034EA3"/>
                </a:solidFill>
                <a:latin typeface="MyriadPro-Regular"/>
              </a:rPr>
              <a:t>surveys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200" b="0" i="0" u="none" strike="noStrike" baseline="0" err="1">
                <a:solidFill>
                  <a:srgbClr val="034EA3"/>
                </a:solidFill>
                <a:latin typeface="MyriadPro-Regular"/>
              </a:rPr>
              <a:t>detail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/2044. </a:t>
            </a:r>
          </a:p>
          <a:p>
            <a:pPr algn="l"/>
            <a:r>
              <a:rPr lang="fr-FR" sz="1200" b="0" i="1" u="none" strike="noStrike" baseline="0" err="1">
                <a:solidFill>
                  <a:srgbClr val="000000"/>
                </a:solidFill>
                <a:latin typeface="MyriadPro-SemiboldIt"/>
              </a:rPr>
              <a:t>Column</a:t>
            </a:r>
            <a:r>
              <a:rPr lang="fr-FR" sz="1200" b="0" i="1" u="none" strike="noStrike" baseline="0">
                <a:solidFill>
                  <a:srgbClr val="000000"/>
                </a:solidFill>
                <a:latin typeface="MyriadPro-SemiboldIt"/>
              </a:rPr>
              <a:t> 2: 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Eurostat: 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Persons reporting a work-related health problem by sex, age and educational attainment level. </a:t>
            </a:r>
          </a:p>
          <a:p>
            <a:pPr algn="l"/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https://ec.europa.eu/eurostat/databrowser/view/hsw_pb1/default/table?lang=en</a:t>
            </a: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3: </a:t>
            </a:r>
            <a:r>
              <a:rPr lang="en-US" sz="12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2015. </a:t>
            </a:r>
          </a:p>
          <a:p>
            <a:pPr algn="l"/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https://www.eurofound.europa.eu/surveys/european-working-conditions-surveys/sixth-european-working-conditions-survey-2015</a:t>
            </a: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4: 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Eurostat: Persons reporting a work-related health problem resulting in time off work by period off. </a:t>
            </a:r>
          </a:p>
          <a:p>
            <a:pPr algn="l"/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https://ec.europa.eu/eurostat/databrowser/view/HSW_PB3__custom_1488436/default/table?lang=en</a:t>
            </a: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5: </a:t>
            </a:r>
            <a:r>
              <a:rPr lang="en-US" sz="12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 </a:t>
            </a:r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The exact question was: </a:t>
            </a:r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Do you think you will be able to do </a:t>
            </a:r>
            <a:r>
              <a:rPr lang="en-US" sz="1200" b="0" i="1" u="none" strike="noStrike" baseline="0">
                <a:latin typeface="MyriadPro-SemiboldIt"/>
              </a:rPr>
              <a:t>your current job or a similar one until you are 60 years old?</a:t>
            </a:r>
          </a:p>
          <a:p>
            <a:pPr algn="l"/>
            <a:r>
              <a:rPr lang="en-GB"/>
              <a:t>https://www.eurofound.europa.eu/surveys/european-working-conditions-surveys/sixth-european-working-conditions-survey-2015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827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800" b="1" i="0" u="sng" strike="noStrike" baseline="0">
                <a:solidFill>
                  <a:srgbClr val="000000"/>
                </a:solidFill>
                <a:latin typeface="MyriadPro-Regular"/>
              </a:rPr>
              <a:t>Sources: </a:t>
            </a:r>
          </a:p>
          <a:p>
            <a:pPr algn="l"/>
            <a:endParaRPr lang="en-US" sz="18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Column 1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: Flash Eurobarometer 398: Working conditions, 2014, p 58 Available at: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https://europa.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eu/</a:t>
            </a:r>
            <a:r>
              <a:rPr lang="fr-FR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eurobarometer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800" b="0" i="0" u="none" strike="noStrike" baseline="0" err="1">
                <a:solidFill>
                  <a:srgbClr val="034EA3"/>
                </a:solidFill>
                <a:latin typeface="MyriadPro-Regular"/>
              </a:rPr>
              <a:t>surveys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800" b="0" i="0" u="none" strike="noStrike" baseline="0" err="1">
                <a:solidFill>
                  <a:srgbClr val="034EA3"/>
                </a:solidFill>
                <a:latin typeface="MyriadPro-Regular"/>
              </a:rPr>
              <a:t>detail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/2044. </a:t>
            </a:r>
          </a:p>
          <a:p>
            <a:pPr algn="l"/>
            <a:r>
              <a:rPr lang="fr-FR" sz="1800" b="0" i="1" u="none" strike="noStrike" baseline="0" err="1">
                <a:solidFill>
                  <a:srgbClr val="000000"/>
                </a:solidFill>
                <a:latin typeface="MyriadPro-SemiboldIt"/>
              </a:rPr>
              <a:t>Column</a:t>
            </a:r>
            <a:r>
              <a:rPr lang="fr-FR" sz="1800" b="0" i="1" u="none" strike="noStrike" baseline="0">
                <a:solidFill>
                  <a:srgbClr val="000000"/>
                </a:solidFill>
                <a:latin typeface="MyriadPro-SemiboldIt"/>
              </a:rPr>
              <a:t> 2: 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Eurostat: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Persons reporting a work-related health problem by sex, age and educational attainment level. </a:t>
            </a: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https://ec.europa.eu/eurostat/databrowser/view/hsw_pb1/default/table?lang=en</a:t>
            </a:r>
          </a:p>
          <a:p>
            <a:pPr algn="l"/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Column 3: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2015. </a:t>
            </a: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https://www.eurofound.europa.eu/surveys/european-working-conditions-surveys/sixth-european-working-conditions-survey-2015</a:t>
            </a:r>
          </a:p>
          <a:p>
            <a:pPr algn="l"/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Column 4: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Eurostat: Persons reporting a work-related health problem resulting in time off work by period off. </a:t>
            </a: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https://ec.europa.eu/eurostat/databrowser/view/HSW_PB3__custom_1488436/default/table?lang=en</a:t>
            </a:r>
          </a:p>
          <a:p>
            <a:pPr algn="l"/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Column 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 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The exact question was: </a:t>
            </a:r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Do you think you will be able to do </a:t>
            </a:r>
            <a:r>
              <a:rPr lang="en-US" sz="1800" b="0" i="1" u="none" strike="noStrike" baseline="0">
                <a:latin typeface="MyriadPro-SemiboldIt"/>
              </a:rPr>
              <a:t>your current job or a similar one until you are 60 years old?</a:t>
            </a:r>
          </a:p>
          <a:p>
            <a:pPr algn="l"/>
            <a:r>
              <a:rPr lang="en-GB"/>
              <a:t>https://www.eurofound.europa.eu/surveys/european-working-conditions-surveys/sixth-european-working-conditions-survey-2015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307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838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3926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675"/>
              <a:t>Safety and health at work is everyone’s concern. It’s good for you. It’s good for business.</a:t>
            </a:r>
          </a:p>
        </p:txBody>
      </p:sp>
      <p:pic>
        <p:nvPicPr>
          <p:cNvPr id="3" name="Picture 2" descr="Two people looking at a computer screen&#10;&#10;Description automatically generated with medium confidence">
            <a:extLst>
              <a:ext uri="{FF2B5EF4-FFF2-40B4-BE49-F238E27FC236}">
                <a16:creationId xmlns:a16="http://schemas.microsoft.com/office/drawing/2014/main" id="{CFE7986F-3BDD-D1DA-3E89-381D8ACD21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3" b="46519"/>
          <a:stretch/>
        </p:blipFill>
        <p:spPr>
          <a:xfrm>
            <a:off x="1588" y="-71203"/>
            <a:ext cx="9144000" cy="2673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93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390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48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724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DD3ACD-1988-45B5-B99E-B628ACF905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53E5F9-769F-4724-A14F-0A8FF262142C}"/>
              </a:ext>
            </a:extLst>
          </p:cNvPr>
          <p:cNvSpPr txBox="1"/>
          <p:nvPr userDrawn="1"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842893-2903-44D3-9BAF-2AEC21F364A9}"/>
              </a:ext>
            </a:extLst>
          </p:cNvPr>
          <p:cNvSpPr txBox="1"/>
          <p:nvPr userDrawn="1"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>
                <a:solidFill>
                  <a:schemeClr val="tx2"/>
                </a:solidFill>
                <a:ea typeface="+mj-ea"/>
                <a:cs typeface="Trebuchet MS"/>
              </a:rPr>
              <a:t>@</a:t>
            </a:r>
            <a:r>
              <a:rPr lang="en-IE" err="1">
                <a:solidFill>
                  <a:schemeClr val="tx2"/>
                </a:solidFill>
                <a:ea typeface="+mj-ea"/>
                <a:cs typeface="Trebuchet MS"/>
              </a:rPr>
              <a:t>EuropeanAgencyforSafetyandHealthatWork</a:t>
            </a:r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2E714B-9A10-4C9E-BCC6-84FA7092988A}"/>
              </a:ext>
            </a:extLst>
          </p:cNvPr>
          <p:cNvSpPr txBox="1"/>
          <p:nvPr userDrawn="1"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D01CC2-3DBB-4D08-9580-AC37FCEF7CBE}"/>
              </a:ext>
            </a:extLst>
          </p:cNvPr>
          <p:cNvSpPr txBox="1"/>
          <p:nvPr userDrawn="1"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/>
                </a:solidFill>
                <a:ea typeface="+mj-ea"/>
                <a:cs typeface="Trebuchet MS"/>
              </a:rPr>
              <a:t>European Agency for Safety and Health at Work (EU-OSHA)</a:t>
            </a:r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258FC6-CC7F-4F82-A9E1-0608FBFCD56F}"/>
              </a:ext>
            </a:extLst>
          </p:cNvPr>
          <p:cNvSpPr txBox="1"/>
          <p:nvPr userDrawn="1"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>
                <a:solidFill>
                  <a:schemeClr val="tx2"/>
                </a:solidFill>
                <a:ea typeface="+mj-ea"/>
                <a:cs typeface="Trebuchet MS"/>
              </a:rPr>
              <a:t>EU_OSHA</a:t>
            </a:r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B0BF0C-1C43-40C6-8D79-A79F4C7DC847}"/>
              </a:ext>
            </a:extLst>
          </p:cNvPr>
          <p:cNvSpPr txBox="1"/>
          <p:nvPr userDrawn="1"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>
                <a:solidFill>
                  <a:schemeClr val="tx2"/>
                </a:solidFill>
                <a:ea typeface="+mj-ea"/>
              </a:rPr>
              <a:t>THANK YOU!</a:t>
            </a:r>
            <a:endParaRPr lang="en-GB" sz="2400" b="1"/>
          </a:p>
        </p:txBody>
      </p:sp>
    </p:spTree>
    <p:extLst>
      <p:ext uri="{BB962C8B-B14F-4D97-AF65-F5344CB8AC3E}">
        <p14:creationId xmlns:p14="http://schemas.microsoft.com/office/powerpoint/2010/main" val="1251848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0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/>
          </a:p>
        </p:txBody>
      </p:sp>
      <p:pic>
        <p:nvPicPr>
          <p:cNvPr id="13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675"/>
              <a:t>Safety and health at work is everyone’s concern. It’s good for you. It’s good for business.</a:t>
            </a:r>
          </a:p>
        </p:txBody>
      </p:sp>
      <p:pic>
        <p:nvPicPr>
          <p:cNvPr id="4" name="FONDO-PORTADA-PATRON-COBRANDED.png">
            <a:extLst>
              <a:ext uri="{FF2B5EF4-FFF2-40B4-BE49-F238E27FC236}">
                <a16:creationId xmlns:a16="http://schemas.microsoft.com/office/drawing/2014/main" id="{DFB3F4FC-51AD-8D13-67D5-276AF7718F79}"/>
              </a:ext>
            </a:extLst>
          </p:cNvPr>
          <p:cNvPicPr>
            <a:picLocks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535"/>
            <a:ext cx="9144000" cy="513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655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4D061D-8749-4407-8F38-72D6942B85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F50C70-949A-494D-9C88-D11814889230}"/>
              </a:ext>
            </a:extLst>
          </p:cNvPr>
          <p:cNvSpPr txBox="1"/>
          <p:nvPr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086950-45AF-4433-A8AD-A5B5B22A4D8B}"/>
              </a:ext>
            </a:extLst>
          </p:cNvPr>
          <p:cNvSpPr txBox="1"/>
          <p:nvPr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>
                <a:solidFill>
                  <a:schemeClr val="tx2"/>
                </a:solidFill>
                <a:ea typeface="+mj-ea"/>
                <a:cs typeface="Trebuchet MS"/>
              </a:rPr>
              <a:t>@</a:t>
            </a:r>
            <a:r>
              <a:rPr lang="en-IE" err="1">
                <a:solidFill>
                  <a:schemeClr val="tx2"/>
                </a:solidFill>
                <a:ea typeface="+mj-ea"/>
                <a:cs typeface="Trebuchet MS"/>
              </a:rPr>
              <a:t>EuropeanAgencyforSafetyandHealthatWork</a:t>
            </a:r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0F26A2-D3C8-41A9-8CA8-83C1C834FB35}"/>
              </a:ext>
            </a:extLst>
          </p:cNvPr>
          <p:cNvSpPr txBox="1"/>
          <p:nvPr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987933-DCD1-4BB5-8F94-7ECB9C9FB410}"/>
              </a:ext>
            </a:extLst>
          </p:cNvPr>
          <p:cNvSpPr txBox="1"/>
          <p:nvPr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/>
                </a:solidFill>
                <a:ea typeface="+mj-ea"/>
                <a:cs typeface="Trebuchet MS"/>
              </a:rPr>
              <a:t>European Agency for Safety and Health at Work (EU-OSHA)</a:t>
            </a:r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24CAFB-76EA-42F4-8B8A-767C2B094E8B}"/>
              </a:ext>
            </a:extLst>
          </p:cNvPr>
          <p:cNvSpPr txBox="1"/>
          <p:nvPr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>
                <a:solidFill>
                  <a:schemeClr val="tx2"/>
                </a:solidFill>
                <a:ea typeface="+mj-ea"/>
                <a:cs typeface="Trebuchet MS"/>
              </a:rPr>
              <a:t>EU_OSHA</a:t>
            </a:r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FD4251-AF3B-4454-B2A7-454DC1CAD1D9}"/>
              </a:ext>
            </a:extLst>
          </p:cNvPr>
          <p:cNvSpPr txBox="1"/>
          <p:nvPr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>
                <a:solidFill>
                  <a:schemeClr val="tx2"/>
                </a:solidFill>
                <a:ea typeface="+mj-ea"/>
              </a:rPr>
              <a:t>THANK YOU!</a:t>
            </a:r>
            <a:endParaRPr lang="en-GB" sz="2400" b="1"/>
          </a:p>
        </p:txBody>
      </p:sp>
    </p:spTree>
    <p:extLst>
      <p:ext uri="{BB962C8B-B14F-4D97-AF65-F5344CB8AC3E}">
        <p14:creationId xmlns:p14="http://schemas.microsoft.com/office/powerpoint/2010/main" val="2157146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7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328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597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23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2698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file://localhost/Volumes/XRAID/Equipo%20Rojo/EU-OSHA/18-0115%20PPT%20templates%20update/PNG/FONDO-PATRON-RESEARCH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15" r:link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en-GB" sz="675" b="1" noProof="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https://osha.europa.eu</a:t>
            </a:r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42913" y="4705350"/>
            <a:ext cx="816719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34136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  <p:sldLayoutId id="2147483780" r:id="rId13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5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5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8.jpeg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5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sualisation.osha.europa.eu/osh-barometer#!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1F337-985C-43A7-86B7-6A9C76CFC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Occupational safety and health in Europe: </a:t>
            </a:r>
            <a:br>
              <a:rPr lang="en-US"/>
            </a:br>
            <a:r>
              <a:rPr lang="en-US"/>
              <a:t>state and trends 2023</a:t>
            </a:r>
            <a:br>
              <a:rPr lang="en-US"/>
            </a:b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CB3D86-2F7F-4E10-88D0-0AF0F73F1EFC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958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001144" y="643831"/>
          <a:ext cx="893" cy="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5" name="Diapositiva de think-cell" r:id="rId5" imgW="473" imgH="473" progId="TCLayout.ActiveDocument.1">
                  <p:embed/>
                </p:oleObj>
              </mc:Choice>
              <mc:Fallback>
                <p:oleObj name="Diapositiva de think-cell" r:id="rId5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01144" y="643831"/>
                        <a:ext cx="893" cy="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D3FC7F87-A3B8-4659-BF2C-180E9F933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Work satisfaction, health risks and working life perspectives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825082-4B0F-32E8-2870-F01210F7E7E5}"/>
              </a:ext>
            </a:extLst>
          </p:cNvPr>
          <p:cNvSpPr txBox="1"/>
          <p:nvPr/>
        </p:nvSpPr>
        <p:spPr>
          <a:xfrm>
            <a:off x="539552" y="708249"/>
            <a:ext cx="77768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Comparison of responses to self-rated work satisfaction, health risks and working life perspectives – Flash Eurobarometer, LFS and EWCS</a:t>
            </a:r>
            <a:endParaRPr lang="en-GB" sz="1200" b="1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EF5B5A3-58AD-EFAD-511D-DE8CB5387A67}"/>
              </a:ext>
            </a:extLst>
          </p:cNvPr>
          <p:cNvGrpSpPr/>
          <p:nvPr/>
        </p:nvGrpSpPr>
        <p:grpSpPr>
          <a:xfrm>
            <a:off x="1216106" y="1275606"/>
            <a:ext cx="6242919" cy="3834154"/>
            <a:chOff x="1216106" y="1275606"/>
            <a:chExt cx="6242919" cy="3834154"/>
          </a:xfrm>
        </p:grpSpPr>
        <p:pic>
          <p:nvPicPr>
            <p:cNvPr id="8" name="Picture 7" descr="A screenshot of a computer&#10;&#10;Description automatically generated with medium confidence">
              <a:extLst>
                <a:ext uri="{FF2B5EF4-FFF2-40B4-BE49-F238E27FC236}">
                  <a16:creationId xmlns:a16="http://schemas.microsoft.com/office/drawing/2014/main" id="{C29F0198-98D6-92AE-BCBD-ADF133318B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20062" t="13002" r="13121" b="51197"/>
            <a:stretch/>
          </p:blipFill>
          <p:spPr bwMode="auto">
            <a:xfrm>
              <a:off x="1684975" y="1275606"/>
              <a:ext cx="5774050" cy="2692939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9" name="Picture 8" descr="A screenshot of a computer&#10;&#10;Description automatically generated with medium confidence">
              <a:extLst>
                <a:ext uri="{FF2B5EF4-FFF2-40B4-BE49-F238E27FC236}">
                  <a16:creationId xmlns:a16="http://schemas.microsoft.com/office/drawing/2014/main" id="{1007170D-BE14-F5C3-FA70-932C67259F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5105" t="84368" r="13121" b="-1"/>
            <a:stretch/>
          </p:blipFill>
          <p:spPr bwMode="auto">
            <a:xfrm>
              <a:off x="1503809" y="4000997"/>
              <a:ext cx="5848350" cy="110876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 descr="A screenshot of a computer&#10;&#10;Description automatically generated with medium confidence">
              <a:extLst>
                <a:ext uri="{FF2B5EF4-FFF2-40B4-BE49-F238E27FC236}">
                  <a16:creationId xmlns:a16="http://schemas.microsoft.com/office/drawing/2014/main" id="{1ADC05F2-7B32-1005-228C-3D6C6257CA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6873" t="43137" r="79407" b="41106"/>
            <a:stretch/>
          </p:blipFill>
          <p:spPr bwMode="auto">
            <a:xfrm>
              <a:off x="1216106" y="1923678"/>
              <a:ext cx="468869" cy="172819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5615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950"/>
    </mc:Choice>
    <mc:Fallback>
      <p:transition spd="slow" advTm="3895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001144" y="643831"/>
          <a:ext cx="893" cy="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3" name="Diapositiva de think-cell" r:id="rId5" imgW="473" imgH="473" progId="TCLayout.ActiveDocument.1">
                  <p:embed/>
                </p:oleObj>
              </mc:Choice>
              <mc:Fallback>
                <p:oleObj name="Diapositiva de think-cell" r:id="rId5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01144" y="643831"/>
                        <a:ext cx="893" cy="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B825082-4B0F-32E8-2870-F01210F7E7E5}"/>
              </a:ext>
            </a:extLst>
          </p:cNvPr>
          <p:cNvSpPr txBox="1"/>
          <p:nvPr/>
        </p:nvSpPr>
        <p:spPr>
          <a:xfrm>
            <a:off x="539552" y="708249"/>
            <a:ext cx="77768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Comparison of responses to self-rated work satisfaction, health risks and working life perspectives – Flash Eurobarometer, LFS and EWCS</a:t>
            </a:r>
            <a:endParaRPr lang="en-GB" sz="1200" b="1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7EDA072-AB05-4814-0208-5CCB9E1ADC07}"/>
              </a:ext>
            </a:extLst>
          </p:cNvPr>
          <p:cNvGrpSpPr/>
          <p:nvPr/>
        </p:nvGrpSpPr>
        <p:grpSpPr>
          <a:xfrm>
            <a:off x="1216106" y="1306512"/>
            <a:ext cx="6176513" cy="3701988"/>
            <a:chOff x="1216106" y="1306512"/>
            <a:chExt cx="6176513" cy="3701988"/>
          </a:xfrm>
        </p:grpSpPr>
        <p:pic>
          <p:nvPicPr>
            <p:cNvPr id="6" name="Picture 5" descr="A screenshot of a computer&#10;&#10;Description automatically generated with medium confidence">
              <a:extLst>
                <a:ext uri="{FF2B5EF4-FFF2-40B4-BE49-F238E27FC236}">
                  <a16:creationId xmlns:a16="http://schemas.microsoft.com/office/drawing/2014/main" id="{FD86D219-057D-9950-D530-C42D7C1D03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6873" t="43137" r="79407" b="41106"/>
            <a:stretch/>
          </p:blipFill>
          <p:spPr bwMode="auto">
            <a:xfrm>
              <a:off x="1216106" y="1923678"/>
              <a:ext cx="468869" cy="172819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" name="Picture 1" descr="A screenshot of a computer&#10;&#10;Description automatically generated with medium confidence">
              <a:extLst>
                <a:ext uri="{FF2B5EF4-FFF2-40B4-BE49-F238E27FC236}">
                  <a16:creationId xmlns:a16="http://schemas.microsoft.com/office/drawing/2014/main" id="{F9BCD039-540E-9D18-124B-AC228F858F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9523" t="49220" r="13122" b="-1"/>
            <a:stretch/>
          </p:blipFill>
          <p:spPr bwMode="auto">
            <a:xfrm>
              <a:off x="1751381" y="1306512"/>
              <a:ext cx="5641238" cy="370198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21C39973-AE0A-03DC-B44B-E722364E6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Work satisfaction, health risks and working life perspectives</a:t>
            </a:r>
          </a:p>
        </p:txBody>
      </p:sp>
    </p:spTree>
    <p:extLst>
      <p:ext uri="{BB962C8B-B14F-4D97-AF65-F5344CB8AC3E}">
        <p14:creationId xmlns:p14="http://schemas.microsoft.com/office/powerpoint/2010/main" val="458615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950"/>
    </mc:Choice>
    <mc:Fallback>
      <p:transition spd="slow" advTm="3895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267F8-87A7-3030-BA31-1A7ACA3B5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cs typeface="Calibri" panose="020F0502020204030204" pitchFamily="34" charset="0"/>
              </a:rPr>
              <a:t>Major contextual developments: c</a:t>
            </a:r>
            <a:r>
              <a:rPr lang="en-GB">
                <a:ea typeface="Times New Roman" panose="02020603050405020304" pitchFamily="18" charset="0"/>
                <a:cs typeface="Calibri" panose="020F0502020204030204" pitchFamily="34" charset="0"/>
              </a:rPr>
              <a:t>onnection with OSH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37EBF-2881-7412-D232-96FE8442E6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8" y="836999"/>
            <a:ext cx="5058106" cy="3645000"/>
          </a:xfrm>
          <a:noFill/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</a:rPr>
              <a:t>Changes from industrial to service sectors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</a:rPr>
              <a:t>Technological developments </a:t>
            </a:r>
            <a:r>
              <a:rPr lang="en-US" sz="1400" b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en-GB" sz="1400" b="0">
                <a:solidFill>
                  <a:schemeClr val="tx1">
                    <a:lumMod val="85000"/>
                    <a:lumOff val="15000"/>
                  </a:schemeClr>
                </a:solidFill>
              </a:rPr>
              <a:t>digitalisation</a:t>
            </a:r>
            <a:r>
              <a:rPr lang="en-US" sz="1400" b="0">
                <a:solidFill>
                  <a:schemeClr val="tx1">
                    <a:lumMod val="85000"/>
                    <a:lumOff val="15000"/>
                  </a:schemeClr>
                </a:solidFill>
              </a:rPr>
              <a:t>, materials, biotechnology, circular economy, process and chemical)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</a:rPr>
              <a:t>Workforce structure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</a:rPr>
              <a:t>Shift of required skills </a:t>
            </a:r>
            <a:r>
              <a:rPr lang="en-US" sz="1400" b="0">
                <a:solidFill>
                  <a:schemeClr val="tx1">
                    <a:lumMod val="85000"/>
                    <a:lumOff val="15000"/>
                  </a:schemeClr>
                </a:solidFill>
              </a:rPr>
              <a:t>(higher skills are needed)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</a:rPr>
              <a:t>Ageing of workers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 err="1">
                <a:solidFill>
                  <a:schemeClr val="tx1">
                    <a:lumMod val="85000"/>
                    <a:lumOff val="15000"/>
                  </a:schemeClr>
                </a:solidFill>
              </a:rPr>
              <a:t>Globalisation</a:t>
            </a:r>
            <a:endParaRPr lang="en-US" sz="14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</a:rPr>
              <a:t>Greater variety of non-standard contractual relations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</a:rPr>
              <a:t>Types of work not bound to the premises of the employer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</a:rPr>
              <a:t>Less clear employer–worker relationship</a:t>
            </a:r>
            <a:endParaRPr lang="en-GB" sz="1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Content Placeholder 4" descr="A picture containing person, wall, indoor&#10;&#10;Description automatically generated">
            <a:extLst>
              <a:ext uri="{FF2B5EF4-FFF2-40B4-BE49-F238E27FC236}">
                <a16:creationId xmlns:a16="http://schemas.microsoft.com/office/drawing/2014/main" id="{1990C5D7-770A-3103-EE5E-D259F529DEB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0" t="68" r="20991" b="-68"/>
          <a:stretch/>
        </p:blipFill>
        <p:spPr>
          <a:xfrm>
            <a:off x="5508104" y="837000"/>
            <a:ext cx="2736304" cy="3644999"/>
          </a:xfrm>
          <a:prstGeom prst="rect">
            <a:avLst/>
          </a:prstGeom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D254D88A-79B6-2683-BCC7-538F5AF7A5A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7192071" y="3362183"/>
            <a:ext cx="1842770" cy="26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60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© </a:t>
            </a:r>
            <a:r>
              <a:rPr lang="en-GB" sz="600" err="1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agcreativelab</a:t>
            </a:r>
            <a:r>
              <a:rPr lang="en-GB" sz="60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/Adobe Stock</a:t>
            </a:r>
            <a:endParaRPr lang="en-GB" sz="60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639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C39A2-9438-232D-6A2F-BFF24DB79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Improvements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2F938-9CF0-83D1-3998-5D9C4337B3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036" y="931742"/>
            <a:ext cx="4410032" cy="3312368"/>
          </a:xfrm>
          <a:noFill/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Improvement in </a:t>
            </a:r>
            <a:r>
              <a:rPr lang="en-US" sz="1400">
                <a:solidFill>
                  <a:schemeClr val="tx1">
                    <a:lumMod val="95000"/>
                    <a:lumOff val="5000"/>
                  </a:schemeClr>
                </a:solidFill>
              </a:rPr>
              <a:t>major areas</a:t>
            </a:r>
            <a:r>
              <a:rPr lang="en-US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Comprehensive, up-to-date legislation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Guidance and training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Application of OSH Management systems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Technological developments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Psychosocial risks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GB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Organisational</a:t>
            </a:r>
            <a:r>
              <a:rPr lang="en-US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 progress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Medical treatment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Financial incentives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F3B50A-14F5-ACDC-1045-BC0DC309B60B}"/>
              </a:ext>
            </a:extLst>
          </p:cNvPr>
          <p:cNvGrpSpPr/>
          <p:nvPr/>
        </p:nvGrpSpPr>
        <p:grpSpPr>
          <a:xfrm>
            <a:off x="4788024" y="915566"/>
            <a:ext cx="3527552" cy="3675310"/>
            <a:chOff x="4788024" y="915566"/>
            <a:chExt cx="3527552" cy="3675310"/>
          </a:xfrm>
        </p:grpSpPr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A9B04DB4-63F0-F852-77BD-06568171737D}"/>
                </a:ext>
              </a:extLst>
            </p:cNvPr>
            <p:cNvSpPr>
              <a:spLocks/>
            </p:cNvSpPr>
            <p:nvPr/>
          </p:nvSpPr>
          <p:spPr>
            <a:xfrm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B4B3E0B-C5CD-7D63-8EEF-6EE3C133FF06}"/>
                </a:ext>
              </a:extLst>
            </p:cNvPr>
            <p:cNvGrpSpPr/>
            <p:nvPr/>
          </p:nvGrpSpPr>
          <p:grpSpPr>
            <a:xfrm>
              <a:off x="5291660" y="1635646"/>
              <a:ext cx="2520280" cy="2277546"/>
              <a:chOff x="5184068" y="1635646"/>
              <a:chExt cx="2520280" cy="2277546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AB18A57-DA4E-C5C8-03CB-D3F2C2A9A6E5}"/>
                  </a:ext>
                </a:extLst>
              </p:cNvPr>
              <p:cNvSpPr txBox="1"/>
              <p:nvPr/>
            </p:nvSpPr>
            <p:spPr>
              <a:xfrm>
                <a:off x="5184068" y="1635646"/>
                <a:ext cx="252028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b="1">
                    <a:solidFill>
                      <a:schemeClr val="accent4">
                        <a:lumMod val="50000"/>
                      </a:schemeClr>
                    </a:solidFill>
                  </a:rPr>
                  <a:t>60%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C835DB2-5CC9-4F69-3EE6-4910325F561F}"/>
                  </a:ext>
                </a:extLst>
              </p:cNvPr>
              <p:cNvSpPr txBox="1"/>
              <p:nvPr/>
            </p:nvSpPr>
            <p:spPr>
              <a:xfrm>
                <a:off x="5328084" y="2959085"/>
                <a:ext cx="2232248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1400"/>
                  <a:t>approx. </a:t>
                </a:r>
                <a:r>
                  <a:rPr lang="en-GB" sz="1400" b="1"/>
                  <a:t>less</a:t>
                </a:r>
                <a:r>
                  <a:rPr lang="en-GB" sz="1400"/>
                  <a:t> </a:t>
                </a:r>
                <a:r>
                  <a:rPr lang="en-US" sz="1400" b="1"/>
                  <a:t>fatal and non-fatal accidents </a:t>
                </a:r>
                <a:r>
                  <a:rPr lang="en-US" sz="1400" b="0"/>
                  <a:t>at work since the mid-nineties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18433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3" name="Diapositiva de think-cell" r:id="rId4" imgW="473" imgH="473" progId="TCLayout.ActiveDocument.1">
                  <p:embed/>
                </p:oleObj>
              </mc:Choice>
              <mc:Fallback>
                <p:oleObj name="Diapositiva de think-cell" r:id="rId4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8FB60194-BB50-4053-9AB0-9DA74E711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Improvements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39D5964-BCB0-DADB-F654-10A84F30F81D}"/>
              </a:ext>
            </a:extLst>
          </p:cNvPr>
          <p:cNvGrpSpPr/>
          <p:nvPr/>
        </p:nvGrpSpPr>
        <p:grpSpPr>
          <a:xfrm>
            <a:off x="323528" y="843558"/>
            <a:ext cx="2898029" cy="3583231"/>
            <a:chOff x="4788024" y="915566"/>
            <a:chExt cx="3527552" cy="3675310"/>
          </a:xfrm>
        </p:grpSpPr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3220245A-850D-3E2E-9A3A-86A68B5CACCD}"/>
                </a:ext>
              </a:extLst>
            </p:cNvPr>
            <p:cNvSpPr>
              <a:spLocks/>
            </p:cNvSpPr>
            <p:nvPr/>
          </p:nvSpPr>
          <p:spPr>
            <a:xfrm rot="10800000"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F41CCCB-EE8E-5BDE-8BC6-9A57E890B957}"/>
                </a:ext>
              </a:extLst>
            </p:cNvPr>
            <p:cNvSpPr txBox="1"/>
            <p:nvPr/>
          </p:nvSpPr>
          <p:spPr>
            <a:xfrm>
              <a:off x="5360443" y="1654150"/>
              <a:ext cx="2382711" cy="1641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0"/>
                <a:t>The </a:t>
              </a:r>
              <a:r>
                <a:rPr lang="en-US" sz="1400"/>
                <a:t>awareness and the amount and quality of </a:t>
              </a:r>
              <a:r>
                <a:rPr lang="en-US" sz="1400" b="1"/>
                <a:t>preventive information and guidance </a:t>
              </a:r>
              <a:r>
                <a:rPr lang="en-US" sz="1400" b="0"/>
                <a:t>has significantly increased and widened.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AC870DC-1A03-A85B-FA62-D0EB44103B00}"/>
              </a:ext>
            </a:extLst>
          </p:cNvPr>
          <p:cNvGrpSpPr/>
          <p:nvPr/>
        </p:nvGrpSpPr>
        <p:grpSpPr>
          <a:xfrm>
            <a:off x="2920743" y="1065005"/>
            <a:ext cx="2898029" cy="3583231"/>
            <a:chOff x="4788024" y="915566"/>
            <a:chExt cx="3527552" cy="3675310"/>
          </a:xfrm>
        </p:grpSpPr>
        <p:sp>
          <p:nvSpPr>
            <p:cNvPr id="13" name="Arrow: Down 12">
              <a:extLst>
                <a:ext uri="{FF2B5EF4-FFF2-40B4-BE49-F238E27FC236}">
                  <a16:creationId xmlns:a16="http://schemas.microsoft.com/office/drawing/2014/main" id="{04033E1E-6010-E36C-8F34-A3C7075DBBAB}"/>
                </a:ext>
              </a:extLst>
            </p:cNvPr>
            <p:cNvSpPr>
              <a:spLocks/>
            </p:cNvSpPr>
            <p:nvPr/>
          </p:nvSpPr>
          <p:spPr>
            <a:xfrm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C9F8414-555D-0532-C1D4-45F2BF8F3B07}"/>
                </a:ext>
              </a:extLst>
            </p:cNvPr>
            <p:cNvSpPr txBox="1"/>
            <p:nvPr/>
          </p:nvSpPr>
          <p:spPr>
            <a:xfrm>
              <a:off x="5353267" y="1427012"/>
              <a:ext cx="2384150" cy="23045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400" b="1"/>
                <a:t>Recognised occupational diseases </a:t>
              </a:r>
              <a:r>
                <a:rPr lang="en-GB" sz="1400" b="0"/>
                <a:t>(e.g.: hearing loss, skin diseases, cancer from certain chemical substances): data show a similar decrease as work accidents.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302F776-EB5A-0453-7739-8A1A7909698D}"/>
              </a:ext>
            </a:extLst>
          </p:cNvPr>
          <p:cNvGrpSpPr/>
          <p:nvPr/>
        </p:nvGrpSpPr>
        <p:grpSpPr>
          <a:xfrm>
            <a:off x="5507939" y="856245"/>
            <a:ext cx="2898029" cy="3583231"/>
            <a:chOff x="4788024" y="915566"/>
            <a:chExt cx="3527552" cy="3675310"/>
          </a:xfrm>
        </p:grpSpPr>
        <p:sp>
          <p:nvSpPr>
            <p:cNvPr id="16" name="Arrow: Down 15">
              <a:extLst>
                <a:ext uri="{FF2B5EF4-FFF2-40B4-BE49-F238E27FC236}">
                  <a16:creationId xmlns:a16="http://schemas.microsoft.com/office/drawing/2014/main" id="{C4DB9F24-76B1-7A96-87FC-C90C1D6DBFA2}"/>
                </a:ext>
              </a:extLst>
            </p:cNvPr>
            <p:cNvSpPr>
              <a:spLocks/>
            </p:cNvSpPr>
            <p:nvPr/>
          </p:nvSpPr>
          <p:spPr>
            <a:xfrm rot="10800000"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224E98-6B76-9BB0-2714-4EF844808B50}"/>
                </a:ext>
              </a:extLst>
            </p:cNvPr>
            <p:cNvSpPr txBox="1"/>
            <p:nvPr/>
          </p:nvSpPr>
          <p:spPr>
            <a:xfrm>
              <a:off x="5365462" y="1641137"/>
              <a:ext cx="2371234" cy="1641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/>
                <a:t>International OSH efforts </a:t>
              </a:r>
              <a:r>
                <a:rPr lang="en-US" sz="1400" b="0"/>
                <a:t>(ILO, WHO, ICOH, IALI), and voluntary efforts by enterprises and NGOs in global supply chains.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1254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950"/>
    </mc:Choice>
    <mc:Fallback>
      <p:transition spd="slow" advTm="3895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37" name="Diapositiva de think-cell" r:id="rId5" imgW="473" imgH="473" progId="TCLayout.ActiveDocument.1">
                  <p:embed/>
                </p:oleObj>
              </mc:Choice>
              <mc:Fallback>
                <p:oleObj name="Diapositiva de think-cell" r:id="rId5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2">
            <a:extLst>
              <a:ext uri="{FF2B5EF4-FFF2-40B4-BE49-F238E27FC236}">
                <a16:creationId xmlns:a16="http://schemas.microsoft.com/office/drawing/2014/main" id="{8F297F77-4A6B-40D9-8D8F-9C6AF7793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Stagnation or ambiguous developments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49EE18-49B1-6463-0DD6-8A9D9B8D3C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91880" y="836999"/>
            <a:ext cx="4680520" cy="3645000"/>
          </a:xfrm>
          <a:noFill/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 b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Share of workers exposed to </a:t>
            </a:r>
            <a:r>
              <a:rPr lang="en-US" sz="140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physical safety and health risks </a:t>
            </a:r>
            <a:r>
              <a:rPr lang="en-US" sz="1400" b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(noise, vibrations, dust, chemical and biological agents, high or low temperatures, electrical shock, etc.).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Ergonomic risks</a:t>
            </a:r>
            <a:r>
              <a:rPr lang="en-US" sz="1400" b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such as repetitive hand arm movements, tiring and painful positions, lifting and carrying and prolonged sitting.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GB" sz="140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Work intensity</a:t>
            </a:r>
            <a:r>
              <a:rPr lang="en-GB" sz="1400" b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seems to stagnate between 2005 and 2015 (supply chains, </a:t>
            </a:r>
            <a:r>
              <a:rPr lang="en-US" sz="1400" b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shift quite a relevant part of work to other types of contracts, etc.</a:t>
            </a:r>
            <a:r>
              <a:rPr lang="en-GB" sz="1400" b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).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 b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OSH in some forms of work, e.g.: </a:t>
            </a:r>
            <a:r>
              <a:rPr lang="en-US" sz="140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self-employed, seasonal work, mobile work, work from home and platform work</a:t>
            </a:r>
            <a:r>
              <a:rPr lang="en-US" sz="1400" b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becomes challenging, legislation to keep-up with developments. </a:t>
            </a:r>
            <a:endParaRPr lang="en-GB" sz="1400" b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Content Placeholder 4" descr="A picture containing indoor, person&#10;&#10;Description automatically generated">
            <a:extLst>
              <a:ext uri="{FF2B5EF4-FFF2-40B4-BE49-F238E27FC236}">
                <a16:creationId xmlns:a16="http://schemas.microsoft.com/office/drawing/2014/main" id="{A06B101F-EEFD-2951-6F10-17A05252D1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" r="44625"/>
          <a:stretch/>
        </p:blipFill>
        <p:spPr>
          <a:xfrm>
            <a:off x="450000" y="836999"/>
            <a:ext cx="2934782" cy="364500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9C60AF-D911-C340-0113-8C3D39CC91F9}"/>
              </a:ext>
            </a:extLst>
          </p:cNvPr>
          <p:cNvSpPr txBox="1"/>
          <p:nvPr/>
        </p:nvSpPr>
        <p:spPr>
          <a:xfrm rot="16200000">
            <a:off x="-573791" y="3273542"/>
            <a:ext cx="223224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b="0" i="0" u="none" strike="noStrike" baseline="0">
                <a:solidFill>
                  <a:schemeClr val="bg1"/>
                </a:solidFill>
                <a:latin typeface="ArialMT"/>
              </a:rPr>
              <a:t>© </a:t>
            </a:r>
            <a:r>
              <a:rPr lang="en-GB" sz="600" b="0" i="0" u="none" strike="noStrike" baseline="0" err="1">
                <a:solidFill>
                  <a:schemeClr val="bg1"/>
                </a:solidFill>
                <a:latin typeface="ArialMT"/>
              </a:rPr>
              <a:t>auremar</a:t>
            </a:r>
            <a:r>
              <a:rPr lang="en-GB" sz="600" b="0" i="0" u="none" strike="noStrike" baseline="0">
                <a:solidFill>
                  <a:schemeClr val="bg1"/>
                </a:solidFill>
                <a:latin typeface="ArialMT"/>
              </a:rPr>
              <a:t>/Adobe Stock</a:t>
            </a:r>
            <a:endParaRPr lang="en-GB" sz="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940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950"/>
    </mc:Choice>
    <mc:Fallback>
      <p:transition spd="slow" advTm="3895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8FE72-F67F-1A7C-5B5C-758E92E90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Stagnation or ambiguous developments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AFA74-9E7F-8553-7A34-C5ABB3F5B0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8" y="836999"/>
            <a:ext cx="4338026" cy="3645000"/>
          </a:xfrm>
          <a:noFill/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>
                <a:solidFill>
                  <a:schemeClr val="tx1"/>
                </a:solidFill>
              </a:rPr>
              <a:t>Precarious work</a:t>
            </a:r>
            <a:r>
              <a:rPr lang="en-US" b="0">
                <a:solidFill>
                  <a:schemeClr val="tx1"/>
                </a:solidFill>
              </a:rPr>
              <a:t> has an impact on overall health (morbidity, mortality)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>
                <a:solidFill>
                  <a:schemeClr val="tx1"/>
                </a:solidFill>
              </a:rPr>
              <a:t>Lack of resources or expertise </a:t>
            </a:r>
            <a:r>
              <a:rPr lang="en-US" b="0">
                <a:solidFill>
                  <a:schemeClr val="tx1"/>
                </a:solidFill>
              </a:rPr>
              <a:t>can prevent enterprises from addressing complex risk prevention tasks (e.g., psychosocial, chemical, biological, electromagnetic)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b="0">
                <a:solidFill>
                  <a:schemeClr val="tx1"/>
                </a:solidFill>
              </a:rPr>
              <a:t>Contribution of </a:t>
            </a:r>
            <a:r>
              <a:rPr lang="en-US">
                <a:solidFill>
                  <a:schemeClr val="tx1"/>
                </a:solidFill>
              </a:rPr>
              <a:t>work to disease</a:t>
            </a:r>
            <a:r>
              <a:rPr lang="en-US" b="0">
                <a:solidFill>
                  <a:schemeClr val="tx1"/>
                </a:solidFill>
              </a:rPr>
              <a:t> is still under discussion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b="0">
                <a:solidFill>
                  <a:schemeClr val="tx1"/>
                </a:solidFill>
              </a:rPr>
              <a:t>Shift to </a:t>
            </a:r>
            <a:r>
              <a:rPr lang="en-US">
                <a:solidFill>
                  <a:schemeClr val="tx1"/>
                </a:solidFill>
              </a:rPr>
              <a:t>administrative and emotionally demanding sectors</a:t>
            </a:r>
            <a:r>
              <a:rPr lang="en-US" b="0">
                <a:solidFill>
                  <a:schemeClr val="tx1"/>
                </a:solidFill>
              </a:rPr>
              <a:t> (e.g.: education, human health) means increased </a:t>
            </a:r>
            <a:r>
              <a:rPr lang="en-US">
                <a:solidFill>
                  <a:schemeClr val="tx1"/>
                </a:solidFill>
              </a:rPr>
              <a:t>psychosocial and emotional challenges</a:t>
            </a:r>
            <a:r>
              <a:rPr lang="en-US" b="0">
                <a:solidFill>
                  <a:schemeClr val="tx1"/>
                </a:solidFill>
              </a:rPr>
              <a:t> (e.g.: tight timelines, difficult clients, long working hours) combined with lower physical activity.</a:t>
            </a:r>
            <a:endParaRPr lang="en-GB" b="0">
              <a:solidFill>
                <a:schemeClr val="tx1"/>
              </a:solidFill>
            </a:endParaRPr>
          </a:p>
        </p:txBody>
      </p:sp>
      <p:pic>
        <p:nvPicPr>
          <p:cNvPr id="6" name="Content Placeholder 5" descr="A picture containing indoor, person&#10;&#10;Description automatically generated">
            <a:extLst>
              <a:ext uri="{FF2B5EF4-FFF2-40B4-BE49-F238E27FC236}">
                <a16:creationId xmlns:a16="http://schemas.microsoft.com/office/drawing/2014/main" id="{E9059AEF-6EB0-2E25-71D2-5DA5E75A748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7" r="34692"/>
          <a:stretch/>
        </p:blipFill>
        <p:spPr>
          <a:xfrm>
            <a:off x="5004048" y="836999"/>
            <a:ext cx="3168352" cy="3656925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A8CF78-FCA7-A671-9370-7C3EB7AE3B98}"/>
              </a:ext>
            </a:extLst>
          </p:cNvPr>
          <p:cNvSpPr txBox="1"/>
          <p:nvPr/>
        </p:nvSpPr>
        <p:spPr>
          <a:xfrm rot="16200000">
            <a:off x="7200582" y="3564481"/>
            <a:ext cx="1728192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b="0" i="0" u="none" strike="noStrike" baseline="0">
                <a:solidFill>
                  <a:srgbClr val="FFFFFF"/>
                </a:solidFill>
                <a:latin typeface="ArialMT"/>
              </a:rPr>
              <a:t>© Quality Stock Arts/Adobe Stock</a:t>
            </a:r>
            <a:endParaRPr lang="en-GB" sz="600"/>
          </a:p>
        </p:txBody>
      </p:sp>
    </p:spTree>
    <p:extLst>
      <p:ext uri="{BB962C8B-B14F-4D97-AF65-F5344CB8AC3E}">
        <p14:creationId xmlns:p14="http://schemas.microsoft.com/office/powerpoint/2010/main" val="1708420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126C0-AEED-696B-8EE9-2052322DE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Areas of concern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2DF3DC-1221-D2B6-6832-ABDCCBC2B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3968" y="836999"/>
            <a:ext cx="3960440" cy="3645000"/>
          </a:xfrm>
          <a:noFill/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>
                <a:solidFill>
                  <a:schemeClr val="tx1"/>
                </a:solidFill>
              </a:rPr>
              <a:t>Incomplete compliance with OSH regulation</a:t>
            </a:r>
            <a:r>
              <a:rPr lang="en-US" sz="1400" b="0">
                <a:solidFill>
                  <a:schemeClr val="tx1"/>
                </a:solidFill>
              </a:rPr>
              <a:t> in certain sectors/types of work </a:t>
            </a:r>
            <a:br>
              <a:rPr lang="en-US" sz="1400" b="0">
                <a:solidFill>
                  <a:schemeClr val="tx1"/>
                </a:solidFill>
              </a:rPr>
            </a:br>
            <a:r>
              <a:rPr lang="en-US" sz="1400" b="0">
                <a:solidFill>
                  <a:schemeClr val="tx1"/>
                </a:solidFill>
              </a:rPr>
              <a:t>(e.g.: mobile/homework, domestic work, care work, seasonal, platform work)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 b="0">
                <a:solidFill>
                  <a:schemeClr val="tx1"/>
                </a:solidFill>
              </a:rPr>
              <a:t>A </a:t>
            </a:r>
            <a:r>
              <a:rPr lang="en-US" sz="1400">
                <a:solidFill>
                  <a:schemeClr val="tx1"/>
                </a:solidFill>
              </a:rPr>
              <a:t>new definition of 'work' </a:t>
            </a:r>
            <a:r>
              <a:rPr lang="en-US" sz="1400" b="0">
                <a:solidFill>
                  <a:schemeClr val="tx1"/>
                </a:solidFill>
              </a:rPr>
              <a:t>may be necessary, along with better information, safety culture, and stronger self-responsibility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>
                <a:solidFill>
                  <a:schemeClr val="tx1"/>
                </a:solidFill>
              </a:rPr>
              <a:t>Undeclared/illegal employment</a:t>
            </a:r>
            <a:r>
              <a:rPr lang="en-US" sz="1400" b="0">
                <a:solidFill>
                  <a:schemeClr val="tx1"/>
                </a:solidFill>
              </a:rPr>
              <a:t> is not accurately reflected in statistics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 b="0">
                <a:solidFill>
                  <a:schemeClr val="tx1"/>
                </a:solidFill>
              </a:rPr>
              <a:t>A growing share of work tasks go along with </a:t>
            </a:r>
            <a:r>
              <a:rPr lang="en-US" sz="1400">
                <a:solidFill>
                  <a:schemeClr val="tx1"/>
                </a:solidFill>
              </a:rPr>
              <a:t>physical inactivity</a:t>
            </a:r>
            <a:r>
              <a:rPr lang="en-US" sz="1400" b="0">
                <a:solidFill>
                  <a:schemeClr val="tx1"/>
                </a:solidFill>
              </a:rPr>
              <a:t> (e.g.: offices, drivers, etc.), </a:t>
            </a:r>
            <a:r>
              <a:rPr lang="en-US" sz="1400" b="0" err="1">
                <a:solidFill>
                  <a:schemeClr val="tx1"/>
                </a:solidFill>
              </a:rPr>
              <a:t>characterised</a:t>
            </a:r>
            <a:r>
              <a:rPr lang="en-US" sz="1400" b="0">
                <a:solidFill>
                  <a:schemeClr val="tx1"/>
                </a:solidFill>
              </a:rPr>
              <a:t> by </a:t>
            </a:r>
            <a:r>
              <a:rPr lang="en-US" sz="1400">
                <a:solidFill>
                  <a:schemeClr val="tx1"/>
                </a:solidFill>
              </a:rPr>
              <a:t>permanent sitting</a:t>
            </a:r>
            <a:r>
              <a:rPr lang="en-US" sz="1400" b="0">
                <a:solidFill>
                  <a:schemeClr val="tx1"/>
                </a:solidFill>
              </a:rPr>
              <a:t> combined with high requirements for </a:t>
            </a:r>
            <a:r>
              <a:rPr lang="en-US" sz="1400">
                <a:solidFill>
                  <a:schemeClr val="tx1"/>
                </a:solidFill>
              </a:rPr>
              <a:t>visual and mental focusing during work</a:t>
            </a:r>
          </a:p>
        </p:txBody>
      </p:sp>
      <p:pic>
        <p:nvPicPr>
          <p:cNvPr id="11" name="Content Placeholder 5" descr="A person sitting in a car&#10;&#10;Description automatically generated with low confidence">
            <a:extLst>
              <a:ext uri="{FF2B5EF4-FFF2-40B4-BE49-F238E27FC236}">
                <a16:creationId xmlns:a16="http://schemas.microsoft.com/office/drawing/2014/main" id="{8B62CA95-9BB1-ABEA-DD2F-2632C5CB783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3" r="20020"/>
          <a:stretch/>
        </p:blipFill>
        <p:spPr>
          <a:xfrm>
            <a:off x="450000" y="836999"/>
            <a:ext cx="3600001" cy="364500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A4583A-D3A5-96D4-46CF-15B7F4926B6E}"/>
              </a:ext>
            </a:extLst>
          </p:cNvPr>
          <p:cNvSpPr txBox="1"/>
          <p:nvPr/>
        </p:nvSpPr>
        <p:spPr>
          <a:xfrm rot="16200000">
            <a:off x="-1736590" y="2095354"/>
            <a:ext cx="458862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b="0" i="0" u="none" strike="noStrike" baseline="0">
                <a:solidFill>
                  <a:srgbClr val="FFFFFF"/>
                </a:solidFill>
                <a:latin typeface="ArialMT"/>
              </a:rPr>
              <a:t>© </a:t>
            </a:r>
            <a:r>
              <a:rPr lang="en-US" sz="600" b="0" i="0" u="none" strike="noStrike" baseline="0" err="1">
                <a:solidFill>
                  <a:srgbClr val="FFFFFF"/>
                </a:solidFill>
                <a:latin typeface="ArialMT"/>
              </a:rPr>
              <a:t>Kzenon</a:t>
            </a:r>
            <a:r>
              <a:rPr lang="en-US" sz="600" b="0" i="0" u="none" strike="noStrike" baseline="0">
                <a:solidFill>
                  <a:srgbClr val="FFFFFF"/>
                </a:solidFill>
                <a:latin typeface="ArialMT"/>
              </a:rPr>
              <a:t>/Adobe Stock</a:t>
            </a:r>
            <a:endParaRPr lang="en-GB" sz="600"/>
          </a:p>
        </p:txBody>
      </p:sp>
    </p:spTree>
    <p:extLst>
      <p:ext uri="{BB962C8B-B14F-4D97-AF65-F5344CB8AC3E}">
        <p14:creationId xmlns:p14="http://schemas.microsoft.com/office/powerpoint/2010/main" val="3875542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EB48E-681E-466E-54A1-439ED5EC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Areas of concern </a:t>
            </a:r>
          </a:p>
        </p:txBody>
      </p:sp>
      <p:pic>
        <p:nvPicPr>
          <p:cNvPr id="6" name="Content Placeholder 5" descr="A couple of men in safety vests standing in front of a construction site&#10;&#10;Description automatically generated with low confidence">
            <a:extLst>
              <a:ext uri="{FF2B5EF4-FFF2-40B4-BE49-F238E27FC236}">
                <a16:creationId xmlns:a16="http://schemas.microsoft.com/office/drawing/2014/main" id="{8C3E58FC-8CFF-FAB6-7131-1E69558B59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9" r="9372"/>
          <a:stretch/>
        </p:blipFill>
        <p:spPr>
          <a:xfrm>
            <a:off x="4355975" y="836999"/>
            <a:ext cx="3816424" cy="3644999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1D6B1-0233-B965-8FC1-2505ECB126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89954" cy="3645000"/>
          </a:xfrm>
          <a:noFill/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>
                <a:solidFill>
                  <a:schemeClr val="tx1"/>
                </a:solidFill>
              </a:rPr>
              <a:t>Significant differences between Member States</a:t>
            </a:r>
            <a:endParaRPr lang="en-US" sz="1400" b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 b="0">
                <a:solidFill>
                  <a:schemeClr val="tx1"/>
                </a:solidFill>
              </a:rPr>
              <a:t>Eastern EU Member States show the worst status for self-reported </a:t>
            </a:r>
            <a:r>
              <a:rPr lang="en-US" sz="1400">
                <a:solidFill>
                  <a:schemeClr val="tx1"/>
                </a:solidFill>
              </a:rPr>
              <a:t>physical risks, wellbeing, and expectations to do the job until 60</a:t>
            </a:r>
            <a:endParaRPr lang="en-US" sz="1400" b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 b="0">
                <a:solidFill>
                  <a:schemeClr val="tx1"/>
                </a:solidFill>
              </a:rPr>
              <a:t>Central, Western, and Northern Member States have a </a:t>
            </a:r>
            <a:r>
              <a:rPr lang="en-US" sz="1400">
                <a:solidFill>
                  <a:schemeClr val="tx1"/>
                </a:solidFill>
              </a:rPr>
              <a:t>higher presence of psychosocial risks</a:t>
            </a:r>
            <a:endParaRPr lang="en-US" sz="1400" b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 b="0">
                <a:solidFill>
                  <a:schemeClr val="tx1"/>
                </a:solidFill>
              </a:rPr>
              <a:t>Ethical considerations for work in </a:t>
            </a:r>
            <a:r>
              <a:rPr lang="en-US" sz="1400" err="1">
                <a:solidFill>
                  <a:schemeClr val="tx1"/>
                </a:solidFill>
              </a:rPr>
              <a:t>globalised</a:t>
            </a:r>
            <a:r>
              <a:rPr lang="en-US" sz="1400">
                <a:solidFill>
                  <a:schemeClr val="tx1"/>
                </a:solidFill>
              </a:rPr>
              <a:t> supply chains</a:t>
            </a:r>
            <a:r>
              <a:rPr lang="en-US" sz="1400" b="0">
                <a:solidFill>
                  <a:schemeClr val="tx1"/>
                </a:solidFill>
              </a:rPr>
              <a:t> have led to increased activities on decent work in developing countries and global supply chains</a:t>
            </a:r>
            <a:endParaRPr lang="en-GB" sz="1400" b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6AB568-894C-A153-E69D-0D036D2A6679}"/>
              </a:ext>
            </a:extLst>
          </p:cNvPr>
          <p:cNvSpPr txBox="1"/>
          <p:nvPr/>
        </p:nvSpPr>
        <p:spPr>
          <a:xfrm rot="16200000">
            <a:off x="7173597" y="2130972"/>
            <a:ext cx="178216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0" i="0" u="none" strike="noStrike" baseline="0">
                <a:solidFill>
                  <a:srgbClr val="FFFFFF"/>
                </a:solidFill>
                <a:latin typeface="ArialMT"/>
              </a:rPr>
              <a:t>© </a:t>
            </a:r>
            <a:r>
              <a:rPr lang="en-US" sz="800" b="0" i="0" u="none" strike="noStrike" baseline="0" err="1">
                <a:solidFill>
                  <a:srgbClr val="FFFFFF"/>
                </a:solidFill>
                <a:latin typeface="ArialMT"/>
              </a:rPr>
              <a:t>APchanel</a:t>
            </a:r>
            <a:r>
              <a:rPr lang="en-US" sz="800" b="0" i="0" u="none" strike="noStrike" baseline="0">
                <a:solidFill>
                  <a:srgbClr val="FFFFFF"/>
                </a:solidFill>
                <a:latin typeface="ArialMT"/>
              </a:rPr>
              <a:t>/Adobe Stock</a:t>
            </a:r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2885917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FE176-AAB4-1859-8C9B-347541939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>
                <a:solidFill>
                  <a:schemeClr val="accent1"/>
                </a:solidFill>
              </a:rPr>
              <a:t>EU OSH INFO System: OSH Barometer data </a:t>
            </a:r>
            <a:r>
              <a:rPr lang="en-US" sz="1800" err="1">
                <a:solidFill>
                  <a:schemeClr val="accent1"/>
                </a:solidFill>
              </a:rPr>
              <a:t>visualisation</a:t>
            </a:r>
            <a:r>
              <a:rPr lang="en-US" sz="1800">
                <a:solidFill>
                  <a:schemeClr val="accent1"/>
                </a:solidFill>
              </a:rPr>
              <a:t> tool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1ADB32-5165-74D3-B2B4-7C648C5E9E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90" b="12059"/>
          <a:stretch/>
        </p:blipFill>
        <p:spPr>
          <a:xfrm>
            <a:off x="450002" y="843558"/>
            <a:ext cx="7848628" cy="3144985"/>
          </a:xfrm>
          <a:prstGeom prst="rect">
            <a:avLst/>
          </a:prstGeom>
          <a:ln w="3175"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F50A14-30B3-FAAF-A422-C39816F672F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0867" y="3795886"/>
            <a:ext cx="5542266" cy="962690"/>
          </a:xfrm>
          <a:prstGeom prst="rect">
            <a:avLst/>
          </a:prstGeom>
        </p:spPr>
      </p:pic>
      <p:sp>
        <p:nvSpPr>
          <p:cNvPr id="3" name="Flowchart: Process 2">
            <a:extLst>
              <a:ext uri="{FF2B5EF4-FFF2-40B4-BE49-F238E27FC236}">
                <a16:creationId xmlns:a16="http://schemas.microsoft.com/office/drawing/2014/main" id="{B0C9FCB9-F3CD-288B-0E02-0CB8182F0CF9}"/>
              </a:ext>
            </a:extLst>
          </p:cNvPr>
          <p:cNvSpPr/>
          <p:nvPr/>
        </p:nvSpPr>
        <p:spPr>
          <a:xfrm rot="923122">
            <a:off x="6393856" y="1090714"/>
            <a:ext cx="2184773" cy="1164797"/>
          </a:xfrm>
          <a:custGeom>
            <a:avLst/>
            <a:gdLst>
              <a:gd name="connsiteX0" fmla="*/ 0 w 2184773"/>
              <a:gd name="connsiteY0" fmla="*/ 0 h 1164797"/>
              <a:gd name="connsiteX1" fmla="*/ 480650 w 2184773"/>
              <a:gd name="connsiteY1" fmla="*/ 0 h 1164797"/>
              <a:gd name="connsiteX2" fmla="*/ 1048691 w 2184773"/>
              <a:gd name="connsiteY2" fmla="*/ 0 h 1164797"/>
              <a:gd name="connsiteX3" fmla="*/ 1529341 w 2184773"/>
              <a:gd name="connsiteY3" fmla="*/ 0 h 1164797"/>
              <a:gd name="connsiteX4" fmla="*/ 2184773 w 2184773"/>
              <a:gd name="connsiteY4" fmla="*/ 0 h 1164797"/>
              <a:gd name="connsiteX5" fmla="*/ 2184773 w 2184773"/>
              <a:gd name="connsiteY5" fmla="*/ 570751 h 1164797"/>
              <a:gd name="connsiteX6" fmla="*/ 2184773 w 2184773"/>
              <a:gd name="connsiteY6" fmla="*/ 1164797 h 1164797"/>
              <a:gd name="connsiteX7" fmla="*/ 1594884 w 2184773"/>
              <a:gd name="connsiteY7" fmla="*/ 1164797 h 1164797"/>
              <a:gd name="connsiteX8" fmla="*/ 1092387 w 2184773"/>
              <a:gd name="connsiteY8" fmla="*/ 1164797 h 1164797"/>
              <a:gd name="connsiteX9" fmla="*/ 524346 w 2184773"/>
              <a:gd name="connsiteY9" fmla="*/ 1164797 h 1164797"/>
              <a:gd name="connsiteX10" fmla="*/ 0 w 2184773"/>
              <a:gd name="connsiteY10" fmla="*/ 1164797 h 1164797"/>
              <a:gd name="connsiteX11" fmla="*/ 0 w 2184773"/>
              <a:gd name="connsiteY11" fmla="*/ 617342 h 1164797"/>
              <a:gd name="connsiteX12" fmla="*/ 0 w 2184773"/>
              <a:gd name="connsiteY12" fmla="*/ 0 h 1164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84773" h="1164797" fill="none" extrusionOk="0">
                <a:moveTo>
                  <a:pt x="0" y="0"/>
                </a:moveTo>
                <a:cubicBezTo>
                  <a:pt x="152127" y="6019"/>
                  <a:pt x="352683" y="-18938"/>
                  <a:pt x="480650" y="0"/>
                </a:cubicBezTo>
                <a:cubicBezTo>
                  <a:pt x="608617" y="18938"/>
                  <a:pt x="775683" y="-26333"/>
                  <a:pt x="1048691" y="0"/>
                </a:cubicBezTo>
                <a:cubicBezTo>
                  <a:pt x="1321699" y="26333"/>
                  <a:pt x="1311458" y="-6733"/>
                  <a:pt x="1529341" y="0"/>
                </a:cubicBezTo>
                <a:cubicBezTo>
                  <a:pt x="1747224" y="6733"/>
                  <a:pt x="1989409" y="-25861"/>
                  <a:pt x="2184773" y="0"/>
                </a:cubicBezTo>
                <a:cubicBezTo>
                  <a:pt x="2165405" y="145649"/>
                  <a:pt x="2206395" y="381791"/>
                  <a:pt x="2184773" y="570751"/>
                </a:cubicBezTo>
                <a:cubicBezTo>
                  <a:pt x="2163151" y="759711"/>
                  <a:pt x="2159268" y="1040178"/>
                  <a:pt x="2184773" y="1164797"/>
                </a:cubicBezTo>
                <a:cubicBezTo>
                  <a:pt x="1978611" y="1187651"/>
                  <a:pt x="1881160" y="1147353"/>
                  <a:pt x="1594884" y="1164797"/>
                </a:cubicBezTo>
                <a:cubicBezTo>
                  <a:pt x="1308608" y="1182241"/>
                  <a:pt x="1271690" y="1179018"/>
                  <a:pt x="1092387" y="1164797"/>
                </a:cubicBezTo>
                <a:cubicBezTo>
                  <a:pt x="913084" y="1150576"/>
                  <a:pt x="742012" y="1168363"/>
                  <a:pt x="524346" y="1164797"/>
                </a:cubicBezTo>
                <a:cubicBezTo>
                  <a:pt x="306680" y="1161231"/>
                  <a:pt x="160434" y="1181967"/>
                  <a:pt x="0" y="1164797"/>
                </a:cubicBezTo>
                <a:cubicBezTo>
                  <a:pt x="-4322" y="947079"/>
                  <a:pt x="23837" y="888350"/>
                  <a:pt x="0" y="617342"/>
                </a:cubicBezTo>
                <a:cubicBezTo>
                  <a:pt x="-23837" y="346335"/>
                  <a:pt x="1211" y="156981"/>
                  <a:pt x="0" y="0"/>
                </a:cubicBezTo>
                <a:close/>
              </a:path>
              <a:path w="2184773" h="1164797" stroke="0" extrusionOk="0">
                <a:moveTo>
                  <a:pt x="0" y="0"/>
                </a:moveTo>
                <a:cubicBezTo>
                  <a:pt x="162671" y="12253"/>
                  <a:pt x="299072" y="3164"/>
                  <a:pt x="524346" y="0"/>
                </a:cubicBezTo>
                <a:cubicBezTo>
                  <a:pt x="749620" y="-3164"/>
                  <a:pt x="908289" y="10287"/>
                  <a:pt x="1092387" y="0"/>
                </a:cubicBezTo>
                <a:cubicBezTo>
                  <a:pt x="1276485" y="-10287"/>
                  <a:pt x="1379930" y="4144"/>
                  <a:pt x="1573037" y="0"/>
                </a:cubicBezTo>
                <a:cubicBezTo>
                  <a:pt x="1766144" y="-4144"/>
                  <a:pt x="1881754" y="19886"/>
                  <a:pt x="2184773" y="0"/>
                </a:cubicBezTo>
                <a:cubicBezTo>
                  <a:pt x="2179245" y="220861"/>
                  <a:pt x="2188501" y="476209"/>
                  <a:pt x="2184773" y="605694"/>
                </a:cubicBezTo>
                <a:cubicBezTo>
                  <a:pt x="2181045" y="735179"/>
                  <a:pt x="2173743" y="937074"/>
                  <a:pt x="2184773" y="1164797"/>
                </a:cubicBezTo>
                <a:cubicBezTo>
                  <a:pt x="1945003" y="1167312"/>
                  <a:pt x="1919626" y="1180218"/>
                  <a:pt x="1660427" y="1164797"/>
                </a:cubicBezTo>
                <a:cubicBezTo>
                  <a:pt x="1401228" y="1149376"/>
                  <a:pt x="1344606" y="1166455"/>
                  <a:pt x="1070539" y="1164797"/>
                </a:cubicBezTo>
                <a:cubicBezTo>
                  <a:pt x="796472" y="1163139"/>
                  <a:pt x="650825" y="1148665"/>
                  <a:pt x="502498" y="1164797"/>
                </a:cubicBezTo>
                <a:cubicBezTo>
                  <a:pt x="354171" y="1180929"/>
                  <a:pt x="132632" y="1156806"/>
                  <a:pt x="0" y="1164797"/>
                </a:cubicBezTo>
                <a:cubicBezTo>
                  <a:pt x="-23812" y="1024603"/>
                  <a:pt x="289" y="825204"/>
                  <a:pt x="0" y="594046"/>
                </a:cubicBezTo>
                <a:cubicBezTo>
                  <a:pt x="-289" y="362888"/>
                  <a:pt x="-16096" y="155251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428841664">
                  <a:prstGeom prst="flowChart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144000" rIns="216000" bIns="144000"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https://visualisation.osha.europa.eu/osh-barometer</a:t>
            </a:r>
            <a:r>
              <a:rPr lang="en-US" sz="1400" b="1">
                <a:solidFill>
                  <a:schemeClr val="tx1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48008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A6592-95C6-96CF-67DA-7101D72E8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</p:spPr>
        <p:txBody>
          <a:bodyPr anchor="ctr">
            <a:normAutofit/>
          </a:bodyPr>
          <a:lstStyle/>
          <a:p>
            <a:r>
              <a:rPr lang="en-US"/>
              <a:t>Objectives of the 2023 report</a:t>
            </a:r>
            <a:endParaRPr lang="en-GB"/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EEF5BB48-9058-0DA7-2F94-189B2A45903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58792482"/>
              </p:ext>
            </p:extLst>
          </p:nvPr>
        </p:nvGraphicFramePr>
        <p:xfrm>
          <a:off x="450000" y="837000"/>
          <a:ext cx="7794408" cy="36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79698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1A3E1-ABDF-0969-1532-472BC7071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</p:spPr>
        <p:txBody>
          <a:bodyPr anchor="ctr">
            <a:normAutofit/>
          </a:bodyPr>
          <a:lstStyle/>
          <a:p>
            <a:r>
              <a:rPr lang="en-US"/>
              <a:t>‘OSH in Europe – state and trends 2023’: What’s available?</a:t>
            </a:r>
            <a:endParaRPr lang="en-GB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3061B2F-B66E-94FF-B464-8DF28E5AADD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28314045"/>
              </p:ext>
            </p:extLst>
          </p:nvPr>
        </p:nvGraphicFramePr>
        <p:xfrm>
          <a:off x="450000" y="837000"/>
          <a:ext cx="7794408" cy="36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5685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3003B-0428-D783-6B5A-B5F6B359D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>
            <a:normAutofit/>
          </a:bodyPr>
          <a:lstStyle/>
          <a:p>
            <a:r>
              <a:rPr lang="en-US"/>
              <a:t>Structure of the 2023 report</a:t>
            </a:r>
            <a:endParaRPr lang="en-GB"/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4FB7FE50-D1ED-0429-5E5F-EBB9AF34AA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3551689"/>
              </p:ext>
            </p:extLst>
          </p:nvPr>
        </p:nvGraphicFramePr>
        <p:xfrm>
          <a:off x="4036547" y="837000"/>
          <a:ext cx="4279869" cy="36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A picture containing indoor&#10;&#10;Description automatically generated">
            <a:extLst>
              <a:ext uri="{FF2B5EF4-FFF2-40B4-BE49-F238E27FC236}">
                <a16:creationId xmlns:a16="http://schemas.microsoft.com/office/drawing/2014/main" id="{6C3DA9E0-2625-57DF-0DBE-36DEA0523B9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7" r="25222"/>
          <a:stretch/>
        </p:blipFill>
        <p:spPr>
          <a:xfrm>
            <a:off x="286479" y="872236"/>
            <a:ext cx="3598733" cy="3571721"/>
          </a:xfrm>
          <a:prstGeom prst="rect">
            <a:avLst/>
          </a:prstGeom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57C02BBA-800E-0AAD-EA34-943618E559B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17656" y="1015615"/>
            <a:ext cx="1367790" cy="416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60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© </a:t>
            </a:r>
            <a:r>
              <a:rPr lang="en-GB" sz="600" err="1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Panumas</a:t>
            </a:r>
            <a:r>
              <a:rPr lang="en-GB" sz="60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/Adobe Stock</a:t>
            </a:r>
            <a:endParaRPr lang="en-GB" sz="60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60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69564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61F15-C564-5185-8C43-CE07787B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</p:spPr>
        <p:txBody>
          <a:bodyPr anchor="ctr">
            <a:normAutofit/>
          </a:bodyPr>
          <a:lstStyle/>
          <a:p>
            <a:r>
              <a:rPr lang="en-US"/>
              <a:t>State of working conditions: physical health risks</a:t>
            </a:r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332D18-7C9A-C8F0-4206-608E3323B924}"/>
              </a:ext>
            </a:extLst>
          </p:cNvPr>
          <p:cNvSpPr txBox="1"/>
          <p:nvPr/>
        </p:nvSpPr>
        <p:spPr>
          <a:xfrm>
            <a:off x="450001" y="786260"/>
            <a:ext cx="59498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Exposure to physical risks – ESENER, EWCS and LFS</a:t>
            </a:r>
            <a:endParaRPr lang="en-GB" sz="1200" b="1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Content Placeholder 6" descr="Chart, histogram&#10;&#10;Description automatically generated">
            <a:extLst>
              <a:ext uri="{FF2B5EF4-FFF2-40B4-BE49-F238E27FC236}">
                <a16:creationId xmlns:a16="http://schemas.microsoft.com/office/drawing/2014/main" id="{6E1FF661-629B-7428-E66D-FC4F719D2DD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7" t="702" r="10484" b="13558"/>
          <a:stretch/>
        </p:blipFill>
        <p:spPr>
          <a:xfrm>
            <a:off x="1071223" y="482636"/>
            <a:ext cx="5328592" cy="4392488"/>
          </a:xfr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5AA8A19E-4D3D-BE5F-BB01-D7DE04E9FE71}"/>
              </a:ext>
            </a:extLst>
          </p:cNvPr>
          <p:cNvGrpSpPr/>
          <p:nvPr/>
        </p:nvGrpSpPr>
        <p:grpSpPr>
          <a:xfrm>
            <a:off x="6660232" y="2787774"/>
            <a:ext cx="1631908" cy="1868381"/>
            <a:chOff x="6588224" y="1851670"/>
            <a:chExt cx="1631908" cy="1868381"/>
          </a:xfrm>
        </p:grpSpPr>
        <p:pic>
          <p:nvPicPr>
            <p:cNvPr id="3" name="Content Placeholder 6" descr="Chart, histogram&#10;&#10;Description automatically generated">
              <a:extLst>
                <a:ext uri="{FF2B5EF4-FFF2-40B4-BE49-F238E27FC236}">
                  <a16:creationId xmlns:a16="http://schemas.microsoft.com/office/drawing/2014/main" id="{4A8C4958-3DC4-B191-1A0E-97F32554F3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429" t="88551" r="64506"/>
            <a:stretch/>
          </p:blipFill>
          <p:spPr>
            <a:xfrm>
              <a:off x="6588224" y="1851670"/>
              <a:ext cx="1008877" cy="586555"/>
            </a:xfrm>
            <a:prstGeom prst="rect">
              <a:avLst/>
            </a:prstGeom>
          </p:spPr>
        </p:pic>
        <p:pic>
          <p:nvPicPr>
            <p:cNvPr id="4" name="Content Placeholder 6" descr="Chart, histogram&#10;&#10;Description automatically generated">
              <a:extLst>
                <a:ext uri="{FF2B5EF4-FFF2-40B4-BE49-F238E27FC236}">
                  <a16:creationId xmlns:a16="http://schemas.microsoft.com/office/drawing/2014/main" id="{4E169437-8777-BD36-3F76-5D1AA9F1A1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935" t="88263" r="41409" b="288"/>
            <a:stretch/>
          </p:blipFill>
          <p:spPr>
            <a:xfrm>
              <a:off x="6588225" y="2492583"/>
              <a:ext cx="1584176" cy="586555"/>
            </a:xfrm>
            <a:prstGeom prst="rect">
              <a:avLst/>
            </a:prstGeom>
          </p:spPr>
        </p:pic>
        <p:pic>
          <p:nvPicPr>
            <p:cNvPr id="5" name="Content Placeholder 6" descr="Chart, histogram&#10;&#10;Description automatically generated">
              <a:extLst>
                <a:ext uri="{FF2B5EF4-FFF2-40B4-BE49-F238E27FC236}">
                  <a16:creationId xmlns:a16="http://schemas.microsoft.com/office/drawing/2014/main" id="{60DE953D-E36F-5BE8-4683-FAB7BBBC84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526" t="88263" r="17322" b="288"/>
            <a:stretch/>
          </p:blipFill>
          <p:spPr>
            <a:xfrm>
              <a:off x="6602755" y="3133496"/>
              <a:ext cx="1617377" cy="5865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1090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61F15-C564-5185-8C43-CE07787B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</p:spPr>
        <p:txBody>
          <a:bodyPr anchor="ctr">
            <a:normAutofit/>
          </a:bodyPr>
          <a:lstStyle/>
          <a:p>
            <a:r>
              <a:rPr lang="en-US"/>
              <a:t>State of working conditions: psychosocial risks</a:t>
            </a:r>
            <a:endParaRPr lang="en-GB"/>
          </a:p>
        </p:txBody>
      </p:sp>
      <p:pic>
        <p:nvPicPr>
          <p:cNvPr id="6" name="Content Placeholder 5" descr="Chart, bubble chart&#10;&#10;Description automatically generated">
            <a:extLst>
              <a:ext uri="{FF2B5EF4-FFF2-40B4-BE49-F238E27FC236}">
                <a16:creationId xmlns:a16="http://schemas.microsoft.com/office/drawing/2014/main" id="{55A34D7C-D065-B497-4026-8E2D341E948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8" t="16758" r="13386" b="21650"/>
          <a:stretch/>
        </p:blipFill>
        <p:spPr>
          <a:xfrm>
            <a:off x="251520" y="1166319"/>
            <a:ext cx="7217165" cy="3528393"/>
          </a:xfr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332D18-7C9A-C8F0-4206-608E3323B924}"/>
              </a:ext>
            </a:extLst>
          </p:cNvPr>
          <p:cNvSpPr txBox="1"/>
          <p:nvPr/>
        </p:nvSpPr>
        <p:spPr>
          <a:xfrm>
            <a:off x="450001" y="771550"/>
            <a:ext cx="59498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Risk factors that can adversely affect mental wellbeing – EWCS and ESENER</a:t>
            </a:r>
            <a:endParaRPr lang="en-GB" sz="1200" b="1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508B579-9744-A08C-3950-DB7218BFB319}"/>
              </a:ext>
            </a:extLst>
          </p:cNvPr>
          <p:cNvGrpSpPr/>
          <p:nvPr/>
        </p:nvGrpSpPr>
        <p:grpSpPr>
          <a:xfrm>
            <a:off x="7334149" y="3435846"/>
            <a:ext cx="885487" cy="1122413"/>
            <a:chOff x="7352490" y="3291830"/>
            <a:chExt cx="942295" cy="1194421"/>
          </a:xfrm>
        </p:grpSpPr>
        <p:pic>
          <p:nvPicPr>
            <p:cNvPr id="4" name="Content Placeholder 5" descr="Chart, bubble chart&#10;&#10;Description automatically generated">
              <a:extLst>
                <a:ext uri="{FF2B5EF4-FFF2-40B4-BE49-F238E27FC236}">
                  <a16:creationId xmlns:a16="http://schemas.microsoft.com/office/drawing/2014/main" id="{12F3E88B-5A50-885A-549B-A3FA6CBFA5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17" t="81548" r="51372" b="5600"/>
            <a:stretch/>
          </p:blipFill>
          <p:spPr>
            <a:xfrm>
              <a:off x="7352490" y="3291830"/>
              <a:ext cx="941131" cy="576064"/>
            </a:xfrm>
            <a:prstGeom prst="rect">
              <a:avLst/>
            </a:prstGeom>
            <a:noFill/>
          </p:spPr>
        </p:pic>
        <p:pic>
          <p:nvPicPr>
            <p:cNvPr id="5" name="Content Placeholder 5" descr="Chart, bubble chart&#10;&#10;Description automatically generated">
              <a:extLst>
                <a:ext uri="{FF2B5EF4-FFF2-40B4-BE49-F238E27FC236}">
                  <a16:creationId xmlns:a16="http://schemas.microsoft.com/office/drawing/2014/main" id="{C2D4F6B5-72E5-15B0-56F9-AD2C09D9A0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215" t="81760" r="35974" b="5388"/>
            <a:stretch/>
          </p:blipFill>
          <p:spPr>
            <a:xfrm>
              <a:off x="7353654" y="3910187"/>
              <a:ext cx="941131" cy="57606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247759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BE21F-AEB3-A233-EA77-F2573BE4B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State of working conditions</a:t>
            </a:r>
            <a:endParaRPr lang="en-GB"/>
          </a:p>
        </p:txBody>
      </p:sp>
      <p:pic>
        <p:nvPicPr>
          <p:cNvPr id="5" name="Picture 4" descr="A person reading a newspaper&#10;&#10;Description automatically generated">
            <a:extLst>
              <a:ext uri="{FF2B5EF4-FFF2-40B4-BE49-F238E27FC236}">
                <a16:creationId xmlns:a16="http://schemas.microsoft.com/office/drawing/2014/main" id="{83ED1788-C455-593B-A0F5-3EA66B99A8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12" r="17563" b="2"/>
          <a:stretch/>
        </p:blipFill>
        <p:spPr>
          <a:xfrm>
            <a:off x="4946804" y="837000"/>
            <a:ext cx="3271475" cy="3312368"/>
          </a:xfrm>
          <a:prstGeom prst="rect">
            <a:avLst/>
          </a:prstGeom>
          <a:noFill/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C2FE035B-A617-7C32-F912-FE4BCDDEC92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7162934" y="3002143"/>
            <a:ext cx="1842770" cy="26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60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© Tyler Olson/Adobe Stock</a:t>
            </a:r>
            <a:endParaRPr lang="en-GB" sz="60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60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1351E-E32D-B822-7C99-D0674182AE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036" y="931742"/>
            <a:ext cx="4410032" cy="3312368"/>
          </a:xfrm>
          <a:noFill/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>
                <a:solidFill>
                  <a:schemeClr val="tx1">
                    <a:lumMod val="95000"/>
                    <a:lumOff val="5000"/>
                  </a:schemeClr>
                </a:solidFill>
              </a:rPr>
              <a:t>Increase of work intensity </a:t>
            </a:r>
            <a:r>
              <a:rPr lang="en-US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from 1990 to 2005: </a:t>
            </a:r>
            <a:br>
              <a:rPr lang="en-US" sz="1400" b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‘Working at high speed’ or ‘Working to tight deadlines’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>
                <a:solidFill>
                  <a:schemeClr val="tx1">
                    <a:lumMod val="95000"/>
                    <a:lumOff val="5000"/>
                  </a:schemeClr>
                </a:solidFill>
              </a:rPr>
              <a:t>Stagnation of work intensity </a:t>
            </a:r>
            <a:r>
              <a:rPr lang="en-US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between 2005 and 2015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Legislation, international supply chains, technology, other types of contracts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Other aspects: </a:t>
            </a:r>
            <a:r>
              <a:rPr lang="en-US" sz="1400">
                <a:solidFill>
                  <a:schemeClr val="tx1">
                    <a:lumMod val="95000"/>
                    <a:lumOff val="5000"/>
                  </a:schemeClr>
                </a:solidFill>
              </a:rPr>
              <a:t>ageing, gender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400">
                <a:solidFill>
                  <a:schemeClr val="tx1">
                    <a:lumMod val="95000"/>
                    <a:lumOff val="5000"/>
                  </a:schemeClr>
                </a:solidFill>
              </a:rPr>
              <a:t>Combined risks</a:t>
            </a:r>
            <a:r>
              <a:rPr lang="en-US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: Time pressure plus heavy loads plus work insecurity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endParaRPr lang="en-US" sz="1400" b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endParaRPr lang="en-US" sz="1400" b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633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383B6-9C05-59D3-6D62-C8DAF6678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Trends in outcomes: safety, health and wellbeing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C9B4E8-1B88-1820-9F51-9DB02AF7281F}"/>
              </a:ext>
            </a:extLst>
          </p:cNvPr>
          <p:cNvSpPr txBox="1"/>
          <p:nvPr/>
        </p:nvSpPr>
        <p:spPr>
          <a:xfrm>
            <a:off x="450000" y="736416"/>
            <a:ext cx="77768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Development of the total number of non-fatal accidents at work and incidence rates </a:t>
            </a:r>
            <a:br>
              <a:rPr lang="en-US" sz="1200" b="1">
                <a:effectLst/>
                <a:latin typeface="Arial" panose="020B0604020202020204" pitchFamily="34" charset="0"/>
                <a:ea typeface="SimSun" panose="02010600030101010101" pitchFamily="2" charset="-122"/>
              </a:rPr>
            </a:br>
            <a:r>
              <a:rPr lang="en-US" sz="1200" b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(accidents per 100,000 workers), 1998 and 2019 – Eurostat</a:t>
            </a:r>
          </a:p>
        </p:txBody>
      </p:sp>
      <p:pic>
        <p:nvPicPr>
          <p:cNvPr id="4" name="Picture 3" descr="A screenshot of a graph&#10;&#10;Description automatically generated with low confidence">
            <a:extLst>
              <a:ext uri="{FF2B5EF4-FFF2-40B4-BE49-F238E27FC236}">
                <a16:creationId xmlns:a16="http://schemas.microsoft.com/office/drawing/2014/main" id="{E915A2B1-394E-23F5-59A0-2CF28F65A5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6" t="13015" r="13104" b="10210"/>
          <a:stretch/>
        </p:blipFill>
        <p:spPr>
          <a:xfrm>
            <a:off x="1187624" y="1081793"/>
            <a:ext cx="4896545" cy="3948918"/>
          </a:xfrm>
          <a:prstGeom prst="rect">
            <a:avLst/>
          </a:prstGeom>
        </p:spPr>
      </p:pic>
      <p:pic>
        <p:nvPicPr>
          <p:cNvPr id="6" name="Picture 5" descr="A screenshot of a graph&#10;&#10;Description automatically generated with low confidence">
            <a:extLst>
              <a:ext uri="{FF2B5EF4-FFF2-40B4-BE49-F238E27FC236}">
                <a16:creationId xmlns:a16="http://schemas.microsoft.com/office/drawing/2014/main" id="{D423CA36-6C1E-6EB1-13AA-02E652115A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9" t="92485" r="45100" b="1836"/>
          <a:stretch/>
        </p:blipFill>
        <p:spPr>
          <a:xfrm>
            <a:off x="6012160" y="2826364"/>
            <a:ext cx="936104" cy="465466"/>
          </a:xfrm>
          <a:prstGeom prst="rect">
            <a:avLst/>
          </a:prstGeom>
        </p:spPr>
      </p:pic>
      <p:pic>
        <p:nvPicPr>
          <p:cNvPr id="7" name="Picture 6" descr="A screenshot of a graph&#10;&#10;Description automatically generated with low confidence">
            <a:extLst>
              <a:ext uri="{FF2B5EF4-FFF2-40B4-BE49-F238E27FC236}">
                <a16:creationId xmlns:a16="http://schemas.microsoft.com/office/drawing/2014/main" id="{C95CD42F-7072-F527-F02B-110684CA69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15" t="92485" r="53475" b="487"/>
          <a:stretch/>
        </p:blipFill>
        <p:spPr>
          <a:xfrm>
            <a:off x="5868144" y="2283718"/>
            <a:ext cx="1471069" cy="576064"/>
          </a:xfrm>
          <a:prstGeom prst="rect">
            <a:avLst/>
          </a:prstGeom>
        </p:spPr>
      </p:pic>
      <p:pic>
        <p:nvPicPr>
          <p:cNvPr id="3" name="Picture 2" descr="A screenshot of a graph&#10;&#10;Description automatically generated with low confidence">
            <a:extLst>
              <a:ext uri="{FF2B5EF4-FFF2-40B4-BE49-F238E27FC236}">
                <a16:creationId xmlns:a16="http://schemas.microsoft.com/office/drawing/2014/main" id="{A6EAAC32-4961-F07E-2E34-33FA4F4166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3" t="92485" r="33109" b="1095"/>
          <a:stretch/>
        </p:blipFill>
        <p:spPr>
          <a:xfrm>
            <a:off x="6977992" y="2826364"/>
            <a:ext cx="474328" cy="52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810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7800B-932E-7A2A-4EE9-A5B080CEE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Health outcome: work-related diseases</a:t>
            </a:r>
          </a:p>
        </p:txBody>
      </p:sp>
      <p:pic>
        <p:nvPicPr>
          <p:cNvPr id="5" name="Content Placeholder 4" descr="Chart, bubble chart&#10;&#10;Description automatically generated">
            <a:extLst>
              <a:ext uri="{FF2B5EF4-FFF2-40B4-BE49-F238E27FC236}">
                <a16:creationId xmlns:a16="http://schemas.microsoft.com/office/drawing/2014/main" id="{5F782732-0966-9E8F-201C-14C1D563FC3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8" t="11956" r="13114"/>
          <a:stretch/>
        </p:blipFill>
        <p:spPr>
          <a:xfrm>
            <a:off x="1961685" y="1147767"/>
            <a:ext cx="4536504" cy="386073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C5590D-321E-407F-6A21-64A75816FDDE}"/>
              </a:ext>
            </a:extLst>
          </p:cNvPr>
          <p:cNvSpPr txBox="1"/>
          <p:nvPr/>
        </p:nvSpPr>
        <p:spPr>
          <a:xfrm>
            <a:off x="450001" y="771550"/>
            <a:ext cx="513514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Work-related deaths – estimates by WHO/ILO  and ICOH for EU27</a:t>
            </a:r>
            <a:endParaRPr lang="en-GB" sz="1200" b="1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4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7800B-932E-7A2A-4EE9-A5B080CEE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Health outcome: work-related diseases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C5590D-321E-407F-6A21-64A75816FDDE}"/>
              </a:ext>
            </a:extLst>
          </p:cNvPr>
          <p:cNvSpPr txBox="1"/>
          <p:nvPr/>
        </p:nvSpPr>
        <p:spPr>
          <a:xfrm>
            <a:off x="450001" y="786407"/>
            <a:ext cx="513514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Work-related DALYs – estimates by WHO/ILO and ICOH for the EU27 </a:t>
            </a:r>
            <a:endParaRPr lang="en-GB" sz="1200" b="1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Content Placeholder 7" descr="Chart, bubble chart&#10;&#10;Description automatically generated">
            <a:extLst>
              <a:ext uri="{FF2B5EF4-FFF2-40B4-BE49-F238E27FC236}">
                <a16:creationId xmlns:a16="http://schemas.microsoft.com/office/drawing/2014/main" id="{0388C520-8461-C4FA-FA84-4BB30343E9C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7" t="12705" r="13140"/>
          <a:stretch/>
        </p:blipFill>
        <p:spPr>
          <a:xfrm>
            <a:off x="1358605" y="1063406"/>
            <a:ext cx="5742663" cy="3772578"/>
          </a:xfrm>
        </p:spPr>
      </p:pic>
    </p:spTree>
    <p:extLst>
      <p:ext uri="{BB962C8B-B14F-4D97-AF65-F5344CB8AC3E}">
        <p14:creationId xmlns:p14="http://schemas.microsoft.com/office/powerpoint/2010/main" val="2704849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heme1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Theme1" id="{2D40523A-FC90-40DF-AD1B-C789E794E536}" vid="{990FE133-34F6-4D54-9561-34895C33DEF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b005811-a05f-4c51-8a49-9d6213f1f283">
      <Terms xmlns="http://schemas.microsoft.com/office/infopath/2007/PartnerControls"/>
    </lcf76f155ced4ddcb4097134ff3c332f>
    <TaxCatchAll xmlns="bba4678f-935c-4b3d-931a-7bbbe7a5480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A0C88B99496D47B1241CA7CD0529FF" ma:contentTypeVersion="13" ma:contentTypeDescription="Create a new document." ma:contentTypeScope="" ma:versionID="a6dd1c6efb42aef40fa30cf83833220f">
  <xsd:schema xmlns:xsd="http://www.w3.org/2001/XMLSchema" xmlns:xs="http://www.w3.org/2001/XMLSchema" xmlns:p="http://schemas.microsoft.com/office/2006/metadata/properties" xmlns:ns2="7b005811-a05f-4c51-8a49-9d6213f1f283" xmlns:ns3="bba4678f-935c-4b3d-931a-7bbbe7a5480f" targetNamespace="http://schemas.microsoft.com/office/2006/metadata/properties" ma:root="true" ma:fieldsID="7ac3c99b29a6aefe1727d484a59cdfbf" ns2:_="" ns3:_="">
    <xsd:import namespace="7b005811-a05f-4c51-8a49-9d6213f1f283"/>
    <xsd:import namespace="bba4678f-935c-4b3d-931a-7bbbe7a548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005811-a05f-4c51-8a49-9d6213f1f2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43eddb06-0740-404c-89a8-dbfe3edc36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a4678f-935c-4b3d-931a-7bbbe7a5480f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e2d8f7fa-a97d-4596-9577-0efffe288c63}" ma:internalName="TaxCatchAll" ma:showField="CatchAllData" ma:web="bba4678f-935c-4b3d-931a-7bbbe7a548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98A4C1A-69B0-4252-A2D3-76A0438CB4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6A7EA74-FF0E-4E9B-ABF3-7092885C7176}">
  <ds:schemaRefs>
    <ds:schemaRef ds:uri="7b005811-a05f-4c51-8a49-9d6213f1f283"/>
    <ds:schemaRef ds:uri="bba4678f-935c-4b3d-931a-7bbbe7a5480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D6C1A4F-F2F8-4E4F-A3CE-6E4BBB83B424}">
  <ds:schemaRefs>
    <ds:schemaRef ds:uri="7b005811-a05f-4c51-8a49-9d6213f1f283"/>
    <ds:schemaRef ds:uri="bba4678f-935c-4b3d-931a-7bbbe7a5480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EUOSHA Digitalisation</Template>
  <Application>Microsoft Office PowerPoint</Application>
  <PresentationFormat>On-screen Show (16:9)</PresentationFormat>
  <Slides>20</Slides>
  <Notes>14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Theme1</vt:lpstr>
      <vt:lpstr>Occupational safety and health in Europe:  state and trends 2023 </vt:lpstr>
      <vt:lpstr>Objectives of the 2023 report</vt:lpstr>
      <vt:lpstr>Structure of the 2023 report</vt:lpstr>
      <vt:lpstr>State of working conditions: physical health risks</vt:lpstr>
      <vt:lpstr>State of working conditions: psychosocial risks</vt:lpstr>
      <vt:lpstr>State of working conditions</vt:lpstr>
      <vt:lpstr>Trends in outcomes: safety, health and wellbeing</vt:lpstr>
      <vt:lpstr>Health outcome: work-related diseases</vt:lpstr>
      <vt:lpstr>Health outcome: work-related diseases</vt:lpstr>
      <vt:lpstr>Work satisfaction, health risks and working life perspectives</vt:lpstr>
      <vt:lpstr>Work satisfaction, health risks and working life perspectives</vt:lpstr>
      <vt:lpstr>Major contextual developments: connection with OSH</vt:lpstr>
      <vt:lpstr>Improvements</vt:lpstr>
      <vt:lpstr>Improvements</vt:lpstr>
      <vt:lpstr>Stagnation or ambiguous developments</vt:lpstr>
      <vt:lpstr>Stagnation or ambiguous developments</vt:lpstr>
      <vt:lpstr>Areas of concern </vt:lpstr>
      <vt:lpstr>Areas of concern </vt:lpstr>
      <vt:lpstr>EU OSH INFO System: OSH Barometer data visualisation tool</vt:lpstr>
      <vt:lpstr>‘OSH in Europe – state and trends 2023’: What’s available?</vt:lpstr>
    </vt:vector>
  </TitlesOfParts>
  <Company>EU-OSHA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Birgit</dc:creator>
  <cp:revision>1</cp:revision>
  <dcterms:created xsi:type="dcterms:W3CDTF">2023-04-18T12:10:42Z</dcterms:created>
  <dcterms:modified xsi:type="dcterms:W3CDTF">2023-05-12T12:31:13Z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0x010100C5A0C88B99496D47B1241CA7CD0529FF</vt:lpwstr>
  </property>
  <property fmtid="{D5CDD505-2E9C-101B-9397-08002B2CF9AE}" pid="3" name="MediaServiceImageTags">
    <vt:lpwstr/>
  </property>
</Properties>
</file>