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19"/>
  </p:notesMasterIdLst>
  <p:handoutMasterIdLst>
    <p:handoutMasterId r:id="rId20"/>
  </p:handoutMasterIdLst>
  <p:sldIdLst>
    <p:sldId id="393" r:id="rId2"/>
    <p:sldId id="394" r:id="rId3"/>
    <p:sldId id="395" r:id="rId4"/>
    <p:sldId id="396" r:id="rId5"/>
    <p:sldId id="356" r:id="rId6"/>
    <p:sldId id="357" r:id="rId7"/>
    <p:sldId id="390" r:id="rId8"/>
    <p:sldId id="397" r:id="rId9"/>
    <p:sldId id="398" r:id="rId10"/>
    <p:sldId id="399" r:id="rId11"/>
    <p:sldId id="385" r:id="rId12"/>
    <p:sldId id="391" r:id="rId13"/>
    <p:sldId id="386" r:id="rId14"/>
    <p:sldId id="387" r:id="rId15"/>
    <p:sldId id="392" r:id="rId16"/>
    <p:sldId id="388" r:id="rId17"/>
    <p:sldId id="351" r:id="rId18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Lorenzo MUNAR" initials="LM" lastIdx="2" clrIdx="6">
    <p:extLst>
      <p:ext uri="{19B8F6BF-5375-455C-9EA6-DF929625EA0E}">
        <p15:presenceInfo xmlns:p15="http://schemas.microsoft.com/office/powerpoint/2012/main" userId="S-1-5-21-1482476501-790525478-839522115-1408" providerId="AD"/>
      </p:ext>
    </p:extLst>
  </p:cmAuthor>
  <p:cmAuthor id="1" name="Birgit" initials="BM" lastIdx="6" clrIdx="0"/>
  <p:cmAuthor id="2" name="Lothar LISSNER" initials="LL" lastIdx="26" clrIdx="1"/>
  <p:cmAuthor id="3" name="Heike KLEMPA" initials="HK" lastIdx="8" clrIdx="2"/>
  <p:cmAuthor id="4" name="Elke SCHNEIDER" initials="ES" lastIdx="14" clrIdx="3">
    <p:extLst>
      <p:ext uri="{19B8F6BF-5375-455C-9EA6-DF929625EA0E}">
        <p15:presenceInfo xmlns:p15="http://schemas.microsoft.com/office/powerpoint/2012/main" userId="S-1-5-21-1482476501-790525478-839522115-1189" providerId="AD"/>
      </p:ext>
    </p:extLst>
  </p:cmAuthor>
  <p:cmAuthor id="5" name="Author" initials=" " lastIdx="1" clrIdx="4">
    <p:extLst>
      <p:ext uri="{19B8F6BF-5375-455C-9EA6-DF929625EA0E}">
        <p15:presenceInfo xmlns:p15="http://schemas.microsoft.com/office/powerpoint/2012/main" userId="Author" providerId="None"/>
      </p:ext>
    </p:extLst>
  </p:cmAuthor>
  <p:cmAuthor id="6" name="EU-OSHA" initials="EU-OSHA" lastIdx="2" clrIdx="5">
    <p:extLst>
      <p:ext uri="{19B8F6BF-5375-455C-9EA6-DF929625EA0E}">
        <p15:presenceInfo xmlns:p15="http://schemas.microsoft.com/office/powerpoint/2012/main" userId="EU-OS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15"/>
    <a:srgbClr val="ACC700"/>
    <a:srgbClr val="003399"/>
    <a:srgbClr val="FFFFFF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9" autoAdjust="0"/>
    <p:restoredTop sz="93979" autoAdjust="0"/>
  </p:normalViewPr>
  <p:slideViewPr>
    <p:cSldViewPr>
      <p:cViewPr varScale="1">
        <p:scale>
          <a:sx n="102" d="100"/>
          <a:sy n="102" d="100"/>
        </p:scale>
        <p:origin x="888" y="96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32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eu/en/tools-and-publications/practical-tools?f%5B0%5D=field_msd_priority_area%3A4986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en/publications/preventing-musculoskeletal-disorders-when-teleworking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preventing-musculoskeletal-disorders-when-teleworkin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body-and-hazard-mapping-prevention-musculoskeletal-disorders-msds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Strategies_to_tackle_musculoskeletal_disorders_at_work:_training#cite_note-Op_De_Beeck.2C_2000-6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Strategies_to_tackle_musculoskeletal_disorders_at_work:_training#cite_note-Op_De_Beeck.2C_2000-6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Tips in this PPT are good practice examples. They are not necessarily mandatory or relevant to all employers or teleworkers. Their relevance will depend on the specificities of each teleworker / home-based telework environment / company and the outcomes of risk assessments.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786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124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EU-OSHA – European Agency for Safety and Health at Work. </a:t>
            </a:r>
            <a:r>
              <a:rPr lang="es-ES" dirty="0" err="1"/>
              <a:t>Practical</a:t>
            </a:r>
            <a:r>
              <a:rPr lang="es-ES" dirty="0"/>
              <a:t> </a:t>
            </a:r>
            <a:r>
              <a:rPr lang="es-ES" dirty="0" err="1"/>
              <a:t>tools</a:t>
            </a:r>
            <a:r>
              <a:rPr lang="es-ES" dirty="0"/>
              <a:t> and </a:t>
            </a:r>
            <a:r>
              <a:rPr lang="es-ES" dirty="0" err="1" smtClean="0"/>
              <a:t>guidance</a:t>
            </a:r>
            <a:r>
              <a:rPr lang="es-ES" dirty="0" smtClean="0"/>
              <a:t> </a:t>
            </a:r>
            <a:r>
              <a:rPr lang="es-ES" dirty="0" err="1" smtClean="0"/>
              <a:t>MSDs</a:t>
            </a:r>
            <a:r>
              <a:rPr lang="es-ES" dirty="0" smtClean="0"/>
              <a:t> </a:t>
            </a:r>
            <a:r>
              <a:rPr lang="es-ES" dirty="0" err="1" smtClean="0"/>
              <a:t>database</a:t>
            </a:r>
            <a:r>
              <a:rPr lang="es-ES" dirty="0" smtClean="0"/>
              <a:t>. </a:t>
            </a:r>
            <a:r>
              <a:rPr lang="es-ES" dirty="0" err="1" smtClean="0"/>
              <a:t>Teleworking</a:t>
            </a:r>
            <a:r>
              <a:rPr lang="es-ES" dirty="0" smtClean="0"/>
              <a:t> </a:t>
            </a:r>
            <a:r>
              <a:rPr lang="es-ES" dirty="0" err="1" smtClean="0"/>
              <a:t>resources</a:t>
            </a:r>
            <a:r>
              <a:rPr lang="es-ES" dirty="0" smtClean="0"/>
              <a:t>. </a:t>
            </a:r>
            <a:r>
              <a:rPr lang="es-ES" dirty="0" smtClean="0">
                <a:hlinkClick r:id="rId3"/>
              </a:rPr>
              <a:t>https://healthy-workplaces.eu/en/tools-and-publications/practical-tools?f%5B0%5D=field_msd_priority_area%3A4986</a:t>
            </a:r>
            <a:endParaRPr lang="es-ES" dirty="0" smtClean="0"/>
          </a:p>
          <a:p>
            <a:r>
              <a:rPr lang="en-US" dirty="0"/>
              <a:t>EU-OSHA – European Agency for Safety and Health at Work</a:t>
            </a:r>
            <a:r>
              <a:rPr lang="en-US" dirty="0" smtClean="0"/>
              <a:t>. Preventing musculoskeletal disorders </a:t>
            </a:r>
            <a:r>
              <a:rPr lang="en-US" dirty="0"/>
              <a:t>when teleworking.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osha.europa.eu/en/publications/preventing-musculoskeletal-disorders-when-teleworking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508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EU-OSHA – European Agency for Safety and Health at Work. Home-based teleworking and preventive occupational safety and health measures in European workplaces: evidence from </a:t>
            </a:r>
            <a:r>
              <a:rPr lang="en-US" dirty="0" smtClean="0"/>
              <a:t>ESENER-3. https</a:t>
            </a:r>
            <a:r>
              <a:rPr lang="en-US" dirty="0"/>
              <a:t>://osha.europa.eu/en/publications/home-based-teleworking-and-preventive-occupational-safety-and-health-measures-european-workplaces-evidence-esener-3   </a:t>
            </a:r>
          </a:p>
          <a:p>
            <a:r>
              <a:rPr lang="en-US" dirty="0"/>
              <a:t>EU-OSHA – European Agency for Safety and Health at Work. Telework and health risks in the context of the COVID-19 pandemic: evidence from the field and policy implications. </a:t>
            </a:r>
            <a:r>
              <a:rPr lang="en-US" dirty="0" smtClean="0"/>
              <a:t>https</a:t>
            </a:r>
            <a:r>
              <a:rPr lang="en-US" dirty="0"/>
              <a:t>://osha.europa.eu/en/publications/telework-and-health-risks-context-covid-19-pan</a:t>
            </a:r>
          </a:p>
          <a:p>
            <a:r>
              <a:rPr lang="en-US" dirty="0" err="1"/>
              <a:t>demic</a:t>
            </a:r>
            <a:r>
              <a:rPr lang="en-US" dirty="0"/>
              <a:t>-evidence-field-and-policy-implications</a:t>
            </a:r>
          </a:p>
          <a:p>
            <a:r>
              <a:rPr lang="en-US" dirty="0"/>
              <a:t>EU-OSHA – European Agency for Safety and Health at Work. The </a:t>
            </a:r>
            <a:r>
              <a:rPr lang="en-US" dirty="0" err="1"/>
              <a:t>digitalisation</a:t>
            </a:r>
            <a:r>
              <a:rPr lang="en-US" dirty="0"/>
              <a:t> of work: psychosocial risk factors and work-related musculoskeletal disorders. </a:t>
            </a:r>
            <a:r>
              <a:rPr lang="en-US" dirty="0" smtClean="0"/>
              <a:t>https</a:t>
            </a:r>
            <a:r>
              <a:rPr lang="en-US" dirty="0"/>
              <a:t>://osha.europa.eu/en/publications/digitalisation-work-psychosocial-risk-factors-and-work-related-musculoskeletal/view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071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EU-OSHA – European Agency for Safety and Health at Work</a:t>
            </a:r>
            <a:r>
              <a:rPr lang="en-GB" dirty="0"/>
              <a:t>.</a:t>
            </a:r>
            <a:r>
              <a:rPr lang="en-US" dirty="0"/>
              <a:t> Risk assessment and telework – checklist. </a:t>
            </a:r>
            <a:r>
              <a:rPr lang="en-US" dirty="0" smtClean="0"/>
              <a:t>https</a:t>
            </a:r>
            <a:r>
              <a:rPr lang="en-US" dirty="0"/>
              <a:t>://oshwiki.eu/wiki/Risk_assessment_and_telework_-_checklist </a:t>
            </a:r>
            <a:endParaRPr lang="en-US" dirty="0" smtClean="0"/>
          </a:p>
          <a:p>
            <a:r>
              <a:rPr lang="en-US" dirty="0"/>
              <a:t>EU-OSHA – European Agency for Safety and Health at Work. Preventing musculoskeletal disorders when teleworking. </a:t>
            </a:r>
            <a:r>
              <a:rPr lang="en-US" dirty="0">
                <a:hlinkClick r:id="rId3"/>
              </a:rPr>
              <a:t>https://osha.europa.eu/en/publications/preventing-musculoskeletal-disorders-when-teleworking</a:t>
            </a:r>
            <a:r>
              <a:rPr lang="en-US" dirty="0"/>
              <a:t> </a:t>
            </a:r>
            <a:endParaRPr lang="en-GB" dirty="0"/>
          </a:p>
          <a:p>
            <a:r>
              <a:rPr lang="en-US" dirty="0" smtClean="0"/>
              <a:t>EU-OSHA </a:t>
            </a:r>
            <a:r>
              <a:rPr lang="en-US" dirty="0"/>
              <a:t>– European Agency for Safety and Health at Work. Risk Assessment for Musculoskeletal Disorders (MSDs), </a:t>
            </a:r>
            <a:r>
              <a:rPr lang="en-US" dirty="0" smtClean="0"/>
              <a:t>2020. https</a:t>
            </a:r>
            <a:r>
              <a:rPr lang="en-US" dirty="0"/>
              <a:t>://osha.europa.eu/sites/default/files/publications/documents/HWC20-22_RA-MSDs.pptx  </a:t>
            </a:r>
          </a:p>
          <a:p>
            <a:r>
              <a:rPr lang="en-US" dirty="0"/>
              <a:t>EU-OSHA – European Agency for Safety and Health at Work. Introduction to Musculoskeletal Disorders (MSDs) prevention, 2020. </a:t>
            </a:r>
            <a:r>
              <a:rPr lang="en-US" dirty="0" smtClean="0"/>
              <a:t>https</a:t>
            </a:r>
            <a:r>
              <a:rPr lang="en-US" dirty="0"/>
              <a:t>://osha.europa.eu/sites/default/files/publications/documents/HWC20-22_IntroductiontoMSDsprevention.pptx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205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EU-OSHA – European Agency for Safety and Health at Work</a:t>
            </a:r>
            <a:r>
              <a:rPr lang="en-GB" dirty="0"/>
              <a:t>.</a:t>
            </a:r>
            <a:r>
              <a:rPr lang="en-US" dirty="0"/>
              <a:t> Risk assessment and telework – checklist. </a:t>
            </a:r>
            <a:r>
              <a:rPr lang="en-US" dirty="0" smtClean="0"/>
              <a:t>https</a:t>
            </a:r>
            <a:r>
              <a:rPr lang="en-US" dirty="0"/>
              <a:t>://oshwiki.eu/wiki/Risk_assessment_and_telework_-_checklist </a:t>
            </a:r>
            <a:endParaRPr lang="en-GB" dirty="0"/>
          </a:p>
          <a:p>
            <a:r>
              <a:rPr lang="en-US" dirty="0"/>
              <a:t>EU-OSHA – European Agency for Safety and Health at Work. </a:t>
            </a:r>
            <a:r>
              <a:rPr lang="en-GB" dirty="0" err="1"/>
              <a:t>Infosheet</a:t>
            </a:r>
            <a:r>
              <a:rPr lang="en-GB" dirty="0"/>
              <a:t> Body and Hazard mapping in prevention of musculoskeletal disorders (MSDs), 2020. </a:t>
            </a:r>
            <a:r>
              <a:rPr lang="en-GB" dirty="0" smtClean="0">
                <a:hlinkClick r:id="rId3"/>
              </a:rPr>
              <a:t>https</a:t>
            </a:r>
            <a:r>
              <a:rPr lang="en-GB" dirty="0">
                <a:hlinkClick r:id="rId3"/>
              </a:rPr>
              <a:t>://osha.europa.eu/en/publications/body-and-hazard-mapping-prevention-musculoskeletal-disorders-msds</a:t>
            </a:r>
            <a:r>
              <a:rPr lang="en-GB" dirty="0"/>
              <a:t>.</a:t>
            </a:r>
          </a:p>
          <a:p>
            <a:r>
              <a:rPr lang="en-US" dirty="0"/>
              <a:t>EU-OSHA – European Agency for Safety and Health at Work. Risk Assessment for Musculoskeletal Disorders (MSDs), 2020. </a:t>
            </a:r>
            <a:r>
              <a:rPr lang="en-US" dirty="0" smtClean="0"/>
              <a:t>https</a:t>
            </a:r>
            <a:r>
              <a:rPr lang="en-US" dirty="0"/>
              <a:t>://osha.europa.eu/sites/default/files/publications/documents/HWC20-22_RA-MSDs.pptx   </a:t>
            </a:r>
          </a:p>
          <a:p>
            <a:r>
              <a:rPr lang="en-US" dirty="0"/>
              <a:t>EU-OSHA – European Agency for Safety and Health at Work. Introduction to Musculoskeletal Disorders (MSDs) prevention, 2020. </a:t>
            </a:r>
            <a:r>
              <a:rPr lang="en-US" dirty="0" smtClean="0"/>
              <a:t>https</a:t>
            </a:r>
            <a:r>
              <a:rPr lang="en-US" dirty="0"/>
              <a:t>://osha.europa.eu/sites/default/files/publications/documents/HWC20-22_IntroductiontoMSDsprevention.pptx 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564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r>
              <a:rPr lang="en-US" dirty="0" smtClean="0"/>
              <a:t>EU-OSHA – European Agency for Safety and Health at Work. Risk Assessment for Musculoskeletal Disorders (MSDs), 2020. https://osha.europa.eu/sites/default/files/publications/documents/HWC20-22_RA-MSDs.pptx  </a:t>
            </a:r>
          </a:p>
          <a:p>
            <a:r>
              <a:rPr lang="en-US" dirty="0" smtClean="0"/>
              <a:t>EU-OSHA – European Agency for Safety and Health at Work. Introduction to Musculoskeletal Disorders (MSDs) prevention,</a:t>
            </a:r>
            <a:r>
              <a:rPr lang="en-US" baseline="0" dirty="0" smtClean="0"/>
              <a:t> 2020. https://osha.europa.eu/sites/default/files/publications/documents/HWC20-22_IntroductiontoMSDsprevention.pptx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946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476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429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355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Work. Strategies to tackle musculoskeletal disorders</a:t>
            </a:r>
            <a:r>
              <a:rPr lang="en-US" baseline="0" dirty="0" smtClean="0"/>
              <a:t> at work: training. </a:t>
            </a:r>
            <a:r>
              <a:rPr lang="fr-FR" u="sng" dirty="0" smtClean="0">
                <a:hlinkClick r:id="rId3"/>
              </a:rPr>
              <a:t>https://oshwiki.eu/wiki/Strategies_to_tackle_musculoskeletal_disorders_at_work:_training#cite_note-Op_De_Beeck.2C_2000-6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820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Work. Strategies to tackle musculoskeletal disorders</a:t>
            </a:r>
            <a:r>
              <a:rPr lang="en-US" baseline="0" dirty="0" smtClean="0"/>
              <a:t> at work: training. </a:t>
            </a:r>
            <a:r>
              <a:rPr lang="fr-FR" u="sng" dirty="0" smtClean="0">
                <a:hlinkClick r:id="rId3"/>
              </a:rPr>
              <a:t>https://oshwiki.eu/wiki/Strategies_to_tackle_musculoskeletal_disorders_at_work:_training#cite_note-Op_De_Beeck.2C_2000-6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987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193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880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71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EU-OSHA – European Agency for Safety and Health at Work</a:t>
            </a:r>
            <a:r>
              <a:rPr lang="en-GB" dirty="0" smtClean="0"/>
              <a:t>.</a:t>
            </a:r>
            <a:r>
              <a:rPr lang="en-US" dirty="0" smtClean="0"/>
              <a:t> Risk assessment and telework – checklist. https://oshwiki.eu/wiki/Risk_assessment_and_telework_-_checklist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92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© European Agency for Safety and Health at Work, 2020</a:t>
            </a:r>
          </a:p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Reproduction is authorised provided the source is acknowledged.</a:t>
            </a:r>
          </a:p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For any use or reproduction of photos or other material that is not under the copyright of EU-OSHA, permission must be sought directly from the copyright holders.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20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506" dirty="0"/>
              <a:t>Safety and health at work is everyone’s concern. It’s good for you. It’s good for business.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506" dirty="0"/>
              <a:t>Safety and health at work is everyone’s concern. It’s good for you. It’s good for business.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2915" y="4705351"/>
            <a:ext cx="744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en-GB" sz="506" b="1" dirty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eu/en/tools-and-publications/practical-tools?f%5B0%5D=field_msd_priority_area%3A498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musculoskeletal-disorders-related-telework-tips-teleworker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musculoskeletal-disorders-related-telework-tips-teleworker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13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en/healthy-workplaces-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://www.healthy-workplaces.eu/" TargetMode="External"/><Relationship Id="rId10" Type="http://schemas.openxmlformats.org/officeDocument/2006/relationships/image" Target="../media/image16.png"/><Relationship Id="rId4" Type="http://schemas.openxmlformats.org/officeDocument/2006/relationships/image" Target="../media/image14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899592" y="2787774"/>
            <a:ext cx="5734800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+mj-lt"/>
              </a:rPr>
              <a:t>Healthy Workplaces Campaign 2020-22</a:t>
            </a:r>
          </a:p>
          <a:p>
            <a:r>
              <a:rPr lang="en-GB" sz="2400" dirty="0">
                <a:latin typeface="+mj-lt"/>
              </a:rPr>
              <a:t>LIGHTEN THE </a:t>
            </a:r>
            <a:r>
              <a:rPr lang="en-GB" sz="2400" dirty="0" smtClean="0">
                <a:latin typeface="+mj-lt"/>
              </a:rPr>
              <a:t>LOAD</a:t>
            </a:r>
            <a:endParaRPr lang="en-GB" sz="2400" dirty="0">
              <a:latin typeface="+mj-lt"/>
            </a:endParaRP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899592" y="3651870"/>
            <a:ext cx="7632848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GB" sz="1800" dirty="0" smtClean="0">
                <a:solidFill>
                  <a:srgbClr val="ACC700"/>
                </a:solidFill>
                <a:ea typeface="+mj-ea"/>
                <a:cs typeface="Trebuchet MS"/>
              </a:rPr>
              <a:t>Musculoskeletal disorders related to telework – Tips for employers</a:t>
            </a:r>
            <a:endParaRPr lang="en-GB" sz="1800" dirty="0">
              <a:solidFill>
                <a:srgbClr val="ACC700"/>
              </a:solidFill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9244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5760442" cy="3383557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accent1"/>
                </a:solidFill>
              </a:rPr>
              <a:t>Introduction: MSDs related to teleworking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accent1"/>
                </a:solidFill>
              </a:rPr>
              <a:t>Risk assessment</a:t>
            </a: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000" dirty="0"/>
              <a:t>Main work-related </a:t>
            </a:r>
            <a:r>
              <a:rPr lang="en-GB" sz="2000" dirty="0" smtClean="0"/>
              <a:t>MSD </a:t>
            </a:r>
            <a:r>
              <a:rPr lang="en-GB" sz="2000" dirty="0"/>
              <a:t>risk factors related to </a:t>
            </a:r>
            <a:r>
              <a:rPr lang="en-GB" sz="2000" dirty="0" smtClean="0"/>
              <a:t>telework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Preventive / protective approaches to address </a:t>
            </a:r>
            <a:r>
              <a:rPr lang="en-GB" sz="2000" dirty="0" smtClean="0"/>
              <a:t>MSD risk </a:t>
            </a:r>
            <a:r>
              <a:rPr lang="en-GB" sz="2000" dirty="0"/>
              <a:t>factors related to </a:t>
            </a:r>
            <a:r>
              <a:rPr lang="en-GB" sz="2000" dirty="0" smtClean="0"/>
              <a:t>telework</a:t>
            </a:r>
          </a:p>
          <a:p>
            <a:pPr>
              <a:lnSpc>
                <a:spcPct val="150000"/>
              </a:lnSpc>
            </a:pPr>
            <a:r>
              <a:rPr lang="en-GB" sz="2000" dirty="0" smtClean="0"/>
              <a:t>Recommendations </a:t>
            </a:r>
            <a:r>
              <a:rPr lang="en-GB" sz="2000" dirty="0"/>
              <a:t>for the employers </a:t>
            </a:r>
          </a:p>
          <a:p>
            <a:pPr>
              <a:lnSpc>
                <a:spcPct val="150000"/>
              </a:lnSpc>
            </a:pPr>
            <a:endParaRPr lang="en-GB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0192" y="1131590"/>
            <a:ext cx="1782848" cy="21602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2753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240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26550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0"/>
            <a:ext cx="7559873" cy="627534"/>
          </a:xfrm>
        </p:spPr>
        <p:txBody>
          <a:bodyPr/>
          <a:lstStyle/>
          <a:p>
            <a:r>
              <a:rPr lang="en-GB" sz="2400" dirty="0" smtClean="0"/>
              <a:t>Introduction - Home-based telework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8630" y="915988"/>
            <a:ext cx="7632700" cy="3095922"/>
          </a:xfrm>
        </p:spPr>
        <p:txBody>
          <a:bodyPr anchor="t">
            <a:noAutofit/>
          </a:bodyPr>
          <a:lstStyle/>
          <a:p>
            <a:r>
              <a:rPr lang="en-GB" sz="2000" dirty="0"/>
              <a:t>Telework is </a:t>
            </a:r>
            <a:r>
              <a:rPr lang="en-GB" sz="2000" dirty="0" smtClean="0"/>
              <a:t>defined </a:t>
            </a:r>
            <a:r>
              <a:rPr lang="en-GB" sz="2000" dirty="0"/>
              <a:t>as the use of information and communication technologies </a:t>
            </a:r>
            <a:r>
              <a:rPr lang="en-GB" sz="2000" dirty="0" smtClean="0"/>
              <a:t>(such as smartphones, tablets, laptops and desktop computers connected to the Internet) for </a:t>
            </a:r>
            <a:r>
              <a:rPr lang="en-GB" sz="2000" dirty="0"/>
              <a:t>work that is performed outside the employer’s </a:t>
            </a:r>
            <a:r>
              <a:rPr lang="en-GB" sz="2000" dirty="0" smtClean="0"/>
              <a:t>premises</a:t>
            </a:r>
          </a:p>
          <a:p>
            <a:endParaRPr lang="en-GB" sz="2000" dirty="0" smtClean="0"/>
          </a:p>
          <a:p>
            <a:r>
              <a:rPr lang="en-GB" sz="2000" dirty="0"/>
              <a:t>This PPT focuses on working from </a:t>
            </a:r>
            <a:r>
              <a:rPr lang="en-GB" sz="2000" dirty="0" smtClean="0"/>
              <a:t>home (home-based telework) </a:t>
            </a:r>
            <a:endParaRPr lang="en-GB" sz="1600" dirty="0" smtClean="0"/>
          </a:p>
          <a:p>
            <a:pPr lvl="3">
              <a:lnSpc>
                <a:spcPct val="160000"/>
              </a:lnSpc>
            </a:pPr>
            <a:r>
              <a:rPr lang="es-ES" sz="1600" dirty="0" smtClean="0"/>
              <a:t>Links to </a:t>
            </a:r>
            <a:r>
              <a:rPr lang="es-ES" sz="1600" dirty="0" err="1" smtClean="0"/>
              <a:t>practical</a:t>
            </a:r>
            <a:r>
              <a:rPr lang="es-ES" sz="1600" dirty="0" smtClean="0"/>
              <a:t> </a:t>
            </a:r>
            <a:r>
              <a:rPr lang="es-ES" sz="1600" dirty="0" err="1" smtClean="0"/>
              <a:t>resources</a:t>
            </a:r>
            <a:r>
              <a:rPr lang="es-ES" sz="1600" dirty="0" smtClean="0"/>
              <a:t> are </a:t>
            </a:r>
            <a:r>
              <a:rPr lang="es-ES" sz="1600" dirty="0" err="1" smtClean="0"/>
              <a:t>included</a:t>
            </a:r>
            <a:r>
              <a:rPr lang="es-ES" sz="1600" dirty="0" smtClean="0"/>
              <a:t> in </a:t>
            </a:r>
            <a:r>
              <a:rPr lang="es-ES" sz="1600" dirty="0" err="1" smtClean="0"/>
              <a:t>the</a:t>
            </a:r>
            <a:r>
              <a:rPr lang="es-ES" sz="1600" dirty="0" smtClean="0"/>
              <a:t> “Notes page”</a:t>
            </a:r>
          </a:p>
          <a:p>
            <a:pPr lvl="3">
              <a:lnSpc>
                <a:spcPct val="160000"/>
              </a:lnSpc>
            </a:pPr>
            <a:r>
              <a:rPr lang="es-ES" sz="1600" dirty="0" err="1" smtClean="0"/>
              <a:t>Practical</a:t>
            </a:r>
            <a:r>
              <a:rPr lang="es-ES" sz="1600" dirty="0" smtClean="0"/>
              <a:t> tools and guidance related to teleworking</a:t>
            </a:r>
            <a:r>
              <a:rPr lang="es-ES" sz="1600" dirty="0"/>
              <a:t> </a:t>
            </a:r>
            <a:r>
              <a:rPr lang="es-ES" sz="1600" dirty="0" smtClean="0"/>
              <a:t>are also available </a:t>
            </a:r>
            <a:r>
              <a:rPr lang="es-ES" sz="1600" dirty="0" err="1" smtClean="0">
                <a:hlinkClick r:id="rId3"/>
              </a:rPr>
              <a:t>here</a:t>
            </a: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110133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0"/>
            <a:ext cx="7559873" cy="627534"/>
          </a:xfrm>
        </p:spPr>
        <p:txBody>
          <a:bodyPr/>
          <a:lstStyle/>
          <a:p>
            <a:r>
              <a:rPr lang="en-GB" sz="2400" dirty="0" smtClean="0"/>
              <a:t>Introduction - Home-based telework and MSDs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915988"/>
            <a:ext cx="7632700" cy="3095922"/>
          </a:xfrm>
        </p:spPr>
        <p:txBody>
          <a:bodyPr anchor="t">
            <a:normAutofit/>
          </a:bodyPr>
          <a:lstStyle/>
          <a:p>
            <a:r>
              <a:rPr lang="en-GB" sz="2000" dirty="0"/>
              <a:t>Teleworking has gained importance in recent </a:t>
            </a:r>
            <a:r>
              <a:rPr lang="en-GB" sz="2000" dirty="0" smtClean="0"/>
              <a:t>years especially as a consequence of the Covid-19 pandemic and the preventive measures implemented in most countries. 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Although home-based teleworking has potential advantages, it could also be detrimental to teleworkers’ health and contribute to the development or exacerbation of </a:t>
            </a:r>
            <a:r>
              <a:rPr lang="en-GB" sz="2000" dirty="0" smtClean="0"/>
              <a:t>Musculoskeletal Disorders (MSDs).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7397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0"/>
            <a:ext cx="7722447" cy="627534"/>
          </a:xfrm>
        </p:spPr>
        <p:txBody>
          <a:bodyPr/>
          <a:lstStyle/>
          <a:p>
            <a:r>
              <a:rPr lang="en-GB" sz="2400" dirty="0" smtClean="0"/>
              <a:t>Risk assessment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755" y="913722"/>
            <a:ext cx="7745422" cy="3168352"/>
          </a:xfrm>
        </p:spPr>
        <p:txBody>
          <a:bodyPr anchor="t">
            <a:noAutofit/>
          </a:bodyPr>
          <a:lstStyle/>
          <a:p>
            <a:r>
              <a:rPr lang="en-GB" sz="2000" dirty="0"/>
              <a:t>A </a:t>
            </a:r>
            <a:r>
              <a:rPr lang="en-GB" sz="2000" dirty="0" smtClean="0">
                <a:solidFill>
                  <a:srgbClr val="FF0000"/>
                </a:solidFill>
              </a:rPr>
              <a:t>risk assessment </a:t>
            </a:r>
            <a:r>
              <a:rPr lang="en-GB" sz="2000" dirty="0" smtClean="0"/>
              <a:t>(RA) of </a:t>
            </a:r>
            <a:r>
              <a:rPr lang="en-GB" sz="2000" dirty="0"/>
              <a:t>the home workplace should be the </a:t>
            </a:r>
            <a:r>
              <a:rPr lang="en-GB" sz="2000" dirty="0">
                <a:solidFill>
                  <a:srgbClr val="FF0000"/>
                </a:solidFill>
              </a:rPr>
              <a:t>first step </a:t>
            </a:r>
            <a:r>
              <a:rPr lang="en-GB" sz="2000" dirty="0"/>
              <a:t>in addressing MSDs risk factors related to telework. </a:t>
            </a:r>
            <a:endParaRPr lang="en-GB" sz="2000" dirty="0" smtClean="0"/>
          </a:p>
          <a:p>
            <a:pPr marL="0" indent="0">
              <a:buNone/>
            </a:pPr>
            <a:endParaRPr lang="en-GB" sz="2000" dirty="0" smtClean="0"/>
          </a:p>
          <a:p>
            <a:r>
              <a:rPr lang="en-US" sz="2000" dirty="0"/>
              <a:t>Telework </a:t>
            </a:r>
            <a:r>
              <a:rPr lang="en-US" sz="2000" dirty="0" smtClean="0"/>
              <a:t>must be </a:t>
            </a:r>
            <a:r>
              <a:rPr lang="en-US" sz="2000" dirty="0"/>
              <a:t>included in the </a:t>
            </a:r>
            <a:r>
              <a:rPr lang="en-US" sz="2000" dirty="0" smtClean="0"/>
              <a:t>employer’s</a:t>
            </a:r>
            <a:r>
              <a:rPr lang="en-US" sz="2000" dirty="0"/>
              <a:t> mandatory </a:t>
            </a:r>
            <a:r>
              <a:rPr lang="en-US" sz="2000" dirty="0" smtClean="0"/>
              <a:t>RA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Workers´ and management ´s participation in the RA is important</a:t>
            </a:r>
          </a:p>
          <a:p>
            <a:pPr lvl="3"/>
            <a:r>
              <a:rPr lang="en-US" sz="1887" dirty="0"/>
              <a:t> </a:t>
            </a:r>
            <a:r>
              <a:rPr lang="en-US" sz="1700" dirty="0" smtClean="0"/>
              <a:t>Apart from providing information key to taking the next steps towards an action plan, it creates awareness among teleworkers and managers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8952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0"/>
            <a:ext cx="7559873" cy="627534"/>
          </a:xfrm>
        </p:spPr>
        <p:txBody>
          <a:bodyPr/>
          <a:lstStyle/>
          <a:p>
            <a:r>
              <a:rPr lang="en-GB" sz="2400" dirty="0" smtClean="0"/>
              <a:t>Risk Assessment 2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915566"/>
            <a:ext cx="7687420" cy="3240360"/>
          </a:xfrm>
        </p:spPr>
        <p:txBody>
          <a:bodyPr anchor="t">
            <a:noAutofit/>
          </a:bodyPr>
          <a:lstStyle/>
          <a:p>
            <a:pPr fontAlgn="base"/>
            <a:r>
              <a:rPr lang="en-GB" sz="2000" dirty="0" smtClean="0"/>
              <a:t>Interactive body </a:t>
            </a:r>
            <a:r>
              <a:rPr lang="en-GB" sz="2000" dirty="0"/>
              <a:t>mapping and hazard </a:t>
            </a:r>
            <a:r>
              <a:rPr lang="en-GB" sz="2000" dirty="0" smtClean="0"/>
              <a:t>mapping methods, combined with online tools or checklists, are a good way to identify and understand teleworkers´ home-based workplace and related MSD risks.</a:t>
            </a:r>
          </a:p>
          <a:p>
            <a:pPr marL="0" indent="0" fontAlgn="base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816" y="2283718"/>
            <a:ext cx="2350246" cy="1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0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0"/>
            <a:ext cx="7559873" cy="627534"/>
          </a:xfrm>
        </p:spPr>
        <p:txBody>
          <a:bodyPr/>
          <a:lstStyle/>
          <a:p>
            <a:r>
              <a:rPr lang="en-GB" sz="2400" dirty="0" smtClean="0"/>
              <a:t>Risk Assessment 3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915566"/>
            <a:ext cx="7657365" cy="3384376"/>
          </a:xfrm>
        </p:spPr>
        <p:txBody>
          <a:bodyPr anchor="t">
            <a:noAutofit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en-US" sz="1800" dirty="0"/>
              <a:t>Issues to be </a:t>
            </a:r>
            <a:r>
              <a:rPr lang="en-US" sz="1800" dirty="0" smtClean="0"/>
              <a:t>clarified (based on legal provisions / good practice):</a:t>
            </a:r>
          </a:p>
          <a:p>
            <a:pPr marL="0" indent="0">
              <a:buClr>
                <a:schemeClr val="accent1"/>
              </a:buClr>
              <a:buNone/>
            </a:pPr>
            <a:endParaRPr lang="en-US" sz="1800" dirty="0"/>
          </a:p>
          <a:p>
            <a:pPr marL="813150" indent="-457200">
              <a:buClr>
                <a:schemeClr val="accent1"/>
              </a:buClr>
            </a:pPr>
            <a:r>
              <a:rPr lang="en-US" sz="1800" dirty="0"/>
              <a:t>Who (when / how) assesses the risks</a:t>
            </a:r>
            <a:r>
              <a:rPr lang="en-US" sz="1800" dirty="0" smtClean="0"/>
              <a:t>;</a:t>
            </a:r>
            <a:endParaRPr lang="en-US" sz="1800" dirty="0"/>
          </a:p>
          <a:p>
            <a:pPr marL="813150" indent="-457200">
              <a:buClr>
                <a:schemeClr val="accent1"/>
              </a:buClr>
            </a:pPr>
            <a:r>
              <a:rPr lang="en-US" sz="1800" dirty="0"/>
              <a:t>Risks are assessed by the employer based on information provided by the worker; </a:t>
            </a:r>
          </a:p>
          <a:p>
            <a:pPr marL="813150" indent="-457200">
              <a:buClr>
                <a:schemeClr val="accent1"/>
              </a:buClr>
            </a:pPr>
            <a:r>
              <a:rPr lang="en-US" sz="1800" dirty="0"/>
              <a:t>Individual RA for each teleworker (self-assessment based on the tool / guide / checklist provided by the employer</a:t>
            </a:r>
            <a:r>
              <a:rPr lang="en-US" sz="1800" dirty="0" smtClean="0"/>
              <a:t>);</a:t>
            </a:r>
            <a:endParaRPr lang="en-US" sz="1800" dirty="0"/>
          </a:p>
          <a:p>
            <a:pPr marL="813150" indent="-457200">
              <a:buClr>
                <a:schemeClr val="accent1"/>
              </a:buClr>
            </a:pPr>
            <a:r>
              <a:rPr lang="en-US" sz="1800" dirty="0"/>
              <a:t>The employer / prevention specialist may visit the home with the worker’s permission. </a:t>
            </a:r>
            <a:r>
              <a:rPr lang="en-GB" sz="1800" dirty="0"/>
              <a:t>If permission is not granted, RA should be carried out on the basis of the information collected from the teleworker.</a:t>
            </a:r>
          </a:p>
        </p:txBody>
      </p:sp>
    </p:spTree>
    <p:extLst>
      <p:ext uri="{BB962C8B-B14F-4D97-AF65-F5344CB8AC3E}">
        <p14:creationId xmlns:p14="http://schemas.microsoft.com/office/powerpoint/2010/main" val="28511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064896" cy="627534"/>
          </a:xfrm>
        </p:spPr>
        <p:txBody>
          <a:bodyPr/>
          <a:lstStyle/>
          <a:p>
            <a:r>
              <a:rPr lang="en-GB" sz="2200" dirty="0"/>
              <a:t>Main work-related MSD risk factors related to telework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26454"/>
            <a:ext cx="7704906" cy="2232247"/>
          </a:xfrm>
        </p:spPr>
        <p:txBody>
          <a:bodyPr>
            <a:noAutofit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en-GB" sz="2000" dirty="0"/>
              <a:t>Workstation ergonomic and related body </a:t>
            </a:r>
            <a:r>
              <a:rPr lang="en-GB" sz="2000" dirty="0" smtClean="0"/>
              <a:t>postures</a:t>
            </a:r>
            <a:endParaRPr lang="en-GB" sz="2000" dirty="0"/>
          </a:p>
          <a:p>
            <a:pPr marL="342900" indent="-342900" fontAlgn="base">
              <a:buFont typeface="+mj-lt"/>
              <a:buAutoNum type="arabicPeriod"/>
            </a:pPr>
            <a:r>
              <a:rPr lang="es-ES" sz="2000" dirty="0"/>
              <a:t>Work </a:t>
            </a:r>
            <a:r>
              <a:rPr lang="es-ES" sz="2000" dirty="0" err="1"/>
              <a:t>environment</a:t>
            </a:r>
            <a:r>
              <a:rPr lang="es-ES" sz="2000" dirty="0"/>
              <a:t> </a:t>
            </a:r>
            <a:r>
              <a:rPr lang="es-ES" sz="2000" dirty="0" err="1" smtClean="0"/>
              <a:t>factors</a:t>
            </a:r>
            <a:endParaRPr lang="es-ES" sz="2000" dirty="0"/>
          </a:p>
          <a:p>
            <a:pPr marL="342900" indent="-342900" fontAlgn="base">
              <a:buFont typeface="+mj-lt"/>
              <a:buAutoNum type="arabicPeriod"/>
            </a:pPr>
            <a:r>
              <a:rPr lang="es-ES" sz="2000" dirty="0"/>
              <a:t>Sedentary behaviour and physical (</a:t>
            </a:r>
            <a:r>
              <a:rPr lang="es-ES" sz="2000" dirty="0" smtClean="0"/>
              <a:t>in)</a:t>
            </a:r>
            <a:r>
              <a:rPr lang="es-ES" sz="2000" dirty="0" err="1" smtClean="0"/>
              <a:t>activity</a:t>
            </a:r>
            <a:endParaRPr lang="es-ES" sz="2000" dirty="0"/>
          </a:p>
          <a:p>
            <a:pPr marL="342900" indent="-342900" fontAlgn="base">
              <a:buFont typeface="+mj-lt"/>
              <a:buAutoNum type="arabicPeriod"/>
            </a:pPr>
            <a:r>
              <a:rPr lang="es-ES" sz="2000" dirty="0"/>
              <a:t>Work </a:t>
            </a:r>
            <a:r>
              <a:rPr lang="es-ES" sz="2000" dirty="0" err="1"/>
              <a:t>organisation</a:t>
            </a:r>
            <a:r>
              <a:rPr lang="es-ES" sz="2000" dirty="0"/>
              <a:t> </a:t>
            </a:r>
            <a:r>
              <a:rPr lang="es-ES" sz="2000" dirty="0" err="1" smtClean="0"/>
              <a:t>factors</a:t>
            </a:r>
            <a:endParaRPr lang="es-ES" sz="2000" dirty="0"/>
          </a:p>
          <a:p>
            <a:pPr marL="342900" indent="-342900" fontAlgn="base">
              <a:buFont typeface="+mj-lt"/>
              <a:buAutoNum type="arabicPeriod"/>
            </a:pPr>
            <a:r>
              <a:rPr lang="es-ES" sz="2000" dirty="0"/>
              <a:t>Psychosocial </a:t>
            </a:r>
            <a:r>
              <a:rPr lang="es-ES" sz="2000" dirty="0" err="1"/>
              <a:t>risk</a:t>
            </a:r>
            <a:r>
              <a:rPr lang="es-ES" sz="2000" dirty="0"/>
              <a:t> </a:t>
            </a:r>
            <a:r>
              <a:rPr lang="es-ES" sz="2000" dirty="0" err="1" smtClean="0"/>
              <a:t>factors</a:t>
            </a:r>
            <a:endParaRPr lang="es-ES" sz="2000" dirty="0"/>
          </a:p>
          <a:p>
            <a:pPr marL="342900" indent="-342900" fontAlgn="base">
              <a:buFont typeface="+mj-lt"/>
              <a:buAutoNum type="arabicPeriod"/>
            </a:pPr>
            <a:r>
              <a:rPr lang="es-ES" sz="2000" dirty="0"/>
              <a:t>Individual factors</a:t>
            </a:r>
          </a:p>
          <a:p>
            <a:endParaRPr lang="en-GB" sz="1500" dirty="0"/>
          </a:p>
        </p:txBody>
      </p:sp>
      <p:sp>
        <p:nvSpPr>
          <p:cNvPr id="4" name="Rectangle 3"/>
          <p:cNvSpPr/>
          <p:nvPr/>
        </p:nvSpPr>
        <p:spPr>
          <a:xfrm>
            <a:off x="533830" y="3651870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Check this </a:t>
            </a:r>
            <a:r>
              <a:rPr lang="en-GB" b="1" dirty="0">
                <a:solidFill>
                  <a:schemeClr val="tx2"/>
                </a:solidFill>
                <a:hlinkClick r:id="rId3"/>
              </a:rPr>
              <a:t>PPT</a:t>
            </a:r>
            <a:r>
              <a:rPr lang="en-GB" b="1" dirty="0">
                <a:solidFill>
                  <a:schemeClr val="tx2"/>
                </a:solidFill>
              </a:rPr>
              <a:t> for a presentation of the risk factors </a:t>
            </a:r>
          </a:p>
        </p:txBody>
      </p:sp>
    </p:spTree>
    <p:extLst>
      <p:ext uri="{BB962C8B-B14F-4D97-AF65-F5344CB8AC3E}">
        <p14:creationId xmlns:p14="http://schemas.microsoft.com/office/powerpoint/2010/main" val="335611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722447" cy="420526"/>
          </a:xfrm>
        </p:spPr>
        <p:txBody>
          <a:bodyPr/>
          <a:lstStyle/>
          <a:p>
            <a:r>
              <a:rPr lang="en-GB" sz="2200" dirty="0"/>
              <a:t>Preventive / protective approaches to address MSD  risk factors related to telework at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054" y="930640"/>
            <a:ext cx="7632700" cy="286524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200" dirty="0"/>
              <a:t>Workplace design and </a:t>
            </a:r>
            <a:r>
              <a:rPr lang="en-GB" sz="2200" dirty="0" smtClean="0"/>
              <a:t>ergonomics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Work environment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dirty="0" smtClean="0"/>
              <a:t>Sedentary behaviour</a:t>
            </a:r>
            <a:endParaRPr lang="en-GB" sz="2200" dirty="0"/>
          </a:p>
          <a:p>
            <a:pPr marL="514350" indent="-514350">
              <a:buFont typeface="+mj-lt"/>
              <a:buAutoNum type="arabicPeriod"/>
            </a:pPr>
            <a:r>
              <a:rPr lang="en-GB" sz="2200" dirty="0"/>
              <a:t>Work </a:t>
            </a:r>
            <a:r>
              <a:rPr lang="en-GB" sz="2200" dirty="0" smtClean="0"/>
              <a:t>organisation</a:t>
            </a:r>
            <a:endParaRPr lang="en-GB" sz="2200" dirty="0"/>
          </a:p>
          <a:p>
            <a:pPr marL="514350" indent="-514350">
              <a:buFont typeface="+mj-lt"/>
              <a:buAutoNum type="arabicPeriod"/>
            </a:pPr>
            <a:r>
              <a:rPr lang="en-GB" sz="2200" dirty="0"/>
              <a:t>Psychosocial factors</a:t>
            </a:r>
            <a:endParaRPr lang="en-GB" sz="2200" strike="sngStrike" dirty="0"/>
          </a:p>
          <a:p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518054" y="3795885"/>
            <a:ext cx="6920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Check this </a:t>
            </a:r>
            <a:r>
              <a:rPr lang="en-GB" b="1" dirty="0">
                <a:solidFill>
                  <a:schemeClr val="tx2"/>
                </a:solidFill>
                <a:hlinkClick r:id="rId3"/>
              </a:rPr>
              <a:t>PPT</a:t>
            </a:r>
            <a:r>
              <a:rPr lang="en-GB" b="1" dirty="0">
                <a:solidFill>
                  <a:schemeClr val="tx2"/>
                </a:solidFill>
              </a:rPr>
              <a:t> for a presentation of preventive measures</a:t>
            </a:r>
          </a:p>
        </p:txBody>
      </p:sp>
    </p:spTree>
    <p:extLst>
      <p:ext uri="{BB962C8B-B14F-4D97-AF65-F5344CB8AC3E}">
        <p14:creationId xmlns:p14="http://schemas.microsoft.com/office/powerpoint/2010/main" val="266369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0"/>
            <a:ext cx="7722447" cy="627534"/>
          </a:xfrm>
        </p:spPr>
        <p:txBody>
          <a:bodyPr/>
          <a:lstStyle/>
          <a:p>
            <a:r>
              <a:rPr lang="en-GB" sz="2400" dirty="0"/>
              <a:t>Recommendations for the employers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131590"/>
            <a:ext cx="5904656" cy="2880320"/>
          </a:xfrm>
        </p:spPr>
        <p:txBody>
          <a:bodyPr>
            <a:normAutofit/>
          </a:bodyPr>
          <a:lstStyle/>
          <a:p>
            <a:pPr marL="342900" indent="-342900"/>
            <a:r>
              <a:rPr lang="es-ES" sz="2200" dirty="0" smtClean="0"/>
              <a:t>Training</a:t>
            </a:r>
          </a:p>
          <a:p>
            <a:pPr marL="342900" indent="-342900"/>
            <a:endParaRPr lang="en-GB" sz="2200" dirty="0" smtClean="0"/>
          </a:p>
          <a:p>
            <a:pPr marL="342900" indent="-342900"/>
            <a:r>
              <a:rPr lang="en-GB" sz="2200" dirty="0" smtClean="0"/>
              <a:t>Tips </a:t>
            </a:r>
            <a:r>
              <a:rPr lang="en-GB" sz="2200" dirty="0"/>
              <a:t>for line managers / </a:t>
            </a:r>
            <a:r>
              <a:rPr lang="en-GB" sz="2200" dirty="0" smtClean="0"/>
              <a:t>supervisors</a:t>
            </a:r>
          </a:p>
          <a:p>
            <a:pPr marL="0" indent="0">
              <a:buNone/>
            </a:pPr>
            <a:endParaRPr lang="en-GB" sz="2200" dirty="0" smtClean="0"/>
          </a:p>
          <a:p>
            <a:pPr marL="342900" indent="-342900"/>
            <a:r>
              <a:rPr lang="en-GB" sz="2200" dirty="0" smtClean="0"/>
              <a:t>Telework policy</a:t>
            </a:r>
            <a:endParaRPr lang="en-GB" sz="2200" strike="sngStrik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168" y="1347614"/>
            <a:ext cx="2016224" cy="244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7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0"/>
            <a:ext cx="7722447" cy="627534"/>
          </a:xfrm>
        </p:spPr>
        <p:txBody>
          <a:bodyPr/>
          <a:lstStyle/>
          <a:p>
            <a:pPr fontAlgn="base"/>
            <a:r>
              <a:rPr lang="en-GB" sz="2400" dirty="0" smtClean="0"/>
              <a:t>Recommendations – Training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915987"/>
            <a:ext cx="7632700" cy="3455987"/>
          </a:xfrm>
        </p:spPr>
        <p:txBody>
          <a:bodyPr anchor="t">
            <a:noAutofit/>
          </a:bodyPr>
          <a:lstStyle/>
          <a:p>
            <a:r>
              <a:rPr lang="en-GB" sz="2000" dirty="0"/>
              <a:t>Suitable, ergonomic equipment and adjustable furniture does not necessarily guarantee adequate </a:t>
            </a:r>
            <a:r>
              <a:rPr lang="en-GB" sz="2000" dirty="0" smtClean="0"/>
              <a:t>use.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It </a:t>
            </a:r>
            <a:r>
              <a:rPr lang="en-GB" sz="2000" dirty="0"/>
              <a:t>is equally important to </a:t>
            </a:r>
            <a:r>
              <a:rPr lang="en-GB" sz="2000" dirty="0" smtClean="0"/>
              <a:t>provide technical </a:t>
            </a:r>
            <a:r>
              <a:rPr lang="en-GB" sz="2000" dirty="0"/>
              <a:t>assistance and training </a:t>
            </a:r>
            <a:r>
              <a:rPr lang="en-GB" sz="2000" dirty="0" smtClean="0"/>
              <a:t>to </a:t>
            </a:r>
            <a:r>
              <a:rPr lang="en-GB" sz="2000" dirty="0"/>
              <a:t>help </a:t>
            </a:r>
            <a:r>
              <a:rPr lang="en-GB" sz="2000" dirty="0" smtClean="0"/>
              <a:t>teleworkers </a:t>
            </a:r>
            <a:r>
              <a:rPr lang="en-GB" sz="2000" dirty="0"/>
              <a:t>to make optimal use of </a:t>
            </a:r>
            <a:r>
              <a:rPr lang="en-GB" sz="2000" dirty="0" smtClean="0"/>
              <a:t>dynamic workstations </a:t>
            </a:r>
            <a:r>
              <a:rPr lang="en-GB" sz="2000" dirty="0"/>
              <a:t>and stay </a:t>
            </a:r>
            <a:r>
              <a:rPr lang="en-GB" sz="2000" dirty="0" smtClean="0"/>
              <a:t>active </a:t>
            </a:r>
            <a:r>
              <a:rPr lang="en-GB" sz="2000" dirty="0"/>
              <a:t>throughout the </a:t>
            </a:r>
            <a:r>
              <a:rPr lang="en-GB" sz="2000" dirty="0" smtClean="0"/>
              <a:t>workday</a:t>
            </a:r>
            <a:r>
              <a:rPr lang="en-GB" sz="2000" dirty="0"/>
              <a:t>. </a:t>
            </a:r>
            <a:endParaRPr lang="en-GB" sz="2000" dirty="0" smtClean="0"/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Teleworkers </a:t>
            </a:r>
            <a:r>
              <a:rPr lang="en-GB" sz="2000" dirty="0"/>
              <a:t>must be made aware of the value and possibilities of the workplace before they are prepared to make optimum use of it</a:t>
            </a:r>
            <a:r>
              <a:rPr lang="en-GB" sz="2000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282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4" y="0"/>
            <a:ext cx="7739988" cy="627534"/>
          </a:xfrm>
        </p:spPr>
        <p:txBody>
          <a:bodyPr/>
          <a:lstStyle/>
          <a:p>
            <a:pPr fontAlgn="base"/>
            <a:r>
              <a:rPr lang="en-GB" sz="2400" dirty="0" smtClean="0"/>
              <a:t>Recommendations – Training 2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915987"/>
            <a:ext cx="7722447" cy="3455987"/>
          </a:xfrm>
        </p:spPr>
        <p:txBody>
          <a:bodyPr anchor="t">
            <a:noAutofit/>
          </a:bodyPr>
          <a:lstStyle/>
          <a:p>
            <a:r>
              <a:rPr lang="en-GB" sz="2000" dirty="0" smtClean="0"/>
              <a:t>Training </a:t>
            </a:r>
            <a:r>
              <a:rPr lang="en-GB" sz="2000" dirty="0"/>
              <a:t>on healthy </a:t>
            </a:r>
            <a:r>
              <a:rPr lang="en-GB" sz="2000" u="sng" dirty="0"/>
              <a:t>(</a:t>
            </a:r>
            <a:r>
              <a:rPr lang="en-GB" sz="2000" u="sng" dirty="0" smtClean="0"/>
              <a:t>dis)connecting</a:t>
            </a:r>
            <a:r>
              <a:rPr lang="en-GB" sz="2000" dirty="0"/>
              <a:t>, merit of a healthy work environment and regularly moving and changing posture during the workday </a:t>
            </a:r>
            <a:r>
              <a:rPr lang="en-GB" sz="2000" dirty="0" smtClean="0"/>
              <a:t>is key. </a:t>
            </a:r>
          </a:p>
          <a:p>
            <a:pPr marL="0" indent="0">
              <a:buNone/>
            </a:pPr>
            <a:endParaRPr lang="en-GB" sz="2000" dirty="0" smtClean="0"/>
          </a:p>
          <a:p>
            <a:pPr fontAlgn="base"/>
            <a:r>
              <a:rPr lang="en-GB" sz="2000" dirty="0" smtClean="0"/>
              <a:t>Education </a:t>
            </a:r>
            <a:r>
              <a:rPr lang="en-GB" sz="2000" dirty="0"/>
              <a:t>and training play an important role in the prevention and management of MSDs, but only when it is part of a general prevention strategy focused on the reduction of health-related risks at the workplace. </a:t>
            </a:r>
          </a:p>
        </p:txBody>
      </p:sp>
    </p:spTree>
    <p:extLst>
      <p:ext uri="{BB962C8B-B14F-4D97-AF65-F5344CB8AC3E}">
        <p14:creationId xmlns:p14="http://schemas.microsoft.com/office/powerpoint/2010/main" val="190347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545825" cy="627534"/>
          </a:xfrm>
        </p:spPr>
        <p:txBody>
          <a:bodyPr/>
          <a:lstStyle/>
          <a:p>
            <a:pPr fontAlgn="base"/>
            <a:r>
              <a:rPr lang="en-GB" sz="2100" dirty="0" smtClean="0"/>
              <a:t>Recommendations – Tips for line mangers / supervisors 1</a:t>
            </a:r>
            <a:endParaRPr lang="en-GB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566"/>
            <a:ext cx="7545826" cy="3456409"/>
          </a:xfrm>
        </p:spPr>
        <p:txBody>
          <a:bodyPr anchor="t">
            <a:noAutofit/>
          </a:bodyPr>
          <a:lstStyle/>
          <a:p>
            <a:pPr marL="0" indent="0" fontAlgn="base">
              <a:buNone/>
            </a:pPr>
            <a:r>
              <a:rPr lang="en-GB" sz="1800" dirty="0" smtClean="0"/>
              <a:t>Some </a:t>
            </a:r>
            <a:r>
              <a:rPr lang="en-GB" sz="1800" dirty="0"/>
              <a:t>practical </a:t>
            </a:r>
            <a:r>
              <a:rPr lang="en-GB" sz="1800" dirty="0" smtClean="0"/>
              <a:t>advice to support teleworkers in preventing MSDs:</a:t>
            </a:r>
          </a:p>
          <a:p>
            <a:pPr marL="0" indent="0" fontAlgn="base">
              <a:buNone/>
            </a:pPr>
            <a:endParaRPr lang="en-GB" sz="1800" dirty="0" smtClean="0"/>
          </a:p>
          <a:p>
            <a:pPr fontAlgn="base"/>
            <a:r>
              <a:rPr lang="en-GB" sz="1800" dirty="0"/>
              <a:t>Provide ergonomic equipment (such as laptops, external mice, keyboards, screens, </a:t>
            </a:r>
            <a:r>
              <a:rPr lang="en-GB" sz="1800" dirty="0" err="1"/>
              <a:t>etc</a:t>
            </a:r>
            <a:r>
              <a:rPr lang="en-GB" sz="1800" dirty="0" smtClean="0"/>
              <a:t>).</a:t>
            </a:r>
          </a:p>
          <a:p>
            <a:pPr fontAlgn="base"/>
            <a:endParaRPr lang="en-GB" sz="1800" dirty="0"/>
          </a:p>
          <a:p>
            <a:pPr fontAlgn="base"/>
            <a:r>
              <a:rPr lang="en-GB" sz="1800" dirty="0"/>
              <a:t>Provide technical support and guidance on how to set up an effective home workstation</a:t>
            </a:r>
            <a:r>
              <a:rPr lang="en-GB" sz="1800" dirty="0" smtClean="0"/>
              <a:t>.</a:t>
            </a:r>
          </a:p>
          <a:p>
            <a:pPr fontAlgn="base"/>
            <a:endParaRPr lang="en-GB" sz="1800" dirty="0" smtClean="0"/>
          </a:p>
          <a:p>
            <a:pPr fontAlgn="base"/>
            <a:r>
              <a:rPr lang="en-GB" sz="1800" dirty="0"/>
              <a:t>Promote </a:t>
            </a:r>
            <a:r>
              <a:rPr lang="en-GB" sz="1800" dirty="0" smtClean="0"/>
              <a:t>regular physical exercise </a:t>
            </a:r>
            <a:r>
              <a:rPr lang="en-GB" sz="1800" dirty="0"/>
              <a:t>by encouraging employees to take part in active breaks and short </a:t>
            </a:r>
            <a:r>
              <a:rPr lang="en-GB" sz="1800" dirty="0" smtClean="0"/>
              <a:t>workouts </a:t>
            </a:r>
            <a:r>
              <a:rPr lang="en-GB" sz="1800" dirty="0"/>
              <a:t>during online meetings</a:t>
            </a:r>
            <a:r>
              <a:rPr lang="en-GB" sz="1800" dirty="0" smtClean="0"/>
              <a:t>.</a:t>
            </a:r>
            <a:endParaRPr lang="en-GB" sz="1800" dirty="0"/>
          </a:p>
          <a:p>
            <a:pPr marL="0" indent="0" fontAlgn="base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910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640960" cy="627534"/>
          </a:xfrm>
        </p:spPr>
        <p:txBody>
          <a:bodyPr/>
          <a:lstStyle/>
          <a:p>
            <a:pPr fontAlgn="base"/>
            <a:r>
              <a:rPr lang="en-GB" sz="2100" dirty="0" smtClean="0"/>
              <a:t>Recommendations – Tips for line mangers / supervisors 2</a:t>
            </a:r>
            <a:endParaRPr lang="en-GB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915566"/>
            <a:ext cx="7632898" cy="3168352"/>
          </a:xfrm>
        </p:spPr>
        <p:txBody>
          <a:bodyPr anchor="t">
            <a:noAutofit/>
          </a:bodyPr>
          <a:lstStyle/>
          <a:p>
            <a:pPr fontAlgn="base"/>
            <a:r>
              <a:rPr lang="en-GB" sz="1800" dirty="0" smtClean="0"/>
              <a:t>Stay connected: </a:t>
            </a:r>
          </a:p>
          <a:p>
            <a:pPr fontAlgn="base"/>
            <a:endParaRPr lang="en-GB" sz="1800" dirty="0" smtClean="0"/>
          </a:p>
          <a:p>
            <a:pPr lvl="3" fontAlgn="base"/>
            <a:r>
              <a:rPr lang="en-GB" sz="1700" dirty="0" smtClean="0"/>
              <a:t>Regular individual contacts allow supervisors to be informed about teleworkers’ workload, needs and concerns and their work progress, etc.</a:t>
            </a:r>
          </a:p>
          <a:p>
            <a:pPr lvl="3" fontAlgn="base"/>
            <a:endParaRPr lang="en-GB" sz="1700" dirty="0"/>
          </a:p>
          <a:p>
            <a:pPr lvl="3" fontAlgn="base"/>
            <a:r>
              <a:rPr lang="en-GB" sz="1700" dirty="0" smtClean="0"/>
              <a:t>Regular </a:t>
            </a:r>
            <a:r>
              <a:rPr lang="en-GB" sz="1700" dirty="0"/>
              <a:t>team meetings help to ensure uniform information flows to all </a:t>
            </a:r>
            <a:r>
              <a:rPr lang="en-GB" sz="1700" dirty="0" smtClean="0"/>
              <a:t>employees.</a:t>
            </a:r>
          </a:p>
          <a:p>
            <a:pPr marL="141750" lvl="1" indent="0" fontAlgn="base">
              <a:buNone/>
            </a:pPr>
            <a:endParaRPr lang="en-GB" sz="1800" dirty="0" smtClean="0"/>
          </a:p>
          <a:p>
            <a:pPr fontAlgn="base"/>
            <a:r>
              <a:rPr lang="es-ES" sz="1800" dirty="0" smtClean="0"/>
              <a:t>Provide teleworking buddies to allow employees to share their concerns, which will detect potential difficulties more quickly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77003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712968" cy="627534"/>
          </a:xfrm>
        </p:spPr>
        <p:txBody>
          <a:bodyPr/>
          <a:lstStyle/>
          <a:p>
            <a:pPr fontAlgn="base"/>
            <a:r>
              <a:rPr lang="en-GB" sz="2100" dirty="0" smtClean="0"/>
              <a:t>Recommendations – Tips for line mangers / supervisors 3</a:t>
            </a:r>
            <a:endParaRPr lang="en-GB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9585" y="915988"/>
            <a:ext cx="7712866" cy="3455987"/>
          </a:xfrm>
        </p:spPr>
        <p:txBody>
          <a:bodyPr anchor="t">
            <a:noAutofit/>
          </a:bodyPr>
          <a:lstStyle/>
          <a:p>
            <a:pPr fontAlgn="base"/>
            <a:r>
              <a:rPr lang="en-GB" sz="1800" dirty="0" smtClean="0"/>
              <a:t>Make</a:t>
            </a:r>
            <a:r>
              <a:rPr lang="en-GB" sz="1800" dirty="0"/>
              <a:t>, in consultation with the employees, clear agreements about the results that they are expected to achieve, hours of accessibility, how to monitor progress and report results, etc.   </a:t>
            </a:r>
            <a:endParaRPr lang="en-GB" sz="1800" dirty="0" smtClean="0"/>
          </a:p>
          <a:p>
            <a:pPr marL="0" indent="0" fontAlgn="base">
              <a:buNone/>
            </a:pPr>
            <a:endParaRPr lang="en-GB" sz="1800" dirty="0"/>
          </a:p>
          <a:p>
            <a:pPr fontAlgn="base"/>
            <a:r>
              <a:rPr lang="en-GB" sz="1800" dirty="0"/>
              <a:t>Engage in dialogue with employees on healthy </a:t>
            </a:r>
            <a:r>
              <a:rPr lang="en-GB" sz="1800" dirty="0" smtClean="0"/>
              <a:t>(dis)connection.</a:t>
            </a:r>
          </a:p>
          <a:p>
            <a:pPr marL="0" indent="0" fontAlgn="base">
              <a:buNone/>
            </a:pPr>
            <a:r>
              <a:rPr lang="en-GB" sz="1800" dirty="0" smtClean="0"/>
              <a:t> </a:t>
            </a:r>
          </a:p>
          <a:p>
            <a:pPr lvl="3" fontAlgn="base"/>
            <a:r>
              <a:rPr lang="en-GB" sz="1700" dirty="0" smtClean="0"/>
              <a:t>What </a:t>
            </a:r>
            <a:r>
              <a:rPr lang="en-GB" sz="1700" dirty="0"/>
              <a:t>are their needs? </a:t>
            </a:r>
            <a:endParaRPr lang="en-GB" sz="1700" dirty="0" smtClean="0"/>
          </a:p>
          <a:p>
            <a:pPr lvl="3" fontAlgn="base"/>
            <a:r>
              <a:rPr lang="en-GB" sz="1700" dirty="0" smtClean="0"/>
              <a:t>What </a:t>
            </a:r>
            <a:r>
              <a:rPr lang="en-GB" sz="1700" dirty="0"/>
              <a:t>do they </a:t>
            </a:r>
            <a:r>
              <a:rPr lang="en-GB" sz="1700" dirty="0" smtClean="0"/>
              <a:t>expect?</a:t>
            </a:r>
          </a:p>
          <a:p>
            <a:pPr lvl="3" fontAlgn="base"/>
            <a:r>
              <a:rPr lang="en-GB" sz="1700" dirty="0" smtClean="0"/>
              <a:t>What </a:t>
            </a:r>
            <a:r>
              <a:rPr lang="en-GB" sz="1700" dirty="0"/>
              <a:t>do you expect? </a:t>
            </a:r>
            <a:endParaRPr lang="en-GB" sz="1700" dirty="0" smtClean="0"/>
          </a:p>
          <a:p>
            <a:pPr lvl="3" fontAlgn="base"/>
            <a:r>
              <a:rPr lang="en-GB" sz="1700" dirty="0" smtClean="0"/>
              <a:t>Tell </a:t>
            </a:r>
            <a:r>
              <a:rPr lang="en-GB" sz="1700" dirty="0"/>
              <a:t>also what you do not expect. </a:t>
            </a:r>
            <a:endParaRPr lang="en-GB" sz="1700" dirty="0" smtClean="0"/>
          </a:p>
          <a:p>
            <a:pPr lvl="3" fontAlgn="base"/>
            <a:r>
              <a:rPr lang="en-GB" sz="1700" dirty="0"/>
              <a:t>E</a:t>
            </a:r>
            <a:r>
              <a:rPr lang="en-GB" sz="1700" dirty="0" smtClean="0"/>
              <a:t>xplain </a:t>
            </a:r>
            <a:r>
              <a:rPr lang="en-GB" sz="1700" dirty="0"/>
              <a:t>the right to </a:t>
            </a:r>
            <a:r>
              <a:rPr lang="en-GB" sz="1700" dirty="0" smtClean="0"/>
              <a:t>disconnect </a:t>
            </a:r>
            <a:r>
              <a:rPr lang="en-GB" sz="1700" dirty="0"/>
              <a:t>(e.g. taking breaks, working in low-stimulus environment, switch off mailbox after working hours, …). </a:t>
            </a:r>
          </a:p>
        </p:txBody>
      </p:sp>
    </p:spTree>
    <p:extLst>
      <p:ext uri="{BB962C8B-B14F-4D97-AF65-F5344CB8AC3E}">
        <p14:creationId xmlns:p14="http://schemas.microsoft.com/office/powerpoint/2010/main" val="364230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0"/>
            <a:ext cx="7722447" cy="627534"/>
          </a:xfrm>
        </p:spPr>
        <p:txBody>
          <a:bodyPr/>
          <a:lstStyle/>
          <a:p>
            <a:pPr fontAlgn="base"/>
            <a:r>
              <a:rPr lang="en-GB" sz="2400" dirty="0" smtClean="0"/>
              <a:t>Recommendations – Telework policy 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467" y="899288"/>
            <a:ext cx="7694983" cy="3472687"/>
          </a:xfrm>
        </p:spPr>
        <p:txBody>
          <a:bodyPr anchor="t">
            <a:noAutofit/>
          </a:bodyPr>
          <a:lstStyle/>
          <a:p>
            <a:r>
              <a:rPr lang="en-GB" sz="1800" dirty="0" smtClean="0"/>
              <a:t>Make </a:t>
            </a:r>
            <a:r>
              <a:rPr lang="en-GB" sz="1800" dirty="0"/>
              <a:t>use of a clear telework policy with necessary attention to the physical, ergonomic and psychosocial aspects and risk factors of teleworking. </a:t>
            </a:r>
            <a:endParaRPr lang="en-GB" sz="1800" dirty="0" smtClean="0"/>
          </a:p>
          <a:p>
            <a:endParaRPr lang="en-GB" sz="1800" dirty="0" smtClean="0"/>
          </a:p>
          <a:p>
            <a:r>
              <a:rPr lang="en-GB" sz="1800" dirty="0" smtClean="0"/>
              <a:t>The telework policy includes (among other) agreements / clear provision on:</a:t>
            </a:r>
          </a:p>
          <a:p>
            <a:pPr marL="0" indent="0">
              <a:buNone/>
            </a:pPr>
            <a:endParaRPr lang="en-GB" sz="1400" dirty="0" smtClean="0"/>
          </a:p>
          <a:p>
            <a:pPr lvl="3"/>
            <a:r>
              <a:rPr lang="en-GB" sz="1500" dirty="0" smtClean="0"/>
              <a:t> risk assessment </a:t>
            </a:r>
          </a:p>
          <a:p>
            <a:pPr lvl="3"/>
            <a:r>
              <a:rPr lang="en-GB" sz="1500" dirty="0"/>
              <a:t> </a:t>
            </a:r>
            <a:r>
              <a:rPr lang="en-GB" sz="1500" dirty="0" smtClean="0"/>
              <a:t>accessibility / the virtual work environment;</a:t>
            </a:r>
          </a:p>
          <a:p>
            <a:pPr lvl="3"/>
            <a:r>
              <a:rPr lang="en-GB" sz="1500" dirty="0"/>
              <a:t> </a:t>
            </a:r>
            <a:r>
              <a:rPr lang="en-GB" sz="1500" dirty="0" smtClean="0"/>
              <a:t>ergonomic equipment;</a:t>
            </a:r>
          </a:p>
          <a:p>
            <a:pPr lvl="3"/>
            <a:r>
              <a:rPr lang="en-GB" sz="1500" dirty="0"/>
              <a:t> </a:t>
            </a:r>
            <a:r>
              <a:rPr lang="en-GB" sz="1500" dirty="0" smtClean="0"/>
              <a:t>healthy </a:t>
            </a:r>
            <a:r>
              <a:rPr lang="en-GB" sz="1500" dirty="0"/>
              <a:t>(</a:t>
            </a:r>
            <a:r>
              <a:rPr lang="en-GB" sz="1500" dirty="0" smtClean="0"/>
              <a:t>dis)connecting (right to disconnect);</a:t>
            </a:r>
          </a:p>
          <a:p>
            <a:pPr lvl="3"/>
            <a:r>
              <a:rPr lang="en-GB" sz="1500" dirty="0"/>
              <a:t> </a:t>
            </a:r>
            <a:r>
              <a:rPr lang="en-GB" sz="1500" dirty="0" smtClean="0"/>
              <a:t>expected </a:t>
            </a:r>
            <a:r>
              <a:rPr lang="en-GB" sz="1500" dirty="0"/>
              <a:t>output and </a:t>
            </a:r>
            <a:r>
              <a:rPr lang="en-GB" sz="1500" dirty="0" smtClean="0"/>
              <a:t>results; </a:t>
            </a:r>
          </a:p>
          <a:p>
            <a:pPr lvl="3"/>
            <a:r>
              <a:rPr lang="en-GB" sz="1500" dirty="0" smtClean="0"/>
              <a:t>informing </a:t>
            </a:r>
            <a:r>
              <a:rPr lang="en-GB" sz="1500" dirty="0"/>
              <a:t>and supporting </a:t>
            </a:r>
            <a:r>
              <a:rPr lang="en-GB" sz="1500" dirty="0" smtClean="0"/>
              <a:t>employees;</a:t>
            </a:r>
          </a:p>
          <a:p>
            <a:pPr lvl="3"/>
            <a:r>
              <a:rPr lang="en-GB" sz="1500" dirty="0" smtClean="0"/>
              <a:t>…</a:t>
            </a:r>
          </a:p>
          <a:p>
            <a:pPr lvl="1" fontAlgn="base"/>
            <a:endParaRPr lang="en-GB" sz="1800" dirty="0"/>
          </a:p>
          <a:p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635631"/>
            <a:ext cx="1944215" cy="166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27534"/>
          </a:xfrm>
        </p:spPr>
        <p:txBody>
          <a:bodyPr lIns="0" tIns="0" rIns="0" bIns="0"/>
          <a:lstStyle/>
          <a:p>
            <a:r>
              <a:rPr lang="en-US" sz="2400" dirty="0">
                <a:solidFill>
                  <a:schemeClr val="accent1"/>
                </a:solidFill>
              </a:rPr>
              <a:t>Join us and lighten the load!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895" y="929059"/>
            <a:ext cx="6175997" cy="347399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3645000"/>
          </a:xfrm>
        </p:spPr>
        <p:txBody>
          <a:bodyPr>
            <a:norm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 smtClean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en-US" sz="1600" dirty="0" smtClean="0">
                <a:solidFill>
                  <a:schemeClr val="accent1"/>
                </a:solidFill>
              </a:rPr>
              <a:t>Find </a:t>
            </a:r>
            <a:r>
              <a:rPr lang="en-US" sz="1600" dirty="0">
                <a:solidFill>
                  <a:schemeClr val="accent1"/>
                </a:solidFill>
              </a:rPr>
              <a:t>out more on the campaign website:</a:t>
            </a:r>
          </a:p>
          <a:p>
            <a:pPr marL="189000" lvl="1" indent="0">
              <a:buSzPct val="120000"/>
              <a:buNone/>
            </a:pPr>
            <a:r>
              <a:rPr lang="en-US" sz="1600" b="1" dirty="0" smtClean="0">
                <a:solidFill>
                  <a:schemeClr val="accent1"/>
                </a:solidFill>
                <a:hlinkClick r:id="rId5"/>
              </a:rPr>
              <a:t>healthy-workplaces.eu</a:t>
            </a:r>
            <a:endParaRPr lang="en-US" sz="1600" b="1" dirty="0">
              <a:solidFill>
                <a:schemeClr val="accent1"/>
              </a:solidFill>
            </a:endParaRPr>
          </a:p>
          <a:p>
            <a:pPr lvl="1">
              <a:buSzPct val="120000"/>
              <a:buBlip>
                <a:blip r:embed="rId4"/>
              </a:buBlip>
            </a:pPr>
            <a:endParaRPr lang="en-US" sz="1600" dirty="0" smtClean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1600" dirty="0" smtClean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en-US" sz="1600" dirty="0" smtClean="0">
                <a:solidFill>
                  <a:schemeClr val="accent1"/>
                </a:solidFill>
              </a:rPr>
              <a:t>Subscribe </a:t>
            </a:r>
            <a:r>
              <a:rPr lang="en-US" sz="1600" dirty="0">
                <a:solidFill>
                  <a:schemeClr val="accent1"/>
                </a:solidFill>
              </a:rPr>
              <a:t>to our campaign newsletter:</a:t>
            </a:r>
          </a:p>
          <a:p>
            <a:pPr marL="189000" lvl="1" indent="0">
              <a:buSzPct val="120000"/>
              <a:buNone/>
            </a:pPr>
            <a:r>
              <a:rPr lang="es-ES" sz="1600" b="1" u="sng" dirty="0">
                <a:solidFill>
                  <a:schemeClr val="accent1"/>
                </a:solidFill>
                <a:hlinkClick r:id="rId6"/>
              </a:rPr>
              <a:t>https://</a:t>
            </a:r>
            <a:r>
              <a:rPr lang="es-ES" sz="1600" b="1" u="sng" dirty="0" smtClean="0">
                <a:solidFill>
                  <a:schemeClr val="accent1"/>
                </a:solidFill>
                <a:hlinkClick r:id="rId6"/>
              </a:rPr>
              <a:t>healthy-workplaces.eu/en/healthy-workplaces-newsletter</a:t>
            </a:r>
            <a:endParaRPr lang="en-US" sz="800" dirty="0">
              <a:solidFill>
                <a:schemeClr val="accent1"/>
              </a:solidFill>
            </a:endParaRPr>
          </a:p>
          <a:p>
            <a:pPr marL="189000" lvl="1" indent="0">
              <a:buSzPct val="120000"/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600" dirty="0" smtClean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en-US" sz="1600" dirty="0" smtClean="0">
                <a:solidFill>
                  <a:schemeClr val="accent1"/>
                </a:solidFill>
              </a:rPr>
              <a:t>Keep </a:t>
            </a:r>
            <a:r>
              <a:rPr lang="en-US" sz="1600" dirty="0">
                <a:solidFill>
                  <a:schemeClr val="accent1"/>
                </a:solidFill>
              </a:rPr>
              <a:t>up to date with activities and events </a:t>
            </a:r>
            <a:r>
              <a:rPr lang="en-US" sz="1600" dirty="0" smtClean="0">
                <a:solidFill>
                  <a:schemeClr val="accent1"/>
                </a:solidFill>
              </a:rPr>
              <a:t>through </a:t>
            </a:r>
            <a:r>
              <a:rPr lang="en-US" sz="1600" dirty="0">
                <a:solidFill>
                  <a:schemeClr val="accent1"/>
                </a:solidFill>
              </a:rPr>
              <a:t>social media:</a:t>
            </a: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795886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3795886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3795886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3795886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3795886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rgbClr val="ACC700"/>
                </a:solidFill>
              </a:rPr>
              <a:t>#</a:t>
            </a:r>
            <a:r>
              <a:rPr lang="en-GB" sz="1400" b="1" dirty="0" err="1">
                <a:solidFill>
                  <a:srgbClr val="ACC700"/>
                </a:solidFill>
              </a:rPr>
              <a:t>EUhealthyworkplaces</a:t>
            </a:r>
            <a:r>
              <a:rPr lang="en-GB" sz="1400" b="1" dirty="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020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6939</TotalTime>
  <Words>1732</Words>
  <Application>Microsoft Office PowerPoint</Application>
  <PresentationFormat>On-screen Show (16:9)</PresentationFormat>
  <Paragraphs>167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ＭＳ Ｐゴシック</vt:lpstr>
      <vt:lpstr>Arial</vt:lpstr>
      <vt:lpstr>Calibri</vt:lpstr>
      <vt:lpstr>Courier New</vt:lpstr>
      <vt:lpstr>Trebuchet MS</vt:lpstr>
      <vt:lpstr>Wingdings</vt:lpstr>
      <vt:lpstr>1_HWC2018-19_Template_16-9</vt:lpstr>
      <vt:lpstr>PowerPoint Presentation</vt:lpstr>
      <vt:lpstr>PowerPoint Presentation</vt:lpstr>
      <vt:lpstr>Introduction - Home-based telework </vt:lpstr>
      <vt:lpstr>Introduction - Home-based telework and MSDs </vt:lpstr>
      <vt:lpstr>Risk assessment</vt:lpstr>
      <vt:lpstr>Risk Assessment 2</vt:lpstr>
      <vt:lpstr>Risk Assessment 3</vt:lpstr>
      <vt:lpstr>Main work-related MSD risk factors related to telework</vt:lpstr>
      <vt:lpstr>Preventive / protective approaches to address MSD  risk factors related to telework at home</vt:lpstr>
      <vt:lpstr>Recommendations for the employers </vt:lpstr>
      <vt:lpstr>Recommendations – Training</vt:lpstr>
      <vt:lpstr>Recommendations – Training 2</vt:lpstr>
      <vt:lpstr>Recommendations – Tips for line mangers / supervisors 1</vt:lpstr>
      <vt:lpstr>Recommendations – Tips for line mangers / supervisors 2</vt:lpstr>
      <vt:lpstr>Recommendations – Tips for line mangers / supervisors 3</vt:lpstr>
      <vt:lpstr>Recommendations – Telework policy  </vt:lpstr>
      <vt:lpstr>Join us and lighten the load!</vt:lpstr>
    </vt:vector>
  </TitlesOfParts>
  <Manager/>
  <Company>EU-OSHA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Xabier ALTUBE</dc:creator>
  <cp:keywords/>
  <dc:description/>
  <cp:lastModifiedBy>Lorenzo MUNAR</cp:lastModifiedBy>
  <cp:revision>737</cp:revision>
  <cp:lastPrinted>2019-10-04T15:07:06Z</cp:lastPrinted>
  <dcterms:created xsi:type="dcterms:W3CDTF">2015-10-14T15:05:30Z</dcterms:created>
  <dcterms:modified xsi:type="dcterms:W3CDTF">2022-01-20T08:26:48Z</dcterms:modified>
  <cp:category/>
</cp:coreProperties>
</file>