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4"/>
  </p:sldMasterIdLst>
  <p:notesMasterIdLst>
    <p:notesMasterId r:id="rId31"/>
  </p:notesMasterIdLst>
  <p:handoutMasterIdLst>
    <p:handoutMasterId r:id="rId32"/>
  </p:handoutMasterIdLst>
  <p:sldIdLst>
    <p:sldId id="330" r:id="rId5"/>
    <p:sldId id="293" r:id="rId6"/>
    <p:sldId id="304" r:id="rId7"/>
    <p:sldId id="323" r:id="rId8"/>
    <p:sldId id="265" r:id="rId9"/>
    <p:sldId id="321" r:id="rId10"/>
    <p:sldId id="324" r:id="rId11"/>
    <p:sldId id="318" r:id="rId12"/>
    <p:sldId id="325" r:id="rId13"/>
    <p:sldId id="297" r:id="rId14"/>
    <p:sldId id="302" r:id="rId15"/>
    <p:sldId id="322" r:id="rId16"/>
    <p:sldId id="312" r:id="rId17"/>
    <p:sldId id="326" r:id="rId18"/>
    <p:sldId id="314" r:id="rId19"/>
    <p:sldId id="327" r:id="rId20"/>
    <p:sldId id="308" r:id="rId21"/>
    <p:sldId id="328" r:id="rId22"/>
    <p:sldId id="316" r:id="rId23"/>
    <p:sldId id="329" r:id="rId24"/>
    <p:sldId id="310" r:id="rId25"/>
    <p:sldId id="275" r:id="rId26"/>
    <p:sldId id="258" r:id="rId27"/>
    <p:sldId id="299" r:id="rId28"/>
    <p:sldId id="300" r:id="rId29"/>
    <p:sldId id="267" r:id="rId30"/>
  </p:sldIdLst>
  <p:sldSz cx="9144000" cy="5143500" type="screen16x9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48" userDrawn="1">
          <p15:clr>
            <a:srgbClr val="A4A3A4"/>
          </p15:clr>
        </p15:guide>
        <p15:guide id="2" pos="5193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5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A4A710-5839-6FF8-28B9-1AC30E9627CA}" name="EU-OSHA" initials="MaC" userId="EU-OSHA" providerId="None"/>
  <p188:author id="{DABE6657-BD1E-D9FC-934B-683867F03CFE}" name="Laura MRČELA" initials="LM" userId="S::mrcela@osha.europa.eu::544a201c-d8e8-40ab-a33f-4e1fff986620" providerId="AD"/>
  <p188:author id="{E3AF8B5E-6464-7A57-D579-2ADE157D5A95}" name="Heike KLEMPA" initials="HK" userId="S::klempa@osha.europa.eu::61c18091-9ed8-47f8-8b2a-a5900ab75e2c" providerId="AD"/>
  <p188:author id="{6FACAED9-E0EB-8C13-CB74-ED4007A6C8FE}" name="Andrew Smith" initials="AS" userId="Andrew Smith" providerId="None"/>
  <p188:author id="{FA41AADB-5E2C-52F3-E82B-3E9D258CC945}" name="Birgit" initials="BM" userId="Birgit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CDT" initials="CDT" lastIdx="23" clrIdx="6">
    <p:extLst>
      <p:ext uri="{19B8F6BF-5375-455C-9EA6-DF929625EA0E}">
        <p15:presenceInfo xmlns:p15="http://schemas.microsoft.com/office/powerpoint/2012/main" userId="CD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C700"/>
    <a:srgbClr val="E64715"/>
    <a:srgbClr val="B1B3B4"/>
    <a:srgbClr val="F6A400"/>
    <a:srgbClr val="003399"/>
    <a:srgbClr val="D4502A"/>
    <a:srgbClr val="89C14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AD795D-AD52-9535-CD1F-6C2A8362225B}" v="189" dt="2023-03-22T10:23:22.926"/>
    <p1510:client id="{5D2FD2C1-CA9C-A9D7-8C26-A29AC5D44D3E}" v="278" dt="2023-03-22T11:00:40.0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375" autoAdjust="0"/>
  </p:normalViewPr>
  <p:slideViewPr>
    <p:cSldViewPr snapToGrid="0">
      <p:cViewPr varScale="1">
        <p:scale>
          <a:sx n="121" d="100"/>
          <a:sy n="121" d="100"/>
        </p:scale>
        <p:origin x="1236" y="90"/>
      </p:cViewPr>
      <p:guideLst>
        <p:guide orient="horz" pos="2748"/>
        <p:guide pos="5193"/>
        <p:guide pos="340"/>
        <p:guide orient="horz" pos="57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Prelec" userId="S::marina.prelec_mrosp.hr#ext#@euosha.onmicrosoft.com::d0f4b06b-b29f-4f1a-8eb1-9e055e839b7b" providerId="AD" clId="Web-{5D2FD2C1-CA9C-A9D7-8C26-A29AC5D44D3E}"/>
    <pc:docChg chg="modSld">
      <pc:chgData name="Marina Prelec" userId="S::marina.prelec_mrosp.hr#ext#@euosha.onmicrosoft.com::d0f4b06b-b29f-4f1a-8eb1-9e055e839b7b" providerId="AD" clId="Web-{5D2FD2C1-CA9C-A9D7-8C26-A29AC5D44D3E}" dt="2023-03-22T11:00:38.992" v="156" actId="20577"/>
      <pc:docMkLst>
        <pc:docMk/>
      </pc:docMkLst>
      <pc:sldChg chg="modSp">
        <pc:chgData name="Marina Prelec" userId="S::marina.prelec_mrosp.hr#ext#@euosha.onmicrosoft.com::d0f4b06b-b29f-4f1a-8eb1-9e055e839b7b" providerId="AD" clId="Web-{5D2FD2C1-CA9C-A9D7-8C26-A29AC5D44D3E}" dt="2023-03-22T11:00:38.992" v="156" actId="20577"/>
        <pc:sldMkLst>
          <pc:docMk/>
          <pc:sldMk cId="1749694933" sldId="275"/>
        </pc:sldMkLst>
        <pc:spChg chg="mod">
          <ac:chgData name="Marina Prelec" userId="S::marina.prelec_mrosp.hr#ext#@euosha.onmicrosoft.com::d0f4b06b-b29f-4f1a-8eb1-9e055e839b7b" providerId="AD" clId="Web-{5D2FD2C1-CA9C-A9D7-8C26-A29AC5D44D3E}" dt="2023-03-22T11:00:38.992" v="156" actId="20577"/>
          <ac:spMkLst>
            <pc:docMk/>
            <pc:sldMk cId="1749694933" sldId="275"/>
            <ac:spMk id="11" creationId="{235927FE-E68F-B143-A6DD-76F098377766}"/>
          </ac:spMkLst>
        </pc:spChg>
      </pc:sldChg>
      <pc:sldChg chg="modSp">
        <pc:chgData name="Marina Prelec" userId="S::marina.prelec_mrosp.hr#ext#@euosha.onmicrosoft.com::d0f4b06b-b29f-4f1a-8eb1-9e055e839b7b" providerId="AD" clId="Web-{5D2FD2C1-CA9C-A9D7-8C26-A29AC5D44D3E}" dt="2023-03-22T10:34:16.640" v="60" actId="20577"/>
        <pc:sldMkLst>
          <pc:docMk/>
          <pc:sldMk cId="4081686080" sldId="302"/>
        </pc:sldMkLst>
        <pc:spChg chg="mod">
          <ac:chgData name="Marina Prelec" userId="S::marina.prelec_mrosp.hr#ext#@euosha.onmicrosoft.com::d0f4b06b-b29f-4f1a-8eb1-9e055e839b7b" providerId="AD" clId="Web-{5D2FD2C1-CA9C-A9D7-8C26-A29AC5D44D3E}" dt="2023-03-22T10:34:16.640" v="60" actId="20577"/>
          <ac:spMkLst>
            <pc:docMk/>
            <pc:sldMk cId="4081686080" sldId="302"/>
            <ac:spMk id="20" creationId="{7112F58D-1582-0B48-BE64-71C3B9526F27}"/>
          </ac:spMkLst>
        </pc:spChg>
        <pc:spChg chg="mod">
          <ac:chgData name="Marina Prelec" userId="S::marina.prelec_mrosp.hr#ext#@euosha.onmicrosoft.com::d0f4b06b-b29f-4f1a-8eb1-9e055e839b7b" providerId="AD" clId="Web-{5D2FD2C1-CA9C-A9D7-8C26-A29AC5D44D3E}" dt="2023-03-22T10:34:05.468" v="58" actId="20577"/>
          <ac:spMkLst>
            <pc:docMk/>
            <pc:sldMk cId="4081686080" sldId="302"/>
            <ac:spMk id="25" creationId="{00000000-0000-0000-0000-000000000000}"/>
          </ac:spMkLst>
        </pc:spChg>
      </pc:sldChg>
      <pc:sldChg chg="modSp">
        <pc:chgData name="Marina Prelec" userId="S::marina.prelec_mrosp.hr#ext#@euosha.onmicrosoft.com::d0f4b06b-b29f-4f1a-8eb1-9e055e839b7b" providerId="AD" clId="Web-{5D2FD2C1-CA9C-A9D7-8C26-A29AC5D44D3E}" dt="2023-03-22T10:51:26.941" v="124" actId="20577"/>
        <pc:sldMkLst>
          <pc:docMk/>
          <pc:sldMk cId="2663294577" sldId="308"/>
        </pc:sldMkLst>
        <pc:spChg chg="mod">
          <ac:chgData name="Marina Prelec" userId="S::marina.prelec_mrosp.hr#ext#@euosha.onmicrosoft.com::d0f4b06b-b29f-4f1a-8eb1-9e055e839b7b" providerId="AD" clId="Web-{5D2FD2C1-CA9C-A9D7-8C26-A29AC5D44D3E}" dt="2023-03-22T10:51:26.941" v="124" actId="20577"/>
          <ac:spMkLst>
            <pc:docMk/>
            <pc:sldMk cId="2663294577" sldId="308"/>
            <ac:spMk id="2" creationId="{00000000-0000-0000-0000-000000000000}"/>
          </ac:spMkLst>
        </pc:spChg>
      </pc:sldChg>
      <pc:sldChg chg="modSp">
        <pc:chgData name="Marina Prelec" userId="S::marina.prelec_mrosp.hr#ext#@euosha.onmicrosoft.com::d0f4b06b-b29f-4f1a-8eb1-9e055e839b7b" providerId="AD" clId="Web-{5D2FD2C1-CA9C-A9D7-8C26-A29AC5D44D3E}" dt="2023-03-22T11:00:26.085" v="155" actId="20577"/>
        <pc:sldMkLst>
          <pc:docMk/>
          <pc:sldMk cId="3058561258" sldId="310"/>
        </pc:sldMkLst>
        <pc:spChg chg="mod">
          <ac:chgData name="Marina Prelec" userId="S::marina.prelec_mrosp.hr#ext#@euosha.onmicrosoft.com::d0f4b06b-b29f-4f1a-8eb1-9e055e839b7b" providerId="AD" clId="Web-{5D2FD2C1-CA9C-A9D7-8C26-A29AC5D44D3E}" dt="2023-03-22T11:00:26.085" v="155" actId="20577"/>
          <ac:spMkLst>
            <pc:docMk/>
            <pc:sldMk cId="3058561258" sldId="310"/>
            <ac:spMk id="4" creationId="{00000000-0000-0000-0000-000000000000}"/>
          </ac:spMkLst>
        </pc:spChg>
      </pc:sldChg>
      <pc:sldChg chg="modSp">
        <pc:chgData name="Marina Prelec" userId="S::marina.prelec_mrosp.hr#ext#@euosha.onmicrosoft.com::d0f4b06b-b29f-4f1a-8eb1-9e055e839b7b" providerId="AD" clId="Web-{5D2FD2C1-CA9C-A9D7-8C26-A29AC5D44D3E}" dt="2023-03-22T10:54:51.485" v="135" actId="20577"/>
        <pc:sldMkLst>
          <pc:docMk/>
          <pc:sldMk cId="3919486833" sldId="316"/>
        </pc:sldMkLst>
        <pc:spChg chg="mod">
          <ac:chgData name="Marina Prelec" userId="S::marina.prelec_mrosp.hr#ext#@euosha.onmicrosoft.com::d0f4b06b-b29f-4f1a-8eb1-9e055e839b7b" providerId="AD" clId="Web-{5D2FD2C1-CA9C-A9D7-8C26-A29AC5D44D3E}" dt="2023-03-22T10:54:51.485" v="135" actId="20577"/>
          <ac:spMkLst>
            <pc:docMk/>
            <pc:sldMk cId="3919486833" sldId="316"/>
            <ac:spMk id="2" creationId="{00000000-0000-0000-0000-000000000000}"/>
          </ac:spMkLst>
        </pc:spChg>
      </pc:sldChg>
      <pc:sldChg chg="modSp">
        <pc:chgData name="Marina Prelec" userId="S::marina.prelec_mrosp.hr#ext#@euosha.onmicrosoft.com::d0f4b06b-b29f-4f1a-8eb1-9e055e839b7b" providerId="AD" clId="Web-{5D2FD2C1-CA9C-A9D7-8C26-A29AC5D44D3E}" dt="2023-03-22T10:32:20.992" v="47"/>
        <pc:sldMkLst>
          <pc:docMk/>
          <pc:sldMk cId="4081777295" sldId="325"/>
        </pc:sldMkLst>
        <pc:graphicFrameChg chg="mod modGraphic">
          <ac:chgData name="Marina Prelec" userId="S::marina.prelec_mrosp.hr#ext#@euosha.onmicrosoft.com::d0f4b06b-b29f-4f1a-8eb1-9e055e839b7b" providerId="AD" clId="Web-{5D2FD2C1-CA9C-A9D7-8C26-A29AC5D44D3E}" dt="2023-03-22T10:32:20.992" v="47"/>
          <ac:graphicFrameMkLst>
            <pc:docMk/>
            <pc:sldMk cId="4081777295" sldId="325"/>
            <ac:graphicFrameMk id="3" creationId="{87DB1018-6BE1-4906-A137-24C207EC06F1}"/>
          </ac:graphicFrameMkLst>
        </pc:graphicFrameChg>
      </pc:sldChg>
      <pc:sldChg chg="modSp">
        <pc:chgData name="Marina Prelec" userId="S::marina.prelec_mrosp.hr#ext#@euosha.onmicrosoft.com::d0f4b06b-b29f-4f1a-8eb1-9e055e839b7b" providerId="AD" clId="Web-{5D2FD2C1-CA9C-A9D7-8C26-A29AC5D44D3E}" dt="2023-03-22T10:43:30.863" v="61" actId="20577"/>
        <pc:sldMkLst>
          <pc:docMk/>
          <pc:sldMk cId="497591209" sldId="326"/>
        </pc:sldMkLst>
        <pc:spChg chg="mod">
          <ac:chgData name="Marina Prelec" userId="S::marina.prelec_mrosp.hr#ext#@euosha.onmicrosoft.com::d0f4b06b-b29f-4f1a-8eb1-9e055e839b7b" providerId="AD" clId="Web-{5D2FD2C1-CA9C-A9D7-8C26-A29AC5D44D3E}" dt="2023-03-22T10:43:30.863" v="61" actId="20577"/>
          <ac:spMkLst>
            <pc:docMk/>
            <pc:sldMk cId="497591209" sldId="326"/>
            <ac:spMk id="6" creationId="{83AF539D-CAF8-41D3-8FB6-3D01F5F13DEB}"/>
          </ac:spMkLst>
        </pc:spChg>
      </pc:sldChg>
      <pc:sldChg chg="modSp">
        <pc:chgData name="Marina Prelec" userId="S::marina.prelec_mrosp.hr#ext#@euosha.onmicrosoft.com::d0f4b06b-b29f-4f1a-8eb1-9e055e839b7b" providerId="AD" clId="Web-{5D2FD2C1-CA9C-A9D7-8C26-A29AC5D44D3E}" dt="2023-03-22T10:51:01.393" v="121" actId="20577"/>
        <pc:sldMkLst>
          <pc:docMk/>
          <pc:sldMk cId="3369520938" sldId="327"/>
        </pc:sldMkLst>
        <pc:spChg chg="mod">
          <ac:chgData name="Marina Prelec" userId="S::marina.prelec_mrosp.hr#ext#@euosha.onmicrosoft.com::d0f4b06b-b29f-4f1a-8eb1-9e055e839b7b" providerId="AD" clId="Web-{5D2FD2C1-CA9C-A9D7-8C26-A29AC5D44D3E}" dt="2023-03-22T10:47:58.350" v="70" actId="20577"/>
          <ac:spMkLst>
            <pc:docMk/>
            <pc:sldMk cId="3369520938" sldId="327"/>
            <ac:spMk id="2" creationId="{00000000-0000-0000-0000-000000000000}"/>
          </ac:spMkLst>
        </pc:spChg>
        <pc:spChg chg="mod">
          <ac:chgData name="Marina Prelec" userId="S::marina.prelec_mrosp.hr#ext#@euosha.onmicrosoft.com::d0f4b06b-b29f-4f1a-8eb1-9e055e839b7b" providerId="AD" clId="Web-{5D2FD2C1-CA9C-A9D7-8C26-A29AC5D44D3E}" dt="2023-03-22T10:49:55.716" v="96" actId="20577"/>
          <ac:spMkLst>
            <pc:docMk/>
            <pc:sldMk cId="3369520938" sldId="327"/>
            <ac:spMk id="4" creationId="{00000000-0000-0000-0000-000000000000}"/>
          </ac:spMkLst>
        </pc:spChg>
        <pc:spChg chg="mod">
          <ac:chgData name="Marina Prelec" userId="S::marina.prelec_mrosp.hr#ext#@euosha.onmicrosoft.com::d0f4b06b-b29f-4f1a-8eb1-9e055e839b7b" providerId="AD" clId="Web-{5D2FD2C1-CA9C-A9D7-8C26-A29AC5D44D3E}" dt="2023-03-22T10:51:01.393" v="121" actId="20577"/>
          <ac:spMkLst>
            <pc:docMk/>
            <pc:sldMk cId="3369520938" sldId="327"/>
            <ac:spMk id="6" creationId="{83AF539D-CAF8-41D3-8FB6-3D01F5F13DEB}"/>
          </ac:spMkLst>
        </pc:spChg>
      </pc:sldChg>
      <pc:sldChg chg="modSp">
        <pc:chgData name="Marina Prelec" userId="S::marina.prelec_mrosp.hr#ext#@euosha.onmicrosoft.com::d0f4b06b-b29f-4f1a-8eb1-9e055e839b7b" providerId="AD" clId="Web-{5D2FD2C1-CA9C-A9D7-8C26-A29AC5D44D3E}" dt="2023-03-22T10:53:52.950" v="129" actId="20577"/>
        <pc:sldMkLst>
          <pc:docMk/>
          <pc:sldMk cId="560711867" sldId="328"/>
        </pc:sldMkLst>
        <pc:spChg chg="mod">
          <ac:chgData name="Marina Prelec" userId="S::marina.prelec_mrosp.hr#ext#@euosha.onmicrosoft.com::d0f4b06b-b29f-4f1a-8eb1-9e055e839b7b" providerId="AD" clId="Web-{5D2FD2C1-CA9C-A9D7-8C26-A29AC5D44D3E}" dt="2023-03-22T10:52:20.320" v="126" actId="20577"/>
          <ac:spMkLst>
            <pc:docMk/>
            <pc:sldMk cId="560711867" sldId="328"/>
            <ac:spMk id="2" creationId="{00000000-0000-0000-0000-000000000000}"/>
          </ac:spMkLst>
        </pc:spChg>
        <pc:spChg chg="mod">
          <ac:chgData name="Marina Prelec" userId="S::marina.prelec_mrosp.hr#ext#@euosha.onmicrosoft.com::d0f4b06b-b29f-4f1a-8eb1-9e055e839b7b" providerId="AD" clId="Web-{5D2FD2C1-CA9C-A9D7-8C26-A29AC5D44D3E}" dt="2023-03-22T10:53:52.950" v="129" actId="20577"/>
          <ac:spMkLst>
            <pc:docMk/>
            <pc:sldMk cId="560711867" sldId="328"/>
            <ac:spMk id="6" creationId="{83AF539D-CAF8-41D3-8FB6-3D01F5F13DEB}"/>
          </ac:spMkLst>
        </pc:spChg>
      </pc:sldChg>
      <pc:sldChg chg="modSp">
        <pc:chgData name="Marina Prelec" userId="S::marina.prelec_mrosp.hr#ext#@euosha.onmicrosoft.com::d0f4b06b-b29f-4f1a-8eb1-9e055e839b7b" providerId="AD" clId="Web-{5D2FD2C1-CA9C-A9D7-8C26-A29AC5D44D3E}" dt="2023-03-22T10:59:43.551" v="153" actId="20577"/>
        <pc:sldMkLst>
          <pc:docMk/>
          <pc:sldMk cId="4116623009" sldId="329"/>
        </pc:sldMkLst>
        <pc:spChg chg="mod">
          <ac:chgData name="Marina Prelec" userId="S::marina.prelec_mrosp.hr#ext#@euosha.onmicrosoft.com::d0f4b06b-b29f-4f1a-8eb1-9e055e839b7b" providerId="AD" clId="Web-{5D2FD2C1-CA9C-A9D7-8C26-A29AC5D44D3E}" dt="2023-03-22T10:57:56.794" v="138" actId="20577"/>
          <ac:spMkLst>
            <pc:docMk/>
            <pc:sldMk cId="4116623009" sldId="329"/>
            <ac:spMk id="2" creationId="{00000000-0000-0000-0000-000000000000}"/>
          </ac:spMkLst>
        </pc:spChg>
        <pc:spChg chg="mod">
          <ac:chgData name="Marina Prelec" userId="S::marina.prelec_mrosp.hr#ext#@euosha.onmicrosoft.com::d0f4b06b-b29f-4f1a-8eb1-9e055e839b7b" providerId="AD" clId="Web-{5D2FD2C1-CA9C-A9D7-8C26-A29AC5D44D3E}" dt="2023-03-22T10:59:43.551" v="153" actId="20577"/>
          <ac:spMkLst>
            <pc:docMk/>
            <pc:sldMk cId="4116623009" sldId="329"/>
            <ac:spMk id="6" creationId="{83AF539D-CAF8-41D3-8FB6-3D01F5F13DEB}"/>
          </ac:spMkLst>
        </pc:spChg>
      </pc:sldChg>
    </pc:docChg>
  </pc:docChgLst>
  <pc:docChgLst>
    <pc:chgData name="Marina Prelec" userId="S::marina.prelec_mrosp.hr#ext#@euosha.onmicrosoft.com::d0f4b06b-b29f-4f1a-8eb1-9e055e839b7b" providerId="AD" clId="Web-{13AD795D-AD52-9535-CD1F-6C2A8362225B}"/>
    <pc:docChg chg="modSld">
      <pc:chgData name="Marina Prelec" userId="S::marina.prelec_mrosp.hr#ext#@euosha.onmicrosoft.com::d0f4b06b-b29f-4f1a-8eb1-9e055e839b7b" providerId="AD" clId="Web-{13AD795D-AD52-9535-CD1F-6C2A8362225B}" dt="2023-03-22T10:23:22.926" v="93" actId="20577"/>
      <pc:docMkLst>
        <pc:docMk/>
      </pc:docMkLst>
      <pc:sldChg chg="modSp">
        <pc:chgData name="Marina Prelec" userId="S::marina.prelec_mrosp.hr#ext#@euosha.onmicrosoft.com::d0f4b06b-b29f-4f1a-8eb1-9e055e839b7b" providerId="AD" clId="Web-{13AD795D-AD52-9535-CD1F-6C2A8362225B}" dt="2023-03-22T10:19:06.698" v="60" actId="20577"/>
        <pc:sldMkLst>
          <pc:docMk/>
          <pc:sldMk cId="1990212147" sldId="265"/>
        </pc:sldMkLst>
        <pc:spChg chg="mod">
          <ac:chgData name="Marina Prelec" userId="S::marina.prelec_mrosp.hr#ext#@euosha.onmicrosoft.com::d0f4b06b-b29f-4f1a-8eb1-9e055e839b7b" providerId="AD" clId="Web-{13AD795D-AD52-9535-CD1F-6C2A8362225B}" dt="2023-03-22T10:19:06.698" v="60" actId="20577"/>
          <ac:spMkLst>
            <pc:docMk/>
            <pc:sldMk cId="1990212147" sldId="265"/>
            <ac:spMk id="4" creationId="{3AE53972-8792-4008-AA27-4F6FE1EEDA75}"/>
          </ac:spMkLst>
        </pc:spChg>
      </pc:sldChg>
      <pc:sldChg chg="modSp">
        <pc:chgData name="Marina Prelec" userId="S::marina.prelec_mrosp.hr#ext#@euosha.onmicrosoft.com::d0f4b06b-b29f-4f1a-8eb1-9e055e839b7b" providerId="AD" clId="Web-{13AD795D-AD52-9535-CD1F-6C2A8362225B}" dt="2023-03-22T10:16:59.928" v="51" actId="20577"/>
        <pc:sldMkLst>
          <pc:docMk/>
          <pc:sldMk cId="905038880" sldId="323"/>
        </pc:sldMkLst>
        <pc:spChg chg="mod">
          <ac:chgData name="Marina Prelec" userId="S::marina.prelec_mrosp.hr#ext#@euosha.onmicrosoft.com::d0f4b06b-b29f-4f1a-8eb1-9e055e839b7b" providerId="AD" clId="Web-{13AD795D-AD52-9535-CD1F-6C2A8362225B}" dt="2023-03-22T10:16:59.928" v="51" actId="20577"/>
          <ac:spMkLst>
            <pc:docMk/>
            <pc:sldMk cId="905038880" sldId="323"/>
            <ac:spMk id="5" creationId="{3C508B51-6793-4B7F-899B-364A2A5D82C4}"/>
          </ac:spMkLst>
        </pc:spChg>
      </pc:sldChg>
      <pc:sldChg chg="modSp">
        <pc:chgData name="Marina Prelec" userId="S::marina.prelec_mrosp.hr#ext#@euosha.onmicrosoft.com::d0f4b06b-b29f-4f1a-8eb1-9e055e839b7b" providerId="AD" clId="Web-{13AD795D-AD52-9535-CD1F-6C2A8362225B}" dt="2023-03-22T10:23:22.926" v="93" actId="20577"/>
        <pc:sldMkLst>
          <pc:docMk/>
          <pc:sldMk cId="2209634258" sldId="324"/>
        </pc:sldMkLst>
        <pc:spChg chg="mod">
          <ac:chgData name="Marina Prelec" userId="S::marina.prelec_mrosp.hr#ext#@euosha.onmicrosoft.com::d0f4b06b-b29f-4f1a-8eb1-9e055e839b7b" providerId="AD" clId="Web-{13AD795D-AD52-9535-CD1F-6C2A8362225B}" dt="2023-03-22T10:23:22.926" v="93" actId="20577"/>
          <ac:spMkLst>
            <pc:docMk/>
            <pc:sldMk cId="2209634258" sldId="324"/>
            <ac:spMk id="5" creationId="{B8654F7D-FE3F-4E66-ADCC-E6D31662FD2C}"/>
          </ac:spMkLst>
        </pc:spChg>
      </pc:sldChg>
      <pc:sldChg chg="modSp">
        <pc:chgData name="Marina Prelec" userId="S::marina.prelec_mrosp.hr#ext#@euosha.onmicrosoft.com::d0f4b06b-b29f-4f1a-8eb1-9e055e839b7b" providerId="AD" clId="Web-{13AD795D-AD52-9535-CD1F-6C2A8362225B}" dt="2023-03-22T10:12:52.232" v="4" actId="20577"/>
        <pc:sldMkLst>
          <pc:docMk/>
          <pc:sldMk cId="298122685" sldId="330"/>
        </pc:sldMkLst>
        <pc:spChg chg="mod">
          <ac:chgData name="Marina Prelec" userId="S::marina.prelec_mrosp.hr#ext#@euosha.onmicrosoft.com::d0f4b06b-b29f-4f1a-8eb1-9e055e839b7b" providerId="AD" clId="Web-{13AD795D-AD52-9535-CD1F-6C2A8362225B}" dt="2023-03-22T10:12:52.232" v="4" actId="20577"/>
          <ac:spMkLst>
            <pc:docMk/>
            <pc:sldMk cId="298122685" sldId="330"/>
            <ac:spMk id="2" creationId="{1909671F-F764-4C4C-AA2D-B9A7A945A34F}"/>
          </ac:spMkLst>
        </pc:spChg>
      </pc:sldChg>
    </pc:docChg>
  </pc:docChgLst>
  <pc:docChgLst>
    <pc:chgData clId="Web-{13AD795D-AD52-9535-CD1F-6C2A8362225B}"/>
    <pc:docChg chg="modSld">
      <pc:chgData name="" userId="" providerId="" clId="Web-{13AD795D-AD52-9535-CD1F-6C2A8362225B}" dt="2023-03-22T10:12:32.747" v="0" actId="20577"/>
      <pc:docMkLst>
        <pc:docMk/>
      </pc:docMkLst>
      <pc:sldChg chg="modSp">
        <pc:chgData name="" userId="" providerId="" clId="Web-{13AD795D-AD52-9535-CD1F-6C2A8362225B}" dt="2023-03-22T10:12:32.747" v="0" actId="20577"/>
        <pc:sldMkLst>
          <pc:docMk/>
          <pc:sldMk cId="298122685" sldId="330"/>
        </pc:sldMkLst>
        <pc:spChg chg="mod">
          <ac:chgData name="" userId="" providerId="" clId="Web-{13AD795D-AD52-9535-CD1F-6C2A8362225B}" dt="2023-03-22T10:12:32.747" v="0" actId="20577"/>
          <ac:spMkLst>
            <pc:docMk/>
            <pc:sldMk cId="298122685" sldId="330"/>
            <ac:spMk id="2" creationId="{1909671F-F764-4C4C-AA2D-B9A7A945A34F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GENCY.dom\SHARED\COMMONPROJECTS\Operational%20activities\4.7%20Awareness%20raising%20&amp;%20Comm%202017\Publications\1329-HWC%202023-2025%20General%20Power%20Point\Manuscript\Workplaces%20by%20type%20of%20digital%20technology%20PP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03716786567767"/>
          <c:y val="6.887642218132034E-2"/>
          <c:w val="0.68226429143792156"/>
          <c:h val="0.83536338858233461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Sheet2!$C$2</c:f>
              <c:strCache>
                <c:ptCount val="1"/>
                <c:pt idx="0">
                  <c:v>Time pressure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>
              <a:bevelT w="25400" h="38100"/>
            </a:sp3d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Sheet2!$A$3:$B$14</c:f>
              <c:multiLvlStrCache>
                <c:ptCount val="12"/>
                <c:lvl>
                  <c:pt idx="0">
                    <c:v>Not present</c:v>
                  </c:pt>
                  <c:pt idx="1">
                    <c:v>Present</c:v>
                  </c:pt>
                  <c:pt idx="2">
                    <c:v>Not present</c:v>
                  </c:pt>
                  <c:pt idx="3">
                    <c:v>Present</c:v>
                  </c:pt>
                  <c:pt idx="4">
                    <c:v>Not present</c:v>
                  </c:pt>
                  <c:pt idx="5">
                    <c:v>Present</c:v>
                  </c:pt>
                  <c:pt idx="6">
                    <c:v>Not present</c:v>
                  </c:pt>
                  <c:pt idx="7">
                    <c:v>Present</c:v>
                  </c:pt>
                  <c:pt idx="8">
                    <c:v>Not present</c:v>
                  </c:pt>
                  <c:pt idx="9">
                    <c:v>Present</c:v>
                  </c:pt>
                  <c:pt idx="10">
                    <c:v>Not present</c:v>
                  </c:pt>
                  <c:pt idx="11">
                    <c:v>Present</c:v>
                  </c:pt>
                </c:lvl>
                <c:lvl>
                  <c:pt idx="0">
                    <c:v>Personal computers at fixed workplaces</c:v>
                  </c:pt>
                  <c:pt idx="2">
                    <c:v>Laptops, tablets, smartphones etc.</c:v>
                  </c:pt>
                  <c:pt idx="4">
                    <c:v>Robots interacting with workers</c:v>
                  </c:pt>
                  <c:pt idx="6">
                    <c:v>Machines, systems or computers to determine the content or pace of work</c:v>
                  </c:pt>
                  <c:pt idx="8">
                    <c:v>Machines, systems or computers monitoring workers’ performance</c:v>
                  </c:pt>
                  <c:pt idx="10">
                    <c:v>Wearable devices</c:v>
                  </c:pt>
                </c:lvl>
              </c:multiLvlStrCache>
            </c:multiLvlStrRef>
          </c:cat>
          <c:val>
            <c:numRef>
              <c:f>Sheet2!$D$3:$D$14</c:f>
              <c:numCache>
                <c:formatCode>General</c:formatCode>
                <c:ptCount val="12"/>
                <c:pt idx="0">
                  <c:v>14.9</c:v>
                </c:pt>
                <c:pt idx="1">
                  <c:v>18.3</c:v>
                </c:pt>
                <c:pt idx="2">
                  <c:v>12.4</c:v>
                </c:pt>
                <c:pt idx="3">
                  <c:v>19.5</c:v>
                </c:pt>
                <c:pt idx="4">
                  <c:v>17.600000000000001</c:v>
                </c:pt>
                <c:pt idx="5">
                  <c:v>22.6</c:v>
                </c:pt>
                <c:pt idx="6" formatCode="0.0">
                  <c:v>17</c:v>
                </c:pt>
                <c:pt idx="7" formatCode="0.0">
                  <c:v>24</c:v>
                </c:pt>
                <c:pt idx="8">
                  <c:v>17.100000000000001</c:v>
                </c:pt>
                <c:pt idx="9">
                  <c:v>26.2</c:v>
                </c:pt>
                <c:pt idx="10">
                  <c:v>17.600000000000001</c:v>
                </c:pt>
                <c:pt idx="11">
                  <c:v>22.4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E2-4E08-9863-1BE44122A24C}"/>
            </c:ext>
          </c:extLst>
        </c:ser>
        <c:ser>
          <c:idx val="0"/>
          <c:order val="1"/>
          <c:tx>
            <c:strRef>
              <c:f>Sheet2!$D$2</c:f>
              <c:strCache>
                <c:ptCount val="1"/>
                <c:pt idx="0">
                  <c:v>Poor communication or cooperation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>
              <a:bevelT w="25400" h="38100"/>
            </a:sp3d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Sheet2!$A$3:$B$14</c:f>
              <c:multiLvlStrCache>
                <c:ptCount val="12"/>
                <c:lvl>
                  <c:pt idx="0">
                    <c:v>Not present</c:v>
                  </c:pt>
                  <c:pt idx="1">
                    <c:v>Present</c:v>
                  </c:pt>
                  <c:pt idx="2">
                    <c:v>Not present</c:v>
                  </c:pt>
                  <c:pt idx="3">
                    <c:v>Present</c:v>
                  </c:pt>
                  <c:pt idx="4">
                    <c:v>Not present</c:v>
                  </c:pt>
                  <c:pt idx="5">
                    <c:v>Present</c:v>
                  </c:pt>
                  <c:pt idx="6">
                    <c:v>Not present</c:v>
                  </c:pt>
                  <c:pt idx="7">
                    <c:v>Present</c:v>
                  </c:pt>
                  <c:pt idx="8">
                    <c:v>Not present</c:v>
                  </c:pt>
                  <c:pt idx="9">
                    <c:v>Present</c:v>
                  </c:pt>
                  <c:pt idx="10">
                    <c:v>Not present</c:v>
                  </c:pt>
                  <c:pt idx="11">
                    <c:v>Present</c:v>
                  </c:pt>
                </c:lvl>
                <c:lvl>
                  <c:pt idx="0">
                    <c:v>Personal computers at fixed workplaces</c:v>
                  </c:pt>
                  <c:pt idx="2">
                    <c:v>Laptops, tablets, smartphones etc.</c:v>
                  </c:pt>
                  <c:pt idx="4">
                    <c:v>Robots interacting with workers</c:v>
                  </c:pt>
                  <c:pt idx="6">
                    <c:v>Machines, systems or computers to determine the content or pace of work</c:v>
                  </c:pt>
                  <c:pt idx="8">
                    <c:v>Machines, systems or computers monitoring workers’ performance</c:v>
                  </c:pt>
                  <c:pt idx="10">
                    <c:v>Wearable devices</c:v>
                  </c:pt>
                </c:lvl>
              </c:multiLvlStrCache>
            </c:multiLvlStrRef>
          </c:cat>
          <c:val>
            <c:numRef>
              <c:f>Sheet2!$C$3:$C$14</c:f>
              <c:numCache>
                <c:formatCode>General</c:formatCode>
                <c:ptCount val="12"/>
                <c:pt idx="0">
                  <c:v>38.200000000000003</c:v>
                </c:pt>
                <c:pt idx="1">
                  <c:v>45.9</c:v>
                </c:pt>
                <c:pt idx="2">
                  <c:v>33.1</c:v>
                </c:pt>
                <c:pt idx="3">
                  <c:v>48.5</c:v>
                </c:pt>
                <c:pt idx="4">
                  <c:v>44.7</c:v>
                </c:pt>
                <c:pt idx="5">
                  <c:v>50.8</c:v>
                </c:pt>
                <c:pt idx="6">
                  <c:v>43.6</c:v>
                </c:pt>
                <c:pt idx="7">
                  <c:v>54.5</c:v>
                </c:pt>
                <c:pt idx="8">
                  <c:v>43.8</c:v>
                </c:pt>
                <c:pt idx="9">
                  <c:v>57.1</c:v>
                </c:pt>
                <c:pt idx="10">
                  <c:v>44.2</c:v>
                </c:pt>
                <c:pt idx="11">
                  <c:v>57.8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E2-4E08-9863-1BE44122A24C}"/>
            </c:ext>
          </c:extLst>
        </c:ser>
        <c:ser>
          <c:idx val="2"/>
          <c:order val="2"/>
          <c:tx>
            <c:strRef>
              <c:f>Sheet2!$E$2</c:f>
              <c:strCache>
                <c:ptCount val="1"/>
                <c:pt idx="0">
                  <c:v>Job insecurity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>
              <a:bevelT w="25400" h="38100"/>
            </a:sp3d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Sheet2!$A$3:$B$14</c:f>
              <c:multiLvlStrCache>
                <c:ptCount val="12"/>
                <c:lvl>
                  <c:pt idx="0">
                    <c:v>Not present</c:v>
                  </c:pt>
                  <c:pt idx="1">
                    <c:v>Present</c:v>
                  </c:pt>
                  <c:pt idx="2">
                    <c:v>Not present</c:v>
                  </c:pt>
                  <c:pt idx="3">
                    <c:v>Present</c:v>
                  </c:pt>
                  <c:pt idx="4">
                    <c:v>Not present</c:v>
                  </c:pt>
                  <c:pt idx="5">
                    <c:v>Present</c:v>
                  </c:pt>
                  <c:pt idx="6">
                    <c:v>Not present</c:v>
                  </c:pt>
                  <c:pt idx="7">
                    <c:v>Present</c:v>
                  </c:pt>
                  <c:pt idx="8">
                    <c:v>Not present</c:v>
                  </c:pt>
                  <c:pt idx="9">
                    <c:v>Present</c:v>
                  </c:pt>
                  <c:pt idx="10">
                    <c:v>Not present</c:v>
                  </c:pt>
                  <c:pt idx="11">
                    <c:v>Present</c:v>
                  </c:pt>
                </c:lvl>
                <c:lvl>
                  <c:pt idx="0">
                    <c:v>Personal computers at fixed workplaces</c:v>
                  </c:pt>
                  <c:pt idx="2">
                    <c:v>Laptops, tablets, smartphones etc.</c:v>
                  </c:pt>
                  <c:pt idx="4">
                    <c:v>Robots interacting with workers</c:v>
                  </c:pt>
                  <c:pt idx="6">
                    <c:v>Machines, systems or computers to determine the content or pace of work</c:v>
                  </c:pt>
                  <c:pt idx="8">
                    <c:v>Machines, systems or computers monitoring workers’ performance</c:v>
                  </c:pt>
                  <c:pt idx="10">
                    <c:v>Wearable devices</c:v>
                  </c:pt>
                </c:lvl>
              </c:multiLvlStrCache>
            </c:multiLvlStrRef>
          </c:cat>
          <c:val>
            <c:numRef>
              <c:f>Sheet2!$E$3:$E$14</c:f>
              <c:numCache>
                <c:formatCode>General</c:formatCode>
                <c:ptCount val="12"/>
                <c:pt idx="0">
                  <c:v>9.9</c:v>
                </c:pt>
                <c:pt idx="1">
                  <c:v>11.2</c:v>
                </c:pt>
                <c:pt idx="2">
                  <c:v>8.1</c:v>
                </c:pt>
                <c:pt idx="3">
                  <c:v>11.9</c:v>
                </c:pt>
                <c:pt idx="4">
                  <c:v>10.8</c:v>
                </c:pt>
                <c:pt idx="5" formatCode="0.0">
                  <c:v>16</c:v>
                </c:pt>
                <c:pt idx="6">
                  <c:v>10.4</c:v>
                </c:pt>
                <c:pt idx="7">
                  <c:v>15.4</c:v>
                </c:pt>
                <c:pt idx="8">
                  <c:v>10.3</c:v>
                </c:pt>
                <c:pt idx="9">
                  <c:v>18.899999999999999</c:v>
                </c:pt>
                <c:pt idx="10">
                  <c:v>10.9</c:v>
                </c:pt>
                <c:pt idx="11">
                  <c:v>12.2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E2-4E08-9863-1BE44122A24C}"/>
            </c:ext>
          </c:extLst>
        </c:ser>
        <c:ser>
          <c:idx val="3"/>
          <c:order val="3"/>
          <c:tx>
            <c:strRef>
              <c:f>Sheet2!$F$2</c:f>
              <c:strCache>
                <c:ptCount val="1"/>
                <c:pt idx="0">
                  <c:v>Long or irregular working hours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>
              <a:bevelT w="25400" h="38100"/>
            </a:sp3d>
          </c:spPr>
          <c:invertIfNegative val="0"/>
          <c:dLbls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Sheet2!$A$3:$B$14</c:f>
              <c:multiLvlStrCache>
                <c:ptCount val="12"/>
                <c:lvl>
                  <c:pt idx="0">
                    <c:v>Not present</c:v>
                  </c:pt>
                  <c:pt idx="1">
                    <c:v>Present</c:v>
                  </c:pt>
                  <c:pt idx="2">
                    <c:v>Not present</c:v>
                  </c:pt>
                  <c:pt idx="3">
                    <c:v>Present</c:v>
                  </c:pt>
                  <c:pt idx="4">
                    <c:v>Not present</c:v>
                  </c:pt>
                  <c:pt idx="5">
                    <c:v>Present</c:v>
                  </c:pt>
                  <c:pt idx="6">
                    <c:v>Not present</c:v>
                  </c:pt>
                  <c:pt idx="7">
                    <c:v>Present</c:v>
                  </c:pt>
                  <c:pt idx="8">
                    <c:v>Not present</c:v>
                  </c:pt>
                  <c:pt idx="9">
                    <c:v>Present</c:v>
                  </c:pt>
                  <c:pt idx="10">
                    <c:v>Not present</c:v>
                  </c:pt>
                  <c:pt idx="11">
                    <c:v>Present</c:v>
                  </c:pt>
                </c:lvl>
                <c:lvl>
                  <c:pt idx="0">
                    <c:v>Personal computers at fixed workplaces</c:v>
                  </c:pt>
                  <c:pt idx="2">
                    <c:v>Laptops, tablets, smartphones etc.</c:v>
                  </c:pt>
                  <c:pt idx="4">
                    <c:v>Robots interacting with workers</c:v>
                  </c:pt>
                  <c:pt idx="6">
                    <c:v>Machines, systems or computers to determine the content or pace of work</c:v>
                  </c:pt>
                  <c:pt idx="8">
                    <c:v>Machines, systems or computers monitoring workers’ performance</c:v>
                  </c:pt>
                  <c:pt idx="10">
                    <c:v>Wearable devices</c:v>
                  </c:pt>
                </c:lvl>
              </c:multiLvlStrCache>
            </c:multiLvlStrRef>
          </c:cat>
          <c:val>
            <c:numRef>
              <c:f>Sheet2!$F$3:$F$14</c:f>
              <c:numCache>
                <c:formatCode>0.0</c:formatCode>
                <c:ptCount val="12"/>
                <c:pt idx="0" formatCode="General">
                  <c:v>24.2</c:v>
                </c:pt>
                <c:pt idx="1">
                  <c:v>21</c:v>
                </c:pt>
                <c:pt idx="2" formatCode="General">
                  <c:v>16.600000000000001</c:v>
                </c:pt>
                <c:pt idx="3">
                  <c:v>23</c:v>
                </c:pt>
                <c:pt idx="4" formatCode="General">
                  <c:v>21.2</c:v>
                </c:pt>
                <c:pt idx="5" formatCode="General">
                  <c:v>27.9</c:v>
                </c:pt>
                <c:pt idx="6" formatCode="General">
                  <c:v>20.8</c:v>
                </c:pt>
                <c:pt idx="7" formatCode="General">
                  <c:v>26.1</c:v>
                </c:pt>
                <c:pt idx="8" formatCode="General">
                  <c:v>20.9</c:v>
                </c:pt>
                <c:pt idx="9" formatCode="General">
                  <c:v>28.2</c:v>
                </c:pt>
                <c:pt idx="10">
                  <c:v>21</c:v>
                </c:pt>
                <c:pt idx="11" formatCode="General">
                  <c:v>31.2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E2-4E08-9863-1BE44122A24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13260304"/>
        <c:axId val="513257024"/>
      </c:barChart>
      <c:catAx>
        <c:axId val="513260304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513257024"/>
        <c:crosses val="autoZero"/>
        <c:auto val="1"/>
        <c:lblAlgn val="ctr"/>
        <c:lblOffset val="100"/>
        <c:noMultiLvlLbl val="0"/>
      </c:catAx>
      <c:valAx>
        <c:axId val="51325702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1326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2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45E80-C07C-45A0-B320-188AF677015B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233E9-CC45-49D0-A6FA-2D4838922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378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1595-5C27-4CAE-B4E0-C80305C5E6E4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DD4C7-C698-4A80-B76C-A9FD890196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08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hr/facts-and-figures/osh-pulse-occupational-safety-and-health-post-pandemic-workplaces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a.europa.eu/hr/publications/home-based-teleworking-and-preventive-occupational-safety-and-health-measures-european-workplaces-evidence-esener-3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hr/facts-and-figures/osh-pulse-occupational-safety-and-health-post-pandemic-workplaces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hr/facts-and-figures/osh-pulse-occupational-safety-and-health-post-pandemic-workplaces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hr/facts-and-figures/osh-pulse-occupational-safety-and-health-post-pandemic-workplaces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a.europa.eu/hr/publications/home-based-teleworking-and-preventive-occupational-safety-and-health-measures-european-workplaces-evidence-esener-3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hr/publications/third-european-survey-enterprises-new-and-emerging-risks-esener-3/view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osha.europa.eu/hr/safety-and-health-legislation" TargetMode="External"/><Relationship Id="rId3" Type="http://schemas.openxmlformats.org/officeDocument/2006/relationships/hyperlink" Target="https://osha.europa.eu/en/legislation/directives/the-osh-framework-directive/1" TargetMode="External"/><Relationship Id="rId7" Type="http://schemas.openxmlformats.org/officeDocument/2006/relationships/hyperlink" Target="https://osha.europa.eu/en/legislation/directives/19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osha.europa.eu/en/legislation/directives/6" TargetMode="External"/><Relationship Id="rId5" Type="http://schemas.openxmlformats.org/officeDocument/2006/relationships/hyperlink" Target="https://osha.europa.eu/en/legislation/directives/3" TargetMode="External"/><Relationship Id="rId4" Type="http://schemas.openxmlformats.org/officeDocument/2006/relationships/hyperlink" Target="https://osha.europa.eu/en/legislation/directives/5" TargetMode="Externa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760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hr-HR"/>
              <a:t>Izvor: EU-OSHA, „OSH Pulse – sigurnost i zdravlje na radu nakon pandemije”, 2022. (</a:t>
            </a:r>
            <a:r>
              <a:rPr lang="hr-HR">
                <a:hlinkClick r:id="rId3"/>
              </a:rPr>
              <a:t>https://osha.europa.eu/hr/facts-and-figures/osh-pulse-occupational-safety-and-health-post-pandemic-workplaces</a:t>
            </a:r>
            <a:r>
              <a:rPr lang="hr-HR"/>
              <a:t>).</a:t>
            </a:r>
          </a:p>
          <a:p>
            <a:pPr>
              <a:defRPr/>
            </a:pPr>
            <a:endParaRPr lang="it-IT" dirty="0"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/>
              <a:t>Izvor: </a:t>
            </a:r>
            <a:r>
              <a:rPr lang="hr-HR" sz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EU-OSHA, „Treće Europsko istraživanje poduzeća o novim rizicima i onima u nastajanju” (ESENER 3), 2019. Dostupno na: </a:t>
            </a:r>
            <a:r>
              <a:rPr lang="hr-HR" sz="1200" u="sng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https://osha.europa.eu/hr/publications/home-based-teleworking-and-preventive-occupational-safety-and-health-measures-european-workplaces-evidence-esener-3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621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/>
              <a:t>Izvor: EU-OSHA,  „OSH Pulse – sigurnost i zdravlje na radu nakon pandemije”, 2022. (</a:t>
            </a:r>
            <a:r>
              <a:rPr lang="hr-HR">
                <a:hlinkClick r:id="rId3"/>
              </a:rPr>
              <a:t>https://osha.europa.eu/hr/facts-and-figures/osh-pulse-occupational-safety-and-health-post-pandemic-workplaces</a:t>
            </a:r>
            <a:r>
              <a:rPr lang="hr-HR"/>
              <a:t>).</a:t>
            </a:r>
          </a:p>
          <a:p>
            <a:endParaRPr lang="en-GB" dirty="0"/>
          </a:p>
          <a:p>
            <a:r>
              <a:rPr lang="hr-HR"/>
              <a:t>EU-OSHA je naručila anketu „Flash Eurobarometer – OSH Pulse”, kako bi stekla uvid u stanje sigurnosti i zdravlja na radu nakon pandemije.</a:t>
            </a:r>
          </a:p>
          <a:p>
            <a:r>
              <a:rPr lang="hr-HR"/>
              <a:t>Tijekom travnja i svibnja 2022. ispitan je reprezentativan uzorak od preko 27 000 zaposlenika u svim državama članicama EU-a, uz Island i Norvešku. Postavljena su im pitanja o duševnom i tjelesnom stresu s kojim se suočavaju te o važnosti mjera za sigurnost i zdravlje na njihovim radnim mjestima.</a:t>
            </a:r>
          </a:p>
          <a:p>
            <a:r>
              <a:rPr lang="hr-HR"/>
              <a:t>Anketa je sadržavala i pitanja o primjeni digitalnih tehnologija na radu te njihovu utjecaju na dobrobit radnika.</a:t>
            </a:r>
          </a:p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925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hr-HR"/>
              <a:t>Izvor: EU-OSHA, „OSH Pulse – sigurnost i zdravlje na radu nakon pandemije”, 2022. (</a:t>
            </a:r>
            <a:r>
              <a:rPr lang="hr-HR">
                <a:hlinkClick r:id="rId3"/>
              </a:rPr>
              <a:t>https://osha.europa.eu/hr/facts-and-figures/osh-pulse-occupational-safety-and-health-post-pandemic-workplaces</a:t>
            </a:r>
            <a:r>
              <a:rPr lang="hr-HR"/>
              <a:t>).</a:t>
            </a:r>
          </a:p>
          <a:p>
            <a:pPr>
              <a:defRPr/>
            </a:pPr>
            <a:endParaRPr lang="en-GB" dirty="0"/>
          </a:p>
          <a:p>
            <a:pPr>
              <a:defRPr/>
            </a:pPr>
            <a:r>
              <a:rPr lang="hr-HR"/>
              <a:t>EU-OSHA je naručila anketu „Flash Eurobarometer – OSH Pulse”, kako bi stekla uvid u stanje sigurnosti i zdravlja na radu nakon pandemije.</a:t>
            </a:r>
          </a:p>
          <a:p>
            <a:pPr>
              <a:defRPr/>
            </a:pPr>
            <a:r>
              <a:rPr lang="hr-HR"/>
              <a:t>Tijekom travnja i svibnja 2022. ispitan je reprezentativan uzorak od preko 27 000 zaposlenika u svim državama članicama EU-a, uz Island i Norvešku. Postavljena su im pitanja o duševnom i tjelesnom stresu s kojim se suočavaju te o važnosti mjera za sigurnost i zdravlje na njihovim radnim mjestima.</a:t>
            </a:r>
          </a:p>
          <a:p>
            <a:pPr>
              <a:defRPr/>
            </a:pPr>
            <a:r>
              <a:rPr lang="hr-HR"/>
              <a:t>Anketa je sadržavala i pitanja o primjeni digitalnih tehnologija na radu te njihovu utjecaju na dobrobit radnika.</a:t>
            </a:r>
          </a:p>
          <a:p>
            <a:pPr>
              <a:defRPr/>
            </a:pPr>
            <a:endParaRPr lang="en-GB" dirty="0"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>
              <a:ea typeface="Calibri"/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164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hr-HR"/>
              <a:t>Izvor: EU-OSHA, EU-OSHA, „OSH Pulse – sigurnost i zdravlje na radu nakon pandemije”, 2022. (</a:t>
            </a:r>
            <a:r>
              <a:rPr lang="hr-HR">
                <a:hlinkClick r:id="rId3"/>
              </a:rPr>
              <a:t>https://osha.europa.eu/hr/facts-and-figures/osh-pulse-occupational-safety-and-health-post-pandemic-workplaces</a:t>
            </a:r>
            <a:r>
              <a:rPr lang="hr-HR"/>
              <a:t>).</a:t>
            </a:r>
          </a:p>
          <a:p>
            <a:pPr>
              <a:defRPr/>
            </a:pPr>
            <a:endParaRPr lang="it-IT" dirty="0"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/>
              <a:t>Izvor: </a:t>
            </a:r>
            <a:r>
              <a:rPr lang="hr-HR" sz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EU-OSHA, Treće Europskog istraživanje poduzeća o novim rizicima i onima u nastajanju (ESENER 3), 2019. Dostupno na: </a:t>
            </a:r>
            <a:r>
              <a:rPr lang="hr-HR" sz="1200" u="sng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https://osha.europa.eu/hr/publications/home-based-teleworking-and-preventive-occupational-safety-and-health-measures-european-workplaces-evidence-esener-3</a:t>
            </a:r>
          </a:p>
          <a:p>
            <a:endParaRPr lang="en-US" dirty="0"/>
          </a:p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422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/>
              <a:t>Izvor: </a:t>
            </a:r>
            <a:r>
              <a:rPr lang="hr-HR" sz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EU-OSHA, Treće Europsko istraživanje poduzeća o novim rizicima i onima u nastajanju (ESENER 3), 2019. Dostupno na: </a:t>
            </a:r>
            <a:r>
              <a:rPr lang="hr-HR" sz="1200" u="sng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https://osha.europa.eu/hr/publications/third-european-survey-enterprises-new-and-emerging-risks-esener-3/view</a:t>
            </a:r>
          </a:p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698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>
                <a:effectLst/>
              </a:rPr>
              <a:t>Izvor:</a:t>
            </a:r>
            <a:r>
              <a:rPr lang="hr-HR"/>
              <a:t> EU-OSHA, Treće Europsko istraživanje poduzeća o novim rizicima i onima u nastajanju (ESENER 3), 2019. Dostupno na: </a:t>
            </a:r>
            <a:r>
              <a:rPr lang="hr-HR" u="sng"/>
              <a:t>https://osha.europa.eu/hr/publications/home-based-teleworking-and-preventive-occupational-safety-and-health-measures-european-workplaces-evidence-esener-3</a:t>
            </a:r>
          </a:p>
          <a:p>
            <a:endParaRPr lang="en-US" dirty="0"/>
          </a:p>
          <a:p>
            <a:r>
              <a:rPr lang="hr-HR">
                <a:latin typeface="Arial"/>
                <a:ea typeface="SimSun"/>
                <a:cs typeface="Arial"/>
              </a:rPr>
              <a:t>Ponderirani </a:t>
            </a:r>
            <a:r>
              <a:rPr lang="hr-HR" sz="1200">
                <a:effectLst/>
                <a:latin typeface="Arial"/>
                <a:ea typeface="SimSun"/>
                <a:cs typeface="Arial"/>
              </a:rPr>
              <a:t>podatci (ponder: estex)</a:t>
            </a:r>
            <a:br>
              <a:rPr lang="hr-HR">
                <a:latin typeface="Arial"/>
                <a:ea typeface="SimSun"/>
                <a:cs typeface="Arial"/>
              </a:rPr>
            </a:br>
            <a:r>
              <a:rPr lang="hr-HR">
                <a:latin typeface="Arial"/>
                <a:ea typeface="SimSun"/>
                <a:cs typeface="Arial"/>
              </a:rPr>
              <a:t>        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767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978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i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Kampanja „Siguran i zdrav rad u digitalnom dobu“ organizirana je u pet prioritetnih područja koja se promoviraju putem posebne komunikacije i promotivnih paketa tijekom cijelog trajanja kampanje. Svako područje bavi se određenom temom povezanom sa sigurnošću i zdravljem na radu i digitalizacijom. Svaka tri do četiri mjeseca objavljuju </a:t>
            </a:r>
            <a:r>
              <a:rPr lang="hr-HR" sz="1200" i="1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</a:t>
            </a:r>
            <a:r>
              <a:rPr lang="hr-HR" sz="1200" i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brojni materijali, uključujući izvješća, informativne listove, infografike i studije slučaja, kako bi se održao zamah kampanje.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1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i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Dodatni prioritet kampanje za razdoblje 2023. – 2025. jest razmatranje učinka digitalizacije na raznolikost radne snage, skupine ranjivih radnika i rodnu dimenziju. Kampanja će biti usmjerena i na osoblje zaposleno u okviru fleksibilnih radnih uvjeta, izvan prostorija poslodavca, koji su u kontaktu s klijentima ili ih posjećuju, ili rade u decentraliziranim prostorima (npr. radnici na daljinu, radnici koji rade putem platforme).</a:t>
            </a:r>
          </a:p>
          <a:p>
            <a:endParaRPr lang="es-ES" sz="1400" b="0" i="1" noProof="0">
              <a:solidFill>
                <a:srgbClr val="FF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400" b="1"/>
              <a:t>Digitalni</a:t>
            </a:r>
            <a:r>
              <a:rPr lang="hr-HR" sz="1400" b="1" baseline="0"/>
              <a:t> rad putem platforme: </a:t>
            </a:r>
            <a:r>
              <a:rPr lang="hr-HR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plaćeni rad koji se obavlja putem internetske platforme, na njoj ili posredovanjem putem platforme</a:t>
            </a:r>
            <a:br>
              <a:rPr lang="hr-HR" sz="1400"/>
            </a:br>
            <a:r>
              <a:rPr lang="hr-HR" sz="1400"/>
              <a:t>        </a:t>
            </a:r>
          </a:p>
          <a:p>
            <a:endParaRPr lang="en-US" sz="1400" b="1"/>
          </a:p>
          <a:p>
            <a:r>
              <a:rPr lang="hr-HR" sz="1400" b="1" baseline="0"/>
              <a:t>Automatizacija zadataka </a:t>
            </a:r>
            <a:r>
              <a:rPr lang="hr-HR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Sustavi koji se temelje na umjetnoj inteligenciji, utjelovljeni (robotika) ili neutjelovljeni (pametne aplikacije), koji mogu obavljati – s određenim stupnjem autonomije – fizičke ili kognitivne zadatke i postići specifične ciljeve</a:t>
            </a:r>
          </a:p>
          <a:p>
            <a:endParaRPr lang="en-US" sz="1400" b="1"/>
          </a:p>
          <a:p>
            <a:r>
              <a:rPr lang="hr-HR" sz="1400" b="1"/>
              <a:t>Rad na daljinu i hibridni rad </a:t>
            </a:r>
            <a:r>
              <a:rPr lang="hr-HR" sz="1400"/>
              <a:t>: </a:t>
            </a:r>
            <a:r>
              <a:rPr lang="hr-HR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svaki oblik radnih dogovora koji uključuje upotrebu digitalne tehnologije (npr. osobna računala, pametne telefone, prijenosna računala, softverske pakete i internet) za rad od kuće ili, općenitije, izvan prostorija poslodavca ili na fiksnoj lokaciji. </a:t>
            </a:r>
          </a:p>
          <a:p>
            <a:endParaRPr lang="en-US" sz="1400"/>
          </a:p>
          <a:p>
            <a:r>
              <a:rPr lang="hr-HR" sz="1400" b="1" baseline="0"/>
              <a:t>Rukovođenje radnicima s pomoću umjetne inteligencije: </a:t>
            </a:r>
            <a:r>
              <a:rPr lang="hr-HR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sustavi i alati za rukovođenje kojima se prikupljaju podatci u stvarnom vremenu o ponašanju radnika iz različitih izvora u svrhu informiranja rukovodstva i podupiranja automatiziranih ili poluautomatiziranih odluka koje se temelje na algoritmima ili naprednijim oblicima umjetne inteligencije</a:t>
            </a:r>
            <a:br>
              <a:rPr lang="hr-HR" sz="1400"/>
            </a:br>
            <a:r>
              <a:rPr lang="hr-HR" sz="1400"/>
              <a:t>        </a:t>
            </a:r>
          </a:p>
          <a:p>
            <a:endParaRPr lang="en-GB" sz="1400" b="1" noProof="0"/>
          </a:p>
          <a:p>
            <a:r>
              <a:rPr lang="hr-HR" sz="1400" b="1"/>
              <a:t>Pametni digitalni sustavi: </a:t>
            </a:r>
            <a:r>
              <a:rPr lang="hr-HR" sz="14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inteligentne aplikacije u kojima se upotrebljava umjetna inteligencija, prijenosna oprema, brze bežične mreže, u kombinaciji s senzorskim tehnologijama (npr. </a:t>
            </a:r>
            <a:r>
              <a:rPr lang="hr-HR" sz="14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uređaji koji se nose na tijelu)</a:t>
            </a:r>
            <a:br>
              <a:rPr lang="hr-HR" sz="1400"/>
            </a:br>
            <a:r>
              <a:rPr lang="hr-HR" sz="1400"/>
              <a:t>        </a:t>
            </a:r>
          </a:p>
          <a:p>
            <a:endParaRPr lang="en-US" sz="1400"/>
          </a:p>
          <a:p>
            <a:endParaRPr lang="en-US" sz="1400"/>
          </a:p>
          <a:p>
            <a:endParaRPr lang="en-GB" sz="1400" noProof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500" b="1" noProof="0">
              <a:solidFill>
                <a:schemeClr val="accent1"/>
              </a:solidFill>
            </a:endParaRPr>
          </a:p>
          <a:p>
            <a:endParaRPr lang="en-GB" sz="1500" b="1" noProof="0">
              <a:solidFill>
                <a:schemeClr val="accent1"/>
              </a:solidFill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139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390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156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874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0470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398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1267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4408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2861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400">
                <a:solidFill>
                  <a:schemeClr val="accent1"/>
                </a:solidFill>
              </a:rPr>
              <a:t>Kampanju vodi EU-OSHA, uz pomoć mreže partnera u više od 30 zemalja, uključujući: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400"/>
              <a:t>nacionalne središnjice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400"/>
              <a:t>europske socijalne partnere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400"/>
              <a:t>službene partnere kampanje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400"/>
              <a:t>partnere OSHVET-a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400"/>
              <a:t>medijske partnere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400"/>
              <a:t>Europsku poduzetničku mrežu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400"/>
              <a:t>institucije EU-a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400"/>
              <a:t>ostale agencije EU-a.</a:t>
            </a:r>
          </a:p>
          <a:p>
            <a:r>
              <a:rPr lang="hr-HR" sz="1200">
                <a:solidFill>
                  <a:schemeClr val="accent1"/>
                </a:solidFill>
              </a:rPr>
              <a:t>Partneri djeluju kao posrednici između EU-OSHA-e i europske radne snage, dijeleći materijale kampanje i izvore na nacionalnoj razini. Predanost i aktivna uključenost partnera EU-OSHA-e održavaju kampanju i osiguravaju da se poruka kampanje uspješno promovira diljem Europe i dođe do poduzeća svih veličina.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8431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/>
              <a:t>Publikacije</a:t>
            </a:r>
          </a:p>
          <a:p>
            <a:r>
              <a:rPr lang="hr-HR" b="0"/>
              <a:t>Niz izvješća o istraživanju, sažetaka i informativnih letaka o rizicima povezanima sa sigurnošću i zdravljem na radu te digitalizacijom dostupno je i može se besplatno preuzeti s interneta. Ove se publikacije mogu koristiti u svrhu informiranja o preventivnim mjerama na radnom mjestu.</a:t>
            </a:r>
          </a:p>
          <a:p>
            <a:endParaRPr lang="en-GB" b="1" dirty="0"/>
          </a:p>
          <a:p>
            <a:r>
              <a:rPr lang="hr-HR" b="1"/>
              <a:t>Materijali u okviru kampanje</a:t>
            </a:r>
          </a:p>
          <a:p>
            <a:r>
              <a:rPr lang="hr-HR" b="0"/>
              <a:t>Materijali kampanje „Siguran i zdrav rad u digitalnom dobu“, poput vodiča za kampanju i promocijskih brošura, pojašnjavaju kako kampanja funkcionira i kako se u nju uključiti. Materijali pojašnjavaju i kako se vodič može primijeniti na radnom mjestu.</a:t>
            </a:r>
          </a:p>
          <a:p>
            <a:endParaRPr lang="en-GB" b="1" dirty="0"/>
          </a:p>
          <a:p>
            <a:r>
              <a:rPr lang="hr-HR" b="1"/>
              <a:t>Paket alata za kampanju</a:t>
            </a:r>
          </a:p>
          <a:p>
            <a:r>
              <a:rPr lang="hr-HR" b="0"/>
              <a:t>Paket alata za kampanju pruža praktične i detaljne savjete o planu i uspješnom provođenju kampanje. To uključuje primjere različitih komunikacijskih alata i nuđenje savjeta o njihovoj najboljoj primjeni.</a:t>
            </a:r>
            <a:r>
              <a:rPr lang="hr-HR"/>
              <a:t> </a:t>
            </a:r>
          </a:p>
          <a:p>
            <a:endParaRPr lang="en-GB" b="1" dirty="0">
              <a:ea typeface="Calibri" panose="020F0502020204030204"/>
              <a:cs typeface="Calibri" panose="020F0502020204030204"/>
            </a:endParaRPr>
          </a:p>
          <a:p>
            <a:r>
              <a:rPr lang="hr-HR" b="1"/>
              <a:t>Komplet za društvene mreže </a:t>
            </a:r>
          </a:p>
          <a:p>
            <a:r>
              <a:rPr lang="hr-HR" b="0"/>
              <a:t>Zbirka materijala relevantnih za kampanju posebno jeizrađena za objavu i dijeljenje putem računa na društvenim mrežama. Resursi uključuju izbor gotovih poruka s pratećim vizualnim materijalima i videozapisima.</a:t>
            </a:r>
          </a:p>
          <a:p>
            <a:endParaRPr lang="en-GB" b="1" dirty="0"/>
          </a:p>
          <a:p>
            <a:r>
              <a:rPr lang="hr-HR" b="1"/>
              <a:t>Filmovi o Napu</a:t>
            </a:r>
          </a:p>
          <a:p>
            <a:r>
              <a:rPr lang="hr-HR" b="0"/>
              <a:t>Snimljeno je nekoliko kratkih filmova o podizanju svijesti</a:t>
            </a:r>
            <a:r>
              <a:rPr lang="hr-HR"/>
              <a:t> </a:t>
            </a:r>
            <a:r>
              <a:rPr lang="hr-HR" sz="1200">
                <a:solidFill>
                  <a:schemeClr val="accent1"/>
                </a:solidFill>
              </a:rPr>
              <a:t>-</a:t>
            </a:r>
            <a:r>
              <a:rPr lang="hr-HR"/>
              <a:t> </a:t>
            </a:r>
            <a:r>
              <a:rPr lang="hr-HR" b="0"/>
              <a:t>s glavnim crtanim junakom Napom</a:t>
            </a:r>
            <a:r>
              <a:rPr lang="hr-HR"/>
              <a:t> </a:t>
            </a:r>
            <a:r>
              <a:rPr lang="hr-HR" sz="1200">
                <a:solidFill>
                  <a:schemeClr val="accent1"/>
                </a:solidFill>
              </a:rPr>
              <a:t>-</a:t>
            </a:r>
            <a:r>
              <a:rPr lang="hr-HR"/>
              <a:t> </a:t>
            </a:r>
            <a:r>
              <a:rPr lang="hr-HR" b="0"/>
              <a:t>na temu digitalizacije na radnom mjestu.</a:t>
            </a:r>
            <a:r>
              <a:rPr lang="hr-HR"/>
              <a:t>  </a:t>
            </a:r>
            <a:r>
              <a:rPr lang="hr-HR" b="0"/>
              <a:t> To je odličan način za uključivanje poduzeća i informiranje istih o poruci kampanje.</a:t>
            </a:r>
          </a:p>
          <a:p>
            <a:endParaRPr lang="en-GB" b="1" dirty="0"/>
          </a:p>
          <a:p>
            <a:r>
              <a:rPr lang="hr-HR" b="1"/>
              <a:t>OSHwiki</a:t>
            </a:r>
          </a:p>
          <a:p>
            <a:r>
              <a:rPr lang="hr-HR" b="0"/>
              <a:t>Odjeljak na platformi OSHwiki posvećen je sigurnosti i zdravlju na radu i digitalizaciji. Sadržava relevantne članke i poveznice na dodatne informacije o toj temi.</a:t>
            </a:r>
          </a:p>
          <a:p>
            <a:endParaRPr lang="en-GB" b="1" dirty="0"/>
          </a:p>
          <a:p>
            <a:r>
              <a:rPr lang="hr-HR" b="1"/>
              <a:t>Studije slučaja</a:t>
            </a:r>
          </a:p>
          <a:p>
            <a:r>
              <a:rPr lang="hr-HR" b="0"/>
              <a:t>Uz studije slučajeva u bazi podataka, dostupne su i studije slučajeva politika u državama članicama EU-a i izvan EU-a. Ove studije slučajeva opisuju uspješne čimbenike i prenosivost inicijativa nacionalnih politika.</a:t>
            </a:r>
            <a:r>
              <a:rPr lang="hr-HR"/>
              <a:t> </a:t>
            </a:r>
          </a:p>
          <a:p>
            <a:endParaRPr lang="en-GB" b="1" dirty="0"/>
          </a:p>
          <a:p>
            <a:r>
              <a:rPr lang="hr-HR" b="1"/>
              <a:t>Zakonodavstvo</a:t>
            </a:r>
          </a:p>
          <a:p>
            <a:r>
              <a:rPr lang="hr-HR"/>
              <a:t>Poslodavac je zakonski obvezan za osiguranje sigurnosti i zdravlja na radnom mjestu. Rizici koji proizlaze iz digitalizacije na radnom mjestu obuhvaćeni su područjem primjene Okvirne direktive o sigurnosti i zdravlju na radu (</a:t>
            </a:r>
            <a:r>
              <a:rPr lang="hr-HR">
                <a:hlinkClick r:id="rId3"/>
              </a:rPr>
              <a:t>Direktiva 89/391/EEZ – Okvirna direktiva o sigurnosti i zdravlju na radu</a:t>
            </a:r>
            <a:r>
              <a:rPr lang="hr-HR"/>
              <a:t>), a neki od rizika koji proizlaze iz upotrebe digitalnih tehnologija na radnom mjestu rješavaju se posebnim direktivama:</a:t>
            </a:r>
          </a:p>
          <a:p>
            <a:endParaRPr lang="en-GB" b="1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400">
                <a:solidFill>
                  <a:schemeClr val="tx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Direktiva 90/270/EEZ – Direktiva o radu sa zaslonima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400">
                <a:solidFill>
                  <a:schemeClr val="tx2"/>
                </a:solidFill>
                <a:hlinkClick r:id="rId5"/>
              </a:rPr>
              <a:t>Direktiva 2009/104/EZ - Direktiva o uporabi radne opreme na radu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400">
                <a:solidFill>
                  <a:schemeClr val="tx2"/>
                </a:solidFill>
                <a:hlinkClick r:id="rId6"/>
              </a:rPr>
              <a:t>Direktiva 2006/42/EZ (nova Direktiva o strojevima)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400">
                <a:solidFill>
                  <a:schemeClr val="tx2"/>
                </a:solidFill>
                <a:hlinkClick r:id="rId7"/>
              </a:rPr>
              <a:t>Direktiva 89/654/EEZ o zahtjevima za mjesto rada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400">
                <a:solidFill>
                  <a:schemeClr val="tx2"/>
                </a:solidFill>
                <a:hlinkClick r:id="rId6"/>
              </a:rPr>
              <a:t>Direktiva 2003/88/EZ – Radno vrijeme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r-HR" sz="1400">
                <a:solidFill>
                  <a:schemeClr val="tx2"/>
                </a:solidFill>
                <a:hlinkClick r:id="rId7"/>
              </a:rPr>
              <a:t>Direktiva 2002/14/EZ – Informiranje i savjetovanje</a:t>
            </a:r>
            <a:r>
              <a:rPr lang="hr-HR" sz="1400" baseline="0">
                <a:solidFill>
                  <a:schemeClr val="tx2"/>
                </a:solidFill>
                <a:hlinkClick r:id="rId7"/>
              </a:rPr>
              <a:t> Zaposlenici</a:t>
            </a:r>
          </a:p>
          <a:p>
            <a:pPr marL="457200" lvl="1" indent="0">
              <a:buNone/>
            </a:pPr>
            <a:endParaRPr lang="en-GB" sz="1400" dirty="0">
              <a:solidFill>
                <a:schemeClr val="tx2"/>
              </a:solidFill>
            </a:endParaRPr>
          </a:p>
          <a:p>
            <a:r>
              <a:rPr lang="hr-HR"/>
              <a:t>Potpuni pregled relevantnih zakonskih propisa o sigurnosti i zdravlju na radu dostupan je na internetskim stranicama EU-OSHA-e (</a:t>
            </a:r>
            <a:r>
              <a:rPr lang="hr-HR">
                <a:hlinkClick r:id="rId8"/>
              </a:rPr>
              <a:t>https://osha.europa.eu/en/safety-and-health-legislation</a:t>
            </a:r>
            <a:r>
              <a:rPr lang="hr-HR"/>
              <a:t>).</a:t>
            </a:r>
          </a:p>
          <a:p>
            <a:endParaRPr lang="en-US" dirty="0"/>
          </a:p>
          <a:p>
            <a:pPr marL="0" indent="0">
              <a:buNone/>
            </a:pPr>
            <a:r>
              <a:rPr lang="hr-HR" b="1"/>
              <a:t>Infografike</a:t>
            </a:r>
          </a:p>
          <a:p>
            <a:pPr algn="just"/>
            <a:r>
              <a:rPr lang="hr-HR"/>
              <a:t>Infografike mogu biti moćan alat u digitalnom dobu. Njima se čak i komplicirane informacije mogu prenijeti na jasan, jezgrovit i lako pamtljiv način, a mogu se i dijeliti putem interneta. </a:t>
            </a:r>
          </a:p>
          <a:p>
            <a:endParaRPr lang="en-US" sz="1400" dirty="0">
              <a:solidFill>
                <a:srgbClr val="5B9BD5"/>
              </a:solidFill>
              <a:ea typeface="Calibri" panose="020F0502020204030204"/>
              <a:cs typeface="Calibri" panose="020F0502020204030204"/>
            </a:endParaRPr>
          </a:p>
          <a:p>
            <a:endParaRPr lang="en-GB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4209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/>
              <a:t>Europski tjedan</a:t>
            </a:r>
          </a:p>
          <a:p>
            <a:r>
              <a:rPr lang="hr-HR"/>
              <a:t>Naš svjetski poznati Europski tjedan o sigurnosti i zdravlju na radu održava se svake godine u listopadu i vrhunac je u kalendaru kampanje. Možete se uključiti u mnoga događanje za podizanje svijesti koji su organizirani u EU-u i šire, poput natjecanja, posebnih filmskih prikazivanja, događanja putem socijalnih medija i konferencija.</a:t>
            </a:r>
          </a:p>
          <a:p>
            <a:endParaRPr lang="en-GB" dirty="0"/>
          </a:p>
          <a:p>
            <a:r>
              <a:rPr lang="hr-HR" b="1"/>
              <a:t>Partnerstvo u okviru kampanje</a:t>
            </a:r>
          </a:p>
          <a:p>
            <a:r>
              <a:rPr lang="hr-HR"/>
              <a:t>Uspjeh kampanje ovisi o snažnom partnerstvu između EU-OSHA-e i ključnih sudionika. Paneuropske i međunarodne organizacije posvećene području sigurnosti i zdravlja na radu mogu postati </a:t>
            </a:r>
            <a:r>
              <a:rPr lang="hr-HR" u="sng"/>
              <a:t>službeni partneri kampanje</a:t>
            </a:r>
            <a:r>
              <a:rPr lang="hr-HR"/>
              <a:t>, što im omogućuje da uživaju koristi od:</a:t>
            </a:r>
          </a:p>
          <a:p>
            <a:pPr marL="742950" lvl="1" indent="-285750">
              <a:buFont typeface="Arial,Sans-Serif"/>
              <a:buChar char="•"/>
            </a:pPr>
            <a:r>
              <a:rPr lang="hr-HR"/>
              <a:t>promoviranja na razini EU-a i u medijima</a:t>
            </a:r>
          </a:p>
          <a:p>
            <a:pPr marL="742950" lvl="1" indent="-285750">
              <a:buFont typeface="Arial,Sans-Serif"/>
              <a:buChar char="•"/>
            </a:pPr>
            <a:r>
              <a:rPr lang="hr-HR"/>
              <a:t>prilika za umrežavanje i razmjene</a:t>
            </a:r>
          </a:p>
          <a:p>
            <a:pPr marL="742950" lvl="1" indent="-285750">
              <a:buFont typeface="Arial,Sans-Serif"/>
              <a:buChar char="•"/>
            </a:pPr>
            <a:r>
              <a:rPr lang="hr-HR"/>
              <a:t>dijeljenja dobrih praksi s ostalim partnerima iz kampanje</a:t>
            </a:r>
          </a:p>
          <a:p>
            <a:pPr marL="742950" lvl="1" indent="-285750">
              <a:buFont typeface="Arial,Sans-Serif"/>
              <a:buChar char="•"/>
            </a:pPr>
            <a:r>
              <a:rPr lang="hr-HR"/>
              <a:t>pozivnica za manifestacije EU-OSHA-e</a:t>
            </a:r>
          </a:p>
          <a:p>
            <a:pPr marL="742950" lvl="1" indent="-285750">
              <a:buFont typeface="Arial,Sans-Serif"/>
              <a:buChar char="•"/>
            </a:pPr>
            <a:r>
              <a:rPr lang="hr-HR"/>
              <a:t>paketa dobrodošlice</a:t>
            </a:r>
          </a:p>
          <a:p>
            <a:pPr marL="742950" lvl="1" indent="-285750">
              <a:buFont typeface="Arial,Sans-Serif"/>
              <a:buChar char="•"/>
            </a:pPr>
            <a:r>
              <a:rPr lang="hr-HR"/>
              <a:t>certifikata o partnerstvu.</a:t>
            </a:r>
          </a:p>
          <a:p>
            <a:pPr lvl="1"/>
            <a:endParaRPr lang="en-GB" dirty="0"/>
          </a:p>
          <a:p>
            <a:r>
              <a:rPr lang="hr-HR" b="1"/>
              <a:t>Nagrade za dobru praksu</a:t>
            </a:r>
          </a:p>
          <a:p>
            <a:r>
              <a:rPr lang="hr-HR"/>
              <a:t>Kao dio kampanje, nagrade za dobru praksu pokazuju inovativne pristupe u upravljanju sigurnošću i zdravljem na radu te se njima prepoznaju uspješne i održive inicijative za upravljanje rizicima povezanima sa sigurnošću i zdravljem na radu te digitalizacijom. Organizacije u državama članicama EU, zemljama kandidatkinjama, potencijalnim zemljama kandidatkinjama i državama članicama Europskog udruženja slobodne trgovine (EFTA) pozvane su na podnošenje prijava na temu upravljanja sigurnošću i zdravljem na radu te digitalizacijom na radnom mjestu. Dobitnici će biti objavljeni na dodjeli nagrada.</a:t>
            </a:r>
          </a:p>
          <a:p>
            <a:endParaRPr lang="en-GB" dirty="0"/>
          </a:p>
          <a:p>
            <a:r>
              <a:rPr lang="hr-HR" b="1"/>
              <a:t>Paket alata za kampanju </a:t>
            </a:r>
          </a:p>
          <a:p>
            <a:r>
              <a:rPr lang="hr-HR"/>
              <a:t>Našem paketu alata za kampanju možete pristupiti kako biste dobili podršku za pokretanje vlastite kampanje za podizanje svijesti o učinku digitalizacije na sigurnost i zdravlje na radu. Paket alata nudi detaljne smjernice kroz postupak pripreme i provođenja kampanje te iskorištavanja vaših resursa.</a:t>
            </a:r>
          </a:p>
          <a:p>
            <a:endParaRPr lang="en-GB" dirty="0"/>
          </a:p>
          <a:p>
            <a:r>
              <a:rPr lang="hr-HR" b="1"/>
              <a:t>Materijali u okviru kampanje</a:t>
            </a:r>
          </a:p>
          <a:p>
            <a:r>
              <a:rPr lang="hr-HR"/>
              <a:t>Materijali u okviru kampanje sadrže sve što vam je potrebno za promoviranje i doprinos kampanji „Siguran i zdrav rad u digitalnom dobu”. Čitav niz resursa dostupan je za besplatno preuzimanje, uključujući i vodič za kampanju, promocijski letak i plakat te letak za nagrade za dobru praksu.</a:t>
            </a:r>
          </a:p>
          <a:p>
            <a:endParaRPr lang="en-GB" dirty="0"/>
          </a:p>
          <a:p>
            <a:r>
              <a:rPr lang="hr-HR" b="1"/>
              <a:t>Komplet za društvene mreže</a:t>
            </a:r>
          </a:p>
          <a:p>
            <a:r>
              <a:rPr lang="hr-HR"/>
              <a:t>Ostvarite koristi od paketa za društvene mreže – skup materijala za vaše račune na društvenim mrežama. Počnite tako da odaberete već gotove poruke i prateće vizualne sadržaje i videozapise.</a:t>
            </a:r>
          </a:p>
          <a:p>
            <a:endParaRPr lang="en-GB" dirty="0"/>
          </a:p>
          <a:p>
            <a:r>
              <a:rPr lang="hr-HR" b="1"/>
              <a:t>Događanja</a:t>
            </a:r>
          </a:p>
          <a:p>
            <a:r>
              <a:rPr lang="hr-HR"/>
              <a:t>Možete pogledati predstojeća događanja u okviru kampanje „Siguran i zdrav rad u digitalnom dobu”. Događanja se mogu pretraživati po zemljama i datumu, a svako događanje može se dodati u vaš kalendar kako biste bili sigurni da ga nećete propustiti.</a:t>
            </a:r>
          </a:p>
          <a:p>
            <a:endParaRPr lang="en-GB" dirty="0"/>
          </a:p>
          <a:p>
            <a:r>
              <a:rPr lang="hr-HR" b="1"/>
              <a:t>Certifikat o sudjelovanju </a:t>
            </a:r>
          </a:p>
          <a:p>
            <a:r>
              <a:rPr lang="hr-HR"/>
              <a:t>Za organizaciju događanja i aktivnosti ili provođenje vlastite kampanje kao potporu Kampanji za zdrava radna mjesta, primit ćete certifikat o sudjelovanju kao priznanje za vaš trud i doprinos.</a:t>
            </a:r>
          </a:p>
          <a:p>
            <a:pPr lvl="1"/>
            <a:endParaRPr lang="en-GB" sz="1400" dirty="0">
              <a:solidFill>
                <a:schemeClr val="tx2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267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/>
              <a:t>© Europska agencija za sigurnost i zdravlje na radu, 2023.</a:t>
            </a:r>
          </a:p>
          <a:p>
            <a:r>
              <a:rPr lang="hr-HR"/>
              <a:t>Umnožavanje je dopušteno uz uvjet navođenja izvora.</a:t>
            </a:r>
          </a:p>
          <a:p>
            <a:r>
              <a:rPr lang="hr-HR"/>
              <a:t>Za svaku uporabu ili reprodukciju fotografija ili drugog materijala koji nije zaštićen autorskim pravom EU-OSHA-e potrebno je zatražiti dopuštenje izravno od nositeljâ autorskih prava.</a:t>
            </a:r>
          </a:p>
          <a:p>
            <a:pPr marL="0" indent="0">
              <a:buNone/>
            </a:pPr>
            <a:endParaRPr lang="fr-F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103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file://localhost/Volumes/XRAID/Equipo%20Rojo/EU-OSHA/18-0115%20PPT%20templates%20update/PNG/FONDO-PORTADA-PATRON-EUOSHA-2011-16-9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FONDO-PORTADA-PATRON-EUOSHA-2011-16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5138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2400" b="1" i="0" cap="none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dirty="0"/>
          </a:p>
        </p:txBody>
      </p:sp>
      <p:sp>
        <p:nvSpPr>
          <p:cNvPr id="10" name="Textplatzhalter 2"/>
          <p:cNvSpPr txBox="1">
            <a:spLocks/>
          </p:cNvSpPr>
          <p:nvPr/>
        </p:nvSpPr>
        <p:spPr>
          <a:xfrm>
            <a:off x="450851" y="4816800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l-PL" sz="675" dirty="0"/>
              <a:t>Zaštita na radu je važna svima. Dobra je za vas. Dobra je za posao.</a:t>
            </a:r>
            <a:endParaRPr lang="hr-HR" sz="675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35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7" name="Bild 4" descr="111004_EU-OSHA_PPT_EU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75138" y="4411221"/>
            <a:ext cx="399676" cy="263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n-portada-EUOSHA-2013-16-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27" y="4393"/>
            <a:ext cx="9125745" cy="249532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1208"/>
            <a:ext cx="694508" cy="52027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BFDD9A-7BA7-43A0-B572-C100341D1C4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4497"/>
            <a:ext cx="694508" cy="52092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C6681CD-C0A2-47B7-9555-F2A5EA5E023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0"/>
            <a:ext cx="694508" cy="52092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233B285-9AAD-4B95-9473-949E39C349C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"/>
            <a:ext cx="9144000" cy="25003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09CA904-B0B5-4061-90B9-0FC29CEB7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9" r="7864"/>
          <a:stretch/>
        </p:blipFill>
        <p:spPr>
          <a:xfrm>
            <a:off x="8244408" y="0"/>
            <a:ext cx="936104" cy="5143500"/>
          </a:xfrm>
          <a:prstGeom prst="rect">
            <a:avLst/>
          </a:prstGeom>
        </p:spPr>
      </p:pic>
      <p:pic>
        <p:nvPicPr>
          <p:cNvPr id="4" name="Picture 3" descr="A screen shot of a computer screen&#10;&#10;Description automatically generated">
            <a:extLst>
              <a:ext uri="{FF2B5EF4-FFF2-40B4-BE49-F238E27FC236}">
                <a16:creationId xmlns:a16="http://schemas.microsoft.com/office/drawing/2014/main" id="{E6A4DE03-5252-4F84-A792-4360405B24A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00" y="4377526"/>
            <a:ext cx="1212216" cy="309965"/>
          </a:xfrm>
          <a:prstGeom prst="rect">
            <a:avLst/>
          </a:prstGeom>
        </p:spPr>
      </p:pic>
      <p:pic>
        <p:nvPicPr>
          <p:cNvPr id="22" name="Picture 21" descr="A blue and red logo&#10;&#10;Description automatically generated">
            <a:extLst>
              <a:ext uri="{FF2B5EF4-FFF2-40B4-BE49-F238E27FC236}">
                <a16:creationId xmlns:a16="http://schemas.microsoft.com/office/drawing/2014/main" id="{A459D06F-105B-4EB6-B910-221DC1E7DFB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380" y="4174825"/>
            <a:ext cx="609976" cy="55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47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53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5138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24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35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450851" y="4816800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hr-HR" sz="675"/>
              <a:t>Sigurnost i zdravlje na radu tiču se svakoga. Od koristi su za vas. Od koristi su za posao.</a:t>
            </a:r>
          </a:p>
        </p:txBody>
      </p:sp>
      <p:pic>
        <p:nvPicPr>
          <p:cNvPr id="11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8901" y="4429594"/>
            <a:ext cx="863242" cy="2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75138" y="4431506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 descr="111004_EU-OSHA_PPT_HW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6336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FONDO-PORTADA-PATRON-EUOSHA-2011-16-9.png" descr="/Volumes/XRAID/Equipo Rojo/EU-OSHA/18-0115 PPT templates update/PNG/FONDO-PORTADA-PATRON-EUOSHA-2011-16-9.png">
            <a:extLst>
              <a:ext uri="{FF2B5EF4-FFF2-40B4-BE49-F238E27FC236}">
                <a16:creationId xmlns:a16="http://schemas.microsoft.com/office/drawing/2014/main" id="{F7E6838B-6674-4D21-9F21-07AD390E11FE}"/>
              </a:ext>
            </a:extLst>
          </p:cNvPr>
          <p:cNvPicPr>
            <a:picLocks noChangeAspect="1"/>
          </p:cNvPicPr>
          <p:nvPr userDrawn="1"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94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71DE3D-2A65-415B-A074-32CDC9FE78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63" y="0"/>
            <a:ext cx="9141293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343BC8-A9D9-40D5-BE52-E3972AEEEE22}"/>
              </a:ext>
            </a:extLst>
          </p:cNvPr>
          <p:cNvSpPr txBox="1"/>
          <p:nvPr/>
        </p:nvSpPr>
        <p:spPr>
          <a:xfrm>
            <a:off x="1788820" y="117224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>
                <a:solidFill>
                  <a:schemeClr val="tx2"/>
                </a:solidFill>
                <a:ea typeface="+mj-ea"/>
                <a:cs typeface="Trebuchet MS"/>
              </a:rPr>
              <a:t>@EU_OSHA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EE7BA3-4942-449E-A769-C5E46CB57CAC}"/>
              </a:ext>
            </a:extLst>
          </p:cNvPr>
          <p:cNvSpPr txBox="1"/>
          <p:nvPr/>
        </p:nvSpPr>
        <p:spPr>
          <a:xfrm>
            <a:off x="1788820" y="1779662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>
                <a:solidFill>
                  <a:schemeClr val="tx2"/>
                </a:solidFill>
                <a:ea typeface="+mj-ea"/>
                <a:cs typeface="Trebuchet MS"/>
              </a:rPr>
              <a:t>@EuropeanAgencyforSafetyandHealthatWork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C2E16-3193-429C-97E6-9287EAAEC892}"/>
              </a:ext>
            </a:extLst>
          </p:cNvPr>
          <p:cNvSpPr txBox="1"/>
          <p:nvPr/>
        </p:nvSpPr>
        <p:spPr>
          <a:xfrm>
            <a:off x="1787638" y="238708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>
                <a:solidFill>
                  <a:schemeClr val="tx2"/>
                </a:solidFill>
                <a:ea typeface="+mj-ea"/>
                <a:cs typeface="Trebuchet MS"/>
              </a:rPr>
              <a:t>@EU_OSHA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0C074C-8E17-42BC-9A7F-290AB4ED31D1}"/>
              </a:ext>
            </a:extLst>
          </p:cNvPr>
          <p:cNvSpPr txBox="1"/>
          <p:nvPr/>
        </p:nvSpPr>
        <p:spPr>
          <a:xfrm>
            <a:off x="1787638" y="2973204"/>
            <a:ext cx="645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>
                <a:solidFill>
                  <a:schemeClr val="tx2"/>
                </a:solidFill>
                <a:ea typeface="+mj-ea"/>
                <a:cs typeface="Trebuchet MS"/>
              </a:rPr>
              <a:t>Europska agencija za sigurnost i zdravlje na radu (EU-OSHA)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3D01AA-BE98-440A-BCBA-0FAA32F7ABB8}"/>
              </a:ext>
            </a:extLst>
          </p:cNvPr>
          <p:cNvSpPr txBox="1"/>
          <p:nvPr/>
        </p:nvSpPr>
        <p:spPr>
          <a:xfrm>
            <a:off x="1787638" y="360192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>
                <a:solidFill>
                  <a:schemeClr val="tx2"/>
                </a:solidFill>
                <a:ea typeface="+mj-ea"/>
                <a:cs typeface="Trebuchet MS"/>
              </a:rPr>
              <a:t>EU_OSHA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737896-FBC1-4C16-A372-EE1A905603DB}"/>
              </a:ext>
            </a:extLst>
          </p:cNvPr>
          <p:cNvSpPr txBox="1"/>
          <p:nvPr/>
        </p:nvSpPr>
        <p:spPr>
          <a:xfrm>
            <a:off x="450001" y="85378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>
                <a:solidFill>
                  <a:schemeClr val="tx2"/>
                </a:solidFill>
                <a:ea typeface="+mj-ea"/>
              </a:rPr>
              <a:t>HVALA!</a:t>
            </a:r>
          </a:p>
        </p:txBody>
      </p:sp>
    </p:spTree>
    <p:extLst>
      <p:ext uri="{BB962C8B-B14F-4D97-AF65-F5344CB8AC3E}">
        <p14:creationId xmlns:p14="http://schemas.microsoft.com/office/powerpoint/2010/main" val="3456642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007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38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91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84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80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1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889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80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264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67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2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1291" cy="513740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1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4877961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750" baseline="0" smtClean="0"/>
              <a:pPr/>
              <a:t>‹#›</a:t>
            </a:fld>
            <a:endParaRPr lang="en-GB" sz="750" baseline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39" y="4857751"/>
            <a:ext cx="604043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hr-HR" sz="675" b="1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https://healthy-workplaces.eu</a:t>
            </a:r>
          </a:p>
        </p:txBody>
      </p:sp>
      <p:pic>
        <p:nvPicPr>
          <p:cNvPr id="14" name="Picture 13" descr="A screen shot of a computer screen&#10;&#10;Description automatically generated">
            <a:extLst>
              <a:ext uri="{FF2B5EF4-FFF2-40B4-BE49-F238E27FC236}">
                <a16:creationId xmlns:a16="http://schemas.microsoft.com/office/drawing/2014/main" id="{216725C1-B8BA-4ADE-AEE3-541F63F5E05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00" y="4704918"/>
            <a:ext cx="1212216" cy="309965"/>
          </a:xfrm>
          <a:prstGeom prst="rect">
            <a:avLst/>
          </a:prstGeom>
        </p:spPr>
      </p:pic>
      <p:pic>
        <p:nvPicPr>
          <p:cNvPr id="5" name="Picture 4" descr="A blue and red logo&#10;&#10;Description automatically generated">
            <a:extLst>
              <a:ext uri="{FF2B5EF4-FFF2-40B4-BE49-F238E27FC236}">
                <a16:creationId xmlns:a16="http://schemas.microsoft.com/office/drawing/2014/main" id="{711EEEEF-16E7-4C3B-963D-6D66B7CBACA3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319" y="4504395"/>
            <a:ext cx="609976" cy="55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7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xStyles>
    <p:titleStyle>
      <a:lvl1pPr algn="l" defTabSz="342900" rtl="0" eaLnBrk="1" latinLnBrk="0" hangingPunct="1">
        <a:spcBef>
          <a:spcPct val="0"/>
        </a:spcBef>
        <a:buNone/>
        <a:defRPr sz="18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89000" indent="-189000" algn="l" defTabSz="342900" rtl="0" eaLnBrk="1" latinLnBrk="0" hangingPunct="1">
        <a:spcBef>
          <a:spcPts val="45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35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24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9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275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729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125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943313" indent="-214313" algn="l" defTabSz="342900" rtl="0" eaLnBrk="1" latinLnBrk="0" hangingPunct="1">
        <a:spcBef>
          <a:spcPts val="0"/>
        </a:spcBef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99000" indent="-135000" algn="l" defTabSz="342900" rtl="0" eaLnBrk="1" latinLnBrk="0" hangingPunct="1">
        <a:spcBef>
          <a:spcPts val="0"/>
        </a:spcBef>
        <a:buFont typeface="Arial" pitchFamily="34" charset="0"/>
        <a:buChar char="−"/>
        <a:defRPr sz="975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hyperlink" Target="https://healthy-workplaces.osha.europa.eu/hr/about-topic/priority-area/remote-and-hybrid-work" TargetMode="External"/><Relationship Id="rId3" Type="http://schemas.openxmlformats.org/officeDocument/2006/relationships/hyperlink" Target="https://healthy-workplaces.osha.europa.eu/hr/about-topic/priority-area/smart-digital-systems" TargetMode="External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hr/about-topic/priority-area/automation-tasks" TargetMode="External"/><Relationship Id="rId11" Type="http://schemas.openxmlformats.org/officeDocument/2006/relationships/image" Target="../media/image21.png"/><Relationship Id="rId5" Type="http://schemas.openxmlformats.org/officeDocument/2006/relationships/hyperlink" Target="https://healthy-workplaces.osha.europa.eu/hr/about-topic/priority-area/digital-platform-work" TargetMode="External"/><Relationship Id="rId10" Type="http://schemas.openxmlformats.org/officeDocument/2006/relationships/image" Target="../media/image20.png"/><Relationship Id="rId4" Type="http://schemas.openxmlformats.org/officeDocument/2006/relationships/hyperlink" Target="https://healthy-workplaces.osha.europa.eu/hr/about-topic/priority-area/worker-management-through-ai" TargetMode="External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europa.eu/european-union/about-eu/institutions-bodies_hr" TargetMode="External"/><Relationship Id="rId3" Type="http://schemas.openxmlformats.org/officeDocument/2006/relationships/image" Target="../media/image29.png"/><Relationship Id="rId7" Type="http://schemas.openxmlformats.org/officeDocument/2006/relationships/hyperlink" Target="https://healthy-workplaces.osha.europa.eu/hr/campaign-partners/campaign-media-partners" TargetMode="External"/><Relationship Id="rId12" Type="http://schemas.openxmlformats.org/officeDocument/2006/relationships/hyperlink" Target="https://osha.europa.eu/hr/themes/mainstreaming-osh-education/oshvet-project-osh-vocational-education-and-traini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hr/campaign-partners/enterprise-europe-network" TargetMode="External"/><Relationship Id="rId11" Type="http://schemas.openxmlformats.org/officeDocument/2006/relationships/image" Target="../media/image2.png"/><Relationship Id="rId5" Type="http://schemas.openxmlformats.org/officeDocument/2006/relationships/hyperlink" Target="https://eur-lex.europa.eu/summary/glossary/social_partners.html" TargetMode="External"/><Relationship Id="rId10" Type="http://schemas.openxmlformats.org/officeDocument/2006/relationships/hyperlink" Target="https://europa.eu/european-union/about-eu/agencies/decentralised-agencies_hr" TargetMode="External"/><Relationship Id="rId4" Type="http://schemas.openxmlformats.org/officeDocument/2006/relationships/hyperlink" Target="https://healthy-workplaces.osha.europa.eu/hr/campaign-partners/official-campaign-partners" TargetMode="External"/><Relationship Id="rId9" Type="http://schemas.openxmlformats.org/officeDocument/2006/relationships/hyperlink" Target="https://healthy-workplaces.osha.europa.eu/hr/campaign-partners/national-focal-points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healthy-workplaces.eu/hr/tools-and-publications/oshwiki" TargetMode="External"/><Relationship Id="rId13" Type="http://schemas.openxmlformats.org/officeDocument/2006/relationships/hyperlink" Target="https://healthy-workplaces.eu/hr/tools-and-publications/legislation" TargetMode="External"/><Relationship Id="rId18" Type="http://schemas.openxmlformats.org/officeDocument/2006/relationships/image" Target="../media/image34.png"/><Relationship Id="rId3" Type="http://schemas.openxmlformats.org/officeDocument/2006/relationships/hyperlink" Target="https://healthy-workplaces.osha.europa.eu/hr/tools-and-publications/publications" TargetMode="External"/><Relationship Id="rId21" Type="http://schemas.openxmlformats.org/officeDocument/2006/relationships/hyperlink" Target="https://healthy-workplaces.osha.europa.eu/hr/tools-and-publications/infographics" TargetMode="External"/><Relationship Id="rId7" Type="http://schemas.openxmlformats.org/officeDocument/2006/relationships/hyperlink" Target="https://healthy-workplaces.osha.europa.eu/hr/tools-and-publications/oshwiki" TargetMode="External"/><Relationship Id="rId12" Type="http://schemas.openxmlformats.org/officeDocument/2006/relationships/hyperlink" Target="https://healthy-workplaces.osha.europa.eu/hr/tools-and-publications/legislation" TargetMode="External"/><Relationship Id="rId17" Type="http://schemas.openxmlformats.org/officeDocument/2006/relationships/image" Target="../media/image33.png"/><Relationship Id="rId25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7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hr/tools-and-publications/napo-films" TargetMode="External"/><Relationship Id="rId11" Type="http://schemas.openxmlformats.org/officeDocument/2006/relationships/hyperlink" Target="https://healthy-workplaces.osha.europa.eu/hr/tools-and-publications/case-studies" TargetMode="External"/><Relationship Id="rId24" Type="http://schemas.openxmlformats.org/officeDocument/2006/relationships/image" Target="../media/image39.png"/><Relationship Id="rId5" Type="http://schemas.openxmlformats.org/officeDocument/2006/relationships/hyperlink" Target="https://healthy-workplaces.osha.europa.eu/hr/tools-and-publications/campaign-toolkit" TargetMode="External"/><Relationship Id="rId15" Type="http://schemas.openxmlformats.org/officeDocument/2006/relationships/image" Target="../media/image32.png"/><Relationship Id="rId23" Type="http://schemas.openxmlformats.org/officeDocument/2006/relationships/image" Target="../media/image38.png"/><Relationship Id="rId10" Type="http://schemas.openxmlformats.org/officeDocument/2006/relationships/hyperlink" Target="https://healthy-workplaces.osha.europa.eu/hr/tools-and-publications/social-media-kit" TargetMode="External"/><Relationship Id="rId19" Type="http://schemas.openxmlformats.org/officeDocument/2006/relationships/image" Target="../media/image35.png"/><Relationship Id="rId4" Type="http://schemas.openxmlformats.org/officeDocument/2006/relationships/hyperlink" Target="https://healthy-workplaces.osha.europa.eu/hr/tools-and-publications/campaign-materials" TargetMode="External"/><Relationship Id="rId9" Type="http://schemas.openxmlformats.org/officeDocument/2006/relationships/image" Target="../media/image30.png"/><Relationship Id="rId14" Type="http://schemas.openxmlformats.org/officeDocument/2006/relationships/image" Target="../media/image31.png"/><Relationship Id="rId22" Type="http://schemas.openxmlformats.org/officeDocument/2006/relationships/image" Target="../media/image37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healthy-workplaces.osha.europa.eu/hr/media-centre/events" TargetMode="External"/><Relationship Id="rId13" Type="http://schemas.openxmlformats.org/officeDocument/2006/relationships/image" Target="../media/image32.png"/><Relationship Id="rId18" Type="http://schemas.openxmlformats.org/officeDocument/2006/relationships/hyperlink" Target="https://healthy-workplaces.eu/en/get-involved/european-week" TargetMode="External"/><Relationship Id="rId3" Type="http://schemas.openxmlformats.org/officeDocument/2006/relationships/hyperlink" Target="https://healthy-workplaces.osha.europa.eu/hr/get-involved/european-week" TargetMode="External"/><Relationship Id="rId21" Type="http://schemas.openxmlformats.org/officeDocument/2006/relationships/image" Target="../media/image45.png"/><Relationship Id="rId7" Type="http://schemas.openxmlformats.org/officeDocument/2006/relationships/hyperlink" Target="https://healthy-workplaces.osha.europa.eu/hr/tools-and-publications/campaign-materials" TargetMode="External"/><Relationship Id="rId12" Type="http://schemas.openxmlformats.org/officeDocument/2006/relationships/image" Target="../media/image34.png"/><Relationship Id="rId17" Type="http://schemas.openxmlformats.org/officeDocument/2006/relationships/image" Target="../media/image43.emf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42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hr/tools-and-publications/campaign-toolkit" TargetMode="External"/><Relationship Id="rId11" Type="http://schemas.openxmlformats.org/officeDocument/2006/relationships/image" Target="../media/image33.png"/><Relationship Id="rId5" Type="http://schemas.openxmlformats.org/officeDocument/2006/relationships/hyperlink" Target="https://healthy-workplaces.osha.europa.eu/hr/get-involved/good-practice-awards" TargetMode="External"/><Relationship Id="rId15" Type="http://schemas.openxmlformats.org/officeDocument/2006/relationships/image" Target="../media/image41.png"/><Relationship Id="rId10" Type="http://schemas.openxmlformats.org/officeDocument/2006/relationships/hyperlink" Target="https://healthy-workplaces.osha.europa.eu/hr/tools-and-publications/social-media-kit" TargetMode="External"/><Relationship Id="rId19" Type="http://schemas.openxmlformats.org/officeDocument/2006/relationships/image" Target="../media/image44.png"/><Relationship Id="rId4" Type="http://schemas.openxmlformats.org/officeDocument/2006/relationships/hyperlink" Target="https://healthy-workplaces.osha.europa.eu/hr/get-involved/become-campaign-partner" TargetMode="External"/><Relationship Id="rId9" Type="http://schemas.openxmlformats.org/officeDocument/2006/relationships/hyperlink" Target="https://healthy-workplaces.osha.europa.eu/hr/get-involved/get-your-certificate" TargetMode="External"/><Relationship Id="rId1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hyperlink" Target="http://www.youtube.com/user/EUOSHA" TargetMode="External"/><Relationship Id="rId3" Type="http://schemas.openxmlformats.org/officeDocument/2006/relationships/image" Target="../media/image46.jpeg"/><Relationship Id="rId7" Type="http://schemas.openxmlformats.org/officeDocument/2006/relationships/hyperlink" Target="https://healthy-workplaces.osha.europa.eu/hr/campaign-partners/national-focal-points" TargetMode="External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hr/media-centre/newsletter" TargetMode="External"/><Relationship Id="rId11" Type="http://schemas.openxmlformats.org/officeDocument/2006/relationships/hyperlink" Target="https://www.facebook.com/EuropeanAgencyforSafetyandHealthatWork" TargetMode="External"/><Relationship Id="rId5" Type="http://schemas.openxmlformats.org/officeDocument/2006/relationships/hyperlink" Target="https://healthy-workplaces.osha.europa.eu/" TargetMode="External"/><Relationship Id="rId15" Type="http://schemas.openxmlformats.org/officeDocument/2006/relationships/hyperlink" Target="https://www.linkedin.com/company/europeanagency-for-safety-and-health-at-work" TargetMode="External"/><Relationship Id="rId10" Type="http://schemas.openxmlformats.org/officeDocument/2006/relationships/image" Target="../media/image48.png"/><Relationship Id="rId4" Type="http://schemas.openxmlformats.org/officeDocument/2006/relationships/hyperlink" Target="https://healthy-workplaces.osha.europa.eu/hr" TargetMode="External"/><Relationship Id="rId9" Type="http://schemas.openxmlformats.org/officeDocument/2006/relationships/hyperlink" Target="http://twitter.com/eu_osha" TargetMode="External"/><Relationship Id="rId1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9671F-F764-4C4C-AA2D-B9A7A945A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923330"/>
          </a:xfrm>
        </p:spPr>
        <p:txBody>
          <a:bodyPr>
            <a:spAutoFit/>
          </a:bodyPr>
          <a:lstStyle/>
          <a:p>
            <a:r>
              <a:rPr lang="hr-HR" sz="2000" dirty="0"/>
              <a:t>Kampanja za zdrava mjesta rada za razdoblje 2023. – 2025. </a:t>
            </a:r>
            <a:br>
              <a:rPr lang="hr-HR" sz="2000" dirty="0"/>
            </a:br>
            <a:r>
              <a:rPr lang="hr-HR" sz="2000" dirty="0"/>
              <a:t>Siguran i zdrav rad u digitalno doba</a:t>
            </a:r>
            <a:br>
              <a:rPr lang="hr-HR" sz="2000" dirty="0"/>
            </a:br>
            <a:endParaRPr lang="hr-HR" sz="2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D5F76E-135C-46BB-8390-A1E50B2BC577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207749"/>
          </a:xfrm>
        </p:spPr>
        <p:txBody>
          <a:bodyPr>
            <a:spAutoFit/>
          </a:bodyPr>
          <a:lstStyle/>
          <a:p>
            <a:r>
              <a:rPr lang="hr-HR"/>
              <a:t>Postizanje učinkovite prevencije u digitalnom svijetu rada</a:t>
            </a:r>
          </a:p>
        </p:txBody>
      </p:sp>
    </p:spTree>
    <p:extLst>
      <p:ext uri="{BB962C8B-B14F-4D97-AF65-F5344CB8AC3E}">
        <p14:creationId xmlns:p14="http://schemas.microsoft.com/office/powerpoint/2010/main" val="298122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2658" y="873258"/>
            <a:ext cx="5706173" cy="2418611"/>
          </a:xfrm>
        </p:spPr>
        <p:txBody>
          <a:bodyPr lIns="0" tIns="0" rIns="0" bIns="0">
            <a:spAutoFit/>
          </a:bodyPr>
          <a:lstStyle/>
          <a:p>
            <a:r>
              <a:rPr lang="hr-HR" sz="1600" dirty="0"/>
              <a:t>O čemu je riječ?</a:t>
            </a:r>
          </a:p>
          <a:p>
            <a:r>
              <a:rPr lang="hr-HR" sz="1600" dirty="0"/>
              <a:t>Činjenice i brojke</a:t>
            </a:r>
          </a:p>
          <a:p>
            <a:r>
              <a:rPr lang="hr-HR" sz="1600" dirty="0"/>
              <a:t>Ciljevi kampanje</a:t>
            </a:r>
          </a:p>
          <a:p>
            <a:r>
              <a:rPr lang="hr-HR" sz="1600" dirty="0"/>
              <a:t>Prioritetna područja</a:t>
            </a:r>
          </a:p>
          <a:p>
            <a:r>
              <a:rPr lang="hr-HR" sz="1600" dirty="0"/>
              <a:t>Prevencija rizika</a:t>
            </a:r>
          </a:p>
          <a:p>
            <a:r>
              <a:rPr lang="hr-HR" sz="1600" dirty="0"/>
              <a:t>EU-OSHA i partneri u kampanji</a:t>
            </a:r>
          </a:p>
          <a:p>
            <a:r>
              <a:rPr lang="hr-HR" sz="1600" dirty="0"/>
              <a:t>Alati i resursi kampanje </a:t>
            </a:r>
          </a:p>
          <a:p>
            <a:r>
              <a:rPr lang="hr-HR" sz="1600" dirty="0"/>
              <a:t>Kako se uključiti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165105"/>
            <a:ext cx="7470122" cy="36933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r-HR" sz="2400"/>
              <a:t>Pregled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3875">
            <a:off x="5377503" y="2415962"/>
            <a:ext cx="2666667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29296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hr-HR" sz="2400"/>
              <a:t>O čemu je riječ?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001" y="821985"/>
            <a:ext cx="7793885" cy="14003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Digitalne tehnologije brzo mijenjaju način, mjesto i vrijeme našeg rada</a:t>
            </a: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endParaRPr lang="en-GB" sz="1600" b="1" dirty="0">
              <a:solidFill>
                <a:srgbClr val="003399"/>
              </a:solidFill>
            </a:endParaRPr>
          </a:p>
          <a:p>
            <a:pPr marL="34290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Digitalna tehnologija pruža veće mogućnosti za radnike i poslodavce u svim sektorima, no predstavlja i izazove te rizike u pogledu sigurnosti i zdravlja</a:t>
            </a:r>
          </a:p>
        </p:txBody>
      </p:sp>
    </p:spTree>
    <p:extLst>
      <p:ext uri="{BB962C8B-B14F-4D97-AF65-F5344CB8AC3E}">
        <p14:creationId xmlns:p14="http://schemas.microsoft.com/office/powerpoint/2010/main" val="1711275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hr-HR" sz="2400"/>
              <a:t>Činjenice i brojke – upotreba digitalnih tehnologija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508B51-6793-4B7F-899B-364A2A5D82C4}"/>
              </a:ext>
            </a:extLst>
          </p:cNvPr>
          <p:cNvSpPr txBox="1"/>
          <p:nvPr/>
        </p:nvSpPr>
        <p:spPr>
          <a:xfrm>
            <a:off x="432909" y="813436"/>
            <a:ext cx="7536320" cy="28777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hr-HR" sz="1600" b="1" dirty="0">
                <a:solidFill>
                  <a:srgbClr val="ACC700"/>
                </a:solidFill>
              </a:rPr>
              <a:t>EU-OSHA, OSH Pulse 2022.</a:t>
            </a:r>
          </a:p>
          <a:p>
            <a:pPr lvl="1"/>
            <a:r>
              <a:rPr lang="hr-HR" sz="1600" b="1" dirty="0">
                <a:solidFill>
                  <a:schemeClr val="accent1"/>
                </a:solidFill>
              </a:rPr>
              <a:t>Radnici EU-a na radnom mjestu upotrebljavaju...</a:t>
            </a:r>
            <a:endParaRPr lang="hr-HR" sz="1600" b="1" dirty="0">
              <a:solidFill>
                <a:schemeClr val="accent1"/>
              </a:solidFill>
              <a:cs typeface="Arial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prijenosna računala, tablete, pametne telefone (73 %) </a:t>
            </a:r>
            <a:endParaRPr lang="hr-HR" sz="1600" b="1" dirty="0">
              <a:solidFill>
                <a:schemeClr val="accent1"/>
              </a:solidFill>
              <a:cs typeface="Arial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nosive uređaje (11 %)</a:t>
            </a:r>
            <a:endParaRPr lang="hr-HR" sz="1600" b="1" dirty="0">
              <a:solidFill>
                <a:schemeClr val="accent1"/>
              </a:solidFill>
              <a:cs typeface="Arial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strojeve ili robote s integriranom umjetnom inteligencijom (5 %)</a:t>
            </a:r>
            <a:endParaRPr lang="hr-HR" sz="1600" b="1" dirty="0">
              <a:solidFill>
                <a:schemeClr val="accent1"/>
              </a:solidFill>
              <a:cs typeface="Arial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robote koji su u interakciji s radnikom (3 %)</a:t>
            </a:r>
            <a:endParaRPr lang="hr-HR" sz="1600" b="1" dirty="0">
              <a:solidFill>
                <a:schemeClr val="accent1"/>
              </a:solidFill>
              <a:cs typeface="Arial"/>
            </a:endParaRP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endParaRPr lang="en-GB" sz="1600" b="1" dirty="0">
              <a:solidFill>
                <a:srgbClr val="ACC700"/>
              </a:solidFill>
            </a:endParaRP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hr-HR" sz="1600" b="1" dirty="0">
                <a:solidFill>
                  <a:srgbClr val="ACC700"/>
                </a:solidFill>
              </a:rPr>
              <a:t>EU-OSHA, ESENER 2019.</a:t>
            </a:r>
            <a:endParaRPr lang="hr-HR" sz="1600" b="1" dirty="0">
              <a:solidFill>
                <a:srgbClr val="ACC700"/>
              </a:solidFill>
              <a:cs typeface="Arial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Na više od 80 % radnih mjesta u cijeloj Europi upotrebljavaju se osobna računala, prijenosna računala, tableti, pametni telefoni i drugi mobilni uređaji </a:t>
            </a:r>
            <a:endParaRPr lang="hr-HR" sz="1600" b="1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5038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hr-HR" sz="2400"/>
              <a:t>Činjenice i brojke – upotreba digitalnih tehnologija</a:t>
            </a: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28026" t="29331" r="6209" b="3055"/>
          <a:stretch/>
        </p:blipFill>
        <p:spPr>
          <a:xfrm>
            <a:off x="3482787" y="2007997"/>
            <a:ext cx="4972601" cy="24347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E53972-8792-4008-AA27-4F6FE1EEDA75}"/>
              </a:ext>
            </a:extLst>
          </p:cNvPr>
          <p:cNvSpPr txBox="1"/>
          <p:nvPr/>
        </p:nvSpPr>
        <p:spPr>
          <a:xfrm>
            <a:off x="432909" y="814451"/>
            <a:ext cx="7653766" cy="11156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hr-HR" sz="1600" b="1" dirty="0">
                <a:solidFill>
                  <a:srgbClr val="ACC700"/>
                </a:solidFill>
              </a:rPr>
              <a:t>EU-OSHA, OSH Pulse 2022.</a:t>
            </a: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hr-HR" sz="1600" b="1" dirty="0">
                <a:solidFill>
                  <a:schemeClr val="tx2"/>
                </a:solidFill>
                <a:latin typeface="Arial"/>
                <a:ea typeface="SimSun"/>
                <a:cs typeface="Times New Roman"/>
              </a:rPr>
              <a:t>Prema vašim saznanjima, upotrebljava li organizacija u kojoj radite digitalne uređaje kao što su tablet, pametni telefon, računalo, prijenosno računalo, aplikacije ili senzor u svrhu...?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FA64B9-8483-4D57-A9B4-5480542D9EDD}"/>
              </a:ext>
            </a:extLst>
          </p:cNvPr>
          <p:cNvSpPr txBox="1"/>
          <p:nvPr/>
        </p:nvSpPr>
        <p:spPr>
          <a:xfrm>
            <a:off x="1169044" y="211453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/>
              <a:t>automatske raspodjele vaših zadataka, radnog vremena ili smjena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03B7E3-F8B6-460F-A452-0593835ABEB2}"/>
              </a:ext>
            </a:extLst>
          </p:cNvPr>
          <p:cNvSpPr txBox="1"/>
          <p:nvPr/>
        </p:nvSpPr>
        <p:spPr>
          <a:xfrm>
            <a:off x="1169044" y="259387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/>
              <a:t>ocjenjivanja vaše uspješnosti koje provode treće strane (npr. klijenti)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E66D4F-15A7-4B2D-9042-E20057C58903}"/>
              </a:ext>
            </a:extLst>
          </p:cNvPr>
          <p:cNvSpPr txBox="1"/>
          <p:nvPr/>
        </p:nvSpPr>
        <p:spPr>
          <a:xfrm>
            <a:off x="1157188" y="307321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/>
              <a:t>osobnog nadzora ili praćenja vašeg rada i ponašanja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029E58-7205-4B8D-9A2E-815842C52F7D}"/>
              </a:ext>
            </a:extLst>
          </p:cNvPr>
          <p:cNvSpPr txBox="1"/>
          <p:nvPr/>
        </p:nvSpPr>
        <p:spPr>
          <a:xfrm>
            <a:off x="1150085" y="348781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/>
              <a:t>praćenja razine buke, kemikalija, prašine, plinova itd. u vašem radnom okruženju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BE6BD5-9AD1-4EA9-9C2F-51678EF4F5F1}"/>
              </a:ext>
            </a:extLst>
          </p:cNvPr>
          <p:cNvSpPr txBox="1"/>
          <p:nvPr/>
        </p:nvSpPr>
        <p:spPr>
          <a:xfrm>
            <a:off x="1169043" y="3967159"/>
            <a:ext cx="208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 dirty="0"/>
              <a:t>osobnog nadzora vaših otkucaja srca, krvnog tlaka, držanja tijela itd.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A9521B-0001-4C83-8998-08E643CE4BC4}"/>
              </a:ext>
            </a:extLst>
          </p:cNvPr>
          <p:cNvSpPr txBox="1"/>
          <p:nvPr/>
        </p:nvSpPr>
        <p:spPr>
          <a:xfrm>
            <a:off x="3718900" y="1884521"/>
            <a:ext cx="432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r-HR" sz="900" b="1">
                <a:solidFill>
                  <a:srgbClr val="003399"/>
                </a:solidFill>
              </a:rPr>
              <a:t>Da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6BFC62-A176-41C1-94B2-1E4FB0429DBF}"/>
              </a:ext>
            </a:extLst>
          </p:cNvPr>
          <p:cNvSpPr txBox="1"/>
          <p:nvPr/>
        </p:nvSpPr>
        <p:spPr>
          <a:xfrm>
            <a:off x="5877220" y="1884521"/>
            <a:ext cx="432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r-HR" sz="900" b="1">
                <a:solidFill>
                  <a:srgbClr val="F6A400"/>
                </a:solidFill>
              </a:rPr>
              <a:t>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83B10D-52E8-4D55-B13A-424BBE517897}"/>
              </a:ext>
            </a:extLst>
          </p:cNvPr>
          <p:cNvSpPr txBox="1"/>
          <p:nvPr/>
        </p:nvSpPr>
        <p:spPr>
          <a:xfrm>
            <a:off x="7564364" y="1914792"/>
            <a:ext cx="89102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r-HR" sz="900" b="1">
                <a:solidFill>
                  <a:srgbClr val="B1B3B4"/>
                </a:solidFill>
              </a:rPr>
              <a:t>Ne znam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BD75B4-515A-4047-87E5-649E67176D33}"/>
              </a:ext>
            </a:extLst>
          </p:cNvPr>
          <p:cNvSpPr txBox="1"/>
          <p:nvPr/>
        </p:nvSpPr>
        <p:spPr>
          <a:xfrm>
            <a:off x="2748002" y="4487537"/>
            <a:ext cx="39015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200" b="0" i="0">
                <a:solidFill>
                  <a:srgbClr val="ACC700"/>
                </a:solidFill>
                <a:effectLst/>
                <a:latin typeface="Corbel" panose="020B0503020204020204" pitchFamily="34" charset="0"/>
              </a:rPr>
              <a:t>Baza: svi ispitanici, EU27 (n = 25 683)</a:t>
            </a:r>
            <a:r>
              <a:rPr lang="hr-HR" sz="1200">
                <a:solidFill>
                  <a:srgbClr val="ACC7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0212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hr-HR" sz="2400"/>
              <a:t>Činjenice i brojke – upotreba digitalnih tehnologija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4ACB324F-A4C7-4496-8C93-71BB8D7406A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25879" t="29015" r="9286" b="9659"/>
          <a:stretch/>
        </p:blipFill>
        <p:spPr>
          <a:xfrm>
            <a:off x="3518862" y="1947738"/>
            <a:ext cx="4538382" cy="22352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D767C6-6733-4E13-A49D-DF9046A71893}"/>
              </a:ext>
            </a:extLst>
          </p:cNvPr>
          <p:cNvSpPr txBox="1"/>
          <p:nvPr/>
        </p:nvSpPr>
        <p:spPr>
          <a:xfrm>
            <a:off x="431750" y="819008"/>
            <a:ext cx="7653766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hr-HR" sz="1600" b="1" dirty="0">
                <a:solidFill>
                  <a:srgbClr val="ACC700"/>
                </a:solidFill>
              </a:rPr>
              <a:t>EU-OSHA, OSH Pulse 2022.</a:t>
            </a: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hr-HR" sz="1600" b="1" dirty="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Biste li rekli da upotreba digitalnih tehnologija na vašem radnom mjestu...?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9EB1F8-4303-4227-93FB-D59885D60D4A}"/>
              </a:ext>
            </a:extLst>
          </p:cNvPr>
          <p:cNvSpPr txBox="1"/>
          <p:nvPr/>
        </p:nvSpPr>
        <p:spPr>
          <a:xfrm>
            <a:off x="3923928" y="1707246"/>
            <a:ext cx="432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r-HR" sz="900" b="1">
                <a:solidFill>
                  <a:srgbClr val="003399"/>
                </a:solidFill>
              </a:rPr>
              <a:t>Da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65B9FC-30DA-432C-9529-BF3325091EA4}"/>
              </a:ext>
            </a:extLst>
          </p:cNvPr>
          <p:cNvSpPr txBox="1"/>
          <p:nvPr/>
        </p:nvSpPr>
        <p:spPr>
          <a:xfrm>
            <a:off x="6084168" y="1724522"/>
            <a:ext cx="432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r-HR" sz="900" b="1">
                <a:solidFill>
                  <a:srgbClr val="F6A400"/>
                </a:solidFill>
              </a:rPr>
              <a:t>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F2618E-2AFF-46E5-A020-180D2E9ECB54}"/>
              </a:ext>
            </a:extLst>
          </p:cNvPr>
          <p:cNvSpPr txBox="1"/>
          <p:nvPr/>
        </p:nvSpPr>
        <p:spPr>
          <a:xfrm>
            <a:off x="7220130" y="1711341"/>
            <a:ext cx="89102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r-HR" sz="900" b="1">
                <a:solidFill>
                  <a:srgbClr val="B1B3B4"/>
                </a:solidFill>
              </a:rPr>
              <a:t>Ne znam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49BCA0-5F95-46B6-A88F-2E511C689D12}"/>
              </a:ext>
            </a:extLst>
          </p:cNvPr>
          <p:cNvSpPr txBox="1"/>
          <p:nvPr/>
        </p:nvSpPr>
        <p:spPr>
          <a:xfrm>
            <a:off x="1187624" y="2079180"/>
            <a:ext cx="20295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 dirty="0"/>
              <a:t>određuje brzinu ili tempo vašeg rada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5AD441-DF02-4333-809F-16354A81043E}"/>
              </a:ext>
            </a:extLst>
          </p:cNvPr>
          <p:cNvSpPr txBox="1"/>
          <p:nvPr/>
        </p:nvSpPr>
        <p:spPr>
          <a:xfrm>
            <a:off x="1187624" y="2561092"/>
            <a:ext cx="1944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/>
              <a:t>rezultira time da radite sami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785D0A-28BD-4879-9FB2-FDBA54C688A1}"/>
              </a:ext>
            </a:extLst>
          </p:cNvPr>
          <p:cNvSpPr txBox="1"/>
          <p:nvPr/>
        </p:nvSpPr>
        <p:spPr>
          <a:xfrm>
            <a:off x="1187624" y="2942487"/>
            <a:ext cx="20295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 dirty="0"/>
              <a:t>povećava nadzor nad vama na radu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63668C-0E0A-4F37-A30A-7D6FA4AC615E}"/>
              </a:ext>
            </a:extLst>
          </p:cNvPr>
          <p:cNvSpPr txBox="1"/>
          <p:nvPr/>
        </p:nvSpPr>
        <p:spPr>
          <a:xfrm>
            <a:off x="1187624" y="3436476"/>
            <a:ext cx="1944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/>
              <a:t>povećava vaše radno opterećenje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025175-A2BD-45D1-BB47-70ECA0F801FF}"/>
              </a:ext>
            </a:extLst>
          </p:cNvPr>
          <p:cNvSpPr txBox="1"/>
          <p:nvPr/>
        </p:nvSpPr>
        <p:spPr>
          <a:xfrm>
            <a:off x="1187624" y="3824679"/>
            <a:ext cx="1944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900"/>
              <a:t>smanjuje vašu autonomiju na radu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5E490F-D5DD-407A-8B1A-2EF70735D85C}"/>
              </a:ext>
            </a:extLst>
          </p:cNvPr>
          <p:cNvSpPr txBox="1"/>
          <p:nvPr/>
        </p:nvSpPr>
        <p:spPr>
          <a:xfrm>
            <a:off x="3217208" y="4484959"/>
            <a:ext cx="270958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200" b="0" i="0">
                <a:solidFill>
                  <a:srgbClr val="ACC700"/>
                </a:solidFill>
                <a:effectLst/>
                <a:latin typeface="Corbel" panose="020B0503020204020204" pitchFamily="34" charset="0"/>
              </a:rPr>
              <a:t>Baza: svi ispitanici, EU27 (n = 25 683)</a:t>
            </a:r>
            <a:r>
              <a:rPr lang="hr-HR" sz="1200">
                <a:solidFill>
                  <a:srgbClr val="ACC7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596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hr-HR" sz="2400"/>
              <a:t>Činjenice i brojke – rad na daljinu od kuće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654F7D-FE3F-4E66-ADCC-E6D31662FD2C}"/>
              </a:ext>
            </a:extLst>
          </p:cNvPr>
          <p:cNvSpPr txBox="1"/>
          <p:nvPr/>
        </p:nvSpPr>
        <p:spPr>
          <a:xfrm>
            <a:off x="432908" y="817568"/>
            <a:ext cx="7967607" cy="30854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hr-HR" sz="1600" b="1" dirty="0">
                <a:solidFill>
                  <a:srgbClr val="ACC700"/>
                </a:solidFill>
              </a:rPr>
              <a:t>EU-OSHA, OSH Pulse 2022.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Tijekom 2022. godine 17 % radnika uglavnom je radilo od kuće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90 % njih služilo se prijenosnim računalima, tabletima, pametnim telefonima </a:t>
            </a:r>
            <a:endParaRPr lang="hr-HR" sz="1600" b="1" dirty="0">
              <a:solidFill>
                <a:schemeClr val="accent1"/>
              </a:solidFill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Radnici na daljinu koji rade od kuće rjeđe će prijaviti manjak autonomije, utjecaj na brzinu rada ili radne procese (14,4 %) u usporedbi s ukupnim brojem radnika</a:t>
            </a:r>
            <a:endParaRPr lang="hr-HR" sz="1600" b="1" dirty="0">
              <a:solidFill>
                <a:schemeClr val="accent1"/>
              </a:solidFill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600" b="1" dirty="0">
              <a:solidFill>
                <a:schemeClr val="accent1"/>
              </a:solidFill>
            </a:endParaRP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hr-HR" sz="1600" b="1" dirty="0">
                <a:solidFill>
                  <a:srgbClr val="ACC700"/>
                </a:solidFill>
              </a:rPr>
              <a:t>EU-OSHA, ESENER 2019.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Ukupno 12 % radnih mjesta u EU-u 2019. omogućilo je zaposlenicima da rade od kuće pomoću digitalnih tehnologija</a:t>
            </a:r>
            <a:endParaRPr lang="hr-HR" sz="1600" b="1" dirty="0">
              <a:solidFill>
                <a:schemeClr val="accent1"/>
              </a:solidFill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Na 75 % radnih mjesta u EU-u redovito se provodi procjena rizika, ali samo 31 % onih koja omogućuju rad na daljinu od kuće obuhvaćaju i domove.</a:t>
            </a:r>
            <a:endParaRPr lang="hr-HR" sz="1600" b="1" dirty="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9634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hr-HR" sz="2400" dirty="0"/>
              <a:t>Činjenice i brojke – Psihosocijalni rizici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2908" y="813439"/>
            <a:ext cx="7559873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hr-HR" sz="1600" b="1" dirty="0">
                <a:solidFill>
                  <a:srgbClr val="ACC700"/>
                </a:solidFill>
              </a:rPr>
              <a:t>EU-OSHA, ESENER 2019.</a:t>
            </a:r>
            <a:endParaRPr lang="en-GB" sz="1600" b="1" dirty="0">
              <a:solidFill>
                <a:srgbClr val="ACC700"/>
              </a:solidFill>
            </a:endParaRP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hr-HR" sz="1600" b="1" dirty="0">
                <a:solidFill>
                  <a:srgbClr val="003399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Psihosocijalni rizici koji se najčešće povezuju s digitalnim tehnologijama: </a:t>
            </a:r>
          </a:p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vremenski pritisak</a:t>
            </a:r>
          </a:p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dugo/neredovito radno vrijeme</a:t>
            </a:r>
          </a:p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loša komunikacija/suradnja</a:t>
            </a:r>
          </a:p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nesigurno radno mjesto</a:t>
            </a:r>
          </a:p>
        </p:txBody>
      </p:sp>
    </p:spTree>
    <p:extLst>
      <p:ext uri="{BB962C8B-B14F-4D97-AF65-F5344CB8AC3E}">
        <p14:creationId xmlns:p14="http://schemas.microsoft.com/office/powerpoint/2010/main" val="2469250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492889"/>
              </p:ext>
            </p:extLst>
          </p:nvPr>
        </p:nvGraphicFramePr>
        <p:xfrm>
          <a:off x="1821518" y="1040290"/>
          <a:ext cx="6333594" cy="3979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Τίτλος 1">
            <a:extLst>
              <a:ext uri="{FF2B5EF4-FFF2-40B4-BE49-F238E27FC236}">
                <a16:creationId xmlns:a16="http://schemas.microsoft.com/office/drawing/2014/main" id="{63BC0F4A-E9EB-46D7-9E38-915E0FE9827C}"/>
              </a:ext>
            </a:extLst>
          </p:cNvPr>
          <p:cNvSpPr txBox="1">
            <a:spLocks/>
          </p:cNvSpPr>
          <p:nvPr/>
        </p:nvSpPr>
        <p:spPr>
          <a:xfrm>
            <a:off x="432907" y="812012"/>
            <a:ext cx="8145203" cy="507831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r>
              <a:rPr lang="hr-HR" sz="1600" dirty="0">
                <a:solidFill>
                  <a:srgbClr val="ACC700"/>
                </a:solidFill>
              </a:rPr>
              <a:t>EU-OSHA, ESENER 2019.</a:t>
            </a:r>
          </a:p>
          <a:p>
            <a:pPr>
              <a:spcBef>
                <a:spcPts val="0"/>
              </a:spcBef>
            </a:pPr>
            <a:r>
              <a:rPr lang="hr-HR" sz="1100" dirty="0"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Radna mjesta koja prijavljuju psihosocijalne rizike zbog prisutnosti digitalne tehnologije, EU27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7DB1018-6BE1-4906-A137-24C207EC0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445170"/>
              </p:ext>
            </p:extLst>
          </p:nvPr>
        </p:nvGraphicFramePr>
        <p:xfrm>
          <a:off x="710263" y="1293017"/>
          <a:ext cx="2882900" cy="33004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22500">
                  <a:extLst>
                    <a:ext uri="{9D8B030D-6E8A-4147-A177-3AD203B41FA5}">
                      <a16:colId xmlns:a16="http://schemas.microsoft.com/office/drawing/2014/main" val="2964977439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1382755800"/>
                    </a:ext>
                  </a:extLst>
                </a:gridCol>
              </a:tblGrid>
              <a:tr h="33850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hr-HR" sz="900" b="1" u="none" strike="noStrike" dirty="0">
                          <a:effectLst/>
                        </a:rPr>
                        <a:t>Osobna računala na fiksnim radnim mjestima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900" u="none" strike="noStrike" dirty="0">
                          <a:effectLst/>
                        </a:rPr>
                        <a:t>Nisu prisutni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7382304"/>
                  </a:ext>
                </a:extLst>
              </a:tr>
              <a:tr h="2115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900" u="none" strike="noStrike" dirty="0">
                          <a:effectLst/>
                        </a:rPr>
                        <a:t>Prisutni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0623199"/>
                  </a:ext>
                </a:extLst>
              </a:tr>
              <a:tr h="33850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hr-HR" sz="900" b="1" u="none" strike="noStrike" dirty="0">
                          <a:effectLst/>
                        </a:rPr>
                        <a:t>Prijenosna računala, tableti, pametni telefoni ili drugi prijenosni uređaji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900" u="none" strike="noStrike" dirty="0">
                          <a:effectLst/>
                        </a:rPr>
                        <a:t>Nisu prisutni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489450"/>
                  </a:ext>
                </a:extLst>
              </a:tr>
              <a:tr h="2115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900" u="none" strike="noStrike" dirty="0">
                          <a:effectLst/>
                        </a:rPr>
                        <a:t>Prisutni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87665122"/>
                  </a:ext>
                </a:extLst>
              </a:tr>
              <a:tr h="33850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hr-HR" sz="900" b="1" u="none" strike="noStrike" dirty="0">
                          <a:effectLst/>
                        </a:rPr>
                        <a:t>Roboti u interakciji s radnicima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900" u="none" strike="noStrike" dirty="0">
                          <a:effectLst/>
                        </a:rPr>
                        <a:t>Nisu prisutni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3743176"/>
                  </a:ext>
                </a:extLst>
              </a:tr>
              <a:tr h="2115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900" u="none" strike="noStrike" dirty="0">
                          <a:effectLst/>
                        </a:rPr>
                        <a:t>Prisutni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24117683"/>
                  </a:ext>
                </a:extLst>
              </a:tr>
              <a:tr h="33850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hr-HR" sz="900" b="1" u="none" strike="noStrike" dirty="0">
                          <a:effectLst/>
                        </a:rPr>
                        <a:t>Strojevi, sustavi ili računala koji određuju sadržaj ili tempo rada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900" u="none" strike="noStrike" dirty="0">
                          <a:effectLst/>
                        </a:rPr>
                        <a:t>Nisu prisutni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91723234"/>
                  </a:ext>
                </a:extLst>
              </a:tr>
              <a:tr h="2115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900" u="none" strike="noStrike" dirty="0">
                          <a:effectLst/>
                        </a:rPr>
                        <a:t>Prisutni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76748327"/>
                  </a:ext>
                </a:extLst>
              </a:tr>
              <a:tr h="33850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hr-HR" sz="900" b="1" u="none" strike="noStrike" dirty="0">
                          <a:effectLst/>
                        </a:rPr>
                        <a:t>Strojevi, sustavi ili računala za praćenje učinka radnika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900" u="none" strike="noStrike" dirty="0">
                          <a:effectLst/>
                        </a:rPr>
                        <a:t>Nisu prisutni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94843434"/>
                  </a:ext>
                </a:extLst>
              </a:tr>
              <a:tr h="2115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900" u="none" strike="noStrike" dirty="0">
                          <a:effectLst/>
                        </a:rPr>
                        <a:t>Prisutni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5333647"/>
                  </a:ext>
                </a:extLst>
              </a:tr>
              <a:tr h="33850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hr-HR" sz="900" b="1" u="none" strike="noStrike" dirty="0">
                          <a:effectLst/>
                        </a:rPr>
                        <a:t> Nosivi uređaji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900" u="none" strike="noStrike" dirty="0">
                          <a:effectLst/>
                        </a:rPr>
                        <a:t>Nisu prisutni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28061025"/>
                  </a:ext>
                </a:extLst>
              </a:tr>
              <a:tr h="2115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900" u="none" strike="noStrike" dirty="0">
                          <a:effectLst/>
                        </a:rPr>
                        <a:t>Prisutni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0633605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97B4653-4AF0-448F-AD61-6B326E37E926}"/>
              </a:ext>
            </a:extLst>
          </p:cNvPr>
          <p:cNvSpPr txBox="1"/>
          <p:nvPr/>
        </p:nvSpPr>
        <p:spPr>
          <a:xfrm>
            <a:off x="2349614" y="4767022"/>
            <a:ext cx="830003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hr-HR" sz="900"/>
              <a:t>Vremenski pritisak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C4A418-4168-4158-B67A-B081EDF20166}"/>
              </a:ext>
            </a:extLst>
          </p:cNvPr>
          <p:cNvSpPr txBox="1"/>
          <p:nvPr/>
        </p:nvSpPr>
        <p:spPr>
          <a:xfrm>
            <a:off x="3262620" y="4767021"/>
            <a:ext cx="1852371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hr-HR" sz="900"/>
              <a:t>Loša komunikacija ili suradnja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40D5DE-DAC9-4A64-8265-91B3C8231474}"/>
              </a:ext>
            </a:extLst>
          </p:cNvPr>
          <p:cNvSpPr txBox="1"/>
          <p:nvPr/>
        </p:nvSpPr>
        <p:spPr>
          <a:xfrm>
            <a:off x="6158694" y="4767020"/>
            <a:ext cx="1852371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hr-HR" sz="900"/>
              <a:t>Dugo ili neredovito radno vrijeme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B0EDBD-4CC5-4E71-832D-43E474CB5CCA}"/>
              </a:ext>
            </a:extLst>
          </p:cNvPr>
          <p:cNvSpPr txBox="1"/>
          <p:nvPr/>
        </p:nvSpPr>
        <p:spPr>
          <a:xfrm>
            <a:off x="5272241" y="4768030"/>
            <a:ext cx="830003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hr-HR" sz="900" dirty="0"/>
              <a:t>Nesigurno radno mjesto</a:t>
            </a:r>
          </a:p>
        </p:txBody>
      </p:sp>
      <p:sp>
        <p:nvSpPr>
          <p:cNvPr id="10" name="Τίτλος 1">
            <a:extLst>
              <a:ext uri="{FF2B5EF4-FFF2-40B4-BE49-F238E27FC236}">
                <a16:creationId xmlns:a16="http://schemas.microsoft.com/office/drawing/2014/main" id="{21CC8A3B-4557-4B07-BDDF-C5669E2B3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hr-HR" sz="2400" dirty="0"/>
              <a:t>Činjenice i brojke – Psihosocijalni rizici</a:t>
            </a:r>
          </a:p>
        </p:txBody>
      </p:sp>
    </p:spTree>
    <p:extLst>
      <p:ext uri="{BB962C8B-B14F-4D97-AF65-F5344CB8AC3E}">
        <p14:creationId xmlns:p14="http://schemas.microsoft.com/office/powerpoint/2010/main" val="4081777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22658" y="855259"/>
            <a:ext cx="7560643" cy="2652521"/>
          </a:xfrm>
        </p:spPr>
        <p:txBody>
          <a:bodyPr lIns="0" tIns="0" rIns="0" bIns="0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hr-HR" sz="1600" dirty="0">
                <a:solidFill>
                  <a:srgbClr val="003399"/>
                </a:solidFill>
              </a:rPr>
              <a:t>Kampanjom se nastoji: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1600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obogatiti znanje o sigurnoj i produktivnoj upotrebi digitalnih tehnologija u svim sektorima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1600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podići razinu osviještenosti o digitalizaciji i njezinim posljedicama na sigurnost i zdravlje na radu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1600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informirati o novim rizicima i mogućnostima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1600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promicati procjenu rizika te zdravo i sigurno upravljanje digitalnom transformacijom rada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1600" dirty="0">
                <a:solidFill>
                  <a:schemeClr val="accen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poticati razmjenu informacija i dobrih praksi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ED40CB-1A01-2E43-805B-2F295DF76ADB}"/>
              </a:ext>
            </a:extLst>
          </p:cNvPr>
          <p:cNvSpPr txBox="1">
            <a:spLocks/>
          </p:cNvSpPr>
          <p:nvPr/>
        </p:nvSpPr>
        <p:spPr>
          <a:xfrm>
            <a:off x="539750" y="165105"/>
            <a:ext cx="7470122" cy="36933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r-HR" sz="2400"/>
              <a:t>Ciljevi kampanje</a:t>
            </a:r>
          </a:p>
        </p:txBody>
      </p:sp>
    </p:spTree>
    <p:extLst>
      <p:ext uri="{BB962C8B-B14F-4D97-AF65-F5344CB8AC3E}">
        <p14:creationId xmlns:p14="http://schemas.microsoft.com/office/powerpoint/2010/main" val="4050621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48334"/>
            <a:ext cx="7416000" cy="369332"/>
          </a:xfrm>
        </p:spPr>
        <p:txBody>
          <a:bodyPr lIns="0" tIns="0" rIns="0" bIns="0">
            <a:spAutoFit/>
          </a:bodyPr>
          <a:lstStyle/>
          <a:p>
            <a:r>
              <a:rPr lang="hr-HR" sz="2400"/>
              <a:t>Prioritetna područja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91744" y="4326261"/>
            <a:ext cx="19908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>
                <a:solidFill>
                  <a:schemeClr val="accent1"/>
                </a:solidFill>
                <a:latin typeface="+mj-lt"/>
                <a:ea typeface="+mj-ea"/>
                <a:cs typeface="Trebuchet MS"/>
                <a:hlinkClick r:id="rId3"/>
              </a:rPr>
              <a:t>Pametni digitalni sustavi</a:t>
            </a: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7112F58D-1582-0B48-BE64-71C3B9526F27}"/>
              </a:ext>
            </a:extLst>
          </p:cNvPr>
          <p:cNvSpPr txBox="1"/>
          <p:nvPr/>
        </p:nvSpPr>
        <p:spPr>
          <a:xfrm>
            <a:off x="1779104" y="4141595"/>
            <a:ext cx="2241490" cy="5539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endParaRPr lang="en-GB" sz="1200" b="1" dirty="0">
              <a:solidFill>
                <a:schemeClr val="accent1"/>
              </a:solidFill>
              <a:cs typeface="Trebuchet MS"/>
            </a:endParaRPr>
          </a:p>
          <a:p>
            <a:pPr algn="ctr"/>
            <a:r>
              <a:rPr lang="hr-HR" sz="1200" b="1" dirty="0">
                <a:solidFill>
                  <a:schemeClr val="accent1"/>
                </a:solidFill>
                <a:cs typeface="Trebuchet M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Upravljanje radnicima uz pomoć umjetne inteligencije</a:t>
            </a:r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2F0BCF37-1A7A-3D42-AC64-F62D331489E1}"/>
              </a:ext>
            </a:extLst>
          </p:cNvPr>
          <p:cNvSpPr txBox="1"/>
          <p:nvPr/>
        </p:nvSpPr>
        <p:spPr>
          <a:xfrm>
            <a:off x="677020" y="2375265"/>
            <a:ext cx="19908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>
                <a:solidFill>
                  <a:schemeClr val="accent1"/>
                </a:solidFill>
                <a:cs typeface="Trebuchet MS"/>
                <a:hlinkClick r:id="rId5"/>
              </a:rPr>
              <a:t>Rad putem digitalne platforme</a:t>
            </a:r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EE127283-3F1D-DF4A-AE3C-4F3D446A08AF}"/>
              </a:ext>
            </a:extLst>
          </p:cNvPr>
          <p:cNvSpPr txBox="1"/>
          <p:nvPr/>
        </p:nvSpPr>
        <p:spPr>
          <a:xfrm>
            <a:off x="3278913" y="2382255"/>
            <a:ext cx="19908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>
                <a:solidFill>
                  <a:schemeClr val="accent1"/>
                </a:solidFill>
                <a:latin typeface="+mj-lt"/>
                <a:ea typeface="+mj-ea"/>
                <a:cs typeface="Trebuchet MS"/>
                <a:hlinkClick r:id="rId6"/>
              </a:rPr>
              <a:t>Automatizacija zadataka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123" y="2909259"/>
            <a:ext cx="1866666" cy="1260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5" y="966412"/>
            <a:ext cx="1866667" cy="1260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21" y="975089"/>
            <a:ext cx="1866667" cy="1260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028" y="975089"/>
            <a:ext cx="1866667" cy="1260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908411"/>
            <a:ext cx="1866667" cy="12600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sp>
        <p:nvSpPr>
          <p:cNvPr id="25" name="TextBox 24"/>
          <p:cNvSpPr txBox="1"/>
          <p:nvPr/>
        </p:nvSpPr>
        <p:spPr>
          <a:xfrm>
            <a:off x="5834655" y="2299758"/>
            <a:ext cx="2172293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 dirty="0">
                <a:solidFill>
                  <a:schemeClr val="accent1"/>
                </a:solidFill>
                <a:latin typeface="+mj-lt"/>
                <a:ea typeface="+mj-ea"/>
                <a:cs typeface="Trebuchet M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Rad na izdvojenom mjestu rada i hibridni rad</a:t>
            </a:r>
          </a:p>
        </p:txBody>
      </p:sp>
    </p:spTree>
    <p:extLst>
      <p:ext uri="{BB962C8B-B14F-4D97-AF65-F5344CB8AC3E}">
        <p14:creationId xmlns:p14="http://schemas.microsoft.com/office/powerpoint/2010/main" val="4081686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hr-HR" sz="2300" dirty="0">
                <a:solidFill>
                  <a:srgbClr val="003399"/>
                </a:solidFill>
              </a:rPr>
              <a:t>Prioritetno područje: rad putem digitalnih platformi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7386" y="888493"/>
            <a:ext cx="43924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hr-HR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„Rad putem digitalne platforme često obuhvaća poslove u zanimanjima i sektorima koji su visokorizični i koji se povezuju s lošijim radnim uvjetima.”</a:t>
            </a:r>
            <a:r>
              <a:rPr lang="hr-HR" sz="1400" b="1" i="1" dirty="0">
                <a:solidFill>
                  <a:srgbClr val="E64715"/>
                </a:solidFill>
              </a:rPr>
              <a:t> </a:t>
            </a:r>
            <a:r>
              <a:rPr lang="hr-HR" sz="1400" b="1" dirty="0">
                <a:solidFill>
                  <a:srgbClr val="E647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88493"/>
            <a:ext cx="2666667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1043608" y="3147814"/>
            <a:ext cx="77768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1600" b="1" dirty="0">
                <a:solidFill>
                  <a:srgbClr val="003399"/>
                </a:solidFill>
              </a:rPr>
              <a:t>Internetska usluga ili platforma za trgovanje na temelju digitalne tehnologije (uključujući uporabu mobilnih aplikacija) u vlasništvu poduzeća i/ili kojom upravlja poduzeće, s ciljem lakšeg povezivanja potražnje za radom i ponude rada, a koju pruža radnik putem platforme.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415811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2000" b="1" u="sng">
                <a:solidFill>
                  <a:srgbClr val="ACC700"/>
                </a:solidFill>
              </a:rPr>
              <a:t>DEFINICIJA</a:t>
            </a:r>
          </a:p>
        </p:txBody>
      </p:sp>
    </p:spTree>
    <p:extLst>
      <p:ext uri="{BB962C8B-B14F-4D97-AF65-F5344CB8AC3E}">
        <p14:creationId xmlns:p14="http://schemas.microsoft.com/office/powerpoint/2010/main" val="1744807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hr-HR" sz="2300" dirty="0">
                <a:solidFill>
                  <a:srgbClr val="003399"/>
                </a:solidFill>
              </a:rPr>
              <a:t>Prioritetna područja – rad putem digitalnih platformi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7824" y="915988"/>
            <a:ext cx="7086504" cy="3018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b="1" dirty="0">
                <a:solidFill>
                  <a:srgbClr val="ACC700"/>
                </a:solidFill>
              </a:rPr>
              <a:t>MOGUĆNOSTI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autonomija radnika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fleksibilno radno vrijeme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poboljšan pristup tržištu rada za radnike u nepovoljnom položaju </a:t>
            </a:r>
          </a:p>
          <a:p>
            <a:pPr lvl="0"/>
            <a:endParaRPr lang="en-US" sz="2000" b="1" dirty="0">
              <a:solidFill>
                <a:srgbClr val="003399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hr-HR" b="1" dirty="0">
                <a:solidFill>
                  <a:srgbClr val="ACC700"/>
                </a:solidFill>
              </a:rPr>
              <a:t>RIZICI I IZAZOVI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profesionalna izolacija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dugo/neredovito radno vrijeme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algoritamsko upravljanje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digitalno praćenje/nadzor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ograničeni propisi o sigurnosti i zdravlju na radu</a:t>
            </a:r>
          </a:p>
        </p:txBody>
      </p:sp>
    </p:spTree>
    <p:extLst>
      <p:ext uri="{BB962C8B-B14F-4D97-AF65-F5344CB8AC3E}">
        <p14:creationId xmlns:p14="http://schemas.microsoft.com/office/powerpoint/2010/main" val="4184328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hr-HR" sz="2400">
                <a:solidFill>
                  <a:srgbClr val="003399"/>
                </a:solidFill>
              </a:rPr>
              <a:t>Prioritetna područja – automatizacija zadataka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57164" y="663535"/>
            <a:ext cx="4350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000" b="1" dirty="0">
              <a:solidFill>
                <a:srgbClr val="003399"/>
              </a:solidFill>
            </a:endParaRPr>
          </a:p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hr-HR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„Korištenje digitalnih tehnologija za postupke automatizacije donosi niz mogućnosti, ali i potencijalnih rizika i izazova, kao što su gubitak svijesti o ljudskoj situaciji, pretjerano oslanjanje ili mogući gubitak specifičnih vještina radnika.”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1043608" y="3223451"/>
            <a:ext cx="784887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hr-HR" sz="1600" b="1" dirty="0">
                <a:solidFill>
                  <a:srgbClr val="003399"/>
                </a:solidFill>
              </a:rPr>
              <a:t>Primjena sustava ili tehničkih postupaka na temelju kojih uređaj ili sustav (djelomično ili u cijelosti) obavlja funkciju koju je prethodno obavljao ili vjerojatno mogao (djelomično ili u cijelosti) obavljati čovjek.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415811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2000" b="1" u="sng">
                <a:solidFill>
                  <a:srgbClr val="ACC700"/>
                </a:solidFill>
              </a:rPr>
              <a:t>DEFINICIJA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F6AB56-B7EA-4CFD-9613-1A76A92962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40" y="931991"/>
            <a:ext cx="2666667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497591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hr-HR" sz="2400">
                <a:solidFill>
                  <a:srgbClr val="003399"/>
                </a:solidFill>
              </a:rPr>
              <a:t>Prioritetno područje – automatizacija zadataka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1" y="902828"/>
            <a:ext cx="6354247" cy="2495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b="1" dirty="0">
                <a:solidFill>
                  <a:srgbClr val="ACC700"/>
                </a:solidFill>
              </a:rPr>
              <a:t>MOGUĆNOSTI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automatizacija visokorizičnih ili repetitivnih radnih zadataka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više vremena za učenje/kreativnost radnika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smanjena izloženost opasnim okruženjima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3399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hr-HR" b="1" dirty="0">
                <a:solidFill>
                  <a:srgbClr val="ACC700"/>
                </a:solidFill>
              </a:rPr>
              <a:t>RIZICI I IZAZOVI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gubitak svijesti o ljudskoj situaciji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pretjerano oslanjanje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mogući gubitak specifičnih vještina radnika </a:t>
            </a:r>
          </a:p>
        </p:txBody>
      </p:sp>
    </p:spTree>
    <p:extLst>
      <p:ext uri="{BB962C8B-B14F-4D97-AF65-F5344CB8AC3E}">
        <p14:creationId xmlns:p14="http://schemas.microsoft.com/office/powerpoint/2010/main" val="593446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-96898"/>
            <a:ext cx="7559873" cy="830997"/>
          </a:xfrm>
        </p:spPr>
        <p:txBody>
          <a:bodyPr>
            <a:spAutoFit/>
          </a:bodyPr>
          <a:lstStyle/>
          <a:p>
            <a:r>
              <a:rPr lang="en-US" sz="2400" dirty="0"/>
              <a:t>P</a:t>
            </a:r>
            <a:r>
              <a:rPr lang="hr-HR" sz="2400" dirty="0" err="1"/>
              <a:t>rioritetno</a:t>
            </a:r>
            <a:r>
              <a:rPr lang="hr-HR" sz="2400" dirty="0"/>
              <a:t> područje – rad na izdvojenom mjestu rada i hibridni rad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1880" y="978041"/>
            <a:ext cx="4350200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hr-HR" sz="1400" b="1" i="1" dirty="0">
                <a:solidFill>
                  <a:srgbClr val="E64715"/>
                </a:solidFill>
                <a:latin typeface="Arial"/>
                <a:ea typeface="SimSun"/>
                <a:cs typeface="Times New Roman"/>
              </a:rPr>
              <a:t>„Rad na izdvojenom mjestu rada mora biti uključen u obaveznu procjenu rizika koju provodi poslodavac.”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1029892" y="2851190"/>
            <a:ext cx="7848872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hr-HR" sz="1600" b="1" i="1" dirty="0">
                <a:solidFill>
                  <a:srgbClr val="003399"/>
                </a:solidFill>
              </a:rPr>
              <a:t>Rad na izdvojenom mjestu rada </a:t>
            </a:r>
            <a:r>
              <a:rPr lang="hr-HR" sz="1600" b="1" dirty="0">
                <a:solidFill>
                  <a:srgbClr val="003399"/>
                </a:solidFill>
              </a:rPr>
              <a:t>može se definirati kao svaki oblik radnog dogovora koji uključuje upotrebu digitalnih tehnologija (npr. osobnih računala, pametnih telefona, prijenosnih računala, softverskih paketa i interneta) za rad od kuće ili, općenitije, izvan prostorija poslodavca tijekom većine ili dijela radnog vremena. Kombinacija rada na izdvojenom mjestu rada i rada u prostorijama poslodavca naziva se i </a:t>
            </a:r>
            <a:r>
              <a:rPr lang="hr-HR" sz="1600" b="1" i="1" dirty="0">
                <a:solidFill>
                  <a:srgbClr val="003399"/>
                </a:solidFill>
              </a:rPr>
              <a:t>hibridnim radom</a:t>
            </a:r>
            <a:r>
              <a:rPr lang="hr-HR" sz="1600" b="1" dirty="0">
                <a:solidFill>
                  <a:srgbClr val="003399"/>
                </a:solidFill>
              </a:rPr>
              <a:t>. </a:t>
            </a:r>
            <a:r>
              <a:rPr lang="hr-HR" sz="1600" b="1" i="1" dirty="0">
                <a:solidFill>
                  <a:srgbClr val="003399"/>
                </a:solidFill>
              </a:rPr>
              <a:t>Rad na daljinu</a:t>
            </a:r>
            <a:r>
              <a:rPr lang="hr-HR" sz="1600" b="1" dirty="0">
                <a:solidFill>
                  <a:srgbClr val="003399"/>
                </a:solidFill>
              </a:rPr>
              <a:t> najčešće se definira kao rad na izdvojenom mjestu rada od kuće.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449995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2000" b="1" u="sng" dirty="0">
                <a:solidFill>
                  <a:srgbClr val="ACC700"/>
                </a:solidFill>
              </a:rPr>
              <a:t>DEFINICIJA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15445A-9235-4930-A9B1-8C41C9203D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60356"/>
            <a:ext cx="2666667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3369520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-96898"/>
            <a:ext cx="7559873" cy="830997"/>
          </a:xfrm>
        </p:spPr>
        <p:txBody>
          <a:bodyPr>
            <a:spAutoFit/>
          </a:bodyPr>
          <a:lstStyle/>
          <a:p>
            <a:r>
              <a:rPr lang="hr-HR" sz="2400" dirty="0"/>
              <a:t>Prioritetna područja – rad na izdvojenom mjestu rada i hibridni rad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1" y="915988"/>
            <a:ext cx="6670455" cy="348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>
                <a:solidFill>
                  <a:srgbClr val="ACC700"/>
                </a:solidFill>
              </a:rPr>
              <a:t>MOGUĆNOSTI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veća autonomija i fleksibilnost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bolja ravnoteža privatnog i poslovnog života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veća motivacija i produktivnost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kraće vrijeme putovanja na posao i s posla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zaštita od visokorizičnih okruženja</a:t>
            </a:r>
          </a:p>
          <a:p>
            <a:endParaRPr lang="en-US" sz="2000" b="1" dirty="0">
              <a:solidFill>
                <a:schemeClr val="accent1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hr-HR" b="1" dirty="0">
                <a:solidFill>
                  <a:srgbClr val="ACC700"/>
                </a:solidFill>
              </a:rPr>
              <a:t>RIZICI I IZAZOVI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izolacija i usamljenički rad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intenziviranje rada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dugo/neredovito radno vrijeme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sukobi između privatnog i poslovnog života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neodgovarajuća oprema</a:t>
            </a:r>
          </a:p>
        </p:txBody>
      </p:sp>
    </p:spTree>
    <p:extLst>
      <p:ext uri="{BB962C8B-B14F-4D97-AF65-F5344CB8AC3E}">
        <p14:creationId xmlns:p14="http://schemas.microsoft.com/office/powerpoint/2010/main" val="2663294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-81509"/>
            <a:ext cx="7559873" cy="800219"/>
          </a:xfrm>
        </p:spPr>
        <p:txBody>
          <a:bodyPr>
            <a:spAutoFit/>
          </a:bodyPr>
          <a:lstStyle/>
          <a:p>
            <a:r>
              <a:rPr lang="hr-HR" sz="2300" dirty="0">
                <a:solidFill>
                  <a:srgbClr val="003399"/>
                </a:solidFill>
              </a:rPr>
              <a:t>Prioritetna područja – upravljanje zaposlenicima putem umjetne inteligencije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1880" y="978041"/>
            <a:ext cx="4350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hr-HR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„Ključno je izgraditi povjerenje u te sustave informiranjem, savjetovanjem i omogućavanjem radnicima da sudjeluju u njihovu osmišljavanju i provedbi.” 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939662" y="3067962"/>
            <a:ext cx="7848872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hr-HR" sz="1600" b="1" dirty="0">
                <a:solidFill>
                  <a:srgbClr val="003399"/>
                </a:solidFill>
              </a:rPr>
              <a:t>Sustav upravljanja radnicima u okviru kojeg se, često u stvarnom vremenu, prikupljaju podaci o radnom prostoru, radnicima i poslu koji oni obavljaju, koji se zatim unose u model temeljen na umjetnoj inteligenciji koji donosi automatizirane ili </a:t>
            </a:r>
            <a:r>
              <a:rPr lang="hr-HR" sz="1600" b="1" dirty="0" err="1">
                <a:solidFill>
                  <a:srgbClr val="003399"/>
                </a:solidFill>
              </a:rPr>
              <a:t>poluautomatizirane</a:t>
            </a:r>
            <a:r>
              <a:rPr lang="hr-HR" sz="1600" b="1" dirty="0">
                <a:solidFill>
                  <a:srgbClr val="003399"/>
                </a:solidFill>
              </a:rPr>
              <a:t> odluke ili donositeljima odluka pruža informacije o pitanjima u vezi s upravljanjem radnicima.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415811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2000" b="1" u="sng">
                <a:solidFill>
                  <a:srgbClr val="ACC700"/>
                </a:solidFill>
              </a:rPr>
              <a:t>DEFINICIJA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356AF0-FBDB-4E8B-BCFC-661E42F039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46071"/>
            <a:ext cx="2666667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560711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-81509"/>
            <a:ext cx="7559873" cy="800219"/>
          </a:xfrm>
        </p:spPr>
        <p:txBody>
          <a:bodyPr>
            <a:spAutoFit/>
          </a:bodyPr>
          <a:lstStyle/>
          <a:p>
            <a:r>
              <a:rPr lang="hr-HR" sz="2300" dirty="0">
                <a:solidFill>
                  <a:srgbClr val="003399"/>
                </a:solidFill>
              </a:rPr>
              <a:t>Prioritetna područja – upravljanje radnicima putem umjetne inteligencije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918031"/>
            <a:ext cx="7559874" cy="2495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b="1" dirty="0">
                <a:solidFill>
                  <a:srgbClr val="ACC700"/>
                </a:solidFill>
              </a:rPr>
              <a:t>MOGUĆNOSTI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automatizirano raspoređivanje i dodjela zadataka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optimizirana organizacija rada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informacije za utvrđivanje problema povezanih sa sigurnošću i zdravljem na radu</a:t>
            </a:r>
          </a:p>
          <a:p>
            <a:pPr lvl="0"/>
            <a:endParaRPr lang="es-ES" sz="2000" b="1" dirty="0">
              <a:solidFill>
                <a:srgbClr val="003399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hr-HR" b="1" dirty="0">
                <a:solidFill>
                  <a:srgbClr val="ACC700"/>
                </a:solidFill>
              </a:rPr>
              <a:t>RIZICI I IZAZOVI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smanjena autonomija i kontrola radnika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veći pritisak da se radi brže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narušavanje privatnosti</a:t>
            </a:r>
          </a:p>
        </p:txBody>
      </p:sp>
    </p:spTree>
    <p:extLst>
      <p:ext uri="{BB962C8B-B14F-4D97-AF65-F5344CB8AC3E}">
        <p14:creationId xmlns:p14="http://schemas.microsoft.com/office/powerpoint/2010/main" val="3919486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hr-HR" sz="2400" dirty="0">
                <a:solidFill>
                  <a:srgbClr val="003399"/>
                </a:solidFill>
              </a:rPr>
              <a:t>Prioritetno područje – pametni digitalni sustavi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1880" y="870319"/>
            <a:ext cx="451799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hr-HR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„Ti novi sustavi upotrebljavaju digitalne tehnologije u svrhu prikupljanja i analize podataka ili signala za utvrđivanje i procjenu rizika u vezi sa sigurnošću i zdravljem na radu, čime se sprječava ili smanjuje šteta te promiču sigurnost i zdravlje na radu.”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1026260" y="2899365"/>
            <a:ext cx="7848872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hr-HR" sz="1400" b="1" dirty="0">
                <a:solidFill>
                  <a:srgbClr val="003399"/>
                </a:solidFill>
              </a:rPr>
              <a:t>Digitalni sustavi za praćenje i poboljšanje sigurnosti i zdravlja radnika, uključujući pametnu osobnu zaštitnu opremu (OZO) – kojom se mogu utvrditi razine plinova, otrova, razine buke i visokorizične temperature, nosivi uređaji (pomoću kojih je moguće biti u interakciji s radnicima, sa senzorima koji mogu biti ugrađeni u kacige ili zaštitne naočale), mobilni ili statični sustavi s kamerama i senzorima (npr. bespilotne letjelice koje učinkovito dosežu i nadziru opasna područja na radnim lokacijama, čime se izbjegava opasnost za radnike u građevinskoj i rudarskoj industriji).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415811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2000" b="1" u="sng">
                <a:solidFill>
                  <a:srgbClr val="ACC700"/>
                </a:solidFill>
              </a:rPr>
              <a:t>DEFINICIJA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2C750B-A009-4564-B11E-D6FA542B4D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85858"/>
            <a:ext cx="2666666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4116623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hr-HR" sz="2400">
                <a:solidFill>
                  <a:srgbClr val="003399"/>
                </a:solidFill>
              </a:rPr>
              <a:t>Prioritetno područje – pametni digitalni sustavi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927577"/>
            <a:ext cx="6608825" cy="2987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hr-HR" b="1" dirty="0">
                <a:solidFill>
                  <a:srgbClr val="ACC700"/>
                </a:solidFill>
              </a:rPr>
              <a:t>MOGUĆNOSTI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spriječiti i smanjiti štetu za radnike</a:t>
            </a:r>
            <a:endParaRPr lang="hr-HR" sz="1600" b="1" dirty="0">
              <a:solidFill>
                <a:srgbClr val="003399"/>
              </a:solidFill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bolja usklađenost sa sigurnošću i zdravljem na radu</a:t>
            </a:r>
            <a:endParaRPr lang="hr-HR" sz="1600" b="1" dirty="0">
              <a:solidFill>
                <a:srgbClr val="003399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informirano donošenje odluka</a:t>
            </a:r>
            <a:endParaRPr lang="hr-HR" sz="1600" b="1" dirty="0">
              <a:solidFill>
                <a:srgbClr val="003399"/>
              </a:solidFill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učinkovita provedba</a:t>
            </a:r>
            <a:endParaRPr lang="hr-HR" sz="1600" b="1" dirty="0">
              <a:solidFill>
                <a:srgbClr val="003399"/>
              </a:solidFill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više mogućnosti za osposobljavanje u virtualnom okruženju</a:t>
            </a:r>
            <a:endParaRPr lang="hr-HR" sz="1600" b="1" dirty="0">
              <a:solidFill>
                <a:srgbClr val="003399"/>
              </a:solidFill>
              <a:cs typeface="Arial"/>
            </a:endParaRPr>
          </a:p>
          <a:p>
            <a:pPr lvl="0"/>
            <a:endParaRPr lang="en-US" sz="2000" b="1" dirty="0">
              <a:solidFill>
                <a:srgbClr val="003399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hr-HR" b="1" dirty="0">
                <a:solidFill>
                  <a:srgbClr val="ACC700"/>
                </a:solidFill>
              </a:rPr>
              <a:t>RIZICI I IZAZOVI</a:t>
            </a:r>
            <a:endParaRPr lang="hr-HR" b="1" dirty="0">
              <a:solidFill>
                <a:srgbClr val="ACC700"/>
              </a:solidFill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netočnost podataka ili pogrešno tumačenje</a:t>
            </a:r>
            <a:endParaRPr lang="hr-HR" sz="1600" b="1" dirty="0">
              <a:solidFill>
                <a:srgbClr val="003399"/>
              </a:solidFill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pretjerano oslanjanje na tehnologiju</a:t>
            </a:r>
            <a:endParaRPr lang="hr-HR" sz="1600" b="1" dirty="0">
              <a:solidFill>
                <a:srgbClr val="003399"/>
              </a:solidFill>
              <a:cs typeface="Arial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rgbClr val="003399"/>
                </a:solidFill>
              </a:rPr>
              <a:t>gubitak kontrole nad radnim zadacima</a:t>
            </a:r>
          </a:p>
        </p:txBody>
      </p:sp>
    </p:spTree>
    <p:extLst>
      <p:ext uri="{BB962C8B-B14F-4D97-AF65-F5344CB8AC3E}">
        <p14:creationId xmlns:p14="http://schemas.microsoft.com/office/powerpoint/2010/main" val="3058561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35927FE-E68F-B143-A6DD-76F09837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48384"/>
            <a:ext cx="7632700" cy="369332"/>
          </a:xfrm>
        </p:spPr>
        <p:txBody>
          <a:bodyPr lIns="0" tIns="0" rIns="0" bIns="0">
            <a:spAutoFit/>
          </a:bodyPr>
          <a:lstStyle/>
          <a:p>
            <a:r>
              <a:rPr lang="hr-HR" sz="2400" dirty="0">
                <a:solidFill>
                  <a:schemeClr val="accent1"/>
                </a:solidFill>
              </a:rPr>
              <a:t>Prevencija rizika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1906" y="779255"/>
            <a:ext cx="75608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pristup usmjeren na čovjeka </a:t>
            </a:r>
          </a:p>
          <a:p>
            <a:pPr lvl="0"/>
            <a:endParaRPr lang="el-GR" sz="1600" b="1" dirty="0">
              <a:solidFill>
                <a:schemeClr val="accent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jednak pristup informacijama svih sudionika</a:t>
            </a:r>
          </a:p>
          <a:p>
            <a:pPr lvl="0"/>
            <a:endParaRPr lang="el-GR" sz="1600" b="1" dirty="0">
              <a:solidFill>
                <a:schemeClr val="accent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savjetovanje/sudjelovanje radnika u razvoju, provedbi i uporabi digitalnih tehnologija i sustava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accent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transparentnost o načinu rada digitalnog alata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1600" b="1" dirty="0">
                <a:solidFill>
                  <a:schemeClr val="accent1"/>
                </a:solidFill>
              </a:rPr>
              <a:t>holistički pristup evaluaciji digitalnih tehnologija i sustava</a:t>
            </a:r>
          </a:p>
        </p:txBody>
      </p:sp>
    </p:spTree>
    <p:extLst>
      <p:ext uri="{BB962C8B-B14F-4D97-AF65-F5344CB8AC3E}">
        <p14:creationId xmlns:p14="http://schemas.microsoft.com/office/powerpoint/2010/main" val="17496949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901DF98-FA09-AD45-BC85-F22873B9E4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1" y="771550"/>
            <a:ext cx="7272610" cy="3863506"/>
          </a:xfrm>
          <a:prstGeom prst="rect">
            <a:avLst/>
          </a:prstGeom>
          <a:effectLst>
            <a:softEdge rad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29101"/>
            <a:ext cx="7415532" cy="369332"/>
          </a:xfrm>
        </p:spPr>
        <p:txBody>
          <a:bodyPr lIns="0" tIns="0" rIns="0" bIns="0">
            <a:spAutoFit/>
          </a:bodyPr>
          <a:lstStyle/>
          <a:p>
            <a:r>
              <a:rPr lang="hr-HR" sz="2400"/>
              <a:t>EU-OSHA i partneri u kampanji</a:t>
            </a:r>
          </a:p>
        </p:txBody>
      </p:sp>
      <p:grpSp>
        <p:nvGrpSpPr>
          <p:cNvPr id="93" name="Gruppo 92">
            <a:extLst>
              <a:ext uri="{FF2B5EF4-FFF2-40B4-BE49-F238E27FC236}">
                <a16:creationId xmlns:a16="http://schemas.microsoft.com/office/drawing/2014/main" id="{BDB5431B-DE21-A34A-BA10-6C5F251528CF}"/>
              </a:ext>
            </a:extLst>
          </p:cNvPr>
          <p:cNvGrpSpPr/>
          <p:nvPr/>
        </p:nvGrpSpPr>
        <p:grpSpPr>
          <a:xfrm>
            <a:off x="484292" y="1127815"/>
            <a:ext cx="7995994" cy="3063950"/>
            <a:chOff x="523157" y="1121555"/>
            <a:chExt cx="7995994" cy="3063950"/>
          </a:xfrm>
        </p:grpSpPr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FD39340F-D71A-974A-B178-5BB413CC67B1}"/>
                </a:ext>
              </a:extLst>
            </p:cNvPr>
            <p:cNvSpPr txBox="1"/>
            <p:nvPr/>
          </p:nvSpPr>
          <p:spPr>
            <a:xfrm>
              <a:off x="523157" y="3113053"/>
              <a:ext cx="2592533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pPr marL="0" lvl="1"/>
              <a:r>
                <a:rPr lang="hr-HR" sz="1050" b="1">
                  <a:solidFill>
                    <a:schemeClr val="tx2"/>
                  </a:solidFill>
                  <a:hlinkClick r:id="rId4"/>
                </a:rPr>
                <a:t>SLUŽBENI PARTNERI KAMPANJE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EEB6659C-0922-C54F-A68C-B285E024FA1B}"/>
                </a:ext>
              </a:extLst>
            </p:cNvPr>
            <p:cNvSpPr txBox="1"/>
            <p:nvPr/>
          </p:nvSpPr>
          <p:spPr>
            <a:xfrm>
              <a:off x="5360242" y="1121555"/>
              <a:ext cx="2505952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pPr marL="0" lvl="1"/>
              <a:r>
                <a:rPr lang="hr-HR" sz="1050" b="1">
                  <a:solidFill>
                    <a:schemeClr val="tx2"/>
                  </a:solidFill>
                  <a:hlinkClick r:id="rId5"/>
                </a:rPr>
                <a:t>EUROPSKI SOCIJALNI PARTNERI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6E8482F4-3554-0E45-A1DC-3A439C8BD480}"/>
                </a:ext>
              </a:extLst>
            </p:cNvPr>
            <p:cNvSpPr txBox="1"/>
            <p:nvPr/>
          </p:nvSpPr>
          <p:spPr>
            <a:xfrm>
              <a:off x="1489737" y="1194141"/>
              <a:ext cx="2682210" cy="32945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pPr marL="0" lvl="1"/>
              <a:r>
                <a:rPr lang="hr-HR" sz="1050" b="1" dirty="0">
                  <a:solidFill>
                    <a:schemeClr val="tx2"/>
                  </a:solidFill>
                  <a:hlinkClick r:id="rId6"/>
                </a:rPr>
                <a:t>EUROPSKA PODUZETNIČKA MREŽA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44A8D296-5F3C-DB47-A5D0-BB3F64285963}"/>
                </a:ext>
              </a:extLst>
            </p:cNvPr>
            <p:cNvSpPr txBox="1"/>
            <p:nvPr/>
          </p:nvSpPr>
          <p:spPr>
            <a:xfrm>
              <a:off x="6846768" y="3818170"/>
              <a:ext cx="1672383" cy="32945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pPr marL="0" lvl="1"/>
              <a:r>
                <a:rPr lang="hr-HR" sz="1050" b="1">
                  <a:solidFill>
                    <a:schemeClr val="tx2"/>
                  </a:solidFill>
                  <a:hlinkClick r:id="rId7"/>
                </a:rPr>
                <a:t>MEDIJSKI PARTNERI</a:t>
              </a: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AEB49CE0-8E5B-5740-9760-F7DDF391014A}"/>
                </a:ext>
              </a:extLst>
            </p:cNvPr>
            <p:cNvSpPr txBox="1"/>
            <p:nvPr/>
          </p:nvSpPr>
          <p:spPr>
            <a:xfrm>
              <a:off x="6473745" y="3033229"/>
              <a:ext cx="1531922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pPr marL="0" lvl="1"/>
              <a:r>
                <a:rPr lang="hr-HR" sz="1050" b="1">
                  <a:solidFill>
                    <a:schemeClr val="tx2"/>
                  </a:solidFill>
                  <a:hlinkClick r:id="rId8"/>
                </a:rPr>
                <a:t>IINSTITUCIJE EU-a</a:t>
              </a: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D6367E99-029F-9341-890E-FF4C19640AD9}"/>
                </a:ext>
              </a:extLst>
            </p:cNvPr>
            <p:cNvSpPr txBox="1"/>
            <p:nvPr/>
          </p:nvSpPr>
          <p:spPr>
            <a:xfrm>
              <a:off x="3043018" y="3856055"/>
              <a:ext cx="2914792" cy="329450"/>
            </a:xfrm>
            <a:prstGeom prst="roundRect">
              <a:avLst>
                <a:gd name="adj" fmla="val 50000"/>
              </a:avLst>
            </a:prstGeom>
            <a:solidFill>
              <a:srgbClr val="E64715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r>
                <a:rPr lang="hr-HR" sz="1050" b="1">
                  <a:solidFill>
                    <a:schemeClr val="tx2"/>
                  </a:solidFill>
                  <a:latin typeface="+mj-lt"/>
                  <a:ea typeface="+mj-ea"/>
                  <a:hlinkClick r:id="rId9"/>
                </a:rPr>
                <a:t>NACIONALNE SREDIŠNJICE EU-OSHA-e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B247956C-04DA-0F41-9857-E431205F6850}"/>
                </a:ext>
              </a:extLst>
            </p:cNvPr>
            <p:cNvSpPr txBox="1"/>
            <p:nvPr/>
          </p:nvSpPr>
          <p:spPr>
            <a:xfrm>
              <a:off x="843625" y="1974310"/>
              <a:ext cx="1336808" cy="32945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pPr marL="0" lvl="1"/>
              <a:r>
                <a:rPr lang="hr-HR" sz="1050" b="1">
                  <a:solidFill>
                    <a:schemeClr val="tx2"/>
                  </a:solidFill>
                  <a:hlinkClick r:id="rId10"/>
                </a:rPr>
                <a:t>AGENCIJE EU-a</a:t>
              </a:r>
            </a:p>
          </p:txBody>
        </p:sp>
        <p:cxnSp>
          <p:nvCxnSpPr>
            <p:cNvPr id="23" name="Connettore 1 22">
              <a:extLst>
                <a:ext uri="{FF2B5EF4-FFF2-40B4-BE49-F238E27FC236}">
                  <a16:creationId xmlns:a16="http://schemas.microsoft.com/office/drawing/2014/main" id="{AC8FD8DA-257C-2148-BD25-C643C79C9ECD}"/>
                </a:ext>
              </a:extLst>
            </p:cNvPr>
            <p:cNvCxnSpPr>
              <a:cxnSpLocks/>
              <a:stCxn id="14" idx="3"/>
              <a:endCxn id="15" idx="1"/>
            </p:cNvCxnSpPr>
            <p:nvPr/>
          </p:nvCxnSpPr>
          <p:spPr>
            <a:xfrm flipH="1" flipV="1">
              <a:off x="1489737" y="1358866"/>
              <a:ext cx="7029414" cy="2624029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>
              <a:extLst>
                <a:ext uri="{FF2B5EF4-FFF2-40B4-BE49-F238E27FC236}">
                  <a16:creationId xmlns:a16="http://schemas.microsoft.com/office/drawing/2014/main" id="{A3172512-8AFE-8842-926B-C0CA9FCC6343}"/>
                </a:ext>
              </a:extLst>
            </p:cNvPr>
            <p:cNvCxnSpPr>
              <a:cxnSpLocks/>
              <a:stCxn id="14" idx="2"/>
              <a:endCxn id="18" idx="0"/>
            </p:cNvCxnSpPr>
            <p:nvPr/>
          </p:nvCxnSpPr>
          <p:spPr>
            <a:xfrm flipH="1" flipV="1">
              <a:off x="1512029" y="1974310"/>
              <a:ext cx="6170931" cy="2173310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1 26">
              <a:extLst>
                <a:ext uri="{FF2B5EF4-FFF2-40B4-BE49-F238E27FC236}">
                  <a16:creationId xmlns:a16="http://schemas.microsoft.com/office/drawing/2014/main" id="{566F63BB-99E1-8B4D-9812-E8B9C80FCC6C}"/>
                </a:ext>
              </a:extLst>
            </p:cNvPr>
            <p:cNvCxnSpPr>
              <a:cxnSpLocks/>
              <a:stCxn id="14" idx="2"/>
              <a:endCxn id="9" idx="3"/>
            </p:cNvCxnSpPr>
            <p:nvPr/>
          </p:nvCxnSpPr>
          <p:spPr>
            <a:xfrm flipH="1" flipV="1">
              <a:off x="5957810" y="4020780"/>
              <a:ext cx="1725150" cy="126840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>
              <a:extLst>
                <a:ext uri="{FF2B5EF4-FFF2-40B4-BE49-F238E27FC236}">
                  <a16:creationId xmlns:a16="http://schemas.microsoft.com/office/drawing/2014/main" id="{560FC124-6F04-1747-A0FB-80B2B4C898B0}"/>
                </a:ext>
              </a:extLst>
            </p:cNvPr>
            <p:cNvCxnSpPr>
              <a:cxnSpLocks/>
              <a:stCxn id="14" idx="2"/>
              <a:endCxn id="13" idx="0"/>
            </p:cNvCxnSpPr>
            <p:nvPr/>
          </p:nvCxnSpPr>
          <p:spPr>
            <a:xfrm flipH="1" flipV="1">
              <a:off x="1819424" y="3113053"/>
              <a:ext cx="5863536" cy="1034567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1 36">
              <a:extLst>
                <a:ext uri="{FF2B5EF4-FFF2-40B4-BE49-F238E27FC236}">
                  <a16:creationId xmlns:a16="http://schemas.microsoft.com/office/drawing/2014/main" id="{DCB0C9FC-8AB2-7D43-9071-924EE8BE2990}"/>
                </a:ext>
              </a:extLst>
            </p:cNvPr>
            <p:cNvCxnSpPr>
              <a:cxnSpLocks/>
              <a:stCxn id="12" idx="2"/>
              <a:endCxn id="13" idx="0"/>
            </p:cNvCxnSpPr>
            <p:nvPr/>
          </p:nvCxnSpPr>
          <p:spPr>
            <a:xfrm flipH="1">
              <a:off x="1819424" y="1461825"/>
              <a:ext cx="4793794" cy="1651228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>
              <a:extLst>
                <a:ext uri="{FF2B5EF4-FFF2-40B4-BE49-F238E27FC236}">
                  <a16:creationId xmlns:a16="http://schemas.microsoft.com/office/drawing/2014/main" id="{6113E36D-D350-1A4C-A58F-802871DA16EE}"/>
                </a:ext>
              </a:extLst>
            </p:cNvPr>
            <p:cNvCxnSpPr>
              <a:cxnSpLocks/>
              <a:stCxn id="17" idx="1"/>
              <a:endCxn id="13" idx="0"/>
            </p:cNvCxnSpPr>
            <p:nvPr/>
          </p:nvCxnSpPr>
          <p:spPr>
            <a:xfrm flipH="1" flipV="1">
              <a:off x="1819424" y="3113053"/>
              <a:ext cx="4654321" cy="90311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1 42">
              <a:extLst>
                <a:ext uri="{FF2B5EF4-FFF2-40B4-BE49-F238E27FC236}">
                  <a16:creationId xmlns:a16="http://schemas.microsoft.com/office/drawing/2014/main" id="{8EEEBDB2-2583-7342-B54E-B88BB61451E2}"/>
                </a:ext>
              </a:extLst>
            </p:cNvPr>
            <p:cNvCxnSpPr>
              <a:cxnSpLocks/>
              <a:stCxn id="15" idx="1"/>
              <a:endCxn id="13" idx="0"/>
            </p:cNvCxnSpPr>
            <p:nvPr/>
          </p:nvCxnSpPr>
          <p:spPr>
            <a:xfrm>
              <a:off x="1489737" y="1358866"/>
              <a:ext cx="329687" cy="1754187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45">
              <a:extLst>
                <a:ext uri="{FF2B5EF4-FFF2-40B4-BE49-F238E27FC236}">
                  <a16:creationId xmlns:a16="http://schemas.microsoft.com/office/drawing/2014/main" id="{7EADE142-57C2-B444-8C62-99D42B1FF70B}"/>
                </a:ext>
              </a:extLst>
            </p:cNvPr>
            <p:cNvCxnSpPr>
              <a:cxnSpLocks/>
              <a:stCxn id="12" idx="1"/>
              <a:endCxn id="14" idx="3"/>
            </p:cNvCxnSpPr>
            <p:nvPr/>
          </p:nvCxnSpPr>
          <p:spPr>
            <a:xfrm>
              <a:off x="5360242" y="1291690"/>
              <a:ext cx="3158909" cy="269120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>
              <a:extLst>
                <a:ext uri="{FF2B5EF4-FFF2-40B4-BE49-F238E27FC236}">
                  <a16:creationId xmlns:a16="http://schemas.microsoft.com/office/drawing/2014/main" id="{3D9F1B33-5D75-8E44-94E6-F2C07A95008E}"/>
                </a:ext>
              </a:extLst>
            </p:cNvPr>
            <p:cNvCxnSpPr>
              <a:cxnSpLocks/>
              <a:stCxn id="12" idx="1"/>
              <a:endCxn id="18" idx="3"/>
            </p:cNvCxnSpPr>
            <p:nvPr/>
          </p:nvCxnSpPr>
          <p:spPr>
            <a:xfrm flipH="1">
              <a:off x="2180433" y="1291690"/>
              <a:ext cx="3179809" cy="84734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>
              <a:extLst>
                <a:ext uri="{FF2B5EF4-FFF2-40B4-BE49-F238E27FC236}">
                  <a16:creationId xmlns:a16="http://schemas.microsoft.com/office/drawing/2014/main" id="{68290C8D-D0EE-4542-B586-A4ABC370A90B}"/>
                </a:ext>
              </a:extLst>
            </p:cNvPr>
            <p:cNvCxnSpPr>
              <a:cxnSpLocks/>
              <a:stCxn id="18" idx="2"/>
              <a:endCxn id="9" idx="0"/>
            </p:cNvCxnSpPr>
            <p:nvPr/>
          </p:nvCxnSpPr>
          <p:spPr>
            <a:xfrm>
              <a:off x="1512029" y="2303760"/>
              <a:ext cx="2988385" cy="155229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>
              <a:extLst>
                <a:ext uri="{FF2B5EF4-FFF2-40B4-BE49-F238E27FC236}">
                  <a16:creationId xmlns:a16="http://schemas.microsoft.com/office/drawing/2014/main" id="{A5864B9C-6A13-EB47-A96C-0E7B54F5B9D2}"/>
                </a:ext>
              </a:extLst>
            </p:cNvPr>
            <p:cNvCxnSpPr>
              <a:cxnSpLocks/>
              <a:stCxn id="9" idx="3"/>
              <a:endCxn id="13" idx="0"/>
            </p:cNvCxnSpPr>
            <p:nvPr/>
          </p:nvCxnSpPr>
          <p:spPr>
            <a:xfrm flipH="1" flipV="1">
              <a:off x="1819424" y="3113053"/>
              <a:ext cx="4138386" cy="907727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1 62">
              <a:extLst>
                <a:ext uri="{FF2B5EF4-FFF2-40B4-BE49-F238E27FC236}">
                  <a16:creationId xmlns:a16="http://schemas.microsoft.com/office/drawing/2014/main" id="{A9DBF00D-CA07-7D41-8544-F64103B7E8CC}"/>
                </a:ext>
              </a:extLst>
            </p:cNvPr>
            <p:cNvCxnSpPr>
              <a:cxnSpLocks/>
              <a:stCxn id="12" idx="2"/>
              <a:endCxn id="17" idx="0"/>
            </p:cNvCxnSpPr>
            <p:nvPr/>
          </p:nvCxnSpPr>
          <p:spPr>
            <a:xfrm>
              <a:off x="6613218" y="1461825"/>
              <a:ext cx="626488" cy="1571404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1 65">
              <a:extLst>
                <a:ext uri="{FF2B5EF4-FFF2-40B4-BE49-F238E27FC236}">
                  <a16:creationId xmlns:a16="http://schemas.microsoft.com/office/drawing/2014/main" id="{D1BF0A2B-2AB9-9643-8EC9-6D0B8CA4C9E7}"/>
                </a:ext>
              </a:extLst>
            </p:cNvPr>
            <p:cNvCxnSpPr>
              <a:cxnSpLocks/>
              <a:stCxn id="17" idx="2"/>
              <a:endCxn id="15" idx="0"/>
            </p:cNvCxnSpPr>
            <p:nvPr/>
          </p:nvCxnSpPr>
          <p:spPr>
            <a:xfrm flipH="1" flipV="1">
              <a:off x="2830842" y="1194141"/>
              <a:ext cx="4408864" cy="2179358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1 71">
              <a:extLst>
                <a:ext uri="{FF2B5EF4-FFF2-40B4-BE49-F238E27FC236}">
                  <a16:creationId xmlns:a16="http://schemas.microsoft.com/office/drawing/2014/main" id="{D389B7E2-1AF1-DD4D-B5D9-21EDD2284F4A}"/>
                </a:ext>
              </a:extLst>
            </p:cNvPr>
            <p:cNvCxnSpPr>
              <a:cxnSpLocks/>
              <a:stCxn id="17" idx="1"/>
              <a:endCxn id="18" idx="3"/>
            </p:cNvCxnSpPr>
            <p:nvPr/>
          </p:nvCxnSpPr>
          <p:spPr>
            <a:xfrm flipH="1" flipV="1">
              <a:off x="2180433" y="2139035"/>
              <a:ext cx="4293312" cy="1064329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>
              <a:extLst>
                <a:ext uri="{FF2B5EF4-FFF2-40B4-BE49-F238E27FC236}">
                  <a16:creationId xmlns:a16="http://schemas.microsoft.com/office/drawing/2014/main" id="{8B6350D5-AF91-5143-8239-3C9C22AE3CA3}"/>
                </a:ext>
              </a:extLst>
            </p:cNvPr>
            <p:cNvCxnSpPr>
              <a:cxnSpLocks/>
              <a:stCxn id="15" idx="1"/>
              <a:endCxn id="9" idx="3"/>
            </p:cNvCxnSpPr>
            <p:nvPr/>
          </p:nvCxnSpPr>
          <p:spPr>
            <a:xfrm>
              <a:off x="1489737" y="1358866"/>
              <a:ext cx="4468073" cy="2661914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1 79">
              <a:extLst>
                <a:ext uri="{FF2B5EF4-FFF2-40B4-BE49-F238E27FC236}">
                  <a16:creationId xmlns:a16="http://schemas.microsoft.com/office/drawing/2014/main" id="{1ECF7AB8-5737-FF43-B444-77C902E711EA}"/>
                </a:ext>
              </a:extLst>
            </p:cNvPr>
            <p:cNvCxnSpPr>
              <a:cxnSpLocks/>
              <a:stCxn id="17" idx="1"/>
              <a:endCxn id="9" idx="3"/>
            </p:cNvCxnSpPr>
            <p:nvPr/>
          </p:nvCxnSpPr>
          <p:spPr>
            <a:xfrm flipH="1">
              <a:off x="5957810" y="3203364"/>
              <a:ext cx="515935" cy="817416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1 82">
              <a:extLst>
                <a:ext uri="{FF2B5EF4-FFF2-40B4-BE49-F238E27FC236}">
                  <a16:creationId xmlns:a16="http://schemas.microsoft.com/office/drawing/2014/main" id="{2A87ABBD-2018-D44A-9A6A-BC52F02887DC}"/>
                </a:ext>
              </a:extLst>
            </p:cNvPr>
            <p:cNvCxnSpPr>
              <a:cxnSpLocks/>
              <a:stCxn id="12" idx="2"/>
              <a:endCxn id="9" idx="3"/>
            </p:cNvCxnSpPr>
            <p:nvPr/>
          </p:nvCxnSpPr>
          <p:spPr>
            <a:xfrm flipH="1">
              <a:off x="5957810" y="1461825"/>
              <a:ext cx="655408" cy="255895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1 86">
              <a:extLst>
                <a:ext uri="{FF2B5EF4-FFF2-40B4-BE49-F238E27FC236}">
                  <a16:creationId xmlns:a16="http://schemas.microsoft.com/office/drawing/2014/main" id="{6EB6CC5A-6A9F-D945-8A02-4C1973739C3B}"/>
                </a:ext>
              </a:extLst>
            </p:cNvPr>
            <p:cNvCxnSpPr>
              <a:cxnSpLocks/>
              <a:stCxn id="18" idx="3"/>
              <a:endCxn id="15" idx="1"/>
            </p:cNvCxnSpPr>
            <p:nvPr/>
          </p:nvCxnSpPr>
          <p:spPr>
            <a:xfrm flipH="1" flipV="1">
              <a:off x="1489737" y="1358866"/>
              <a:ext cx="690696" cy="780169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ttore 1 89">
              <a:extLst>
                <a:ext uri="{FF2B5EF4-FFF2-40B4-BE49-F238E27FC236}">
                  <a16:creationId xmlns:a16="http://schemas.microsoft.com/office/drawing/2014/main" id="{9E594586-F18B-C945-B1A4-4ADC46250C2D}"/>
                </a:ext>
              </a:extLst>
            </p:cNvPr>
            <p:cNvCxnSpPr>
              <a:cxnSpLocks/>
              <a:stCxn id="14" idx="3"/>
              <a:endCxn id="17" idx="1"/>
            </p:cNvCxnSpPr>
            <p:nvPr/>
          </p:nvCxnSpPr>
          <p:spPr>
            <a:xfrm flipH="1" flipV="1">
              <a:off x="6473745" y="3203364"/>
              <a:ext cx="2045406" cy="779531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A screen shot of a computer screen&#10;&#10;Description automatically generated">
            <a:extLst>
              <a:ext uri="{FF2B5EF4-FFF2-40B4-BE49-F238E27FC236}">
                <a16:creationId xmlns:a16="http://schemas.microsoft.com/office/drawing/2014/main" id="{160C882F-943A-45A8-AF01-9FC097E173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930" y="2183658"/>
            <a:ext cx="3322214" cy="849495"/>
          </a:xfrm>
          <a:prstGeom prst="rect">
            <a:avLst/>
          </a:prstGeom>
        </p:spPr>
      </p:pic>
      <p:sp>
        <p:nvSpPr>
          <p:cNvPr id="35" name="CasellaDiTesto 16">
            <a:extLst>
              <a:ext uri="{FF2B5EF4-FFF2-40B4-BE49-F238E27FC236}">
                <a16:creationId xmlns:a16="http://schemas.microsoft.com/office/drawing/2014/main" id="{53602CAA-D6F7-45B1-AFEC-02C84DDC7C7F}"/>
              </a:ext>
            </a:extLst>
          </p:cNvPr>
          <p:cNvSpPr txBox="1"/>
          <p:nvPr/>
        </p:nvSpPr>
        <p:spPr>
          <a:xfrm>
            <a:off x="5509325" y="2072084"/>
            <a:ext cx="2698705" cy="340270"/>
          </a:xfrm>
          <a:prstGeom prst="roundRect">
            <a:avLst>
              <a:gd name="adj" fmla="val 50000"/>
            </a:avLst>
          </a:prstGeom>
          <a:solidFill>
            <a:srgbClr val="ACC700">
              <a:alpha val="40000"/>
            </a:srgbClr>
          </a:solidFill>
        </p:spPr>
        <p:txBody>
          <a:bodyPr wrap="none" lIns="108000" tIns="36000" rIns="108000" bIns="36000" rtlCol="0" anchor="ctr" anchorCtr="0">
            <a:spAutoFit/>
          </a:bodyPr>
          <a:lstStyle/>
          <a:p>
            <a:pPr marL="0" lvl="1"/>
            <a:r>
              <a:rPr lang="en-GB" sz="1100" b="1" dirty="0">
                <a:solidFill>
                  <a:schemeClr val="tx2"/>
                </a:solidFill>
                <a:hlinkClick r:id="rId12"/>
              </a:rPr>
              <a:t>AMBASADORI PROJEKTA OSHVET</a:t>
            </a:r>
            <a:endParaRPr lang="en-GB" sz="11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17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745"/>
            <a:ext cx="7559873" cy="640690"/>
          </a:xfrm>
        </p:spPr>
        <p:txBody>
          <a:bodyPr lIns="0" tIns="0" rIns="0" bIns="0"/>
          <a:lstStyle/>
          <a:p>
            <a:r>
              <a:rPr lang="hr-HR" sz="2400"/>
              <a:t>Resursi kampanje</a:t>
            </a:r>
          </a:p>
        </p:txBody>
      </p:sp>
      <p:sp>
        <p:nvSpPr>
          <p:cNvPr id="54" name="TextBox 3">
            <a:extLst>
              <a:ext uri="{FF2B5EF4-FFF2-40B4-BE49-F238E27FC236}">
                <a16:creationId xmlns:a16="http://schemas.microsoft.com/office/drawing/2014/main" id="{641A4D49-063B-2945-873E-FABD123404C8}"/>
              </a:ext>
            </a:extLst>
          </p:cNvPr>
          <p:cNvSpPr txBox="1"/>
          <p:nvPr/>
        </p:nvSpPr>
        <p:spPr>
          <a:xfrm>
            <a:off x="407037" y="2409143"/>
            <a:ext cx="1450837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 dirty="0">
                <a:solidFill>
                  <a:schemeClr val="accent1"/>
                </a:solidFill>
                <a:cs typeface="Trebuchet MS"/>
                <a:hlinkClick r:id="rId3"/>
              </a:rPr>
              <a:t>Publikacije</a:t>
            </a:r>
          </a:p>
        </p:txBody>
      </p:sp>
      <p:sp>
        <p:nvSpPr>
          <p:cNvPr id="57" name="TextBox 3">
            <a:extLst>
              <a:ext uri="{FF2B5EF4-FFF2-40B4-BE49-F238E27FC236}">
                <a16:creationId xmlns:a16="http://schemas.microsoft.com/office/drawing/2014/main" id="{98F7926A-C38F-3B49-82B8-FF6177DDCDBE}"/>
              </a:ext>
            </a:extLst>
          </p:cNvPr>
          <p:cNvSpPr txBox="1"/>
          <p:nvPr/>
        </p:nvSpPr>
        <p:spPr>
          <a:xfrm>
            <a:off x="1983399" y="2512709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 dirty="0">
                <a:solidFill>
                  <a:schemeClr val="accent1"/>
                </a:solidFill>
                <a:cs typeface="Trebuchet MS"/>
                <a:hlinkClick r:id="rId4"/>
              </a:rPr>
              <a:t>Materijali u okviru kampanje</a:t>
            </a:r>
          </a:p>
        </p:txBody>
      </p:sp>
      <p:sp>
        <p:nvSpPr>
          <p:cNvPr id="60" name="TextBox 3">
            <a:extLst>
              <a:ext uri="{FF2B5EF4-FFF2-40B4-BE49-F238E27FC236}">
                <a16:creationId xmlns:a16="http://schemas.microsoft.com/office/drawing/2014/main" id="{690F9809-BB40-C341-ACC1-FEAA13662006}"/>
              </a:ext>
            </a:extLst>
          </p:cNvPr>
          <p:cNvSpPr txBox="1"/>
          <p:nvPr/>
        </p:nvSpPr>
        <p:spPr>
          <a:xfrm>
            <a:off x="3776720" y="2420376"/>
            <a:ext cx="1450837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 dirty="0">
                <a:solidFill>
                  <a:schemeClr val="accent1"/>
                </a:solidFill>
                <a:cs typeface="Trebuchet MS"/>
                <a:hlinkClick r:id="rId5"/>
              </a:rPr>
              <a:t>Paket alata za kampanju</a:t>
            </a:r>
          </a:p>
        </p:txBody>
      </p:sp>
      <p:sp>
        <p:nvSpPr>
          <p:cNvPr id="63" name="TextBox 3">
            <a:extLst>
              <a:ext uri="{FF2B5EF4-FFF2-40B4-BE49-F238E27FC236}">
                <a16:creationId xmlns:a16="http://schemas.microsoft.com/office/drawing/2014/main" id="{1B5927A5-70D5-844A-ADD7-76625FDD4CB4}"/>
              </a:ext>
            </a:extLst>
          </p:cNvPr>
          <p:cNvSpPr txBox="1"/>
          <p:nvPr/>
        </p:nvSpPr>
        <p:spPr>
          <a:xfrm>
            <a:off x="7258555" y="2402746"/>
            <a:ext cx="1557090" cy="19106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 dirty="0">
                <a:solidFill>
                  <a:schemeClr val="accent1"/>
                </a:solidFill>
                <a:cs typeface="Trebuchet MS"/>
                <a:hlinkClick r:id="rId6"/>
              </a:rPr>
              <a:t>Filmovi o Napu</a:t>
            </a:r>
          </a:p>
        </p:txBody>
      </p:sp>
      <p:sp>
        <p:nvSpPr>
          <p:cNvPr id="66" name="TextBox 3">
            <a:extLst>
              <a:ext uri="{FF2B5EF4-FFF2-40B4-BE49-F238E27FC236}">
                <a16:creationId xmlns:a16="http://schemas.microsoft.com/office/drawing/2014/main" id="{252EDFDC-DD85-7B4D-A2E4-5EE3AD9119D0}"/>
              </a:ext>
            </a:extLst>
          </p:cNvPr>
          <p:cNvSpPr txBox="1"/>
          <p:nvPr/>
        </p:nvSpPr>
        <p:spPr>
          <a:xfrm>
            <a:off x="828685" y="4175665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>
                <a:solidFill>
                  <a:schemeClr val="accent1"/>
                </a:solidFill>
                <a:cs typeface="Trebuchet MS"/>
                <a:hlinkClick r:id="rId7"/>
              </a:rPr>
              <a:t>OSHwiki</a:t>
            </a:r>
          </a:p>
        </p:txBody>
      </p:sp>
      <p:sp>
        <p:nvSpPr>
          <p:cNvPr id="67" name="Rettangolo con angoli arrotondati 66">
            <a:hlinkClick r:id="rId8"/>
            <a:extLst>
              <a:ext uri="{FF2B5EF4-FFF2-40B4-BE49-F238E27FC236}">
                <a16:creationId xmlns:a16="http://schemas.microsoft.com/office/drawing/2014/main" id="{393E5697-88AB-1543-84E9-545014E09E6E}"/>
              </a:ext>
            </a:extLst>
          </p:cNvPr>
          <p:cNvSpPr/>
          <p:nvPr/>
        </p:nvSpPr>
        <p:spPr>
          <a:xfrm>
            <a:off x="942583" y="3067234"/>
            <a:ext cx="1440000" cy="973423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38100">
            <a:solidFill>
              <a:srgbClr val="ACC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9" name="TextBox 3">
            <a:extLst>
              <a:ext uri="{FF2B5EF4-FFF2-40B4-BE49-F238E27FC236}">
                <a16:creationId xmlns:a16="http://schemas.microsoft.com/office/drawing/2014/main" id="{2DCF56B5-47AC-8B49-9297-751FD8A12126}"/>
              </a:ext>
            </a:extLst>
          </p:cNvPr>
          <p:cNvSpPr txBox="1"/>
          <p:nvPr/>
        </p:nvSpPr>
        <p:spPr>
          <a:xfrm>
            <a:off x="5474317" y="2409143"/>
            <a:ext cx="1557089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 dirty="0">
                <a:solidFill>
                  <a:schemeClr val="accent1"/>
                </a:solidFill>
                <a:cs typeface="Trebuchet MS"/>
                <a:hlinkClick r:id="rId10"/>
              </a:rPr>
              <a:t>Komplet za društvene mreže</a:t>
            </a:r>
          </a:p>
        </p:txBody>
      </p:sp>
      <p:sp>
        <p:nvSpPr>
          <p:cNvPr id="72" name="TextBox 3">
            <a:extLst>
              <a:ext uri="{FF2B5EF4-FFF2-40B4-BE49-F238E27FC236}">
                <a16:creationId xmlns:a16="http://schemas.microsoft.com/office/drawing/2014/main" id="{7C00CD0A-98F9-CB49-9F1F-1D053DD78889}"/>
              </a:ext>
            </a:extLst>
          </p:cNvPr>
          <p:cNvSpPr txBox="1"/>
          <p:nvPr/>
        </p:nvSpPr>
        <p:spPr>
          <a:xfrm>
            <a:off x="2576095" y="4166652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>
                <a:solidFill>
                  <a:schemeClr val="accent1"/>
                </a:solidFill>
                <a:cs typeface="Trebuchet MS"/>
                <a:hlinkClick r:id="rId11"/>
              </a:rPr>
              <a:t>Studije slučaja</a:t>
            </a:r>
          </a:p>
        </p:txBody>
      </p:sp>
      <p:sp>
        <p:nvSpPr>
          <p:cNvPr id="75" name="TextBox 3">
            <a:extLst>
              <a:ext uri="{FF2B5EF4-FFF2-40B4-BE49-F238E27FC236}">
                <a16:creationId xmlns:a16="http://schemas.microsoft.com/office/drawing/2014/main" id="{64E9984E-5735-8C4C-BC73-6A6C18D88CCB}"/>
              </a:ext>
            </a:extLst>
          </p:cNvPr>
          <p:cNvSpPr txBox="1"/>
          <p:nvPr/>
        </p:nvSpPr>
        <p:spPr>
          <a:xfrm>
            <a:off x="4235733" y="4170262"/>
            <a:ext cx="1667796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>
                <a:solidFill>
                  <a:schemeClr val="accent1"/>
                </a:solidFill>
                <a:cs typeface="Trebuchet MS"/>
                <a:hlinkClick r:id="rId12"/>
              </a:rPr>
              <a:t>Zakonodavstvo i propisi</a:t>
            </a:r>
          </a:p>
        </p:txBody>
      </p:sp>
      <p:sp>
        <p:nvSpPr>
          <p:cNvPr id="76" name="Rettangolo con angoli arrotondati 75">
            <a:hlinkClick r:id="rId13"/>
            <a:extLst>
              <a:ext uri="{FF2B5EF4-FFF2-40B4-BE49-F238E27FC236}">
                <a16:creationId xmlns:a16="http://schemas.microsoft.com/office/drawing/2014/main" id="{64EB01B3-5F3C-DC4B-97C3-0F5BE824D861}"/>
              </a:ext>
            </a:extLst>
          </p:cNvPr>
          <p:cNvSpPr/>
          <p:nvPr/>
        </p:nvSpPr>
        <p:spPr>
          <a:xfrm>
            <a:off x="4355976" y="3067234"/>
            <a:ext cx="1440000" cy="973423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 w="38100">
            <a:solidFill>
              <a:srgbClr val="ACC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70" y="1326326"/>
            <a:ext cx="1440000" cy="972000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318506"/>
            <a:ext cx="1441264" cy="973423"/>
          </a:xfrm>
          <a:prstGeom prst="rect">
            <a:avLst/>
          </a:prstGeom>
          <a:blipFill>
            <a:blip r:embed="rId18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283" y="3068657"/>
            <a:ext cx="1440000" cy="972000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249" y="3067234"/>
            <a:ext cx="1440000" cy="972000"/>
          </a:xfrm>
          <a:prstGeom prst="rect">
            <a:avLst/>
          </a:prstGeom>
          <a:blipFill>
            <a:blip r:embed="rId18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sp>
        <p:nvSpPr>
          <p:cNvPr id="25" name="TextBox 3">
            <a:extLst>
              <a:ext uri="{FF2B5EF4-FFF2-40B4-BE49-F238E27FC236}">
                <a16:creationId xmlns:a16="http://schemas.microsoft.com/office/drawing/2014/main" id="{64E9984E-5735-8C4C-BC73-6A6C18D88CCB}"/>
              </a:ext>
            </a:extLst>
          </p:cNvPr>
          <p:cNvSpPr txBox="1"/>
          <p:nvPr/>
        </p:nvSpPr>
        <p:spPr>
          <a:xfrm>
            <a:off x="5974985" y="4165753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 dirty="0">
                <a:solidFill>
                  <a:schemeClr val="accent1"/>
                </a:solidFill>
                <a:cs typeface="Trebuchet MS"/>
                <a:hlinkClick r:id="rId21"/>
              </a:rPr>
              <a:t>Infografike</a:t>
            </a:r>
          </a:p>
        </p:txBody>
      </p:sp>
      <p:pic>
        <p:nvPicPr>
          <p:cNvPr id="6" name="Picture 5"/>
          <p:cNvPicPr>
            <a:picLocks/>
          </p:cNvPicPr>
          <p:nvPr/>
        </p:nvPicPr>
        <p:blipFill>
          <a:blip r:embed="rId22"/>
          <a:stretch>
            <a:fillRect/>
          </a:stretch>
        </p:blipFill>
        <p:spPr>
          <a:xfrm>
            <a:off x="407037" y="1326326"/>
            <a:ext cx="1440000" cy="972000"/>
          </a:xfrm>
          <a:prstGeom prst="rect">
            <a:avLst/>
          </a:prstGeom>
          <a:ln w="38100">
            <a:solidFill>
              <a:srgbClr val="ACC700"/>
            </a:solidFill>
          </a:ln>
        </p:spPr>
      </p:pic>
      <p:pic>
        <p:nvPicPr>
          <p:cNvPr id="21" name="Picture 20" descr="A cartoon of a person holding a megaphone&#10;&#10;Description automatically generated">
            <a:extLst>
              <a:ext uri="{FF2B5EF4-FFF2-40B4-BE49-F238E27FC236}">
                <a16:creationId xmlns:a16="http://schemas.microsoft.com/office/drawing/2014/main" id="{87EBB13D-82D8-4A53-807E-91FF8E47F41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434" y="1303870"/>
            <a:ext cx="1516939" cy="1001180"/>
          </a:xfrm>
          <a:prstGeom prst="rect">
            <a:avLst/>
          </a:prstGeom>
          <a:blipFill>
            <a:blip r:embed="rId24"/>
            <a:stretch>
              <a:fillRect/>
            </a:stretch>
          </a:blipFill>
          <a:ln w="38100">
            <a:solidFill>
              <a:srgbClr val="ACC700"/>
            </a:solidFill>
          </a:ln>
          <a:effectLst/>
        </p:spPr>
      </p:pic>
      <p:pic>
        <p:nvPicPr>
          <p:cNvPr id="22" name="Picture 21" descr="A blue robot arm with a person holding a blue object&#10;&#10;Description automatically generated">
            <a:extLst>
              <a:ext uri="{FF2B5EF4-FFF2-40B4-BE49-F238E27FC236}">
                <a16:creationId xmlns:a16="http://schemas.microsoft.com/office/drawing/2014/main" id="{199F2163-A5F6-4A24-A113-16569218DC2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31" y="1308823"/>
            <a:ext cx="1516939" cy="1007148"/>
          </a:xfrm>
          <a:prstGeom prst="rect">
            <a:avLst/>
          </a:prstGeom>
          <a:blipFill>
            <a:blip r:embed="rId24"/>
            <a:stretch>
              <a:fillRect/>
            </a:stretch>
          </a:blipFill>
          <a:ln w="38100">
            <a:solidFill>
              <a:srgbClr val="ACC700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4074239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939" y="133305"/>
            <a:ext cx="7481935" cy="369332"/>
          </a:xfrm>
        </p:spPr>
        <p:txBody>
          <a:bodyPr lIns="0" tIns="0" rIns="0" bIns="0">
            <a:spAutoFit/>
          </a:bodyPr>
          <a:lstStyle/>
          <a:p>
            <a:r>
              <a:rPr lang="hr-HR" sz="2400"/>
              <a:t>Kako se uključiti</a:t>
            </a:r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AACEA93C-4F34-8647-9D05-C55D7036EF4C}"/>
              </a:ext>
            </a:extLst>
          </p:cNvPr>
          <p:cNvSpPr txBox="1"/>
          <p:nvPr/>
        </p:nvSpPr>
        <p:spPr>
          <a:xfrm>
            <a:off x="539750" y="2193789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>
                <a:solidFill>
                  <a:schemeClr val="accent1"/>
                </a:solidFill>
                <a:cs typeface="Trebuchet MS"/>
                <a:hlinkClick r:id="rId3"/>
              </a:rPr>
              <a:t>Europski tjedan</a:t>
            </a:r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9E26C0B7-D8D4-1A45-8EF6-5E10DFF345A8}"/>
              </a:ext>
            </a:extLst>
          </p:cNvPr>
          <p:cNvSpPr txBox="1"/>
          <p:nvPr/>
        </p:nvSpPr>
        <p:spPr>
          <a:xfrm>
            <a:off x="2510363" y="2208402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>
                <a:solidFill>
                  <a:schemeClr val="accent1"/>
                </a:solidFill>
                <a:cs typeface="Trebuchet MS"/>
                <a:hlinkClick r:id="rId4"/>
              </a:rPr>
              <a:t>Partnerstvo u kampanji</a:t>
            </a:r>
          </a:p>
        </p:txBody>
      </p:sp>
      <p:sp>
        <p:nvSpPr>
          <p:cNvPr id="27" name="TextBox 3">
            <a:extLst>
              <a:ext uri="{FF2B5EF4-FFF2-40B4-BE49-F238E27FC236}">
                <a16:creationId xmlns:a16="http://schemas.microsoft.com/office/drawing/2014/main" id="{BC3D7309-1FAD-C248-860C-FFF503EBA0D6}"/>
              </a:ext>
            </a:extLst>
          </p:cNvPr>
          <p:cNvSpPr txBox="1"/>
          <p:nvPr/>
        </p:nvSpPr>
        <p:spPr>
          <a:xfrm>
            <a:off x="4529665" y="2208402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>
                <a:solidFill>
                  <a:schemeClr val="accent1"/>
                </a:solidFill>
                <a:cs typeface="Trebuchet MS"/>
                <a:hlinkClick r:id="rId5"/>
              </a:rPr>
              <a:t>Nagrade za dobru praksu</a:t>
            </a:r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C45F702A-F941-2242-B4CC-5E135CA46652}"/>
              </a:ext>
            </a:extLst>
          </p:cNvPr>
          <p:cNvSpPr txBox="1"/>
          <p:nvPr/>
        </p:nvSpPr>
        <p:spPr>
          <a:xfrm>
            <a:off x="6548967" y="2193789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 dirty="0">
                <a:solidFill>
                  <a:schemeClr val="accent1"/>
                </a:solidFill>
                <a:cs typeface="Trebuchet MS"/>
                <a:hlinkClick r:id="rId6"/>
              </a:rPr>
              <a:t>Paket alata za kampanju</a:t>
            </a:r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F682761C-A262-B542-A175-60A9B90879FF}"/>
              </a:ext>
            </a:extLst>
          </p:cNvPr>
          <p:cNvSpPr txBox="1"/>
          <p:nvPr/>
        </p:nvSpPr>
        <p:spPr>
          <a:xfrm>
            <a:off x="527939" y="3978455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>
                <a:solidFill>
                  <a:schemeClr val="accent1"/>
                </a:solidFill>
                <a:cs typeface="Trebuchet MS"/>
                <a:hlinkClick r:id="rId7"/>
              </a:rPr>
              <a:t>Materijali u okviru kampanje</a:t>
            </a:r>
          </a:p>
        </p:txBody>
      </p:sp>
      <p:sp>
        <p:nvSpPr>
          <p:cNvPr id="33" name="TextBox 3">
            <a:extLst>
              <a:ext uri="{FF2B5EF4-FFF2-40B4-BE49-F238E27FC236}">
                <a16:creationId xmlns:a16="http://schemas.microsoft.com/office/drawing/2014/main" id="{A218E24A-669C-8443-A2D1-EE4317507E6F}"/>
              </a:ext>
            </a:extLst>
          </p:cNvPr>
          <p:cNvSpPr txBox="1"/>
          <p:nvPr/>
        </p:nvSpPr>
        <p:spPr>
          <a:xfrm>
            <a:off x="4492787" y="3978455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>
                <a:solidFill>
                  <a:schemeClr val="accent1"/>
                </a:solidFill>
                <a:cs typeface="Trebuchet MS"/>
                <a:hlinkClick r:id="rId8"/>
              </a:rPr>
              <a:t>Događanja</a:t>
            </a:r>
          </a:p>
        </p:txBody>
      </p:sp>
      <p:sp>
        <p:nvSpPr>
          <p:cNvPr id="35" name="TextBox 3">
            <a:extLst>
              <a:ext uri="{FF2B5EF4-FFF2-40B4-BE49-F238E27FC236}">
                <a16:creationId xmlns:a16="http://schemas.microsoft.com/office/drawing/2014/main" id="{D1F14980-EF38-9F43-BC06-25F35914E1E1}"/>
              </a:ext>
            </a:extLst>
          </p:cNvPr>
          <p:cNvSpPr txBox="1"/>
          <p:nvPr/>
        </p:nvSpPr>
        <p:spPr>
          <a:xfrm>
            <a:off x="6395964" y="3886122"/>
            <a:ext cx="1667796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hr-HR" sz="1200" b="1">
                <a:solidFill>
                  <a:schemeClr val="accent1"/>
                </a:solidFill>
                <a:cs typeface="Trebuchet MS"/>
                <a:hlinkClick r:id="rId9"/>
              </a:rPr>
              <a:t>Certifikat o sudjelovanju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69629" y="3839955"/>
            <a:ext cx="1449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200" b="1" u="sng" dirty="0">
                <a:solidFill>
                  <a:schemeClr val="accent1"/>
                </a:solidFill>
                <a:hlinkClick r:id="rId10"/>
              </a:rPr>
              <a:t>Komplet za društvene mreže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353" y="1091909"/>
            <a:ext cx="1441264" cy="973423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82" y="2821585"/>
            <a:ext cx="1440000" cy="97200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563" y="2821585"/>
            <a:ext cx="1440000" cy="97200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617" y="2821585"/>
            <a:ext cx="1440000" cy="972000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9" name="Picture 8"/>
          <p:cNvPicPr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4628360" y="1099047"/>
            <a:ext cx="1440000" cy="972000"/>
          </a:xfrm>
          <a:prstGeom prst="rect">
            <a:avLst/>
          </a:prstGeom>
          <a:ln w="38100">
            <a:solidFill>
              <a:srgbClr val="ACC700"/>
            </a:solidFill>
          </a:ln>
        </p:spPr>
      </p:pic>
      <p:sp>
        <p:nvSpPr>
          <p:cNvPr id="20" name="Rettangolo con angoli arrotondati 23">
            <a:hlinkClick r:id="rId18"/>
            <a:extLst>
              <a:ext uri="{FF2B5EF4-FFF2-40B4-BE49-F238E27FC236}">
                <a16:creationId xmlns:a16="http://schemas.microsoft.com/office/drawing/2014/main" id="{E02F53E3-ABE7-4385-AE69-A0B4E07D4AE4}"/>
              </a:ext>
            </a:extLst>
          </p:cNvPr>
          <p:cNvSpPr/>
          <p:nvPr/>
        </p:nvSpPr>
        <p:spPr>
          <a:xfrm>
            <a:off x="564005" y="1095572"/>
            <a:ext cx="1558055" cy="973423"/>
          </a:xfrm>
          <a:prstGeom prst="roundRect">
            <a:avLst>
              <a:gd name="adj" fmla="val 0"/>
            </a:avLst>
          </a:prstGeom>
          <a:blipFill>
            <a:blip r:embed="rId14"/>
            <a:stretch>
              <a:fillRect l="1" r="-7044"/>
            </a:stretch>
          </a:blipFill>
          <a:ln w="38100">
            <a:solidFill>
              <a:srgbClr val="ACC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1" name="Picture 20" descr="A cartoon of a person holding a megaphone&#10;&#10;Description automatically generated">
            <a:extLst>
              <a:ext uri="{FF2B5EF4-FFF2-40B4-BE49-F238E27FC236}">
                <a16:creationId xmlns:a16="http://schemas.microsoft.com/office/drawing/2014/main" id="{D54F7688-713F-4D34-BBF6-AFE84F7AB888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1"/>
          <a:stretch/>
        </p:blipFill>
        <p:spPr>
          <a:xfrm>
            <a:off x="2661219" y="2816286"/>
            <a:ext cx="1428961" cy="983853"/>
          </a:xfrm>
          <a:prstGeom prst="rect">
            <a:avLst/>
          </a:prstGeom>
          <a:blipFill>
            <a:blip r:embed="rId20"/>
            <a:stretch>
              <a:fillRect/>
            </a:stretch>
          </a:blipFill>
          <a:ln w="38100">
            <a:solidFill>
              <a:srgbClr val="ACC700"/>
            </a:solidFill>
          </a:ln>
          <a:effectLst/>
        </p:spPr>
      </p:pic>
      <p:pic>
        <p:nvPicPr>
          <p:cNvPr id="22" name="Picture 21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53348829-A871-425C-87A2-CDB50EB473E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053" y="1095572"/>
            <a:ext cx="1454127" cy="965445"/>
          </a:xfrm>
          <a:prstGeom prst="rect">
            <a:avLst/>
          </a:prstGeom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2497509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47988"/>
            <a:ext cx="7470124" cy="369332"/>
          </a:xfrm>
        </p:spPr>
        <p:txBody>
          <a:bodyPr lIns="0" tIns="0" rIns="0" bIns="0">
            <a:spAutoFit/>
          </a:bodyPr>
          <a:lstStyle/>
          <a:p>
            <a:r>
              <a:rPr lang="hr-HR" sz="2400">
                <a:solidFill>
                  <a:schemeClr val="accent1"/>
                </a:solidFill>
              </a:rPr>
              <a:t>Pridružite nam se izvan bitova i bajtova!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1" y="843558"/>
            <a:ext cx="7711234" cy="3367589"/>
          </a:xfrm>
        </p:spPr>
        <p:txBody>
          <a:bodyPr wrap="square">
            <a:spAutoFit/>
          </a:bodyPr>
          <a:lstStyle/>
          <a:p>
            <a:pPr>
              <a:buSzPct val="120000"/>
              <a:buBlip>
                <a:blip r:embed="rId3"/>
              </a:buBlip>
            </a:pPr>
            <a:r>
              <a:rPr lang="hr-HR" sz="1600" dirty="0">
                <a:solidFill>
                  <a:schemeClr val="accent1"/>
                </a:solidFill>
              </a:rPr>
              <a:t>Više informacija potražite na mrežnom mjestu kampanje:</a:t>
            </a:r>
          </a:p>
          <a:p>
            <a:pPr marL="189000" lvl="1" indent="0">
              <a:buSzPct val="120000"/>
              <a:buNone/>
            </a:pPr>
            <a:r>
              <a:rPr lang="hr-HR" sz="1600" b="1" dirty="0">
                <a:solidFill>
                  <a:schemeClr val="accent1"/>
                </a:solidFill>
                <a:hlinkClick r:id="rId4"/>
              </a:rPr>
              <a:t>www.healthy-workplaces.eu</a:t>
            </a:r>
            <a:endParaRPr lang="hr-HR" sz="1600" b="1" dirty="0">
              <a:solidFill>
                <a:schemeClr val="accent1"/>
              </a:solidFill>
              <a:hlinkClick r:id="rId5"/>
            </a:endParaRPr>
          </a:p>
          <a:p>
            <a:pPr lvl="1">
              <a:buSzPct val="120000"/>
              <a:buBlip>
                <a:blip r:embed="rId3"/>
              </a:buBlip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3"/>
              </a:buBlip>
            </a:pPr>
            <a:r>
              <a:rPr lang="hr-HR" sz="1600" dirty="0">
                <a:solidFill>
                  <a:schemeClr val="accent1"/>
                </a:solidFill>
              </a:rPr>
              <a:t>Pretplatite se na bilten kampanje:</a:t>
            </a:r>
          </a:p>
          <a:p>
            <a:pPr marL="189000" lvl="1" indent="0">
              <a:buSzPct val="120000"/>
              <a:buNone/>
            </a:pPr>
            <a:r>
              <a:rPr lang="hr-HR" sz="1600" b="1" u="sng" dirty="0">
                <a:solidFill>
                  <a:schemeClr val="accent1"/>
                </a:solidFill>
                <a:hlinkClick r:id="rId6"/>
              </a:rPr>
              <a:t>https://healthy-workplaces.osha.europa.eu/</a:t>
            </a:r>
            <a:r>
              <a:rPr lang="en-US" sz="1600" b="1" u="sng" dirty="0" err="1">
                <a:solidFill>
                  <a:schemeClr val="accent1"/>
                </a:solidFill>
                <a:hlinkClick r:id="rId6"/>
              </a:rPr>
              <a:t>hr</a:t>
            </a:r>
            <a:r>
              <a:rPr lang="hr-HR" sz="1600" b="1" u="sng" dirty="0">
                <a:solidFill>
                  <a:schemeClr val="accent1"/>
                </a:solidFill>
                <a:hlinkClick r:id="rId6"/>
              </a:rPr>
              <a:t>/media-centre/newsletter</a:t>
            </a:r>
            <a:endParaRPr lang="en-US" sz="1600" b="1" u="sng" dirty="0">
              <a:solidFill>
                <a:schemeClr val="accent1"/>
              </a:solidFill>
            </a:endParaRPr>
          </a:p>
          <a:p>
            <a:pPr marL="189000" lvl="1" indent="0">
              <a:buSzPct val="120000"/>
              <a:buNone/>
            </a:pPr>
            <a:endParaRPr lang="en-US" sz="1600" b="1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3"/>
              </a:buBlip>
            </a:pPr>
            <a:r>
              <a:rPr lang="hr-HR" sz="1600" dirty="0">
                <a:solidFill>
                  <a:schemeClr val="accent1"/>
                </a:solidFill>
              </a:rPr>
              <a:t>Pratite aktivnosti i događanja na društvenim mrežama:</a:t>
            </a:r>
          </a:p>
          <a:p>
            <a:pPr marL="0" indent="0">
              <a:buSzPct val="120000"/>
              <a:buNone/>
            </a:pPr>
            <a:endParaRPr lang="en-US" sz="16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3"/>
              </a:buBlip>
            </a:pPr>
            <a:r>
              <a:rPr lang="hr-HR" sz="1600" dirty="0">
                <a:solidFill>
                  <a:schemeClr val="accent1"/>
                </a:solidFill>
              </a:rPr>
              <a:t>Saznajte više o događanjima u vašoj zemlji u nacionalnoj središnjici:</a:t>
            </a:r>
          </a:p>
          <a:p>
            <a:pPr marL="189000" lvl="1" indent="0">
              <a:buSzPct val="120000"/>
              <a:buNone/>
            </a:pPr>
            <a:r>
              <a:rPr lang="hr-HR" sz="1600" b="1" u="sng" dirty="0">
                <a:solidFill>
                  <a:schemeClr val="accent1"/>
                </a:solidFill>
                <a:hlinkClick r:id="rId7"/>
              </a:rPr>
              <a:t>https://healthy-workplaces.osha.europa.eu/hr/campaign-partners/national-focal-points</a:t>
            </a:r>
            <a:endParaRPr lang="hr-HR" sz="1600" b="1" u="sng" dirty="0">
              <a:solidFill>
                <a:schemeClr val="accent1"/>
              </a:solidFill>
            </a:endParaRP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0388CFF4-22DC-564E-AEE6-A3C3FAC44CCF}"/>
              </a:ext>
            </a:extLst>
          </p:cNvPr>
          <p:cNvGrpSpPr/>
          <p:nvPr/>
        </p:nvGrpSpPr>
        <p:grpSpPr>
          <a:xfrm rot="704466">
            <a:off x="7112136" y="189857"/>
            <a:ext cx="1699955" cy="1785428"/>
            <a:chOff x="4921269" y="-1388222"/>
            <a:chExt cx="2273300" cy="2387600"/>
          </a:xfrm>
        </p:grpSpPr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221ACE0B-D1BE-F24B-8EAD-069F63F57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1269" y="-1388222"/>
              <a:ext cx="2273300" cy="2387600"/>
            </a:xfrm>
            <a:prstGeom prst="rect">
              <a:avLst/>
            </a:prstGeom>
          </p:spPr>
        </p:pic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4909E122-8126-7748-9F57-56B48E9DA9C5}"/>
                </a:ext>
              </a:extLst>
            </p:cNvPr>
            <p:cNvSpPr txBox="1"/>
            <p:nvPr/>
          </p:nvSpPr>
          <p:spPr>
            <a:xfrm>
              <a:off x="4932040" y="-381288"/>
              <a:ext cx="2016224" cy="617371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/>
              <a:r>
                <a:rPr lang="hr-HR" sz="1200" b="1">
                  <a:solidFill>
                    <a:schemeClr val="accent1"/>
                  </a:solidFill>
                </a:rPr>
                <a:t>2023.</a:t>
              </a:r>
            </a:p>
            <a:p>
              <a:pPr algn="ctr"/>
              <a:r>
                <a:rPr lang="hr-HR" b="1">
                  <a:solidFill>
                    <a:schemeClr val="accent1"/>
                  </a:solidFill>
                </a:rPr>
                <a:t>listopad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1C202612-45C3-614B-8BCA-84796AFFC35F}"/>
                </a:ext>
              </a:extLst>
            </p:cNvPr>
            <p:cNvSpPr txBox="1"/>
            <p:nvPr/>
          </p:nvSpPr>
          <p:spPr>
            <a:xfrm>
              <a:off x="4941522" y="310347"/>
              <a:ext cx="2028485" cy="5762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hr-HR" sz="1400" b="1">
                  <a:solidFill>
                    <a:srgbClr val="ACC700"/>
                  </a:solidFill>
                </a:rPr>
                <a:t>POKRETANJE KAMPANJE</a:t>
              </a:r>
            </a:p>
          </p:txBody>
        </p:sp>
      </p:grpSp>
      <p:sp>
        <p:nvSpPr>
          <p:cNvPr id="4" name="Rectangle 3"/>
          <p:cNvSpPr/>
          <p:nvPr/>
        </p:nvSpPr>
        <p:spPr>
          <a:xfrm>
            <a:off x="2949434" y="2899438"/>
            <a:ext cx="21836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1400" b="1" dirty="0">
                <a:solidFill>
                  <a:srgbClr val="ACC700"/>
                </a:solidFill>
              </a:rPr>
              <a:t>#EUhealthyworkplaces </a:t>
            </a:r>
          </a:p>
        </p:txBody>
      </p:sp>
      <p:pic>
        <p:nvPicPr>
          <p:cNvPr id="16" name="Picture 14">
            <a:hlinkClick r:id="rId9"/>
            <a:extLst>
              <a:ext uri="{FF2B5EF4-FFF2-40B4-BE49-F238E27FC236}">
                <a16:creationId xmlns:a16="http://schemas.microsoft.com/office/drawing/2014/main" id="{438D47CB-A35D-4824-936F-8DD4256FF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284" y="2899438"/>
            <a:ext cx="286647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hlinkClick r:id="rId11"/>
            <a:extLst>
              <a:ext uri="{FF2B5EF4-FFF2-40B4-BE49-F238E27FC236}">
                <a16:creationId xmlns:a16="http://schemas.microsoft.com/office/drawing/2014/main" id="{4A083281-E21E-4248-94C0-418DF78E2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87270" y="2899438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>
            <a:hlinkClick r:id="rId13"/>
            <a:extLst>
              <a:ext uri="{FF2B5EF4-FFF2-40B4-BE49-F238E27FC236}">
                <a16:creationId xmlns:a16="http://schemas.microsoft.com/office/drawing/2014/main" id="{498D565B-C9C1-4B29-B39C-AF12D3F57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75641" y="2899438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hlinkClick r:id="rId15"/>
            <a:extLst>
              <a:ext uri="{FF2B5EF4-FFF2-40B4-BE49-F238E27FC236}">
                <a16:creationId xmlns:a16="http://schemas.microsoft.com/office/drawing/2014/main" id="{32115EA8-9B16-42E7-B91F-DE728F30D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64013" y="2899438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39657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Theme1" id="{8F8230E2-4D34-4ECE-8215-EF7515102C95}" vid="{397A8749-CF1D-46BD-B85F-D3F557073F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9DEDF6EB9C8443AA1E9BF77FC79F68" ma:contentTypeVersion="15" ma:contentTypeDescription="Create a new document." ma:contentTypeScope="" ma:versionID="14cb5ec47a78f6f21a28dc48c05142d0">
  <xsd:schema xmlns:xsd="http://www.w3.org/2001/XMLSchema" xmlns:xs="http://www.w3.org/2001/XMLSchema" xmlns:p="http://schemas.microsoft.com/office/2006/metadata/properties" xmlns:ns2="80b70bcf-9351-4e71-b19f-1201847c9328" xmlns:ns3="6976e29a-8670-4f9c-afee-c255a09d55c2" targetNamespace="http://schemas.microsoft.com/office/2006/metadata/properties" ma:root="true" ma:fieldsID="106ec0db1ee8807cfc6a1759492fe3b5" ns2:_="" ns3:_="">
    <xsd:import namespace="80b70bcf-9351-4e71-b19f-1201847c9328"/>
    <xsd:import namespace="6976e29a-8670-4f9c-afee-c255a09d55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b70bcf-9351-4e71-b19f-1201847c93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76e29a-8670-4f9c-afee-c255a09d55c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48c66782-86c3-4f9c-b0ff-d3e6d9a322a8}" ma:internalName="TaxCatchAll" ma:showField="CatchAllData" ma:web="6976e29a-8670-4f9c-afee-c255a09d55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76e29a-8670-4f9c-afee-c255a09d55c2" xsi:nil="true"/>
  </documentManagement>
</p:properties>
</file>

<file path=customXml/itemProps1.xml><?xml version="1.0" encoding="utf-8"?>
<ds:datastoreItem xmlns:ds="http://schemas.openxmlformats.org/officeDocument/2006/customXml" ds:itemID="{C355010B-F0C9-4980-A1FC-473A23EB82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b70bcf-9351-4e71-b19f-1201847c9328"/>
    <ds:schemaRef ds:uri="6976e29a-8670-4f9c-afee-c255a09d55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5AC96F0-15EC-4995-9008-A73D3A3FBC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9C92BF-4DCA-40D6-9BE5-5C69F825546D}">
  <ds:schemaRefs>
    <ds:schemaRef ds:uri="935b4b48-b65f-417c-bf01-ec33eb1c8308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54cc0589-0e38-4f15-967e-5a17e35db01c"/>
    <ds:schemaRef ds:uri="6976e29a-8670-4f9c-afee-c255a09d55c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EUOSHA Campaign 2023</Template>
  <TotalTime>5227</TotalTime>
  <Words>3494</Words>
  <Application>Microsoft Office PowerPoint</Application>
  <PresentationFormat>On-screen Show (16:9)</PresentationFormat>
  <Paragraphs>377</Paragraphs>
  <Slides>26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Arial,Sans-Serif</vt:lpstr>
      <vt:lpstr>Calibri</vt:lpstr>
      <vt:lpstr>Corbel</vt:lpstr>
      <vt:lpstr>Courier New</vt:lpstr>
      <vt:lpstr>Symbol</vt:lpstr>
      <vt:lpstr>Times New Roman</vt:lpstr>
      <vt:lpstr>Wingdings</vt:lpstr>
      <vt:lpstr>Theme1</vt:lpstr>
      <vt:lpstr>Kampanja za zdrava mjesta rada za razdoblje 2023. – 2025.  Siguran i zdrav rad u digitalno doba </vt:lpstr>
      <vt:lpstr>PowerPoint Presentation</vt:lpstr>
      <vt:lpstr>O čemu je riječ?</vt:lpstr>
      <vt:lpstr>Činjenice i brojke – upotreba digitalnih tehnologija</vt:lpstr>
      <vt:lpstr>Činjenice i brojke – upotreba digitalnih tehnologija</vt:lpstr>
      <vt:lpstr>Činjenice i brojke – upotreba digitalnih tehnologija</vt:lpstr>
      <vt:lpstr>Činjenice i brojke – rad na daljinu od kuće</vt:lpstr>
      <vt:lpstr>Činjenice i brojke – Psihosocijalni rizici</vt:lpstr>
      <vt:lpstr>Činjenice i brojke – Psihosocijalni rizici</vt:lpstr>
      <vt:lpstr>PowerPoint Presentation</vt:lpstr>
      <vt:lpstr>Prioritetna područja</vt:lpstr>
      <vt:lpstr>Prioritetno područje: rad putem digitalnih platformi</vt:lpstr>
      <vt:lpstr>Prioritetna područja – rad putem digitalnih platformi</vt:lpstr>
      <vt:lpstr>Prioritetna područja – automatizacija zadataka</vt:lpstr>
      <vt:lpstr>Prioritetno područje – automatizacija zadataka</vt:lpstr>
      <vt:lpstr>Prioritetno područje – rad na izdvojenom mjestu rada i hibridni rad</vt:lpstr>
      <vt:lpstr>Prioritetna područja – rad na izdvojenom mjestu rada i hibridni rad</vt:lpstr>
      <vt:lpstr>Prioritetna područja – upravljanje zaposlenicima putem umjetne inteligencije</vt:lpstr>
      <vt:lpstr>Prioritetna područja – upravljanje radnicima putem umjetne inteligencije</vt:lpstr>
      <vt:lpstr>Prioritetno područje – pametni digitalni sustavi</vt:lpstr>
      <vt:lpstr>Prioritetno područje – pametni digitalni sustavi</vt:lpstr>
      <vt:lpstr>Prevencija rizika</vt:lpstr>
      <vt:lpstr>EU-OSHA i partneri u kampanji</vt:lpstr>
      <vt:lpstr>Resursi kampanje</vt:lpstr>
      <vt:lpstr>Kako se uključiti</vt:lpstr>
      <vt:lpstr>Pridružite nam se izvan bitova i bajtova!</vt:lpstr>
    </vt:vector>
  </TitlesOfParts>
  <Manager/>
  <Company>CDT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CDT</dc:creator>
  <cp:keywords/>
  <dc:description/>
  <cp:lastModifiedBy>Naiara MACIAS - CPU COMMAssistant</cp:lastModifiedBy>
  <cp:revision>200</cp:revision>
  <cp:lastPrinted>2019-10-04T15:07:06Z</cp:lastPrinted>
  <dcterms:created xsi:type="dcterms:W3CDTF">2015-10-14T15:05:30Z</dcterms:created>
  <dcterms:modified xsi:type="dcterms:W3CDTF">2023-07-21T11:09:30Z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0x010100A19DEDF6EB9C8443AA1E9BF77FC79F68</vt:lpwstr>
  </property>
  <property fmtid="{D5CDD505-2E9C-101B-9397-08002B2CF9AE}" pid="3" name="MediaServiceImageTags">
    <vt:lpwstr/>
  </property>
</Properties>
</file>