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notesMasterIdLst>
    <p:notesMasterId r:id="rId21"/>
  </p:notesMasterIdLst>
  <p:handoutMasterIdLst>
    <p:handoutMasterId r:id="rId22"/>
  </p:handoutMasterIdLst>
  <p:sldIdLst>
    <p:sldId id="292" r:id="rId2"/>
    <p:sldId id="293" r:id="rId3"/>
    <p:sldId id="327" r:id="rId4"/>
    <p:sldId id="365" r:id="rId5"/>
    <p:sldId id="367" r:id="rId6"/>
    <p:sldId id="369" r:id="rId7"/>
    <p:sldId id="379" r:id="rId8"/>
    <p:sldId id="370" r:id="rId9"/>
    <p:sldId id="371" r:id="rId10"/>
    <p:sldId id="372" r:id="rId11"/>
    <p:sldId id="373" r:id="rId12"/>
    <p:sldId id="380" r:id="rId13"/>
    <p:sldId id="381" r:id="rId14"/>
    <p:sldId id="382" r:id="rId15"/>
    <p:sldId id="383" r:id="rId16"/>
    <p:sldId id="375" r:id="rId17"/>
    <p:sldId id="376" r:id="rId18"/>
    <p:sldId id="377" r:id="rId19"/>
    <p:sldId id="344" r:id="rId20"/>
  </p:sldIdLst>
  <p:sldSz cx="9144000" cy="5143500" type="screen16x9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54" userDrawn="1">
          <p15:clr>
            <a:srgbClr val="A4A3A4"/>
          </p15:clr>
        </p15:guide>
        <p15:guide id="2" pos="5148" userDrawn="1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orient="horz" pos="5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DT" initials="CDT" lastIdx="6" clrIdx="0"/>
  <p:cmAuthor id="2" name="Ľudmila Dulebová" initials="ĽD" lastIdx="23" clrIdx="1">
    <p:extLst/>
  </p:cmAuthor>
  <p:cmAuthor id="3" name="Zuzana Darivcakova" initials="ZD" lastIdx="16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C700"/>
    <a:srgbClr val="FFFFFF"/>
    <a:srgbClr val="E64715"/>
    <a:srgbClr val="D4502A"/>
    <a:srgbClr val="89C14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56" autoAdjust="0"/>
    <p:restoredTop sz="86558" autoAdjust="0"/>
  </p:normalViewPr>
  <p:slideViewPr>
    <p:cSldViewPr>
      <p:cViewPr varScale="1">
        <p:scale>
          <a:sx n="131" d="100"/>
          <a:sy n="131" d="100"/>
        </p:scale>
        <p:origin x="1146" y="126"/>
      </p:cViewPr>
      <p:guideLst>
        <p:guide orient="horz" pos="2754"/>
        <p:guide pos="5148"/>
        <p:guide pos="340"/>
        <p:guide orient="horz" pos="577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410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45E80-C07C-45A0-B320-188AF677015B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233E9-CC45-49D0-A6FA-2D4838922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378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1595-5C27-4CAE-B4E0-C80305C5E6E4}" type="datetimeFigureOut">
              <a:rPr lang="en-GB" smtClean="0"/>
              <a:t>22/04/2021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DD4C7-C698-4A80-B76C-A9FD890196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08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sk/tools-and-publications/publications/factsheets/71/view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3DD4C7-C698-4A80-B76C-A9FD890196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086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760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1400" dirty="0"/>
              <a:t>Poškodenia podporno-pohybovej sústavy súvisiace s prácou sú </a:t>
            </a:r>
            <a:r>
              <a:rPr lang="sk-SK" sz="1400" u="sng" dirty="0"/>
              <a:t>poškodenia telesných štruktúr</a:t>
            </a:r>
            <a:r>
              <a:rPr lang="sk-SK" sz="1400" dirty="0"/>
              <a:t>, napríklad: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 dirty="0"/>
              <a:t>svalov,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 dirty="0"/>
              <a:t>kĺbov,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 dirty="0"/>
              <a:t>šliach,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 dirty="0"/>
              <a:t>väzov,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 dirty="0"/>
              <a:t>nervov,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 dirty="0"/>
              <a:t>kostí,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1400" dirty="0"/>
              <a:t>lokálneho krvného obehu.</a:t>
            </a:r>
          </a:p>
          <a:p>
            <a:r>
              <a:rPr lang="sk-SK" sz="1400" dirty="0"/>
              <a:t>Poškodenia podporno-pohybovej sústavy súvisiace s prácou sú </a:t>
            </a:r>
            <a:r>
              <a:rPr lang="sk-SK" sz="1400" u="sng" dirty="0"/>
              <a:t>spôsobené alebo zhoršené predovšetkým prácou</a:t>
            </a:r>
            <a:r>
              <a:rPr lang="sk-SK" sz="1400" dirty="0"/>
              <a:t> a vplyvmi bezprostredného prostredia, v ktorom sa práca vykonáva.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EU-OSHA, 2007. </a:t>
            </a:r>
            <a:r>
              <a:rPr lang="sk-SK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Factsheet</a:t>
            </a:r>
            <a:r>
              <a:rPr lang="sk-SK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71 – Problematika poškodení podporno-pohybovej sústavy (k dispozícii na adrese: </a:t>
            </a:r>
            <a:r>
              <a:rPr lang="sk-SK" sz="1200" u="sng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https://osha.europa.eu/sk/tools-and-publications/publications/factsheets/71/view</a:t>
            </a:r>
            <a:r>
              <a:rPr lang="sk-SK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258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Rôzne skupiny faktorov môžu prispievať k poškodeniam podporno-pohybovej sústavy súvisiacim s prácou. Môžu pôsobiť samostatne alebo v kombinácii. Pri hodnotení poškodení podporno-pohybovej sústavy súvisiacich s prácou by sa teda malo zohľadniť vystavenie kombinácii rizikových faktorov.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393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416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823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399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921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356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7763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594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012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1200" b="0" i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Tieto opatrenia sa uvádzajú ako príklady. Väčšinu z nich možno považovať za príklady „osvedčených postupov“, preto nie sú nevyhnutne povinné ani relevantné pre všetky pracoviská. Ich relevantnosť bude závisieť od špecifickosti každého pracoviska (a výsledkov hodnotenia rizík).</a:t>
            </a:r>
            <a:r>
              <a:rPr lang="sk-SK" dirty="0"/>
              <a:t> </a:t>
            </a:r>
            <a:br>
              <a:rPr lang="sk-SK" dirty="0"/>
            </a:br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45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Tieto opatrenia sa uvádzajú ako príklady. Väčšinu z nich možno považovať za príklady „osvedčených postupov“, preto nie sú nevyhnutne povinné ani relevantné pre všetky pracoviská. Ich relevantnosť bude závisieť od špecifickosti každého pracoviska (a výsledkov hodnotenia rizík).</a:t>
            </a:r>
            <a:r>
              <a:rPr lang="sk-SK"/>
              <a:t> </a:t>
            </a:r>
            <a:br>
              <a:rPr lang="sk-SK"/>
            </a:br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987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Tieto opatrenia sa uvádzajú ako príklady. Väčšinu z nich možno považovať za príklady „osvedčených postupov“, preto nie sú nevyhnutne povinné ani relevantné pre všetky pracoviská. Ich relevantnosť bude závisieť od špecifickosti každého pracoviska (a výsledkov hodnotenia rizík).</a:t>
            </a:r>
            <a:r>
              <a:rPr lang="sk-SK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7867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0642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4962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1076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sz="1200" b="0">
                <a:solidFill>
                  <a:srgbClr val="ACC700"/>
                </a:solidFill>
              </a:rPr>
              <a:t>© Európska agentúra pre bezpečnosť a ochranu zdravia pri práci, 2020</a:t>
            </a:r>
          </a:p>
          <a:p>
            <a:pPr marL="0" indent="0">
              <a:buNone/>
            </a:pPr>
            <a:r>
              <a:rPr lang="sk-SK" sz="1200" b="0">
                <a:solidFill>
                  <a:srgbClr val="ACC700"/>
                </a:solidFill>
              </a:rPr>
              <a:t>Reprodukcia je povolená pod podmienkou uvedenia zdroja.</a:t>
            </a:r>
          </a:p>
          <a:p>
            <a:pPr marL="0" indent="0">
              <a:buNone/>
            </a:pPr>
            <a:r>
              <a:rPr lang="sk-SK" sz="1200" b="0">
                <a:solidFill>
                  <a:srgbClr val="ACC700"/>
                </a:solidFill>
              </a:rPr>
              <a:t>Na akékoľvek použitie alebo reprodukciu fotografií alebo iného materiálu, na ktorý sa nevzťahujú autorské práva EU-OSHA, je potrebné povolenie priamo od držiteľov autorských práv.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659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file://localhost/Volumes/XRAID/Equipo%20Rojo/EU-OSHA/18-0115%20PPT%20templates%20update/PNG/FONDO-PORTADA-PATRON-EUOSHA-2011-16-9.png" TargetMode="External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11.jpe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XRAID/Equipo%20Rojo/EU-OSHA/18-0115%20PPT%20templates%20update/PNG/FONDO-PORTADA-PATRON-EUOSHA-2011-16-9.png" TargetMode="External"/><Relationship Id="rId7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FONDO-PORTADA-PATRON-EUOSHA-2011-16-9.png" descr="/Volumes/XRAID/Equipo Rojo/EU-OSHA/18-0115 PPT templates update/PNG/FONDO-PORTADA-PATRON-EUOSHA-2011-16-9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696600"/>
          </a:xfrm>
        </p:spPr>
        <p:txBody>
          <a:bodyPr lIns="0" tIns="0" rIns="0" bIns="0" anchor="t" anchorCtr="0"/>
          <a:lstStyle>
            <a:lvl1pPr algn="l">
              <a:defRPr sz="1800" b="1" i="0" cap="none" baseline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788" dirty="0"/>
          </a:p>
        </p:txBody>
      </p:sp>
      <p:pic>
        <p:nvPicPr>
          <p:cNvPr id="7" name="Bild 2" descr="111004_EU-OSHA_PPT_Corporate 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3" y="4131470"/>
            <a:ext cx="959147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platzhalter 2"/>
          <p:cNvSpPr txBox="1">
            <a:spLocks/>
          </p:cNvSpPr>
          <p:nvPr/>
        </p:nvSpPr>
        <p:spPr>
          <a:xfrm>
            <a:off x="450853" y="4816801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k-SK" sz="506"/>
              <a:t>Bezpečnosť a ochrana zdravia pri práci sa týka každého z nás. Cenná pre vás. Prínos pre firmu.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50640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013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7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4431507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Bild 5" descr="111004_EU-OSHA_PPT_HW logo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338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-34497"/>
            <a:ext cx="694508" cy="52092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1"/>
            <a:ext cx="694508" cy="52092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9" r="7864"/>
          <a:stretch/>
        </p:blipFill>
        <p:spPr>
          <a:xfrm>
            <a:off x="8244408" y="0"/>
            <a:ext cx="936104" cy="5143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AF16BB-E219-4784-8607-A9DB2AA768B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95" y="4111411"/>
            <a:ext cx="936104" cy="57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46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837000"/>
            <a:ext cx="756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6F396F-5079-4B87-BC8B-185BB5F6F3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07" y="4535925"/>
            <a:ext cx="774205" cy="47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961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ONDO-PORTADA-PATRON-EUOSHA-2011-16-9.png" descr="/Volumes/XRAID/Equipo Rojo/EU-OSHA/18-0115 PPT templates update/PNG/FONDO-PORTADA-PATRON-EUOSHA-2011-16-9.png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020600"/>
            <a:ext cx="7646400" cy="1096200"/>
          </a:xfrm>
        </p:spPr>
        <p:txBody>
          <a:bodyPr lIns="0" tIns="0" rIns="0" bIns="0" anchor="t" anchorCtr="0"/>
          <a:lstStyle>
            <a:lvl1pPr>
              <a:defRPr sz="1800" baseline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2430000"/>
            <a:ext cx="7214400" cy="95184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013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788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450853" y="4816801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k-SK" sz="506"/>
              <a:t>Bezpečnosť a ochrana zdravia pri práci sa týka každého z nás. Cenná pre vás. Prínos pre firmu.</a:t>
            </a:r>
          </a:p>
        </p:txBody>
      </p:sp>
      <p:pic>
        <p:nvPicPr>
          <p:cNvPr id="11" name="Bild 2" descr="111004_EU-OSHA_PPT_Corporate 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3" y="4131470"/>
            <a:ext cx="103115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4431507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 descr="111004_EU-OSHA_PPT_HW logo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338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33E340-CB16-4AAA-871D-DF419F4A273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32" y="4053980"/>
            <a:ext cx="1031155" cy="63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196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367200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836999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837000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46B439-6B54-4D25-9798-31C66AE72A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07" y="4535925"/>
            <a:ext cx="774205" cy="47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139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125" b="0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241999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125" b="0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242000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1A7C93-9B90-4FF0-B128-6974401A4C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07" y="4535925"/>
            <a:ext cx="774205" cy="47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356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F25CFA-BC0B-4D04-B083-959E5A883C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07" y="4535925"/>
            <a:ext cx="774205" cy="47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07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1E092D-7FDE-4327-AAA3-FB5BB9EE10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07" y="4535925"/>
            <a:ext cx="774205" cy="47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21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405000"/>
          </a:xfrm>
        </p:spPr>
        <p:txBody>
          <a:bodyPr anchor="b"/>
          <a:lstStyle>
            <a:lvl1pPr algn="l">
              <a:defRPr sz="135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3" y="837000"/>
            <a:ext cx="4279869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837000"/>
            <a:ext cx="2880000" cy="3645000"/>
          </a:xfrm>
        </p:spPr>
        <p:txBody>
          <a:bodyPr anchor="t">
            <a:normAutofit/>
          </a:bodyPr>
          <a:lstStyle>
            <a:lvl1pPr marL="0" indent="0">
              <a:buNone/>
              <a:defRPr sz="675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5E9695-D756-468F-B7AE-884059301A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07" y="4535925"/>
            <a:ext cx="774205" cy="47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74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837000"/>
            <a:ext cx="4049992" cy="675000"/>
          </a:xfrm>
        </p:spPr>
        <p:txBody>
          <a:bodyPr anchor="b">
            <a:normAutofit/>
          </a:bodyPr>
          <a:lstStyle>
            <a:lvl1pPr algn="l">
              <a:defRPr sz="135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1512000"/>
            <a:ext cx="4050000" cy="2970000"/>
          </a:xfrm>
        </p:spPr>
        <p:txBody>
          <a:bodyPr anchor="t">
            <a:normAutofit/>
          </a:bodyPr>
          <a:lstStyle>
            <a:lvl1pPr marL="0" indent="0">
              <a:buNone/>
              <a:defRPr sz="675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3FE4B1-EB9C-4DEA-9794-3CB83BD35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07" y="4535925"/>
            <a:ext cx="774205" cy="47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80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756000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52C044-7C66-404A-B457-85AC1A35B6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07" y="4535925"/>
            <a:ext cx="774205" cy="47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42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837000"/>
            <a:ext cx="489600" cy="3645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664228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2359FB-C395-421B-87B4-4665E4E362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07" y="4535925"/>
            <a:ext cx="774205" cy="47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359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file://localhost/Volumes/XRAID/Equipo%20Rojo/EU-OSHA/18-0115%20PPT%20templates%20update/PNG/FONDO-PATRON-EUOSHA-2011-16-9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NDO-PATRON-EUOSHA-2011-16-9.png" descr="/Volumes/XRAID/Equipo Rojo/EU-OSHA/18-0115 PPT templates update/PNG/FONDO-PATRON-EUOSHA-2011-16-9.png"/>
          <p:cNvPicPr>
            <a:picLocks noChangeAspect="1"/>
          </p:cNvPicPr>
          <p:nvPr/>
        </p:nvPicPr>
        <p:blipFill>
          <a:blip r:embed="rId13" r:link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9141291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Bild 3" descr="111004_EU-OSHA_PPT_Corporate logo_inner slide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42915" y="4705351"/>
            <a:ext cx="744711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 txBox="1">
            <a:spLocks/>
          </p:cNvSpPr>
          <p:nvPr/>
        </p:nvSpPr>
        <p:spPr>
          <a:xfrm>
            <a:off x="8532440" y="4877961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563" baseline="0" smtClean="0"/>
              <a:pPr/>
              <a:t>‹#›</a:t>
            </a:fld>
            <a:endParaRPr lang="en-GB" sz="563" baseline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41" y="4857752"/>
            <a:ext cx="6040437" cy="7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sk-SK" sz="506" b="1">
                <a:solidFill>
                  <a:schemeClr val="tx2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www.healthy-workplaces.eu</a:t>
            </a:r>
          </a:p>
        </p:txBody>
      </p:sp>
      <p:pic>
        <p:nvPicPr>
          <p:cNvPr id="12" name="Bild 5" descr="111004_EU-OSHA_PPT_HW logo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432678" y="4522145"/>
            <a:ext cx="577199" cy="47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54B62B3-E1CE-4954-982A-21187EB05843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07" y="4535925"/>
            <a:ext cx="774205" cy="47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896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defTabSz="257175" rtl="0" eaLnBrk="1" latinLnBrk="0" hangingPunct="1">
        <a:spcBef>
          <a:spcPct val="0"/>
        </a:spcBef>
        <a:buNone/>
        <a:defRPr sz="135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41750" indent="-141750" algn="l" defTabSz="257175" rtl="0" eaLnBrk="1" latinLnBrk="0" hangingPunct="1">
        <a:spcBef>
          <a:spcPts val="338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013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4300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013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34425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956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4550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54675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844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707485" indent="-160735" algn="l" defTabSz="257175" rtl="0" eaLnBrk="1" latinLnBrk="0" hangingPunct="1">
        <a:spcBef>
          <a:spcPts val="0"/>
        </a:spcBef>
        <a:buFont typeface="Arial" pitchFamily="34" charset="0"/>
        <a:buChar char="•"/>
        <a:defRPr sz="788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49250" indent="-101250" algn="l" defTabSz="257175" rtl="0" eaLnBrk="1" latinLnBrk="0" hangingPunct="1">
        <a:spcBef>
          <a:spcPts val="0"/>
        </a:spcBef>
        <a:buFont typeface="Arial" pitchFamily="34" charset="0"/>
        <a:buChar char="−"/>
        <a:defRPr sz="731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hyperlink" Target="https://www.linkedin.com/company/europeanagency-for-safety-and-health-at-work" TargetMode="External"/><Relationship Id="rId3" Type="http://schemas.openxmlformats.org/officeDocument/2006/relationships/image" Target="../media/image36.png"/><Relationship Id="rId7" Type="http://schemas.openxmlformats.org/officeDocument/2006/relationships/hyperlink" Target="http://twitter.com/eu_osha" TargetMode="External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eu/sk/healthy-workplaces-newsletter" TargetMode="External"/><Relationship Id="rId11" Type="http://schemas.openxmlformats.org/officeDocument/2006/relationships/hyperlink" Target="http://www.youtube.com/user/EUOSHA" TargetMode="External"/><Relationship Id="rId5" Type="http://schemas.openxmlformats.org/officeDocument/2006/relationships/hyperlink" Target="http://www.healthy-workplaces.eu/" TargetMode="External"/><Relationship Id="rId10" Type="http://schemas.openxmlformats.org/officeDocument/2006/relationships/image" Target="../media/image39.png"/><Relationship Id="rId4" Type="http://schemas.openxmlformats.org/officeDocument/2006/relationships/image" Target="../media/image37.jpg"/><Relationship Id="rId9" Type="http://schemas.openxmlformats.org/officeDocument/2006/relationships/hyperlink" Target="https://www.facebook.com/EuropeanAgencyforSafetyandHealthatWork" TargetMode="External"/><Relationship Id="rId1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467544" y="2900053"/>
            <a:ext cx="6984776" cy="7200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None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1013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56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88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400" dirty="0"/>
              <a:t>Kampaň Zdravé pracoviská 2020 – 2022</a:t>
            </a:r>
          </a:p>
          <a:p>
            <a:r>
              <a:rPr lang="sk-SK" sz="2400" dirty="0"/>
              <a:t>ZNIŽUJÚ </a:t>
            </a:r>
            <a:r>
              <a:rPr lang="sk-SK" sz="2400" dirty="0"/>
              <a:t>ZÁŤAŽ </a:t>
            </a:r>
            <a:r>
              <a:rPr lang="es-ES" sz="2400" dirty="0"/>
              <a:t>- </a:t>
            </a:r>
            <a:r>
              <a:rPr lang="es-ES" sz="2400" dirty="0" err="1"/>
              <a:t>Úvodný</a:t>
            </a:r>
            <a:r>
              <a:rPr lang="es-ES" sz="2400" dirty="0"/>
              <a:t> </a:t>
            </a:r>
            <a:r>
              <a:rPr lang="es-ES" sz="2400" dirty="0" err="1"/>
              <a:t>webinar</a:t>
            </a:r>
            <a:endParaRPr lang="sk-SK" sz="2400" dirty="0"/>
          </a:p>
          <a:p>
            <a:r>
              <a:rPr lang="sk-SK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467544" y="3723878"/>
            <a:ext cx="7848872" cy="2880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None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1013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56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88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1800" dirty="0">
                <a:solidFill>
                  <a:srgbClr val="ACC700"/>
                </a:solidFill>
                <a:latin typeface="+mj-lt"/>
                <a:ea typeface="+mj-ea"/>
                <a:cs typeface="Trebuchet MS"/>
              </a:rPr>
              <a:t>Poškodenia podporno-pohybovej sústavy a posúdenie rizík </a:t>
            </a:r>
            <a:endParaRPr lang="sk-SK" sz="1800" dirty="0">
              <a:solidFill>
                <a:srgbClr val="ACC700"/>
              </a:solidFill>
              <a:latin typeface="+mj-lt"/>
              <a:ea typeface="+mj-ea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79387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7056784" cy="3312368"/>
          </a:xfrm>
        </p:spPr>
        <p:txBody>
          <a:bodyPr lIns="0" tIns="0" rIns="0" bIns="0">
            <a:noAutofit/>
          </a:bodyPr>
          <a:lstStyle/>
          <a:p>
            <a:r>
              <a:rPr lang="sk-SK" sz="1600" dirty="0"/>
              <a:t>Čo sú poškodenia podporno-pohybovej sústavy súvisiace s prácou?</a:t>
            </a:r>
          </a:p>
          <a:p>
            <a:r>
              <a:rPr lang="sk-SK" sz="1600" dirty="0"/>
              <a:t>Faktory </a:t>
            </a:r>
            <a:r>
              <a:rPr lang="sk-SK" sz="1600" dirty="0" err="1"/>
              <a:t>prispievajúce</a:t>
            </a:r>
            <a:r>
              <a:rPr lang="sk-SK" sz="1600" dirty="0"/>
              <a:t> k poškodeniam podporno-pohybovej </a:t>
            </a:r>
            <a:r>
              <a:rPr lang="en-GB" sz="1600" dirty="0"/>
              <a:t/>
            </a:r>
            <a:br>
              <a:rPr lang="en-GB" sz="1600" dirty="0"/>
            </a:br>
            <a:r>
              <a:rPr lang="sk-SK" sz="1600" dirty="0"/>
              <a:t>sústavy </a:t>
            </a:r>
            <a:endParaRPr lang="es-ES" sz="1600" dirty="0" smtClean="0"/>
          </a:p>
          <a:p>
            <a:r>
              <a:rPr lang="sk-SK" sz="1600" dirty="0" smtClean="0">
                <a:solidFill>
                  <a:schemeClr val="accent1"/>
                </a:solidFill>
              </a:rPr>
              <a:t>Čo je to </a:t>
            </a:r>
            <a:r>
              <a:rPr lang="es-ES" sz="1600" dirty="0" smtClean="0">
                <a:solidFill>
                  <a:schemeClr val="accent1"/>
                </a:solidFill>
              </a:rPr>
              <a:t>p</a:t>
            </a:r>
            <a:r>
              <a:rPr lang="sk-SK" sz="1600" dirty="0" smtClean="0">
                <a:solidFill>
                  <a:schemeClr val="accent1"/>
                </a:solidFill>
              </a:rPr>
              <a:t>osudzovanie </a:t>
            </a:r>
            <a:r>
              <a:rPr lang="sk-SK" sz="1600" dirty="0" smtClean="0">
                <a:solidFill>
                  <a:schemeClr val="accent1"/>
                </a:solidFill>
              </a:rPr>
              <a:t>rizík</a:t>
            </a:r>
          </a:p>
          <a:p>
            <a:r>
              <a:rPr lang="sk-SK" sz="1600" dirty="0" smtClean="0">
                <a:solidFill>
                  <a:schemeClr val="accent1"/>
                </a:solidFill>
              </a:rPr>
              <a:t>Posudzovanie </a:t>
            </a:r>
            <a:r>
              <a:rPr lang="sk-SK" sz="1600" dirty="0">
                <a:solidFill>
                  <a:schemeClr val="accent1"/>
                </a:solidFill>
              </a:rPr>
              <a:t>rizík poškodení podporno-pohybovej sústavy</a:t>
            </a:r>
          </a:p>
          <a:p>
            <a:pPr marL="685800" lvl="1" indent="-342900"/>
            <a:r>
              <a:rPr lang="sk-SK" sz="1600" dirty="0"/>
              <a:t>Príprava </a:t>
            </a:r>
          </a:p>
          <a:p>
            <a:pPr marL="685800" lvl="1" indent="-342900"/>
            <a:r>
              <a:rPr lang="sk-SK" sz="1600" dirty="0"/>
              <a:t>Určenie rizikových faktorov pri poškodeniach </a:t>
            </a:r>
            <a:r>
              <a:rPr lang="en-GB" sz="1600" dirty="0"/>
              <a:t/>
            </a:r>
            <a:br>
              <a:rPr lang="en-GB" sz="1600" dirty="0"/>
            </a:br>
            <a:r>
              <a:rPr lang="sk-SK" sz="1600" dirty="0"/>
              <a:t>podporno-pohybovej sústavy a ohrozených osôb</a:t>
            </a:r>
          </a:p>
          <a:p>
            <a:pPr marL="685800" lvl="1" indent="-342900"/>
            <a:r>
              <a:rPr lang="sk-SK" sz="1600" dirty="0" smtClean="0"/>
              <a:t>Posúdenie </a:t>
            </a:r>
            <a:r>
              <a:rPr lang="sk-SK" sz="1600" dirty="0"/>
              <a:t>a určenie prioritných rizík</a:t>
            </a:r>
          </a:p>
          <a:p>
            <a:pPr marL="685800" lvl="1" indent="-342900"/>
            <a:r>
              <a:rPr lang="sk-SK" sz="1600" dirty="0"/>
              <a:t>Rozhodnutie o preventívnych opatreniach</a:t>
            </a:r>
          </a:p>
          <a:p>
            <a:pPr marL="685800" lvl="1" indent="-342900"/>
            <a:r>
              <a:rPr lang="sk-SK" sz="1600" dirty="0"/>
              <a:t>Prijatie opatrení</a:t>
            </a:r>
          </a:p>
          <a:p>
            <a:pPr marL="685800" lvl="1" indent="-342900"/>
            <a:r>
              <a:rPr lang="sk-SK" sz="1600" dirty="0"/>
              <a:t>Monitorovanie a preskúmanie</a:t>
            </a:r>
          </a:p>
          <a:p>
            <a:pPr marL="685800" lvl="1" indent="-342900"/>
            <a:r>
              <a:rPr lang="sk-SK" sz="1600" dirty="0"/>
              <a:t>Záznamy o </a:t>
            </a:r>
            <a:r>
              <a:rPr lang="sk-SK" sz="1600" dirty="0"/>
              <a:t> </a:t>
            </a:r>
            <a:r>
              <a:rPr lang="sk-SK" sz="1600" dirty="0" smtClean="0"/>
              <a:t>posúden</a:t>
            </a:r>
            <a:r>
              <a:rPr lang="es-ES" sz="1600" dirty="0" smtClean="0"/>
              <a:t>í</a:t>
            </a:r>
            <a:r>
              <a:rPr lang="sk-SK" sz="1600" dirty="0" smtClean="0"/>
              <a:t> </a:t>
            </a:r>
            <a:r>
              <a:rPr lang="sk-SK" sz="1600" dirty="0"/>
              <a:t>rizík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00" y="1131590"/>
            <a:ext cx="2358229" cy="285741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400"/>
              <a:t>Prehľad</a:t>
            </a:r>
          </a:p>
        </p:txBody>
      </p:sp>
    </p:spTree>
    <p:extLst>
      <p:ext uri="{BB962C8B-B14F-4D97-AF65-F5344CB8AC3E}">
        <p14:creationId xmlns:p14="http://schemas.microsoft.com/office/powerpoint/2010/main" val="2929296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28337FA-D9E9-B14B-B25F-ACA2748C2CC0}"/>
              </a:ext>
            </a:extLst>
          </p:cNvPr>
          <p:cNvSpPr txBox="1">
            <a:spLocks/>
          </p:cNvSpPr>
          <p:nvPr/>
        </p:nvSpPr>
        <p:spPr>
          <a:xfrm>
            <a:off x="539750" y="-5177"/>
            <a:ext cx="7559873" cy="70471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400" dirty="0">
                <a:solidFill>
                  <a:schemeClr val="accent1"/>
                </a:solidFill>
              </a:rPr>
              <a:t>Čo sú poškodenia podporno-pohybovej sústavy súvisiace s prácou?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95536" y="1059582"/>
            <a:ext cx="4104456" cy="30243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41750" indent="-14175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300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013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425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956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550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675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844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257175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257175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257175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257175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000">
                <a:solidFill>
                  <a:schemeClr val="accent1"/>
                </a:solidFill>
              </a:rPr>
              <a:t>Poškodenia telových štruktúr</a:t>
            </a:r>
          </a:p>
          <a:p>
            <a:r>
              <a:rPr lang="sk-SK" sz="2000">
                <a:solidFill>
                  <a:schemeClr val="accent1"/>
                </a:solidFill>
              </a:rPr>
              <a:t>Sú zapríčinené predovšetkým prácou, resp. zhoršujú sa v jej dôsledku</a:t>
            </a:r>
          </a:p>
          <a:p>
            <a:r>
              <a:rPr lang="sk-SK" sz="2000"/>
              <a:t>Medzi poškodenia podporno-pohybovej sústavy pracovníkov môžu patriť:</a:t>
            </a:r>
          </a:p>
          <a:p>
            <a:pPr marL="685800" lvl="1" indent="-342900"/>
            <a:r>
              <a:rPr lang="sk-SK" sz="2000"/>
              <a:t>Bolesť chrbta alebo krku</a:t>
            </a:r>
          </a:p>
          <a:p>
            <a:pPr marL="685800" lvl="1" indent="-342900"/>
            <a:r>
              <a:rPr lang="sk-SK" sz="2000"/>
              <a:t>Svalové úrazy</a:t>
            </a:r>
          </a:p>
          <a:p>
            <a:pPr marL="685800" lvl="1" indent="-342900"/>
            <a:r>
              <a:rPr lang="sk-SK" sz="2000"/>
              <a:t>Ťažkosti s kĺbmi</a:t>
            </a:r>
          </a:p>
          <a:p>
            <a:pPr marL="685800" lvl="1" indent="-342900"/>
            <a:r>
              <a:rPr lang="sk-SK" sz="2000"/>
              <a:t>Ťažkosti s kosťami</a:t>
            </a:r>
          </a:p>
          <a:p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000" dirty="0"/>
          </a:p>
        </p:txBody>
      </p:sp>
      <p:grpSp>
        <p:nvGrpSpPr>
          <p:cNvPr id="2" name="Group 1"/>
          <p:cNvGrpSpPr/>
          <p:nvPr/>
        </p:nvGrpSpPr>
        <p:grpSpPr>
          <a:xfrm>
            <a:off x="4860032" y="1152159"/>
            <a:ext cx="3615467" cy="2839181"/>
            <a:chOff x="4860032" y="1152159"/>
            <a:chExt cx="3615467" cy="2839181"/>
          </a:xfrm>
        </p:grpSpPr>
        <p:grpSp>
          <p:nvGrpSpPr>
            <p:cNvPr id="10" name="Group 9"/>
            <p:cNvGrpSpPr/>
            <p:nvPr/>
          </p:nvGrpSpPr>
          <p:grpSpPr>
            <a:xfrm>
              <a:off x="4860032" y="1152159"/>
              <a:ext cx="3615467" cy="2839181"/>
              <a:chOff x="5076056" y="1820801"/>
              <a:chExt cx="3615467" cy="2839181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833"/>
              <a:stretch/>
            </p:blipFill>
            <p:spPr>
              <a:xfrm>
                <a:off x="7164289" y="1820801"/>
                <a:ext cx="1527234" cy="2839181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3" r="3458"/>
              <a:stretch/>
            </p:blipFill>
            <p:spPr>
              <a:xfrm>
                <a:off x="5076056" y="3248678"/>
                <a:ext cx="2036689" cy="1411304"/>
              </a:xfrm>
              <a:prstGeom prst="rect">
                <a:avLst/>
              </a:prstGeom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6056" y="1820801"/>
                <a:ext cx="2036824" cy="1357883"/>
              </a:xfrm>
              <a:prstGeom prst="rect">
                <a:avLst/>
              </a:prstGeom>
            </p:spPr>
          </p:pic>
        </p:grpSp>
        <p:sp>
          <p:nvSpPr>
            <p:cNvPr id="11" name="CasellaDiTesto 13">
              <a:extLst>
                <a:ext uri="{FF2B5EF4-FFF2-40B4-BE49-F238E27FC236}">
                  <a16:creationId xmlns:a16="http://schemas.microsoft.com/office/drawing/2014/main" id="{EC00D3BC-E647-BD4A-BC0D-5B0D01FCAF74}"/>
                </a:ext>
              </a:extLst>
            </p:cNvPr>
            <p:cNvSpPr txBox="1"/>
            <p:nvPr/>
          </p:nvSpPr>
          <p:spPr>
            <a:xfrm rot="16200000">
              <a:off x="6306670" y="3398247"/>
              <a:ext cx="1037143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sk-SK" sz="300" b="1">
                  <a:solidFill>
                    <a:schemeClr val="bg1"/>
                  </a:solidFill>
                </a:rPr>
                <a:t>© CC0 Creative Commons  (Pexels, Karolina Grabowska)</a:t>
              </a:r>
            </a:p>
          </p:txBody>
        </p:sp>
        <p:sp>
          <p:nvSpPr>
            <p:cNvPr id="12" name="CasellaDiTesto 13">
              <a:extLst>
                <a:ext uri="{FF2B5EF4-FFF2-40B4-BE49-F238E27FC236}">
                  <a16:creationId xmlns:a16="http://schemas.microsoft.com/office/drawing/2014/main" id="{EC00D3BC-E647-BD4A-BC0D-5B0D01FCAF74}"/>
                </a:ext>
              </a:extLst>
            </p:cNvPr>
            <p:cNvSpPr txBox="1"/>
            <p:nvPr/>
          </p:nvSpPr>
          <p:spPr>
            <a:xfrm rot="16200000">
              <a:off x="6303152" y="1920721"/>
              <a:ext cx="1048364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sk-SK" sz="300" b="1">
                  <a:solidFill>
                    <a:schemeClr val="bg1"/>
                  </a:solidFill>
                </a:rPr>
                <a:t>© CC0 Creative Commons (Unsplash, Lambros Lyrarakis)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EC00D3BC-E647-BD4A-BC0D-5B0D01FCAF74}"/>
                </a:ext>
              </a:extLst>
            </p:cNvPr>
            <p:cNvSpPr txBox="1"/>
            <p:nvPr/>
          </p:nvSpPr>
          <p:spPr>
            <a:xfrm rot="16200000">
              <a:off x="7884124" y="3364088"/>
              <a:ext cx="1054777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sk-SK" sz="300" b="1">
                  <a:solidFill>
                    <a:schemeClr val="bg1"/>
                  </a:solidFill>
                </a:rPr>
                <a:t>© CC0 Creative Commons (Unsplash, Damir Kopezhanov)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55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624" y="1145777"/>
            <a:ext cx="2961091" cy="812702"/>
          </a:xfrm>
        </p:spPr>
        <p:txBody>
          <a:bodyPr lIns="0" tIns="0" rIns="0" bIns="0">
            <a:noAutofit/>
          </a:bodyPr>
          <a:lstStyle/>
          <a:p>
            <a:pPr marL="0" indent="0">
              <a:buNone/>
            </a:pPr>
            <a:r>
              <a:rPr lang="sk-SK" sz="2000" dirty="0">
                <a:solidFill>
                  <a:srgbClr val="ACC700"/>
                </a:solidFill>
              </a:rPr>
              <a:t>Fyzické</a:t>
            </a:r>
          </a:p>
          <a:p>
            <a:pPr marL="0" indent="0">
              <a:buNone/>
            </a:pPr>
            <a:r>
              <a:rPr lang="sk-SK" sz="1200" dirty="0"/>
              <a:t>Pracovné polohy a pohyby môžu byť škodlivé v dôsledku opakovania, </a:t>
            </a:r>
            <a:r>
              <a:rPr lang="sk-SK" sz="1200" dirty="0"/>
              <a:t>trvania </a:t>
            </a:r>
            <a:r>
              <a:rPr lang="sk-SK" sz="1200" dirty="0"/>
              <a:t>a namáhavosti. </a:t>
            </a:r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400" dirty="0"/>
              <a:t>Faktory </a:t>
            </a:r>
            <a:r>
              <a:rPr lang="sk-SK" sz="2400" dirty="0" err="1"/>
              <a:t>prispievajúce</a:t>
            </a:r>
            <a:r>
              <a:rPr lang="sk-SK" sz="2400" dirty="0"/>
              <a:t> k poškodeniam podporno-pohybovej sústavy súvisiacim s prácou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858536"/>
            <a:ext cx="1569146" cy="1456562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4211960" y="842611"/>
            <a:ext cx="4053857" cy="1702562"/>
            <a:chOff x="-57921" y="1157333"/>
            <a:chExt cx="4053857" cy="1702562"/>
          </a:xfrm>
        </p:grpSpPr>
        <p:sp>
          <p:nvSpPr>
            <p:cNvPr id="5" name="Content Placeholder 2"/>
            <p:cNvSpPr txBox="1">
              <a:spLocks/>
            </p:cNvSpPr>
            <p:nvPr/>
          </p:nvSpPr>
          <p:spPr>
            <a:xfrm>
              <a:off x="1115616" y="1441348"/>
              <a:ext cx="2880320" cy="141854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141750" indent="-141750" algn="l" defTabSz="257175" rtl="0" eaLnBrk="1" latinLnBrk="0" hangingPunct="1">
                <a:spcBef>
                  <a:spcPts val="338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013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430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013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442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956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455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67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844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63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SzPct val="101000"/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638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813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88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sk-SK" sz="2000" dirty="0">
                  <a:solidFill>
                    <a:srgbClr val="ACC700"/>
                  </a:solidFill>
                </a:rPr>
                <a:t>Organizačné</a:t>
              </a:r>
            </a:p>
            <a:p>
              <a:pPr marL="0" indent="0">
                <a:buNone/>
              </a:pPr>
              <a:r>
                <a:rPr lang="sk-SK" sz="1200" dirty="0"/>
                <a:t>Spôsob organizácie práce, pokiaľ ide o počet nepretržitých pracovných hodín, možnosť prestávky, pracovné tempo a obmenu úkonov, vplýva na úroveň záťaže fyzických pracovných úkonov.</a:t>
              </a:r>
            </a:p>
            <a:p>
              <a:endParaRPr lang="en-US" sz="2000" dirty="0"/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7921" y="1157333"/>
              <a:ext cx="1426070" cy="1475326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1176" y="2603177"/>
            <a:ext cx="4017347" cy="1491745"/>
            <a:chOff x="0" y="2544517"/>
            <a:chExt cx="4017347" cy="149174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544517"/>
              <a:ext cx="1332251" cy="1491745"/>
            </a:xfrm>
            <a:prstGeom prst="rect">
              <a:avLst/>
            </a:prstGeom>
          </p:spPr>
        </p:pic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1126627" y="2782263"/>
              <a:ext cx="2890720" cy="1224136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141750" indent="-141750" algn="l" defTabSz="257175" rtl="0" eaLnBrk="1" latinLnBrk="0" hangingPunct="1">
                <a:spcBef>
                  <a:spcPts val="338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013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430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013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442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956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455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67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844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63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SzPct val="101000"/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638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813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88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" pitchFamily="2" charset="2"/>
                <a:buNone/>
              </a:pPr>
              <a:r>
                <a:rPr lang="sk-SK" sz="2000">
                  <a:solidFill>
                    <a:srgbClr val="ACC700"/>
                  </a:solidFill>
                </a:rPr>
                <a:t>Psychosociálne</a:t>
              </a:r>
            </a:p>
            <a:p>
              <a:pPr marL="0" indent="0">
                <a:buFont typeface="Wingdings" pitchFamily="2" charset="2"/>
                <a:buNone/>
              </a:pPr>
              <a:r>
                <a:rPr lang="sk-SK" sz="1200"/>
                <a:t>Nedostatočná kontrola vykonávania úloh, spôsobu ich vykonávania alebo pracovného tempa, ako aj nedostatočná podpora od kolegov alebo nadriadených môže takisto zvýšiť riziko poškodenia podporno-pohybovej sústavy. </a:t>
              </a:r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268349" y="2605523"/>
            <a:ext cx="4048067" cy="1487054"/>
            <a:chOff x="22678" y="2380840"/>
            <a:chExt cx="4048067" cy="148705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78" y="2380840"/>
              <a:ext cx="1332251" cy="1487054"/>
            </a:xfrm>
            <a:prstGeom prst="rect">
              <a:avLst/>
            </a:prstGeom>
          </p:spPr>
        </p:pic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1121577" y="2629097"/>
              <a:ext cx="2949168" cy="954391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141750" indent="-141750" algn="l" defTabSz="257175" rtl="0" eaLnBrk="1" latinLnBrk="0" hangingPunct="1">
                <a:spcBef>
                  <a:spcPts val="338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013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430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013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442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956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455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67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844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63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SzPct val="101000"/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638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813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88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sk-SK" sz="2000" dirty="0">
                  <a:solidFill>
                    <a:srgbClr val="ACC700"/>
                  </a:solidFill>
                </a:rPr>
                <a:t>Vlastnosti pracovníkov</a:t>
              </a:r>
            </a:p>
            <a:p>
              <a:pPr marL="0" indent="0">
                <a:buNone/>
              </a:pPr>
              <a:r>
                <a:rPr lang="sk-SK" sz="1200" dirty="0"/>
                <a:t>Napríklad vek, rod, výška, zdravotný stav, nedostatočná odborná príprava atď. môžu takisto predstavovať rizikové faktory poškodenia podporno-pohybovej sústavy, ak riziká nie sú riadené správne. </a:t>
              </a:r>
            </a:p>
            <a:p>
              <a:endParaRPr lang="en-US" sz="2000" dirty="0"/>
            </a:p>
            <a:p>
              <a:endParaRPr lang="en-US" sz="2000" dirty="0"/>
            </a:p>
            <a:p>
              <a:endParaRPr lang="en-US" sz="2000" dirty="0"/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64082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627534"/>
            <a:ext cx="7056784" cy="3312368"/>
          </a:xfrm>
        </p:spPr>
        <p:txBody>
          <a:bodyPr lIns="0" tIns="0" rIns="0" bIns="0">
            <a:noAutofit/>
          </a:bodyPr>
          <a:lstStyle/>
          <a:p>
            <a:endParaRPr lang="en-US" sz="2000" dirty="0"/>
          </a:p>
          <a:p>
            <a:r>
              <a:rPr lang="sk-SK" sz="2000" dirty="0"/>
              <a:t>Hodnotenie rizík je systematické posúdenie všetkých aspektov práce, ktoré berie do úvahy:</a:t>
            </a:r>
          </a:p>
          <a:p>
            <a:pPr lvl="1"/>
            <a:r>
              <a:rPr lang="sk-SK" sz="2000" dirty="0"/>
              <a:t>čo by mohlo spôsobiť úraz alebo ujmu,</a:t>
            </a:r>
          </a:p>
          <a:p>
            <a:pPr lvl="1"/>
            <a:r>
              <a:rPr lang="sk-SK" sz="2000" dirty="0"/>
              <a:t>či je možné nebezpečenstvá eliminovať a ak nie,</a:t>
            </a:r>
          </a:p>
          <a:p>
            <a:pPr lvl="1"/>
            <a:r>
              <a:rPr lang="sk-SK" sz="2000" dirty="0"/>
              <a:t>aké preventívne alebo ochranné opatrenia sa musia zaviesť na kontrolu rizík.</a:t>
            </a:r>
          </a:p>
          <a:p>
            <a:endParaRPr lang="en-GB" altLang="en-US" sz="2000" dirty="0"/>
          </a:p>
          <a:p>
            <a:r>
              <a:rPr lang="es-ES" sz="2000" dirty="0" smtClean="0"/>
              <a:t>P</a:t>
            </a:r>
            <a:r>
              <a:rPr lang="sk-SK" sz="2000" dirty="0" smtClean="0"/>
              <a:t>osudzovanie </a:t>
            </a:r>
            <a:r>
              <a:rPr lang="sk-SK" sz="2000" dirty="0"/>
              <a:t>rizík je základom úspešnej prevencie a riadenia poškodení podporno-pohybovej sústavy</a:t>
            </a:r>
          </a:p>
          <a:p>
            <a:pPr marL="0" indent="0">
              <a:buNone/>
            </a:pPr>
            <a:endParaRPr lang="en-GB" alt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58262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400" dirty="0"/>
              <a:t>Čo je to </a:t>
            </a:r>
            <a:r>
              <a:rPr lang="sk-SK" sz="2400" dirty="0"/>
              <a:t>posudzovanie rizík</a:t>
            </a:r>
            <a:r>
              <a:rPr lang="sk-SK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6577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248" y="1102551"/>
            <a:ext cx="3848696" cy="1412360"/>
          </a:xfrm>
        </p:spPr>
        <p:txBody>
          <a:bodyPr lIns="0" tIns="0" rIns="0" bIns="0">
            <a:noAutofit/>
          </a:bodyPr>
          <a:lstStyle/>
          <a:p>
            <a:pPr marL="0" indent="0">
              <a:buNone/>
            </a:pPr>
            <a:endParaRPr lang="en-US" sz="2000" dirty="0"/>
          </a:p>
          <a:p>
            <a:pPr marL="342900" indent="-342900"/>
            <a:r>
              <a:rPr lang="es-ES" sz="2000" dirty="0" smtClean="0"/>
              <a:t>P</a:t>
            </a:r>
            <a:r>
              <a:rPr lang="sk-SK" sz="2000" dirty="0" smtClean="0"/>
              <a:t>osudzovanie </a:t>
            </a:r>
            <a:r>
              <a:rPr lang="sk-SK" sz="2000" dirty="0" smtClean="0"/>
              <a:t>rizík</a:t>
            </a:r>
            <a:r>
              <a:rPr lang="es-ES" sz="2000" dirty="0"/>
              <a:t> </a:t>
            </a:r>
            <a:r>
              <a:rPr lang="sk-SK" sz="2000" dirty="0" smtClean="0"/>
              <a:t>poškodení </a:t>
            </a:r>
            <a:r>
              <a:rPr lang="sk-SK" sz="2000" dirty="0"/>
              <a:t>podporno-pohybovej sústavy využíva rovnaké základné princípy a postupy ako v prípade iných pracovných rizík</a:t>
            </a:r>
          </a:p>
          <a:p>
            <a:pPr marL="0" indent="0">
              <a:buNone/>
            </a:pPr>
            <a:endParaRPr lang="en-GB" alt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58064" y="-92546"/>
            <a:ext cx="7758352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400" dirty="0"/>
              <a:t>Posudzovanie </a:t>
            </a:r>
            <a:r>
              <a:rPr lang="sk-SK" sz="2400" dirty="0"/>
              <a:t>rizík </a:t>
            </a:r>
            <a:r>
              <a:rPr lang="es-ES" sz="2400" dirty="0" err="1"/>
              <a:t>pri</a:t>
            </a:r>
            <a:r>
              <a:rPr lang="es-ES" sz="2400" dirty="0"/>
              <a:t> </a:t>
            </a:r>
            <a:r>
              <a:rPr lang="es-ES" sz="2400" dirty="0" err="1"/>
              <a:t>práci</a:t>
            </a:r>
            <a:r>
              <a:rPr lang="sk-SK" sz="2400" dirty="0"/>
              <a:t> poškodení </a:t>
            </a:r>
            <a:r>
              <a:rPr lang="sk-SK" sz="2400" dirty="0"/>
              <a:t>podporno-pohybovej sústavy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995936" y="483518"/>
            <a:ext cx="4408288" cy="4379138"/>
            <a:chOff x="-158403" y="-72008"/>
            <a:chExt cx="5177737" cy="51435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8403" y="-72008"/>
              <a:ext cx="5177737" cy="51435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16200000">
              <a:off x="1926459" y="492401"/>
              <a:ext cx="1285013" cy="325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200" b="1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Príprava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19770935">
              <a:off x="3419580" y="1557931"/>
              <a:ext cx="1333473" cy="325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200" b="1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Určenie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 rot="1752754">
              <a:off x="3283289" y="3472575"/>
              <a:ext cx="1214878" cy="325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2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Hodnotenie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19738701">
              <a:off x="543735" y="3270412"/>
              <a:ext cx="1334404" cy="325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200" b="1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Akčný plán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1775785">
              <a:off x="336557" y="1576833"/>
              <a:ext cx="1046354" cy="542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12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Prijatie </a:t>
              </a:r>
              <a:r>
                <a:rPr lang="en-GB" sz="12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/>
              </a:r>
              <a:br>
                <a:rPr lang="en-GB" sz="12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</a:br>
              <a:r>
                <a:rPr lang="sk-SK" sz="12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opatrení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 rot="5231705">
              <a:off x="1477272" y="847591"/>
              <a:ext cx="1561738" cy="30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05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Monitorovanie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80318" y="2087420"/>
              <a:ext cx="2056358" cy="690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6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HODNOTENIE</a:t>
              </a:r>
            </a:p>
            <a:p>
              <a:pPr algn="ctr"/>
              <a:r>
                <a:rPr lang="sk-SK" sz="16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RIZÍK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5611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768" y="915566"/>
            <a:ext cx="8406680" cy="2952328"/>
          </a:xfrm>
        </p:spPr>
        <p:txBody>
          <a:bodyPr lIns="0" tIns="0" rIns="0" bIns="0">
            <a:noAutofit/>
          </a:bodyPr>
          <a:lstStyle/>
          <a:p>
            <a:pPr marL="342900" indent="-342900"/>
            <a:r>
              <a:rPr lang="sk-SK" sz="1800" dirty="0"/>
              <a:t>Rozhodnite o tom, kto bude viesť proces</a:t>
            </a:r>
          </a:p>
          <a:p>
            <a:pPr marL="444150" lvl="1" indent="-342900"/>
            <a:r>
              <a:rPr lang="sk-SK" sz="1600" dirty="0"/>
              <a:t>Môže to byť samotný zamestnávateľ, </a:t>
            </a:r>
            <a:r>
              <a:rPr lang="sk-SK" sz="1600" dirty="0" smtClean="0"/>
              <a:t>zamestnanec </a:t>
            </a:r>
            <a:r>
              <a:rPr lang="sk-SK" sz="1600" dirty="0"/>
              <a:t>určený zamestnávateľom, </a:t>
            </a:r>
            <a:r>
              <a:rPr lang="en-GB" sz="1600" dirty="0"/>
              <a:t/>
            </a:r>
            <a:br>
              <a:rPr lang="en-GB" sz="1600" dirty="0"/>
            </a:br>
            <a:r>
              <a:rPr lang="sk-SK" sz="1600" dirty="0"/>
              <a:t>odborník na zdravie a bezpečnosť a pod.</a:t>
            </a:r>
          </a:p>
          <a:p>
            <a:pPr marL="342900" indent="-342900"/>
            <a:r>
              <a:rPr lang="sk-SK" sz="1800" dirty="0"/>
              <a:t>Preskúmajte dostupné zdroje </a:t>
            </a:r>
          </a:p>
          <a:p>
            <a:pPr marL="444150" lvl="1" indent="-342900"/>
            <a:r>
              <a:rPr lang="sk-SK" sz="1600" dirty="0"/>
              <a:t>Zoznam s opisom pracovných činností/úloh, ktoré zahŕňajú riziko poškodenia podporno-pohybovej sústavy</a:t>
            </a:r>
          </a:p>
          <a:p>
            <a:pPr marL="444150" lvl="1" indent="-342900"/>
            <a:r>
              <a:rPr lang="sk-SK" sz="1600" dirty="0"/>
              <a:t>Informácie: záznamy o úrazoch a zdravotných ťažkostiach, sťažnosti </a:t>
            </a:r>
            <a:r>
              <a:rPr lang="sk-SK" sz="1600" dirty="0"/>
              <a:t>"</a:t>
            </a:r>
            <a:r>
              <a:rPr lang="sk-SK" sz="1600" dirty="0" smtClean="0"/>
              <a:t>zamestnan</a:t>
            </a:r>
            <a:r>
              <a:rPr lang="es-ES" sz="1600" dirty="0" smtClean="0"/>
              <a:t>c</a:t>
            </a:r>
            <a:r>
              <a:rPr lang="sk-SK" sz="1600" dirty="0" smtClean="0"/>
              <a:t>ov</a:t>
            </a:r>
            <a:r>
              <a:rPr lang="sk-SK" sz="1600" dirty="0"/>
              <a:t>, štatistiky </a:t>
            </a:r>
            <a:r>
              <a:rPr lang="es-ES" sz="1600" dirty="0" smtClean="0"/>
              <a:t>a</a:t>
            </a:r>
            <a:r>
              <a:rPr lang="sk-SK" sz="1600" dirty="0" smtClean="0"/>
              <a:t>bsencie </a:t>
            </a:r>
            <a:endParaRPr lang="es-ES" sz="1600" dirty="0" smtClean="0"/>
          </a:p>
          <a:p>
            <a:pPr marL="444150" lvl="1" indent="-342900"/>
            <a:r>
              <a:rPr lang="sk-SK" sz="1600" dirty="0" smtClean="0"/>
              <a:t>Usmernenia </a:t>
            </a:r>
            <a:r>
              <a:rPr lang="sk-SK" sz="1600" dirty="0"/>
              <a:t>týkajúce sa poškodení podporno-pohybovej sústavy vydané príslušnými </a:t>
            </a:r>
            <a:r>
              <a:rPr lang="sk-SK" sz="1600" dirty="0"/>
              <a:t>národnými </a:t>
            </a:r>
            <a:r>
              <a:rPr lang="sk-SK" sz="1600" dirty="0"/>
              <a:t>orgánmi (ministerstvami, národnými inštitútmi bezpečnosti a ochrany zdravia...)</a:t>
            </a:r>
          </a:p>
          <a:p>
            <a:pPr marL="444150" lvl="1" indent="-342900"/>
            <a:r>
              <a:rPr lang="sk-SK" sz="1600" dirty="0"/>
              <a:t>Príručky, kontrolné zoznamy či manuály vydané odborovými združeniami</a:t>
            </a:r>
          </a:p>
          <a:p>
            <a:pPr marL="342900" indent="-342900"/>
            <a:r>
              <a:rPr lang="sk-SK" sz="1800" dirty="0"/>
              <a:t>Rozhodnite o tom, ako a kedy budú zapojení a informovaní </a:t>
            </a:r>
            <a:r>
              <a:rPr lang="sk-SK" sz="1800" dirty="0"/>
              <a:t>zamestnanci.</a:t>
            </a:r>
            <a:endParaRPr lang="sk-SK" sz="1800" dirty="0"/>
          </a:p>
          <a:p>
            <a:pPr marL="342900" indent="-342900"/>
            <a:r>
              <a:rPr lang="sk-SK" sz="1800" dirty="0"/>
              <a:t>Plánujte – rozhodnite o harmonograme opatrení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552" y="0"/>
            <a:ext cx="8280920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400"/>
              <a:t>Príprava</a:t>
            </a:r>
          </a:p>
          <a:p>
            <a:r>
              <a:rPr lang="sk-SK" sz="1800"/>
              <a:t>Otázky, ktoré treba riešiť pred začatím procesu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-236562"/>
            <a:ext cx="2054356" cy="230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164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8064896" cy="3672408"/>
          </a:xfrm>
        </p:spPr>
        <p:txBody>
          <a:bodyPr lIns="0" tIns="0" rIns="0" bIns="0">
            <a:noAutofit/>
          </a:bodyPr>
          <a:lstStyle/>
          <a:p>
            <a:r>
              <a:rPr lang="sk-SK" sz="2000" dirty="0"/>
              <a:t>Medzi faktory, ktoré treba zohľadniť v súvislosti </a:t>
            </a:r>
            <a:r>
              <a:rPr lang="en-GB" sz="2000" dirty="0"/>
              <a:t/>
            </a:r>
            <a:br>
              <a:rPr lang="en-GB" sz="2000" dirty="0"/>
            </a:br>
            <a:r>
              <a:rPr lang="sk-SK" sz="2000" dirty="0"/>
              <a:t>s poškodeniami podporno-pohybovej sústavy, patria:</a:t>
            </a:r>
          </a:p>
          <a:p>
            <a:pPr lvl="1"/>
            <a:r>
              <a:rPr lang="sk-SK" sz="2000" b="1" dirty="0"/>
              <a:t>Fyzické faktory a faktory prostredia </a:t>
            </a:r>
            <a:r>
              <a:rPr lang="sk-SK" sz="1800" dirty="0"/>
              <a:t>[napr. pracovné polohy, monotónna práca, ťažká fyzická záťaž, (zlé) osvetlenie, (nízka) teplota atď.]</a:t>
            </a:r>
          </a:p>
          <a:p>
            <a:pPr lvl="1"/>
            <a:r>
              <a:rPr lang="sk-SK" sz="2000" b="1" dirty="0"/>
              <a:t>Organizačné</a:t>
            </a:r>
            <a:r>
              <a:rPr lang="sk-SK" sz="2000" dirty="0"/>
              <a:t> </a:t>
            </a:r>
            <a:r>
              <a:rPr lang="sk-SK" sz="1800" dirty="0"/>
              <a:t>(napr. dlhý pracovný čas, možnosť prestávky, pracovné tempo atď.)</a:t>
            </a:r>
          </a:p>
          <a:p>
            <a:pPr lvl="1"/>
            <a:r>
              <a:rPr lang="sk-SK" sz="2000" b="1" dirty="0"/>
              <a:t>Psychosociálne </a:t>
            </a:r>
            <a:r>
              <a:rPr lang="sk-SK" sz="1800" dirty="0"/>
              <a:t>(napr. kontrola vykonávania úloh, podpora od kolegov/nadriadených atď.)</a:t>
            </a:r>
          </a:p>
          <a:p>
            <a:pPr lvl="1"/>
            <a:r>
              <a:rPr lang="sk-SK" sz="2000" b="1" dirty="0"/>
              <a:t>Vlastnosti </a:t>
            </a:r>
            <a:r>
              <a:rPr lang="sk-SK" sz="2000" b="1" dirty="0"/>
              <a:t>zamestnancov </a:t>
            </a:r>
            <a:r>
              <a:rPr lang="sk-SK" sz="1800" dirty="0"/>
              <a:t>(napr. vek, rod, fyzická spôsobilosť, anamnéza, výška atď.)</a:t>
            </a:r>
          </a:p>
          <a:p>
            <a:pPr marL="141750" lvl="1" indent="0">
              <a:buNone/>
            </a:pPr>
            <a:endParaRPr lang="en-GB" altLang="en-US" sz="500" dirty="0"/>
          </a:p>
          <a:p>
            <a:r>
              <a:rPr lang="sk-SK" sz="2000" dirty="0"/>
              <a:t>Je potrebné zohľadniť kombináciu/vzájomné pôsobenie všetkých týchto faktorov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552" y="0"/>
            <a:ext cx="775835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400"/>
              <a:t>Určenie rizikových faktorov poškodenia podporno-pohybovej sústavy na pracovisku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040" y="-236562"/>
            <a:ext cx="2100076" cy="228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420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7344816" cy="3816424"/>
          </a:xfrm>
        </p:spPr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sk-SK" sz="1600" dirty="0"/>
              <a:t>Treba venovať osobitnú pozornosť skupinám zamestnancov, na ktorých sa môže vzťahovať zvýšené riziko vzniku poškodení podporno-pohybovej sústavy</a:t>
            </a:r>
          </a:p>
          <a:p>
            <a:pPr marL="0" indent="0">
              <a:lnSpc>
                <a:spcPct val="90000"/>
              </a:lnSpc>
              <a:buNone/>
            </a:pPr>
            <a:endParaRPr lang="en-GB" altLang="en-US" sz="1600" dirty="0"/>
          </a:p>
          <a:p>
            <a:pPr>
              <a:lnSpc>
                <a:spcPct val="90000"/>
              </a:lnSpc>
            </a:pPr>
            <a:r>
              <a:rPr lang="sk-SK" sz="1600" dirty="0"/>
              <a:t>Tieto skupiny môžu podliehať väčšiemu riziku z dôvodu:</a:t>
            </a:r>
          </a:p>
          <a:p>
            <a:pPr marL="179388" lvl="1" indent="-90488">
              <a:lnSpc>
                <a:spcPct val="90000"/>
              </a:lnSpc>
            </a:pPr>
            <a:r>
              <a:rPr lang="sk-SK" sz="1600" dirty="0"/>
              <a:t>opakovaného alebo kumulatívneho vystavenia rizikovým faktorom poškodenia podporno-pohybovej sústavy, ako sú:</a:t>
            </a:r>
          </a:p>
          <a:p>
            <a:pPr marL="179388" lvl="1" indent="0">
              <a:lnSpc>
                <a:spcPct val="90000"/>
              </a:lnSpc>
              <a:buNone/>
            </a:pPr>
            <a:r>
              <a:rPr lang="sk-SK" sz="1600" dirty="0"/>
              <a:t>opakované pohyby rúk alebo ramien, vibrácie, prenášanie alebo presúvanie ťažkých bremien, obťažovanie a šikana, stres atď. </a:t>
            </a:r>
          </a:p>
          <a:p>
            <a:pPr marL="179388" lvl="1" indent="-90488">
              <a:lnSpc>
                <a:spcPct val="90000"/>
              </a:lnSpc>
            </a:pPr>
            <a:r>
              <a:rPr lang="sk-SK" sz="1600" dirty="0"/>
              <a:t> odvetví, v ktorých pracujú (ako je stavebníctvo, poľnohospodárstvo, zdravotníctvo a sociálna práca)</a:t>
            </a:r>
          </a:p>
          <a:p>
            <a:pPr marL="179388" lvl="1" indent="-90488">
              <a:lnSpc>
                <a:spcPct val="90000"/>
              </a:lnSpc>
            </a:pPr>
            <a:r>
              <a:rPr lang="sk-SK" sz="1600" dirty="0"/>
              <a:t> povolaní, ktoré pravdepodobne vykonávajú, ako sú typické príklady robotníckych pracovných pozícií a pozícií s nižšími kvalifikáciami (kde je väčší výskyt poškodení podporno-pohybovej sústavy)</a:t>
            </a:r>
          </a:p>
          <a:p>
            <a:pPr marL="179388" lvl="1" indent="-90488">
              <a:lnSpc>
                <a:spcPct val="90000"/>
              </a:lnSpc>
            </a:pPr>
            <a:r>
              <a:rPr lang="sk-SK" sz="1600" dirty="0"/>
              <a:t> individuálnych faktorov, ako je nedostatok skúseností alebo odbornej prípravy či zdravotné ťažkosti</a:t>
            </a:r>
            <a:r>
              <a:rPr lang="sk-SK" sz="1600" b="0" dirty="0"/>
              <a:t/>
            </a:r>
            <a:br>
              <a:rPr lang="sk-SK" sz="1600" b="0" dirty="0"/>
            </a:br>
            <a:endParaRPr lang="sk-SK" sz="1600" b="0" dirty="0"/>
          </a:p>
          <a:p>
            <a:pPr marL="0" indent="0">
              <a:lnSpc>
                <a:spcPct val="90000"/>
              </a:lnSpc>
              <a:buNone/>
            </a:pPr>
            <a:endParaRPr lang="da-DK" altLang="en-US" sz="1200" dirty="0"/>
          </a:p>
          <a:p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400"/>
              <a:t>Určenie ohrozených osôb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040" y="-236562"/>
            <a:ext cx="2100076" cy="228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87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7272808" cy="3312368"/>
          </a:xfrm>
        </p:spPr>
        <p:txBody>
          <a:bodyPr lIns="0" tIns="0" rIns="0" bIns="0">
            <a:noAutofit/>
          </a:bodyPr>
          <a:lstStyle/>
          <a:p>
            <a:r>
              <a:rPr lang="sk-SK" sz="2000" dirty="0"/>
              <a:t>Posúďte </a:t>
            </a:r>
            <a:r>
              <a:rPr lang="sk-SK" sz="2000" dirty="0"/>
              <a:t>riziká vyplývajúce z určených nebezpečenstiev tak, že zohľadníte:</a:t>
            </a:r>
          </a:p>
          <a:p>
            <a:pPr lvl="1"/>
            <a:r>
              <a:rPr lang="sk-SK" sz="2000" dirty="0"/>
              <a:t>pravdepodobnosť toho, že nebezpečenstvo povedie k ujme</a:t>
            </a:r>
          </a:p>
          <a:p>
            <a:pPr lvl="1"/>
            <a:r>
              <a:rPr lang="sk-SK" sz="2000" dirty="0"/>
              <a:t>pravdepodobnú závažnosť tejto ujmy</a:t>
            </a:r>
          </a:p>
          <a:p>
            <a:pPr lvl="1"/>
            <a:r>
              <a:rPr lang="sk-SK" sz="2000" dirty="0"/>
              <a:t>vystavenie </a:t>
            </a:r>
            <a:r>
              <a:rPr lang="sk-SK" sz="2000" dirty="0"/>
              <a:t>zamestnancov </a:t>
            </a:r>
            <a:r>
              <a:rPr lang="sk-SK" sz="2000" dirty="0"/>
              <a:t>riziku (koľko </a:t>
            </a:r>
            <a:r>
              <a:rPr lang="sk-SK" sz="2000" dirty="0"/>
              <a:t>zamestnancov </a:t>
            </a:r>
            <a:r>
              <a:rPr lang="sk-SK" sz="2000" dirty="0"/>
              <a:t>a ako často)</a:t>
            </a:r>
          </a:p>
          <a:p>
            <a:r>
              <a:rPr lang="sk-SK" sz="2000" dirty="0"/>
              <a:t>Stanovte priority na základe </a:t>
            </a:r>
            <a:r>
              <a:rPr lang="sk-SK" sz="2000" dirty="0"/>
              <a:t>posúdenia </a:t>
            </a:r>
            <a:r>
              <a:rPr lang="sk-SK" sz="2000" dirty="0"/>
              <a:t>rizík.</a:t>
            </a:r>
          </a:p>
          <a:p>
            <a:r>
              <a:rPr lang="sk-SK" sz="2000" dirty="0"/>
              <a:t>Je nevyhnutné určiť prioritu opatrení na prevenciu alebo obmedzenie poškodení podporno-pohybovej sústavy.</a:t>
            </a:r>
          </a:p>
          <a:p>
            <a:pPr>
              <a:lnSpc>
                <a:spcPct val="90000"/>
              </a:lnSpc>
            </a:pP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400" dirty="0"/>
              <a:t>Posudzovanie </a:t>
            </a:r>
            <a:r>
              <a:rPr lang="sk-SK" sz="2400" dirty="0"/>
              <a:t>a určenie prioritných rizík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-238577"/>
            <a:ext cx="2081788" cy="231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176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87574"/>
            <a:ext cx="7200800" cy="3312368"/>
          </a:xfrm>
        </p:spPr>
        <p:txBody>
          <a:bodyPr lIns="0" tIns="0" rIns="0" bIns="0">
            <a:noAutofit/>
          </a:bodyPr>
          <a:lstStyle/>
          <a:p>
            <a:pPr>
              <a:lnSpc>
                <a:spcPct val="80000"/>
              </a:lnSpc>
            </a:pPr>
            <a:r>
              <a:rPr lang="sk-SK" sz="2000"/>
              <a:t>Dohodnite sa na opatreniach, ktoré budú prijaté na elimináciu alebo zníženie rizík</a:t>
            </a:r>
          </a:p>
          <a:p>
            <a:pPr marL="0" indent="0">
              <a:lnSpc>
                <a:spcPct val="80000"/>
              </a:lnSpc>
              <a:buNone/>
            </a:pPr>
            <a:endParaRPr lang="en-GB" altLang="en-US" sz="2000" dirty="0"/>
          </a:p>
          <a:p>
            <a:pPr>
              <a:lnSpc>
                <a:spcPct val="80000"/>
              </a:lnSpc>
            </a:pPr>
            <a:r>
              <a:rPr lang="sk-SK" sz="2000"/>
              <a:t>Vypracujte akčný plán. Dobrý akčný plán obsahuje:</a:t>
            </a:r>
          </a:p>
          <a:p>
            <a:pPr lvl="1">
              <a:lnSpc>
                <a:spcPct val="80000"/>
              </a:lnSpc>
            </a:pPr>
            <a:r>
              <a:rPr lang="sk-SK" sz="1800" b="0"/>
              <a:t>Opis problému/rizika</a:t>
            </a:r>
          </a:p>
          <a:p>
            <a:pPr lvl="1">
              <a:lnSpc>
                <a:spcPct val="80000"/>
              </a:lnSpc>
            </a:pPr>
            <a:r>
              <a:rPr lang="sk-SK" sz="1800" b="0"/>
              <a:t>Prioritu stanovenú pre danú otázku</a:t>
            </a:r>
          </a:p>
          <a:p>
            <a:pPr lvl="1">
              <a:lnSpc>
                <a:spcPct val="80000"/>
              </a:lnSpc>
            </a:pPr>
            <a:r>
              <a:rPr lang="sk-SK" sz="1800" b="0"/>
              <a:t>Riešenia (preventívne/ochranné opatrenia) – aké kroky sa podniknú</a:t>
            </a:r>
          </a:p>
          <a:p>
            <a:pPr lvl="1">
              <a:lnSpc>
                <a:spcPct val="80000"/>
              </a:lnSpc>
            </a:pPr>
            <a:r>
              <a:rPr lang="sk-SK" sz="1800" b="0"/>
              <a:t>Zodpovednosť – kto bude viesť opatrenia</a:t>
            </a:r>
          </a:p>
          <a:p>
            <a:pPr lvl="1">
              <a:lnSpc>
                <a:spcPct val="80000"/>
              </a:lnSpc>
            </a:pPr>
            <a:r>
              <a:rPr lang="sk-SK" sz="1800" b="0"/>
              <a:t>Zdroje – pokiaľ ide o peniaze, čas atď.</a:t>
            </a:r>
          </a:p>
          <a:p>
            <a:pPr lvl="1">
              <a:lnSpc>
                <a:spcPct val="80000"/>
              </a:lnSpc>
            </a:pPr>
            <a:r>
              <a:rPr lang="sk-SK" sz="1800" b="0"/>
              <a:t>Časový rozvrh – harmonogram opatrení</a:t>
            </a:r>
          </a:p>
          <a:p>
            <a:pPr lvl="1">
              <a:lnSpc>
                <a:spcPct val="80000"/>
              </a:lnSpc>
            </a:pPr>
            <a:r>
              <a:rPr lang="sk-SK" sz="1800" b="0"/>
              <a:t>Hodnotenie – ako spoznáte, či boli vykonané riešenia účinné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400" dirty="0"/>
              <a:t>Rozhodovanie </a:t>
            </a:r>
            <a:r>
              <a:rPr lang="sk-SK" sz="2400" dirty="0"/>
              <a:t>o preventívnych opatreniach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-250858"/>
            <a:ext cx="2033020" cy="224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248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731" y="1131590"/>
            <a:ext cx="8496944" cy="3312368"/>
          </a:xfrm>
        </p:spPr>
        <p:txBody>
          <a:bodyPr lIns="0" tIns="0" rIns="0" bIns="0">
            <a:noAutofit/>
          </a:bodyPr>
          <a:lstStyle/>
          <a:p>
            <a:pPr>
              <a:lnSpc>
                <a:spcPct val="80000"/>
              </a:lnSpc>
            </a:pPr>
            <a:r>
              <a:rPr lang="sk-SK" sz="2000" dirty="0"/>
              <a:t>V diskusii o opatreniach a pri ich odsúhlasovaní </a:t>
            </a:r>
            <a:r>
              <a:rPr lang="en-GB" sz="2000" dirty="0"/>
              <a:t/>
            </a:r>
            <a:br>
              <a:rPr lang="en-GB" sz="2000" dirty="0"/>
            </a:br>
            <a:r>
              <a:rPr lang="sk-SK" sz="2000" dirty="0"/>
              <a:t>je dôležité dodržiavať všeobecné zásady prevencie:</a:t>
            </a:r>
          </a:p>
          <a:p>
            <a:pPr lvl="1">
              <a:lnSpc>
                <a:spcPct val="80000"/>
              </a:lnSpc>
            </a:pPr>
            <a:r>
              <a:rPr lang="sk-SK" sz="2000" b="0" dirty="0">
                <a:solidFill>
                  <a:schemeClr val="tx1"/>
                </a:solidFill>
              </a:rPr>
              <a:t> </a:t>
            </a:r>
            <a:r>
              <a:rPr lang="sk-SK" sz="1800" b="0" dirty="0">
                <a:solidFill>
                  <a:schemeClr val="tx1"/>
                </a:solidFill>
              </a:rPr>
              <a:t>predchádzanie rizikám,</a:t>
            </a:r>
          </a:p>
          <a:p>
            <a:pPr lvl="1">
              <a:lnSpc>
                <a:spcPct val="80000"/>
              </a:lnSpc>
            </a:pPr>
            <a:r>
              <a:rPr lang="sk-SK" sz="1800" b="0" dirty="0">
                <a:solidFill>
                  <a:schemeClr val="tx1"/>
                </a:solidFill>
              </a:rPr>
              <a:t> boj proti rizikám pri ich zdroji,</a:t>
            </a:r>
          </a:p>
          <a:p>
            <a:pPr lvl="1">
              <a:lnSpc>
                <a:spcPct val="80000"/>
              </a:lnSpc>
            </a:pPr>
            <a:r>
              <a:rPr lang="sk-SK" sz="1800" b="0" dirty="0">
                <a:solidFill>
                  <a:schemeClr val="tx1"/>
                </a:solidFill>
              </a:rPr>
              <a:t> prispôsobenie práce jednotlivcovi,</a:t>
            </a:r>
          </a:p>
          <a:p>
            <a:pPr lvl="1">
              <a:lnSpc>
                <a:spcPct val="80000"/>
              </a:lnSpc>
            </a:pPr>
            <a:r>
              <a:rPr lang="sk-SK" sz="1800" b="0" dirty="0">
                <a:solidFill>
                  <a:schemeClr val="tx1"/>
                </a:solidFill>
              </a:rPr>
              <a:t> prispôsobenie sa technologickému pokroku,</a:t>
            </a:r>
          </a:p>
          <a:p>
            <a:pPr lvl="1">
              <a:lnSpc>
                <a:spcPct val="80000"/>
              </a:lnSpc>
            </a:pPr>
            <a:r>
              <a:rPr lang="sk-SK" sz="1800" b="0" dirty="0">
                <a:solidFill>
                  <a:schemeClr val="tx1"/>
                </a:solidFill>
              </a:rPr>
              <a:t> nahradenie rizikových postupov bezpečnými alebo menej rizikovými postupmi,</a:t>
            </a:r>
          </a:p>
          <a:p>
            <a:pPr lvl="1">
              <a:lnSpc>
                <a:spcPct val="80000"/>
              </a:lnSpc>
            </a:pPr>
            <a:r>
              <a:rPr lang="sk-SK" sz="1800" b="0" dirty="0">
                <a:solidFill>
                  <a:schemeClr val="tx1"/>
                </a:solidFill>
              </a:rPr>
              <a:t> vývoj koherentnej politiky prevencie,</a:t>
            </a:r>
          </a:p>
          <a:p>
            <a:pPr lvl="1">
              <a:lnSpc>
                <a:spcPct val="80000"/>
              </a:lnSpc>
            </a:pPr>
            <a:r>
              <a:rPr lang="sk-SK" sz="1800" b="0" dirty="0">
                <a:solidFill>
                  <a:schemeClr val="tx1"/>
                </a:solidFill>
              </a:rPr>
              <a:t> uprednostňovanie kolektívnych opatrení,</a:t>
            </a:r>
          </a:p>
          <a:p>
            <a:pPr lvl="1">
              <a:lnSpc>
                <a:spcPct val="80000"/>
              </a:lnSpc>
            </a:pPr>
            <a:r>
              <a:rPr lang="sk-SK" sz="1800" b="0" dirty="0">
                <a:solidFill>
                  <a:schemeClr val="tx1"/>
                </a:solidFill>
              </a:rPr>
              <a:t> poskytnutie odbornej prípravy a pokynov zamestnancom.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552" y="0"/>
            <a:ext cx="8496944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400" dirty="0"/>
              <a:t>Rozhodovanie </a:t>
            </a:r>
            <a:r>
              <a:rPr lang="sk-SK" sz="2400" dirty="0"/>
              <a:t>o preventívnych opatreniach</a:t>
            </a:r>
          </a:p>
          <a:p>
            <a:r>
              <a:rPr lang="sk-SK" sz="2400" dirty="0"/>
              <a:t>Hierarchia prevencie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-250858"/>
            <a:ext cx="2033020" cy="224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850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1"/>
            <a:ext cx="7632700" cy="666103"/>
          </a:xfrm>
        </p:spPr>
        <p:txBody>
          <a:bodyPr lIns="0" tIns="0" rIns="0" bIns="0"/>
          <a:lstStyle/>
          <a:p>
            <a:r>
              <a:rPr lang="sk-SK" sz="2400">
                <a:solidFill>
                  <a:schemeClr val="accent1"/>
                </a:solidFill>
              </a:rPr>
              <a:t>Všeobecné zásady (hierarchia) prevencie 1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67234" y="909544"/>
            <a:ext cx="6263962" cy="3966462"/>
          </a:xfrm>
        </p:spPr>
        <p:txBody>
          <a:bodyPr lIns="0" tIns="0" rIns="0" bIns="0">
            <a:noAutofit/>
          </a:bodyPr>
          <a:lstStyle/>
          <a:p>
            <a:r>
              <a:rPr lang="sk-SK" sz="2000" dirty="0"/>
              <a:t>Predchádzanie rizikám</a:t>
            </a:r>
          </a:p>
          <a:p>
            <a:pPr lvl="1"/>
            <a:r>
              <a:rPr lang="sk-SK" sz="2000" dirty="0"/>
              <a:t> automatizujte zdvíhacie a prepravné operácie</a:t>
            </a:r>
          </a:p>
          <a:p>
            <a:r>
              <a:rPr lang="sk-SK" sz="2000" dirty="0"/>
              <a:t>Boj proti rizikám pri ich zdroji</a:t>
            </a:r>
          </a:p>
          <a:p>
            <a:pPr lvl="1"/>
            <a:r>
              <a:rPr lang="sk-SK" sz="2000" dirty="0"/>
              <a:t> znížte výšku, do ktorej sa musia zdvíhať bremená</a:t>
            </a:r>
          </a:p>
          <a:p>
            <a:r>
              <a:rPr lang="sk-SK" sz="2000" dirty="0"/>
              <a:t>Prispôsobenie práce jednotlivcovi</a:t>
            </a:r>
          </a:p>
          <a:p>
            <a:pPr lvl="1"/>
            <a:r>
              <a:rPr lang="sk-SK" sz="2000" dirty="0"/>
              <a:t> usporiadajte pracovisko tak, aby mali zamestnanci dosť priestoru na zaujatie správneho držania tela</a:t>
            </a:r>
          </a:p>
          <a:p>
            <a:pPr lvl="1"/>
            <a:r>
              <a:rPr lang="sk-SK" sz="2000" dirty="0"/>
              <a:t> zvoľte prispôsobiteľné stoličky a stoly (ktoré zamestnancom umožňujú striedavo sedieť a stáť)</a:t>
            </a:r>
          </a:p>
          <a:p>
            <a:pPr lvl="1"/>
            <a:r>
              <a:rPr lang="sk-SK" sz="2000" dirty="0"/>
              <a:t> umožnite prestávky a obmeny spôsobu, akým sa vykonávajú úlohy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6222442" y="1170605"/>
            <a:ext cx="2814054" cy="3168352"/>
            <a:chOff x="428103" y="1368876"/>
            <a:chExt cx="2953518" cy="332537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103" y="1368876"/>
              <a:ext cx="2953518" cy="3325375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857115" y="1862542"/>
              <a:ext cx="1921371" cy="48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2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ea"/>
                  <a:cs typeface="Trebuchet MS"/>
                </a:rPr>
                <a:t>Vybavenie a prispôsobenie pracoviska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5158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1"/>
            <a:ext cx="7632700" cy="666103"/>
          </a:xfrm>
        </p:spPr>
        <p:txBody>
          <a:bodyPr lIns="0" tIns="0" rIns="0" bIns="0"/>
          <a:lstStyle/>
          <a:p>
            <a:r>
              <a:rPr lang="sk-SK" sz="2400">
                <a:solidFill>
                  <a:schemeClr val="accent1"/>
                </a:solidFill>
              </a:rPr>
              <a:t>Všeobecné zásady (hierarchia) prevencie 2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5499742" cy="3102366"/>
          </a:xfrm>
        </p:spPr>
        <p:txBody>
          <a:bodyPr lIns="0" tIns="0" rIns="0" bIns="0">
            <a:noAutofit/>
          </a:bodyPr>
          <a:lstStyle/>
          <a:p>
            <a:r>
              <a:rPr lang="sk-SK" sz="1800" dirty="0"/>
              <a:t>Prispôsobenie sa technologickému pokroku</a:t>
            </a:r>
          </a:p>
          <a:p>
            <a:pPr lvl="1"/>
            <a:r>
              <a:rPr lang="sk-SK" sz="1800" dirty="0"/>
              <a:t> držte krok s novými asistenčnými zariadeniami a ergonomickejšími zariadeniami, nástrojmi a vybavením </a:t>
            </a:r>
          </a:p>
          <a:p>
            <a:r>
              <a:rPr lang="sk-SK" sz="1800" dirty="0"/>
              <a:t>Nahradenie rizikového postupu bezpečným alebo menej rizikovým postupom</a:t>
            </a:r>
          </a:p>
          <a:p>
            <a:pPr lvl="1"/>
            <a:r>
              <a:rPr lang="sk-SK" sz="1800" dirty="0"/>
              <a:t> nahraďte ručnú manipuláciu s (ťažkými) bremenami mechanickou manipuláciou</a:t>
            </a:r>
          </a:p>
          <a:p>
            <a:r>
              <a:rPr lang="sk-SK" sz="1800" dirty="0"/>
              <a:t>Vývoj koherentnej politiky, ktorá zahŕňa technológie, organizáciu práce, pracovné podmienky, sociálne vzťahy a pracovné prostredie</a:t>
            </a:r>
          </a:p>
          <a:p>
            <a:pPr lvl="2"/>
            <a:endParaRPr lang="en-GB" altLang="en-US" sz="1800" dirty="0"/>
          </a:p>
          <a:p>
            <a:endParaRPr lang="en-US" sz="18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5004048" y="0"/>
            <a:ext cx="4052534" cy="5629278"/>
            <a:chOff x="5372063" y="-9877"/>
            <a:chExt cx="4052534" cy="562927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2063" y="2211338"/>
              <a:ext cx="3408063" cy="3408063"/>
            </a:xfrm>
            <a:prstGeom prst="rect">
              <a:avLst/>
            </a:prstGeom>
          </p:spPr>
        </p:pic>
        <p:grpSp>
          <p:nvGrpSpPr>
            <p:cNvPr id="19" name="Group 18"/>
            <p:cNvGrpSpPr/>
            <p:nvPr/>
          </p:nvGrpSpPr>
          <p:grpSpPr>
            <a:xfrm>
              <a:off x="5724128" y="-9877"/>
              <a:ext cx="3700469" cy="4742609"/>
              <a:chOff x="5114790" y="51470"/>
              <a:chExt cx="3700469" cy="4742609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1732343">
                <a:off x="5782396" y="1402017"/>
                <a:ext cx="3032863" cy="3032863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4790" y="51470"/>
                <a:ext cx="3057660" cy="3057660"/>
              </a:xfrm>
              <a:prstGeom prst="rect">
                <a:avLst/>
              </a:prstGeom>
            </p:spPr>
          </p:pic>
          <p:grpSp>
            <p:nvGrpSpPr>
              <p:cNvPr id="7" name="Group 6"/>
              <p:cNvGrpSpPr/>
              <p:nvPr/>
            </p:nvGrpSpPr>
            <p:grpSpPr>
              <a:xfrm>
                <a:off x="5687936" y="655051"/>
                <a:ext cx="1835806" cy="1700787"/>
                <a:chOff x="5401979" y="617288"/>
                <a:chExt cx="1835806" cy="1700787"/>
              </a:xfrm>
            </p:grpSpPr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35960" y="617288"/>
                  <a:ext cx="1767844" cy="1700787"/>
                </a:xfrm>
                <a:prstGeom prst="rect">
                  <a:avLst/>
                </a:prstGeom>
              </p:spPr>
            </p:pic>
            <p:sp>
              <p:nvSpPr>
                <p:cNvPr id="11" name="TextBox 10"/>
                <p:cNvSpPr txBox="1"/>
                <p:nvPr/>
              </p:nvSpPr>
              <p:spPr>
                <a:xfrm>
                  <a:off x="5401979" y="1738502"/>
                  <a:ext cx="183580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sk-SK" sz="1200" b="1">
                      <a:solidFill>
                        <a:schemeClr val="accent1"/>
                      </a:solidFill>
                      <a:latin typeface="+mj-lt"/>
                      <a:ea typeface="+mj-ea"/>
                      <a:cs typeface="Trebuchet MS"/>
                    </a:rPr>
                    <a:t>Asistenčné zariadenia</a:t>
                  </a:r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6354762" y="1995686"/>
                <a:ext cx="1937349" cy="1633731"/>
                <a:chOff x="5356712" y="1895233"/>
                <a:chExt cx="1937349" cy="1633731"/>
              </a:xfrm>
            </p:grpSpPr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56712" y="1895233"/>
                  <a:ext cx="1847092" cy="1633731"/>
                </a:xfrm>
                <a:prstGeom prst="rect">
                  <a:avLst/>
                </a:prstGeom>
              </p:spPr>
            </p:pic>
            <p:sp>
              <p:nvSpPr>
                <p:cNvPr id="12" name="TextBox 11"/>
                <p:cNvSpPr txBox="1"/>
                <p:nvPr/>
              </p:nvSpPr>
              <p:spPr>
                <a:xfrm>
                  <a:off x="5458255" y="2949401"/>
                  <a:ext cx="183580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sk-SK" sz="1200" b="1">
                      <a:solidFill>
                        <a:schemeClr val="accent1"/>
                      </a:solidFill>
                      <a:latin typeface="+mj-lt"/>
                      <a:ea typeface="+mj-ea"/>
                      <a:cs typeface="Trebuchet MS"/>
                    </a:rPr>
                    <a:t>Návrh pracoviska</a:t>
                  </a:r>
                </a:p>
              </p:txBody>
            </p:sp>
          </p:grpSp>
          <p:grpSp>
            <p:nvGrpSpPr>
              <p:cNvPr id="15" name="Group 14"/>
              <p:cNvGrpSpPr/>
              <p:nvPr/>
            </p:nvGrpSpPr>
            <p:grpSpPr>
              <a:xfrm>
                <a:off x="5520749" y="3132916"/>
                <a:ext cx="1969012" cy="1661163"/>
                <a:chOff x="6578229" y="2694421"/>
                <a:chExt cx="1969012" cy="1661163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78229" y="2694421"/>
                  <a:ext cx="1969012" cy="1661163"/>
                </a:xfrm>
                <a:prstGeom prst="rect">
                  <a:avLst/>
                </a:prstGeom>
              </p:spPr>
            </p:pic>
            <p:sp>
              <p:nvSpPr>
                <p:cNvPr id="14" name="TextBox 13"/>
                <p:cNvSpPr txBox="1"/>
                <p:nvPr/>
              </p:nvSpPr>
              <p:spPr>
                <a:xfrm>
                  <a:off x="6644832" y="3675915"/>
                  <a:ext cx="183580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sk-SK" sz="1200" b="1">
                      <a:solidFill>
                        <a:schemeClr val="accent1"/>
                      </a:solidFill>
                      <a:latin typeface="+mj-lt"/>
                      <a:ea typeface="+mj-ea"/>
                      <a:cs typeface="Trebuchet MS"/>
                    </a:rPr>
                    <a:t>Ergonomické zariadenia/nástroje/vybavenie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94130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1"/>
            <a:ext cx="7632700" cy="666103"/>
          </a:xfrm>
        </p:spPr>
        <p:txBody>
          <a:bodyPr lIns="0" tIns="0" rIns="0" bIns="0"/>
          <a:lstStyle/>
          <a:p>
            <a:r>
              <a:rPr lang="sk-SK" sz="2400">
                <a:solidFill>
                  <a:schemeClr val="accent1"/>
                </a:solidFill>
              </a:rPr>
              <a:t>Všeobecné zásady (hierarchia) prevencie 3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5832648" cy="4032448"/>
          </a:xfrm>
        </p:spPr>
        <p:txBody>
          <a:bodyPr lIns="0" tIns="0" rIns="0" bIns="0">
            <a:noAutofit/>
          </a:bodyPr>
          <a:lstStyle/>
          <a:p>
            <a:r>
              <a:rPr lang="sk-SK" sz="2000" dirty="0"/>
              <a:t>Najprv sa majú vykonať kolektívne opatrenia:</a:t>
            </a:r>
          </a:p>
          <a:p>
            <a:pPr lvl="1"/>
            <a:r>
              <a:rPr lang="sk-SK" sz="2000" dirty="0"/>
              <a:t>Uprednostnite spoľahlivé záchyty pred protišmykovými rukavicami, menšie bremená na zdvíhanie pred podpornými pásmi na chrbát (opora krížov)</a:t>
            </a:r>
          </a:p>
          <a:p>
            <a:r>
              <a:rPr lang="sk-SK" sz="2000" dirty="0"/>
              <a:t>Poskytovanie kvalitnej odbornej prípravy a pokynov zamestnancom:</a:t>
            </a:r>
          </a:p>
          <a:p>
            <a:pPr lvl="1"/>
            <a:r>
              <a:rPr lang="sk-SK" sz="2000" dirty="0"/>
              <a:t>Zabezpečte praktickú odbornú prípravu zameranú na správne používanie pracovného vybavenia (zdvíhacích zariadení, stoličiek, nábytku) a bezpečné držanie tela pri práci (sedenie, státie). </a:t>
            </a:r>
          </a:p>
          <a:p>
            <a:endParaRPr lang="en-US" sz="2000" dirty="0"/>
          </a:p>
        </p:txBody>
      </p:sp>
      <p:grpSp>
        <p:nvGrpSpPr>
          <p:cNvPr id="5" name="Group 4"/>
          <p:cNvGrpSpPr/>
          <p:nvPr/>
        </p:nvGrpSpPr>
        <p:grpSpPr>
          <a:xfrm>
            <a:off x="5580112" y="1131590"/>
            <a:ext cx="3008382" cy="3325375"/>
            <a:chOff x="5580112" y="1131590"/>
            <a:chExt cx="3008382" cy="332537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0112" y="1131590"/>
              <a:ext cx="3008382" cy="332537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084168" y="1779662"/>
              <a:ext cx="16794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2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ea"/>
                  <a:cs typeface="Trebuchet MS"/>
                </a:rPr>
                <a:t>Zmeny pracovných povinností a úloh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6753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4890" y="915566"/>
            <a:ext cx="7767510" cy="3287254"/>
          </a:xfrm>
        </p:spPr>
        <p:txBody>
          <a:bodyPr lIns="0" tIns="0" rIns="0" bIns="0">
            <a:noAutofit/>
          </a:bodyPr>
          <a:lstStyle/>
          <a:p>
            <a:r>
              <a:rPr lang="sk-SK" sz="2000" dirty="0"/>
              <a:t>Zaveďte dohodnuté opatrenia </a:t>
            </a:r>
          </a:p>
          <a:p>
            <a:r>
              <a:rPr lang="sk-SK" sz="2000" dirty="0"/>
              <a:t>Zabezpečte, že zodpovedné osoby zavedú dohodnuté preventívne a ochranné opatrenia. Na tento účel je dôležité:</a:t>
            </a:r>
          </a:p>
          <a:p>
            <a:pPr lvl="1"/>
            <a:r>
              <a:rPr lang="sk-SK" sz="1800" dirty="0"/>
              <a:t>Zabezpečiť jasné stanovenie zodpovednosti za zavedenie rôznych dohodnutých intervencií a opatrení</a:t>
            </a:r>
          </a:p>
          <a:p>
            <a:pPr lvl="1"/>
            <a:r>
              <a:rPr lang="sk-SK" sz="1800" dirty="0"/>
              <a:t>Usporadúvať pravidelné stretnutia so zúčastnenými osobami alebo hovoriť o akčnom pláne počas stretnutí, ktoré sa už pravidelne konajú </a:t>
            </a:r>
          </a:p>
          <a:p>
            <a:pPr lvl="1"/>
            <a:r>
              <a:rPr lang="sk-SK" sz="1800" dirty="0"/>
              <a:t>Zabezpečiť zapojenie </a:t>
            </a:r>
            <a:r>
              <a:rPr lang="sk-SK" sz="1800" dirty="0"/>
              <a:t>zamestnancov </a:t>
            </a:r>
            <a:r>
              <a:rPr lang="sk-SK" sz="1800" dirty="0"/>
              <a:t>a vyvíjanie úsilia, aby dotknutí </a:t>
            </a:r>
            <a:r>
              <a:rPr lang="sk-SK" sz="1800" dirty="0" smtClean="0"/>
              <a:t>zamestnanci </a:t>
            </a:r>
            <a:r>
              <a:rPr lang="sk-SK" sz="1800" dirty="0"/>
              <a:t>vítali zavádzanie opatrení </a:t>
            </a:r>
          </a:p>
          <a:p>
            <a:pPr marL="141750" lvl="1" indent="0">
              <a:buNone/>
            </a:pPr>
            <a:r>
              <a:rPr lang="sk-SK" sz="1800" dirty="0"/>
              <a:t/>
            </a:r>
            <a:br>
              <a:rPr lang="sk-SK" sz="1800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endParaRPr lang="sk-SK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400"/>
              <a:t>Prijatie opatrení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-236562"/>
            <a:ext cx="2057404" cy="230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697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059582"/>
            <a:ext cx="7542328" cy="2016224"/>
          </a:xfrm>
        </p:spPr>
        <p:txBody>
          <a:bodyPr lIns="0" tIns="0" rIns="0" bIns="0">
            <a:noAutofit/>
          </a:bodyPr>
          <a:lstStyle/>
          <a:p>
            <a:pPr marL="0" indent="0">
              <a:buNone/>
            </a:pPr>
            <a:endParaRPr lang="en-US" sz="2000" dirty="0"/>
          </a:p>
          <a:p>
            <a:r>
              <a:rPr lang="sk-SK" sz="2000" dirty="0"/>
              <a:t>Monitorujte zavádzanie dohodnutých opatrení</a:t>
            </a:r>
          </a:p>
          <a:p>
            <a:r>
              <a:rPr lang="sk-SK" sz="2000" dirty="0"/>
              <a:t>Zhodnoťte, či ste dosiahli svoje ciele</a:t>
            </a:r>
          </a:p>
          <a:p>
            <a:r>
              <a:rPr lang="sk-SK" sz="2000" dirty="0"/>
              <a:t>Preskúmajte celý cyklus </a:t>
            </a:r>
            <a:r>
              <a:rPr lang="sk-SK" sz="2000" dirty="0"/>
              <a:t>posúdenia </a:t>
            </a:r>
            <a:r>
              <a:rPr lang="sk-SK" sz="2000" dirty="0"/>
              <a:t>rizík a plánovania, ako aj vykonávania opatrení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400"/>
              <a:t>Monitorovanie a preskúmanie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-236562"/>
            <a:ext cx="2039116" cy="224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45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131590"/>
            <a:ext cx="7632848" cy="3312368"/>
          </a:xfrm>
        </p:spPr>
        <p:txBody>
          <a:bodyPr lIns="0" tIns="0" rIns="0" bIns="0">
            <a:noAutofit/>
          </a:bodyPr>
          <a:lstStyle/>
          <a:p>
            <a:r>
              <a:rPr lang="sk-SK" sz="2000" dirty="0"/>
              <a:t>O </a:t>
            </a:r>
            <a:r>
              <a:rPr lang="sk-SK" sz="2000" dirty="0"/>
              <a:t> posudzovaní </a:t>
            </a:r>
            <a:r>
              <a:rPr lang="sk-SK" sz="2000" dirty="0"/>
              <a:t>rizík sa musia viesť záznamy</a:t>
            </a:r>
          </a:p>
          <a:p>
            <a:r>
              <a:rPr lang="sk-SK" sz="2000" dirty="0"/>
              <a:t>Takéto záznamy môžete použiť na:</a:t>
            </a:r>
          </a:p>
          <a:p>
            <a:pPr lvl="1"/>
            <a:r>
              <a:rPr lang="sk-SK" sz="2000" dirty="0"/>
              <a:t>podávanie informácií dotknutým osobám </a:t>
            </a:r>
            <a:r>
              <a:rPr lang="sk-SK" sz="2000" dirty="0"/>
              <a:t>(zamestnancom, </a:t>
            </a:r>
            <a:r>
              <a:rPr lang="sk-SK" sz="2000" dirty="0"/>
              <a:t>zástupcom pre bezpečnosť, riadiacim pracovníkom atď.),</a:t>
            </a:r>
          </a:p>
          <a:p>
            <a:pPr lvl="1"/>
            <a:r>
              <a:rPr lang="sk-SK" sz="2000" dirty="0"/>
              <a:t>posúdenie toho, či boli zavedené potrebné opatrenia,</a:t>
            </a:r>
          </a:p>
          <a:p>
            <a:pPr lvl="1"/>
            <a:r>
              <a:rPr lang="sk-SK" sz="2000" dirty="0"/>
              <a:t>poskytnutie dôkazov dozorným orgánom,</a:t>
            </a:r>
          </a:p>
          <a:p>
            <a:pPr lvl="1"/>
            <a:r>
              <a:rPr lang="sk-SK" sz="2000" dirty="0"/>
              <a:t>revíziu opatrení, ak sa okolnosti zmenia.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2400"/>
              <a:t>Záznamy o hodnotení rizík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-236562"/>
            <a:ext cx="2036240" cy="20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64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0"/>
            <a:ext cx="7470124" cy="665308"/>
          </a:xfrm>
        </p:spPr>
        <p:txBody>
          <a:bodyPr lIns="0" tIns="0" rIns="0" bIns="0"/>
          <a:lstStyle/>
          <a:p>
            <a:r>
              <a:rPr lang="sk-SK" sz="2400">
                <a:solidFill>
                  <a:schemeClr val="accent1"/>
                </a:solidFill>
              </a:rPr>
              <a:t>Pripojte sa k nám a znížte záťaž!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27534"/>
            <a:ext cx="7180579" cy="403907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1" y="843558"/>
            <a:ext cx="7560000" cy="3645000"/>
          </a:xfrm>
        </p:spPr>
        <p:txBody>
          <a:bodyPr>
            <a:normAutofit/>
          </a:bodyPr>
          <a:lstStyle/>
          <a:p>
            <a:pPr>
              <a:buSzPct val="120000"/>
              <a:buBlip>
                <a:blip r:embed="rId4"/>
              </a:buBlip>
            </a:pPr>
            <a:endParaRPr lang="en-US" sz="16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endParaRPr lang="en-US" sz="5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sk-SK" sz="1600" dirty="0">
                <a:solidFill>
                  <a:schemeClr val="accent1"/>
                </a:solidFill>
              </a:rPr>
              <a:t>Ďalšie informácie nájdete na webovom sídle kampane:</a:t>
            </a:r>
          </a:p>
          <a:p>
            <a:pPr marL="189000" lvl="1" indent="0">
              <a:buSzPct val="120000"/>
              <a:buNone/>
            </a:pPr>
            <a:r>
              <a:rPr lang="sk-SK" sz="1600" b="1" dirty="0">
                <a:solidFill>
                  <a:schemeClr val="accent1"/>
                </a:solidFill>
                <a:hlinkClick r:id="rId5"/>
              </a:rPr>
              <a:t>healthy-workplaces.eu</a:t>
            </a:r>
          </a:p>
          <a:p>
            <a:pPr lvl="1">
              <a:buSzPct val="120000"/>
              <a:buBlip>
                <a:blip r:embed="rId4"/>
              </a:buBlip>
            </a:pPr>
            <a:endParaRPr lang="en-US" sz="16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sk-SK" sz="1600" dirty="0">
                <a:solidFill>
                  <a:schemeClr val="accent1"/>
                </a:solidFill>
              </a:rPr>
              <a:t>Prihláste sa na odber nášho spravodajcu kampane:</a:t>
            </a:r>
          </a:p>
          <a:p>
            <a:pPr marL="189000" lvl="1" indent="0">
              <a:buSzPct val="120000"/>
              <a:buNone/>
            </a:pPr>
            <a:r>
              <a:rPr lang="sk-SK" sz="1600" b="1" u="sng" dirty="0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https://healthy-workplaces.eu/sk/healthy-workplaces-newsletter</a:t>
            </a:r>
          </a:p>
          <a:p>
            <a:pPr lvl="1">
              <a:buSzPct val="120000"/>
              <a:buBlip>
                <a:blip r:embed="rId4"/>
              </a:buBlip>
            </a:pPr>
            <a:endParaRPr lang="en-US" sz="1600" b="1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endParaRPr lang="en-US" sz="5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8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8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sk-SK" sz="1600" dirty="0">
                <a:solidFill>
                  <a:schemeClr val="accent1"/>
                </a:solidFill>
              </a:rPr>
              <a:t>Sledujte informácie o činnostiach a podujatiach prostredníctvom sociálnych médií:</a:t>
            </a:r>
          </a:p>
          <a:p>
            <a:pPr marL="0" indent="0">
              <a:buSzPct val="120000"/>
              <a:buNone/>
            </a:pPr>
            <a:endParaRPr lang="en-US" sz="16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1600" dirty="0">
              <a:solidFill>
                <a:schemeClr val="accent1"/>
              </a:solidFill>
            </a:endParaRPr>
          </a:p>
        </p:txBody>
      </p:sp>
      <p:pic>
        <p:nvPicPr>
          <p:cNvPr id="6" name="Picture 14" descr="https://g.twimg.com/Twitter_logo_blue.png">
            <a:hlinkClick r:id="rId7"/>
            <a:extLst>
              <a:ext uri="{FF2B5EF4-FFF2-40B4-BE49-F238E27FC236}">
                <a16:creationId xmlns:a16="http://schemas.microsoft.com/office/drawing/2014/main" id="{D3E089A8-B42F-BE4F-A861-7BCC1F2CB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464" y="2931790"/>
            <a:ext cx="354287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https://fbcdn-sphotos-b-a.akamaihd.net/hphotos-ak-xap1/t31.0-8/1271084_10152203108461729_809245696_o.png?dl=1">
            <a:hlinkClick r:id="rId9"/>
            <a:extLst>
              <a:ext uri="{FF2B5EF4-FFF2-40B4-BE49-F238E27FC236}">
                <a16:creationId xmlns:a16="http://schemas.microsoft.com/office/drawing/2014/main" id="{58B762EE-C070-0F4F-B862-66BE1D7E6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7895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s://lh4.googleusercontent.com/9Difi9bypu9-FoUsfFWpX6odYLLjXQk_q0aPxZBSFynecMOSLoKRKWRWIfZdXRGOdXMZCahrLBG6vWrwIeT-A26iDjTucgFVCP0Fuzr79BHW5kLJ3sw">
            <a:hlinkClick r:id="rId11"/>
            <a:extLst>
              <a:ext uri="{FF2B5EF4-FFF2-40B4-BE49-F238E27FC236}">
                <a16:creationId xmlns:a16="http://schemas.microsoft.com/office/drawing/2014/main" id="{DE27942B-F58C-0648-B346-E78565C2B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3071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http://cincoaescomunicacion.com/wp-content/uploads/2013/11/linkedin-3.jpg">
            <a:hlinkClick r:id="rId13"/>
            <a:extLst>
              <a:ext uri="{FF2B5EF4-FFF2-40B4-BE49-F238E27FC236}">
                <a16:creationId xmlns:a16="http://schemas.microsoft.com/office/drawing/2014/main" id="{C9029C70-40FF-9445-8577-70D817EA7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8247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15816" y="2912045"/>
            <a:ext cx="21836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1400" b="1">
                <a:solidFill>
                  <a:srgbClr val="ACC700"/>
                </a:solidFill>
              </a:rPr>
              <a:t>#EUhealthyworkplaces </a:t>
            </a:r>
          </a:p>
        </p:txBody>
      </p:sp>
    </p:spTree>
    <p:extLst>
      <p:ext uri="{BB962C8B-B14F-4D97-AF65-F5344CB8AC3E}">
        <p14:creationId xmlns:p14="http://schemas.microsoft.com/office/powerpoint/2010/main" val="1834023322"/>
      </p:ext>
    </p:extLst>
  </p:cSld>
  <p:clrMapOvr>
    <a:masterClrMapping/>
  </p:clrMapOvr>
</p:sld>
</file>

<file path=ppt/theme/theme1.xml><?xml version="1.0" encoding="utf-8"?>
<a:theme xmlns:a="http://schemas.openxmlformats.org/drawingml/2006/main" name="1_HWC2018-19_Template_16-9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ealthy Workplaces Campaign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B1B3B4"/>
        </a:accent3>
        <a:accent4>
          <a:srgbClr val="E64715"/>
        </a:accent4>
        <a:accent5>
          <a:srgbClr val="58585A"/>
        </a:accent5>
        <a:accent6>
          <a:srgbClr val="DEE9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EUOSHA Campaign 2016-16-9.potx" id="{F7474474-7AE0-46FF-A261-8B9A1ECF96C7}" vid="{E01BF529-0D02-40D8-AC94-E48790817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HWC2018-19_Template_16-9.potx</Template>
  <TotalTime>5941</TotalTime>
  <Words>1746</Words>
  <Application>Microsoft Office PowerPoint</Application>
  <PresentationFormat>On-screen Show (16:9)</PresentationFormat>
  <Paragraphs>222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ＭＳ Ｐゴシック</vt:lpstr>
      <vt:lpstr>Arial</vt:lpstr>
      <vt:lpstr>Calibri</vt:lpstr>
      <vt:lpstr>Courier New</vt:lpstr>
      <vt:lpstr>Trebuchet MS</vt:lpstr>
      <vt:lpstr>Wingdings</vt:lpstr>
      <vt:lpstr>1_HWC2018-19_Template_16-9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Všeobecné zásady (hierarchia) prevencie 1</vt:lpstr>
      <vt:lpstr>Všeobecné zásady (hierarchia) prevencie 2</vt:lpstr>
      <vt:lpstr>Všeobecné zásady (hierarchia) prevencie 3</vt:lpstr>
      <vt:lpstr>PowerPoint Presentation</vt:lpstr>
      <vt:lpstr>PowerPoint Presentation</vt:lpstr>
      <vt:lpstr>PowerPoint Presentation</vt:lpstr>
      <vt:lpstr>Pripojte sa k nám a znížte záťaž!</vt:lpstr>
    </vt:vector>
  </TitlesOfParts>
  <Company>CDT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CDT</dc:creator>
  <cp:lastModifiedBy>Teresa CARDÁS</cp:lastModifiedBy>
  <cp:revision>590</cp:revision>
  <cp:lastPrinted>2019-10-04T15:07:06Z</cp:lastPrinted>
  <dcterms:created xsi:type="dcterms:W3CDTF">2015-10-14T15:05:30Z</dcterms:created>
  <dcterms:modified xsi:type="dcterms:W3CDTF">2021-04-22T12:55:51Z</dcterms:modified>
</cp:coreProperties>
</file>