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21"/>
  </p:notesMasterIdLst>
  <p:handoutMasterIdLst>
    <p:handoutMasterId r:id="rId22"/>
  </p:handoutMasterIdLst>
  <p:sldIdLst>
    <p:sldId id="292" r:id="rId2"/>
    <p:sldId id="293" r:id="rId3"/>
    <p:sldId id="327" r:id="rId4"/>
    <p:sldId id="365" r:id="rId5"/>
    <p:sldId id="367" r:id="rId6"/>
    <p:sldId id="369" r:id="rId7"/>
    <p:sldId id="379" r:id="rId8"/>
    <p:sldId id="370" r:id="rId9"/>
    <p:sldId id="371" r:id="rId10"/>
    <p:sldId id="372" r:id="rId11"/>
    <p:sldId id="373" r:id="rId12"/>
    <p:sldId id="380" r:id="rId13"/>
    <p:sldId id="381" r:id="rId14"/>
    <p:sldId id="382" r:id="rId15"/>
    <p:sldId id="383" r:id="rId16"/>
    <p:sldId id="375" r:id="rId17"/>
    <p:sldId id="376" r:id="rId18"/>
    <p:sldId id="377" r:id="rId19"/>
    <p:sldId id="344" r:id="rId20"/>
  </p:sldIdLst>
  <p:sldSz cx="9144000" cy="5143500" type="screen16x9"/>
  <p:notesSz cx="6808788" cy="99409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754">
          <p15:clr>
            <a:srgbClr val="A4A3A4"/>
          </p15:clr>
        </p15:guide>
        <p15:guide id="2" orient="horz" pos="577">
          <p15:clr>
            <a:srgbClr val="A4A3A4"/>
          </p15:clr>
        </p15:guide>
        <p15:guide id="3" pos="5148">
          <p15:clr>
            <a:srgbClr val="A4A3A4"/>
          </p15:clr>
        </p15:guide>
        <p15:guide id="4" pos="3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DT" initials=""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FFFFFF"/>
    <a:srgbClr val="E64715"/>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56" autoAdjust="0"/>
    <p:restoredTop sz="79749" autoAdjust="0"/>
  </p:normalViewPr>
  <p:slideViewPr>
    <p:cSldViewPr>
      <p:cViewPr varScale="1">
        <p:scale>
          <a:sx n="117" d="100"/>
          <a:sy n="117" d="100"/>
        </p:scale>
        <p:origin x="1536" y="102"/>
      </p:cViewPr>
      <p:guideLst>
        <p:guide orient="horz" pos="2754"/>
        <p:guide orient="horz" pos="577"/>
        <p:guide pos="5148"/>
        <p:guide pos="340"/>
      </p:guideLst>
    </p:cSldViewPr>
  </p:slideViewPr>
  <p:notesTextViewPr>
    <p:cViewPr>
      <p:scale>
        <a:sx n="150" d="100"/>
        <a:sy n="150" d="100"/>
      </p:scale>
      <p:origin x="0" y="0"/>
    </p:cViewPr>
  </p:notesTextViewPr>
  <p:notesViewPr>
    <p:cSldViewPr>
      <p:cViewPr varScale="1">
        <p:scale>
          <a:sx n="76" d="100"/>
          <a:sy n="76" d="100"/>
        </p:scale>
        <p:origin x="4104"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789D788-7F6F-43E6-B1EF-3E4DA791C223}" type="datetimeFigureOut">
              <a:rPr lang="en-GB"/>
              <a:pPr>
                <a:defRPr/>
              </a:pPr>
              <a:t>22/04/2021</a:t>
            </a:fld>
            <a:endParaRPr lang="en-GB"/>
          </a:p>
        </p:txBody>
      </p:sp>
      <p:sp>
        <p:nvSpPr>
          <p:cNvPr id="4" name="Footer Placeholder 3"/>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E4AB4E7F-AD37-497D-A9C3-4F0A343AC98F}"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56038" y="0"/>
            <a:ext cx="2951162" cy="498475"/>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94D9837-B53E-4C8A-81EB-1A389F8C3129}" type="datetimeFigureOut">
              <a:rPr lang="en-GB"/>
              <a:pPr>
                <a:defRPr/>
              </a:pPr>
              <a:t>22/04/2021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80A5E2EF-879C-43E1-9AE3-C1A548591F2D}"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ro/tools-and-publications/publications/factsheets/71/view"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C6778D-BF96-4F39-8EA5-B515A938DE65}" type="slidenum">
              <a:rPr lang="en-GB">
                <a:solidFill>
                  <a:srgbClr val="000000"/>
                </a:solidFill>
                <a:ea typeface="ＭＳ Ｐゴシック" pitchFamily="34" charset="-128"/>
                <a:cs typeface="Arial" charset="0"/>
              </a:rPr>
              <a:pPr fontAlgn="base">
                <a:spcBef>
                  <a:spcPct val="0"/>
                </a:spcBef>
                <a:spcAft>
                  <a:spcPct val="0"/>
                </a:spcAft>
              </a:pPr>
              <a:t>1</a:t>
            </a:fld>
            <a:endParaRPr lang="en-GB">
              <a:solidFill>
                <a:srgbClr val="000000"/>
              </a:solidFill>
              <a:ea typeface="ＭＳ Ｐゴシック" pitchFamily="34" charset="-128"/>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568FBA8-0F38-44D5-B1AF-DEF87E2C4226}" type="slidenum">
              <a:rPr lang="en-GB">
                <a:cs typeface="Arial" charset="0"/>
              </a:rPr>
              <a:pPr fontAlgn="base">
                <a:spcBef>
                  <a:spcPct val="0"/>
                </a:spcBef>
                <a:spcAft>
                  <a:spcPct val="0"/>
                </a:spcAft>
              </a:pPr>
              <a:t>2</a:t>
            </a:fld>
            <a:endParaRPr lang="en-GB">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o-RO" sz="1400" smtClean="0"/>
              <a:t>Afecțiunile musculo-scheletice de origine profesională (AMS-OP) sunt </a:t>
            </a:r>
            <a:r>
              <a:rPr lang="ro-RO" sz="1400" u="sng" smtClean="0"/>
              <a:t>deteriorări ale structurilor corporale</a:t>
            </a:r>
            <a:r>
              <a:rPr lang="ro-RO" sz="1400" smtClean="0"/>
              <a:t>, cum ar fi:</a:t>
            </a:r>
          </a:p>
          <a:p>
            <a:pPr marL="742950" lvl="1" indent="-285750">
              <a:spcBef>
                <a:spcPct val="0"/>
              </a:spcBef>
              <a:buFontTx/>
              <a:buChar char="•"/>
            </a:pPr>
            <a:r>
              <a:rPr lang="ro-RO" sz="1400" smtClean="0"/>
              <a:t>mușchi</a:t>
            </a:r>
          </a:p>
          <a:p>
            <a:pPr marL="742950" lvl="1" indent="-285750">
              <a:spcBef>
                <a:spcPct val="0"/>
              </a:spcBef>
              <a:buFontTx/>
              <a:buChar char="•"/>
            </a:pPr>
            <a:r>
              <a:rPr lang="ro-RO" sz="1400" smtClean="0"/>
              <a:t>articulații</a:t>
            </a:r>
          </a:p>
          <a:p>
            <a:pPr marL="742950" lvl="1" indent="-285750">
              <a:spcBef>
                <a:spcPct val="0"/>
              </a:spcBef>
              <a:buFontTx/>
              <a:buChar char="•"/>
            </a:pPr>
            <a:r>
              <a:rPr lang="ro-RO" sz="1400" smtClean="0"/>
              <a:t>tendoane</a:t>
            </a:r>
          </a:p>
          <a:p>
            <a:pPr marL="742950" lvl="1" indent="-285750">
              <a:spcBef>
                <a:spcPct val="0"/>
              </a:spcBef>
              <a:buFontTx/>
              <a:buChar char="•"/>
            </a:pPr>
            <a:r>
              <a:rPr lang="ro-RO" sz="1400" smtClean="0"/>
              <a:t>ligamente</a:t>
            </a:r>
          </a:p>
          <a:p>
            <a:pPr marL="742950" lvl="1" indent="-285750">
              <a:spcBef>
                <a:spcPct val="0"/>
              </a:spcBef>
              <a:buFontTx/>
              <a:buChar char="•"/>
            </a:pPr>
            <a:r>
              <a:rPr lang="ro-RO" sz="1400" smtClean="0"/>
              <a:t>nervi</a:t>
            </a:r>
          </a:p>
          <a:p>
            <a:pPr marL="742950" lvl="1" indent="-285750">
              <a:spcBef>
                <a:spcPct val="0"/>
              </a:spcBef>
              <a:buFontTx/>
              <a:buChar char="•"/>
            </a:pPr>
            <a:r>
              <a:rPr lang="ro-RO" sz="1400" smtClean="0"/>
              <a:t>oase</a:t>
            </a:r>
          </a:p>
          <a:p>
            <a:pPr marL="742950" lvl="1" indent="-285750">
              <a:spcBef>
                <a:spcPct val="0"/>
              </a:spcBef>
              <a:buFontTx/>
              <a:buChar char="•"/>
            </a:pPr>
            <a:r>
              <a:rPr lang="ro-RO" sz="1400" smtClean="0"/>
              <a:t>sistemul vascular local.</a:t>
            </a:r>
          </a:p>
          <a:p>
            <a:pPr>
              <a:spcBef>
                <a:spcPct val="0"/>
              </a:spcBef>
            </a:pPr>
            <a:r>
              <a:rPr lang="ro-RO" sz="1400" smtClean="0"/>
              <a:t>AMS-OP sunt </a:t>
            </a:r>
            <a:r>
              <a:rPr lang="ro-RO" sz="1400" u="sng" smtClean="0"/>
              <a:t>cauzate sau agravate în principal de muncă</a:t>
            </a:r>
            <a:r>
              <a:rPr lang="ro-RO" sz="1400" smtClean="0"/>
              <a:t> și de caracteristicile mediului imediat în care se desfășoară aceasta. </a:t>
            </a:r>
          </a:p>
          <a:p>
            <a:pPr>
              <a:spcBef>
                <a:spcPct val="0"/>
              </a:spcBef>
            </a:pPr>
            <a:r>
              <a:rPr lang="ro-RO" smtClean="0"/>
              <a:t> </a:t>
            </a:r>
          </a:p>
          <a:p>
            <a:pPr>
              <a:spcBef>
                <a:spcPct val="0"/>
              </a:spcBef>
            </a:pPr>
            <a:r>
              <a:rPr lang="ro-RO" smtClean="0"/>
              <a:t>EU-OSHA, 2007. „Fișa informativă 71 - Introducere în afecțiunile musculo-scheletice de origine profesională” (disponibilă la </a:t>
            </a:r>
            <a:r>
              <a:rPr lang="ro-RO" u="sng" smtClean="0">
                <a:hlinkClick r:id="rId3"/>
              </a:rPr>
              <a:t>https://osha.europa.eu/ro/tools-and-publications/publications/factsheets/71/view</a:t>
            </a:r>
            <a:r>
              <a:rPr lang="ro-RO" u="sng" smtClean="0"/>
              <a:t>).</a:t>
            </a:r>
          </a:p>
          <a:p>
            <a:pPr>
              <a:spcBef>
                <a:spcPct val="0"/>
              </a:spcBef>
            </a:pPr>
            <a:endParaRPr lang="en-GB" smtClean="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1EBA2C0-02E8-49D8-BD42-E650EE61DE2D}" type="slidenum">
              <a:rPr lang="en-GB">
                <a:cs typeface="Arial" charset="0"/>
              </a:rPr>
              <a:pPr fontAlgn="base">
                <a:spcBef>
                  <a:spcPct val="0"/>
                </a:spcBef>
                <a:spcAft>
                  <a:spcPct val="0"/>
                </a:spcAft>
              </a:pPr>
              <a:t>3</a:t>
            </a:fld>
            <a:endParaRPr lang="en-GB">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o-RO" smtClean="0"/>
              <a:t>La AMS de origine profesională pot să contribuie diferite categorii de factori. Aceștia pot acționa separat sau împreună. Așadar, atunci când se evaluează AMS de origine profesională ar trebui să se țină seama de expunerea la acești factori de risc combinați. </a:t>
            </a:r>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E72496-2DED-4E1B-BFF8-621EB8D72078}" type="slidenum">
              <a:rPr lang="en-GB">
                <a:cs typeface="Arial" charset="0"/>
              </a:rPr>
              <a:pPr fontAlgn="base">
                <a:spcBef>
                  <a:spcPct val="0"/>
                </a:spcBef>
                <a:spcAft>
                  <a:spcPct val="0"/>
                </a:spcAft>
              </a:pPr>
              <a:t>4</a:t>
            </a:fld>
            <a:endParaRPr lang="en-GB">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0245FF-8133-4CCD-9E67-2B2525E029AE}" type="slidenum">
              <a:rPr lang="en-GB">
                <a:cs typeface="Arial" charset="0"/>
              </a:rPr>
              <a:pPr fontAlgn="base">
                <a:spcBef>
                  <a:spcPct val="0"/>
                </a:spcBef>
                <a:spcAft>
                  <a:spcPct val="0"/>
                </a:spcAft>
              </a:pPr>
              <a:t>5</a:t>
            </a:fld>
            <a:endParaRPr lang="en-GB">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E6FC35-E545-4401-98D5-7A3F50D4DDAF}" type="slidenum">
              <a:rPr lang="en-GB">
                <a:cs typeface="Arial" charset="0"/>
              </a:rPr>
              <a:pPr fontAlgn="base">
                <a:spcBef>
                  <a:spcPct val="0"/>
                </a:spcBef>
                <a:spcAft>
                  <a:spcPct val="0"/>
                </a:spcAft>
              </a:pPr>
              <a:t>6</a:t>
            </a:fld>
            <a:endParaRPr lang="en-GB">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BA4FC79-25D8-411C-AFE1-0AA1C8B8EC3D}" type="slidenum">
              <a:rPr lang="en-GB">
                <a:cs typeface="Arial" charset="0"/>
              </a:rPr>
              <a:pPr fontAlgn="base">
                <a:spcBef>
                  <a:spcPct val="0"/>
                </a:spcBef>
                <a:spcAft>
                  <a:spcPct val="0"/>
                </a:spcAft>
              </a:pPr>
              <a:t>7</a:t>
            </a:fld>
            <a:endParaRPr lang="en-GB">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30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11384AD-FD31-4DF0-A7C6-344B1CA51E35}" type="slidenum">
              <a:rPr lang="en-GB">
                <a:cs typeface="Arial" charset="0"/>
              </a:rPr>
              <a:pPr fontAlgn="base">
                <a:spcBef>
                  <a:spcPct val="0"/>
                </a:spcBef>
                <a:spcAft>
                  <a:spcPct val="0"/>
                </a:spcAft>
              </a:pPr>
              <a:t>8</a:t>
            </a:fld>
            <a:endParaRPr lang="en-GB">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32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974F1F-BCEC-44D1-9C31-75997F99B508}" type="slidenum">
              <a:rPr lang="en-GB">
                <a:cs typeface="Arial" charset="0"/>
              </a:rPr>
              <a:pPr fontAlgn="base">
                <a:spcBef>
                  <a:spcPct val="0"/>
                </a:spcBef>
                <a:spcAft>
                  <a:spcPct val="0"/>
                </a:spcAft>
              </a:pPr>
              <a:t>9</a:t>
            </a:fld>
            <a:endParaRPr lang="en-GB">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348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4CFAAE-3339-46B0-85B3-B8419CD528F0}" type="slidenum">
              <a:rPr lang="en-GB">
                <a:cs typeface="Arial" charset="0"/>
              </a:rPr>
              <a:pPr fontAlgn="base">
                <a:spcBef>
                  <a:spcPct val="0"/>
                </a:spcBef>
                <a:spcAft>
                  <a:spcPct val="0"/>
                </a:spcAft>
              </a:pPr>
              <a:t>10</a:t>
            </a:fld>
            <a:endParaRPr lang="en-GB">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368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8697426-CFE9-4F49-B6DE-94F7AE495283}" type="slidenum">
              <a:rPr lang="en-GB">
                <a:cs typeface="Arial" charset="0"/>
              </a:rPr>
              <a:pPr fontAlgn="base">
                <a:spcBef>
                  <a:spcPct val="0"/>
                </a:spcBef>
                <a:spcAft>
                  <a:spcPct val="0"/>
                </a:spcAft>
              </a:pPr>
              <a:t>11</a:t>
            </a:fld>
            <a:endParaRPr lang="en-GB">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38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678478-1C39-43B0-85D3-65CB68BDD805}" type="slidenum">
              <a:rPr lang="en-GB">
                <a:cs typeface="Arial" charset="0"/>
              </a:rPr>
              <a:pPr fontAlgn="base">
                <a:spcBef>
                  <a:spcPct val="0"/>
                </a:spcBef>
                <a:spcAft>
                  <a:spcPct val="0"/>
                </a:spcAft>
              </a:pPr>
              <a:t>12</a:t>
            </a:fld>
            <a:endParaRPr lang="en-GB">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o-RO" smtClean="0"/>
              <a:t>Aceste măsuri sunt prezentate cu titlu de exemplu. Cele mai multe ar putea fi considerate exemple de „bune practici” și prin urmare nu sunt neapărat obligatorii sau relevante pentru toate locurile de muncă. Relevanța lor va depinde de particularitățile fiecărui loc de muncă (și de rezultatele evaluării riscurilor). </a:t>
            </a:r>
            <a:br>
              <a:rPr lang="ro-RO" smtClean="0"/>
            </a:br>
            <a:endParaRPr lang="ro-RO" smtClean="0"/>
          </a:p>
        </p:txBody>
      </p:sp>
      <p:sp>
        <p:nvSpPr>
          <p:cNvPr id="409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8BADC93-4826-4A94-A109-BF25645FA42A}" type="slidenum">
              <a:rPr lang="en-GB">
                <a:cs typeface="Arial" charset="0"/>
              </a:rPr>
              <a:pPr fontAlgn="base">
                <a:spcBef>
                  <a:spcPct val="0"/>
                </a:spcBef>
                <a:spcAft>
                  <a:spcPct val="0"/>
                </a:spcAft>
              </a:pPr>
              <a:t>13</a:t>
            </a:fld>
            <a:endParaRPr lang="en-GB">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o-RO" smtClean="0"/>
              <a:t>Aceste măsuri sunt prezentate cu titlu de exemplu. Cele mai multe ar putea fi considerate exemple de „bune practici” și prin urmare nu sunt neapărat obligatorii sau relevante pentru toate locurile de muncă. Relevanța lor va depinde de particularitățile fiecărui loc de muncă (și de rezultatele evaluării riscurilor). </a:t>
            </a:r>
            <a:br>
              <a:rPr lang="ro-RO" smtClean="0"/>
            </a:br>
            <a:endParaRPr lang="ro-RO" smtClean="0"/>
          </a:p>
        </p:txBody>
      </p:sp>
      <p:sp>
        <p:nvSpPr>
          <p:cNvPr id="430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AF67217-AE84-4345-AE3F-B7B705251DF3}" type="slidenum">
              <a:rPr lang="en-GB">
                <a:cs typeface="Arial" charset="0"/>
              </a:rPr>
              <a:pPr fontAlgn="base">
                <a:spcBef>
                  <a:spcPct val="0"/>
                </a:spcBef>
                <a:spcAft>
                  <a:spcPct val="0"/>
                </a:spcAft>
              </a:pPr>
              <a:t>14</a:t>
            </a:fld>
            <a:endParaRPr lang="en-GB">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o-RO" smtClean="0"/>
              <a:t>Aceste măsuri sunt prezentate cu titlu de exemplu. Cele mai multe ar putea fi considerate exemple de „bune practici” și prin urmare nu sunt neapărat obligatorii sau relevante pentru toate locurile de muncă. Relevanța lor va depinde de particularitățile fiecărui loc de muncă (și de rezultatele evaluării riscurilor). </a:t>
            </a:r>
          </a:p>
        </p:txBody>
      </p:sp>
      <p:sp>
        <p:nvSpPr>
          <p:cNvPr id="450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F1190EC-4F72-406E-922E-166986050F10}" type="slidenum">
              <a:rPr lang="en-GB">
                <a:cs typeface="Arial" charset="0"/>
              </a:rPr>
              <a:pPr fontAlgn="base">
                <a:spcBef>
                  <a:spcPct val="0"/>
                </a:spcBef>
                <a:spcAft>
                  <a:spcPct val="0"/>
                </a:spcAft>
              </a:pPr>
              <a:t>15</a:t>
            </a:fld>
            <a:endParaRPr lang="en-GB">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47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BD56759-9BA6-4C89-B108-D0B85030B410}" type="slidenum">
              <a:rPr lang="en-GB">
                <a:cs typeface="Arial" charset="0"/>
              </a:rPr>
              <a:pPr fontAlgn="base">
                <a:spcBef>
                  <a:spcPct val="0"/>
                </a:spcBef>
                <a:spcAft>
                  <a:spcPct val="0"/>
                </a:spcAft>
              </a:pPr>
              <a:t>16</a:t>
            </a:fld>
            <a:endParaRPr lang="en-GB">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491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0D493F7-5089-4C22-ACE0-38124FF6F661}" type="slidenum">
              <a:rPr lang="en-GB">
                <a:cs typeface="Arial" charset="0"/>
              </a:rPr>
              <a:pPr fontAlgn="base">
                <a:spcBef>
                  <a:spcPct val="0"/>
                </a:spcBef>
                <a:spcAft>
                  <a:spcPct val="0"/>
                </a:spcAft>
              </a:pPr>
              <a:t>17</a:t>
            </a:fld>
            <a:endParaRPr lang="en-GB">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512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2B3D6D-7923-47F3-81C8-3EE6BB145205}" type="slidenum">
              <a:rPr lang="en-GB">
                <a:cs typeface="Arial" charset="0"/>
              </a:rPr>
              <a:pPr fontAlgn="base">
                <a:spcBef>
                  <a:spcPct val="0"/>
                </a:spcBef>
                <a:spcAft>
                  <a:spcPct val="0"/>
                </a:spcAft>
              </a:pPr>
              <a:t>18</a:t>
            </a:fld>
            <a:endParaRPr lang="en-GB">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o-RO" smtClean="0">
                <a:solidFill>
                  <a:srgbClr val="ACC700"/>
                </a:solidFill>
              </a:rPr>
              <a:t>© Agenția Europeană pentru Securitate și Sănătate în Muncă, 2020</a:t>
            </a:r>
          </a:p>
          <a:p>
            <a:pPr>
              <a:spcBef>
                <a:spcPct val="0"/>
              </a:spcBef>
            </a:pPr>
            <a:r>
              <a:rPr lang="ro-RO" smtClean="0">
                <a:solidFill>
                  <a:srgbClr val="ACC700"/>
                </a:solidFill>
              </a:rPr>
              <a:t>Reproducerea este autorizată cu condiția menționării sursei.</a:t>
            </a:r>
          </a:p>
          <a:p>
            <a:pPr>
              <a:spcBef>
                <a:spcPct val="0"/>
              </a:spcBef>
            </a:pPr>
            <a:r>
              <a:rPr lang="ro-RO" smtClean="0">
                <a:solidFill>
                  <a:srgbClr val="ACC700"/>
                </a:solidFill>
              </a:rPr>
              <a:t>Pentru utilizarea sau reproducerea în orice fel a fotografiilor sau a altor materiale pentru care EU-OSHA nu deține drepturile de autor, trebuie solicitat acordul direct de la deținătorii drepturilor de autor.</a:t>
            </a:r>
          </a:p>
          <a:p>
            <a:pPr>
              <a:spcBef>
                <a:spcPct val="0"/>
              </a:spcBef>
            </a:pPr>
            <a:endParaRPr lang="fr-FR" smtClean="0"/>
          </a:p>
        </p:txBody>
      </p:sp>
      <p:sp>
        <p:nvSpPr>
          <p:cNvPr id="532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77505E-CAD0-4CBC-A385-1E5F9A6FFC93}" type="slidenum">
              <a:rPr lang="en-GB">
                <a:cs typeface="Arial" charset="0"/>
              </a:rPr>
              <a:pPr fontAlgn="base">
                <a:spcBef>
                  <a:spcPct val="0"/>
                </a:spcBef>
                <a:spcAft>
                  <a:spcPct val="0"/>
                </a:spcAft>
              </a:pPr>
              <a:t>19</a:t>
            </a:fld>
            <a:endParaRPr lang="en-GB">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FONDO-PORTADA-PATRON-EUOSHA-2011-16-9.png" descr="/Volumes/XRAID/Equipo Rojo/EU-OSHA/18-0115 PPT templates update/PNG/FONDO-PORTADA-PATRON-EUOSHA-2011-16-9.png"/>
          <p:cNvPicPr>
            <a:picLocks noChangeAspect="1"/>
          </p:cNvPicPr>
          <p:nvPr/>
        </p:nvPicPr>
        <p:blipFill>
          <a:blip r:embed="rId2" r:link="rId3"/>
          <a:srcRect/>
          <a:stretch>
            <a:fillRect/>
          </a:stretch>
        </p:blipFill>
        <p:spPr bwMode="auto">
          <a:xfrm>
            <a:off x="0" y="0"/>
            <a:ext cx="9144000" cy="5145088"/>
          </a:xfrm>
          <a:prstGeom prst="rect">
            <a:avLst/>
          </a:prstGeom>
          <a:noFill/>
          <a:ln w="9525">
            <a:noFill/>
            <a:miter lim="800000"/>
            <a:headEnd/>
            <a:tailEnd/>
          </a:ln>
        </p:spPr>
      </p:pic>
      <p:sp>
        <p:nvSpPr>
          <p:cNvPr id="5" name="Slide Number Placeholder 9"/>
          <p:cNvSpPr txBox="1">
            <a:spLocks/>
          </p:cNvSpPr>
          <p:nvPr/>
        </p:nvSpPr>
        <p:spPr>
          <a:xfrm>
            <a:off x="8535988" y="4806950"/>
            <a:ext cx="609600" cy="273050"/>
          </a:xfrm>
          <a:prstGeom prst="rect">
            <a:avLst/>
          </a:prstGeom>
        </p:spPr>
        <p:txBody>
          <a:bodyPr lIns="51435" tIns="25718" rIns="51435" bIns="25718"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88" dirty="0"/>
          </a:p>
        </p:txBody>
      </p:sp>
      <p:pic>
        <p:nvPicPr>
          <p:cNvPr id="6" name="Bild 2" descr="111004_EU-OSHA_PPT_Corporate logo.png"/>
          <p:cNvPicPr>
            <a:picLocks noChangeAspect="1"/>
          </p:cNvPicPr>
          <p:nvPr/>
        </p:nvPicPr>
        <p:blipFill>
          <a:blip r:embed="rId4"/>
          <a:srcRect/>
          <a:stretch>
            <a:fillRect/>
          </a:stretch>
        </p:blipFill>
        <p:spPr bwMode="auto">
          <a:xfrm>
            <a:off x="444500" y="4132263"/>
            <a:ext cx="958850" cy="542925"/>
          </a:xfrm>
          <a:prstGeom prst="rect">
            <a:avLst/>
          </a:prstGeom>
          <a:noFill/>
          <a:ln w="9525">
            <a:noFill/>
            <a:miter lim="800000"/>
            <a:headEnd/>
            <a:tailEnd/>
          </a:ln>
        </p:spPr>
      </p:pic>
      <p:sp>
        <p:nvSpPr>
          <p:cNvPr id="7" name="Textplatzhalter 2"/>
          <p:cNvSpPr txBox="1">
            <a:spLocks/>
          </p:cNvSpPr>
          <p:nvPr/>
        </p:nvSpPr>
        <p:spPr>
          <a:xfrm>
            <a:off x="450850" y="4816475"/>
            <a:ext cx="7439025" cy="246063"/>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r>
              <a:rPr lang="ro-RO" sz="506"/>
              <a:t>Securitatea și sănătatea în muncă – preocuparea noastră, a tuturor. În avantajul tău. În beneficiul companiilor.</a:t>
            </a:r>
          </a:p>
        </p:txBody>
      </p:sp>
      <p:pic>
        <p:nvPicPr>
          <p:cNvPr id="8" name="Bild 4" descr="111004_EU-OSHA_PPT_EU logo.png"/>
          <p:cNvPicPr>
            <a:picLocks noChangeAspect="1"/>
          </p:cNvPicPr>
          <p:nvPr/>
        </p:nvPicPr>
        <p:blipFill>
          <a:blip r:embed="rId5"/>
          <a:srcRect/>
          <a:stretch>
            <a:fillRect/>
          </a:stretch>
        </p:blipFill>
        <p:spPr bwMode="auto">
          <a:xfrm>
            <a:off x="4275138" y="4432300"/>
            <a:ext cx="368300" cy="242888"/>
          </a:xfrm>
          <a:prstGeom prst="rect">
            <a:avLst/>
          </a:prstGeom>
          <a:noFill/>
          <a:ln w="9525">
            <a:noFill/>
            <a:miter lim="800000"/>
            <a:headEnd/>
            <a:tailEnd/>
          </a:ln>
        </p:spPr>
      </p:pic>
      <p:pic>
        <p:nvPicPr>
          <p:cNvPr id="9" name="Bild 5" descr="111004_EU-OSHA_PPT_HW logo.png"/>
          <p:cNvPicPr>
            <a:picLocks noChangeAspect="1"/>
          </p:cNvPicPr>
          <p:nvPr/>
        </p:nvPicPr>
        <p:blipFill>
          <a:blip r:embed="rId6"/>
          <a:srcRect/>
          <a:stretch>
            <a:fillRect/>
          </a:stretch>
        </p:blipFill>
        <p:spPr bwMode="auto">
          <a:xfrm>
            <a:off x="7596188" y="4213225"/>
            <a:ext cx="508000" cy="474663"/>
          </a:xfrm>
          <a:prstGeom prst="rect">
            <a:avLst/>
          </a:prstGeom>
          <a:noFill/>
          <a:ln w="9525">
            <a:noFill/>
            <a:miter lim="800000"/>
            <a:headEnd/>
            <a:tailEnd/>
          </a:ln>
        </p:spPr>
      </p:pic>
      <p:pic>
        <p:nvPicPr>
          <p:cNvPr id="10" name="Picture 14"/>
          <p:cNvPicPr>
            <a:picLocks noChangeAspect="1"/>
          </p:cNvPicPr>
          <p:nvPr userDrawn="1"/>
        </p:nvPicPr>
        <p:blipFill>
          <a:blip r:embed="rId7"/>
          <a:srcRect/>
          <a:stretch>
            <a:fillRect/>
          </a:stretch>
        </p:blipFill>
        <p:spPr bwMode="auto">
          <a:xfrm>
            <a:off x="8442325" y="-34925"/>
            <a:ext cx="695325" cy="5210175"/>
          </a:xfrm>
          <a:prstGeom prst="rect">
            <a:avLst/>
          </a:prstGeom>
          <a:noFill/>
          <a:ln w="9525">
            <a:noFill/>
            <a:miter lim="800000"/>
            <a:headEnd/>
            <a:tailEnd/>
          </a:ln>
        </p:spPr>
      </p:pic>
      <p:pic>
        <p:nvPicPr>
          <p:cNvPr id="11" name="Picture 3"/>
          <p:cNvPicPr>
            <a:picLocks noChangeAspect="1"/>
          </p:cNvPicPr>
          <p:nvPr userDrawn="1"/>
        </p:nvPicPr>
        <p:blipFill>
          <a:blip r:embed="rId8"/>
          <a:srcRect/>
          <a:stretch>
            <a:fillRect/>
          </a:stretch>
        </p:blipFill>
        <p:spPr bwMode="auto">
          <a:xfrm>
            <a:off x="0" y="0"/>
            <a:ext cx="9144000" cy="5143500"/>
          </a:xfrm>
          <a:prstGeom prst="rect">
            <a:avLst/>
          </a:prstGeom>
          <a:noFill/>
          <a:ln w="9525">
            <a:noFill/>
            <a:miter lim="800000"/>
            <a:headEnd/>
            <a:tailEnd/>
          </a:ln>
        </p:spPr>
      </p:pic>
      <p:pic>
        <p:nvPicPr>
          <p:cNvPr id="12" name="Picture 11"/>
          <p:cNvPicPr>
            <a:picLocks noChangeAspect="1"/>
          </p:cNvPicPr>
          <p:nvPr userDrawn="1"/>
        </p:nvPicPr>
        <p:blipFill>
          <a:blip r:embed="rId7"/>
          <a:srcRect/>
          <a:stretch>
            <a:fillRect/>
          </a:stretch>
        </p:blipFill>
        <p:spPr bwMode="auto">
          <a:xfrm>
            <a:off x="8442325" y="0"/>
            <a:ext cx="695325" cy="5208588"/>
          </a:xfrm>
          <a:prstGeom prst="rect">
            <a:avLst/>
          </a:prstGeom>
          <a:noFill/>
          <a:ln w="9525">
            <a:noFill/>
            <a:miter lim="800000"/>
            <a:headEnd/>
            <a:tailEnd/>
          </a:ln>
        </p:spPr>
      </p:pic>
      <p:pic>
        <p:nvPicPr>
          <p:cNvPr id="14" name="Picture 2"/>
          <p:cNvPicPr>
            <a:picLocks noChangeAspect="1"/>
          </p:cNvPicPr>
          <p:nvPr userDrawn="1"/>
        </p:nvPicPr>
        <p:blipFill>
          <a:blip r:embed="rId9"/>
          <a:srcRect l="81898" r="7864"/>
          <a:stretch>
            <a:fillRect/>
          </a:stretch>
        </p:blipFill>
        <p:spPr bwMode="auto">
          <a:xfrm>
            <a:off x="8243888" y="0"/>
            <a:ext cx="936625" cy="5143500"/>
          </a:xfrm>
          <a:prstGeom prst="rect">
            <a:avLst/>
          </a:prstGeom>
          <a:noFill/>
          <a:ln w="9525">
            <a:noFill/>
            <a:miter lim="800000"/>
            <a:headEnd/>
            <a:tailEnd/>
          </a:ln>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13" name="Subtitle 2"/>
          <p:cNvSpPr>
            <a:spLocks noGrp="1"/>
          </p:cNvSpPr>
          <p:nvPr>
            <p:ph type="subTitle" idx="10"/>
          </p:nvPr>
        </p:nvSpPr>
        <p:spPr>
          <a:xfrm>
            <a:off x="450000" y="3469500"/>
            <a:ext cx="7646400" cy="506406"/>
          </a:xfrm>
        </p:spPr>
        <p:txBody>
          <a:bodyPr lIns="0" tIns="0" rIns="0" bIns="0"/>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4" name="FONDO-PORTADA-PATRON-EUOSHA-2011-16-9.png" descr="/Volumes/XRAID/Equipo Rojo/EU-OSHA/18-0115 PPT templates update/PNG/FONDO-PORTADA-PATRON-EUOSHA-2011-16-9.png"/>
          <p:cNvPicPr>
            <a:picLocks noChangeAspect="1"/>
          </p:cNvPicPr>
          <p:nvPr userDrawn="1"/>
        </p:nvPicPr>
        <p:blipFill>
          <a:blip r:embed="rId2" r:link="rId3"/>
          <a:srcRect/>
          <a:stretch>
            <a:fillRect/>
          </a:stretch>
        </p:blipFill>
        <p:spPr bwMode="auto">
          <a:xfrm>
            <a:off x="0" y="0"/>
            <a:ext cx="9144000" cy="5145088"/>
          </a:xfrm>
          <a:prstGeom prst="rect">
            <a:avLst/>
          </a:prstGeom>
          <a:noFill/>
          <a:ln w="9525">
            <a:noFill/>
            <a:miter lim="800000"/>
            <a:headEnd/>
            <a:tailEnd/>
          </a:ln>
        </p:spPr>
      </p:pic>
      <p:sp>
        <p:nvSpPr>
          <p:cNvPr id="5" name="Slide Number Placeholder 9"/>
          <p:cNvSpPr txBox="1">
            <a:spLocks/>
          </p:cNvSpPr>
          <p:nvPr/>
        </p:nvSpPr>
        <p:spPr>
          <a:xfrm>
            <a:off x="8535988" y="4806950"/>
            <a:ext cx="609600" cy="273050"/>
          </a:xfrm>
          <a:prstGeom prst="rect">
            <a:avLst/>
          </a:prstGeom>
        </p:spPr>
        <p:txBody>
          <a:bodyPr lIns="51435" tIns="25718" rIns="51435" bIns="25718"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88" dirty="0"/>
          </a:p>
        </p:txBody>
      </p:sp>
      <p:sp>
        <p:nvSpPr>
          <p:cNvPr id="6" name="Textplatzhalter 2"/>
          <p:cNvSpPr txBox="1">
            <a:spLocks/>
          </p:cNvSpPr>
          <p:nvPr/>
        </p:nvSpPr>
        <p:spPr>
          <a:xfrm>
            <a:off x="450850" y="4816475"/>
            <a:ext cx="7439025" cy="246063"/>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r>
              <a:rPr lang="ro-RO" sz="506"/>
              <a:t>Securitatea și sănătatea în muncă – preocuparea noastră, a tuturor. În avantajul tău. În beneficiul companiilor.</a:t>
            </a:r>
          </a:p>
        </p:txBody>
      </p:sp>
      <p:pic>
        <p:nvPicPr>
          <p:cNvPr id="7" name="Bild 2" descr="111004_EU-OSHA_PPT_Corporate logo.png"/>
          <p:cNvPicPr>
            <a:picLocks noChangeAspect="1"/>
          </p:cNvPicPr>
          <p:nvPr/>
        </p:nvPicPr>
        <p:blipFill>
          <a:blip r:embed="rId4"/>
          <a:srcRect/>
          <a:stretch>
            <a:fillRect/>
          </a:stretch>
        </p:blipFill>
        <p:spPr bwMode="auto">
          <a:xfrm>
            <a:off x="444500" y="4132263"/>
            <a:ext cx="1031875" cy="542925"/>
          </a:xfrm>
          <a:prstGeom prst="rect">
            <a:avLst/>
          </a:prstGeom>
          <a:noFill/>
          <a:ln w="9525">
            <a:noFill/>
            <a:miter lim="800000"/>
            <a:headEnd/>
            <a:tailEnd/>
          </a:ln>
        </p:spPr>
      </p:pic>
      <p:pic>
        <p:nvPicPr>
          <p:cNvPr id="8" name="Bild 4" descr="111004_EU-OSHA_PPT_EU logo.png"/>
          <p:cNvPicPr>
            <a:picLocks noChangeAspect="1"/>
          </p:cNvPicPr>
          <p:nvPr/>
        </p:nvPicPr>
        <p:blipFill>
          <a:blip r:embed="rId5"/>
          <a:srcRect/>
          <a:stretch>
            <a:fillRect/>
          </a:stretch>
        </p:blipFill>
        <p:spPr bwMode="auto">
          <a:xfrm>
            <a:off x="4275138" y="4432300"/>
            <a:ext cx="368300" cy="242888"/>
          </a:xfrm>
          <a:prstGeom prst="rect">
            <a:avLst/>
          </a:prstGeom>
          <a:noFill/>
          <a:ln w="9525">
            <a:noFill/>
            <a:miter lim="800000"/>
            <a:headEnd/>
            <a:tailEnd/>
          </a:ln>
        </p:spPr>
      </p:pic>
      <p:pic>
        <p:nvPicPr>
          <p:cNvPr id="9" name="Bild 5" descr="111004_EU-OSHA_PPT_HW logo.png"/>
          <p:cNvPicPr>
            <a:picLocks noChangeAspect="1"/>
          </p:cNvPicPr>
          <p:nvPr/>
        </p:nvPicPr>
        <p:blipFill>
          <a:blip r:embed="rId6"/>
          <a:srcRect/>
          <a:stretch>
            <a:fillRect/>
          </a:stretch>
        </p:blipFill>
        <p:spPr bwMode="auto">
          <a:xfrm>
            <a:off x="7596188" y="4213225"/>
            <a:ext cx="508000" cy="474663"/>
          </a:xfrm>
          <a:prstGeom prst="rect">
            <a:avLst/>
          </a:prstGeom>
          <a:noFill/>
          <a:ln w="9525">
            <a:noFill/>
            <a:miter lim="800000"/>
            <a:headEnd/>
            <a:tailEnd/>
          </a:ln>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pPr lvl="0"/>
            <a:r>
              <a:rPr lang="en-GB" noProof="0" dirty="0"/>
              <a:t>Drag picture to placeholder or click icon to add</a:t>
            </a:r>
            <a:endParaRPr lang="en-US" noProof="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FONDO-PATRON-EUOSHA-2011-16-9.png" descr="/Volumes/XRAID/Equipo Rojo/EU-OSHA/18-0115 PPT templates update/PNG/FONDO-PATRON-EUOSHA-2011-16-9.png"/>
          <p:cNvPicPr>
            <a:picLocks noChangeAspect="1"/>
          </p:cNvPicPr>
          <p:nvPr/>
        </p:nvPicPr>
        <p:blipFill>
          <a:blip r:embed="rId13" r:link="rId14"/>
          <a:srcRect/>
          <a:stretch>
            <a:fillRect/>
          </a:stretch>
        </p:blipFill>
        <p:spPr bwMode="auto">
          <a:xfrm>
            <a:off x="0" y="0"/>
            <a:ext cx="9140825" cy="5143500"/>
          </a:xfrm>
          <a:prstGeom prst="rect">
            <a:avLst/>
          </a:prstGeom>
          <a:noFill/>
          <a:ln w="9525">
            <a:noFill/>
            <a:miter lim="800000"/>
            <a:headEnd/>
            <a:tailEnd/>
          </a:ln>
        </p:spPr>
      </p:pic>
      <p:sp>
        <p:nvSpPr>
          <p:cNvPr id="2" name="Title Placeholder 1"/>
          <p:cNvSpPr>
            <a:spLocks noGrp="1"/>
          </p:cNvSpPr>
          <p:nvPr>
            <p:ph type="title"/>
          </p:nvPr>
        </p:nvSpPr>
        <p:spPr>
          <a:xfrm>
            <a:off x="449263" y="134938"/>
            <a:ext cx="7561262" cy="366712"/>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49263" y="836613"/>
            <a:ext cx="7561262" cy="36449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1029" name="Bild 3" descr="111004_EU-OSHA_PPT_Corporate logo_inner slide.png"/>
          <p:cNvPicPr>
            <a:picLocks noChangeAspect="1"/>
          </p:cNvPicPr>
          <p:nvPr/>
        </p:nvPicPr>
        <p:blipFill>
          <a:blip r:embed="rId15"/>
          <a:srcRect/>
          <a:stretch>
            <a:fillRect/>
          </a:stretch>
        </p:blipFill>
        <p:spPr bwMode="auto">
          <a:xfrm>
            <a:off x="442913" y="4705350"/>
            <a:ext cx="744537" cy="233363"/>
          </a:xfrm>
          <a:prstGeom prst="rect">
            <a:avLst/>
          </a:prstGeom>
          <a:noFill/>
          <a:ln w="9525">
            <a:noFill/>
            <a:miter lim="800000"/>
            <a:headEnd/>
            <a:tailEnd/>
          </a:ln>
        </p:spPr>
      </p:pic>
      <p:sp>
        <p:nvSpPr>
          <p:cNvPr id="10" name="Slide Number Placeholder 9"/>
          <p:cNvSpPr txBox="1">
            <a:spLocks/>
          </p:cNvSpPr>
          <p:nvPr/>
        </p:nvSpPr>
        <p:spPr>
          <a:xfrm>
            <a:off x="8532813" y="4878388"/>
            <a:ext cx="609600" cy="273050"/>
          </a:xfrm>
          <a:prstGeom prst="rect">
            <a:avLst/>
          </a:prstGeom>
        </p:spPr>
        <p:txBody>
          <a:bodyPr lIns="51435" tIns="25718" rIns="51435" bIns="25718"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14D31A45-D2FB-4B1A-8F29-D5B92961C92D}" type="slidenum">
              <a:rPr lang="en-GB" sz="563" smtClean="0"/>
              <a:pPr fontAlgn="auto">
                <a:spcBef>
                  <a:spcPts val="0"/>
                </a:spcBef>
                <a:spcAft>
                  <a:spcPts val="0"/>
                </a:spcAft>
                <a:defRPr/>
              </a:pPr>
              <a:t>‹#›</a:t>
            </a:fld>
            <a:endParaRPr lang="en-GB" sz="563"/>
          </a:p>
        </p:txBody>
      </p:sp>
      <p:sp>
        <p:nvSpPr>
          <p:cNvPr id="11" name="Rectangle 11"/>
          <p:cNvSpPr>
            <a:spLocks noChangeArrowheads="1"/>
          </p:cNvSpPr>
          <p:nvPr/>
        </p:nvSpPr>
        <p:spPr bwMode="auto">
          <a:xfrm>
            <a:off x="1392238" y="4857750"/>
            <a:ext cx="6040437" cy="79375"/>
          </a:xfrm>
          <a:prstGeom prst="rect">
            <a:avLst/>
          </a:prstGeom>
          <a:noFill/>
          <a:ln w="9525">
            <a:noFill/>
            <a:miter lim="800000"/>
            <a:headEnd/>
            <a:tailEnd/>
          </a:ln>
        </p:spPr>
        <p:txBody>
          <a:bodyPr lIns="0" tIns="0" rIns="0" bIns="0"/>
          <a:lstStyle/>
          <a:p>
            <a:pPr algn="ctr" fontAlgn="auto">
              <a:lnSpc>
                <a:spcPct val="90000"/>
              </a:lnSpc>
              <a:spcBef>
                <a:spcPct val="30000"/>
              </a:spcBef>
              <a:spcAft>
                <a:spcPts val="0"/>
              </a:spcAft>
              <a:buClr>
                <a:srgbClr val="00529F"/>
              </a:buClr>
              <a:defRPr/>
            </a:pPr>
            <a:r>
              <a:rPr lang="ro-RO" sz="506" b="1">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032" name="Bild 5" descr="111004_EU-OSHA_PPT_HW logo.png"/>
          <p:cNvPicPr>
            <a:picLocks noChangeAspect="1"/>
          </p:cNvPicPr>
          <p:nvPr/>
        </p:nvPicPr>
        <p:blipFill>
          <a:blip r:embed="rId16"/>
          <a:srcRect/>
          <a:stretch>
            <a:fillRect/>
          </a:stretch>
        </p:blipFill>
        <p:spPr bwMode="auto">
          <a:xfrm>
            <a:off x="7432675" y="4522788"/>
            <a:ext cx="577850" cy="4746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77" r:id="rId1"/>
    <p:sldLayoutId id="2147483768" r:id="rId2"/>
    <p:sldLayoutId id="214748377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fontAlgn="base">
        <a:spcBef>
          <a:spcPct val="0"/>
        </a:spcBef>
        <a:spcAft>
          <a:spcPct val="0"/>
        </a:spcAft>
        <a:defRPr sz="1300" b="1" kern="1200">
          <a:solidFill>
            <a:schemeClr val="tx2"/>
          </a:solidFill>
          <a:latin typeface="+mj-lt"/>
          <a:ea typeface="Trebuchet MS" pitchFamily="34" charset="0"/>
          <a:cs typeface="Trebuchet MS"/>
        </a:defRPr>
      </a:lvl1pPr>
      <a:lvl2pPr algn="l" defTabSz="257175" rtl="0" fontAlgn="base">
        <a:spcBef>
          <a:spcPct val="0"/>
        </a:spcBef>
        <a:spcAft>
          <a:spcPct val="0"/>
        </a:spcAft>
        <a:defRPr sz="1300" b="1">
          <a:solidFill>
            <a:schemeClr val="tx2"/>
          </a:solidFill>
          <a:latin typeface="Arial" charset="0"/>
          <a:ea typeface="Trebuchet MS" pitchFamily="34" charset="0"/>
          <a:cs typeface="Trebuchet MS" pitchFamily="34" charset="0"/>
        </a:defRPr>
      </a:lvl2pPr>
      <a:lvl3pPr algn="l" defTabSz="257175" rtl="0" fontAlgn="base">
        <a:spcBef>
          <a:spcPct val="0"/>
        </a:spcBef>
        <a:spcAft>
          <a:spcPct val="0"/>
        </a:spcAft>
        <a:defRPr sz="1300" b="1">
          <a:solidFill>
            <a:schemeClr val="tx2"/>
          </a:solidFill>
          <a:latin typeface="Arial" charset="0"/>
          <a:ea typeface="Trebuchet MS" pitchFamily="34" charset="0"/>
          <a:cs typeface="Trebuchet MS" pitchFamily="34" charset="0"/>
        </a:defRPr>
      </a:lvl3pPr>
      <a:lvl4pPr algn="l" defTabSz="257175" rtl="0" fontAlgn="base">
        <a:spcBef>
          <a:spcPct val="0"/>
        </a:spcBef>
        <a:spcAft>
          <a:spcPct val="0"/>
        </a:spcAft>
        <a:defRPr sz="1300" b="1">
          <a:solidFill>
            <a:schemeClr val="tx2"/>
          </a:solidFill>
          <a:latin typeface="Arial" charset="0"/>
          <a:ea typeface="Trebuchet MS" pitchFamily="34" charset="0"/>
          <a:cs typeface="Trebuchet MS" pitchFamily="34" charset="0"/>
        </a:defRPr>
      </a:lvl4pPr>
      <a:lvl5pPr algn="l" defTabSz="257175" rtl="0" fontAlgn="base">
        <a:spcBef>
          <a:spcPct val="0"/>
        </a:spcBef>
        <a:spcAft>
          <a:spcPct val="0"/>
        </a:spcAft>
        <a:defRPr sz="1300" b="1">
          <a:solidFill>
            <a:schemeClr val="tx2"/>
          </a:solidFill>
          <a:latin typeface="Arial" charset="0"/>
          <a:ea typeface="Trebuchet MS" pitchFamily="34" charset="0"/>
          <a:cs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288" indent="-141288" algn="l" defTabSz="257175" rtl="0" fontAlgn="base">
        <a:spcBef>
          <a:spcPts val="338"/>
        </a:spcBef>
        <a:spcAft>
          <a:spcPct val="0"/>
        </a:spcAft>
        <a:buClr>
          <a:schemeClr val="tx2"/>
        </a:buClr>
        <a:buFont typeface="Wingdings" pitchFamily="2" charset="2"/>
        <a:buChar char="§"/>
        <a:defRPr sz="1000" b="1" kern="1200">
          <a:solidFill>
            <a:schemeClr val="tx2"/>
          </a:solidFill>
          <a:latin typeface="+mn-lt"/>
          <a:ea typeface="+mn-ea"/>
          <a:cs typeface="+mn-cs"/>
        </a:defRPr>
      </a:lvl1pPr>
      <a:lvl2pPr marL="242888" indent="-100013" algn="l" defTabSz="257175" rtl="0" fontAlgn="base">
        <a:spcBef>
          <a:spcPct val="0"/>
        </a:spcBef>
        <a:spcAft>
          <a:spcPct val="0"/>
        </a:spcAft>
        <a:buFont typeface="Arial" charset="0"/>
        <a:buChar char="•"/>
        <a:defRPr sz="1000" kern="1200">
          <a:solidFill>
            <a:schemeClr val="tx1"/>
          </a:solidFill>
          <a:latin typeface="+mn-lt"/>
          <a:ea typeface="+mn-ea"/>
          <a:cs typeface="+mn-cs"/>
        </a:defRPr>
      </a:lvl2pPr>
      <a:lvl3pPr marL="342900" indent="-100013" algn="l" defTabSz="257175" rtl="0" fontAlgn="base">
        <a:spcBef>
          <a:spcPct val="0"/>
        </a:spcBef>
        <a:spcAft>
          <a:spcPct val="0"/>
        </a:spcAft>
        <a:buFont typeface="Arial" charset="0"/>
        <a:buChar char="−"/>
        <a:defRPr sz="900" kern="1200">
          <a:solidFill>
            <a:schemeClr val="tx1"/>
          </a:solidFill>
          <a:latin typeface="+mn-lt"/>
          <a:ea typeface="+mn-ea"/>
          <a:cs typeface="+mn-cs"/>
        </a:defRPr>
      </a:lvl3pPr>
      <a:lvl4pPr marL="444500" indent="-100013" algn="l" defTabSz="257175" rtl="0" fontAlgn="base">
        <a:spcBef>
          <a:spcPct val="0"/>
        </a:spcBef>
        <a:spcAft>
          <a:spcPct val="0"/>
        </a:spcAft>
        <a:buFont typeface="Arial" charset="0"/>
        <a:buChar char="•"/>
        <a:defRPr sz="900" kern="1200">
          <a:solidFill>
            <a:schemeClr val="tx1"/>
          </a:solidFill>
          <a:latin typeface="+mn-lt"/>
          <a:ea typeface="+mn-ea"/>
          <a:cs typeface="+mn-cs"/>
        </a:defRPr>
      </a:lvl4pPr>
      <a:lvl5pPr marL="546100" indent="-100013" algn="l" defTabSz="257175" rtl="0" fontAlgn="base">
        <a:spcBef>
          <a:spcPct val="0"/>
        </a:spcBef>
        <a:spcAft>
          <a:spcPct val="0"/>
        </a:spcAft>
        <a:buFont typeface="Arial" charset="0"/>
        <a:buChar char="−"/>
        <a:defRPr sz="800" kern="120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33.png"/><Relationship Id="rId7" Type="http://schemas.openxmlformats.org/officeDocument/2006/relationships/hyperlink" Target="http://twitter.com/eu_osha" TargetMode="External"/><Relationship Id="rId12"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healthy-workplaces.eu/ro/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s://www.healthy-workplaces.eu/ro?set_language=ro" TargetMode="External"/><Relationship Id="rId10" Type="http://schemas.openxmlformats.org/officeDocument/2006/relationships/image" Target="../media/image36.png"/><Relationship Id="rId4" Type="http://schemas.openxmlformats.org/officeDocument/2006/relationships/image" Target="../media/image34.jpe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468313" y="2900363"/>
            <a:ext cx="8207375" cy="1046162"/>
          </a:xfrm>
          <a:prstGeom prst="rect">
            <a:avLst/>
          </a:prstGeom>
        </p:spPr>
        <p:txBody>
          <a:bodyPr lIns="0" tIns="0" rIns="0" bIns="0">
            <a:sp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fontAlgn="auto">
              <a:defRPr/>
            </a:pPr>
            <a:r>
              <a:rPr lang="ro-RO" sz="2000" dirty="0"/>
              <a:t>Campania pentru locuri de muncă sigure și sănătoase 2020-2022</a:t>
            </a:r>
          </a:p>
          <a:p>
            <a:pPr fontAlgn="auto">
              <a:defRPr/>
            </a:pPr>
            <a:r>
              <a:rPr lang="ro-RO" sz="1900" dirty="0"/>
              <a:t>LOCURILE DE MUNCĂ SĂNĂTOASE ÎȚI FAC SARCINA MAI UȘOARĂ!</a:t>
            </a:r>
          </a:p>
          <a:p>
            <a:pPr fontAlgn="auto">
              <a:defRPr/>
            </a:pPr>
            <a:r>
              <a:rPr lang="ro-RO" sz="2400" dirty="0">
                <a:effectLst>
                  <a:outerShdw blurRad="38100" dist="38100" dir="2700000" algn="tl">
                    <a:srgbClr val="000000">
                      <a:alpha val="43137"/>
                    </a:srgbClr>
                  </a:outerShdw>
                </a:effectLst>
              </a:rPr>
              <a:t> </a:t>
            </a:r>
          </a:p>
        </p:txBody>
      </p:sp>
      <p:sp>
        <p:nvSpPr>
          <p:cNvPr id="7" name="Subtítulo 2"/>
          <p:cNvSpPr txBox="1">
            <a:spLocks/>
          </p:cNvSpPr>
          <p:nvPr/>
        </p:nvSpPr>
        <p:spPr>
          <a:xfrm>
            <a:off x="468313" y="3724275"/>
            <a:ext cx="7848600" cy="287338"/>
          </a:xfrm>
          <a:prstGeom prst="rect">
            <a:avLst/>
          </a:prstGeom>
        </p:spPr>
        <p:txBody>
          <a:bodyPr lIns="0" tIns="0" rIns="0" bIns="0"/>
          <a:lstStyle/>
          <a:p>
            <a:pPr defTabSz="257175">
              <a:spcBef>
                <a:spcPts val="338"/>
              </a:spcBef>
              <a:buClr>
                <a:schemeClr val="tx2"/>
              </a:buClr>
              <a:buFont typeface="Wingdings" pitchFamily="2" charset="2"/>
              <a:buNone/>
            </a:pPr>
            <a:r>
              <a:rPr lang="ro-RO" b="1">
                <a:solidFill>
                  <a:srgbClr val="ACC700"/>
                </a:solidFill>
              </a:rPr>
              <a:t>Evaluarea riscurilor pentru afecțiunile musculo-scheletice (AMS)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2"/>
          <p:cNvSpPr>
            <a:spLocks noGrp="1"/>
          </p:cNvSpPr>
          <p:nvPr>
            <p:ph sz="half" idx="1"/>
          </p:nvPr>
        </p:nvSpPr>
        <p:spPr bwMode="auto">
          <a:xfrm>
            <a:off x="395288" y="915988"/>
            <a:ext cx="5832475" cy="3716337"/>
          </a:xfrm>
        </p:spPr>
        <p:txBody>
          <a:bodyPr wrap="square" lIns="0" tIns="0" rIns="0" bIns="0" numCol="1" compatLnSpc="1">
            <a:prstTxWarp prst="textNoShape">
              <a:avLst/>
            </a:prstTxWarp>
            <a:spAutoFit/>
          </a:bodyPr>
          <a:lstStyle/>
          <a:p>
            <a:r>
              <a:rPr lang="ro-RO" sz="1800" smtClean="0"/>
              <a:t>Ce sunt AMS de origine profesională?</a:t>
            </a:r>
          </a:p>
          <a:p>
            <a:r>
              <a:rPr lang="ro-RO" sz="1800" smtClean="0"/>
              <a:t>Factori care contribuie la AMS de origine profesională</a:t>
            </a:r>
          </a:p>
          <a:p>
            <a:r>
              <a:rPr lang="ro-RO" sz="1800" smtClean="0">
                <a:solidFill>
                  <a:schemeClr val="accent1"/>
                </a:solidFill>
              </a:rPr>
              <a:t>Ce este evaluarea riscurilor?</a:t>
            </a:r>
          </a:p>
          <a:p>
            <a:r>
              <a:rPr lang="ro-RO" sz="1800" smtClean="0">
                <a:solidFill>
                  <a:schemeClr val="accent1"/>
                </a:solidFill>
              </a:rPr>
              <a:t>Evaluarea riscurilor pentru AMS</a:t>
            </a:r>
          </a:p>
          <a:p>
            <a:pPr marL="685800" lvl="1" indent="-342900"/>
            <a:r>
              <a:rPr lang="ro-RO" sz="1800" smtClean="0"/>
              <a:t>Pregătire </a:t>
            </a:r>
          </a:p>
          <a:p>
            <a:pPr marL="685800" lvl="1" indent="-342900"/>
            <a:r>
              <a:rPr lang="ro-RO" sz="1800" smtClean="0"/>
              <a:t>Identificarea factorilor de risc pentru AMS și a persoanelor expuse</a:t>
            </a:r>
          </a:p>
          <a:p>
            <a:pPr marL="685800" lvl="1" indent="-342900"/>
            <a:r>
              <a:rPr lang="ro-RO" sz="1800" smtClean="0"/>
              <a:t>Evaluarea și ierarhizarea riscurilor</a:t>
            </a:r>
          </a:p>
          <a:p>
            <a:pPr marL="685800" lvl="1" indent="-342900"/>
            <a:r>
              <a:rPr lang="ro-RO" sz="1800" smtClean="0"/>
              <a:t>Stabilirea acțiunilor preventive</a:t>
            </a:r>
          </a:p>
          <a:p>
            <a:pPr marL="685800" lvl="1" indent="-342900"/>
            <a:r>
              <a:rPr lang="ro-RO" sz="1800" smtClean="0"/>
              <a:t>Trecerea la acțiune</a:t>
            </a:r>
          </a:p>
          <a:p>
            <a:pPr marL="685800" lvl="1" indent="-342900"/>
            <a:r>
              <a:rPr lang="ro-RO" sz="1800" smtClean="0"/>
              <a:t>Monitorizare și analiză</a:t>
            </a:r>
          </a:p>
          <a:p>
            <a:pPr marL="685800" lvl="1" indent="-342900"/>
            <a:r>
              <a:rPr lang="ro-RO" sz="1800" smtClean="0"/>
              <a:t>Înregistrarea evaluării riscurilor</a:t>
            </a:r>
            <a:endParaRPr lang="ro-RO" sz="2000" smtClean="0"/>
          </a:p>
        </p:txBody>
      </p:sp>
      <p:pic>
        <p:nvPicPr>
          <p:cNvPr id="17410" name="Picture 5"/>
          <p:cNvPicPr>
            <a:picLocks noChangeAspect="1"/>
          </p:cNvPicPr>
          <p:nvPr/>
        </p:nvPicPr>
        <p:blipFill>
          <a:blip r:embed="rId3"/>
          <a:srcRect/>
          <a:stretch>
            <a:fillRect/>
          </a:stretch>
        </p:blipFill>
        <p:spPr bwMode="auto">
          <a:xfrm>
            <a:off x="6372225" y="1131888"/>
            <a:ext cx="2357438" cy="2857500"/>
          </a:xfrm>
          <a:prstGeom prst="rect">
            <a:avLst/>
          </a:prstGeom>
          <a:noFill/>
          <a:ln w="9525">
            <a:noFill/>
            <a:miter lim="800000"/>
            <a:headEnd/>
            <a:tailEnd/>
          </a:ln>
        </p:spPr>
      </p:pic>
      <p:sp>
        <p:nvSpPr>
          <p:cNvPr id="17411" name="Title 1"/>
          <p:cNvSpPr txBox="1">
            <a:spLocks/>
          </p:cNvSpPr>
          <p:nvPr/>
        </p:nvSpPr>
        <p:spPr bwMode="auto">
          <a:xfrm>
            <a:off x="539750" y="0"/>
            <a:ext cx="7470775"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Prezentare generală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txBox="1">
            <a:spLocks/>
          </p:cNvSpPr>
          <p:nvPr/>
        </p:nvSpPr>
        <p:spPr bwMode="auto">
          <a:xfrm>
            <a:off x="539750" y="-4763"/>
            <a:ext cx="7559675" cy="660401"/>
          </a:xfrm>
          <a:prstGeom prst="rect">
            <a:avLst/>
          </a:prstGeom>
          <a:noFill/>
          <a:ln w="9525">
            <a:noFill/>
            <a:miter lim="800000"/>
            <a:headEnd/>
            <a:tailEnd/>
          </a:ln>
        </p:spPr>
        <p:txBody>
          <a:bodyPr lIns="0" tIns="0" rIns="0" bIns="0" anchor="ctr"/>
          <a:lstStyle/>
          <a:p>
            <a:pPr defTabSz="342900"/>
            <a:r>
              <a:rPr lang="ro-RO" sz="2400" b="1">
                <a:solidFill>
                  <a:schemeClr val="accent1"/>
                </a:solidFill>
              </a:rPr>
              <a:t>Ce sunt AMS de origine profesională?</a:t>
            </a:r>
          </a:p>
        </p:txBody>
      </p:sp>
      <p:sp>
        <p:nvSpPr>
          <p:cNvPr id="13" name="Content Placeholder 2"/>
          <p:cNvSpPr txBox="1">
            <a:spLocks/>
          </p:cNvSpPr>
          <p:nvPr/>
        </p:nvSpPr>
        <p:spPr>
          <a:xfrm>
            <a:off x="395288" y="1058863"/>
            <a:ext cx="4321175" cy="3025775"/>
          </a:xfrm>
          <a:prstGeom prst="rect">
            <a:avLst/>
          </a:prstGeom>
        </p:spPr>
        <p:txBody>
          <a:bodyPr lIns="0" tIns="0" rIns="0" bIns="0"/>
          <a:lst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1414463" indent="-128588" algn="l" defTabSz="257175" rtl="0" eaLnBrk="1" latinLnBrk="0" hangingPunct="1">
              <a:spcBef>
                <a:spcPts val="0"/>
              </a:spcBef>
              <a:buClr>
                <a:schemeClr val="tx2"/>
              </a:buClr>
              <a:buSzPct val="101000"/>
              <a:buFont typeface="Courier New" pitchFamily="49" charset="0"/>
              <a:buChar char="o"/>
              <a:defRPr sz="675" kern="1200" baseline="0">
                <a:solidFill>
                  <a:schemeClr val="tx1"/>
                </a:solidFill>
                <a:latin typeface="+mn-lt"/>
                <a:ea typeface="+mn-ea"/>
                <a:cs typeface="+mn-cs"/>
              </a:defRPr>
            </a:lvl6pPr>
            <a:lvl7pPr marL="1671638" indent="-128588" algn="l" defTabSz="257175" rtl="0" eaLnBrk="1" latinLnBrk="0" hangingPunct="1">
              <a:spcBef>
                <a:spcPts val="0"/>
              </a:spcBef>
              <a:buClr>
                <a:schemeClr val="tx2"/>
              </a:buClr>
              <a:buFont typeface="Courier New" pitchFamily="49" charset="0"/>
              <a:buChar char="o"/>
              <a:defRPr sz="675" kern="1200" baseline="0">
                <a:solidFill>
                  <a:schemeClr val="tx1"/>
                </a:solidFill>
                <a:latin typeface="+mn-lt"/>
                <a:ea typeface="+mn-ea"/>
                <a:cs typeface="+mn-cs"/>
              </a:defRPr>
            </a:lvl7pPr>
            <a:lvl8pPr marL="1928813"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8pPr>
            <a:lvl9pPr marL="2185988"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9pPr>
          </a:lstStyle>
          <a:p>
            <a:pPr fontAlgn="auto">
              <a:defRPr/>
            </a:pPr>
            <a:r>
              <a:rPr lang="ro-RO" sz="2000" dirty="0">
                <a:solidFill>
                  <a:schemeClr val="accent1"/>
                </a:solidFill>
              </a:rPr>
              <a:t>Deteriorări ale structurilor corporale</a:t>
            </a:r>
          </a:p>
          <a:p>
            <a:pPr fontAlgn="auto">
              <a:defRPr/>
            </a:pPr>
            <a:r>
              <a:rPr lang="ro-RO" sz="2000" dirty="0">
                <a:solidFill>
                  <a:schemeClr val="accent1"/>
                </a:solidFill>
              </a:rPr>
              <a:t>Cauzate sau agravate în principal de muncă</a:t>
            </a:r>
          </a:p>
          <a:p>
            <a:pPr fontAlgn="auto">
              <a:defRPr/>
            </a:pPr>
            <a:r>
              <a:rPr lang="ro-RO" sz="2000" dirty="0"/>
              <a:t>Exemple de AMS de care pot suferi lucrătorii:</a:t>
            </a:r>
          </a:p>
          <a:p>
            <a:pPr marL="685800" lvl="1" indent="-342900" fontAlgn="auto">
              <a:defRPr/>
            </a:pPr>
            <a:r>
              <a:rPr lang="ro-RO" sz="2000" dirty="0"/>
              <a:t>Dureri de spate sau în zona cefei</a:t>
            </a:r>
          </a:p>
          <a:p>
            <a:pPr marL="685800" lvl="1" indent="-342900" fontAlgn="auto">
              <a:defRPr/>
            </a:pPr>
            <a:r>
              <a:rPr lang="ro-RO" sz="2000" dirty="0"/>
              <a:t>Traumatisme musculare</a:t>
            </a:r>
          </a:p>
          <a:p>
            <a:pPr marL="685800" lvl="1" indent="-342900" fontAlgn="auto">
              <a:defRPr/>
            </a:pPr>
            <a:r>
              <a:rPr lang="ro-RO" sz="2000" dirty="0"/>
              <a:t>Afecțiuni articulare</a:t>
            </a:r>
          </a:p>
          <a:p>
            <a:pPr marL="685800" lvl="1" indent="-342900" fontAlgn="auto">
              <a:defRPr/>
            </a:pPr>
            <a:r>
              <a:rPr lang="ro-RO" sz="2000" dirty="0"/>
              <a:t>Afecțiuni osoase</a:t>
            </a:r>
          </a:p>
          <a:p>
            <a:pPr fontAlgn="auto">
              <a:defRPr/>
            </a:pPr>
            <a:endParaRPr lang="en-GB" sz="2400" dirty="0"/>
          </a:p>
          <a:p>
            <a:pPr marL="0" indent="0" fontAlgn="auto">
              <a:buFont typeface="Wingdings" pitchFamily="2" charset="2"/>
              <a:buNone/>
              <a:defRPr/>
            </a:pPr>
            <a:endParaRPr lang="en-GB" sz="2400" dirty="0"/>
          </a:p>
          <a:p>
            <a:pPr marL="0" indent="0" fontAlgn="auto">
              <a:buFont typeface="Wingdings" pitchFamily="2" charset="2"/>
              <a:buNone/>
              <a:defRPr/>
            </a:pPr>
            <a:endParaRPr lang="en-GB" sz="2000" dirty="0"/>
          </a:p>
        </p:txBody>
      </p:sp>
      <p:grpSp>
        <p:nvGrpSpPr>
          <p:cNvPr id="19459" name="Group 1"/>
          <p:cNvGrpSpPr>
            <a:grpSpLocks/>
          </p:cNvGrpSpPr>
          <p:nvPr/>
        </p:nvGrpSpPr>
        <p:grpSpPr bwMode="auto">
          <a:xfrm>
            <a:off x="4859338" y="1152525"/>
            <a:ext cx="3616325" cy="2838450"/>
            <a:chOff x="4860032" y="1152159"/>
            <a:chExt cx="3615467" cy="2839181"/>
          </a:xfrm>
        </p:grpSpPr>
        <p:grpSp>
          <p:nvGrpSpPr>
            <p:cNvPr id="19460" name="Group 9"/>
            <p:cNvGrpSpPr>
              <a:grpSpLocks/>
            </p:cNvGrpSpPr>
            <p:nvPr/>
          </p:nvGrpSpPr>
          <p:grpSpPr bwMode="auto">
            <a:xfrm>
              <a:off x="4860032" y="1152159"/>
              <a:ext cx="3615467" cy="2839181"/>
              <a:chOff x="5076056" y="1820801"/>
              <a:chExt cx="3615467" cy="2839181"/>
            </a:xfrm>
          </p:grpSpPr>
          <p:pic>
            <p:nvPicPr>
              <p:cNvPr id="19464" name="Picture 7"/>
              <p:cNvPicPr>
                <a:picLocks noChangeAspect="1"/>
              </p:cNvPicPr>
              <p:nvPr/>
            </p:nvPicPr>
            <p:blipFill>
              <a:blip r:embed="rId3"/>
              <a:srcRect b="3833"/>
              <a:stretch>
                <a:fillRect/>
              </a:stretch>
            </p:blipFill>
            <p:spPr bwMode="auto">
              <a:xfrm>
                <a:off x="7164289" y="1820801"/>
                <a:ext cx="1527234" cy="2839181"/>
              </a:xfrm>
              <a:prstGeom prst="rect">
                <a:avLst/>
              </a:prstGeom>
              <a:noFill/>
              <a:ln w="9525">
                <a:noFill/>
                <a:miter lim="800000"/>
                <a:headEnd/>
                <a:tailEnd/>
              </a:ln>
            </p:spPr>
          </p:pic>
          <p:pic>
            <p:nvPicPr>
              <p:cNvPr id="19465" name="Picture 8"/>
              <p:cNvPicPr>
                <a:picLocks noChangeAspect="1"/>
              </p:cNvPicPr>
              <p:nvPr/>
            </p:nvPicPr>
            <p:blipFill>
              <a:blip r:embed="rId4"/>
              <a:srcRect l="333" r="3458"/>
              <a:stretch>
                <a:fillRect/>
              </a:stretch>
            </p:blipFill>
            <p:spPr bwMode="auto">
              <a:xfrm>
                <a:off x="5076056" y="3248678"/>
                <a:ext cx="2036689" cy="1411304"/>
              </a:xfrm>
              <a:prstGeom prst="rect">
                <a:avLst/>
              </a:prstGeom>
              <a:noFill/>
              <a:ln w="9525">
                <a:noFill/>
                <a:miter lim="800000"/>
                <a:headEnd/>
                <a:tailEnd/>
              </a:ln>
            </p:spPr>
          </p:pic>
          <p:pic>
            <p:nvPicPr>
              <p:cNvPr id="19466" name="Picture 3"/>
              <p:cNvPicPr>
                <a:picLocks noChangeAspect="1"/>
              </p:cNvPicPr>
              <p:nvPr/>
            </p:nvPicPr>
            <p:blipFill>
              <a:blip r:embed="rId5"/>
              <a:srcRect/>
              <a:stretch>
                <a:fillRect/>
              </a:stretch>
            </p:blipFill>
            <p:spPr bwMode="auto">
              <a:xfrm>
                <a:off x="5076056" y="1820801"/>
                <a:ext cx="2036824" cy="1357883"/>
              </a:xfrm>
              <a:prstGeom prst="rect">
                <a:avLst/>
              </a:prstGeom>
              <a:noFill/>
              <a:ln w="9525">
                <a:noFill/>
                <a:miter lim="800000"/>
                <a:headEnd/>
                <a:tailEnd/>
              </a:ln>
            </p:spPr>
          </p:pic>
        </p:grpSp>
        <p:sp>
          <p:nvSpPr>
            <p:cNvPr id="19461" name="CasellaDiTesto 13"/>
            <p:cNvSpPr txBox="1">
              <a:spLocks noChangeArrowheads="1"/>
            </p:cNvSpPr>
            <p:nvPr/>
          </p:nvSpPr>
          <p:spPr bwMode="auto">
            <a:xfrm rot="-5400000">
              <a:off x="6306670" y="3398247"/>
              <a:ext cx="1037143" cy="46166"/>
            </a:xfrm>
            <a:prstGeom prst="rect">
              <a:avLst/>
            </a:prstGeom>
            <a:noFill/>
            <a:ln w="9525">
              <a:noFill/>
              <a:miter lim="800000"/>
              <a:headEnd/>
              <a:tailEnd/>
            </a:ln>
          </p:spPr>
          <p:txBody>
            <a:bodyPr wrap="none" lIns="0" tIns="0" rIns="0" bIns="0">
              <a:spAutoFit/>
            </a:bodyPr>
            <a:lstStyle/>
            <a:p>
              <a:pPr algn="ctr"/>
              <a:r>
                <a:rPr lang="ro-RO" sz="300" b="1">
                  <a:solidFill>
                    <a:schemeClr val="bg1"/>
                  </a:solidFill>
                </a:rPr>
                <a:t>© CC0 Creative Commons (Pexels, Karolina Grabowska)</a:t>
              </a:r>
            </a:p>
          </p:txBody>
        </p:sp>
        <p:sp>
          <p:nvSpPr>
            <p:cNvPr id="19462" name="CasellaDiTesto 13"/>
            <p:cNvSpPr txBox="1">
              <a:spLocks noChangeArrowheads="1"/>
            </p:cNvSpPr>
            <p:nvPr/>
          </p:nvSpPr>
          <p:spPr bwMode="auto">
            <a:xfrm rot="-5400000">
              <a:off x="6303152" y="1920721"/>
              <a:ext cx="1048364" cy="46166"/>
            </a:xfrm>
            <a:prstGeom prst="rect">
              <a:avLst/>
            </a:prstGeom>
            <a:noFill/>
            <a:ln w="9525">
              <a:noFill/>
              <a:miter lim="800000"/>
              <a:headEnd/>
              <a:tailEnd/>
            </a:ln>
          </p:spPr>
          <p:txBody>
            <a:bodyPr wrap="none" lIns="0" tIns="0" rIns="0" bIns="0">
              <a:spAutoFit/>
            </a:bodyPr>
            <a:lstStyle/>
            <a:p>
              <a:pPr algn="ctr"/>
              <a:r>
                <a:rPr lang="ro-RO" sz="300" b="1">
                  <a:solidFill>
                    <a:schemeClr val="bg1"/>
                  </a:solidFill>
                </a:rPr>
                <a:t>© CC0 Creative Commons (Unsplash, Lambros Lyrarakis)</a:t>
              </a:r>
            </a:p>
          </p:txBody>
        </p:sp>
        <p:sp>
          <p:nvSpPr>
            <p:cNvPr id="19463" name="CasellaDiTesto 13"/>
            <p:cNvSpPr txBox="1">
              <a:spLocks noChangeArrowheads="1"/>
            </p:cNvSpPr>
            <p:nvPr/>
          </p:nvSpPr>
          <p:spPr bwMode="auto">
            <a:xfrm rot="-5400000">
              <a:off x="7884124" y="3364088"/>
              <a:ext cx="1054777" cy="46166"/>
            </a:xfrm>
            <a:prstGeom prst="rect">
              <a:avLst/>
            </a:prstGeom>
            <a:noFill/>
            <a:ln w="9525">
              <a:noFill/>
              <a:miter lim="800000"/>
              <a:headEnd/>
              <a:tailEnd/>
            </a:ln>
          </p:spPr>
          <p:txBody>
            <a:bodyPr wrap="none" lIns="0" tIns="0" rIns="0" bIns="0">
              <a:spAutoFit/>
            </a:bodyPr>
            <a:lstStyle/>
            <a:p>
              <a:pPr algn="ctr"/>
              <a:r>
                <a:rPr lang="ro-RO" sz="300" b="1">
                  <a:solidFill>
                    <a:schemeClr val="bg1"/>
                  </a:solidFill>
                </a:rPr>
                <a:t>© CC0 Creative Commons (Unsplash, Damir Kopezhanov)</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7450" y="1146175"/>
            <a:ext cx="2960688" cy="812800"/>
          </a:xfrm>
        </p:spPr>
        <p:txBody>
          <a:bodyPr lIns="0" tIns="0" rIns="0" bIns="0">
            <a:noAutofit/>
          </a:bodyPr>
          <a:lstStyle/>
          <a:p>
            <a:pPr marL="0" indent="0" fontAlgn="auto">
              <a:spcAft>
                <a:spcPts val="0"/>
              </a:spcAft>
              <a:buFont typeface="Wingdings" pitchFamily="2" charset="2"/>
              <a:buNone/>
              <a:defRPr/>
            </a:pPr>
            <a:r>
              <a:rPr lang="ro-RO" sz="2000" dirty="0">
                <a:solidFill>
                  <a:srgbClr val="ACC700"/>
                </a:solidFill>
              </a:rPr>
              <a:t>Fizici</a:t>
            </a:r>
          </a:p>
          <a:p>
            <a:pPr marL="0" indent="0" fontAlgn="auto">
              <a:spcAft>
                <a:spcPts val="0"/>
              </a:spcAft>
              <a:buFont typeface="Wingdings" pitchFamily="2" charset="2"/>
              <a:buNone/>
              <a:defRPr/>
            </a:pPr>
            <a:r>
              <a:rPr lang="ro-RO" sz="1200" dirty="0"/>
              <a:t>Posturile și mișcările corpului în timpul lucrului pot fi dăunătoare din cauza repetiției, a duratei sau a efortului. </a:t>
            </a:r>
          </a:p>
          <a:p>
            <a:pPr marL="141750" indent="-141750" fontAlgn="auto">
              <a:spcAft>
                <a:spcPts val="0"/>
              </a:spcAft>
              <a:defRPr/>
            </a:pPr>
            <a:endParaRPr lang="en-US" sz="2000" dirty="0"/>
          </a:p>
          <a:p>
            <a:pPr marL="141750" indent="-141750" fontAlgn="auto">
              <a:spcAft>
                <a:spcPts val="0"/>
              </a:spcAft>
              <a:defRPr/>
            </a:pPr>
            <a:endParaRPr lang="en-US" sz="2000" dirty="0"/>
          </a:p>
          <a:p>
            <a:pPr marL="0" indent="0" fontAlgn="auto">
              <a:spcAft>
                <a:spcPts val="0"/>
              </a:spcAft>
              <a:buFont typeface="Wingdings" pitchFamily="2" charset="2"/>
              <a:buNone/>
              <a:defRPr/>
            </a:pPr>
            <a:endParaRPr lang="en-US" sz="2000" dirty="0"/>
          </a:p>
          <a:p>
            <a:pPr marL="0" indent="0" fontAlgn="auto">
              <a:spcAft>
                <a:spcPts val="0"/>
              </a:spcAft>
              <a:buFont typeface="Wingdings" pitchFamily="2" charset="2"/>
              <a:buNone/>
              <a:defRPr/>
            </a:pPr>
            <a:endParaRPr lang="en-US" sz="2000" dirty="0"/>
          </a:p>
        </p:txBody>
      </p:sp>
      <p:sp>
        <p:nvSpPr>
          <p:cNvPr id="21506" name="Title 1"/>
          <p:cNvSpPr txBox="1">
            <a:spLocks/>
          </p:cNvSpPr>
          <p:nvPr/>
        </p:nvSpPr>
        <p:spPr bwMode="auto">
          <a:xfrm>
            <a:off x="539750" y="0"/>
            <a:ext cx="7470775"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Factori care contribuie la AMS de origine profesională</a:t>
            </a:r>
          </a:p>
        </p:txBody>
      </p:sp>
      <p:pic>
        <p:nvPicPr>
          <p:cNvPr id="21507" name="Picture 1"/>
          <p:cNvPicPr>
            <a:picLocks noChangeAspect="1"/>
          </p:cNvPicPr>
          <p:nvPr/>
        </p:nvPicPr>
        <p:blipFill>
          <a:blip r:embed="rId3"/>
          <a:srcRect/>
          <a:stretch>
            <a:fillRect/>
          </a:stretch>
        </p:blipFill>
        <p:spPr bwMode="auto">
          <a:xfrm>
            <a:off x="-107950" y="858838"/>
            <a:ext cx="1568450" cy="1455737"/>
          </a:xfrm>
          <a:prstGeom prst="rect">
            <a:avLst/>
          </a:prstGeom>
          <a:noFill/>
          <a:ln w="9525">
            <a:noFill/>
            <a:miter lim="800000"/>
            <a:headEnd/>
            <a:tailEnd/>
          </a:ln>
        </p:spPr>
      </p:pic>
      <p:grpSp>
        <p:nvGrpSpPr>
          <p:cNvPr id="21508" name="Group 14"/>
          <p:cNvGrpSpPr>
            <a:grpSpLocks/>
          </p:cNvGrpSpPr>
          <p:nvPr/>
        </p:nvGrpSpPr>
        <p:grpSpPr bwMode="auto">
          <a:xfrm>
            <a:off x="4211638" y="842963"/>
            <a:ext cx="4054475" cy="1701800"/>
            <a:chOff x="-57921" y="1157333"/>
            <a:chExt cx="4053857" cy="1702562"/>
          </a:xfrm>
        </p:grpSpPr>
        <p:sp>
          <p:nvSpPr>
            <p:cNvPr id="5" name="Content Placeholder 2"/>
            <p:cNvSpPr txBox="1">
              <a:spLocks/>
            </p:cNvSpPr>
            <p:nvPr/>
          </p:nvSpPr>
          <p:spPr>
            <a:xfrm>
              <a:off x="1115062" y="1441622"/>
              <a:ext cx="2880874" cy="1418273"/>
            </a:xfrm>
            <a:prstGeom prst="rect">
              <a:avLst/>
            </a:prstGeom>
          </p:spPr>
          <p:txBody>
            <a:bodyPr lIns="0" tIns="0" rIns="0" bIns="0"/>
            <a:lst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1414463" indent="-128588" algn="l" defTabSz="257175" rtl="0" eaLnBrk="1" latinLnBrk="0" hangingPunct="1">
                <a:spcBef>
                  <a:spcPts val="0"/>
                </a:spcBef>
                <a:buClr>
                  <a:schemeClr val="tx2"/>
                </a:buClr>
                <a:buSzPct val="101000"/>
                <a:buFont typeface="Courier New" pitchFamily="49" charset="0"/>
                <a:buChar char="o"/>
                <a:defRPr sz="675" kern="1200" baseline="0">
                  <a:solidFill>
                    <a:schemeClr val="tx1"/>
                  </a:solidFill>
                  <a:latin typeface="+mn-lt"/>
                  <a:ea typeface="+mn-ea"/>
                  <a:cs typeface="+mn-cs"/>
                </a:defRPr>
              </a:lvl6pPr>
              <a:lvl7pPr marL="1671638" indent="-128588" algn="l" defTabSz="257175" rtl="0" eaLnBrk="1" latinLnBrk="0" hangingPunct="1">
                <a:spcBef>
                  <a:spcPts val="0"/>
                </a:spcBef>
                <a:buClr>
                  <a:schemeClr val="tx2"/>
                </a:buClr>
                <a:buFont typeface="Courier New" pitchFamily="49" charset="0"/>
                <a:buChar char="o"/>
                <a:defRPr sz="675" kern="1200" baseline="0">
                  <a:solidFill>
                    <a:schemeClr val="tx1"/>
                  </a:solidFill>
                  <a:latin typeface="+mn-lt"/>
                  <a:ea typeface="+mn-ea"/>
                  <a:cs typeface="+mn-cs"/>
                </a:defRPr>
              </a:lvl7pPr>
              <a:lvl8pPr marL="1928813"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8pPr>
              <a:lvl9pPr marL="2185988"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9pPr>
            </a:lstStyle>
            <a:p>
              <a:pPr marL="0" indent="0" fontAlgn="auto">
                <a:buFont typeface="Wingdings" pitchFamily="2" charset="2"/>
                <a:buNone/>
                <a:defRPr/>
              </a:pPr>
              <a:r>
                <a:rPr lang="ro-RO" sz="2000">
                  <a:solidFill>
                    <a:srgbClr val="ACC700"/>
                  </a:solidFill>
                </a:rPr>
                <a:t>Organizaționali</a:t>
              </a:r>
            </a:p>
            <a:p>
              <a:pPr marL="0" indent="0" fontAlgn="auto">
                <a:buFont typeface="Wingdings" pitchFamily="2" charset="2"/>
                <a:buNone/>
                <a:defRPr/>
              </a:pPr>
              <a:r>
                <a:rPr lang="ro-RO" sz="1200"/>
                <a:t>Povara resimțită ca urmare a muncii fizice este influențată de organizarea muncii ca număr de ore de lucru consecutive, posibilități de pauză, ritm de lucru și variație a sarcinilor.</a:t>
              </a:r>
            </a:p>
            <a:p>
              <a:pPr fontAlgn="auto">
                <a:defRPr/>
              </a:pPr>
              <a:endParaRPr lang="en-US" sz="2000" dirty="0"/>
            </a:p>
            <a:p>
              <a:pPr marL="0" indent="0" fontAlgn="auto">
                <a:buFont typeface="Wingdings" pitchFamily="2" charset="2"/>
                <a:buNone/>
                <a:defRPr/>
              </a:pPr>
              <a:endParaRPr lang="en-US" sz="2000" dirty="0"/>
            </a:p>
            <a:p>
              <a:pPr marL="0" indent="0" fontAlgn="auto">
                <a:buFont typeface="Wingdings" pitchFamily="2" charset="2"/>
                <a:buNone/>
                <a:defRPr/>
              </a:pPr>
              <a:endParaRPr lang="en-US" sz="2000" dirty="0"/>
            </a:p>
          </p:txBody>
        </p:sp>
        <p:pic>
          <p:nvPicPr>
            <p:cNvPr id="21516" name="Picture 11"/>
            <p:cNvPicPr>
              <a:picLocks noChangeAspect="1"/>
            </p:cNvPicPr>
            <p:nvPr/>
          </p:nvPicPr>
          <p:blipFill>
            <a:blip r:embed="rId4"/>
            <a:srcRect/>
            <a:stretch>
              <a:fillRect/>
            </a:stretch>
          </p:blipFill>
          <p:spPr bwMode="auto">
            <a:xfrm>
              <a:off x="-57921" y="1157333"/>
              <a:ext cx="1426070" cy="1475326"/>
            </a:xfrm>
            <a:prstGeom prst="rect">
              <a:avLst/>
            </a:prstGeom>
            <a:noFill/>
            <a:ln w="9525">
              <a:noFill/>
              <a:miter lim="800000"/>
              <a:headEnd/>
              <a:tailEnd/>
            </a:ln>
          </p:spPr>
        </p:pic>
      </p:grpSp>
      <p:grpSp>
        <p:nvGrpSpPr>
          <p:cNvPr id="21509" name="Group 17"/>
          <p:cNvGrpSpPr>
            <a:grpSpLocks/>
          </p:cNvGrpSpPr>
          <p:nvPr/>
        </p:nvGrpSpPr>
        <p:grpSpPr bwMode="auto">
          <a:xfrm>
            <a:off x="1588" y="2603500"/>
            <a:ext cx="4016375" cy="1490663"/>
            <a:chOff x="0" y="2544517"/>
            <a:chExt cx="4017347" cy="1491745"/>
          </a:xfrm>
        </p:grpSpPr>
        <p:pic>
          <p:nvPicPr>
            <p:cNvPr id="21513" name="Picture 3"/>
            <p:cNvPicPr>
              <a:picLocks noChangeAspect="1"/>
            </p:cNvPicPr>
            <p:nvPr/>
          </p:nvPicPr>
          <p:blipFill>
            <a:blip r:embed="rId5"/>
            <a:srcRect/>
            <a:stretch>
              <a:fillRect/>
            </a:stretch>
          </p:blipFill>
          <p:spPr bwMode="auto">
            <a:xfrm>
              <a:off x="0" y="2544517"/>
              <a:ext cx="1332251" cy="1491745"/>
            </a:xfrm>
            <a:prstGeom prst="rect">
              <a:avLst/>
            </a:prstGeom>
            <a:noFill/>
            <a:ln w="9525">
              <a:noFill/>
              <a:miter lim="800000"/>
              <a:headEnd/>
              <a:tailEnd/>
            </a:ln>
          </p:spPr>
        </p:pic>
        <p:sp>
          <p:nvSpPr>
            <p:cNvPr id="21514" name="Content Placeholder 2"/>
            <p:cNvSpPr txBox="1">
              <a:spLocks/>
            </p:cNvSpPr>
            <p:nvPr/>
          </p:nvSpPr>
          <p:spPr bwMode="auto">
            <a:xfrm>
              <a:off x="1126627" y="2782263"/>
              <a:ext cx="2890720" cy="1224136"/>
            </a:xfrm>
            <a:prstGeom prst="rect">
              <a:avLst/>
            </a:prstGeom>
            <a:noFill/>
            <a:ln w="9525">
              <a:noFill/>
              <a:miter lim="800000"/>
              <a:headEnd/>
              <a:tailEnd/>
            </a:ln>
          </p:spPr>
          <p:txBody>
            <a:bodyPr lIns="0" tIns="0" rIns="0" bIns="0"/>
            <a:lstStyle/>
            <a:p>
              <a:pPr defTabSz="257175">
                <a:spcBef>
                  <a:spcPts val="338"/>
                </a:spcBef>
                <a:buClr>
                  <a:schemeClr val="tx2"/>
                </a:buClr>
                <a:buFont typeface="Wingdings" pitchFamily="2" charset="2"/>
                <a:buNone/>
              </a:pPr>
              <a:r>
                <a:rPr lang="ro-RO" sz="2000" b="1">
                  <a:solidFill>
                    <a:srgbClr val="ACC700"/>
                  </a:solidFill>
                </a:rPr>
                <a:t>Psihosociali</a:t>
              </a:r>
            </a:p>
            <a:p>
              <a:pPr defTabSz="257175">
                <a:spcBef>
                  <a:spcPts val="338"/>
                </a:spcBef>
                <a:buClr>
                  <a:schemeClr val="tx2"/>
                </a:buClr>
                <a:buFont typeface="Wingdings" pitchFamily="2" charset="2"/>
                <a:buNone/>
              </a:pPr>
              <a:r>
                <a:rPr lang="ro-RO" sz="1200" b="1">
                  <a:solidFill>
                    <a:schemeClr val="tx2"/>
                  </a:solidFill>
                </a:rPr>
                <a:t>Riscul de AMS poate să crească și din cauza lipsei de control asupra sarcinilor sau asupra modului sau ritmului de realizare a sarcinilor, precum și din cauza lipsei de sprijin din partea colegilor sau a conducerii. </a:t>
              </a:r>
            </a:p>
            <a:p>
              <a:pPr defTabSz="257175">
                <a:spcBef>
                  <a:spcPts val="338"/>
                </a:spcBef>
                <a:buClr>
                  <a:schemeClr val="tx2"/>
                </a:buClr>
                <a:buFont typeface="Wingdings" pitchFamily="2" charset="2"/>
                <a:buNone/>
              </a:pPr>
              <a:endParaRPr lang="en-US" sz="2000" b="1">
                <a:solidFill>
                  <a:schemeClr val="tx2"/>
                </a:solidFill>
              </a:endParaRPr>
            </a:p>
            <a:p>
              <a:pPr defTabSz="257175">
                <a:spcBef>
                  <a:spcPts val="338"/>
                </a:spcBef>
                <a:buClr>
                  <a:schemeClr val="tx2"/>
                </a:buClr>
                <a:buFont typeface="Wingdings" pitchFamily="2" charset="2"/>
                <a:buNone/>
              </a:pPr>
              <a:endParaRPr lang="en-US" sz="2000" b="1">
                <a:solidFill>
                  <a:schemeClr val="tx2"/>
                </a:solidFill>
              </a:endParaRPr>
            </a:p>
          </p:txBody>
        </p:sp>
      </p:grpSp>
      <p:grpSp>
        <p:nvGrpSpPr>
          <p:cNvPr id="21510" name="Group 15"/>
          <p:cNvGrpSpPr>
            <a:grpSpLocks/>
          </p:cNvGrpSpPr>
          <p:nvPr/>
        </p:nvGrpSpPr>
        <p:grpSpPr bwMode="auto">
          <a:xfrm>
            <a:off x="4268788" y="2605088"/>
            <a:ext cx="4119562" cy="1487487"/>
            <a:chOff x="22678" y="2380840"/>
            <a:chExt cx="4120075" cy="1487054"/>
          </a:xfrm>
        </p:grpSpPr>
        <p:pic>
          <p:nvPicPr>
            <p:cNvPr id="21511" name="Picture 10"/>
            <p:cNvPicPr>
              <a:picLocks noChangeAspect="1"/>
            </p:cNvPicPr>
            <p:nvPr/>
          </p:nvPicPr>
          <p:blipFill>
            <a:blip r:embed="rId6"/>
            <a:srcRect/>
            <a:stretch>
              <a:fillRect/>
            </a:stretch>
          </p:blipFill>
          <p:spPr bwMode="auto">
            <a:xfrm>
              <a:off x="22678" y="2380840"/>
              <a:ext cx="1332251" cy="1487054"/>
            </a:xfrm>
            <a:prstGeom prst="rect">
              <a:avLst/>
            </a:prstGeom>
            <a:noFill/>
            <a:ln w="9525">
              <a:noFill/>
              <a:miter lim="800000"/>
              <a:headEnd/>
              <a:tailEnd/>
            </a:ln>
          </p:spPr>
        </p:pic>
        <p:sp>
          <p:nvSpPr>
            <p:cNvPr id="14" name="Content Placeholder 2"/>
            <p:cNvSpPr txBox="1">
              <a:spLocks/>
            </p:cNvSpPr>
            <p:nvPr/>
          </p:nvSpPr>
          <p:spPr>
            <a:xfrm>
              <a:off x="1192811" y="2628418"/>
              <a:ext cx="2949942" cy="955397"/>
            </a:xfrm>
            <a:prstGeom prst="rect">
              <a:avLst/>
            </a:prstGeom>
          </p:spPr>
          <p:txBody>
            <a:bodyPr lIns="0" tIns="0" rIns="0" bIns="0"/>
            <a:lst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1414463" indent="-128588" algn="l" defTabSz="257175" rtl="0" eaLnBrk="1" latinLnBrk="0" hangingPunct="1">
                <a:spcBef>
                  <a:spcPts val="0"/>
                </a:spcBef>
                <a:buClr>
                  <a:schemeClr val="tx2"/>
                </a:buClr>
                <a:buSzPct val="101000"/>
                <a:buFont typeface="Courier New" pitchFamily="49" charset="0"/>
                <a:buChar char="o"/>
                <a:defRPr sz="675" kern="1200" baseline="0">
                  <a:solidFill>
                    <a:schemeClr val="tx1"/>
                  </a:solidFill>
                  <a:latin typeface="+mn-lt"/>
                  <a:ea typeface="+mn-ea"/>
                  <a:cs typeface="+mn-cs"/>
                </a:defRPr>
              </a:lvl6pPr>
              <a:lvl7pPr marL="1671638" indent="-128588" algn="l" defTabSz="257175" rtl="0" eaLnBrk="1" latinLnBrk="0" hangingPunct="1">
                <a:spcBef>
                  <a:spcPts val="0"/>
                </a:spcBef>
                <a:buClr>
                  <a:schemeClr val="tx2"/>
                </a:buClr>
                <a:buFont typeface="Courier New" pitchFamily="49" charset="0"/>
                <a:buChar char="o"/>
                <a:defRPr sz="675" kern="1200" baseline="0">
                  <a:solidFill>
                    <a:schemeClr val="tx1"/>
                  </a:solidFill>
                  <a:latin typeface="+mn-lt"/>
                  <a:ea typeface="+mn-ea"/>
                  <a:cs typeface="+mn-cs"/>
                </a:defRPr>
              </a:lvl7pPr>
              <a:lvl8pPr marL="1928813"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8pPr>
              <a:lvl9pPr marL="2185988"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9pPr>
            </a:lstStyle>
            <a:p>
              <a:pPr marL="0" indent="0" fontAlgn="auto">
                <a:buFont typeface="Wingdings" pitchFamily="2" charset="2"/>
                <a:buNone/>
                <a:defRPr/>
              </a:pPr>
              <a:r>
                <a:rPr lang="ro-RO" sz="2000" dirty="0">
                  <a:solidFill>
                    <a:srgbClr val="ACC700"/>
                  </a:solidFill>
                </a:rPr>
                <a:t>Caracteristicile lucrătorilor</a:t>
              </a:r>
            </a:p>
            <a:p>
              <a:pPr marL="0" indent="0" fontAlgn="auto">
                <a:buFont typeface="Wingdings" pitchFamily="2" charset="2"/>
                <a:buNone/>
                <a:defRPr/>
              </a:pPr>
              <a:r>
                <a:rPr lang="ro-RO" sz="1200" dirty="0"/>
                <a:t>Dacă riscurile nu sunt gestionate corespunzător, caracteristici precum vârsta, sexul, înălțimea, starea de sănătate, lipsa instruirii etc. pot reprezenta de asemenea factori de risc pentru AMS. </a:t>
              </a:r>
            </a:p>
            <a:p>
              <a:pPr fontAlgn="auto">
                <a:defRPr/>
              </a:pPr>
              <a:endParaRPr lang="en-US" sz="2000" dirty="0"/>
            </a:p>
            <a:p>
              <a:pPr fontAlgn="auto">
                <a:defRPr/>
              </a:pPr>
              <a:endParaRPr lang="en-US" sz="2000" dirty="0"/>
            </a:p>
            <a:p>
              <a:pPr fontAlgn="auto">
                <a:defRPr/>
              </a:pPr>
              <a:endParaRPr lang="en-US" sz="2000" dirty="0"/>
            </a:p>
            <a:p>
              <a:pPr marL="0" indent="0" fontAlgn="auto">
                <a:buFont typeface="Wingdings" pitchFamily="2" charset="2"/>
                <a:buNone/>
                <a:defRPr/>
              </a:pPr>
              <a:endParaRPr lang="en-US" sz="2000" dirty="0"/>
            </a:p>
            <a:p>
              <a:pPr marL="0" indent="0" fontAlgn="auto">
                <a:buFont typeface="Wingdings" pitchFamily="2" charset="2"/>
                <a:buNone/>
                <a:defRPr/>
              </a:pPr>
              <a:endParaRPr lang="en-US" sz="20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288" y="627063"/>
            <a:ext cx="7056437" cy="3313112"/>
          </a:xfrm>
        </p:spPr>
        <p:txBody>
          <a:bodyPr lIns="0" tIns="0" rIns="0" bIns="0">
            <a:noAutofit/>
          </a:bodyPr>
          <a:lstStyle/>
          <a:p>
            <a:pPr marL="141750" indent="-141750" fontAlgn="auto">
              <a:spcAft>
                <a:spcPts val="0"/>
              </a:spcAft>
              <a:defRPr/>
            </a:pPr>
            <a:endParaRPr lang="en-US" sz="2000" dirty="0"/>
          </a:p>
          <a:p>
            <a:pPr marL="141750" indent="-141750" fontAlgn="auto">
              <a:spcAft>
                <a:spcPts val="0"/>
              </a:spcAft>
              <a:defRPr/>
            </a:pPr>
            <a:r>
              <a:rPr lang="ro-RO" sz="2000"/>
              <a:t>Este o analiză sistematică a tuturor aspectelor muncii, care ia în considerare:</a:t>
            </a:r>
          </a:p>
          <a:p>
            <a:pPr marL="243000" lvl="1" indent="-101250" fontAlgn="auto">
              <a:spcBef>
                <a:spcPts val="0"/>
              </a:spcBef>
              <a:spcAft>
                <a:spcPts val="0"/>
              </a:spcAft>
              <a:buFont typeface="Arial" pitchFamily="34" charset="0"/>
              <a:buChar char="•"/>
              <a:defRPr/>
            </a:pPr>
            <a:r>
              <a:rPr lang="ro-RO" sz="2000"/>
              <a:t>posibilele cauze de vătămări sau răniri</a:t>
            </a:r>
          </a:p>
          <a:p>
            <a:pPr marL="243000" lvl="1" indent="-101250" fontAlgn="auto">
              <a:spcBef>
                <a:spcPts val="0"/>
              </a:spcBef>
              <a:spcAft>
                <a:spcPts val="0"/>
              </a:spcAft>
              <a:buFont typeface="Arial" pitchFamily="34" charset="0"/>
              <a:buChar char="•"/>
              <a:defRPr/>
            </a:pPr>
            <a:r>
              <a:rPr lang="ro-RO" sz="2000"/>
              <a:t>posibilitățile de eliminare a pericolelor și, dacă nu este posibil,</a:t>
            </a:r>
          </a:p>
          <a:p>
            <a:pPr marL="243000" lvl="1" indent="-101250" fontAlgn="auto">
              <a:spcBef>
                <a:spcPts val="0"/>
              </a:spcBef>
              <a:spcAft>
                <a:spcPts val="0"/>
              </a:spcAft>
              <a:buFont typeface="Arial" pitchFamily="34" charset="0"/>
              <a:buChar char="•"/>
              <a:defRPr/>
            </a:pPr>
            <a:r>
              <a:rPr lang="ro-RO" sz="2000"/>
              <a:t>măsurile de prevenire sau de protecție care trebuie instituite pentru a ține riscurile sub control.</a:t>
            </a:r>
          </a:p>
          <a:p>
            <a:pPr marL="141750" indent="-141750" fontAlgn="auto">
              <a:spcAft>
                <a:spcPts val="0"/>
              </a:spcAft>
              <a:defRPr/>
            </a:pPr>
            <a:endParaRPr lang="en-GB" altLang="en-US" sz="2000" dirty="0"/>
          </a:p>
          <a:p>
            <a:pPr marL="141750" indent="-141750" fontAlgn="auto">
              <a:spcAft>
                <a:spcPts val="0"/>
              </a:spcAft>
              <a:defRPr/>
            </a:pPr>
            <a:r>
              <a:rPr lang="ro-RO" sz="2000"/>
              <a:t>Evaluarea riscurilor stă la baza gestionării și prevenirii cu succes a AMS</a:t>
            </a:r>
          </a:p>
          <a:p>
            <a:pPr marL="0" indent="0" fontAlgn="auto">
              <a:spcAft>
                <a:spcPts val="0"/>
              </a:spcAft>
              <a:buFont typeface="Wingdings" pitchFamily="2" charset="2"/>
              <a:buNone/>
              <a:defRPr/>
            </a:pPr>
            <a:endParaRPr lang="en-GB" altLang="en-US" sz="2000" dirty="0"/>
          </a:p>
          <a:p>
            <a:pPr marL="141750" indent="-141750" fontAlgn="auto">
              <a:spcAft>
                <a:spcPts val="0"/>
              </a:spcAft>
              <a:defRPr/>
            </a:pPr>
            <a:endParaRPr lang="en-US" sz="2000" dirty="0"/>
          </a:p>
          <a:p>
            <a:pPr marL="141750" indent="-141750" fontAlgn="auto">
              <a:spcAft>
                <a:spcPts val="0"/>
              </a:spcAft>
              <a:defRPr/>
            </a:pPr>
            <a:endParaRPr lang="en-US" sz="2000" dirty="0"/>
          </a:p>
          <a:p>
            <a:pPr marL="0" indent="0" fontAlgn="auto">
              <a:spcAft>
                <a:spcPts val="0"/>
              </a:spcAft>
              <a:buFont typeface="Wingdings" pitchFamily="2" charset="2"/>
              <a:buNone/>
              <a:defRPr/>
            </a:pPr>
            <a:endParaRPr lang="en-US" sz="2000" dirty="0"/>
          </a:p>
          <a:p>
            <a:pPr marL="0" indent="0" fontAlgn="auto">
              <a:spcAft>
                <a:spcPts val="0"/>
              </a:spcAft>
              <a:buFont typeface="Wingdings" pitchFamily="2" charset="2"/>
              <a:buNone/>
              <a:defRPr/>
            </a:pPr>
            <a:endParaRPr lang="en-US" sz="2000" dirty="0"/>
          </a:p>
        </p:txBody>
      </p:sp>
      <p:sp>
        <p:nvSpPr>
          <p:cNvPr id="23554" name="Title 1"/>
          <p:cNvSpPr txBox="1">
            <a:spLocks/>
          </p:cNvSpPr>
          <p:nvPr/>
        </p:nvSpPr>
        <p:spPr bwMode="auto">
          <a:xfrm>
            <a:off x="558800" y="0"/>
            <a:ext cx="7469188"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Ce este evaluarea riscurilor?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19075" y="1103313"/>
            <a:ext cx="3848100" cy="1922462"/>
          </a:xfrm>
        </p:spPr>
        <p:txBody>
          <a:bodyPr lIns="0" tIns="0" rIns="0" bIns="0">
            <a:spAutoFit/>
          </a:bodyPr>
          <a:lstStyle/>
          <a:p>
            <a:pPr marL="0" indent="0" fontAlgn="auto">
              <a:spcAft>
                <a:spcPts val="0"/>
              </a:spcAft>
              <a:buFont typeface="Wingdings" pitchFamily="2" charset="2"/>
              <a:buNone/>
              <a:defRPr/>
            </a:pPr>
            <a:endParaRPr lang="en-US" sz="2000" dirty="0"/>
          </a:p>
          <a:p>
            <a:pPr marL="342900" indent="-342900" fontAlgn="auto">
              <a:spcAft>
                <a:spcPts val="0"/>
              </a:spcAft>
              <a:defRPr/>
            </a:pPr>
            <a:r>
              <a:rPr lang="ro-RO" sz="2000"/>
              <a:t>Evaluarea riscurilor pentru AMS implică aceleași principii și procese de bază ca în cazul altor riscuri profesionale</a:t>
            </a:r>
          </a:p>
          <a:p>
            <a:pPr marL="0" indent="0" fontAlgn="auto">
              <a:spcAft>
                <a:spcPts val="0"/>
              </a:spcAft>
              <a:buFont typeface="Wingdings" pitchFamily="2" charset="2"/>
              <a:buNone/>
              <a:defRPr/>
            </a:pPr>
            <a:endParaRPr lang="en-GB" altLang="en-US" sz="2000" dirty="0"/>
          </a:p>
        </p:txBody>
      </p:sp>
      <p:sp>
        <p:nvSpPr>
          <p:cNvPr id="25602" name="Title 1"/>
          <p:cNvSpPr txBox="1">
            <a:spLocks/>
          </p:cNvSpPr>
          <p:nvPr/>
        </p:nvSpPr>
        <p:spPr bwMode="auto">
          <a:xfrm>
            <a:off x="558800" y="-92075"/>
            <a:ext cx="7758113" cy="792163"/>
          </a:xfrm>
          <a:prstGeom prst="rect">
            <a:avLst/>
          </a:prstGeom>
          <a:noFill/>
          <a:ln w="9525">
            <a:noFill/>
            <a:miter lim="800000"/>
            <a:headEnd/>
            <a:tailEnd/>
          </a:ln>
        </p:spPr>
        <p:txBody>
          <a:bodyPr lIns="0" tIns="0" rIns="0" bIns="0" anchor="ctr"/>
          <a:lstStyle/>
          <a:p>
            <a:pPr defTabSz="257175"/>
            <a:r>
              <a:rPr lang="ro-RO" sz="2400" b="1">
                <a:solidFill>
                  <a:schemeClr val="tx2"/>
                </a:solidFill>
              </a:rPr>
              <a:t>Evaluarea riscurilor pentru AMS</a:t>
            </a:r>
          </a:p>
        </p:txBody>
      </p:sp>
      <p:grpSp>
        <p:nvGrpSpPr>
          <p:cNvPr id="25603" name="Group 5"/>
          <p:cNvGrpSpPr>
            <a:grpSpLocks/>
          </p:cNvGrpSpPr>
          <p:nvPr/>
        </p:nvGrpSpPr>
        <p:grpSpPr bwMode="auto">
          <a:xfrm>
            <a:off x="3995738" y="484188"/>
            <a:ext cx="4408487" cy="4378325"/>
            <a:chOff x="-158403" y="-72008"/>
            <a:chExt cx="5177737" cy="5143500"/>
          </a:xfrm>
        </p:grpSpPr>
        <p:pic>
          <p:nvPicPr>
            <p:cNvPr id="25604" name="Picture 7"/>
            <p:cNvPicPr>
              <a:picLocks noChangeAspect="1"/>
            </p:cNvPicPr>
            <p:nvPr/>
          </p:nvPicPr>
          <p:blipFill>
            <a:blip r:embed="rId3"/>
            <a:srcRect/>
            <a:stretch>
              <a:fillRect/>
            </a:stretch>
          </p:blipFill>
          <p:spPr bwMode="auto">
            <a:xfrm>
              <a:off x="-158403" y="-72008"/>
              <a:ext cx="5177737" cy="5143500"/>
            </a:xfrm>
            <a:prstGeom prst="rect">
              <a:avLst/>
            </a:prstGeom>
            <a:noFill/>
            <a:ln w="9525">
              <a:noFill/>
              <a:miter lim="800000"/>
              <a:headEnd/>
              <a:tailEnd/>
            </a:ln>
          </p:spPr>
        </p:pic>
        <p:sp>
          <p:nvSpPr>
            <p:cNvPr id="9" name="TextBox 8"/>
            <p:cNvSpPr txBox="1"/>
            <p:nvPr/>
          </p:nvSpPr>
          <p:spPr>
            <a:xfrm rot="16200000">
              <a:off x="1926901" y="492172"/>
              <a:ext cx="1284943" cy="324424"/>
            </a:xfrm>
            <a:prstGeom prst="rect">
              <a:avLst/>
            </a:prstGeom>
            <a:noFill/>
          </p:spPr>
          <p:txBody>
            <a:bodyPr>
              <a:spAutoFit/>
            </a:bodyPr>
            <a:lstStyle/>
            <a:p>
              <a:pPr algn="ctr" fontAlgn="auto">
                <a:spcBef>
                  <a:spcPts val="0"/>
                </a:spcBef>
                <a:spcAft>
                  <a:spcPts val="0"/>
                </a:spcAft>
                <a:defRPr/>
              </a:pPr>
              <a:r>
                <a:rPr lang="ro-RO" sz="1200" b="1">
                  <a:solidFill>
                    <a:schemeClr val="accent1"/>
                  </a:solidFill>
                  <a:latin typeface="+mj-lt"/>
                  <a:ea typeface="+mj-ea"/>
                  <a:cs typeface="Trebuchet MS"/>
                </a:rPr>
                <a:t>Pregătire</a:t>
              </a:r>
            </a:p>
          </p:txBody>
        </p:sp>
        <p:sp>
          <p:nvSpPr>
            <p:cNvPr id="10" name="TextBox 9"/>
            <p:cNvSpPr txBox="1"/>
            <p:nvPr/>
          </p:nvSpPr>
          <p:spPr>
            <a:xfrm rot="19770935">
              <a:off x="3419586" y="1557948"/>
              <a:ext cx="1333124" cy="324499"/>
            </a:xfrm>
            <a:prstGeom prst="rect">
              <a:avLst/>
            </a:prstGeom>
            <a:noFill/>
          </p:spPr>
          <p:txBody>
            <a:bodyPr>
              <a:spAutoFit/>
            </a:bodyPr>
            <a:lstStyle/>
            <a:p>
              <a:pPr algn="ctr" fontAlgn="auto">
                <a:spcBef>
                  <a:spcPts val="0"/>
                </a:spcBef>
                <a:spcAft>
                  <a:spcPts val="0"/>
                </a:spcAft>
                <a:defRPr/>
              </a:pPr>
              <a:r>
                <a:rPr lang="ro-RO" sz="1200" b="1">
                  <a:solidFill>
                    <a:schemeClr val="accent1"/>
                  </a:solidFill>
                  <a:latin typeface="+mj-lt"/>
                  <a:ea typeface="+mj-ea"/>
                  <a:cs typeface="Trebuchet MS"/>
                </a:rPr>
                <a:t>Identificare</a:t>
              </a:r>
            </a:p>
          </p:txBody>
        </p:sp>
        <p:sp>
          <p:nvSpPr>
            <p:cNvPr id="11" name="TextBox 10"/>
            <p:cNvSpPr txBox="1"/>
            <p:nvPr/>
          </p:nvSpPr>
          <p:spPr>
            <a:xfrm rot="1752754">
              <a:off x="3315174" y="3430346"/>
              <a:ext cx="1157860" cy="277875"/>
            </a:xfrm>
            <a:prstGeom prst="rect">
              <a:avLst/>
            </a:prstGeom>
            <a:noFill/>
          </p:spPr>
          <p:txBody>
            <a:bodyPr>
              <a:spAutoFit/>
            </a:bodyPr>
            <a:lstStyle/>
            <a:p>
              <a:pPr algn="ctr" fontAlgn="auto">
                <a:spcBef>
                  <a:spcPts val="0"/>
                </a:spcBef>
                <a:spcAft>
                  <a:spcPts val="0"/>
                </a:spcAft>
                <a:defRPr/>
              </a:pPr>
              <a:r>
                <a:rPr lang="ro-RO" sz="1200" b="1">
                  <a:solidFill>
                    <a:schemeClr val="accent1"/>
                  </a:solidFill>
                  <a:latin typeface="+mj-lt"/>
                  <a:ea typeface="+mj-ea"/>
                  <a:cs typeface="Trebuchet MS"/>
                </a:rPr>
                <a:t>Evaluare</a:t>
              </a:r>
            </a:p>
          </p:txBody>
        </p:sp>
        <p:sp>
          <p:nvSpPr>
            <p:cNvPr id="12" name="TextBox 11"/>
            <p:cNvSpPr txBox="1"/>
            <p:nvPr/>
          </p:nvSpPr>
          <p:spPr>
            <a:xfrm rot="19738701">
              <a:off x="544516" y="3269962"/>
              <a:ext cx="1333124" cy="326364"/>
            </a:xfrm>
            <a:prstGeom prst="rect">
              <a:avLst/>
            </a:prstGeom>
            <a:noFill/>
          </p:spPr>
          <p:txBody>
            <a:bodyPr>
              <a:spAutoFit/>
            </a:bodyPr>
            <a:lstStyle/>
            <a:p>
              <a:pPr algn="ctr"/>
              <a:r>
                <a:rPr lang="ro-RO" sz="1200" b="1">
                  <a:solidFill>
                    <a:schemeClr val="accent1"/>
                  </a:solidFill>
                </a:rPr>
                <a:t>Plan de acțiune</a:t>
              </a:r>
            </a:p>
          </p:txBody>
        </p:sp>
        <p:sp>
          <p:nvSpPr>
            <p:cNvPr id="13" name="TextBox 12"/>
            <p:cNvSpPr txBox="1"/>
            <p:nvPr/>
          </p:nvSpPr>
          <p:spPr>
            <a:xfrm rot="1775785">
              <a:off x="264840" y="1707143"/>
              <a:ext cx="1459910" cy="296525"/>
            </a:xfrm>
            <a:prstGeom prst="rect">
              <a:avLst/>
            </a:prstGeom>
            <a:noFill/>
          </p:spPr>
          <p:txBody>
            <a:bodyPr>
              <a:spAutoFit/>
            </a:bodyPr>
            <a:lstStyle/>
            <a:p>
              <a:pPr algn="ctr"/>
              <a:r>
                <a:rPr lang="ro-RO" sz="1200" b="1">
                  <a:solidFill>
                    <a:schemeClr val="accent1"/>
                  </a:solidFill>
                </a:rPr>
                <a:t>Trecerea la acțiune</a:t>
              </a:r>
            </a:p>
          </p:txBody>
        </p:sp>
        <p:sp>
          <p:nvSpPr>
            <p:cNvPr id="14" name="TextBox 13"/>
            <p:cNvSpPr txBox="1"/>
            <p:nvPr/>
          </p:nvSpPr>
          <p:spPr>
            <a:xfrm rot="5231705">
              <a:off x="1660290" y="762589"/>
              <a:ext cx="1158126" cy="324424"/>
            </a:xfrm>
            <a:prstGeom prst="rect">
              <a:avLst/>
            </a:prstGeom>
            <a:noFill/>
          </p:spPr>
          <p:txBody>
            <a:bodyPr>
              <a:spAutoFit/>
            </a:bodyPr>
            <a:lstStyle/>
            <a:p>
              <a:pPr algn="ctr" fontAlgn="auto">
                <a:spcBef>
                  <a:spcPts val="0"/>
                </a:spcBef>
                <a:spcAft>
                  <a:spcPts val="0"/>
                </a:spcAft>
                <a:defRPr/>
              </a:pPr>
              <a:r>
                <a:rPr lang="ro-RO" sz="1200" b="1">
                  <a:solidFill>
                    <a:schemeClr val="accent1"/>
                  </a:solidFill>
                  <a:latin typeface="+mj-lt"/>
                  <a:ea typeface="+mj-ea"/>
                  <a:cs typeface="Trebuchet MS"/>
                </a:rPr>
                <a:t>Monitorizare</a:t>
              </a:r>
            </a:p>
          </p:txBody>
        </p:sp>
        <p:sp>
          <p:nvSpPr>
            <p:cNvPr id="15" name="TextBox 14"/>
            <p:cNvSpPr txBox="1"/>
            <p:nvPr/>
          </p:nvSpPr>
          <p:spPr>
            <a:xfrm>
              <a:off x="1379815" y="2087591"/>
              <a:ext cx="2056552" cy="690027"/>
            </a:xfrm>
            <a:prstGeom prst="rect">
              <a:avLst/>
            </a:prstGeom>
            <a:noFill/>
          </p:spPr>
          <p:txBody>
            <a:bodyPr>
              <a:spAutoFit/>
            </a:bodyPr>
            <a:lstStyle/>
            <a:p>
              <a:pPr algn="ctr" fontAlgn="auto">
                <a:spcBef>
                  <a:spcPts val="0"/>
                </a:spcBef>
                <a:spcAft>
                  <a:spcPts val="0"/>
                </a:spcAft>
                <a:defRPr/>
              </a:pPr>
              <a:r>
                <a:rPr lang="ro-RO" sz="1600" b="1">
                  <a:solidFill>
                    <a:schemeClr val="accent1"/>
                  </a:solidFill>
                  <a:latin typeface="+mj-lt"/>
                  <a:ea typeface="+mj-ea"/>
                  <a:cs typeface="Trebuchet MS"/>
                </a:rPr>
                <a:t>EVALUAREA</a:t>
              </a:r>
            </a:p>
            <a:p>
              <a:pPr algn="ctr" fontAlgn="auto">
                <a:spcBef>
                  <a:spcPts val="0"/>
                </a:spcBef>
                <a:spcAft>
                  <a:spcPts val="0"/>
                </a:spcAft>
                <a:defRPr/>
              </a:pPr>
              <a:r>
                <a:rPr lang="ro-RO" sz="1600" b="1">
                  <a:solidFill>
                    <a:schemeClr val="accent1"/>
                  </a:solidFill>
                  <a:latin typeface="+mj-lt"/>
                  <a:ea typeface="+mj-ea"/>
                  <a:cs typeface="Trebuchet MS"/>
                </a:rPr>
                <a:t>RISCURILOR</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98438" y="915988"/>
            <a:ext cx="7829550" cy="4238625"/>
          </a:xfrm>
        </p:spPr>
        <p:txBody>
          <a:bodyPr lIns="0" tIns="0" rIns="0" bIns="0">
            <a:spAutoFit/>
          </a:bodyPr>
          <a:lstStyle/>
          <a:p>
            <a:pPr marL="342900" indent="-342900" fontAlgn="auto">
              <a:spcAft>
                <a:spcPts val="0"/>
              </a:spcAft>
              <a:defRPr/>
            </a:pPr>
            <a:r>
              <a:rPr lang="ro-RO" sz="1800" dirty="0"/>
              <a:t>Desemnați persoana care va conduce procesul</a:t>
            </a:r>
          </a:p>
          <a:p>
            <a:pPr marL="444150" lvl="1" indent="-342900" fontAlgn="auto">
              <a:spcBef>
                <a:spcPts val="0"/>
              </a:spcBef>
              <a:spcAft>
                <a:spcPts val="0"/>
              </a:spcAft>
              <a:buFont typeface="Arial" pitchFamily="34" charset="0"/>
              <a:buChar char="•"/>
              <a:defRPr/>
            </a:pPr>
            <a:r>
              <a:rPr lang="ro-RO" sz="1700" dirty="0"/>
              <a:t>Poate fi chiar angajatorul, un lucrător desemnat de angajator, un expert în probleme de sănătate și siguranță, ...</a:t>
            </a:r>
          </a:p>
          <a:p>
            <a:pPr marL="342900" indent="-342900" fontAlgn="auto">
              <a:spcAft>
                <a:spcPts val="0"/>
              </a:spcAft>
              <a:defRPr/>
            </a:pPr>
            <a:r>
              <a:rPr lang="ro-RO" sz="1800" dirty="0"/>
              <a:t>Analizați resursele disponibile </a:t>
            </a:r>
          </a:p>
          <a:p>
            <a:pPr marL="444150" lvl="1" indent="-342900" fontAlgn="auto">
              <a:spcBef>
                <a:spcPts val="0"/>
              </a:spcBef>
              <a:spcAft>
                <a:spcPts val="0"/>
              </a:spcAft>
              <a:buFont typeface="Arial" pitchFamily="34" charset="0"/>
              <a:buChar char="•"/>
              <a:defRPr/>
            </a:pPr>
            <a:r>
              <a:rPr lang="ro-RO" sz="1700" dirty="0"/>
              <a:t>Listă cu descrierea activităților / sarcinilor de lucru care presupun risc de AMS</a:t>
            </a:r>
          </a:p>
          <a:p>
            <a:pPr marL="444150" lvl="1" indent="-342900" fontAlgn="auto">
              <a:spcBef>
                <a:spcPts val="0"/>
              </a:spcBef>
              <a:spcAft>
                <a:spcPts val="0"/>
              </a:spcAft>
              <a:buFont typeface="Arial" pitchFamily="34" charset="0"/>
              <a:buChar char="•"/>
              <a:defRPr/>
            </a:pPr>
            <a:r>
              <a:rPr lang="ro-RO" sz="1700" dirty="0"/>
              <a:t>Orice informații privind: antecedente de probleme de sănătate și accidente, plângeri din partea lucrătorilor, statistici privind absenteismul etc.</a:t>
            </a:r>
          </a:p>
          <a:p>
            <a:pPr marL="444150" lvl="1" indent="-342900" fontAlgn="auto">
              <a:spcBef>
                <a:spcPts val="0"/>
              </a:spcBef>
              <a:spcAft>
                <a:spcPts val="0"/>
              </a:spcAft>
              <a:buFont typeface="Arial" pitchFamily="34" charset="0"/>
              <a:buChar char="•"/>
              <a:defRPr/>
            </a:pPr>
            <a:r>
              <a:rPr lang="ro-RO" sz="1700" dirty="0"/>
              <a:t>Orientări privind AMS emise de organismele naționale competente (ministere, institute naționale în domeniul sănătății și securității, ...)</a:t>
            </a:r>
          </a:p>
          <a:p>
            <a:pPr marL="444150" lvl="1" indent="-342900" fontAlgn="auto">
              <a:spcBef>
                <a:spcPts val="0"/>
              </a:spcBef>
              <a:spcAft>
                <a:spcPts val="0"/>
              </a:spcAft>
              <a:buFont typeface="Arial" pitchFamily="34" charset="0"/>
              <a:buChar char="•"/>
              <a:defRPr/>
            </a:pPr>
            <a:r>
              <a:rPr lang="ro-RO" sz="1700" dirty="0"/>
              <a:t>Ghiduri, liste de verificare sau manuale realizate de asociații profesionale</a:t>
            </a:r>
          </a:p>
          <a:p>
            <a:pPr marL="342900" indent="-342900" fontAlgn="auto">
              <a:spcAft>
                <a:spcPts val="0"/>
              </a:spcAft>
              <a:defRPr/>
            </a:pPr>
            <a:r>
              <a:rPr lang="ro-RO" sz="1800" dirty="0"/>
              <a:t>Alegeți modul și momentul de implicare și informare a lucrătorilor</a:t>
            </a:r>
          </a:p>
          <a:p>
            <a:pPr marL="342900" indent="-342900" fontAlgn="auto">
              <a:spcAft>
                <a:spcPts val="0"/>
              </a:spcAft>
              <a:defRPr/>
            </a:pPr>
            <a:r>
              <a:rPr lang="ro-RO" sz="1800" dirty="0"/>
              <a:t>Planificați – decideți ce se va întâmpla și când</a:t>
            </a:r>
          </a:p>
          <a:p>
            <a:pPr marL="0" indent="0" fontAlgn="auto">
              <a:spcAft>
                <a:spcPts val="0"/>
              </a:spcAft>
              <a:buFont typeface="Wingdings" pitchFamily="2" charset="2"/>
              <a:buNone/>
              <a:defRPr/>
            </a:pPr>
            <a:endParaRPr lang="en-US" sz="1800" dirty="0"/>
          </a:p>
          <a:p>
            <a:pPr marL="0" indent="0" fontAlgn="auto">
              <a:spcAft>
                <a:spcPts val="0"/>
              </a:spcAft>
              <a:buFont typeface="Wingdings" pitchFamily="2" charset="2"/>
              <a:buNone/>
              <a:defRPr/>
            </a:pPr>
            <a:endParaRPr lang="en-US" sz="2000" dirty="0"/>
          </a:p>
        </p:txBody>
      </p:sp>
      <p:sp>
        <p:nvSpPr>
          <p:cNvPr id="27650" name="Title 1"/>
          <p:cNvSpPr txBox="1">
            <a:spLocks/>
          </p:cNvSpPr>
          <p:nvPr/>
        </p:nvSpPr>
        <p:spPr bwMode="auto">
          <a:xfrm>
            <a:off x="539750" y="0"/>
            <a:ext cx="8280400"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Pregătirea </a:t>
            </a:r>
            <a:br>
              <a:rPr lang="ro-RO" sz="2400" b="1">
                <a:solidFill>
                  <a:schemeClr val="tx2"/>
                </a:solidFill>
              </a:rPr>
            </a:br>
            <a:r>
              <a:rPr lang="ro-RO" b="1">
                <a:solidFill>
                  <a:schemeClr val="tx2"/>
                </a:solidFill>
              </a:rPr>
              <a:t>Unele aspecte trebuie abordate înainte de inițierea procesului</a:t>
            </a:r>
          </a:p>
        </p:txBody>
      </p:sp>
      <p:pic>
        <p:nvPicPr>
          <p:cNvPr id="27651" name="Picture 15"/>
          <p:cNvPicPr>
            <a:picLocks noChangeAspect="1"/>
          </p:cNvPicPr>
          <p:nvPr/>
        </p:nvPicPr>
        <p:blipFill>
          <a:blip r:embed="rId3"/>
          <a:srcRect/>
          <a:stretch>
            <a:fillRect/>
          </a:stretch>
        </p:blipFill>
        <p:spPr bwMode="auto">
          <a:xfrm>
            <a:off x="7235825" y="-236538"/>
            <a:ext cx="2054225" cy="230663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288" y="915988"/>
            <a:ext cx="7416800" cy="3330575"/>
          </a:xfrm>
        </p:spPr>
        <p:txBody>
          <a:bodyPr wrap="square" lIns="0" tIns="0" rIns="0" bIns="0">
            <a:spAutoFit/>
          </a:bodyPr>
          <a:lstStyle/>
          <a:p>
            <a:pPr marL="141750" indent="-141750" fontAlgn="auto">
              <a:spcAft>
                <a:spcPts val="0"/>
              </a:spcAft>
              <a:defRPr/>
            </a:pPr>
            <a:r>
              <a:rPr lang="ro-RO" sz="1800" dirty="0"/>
              <a:t>Câțiva factori care trebuie avuți în vedere în legătură cu AMS:</a:t>
            </a:r>
          </a:p>
          <a:p>
            <a:pPr marL="243000" lvl="1" indent="-101250" fontAlgn="auto">
              <a:spcBef>
                <a:spcPts val="0"/>
              </a:spcBef>
              <a:spcAft>
                <a:spcPts val="0"/>
              </a:spcAft>
              <a:buFont typeface="Arial" pitchFamily="34" charset="0"/>
              <a:buChar char="•"/>
              <a:defRPr/>
            </a:pPr>
            <a:r>
              <a:rPr lang="ro-RO" sz="1700" b="1" dirty="0"/>
              <a:t>Factori fizici și de mediu </a:t>
            </a:r>
            <a:r>
              <a:rPr lang="ro-RO" sz="1700" dirty="0"/>
              <a:t>[ex. postura la locul de muncă, munca repetitivă, muncă fizică grea, lumina (slabă), temperatura (scăzută) etc.]</a:t>
            </a:r>
          </a:p>
          <a:p>
            <a:pPr marL="243000" lvl="1" indent="-101250" fontAlgn="auto">
              <a:spcBef>
                <a:spcPts val="0"/>
              </a:spcBef>
              <a:spcAft>
                <a:spcPts val="0"/>
              </a:spcAft>
              <a:buFont typeface="Arial" pitchFamily="34" charset="0"/>
              <a:buChar char="•"/>
              <a:defRPr/>
            </a:pPr>
            <a:r>
              <a:rPr lang="ro-RO" sz="1700" b="1" dirty="0"/>
              <a:t>Organizaționali </a:t>
            </a:r>
            <a:r>
              <a:rPr lang="ro-RO" sz="1700" dirty="0"/>
              <a:t>(ex. program de lucru prelungit, posibilități de pauză, ritmul de lucru etc.)</a:t>
            </a:r>
          </a:p>
          <a:p>
            <a:pPr marL="243000" lvl="1" indent="-101250" fontAlgn="auto">
              <a:spcBef>
                <a:spcPts val="0"/>
              </a:spcBef>
              <a:spcAft>
                <a:spcPts val="0"/>
              </a:spcAft>
              <a:buFont typeface="Arial" pitchFamily="34" charset="0"/>
              <a:buChar char="•"/>
              <a:defRPr/>
            </a:pPr>
            <a:r>
              <a:rPr lang="ro-RO" sz="1700" b="1" dirty="0"/>
              <a:t>Psihosociali </a:t>
            </a:r>
            <a:r>
              <a:rPr lang="ro-RO" sz="1700" dirty="0"/>
              <a:t>(ex. control asupra sarcinilor, sprijin din partea colegilor / conducerii etc.)</a:t>
            </a:r>
          </a:p>
          <a:p>
            <a:pPr marL="243000" lvl="1" indent="-101250" fontAlgn="auto">
              <a:spcBef>
                <a:spcPts val="0"/>
              </a:spcBef>
              <a:spcAft>
                <a:spcPts val="0"/>
              </a:spcAft>
              <a:buFont typeface="Arial" pitchFamily="34" charset="0"/>
              <a:buChar char="•"/>
              <a:defRPr/>
            </a:pPr>
            <a:r>
              <a:rPr lang="ro-RO" sz="1700" b="1" dirty="0"/>
              <a:t>Caracteristicile lucrătorilor </a:t>
            </a:r>
            <a:r>
              <a:rPr lang="ro-RO" sz="1700" dirty="0"/>
              <a:t>(ex. vârstă, sex, capacitate fizică, antecedente de sănătate, înălțime etc.)</a:t>
            </a:r>
          </a:p>
          <a:p>
            <a:pPr marL="141750" lvl="1" indent="0" fontAlgn="auto">
              <a:spcBef>
                <a:spcPts val="0"/>
              </a:spcBef>
              <a:spcAft>
                <a:spcPts val="0"/>
              </a:spcAft>
              <a:buFont typeface="Arial" pitchFamily="34" charset="0"/>
              <a:buNone/>
              <a:defRPr/>
            </a:pPr>
            <a:endParaRPr lang="en-GB" altLang="en-US" sz="2000" dirty="0"/>
          </a:p>
          <a:p>
            <a:pPr marL="141750" indent="-141750" fontAlgn="auto">
              <a:spcAft>
                <a:spcPts val="0"/>
              </a:spcAft>
              <a:defRPr/>
            </a:pPr>
            <a:r>
              <a:rPr lang="ro-RO" sz="1800" dirty="0"/>
              <a:t>Trebuie avută în vedere combinația / interacțiunea dintre toți acești factori</a:t>
            </a:r>
          </a:p>
        </p:txBody>
      </p:sp>
      <p:sp>
        <p:nvSpPr>
          <p:cNvPr id="29698" name="Title 1"/>
          <p:cNvSpPr txBox="1">
            <a:spLocks/>
          </p:cNvSpPr>
          <p:nvPr/>
        </p:nvSpPr>
        <p:spPr bwMode="auto">
          <a:xfrm>
            <a:off x="539750" y="0"/>
            <a:ext cx="6707188"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Identificarea factorilor de risc pentru AMS de la locul de muncă</a:t>
            </a:r>
          </a:p>
        </p:txBody>
      </p:sp>
      <p:pic>
        <p:nvPicPr>
          <p:cNvPr id="29699" name="Picture 7"/>
          <p:cNvPicPr>
            <a:picLocks noChangeAspect="1"/>
          </p:cNvPicPr>
          <p:nvPr/>
        </p:nvPicPr>
        <p:blipFill>
          <a:blip r:embed="rId3"/>
          <a:srcRect/>
          <a:stretch>
            <a:fillRect/>
          </a:stretch>
        </p:blipFill>
        <p:spPr bwMode="auto">
          <a:xfrm>
            <a:off x="7246938" y="-236538"/>
            <a:ext cx="2100262" cy="2282826"/>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288" y="915988"/>
            <a:ext cx="7416800" cy="3289300"/>
          </a:xfrm>
        </p:spPr>
        <p:txBody>
          <a:bodyPr lIns="0" tIns="0" rIns="0" bIns="0">
            <a:spAutoFit/>
          </a:bodyPr>
          <a:lstStyle/>
          <a:p>
            <a:pPr marL="141750" indent="-141750" fontAlgn="auto">
              <a:lnSpc>
                <a:spcPct val="90000"/>
              </a:lnSpc>
              <a:spcAft>
                <a:spcPts val="0"/>
              </a:spcAft>
              <a:defRPr/>
            </a:pPr>
            <a:r>
              <a:rPr lang="ro-RO" sz="1800" dirty="0"/>
              <a:t>Trebuie acordată o atenție deosebită categoriilor de lucrători care ar putea fi expuse unui risc mai mare de AMS</a:t>
            </a:r>
          </a:p>
          <a:p>
            <a:pPr marL="0" indent="0" fontAlgn="auto">
              <a:lnSpc>
                <a:spcPct val="90000"/>
              </a:lnSpc>
              <a:spcAft>
                <a:spcPts val="0"/>
              </a:spcAft>
              <a:buFont typeface="Wingdings" pitchFamily="2" charset="2"/>
              <a:buNone/>
              <a:defRPr/>
            </a:pPr>
            <a:endParaRPr lang="en-GB" altLang="en-US" sz="1800" dirty="0"/>
          </a:p>
          <a:p>
            <a:pPr marL="141750" indent="-141750" fontAlgn="auto">
              <a:lnSpc>
                <a:spcPct val="90000"/>
              </a:lnSpc>
              <a:spcAft>
                <a:spcPts val="0"/>
              </a:spcAft>
              <a:defRPr/>
            </a:pPr>
            <a:r>
              <a:rPr lang="ro-RO" sz="1800" dirty="0"/>
              <a:t>Aceste categorii pot fi expuse unui risc mai mare din cauza:</a:t>
            </a:r>
            <a:r>
              <a:rPr lang="ro-RO" sz="1800" b="0" dirty="0">
                <a:solidFill>
                  <a:schemeClr val="tx1"/>
                </a:solidFill>
              </a:rPr>
              <a:t/>
            </a:r>
            <a:br>
              <a:rPr lang="ro-RO" sz="1800" b="0" dirty="0">
                <a:solidFill>
                  <a:schemeClr val="tx1"/>
                </a:solidFill>
              </a:rPr>
            </a:br>
            <a:r>
              <a:rPr lang="ro-RO" sz="1600" b="0" dirty="0">
                <a:solidFill>
                  <a:schemeClr val="tx1"/>
                </a:solidFill>
              </a:rPr>
              <a:t>• expunerii repetate sau cumulative la factori de risc pentru AMS, precum:</a:t>
            </a:r>
          </a:p>
          <a:p>
            <a:pPr marL="243000" lvl="2" indent="0" fontAlgn="auto">
              <a:lnSpc>
                <a:spcPct val="90000"/>
              </a:lnSpc>
              <a:spcBef>
                <a:spcPts val="0"/>
              </a:spcBef>
              <a:spcAft>
                <a:spcPts val="0"/>
              </a:spcAft>
              <a:buFont typeface="Arial" pitchFamily="34" charset="0"/>
              <a:buNone/>
              <a:defRPr/>
            </a:pPr>
            <a:r>
              <a:rPr lang="ro-RO" sz="1600" dirty="0"/>
              <a:t>mișcări repetitive ale mâinii sau brațului, vibrații, ridicarea sau mutarea de obiecte grele, hărțuire și comportament agresiv, stres etc. </a:t>
            </a:r>
          </a:p>
          <a:p>
            <a:pPr marL="243000" lvl="1" indent="-101250" fontAlgn="auto">
              <a:lnSpc>
                <a:spcPct val="90000"/>
              </a:lnSpc>
              <a:spcBef>
                <a:spcPts val="0"/>
              </a:spcBef>
              <a:spcAft>
                <a:spcPts val="0"/>
              </a:spcAft>
              <a:buFont typeface="Arial" pitchFamily="34" charset="0"/>
              <a:buChar char="•"/>
              <a:defRPr/>
            </a:pPr>
            <a:r>
              <a:rPr lang="ro-RO" sz="1600" dirty="0"/>
              <a:t> sectoarelor în care lucrează (ex. construcții, agricultură, sănătate și asistență socială)</a:t>
            </a:r>
          </a:p>
          <a:p>
            <a:pPr marL="243000" lvl="1" indent="-101250" fontAlgn="auto">
              <a:lnSpc>
                <a:spcPct val="90000"/>
              </a:lnSpc>
              <a:spcBef>
                <a:spcPts val="0"/>
              </a:spcBef>
              <a:spcAft>
                <a:spcPts val="0"/>
              </a:spcAft>
              <a:buFont typeface="Arial" pitchFamily="34" charset="0"/>
              <a:buChar char="•"/>
              <a:defRPr/>
            </a:pPr>
            <a:r>
              <a:rPr lang="ro-RO" sz="1600" dirty="0"/>
              <a:t> tipului de ocupații în care își desfășoară de regulă activitatea, cum ar fi exemplele tipice de lucrători manuali sau de ocupații care necesită mai puțină calificare (și care au o prevalență mai mare a AMS)</a:t>
            </a:r>
          </a:p>
          <a:p>
            <a:pPr marL="243000" lvl="1" indent="-101250" fontAlgn="auto">
              <a:lnSpc>
                <a:spcPct val="90000"/>
              </a:lnSpc>
              <a:spcBef>
                <a:spcPts val="0"/>
              </a:spcBef>
              <a:spcAft>
                <a:spcPts val="0"/>
              </a:spcAft>
              <a:buFont typeface="Arial" pitchFamily="34" charset="0"/>
              <a:buChar char="•"/>
              <a:defRPr/>
            </a:pPr>
            <a:r>
              <a:rPr lang="ro-RO" sz="1600" dirty="0"/>
              <a:t> factorilor individuali, ex. lipsa de experiență sau de formare, probleme de sănătate</a:t>
            </a:r>
          </a:p>
        </p:txBody>
      </p:sp>
      <p:sp>
        <p:nvSpPr>
          <p:cNvPr id="31746" name="Title 1"/>
          <p:cNvSpPr txBox="1">
            <a:spLocks/>
          </p:cNvSpPr>
          <p:nvPr/>
        </p:nvSpPr>
        <p:spPr bwMode="auto">
          <a:xfrm>
            <a:off x="539750" y="0"/>
            <a:ext cx="7470775"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Identificarea persoanelor în situație de risc</a:t>
            </a:r>
          </a:p>
        </p:txBody>
      </p:sp>
      <p:pic>
        <p:nvPicPr>
          <p:cNvPr id="31747" name="Picture 9"/>
          <p:cNvPicPr>
            <a:picLocks noChangeAspect="1"/>
          </p:cNvPicPr>
          <p:nvPr/>
        </p:nvPicPr>
        <p:blipFill>
          <a:blip r:embed="rId3"/>
          <a:srcRect/>
          <a:stretch>
            <a:fillRect/>
          </a:stretch>
        </p:blipFill>
        <p:spPr bwMode="auto">
          <a:xfrm>
            <a:off x="7246938" y="-236538"/>
            <a:ext cx="2100262" cy="2282826"/>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288" y="915988"/>
            <a:ext cx="7129462" cy="3311525"/>
          </a:xfrm>
        </p:spPr>
        <p:txBody>
          <a:bodyPr lIns="0" tIns="0" rIns="0" bIns="0">
            <a:noAutofit/>
          </a:bodyPr>
          <a:lstStyle/>
          <a:p>
            <a:pPr marL="141750" indent="-141750" fontAlgn="auto">
              <a:spcAft>
                <a:spcPts val="0"/>
              </a:spcAft>
              <a:defRPr/>
            </a:pPr>
            <a:r>
              <a:rPr lang="ro-RO" sz="2000"/>
              <a:t>Evaluați riscurile generate de pericolele identificate, analizând:</a:t>
            </a:r>
          </a:p>
          <a:p>
            <a:pPr marL="243000" lvl="1" indent="-101250" fontAlgn="auto">
              <a:spcBef>
                <a:spcPts val="0"/>
              </a:spcBef>
              <a:spcAft>
                <a:spcPts val="0"/>
              </a:spcAft>
              <a:buFont typeface="Arial" pitchFamily="34" charset="0"/>
              <a:buChar char="•"/>
              <a:defRPr/>
            </a:pPr>
            <a:r>
              <a:rPr lang="ro-RO" sz="2000"/>
              <a:t>care este probabilitatea ca un pericol să aibă efecte dăunătoare</a:t>
            </a:r>
          </a:p>
          <a:p>
            <a:pPr marL="243000" lvl="1" indent="-101250" fontAlgn="auto">
              <a:spcBef>
                <a:spcPts val="0"/>
              </a:spcBef>
              <a:spcAft>
                <a:spcPts val="0"/>
              </a:spcAft>
              <a:buFont typeface="Arial" pitchFamily="34" charset="0"/>
              <a:buChar char="•"/>
              <a:defRPr/>
            </a:pPr>
            <a:r>
              <a:rPr lang="ro-RO" sz="2000"/>
              <a:t>cât de grave pot fi efectele dăunătoare respective</a:t>
            </a:r>
          </a:p>
          <a:p>
            <a:pPr marL="243000" lvl="1" indent="-101250" fontAlgn="auto">
              <a:spcBef>
                <a:spcPts val="0"/>
              </a:spcBef>
              <a:spcAft>
                <a:spcPts val="0"/>
              </a:spcAft>
              <a:buFont typeface="Arial" pitchFamily="34" charset="0"/>
              <a:buChar char="•"/>
              <a:defRPr/>
            </a:pPr>
            <a:r>
              <a:rPr lang="ro-RO" sz="2000"/>
              <a:t>cât de des sunt expuși riscului lucrătorii (și câți dintre ei)</a:t>
            </a:r>
          </a:p>
          <a:p>
            <a:pPr marL="141750" indent="-141750" fontAlgn="auto">
              <a:spcAft>
                <a:spcPts val="0"/>
              </a:spcAft>
              <a:defRPr/>
            </a:pPr>
            <a:r>
              <a:rPr lang="ro-RO" sz="2000"/>
              <a:t>Stabiliți priorități pe baza evaluării riscurilor.</a:t>
            </a:r>
          </a:p>
          <a:p>
            <a:pPr marL="141750" indent="-141750" fontAlgn="auto">
              <a:spcAft>
                <a:spcPts val="0"/>
              </a:spcAft>
              <a:defRPr/>
            </a:pPr>
            <a:r>
              <a:rPr lang="ro-RO" sz="2000"/>
              <a:t>Este esențial să dați prioritate acțiunilor menite să prevină sau să reducă la minimum AMS.</a:t>
            </a:r>
          </a:p>
          <a:p>
            <a:pPr marL="141750" indent="-141750" fontAlgn="auto">
              <a:lnSpc>
                <a:spcPct val="90000"/>
              </a:lnSpc>
              <a:spcAft>
                <a:spcPts val="0"/>
              </a:spcAft>
              <a:defRPr/>
            </a:pPr>
            <a:endParaRPr lang="en-US" sz="2000" dirty="0">
              <a:solidFill>
                <a:srgbClr val="FF0000"/>
              </a:solidFill>
            </a:endParaRPr>
          </a:p>
          <a:p>
            <a:pPr marL="0" indent="0" fontAlgn="auto">
              <a:spcAft>
                <a:spcPts val="0"/>
              </a:spcAft>
              <a:buFont typeface="Wingdings" pitchFamily="2" charset="2"/>
              <a:buNone/>
              <a:defRPr/>
            </a:pPr>
            <a:endParaRPr lang="en-US" sz="2000" dirty="0"/>
          </a:p>
          <a:p>
            <a:pPr marL="0" indent="0" fontAlgn="auto">
              <a:spcAft>
                <a:spcPts val="0"/>
              </a:spcAft>
              <a:buFont typeface="Wingdings" pitchFamily="2" charset="2"/>
              <a:buNone/>
              <a:defRPr/>
            </a:pPr>
            <a:endParaRPr lang="en-US" sz="2000" dirty="0"/>
          </a:p>
        </p:txBody>
      </p:sp>
      <p:sp>
        <p:nvSpPr>
          <p:cNvPr id="33794" name="Title 1"/>
          <p:cNvSpPr txBox="1">
            <a:spLocks/>
          </p:cNvSpPr>
          <p:nvPr/>
        </p:nvSpPr>
        <p:spPr bwMode="auto">
          <a:xfrm>
            <a:off x="539750" y="0"/>
            <a:ext cx="7470775"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Evaluarea și ierarhizarea riscurilor </a:t>
            </a:r>
          </a:p>
        </p:txBody>
      </p:sp>
      <p:pic>
        <p:nvPicPr>
          <p:cNvPr id="33795" name="Picture 4"/>
          <p:cNvPicPr>
            <a:picLocks noChangeAspect="1"/>
          </p:cNvPicPr>
          <p:nvPr/>
        </p:nvPicPr>
        <p:blipFill>
          <a:blip r:embed="rId3"/>
          <a:srcRect/>
          <a:stretch>
            <a:fillRect/>
          </a:stretch>
        </p:blipFill>
        <p:spPr bwMode="auto">
          <a:xfrm>
            <a:off x="7235825" y="-238125"/>
            <a:ext cx="2082800" cy="231616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288" y="987425"/>
            <a:ext cx="7200900" cy="3313113"/>
          </a:xfrm>
        </p:spPr>
        <p:txBody>
          <a:bodyPr lIns="0" tIns="0" rIns="0" bIns="0">
            <a:noAutofit/>
          </a:bodyPr>
          <a:lstStyle/>
          <a:p>
            <a:pPr marL="141750" indent="-141750" fontAlgn="auto">
              <a:lnSpc>
                <a:spcPct val="80000"/>
              </a:lnSpc>
              <a:spcAft>
                <a:spcPts val="0"/>
              </a:spcAft>
              <a:defRPr/>
            </a:pPr>
            <a:r>
              <a:rPr lang="ro-RO" sz="2000"/>
              <a:t>Conveniți asupra acțiunilor care vor fi întreprinse pentru a elimina sau a reduce riscurile</a:t>
            </a:r>
          </a:p>
          <a:p>
            <a:pPr marL="0" indent="0" fontAlgn="auto">
              <a:lnSpc>
                <a:spcPct val="80000"/>
              </a:lnSpc>
              <a:spcAft>
                <a:spcPts val="0"/>
              </a:spcAft>
              <a:buFont typeface="Wingdings" pitchFamily="2" charset="2"/>
              <a:buNone/>
              <a:defRPr/>
            </a:pPr>
            <a:endParaRPr lang="en-GB" altLang="en-US" sz="2000" dirty="0"/>
          </a:p>
          <a:p>
            <a:pPr marL="141750" indent="-141750" fontAlgn="auto">
              <a:lnSpc>
                <a:spcPct val="80000"/>
              </a:lnSpc>
              <a:spcAft>
                <a:spcPts val="0"/>
              </a:spcAft>
              <a:defRPr/>
            </a:pPr>
            <a:r>
              <a:rPr lang="ro-RO" sz="2000"/>
              <a:t>Elaborați un plan de acțiune. Un plan de acțiune bun cuprinde:</a:t>
            </a:r>
          </a:p>
          <a:p>
            <a:pPr marL="243000" lvl="1" indent="-101250" fontAlgn="auto">
              <a:lnSpc>
                <a:spcPct val="80000"/>
              </a:lnSpc>
              <a:spcBef>
                <a:spcPts val="0"/>
              </a:spcBef>
              <a:spcAft>
                <a:spcPts val="0"/>
              </a:spcAft>
              <a:buFont typeface="Arial" pitchFamily="34" charset="0"/>
              <a:buChar char="•"/>
              <a:defRPr/>
            </a:pPr>
            <a:r>
              <a:rPr lang="ro-RO" sz="1800"/>
              <a:t>Descrierea problemei / a riscului</a:t>
            </a:r>
          </a:p>
          <a:p>
            <a:pPr marL="243000" lvl="1" indent="-101250" fontAlgn="auto">
              <a:lnSpc>
                <a:spcPct val="80000"/>
              </a:lnSpc>
              <a:spcBef>
                <a:spcPts val="0"/>
              </a:spcBef>
              <a:spcAft>
                <a:spcPts val="0"/>
              </a:spcAft>
              <a:buFont typeface="Arial" pitchFamily="34" charset="0"/>
              <a:buChar char="•"/>
              <a:defRPr/>
            </a:pPr>
            <a:r>
              <a:rPr lang="ro-RO" sz="1800"/>
              <a:t>Prioritatea acordată problemei în cauză</a:t>
            </a:r>
          </a:p>
          <a:p>
            <a:pPr marL="243000" lvl="1" indent="-101250" fontAlgn="auto">
              <a:lnSpc>
                <a:spcPct val="80000"/>
              </a:lnSpc>
              <a:spcBef>
                <a:spcPts val="0"/>
              </a:spcBef>
              <a:spcAft>
                <a:spcPts val="0"/>
              </a:spcAft>
              <a:buFont typeface="Arial" pitchFamily="34" charset="0"/>
              <a:buChar char="•"/>
              <a:defRPr/>
            </a:pPr>
            <a:r>
              <a:rPr lang="ro-RO" sz="1800"/>
              <a:t>Soluții (măsuri de prevenire / protecție) – care sunt acestea</a:t>
            </a:r>
          </a:p>
          <a:p>
            <a:pPr marL="243000" lvl="1" indent="-101250" fontAlgn="auto">
              <a:lnSpc>
                <a:spcPct val="80000"/>
              </a:lnSpc>
              <a:spcBef>
                <a:spcPts val="0"/>
              </a:spcBef>
              <a:spcAft>
                <a:spcPts val="0"/>
              </a:spcAft>
              <a:buFont typeface="Arial" pitchFamily="34" charset="0"/>
              <a:buChar char="•"/>
              <a:defRPr/>
            </a:pPr>
            <a:r>
              <a:rPr lang="ro-RO" sz="1800"/>
              <a:t>Responsabilitate – cine va conduce acțiunile</a:t>
            </a:r>
          </a:p>
          <a:p>
            <a:pPr marL="243000" lvl="1" indent="-101250" fontAlgn="auto">
              <a:lnSpc>
                <a:spcPct val="80000"/>
              </a:lnSpc>
              <a:spcBef>
                <a:spcPts val="0"/>
              </a:spcBef>
              <a:spcAft>
                <a:spcPts val="0"/>
              </a:spcAft>
              <a:buFont typeface="Arial" pitchFamily="34" charset="0"/>
              <a:buChar char="•"/>
              <a:defRPr/>
            </a:pPr>
            <a:r>
              <a:rPr lang="ro-RO" sz="1800"/>
              <a:t>Resurse – adică bani, timp etc.</a:t>
            </a:r>
          </a:p>
          <a:p>
            <a:pPr marL="243000" lvl="1" indent="-101250" fontAlgn="auto">
              <a:lnSpc>
                <a:spcPct val="80000"/>
              </a:lnSpc>
              <a:spcBef>
                <a:spcPts val="0"/>
              </a:spcBef>
              <a:spcAft>
                <a:spcPts val="0"/>
              </a:spcAft>
              <a:buFont typeface="Arial" pitchFamily="34" charset="0"/>
              <a:buChar char="•"/>
              <a:defRPr/>
            </a:pPr>
            <a:r>
              <a:rPr lang="ro-RO" sz="1800"/>
              <a:t>Calendar – ce se va face și când</a:t>
            </a:r>
          </a:p>
          <a:p>
            <a:pPr marL="243000" lvl="1" indent="-101250" fontAlgn="auto">
              <a:lnSpc>
                <a:spcPct val="80000"/>
              </a:lnSpc>
              <a:spcBef>
                <a:spcPts val="0"/>
              </a:spcBef>
              <a:spcAft>
                <a:spcPts val="0"/>
              </a:spcAft>
              <a:buFont typeface="Arial" pitchFamily="34" charset="0"/>
              <a:buChar char="•"/>
              <a:defRPr/>
            </a:pPr>
            <a:r>
              <a:rPr lang="ro-RO" sz="1800"/>
              <a:t>Evaluare – cum veți ști dacă soluțiile puse în aplicare dau rezultate</a:t>
            </a:r>
          </a:p>
          <a:p>
            <a:pPr marL="0" indent="0" fontAlgn="auto">
              <a:spcAft>
                <a:spcPts val="0"/>
              </a:spcAft>
              <a:buFont typeface="Wingdings" pitchFamily="2" charset="2"/>
              <a:buNone/>
              <a:defRPr/>
            </a:pPr>
            <a:endParaRPr lang="en-US" sz="2000" dirty="0"/>
          </a:p>
        </p:txBody>
      </p:sp>
      <p:sp>
        <p:nvSpPr>
          <p:cNvPr id="35842" name="Title 1"/>
          <p:cNvSpPr txBox="1">
            <a:spLocks/>
          </p:cNvSpPr>
          <p:nvPr/>
        </p:nvSpPr>
        <p:spPr bwMode="auto">
          <a:xfrm>
            <a:off x="539750" y="0"/>
            <a:ext cx="7470775"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Stabilirea acțiunilor preventive </a:t>
            </a:r>
          </a:p>
        </p:txBody>
      </p:sp>
      <p:pic>
        <p:nvPicPr>
          <p:cNvPr id="35843" name="Picture 5"/>
          <p:cNvPicPr>
            <a:picLocks noChangeAspect="1"/>
          </p:cNvPicPr>
          <p:nvPr/>
        </p:nvPicPr>
        <p:blipFill>
          <a:blip r:embed="rId3"/>
          <a:srcRect/>
          <a:stretch>
            <a:fillRect/>
          </a:stretch>
        </p:blipFill>
        <p:spPr bwMode="auto">
          <a:xfrm>
            <a:off x="7308850" y="-250825"/>
            <a:ext cx="2032000" cy="224313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Content Placeholder 2"/>
          <p:cNvSpPr>
            <a:spLocks noGrp="1"/>
          </p:cNvSpPr>
          <p:nvPr>
            <p:ph sz="half" idx="1"/>
          </p:nvPr>
        </p:nvSpPr>
        <p:spPr bwMode="auto">
          <a:xfrm>
            <a:off x="368300" y="1131888"/>
            <a:ext cx="7083425" cy="2289175"/>
          </a:xfrm>
        </p:spPr>
        <p:txBody>
          <a:bodyPr wrap="square" lIns="0" tIns="0" rIns="0" bIns="0" numCol="1" compatLnSpc="1">
            <a:prstTxWarp prst="textNoShape">
              <a:avLst/>
            </a:prstTxWarp>
            <a:spAutoFit/>
          </a:bodyPr>
          <a:lstStyle/>
          <a:p>
            <a:pPr>
              <a:lnSpc>
                <a:spcPct val="80000"/>
              </a:lnSpc>
            </a:pPr>
            <a:r>
              <a:rPr lang="ro-RO" sz="2000" smtClean="0"/>
              <a:t>Atunci când se discută și se agreează acțiunile, este important să se urmeze principiile generale ale prevenirii:</a:t>
            </a:r>
          </a:p>
          <a:p>
            <a:pPr lvl="1">
              <a:lnSpc>
                <a:spcPct val="80000"/>
              </a:lnSpc>
            </a:pPr>
            <a:r>
              <a:rPr lang="ro-RO" sz="2000" smtClean="0"/>
              <a:t> </a:t>
            </a:r>
            <a:r>
              <a:rPr lang="ro-RO" sz="1800" smtClean="0"/>
              <a:t>evitarea riscurilor;</a:t>
            </a:r>
          </a:p>
          <a:p>
            <a:pPr lvl="1">
              <a:lnSpc>
                <a:spcPct val="80000"/>
              </a:lnSpc>
            </a:pPr>
            <a:r>
              <a:rPr lang="ro-RO" sz="1800" smtClean="0"/>
              <a:t> combaterea riscurilor la sursă;</a:t>
            </a:r>
          </a:p>
          <a:p>
            <a:pPr lvl="1">
              <a:lnSpc>
                <a:spcPct val="80000"/>
              </a:lnSpc>
            </a:pPr>
            <a:r>
              <a:rPr lang="ro-RO" sz="1800" smtClean="0"/>
              <a:t> adaptarea muncii la individ;</a:t>
            </a:r>
          </a:p>
          <a:p>
            <a:pPr lvl="1">
              <a:lnSpc>
                <a:spcPct val="80000"/>
              </a:lnSpc>
            </a:pPr>
            <a:r>
              <a:rPr lang="ro-RO" sz="1800" smtClean="0"/>
              <a:t> adaptarea la progresul tehnologic;</a:t>
            </a:r>
          </a:p>
          <a:p>
            <a:pPr lvl="1">
              <a:lnSpc>
                <a:spcPct val="80000"/>
              </a:lnSpc>
            </a:pPr>
            <a:r>
              <a:rPr lang="ro-RO" sz="1800" smtClean="0"/>
              <a:t> înlocuirea practicilor riscante cu practici sigure sau mai puțin riscante;</a:t>
            </a:r>
          </a:p>
          <a:p>
            <a:pPr lvl="1">
              <a:lnSpc>
                <a:spcPct val="80000"/>
              </a:lnSpc>
            </a:pPr>
            <a:r>
              <a:rPr lang="ro-RO" sz="1800" smtClean="0"/>
              <a:t> dezvoltarea unei politici de prevenire coerente;</a:t>
            </a:r>
          </a:p>
          <a:p>
            <a:pPr lvl="1">
              <a:lnSpc>
                <a:spcPct val="80000"/>
              </a:lnSpc>
            </a:pPr>
            <a:r>
              <a:rPr lang="ro-RO" sz="1800" smtClean="0"/>
              <a:t> acordarea de prioritate măsurilor colective;</a:t>
            </a:r>
          </a:p>
          <a:p>
            <a:pPr lvl="1">
              <a:lnSpc>
                <a:spcPct val="80000"/>
              </a:lnSpc>
            </a:pPr>
            <a:r>
              <a:rPr lang="ro-RO" sz="1800" smtClean="0"/>
              <a:t> furnizarea de cursuri de formare și instruire pentru lucrători.</a:t>
            </a:r>
          </a:p>
        </p:txBody>
      </p:sp>
      <p:sp>
        <p:nvSpPr>
          <p:cNvPr id="37890" name="Title 1"/>
          <p:cNvSpPr txBox="1">
            <a:spLocks/>
          </p:cNvSpPr>
          <p:nvPr/>
        </p:nvSpPr>
        <p:spPr bwMode="auto">
          <a:xfrm>
            <a:off x="539750" y="0"/>
            <a:ext cx="8496300"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Stabilirea acțiunilor preventive </a:t>
            </a:r>
            <a:br>
              <a:rPr lang="ro-RO" sz="2400" b="1">
                <a:solidFill>
                  <a:schemeClr val="tx2"/>
                </a:solidFill>
              </a:rPr>
            </a:br>
            <a:r>
              <a:rPr lang="ro-RO" sz="2400" b="1">
                <a:solidFill>
                  <a:schemeClr val="tx2"/>
                </a:solidFill>
              </a:rPr>
              <a:t>Ierarhia măsurilor preventive </a:t>
            </a:r>
          </a:p>
        </p:txBody>
      </p:sp>
      <p:pic>
        <p:nvPicPr>
          <p:cNvPr id="37891" name="Picture 7"/>
          <p:cNvPicPr>
            <a:picLocks noChangeAspect="1"/>
          </p:cNvPicPr>
          <p:nvPr/>
        </p:nvPicPr>
        <p:blipFill>
          <a:blip r:embed="rId3"/>
          <a:srcRect/>
          <a:stretch>
            <a:fillRect/>
          </a:stretch>
        </p:blipFill>
        <p:spPr bwMode="auto">
          <a:xfrm>
            <a:off x="7308850" y="-250825"/>
            <a:ext cx="2032000" cy="224313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bwMode="auto">
          <a:xfrm>
            <a:off x="539750" y="0"/>
            <a:ext cx="7632700" cy="666750"/>
          </a:xfrm>
        </p:spPr>
        <p:txBody>
          <a:bodyPr wrap="square" lIns="0" tIns="0" rIns="0" bIns="0" numCol="1" anchorCtr="0" compatLnSpc="1">
            <a:prstTxWarp prst="textNoShape">
              <a:avLst/>
            </a:prstTxWarp>
          </a:bodyPr>
          <a:lstStyle/>
          <a:p>
            <a:r>
              <a:rPr lang="ro-RO" sz="2400" smtClean="0">
                <a:solidFill>
                  <a:schemeClr val="accent1"/>
                </a:solidFill>
                <a:cs typeface="Trebuchet MS" pitchFamily="34" charset="0"/>
              </a:rPr>
              <a:t>Principiile generale ale (ierarhia) prevenirii 1</a:t>
            </a:r>
          </a:p>
        </p:txBody>
      </p:sp>
      <p:sp>
        <p:nvSpPr>
          <p:cNvPr id="39938" name="Content Placeholder 2"/>
          <p:cNvSpPr>
            <a:spLocks noGrp="1"/>
          </p:cNvSpPr>
          <p:nvPr>
            <p:ph sz="half" idx="1"/>
          </p:nvPr>
        </p:nvSpPr>
        <p:spPr bwMode="auto">
          <a:xfrm>
            <a:off x="366713" y="909638"/>
            <a:ext cx="5861050" cy="3462337"/>
          </a:xfrm>
        </p:spPr>
        <p:txBody>
          <a:bodyPr wrap="square" lIns="0" tIns="0" rIns="0" bIns="0" numCol="1" compatLnSpc="1">
            <a:prstTxWarp prst="textNoShape">
              <a:avLst/>
            </a:prstTxWarp>
            <a:spAutoFit/>
          </a:bodyPr>
          <a:lstStyle/>
          <a:p>
            <a:r>
              <a:rPr lang="ro-RO" sz="1800" smtClean="0"/>
              <a:t>Evitați riscurile</a:t>
            </a:r>
          </a:p>
          <a:p>
            <a:pPr lvl="1"/>
            <a:r>
              <a:rPr lang="ro-RO" sz="1800" smtClean="0"/>
              <a:t> automatizați operațiunile de ridicare și de transport</a:t>
            </a:r>
          </a:p>
          <a:p>
            <a:r>
              <a:rPr lang="ro-RO" sz="1800" smtClean="0"/>
              <a:t>Combateți riscurile la sursă</a:t>
            </a:r>
          </a:p>
          <a:p>
            <a:pPr lvl="1"/>
            <a:r>
              <a:rPr lang="ro-RO" sz="1800" smtClean="0"/>
              <a:t> reduceți înălțimea la care trebuie ridicate greutățile</a:t>
            </a:r>
          </a:p>
          <a:p>
            <a:r>
              <a:rPr lang="ro-RO" sz="1800" smtClean="0"/>
              <a:t>Adaptați munca la individ</a:t>
            </a:r>
          </a:p>
          <a:p>
            <a:pPr lvl="1"/>
            <a:r>
              <a:rPr lang="ro-RO" sz="1800" smtClean="0"/>
              <a:t> configurați locul de muncă astfel încât lucrătorii să aibă suficient spațiu să adopte postura corectă</a:t>
            </a:r>
          </a:p>
          <a:p>
            <a:pPr lvl="1"/>
            <a:r>
              <a:rPr lang="ro-RO" sz="1800" smtClean="0"/>
              <a:t> alegeți scaune și birouri reglabile (care să permită lucrătorilor să alterneze lucrul în poziția așezat și în picioare)</a:t>
            </a:r>
          </a:p>
          <a:p>
            <a:pPr lvl="1"/>
            <a:r>
              <a:rPr lang="ro-RO" sz="1800" smtClean="0"/>
              <a:t> permiteți luarea de pauze și variații ale modului de îndeplinire a sarcinilor</a:t>
            </a:r>
          </a:p>
        </p:txBody>
      </p:sp>
      <p:grpSp>
        <p:nvGrpSpPr>
          <p:cNvPr id="39939" name="Group 13"/>
          <p:cNvGrpSpPr>
            <a:grpSpLocks/>
          </p:cNvGrpSpPr>
          <p:nvPr/>
        </p:nvGrpSpPr>
        <p:grpSpPr bwMode="auto">
          <a:xfrm>
            <a:off x="6223000" y="1169988"/>
            <a:ext cx="2813050" cy="3168650"/>
            <a:chOff x="428103" y="1368876"/>
            <a:chExt cx="2953518" cy="3325375"/>
          </a:xfrm>
        </p:grpSpPr>
        <p:pic>
          <p:nvPicPr>
            <p:cNvPr id="39940" name="Picture 8"/>
            <p:cNvPicPr>
              <a:picLocks noChangeAspect="1"/>
            </p:cNvPicPr>
            <p:nvPr/>
          </p:nvPicPr>
          <p:blipFill>
            <a:blip r:embed="rId3"/>
            <a:srcRect/>
            <a:stretch>
              <a:fillRect/>
            </a:stretch>
          </p:blipFill>
          <p:spPr bwMode="auto">
            <a:xfrm>
              <a:off x="428103" y="1368876"/>
              <a:ext cx="2953518" cy="3325375"/>
            </a:xfrm>
            <a:prstGeom prst="rect">
              <a:avLst/>
            </a:prstGeom>
            <a:noFill/>
            <a:ln w="9525">
              <a:noFill/>
              <a:miter lim="800000"/>
              <a:headEnd/>
              <a:tailEnd/>
            </a:ln>
          </p:spPr>
        </p:pic>
        <p:sp>
          <p:nvSpPr>
            <p:cNvPr id="13" name="TextBox 12"/>
            <p:cNvSpPr txBox="1"/>
            <p:nvPr/>
          </p:nvSpPr>
          <p:spPr>
            <a:xfrm>
              <a:off x="856464" y="1782049"/>
              <a:ext cx="1921786" cy="483146"/>
            </a:xfrm>
            <a:prstGeom prst="rect">
              <a:avLst/>
            </a:prstGeom>
            <a:noFill/>
          </p:spPr>
          <p:txBody>
            <a:bodyPr>
              <a:spAutoFit/>
            </a:bodyPr>
            <a:lstStyle/>
            <a:p>
              <a:pPr algn="ctr"/>
              <a:r>
                <a:rPr lang="ro-RO" sz="1200" b="1">
                  <a:solidFill>
                    <a:srgbClr val="7F7F7F"/>
                  </a:solidFill>
                </a:rPr>
                <a:t>Adaptarea echipamentului și a spațiului de lucru</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bwMode="auto">
          <a:xfrm>
            <a:off x="539750" y="0"/>
            <a:ext cx="7632700" cy="666750"/>
          </a:xfrm>
        </p:spPr>
        <p:txBody>
          <a:bodyPr wrap="square" lIns="0" tIns="0" rIns="0" bIns="0" numCol="1" anchorCtr="0" compatLnSpc="1">
            <a:prstTxWarp prst="textNoShape">
              <a:avLst/>
            </a:prstTxWarp>
          </a:bodyPr>
          <a:lstStyle/>
          <a:p>
            <a:r>
              <a:rPr lang="ro-RO" sz="2400" smtClean="0">
                <a:solidFill>
                  <a:schemeClr val="accent1"/>
                </a:solidFill>
                <a:cs typeface="Trebuchet MS" pitchFamily="34" charset="0"/>
              </a:rPr>
              <a:t>Principiile generale ale (ierarhia) prevenirii 2</a:t>
            </a:r>
          </a:p>
        </p:txBody>
      </p:sp>
      <p:sp>
        <p:nvSpPr>
          <p:cNvPr id="41986" name="Content Placeholder 2"/>
          <p:cNvSpPr>
            <a:spLocks noGrp="1"/>
          </p:cNvSpPr>
          <p:nvPr>
            <p:ph sz="half" idx="1"/>
          </p:nvPr>
        </p:nvSpPr>
        <p:spPr bwMode="auto">
          <a:xfrm>
            <a:off x="395288" y="915988"/>
            <a:ext cx="5400675" cy="3462337"/>
          </a:xfrm>
        </p:spPr>
        <p:txBody>
          <a:bodyPr wrap="square" lIns="0" tIns="0" rIns="0" bIns="0" numCol="1" compatLnSpc="1">
            <a:prstTxWarp prst="textNoShape">
              <a:avLst/>
            </a:prstTxWarp>
            <a:spAutoFit/>
          </a:bodyPr>
          <a:lstStyle/>
          <a:p>
            <a:r>
              <a:rPr lang="ro-RO" sz="1800" smtClean="0"/>
              <a:t>Adaptați-vă la progresul tehnologic:</a:t>
            </a:r>
          </a:p>
          <a:p>
            <a:pPr lvl="1"/>
            <a:r>
              <a:rPr lang="ro-RO" sz="1800" smtClean="0"/>
              <a:t> țineți pasul cu noile dispozitive de asistare și folosiți dispozitive, instrumente și echipamente mai ergonomice </a:t>
            </a:r>
          </a:p>
          <a:p>
            <a:r>
              <a:rPr lang="ro-RO" sz="1800" smtClean="0"/>
              <a:t>Înlocuiți procesele riscante cu unele sigure sau mai puțin riscante</a:t>
            </a:r>
          </a:p>
          <a:p>
            <a:pPr lvl="1"/>
            <a:r>
              <a:rPr lang="ro-RO" sz="1800" smtClean="0"/>
              <a:t> înlocuiți manipularea manuală a încărcăturilor (grele) cu manipularea mecanică</a:t>
            </a:r>
          </a:p>
          <a:p>
            <a:r>
              <a:rPr lang="ro-RO" sz="1800" smtClean="0"/>
              <a:t>Elaborați politici coerente care să cuprindă aspecte referitoare la tehnologie, organizarea muncii, condițiile de muncă, relațiile sociale și mediul de lucru</a:t>
            </a:r>
          </a:p>
        </p:txBody>
      </p:sp>
      <p:grpSp>
        <p:nvGrpSpPr>
          <p:cNvPr id="41987" name="Group 19"/>
          <p:cNvGrpSpPr>
            <a:grpSpLocks/>
          </p:cNvGrpSpPr>
          <p:nvPr/>
        </p:nvGrpSpPr>
        <p:grpSpPr bwMode="auto">
          <a:xfrm>
            <a:off x="5003800" y="0"/>
            <a:ext cx="4052888" cy="5629275"/>
            <a:chOff x="5372063" y="-9877"/>
            <a:chExt cx="4052534" cy="5629278"/>
          </a:xfrm>
        </p:grpSpPr>
        <p:pic>
          <p:nvPicPr>
            <p:cNvPr id="41988" name="Picture 17"/>
            <p:cNvPicPr>
              <a:picLocks noChangeAspect="1"/>
            </p:cNvPicPr>
            <p:nvPr/>
          </p:nvPicPr>
          <p:blipFill>
            <a:blip r:embed="rId3"/>
            <a:srcRect/>
            <a:stretch>
              <a:fillRect/>
            </a:stretch>
          </p:blipFill>
          <p:spPr bwMode="auto">
            <a:xfrm>
              <a:off x="5372063" y="2211338"/>
              <a:ext cx="3408063" cy="3408063"/>
            </a:xfrm>
            <a:prstGeom prst="rect">
              <a:avLst/>
            </a:prstGeom>
            <a:noFill/>
            <a:ln w="9525">
              <a:noFill/>
              <a:miter lim="800000"/>
              <a:headEnd/>
              <a:tailEnd/>
            </a:ln>
          </p:spPr>
        </p:pic>
        <p:grpSp>
          <p:nvGrpSpPr>
            <p:cNvPr id="41989" name="Group 18"/>
            <p:cNvGrpSpPr>
              <a:grpSpLocks/>
            </p:cNvGrpSpPr>
            <p:nvPr/>
          </p:nvGrpSpPr>
          <p:grpSpPr bwMode="auto">
            <a:xfrm>
              <a:off x="5724128" y="-9877"/>
              <a:ext cx="3700469" cy="4742609"/>
              <a:chOff x="5114790" y="51470"/>
              <a:chExt cx="3700469" cy="4742609"/>
            </a:xfrm>
          </p:grpSpPr>
          <p:pic>
            <p:nvPicPr>
              <p:cNvPr id="41990" name="Picture 16"/>
              <p:cNvPicPr>
                <a:picLocks noChangeAspect="1"/>
              </p:cNvPicPr>
              <p:nvPr/>
            </p:nvPicPr>
            <p:blipFill>
              <a:blip r:embed="rId4"/>
              <a:srcRect/>
              <a:stretch>
                <a:fillRect/>
              </a:stretch>
            </p:blipFill>
            <p:spPr bwMode="auto">
              <a:xfrm rot="-9867657">
                <a:off x="5782396" y="1402017"/>
                <a:ext cx="3032863" cy="3032863"/>
              </a:xfrm>
              <a:prstGeom prst="rect">
                <a:avLst/>
              </a:prstGeom>
              <a:noFill/>
              <a:ln w="9525">
                <a:noFill/>
                <a:miter lim="800000"/>
                <a:headEnd/>
                <a:tailEnd/>
              </a:ln>
            </p:spPr>
          </p:pic>
          <p:pic>
            <p:nvPicPr>
              <p:cNvPr id="41991" name="Picture 15"/>
              <p:cNvPicPr>
                <a:picLocks noChangeAspect="1"/>
              </p:cNvPicPr>
              <p:nvPr/>
            </p:nvPicPr>
            <p:blipFill>
              <a:blip r:embed="rId3"/>
              <a:srcRect/>
              <a:stretch>
                <a:fillRect/>
              </a:stretch>
            </p:blipFill>
            <p:spPr bwMode="auto">
              <a:xfrm>
                <a:off x="5114790" y="51470"/>
                <a:ext cx="3057660" cy="3057660"/>
              </a:xfrm>
              <a:prstGeom prst="rect">
                <a:avLst/>
              </a:prstGeom>
              <a:noFill/>
              <a:ln w="9525">
                <a:noFill/>
                <a:miter lim="800000"/>
                <a:headEnd/>
                <a:tailEnd/>
              </a:ln>
            </p:spPr>
          </p:pic>
          <p:grpSp>
            <p:nvGrpSpPr>
              <p:cNvPr id="41992" name="Group 6"/>
              <p:cNvGrpSpPr>
                <a:grpSpLocks/>
              </p:cNvGrpSpPr>
              <p:nvPr/>
            </p:nvGrpSpPr>
            <p:grpSpPr bwMode="auto">
              <a:xfrm>
                <a:off x="5687936" y="655051"/>
                <a:ext cx="1835806" cy="1700787"/>
                <a:chOff x="5401979" y="617288"/>
                <a:chExt cx="1835806" cy="1700787"/>
              </a:xfrm>
            </p:grpSpPr>
            <p:pic>
              <p:nvPicPr>
                <p:cNvPr id="41999" name="Picture 5"/>
                <p:cNvPicPr>
                  <a:picLocks noChangeAspect="1"/>
                </p:cNvPicPr>
                <p:nvPr/>
              </p:nvPicPr>
              <p:blipFill>
                <a:blip r:embed="rId5"/>
                <a:srcRect/>
                <a:stretch>
                  <a:fillRect/>
                </a:stretch>
              </p:blipFill>
              <p:spPr bwMode="auto">
                <a:xfrm>
                  <a:off x="5435960" y="617288"/>
                  <a:ext cx="1767844" cy="1700787"/>
                </a:xfrm>
                <a:prstGeom prst="rect">
                  <a:avLst/>
                </a:prstGeom>
                <a:noFill/>
                <a:ln w="9525">
                  <a:noFill/>
                  <a:miter lim="800000"/>
                  <a:headEnd/>
                  <a:tailEnd/>
                </a:ln>
              </p:spPr>
            </p:pic>
            <p:sp>
              <p:nvSpPr>
                <p:cNvPr id="11" name="TextBox 10"/>
                <p:cNvSpPr txBox="1"/>
                <p:nvPr/>
              </p:nvSpPr>
              <p:spPr>
                <a:xfrm>
                  <a:off x="5402200" y="1737733"/>
                  <a:ext cx="1834990" cy="276225"/>
                </a:xfrm>
                <a:prstGeom prst="rect">
                  <a:avLst/>
                </a:prstGeom>
                <a:noFill/>
              </p:spPr>
              <p:txBody>
                <a:bodyPr>
                  <a:spAutoFit/>
                </a:bodyPr>
                <a:lstStyle/>
                <a:p>
                  <a:pPr algn="ctr" fontAlgn="auto">
                    <a:spcBef>
                      <a:spcPts val="0"/>
                    </a:spcBef>
                    <a:spcAft>
                      <a:spcPts val="0"/>
                    </a:spcAft>
                    <a:defRPr/>
                  </a:pPr>
                  <a:r>
                    <a:rPr lang="ro-RO" sz="1200" b="1">
                      <a:solidFill>
                        <a:schemeClr val="accent1"/>
                      </a:solidFill>
                      <a:latin typeface="+mj-lt"/>
                      <a:ea typeface="+mj-ea"/>
                      <a:cs typeface="Trebuchet MS"/>
                    </a:rPr>
                    <a:t>Dispozitive de asistare</a:t>
                  </a:r>
                </a:p>
              </p:txBody>
            </p:sp>
          </p:grpSp>
          <p:grpSp>
            <p:nvGrpSpPr>
              <p:cNvPr id="41993" name="Group 12"/>
              <p:cNvGrpSpPr>
                <a:grpSpLocks/>
              </p:cNvGrpSpPr>
              <p:nvPr/>
            </p:nvGrpSpPr>
            <p:grpSpPr bwMode="auto">
              <a:xfrm>
                <a:off x="6346901" y="1995686"/>
                <a:ext cx="1854953" cy="1633731"/>
                <a:chOff x="5348851" y="1895233"/>
                <a:chExt cx="1854953" cy="1633731"/>
              </a:xfrm>
            </p:grpSpPr>
            <p:pic>
              <p:nvPicPr>
                <p:cNvPr id="41997" name="Picture 2"/>
                <p:cNvPicPr>
                  <a:picLocks noChangeAspect="1"/>
                </p:cNvPicPr>
                <p:nvPr/>
              </p:nvPicPr>
              <p:blipFill>
                <a:blip r:embed="rId6"/>
                <a:srcRect/>
                <a:stretch>
                  <a:fillRect/>
                </a:stretch>
              </p:blipFill>
              <p:spPr bwMode="auto">
                <a:xfrm>
                  <a:off x="5356712" y="1895233"/>
                  <a:ext cx="1847092" cy="1633731"/>
                </a:xfrm>
                <a:prstGeom prst="rect">
                  <a:avLst/>
                </a:prstGeom>
                <a:noFill/>
                <a:ln w="9525">
                  <a:noFill/>
                  <a:miter lim="800000"/>
                  <a:headEnd/>
                  <a:tailEnd/>
                </a:ln>
              </p:spPr>
            </p:pic>
            <p:sp>
              <p:nvSpPr>
                <p:cNvPr id="12" name="TextBox 11"/>
                <p:cNvSpPr txBox="1"/>
                <p:nvPr/>
              </p:nvSpPr>
              <p:spPr>
                <a:xfrm>
                  <a:off x="5348861" y="2948219"/>
                  <a:ext cx="1836578" cy="277813"/>
                </a:xfrm>
                <a:prstGeom prst="rect">
                  <a:avLst/>
                </a:prstGeom>
                <a:noFill/>
              </p:spPr>
              <p:txBody>
                <a:bodyPr>
                  <a:spAutoFit/>
                </a:bodyPr>
                <a:lstStyle/>
                <a:p>
                  <a:pPr algn="ctr"/>
                  <a:r>
                    <a:rPr lang="ro-RO" sz="1200" b="1">
                      <a:solidFill>
                        <a:schemeClr val="accent1"/>
                      </a:solidFill>
                    </a:rPr>
                    <a:t>Configurarea spațiului de lucru</a:t>
                  </a:r>
                </a:p>
              </p:txBody>
            </p:sp>
          </p:grpSp>
          <p:grpSp>
            <p:nvGrpSpPr>
              <p:cNvPr id="41994" name="Group 14"/>
              <p:cNvGrpSpPr>
                <a:grpSpLocks/>
              </p:cNvGrpSpPr>
              <p:nvPr/>
            </p:nvGrpSpPr>
            <p:grpSpPr bwMode="auto">
              <a:xfrm>
                <a:off x="5520749" y="3132916"/>
                <a:ext cx="1969012" cy="1661163"/>
                <a:chOff x="6578229" y="2694421"/>
                <a:chExt cx="1969012" cy="1661163"/>
              </a:xfrm>
            </p:grpSpPr>
            <p:pic>
              <p:nvPicPr>
                <p:cNvPr id="41995" name="Picture 3"/>
                <p:cNvPicPr>
                  <a:picLocks noChangeAspect="1"/>
                </p:cNvPicPr>
                <p:nvPr/>
              </p:nvPicPr>
              <p:blipFill>
                <a:blip r:embed="rId7"/>
                <a:srcRect/>
                <a:stretch>
                  <a:fillRect/>
                </a:stretch>
              </p:blipFill>
              <p:spPr bwMode="auto">
                <a:xfrm>
                  <a:off x="6578229" y="2694421"/>
                  <a:ext cx="1969012" cy="1661163"/>
                </a:xfrm>
                <a:prstGeom prst="rect">
                  <a:avLst/>
                </a:prstGeom>
                <a:noFill/>
                <a:ln w="9525">
                  <a:noFill/>
                  <a:miter lim="800000"/>
                  <a:headEnd/>
                  <a:tailEnd/>
                </a:ln>
              </p:spPr>
            </p:pic>
            <p:sp>
              <p:nvSpPr>
                <p:cNvPr id="14" name="TextBox 13"/>
                <p:cNvSpPr txBox="1"/>
                <p:nvPr/>
              </p:nvSpPr>
              <p:spPr>
                <a:xfrm>
                  <a:off x="6645633" y="3675391"/>
                  <a:ext cx="1834990" cy="461962"/>
                </a:xfrm>
                <a:prstGeom prst="rect">
                  <a:avLst/>
                </a:prstGeom>
                <a:noFill/>
              </p:spPr>
              <p:txBody>
                <a:bodyPr>
                  <a:spAutoFit/>
                </a:bodyPr>
                <a:lstStyle/>
                <a:p>
                  <a:pPr algn="ctr" fontAlgn="auto">
                    <a:spcBef>
                      <a:spcPts val="0"/>
                    </a:spcBef>
                    <a:spcAft>
                      <a:spcPts val="0"/>
                    </a:spcAft>
                    <a:defRPr/>
                  </a:pPr>
                  <a:r>
                    <a:rPr lang="ro-RO" sz="1200" b="1">
                      <a:solidFill>
                        <a:schemeClr val="accent1"/>
                      </a:solidFill>
                      <a:latin typeface="+mj-lt"/>
                      <a:ea typeface="+mj-ea"/>
                      <a:cs typeface="Trebuchet MS"/>
                    </a:rPr>
                    <a:t>Dispozitive / instrumente / echipamente ergonomice</a:t>
                  </a:r>
                </a:p>
              </p:txBody>
            </p:sp>
          </p:gr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bwMode="auto">
          <a:xfrm>
            <a:off x="539750" y="0"/>
            <a:ext cx="7632700" cy="666750"/>
          </a:xfrm>
        </p:spPr>
        <p:txBody>
          <a:bodyPr wrap="square" lIns="0" tIns="0" rIns="0" bIns="0" numCol="1" anchorCtr="0" compatLnSpc="1">
            <a:prstTxWarp prst="textNoShape">
              <a:avLst/>
            </a:prstTxWarp>
          </a:bodyPr>
          <a:lstStyle/>
          <a:p>
            <a:r>
              <a:rPr lang="ro-RO" sz="2400" smtClean="0">
                <a:solidFill>
                  <a:schemeClr val="accent1"/>
                </a:solidFill>
                <a:cs typeface="Trebuchet MS" pitchFamily="34" charset="0"/>
              </a:rPr>
              <a:t>Principiile generale ale (ierarhia) prevenirii 3</a:t>
            </a:r>
          </a:p>
        </p:txBody>
      </p:sp>
      <p:sp>
        <p:nvSpPr>
          <p:cNvPr id="44034" name="Content Placeholder 2"/>
          <p:cNvSpPr>
            <a:spLocks noGrp="1"/>
          </p:cNvSpPr>
          <p:nvPr>
            <p:ph sz="half" idx="1"/>
          </p:nvPr>
        </p:nvSpPr>
        <p:spPr bwMode="auto">
          <a:xfrm>
            <a:off x="395288" y="915988"/>
            <a:ext cx="4752975" cy="3362325"/>
          </a:xfrm>
        </p:spPr>
        <p:txBody>
          <a:bodyPr wrap="square" lIns="0" tIns="0" rIns="0" bIns="0" numCol="1" compatLnSpc="1">
            <a:prstTxWarp prst="textNoShape">
              <a:avLst/>
            </a:prstTxWarp>
            <a:spAutoFit/>
          </a:bodyPr>
          <a:lstStyle/>
          <a:p>
            <a:r>
              <a:rPr lang="ro-RO" sz="1800" smtClean="0"/>
              <a:t>Aplicați mai întâi măsuri colective:</a:t>
            </a:r>
          </a:p>
          <a:p>
            <a:pPr lvl="1"/>
            <a:r>
              <a:rPr lang="ro-RO" sz="1800" smtClean="0"/>
              <a:t>mânerele anti-alunecare sunt preferabile mănușilor cu aderență, ridicarea încărcăturilor mai mici este preferabilă centurilor de spate (pentru suport lombar)</a:t>
            </a:r>
          </a:p>
          <a:p>
            <a:r>
              <a:rPr lang="ro-RO" sz="1800" smtClean="0"/>
              <a:t>Furnizați cursuri de formare și instruire corespunzătoare pentru lucrători:</a:t>
            </a:r>
          </a:p>
          <a:p>
            <a:pPr lvl="1"/>
            <a:r>
              <a:rPr lang="ro-RO" sz="1800" smtClean="0"/>
              <a:t>oferiți instruire practică cu privire la utilizarea corectă a echipamentelor de lucru (dispozitive de ridicat, scaune, mobilier) și la posturile de lucru (așezat, în picioare) care prezintă siguranță.</a:t>
            </a:r>
          </a:p>
        </p:txBody>
      </p:sp>
      <p:grpSp>
        <p:nvGrpSpPr>
          <p:cNvPr id="44035" name="Group 4"/>
          <p:cNvGrpSpPr>
            <a:grpSpLocks/>
          </p:cNvGrpSpPr>
          <p:nvPr/>
        </p:nvGrpSpPr>
        <p:grpSpPr bwMode="auto">
          <a:xfrm>
            <a:off x="5580063" y="1131888"/>
            <a:ext cx="3008312" cy="3325812"/>
            <a:chOff x="5580112" y="1131590"/>
            <a:chExt cx="3008382" cy="3325375"/>
          </a:xfrm>
        </p:grpSpPr>
        <p:pic>
          <p:nvPicPr>
            <p:cNvPr id="44036" name="Picture 3"/>
            <p:cNvPicPr>
              <a:picLocks noChangeAspect="1"/>
            </p:cNvPicPr>
            <p:nvPr/>
          </p:nvPicPr>
          <p:blipFill>
            <a:blip r:embed="rId3"/>
            <a:srcRect/>
            <a:stretch>
              <a:fillRect/>
            </a:stretch>
          </p:blipFill>
          <p:spPr bwMode="auto">
            <a:xfrm>
              <a:off x="5580112" y="1131590"/>
              <a:ext cx="3008382" cy="3325375"/>
            </a:xfrm>
            <a:prstGeom prst="rect">
              <a:avLst/>
            </a:prstGeom>
            <a:noFill/>
            <a:ln w="9525">
              <a:noFill/>
              <a:miter lim="800000"/>
              <a:headEnd/>
              <a:tailEnd/>
            </a:ln>
          </p:spPr>
        </p:pic>
        <p:sp>
          <p:nvSpPr>
            <p:cNvPr id="6" name="TextBox 5"/>
            <p:cNvSpPr txBox="1"/>
            <p:nvPr/>
          </p:nvSpPr>
          <p:spPr>
            <a:xfrm>
              <a:off x="6084949" y="1636349"/>
              <a:ext cx="1678026" cy="460315"/>
            </a:xfrm>
            <a:prstGeom prst="rect">
              <a:avLst/>
            </a:prstGeom>
            <a:noFill/>
          </p:spPr>
          <p:txBody>
            <a:bodyPr>
              <a:spAutoFit/>
            </a:bodyPr>
            <a:lstStyle/>
            <a:p>
              <a:pPr algn="ctr"/>
              <a:r>
                <a:rPr lang="ro-RO" sz="1200" b="1">
                  <a:solidFill>
                    <a:srgbClr val="7F7F7F"/>
                  </a:solidFill>
                </a:rPr>
                <a:t>Schimbarea atribuțiilor și a sarcinilor de lucru</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Content Placeholder 2"/>
          <p:cNvSpPr>
            <a:spLocks noGrp="1"/>
          </p:cNvSpPr>
          <p:nvPr>
            <p:ph sz="half" idx="1"/>
          </p:nvPr>
        </p:nvSpPr>
        <p:spPr bwMode="auto">
          <a:xfrm>
            <a:off x="404813" y="915988"/>
            <a:ext cx="7767637" cy="2900362"/>
          </a:xfrm>
        </p:spPr>
        <p:txBody>
          <a:bodyPr wrap="square" lIns="0" tIns="0" rIns="0" bIns="0" numCol="1" compatLnSpc="1">
            <a:prstTxWarp prst="textNoShape">
              <a:avLst/>
            </a:prstTxWarp>
            <a:spAutoFit/>
          </a:bodyPr>
          <a:lstStyle/>
          <a:p>
            <a:r>
              <a:rPr lang="ro-RO" sz="2000" smtClean="0"/>
              <a:t>Puneți în aplicare acțiunile convenite </a:t>
            </a:r>
          </a:p>
          <a:p>
            <a:r>
              <a:rPr lang="ro-RO" sz="2000" smtClean="0"/>
              <a:t>Asigurați punerea în aplicare de către persoanele responsabile a măsurilor de prevenire și de protecție convenite. În acest sens, este important:</a:t>
            </a:r>
          </a:p>
          <a:p>
            <a:pPr lvl="1"/>
            <a:r>
              <a:rPr lang="ro-RO" sz="1800" smtClean="0"/>
              <a:t>să se stabilească în mod clar cui îi revine responsabilitatea de realizare a diverselor intervenții și acțiuni convenite</a:t>
            </a:r>
          </a:p>
          <a:p>
            <a:pPr lvl="1"/>
            <a:r>
              <a:rPr lang="ro-RO" sz="1800" smtClean="0"/>
              <a:t>să se organizeze ședințe regulate cu persoanele implicate sau să se discute planul de acțiune în cadrul ședințelor care deja au loc periodic </a:t>
            </a:r>
          </a:p>
          <a:p>
            <a:pPr lvl="1"/>
            <a:r>
              <a:rPr lang="ro-RO" sz="1800" smtClean="0"/>
              <a:t>să se asigure participarea și implicarea lucrătorilor și să se depună eforturi pentru ca punerea în aplicare a măsurilor să fie bine primită de lucrătorii vizați </a:t>
            </a:r>
          </a:p>
        </p:txBody>
      </p:sp>
      <p:sp>
        <p:nvSpPr>
          <p:cNvPr id="46082" name="Title 1"/>
          <p:cNvSpPr txBox="1">
            <a:spLocks/>
          </p:cNvSpPr>
          <p:nvPr/>
        </p:nvSpPr>
        <p:spPr bwMode="auto">
          <a:xfrm>
            <a:off x="539750" y="0"/>
            <a:ext cx="7470775"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Trecerea la acțiune</a:t>
            </a:r>
          </a:p>
        </p:txBody>
      </p:sp>
      <p:pic>
        <p:nvPicPr>
          <p:cNvPr id="46083" name="Picture 4"/>
          <p:cNvPicPr>
            <a:picLocks noChangeAspect="1"/>
          </p:cNvPicPr>
          <p:nvPr/>
        </p:nvPicPr>
        <p:blipFill>
          <a:blip r:embed="rId3"/>
          <a:srcRect/>
          <a:stretch>
            <a:fillRect/>
          </a:stretch>
        </p:blipFill>
        <p:spPr bwMode="auto">
          <a:xfrm>
            <a:off x="7308850" y="-236538"/>
            <a:ext cx="2057400" cy="230663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288" y="1058863"/>
            <a:ext cx="7542212" cy="1655762"/>
          </a:xfrm>
        </p:spPr>
        <p:txBody>
          <a:bodyPr lIns="0" tIns="0" rIns="0" bIns="0">
            <a:spAutoFit/>
          </a:bodyPr>
          <a:lstStyle/>
          <a:p>
            <a:pPr marL="0" indent="0" fontAlgn="auto">
              <a:spcAft>
                <a:spcPts val="0"/>
              </a:spcAft>
              <a:buFont typeface="Wingdings" pitchFamily="2" charset="2"/>
              <a:buNone/>
              <a:defRPr/>
            </a:pPr>
            <a:endParaRPr lang="en-US" sz="2000" dirty="0"/>
          </a:p>
          <a:p>
            <a:pPr marL="141750" indent="-141750" fontAlgn="auto">
              <a:spcAft>
                <a:spcPts val="0"/>
              </a:spcAft>
              <a:defRPr/>
            </a:pPr>
            <a:r>
              <a:rPr lang="ro-RO" sz="2000"/>
              <a:t>Monitorizați punerea în aplicare a acțiunilor convenite</a:t>
            </a:r>
          </a:p>
          <a:p>
            <a:pPr marL="141750" indent="-141750" fontAlgn="auto">
              <a:spcAft>
                <a:spcPts val="0"/>
              </a:spcAft>
              <a:defRPr/>
            </a:pPr>
            <a:r>
              <a:rPr lang="ro-RO" sz="2000"/>
              <a:t>Evaluați realizările în funcție de obiectivele avute în vedere</a:t>
            </a:r>
          </a:p>
          <a:p>
            <a:pPr marL="141750" indent="-141750" fontAlgn="auto">
              <a:spcAft>
                <a:spcPts val="0"/>
              </a:spcAft>
              <a:defRPr/>
            </a:pPr>
            <a:r>
              <a:rPr lang="ro-RO" sz="2000"/>
              <a:t>Analizați întregul ciclu de evaluare a riscurilor, de planificare și de punere în aplicare a acțiunilor</a:t>
            </a:r>
          </a:p>
        </p:txBody>
      </p:sp>
      <p:sp>
        <p:nvSpPr>
          <p:cNvPr id="48130" name="Title 1"/>
          <p:cNvSpPr txBox="1">
            <a:spLocks/>
          </p:cNvSpPr>
          <p:nvPr/>
        </p:nvSpPr>
        <p:spPr bwMode="auto">
          <a:xfrm>
            <a:off x="539750" y="0"/>
            <a:ext cx="7470775"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Monitorizare și analiză</a:t>
            </a:r>
          </a:p>
        </p:txBody>
      </p:sp>
      <p:pic>
        <p:nvPicPr>
          <p:cNvPr id="48131" name="Picture 4"/>
          <p:cNvPicPr>
            <a:picLocks noChangeAspect="1"/>
          </p:cNvPicPr>
          <p:nvPr/>
        </p:nvPicPr>
        <p:blipFill>
          <a:blip r:embed="rId3"/>
          <a:srcRect/>
          <a:stretch>
            <a:fillRect/>
          </a:stretch>
        </p:blipFill>
        <p:spPr bwMode="auto">
          <a:xfrm>
            <a:off x="7235825" y="-236538"/>
            <a:ext cx="2039938" cy="2249488"/>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Content Placeholder 2"/>
          <p:cNvSpPr>
            <a:spLocks noGrp="1"/>
          </p:cNvSpPr>
          <p:nvPr>
            <p:ph sz="half" idx="1"/>
          </p:nvPr>
        </p:nvSpPr>
        <p:spPr bwMode="auto">
          <a:xfrm>
            <a:off x="395288" y="1131888"/>
            <a:ext cx="7632700" cy="2192337"/>
          </a:xfrm>
        </p:spPr>
        <p:txBody>
          <a:bodyPr wrap="square" lIns="0" tIns="0" rIns="0" bIns="0" numCol="1" compatLnSpc="1">
            <a:prstTxWarp prst="textNoShape">
              <a:avLst/>
            </a:prstTxWarp>
            <a:spAutoFit/>
          </a:bodyPr>
          <a:lstStyle/>
          <a:p>
            <a:r>
              <a:rPr lang="ro-RO" sz="2000" smtClean="0"/>
              <a:t>Evaluarea riscurilor trebuie înregistrată</a:t>
            </a:r>
          </a:p>
          <a:p>
            <a:r>
              <a:rPr lang="ro-RO" sz="2000" smtClean="0"/>
              <a:t>Această înregistrare poate fi folosită pentru:</a:t>
            </a:r>
          </a:p>
          <a:p>
            <a:pPr lvl="1"/>
            <a:r>
              <a:rPr lang="ro-RO" sz="2000" smtClean="0"/>
              <a:t>transmiterea de informații către persoanele vizate (lucrători, reprezentanți în materie de siguranță, personal de conducere etc.)</a:t>
            </a:r>
          </a:p>
          <a:p>
            <a:pPr lvl="1"/>
            <a:r>
              <a:rPr lang="ro-RO" sz="2000" smtClean="0"/>
              <a:t>verificarea introducerii măsurilor necesare</a:t>
            </a:r>
          </a:p>
          <a:p>
            <a:pPr lvl="1"/>
            <a:r>
              <a:rPr lang="ro-RO" sz="2000" smtClean="0"/>
              <a:t>prezentarea de dovezi către autoritățile de supraveghere</a:t>
            </a:r>
          </a:p>
          <a:p>
            <a:pPr lvl="1"/>
            <a:r>
              <a:rPr lang="ro-RO" sz="2000" smtClean="0"/>
              <a:t>revizuirea măsurilor în cazul schimbării circumstanțelor.</a:t>
            </a:r>
          </a:p>
        </p:txBody>
      </p:sp>
      <p:sp>
        <p:nvSpPr>
          <p:cNvPr id="50178" name="Title 1"/>
          <p:cNvSpPr txBox="1">
            <a:spLocks/>
          </p:cNvSpPr>
          <p:nvPr/>
        </p:nvSpPr>
        <p:spPr bwMode="auto">
          <a:xfrm>
            <a:off x="539750" y="0"/>
            <a:ext cx="7470775"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Înregistrarea evaluării riscurilor</a:t>
            </a:r>
          </a:p>
        </p:txBody>
      </p:sp>
      <p:pic>
        <p:nvPicPr>
          <p:cNvPr id="50179" name="Picture 1"/>
          <p:cNvPicPr>
            <a:picLocks noChangeAspect="1"/>
          </p:cNvPicPr>
          <p:nvPr/>
        </p:nvPicPr>
        <p:blipFill>
          <a:blip r:embed="rId3"/>
          <a:srcRect/>
          <a:stretch>
            <a:fillRect/>
          </a:stretch>
        </p:blipFill>
        <p:spPr bwMode="auto">
          <a:xfrm>
            <a:off x="7235825" y="-236538"/>
            <a:ext cx="2036763" cy="2041526"/>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bwMode="auto">
          <a:xfrm>
            <a:off x="539750" y="0"/>
            <a:ext cx="7470775" cy="665163"/>
          </a:xfrm>
        </p:spPr>
        <p:txBody>
          <a:bodyPr wrap="square" lIns="0" tIns="0" rIns="0" bIns="0" numCol="1" anchorCtr="0" compatLnSpc="1">
            <a:prstTxWarp prst="textNoShape">
              <a:avLst/>
            </a:prstTxWarp>
          </a:bodyPr>
          <a:lstStyle/>
          <a:p>
            <a:r>
              <a:rPr lang="ro-RO" sz="2400" smtClean="0">
                <a:solidFill>
                  <a:schemeClr val="accent1"/>
                </a:solidFill>
                <a:cs typeface="Trebuchet MS" pitchFamily="34" charset="0"/>
              </a:rPr>
              <a:t>Veniți alături de noi și vă faceți sarcina mai ușoară!</a:t>
            </a:r>
          </a:p>
        </p:txBody>
      </p:sp>
      <p:pic>
        <p:nvPicPr>
          <p:cNvPr id="52226" name="Picture 4"/>
          <p:cNvPicPr>
            <a:picLocks noChangeAspect="1"/>
          </p:cNvPicPr>
          <p:nvPr/>
        </p:nvPicPr>
        <p:blipFill>
          <a:blip r:embed="rId3"/>
          <a:srcRect/>
          <a:stretch>
            <a:fillRect/>
          </a:stretch>
        </p:blipFill>
        <p:spPr bwMode="auto">
          <a:xfrm>
            <a:off x="1042988" y="627063"/>
            <a:ext cx="7181850" cy="4040187"/>
          </a:xfrm>
          <a:prstGeom prst="rect">
            <a:avLst/>
          </a:prstGeom>
          <a:noFill/>
          <a:ln w="9525">
            <a:noFill/>
            <a:miter lim="800000"/>
            <a:headEnd/>
            <a:tailEnd/>
          </a:ln>
        </p:spPr>
      </p:pic>
      <p:sp>
        <p:nvSpPr>
          <p:cNvPr id="3" name="Content Placeholder 2"/>
          <p:cNvSpPr>
            <a:spLocks noGrp="1"/>
          </p:cNvSpPr>
          <p:nvPr>
            <p:ph sz="half" idx="1"/>
          </p:nvPr>
        </p:nvSpPr>
        <p:spPr>
          <a:xfrm>
            <a:off x="449263" y="842963"/>
            <a:ext cx="7561262" cy="2732087"/>
          </a:xfrm>
        </p:spPr>
        <p:txBody>
          <a:bodyPr>
            <a:spAutoFit/>
          </a:bodyPr>
          <a:lstStyle/>
          <a:p>
            <a:pPr marL="141750" indent="-141750" fontAlgn="auto">
              <a:spcAft>
                <a:spcPts val="0"/>
              </a:spcAft>
              <a:buSzPct val="120000"/>
              <a:buFont typeface="Wingdings" pitchFamily="2" charset="2"/>
              <a:buBlip>
                <a:blip r:embed="rId4"/>
              </a:buBlip>
              <a:defRPr/>
            </a:pPr>
            <a:endParaRPr lang="en-US" sz="1600" dirty="0">
              <a:solidFill>
                <a:schemeClr val="accent1"/>
              </a:solidFill>
            </a:endParaRPr>
          </a:p>
          <a:p>
            <a:pPr marL="141750" indent="-141750" fontAlgn="auto">
              <a:spcAft>
                <a:spcPts val="0"/>
              </a:spcAft>
              <a:buSzPct val="120000"/>
              <a:buFont typeface="Wingdings" pitchFamily="2" charset="2"/>
              <a:buBlip>
                <a:blip r:embed="rId4"/>
              </a:buBlip>
              <a:defRPr/>
            </a:pPr>
            <a:endParaRPr lang="en-US" sz="500" dirty="0">
              <a:solidFill>
                <a:schemeClr val="accent1"/>
              </a:solidFill>
            </a:endParaRPr>
          </a:p>
          <a:p>
            <a:pPr marL="141750" indent="-141750" fontAlgn="auto">
              <a:spcAft>
                <a:spcPts val="0"/>
              </a:spcAft>
              <a:buSzPct val="120000"/>
              <a:buFont typeface="Wingdings" pitchFamily="2" charset="2"/>
              <a:buBlip>
                <a:blip r:embed="rId4"/>
              </a:buBlip>
              <a:defRPr/>
            </a:pPr>
            <a:r>
              <a:rPr lang="ro-RO" sz="1600">
                <a:solidFill>
                  <a:schemeClr val="accent1"/>
                </a:solidFill>
              </a:rPr>
              <a:t>Pentru mai multe informații, consultați site-ul campaniei:</a:t>
            </a:r>
          </a:p>
          <a:p>
            <a:pPr marL="189000" lvl="1" indent="0" fontAlgn="auto">
              <a:spcBef>
                <a:spcPts val="0"/>
              </a:spcBef>
              <a:spcAft>
                <a:spcPts val="0"/>
              </a:spcAft>
              <a:buSzPct val="120000"/>
              <a:buFont typeface="Arial" pitchFamily="34" charset="0"/>
              <a:buNone/>
              <a:defRPr/>
            </a:pPr>
            <a:r>
              <a:rPr lang="ro-RO" sz="1600" b="1">
                <a:solidFill>
                  <a:schemeClr val="accent1"/>
                </a:solidFill>
                <a:hlinkClick r:id="rId5"/>
              </a:rPr>
              <a:t>healthy-workplaces.eu</a:t>
            </a:r>
          </a:p>
          <a:p>
            <a:pPr marL="243000" lvl="1" indent="-101250" fontAlgn="auto">
              <a:spcBef>
                <a:spcPts val="0"/>
              </a:spcBef>
              <a:spcAft>
                <a:spcPts val="0"/>
              </a:spcAft>
              <a:buSzPct val="120000"/>
              <a:buFont typeface="Arial" pitchFamily="34" charset="0"/>
              <a:buBlip>
                <a:blip r:embed="rId4"/>
              </a:buBlip>
              <a:defRPr/>
            </a:pPr>
            <a:endParaRPr lang="en-US" sz="1600" dirty="0">
              <a:solidFill>
                <a:schemeClr val="accent1"/>
              </a:solidFill>
            </a:endParaRPr>
          </a:p>
          <a:p>
            <a:pPr marL="141750" indent="-141750" fontAlgn="auto">
              <a:spcAft>
                <a:spcPts val="0"/>
              </a:spcAft>
              <a:buSzPct val="120000"/>
              <a:buFont typeface="Wingdings" pitchFamily="2" charset="2"/>
              <a:buBlip>
                <a:blip r:embed="rId4"/>
              </a:buBlip>
              <a:defRPr/>
            </a:pPr>
            <a:r>
              <a:rPr lang="ro-RO" sz="1600">
                <a:solidFill>
                  <a:schemeClr val="accent1"/>
                </a:solidFill>
              </a:rPr>
              <a:t>Abonați-vă la buletinul informativ al campaniei:</a:t>
            </a:r>
          </a:p>
          <a:p>
            <a:pPr marL="189000" lvl="1" indent="0" fontAlgn="auto">
              <a:spcBef>
                <a:spcPts val="0"/>
              </a:spcBef>
              <a:spcAft>
                <a:spcPts val="0"/>
              </a:spcAft>
              <a:buSzPct val="120000"/>
              <a:buFont typeface="Arial" pitchFamily="34" charset="0"/>
              <a:buNone/>
              <a:defRPr/>
            </a:pPr>
            <a:r>
              <a:rPr lang="ro-RO" sz="1600" b="1" u="sng">
                <a:solidFill>
                  <a:schemeClr val="accent1"/>
                </a:solidFill>
                <a:hlinkClick r:id="rId6"/>
              </a:rPr>
              <a:t>https://healthy-workplaces.eu/ro/healthy-workplaces-newsletter</a:t>
            </a:r>
          </a:p>
          <a:p>
            <a:pPr marL="243000" lvl="1" indent="-101250" fontAlgn="auto">
              <a:spcBef>
                <a:spcPts val="0"/>
              </a:spcBef>
              <a:spcAft>
                <a:spcPts val="0"/>
              </a:spcAft>
              <a:buSzPct val="120000"/>
              <a:buFont typeface="Arial" pitchFamily="34" charset="0"/>
              <a:buBlip>
                <a:blip r:embed="rId4"/>
              </a:buBlip>
              <a:defRPr/>
            </a:pPr>
            <a:endParaRPr lang="en-US" sz="1600" b="1" dirty="0">
              <a:solidFill>
                <a:schemeClr val="accent1"/>
              </a:solidFill>
            </a:endParaRPr>
          </a:p>
          <a:p>
            <a:pPr marL="141750" indent="-141750" fontAlgn="auto">
              <a:spcAft>
                <a:spcPts val="0"/>
              </a:spcAft>
              <a:buSzPct val="120000"/>
              <a:buFont typeface="Wingdings" pitchFamily="2" charset="2"/>
              <a:buBlip>
                <a:blip r:embed="rId4"/>
              </a:buBlip>
              <a:defRPr/>
            </a:pPr>
            <a:endParaRPr lang="en-US" sz="500" dirty="0">
              <a:solidFill>
                <a:schemeClr val="accent1"/>
              </a:solidFill>
            </a:endParaRPr>
          </a:p>
          <a:p>
            <a:pPr marL="0" indent="0" fontAlgn="auto">
              <a:spcAft>
                <a:spcPts val="0"/>
              </a:spcAft>
              <a:buSzPct val="120000"/>
              <a:buFont typeface="Wingdings" pitchFamily="2" charset="2"/>
              <a:buNone/>
              <a:defRPr/>
            </a:pPr>
            <a:endParaRPr lang="en-US" sz="800" dirty="0">
              <a:solidFill>
                <a:schemeClr val="accent1"/>
              </a:solidFill>
            </a:endParaRPr>
          </a:p>
          <a:p>
            <a:pPr marL="0" indent="0" fontAlgn="auto">
              <a:spcAft>
                <a:spcPts val="0"/>
              </a:spcAft>
              <a:buSzPct val="120000"/>
              <a:buFont typeface="Wingdings" pitchFamily="2" charset="2"/>
              <a:buNone/>
              <a:defRPr/>
            </a:pPr>
            <a:endParaRPr lang="en-US" sz="800" dirty="0">
              <a:solidFill>
                <a:schemeClr val="accent1"/>
              </a:solidFill>
            </a:endParaRPr>
          </a:p>
          <a:p>
            <a:pPr marL="141750" indent="-141750" fontAlgn="auto">
              <a:spcAft>
                <a:spcPts val="0"/>
              </a:spcAft>
              <a:buSzPct val="120000"/>
              <a:buFont typeface="Wingdings" pitchFamily="2" charset="2"/>
              <a:buBlip>
                <a:blip r:embed="rId4"/>
              </a:buBlip>
              <a:defRPr/>
            </a:pPr>
            <a:r>
              <a:rPr lang="ro-RO" sz="1600">
                <a:solidFill>
                  <a:schemeClr val="accent1"/>
                </a:solidFill>
              </a:rPr>
              <a:t>Urmăriți activitățile și evenimentele noastre pe platformele de socializare:</a:t>
            </a:r>
          </a:p>
        </p:txBody>
      </p:sp>
      <p:pic>
        <p:nvPicPr>
          <p:cNvPr id="52228" name="Picture 14" descr="https://g.twimg.com/Twitter_logo_blue.png">
            <a:hlinkClick r:id="rId7"/>
          </p:cNvPr>
          <p:cNvPicPr>
            <a:picLocks noChangeAspect="1" noChangeArrowheads="1"/>
          </p:cNvPicPr>
          <p:nvPr/>
        </p:nvPicPr>
        <p:blipFill>
          <a:blip r:embed="rId8"/>
          <a:srcRect/>
          <a:stretch>
            <a:fillRect/>
          </a:stretch>
        </p:blipFill>
        <p:spPr bwMode="auto">
          <a:xfrm>
            <a:off x="866775" y="2932113"/>
            <a:ext cx="354013" cy="287337"/>
          </a:xfrm>
          <a:prstGeom prst="rect">
            <a:avLst/>
          </a:prstGeom>
          <a:noFill/>
          <a:ln w="9525">
            <a:noFill/>
            <a:miter lim="800000"/>
            <a:headEnd/>
            <a:tailEnd/>
          </a:ln>
        </p:spPr>
      </p:pic>
      <p:pic>
        <p:nvPicPr>
          <p:cNvPr id="52229" name="Picture 16" descr="https://fbcdn-sphotos-b-a.akamaihd.net/hphotos-ak-xap1/t31.0-8/1271084_10152203108461729_809245696_o.png?dl=1">
            <a:hlinkClick r:id="rId9"/>
          </p:cNvPr>
          <p:cNvPicPr>
            <a:picLocks noChangeAspect="1" noChangeArrowheads="1"/>
          </p:cNvPicPr>
          <p:nvPr/>
        </p:nvPicPr>
        <p:blipFill>
          <a:blip r:embed="rId10"/>
          <a:srcRect/>
          <a:stretch>
            <a:fillRect/>
          </a:stretch>
        </p:blipFill>
        <p:spPr bwMode="auto">
          <a:xfrm>
            <a:off x="1398588" y="2932113"/>
            <a:ext cx="287337" cy="287337"/>
          </a:xfrm>
          <a:prstGeom prst="rect">
            <a:avLst/>
          </a:prstGeom>
          <a:noFill/>
          <a:ln w="9525">
            <a:noFill/>
            <a:miter lim="800000"/>
            <a:headEnd/>
            <a:tailEnd/>
          </a:ln>
        </p:spPr>
      </p:pic>
      <p:pic>
        <p:nvPicPr>
          <p:cNvPr id="52230" name="Picture 12" descr="https://lh4.googleusercontent.com/9Difi9bypu9-FoUsfFWpX6odYLLjXQk_q0aPxZBSFynecMOSLoKRKWRWIfZdXRGOdXMZCahrLBG6vWrwIeT-A26iDjTucgFVCP0Fuzr79BHW5kLJ3sw">
            <a:hlinkClick r:id="rId11"/>
          </p:cNvPr>
          <p:cNvPicPr>
            <a:picLocks noChangeAspect="1" noChangeArrowheads="1"/>
          </p:cNvPicPr>
          <p:nvPr/>
        </p:nvPicPr>
        <p:blipFill>
          <a:blip r:embed="rId12"/>
          <a:srcRect/>
          <a:stretch>
            <a:fillRect/>
          </a:stretch>
        </p:blipFill>
        <p:spPr bwMode="auto">
          <a:xfrm>
            <a:off x="1863725" y="2932113"/>
            <a:ext cx="287338" cy="287337"/>
          </a:xfrm>
          <a:prstGeom prst="rect">
            <a:avLst/>
          </a:prstGeom>
          <a:noFill/>
          <a:ln w="9525">
            <a:noFill/>
            <a:miter lim="800000"/>
            <a:headEnd/>
            <a:tailEnd/>
          </a:ln>
        </p:spPr>
      </p:pic>
      <p:pic>
        <p:nvPicPr>
          <p:cNvPr id="52231" name="Picture 18" descr="http://cincoaescomunicacion.com/wp-content/uploads/2013/11/linkedin-3.jpg">
            <a:hlinkClick r:id="rId13"/>
          </p:cNvPr>
          <p:cNvPicPr>
            <a:picLocks noChangeAspect="1" noChangeArrowheads="1"/>
          </p:cNvPicPr>
          <p:nvPr/>
        </p:nvPicPr>
        <p:blipFill>
          <a:blip r:embed="rId14"/>
          <a:srcRect/>
          <a:stretch>
            <a:fillRect/>
          </a:stretch>
        </p:blipFill>
        <p:spPr bwMode="auto">
          <a:xfrm>
            <a:off x="2328863" y="2932113"/>
            <a:ext cx="287337" cy="287337"/>
          </a:xfrm>
          <a:prstGeom prst="rect">
            <a:avLst/>
          </a:prstGeom>
          <a:noFill/>
          <a:ln w="9525">
            <a:noFill/>
            <a:miter lim="800000"/>
            <a:headEnd/>
            <a:tailEnd/>
          </a:ln>
        </p:spPr>
      </p:pic>
      <p:sp>
        <p:nvSpPr>
          <p:cNvPr id="52232" name="Rectangle 3"/>
          <p:cNvSpPr>
            <a:spLocks noChangeArrowheads="1"/>
          </p:cNvSpPr>
          <p:nvPr/>
        </p:nvSpPr>
        <p:spPr bwMode="auto">
          <a:xfrm>
            <a:off x="2916238" y="2911475"/>
            <a:ext cx="2182812" cy="307975"/>
          </a:xfrm>
          <a:prstGeom prst="rect">
            <a:avLst/>
          </a:prstGeom>
          <a:noFill/>
          <a:ln w="9525">
            <a:noFill/>
            <a:miter lim="800000"/>
            <a:headEnd/>
            <a:tailEnd/>
          </a:ln>
        </p:spPr>
        <p:txBody>
          <a:bodyPr wrap="none">
            <a:spAutoFit/>
          </a:bodyPr>
          <a:lstStyle/>
          <a:p>
            <a:r>
              <a:rPr lang="ro-RO" sz="1400" b="1">
                <a:solidFill>
                  <a:srgbClr val="ACC700"/>
                </a:solidFill>
              </a:rPr>
              <a:t>#EUhealthyworkplaces </a:t>
            </a:r>
          </a:p>
        </p:txBody>
      </p:sp>
    </p:spTree>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1_HWC2018-19_Template_16-9 1">
        <a:dk1>
          <a:srgbClr val="003399"/>
        </a:dk1>
        <a:lt1>
          <a:srgbClr val="FFFFFF"/>
        </a:lt1>
        <a:dk2>
          <a:srgbClr val="000000"/>
        </a:dk2>
        <a:lt2>
          <a:srgbClr val="FFFFFF"/>
        </a:lt2>
        <a:accent1>
          <a:srgbClr val="003399"/>
        </a:accent1>
        <a:accent2>
          <a:srgbClr val="ACC700"/>
        </a:accent2>
        <a:accent3>
          <a:srgbClr val="AAAAAA"/>
        </a:accent3>
        <a:accent4>
          <a:srgbClr val="DADADA"/>
        </a:accent4>
        <a:accent5>
          <a:srgbClr val="AAADCA"/>
        </a:accent5>
        <a:accent6>
          <a:srgbClr val="9BB400"/>
        </a:accent6>
        <a:hlink>
          <a:srgbClr val="003399"/>
        </a:hlink>
        <a:folHlink>
          <a:srgbClr val="B1B3B4"/>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5722</TotalTime>
  <Words>1867</Words>
  <Application>Microsoft Office PowerPoint</Application>
  <PresentationFormat>On-screen Show (16:9)</PresentationFormat>
  <Paragraphs>214</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ＭＳ Ｐゴシック</vt:lpstr>
      <vt:lpstr>Arial</vt:lpstr>
      <vt:lpstr>Calibri</vt:lpstr>
      <vt:lpstr>Courier New</vt:lpstr>
      <vt:lpstr>Trebuchet MS</vt:lpstr>
      <vt:lpstr>Wingdings</vt:lpstr>
      <vt:lpstr>1_HWC2018-19_Template_16-9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Principiile generale ale (ierarhia) prevenirii 1</vt:lpstr>
      <vt:lpstr>Principiile generale ale (ierarhia) prevenirii 2</vt:lpstr>
      <vt:lpstr>Principiile generale ale (ierarhia) prevenirii 3</vt:lpstr>
      <vt:lpstr>PowerPoint Presentation</vt:lpstr>
      <vt:lpstr>PowerPoint Presentation</vt:lpstr>
      <vt:lpstr>PowerPoint Presentation</vt:lpstr>
      <vt:lpstr>Veniți alături de noi și vă faceți sarcina mai ușoară!</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Teresa CARDÁS</cp:lastModifiedBy>
  <cp:revision>571</cp:revision>
  <cp:lastPrinted>2019-10-04T15:07:06Z</cp:lastPrinted>
  <dcterms:created xsi:type="dcterms:W3CDTF">2015-10-14T15:05:30Z</dcterms:created>
  <dcterms:modified xsi:type="dcterms:W3CDTF">2021-04-22T11:51:52Z</dcterms:modified>
  <cp:category/>
</cp:coreProperties>
</file>