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21"/>
  </p:notesMasterIdLst>
  <p:handoutMasterIdLst>
    <p:handoutMasterId r:id="rId22"/>
  </p:handoutMasterIdLst>
  <p:sldIdLst>
    <p:sldId id="292" r:id="rId2"/>
    <p:sldId id="293" r:id="rId3"/>
    <p:sldId id="327" r:id="rId4"/>
    <p:sldId id="365" r:id="rId5"/>
    <p:sldId id="367" r:id="rId6"/>
    <p:sldId id="369" r:id="rId7"/>
    <p:sldId id="379" r:id="rId8"/>
    <p:sldId id="370" r:id="rId9"/>
    <p:sldId id="371" r:id="rId10"/>
    <p:sldId id="372" r:id="rId11"/>
    <p:sldId id="373" r:id="rId12"/>
    <p:sldId id="380" r:id="rId13"/>
    <p:sldId id="381" r:id="rId14"/>
    <p:sldId id="382" r:id="rId15"/>
    <p:sldId id="383" r:id="rId16"/>
    <p:sldId id="375" r:id="rId17"/>
    <p:sldId id="376" r:id="rId18"/>
    <p:sldId id="377" r:id="rId19"/>
    <p:sldId id="344" r:id="rId20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4" userDrawn="1">
          <p15:clr>
            <a:srgbClr val="A4A3A4"/>
          </p15:clr>
        </p15:guide>
        <p15:guide id="2" pos="5148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DT" initials="CDT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C700"/>
    <a:srgbClr val="FFFFFF"/>
    <a:srgbClr val="E64715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6" autoAdjust="0"/>
    <p:restoredTop sz="79749" autoAdjust="0"/>
  </p:normalViewPr>
  <p:slideViewPr>
    <p:cSldViewPr>
      <p:cViewPr varScale="1">
        <p:scale>
          <a:sx n="121" d="100"/>
          <a:sy n="121" d="100"/>
        </p:scale>
        <p:origin x="1416" y="102"/>
      </p:cViewPr>
      <p:guideLst>
        <p:guide orient="horz" pos="2754"/>
        <p:guide pos="5148"/>
        <p:guide pos="340"/>
        <p:guide orient="horz" pos="577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41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pl/publications/factsheet-71-introduction-work-related-musculoskeletal-disorders/view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3DD4C7-C698-4A80-B76C-A9FD890196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086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6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400"/>
              <a:t>Zaburzenia układu mięśniowo-szkieletowego związane z pracą obejmują </a:t>
            </a:r>
            <a:r>
              <a:rPr lang="pl-PL" sz="1400" u="sng"/>
              <a:t>uszkodzenia struktur ciała, takich jak</a:t>
            </a:r>
            <a:r>
              <a:rPr lang="pl-PL" sz="140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mięśnie,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stawy,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ścięgna,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więzadła,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nerwy,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kości,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oraz, miejscowo, układ krążenia.</a:t>
            </a:r>
          </a:p>
          <a:p>
            <a:r>
              <a:rPr lang="pl-PL" sz="1400"/>
              <a:t>Zaburzenia układu mięśniowo-szkieletowego związane z pracą są </a:t>
            </a:r>
            <a:r>
              <a:rPr lang="pl-PL" sz="1400" u="sng"/>
              <a:t>powodowane lub pogłębiane przede wszystkim przez pracę</a:t>
            </a:r>
            <a:r>
              <a:rPr lang="pl-PL" sz="1400"/>
              <a:t> oraz przez wpływ najbliższego otoczenia, w którym praca jest wykonywana.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/>
              <a:t>EU-OSHA, 2007 r. „Factsheet 71 – Informacje wprowadzające na temat dolegliwości mięśniowo-szkieletowych związanych z pracą” (dokument dostępny pod adresem </a:t>
            </a:r>
            <a:r>
              <a:rPr lang="pl-PL" sz="1200" u="sng">
                <a:hlinkClick r:id="rId3"/>
              </a:rPr>
              <a:t>https://osha.europa.eu/pl/publications/factsheet-71-introduction-work-related-musculoskeletal-disorders/view</a:t>
            </a:r>
            <a:r>
              <a:rPr lang="pl-PL" sz="1200" u="sng"/>
              <a:t>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258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aseline="0"/>
              <a:t>Na zaburzenia układu mięśniowo-szkieletowego związane z pracą mogą mieć wpływ różne grupy czynników. Czynniki te mogą występować niezależnie lub w połączeniu. Dokonując oceny zaburzeń układu mięśniowo-szkieletowego związanych z pracą, należy zatem uwzględnić ekspozycję na szereg czynników ryzyka.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393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416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823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399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921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35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776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594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01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Środki te przedstawione są jako przykłady. Większość z nich można uznać za przykłady „dobrych praktyk" i dlatego nie muszą być one obowiązkowe lub istotne dla wszystkich miejsc pracy. Ich znaczenie będzie zależało od specyfiki każdego miejsca pracy (oraz wyników oceny ryzyka).</a:t>
            </a:r>
            <a:r>
              <a:rPr lang="pl-PL"/>
              <a:t> </a:t>
            </a:r>
            <a:br>
              <a:rPr lang="pl-PL"/>
            </a:b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45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Środki te przedstawione są jako przykłady. Większość z nich można uznać za przykłady „dobrych praktyk" i dlatego nie muszą być one obowiązkowe lub istotne dla wszystkich miejsc pracy. Ich znaczenie będzie zależało od specyfiki każdego miejsca pracy (oraz wyników oceny ryzyka).</a:t>
            </a:r>
            <a:r>
              <a:rPr lang="pl-PL"/>
              <a:t> </a:t>
            </a:r>
            <a:br>
              <a:rPr lang="pl-PL"/>
            </a:b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98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Środki te przedstawione są jako przykłady. Większość z nich można uznać za przykłady „dobrych praktyk" i dlatego nie muszą być one obowiązkowe lub istotne dla wszystkich miejsc pracy. Ich znaczenie będzie zależało od specyfiki każdego miejsca pracy (oraz wyników oceny ryzyka).</a:t>
            </a:r>
            <a:r>
              <a:rPr lang="pl-PL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786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064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496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107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1200" b="0">
                <a:solidFill>
                  <a:srgbClr val="ACC700"/>
                </a:solidFill>
              </a:rPr>
              <a:t>© Europejska Agencja Bezpieczeństwa i Zdrowia w Pracy, 2020</a:t>
            </a:r>
          </a:p>
          <a:p>
            <a:pPr marL="0" indent="0">
              <a:buNone/>
            </a:pPr>
            <a:r>
              <a:rPr lang="pl-PL" sz="1200" b="0">
                <a:solidFill>
                  <a:srgbClr val="ACC700"/>
                </a:solidFill>
              </a:rPr>
              <a:t>Powielanie dozwolone z podaniem źródła.</a:t>
            </a:r>
          </a:p>
          <a:p>
            <a:pPr marL="0" indent="0">
              <a:buNone/>
            </a:pPr>
            <a:r>
              <a:rPr lang="pl-PL" sz="1200" b="0">
                <a:solidFill>
                  <a:srgbClr val="ACC700"/>
                </a:solidFill>
              </a:rPr>
              <a:t>Kopiowanie lub korzystanie ze zdjęć, które nie są objęte prawami autorskimi EU-OSHA, wymaga uzyskania pozwolenia od właściciela praw autorskich.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659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1800" b="1" i="0" cap="none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pic>
        <p:nvPicPr>
          <p:cNvPr id="7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95914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l-PL" sz="506"/>
              <a:t>Bezpieczeństwo i zdrowie w pracy dotyczy każdego. Jest dobre dla ciebie. Dobre dla firmy.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1"/>
            <a:ext cx="694508" cy="5209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6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6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1800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l-PL" sz="506"/>
              <a:t>Bezpieczeństwo i zdrowie w pracy dotyczy każdego. Jest dobre dla ciebie. Dobre dla firmy.</a:t>
            </a:r>
          </a:p>
        </p:txBody>
      </p:sp>
      <p:pic>
        <p:nvPicPr>
          <p:cNvPr id="11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103115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019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3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5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7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21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3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474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8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2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5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localhost/Volumes/XRAID/Equipo%20Rojo/EU-OSHA/18-0115%20PPT%20templates%20update/PNG/FONDO-PATRON-EUOSHA-2011-16-9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 descr="/Volumes/XRAID/Equipo Rojo/EU-OSHA/18-0115 PPT templates update/PNG/FONDO-PATRON-EUOSHA-2011-16-9.png"/>
          <p:cNvPicPr>
            <a:picLocks noChangeAspect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129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42915" y="4705351"/>
            <a:ext cx="744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563" baseline="0" smtClean="0"/>
              <a:pPr/>
              <a:t>‹#›</a:t>
            </a:fld>
            <a:endParaRPr lang="en-GB" sz="563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41" y="4857752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pl-PL" sz="506" b="1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www.healthy-workplaces.eu/pl</a:t>
            </a:r>
          </a:p>
        </p:txBody>
      </p:sp>
      <p:pic>
        <p:nvPicPr>
          <p:cNvPr id="12" name="Bild 5" descr="111004_EU-OSHA_PPT_HW logo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432678" y="4522145"/>
            <a:ext cx="577199" cy="4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989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257175" rtl="0" eaLnBrk="1" latinLnBrk="0" hangingPunct="1">
        <a:spcBef>
          <a:spcPct val="0"/>
        </a:spcBef>
        <a:buNone/>
        <a:defRPr sz="135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41750" indent="-141750" algn="l" defTabSz="257175" rtl="0" eaLnBrk="1" latinLnBrk="0" hangingPunct="1">
        <a:spcBef>
          <a:spcPts val="338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013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430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013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442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956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455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467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844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07485" indent="-160735" algn="l" defTabSz="257175" rtl="0" eaLnBrk="1" latinLnBrk="0" hangingPunct="1">
        <a:spcBef>
          <a:spcPts val="0"/>
        </a:spcBef>
        <a:buFont typeface="Arial" pitchFamily="34" charset="0"/>
        <a:buChar char="•"/>
        <a:defRPr sz="78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49250" indent="-101250" algn="l" defTabSz="257175" rtl="0" eaLnBrk="1" latinLnBrk="0" hangingPunct="1">
        <a:spcBef>
          <a:spcPts val="0"/>
        </a:spcBef>
        <a:buFont typeface="Arial" pitchFamily="34" charset="0"/>
        <a:buChar char="−"/>
        <a:defRPr sz="73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hyperlink" Target="https://www.linkedin.com/company/europeanagency-for-safety-and-health-at-work" TargetMode="External"/><Relationship Id="rId3" Type="http://schemas.openxmlformats.org/officeDocument/2006/relationships/image" Target="../media/image33.png"/><Relationship Id="rId7" Type="http://schemas.openxmlformats.org/officeDocument/2006/relationships/hyperlink" Target="http://twitter.com/eu_osha" TargetMode="External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eu/pl/healthy-workplaces-newsletter" TargetMode="External"/><Relationship Id="rId11" Type="http://schemas.openxmlformats.org/officeDocument/2006/relationships/hyperlink" Target="http://www.youtube.com/user/EUOSHA" TargetMode="External"/><Relationship Id="rId5" Type="http://schemas.openxmlformats.org/officeDocument/2006/relationships/hyperlink" Target="http://www.healthy-workplaces.eu/pl" TargetMode="External"/><Relationship Id="rId10" Type="http://schemas.openxmlformats.org/officeDocument/2006/relationships/image" Target="../media/image36.png"/><Relationship Id="rId4" Type="http://schemas.openxmlformats.org/officeDocument/2006/relationships/image" Target="../media/image34.jpg"/><Relationship Id="rId9" Type="http://schemas.openxmlformats.org/officeDocument/2006/relationships/hyperlink" Target="https://www.facebook.com/EuropeanAgencyforSafetyandHealthatWork" TargetMode="External"/><Relationship Id="rId1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467544" y="2900053"/>
            <a:ext cx="8208912" cy="106182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dirty="0"/>
              <a:t>Kampania „Zdrowe i bezpieczne miejsce pracy” na lata 2020–2022</a:t>
            </a:r>
          </a:p>
          <a:p>
            <a:r>
              <a:rPr lang="pl-PL" sz="2000" dirty="0"/>
              <a:t>DŹWIGAJ Z GŁOWĄ</a:t>
            </a:r>
          </a:p>
          <a:p>
            <a:r>
              <a:rPr lang="pl-PL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467544" y="3723878"/>
            <a:ext cx="7848872" cy="288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dirty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Ocena ryzyka </a:t>
            </a:r>
            <a:r>
              <a:rPr lang="pl-PL" sz="1800" dirty="0" smtClean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występowania zaburzeń </a:t>
            </a:r>
            <a:r>
              <a:rPr lang="pl-PL" sz="1800" dirty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układu mięśniowo-szkieletowego</a:t>
            </a:r>
          </a:p>
        </p:txBody>
      </p:sp>
    </p:spTree>
    <p:extLst>
      <p:ext uri="{BB962C8B-B14F-4D97-AF65-F5344CB8AC3E}">
        <p14:creationId xmlns:p14="http://schemas.microsoft.com/office/powerpoint/2010/main" val="77938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5976664" cy="3500958"/>
          </a:xfrm>
        </p:spPr>
        <p:txBody>
          <a:bodyPr lIns="0" tIns="0" rIns="0" bIns="0">
            <a:normAutofit fontScale="85000" lnSpcReduction="10000"/>
          </a:bodyPr>
          <a:lstStyle/>
          <a:p>
            <a:r>
              <a:rPr lang="pl-PL" sz="2000" dirty="0"/>
              <a:t>Czym są zaburzenia układu mięśniowo-szkieletowego związane z pracą?</a:t>
            </a:r>
          </a:p>
          <a:p>
            <a:r>
              <a:rPr lang="pl-PL" sz="2000" dirty="0"/>
              <a:t>Czynniki prowadzące do powstania takich zaburzeń</a:t>
            </a:r>
          </a:p>
          <a:p>
            <a:r>
              <a:rPr lang="pl-PL" sz="2000" dirty="0">
                <a:solidFill>
                  <a:schemeClr val="accent1"/>
                </a:solidFill>
              </a:rPr>
              <a:t>Na czym polega ocena ryzyka?</a:t>
            </a:r>
          </a:p>
          <a:p>
            <a:r>
              <a:rPr lang="pl-PL" sz="2000" dirty="0">
                <a:solidFill>
                  <a:schemeClr val="accent1"/>
                </a:solidFill>
              </a:rPr>
              <a:t>Ocena ryzyka </a:t>
            </a:r>
            <a:r>
              <a:rPr lang="pl-PL" sz="2000" dirty="0" smtClean="0">
                <a:solidFill>
                  <a:schemeClr val="accent1"/>
                </a:solidFill>
              </a:rPr>
              <a:t>występowania zaburzeń </a:t>
            </a:r>
            <a:r>
              <a:rPr lang="pl-PL" sz="2000" dirty="0">
                <a:solidFill>
                  <a:schemeClr val="accent1"/>
                </a:solidFill>
              </a:rPr>
              <a:t>układu </a:t>
            </a:r>
            <a:r>
              <a:rPr lang="pl-PL" sz="2000" dirty="0" smtClean="0">
                <a:solidFill>
                  <a:schemeClr val="accent1"/>
                </a:solidFill>
              </a:rPr>
              <a:t>mięśniowo-szkieletowego:</a:t>
            </a:r>
            <a:endParaRPr lang="pl-PL" sz="2000" dirty="0">
              <a:solidFill>
                <a:schemeClr val="accent1"/>
              </a:solidFill>
            </a:endParaRPr>
          </a:p>
          <a:p>
            <a:pPr marL="685800" lvl="1" indent="-342900"/>
            <a:r>
              <a:rPr lang="pl-PL" sz="2000" dirty="0"/>
              <a:t>przygotowanie </a:t>
            </a:r>
          </a:p>
          <a:p>
            <a:pPr marL="685800" lvl="1" indent="-342900"/>
            <a:r>
              <a:rPr lang="pl-PL" sz="2000" dirty="0"/>
              <a:t>identyfikacja czynników ryzyka tych zaburzeń i osób na nie narażonych</a:t>
            </a:r>
          </a:p>
          <a:p>
            <a:pPr marL="685800" lvl="1" indent="-342900"/>
            <a:r>
              <a:rPr lang="pl-PL" sz="2000" dirty="0"/>
              <a:t>ocena i hierarchizacja rodzajów ryzyka</a:t>
            </a:r>
          </a:p>
          <a:p>
            <a:pPr marL="685800" lvl="1" indent="-342900"/>
            <a:r>
              <a:rPr lang="pl-PL" sz="2000" dirty="0"/>
              <a:t>decyzja o działaniach zapobiegawczych</a:t>
            </a:r>
          </a:p>
          <a:p>
            <a:pPr marL="685800" lvl="1" indent="-342900"/>
            <a:r>
              <a:rPr lang="pl-PL" sz="2000" dirty="0"/>
              <a:t>podjęcie działania</a:t>
            </a:r>
          </a:p>
          <a:p>
            <a:pPr marL="685800" lvl="1" indent="-342900"/>
            <a:r>
              <a:rPr lang="pl-PL" sz="2000" dirty="0"/>
              <a:t>monitorowanie i przegląd</a:t>
            </a:r>
          </a:p>
          <a:p>
            <a:pPr marL="685800" lvl="1" indent="-342900"/>
            <a:r>
              <a:rPr lang="pl-PL" sz="2000" dirty="0"/>
              <a:t>rejestracja oceny </a:t>
            </a:r>
            <a:r>
              <a:rPr lang="pl-PL" sz="2000" dirty="0" smtClean="0"/>
              <a:t>ryzyka.</a:t>
            </a:r>
            <a:endParaRPr lang="pl-PL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00" y="1131590"/>
            <a:ext cx="2358229" cy="28574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400"/>
              <a:t>Informacje ogólne</a:t>
            </a:r>
          </a:p>
        </p:txBody>
      </p:sp>
    </p:spTree>
    <p:extLst>
      <p:ext uri="{BB962C8B-B14F-4D97-AF65-F5344CB8AC3E}">
        <p14:creationId xmlns:p14="http://schemas.microsoft.com/office/powerpoint/2010/main" val="2929296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28337FA-D9E9-B14B-B25F-ACA2748C2CC0}"/>
              </a:ext>
            </a:extLst>
          </p:cNvPr>
          <p:cNvSpPr txBox="1">
            <a:spLocks/>
          </p:cNvSpPr>
          <p:nvPr/>
        </p:nvSpPr>
        <p:spPr>
          <a:xfrm>
            <a:off x="539750" y="-5177"/>
            <a:ext cx="7935749" cy="66089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000" dirty="0">
                <a:solidFill>
                  <a:schemeClr val="accent1"/>
                </a:solidFill>
              </a:rPr>
              <a:t>Czym są zaburzenia układu mięśniowo-szkieletowego związane z pracą?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95536" y="1059582"/>
            <a:ext cx="4104456" cy="30243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41750" indent="-14175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300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013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425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956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550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675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844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257175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257175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257175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257175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dirty="0">
                <a:solidFill>
                  <a:schemeClr val="accent1"/>
                </a:solidFill>
              </a:rPr>
              <a:t>Uszkodzenia struktur ciała</a:t>
            </a:r>
          </a:p>
          <a:p>
            <a:r>
              <a:rPr lang="pl-PL" sz="2000" dirty="0">
                <a:solidFill>
                  <a:schemeClr val="accent1"/>
                </a:solidFill>
              </a:rPr>
              <a:t>Spowodowane lub pogłębione </a:t>
            </a:r>
            <a:r>
              <a:rPr lang="pl-PL" sz="2000" dirty="0" smtClean="0">
                <a:solidFill>
                  <a:schemeClr val="accent1"/>
                </a:solidFill>
              </a:rPr>
              <a:t>przede wszystkim pracą</a:t>
            </a:r>
            <a:endParaRPr lang="pl-PL" sz="2000" dirty="0">
              <a:solidFill>
                <a:schemeClr val="accent1"/>
              </a:solidFill>
            </a:endParaRPr>
          </a:p>
          <a:p>
            <a:r>
              <a:rPr lang="pl-PL" sz="2000" dirty="0"/>
              <a:t>Do takich dolegliwości </a:t>
            </a:r>
            <a:r>
              <a:rPr lang="pl-PL" sz="2000" dirty="0" smtClean="0"/>
              <a:t>należą</a:t>
            </a:r>
            <a:r>
              <a:rPr lang="pl-PL" sz="2000" dirty="0"/>
              <a:t>:</a:t>
            </a:r>
          </a:p>
          <a:p>
            <a:pPr marL="685800" lvl="1" indent="-342900"/>
            <a:r>
              <a:rPr lang="pl-PL" sz="2000" dirty="0"/>
              <a:t>bóle pleców i szyi</a:t>
            </a:r>
          </a:p>
          <a:p>
            <a:pPr marL="685800" lvl="1" indent="-342900"/>
            <a:r>
              <a:rPr lang="pl-PL" sz="2000" dirty="0"/>
              <a:t>urazy mięśni</a:t>
            </a:r>
          </a:p>
          <a:p>
            <a:pPr marL="685800" lvl="1" indent="-342900"/>
            <a:r>
              <a:rPr lang="pl-PL" sz="2000" dirty="0"/>
              <a:t>choroby stawów</a:t>
            </a:r>
          </a:p>
          <a:p>
            <a:pPr marL="685800" lvl="1" indent="-342900"/>
            <a:r>
              <a:rPr lang="pl-PL" sz="2000" dirty="0"/>
              <a:t>choroby </a:t>
            </a:r>
            <a:r>
              <a:rPr lang="pl-PL" sz="2000" dirty="0" smtClean="0"/>
              <a:t>kości.</a:t>
            </a:r>
            <a:endParaRPr lang="pl-PL" sz="2000" dirty="0"/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4860032" y="1152159"/>
            <a:ext cx="3615467" cy="2839181"/>
            <a:chOff x="4860032" y="1152159"/>
            <a:chExt cx="3615467" cy="2839181"/>
          </a:xfrm>
        </p:grpSpPr>
        <p:grpSp>
          <p:nvGrpSpPr>
            <p:cNvPr id="10" name="Group 9"/>
            <p:cNvGrpSpPr/>
            <p:nvPr/>
          </p:nvGrpSpPr>
          <p:grpSpPr>
            <a:xfrm>
              <a:off x="4860032" y="1152159"/>
              <a:ext cx="3615467" cy="2839181"/>
              <a:chOff x="5076056" y="1820801"/>
              <a:chExt cx="3615467" cy="2839181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833"/>
              <a:stretch/>
            </p:blipFill>
            <p:spPr>
              <a:xfrm>
                <a:off x="7164289" y="1820801"/>
                <a:ext cx="1527234" cy="2839181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3" r="3458"/>
              <a:stretch/>
            </p:blipFill>
            <p:spPr>
              <a:xfrm>
                <a:off x="5076056" y="3248678"/>
                <a:ext cx="2036689" cy="1411304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6056" y="1820801"/>
                <a:ext cx="2036824" cy="1357883"/>
              </a:xfrm>
              <a:prstGeom prst="rect">
                <a:avLst/>
              </a:prstGeom>
            </p:spPr>
          </p:pic>
        </p:grpSp>
        <p:sp>
          <p:nvSpPr>
            <p:cNvPr id="11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6306670" y="3398247"/>
              <a:ext cx="1037143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pl-PL" sz="300" b="1">
                  <a:solidFill>
                    <a:schemeClr val="bg1"/>
                  </a:solidFill>
                </a:rPr>
                <a:t>© CC0 Creative Commons  (Pexels, Karolina Grabowska)</a:t>
              </a:r>
            </a:p>
          </p:txBody>
        </p:sp>
        <p:sp>
          <p:nvSpPr>
            <p:cNvPr id="12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6303152" y="1920721"/>
              <a:ext cx="1048364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pl-PL" sz="300" b="1">
                  <a:solidFill>
                    <a:schemeClr val="bg1"/>
                  </a:solidFill>
                </a:rPr>
                <a:t>© CC0 Creative Commons (Unsplash, Lambros Lyrarakis)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7884124" y="3364088"/>
              <a:ext cx="1054777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pl-PL" sz="300" b="1">
                  <a:solidFill>
                    <a:schemeClr val="bg1"/>
                  </a:solidFill>
                </a:rPr>
                <a:t>© CC0 Creative Commons (Unsplash, Damir Kopezhanov)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55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624" y="1145777"/>
            <a:ext cx="2961091" cy="812702"/>
          </a:xfrm>
        </p:spPr>
        <p:txBody>
          <a:bodyPr lIns="0" tIns="0" rIns="0" bIns="0">
            <a:noAutofit/>
          </a:bodyPr>
          <a:lstStyle/>
          <a:p>
            <a:pPr marL="0" indent="0">
              <a:buNone/>
            </a:pPr>
            <a:r>
              <a:rPr lang="pl-PL" sz="2000">
                <a:solidFill>
                  <a:srgbClr val="ACC700"/>
                </a:solidFill>
              </a:rPr>
              <a:t>Fizyczne</a:t>
            </a:r>
          </a:p>
          <a:p>
            <a:pPr marL="0" indent="0">
              <a:buNone/>
            </a:pPr>
            <a:r>
              <a:rPr lang="pl-PL" sz="1200"/>
              <a:t>Postawa i ruchy wykonywane podczas pracy mogą być szkodliwe ze względu na powtarzalność, czas trwania lub wysiłek. </a:t>
            </a:r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92068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400" dirty="0"/>
              <a:t>Czynniki prowadzące do powstania takich zaburzeń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858536"/>
            <a:ext cx="1569146" cy="145656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211960" y="842611"/>
            <a:ext cx="4053857" cy="1702562"/>
            <a:chOff x="-57921" y="1157333"/>
            <a:chExt cx="4053857" cy="1702562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>
            <a:xfrm>
              <a:off x="1115616" y="1441348"/>
              <a:ext cx="2880320" cy="141854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pl-PL" sz="2000" dirty="0">
                  <a:solidFill>
                    <a:srgbClr val="ACC700"/>
                  </a:solidFill>
                </a:rPr>
                <a:t>Organizacyjne</a:t>
              </a:r>
            </a:p>
            <a:p>
              <a:pPr marL="0" indent="0">
                <a:buNone/>
              </a:pPr>
              <a:r>
                <a:rPr lang="pl-PL" sz="1200" dirty="0"/>
                <a:t>Sposób organizacji pracy pod względem liczby następujących po sobie godzin pracy, możliwych przerw, tempa pracy i zmiany zadań ma wpływ na to, jak uciążliwe są zadania fizyczne </a:t>
              </a:r>
              <a:r>
                <a:rPr lang="pl-PL" sz="1200" dirty="0" smtClean="0"/>
                <a:t>wykonywane w</a:t>
              </a:r>
              <a:r>
                <a:rPr lang="pl-PL" sz="1200" dirty="0"/>
                <a:t> miejscu pracy.</a:t>
              </a:r>
            </a:p>
            <a:p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7921" y="1157333"/>
              <a:ext cx="1426070" cy="1475326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1176" y="2603177"/>
            <a:ext cx="4017347" cy="1491745"/>
            <a:chOff x="0" y="2544517"/>
            <a:chExt cx="4017347" cy="149174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544517"/>
              <a:ext cx="1332251" cy="1491745"/>
            </a:xfrm>
            <a:prstGeom prst="rect">
              <a:avLst/>
            </a:prstGeom>
          </p:spPr>
        </p:pic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1126627" y="2782263"/>
              <a:ext cx="2890720" cy="1224136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" pitchFamily="2" charset="2"/>
                <a:buNone/>
              </a:pPr>
              <a:r>
                <a:rPr lang="pl-PL" sz="2000">
                  <a:solidFill>
                    <a:srgbClr val="ACC700"/>
                  </a:solidFill>
                </a:rPr>
                <a:t>Psychospołeczne</a:t>
              </a:r>
            </a:p>
            <a:p>
              <a:pPr marL="0" indent="0">
                <a:buFont typeface="Wingdings" pitchFamily="2" charset="2"/>
                <a:buNone/>
              </a:pPr>
              <a:r>
                <a:rPr lang="pl-PL" sz="1200"/>
                <a:t>Brak kontroli nad zadaniami oraz nad sposobem i tempem ich wykonywania, a także brak wsparcia ze strony współpracowników lub kadry kierowniczej może również zwiększyć ryzyko zaburzeń układu mięśniowo-szkieletowego. </a:t>
              </a:r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268349" y="2605523"/>
            <a:ext cx="4048067" cy="1487054"/>
            <a:chOff x="22678" y="2380840"/>
            <a:chExt cx="4048067" cy="148705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8" y="2380840"/>
              <a:ext cx="1332251" cy="1487054"/>
            </a:xfrm>
            <a:prstGeom prst="rect">
              <a:avLst/>
            </a:prstGeom>
          </p:spPr>
        </p:pic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1121577" y="2629097"/>
              <a:ext cx="2949168" cy="954391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pl-PL" sz="2000" dirty="0">
                  <a:solidFill>
                    <a:srgbClr val="ACC700"/>
                  </a:solidFill>
                </a:rPr>
                <a:t>Cechy pracowników</a:t>
              </a:r>
            </a:p>
            <a:p>
              <a:pPr marL="0" indent="0">
                <a:buNone/>
              </a:pPr>
              <a:r>
                <a:rPr lang="pl-PL" sz="1200" dirty="0"/>
                <a:t>Np. wiek, płeć, wzrost, stan zdrowia, brak </a:t>
              </a:r>
              <a:r>
                <a:rPr lang="pl-PL" sz="1200" dirty="0" smtClean="0"/>
                <a:t>przeszkolenia </a:t>
              </a:r>
              <a:r>
                <a:rPr lang="pl-PL" sz="1200" dirty="0"/>
                <a:t>itp</a:t>
              </a:r>
              <a:r>
                <a:rPr lang="pl-PL" sz="1200" dirty="0" smtClean="0"/>
                <a:t>., </a:t>
              </a:r>
              <a:r>
                <a:rPr lang="pl-PL" sz="1200" dirty="0"/>
                <a:t>również mogą być czynnikami ryzyka wystąpienia tych zaburzeń, o ile nie </a:t>
              </a:r>
              <a:r>
                <a:rPr lang="pl-PL" sz="1200" dirty="0" smtClean="0"/>
                <a:t>są one odpowiednio zarządzane. </a:t>
              </a:r>
              <a:endParaRPr lang="pl-PL" sz="1200" dirty="0"/>
            </a:p>
            <a:p>
              <a:endParaRPr lang="en-US" sz="2000" dirty="0"/>
            </a:p>
            <a:p>
              <a:endParaRPr lang="en-US" sz="2000" dirty="0"/>
            </a:p>
            <a:p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4082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627534"/>
            <a:ext cx="7344816" cy="3312368"/>
          </a:xfrm>
        </p:spPr>
        <p:txBody>
          <a:bodyPr lIns="0" tIns="0" rIns="0" bIns="0">
            <a:noAutofit/>
          </a:bodyPr>
          <a:lstStyle/>
          <a:p>
            <a:endParaRPr lang="en-US" sz="2000" dirty="0"/>
          </a:p>
          <a:p>
            <a:r>
              <a:rPr lang="pl-PL" sz="2000" dirty="0"/>
              <a:t>Ocena ryzyka to systematyczna ocena wszystkich aspektów pracy, w tym następujących kwestii:</a:t>
            </a:r>
          </a:p>
          <a:p>
            <a:pPr lvl="1"/>
            <a:r>
              <a:rPr lang="pl-PL" sz="2000" dirty="0"/>
              <a:t>co może spowodować szkodę lub uraz,</a:t>
            </a:r>
          </a:p>
          <a:p>
            <a:pPr lvl="1"/>
            <a:r>
              <a:rPr lang="pl-PL" sz="2000" dirty="0"/>
              <a:t>czy zagrożenia można wyeliminować, a jeśli nie,</a:t>
            </a:r>
          </a:p>
          <a:p>
            <a:pPr lvl="1"/>
            <a:r>
              <a:rPr lang="pl-PL" sz="2000" dirty="0"/>
              <a:t>jakie środki zapobiegawcze lub ochronne należy wprowadzić, by kontrolować ryzyko.</a:t>
            </a:r>
          </a:p>
          <a:p>
            <a:endParaRPr lang="en-GB" altLang="en-US" sz="2000" dirty="0"/>
          </a:p>
          <a:p>
            <a:r>
              <a:rPr lang="pl-PL" sz="2000" dirty="0"/>
              <a:t>Ocena ryzyka jest podstawą skutecznej profilaktyki zaburzeń układu mięśniowo-szkieletowego i </a:t>
            </a:r>
            <a:r>
              <a:rPr lang="pl-PL" sz="2000" dirty="0" smtClean="0"/>
              <a:t>zarządzania nimi.</a:t>
            </a:r>
            <a:endParaRPr lang="pl-PL" sz="2000" dirty="0"/>
          </a:p>
          <a:p>
            <a:pPr marL="0" indent="0">
              <a:buNone/>
            </a:pPr>
            <a:endParaRPr lang="en-GB" alt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58262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400"/>
              <a:t>Na czym polega ocena ryzyka?</a:t>
            </a:r>
          </a:p>
        </p:txBody>
      </p:sp>
    </p:spTree>
    <p:extLst>
      <p:ext uri="{BB962C8B-B14F-4D97-AF65-F5344CB8AC3E}">
        <p14:creationId xmlns:p14="http://schemas.microsoft.com/office/powerpoint/2010/main" val="306577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248" y="1102551"/>
            <a:ext cx="3848696" cy="1923604"/>
          </a:xfrm>
        </p:spPr>
        <p:txBody>
          <a:bodyPr lIns="0" tIns="0" rIns="0" bIns="0">
            <a:spAutoFit/>
          </a:bodyPr>
          <a:lstStyle/>
          <a:p>
            <a:pPr marL="0" indent="0">
              <a:buNone/>
            </a:pPr>
            <a:endParaRPr lang="en-US" sz="2000" dirty="0"/>
          </a:p>
          <a:p>
            <a:pPr marL="342900" indent="-342900"/>
            <a:r>
              <a:rPr lang="pl-PL" sz="2000" dirty="0"/>
              <a:t>Ocena ryzyka zaburzeń układu mięśniowo-szkieletowego obejmuje te same podstawowe zasady i procesy, które dotyczą innych </a:t>
            </a:r>
            <a:r>
              <a:rPr lang="pl-PL" sz="2000" dirty="0" smtClean="0"/>
              <a:t>rodzajów ryzyka </a:t>
            </a:r>
            <a:r>
              <a:rPr lang="pl-PL" sz="2000" dirty="0"/>
              <a:t>zawodowego</a:t>
            </a:r>
          </a:p>
          <a:p>
            <a:pPr marL="0" indent="0">
              <a:buNone/>
            </a:pPr>
            <a:endParaRPr lang="en-GB" alt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58064" y="10656"/>
            <a:ext cx="7974376" cy="6888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000" dirty="0"/>
              <a:t>Ocena ryzyka zaburzeń układu mięśniowo-szkieletowego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995936" y="483518"/>
            <a:ext cx="4408288" cy="4379138"/>
            <a:chOff x="-158403" y="-72008"/>
            <a:chExt cx="5177737" cy="51435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8403" y="-72008"/>
              <a:ext cx="5177737" cy="51435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6200000">
              <a:off x="1926459" y="492401"/>
              <a:ext cx="1285013" cy="325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Przygotowanie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9770935">
              <a:off x="3419580" y="1557931"/>
              <a:ext cx="1333473" cy="325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Identyfikacja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752754">
              <a:off x="3316087" y="3430618"/>
              <a:ext cx="11575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Ocena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9738701">
              <a:off x="543735" y="3270412"/>
              <a:ext cx="1334404" cy="325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Plan działania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1775785">
              <a:off x="248948" y="1773474"/>
              <a:ext cx="1459704" cy="295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Podjęcie działania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5231705">
              <a:off x="1660910" y="762681"/>
              <a:ext cx="1157511" cy="325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Monitorowanie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80318" y="2087420"/>
              <a:ext cx="2056358" cy="69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OCENA</a:t>
              </a:r>
            </a:p>
            <a:p>
              <a:pPr algn="ctr"/>
              <a:r>
                <a:rPr lang="pl-PL" sz="16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RYZYKA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5611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768" y="915567"/>
            <a:ext cx="7830616" cy="3816424"/>
          </a:xfrm>
        </p:spPr>
        <p:txBody>
          <a:bodyPr lIns="0" tIns="0" rIns="0" bIns="0">
            <a:normAutofit fontScale="92500" lnSpcReduction="10000"/>
          </a:bodyPr>
          <a:lstStyle/>
          <a:p>
            <a:pPr marL="342900" indent="-342900"/>
            <a:r>
              <a:rPr lang="pl-PL" sz="2000" dirty="0"/>
              <a:t>Decyzja, kto poprowadzi proces</a:t>
            </a:r>
          </a:p>
          <a:p>
            <a:pPr marL="444150" lvl="1" indent="-342900"/>
            <a:r>
              <a:rPr lang="pl-PL" sz="1800" dirty="0"/>
              <a:t>Może to być sam pracodawca, pracownik wyznaczony przez pracodawcę, specjalista BHP </a:t>
            </a:r>
            <a:r>
              <a:rPr lang="pl-PL" sz="1800" dirty="0" smtClean="0"/>
              <a:t>itp.</a:t>
            </a:r>
            <a:endParaRPr lang="pl-PL" sz="1800" dirty="0"/>
          </a:p>
          <a:p>
            <a:pPr marL="342900" indent="-342900"/>
            <a:r>
              <a:rPr lang="pl-PL" sz="2000" dirty="0"/>
              <a:t>Przegląd dostępnych zasobów </a:t>
            </a:r>
          </a:p>
          <a:p>
            <a:pPr marL="444150" lvl="1" indent="-342900"/>
            <a:r>
              <a:rPr lang="pl-PL" sz="1800" dirty="0"/>
              <a:t>l</a:t>
            </a:r>
            <a:r>
              <a:rPr lang="pl-PL" sz="1800" dirty="0" smtClean="0"/>
              <a:t>ista i opis </a:t>
            </a:r>
            <a:r>
              <a:rPr lang="pl-PL" sz="1800" dirty="0"/>
              <a:t>czynności/zadań powiązanych z ryzykiem zaburzeń mięśniowo-szkieletowych</a:t>
            </a:r>
          </a:p>
          <a:p>
            <a:pPr marL="444150" lvl="1" indent="-342900"/>
            <a:r>
              <a:rPr lang="pl-PL" sz="1800" dirty="0"/>
              <a:t>istotne informacje: historia wypadków i chorób, zgłoszenia </a:t>
            </a:r>
            <a:r>
              <a:rPr lang="pl-PL" sz="1800" dirty="0" smtClean="0"/>
              <a:t>dolegliwości, </a:t>
            </a:r>
            <a:r>
              <a:rPr lang="pl-PL" sz="1800" dirty="0"/>
              <a:t>statystyki absencji</a:t>
            </a:r>
          </a:p>
          <a:p>
            <a:pPr marL="444150" lvl="1" indent="-342900"/>
            <a:r>
              <a:rPr lang="pl-PL" sz="1800" dirty="0"/>
              <a:t>wytyczne właściwych organów krajowych (np. ministerstw, </a:t>
            </a:r>
            <a:r>
              <a:rPr lang="pl-PL" sz="1800" dirty="0" smtClean="0"/>
              <a:t>inspekcji pracy, instytutów naukowych) </a:t>
            </a:r>
            <a:r>
              <a:rPr lang="pl-PL" sz="1800" dirty="0"/>
              <a:t>dotyczące zaburzeń mięśniowo-szkieletowych</a:t>
            </a:r>
          </a:p>
          <a:p>
            <a:pPr marL="444150" lvl="1" indent="-342900"/>
            <a:r>
              <a:rPr lang="pl-PL" sz="1800" dirty="0"/>
              <a:t>wskazówki, listy kontrolne bądź instrukcje sporządzone przez stowarzyszenia branżowe</a:t>
            </a:r>
          </a:p>
          <a:p>
            <a:pPr marL="342900" indent="-342900"/>
            <a:r>
              <a:rPr lang="pl-PL" sz="2000" dirty="0"/>
              <a:t>Decyzja o sposobie i czasie angażowania </a:t>
            </a:r>
            <a:r>
              <a:rPr lang="pl-PL" sz="2000" dirty="0" smtClean="0"/>
              <a:t>oraz</a:t>
            </a:r>
            <a:r>
              <a:rPr lang="pl-PL" sz="2000" dirty="0"/>
              <a:t> informowania pracowników</a:t>
            </a:r>
          </a:p>
          <a:p>
            <a:pPr marL="342900" indent="-342900"/>
            <a:r>
              <a:rPr lang="pl-PL" sz="2000" dirty="0"/>
              <a:t>Plan – decyzja o harmonogramie </a:t>
            </a:r>
            <a:r>
              <a:rPr lang="pl-PL" sz="2000" dirty="0" smtClean="0"/>
              <a:t>działań.</a:t>
            </a: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0"/>
            <a:ext cx="8280920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400"/>
              <a:t>Przygotowanie </a:t>
            </a:r>
            <a:br>
              <a:rPr lang="pl-PL" sz="2400"/>
            </a:br>
            <a:r>
              <a:rPr lang="pl-PL" sz="1800"/>
              <a:t>Kwestie do rozpatrzenia przed rozpoczęciem procesu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54356" cy="23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64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7416824" cy="3577903"/>
          </a:xfrm>
        </p:spPr>
        <p:txBody>
          <a:bodyPr lIns="0" tIns="0" rIns="0" bIns="0">
            <a:normAutofit fontScale="92500" lnSpcReduction="20000"/>
          </a:bodyPr>
          <a:lstStyle/>
          <a:p>
            <a:r>
              <a:rPr lang="pl-PL" sz="2000" dirty="0"/>
              <a:t>Czynniki do uwzględnienia</a:t>
            </a:r>
            <a:r>
              <a:rPr lang="pl-PL" sz="2000" dirty="0" smtClean="0"/>
              <a:t>:</a:t>
            </a:r>
          </a:p>
          <a:p>
            <a:endParaRPr lang="pl-PL" sz="2000" dirty="0"/>
          </a:p>
          <a:p>
            <a:pPr lvl="1"/>
            <a:r>
              <a:rPr lang="pl-PL" sz="2000" b="1" dirty="0"/>
              <a:t>Fizyczne i środowiskowe </a:t>
            </a:r>
            <a:r>
              <a:rPr lang="pl-PL" sz="1800" dirty="0"/>
              <a:t>(np. </a:t>
            </a:r>
            <a:r>
              <a:rPr lang="pl-PL" sz="1800" dirty="0" smtClean="0"/>
              <a:t>pozycja ciała </a:t>
            </a:r>
            <a:r>
              <a:rPr lang="pl-PL" sz="1800" dirty="0"/>
              <a:t>w pracy, praca powtarzalna, ciężkie obciążenia fizyczne, (złe) oświetlenie, (niskie) temperatury itp.)</a:t>
            </a:r>
          </a:p>
          <a:p>
            <a:pPr lvl="1"/>
            <a:r>
              <a:rPr lang="pl-PL" sz="2000" b="1" dirty="0"/>
              <a:t>Organizacyjne </a:t>
            </a:r>
            <a:r>
              <a:rPr lang="pl-PL" sz="1800" dirty="0"/>
              <a:t>(np. długie godziny pracy, możliwości przerw, tempo pracy itp.)</a:t>
            </a:r>
          </a:p>
          <a:p>
            <a:pPr lvl="1"/>
            <a:r>
              <a:rPr lang="pl-PL" sz="2000" b="1" dirty="0"/>
              <a:t>Psychospołeczne </a:t>
            </a:r>
            <a:r>
              <a:rPr lang="pl-PL" sz="1800" dirty="0"/>
              <a:t>(np. kontrola nad zadaniami, wsparcie ze strony współpracowników/kierownictwa itp.)</a:t>
            </a:r>
          </a:p>
          <a:p>
            <a:pPr lvl="1"/>
            <a:r>
              <a:rPr lang="pl-PL" sz="2000" b="1" dirty="0"/>
              <a:t>Cechy pracowników </a:t>
            </a:r>
            <a:r>
              <a:rPr lang="pl-PL" sz="1800" dirty="0"/>
              <a:t>(np. wiek, płeć, zdolności fizyczne, przebyte choroby, wzrost itp.)</a:t>
            </a:r>
          </a:p>
          <a:p>
            <a:pPr marL="141750" lvl="1" indent="0">
              <a:buNone/>
            </a:pPr>
            <a:endParaRPr lang="en-GB" altLang="en-US" sz="2000" dirty="0"/>
          </a:p>
          <a:p>
            <a:r>
              <a:rPr lang="pl-PL" sz="2000" dirty="0" smtClean="0"/>
              <a:t>Należy uwzględnić połączenie/współoddziaływanie </a:t>
            </a:r>
            <a:r>
              <a:rPr lang="pl-PL" sz="2000" dirty="0"/>
              <a:t>wszystkich tych czynników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0"/>
            <a:ext cx="7272808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000" dirty="0"/>
              <a:t>Identyfikacja czynników ryzyka zaburzeń mięśniowo-szkieletowych w miejscu pracy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40" y="-236562"/>
            <a:ext cx="2100076" cy="22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2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7416824" cy="3475952"/>
          </a:xfrm>
        </p:spPr>
        <p:txBody>
          <a:bodyPr lIns="0" tIns="0" rIns="0" bIns="0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pl-PL" sz="2000" dirty="0"/>
              <a:t>Należy zwrócić szczególną uwagę na grupy pracowników, którzy są w większym stopniu </a:t>
            </a:r>
            <a:r>
              <a:rPr lang="pl-PL" sz="2000" dirty="0" smtClean="0"/>
              <a:t>narażane </a:t>
            </a:r>
            <a:r>
              <a:rPr lang="pl-PL" sz="2000" dirty="0"/>
              <a:t>na zaburzenia układu </a:t>
            </a:r>
            <a:r>
              <a:rPr lang="pl-PL" sz="2000" dirty="0" smtClean="0"/>
              <a:t>mięśniowo-szkieletowego</a:t>
            </a:r>
            <a:endParaRPr lang="pl-PL" sz="2000" dirty="0"/>
          </a:p>
          <a:p>
            <a:pPr marL="0" indent="0">
              <a:lnSpc>
                <a:spcPct val="90000"/>
              </a:lnSpc>
              <a:buNone/>
            </a:pPr>
            <a:endParaRPr lang="en-GB" altLang="en-US" sz="2000" dirty="0"/>
          </a:p>
          <a:p>
            <a:pPr marL="173038" indent="-173038">
              <a:lnSpc>
                <a:spcPct val="90000"/>
              </a:lnSpc>
            </a:pPr>
            <a:r>
              <a:rPr lang="pl-PL" sz="2000" dirty="0"/>
              <a:t>Powody zwiększonego narażenia tych grup:</a:t>
            </a:r>
            <a:endParaRPr lang="fr-FR" sz="2000" dirty="0"/>
          </a:p>
          <a:p>
            <a:pPr marL="266700" indent="-174625">
              <a:lnSpc>
                <a:spcPct val="90000"/>
              </a:lnSpc>
              <a:buNone/>
            </a:pPr>
            <a:r>
              <a:rPr lang="pl-PL" sz="1800" b="0" dirty="0">
                <a:solidFill>
                  <a:schemeClr val="tx1"/>
                </a:solidFill>
              </a:rPr>
              <a:t>• powtarzalne lub narastające narażenie na czynniki ryzyka, takie jak:</a:t>
            </a:r>
          </a:p>
          <a:p>
            <a:pPr marL="266700" lvl="2" indent="0">
              <a:lnSpc>
                <a:spcPct val="90000"/>
              </a:lnSpc>
              <a:buNone/>
            </a:pPr>
            <a:r>
              <a:rPr lang="pl-PL" sz="1800" dirty="0"/>
              <a:t>powtarzalne ruchy rąk lub ramion, wibracje, podnoszenie lub przenoszenie dużych ciężarów, molestowanie i nękanie, stres itp. </a:t>
            </a:r>
          </a:p>
          <a:p>
            <a:pPr marL="266700" lvl="1" indent="-174625">
              <a:lnSpc>
                <a:spcPct val="90000"/>
              </a:lnSpc>
            </a:pPr>
            <a:r>
              <a:rPr lang="pl-PL" sz="1800" b="0" dirty="0">
                <a:solidFill>
                  <a:schemeClr val="tx1"/>
                </a:solidFill>
              </a:rPr>
              <a:t>branże, w których pracują (np. budownictwo, rolnictwo, opieka zdrowotna i praca socjalna)</a:t>
            </a:r>
          </a:p>
          <a:p>
            <a:pPr marL="266700" lvl="1" indent="-174625">
              <a:lnSpc>
                <a:spcPct val="90000"/>
              </a:lnSpc>
            </a:pPr>
            <a:r>
              <a:rPr lang="pl-PL" sz="1800" b="0" dirty="0">
                <a:solidFill>
                  <a:schemeClr val="tx1"/>
                </a:solidFill>
              </a:rPr>
              <a:t>rodzaj zajęć, którymi się prawdopodobnie </a:t>
            </a:r>
            <a:r>
              <a:rPr lang="pl-PL" sz="1800" b="0" dirty="0" smtClean="0">
                <a:solidFill>
                  <a:schemeClr val="tx1"/>
                </a:solidFill>
              </a:rPr>
              <a:t>zajmują: </a:t>
            </a:r>
            <a:r>
              <a:rPr lang="pl-PL" sz="1800" b="0" dirty="0">
                <a:solidFill>
                  <a:schemeClr val="tx1"/>
                </a:solidFill>
              </a:rPr>
              <a:t>typowymi przykładami są pracownicy fizyczni lub osoby o </a:t>
            </a:r>
            <a:r>
              <a:rPr lang="pl-PL" sz="1800" b="0" dirty="0" smtClean="0">
                <a:solidFill>
                  <a:schemeClr val="tx1"/>
                </a:solidFill>
              </a:rPr>
              <a:t>niższych kwalifikacjach </a:t>
            </a:r>
            <a:r>
              <a:rPr lang="pl-PL" sz="1800" b="0" dirty="0">
                <a:solidFill>
                  <a:schemeClr val="tx1"/>
                </a:solidFill>
              </a:rPr>
              <a:t>(wśród nich częściej występują zaburzenia mięśniowo-szkieletowe)</a:t>
            </a:r>
          </a:p>
          <a:p>
            <a:pPr marL="266700" lvl="1" indent="-174625">
              <a:lnSpc>
                <a:spcPct val="90000"/>
              </a:lnSpc>
            </a:pPr>
            <a:r>
              <a:rPr lang="pl-PL" sz="1800" dirty="0"/>
              <a:t>czynniki indywidualne, np. brak doświadczenia lub szkoleń, stan </a:t>
            </a:r>
            <a:r>
              <a:rPr lang="pl-PL" sz="1800" dirty="0" smtClean="0"/>
              <a:t>zdrowia.</a:t>
            </a:r>
            <a:endParaRPr lang="pl-PL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400"/>
              <a:t>Identyfikacja osób narażonych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40" y="-236562"/>
            <a:ext cx="2100076" cy="22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87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7128792" cy="3312368"/>
          </a:xfrm>
        </p:spPr>
        <p:txBody>
          <a:bodyPr lIns="0" tIns="0" rIns="0" bIns="0">
            <a:noAutofit/>
          </a:bodyPr>
          <a:lstStyle/>
          <a:p>
            <a:r>
              <a:rPr lang="pl-PL" sz="2000" dirty="0"/>
              <a:t>Ocena ryzyka związanego z rozpoznanymi zagrożeniami przez przeanalizowanie:</a:t>
            </a:r>
          </a:p>
          <a:p>
            <a:pPr lvl="1"/>
            <a:r>
              <a:rPr lang="pl-PL" sz="2000" dirty="0"/>
              <a:t>prawdopodobieństwa, że zagrożenie spowoduje szkodę</a:t>
            </a:r>
          </a:p>
          <a:p>
            <a:pPr lvl="1"/>
            <a:r>
              <a:rPr lang="pl-PL" sz="2000" dirty="0"/>
              <a:t>jak poważna szkoda może wystąpić</a:t>
            </a:r>
          </a:p>
          <a:p>
            <a:pPr lvl="1"/>
            <a:r>
              <a:rPr lang="pl-PL" sz="2000" dirty="0"/>
              <a:t>jak często (i w jakiej liczbie) pracownicy są narażeni na dane ryzyko</a:t>
            </a:r>
          </a:p>
          <a:p>
            <a:r>
              <a:rPr lang="pl-PL" sz="2000" dirty="0"/>
              <a:t>Określenie priorytetów na podstawie oceny </a:t>
            </a:r>
            <a:r>
              <a:rPr lang="pl-PL" sz="2000" dirty="0" smtClean="0"/>
              <a:t>ryzyka</a:t>
            </a:r>
            <a:endParaRPr lang="pl-PL" sz="2000" dirty="0"/>
          </a:p>
          <a:p>
            <a:r>
              <a:rPr lang="pl-PL" sz="2000" dirty="0"/>
              <a:t>Priorytetowo trzeba traktować działania mające na celu zapobieganie zaburzeniom mięśniowo-szkieletowych lub ich minimalizowanie.</a:t>
            </a:r>
          </a:p>
          <a:p>
            <a:pPr>
              <a:lnSpc>
                <a:spcPct val="9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400"/>
              <a:t>Ocena i hierarchizacja rodzajów ryzyka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8577"/>
            <a:ext cx="2081788" cy="231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7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87574"/>
            <a:ext cx="7200800" cy="3312368"/>
          </a:xfrm>
        </p:spPr>
        <p:txBody>
          <a:bodyPr lIns="0" tIns="0" rIns="0" bIns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2000" dirty="0"/>
              <a:t>Uzgodnienie, jakie działania zostaną podjęte, aby wyeliminować lub ograniczyć zagrożenia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sz="2000" dirty="0"/>
          </a:p>
          <a:p>
            <a:pPr>
              <a:lnSpc>
                <a:spcPct val="80000"/>
              </a:lnSpc>
            </a:pPr>
            <a:r>
              <a:rPr lang="pl-PL" sz="2000" dirty="0"/>
              <a:t>Ustalenie planu działania. Dobry plan działania obejmuje:</a:t>
            </a:r>
          </a:p>
          <a:p>
            <a:pPr lvl="1">
              <a:lnSpc>
                <a:spcPct val="80000"/>
              </a:lnSpc>
            </a:pPr>
            <a:r>
              <a:rPr lang="pl-PL" sz="1800" b="0" dirty="0"/>
              <a:t>Opis problemu / ryzyka</a:t>
            </a:r>
          </a:p>
          <a:p>
            <a:pPr lvl="1">
              <a:lnSpc>
                <a:spcPct val="80000"/>
              </a:lnSpc>
            </a:pPr>
            <a:r>
              <a:rPr lang="pl-PL" sz="1800" b="0" dirty="0"/>
              <a:t>Priorytet nadany danej kwestii</a:t>
            </a:r>
          </a:p>
          <a:p>
            <a:pPr lvl="1">
              <a:lnSpc>
                <a:spcPct val="80000"/>
              </a:lnSpc>
            </a:pPr>
            <a:r>
              <a:rPr lang="pl-PL" sz="1800" b="0" dirty="0"/>
              <a:t>Rozwiązania (środki zapobiegawcze/ochronne) – co będzie zrobione</a:t>
            </a:r>
          </a:p>
          <a:p>
            <a:pPr lvl="1">
              <a:lnSpc>
                <a:spcPct val="80000"/>
              </a:lnSpc>
            </a:pPr>
            <a:r>
              <a:rPr lang="pl-PL" sz="1800" b="0" dirty="0"/>
              <a:t>Odpowiedzialność – kto poprowadzi działania</a:t>
            </a:r>
          </a:p>
          <a:p>
            <a:pPr lvl="1">
              <a:lnSpc>
                <a:spcPct val="80000"/>
              </a:lnSpc>
            </a:pPr>
            <a:r>
              <a:rPr lang="pl-PL" sz="1800" b="0" dirty="0"/>
              <a:t>Zasoby – pieniądze, czas itd.</a:t>
            </a:r>
          </a:p>
          <a:p>
            <a:pPr lvl="1">
              <a:lnSpc>
                <a:spcPct val="80000"/>
              </a:lnSpc>
            </a:pPr>
            <a:r>
              <a:rPr lang="pl-PL" sz="1800" b="0" dirty="0"/>
              <a:t>Ramy czasowe – kiedy będą wykonane poszczególne działania</a:t>
            </a:r>
          </a:p>
          <a:p>
            <a:pPr lvl="1">
              <a:lnSpc>
                <a:spcPct val="80000"/>
              </a:lnSpc>
            </a:pPr>
            <a:r>
              <a:rPr lang="pl-PL" sz="1800" b="0" dirty="0"/>
              <a:t>Ocena – jak się przekonać, czy wprowadzone rozwiązania były </a:t>
            </a:r>
            <a:r>
              <a:rPr lang="pl-PL" sz="1800" b="0" dirty="0" smtClean="0"/>
              <a:t>skuteczne.</a:t>
            </a:r>
            <a:endParaRPr lang="pl-PL" sz="1800" b="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400"/>
              <a:t>Decyzja o działaniach zapobiegawczych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50858"/>
            <a:ext cx="2033020" cy="22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48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731" y="1131590"/>
            <a:ext cx="7803669" cy="3024336"/>
          </a:xfrm>
        </p:spPr>
        <p:txBody>
          <a:bodyPr lIns="0" tIns="0" rIns="0" bIns="0">
            <a:normAutofit/>
          </a:bodyPr>
          <a:lstStyle/>
          <a:p>
            <a:pPr>
              <a:lnSpc>
                <a:spcPct val="80000"/>
              </a:lnSpc>
            </a:pPr>
            <a:r>
              <a:rPr lang="pl-PL" sz="2000" dirty="0"/>
              <a:t>Przy omawianiu i uzgadnianiu działań należy przestrzegać ogólnych zasad </a:t>
            </a:r>
            <a:r>
              <a:rPr lang="pl-PL" sz="2000" dirty="0" smtClean="0"/>
              <a:t>profilaktyki, takich jak:</a:t>
            </a:r>
          </a:p>
          <a:p>
            <a:pPr marL="0" indent="0">
              <a:lnSpc>
                <a:spcPct val="80000"/>
              </a:lnSpc>
              <a:buNone/>
            </a:pPr>
            <a:endParaRPr lang="pl-PL" sz="2000" dirty="0"/>
          </a:p>
          <a:p>
            <a:pPr lvl="1">
              <a:lnSpc>
                <a:spcPct val="80000"/>
              </a:lnSpc>
            </a:pPr>
            <a:r>
              <a:rPr lang="pl-PL" sz="2000" b="0" dirty="0">
                <a:solidFill>
                  <a:schemeClr val="tx1"/>
                </a:solidFill>
              </a:rPr>
              <a:t> </a:t>
            </a:r>
            <a:r>
              <a:rPr lang="pl-PL" sz="1800" b="0" dirty="0">
                <a:solidFill>
                  <a:schemeClr val="tx1"/>
                </a:solidFill>
              </a:rPr>
              <a:t>unikanie ryzyka,</a:t>
            </a:r>
          </a:p>
          <a:p>
            <a:pPr lvl="1">
              <a:lnSpc>
                <a:spcPct val="80000"/>
              </a:lnSpc>
            </a:pPr>
            <a:r>
              <a:rPr lang="pl-PL" sz="1800" b="0" dirty="0">
                <a:solidFill>
                  <a:schemeClr val="tx1"/>
                </a:solidFill>
              </a:rPr>
              <a:t> </a:t>
            </a:r>
            <a:r>
              <a:rPr lang="pl-PL" sz="1800" b="0" dirty="0" smtClean="0">
                <a:solidFill>
                  <a:schemeClr val="tx1"/>
                </a:solidFill>
              </a:rPr>
              <a:t>eliminowanie ryzyka „u źródła”,</a:t>
            </a:r>
            <a:endParaRPr lang="pl-PL" sz="1800" b="0" dirty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</a:pPr>
            <a:r>
              <a:rPr lang="pl-PL" sz="1800" b="0" dirty="0">
                <a:solidFill>
                  <a:schemeClr val="tx1"/>
                </a:solidFill>
              </a:rPr>
              <a:t> dostosowanie pracy do jednostki,</a:t>
            </a:r>
          </a:p>
          <a:p>
            <a:pPr lvl="1">
              <a:lnSpc>
                <a:spcPct val="80000"/>
              </a:lnSpc>
            </a:pPr>
            <a:r>
              <a:rPr lang="pl-PL" sz="1800" b="0" dirty="0">
                <a:solidFill>
                  <a:schemeClr val="tx1"/>
                </a:solidFill>
              </a:rPr>
              <a:t> </a:t>
            </a:r>
            <a:r>
              <a:rPr lang="pl-PL" sz="1800" b="0" dirty="0" smtClean="0">
                <a:solidFill>
                  <a:schemeClr val="tx1"/>
                </a:solidFill>
              </a:rPr>
              <a:t>wykorzystanie postępu </a:t>
            </a:r>
            <a:r>
              <a:rPr lang="pl-PL" sz="1800" b="0" dirty="0">
                <a:solidFill>
                  <a:schemeClr val="tx1"/>
                </a:solidFill>
              </a:rPr>
              <a:t>technologicznego,</a:t>
            </a:r>
          </a:p>
          <a:p>
            <a:pPr lvl="1">
              <a:lnSpc>
                <a:spcPct val="80000"/>
              </a:lnSpc>
            </a:pPr>
            <a:r>
              <a:rPr lang="pl-PL" sz="1800" b="0" dirty="0">
                <a:solidFill>
                  <a:schemeClr val="tx1"/>
                </a:solidFill>
              </a:rPr>
              <a:t> zastąpienie </a:t>
            </a:r>
            <a:r>
              <a:rPr lang="pl-PL" sz="1800" b="0" dirty="0" smtClean="0">
                <a:solidFill>
                  <a:schemeClr val="tx1"/>
                </a:solidFill>
              </a:rPr>
              <a:t>niebezpiecznych praktyk </a:t>
            </a:r>
            <a:r>
              <a:rPr lang="pl-PL" sz="1800" b="0" dirty="0">
                <a:solidFill>
                  <a:schemeClr val="tx1"/>
                </a:solidFill>
              </a:rPr>
              <a:t>bezpiecznymi lub mniej </a:t>
            </a:r>
            <a:r>
              <a:rPr lang="pl-PL" sz="1800" b="0" dirty="0" smtClean="0">
                <a:solidFill>
                  <a:schemeClr val="tx1"/>
                </a:solidFill>
              </a:rPr>
              <a:t>ryzykownymi,</a:t>
            </a:r>
            <a:endParaRPr lang="pl-PL" sz="1800" b="0" dirty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</a:pPr>
            <a:r>
              <a:rPr lang="pl-PL" sz="1800" b="0" dirty="0">
                <a:solidFill>
                  <a:schemeClr val="tx1"/>
                </a:solidFill>
              </a:rPr>
              <a:t> opracowanie spójnej polityki </a:t>
            </a:r>
            <a:r>
              <a:rPr lang="pl-PL" sz="1800" b="0" dirty="0" smtClean="0">
                <a:solidFill>
                  <a:schemeClr val="tx1"/>
                </a:solidFill>
              </a:rPr>
              <a:t>w zakresie profilaktyki</a:t>
            </a:r>
            <a:r>
              <a:rPr lang="pl-PL" sz="1800" b="0" dirty="0">
                <a:solidFill>
                  <a:schemeClr val="tx1"/>
                </a:solidFill>
              </a:rPr>
              <a:t>,</a:t>
            </a:r>
          </a:p>
          <a:p>
            <a:pPr lvl="1">
              <a:lnSpc>
                <a:spcPct val="80000"/>
              </a:lnSpc>
            </a:pPr>
            <a:r>
              <a:rPr lang="pl-PL" sz="1800" b="0" dirty="0">
                <a:solidFill>
                  <a:schemeClr val="tx1"/>
                </a:solidFill>
              </a:rPr>
              <a:t> nadanie priorytetu </a:t>
            </a:r>
            <a:r>
              <a:rPr lang="pl-PL" sz="1800" dirty="0" smtClean="0"/>
              <a:t> zbiorowym środkom zapobiegawczym,</a:t>
            </a:r>
            <a:endParaRPr lang="pl-PL" sz="1800" b="0" dirty="0">
              <a:solidFill>
                <a:schemeClr val="tx1"/>
              </a:solidFill>
            </a:endParaRPr>
          </a:p>
          <a:p>
            <a:pPr lvl="1">
              <a:lnSpc>
                <a:spcPct val="80000"/>
              </a:lnSpc>
            </a:pPr>
            <a:r>
              <a:rPr lang="pl-PL" sz="1800" b="0" dirty="0">
                <a:solidFill>
                  <a:schemeClr val="tx1"/>
                </a:solidFill>
              </a:rPr>
              <a:t> zapewnienie </a:t>
            </a:r>
            <a:r>
              <a:rPr lang="pl-PL" sz="1800" b="0" dirty="0" smtClean="0">
                <a:solidFill>
                  <a:schemeClr val="tx1"/>
                </a:solidFill>
              </a:rPr>
              <a:t>pracownikom odpowiednich szkoleń </a:t>
            </a:r>
            <a:r>
              <a:rPr lang="pl-PL" sz="1800" b="0" dirty="0">
                <a:solidFill>
                  <a:schemeClr val="tx1"/>
                </a:solidFill>
              </a:rPr>
              <a:t>i </a:t>
            </a:r>
            <a:r>
              <a:rPr lang="pl-PL" sz="1800" b="0" dirty="0" smtClean="0">
                <a:solidFill>
                  <a:schemeClr val="tx1"/>
                </a:solidFill>
              </a:rPr>
              <a:t>instrukcji.</a:t>
            </a:r>
            <a:endParaRPr lang="pl-PL" sz="1800" b="0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0"/>
            <a:ext cx="8496944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000" dirty="0"/>
              <a:t>Decyzja o działaniach zapobiegawczych </a:t>
            </a:r>
            <a:br>
              <a:rPr lang="pl-PL" sz="2000" dirty="0"/>
            </a:br>
            <a:r>
              <a:rPr lang="pl-PL" sz="2000" dirty="0"/>
              <a:t>Hierarchia profilaktyki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50858"/>
            <a:ext cx="2033020" cy="22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50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pl-PL" sz="2400" dirty="0">
                <a:solidFill>
                  <a:schemeClr val="accent1"/>
                </a:solidFill>
              </a:rPr>
              <a:t>Ogólne zasady </a:t>
            </a:r>
            <a:r>
              <a:rPr lang="pl-PL" sz="2400" dirty="0" smtClean="0">
                <a:solidFill>
                  <a:schemeClr val="accent1"/>
                </a:solidFill>
              </a:rPr>
              <a:t>i hierarchia profilaktyki /1/</a:t>
            </a:r>
            <a:endParaRPr lang="pl-PL" sz="2400" dirty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67234" y="909544"/>
            <a:ext cx="6148982" cy="3462486"/>
          </a:xfrm>
        </p:spPr>
        <p:txBody>
          <a:bodyPr lIns="0" tIns="0" rIns="0" bIns="0">
            <a:normAutofit fontScale="85000" lnSpcReduction="10000"/>
          </a:bodyPr>
          <a:lstStyle/>
          <a:p>
            <a:r>
              <a:rPr lang="pl-PL" sz="2000" dirty="0"/>
              <a:t>Unikanie ryzyka</a:t>
            </a:r>
          </a:p>
          <a:p>
            <a:pPr lvl="1"/>
            <a:r>
              <a:rPr lang="pl-PL" sz="2000" dirty="0"/>
              <a:t> automatyzacja czynności związanych z podnoszeniem i transportem</a:t>
            </a:r>
          </a:p>
          <a:p>
            <a:r>
              <a:rPr lang="pl-PL" sz="2000" dirty="0" smtClean="0"/>
              <a:t>Eliminowanie </a:t>
            </a:r>
            <a:r>
              <a:rPr lang="pl-PL" sz="2000" dirty="0"/>
              <a:t>ryzyka </a:t>
            </a:r>
            <a:r>
              <a:rPr lang="pl-PL" sz="2000" dirty="0" smtClean="0"/>
              <a:t>„u</a:t>
            </a:r>
            <a:r>
              <a:rPr lang="pl-PL" sz="2000" dirty="0"/>
              <a:t> </a:t>
            </a:r>
            <a:r>
              <a:rPr lang="pl-PL" sz="2000" dirty="0" smtClean="0"/>
              <a:t>źródła”</a:t>
            </a:r>
            <a:endParaRPr lang="pl-PL" sz="2000" dirty="0"/>
          </a:p>
          <a:p>
            <a:pPr lvl="1"/>
            <a:r>
              <a:rPr lang="pl-PL" sz="2000" dirty="0"/>
              <a:t> zmniejszenie wysokości, na jaką należy podnosić ładunki</a:t>
            </a:r>
          </a:p>
          <a:p>
            <a:r>
              <a:rPr lang="pl-PL" sz="2000" dirty="0"/>
              <a:t>Dostosowanie pracy do jednostki</a:t>
            </a:r>
          </a:p>
          <a:p>
            <a:pPr lvl="1"/>
            <a:r>
              <a:rPr lang="pl-PL" sz="2000" dirty="0"/>
              <a:t> zaprojektowanie miejsca pracy w taki sposób, aby zapewnić pracownikom wystarczającą ilość miejsca do przyjęcia prawidłowej </a:t>
            </a:r>
            <a:r>
              <a:rPr lang="pl-PL" sz="2000" dirty="0" smtClean="0"/>
              <a:t>pozycji ciała</a:t>
            </a:r>
            <a:endParaRPr lang="pl-PL" sz="2000" dirty="0"/>
          </a:p>
          <a:p>
            <a:pPr lvl="1"/>
            <a:r>
              <a:rPr lang="pl-PL" sz="2000" dirty="0"/>
              <a:t> </a:t>
            </a:r>
            <a:r>
              <a:rPr lang="pl-PL" sz="2000" dirty="0" smtClean="0"/>
              <a:t>wybór regulowanych </a:t>
            </a:r>
            <a:r>
              <a:rPr lang="pl-PL" sz="2000" dirty="0"/>
              <a:t>krzeseł i biurek (które pozwalają pracownikom na zmianę pozycji z siedzącej na stojącą i odwrotnie);</a:t>
            </a:r>
          </a:p>
          <a:p>
            <a:pPr lvl="1"/>
            <a:r>
              <a:rPr lang="pl-PL" sz="2000" dirty="0"/>
              <a:t> zorganizowanie przerw i zmian </a:t>
            </a:r>
            <a:r>
              <a:rPr lang="pl-PL" sz="2000" dirty="0" smtClean="0"/>
              <a:t>w zakresie sposobu </a:t>
            </a:r>
            <a:r>
              <a:rPr lang="pl-PL" sz="2000" dirty="0"/>
              <a:t>wykonywania </a:t>
            </a:r>
            <a:r>
              <a:rPr lang="pl-PL" sz="2000" dirty="0" smtClean="0"/>
              <a:t>zadań.</a:t>
            </a:r>
            <a:endParaRPr lang="pl-PL" sz="20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6222442" y="1170605"/>
            <a:ext cx="2814054" cy="3168352"/>
            <a:chOff x="428103" y="1368876"/>
            <a:chExt cx="2953518" cy="332537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103" y="1368876"/>
              <a:ext cx="2953518" cy="3325375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857115" y="1862542"/>
              <a:ext cx="1921371" cy="48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cs typeface="Trebuchet MS"/>
                </a:rPr>
                <a:t>Dostosowanie wyposażenia i miejsca pracy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5158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pl-PL" sz="2400" dirty="0">
                <a:solidFill>
                  <a:schemeClr val="accent1"/>
                </a:solidFill>
              </a:rPr>
              <a:t>Ogólne zasady </a:t>
            </a:r>
            <a:r>
              <a:rPr lang="pl-PL" sz="2400" dirty="0" smtClean="0">
                <a:solidFill>
                  <a:schemeClr val="accent1"/>
                </a:solidFill>
              </a:rPr>
              <a:t>i hierarchia profilaktyki /2/</a:t>
            </a:r>
            <a:endParaRPr lang="pl-PL" sz="2400" dirty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5400600" cy="3462486"/>
          </a:xfrm>
        </p:spPr>
        <p:txBody>
          <a:bodyPr lIns="0" tIns="0" rIns="0" bIns="0">
            <a:normAutofit fontScale="92500" lnSpcReduction="20000"/>
          </a:bodyPr>
          <a:lstStyle/>
          <a:p>
            <a:r>
              <a:rPr lang="pl-PL" sz="2000" dirty="0" smtClean="0"/>
              <a:t>Wykorzystanie postępu </a:t>
            </a:r>
            <a:r>
              <a:rPr lang="pl-PL" sz="2000" dirty="0"/>
              <a:t>technologicznego</a:t>
            </a:r>
          </a:p>
          <a:p>
            <a:pPr marL="266700" lvl="1" indent="-174625"/>
            <a:r>
              <a:rPr lang="pl-PL" sz="2000" dirty="0"/>
              <a:t>znajomość nowych urządzeń wspomagających oraz bardziej ergonomicznych urządzeń, narzędzi i wyposażenia </a:t>
            </a:r>
          </a:p>
          <a:p>
            <a:r>
              <a:rPr lang="pl-PL" sz="2000" dirty="0"/>
              <a:t>Zastąpienie </a:t>
            </a:r>
            <a:r>
              <a:rPr lang="pl-PL" sz="2000" dirty="0" smtClean="0"/>
              <a:t>niebezpiecznych rozwiązań </a:t>
            </a:r>
            <a:r>
              <a:rPr lang="pl-PL" sz="2000" dirty="0"/>
              <a:t>rozwiązaniami bezpieczniejszymi lub mniej ryzykownymi</a:t>
            </a:r>
          </a:p>
          <a:p>
            <a:pPr marL="266700" lvl="1" indent="-174625"/>
            <a:r>
              <a:rPr lang="pl-PL" sz="2000" dirty="0"/>
              <a:t>zastąpienie ręcznego sposobu przemieszczania ciężarów systemem mechanicznym</a:t>
            </a:r>
          </a:p>
          <a:p>
            <a:r>
              <a:rPr lang="pl-PL" sz="2000" dirty="0"/>
              <a:t>Opracowanie spójnej polityki obejmującej technologię, organizację pracy, warunki pracy, stosunki społeczne i środowisko </a:t>
            </a:r>
            <a:r>
              <a:rPr lang="pl-PL" sz="2000" dirty="0" smtClean="0"/>
              <a:t>pracy.</a:t>
            </a:r>
            <a:endParaRPr lang="pl-PL" sz="20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5508104" y="-380578"/>
            <a:ext cx="4052534" cy="5629278"/>
            <a:chOff x="5372063" y="-9877"/>
            <a:chExt cx="4052534" cy="562927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2063" y="2211338"/>
              <a:ext cx="3408063" cy="3408063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5724128" y="-9877"/>
              <a:ext cx="3700469" cy="4742609"/>
              <a:chOff x="5114790" y="51470"/>
              <a:chExt cx="3700469" cy="4742609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732343">
                <a:off x="5782396" y="1402017"/>
                <a:ext cx="3032863" cy="3032863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4790" y="51470"/>
                <a:ext cx="3057660" cy="3057660"/>
              </a:xfrm>
              <a:prstGeom prst="rect">
                <a:avLst/>
              </a:prstGeom>
            </p:spPr>
          </p:pic>
          <p:grpSp>
            <p:nvGrpSpPr>
              <p:cNvPr id="7" name="Group 6"/>
              <p:cNvGrpSpPr/>
              <p:nvPr/>
            </p:nvGrpSpPr>
            <p:grpSpPr>
              <a:xfrm>
                <a:off x="5687936" y="655051"/>
                <a:ext cx="1835806" cy="1700787"/>
                <a:chOff x="5401979" y="617288"/>
                <a:chExt cx="1835806" cy="1700787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35960" y="617288"/>
                  <a:ext cx="1767844" cy="1700787"/>
                </a:xfrm>
                <a:prstGeom prst="rect">
                  <a:avLst/>
                </a:prstGeom>
              </p:spPr>
            </p:pic>
            <p:sp>
              <p:nvSpPr>
                <p:cNvPr id="11" name="TextBox 10"/>
                <p:cNvSpPr txBox="1"/>
                <p:nvPr/>
              </p:nvSpPr>
              <p:spPr>
                <a:xfrm>
                  <a:off x="5401979" y="1738502"/>
                  <a:ext cx="18358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urządzenia wspomagające</a:t>
                  </a:r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6354762" y="1995686"/>
                <a:ext cx="1937349" cy="1633731"/>
                <a:chOff x="5356712" y="1895233"/>
                <a:chExt cx="1937349" cy="1633731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56712" y="1895233"/>
                  <a:ext cx="1847092" cy="1633731"/>
                </a:xfrm>
                <a:prstGeom prst="rect">
                  <a:avLst/>
                </a:prstGeom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5458255" y="2949401"/>
                  <a:ext cx="18358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aranżacja miejsca pracy</a:t>
                  </a: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5520749" y="3132916"/>
                <a:ext cx="1969012" cy="1661163"/>
                <a:chOff x="6578229" y="2694421"/>
                <a:chExt cx="1969012" cy="1661163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8229" y="2694421"/>
                  <a:ext cx="1969012" cy="1661163"/>
                </a:xfrm>
                <a:prstGeom prst="rect">
                  <a:avLst/>
                </a:prstGeom>
              </p:spPr>
            </p:pic>
            <p:sp>
              <p:nvSpPr>
                <p:cNvPr id="14" name="TextBox 13"/>
                <p:cNvSpPr txBox="1"/>
                <p:nvPr/>
              </p:nvSpPr>
              <p:spPr>
                <a:xfrm>
                  <a:off x="6644832" y="3675915"/>
                  <a:ext cx="18358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ergonomiczne urządzenia, narzędzia i wyposażenie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94130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pl-PL" sz="2400" dirty="0">
                <a:solidFill>
                  <a:schemeClr val="accent1"/>
                </a:solidFill>
              </a:rPr>
              <a:t>Ogólne </a:t>
            </a:r>
            <a:r>
              <a:rPr lang="pl-PL" sz="2400" dirty="0" smtClean="0">
                <a:solidFill>
                  <a:schemeClr val="accent1"/>
                </a:solidFill>
              </a:rPr>
              <a:t>zasady i hierarchia profilaktyki /3/</a:t>
            </a:r>
            <a:endParaRPr lang="pl-PL" sz="2400" dirty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5"/>
            <a:ext cx="5256584" cy="3541399"/>
          </a:xfrm>
        </p:spPr>
        <p:txBody>
          <a:bodyPr lIns="0" tIns="0" rIns="0" bIns="0">
            <a:normAutofit fontScale="92500" lnSpcReduction="10000"/>
          </a:bodyPr>
          <a:lstStyle/>
          <a:p>
            <a:r>
              <a:rPr lang="pl-PL" sz="2000" dirty="0"/>
              <a:t>Wdrażanie w pierwszej </a:t>
            </a:r>
            <a:r>
              <a:rPr lang="pl-PL" sz="2000" dirty="0" smtClean="0"/>
              <a:t>kolejności zbiorowych </a:t>
            </a:r>
            <a:r>
              <a:rPr lang="pl-PL" sz="2000" dirty="0"/>
              <a:t>środków </a:t>
            </a:r>
            <a:r>
              <a:rPr lang="pl-PL" sz="2000" dirty="0" smtClean="0"/>
              <a:t>profilaktycznych:</a:t>
            </a:r>
            <a:endParaRPr lang="pl-PL" sz="2000" dirty="0"/>
          </a:p>
          <a:p>
            <a:pPr lvl="1"/>
            <a:r>
              <a:rPr lang="pl-PL" sz="2000" dirty="0"/>
              <a:t>w</a:t>
            </a:r>
            <a:r>
              <a:rPr lang="pl-PL" sz="2000" dirty="0" smtClean="0"/>
              <a:t>ażniejsze </a:t>
            </a:r>
            <a:r>
              <a:rPr lang="pl-PL" sz="2000" dirty="0"/>
              <a:t>są wygodne uchwyty niż rękawice przeciwpoślizgowe, zmniejszenie jednostkowych obciążeń niż pasy na plecy (wsparcie lędźwiowe)</a:t>
            </a:r>
          </a:p>
          <a:p>
            <a:r>
              <a:rPr lang="pl-PL" sz="2000" dirty="0"/>
              <a:t>Zapewnienie odpowiedniego szkolenia i instrukcji dla </a:t>
            </a:r>
            <a:r>
              <a:rPr lang="pl-PL" sz="2000" dirty="0" smtClean="0"/>
              <a:t>pracowników:</a:t>
            </a:r>
            <a:endParaRPr lang="pl-PL" sz="2000" dirty="0"/>
          </a:p>
          <a:p>
            <a:pPr lvl="1"/>
            <a:r>
              <a:rPr lang="pl-PL" sz="2000" dirty="0"/>
              <a:t>zapewnienie praktycznego szkolenia w zakresie prawidłowego użytkowania sprzętu roboczego (urządzenia podnoszące, krzesła, meble) oraz bezpiecznej </a:t>
            </a:r>
            <a:r>
              <a:rPr lang="pl-PL" sz="2000" dirty="0" smtClean="0"/>
              <a:t>pozycji ciała w</a:t>
            </a:r>
            <a:r>
              <a:rPr lang="pl-PL" sz="2000" dirty="0"/>
              <a:t> pracy (siedzenie, stanie).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580112" y="1131590"/>
            <a:ext cx="3008382" cy="3325375"/>
            <a:chOff x="5580112" y="1131590"/>
            <a:chExt cx="3008382" cy="33253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1131590"/>
              <a:ext cx="3008382" cy="332537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084168" y="1779662"/>
              <a:ext cx="16794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cs typeface="Trebuchet MS"/>
                </a:rPr>
                <a:t>Zmiany obowiązków i zadań służbowych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6753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4890" y="915566"/>
            <a:ext cx="7767510" cy="2900794"/>
          </a:xfrm>
        </p:spPr>
        <p:txBody>
          <a:bodyPr lIns="0" tIns="0" rIns="0" bIns="0">
            <a:spAutoFit/>
          </a:bodyPr>
          <a:lstStyle/>
          <a:p>
            <a:r>
              <a:rPr lang="pl-PL" sz="2000" dirty="0"/>
              <a:t>Wdrożenie uzgodnionych działań </a:t>
            </a:r>
          </a:p>
          <a:p>
            <a:r>
              <a:rPr lang="pl-PL" sz="2000" dirty="0"/>
              <a:t>Zapewnienie, aby osoby odpowiedzialne wdrożyły uzgodnione środki zapobiegawcze i ochronne. W tym celu należy:</a:t>
            </a:r>
          </a:p>
          <a:p>
            <a:pPr lvl="1"/>
            <a:r>
              <a:rPr lang="pl-PL" sz="1800" b="0" dirty="0">
                <a:solidFill>
                  <a:schemeClr val="tx1"/>
                </a:solidFill>
              </a:rPr>
              <a:t>zapewnić jasny podział odpowiedzialności za wdrożenie </a:t>
            </a:r>
            <a:r>
              <a:rPr lang="pl-PL" sz="1800" b="0" dirty="0" smtClean="0">
                <a:solidFill>
                  <a:schemeClr val="tx1"/>
                </a:solidFill>
              </a:rPr>
              <a:t>uzgodnionych </a:t>
            </a:r>
            <a:r>
              <a:rPr lang="pl-PL" sz="1800" b="0" dirty="0">
                <a:solidFill>
                  <a:schemeClr val="tx1"/>
                </a:solidFill>
              </a:rPr>
              <a:t>interwencji i działań;</a:t>
            </a:r>
          </a:p>
          <a:p>
            <a:pPr lvl="1"/>
            <a:r>
              <a:rPr lang="pl-PL" sz="1800" b="0" dirty="0">
                <a:solidFill>
                  <a:schemeClr val="tx1"/>
                </a:solidFill>
              </a:rPr>
              <a:t>organizować regularne spotkania z zaangażowanymi osobami lub omawiać plan działania w czasie spotkań, które już się regularnie odbywają;</a:t>
            </a:r>
            <a:r>
              <a:rPr lang="pl-PL" sz="1800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pl-PL" sz="1800" dirty="0"/>
              <a:t>zapewnić udział i zaangażowanie pracowników oraz prowadzić działania w celu </a:t>
            </a:r>
            <a:r>
              <a:rPr lang="pl-PL" sz="1800" dirty="0" smtClean="0"/>
              <a:t>upewnienia się, że pracownicy akceptują wdrażanie tych środków</a:t>
            </a:r>
            <a:r>
              <a:rPr lang="pl-PL" sz="1800" dirty="0"/>
              <a:t>.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400" dirty="0"/>
              <a:t>Podjęcie działania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36562"/>
            <a:ext cx="2057404" cy="23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97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059582"/>
            <a:ext cx="7542328" cy="1654299"/>
          </a:xfrm>
        </p:spPr>
        <p:txBody>
          <a:bodyPr lIns="0" tIns="0" rIns="0" bIns="0">
            <a:spAutoFit/>
          </a:bodyPr>
          <a:lstStyle/>
          <a:p>
            <a:pPr marL="0" indent="0">
              <a:buNone/>
            </a:pPr>
            <a:endParaRPr lang="en-US" sz="2000" dirty="0"/>
          </a:p>
          <a:p>
            <a:r>
              <a:rPr lang="pl-PL" sz="2000" dirty="0" smtClean="0"/>
              <a:t>Monitorowanie procesu </a:t>
            </a:r>
            <a:r>
              <a:rPr lang="pl-PL" sz="2000" dirty="0"/>
              <a:t>wdrażania uzgodnionych działań</a:t>
            </a:r>
          </a:p>
          <a:p>
            <a:r>
              <a:rPr lang="pl-PL" sz="2000" dirty="0"/>
              <a:t>Ocena, czy osiągnięto zamierzone cele</a:t>
            </a:r>
          </a:p>
          <a:p>
            <a:r>
              <a:rPr lang="pl-PL" sz="2000" dirty="0"/>
              <a:t>Przegląd całego cyklu oceny ryzyka oraz działań </a:t>
            </a:r>
            <a:r>
              <a:rPr lang="pl-PL" sz="2000" dirty="0" smtClean="0"/>
              <a:t>w zakresie planowania </a:t>
            </a:r>
            <a:r>
              <a:rPr lang="pl-PL" sz="2000" dirty="0"/>
              <a:t>i </a:t>
            </a:r>
            <a:r>
              <a:rPr lang="pl-PL" sz="2000" dirty="0" smtClean="0"/>
              <a:t>wdrażania.</a:t>
            </a:r>
            <a:endParaRPr lang="pl-PL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400"/>
              <a:t>Monitorowanie i przegląd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39116" cy="224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45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131590"/>
            <a:ext cx="7632848" cy="2192908"/>
          </a:xfrm>
        </p:spPr>
        <p:txBody>
          <a:bodyPr lIns="0" tIns="0" rIns="0" bIns="0">
            <a:spAutoFit/>
          </a:bodyPr>
          <a:lstStyle/>
          <a:p>
            <a:r>
              <a:rPr lang="pl-PL" sz="2000" dirty="0"/>
              <a:t>Ocena ryzyka musi zostać </a:t>
            </a:r>
            <a:r>
              <a:rPr lang="pl-PL" sz="2000" dirty="0" smtClean="0"/>
              <a:t>udokumentowana</a:t>
            </a:r>
            <a:endParaRPr lang="pl-PL" sz="2000" dirty="0"/>
          </a:p>
          <a:p>
            <a:r>
              <a:rPr lang="pl-PL" sz="2000" dirty="0"/>
              <a:t>Taki zapis można wykorzystać do:</a:t>
            </a:r>
          </a:p>
          <a:p>
            <a:pPr lvl="1"/>
            <a:r>
              <a:rPr lang="pl-PL" sz="2000" dirty="0"/>
              <a:t>przekazania informacji zainteresowanym osobom (pracownikom, specjalistom ds. </a:t>
            </a:r>
            <a:r>
              <a:rPr lang="pl-PL" sz="2000" dirty="0" smtClean="0"/>
              <a:t>BHP, </a:t>
            </a:r>
            <a:r>
              <a:rPr lang="pl-PL" sz="2000" dirty="0"/>
              <a:t>kierownictwu itp.)</a:t>
            </a:r>
          </a:p>
          <a:p>
            <a:pPr lvl="1"/>
            <a:r>
              <a:rPr lang="pl-PL" sz="2000" dirty="0"/>
              <a:t>oceny, czy wprowadzono niezbędne środki</a:t>
            </a:r>
          </a:p>
          <a:p>
            <a:pPr lvl="1"/>
            <a:r>
              <a:rPr lang="pl-PL" sz="2000" dirty="0"/>
              <a:t>sporządzenia dowodów dla organu nadzoru</a:t>
            </a:r>
          </a:p>
          <a:p>
            <a:pPr lvl="1"/>
            <a:r>
              <a:rPr lang="pl-PL" sz="2000" dirty="0"/>
              <a:t>zrewidowania środków w przypadku zmiany </a:t>
            </a:r>
            <a:r>
              <a:rPr lang="pl-PL" sz="2000" dirty="0" smtClean="0"/>
              <a:t>warunków.</a:t>
            </a:r>
            <a:endParaRPr lang="pl-PL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 sz="2400"/>
              <a:t>Rejestracja oceny ryzyka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36240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4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7470124" cy="665308"/>
          </a:xfrm>
        </p:spPr>
        <p:txBody>
          <a:bodyPr lIns="0" tIns="0" rIns="0" bIns="0"/>
          <a:lstStyle/>
          <a:p>
            <a:r>
              <a:rPr lang="pl-PL" sz="2400">
                <a:solidFill>
                  <a:schemeClr val="accent1"/>
                </a:solidFill>
              </a:rPr>
              <a:t>Dołącz do kampanii „Dźwigaj z głową”!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7534"/>
            <a:ext cx="7180579" cy="40390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1" y="843558"/>
            <a:ext cx="7560000" cy="2731517"/>
          </a:xfrm>
        </p:spPr>
        <p:txBody>
          <a:bodyPr>
            <a:spAutoFit/>
          </a:bodyPr>
          <a:lstStyle/>
          <a:p>
            <a:pPr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pl-PL" sz="1600">
                <a:solidFill>
                  <a:schemeClr val="accent1"/>
                </a:solidFill>
              </a:rPr>
              <a:t>Więcej informacji można znaleźć na stronie internetowej kampanii:</a:t>
            </a:r>
          </a:p>
          <a:p>
            <a:pPr marL="189000" lvl="1" indent="0">
              <a:buSzPct val="120000"/>
              <a:buNone/>
            </a:pPr>
            <a:r>
              <a:rPr lang="pl-PL" sz="1600" b="1">
                <a:solidFill>
                  <a:schemeClr val="accent1"/>
                </a:solidFill>
                <a:hlinkClick r:id="rId5"/>
              </a:rPr>
              <a:t>healthy-workplaces.eu/pl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pl-PL" sz="1600">
                <a:solidFill>
                  <a:schemeClr val="accent1"/>
                </a:solidFill>
              </a:rPr>
              <a:t>Zapisz się na nasz biuletyn o kampanii:</a:t>
            </a:r>
          </a:p>
          <a:p>
            <a:pPr marL="189000" lvl="1" indent="0">
              <a:buSzPct val="120000"/>
              <a:buNone/>
            </a:pPr>
            <a:r>
              <a:rPr lang="pl-PL" sz="1600" b="1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https://healthy-workplaces.eu/pl/healthy-workplaces-newsletter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pl-PL" sz="1600">
                <a:solidFill>
                  <a:schemeClr val="accent1"/>
                </a:solidFill>
              </a:rPr>
              <a:t>Śledź aktualne informacje o działaniach i wydarzeniach w mediach społecznościowych:</a:t>
            </a:r>
          </a:p>
        </p:txBody>
      </p:sp>
      <p:pic>
        <p:nvPicPr>
          <p:cNvPr id="6" name="Picture 14" descr="https://g.twimg.com/Twitter_logo_blue.png">
            <a:hlinkClick r:id="rId7"/>
            <a:extLst>
              <a:ext uri="{FF2B5EF4-FFF2-40B4-BE49-F238E27FC236}">
                <a16:creationId xmlns:a16="http://schemas.microsoft.com/office/drawing/2014/main" id="{D3E089A8-B42F-BE4F-A861-7BCC1F2C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464" y="2931790"/>
            <a:ext cx="35428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s://fbcdn-sphotos-b-a.akamaihd.net/hphotos-ak-xap1/t31.0-8/1271084_10152203108461729_809245696_o.png?dl=1">
            <a:hlinkClick r:id="rId9"/>
            <a:extLst>
              <a:ext uri="{FF2B5EF4-FFF2-40B4-BE49-F238E27FC236}">
                <a16:creationId xmlns:a16="http://schemas.microsoft.com/office/drawing/2014/main" id="{58B762EE-C070-0F4F-B862-66BE1D7E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895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lh4.googleusercontent.com/9Difi9bypu9-FoUsfFWpX6odYLLjXQk_q0aPxZBSFynecMOSLoKRKWRWIfZdXRGOdXMZCahrLBG6vWrwIeT-A26iDjTucgFVCP0Fuzr79BHW5kLJ3sw">
            <a:hlinkClick r:id="rId11"/>
            <a:extLst>
              <a:ext uri="{FF2B5EF4-FFF2-40B4-BE49-F238E27FC236}">
                <a16:creationId xmlns:a16="http://schemas.microsoft.com/office/drawing/2014/main" id="{DE27942B-F58C-0648-B346-E78565C2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3071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http://cincoaescomunicacion.com/wp-content/uploads/2013/11/linkedin-3.jpg">
            <a:hlinkClick r:id="rId13"/>
            <a:extLst>
              <a:ext uri="{FF2B5EF4-FFF2-40B4-BE49-F238E27FC236}">
                <a16:creationId xmlns:a16="http://schemas.microsoft.com/office/drawing/2014/main" id="{C9029C70-40FF-9445-8577-70D817EA7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247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15816" y="2912045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b="1">
                <a:solidFill>
                  <a:srgbClr val="ACC700"/>
                </a:solidFill>
              </a:rPr>
              <a:t>#EUhealthyworkplaces </a:t>
            </a:r>
          </a:p>
        </p:txBody>
      </p:sp>
    </p:spTree>
    <p:extLst>
      <p:ext uri="{BB962C8B-B14F-4D97-AF65-F5344CB8AC3E}">
        <p14:creationId xmlns:p14="http://schemas.microsoft.com/office/powerpoint/2010/main" val="1834023322"/>
      </p:ext>
    </p:extLst>
  </p:cSld>
  <p:clrMapOvr>
    <a:masterClrMapping/>
  </p:clrMapOvr>
</p:sld>
</file>

<file path=ppt/theme/theme1.xml><?xml version="1.0" encoding="utf-8"?>
<a:theme xmlns:a="http://schemas.openxmlformats.org/drawingml/2006/main" name="1_HWC2018-19_Template_16-9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UOSHA Campaign 2016-16-9.potx" id="{F7474474-7AE0-46FF-A261-8B9A1ECF96C7}" vid="{E01BF529-0D02-40D8-AC94-E48790817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HWC2018-19_Template_16-9.potx</Template>
  <TotalTime>5780</TotalTime>
  <Words>1718</Words>
  <Application>Microsoft Office PowerPoint</Application>
  <PresentationFormat>On-screen Show (16:9)</PresentationFormat>
  <Paragraphs>217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ＭＳ Ｐゴシック</vt:lpstr>
      <vt:lpstr>Arial</vt:lpstr>
      <vt:lpstr>Calibri</vt:lpstr>
      <vt:lpstr>Courier New</vt:lpstr>
      <vt:lpstr>Trebuchet MS</vt:lpstr>
      <vt:lpstr>Wingdings</vt:lpstr>
      <vt:lpstr>1_HWC2018-19_Template_16-9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Ogólne zasady i hierarchia profilaktyki /1/</vt:lpstr>
      <vt:lpstr>Ogólne zasady i hierarchia profilaktyki /2/</vt:lpstr>
      <vt:lpstr>Ogólne zasady i hierarchia profilaktyki /3/</vt:lpstr>
      <vt:lpstr>PowerPoint Presentation</vt:lpstr>
      <vt:lpstr>PowerPoint Presentation</vt:lpstr>
      <vt:lpstr>PowerPoint Presentation</vt:lpstr>
      <vt:lpstr>Dołącz do kampanii „Dźwigaj z głową”!</vt:lpstr>
    </vt:vector>
  </TitlesOfParts>
  <Manager/>
  <Company>CDT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CDT</dc:creator>
  <cp:keywords/>
  <dc:description/>
  <cp:lastModifiedBy>Teresa CARDÁS</cp:lastModifiedBy>
  <cp:revision>573</cp:revision>
  <cp:lastPrinted>2019-10-04T15:07:06Z</cp:lastPrinted>
  <dcterms:created xsi:type="dcterms:W3CDTF">2015-10-14T15:05:30Z</dcterms:created>
  <dcterms:modified xsi:type="dcterms:W3CDTF">2021-04-22T13:09:01Z</dcterms:modified>
  <cp:category/>
</cp:coreProperties>
</file>