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21"/>
  </p:notesMasterIdLst>
  <p:handoutMasterIdLst>
    <p:handoutMasterId r:id="rId22"/>
  </p:handoutMasterIdLst>
  <p:sldIdLst>
    <p:sldId id="292" r:id="rId2"/>
    <p:sldId id="293" r:id="rId3"/>
    <p:sldId id="327" r:id="rId4"/>
    <p:sldId id="365" r:id="rId5"/>
    <p:sldId id="367" r:id="rId6"/>
    <p:sldId id="369" r:id="rId7"/>
    <p:sldId id="379" r:id="rId8"/>
    <p:sldId id="370" r:id="rId9"/>
    <p:sldId id="371" r:id="rId10"/>
    <p:sldId id="372" r:id="rId11"/>
    <p:sldId id="373" r:id="rId12"/>
    <p:sldId id="380" r:id="rId13"/>
    <p:sldId id="381" r:id="rId14"/>
    <p:sldId id="382" r:id="rId15"/>
    <p:sldId id="383" r:id="rId16"/>
    <p:sldId id="375" r:id="rId17"/>
    <p:sldId id="376" r:id="rId18"/>
    <p:sldId id="377" r:id="rId19"/>
    <p:sldId id="344" r:id="rId2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DT" initials="CDT" lastIdx="6" clrIdx="0"/>
  <p:cmAuthor id="2" name="MEDIAVILLA, Lucie (DGT)" initials="ML(" lastIdx="1" clrIdx="1">
    <p:extLst>
      <p:ext uri="{19B8F6BF-5375-455C-9EA6-DF929625EA0E}">
        <p15:presenceInfo xmlns:p15="http://schemas.microsoft.com/office/powerpoint/2012/main" userId="S-1-5-21-27022435-3177379373-3347635678-836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FFFFFF"/>
    <a:srgbClr val="E64715"/>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73" autoAdjust="0"/>
    <p:restoredTop sz="58239" autoAdjust="0"/>
  </p:normalViewPr>
  <p:slideViewPr>
    <p:cSldViewPr>
      <p:cViewPr varScale="1">
        <p:scale>
          <a:sx n="88" d="100"/>
          <a:sy n="88" d="100"/>
        </p:scale>
        <p:origin x="2676" y="84"/>
      </p:cViewPr>
      <p:guideLst>
        <p:guide orient="horz" pos="2754"/>
        <p:guide pos="5148"/>
        <p:guide pos="340"/>
        <p:guide orient="horz" pos="577"/>
      </p:guideLst>
    </p:cSldViewPr>
  </p:slideViewPr>
  <p:notesTextViewPr>
    <p:cViewPr>
      <p:scale>
        <a:sx n="150" d="100"/>
        <a:sy n="150" d="100"/>
      </p:scale>
      <p:origin x="0" y="0"/>
    </p:cViewPr>
  </p:notesTextViewPr>
  <p:notesViewPr>
    <p:cSldViewPr>
      <p:cViewPr varScale="1">
        <p:scale>
          <a:sx n="76" d="100"/>
          <a:sy n="76" d="100"/>
        </p:scale>
        <p:origin x="4104"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22/04/2021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22/04/2021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fr/tools-and-publications/publications/factsheets/71/view"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400" dirty="0"/>
              <a:t>Les troubles </a:t>
            </a:r>
            <a:r>
              <a:rPr lang="fr-FR" sz="1400" dirty="0" smtClean="0"/>
              <a:t>musculosquelettiques </a:t>
            </a:r>
            <a:r>
              <a:rPr lang="fr-FR" sz="1400" dirty="0"/>
              <a:t>(TMS) d’origine professionnelle </a:t>
            </a:r>
            <a:r>
              <a:rPr lang="fr-FR" sz="1400" u="sng" dirty="0"/>
              <a:t>sont des affections de structures corporelles </a:t>
            </a:r>
            <a:r>
              <a:rPr lang="fr-FR" sz="1400" dirty="0"/>
              <a:t>telles que:</a:t>
            </a:r>
          </a:p>
          <a:p>
            <a:pPr marL="742950" lvl="1" indent="-285750">
              <a:buFont typeface="Arial" panose="020B0604020202020204" pitchFamily="34" charset="0"/>
              <a:buChar char="•"/>
            </a:pPr>
            <a:r>
              <a:rPr lang="fr-FR" sz="1400" dirty="0"/>
              <a:t>les muscles</a:t>
            </a:r>
          </a:p>
          <a:p>
            <a:pPr marL="742950" lvl="1" indent="-285750">
              <a:buFont typeface="Arial" panose="020B0604020202020204" pitchFamily="34" charset="0"/>
              <a:buChar char="•"/>
            </a:pPr>
            <a:r>
              <a:rPr lang="fr-FR" sz="1400" dirty="0"/>
              <a:t>les articulations</a:t>
            </a:r>
          </a:p>
          <a:p>
            <a:pPr marL="742950" lvl="1" indent="-285750">
              <a:buFont typeface="Arial" panose="020B0604020202020204" pitchFamily="34" charset="0"/>
              <a:buChar char="•"/>
            </a:pPr>
            <a:r>
              <a:rPr lang="fr-FR" sz="1400" dirty="0"/>
              <a:t>les tendons</a:t>
            </a:r>
          </a:p>
          <a:p>
            <a:pPr marL="742950" lvl="1" indent="-285750">
              <a:buFont typeface="Arial" panose="020B0604020202020204" pitchFamily="34" charset="0"/>
              <a:buChar char="•"/>
            </a:pPr>
            <a:r>
              <a:rPr lang="fr-FR" sz="1400" dirty="0"/>
              <a:t>les ligaments</a:t>
            </a:r>
          </a:p>
          <a:p>
            <a:pPr marL="742950" lvl="1" indent="-285750">
              <a:buFont typeface="Arial" panose="020B0604020202020204" pitchFamily="34" charset="0"/>
              <a:buChar char="•"/>
            </a:pPr>
            <a:r>
              <a:rPr lang="fr-FR" sz="1400" dirty="0"/>
              <a:t>les nerfs</a:t>
            </a:r>
          </a:p>
          <a:p>
            <a:pPr marL="742950" lvl="1" indent="-285750">
              <a:buFont typeface="Arial" panose="020B0604020202020204" pitchFamily="34" charset="0"/>
              <a:buChar char="•"/>
            </a:pPr>
            <a:r>
              <a:rPr lang="fr-FR" sz="1400" dirty="0"/>
              <a:t>les os</a:t>
            </a:r>
          </a:p>
          <a:p>
            <a:pPr marL="742950" lvl="1" indent="-285750">
              <a:buFont typeface="Arial" panose="020B0604020202020204" pitchFamily="34" charset="0"/>
              <a:buChar char="•"/>
            </a:pPr>
            <a:r>
              <a:rPr lang="fr-FR" sz="1400" dirty="0"/>
              <a:t>le système vasculaire local.</a:t>
            </a:r>
          </a:p>
          <a:p>
            <a:r>
              <a:rPr lang="fr-FR" sz="1400" dirty="0"/>
              <a:t>Les TMS d’origine professionnelle sont </a:t>
            </a:r>
            <a:r>
              <a:rPr lang="fr-FR" sz="1400" u="sng" dirty="0"/>
              <a:t>principalement provoqués ou aggravés par l’activité professionnelle</a:t>
            </a:r>
            <a:r>
              <a:rPr lang="fr-FR" sz="1400" dirty="0"/>
              <a:t> et par les effets de l’environnement dans lequel celle-ci est exercée.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EU-OSHA, 2007. Fiche d’information 71 — Introduction aux troubles </a:t>
            </a:r>
            <a:r>
              <a:rPr lang="fr-FR" sz="1200" dirty="0" smtClean="0"/>
              <a:t>musculosquelettiques </a:t>
            </a:r>
            <a:r>
              <a:rPr lang="fr-FR" sz="1200" dirty="0"/>
              <a:t>d’origine professionnelle (disponible via le lien</a:t>
            </a:r>
            <a:r>
              <a:rPr lang="fr-FR" sz="1200" dirty="0">
                <a:hlinkClick r:id="rId3"/>
              </a:rPr>
              <a:t>https://osha.europa.eu/fr/tools-and-publications/publications/factsheets/71/view</a:t>
            </a:r>
            <a:r>
              <a:rPr lang="fr-FR" sz="1200" dirty="0"/>
              <a:t>).</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1940258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Plusieurs groupes de facteurs peuvent contribuer</a:t>
            </a:r>
            <a:r>
              <a:rPr lang="fr-FR" baseline="0" dirty="0"/>
              <a:t> aux TMS d’origine professionnelle</a:t>
            </a:r>
            <a:r>
              <a:rPr lang="fr-FR" dirty="0"/>
              <a:t>.</a:t>
            </a:r>
            <a:r>
              <a:rPr lang="fr-FR" baseline="0" dirty="0"/>
              <a:t> Ils peuvent exercer une action séparée ou conjointe. Il convient donc de prendre en considération l’exposition à une combinaison de facteurs de </a:t>
            </a:r>
            <a:r>
              <a:rPr lang="fr-FR" b="1" baseline="0" dirty="0"/>
              <a:t>risques</a:t>
            </a:r>
            <a:r>
              <a:rPr lang="fr-FR" baseline="0" dirty="0"/>
              <a:t> lors de l’évaluation des TMS d’origine professionnelle. </a:t>
            </a:r>
          </a:p>
        </p:txBody>
      </p:sp>
      <p:sp>
        <p:nvSpPr>
          <p:cNvPr id="4" name="Slide Number Placeholder 3"/>
          <p:cNvSpPr>
            <a:spLocks noGrp="1"/>
          </p:cNvSpPr>
          <p:nvPr>
            <p:ph type="sldNum" sz="quarter" idx="5"/>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713393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777416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2122823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4165399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616921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3530935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4208776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812594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205901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a:solidFill>
                  <a:schemeClr val="tx1"/>
                </a:solidFill>
                <a:latin typeface="+mn-lt"/>
                <a:ea typeface="+mn-ea"/>
                <a:cs typeface="+mn-cs"/>
              </a:rPr>
              <a:t>Ces mesures sont présentées à titre d’exemple. La plupart d’entre elles pourraient être considérées comme des exemples de «bonnes pratiques» et ne sont donc pas nécessairement obligatoires ou pertinentes pour tous les lieux de travail. Leur pertinence dépend des spécificités de chaque lieu de travail (et des résultats des évaluations des risques).</a:t>
            </a:r>
            <a:r>
              <a:rPr lang="fr-FR"/>
              <a:t> </a:t>
            </a:r>
            <a:br>
              <a:rPr lang="fr-FR"/>
            </a:br>
            <a:endParaRPr lang="fr-FR"/>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293345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dirty="0">
                <a:solidFill>
                  <a:schemeClr val="tx1"/>
                </a:solidFill>
                <a:latin typeface="+mn-lt"/>
                <a:ea typeface="+mn-ea"/>
                <a:cs typeface="+mn-cs"/>
              </a:rPr>
              <a:t>Ces mesures sont présentées à titre d’exemple. La plupart d’entre elles pourraient être considérées comme des exemples de «bonnes pratiques» et ne sont donc pas nécessairement obligatoires ou pertinentes pour tous les lieux de travail. Leur pertinence dépend des spécificités de chaque lieu de travail (et des résultats des évaluations des risques).</a:t>
            </a:r>
            <a:r>
              <a:rPr lang="fr-FR" dirty="0"/>
              <a:t> </a:t>
            </a:r>
            <a:br>
              <a:rPr lang="fr-FR" dirty="0"/>
            </a:br>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90798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a:solidFill>
                  <a:schemeClr val="tx1"/>
                </a:solidFill>
                <a:latin typeface="+mn-lt"/>
                <a:ea typeface="+mn-ea"/>
                <a:cs typeface="+mn-cs"/>
              </a:rPr>
              <a:t>Ces mesures sont présentées à titre d’exemple. La plupart d’entre elles pourraient être considérées comme des exemples de «bonnes pratiques» et ne sont donc pas nécessairement obligatoires ou pertinentes pour tous les lieux de travail. Leur pertinence dépend des spécificités de chaque lieu de travail (et des résultats des évaluations des risques).</a:t>
            </a:r>
            <a:r>
              <a:rPr lang="fr-FR"/>
              <a:t> </a:t>
            </a:r>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3575786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3446064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2678496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4277107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fr-FR" sz="1200" b="0">
                <a:solidFill>
                  <a:srgbClr val="ACC700"/>
                </a:solidFill>
              </a:rPr>
              <a:t>© Agence européenne pour la sécurité et la santé au travail, 2020</a:t>
            </a:r>
          </a:p>
          <a:p>
            <a:pPr marL="0" indent="0">
              <a:buNone/>
            </a:pPr>
            <a:r>
              <a:rPr lang="fr-FR" sz="1200" b="0">
                <a:solidFill>
                  <a:srgbClr val="ACC700"/>
                </a:solidFill>
              </a:rPr>
              <a:t>Reproduction autorisée, moyennant mention de la source.</a:t>
            </a:r>
          </a:p>
          <a:p>
            <a:pPr marL="0" indent="0">
              <a:buNone/>
            </a:pPr>
            <a:r>
              <a:rPr lang="fr-FR" sz="1200" b="0">
                <a:solidFill>
                  <a:srgbClr val="ACC700"/>
                </a:solidFill>
              </a:rPr>
              <a:t>Toute utilisation ou reproduction de photographies ou d’autres éléments qui n’appartiennent pas à l’EU-OSHA doit faire l’objet d’une demande d’autorisation directement adressée au titulaire des droits d’auteur.</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150365999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r-FR" sz="506"/>
              <a:t>Lieux de travail sains. Un acquis pour vous. Un atout pour l’entreprise.</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r-FR" sz="506"/>
              <a:t>Lieux de travail sains. Un acquis pour vous. Un atout pour l’entreprise.</a:t>
            </a:r>
          </a:p>
        </p:txBody>
      </p:sp>
      <p:pic>
        <p:nvPicPr>
          <p:cNvPr id="11" name="Bild 2" descr="111004_EU-OSHA_PPT_Corporate logo.png"/>
          <p:cNvPicPr>
            <a:picLocks noChangeAspect="1"/>
          </p:cNvPicPr>
          <p:nvPr/>
        </p:nvPicPr>
        <p:blipFill>
          <a:blip r:embed="rId4" cstate="print"/>
          <a:srcRect/>
          <a:stretch>
            <a:fillRect/>
          </a:stretch>
        </p:blipFill>
        <p:spPr bwMode="auto">
          <a:xfrm>
            <a:off x="444503" y="4131470"/>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descr="111004_EU-OSHA_PPT_Corporate logo_inner slide.png"/>
          <p:cNvPicPr>
            <a:picLocks noChangeAspect="1"/>
          </p:cNvPicPr>
          <p:nvPr/>
        </p:nvPicPr>
        <p:blipFill>
          <a:blip r:embed="rId15" cstate="print"/>
          <a:srcRect/>
          <a:stretch>
            <a:fillRect/>
          </a:stretch>
        </p:blipFill>
        <p:spPr bwMode="auto">
          <a:xfrm>
            <a:off x="442915" y="4705351"/>
            <a:ext cx="744711" cy="2333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fr-FR" sz="506" b="1">
                <a:solidFill>
                  <a:schemeClr val="tx2"/>
                </a:solidFill>
                <a:latin typeface="Arial" pitchFamily="-107" charset="0"/>
                <a:ea typeface="ＭＳ Ｐゴシック" pitchFamily="-107" charset="-128"/>
                <a:cs typeface="ＭＳ Ｐゴシック" pitchFamily="-107" charset="-128"/>
              </a:rPr>
              <a:t>www.healthy-workplaces.eu/fr</a:t>
            </a:r>
          </a:p>
        </p:txBody>
      </p:sp>
      <p:pic>
        <p:nvPicPr>
          <p:cNvPr id="12" name="Bild 5" descr="111004_EU-OSHA_PPT_HW logo.png"/>
          <p:cNvPicPr>
            <a:picLocks noChangeAspect="1"/>
          </p:cNvPicPr>
          <p:nvPr/>
        </p:nvPicPr>
        <p:blipFill>
          <a:blip r:embed="rId16"/>
          <a:srcRect/>
          <a:stretch>
            <a:fillRect/>
          </a:stretch>
        </p:blipFill>
        <p:spPr bwMode="auto">
          <a:xfrm>
            <a:off x="7432678" y="4522145"/>
            <a:ext cx="577199" cy="475059"/>
          </a:xfrm>
          <a:prstGeom prst="rect">
            <a:avLst/>
          </a:prstGeom>
          <a:noFill/>
          <a:ln w="9525">
            <a:noFill/>
            <a:miter lim="800000"/>
            <a:headEnd/>
            <a:tailEnd/>
          </a:ln>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33.png"/><Relationship Id="rId7" Type="http://schemas.openxmlformats.org/officeDocument/2006/relationships/hyperlink" Target="http://twitter.com/eu_osha" TargetMode="External"/><Relationship Id="rId12"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healthy-workplaces.eu/fr/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36.png"/><Relationship Id="rId4" Type="http://schemas.openxmlformats.org/officeDocument/2006/relationships/image" Target="../media/image34.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467544" y="2900053"/>
            <a:ext cx="7848872" cy="1184940"/>
          </a:xfrm>
          <a:prstGeom prst="rect">
            <a:avLst/>
          </a:prstGeom>
        </p:spPr>
        <p:txBody>
          <a:bodyPr vert="horz" wrap="square" lIns="0" tIns="0" rIns="0" bIns="0" rtlCol="0" anchor="t" anchorCtr="0">
            <a:sp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fr-FR" sz="2400" dirty="0"/>
              <a:t>Campagne 2020-2022</a:t>
            </a:r>
          </a:p>
          <a:p>
            <a:r>
              <a:rPr lang="fr-FR" sz="2400" dirty="0"/>
              <a:t>POUR UN TRAVAIL SAIN: ALLÉGEZ LA CHARGE!</a:t>
            </a:r>
          </a:p>
          <a:p>
            <a:r>
              <a:rPr lang="fr-FR" sz="2400" dirty="0">
                <a:effectLst>
                  <a:outerShdw blurRad="38100" dist="38100" dir="2700000" algn="tl">
                    <a:srgbClr val="000000">
                      <a:alpha val="43137"/>
                    </a:srgbClr>
                  </a:outerShdw>
                </a:effectLst>
              </a:rPr>
              <a:t> </a:t>
            </a:r>
          </a:p>
        </p:txBody>
      </p:sp>
      <p:sp>
        <p:nvSpPr>
          <p:cNvPr id="7" name="Subtítulo 2"/>
          <p:cNvSpPr txBox="1">
            <a:spLocks/>
          </p:cNvSpPr>
          <p:nvPr/>
        </p:nvSpPr>
        <p:spPr>
          <a:xfrm>
            <a:off x="467544" y="3723878"/>
            <a:ext cx="7848872" cy="288032"/>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fr-FR" sz="1800" dirty="0">
                <a:solidFill>
                  <a:srgbClr val="ACC700"/>
                </a:solidFill>
                <a:latin typeface="+mj-lt"/>
                <a:ea typeface="+mj-ea"/>
                <a:cs typeface="Trebuchet MS"/>
              </a:rPr>
              <a:t>Évaluation des risques de troubles </a:t>
            </a:r>
            <a:r>
              <a:rPr lang="fr-FR" sz="1800" dirty="0" smtClean="0">
                <a:solidFill>
                  <a:srgbClr val="ACC700"/>
                </a:solidFill>
                <a:latin typeface="+mj-lt"/>
                <a:ea typeface="+mj-ea"/>
                <a:cs typeface="Trebuchet MS"/>
              </a:rPr>
              <a:t>musculosquelettiques </a:t>
            </a:r>
            <a:r>
              <a:rPr lang="fr-FR" sz="1800" dirty="0">
                <a:solidFill>
                  <a:srgbClr val="ACC700"/>
                </a:solidFill>
                <a:latin typeface="+mj-lt"/>
                <a:ea typeface="+mj-ea"/>
                <a:cs typeface="Trebuchet MS"/>
              </a:rPr>
              <a:t>(TMS)</a:t>
            </a:r>
          </a:p>
        </p:txBody>
      </p:sp>
    </p:spTree>
    <p:extLst>
      <p:ext uri="{BB962C8B-B14F-4D97-AF65-F5344CB8AC3E}">
        <p14:creationId xmlns:p14="http://schemas.microsoft.com/office/powerpoint/2010/main" val="77938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915566"/>
            <a:ext cx="5976664" cy="3500958"/>
          </a:xfrm>
        </p:spPr>
        <p:txBody>
          <a:bodyPr lIns="0" tIns="0" rIns="0" bIns="0">
            <a:normAutofit fontScale="92500" lnSpcReduction="20000"/>
          </a:bodyPr>
          <a:lstStyle/>
          <a:p>
            <a:r>
              <a:rPr lang="fr-FR" sz="2000" dirty="0"/>
              <a:t>Définition des TMS d’origine professionnelle</a:t>
            </a:r>
          </a:p>
          <a:p>
            <a:r>
              <a:rPr lang="fr-FR" sz="2000" dirty="0"/>
              <a:t>Facteurs contribuant aux TMS d’origine professionnelle</a:t>
            </a:r>
          </a:p>
          <a:p>
            <a:r>
              <a:rPr lang="fr-FR" sz="2000" dirty="0">
                <a:solidFill>
                  <a:schemeClr val="accent1"/>
                </a:solidFill>
              </a:rPr>
              <a:t>Qu’est-ce qu’une évaluation des risques?</a:t>
            </a:r>
          </a:p>
          <a:p>
            <a:r>
              <a:rPr lang="fr-FR" sz="2000" dirty="0">
                <a:solidFill>
                  <a:schemeClr val="accent1"/>
                </a:solidFill>
              </a:rPr>
              <a:t>Évaluation des risques de TMS</a:t>
            </a:r>
          </a:p>
          <a:p>
            <a:pPr marL="685800" lvl="1" indent="-342900"/>
            <a:r>
              <a:rPr lang="fr-FR" sz="2000" dirty="0"/>
              <a:t>Préparation </a:t>
            </a:r>
          </a:p>
          <a:p>
            <a:pPr marL="685800" lvl="1" indent="-342900"/>
            <a:r>
              <a:rPr lang="fr-FR" sz="2000" dirty="0"/>
              <a:t>Identifier les facteurs </a:t>
            </a:r>
            <a:r>
              <a:rPr lang="fr-FR" sz="1800" dirty="0"/>
              <a:t>de risques de </a:t>
            </a:r>
            <a:r>
              <a:rPr lang="fr-FR" sz="2000" dirty="0"/>
              <a:t>TMS et les personnes menacées</a:t>
            </a:r>
          </a:p>
          <a:p>
            <a:pPr marL="685800" lvl="1" indent="-342900"/>
            <a:r>
              <a:rPr lang="fr-FR" sz="2000" dirty="0"/>
              <a:t>Évaluer les risques et les classer par ordre de priorité</a:t>
            </a:r>
          </a:p>
          <a:p>
            <a:pPr marL="685800" lvl="1" indent="-342900"/>
            <a:r>
              <a:rPr lang="fr-FR" sz="2000" dirty="0"/>
              <a:t>Déterminer les mesures préventives</a:t>
            </a:r>
          </a:p>
          <a:p>
            <a:pPr marL="685800" lvl="1" indent="-342900"/>
            <a:r>
              <a:rPr lang="fr-FR" sz="2000" dirty="0"/>
              <a:t>Agir</a:t>
            </a:r>
          </a:p>
          <a:p>
            <a:pPr marL="685800" lvl="1" indent="-342900"/>
            <a:r>
              <a:rPr lang="fr-FR" sz="2000" dirty="0"/>
              <a:t>Suivi et bilan</a:t>
            </a:r>
          </a:p>
          <a:p>
            <a:pPr marL="685800" lvl="1" indent="-342900"/>
            <a:r>
              <a:rPr lang="fr-FR" sz="2000" dirty="0"/>
              <a:t>Enregistrer l’évaluation des risques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372200" y="1131590"/>
            <a:ext cx="2358229" cy="2857417"/>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Aperçu général</a:t>
            </a:r>
          </a:p>
        </p:txBody>
      </p:sp>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28337FA-D9E9-B14B-B25F-ACA2748C2CC0}"/>
              </a:ext>
            </a:extLst>
          </p:cNvPr>
          <p:cNvSpPr txBox="1">
            <a:spLocks/>
          </p:cNvSpPr>
          <p:nvPr/>
        </p:nvSpPr>
        <p:spPr>
          <a:xfrm>
            <a:off x="539750" y="-5177"/>
            <a:ext cx="7559873" cy="660895"/>
          </a:xfrm>
          <a:prstGeom prst="rect">
            <a:avLst/>
          </a:prstGeom>
        </p:spPr>
        <p:txBody>
          <a:bodyPr vert="horz" lIns="0" tIns="0" rIns="0" bIns="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solidFill>
                  <a:schemeClr val="accent1"/>
                </a:solidFill>
              </a:rPr>
              <a:t>Définition des TMS d’origine professionnelle</a:t>
            </a:r>
          </a:p>
        </p:txBody>
      </p:sp>
      <p:sp>
        <p:nvSpPr>
          <p:cNvPr id="13" name="Content Placeholder 2"/>
          <p:cNvSpPr txBox="1">
            <a:spLocks/>
          </p:cNvSpPr>
          <p:nvPr/>
        </p:nvSpPr>
        <p:spPr>
          <a:xfrm>
            <a:off x="395536" y="1059582"/>
            <a:ext cx="4320480" cy="3312368"/>
          </a:xfrm>
          <a:prstGeom prst="rect">
            <a:avLst/>
          </a:prstGeom>
        </p:spPr>
        <p:txBody>
          <a:bodyPr vert="horz" lIns="0" tIns="0" rIns="0" bIns="0" rtlCol="0" anchor="t" anchorCtr="0">
            <a:noAutofit/>
          </a:bodyPr>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r>
              <a:rPr lang="fr-FR" sz="1900" dirty="0">
                <a:solidFill>
                  <a:schemeClr val="accent1"/>
                </a:solidFill>
              </a:rPr>
              <a:t>Affections de structures corporelles</a:t>
            </a:r>
          </a:p>
          <a:p>
            <a:r>
              <a:rPr lang="fr-FR" sz="1900" dirty="0">
                <a:solidFill>
                  <a:schemeClr val="accent1"/>
                </a:solidFill>
              </a:rPr>
              <a:t>Principalement provoqués ou aggravés par l’activité professionnelle</a:t>
            </a:r>
          </a:p>
          <a:p>
            <a:r>
              <a:rPr lang="fr-FR" sz="1900" dirty="0"/>
              <a:t>Les TMS dont les travailleurs peuvent souffrir sont:</a:t>
            </a:r>
          </a:p>
          <a:p>
            <a:pPr marL="685800" lvl="1" indent="-342900"/>
            <a:r>
              <a:rPr lang="fr-FR" sz="1900" dirty="0"/>
              <a:t>Douleur au niveau du dos et du cou</a:t>
            </a:r>
          </a:p>
          <a:p>
            <a:pPr marL="685800" lvl="1" indent="-342900"/>
            <a:r>
              <a:rPr lang="fr-FR" sz="1900" dirty="0"/>
              <a:t>Blessures musculaires</a:t>
            </a:r>
          </a:p>
          <a:p>
            <a:pPr marL="685800" lvl="1" indent="-342900"/>
            <a:r>
              <a:rPr lang="fr-FR" sz="1900" dirty="0"/>
              <a:t>Maladies articulaires</a:t>
            </a:r>
          </a:p>
          <a:p>
            <a:pPr marL="685800" lvl="1" indent="-342900"/>
            <a:r>
              <a:rPr lang="fr-FR" sz="1900" dirty="0"/>
              <a:t>Maladies osseuses</a:t>
            </a:r>
          </a:p>
          <a:p>
            <a:endParaRPr lang="en-GB" sz="2400" dirty="0"/>
          </a:p>
          <a:p>
            <a:pPr marL="0" indent="0">
              <a:buNone/>
            </a:pPr>
            <a:endParaRPr lang="en-GB" sz="2400" dirty="0"/>
          </a:p>
          <a:p>
            <a:pPr marL="0" indent="0">
              <a:buNone/>
            </a:pPr>
            <a:endParaRPr lang="en-GB" sz="2000" dirty="0"/>
          </a:p>
        </p:txBody>
      </p:sp>
      <p:grpSp>
        <p:nvGrpSpPr>
          <p:cNvPr id="2" name="Group 1"/>
          <p:cNvGrpSpPr/>
          <p:nvPr/>
        </p:nvGrpSpPr>
        <p:grpSpPr>
          <a:xfrm>
            <a:off x="4860032" y="1152159"/>
            <a:ext cx="3615467" cy="2839181"/>
            <a:chOff x="4860032" y="1152159"/>
            <a:chExt cx="3615467" cy="2839181"/>
          </a:xfrm>
        </p:grpSpPr>
        <p:grpSp>
          <p:nvGrpSpPr>
            <p:cNvPr id="10" name="Group 9"/>
            <p:cNvGrpSpPr/>
            <p:nvPr/>
          </p:nvGrpSpPr>
          <p:grpSpPr>
            <a:xfrm>
              <a:off x="4860032" y="1152159"/>
              <a:ext cx="3615467" cy="2839181"/>
              <a:chOff x="5076056" y="1820801"/>
              <a:chExt cx="3615467" cy="2839181"/>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b="3833"/>
              <a:stretch/>
            </p:blipFill>
            <p:spPr>
              <a:xfrm>
                <a:off x="7164289" y="1820801"/>
                <a:ext cx="1527234" cy="2839181"/>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333" r="3458"/>
              <a:stretch/>
            </p:blipFill>
            <p:spPr>
              <a:xfrm>
                <a:off x="5076056" y="3248678"/>
                <a:ext cx="2036689" cy="1411304"/>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6056" y="1820801"/>
                <a:ext cx="2036824" cy="1357883"/>
              </a:xfrm>
              <a:prstGeom prst="rect">
                <a:avLst/>
              </a:prstGeom>
            </p:spPr>
          </p:pic>
        </p:grpSp>
        <p:sp>
          <p:nvSpPr>
            <p:cNvPr id="11" name="CasellaDiTesto 13">
              <a:extLst>
                <a:ext uri="{FF2B5EF4-FFF2-40B4-BE49-F238E27FC236}">
                  <a16:creationId xmlns:a16="http://schemas.microsoft.com/office/drawing/2014/main" id="{EC00D3BC-E647-BD4A-BC0D-5B0D01FCAF74}"/>
                </a:ext>
              </a:extLst>
            </p:cNvPr>
            <p:cNvSpPr txBox="1"/>
            <p:nvPr/>
          </p:nvSpPr>
          <p:spPr>
            <a:xfrm rot="16200000">
              <a:off x="6306670" y="3398247"/>
              <a:ext cx="1037143" cy="46166"/>
            </a:xfrm>
            <a:prstGeom prst="rect">
              <a:avLst/>
            </a:prstGeom>
            <a:noFill/>
          </p:spPr>
          <p:txBody>
            <a:bodyPr wrap="none" lIns="0" tIns="0" rIns="0" bIns="0" rtlCol="0">
              <a:spAutoFit/>
            </a:bodyPr>
            <a:lstStyle/>
            <a:p>
              <a:pPr algn="ctr"/>
              <a:r>
                <a:rPr lang="fr-FR" sz="300" b="1">
                  <a:solidFill>
                    <a:schemeClr val="bg1"/>
                  </a:solidFill>
                </a:rPr>
                <a:t>© CC0 Creative Commons  (Pexels, Karolina Grabowska)</a:t>
              </a:r>
            </a:p>
          </p:txBody>
        </p:sp>
        <p:sp>
          <p:nvSpPr>
            <p:cNvPr id="12" name="CasellaDiTesto 13">
              <a:extLst>
                <a:ext uri="{FF2B5EF4-FFF2-40B4-BE49-F238E27FC236}">
                  <a16:creationId xmlns:a16="http://schemas.microsoft.com/office/drawing/2014/main" id="{EC00D3BC-E647-BD4A-BC0D-5B0D01FCAF74}"/>
                </a:ext>
              </a:extLst>
            </p:cNvPr>
            <p:cNvSpPr txBox="1"/>
            <p:nvPr/>
          </p:nvSpPr>
          <p:spPr>
            <a:xfrm rot="16200000">
              <a:off x="6303152" y="1920721"/>
              <a:ext cx="1048364" cy="46166"/>
            </a:xfrm>
            <a:prstGeom prst="rect">
              <a:avLst/>
            </a:prstGeom>
            <a:noFill/>
          </p:spPr>
          <p:txBody>
            <a:bodyPr wrap="none" lIns="0" tIns="0" rIns="0" bIns="0" rtlCol="0">
              <a:spAutoFit/>
            </a:bodyPr>
            <a:lstStyle/>
            <a:p>
              <a:pPr algn="ctr"/>
              <a:r>
                <a:rPr lang="fr-FR" sz="300" b="1">
                  <a:solidFill>
                    <a:schemeClr val="bg1"/>
                  </a:solidFill>
                </a:rPr>
                <a:t>© CC0 Creative Commons (Unsplash, Lambros Lyrarakis)</a:t>
              </a:r>
            </a:p>
          </p:txBody>
        </p:sp>
        <p:sp>
          <p:nvSpPr>
            <p:cNvPr id="14" name="CasellaDiTesto 13">
              <a:extLst>
                <a:ext uri="{FF2B5EF4-FFF2-40B4-BE49-F238E27FC236}">
                  <a16:creationId xmlns:a16="http://schemas.microsoft.com/office/drawing/2014/main" id="{EC00D3BC-E647-BD4A-BC0D-5B0D01FCAF74}"/>
                </a:ext>
              </a:extLst>
            </p:cNvPr>
            <p:cNvSpPr txBox="1"/>
            <p:nvPr/>
          </p:nvSpPr>
          <p:spPr>
            <a:xfrm rot="16200000">
              <a:off x="7884124" y="3364088"/>
              <a:ext cx="1054777" cy="46166"/>
            </a:xfrm>
            <a:prstGeom prst="rect">
              <a:avLst/>
            </a:prstGeom>
            <a:noFill/>
          </p:spPr>
          <p:txBody>
            <a:bodyPr wrap="none" lIns="0" tIns="0" rIns="0" bIns="0" rtlCol="0">
              <a:spAutoFit/>
            </a:bodyPr>
            <a:lstStyle/>
            <a:p>
              <a:pPr algn="ctr"/>
              <a:r>
                <a:rPr lang="fr-FR" sz="300" b="1">
                  <a:solidFill>
                    <a:schemeClr val="bg1"/>
                  </a:solidFill>
                </a:rPr>
                <a:t>© CC0 Creative Commons (Unsplash, Damir Kopezhanov)</a:t>
              </a:r>
            </a:p>
          </p:txBody>
        </p:sp>
      </p:grpSp>
    </p:spTree>
    <p:extLst>
      <p:ext uri="{BB962C8B-B14F-4D97-AF65-F5344CB8AC3E}">
        <p14:creationId xmlns:p14="http://schemas.microsoft.com/office/powerpoint/2010/main" val="171554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7624" y="1145777"/>
            <a:ext cx="2961091" cy="1156800"/>
          </a:xfrm>
        </p:spPr>
        <p:txBody>
          <a:bodyPr lIns="0" tIns="0" rIns="0" bIns="0">
            <a:noAutofit/>
          </a:bodyPr>
          <a:lstStyle/>
          <a:p>
            <a:pPr marL="0" indent="0">
              <a:buNone/>
            </a:pPr>
            <a:r>
              <a:rPr lang="fr-FR" sz="2000" dirty="0">
                <a:solidFill>
                  <a:srgbClr val="ACC700"/>
                </a:solidFill>
              </a:rPr>
              <a:t>Facteurs physiques</a:t>
            </a:r>
          </a:p>
          <a:p>
            <a:pPr marL="0" indent="0">
              <a:buNone/>
            </a:pPr>
            <a:r>
              <a:rPr lang="fr-FR" sz="1100" dirty="0"/>
              <a:t>Les postures et les mouvements au travail peuvent être délétères du fait de leur répétition, de leur durée ou des efforts qu’ils impliquent. </a:t>
            </a:r>
          </a:p>
          <a:p>
            <a:endParaRPr lang="en-US" sz="2000" dirty="0"/>
          </a:p>
          <a:p>
            <a:endParaRPr lang="en-US" sz="2000" dirty="0"/>
          </a:p>
          <a:p>
            <a:pPr marL="0" indent="0">
              <a:buNone/>
            </a:pPr>
            <a:endParaRPr lang="en-US" sz="2000" dirty="0"/>
          </a:p>
          <a:p>
            <a:pPr marL="0" indent="0">
              <a:buNone/>
            </a:pPr>
            <a:endParaRPr 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992690"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200" dirty="0"/>
              <a:t>Facteurs contribuant aux TMS d’origine professionnelle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858536"/>
            <a:ext cx="1569146" cy="1456562"/>
          </a:xfrm>
          <a:prstGeom prst="rect">
            <a:avLst/>
          </a:prstGeom>
        </p:spPr>
      </p:pic>
      <p:grpSp>
        <p:nvGrpSpPr>
          <p:cNvPr id="15" name="Group 14"/>
          <p:cNvGrpSpPr/>
          <p:nvPr/>
        </p:nvGrpSpPr>
        <p:grpSpPr>
          <a:xfrm>
            <a:off x="4211960" y="842611"/>
            <a:ext cx="4177403" cy="2310167"/>
            <a:chOff x="-57921" y="1157333"/>
            <a:chExt cx="4177403" cy="2310167"/>
          </a:xfrm>
        </p:grpSpPr>
        <p:sp>
          <p:nvSpPr>
            <p:cNvPr id="5" name="Content Placeholder 2"/>
            <p:cNvSpPr txBox="1">
              <a:spLocks/>
            </p:cNvSpPr>
            <p:nvPr/>
          </p:nvSpPr>
          <p:spPr>
            <a:xfrm>
              <a:off x="1115615" y="1302296"/>
              <a:ext cx="3003867" cy="2165204"/>
            </a:xfrm>
            <a:prstGeom prst="rect">
              <a:avLst/>
            </a:prstGeom>
          </p:spPr>
          <p:txBody>
            <a:bodyPr vert="horz" lIns="0" tIns="0" rIns="0" bIns="0" rtlCol="0" anchor="t" anchorCtr="0">
              <a:noAutofit/>
            </a:bodyPr>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pPr marL="0" indent="0">
                <a:buNone/>
              </a:pPr>
              <a:r>
                <a:rPr lang="fr-FR" sz="2000" dirty="0">
                  <a:solidFill>
                    <a:srgbClr val="ACC700"/>
                  </a:solidFill>
                </a:rPr>
                <a:t>Aspects organisationnels</a:t>
              </a:r>
            </a:p>
            <a:p>
              <a:pPr marL="0" indent="0">
                <a:buNone/>
              </a:pPr>
              <a:r>
                <a:rPr lang="fr-FR" sz="1100" dirty="0"/>
                <a:t>La façon dont le travail est organisé en termes de nombre d’heures de travail consécutives, de possibilités de faire des pauses, de cadences de travail et de diversité des tâches à accomplir constitue autant d’aspects qui rendent les tâches physiques plus ou moins contraignantes.</a:t>
              </a:r>
            </a:p>
            <a:p>
              <a:endParaRPr lang="en-US" sz="2000" dirty="0"/>
            </a:p>
            <a:p>
              <a:pPr marL="0" indent="0">
                <a:buFont typeface="Wingdings" pitchFamily="2" charset="2"/>
                <a:buNone/>
              </a:pPr>
              <a:endParaRPr lang="en-US" sz="2000" dirty="0"/>
            </a:p>
            <a:p>
              <a:pPr marL="0" indent="0">
                <a:buFont typeface="Wingdings" pitchFamily="2" charset="2"/>
                <a:buNone/>
              </a:pPr>
              <a:endParaRPr lang="en-US" sz="20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21" y="1157333"/>
              <a:ext cx="1426070" cy="1475326"/>
            </a:xfrm>
            <a:prstGeom prst="rect">
              <a:avLst/>
            </a:prstGeom>
          </p:spPr>
        </p:pic>
      </p:grpSp>
      <p:grpSp>
        <p:nvGrpSpPr>
          <p:cNvPr id="18" name="Group 17"/>
          <p:cNvGrpSpPr/>
          <p:nvPr/>
        </p:nvGrpSpPr>
        <p:grpSpPr>
          <a:xfrm>
            <a:off x="1176" y="2603177"/>
            <a:ext cx="4017347" cy="2128812"/>
            <a:chOff x="0" y="2544517"/>
            <a:chExt cx="4017347" cy="2128812"/>
          </a:xfrm>
        </p:grpSpPr>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544517"/>
              <a:ext cx="1332251" cy="1491745"/>
            </a:xfrm>
            <a:prstGeom prst="rect">
              <a:avLst/>
            </a:prstGeom>
          </p:spPr>
        </p:pic>
        <p:sp>
          <p:nvSpPr>
            <p:cNvPr id="13" name="Content Placeholder 2"/>
            <p:cNvSpPr txBox="1">
              <a:spLocks/>
            </p:cNvSpPr>
            <p:nvPr/>
          </p:nvSpPr>
          <p:spPr>
            <a:xfrm>
              <a:off x="1126627" y="2782262"/>
              <a:ext cx="2890720" cy="1891067"/>
            </a:xfrm>
            <a:prstGeom prst="rect">
              <a:avLst/>
            </a:prstGeom>
          </p:spPr>
          <p:txBody>
            <a:bodyPr vert="horz" lIns="0" tIns="0" rIns="0" bIns="0" rtlCol="0" anchor="t" anchorCtr="0">
              <a:noAutofit/>
            </a:bodyPr>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pPr marL="0" indent="0">
                <a:buFont typeface="Wingdings" pitchFamily="2" charset="2"/>
                <a:buNone/>
              </a:pPr>
              <a:r>
                <a:rPr lang="fr-FR" sz="2000" dirty="0">
                  <a:solidFill>
                    <a:srgbClr val="ACC700"/>
                  </a:solidFill>
                </a:rPr>
                <a:t>Aspects </a:t>
              </a:r>
              <a:r>
                <a:rPr lang="fr-FR" sz="2000" dirty="0" err="1">
                  <a:solidFill>
                    <a:srgbClr val="ACC700"/>
                  </a:solidFill>
                </a:rPr>
                <a:t>psychosociaux</a:t>
              </a:r>
              <a:endParaRPr lang="fr-FR" sz="2000" dirty="0">
                <a:solidFill>
                  <a:srgbClr val="ACC700"/>
                </a:solidFill>
              </a:endParaRPr>
            </a:p>
            <a:p>
              <a:pPr marL="0" indent="0">
                <a:buFont typeface="Wingdings" pitchFamily="2" charset="2"/>
                <a:buNone/>
              </a:pPr>
              <a:r>
                <a:rPr lang="fr-FR" sz="1100" dirty="0"/>
                <a:t>L’absence de contrôle sur les tâches à accomplir ou sur la manière ou le rythme suivant lesquels elles doivent être accomplies, ainsi que le manque de soutien de la part de collègues ou du personnel d’encadrement peuvent également accroître le risque de TMS. </a:t>
              </a:r>
            </a:p>
            <a:p>
              <a:pPr marL="0" indent="0">
                <a:buFont typeface="Wingdings" pitchFamily="2" charset="2"/>
                <a:buNone/>
              </a:pPr>
              <a:endParaRPr lang="en-US" sz="2000" dirty="0"/>
            </a:p>
            <a:p>
              <a:pPr marL="0" indent="0">
                <a:buFont typeface="Wingdings" pitchFamily="2" charset="2"/>
                <a:buNone/>
              </a:pPr>
              <a:endParaRPr lang="en-US" sz="2000" dirty="0"/>
            </a:p>
          </p:txBody>
        </p:sp>
      </p:grpSp>
      <p:grpSp>
        <p:nvGrpSpPr>
          <p:cNvPr id="16" name="Group 15"/>
          <p:cNvGrpSpPr/>
          <p:nvPr/>
        </p:nvGrpSpPr>
        <p:grpSpPr>
          <a:xfrm>
            <a:off x="4268349" y="2605523"/>
            <a:ext cx="4048067" cy="1487054"/>
            <a:chOff x="22678" y="2380840"/>
            <a:chExt cx="4048067" cy="1487054"/>
          </a:xfrm>
        </p:grpSpPr>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678" y="2380840"/>
              <a:ext cx="1332251" cy="1487054"/>
            </a:xfrm>
            <a:prstGeom prst="rect">
              <a:avLst/>
            </a:prstGeom>
          </p:spPr>
        </p:pic>
        <p:sp>
          <p:nvSpPr>
            <p:cNvPr id="14" name="Content Placeholder 2"/>
            <p:cNvSpPr txBox="1">
              <a:spLocks/>
            </p:cNvSpPr>
            <p:nvPr/>
          </p:nvSpPr>
          <p:spPr>
            <a:xfrm>
              <a:off x="1121577" y="2629097"/>
              <a:ext cx="2949168" cy="954391"/>
            </a:xfrm>
            <a:prstGeom prst="rect">
              <a:avLst/>
            </a:prstGeom>
          </p:spPr>
          <p:txBody>
            <a:bodyPr vert="horz" lIns="0" tIns="0" rIns="0" bIns="0" rtlCol="0" anchor="t" anchorCtr="0">
              <a:noAutofit/>
            </a:bodyPr>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pPr marL="0" indent="0">
                <a:buNone/>
              </a:pPr>
              <a:r>
                <a:rPr lang="fr-FR" sz="2000" dirty="0">
                  <a:solidFill>
                    <a:srgbClr val="ACC700"/>
                  </a:solidFill>
                </a:rPr>
                <a:t>Caractéristiques des travailleurs</a:t>
              </a:r>
            </a:p>
            <a:p>
              <a:pPr marL="0" indent="0">
                <a:buNone/>
              </a:pPr>
              <a:r>
                <a:rPr lang="fr-FR" sz="1100" dirty="0"/>
                <a:t>L’âge, le </a:t>
              </a:r>
              <a:r>
                <a:rPr lang="fr-FR" sz="1000" dirty="0">
                  <a:solidFill>
                    <a:schemeClr val="accent1"/>
                  </a:solidFill>
                </a:rPr>
                <a:t>sexe,</a:t>
              </a:r>
              <a:r>
                <a:rPr lang="fr-FR" sz="1100" dirty="0"/>
                <a:t> la taille, l’état de santé, le manque de formation, etc. peuvent également être des facteurs de risque de TMS si les risques ne sont pas gérés correctement. </a:t>
              </a:r>
            </a:p>
            <a:p>
              <a:endParaRPr lang="en-US" sz="2000" dirty="0"/>
            </a:p>
            <a:p>
              <a:endParaRPr lang="en-US" sz="2000" dirty="0"/>
            </a:p>
            <a:p>
              <a:endParaRPr lang="en-US" sz="2000" dirty="0"/>
            </a:p>
            <a:p>
              <a:pPr marL="0" indent="0">
                <a:buFont typeface="Wingdings" pitchFamily="2" charset="2"/>
                <a:buNone/>
              </a:pPr>
              <a:endParaRPr lang="en-US" sz="2000" dirty="0"/>
            </a:p>
            <a:p>
              <a:pPr marL="0" indent="0">
                <a:buFont typeface="Wingdings" pitchFamily="2" charset="2"/>
                <a:buNone/>
              </a:pPr>
              <a:endParaRPr lang="en-US" sz="2000" dirty="0"/>
            </a:p>
          </p:txBody>
        </p:sp>
      </p:grpSp>
    </p:spTree>
    <p:extLst>
      <p:ext uri="{BB962C8B-B14F-4D97-AF65-F5344CB8AC3E}">
        <p14:creationId xmlns:p14="http://schemas.microsoft.com/office/powerpoint/2010/main" val="2664082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627534"/>
            <a:ext cx="7056784" cy="3312368"/>
          </a:xfrm>
        </p:spPr>
        <p:txBody>
          <a:bodyPr lIns="0" tIns="0" rIns="0" bIns="0">
            <a:noAutofit/>
          </a:bodyPr>
          <a:lstStyle/>
          <a:p>
            <a:endParaRPr lang="en-US" sz="2000" dirty="0"/>
          </a:p>
          <a:p>
            <a:r>
              <a:rPr lang="fr-FR" sz="2000" dirty="0"/>
              <a:t>L’évaluation des risques est un examen systématique de tous les aspects du travail, en vue d’établir:</a:t>
            </a:r>
          </a:p>
          <a:p>
            <a:pPr lvl="1"/>
            <a:r>
              <a:rPr lang="fr-FR" sz="2000" dirty="0"/>
              <a:t>les causes potentielles d’accidents ou de blessures</a:t>
            </a:r>
          </a:p>
          <a:p>
            <a:pPr lvl="1"/>
            <a:r>
              <a:rPr lang="fr-FR" sz="2000" dirty="0"/>
              <a:t>les possibilités d’élimination des dangers et, en cas d’impossibilité,</a:t>
            </a:r>
          </a:p>
          <a:p>
            <a:pPr lvl="1"/>
            <a:r>
              <a:rPr lang="fr-FR" sz="2000" dirty="0"/>
              <a:t>les mesures de prévention ou de protection qui doivent être mises en place pour maîtriser les risques.</a:t>
            </a:r>
          </a:p>
          <a:p>
            <a:endParaRPr lang="en-GB" altLang="en-US" sz="2000" dirty="0"/>
          </a:p>
          <a:p>
            <a:r>
              <a:rPr lang="fr-FR" sz="2000" dirty="0"/>
              <a:t>L’évaluation des risques est la base pour une prévention et une gestion efficace des TMS.</a:t>
            </a:r>
          </a:p>
          <a:p>
            <a:pPr marL="0" indent="0">
              <a:buNone/>
            </a:pPr>
            <a:endParaRPr lang="en-GB" altLang="en-US" sz="2000" dirty="0"/>
          </a:p>
          <a:p>
            <a:endParaRPr lang="en-US" sz="2000" dirty="0"/>
          </a:p>
          <a:p>
            <a:endParaRPr lang="en-US" sz="2000" dirty="0"/>
          </a:p>
          <a:p>
            <a:pPr marL="0" indent="0">
              <a:buNone/>
            </a:pPr>
            <a:endParaRPr lang="en-US" sz="2000" dirty="0"/>
          </a:p>
          <a:p>
            <a:pPr marL="0" indent="0">
              <a:buNone/>
            </a:pPr>
            <a:endParaRPr 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58262"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Qu’est-ce qu’une évaluation des risques?</a:t>
            </a:r>
          </a:p>
        </p:txBody>
      </p:sp>
    </p:spTree>
    <p:extLst>
      <p:ext uri="{BB962C8B-B14F-4D97-AF65-F5344CB8AC3E}">
        <p14:creationId xmlns:p14="http://schemas.microsoft.com/office/powerpoint/2010/main" val="306577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19248" y="1102551"/>
            <a:ext cx="3848696" cy="1923604"/>
          </a:xfrm>
        </p:spPr>
        <p:txBody>
          <a:bodyPr lIns="0" tIns="0" rIns="0" bIns="0">
            <a:spAutoFit/>
          </a:bodyPr>
          <a:lstStyle/>
          <a:p>
            <a:pPr marL="0" indent="0">
              <a:buNone/>
            </a:pPr>
            <a:endParaRPr lang="en-US" sz="2000" dirty="0"/>
          </a:p>
          <a:p>
            <a:pPr marL="342900" indent="-342900"/>
            <a:r>
              <a:rPr lang="fr-FR" sz="2000"/>
              <a:t>L’évaluation des risques de TMS implique les mêmes principes et processus de base que pour les autres risques professionnels.</a:t>
            </a:r>
          </a:p>
          <a:p>
            <a:pPr marL="0" indent="0">
              <a:buNone/>
            </a:pPr>
            <a:endParaRPr lang="en-GB" alt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58064" y="-92546"/>
            <a:ext cx="7758352" cy="792088"/>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Évaluation des risques de TMS</a:t>
            </a:r>
          </a:p>
        </p:txBody>
      </p:sp>
      <p:grpSp>
        <p:nvGrpSpPr>
          <p:cNvPr id="6" name="Group 5"/>
          <p:cNvGrpSpPr/>
          <p:nvPr/>
        </p:nvGrpSpPr>
        <p:grpSpPr>
          <a:xfrm>
            <a:off x="3995936" y="483518"/>
            <a:ext cx="4408288" cy="4379138"/>
            <a:chOff x="-158403" y="-72008"/>
            <a:chExt cx="5177737" cy="514350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403" y="-72008"/>
              <a:ext cx="5177737" cy="5143500"/>
            </a:xfrm>
            <a:prstGeom prst="rect">
              <a:avLst/>
            </a:prstGeom>
          </p:spPr>
        </p:pic>
        <p:sp>
          <p:nvSpPr>
            <p:cNvPr id="9" name="TextBox 8"/>
            <p:cNvSpPr txBox="1"/>
            <p:nvPr/>
          </p:nvSpPr>
          <p:spPr>
            <a:xfrm rot="16200000">
              <a:off x="1926459" y="492401"/>
              <a:ext cx="1285013" cy="325348"/>
            </a:xfrm>
            <a:prstGeom prst="rect">
              <a:avLst/>
            </a:prstGeom>
            <a:noFill/>
          </p:spPr>
          <p:txBody>
            <a:bodyPr wrap="square" rtlCol="0">
              <a:spAutoFit/>
            </a:bodyPr>
            <a:lstStyle/>
            <a:p>
              <a:pPr algn="ctr"/>
              <a:r>
                <a:rPr lang="fr-FR" sz="1200" b="1">
                  <a:solidFill>
                    <a:schemeClr val="accent1"/>
                  </a:solidFill>
                  <a:latin typeface="+mj-lt"/>
                  <a:ea typeface="+mj-ea"/>
                  <a:cs typeface="Trebuchet MS"/>
                </a:rPr>
                <a:t>Préparation</a:t>
              </a:r>
            </a:p>
          </p:txBody>
        </p:sp>
        <p:sp>
          <p:nvSpPr>
            <p:cNvPr id="10" name="TextBox 9"/>
            <p:cNvSpPr txBox="1"/>
            <p:nvPr/>
          </p:nvSpPr>
          <p:spPr>
            <a:xfrm rot="19770935">
              <a:off x="3419580" y="1557931"/>
              <a:ext cx="1333473" cy="325348"/>
            </a:xfrm>
            <a:prstGeom prst="rect">
              <a:avLst/>
            </a:prstGeom>
            <a:noFill/>
          </p:spPr>
          <p:txBody>
            <a:bodyPr wrap="square" rtlCol="0">
              <a:spAutoFit/>
            </a:bodyPr>
            <a:lstStyle/>
            <a:p>
              <a:pPr algn="ctr"/>
              <a:r>
                <a:rPr lang="fr-FR" sz="1200" b="1">
                  <a:solidFill>
                    <a:schemeClr val="accent1"/>
                  </a:solidFill>
                  <a:latin typeface="+mj-lt"/>
                  <a:ea typeface="+mj-ea"/>
                  <a:cs typeface="Trebuchet MS"/>
                </a:rPr>
                <a:t>Identification</a:t>
              </a:r>
            </a:p>
          </p:txBody>
        </p:sp>
        <p:sp>
          <p:nvSpPr>
            <p:cNvPr id="11" name="TextBox 10"/>
            <p:cNvSpPr txBox="1"/>
            <p:nvPr/>
          </p:nvSpPr>
          <p:spPr>
            <a:xfrm rot="1752754">
              <a:off x="3316087" y="3430618"/>
              <a:ext cx="1157511" cy="276999"/>
            </a:xfrm>
            <a:prstGeom prst="rect">
              <a:avLst/>
            </a:prstGeom>
            <a:noFill/>
          </p:spPr>
          <p:txBody>
            <a:bodyPr wrap="square" rtlCol="0">
              <a:spAutoFit/>
            </a:bodyPr>
            <a:lstStyle/>
            <a:p>
              <a:pPr algn="ctr"/>
              <a:r>
                <a:rPr lang="fr-FR" sz="1200" b="1">
                  <a:solidFill>
                    <a:schemeClr val="accent1"/>
                  </a:solidFill>
                  <a:latin typeface="+mj-lt"/>
                  <a:ea typeface="+mj-ea"/>
                  <a:cs typeface="Trebuchet MS"/>
                </a:rPr>
                <a:t>Évaluation</a:t>
              </a:r>
            </a:p>
          </p:txBody>
        </p:sp>
        <p:sp>
          <p:nvSpPr>
            <p:cNvPr id="12" name="TextBox 11"/>
            <p:cNvSpPr txBox="1"/>
            <p:nvPr/>
          </p:nvSpPr>
          <p:spPr>
            <a:xfrm rot="19738701">
              <a:off x="543735" y="3270412"/>
              <a:ext cx="1334404" cy="325348"/>
            </a:xfrm>
            <a:prstGeom prst="rect">
              <a:avLst/>
            </a:prstGeom>
            <a:noFill/>
          </p:spPr>
          <p:txBody>
            <a:bodyPr wrap="square" rtlCol="0">
              <a:spAutoFit/>
            </a:bodyPr>
            <a:lstStyle/>
            <a:p>
              <a:pPr algn="ctr"/>
              <a:r>
                <a:rPr lang="fr-FR" sz="1200" b="1">
                  <a:solidFill>
                    <a:schemeClr val="accent1"/>
                  </a:solidFill>
                  <a:latin typeface="+mj-lt"/>
                  <a:ea typeface="+mj-ea"/>
                  <a:cs typeface="Trebuchet MS"/>
                </a:rPr>
                <a:t>Plan d’action</a:t>
              </a:r>
            </a:p>
          </p:txBody>
        </p:sp>
        <p:sp>
          <p:nvSpPr>
            <p:cNvPr id="13" name="TextBox 12"/>
            <p:cNvSpPr txBox="1"/>
            <p:nvPr/>
          </p:nvSpPr>
          <p:spPr>
            <a:xfrm rot="1775785">
              <a:off x="248948" y="1773474"/>
              <a:ext cx="1459704" cy="295956"/>
            </a:xfrm>
            <a:prstGeom prst="rect">
              <a:avLst/>
            </a:prstGeom>
            <a:noFill/>
          </p:spPr>
          <p:txBody>
            <a:bodyPr wrap="square" rtlCol="0">
              <a:spAutoFit/>
            </a:bodyPr>
            <a:lstStyle/>
            <a:p>
              <a:pPr algn="ctr"/>
              <a:r>
                <a:rPr lang="fr-FR" sz="1200" b="1">
                  <a:solidFill>
                    <a:schemeClr val="accent1"/>
                  </a:solidFill>
                  <a:latin typeface="+mj-lt"/>
                  <a:ea typeface="+mj-ea"/>
                  <a:cs typeface="Trebuchet MS"/>
                </a:rPr>
                <a:t>Agir</a:t>
              </a:r>
            </a:p>
          </p:txBody>
        </p:sp>
        <p:sp>
          <p:nvSpPr>
            <p:cNvPr id="14" name="TextBox 13"/>
            <p:cNvSpPr txBox="1"/>
            <p:nvPr/>
          </p:nvSpPr>
          <p:spPr>
            <a:xfrm rot="5231705">
              <a:off x="1604829" y="821576"/>
              <a:ext cx="1275443" cy="325348"/>
            </a:xfrm>
            <a:prstGeom prst="rect">
              <a:avLst/>
            </a:prstGeom>
            <a:noFill/>
          </p:spPr>
          <p:txBody>
            <a:bodyPr wrap="square" rtlCol="0">
              <a:spAutoFit/>
            </a:bodyPr>
            <a:lstStyle/>
            <a:p>
              <a:pPr algn="ctr"/>
              <a:r>
                <a:rPr lang="fr-FR" sz="1200" b="1" dirty="0">
                  <a:solidFill>
                    <a:schemeClr val="accent1"/>
                  </a:solidFill>
                  <a:latin typeface="+mj-lt"/>
                  <a:ea typeface="+mj-ea"/>
                  <a:cs typeface="Trebuchet MS"/>
                </a:rPr>
                <a:t>Suivi</a:t>
              </a:r>
            </a:p>
          </p:txBody>
        </p:sp>
        <p:sp>
          <p:nvSpPr>
            <p:cNvPr id="15" name="TextBox 14"/>
            <p:cNvSpPr txBox="1"/>
            <p:nvPr/>
          </p:nvSpPr>
          <p:spPr>
            <a:xfrm>
              <a:off x="1380318" y="2087420"/>
              <a:ext cx="2056358" cy="690564"/>
            </a:xfrm>
            <a:prstGeom prst="rect">
              <a:avLst/>
            </a:prstGeom>
            <a:noFill/>
          </p:spPr>
          <p:txBody>
            <a:bodyPr wrap="square" rtlCol="0">
              <a:spAutoFit/>
            </a:bodyPr>
            <a:lstStyle/>
            <a:p>
              <a:pPr algn="ctr"/>
              <a:r>
                <a:rPr lang="fr-FR" sz="1600" b="1">
                  <a:solidFill>
                    <a:schemeClr val="accent1"/>
                  </a:solidFill>
                  <a:latin typeface="+mj-lt"/>
                  <a:ea typeface="+mj-ea"/>
                  <a:cs typeface="Trebuchet MS"/>
                </a:rPr>
                <a:t>ÉVALUATION</a:t>
              </a:r>
            </a:p>
            <a:p>
              <a:pPr algn="ctr"/>
              <a:r>
                <a:rPr lang="fr-FR" sz="1600" b="1">
                  <a:solidFill>
                    <a:schemeClr val="accent1"/>
                  </a:solidFill>
                  <a:latin typeface="+mj-lt"/>
                  <a:ea typeface="+mj-ea"/>
                  <a:cs typeface="Trebuchet MS"/>
                </a:rPr>
                <a:t>DES RISQUES</a:t>
              </a:r>
            </a:p>
          </p:txBody>
        </p:sp>
      </p:grpSp>
    </p:spTree>
    <p:extLst>
      <p:ext uri="{BB962C8B-B14F-4D97-AF65-F5344CB8AC3E}">
        <p14:creationId xmlns:p14="http://schemas.microsoft.com/office/powerpoint/2010/main" val="1615611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7768" y="915567"/>
            <a:ext cx="7830616" cy="3816424"/>
          </a:xfrm>
        </p:spPr>
        <p:txBody>
          <a:bodyPr lIns="0" tIns="0" rIns="0" bIns="0">
            <a:normAutofit fontScale="92500" lnSpcReduction="10000"/>
          </a:bodyPr>
          <a:lstStyle/>
          <a:p>
            <a:pPr marL="342900" indent="-342900"/>
            <a:r>
              <a:rPr lang="fr-FR" sz="2000" dirty="0"/>
              <a:t>Décider qui dirigera le processus</a:t>
            </a:r>
          </a:p>
          <a:p>
            <a:pPr marL="444150" lvl="1" indent="-342900"/>
            <a:r>
              <a:rPr lang="fr-FR" sz="1800" dirty="0"/>
              <a:t>Il peut s’agir de l’employeur lui-même, d’un travailleur désigné par l’employeur, d’un expert en matière de santé et de sécurité, etc.</a:t>
            </a:r>
          </a:p>
          <a:p>
            <a:pPr marL="342900" indent="-342900"/>
            <a:r>
              <a:rPr lang="fr-FR" sz="2000" dirty="0"/>
              <a:t>Examiner les ressources disponibles </a:t>
            </a:r>
          </a:p>
          <a:p>
            <a:pPr marL="444150" lvl="1" indent="-342900"/>
            <a:r>
              <a:rPr lang="fr-FR" sz="1800" dirty="0"/>
              <a:t>Liste ou description des activités professionnelles/tâches impliquant des risques de TMS</a:t>
            </a:r>
          </a:p>
          <a:p>
            <a:pPr marL="444150" lvl="1" indent="-342900"/>
            <a:r>
              <a:rPr lang="fr-FR" sz="1800" dirty="0"/>
              <a:t>Toute information: dossiers consignant les accidents et les problèmes de santé, plaintes des travailleurs, statistiques sur l’absentéisme</a:t>
            </a:r>
          </a:p>
          <a:p>
            <a:pPr marL="444150" lvl="1" indent="-342900"/>
            <a:r>
              <a:rPr lang="fr-FR" sz="1800" dirty="0"/>
              <a:t>Orientations sur les TMS émanant des organismes nationaux compétents (ministères, instituts nationaux de sécurité et de santé, etc.)</a:t>
            </a:r>
          </a:p>
          <a:p>
            <a:pPr marL="444150" lvl="1" indent="-342900"/>
            <a:r>
              <a:rPr lang="fr-FR" sz="1800" dirty="0"/>
              <a:t>Guides, listes de contrôle ou manuels produits par les fédérations professionnelles</a:t>
            </a:r>
          </a:p>
          <a:p>
            <a:pPr marL="342900" indent="-342900"/>
            <a:r>
              <a:rPr lang="fr-FR" sz="2000" dirty="0"/>
              <a:t>Décider comment et quand les travailleurs seront impliqués et informés.</a:t>
            </a:r>
          </a:p>
          <a:p>
            <a:pPr marL="342900" indent="-342900"/>
            <a:r>
              <a:rPr lang="fr-FR" sz="2000" dirty="0"/>
              <a:t>Planifier – décider de ce qui se passera et quand</a:t>
            </a:r>
          </a:p>
          <a:p>
            <a:pPr marL="0" indent="0">
              <a:buNone/>
            </a:pPr>
            <a:endParaRPr lang="en-US" sz="2000" dirty="0"/>
          </a:p>
          <a:p>
            <a:pPr marL="0" indent="0">
              <a:buNone/>
            </a:pPr>
            <a:endParaRPr 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552" y="0"/>
            <a:ext cx="8280920"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Préparation </a:t>
            </a:r>
            <a:br>
              <a:rPr lang="fr-FR" sz="2400"/>
            </a:br>
            <a:r>
              <a:rPr lang="fr-FR" sz="1800"/>
              <a:t>Quelques questions à aborder avant d’entamer le processus</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296" y="-236562"/>
            <a:ext cx="2054356" cy="2307341"/>
          </a:xfrm>
          <a:prstGeom prst="rect">
            <a:avLst/>
          </a:prstGeom>
        </p:spPr>
      </p:pic>
    </p:spTree>
    <p:extLst>
      <p:ext uri="{BB962C8B-B14F-4D97-AF65-F5344CB8AC3E}">
        <p14:creationId xmlns:p14="http://schemas.microsoft.com/office/powerpoint/2010/main" val="3970164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915566"/>
            <a:ext cx="7272808" cy="3577903"/>
          </a:xfrm>
        </p:spPr>
        <p:txBody>
          <a:bodyPr lIns="0" tIns="0" rIns="0" bIns="0">
            <a:normAutofit fontScale="92500" lnSpcReduction="10000"/>
          </a:bodyPr>
          <a:lstStyle/>
          <a:p>
            <a:r>
              <a:rPr lang="fr-FR" sz="2000" dirty="0"/>
              <a:t>Les facteurs à rechercher en ce qui concerne les TMS sont les suivants:</a:t>
            </a:r>
          </a:p>
          <a:p>
            <a:pPr lvl="1"/>
            <a:r>
              <a:rPr lang="fr-FR" sz="2000" b="1" dirty="0"/>
              <a:t>Facteurs physiques et environnementaux </a:t>
            </a:r>
            <a:r>
              <a:rPr lang="fr-FR" sz="1800" dirty="0"/>
              <a:t>[par exemple, postures de travail, travail répétitif, charges lourdes, (mauvais) éclairage, (basses) températures, etc.]</a:t>
            </a:r>
          </a:p>
          <a:p>
            <a:pPr lvl="1"/>
            <a:r>
              <a:rPr lang="fr-FR" sz="2000" b="1" dirty="0"/>
              <a:t>Aspects organisationnels </a:t>
            </a:r>
            <a:r>
              <a:rPr lang="fr-FR" sz="1800" dirty="0"/>
              <a:t>(par exemple, longues heures de travail, possibilités de faire des pauses, cadences de travail, etc.)</a:t>
            </a:r>
          </a:p>
          <a:p>
            <a:pPr lvl="1"/>
            <a:r>
              <a:rPr lang="fr-FR" sz="2000" b="1" dirty="0"/>
              <a:t>Aspects</a:t>
            </a:r>
            <a:r>
              <a:rPr lang="fr-FR" dirty="0"/>
              <a:t> </a:t>
            </a:r>
            <a:r>
              <a:rPr lang="fr-FR" sz="2000" b="1" dirty="0" err="1"/>
              <a:t>psychosociaux</a:t>
            </a:r>
            <a:r>
              <a:rPr lang="fr-FR" sz="2000" b="1" dirty="0"/>
              <a:t> </a:t>
            </a:r>
            <a:r>
              <a:rPr lang="fr-FR" sz="1800" dirty="0"/>
              <a:t>(par exemple, contrôle sur les tâches, soutien de la part de collègues ou du personnel d’encadrement, etc.)</a:t>
            </a:r>
          </a:p>
          <a:p>
            <a:pPr lvl="1"/>
            <a:r>
              <a:rPr lang="fr-FR" sz="2000" b="1" dirty="0"/>
              <a:t>Caractéristiques des travailleurs </a:t>
            </a:r>
            <a:r>
              <a:rPr lang="fr-FR" sz="1800" dirty="0"/>
              <a:t>(par </a:t>
            </a:r>
            <a:r>
              <a:rPr lang="fr-FR" sz="1800" dirty="0"/>
              <a:t>exemple, l’âge, le sexe, la </a:t>
            </a:r>
            <a:r>
              <a:rPr lang="fr-FR" sz="1800" dirty="0"/>
              <a:t>capacité physique, les antécédents médicaux, la taille, etc.)</a:t>
            </a:r>
          </a:p>
          <a:p>
            <a:pPr marL="141750" lvl="1" indent="0">
              <a:buNone/>
            </a:pPr>
            <a:endParaRPr lang="en-GB" altLang="en-US" sz="2000" dirty="0"/>
          </a:p>
          <a:p>
            <a:r>
              <a:rPr lang="fr-FR" sz="2000" dirty="0"/>
              <a:t>La combinaison et l’interaction entre tous ces facteurs doit être prise en compte.</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552" y="0"/>
            <a:ext cx="712879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200" dirty="0"/>
              <a:t>Identifier les facteurs de </a:t>
            </a:r>
            <a:r>
              <a:rPr lang="fr-FR" sz="2400" dirty="0">
                <a:solidFill>
                  <a:schemeClr val="accent1"/>
                </a:solidFill>
                <a:latin typeface="+mn-lt"/>
                <a:ea typeface="+mn-ea"/>
                <a:cs typeface="+mn-cs"/>
              </a:rPr>
              <a:t>risques d</a:t>
            </a:r>
            <a:r>
              <a:rPr lang="fr-FR" sz="2200" dirty="0"/>
              <a:t>e TMS sur le lieu de travail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7040" y="-236562"/>
            <a:ext cx="2100076" cy="2282957"/>
          </a:xfrm>
          <a:prstGeom prst="rect">
            <a:avLst/>
          </a:prstGeom>
        </p:spPr>
      </p:pic>
    </p:spTree>
    <p:extLst>
      <p:ext uri="{BB962C8B-B14F-4D97-AF65-F5344CB8AC3E}">
        <p14:creationId xmlns:p14="http://schemas.microsoft.com/office/powerpoint/2010/main" val="1225420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915566"/>
            <a:ext cx="7416824" cy="3672408"/>
          </a:xfrm>
        </p:spPr>
        <p:txBody>
          <a:bodyPr lIns="0" tIns="0" rIns="0" bIns="0">
            <a:normAutofit fontScale="92500" lnSpcReduction="10000"/>
          </a:bodyPr>
          <a:lstStyle/>
          <a:p>
            <a:pPr>
              <a:lnSpc>
                <a:spcPct val="90000"/>
              </a:lnSpc>
            </a:pPr>
            <a:r>
              <a:rPr lang="fr-FR" sz="2000" dirty="0"/>
              <a:t>Une attention particulière doit être portée aux travailleurs susceptibles d’être exposés à un risque accru de TMS.</a:t>
            </a:r>
          </a:p>
          <a:p>
            <a:pPr marL="0" indent="0">
              <a:lnSpc>
                <a:spcPct val="90000"/>
              </a:lnSpc>
              <a:buNone/>
            </a:pPr>
            <a:endParaRPr lang="en-GB" altLang="en-US" sz="2000" dirty="0"/>
          </a:p>
          <a:p>
            <a:pPr>
              <a:lnSpc>
                <a:spcPct val="90000"/>
              </a:lnSpc>
            </a:pPr>
            <a:r>
              <a:rPr lang="fr-FR" sz="2000" dirty="0"/>
              <a:t>Ces groupes risquent davantage de souffrir de TMS en raison:</a:t>
            </a:r>
          </a:p>
          <a:p>
            <a:pPr marL="269875" indent="-182563">
              <a:lnSpc>
                <a:spcPct val="90000"/>
              </a:lnSpc>
              <a:buNone/>
            </a:pPr>
            <a:r>
              <a:rPr lang="fr-FR" sz="1800" b="0" dirty="0">
                <a:solidFill>
                  <a:schemeClr val="tx1"/>
                </a:solidFill>
              </a:rPr>
              <a:t>• d’une exposition répétée ou cumulée à des </a:t>
            </a:r>
            <a:r>
              <a:rPr lang="fr-FR" sz="1800" b="0" dirty="0">
                <a:solidFill>
                  <a:schemeClr val="tx1"/>
                </a:solidFill>
              </a:rPr>
              <a:t>facteurs de risques de TMS, comme:</a:t>
            </a:r>
          </a:p>
          <a:p>
            <a:pPr marL="269875" lvl="2" indent="0">
              <a:lnSpc>
                <a:spcPct val="90000"/>
              </a:lnSpc>
              <a:buNone/>
            </a:pPr>
            <a:r>
              <a:rPr lang="fr-FR" sz="1800" dirty="0"/>
              <a:t>des mouvements répétitifs des mains ou des bras, des vibrations, le fait de transporter ou de déplacer des charges lourdes, le stress, l’intimidation et le harcèlement, etc. </a:t>
            </a:r>
          </a:p>
          <a:p>
            <a:pPr marL="269875" lvl="1" indent="-182563">
              <a:lnSpc>
                <a:spcPct val="90000"/>
              </a:lnSpc>
            </a:pPr>
            <a:r>
              <a:rPr lang="fr-FR" sz="1800" b="0" dirty="0">
                <a:solidFill>
                  <a:schemeClr val="tx1"/>
                </a:solidFill>
              </a:rPr>
              <a:t>des secteurs dans lesquels ils travaillent, (par ex. la construction, l’agriculture, la santé et l’action sociale)</a:t>
            </a:r>
          </a:p>
          <a:p>
            <a:pPr marL="269875" lvl="1" indent="-182563">
              <a:lnSpc>
                <a:spcPct val="90000"/>
              </a:lnSpc>
            </a:pPr>
            <a:r>
              <a:rPr lang="fr-FR" sz="1800" b="0" dirty="0">
                <a:solidFill>
                  <a:schemeClr val="tx1"/>
                </a:solidFill>
              </a:rPr>
              <a:t>du type d’emploi qu’ils sont plus susceptibles d’occuper, notamment des exemples typiques d’emplois manuels ou moins qualifiés (qui présentent une prévalence accrue de TMS)</a:t>
            </a:r>
          </a:p>
          <a:p>
            <a:pPr marL="269875" lvl="1" indent="-182563">
              <a:lnSpc>
                <a:spcPct val="90000"/>
              </a:lnSpc>
            </a:pPr>
            <a:r>
              <a:rPr lang="fr-FR" sz="1800" dirty="0"/>
              <a:t>de facteurs individuels, par ex. un manque d’expérience ou de formation, l’état de santé</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Identifier les personnes à risque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7040" y="-236562"/>
            <a:ext cx="2100076" cy="2282957"/>
          </a:xfrm>
          <a:prstGeom prst="rect">
            <a:avLst/>
          </a:prstGeom>
        </p:spPr>
      </p:pic>
    </p:spTree>
    <p:extLst>
      <p:ext uri="{BB962C8B-B14F-4D97-AF65-F5344CB8AC3E}">
        <p14:creationId xmlns:p14="http://schemas.microsoft.com/office/powerpoint/2010/main" val="551287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915566"/>
            <a:ext cx="7128792" cy="3312368"/>
          </a:xfrm>
        </p:spPr>
        <p:txBody>
          <a:bodyPr lIns="0" tIns="0" rIns="0" bIns="0">
            <a:noAutofit/>
          </a:bodyPr>
          <a:lstStyle/>
          <a:p>
            <a:r>
              <a:rPr lang="fr-FR" sz="2000" dirty="0"/>
              <a:t>Évaluer les risques associés aux dangers identifiés en examinant:</a:t>
            </a:r>
          </a:p>
          <a:p>
            <a:pPr lvl="1"/>
            <a:r>
              <a:rPr lang="fr-FR" sz="2000" dirty="0"/>
              <a:t>Quelle est la probabilité qu’un danger puisse nuire à quelqu’un</a:t>
            </a:r>
          </a:p>
          <a:p>
            <a:pPr lvl="1"/>
            <a:r>
              <a:rPr lang="fr-FR" sz="2000" dirty="0"/>
              <a:t>À quel point ce préjudice peut être grave</a:t>
            </a:r>
          </a:p>
          <a:p>
            <a:pPr lvl="1"/>
            <a:r>
              <a:rPr lang="fr-FR" sz="2000" dirty="0"/>
              <a:t>Si les travailleurs sont exposés souvent à ce danger, et combien d’entre eux le sont</a:t>
            </a:r>
          </a:p>
          <a:p>
            <a:r>
              <a:rPr lang="fr-FR" sz="2000" dirty="0"/>
              <a:t>Établir les priorités sur la base des évaluations des risques.</a:t>
            </a:r>
          </a:p>
          <a:p>
            <a:r>
              <a:rPr lang="fr-FR" sz="2000" dirty="0"/>
              <a:t>Il est essentiel de hiérarchiser les actions à entreprendre pour prévenir ou réduire les TMS.</a:t>
            </a:r>
          </a:p>
          <a:p>
            <a:pPr>
              <a:lnSpc>
                <a:spcPct val="90000"/>
              </a:lnSpc>
            </a:pPr>
            <a:endParaRPr lang="en-US" sz="2000" dirty="0">
              <a:solidFill>
                <a:srgbClr val="FF0000"/>
              </a:solidFill>
            </a:endParaRPr>
          </a:p>
          <a:p>
            <a:pPr marL="0" indent="0">
              <a:buNone/>
            </a:pPr>
            <a:endParaRPr lang="en-US" sz="2000" dirty="0"/>
          </a:p>
          <a:p>
            <a:pPr marL="0" indent="0">
              <a:buNone/>
            </a:pPr>
            <a:endParaRPr 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200" dirty="0"/>
              <a:t>Évaluer les risques et les classer par ordre de priorité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296" y="-238577"/>
            <a:ext cx="2081788" cy="2316485"/>
          </a:xfrm>
          <a:prstGeom prst="rect">
            <a:avLst/>
          </a:prstGeom>
        </p:spPr>
      </p:pic>
    </p:spTree>
    <p:extLst>
      <p:ext uri="{BB962C8B-B14F-4D97-AF65-F5344CB8AC3E}">
        <p14:creationId xmlns:p14="http://schemas.microsoft.com/office/powerpoint/2010/main" val="524176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987574"/>
            <a:ext cx="7200800" cy="3312368"/>
          </a:xfrm>
        </p:spPr>
        <p:txBody>
          <a:bodyPr lIns="0" tIns="0" rIns="0" bIns="0">
            <a:noAutofit/>
          </a:bodyPr>
          <a:lstStyle/>
          <a:p>
            <a:pPr>
              <a:lnSpc>
                <a:spcPct val="80000"/>
              </a:lnSpc>
            </a:pPr>
            <a:r>
              <a:rPr lang="fr-FR" sz="2000" dirty="0"/>
              <a:t>S’entendre sur les mesures à prendre pour éliminer ou réduire les risques</a:t>
            </a:r>
          </a:p>
          <a:p>
            <a:pPr marL="0" indent="0">
              <a:lnSpc>
                <a:spcPct val="80000"/>
              </a:lnSpc>
              <a:buNone/>
            </a:pPr>
            <a:endParaRPr lang="en-GB" altLang="en-US" sz="2000" dirty="0"/>
          </a:p>
          <a:p>
            <a:pPr>
              <a:lnSpc>
                <a:spcPct val="80000"/>
              </a:lnSpc>
            </a:pPr>
            <a:r>
              <a:rPr lang="fr-FR" sz="2000" dirty="0"/>
              <a:t>Mettre en place un plan d’action. Un bon plan d’action comprend:</a:t>
            </a:r>
          </a:p>
          <a:p>
            <a:pPr lvl="1">
              <a:lnSpc>
                <a:spcPct val="80000"/>
              </a:lnSpc>
            </a:pPr>
            <a:r>
              <a:rPr lang="fr-FR" sz="1800" b="0" dirty="0"/>
              <a:t>Description du problème/risque</a:t>
            </a:r>
          </a:p>
          <a:p>
            <a:pPr lvl="1">
              <a:lnSpc>
                <a:spcPct val="80000"/>
              </a:lnSpc>
            </a:pPr>
            <a:r>
              <a:rPr lang="fr-FR" sz="1800" b="0" dirty="0"/>
              <a:t>Priorité accordée à cette question</a:t>
            </a:r>
          </a:p>
          <a:p>
            <a:pPr lvl="1">
              <a:lnSpc>
                <a:spcPct val="80000"/>
              </a:lnSpc>
            </a:pPr>
            <a:r>
              <a:rPr lang="fr-FR" sz="1800" b="0" dirty="0"/>
              <a:t>Solutions (mesures de prévention/protection) - les mesures qui seront appliquées</a:t>
            </a:r>
          </a:p>
          <a:p>
            <a:pPr lvl="1">
              <a:lnSpc>
                <a:spcPct val="80000"/>
              </a:lnSpc>
            </a:pPr>
            <a:r>
              <a:rPr lang="fr-FR" sz="1800" b="0" dirty="0"/>
              <a:t>Responsabilité - qui dirigera les actions</a:t>
            </a:r>
          </a:p>
          <a:p>
            <a:pPr lvl="1">
              <a:lnSpc>
                <a:spcPct val="80000"/>
              </a:lnSpc>
            </a:pPr>
            <a:r>
              <a:rPr lang="fr-FR" sz="1800" b="0" dirty="0"/>
              <a:t>Ressources - en termes d’argent, de temps, etc.</a:t>
            </a:r>
          </a:p>
          <a:p>
            <a:pPr lvl="1">
              <a:lnSpc>
                <a:spcPct val="80000"/>
              </a:lnSpc>
            </a:pPr>
            <a:r>
              <a:rPr lang="fr-FR" sz="1800" b="0" dirty="0"/>
              <a:t>Calendrier - ce qui sera fait et quand</a:t>
            </a:r>
          </a:p>
          <a:p>
            <a:pPr lvl="1">
              <a:lnSpc>
                <a:spcPct val="80000"/>
              </a:lnSpc>
            </a:pPr>
            <a:r>
              <a:rPr lang="fr-FR" sz="1800" b="0" dirty="0"/>
              <a:t>Évaluation - comment vous saurez si les solutions mises en œuvre ont été efficaces</a:t>
            </a:r>
          </a:p>
          <a:p>
            <a:pPr marL="0" indent="0">
              <a:buNone/>
            </a:pPr>
            <a:endParaRPr 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Déterminer les mesures préventives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250858"/>
            <a:ext cx="2033020" cy="2243333"/>
          </a:xfrm>
          <a:prstGeom prst="rect">
            <a:avLst/>
          </a:prstGeom>
        </p:spPr>
      </p:pic>
    </p:spTree>
    <p:extLst>
      <p:ext uri="{BB962C8B-B14F-4D97-AF65-F5344CB8AC3E}">
        <p14:creationId xmlns:p14="http://schemas.microsoft.com/office/powerpoint/2010/main" val="2947248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8731" y="1131590"/>
            <a:ext cx="7083589" cy="2289858"/>
          </a:xfrm>
        </p:spPr>
        <p:txBody>
          <a:bodyPr lIns="0" tIns="0" rIns="0" bIns="0">
            <a:spAutoFit/>
          </a:bodyPr>
          <a:lstStyle/>
          <a:p>
            <a:pPr>
              <a:lnSpc>
                <a:spcPct val="80000"/>
              </a:lnSpc>
            </a:pPr>
            <a:r>
              <a:rPr lang="fr-FR" sz="2000" dirty="0"/>
              <a:t>Lors des discussions et de l’entente sur les mesures, il est important de suivre les principes généraux de la prévention:</a:t>
            </a:r>
          </a:p>
          <a:p>
            <a:pPr lvl="1">
              <a:lnSpc>
                <a:spcPct val="80000"/>
              </a:lnSpc>
            </a:pPr>
            <a:r>
              <a:rPr lang="fr-FR" sz="2000" b="0" dirty="0">
                <a:solidFill>
                  <a:schemeClr val="tx1"/>
                </a:solidFill>
              </a:rPr>
              <a:t> </a:t>
            </a:r>
            <a:r>
              <a:rPr lang="fr-FR" sz="1800" b="0" dirty="0">
                <a:solidFill>
                  <a:schemeClr val="tx1"/>
                </a:solidFill>
              </a:rPr>
              <a:t>éviter les risques;</a:t>
            </a:r>
          </a:p>
          <a:p>
            <a:pPr lvl="1">
              <a:lnSpc>
                <a:spcPct val="80000"/>
              </a:lnSpc>
            </a:pPr>
            <a:r>
              <a:rPr lang="fr-FR" sz="1800" b="0" dirty="0">
                <a:solidFill>
                  <a:schemeClr val="tx1"/>
                </a:solidFill>
              </a:rPr>
              <a:t> combattre les risques à la source;</a:t>
            </a:r>
          </a:p>
          <a:p>
            <a:pPr lvl="1">
              <a:lnSpc>
                <a:spcPct val="80000"/>
              </a:lnSpc>
            </a:pPr>
            <a:r>
              <a:rPr lang="fr-FR" sz="1800" b="0" dirty="0">
                <a:solidFill>
                  <a:schemeClr val="tx1"/>
                </a:solidFill>
              </a:rPr>
              <a:t> adapter le travail à l’individu;</a:t>
            </a:r>
          </a:p>
          <a:p>
            <a:pPr lvl="1">
              <a:lnSpc>
                <a:spcPct val="80000"/>
              </a:lnSpc>
            </a:pPr>
            <a:r>
              <a:rPr lang="fr-FR" sz="1800" b="0" dirty="0">
                <a:solidFill>
                  <a:schemeClr val="tx1"/>
                </a:solidFill>
              </a:rPr>
              <a:t> s’adapter aux progrès technologiques;</a:t>
            </a:r>
          </a:p>
          <a:p>
            <a:pPr lvl="1">
              <a:lnSpc>
                <a:spcPct val="80000"/>
              </a:lnSpc>
            </a:pPr>
            <a:r>
              <a:rPr lang="fr-FR" sz="1800" b="0" dirty="0">
                <a:solidFill>
                  <a:schemeClr val="tx1"/>
                </a:solidFill>
              </a:rPr>
              <a:t> remplacer ce qui est risqué par ce qui est sûr ou moins risqué;</a:t>
            </a:r>
          </a:p>
          <a:p>
            <a:pPr lvl="1">
              <a:lnSpc>
                <a:spcPct val="80000"/>
              </a:lnSpc>
            </a:pPr>
            <a:r>
              <a:rPr lang="fr-FR" sz="1800" b="0" dirty="0">
                <a:solidFill>
                  <a:schemeClr val="tx1"/>
                </a:solidFill>
              </a:rPr>
              <a:t> élaborer une politique de prévention cohérente;</a:t>
            </a:r>
          </a:p>
          <a:p>
            <a:pPr lvl="1">
              <a:lnSpc>
                <a:spcPct val="80000"/>
              </a:lnSpc>
            </a:pPr>
            <a:r>
              <a:rPr lang="fr-FR" sz="1800" b="0" dirty="0">
                <a:solidFill>
                  <a:schemeClr val="tx1"/>
                </a:solidFill>
              </a:rPr>
              <a:t> mettre en œuvre des mesures collectives en premier lieu;</a:t>
            </a:r>
          </a:p>
          <a:p>
            <a:pPr lvl="1">
              <a:lnSpc>
                <a:spcPct val="80000"/>
              </a:lnSpc>
            </a:pPr>
            <a:r>
              <a:rPr lang="fr-FR" sz="1800" b="0" dirty="0">
                <a:solidFill>
                  <a:schemeClr val="tx1"/>
                </a:solidFill>
              </a:rPr>
              <a:t> dispenser une formation et une instruction aux travailleurs.</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552" y="0"/>
            <a:ext cx="8496944"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Déterminer les mesures préventives </a:t>
            </a:r>
            <a:br>
              <a:rPr lang="fr-FR" sz="2400"/>
            </a:br>
            <a:r>
              <a:rPr lang="fr-FR" sz="2400"/>
              <a:t>Hiérarchie de la prévention </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250858"/>
            <a:ext cx="2033020" cy="2243333"/>
          </a:xfrm>
          <a:prstGeom prst="rect">
            <a:avLst/>
          </a:prstGeom>
        </p:spPr>
      </p:pic>
    </p:spTree>
    <p:extLst>
      <p:ext uri="{BB962C8B-B14F-4D97-AF65-F5344CB8AC3E}">
        <p14:creationId xmlns:p14="http://schemas.microsoft.com/office/powerpoint/2010/main" val="1530850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
            <a:ext cx="7632700" cy="666103"/>
          </a:xfrm>
        </p:spPr>
        <p:txBody>
          <a:bodyPr lIns="0" tIns="0" rIns="0" bIns="0"/>
          <a:lstStyle/>
          <a:p>
            <a:r>
              <a:rPr lang="fr-FR" sz="2400">
                <a:solidFill>
                  <a:schemeClr val="accent1"/>
                </a:solidFill>
              </a:rPr>
              <a:t>Principes généraux (hiérarchie) de la prévention 1</a:t>
            </a:r>
          </a:p>
        </p:txBody>
      </p:sp>
      <p:sp>
        <p:nvSpPr>
          <p:cNvPr id="8" name="Content Placeholder 2"/>
          <p:cNvSpPr>
            <a:spLocks noGrp="1"/>
          </p:cNvSpPr>
          <p:nvPr>
            <p:ph sz="half" idx="1"/>
          </p:nvPr>
        </p:nvSpPr>
        <p:spPr>
          <a:xfrm>
            <a:off x="367234" y="909544"/>
            <a:ext cx="5860950" cy="3462486"/>
          </a:xfrm>
        </p:spPr>
        <p:txBody>
          <a:bodyPr lIns="0" tIns="0" rIns="0" bIns="0">
            <a:normAutofit fontScale="92500" lnSpcReduction="20000"/>
          </a:bodyPr>
          <a:lstStyle/>
          <a:p>
            <a:r>
              <a:rPr lang="fr-FR" sz="2000" dirty="0"/>
              <a:t>Éviter les risques</a:t>
            </a:r>
          </a:p>
          <a:p>
            <a:pPr marL="242888" lvl="1" indent="-155575"/>
            <a:r>
              <a:rPr lang="fr-FR" sz="2000" dirty="0"/>
              <a:t>automatiser les opérations de levage et de transport</a:t>
            </a:r>
          </a:p>
          <a:p>
            <a:r>
              <a:rPr lang="fr-FR" sz="2000" dirty="0"/>
              <a:t>Combattre les risques à la source</a:t>
            </a:r>
          </a:p>
          <a:p>
            <a:pPr marL="242888" lvl="1" indent="-155575"/>
            <a:r>
              <a:rPr lang="fr-FR" sz="2000" dirty="0"/>
              <a:t>réduire la hauteur à laquelle les charges doivent être levées</a:t>
            </a:r>
          </a:p>
          <a:p>
            <a:r>
              <a:rPr lang="fr-FR" sz="2000" dirty="0"/>
              <a:t>Adapter le travail à l’individu</a:t>
            </a:r>
          </a:p>
          <a:p>
            <a:pPr marL="242888" lvl="1" indent="-155575"/>
            <a:r>
              <a:rPr lang="fr-FR" sz="2000" dirty="0"/>
              <a:t>concevoir le lieu de travail de manière à laisser suffisamment d’espace aux travailleurs pour qu’ils adoptent les bonnes postures</a:t>
            </a:r>
          </a:p>
          <a:p>
            <a:pPr marL="242888" lvl="1" indent="-155575"/>
            <a:r>
              <a:rPr lang="fr-FR" sz="2000" dirty="0"/>
              <a:t>opter pour des sièges et des bureaux réglables (qui permettent de travailler aussi bien assis que debout)</a:t>
            </a:r>
          </a:p>
          <a:p>
            <a:pPr marL="242888" lvl="1" indent="-155575"/>
            <a:r>
              <a:rPr lang="fr-FR" sz="2000" dirty="0"/>
              <a:t>autoriser des pauses et une certaine variation dans la manière dont les tâches sont exécutées</a:t>
            </a:r>
          </a:p>
        </p:txBody>
      </p:sp>
      <p:grpSp>
        <p:nvGrpSpPr>
          <p:cNvPr id="14" name="Group 13"/>
          <p:cNvGrpSpPr/>
          <p:nvPr/>
        </p:nvGrpSpPr>
        <p:grpSpPr>
          <a:xfrm>
            <a:off x="6222442" y="1170605"/>
            <a:ext cx="2814054" cy="3168352"/>
            <a:chOff x="428103" y="1368876"/>
            <a:chExt cx="2953518" cy="3325375"/>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103" y="1368876"/>
              <a:ext cx="2953518" cy="3325375"/>
            </a:xfrm>
            <a:prstGeom prst="rect">
              <a:avLst/>
            </a:prstGeom>
          </p:spPr>
        </p:pic>
        <p:sp>
          <p:nvSpPr>
            <p:cNvPr id="13" name="TextBox 12"/>
            <p:cNvSpPr txBox="1"/>
            <p:nvPr/>
          </p:nvSpPr>
          <p:spPr>
            <a:xfrm>
              <a:off x="857115" y="1862542"/>
              <a:ext cx="1921371" cy="484545"/>
            </a:xfrm>
            <a:prstGeom prst="rect">
              <a:avLst/>
            </a:prstGeom>
            <a:noFill/>
          </p:spPr>
          <p:txBody>
            <a:bodyPr wrap="square" rtlCol="0">
              <a:spAutoFit/>
            </a:bodyPr>
            <a:lstStyle/>
            <a:p>
              <a:pPr algn="ctr"/>
              <a:r>
                <a:rPr lang="fr-FR" sz="1200" b="1">
                  <a:solidFill>
                    <a:schemeClr val="tx1">
                      <a:lumMod val="50000"/>
                      <a:lumOff val="50000"/>
                    </a:schemeClr>
                  </a:solidFill>
                  <a:latin typeface="+mj-lt"/>
                  <a:ea typeface="+mj-ea"/>
                  <a:cs typeface="Trebuchet MS"/>
                </a:rPr>
                <a:t>Adaptation des équipements et du lieu de travail</a:t>
              </a:r>
            </a:p>
          </p:txBody>
        </p:sp>
      </p:grpSp>
    </p:spTree>
    <p:extLst>
      <p:ext uri="{BB962C8B-B14F-4D97-AF65-F5344CB8AC3E}">
        <p14:creationId xmlns:p14="http://schemas.microsoft.com/office/powerpoint/2010/main" val="505158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
            <a:ext cx="7632700" cy="666103"/>
          </a:xfrm>
        </p:spPr>
        <p:txBody>
          <a:bodyPr lIns="0" tIns="0" rIns="0" bIns="0"/>
          <a:lstStyle/>
          <a:p>
            <a:r>
              <a:rPr lang="fr-FR" sz="2400">
                <a:solidFill>
                  <a:schemeClr val="accent1"/>
                </a:solidFill>
              </a:rPr>
              <a:t>Principes généraux (hiérarchie) de la prévention 2</a:t>
            </a:r>
          </a:p>
        </p:txBody>
      </p:sp>
      <p:sp>
        <p:nvSpPr>
          <p:cNvPr id="8" name="Content Placeholder 2"/>
          <p:cNvSpPr>
            <a:spLocks noGrp="1"/>
          </p:cNvSpPr>
          <p:nvPr>
            <p:ph sz="half" idx="1"/>
          </p:nvPr>
        </p:nvSpPr>
        <p:spPr>
          <a:xfrm>
            <a:off x="395536" y="915566"/>
            <a:ext cx="5400600" cy="3462486"/>
          </a:xfrm>
        </p:spPr>
        <p:txBody>
          <a:bodyPr lIns="0" tIns="0" rIns="0" bIns="0">
            <a:normAutofit fontScale="92500" lnSpcReduction="20000"/>
          </a:bodyPr>
          <a:lstStyle/>
          <a:p>
            <a:r>
              <a:rPr lang="fr-FR" sz="2000" dirty="0"/>
              <a:t>S’adapter aux progrès technologiques:</a:t>
            </a:r>
          </a:p>
          <a:p>
            <a:pPr marL="242888" lvl="1" indent="-155575"/>
            <a:r>
              <a:rPr lang="fr-FR" sz="2000" dirty="0"/>
              <a:t>se tenir au courant des nouveaux dispositifs d’assistance et des dispositifs, outils et équipements plus ergonomiques </a:t>
            </a:r>
          </a:p>
          <a:p>
            <a:r>
              <a:rPr lang="fr-FR" sz="2000" dirty="0"/>
              <a:t>Remplacer ce qui est risqué par ce qui est sûr ou moins risqué</a:t>
            </a:r>
          </a:p>
          <a:p>
            <a:pPr marL="242888" lvl="1" indent="-155575"/>
            <a:r>
              <a:rPr lang="fr-FR" sz="2000" dirty="0"/>
              <a:t>remplacer la manutention manuelle de charges (lourdes) par la manutention mécanique</a:t>
            </a:r>
          </a:p>
          <a:p>
            <a:r>
              <a:rPr lang="fr-FR" sz="2000" dirty="0"/>
              <a:t>Élaborer une politique de prévention cohérente traitant de la technologie, de l’organisation du travail, des conditions de travail, des relations sociales et de l’environnement de travail</a:t>
            </a:r>
          </a:p>
        </p:txBody>
      </p:sp>
      <p:grpSp>
        <p:nvGrpSpPr>
          <p:cNvPr id="20" name="Group 19"/>
          <p:cNvGrpSpPr/>
          <p:nvPr/>
        </p:nvGrpSpPr>
        <p:grpSpPr>
          <a:xfrm>
            <a:off x="5004048" y="0"/>
            <a:ext cx="4052534" cy="5629278"/>
            <a:chOff x="5372063" y="-9877"/>
            <a:chExt cx="4052534" cy="5629278"/>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2063" y="2211338"/>
              <a:ext cx="3408063" cy="3408063"/>
            </a:xfrm>
            <a:prstGeom prst="rect">
              <a:avLst/>
            </a:prstGeom>
          </p:spPr>
        </p:pic>
        <p:grpSp>
          <p:nvGrpSpPr>
            <p:cNvPr id="19" name="Group 18"/>
            <p:cNvGrpSpPr/>
            <p:nvPr/>
          </p:nvGrpSpPr>
          <p:grpSpPr>
            <a:xfrm>
              <a:off x="5724128" y="-9877"/>
              <a:ext cx="3700469" cy="4742609"/>
              <a:chOff x="5114790" y="51470"/>
              <a:chExt cx="3700469" cy="4742609"/>
            </a:xfrm>
          </p:grpSpPr>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732343">
                <a:off x="5782396" y="1402017"/>
                <a:ext cx="3032863" cy="3032863"/>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4790" y="51470"/>
                <a:ext cx="3057660" cy="3057660"/>
              </a:xfrm>
              <a:prstGeom prst="rect">
                <a:avLst/>
              </a:prstGeom>
            </p:spPr>
          </p:pic>
          <p:grpSp>
            <p:nvGrpSpPr>
              <p:cNvPr id="7" name="Group 6"/>
              <p:cNvGrpSpPr/>
              <p:nvPr/>
            </p:nvGrpSpPr>
            <p:grpSpPr>
              <a:xfrm>
                <a:off x="5687936" y="655051"/>
                <a:ext cx="1835806" cy="1700787"/>
                <a:chOff x="5401979" y="617288"/>
                <a:chExt cx="1835806" cy="1700787"/>
              </a:xfrm>
            </p:grpSpPr>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35960" y="617288"/>
                  <a:ext cx="1767844" cy="1700787"/>
                </a:xfrm>
                <a:prstGeom prst="rect">
                  <a:avLst/>
                </a:prstGeom>
              </p:spPr>
            </p:pic>
            <p:sp>
              <p:nvSpPr>
                <p:cNvPr id="11" name="TextBox 10"/>
                <p:cNvSpPr txBox="1"/>
                <p:nvPr/>
              </p:nvSpPr>
              <p:spPr>
                <a:xfrm>
                  <a:off x="5401979" y="1738502"/>
                  <a:ext cx="1835806" cy="276999"/>
                </a:xfrm>
                <a:prstGeom prst="rect">
                  <a:avLst/>
                </a:prstGeom>
                <a:noFill/>
              </p:spPr>
              <p:txBody>
                <a:bodyPr wrap="square" rtlCol="0">
                  <a:spAutoFit/>
                </a:bodyPr>
                <a:lstStyle/>
                <a:p>
                  <a:pPr algn="ctr"/>
                  <a:r>
                    <a:rPr lang="fr-FR" sz="1200" b="1">
                      <a:solidFill>
                        <a:schemeClr val="accent1"/>
                      </a:solidFill>
                      <a:latin typeface="+mj-lt"/>
                      <a:ea typeface="+mj-ea"/>
                      <a:cs typeface="Trebuchet MS"/>
                    </a:rPr>
                    <a:t>Dispositifs d’assistance</a:t>
                  </a:r>
                </a:p>
              </p:txBody>
            </p:sp>
          </p:grpSp>
          <p:grpSp>
            <p:nvGrpSpPr>
              <p:cNvPr id="13" name="Group 12"/>
              <p:cNvGrpSpPr/>
              <p:nvPr/>
            </p:nvGrpSpPr>
            <p:grpSpPr>
              <a:xfrm>
                <a:off x="6354762" y="1995686"/>
                <a:ext cx="1937349" cy="1633731"/>
                <a:chOff x="5356712" y="1895233"/>
                <a:chExt cx="1937349" cy="1633731"/>
              </a:xfrm>
            </p:grpSpPr>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56712" y="1895233"/>
                  <a:ext cx="1847092" cy="1633731"/>
                </a:xfrm>
                <a:prstGeom prst="rect">
                  <a:avLst/>
                </a:prstGeom>
              </p:spPr>
            </p:pic>
            <p:sp>
              <p:nvSpPr>
                <p:cNvPr id="12" name="TextBox 11"/>
                <p:cNvSpPr txBox="1"/>
                <p:nvPr/>
              </p:nvSpPr>
              <p:spPr>
                <a:xfrm>
                  <a:off x="5458255" y="2949401"/>
                  <a:ext cx="1835806" cy="276999"/>
                </a:xfrm>
                <a:prstGeom prst="rect">
                  <a:avLst/>
                </a:prstGeom>
                <a:noFill/>
              </p:spPr>
              <p:txBody>
                <a:bodyPr wrap="square" rtlCol="0">
                  <a:spAutoFit/>
                </a:bodyPr>
                <a:lstStyle/>
                <a:p>
                  <a:pPr algn="ctr"/>
                  <a:r>
                    <a:rPr lang="fr-FR" sz="1200" b="1">
                      <a:solidFill>
                        <a:schemeClr val="accent1"/>
                      </a:solidFill>
                      <a:latin typeface="+mj-lt"/>
                      <a:ea typeface="+mj-ea"/>
                      <a:cs typeface="Trebuchet MS"/>
                    </a:rPr>
                    <a:t>Conception du lieu de travail</a:t>
                  </a:r>
                </a:p>
              </p:txBody>
            </p:sp>
          </p:grpSp>
          <p:grpSp>
            <p:nvGrpSpPr>
              <p:cNvPr id="15" name="Group 14"/>
              <p:cNvGrpSpPr/>
              <p:nvPr/>
            </p:nvGrpSpPr>
            <p:grpSpPr>
              <a:xfrm>
                <a:off x="5520749" y="3132916"/>
                <a:ext cx="2058181" cy="1661163"/>
                <a:chOff x="6578229" y="2694421"/>
                <a:chExt cx="2058181" cy="1661163"/>
              </a:xfrm>
            </p:grpSpPr>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8229" y="2694421"/>
                  <a:ext cx="1969012" cy="1661163"/>
                </a:xfrm>
                <a:prstGeom prst="rect">
                  <a:avLst/>
                </a:prstGeom>
              </p:spPr>
            </p:pic>
            <p:sp>
              <p:nvSpPr>
                <p:cNvPr id="14" name="TextBox 13"/>
                <p:cNvSpPr txBox="1"/>
                <p:nvPr/>
              </p:nvSpPr>
              <p:spPr>
                <a:xfrm>
                  <a:off x="6644831" y="3675915"/>
                  <a:ext cx="1991579" cy="646331"/>
                </a:xfrm>
                <a:prstGeom prst="rect">
                  <a:avLst/>
                </a:prstGeom>
                <a:noFill/>
              </p:spPr>
              <p:txBody>
                <a:bodyPr wrap="square" rtlCol="0">
                  <a:spAutoFit/>
                </a:bodyPr>
                <a:lstStyle/>
                <a:p>
                  <a:pPr algn="ctr"/>
                  <a:r>
                    <a:rPr lang="fr-FR" sz="1200" b="1" dirty="0">
                      <a:solidFill>
                        <a:schemeClr val="accent1"/>
                      </a:solidFill>
                      <a:latin typeface="+mj-lt"/>
                      <a:ea typeface="+mj-ea"/>
                      <a:cs typeface="Trebuchet MS"/>
                    </a:rPr>
                    <a:t>Dispositifs/outils/</a:t>
                  </a:r>
                  <a:br>
                    <a:rPr lang="fr-FR" sz="1200" b="1" dirty="0">
                      <a:solidFill>
                        <a:schemeClr val="accent1"/>
                      </a:solidFill>
                      <a:latin typeface="+mj-lt"/>
                      <a:ea typeface="+mj-ea"/>
                      <a:cs typeface="Trebuchet MS"/>
                    </a:rPr>
                  </a:br>
                  <a:r>
                    <a:rPr lang="fr-FR" sz="1200" b="1" dirty="0">
                      <a:solidFill>
                        <a:schemeClr val="accent1"/>
                      </a:solidFill>
                      <a:latin typeface="+mj-lt"/>
                      <a:ea typeface="+mj-ea"/>
                      <a:cs typeface="Trebuchet MS"/>
                    </a:rPr>
                    <a:t>équipements ergonomiques</a:t>
                  </a:r>
                </a:p>
              </p:txBody>
            </p:sp>
          </p:grpSp>
        </p:grpSp>
      </p:grpSp>
    </p:spTree>
    <p:extLst>
      <p:ext uri="{BB962C8B-B14F-4D97-AF65-F5344CB8AC3E}">
        <p14:creationId xmlns:p14="http://schemas.microsoft.com/office/powerpoint/2010/main" val="894130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
            <a:ext cx="7632700" cy="666103"/>
          </a:xfrm>
        </p:spPr>
        <p:txBody>
          <a:bodyPr lIns="0" tIns="0" rIns="0" bIns="0"/>
          <a:lstStyle/>
          <a:p>
            <a:r>
              <a:rPr lang="fr-FR" sz="2400">
                <a:solidFill>
                  <a:schemeClr val="accent1"/>
                </a:solidFill>
              </a:rPr>
              <a:t>Principes généraux (hiérarchie) de la prévention 3</a:t>
            </a:r>
          </a:p>
        </p:txBody>
      </p:sp>
      <p:sp>
        <p:nvSpPr>
          <p:cNvPr id="8" name="Content Placeholder 2"/>
          <p:cNvSpPr>
            <a:spLocks noGrp="1"/>
          </p:cNvSpPr>
          <p:nvPr>
            <p:ph sz="half" idx="1"/>
          </p:nvPr>
        </p:nvSpPr>
        <p:spPr>
          <a:xfrm>
            <a:off x="395536" y="915565"/>
            <a:ext cx="5328592" cy="3541399"/>
          </a:xfrm>
        </p:spPr>
        <p:txBody>
          <a:bodyPr lIns="0" tIns="0" rIns="0" bIns="0">
            <a:normAutofit fontScale="92500" lnSpcReduction="20000"/>
          </a:bodyPr>
          <a:lstStyle/>
          <a:p>
            <a:r>
              <a:rPr lang="fr-FR" sz="2000" dirty="0"/>
              <a:t>Mettre en œuvre des mesures collectives en premier lieu:</a:t>
            </a:r>
          </a:p>
          <a:p>
            <a:pPr lvl="1"/>
            <a:r>
              <a:rPr lang="fr-FR" sz="2000" dirty="0"/>
              <a:t>privilégier des poignées qui offrent une bonne prise en main plutôt que des gants </a:t>
            </a:r>
            <a:r>
              <a:rPr lang="fr-FR" sz="2000" dirty="0" err="1"/>
              <a:t>antidérapants</a:t>
            </a:r>
            <a:r>
              <a:rPr lang="fr-FR" sz="2000" dirty="0"/>
              <a:t>, le levage de petites charges plutôt que l’utilisation de ceintures dorsales (soutien lombaire)</a:t>
            </a:r>
          </a:p>
          <a:p>
            <a:r>
              <a:rPr lang="fr-FR" sz="2000" dirty="0"/>
              <a:t>Dispenser une formation et une instruction de qualité aux travailleurs:</a:t>
            </a:r>
          </a:p>
          <a:p>
            <a:pPr lvl="1"/>
            <a:r>
              <a:rPr lang="fr-FR" sz="2000" dirty="0"/>
              <a:t>dispenser une formation pratique sur l’utilisation correcte de l’équipement de travail (appareils de levage, sièges, mobilier) et sur les postures de travail sûres (en position assise et debout)</a:t>
            </a:r>
          </a:p>
        </p:txBody>
      </p:sp>
      <p:grpSp>
        <p:nvGrpSpPr>
          <p:cNvPr id="5" name="Group 4"/>
          <p:cNvGrpSpPr/>
          <p:nvPr/>
        </p:nvGrpSpPr>
        <p:grpSpPr>
          <a:xfrm>
            <a:off x="5580112" y="1131590"/>
            <a:ext cx="3008382" cy="3325375"/>
            <a:chOff x="5580112" y="1131590"/>
            <a:chExt cx="3008382" cy="3325375"/>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1131590"/>
              <a:ext cx="3008382" cy="3325375"/>
            </a:xfrm>
            <a:prstGeom prst="rect">
              <a:avLst/>
            </a:prstGeom>
          </p:spPr>
        </p:pic>
        <p:sp>
          <p:nvSpPr>
            <p:cNvPr id="6" name="TextBox 5"/>
            <p:cNvSpPr txBox="1"/>
            <p:nvPr/>
          </p:nvSpPr>
          <p:spPr>
            <a:xfrm>
              <a:off x="6084168" y="1779662"/>
              <a:ext cx="1679478" cy="461665"/>
            </a:xfrm>
            <a:prstGeom prst="rect">
              <a:avLst/>
            </a:prstGeom>
            <a:noFill/>
          </p:spPr>
          <p:txBody>
            <a:bodyPr wrap="square" rtlCol="0">
              <a:spAutoFit/>
            </a:bodyPr>
            <a:lstStyle/>
            <a:p>
              <a:pPr algn="ctr"/>
              <a:r>
                <a:rPr lang="fr-FR" sz="1200" b="1">
                  <a:solidFill>
                    <a:schemeClr val="tx1">
                      <a:lumMod val="50000"/>
                      <a:lumOff val="50000"/>
                    </a:schemeClr>
                  </a:solidFill>
                  <a:latin typeface="+mj-lt"/>
                  <a:ea typeface="+mj-ea"/>
                  <a:cs typeface="Trebuchet MS"/>
                </a:rPr>
                <a:t>Modification des tâches et des fonctions du poste</a:t>
              </a:r>
            </a:p>
          </p:txBody>
        </p:sp>
      </p:grpSp>
    </p:spTree>
    <p:extLst>
      <p:ext uri="{BB962C8B-B14F-4D97-AF65-F5344CB8AC3E}">
        <p14:creationId xmlns:p14="http://schemas.microsoft.com/office/powerpoint/2010/main" val="666753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4890" y="915566"/>
            <a:ext cx="7767510" cy="2900794"/>
          </a:xfrm>
        </p:spPr>
        <p:txBody>
          <a:bodyPr lIns="0" tIns="0" rIns="0" bIns="0">
            <a:spAutoFit/>
          </a:bodyPr>
          <a:lstStyle/>
          <a:p>
            <a:r>
              <a:rPr lang="fr-FR" sz="2000"/>
              <a:t>Mettre en œuvre les mesures convenues </a:t>
            </a:r>
          </a:p>
          <a:p>
            <a:r>
              <a:rPr lang="fr-FR" sz="2000"/>
              <a:t>Veiller à ce que les personnes responsables mettent en œuvre les mesures de prévention et de protection convenues. Pour cela, il est important de:</a:t>
            </a:r>
          </a:p>
          <a:p>
            <a:pPr lvl="1"/>
            <a:r>
              <a:rPr lang="fr-FR" sz="1800" b="0">
                <a:solidFill>
                  <a:schemeClr val="tx1"/>
                </a:solidFill>
              </a:rPr>
              <a:t>Veiller à ce que la responsabilité de la mise en œuvre des diverses interventions et mesures convenues soit clairement établie</a:t>
            </a:r>
          </a:p>
          <a:p>
            <a:pPr lvl="1"/>
            <a:r>
              <a:rPr lang="fr-FR" sz="1800" b="0">
                <a:solidFill>
                  <a:schemeClr val="tx1"/>
                </a:solidFill>
              </a:rPr>
              <a:t>Organiser des réunions régulières avec les personnes concernées ou aborder le plan d’action lors des réunions qui se tiennent déjà régulièrement</a:t>
            </a:r>
            <a:r>
              <a:rPr lang="fr-FR" sz="1800">
                <a:solidFill>
                  <a:schemeClr val="tx1"/>
                </a:solidFill>
              </a:rPr>
              <a:t> </a:t>
            </a:r>
          </a:p>
          <a:p>
            <a:pPr lvl="1"/>
            <a:r>
              <a:rPr lang="fr-FR" sz="1800"/>
              <a:t>Veiller à ce que les travailleurs soient impliqués et engagés, et que des efforts soient faits pour s’assurer que la mise en œuvre des mesures est bien accueillie par les travailleurs concernés </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Agir</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236562"/>
            <a:ext cx="2057404" cy="2307341"/>
          </a:xfrm>
          <a:prstGeom prst="rect">
            <a:avLst/>
          </a:prstGeom>
        </p:spPr>
      </p:pic>
    </p:spTree>
    <p:extLst>
      <p:ext uri="{BB962C8B-B14F-4D97-AF65-F5344CB8AC3E}">
        <p14:creationId xmlns:p14="http://schemas.microsoft.com/office/powerpoint/2010/main" val="2923697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1059582"/>
            <a:ext cx="7542328" cy="1654299"/>
          </a:xfrm>
        </p:spPr>
        <p:txBody>
          <a:bodyPr lIns="0" tIns="0" rIns="0" bIns="0">
            <a:spAutoFit/>
          </a:bodyPr>
          <a:lstStyle/>
          <a:p>
            <a:pPr marL="0" indent="0">
              <a:buNone/>
            </a:pPr>
            <a:endParaRPr lang="en-US" sz="2000" dirty="0"/>
          </a:p>
          <a:p>
            <a:r>
              <a:rPr lang="fr-FR" sz="2000"/>
              <a:t>Suivre la mise en œuvre des mesures convenues</a:t>
            </a:r>
          </a:p>
          <a:p>
            <a:r>
              <a:rPr lang="fr-FR" sz="2000"/>
              <a:t>Évaluer si l’objectif fixé est atteint ou non</a:t>
            </a:r>
          </a:p>
          <a:p>
            <a:r>
              <a:rPr lang="fr-FR" sz="2000"/>
              <a:t>Examiner l’ensemble du cycle d’évaluation des risques, de planification et de mise en œuvre des actions</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Suivi et bilan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296" y="-236562"/>
            <a:ext cx="2039116" cy="2249429"/>
          </a:xfrm>
          <a:prstGeom prst="rect">
            <a:avLst/>
          </a:prstGeom>
        </p:spPr>
      </p:pic>
    </p:spTree>
    <p:extLst>
      <p:ext uri="{BB962C8B-B14F-4D97-AF65-F5344CB8AC3E}">
        <p14:creationId xmlns:p14="http://schemas.microsoft.com/office/powerpoint/2010/main" val="1799745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1131590"/>
            <a:ext cx="7632848" cy="2192908"/>
          </a:xfrm>
        </p:spPr>
        <p:txBody>
          <a:bodyPr lIns="0" tIns="0" rIns="0" bIns="0">
            <a:spAutoFit/>
          </a:bodyPr>
          <a:lstStyle/>
          <a:p>
            <a:r>
              <a:rPr lang="fr-FR" sz="2000"/>
              <a:t>L’évaluation des risques doit être enregistrée</a:t>
            </a:r>
          </a:p>
          <a:p>
            <a:r>
              <a:rPr lang="fr-FR" sz="2000"/>
              <a:t>Cette information peut ensuite servir:</a:t>
            </a:r>
          </a:p>
          <a:p>
            <a:pPr lvl="1"/>
            <a:r>
              <a:rPr lang="fr-FR" sz="2000"/>
              <a:t>à transmettre les informations aux personnes concernées (travailleurs, représentants de la sécurité, cadres, etc.)</a:t>
            </a:r>
          </a:p>
          <a:p>
            <a:pPr lvl="1"/>
            <a:r>
              <a:rPr lang="fr-FR" sz="2000"/>
              <a:t>à évaluer si les mesures nécessaires ont été mises en place</a:t>
            </a:r>
          </a:p>
          <a:p>
            <a:pPr lvl="1"/>
            <a:r>
              <a:rPr lang="fr-FR" sz="2000"/>
              <a:t>à produire des preuves destinées aux autorités de contrôle</a:t>
            </a:r>
          </a:p>
          <a:p>
            <a:pPr lvl="1"/>
            <a:r>
              <a:rPr lang="fr-FR" sz="2000"/>
              <a:t>à réviser les mesures en cas d’évolution des circonstances</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Enregistrer l’évaluation des risques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296" y="-236562"/>
            <a:ext cx="2036240" cy="2042337"/>
          </a:xfrm>
          <a:prstGeom prst="rect">
            <a:avLst/>
          </a:prstGeom>
        </p:spPr>
      </p:pic>
    </p:spTree>
    <p:extLst>
      <p:ext uri="{BB962C8B-B14F-4D97-AF65-F5344CB8AC3E}">
        <p14:creationId xmlns:p14="http://schemas.microsoft.com/office/powerpoint/2010/main" val="317164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fr-FR" sz="2400">
                <a:solidFill>
                  <a:schemeClr val="accent1"/>
                </a:solidFill>
              </a:rPr>
              <a:t>Rejoignez-nous et allégez la charge!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0" y="843558"/>
            <a:ext cx="7938423" cy="2731517"/>
          </a:xfrm>
        </p:spPr>
        <p:txBody>
          <a:bodyPr wrap="square">
            <a:sp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fr-FR" sz="1600" dirty="0">
                <a:solidFill>
                  <a:schemeClr val="accent1"/>
                </a:solidFill>
              </a:rPr>
              <a:t>De plus amples informations figurent sur le site web de la campagne:</a:t>
            </a:r>
          </a:p>
          <a:p>
            <a:pPr marL="189000" lvl="1" indent="0">
              <a:buSzPct val="120000"/>
              <a:buNone/>
            </a:pPr>
            <a:r>
              <a:rPr lang="fr-FR" sz="1600" b="1" dirty="0">
                <a:solidFill>
                  <a:schemeClr val="accent1"/>
                </a:solidFill>
                <a:hlinkClick r:id="rId5"/>
              </a:rPr>
              <a:t>healthy-workplaces.eu</a:t>
            </a:r>
          </a:p>
          <a:p>
            <a:pPr lvl="1">
              <a:buSzPct val="120000"/>
              <a:buBlip>
                <a:blip r:embed="rId4"/>
              </a:buBlip>
            </a:pPr>
            <a:endParaRPr lang="en-US" sz="1600" dirty="0">
              <a:solidFill>
                <a:schemeClr val="accent1"/>
              </a:solidFill>
            </a:endParaRPr>
          </a:p>
          <a:p>
            <a:pPr>
              <a:buSzPct val="120000"/>
              <a:buBlip>
                <a:blip r:embed="rId4"/>
              </a:buBlip>
            </a:pPr>
            <a:r>
              <a:rPr lang="fr-FR" sz="1600" dirty="0">
                <a:solidFill>
                  <a:schemeClr val="accent1"/>
                </a:solidFill>
              </a:rPr>
              <a:t>Abonnez-vous à notre lettre d’information de la campagne:</a:t>
            </a:r>
          </a:p>
          <a:p>
            <a:pPr marL="189000" lvl="1" indent="0">
              <a:buSzPct val="120000"/>
              <a:buNone/>
            </a:pPr>
            <a:r>
              <a:rPr lang="fr-FR" sz="1600" b="1" u="sng" dirty="0">
                <a:solidFill>
                  <a:schemeClr val="accent1"/>
                </a:solidFill>
                <a:hlinkClick r:id="rId6">
                  <a:extLst>
                    <a:ext uri="{A12FA001-AC4F-418D-AE19-62706E023703}">
                      <ahyp:hlinkClr xmlns="" xmlns:ahyp="http://schemas.microsoft.com/office/drawing/2018/hyperlinkcolor" val="tx"/>
                    </a:ext>
                  </a:extLst>
                </a:hlinkClick>
              </a:rPr>
              <a:t>https://healthy-workplaces.eu/fr/healthy-workplaces-newsletter</a:t>
            </a:r>
          </a:p>
          <a:p>
            <a:pPr lvl="1">
              <a:buSzPct val="120000"/>
              <a:buBlip>
                <a:blip r:embed="rId4"/>
              </a:buBlip>
            </a:pPr>
            <a:endParaRPr lang="en-US" sz="1600" b="1" dirty="0">
              <a:solidFill>
                <a:schemeClr val="accent1"/>
              </a:solidFill>
            </a:endParaRP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a:buSzPct val="120000"/>
              <a:buBlip>
                <a:blip r:embed="rId4"/>
              </a:buBlip>
            </a:pPr>
            <a:r>
              <a:rPr lang="fr-FR" sz="1600" dirty="0">
                <a:solidFill>
                  <a:schemeClr val="accent1"/>
                </a:solidFill>
              </a:rPr>
              <a:t>Tenez-vous informé(e) des activités et événements grâce aux </a:t>
            </a:r>
            <a:r>
              <a:rPr lang="fr-FR" sz="1600" dirty="0" err="1">
                <a:solidFill>
                  <a:schemeClr val="accent1"/>
                </a:solidFill>
              </a:rPr>
              <a:t>médias</a:t>
            </a:r>
            <a:r>
              <a:rPr lang="fr-FR" sz="1600" dirty="0">
                <a:solidFill>
                  <a:schemeClr val="accent1"/>
                </a:solidFill>
              </a:rPr>
              <a:t> sociaux:</a:t>
            </a: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fr-FR" sz="1400" b="1">
                <a:solidFill>
                  <a:srgbClr val="ACC700"/>
                </a:solidFill>
              </a:rPr>
              <a:t>#EUhealthyworkplaces </a:t>
            </a:r>
          </a:p>
        </p:txBody>
      </p:sp>
    </p:spTree>
    <p:extLst>
      <p:ext uri="{BB962C8B-B14F-4D97-AF65-F5344CB8AC3E}">
        <p14:creationId xmlns:p14="http://schemas.microsoft.com/office/powerpoint/2010/main" val="1834023322"/>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5759</TotalTime>
  <Words>2047</Words>
  <Application>Microsoft Office PowerPoint</Application>
  <PresentationFormat>On-screen Show (16:9)</PresentationFormat>
  <Paragraphs>215</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ＭＳ Ｐゴシック</vt:lpstr>
      <vt:lpstr>Arial</vt:lpstr>
      <vt:lpstr>Calibri</vt:lpstr>
      <vt:lpstr>Courier New</vt:lpstr>
      <vt:lpstr>Trebuchet MS</vt:lpstr>
      <vt:lpstr>Wingdings</vt:lpstr>
      <vt:lpstr>1_HWC2018-19_Template_16-9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Principes généraux (hiérarchie) de la prévention 1</vt:lpstr>
      <vt:lpstr>Principes généraux (hiérarchie) de la prévention 2</vt:lpstr>
      <vt:lpstr>Principes généraux (hiérarchie) de la prévention 3</vt:lpstr>
      <vt:lpstr>PowerPoint Presentation</vt:lpstr>
      <vt:lpstr>PowerPoint Presentation</vt:lpstr>
      <vt:lpstr>PowerPoint Presentation</vt:lpstr>
      <vt:lpstr>Rejoignez-nous et allégez la charge!</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Teresa CARDÁS</cp:lastModifiedBy>
  <cp:revision>583</cp:revision>
  <cp:lastPrinted>2019-10-04T15:07:06Z</cp:lastPrinted>
  <dcterms:created xsi:type="dcterms:W3CDTF">2015-10-14T15:05:30Z</dcterms:created>
  <dcterms:modified xsi:type="dcterms:W3CDTF">2021-04-22T11:41:08Z</dcterms:modified>
  <cp:category/>
</cp:coreProperties>
</file>