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21"/>
  </p:notesMasterIdLst>
  <p:handoutMasterIdLst>
    <p:handoutMasterId r:id="rId22"/>
  </p:handoutMasterIdLst>
  <p:sldIdLst>
    <p:sldId id="292" r:id="rId2"/>
    <p:sldId id="293" r:id="rId3"/>
    <p:sldId id="327" r:id="rId4"/>
    <p:sldId id="365" r:id="rId5"/>
    <p:sldId id="367" r:id="rId6"/>
    <p:sldId id="369" r:id="rId7"/>
    <p:sldId id="379" r:id="rId8"/>
    <p:sldId id="370" r:id="rId9"/>
    <p:sldId id="371" r:id="rId10"/>
    <p:sldId id="372" r:id="rId11"/>
    <p:sldId id="373" r:id="rId12"/>
    <p:sldId id="380" r:id="rId13"/>
    <p:sldId id="381" r:id="rId14"/>
    <p:sldId id="382" r:id="rId15"/>
    <p:sldId id="383" r:id="rId16"/>
    <p:sldId id="375" r:id="rId17"/>
    <p:sldId id="376" r:id="rId18"/>
    <p:sldId id="377" r:id="rId19"/>
    <p:sldId id="344" r:id="rId20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DT" initials="CDT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700"/>
    <a:srgbClr val="FFFFFF"/>
    <a:srgbClr val="E64715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57" autoAdjust="0"/>
    <p:restoredTop sz="79749" autoAdjust="0"/>
  </p:normalViewPr>
  <p:slideViewPr>
    <p:cSldViewPr>
      <p:cViewPr varScale="1">
        <p:scale>
          <a:sx n="65" d="100"/>
          <a:sy n="65" d="100"/>
        </p:scale>
        <p:origin x="1470" y="72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41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bg/publications/factsheet-71-introduction-work-related-musculoskeletal-disorders/view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400" dirty="0"/>
              <a:t>Свързаните с труда мускулно-скелетни </a:t>
            </a:r>
            <a:r>
              <a:rPr lang="bg-BG" sz="1400" dirty="0" smtClean="0"/>
              <a:t>увреждания </a:t>
            </a:r>
            <a:r>
              <a:rPr lang="bg-BG" sz="1400" dirty="0"/>
              <a:t>(</a:t>
            </a:r>
            <a:r>
              <a:rPr lang="bg-BG" sz="1400" dirty="0" smtClean="0"/>
              <a:t>СТ-МСУ) </a:t>
            </a:r>
            <a:r>
              <a:rPr lang="bg-BG" sz="1400" dirty="0"/>
              <a:t>представляват </a:t>
            </a:r>
            <a:r>
              <a:rPr lang="bg-BG" sz="1400" u="sng" dirty="0"/>
              <a:t>увреждания на телесни структури</a:t>
            </a:r>
            <a:r>
              <a:rPr lang="bg-BG" sz="1400" dirty="0"/>
              <a:t>, например: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мускули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стави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сухожилия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връзки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нерви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кости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локалното кръвообращение.</a:t>
            </a:r>
          </a:p>
          <a:p>
            <a:r>
              <a:rPr lang="bg-BG" sz="1400" dirty="0" smtClean="0"/>
              <a:t>СТ-МСУ </a:t>
            </a:r>
            <a:r>
              <a:rPr lang="bg-BG" sz="1400" u="sng" dirty="0"/>
              <a:t>се причиняват или засилват главно вследствие на трудовата дейност</a:t>
            </a:r>
            <a:r>
              <a:rPr lang="bg-BG" sz="1400" dirty="0"/>
              <a:t> и въздействието на непосредствената работна среда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dirty="0"/>
              <a:t>EU-OSHA, 2007 г. „</a:t>
            </a:r>
            <a:r>
              <a:rPr lang="bg-BG" sz="1200" dirty="0" err="1"/>
              <a:t>Factsheet</a:t>
            </a:r>
            <a:r>
              <a:rPr lang="bg-BG" sz="1200" dirty="0"/>
              <a:t> 71 — Въведение в свързаните с труда мускулно-скелетни </a:t>
            </a:r>
            <a:r>
              <a:rPr lang="bg-BG" sz="1200" dirty="0" smtClean="0"/>
              <a:t>увреждания“ </a:t>
            </a:r>
            <a:r>
              <a:rPr lang="bg-BG" sz="1200" dirty="0"/>
              <a:t>(достъпно на адрес </a:t>
            </a:r>
            <a:r>
              <a:rPr lang="bg-BG" sz="1200" dirty="0">
                <a:hlinkClick r:id="rId3"/>
              </a:rPr>
              <a:t>https://osha.europa.eu/bg/publications/factsheet-71-introduction-work-related-musculoskeletal-disorders/view</a:t>
            </a:r>
            <a:r>
              <a:rPr lang="bg-BG" sz="1200" u="sng" dirty="0"/>
              <a:t>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25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Различни </a:t>
            </a:r>
            <a:r>
              <a:rPr lang="bg-BG" baseline="0" dirty="0"/>
              <a:t>групи фактори могат да допринесат за свързани с работата </a:t>
            </a:r>
            <a:r>
              <a:rPr lang="bg-BG" baseline="0" dirty="0" smtClean="0"/>
              <a:t>МСУ</a:t>
            </a:r>
            <a:r>
              <a:rPr lang="bg-BG" dirty="0" smtClean="0"/>
              <a:t>.</a:t>
            </a:r>
            <a:r>
              <a:rPr lang="bg-BG" baseline="0" dirty="0" smtClean="0"/>
              <a:t> </a:t>
            </a:r>
            <a:r>
              <a:rPr lang="bg-BG" baseline="0" dirty="0"/>
              <a:t>Тези фактори могат да влияят самостоятелно или заедно. Поради това при оценката на свързани с работата </a:t>
            </a:r>
            <a:r>
              <a:rPr lang="bg-BG" baseline="0" dirty="0" smtClean="0"/>
              <a:t>МСУ, </a:t>
            </a:r>
            <a:r>
              <a:rPr lang="bg-BG" baseline="0" dirty="0"/>
              <a:t>трябва да се има предвид излагането на комбинация от рискови фактори.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393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416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823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399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921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35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76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94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01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Тези мерки са представени като примери. Повечето от тях могат да се считат за примери за „добри практики“ и следователно не са непременно задължителни или важни за всички работни места. Уместността им ще зависи от спецификите на всяко работно място (и резултатите от оценките на риска).</a:t>
            </a:r>
            <a:r>
              <a:rPr lang="bg-BG"/>
              <a:t> </a:t>
            </a:r>
            <a:br>
              <a:rPr lang="bg-BG"/>
            </a:b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45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Тези мерки са представени като примери. Повечето от тях могат да се считат за примери за „добри практики“ и следователно не са непременно задължителни или важни за всички работни места. Уместността им ще зависи от спецификите на всяко работно място (и резултатите от оценките на риска).</a:t>
            </a:r>
            <a:r>
              <a:rPr lang="bg-BG"/>
              <a:t> </a:t>
            </a:r>
            <a:br>
              <a:rPr lang="bg-BG"/>
            </a:b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98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Тези мерки са представени като примери. Повечето от тях могат да се считат за примери за „добри практики“ и следователно не са непременно задължителни или важни за всички работни места. Уместността им ще зависи от спецификите на всяко работно място (и резултатите от оценките на риска).</a:t>
            </a:r>
            <a:r>
              <a:rPr lang="bg-BG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786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064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496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107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sz="1200" b="0">
                <a:solidFill>
                  <a:srgbClr val="ACC700"/>
                </a:solidFill>
              </a:rPr>
              <a:t>© Европейска агенция за безопасност и здраве при работа, 2020 г.</a:t>
            </a:r>
          </a:p>
          <a:p>
            <a:pPr marL="0" indent="0">
              <a:buNone/>
            </a:pPr>
            <a:r>
              <a:rPr lang="bg-BG" sz="1200" b="0">
                <a:solidFill>
                  <a:srgbClr val="ACC700"/>
                </a:solidFill>
              </a:rPr>
              <a:t>Възпроизвеждането е разрешено, при условие че е посочен източникът.</a:t>
            </a:r>
          </a:p>
          <a:p>
            <a:pPr marL="0" indent="0">
              <a:buNone/>
            </a:pPr>
            <a:r>
              <a:rPr lang="bg-BG" sz="1200" b="0">
                <a:solidFill>
                  <a:srgbClr val="ACC700"/>
                </a:solidFill>
              </a:rPr>
              <a:t>За всяко използване или възпроизвеждане на снимки или други материали, които не са под авторското право на EU-OSHA, трябва да се иска разрешение пряко от притежателите на авторските права.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65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sz="506"/>
              <a:t>Безопасността и здравето при работа касаят всички Добре е за теб. Добре е за бизнеса.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sz="506"/>
              <a:t>Безопасността и здравето при работа касаят всички Добре е за теб. Добре е за бизнеса.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2915" y="4705351"/>
            <a:ext cx="744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bg-BG" sz="506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https://healthy-workplaces.eu/bg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en/healthy-workplaces-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://www.healthy-workplaces.eu/" TargetMode="External"/><Relationship Id="rId10" Type="http://schemas.openxmlformats.org/officeDocument/2006/relationships/image" Target="../media/image36.png"/><Relationship Id="rId4" Type="http://schemas.openxmlformats.org/officeDocument/2006/relationships/image" Target="../media/image34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467544" y="2900053"/>
            <a:ext cx="8064896" cy="112338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200" dirty="0"/>
              <a:t>Кампания „Здравословни работни места“ (2020—2022 г.)</a:t>
            </a:r>
          </a:p>
          <a:p>
            <a:r>
              <a:rPr lang="bg-BG" sz="2200" dirty="0"/>
              <a:t>ОБЛЕКЧЕТЕ ТОВАРА</a:t>
            </a:r>
          </a:p>
          <a:p>
            <a:r>
              <a:rPr lang="bg-BG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467544" y="3723878"/>
            <a:ext cx="7848872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Оценка на риска от мускулно-скелетни </a:t>
            </a:r>
            <a:r>
              <a:rPr lang="bg-BG" sz="1800" dirty="0" smtClean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увреждания </a:t>
            </a:r>
            <a:r>
              <a:rPr lang="bg-BG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(</a:t>
            </a:r>
            <a:r>
              <a:rPr lang="bg-BG" sz="1800" dirty="0" smtClean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МСУ)</a:t>
            </a:r>
            <a:endParaRPr lang="bg-BG" sz="1800" dirty="0">
              <a:solidFill>
                <a:srgbClr val="ACC700"/>
              </a:solidFill>
              <a:latin typeface="+mj-lt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7938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976664" cy="3672408"/>
          </a:xfrm>
        </p:spPr>
        <p:txBody>
          <a:bodyPr lIns="0" tIns="0" rIns="0" bIns="0">
            <a:normAutofit fontScale="85000" lnSpcReduction="10000"/>
          </a:bodyPr>
          <a:lstStyle/>
          <a:p>
            <a:r>
              <a:rPr lang="bg-BG" sz="2000" dirty="0"/>
              <a:t>Какво представляват свързаните с работата </a:t>
            </a:r>
            <a:r>
              <a:rPr lang="bg-BG" sz="2000" dirty="0" smtClean="0"/>
              <a:t>МСУ?</a:t>
            </a:r>
            <a:endParaRPr lang="bg-BG" sz="2000" dirty="0"/>
          </a:p>
          <a:p>
            <a:r>
              <a:rPr lang="bg-BG" sz="2000" dirty="0"/>
              <a:t>Фактори, допринасящи за свързаните с работата </a:t>
            </a:r>
            <a:r>
              <a:rPr lang="bg-BG" sz="2000" dirty="0" smtClean="0"/>
              <a:t>МСУ</a:t>
            </a:r>
            <a:endParaRPr lang="bg-BG" sz="2000" dirty="0"/>
          </a:p>
          <a:p>
            <a:r>
              <a:rPr lang="bg-BG" sz="2000" dirty="0">
                <a:solidFill>
                  <a:schemeClr val="accent1"/>
                </a:solidFill>
              </a:rPr>
              <a:t>Какво представлява оценката на риска?</a:t>
            </a:r>
          </a:p>
          <a:p>
            <a:r>
              <a:rPr lang="bg-BG" sz="2000" dirty="0">
                <a:solidFill>
                  <a:schemeClr val="accent1"/>
                </a:solidFill>
              </a:rPr>
              <a:t>Оценка на риска от </a:t>
            </a:r>
            <a:r>
              <a:rPr lang="bg-BG" sz="2000" dirty="0" smtClean="0">
                <a:solidFill>
                  <a:schemeClr val="accent1"/>
                </a:solidFill>
              </a:rPr>
              <a:t>МСУ</a:t>
            </a:r>
            <a:endParaRPr lang="bg-BG" sz="2000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bg-BG" sz="2000" dirty="0"/>
              <a:t>Подготовка </a:t>
            </a:r>
          </a:p>
          <a:p>
            <a:pPr marL="685800" lvl="1" indent="-342900"/>
            <a:r>
              <a:rPr lang="bg-BG" sz="2000" dirty="0"/>
              <a:t>Идентифициране на рисковите фактори за </a:t>
            </a:r>
            <a:r>
              <a:rPr lang="bg-BG" sz="2000" dirty="0" smtClean="0"/>
              <a:t>МСУ </a:t>
            </a:r>
            <a:r>
              <a:rPr lang="bg-BG" sz="2000" dirty="0"/>
              <a:t>и на застрашените лица</a:t>
            </a:r>
          </a:p>
          <a:p>
            <a:pPr marL="685800" lvl="1" indent="-342900"/>
            <a:r>
              <a:rPr lang="bg-BG" sz="2000" dirty="0"/>
              <a:t>Оценка на рисковете и тяхното подреждане по степен на важност</a:t>
            </a:r>
          </a:p>
          <a:p>
            <a:pPr marL="685800" lvl="1" indent="-342900"/>
            <a:r>
              <a:rPr lang="bg-BG" sz="2000" dirty="0"/>
              <a:t>Решение за предприемане на превантивни действия</a:t>
            </a:r>
          </a:p>
          <a:p>
            <a:pPr marL="685800" lvl="1" indent="-342900"/>
            <a:r>
              <a:rPr lang="bg-BG" sz="2000" dirty="0"/>
              <a:t>Предприемане на действия</a:t>
            </a:r>
          </a:p>
          <a:p>
            <a:pPr marL="685800" lvl="1" indent="-342900"/>
            <a:r>
              <a:rPr lang="bg-BG" sz="2000" dirty="0"/>
              <a:t>Наблюдение и преглед</a:t>
            </a:r>
          </a:p>
          <a:p>
            <a:pPr marL="685800" lvl="1" indent="-342900"/>
            <a:r>
              <a:rPr lang="bg-BG" sz="2000" dirty="0"/>
              <a:t>Документиране на оценката на риска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00" y="1131590"/>
            <a:ext cx="2358229" cy="28574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Преглед</a:t>
            </a:r>
          </a:p>
        </p:txBody>
      </p:sp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28337FA-D9E9-B14B-B25F-ACA2748C2CC0}"/>
              </a:ext>
            </a:extLst>
          </p:cNvPr>
          <p:cNvSpPr txBox="1">
            <a:spLocks/>
          </p:cNvSpPr>
          <p:nvPr/>
        </p:nvSpPr>
        <p:spPr>
          <a:xfrm>
            <a:off x="539750" y="-5177"/>
            <a:ext cx="7894846" cy="66089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 dirty="0">
                <a:solidFill>
                  <a:schemeClr val="accent1"/>
                </a:solidFill>
              </a:rPr>
              <a:t>Какво представляват свързаните с работата </a:t>
            </a:r>
            <a:r>
              <a:rPr lang="bg-BG" sz="2400" dirty="0" smtClean="0">
                <a:solidFill>
                  <a:schemeClr val="accent1"/>
                </a:solidFill>
              </a:rPr>
              <a:t>МСУ?</a:t>
            </a:r>
            <a:endParaRPr lang="bg-BG" sz="2400" dirty="0">
              <a:solidFill>
                <a:schemeClr val="accent1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5536" y="1059582"/>
            <a:ext cx="4104456" cy="30243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41750" indent="-14175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30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01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42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956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55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67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84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>
                <a:solidFill>
                  <a:schemeClr val="accent1"/>
                </a:solidFill>
              </a:rPr>
              <a:t>Увреждане на телесни структури</a:t>
            </a:r>
          </a:p>
          <a:p>
            <a:r>
              <a:rPr lang="bg-BG" sz="2000" dirty="0">
                <a:solidFill>
                  <a:schemeClr val="accent1"/>
                </a:solidFill>
              </a:rPr>
              <a:t>Причинени или усложнени главно заради работата</a:t>
            </a:r>
          </a:p>
          <a:p>
            <a:r>
              <a:rPr lang="bg-BG" sz="2000" dirty="0" smtClean="0"/>
              <a:t>МСУ, </a:t>
            </a:r>
            <a:r>
              <a:rPr lang="bg-BG" sz="2000" dirty="0"/>
              <a:t>които работниците изпитват могат да включват:</a:t>
            </a:r>
          </a:p>
          <a:p>
            <a:pPr marL="685800" lvl="1" indent="-342900"/>
            <a:r>
              <a:rPr lang="bg-BG" sz="2000" dirty="0"/>
              <a:t>Болки в гърба или шията</a:t>
            </a:r>
          </a:p>
          <a:p>
            <a:pPr marL="685800" lvl="1" indent="-342900"/>
            <a:r>
              <a:rPr lang="bg-BG" sz="2000" dirty="0"/>
              <a:t>Мускулни травми</a:t>
            </a:r>
          </a:p>
          <a:p>
            <a:pPr marL="685800" lvl="1" indent="-342900"/>
            <a:r>
              <a:rPr lang="bg-BG" sz="2000" dirty="0"/>
              <a:t>Заболявания на ставите</a:t>
            </a:r>
          </a:p>
          <a:p>
            <a:pPr marL="685800" lvl="1" indent="-342900"/>
            <a:r>
              <a:rPr lang="bg-BG" sz="2000" dirty="0"/>
              <a:t>Заболявания на костите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4860032" y="1152159"/>
            <a:ext cx="3615467" cy="2839181"/>
            <a:chOff x="4860032" y="1152159"/>
            <a:chExt cx="3615467" cy="2839181"/>
          </a:xfrm>
        </p:grpSpPr>
        <p:grpSp>
          <p:nvGrpSpPr>
            <p:cNvPr id="10" name="Group 9"/>
            <p:cNvGrpSpPr/>
            <p:nvPr/>
          </p:nvGrpSpPr>
          <p:grpSpPr>
            <a:xfrm>
              <a:off x="4860032" y="1152159"/>
              <a:ext cx="3615467" cy="2839181"/>
              <a:chOff x="5076056" y="1820801"/>
              <a:chExt cx="3615467" cy="2839181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33"/>
              <a:stretch/>
            </p:blipFill>
            <p:spPr>
              <a:xfrm>
                <a:off x="7164289" y="1820801"/>
                <a:ext cx="1527234" cy="2839181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3" r="3458"/>
              <a:stretch/>
            </p:blipFill>
            <p:spPr>
              <a:xfrm>
                <a:off x="5076056" y="3248678"/>
                <a:ext cx="2036689" cy="1411304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6056" y="1820801"/>
                <a:ext cx="2036824" cy="1357883"/>
              </a:xfrm>
              <a:prstGeom prst="rect">
                <a:avLst/>
              </a:prstGeom>
            </p:spPr>
          </p:pic>
        </p:grpSp>
        <p:sp>
          <p:nvSpPr>
            <p:cNvPr id="11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6306670" y="3398247"/>
              <a:ext cx="1037143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bg-BG" sz="300" b="1">
                  <a:solidFill>
                    <a:schemeClr val="bg1"/>
                  </a:solidFill>
                </a:rPr>
                <a:t>© CC0 Creative Commons  (Pexels, Karolina Grabowska)</a:t>
              </a:r>
            </a:p>
          </p:txBody>
        </p:sp>
        <p:sp>
          <p:nvSpPr>
            <p:cNvPr id="12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6303152" y="1920721"/>
              <a:ext cx="1048364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bg-BG" sz="300" b="1">
                  <a:solidFill>
                    <a:schemeClr val="bg1"/>
                  </a:solidFill>
                </a:rPr>
                <a:t>© CC0 Creative Commons (Unsplash, Lambros Lyrarakis)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7884124" y="3364088"/>
              <a:ext cx="1054777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bg-BG" sz="300" b="1">
                  <a:solidFill>
                    <a:schemeClr val="bg1"/>
                  </a:solidFill>
                </a:rPr>
                <a:t>© CC0 Creative Commons (Unsplash, Damir Kopezhanov)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5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624" y="1145777"/>
            <a:ext cx="2961091" cy="812702"/>
          </a:xfrm>
        </p:spPr>
        <p:txBody>
          <a:bodyPr lIns="0" tIns="0" rIns="0" bIns="0">
            <a:noAutofit/>
          </a:bodyPr>
          <a:lstStyle/>
          <a:p>
            <a:pPr marL="0" indent="0">
              <a:buNone/>
            </a:pPr>
            <a:r>
              <a:rPr lang="bg-BG" sz="2000" dirty="0">
                <a:solidFill>
                  <a:srgbClr val="ACC700"/>
                </a:solidFill>
              </a:rPr>
              <a:t>Физически</a:t>
            </a:r>
          </a:p>
          <a:p>
            <a:pPr marL="0" indent="0">
              <a:buNone/>
            </a:pPr>
            <a:r>
              <a:rPr lang="bg-BG" sz="1100" dirty="0"/>
              <a:t>Работните пози и движения могат да бъдат вредни в резултат на повторение, продължителност или усилие. 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8136706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200" dirty="0"/>
              <a:t>Фактори, допринасящи за свързаните с работата </a:t>
            </a:r>
            <a:r>
              <a:rPr lang="bg-BG" sz="2200" dirty="0" smtClean="0"/>
              <a:t>МСУ</a:t>
            </a:r>
            <a:endParaRPr lang="bg-BG"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58536"/>
            <a:ext cx="1569146" cy="145656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211960" y="842611"/>
            <a:ext cx="4248471" cy="1702562"/>
            <a:chOff x="-57921" y="1157333"/>
            <a:chExt cx="4248471" cy="1702562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>
            <a:xfrm>
              <a:off x="1115615" y="1441348"/>
              <a:ext cx="3074935" cy="141854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bg-BG" sz="2000" dirty="0">
                  <a:solidFill>
                    <a:srgbClr val="ACC700"/>
                  </a:solidFill>
                </a:rPr>
                <a:t>Организационни фактори</a:t>
              </a:r>
            </a:p>
            <a:p>
              <a:pPr marL="0" indent="0">
                <a:buNone/>
              </a:pPr>
              <a:r>
                <a:rPr lang="bg-BG" sz="1100" dirty="0"/>
                <a:t>Начинът, по който работата се организира от гледна точка на броя на последователните работни часове, възможностите за почивки, темпото на работа и промяната на задачите, влияят на степента на тежест на физическите задачи.</a:t>
              </a: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7921" y="1157333"/>
              <a:ext cx="1426070" cy="1475326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176" y="2603177"/>
            <a:ext cx="4017347" cy="1491745"/>
            <a:chOff x="0" y="2544517"/>
            <a:chExt cx="4017347" cy="149174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44517"/>
              <a:ext cx="1332251" cy="1491745"/>
            </a:xfrm>
            <a:prstGeom prst="rect">
              <a:avLst/>
            </a:prstGeom>
          </p:spPr>
        </p:pic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1126627" y="2782263"/>
              <a:ext cx="2890720" cy="1224136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bg-BG" sz="2000" dirty="0">
                  <a:solidFill>
                    <a:srgbClr val="ACC700"/>
                  </a:solidFill>
                </a:rPr>
                <a:t>Психо-социални фактори</a:t>
              </a:r>
            </a:p>
            <a:p>
              <a:pPr marL="0" indent="0">
                <a:buFont typeface="Wingdings" pitchFamily="2" charset="2"/>
                <a:buNone/>
              </a:pPr>
              <a:r>
                <a:rPr lang="bg-BG" sz="1100" dirty="0"/>
                <a:t>Липсата на контрол върху задачите или върху начина или темпото на изпълнение на задачите, както и липсата на подкрепа от страна на колегите или ръководството, също могат да увеличат риска от </a:t>
              </a:r>
              <a:r>
                <a:rPr lang="bg-BG" sz="1100" dirty="0" smtClean="0"/>
                <a:t>МСУ. </a:t>
              </a:r>
              <a:endParaRPr lang="bg-BG" sz="11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68349" y="2605523"/>
            <a:ext cx="4048067" cy="1487054"/>
            <a:chOff x="22678" y="2380840"/>
            <a:chExt cx="4048067" cy="148705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8" y="2380840"/>
              <a:ext cx="1332251" cy="1487054"/>
            </a:xfrm>
            <a:prstGeom prst="rect">
              <a:avLst/>
            </a:prstGeom>
          </p:spPr>
        </p:pic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1121577" y="2629097"/>
              <a:ext cx="2949168" cy="954391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bg-BG" sz="2000" dirty="0">
                  <a:solidFill>
                    <a:srgbClr val="ACC700"/>
                  </a:solidFill>
                </a:rPr>
                <a:t>Характеристиките на работниците</a:t>
              </a:r>
            </a:p>
            <a:p>
              <a:pPr marL="0" indent="0">
                <a:buNone/>
              </a:pPr>
              <a:r>
                <a:rPr lang="bg-BG" sz="1100" dirty="0"/>
                <a:t>като възраст, пол, ръст, здравословно състояние, липса на обучение и пр. също така могат да бъдат рискови фактори за </a:t>
              </a:r>
              <a:r>
                <a:rPr lang="bg-BG" sz="1100" dirty="0" smtClean="0"/>
                <a:t>МСУ, </a:t>
              </a:r>
              <a:r>
                <a:rPr lang="bg-BG" sz="1100" dirty="0"/>
                <a:t>ако рисковете не бъдат управлявани правилно. </a:t>
              </a:r>
            </a:p>
            <a:p>
              <a:endParaRPr lang="en-US" sz="2000" dirty="0"/>
            </a:p>
            <a:p>
              <a:endParaRPr lang="en-US" sz="2000" dirty="0"/>
            </a:p>
            <a:p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408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627534"/>
            <a:ext cx="7470122" cy="3672408"/>
          </a:xfrm>
        </p:spPr>
        <p:txBody>
          <a:bodyPr lIns="0" tIns="0" rIns="0" bIns="0">
            <a:noAutofit/>
          </a:bodyPr>
          <a:lstStyle/>
          <a:p>
            <a:endParaRPr lang="en-US" sz="2000" dirty="0"/>
          </a:p>
          <a:p>
            <a:r>
              <a:rPr lang="bg-BG" sz="2000" dirty="0"/>
              <a:t>ОР представлява систематична проверка на всички аспекти от работата, при която се отчитат:</a:t>
            </a:r>
          </a:p>
          <a:p>
            <a:pPr lvl="1"/>
            <a:r>
              <a:rPr lang="bg-BG" sz="2000" dirty="0"/>
              <a:t>какво може да предизвика нараняване или телесна повреда;</a:t>
            </a:r>
          </a:p>
          <a:p>
            <a:pPr lvl="1"/>
            <a:r>
              <a:rPr lang="bg-BG" sz="2000" dirty="0"/>
              <a:t>дали опасностите могат да бъдат елиминирани; и ако не,</a:t>
            </a:r>
          </a:p>
          <a:p>
            <a:pPr lvl="1"/>
            <a:r>
              <a:rPr lang="bg-BG" sz="2000" dirty="0"/>
              <a:t>какви превантивни или защитни мерки трябва да </a:t>
            </a:r>
            <a:r>
              <a:rPr lang="bg-BG" sz="2000" dirty="0" smtClean="0"/>
              <a:t>се въведат </a:t>
            </a:r>
            <a:r>
              <a:rPr lang="bg-BG" sz="2000" dirty="0"/>
              <a:t>с цел контрол на рисковете.</a:t>
            </a:r>
          </a:p>
          <a:p>
            <a:endParaRPr lang="en-GB" altLang="en-US" sz="2000" dirty="0"/>
          </a:p>
          <a:p>
            <a:r>
              <a:rPr lang="bg-BG" sz="2000" dirty="0"/>
              <a:t>ОР е основа за успешните превенция и управление на </a:t>
            </a:r>
            <a:r>
              <a:rPr lang="bg-BG" sz="2000" dirty="0" smtClean="0"/>
              <a:t>МСУ</a:t>
            </a:r>
            <a:endParaRPr lang="bg-BG" sz="2000" dirty="0"/>
          </a:p>
          <a:p>
            <a:pPr marL="0" indent="0">
              <a:buNone/>
            </a:pPr>
            <a:endParaRPr lang="en-GB" alt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58262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Какво представлява оценката на риска (ОР)</a:t>
            </a:r>
          </a:p>
        </p:txBody>
      </p:sp>
    </p:spTree>
    <p:extLst>
      <p:ext uri="{BB962C8B-B14F-4D97-AF65-F5344CB8AC3E}">
        <p14:creationId xmlns:p14="http://schemas.microsoft.com/office/powerpoint/2010/main" val="30657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248" y="1102551"/>
            <a:ext cx="3848696" cy="2231380"/>
          </a:xfrm>
        </p:spPr>
        <p:txBody>
          <a:bodyPr lIns="0" tIns="0" rIns="0" bIns="0">
            <a:spAutoFit/>
          </a:bodyPr>
          <a:lstStyle/>
          <a:p>
            <a:pPr marL="0" indent="0">
              <a:buNone/>
            </a:pPr>
            <a:endParaRPr lang="en-US" sz="2000" dirty="0"/>
          </a:p>
          <a:p>
            <a:pPr marL="342900" indent="-342900"/>
            <a:r>
              <a:rPr lang="bg-BG" sz="2000" dirty="0"/>
              <a:t>ОР за </a:t>
            </a:r>
            <a:r>
              <a:rPr lang="bg-BG" sz="2000" dirty="0" smtClean="0"/>
              <a:t>МСУ </a:t>
            </a:r>
            <a:r>
              <a:rPr lang="bg-BG" sz="2000" dirty="0"/>
              <a:t>включва същите основни принципи и процеси, каквито се прилагат спрямо други професионални рискове</a:t>
            </a:r>
          </a:p>
          <a:p>
            <a:pPr marL="0" indent="0">
              <a:buNone/>
            </a:pPr>
            <a:endParaRPr lang="en-GB" alt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58064" y="-92546"/>
            <a:ext cx="7758352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 dirty="0"/>
              <a:t>Оценка на риска от </a:t>
            </a:r>
            <a:r>
              <a:rPr lang="bg-BG" sz="2400" dirty="0" smtClean="0"/>
              <a:t>МСУ</a:t>
            </a:r>
            <a:endParaRPr lang="bg-BG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995936" y="483518"/>
            <a:ext cx="4408288" cy="4379138"/>
            <a:chOff x="-158403" y="-72008"/>
            <a:chExt cx="5177737" cy="51435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8403" y="-72008"/>
              <a:ext cx="5177737" cy="51435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1926459" y="510477"/>
              <a:ext cx="1285013" cy="289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Подготовка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9770935">
              <a:off x="3327742" y="1610069"/>
              <a:ext cx="1432130" cy="271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9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Идентифициране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752754">
              <a:off x="3316087" y="3424519"/>
              <a:ext cx="1157512" cy="289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Оценка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9738701">
              <a:off x="543735" y="3198113"/>
              <a:ext cx="1334404" cy="469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План за действие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1775785">
              <a:off x="248948" y="1686479"/>
              <a:ext cx="1459703" cy="469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Предприемане на действия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5231705">
              <a:off x="1604361" y="840142"/>
              <a:ext cx="1276426" cy="289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Наблюдение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80318" y="2087420"/>
              <a:ext cx="2056358" cy="69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6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ОЦЕНКА НА</a:t>
              </a:r>
            </a:p>
            <a:p>
              <a:pPr algn="ctr"/>
              <a:r>
                <a:rPr lang="bg-BG" sz="16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РИСКА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561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768" y="915567"/>
            <a:ext cx="7830616" cy="3672407"/>
          </a:xfrm>
        </p:spPr>
        <p:txBody>
          <a:bodyPr lIns="0" tIns="0" rIns="0" bIns="0">
            <a:normAutofit fontScale="92500" lnSpcReduction="20000"/>
          </a:bodyPr>
          <a:lstStyle/>
          <a:p>
            <a:pPr marL="342900" indent="-342900"/>
            <a:r>
              <a:rPr lang="bg-BG" sz="2000" dirty="0"/>
              <a:t>Вземане на решение кой ще ръководи процеса</a:t>
            </a:r>
          </a:p>
          <a:p>
            <a:pPr marL="444150" lvl="1" indent="-342900"/>
            <a:r>
              <a:rPr lang="bg-BG" sz="1800" dirty="0"/>
              <a:t>Това може да е самият работодател, работник, определен от работодателя, експерт по БЗР, ...</a:t>
            </a:r>
          </a:p>
          <a:p>
            <a:pPr marL="342900" indent="-342900"/>
            <a:r>
              <a:rPr lang="bg-BG" sz="2000" dirty="0"/>
              <a:t>Преглед на наличните ресурси </a:t>
            </a:r>
          </a:p>
          <a:p>
            <a:pPr marL="444150" lvl="1" indent="-342900"/>
            <a:r>
              <a:rPr lang="bg-BG" sz="1800" dirty="0"/>
              <a:t>Списък с описание на работните дейности / задачи, свързани с риск от </a:t>
            </a:r>
            <a:r>
              <a:rPr lang="bg-BG" sz="1800" dirty="0" smtClean="0"/>
              <a:t>МСУ</a:t>
            </a:r>
            <a:endParaRPr lang="bg-BG" sz="1800" dirty="0"/>
          </a:p>
          <a:p>
            <a:pPr marL="444150" lvl="1" indent="-342900"/>
            <a:r>
              <a:rPr lang="bg-BG" sz="1800" dirty="0"/>
              <a:t>Всякаква информация: документация за злополуки и заболявания, жалби от работници, статистика за </a:t>
            </a:r>
            <a:r>
              <a:rPr lang="bg-BG" sz="1800" dirty="0" smtClean="0"/>
              <a:t>отсъствия…</a:t>
            </a:r>
            <a:endParaRPr lang="bg-BG" sz="1800" dirty="0"/>
          </a:p>
          <a:p>
            <a:pPr marL="444150" lvl="1" indent="-342900"/>
            <a:r>
              <a:rPr lang="bg-BG" sz="1800" dirty="0"/>
              <a:t>Насоки за </a:t>
            </a:r>
            <a:r>
              <a:rPr lang="bg-BG" sz="1800" dirty="0" smtClean="0"/>
              <a:t>МСУ </a:t>
            </a:r>
            <a:r>
              <a:rPr lang="bg-BG" sz="1800" dirty="0"/>
              <a:t>от национални компетентни органи (министерства, национални институти за безопасност и здраве, ...)</a:t>
            </a:r>
          </a:p>
          <a:p>
            <a:pPr marL="444150" lvl="1" indent="-342900"/>
            <a:r>
              <a:rPr lang="bg-BG" sz="1800" dirty="0"/>
              <a:t>Ръководства, контролни списъци или наръчници, изготвени от търговски асоциации</a:t>
            </a:r>
          </a:p>
          <a:p>
            <a:pPr marL="342900" indent="-342900"/>
            <a:r>
              <a:rPr lang="bg-BG" sz="2000" dirty="0"/>
              <a:t>Решаване как и кога ще бъдат ангажирани и информирани работниците.</a:t>
            </a:r>
          </a:p>
          <a:p>
            <a:pPr marL="342900" indent="-342900"/>
            <a:r>
              <a:rPr lang="bg-BG" sz="2000" dirty="0"/>
              <a:t>Планиране — решаване какво ще се случи </a:t>
            </a:r>
            <a:r>
              <a:rPr lang="bg-BG" sz="2000" dirty="0" smtClean="0"/>
              <a:t>при процеса на ОР</a:t>
            </a:r>
            <a:endParaRPr lang="bg-BG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-72008"/>
            <a:ext cx="712879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dirty="0"/>
              <a:t>Подготовка</a:t>
            </a:r>
            <a:r>
              <a:rPr lang="bg-BG" sz="2400" dirty="0"/>
              <a:t> </a:t>
            </a:r>
            <a:br>
              <a:rPr lang="bg-BG" sz="2400" dirty="0"/>
            </a:br>
            <a:r>
              <a:rPr lang="bg-BG" sz="1500" dirty="0"/>
              <a:t>Някои въпроси, които следва да бъдат разгледани преди започването на процеса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54356" cy="23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6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416824" cy="3793346"/>
          </a:xfrm>
        </p:spPr>
        <p:txBody>
          <a:bodyPr lIns="0" tIns="0" rIns="0" bIns="0">
            <a:spAutoFit/>
          </a:bodyPr>
          <a:lstStyle/>
          <a:p>
            <a:r>
              <a:rPr lang="bg-BG" sz="2000" dirty="0"/>
              <a:t>Факторите, на които трябва да се обърне внимание във връзка с </a:t>
            </a:r>
            <a:r>
              <a:rPr lang="bg-BG" sz="2000" dirty="0" smtClean="0"/>
              <a:t>МСУ, </a:t>
            </a:r>
            <a:r>
              <a:rPr lang="bg-BG" sz="2000" dirty="0"/>
              <a:t>включват:</a:t>
            </a:r>
          </a:p>
          <a:p>
            <a:pPr lvl="1"/>
            <a:r>
              <a:rPr lang="bg-BG" sz="1600" b="1" dirty="0" smtClean="0"/>
              <a:t>Физически фактори </a:t>
            </a:r>
            <a:r>
              <a:rPr lang="bg-BG" sz="1600" b="1" dirty="0"/>
              <a:t>и фактори на работната среда</a:t>
            </a:r>
            <a:r>
              <a:rPr lang="bg-BG" sz="1600" dirty="0"/>
              <a:t> (напр. работни пози, повтаряща се работа, голямо физическо натоварване, (лошо) осветление, (ниска) температура) и др.)</a:t>
            </a:r>
          </a:p>
          <a:p>
            <a:pPr lvl="1"/>
            <a:r>
              <a:rPr lang="bg-BG" sz="1600" b="1" dirty="0"/>
              <a:t>Организационни </a:t>
            </a:r>
            <a:r>
              <a:rPr lang="bg-BG" sz="1600" dirty="0"/>
              <a:t>(напр. продължително работно време, възможности за почивки, темпо на работа и др.)</a:t>
            </a:r>
          </a:p>
          <a:p>
            <a:pPr lvl="1"/>
            <a:r>
              <a:rPr lang="bg-BG" sz="1600" b="1" dirty="0" err="1"/>
              <a:t>Психосоциални</a:t>
            </a:r>
            <a:r>
              <a:rPr lang="bg-BG" sz="1600" b="1" dirty="0"/>
              <a:t> </a:t>
            </a:r>
            <a:r>
              <a:rPr lang="bg-BG" sz="1600" dirty="0"/>
              <a:t>(напр. контрол върху задачите, подкрепа от колеги / ръководство и др.)</a:t>
            </a:r>
          </a:p>
          <a:p>
            <a:pPr lvl="1"/>
            <a:r>
              <a:rPr lang="bg-BG" sz="1600" b="1" dirty="0"/>
              <a:t>Характеристики на работниците </a:t>
            </a:r>
            <a:r>
              <a:rPr lang="bg-BG" sz="1600" dirty="0"/>
              <a:t>(напр. възраст, пол, физически капацитет, предишна медицинска история, височина и др.)</a:t>
            </a:r>
          </a:p>
          <a:p>
            <a:pPr marL="141750" lvl="1" indent="0">
              <a:buNone/>
            </a:pPr>
            <a:endParaRPr lang="en-GB" altLang="en-US" sz="1400" dirty="0"/>
          </a:p>
          <a:p>
            <a:r>
              <a:rPr lang="bg-BG" sz="2000" dirty="0"/>
              <a:t>Необходимо е да се има предвид комбинацията от / взаимодействието между всички тези фактори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775835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200" dirty="0"/>
              <a:t>Идентифициране на рисковите фактори за </a:t>
            </a:r>
            <a:r>
              <a:rPr lang="bg-BG" sz="2200" dirty="0" smtClean="0"/>
              <a:t>МСУ </a:t>
            </a:r>
            <a:r>
              <a:rPr lang="bg-BG" sz="2200" dirty="0"/>
              <a:t>на работното място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40" y="-236562"/>
            <a:ext cx="2100076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2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416824" cy="3475952"/>
          </a:xfrm>
        </p:spPr>
        <p:txBody>
          <a:bodyPr lIns="0" tIns="0" rIns="0" bIns="0"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bg-BG" sz="2000" dirty="0"/>
              <a:t>Следва да се отдели особено внимание на групи работници, които може да са изложени на по-голям риск от </a:t>
            </a:r>
            <a:r>
              <a:rPr lang="bg-BG" sz="2000" dirty="0" smtClean="0"/>
              <a:t>МСУ</a:t>
            </a:r>
            <a:endParaRPr lang="bg-BG" sz="2000" dirty="0"/>
          </a:p>
          <a:p>
            <a:pPr marL="0" indent="0">
              <a:lnSpc>
                <a:spcPct val="90000"/>
              </a:lnSpc>
              <a:buNone/>
            </a:pPr>
            <a:endParaRPr lang="en-GB" altLang="en-US" sz="2000" dirty="0"/>
          </a:p>
          <a:p>
            <a:pPr>
              <a:lnSpc>
                <a:spcPct val="90000"/>
              </a:lnSpc>
            </a:pPr>
            <a:r>
              <a:rPr lang="bg-BG" sz="2000" dirty="0"/>
              <a:t>Тези групи може да са изложени на по-голям риск поради:</a:t>
            </a:r>
            <a:endParaRPr lang="fr-FR" sz="2000" dirty="0"/>
          </a:p>
          <a:p>
            <a:pPr marL="266700" indent="-174625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bg-BG" sz="1800" b="0" dirty="0">
                <a:solidFill>
                  <a:schemeClr val="tx1"/>
                </a:solidFill>
              </a:rPr>
              <a:t>повтарящо се или кумулативно излагане на рискови фактори за </a:t>
            </a:r>
            <a:r>
              <a:rPr lang="bg-BG" sz="1800" b="0" dirty="0" smtClean="0">
                <a:solidFill>
                  <a:schemeClr val="tx1"/>
                </a:solidFill>
              </a:rPr>
              <a:t>МСУ, </a:t>
            </a:r>
            <a:r>
              <a:rPr lang="bg-BG" sz="1800" b="0" dirty="0">
                <a:solidFill>
                  <a:schemeClr val="tx1"/>
                </a:solidFill>
              </a:rPr>
              <a:t>като:</a:t>
            </a:r>
          </a:p>
          <a:p>
            <a:pPr marL="266700" lvl="2" indent="0" defTabSz="179388">
              <a:lnSpc>
                <a:spcPct val="90000"/>
              </a:lnSpc>
              <a:buNone/>
            </a:pPr>
            <a:r>
              <a:rPr lang="bg-BG" sz="1800" dirty="0"/>
              <a:t>повтарящи се движения на дланите или ръцете, вибрации, носене или преместване на тежки товари, тормоз и малтретиране, стрес и др. </a:t>
            </a:r>
          </a:p>
          <a:p>
            <a:pPr marL="266700" lvl="1" indent="-174625">
              <a:lnSpc>
                <a:spcPct val="90000"/>
              </a:lnSpc>
            </a:pPr>
            <a:r>
              <a:rPr lang="bg-BG" sz="1800" dirty="0"/>
              <a:t>секторите</a:t>
            </a:r>
            <a:r>
              <a:rPr lang="bg-BG" sz="1800" b="0" dirty="0">
                <a:solidFill>
                  <a:schemeClr val="tx1"/>
                </a:solidFill>
              </a:rPr>
              <a:t>, в които работят (напр. строителство, селско стопанство, здравеопазване и социални дейности)</a:t>
            </a:r>
          </a:p>
          <a:p>
            <a:pPr marL="266700" lvl="1" indent="-174625">
              <a:lnSpc>
                <a:spcPct val="90000"/>
              </a:lnSpc>
            </a:pPr>
            <a:r>
              <a:rPr lang="bg-BG" sz="1800" b="0" dirty="0">
                <a:solidFill>
                  <a:schemeClr val="tx1"/>
                </a:solidFill>
              </a:rPr>
              <a:t>вида на </a:t>
            </a:r>
            <a:r>
              <a:rPr lang="bg-BG" sz="1800" b="0" dirty="0" smtClean="0">
                <a:solidFill>
                  <a:schemeClr val="tx1"/>
                </a:solidFill>
              </a:rPr>
              <a:t>професиите, </a:t>
            </a:r>
            <a:r>
              <a:rPr lang="bg-BG" sz="1800" b="0" dirty="0">
                <a:solidFill>
                  <a:schemeClr val="tx1"/>
                </a:solidFill>
              </a:rPr>
              <a:t>които е по-вероятно те да упражняват, например типични примери за „сини якички“ (работници) или </a:t>
            </a:r>
            <a:r>
              <a:rPr lang="bg-BG" sz="1800" b="0" dirty="0" smtClean="0">
                <a:solidFill>
                  <a:schemeClr val="tx1"/>
                </a:solidFill>
              </a:rPr>
              <a:t>нискоквалифицирани професии </a:t>
            </a:r>
            <a:r>
              <a:rPr lang="bg-BG" sz="1800" b="0" dirty="0">
                <a:solidFill>
                  <a:schemeClr val="tx1"/>
                </a:solidFill>
              </a:rPr>
              <a:t>(при които </a:t>
            </a:r>
            <a:r>
              <a:rPr lang="bg-BG" sz="1800" b="0" dirty="0" smtClean="0">
                <a:solidFill>
                  <a:schemeClr val="tx1"/>
                </a:solidFill>
              </a:rPr>
              <a:t>МСУ </a:t>
            </a:r>
            <a:r>
              <a:rPr lang="bg-BG" sz="1800" b="0" dirty="0">
                <a:solidFill>
                  <a:schemeClr val="tx1"/>
                </a:solidFill>
              </a:rPr>
              <a:t>са по-често срещани)
</a:t>
            </a:r>
            <a:r>
              <a:rPr lang="bg-BG" sz="1800" dirty="0"/>
              <a:t>индивидуални фактори, например липса на опит или обучение, здравословни състояния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Идентифициране на застрашените лица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40" y="-236562"/>
            <a:ext cx="2100076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87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128792" cy="3456384"/>
          </a:xfrm>
        </p:spPr>
        <p:txBody>
          <a:bodyPr lIns="0" tIns="0" rIns="0" bIns="0">
            <a:normAutofit fontScale="92500" lnSpcReduction="10000"/>
          </a:bodyPr>
          <a:lstStyle/>
          <a:p>
            <a:r>
              <a:rPr lang="bg-BG" sz="2000" dirty="0"/>
              <a:t>Оценяване на рисковете, произтичащи от идентифицираните опасности, като се вземат предвид:</a:t>
            </a:r>
          </a:p>
          <a:p>
            <a:pPr lvl="1"/>
            <a:r>
              <a:rPr lang="bg-BG" sz="2000" dirty="0"/>
              <a:t>степента на вероятност дадена опасност да причини увреждане</a:t>
            </a:r>
          </a:p>
          <a:p>
            <a:pPr lvl="1"/>
            <a:r>
              <a:rPr lang="bg-BG" sz="2000" dirty="0"/>
              <a:t>сериозността на увреждането</a:t>
            </a:r>
          </a:p>
          <a:p>
            <a:pPr lvl="1"/>
            <a:r>
              <a:rPr lang="bg-BG" sz="2000" dirty="0"/>
              <a:t>честотата (и броят) на работниците, изложени на тази опасност</a:t>
            </a:r>
          </a:p>
          <a:p>
            <a:r>
              <a:rPr lang="bg-BG" sz="2000" dirty="0"/>
              <a:t>Подреждане по степен на важност въз основа на оценките на риска.</a:t>
            </a:r>
          </a:p>
          <a:p>
            <a:r>
              <a:rPr lang="bg-BG" sz="2000" dirty="0"/>
              <a:t>От съществено значение е да бъдат подредени по степен на важност действията, които ще бъдат предприети за превенция или свеждане до минимум на </a:t>
            </a:r>
            <a:r>
              <a:rPr lang="bg-BG" sz="2000" dirty="0" smtClean="0"/>
              <a:t>МСУ.</a:t>
            </a:r>
            <a:endParaRPr lang="bg-BG" sz="2000" dirty="0"/>
          </a:p>
          <a:p>
            <a:pPr>
              <a:lnSpc>
                <a:spcPct val="9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 dirty="0"/>
              <a:t>Оценка на рисковете и тяхното подреждане по степен на важност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8577"/>
            <a:ext cx="2081788" cy="231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7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87574"/>
            <a:ext cx="7416824" cy="3312368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80000"/>
              </a:lnSpc>
            </a:pPr>
            <a:r>
              <a:rPr lang="bg-BG" sz="2000" dirty="0"/>
              <a:t>Съгласуване на действията, които ще бъдат предприети за елиминиране или намаляване на рисковете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sz="2000" dirty="0"/>
          </a:p>
          <a:p>
            <a:pPr>
              <a:lnSpc>
                <a:spcPct val="80000"/>
              </a:lnSpc>
            </a:pPr>
            <a:r>
              <a:rPr lang="bg-BG" sz="2000" dirty="0"/>
              <a:t>Изготвяне на план за действие. Един добър план за действие включва:</a:t>
            </a:r>
          </a:p>
          <a:p>
            <a:pPr marL="358775" lvl="1" indent="-215900">
              <a:lnSpc>
                <a:spcPct val="80000"/>
              </a:lnSpc>
            </a:pPr>
            <a:r>
              <a:rPr lang="bg-BG" sz="1800" b="0" dirty="0"/>
              <a:t>Описанието на проблема / риска</a:t>
            </a:r>
          </a:p>
          <a:p>
            <a:pPr marL="358775" lvl="1" indent="-215900">
              <a:lnSpc>
                <a:spcPct val="80000"/>
              </a:lnSpc>
            </a:pPr>
            <a:r>
              <a:rPr lang="bg-BG" sz="1800" b="0" dirty="0"/>
              <a:t>Степента на важност, определена за този проблем</a:t>
            </a:r>
          </a:p>
          <a:p>
            <a:pPr marL="358775" lvl="1" indent="-215900">
              <a:lnSpc>
                <a:spcPct val="80000"/>
              </a:lnSpc>
            </a:pPr>
            <a:r>
              <a:rPr lang="bg-BG" sz="1800" b="0" dirty="0"/>
              <a:t>Решения (превантивни / защитни мерки) — какви действия ще бъдат извършвани</a:t>
            </a:r>
          </a:p>
          <a:p>
            <a:pPr marL="358775" lvl="1" indent="-215900">
              <a:lnSpc>
                <a:spcPct val="80000"/>
              </a:lnSpc>
            </a:pPr>
            <a:r>
              <a:rPr lang="bg-BG" sz="1800" b="0" dirty="0"/>
              <a:t>Отговорност — кой ще ръководи действията</a:t>
            </a:r>
          </a:p>
          <a:p>
            <a:pPr marL="358775" lvl="1" indent="-215900">
              <a:lnSpc>
                <a:spcPct val="80000"/>
              </a:lnSpc>
            </a:pPr>
            <a:r>
              <a:rPr lang="bg-BG" sz="1800" b="0" dirty="0"/>
              <a:t>Ресурси — парични средства, време и др.</a:t>
            </a:r>
          </a:p>
          <a:p>
            <a:pPr marL="358775" lvl="1" indent="-215900">
              <a:lnSpc>
                <a:spcPct val="80000"/>
              </a:lnSpc>
            </a:pPr>
            <a:r>
              <a:rPr lang="bg-BG" sz="1800" b="0" dirty="0"/>
              <a:t>График — какви действия и в какъв срок ще се извършват</a:t>
            </a:r>
          </a:p>
          <a:p>
            <a:pPr marL="358775" lvl="1" indent="-215900">
              <a:lnSpc>
                <a:spcPct val="80000"/>
              </a:lnSpc>
            </a:pPr>
            <a:r>
              <a:rPr lang="bg-BG" sz="1800" b="0" dirty="0"/>
              <a:t>Оценка — как ще разберете дали приложените решения са били ефективни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Решение за предприемане на превантивни действия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50858"/>
            <a:ext cx="2033020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48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731" y="1131590"/>
            <a:ext cx="7083589" cy="3312368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80000"/>
              </a:lnSpc>
            </a:pPr>
            <a:r>
              <a:rPr lang="bg-BG" sz="2000" dirty="0"/>
              <a:t>При обсъждане и съгласуване на действията е важно да се следват общите принципи на превенцията:</a:t>
            </a:r>
          </a:p>
          <a:p>
            <a:pPr lvl="1">
              <a:lnSpc>
                <a:spcPct val="80000"/>
              </a:lnSpc>
            </a:pPr>
            <a:r>
              <a:rPr lang="bg-BG" sz="2000" b="0" dirty="0">
                <a:solidFill>
                  <a:schemeClr val="tx1"/>
                </a:solidFill>
              </a:rPr>
              <a:t> </a:t>
            </a:r>
            <a:r>
              <a:rPr lang="bg-BG" sz="1800" b="0" dirty="0">
                <a:solidFill>
                  <a:schemeClr val="tx1"/>
                </a:solidFill>
              </a:rPr>
              <a:t>избягване на рисковете;</a:t>
            </a:r>
          </a:p>
          <a:p>
            <a:pPr lvl="1">
              <a:lnSpc>
                <a:spcPct val="80000"/>
              </a:lnSpc>
            </a:pPr>
            <a:r>
              <a:rPr lang="bg-BG" sz="1800" b="0" dirty="0">
                <a:solidFill>
                  <a:schemeClr val="tx1"/>
                </a:solidFill>
              </a:rPr>
              <a:t> борба с рисковете при източника;</a:t>
            </a:r>
          </a:p>
          <a:p>
            <a:pPr lvl="1">
              <a:lnSpc>
                <a:spcPct val="80000"/>
              </a:lnSpc>
            </a:pPr>
            <a:r>
              <a:rPr lang="bg-BG" sz="1800" b="0" dirty="0">
                <a:solidFill>
                  <a:schemeClr val="tx1"/>
                </a:solidFill>
              </a:rPr>
              <a:t> адаптиране на работата към съответното лице;</a:t>
            </a:r>
          </a:p>
          <a:p>
            <a:pPr lvl="1">
              <a:lnSpc>
                <a:spcPct val="80000"/>
              </a:lnSpc>
            </a:pPr>
            <a:r>
              <a:rPr lang="bg-BG" sz="1800" b="0" dirty="0">
                <a:solidFill>
                  <a:schemeClr val="tx1"/>
                </a:solidFill>
              </a:rPr>
              <a:t> въвеждане на технологични новости;</a:t>
            </a:r>
          </a:p>
          <a:p>
            <a:pPr lvl="1">
              <a:lnSpc>
                <a:spcPct val="80000"/>
              </a:lnSpc>
            </a:pPr>
            <a:r>
              <a:rPr lang="bg-BG" sz="1800" b="0" dirty="0">
                <a:solidFill>
                  <a:schemeClr val="tx1"/>
                </a:solidFill>
              </a:rPr>
              <a:t> замяна на рисковите практики с безопасни или по-малко рискови практики;</a:t>
            </a:r>
          </a:p>
          <a:p>
            <a:pPr lvl="1">
              <a:lnSpc>
                <a:spcPct val="80000"/>
              </a:lnSpc>
            </a:pPr>
            <a:r>
              <a:rPr lang="bg-BG" sz="1800" b="0" dirty="0">
                <a:solidFill>
                  <a:schemeClr val="tx1"/>
                </a:solidFill>
              </a:rPr>
              <a:t> разработване на съгласувана политика за превенция;</a:t>
            </a:r>
          </a:p>
          <a:p>
            <a:pPr lvl="1">
              <a:lnSpc>
                <a:spcPct val="80000"/>
              </a:lnSpc>
            </a:pPr>
            <a:r>
              <a:rPr lang="bg-BG" sz="1800" b="0" dirty="0">
                <a:solidFill>
                  <a:schemeClr val="tx1"/>
                </a:solidFill>
              </a:rPr>
              <a:t> приоритет на колективните мерки;</a:t>
            </a:r>
          </a:p>
          <a:p>
            <a:pPr lvl="1">
              <a:lnSpc>
                <a:spcPct val="80000"/>
              </a:lnSpc>
            </a:pPr>
            <a:r>
              <a:rPr lang="bg-BG" sz="1800" b="0" dirty="0">
                <a:solidFill>
                  <a:schemeClr val="tx1"/>
                </a:solidFill>
              </a:rPr>
              <a:t> осигуряване на обучение и инструктаж на работниците.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8496944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Решение за предприемане на превантивни действия </a:t>
            </a:r>
            <a:br>
              <a:rPr lang="bg-BG" sz="2400"/>
            </a:br>
            <a:r>
              <a:rPr lang="bg-BG" sz="2400"/>
              <a:t>Йерархия на превенцията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50858"/>
            <a:ext cx="2033020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50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Общи принципи (йерархия) на превенцията 1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67234" y="909544"/>
            <a:ext cx="6263962" cy="3678430"/>
          </a:xfrm>
        </p:spPr>
        <p:txBody>
          <a:bodyPr lIns="0" tIns="0" rIns="0" bIns="0">
            <a:normAutofit fontScale="92500" lnSpcReduction="20000"/>
          </a:bodyPr>
          <a:lstStyle/>
          <a:p>
            <a:r>
              <a:rPr lang="bg-BG" sz="2000" dirty="0"/>
              <a:t>Избягвайте рисковете</a:t>
            </a:r>
          </a:p>
          <a:p>
            <a:pPr lvl="1"/>
            <a:r>
              <a:rPr lang="bg-BG" sz="2000" dirty="0"/>
              <a:t> автоматизирайте операциите за повдигане и транспортиране;</a:t>
            </a:r>
          </a:p>
          <a:p>
            <a:r>
              <a:rPr lang="bg-BG" sz="2000" dirty="0"/>
              <a:t>Премахвайте рисковете при източника им</a:t>
            </a:r>
          </a:p>
          <a:p>
            <a:pPr lvl="1"/>
            <a:r>
              <a:rPr lang="bg-BG" sz="2000" dirty="0"/>
              <a:t> намалете височината, до която трябва да се повдигат товари</a:t>
            </a:r>
          </a:p>
          <a:p>
            <a:r>
              <a:rPr lang="bg-BG" sz="2000" dirty="0"/>
              <a:t>Адаптирайте работата към съответното лице</a:t>
            </a:r>
          </a:p>
          <a:p>
            <a:pPr lvl="1"/>
            <a:r>
              <a:rPr lang="bg-BG" sz="2000" dirty="0"/>
              <a:t> проектирайте работното място така, че да осигурите достатъчно място на работниците да заемат правилните пози;</a:t>
            </a:r>
          </a:p>
          <a:p>
            <a:pPr lvl="1"/>
            <a:r>
              <a:rPr lang="bg-BG" sz="2000" dirty="0"/>
              <a:t> изберете регулируеми столове и бюра (които позволяват на работниците да редуват пози на седене и стоене)</a:t>
            </a:r>
          </a:p>
          <a:p>
            <a:pPr lvl="1"/>
            <a:r>
              <a:rPr lang="bg-BG" sz="2000" dirty="0"/>
              <a:t> позволявайте почивки и видоизменяйте начина на изпълнение на задачите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222442" y="1170605"/>
            <a:ext cx="2814054" cy="3168352"/>
            <a:chOff x="428103" y="1368876"/>
            <a:chExt cx="2953518" cy="33253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103" y="1368876"/>
              <a:ext cx="2953518" cy="3325375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857115" y="1862542"/>
              <a:ext cx="1921371" cy="48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2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Адаптиране към работната среда и работното място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15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Общи принципи (йерархия) на превенцията 2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400600" cy="3462486"/>
          </a:xfrm>
        </p:spPr>
        <p:txBody>
          <a:bodyPr lIns="0" tIns="0" rIns="0" bIns="0">
            <a:normAutofit fontScale="92500" lnSpcReduction="10000"/>
          </a:bodyPr>
          <a:lstStyle/>
          <a:p>
            <a:r>
              <a:rPr lang="bg-BG" sz="2000" dirty="0"/>
              <a:t>Въведете технологичните новости:</a:t>
            </a:r>
          </a:p>
          <a:p>
            <a:pPr lvl="1"/>
            <a:r>
              <a:rPr lang="bg-BG" sz="2000" dirty="0"/>
              <a:t> бъдете в крак с новите помощни устройства и по-ергономичните устройства, инструменти и оборудване </a:t>
            </a:r>
          </a:p>
          <a:p>
            <a:r>
              <a:rPr lang="bg-BG" sz="2000" dirty="0"/>
              <a:t>Заменете рисковите условия с безопасни или по-малко рискови</a:t>
            </a:r>
          </a:p>
          <a:p>
            <a:pPr lvl="1"/>
            <a:r>
              <a:rPr lang="bg-BG" sz="2000" dirty="0"/>
              <a:t> заменете ръчното боравене с (тежки) товари с механично боравене</a:t>
            </a:r>
          </a:p>
          <a:p>
            <a:r>
              <a:rPr lang="bg-BG" sz="2000" dirty="0"/>
              <a:t>Разработете съгласувана политика, която обхваща технологиите, организацията на работа, работните условия, социалните отношения и работната среда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004048" y="0"/>
            <a:ext cx="4052534" cy="5629278"/>
            <a:chOff x="5372063" y="-9877"/>
            <a:chExt cx="4052534" cy="562927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2063" y="2211338"/>
              <a:ext cx="3408063" cy="3408063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5724128" y="-9877"/>
              <a:ext cx="3700469" cy="4742609"/>
              <a:chOff x="5114790" y="51470"/>
              <a:chExt cx="3700469" cy="4742609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732343">
                <a:off x="5782396" y="1402017"/>
                <a:ext cx="3032863" cy="3032863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4790" y="51470"/>
                <a:ext cx="3057660" cy="3057660"/>
              </a:xfrm>
              <a:prstGeom prst="rect">
                <a:avLst/>
              </a:prstGeom>
            </p:spPr>
          </p:pic>
          <p:grpSp>
            <p:nvGrpSpPr>
              <p:cNvPr id="7" name="Group 6"/>
              <p:cNvGrpSpPr/>
              <p:nvPr/>
            </p:nvGrpSpPr>
            <p:grpSpPr>
              <a:xfrm>
                <a:off x="5687936" y="655051"/>
                <a:ext cx="1835806" cy="1700787"/>
                <a:chOff x="5401979" y="617288"/>
                <a:chExt cx="1835806" cy="1700787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5960" y="617288"/>
                  <a:ext cx="1767844" cy="1700787"/>
                </a:xfrm>
                <a:prstGeom prst="rect">
                  <a:avLst/>
                </a:prstGeom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>
                  <a:off x="5401979" y="1738502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Помощни средства</a:t>
                  </a: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6354762" y="1995686"/>
                <a:ext cx="1937349" cy="1633731"/>
                <a:chOff x="5356712" y="1895233"/>
                <a:chExt cx="1937349" cy="1633731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56712" y="1895233"/>
                  <a:ext cx="1847092" cy="1633731"/>
                </a:xfrm>
                <a:prstGeom prst="rect">
                  <a:avLst/>
                </a:prstGeom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5458255" y="2949401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 dirty="0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Проектиране на работното място</a:t>
                  </a: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5520749" y="3132916"/>
                <a:ext cx="2058181" cy="1661163"/>
                <a:chOff x="6578229" y="2694421"/>
                <a:chExt cx="2058181" cy="1661163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8229" y="2694421"/>
                  <a:ext cx="1969012" cy="1661163"/>
                </a:xfrm>
                <a:prstGeom prst="rect">
                  <a:avLst/>
                </a:prstGeom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>
                  <a:off x="6644831" y="3675915"/>
                  <a:ext cx="199157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 dirty="0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Ергономични средства/ инструменти/ оборудване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94130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Общи принципи (йерархия) на превенцията 3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5"/>
            <a:ext cx="5112568" cy="3541399"/>
          </a:xfrm>
        </p:spPr>
        <p:txBody>
          <a:bodyPr lIns="0" tIns="0" rIns="0" bIns="0">
            <a:normAutofit fontScale="92500" lnSpcReduction="20000"/>
          </a:bodyPr>
          <a:lstStyle/>
          <a:p>
            <a:r>
              <a:rPr lang="bg-BG" sz="2000" dirty="0"/>
              <a:t>Въведете първо колективни мерки:</a:t>
            </a:r>
          </a:p>
          <a:p>
            <a:pPr lvl="1"/>
            <a:r>
              <a:rPr lang="bg-BG" sz="2000" dirty="0"/>
              <a:t>Дайте приоритет на дръжките за добро захващане пред </a:t>
            </a:r>
            <a:r>
              <a:rPr lang="bg-BG" sz="2000" dirty="0" err="1"/>
              <a:t>противоплъзгащите</a:t>
            </a:r>
            <a:r>
              <a:rPr lang="bg-BG" sz="2000" dirty="0"/>
              <a:t> ръкавици, на повдигането на по-малки тежести за отделно повдигане пред коланите за защита на кръста (лумбална опора)</a:t>
            </a:r>
          </a:p>
          <a:p>
            <a:r>
              <a:rPr lang="bg-BG" sz="2000" dirty="0"/>
              <a:t>Осигурете добро обучение и инструктаж на работниците:</a:t>
            </a:r>
          </a:p>
          <a:p>
            <a:pPr lvl="1"/>
            <a:r>
              <a:rPr lang="bg-BG" sz="2000" dirty="0"/>
              <a:t>осигурете практическо обучение за правилното използване на работното оборудване (повдигащи устройства, столове, мебели) и за безопасните работни пози (седнало, изправено положение).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80112" y="1131590"/>
            <a:ext cx="3008382" cy="3325375"/>
            <a:chOff x="5580112" y="1131590"/>
            <a:chExt cx="3008382" cy="33253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1131590"/>
              <a:ext cx="3008382" cy="332537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084168" y="1779662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Промени в служебните задължения и задачи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6753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890" y="915566"/>
            <a:ext cx="7767510" cy="3312368"/>
          </a:xfrm>
        </p:spPr>
        <p:txBody>
          <a:bodyPr lIns="0" tIns="0" rIns="0" bIns="0">
            <a:normAutofit lnSpcReduction="10000"/>
          </a:bodyPr>
          <a:lstStyle/>
          <a:p>
            <a:r>
              <a:rPr lang="bg-BG" sz="2000" dirty="0"/>
              <a:t>Изпълнение на съгласуваните действия </a:t>
            </a:r>
          </a:p>
          <a:p>
            <a:r>
              <a:rPr lang="bg-BG" sz="2000" dirty="0"/>
              <a:t>Гарантирайте, че отговорните лица прилагат съгласуваните превантивни и защитни мерки. За целта е важно да:</a:t>
            </a:r>
          </a:p>
          <a:p>
            <a:pPr lvl="1"/>
            <a:r>
              <a:rPr lang="bg-BG" sz="1800" b="0" dirty="0">
                <a:solidFill>
                  <a:schemeClr val="tx1"/>
                </a:solidFill>
              </a:rPr>
              <a:t>се гарантира, че отговорността за изпълнението на различните договорени интервенции и действия е ясно определена</a:t>
            </a:r>
          </a:p>
          <a:p>
            <a:pPr lvl="1"/>
            <a:r>
              <a:rPr lang="bg-BG" sz="1800" b="0" dirty="0">
                <a:solidFill>
                  <a:schemeClr val="tx1"/>
                </a:solidFill>
              </a:rPr>
              <a:t>се провеждат редовни срещи с участващите хора или да се говори за плана за действие по време на срещи, които вече се провеждат редовно</a:t>
            </a:r>
            <a:r>
              <a:rPr lang="bg-BG" sz="1800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bg-BG" sz="1800" dirty="0"/>
              <a:t>се гарантира, че работниците участват и са ангажирани и че се полагат усилия, за да се гарантира, че прилагането на мерките е добре прието от засегнатите работници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Предприемане на действия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36562"/>
            <a:ext cx="2057404" cy="23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97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059582"/>
            <a:ext cx="7542328" cy="1654299"/>
          </a:xfrm>
        </p:spPr>
        <p:txBody>
          <a:bodyPr lIns="0" tIns="0" rIns="0" bIns="0">
            <a:spAutoFit/>
          </a:bodyPr>
          <a:lstStyle/>
          <a:p>
            <a:pPr marL="0" indent="0">
              <a:buNone/>
            </a:pPr>
            <a:endParaRPr lang="en-US" sz="2000" dirty="0"/>
          </a:p>
          <a:p>
            <a:r>
              <a:rPr lang="bg-BG" sz="2000"/>
              <a:t>Наблюдавайте изпълнението на съгласуваните действия</a:t>
            </a:r>
          </a:p>
          <a:p>
            <a:r>
              <a:rPr lang="bg-BG" sz="2000"/>
              <a:t>Оценете дали сте постигнали това, което сте искали</a:t>
            </a:r>
          </a:p>
          <a:p>
            <a:r>
              <a:rPr lang="bg-BG" sz="2000"/>
              <a:t>Прегледайте целия цикъл на оценка на рисковете и планирането и изпълнението на действията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Наблюдение и преглед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39116" cy="224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5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131590"/>
            <a:ext cx="7632848" cy="2192908"/>
          </a:xfrm>
        </p:spPr>
        <p:txBody>
          <a:bodyPr lIns="0" tIns="0" rIns="0" bIns="0">
            <a:spAutoFit/>
          </a:bodyPr>
          <a:lstStyle/>
          <a:p>
            <a:r>
              <a:rPr lang="bg-BG" sz="2000" dirty="0"/>
              <a:t>Оценката на риска трябва да бъде документирана</a:t>
            </a:r>
          </a:p>
          <a:p>
            <a:r>
              <a:rPr lang="bg-BG" sz="2000" dirty="0"/>
              <a:t>Тази документация може да се използва, за да се:</a:t>
            </a:r>
          </a:p>
          <a:p>
            <a:pPr lvl="1"/>
            <a:r>
              <a:rPr lang="bg-BG" sz="2000" dirty="0"/>
              <a:t>предаде информация на заинтересованите лица (работници, представители по безопасността, ръководители и др.)</a:t>
            </a:r>
          </a:p>
          <a:p>
            <a:pPr lvl="1"/>
            <a:r>
              <a:rPr lang="bg-BG" sz="2000" dirty="0"/>
              <a:t>оцени дали са предприети необходимите мерки</a:t>
            </a:r>
          </a:p>
          <a:p>
            <a:pPr lvl="1"/>
            <a:r>
              <a:rPr lang="bg-BG" sz="2000" dirty="0"/>
              <a:t>предоставят доказателства на </a:t>
            </a:r>
            <a:r>
              <a:rPr lang="bg-BG" sz="2000" dirty="0" smtClean="0"/>
              <a:t>контролните </a:t>
            </a:r>
            <a:r>
              <a:rPr lang="bg-BG" sz="2000" dirty="0"/>
              <a:t>органи</a:t>
            </a:r>
          </a:p>
          <a:p>
            <a:pPr lvl="1"/>
            <a:r>
              <a:rPr lang="bg-BG" sz="2000" dirty="0"/>
              <a:t>преразгледат мерките, ако обстоятелствата се променят.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Документиране на оценката на риска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36240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4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65308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Присъединете се към нас и облекчете товара!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7180579" cy="40390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2731517"/>
          </a:xfrm>
        </p:spPr>
        <p:txBody>
          <a:bodyPr>
            <a:sp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bg-BG" sz="1600">
                <a:solidFill>
                  <a:schemeClr val="accent1"/>
                </a:solidFill>
              </a:rPr>
              <a:t>Научете повече на уебсайта на кампанията:</a:t>
            </a:r>
          </a:p>
          <a:p>
            <a:pPr marL="189000" lvl="1" indent="0">
              <a:buSzPct val="120000"/>
              <a:buNone/>
            </a:pPr>
            <a:r>
              <a:rPr lang="bg-BG" sz="1600" b="1">
                <a:solidFill>
                  <a:schemeClr val="accent1"/>
                </a:solidFill>
                <a:hlinkClick r:id="rId5"/>
              </a:rPr>
              <a:t>https://healthy-workplaces.eu/bg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bg-BG" sz="1600">
                <a:solidFill>
                  <a:schemeClr val="accent1"/>
                </a:solidFill>
              </a:rPr>
              <a:t>Абонирайте се за бюлетина на кампанията:</a:t>
            </a:r>
          </a:p>
          <a:p>
            <a:pPr marL="189000" lvl="1" indent="0">
              <a:buSzPct val="120000"/>
              <a:buNone/>
            </a:pPr>
            <a:r>
              <a:rPr lang="bg-BG" sz="1600" b="1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https://healthy-workplaces.eu/en/healthy-workplaces-newsletter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bg-BG" sz="1600">
                <a:solidFill>
                  <a:schemeClr val="accent1"/>
                </a:solidFill>
              </a:rPr>
              <a:t>Следете дейностите и събитията в социалните медии:</a:t>
            </a: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64" y="2931790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2912045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400" b="1">
                <a:solidFill>
                  <a:srgbClr val="ACC700"/>
                </a:solidFill>
              </a:rPr>
              <a:t>#EUhealthyworkplaces </a:t>
            </a:r>
          </a:p>
        </p:txBody>
      </p:sp>
    </p:spTree>
    <p:extLst>
      <p:ext uri="{BB962C8B-B14F-4D97-AF65-F5344CB8AC3E}">
        <p14:creationId xmlns:p14="http://schemas.microsoft.com/office/powerpoint/2010/main" val="1834023322"/>
      </p:ext>
    </p:extLst>
  </p:cSld>
  <p:clrMapOvr>
    <a:masterClrMapping/>
  </p:clrMapOvr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5737</TotalTime>
  <Words>1880</Words>
  <Application>Microsoft Office PowerPoint</Application>
  <PresentationFormat>On-screen Show (16:9)</PresentationFormat>
  <Paragraphs>213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ＭＳ Ｐゴシック</vt:lpstr>
      <vt:lpstr>Arial</vt:lpstr>
      <vt:lpstr>Calibri</vt:lpstr>
      <vt:lpstr>Courier New</vt:lpstr>
      <vt:lpstr>Trebuchet MS</vt:lpstr>
      <vt:lpstr>Wingdings</vt:lpstr>
      <vt:lpstr>1_HWC2018-19_Template_16-9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Общи принципи (йерархия) на превенцията 1</vt:lpstr>
      <vt:lpstr>Общи принципи (йерархия) на превенцията 2</vt:lpstr>
      <vt:lpstr>Общи принципи (йерархия) на превенцията 3</vt:lpstr>
      <vt:lpstr>PowerPoint Presentation</vt:lpstr>
      <vt:lpstr>PowerPoint Presentation</vt:lpstr>
      <vt:lpstr>PowerPoint Presentation</vt:lpstr>
      <vt:lpstr>Присъединете се към нас и облекчете товара!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Teresa CARDÁS</cp:lastModifiedBy>
  <cp:revision>577</cp:revision>
  <cp:lastPrinted>2019-10-04T15:07:06Z</cp:lastPrinted>
  <dcterms:created xsi:type="dcterms:W3CDTF">2015-10-14T15:05:30Z</dcterms:created>
  <dcterms:modified xsi:type="dcterms:W3CDTF">2021-04-29T12:44:54Z</dcterms:modified>
  <cp:category/>
</cp:coreProperties>
</file>