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notesMasterIdLst>
    <p:notesMasterId r:id="rId16"/>
  </p:notesMasterIdLst>
  <p:handoutMasterIdLst>
    <p:handoutMasterId r:id="rId17"/>
  </p:handoutMasterIdLst>
  <p:sldIdLst>
    <p:sldId id="292" r:id="rId2"/>
    <p:sldId id="293" r:id="rId3"/>
    <p:sldId id="327" r:id="rId4"/>
    <p:sldId id="328" r:id="rId5"/>
    <p:sldId id="329" r:id="rId6"/>
    <p:sldId id="332" r:id="rId7"/>
    <p:sldId id="333" r:id="rId8"/>
    <p:sldId id="334" r:id="rId9"/>
    <p:sldId id="330" r:id="rId10"/>
    <p:sldId id="341" r:id="rId11"/>
    <p:sldId id="346" r:id="rId12"/>
    <p:sldId id="349" r:id="rId13"/>
    <p:sldId id="348" r:id="rId14"/>
    <p:sldId id="344" r:id="rId15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T" initials="CDT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CC700"/>
    <a:srgbClr val="E64715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6" autoAdjust="0"/>
    <p:restoredTop sz="96472" autoAdjust="0"/>
  </p:normalViewPr>
  <p:slideViewPr>
    <p:cSldViewPr>
      <p:cViewPr varScale="1">
        <p:scale>
          <a:sx n="146" d="100"/>
          <a:sy n="146" d="100"/>
        </p:scale>
        <p:origin x="696" y="126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20/04/2021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publications/factsheet-71-introduction-work-related-musculoskeletal-disorders/view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bg/publications/msds-facts-and-figures-overview-prevalence-costs-and-demographics-msds-europe/view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dirty="0"/>
              <a:t>EU-OSHA, 2007 г. „</a:t>
            </a:r>
            <a:r>
              <a:rPr lang="bg-BG" sz="1200" dirty="0" err="1"/>
              <a:t>Factsheet</a:t>
            </a:r>
            <a:r>
              <a:rPr lang="bg-BG" sz="1200" dirty="0"/>
              <a:t> 71 — Въведение в свързаните с труда мускулно-скелетни </a:t>
            </a:r>
            <a:r>
              <a:rPr lang="bg-BG" sz="1200" dirty="0" smtClean="0"/>
              <a:t>увреждания“ </a:t>
            </a:r>
            <a:r>
              <a:rPr lang="bg-BG" sz="1200" dirty="0"/>
              <a:t>(достъпно на адрес </a:t>
            </a:r>
            <a:r>
              <a:rPr lang="bg-BG" sz="1200" dirty="0">
                <a:hlinkClick r:id="rId3"/>
              </a:rPr>
              <a:t>https://osha.europa.eu/bg/publications/factsheet-71-introduction-work-related-musculoskeletal-disorders/view</a:t>
            </a:r>
            <a:r>
              <a:rPr lang="bg-BG" sz="1200" u="sng" dirty="0"/>
              <a:t>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i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Процент на работниците, съобщаващи за различни мускулно-скелетни </a:t>
            </a:r>
            <a:r>
              <a:rPr lang="bg-BG" sz="1200" i="0" dirty="0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увреждания </a:t>
            </a:r>
            <a:r>
              <a:rPr lang="bg-BG" sz="1200" i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през последните 12 месеца, ЕС-28, 2015 г</a:t>
            </a:r>
            <a:r>
              <a:rPr lang="bg-BG" sz="1200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.</a:t>
            </a:r>
            <a:r>
              <a:rPr lang="bg-BG" sz="1200" i="1" baseline="0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Източник: Шесто</a:t>
            </a:r>
            <a:r>
              <a:rPr lang="bg-BG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европейско проучване на условията на труд, </a:t>
            </a:r>
            <a:r>
              <a:rPr lang="bg-BG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2015 г</a:t>
            </a:r>
            <a:r>
              <a:rPr lang="bg-BG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EU-OSHA,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Work-related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musculoskeletal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disorders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prevalence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costs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demographics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bg-BG" sz="1200" u="none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EU („Свързани с труда мускулно-скелетни </a:t>
            </a:r>
            <a:r>
              <a:rPr lang="bg-BG" sz="1200" u="none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увреждания: </a:t>
            </a:r>
            <a:r>
              <a:rPr lang="bg-BG" sz="1200" u="none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заболеваемост, разходи и демографски данни в ЕС“), 2019 г., стр. 45.</a:t>
            </a:r>
            <a:r>
              <a:rPr lang="bg-BG" sz="1200" u="none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Достъпно на: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dirty="0">
                <a:hlinkClick r:id="rId3"/>
              </a:rPr>
              <a:t>https://osha.europa.eu/bg/publications/msds-facts-and-figures-overview-prevalence-costs-and-demographics-msds-europe/view</a:t>
            </a:r>
            <a:r>
              <a:rPr lang="bg-BG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Най-честите </a:t>
            </a:r>
            <a:r>
              <a:rPr lang="bg-BG" sz="1200" b="0" i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МСУ </a:t>
            </a:r>
            <a:r>
              <a:rPr lang="bg-BG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 работниците в ЕС-28 са болки в гърба и в мускулите на горните крайници (съответно 43 % и 41 % през 2015 г.). За болки в мускулите на долните крайници се съобщава по-рядко (29 % през 2015 г.). Въз основа на </a:t>
            </a:r>
            <a:r>
              <a:rPr lang="bg-BG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„Шесто европейско проучване на условията на труд“ (EWCS), 2015 г.</a:t>
            </a:r>
            <a:r>
              <a:rPr lang="bg-BG" sz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Анализът е извършен от EU-OSHA. </a:t>
            </a:r>
            <a:r>
              <a:rPr lang="bg-BG" sz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Повече информация за проучването може да се намери на: </a:t>
            </a:r>
            <a:r>
              <a:rPr lang="bg-BG" sz="1200" u="sng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" action="ppaction://noaction"/>
              </a:rPr>
              <a:t>https://www.eurofound.europa.eu/bg/surveys/european-working-conditions-surveys-ewcs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u="sng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" action="ppaction://noaction"/>
              </a:rPr>
              <a:t>sixth-european-working-conditions-survey-2015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18786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1200" dirty="0"/>
              <a:t>Излагането на комбинация от рискови фактори трябва да се има предвид при оценката на свързани с работата </a:t>
            </a:r>
            <a:r>
              <a:rPr lang="bg-BG" sz="1200" dirty="0" smtClean="0"/>
              <a:t>МСУ.</a:t>
            </a:r>
            <a:endParaRPr lang="bg-BG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982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6167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  <a:p>
            <a:r>
              <a:rPr lang="bg-BG" sz="1200" dirty="0"/>
              <a:t>Освен това липсата на контрол върху трудовите задачи или върху начина или темпото на изпълнение на задачите, както и липсата на подкрепа от страна на колегите или ръководството, също могат да увеличат риска от </a:t>
            </a:r>
            <a:r>
              <a:rPr lang="bg-BG" sz="1200" dirty="0" smtClean="0"/>
              <a:t>МСУ. </a:t>
            </a:r>
            <a:r>
              <a:rPr lang="bg-BG" sz="1200" dirty="0"/>
              <a:t>Това е така, защото ако работниците се чувстват подложени на твърде голям натиск на работното място, те няма да предприемат подходящи предпазни мерки или безопасни работни пози, като по този начин </a:t>
            </a:r>
            <a:r>
              <a:rPr lang="bg-BG" sz="1200" dirty="0" err="1"/>
              <a:t>психосоциалните</a:t>
            </a:r>
            <a:r>
              <a:rPr lang="bg-BG" sz="1200" dirty="0"/>
              <a:t> фактори се превръщат в рискови фактори за </a:t>
            </a:r>
            <a:r>
              <a:rPr lang="bg-BG" sz="1200" dirty="0" smtClean="0"/>
              <a:t>МСУ.</a:t>
            </a:r>
            <a:endParaRPr lang="bg-BG" sz="1200" dirty="0"/>
          </a:p>
          <a:p>
            <a:pPr lvl="1"/>
            <a:endParaRPr lang="en-US" sz="2000" dirty="0">
              <a:solidFill>
                <a:schemeClr val="accent1"/>
              </a:solidFill>
            </a:endParaRPr>
          </a:p>
          <a:p>
            <a:r>
              <a:rPr lang="bg-BG" sz="2000" dirty="0"/>
              <a:t>Прекомерното работно натоварване и високата интензивност на труда могат да увеличат равнищата на напрежение на работниците, което на свой ред може да увеличи тяхното мускулно напрежение и чувствителност към болка. </a:t>
            </a:r>
          </a:p>
          <a:p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284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980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600" b="1" dirty="0">
                <a:solidFill>
                  <a:schemeClr val="accent1"/>
                </a:solidFill>
              </a:rPr>
              <a:t>Оценка на риска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1"/>
                </a:solidFill>
              </a:rPr>
              <a:t>Оценката на риска е важна за успешната превенция.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1"/>
                </a:solidFill>
              </a:rPr>
              <a:t>Всички — работодатели, ръководители, работници и служби по БЗР — следва да участват в установяването на рисковете и намирането на начини за управлението им.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1"/>
                </a:solidFill>
              </a:rPr>
              <a:t>Трябва да се обхванат всички групи работници.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1600" dirty="0">
                <a:solidFill>
                  <a:schemeClr val="accent1"/>
                </a:solidFill>
              </a:rPr>
              <a:t>Процесът по оценка на риска следва редовно да се преразглежда и актуализира.</a:t>
            </a:r>
          </a:p>
          <a:p>
            <a:pPr lvl="0">
              <a:defRPr/>
            </a:pPr>
            <a:endParaRPr lang="en-US" sz="1600" b="1" dirty="0">
              <a:solidFill>
                <a:schemeClr val="accent1"/>
              </a:solidFill>
            </a:endParaRPr>
          </a:p>
          <a:p>
            <a:pPr lvl="0">
              <a:defRPr/>
            </a:pPr>
            <a:r>
              <a:rPr lang="bg-BG" sz="1600" b="1" dirty="0">
                <a:solidFill>
                  <a:schemeClr val="accent1"/>
                </a:solidFill>
              </a:rPr>
              <a:t>Поетапна оценка на риска от свързаните с труда </a:t>
            </a:r>
            <a:r>
              <a:rPr lang="bg-BG" sz="1600" b="1" dirty="0" smtClean="0">
                <a:solidFill>
                  <a:schemeClr val="accent1"/>
                </a:solidFill>
              </a:rPr>
              <a:t>МСУ</a:t>
            </a:r>
            <a:endParaRPr lang="bg-BG" sz="1600" b="1" dirty="0">
              <a:solidFill>
                <a:schemeClr val="accent1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bg-BG" sz="1600" dirty="0">
                <a:solidFill>
                  <a:schemeClr val="accent1"/>
                </a:solidFill>
              </a:rPr>
              <a:t>Подготовка</a:t>
            </a:r>
          </a:p>
          <a:p>
            <a:pPr lvl="1"/>
            <a:r>
              <a:rPr lang="bg-BG" dirty="0">
                <a:solidFill>
                  <a:schemeClr val="tx2"/>
                </a:solidFill>
              </a:rPr>
              <a:t>Решете</a:t>
            </a:r>
            <a:r>
              <a:rPr lang="bg-BG" dirty="0">
                <a:solidFill>
                  <a:schemeClr val="accent1"/>
                </a:solidFill>
              </a:rPr>
              <a:t> </a:t>
            </a:r>
            <a:r>
              <a:rPr lang="bg-BG" dirty="0">
                <a:solidFill>
                  <a:schemeClr val="tx2"/>
                </a:solidFill>
              </a:rPr>
              <a:t>кой ще ръководи процеса на оценката на риска.</a:t>
            </a:r>
          </a:p>
          <a:p>
            <a:pPr lvl="1"/>
            <a:r>
              <a:rPr lang="bg-BG" dirty="0">
                <a:solidFill>
                  <a:schemeClr val="tx2"/>
                </a:solidFill>
              </a:rPr>
              <a:t>Прегледайте цялата налична информация за </a:t>
            </a:r>
            <a:r>
              <a:rPr lang="bg-BG" dirty="0" smtClean="0">
                <a:solidFill>
                  <a:schemeClr val="tx2"/>
                </a:solidFill>
              </a:rPr>
              <a:t>МСУ </a:t>
            </a:r>
            <a:r>
              <a:rPr lang="bg-BG" dirty="0">
                <a:solidFill>
                  <a:schemeClr val="tx2"/>
                </a:solidFill>
              </a:rPr>
              <a:t>в предприятието.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600" dirty="0">
                <a:solidFill>
                  <a:schemeClr val="accent1"/>
                </a:solidFill>
              </a:rPr>
              <a:t>Определяне</a:t>
            </a:r>
          </a:p>
          <a:p>
            <a:pPr lvl="1"/>
            <a:r>
              <a:rPr lang="bg-BG" dirty="0">
                <a:solidFill>
                  <a:schemeClr val="tx2"/>
                </a:solidFill>
              </a:rPr>
              <a:t>Определяне на</a:t>
            </a:r>
            <a:r>
              <a:rPr lang="bg-BG" baseline="0" dirty="0">
                <a:solidFill>
                  <a:schemeClr val="tx2"/>
                </a:solidFill>
              </a:rPr>
              <a:t> </a:t>
            </a:r>
            <a:r>
              <a:rPr lang="bg-BG" dirty="0">
                <a:solidFill>
                  <a:schemeClr val="tx2"/>
                </a:solidFill>
              </a:rPr>
              <a:t>рисковите</a:t>
            </a:r>
            <a:r>
              <a:rPr lang="bg-BG" baseline="0" dirty="0">
                <a:solidFill>
                  <a:schemeClr val="tx2"/>
                </a:solidFill>
              </a:rPr>
              <a:t> фактори за </a:t>
            </a:r>
            <a:r>
              <a:rPr lang="bg-BG" baseline="0" dirty="0" smtClean="0">
                <a:solidFill>
                  <a:schemeClr val="tx2"/>
                </a:solidFill>
              </a:rPr>
              <a:t>МСУ </a:t>
            </a:r>
            <a:r>
              <a:rPr lang="bg-BG" dirty="0">
                <a:solidFill>
                  <a:schemeClr val="tx2"/>
                </a:solidFill>
              </a:rPr>
              <a:t>и експозиция на работното място.</a:t>
            </a:r>
          </a:p>
          <a:p>
            <a:pPr lvl="1"/>
            <a:r>
              <a:rPr lang="bg-BG" dirty="0">
                <a:solidFill>
                  <a:schemeClr val="tx2"/>
                </a:solidFill>
              </a:rPr>
              <a:t>Определяне на лицата, изложени на </a:t>
            </a:r>
            <a:r>
              <a:rPr lang="bg-BG" baseline="0" dirty="0">
                <a:solidFill>
                  <a:schemeClr val="tx2"/>
                </a:solidFill>
              </a:rPr>
              <a:t>риск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600" dirty="0">
                <a:solidFill>
                  <a:schemeClr val="accent1"/>
                </a:solidFill>
              </a:rPr>
              <a:t>Оценяване</a:t>
            </a:r>
          </a:p>
          <a:p>
            <a:pPr lvl="1"/>
            <a:r>
              <a:rPr lang="bg-BG" sz="2000" dirty="0"/>
              <a:t>Оценяване на рисковете, произтичащи от определените опасности, като се вземат предвид: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bg-BG" sz="2000" dirty="0"/>
              <a:t>степента на вероятност дадена опасност да причини увреждане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bg-BG" sz="2000" dirty="0"/>
              <a:t>сериозността на увреждането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bg-BG" sz="2000" dirty="0"/>
              <a:t>честотата (и броят) на работниците, изложени на тази опасност</a:t>
            </a:r>
          </a:p>
          <a:p>
            <a:pPr lvl="1"/>
            <a:r>
              <a:rPr lang="bg-BG" sz="2000" dirty="0"/>
              <a:t>Подреждане по степен на важност въз основа на оценките на риска.</a:t>
            </a:r>
          </a:p>
          <a:p>
            <a:pPr lvl="0"/>
            <a:r>
              <a:rPr lang="bg-BG" sz="2000" dirty="0"/>
              <a:t>4.</a:t>
            </a:r>
            <a:r>
              <a:rPr lang="bg-BG" sz="2000" baseline="0" dirty="0"/>
              <a:t>       </a:t>
            </a:r>
            <a:r>
              <a:rPr lang="bg-BG" sz="2000" dirty="0"/>
              <a:t>План за действие</a:t>
            </a:r>
          </a:p>
          <a:p>
            <a:pPr lvl="1"/>
            <a:r>
              <a:rPr lang="bg-BG" sz="2000" dirty="0"/>
              <a:t>Съгласуване на </a:t>
            </a:r>
            <a:r>
              <a:rPr lang="bg-BG" sz="2000" baseline="0" dirty="0"/>
              <a:t>действията, които ще бъдат предприети за елиминиране или намаляване на рисковете </a:t>
            </a:r>
          </a:p>
          <a:p>
            <a:pPr lvl="1"/>
            <a:r>
              <a:rPr lang="bg-BG" sz="2000" baseline="0" dirty="0"/>
              <a:t>Изготвяне на план за действие </a:t>
            </a:r>
            <a:r>
              <a:rPr lang="bg-BG" sz="2000" dirty="0"/>
              <a:t> </a:t>
            </a:r>
          </a:p>
          <a:p>
            <a:pPr lvl="0"/>
            <a:r>
              <a:rPr lang="bg-BG" sz="2000" dirty="0"/>
              <a:t>5.      </a:t>
            </a:r>
            <a:r>
              <a:rPr lang="bg-BG" sz="2000" baseline="0" dirty="0"/>
              <a:t> </a:t>
            </a:r>
            <a:r>
              <a:rPr lang="bg-BG" sz="2000" dirty="0"/>
              <a:t>Предприемане на действия</a:t>
            </a:r>
          </a:p>
          <a:p>
            <a:pPr marL="457200" lvl="1" indent="0">
              <a:buNone/>
            </a:pPr>
            <a:r>
              <a:rPr lang="bg-BG" sz="2000" dirty="0"/>
              <a:t>Изпълнение на съгласуваните действия</a:t>
            </a:r>
          </a:p>
          <a:p>
            <a:pPr marL="457200" lvl="1" indent="0">
              <a:buNone/>
            </a:pPr>
            <a:r>
              <a:rPr lang="bg-BG" sz="2000" dirty="0"/>
              <a:t>Гаранции, че отговорните </a:t>
            </a:r>
            <a:r>
              <a:rPr lang="bg-BG" sz="2000" baseline="0" dirty="0"/>
              <a:t>лица прилагат съгласуваните превантивни и защитни мерки</a:t>
            </a:r>
          </a:p>
          <a:p>
            <a:pPr marL="0" lvl="0" indent="0">
              <a:buNone/>
            </a:pPr>
            <a:r>
              <a:rPr lang="bg-BG" sz="2000" dirty="0"/>
              <a:t>6.        Наблюдение и преглед</a:t>
            </a:r>
          </a:p>
          <a:p>
            <a:pPr marL="457200" lvl="1" indent="0">
              <a:buNone/>
            </a:pPr>
            <a:r>
              <a:rPr lang="bg-BG" sz="2000" dirty="0"/>
              <a:t>Наблюдавайте </a:t>
            </a:r>
            <a:r>
              <a:rPr lang="bg-BG" sz="2000" baseline="0" dirty="0"/>
              <a:t>изпълнението на съгласуваните действия</a:t>
            </a:r>
          </a:p>
          <a:p>
            <a:pPr marL="457200" lvl="1" indent="0">
              <a:buNone/>
            </a:pPr>
            <a:r>
              <a:rPr lang="bg-BG" sz="2000" baseline="0" dirty="0"/>
              <a:t>Преразгледайте целия цикъл на оценка на рисковете </a:t>
            </a:r>
          </a:p>
          <a:p>
            <a:pPr marL="0" lvl="0" indent="0">
              <a:buNone/>
            </a:pPr>
            <a:endParaRPr lang="es-ES" altLang="en-US" sz="2000" baseline="0" dirty="0"/>
          </a:p>
          <a:p>
            <a:pPr marL="0" lvl="0" indent="0">
              <a:buNone/>
            </a:pPr>
            <a:r>
              <a:rPr lang="bg-BG" sz="2000" baseline="0" dirty="0"/>
              <a:t>Оценката на риска трябва да бъде документирана.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6359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671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  <a:br>
              <a:rPr lang="bg-BG"/>
            </a:b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6405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  <a:br>
              <a:rPr lang="bg-BG"/>
            </a:b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750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Тези мерки са представени като примери. Повечето от тях могат да се считат за примери за „добри практики“ и следователно не са непременно задължителни или важни за всички работни места. Уместността им ще зависи от спецификите на всяко работно място (и резултатите от оценките на риска).</a:t>
            </a:r>
            <a:r>
              <a:rPr lang="bg-BG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48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1200" b="0">
                <a:solidFill>
                  <a:srgbClr val="ACC700"/>
                </a:solidFill>
              </a:rPr>
              <a:t>© Европейска агенция за безопасност и здраве при работа, 2020 г.</a:t>
            </a:r>
          </a:p>
          <a:p>
            <a:pPr marL="0" indent="0">
              <a:buNone/>
            </a:pPr>
            <a:r>
              <a:rPr lang="bg-BG" sz="1200" b="0">
                <a:solidFill>
                  <a:srgbClr val="ACC700"/>
                </a:solidFill>
              </a:rPr>
              <a:t>Възпроизвеждането е разрешено, при условие че е посочен източникът.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5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506"/>
              <a:t>Безопасността и здравето при работа касаят всички. Добре е за теб. Добре е за бизнеса.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bg-BG" sz="506"/>
              <a:t>Безопасността и здравето при работа касаят всички. Добре е за теб. Добре е за бизнеса.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bg-BG" sz="506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https://healthy-workplaces.eu/bg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bg/media-centre/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://www.healthy-workplaces.eu/bg" TargetMode="External"/><Relationship Id="rId10" Type="http://schemas.openxmlformats.org/officeDocument/2006/relationships/image" Target="../media/image38.png"/><Relationship Id="rId4" Type="http://schemas.openxmlformats.org/officeDocument/2006/relationships/image" Target="../media/image36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467544" y="2756037"/>
            <a:ext cx="7848872" cy="7200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2000" dirty="0"/>
              <a:t>Кампания „Здравословни работни места“ (2020—2022 г.)</a:t>
            </a:r>
          </a:p>
          <a:p>
            <a:r>
              <a:rPr lang="bg-BG" sz="2000" dirty="0"/>
              <a:t>ОБЛЕКЧЕТЕ ТОВАРА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67544" y="3579862"/>
            <a:ext cx="784887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g-BG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Въведение в превенцията на мускулно-скелетните </a:t>
            </a:r>
            <a:r>
              <a:rPr lang="bg-BG" sz="1800" dirty="0" smtClean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увреждания (МСУ)</a:t>
            </a:r>
            <a:endParaRPr lang="bg-BG" sz="1800" dirty="0">
              <a:solidFill>
                <a:srgbClr val="ACC700"/>
              </a:solidFill>
              <a:latin typeface="+mj-lt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988"/>
            <a:ext cx="6048672" cy="3312368"/>
          </a:xfrm>
        </p:spPr>
        <p:txBody>
          <a:bodyPr lIns="0" tIns="0" rIns="0" bIns="0">
            <a:noAutofit/>
          </a:bodyPr>
          <a:lstStyle/>
          <a:p>
            <a:r>
              <a:rPr lang="bg-BG" sz="2000" dirty="0"/>
              <a:t>Какво представляват свързаните с работата </a:t>
            </a:r>
            <a:r>
              <a:rPr lang="bg-BG" sz="2000" dirty="0" smtClean="0"/>
              <a:t>МСУ?</a:t>
            </a:r>
            <a:endParaRPr lang="bg-BG" sz="2000" dirty="0"/>
          </a:p>
          <a:p>
            <a:r>
              <a:rPr lang="bg-BG" sz="2000" dirty="0"/>
              <a:t>Части на тялото, които обикновено са засегнати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Рискови фактори за </a:t>
            </a:r>
            <a:r>
              <a:rPr lang="bg-BG" sz="2000" dirty="0" smtClean="0">
                <a:solidFill>
                  <a:schemeClr val="accent1"/>
                </a:solidFill>
              </a:rPr>
              <a:t>МСУ</a:t>
            </a:r>
            <a:endParaRPr lang="bg-BG" sz="2000" dirty="0">
              <a:solidFill>
                <a:schemeClr val="accent1"/>
              </a:solidFill>
            </a:endParaRPr>
          </a:p>
          <a:p>
            <a:pPr lvl="1"/>
            <a:r>
              <a:rPr lang="bg-BG" sz="2000" dirty="0"/>
              <a:t>физически и биомеханични фактори</a:t>
            </a:r>
          </a:p>
          <a:p>
            <a:pPr lvl="1"/>
            <a:r>
              <a:rPr lang="bg-BG" sz="2000" dirty="0"/>
              <a:t>организационни и </a:t>
            </a:r>
            <a:r>
              <a:rPr lang="bg-BG" sz="2000" dirty="0" err="1"/>
              <a:t>психосоциални</a:t>
            </a:r>
            <a:r>
              <a:rPr lang="bg-BG" sz="2000" dirty="0"/>
              <a:t> фактори </a:t>
            </a:r>
          </a:p>
          <a:p>
            <a:pPr lvl="1"/>
            <a:r>
              <a:rPr lang="bg-BG" sz="2000" dirty="0"/>
              <a:t>индивидуални фактори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Оценка на риска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Справяне с </a:t>
            </a:r>
            <a:r>
              <a:rPr lang="bg-BG" sz="2000" dirty="0" smtClean="0">
                <a:solidFill>
                  <a:schemeClr val="accent1"/>
                </a:solidFill>
              </a:rPr>
              <a:t>МСУ</a:t>
            </a:r>
            <a:endParaRPr lang="bg-BG" sz="2000" dirty="0">
              <a:solidFill>
                <a:schemeClr val="accent1"/>
              </a:solidFill>
            </a:endParaRPr>
          </a:p>
          <a:p>
            <a:r>
              <a:rPr lang="bg-BG" sz="2000" dirty="0">
                <a:solidFill>
                  <a:schemeClr val="accent1"/>
                </a:solidFill>
              </a:rPr>
              <a:t>Общи принципи на превенцията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0152" y="1143463"/>
            <a:ext cx="2358229" cy="28574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/>
              <a:t>Преглед</a:t>
            </a:r>
          </a:p>
        </p:txBody>
      </p:sp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733" y="915988"/>
            <a:ext cx="7416627" cy="3455987"/>
          </a:xfrm>
        </p:spPr>
        <p:txBody>
          <a:bodyPr lIns="0" tIns="0" rIns="0" bIns="0">
            <a:noAutofit/>
          </a:bodyPr>
          <a:lstStyle/>
          <a:p>
            <a:r>
              <a:rPr lang="bg-BG" sz="2000" dirty="0"/>
              <a:t>Нарушения на телесни структури, напр.: </a:t>
            </a:r>
          </a:p>
          <a:p>
            <a:pPr lvl="1"/>
            <a:r>
              <a:rPr lang="bg-BG" sz="2000" dirty="0"/>
              <a:t>Мускули</a:t>
            </a:r>
          </a:p>
          <a:p>
            <a:pPr lvl="1"/>
            <a:r>
              <a:rPr lang="bg-BG" sz="2000" dirty="0"/>
              <a:t>Стави</a:t>
            </a:r>
          </a:p>
          <a:p>
            <a:pPr lvl="1"/>
            <a:r>
              <a:rPr lang="bg-BG" sz="2000" dirty="0"/>
              <a:t>Сухожилия</a:t>
            </a:r>
          </a:p>
          <a:p>
            <a:pPr lvl="1"/>
            <a:r>
              <a:rPr lang="bg-BG" sz="2000" dirty="0"/>
              <a:t>Връзки</a:t>
            </a:r>
          </a:p>
          <a:p>
            <a:pPr lvl="1"/>
            <a:r>
              <a:rPr lang="bg-BG" sz="2000" dirty="0"/>
              <a:t>Нерви</a:t>
            </a:r>
          </a:p>
          <a:p>
            <a:pPr lvl="1"/>
            <a:r>
              <a:rPr lang="bg-BG" sz="2000" dirty="0"/>
              <a:t>Кости</a:t>
            </a:r>
          </a:p>
          <a:p>
            <a:pPr marL="141750" lvl="1" indent="0">
              <a:buNone/>
            </a:pPr>
            <a:endParaRPr lang="en-GB" sz="2000" dirty="0"/>
          </a:p>
          <a:p>
            <a:r>
              <a:rPr lang="bg-BG" sz="2000" dirty="0" smtClean="0"/>
              <a:t>МСУ </a:t>
            </a:r>
            <a:r>
              <a:rPr lang="bg-BG" sz="2000" dirty="0"/>
              <a:t>се причиняват или засилват главно вследствие на трудовата дейност и въздействието на непосредствената работна среда.</a:t>
            </a:r>
          </a:p>
          <a:p>
            <a:endParaRPr lang="en-GB" sz="2000" dirty="0"/>
          </a:p>
          <a:p>
            <a:pPr marL="457200" lvl="1" indent="0">
              <a:buNone/>
            </a:pPr>
            <a:endParaRPr lang="en-GB" sz="20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8337FA-D9E9-B14B-B25F-ACA2748C2CC0}"/>
              </a:ext>
            </a:extLst>
          </p:cNvPr>
          <p:cNvSpPr txBox="1">
            <a:spLocks/>
          </p:cNvSpPr>
          <p:nvPr/>
        </p:nvSpPr>
        <p:spPr>
          <a:xfrm>
            <a:off x="539750" y="-5177"/>
            <a:ext cx="8208714" cy="6608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g-BG" sz="2400" dirty="0">
                <a:solidFill>
                  <a:schemeClr val="accent1"/>
                </a:solidFill>
              </a:rPr>
              <a:t>Какво представляват свързаните с работата </a:t>
            </a:r>
            <a:r>
              <a:rPr lang="bg-BG" sz="2400" dirty="0" smtClean="0">
                <a:solidFill>
                  <a:schemeClr val="accent1"/>
                </a:solidFill>
              </a:rPr>
              <a:t>МСУ?</a:t>
            </a:r>
            <a:endParaRPr lang="bg-BG" sz="2400" dirty="0">
              <a:solidFill>
                <a:schemeClr val="accent1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2481797" y="1203598"/>
            <a:ext cx="5922685" cy="2363604"/>
            <a:chOff x="2481797" y="1203598"/>
            <a:chExt cx="5922685" cy="2363604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797" y="1203598"/>
              <a:ext cx="5922685" cy="2363604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2483768" y="1535375"/>
              <a:ext cx="4620866" cy="1543121"/>
              <a:chOff x="2483768" y="1535375"/>
              <a:chExt cx="4620866" cy="1543121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483768" y="1563637"/>
                <a:ext cx="1347219" cy="1514859"/>
                <a:chOff x="1829994" y="970606"/>
                <a:chExt cx="1347219" cy="1514859"/>
              </a:xfrm>
            </p:grpSpPr>
            <p:pic>
              <p:nvPicPr>
                <p:cNvPr id="7" name="Picture 6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29994" y="970606"/>
                  <a:ext cx="1347219" cy="1514859"/>
                </a:xfrm>
                <a:prstGeom prst="rect">
                  <a:avLst/>
                </a:prstGeom>
              </p:spPr>
            </p:pic>
            <p:sp>
              <p:nvSpPr>
                <p:cNvPr id="15" name="TextBox 14"/>
                <p:cNvSpPr txBox="1"/>
                <p:nvPr/>
              </p:nvSpPr>
              <p:spPr>
                <a:xfrm>
                  <a:off x="1924847" y="1929364"/>
                  <a:ext cx="11575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Болка</a:t>
                  </a:r>
                </a:p>
              </p:txBody>
            </p:sp>
          </p:grpSp>
          <p:grpSp>
            <p:nvGrpSpPr>
              <p:cNvPr id="23" name="Group 22"/>
              <p:cNvGrpSpPr/>
              <p:nvPr/>
            </p:nvGrpSpPr>
            <p:grpSpPr>
              <a:xfrm>
                <a:off x="3549192" y="1563637"/>
                <a:ext cx="1402083" cy="1514859"/>
                <a:chOff x="5186141" y="1391816"/>
                <a:chExt cx="1402083" cy="1514859"/>
              </a:xfrm>
            </p:grpSpPr>
            <p:pic>
              <p:nvPicPr>
                <p:cNvPr id="11" name="Picture 10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86141" y="1391816"/>
                  <a:ext cx="1402083" cy="1514859"/>
                </a:xfrm>
                <a:prstGeom prst="rect">
                  <a:avLst/>
                </a:prstGeom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5303467" y="2350574"/>
                  <a:ext cx="11575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Изтръпване</a:t>
                  </a:r>
                </a:p>
              </p:txBody>
            </p:sp>
          </p:grpSp>
          <p:grpSp>
            <p:nvGrpSpPr>
              <p:cNvPr id="34" name="Group 33"/>
              <p:cNvGrpSpPr/>
              <p:nvPr/>
            </p:nvGrpSpPr>
            <p:grpSpPr>
              <a:xfrm>
                <a:off x="4675949" y="1549506"/>
                <a:ext cx="1347219" cy="1514859"/>
                <a:chOff x="5964147" y="1391814"/>
                <a:chExt cx="1347219" cy="1514859"/>
              </a:xfrm>
            </p:grpSpPr>
            <p:pic>
              <p:nvPicPr>
                <p:cNvPr id="9" name="Picture 8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964147" y="1391814"/>
                  <a:ext cx="1347219" cy="1514859"/>
                </a:xfrm>
                <a:prstGeom prst="rect">
                  <a:avLst/>
                </a:prstGeom>
              </p:spPr>
            </p:pic>
            <p:sp>
              <p:nvSpPr>
                <p:cNvPr id="24" name="TextBox 23"/>
                <p:cNvSpPr txBox="1"/>
                <p:nvPr/>
              </p:nvSpPr>
              <p:spPr>
                <a:xfrm>
                  <a:off x="6059000" y="2373996"/>
                  <a:ext cx="11575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Мравучкане</a:t>
                  </a:r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5754367" y="1535375"/>
                <a:ext cx="1350267" cy="1514859"/>
                <a:chOff x="6941389" y="1391815"/>
                <a:chExt cx="1350267" cy="1514859"/>
              </a:xfrm>
            </p:grpSpPr>
            <p:pic>
              <p:nvPicPr>
                <p:cNvPr id="12" name="Picture 11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41389" y="1391815"/>
                  <a:ext cx="1350267" cy="1514859"/>
                </a:xfrm>
                <a:prstGeom prst="rect">
                  <a:avLst/>
                </a:prstGeom>
              </p:spPr>
            </p:pic>
            <p:sp>
              <p:nvSpPr>
                <p:cNvPr id="26" name="TextBox 25"/>
                <p:cNvSpPr txBox="1"/>
                <p:nvPr/>
              </p:nvSpPr>
              <p:spPr>
                <a:xfrm>
                  <a:off x="7033166" y="2378834"/>
                  <a:ext cx="1157511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Оток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55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5177"/>
            <a:ext cx="7559873" cy="660895"/>
          </a:xfrm>
        </p:spPr>
        <p:txBody>
          <a:bodyPr lIns="0" tIns="0" rIns="0" bIns="0"/>
          <a:lstStyle/>
          <a:p>
            <a:r>
              <a:rPr lang="bg-BG" sz="2000">
                <a:solidFill>
                  <a:schemeClr val="accent1"/>
                </a:solidFill>
                <a:latin typeface="Myriad Pro" panose="020B0503030403020204" pitchFamily="34" charset="0"/>
              </a:rPr>
              <a:t/>
            </a:r>
            <a:br>
              <a:rPr lang="bg-BG" sz="2000">
                <a:solidFill>
                  <a:schemeClr val="accent1"/>
                </a:solidFill>
                <a:latin typeface="Myriad Pro" panose="020B0503030403020204" pitchFamily="34" charset="0"/>
              </a:rPr>
            </a:br>
            <a:r>
              <a:rPr lang="bg-BG" sz="2400">
                <a:solidFill>
                  <a:schemeClr val="accent1"/>
                </a:solidFill>
              </a:rPr>
              <a:t>Части на тялото, които обикновено са засегнати</a:t>
            </a:r>
            <a:r>
              <a:rPr lang="bg-BG" sz="2000">
                <a:solidFill>
                  <a:schemeClr val="accent1"/>
                </a:solidFill>
                <a:latin typeface="Myriad Pro" panose="020B0503030403020204" pitchFamily="34" charset="0"/>
              </a:rPr>
              <a:t/>
            </a:r>
            <a:br>
              <a:rPr lang="bg-BG" sz="2000">
                <a:solidFill>
                  <a:schemeClr val="accent1"/>
                </a:solidFill>
                <a:latin typeface="Myriad Pro" panose="020B0503030403020204" pitchFamily="34" charset="0"/>
              </a:rPr>
            </a:br>
            <a:endParaRPr lang="bg-BG" sz="2000">
              <a:solidFill>
                <a:schemeClr val="accent1"/>
              </a:solidFill>
              <a:latin typeface="Myriad Pro" panose="020B0503030403020204" pitchFamily="34" charset="0"/>
            </a:endParaRPr>
          </a:p>
        </p:txBody>
      </p:sp>
      <p:grpSp>
        <p:nvGrpSpPr>
          <p:cNvPr id="28" name="Gruppo 27">
            <a:extLst>
              <a:ext uri="{FF2B5EF4-FFF2-40B4-BE49-F238E27FC236}">
                <a16:creationId xmlns:a16="http://schemas.microsoft.com/office/drawing/2014/main" id="{78CF137D-590C-574C-ADF1-02FF86B16D1C}"/>
              </a:ext>
            </a:extLst>
          </p:cNvPr>
          <p:cNvGrpSpPr/>
          <p:nvPr/>
        </p:nvGrpSpPr>
        <p:grpSpPr>
          <a:xfrm>
            <a:off x="3491880" y="1328153"/>
            <a:ext cx="4937074" cy="2755765"/>
            <a:chOff x="3864868" y="1478077"/>
            <a:chExt cx="4606469" cy="257122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64868" y="1478077"/>
              <a:ext cx="4606469" cy="2249671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013933" y="3772307"/>
              <a:ext cx="108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Гръб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28102" y="3772307"/>
              <a:ext cx="108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Горни крайници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41546" y="3772307"/>
              <a:ext cx="1080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>
                  <a:solidFill>
                    <a:schemeClr val="accent1"/>
                  </a:solidFill>
                  <a:cs typeface="Trebuchet MS"/>
                </a:rPr>
                <a:t>Долни крайници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161305" y="1324189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Врат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61305" y="1566965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Рамене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61305" y="2119960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Лакти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61305" y="2329241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Гръб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61305" y="2590947"/>
            <a:ext cx="970535" cy="30777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Китки /</a:t>
            </a:r>
            <a:b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</a:br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Ръце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61305" y="3302964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Колене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61305" y="3914133"/>
            <a:ext cx="970535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bg-BG" sz="1000" b="1">
                <a:solidFill>
                  <a:schemeClr val="accent1"/>
                </a:solidFill>
                <a:latin typeface="+mj-lt"/>
                <a:ea typeface="+mj-ea"/>
                <a:cs typeface="Trebuchet MS"/>
              </a:rPr>
              <a:t>Глезени/ ходила</a:t>
            </a:r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66A34F25-84D2-7C46-8A38-D5DC02E73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0" y="655719"/>
            <a:ext cx="1951359" cy="3833027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F2F6C363-170E-1140-8654-7B65F90B6E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34" y="971976"/>
            <a:ext cx="1397076" cy="335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3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5626" y="1131590"/>
            <a:ext cx="4762438" cy="3096344"/>
          </a:xfrm>
        </p:spPr>
        <p:txBody>
          <a:bodyPr lIns="0" tIns="0" rIns="0" bIns="0">
            <a:normAutofit lnSpcReduction="10000"/>
          </a:bodyPr>
          <a:lstStyle/>
          <a:p>
            <a:r>
              <a:rPr lang="bg-BG" sz="2000" dirty="0"/>
              <a:t>Различни групи фактори могат да допринесат за свързани с работата </a:t>
            </a:r>
            <a:r>
              <a:rPr lang="bg-BG" sz="2000" dirty="0" smtClean="0"/>
              <a:t>МСУ, </a:t>
            </a:r>
            <a:r>
              <a:rPr lang="bg-BG" sz="2000" dirty="0"/>
              <a:t>включително:</a:t>
            </a:r>
          </a:p>
          <a:p>
            <a:pPr lvl="1"/>
            <a:r>
              <a:rPr lang="bg-BG" sz="2000" dirty="0"/>
              <a:t>физически и биомеханични фактори</a:t>
            </a:r>
          </a:p>
          <a:p>
            <a:pPr lvl="1"/>
            <a:r>
              <a:rPr lang="bg-BG" sz="2000" dirty="0"/>
              <a:t>организационни и </a:t>
            </a:r>
            <a:r>
              <a:rPr lang="bg-BG" sz="2000" dirty="0" err="1"/>
              <a:t>психосоциални</a:t>
            </a:r>
            <a:r>
              <a:rPr lang="bg-BG" sz="2000" dirty="0"/>
              <a:t> фактори </a:t>
            </a:r>
          </a:p>
          <a:p>
            <a:pPr lvl="1"/>
            <a:r>
              <a:rPr lang="bg-BG" sz="2000" dirty="0"/>
              <a:t>индивидуални фактори</a:t>
            </a:r>
          </a:p>
          <a:p>
            <a:pPr marL="141750" lvl="1" indent="0">
              <a:buNone/>
            </a:pPr>
            <a:endParaRPr lang="en-US" sz="2000" dirty="0"/>
          </a:p>
          <a:p>
            <a:r>
              <a:rPr lang="bg-BG" sz="2000" dirty="0"/>
              <a:t>Тези фактори могат да влияят самостоятелно или да се комбинират.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 dirty="0">
                <a:solidFill>
                  <a:schemeClr val="accent1"/>
                </a:solidFill>
              </a:rPr>
              <a:t>Рискови фактори за </a:t>
            </a:r>
            <a:r>
              <a:rPr lang="bg-BG" sz="2400" dirty="0" smtClean="0">
                <a:solidFill>
                  <a:schemeClr val="accent1"/>
                </a:solidFill>
              </a:rPr>
              <a:t>МСУ</a:t>
            </a:r>
            <a:endParaRPr lang="bg-BG" sz="2400" dirty="0">
              <a:solidFill>
                <a:schemeClr val="accent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860032" y="720793"/>
            <a:ext cx="3744417" cy="3507141"/>
            <a:chOff x="4860032" y="585436"/>
            <a:chExt cx="3744417" cy="350714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501"/>
            <a:stretch/>
          </p:blipFill>
          <p:spPr>
            <a:xfrm>
              <a:off x="4932040" y="1251539"/>
              <a:ext cx="3343973" cy="1964621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72" r="19972"/>
            <a:stretch/>
          </p:blipFill>
          <p:spPr>
            <a:xfrm>
              <a:off x="4860032" y="585436"/>
              <a:ext cx="3744417" cy="35071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325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7128792" cy="3744416"/>
          </a:xfrm>
        </p:spPr>
        <p:txBody>
          <a:bodyPr lIns="0" tIns="0" rIns="0" bIns="0">
            <a:normAutofit/>
          </a:bodyPr>
          <a:lstStyle/>
          <a:p>
            <a:r>
              <a:rPr lang="bg-BG" sz="2000" dirty="0"/>
              <a:t>Работните пози и движения могат да станат вредни в резултат на повторение, продължителност или усилие. Например:</a:t>
            </a:r>
          </a:p>
          <a:p>
            <a:pPr lvl="1"/>
            <a:r>
              <a:rPr lang="bg-BG" sz="2000" dirty="0"/>
              <a:t>тежък физически труд (силово напрягане)</a:t>
            </a:r>
          </a:p>
          <a:p>
            <a:pPr lvl="1"/>
            <a:r>
              <a:rPr lang="bg-BG" sz="2000" dirty="0"/>
              <a:t>повдигане на тежки предмети</a:t>
            </a:r>
          </a:p>
          <a:p>
            <a:pPr lvl="1"/>
            <a:r>
              <a:rPr lang="bg-BG" sz="2000" dirty="0"/>
              <a:t>повтарящи се движения</a:t>
            </a:r>
          </a:p>
          <a:p>
            <a:pPr lvl="1"/>
            <a:r>
              <a:rPr lang="bg-BG" sz="2000" dirty="0"/>
              <a:t>неудобни пози</a:t>
            </a:r>
          </a:p>
          <a:p>
            <a:pPr lvl="1"/>
            <a:r>
              <a:rPr lang="bg-BG" sz="2000" dirty="0"/>
              <a:t>продължителни работни задачи</a:t>
            </a:r>
          </a:p>
          <a:p>
            <a:pPr lvl="1"/>
            <a:r>
              <a:rPr lang="bg-BG" sz="2000" dirty="0"/>
              <a:t>продължително седене или стоене в изправено положение</a:t>
            </a:r>
          </a:p>
          <a:p>
            <a:pPr lvl="1"/>
            <a:r>
              <a:rPr lang="bg-BG" sz="2000" dirty="0"/>
              <a:t>задачи, които трябва да се изпълняват многократно или с голяма точност.</a:t>
            </a:r>
          </a:p>
          <a:p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pPr>
              <a:lnSpc>
                <a:spcPct val="80000"/>
              </a:lnSpc>
            </a:pPr>
            <a:r>
              <a:rPr lang="bg-BG" sz="2400" dirty="0"/>
              <a:t>Физически (познати и като биомеханични) фактори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-280304"/>
            <a:ext cx="2039116" cy="189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674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59582"/>
            <a:ext cx="7128792" cy="3744416"/>
          </a:xfrm>
        </p:spPr>
        <p:txBody>
          <a:bodyPr lIns="0" tIns="0" rIns="0" bIns="0">
            <a:normAutofit fontScale="92500" lnSpcReduction="20000"/>
          </a:bodyPr>
          <a:lstStyle/>
          <a:p>
            <a:r>
              <a:rPr lang="bg-BG" sz="1900" dirty="0"/>
              <a:t>Начинът</a:t>
            </a:r>
            <a:r>
              <a:rPr lang="bg-BG" sz="2200" dirty="0"/>
              <a:t>, по който работата се организира, влияе на степента на тежест на физическите задачи:</a:t>
            </a:r>
          </a:p>
          <a:p>
            <a:pPr lvl="1"/>
            <a:r>
              <a:rPr lang="bg-BG" sz="2200" dirty="0"/>
              <a:t> </a:t>
            </a:r>
            <a:r>
              <a:rPr lang="bg-BG" sz="2200" dirty="0" smtClean="0"/>
              <a:t>броят </a:t>
            </a:r>
            <a:r>
              <a:rPr lang="bg-BG" sz="2200" dirty="0"/>
              <a:t>на последователните работни часове</a:t>
            </a:r>
          </a:p>
          <a:p>
            <a:pPr lvl="1"/>
            <a:r>
              <a:rPr lang="bg-BG" sz="2200" dirty="0"/>
              <a:t> възможностите за почивки</a:t>
            </a:r>
          </a:p>
          <a:p>
            <a:pPr lvl="1"/>
            <a:r>
              <a:rPr lang="bg-BG" sz="2200" dirty="0"/>
              <a:t> темпото на работа и промяната на работните задачи</a:t>
            </a:r>
          </a:p>
          <a:p>
            <a:pPr lvl="1"/>
            <a:r>
              <a:rPr lang="bg-BG" sz="2200" dirty="0"/>
              <a:t>…</a:t>
            </a:r>
          </a:p>
          <a:p>
            <a:endParaRPr lang="en-US" sz="2200" dirty="0"/>
          </a:p>
          <a:p>
            <a:r>
              <a:rPr lang="bg-BG" sz="2200" dirty="0"/>
              <a:t>Следните фактори могат също да увеличат риска от </a:t>
            </a:r>
            <a:r>
              <a:rPr lang="bg-BG" sz="2200" dirty="0" smtClean="0"/>
              <a:t>МСУ:</a:t>
            </a:r>
            <a:endParaRPr lang="bg-BG" sz="2200" dirty="0"/>
          </a:p>
          <a:p>
            <a:pPr lvl="1"/>
            <a:r>
              <a:rPr lang="bg-BG" sz="2200" dirty="0"/>
              <a:t> липсата на контрол върху трудовите задачи или върху темпото на изпълнение на задачите</a:t>
            </a:r>
          </a:p>
          <a:p>
            <a:pPr lvl="1"/>
            <a:r>
              <a:rPr lang="bg-BG" sz="2200" dirty="0"/>
              <a:t> липса на подкрепа от колегите или ръководството</a:t>
            </a:r>
          </a:p>
          <a:p>
            <a:pPr lvl="1"/>
            <a:r>
              <a:rPr lang="bg-BG" sz="2200" dirty="0"/>
              <a:t> неясни / пораждащи конфликт роли</a:t>
            </a:r>
          </a:p>
          <a:p>
            <a:pPr lvl="1"/>
            <a:r>
              <a:rPr lang="bg-BG" sz="2200" dirty="0"/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-1"/>
            <a:ext cx="6408514" cy="666103"/>
          </a:xfrm>
        </p:spPr>
        <p:txBody>
          <a:bodyPr lIns="0" tIns="0" rIns="0" bIns="0"/>
          <a:lstStyle/>
          <a:p>
            <a:pPr>
              <a:lnSpc>
                <a:spcPct val="80000"/>
              </a:lnSpc>
            </a:pPr>
            <a:r>
              <a:rPr lang="bg-BG" sz="2400">
                <a:solidFill>
                  <a:schemeClr val="accent1"/>
                </a:solidFill>
              </a:rPr>
              <a:t>Организационни и психосоциални фактори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196" y="-303164"/>
            <a:ext cx="1731268" cy="19385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-292496"/>
            <a:ext cx="1853188" cy="191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97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9783"/>
            <a:ext cx="7416824" cy="3596183"/>
          </a:xfrm>
        </p:spPr>
        <p:txBody>
          <a:bodyPr lIns="0" tIns="0" rIns="0" bIns="0">
            <a:normAutofit/>
          </a:bodyPr>
          <a:lstStyle/>
          <a:p>
            <a:r>
              <a:rPr lang="bg-BG" sz="1900" dirty="0"/>
              <a:t>Личните характеристики на работниците също могат да бъдат рискови фактори за </a:t>
            </a:r>
            <a:r>
              <a:rPr lang="bg-BG" sz="1900" dirty="0" smtClean="0"/>
              <a:t>МСУ </a:t>
            </a:r>
            <a:r>
              <a:rPr lang="bg-BG" sz="1900" dirty="0"/>
              <a:t/>
            </a:r>
            <a:br>
              <a:rPr lang="bg-BG" sz="1900" dirty="0"/>
            </a:br>
            <a:r>
              <a:rPr lang="bg-BG" sz="1900" dirty="0"/>
              <a:t>(ако рисковете не се управляват подходящо)</a:t>
            </a:r>
          </a:p>
          <a:p>
            <a:pPr lvl="1"/>
            <a:r>
              <a:rPr lang="bg-BG" sz="1900" dirty="0"/>
              <a:t>възраст</a:t>
            </a:r>
          </a:p>
          <a:p>
            <a:pPr lvl="1"/>
            <a:r>
              <a:rPr lang="bg-BG" sz="1900" dirty="0"/>
              <a:t>пол</a:t>
            </a:r>
          </a:p>
          <a:p>
            <a:pPr lvl="1"/>
            <a:r>
              <a:rPr lang="bg-BG" sz="1900" dirty="0"/>
              <a:t>височина</a:t>
            </a:r>
          </a:p>
          <a:p>
            <a:pPr lvl="1"/>
            <a:r>
              <a:rPr lang="bg-BG" sz="1900" dirty="0"/>
              <a:t>дължина на ръцете</a:t>
            </a:r>
          </a:p>
          <a:p>
            <a:pPr lvl="1"/>
            <a:r>
              <a:rPr lang="bg-BG" sz="1900" dirty="0"/>
              <a:t>здравословен проблем (ако вече страдат от </a:t>
            </a:r>
            <a:r>
              <a:rPr lang="bg-BG" sz="1900" dirty="0" smtClean="0"/>
              <a:t>МСУ </a:t>
            </a:r>
            <a:r>
              <a:rPr lang="bg-BG" sz="1900" dirty="0"/>
              <a:t>или са имали такъв проблем в миналото)</a:t>
            </a:r>
          </a:p>
          <a:p>
            <a:pPr lvl="1"/>
            <a:r>
              <a:rPr lang="bg-BG" sz="1900" dirty="0"/>
              <a:t>непознаване на работните техники и процедурите за безопасност </a:t>
            </a:r>
          </a:p>
          <a:p>
            <a:pPr lvl="1"/>
            <a:r>
              <a:rPr lang="bg-BG" sz="1900" dirty="0"/>
              <a:t>…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Индивидуални фактори </a:t>
            </a:r>
          </a:p>
        </p:txBody>
      </p:sp>
      <p:sp>
        <p:nvSpPr>
          <p:cNvPr id="4" name="Rectangle 3"/>
          <p:cNvSpPr/>
          <p:nvPr/>
        </p:nvSpPr>
        <p:spPr>
          <a:xfrm>
            <a:off x="6804248" y="2513602"/>
            <a:ext cx="2627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816" y="-236562"/>
            <a:ext cx="1731268" cy="19324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144" y="3728343"/>
            <a:ext cx="3779912" cy="107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2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Оценка на риска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77016" y="915566"/>
            <a:ext cx="3906952" cy="3454399"/>
          </a:xfrm>
        </p:spPr>
        <p:txBody>
          <a:bodyPr lIns="0" tIns="0" rIns="0" bIns="0">
            <a:noAutofit/>
          </a:bodyPr>
          <a:lstStyle/>
          <a:p>
            <a:r>
              <a:rPr lang="bg-BG" sz="2000" dirty="0"/>
              <a:t>За да се предотвратят </a:t>
            </a:r>
            <a:r>
              <a:rPr lang="bg-BG" sz="2000" dirty="0" smtClean="0"/>
              <a:t>МСУ, </a:t>
            </a:r>
            <a:r>
              <a:rPr lang="bg-BG" sz="2000" dirty="0"/>
              <a:t>е необходимо провеждане на оценка на риска на работното място с цел установяване на рисковете и опит за премахването им. 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В нея трябва да участват всички — работодатели, управители, работници и служби за БЗР.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230481" y="51470"/>
            <a:ext cx="4846087" cy="4814043"/>
            <a:chOff x="-158403" y="-72008"/>
            <a:chExt cx="5177737" cy="51435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8403" y="-72008"/>
              <a:ext cx="5177737" cy="51435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1990210" y="587290"/>
              <a:ext cx="1157511" cy="26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Подготовка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 rot="19770935">
              <a:off x="3425286" y="1610007"/>
              <a:ext cx="1250924" cy="26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Определяне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 rot="1752754">
              <a:off x="3316087" y="3437581"/>
              <a:ext cx="1157511" cy="26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Оценяване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9738701">
              <a:off x="600160" y="3237188"/>
              <a:ext cx="1157511" cy="42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План за действие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775785">
              <a:off x="258534" y="1671423"/>
              <a:ext cx="1312773" cy="427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Предприемане на действия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5231705">
              <a:off x="1573286" y="829290"/>
              <a:ext cx="1284971" cy="2630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Проследяване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80318" y="2087420"/>
              <a:ext cx="2056358" cy="69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ОЦЕНКА</a:t>
              </a:r>
            </a:p>
            <a:p>
              <a:pPr algn="ctr"/>
              <a:r>
                <a:rPr lang="bg-BG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НА РИСКА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38841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3882" y="915566"/>
            <a:ext cx="4990206" cy="1838772"/>
          </a:xfrm>
        </p:spPr>
        <p:txBody>
          <a:bodyPr lIns="0" tIns="0" rIns="0" bIns="0">
            <a:normAutofit lnSpcReduction="10000"/>
          </a:bodyPr>
          <a:lstStyle/>
          <a:p>
            <a:r>
              <a:rPr lang="bg-BG" sz="2000" dirty="0" smtClean="0">
                <a:solidFill>
                  <a:schemeClr val="accent1"/>
                </a:solidFill>
              </a:rPr>
              <a:t>МСУ </a:t>
            </a:r>
            <a:r>
              <a:rPr lang="bg-BG" sz="2000" dirty="0">
                <a:solidFill>
                  <a:schemeClr val="accent1"/>
                </a:solidFill>
              </a:rPr>
              <a:t>могат да бъдат предотвратени и контролирани.</a:t>
            </a:r>
          </a:p>
          <a:p>
            <a:r>
              <a:rPr lang="bg-BG" sz="2000" dirty="0">
                <a:solidFill>
                  <a:schemeClr val="accent1"/>
                </a:solidFill>
              </a:rPr>
              <a:t>При обсъждане и съгласуване на действията за борба с </a:t>
            </a:r>
            <a:r>
              <a:rPr lang="bg-BG" sz="2000" dirty="0" smtClean="0">
                <a:solidFill>
                  <a:schemeClr val="accent1"/>
                </a:solidFill>
              </a:rPr>
              <a:t>МСУ </a:t>
            </a:r>
            <a:r>
              <a:rPr lang="bg-BG" sz="2000" dirty="0">
                <a:solidFill>
                  <a:schemeClr val="accent1"/>
                </a:solidFill>
              </a:rPr>
              <a:t>е важно да се следват общите принципи на превенцията.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235927FE-E68F-B143-A6DD-76F09837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 dirty="0">
                <a:solidFill>
                  <a:schemeClr val="accent1"/>
                </a:solidFill>
              </a:rPr>
              <a:t>Справяне с </a:t>
            </a:r>
            <a:r>
              <a:rPr lang="bg-BG" sz="2400" dirty="0" smtClean="0">
                <a:solidFill>
                  <a:schemeClr val="accent1"/>
                </a:solidFill>
              </a:rPr>
              <a:t>МСУ</a:t>
            </a:r>
            <a:endParaRPr lang="bg-BG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17" t="16595" r="30260" b="13414"/>
          <a:stretch/>
        </p:blipFill>
        <p:spPr>
          <a:xfrm>
            <a:off x="5148064" y="2427735"/>
            <a:ext cx="3341045" cy="19917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2" r="19972"/>
          <a:stretch/>
        </p:blipFill>
        <p:spPr>
          <a:xfrm>
            <a:off x="4857306" y="1419622"/>
            <a:ext cx="3744417" cy="35071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37" t="59544" b="11823"/>
          <a:stretch/>
        </p:blipFill>
        <p:spPr>
          <a:xfrm>
            <a:off x="3347864" y="3573223"/>
            <a:ext cx="1509442" cy="102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03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67234" y="876551"/>
            <a:ext cx="6076974" cy="3567407"/>
          </a:xfrm>
        </p:spPr>
        <p:txBody>
          <a:bodyPr lIns="0" tIns="0" rIns="0" bIns="0">
            <a:noAutofit/>
          </a:bodyPr>
          <a:lstStyle/>
          <a:p>
            <a:r>
              <a:rPr lang="bg-BG" sz="1700" dirty="0"/>
              <a:t>Избягвайте рисковете</a:t>
            </a:r>
          </a:p>
          <a:p>
            <a:pPr lvl="1"/>
            <a:r>
              <a:rPr lang="bg-BG" sz="1700" dirty="0"/>
              <a:t> автоматизирайте операциите за повдигане и транспортиране</a:t>
            </a:r>
          </a:p>
          <a:p>
            <a:r>
              <a:rPr lang="bg-BG" sz="1700" dirty="0"/>
              <a:t>Премахвайте рисковете при източника им</a:t>
            </a:r>
          </a:p>
          <a:p>
            <a:pPr lvl="1"/>
            <a:r>
              <a:rPr lang="bg-BG" sz="1700" dirty="0"/>
              <a:t> намалете височината, до която трябва да се повдигат товари</a:t>
            </a:r>
          </a:p>
          <a:p>
            <a:r>
              <a:rPr lang="bg-BG" sz="1700" dirty="0"/>
              <a:t>Адаптирайте работата към съответното лице</a:t>
            </a:r>
          </a:p>
          <a:p>
            <a:pPr lvl="1"/>
            <a:r>
              <a:rPr lang="bg-BG" sz="1700" dirty="0"/>
              <a:t> проектирайте работното място така, че да осигурите достатъчно място на работниците да заемат правилните пози</a:t>
            </a:r>
          </a:p>
          <a:p>
            <a:pPr lvl="1"/>
            <a:r>
              <a:rPr lang="bg-BG" sz="1700" dirty="0"/>
              <a:t> изберете регулируеми столове и бюра (които позволяват на работниците да редуват пози на седене и стоене)</a:t>
            </a:r>
          </a:p>
          <a:p>
            <a:pPr lvl="1"/>
            <a:r>
              <a:rPr lang="bg-BG" sz="1700" dirty="0"/>
              <a:t> позволявайте почивки и видоизменяйте начина на изпълнение на задачите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6222442" y="1170605"/>
            <a:ext cx="2814054" cy="3168352"/>
            <a:chOff x="428103" y="1368876"/>
            <a:chExt cx="2953518" cy="33253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3" y="1368876"/>
              <a:ext cx="2953518" cy="332537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57115" y="1781388"/>
              <a:ext cx="1921371" cy="4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Адаптиране към работната среда и работното място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2486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2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400600" cy="3102366"/>
          </a:xfrm>
        </p:spPr>
        <p:txBody>
          <a:bodyPr lIns="0" tIns="0" rIns="0" bIns="0">
            <a:noAutofit/>
          </a:bodyPr>
          <a:lstStyle/>
          <a:p>
            <a:r>
              <a:rPr lang="bg-BG" sz="1800" dirty="0"/>
              <a:t>Въведете технологичните новости</a:t>
            </a:r>
          </a:p>
          <a:p>
            <a:pPr lvl="1"/>
            <a:r>
              <a:rPr lang="bg-BG" sz="1800" dirty="0"/>
              <a:t> бъдете в крак с новите помощни устройства и по-ергономичните устройства, инструменти и оборудване </a:t>
            </a:r>
          </a:p>
          <a:p>
            <a:r>
              <a:rPr lang="bg-BG" sz="1800" dirty="0"/>
              <a:t>Заменете рисковите условия с безопасни или по-малко рискови</a:t>
            </a:r>
          </a:p>
          <a:p>
            <a:pPr lvl="1"/>
            <a:r>
              <a:rPr lang="bg-BG" sz="1800" dirty="0"/>
              <a:t> заменете ръчното боравене с (тежки) товари с механично боравене</a:t>
            </a:r>
          </a:p>
          <a:p>
            <a:r>
              <a:rPr lang="bg-BG" sz="1800" dirty="0"/>
              <a:t>Разработете съгласувана политика, която обхваща технологиите, организацията на работа, работните условия, социалните взаимоотношения и работната среда.</a:t>
            </a:r>
          </a:p>
          <a:p>
            <a:pPr lvl="2"/>
            <a:endParaRPr lang="en-GB" altLang="en-US" sz="1400" dirty="0"/>
          </a:p>
          <a:p>
            <a:endParaRPr lang="en-US" sz="1800" dirty="0"/>
          </a:p>
        </p:txBody>
      </p:sp>
      <p:grpSp>
        <p:nvGrpSpPr>
          <p:cNvPr id="20" name="Group 19"/>
          <p:cNvGrpSpPr/>
          <p:nvPr/>
        </p:nvGrpSpPr>
        <p:grpSpPr>
          <a:xfrm>
            <a:off x="5004048" y="0"/>
            <a:ext cx="4052534" cy="5629278"/>
            <a:chOff x="5372063" y="-9877"/>
            <a:chExt cx="4052534" cy="56292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063" y="2211338"/>
              <a:ext cx="3408063" cy="3408063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24128" y="-9877"/>
              <a:ext cx="3700469" cy="4742609"/>
              <a:chOff x="5114790" y="51470"/>
              <a:chExt cx="3700469" cy="474260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732343">
                <a:off x="5782396" y="1402017"/>
                <a:ext cx="3032863" cy="3032863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790" y="51470"/>
                <a:ext cx="3057660" cy="3057660"/>
              </a:xfrm>
              <a:prstGeom prst="rect">
                <a:avLst/>
              </a:prstGeom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5687936" y="655051"/>
                <a:ext cx="1835806" cy="1700787"/>
                <a:chOff x="5401979" y="617288"/>
                <a:chExt cx="1835806" cy="170078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5960" y="617288"/>
                  <a:ext cx="1767844" cy="1700787"/>
                </a:xfrm>
                <a:prstGeom prst="rect">
                  <a:avLst/>
                </a:prstGeom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5401979" y="1738502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Помощни средства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354762" y="1995686"/>
                <a:ext cx="1937349" cy="1633731"/>
                <a:chOff x="5356712" y="1895233"/>
                <a:chExt cx="1937349" cy="1633731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56712" y="1895233"/>
                  <a:ext cx="1847092" cy="1633731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458255" y="2949401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Проектиране на работното място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520749" y="3132916"/>
                <a:ext cx="1969012" cy="1661163"/>
                <a:chOff x="6578229" y="2694421"/>
                <a:chExt cx="1969012" cy="1661163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8229" y="2694421"/>
                  <a:ext cx="1969012" cy="1661163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644832" y="3675915"/>
                  <a:ext cx="183580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bg-BG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Ергономични средства/ инструменти/ оборудване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48881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7632700" cy="666103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Общи принципи (йерархия) на превенцията 3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112568" cy="3096344"/>
          </a:xfrm>
        </p:spPr>
        <p:txBody>
          <a:bodyPr lIns="0" tIns="0" rIns="0" bIns="0">
            <a:noAutofit/>
          </a:bodyPr>
          <a:lstStyle/>
          <a:p>
            <a:r>
              <a:rPr lang="bg-BG" sz="1800" dirty="0"/>
              <a:t>Въведете първо колективни мерки</a:t>
            </a:r>
          </a:p>
          <a:p>
            <a:pPr lvl="1"/>
            <a:r>
              <a:rPr lang="bg-BG" sz="1800" dirty="0"/>
              <a:t>дайте приоритет на дръжките за добро захващане пред </a:t>
            </a:r>
            <a:r>
              <a:rPr lang="bg-BG" sz="1800" dirty="0" err="1"/>
              <a:t>противоплъзгащите</a:t>
            </a:r>
            <a:r>
              <a:rPr lang="bg-BG" sz="1800" dirty="0"/>
              <a:t> ръкавици, на повдигането на по-малки тежести за отделно повдигане пред коланите за защита на кръста (лумбална опора)</a:t>
            </a:r>
          </a:p>
          <a:p>
            <a:r>
              <a:rPr lang="bg-BG" sz="1800" dirty="0"/>
              <a:t>Осигурете добро обучение и инструктаж на работниците</a:t>
            </a:r>
          </a:p>
          <a:p>
            <a:pPr lvl="1"/>
            <a:r>
              <a:rPr lang="bg-BG" sz="1800" dirty="0"/>
              <a:t>осигурете практическо обучение за правилното използване на работното оборудване (повдигащи устройства, столове, мебели) и за безопасните работни пози (седнало, изправено положение) </a:t>
            </a:r>
          </a:p>
          <a:p>
            <a:endParaRPr lang="en-US" sz="1800" dirty="0"/>
          </a:p>
        </p:txBody>
      </p:sp>
      <p:grpSp>
        <p:nvGrpSpPr>
          <p:cNvPr id="5" name="Group 4"/>
          <p:cNvGrpSpPr/>
          <p:nvPr/>
        </p:nvGrpSpPr>
        <p:grpSpPr>
          <a:xfrm>
            <a:off x="5580112" y="915566"/>
            <a:ext cx="3008382" cy="3325375"/>
            <a:chOff x="5580112" y="1131590"/>
            <a:chExt cx="3008382" cy="3325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131590"/>
              <a:ext cx="3008382" cy="33253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940152" y="1779662"/>
              <a:ext cx="19442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Промени в служебните задължения и задачи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4420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bg-BG" sz="2400">
                <a:solidFill>
                  <a:schemeClr val="accent1"/>
                </a:solidFill>
              </a:rPr>
              <a:t>Присъединете се към нас и облекчете товара!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3645000"/>
          </a:xfrm>
        </p:spPr>
        <p:txBody>
          <a:bodyPr>
            <a:norm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Научете повече на уебсайта на кампанията:</a:t>
            </a:r>
          </a:p>
          <a:p>
            <a:pPr marL="189000" lvl="1" indent="0">
              <a:buSzPct val="120000"/>
              <a:buNone/>
            </a:pPr>
            <a:r>
              <a:rPr lang="bg-BG" sz="1600" b="1">
                <a:solidFill>
                  <a:schemeClr val="accent1"/>
                </a:solidFill>
                <a:hlinkClick r:id="rId5"/>
              </a:rPr>
              <a:t>https://healthy-workplaces.eu/bg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Абонирайте се за бюлетина на кампанията:</a:t>
            </a:r>
          </a:p>
          <a:p>
            <a:pPr marL="189000" lvl="1" indent="0">
              <a:buSzPct val="120000"/>
              <a:buNone/>
            </a:pPr>
            <a:r>
              <a:rPr lang="bg-BG" sz="1600" b="1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https://healthy-workplaces.eu/bg/media-centre/newsletter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bg-BG" sz="1600">
                <a:solidFill>
                  <a:schemeClr val="accent1"/>
                </a:solidFill>
              </a:rPr>
              <a:t>Следете дейностите и събитията в социалните медии:</a:t>
            </a: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1834023322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5386</TotalTime>
  <Words>1502</Words>
  <Application>Microsoft Office PowerPoint</Application>
  <PresentationFormat>On-screen Show (16:9)</PresentationFormat>
  <Paragraphs>192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ＭＳ Ｐゴシック</vt:lpstr>
      <vt:lpstr>Arial</vt:lpstr>
      <vt:lpstr>Calibri</vt:lpstr>
      <vt:lpstr>Courier New</vt:lpstr>
      <vt:lpstr>Myriad Pro</vt:lpstr>
      <vt:lpstr>Trebuchet MS</vt:lpstr>
      <vt:lpstr>Wingdings</vt:lpstr>
      <vt:lpstr>1_HWC2018-19_Template_16-9</vt:lpstr>
      <vt:lpstr>PowerPoint Presentation</vt:lpstr>
      <vt:lpstr>PowerPoint Presentation</vt:lpstr>
      <vt:lpstr>PowerPoint Presentation</vt:lpstr>
      <vt:lpstr> Части на тялото, които обикновено са засегнати </vt:lpstr>
      <vt:lpstr>Рискови фактори за МСУ</vt:lpstr>
      <vt:lpstr>Физически (познати и като биомеханични) фактори</vt:lpstr>
      <vt:lpstr>Организационни и психосоциални фактори</vt:lpstr>
      <vt:lpstr>Индивидуални фактори </vt:lpstr>
      <vt:lpstr>Оценка на риска</vt:lpstr>
      <vt:lpstr>Справяне с МСУ</vt:lpstr>
      <vt:lpstr>Общи принципи (йерархия) на превенцията 1</vt:lpstr>
      <vt:lpstr>Общи принципи (йерархия) на превенцията 2</vt:lpstr>
      <vt:lpstr>Общи принципи (йерархия) на превенцията 3</vt:lpstr>
      <vt:lpstr>Присъединете се към нас и облекчете товара!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552</cp:revision>
  <cp:lastPrinted>2019-10-04T15:07:06Z</cp:lastPrinted>
  <dcterms:created xsi:type="dcterms:W3CDTF">2015-10-14T15:05:30Z</dcterms:created>
  <dcterms:modified xsi:type="dcterms:W3CDTF">2021-04-20T11:58:52Z</dcterms:modified>
  <cp:category/>
</cp:coreProperties>
</file>