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5" r:id="rId1"/>
  </p:sldMasterIdLst>
  <p:notesMasterIdLst>
    <p:notesMasterId r:id="rId21"/>
  </p:notesMasterIdLst>
  <p:handoutMasterIdLst>
    <p:handoutMasterId r:id="rId22"/>
  </p:handoutMasterIdLst>
  <p:sldIdLst>
    <p:sldId id="292" r:id="rId2"/>
    <p:sldId id="333" r:id="rId3"/>
    <p:sldId id="349" r:id="rId4"/>
    <p:sldId id="350" r:id="rId5"/>
    <p:sldId id="347" r:id="rId6"/>
    <p:sldId id="351" r:id="rId7"/>
    <p:sldId id="335" r:id="rId8"/>
    <p:sldId id="348" r:id="rId9"/>
    <p:sldId id="336" r:id="rId10"/>
    <p:sldId id="337" r:id="rId11"/>
    <p:sldId id="352" r:id="rId12"/>
    <p:sldId id="338" r:id="rId13"/>
    <p:sldId id="353" r:id="rId14"/>
    <p:sldId id="340" r:id="rId15"/>
    <p:sldId id="341" r:id="rId16"/>
    <p:sldId id="342" r:id="rId17"/>
    <p:sldId id="343" r:id="rId18"/>
    <p:sldId id="346" r:id="rId19"/>
    <p:sldId id="345" r:id="rId20"/>
  </p:sldIdLst>
  <p:sldSz cx="9144000" cy="5143500" type="screen16x9"/>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54" userDrawn="1">
          <p15:clr>
            <a:srgbClr val="A4A3A4"/>
          </p15:clr>
        </p15:guide>
        <p15:guide id="2" pos="5148" userDrawn="1">
          <p15:clr>
            <a:srgbClr val="A4A3A4"/>
          </p15:clr>
        </p15:guide>
        <p15:guide id="3" pos="340" userDrawn="1">
          <p15:clr>
            <a:srgbClr val="A4A3A4"/>
          </p15:clr>
        </p15:guide>
        <p15:guide id="4" orient="horz" pos="577"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DT" initials="CDT" lastIdx="6"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CC700"/>
    <a:srgbClr val="58585A"/>
    <a:srgbClr val="7F7F7F"/>
    <a:srgbClr val="003399"/>
    <a:srgbClr val="FFFFFF"/>
    <a:srgbClr val="E64715"/>
    <a:srgbClr val="D4502A"/>
    <a:srgbClr val="89C140"/>
    <a:srgbClr val="33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002" autoAdjust="0"/>
    <p:restoredTop sz="92154" autoAdjust="0"/>
  </p:normalViewPr>
  <p:slideViewPr>
    <p:cSldViewPr>
      <p:cViewPr varScale="1">
        <p:scale>
          <a:sx n="152" d="100"/>
          <a:sy n="152" d="100"/>
        </p:scale>
        <p:origin x="540" y="132"/>
      </p:cViewPr>
      <p:guideLst>
        <p:guide orient="horz" pos="2754"/>
        <p:guide pos="5148"/>
        <p:guide pos="340"/>
        <p:guide orient="horz" pos="577"/>
      </p:guideLst>
    </p:cSldViewPr>
  </p:slideViewPr>
  <p:notesTextViewPr>
    <p:cViewPr>
      <p:scale>
        <a:sx n="75" d="100"/>
        <a:sy n="75" d="100"/>
      </p:scale>
      <p:origin x="0" y="0"/>
    </p:cViewPr>
  </p:notesTextViewPr>
  <p:notesViewPr>
    <p:cSldViewPr>
      <p:cViewPr varScale="1">
        <p:scale>
          <a:sx n="48" d="100"/>
          <a:sy n="48" d="100"/>
        </p:scale>
        <p:origin x="2486" y="5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6737" y="0"/>
            <a:ext cx="2950475" cy="498773"/>
          </a:xfrm>
          <a:prstGeom prst="rect">
            <a:avLst/>
          </a:prstGeom>
        </p:spPr>
        <p:txBody>
          <a:bodyPr vert="horz" lIns="91440" tIns="45720" rIns="91440" bIns="45720" rtlCol="0"/>
          <a:lstStyle>
            <a:lvl1pPr algn="r">
              <a:defRPr sz="1200"/>
            </a:lvl1pPr>
          </a:lstStyle>
          <a:p>
            <a:fld id="{73845E80-C07C-45A0-B320-188AF677015B}" type="datetimeFigureOut">
              <a:rPr lang="en-GB" smtClean="0"/>
              <a:t>18/03/2021</a:t>
            </a:fld>
            <a:endParaRPr lang="en-GB"/>
          </a:p>
        </p:txBody>
      </p:sp>
      <p:sp>
        <p:nvSpPr>
          <p:cNvPr id="4" name="Footer Placeholder 3"/>
          <p:cNvSpPr>
            <a:spLocks noGrp="1"/>
          </p:cNvSpPr>
          <p:nvPr>
            <p:ph type="ftr" sz="quarter" idx="2"/>
          </p:nvPr>
        </p:nvSpPr>
        <p:spPr>
          <a:xfrm>
            <a:off x="0" y="9442154"/>
            <a:ext cx="2950475" cy="49877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6737" y="9442154"/>
            <a:ext cx="2950475" cy="498772"/>
          </a:xfrm>
          <a:prstGeom prst="rect">
            <a:avLst/>
          </a:prstGeom>
        </p:spPr>
        <p:txBody>
          <a:bodyPr vert="horz" lIns="91440" tIns="45720" rIns="91440" bIns="45720" rtlCol="0" anchor="b"/>
          <a:lstStyle>
            <a:lvl1pPr algn="r">
              <a:defRPr sz="1200"/>
            </a:lvl1pPr>
          </a:lstStyle>
          <a:p>
            <a:fld id="{761233E9-CC45-49D0-A6FA-2D483892257D}" type="slidenum">
              <a:rPr lang="en-GB" smtClean="0"/>
              <a:t>‹#›</a:t>
            </a:fld>
            <a:endParaRPr lang="en-GB"/>
          </a:p>
        </p:txBody>
      </p:sp>
    </p:spTree>
    <p:extLst>
      <p:ext uri="{BB962C8B-B14F-4D97-AF65-F5344CB8AC3E}">
        <p14:creationId xmlns:p14="http://schemas.microsoft.com/office/powerpoint/2010/main" val="2956378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6737" y="0"/>
            <a:ext cx="2950475" cy="498773"/>
          </a:xfrm>
          <a:prstGeom prst="rect">
            <a:avLst/>
          </a:prstGeom>
        </p:spPr>
        <p:txBody>
          <a:bodyPr vert="horz" lIns="91440" tIns="45720" rIns="91440" bIns="45720" rtlCol="0"/>
          <a:lstStyle>
            <a:lvl1pPr algn="r">
              <a:defRPr sz="1200"/>
            </a:lvl1pPr>
          </a:lstStyle>
          <a:p>
            <a:fld id="{4F8E1595-5C27-4CAE-B4E0-C80305C5E6E4}" type="datetimeFigureOut">
              <a:rPr lang="en-GB" smtClean="0"/>
              <a:t>18/03/2021</a:t>
            </a:fld>
            <a:endParaRPr lang="en-GB"/>
          </a:p>
        </p:txBody>
      </p:sp>
      <p:sp>
        <p:nvSpPr>
          <p:cNvPr id="4" name="Slide Image Placeholder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879" y="4784070"/>
            <a:ext cx="5447030" cy="391423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2154"/>
            <a:ext cx="2950475" cy="49877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6737" y="9442154"/>
            <a:ext cx="2950475" cy="498772"/>
          </a:xfrm>
          <a:prstGeom prst="rect">
            <a:avLst/>
          </a:prstGeom>
        </p:spPr>
        <p:txBody>
          <a:bodyPr vert="horz" lIns="91440" tIns="45720" rIns="91440" bIns="45720" rtlCol="0" anchor="b"/>
          <a:lstStyle>
            <a:lvl1pPr algn="r">
              <a:defRPr sz="1200"/>
            </a:lvl1pPr>
          </a:lstStyle>
          <a:p>
            <a:fld id="{493DD4C7-C698-4A80-B76C-A9FD89019653}" type="slidenum">
              <a:rPr lang="en-GB" smtClean="0"/>
              <a:t>‹#›</a:t>
            </a:fld>
            <a:endParaRPr lang="en-GB"/>
          </a:p>
        </p:txBody>
      </p:sp>
    </p:spTree>
    <p:extLst>
      <p:ext uri="{BB962C8B-B14F-4D97-AF65-F5344CB8AC3E}">
        <p14:creationId xmlns:p14="http://schemas.microsoft.com/office/powerpoint/2010/main" val="3525081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3DD4C7-C698-4A80-B76C-A9FD8901965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p14="http://schemas.microsoft.com/office/powerpoint/2010/main" val="26550864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a:t>Vissa av dessa åtgärder</a:t>
            </a:r>
            <a:r>
              <a:rPr lang="sv-SE" baseline="0"/>
              <a:t>, såsom flexibel arbetstid och distansarbete, kan vara till nytta för alla arbetstagare. Att erbjuda alla arbetstagare sådana åtgärder skapar en mer inkluderande arbetsplats och minskar behovet av individuella justeringar. Det gör också att man inte behöver peka ut en arbetstagare med ett kroniskt belastningsbesvär som någon som får ”specialbehandling”. </a:t>
            </a:r>
          </a:p>
          <a:p>
            <a:endParaRPr lang="en-GB" baseline="0" dirty="0"/>
          </a:p>
          <a:p>
            <a:r>
              <a:rPr lang="sv-SE" baseline="0"/>
              <a:t> </a:t>
            </a:r>
          </a:p>
        </p:txBody>
      </p:sp>
      <p:sp>
        <p:nvSpPr>
          <p:cNvPr id="4" name="Slide Number Placeholder 3"/>
          <p:cNvSpPr>
            <a:spLocks noGrp="1"/>
          </p:cNvSpPr>
          <p:nvPr>
            <p:ph type="sldNum" sz="quarter" idx="10"/>
          </p:nvPr>
        </p:nvSpPr>
        <p:spPr/>
        <p:txBody>
          <a:bodyPr/>
          <a:lstStyle/>
          <a:p>
            <a:fld id="{493DD4C7-C698-4A80-B76C-A9FD89019653}" type="slidenum">
              <a:rPr lang="en-GB" smtClean="0"/>
              <a:t>15</a:t>
            </a:fld>
            <a:endParaRPr lang="en-GB"/>
          </a:p>
        </p:txBody>
      </p:sp>
    </p:spTree>
    <p:extLst>
      <p:ext uri="{BB962C8B-B14F-4D97-AF65-F5344CB8AC3E}">
        <p14:creationId xmlns:p14="http://schemas.microsoft.com/office/powerpoint/2010/main" val="21319498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50669ad413_0_5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50669ad413_0_55:notes"/>
          <p:cNvSpPr txBox="1">
            <a:spLocks noGrp="1"/>
          </p:cNvSpPr>
          <p:nvPr>
            <p:ph type="body" idx="1"/>
          </p:nvPr>
        </p:nvSpPr>
        <p:spPr>
          <a:xfrm>
            <a:off x="679768" y="4777194"/>
            <a:ext cx="5438100" cy="3908700"/>
          </a:xfrm>
          <a:prstGeom prst="rect">
            <a:avLst/>
          </a:prstGeom>
        </p:spPr>
        <p:txBody>
          <a:bodyPr spcFirstLastPara="1" wrap="square" lIns="91425" tIns="45700" rIns="91425" bIns="45700" anchor="t" anchorCtr="0">
            <a:noAutofit/>
          </a:bodyPr>
          <a:lstStyle/>
          <a:p>
            <a:pPr marL="0" indent="0">
              <a:lnSpc>
                <a:spcPct val="114000"/>
              </a:lnSpc>
              <a:spcBef>
                <a:spcPts val="338"/>
              </a:spcBef>
              <a:buFont typeface="Wingdings" pitchFamily="2" charset="2"/>
              <a:buNone/>
            </a:pPr>
            <a:r>
              <a:rPr lang="sv-SE" sz="1200">
                <a:sym typeface="Lato Black"/>
              </a:rPr>
              <a:t>Målet är att a</a:t>
            </a:r>
            <a:r>
              <a:rPr lang="sv-SE" sz="1200" baseline="0">
                <a:sym typeface="Lato Black"/>
              </a:rPr>
              <a:t>rbetsplatserna har en proaktiv strategi som förebygger riskfaktorer för belastningsbesvär och främjar alla arbetstagares muskel- och skeletthälsa. Detta innebär följande:</a:t>
            </a:r>
          </a:p>
          <a:p>
            <a:pPr marL="141750" indent="-141750">
              <a:lnSpc>
                <a:spcPct val="114000"/>
              </a:lnSpc>
              <a:spcBef>
                <a:spcPts val="338"/>
              </a:spcBef>
              <a:buFont typeface="Wingdings" pitchFamily="2" charset="2"/>
              <a:buChar char="§"/>
            </a:pPr>
            <a:r>
              <a:rPr lang="sv-SE" sz="1200">
                <a:sym typeface="Lato Black"/>
              </a:rPr>
              <a:t>Att bedöma och förebygga </a:t>
            </a:r>
            <a:r>
              <a:rPr lang="sv-SE" sz="1200" b="0">
                <a:sym typeface="Lato Black"/>
              </a:rPr>
              <a:t>risker för belastningsbesvär</a:t>
            </a:r>
          </a:p>
          <a:p>
            <a:pPr marL="141750" indent="-141750">
              <a:lnSpc>
                <a:spcPct val="114000"/>
              </a:lnSpc>
              <a:spcBef>
                <a:spcPts val="338"/>
              </a:spcBef>
              <a:buFont typeface="Wingdings" pitchFamily="2" charset="2"/>
              <a:buChar char="§"/>
            </a:pPr>
            <a:r>
              <a:rPr lang="sv-SE" sz="1200">
                <a:sym typeface="Lato Black"/>
              </a:rPr>
              <a:t>Att undvika </a:t>
            </a:r>
            <a:r>
              <a:rPr lang="sv-SE" sz="1200" b="0">
                <a:sym typeface="Lato Black"/>
              </a:rPr>
              <a:t>statiska och besvärliga kroppsställningar, tunga lyft och repetitiva rörelser</a:t>
            </a:r>
          </a:p>
          <a:p>
            <a:pPr marL="141750" indent="-141750">
              <a:lnSpc>
                <a:spcPct val="114000"/>
              </a:lnSpc>
              <a:spcBef>
                <a:spcPts val="338"/>
              </a:spcBef>
              <a:buFont typeface="Wingdings" pitchFamily="2" charset="2"/>
              <a:buChar char="§"/>
            </a:pPr>
            <a:r>
              <a:rPr lang="sv-SE" sz="1200" b="0">
                <a:sym typeface="Lato Light"/>
              </a:rPr>
              <a:t>Att erkänna att vissa arbetstagare kan vara mer mottagliga</a:t>
            </a:r>
          </a:p>
          <a:p>
            <a:pPr marL="141750" indent="-141750">
              <a:lnSpc>
                <a:spcPct val="114000"/>
              </a:lnSpc>
              <a:spcBef>
                <a:spcPts val="338"/>
              </a:spcBef>
              <a:buFont typeface="Wingdings" pitchFamily="2" charset="2"/>
              <a:buChar char="§"/>
            </a:pPr>
            <a:r>
              <a:rPr lang="sv-SE" sz="1200" b="0">
                <a:sym typeface="Lato Light"/>
              </a:rPr>
              <a:t>Att uppmuntra till tidig rapportering av problem och samråd med arbetstagare</a:t>
            </a:r>
          </a:p>
          <a:p>
            <a:pPr marL="141750" indent="-141750">
              <a:lnSpc>
                <a:spcPct val="114000"/>
              </a:lnSpc>
              <a:spcBef>
                <a:spcPts val="338"/>
              </a:spcBef>
              <a:buFont typeface="Wingdings" pitchFamily="2" charset="2"/>
              <a:buChar char="§"/>
            </a:pPr>
            <a:r>
              <a:rPr lang="sv-SE" sz="1200" b="0">
                <a:sym typeface="Lato Light"/>
              </a:rPr>
              <a:t>Att understödja återgång till arbetet och ha en policy för återgång till arbetet</a:t>
            </a:r>
          </a:p>
          <a:p>
            <a:pPr marL="141750" indent="-141750">
              <a:lnSpc>
                <a:spcPct val="114000"/>
              </a:lnSpc>
              <a:spcBef>
                <a:spcPts val="338"/>
              </a:spcBef>
              <a:buFont typeface="Wingdings" pitchFamily="2" charset="2"/>
              <a:buChar char="§"/>
            </a:pPr>
            <a:r>
              <a:rPr lang="sv-SE" sz="1200">
                <a:sym typeface="Lato Light"/>
              </a:rPr>
              <a:t>Att främja muskel- och skeletthälsa, genom att till exempel främja</a:t>
            </a:r>
            <a:r>
              <a:rPr lang="sv-SE" sz="1200" baseline="0">
                <a:sym typeface="Lato Light"/>
              </a:rPr>
              <a:t> </a:t>
            </a:r>
            <a:r>
              <a:rPr lang="sv-SE" sz="1200" b="0">
                <a:sym typeface="Lato Light"/>
              </a:rPr>
              <a:t>friska ryggar och sätt att minska långvarigt stillasittande, t.ex. genom minipauser, och statiska kroppsställningar, samt främja fysisk aktivitet</a:t>
            </a:r>
          </a:p>
          <a:p>
            <a:pPr marL="0" lvl="0" indent="0" algn="l" rtl="0">
              <a:spcBef>
                <a:spcPts val="0"/>
              </a:spcBef>
              <a:spcAft>
                <a:spcPts val="0"/>
              </a:spcAft>
              <a:buNone/>
            </a:pPr>
            <a:endParaRPr dirty="0"/>
          </a:p>
        </p:txBody>
      </p:sp>
      <p:sp>
        <p:nvSpPr>
          <p:cNvPr id="136" name="Google Shape;136;g50669ad413_0_55:notes"/>
          <p:cNvSpPr txBox="1">
            <a:spLocks noGrp="1"/>
          </p:cNvSpPr>
          <p:nvPr>
            <p:ph type="sldNum" idx="12"/>
          </p:nvPr>
        </p:nvSpPr>
        <p:spPr>
          <a:xfrm>
            <a:off x="3850443" y="9428584"/>
            <a:ext cx="2945700" cy="4980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16</a:t>
            </a:fld>
            <a:endParaRPr lang="en-US"/>
          </a:p>
        </p:txBody>
      </p:sp>
    </p:spTree>
    <p:extLst>
      <p:ext uri="{BB962C8B-B14F-4D97-AF65-F5344CB8AC3E}">
        <p14:creationId xmlns:p14="http://schemas.microsoft.com/office/powerpoint/2010/main" val="29209907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5FF4578-ABA4-4B22-ABD1-A6540E7CC674}" type="slidenum">
              <a:rPr lang="en-GB" smtClean="0"/>
              <a:t>17</a:t>
            </a:fld>
            <a:endParaRPr lang="en-GB"/>
          </a:p>
        </p:txBody>
      </p:sp>
    </p:spTree>
    <p:extLst>
      <p:ext uri="{BB962C8B-B14F-4D97-AF65-F5344CB8AC3E}">
        <p14:creationId xmlns:p14="http://schemas.microsoft.com/office/powerpoint/2010/main" val="36787121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18</a:t>
            </a:fld>
            <a:endParaRPr lang="en-GB"/>
          </a:p>
        </p:txBody>
      </p:sp>
    </p:spTree>
    <p:extLst>
      <p:ext uri="{BB962C8B-B14F-4D97-AF65-F5344CB8AC3E}">
        <p14:creationId xmlns:p14="http://schemas.microsoft.com/office/powerpoint/2010/main" val="1722045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sv-SE" sz="1200" b="0">
                <a:solidFill>
                  <a:srgbClr val="ACC700"/>
                </a:solidFill>
              </a:rPr>
              <a:t>© Europeiska arbetsmiljöbyrån, 2020</a:t>
            </a:r>
          </a:p>
          <a:p>
            <a:pPr marL="0" indent="0">
              <a:buNone/>
            </a:pPr>
            <a:r>
              <a:rPr lang="sv-SE" sz="1200" b="0">
                <a:solidFill>
                  <a:srgbClr val="ACC700"/>
                </a:solidFill>
              </a:rPr>
              <a:t>Återgivning är tillåten under förutsättning att källan anges.</a:t>
            </a:r>
          </a:p>
          <a:p>
            <a:pPr marL="0" indent="0">
              <a:buNone/>
            </a:pPr>
            <a:r>
              <a:rPr lang="sv-SE" sz="1200" b="0">
                <a:solidFill>
                  <a:srgbClr val="ACC700"/>
                </a:solidFill>
              </a:rPr>
              <a:t>För spridning eller användning av foton eller annat material som inte tillhör EU-Osha måste tillstånd sökas direkt från upphovsrättsinnehavaren.</a:t>
            </a:r>
          </a:p>
          <a:p>
            <a:endParaRPr lang="fr-FR" dirty="0"/>
          </a:p>
        </p:txBody>
      </p:sp>
      <p:sp>
        <p:nvSpPr>
          <p:cNvPr id="4" name="Slide Number Placeholder 3"/>
          <p:cNvSpPr>
            <a:spLocks noGrp="1"/>
          </p:cNvSpPr>
          <p:nvPr>
            <p:ph type="sldNum" sz="quarter" idx="10"/>
          </p:nvPr>
        </p:nvSpPr>
        <p:spPr/>
        <p:txBody>
          <a:bodyPr/>
          <a:lstStyle/>
          <a:p>
            <a:fld id="{493DD4C7-C698-4A80-B76C-A9FD89019653}" type="slidenum">
              <a:rPr lang="en-GB" smtClean="0"/>
              <a:t>19</a:t>
            </a:fld>
            <a:endParaRPr lang="en-GB"/>
          </a:p>
        </p:txBody>
      </p:sp>
    </p:spTree>
    <p:extLst>
      <p:ext uri="{BB962C8B-B14F-4D97-AF65-F5344CB8AC3E}">
        <p14:creationId xmlns:p14="http://schemas.microsoft.com/office/powerpoint/2010/main" val="42084239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338"/>
              </a:spcBef>
              <a:buFont typeface="+mj-lt"/>
              <a:buNone/>
            </a:pPr>
            <a:r>
              <a:rPr lang="sv-SE" sz="1200"/>
              <a:t>Människor måste inte vara arbetsföra till 100 procent.</a:t>
            </a:r>
            <a:r>
              <a:rPr lang="sv-SE" sz="1200" b="0"/>
              <a:t> </a:t>
            </a:r>
          </a:p>
          <a:p>
            <a:pPr marL="457200" indent="-457200">
              <a:spcBef>
                <a:spcPts val="338"/>
              </a:spcBef>
              <a:buFont typeface="+mj-lt"/>
              <a:buAutoNum type="arabicPeriod"/>
            </a:pPr>
            <a:r>
              <a:rPr lang="sv-SE" sz="1200" b="0"/>
              <a:t>De som har kroniska belastningsbesvär lär sig att hitta sätt att komma runt sina problem och hantera sin smärta, hemma eller på arbetet.</a:t>
            </a:r>
            <a:r>
              <a:rPr lang="sv-SE" sz="1200" b="0" baseline="0"/>
              <a:t> </a:t>
            </a:r>
            <a:r>
              <a:rPr lang="sv-SE" sz="1200"/>
              <a:t>De kan till exempel undvika repetitiva rörelser eller lång tids arbete i sittande eller stående ställning utan paus</a:t>
            </a:r>
          </a:p>
          <a:p>
            <a:pPr marL="457200" indent="-457200">
              <a:spcBef>
                <a:spcPts val="338"/>
              </a:spcBef>
              <a:buFont typeface="+mj-lt"/>
              <a:buAutoNum type="arabicPeriod"/>
            </a:pPr>
            <a:r>
              <a:rPr lang="sv-SE" sz="1200" b="0"/>
              <a:t>Människor med kroniska besvär </a:t>
            </a:r>
            <a:r>
              <a:rPr lang="sv-SE" sz="1200"/>
              <a:t>är ofta produktiva, motiverade och försöker undvika </a:t>
            </a:r>
            <a:r>
              <a:rPr lang="sv-SE" sz="1200" b="0"/>
              <a:t>arbetsavbrott. </a:t>
            </a:r>
            <a:r>
              <a:rPr lang="sv-SE" sz="1200"/>
              <a:t>Äldre arbetstagare har värdefulla färdigheter och erfarenheter. Yngre arbetstagare </a:t>
            </a:r>
            <a:r>
              <a:rPr lang="sv-SE" sz="1200" baseline="0"/>
              <a:t>med olika typer av besvär har mycket att erbjuda.</a:t>
            </a:r>
          </a:p>
          <a:p>
            <a:pPr marL="457200" indent="-457200">
              <a:spcBef>
                <a:spcPts val="338"/>
              </a:spcBef>
              <a:buFont typeface="+mj-lt"/>
              <a:buAutoNum type="arabicPeriod"/>
            </a:pPr>
            <a:r>
              <a:rPr lang="sv-SE" sz="1200" b="0"/>
              <a:t>Med rätt </a:t>
            </a:r>
            <a:r>
              <a:rPr lang="sv-SE" sz="1200"/>
              <a:t>anpassningar kan de vanligtvis fortsätta arbeta. Ofta behövs bara tämligen enkla och billiga åtgärder</a:t>
            </a:r>
          </a:p>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7</a:t>
            </a:fld>
            <a:endParaRPr lang="en-GB"/>
          </a:p>
        </p:txBody>
      </p:sp>
    </p:spTree>
    <p:extLst>
      <p:ext uri="{BB962C8B-B14F-4D97-AF65-F5344CB8AC3E}">
        <p14:creationId xmlns:p14="http://schemas.microsoft.com/office/powerpoint/2010/main" val="16029802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0000"/>
              </a:lnSpc>
              <a:spcBef>
                <a:spcPts val="338"/>
              </a:spcBef>
              <a:spcAft>
                <a:spcPts val="0"/>
              </a:spcAft>
              <a:buClrTx/>
              <a:buSzTx/>
              <a:buFont typeface="+mj-lt"/>
              <a:buNone/>
              <a:tabLst/>
              <a:defRPr/>
            </a:pPr>
            <a:r>
              <a:rPr lang="sv-SE" sz="1200">
                <a:sym typeface="Lato"/>
              </a:rPr>
              <a:t>Tidigt ingripande är att ”vidta åtgärder – som att ge professionellt stöd, snabb remittering och diagnos, anpassning av arbetsmiljön – så snart symtomen visar sig”.</a:t>
            </a:r>
          </a:p>
          <a:p>
            <a:pPr marL="0" marR="0" lvl="0" indent="0" algn="l" defTabSz="914400" rtl="0" eaLnBrk="1" fontAlgn="auto" latinLnBrk="0" hangingPunct="1">
              <a:lnSpc>
                <a:spcPct val="110000"/>
              </a:lnSpc>
              <a:spcBef>
                <a:spcPts val="338"/>
              </a:spcBef>
              <a:spcAft>
                <a:spcPts val="0"/>
              </a:spcAft>
              <a:buClrTx/>
              <a:buSzTx/>
              <a:buFont typeface="+mj-lt"/>
              <a:buNone/>
              <a:tabLst/>
              <a:defRPr/>
            </a:pPr>
            <a:endParaRPr lang="en-GB" sz="1200" dirty="0">
              <a:sym typeface="Lato"/>
            </a:endParaRPr>
          </a:p>
          <a:p>
            <a:pPr marL="0" marR="0" lvl="0" indent="0" algn="l" defTabSz="914400" rtl="0" eaLnBrk="1" fontAlgn="auto" latinLnBrk="0" hangingPunct="1">
              <a:lnSpc>
                <a:spcPct val="110000"/>
              </a:lnSpc>
              <a:spcBef>
                <a:spcPts val="338"/>
              </a:spcBef>
              <a:spcAft>
                <a:spcPts val="0"/>
              </a:spcAft>
              <a:buClrTx/>
              <a:buSzTx/>
              <a:buFont typeface="+mj-lt"/>
              <a:buNone/>
              <a:tabLst/>
              <a:defRPr/>
            </a:pPr>
            <a:r>
              <a:rPr lang="sv-SE" sz="1200">
                <a:sym typeface="Lato"/>
              </a:rPr>
              <a:t>Ett belastningsbesvär som påverkar arbetet ska hanteras så snart som möjligt. Det är bra för både arbetstagaren och företaget.</a:t>
            </a:r>
          </a:p>
          <a:p>
            <a:pPr marL="457200" lvl="0" indent="-457200">
              <a:lnSpc>
                <a:spcPct val="110000"/>
              </a:lnSpc>
              <a:spcBef>
                <a:spcPts val="338"/>
              </a:spcBef>
              <a:buFont typeface="+mj-lt"/>
              <a:buAutoNum type="arabicPeriod"/>
            </a:pPr>
            <a:r>
              <a:rPr lang="sv-SE" sz="1200" b="0"/>
              <a:t>Arbetstagare kan försöka dölja sina problem och låta dem förvärras, vilket påverkar deras arbetsprestation.</a:t>
            </a:r>
            <a:r>
              <a:rPr lang="sv-SE" sz="1200" b="0" baseline="0"/>
              <a:t> (Detta kallas sjuknärvaro</a:t>
            </a:r>
            <a:r>
              <a:rPr lang="sv-SE" sz="1200" b="0"/>
              <a:t>).</a:t>
            </a:r>
            <a:r>
              <a:rPr lang="sv-SE" sz="1200" b="0" baseline="0"/>
              <a:t> </a:t>
            </a:r>
            <a:r>
              <a:rPr lang="sv-SE" sz="1200" b="0"/>
              <a:t>Detta innebär att de inte får något stöd från arbetsplatsen</a:t>
            </a:r>
          </a:p>
          <a:p>
            <a:pPr marL="457200" indent="-457200">
              <a:lnSpc>
                <a:spcPct val="110000"/>
              </a:lnSpc>
              <a:spcBef>
                <a:spcPts val="338"/>
              </a:spcBef>
              <a:buFont typeface="+mj-lt"/>
              <a:buAutoNum type="arabicPeriod"/>
            </a:pPr>
            <a:r>
              <a:rPr lang="sv-SE" sz="1200" b="0"/>
              <a:t>Ju tidigare ett problem rapporteras </a:t>
            </a:r>
          </a:p>
          <a:p>
            <a:pPr marL="770400" lvl="2" indent="-171450">
              <a:lnSpc>
                <a:spcPct val="110000"/>
              </a:lnSpc>
              <a:buClrTx/>
              <a:buSzPct val="95000"/>
              <a:buFont typeface="Arial" panose="020B0604020202020204" pitchFamily="34" charset="0"/>
              <a:buChar char="•"/>
            </a:pPr>
            <a:r>
              <a:rPr lang="sv-SE" sz="1200"/>
              <a:t>Desto lättare kan det hanteras</a:t>
            </a:r>
          </a:p>
          <a:p>
            <a:pPr marL="770400" lvl="2" indent="-171450">
              <a:lnSpc>
                <a:spcPct val="110000"/>
              </a:lnSpc>
              <a:buClrTx/>
              <a:buSzPct val="95000"/>
              <a:buFont typeface="Arial" panose="020B0604020202020204" pitchFamily="34" charset="0"/>
              <a:buChar char="•"/>
            </a:pPr>
            <a:r>
              <a:rPr lang="sv-SE" sz="1200"/>
              <a:t>Desto mindre sannolikt blir det ett långvarigt problem</a:t>
            </a:r>
          </a:p>
          <a:p>
            <a:pPr marL="770400" lvl="2" indent="-171450">
              <a:lnSpc>
                <a:spcPct val="110000"/>
              </a:lnSpc>
              <a:buClrTx/>
              <a:buSzPct val="95000"/>
              <a:buFont typeface="Arial" panose="020B0604020202020204" pitchFamily="34" charset="0"/>
              <a:buChar char="•"/>
            </a:pPr>
            <a:r>
              <a:rPr lang="sv-SE" sz="1200"/>
              <a:t>Desto mindre sannolikt uppstår långvariga arbetsavbrott.</a:t>
            </a:r>
          </a:p>
          <a:p>
            <a:pPr marL="457200" indent="-457200">
              <a:lnSpc>
                <a:spcPct val="110000"/>
              </a:lnSpc>
              <a:spcBef>
                <a:spcPts val="338"/>
              </a:spcBef>
              <a:buFont typeface="+mj-lt"/>
              <a:buAutoNum type="arabicPeriod"/>
            </a:pPr>
            <a:r>
              <a:rPr lang="sv-SE" sz="1200" b="0"/>
              <a:t>Arbetstagare behöver </a:t>
            </a:r>
            <a:r>
              <a:rPr lang="sv-SE" sz="1200"/>
              <a:t>hjälpas och uppmuntras att tala med sin arbetsgivare så snart ett arbetsrelaterat belastningsbesvär </a:t>
            </a:r>
            <a:r>
              <a:rPr lang="sv-SE" sz="1200" b="0"/>
              <a:t>uppstår eller ger problem</a:t>
            </a:r>
          </a:p>
          <a:p>
            <a:pPr marL="457200" indent="-457200">
              <a:lnSpc>
                <a:spcPct val="110000"/>
              </a:lnSpc>
              <a:spcBef>
                <a:spcPts val="338"/>
              </a:spcBef>
              <a:buFont typeface="+mj-lt"/>
              <a:buAutoNum type="arabicPeriod"/>
            </a:pPr>
            <a:r>
              <a:rPr lang="sv-SE" sz="1200" b="0"/>
              <a:t>Arbetsgivare behöver agera på resultatet av samtalet</a:t>
            </a:r>
          </a:p>
          <a:p>
            <a:pPr marL="457200" indent="-457200">
              <a:lnSpc>
                <a:spcPct val="110000"/>
              </a:lnSpc>
              <a:spcBef>
                <a:spcPts val="338"/>
              </a:spcBef>
              <a:buFont typeface="+mj-lt"/>
              <a:buAutoNum type="arabicPeriod"/>
            </a:pPr>
            <a:r>
              <a:rPr lang="sv-SE" sz="1200"/>
              <a:t>Arbetsgivare kan uppmuntra till tidig tillgång till professionellt stöd. De kan möjliggöra det, exempelvis genom att ge tillgång till </a:t>
            </a:r>
            <a:r>
              <a:rPr lang="sv-SE" sz="1200" b="0"/>
              <a:t>fysioterapi.</a:t>
            </a:r>
          </a:p>
          <a:p>
            <a:pPr marL="0" indent="0">
              <a:lnSpc>
                <a:spcPct val="110000"/>
              </a:lnSpc>
              <a:spcBef>
                <a:spcPts val="338"/>
              </a:spcBef>
              <a:buFont typeface="+mj-lt"/>
              <a:buNone/>
            </a:pPr>
            <a:endParaRPr lang="en-GB" sz="1200" b="0" dirty="0"/>
          </a:p>
          <a:p>
            <a:pPr marL="0" marR="0" lvl="0" indent="0" algn="l" defTabSz="914400" rtl="0" eaLnBrk="1" fontAlgn="auto" latinLnBrk="0" hangingPunct="1">
              <a:lnSpc>
                <a:spcPct val="110000"/>
              </a:lnSpc>
              <a:spcBef>
                <a:spcPts val="338"/>
              </a:spcBef>
              <a:spcAft>
                <a:spcPts val="0"/>
              </a:spcAft>
              <a:buClrTx/>
              <a:buSzTx/>
              <a:buFont typeface="+mj-lt"/>
              <a:buNone/>
              <a:tabLst/>
              <a:defRPr/>
            </a:pPr>
            <a:r>
              <a:rPr lang="sv-SE" sz="1200">
                <a:sym typeface="Lato"/>
              </a:rPr>
              <a:t>Tidigt ingripande minskar i hög grad risken för att arbetstagaren blir långvarigt frånvarande från arbetet. Det kan minska frånvaron och leda till verkliga besparingar inom hälso- och sjukvården och de sociala trygghetssystemen. </a:t>
            </a:r>
          </a:p>
          <a:p>
            <a:pPr marL="0" indent="0">
              <a:lnSpc>
                <a:spcPct val="110000"/>
              </a:lnSpc>
              <a:spcBef>
                <a:spcPts val="338"/>
              </a:spcBef>
              <a:buFont typeface="+mj-lt"/>
              <a:buNone/>
            </a:pPr>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8</a:t>
            </a:fld>
            <a:endParaRPr lang="en-GB"/>
          </a:p>
        </p:txBody>
      </p:sp>
    </p:spTree>
    <p:extLst>
      <p:ext uri="{BB962C8B-B14F-4D97-AF65-F5344CB8AC3E}">
        <p14:creationId xmlns:p14="http://schemas.microsoft.com/office/powerpoint/2010/main" val="6794689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sv-SE"/>
              <a:t>Människor med kroniska belastningsbesvär behöver kunna minimera, hantera och hitta sätt att komma runt sina problem. </a:t>
            </a:r>
          </a:p>
          <a:p>
            <a:pPr marL="0" indent="0">
              <a:buFont typeface="Arial" panose="020B0604020202020204" pitchFamily="34" charset="0"/>
              <a:buNone/>
            </a:pPr>
            <a:r>
              <a:rPr lang="sv-SE"/>
              <a:t>Detta kräver följande:</a:t>
            </a:r>
          </a:p>
          <a:p>
            <a:pPr marL="228600" indent="-228600">
              <a:buFont typeface="+mj-lt"/>
              <a:buAutoNum type="arabicPeriod"/>
            </a:pPr>
            <a:r>
              <a:rPr lang="sv-SE"/>
              <a:t>En heltäckande strategi för att de ska förstå sina behov, också genom öppna samtal</a:t>
            </a:r>
          </a:p>
          <a:p>
            <a:pPr marL="228600" indent="-228600">
              <a:buFont typeface="+mj-lt"/>
              <a:buAutoNum type="arabicPeriod"/>
            </a:pPr>
            <a:r>
              <a:rPr lang="sv-SE"/>
              <a:t>Att vara medveten om riskerna och problemen på arbetsplatsen för en arbetstagare med belastningsbesvär</a:t>
            </a:r>
          </a:p>
          <a:p>
            <a:pPr marL="228600" indent="-228600">
              <a:buFont typeface="+mj-lt"/>
              <a:buAutoNum type="arabicPeriod"/>
            </a:pPr>
            <a:r>
              <a:rPr lang="sv-SE"/>
              <a:t>Stödja</a:t>
            </a:r>
            <a:r>
              <a:rPr lang="sv-SE" baseline="0"/>
              <a:t> arbetstagaren </a:t>
            </a:r>
            <a:r>
              <a:rPr lang="sv-SE"/>
              <a:t>med ett kroniskt besvär så att denna kan hantera sin hälsa proaktivt</a:t>
            </a:r>
          </a:p>
          <a:p>
            <a:pPr marL="228600" indent="-228600">
              <a:buFont typeface="+mj-lt"/>
              <a:buAutoNum type="arabicPeriod"/>
            </a:pPr>
            <a:r>
              <a:rPr lang="sv-SE"/>
              <a:t>Åtgärder som skapar en arbetsplats som förebygger risker för belastningsbesvär uppmuntrar till att tidigt ingripa mot ett belastningsproblem och främjar en god muskel- och skeletthälsa</a:t>
            </a:r>
          </a:p>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9</a:t>
            </a:fld>
            <a:endParaRPr lang="en-GB"/>
          </a:p>
        </p:txBody>
      </p:sp>
    </p:spTree>
    <p:extLst>
      <p:ext uri="{BB962C8B-B14F-4D97-AF65-F5344CB8AC3E}">
        <p14:creationId xmlns:p14="http://schemas.microsoft.com/office/powerpoint/2010/main" val="12558793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a:t>I det europeiska ramdirektivet om arbetstagarnas säkerhet och hälsa i arbetet (direktiv 89/391/EEG)</a:t>
            </a:r>
            <a:r>
              <a:rPr lang="sv-SE" baseline="0"/>
              <a:t>, som har införlivats i medlemsstaternas lagstiftning, anges att arbetsgivare måste utföra riskbedömningar och förebygga och hantera belastningsbesvär baserat på resultatet av riskbedömningen. </a:t>
            </a:r>
          </a:p>
          <a:p>
            <a:r>
              <a:rPr lang="sv-SE" baseline="0"/>
              <a:t>Ett program av förebyggande åtgärder bör sättas in, som inbegriper att undvika risker för belastningsbesvär vid källan, prioriterar kollektiva åtgärder framför individuella och dessutom anpassar arbetet till arbetstagarna för att göra det lättare.</a:t>
            </a:r>
          </a:p>
          <a:p>
            <a:endParaRPr lang="en-GB" baseline="0" dirty="0"/>
          </a:p>
          <a:p>
            <a:r>
              <a:rPr lang="sv-SE" baseline="0"/>
              <a:t>Detta innebär att prioritera att göra arbetet säkrare och lättare för alla arbetstagare. Detta är viktigt eftersom åtgärder som underlättar arbetet för hela arbetsstyrkan kan hjälpa en enskild person med nedsatt arbetsförmåga att fortsätta vara yrkesverksam. </a:t>
            </a:r>
          </a:p>
          <a:p>
            <a:endParaRPr lang="en-GB" baseline="0" dirty="0"/>
          </a:p>
          <a:p>
            <a:r>
              <a:rPr lang="sv-SE" baseline="0"/>
              <a:t>Dessutom måste särskilt känsliga riskgrupper skyddas mot de faror som specifikt drabbar dem. Detta kan handla om en äldre arbetstagare som har svårt för att utföra fysiskt arbete eller någon med reumatism eller artrit vars arbete påverkar dennes symtom. </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aseline="0">
                <a:solidFill>
                  <a:prstClr val="black"/>
                </a:solidFill>
              </a:rPr>
              <a:t>Lagstiftningen som fastställer minimikrav för arbetsplatser anger att arbetsgivare måste ta hänsyn till arbetstagare med funktionsnedsättning, särskilt vad gäller dörrar, gångar och trappor, tvättställ och toaletter osv., samt arbetsplatser som används eller innehas direkt av personer med funktionsnedsättning. </a:t>
            </a:r>
            <a:r>
              <a:rPr lang="sv-SE" sz="1200"/>
              <a:t>(Direktiv 89/654/EEG)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a:solidFill>
                <a:prstClr val="black"/>
              </a:solidFill>
            </a:endParaRPr>
          </a:p>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10</a:t>
            </a:fld>
            <a:endParaRPr lang="en-GB"/>
          </a:p>
        </p:txBody>
      </p:sp>
    </p:spTree>
    <p:extLst>
      <p:ext uri="{BB962C8B-B14F-4D97-AF65-F5344CB8AC3E}">
        <p14:creationId xmlns:p14="http://schemas.microsoft.com/office/powerpoint/2010/main" val="27326219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a:t>Enligt lagstiftningen om likabehandling i arbetslivet måste arbetsgivare sätta in anpassningsåtgärder för arbetstagare med funktionsnedsättning. Detta kompletterar arbetsgivarnas </a:t>
            </a:r>
            <a:r>
              <a:rPr lang="sv-SE" baseline="0"/>
              <a:t>arbetsmiljöplikt att skydda ”känsliga” arbetstagare. </a:t>
            </a:r>
          </a:p>
          <a:p>
            <a:r>
              <a:rPr lang="sv-SE"/>
              <a:t>Risk</a:t>
            </a:r>
            <a:r>
              <a:rPr lang="sv-SE" baseline="0"/>
              <a:t>bedömning kan hjälpa till att avgöra vilka anpassningsåtgärder en enskild person kan behöva.</a:t>
            </a:r>
          </a:p>
          <a:p>
            <a:endParaRPr lang="en-GB" baseline="0" dirty="0"/>
          </a:p>
          <a:p>
            <a:r>
              <a:rPr lang="sv-SE" baseline="0"/>
              <a:t>Inte alla arbetstagare med kroniska belastningsbesvär har en formellt erkänt funktionsnedsättning. Tidigt ingripande bör vara principen, där anpassningsåtgärder tillhandahålls för alla ”känsliga” arbetstagare för att förhindra att arbetet förvärrar deras besvär, inte bara för dem vars besvär är så svåra att de anses ha en funktionsnedsättning.</a:t>
            </a:r>
          </a:p>
          <a:p>
            <a:endParaRPr lang="en-GB" baseline="0" dirty="0"/>
          </a:p>
          <a:p>
            <a:r>
              <a:rPr lang="sv-SE"/>
              <a:t>(Direktiv 2000/78/EG om inrättande av en allmän ram för likabehandling)</a:t>
            </a:r>
          </a:p>
        </p:txBody>
      </p:sp>
      <p:sp>
        <p:nvSpPr>
          <p:cNvPr id="4" name="Slide Number Placeholder 3"/>
          <p:cNvSpPr>
            <a:spLocks noGrp="1"/>
          </p:cNvSpPr>
          <p:nvPr>
            <p:ph type="sldNum" sz="quarter" idx="10"/>
          </p:nvPr>
        </p:nvSpPr>
        <p:spPr/>
        <p:txBody>
          <a:bodyPr/>
          <a:lstStyle/>
          <a:p>
            <a:fld id="{493DD4C7-C698-4A80-B76C-A9FD89019653}" type="slidenum">
              <a:rPr lang="en-GB" smtClean="0"/>
              <a:t>11</a:t>
            </a:fld>
            <a:endParaRPr lang="en-GB"/>
          </a:p>
        </p:txBody>
      </p:sp>
    </p:spTree>
    <p:extLst>
      <p:ext uri="{BB962C8B-B14F-4D97-AF65-F5344CB8AC3E}">
        <p14:creationId xmlns:p14="http://schemas.microsoft.com/office/powerpoint/2010/main" val="39477790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90000"/>
              </a:lnSpc>
              <a:spcBef>
                <a:spcPts val="338"/>
              </a:spcBef>
              <a:buClr>
                <a:srgbClr val="ACC700"/>
              </a:buClr>
              <a:buSzTx/>
              <a:buFont typeface="Wingdings" panose="05000000000000000000" pitchFamily="2" charset="2"/>
              <a:buNone/>
            </a:pPr>
            <a:r>
              <a:rPr lang="sv-SE" sz="1200" dirty="0"/>
              <a:t>För att bestämma de kollektiva och individuella skadeförebyggande åtgärderna </a:t>
            </a:r>
            <a:r>
              <a:rPr lang="sv-SE" sz="1200" baseline="0" dirty="0"/>
              <a:t>bör man vara känslig för mångfalden i arbetsstyrkan vid utförandet av riskbedömningar</a:t>
            </a:r>
            <a:r>
              <a:rPr lang="sv-SE" sz="1200" baseline="0" dirty="0">
                <a:solidFill>
                  <a:prstClr val="black"/>
                </a:solidFill>
              </a:rPr>
              <a:t>.  </a:t>
            </a:r>
          </a:p>
          <a:p>
            <a:pPr marL="0" indent="0">
              <a:lnSpc>
                <a:spcPct val="90000"/>
              </a:lnSpc>
              <a:spcBef>
                <a:spcPts val="338"/>
              </a:spcBef>
              <a:buClr>
                <a:srgbClr val="ACC700"/>
              </a:buClr>
              <a:buSzTx/>
              <a:buFont typeface="Wingdings" panose="05000000000000000000" pitchFamily="2" charset="2"/>
              <a:buNone/>
            </a:pPr>
            <a:r>
              <a:rPr lang="sv-SE" sz="1200" baseline="0" dirty="0"/>
              <a:t>Faktorer för att lyckas med att säkerställa hälsan och säkerheten för en diversifierad arbetsstyrka innefattar</a:t>
            </a:r>
          </a:p>
          <a:p>
            <a:pPr indent="-342900">
              <a:lnSpc>
                <a:spcPct val="90000"/>
              </a:lnSpc>
              <a:spcBef>
                <a:spcPts val="338"/>
              </a:spcBef>
              <a:buClr>
                <a:srgbClr val="ACC700"/>
              </a:buClr>
              <a:buSzTx/>
              <a:buFont typeface="Wingdings" panose="05000000000000000000" pitchFamily="2" charset="2"/>
              <a:buChar char="ü"/>
            </a:pPr>
            <a:r>
              <a:rPr lang="sv-SE" sz="1200" dirty="0"/>
              <a:t>att beakta mångfalden under utformnings- och planeringsstadiet </a:t>
            </a:r>
            <a:r>
              <a:rPr lang="sv-SE" sz="1200" baseline="0" dirty="0"/>
              <a:t>för att skapa så inkluderande arbetsplatser som möjligt. Detta kallas universell utformning. Här ingår faktorer såsom en justerbar utrustning.</a:t>
            </a:r>
          </a:p>
          <a:p>
            <a:pPr indent="-342900">
              <a:lnSpc>
                <a:spcPct val="90000"/>
              </a:lnSpc>
              <a:spcBef>
                <a:spcPts val="338"/>
              </a:spcBef>
              <a:buClr>
                <a:srgbClr val="ACC700"/>
              </a:buClr>
              <a:buSzTx/>
              <a:buFont typeface="Wingdings" panose="05000000000000000000" pitchFamily="2" charset="2"/>
              <a:buChar char="ü"/>
            </a:pPr>
            <a:r>
              <a:rPr lang="sv-SE" sz="1200" dirty="0"/>
              <a:t>Samråd med och deltagande av arbetstagare – </a:t>
            </a:r>
            <a:r>
              <a:rPr lang="sv-SE" sz="1200" baseline="0" dirty="0"/>
              <a:t>för att </a:t>
            </a:r>
            <a:r>
              <a:rPr lang="sv-SE" sz="1200" dirty="0"/>
              <a:t>säkerställa att allas frågor,</a:t>
            </a:r>
            <a:r>
              <a:rPr lang="sv-SE" sz="1200" baseline="0" dirty="0"/>
              <a:t> behov och förslag beaktas</a:t>
            </a:r>
          </a:p>
          <a:p>
            <a:pPr indent="-342900">
              <a:lnSpc>
                <a:spcPct val="90000"/>
              </a:lnSpc>
              <a:spcBef>
                <a:spcPts val="338"/>
              </a:spcBef>
              <a:buClr>
                <a:srgbClr val="ACC700"/>
              </a:buClr>
              <a:buSzTx/>
              <a:buFont typeface="Wingdings" panose="05000000000000000000" pitchFamily="2" charset="2"/>
              <a:buChar char="ü"/>
            </a:pPr>
            <a:r>
              <a:rPr lang="sv-SE" sz="1200" dirty="0"/>
              <a:t>Samordning mellan arbetshälsa och likabehandling och mänskligt kapital</a:t>
            </a:r>
          </a:p>
          <a:p>
            <a:pPr indent="-342900">
              <a:lnSpc>
                <a:spcPct val="90000"/>
              </a:lnSpc>
              <a:spcBef>
                <a:spcPts val="338"/>
              </a:spcBef>
              <a:buClr>
                <a:srgbClr val="ACC700"/>
              </a:buClr>
              <a:buSzTx/>
              <a:buFont typeface="Wingdings" panose="05000000000000000000" pitchFamily="2" charset="2"/>
              <a:buChar char="ü"/>
            </a:pPr>
            <a:r>
              <a:rPr lang="sv-SE" sz="1200" dirty="0"/>
              <a:t>Utbildning om mångfald </a:t>
            </a:r>
          </a:p>
          <a:p>
            <a:pPr indent="-342900">
              <a:lnSpc>
                <a:spcPct val="90000"/>
              </a:lnSpc>
              <a:spcBef>
                <a:spcPts val="338"/>
              </a:spcBef>
              <a:buClr>
                <a:srgbClr val="ACC700"/>
              </a:buClr>
              <a:buSzTx/>
              <a:buFont typeface="Wingdings" panose="05000000000000000000" pitchFamily="2" charset="2"/>
              <a:buChar char="ü"/>
            </a:pPr>
            <a:r>
              <a:rPr lang="sv-SE" sz="1200" dirty="0"/>
              <a:t>Inhämtning av expertrådgivning när så behövs</a:t>
            </a:r>
          </a:p>
          <a:p>
            <a:endParaRPr lang="en-GB" dirty="0"/>
          </a:p>
          <a:p>
            <a:r>
              <a:rPr lang="sv-SE" baseline="0" dirty="0"/>
              <a:t>Att effektivt förebygga risker och göra arbetsplatsen mer inkluderande minskar behovet av specifika anpassningsåtgärder för enskilda personer.</a:t>
            </a:r>
          </a:p>
        </p:txBody>
      </p:sp>
      <p:sp>
        <p:nvSpPr>
          <p:cNvPr id="4" name="Slide Number Placeholder 3"/>
          <p:cNvSpPr>
            <a:spLocks noGrp="1"/>
          </p:cNvSpPr>
          <p:nvPr>
            <p:ph type="sldNum" sz="quarter" idx="10"/>
          </p:nvPr>
        </p:nvSpPr>
        <p:spPr/>
        <p:txBody>
          <a:bodyPr/>
          <a:lstStyle/>
          <a:p>
            <a:fld id="{493DD4C7-C698-4A80-B76C-A9FD89019653}" type="slidenum">
              <a:rPr lang="en-GB" smtClean="0"/>
              <a:t>12</a:t>
            </a:fld>
            <a:endParaRPr lang="en-GB"/>
          </a:p>
        </p:txBody>
      </p:sp>
    </p:spTree>
    <p:extLst>
      <p:ext uri="{BB962C8B-B14F-4D97-AF65-F5344CB8AC3E}">
        <p14:creationId xmlns:p14="http://schemas.microsoft.com/office/powerpoint/2010/main" val="19722380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90000"/>
              </a:lnSpc>
              <a:spcBef>
                <a:spcPts val="338"/>
              </a:spcBef>
              <a:buFont typeface="Wingdings" pitchFamily="2" charset="2"/>
              <a:buNone/>
            </a:pPr>
            <a:r>
              <a:rPr lang="sv-SE" sz="1200" b="0" baseline="0" dirty="0"/>
              <a:t>Faktorer för att lyckas med </a:t>
            </a:r>
            <a:r>
              <a:rPr lang="sv-SE" sz="1200" b="0" dirty="0"/>
              <a:t>anpassningsåtgärder innefattar följande:</a:t>
            </a:r>
          </a:p>
          <a:p>
            <a:pPr marL="141750" indent="-141750">
              <a:lnSpc>
                <a:spcPct val="90000"/>
              </a:lnSpc>
              <a:spcBef>
                <a:spcPts val="338"/>
              </a:spcBef>
              <a:buFont typeface="Wingdings" pitchFamily="2" charset="2"/>
              <a:buChar char="§"/>
            </a:pPr>
            <a:r>
              <a:rPr lang="sv-SE" sz="1200" b="0" dirty="0"/>
              <a:t>Visa att du är villig att stödja och hjälpa</a:t>
            </a:r>
          </a:p>
          <a:p>
            <a:pPr marL="141750" indent="-141750">
              <a:lnSpc>
                <a:spcPct val="90000"/>
              </a:lnSpc>
              <a:spcBef>
                <a:spcPts val="338"/>
              </a:spcBef>
              <a:buFont typeface="Wingdings" pitchFamily="2" charset="2"/>
              <a:buChar char="§"/>
            </a:pPr>
            <a:r>
              <a:rPr lang="sv-SE" sz="1200" b="0" dirty="0"/>
              <a:t>Inrikta dig på </a:t>
            </a:r>
            <a:r>
              <a:rPr lang="sv-SE" sz="1200" dirty="0"/>
              <a:t>arbetstagarens förmågor</a:t>
            </a:r>
            <a:r>
              <a:rPr lang="sv-SE" sz="1200" b="0" dirty="0"/>
              <a:t>, inte dennes funktionsnedsättning</a:t>
            </a:r>
          </a:p>
          <a:p>
            <a:pPr marL="141750" indent="-141750">
              <a:lnSpc>
                <a:spcPct val="90000"/>
              </a:lnSpc>
              <a:spcBef>
                <a:spcPts val="338"/>
              </a:spcBef>
              <a:buFont typeface="Wingdings" pitchFamily="2" charset="2"/>
              <a:buChar char="§"/>
            </a:pPr>
            <a:r>
              <a:rPr lang="sv-SE" sz="1200" b="0" dirty="0"/>
              <a:t>Ha ett öp</a:t>
            </a:r>
            <a:r>
              <a:rPr lang="sv-SE" sz="1200" dirty="0"/>
              <a:t>pet </a:t>
            </a:r>
            <a:r>
              <a:rPr lang="sv-SE" sz="1200" b="0" dirty="0"/>
              <a:t>samtal med arbetstagarna om deras symtom och hur de varierar</a:t>
            </a:r>
            <a:r>
              <a:rPr lang="sv-SE" sz="1200" dirty="0"/>
              <a:t>,  vilka arbetsuppgifter de tycker är svåra att utföra och vilket stöd de behöver</a:t>
            </a:r>
          </a:p>
          <a:p>
            <a:pPr marL="141750" indent="-141750">
              <a:lnSpc>
                <a:spcPct val="90000"/>
              </a:lnSpc>
              <a:spcBef>
                <a:spcPts val="338"/>
              </a:spcBef>
              <a:buFont typeface="Wingdings" pitchFamily="2" charset="2"/>
              <a:buChar char="§"/>
            </a:pPr>
            <a:r>
              <a:rPr lang="sv-SE" sz="1200" dirty="0"/>
              <a:t>Involvera</a:t>
            </a:r>
            <a:r>
              <a:rPr lang="sv-SE" sz="1200" b="0" dirty="0"/>
              <a:t> arbetstagarna, deras vårdteam och arbetsledare</a:t>
            </a:r>
          </a:p>
          <a:p>
            <a:pPr marL="536575" lvl="1" indent="-342900">
              <a:spcBef>
                <a:spcPts val="338"/>
              </a:spcBef>
              <a:buClr>
                <a:schemeClr val="tx2"/>
              </a:buClr>
            </a:pPr>
            <a:r>
              <a:rPr lang="sv-SE" sz="1200" dirty="0"/>
              <a:t>– Medicinsk rådgivning är användbart för att veta vilket stöd som behövs</a:t>
            </a:r>
          </a:p>
          <a:p>
            <a:pPr marL="536575" lvl="1" indent="-342900">
              <a:spcBef>
                <a:spcPts val="338"/>
              </a:spcBef>
              <a:buClr>
                <a:schemeClr val="tx2"/>
              </a:buClr>
            </a:pPr>
            <a:r>
              <a:rPr lang="sv-SE" sz="1200" dirty="0"/>
              <a:t>– Medicinsk information kan</a:t>
            </a:r>
            <a:r>
              <a:rPr lang="sv-SE" sz="1200" baseline="0" dirty="0"/>
              <a:t> bara delas med föregående tillåtelse</a:t>
            </a:r>
            <a:r>
              <a:rPr lang="sv-SE" sz="1200" dirty="0"/>
              <a:t>. Arbetsgivaren behöver inte känna till diagnosen, men behöver veta hur symtomen påverkar en enskild persons arbetsförmåga för att kunna ge stöd</a:t>
            </a:r>
          </a:p>
          <a:p>
            <a:pPr marL="141750" indent="-141750">
              <a:lnSpc>
                <a:spcPct val="90000"/>
              </a:lnSpc>
              <a:spcBef>
                <a:spcPts val="338"/>
              </a:spcBef>
              <a:buFont typeface="Wingdings" pitchFamily="2" charset="2"/>
              <a:buChar char="§"/>
            </a:pPr>
            <a:r>
              <a:rPr lang="sv-SE" sz="1200" dirty="0"/>
              <a:t>Låt processen ta tillräckligt lång tid </a:t>
            </a:r>
            <a:r>
              <a:rPr lang="sv-SE" sz="1200" b="0" dirty="0"/>
              <a:t>och pröva olika åtgärder för att se vilken som är till störst hjälp</a:t>
            </a:r>
          </a:p>
          <a:p>
            <a:pPr marL="141750" indent="-141750">
              <a:lnSpc>
                <a:spcPct val="90000"/>
              </a:lnSpc>
              <a:spcBef>
                <a:spcPts val="338"/>
              </a:spcBef>
              <a:buFont typeface="Wingdings" pitchFamily="2" charset="2"/>
              <a:buChar char="§"/>
            </a:pPr>
            <a:r>
              <a:rPr lang="sv-SE" sz="1200" b="0" dirty="0"/>
              <a:t>Ta reda på vilken </a:t>
            </a:r>
            <a:r>
              <a:rPr lang="sv-SE" sz="1200" dirty="0"/>
              <a:t>extern information och typ av stöd som finns att få</a:t>
            </a:r>
          </a:p>
          <a:p>
            <a:pPr marL="141750" indent="-141750">
              <a:lnSpc>
                <a:spcPct val="90000"/>
              </a:lnSpc>
              <a:spcBef>
                <a:spcPts val="338"/>
              </a:spcBef>
              <a:buFont typeface="Wingdings" pitchFamily="2" charset="2"/>
              <a:buChar char="§"/>
            </a:pPr>
            <a:r>
              <a:rPr lang="sv-SE" sz="1200" dirty="0"/>
              <a:t>Se över åtgärderna och gör eventuellt kompletterande ändringar om arbetstagarens besvär förändras i framtiden</a:t>
            </a:r>
            <a:r>
              <a:rPr lang="sv-SE" sz="1200" b="0" dirty="0"/>
              <a:t> </a:t>
            </a:r>
          </a:p>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13</a:t>
            </a:fld>
            <a:endParaRPr lang="en-GB"/>
          </a:p>
        </p:txBody>
      </p:sp>
    </p:spTree>
    <p:extLst>
      <p:ext uri="{BB962C8B-B14F-4D97-AF65-F5344CB8AC3E}">
        <p14:creationId xmlns:p14="http://schemas.microsoft.com/office/powerpoint/2010/main" val="15899249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a:t>De flesta arbetstagare med </a:t>
            </a:r>
            <a:r>
              <a:rPr lang="sv-SE" baseline="0"/>
              <a:t>kroniska belastningsbesvär kan fortsätta arbeta förutsatt att viss hänsyn tas till deras besvär. Var och en av dessa åtgärder har hjälpt en arbetstagare med ett kroniskt belastningsbesvär att fortsätta arbeta. Ingen av åtgärderna är komplicerad eller dyr. </a:t>
            </a:r>
          </a:p>
        </p:txBody>
      </p:sp>
      <p:sp>
        <p:nvSpPr>
          <p:cNvPr id="4" name="Slide Number Placeholder 3"/>
          <p:cNvSpPr>
            <a:spLocks noGrp="1"/>
          </p:cNvSpPr>
          <p:nvPr>
            <p:ph type="sldNum" sz="quarter" idx="10"/>
          </p:nvPr>
        </p:nvSpPr>
        <p:spPr/>
        <p:txBody>
          <a:bodyPr/>
          <a:lstStyle/>
          <a:p>
            <a:fld id="{493DD4C7-C698-4A80-B76C-A9FD89019653}" type="slidenum">
              <a:rPr lang="en-GB" smtClean="0"/>
              <a:t>14</a:t>
            </a:fld>
            <a:endParaRPr lang="en-GB"/>
          </a:p>
        </p:txBody>
      </p:sp>
    </p:spTree>
    <p:extLst>
      <p:ext uri="{BB962C8B-B14F-4D97-AF65-F5344CB8AC3E}">
        <p14:creationId xmlns:p14="http://schemas.microsoft.com/office/powerpoint/2010/main" val="2340892515"/>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image" Target="file://localhost/Volumes/XRAID/Equipo%20Rojo/EU-OSHA/18-0115%20PPT%20templates%20update/PNG/FONDO-PORTADA-PATRON-EUOSHA-2011-16-9.png" TargetMode="External"/><Relationship Id="rId7"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7.png"/><Relationship Id="rId10" Type="http://schemas.openxmlformats.org/officeDocument/2006/relationships/image" Target="../media/image11.jpeg"/><Relationship Id="rId4" Type="http://schemas.openxmlformats.org/officeDocument/2006/relationships/image" Target="../media/image6.png"/><Relationship Id="rId9" Type="http://schemas.openxmlformats.org/officeDocument/2006/relationships/image" Target="../media/image10.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FONDO-PORTADA-PATRON-EUOSHA-2011-16-9.png" TargetMode="External"/><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9" name="FONDO-PORTADA-PATRON-EUOSHA-2011-16-9.png" descr="/Volumes/XRAID/Equipo Rojo/EU-OSHA/18-0115 PPT templates update/PNG/FONDO-PORTADA-PATRON-EUOSHA-2011-16-9.png"/>
          <p:cNvPicPr>
            <a:picLocks noChangeAspect="1"/>
          </p:cNvPicPr>
          <p:nvPr/>
        </p:nvPicPr>
        <p:blipFill>
          <a:blip r:embed="rId2" r:link="rId3">
            <a:extLst>
              <a:ext uri="{28A0092B-C50C-407E-A947-70E740481C1C}">
                <a14:useLocalDpi xmlns:a14="http://schemas.microsoft.com/office/drawing/2010/main" val="0"/>
              </a:ext>
            </a:extLst>
          </a:blip>
          <a:stretch>
            <a:fillRect/>
          </a:stretch>
        </p:blipFill>
        <p:spPr>
          <a:xfrm>
            <a:off x="0" y="0"/>
            <a:ext cx="9144000" cy="5145024"/>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1800" b="1" i="0" cap="none" baseline="0"/>
            </a:lvl1pPr>
          </a:lstStyle>
          <a:p>
            <a:r>
              <a:rPr lang="en-GB" dirty="0"/>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51435" tIns="25718" rIns="51435" bIns="25718"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88" dirty="0"/>
          </a:p>
        </p:txBody>
      </p:sp>
      <p:pic>
        <p:nvPicPr>
          <p:cNvPr id="7" name="Bild 2" descr="111004_EU-OSHA_PPT_Corporate logo.png"/>
          <p:cNvPicPr>
            <a:picLocks noChangeAspect="1"/>
          </p:cNvPicPr>
          <p:nvPr/>
        </p:nvPicPr>
        <p:blipFill>
          <a:blip r:embed="rId4" cstate="print"/>
          <a:srcRect/>
          <a:stretch>
            <a:fillRect/>
          </a:stretch>
        </p:blipFill>
        <p:spPr bwMode="auto">
          <a:xfrm>
            <a:off x="444503" y="4131470"/>
            <a:ext cx="959147" cy="542925"/>
          </a:xfrm>
          <a:prstGeom prst="rect">
            <a:avLst/>
          </a:prstGeom>
          <a:noFill/>
          <a:ln w="9525">
            <a:noFill/>
            <a:miter lim="800000"/>
            <a:headEnd/>
            <a:tailEnd/>
          </a:ln>
        </p:spPr>
      </p:pic>
      <p:sp>
        <p:nvSpPr>
          <p:cNvPr id="10" name="Textplatzhalter 2"/>
          <p:cNvSpPr txBox="1">
            <a:spLocks/>
          </p:cNvSpPr>
          <p:nvPr/>
        </p:nvSpPr>
        <p:spPr>
          <a:xfrm>
            <a:off x="450853" y="4816801"/>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sv-SE" sz="506"/>
              <a:t>Arbetsmiljön angår alla. Bra för både dig och din verksamhet.</a:t>
            </a:r>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013" baseline="0">
                <a:solidFill>
                  <a:schemeClr val="tx2"/>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GB" dirty="0"/>
              <a:t>Click to edit Master subtitle style</a:t>
            </a:r>
            <a:endParaRPr lang="en-US" dirty="0"/>
          </a:p>
        </p:txBody>
      </p:sp>
      <p:pic>
        <p:nvPicPr>
          <p:cNvPr id="17" name="Bild 4" descr="111004_EU-OSHA_PPT_EU logo.png"/>
          <p:cNvPicPr>
            <a:picLocks noChangeAspect="1"/>
          </p:cNvPicPr>
          <p:nvPr/>
        </p:nvPicPr>
        <p:blipFill>
          <a:blip r:embed="rId5"/>
          <a:srcRect/>
          <a:stretch>
            <a:fillRect/>
          </a:stretch>
        </p:blipFill>
        <p:spPr bwMode="auto">
          <a:xfrm>
            <a:off x="4275138" y="4431507"/>
            <a:ext cx="368870" cy="242888"/>
          </a:xfrm>
          <a:prstGeom prst="rect">
            <a:avLst/>
          </a:prstGeom>
          <a:noFill/>
          <a:ln w="9525">
            <a:noFill/>
            <a:miter lim="800000"/>
            <a:headEnd/>
            <a:tailEnd/>
          </a:ln>
        </p:spPr>
      </p:pic>
      <p:pic>
        <p:nvPicPr>
          <p:cNvPr id="16" name="Bild 5" descr="111004_EU-OSHA_PPT_HW logo.png"/>
          <p:cNvPicPr>
            <a:picLocks noChangeAspect="1"/>
          </p:cNvPicPr>
          <p:nvPr/>
        </p:nvPicPr>
        <p:blipFill>
          <a:blip r:embed="rId6"/>
          <a:srcRect/>
          <a:stretch>
            <a:fillRect/>
          </a:stretch>
        </p:blipFill>
        <p:spPr bwMode="auto">
          <a:xfrm>
            <a:off x="7596338" y="4212432"/>
            <a:ext cx="507853" cy="475060"/>
          </a:xfrm>
          <a:prstGeom prst="rect">
            <a:avLst/>
          </a:prstGeom>
          <a:noFill/>
          <a:ln w="9525">
            <a:noFill/>
            <a:miter lim="800000"/>
            <a:headEnd/>
            <a:tailEnd/>
          </a:ln>
        </p:spPr>
      </p:pic>
      <p:pic>
        <p:nvPicPr>
          <p:cNvPr id="15" name="Picture 14"/>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pic>
        <p:nvPicPr>
          <p:cNvPr id="4" name="Picture 3"/>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12" name="Picture 11"/>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42512" y="1"/>
            <a:ext cx="694508" cy="5209298"/>
          </a:xfrm>
          <a:prstGeom prst="rect">
            <a:avLst/>
          </a:prstGeom>
        </p:spPr>
      </p:pic>
      <p:pic>
        <p:nvPicPr>
          <p:cNvPr id="3" name="Picture 2"/>
          <p:cNvPicPr>
            <a:picLocks noChangeAspect="1"/>
          </p:cNvPicPr>
          <p:nvPr userDrawn="1"/>
        </p:nvPicPr>
        <p:blipFill rotWithShape="1">
          <a:blip r:embed="rId9">
            <a:extLst>
              <a:ext uri="{28A0092B-C50C-407E-A947-70E740481C1C}">
                <a14:useLocalDpi xmlns:a14="http://schemas.microsoft.com/office/drawing/2010/main" val="0"/>
              </a:ext>
            </a:extLst>
          </a:blip>
          <a:srcRect l="81899" r="7864"/>
          <a:stretch/>
        </p:blipFill>
        <p:spPr>
          <a:xfrm>
            <a:off x="8244408" y="0"/>
            <a:ext cx="936104" cy="5143500"/>
          </a:xfrm>
          <a:prstGeom prst="rect">
            <a:avLst/>
          </a:prstGeom>
        </p:spPr>
      </p:pic>
      <p:pic>
        <p:nvPicPr>
          <p:cNvPr id="8" name="Picture 7">
            <a:extLst>
              <a:ext uri="{FF2B5EF4-FFF2-40B4-BE49-F238E27FC236}">
                <a16:creationId xmlns:a16="http://schemas.microsoft.com/office/drawing/2014/main" id="{CE7CECEC-C94B-4035-9911-BE0FBAA08B9F}"/>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378772" y="4131470"/>
            <a:ext cx="880860" cy="549630"/>
          </a:xfrm>
          <a:prstGeom prst="rect">
            <a:avLst/>
          </a:prstGeom>
        </p:spPr>
      </p:pic>
    </p:spTree>
    <p:extLst>
      <p:ext uri="{BB962C8B-B14F-4D97-AF65-F5344CB8AC3E}">
        <p14:creationId xmlns:p14="http://schemas.microsoft.com/office/powerpoint/2010/main" val="1244461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4122421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11613592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25"/>
        <p:cNvGrpSpPr/>
        <p:nvPr/>
      </p:nvGrpSpPr>
      <p:grpSpPr>
        <a:xfrm>
          <a:off x="0" y="0"/>
          <a:ext cx="0" cy="0"/>
          <a:chOff x="0" y="0"/>
          <a:chExt cx="0" cy="0"/>
        </a:xfrm>
      </p:grpSpPr>
      <p:sp>
        <p:nvSpPr>
          <p:cNvPr id="26" name="Google Shape;26;p3"/>
          <p:cNvSpPr txBox="1">
            <a:spLocks noGrp="1"/>
          </p:cNvSpPr>
          <p:nvPr>
            <p:ph type="title"/>
          </p:nvPr>
        </p:nvSpPr>
        <p:spPr>
          <a:xfrm>
            <a:off x="450001" y="135000"/>
            <a:ext cx="7559873" cy="367200"/>
          </a:xfrm>
          <a:prstGeom prst="rect">
            <a:avLst/>
          </a:prstGeom>
          <a:noFill/>
          <a:ln>
            <a:noFill/>
          </a:ln>
        </p:spPr>
        <p:txBody>
          <a:bodyPr spcFirstLastPara="1" wrap="square" lIns="91425" tIns="45700" rIns="91425" bIns="45700" anchor="ctr" anchorCtr="0"/>
          <a:lstStyle>
            <a:lvl1pPr lvl="0" algn="l">
              <a:spcBef>
                <a:spcPts val="0"/>
              </a:spcBef>
              <a:spcAft>
                <a:spcPts val="0"/>
              </a:spcAft>
              <a:buClr>
                <a:schemeClr val="dk2"/>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3"/>
          <p:cNvSpPr txBox="1">
            <a:spLocks noGrp="1"/>
          </p:cNvSpPr>
          <p:nvPr>
            <p:ph type="body" idx="1"/>
          </p:nvPr>
        </p:nvSpPr>
        <p:spPr>
          <a:xfrm>
            <a:off x="450000" y="837000"/>
            <a:ext cx="7560000" cy="3645000"/>
          </a:xfrm>
          <a:prstGeom prst="rect">
            <a:avLst/>
          </a:prstGeom>
          <a:noFill/>
          <a:ln>
            <a:noFill/>
          </a:ln>
        </p:spPr>
        <p:txBody>
          <a:bodyPr spcFirstLastPara="1" wrap="square" lIns="91425" tIns="45700" rIns="91425" bIns="45700" anchor="t" anchorCtr="0"/>
          <a:lstStyle>
            <a:lvl1pPr marL="342900" lvl="0" indent="-257175" algn="l">
              <a:spcBef>
                <a:spcPts val="450"/>
              </a:spcBef>
              <a:spcAft>
                <a:spcPts val="0"/>
              </a:spcAft>
              <a:buSzPts val="1800"/>
              <a:buChar char="▪"/>
              <a:defRPr/>
            </a:lvl1pPr>
            <a:lvl2pPr marL="685800" lvl="1" indent="-257175" algn="l">
              <a:spcBef>
                <a:spcPts val="0"/>
              </a:spcBef>
              <a:spcAft>
                <a:spcPts val="0"/>
              </a:spcAft>
              <a:buClr>
                <a:schemeClr val="dk1"/>
              </a:buClr>
              <a:buSzPts val="1800"/>
              <a:buChar char="•"/>
              <a:defRPr/>
            </a:lvl2pPr>
            <a:lvl3pPr marL="1028700" lvl="2" indent="-257175" algn="l">
              <a:spcBef>
                <a:spcPts val="0"/>
              </a:spcBef>
              <a:spcAft>
                <a:spcPts val="0"/>
              </a:spcAft>
              <a:buClr>
                <a:schemeClr val="dk1"/>
              </a:buClr>
              <a:buSzPts val="1800"/>
              <a:buChar char="−"/>
              <a:defRPr/>
            </a:lvl3pPr>
            <a:lvl4pPr marL="1371600" lvl="3" indent="-257175" algn="l">
              <a:spcBef>
                <a:spcPts val="0"/>
              </a:spcBef>
              <a:spcAft>
                <a:spcPts val="0"/>
              </a:spcAft>
              <a:buClr>
                <a:schemeClr val="dk1"/>
              </a:buClr>
              <a:buSzPts val="1800"/>
              <a:buChar char="•"/>
              <a:defRPr/>
            </a:lvl4pPr>
            <a:lvl5pPr marL="1714500" lvl="4" indent="-242888" algn="l">
              <a:spcBef>
                <a:spcPts val="0"/>
              </a:spcBef>
              <a:spcAft>
                <a:spcPts val="0"/>
              </a:spcAft>
              <a:buClr>
                <a:schemeClr val="dk1"/>
              </a:buClr>
              <a:buSzPts val="1500"/>
              <a:buChar char="−"/>
              <a:defRPr/>
            </a:lvl5pPr>
            <a:lvl6pPr marL="2057400" lvl="5" indent="-229171" algn="l">
              <a:spcBef>
                <a:spcPts val="0"/>
              </a:spcBef>
              <a:spcAft>
                <a:spcPts val="0"/>
              </a:spcAft>
              <a:buClr>
                <a:schemeClr val="dk2"/>
              </a:buClr>
              <a:buSzPts val="1212"/>
              <a:buFont typeface="Courier New"/>
              <a:buChar char="o"/>
              <a:defRPr sz="900"/>
            </a:lvl6pPr>
            <a:lvl7pPr marL="2400300" lvl="6" indent="-228600" algn="l">
              <a:spcBef>
                <a:spcPts val="0"/>
              </a:spcBef>
              <a:spcAft>
                <a:spcPts val="0"/>
              </a:spcAft>
              <a:buClr>
                <a:schemeClr val="dk2"/>
              </a:buClr>
              <a:buSzPts val="1200"/>
              <a:buFont typeface="Courier New"/>
              <a:buChar char="o"/>
              <a:defRPr sz="900"/>
            </a:lvl7pPr>
            <a:lvl8pPr marL="2743200" lvl="7" indent="-228600" algn="l">
              <a:spcBef>
                <a:spcPts val="180"/>
              </a:spcBef>
              <a:spcAft>
                <a:spcPts val="0"/>
              </a:spcAft>
              <a:buClr>
                <a:schemeClr val="dk2"/>
              </a:buClr>
              <a:buSzPts val="1200"/>
              <a:buFont typeface="Courier New"/>
              <a:buChar char="o"/>
              <a:defRPr sz="900"/>
            </a:lvl8pPr>
            <a:lvl9pPr marL="3086100" lvl="8" indent="-228600" algn="l">
              <a:spcBef>
                <a:spcPts val="180"/>
              </a:spcBef>
              <a:spcAft>
                <a:spcPts val="0"/>
              </a:spcAft>
              <a:buClr>
                <a:schemeClr val="dk2"/>
              </a:buClr>
              <a:buSzPts val="1200"/>
              <a:buFont typeface="Courier New"/>
              <a:buChar char="o"/>
              <a:defRPr sz="900"/>
            </a:lvl9pPr>
          </a:lstStyle>
          <a:p>
            <a:endParaRPr/>
          </a:p>
        </p:txBody>
      </p:sp>
    </p:spTree>
    <p:extLst>
      <p:ext uri="{BB962C8B-B14F-4D97-AF65-F5344CB8AC3E}">
        <p14:creationId xmlns:p14="http://schemas.microsoft.com/office/powerpoint/2010/main" val="37841293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5_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539750" y="141685"/>
            <a:ext cx="8280400" cy="809625"/>
          </a:xfrm>
        </p:spPr>
        <p:txBody>
          <a:bodyPr/>
          <a:lstStyle/>
          <a:p>
            <a:r>
              <a:rPr lang="de-DE"/>
              <a:t>Titelmasterformat durch Klicken bearbeiten</a:t>
            </a:r>
            <a:endParaRPr lang="en-GB"/>
          </a:p>
        </p:txBody>
      </p:sp>
      <p:sp>
        <p:nvSpPr>
          <p:cNvPr id="3" name="Inhaltsplatzhalter 2"/>
          <p:cNvSpPr>
            <a:spLocks noGrp="1"/>
          </p:cNvSpPr>
          <p:nvPr>
            <p:ph idx="1"/>
          </p:nvPr>
        </p:nvSpPr>
        <p:spPr>
          <a:xfrm>
            <a:off x="539750" y="1059656"/>
            <a:ext cx="8280400" cy="3942000"/>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GB" dirty="0"/>
          </a:p>
        </p:txBody>
      </p:sp>
    </p:spTree>
    <p:extLst>
      <p:ext uri="{BB962C8B-B14F-4D97-AF65-F5344CB8AC3E}">
        <p14:creationId xmlns:p14="http://schemas.microsoft.com/office/powerpoint/2010/main" val="2936739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Click to edit Master title style</a:t>
            </a:r>
            <a:endParaRPr lang="en-US" dirty="0"/>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414463" indent="-128588">
              <a:buClr>
                <a:schemeClr val="tx2"/>
              </a:buClr>
              <a:buSzPct val="101000"/>
              <a:buFont typeface="Courier New" pitchFamily="49" charset="0"/>
              <a:buChar char="o"/>
              <a:defRPr sz="675"/>
            </a:lvl6pPr>
            <a:lvl7pPr marL="1671638" indent="-128588">
              <a:buClr>
                <a:schemeClr val="tx2"/>
              </a:buClr>
              <a:buFont typeface="Courier New" pitchFamily="49" charset="0"/>
              <a:buChar char="o"/>
              <a:defRPr sz="675" baseline="0"/>
            </a:lvl7pPr>
            <a:lvl8pPr marL="1928813" indent="-128588">
              <a:buClr>
                <a:schemeClr val="tx2"/>
              </a:buClr>
              <a:buFont typeface="Courier New" pitchFamily="49" charset="0"/>
              <a:buChar char="o"/>
              <a:defRPr sz="675" baseline="0"/>
            </a:lvl8pPr>
            <a:lvl9pPr marL="2185988" indent="-128588">
              <a:buClr>
                <a:schemeClr val="tx2"/>
              </a:buClr>
              <a:buFont typeface="Courier New" pitchFamily="49" charset="0"/>
              <a:buChar char="o"/>
              <a:defRPr sz="675" baseline="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7919619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pic>
        <p:nvPicPr>
          <p:cNvPr id="14" name="FONDO-PORTADA-PATRON-EUOSHA-2011-16-9.png" descr="/Volumes/XRAID/Equipo Rojo/EU-OSHA/18-0115 PPT templates update/PNG/FONDO-PORTADA-PATRON-EUOSHA-2011-16-9.png"/>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a:xfrm>
            <a:off x="0" y="0"/>
            <a:ext cx="9144000" cy="5145024"/>
          </a:xfrm>
          <a:prstGeom prst="rect">
            <a:avLst/>
          </a:prstGeom>
        </p:spPr>
      </p:pic>
      <p:sp>
        <p:nvSpPr>
          <p:cNvPr id="2" name="Title 1"/>
          <p:cNvSpPr>
            <a:spLocks noGrp="1"/>
          </p:cNvSpPr>
          <p:nvPr>
            <p:ph type="ctrTitle"/>
          </p:nvPr>
        </p:nvSpPr>
        <p:spPr>
          <a:xfrm>
            <a:off x="450000" y="1020600"/>
            <a:ext cx="7646400" cy="1096200"/>
          </a:xfrm>
        </p:spPr>
        <p:txBody>
          <a:bodyPr lIns="0" tIns="0" rIns="0" bIns="0" anchor="t" anchorCtr="0"/>
          <a:lstStyle>
            <a:lvl1pPr>
              <a:defRPr sz="1800" baseline="0"/>
            </a:lvl1pPr>
          </a:lstStyle>
          <a:p>
            <a:r>
              <a:rPr lang="en-GB" dirty="0"/>
              <a:t>Click to edit Master title style</a:t>
            </a:r>
            <a:endParaRPr lang="en-US" dirty="0"/>
          </a:p>
        </p:txBody>
      </p:sp>
      <p:sp>
        <p:nvSpPr>
          <p:cNvPr id="3" name="Subtitle 2"/>
          <p:cNvSpPr>
            <a:spLocks noGrp="1"/>
          </p:cNvSpPr>
          <p:nvPr>
            <p:ph type="subTitle" idx="1"/>
          </p:nvPr>
        </p:nvSpPr>
        <p:spPr>
          <a:xfrm>
            <a:off x="878400" y="2430000"/>
            <a:ext cx="7214400" cy="951840"/>
          </a:xfrm>
        </p:spPr>
        <p:txBody>
          <a:bodyPr lIns="0" tIns="0" rIns="0" bIns="0" anchor="t">
            <a:normAutofit/>
          </a:bodyPr>
          <a:lstStyle>
            <a:lvl1pPr marL="0" indent="0" algn="l">
              <a:buNone/>
              <a:defRPr sz="1013" baseline="0">
                <a:solidFill>
                  <a:schemeClr val="tx2"/>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GB" dirty="0"/>
              <a:t>Click to edit Master subtitle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51435" tIns="25718" rIns="51435" bIns="25718"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88" dirty="0"/>
          </a:p>
        </p:txBody>
      </p:sp>
      <p:sp>
        <p:nvSpPr>
          <p:cNvPr id="9" name="Textplatzhalter 2"/>
          <p:cNvSpPr txBox="1">
            <a:spLocks/>
          </p:cNvSpPr>
          <p:nvPr/>
        </p:nvSpPr>
        <p:spPr>
          <a:xfrm>
            <a:off x="450853" y="4816801"/>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sv-SE" sz="506"/>
              <a:t>Arbetsmiljön angår alla. Bra för både dig och din verksamhet.</a:t>
            </a:r>
          </a:p>
        </p:txBody>
      </p:sp>
      <p:pic>
        <p:nvPicPr>
          <p:cNvPr id="11" name="Bild 2" descr="111004_EU-OSHA_PPT_Corporate logo.png"/>
          <p:cNvPicPr>
            <a:picLocks noChangeAspect="1"/>
          </p:cNvPicPr>
          <p:nvPr/>
        </p:nvPicPr>
        <p:blipFill>
          <a:blip r:embed="rId4" cstate="print"/>
          <a:srcRect/>
          <a:stretch>
            <a:fillRect/>
          </a:stretch>
        </p:blipFill>
        <p:spPr bwMode="auto">
          <a:xfrm>
            <a:off x="444503" y="4131470"/>
            <a:ext cx="1031155" cy="542925"/>
          </a:xfrm>
          <a:prstGeom prst="rect">
            <a:avLst/>
          </a:prstGeom>
          <a:noFill/>
          <a:ln w="9525">
            <a:noFill/>
            <a:miter lim="800000"/>
            <a:headEnd/>
            <a:tailEnd/>
          </a:ln>
        </p:spPr>
      </p:pic>
      <p:pic>
        <p:nvPicPr>
          <p:cNvPr id="12" name="Bild 4" descr="111004_EU-OSHA_PPT_EU logo.png"/>
          <p:cNvPicPr>
            <a:picLocks noChangeAspect="1"/>
          </p:cNvPicPr>
          <p:nvPr/>
        </p:nvPicPr>
        <p:blipFill>
          <a:blip r:embed="rId5"/>
          <a:srcRect/>
          <a:stretch>
            <a:fillRect/>
          </a:stretch>
        </p:blipFill>
        <p:spPr bwMode="auto">
          <a:xfrm>
            <a:off x="4275138" y="4431507"/>
            <a:ext cx="368870" cy="242888"/>
          </a:xfrm>
          <a:prstGeom prst="rect">
            <a:avLst/>
          </a:prstGeom>
          <a:noFill/>
          <a:ln w="9525">
            <a:noFill/>
            <a:miter lim="800000"/>
            <a:headEnd/>
            <a:tailEnd/>
          </a:ln>
        </p:spPr>
      </p:pic>
      <p:pic>
        <p:nvPicPr>
          <p:cNvPr id="13" name="Bild 5" descr="111004_EU-OSHA_PPT_HW logo.png"/>
          <p:cNvPicPr>
            <a:picLocks noChangeAspect="1"/>
          </p:cNvPicPr>
          <p:nvPr/>
        </p:nvPicPr>
        <p:blipFill>
          <a:blip r:embed="rId6"/>
          <a:srcRect/>
          <a:stretch>
            <a:fillRect/>
          </a:stretch>
        </p:blipFill>
        <p:spPr bwMode="auto">
          <a:xfrm>
            <a:off x="7596338" y="4212432"/>
            <a:ext cx="507853" cy="475060"/>
          </a:xfrm>
          <a:prstGeom prst="rect">
            <a:avLst/>
          </a:prstGeom>
          <a:noFill/>
          <a:ln w="9525">
            <a:noFill/>
            <a:miter lim="800000"/>
            <a:headEnd/>
            <a:tailEnd/>
          </a:ln>
        </p:spPr>
      </p:pic>
    </p:spTree>
    <p:extLst>
      <p:ext uri="{BB962C8B-B14F-4D97-AF65-F5344CB8AC3E}">
        <p14:creationId xmlns:p14="http://schemas.microsoft.com/office/powerpoint/2010/main" val="3030196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dirty="0"/>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414463" indent="-128588">
              <a:buClr>
                <a:schemeClr val="tx2"/>
              </a:buClr>
              <a:buSzPct val="101000"/>
              <a:buFont typeface="Courier New" pitchFamily="49" charset="0"/>
              <a:buChar char="o"/>
              <a:defRPr sz="675"/>
            </a:lvl6pPr>
            <a:lvl7pPr marL="1671638" indent="-128588">
              <a:buClr>
                <a:schemeClr val="tx2"/>
              </a:buClr>
              <a:buFont typeface="Courier New" pitchFamily="49" charset="0"/>
              <a:buChar char="o"/>
              <a:defRPr sz="675" baseline="0"/>
            </a:lvl7pPr>
            <a:lvl8pPr marL="1928813" indent="-128588">
              <a:buClr>
                <a:schemeClr val="tx2"/>
              </a:buClr>
              <a:buFont typeface="Courier New" pitchFamily="49" charset="0"/>
              <a:buChar char="o"/>
              <a:defRPr sz="675" baseline="0"/>
            </a:lvl8pPr>
            <a:lvl9pPr marL="2185988" indent="-128588">
              <a:buClr>
                <a:schemeClr val="tx2"/>
              </a:buClr>
              <a:buFont typeface="Courier New" pitchFamily="49" charset="0"/>
              <a:buChar char="o"/>
              <a:defRPr sz="675" baseline="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414463" indent="-128588">
              <a:buClr>
                <a:schemeClr val="tx2"/>
              </a:buClr>
              <a:buSzPct val="101000"/>
              <a:buFont typeface="Courier New" pitchFamily="49" charset="0"/>
              <a:buChar char="o"/>
              <a:defRPr sz="675"/>
            </a:lvl6pPr>
            <a:lvl7pPr marL="1671638" indent="-128588">
              <a:buClr>
                <a:schemeClr val="tx2"/>
              </a:buClr>
              <a:buFont typeface="Courier New" pitchFamily="49" charset="0"/>
              <a:buChar char="o"/>
              <a:defRPr sz="675" baseline="0"/>
            </a:lvl7pPr>
            <a:lvl8pPr marL="1928813" indent="-128588">
              <a:buClr>
                <a:schemeClr val="tx2"/>
              </a:buClr>
              <a:buFont typeface="Courier New" pitchFamily="49" charset="0"/>
              <a:buChar char="o"/>
              <a:defRPr sz="675" baseline="0"/>
            </a:lvl8pPr>
            <a:lvl9pPr marL="2185988" indent="-128588">
              <a:buClr>
                <a:schemeClr val="tx2"/>
              </a:buClr>
              <a:buFont typeface="Courier New" pitchFamily="49" charset="0"/>
              <a:buChar char="o"/>
              <a:defRPr sz="675"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14571398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dirty="0"/>
              <a:t>Click to edit Master title style</a:t>
            </a:r>
            <a:endParaRPr lang="en-US" dirty="0"/>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125" b="0" baseline="0"/>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normAutofit/>
          </a:bodyPr>
          <a:lstStyle>
            <a:lvl5pPr>
              <a:defRPr/>
            </a:lvl5pPr>
            <a:lvl6pPr marL="1414463" indent="-128588">
              <a:buClr>
                <a:schemeClr val="tx2"/>
              </a:buClr>
              <a:buSzPct val="101000"/>
              <a:buFont typeface="Courier New" pitchFamily="49" charset="0"/>
              <a:buChar char="o"/>
              <a:defRPr sz="675"/>
            </a:lvl6pPr>
            <a:lvl7pPr marL="1671638" indent="-128588">
              <a:buClr>
                <a:schemeClr val="tx2"/>
              </a:buClr>
              <a:buFont typeface="Courier New" pitchFamily="49" charset="0"/>
              <a:buChar char="o"/>
              <a:defRPr sz="675" baseline="0"/>
            </a:lvl7pPr>
            <a:lvl8pPr marL="1928813" indent="-128588">
              <a:buClr>
                <a:schemeClr val="tx2"/>
              </a:buClr>
              <a:buFont typeface="Courier New" pitchFamily="49" charset="0"/>
              <a:buChar char="o"/>
              <a:defRPr sz="675" baseline="0"/>
            </a:lvl8pPr>
            <a:lvl9pPr marL="2185988" indent="-128588">
              <a:buClr>
                <a:schemeClr val="tx2"/>
              </a:buClr>
              <a:buFont typeface="Courier New" pitchFamily="49" charset="0"/>
              <a:buChar char="o"/>
              <a:defRPr sz="675"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125" b="0" baseline="0"/>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normAutofit/>
          </a:bodyPr>
          <a:lstStyle>
            <a:lvl5pPr>
              <a:defRPr/>
            </a:lvl5pPr>
            <a:lvl6pPr marL="1414463" indent="-128588">
              <a:buClr>
                <a:schemeClr val="tx2"/>
              </a:buClr>
              <a:buSzPct val="101000"/>
              <a:buFont typeface="Courier New" pitchFamily="49" charset="0"/>
              <a:buChar char="o"/>
              <a:defRPr sz="675"/>
            </a:lvl6pPr>
            <a:lvl7pPr marL="1671638" indent="-128588">
              <a:buClr>
                <a:schemeClr val="tx2"/>
              </a:buClr>
              <a:buFont typeface="Courier New" pitchFamily="49" charset="0"/>
              <a:buChar char="o"/>
              <a:defRPr sz="675" baseline="0"/>
            </a:lvl7pPr>
            <a:lvl8pPr marL="1928813" indent="-128588">
              <a:buClr>
                <a:schemeClr val="tx2"/>
              </a:buClr>
              <a:buFont typeface="Courier New" pitchFamily="49" charset="0"/>
              <a:buChar char="o"/>
              <a:defRPr sz="675" baseline="0"/>
            </a:lvl8pPr>
            <a:lvl9pPr marL="2185988" indent="-128588">
              <a:buClr>
                <a:schemeClr val="tx2"/>
              </a:buClr>
              <a:buFont typeface="Courier New" pitchFamily="49" charset="0"/>
              <a:buChar char="o"/>
              <a:defRPr sz="675"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5383568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Click to edit Master title style</a:t>
            </a:r>
            <a:endParaRPr lang="en-US" dirty="0"/>
          </a:p>
        </p:txBody>
      </p:sp>
    </p:spTree>
    <p:extLst>
      <p:ext uri="{BB962C8B-B14F-4D97-AF65-F5344CB8AC3E}">
        <p14:creationId xmlns:p14="http://schemas.microsoft.com/office/powerpoint/2010/main" val="37930795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52119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350" b="1" i="0" baseline="0"/>
            </a:lvl1pPr>
          </a:lstStyle>
          <a:p>
            <a:r>
              <a:rPr lang="en-GB"/>
              <a:t>Click to edit Master title style</a:t>
            </a:r>
            <a:endParaRPr lang="en-US" dirty="0"/>
          </a:p>
        </p:txBody>
      </p:sp>
      <p:sp>
        <p:nvSpPr>
          <p:cNvPr id="3" name="Content Placeholder 2"/>
          <p:cNvSpPr>
            <a:spLocks noGrp="1"/>
          </p:cNvSpPr>
          <p:nvPr>
            <p:ph idx="1"/>
          </p:nvPr>
        </p:nvSpPr>
        <p:spPr>
          <a:xfrm>
            <a:off x="3690003" y="837000"/>
            <a:ext cx="4279869" cy="3645000"/>
          </a:xfrm>
        </p:spPr>
        <p:txBody>
          <a:bodyPr>
            <a:normAutofit/>
          </a:bodyPr>
          <a:lstStyle>
            <a:lvl5pPr>
              <a:defRPr/>
            </a:lvl5pPr>
            <a:lvl6pPr marL="1414463" indent="-128588">
              <a:buClr>
                <a:schemeClr val="tx2"/>
              </a:buClr>
              <a:buSzPct val="101000"/>
              <a:buFont typeface="Courier New" pitchFamily="49" charset="0"/>
              <a:buChar char="o"/>
              <a:defRPr sz="675"/>
            </a:lvl6pPr>
            <a:lvl7pPr marL="1671638" indent="-128588">
              <a:buClr>
                <a:schemeClr val="tx2"/>
              </a:buClr>
              <a:buFont typeface="Courier New" pitchFamily="49" charset="0"/>
              <a:buChar char="o"/>
              <a:defRPr sz="675" baseline="0"/>
            </a:lvl7pPr>
            <a:lvl8pPr marL="1928813" indent="-128588">
              <a:buClr>
                <a:schemeClr val="tx2"/>
              </a:buClr>
              <a:buFont typeface="Courier New" pitchFamily="49" charset="0"/>
              <a:buChar char="o"/>
              <a:defRPr sz="675" baseline="0"/>
            </a:lvl8pPr>
            <a:lvl9pPr marL="2185988" indent="-128588">
              <a:buClr>
                <a:schemeClr val="tx2"/>
              </a:buClr>
              <a:buFont typeface="Courier New" pitchFamily="49" charset="0"/>
              <a:buChar char="o"/>
              <a:defRPr sz="675"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50000" y="837000"/>
            <a:ext cx="2880000" cy="3645000"/>
          </a:xfrm>
        </p:spPr>
        <p:txBody>
          <a:bodyPr anchor="t">
            <a:normAutofit/>
          </a:bodyPr>
          <a:lstStyle>
            <a:lvl1pPr marL="0" indent="0">
              <a:buNone/>
              <a:defRPr sz="675"/>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en-GB"/>
              <a:t>Click to edit Master text styles</a:t>
            </a:r>
          </a:p>
        </p:txBody>
      </p:sp>
    </p:spTree>
    <p:extLst>
      <p:ext uri="{BB962C8B-B14F-4D97-AF65-F5344CB8AC3E}">
        <p14:creationId xmlns:p14="http://schemas.microsoft.com/office/powerpoint/2010/main" val="3814741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350" b="1" i="0" baseline="0"/>
            </a:lvl1pPr>
          </a:lstStyle>
          <a:p>
            <a:r>
              <a:rPr lang="en-GB"/>
              <a:t>Click to edit Master title style</a:t>
            </a:r>
            <a:endParaRPr lang="en-US" dirty="0"/>
          </a:p>
        </p:txBody>
      </p:sp>
      <p:sp>
        <p:nvSpPr>
          <p:cNvPr id="4" name="Text Placeholder 3"/>
          <p:cNvSpPr>
            <a:spLocks noGrp="1"/>
          </p:cNvSpPr>
          <p:nvPr>
            <p:ph type="body" sz="half" idx="2"/>
          </p:nvPr>
        </p:nvSpPr>
        <p:spPr>
          <a:xfrm>
            <a:off x="449999" y="1512000"/>
            <a:ext cx="4050000" cy="2970000"/>
          </a:xfrm>
        </p:spPr>
        <p:txBody>
          <a:bodyPr anchor="t">
            <a:normAutofit/>
          </a:bodyPr>
          <a:lstStyle>
            <a:lvl1pPr marL="0" indent="0">
              <a:buNone/>
              <a:defRPr sz="675"/>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en-GB"/>
              <a:t>Click to 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a:lstStyle/>
          <a:p>
            <a:r>
              <a:rPr lang="en-GB" dirty="0"/>
              <a:t>Drag picture to placeholder or click icon to add</a:t>
            </a:r>
            <a:endParaRPr lang="en-US" dirty="0"/>
          </a:p>
        </p:txBody>
      </p:sp>
    </p:spTree>
    <p:extLst>
      <p:ext uri="{BB962C8B-B14F-4D97-AF65-F5344CB8AC3E}">
        <p14:creationId xmlns:p14="http://schemas.microsoft.com/office/powerpoint/2010/main" val="10617805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file://localhost/Volumes/XRAID/Equipo%20Rojo/EU-OSHA/18-0115%20PPT%20templates%20update/PNG/FONDO-PATRON-EUOSHA-2011-16-9.png"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image" Target="../media/image4.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FONDO-PATRON-EUOSHA-2011-16-9.png" descr="/Volumes/XRAID/Equipo Rojo/EU-OSHA/18-0115 PPT templates update/PNG/FONDO-PATRON-EUOSHA-2011-16-9.png"/>
          <p:cNvPicPr>
            <a:picLocks noChangeAspect="1"/>
          </p:cNvPicPr>
          <p:nvPr/>
        </p:nvPicPr>
        <p:blipFill>
          <a:blip r:embed="rId15" r:link="rId16">
            <a:extLst>
              <a:ext uri="{28A0092B-C50C-407E-A947-70E740481C1C}">
                <a14:useLocalDpi xmlns:a14="http://schemas.microsoft.com/office/drawing/2010/main" val="0"/>
              </a:ext>
            </a:extLst>
          </a:blip>
          <a:stretch>
            <a:fillRect/>
          </a:stretch>
        </p:blipFill>
        <p:spPr>
          <a:xfrm>
            <a:off x="2" y="0"/>
            <a:ext cx="9141291" cy="5143500"/>
          </a:xfrm>
          <a:prstGeom prst="rect">
            <a:avLst/>
          </a:prstGeom>
        </p:spPr>
      </p:pic>
      <p:sp>
        <p:nvSpPr>
          <p:cNvPr id="2" name="Title Placeholder 1"/>
          <p:cNvSpPr>
            <a:spLocks noGrp="1"/>
          </p:cNvSpPr>
          <p:nvPr>
            <p:ph type="title"/>
          </p:nvPr>
        </p:nvSpPr>
        <p:spPr>
          <a:xfrm>
            <a:off x="450003" y="135000"/>
            <a:ext cx="7559873" cy="367200"/>
          </a:xfrm>
          <a:prstGeom prst="rect">
            <a:avLst/>
          </a:prstGeom>
        </p:spPr>
        <p:txBody>
          <a:bodyPr vert="horz" lIns="91440" tIns="45720" rIns="91440" bIns="45720" rtlCol="0" anchor="ctr">
            <a:noAutofit/>
          </a:bodyPr>
          <a:lstStyle/>
          <a:p>
            <a:r>
              <a:rPr lang="en-GB"/>
              <a:t>Click to edit Master title style</a:t>
            </a:r>
            <a:endParaRPr lang="en-US" dirty="0"/>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9" name="Bild 3" descr="111004_EU-OSHA_PPT_Corporate logo_inner slide.png"/>
          <p:cNvPicPr>
            <a:picLocks noChangeAspect="1"/>
          </p:cNvPicPr>
          <p:nvPr/>
        </p:nvPicPr>
        <p:blipFill>
          <a:blip r:embed="rId17" cstate="print"/>
          <a:srcRect/>
          <a:stretch>
            <a:fillRect/>
          </a:stretch>
        </p:blipFill>
        <p:spPr bwMode="auto">
          <a:xfrm>
            <a:off x="442915" y="4705351"/>
            <a:ext cx="744711" cy="233363"/>
          </a:xfrm>
          <a:prstGeom prst="rect">
            <a:avLst/>
          </a:prstGeom>
          <a:noFill/>
          <a:ln w="9525">
            <a:noFill/>
            <a:miter lim="800000"/>
            <a:headEnd/>
            <a:tailEnd/>
          </a:ln>
        </p:spPr>
      </p:pic>
      <p:sp>
        <p:nvSpPr>
          <p:cNvPr id="10" name="Slide Number Placeholder 9"/>
          <p:cNvSpPr txBox="1">
            <a:spLocks/>
          </p:cNvSpPr>
          <p:nvPr/>
        </p:nvSpPr>
        <p:spPr>
          <a:xfrm>
            <a:off x="8532440" y="4877961"/>
            <a:ext cx="609976" cy="273844"/>
          </a:xfrm>
          <a:prstGeom prst="rect">
            <a:avLst/>
          </a:prstGeom>
        </p:spPr>
        <p:txBody>
          <a:bodyPr vert="horz" lIns="51435" tIns="25718" rIns="51435" bIns="25718"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563" baseline="0" smtClean="0"/>
              <a:pPr/>
              <a:t>‹#›</a:t>
            </a:fld>
            <a:endParaRPr lang="en-GB" sz="563" baseline="0"/>
          </a:p>
        </p:txBody>
      </p:sp>
      <p:sp>
        <p:nvSpPr>
          <p:cNvPr id="11" name="Rectangle 11"/>
          <p:cNvSpPr>
            <a:spLocks noChangeArrowheads="1"/>
          </p:cNvSpPr>
          <p:nvPr/>
        </p:nvSpPr>
        <p:spPr bwMode="auto">
          <a:xfrm>
            <a:off x="1392241" y="4857752"/>
            <a:ext cx="6040437" cy="78581"/>
          </a:xfrm>
          <a:prstGeom prst="rect">
            <a:avLst/>
          </a:prstGeom>
          <a:noFill/>
          <a:ln w="9525">
            <a:noFill/>
            <a:miter lim="800000"/>
            <a:headEnd/>
            <a:tailEnd/>
          </a:ln>
        </p:spPr>
        <p:txBody>
          <a:bodyPr lIns="0" tIns="0" rIns="0" bIns="0">
            <a:prstTxWarp prst="textNoShape">
              <a:avLst/>
            </a:prstTxWarp>
          </a:bodyPr>
          <a:lstStyle/>
          <a:p>
            <a:pPr algn="ctr">
              <a:lnSpc>
                <a:spcPct val="90000"/>
              </a:lnSpc>
              <a:spcBef>
                <a:spcPct val="30000"/>
              </a:spcBef>
              <a:buClr>
                <a:srgbClr val="00529F"/>
              </a:buClr>
              <a:defRPr/>
            </a:pPr>
            <a:r>
              <a:rPr lang="sv-SE" sz="506" b="1">
                <a:solidFill>
                  <a:schemeClr val="tx2"/>
                </a:solidFill>
                <a:latin typeface="Arial" pitchFamily="-107" charset="0"/>
                <a:ea typeface="ＭＳ Ｐゴシック" pitchFamily="-107" charset="-128"/>
                <a:cs typeface="ＭＳ Ｐゴシック" pitchFamily="-107" charset="-128"/>
              </a:rPr>
              <a:t>http://www.healthy-workplaces.eu/sv</a:t>
            </a:r>
          </a:p>
        </p:txBody>
      </p:sp>
      <p:pic>
        <p:nvPicPr>
          <p:cNvPr id="12" name="Bild 5" descr="111004_EU-OSHA_PPT_HW logo.png"/>
          <p:cNvPicPr>
            <a:picLocks noChangeAspect="1"/>
          </p:cNvPicPr>
          <p:nvPr/>
        </p:nvPicPr>
        <p:blipFill>
          <a:blip r:embed="rId18"/>
          <a:srcRect/>
          <a:stretch>
            <a:fillRect/>
          </a:stretch>
        </p:blipFill>
        <p:spPr bwMode="auto">
          <a:xfrm>
            <a:off x="7432678" y="4522145"/>
            <a:ext cx="577199" cy="475059"/>
          </a:xfrm>
          <a:prstGeom prst="rect">
            <a:avLst/>
          </a:prstGeom>
          <a:noFill/>
          <a:ln w="9525">
            <a:noFill/>
            <a:miter lim="800000"/>
            <a:headEnd/>
            <a:tailEnd/>
          </a:ln>
        </p:spPr>
      </p:pic>
      <p:pic>
        <p:nvPicPr>
          <p:cNvPr id="5" name="Picture 4">
            <a:extLst>
              <a:ext uri="{FF2B5EF4-FFF2-40B4-BE49-F238E27FC236}">
                <a16:creationId xmlns:a16="http://schemas.microsoft.com/office/drawing/2014/main" id="{6375B386-0568-466E-9064-005E89F5B4BF}"/>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434798" y="4512246"/>
            <a:ext cx="752828" cy="435768"/>
          </a:xfrm>
          <a:prstGeom prst="rect">
            <a:avLst/>
          </a:prstGeom>
        </p:spPr>
      </p:pic>
    </p:spTree>
    <p:extLst>
      <p:ext uri="{BB962C8B-B14F-4D97-AF65-F5344CB8AC3E}">
        <p14:creationId xmlns:p14="http://schemas.microsoft.com/office/powerpoint/2010/main" val="3609896117"/>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 id="2147483777" r:id="rId12"/>
    <p:sldLayoutId id="2147483778" r:id="rId13"/>
  </p:sldLayoutIdLst>
  <p:txStyles>
    <p:title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41750" indent="-141750" algn="l" defTabSz="257175" rtl="0" eaLnBrk="1" latinLnBrk="0" hangingPunct="1">
        <a:spcBef>
          <a:spcPts val="338"/>
        </a:spcBef>
        <a:spcAft>
          <a:spcPts val="0"/>
        </a:spcAft>
        <a:buClr>
          <a:schemeClr val="tx2"/>
        </a:buClr>
        <a:buFont typeface="Wingdings" pitchFamily="2" charset="2"/>
        <a:buChar char="§"/>
        <a:defRPr sz="1013" b="1" i="0" kern="1200" baseline="0">
          <a:solidFill>
            <a:schemeClr val="tx2"/>
          </a:solidFill>
          <a:latin typeface="+mn-lt"/>
          <a:ea typeface="+mn-ea"/>
          <a:cs typeface="+mn-cs"/>
        </a:defRPr>
      </a:lvl1pPr>
      <a:lvl2pPr marL="243000" indent="-101250" algn="l" defTabSz="257175" rtl="0" eaLnBrk="1" latinLnBrk="0" hangingPunct="1">
        <a:spcBef>
          <a:spcPts val="0"/>
        </a:spcBef>
        <a:spcAft>
          <a:spcPts val="0"/>
        </a:spcAft>
        <a:buClrTx/>
        <a:buFont typeface="Arial" pitchFamily="34" charset="0"/>
        <a:buChar char="•"/>
        <a:defRPr sz="1013" kern="1200" baseline="0">
          <a:solidFill>
            <a:schemeClr val="tx1"/>
          </a:solidFill>
          <a:latin typeface="+mn-lt"/>
          <a:ea typeface="+mn-ea"/>
          <a:cs typeface="+mn-cs"/>
        </a:defRPr>
      </a:lvl2pPr>
      <a:lvl3pPr marL="344250" indent="-101250" algn="l" defTabSz="257175" rtl="0" eaLnBrk="1" latinLnBrk="0" hangingPunct="1">
        <a:spcBef>
          <a:spcPts val="0"/>
        </a:spcBef>
        <a:spcAft>
          <a:spcPts val="0"/>
        </a:spcAft>
        <a:buClrTx/>
        <a:buFont typeface="Arial" pitchFamily="34" charset="0"/>
        <a:buChar char="−"/>
        <a:defRPr sz="956" kern="1200" baseline="0">
          <a:solidFill>
            <a:schemeClr val="tx1"/>
          </a:solidFill>
          <a:latin typeface="+mn-lt"/>
          <a:ea typeface="+mn-ea"/>
          <a:cs typeface="+mn-cs"/>
        </a:defRPr>
      </a:lvl3pPr>
      <a:lvl4pPr marL="445500" indent="-101250" algn="l" defTabSz="257175" rtl="0" eaLnBrk="1" latinLnBrk="0" hangingPunct="1">
        <a:spcBef>
          <a:spcPts val="0"/>
        </a:spcBef>
        <a:spcAft>
          <a:spcPts val="0"/>
        </a:spcAft>
        <a:buClrTx/>
        <a:buFont typeface="Arial" pitchFamily="34" charset="0"/>
        <a:buChar char="•"/>
        <a:defRPr sz="900" kern="1200" baseline="0">
          <a:solidFill>
            <a:schemeClr val="tx1"/>
          </a:solidFill>
          <a:latin typeface="+mn-lt"/>
          <a:ea typeface="+mn-ea"/>
          <a:cs typeface="+mn-cs"/>
        </a:defRPr>
      </a:lvl4pPr>
      <a:lvl5pPr marL="546750" indent="-101250" algn="l" defTabSz="257175" rtl="0" eaLnBrk="1" latinLnBrk="0" hangingPunct="1">
        <a:spcBef>
          <a:spcPts val="0"/>
        </a:spcBef>
        <a:spcAft>
          <a:spcPts val="0"/>
        </a:spcAft>
        <a:buClrTx/>
        <a:buFont typeface="Arial" pitchFamily="34" charset="0"/>
        <a:buChar char="−"/>
        <a:defRPr sz="844" kern="1200" baseline="0">
          <a:solidFill>
            <a:schemeClr val="tx1"/>
          </a:solidFill>
          <a:latin typeface="+mn-lt"/>
          <a:ea typeface="+mn-ea"/>
          <a:cs typeface="+mn-cs"/>
        </a:defRPr>
      </a:lvl5pPr>
      <a:lvl6pPr marL="707485" indent="-160735" algn="l" defTabSz="257175" rtl="0" eaLnBrk="1" latinLnBrk="0" hangingPunct="1">
        <a:spcBef>
          <a:spcPts val="0"/>
        </a:spcBef>
        <a:buFont typeface="Arial" pitchFamily="34" charset="0"/>
        <a:buChar char="•"/>
        <a:defRPr sz="788" kern="1200" baseline="0">
          <a:solidFill>
            <a:schemeClr val="tx1"/>
          </a:solidFill>
          <a:latin typeface="+mn-lt"/>
          <a:ea typeface="+mn-ea"/>
          <a:cs typeface="+mn-cs"/>
        </a:defRPr>
      </a:lvl6pPr>
      <a:lvl7pPr marL="749250" indent="-101250" algn="l" defTabSz="257175" rtl="0" eaLnBrk="1" latinLnBrk="0" hangingPunct="1">
        <a:spcBef>
          <a:spcPts val="0"/>
        </a:spcBef>
        <a:buFont typeface="Arial" pitchFamily="34" charset="0"/>
        <a:buChar char="−"/>
        <a:defRPr sz="731" kern="1200" baseline="0">
          <a:solidFill>
            <a:schemeClr val="tx1"/>
          </a:solidFill>
          <a:latin typeface="+mn-lt"/>
          <a:ea typeface="+mn-ea"/>
          <a:cs typeface="+mn-cs"/>
        </a:defRPr>
      </a:lvl7pPr>
      <a:lvl8pPr marL="1928813" indent="-128588" algn="l" defTabSz="257175" rtl="0" eaLnBrk="1" latinLnBrk="0" hangingPunct="1">
        <a:spcBef>
          <a:spcPct val="20000"/>
        </a:spcBef>
        <a:buFont typeface="Arial"/>
        <a:buChar char="•"/>
        <a:defRPr sz="1125" kern="1200">
          <a:solidFill>
            <a:schemeClr val="tx1"/>
          </a:solidFill>
          <a:latin typeface="+mn-lt"/>
          <a:ea typeface="+mn-ea"/>
          <a:cs typeface="+mn-cs"/>
        </a:defRPr>
      </a:lvl8pPr>
      <a:lvl9pPr marL="2185988" indent="-128588" algn="l" defTabSz="257175" rtl="0" eaLnBrk="1" latinLnBrk="0" hangingPunct="1">
        <a:spcBef>
          <a:spcPct val="20000"/>
        </a:spcBef>
        <a:buFont typeface="Arial"/>
        <a:buChar char="•"/>
        <a:defRPr sz="1125" kern="1200">
          <a:solidFill>
            <a:schemeClr val="tx1"/>
          </a:solidFill>
          <a:latin typeface="+mn-lt"/>
          <a:ea typeface="+mn-ea"/>
          <a:cs typeface="+mn-cs"/>
        </a:defRPr>
      </a:lvl9pPr>
    </p:bodyStyle>
    <p:otherStyle>
      <a:defPPr>
        <a:defRPr lang="en-US"/>
      </a:defPPr>
      <a:lvl1pPr marL="0" algn="l" defTabSz="257175" rtl="0" eaLnBrk="1" latinLnBrk="0" hangingPunct="1">
        <a:defRPr sz="1013" kern="1200">
          <a:solidFill>
            <a:schemeClr val="tx1"/>
          </a:solidFill>
          <a:latin typeface="+mn-lt"/>
          <a:ea typeface="+mn-ea"/>
          <a:cs typeface="+mn-cs"/>
        </a:defRPr>
      </a:lvl1pPr>
      <a:lvl2pPr marL="257175" algn="l" defTabSz="257175" rtl="0" eaLnBrk="1" latinLnBrk="0" hangingPunct="1">
        <a:defRPr sz="1013" kern="1200">
          <a:solidFill>
            <a:schemeClr val="tx1"/>
          </a:solidFill>
          <a:latin typeface="+mn-lt"/>
          <a:ea typeface="+mn-ea"/>
          <a:cs typeface="+mn-cs"/>
        </a:defRPr>
      </a:lvl2pPr>
      <a:lvl3pPr marL="514350" algn="l" defTabSz="257175" rtl="0" eaLnBrk="1" latinLnBrk="0" hangingPunct="1">
        <a:defRPr sz="1013" kern="1200">
          <a:solidFill>
            <a:schemeClr val="tx1"/>
          </a:solidFill>
          <a:latin typeface="+mn-lt"/>
          <a:ea typeface="+mn-ea"/>
          <a:cs typeface="+mn-cs"/>
        </a:defRPr>
      </a:lvl3pPr>
      <a:lvl4pPr marL="771525" algn="l" defTabSz="257175" rtl="0" eaLnBrk="1" latinLnBrk="0" hangingPunct="1">
        <a:defRPr sz="1013" kern="1200">
          <a:solidFill>
            <a:schemeClr val="tx1"/>
          </a:solidFill>
          <a:latin typeface="+mn-lt"/>
          <a:ea typeface="+mn-ea"/>
          <a:cs typeface="+mn-cs"/>
        </a:defRPr>
      </a:lvl4pPr>
      <a:lvl5pPr marL="1028700" algn="l" defTabSz="257175" rtl="0" eaLnBrk="1" latinLnBrk="0" hangingPunct="1">
        <a:defRPr sz="1013" kern="1200">
          <a:solidFill>
            <a:schemeClr val="tx1"/>
          </a:solidFill>
          <a:latin typeface="+mn-lt"/>
          <a:ea typeface="+mn-ea"/>
          <a:cs typeface="+mn-cs"/>
        </a:defRPr>
      </a:lvl5pPr>
      <a:lvl6pPr marL="1285875" algn="l" defTabSz="257175" rtl="0" eaLnBrk="1" latinLnBrk="0" hangingPunct="1">
        <a:defRPr sz="1013" kern="1200">
          <a:solidFill>
            <a:schemeClr val="tx1"/>
          </a:solidFill>
          <a:latin typeface="+mn-lt"/>
          <a:ea typeface="+mn-ea"/>
          <a:cs typeface="+mn-cs"/>
        </a:defRPr>
      </a:lvl6pPr>
      <a:lvl7pPr marL="1543050" algn="l" defTabSz="257175" rtl="0" eaLnBrk="1" latinLnBrk="0" hangingPunct="1">
        <a:defRPr sz="1013" kern="1200">
          <a:solidFill>
            <a:schemeClr val="tx1"/>
          </a:solidFill>
          <a:latin typeface="+mn-lt"/>
          <a:ea typeface="+mn-ea"/>
          <a:cs typeface="+mn-cs"/>
        </a:defRPr>
      </a:lvl7pPr>
      <a:lvl8pPr marL="1800225" algn="l" defTabSz="257175" rtl="0" eaLnBrk="1" latinLnBrk="0" hangingPunct="1">
        <a:defRPr sz="1013" kern="1200">
          <a:solidFill>
            <a:schemeClr val="tx1"/>
          </a:solidFill>
          <a:latin typeface="+mn-lt"/>
          <a:ea typeface="+mn-ea"/>
          <a:cs typeface="+mn-cs"/>
        </a:defRPr>
      </a:lvl8pPr>
      <a:lvl9pPr marL="2057400" algn="l" defTabSz="257175"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32.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8" Type="http://schemas.openxmlformats.org/officeDocument/2006/relationships/hyperlink" Target="https://healthy-workplaces.eu/en/tools-and-publications/practical-tools" TargetMode="External"/><Relationship Id="rId3" Type="http://schemas.openxmlformats.org/officeDocument/2006/relationships/hyperlink" Target="https://osha.europa.eu/en/publications/analysis-case-studies-working-chronic-musculoskeletal-disorders/view" TargetMode="External"/><Relationship Id="rId7" Type="http://schemas.openxmlformats.org/officeDocument/2006/relationships/hyperlink" Target="https://osha.europa.eu/sv/themes/musculoskeletal-disorders"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s://osha.europa.eu/en/publications/conversation-starters-workplace-discussions-about-musculoskeletal-disorders/view" TargetMode="External"/><Relationship Id="rId5" Type="http://schemas.openxmlformats.org/officeDocument/2006/relationships/hyperlink" Target="https://oshwiki.eu/wiki/Managing_low_back_conditions_and_low_back_pain" TargetMode="External"/><Relationship Id="rId4" Type="http://schemas.openxmlformats.org/officeDocument/2006/relationships/hyperlink" Target="https://oshwiki.eu/wiki/Working_with_rheumatic_and_musculoskeletal_diseases_(RMDs)" TargetMode="External"/><Relationship Id="rId9" Type="http://schemas.openxmlformats.org/officeDocument/2006/relationships/hyperlink" Target="https://healthy-workplaces.eu/" TargetMode="External"/></Relationships>
</file>

<file path=ppt/slides/_rels/slide19.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hyperlink" Target="https://www.linkedin.com/company/europeanagency-for-safety-and-health-at-work" TargetMode="External"/><Relationship Id="rId3" Type="http://schemas.openxmlformats.org/officeDocument/2006/relationships/image" Target="../media/image37.png"/><Relationship Id="rId7" Type="http://schemas.openxmlformats.org/officeDocument/2006/relationships/hyperlink" Target="http://twitter.com/eu_osha" TargetMode="External"/><Relationship Id="rId12" Type="http://schemas.openxmlformats.org/officeDocument/2006/relationships/image" Target="../media/image41.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s://healthy-workplaces.eu/en/healthy-workplaces-newsletter" TargetMode="External"/><Relationship Id="rId11" Type="http://schemas.openxmlformats.org/officeDocument/2006/relationships/hyperlink" Target="http://www.youtube.com/user/EUOSHA" TargetMode="External"/><Relationship Id="rId5" Type="http://schemas.openxmlformats.org/officeDocument/2006/relationships/hyperlink" Target="http://www.healthy-workplaces.eu/" TargetMode="External"/><Relationship Id="rId10" Type="http://schemas.openxmlformats.org/officeDocument/2006/relationships/image" Target="../media/image40.png"/><Relationship Id="rId4" Type="http://schemas.openxmlformats.org/officeDocument/2006/relationships/image" Target="../media/image38.jpg"/><Relationship Id="rId9" Type="http://schemas.openxmlformats.org/officeDocument/2006/relationships/hyperlink" Target="https://www.facebook.com/EuropeanAgencyforSafetyandHealthatWork" TargetMode="External"/><Relationship Id="rId14" Type="http://schemas.openxmlformats.org/officeDocument/2006/relationships/image" Target="../media/image42.jpe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 Id="rId5" Type="http://schemas.openxmlformats.org/officeDocument/2006/relationships/image" Target="../media/image20.png"/><Relationship Id="rId4" Type="http://schemas.openxmlformats.org/officeDocument/2006/relationships/image" Target="../media/image26.png"/></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ítulo 2"/>
          <p:cNvSpPr txBox="1">
            <a:spLocks/>
          </p:cNvSpPr>
          <p:nvPr/>
        </p:nvSpPr>
        <p:spPr>
          <a:xfrm>
            <a:off x="870916" y="2787774"/>
            <a:ext cx="7229475" cy="720080"/>
          </a:xfrm>
          <a:prstGeom prst="rect">
            <a:avLst/>
          </a:prstGeom>
        </p:spPr>
        <p:txBody>
          <a:bodyPr vert="horz" lIns="0" tIns="0" rIns="0" bIns="0" rtlCol="0" anchor="t" anchorCtr="0">
            <a:noAutofit/>
          </a:bodyPr>
          <a:lstStyle>
            <a:lvl1pPr marL="0" indent="0" algn="l" defTabSz="257175" rtl="0" eaLnBrk="1" latinLnBrk="0" hangingPunct="1">
              <a:spcBef>
                <a:spcPts val="338"/>
              </a:spcBef>
              <a:spcAft>
                <a:spcPts val="0"/>
              </a:spcAft>
              <a:buClr>
                <a:schemeClr val="tx2"/>
              </a:buClr>
              <a:buFont typeface="Wingdings" pitchFamily="2" charset="2"/>
              <a:buNone/>
              <a:defRPr sz="1013" b="1" i="0" kern="1200" baseline="0">
                <a:solidFill>
                  <a:schemeClr val="tx2"/>
                </a:solidFill>
                <a:latin typeface="+mn-lt"/>
                <a:ea typeface="+mn-ea"/>
                <a:cs typeface="+mn-cs"/>
              </a:defRPr>
            </a:lvl1pPr>
            <a:lvl2pPr marL="257175" indent="0" algn="ctr" defTabSz="257175" rtl="0" eaLnBrk="1" latinLnBrk="0" hangingPunct="1">
              <a:spcBef>
                <a:spcPts val="0"/>
              </a:spcBef>
              <a:spcAft>
                <a:spcPts val="0"/>
              </a:spcAft>
              <a:buClrTx/>
              <a:buFont typeface="Arial" pitchFamily="34" charset="0"/>
              <a:buNone/>
              <a:defRPr sz="1013" kern="1200" baseline="0">
                <a:solidFill>
                  <a:schemeClr val="tx1">
                    <a:tint val="75000"/>
                  </a:schemeClr>
                </a:solidFill>
                <a:latin typeface="+mn-lt"/>
                <a:ea typeface="+mn-ea"/>
                <a:cs typeface="+mn-cs"/>
              </a:defRPr>
            </a:lvl2pPr>
            <a:lvl3pPr marL="514350" indent="0" algn="ctr" defTabSz="257175" rtl="0" eaLnBrk="1" latinLnBrk="0" hangingPunct="1">
              <a:spcBef>
                <a:spcPts val="0"/>
              </a:spcBef>
              <a:spcAft>
                <a:spcPts val="0"/>
              </a:spcAft>
              <a:buClrTx/>
              <a:buFont typeface="Arial" pitchFamily="34" charset="0"/>
              <a:buNone/>
              <a:defRPr sz="956" kern="1200" baseline="0">
                <a:solidFill>
                  <a:schemeClr val="tx1">
                    <a:tint val="75000"/>
                  </a:schemeClr>
                </a:solidFill>
                <a:latin typeface="+mn-lt"/>
                <a:ea typeface="+mn-ea"/>
                <a:cs typeface="+mn-cs"/>
              </a:defRPr>
            </a:lvl3pPr>
            <a:lvl4pPr marL="771525" indent="0" algn="ctr" defTabSz="257175" rtl="0" eaLnBrk="1" latinLnBrk="0" hangingPunct="1">
              <a:spcBef>
                <a:spcPts val="0"/>
              </a:spcBef>
              <a:spcAft>
                <a:spcPts val="0"/>
              </a:spcAft>
              <a:buClrTx/>
              <a:buFont typeface="Arial" pitchFamily="34" charset="0"/>
              <a:buNone/>
              <a:defRPr sz="900" kern="1200" baseline="0">
                <a:solidFill>
                  <a:schemeClr val="tx1">
                    <a:tint val="75000"/>
                  </a:schemeClr>
                </a:solidFill>
                <a:latin typeface="+mn-lt"/>
                <a:ea typeface="+mn-ea"/>
                <a:cs typeface="+mn-cs"/>
              </a:defRPr>
            </a:lvl4pPr>
            <a:lvl5pPr marL="1028700" indent="0" algn="ctr" defTabSz="257175" rtl="0" eaLnBrk="1" latinLnBrk="0" hangingPunct="1">
              <a:spcBef>
                <a:spcPts val="0"/>
              </a:spcBef>
              <a:spcAft>
                <a:spcPts val="0"/>
              </a:spcAft>
              <a:buClrTx/>
              <a:buFont typeface="Arial" pitchFamily="34" charset="0"/>
              <a:buNone/>
              <a:defRPr sz="844" kern="1200" baseline="0">
                <a:solidFill>
                  <a:schemeClr val="tx1">
                    <a:tint val="75000"/>
                  </a:schemeClr>
                </a:solidFill>
                <a:latin typeface="+mn-lt"/>
                <a:ea typeface="+mn-ea"/>
                <a:cs typeface="+mn-cs"/>
              </a:defRPr>
            </a:lvl5pPr>
            <a:lvl6pPr marL="1285875" indent="0" algn="ctr" defTabSz="257175" rtl="0" eaLnBrk="1" latinLnBrk="0" hangingPunct="1">
              <a:spcBef>
                <a:spcPts val="0"/>
              </a:spcBef>
              <a:buFont typeface="Arial" pitchFamily="34" charset="0"/>
              <a:buNone/>
              <a:defRPr sz="788" kern="1200" baseline="0">
                <a:solidFill>
                  <a:schemeClr val="tx1">
                    <a:tint val="75000"/>
                  </a:schemeClr>
                </a:solidFill>
                <a:latin typeface="+mn-lt"/>
                <a:ea typeface="+mn-ea"/>
                <a:cs typeface="+mn-cs"/>
              </a:defRPr>
            </a:lvl6pPr>
            <a:lvl7pPr marL="1543050" indent="0" algn="ctr" defTabSz="257175" rtl="0" eaLnBrk="1" latinLnBrk="0" hangingPunct="1">
              <a:spcBef>
                <a:spcPts val="0"/>
              </a:spcBef>
              <a:buFont typeface="Arial" pitchFamily="34" charset="0"/>
              <a:buNone/>
              <a:defRPr sz="731" kern="1200" baseline="0">
                <a:solidFill>
                  <a:schemeClr val="tx1">
                    <a:tint val="75000"/>
                  </a:schemeClr>
                </a:solidFill>
                <a:latin typeface="+mn-lt"/>
                <a:ea typeface="+mn-ea"/>
                <a:cs typeface="+mn-cs"/>
              </a:defRPr>
            </a:lvl7pPr>
            <a:lvl8pPr marL="1800225" indent="0" algn="ctr" defTabSz="257175" rtl="0" eaLnBrk="1" latinLnBrk="0" hangingPunct="1">
              <a:spcBef>
                <a:spcPct val="20000"/>
              </a:spcBef>
              <a:buFont typeface="Arial"/>
              <a:buNone/>
              <a:defRPr sz="1125" kern="1200">
                <a:solidFill>
                  <a:schemeClr val="tx1">
                    <a:tint val="75000"/>
                  </a:schemeClr>
                </a:solidFill>
                <a:latin typeface="+mn-lt"/>
                <a:ea typeface="+mn-ea"/>
                <a:cs typeface="+mn-cs"/>
              </a:defRPr>
            </a:lvl8pPr>
            <a:lvl9pPr marL="2057400" indent="0" algn="ctr" defTabSz="257175" rtl="0" eaLnBrk="1" latinLnBrk="0" hangingPunct="1">
              <a:spcBef>
                <a:spcPct val="20000"/>
              </a:spcBef>
              <a:buFont typeface="Arial"/>
              <a:buNone/>
              <a:defRPr sz="1125" kern="1200">
                <a:solidFill>
                  <a:schemeClr val="tx1">
                    <a:tint val="75000"/>
                  </a:schemeClr>
                </a:solidFill>
                <a:latin typeface="+mn-lt"/>
                <a:ea typeface="+mn-ea"/>
                <a:cs typeface="+mn-cs"/>
              </a:defRPr>
            </a:lvl9pPr>
          </a:lstStyle>
          <a:p>
            <a:r>
              <a:rPr lang="sv-SE" sz="2000" dirty="0"/>
              <a:t>Kampanjen för ett hälsosamt arbetsliv 2020–2022</a:t>
            </a:r>
          </a:p>
          <a:p>
            <a:r>
              <a:rPr lang="sv-SE" sz="2000" dirty="0"/>
              <a:t>FRISKA ARBETSPLATSER BELASTAR RÄTT</a:t>
            </a:r>
          </a:p>
        </p:txBody>
      </p:sp>
      <p:sp>
        <p:nvSpPr>
          <p:cNvPr id="7" name="Subtítulo 2"/>
          <p:cNvSpPr txBox="1">
            <a:spLocks/>
          </p:cNvSpPr>
          <p:nvPr/>
        </p:nvSpPr>
        <p:spPr>
          <a:xfrm>
            <a:off x="899592" y="3651870"/>
            <a:ext cx="7632848" cy="720080"/>
          </a:xfrm>
          <a:prstGeom prst="rect">
            <a:avLst/>
          </a:prstGeom>
        </p:spPr>
        <p:txBody>
          <a:bodyPr vert="horz" lIns="0" tIns="0" rIns="0" bIns="0" rtlCol="0" anchor="t" anchorCtr="0">
            <a:noAutofit/>
          </a:bodyPr>
          <a:lstStyle>
            <a:lvl1pPr defTabSz="257175">
              <a:spcBef>
                <a:spcPct val="0"/>
              </a:spcBef>
              <a:buNone/>
              <a:defRPr b="1" i="0" cap="none" baseline="0">
                <a:solidFill>
                  <a:srgbClr val="ACC700"/>
                </a:solidFill>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sv-SE" dirty="0"/>
              <a:t>Arbeta med kroniska belastningsbesvär</a:t>
            </a:r>
          </a:p>
        </p:txBody>
      </p:sp>
    </p:spTree>
    <p:extLst>
      <p:ext uri="{BB962C8B-B14F-4D97-AF65-F5344CB8AC3E}">
        <p14:creationId xmlns:p14="http://schemas.microsoft.com/office/powerpoint/2010/main" val="7793872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1532" y="62992"/>
            <a:ext cx="7776864" cy="564542"/>
          </a:xfrm>
        </p:spPr>
        <p:txBody>
          <a:bodyPr/>
          <a:lstStyle/>
          <a:p>
            <a:r>
              <a:rPr lang="sv-SE" sz="2400"/>
              <a:t>Hälso- och säkerhetsbestämmelser</a:t>
            </a:r>
          </a:p>
        </p:txBody>
      </p:sp>
      <p:sp>
        <p:nvSpPr>
          <p:cNvPr id="3" name="Text Placeholder 2"/>
          <p:cNvSpPr>
            <a:spLocks noGrp="1"/>
          </p:cNvSpPr>
          <p:nvPr>
            <p:ph type="body" idx="1"/>
          </p:nvPr>
        </p:nvSpPr>
        <p:spPr>
          <a:xfrm>
            <a:off x="472403" y="1059582"/>
            <a:ext cx="5616624" cy="2520280"/>
          </a:xfrm>
        </p:spPr>
        <p:txBody>
          <a:bodyPr anchor="ctr">
            <a:normAutofit lnSpcReduction="10000"/>
          </a:bodyPr>
          <a:lstStyle/>
          <a:p>
            <a:pPr marL="0" indent="0">
              <a:spcBef>
                <a:spcPts val="338"/>
              </a:spcBef>
              <a:buSzPct val="95000"/>
              <a:buNone/>
            </a:pPr>
            <a:r>
              <a:rPr lang="sv-SE" sz="2000" b="0"/>
              <a:t>Hälso- och säkerhetsbestämmelser kräver riskbedömning och riskreducering</a:t>
            </a:r>
          </a:p>
          <a:p>
            <a:pPr marL="342900" lvl="1" indent="-342900">
              <a:spcBef>
                <a:spcPts val="338"/>
              </a:spcBef>
              <a:buClr>
                <a:schemeClr val="tx2"/>
              </a:buClr>
              <a:buSzPct val="95000"/>
            </a:pPr>
            <a:r>
              <a:rPr lang="sv-SE" sz="2000">
                <a:solidFill>
                  <a:schemeClr val="tx2"/>
                </a:solidFill>
              </a:rPr>
              <a:t>Principer om att undvika risken vid källan och anpassa arbetet till arbetstagarna </a:t>
            </a:r>
          </a:p>
          <a:p>
            <a:pPr marL="342900" lvl="1" indent="-342900">
              <a:spcBef>
                <a:spcPts val="338"/>
              </a:spcBef>
              <a:buClr>
                <a:schemeClr val="tx2"/>
              </a:buClr>
              <a:buSzPct val="95000"/>
            </a:pPr>
            <a:r>
              <a:rPr lang="sv-SE" sz="2000">
                <a:solidFill>
                  <a:schemeClr val="tx2"/>
                </a:solidFill>
              </a:rPr>
              <a:t>Beakta alla arbetstagare som är särskilt ”känsliga”</a:t>
            </a:r>
          </a:p>
          <a:p>
            <a:pPr marL="342900" lvl="1" indent="-342900">
              <a:spcBef>
                <a:spcPts val="338"/>
              </a:spcBef>
              <a:buClr>
                <a:schemeClr val="tx2"/>
              </a:buClr>
              <a:buSzPct val="95000"/>
            </a:pPr>
            <a:r>
              <a:rPr lang="sv-SE" sz="2000">
                <a:solidFill>
                  <a:schemeClr val="tx2"/>
                </a:solidFill>
              </a:rPr>
              <a:t>Arbetsplatskrav för arbetstagare med funktionsnedsättningar</a:t>
            </a:r>
          </a:p>
          <a:p>
            <a:pPr marL="85725" indent="0">
              <a:buNone/>
            </a:pPr>
            <a:endParaRPr lang="en-GB" dirty="0"/>
          </a:p>
          <a:p>
            <a:pPr marL="85725" indent="0">
              <a:buNone/>
            </a:pPr>
            <a:endParaRPr lang="en-GB" dirty="0"/>
          </a:p>
        </p:txBody>
      </p:sp>
      <p:grpSp>
        <p:nvGrpSpPr>
          <p:cNvPr id="6" name="Group 5"/>
          <p:cNvGrpSpPr/>
          <p:nvPr/>
        </p:nvGrpSpPr>
        <p:grpSpPr>
          <a:xfrm>
            <a:off x="5508104" y="1347614"/>
            <a:ext cx="3566238" cy="3566238"/>
            <a:chOff x="4788024" y="1851670"/>
            <a:chExt cx="3566238" cy="3566238"/>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8024" y="1851670"/>
              <a:ext cx="3566238" cy="3566238"/>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92080" y="2283718"/>
              <a:ext cx="2699792" cy="2934898"/>
            </a:xfrm>
            <a:prstGeom prst="rect">
              <a:avLst/>
            </a:prstGeom>
          </p:spPr>
        </p:pic>
      </p:grpSp>
    </p:spTree>
    <p:extLst>
      <p:ext uri="{BB962C8B-B14F-4D97-AF65-F5344CB8AC3E}">
        <p14:creationId xmlns:p14="http://schemas.microsoft.com/office/powerpoint/2010/main" val="24597041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51470"/>
            <a:ext cx="7776864" cy="564542"/>
          </a:xfrm>
        </p:spPr>
        <p:txBody>
          <a:bodyPr/>
          <a:lstStyle/>
          <a:p>
            <a:r>
              <a:rPr lang="sv-SE" sz="2400"/>
              <a:t>Bestämmelser om likabehandling i arbetet</a:t>
            </a:r>
          </a:p>
        </p:txBody>
      </p:sp>
      <p:sp>
        <p:nvSpPr>
          <p:cNvPr id="3" name="Text Placeholder 2"/>
          <p:cNvSpPr>
            <a:spLocks noGrp="1"/>
          </p:cNvSpPr>
          <p:nvPr>
            <p:ph type="body" idx="1"/>
          </p:nvPr>
        </p:nvSpPr>
        <p:spPr>
          <a:xfrm>
            <a:off x="395536" y="915566"/>
            <a:ext cx="5760640" cy="2592288"/>
          </a:xfrm>
        </p:spPr>
        <p:txBody>
          <a:bodyPr anchor="ctr">
            <a:normAutofit/>
          </a:bodyPr>
          <a:lstStyle/>
          <a:p>
            <a:pPr marL="0" indent="0">
              <a:spcBef>
                <a:spcPts val="338"/>
              </a:spcBef>
              <a:buSzPct val="95000"/>
              <a:buNone/>
            </a:pPr>
            <a:r>
              <a:rPr lang="sv-SE" sz="2000" b="0"/>
              <a:t>Enligt lagstiftningen om likabehandling i arbetet måste anpassningsåtgärder sättas in för arbetstagare med funktionsnedsättning</a:t>
            </a:r>
          </a:p>
          <a:p>
            <a:pPr marL="342900" lvl="1" indent="-342900">
              <a:spcBef>
                <a:spcPts val="338"/>
              </a:spcBef>
              <a:buClr>
                <a:schemeClr val="tx2"/>
              </a:buClr>
              <a:buSzPct val="95000"/>
            </a:pPr>
            <a:r>
              <a:rPr lang="sv-SE" sz="2000">
                <a:solidFill>
                  <a:schemeClr val="tx2"/>
                </a:solidFill>
              </a:rPr>
              <a:t>Vissa länder har utförligare krav för återgång till arbetet och stödprogram</a:t>
            </a:r>
          </a:p>
          <a:p>
            <a:pPr marL="85725" indent="0">
              <a:buNone/>
            </a:pPr>
            <a:endParaRPr lang="en-GB" dirty="0"/>
          </a:p>
          <a:p>
            <a:pPr marL="85725" indent="0">
              <a:buNone/>
            </a:pPr>
            <a:endParaRPr lang="en-GB" dirty="0"/>
          </a:p>
        </p:txBody>
      </p:sp>
      <p:grpSp>
        <p:nvGrpSpPr>
          <p:cNvPr id="7" name="Group 6"/>
          <p:cNvGrpSpPr/>
          <p:nvPr/>
        </p:nvGrpSpPr>
        <p:grpSpPr>
          <a:xfrm>
            <a:off x="5436096" y="1347614"/>
            <a:ext cx="3566238" cy="3566238"/>
            <a:chOff x="5508104" y="1347614"/>
            <a:chExt cx="3566238" cy="3566238"/>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08104" y="1347614"/>
              <a:ext cx="3566238" cy="3566238"/>
            </a:xfrm>
            <a:prstGeom prst="rect">
              <a:avLst/>
            </a:prstGeom>
          </p:spPr>
        </p:pic>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t="11763"/>
            <a:stretch/>
          </p:blipFill>
          <p:spPr>
            <a:xfrm>
              <a:off x="6588224" y="2355726"/>
              <a:ext cx="1497952" cy="1525944"/>
            </a:xfrm>
            <a:prstGeom prst="rect">
              <a:avLst/>
            </a:prstGeom>
          </p:spPr>
        </p:pic>
      </p:grpSp>
    </p:spTree>
    <p:extLst>
      <p:ext uri="{BB962C8B-B14F-4D97-AF65-F5344CB8AC3E}">
        <p14:creationId xmlns:p14="http://schemas.microsoft.com/office/powerpoint/2010/main" val="2079390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23478"/>
            <a:ext cx="7416824" cy="753534"/>
          </a:xfrm>
        </p:spPr>
        <p:txBody>
          <a:bodyPr/>
          <a:lstStyle/>
          <a:p>
            <a:r>
              <a:rPr lang="sv-SE" sz="2400"/>
              <a:t>Faktorer för att lyckas med att säkerställa hälsan och säkerheten för en diversifierad arbetsstyrka</a:t>
            </a:r>
            <a:br>
              <a:rPr lang="sv-SE" sz="2400"/>
            </a:br>
            <a:endParaRPr lang="sv-SE" sz="2400"/>
          </a:p>
        </p:txBody>
      </p:sp>
      <p:sp>
        <p:nvSpPr>
          <p:cNvPr id="3" name="Text Placeholder 2"/>
          <p:cNvSpPr>
            <a:spLocks noGrp="1"/>
          </p:cNvSpPr>
          <p:nvPr>
            <p:ph type="body" idx="1"/>
          </p:nvPr>
        </p:nvSpPr>
        <p:spPr>
          <a:xfrm>
            <a:off x="305780" y="627534"/>
            <a:ext cx="7578588" cy="3645000"/>
          </a:xfrm>
        </p:spPr>
        <p:txBody>
          <a:bodyPr anchor="ctr"/>
          <a:lstStyle/>
          <a:p>
            <a:pPr indent="-342900">
              <a:lnSpc>
                <a:spcPct val="90000"/>
              </a:lnSpc>
              <a:spcBef>
                <a:spcPts val="338"/>
              </a:spcBef>
              <a:buClr>
                <a:srgbClr val="ACC700"/>
              </a:buClr>
              <a:buSzTx/>
              <a:buFont typeface="Wingdings" panose="05000000000000000000" pitchFamily="2" charset="2"/>
              <a:buChar char="ü"/>
            </a:pPr>
            <a:r>
              <a:rPr lang="sv-SE" sz="2000" b="0"/>
              <a:t>Beakta mångfalden under utformnings- och planeringsstadiet</a:t>
            </a:r>
          </a:p>
          <a:p>
            <a:pPr indent="-342900">
              <a:lnSpc>
                <a:spcPct val="90000"/>
              </a:lnSpc>
              <a:spcBef>
                <a:spcPts val="338"/>
              </a:spcBef>
              <a:buClr>
                <a:srgbClr val="ACC700"/>
              </a:buClr>
              <a:buSzTx/>
              <a:buFont typeface="Wingdings" panose="05000000000000000000" pitchFamily="2" charset="2"/>
              <a:buChar char="ü"/>
            </a:pPr>
            <a:r>
              <a:rPr lang="sv-SE" sz="2000" b="0"/>
              <a:t>Samråd med och deltagande av arbetstagare</a:t>
            </a:r>
          </a:p>
          <a:p>
            <a:pPr indent="-342900">
              <a:lnSpc>
                <a:spcPct val="90000"/>
              </a:lnSpc>
              <a:spcBef>
                <a:spcPts val="338"/>
              </a:spcBef>
              <a:buClr>
                <a:srgbClr val="ACC700"/>
              </a:buClr>
              <a:buSzTx/>
              <a:buFont typeface="Wingdings" panose="05000000000000000000" pitchFamily="2" charset="2"/>
              <a:buChar char="ü"/>
            </a:pPr>
            <a:r>
              <a:rPr lang="sv-SE" sz="2000" b="0"/>
              <a:t>Samordning mellan arbetshälsa och likabehandling/mänskligt kapital</a:t>
            </a:r>
          </a:p>
          <a:p>
            <a:pPr indent="-342900">
              <a:lnSpc>
                <a:spcPct val="90000"/>
              </a:lnSpc>
              <a:spcBef>
                <a:spcPts val="338"/>
              </a:spcBef>
              <a:buClr>
                <a:srgbClr val="ACC700"/>
              </a:buClr>
              <a:buSzTx/>
              <a:buFont typeface="Wingdings" panose="05000000000000000000" pitchFamily="2" charset="2"/>
              <a:buChar char="ü"/>
            </a:pPr>
            <a:r>
              <a:rPr lang="sv-SE" sz="2000" b="0"/>
              <a:t>Utbildning om mångfald </a:t>
            </a:r>
          </a:p>
          <a:p>
            <a:pPr indent="-342900">
              <a:lnSpc>
                <a:spcPct val="90000"/>
              </a:lnSpc>
              <a:spcBef>
                <a:spcPts val="338"/>
              </a:spcBef>
              <a:buClr>
                <a:srgbClr val="ACC700"/>
              </a:buClr>
              <a:buSzTx/>
              <a:buFont typeface="Wingdings" panose="05000000000000000000" pitchFamily="2" charset="2"/>
              <a:buChar char="ü"/>
            </a:pPr>
            <a:r>
              <a:rPr lang="sv-SE" sz="2000" b="0"/>
              <a:t>Inhämtning av råd när så behövs</a:t>
            </a:r>
          </a:p>
          <a:p>
            <a:endParaRPr lang="en-GB" dirty="0"/>
          </a:p>
        </p:txBody>
      </p:sp>
    </p:spTree>
    <p:extLst>
      <p:ext uri="{BB962C8B-B14F-4D97-AF65-F5344CB8AC3E}">
        <p14:creationId xmlns:p14="http://schemas.microsoft.com/office/powerpoint/2010/main" val="6429152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530223"/>
            <a:ext cx="9144000" cy="2126952"/>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10260"/>
            <a:ext cx="9144000" cy="2126952"/>
          </a:xfrm>
          <a:prstGeom prst="rect">
            <a:avLst/>
          </a:prstGeom>
        </p:spPr>
      </p:pic>
      <p:sp>
        <p:nvSpPr>
          <p:cNvPr id="2" name="Title 1"/>
          <p:cNvSpPr>
            <a:spLocks noGrp="1"/>
          </p:cNvSpPr>
          <p:nvPr>
            <p:ph type="title"/>
          </p:nvPr>
        </p:nvSpPr>
        <p:spPr>
          <a:xfrm>
            <a:off x="539552" y="135000"/>
            <a:ext cx="7559873" cy="367200"/>
          </a:xfrm>
        </p:spPr>
        <p:txBody>
          <a:bodyPr/>
          <a:lstStyle/>
          <a:p>
            <a:r>
              <a:rPr lang="sv-SE" sz="2400"/>
              <a:t>Att göra anpassningsåtgärder</a:t>
            </a:r>
          </a:p>
        </p:txBody>
      </p:sp>
      <p:sp>
        <p:nvSpPr>
          <p:cNvPr id="7" name="TextBox 6"/>
          <p:cNvSpPr txBox="1"/>
          <p:nvPr/>
        </p:nvSpPr>
        <p:spPr>
          <a:xfrm>
            <a:off x="1059141" y="1390356"/>
            <a:ext cx="992579" cy="369332"/>
          </a:xfrm>
          <a:prstGeom prst="rect">
            <a:avLst/>
          </a:prstGeom>
          <a:noFill/>
        </p:spPr>
        <p:txBody>
          <a:bodyPr wrap="none" rtlCol="0">
            <a:spAutoFit/>
          </a:bodyPr>
          <a:lstStyle/>
          <a:p>
            <a:r>
              <a:rPr lang="sv-SE" dirty="0">
                <a:solidFill>
                  <a:schemeClr val="tx2"/>
                </a:solidFill>
              </a:rPr>
              <a:t>Stöd</a:t>
            </a:r>
          </a:p>
        </p:txBody>
      </p:sp>
      <p:sp>
        <p:nvSpPr>
          <p:cNvPr id="9" name="TextBox 8"/>
          <p:cNvSpPr txBox="1"/>
          <p:nvPr/>
        </p:nvSpPr>
        <p:spPr>
          <a:xfrm>
            <a:off x="2748504" y="1292515"/>
            <a:ext cx="1326004" cy="646331"/>
          </a:xfrm>
          <a:prstGeom prst="rect">
            <a:avLst/>
          </a:prstGeom>
          <a:noFill/>
        </p:spPr>
        <p:txBody>
          <a:bodyPr wrap="none" rtlCol="0">
            <a:spAutoFit/>
          </a:bodyPr>
          <a:lstStyle/>
          <a:p>
            <a:pPr algn="ctr"/>
            <a:r>
              <a:rPr lang="sv-SE">
                <a:solidFill>
                  <a:schemeClr val="tx2"/>
                </a:solidFill>
              </a:rPr>
              <a:t>Arbetstagares </a:t>
            </a:r>
          </a:p>
          <a:p>
            <a:pPr algn="ctr"/>
            <a:r>
              <a:rPr lang="sv-SE">
                <a:solidFill>
                  <a:schemeClr val="tx2"/>
                </a:solidFill>
              </a:rPr>
              <a:t>förmågor</a:t>
            </a:r>
          </a:p>
        </p:txBody>
      </p:sp>
      <p:sp>
        <p:nvSpPr>
          <p:cNvPr id="11" name="TextBox 10"/>
          <p:cNvSpPr txBox="1"/>
          <p:nvPr/>
        </p:nvSpPr>
        <p:spPr>
          <a:xfrm>
            <a:off x="4704774" y="1247076"/>
            <a:ext cx="1728192" cy="646331"/>
          </a:xfrm>
          <a:prstGeom prst="rect">
            <a:avLst/>
          </a:prstGeom>
          <a:noFill/>
        </p:spPr>
        <p:txBody>
          <a:bodyPr wrap="square" rtlCol="0">
            <a:spAutoFit/>
          </a:bodyPr>
          <a:lstStyle/>
          <a:p>
            <a:pPr algn="ctr"/>
            <a:r>
              <a:rPr lang="sv-SE">
                <a:solidFill>
                  <a:schemeClr val="tx2"/>
                </a:solidFill>
              </a:rPr>
              <a:t>Öppet </a:t>
            </a:r>
          </a:p>
          <a:p>
            <a:pPr algn="ctr"/>
            <a:r>
              <a:rPr lang="sv-SE">
                <a:solidFill>
                  <a:schemeClr val="tx2"/>
                </a:solidFill>
              </a:rPr>
              <a:t>samtal</a:t>
            </a:r>
          </a:p>
        </p:txBody>
      </p:sp>
      <p:sp>
        <p:nvSpPr>
          <p:cNvPr id="13" name="TextBox 12"/>
          <p:cNvSpPr txBox="1"/>
          <p:nvPr/>
        </p:nvSpPr>
        <p:spPr>
          <a:xfrm>
            <a:off x="6778867" y="1059582"/>
            <a:ext cx="1753573" cy="1077218"/>
          </a:xfrm>
          <a:prstGeom prst="rect">
            <a:avLst/>
          </a:prstGeom>
          <a:noFill/>
        </p:spPr>
        <p:txBody>
          <a:bodyPr wrap="square" rtlCol="0">
            <a:spAutoFit/>
          </a:bodyPr>
          <a:lstStyle/>
          <a:p>
            <a:pPr algn="ctr"/>
            <a:r>
              <a:rPr lang="sv-SE" sz="1600" dirty="0">
                <a:solidFill>
                  <a:schemeClr val="tx2"/>
                </a:solidFill>
              </a:rPr>
              <a:t>Involvera arbetstagare, vårdteam,</a:t>
            </a:r>
            <a:br>
              <a:rPr lang="sv-SE" sz="1600" dirty="0">
                <a:solidFill>
                  <a:schemeClr val="tx2"/>
                </a:solidFill>
              </a:rPr>
            </a:br>
            <a:r>
              <a:rPr lang="sv-SE" sz="1600" dirty="0">
                <a:solidFill>
                  <a:schemeClr val="tx2"/>
                </a:solidFill>
              </a:rPr>
              <a:t>arbetsledare</a:t>
            </a:r>
          </a:p>
        </p:txBody>
      </p:sp>
      <p:sp>
        <p:nvSpPr>
          <p:cNvPr id="15" name="TextBox 14"/>
          <p:cNvSpPr txBox="1"/>
          <p:nvPr/>
        </p:nvSpPr>
        <p:spPr>
          <a:xfrm>
            <a:off x="614219" y="3264931"/>
            <a:ext cx="1556465" cy="646331"/>
          </a:xfrm>
          <a:prstGeom prst="rect">
            <a:avLst/>
          </a:prstGeom>
          <a:noFill/>
        </p:spPr>
        <p:txBody>
          <a:bodyPr wrap="square" rtlCol="0">
            <a:spAutoFit/>
          </a:bodyPr>
          <a:lstStyle/>
          <a:p>
            <a:pPr algn="ctr"/>
            <a:r>
              <a:rPr lang="sv-SE" dirty="0">
                <a:solidFill>
                  <a:schemeClr val="tx2"/>
                </a:solidFill>
              </a:rPr>
              <a:t>Tillräcklig </a:t>
            </a:r>
          </a:p>
          <a:p>
            <a:pPr algn="ctr"/>
            <a:r>
              <a:rPr lang="sv-SE" dirty="0">
                <a:solidFill>
                  <a:schemeClr val="tx2"/>
                </a:solidFill>
              </a:rPr>
              <a:t>tid</a:t>
            </a:r>
          </a:p>
        </p:txBody>
      </p:sp>
      <p:sp>
        <p:nvSpPr>
          <p:cNvPr id="17" name="TextBox 16"/>
          <p:cNvSpPr txBox="1"/>
          <p:nvPr/>
        </p:nvSpPr>
        <p:spPr>
          <a:xfrm>
            <a:off x="4743799" y="3075806"/>
            <a:ext cx="1650142" cy="646331"/>
          </a:xfrm>
          <a:prstGeom prst="rect">
            <a:avLst/>
          </a:prstGeom>
          <a:noFill/>
        </p:spPr>
        <p:txBody>
          <a:bodyPr wrap="square" rtlCol="0">
            <a:spAutoFit/>
          </a:bodyPr>
          <a:lstStyle/>
          <a:p>
            <a:pPr algn="ctr"/>
            <a:r>
              <a:rPr lang="sv-SE" dirty="0">
                <a:solidFill>
                  <a:schemeClr val="tx2"/>
                </a:solidFill>
              </a:rPr>
              <a:t>Extern information och stöd</a:t>
            </a:r>
          </a:p>
        </p:txBody>
      </p:sp>
      <p:sp>
        <p:nvSpPr>
          <p:cNvPr id="20" name="TextBox 19"/>
          <p:cNvSpPr txBox="1"/>
          <p:nvPr/>
        </p:nvSpPr>
        <p:spPr>
          <a:xfrm>
            <a:off x="7062718" y="3147814"/>
            <a:ext cx="1197764" cy="646331"/>
          </a:xfrm>
          <a:prstGeom prst="rect">
            <a:avLst/>
          </a:prstGeom>
          <a:noFill/>
        </p:spPr>
        <p:txBody>
          <a:bodyPr wrap="none" rtlCol="0">
            <a:spAutoFit/>
          </a:bodyPr>
          <a:lstStyle/>
          <a:p>
            <a:pPr algn="ctr"/>
            <a:r>
              <a:rPr lang="sv-SE" dirty="0">
                <a:solidFill>
                  <a:schemeClr val="tx2"/>
                </a:solidFill>
              </a:rPr>
              <a:t>Översyn av </a:t>
            </a:r>
          </a:p>
          <a:p>
            <a:pPr algn="ctr"/>
            <a:r>
              <a:rPr lang="sv-SE" dirty="0">
                <a:solidFill>
                  <a:schemeClr val="tx2"/>
                </a:solidFill>
              </a:rPr>
              <a:t>åtgärder</a:t>
            </a:r>
          </a:p>
        </p:txBody>
      </p:sp>
      <p:sp>
        <p:nvSpPr>
          <p:cNvPr id="32" name="TextBox 31"/>
          <p:cNvSpPr txBox="1"/>
          <p:nvPr/>
        </p:nvSpPr>
        <p:spPr>
          <a:xfrm>
            <a:off x="2690796" y="3219822"/>
            <a:ext cx="1441420" cy="646331"/>
          </a:xfrm>
          <a:prstGeom prst="rect">
            <a:avLst/>
          </a:prstGeom>
          <a:noFill/>
        </p:spPr>
        <p:txBody>
          <a:bodyPr wrap="square" rtlCol="0">
            <a:spAutoFit/>
          </a:bodyPr>
          <a:lstStyle/>
          <a:p>
            <a:pPr algn="ctr"/>
            <a:r>
              <a:rPr lang="sv-SE" dirty="0">
                <a:solidFill>
                  <a:schemeClr val="tx2"/>
                </a:solidFill>
              </a:rPr>
              <a:t>Olika </a:t>
            </a:r>
          </a:p>
          <a:p>
            <a:pPr algn="ctr"/>
            <a:r>
              <a:rPr lang="sv-SE" dirty="0">
                <a:solidFill>
                  <a:schemeClr val="tx2"/>
                </a:solidFill>
              </a:rPr>
              <a:t>åtgärder</a:t>
            </a:r>
          </a:p>
        </p:txBody>
      </p:sp>
    </p:spTree>
    <p:extLst>
      <p:ext uri="{BB962C8B-B14F-4D97-AF65-F5344CB8AC3E}">
        <p14:creationId xmlns:p14="http://schemas.microsoft.com/office/powerpoint/2010/main" val="21956715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2009" y="123478"/>
            <a:ext cx="8227645" cy="332886"/>
          </a:xfrm>
        </p:spPr>
        <p:txBody>
          <a:bodyPr/>
          <a:lstStyle/>
          <a:p>
            <a:r>
              <a:rPr lang="sv-SE" sz="2400" dirty="0"/>
              <a:t>Vissa enkla åtgärder för att kunna fortsätta arbeta*</a:t>
            </a:r>
          </a:p>
        </p:txBody>
      </p:sp>
      <p:sp>
        <p:nvSpPr>
          <p:cNvPr id="3" name="Text Placeholder 2"/>
          <p:cNvSpPr>
            <a:spLocks noGrp="1"/>
          </p:cNvSpPr>
          <p:nvPr>
            <p:ph type="body" idx="1"/>
          </p:nvPr>
        </p:nvSpPr>
        <p:spPr>
          <a:xfrm>
            <a:off x="380742" y="771550"/>
            <a:ext cx="5775434" cy="3312368"/>
          </a:xfrm>
        </p:spPr>
        <p:txBody>
          <a:bodyPr anchor="ctr">
            <a:noAutofit/>
          </a:bodyPr>
          <a:lstStyle/>
          <a:p>
            <a:pPr marL="141750" indent="-141750">
              <a:spcBef>
                <a:spcPts val="338"/>
              </a:spcBef>
              <a:buFont typeface="Wingdings" pitchFamily="2" charset="2"/>
              <a:buChar char="§"/>
            </a:pPr>
            <a:r>
              <a:rPr lang="sv-SE" sz="1800" b="0" dirty="0"/>
              <a:t>En ergonomisk mus</a:t>
            </a:r>
          </a:p>
          <a:p>
            <a:pPr marL="141750" indent="-141750">
              <a:spcBef>
                <a:spcPts val="338"/>
              </a:spcBef>
              <a:buFont typeface="Wingdings" pitchFamily="2" charset="2"/>
              <a:buChar char="§"/>
            </a:pPr>
            <a:r>
              <a:rPr lang="sv-SE" sz="1800" b="0" dirty="0"/>
              <a:t>Programvara för röstdiktering</a:t>
            </a:r>
          </a:p>
          <a:p>
            <a:pPr marL="141750" indent="-141750">
              <a:spcBef>
                <a:spcPts val="338"/>
              </a:spcBef>
              <a:buFont typeface="Wingdings" pitchFamily="2" charset="2"/>
              <a:buChar char="§"/>
            </a:pPr>
            <a:r>
              <a:rPr lang="sv-SE" sz="1800" b="0" dirty="0"/>
              <a:t>Trådlösa hörlurar med mikrofon för att svara i telefon</a:t>
            </a:r>
          </a:p>
          <a:p>
            <a:pPr marL="141750" indent="-141750">
              <a:spcBef>
                <a:spcPts val="338"/>
              </a:spcBef>
              <a:buFont typeface="Wingdings" pitchFamily="2" charset="2"/>
              <a:buChar char="§"/>
            </a:pPr>
            <a:r>
              <a:rPr lang="sv-SE" sz="1800" b="0" dirty="0"/>
              <a:t>En hopfällbar sittpall för besök på plats</a:t>
            </a:r>
          </a:p>
          <a:p>
            <a:pPr marL="141750" indent="-141750">
              <a:spcBef>
                <a:spcPts val="338"/>
              </a:spcBef>
              <a:buFont typeface="Wingdings" pitchFamily="2" charset="2"/>
              <a:buChar char="§"/>
            </a:pPr>
            <a:r>
              <a:rPr lang="sv-SE" sz="1800" b="0" dirty="0"/>
              <a:t>En särskild dyna för att lindra trycket i sittande ställning </a:t>
            </a:r>
          </a:p>
          <a:p>
            <a:pPr marL="141750" indent="-141750">
              <a:spcBef>
                <a:spcPts val="338"/>
              </a:spcBef>
              <a:buFont typeface="Wingdings" pitchFamily="2" charset="2"/>
              <a:buChar char="§"/>
            </a:pPr>
            <a:r>
              <a:rPr lang="sv-SE" sz="1800" b="0" dirty="0"/>
              <a:t>Ett justerbart höj- och sänkbart bord/sitt-ståbord</a:t>
            </a:r>
          </a:p>
          <a:p>
            <a:pPr marL="141750" indent="-141750">
              <a:spcBef>
                <a:spcPts val="338"/>
              </a:spcBef>
              <a:buFont typeface="Wingdings" pitchFamily="2" charset="2"/>
              <a:buChar char="§"/>
            </a:pPr>
            <a:r>
              <a:rPr lang="sv-SE" sz="1800" b="0" dirty="0"/>
              <a:t>Att byta fysiska arbetsuppgifter med kollegor</a:t>
            </a:r>
          </a:p>
          <a:p>
            <a:pPr>
              <a:spcBef>
                <a:spcPts val="1350"/>
              </a:spcBef>
              <a:buFont typeface="Wingdings" panose="05000000000000000000" pitchFamily="2" charset="2"/>
              <a:buChar char="v"/>
            </a:pPr>
            <a:r>
              <a:rPr lang="sv-SE" sz="1800" dirty="0"/>
              <a:t>Pröva </a:t>
            </a:r>
            <a:r>
              <a:rPr lang="sv-SE" sz="1800" b="0" dirty="0"/>
              <a:t>olika åtgärder för ta reda på vad som fungerar</a:t>
            </a:r>
          </a:p>
        </p:txBody>
      </p:sp>
      <p:grpSp>
        <p:nvGrpSpPr>
          <p:cNvPr id="8" name="Group 7"/>
          <p:cNvGrpSpPr/>
          <p:nvPr/>
        </p:nvGrpSpPr>
        <p:grpSpPr>
          <a:xfrm>
            <a:off x="5796136" y="1073729"/>
            <a:ext cx="2953518" cy="3325375"/>
            <a:chOff x="5796136" y="1073729"/>
            <a:chExt cx="2953518" cy="3325375"/>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6136" y="1073729"/>
              <a:ext cx="2953518" cy="3325375"/>
            </a:xfrm>
            <a:prstGeom prst="rect">
              <a:avLst/>
            </a:prstGeom>
          </p:spPr>
        </p:pic>
        <p:sp>
          <p:nvSpPr>
            <p:cNvPr id="7" name="TextBox 6"/>
            <p:cNvSpPr txBox="1"/>
            <p:nvPr/>
          </p:nvSpPr>
          <p:spPr>
            <a:xfrm>
              <a:off x="6012160" y="1635646"/>
              <a:ext cx="2304256" cy="523220"/>
            </a:xfrm>
            <a:prstGeom prst="rect">
              <a:avLst/>
            </a:prstGeom>
            <a:noFill/>
          </p:spPr>
          <p:txBody>
            <a:bodyPr wrap="square" rtlCol="0">
              <a:spAutoFit/>
            </a:bodyPr>
            <a:lstStyle/>
            <a:p>
              <a:pPr algn="ctr"/>
              <a:r>
                <a:rPr lang="sv-SE" sz="1400" b="1">
                  <a:solidFill>
                    <a:schemeClr val="tx1">
                      <a:lumMod val="65000"/>
                      <a:lumOff val="35000"/>
                    </a:schemeClr>
                  </a:solidFill>
                </a:rPr>
                <a:t>Utrustning och </a:t>
              </a:r>
              <a:br>
                <a:rPr lang="sv-SE" sz="1400" b="1">
                  <a:solidFill>
                    <a:schemeClr val="tx1">
                      <a:lumMod val="65000"/>
                      <a:lumOff val="35000"/>
                    </a:schemeClr>
                  </a:solidFill>
                </a:rPr>
              </a:br>
              <a:r>
                <a:rPr lang="sv-SE" sz="1400" b="1">
                  <a:solidFill>
                    <a:schemeClr val="tx1">
                      <a:lumMod val="65000"/>
                      <a:lumOff val="35000"/>
                    </a:schemeClr>
                  </a:solidFill>
                </a:rPr>
                <a:t>arbetsplatsanpassning</a:t>
              </a:r>
            </a:p>
          </p:txBody>
        </p:sp>
      </p:grpSp>
      <p:sp>
        <p:nvSpPr>
          <p:cNvPr id="10" name="TextBox 9"/>
          <p:cNvSpPr txBox="1"/>
          <p:nvPr/>
        </p:nvSpPr>
        <p:spPr>
          <a:xfrm>
            <a:off x="611560" y="4299942"/>
            <a:ext cx="4680520" cy="230832"/>
          </a:xfrm>
          <a:prstGeom prst="rect">
            <a:avLst/>
          </a:prstGeom>
          <a:noFill/>
        </p:spPr>
        <p:txBody>
          <a:bodyPr wrap="square" rtlCol="0">
            <a:spAutoFit/>
          </a:bodyPr>
          <a:lstStyle/>
          <a:p>
            <a:pPr marL="85725" defTabSz="257175">
              <a:spcBef>
                <a:spcPts val="450"/>
              </a:spcBef>
              <a:buClr>
                <a:schemeClr val="tx2"/>
              </a:buClr>
              <a:buSzPts val="1800"/>
            </a:pPr>
            <a:r>
              <a:rPr lang="sv-SE" sz="900">
                <a:solidFill>
                  <a:schemeClr val="tx2"/>
                </a:solidFill>
              </a:rPr>
              <a:t>*EU-OSHA case studies on working with chronic MSDs, 2020 </a:t>
            </a:r>
          </a:p>
        </p:txBody>
      </p:sp>
    </p:spTree>
    <p:extLst>
      <p:ext uri="{BB962C8B-B14F-4D97-AF65-F5344CB8AC3E}">
        <p14:creationId xmlns:p14="http://schemas.microsoft.com/office/powerpoint/2010/main" val="30567555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35000"/>
            <a:ext cx="7559873" cy="367200"/>
          </a:xfrm>
        </p:spPr>
        <p:txBody>
          <a:bodyPr/>
          <a:lstStyle/>
          <a:p>
            <a:r>
              <a:rPr lang="sv-SE" sz="2400"/>
              <a:t>Enklare åtgärder</a:t>
            </a:r>
          </a:p>
        </p:txBody>
      </p:sp>
      <p:sp>
        <p:nvSpPr>
          <p:cNvPr id="3" name="Text Placeholder 2"/>
          <p:cNvSpPr>
            <a:spLocks noGrp="1"/>
          </p:cNvSpPr>
          <p:nvPr>
            <p:ph type="body" idx="1"/>
          </p:nvPr>
        </p:nvSpPr>
        <p:spPr>
          <a:xfrm>
            <a:off x="395536" y="853709"/>
            <a:ext cx="6480720" cy="3590249"/>
          </a:xfrm>
        </p:spPr>
        <p:txBody>
          <a:bodyPr anchor="ctr">
            <a:noAutofit/>
          </a:bodyPr>
          <a:lstStyle/>
          <a:p>
            <a:pPr marL="141750" indent="-141750">
              <a:spcBef>
                <a:spcPts val="338"/>
              </a:spcBef>
              <a:buFont typeface="Wingdings" pitchFamily="2" charset="2"/>
              <a:buChar char="§"/>
            </a:pPr>
            <a:r>
              <a:rPr lang="sv-SE" sz="2000" b="0" dirty="0"/>
              <a:t>En gradvis återgång till arbetet och förkortad arbetstid</a:t>
            </a:r>
          </a:p>
          <a:p>
            <a:pPr marL="141750" indent="-141750">
              <a:spcBef>
                <a:spcPts val="338"/>
              </a:spcBef>
              <a:buFont typeface="Wingdings" pitchFamily="2" charset="2"/>
              <a:buChar char="§"/>
            </a:pPr>
            <a:r>
              <a:rPr lang="sv-SE" sz="2000" b="0" dirty="0"/>
              <a:t>Flexibel arbetstid för att ge tid för läkarbesök</a:t>
            </a:r>
          </a:p>
          <a:p>
            <a:pPr marL="141750" indent="-141750">
              <a:spcBef>
                <a:spcPts val="338"/>
              </a:spcBef>
              <a:buFont typeface="Wingdings" pitchFamily="2" charset="2"/>
              <a:buChar char="§"/>
            </a:pPr>
            <a:r>
              <a:rPr lang="sv-SE" sz="2000" b="0" dirty="0"/>
              <a:t>Distansarbete på ”dåliga dagar” </a:t>
            </a:r>
          </a:p>
          <a:p>
            <a:pPr marL="141750" indent="-141750">
              <a:spcBef>
                <a:spcPts val="338"/>
              </a:spcBef>
              <a:buFont typeface="Wingdings" pitchFamily="2" charset="2"/>
              <a:buChar char="§"/>
            </a:pPr>
            <a:r>
              <a:rPr lang="sv-SE" sz="2000" b="0" dirty="0"/>
              <a:t>Senare arbetsstart för att inte behöva stå upp i bussen eller tunnelbanan</a:t>
            </a:r>
          </a:p>
          <a:p>
            <a:pPr marL="141750" indent="-141750">
              <a:spcBef>
                <a:spcPts val="338"/>
              </a:spcBef>
              <a:buFont typeface="Wingdings" pitchFamily="2" charset="2"/>
              <a:buChar char="§"/>
            </a:pPr>
            <a:r>
              <a:rPr lang="sv-SE" sz="2000" b="0" dirty="0"/>
              <a:t>Tillåtelse att ta tätare pauser för att röra sig och stretcha</a:t>
            </a:r>
          </a:p>
          <a:p>
            <a:pPr marL="141750" indent="-141750">
              <a:spcBef>
                <a:spcPts val="338"/>
              </a:spcBef>
              <a:buFont typeface="Wingdings" pitchFamily="2" charset="2"/>
              <a:buChar char="§"/>
            </a:pPr>
            <a:r>
              <a:rPr lang="sv-SE" sz="2000" b="0" dirty="0"/>
              <a:t>Tillgång till ett vilorum</a:t>
            </a:r>
          </a:p>
          <a:p>
            <a:pPr marL="141750" indent="-141750">
              <a:spcBef>
                <a:spcPts val="338"/>
              </a:spcBef>
              <a:buFont typeface="Wingdings" pitchFamily="2" charset="2"/>
              <a:buChar char="§"/>
            </a:pPr>
            <a:r>
              <a:rPr lang="sv-SE" sz="2000" b="0" dirty="0"/>
              <a:t>Byta fysiska arbetsuppgifter med kollegor</a:t>
            </a:r>
          </a:p>
          <a:p>
            <a:pPr marL="177800" indent="-177800">
              <a:spcBef>
                <a:spcPts val="1350"/>
              </a:spcBef>
              <a:spcAft>
                <a:spcPts val="450"/>
              </a:spcAft>
              <a:buFont typeface="Wingdings" panose="05000000000000000000" pitchFamily="2" charset="2"/>
              <a:buChar char="v"/>
            </a:pPr>
            <a:r>
              <a:rPr lang="sv-SE" sz="2000" b="0" dirty="0"/>
              <a:t>Vanligtvis behövs en </a:t>
            </a:r>
            <a:r>
              <a:rPr lang="sv-SE" sz="2000" dirty="0"/>
              <a:t>kombination av</a:t>
            </a:r>
            <a:r>
              <a:rPr lang="sv-SE" sz="2000" b="0" dirty="0"/>
              <a:t> flera </a:t>
            </a:r>
            <a:r>
              <a:rPr lang="sv-SE" sz="2000" dirty="0"/>
              <a:t>åtgärder</a:t>
            </a:r>
          </a:p>
        </p:txBody>
      </p:sp>
      <p:grpSp>
        <p:nvGrpSpPr>
          <p:cNvPr id="8" name="Group 7"/>
          <p:cNvGrpSpPr/>
          <p:nvPr/>
        </p:nvGrpSpPr>
        <p:grpSpPr>
          <a:xfrm>
            <a:off x="6378635" y="915566"/>
            <a:ext cx="2801877" cy="3401575"/>
            <a:chOff x="5868144" y="843558"/>
            <a:chExt cx="2801877" cy="3401575"/>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12160" y="843558"/>
              <a:ext cx="2657861" cy="3401575"/>
            </a:xfrm>
            <a:prstGeom prst="rect">
              <a:avLst/>
            </a:prstGeom>
          </p:spPr>
        </p:pic>
        <p:sp>
          <p:nvSpPr>
            <p:cNvPr id="7" name="TextBox 6"/>
            <p:cNvSpPr txBox="1"/>
            <p:nvPr/>
          </p:nvSpPr>
          <p:spPr>
            <a:xfrm>
              <a:off x="5868144" y="1491630"/>
              <a:ext cx="2304256" cy="307777"/>
            </a:xfrm>
            <a:prstGeom prst="rect">
              <a:avLst/>
            </a:prstGeom>
            <a:noFill/>
          </p:spPr>
          <p:txBody>
            <a:bodyPr wrap="square" rtlCol="0">
              <a:spAutoFit/>
            </a:bodyPr>
            <a:lstStyle/>
            <a:p>
              <a:pPr algn="ctr"/>
              <a:r>
                <a:rPr lang="sv-SE" sz="1400" b="1">
                  <a:solidFill>
                    <a:schemeClr val="tx1">
                      <a:lumMod val="65000"/>
                      <a:lumOff val="35000"/>
                    </a:schemeClr>
                  </a:solidFill>
                </a:rPr>
                <a:t>Stöd</a:t>
              </a:r>
            </a:p>
          </p:txBody>
        </p:sp>
      </p:grpSp>
    </p:spTree>
    <p:extLst>
      <p:ext uri="{BB962C8B-B14F-4D97-AF65-F5344CB8AC3E}">
        <p14:creationId xmlns:p14="http://schemas.microsoft.com/office/powerpoint/2010/main" val="38995872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9"/>
          <p:cNvSpPr txBox="1">
            <a:spLocks noGrp="1"/>
          </p:cNvSpPr>
          <p:nvPr>
            <p:ph type="title"/>
          </p:nvPr>
        </p:nvSpPr>
        <p:spPr>
          <a:xfrm>
            <a:off x="539552" y="51470"/>
            <a:ext cx="8136904" cy="492534"/>
          </a:xfrm>
          <a:prstGeom prst="rect">
            <a:avLst/>
          </a:prstGeom>
        </p:spPr>
        <p:txBody>
          <a:bodyPr spcFirstLastPara="1" vert="horz" wrap="square" lIns="68569" tIns="34275" rIns="68569" bIns="34275" rtlCol="0" anchor="ctr" anchorCtr="0">
            <a:noAutofit/>
          </a:bodyPr>
          <a:lstStyle/>
          <a:p>
            <a:r>
              <a:rPr lang="sv-SE" sz="2400" dirty="0">
                <a:latin typeface="Lato"/>
                <a:ea typeface="Lato"/>
                <a:cs typeface="Lato"/>
                <a:sym typeface="Lato"/>
              </a:rPr>
              <a:t>Främja alla arbetstagare</a:t>
            </a:r>
            <a:r>
              <a:rPr lang="sv-SE" sz="2200" dirty="0">
                <a:latin typeface="Lato"/>
                <a:ea typeface="Lato"/>
                <a:cs typeface="Lato"/>
                <a:sym typeface="Lato"/>
              </a:rPr>
              <a:t>s muskel- och skeletthälsa</a:t>
            </a:r>
          </a:p>
        </p:txBody>
      </p:sp>
      <p:sp>
        <p:nvSpPr>
          <p:cNvPr id="139" name="Google Shape;139;p9"/>
          <p:cNvSpPr txBox="1">
            <a:spLocks noGrp="1"/>
          </p:cNvSpPr>
          <p:nvPr>
            <p:ph type="body" idx="1"/>
          </p:nvPr>
        </p:nvSpPr>
        <p:spPr>
          <a:xfrm>
            <a:off x="539552" y="1203598"/>
            <a:ext cx="6120680" cy="2132832"/>
          </a:xfrm>
          <a:prstGeom prst="rect">
            <a:avLst/>
          </a:prstGeom>
        </p:spPr>
        <p:txBody>
          <a:bodyPr spcFirstLastPara="1" vert="horz" wrap="square" lIns="68569" tIns="34275" rIns="68569" bIns="34275" rtlCol="0" anchor="ctr" anchorCtr="0">
            <a:noAutofit/>
          </a:bodyPr>
          <a:lstStyle/>
          <a:p>
            <a:pPr marL="141750" indent="-141750">
              <a:lnSpc>
                <a:spcPct val="114000"/>
              </a:lnSpc>
              <a:spcBef>
                <a:spcPts val="338"/>
              </a:spcBef>
              <a:buFont typeface="Wingdings" pitchFamily="2" charset="2"/>
              <a:buChar char="§"/>
            </a:pPr>
            <a:r>
              <a:rPr lang="sv-SE" sz="2000" b="0">
                <a:sym typeface="Lato Black"/>
              </a:rPr>
              <a:t>Bedöm</a:t>
            </a:r>
          </a:p>
          <a:p>
            <a:pPr marL="141750" indent="-141750">
              <a:lnSpc>
                <a:spcPct val="114000"/>
              </a:lnSpc>
              <a:spcBef>
                <a:spcPts val="338"/>
              </a:spcBef>
              <a:buFont typeface="Wingdings" pitchFamily="2" charset="2"/>
              <a:buChar char="§"/>
            </a:pPr>
            <a:r>
              <a:rPr lang="sv-SE" sz="2000" b="0">
                <a:sym typeface="Lato Black"/>
              </a:rPr>
              <a:t>Undvik</a:t>
            </a:r>
          </a:p>
          <a:p>
            <a:pPr marL="141750" indent="-141750">
              <a:lnSpc>
                <a:spcPct val="114000"/>
              </a:lnSpc>
              <a:spcBef>
                <a:spcPts val="338"/>
              </a:spcBef>
              <a:buFont typeface="Wingdings" pitchFamily="2" charset="2"/>
              <a:buChar char="§"/>
            </a:pPr>
            <a:r>
              <a:rPr lang="sv-SE" sz="2000" b="0">
                <a:sym typeface="Lato Black"/>
              </a:rPr>
              <a:t>Erkänn </a:t>
            </a:r>
          </a:p>
          <a:p>
            <a:pPr marL="141750" indent="-141750">
              <a:lnSpc>
                <a:spcPct val="114000"/>
              </a:lnSpc>
              <a:spcBef>
                <a:spcPts val="338"/>
              </a:spcBef>
              <a:buFont typeface="Wingdings" pitchFamily="2" charset="2"/>
              <a:buChar char="§"/>
            </a:pPr>
            <a:r>
              <a:rPr lang="sv-SE" sz="2000" b="0">
                <a:sym typeface="Lato Light"/>
              </a:rPr>
              <a:t>Uppmuntra</a:t>
            </a:r>
          </a:p>
          <a:p>
            <a:pPr marL="141750" indent="-141750">
              <a:lnSpc>
                <a:spcPct val="114000"/>
              </a:lnSpc>
              <a:spcBef>
                <a:spcPts val="338"/>
              </a:spcBef>
              <a:buFont typeface="Wingdings" pitchFamily="2" charset="2"/>
              <a:buChar char="§"/>
            </a:pPr>
            <a:r>
              <a:rPr lang="sv-SE" sz="2000" b="0">
                <a:sym typeface="Lato Light"/>
              </a:rPr>
              <a:t>Rehabilitera</a:t>
            </a:r>
          </a:p>
          <a:p>
            <a:pPr marL="141750" indent="-141750">
              <a:lnSpc>
                <a:spcPct val="114000"/>
              </a:lnSpc>
              <a:spcBef>
                <a:spcPts val="338"/>
              </a:spcBef>
              <a:buFont typeface="Wingdings" pitchFamily="2" charset="2"/>
              <a:buChar char="§"/>
            </a:pPr>
            <a:r>
              <a:rPr lang="sv-SE" sz="2000" b="0">
                <a:sym typeface="Lato Light"/>
              </a:rPr>
              <a:t>Främja</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23928" y="915566"/>
            <a:ext cx="3169504" cy="3839062"/>
          </a:xfrm>
          <a:prstGeom prst="rect">
            <a:avLst/>
          </a:prstGeom>
        </p:spPr>
      </p:pic>
    </p:spTree>
    <p:extLst>
      <p:ext uri="{BB962C8B-B14F-4D97-AF65-F5344CB8AC3E}">
        <p14:creationId xmlns:p14="http://schemas.microsoft.com/office/powerpoint/2010/main" val="11661739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5017" y="51470"/>
            <a:ext cx="6229750" cy="540060"/>
          </a:xfrm>
        </p:spPr>
        <p:txBody>
          <a:bodyPr/>
          <a:lstStyle/>
          <a:p>
            <a:r>
              <a:rPr lang="sv-SE" sz="2400"/>
              <a:t>Slutligen</a:t>
            </a:r>
          </a:p>
        </p:txBody>
      </p:sp>
      <p:sp>
        <p:nvSpPr>
          <p:cNvPr id="5" name="Content Placeholder 4"/>
          <p:cNvSpPr>
            <a:spLocks noGrp="1"/>
          </p:cNvSpPr>
          <p:nvPr>
            <p:ph idx="1"/>
          </p:nvPr>
        </p:nvSpPr>
        <p:spPr>
          <a:xfrm>
            <a:off x="395536" y="736319"/>
            <a:ext cx="6408712" cy="3779591"/>
          </a:xfrm>
        </p:spPr>
        <p:txBody>
          <a:bodyPr anchor="ctr">
            <a:normAutofit/>
          </a:bodyPr>
          <a:lstStyle/>
          <a:p>
            <a:pPr>
              <a:lnSpc>
                <a:spcPct val="114000"/>
              </a:lnSpc>
              <a:buSzPts val="1800"/>
            </a:pPr>
            <a:r>
              <a:rPr lang="sv-SE" sz="2000" b="0"/>
              <a:t>Hälso- och säkerhetsåtgärder som underlättar arbetet för hela arbetsstyrkan kan hjälpa en enskild person med nedsatt arbetsförmåga att fortsätta vara yrkesverksam</a:t>
            </a:r>
          </a:p>
          <a:p>
            <a:pPr>
              <a:lnSpc>
                <a:spcPct val="114000"/>
              </a:lnSpc>
              <a:buSzPts val="1800"/>
            </a:pPr>
            <a:r>
              <a:rPr lang="sv-SE" sz="2000" b="0"/>
              <a:t>Enkla åtgärder till stöd för en enskild person kan ofta vara till gagn för hela arbetsstyrkan</a:t>
            </a:r>
          </a:p>
          <a:p>
            <a:pPr>
              <a:lnSpc>
                <a:spcPct val="114000"/>
              </a:lnSpc>
              <a:buSzPts val="1800"/>
            </a:pPr>
            <a:r>
              <a:rPr lang="sv-SE" sz="2000" b="0"/>
              <a:t>Försök att utforma inkluderande arbetsplatser för en diversifierad arbetsstyrka. Detta kallas universell utformning</a:t>
            </a:r>
          </a:p>
          <a:p>
            <a:pPr marL="0" indent="0">
              <a:spcAft>
                <a:spcPts val="1800"/>
              </a:spcAft>
              <a:buNone/>
            </a:pPr>
            <a:endParaRPr lang="en-GB" sz="2100" b="0" dirty="0"/>
          </a:p>
        </p:txBody>
      </p:sp>
    </p:spTree>
    <p:extLst>
      <p:ext uri="{BB962C8B-B14F-4D97-AF65-F5344CB8AC3E}">
        <p14:creationId xmlns:p14="http://schemas.microsoft.com/office/powerpoint/2010/main" val="17248322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559" y="0"/>
            <a:ext cx="7632700" cy="666103"/>
          </a:xfrm>
        </p:spPr>
        <p:txBody>
          <a:bodyPr lIns="0" tIns="0" rIns="0" bIns="0"/>
          <a:lstStyle/>
          <a:p>
            <a:r>
              <a:rPr lang="sv-SE" sz="2400">
                <a:solidFill>
                  <a:schemeClr val="accent1"/>
                </a:solidFill>
              </a:rPr>
              <a:t>Tillgängliga praktiska resurser </a:t>
            </a:r>
          </a:p>
        </p:txBody>
      </p:sp>
      <p:sp>
        <p:nvSpPr>
          <p:cNvPr id="8" name="Content Placeholder 2"/>
          <p:cNvSpPr>
            <a:spLocks noGrp="1"/>
          </p:cNvSpPr>
          <p:nvPr>
            <p:ph sz="half" idx="1"/>
          </p:nvPr>
        </p:nvSpPr>
        <p:spPr>
          <a:xfrm>
            <a:off x="453541" y="771550"/>
            <a:ext cx="8006891" cy="3888432"/>
          </a:xfrm>
        </p:spPr>
        <p:txBody>
          <a:bodyPr lIns="0" tIns="0" rIns="0" bIns="0">
            <a:noAutofit/>
          </a:bodyPr>
          <a:lstStyle/>
          <a:p>
            <a:pPr>
              <a:spcBef>
                <a:spcPts val="300"/>
              </a:spcBef>
              <a:spcAft>
                <a:spcPts val="300"/>
              </a:spcAft>
            </a:pPr>
            <a:r>
              <a:rPr lang="sv-SE" sz="1400" dirty="0">
                <a:solidFill>
                  <a:srgbClr val="003399"/>
                </a:solidFill>
                <a:latin typeface="Open Sans"/>
              </a:rPr>
              <a:t>Analys av fallstudier om att arbeta med kroniska belastningsbesvär </a:t>
            </a:r>
            <a:r>
              <a:rPr lang="sv-SE" sz="1400" b="0" dirty="0">
                <a:solidFill>
                  <a:srgbClr val="003399"/>
                </a:solidFill>
                <a:latin typeface="Open Sans"/>
                <a:hlinkClick r:id="rId3"/>
              </a:rPr>
              <a:t>https://osha.europa.eu/en/publications/analysis-case-studies-working-chronic-musculoskeletal-disorders/view</a:t>
            </a:r>
            <a:r>
              <a:rPr lang="sv-SE" sz="1400" b="0" dirty="0">
                <a:solidFill>
                  <a:srgbClr val="003399"/>
                </a:solidFill>
                <a:latin typeface="Open Sans"/>
              </a:rPr>
              <a:t> </a:t>
            </a:r>
          </a:p>
          <a:p>
            <a:pPr>
              <a:spcBef>
                <a:spcPts val="300"/>
              </a:spcBef>
              <a:spcAft>
                <a:spcPts val="300"/>
              </a:spcAft>
            </a:pPr>
            <a:r>
              <a:rPr lang="sv-SE" sz="1400" dirty="0" err="1"/>
              <a:t>OSHWiki</a:t>
            </a:r>
            <a:r>
              <a:rPr lang="sv-SE" sz="1400" dirty="0"/>
              <a:t>-artikel: ”</a:t>
            </a:r>
            <a:r>
              <a:rPr lang="sv-SE" sz="1400" dirty="0" err="1"/>
              <a:t>Working</a:t>
            </a:r>
            <a:r>
              <a:rPr lang="sv-SE" sz="1400" dirty="0"/>
              <a:t> </a:t>
            </a:r>
            <a:r>
              <a:rPr lang="sv-SE" sz="1400" dirty="0" err="1"/>
              <a:t>with</a:t>
            </a:r>
            <a:r>
              <a:rPr lang="sv-SE" sz="1400" dirty="0"/>
              <a:t> </a:t>
            </a:r>
            <a:r>
              <a:rPr lang="sv-SE" sz="1400" dirty="0" err="1"/>
              <a:t>rheumatic</a:t>
            </a:r>
            <a:r>
              <a:rPr lang="sv-SE" sz="1400" dirty="0"/>
              <a:t> and </a:t>
            </a:r>
            <a:r>
              <a:rPr lang="sv-SE" sz="1400" dirty="0" err="1"/>
              <a:t>musculoskeletal</a:t>
            </a:r>
            <a:r>
              <a:rPr lang="sv-SE" sz="1400" dirty="0"/>
              <a:t> </a:t>
            </a:r>
            <a:r>
              <a:rPr lang="sv-SE" sz="1400" dirty="0" err="1"/>
              <a:t>diseases</a:t>
            </a:r>
            <a:r>
              <a:rPr lang="sv-SE" sz="1400" dirty="0"/>
              <a:t> (</a:t>
            </a:r>
            <a:r>
              <a:rPr lang="sv-SE" sz="1400" dirty="0" err="1"/>
              <a:t>RMDs</a:t>
            </a:r>
            <a:r>
              <a:rPr lang="sv-SE" sz="1400" dirty="0"/>
              <a:t>)” </a:t>
            </a:r>
            <a:r>
              <a:rPr lang="sv-SE" sz="1400" b="0" dirty="0">
                <a:hlinkClick r:id="rId4"/>
              </a:rPr>
              <a:t>https://oshwiki.eu/wiki/Working_with_rheumatic_and_musculoskeletal_diseases_(RMDs)</a:t>
            </a:r>
            <a:r>
              <a:rPr lang="sv-SE" sz="1400" dirty="0">
                <a:hlinkClick r:id="rId4"/>
              </a:rPr>
              <a:t>.</a:t>
            </a:r>
            <a:r>
              <a:rPr lang="sv-SE" sz="1400" b="0" dirty="0">
                <a:hlinkClick r:id="rId4"/>
              </a:rPr>
              <a:t> </a:t>
            </a:r>
            <a:endParaRPr lang="sv-SE" sz="1400" b="0" dirty="0"/>
          </a:p>
          <a:p>
            <a:pPr>
              <a:spcBef>
                <a:spcPts val="300"/>
              </a:spcBef>
              <a:spcAft>
                <a:spcPts val="300"/>
              </a:spcAft>
            </a:pPr>
            <a:r>
              <a:rPr lang="sv-SE" sz="1400" dirty="0" err="1"/>
              <a:t>OSHWiki</a:t>
            </a:r>
            <a:r>
              <a:rPr lang="sv-SE" sz="1400" dirty="0"/>
              <a:t>-artikel: ”</a:t>
            </a:r>
            <a:r>
              <a:rPr lang="sv-SE" sz="1400" dirty="0" err="1"/>
              <a:t>Managing</a:t>
            </a:r>
            <a:r>
              <a:rPr lang="sv-SE" sz="1400" dirty="0"/>
              <a:t> </a:t>
            </a:r>
            <a:r>
              <a:rPr lang="sv-SE" sz="1400" dirty="0" err="1"/>
              <a:t>low</a:t>
            </a:r>
            <a:r>
              <a:rPr lang="sv-SE" sz="1400" dirty="0"/>
              <a:t> back </a:t>
            </a:r>
            <a:r>
              <a:rPr lang="sv-SE" sz="1400" dirty="0" err="1"/>
              <a:t>conditions</a:t>
            </a:r>
            <a:r>
              <a:rPr lang="sv-SE" sz="1400" dirty="0"/>
              <a:t> and </a:t>
            </a:r>
            <a:r>
              <a:rPr lang="sv-SE" sz="1400" dirty="0" err="1"/>
              <a:t>low</a:t>
            </a:r>
            <a:r>
              <a:rPr lang="sv-SE" sz="1400" dirty="0"/>
              <a:t> back pain” </a:t>
            </a:r>
            <a:r>
              <a:rPr lang="sv-SE" sz="1400" b="0" dirty="0">
                <a:hlinkClick r:id="rId5"/>
              </a:rPr>
              <a:t>https://oshwiki.eu/wiki/Managing_low_back_conditions_and_low_back_pain</a:t>
            </a:r>
            <a:r>
              <a:rPr lang="sv-SE" sz="1400" b="0" dirty="0"/>
              <a:t>  </a:t>
            </a:r>
          </a:p>
          <a:p>
            <a:r>
              <a:rPr lang="sv-SE" sz="1400" dirty="0" err="1">
                <a:solidFill>
                  <a:srgbClr val="003399"/>
                </a:solidFill>
                <a:latin typeface="Open Sans"/>
              </a:rPr>
              <a:t>Samtalsöppnare</a:t>
            </a:r>
            <a:r>
              <a:rPr lang="sv-SE" sz="1400" dirty="0">
                <a:solidFill>
                  <a:srgbClr val="003399"/>
                </a:solidFill>
                <a:latin typeface="Open Sans"/>
              </a:rPr>
              <a:t> för arbetsplatsdiskussioner om belastningsbesvär </a:t>
            </a:r>
            <a:r>
              <a:rPr lang="sv-SE" sz="1400" b="0" dirty="0">
                <a:solidFill>
                  <a:srgbClr val="003399"/>
                </a:solidFill>
                <a:latin typeface="Open Sans"/>
                <a:hlinkClick r:id="rId6"/>
              </a:rPr>
              <a:t>https://osha.europa.eu/en/publications/conversation-starters-workplace-discussions-about-musculoskeletal-disorders/view</a:t>
            </a:r>
            <a:endParaRPr lang="sv-SE" sz="1400" b="0" dirty="0">
              <a:solidFill>
                <a:srgbClr val="003399"/>
              </a:solidFill>
              <a:latin typeface="Open Sans"/>
            </a:endParaRPr>
          </a:p>
          <a:p>
            <a:pPr>
              <a:spcBef>
                <a:spcPts val="300"/>
              </a:spcBef>
              <a:spcAft>
                <a:spcPts val="300"/>
              </a:spcAft>
            </a:pPr>
            <a:r>
              <a:rPr lang="sv-SE" sz="1400" dirty="0"/>
              <a:t>EU-</a:t>
            </a:r>
            <a:r>
              <a:rPr lang="sv-SE" sz="1400" dirty="0" err="1"/>
              <a:t>Oshas</a:t>
            </a:r>
            <a:r>
              <a:rPr lang="sv-SE" sz="1400" dirty="0"/>
              <a:t> webbplats – temat belastningsbesvär: </a:t>
            </a:r>
            <a:r>
              <a:rPr lang="sv-SE" sz="1400" b="0" dirty="0">
                <a:hlinkClick r:id="rId7"/>
              </a:rPr>
              <a:t>https://osha.europa.eu/en/themes/musculoskeletal-disorders</a:t>
            </a:r>
            <a:r>
              <a:rPr lang="sv-SE" sz="1400" b="0" dirty="0"/>
              <a:t> </a:t>
            </a:r>
          </a:p>
          <a:p>
            <a:pPr>
              <a:spcBef>
                <a:spcPts val="300"/>
              </a:spcBef>
              <a:spcAft>
                <a:spcPts val="300"/>
              </a:spcAft>
            </a:pPr>
            <a:r>
              <a:rPr lang="sv-SE" sz="1400" dirty="0"/>
              <a:t>Praktiska verktyg och vägledning: </a:t>
            </a:r>
            <a:r>
              <a:rPr lang="sv-SE" sz="1400" b="0" dirty="0">
                <a:hlinkClick r:id="rId8"/>
              </a:rPr>
              <a:t>https://healthy-workplaces.eu/en/tools-and-publications/practical-tools</a:t>
            </a:r>
            <a:r>
              <a:rPr lang="sv-SE" sz="1400" b="0" dirty="0"/>
              <a:t> </a:t>
            </a:r>
          </a:p>
          <a:p>
            <a:pPr>
              <a:spcBef>
                <a:spcPts val="300"/>
              </a:spcBef>
              <a:spcAft>
                <a:spcPts val="300"/>
              </a:spcAft>
            </a:pPr>
            <a:r>
              <a:rPr lang="sv-SE" sz="1400" dirty="0"/>
              <a:t>Webbplatsen för kampanjen Ett hälsosamt arbetsliv 2020–2022: </a:t>
            </a:r>
            <a:r>
              <a:rPr lang="sv-SE" sz="1400" b="0" dirty="0">
                <a:hlinkClick r:id="rId9"/>
              </a:rPr>
              <a:t>https://healthy-workplaces.eu/</a:t>
            </a:r>
            <a:r>
              <a:rPr lang="sv-SE" sz="1400" b="0" dirty="0"/>
              <a:t> </a:t>
            </a:r>
          </a:p>
          <a:p>
            <a:pPr marL="0" indent="0">
              <a:buNone/>
            </a:pPr>
            <a:endParaRPr lang="en-US" sz="2000" dirty="0"/>
          </a:p>
        </p:txBody>
      </p:sp>
    </p:spTree>
    <p:extLst>
      <p:ext uri="{BB962C8B-B14F-4D97-AF65-F5344CB8AC3E}">
        <p14:creationId xmlns:p14="http://schemas.microsoft.com/office/powerpoint/2010/main" val="15749804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750" y="0"/>
            <a:ext cx="7470124" cy="665308"/>
          </a:xfrm>
        </p:spPr>
        <p:txBody>
          <a:bodyPr lIns="0" tIns="0" rIns="0" bIns="0"/>
          <a:lstStyle/>
          <a:p>
            <a:r>
              <a:rPr lang="sv-SE" sz="2400">
                <a:solidFill>
                  <a:schemeClr val="accent1"/>
                </a:solidFill>
              </a:rPr>
              <a:t>Tillsammans kan vi belasta rätt!</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627534"/>
            <a:ext cx="7828651" cy="4039076"/>
          </a:xfrm>
          <a:prstGeom prst="rect">
            <a:avLst/>
          </a:prstGeom>
        </p:spPr>
      </p:pic>
      <p:sp>
        <p:nvSpPr>
          <p:cNvPr id="3" name="Content Placeholder 2"/>
          <p:cNvSpPr>
            <a:spLocks noGrp="1"/>
          </p:cNvSpPr>
          <p:nvPr>
            <p:ph sz="half" idx="1"/>
          </p:nvPr>
        </p:nvSpPr>
        <p:spPr>
          <a:xfrm>
            <a:off x="450001" y="843558"/>
            <a:ext cx="7560000" cy="3645000"/>
          </a:xfrm>
        </p:spPr>
        <p:txBody>
          <a:bodyPr>
            <a:normAutofit/>
          </a:bodyPr>
          <a:lstStyle/>
          <a:p>
            <a:pPr>
              <a:buSzPct val="120000"/>
              <a:buBlip>
                <a:blip r:embed="rId4"/>
              </a:buBlip>
            </a:pPr>
            <a:endParaRPr lang="en-US" sz="1600" dirty="0">
              <a:solidFill>
                <a:schemeClr val="accent1"/>
              </a:solidFill>
            </a:endParaRPr>
          </a:p>
          <a:p>
            <a:pPr>
              <a:buSzPct val="120000"/>
              <a:buBlip>
                <a:blip r:embed="rId4"/>
              </a:buBlip>
            </a:pPr>
            <a:endParaRPr lang="en-US" sz="500" dirty="0">
              <a:solidFill>
                <a:schemeClr val="accent1"/>
              </a:solidFill>
            </a:endParaRPr>
          </a:p>
          <a:p>
            <a:pPr>
              <a:buSzPct val="120000"/>
              <a:buBlip>
                <a:blip r:embed="rId4"/>
              </a:buBlip>
            </a:pPr>
            <a:r>
              <a:rPr lang="sv-SE" sz="1600" dirty="0">
                <a:solidFill>
                  <a:schemeClr val="accent1"/>
                </a:solidFill>
              </a:rPr>
              <a:t>Läs mer på kampanjens webbplats på</a:t>
            </a:r>
          </a:p>
          <a:p>
            <a:pPr marL="189000" lvl="1" indent="0">
              <a:buSzPct val="120000"/>
              <a:buNone/>
            </a:pPr>
            <a:r>
              <a:rPr lang="sv-SE" sz="1600" b="1" dirty="0">
                <a:solidFill>
                  <a:schemeClr val="accent1"/>
                </a:solidFill>
                <a:hlinkClick r:id="rId5"/>
              </a:rPr>
              <a:t>healthy-workplaces.eu</a:t>
            </a:r>
          </a:p>
          <a:p>
            <a:pPr lvl="1">
              <a:buSzPct val="120000"/>
              <a:buBlip>
                <a:blip r:embed="rId4"/>
              </a:buBlip>
            </a:pPr>
            <a:endParaRPr lang="en-US" sz="1600" dirty="0">
              <a:solidFill>
                <a:schemeClr val="accent1"/>
              </a:solidFill>
            </a:endParaRPr>
          </a:p>
          <a:p>
            <a:pPr>
              <a:buSzPct val="120000"/>
              <a:buBlip>
                <a:blip r:embed="rId4"/>
              </a:buBlip>
            </a:pPr>
            <a:r>
              <a:rPr lang="sv-SE" sz="1600" dirty="0">
                <a:solidFill>
                  <a:schemeClr val="accent1"/>
                </a:solidFill>
              </a:rPr>
              <a:t>Prenumerera på vårt kampanjnyhetsbrev:</a:t>
            </a:r>
          </a:p>
          <a:p>
            <a:pPr marL="189000" lvl="1" indent="0">
              <a:buSzPct val="120000"/>
              <a:buNone/>
            </a:pPr>
            <a:r>
              <a:rPr lang="sv-SE" sz="1600" b="1" u="sng" dirty="0">
                <a:solidFill>
                  <a:schemeClr val="accent1"/>
                </a:solidFill>
                <a:hlinkClick r:id="rId6">
                  <a:extLst>
                    <a:ext uri="{A12FA001-AC4F-418D-AE19-62706E023703}">
                      <ahyp:hlinkClr xmlns:ahyp="http://schemas.microsoft.com/office/drawing/2018/hyperlinkcolor" xmlns="" val="tx"/>
                    </a:ext>
                  </a:extLst>
                </a:hlinkClick>
              </a:rPr>
              <a:t>https://healthy-workplaces.eu/en/healthy-workplaces-newsletter</a:t>
            </a:r>
          </a:p>
          <a:p>
            <a:pPr lvl="1">
              <a:buSzPct val="120000"/>
              <a:buBlip>
                <a:blip r:embed="rId4"/>
              </a:buBlip>
            </a:pPr>
            <a:endParaRPr lang="en-US" sz="1600" b="1" dirty="0">
              <a:solidFill>
                <a:schemeClr val="accent1"/>
              </a:solidFill>
            </a:endParaRPr>
          </a:p>
          <a:p>
            <a:pPr>
              <a:buSzPct val="120000"/>
              <a:buBlip>
                <a:blip r:embed="rId4"/>
              </a:buBlip>
            </a:pPr>
            <a:endParaRPr lang="en-US" sz="500" dirty="0">
              <a:solidFill>
                <a:schemeClr val="accent1"/>
              </a:solidFill>
            </a:endParaRPr>
          </a:p>
          <a:p>
            <a:pPr marL="0" indent="0">
              <a:buSzPct val="120000"/>
              <a:buNone/>
            </a:pPr>
            <a:endParaRPr lang="en-US" sz="800" dirty="0">
              <a:solidFill>
                <a:schemeClr val="accent1"/>
              </a:solidFill>
            </a:endParaRPr>
          </a:p>
          <a:p>
            <a:pPr marL="0" indent="0">
              <a:buSzPct val="120000"/>
              <a:buNone/>
            </a:pPr>
            <a:endParaRPr lang="en-US" sz="800" dirty="0">
              <a:solidFill>
                <a:schemeClr val="accent1"/>
              </a:solidFill>
            </a:endParaRPr>
          </a:p>
          <a:p>
            <a:pPr>
              <a:buSzPct val="120000"/>
              <a:buBlip>
                <a:blip r:embed="rId4"/>
              </a:buBlip>
            </a:pPr>
            <a:r>
              <a:rPr lang="sv-SE" sz="1600" dirty="0">
                <a:solidFill>
                  <a:schemeClr val="accent1"/>
                </a:solidFill>
              </a:rPr>
              <a:t>Håll dig uppdaterad om aktiviteter och evenemang genom sociala medier:</a:t>
            </a:r>
          </a:p>
          <a:p>
            <a:pPr marL="0" indent="0">
              <a:buSzPct val="120000"/>
              <a:buNone/>
            </a:pPr>
            <a:endParaRPr lang="en-US" sz="1600" dirty="0">
              <a:solidFill>
                <a:schemeClr val="accent1"/>
              </a:solidFill>
            </a:endParaRPr>
          </a:p>
          <a:p>
            <a:pPr marL="0" indent="0">
              <a:buSzPct val="120000"/>
              <a:buNone/>
            </a:pPr>
            <a:endParaRPr lang="en-US" sz="1000" b="0" dirty="0" smtClean="0">
              <a:solidFill>
                <a:schemeClr val="accent1"/>
              </a:solidFill>
            </a:endParaRPr>
          </a:p>
          <a:p>
            <a:pPr marL="0" indent="0">
              <a:buSzPct val="120000"/>
              <a:buNone/>
            </a:pPr>
            <a:endParaRPr lang="en-US" sz="1000" b="0" dirty="0">
              <a:solidFill>
                <a:schemeClr val="accent1"/>
              </a:solidFill>
            </a:endParaRPr>
          </a:p>
          <a:p>
            <a:pPr marL="0" indent="0">
              <a:buSzPct val="120000"/>
              <a:buNone/>
            </a:pPr>
            <a:r>
              <a:rPr lang="en-US" sz="800" b="0" dirty="0" smtClean="0">
                <a:solidFill>
                  <a:schemeClr val="accent1"/>
                </a:solidFill>
              </a:rPr>
              <a:t>Translation provided by the Translation Centre (</a:t>
            </a:r>
            <a:r>
              <a:rPr lang="en-US" sz="800" b="0" dirty="0" err="1" smtClean="0">
                <a:solidFill>
                  <a:schemeClr val="accent1"/>
                </a:solidFill>
              </a:rPr>
              <a:t>CdT</a:t>
            </a:r>
            <a:r>
              <a:rPr lang="en-US" sz="800" b="0" dirty="0" smtClean="0">
                <a:solidFill>
                  <a:schemeClr val="accent1"/>
                </a:solidFill>
              </a:rPr>
              <a:t>, Luxembourg), based on an English original text.</a:t>
            </a:r>
            <a:endParaRPr lang="en-US" sz="800" b="0" dirty="0">
              <a:solidFill>
                <a:schemeClr val="accent1"/>
              </a:solidFill>
            </a:endParaRPr>
          </a:p>
        </p:txBody>
      </p:sp>
      <p:pic>
        <p:nvPicPr>
          <p:cNvPr id="6" name="Picture 14" descr="https://g.twimg.com/Twitter_logo_blue.png">
            <a:hlinkClick r:id="rId7"/>
            <a:extLst>
              <a:ext uri="{FF2B5EF4-FFF2-40B4-BE49-F238E27FC236}">
                <a16:creationId xmlns:a16="http://schemas.microsoft.com/office/drawing/2014/main" id="{D3E089A8-B42F-BE4F-A861-7BCC1F2CB12D}"/>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866464" y="2931790"/>
            <a:ext cx="354287" cy="28803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6" descr="https://fbcdn-sphotos-b-a.akamaihd.net/hphotos-ak-xap1/t31.0-8/1271084_10152203108461729_809245696_o.png?dl=1">
            <a:hlinkClick r:id="rId9"/>
            <a:extLst>
              <a:ext uri="{FF2B5EF4-FFF2-40B4-BE49-F238E27FC236}">
                <a16:creationId xmlns:a16="http://schemas.microsoft.com/office/drawing/2014/main" id="{58B762EE-C070-0F4F-B862-66BE1D7E685D}"/>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1397895" y="2931790"/>
            <a:ext cx="288032" cy="28803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2" descr="https://lh4.googleusercontent.com/9Difi9bypu9-FoUsfFWpX6odYLLjXQk_q0aPxZBSFynecMOSLoKRKWRWIfZdXRGOdXMZCahrLBG6vWrwIeT-A26iDjTucgFVCP0Fuzr79BHW5kLJ3sw">
            <a:hlinkClick r:id="rId11"/>
            <a:extLst>
              <a:ext uri="{FF2B5EF4-FFF2-40B4-BE49-F238E27FC236}">
                <a16:creationId xmlns:a16="http://schemas.microsoft.com/office/drawing/2014/main" id="{DE27942B-F58C-0648-B346-E78565C2BD2A}"/>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1863071" y="2931790"/>
            <a:ext cx="288032" cy="28803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8" descr="http://cincoaescomunicacion.com/wp-content/uploads/2013/11/linkedin-3.jpg">
            <a:hlinkClick r:id="rId13"/>
            <a:extLst>
              <a:ext uri="{FF2B5EF4-FFF2-40B4-BE49-F238E27FC236}">
                <a16:creationId xmlns:a16="http://schemas.microsoft.com/office/drawing/2014/main" id="{C9029C70-40FF-9445-8577-70D817EA75C0}"/>
              </a:ext>
            </a:extLst>
          </p:cNvPr>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2328247" y="2931790"/>
            <a:ext cx="288032" cy="28803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915816" y="2912045"/>
            <a:ext cx="2183611" cy="307777"/>
          </a:xfrm>
          <a:prstGeom prst="rect">
            <a:avLst/>
          </a:prstGeom>
        </p:spPr>
        <p:txBody>
          <a:bodyPr wrap="none">
            <a:spAutoFit/>
          </a:bodyPr>
          <a:lstStyle/>
          <a:p>
            <a:r>
              <a:rPr lang="sv-SE" sz="1400" b="1">
                <a:solidFill>
                  <a:srgbClr val="ACC700"/>
                </a:solidFill>
              </a:rPr>
              <a:t>#EUhealthyworkplaces </a:t>
            </a:r>
          </a:p>
        </p:txBody>
      </p:sp>
    </p:spTree>
    <p:extLst>
      <p:ext uri="{BB962C8B-B14F-4D97-AF65-F5344CB8AC3E}">
        <p14:creationId xmlns:p14="http://schemas.microsoft.com/office/powerpoint/2010/main" val="28825318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520" y="3261138"/>
            <a:ext cx="9433048" cy="554885"/>
          </a:xfrm>
          <a:prstGeom prst="rect">
            <a:avLst/>
          </a:prstGeom>
        </p:spPr>
      </p:pic>
      <p:sp>
        <p:nvSpPr>
          <p:cNvPr id="2" name="Title 1"/>
          <p:cNvSpPr>
            <a:spLocks noGrp="1"/>
          </p:cNvSpPr>
          <p:nvPr>
            <p:ph type="title"/>
          </p:nvPr>
        </p:nvSpPr>
        <p:spPr>
          <a:xfrm>
            <a:off x="611560" y="110013"/>
            <a:ext cx="7560840" cy="432267"/>
          </a:xfrm>
        </p:spPr>
        <p:txBody>
          <a:bodyPr vert="horz" lIns="0" tIns="0" rIns="0" bIns="0" rtlCol="0" anchor="ctr" anchorCtr="0">
            <a:noAutofit/>
          </a:bodyPr>
          <a:lstStyle/>
          <a:p>
            <a:pPr>
              <a:spcBef>
                <a:spcPct val="0"/>
              </a:spcBef>
            </a:pPr>
            <a:r>
              <a:rPr lang="sv-SE" sz="2400"/>
              <a:t>Reumatiska och kroniska belastningsbesvär</a:t>
            </a:r>
          </a:p>
        </p:txBody>
      </p:sp>
      <p:sp>
        <p:nvSpPr>
          <p:cNvPr id="3" name="Text Placeholder 2"/>
          <p:cNvSpPr>
            <a:spLocks noGrp="1"/>
          </p:cNvSpPr>
          <p:nvPr>
            <p:ph type="body" idx="1"/>
          </p:nvPr>
        </p:nvSpPr>
        <p:spPr>
          <a:xfrm>
            <a:off x="578906" y="937422"/>
            <a:ext cx="6225342" cy="2016224"/>
          </a:xfrm>
        </p:spPr>
        <p:txBody>
          <a:bodyPr anchor="ctr">
            <a:noAutofit/>
          </a:bodyPr>
          <a:lstStyle/>
          <a:p>
            <a:pPr marL="0" indent="0">
              <a:spcBef>
                <a:spcPts val="338"/>
              </a:spcBef>
              <a:buSzPct val="95000"/>
              <a:buNone/>
            </a:pPr>
            <a:r>
              <a:rPr lang="sv-SE" sz="2000" b="0">
                <a:sym typeface="Lato Light"/>
              </a:rPr>
              <a:t>Är långvariga, kroniska problem som påverkar</a:t>
            </a:r>
          </a:p>
          <a:p>
            <a:pPr marL="342900" lvl="1" indent="-342900">
              <a:spcBef>
                <a:spcPts val="338"/>
              </a:spcBef>
              <a:buClr>
                <a:schemeClr val="tx2"/>
              </a:buClr>
              <a:buSzPct val="95000"/>
            </a:pPr>
            <a:r>
              <a:rPr lang="sv-SE" sz="2000">
                <a:solidFill>
                  <a:schemeClr val="tx2"/>
                </a:solidFill>
                <a:sym typeface="Lato Light"/>
              </a:rPr>
              <a:t>Muskler, skelett, leder, senor och de vävnader som håller ihop dem </a:t>
            </a:r>
          </a:p>
          <a:p>
            <a:pPr marL="357188" indent="-214313">
              <a:lnSpc>
                <a:spcPct val="150000"/>
              </a:lnSpc>
              <a:buClr>
                <a:srgbClr val="003399"/>
              </a:buClr>
              <a:buSzPts val="600"/>
            </a:pPr>
            <a:endParaRPr lang="en-GB" sz="20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45496" y="3108033"/>
            <a:ext cx="1260000" cy="12600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12086" y="2669860"/>
            <a:ext cx="1260000" cy="1260000"/>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8906" y="2669860"/>
            <a:ext cx="1260000" cy="1260000"/>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76371" y="3108033"/>
            <a:ext cx="1260000" cy="1260000"/>
          </a:xfrm>
          <a:prstGeom prst="rect">
            <a:avLst/>
          </a:prstGeom>
        </p:spPr>
      </p:pic>
    </p:spTree>
    <p:extLst>
      <p:ext uri="{BB962C8B-B14F-4D97-AF65-F5344CB8AC3E}">
        <p14:creationId xmlns:p14="http://schemas.microsoft.com/office/powerpoint/2010/main" val="24512710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0013"/>
            <a:ext cx="7560840" cy="432267"/>
          </a:xfrm>
        </p:spPr>
        <p:txBody>
          <a:bodyPr vert="horz" lIns="0" tIns="0" rIns="0" bIns="0" rtlCol="0" anchor="ctr" anchorCtr="0">
            <a:noAutofit/>
          </a:bodyPr>
          <a:lstStyle/>
          <a:p>
            <a:pPr>
              <a:spcBef>
                <a:spcPct val="0"/>
              </a:spcBef>
            </a:pPr>
            <a:r>
              <a:rPr lang="sv-SE" sz="2400"/>
              <a:t>Reumatiska och kroniska belastningsbesvär</a:t>
            </a:r>
          </a:p>
        </p:txBody>
      </p:sp>
      <p:sp>
        <p:nvSpPr>
          <p:cNvPr id="3" name="Text Placeholder 2"/>
          <p:cNvSpPr>
            <a:spLocks noGrp="1"/>
          </p:cNvSpPr>
          <p:nvPr>
            <p:ph type="body" idx="1"/>
          </p:nvPr>
        </p:nvSpPr>
        <p:spPr>
          <a:xfrm>
            <a:off x="611560" y="987574"/>
            <a:ext cx="4752528" cy="3744416"/>
          </a:xfrm>
        </p:spPr>
        <p:txBody>
          <a:bodyPr anchor="ctr">
            <a:noAutofit/>
          </a:bodyPr>
          <a:lstStyle/>
          <a:p>
            <a:pPr marL="0" indent="0">
              <a:spcBef>
                <a:spcPts val="338"/>
              </a:spcBef>
              <a:buSzPct val="95000"/>
              <a:buNone/>
            </a:pPr>
            <a:r>
              <a:rPr lang="sv-SE" sz="2000" b="0">
                <a:sym typeface="Lato Light"/>
              </a:rPr>
              <a:t>De omfattar</a:t>
            </a:r>
          </a:p>
          <a:p>
            <a:pPr marL="342900" lvl="1" indent="-342900">
              <a:spcBef>
                <a:spcPts val="338"/>
              </a:spcBef>
              <a:buClr>
                <a:schemeClr val="tx2"/>
              </a:buClr>
              <a:buSzPct val="95000"/>
            </a:pPr>
            <a:r>
              <a:rPr lang="sv-SE" sz="2000">
                <a:solidFill>
                  <a:schemeClr val="tx2"/>
                </a:solidFill>
                <a:sym typeface="Lato Light"/>
              </a:rPr>
              <a:t>Reumatism, artrit, osteoartrit, osteoporos, fibromyalgi, gikt, ischias…</a:t>
            </a:r>
          </a:p>
          <a:p>
            <a:pPr marL="342900" lvl="1" indent="-342900">
              <a:spcBef>
                <a:spcPts val="338"/>
              </a:spcBef>
              <a:buClr>
                <a:schemeClr val="tx2"/>
              </a:buClr>
              <a:buSzPct val="95000"/>
            </a:pPr>
            <a:r>
              <a:rPr lang="sv-SE" sz="2000">
                <a:solidFill>
                  <a:schemeClr val="tx2"/>
                </a:solidFill>
                <a:sym typeface="Lato Light"/>
              </a:rPr>
              <a:t>Störningar utan exakt orsak (ryggsmärta, axelvärk osv.)</a:t>
            </a:r>
          </a:p>
          <a:p>
            <a:pPr marL="357188" indent="-214313">
              <a:lnSpc>
                <a:spcPct val="150000"/>
              </a:lnSpc>
              <a:buClr>
                <a:srgbClr val="003399"/>
              </a:buClr>
              <a:buSzPts val="600"/>
            </a:pPr>
            <a:endParaRPr lang="en-GB" sz="2000" dirty="0"/>
          </a:p>
        </p:txBody>
      </p:sp>
      <p:grpSp>
        <p:nvGrpSpPr>
          <p:cNvPr id="5" name="Group 4"/>
          <p:cNvGrpSpPr/>
          <p:nvPr/>
        </p:nvGrpSpPr>
        <p:grpSpPr>
          <a:xfrm>
            <a:off x="5508104" y="915566"/>
            <a:ext cx="2295718" cy="3443578"/>
            <a:chOff x="5508104" y="915566"/>
            <a:chExt cx="2295718" cy="3443578"/>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08104" y="915566"/>
              <a:ext cx="2295718" cy="3443578"/>
            </a:xfrm>
            <a:prstGeom prst="rect">
              <a:avLst/>
            </a:prstGeom>
            <a:ln>
              <a:noFill/>
            </a:ln>
            <a:effectLst>
              <a:softEdge rad="112500"/>
            </a:effectLst>
          </p:spPr>
        </p:pic>
        <p:sp>
          <p:nvSpPr>
            <p:cNvPr id="7" name="CasellaDiTesto 13">
              <a:extLst>
                <a:ext uri="{FF2B5EF4-FFF2-40B4-BE49-F238E27FC236}">
                  <a16:creationId xmlns:a16="http://schemas.microsoft.com/office/drawing/2014/main" id="{EC00D3BC-E647-BD4A-BC0D-5B0D01FCAF74}"/>
                </a:ext>
              </a:extLst>
            </p:cNvPr>
            <p:cNvSpPr txBox="1"/>
            <p:nvPr/>
          </p:nvSpPr>
          <p:spPr>
            <a:xfrm rot="16200000">
              <a:off x="6773996" y="3322083"/>
              <a:ext cx="1721625" cy="76944"/>
            </a:xfrm>
            <a:prstGeom prst="rect">
              <a:avLst/>
            </a:prstGeom>
            <a:noFill/>
          </p:spPr>
          <p:txBody>
            <a:bodyPr wrap="none" lIns="0" tIns="0" rIns="0" bIns="0" rtlCol="0">
              <a:spAutoFit/>
            </a:bodyPr>
            <a:lstStyle/>
            <a:p>
              <a:pPr algn="ctr"/>
              <a:r>
                <a:rPr lang="sv-SE" sz="500" b="1">
                  <a:solidFill>
                    <a:schemeClr val="bg1"/>
                  </a:solidFill>
                </a:rPr>
                <a:t>© CC0 Creative Commons  (Pexels, Karolina Grabowska)</a:t>
              </a:r>
            </a:p>
          </p:txBody>
        </p:sp>
      </p:grpSp>
    </p:spTree>
    <p:extLst>
      <p:ext uri="{BB962C8B-B14F-4D97-AF65-F5344CB8AC3E}">
        <p14:creationId xmlns:p14="http://schemas.microsoft.com/office/powerpoint/2010/main" val="39917233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0013"/>
            <a:ext cx="7560840" cy="432267"/>
          </a:xfrm>
        </p:spPr>
        <p:txBody>
          <a:bodyPr vert="horz" lIns="0" tIns="0" rIns="0" bIns="0" rtlCol="0" anchor="ctr" anchorCtr="0">
            <a:noAutofit/>
          </a:bodyPr>
          <a:lstStyle/>
          <a:p>
            <a:pPr>
              <a:spcBef>
                <a:spcPct val="0"/>
              </a:spcBef>
            </a:pPr>
            <a:r>
              <a:rPr lang="sv-SE" sz="2400"/>
              <a:t>Reumatiska och kroniska belastningsbesvär</a:t>
            </a:r>
          </a:p>
        </p:txBody>
      </p:sp>
      <p:sp>
        <p:nvSpPr>
          <p:cNvPr id="3" name="Text Placeholder 2"/>
          <p:cNvSpPr>
            <a:spLocks noGrp="1"/>
          </p:cNvSpPr>
          <p:nvPr>
            <p:ph type="body" idx="1"/>
          </p:nvPr>
        </p:nvSpPr>
        <p:spPr>
          <a:xfrm>
            <a:off x="611560" y="987574"/>
            <a:ext cx="5616624" cy="3744416"/>
          </a:xfrm>
        </p:spPr>
        <p:txBody>
          <a:bodyPr anchor="ctr">
            <a:noAutofit/>
          </a:bodyPr>
          <a:lstStyle/>
          <a:p>
            <a:pPr marL="0" indent="0">
              <a:spcBef>
                <a:spcPts val="338"/>
              </a:spcBef>
              <a:buSzPct val="95000"/>
              <a:buNone/>
            </a:pPr>
            <a:r>
              <a:rPr lang="sv-SE" sz="2000" b="0" dirty="0">
                <a:sym typeface="Lato Light"/>
              </a:rPr>
              <a:t>Besvär som orsakas eller förvärras av arbete kallas </a:t>
            </a:r>
            <a:r>
              <a:rPr lang="sv-SE" sz="2000" b="0" dirty="0">
                <a:solidFill>
                  <a:srgbClr val="ACC700"/>
                </a:solidFill>
                <a:sym typeface="Lato Light"/>
              </a:rPr>
              <a:t>arbetsrelaterade belastningsbesvär</a:t>
            </a:r>
            <a:br>
              <a:rPr lang="sv-SE" sz="2000" b="0" dirty="0">
                <a:solidFill>
                  <a:srgbClr val="ACC700"/>
                </a:solidFill>
                <a:sym typeface="Lato Light"/>
              </a:rPr>
            </a:br>
            <a:r>
              <a:rPr lang="sv-SE" sz="2000" b="0" dirty="0">
                <a:solidFill>
                  <a:schemeClr val="tx2"/>
                </a:solidFill>
                <a:sym typeface="Lato Light"/>
              </a:rPr>
              <a:t>(</a:t>
            </a:r>
            <a:r>
              <a:rPr lang="sv-SE" sz="2000" b="0" dirty="0">
                <a:solidFill>
                  <a:srgbClr val="ACC700"/>
                </a:solidFill>
                <a:sym typeface="Lato Light"/>
              </a:rPr>
              <a:t>eller </a:t>
            </a:r>
            <a:r>
              <a:rPr lang="sv-SE" sz="2000" b="0" dirty="0" err="1">
                <a:solidFill>
                  <a:srgbClr val="ACC700"/>
                </a:solidFill>
                <a:sym typeface="Lato Light"/>
              </a:rPr>
              <a:t>muskuloskeletala</a:t>
            </a:r>
            <a:r>
              <a:rPr lang="sv-SE" sz="2000" b="0" dirty="0">
                <a:solidFill>
                  <a:srgbClr val="ACC700"/>
                </a:solidFill>
                <a:sym typeface="Lato Light"/>
              </a:rPr>
              <a:t> belastningsbesvär</a:t>
            </a:r>
            <a:r>
              <a:rPr lang="sv-SE" sz="2000" b="0" dirty="0">
                <a:solidFill>
                  <a:schemeClr val="tx2"/>
                </a:solidFill>
                <a:sym typeface="Lato Light"/>
              </a:rPr>
              <a:t>)</a:t>
            </a:r>
          </a:p>
          <a:p>
            <a:pPr marL="357188" indent="-214313">
              <a:lnSpc>
                <a:spcPct val="150000"/>
              </a:lnSpc>
              <a:buClr>
                <a:srgbClr val="003399"/>
              </a:buClr>
              <a:buSzPts val="600"/>
            </a:pPr>
            <a:endParaRPr lang="en-GB" sz="2000"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27984" y="1203598"/>
            <a:ext cx="4473373" cy="4189234"/>
          </a:xfrm>
          <a:prstGeom prst="rect">
            <a:avLst/>
          </a:prstGeom>
        </p:spPr>
      </p:pic>
    </p:spTree>
    <p:extLst>
      <p:ext uri="{BB962C8B-B14F-4D97-AF65-F5344CB8AC3E}">
        <p14:creationId xmlns:p14="http://schemas.microsoft.com/office/powerpoint/2010/main" val="25518831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2008" y="135000"/>
            <a:ext cx="7938424" cy="367200"/>
          </a:xfrm>
        </p:spPr>
        <p:txBody>
          <a:bodyPr/>
          <a:lstStyle/>
          <a:p>
            <a:r>
              <a:rPr lang="sv-SE" sz="2400"/>
              <a:t>Hur påverkas enskilda personer av kroniska belastningsbesvär?</a:t>
            </a:r>
          </a:p>
        </p:txBody>
      </p:sp>
      <p:sp>
        <p:nvSpPr>
          <p:cNvPr id="3" name="Text Placeholder 2"/>
          <p:cNvSpPr>
            <a:spLocks noGrp="1"/>
          </p:cNvSpPr>
          <p:nvPr>
            <p:ph sz="half" idx="1"/>
          </p:nvPr>
        </p:nvSpPr>
        <p:spPr>
          <a:xfrm>
            <a:off x="984955" y="1357569"/>
            <a:ext cx="7475477" cy="1934261"/>
          </a:xfrm>
        </p:spPr>
        <p:txBody>
          <a:bodyPr>
            <a:noAutofit/>
          </a:bodyPr>
          <a:lstStyle/>
          <a:p>
            <a:pPr marL="0" indent="0">
              <a:buNone/>
            </a:pPr>
            <a:r>
              <a:rPr lang="sv-SE" sz="2000"/>
              <a:t>Svårigheter att utföra vissa arbetsuppgifter</a:t>
            </a:r>
          </a:p>
          <a:p>
            <a:pPr marL="0" indent="0">
              <a:buNone/>
            </a:pPr>
            <a:r>
              <a:rPr lang="sv-SE" sz="2000" b="0"/>
              <a:t>Kan</a:t>
            </a:r>
            <a:r>
              <a:rPr lang="sv-SE" sz="2000"/>
              <a:t> begränsa </a:t>
            </a:r>
            <a:r>
              <a:rPr lang="sv-SE" sz="2000" b="0"/>
              <a:t>vardagssysslorna, arbetet och fritids-</a:t>
            </a:r>
            <a:r>
              <a:rPr lang="sv-SE" sz="2000"/>
              <a:t>aktiviteterna</a:t>
            </a:r>
          </a:p>
          <a:p>
            <a:pPr marL="0" indent="0">
              <a:buNone/>
            </a:pPr>
            <a:r>
              <a:rPr lang="sv-SE" sz="2000" b="0"/>
              <a:t>Ofta</a:t>
            </a:r>
            <a:r>
              <a:rPr lang="sv-SE" sz="2000"/>
              <a:t> stelhet</a:t>
            </a:r>
          </a:p>
          <a:p>
            <a:pPr marL="0" indent="0">
              <a:buNone/>
            </a:pPr>
            <a:r>
              <a:rPr lang="sv-SE" sz="2000"/>
              <a:t>Trötthet</a:t>
            </a:r>
            <a:r>
              <a:rPr lang="sv-SE" sz="2000" b="0"/>
              <a:t> och </a:t>
            </a:r>
            <a:r>
              <a:rPr lang="sv-SE" sz="2000"/>
              <a:t>utmattning</a:t>
            </a:r>
            <a:r>
              <a:rPr lang="sv-SE" sz="2000" b="0"/>
              <a:t> om sömnen är störd</a:t>
            </a:r>
          </a:p>
          <a:p>
            <a:pPr marL="0" indent="0">
              <a:buNone/>
            </a:pPr>
            <a:r>
              <a:rPr lang="sv-SE" sz="2000" b="0"/>
              <a:t>Smärta </a:t>
            </a:r>
            <a:r>
              <a:rPr lang="sv-SE" sz="2000"/>
              <a:t>syns inte</a:t>
            </a:r>
          </a:p>
          <a:p>
            <a:pPr marL="85725" indent="0">
              <a:buNone/>
            </a:pPr>
            <a:endParaRPr lang="en-GB" sz="1700" dirty="0"/>
          </a:p>
          <a:p>
            <a:pPr marL="0" indent="0">
              <a:buNone/>
            </a:pPr>
            <a:endParaRPr lang="en-GB" sz="1700" dirty="0"/>
          </a:p>
        </p:txBody>
      </p:sp>
      <p:pic>
        <p:nvPicPr>
          <p:cNvPr id="4" name="Picture 3"/>
          <p:cNvPicPr>
            <a:picLocks noChangeAspect="1"/>
          </p:cNvPicPr>
          <p:nvPr/>
        </p:nvPicPr>
        <p:blipFill>
          <a:blip r:embed="rId2"/>
          <a:stretch>
            <a:fillRect/>
          </a:stretch>
        </p:blipFill>
        <p:spPr>
          <a:xfrm rot="10800000" flipV="1">
            <a:off x="607718" y="2415942"/>
            <a:ext cx="288000" cy="288000"/>
          </a:xfrm>
          <a:prstGeom prst="rect">
            <a:avLst/>
          </a:prstGeom>
          <a:solidFill>
            <a:srgbClr val="ACC700"/>
          </a:solidFill>
          <a:ln>
            <a:noFill/>
          </a:ln>
        </p:spPr>
        <p:style>
          <a:lnRef idx="2">
            <a:schemeClr val="accent6"/>
          </a:lnRef>
          <a:fillRef idx="1">
            <a:schemeClr val="lt1"/>
          </a:fillRef>
          <a:effectRef idx="0">
            <a:schemeClr val="accent6"/>
          </a:effectRef>
          <a:fontRef idx="minor">
            <a:schemeClr val="dk1"/>
          </a:fontRef>
        </p:style>
      </p:pic>
      <p:pic>
        <p:nvPicPr>
          <p:cNvPr id="5" name="Picture 4"/>
          <p:cNvPicPr>
            <a:picLocks noChangeAspect="1"/>
          </p:cNvPicPr>
          <p:nvPr/>
        </p:nvPicPr>
        <p:blipFill>
          <a:blip r:embed="rId3"/>
          <a:stretch>
            <a:fillRect/>
          </a:stretch>
        </p:blipFill>
        <p:spPr>
          <a:xfrm>
            <a:off x="607718" y="2771055"/>
            <a:ext cx="288000" cy="288000"/>
          </a:xfrm>
          <a:prstGeom prst="rect">
            <a:avLst/>
          </a:prstGeom>
          <a:solidFill>
            <a:schemeClr val="accent2"/>
          </a:solidFill>
        </p:spPr>
      </p:pic>
      <p:pic>
        <p:nvPicPr>
          <p:cNvPr id="7" name="Picture 6"/>
          <p:cNvPicPr>
            <a:picLocks noChangeAspect="1"/>
          </p:cNvPicPr>
          <p:nvPr/>
        </p:nvPicPr>
        <p:blipFill>
          <a:blip r:embed="rId4"/>
          <a:stretch>
            <a:fillRect/>
          </a:stretch>
        </p:blipFill>
        <p:spPr>
          <a:xfrm>
            <a:off x="607718" y="1387692"/>
            <a:ext cx="288000" cy="278712"/>
          </a:xfrm>
          <a:prstGeom prst="rect">
            <a:avLst/>
          </a:prstGeom>
          <a:solidFill>
            <a:schemeClr val="accent2"/>
          </a:solidFill>
          <a:ln w="19050">
            <a:noFill/>
          </a:ln>
        </p:spPr>
        <p:style>
          <a:lnRef idx="2">
            <a:schemeClr val="accent2"/>
          </a:lnRef>
          <a:fillRef idx="1">
            <a:schemeClr val="lt1"/>
          </a:fillRef>
          <a:effectRef idx="0">
            <a:schemeClr val="accent2"/>
          </a:effectRef>
          <a:fontRef idx="minor">
            <a:schemeClr val="dk1"/>
          </a:fontRef>
        </p:style>
      </p:pic>
      <p:pic>
        <p:nvPicPr>
          <p:cNvPr id="8" name="Picture 7"/>
          <p:cNvPicPr>
            <a:picLocks noChangeAspect="1"/>
          </p:cNvPicPr>
          <p:nvPr/>
        </p:nvPicPr>
        <p:blipFill>
          <a:blip r:embed="rId5"/>
          <a:stretch>
            <a:fillRect/>
          </a:stretch>
        </p:blipFill>
        <p:spPr>
          <a:xfrm>
            <a:off x="611560" y="2067694"/>
            <a:ext cx="288000" cy="288000"/>
          </a:xfrm>
          <a:prstGeom prst="rect">
            <a:avLst/>
          </a:prstGeom>
          <a:solidFill>
            <a:srgbClr val="ACC700"/>
          </a:solidFill>
          <a:ln w="12700">
            <a:noFill/>
          </a:ln>
        </p:spPr>
        <p:style>
          <a:lnRef idx="2">
            <a:schemeClr val="accent2"/>
          </a:lnRef>
          <a:fillRef idx="1">
            <a:schemeClr val="lt1"/>
          </a:fillRef>
          <a:effectRef idx="0">
            <a:schemeClr val="accent2"/>
          </a:effectRef>
          <a:fontRef idx="minor">
            <a:schemeClr val="dk1"/>
          </a:fontRef>
        </p:style>
      </p:pic>
      <p:pic>
        <p:nvPicPr>
          <p:cNvPr id="9" name="Picture 8"/>
          <p:cNvPicPr>
            <a:picLocks noChangeAspect="1"/>
          </p:cNvPicPr>
          <p:nvPr/>
        </p:nvPicPr>
        <p:blipFill>
          <a:blip r:embed="rId6"/>
          <a:stretch>
            <a:fillRect/>
          </a:stretch>
        </p:blipFill>
        <p:spPr>
          <a:xfrm>
            <a:off x="607718" y="1723049"/>
            <a:ext cx="288000" cy="288000"/>
          </a:xfrm>
          <a:prstGeom prst="rect">
            <a:avLst/>
          </a:prstGeom>
          <a:solidFill>
            <a:srgbClr val="ACC700"/>
          </a:solidFill>
          <a:ln>
            <a:noFill/>
          </a:ln>
        </p:spPr>
        <p:style>
          <a:lnRef idx="2">
            <a:schemeClr val="accent6"/>
          </a:lnRef>
          <a:fillRef idx="1">
            <a:schemeClr val="lt1"/>
          </a:fillRef>
          <a:effectRef idx="0">
            <a:schemeClr val="accent6"/>
          </a:effectRef>
          <a:fontRef idx="minor">
            <a:schemeClr val="dk1"/>
          </a:fontRef>
        </p:style>
      </p:pic>
    </p:spTree>
    <p:extLst>
      <p:ext uri="{BB962C8B-B14F-4D97-AF65-F5344CB8AC3E}">
        <p14:creationId xmlns:p14="http://schemas.microsoft.com/office/powerpoint/2010/main" val="2783208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2008" y="135000"/>
            <a:ext cx="7938424" cy="367200"/>
          </a:xfrm>
        </p:spPr>
        <p:txBody>
          <a:bodyPr/>
          <a:lstStyle/>
          <a:p>
            <a:r>
              <a:rPr lang="sv-SE" sz="2400"/>
              <a:t>Hur påverkas enskilda personer av kroniska belastningsbesvär?</a:t>
            </a:r>
          </a:p>
        </p:txBody>
      </p:sp>
      <p:sp>
        <p:nvSpPr>
          <p:cNvPr id="3" name="Text Placeholder 2"/>
          <p:cNvSpPr>
            <a:spLocks noGrp="1"/>
          </p:cNvSpPr>
          <p:nvPr>
            <p:ph sz="half" idx="1"/>
          </p:nvPr>
        </p:nvSpPr>
        <p:spPr>
          <a:xfrm>
            <a:off x="984955" y="1357569"/>
            <a:ext cx="7475477" cy="2366309"/>
          </a:xfrm>
        </p:spPr>
        <p:txBody>
          <a:bodyPr>
            <a:noAutofit/>
          </a:bodyPr>
          <a:lstStyle/>
          <a:p>
            <a:pPr marL="0" indent="0">
              <a:buNone/>
            </a:pPr>
            <a:r>
              <a:rPr lang="sv-SE" sz="2000" b="0"/>
              <a:t>En mindre svår smärta kan ändå vara </a:t>
            </a:r>
            <a:r>
              <a:rPr lang="sv-SE" sz="2000"/>
              <a:t>ihållande</a:t>
            </a:r>
            <a:r>
              <a:rPr lang="sv-SE" sz="2000" b="0"/>
              <a:t> och </a:t>
            </a:r>
            <a:r>
              <a:rPr lang="sv-SE" sz="2000"/>
              <a:t>utmattande</a:t>
            </a:r>
          </a:p>
          <a:p>
            <a:pPr marL="0" indent="0">
              <a:buNone/>
            </a:pPr>
            <a:r>
              <a:rPr lang="sv-SE" sz="2000" b="0"/>
              <a:t>Smärtan kan vara </a:t>
            </a:r>
            <a:r>
              <a:rPr lang="sv-SE" sz="2000"/>
              <a:t>oberäknelig</a:t>
            </a:r>
            <a:r>
              <a:rPr lang="sv-SE" sz="2000" b="0"/>
              <a:t> och vissa besvär varierar med skov, vilket innebär bra och dåliga dagar</a:t>
            </a:r>
          </a:p>
          <a:p>
            <a:pPr marL="0" indent="0">
              <a:buNone/>
            </a:pPr>
            <a:r>
              <a:rPr lang="sv-SE" sz="2000" b="0"/>
              <a:t>Den som drabbas blir frustrerad av att </a:t>
            </a:r>
            <a:r>
              <a:rPr lang="sv-SE" sz="2000"/>
              <a:t>andra inte tror dem</a:t>
            </a:r>
          </a:p>
          <a:p>
            <a:pPr marL="0" indent="0">
              <a:buNone/>
            </a:pPr>
            <a:r>
              <a:rPr lang="sv-SE" sz="2000"/>
              <a:t>Rädsla</a:t>
            </a:r>
            <a:r>
              <a:rPr lang="sv-SE" sz="2000" b="0"/>
              <a:t> för framtiden: Kommer jag att bli sämre? Kommer jag att förlora jobbet?</a:t>
            </a:r>
          </a:p>
          <a:p>
            <a:pPr marL="0" indent="0">
              <a:buNone/>
            </a:pPr>
            <a:r>
              <a:rPr lang="sv-SE" sz="2000"/>
              <a:t>Stress</a:t>
            </a:r>
            <a:r>
              <a:rPr lang="sv-SE" sz="2000" b="0"/>
              <a:t>, ångest eller depression gör det svårare att ignorera smärtan</a:t>
            </a:r>
          </a:p>
          <a:p>
            <a:pPr marL="85725" indent="0">
              <a:buNone/>
            </a:pPr>
            <a:endParaRPr lang="en-GB" sz="1700" dirty="0"/>
          </a:p>
          <a:p>
            <a:pPr marL="0" indent="0">
              <a:buNone/>
            </a:pPr>
            <a:endParaRPr lang="en-GB" sz="1700" dirty="0"/>
          </a:p>
        </p:txBody>
      </p:sp>
      <p:pic>
        <p:nvPicPr>
          <p:cNvPr id="6" name="Picture 5"/>
          <p:cNvPicPr>
            <a:picLocks noChangeAspect="1"/>
          </p:cNvPicPr>
          <p:nvPr/>
        </p:nvPicPr>
        <p:blipFill>
          <a:blip r:embed="rId2"/>
          <a:stretch>
            <a:fillRect/>
          </a:stretch>
        </p:blipFill>
        <p:spPr>
          <a:xfrm>
            <a:off x="617935" y="2367245"/>
            <a:ext cx="288000" cy="288000"/>
          </a:xfrm>
          <a:prstGeom prst="rect">
            <a:avLst/>
          </a:prstGeom>
          <a:solidFill>
            <a:schemeClr val="accent2"/>
          </a:solidFill>
        </p:spPr>
      </p:pic>
      <p:pic>
        <p:nvPicPr>
          <p:cNvPr id="10" name="Picture 9"/>
          <p:cNvPicPr>
            <a:picLocks noChangeAspect="1"/>
          </p:cNvPicPr>
          <p:nvPr/>
        </p:nvPicPr>
        <p:blipFill>
          <a:blip r:embed="rId3"/>
          <a:stretch>
            <a:fillRect/>
          </a:stretch>
        </p:blipFill>
        <p:spPr>
          <a:xfrm>
            <a:off x="607718" y="2725148"/>
            <a:ext cx="288000" cy="288000"/>
          </a:xfrm>
          <a:prstGeom prst="rect">
            <a:avLst/>
          </a:prstGeom>
          <a:solidFill>
            <a:schemeClr val="accent2"/>
          </a:solidFill>
        </p:spPr>
      </p:pic>
      <p:pic>
        <p:nvPicPr>
          <p:cNvPr id="12" name="Picture 11"/>
          <p:cNvPicPr>
            <a:picLocks noChangeAspect="1"/>
          </p:cNvPicPr>
          <p:nvPr/>
        </p:nvPicPr>
        <p:blipFill>
          <a:blip r:embed="rId4"/>
          <a:stretch>
            <a:fillRect/>
          </a:stretch>
        </p:blipFill>
        <p:spPr>
          <a:xfrm>
            <a:off x="607718" y="3083051"/>
            <a:ext cx="288000" cy="288000"/>
          </a:xfrm>
          <a:prstGeom prst="rect">
            <a:avLst/>
          </a:prstGeom>
          <a:solidFill>
            <a:schemeClr val="accent2"/>
          </a:solidFill>
        </p:spPr>
      </p:pic>
      <p:pic>
        <p:nvPicPr>
          <p:cNvPr id="14" name="Picture 13"/>
          <p:cNvPicPr>
            <a:picLocks noChangeAspect="1"/>
          </p:cNvPicPr>
          <p:nvPr/>
        </p:nvPicPr>
        <p:blipFill>
          <a:blip r:embed="rId5"/>
          <a:stretch>
            <a:fillRect/>
          </a:stretch>
        </p:blipFill>
        <p:spPr>
          <a:xfrm>
            <a:off x="617935" y="1419622"/>
            <a:ext cx="288000" cy="288000"/>
          </a:xfrm>
          <a:prstGeom prst="rect">
            <a:avLst/>
          </a:prstGeom>
          <a:solidFill>
            <a:schemeClr val="accent2"/>
          </a:solidFill>
        </p:spPr>
      </p:pic>
      <p:pic>
        <p:nvPicPr>
          <p:cNvPr id="15" name="Picture 14"/>
          <p:cNvPicPr>
            <a:picLocks noChangeAspect="1"/>
          </p:cNvPicPr>
          <p:nvPr/>
        </p:nvPicPr>
        <p:blipFill>
          <a:blip r:embed="rId5"/>
          <a:stretch>
            <a:fillRect/>
          </a:stretch>
        </p:blipFill>
        <p:spPr>
          <a:xfrm>
            <a:off x="607718" y="1777525"/>
            <a:ext cx="288000" cy="288000"/>
          </a:xfrm>
          <a:prstGeom prst="rect">
            <a:avLst/>
          </a:prstGeom>
          <a:solidFill>
            <a:schemeClr val="accent2"/>
          </a:solidFill>
        </p:spPr>
      </p:pic>
    </p:spTree>
    <p:extLst>
      <p:ext uri="{BB962C8B-B14F-4D97-AF65-F5344CB8AC3E}">
        <p14:creationId xmlns:p14="http://schemas.microsoft.com/office/powerpoint/2010/main" val="8244235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52541"/>
            <a:ext cx="8424936" cy="430977"/>
          </a:xfrm>
        </p:spPr>
        <p:txBody>
          <a:bodyPr/>
          <a:lstStyle/>
          <a:p>
            <a:r>
              <a:rPr lang="sv-SE" sz="2400"/>
              <a:t>Kroniska belastningsbesvär kan påverka människors arbetsförmåga, men...</a:t>
            </a:r>
          </a:p>
        </p:txBody>
      </p:sp>
      <p:sp>
        <p:nvSpPr>
          <p:cNvPr id="3" name="Text Placeholder 2"/>
          <p:cNvSpPr>
            <a:spLocks noGrp="1"/>
          </p:cNvSpPr>
          <p:nvPr>
            <p:ph type="body" idx="1"/>
          </p:nvPr>
        </p:nvSpPr>
        <p:spPr>
          <a:xfrm>
            <a:off x="395536" y="843558"/>
            <a:ext cx="8352928" cy="2016224"/>
          </a:xfrm>
        </p:spPr>
        <p:txBody>
          <a:bodyPr anchor="ctr">
            <a:noAutofit/>
          </a:bodyPr>
          <a:lstStyle/>
          <a:p>
            <a:pPr marL="0" indent="0">
              <a:spcBef>
                <a:spcPts val="338"/>
              </a:spcBef>
              <a:buNone/>
            </a:pPr>
            <a:r>
              <a:rPr lang="sv-SE" sz="2000" b="0"/>
              <a:t>Människor måste inte vara arbetsföra till 100 procent. </a:t>
            </a:r>
          </a:p>
          <a:p>
            <a:pPr marL="0" indent="0">
              <a:spcBef>
                <a:spcPts val="338"/>
              </a:spcBef>
              <a:buNone/>
            </a:pPr>
            <a:r>
              <a:rPr lang="sv-SE" sz="2000" b="0"/>
              <a:t>Arbetstagare med kroniska belastningsbesvär:</a:t>
            </a:r>
          </a:p>
          <a:p>
            <a:pPr marL="457200" indent="-457200">
              <a:spcBef>
                <a:spcPts val="338"/>
              </a:spcBef>
              <a:buFont typeface="+mj-lt"/>
              <a:buAutoNum type="arabicPeriod"/>
            </a:pPr>
            <a:r>
              <a:rPr lang="sv-SE" sz="2000" b="0"/>
              <a:t>Hittar sätt att komma runt sina problem </a:t>
            </a:r>
          </a:p>
          <a:p>
            <a:pPr marL="457200" indent="-457200">
              <a:spcBef>
                <a:spcPts val="338"/>
              </a:spcBef>
              <a:buFont typeface="+mj-lt"/>
              <a:buAutoNum type="arabicPeriod"/>
            </a:pPr>
            <a:r>
              <a:rPr lang="sv-SE" sz="2000" b="0"/>
              <a:t>Är produktiva och motiverade </a:t>
            </a:r>
          </a:p>
          <a:p>
            <a:pPr marL="457200" indent="-457200">
              <a:spcBef>
                <a:spcPts val="338"/>
              </a:spcBef>
              <a:buFont typeface="+mj-lt"/>
              <a:buAutoNum type="arabicPeriod"/>
            </a:pPr>
            <a:r>
              <a:rPr lang="sv-SE" sz="2000" b="0"/>
              <a:t>Kan fortsätta arbeta med rätt anpassningar</a:t>
            </a:r>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r="21945"/>
          <a:stretch/>
        </p:blipFill>
        <p:spPr>
          <a:xfrm>
            <a:off x="2483768" y="3219822"/>
            <a:ext cx="3384376" cy="1296691"/>
          </a:xfrm>
          <a:prstGeom prst="rect">
            <a:avLst/>
          </a:prstGeom>
        </p:spPr>
      </p:pic>
    </p:spTree>
    <p:extLst>
      <p:ext uri="{BB962C8B-B14F-4D97-AF65-F5344CB8AC3E}">
        <p14:creationId xmlns:p14="http://schemas.microsoft.com/office/powerpoint/2010/main" val="34227824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259" y="123478"/>
            <a:ext cx="7559873" cy="367200"/>
          </a:xfrm>
        </p:spPr>
        <p:txBody>
          <a:bodyPr/>
          <a:lstStyle/>
          <a:p>
            <a:r>
              <a:rPr lang="sv-SE" sz="2400"/>
              <a:t>Tidigt ingripande</a:t>
            </a:r>
          </a:p>
        </p:txBody>
      </p:sp>
      <p:sp>
        <p:nvSpPr>
          <p:cNvPr id="3" name="Text Placeholder 2"/>
          <p:cNvSpPr>
            <a:spLocks noGrp="1"/>
          </p:cNvSpPr>
          <p:nvPr>
            <p:ph type="body" idx="1"/>
          </p:nvPr>
        </p:nvSpPr>
        <p:spPr>
          <a:xfrm>
            <a:off x="395536" y="987574"/>
            <a:ext cx="8064896" cy="2376264"/>
          </a:xfrm>
        </p:spPr>
        <p:txBody>
          <a:bodyPr>
            <a:normAutofit/>
          </a:bodyPr>
          <a:lstStyle/>
          <a:p>
            <a:pPr marL="457200" lvl="0" indent="-457200">
              <a:lnSpc>
                <a:spcPct val="110000"/>
              </a:lnSpc>
              <a:spcBef>
                <a:spcPts val="338"/>
              </a:spcBef>
              <a:buFont typeface="+mj-lt"/>
              <a:buAutoNum type="arabicPeriod"/>
            </a:pPr>
            <a:r>
              <a:rPr lang="sv-SE" sz="2000" b="0"/>
              <a:t>Att dölja problemet gör det värre</a:t>
            </a:r>
          </a:p>
          <a:p>
            <a:pPr marL="457200" lvl="0" indent="-457200">
              <a:lnSpc>
                <a:spcPct val="110000"/>
              </a:lnSpc>
              <a:spcBef>
                <a:spcPts val="338"/>
              </a:spcBef>
              <a:buFont typeface="+mj-lt"/>
              <a:buAutoNum type="arabicPeriod"/>
            </a:pPr>
            <a:r>
              <a:rPr lang="sv-SE" sz="2000" b="0"/>
              <a:t>Ju tidigare desto bättre</a:t>
            </a:r>
          </a:p>
          <a:p>
            <a:pPr marL="457200" indent="-457200">
              <a:lnSpc>
                <a:spcPct val="110000"/>
              </a:lnSpc>
              <a:spcBef>
                <a:spcPts val="338"/>
              </a:spcBef>
              <a:buFont typeface="+mj-lt"/>
              <a:buAutoNum type="arabicPeriod"/>
            </a:pPr>
            <a:r>
              <a:rPr lang="sv-SE" sz="2000" b="0"/>
              <a:t>Möjliggör samtal med arbetstagarna </a:t>
            </a:r>
          </a:p>
          <a:p>
            <a:pPr marL="457200" indent="-457200">
              <a:lnSpc>
                <a:spcPct val="110000"/>
              </a:lnSpc>
              <a:spcBef>
                <a:spcPts val="338"/>
              </a:spcBef>
              <a:buFont typeface="+mj-lt"/>
              <a:buAutoNum type="arabicPeriod"/>
            </a:pPr>
            <a:r>
              <a:rPr lang="sv-SE" sz="2000" b="0"/>
              <a:t>Agera på resultatet</a:t>
            </a:r>
          </a:p>
          <a:p>
            <a:pPr marL="457200" indent="-457200">
              <a:lnSpc>
                <a:spcPct val="110000"/>
              </a:lnSpc>
              <a:spcBef>
                <a:spcPts val="338"/>
              </a:spcBef>
              <a:buFont typeface="+mj-lt"/>
              <a:buAutoNum type="arabicPeriod"/>
            </a:pPr>
            <a:r>
              <a:rPr lang="sv-SE" sz="2000" b="0"/>
              <a:t>Tidig tillgång till professionellt stöd</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03798"/>
            <a:ext cx="8892480" cy="1468470"/>
          </a:xfrm>
          <a:prstGeom prst="rect">
            <a:avLst/>
          </a:prstGeom>
        </p:spPr>
      </p:pic>
    </p:spTree>
    <p:extLst>
      <p:ext uri="{BB962C8B-B14F-4D97-AF65-F5344CB8AC3E}">
        <p14:creationId xmlns:p14="http://schemas.microsoft.com/office/powerpoint/2010/main" val="9322549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5617" y="168320"/>
            <a:ext cx="7559873" cy="367200"/>
          </a:xfrm>
        </p:spPr>
        <p:txBody>
          <a:bodyPr/>
          <a:lstStyle/>
          <a:p>
            <a:r>
              <a:rPr lang="sv-SE" sz="2400"/>
              <a:t>Centrala principer för att ta itu med kroniska belastningsbesvär</a:t>
            </a:r>
          </a:p>
        </p:txBody>
      </p:sp>
      <p:sp>
        <p:nvSpPr>
          <p:cNvPr id="3" name="Text Placeholder 2"/>
          <p:cNvSpPr>
            <a:spLocks noGrp="1"/>
          </p:cNvSpPr>
          <p:nvPr>
            <p:ph type="body" idx="1"/>
          </p:nvPr>
        </p:nvSpPr>
        <p:spPr>
          <a:xfrm>
            <a:off x="395536" y="843558"/>
            <a:ext cx="6642280" cy="1171880"/>
          </a:xfrm>
        </p:spPr>
        <p:txBody>
          <a:bodyPr>
            <a:normAutofit/>
          </a:bodyPr>
          <a:lstStyle/>
          <a:p>
            <a:pPr marL="0" indent="0">
              <a:spcBef>
                <a:spcPts val="338"/>
              </a:spcBef>
              <a:buSzPct val="95000"/>
              <a:buNone/>
            </a:pPr>
            <a:r>
              <a:rPr lang="sv-SE" sz="2000" b="0"/>
              <a:t>Människor med kroniska belastningsbesvär behöver kunna minimera, hantera och hitta sätt att komma runt sina problem. Detta kräver:</a:t>
            </a:r>
          </a:p>
          <a:p>
            <a:pPr marL="85725" indent="0">
              <a:buNone/>
            </a:pPr>
            <a:endParaRPr lang="en-US" sz="2000" dirty="0">
              <a:solidFill>
                <a:schemeClr val="tx1"/>
              </a:solidFill>
              <a:ea typeface="Lato Light"/>
              <a:cs typeface="Lato Light"/>
              <a:sym typeface="Lato Light"/>
            </a:endParaRPr>
          </a:p>
          <a:p>
            <a:pPr marL="85725" indent="0">
              <a:buNone/>
            </a:pPr>
            <a:endParaRPr lang="en-US" sz="2000" dirty="0">
              <a:solidFill>
                <a:schemeClr val="accent1"/>
              </a:solidFill>
              <a:ea typeface="Lato Light"/>
              <a:cs typeface="Lato Light"/>
              <a:sym typeface="Lato Light"/>
            </a:endParaRPr>
          </a:p>
          <a:p>
            <a:pPr marL="85725" indent="0">
              <a:buNone/>
            </a:pPr>
            <a:endParaRPr lang="en-US" sz="2000" dirty="0">
              <a:solidFill>
                <a:schemeClr val="tx1"/>
              </a:solidFill>
            </a:endParaRPr>
          </a:p>
          <a:p>
            <a:pPr marL="85725" indent="0">
              <a:buNone/>
            </a:pPr>
            <a:endParaRPr lang="en-GB" sz="2000" dirty="0">
              <a:solidFill>
                <a:schemeClr val="tx1"/>
              </a:solidFill>
            </a:endParaRPr>
          </a:p>
          <a:p>
            <a:pPr lvl="1"/>
            <a:endParaRPr lang="en-GB" sz="2000" dirty="0"/>
          </a:p>
        </p:txBody>
      </p:sp>
      <p:grpSp>
        <p:nvGrpSpPr>
          <p:cNvPr id="15" name="Group 14"/>
          <p:cNvGrpSpPr/>
          <p:nvPr/>
        </p:nvGrpSpPr>
        <p:grpSpPr>
          <a:xfrm>
            <a:off x="-245733" y="1347614"/>
            <a:ext cx="3521589" cy="3199058"/>
            <a:chOff x="89434" y="1853015"/>
            <a:chExt cx="3521589" cy="3199058"/>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434" y="1853015"/>
              <a:ext cx="3199058" cy="3199058"/>
            </a:xfrm>
            <a:prstGeom prst="rect">
              <a:avLst/>
            </a:prstGeom>
          </p:spPr>
        </p:pic>
        <p:sp>
          <p:nvSpPr>
            <p:cNvPr id="9" name="TextBox 8"/>
            <p:cNvSpPr txBox="1"/>
            <p:nvPr/>
          </p:nvSpPr>
          <p:spPr>
            <a:xfrm>
              <a:off x="802711" y="3253105"/>
              <a:ext cx="2808312" cy="400110"/>
            </a:xfrm>
            <a:prstGeom prst="rect">
              <a:avLst/>
            </a:prstGeom>
            <a:noFill/>
          </p:spPr>
          <p:txBody>
            <a:bodyPr wrap="square" rtlCol="0">
              <a:spAutoFit/>
            </a:bodyPr>
            <a:lstStyle/>
            <a:p>
              <a:pPr marL="95250" indent="-9525">
                <a:spcBef>
                  <a:spcPts val="0"/>
                </a:spcBef>
                <a:buFont typeface="+mj-lt"/>
                <a:buAutoNum type="arabicPeriod"/>
              </a:pPr>
              <a:r>
                <a:rPr lang="sv-SE" sz="2000" dirty="0">
                  <a:solidFill>
                    <a:srgbClr val="003399"/>
                  </a:solidFill>
                  <a:latin typeface="+mj-lt"/>
                  <a:ea typeface="Lato"/>
                  <a:cs typeface="Lato"/>
                </a:rPr>
                <a:t> Förståelse</a:t>
              </a:r>
            </a:p>
          </p:txBody>
        </p:sp>
      </p:grpSp>
      <p:grpSp>
        <p:nvGrpSpPr>
          <p:cNvPr id="16" name="Group 15"/>
          <p:cNvGrpSpPr/>
          <p:nvPr/>
        </p:nvGrpSpPr>
        <p:grpSpPr>
          <a:xfrm>
            <a:off x="1821065" y="1931673"/>
            <a:ext cx="3399007" cy="3229554"/>
            <a:chOff x="2561472" y="1668442"/>
            <a:chExt cx="3399007" cy="3229554"/>
          </a:xfrm>
        </p:grpSpPr>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61472" y="1668442"/>
              <a:ext cx="3229554" cy="3229554"/>
            </a:xfrm>
            <a:prstGeom prst="rect">
              <a:avLst/>
            </a:prstGeom>
          </p:spPr>
        </p:pic>
        <p:sp>
          <p:nvSpPr>
            <p:cNvPr id="10" name="TextBox 9"/>
            <p:cNvSpPr txBox="1"/>
            <p:nvPr/>
          </p:nvSpPr>
          <p:spPr>
            <a:xfrm>
              <a:off x="3152167" y="3083164"/>
              <a:ext cx="2808312" cy="400110"/>
            </a:xfrm>
            <a:prstGeom prst="rect">
              <a:avLst/>
            </a:prstGeom>
            <a:noFill/>
          </p:spPr>
          <p:txBody>
            <a:bodyPr wrap="square" rtlCol="0">
              <a:spAutoFit/>
            </a:bodyPr>
            <a:lstStyle/>
            <a:p>
              <a:pPr marL="95250" indent="-9525">
                <a:spcBef>
                  <a:spcPts val="0"/>
                </a:spcBef>
                <a:buFont typeface="+mj-lt"/>
                <a:buAutoNum type="arabicPeriod" startAt="2"/>
              </a:pPr>
              <a:r>
                <a:rPr lang="sv-SE" sz="2000" dirty="0">
                  <a:solidFill>
                    <a:srgbClr val="003399"/>
                  </a:solidFill>
                  <a:latin typeface="+mj-lt"/>
                  <a:ea typeface="Lato"/>
                  <a:cs typeface="Lato"/>
                </a:rPr>
                <a:t> Medvetenhet</a:t>
              </a:r>
            </a:p>
          </p:txBody>
        </p:sp>
      </p:grpSp>
      <p:grpSp>
        <p:nvGrpSpPr>
          <p:cNvPr id="18" name="Group 17"/>
          <p:cNvGrpSpPr/>
          <p:nvPr/>
        </p:nvGrpSpPr>
        <p:grpSpPr>
          <a:xfrm>
            <a:off x="3635896" y="1348613"/>
            <a:ext cx="3816424" cy="3199058"/>
            <a:chOff x="5217477" y="1146843"/>
            <a:chExt cx="3816424" cy="3199058"/>
          </a:xfrm>
        </p:grpSpPr>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17477" y="1146843"/>
              <a:ext cx="3199058" cy="3199058"/>
            </a:xfrm>
            <a:prstGeom prst="rect">
              <a:avLst/>
            </a:prstGeom>
          </p:spPr>
        </p:pic>
        <p:sp>
          <p:nvSpPr>
            <p:cNvPr id="12" name="TextBox 11"/>
            <p:cNvSpPr txBox="1"/>
            <p:nvPr/>
          </p:nvSpPr>
          <p:spPr>
            <a:xfrm>
              <a:off x="6225589" y="2546317"/>
              <a:ext cx="2808312" cy="400110"/>
            </a:xfrm>
            <a:prstGeom prst="rect">
              <a:avLst/>
            </a:prstGeom>
            <a:noFill/>
          </p:spPr>
          <p:txBody>
            <a:bodyPr wrap="square" rtlCol="0">
              <a:spAutoFit/>
            </a:bodyPr>
            <a:lstStyle/>
            <a:p>
              <a:pPr marL="95250" indent="-9525">
                <a:spcBef>
                  <a:spcPts val="0"/>
                </a:spcBef>
                <a:buFont typeface="+mj-lt"/>
                <a:buAutoNum type="arabicPeriod" startAt="3"/>
              </a:pPr>
              <a:r>
                <a:rPr lang="sv-SE" sz="2000" dirty="0">
                  <a:solidFill>
                    <a:srgbClr val="003399"/>
                  </a:solidFill>
                  <a:latin typeface="+mj-lt"/>
                  <a:ea typeface="Lato"/>
                  <a:cs typeface="Lato"/>
                </a:rPr>
                <a:t> Stöd</a:t>
              </a:r>
            </a:p>
          </p:txBody>
        </p:sp>
      </p:grpSp>
      <p:grpSp>
        <p:nvGrpSpPr>
          <p:cNvPr id="17" name="Group 16"/>
          <p:cNvGrpSpPr/>
          <p:nvPr/>
        </p:nvGrpSpPr>
        <p:grpSpPr>
          <a:xfrm>
            <a:off x="5364088" y="1945754"/>
            <a:ext cx="3229554" cy="3229554"/>
            <a:chOff x="4209547" y="-104572"/>
            <a:chExt cx="3229554" cy="3229554"/>
          </a:xfrm>
        </p:grpSpPr>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09547" y="-104572"/>
              <a:ext cx="3229554" cy="3229554"/>
            </a:xfrm>
            <a:prstGeom prst="rect">
              <a:avLst/>
            </a:prstGeom>
          </p:spPr>
        </p:pic>
        <p:sp>
          <p:nvSpPr>
            <p:cNvPr id="14" name="TextBox 13"/>
            <p:cNvSpPr txBox="1"/>
            <p:nvPr/>
          </p:nvSpPr>
          <p:spPr>
            <a:xfrm>
              <a:off x="4918631" y="1227108"/>
              <a:ext cx="2042261" cy="707886"/>
            </a:xfrm>
            <a:prstGeom prst="rect">
              <a:avLst/>
            </a:prstGeom>
            <a:noFill/>
          </p:spPr>
          <p:txBody>
            <a:bodyPr wrap="square" rtlCol="0">
              <a:spAutoFit/>
            </a:bodyPr>
            <a:lstStyle/>
            <a:p>
              <a:pPr marL="273050" indent="-187325">
                <a:spcBef>
                  <a:spcPts val="0"/>
                </a:spcBef>
                <a:buFont typeface="+mj-lt"/>
                <a:buAutoNum type="arabicPeriod" startAt="4"/>
              </a:pPr>
              <a:r>
                <a:rPr lang="sv-SE" sz="2000" dirty="0">
                  <a:solidFill>
                    <a:srgbClr val="003399"/>
                  </a:solidFill>
                  <a:latin typeface="+mj-lt"/>
                  <a:ea typeface="Lato"/>
                  <a:cs typeface="Lato"/>
                </a:rPr>
                <a:t> Arbetsplats </a:t>
              </a:r>
            </a:p>
            <a:p>
              <a:pPr marL="85725" algn="ctr">
                <a:spcBef>
                  <a:spcPts val="0"/>
                </a:spcBef>
              </a:pPr>
              <a:r>
                <a:rPr lang="sv-SE" sz="2000" dirty="0">
                  <a:solidFill>
                    <a:srgbClr val="003399"/>
                  </a:solidFill>
                  <a:latin typeface="+mj-lt"/>
                  <a:ea typeface="Lato"/>
                  <a:cs typeface="Lato"/>
                </a:rPr>
                <a:t>åtgärder</a:t>
              </a:r>
            </a:p>
          </p:txBody>
        </p:sp>
      </p:grpSp>
    </p:spTree>
    <p:extLst>
      <p:ext uri="{BB962C8B-B14F-4D97-AF65-F5344CB8AC3E}">
        <p14:creationId xmlns:p14="http://schemas.microsoft.com/office/powerpoint/2010/main" val="1790478110"/>
      </p:ext>
    </p:extLst>
  </p:cSld>
  <p:clrMapOvr>
    <a:masterClrMapping/>
  </p:clrMapOvr>
</p:sld>
</file>

<file path=ppt/theme/theme1.xml><?xml version="1.0" encoding="utf-8"?>
<a:theme xmlns:a="http://schemas.openxmlformats.org/drawingml/2006/main" name="1_HWC2018-19_Template_16-9">
  <a:themeElements>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extraClrScheme>
  </a:extraClrSchemeLst>
  <a:extLst>
    <a:ext uri="{05A4C25C-085E-4340-85A3-A5531E510DB2}">
      <thm15:themeFamily xmlns:thm15="http://schemas.microsoft.com/office/thememl/2012/main" name="EUOSHA Campaign 2016-16-9.potx" id="{F7474474-7AE0-46FF-A261-8B9A1ECF96C7}" vid="{E01BF529-0D02-40D8-AC94-E487908172D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HWC2018-19_Template_16-9.potx</Template>
  <TotalTime>6784</TotalTime>
  <Words>2006</Words>
  <Application>Microsoft Office PowerPoint</Application>
  <PresentationFormat>On-screen Show (16:9)</PresentationFormat>
  <Paragraphs>217</Paragraphs>
  <Slides>19</Slides>
  <Notes>14</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19</vt:i4>
      </vt:variant>
    </vt:vector>
  </HeadingPairs>
  <TitlesOfParts>
    <vt:vector size="30" baseType="lpstr">
      <vt:lpstr>ＭＳ Ｐゴシック</vt:lpstr>
      <vt:lpstr>Arial</vt:lpstr>
      <vt:lpstr>Calibri</vt:lpstr>
      <vt:lpstr>Courier New</vt:lpstr>
      <vt:lpstr>Lato</vt:lpstr>
      <vt:lpstr>Lato Black</vt:lpstr>
      <vt:lpstr>Lato Light</vt:lpstr>
      <vt:lpstr>Open Sans</vt:lpstr>
      <vt:lpstr>Trebuchet MS</vt:lpstr>
      <vt:lpstr>Wingdings</vt:lpstr>
      <vt:lpstr>1_HWC2018-19_Template_16-9</vt:lpstr>
      <vt:lpstr>PowerPoint Presentation</vt:lpstr>
      <vt:lpstr>Reumatiska och kroniska belastningsbesvär</vt:lpstr>
      <vt:lpstr>Reumatiska och kroniska belastningsbesvär</vt:lpstr>
      <vt:lpstr>Reumatiska och kroniska belastningsbesvär</vt:lpstr>
      <vt:lpstr>Hur påverkas enskilda personer av kroniska belastningsbesvär?</vt:lpstr>
      <vt:lpstr>Hur påverkas enskilda personer av kroniska belastningsbesvär?</vt:lpstr>
      <vt:lpstr>Kroniska belastningsbesvär kan påverka människors arbetsförmåga, men...</vt:lpstr>
      <vt:lpstr>Tidigt ingripande</vt:lpstr>
      <vt:lpstr>Centrala principer för att ta itu med kroniska belastningsbesvär</vt:lpstr>
      <vt:lpstr>Hälso- och säkerhetsbestämmelser</vt:lpstr>
      <vt:lpstr>Bestämmelser om likabehandling i arbetet</vt:lpstr>
      <vt:lpstr>Faktorer för att lyckas med att säkerställa hälsan och säkerheten för en diversifierad arbetsstyrka </vt:lpstr>
      <vt:lpstr>Att göra anpassningsåtgärder</vt:lpstr>
      <vt:lpstr>Vissa enkla åtgärder för att kunna fortsätta arbeta*</vt:lpstr>
      <vt:lpstr>Enklare åtgärder</vt:lpstr>
      <vt:lpstr>Främja alla arbetstagares muskel- och skeletthälsa</vt:lpstr>
      <vt:lpstr>Slutligen</vt:lpstr>
      <vt:lpstr>Tillgängliga praktiska resurser </vt:lpstr>
      <vt:lpstr>Tillsammans kan vi belasta rätt!</vt:lpstr>
    </vt:vector>
  </TitlesOfParts>
  <Manager/>
  <Company>CDT</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CDT</dc:creator>
  <cp:keywords/>
  <dc:description/>
  <cp:lastModifiedBy>Teresa CARDÁS</cp:lastModifiedBy>
  <cp:revision>574</cp:revision>
  <cp:lastPrinted>2019-10-04T15:07:06Z</cp:lastPrinted>
  <dcterms:created xsi:type="dcterms:W3CDTF">2015-10-14T15:05:30Z</dcterms:created>
  <dcterms:modified xsi:type="dcterms:W3CDTF">2021-03-19T08:40:25Z</dcterms:modified>
  <cp:category/>
</cp:coreProperties>
</file>