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5" r:id="rId1"/>
  </p:sldMasterIdLst>
  <p:notesMasterIdLst>
    <p:notesMasterId r:id="rId21"/>
  </p:notesMasterIdLst>
  <p:handoutMasterIdLst>
    <p:handoutMasterId r:id="rId22"/>
  </p:handoutMasterIdLst>
  <p:sldIdLst>
    <p:sldId id="292" r:id="rId2"/>
    <p:sldId id="333" r:id="rId3"/>
    <p:sldId id="349" r:id="rId4"/>
    <p:sldId id="350" r:id="rId5"/>
    <p:sldId id="347" r:id="rId6"/>
    <p:sldId id="351" r:id="rId7"/>
    <p:sldId id="335" r:id="rId8"/>
    <p:sldId id="348" r:id="rId9"/>
    <p:sldId id="336" r:id="rId10"/>
    <p:sldId id="337" r:id="rId11"/>
    <p:sldId id="352" r:id="rId12"/>
    <p:sldId id="338" r:id="rId13"/>
    <p:sldId id="353" r:id="rId14"/>
    <p:sldId id="340" r:id="rId15"/>
    <p:sldId id="341" r:id="rId16"/>
    <p:sldId id="342" r:id="rId17"/>
    <p:sldId id="343" r:id="rId18"/>
    <p:sldId id="346" r:id="rId19"/>
    <p:sldId id="345" r:id="rId20"/>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54" userDrawn="1">
          <p15:clr>
            <a:srgbClr val="A4A3A4"/>
          </p15:clr>
        </p15:guide>
        <p15:guide id="2" pos="5148" userDrawn="1">
          <p15:clr>
            <a:srgbClr val="A4A3A4"/>
          </p15:clr>
        </p15:guide>
        <p15:guide id="3" pos="340" userDrawn="1">
          <p15:clr>
            <a:srgbClr val="A4A3A4"/>
          </p15:clr>
        </p15:guide>
        <p15:guide id="4" orient="horz" pos="57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DT" initials="CDT" lastIdx="6" clrIdx="0"/>
  <p:cmAuthor id="2" name="MEDIAVILLA, Lucie (DGT)" initials="ML(" lastIdx="1" clrIdx="1">
    <p:extLst>
      <p:ext uri="{19B8F6BF-5375-455C-9EA6-DF929625EA0E}">
        <p15:presenceInfo xmlns:p15="http://schemas.microsoft.com/office/powerpoint/2012/main" userId="S-1-5-21-27022435-3177379373-3347635678-836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C700"/>
    <a:srgbClr val="58585A"/>
    <a:srgbClr val="7F7F7F"/>
    <a:srgbClr val="003399"/>
    <a:srgbClr val="FFFFFF"/>
    <a:srgbClr val="E64715"/>
    <a:srgbClr val="D4502A"/>
    <a:srgbClr val="89C140"/>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56" autoAdjust="0"/>
    <p:restoredTop sz="86415" autoAdjust="0"/>
  </p:normalViewPr>
  <p:slideViewPr>
    <p:cSldViewPr>
      <p:cViewPr varScale="1">
        <p:scale>
          <a:sx n="127" d="100"/>
          <a:sy n="127" d="100"/>
        </p:scale>
        <p:origin x="558" y="114"/>
      </p:cViewPr>
      <p:guideLst>
        <p:guide orient="horz" pos="2754"/>
        <p:guide pos="5148"/>
        <p:guide pos="340"/>
        <p:guide orient="horz" pos="577"/>
      </p:guideLst>
    </p:cSldViewPr>
  </p:slideViewPr>
  <p:notesTextViewPr>
    <p:cViewPr>
      <p:scale>
        <a:sx n="1" d="1"/>
        <a:sy n="1" d="1"/>
      </p:scale>
      <p:origin x="0" y="0"/>
    </p:cViewPr>
  </p:notesTextViewPr>
  <p:notesViewPr>
    <p:cSldViewPr>
      <p:cViewPr varScale="1">
        <p:scale>
          <a:sx n="48" d="100"/>
          <a:sy n="48" d="100"/>
        </p:scale>
        <p:origin x="2486" y="5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6737" y="0"/>
            <a:ext cx="2950475" cy="498773"/>
          </a:xfrm>
          <a:prstGeom prst="rect">
            <a:avLst/>
          </a:prstGeom>
        </p:spPr>
        <p:txBody>
          <a:bodyPr vert="horz" lIns="91440" tIns="45720" rIns="91440" bIns="45720" rtlCol="0"/>
          <a:lstStyle>
            <a:lvl1pPr algn="r">
              <a:defRPr sz="1200"/>
            </a:lvl1pPr>
          </a:lstStyle>
          <a:p>
            <a:fld id="{73845E80-C07C-45A0-B320-188AF677015B}" type="datetimeFigureOut">
              <a:rPr lang="en-GB" smtClean="0"/>
              <a:t>18/03/2021</a:t>
            </a:fld>
            <a:endParaRPr lang="en-GB"/>
          </a:p>
        </p:txBody>
      </p:sp>
      <p:sp>
        <p:nvSpPr>
          <p:cNvPr id="4" name="Footer Placeholder 3"/>
          <p:cNvSpPr>
            <a:spLocks noGrp="1"/>
          </p:cNvSpPr>
          <p:nvPr>
            <p:ph type="ftr" sz="quarter" idx="2"/>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6737" y="9442154"/>
            <a:ext cx="2950475" cy="498772"/>
          </a:xfrm>
          <a:prstGeom prst="rect">
            <a:avLst/>
          </a:prstGeom>
        </p:spPr>
        <p:txBody>
          <a:bodyPr vert="horz" lIns="91440" tIns="45720" rIns="91440" bIns="45720" rtlCol="0" anchor="b"/>
          <a:lstStyle>
            <a:lvl1pPr algn="r">
              <a:defRPr sz="1200"/>
            </a:lvl1pPr>
          </a:lstStyle>
          <a:p>
            <a:fld id="{761233E9-CC45-49D0-A6FA-2D483892257D}" type="slidenum">
              <a:rPr lang="en-GB" smtClean="0"/>
              <a:t>‹#›</a:t>
            </a:fld>
            <a:endParaRPr lang="en-GB"/>
          </a:p>
        </p:txBody>
      </p:sp>
    </p:spTree>
    <p:extLst>
      <p:ext uri="{BB962C8B-B14F-4D97-AF65-F5344CB8AC3E}">
        <p14:creationId xmlns:p14="http://schemas.microsoft.com/office/powerpoint/2010/main" val="2956378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4F8E1595-5C27-4CAE-B4E0-C80305C5E6E4}" type="datetimeFigureOut">
              <a:rPr lang="en-GB" smtClean="0"/>
              <a:t>18/03/2021</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493DD4C7-C698-4A80-B76C-A9FD89019653}" type="slidenum">
              <a:rPr lang="en-GB" smtClean="0"/>
              <a:t>‹#›</a:t>
            </a:fld>
            <a:endParaRPr lang="en-GB"/>
          </a:p>
        </p:txBody>
      </p:sp>
    </p:spTree>
    <p:extLst>
      <p:ext uri="{BB962C8B-B14F-4D97-AF65-F5344CB8AC3E}">
        <p14:creationId xmlns:p14="http://schemas.microsoft.com/office/powerpoint/2010/main" val="3525081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3DD4C7-C698-4A80-B76C-A9FD8901965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26550864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t>La plupart des travailleurs souffrant de</a:t>
            </a:r>
            <a:r>
              <a:rPr lang="fr-FR" baseline="0"/>
              <a:t> TMS chroniques peuvent continuer à travailler à condition de bénéficier d'une autorisation pour leur affection. Ces mesures ont toutes aidé les travailleurs souffrant de TMS chronique à continuer de travailler. Aucune de ces mesures n'est compliquée ou coûteuse. </a:t>
            </a:r>
          </a:p>
        </p:txBody>
      </p:sp>
      <p:sp>
        <p:nvSpPr>
          <p:cNvPr id="4" name="Slide Number Placeholder 3"/>
          <p:cNvSpPr>
            <a:spLocks noGrp="1"/>
          </p:cNvSpPr>
          <p:nvPr>
            <p:ph type="sldNum" sz="quarter" idx="10"/>
          </p:nvPr>
        </p:nvSpPr>
        <p:spPr/>
        <p:txBody>
          <a:bodyPr/>
          <a:lstStyle/>
          <a:p>
            <a:fld id="{493DD4C7-C698-4A80-B76C-A9FD89019653}" type="slidenum">
              <a:rPr lang="en-GB" smtClean="0"/>
              <a:t>14</a:t>
            </a:fld>
            <a:endParaRPr lang="en-GB"/>
          </a:p>
        </p:txBody>
      </p:sp>
    </p:spTree>
    <p:extLst>
      <p:ext uri="{BB962C8B-B14F-4D97-AF65-F5344CB8AC3E}">
        <p14:creationId xmlns:p14="http://schemas.microsoft.com/office/powerpoint/2010/main" val="23408925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t>Certaines de</a:t>
            </a:r>
            <a:r>
              <a:rPr lang="fr-FR" baseline="0"/>
              <a:t> ces mesures, telles que le travail flexible et le télétravail, peuvent bénéficier à tous les travailleurs</a:t>
            </a:r>
            <a:r>
              <a:rPr lang="fr-FR"/>
              <a:t>.</a:t>
            </a:r>
            <a:r>
              <a:rPr lang="fr-FR" baseline="0"/>
              <a:t> Le fait d'offrir de telles mesures à tous les travailleurs rend le lieu de travail plus inclusif et réduit la nécessité de procéder à des aménagements individuels. Cela permet également d'éviter de soumettre un travailleur souffrant de TMS chroniques à un «traitement spécial». </a:t>
            </a:r>
          </a:p>
          <a:p>
            <a:endParaRPr lang="en-GB" baseline="0" dirty="0"/>
          </a:p>
          <a:p>
            <a:r>
              <a:rPr lang="fr-FR" baseline="0"/>
              <a:t> </a:t>
            </a:r>
          </a:p>
        </p:txBody>
      </p:sp>
      <p:sp>
        <p:nvSpPr>
          <p:cNvPr id="4" name="Slide Number Placeholder 3"/>
          <p:cNvSpPr>
            <a:spLocks noGrp="1"/>
          </p:cNvSpPr>
          <p:nvPr>
            <p:ph type="sldNum" sz="quarter" idx="10"/>
          </p:nvPr>
        </p:nvSpPr>
        <p:spPr/>
        <p:txBody>
          <a:bodyPr/>
          <a:lstStyle/>
          <a:p>
            <a:fld id="{493DD4C7-C698-4A80-B76C-A9FD89019653}" type="slidenum">
              <a:rPr lang="en-GB" smtClean="0"/>
              <a:t>15</a:t>
            </a:fld>
            <a:endParaRPr lang="en-GB"/>
          </a:p>
        </p:txBody>
      </p:sp>
    </p:spTree>
    <p:extLst>
      <p:ext uri="{BB962C8B-B14F-4D97-AF65-F5344CB8AC3E}">
        <p14:creationId xmlns:p14="http://schemas.microsoft.com/office/powerpoint/2010/main" val="21319498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50669ad413_0_5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50669ad413_0_55: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indent="0">
              <a:lnSpc>
                <a:spcPct val="114000"/>
              </a:lnSpc>
              <a:spcBef>
                <a:spcPts val="338"/>
              </a:spcBef>
              <a:buFont typeface="Wingdings" pitchFamily="2" charset="2"/>
              <a:buNone/>
            </a:pPr>
            <a:r>
              <a:rPr lang="fr-FR" sz="1200" dirty="0">
                <a:sym typeface="Lato Black"/>
              </a:rPr>
              <a:t>L'</a:t>
            </a:r>
            <a:r>
              <a:rPr lang="fr-FR" sz="1200" baseline="0" dirty="0">
                <a:sym typeface="Lato Black"/>
              </a:rPr>
              <a:t> objectif est que les lieux de travail adoptent une approche proactive pour prévenir les facteurs de risque de TMS et promouvoir la santé </a:t>
            </a:r>
            <a:r>
              <a:rPr lang="fr-FR" sz="1200" baseline="0" dirty="0" smtClean="0">
                <a:sym typeface="Lato Black"/>
              </a:rPr>
              <a:t>musculosquelettique </a:t>
            </a:r>
            <a:r>
              <a:rPr lang="fr-FR" sz="1200" baseline="0" dirty="0">
                <a:sym typeface="Lato Black"/>
              </a:rPr>
              <a:t>de tous les travailleurs</a:t>
            </a:r>
            <a:r>
              <a:rPr lang="fr-FR" sz="1200" dirty="0">
                <a:sym typeface="Lato Black"/>
              </a:rPr>
              <a:t>.</a:t>
            </a:r>
            <a:r>
              <a:rPr lang="fr-FR" sz="1200" baseline="0" dirty="0">
                <a:sym typeface="Lato Black"/>
              </a:rPr>
              <a:t> Notamment:</a:t>
            </a:r>
          </a:p>
          <a:p>
            <a:pPr marL="141750" indent="-141750">
              <a:lnSpc>
                <a:spcPct val="114000"/>
              </a:lnSpc>
              <a:spcBef>
                <a:spcPts val="338"/>
              </a:spcBef>
              <a:buFont typeface="Wingdings" pitchFamily="2" charset="2"/>
              <a:buChar char="§"/>
            </a:pPr>
            <a:r>
              <a:rPr lang="fr-FR" sz="1200" dirty="0">
                <a:sym typeface="Lato Black"/>
              </a:rPr>
              <a:t>Évaluer</a:t>
            </a:r>
            <a:r>
              <a:rPr lang="fr-FR" sz="1200" b="0" dirty="0">
                <a:sym typeface="Lato Black"/>
              </a:rPr>
              <a:t> et </a:t>
            </a:r>
            <a:r>
              <a:rPr lang="fr-FR" sz="1200" dirty="0">
                <a:sym typeface="Lato Black"/>
              </a:rPr>
              <a:t>prévenir les</a:t>
            </a:r>
            <a:r>
              <a:rPr lang="fr-FR" sz="1200" b="0" dirty="0">
                <a:sym typeface="Lato Black"/>
              </a:rPr>
              <a:t> risques de TMS</a:t>
            </a:r>
          </a:p>
          <a:p>
            <a:pPr marL="141750" indent="-141750">
              <a:lnSpc>
                <a:spcPct val="114000"/>
              </a:lnSpc>
              <a:spcBef>
                <a:spcPts val="338"/>
              </a:spcBef>
              <a:buFont typeface="Wingdings" pitchFamily="2" charset="2"/>
              <a:buChar char="§"/>
            </a:pPr>
            <a:r>
              <a:rPr lang="fr-FR" sz="1200" dirty="0">
                <a:sym typeface="Lato Black"/>
              </a:rPr>
              <a:t>Éviter les </a:t>
            </a:r>
            <a:r>
              <a:rPr lang="fr-FR" sz="1200" b="0" dirty="0">
                <a:sym typeface="Lato Black"/>
              </a:rPr>
              <a:t>postures statiques et contraignantes, le levage de charges lourdes et les mouvements répétitifs</a:t>
            </a:r>
          </a:p>
          <a:p>
            <a:pPr marL="141750" indent="-141750">
              <a:lnSpc>
                <a:spcPct val="114000"/>
              </a:lnSpc>
              <a:spcBef>
                <a:spcPts val="338"/>
              </a:spcBef>
              <a:buFont typeface="Wingdings" pitchFamily="2" charset="2"/>
              <a:buChar char="§"/>
            </a:pPr>
            <a:r>
              <a:rPr lang="fr-FR" sz="1200" b="0" dirty="0">
                <a:sym typeface="Lato Light"/>
              </a:rPr>
              <a:t>Reconnaître que certains travailleurs peuvent être plus </a:t>
            </a:r>
            <a:r>
              <a:rPr lang="fr-FR" sz="1200" dirty="0">
                <a:sym typeface="Lato Light"/>
              </a:rPr>
              <a:t>sensibles</a:t>
            </a:r>
          </a:p>
          <a:p>
            <a:pPr marL="141750" indent="-141750">
              <a:lnSpc>
                <a:spcPct val="114000"/>
              </a:lnSpc>
              <a:spcBef>
                <a:spcPts val="338"/>
              </a:spcBef>
              <a:buFont typeface="Wingdings" pitchFamily="2" charset="2"/>
              <a:buChar char="§"/>
            </a:pPr>
            <a:r>
              <a:rPr lang="fr-FR" sz="1200" b="0" dirty="0">
                <a:sym typeface="Lato Light"/>
              </a:rPr>
              <a:t>Encourager </a:t>
            </a:r>
            <a:r>
              <a:rPr lang="fr-FR" sz="1200" dirty="0">
                <a:sym typeface="Lato Light"/>
              </a:rPr>
              <a:t>le signalement précoce </a:t>
            </a:r>
            <a:r>
              <a:rPr lang="fr-FR" sz="1200" b="0" dirty="0">
                <a:sym typeface="Lato Light"/>
              </a:rPr>
              <a:t>des problèmes et </a:t>
            </a:r>
            <a:r>
              <a:rPr lang="fr-FR" sz="1200" dirty="0">
                <a:sym typeface="Lato Light"/>
              </a:rPr>
              <a:t>consulter les</a:t>
            </a:r>
            <a:r>
              <a:rPr lang="fr-FR" sz="1200" b="0" dirty="0">
                <a:sym typeface="Lato Light"/>
              </a:rPr>
              <a:t> travailleurs</a:t>
            </a:r>
          </a:p>
          <a:p>
            <a:pPr marL="141750" indent="-141750">
              <a:lnSpc>
                <a:spcPct val="114000"/>
              </a:lnSpc>
              <a:spcBef>
                <a:spcPts val="338"/>
              </a:spcBef>
              <a:buFont typeface="Wingdings" pitchFamily="2" charset="2"/>
              <a:buChar char="§"/>
            </a:pPr>
            <a:r>
              <a:rPr lang="fr-FR" sz="1200" b="0" dirty="0">
                <a:sym typeface="Lato Light"/>
              </a:rPr>
              <a:t>Soutenir le retour au travail et prévoir une politique de retour au travail</a:t>
            </a:r>
          </a:p>
          <a:p>
            <a:pPr marL="141750" indent="-141750">
              <a:lnSpc>
                <a:spcPct val="114000"/>
              </a:lnSpc>
              <a:spcBef>
                <a:spcPts val="338"/>
              </a:spcBef>
              <a:buFont typeface="Wingdings" pitchFamily="2" charset="2"/>
              <a:buChar char="§"/>
            </a:pPr>
            <a:r>
              <a:rPr lang="fr-FR" sz="1200" dirty="0">
                <a:sym typeface="Lato Light"/>
              </a:rPr>
              <a:t>Promouvoir la santé en matière de TMS</a:t>
            </a:r>
            <a:r>
              <a:rPr lang="fr-FR" sz="1200" b="0" dirty="0">
                <a:sym typeface="Lato Light"/>
              </a:rPr>
              <a:t>,</a:t>
            </a:r>
            <a:r>
              <a:rPr lang="fr-FR" sz="1200" dirty="0">
                <a:sym typeface="Lato Light"/>
              </a:rPr>
              <a:t> en encourageant notamment la santé du dos, en favorisant les </a:t>
            </a:r>
            <a:r>
              <a:rPr lang="fr-FR" sz="1200" b="0" dirty="0">
                <a:sym typeface="Lato Light"/>
              </a:rPr>
              <a:t>moyens de réduire les positions assises prolongées, par exemple par des mini-pauses, et les postures statiques, et en encourageant l'activité physique</a:t>
            </a:r>
          </a:p>
          <a:p>
            <a:pPr marL="0" lvl="0" indent="0" algn="l" rtl="0">
              <a:spcBef>
                <a:spcPts val="0"/>
              </a:spcBef>
              <a:spcAft>
                <a:spcPts val="0"/>
              </a:spcAft>
              <a:buNone/>
            </a:pPr>
            <a:endParaRPr dirty="0"/>
          </a:p>
        </p:txBody>
      </p:sp>
      <p:sp>
        <p:nvSpPr>
          <p:cNvPr id="136" name="Google Shape;136;g50669ad413_0_55:notes"/>
          <p:cNvSpPr txBox="1">
            <a:spLocks noGrp="1"/>
          </p:cNvSpPr>
          <p:nvPr>
            <p:ph type="sldNum" idx="12"/>
          </p:nvPr>
        </p:nvSpPr>
        <p:spPr>
          <a:xfrm>
            <a:off x="3850443" y="9428584"/>
            <a:ext cx="2945700" cy="4980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lang="en-US"/>
          </a:p>
        </p:txBody>
      </p:sp>
    </p:spTree>
    <p:extLst>
      <p:ext uri="{BB962C8B-B14F-4D97-AF65-F5344CB8AC3E}">
        <p14:creationId xmlns:p14="http://schemas.microsoft.com/office/powerpoint/2010/main" val="29209907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5FF4578-ABA4-4B22-ABD1-A6540E7CC674}" type="slidenum">
              <a:rPr lang="en-GB" smtClean="0"/>
              <a:t>17</a:t>
            </a:fld>
            <a:endParaRPr lang="en-GB"/>
          </a:p>
        </p:txBody>
      </p:sp>
    </p:spTree>
    <p:extLst>
      <p:ext uri="{BB962C8B-B14F-4D97-AF65-F5344CB8AC3E}">
        <p14:creationId xmlns:p14="http://schemas.microsoft.com/office/powerpoint/2010/main" val="36787121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18</a:t>
            </a:fld>
            <a:endParaRPr lang="en-GB"/>
          </a:p>
        </p:txBody>
      </p:sp>
    </p:spTree>
    <p:extLst>
      <p:ext uri="{BB962C8B-B14F-4D97-AF65-F5344CB8AC3E}">
        <p14:creationId xmlns:p14="http://schemas.microsoft.com/office/powerpoint/2010/main" val="1722045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fr-FR" sz="1200" b="0">
                <a:solidFill>
                  <a:srgbClr val="ACC700"/>
                </a:solidFill>
              </a:rPr>
              <a:t>© Agence européenne pour la sécurité et la santé au travail, 2020</a:t>
            </a:r>
          </a:p>
          <a:p>
            <a:pPr marL="0" indent="0">
              <a:buNone/>
            </a:pPr>
            <a:r>
              <a:rPr lang="fr-FR" sz="1200" b="0">
                <a:solidFill>
                  <a:srgbClr val="ACC700"/>
                </a:solidFill>
              </a:rPr>
              <a:t>Reproduction autorisée, moyennant mention de la source.</a:t>
            </a:r>
          </a:p>
          <a:p>
            <a:pPr marL="0" indent="0">
              <a:buNone/>
            </a:pPr>
            <a:r>
              <a:rPr lang="fr-FR" sz="1200" b="0">
                <a:solidFill>
                  <a:srgbClr val="ACC700"/>
                </a:solidFill>
              </a:rPr>
              <a:t>Toute utilisation ou reproduction de photographies ou d’autres éléments qui n’appartiennent pas à l’EU-OSHA doit faire l’objet d’une demande d’autorisation directement adressée au titulaire des droits d’auteur.</a:t>
            </a:r>
          </a:p>
          <a:p>
            <a:endParaRPr lang="fr-FR" dirty="0"/>
          </a:p>
        </p:txBody>
      </p:sp>
      <p:sp>
        <p:nvSpPr>
          <p:cNvPr id="4" name="Slide Number Placeholder 3"/>
          <p:cNvSpPr>
            <a:spLocks noGrp="1"/>
          </p:cNvSpPr>
          <p:nvPr>
            <p:ph type="sldNum" sz="quarter" idx="10"/>
          </p:nvPr>
        </p:nvSpPr>
        <p:spPr/>
        <p:txBody>
          <a:bodyPr/>
          <a:lstStyle/>
          <a:p>
            <a:fld id="{493DD4C7-C698-4A80-B76C-A9FD89019653}" type="slidenum">
              <a:rPr lang="en-GB" smtClean="0"/>
              <a:t>19</a:t>
            </a:fld>
            <a:endParaRPr lang="en-GB"/>
          </a:p>
        </p:txBody>
      </p:sp>
    </p:spTree>
    <p:extLst>
      <p:ext uri="{BB962C8B-B14F-4D97-AF65-F5344CB8AC3E}">
        <p14:creationId xmlns:p14="http://schemas.microsoft.com/office/powerpoint/2010/main" val="4208423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493DD4C7-C698-4A80-B76C-A9FD89019653}" type="slidenum">
              <a:rPr lang="en-GB" smtClean="0"/>
              <a:t>2</a:t>
            </a:fld>
            <a:endParaRPr lang="en-GB"/>
          </a:p>
        </p:txBody>
      </p:sp>
    </p:spTree>
    <p:extLst>
      <p:ext uri="{BB962C8B-B14F-4D97-AF65-F5344CB8AC3E}">
        <p14:creationId xmlns:p14="http://schemas.microsoft.com/office/powerpoint/2010/main" val="4095477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338"/>
              </a:spcBef>
              <a:buFont typeface="+mj-lt"/>
              <a:buNone/>
            </a:pPr>
            <a:r>
              <a:rPr lang="fr-FR" sz="1200" dirty="0"/>
              <a:t>Il n'est pas nécessaire d'être à 100 % apte au travail.</a:t>
            </a:r>
            <a:r>
              <a:rPr lang="fr-FR" sz="1200" b="0" dirty="0"/>
              <a:t> </a:t>
            </a:r>
          </a:p>
          <a:p>
            <a:pPr marL="457200" indent="-457200">
              <a:spcBef>
                <a:spcPts val="338"/>
              </a:spcBef>
              <a:buFont typeface="+mj-lt"/>
              <a:buAutoNum type="arabicPeriod"/>
            </a:pPr>
            <a:r>
              <a:rPr lang="fr-FR" sz="1200" b="0" dirty="0"/>
              <a:t>Les personnes souffrant de TMS chroniques apprennent </a:t>
            </a:r>
            <a:r>
              <a:rPr lang="fr-FR" sz="1200" dirty="0"/>
              <a:t>à contourner leurs problèmes </a:t>
            </a:r>
            <a:r>
              <a:rPr lang="fr-FR" sz="1200" b="0" dirty="0"/>
              <a:t>et à gérer leurs douleurs,</a:t>
            </a:r>
            <a:r>
              <a:rPr lang="fr-FR" sz="1200" b="0" baseline="0" dirty="0"/>
              <a:t> </a:t>
            </a:r>
            <a:r>
              <a:rPr lang="fr-FR" sz="1200" b="0" dirty="0"/>
              <a:t>à la maison ou au travail</a:t>
            </a:r>
            <a:r>
              <a:rPr lang="fr-FR" sz="1200" dirty="0"/>
              <a:t>.</a:t>
            </a:r>
            <a:r>
              <a:rPr lang="fr-FR" sz="1200" b="0" baseline="0" dirty="0"/>
              <a:t> </a:t>
            </a:r>
            <a:r>
              <a:rPr lang="fr-FR" sz="1200" dirty="0"/>
              <a:t>Par exemple, en évitant les mouvements répétitifs ou la position assise prolongée sans pause ou la position debout prolongée.</a:t>
            </a:r>
          </a:p>
          <a:p>
            <a:pPr marL="457200" indent="-457200">
              <a:spcBef>
                <a:spcPts val="338"/>
              </a:spcBef>
              <a:buFont typeface="+mj-lt"/>
              <a:buAutoNum type="arabicPeriod"/>
            </a:pPr>
            <a:r>
              <a:rPr lang="fr-FR" sz="1200" dirty="0"/>
              <a:t>Les </a:t>
            </a:r>
            <a:r>
              <a:rPr lang="fr-FR" sz="1200" b="0" dirty="0"/>
              <a:t>personnes atteintes de maladies chroniques sont souvent </a:t>
            </a:r>
            <a:r>
              <a:rPr lang="fr-FR" sz="1200" dirty="0"/>
              <a:t>productives, motivées </a:t>
            </a:r>
            <a:r>
              <a:rPr lang="fr-FR" sz="1200" b="0" dirty="0"/>
              <a:t>et essaient d'éviter de s'absenter du travail</a:t>
            </a:r>
            <a:r>
              <a:rPr lang="fr-FR" sz="1200" dirty="0"/>
              <a:t>.</a:t>
            </a:r>
            <a:r>
              <a:rPr lang="fr-FR" sz="1200" b="0" dirty="0"/>
              <a:t> </a:t>
            </a:r>
            <a:r>
              <a:rPr lang="fr-FR" sz="1200" dirty="0"/>
              <a:t>Les travailleurs âgés ont des compétences et une expérience précieuses. Les jeunes travailleurs atteints de troubles </a:t>
            </a:r>
            <a:r>
              <a:rPr lang="fr-FR" sz="1200" b="1" dirty="0"/>
              <a:t>chroniques ont</a:t>
            </a:r>
            <a:r>
              <a:rPr lang="fr-FR" sz="1200" b="1" baseline="0" dirty="0"/>
              <a:t> aussi </a:t>
            </a:r>
            <a:r>
              <a:rPr lang="fr-FR" sz="1200" baseline="0" dirty="0"/>
              <a:t>beaucoup à offrir.</a:t>
            </a:r>
          </a:p>
          <a:p>
            <a:pPr marL="457200" indent="-457200">
              <a:spcBef>
                <a:spcPts val="338"/>
              </a:spcBef>
              <a:buFont typeface="+mj-lt"/>
              <a:buAutoNum type="arabicPeriod"/>
            </a:pPr>
            <a:r>
              <a:rPr lang="fr-FR" sz="1200" b="0" dirty="0"/>
              <a:t>Avec les </a:t>
            </a:r>
            <a:r>
              <a:rPr lang="fr-FR" sz="1200" dirty="0"/>
              <a:t>adaptations appropriées, </a:t>
            </a:r>
            <a:r>
              <a:rPr lang="fr-FR" sz="1200" b="0" dirty="0"/>
              <a:t>elles peuvent généralement </a:t>
            </a:r>
            <a:r>
              <a:rPr lang="fr-FR" sz="1200" dirty="0"/>
              <a:t>continuer à travailler. Souvent, seules des mesures simples et peu coûteuses sont nécessaires.</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7</a:t>
            </a:fld>
            <a:endParaRPr lang="en-GB"/>
          </a:p>
        </p:txBody>
      </p:sp>
    </p:spTree>
    <p:extLst>
      <p:ext uri="{BB962C8B-B14F-4D97-AF65-F5344CB8AC3E}">
        <p14:creationId xmlns:p14="http://schemas.microsoft.com/office/powerpoint/2010/main" val="1602980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0000"/>
              </a:lnSpc>
              <a:spcBef>
                <a:spcPts val="338"/>
              </a:spcBef>
              <a:spcAft>
                <a:spcPts val="0"/>
              </a:spcAft>
              <a:buClrTx/>
              <a:buSzTx/>
              <a:buFont typeface="+mj-lt"/>
              <a:buNone/>
              <a:tabLst/>
              <a:defRPr/>
            </a:pPr>
            <a:r>
              <a:rPr lang="fr-FR" sz="1200" dirty="0">
                <a:sym typeface="Lato"/>
              </a:rPr>
              <a:t>Intervention précoce: « Adoption de mesures, telles que fourniture d’un soutien professionnel, orientation et diagnostic rapides, adaptation de l’environnement de travail, dès l’apparition des symptômes.»</a:t>
            </a:r>
          </a:p>
          <a:p>
            <a:pPr marL="0" marR="0" lvl="0" indent="0" algn="l" defTabSz="914400" rtl="0" eaLnBrk="1" fontAlgn="auto" latinLnBrk="0" hangingPunct="1">
              <a:lnSpc>
                <a:spcPct val="110000"/>
              </a:lnSpc>
              <a:spcBef>
                <a:spcPts val="338"/>
              </a:spcBef>
              <a:spcAft>
                <a:spcPts val="0"/>
              </a:spcAft>
              <a:buClrTx/>
              <a:buSzTx/>
              <a:buFont typeface="+mj-lt"/>
              <a:buNone/>
              <a:tabLst/>
              <a:defRPr/>
            </a:pPr>
            <a:endParaRPr lang="en-GB" sz="1200" dirty="0">
              <a:sym typeface="Lato"/>
            </a:endParaRPr>
          </a:p>
          <a:p>
            <a:pPr marL="0" marR="0" lvl="0" indent="0" algn="l" defTabSz="914400" rtl="0" eaLnBrk="1" fontAlgn="auto" latinLnBrk="0" hangingPunct="1">
              <a:lnSpc>
                <a:spcPct val="110000"/>
              </a:lnSpc>
              <a:spcBef>
                <a:spcPts val="338"/>
              </a:spcBef>
              <a:spcAft>
                <a:spcPts val="0"/>
              </a:spcAft>
              <a:buClrTx/>
              <a:buSzTx/>
              <a:buFont typeface="+mj-lt"/>
              <a:buNone/>
              <a:tabLst/>
              <a:defRPr/>
            </a:pPr>
            <a:r>
              <a:rPr lang="fr-FR" sz="1200" dirty="0">
                <a:sym typeface="Lato"/>
              </a:rPr>
              <a:t>Un trouble </a:t>
            </a:r>
            <a:r>
              <a:rPr lang="fr-FR" sz="1200" dirty="0" smtClean="0">
                <a:sym typeface="Lato"/>
              </a:rPr>
              <a:t>musculosquelettique </a:t>
            </a:r>
            <a:r>
              <a:rPr lang="fr-FR" sz="1200" dirty="0">
                <a:sym typeface="Lato"/>
              </a:rPr>
              <a:t>qui se répercute sur le travail doit être pris en charge le plus tôt possible. Il s’agit d’un acquis pour le travailleur et d’un atout pour l’entreprise.</a:t>
            </a:r>
          </a:p>
          <a:p>
            <a:pPr marL="457200" lvl="0" indent="-457200">
              <a:lnSpc>
                <a:spcPct val="110000"/>
              </a:lnSpc>
              <a:spcBef>
                <a:spcPts val="338"/>
              </a:spcBef>
              <a:buFont typeface="+mj-lt"/>
              <a:buAutoNum type="arabicPeriod"/>
            </a:pPr>
            <a:r>
              <a:rPr lang="fr-FR" sz="1200" dirty="0"/>
              <a:t>Les </a:t>
            </a:r>
            <a:r>
              <a:rPr lang="fr-FR" sz="1200" b="0" dirty="0"/>
              <a:t>travailleurs peuvent essayer </a:t>
            </a:r>
            <a:r>
              <a:rPr lang="fr-FR" sz="1200" dirty="0"/>
              <a:t>de cacher</a:t>
            </a:r>
            <a:r>
              <a:rPr lang="fr-FR" sz="1200" b="0" dirty="0"/>
              <a:t> leur problème, en le laissant </a:t>
            </a:r>
            <a:r>
              <a:rPr lang="fr-FR" sz="1200" dirty="0"/>
              <a:t>s'aggraver,</a:t>
            </a:r>
            <a:r>
              <a:rPr lang="fr-FR" sz="1200" b="0" dirty="0"/>
              <a:t> ce qui nuit à leurs performances professionnelles</a:t>
            </a:r>
            <a:r>
              <a:rPr lang="fr-FR" sz="1200" dirty="0"/>
              <a:t>.</a:t>
            </a:r>
            <a:r>
              <a:rPr lang="fr-FR" sz="1200" b="0" baseline="0" dirty="0"/>
              <a:t> (C'est ce que l'on appelle </a:t>
            </a:r>
            <a:r>
              <a:rPr lang="fr-FR" sz="1200" b="0" dirty="0"/>
              <a:t>le présentéisme).</a:t>
            </a:r>
            <a:r>
              <a:rPr lang="fr-FR" sz="1200" b="0" baseline="0" dirty="0"/>
              <a:t> Cela signifie </a:t>
            </a:r>
            <a:r>
              <a:rPr lang="fr-FR" sz="1200" b="0" dirty="0"/>
              <a:t>qu'ils ne bénéficient d'aucun soutien sur le lieu de travail.</a:t>
            </a:r>
          </a:p>
          <a:p>
            <a:pPr marL="457200" indent="-457200">
              <a:lnSpc>
                <a:spcPct val="110000"/>
              </a:lnSpc>
              <a:spcBef>
                <a:spcPts val="338"/>
              </a:spcBef>
              <a:buFont typeface="+mj-lt"/>
              <a:buAutoNum type="arabicPeriod"/>
            </a:pPr>
            <a:r>
              <a:rPr lang="fr-FR" sz="1200" b="0" dirty="0"/>
              <a:t>Plus un problème est signalé tôt </a:t>
            </a:r>
          </a:p>
          <a:p>
            <a:pPr marL="770400" lvl="2" indent="-171450">
              <a:lnSpc>
                <a:spcPct val="110000"/>
              </a:lnSpc>
              <a:buClrTx/>
              <a:buSzPct val="95000"/>
              <a:buFont typeface="Arial" panose="020B0604020202020204" pitchFamily="34" charset="0"/>
              <a:buChar char="•"/>
            </a:pPr>
            <a:r>
              <a:rPr lang="fr-FR" sz="1200" dirty="0"/>
              <a:t>plus il est facile à traiter</a:t>
            </a:r>
          </a:p>
          <a:p>
            <a:pPr marL="770400" lvl="2" indent="-171450">
              <a:lnSpc>
                <a:spcPct val="110000"/>
              </a:lnSpc>
              <a:buClrTx/>
              <a:buSzPct val="95000"/>
              <a:buFont typeface="Arial" panose="020B0604020202020204" pitchFamily="34" charset="0"/>
              <a:buChar char="•"/>
            </a:pPr>
            <a:r>
              <a:rPr lang="fr-FR" sz="1200" dirty="0"/>
              <a:t>moins il est probable qu'il devienne un problème à long terme</a:t>
            </a:r>
          </a:p>
          <a:p>
            <a:pPr marL="770400" lvl="2" indent="-171450">
              <a:lnSpc>
                <a:spcPct val="110000"/>
              </a:lnSpc>
              <a:buClrTx/>
              <a:buSzPct val="95000"/>
              <a:buFont typeface="Arial" panose="020B0604020202020204" pitchFamily="34" charset="0"/>
              <a:buChar char="•"/>
            </a:pPr>
            <a:r>
              <a:rPr lang="fr-FR" sz="1200" dirty="0"/>
              <a:t>moins il est probable que se produise une perte de travail à long terme.</a:t>
            </a:r>
          </a:p>
          <a:p>
            <a:pPr marL="457200" indent="-457200">
              <a:lnSpc>
                <a:spcPct val="110000"/>
              </a:lnSpc>
              <a:spcBef>
                <a:spcPts val="338"/>
              </a:spcBef>
              <a:buFont typeface="+mj-lt"/>
              <a:buAutoNum type="arabicPeriod"/>
            </a:pPr>
            <a:r>
              <a:rPr lang="fr-FR" sz="1200" dirty="0"/>
              <a:t>Les </a:t>
            </a:r>
            <a:r>
              <a:rPr lang="fr-FR" sz="1200" b="0" dirty="0"/>
              <a:t>travailleurs doivent être </a:t>
            </a:r>
            <a:r>
              <a:rPr lang="fr-FR" sz="1200" dirty="0"/>
              <a:t>en mesure de parler à </a:t>
            </a:r>
            <a:r>
              <a:rPr lang="fr-FR" sz="1200" b="0" dirty="0"/>
              <a:t>leur employeur </a:t>
            </a:r>
            <a:r>
              <a:rPr lang="fr-FR" sz="1200" dirty="0"/>
              <a:t>et y être encouragés dès qu'un problème de TMS survient </a:t>
            </a:r>
            <a:r>
              <a:rPr lang="fr-FR" sz="1200" b="0" dirty="0"/>
              <a:t>ou cause des difficultés.</a:t>
            </a:r>
          </a:p>
          <a:p>
            <a:pPr marL="457200" indent="-457200">
              <a:lnSpc>
                <a:spcPct val="110000"/>
              </a:lnSpc>
              <a:spcBef>
                <a:spcPts val="338"/>
              </a:spcBef>
              <a:buFont typeface="+mj-lt"/>
              <a:buAutoNum type="arabicPeriod"/>
            </a:pPr>
            <a:r>
              <a:rPr lang="fr-FR" sz="1200" dirty="0"/>
              <a:t>Les </a:t>
            </a:r>
            <a:r>
              <a:rPr lang="fr-FR" sz="1200" b="0" dirty="0"/>
              <a:t>employeurs doivent </a:t>
            </a:r>
            <a:r>
              <a:rPr lang="fr-FR" sz="1200" dirty="0"/>
              <a:t>agir en fonction de l’issue de </a:t>
            </a:r>
            <a:r>
              <a:rPr lang="fr-FR" sz="1200" b="0" dirty="0"/>
              <a:t>la conversation.</a:t>
            </a:r>
          </a:p>
          <a:p>
            <a:pPr marL="457200" indent="-457200">
              <a:lnSpc>
                <a:spcPct val="110000"/>
              </a:lnSpc>
              <a:spcBef>
                <a:spcPts val="338"/>
              </a:spcBef>
              <a:buFont typeface="+mj-lt"/>
              <a:buAutoNum type="arabicPeriod"/>
            </a:pPr>
            <a:r>
              <a:rPr lang="fr-FR" sz="1200" dirty="0"/>
              <a:t>Les employeurs peuvent encourager l'accès précoce à un soutien professionnel. Ils peuvent le permettre, par exemple en</a:t>
            </a:r>
            <a:r>
              <a:rPr lang="fr-FR" sz="1200" baseline="0" dirty="0"/>
              <a:t> offrant</a:t>
            </a:r>
            <a:r>
              <a:rPr lang="fr-FR" sz="1200" dirty="0"/>
              <a:t> l’</a:t>
            </a:r>
            <a:r>
              <a:rPr lang="fr-FR" sz="1200" b="0" dirty="0"/>
              <a:t>accès à la physiothérapie</a:t>
            </a:r>
            <a:r>
              <a:rPr lang="fr-FR" sz="1200" dirty="0"/>
              <a:t>.</a:t>
            </a:r>
          </a:p>
          <a:p>
            <a:pPr marL="0" indent="0">
              <a:lnSpc>
                <a:spcPct val="110000"/>
              </a:lnSpc>
              <a:spcBef>
                <a:spcPts val="338"/>
              </a:spcBef>
              <a:buFont typeface="+mj-lt"/>
              <a:buNone/>
            </a:pPr>
            <a:endParaRPr lang="en-GB" sz="1200" b="0" dirty="0"/>
          </a:p>
          <a:p>
            <a:pPr marL="0" marR="0" lvl="0" indent="0" algn="l" defTabSz="914400" rtl="0" eaLnBrk="1" fontAlgn="auto" latinLnBrk="0" hangingPunct="1">
              <a:lnSpc>
                <a:spcPct val="110000"/>
              </a:lnSpc>
              <a:spcBef>
                <a:spcPts val="338"/>
              </a:spcBef>
              <a:spcAft>
                <a:spcPts val="0"/>
              </a:spcAft>
              <a:buClrTx/>
              <a:buSzTx/>
              <a:buFont typeface="+mj-lt"/>
              <a:buNone/>
              <a:tabLst/>
              <a:defRPr/>
            </a:pPr>
            <a:r>
              <a:rPr lang="fr-FR" sz="1200" dirty="0">
                <a:sym typeface="Lato"/>
              </a:rPr>
              <a:t>L’intervention précoce réduit considérablement le risque que le travailleur s'absente du travail pendant une longue période. Elle peut réduire l’absentéisme et se traduire par de réelles économies au niveau des systèmes nationaux de santé et de sécurité sociale. </a:t>
            </a:r>
          </a:p>
          <a:p>
            <a:pPr marL="0" indent="0">
              <a:lnSpc>
                <a:spcPct val="110000"/>
              </a:lnSpc>
              <a:spcBef>
                <a:spcPts val="338"/>
              </a:spcBef>
              <a:buFont typeface="+mj-lt"/>
              <a:buNone/>
            </a:pPr>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8</a:t>
            </a:fld>
            <a:endParaRPr lang="en-GB"/>
          </a:p>
        </p:txBody>
      </p:sp>
    </p:spTree>
    <p:extLst>
      <p:ext uri="{BB962C8B-B14F-4D97-AF65-F5344CB8AC3E}">
        <p14:creationId xmlns:p14="http://schemas.microsoft.com/office/powerpoint/2010/main" val="6794689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fr-FR" dirty="0"/>
              <a:t>Les personnes souffrant de TMS chroniques doivent être capables d’atténuer, de gérer et de contourner leurs problèmes. </a:t>
            </a:r>
          </a:p>
          <a:p>
            <a:pPr marL="0" indent="0">
              <a:buFont typeface="Arial" panose="020B0604020202020204" pitchFamily="34" charset="0"/>
              <a:buNone/>
            </a:pPr>
            <a:r>
              <a:rPr lang="fr-FR" dirty="0"/>
              <a:t>Cela requiert:</a:t>
            </a:r>
          </a:p>
          <a:p>
            <a:pPr marL="228600" indent="-228600">
              <a:buFont typeface="+mj-lt"/>
              <a:buAutoNum type="arabicPeriod"/>
            </a:pPr>
            <a:r>
              <a:rPr lang="fr-FR" dirty="0"/>
              <a:t>Une approche globale pour comprendre leurs besoins, notamment par des conversations ouvertes</a:t>
            </a:r>
          </a:p>
          <a:p>
            <a:pPr marL="228600" indent="-228600">
              <a:buFont typeface="+mj-lt"/>
              <a:buAutoNum type="arabicPeriod"/>
            </a:pPr>
            <a:r>
              <a:rPr lang="fr-FR" dirty="0"/>
              <a:t>La connaissance des risques et des problèmes sur le lieu de travail pour un travailleur souffrant d'un problème </a:t>
            </a:r>
            <a:r>
              <a:rPr lang="fr-FR" dirty="0" smtClean="0"/>
              <a:t>musculosquelettique</a:t>
            </a:r>
            <a:endParaRPr lang="fr-FR" dirty="0"/>
          </a:p>
          <a:p>
            <a:pPr marL="228600" indent="-228600">
              <a:buFont typeface="+mj-lt"/>
              <a:buAutoNum type="arabicPeriod"/>
            </a:pPr>
            <a:r>
              <a:rPr lang="fr-FR" dirty="0"/>
              <a:t>Le soutien au</a:t>
            </a:r>
            <a:r>
              <a:rPr lang="fr-FR" baseline="0" dirty="0"/>
              <a:t> travailleur </a:t>
            </a:r>
            <a:r>
              <a:rPr lang="fr-FR" dirty="0"/>
              <a:t>atteint d'une maladie chronique pour qu’il gère lui-même sa santé de manière proactive</a:t>
            </a:r>
          </a:p>
          <a:p>
            <a:pPr marL="228600" indent="-228600">
              <a:buFont typeface="+mj-lt"/>
              <a:buAutoNum type="arabicPeriod"/>
            </a:pPr>
            <a:r>
              <a:rPr lang="fr-FR" dirty="0"/>
              <a:t>Une action visant à créer un lieu de travail qui prévienne les risques de TMS, encourage l'intervention précoce en cas de problème </a:t>
            </a:r>
            <a:r>
              <a:rPr lang="fr-FR" dirty="0" smtClean="0"/>
              <a:t>musculosquelettique </a:t>
            </a:r>
            <a:r>
              <a:rPr lang="fr-FR" dirty="0"/>
              <a:t>et favorise une bonne santé </a:t>
            </a:r>
            <a:r>
              <a:rPr lang="fr-FR" dirty="0" smtClean="0"/>
              <a:t>musculosquelettique</a:t>
            </a:r>
            <a:endParaRPr lang="fr-FR" dirty="0"/>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9</a:t>
            </a:fld>
            <a:endParaRPr lang="en-GB"/>
          </a:p>
        </p:txBody>
      </p:sp>
    </p:spTree>
    <p:extLst>
      <p:ext uri="{BB962C8B-B14F-4D97-AF65-F5344CB8AC3E}">
        <p14:creationId xmlns:p14="http://schemas.microsoft.com/office/powerpoint/2010/main" val="12558793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t>La</a:t>
            </a:r>
            <a:r>
              <a:rPr lang="fr-FR" baseline="0"/>
              <a:t> directive-cadre européenne sur la sécurité et la santé au travail (</a:t>
            </a:r>
            <a:r>
              <a:rPr lang="fr-FR" sz="1200" b="0" i="0">
                <a:solidFill>
                  <a:schemeClr val="tx1"/>
                </a:solidFill>
                <a:latin typeface="+mn-lt"/>
                <a:ea typeface="+mn-ea"/>
                <a:cs typeface="+mn-cs"/>
              </a:rPr>
              <a:t>directive 89/391/CEE)</a:t>
            </a:r>
            <a:r>
              <a:rPr lang="fr-FR" baseline="0"/>
              <a:t>, qui est transposée dans la législation des États membres, oblige les employeurs à effectuer des évaluations des risques et à prévenir et gérer les TMS sur la base des résultats</a:t>
            </a:r>
            <a:r>
              <a:rPr lang="fr-FR"/>
              <a:t> de l'évaluation des risques.</a:t>
            </a:r>
            <a:r>
              <a:rPr lang="fr-FR" baseline="0"/>
              <a:t> </a:t>
            </a:r>
          </a:p>
          <a:p>
            <a:r>
              <a:rPr lang="fr-FR" baseline="0"/>
              <a:t>Des mesures de prévention hiérarchisées doivent être appliquées. Elles comprennent la prévention des risques de TMS à la source, la prise de mesures de protection collective par priorité à des mesures de protection individuelle et l’adaptation du travail aux travailleurs afin de faciliter le travail.</a:t>
            </a:r>
          </a:p>
          <a:p>
            <a:endParaRPr lang="en-GB" baseline="0" dirty="0"/>
          </a:p>
          <a:p>
            <a:r>
              <a:rPr lang="fr-FR" baseline="0"/>
              <a:t>Cela signifie que la priorité est de rendre le travail plus sûr et plus facile pour tous les travailleurs. Il s’agit là d’un point important car les mesures qui facilitent le travail de toute la main-d'œuvre peuvent permettre à une personne ayant une capacité de travail réduite de conserver son emploi. </a:t>
            </a:r>
          </a:p>
          <a:p>
            <a:endParaRPr lang="en-GB" baseline="0" dirty="0"/>
          </a:p>
          <a:p>
            <a:r>
              <a:rPr lang="fr-FR" baseline="0"/>
              <a:t>En outre, les groupes à risque particulièrement sensibles doivent être protégés contre les dangers qui les touchent spécifiquement. Il peut s'agir d'un travailleur âgé éprouvant des difficultés avec le travail physique ou d'une personne souffrant de rhumatismes ou d'arthrite dont le travail a des répercussions négatives sur ses symptômes. </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aseline="0">
                <a:solidFill>
                  <a:prstClr val="black"/>
                </a:solidFill>
              </a:rPr>
              <a:t>La législation établissant des exigences minimales pour les lieux de travail impose aux employeurs de tenir compte des travailleurs handicapés, en ce qui concerne notamment les portes, voies de communication et escaliers, les lavabos, cabinets d’aisance et autres, ainsi que les postes de travail utilisés ou occupés directement par des travailleurs handicapés. </a:t>
            </a:r>
            <a:r>
              <a:rPr lang="fr-FR" sz="1200" b="0" baseline="0">
                <a:solidFill>
                  <a:prstClr val="black"/>
                </a:solidFill>
              </a:rPr>
              <a:t>(</a:t>
            </a:r>
            <a:r>
              <a:rPr lang="fr-FR" sz="1200" b="0" i="0">
                <a:solidFill>
                  <a:schemeClr val="tx1"/>
                </a:solidFill>
                <a:latin typeface="+mn-lt"/>
                <a:ea typeface="+mn-ea"/>
                <a:cs typeface="+mn-cs"/>
              </a:rPr>
              <a:t>Directive 89/654/CEE)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solidFill>
                <a:prstClr val="black"/>
              </a:solidFill>
            </a:endParaRP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10</a:t>
            </a:fld>
            <a:endParaRPr lang="en-GB"/>
          </a:p>
        </p:txBody>
      </p:sp>
    </p:spTree>
    <p:extLst>
      <p:ext uri="{BB962C8B-B14F-4D97-AF65-F5344CB8AC3E}">
        <p14:creationId xmlns:p14="http://schemas.microsoft.com/office/powerpoint/2010/main" val="27326219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t>La législation relative à l'égalité en matière d'emploi oblige les employeurs à prévoir des aménagements pour les travailleurs handicapés. Cela vient compléter les</a:t>
            </a:r>
            <a:r>
              <a:rPr lang="fr-FR" baseline="0"/>
              <a:t> obligations </a:t>
            </a:r>
            <a:r>
              <a:rPr lang="fr-FR"/>
              <a:t>des employeurs en matière de santé</a:t>
            </a:r>
            <a:r>
              <a:rPr lang="fr-FR" baseline="0"/>
              <a:t> et de sécurité visant à protéger les travailleurs «sensibles»</a:t>
            </a:r>
            <a:r>
              <a:rPr lang="fr-FR"/>
              <a:t>.</a:t>
            </a:r>
            <a:r>
              <a:rPr lang="fr-FR" baseline="0"/>
              <a:t> </a:t>
            </a:r>
          </a:p>
          <a:p>
            <a:r>
              <a:rPr lang="fr-FR"/>
              <a:t>L'</a:t>
            </a:r>
            <a:r>
              <a:rPr lang="fr-FR" baseline="0"/>
              <a:t> évaluation</a:t>
            </a:r>
            <a:r>
              <a:rPr lang="fr-FR"/>
              <a:t> des risques</a:t>
            </a:r>
            <a:r>
              <a:rPr lang="fr-FR" baseline="0"/>
              <a:t> peut être utilisée pour contribuer à déterminer les mesures d'adaptation dont une personne peut avoir besoin</a:t>
            </a:r>
            <a:r>
              <a:rPr lang="fr-FR"/>
              <a:t>.</a:t>
            </a:r>
          </a:p>
          <a:p>
            <a:endParaRPr lang="en-GB" baseline="0" dirty="0"/>
          </a:p>
          <a:p>
            <a:r>
              <a:rPr lang="fr-FR" baseline="0"/>
              <a:t>Tous les travailleurs souffrant de TMS chroniques n'auront pas un handicap officiellement reconnu. L'intervention précoce doit être le principe, tous les travailleurs «sensibles» devant bénéficier d'aménagements afin d’éviter que le travail n'aggrave leur état, et non pas seulement ceux dont l'état est si grave qu'ils sont classés comme ayant un handicap.</a:t>
            </a:r>
          </a:p>
          <a:p>
            <a:endParaRPr lang="en-GB" baseline="0" dirty="0"/>
          </a:p>
          <a:p>
            <a:r>
              <a:rPr lang="fr-FR"/>
              <a:t>(Directive 2000/78/CE du Conseil du 27 novembre 2000 portant création d'un cadre général en faveur de l'égalité de traitement en matière d'emploi et de travail)</a:t>
            </a:r>
          </a:p>
        </p:txBody>
      </p:sp>
      <p:sp>
        <p:nvSpPr>
          <p:cNvPr id="4" name="Slide Number Placeholder 3"/>
          <p:cNvSpPr>
            <a:spLocks noGrp="1"/>
          </p:cNvSpPr>
          <p:nvPr>
            <p:ph type="sldNum" sz="quarter" idx="10"/>
          </p:nvPr>
        </p:nvSpPr>
        <p:spPr/>
        <p:txBody>
          <a:bodyPr/>
          <a:lstStyle/>
          <a:p>
            <a:fld id="{493DD4C7-C698-4A80-B76C-A9FD89019653}" type="slidenum">
              <a:rPr lang="en-GB" smtClean="0"/>
              <a:t>11</a:t>
            </a:fld>
            <a:endParaRPr lang="en-GB"/>
          </a:p>
        </p:txBody>
      </p:sp>
    </p:spTree>
    <p:extLst>
      <p:ext uri="{BB962C8B-B14F-4D97-AF65-F5344CB8AC3E}">
        <p14:creationId xmlns:p14="http://schemas.microsoft.com/office/powerpoint/2010/main" val="39477790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spcBef>
                <a:spcPts val="338"/>
              </a:spcBef>
              <a:buClr>
                <a:srgbClr val="ACC700"/>
              </a:buClr>
              <a:buSzTx/>
              <a:buFont typeface="Wingdings" panose="05000000000000000000" pitchFamily="2" charset="2"/>
              <a:buNone/>
            </a:pPr>
            <a:r>
              <a:rPr lang="fr-FR" sz="1200" dirty="0"/>
              <a:t>Le moyen de déterminer les mesures de prévention des risques collectifs et individuels </a:t>
            </a:r>
            <a:r>
              <a:rPr lang="fr-FR" sz="1200" b="1" dirty="0"/>
              <a:t>est </a:t>
            </a:r>
            <a:r>
              <a:rPr lang="fr-FR" sz="1200" b="1" baseline="0" dirty="0">
                <a:solidFill>
                  <a:prstClr val="black"/>
                </a:solidFill>
              </a:rPr>
              <a:t>en </a:t>
            </a:r>
            <a:r>
              <a:rPr lang="fr-FR" sz="1200" baseline="0" dirty="0">
                <a:solidFill>
                  <a:prstClr val="black"/>
                </a:solidFill>
              </a:rPr>
              <a:t>étant sensible à la diversité de la main-d'œuvre lors de l'évaluation des risques.  </a:t>
            </a:r>
          </a:p>
          <a:p>
            <a:pPr marL="0" indent="0">
              <a:lnSpc>
                <a:spcPct val="90000"/>
              </a:lnSpc>
              <a:spcBef>
                <a:spcPts val="338"/>
              </a:spcBef>
              <a:buClr>
                <a:srgbClr val="ACC700"/>
              </a:buClr>
              <a:buSzTx/>
              <a:buFont typeface="Wingdings" panose="05000000000000000000" pitchFamily="2" charset="2"/>
              <a:buNone/>
            </a:pPr>
            <a:r>
              <a:rPr lang="fr-FR" sz="1200" dirty="0"/>
              <a:t>Les</a:t>
            </a:r>
            <a:r>
              <a:rPr lang="fr-FR" sz="1200" baseline="0" dirty="0"/>
              <a:t> facteurs </a:t>
            </a:r>
            <a:r>
              <a:rPr lang="fr-FR" sz="1200" dirty="0"/>
              <a:t>de succès</a:t>
            </a:r>
            <a:r>
              <a:rPr lang="fr-FR" sz="1200" baseline="0" dirty="0"/>
              <a:t> pour garantir la santé et la sécurité d'une main-d'œuvre diversifiée comprennent les éléments suivants:</a:t>
            </a:r>
          </a:p>
          <a:p>
            <a:pPr indent="-342900">
              <a:lnSpc>
                <a:spcPct val="90000"/>
              </a:lnSpc>
              <a:spcBef>
                <a:spcPts val="338"/>
              </a:spcBef>
              <a:buClr>
                <a:srgbClr val="ACC700"/>
              </a:buClr>
              <a:buSzTx/>
              <a:buFont typeface="Wingdings" panose="05000000000000000000" pitchFamily="2" charset="2"/>
              <a:buChar char="ü"/>
            </a:pPr>
            <a:r>
              <a:rPr lang="fr-FR" sz="1200" dirty="0"/>
              <a:t>Prendre en compte la diversité dès les phases de conception et de planification, afin de disposer</a:t>
            </a:r>
            <a:r>
              <a:rPr lang="fr-FR" sz="1200" baseline="0" dirty="0"/>
              <a:t> de lieux de travail aussi inclusifs que possible</a:t>
            </a:r>
            <a:r>
              <a:rPr lang="fr-FR" sz="1200" dirty="0"/>
              <a:t>.</a:t>
            </a:r>
            <a:r>
              <a:rPr lang="fr-FR" sz="1200" baseline="0" dirty="0"/>
              <a:t> C’est ce que l’on appelle une conception universelle. Elle comprend des facteurs tels que l'adaptabilité de l'équipement.</a:t>
            </a:r>
          </a:p>
          <a:p>
            <a:pPr indent="-342900">
              <a:lnSpc>
                <a:spcPct val="90000"/>
              </a:lnSpc>
              <a:spcBef>
                <a:spcPts val="338"/>
              </a:spcBef>
              <a:buClr>
                <a:srgbClr val="ACC700"/>
              </a:buClr>
              <a:buSzTx/>
              <a:buFont typeface="Wingdings" panose="05000000000000000000" pitchFamily="2" charset="2"/>
              <a:buChar char="ü"/>
            </a:pPr>
            <a:r>
              <a:rPr lang="fr-FR" sz="1200" dirty="0"/>
              <a:t>Consultation et participation des travailleurs – pour faire en sorte que les problèmes, les</a:t>
            </a:r>
            <a:r>
              <a:rPr lang="fr-FR" sz="1200" baseline="0" dirty="0"/>
              <a:t> besoins et les suggestions de chacun soient pris en compte</a:t>
            </a:r>
          </a:p>
          <a:p>
            <a:pPr indent="-342900">
              <a:lnSpc>
                <a:spcPct val="90000"/>
              </a:lnSpc>
              <a:spcBef>
                <a:spcPts val="338"/>
              </a:spcBef>
              <a:buClr>
                <a:srgbClr val="ACC700"/>
              </a:buClr>
              <a:buSzTx/>
              <a:buFont typeface="Wingdings" panose="05000000000000000000" pitchFamily="2" charset="2"/>
              <a:buChar char="ü"/>
            </a:pPr>
            <a:r>
              <a:rPr lang="fr-FR" sz="1200" dirty="0"/>
              <a:t>Coordination entre la santé au travail et l'égalité et les ressources humaines</a:t>
            </a:r>
          </a:p>
          <a:p>
            <a:pPr indent="-342900">
              <a:lnSpc>
                <a:spcPct val="90000"/>
              </a:lnSpc>
              <a:spcBef>
                <a:spcPts val="338"/>
              </a:spcBef>
              <a:buClr>
                <a:srgbClr val="ACC700"/>
              </a:buClr>
              <a:buSzTx/>
              <a:buFont typeface="Wingdings" panose="05000000000000000000" pitchFamily="2" charset="2"/>
              <a:buChar char="ü"/>
            </a:pPr>
            <a:r>
              <a:rPr lang="fr-FR" sz="1200" dirty="0"/>
              <a:t>Formation à la diversité </a:t>
            </a:r>
          </a:p>
          <a:p>
            <a:pPr indent="-342900">
              <a:lnSpc>
                <a:spcPct val="90000"/>
              </a:lnSpc>
              <a:spcBef>
                <a:spcPts val="338"/>
              </a:spcBef>
              <a:buClr>
                <a:srgbClr val="ACC700"/>
              </a:buClr>
              <a:buSzTx/>
              <a:buFont typeface="Wingdings" panose="05000000000000000000" pitchFamily="2" charset="2"/>
              <a:buChar char="ü"/>
            </a:pPr>
            <a:r>
              <a:rPr lang="fr-FR" sz="1200" dirty="0"/>
              <a:t>Recherche de conseils si nécessaire</a:t>
            </a:r>
          </a:p>
          <a:p>
            <a:endParaRPr lang="en-GB" dirty="0"/>
          </a:p>
          <a:p>
            <a:r>
              <a:rPr lang="fr-FR" baseline="0" dirty="0"/>
              <a:t>Le fait de prévenir efficacement les risques et de rendre le lieu de travail plus inclusif réduit la nécessité de procéder à des aménagements spécifiques pour les individus.</a:t>
            </a:r>
          </a:p>
        </p:txBody>
      </p:sp>
      <p:sp>
        <p:nvSpPr>
          <p:cNvPr id="4" name="Slide Number Placeholder 3"/>
          <p:cNvSpPr>
            <a:spLocks noGrp="1"/>
          </p:cNvSpPr>
          <p:nvPr>
            <p:ph type="sldNum" sz="quarter" idx="10"/>
          </p:nvPr>
        </p:nvSpPr>
        <p:spPr/>
        <p:txBody>
          <a:bodyPr/>
          <a:lstStyle/>
          <a:p>
            <a:fld id="{493DD4C7-C698-4A80-B76C-A9FD89019653}" type="slidenum">
              <a:rPr lang="en-GB" smtClean="0"/>
              <a:t>12</a:t>
            </a:fld>
            <a:endParaRPr lang="en-GB"/>
          </a:p>
        </p:txBody>
      </p:sp>
    </p:spTree>
    <p:extLst>
      <p:ext uri="{BB962C8B-B14F-4D97-AF65-F5344CB8AC3E}">
        <p14:creationId xmlns:p14="http://schemas.microsoft.com/office/powerpoint/2010/main" val="19722380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spcBef>
                <a:spcPts val="338"/>
              </a:spcBef>
              <a:buFont typeface="Wingdings" pitchFamily="2" charset="2"/>
              <a:buNone/>
            </a:pPr>
            <a:r>
              <a:rPr lang="fr-FR" sz="1200" b="0" dirty="0"/>
              <a:t>Les facteurs de succès pour procéder à des aménagements sont les suivants:</a:t>
            </a:r>
          </a:p>
          <a:p>
            <a:pPr marL="141750" indent="-141750">
              <a:lnSpc>
                <a:spcPct val="90000"/>
              </a:lnSpc>
              <a:spcBef>
                <a:spcPts val="338"/>
              </a:spcBef>
              <a:buFont typeface="Wingdings" pitchFamily="2" charset="2"/>
              <a:buChar char="§"/>
            </a:pPr>
            <a:r>
              <a:rPr lang="fr-FR" sz="1200" b="0" dirty="0"/>
              <a:t>Montrez que vous êtes </a:t>
            </a:r>
            <a:r>
              <a:rPr lang="fr-FR" sz="1200" dirty="0"/>
              <a:t>solidaire</a:t>
            </a:r>
            <a:r>
              <a:rPr lang="fr-FR" sz="1200" b="0" dirty="0"/>
              <a:t> et que vous voulez aider</a:t>
            </a:r>
          </a:p>
          <a:p>
            <a:pPr marL="141750" indent="-141750">
              <a:lnSpc>
                <a:spcPct val="90000"/>
              </a:lnSpc>
              <a:spcBef>
                <a:spcPts val="338"/>
              </a:spcBef>
              <a:buFont typeface="Wingdings" pitchFamily="2" charset="2"/>
              <a:buChar char="§"/>
            </a:pPr>
            <a:r>
              <a:rPr lang="fr-FR" sz="1200" dirty="0"/>
              <a:t>Concentrez-vous </a:t>
            </a:r>
            <a:r>
              <a:rPr lang="fr-FR" sz="1200" b="0" dirty="0"/>
              <a:t>sur </a:t>
            </a:r>
            <a:r>
              <a:rPr lang="fr-FR" sz="1200" dirty="0"/>
              <a:t>les capacités du travailleur, et </a:t>
            </a:r>
            <a:r>
              <a:rPr lang="fr-FR" sz="1200" b="0" dirty="0"/>
              <a:t>non sur ses handicaps</a:t>
            </a:r>
          </a:p>
          <a:p>
            <a:pPr marL="141750" indent="-141750">
              <a:lnSpc>
                <a:spcPct val="90000"/>
              </a:lnSpc>
              <a:spcBef>
                <a:spcPts val="338"/>
              </a:spcBef>
              <a:buFont typeface="Wingdings" pitchFamily="2" charset="2"/>
              <a:buChar char="§"/>
            </a:pPr>
            <a:r>
              <a:rPr lang="fr-FR" sz="1200" b="0" dirty="0"/>
              <a:t>Ayez une </a:t>
            </a:r>
            <a:r>
              <a:rPr lang="fr-FR" sz="1200" dirty="0"/>
              <a:t>conversation ouverte </a:t>
            </a:r>
            <a:r>
              <a:rPr lang="fr-FR" sz="1200" b="0" dirty="0"/>
              <a:t>avec le travailleur </a:t>
            </a:r>
            <a:r>
              <a:rPr lang="fr-FR" sz="1200" dirty="0"/>
              <a:t>sur ses symptômes </a:t>
            </a:r>
            <a:r>
              <a:rPr lang="fr-FR" sz="1200" b="0" dirty="0"/>
              <a:t>et</a:t>
            </a:r>
            <a:r>
              <a:rPr lang="fr-FR" sz="1200" dirty="0"/>
              <a:t> leurs variations, sur les tâches qu'il trouve difficiles et sur le soutien dont il a besoin</a:t>
            </a:r>
          </a:p>
          <a:p>
            <a:pPr marL="141750" indent="-141750">
              <a:lnSpc>
                <a:spcPct val="90000"/>
              </a:lnSpc>
              <a:spcBef>
                <a:spcPts val="338"/>
              </a:spcBef>
              <a:buFont typeface="Wingdings" pitchFamily="2" charset="2"/>
              <a:buChar char="§"/>
            </a:pPr>
            <a:r>
              <a:rPr lang="fr-FR" sz="1200" dirty="0"/>
              <a:t>Associer</a:t>
            </a:r>
            <a:r>
              <a:rPr lang="fr-FR" sz="1200" b="0" dirty="0"/>
              <a:t> le travailleur, son équipe de soins de santé et son supérieur hiérarchique</a:t>
            </a:r>
          </a:p>
          <a:p>
            <a:pPr marL="536575" lvl="1" indent="-342900">
              <a:spcBef>
                <a:spcPts val="338"/>
              </a:spcBef>
              <a:buClr>
                <a:schemeClr val="tx2"/>
              </a:buClr>
            </a:pPr>
            <a:r>
              <a:rPr lang="fr-FR" sz="1200" dirty="0"/>
              <a:t>- Les conseils médicaux permettent de savoir quel soutien est nécessaire</a:t>
            </a:r>
          </a:p>
          <a:p>
            <a:pPr marL="536575" lvl="1" indent="-342900">
              <a:spcBef>
                <a:spcPts val="338"/>
              </a:spcBef>
              <a:buClr>
                <a:schemeClr val="tx2"/>
              </a:buClr>
            </a:pPr>
            <a:r>
              <a:rPr lang="fr-FR" sz="1200" dirty="0"/>
              <a:t>- Les informations médicales</a:t>
            </a:r>
            <a:r>
              <a:rPr lang="fr-FR" sz="1200" baseline="0" dirty="0"/>
              <a:t> ne </a:t>
            </a:r>
            <a:r>
              <a:rPr lang="fr-FR" sz="1200" dirty="0"/>
              <a:t>peuvent</a:t>
            </a:r>
            <a:r>
              <a:rPr lang="fr-FR" sz="1200" baseline="0" dirty="0"/>
              <a:t> être partagées qu'</a:t>
            </a:r>
            <a:r>
              <a:rPr lang="fr-FR" sz="1200" dirty="0"/>
              <a:t>avec une autorisation. L'employeur n'a pas besoin de connaître le diagnostic, mais il devra savoir comment les symptômes affectent la capacité de travail d'une personne afin de lui apporter son soutien</a:t>
            </a:r>
          </a:p>
          <a:p>
            <a:pPr marL="141750" indent="-141750">
              <a:lnSpc>
                <a:spcPct val="90000"/>
              </a:lnSpc>
              <a:spcBef>
                <a:spcPts val="338"/>
              </a:spcBef>
              <a:buFont typeface="Wingdings" pitchFamily="2" charset="2"/>
              <a:buChar char="§"/>
            </a:pPr>
            <a:r>
              <a:rPr lang="fr-FR" sz="1200" b="0" dirty="0"/>
              <a:t>Prévoyez</a:t>
            </a:r>
            <a:r>
              <a:rPr lang="fr-FR" sz="1200" dirty="0"/>
              <a:t> suffisamment de temps pour le processus </a:t>
            </a:r>
            <a:r>
              <a:rPr lang="fr-FR" sz="1200" b="0" dirty="0"/>
              <a:t>et essayez différentes mesures afin de déterminer lesquelles seront les plus utiles</a:t>
            </a:r>
          </a:p>
          <a:p>
            <a:pPr marL="141750" indent="-141750">
              <a:lnSpc>
                <a:spcPct val="90000"/>
              </a:lnSpc>
              <a:spcBef>
                <a:spcPts val="338"/>
              </a:spcBef>
              <a:buFont typeface="Wingdings" pitchFamily="2" charset="2"/>
              <a:buChar char="§"/>
            </a:pPr>
            <a:r>
              <a:rPr lang="fr-FR" sz="1200" b="0" dirty="0"/>
              <a:t>Découvrez les </a:t>
            </a:r>
            <a:r>
              <a:rPr lang="fr-FR" sz="1200" dirty="0"/>
              <a:t>informations et le soutien externes </a:t>
            </a:r>
            <a:r>
              <a:rPr lang="fr-FR" sz="1200" b="0" dirty="0"/>
              <a:t>disponibles</a:t>
            </a:r>
          </a:p>
          <a:p>
            <a:pPr marL="141750" indent="-141750">
              <a:lnSpc>
                <a:spcPct val="90000"/>
              </a:lnSpc>
              <a:spcBef>
                <a:spcPts val="338"/>
              </a:spcBef>
              <a:buFont typeface="Wingdings" pitchFamily="2" charset="2"/>
              <a:buChar char="§"/>
            </a:pPr>
            <a:r>
              <a:rPr lang="fr-FR" sz="1200" dirty="0"/>
              <a:t>Examinez les</a:t>
            </a:r>
            <a:r>
              <a:rPr lang="fr-FR" sz="1200" b="0" dirty="0"/>
              <a:t> mesures et apportez toute modification supplémentaire si l'état du travailleur évolue à l'avenir </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13</a:t>
            </a:fld>
            <a:endParaRPr lang="en-GB"/>
          </a:p>
        </p:txBody>
      </p:sp>
    </p:spTree>
    <p:extLst>
      <p:ext uri="{BB962C8B-B14F-4D97-AF65-F5344CB8AC3E}">
        <p14:creationId xmlns:p14="http://schemas.microsoft.com/office/powerpoint/2010/main" val="158992490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file://localhost/Volumes/XRAID/Equipo%20Rojo/EU-OSHA/18-0115%20PPT%20templates%20update/PNG/FONDO-PORTADA-PATRON-EUOSHA-2011-16-9.png" TargetMode="External"/><Relationship Id="rId7"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7.png"/><Relationship Id="rId10" Type="http://schemas.openxmlformats.org/officeDocument/2006/relationships/image" Target="../media/image11.jpeg"/><Relationship Id="rId4" Type="http://schemas.openxmlformats.org/officeDocument/2006/relationships/image" Target="../media/image6.png"/><Relationship Id="rId9" Type="http://schemas.openxmlformats.org/officeDocument/2006/relationships/image" Target="../media/image10.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FONDO-PORTADA-PATRON-EUOSHA-2011-16-9.png" TargetMode="External"/><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descr="/Volumes/XRAID/Equipo Rojo/EU-OSHA/18-0115 PPT templates update/PNG/FONDO-PORTADA-PATRON-EUOSHA-2011-16-9.png"/>
          <p:cNvPicPr>
            <a:picLocks noChangeAspect="1"/>
          </p:cNvPicPr>
          <p:nvPr/>
        </p:nvPicPr>
        <p:blipFill>
          <a:blip r:embed="rId2" r:link="rId3">
            <a:extLst>
              <a:ext uri="{28A0092B-C50C-407E-A947-70E740481C1C}">
                <a14:useLocalDpi xmlns:a14="http://schemas.microsoft.com/office/drawing/2010/main" val="0"/>
              </a:ext>
            </a:extLst>
          </a:blip>
          <a:stretch>
            <a:fillRect/>
          </a:stretch>
        </p:blipFill>
        <p:spPr>
          <a:xfrm>
            <a:off x="0" y="0"/>
            <a:ext cx="9144000" cy="5145024"/>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1800" b="1" i="0" cap="none" baseline="0"/>
            </a:lvl1pPr>
          </a:lstStyle>
          <a:p>
            <a:r>
              <a:rPr lang="en-GB" dirty="0"/>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51435" tIns="25718" rIns="51435" bIns="25718"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88" dirty="0"/>
          </a:p>
        </p:txBody>
      </p:sp>
      <p:pic>
        <p:nvPicPr>
          <p:cNvPr id="7" name="Bild 2" descr="111004_EU-OSHA_PPT_Corporate logo.png"/>
          <p:cNvPicPr>
            <a:picLocks noChangeAspect="1"/>
          </p:cNvPicPr>
          <p:nvPr/>
        </p:nvPicPr>
        <p:blipFill>
          <a:blip r:embed="rId4" cstate="print"/>
          <a:srcRect/>
          <a:stretch>
            <a:fillRect/>
          </a:stretch>
        </p:blipFill>
        <p:spPr bwMode="auto">
          <a:xfrm>
            <a:off x="444503" y="4131470"/>
            <a:ext cx="959147" cy="542925"/>
          </a:xfrm>
          <a:prstGeom prst="rect">
            <a:avLst/>
          </a:prstGeom>
          <a:noFill/>
          <a:ln w="9525">
            <a:noFill/>
            <a:miter lim="800000"/>
            <a:headEnd/>
            <a:tailEnd/>
          </a:ln>
        </p:spPr>
      </p:pic>
      <p:sp>
        <p:nvSpPr>
          <p:cNvPr id="10" name="Textplatzhalter 2"/>
          <p:cNvSpPr txBox="1">
            <a:spLocks/>
          </p:cNvSpPr>
          <p:nvPr/>
        </p:nvSpPr>
        <p:spPr>
          <a:xfrm>
            <a:off x="450853" y="4816801"/>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fr-FR" sz="506"/>
              <a:t>Lieux de travail sains. Un acquis pour vous. Un atout pour l’entreprise.</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013" baseline="0">
                <a:solidFill>
                  <a:schemeClr val="tx2"/>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GB" dirty="0"/>
              <a:t>Click to edit Master subtitle style</a:t>
            </a:r>
            <a:endParaRPr lang="en-US" dirty="0"/>
          </a:p>
        </p:txBody>
      </p:sp>
      <p:pic>
        <p:nvPicPr>
          <p:cNvPr id="17" name="Bild 4" descr="111004_EU-OSHA_PPT_EU logo.png"/>
          <p:cNvPicPr>
            <a:picLocks noChangeAspect="1"/>
          </p:cNvPicPr>
          <p:nvPr/>
        </p:nvPicPr>
        <p:blipFill>
          <a:blip r:embed="rId5"/>
          <a:srcRect/>
          <a:stretch>
            <a:fillRect/>
          </a:stretch>
        </p:blipFill>
        <p:spPr bwMode="auto">
          <a:xfrm>
            <a:off x="4275138" y="4431507"/>
            <a:ext cx="368870" cy="242888"/>
          </a:xfrm>
          <a:prstGeom prst="rect">
            <a:avLst/>
          </a:prstGeom>
          <a:noFill/>
          <a:ln w="9525">
            <a:noFill/>
            <a:miter lim="800000"/>
            <a:headEnd/>
            <a:tailEnd/>
          </a:ln>
        </p:spPr>
      </p:pic>
      <p:pic>
        <p:nvPicPr>
          <p:cNvPr id="16" name="Bild 5" descr="111004_EU-OSHA_PPT_HW logo.png"/>
          <p:cNvPicPr>
            <a:picLocks noChangeAspect="1"/>
          </p:cNvPicPr>
          <p:nvPr/>
        </p:nvPicPr>
        <p:blipFill>
          <a:blip r:embed="rId6"/>
          <a:srcRect/>
          <a:stretch>
            <a:fillRect/>
          </a:stretch>
        </p:blipFill>
        <p:spPr bwMode="auto">
          <a:xfrm>
            <a:off x="7596338" y="4212432"/>
            <a:ext cx="507853" cy="475060"/>
          </a:xfrm>
          <a:prstGeom prst="rect">
            <a:avLst/>
          </a:prstGeom>
          <a:noFill/>
          <a:ln w="9525">
            <a:noFill/>
            <a:miter lim="800000"/>
            <a:headEnd/>
            <a:tailEnd/>
          </a:ln>
        </p:spPr>
      </p:pic>
      <p:pic>
        <p:nvPicPr>
          <p:cNvPr id="15" name="Picture 14"/>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pic>
        <p:nvPicPr>
          <p:cNvPr id="4" name="Picture 3"/>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6512" y="-7905"/>
            <a:ext cx="9144000" cy="5143500"/>
          </a:xfrm>
          <a:prstGeom prst="rect">
            <a:avLst/>
          </a:prstGeom>
        </p:spPr>
      </p:pic>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1"/>
            <a:ext cx="694508" cy="5209298"/>
          </a:xfrm>
          <a:prstGeom prst="rect">
            <a:avLst/>
          </a:prstGeom>
        </p:spPr>
      </p:pic>
      <p:pic>
        <p:nvPicPr>
          <p:cNvPr id="3" name="Picture 2"/>
          <p:cNvPicPr>
            <a:picLocks noChangeAspect="1"/>
          </p:cNvPicPr>
          <p:nvPr userDrawn="1"/>
        </p:nvPicPr>
        <p:blipFill rotWithShape="1">
          <a:blip r:embed="rId9">
            <a:extLst>
              <a:ext uri="{28A0092B-C50C-407E-A947-70E740481C1C}">
                <a14:useLocalDpi xmlns:a14="http://schemas.microsoft.com/office/drawing/2010/main" val="0"/>
              </a:ext>
            </a:extLst>
          </a:blip>
          <a:srcRect l="81899" r="7864"/>
          <a:stretch/>
        </p:blipFill>
        <p:spPr>
          <a:xfrm>
            <a:off x="8244408" y="0"/>
            <a:ext cx="936104" cy="5143500"/>
          </a:xfrm>
          <a:prstGeom prst="rect">
            <a:avLst/>
          </a:prstGeom>
        </p:spPr>
      </p:pic>
      <p:pic>
        <p:nvPicPr>
          <p:cNvPr id="8" name="Picture 7">
            <a:extLst>
              <a:ext uri="{FF2B5EF4-FFF2-40B4-BE49-F238E27FC236}">
                <a16:creationId xmlns:a16="http://schemas.microsoft.com/office/drawing/2014/main" id="{7790E1D7-0B7A-41E5-A500-C77AAA971C9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23528" y="4131469"/>
            <a:ext cx="996702" cy="544864"/>
          </a:xfrm>
          <a:prstGeom prst="rect">
            <a:avLst/>
          </a:prstGeom>
        </p:spPr>
      </p:pic>
    </p:spTree>
    <p:extLst>
      <p:ext uri="{BB962C8B-B14F-4D97-AF65-F5344CB8AC3E}">
        <p14:creationId xmlns:p14="http://schemas.microsoft.com/office/powerpoint/2010/main" val="1244461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122421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1613592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25"/>
        <p:cNvGrpSpPr/>
        <p:nvPr/>
      </p:nvGrpSpPr>
      <p:grpSpPr>
        <a:xfrm>
          <a:off x="0" y="0"/>
          <a:ext cx="0" cy="0"/>
          <a:chOff x="0" y="0"/>
          <a:chExt cx="0" cy="0"/>
        </a:xfrm>
      </p:grpSpPr>
      <p:sp>
        <p:nvSpPr>
          <p:cNvPr id="26" name="Google Shape;26;p3"/>
          <p:cNvSpPr txBox="1">
            <a:spLocks noGrp="1"/>
          </p:cNvSpPr>
          <p:nvPr>
            <p:ph type="title"/>
          </p:nvPr>
        </p:nvSpPr>
        <p:spPr>
          <a:xfrm>
            <a:off x="450001" y="135000"/>
            <a:ext cx="7559873" cy="367200"/>
          </a:xfrm>
          <a:prstGeom prst="rect">
            <a:avLst/>
          </a:prstGeom>
          <a:noFill/>
          <a:ln>
            <a:noFill/>
          </a:ln>
        </p:spPr>
        <p:txBody>
          <a:bodyPr spcFirstLastPara="1" wrap="square" lIns="91425" tIns="45700" rIns="91425" bIns="45700" anchor="ctr" anchorCtr="0"/>
          <a:lstStyle>
            <a:lvl1pPr lvl="0" algn="l">
              <a:spcBef>
                <a:spcPts val="0"/>
              </a:spcBef>
              <a:spcAft>
                <a:spcPts val="0"/>
              </a:spcAft>
              <a:buClr>
                <a:schemeClr val="dk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
          <p:cNvSpPr txBox="1">
            <a:spLocks noGrp="1"/>
          </p:cNvSpPr>
          <p:nvPr>
            <p:ph type="body" idx="1"/>
          </p:nvPr>
        </p:nvSpPr>
        <p:spPr>
          <a:xfrm>
            <a:off x="450000" y="837000"/>
            <a:ext cx="7560000" cy="3645000"/>
          </a:xfrm>
          <a:prstGeom prst="rect">
            <a:avLst/>
          </a:prstGeom>
          <a:noFill/>
          <a:ln>
            <a:noFill/>
          </a:ln>
        </p:spPr>
        <p:txBody>
          <a:bodyPr spcFirstLastPara="1" wrap="square" lIns="91425" tIns="45700" rIns="91425" bIns="45700" anchor="t" anchorCtr="0"/>
          <a:lstStyle>
            <a:lvl1pPr marL="342900" lvl="0" indent="-257175" algn="l">
              <a:spcBef>
                <a:spcPts val="450"/>
              </a:spcBef>
              <a:spcAft>
                <a:spcPts val="0"/>
              </a:spcAft>
              <a:buSzPts val="1800"/>
              <a:buChar char="▪"/>
              <a:defRPr/>
            </a:lvl1pPr>
            <a:lvl2pPr marL="685800" lvl="1" indent="-257175" algn="l">
              <a:spcBef>
                <a:spcPts val="0"/>
              </a:spcBef>
              <a:spcAft>
                <a:spcPts val="0"/>
              </a:spcAft>
              <a:buClr>
                <a:schemeClr val="dk1"/>
              </a:buClr>
              <a:buSzPts val="1800"/>
              <a:buChar char="•"/>
              <a:defRPr/>
            </a:lvl2pPr>
            <a:lvl3pPr marL="1028700" lvl="2" indent="-257175" algn="l">
              <a:spcBef>
                <a:spcPts val="0"/>
              </a:spcBef>
              <a:spcAft>
                <a:spcPts val="0"/>
              </a:spcAft>
              <a:buClr>
                <a:schemeClr val="dk1"/>
              </a:buClr>
              <a:buSzPts val="1800"/>
              <a:buChar char="−"/>
              <a:defRPr/>
            </a:lvl3pPr>
            <a:lvl4pPr marL="1371600" lvl="3" indent="-257175" algn="l">
              <a:spcBef>
                <a:spcPts val="0"/>
              </a:spcBef>
              <a:spcAft>
                <a:spcPts val="0"/>
              </a:spcAft>
              <a:buClr>
                <a:schemeClr val="dk1"/>
              </a:buClr>
              <a:buSzPts val="1800"/>
              <a:buChar char="•"/>
              <a:defRPr/>
            </a:lvl4pPr>
            <a:lvl5pPr marL="1714500" lvl="4" indent="-242888" algn="l">
              <a:spcBef>
                <a:spcPts val="0"/>
              </a:spcBef>
              <a:spcAft>
                <a:spcPts val="0"/>
              </a:spcAft>
              <a:buClr>
                <a:schemeClr val="dk1"/>
              </a:buClr>
              <a:buSzPts val="1500"/>
              <a:buChar char="−"/>
              <a:defRPr/>
            </a:lvl5pPr>
            <a:lvl6pPr marL="2057400" lvl="5" indent="-229171" algn="l">
              <a:spcBef>
                <a:spcPts val="0"/>
              </a:spcBef>
              <a:spcAft>
                <a:spcPts val="0"/>
              </a:spcAft>
              <a:buClr>
                <a:schemeClr val="dk2"/>
              </a:buClr>
              <a:buSzPts val="1212"/>
              <a:buFont typeface="Courier New"/>
              <a:buChar char="o"/>
              <a:defRPr sz="900"/>
            </a:lvl6pPr>
            <a:lvl7pPr marL="2400300" lvl="6" indent="-228600" algn="l">
              <a:spcBef>
                <a:spcPts val="0"/>
              </a:spcBef>
              <a:spcAft>
                <a:spcPts val="0"/>
              </a:spcAft>
              <a:buClr>
                <a:schemeClr val="dk2"/>
              </a:buClr>
              <a:buSzPts val="1200"/>
              <a:buFont typeface="Courier New"/>
              <a:buChar char="o"/>
              <a:defRPr sz="900"/>
            </a:lvl7pPr>
            <a:lvl8pPr marL="2743200" lvl="7" indent="-228600" algn="l">
              <a:spcBef>
                <a:spcPts val="180"/>
              </a:spcBef>
              <a:spcAft>
                <a:spcPts val="0"/>
              </a:spcAft>
              <a:buClr>
                <a:schemeClr val="dk2"/>
              </a:buClr>
              <a:buSzPts val="1200"/>
              <a:buFont typeface="Courier New"/>
              <a:buChar char="o"/>
              <a:defRPr sz="900"/>
            </a:lvl8pPr>
            <a:lvl9pPr marL="3086100" lvl="8" indent="-228600" algn="l">
              <a:spcBef>
                <a:spcPts val="180"/>
              </a:spcBef>
              <a:spcAft>
                <a:spcPts val="0"/>
              </a:spcAft>
              <a:buClr>
                <a:schemeClr val="dk2"/>
              </a:buClr>
              <a:buSzPts val="1200"/>
              <a:buFont typeface="Courier New"/>
              <a:buChar char="o"/>
              <a:defRPr sz="900"/>
            </a:lvl9pPr>
          </a:lstStyle>
          <a:p>
            <a:endParaRPr/>
          </a:p>
        </p:txBody>
      </p:sp>
    </p:spTree>
    <p:extLst>
      <p:ext uri="{BB962C8B-B14F-4D97-AF65-F5344CB8AC3E}">
        <p14:creationId xmlns:p14="http://schemas.microsoft.com/office/powerpoint/2010/main" val="37841293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5_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539750" y="141685"/>
            <a:ext cx="8280400" cy="809625"/>
          </a:xfrm>
        </p:spPr>
        <p:txBody>
          <a:bodyPr/>
          <a:lstStyle/>
          <a:p>
            <a:r>
              <a:rPr lang="de-DE"/>
              <a:t>Titelmasterformat durch Klicken bearbeiten</a:t>
            </a:r>
            <a:endParaRPr lang="en-GB"/>
          </a:p>
        </p:txBody>
      </p:sp>
      <p:sp>
        <p:nvSpPr>
          <p:cNvPr id="3" name="Inhaltsplatzhalter 2"/>
          <p:cNvSpPr>
            <a:spLocks noGrp="1"/>
          </p:cNvSpPr>
          <p:nvPr>
            <p:ph idx="1"/>
          </p:nvPr>
        </p:nvSpPr>
        <p:spPr>
          <a:xfrm>
            <a:off x="539750" y="1059656"/>
            <a:ext cx="8280400" cy="39420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GB" dirty="0"/>
          </a:p>
        </p:txBody>
      </p:sp>
    </p:spTree>
    <p:extLst>
      <p:ext uri="{BB962C8B-B14F-4D97-AF65-F5344CB8AC3E}">
        <p14:creationId xmlns:p14="http://schemas.microsoft.com/office/powerpoint/2010/main" val="293673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791961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descr="/Volumes/XRAID/Equipo Rojo/EU-OSHA/18-0115 PPT templates update/PNG/FONDO-PORTADA-PATRON-EUOSHA-2011-16-9.png"/>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0"/>
            <a:ext cx="9144000" cy="5145024"/>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1800" baseline="0"/>
            </a:lvl1pPr>
          </a:lstStyle>
          <a:p>
            <a:r>
              <a:rPr lang="en-GB" dirty="0"/>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013" baseline="0">
                <a:solidFill>
                  <a:schemeClr val="tx2"/>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GB" dirty="0"/>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51435" tIns="25718" rIns="51435" bIns="25718"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88" dirty="0"/>
          </a:p>
        </p:txBody>
      </p:sp>
      <p:sp>
        <p:nvSpPr>
          <p:cNvPr id="9" name="Textplatzhalter 2"/>
          <p:cNvSpPr txBox="1">
            <a:spLocks/>
          </p:cNvSpPr>
          <p:nvPr/>
        </p:nvSpPr>
        <p:spPr>
          <a:xfrm>
            <a:off x="450853" y="4816801"/>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fr-FR" sz="506"/>
              <a:t>Lieux de travail sains. Un acquis pour vous. Un atout pour l’entreprise.</a:t>
            </a:r>
          </a:p>
        </p:txBody>
      </p:sp>
      <p:pic>
        <p:nvPicPr>
          <p:cNvPr id="11" name="Bild 2" descr="111004_EU-OSHA_PPT_Corporate logo.png"/>
          <p:cNvPicPr>
            <a:picLocks noChangeAspect="1"/>
          </p:cNvPicPr>
          <p:nvPr/>
        </p:nvPicPr>
        <p:blipFill>
          <a:blip r:embed="rId4" cstate="print"/>
          <a:srcRect/>
          <a:stretch>
            <a:fillRect/>
          </a:stretch>
        </p:blipFill>
        <p:spPr bwMode="auto">
          <a:xfrm>
            <a:off x="444503" y="4131470"/>
            <a:ext cx="1031155" cy="542925"/>
          </a:xfrm>
          <a:prstGeom prst="rect">
            <a:avLst/>
          </a:prstGeom>
          <a:noFill/>
          <a:ln w="9525">
            <a:noFill/>
            <a:miter lim="800000"/>
            <a:headEnd/>
            <a:tailEnd/>
          </a:ln>
        </p:spPr>
      </p:pic>
      <p:pic>
        <p:nvPicPr>
          <p:cNvPr id="12" name="Bild 4" descr="111004_EU-OSHA_PPT_EU logo.png"/>
          <p:cNvPicPr>
            <a:picLocks noChangeAspect="1"/>
          </p:cNvPicPr>
          <p:nvPr/>
        </p:nvPicPr>
        <p:blipFill>
          <a:blip r:embed="rId5"/>
          <a:srcRect/>
          <a:stretch>
            <a:fillRect/>
          </a:stretch>
        </p:blipFill>
        <p:spPr bwMode="auto">
          <a:xfrm>
            <a:off x="4275138" y="4431507"/>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6"/>
          <a:srcRect/>
          <a:stretch>
            <a:fillRect/>
          </a:stretch>
        </p:blipFill>
        <p:spPr bwMode="auto">
          <a:xfrm>
            <a:off x="7596338" y="4212432"/>
            <a:ext cx="507853" cy="475060"/>
          </a:xfrm>
          <a:prstGeom prst="rect">
            <a:avLst/>
          </a:prstGeom>
          <a:noFill/>
          <a:ln w="9525">
            <a:noFill/>
            <a:miter lim="800000"/>
            <a:headEnd/>
            <a:tailEnd/>
          </a:ln>
        </p:spPr>
      </p:pic>
    </p:spTree>
    <p:extLst>
      <p:ext uri="{BB962C8B-B14F-4D97-AF65-F5344CB8AC3E}">
        <p14:creationId xmlns:p14="http://schemas.microsoft.com/office/powerpoint/2010/main" val="3030196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dirty="0"/>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457139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dirty="0"/>
              <a:t>Click to edit Master title style</a:t>
            </a:r>
            <a:endParaRPr lang="en-US" dirty="0"/>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125" b="0" baseline="0"/>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125" b="0" baseline="0"/>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538356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Tree>
    <p:extLst>
      <p:ext uri="{BB962C8B-B14F-4D97-AF65-F5344CB8AC3E}">
        <p14:creationId xmlns:p14="http://schemas.microsoft.com/office/powerpoint/2010/main" val="3793079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5211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350" b="1" i="0" baseline="0"/>
            </a:lvl1pPr>
          </a:lstStyle>
          <a:p>
            <a:r>
              <a:rPr lang="en-GB"/>
              <a:t>Click to edit Master title style</a:t>
            </a:r>
            <a:endParaRPr lang="en-US" dirty="0"/>
          </a:p>
        </p:txBody>
      </p:sp>
      <p:sp>
        <p:nvSpPr>
          <p:cNvPr id="3" name="Content Placeholder 2"/>
          <p:cNvSpPr>
            <a:spLocks noGrp="1"/>
          </p:cNvSpPr>
          <p:nvPr>
            <p:ph idx="1"/>
          </p:nvPr>
        </p:nvSpPr>
        <p:spPr>
          <a:xfrm>
            <a:off x="3690003" y="837000"/>
            <a:ext cx="4279869"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675"/>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GB"/>
              <a:t>Click to edit Master text styles</a:t>
            </a:r>
          </a:p>
        </p:txBody>
      </p:sp>
    </p:spTree>
    <p:extLst>
      <p:ext uri="{BB962C8B-B14F-4D97-AF65-F5344CB8AC3E}">
        <p14:creationId xmlns:p14="http://schemas.microsoft.com/office/powerpoint/2010/main" val="3814741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35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675"/>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dirty="0"/>
              <a:t>Drag picture to placeholder or click icon to add</a:t>
            </a:r>
            <a:endParaRPr lang="en-US" dirty="0"/>
          </a:p>
        </p:txBody>
      </p:sp>
    </p:spTree>
    <p:extLst>
      <p:ext uri="{BB962C8B-B14F-4D97-AF65-F5344CB8AC3E}">
        <p14:creationId xmlns:p14="http://schemas.microsoft.com/office/powerpoint/2010/main" val="1061780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file://localhost/Volumes/XRAID/Equipo%20Rojo/EU-OSHA/18-0115%20PPT%20templates%20update/PNG/FONDO-PATRON-EUOSHA-2011-16-9.png"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image" Target="../media/image4.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descr="/Volumes/XRAID/Equipo Rojo/EU-OSHA/18-0115 PPT templates update/PNG/FONDO-PATRON-EUOSHA-2011-16-9.png"/>
          <p:cNvPicPr>
            <a:picLocks noChangeAspect="1"/>
          </p:cNvPicPr>
          <p:nvPr/>
        </p:nvPicPr>
        <p:blipFill>
          <a:blip r:embed="rId15" r:link="rId16">
            <a:extLst>
              <a:ext uri="{28A0092B-C50C-407E-A947-70E740481C1C}">
                <a14:useLocalDpi xmlns:a14="http://schemas.microsoft.com/office/drawing/2010/main" val="0"/>
              </a:ext>
            </a:extLst>
          </a:blip>
          <a:stretch>
            <a:fillRect/>
          </a:stretch>
        </p:blipFill>
        <p:spPr>
          <a:xfrm>
            <a:off x="2" y="0"/>
            <a:ext cx="9141291" cy="5143500"/>
          </a:xfrm>
          <a:prstGeom prst="rect">
            <a:avLst/>
          </a:prstGeom>
        </p:spPr>
      </p:pic>
      <p:sp>
        <p:nvSpPr>
          <p:cNvPr id="2" name="Title Placeholder 1"/>
          <p:cNvSpPr>
            <a:spLocks noGrp="1"/>
          </p:cNvSpPr>
          <p:nvPr>
            <p:ph type="title"/>
          </p:nvPr>
        </p:nvSpPr>
        <p:spPr>
          <a:xfrm>
            <a:off x="450003"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Bild 3" descr="111004_EU-OSHA_PPT_Corporate logo_inner slide.png"/>
          <p:cNvPicPr>
            <a:picLocks noChangeAspect="1"/>
          </p:cNvPicPr>
          <p:nvPr/>
        </p:nvPicPr>
        <p:blipFill>
          <a:blip r:embed="rId17" cstate="print"/>
          <a:srcRect/>
          <a:stretch>
            <a:fillRect/>
          </a:stretch>
        </p:blipFill>
        <p:spPr bwMode="auto">
          <a:xfrm>
            <a:off x="442915" y="4705351"/>
            <a:ext cx="744711" cy="233363"/>
          </a:xfrm>
          <a:prstGeom prst="rect">
            <a:avLst/>
          </a:prstGeom>
          <a:noFill/>
          <a:ln w="9525">
            <a:noFill/>
            <a:miter lim="800000"/>
            <a:headEnd/>
            <a:tailEnd/>
          </a:ln>
        </p:spPr>
      </p:pic>
      <p:sp>
        <p:nvSpPr>
          <p:cNvPr id="10" name="Slide Number Placeholder 9"/>
          <p:cNvSpPr txBox="1">
            <a:spLocks/>
          </p:cNvSpPr>
          <p:nvPr/>
        </p:nvSpPr>
        <p:spPr>
          <a:xfrm>
            <a:off x="8532440" y="4877961"/>
            <a:ext cx="609976" cy="273844"/>
          </a:xfrm>
          <a:prstGeom prst="rect">
            <a:avLst/>
          </a:prstGeom>
        </p:spPr>
        <p:txBody>
          <a:bodyPr vert="horz" lIns="51435" tIns="25718" rIns="51435" bIns="25718"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563" baseline="0" smtClean="0"/>
              <a:pPr/>
              <a:t>‹#›</a:t>
            </a:fld>
            <a:endParaRPr lang="en-GB" sz="563" baseline="0"/>
          </a:p>
        </p:txBody>
      </p:sp>
      <p:sp>
        <p:nvSpPr>
          <p:cNvPr id="11" name="Rectangle 11"/>
          <p:cNvSpPr>
            <a:spLocks noChangeArrowheads="1"/>
          </p:cNvSpPr>
          <p:nvPr/>
        </p:nvSpPr>
        <p:spPr bwMode="auto">
          <a:xfrm>
            <a:off x="1392241" y="4857752"/>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fr-FR" sz="506" b="1">
                <a:solidFill>
                  <a:schemeClr val="tx2"/>
                </a:solidFill>
                <a:latin typeface="Arial" pitchFamily="-107" charset="0"/>
                <a:ea typeface="ＭＳ Ｐゴシック" pitchFamily="-107" charset="-128"/>
                <a:cs typeface="ＭＳ Ｐゴシック" pitchFamily="-107" charset="-128"/>
              </a:rPr>
              <a:t>www.healthy-workplaces.eu/fr</a:t>
            </a:r>
          </a:p>
        </p:txBody>
      </p:sp>
      <p:pic>
        <p:nvPicPr>
          <p:cNvPr id="12" name="Bild 5" descr="111004_EU-OSHA_PPT_HW logo.png"/>
          <p:cNvPicPr>
            <a:picLocks noChangeAspect="1"/>
          </p:cNvPicPr>
          <p:nvPr/>
        </p:nvPicPr>
        <p:blipFill>
          <a:blip r:embed="rId18"/>
          <a:srcRect/>
          <a:stretch>
            <a:fillRect/>
          </a:stretch>
        </p:blipFill>
        <p:spPr bwMode="auto">
          <a:xfrm>
            <a:off x="7432678" y="4522145"/>
            <a:ext cx="577199" cy="475059"/>
          </a:xfrm>
          <a:prstGeom prst="rect">
            <a:avLst/>
          </a:prstGeom>
          <a:noFill/>
          <a:ln w="9525">
            <a:noFill/>
            <a:miter lim="800000"/>
            <a:headEnd/>
            <a:tailEnd/>
          </a:ln>
        </p:spPr>
      </p:pic>
      <p:pic>
        <p:nvPicPr>
          <p:cNvPr id="14" name="Picture 13">
            <a:extLst>
              <a:ext uri="{FF2B5EF4-FFF2-40B4-BE49-F238E27FC236}">
                <a16:creationId xmlns:a16="http://schemas.microsoft.com/office/drawing/2014/main" id="{3EF71B6B-52E8-4716-94A0-F7722F6CBC23}"/>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28000" y="4522144"/>
            <a:ext cx="779028" cy="425869"/>
          </a:xfrm>
          <a:prstGeom prst="rect">
            <a:avLst/>
          </a:prstGeom>
        </p:spPr>
      </p:pic>
    </p:spTree>
    <p:extLst>
      <p:ext uri="{BB962C8B-B14F-4D97-AF65-F5344CB8AC3E}">
        <p14:creationId xmlns:p14="http://schemas.microsoft.com/office/powerpoint/2010/main" val="3609896117"/>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Lst>
  <p:txStyles>
    <p:title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41750" indent="-141750" algn="l" defTabSz="257175" rtl="0" eaLnBrk="1" latinLnBrk="0" hangingPunct="1">
        <a:spcBef>
          <a:spcPts val="338"/>
        </a:spcBef>
        <a:spcAft>
          <a:spcPts val="0"/>
        </a:spcAft>
        <a:buClr>
          <a:schemeClr val="tx2"/>
        </a:buClr>
        <a:buFont typeface="Wingdings" pitchFamily="2" charset="2"/>
        <a:buChar char="§"/>
        <a:defRPr sz="1013" b="1" i="0" kern="1200" baseline="0">
          <a:solidFill>
            <a:schemeClr val="tx2"/>
          </a:solidFill>
          <a:latin typeface="+mn-lt"/>
          <a:ea typeface="+mn-ea"/>
          <a:cs typeface="+mn-cs"/>
        </a:defRPr>
      </a:lvl1pPr>
      <a:lvl2pPr marL="243000" indent="-101250" algn="l" defTabSz="257175" rtl="0" eaLnBrk="1" latinLnBrk="0" hangingPunct="1">
        <a:spcBef>
          <a:spcPts val="0"/>
        </a:spcBef>
        <a:spcAft>
          <a:spcPts val="0"/>
        </a:spcAft>
        <a:buClrTx/>
        <a:buFont typeface="Arial" pitchFamily="34" charset="0"/>
        <a:buChar char="•"/>
        <a:defRPr sz="1013" kern="1200" baseline="0">
          <a:solidFill>
            <a:schemeClr val="tx1"/>
          </a:solidFill>
          <a:latin typeface="+mn-lt"/>
          <a:ea typeface="+mn-ea"/>
          <a:cs typeface="+mn-cs"/>
        </a:defRPr>
      </a:lvl2pPr>
      <a:lvl3pPr marL="344250" indent="-101250" algn="l" defTabSz="257175" rtl="0" eaLnBrk="1" latinLnBrk="0" hangingPunct="1">
        <a:spcBef>
          <a:spcPts val="0"/>
        </a:spcBef>
        <a:spcAft>
          <a:spcPts val="0"/>
        </a:spcAft>
        <a:buClrTx/>
        <a:buFont typeface="Arial" pitchFamily="34" charset="0"/>
        <a:buChar char="−"/>
        <a:defRPr sz="956" kern="1200" baseline="0">
          <a:solidFill>
            <a:schemeClr val="tx1"/>
          </a:solidFill>
          <a:latin typeface="+mn-lt"/>
          <a:ea typeface="+mn-ea"/>
          <a:cs typeface="+mn-cs"/>
        </a:defRPr>
      </a:lvl3pPr>
      <a:lvl4pPr marL="445500" indent="-101250" algn="l" defTabSz="257175" rtl="0" eaLnBrk="1" latinLnBrk="0" hangingPunct="1">
        <a:spcBef>
          <a:spcPts val="0"/>
        </a:spcBef>
        <a:spcAft>
          <a:spcPts val="0"/>
        </a:spcAft>
        <a:buClrTx/>
        <a:buFont typeface="Arial" pitchFamily="34" charset="0"/>
        <a:buChar char="•"/>
        <a:defRPr sz="900" kern="1200" baseline="0">
          <a:solidFill>
            <a:schemeClr val="tx1"/>
          </a:solidFill>
          <a:latin typeface="+mn-lt"/>
          <a:ea typeface="+mn-ea"/>
          <a:cs typeface="+mn-cs"/>
        </a:defRPr>
      </a:lvl4pPr>
      <a:lvl5pPr marL="546750" indent="-101250" algn="l" defTabSz="257175" rtl="0" eaLnBrk="1" latinLnBrk="0" hangingPunct="1">
        <a:spcBef>
          <a:spcPts val="0"/>
        </a:spcBef>
        <a:spcAft>
          <a:spcPts val="0"/>
        </a:spcAft>
        <a:buClrTx/>
        <a:buFont typeface="Arial" pitchFamily="34" charset="0"/>
        <a:buChar char="−"/>
        <a:defRPr sz="844" kern="1200" baseline="0">
          <a:solidFill>
            <a:schemeClr val="tx1"/>
          </a:solidFill>
          <a:latin typeface="+mn-lt"/>
          <a:ea typeface="+mn-ea"/>
          <a:cs typeface="+mn-cs"/>
        </a:defRPr>
      </a:lvl5pPr>
      <a:lvl6pPr marL="707485" indent="-160735" algn="l" defTabSz="257175" rtl="0" eaLnBrk="1" latinLnBrk="0" hangingPunct="1">
        <a:spcBef>
          <a:spcPts val="0"/>
        </a:spcBef>
        <a:buFont typeface="Arial" pitchFamily="34" charset="0"/>
        <a:buChar char="•"/>
        <a:defRPr sz="788" kern="1200" baseline="0">
          <a:solidFill>
            <a:schemeClr val="tx1"/>
          </a:solidFill>
          <a:latin typeface="+mn-lt"/>
          <a:ea typeface="+mn-ea"/>
          <a:cs typeface="+mn-cs"/>
        </a:defRPr>
      </a:lvl6pPr>
      <a:lvl7pPr marL="749250" indent="-101250" algn="l" defTabSz="257175" rtl="0" eaLnBrk="1" latinLnBrk="0" hangingPunct="1">
        <a:spcBef>
          <a:spcPts val="0"/>
        </a:spcBef>
        <a:buFont typeface="Arial" pitchFamily="34" charset="0"/>
        <a:buChar char="−"/>
        <a:defRPr sz="731" kern="1200" baseline="0">
          <a:solidFill>
            <a:schemeClr val="tx1"/>
          </a:solidFill>
          <a:latin typeface="+mn-lt"/>
          <a:ea typeface="+mn-ea"/>
          <a:cs typeface="+mn-cs"/>
        </a:defRPr>
      </a:lvl7pPr>
      <a:lvl8pPr marL="1928813" indent="-128588" algn="l" defTabSz="257175" rtl="0" eaLnBrk="1" latinLnBrk="0" hangingPunct="1">
        <a:spcBef>
          <a:spcPct val="20000"/>
        </a:spcBef>
        <a:buFont typeface="Arial"/>
        <a:buChar char="•"/>
        <a:defRPr sz="1125" kern="1200">
          <a:solidFill>
            <a:schemeClr val="tx1"/>
          </a:solidFill>
          <a:latin typeface="+mn-lt"/>
          <a:ea typeface="+mn-ea"/>
          <a:cs typeface="+mn-cs"/>
        </a:defRPr>
      </a:lvl8pPr>
      <a:lvl9pPr marL="2185988" indent="-128588" algn="l" defTabSz="257175" rtl="0" eaLnBrk="1" latinLnBrk="0" hangingPunct="1">
        <a:spcBef>
          <a:spcPct val="20000"/>
        </a:spcBef>
        <a:buFont typeface="Arial"/>
        <a:buChar char="•"/>
        <a:defRPr sz="1125" kern="1200">
          <a:solidFill>
            <a:schemeClr val="tx1"/>
          </a:solidFill>
          <a:latin typeface="+mn-lt"/>
          <a:ea typeface="+mn-ea"/>
          <a:cs typeface="+mn-cs"/>
        </a:defRPr>
      </a:lvl9pPr>
    </p:bodyStyle>
    <p:otherStyle>
      <a:defPPr>
        <a:defRPr lang="en-US"/>
      </a:defPPr>
      <a:lvl1pPr marL="0" algn="l" defTabSz="257175" rtl="0" eaLnBrk="1" latinLnBrk="0" hangingPunct="1">
        <a:defRPr sz="1013" kern="1200">
          <a:solidFill>
            <a:schemeClr val="tx1"/>
          </a:solidFill>
          <a:latin typeface="+mn-lt"/>
          <a:ea typeface="+mn-ea"/>
          <a:cs typeface="+mn-cs"/>
        </a:defRPr>
      </a:lvl1pPr>
      <a:lvl2pPr marL="257175" algn="l" defTabSz="257175" rtl="0" eaLnBrk="1" latinLnBrk="0" hangingPunct="1">
        <a:defRPr sz="1013" kern="1200">
          <a:solidFill>
            <a:schemeClr val="tx1"/>
          </a:solidFill>
          <a:latin typeface="+mn-lt"/>
          <a:ea typeface="+mn-ea"/>
          <a:cs typeface="+mn-cs"/>
        </a:defRPr>
      </a:lvl2pPr>
      <a:lvl3pPr marL="514350" algn="l" defTabSz="257175" rtl="0" eaLnBrk="1" latinLnBrk="0" hangingPunct="1">
        <a:defRPr sz="1013" kern="1200">
          <a:solidFill>
            <a:schemeClr val="tx1"/>
          </a:solidFill>
          <a:latin typeface="+mn-lt"/>
          <a:ea typeface="+mn-ea"/>
          <a:cs typeface="+mn-cs"/>
        </a:defRPr>
      </a:lvl3pPr>
      <a:lvl4pPr marL="771525" algn="l" defTabSz="257175" rtl="0" eaLnBrk="1" latinLnBrk="0" hangingPunct="1">
        <a:defRPr sz="1013" kern="1200">
          <a:solidFill>
            <a:schemeClr val="tx1"/>
          </a:solidFill>
          <a:latin typeface="+mn-lt"/>
          <a:ea typeface="+mn-ea"/>
          <a:cs typeface="+mn-cs"/>
        </a:defRPr>
      </a:lvl4pPr>
      <a:lvl5pPr marL="1028700" algn="l" defTabSz="257175" rtl="0" eaLnBrk="1" latinLnBrk="0" hangingPunct="1">
        <a:defRPr sz="1013" kern="1200">
          <a:solidFill>
            <a:schemeClr val="tx1"/>
          </a:solidFill>
          <a:latin typeface="+mn-lt"/>
          <a:ea typeface="+mn-ea"/>
          <a:cs typeface="+mn-cs"/>
        </a:defRPr>
      </a:lvl5pPr>
      <a:lvl6pPr marL="1285875" algn="l" defTabSz="257175" rtl="0" eaLnBrk="1" latinLnBrk="0" hangingPunct="1">
        <a:defRPr sz="1013" kern="1200">
          <a:solidFill>
            <a:schemeClr val="tx1"/>
          </a:solidFill>
          <a:latin typeface="+mn-lt"/>
          <a:ea typeface="+mn-ea"/>
          <a:cs typeface="+mn-cs"/>
        </a:defRPr>
      </a:lvl6pPr>
      <a:lvl7pPr marL="1543050" algn="l" defTabSz="257175" rtl="0" eaLnBrk="1" latinLnBrk="0" hangingPunct="1">
        <a:defRPr sz="1013" kern="1200">
          <a:solidFill>
            <a:schemeClr val="tx1"/>
          </a:solidFill>
          <a:latin typeface="+mn-lt"/>
          <a:ea typeface="+mn-ea"/>
          <a:cs typeface="+mn-cs"/>
        </a:defRPr>
      </a:lvl7pPr>
      <a:lvl8pPr marL="1800225" algn="l" defTabSz="257175" rtl="0" eaLnBrk="1" latinLnBrk="0" hangingPunct="1">
        <a:defRPr sz="1013" kern="1200">
          <a:solidFill>
            <a:schemeClr val="tx1"/>
          </a:solidFill>
          <a:latin typeface="+mn-lt"/>
          <a:ea typeface="+mn-ea"/>
          <a:cs typeface="+mn-cs"/>
        </a:defRPr>
      </a:lvl8pPr>
      <a:lvl9pPr marL="2057400" algn="l" defTabSz="257175"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8" Type="http://schemas.openxmlformats.org/officeDocument/2006/relationships/hyperlink" Target="https://healthy-workplaces.eu/fr" TargetMode="External"/><Relationship Id="rId3" Type="http://schemas.openxmlformats.org/officeDocument/2006/relationships/hyperlink" Target="https://osha.europa.eu/fr/publications/analysis-case-studies-working-chronic-musculoskeletal-disorders/view" TargetMode="External"/><Relationship Id="rId7" Type="http://schemas.openxmlformats.org/officeDocument/2006/relationships/hyperlink" Target="https://healthy-workplaces.eu/fr/tools-and-publications/practical-tools"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osha.europa.eu/fr/themes/musculoskeletal-disorders" TargetMode="External"/><Relationship Id="rId5" Type="http://schemas.openxmlformats.org/officeDocument/2006/relationships/hyperlink" Target="https://oshwiki.eu/wiki/Managing_low_back_conditions_and_low_back_pain" TargetMode="External"/><Relationship Id="rId4" Type="http://schemas.openxmlformats.org/officeDocument/2006/relationships/hyperlink" Target="https://oshwiki.eu/wiki/Working_with_rheumatic_and_musculoskeletal_diseases_(RMDs)"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hyperlink" Target="https://www.linkedin.com/company/europeanagency-for-safety-and-health-at-work" TargetMode="External"/><Relationship Id="rId3" Type="http://schemas.openxmlformats.org/officeDocument/2006/relationships/image" Target="../media/image37.png"/><Relationship Id="rId7" Type="http://schemas.openxmlformats.org/officeDocument/2006/relationships/hyperlink" Target="http://twitter.com/eu_osha" TargetMode="External"/><Relationship Id="rId12"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healthy-workplaces.eu/fr/media-centre/newsletter" TargetMode="External"/><Relationship Id="rId11" Type="http://schemas.openxmlformats.org/officeDocument/2006/relationships/hyperlink" Target="http://www.youtube.com/user/EUOSHA" TargetMode="External"/><Relationship Id="rId5" Type="http://schemas.openxmlformats.org/officeDocument/2006/relationships/hyperlink" Target="http://www.healthy-workplaces.eu/" TargetMode="External"/><Relationship Id="rId10" Type="http://schemas.openxmlformats.org/officeDocument/2006/relationships/image" Target="../media/image40.png"/><Relationship Id="rId4" Type="http://schemas.openxmlformats.org/officeDocument/2006/relationships/image" Target="../media/image38.jpg"/><Relationship Id="rId9" Type="http://schemas.openxmlformats.org/officeDocument/2006/relationships/hyperlink" Target="https://www.facebook.com/EuropeanAgencyforSafetyandHealthatWork" TargetMode="External"/><Relationship Id="rId14" Type="http://schemas.openxmlformats.org/officeDocument/2006/relationships/image" Target="../media/image42.jpe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ítulo 2"/>
          <p:cNvSpPr txBox="1">
            <a:spLocks/>
          </p:cNvSpPr>
          <p:nvPr/>
        </p:nvSpPr>
        <p:spPr>
          <a:xfrm>
            <a:off x="870916" y="2787774"/>
            <a:ext cx="6941443" cy="720080"/>
          </a:xfrm>
          <a:prstGeom prst="rect">
            <a:avLst/>
          </a:prstGeom>
        </p:spPr>
        <p:txBody>
          <a:bodyPr vert="horz" lIns="0" tIns="0" rIns="0" bIns="0" rtlCol="0" anchor="t" anchorCtr="0">
            <a:noAutofit/>
          </a:bodyPr>
          <a:lstStyle>
            <a:lvl1pPr marL="0" indent="0" algn="l" defTabSz="257175" rtl="0" eaLnBrk="1" latinLnBrk="0" hangingPunct="1">
              <a:spcBef>
                <a:spcPts val="338"/>
              </a:spcBef>
              <a:spcAft>
                <a:spcPts val="0"/>
              </a:spcAft>
              <a:buClr>
                <a:schemeClr val="tx2"/>
              </a:buClr>
              <a:buFont typeface="Wingdings" pitchFamily="2" charset="2"/>
              <a:buNone/>
              <a:defRPr sz="1013" b="1" i="0" kern="1200" baseline="0">
                <a:solidFill>
                  <a:schemeClr val="tx2"/>
                </a:solidFill>
                <a:latin typeface="+mn-lt"/>
                <a:ea typeface="+mn-ea"/>
                <a:cs typeface="+mn-cs"/>
              </a:defRPr>
            </a:lvl1pPr>
            <a:lvl2pPr marL="257175" indent="0" algn="ctr" defTabSz="257175" rtl="0" eaLnBrk="1" latinLnBrk="0" hangingPunct="1">
              <a:spcBef>
                <a:spcPts val="0"/>
              </a:spcBef>
              <a:spcAft>
                <a:spcPts val="0"/>
              </a:spcAft>
              <a:buClrTx/>
              <a:buFont typeface="Arial" pitchFamily="34" charset="0"/>
              <a:buNone/>
              <a:defRPr sz="1013" kern="1200" baseline="0">
                <a:solidFill>
                  <a:schemeClr val="tx1">
                    <a:tint val="75000"/>
                  </a:schemeClr>
                </a:solidFill>
                <a:latin typeface="+mn-lt"/>
                <a:ea typeface="+mn-ea"/>
                <a:cs typeface="+mn-cs"/>
              </a:defRPr>
            </a:lvl2pPr>
            <a:lvl3pPr marL="514350" indent="0" algn="ctr" defTabSz="257175" rtl="0" eaLnBrk="1" latinLnBrk="0" hangingPunct="1">
              <a:spcBef>
                <a:spcPts val="0"/>
              </a:spcBef>
              <a:spcAft>
                <a:spcPts val="0"/>
              </a:spcAft>
              <a:buClrTx/>
              <a:buFont typeface="Arial" pitchFamily="34" charset="0"/>
              <a:buNone/>
              <a:defRPr sz="956" kern="1200" baseline="0">
                <a:solidFill>
                  <a:schemeClr val="tx1">
                    <a:tint val="75000"/>
                  </a:schemeClr>
                </a:solidFill>
                <a:latin typeface="+mn-lt"/>
                <a:ea typeface="+mn-ea"/>
                <a:cs typeface="+mn-cs"/>
              </a:defRPr>
            </a:lvl3pPr>
            <a:lvl4pPr marL="771525" indent="0" algn="ctr" defTabSz="257175" rtl="0" eaLnBrk="1" latinLnBrk="0" hangingPunct="1">
              <a:spcBef>
                <a:spcPts val="0"/>
              </a:spcBef>
              <a:spcAft>
                <a:spcPts val="0"/>
              </a:spcAft>
              <a:buClrTx/>
              <a:buFont typeface="Arial" pitchFamily="34" charset="0"/>
              <a:buNone/>
              <a:defRPr sz="900" kern="1200" baseline="0">
                <a:solidFill>
                  <a:schemeClr val="tx1">
                    <a:tint val="75000"/>
                  </a:schemeClr>
                </a:solidFill>
                <a:latin typeface="+mn-lt"/>
                <a:ea typeface="+mn-ea"/>
                <a:cs typeface="+mn-cs"/>
              </a:defRPr>
            </a:lvl4pPr>
            <a:lvl5pPr marL="1028700" indent="0" algn="ctr" defTabSz="257175" rtl="0" eaLnBrk="1" latinLnBrk="0" hangingPunct="1">
              <a:spcBef>
                <a:spcPts val="0"/>
              </a:spcBef>
              <a:spcAft>
                <a:spcPts val="0"/>
              </a:spcAft>
              <a:buClrTx/>
              <a:buFont typeface="Arial" pitchFamily="34" charset="0"/>
              <a:buNone/>
              <a:defRPr sz="844" kern="1200" baseline="0">
                <a:solidFill>
                  <a:schemeClr val="tx1">
                    <a:tint val="75000"/>
                  </a:schemeClr>
                </a:solidFill>
                <a:latin typeface="+mn-lt"/>
                <a:ea typeface="+mn-ea"/>
                <a:cs typeface="+mn-cs"/>
              </a:defRPr>
            </a:lvl5pPr>
            <a:lvl6pPr marL="1285875" indent="0" algn="ctr" defTabSz="257175" rtl="0" eaLnBrk="1" latinLnBrk="0" hangingPunct="1">
              <a:spcBef>
                <a:spcPts val="0"/>
              </a:spcBef>
              <a:buFont typeface="Arial" pitchFamily="34" charset="0"/>
              <a:buNone/>
              <a:defRPr sz="788" kern="1200" baseline="0">
                <a:solidFill>
                  <a:schemeClr val="tx1">
                    <a:tint val="75000"/>
                  </a:schemeClr>
                </a:solidFill>
                <a:latin typeface="+mn-lt"/>
                <a:ea typeface="+mn-ea"/>
                <a:cs typeface="+mn-cs"/>
              </a:defRPr>
            </a:lvl6pPr>
            <a:lvl7pPr marL="1543050" indent="0" algn="ctr" defTabSz="257175" rtl="0" eaLnBrk="1" latinLnBrk="0" hangingPunct="1">
              <a:spcBef>
                <a:spcPts val="0"/>
              </a:spcBef>
              <a:buFont typeface="Arial" pitchFamily="34" charset="0"/>
              <a:buNone/>
              <a:defRPr sz="731" kern="1200" baseline="0">
                <a:solidFill>
                  <a:schemeClr val="tx1">
                    <a:tint val="75000"/>
                  </a:schemeClr>
                </a:solidFill>
                <a:latin typeface="+mn-lt"/>
                <a:ea typeface="+mn-ea"/>
                <a:cs typeface="+mn-cs"/>
              </a:defRPr>
            </a:lvl7pPr>
            <a:lvl8pPr marL="1800225" indent="0" algn="ctr" defTabSz="257175" rtl="0" eaLnBrk="1" latinLnBrk="0" hangingPunct="1">
              <a:spcBef>
                <a:spcPct val="20000"/>
              </a:spcBef>
              <a:buFont typeface="Arial"/>
              <a:buNone/>
              <a:defRPr sz="1125" kern="1200">
                <a:solidFill>
                  <a:schemeClr val="tx1">
                    <a:tint val="75000"/>
                  </a:schemeClr>
                </a:solidFill>
                <a:latin typeface="+mn-lt"/>
                <a:ea typeface="+mn-ea"/>
                <a:cs typeface="+mn-cs"/>
              </a:defRPr>
            </a:lvl8pPr>
            <a:lvl9pPr marL="2057400" indent="0" algn="ctr" defTabSz="257175" rtl="0" eaLnBrk="1" latinLnBrk="0" hangingPunct="1">
              <a:spcBef>
                <a:spcPct val="20000"/>
              </a:spcBef>
              <a:buFont typeface="Arial"/>
              <a:buNone/>
              <a:defRPr sz="1125" kern="1200">
                <a:solidFill>
                  <a:schemeClr val="tx1">
                    <a:tint val="75000"/>
                  </a:schemeClr>
                </a:solidFill>
                <a:latin typeface="+mn-lt"/>
                <a:ea typeface="+mn-ea"/>
                <a:cs typeface="+mn-cs"/>
              </a:defRPr>
            </a:lvl9pPr>
          </a:lstStyle>
          <a:p>
            <a:r>
              <a:rPr lang="fr-FR" sz="2400" dirty="0"/>
              <a:t>Campagne «Lieux de travail sains» 2020-2022</a:t>
            </a:r>
          </a:p>
          <a:p>
            <a:r>
              <a:rPr lang="fr-FR" sz="2400" dirty="0"/>
              <a:t>ALLÉGEZ LA CHARGE!</a:t>
            </a:r>
          </a:p>
        </p:txBody>
      </p:sp>
      <p:sp>
        <p:nvSpPr>
          <p:cNvPr id="7" name="Subtítulo 2"/>
          <p:cNvSpPr txBox="1">
            <a:spLocks/>
          </p:cNvSpPr>
          <p:nvPr/>
        </p:nvSpPr>
        <p:spPr>
          <a:xfrm>
            <a:off x="899592" y="3651870"/>
            <a:ext cx="7632848" cy="720080"/>
          </a:xfrm>
          <a:prstGeom prst="rect">
            <a:avLst/>
          </a:prstGeom>
        </p:spPr>
        <p:txBody>
          <a:bodyPr vert="horz" lIns="0" tIns="0" rIns="0" bIns="0" rtlCol="0" anchor="t" anchorCtr="0">
            <a:noAutofit/>
          </a:bodyPr>
          <a:lstStyle>
            <a:lvl1pPr defTabSz="257175">
              <a:spcBef>
                <a:spcPct val="0"/>
              </a:spcBef>
              <a:buNone/>
              <a:defRPr b="1" i="0" cap="none" baseline="0">
                <a:solidFill>
                  <a:srgbClr val="ACC700"/>
                </a:solidFill>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fr-FR" dirty="0"/>
              <a:t>Travailler avec des troubles </a:t>
            </a:r>
            <a:r>
              <a:rPr lang="fr-FR" dirty="0" smtClean="0"/>
              <a:t>musculosquelettiques </a:t>
            </a:r>
            <a:r>
              <a:rPr lang="fr-FR" dirty="0"/>
              <a:t>chroniques</a:t>
            </a:r>
          </a:p>
        </p:txBody>
      </p:sp>
    </p:spTree>
    <p:extLst>
      <p:ext uri="{BB962C8B-B14F-4D97-AF65-F5344CB8AC3E}">
        <p14:creationId xmlns:p14="http://schemas.microsoft.com/office/powerpoint/2010/main" val="779387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532" y="0"/>
            <a:ext cx="7776864" cy="564542"/>
          </a:xfrm>
        </p:spPr>
        <p:txBody>
          <a:bodyPr/>
          <a:lstStyle/>
          <a:p>
            <a:r>
              <a:rPr lang="fr-FR" sz="2400"/>
              <a:t>Réglementation relative à la santé et à la sécurité</a:t>
            </a:r>
          </a:p>
        </p:txBody>
      </p:sp>
      <p:sp>
        <p:nvSpPr>
          <p:cNvPr id="3" name="Text Placeholder 2"/>
          <p:cNvSpPr>
            <a:spLocks noGrp="1"/>
          </p:cNvSpPr>
          <p:nvPr>
            <p:ph type="body" idx="1"/>
          </p:nvPr>
        </p:nvSpPr>
        <p:spPr>
          <a:xfrm>
            <a:off x="472403" y="1059582"/>
            <a:ext cx="5616624" cy="3168352"/>
          </a:xfrm>
        </p:spPr>
        <p:txBody>
          <a:bodyPr anchor="ctr">
            <a:noAutofit/>
          </a:bodyPr>
          <a:lstStyle/>
          <a:p>
            <a:pPr marL="0" indent="0">
              <a:spcBef>
                <a:spcPts val="338"/>
              </a:spcBef>
              <a:buSzPct val="95000"/>
              <a:buNone/>
            </a:pPr>
            <a:r>
              <a:rPr lang="fr-FR" sz="2000" b="0" dirty="0"/>
              <a:t>La réglementation relative à la santé et à la sécurité exige une évaluation et une réduction des risques</a:t>
            </a:r>
          </a:p>
          <a:p>
            <a:pPr marL="342900" lvl="1" indent="-342900">
              <a:spcBef>
                <a:spcPts val="338"/>
              </a:spcBef>
              <a:buClr>
                <a:schemeClr val="tx2"/>
              </a:buClr>
              <a:buSzPct val="95000"/>
            </a:pPr>
            <a:r>
              <a:rPr lang="fr-FR" sz="2000" dirty="0">
                <a:solidFill>
                  <a:schemeClr val="tx2"/>
                </a:solidFill>
              </a:rPr>
              <a:t>Principes de prévention des risques à la source et d'adaptation du travail aux travailleurs </a:t>
            </a:r>
          </a:p>
          <a:p>
            <a:pPr marL="342900" lvl="1" indent="-342900">
              <a:spcBef>
                <a:spcPts val="338"/>
              </a:spcBef>
              <a:buClr>
                <a:schemeClr val="tx2"/>
              </a:buClr>
              <a:buSzPct val="95000"/>
            </a:pPr>
            <a:r>
              <a:rPr lang="fr-FR" sz="2000" dirty="0">
                <a:solidFill>
                  <a:schemeClr val="tx2"/>
                </a:solidFill>
              </a:rPr>
              <a:t>Prise en compte des travailleurs particulièrement «sensibles»</a:t>
            </a:r>
          </a:p>
          <a:p>
            <a:pPr marL="342900" lvl="1" indent="-342900">
              <a:spcBef>
                <a:spcPts val="338"/>
              </a:spcBef>
              <a:buClr>
                <a:schemeClr val="tx2"/>
              </a:buClr>
              <a:buSzPct val="95000"/>
            </a:pPr>
            <a:r>
              <a:rPr lang="fr-FR" sz="2000" dirty="0">
                <a:solidFill>
                  <a:schemeClr val="tx2"/>
                </a:solidFill>
              </a:rPr>
              <a:t>Exigences relatives au lieu de travail pour les travailleurs handicapés</a:t>
            </a:r>
          </a:p>
          <a:p>
            <a:pPr marL="85725" indent="0">
              <a:buNone/>
            </a:pPr>
            <a:endParaRPr lang="en-GB" sz="2000" dirty="0"/>
          </a:p>
          <a:p>
            <a:pPr marL="85725" indent="0">
              <a:buNone/>
            </a:pPr>
            <a:endParaRPr lang="en-GB" sz="2000" dirty="0"/>
          </a:p>
        </p:txBody>
      </p:sp>
      <p:grpSp>
        <p:nvGrpSpPr>
          <p:cNvPr id="6" name="Group 5"/>
          <p:cNvGrpSpPr/>
          <p:nvPr/>
        </p:nvGrpSpPr>
        <p:grpSpPr>
          <a:xfrm>
            <a:off x="5508104" y="1347614"/>
            <a:ext cx="3566238" cy="3566238"/>
            <a:chOff x="4788024" y="1851670"/>
            <a:chExt cx="3566238" cy="3566238"/>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8024" y="1851670"/>
              <a:ext cx="3566238" cy="3566238"/>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92080" y="2283718"/>
              <a:ext cx="2699792" cy="2934898"/>
            </a:xfrm>
            <a:prstGeom prst="rect">
              <a:avLst/>
            </a:prstGeom>
          </p:spPr>
        </p:pic>
      </p:grpSp>
    </p:spTree>
    <p:extLst>
      <p:ext uri="{BB962C8B-B14F-4D97-AF65-F5344CB8AC3E}">
        <p14:creationId xmlns:p14="http://schemas.microsoft.com/office/powerpoint/2010/main" val="24597041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1470"/>
            <a:ext cx="7776864" cy="564542"/>
          </a:xfrm>
        </p:spPr>
        <p:txBody>
          <a:bodyPr/>
          <a:lstStyle/>
          <a:p>
            <a:r>
              <a:rPr lang="fr-FR" sz="2400"/>
              <a:t>Réglementation relative à l'égalité au travail</a:t>
            </a:r>
          </a:p>
        </p:txBody>
      </p:sp>
      <p:sp>
        <p:nvSpPr>
          <p:cNvPr id="3" name="Text Placeholder 2"/>
          <p:cNvSpPr>
            <a:spLocks noGrp="1"/>
          </p:cNvSpPr>
          <p:nvPr>
            <p:ph type="body" idx="1"/>
          </p:nvPr>
        </p:nvSpPr>
        <p:spPr>
          <a:xfrm>
            <a:off x="395536" y="915566"/>
            <a:ext cx="5760640" cy="2592288"/>
          </a:xfrm>
        </p:spPr>
        <p:txBody>
          <a:bodyPr anchor="ctr">
            <a:normAutofit/>
          </a:bodyPr>
          <a:lstStyle/>
          <a:p>
            <a:pPr marL="0" indent="0">
              <a:spcBef>
                <a:spcPts val="338"/>
              </a:spcBef>
              <a:buSzPct val="95000"/>
              <a:buNone/>
            </a:pPr>
            <a:r>
              <a:rPr lang="fr-FR" sz="2000" b="0"/>
              <a:t>La législation relative à l'égalité au travail exige des aménagements pour les travailleurs handicapés</a:t>
            </a:r>
          </a:p>
          <a:p>
            <a:pPr marL="342900" lvl="1" indent="-342900">
              <a:spcBef>
                <a:spcPts val="338"/>
              </a:spcBef>
              <a:buClr>
                <a:schemeClr val="tx2"/>
              </a:buClr>
              <a:buSzPct val="95000"/>
            </a:pPr>
            <a:r>
              <a:rPr lang="fr-FR" sz="2000">
                <a:solidFill>
                  <a:schemeClr val="tx2"/>
                </a:solidFill>
              </a:rPr>
              <a:t>Certains pays prévoient des exigences plus détaillées en matière de retour au travail et de programmes de soutien</a:t>
            </a:r>
          </a:p>
          <a:p>
            <a:pPr marL="85725" indent="0">
              <a:buNone/>
            </a:pPr>
            <a:endParaRPr lang="en-GB" dirty="0"/>
          </a:p>
          <a:p>
            <a:pPr marL="85725" indent="0">
              <a:buNone/>
            </a:pPr>
            <a:endParaRPr lang="en-GB" dirty="0"/>
          </a:p>
        </p:txBody>
      </p:sp>
      <p:grpSp>
        <p:nvGrpSpPr>
          <p:cNvPr id="7" name="Group 6"/>
          <p:cNvGrpSpPr/>
          <p:nvPr/>
        </p:nvGrpSpPr>
        <p:grpSpPr>
          <a:xfrm>
            <a:off x="5436096" y="1347614"/>
            <a:ext cx="3566238" cy="3566238"/>
            <a:chOff x="5508104" y="1347614"/>
            <a:chExt cx="3566238" cy="3566238"/>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8104" y="1347614"/>
              <a:ext cx="3566238" cy="3566238"/>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t="11763"/>
            <a:stretch/>
          </p:blipFill>
          <p:spPr>
            <a:xfrm>
              <a:off x="6588224" y="2355726"/>
              <a:ext cx="1497952" cy="1525944"/>
            </a:xfrm>
            <a:prstGeom prst="rect">
              <a:avLst/>
            </a:prstGeom>
          </p:spPr>
        </p:pic>
      </p:grpSp>
    </p:spTree>
    <p:extLst>
      <p:ext uri="{BB962C8B-B14F-4D97-AF65-F5344CB8AC3E}">
        <p14:creationId xmlns:p14="http://schemas.microsoft.com/office/powerpoint/2010/main" val="207939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23478"/>
            <a:ext cx="7578588" cy="753534"/>
          </a:xfrm>
        </p:spPr>
        <p:txBody>
          <a:bodyPr/>
          <a:lstStyle/>
          <a:p>
            <a:r>
              <a:rPr lang="fr-FR" sz="2200" dirty="0"/>
              <a:t>Quelques facteurs de succès pour garantir la sécurité et la santé d'une main-d'œuvre diversifiée</a:t>
            </a:r>
            <a:br>
              <a:rPr lang="fr-FR" sz="2200" dirty="0"/>
            </a:br>
            <a:endParaRPr lang="fr-FR" sz="2200" dirty="0"/>
          </a:p>
        </p:txBody>
      </p:sp>
      <p:sp>
        <p:nvSpPr>
          <p:cNvPr id="3" name="Text Placeholder 2"/>
          <p:cNvSpPr>
            <a:spLocks noGrp="1"/>
          </p:cNvSpPr>
          <p:nvPr>
            <p:ph type="body" idx="1"/>
          </p:nvPr>
        </p:nvSpPr>
        <p:spPr>
          <a:xfrm>
            <a:off x="305780" y="627534"/>
            <a:ext cx="7578588" cy="3645000"/>
          </a:xfrm>
        </p:spPr>
        <p:txBody>
          <a:bodyPr anchor="ctr"/>
          <a:lstStyle/>
          <a:p>
            <a:pPr indent="-342900">
              <a:lnSpc>
                <a:spcPct val="90000"/>
              </a:lnSpc>
              <a:spcBef>
                <a:spcPts val="338"/>
              </a:spcBef>
              <a:buClr>
                <a:srgbClr val="ACC700"/>
              </a:buClr>
              <a:buSzTx/>
              <a:buFont typeface="Wingdings" panose="05000000000000000000" pitchFamily="2" charset="2"/>
              <a:buChar char="ü"/>
            </a:pPr>
            <a:r>
              <a:rPr lang="fr-FR" sz="2000" b="0" dirty="0"/>
              <a:t>Tenir compte de la diversité lors des phases de conception et de planification</a:t>
            </a:r>
          </a:p>
          <a:p>
            <a:pPr indent="-342900">
              <a:lnSpc>
                <a:spcPct val="90000"/>
              </a:lnSpc>
              <a:spcBef>
                <a:spcPts val="338"/>
              </a:spcBef>
              <a:buClr>
                <a:srgbClr val="ACC700"/>
              </a:buClr>
              <a:buSzTx/>
              <a:buFont typeface="Wingdings" panose="05000000000000000000" pitchFamily="2" charset="2"/>
              <a:buChar char="ü"/>
            </a:pPr>
            <a:r>
              <a:rPr lang="fr-FR" sz="2000" b="0" dirty="0"/>
              <a:t>Consultation et participation des travailleurs</a:t>
            </a:r>
          </a:p>
          <a:p>
            <a:pPr indent="-342900">
              <a:lnSpc>
                <a:spcPct val="90000"/>
              </a:lnSpc>
              <a:spcBef>
                <a:spcPts val="338"/>
              </a:spcBef>
              <a:buClr>
                <a:srgbClr val="ACC700"/>
              </a:buClr>
              <a:buSzTx/>
              <a:buFont typeface="Wingdings" panose="05000000000000000000" pitchFamily="2" charset="2"/>
              <a:buChar char="ü"/>
            </a:pPr>
            <a:r>
              <a:rPr lang="fr-FR" sz="2000" b="0" dirty="0"/>
              <a:t>Coordination entre la santé au travail et l'égalité/les ressources humaines</a:t>
            </a:r>
          </a:p>
          <a:p>
            <a:pPr indent="-342900">
              <a:lnSpc>
                <a:spcPct val="90000"/>
              </a:lnSpc>
              <a:spcBef>
                <a:spcPts val="338"/>
              </a:spcBef>
              <a:buClr>
                <a:srgbClr val="ACC700"/>
              </a:buClr>
              <a:buSzTx/>
              <a:buFont typeface="Wingdings" panose="05000000000000000000" pitchFamily="2" charset="2"/>
              <a:buChar char="ü"/>
            </a:pPr>
            <a:r>
              <a:rPr lang="fr-FR" sz="2000" b="0" dirty="0"/>
              <a:t>Formation à la diversité </a:t>
            </a:r>
          </a:p>
          <a:p>
            <a:pPr indent="-342900">
              <a:lnSpc>
                <a:spcPct val="90000"/>
              </a:lnSpc>
              <a:spcBef>
                <a:spcPts val="338"/>
              </a:spcBef>
              <a:buClr>
                <a:srgbClr val="ACC700"/>
              </a:buClr>
              <a:buSzTx/>
              <a:buFont typeface="Wingdings" panose="05000000000000000000" pitchFamily="2" charset="2"/>
              <a:buChar char="ü"/>
            </a:pPr>
            <a:r>
              <a:rPr lang="fr-FR" sz="2000" b="0" dirty="0"/>
              <a:t>Demander conseil si nécessaire</a:t>
            </a:r>
          </a:p>
          <a:p>
            <a:endParaRPr lang="en-GB" dirty="0"/>
          </a:p>
        </p:txBody>
      </p:sp>
    </p:spTree>
    <p:extLst>
      <p:ext uri="{BB962C8B-B14F-4D97-AF65-F5344CB8AC3E}">
        <p14:creationId xmlns:p14="http://schemas.microsoft.com/office/powerpoint/2010/main" val="6429152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530223"/>
            <a:ext cx="9144000" cy="2126952"/>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10260"/>
            <a:ext cx="9144000" cy="2126952"/>
          </a:xfrm>
          <a:prstGeom prst="rect">
            <a:avLst/>
          </a:prstGeom>
        </p:spPr>
      </p:pic>
      <p:sp>
        <p:nvSpPr>
          <p:cNvPr id="2" name="Title 1"/>
          <p:cNvSpPr>
            <a:spLocks noGrp="1"/>
          </p:cNvSpPr>
          <p:nvPr>
            <p:ph type="title"/>
          </p:nvPr>
        </p:nvSpPr>
        <p:spPr>
          <a:xfrm>
            <a:off x="539552" y="135000"/>
            <a:ext cx="7559873" cy="367200"/>
          </a:xfrm>
        </p:spPr>
        <p:txBody>
          <a:bodyPr/>
          <a:lstStyle/>
          <a:p>
            <a:r>
              <a:rPr lang="fr-FR" sz="2400"/>
              <a:t>Procéder à des aménagements</a:t>
            </a:r>
          </a:p>
        </p:txBody>
      </p:sp>
      <p:sp>
        <p:nvSpPr>
          <p:cNvPr id="7" name="TextBox 6"/>
          <p:cNvSpPr txBox="1"/>
          <p:nvPr/>
        </p:nvSpPr>
        <p:spPr>
          <a:xfrm>
            <a:off x="857689" y="1390356"/>
            <a:ext cx="878767" cy="338554"/>
          </a:xfrm>
          <a:prstGeom prst="rect">
            <a:avLst/>
          </a:prstGeom>
          <a:noFill/>
        </p:spPr>
        <p:txBody>
          <a:bodyPr wrap="none" rtlCol="0">
            <a:spAutoFit/>
          </a:bodyPr>
          <a:lstStyle/>
          <a:p>
            <a:r>
              <a:rPr lang="fr-FR" sz="1600" dirty="0">
                <a:solidFill>
                  <a:schemeClr val="tx2"/>
                </a:solidFill>
              </a:rPr>
              <a:t>Soutien</a:t>
            </a:r>
          </a:p>
        </p:txBody>
      </p:sp>
      <p:sp>
        <p:nvSpPr>
          <p:cNvPr id="9" name="TextBox 8"/>
          <p:cNvSpPr txBox="1"/>
          <p:nvPr/>
        </p:nvSpPr>
        <p:spPr>
          <a:xfrm>
            <a:off x="2629882" y="1292515"/>
            <a:ext cx="1563248" cy="584775"/>
          </a:xfrm>
          <a:prstGeom prst="rect">
            <a:avLst/>
          </a:prstGeom>
          <a:noFill/>
        </p:spPr>
        <p:txBody>
          <a:bodyPr wrap="none" rtlCol="0">
            <a:spAutoFit/>
          </a:bodyPr>
          <a:lstStyle/>
          <a:p>
            <a:pPr algn="ctr"/>
            <a:r>
              <a:rPr lang="fr-FR" sz="1600" dirty="0">
                <a:solidFill>
                  <a:schemeClr val="tx2"/>
                </a:solidFill>
              </a:rPr>
              <a:t>Capacités </a:t>
            </a:r>
          </a:p>
          <a:p>
            <a:pPr algn="ctr"/>
            <a:r>
              <a:rPr lang="fr-FR" sz="1600" dirty="0">
                <a:solidFill>
                  <a:schemeClr val="tx2"/>
                </a:solidFill>
              </a:rPr>
              <a:t>des travailleurs</a:t>
            </a:r>
          </a:p>
        </p:txBody>
      </p:sp>
      <p:sp>
        <p:nvSpPr>
          <p:cNvPr id="11" name="TextBox 10"/>
          <p:cNvSpPr txBox="1"/>
          <p:nvPr/>
        </p:nvSpPr>
        <p:spPr>
          <a:xfrm>
            <a:off x="4704774" y="1247076"/>
            <a:ext cx="1728192" cy="584775"/>
          </a:xfrm>
          <a:prstGeom prst="rect">
            <a:avLst/>
          </a:prstGeom>
          <a:noFill/>
        </p:spPr>
        <p:txBody>
          <a:bodyPr wrap="square" rtlCol="0">
            <a:spAutoFit/>
          </a:bodyPr>
          <a:lstStyle/>
          <a:p>
            <a:pPr algn="ctr"/>
            <a:r>
              <a:rPr lang="fr-FR" sz="1600" dirty="0">
                <a:solidFill>
                  <a:schemeClr val="tx2"/>
                </a:solidFill>
              </a:rPr>
              <a:t>Conversation </a:t>
            </a:r>
          </a:p>
          <a:p>
            <a:pPr algn="ctr"/>
            <a:r>
              <a:rPr lang="fr-FR" sz="1600" dirty="0">
                <a:solidFill>
                  <a:schemeClr val="tx2"/>
                </a:solidFill>
              </a:rPr>
              <a:t>ouverte</a:t>
            </a:r>
          </a:p>
        </p:txBody>
      </p:sp>
      <p:sp>
        <p:nvSpPr>
          <p:cNvPr id="13" name="TextBox 12"/>
          <p:cNvSpPr txBox="1"/>
          <p:nvPr/>
        </p:nvSpPr>
        <p:spPr>
          <a:xfrm>
            <a:off x="6778867" y="1042159"/>
            <a:ext cx="1753573" cy="1169551"/>
          </a:xfrm>
          <a:prstGeom prst="rect">
            <a:avLst/>
          </a:prstGeom>
          <a:noFill/>
        </p:spPr>
        <p:txBody>
          <a:bodyPr wrap="square" rtlCol="0">
            <a:spAutoFit/>
          </a:bodyPr>
          <a:lstStyle/>
          <a:p>
            <a:pPr algn="ctr"/>
            <a:r>
              <a:rPr lang="fr-FR" sz="1400" dirty="0">
                <a:solidFill>
                  <a:schemeClr val="tx2"/>
                </a:solidFill>
              </a:rPr>
              <a:t>Associer le travailleur, l'équipe de soins de santé, le supérieur hiérarchique</a:t>
            </a:r>
          </a:p>
        </p:txBody>
      </p:sp>
      <p:sp>
        <p:nvSpPr>
          <p:cNvPr id="15" name="TextBox 14"/>
          <p:cNvSpPr txBox="1"/>
          <p:nvPr/>
        </p:nvSpPr>
        <p:spPr>
          <a:xfrm>
            <a:off x="614219" y="3264931"/>
            <a:ext cx="1556465" cy="584775"/>
          </a:xfrm>
          <a:prstGeom prst="rect">
            <a:avLst/>
          </a:prstGeom>
          <a:noFill/>
        </p:spPr>
        <p:txBody>
          <a:bodyPr wrap="square" rtlCol="0">
            <a:spAutoFit/>
          </a:bodyPr>
          <a:lstStyle/>
          <a:p>
            <a:pPr algn="ctr"/>
            <a:r>
              <a:rPr lang="fr-FR" sz="1600" dirty="0">
                <a:solidFill>
                  <a:schemeClr val="tx2"/>
                </a:solidFill>
              </a:rPr>
              <a:t>Temps </a:t>
            </a:r>
          </a:p>
          <a:p>
            <a:pPr algn="ctr"/>
            <a:r>
              <a:rPr lang="fr-FR" sz="1600" dirty="0">
                <a:solidFill>
                  <a:schemeClr val="tx2"/>
                </a:solidFill>
              </a:rPr>
              <a:t>suffisant</a:t>
            </a:r>
          </a:p>
        </p:txBody>
      </p:sp>
      <p:sp>
        <p:nvSpPr>
          <p:cNvPr id="17" name="TextBox 16"/>
          <p:cNvSpPr txBox="1"/>
          <p:nvPr/>
        </p:nvSpPr>
        <p:spPr>
          <a:xfrm>
            <a:off x="4743799" y="3205499"/>
            <a:ext cx="1650142" cy="830997"/>
          </a:xfrm>
          <a:prstGeom prst="rect">
            <a:avLst/>
          </a:prstGeom>
          <a:noFill/>
        </p:spPr>
        <p:txBody>
          <a:bodyPr wrap="square" rtlCol="0">
            <a:spAutoFit/>
          </a:bodyPr>
          <a:lstStyle/>
          <a:p>
            <a:pPr algn="ctr"/>
            <a:r>
              <a:rPr lang="fr-FR" sz="1600" dirty="0">
                <a:solidFill>
                  <a:schemeClr val="tx2"/>
                </a:solidFill>
              </a:rPr>
              <a:t>Informations et soutien externes</a:t>
            </a:r>
          </a:p>
        </p:txBody>
      </p:sp>
      <p:sp>
        <p:nvSpPr>
          <p:cNvPr id="20" name="TextBox 19"/>
          <p:cNvSpPr txBox="1"/>
          <p:nvPr/>
        </p:nvSpPr>
        <p:spPr>
          <a:xfrm>
            <a:off x="6970545" y="3210808"/>
            <a:ext cx="1382110" cy="584775"/>
          </a:xfrm>
          <a:prstGeom prst="rect">
            <a:avLst/>
          </a:prstGeom>
          <a:noFill/>
        </p:spPr>
        <p:txBody>
          <a:bodyPr wrap="none" rtlCol="0">
            <a:spAutoFit/>
          </a:bodyPr>
          <a:lstStyle/>
          <a:p>
            <a:pPr algn="ctr"/>
            <a:r>
              <a:rPr lang="fr-FR" sz="1600" dirty="0">
                <a:solidFill>
                  <a:schemeClr val="tx2"/>
                </a:solidFill>
              </a:rPr>
              <a:t>Examen des </a:t>
            </a:r>
          </a:p>
          <a:p>
            <a:pPr algn="ctr"/>
            <a:r>
              <a:rPr lang="fr-FR" sz="1600" dirty="0">
                <a:solidFill>
                  <a:schemeClr val="tx2"/>
                </a:solidFill>
              </a:rPr>
              <a:t>mesures</a:t>
            </a:r>
          </a:p>
        </p:txBody>
      </p:sp>
      <p:sp>
        <p:nvSpPr>
          <p:cNvPr id="32" name="TextBox 31"/>
          <p:cNvSpPr txBox="1"/>
          <p:nvPr/>
        </p:nvSpPr>
        <p:spPr>
          <a:xfrm>
            <a:off x="2690796" y="3264931"/>
            <a:ext cx="1441420" cy="584775"/>
          </a:xfrm>
          <a:prstGeom prst="rect">
            <a:avLst/>
          </a:prstGeom>
          <a:noFill/>
        </p:spPr>
        <p:txBody>
          <a:bodyPr wrap="square" rtlCol="0">
            <a:spAutoFit/>
          </a:bodyPr>
          <a:lstStyle/>
          <a:p>
            <a:pPr algn="ctr"/>
            <a:r>
              <a:rPr lang="fr-FR" sz="1600" dirty="0">
                <a:solidFill>
                  <a:schemeClr val="tx2"/>
                </a:solidFill>
              </a:rPr>
              <a:t>Différentes </a:t>
            </a:r>
          </a:p>
          <a:p>
            <a:pPr algn="ctr"/>
            <a:r>
              <a:rPr lang="fr-FR" sz="1600" dirty="0">
                <a:solidFill>
                  <a:schemeClr val="tx2"/>
                </a:solidFill>
              </a:rPr>
              <a:t>mesures</a:t>
            </a:r>
          </a:p>
        </p:txBody>
      </p:sp>
    </p:spTree>
    <p:extLst>
      <p:ext uri="{BB962C8B-B14F-4D97-AF65-F5344CB8AC3E}">
        <p14:creationId xmlns:p14="http://schemas.microsoft.com/office/powerpoint/2010/main" val="21956715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2009" y="51470"/>
            <a:ext cx="8227645" cy="620918"/>
          </a:xfrm>
        </p:spPr>
        <p:txBody>
          <a:bodyPr/>
          <a:lstStyle/>
          <a:p>
            <a:r>
              <a:rPr lang="fr-FR" sz="2400" dirty="0"/>
              <a:t>Quelques mesures simples pour continuer à </a:t>
            </a:r>
            <a:r>
              <a:rPr lang="fr-FR" sz="2200" dirty="0"/>
              <a:t>travailler</a:t>
            </a:r>
            <a:r>
              <a:rPr lang="fr-FR" sz="2400" dirty="0"/>
              <a:t>*</a:t>
            </a:r>
          </a:p>
        </p:txBody>
      </p:sp>
      <p:sp>
        <p:nvSpPr>
          <p:cNvPr id="3" name="Text Placeholder 2"/>
          <p:cNvSpPr>
            <a:spLocks noGrp="1"/>
          </p:cNvSpPr>
          <p:nvPr>
            <p:ph type="body" idx="1"/>
          </p:nvPr>
        </p:nvSpPr>
        <p:spPr>
          <a:xfrm>
            <a:off x="380742" y="771550"/>
            <a:ext cx="5775434" cy="3312368"/>
          </a:xfrm>
        </p:spPr>
        <p:txBody>
          <a:bodyPr anchor="ctr">
            <a:noAutofit/>
          </a:bodyPr>
          <a:lstStyle/>
          <a:p>
            <a:pPr marL="141750" indent="-141750">
              <a:spcBef>
                <a:spcPts val="338"/>
              </a:spcBef>
              <a:buFont typeface="Wingdings" pitchFamily="2" charset="2"/>
              <a:buChar char="§"/>
            </a:pPr>
            <a:r>
              <a:rPr lang="fr-FR" sz="1800" b="0" dirty="0"/>
              <a:t>Une souris ergonomique</a:t>
            </a:r>
          </a:p>
          <a:p>
            <a:pPr marL="141750" indent="-141750">
              <a:spcBef>
                <a:spcPts val="338"/>
              </a:spcBef>
              <a:buFont typeface="Wingdings" pitchFamily="2" charset="2"/>
              <a:buChar char="§"/>
            </a:pPr>
            <a:r>
              <a:rPr lang="fr-FR" sz="1800" b="0" dirty="0"/>
              <a:t>Logiciel de dictée vocale</a:t>
            </a:r>
          </a:p>
          <a:p>
            <a:pPr marL="141750" indent="-141750">
              <a:spcBef>
                <a:spcPts val="338"/>
              </a:spcBef>
              <a:buFont typeface="Wingdings" pitchFamily="2" charset="2"/>
              <a:buChar char="§"/>
            </a:pPr>
            <a:r>
              <a:rPr lang="fr-FR" sz="1800" b="0" dirty="0"/>
              <a:t>Casque sans fil pour répondre au téléphone</a:t>
            </a:r>
          </a:p>
          <a:p>
            <a:pPr marL="141750" indent="-141750">
              <a:spcBef>
                <a:spcPts val="338"/>
              </a:spcBef>
              <a:buFont typeface="Wingdings" pitchFamily="2" charset="2"/>
              <a:buChar char="§"/>
            </a:pPr>
            <a:r>
              <a:rPr lang="fr-FR" sz="1800" b="0" dirty="0"/>
              <a:t>Un tabouret pliable pour les visites de sites</a:t>
            </a:r>
          </a:p>
          <a:p>
            <a:pPr marL="141750" indent="-141750">
              <a:spcBef>
                <a:spcPts val="338"/>
              </a:spcBef>
              <a:buFont typeface="Wingdings" pitchFamily="2" charset="2"/>
              <a:buChar char="§"/>
            </a:pPr>
            <a:r>
              <a:rPr lang="fr-FR" sz="1800" b="0" dirty="0"/>
              <a:t>Un coussin spécial pour soulager la pression en position assise </a:t>
            </a:r>
          </a:p>
          <a:p>
            <a:pPr marL="141750" indent="-141750">
              <a:spcBef>
                <a:spcPts val="338"/>
              </a:spcBef>
              <a:buFont typeface="Wingdings" pitchFamily="2" charset="2"/>
              <a:buChar char="§"/>
            </a:pPr>
            <a:r>
              <a:rPr lang="fr-FR" sz="1800" b="0" dirty="0"/>
              <a:t>Un bureau à hauteur réglable / bureau assis-debout</a:t>
            </a:r>
          </a:p>
          <a:p>
            <a:pPr marL="141750" indent="-141750">
              <a:spcBef>
                <a:spcPts val="338"/>
              </a:spcBef>
              <a:buFont typeface="Wingdings" pitchFamily="2" charset="2"/>
              <a:buChar char="§"/>
            </a:pPr>
            <a:r>
              <a:rPr lang="fr-FR" sz="1800" b="0" dirty="0"/>
              <a:t>Échange de tâches physiques avec des collègues</a:t>
            </a:r>
          </a:p>
          <a:p>
            <a:pPr>
              <a:spcBef>
                <a:spcPts val="1350"/>
              </a:spcBef>
              <a:buFont typeface="Wingdings" panose="05000000000000000000" pitchFamily="2" charset="2"/>
              <a:buChar char="v"/>
            </a:pPr>
            <a:r>
              <a:rPr lang="fr-FR" sz="1800" dirty="0"/>
              <a:t>Essayer </a:t>
            </a:r>
            <a:r>
              <a:rPr lang="fr-FR" sz="1800" b="0" dirty="0"/>
              <a:t>différentes mesures pour déterminer ce qui fonctionne</a:t>
            </a:r>
          </a:p>
        </p:txBody>
      </p:sp>
      <p:grpSp>
        <p:nvGrpSpPr>
          <p:cNvPr id="8" name="Group 7"/>
          <p:cNvGrpSpPr/>
          <p:nvPr/>
        </p:nvGrpSpPr>
        <p:grpSpPr>
          <a:xfrm>
            <a:off x="5796136" y="1073729"/>
            <a:ext cx="2953518" cy="3325375"/>
            <a:chOff x="5796136" y="1073729"/>
            <a:chExt cx="2953518" cy="3325375"/>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6136" y="1073729"/>
              <a:ext cx="2953518" cy="3325375"/>
            </a:xfrm>
            <a:prstGeom prst="rect">
              <a:avLst/>
            </a:prstGeom>
          </p:spPr>
        </p:pic>
        <p:sp>
          <p:nvSpPr>
            <p:cNvPr id="7" name="TextBox 6"/>
            <p:cNvSpPr txBox="1"/>
            <p:nvPr/>
          </p:nvSpPr>
          <p:spPr>
            <a:xfrm>
              <a:off x="6012160" y="1491630"/>
              <a:ext cx="2304256" cy="523220"/>
            </a:xfrm>
            <a:prstGeom prst="rect">
              <a:avLst/>
            </a:prstGeom>
            <a:noFill/>
          </p:spPr>
          <p:txBody>
            <a:bodyPr wrap="square" rtlCol="0">
              <a:spAutoFit/>
            </a:bodyPr>
            <a:lstStyle/>
            <a:p>
              <a:pPr algn="ctr"/>
              <a:r>
                <a:rPr lang="fr-FR" sz="1400" b="1" dirty="0">
                  <a:solidFill>
                    <a:schemeClr val="tx1">
                      <a:lumMod val="65000"/>
                      <a:lumOff val="35000"/>
                    </a:schemeClr>
                  </a:solidFill>
                </a:rPr>
                <a:t>Adaptation des équipements</a:t>
              </a:r>
              <a:br>
                <a:rPr lang="fr-FR" sz="1400" b="1" dirty="0">
                  <a:solidFill>
                    <a:schemeClr val="tx1">
                      <a:lumMod val="65000"/>
                      <a:lumOff val="35000"/>
                    </a:schemeClr>
                  </a:solidFill>
                </a:rPr>
              </a:br>
              <a:r>
                <a:rPr lang="fr-FR" sz="1400" b="1" dirty="0">
                  <a:solidFill>
                    <a:schemeClr val="tx1">
                      <a:lumMod val="65000"/>
                      <a:lumOff val="35000"/>
                    </a:schemeClr>
                  </a:solidFill>
                </a:rPr>
                <a:t>et du lieu de travail</a:t>
              </a:r>
            </a:p>
          </p:txBody>
        </p:sp>
      </p:grpSp>
      <p:sp>
        <p:nvSpPr>
          <p:cNvPr id="10" name="TextBox 9"/>
          <p:cNvSpPr txBox="1"/>
          <p:nvPr/>
        </p:nvSpPr>
        <p:spPr>
          <a:xfrm>
            <a:off x="611560" y="4299942"/>
            <a:ext cx="4680520" cy="230832"/>
          </a:xfrm>
          <a:prstGeom prst="rect">
            <a:avLst/>
          </a:prstGeom>
          <a:noFill/>
        </p:spPr>
        <p:txBody>
          <a:bodyPr wrap="square" rtlCol="0">
            <a:spAutoFit/>
          </a:bodyPr>
          <a:lstStyle/>
          <a:p>
            <a:pPr marL="85725" defTabSz="257175">
              <a:spcBef>
                <a:spcPts val="450"/>
              </a:spcBef>
              <a:buClr>
                <a:schemeClr val="tx2"/>
              </a:buClr>
              <a:buSzPts val="1800"/>
            </a:pPr>
            <a:r>
              <a:rPr lang="fr-FR" sz="900">
                <a:solidFill>
                  <a:schemeClr val="tx2"/>
                </a:solidFill>
              </a:rPr>
              <a:t>*Études de cas de l’EU-OSHA sur le travail avec les TMS chroniques, 2020. </a:t>
            </a:r>
          </a:p>
        </p:txBody>
      </p:sp>
    </p:spTree>
    <p:extLst>
      <p:ext uri="{BB962C8B-B14F-4D97-AF65-F5344CB8AC3E}">
        <p14:creationId xmlns:p14="http://schemas.microsoft.com/office/powerpoint/2010/main" val="30567555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35000"/>
            <a:ext cx="7559873" cy="367200"/>
          </a:xfrm>
        </p:spPr>
        <p:txBody>
          <a:bodyPr/>
          <a:lstStyle/>
          <a:p>
            <a:r>
              <a:rPr lang="fr-FR" sz="2400"/>
              <a:t>Des mesures plus simples</a:t>
            </a:r>
          </a:p>
        </p:txBody>
      </p:sp>
      <p:sp>
        <p:nvSpPr>
          <p:cNvPr id="3" name="Text Placeholder 2"/>
          <p:cNvSpPr>
            <a:spLocks noGrp="1"/>
          </p:cNvSpPr>
          <p:nvPr>
            <p:ph type="body" idx="1"/>
          </p:nvPr>
        </p:nvSpPr>
        <p:spPr>
          <a:xfrm>
            <a:off x="395536" y="853709"/>
            <a:ext cx="6768752" cy="3590249"/>
          </a:xfrm>
        </p:spPr>
        <p:txBody>
          <a:bodyPr anchor="ctr">
            <a:noAutofit/>
          </a:bodyPr>
          <a:lstStyle/>
          <a:p>
            <a:pPr marL="141750" indent="-141750">
              <a:spcBef>
                <a:spcPts val="338"/>
              </a:spcBef>
              <a:buFont typeface="Wingdings" pitchFamily="2" charset="2"/>
              <a:buChar char="§"/>
            </a:pPr>
            <a:r>
              <a:rPr lang="fr-FR" sz="1800" b="0" dirty="0"/>
              <a:t>Un retour progressif au travail et des horaires réduits</a:t>
            </a:r>
          </a:p>
          <a:p>
            <a:pPr marL="141750" indent="-141750">
              <a:spcBef>
                <a:spcPts val="338"/>
              </a:spcBef>
              <a:buFont typeface="Wingdings" pitchFamily="2" charset="2"/>
              <a:buChar char="§"/>
            </a:pPr>
            <a:r>
              <a:rPr lang="fr-FR" sz="1800" b="0" dirty="0"/>
              <a:t>Un travail flexible pour répondre aux rendez-vous médicaux</a:t>
            </a:r>
          </a:p>
          <a:p>
            <a:pPr marL="141750" indent="-141750">
              <a:spcBef>
                <a:spcPts val="338"/>
              </a:spcBef>
              <a:buFont typeface="Wingdings" pitchFamily="2" charset="2"/>
              <a:buChar char="§"/>
            </a:pPr>
            <a:r>
              <a:rPr lang="fr-FR" sz="1800" b="0" dirty="0"/>
              <a:t>Le télétravail les «mauvais jours» </a:t>
            </a:r>
          </a:p>
          <a:p>
            <a:pPr marL="141750" indent="-141750">
              <a:spcBef>
                <a:spcPts val="338"/>
              </a:spcBef>
              <a:buFont typeface="Wingdings" pitchFamily="2" charset="2"/>
              <a:buChar char="§"/>
            </a:pPr>
            <a:r>
              <a:rPr lang="fr-FR" sz="1800" b="0" dirty="0"/>
              <a:t>Heure de début plus tardive pour éviter de rester debout dans le métro</a:t>
            </a:r>
          </a:p>
          <a:p>
            <a:pPr marL="141750" indent="-141750">
              <a:spcBef>
                <a:spcPts val="338"/>
              </a:spcBef>
              <a:buFont typeface="Wingdings" pitchFamily="2" charset="2"/>
              <a:buChar char="§"/>
            </a:pPr>
            <a:r>
              <a:rPr lang="fr-FR" sz="1800" b="0" dirty="0"/>
              <a:t>Autorisation pour prendre des pauses plus fréquentes afin de se déplacer et de s'étirer</a:t>
            </a:r>
          </a:p>
          <a:p>
            <a:pPr marL="141750" indent="-141750">
              <a:spcBef>
                <a:spcPts val="338"/>
              </a:spcBef>
              <a:buFont typeface="Wingdings" pitchFamily="2" charset="2"/>
              <a:buChar char="§"/>
            </a:pPr>
            <a:r>
              <a:rPr lang="fr-FR" sz="1800" b="0" dirty="0"/>
              <a:t>Accès à une salle de repos</a:t>
            </a:r>
          </a:p>
          <a:p>
            <a:pPr marL="141750" indent="-141750">
              <a:spcBef>
                <a:spcPts val="338"/>
              </a:spcBef>
              <a:buFont typeface="Wingdings" pitchFamily="2" charset="2"/>
              <a:buChar char="§"/>
            </a:pPr>
            <a:r>
              <a:rPr lang="fr-FR" sz="1800" b="0" dirty="0"/>
              <a:t>Échange de tâches physiques avec des collègues</a:t>
            </a:r>
          </a:p>
          <a:p>
            <a:pPr marL="177800" indent="-177800">
              <a:spcBef>
                <a:spcPts val="1350"/>
              </a:spcBef>
              <a:spcAft>
                <a:spcPts val="450"/>
              </a:spcAft>
              <a:buFont typeface="Wingdings" panose="05000000000000000000" pitchFamily="2" charset="2"/>
              <a:buChar char="v"/>
            </a:pPr>
            <a:r>
              <a:rPr lang="fr-FR" sz="1800" b="0" dirty="0"/>
              <a:t>En général, une </a:t>
            </a:r>
            <a:r>
              <a:rPr lang="fr-FR" sz="1800" b="1" dirty="0"/>
              <a:t>combinaison de plusieurs mesures</a:t>
            </a:r>
            <a:r>
              <a:rPr lang="fr-FR" sz="1800" b="0" dirty="0"/>
              <a:t> est nécessaire</a:t>
            </a:r>
          </a:p>
        </p:txBody>
      </p:sp>
      <p:grpSp>
        <p:nvGrpSpPr>
          <p:cNvPr id="8" name="Group 7"/>
          <p:cNvGrpSpPr/>
          <p:nvPr/>
        </p:nvGrpSpPr>
        <p:grpSpPr>
          <a:xfrm>
            <a:off x="6378635" y="915566"/>
            <a:ext cx="2801877" cy="3401575"/>
            <a:chOff x="5868144" y="843558"/>
            <a:chExt cx="2801877" cy="3401575"/>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2160" y="843558"/>
              <a:ext cx="2657861" cy="3401575"/>
            </a:xfrm>
            <a:prstGeom prst="rect">
              <a:avLst/>
            </a:prstGeom>
          </p:spPr>
        </p:pic>
        <p:sp>
          <p:nvSpPr>
            <p:cNvPr id="7" name="TextBox 6"/>
            <p:cNvSpPr txBox="1"/>
            <p:nvPr/>
          </p:nvSpPr>
          <p:spPr>
            <a:xfrm>
              <a:off x="5868144" y="1491630"/>
              <a:ext cx="2304256" cy="307777"/>
            </a:xfrm>
            <a:prstGeom prst="rect">
              <a:avLst/>
            </a:prstGeom>
            <a:noFill/>
          </p:spPr>
          <p:txBody>
            <a:bodyPr wrap="square" rtlCol="0">
              <a:spAutoFit/>
            </a:bodyPr>
            <a:lstStyle/>
            <a:p>
              <a:pPr algn="ctr"/>
              <a:r>
                <a:rPr lang="fr-FR" sz="1400" b="1">
                  <a:solidFill>
                    <a:schemeClr val="tx1">
                      <a:lumMod val="65000"/>
                      <a:lumOff val="35000"/>
                    </a:schemeClr>
                  </a:solidFill>
                </a:rPr>
                <a:t>Soutien</a:t>
              </a:r>
            </a:p>
          </p:txBody>
        </p:sp>
      </p:grpSp>
    </p:spTree>
    <p:extLst>
      <p:ext uri="{BB962C8B-B14F-4D97-AF65-F5344CB8AC3E}">
        <p14:creationId xmlns:p14="http://schemas.microsoft.com/office/powerpoint/2010/main" val="38995872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9"/>
          <p:cNvSpPr txBox="1">
            <a:spLocks noGrp="1"/>
          </p:cNvSpPr>
          <p:nvPr>
            <p:ph type="title"/>
          </p:nvPr>
        </p:nvSpPr>
        <p:spPr>
          <a:xfrm>
            <a:off x="539552" y="51470"/>
            <a:ext cx="6624736" cy="492534"/>
          </a:xfrm>
          <a:prstGeom prst="rect">
            <a:avLst/>
          </a:prstGeom>
        </p:spPr>
        <p:txBody>
          <a:bodyPr spcFirstLastPara="1" vert="horz" wrap="square" lIns="68569" tIns="34275" rIns="68569" bIns="34275" rtlCol="0" anchor="ctr" anchorCtr="0">
            <a:noAutofit/>
          </a:bodyPr>
          <a:lstStyle/>
          <a:p>
            <a:r>
              <a:rPr lang="fr-FR" sz="2400" dirty="0">
                <a:latin typeface="Lato"/>
                <a:ea typeface="Lato"/>
                <a:cs typeface="Lato"/>
                <a:sym typeface="Lato"/>
              </a:rPr>
              <a:t>Promouvoir</a:t>
            </a:r>
            <a:r>
              <a:rPr lang="fr-FR" sz="2200" dirty="0">
                <a:latin typeface="Lato"/>
                <a:ea typeface="Lato"/>
                <a:cs typeface="Lato"/>
                <a:sym typeface="Lato"/>
              </a:rPr>
              <a:t> la santé </a:t>
            </a:r>
            <a:r>
              <a:rPr lang="fr-FR" sz="2200" dirty="0" smtClean="0">
                <a:latin typeface="Lato"/>
                <a:ea typeface="Lato"/>
                <a:cs typeface="Lato"/>
                <a:sym typeface="Lato"/>
              </a:rPr>
              <a:t>musculosquelettique </a:t>
            </a:r>
            <a:r>
              <a:rPr lang="fr-FR" sz="2200" dirty="0">
                <a:latin typeface="Lato"/>
                <a:ea typeface="Lato"/>
                <a:cs typeface="Lato"/>
                <a:sym typeface="Lato"/>
              </a:rPr>
              <a:t>de tous les travailleurs</a:t>
            </a:r>
          </a:p>
        </p:txBody>
      </p:sp>
      <p:sp>
        <p:nvSpPr>
          <p:cNvPr id="139" name="Google Shape;139;p9"/>
          <p:cNvSpPr txBox="1">
            <a:spLocks noGrp="1"/>
          </p:cNvSpPr>
          <p:nvPr>
            <p:ph type="body" idx="1"/>
          </p:nvPr>
        </p:nvSpPr>
        <p:spPr>
          <a:xfrm>
            <a:off x="539552" y="1203598"/>
            <a:ext cx="6120680" cy="2132832"/>
          </a:xfrm>
          <a:prstGeom prst="rect">
            <a:avLst/>
          </a:prstGeom>
        </p:spPr>
        <p:txBody>
          <a:bodyPr spcFirstLastPara="1" vert="horz" wrap="square" lIns="68569" tIns="34275" rIns="68569" bIns="34275" rtlCol="0" anchor="ctr" anchorCtr="0">
            <a:noAutofit/>
          </a:bodyPr>
          <a:lstStyle/>
          <a:p>
            <a:pPr marL="141750" indent="-141750">
              <a:lnSpc>
                <a:spcPct val="114000"/>
              </a:lnSpc>
              <a:spcBef>
                <a:spcPts val="338"/>
              </a:spcBef>
              <a:buFont typeface="Wingdings" pitchFamily="2" charset="2"/>
              <a:buChar char="§"/>
            </a:pPr>
            <a:r>
              <a:rPr lang="fr-FR" sz="2000" b="0" dirty="0">
                <a:sym typeface="Lato Black"/>
              </a:rPr>
              <a:t>Évaluer</a:t>
            </a:r>
          </a:p>
          <a:p>
            <a:pPr marL="141750" indent="-141750">
              <a:lnSpc>
                <a:spcPct val="114000"/>
              </a:lnSpc>
              <a:spcBef>
                <a:spcPts val="338"/>
              </a:spcBef>
              <a:buFont typeface="Wingdings" pitchFamily="2" charset="2"/>
              <a:buChar char="§"/>
            </a:pPr>
            <a:r>
              <a:rPr lang="fr-FR" sz="2000" b="0" dirty="0">
                <a:sym typeface="Lato Black"/>
              </a:rPr>
              <a:t>Éviter</a:t>
            </a:r>
          </a:p>
          <a:p>
            <a:pPr marL="141750" indent="-141750">
              <a:lnSpc>
                <a:spcPct val="114000"/>
              </a:lnSpc>
              <a:spcBef>
                <a:spcPts val="338"/>
              </a:spcBef>
              <a:buFont typeface="Wingdings" pitchFamily="2" charset="2"/>
              <a:buChar char="§"/>
            </a:pPr>
            <a:r>
              <a:rPr lang="fr-FR" sz="2000" b="0" dirty="0">
                <a:sym typeface="Lato Black"/>
              </a:rPr>
              <a:t>Reconnaître </a:t>
            </a:r>
          </a:p>
          <a:p>
            <a:pPr marL="141750" indent="-141750">
              <a:lnSpc>
                <a:spcPct val="114000"/>
              </a:lnSpc>
              <a:spcBef>
                <a:spcPts val="338"/>
              </a:spcBef>
              <a:buFont typeface="Wingdings" pitchFamily="2" charset="2"/>
              <a:buChar char="§"/>
            </a:pPr>
            <a:r>
              <a:rPr lang="fr-FR" sz="2000" b="0" dirty="0">
                <a:sym typeface="Lato Light"/>
              </a:rPr>
              <a:t>Encourager</a:t>
            </a:r>
          </a:p>
          <a:p>
            <a:pPr marL="141750" indent="-141750">
              <a:lnSpc>
                <a:spcPct val="114000"/>
              </a:lnSpc>
              <a:spcBef>
                <a:spcPts val="338"/>
              </a:spcBef>
              <a:buFont typeface="Wingdings" pitchFamily="2" charset="2"/>
              <a:buChar char="§"/>
            </a:pPr>
            <a:r>
              <a:rPr lang="fr-FR" sz="2000" b="0" dirty="0">
                <a:sym typeface="Lato Light"/>
              </a:rPr>
              <a:t>Réadapter</a:t>
            </a:r>
          </a:p>
          <a:p>
            <a:pPr marL="141750" indent="-141750">
              <a:lnSpc>
                <a:spcPct val="114000"/>
              </a:lnSpc>
              <a:spcBef>
                <a:spcPts val="338"/>
              </a:spcBef>
              <a:buFont typeface="Wingdings" pitchFamily="2" charset="2"/>
              <a:buChar char="§"/>
            </a:pPr>
            <a:r>
              <a:rPr lang="fr-FR" sz="2000" b="0" dirty="0">
                <a:sym typeface="Lato Light"/>
              </a:rPr>
              <a:t>Promouvoir</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3928" y="915566"/>
            <a:ext cx="3169504" cy="3839062"/>
          </a:xfrm>
          <a:prstGeom prst="rect">
            <a:avLst/>
          </a:prstGeom>
        </p:spPr>
      </p:pic>
    </p:spTree>
    <p:extLst>
      <p:ext uri="{BB962C8B-B14F-4D97-AF65-F5344CB8AC3E}">
        <p14:creationId xmlns:p14="http://schemas.microsoft.com/office/powerpoint/2010/main" val="11661739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017" y="51470"/>
            <a:ext cx="6229750" cy="540060"/>
          </a:xfrm>
        </p:spPr>
        <p:txBody>
          <a:bodyPr/>
          <a:lstStyle/>
          <a:p>
            <a:r>
              <a:rPr lang="fr-FR" sz="2400"/>
              <a:t>Enfin</a:t>
            </a:r>
          </a:p>
        </p:txBody>
      </p:sp>
      <p:sp>
        <p:nvSpPr>
          <p:cNvPr id="5" name="Content Placeholder 4"/>
          <p:cNvSpPr>
            <a:spLocks noGrp="1"/>
          </p:cNvSpPr>
          <p:nvPr>
            <p:ph idx="1"/>
          </p:nvPr>
        </p:nvSpPr>
        <p:spPr>
          <a:xfrm>
            <a:off x="395536" y="736319"/>
            <a:ext cx="6408712" cy="3779591"/>
          </a:xfrm>
        </p:spPr>
        <p:txBody>
          <a:bodyPr anchor="ctr">
            <a:normAutofit/>
          </a:bodyPr>
          <a:lstStyle/>
          <a:p>
            <a:pPr>
              <a:lnSpc>
                <a:spcPct val="114000"/>
              </a:lnSpc>
              <a:buSzPts val="1800"/>
            </a:pPr>
            <a:r>
              <a:rPr lang="fr-FR" sz="2000" b="0" dirty="0"/>
              <a:t>Les mesures qui facilitent le travail de toute la main-d'œuvre peuvent permettre à une personne ayant une capacité de travail réduite de conserver son emploi</a:t>
            </a:r>
          </a:p>
          <a:p>
            <a:pPr>
              <a:lnSpc>
                <a:spcPct val="114000"/>
              </a:lnSpc>
              <a:buSzPts val="1800"/>
            </a:pPr>
            <a:r>
              <a:rPr lang="fr-FR" sz="2000" b="0" dirty="0"/>
              <a:t>Des mesures simples de soutien à un travailleur peuvent souvent profiter à l'ensemble de la main-d'œuvre</a:t>
            </a:r>
          </a:p>
          <a:p>
            <a:pPr>
              <a:lnSpc>
                <a:spcPct val="114000"/>
              </a:lnSpc>
              <a:buSzPts val="1800"/>
            </a:pPr>
            <a:r>
              <a:rPr lang="fr-FR" sz="2000" b="0" dirty="0"/>
              <a:t>Viser la conception de lieux de travail inclusifs pour une main-d'œuvre diversifiée. C'est ce que l’on appelle la conception universelle</a:t>
            </a:r>
          </a:p>
          <a:p>
            <a:pPr marL="0" indent="0">
              <a:spcAft>
                <a:spcPts val="1800"/>
              </a:spcAft>
              <a:buNone/>
            </a:pPr>
            <a:endParaRPr lang="en-GB" sz="2100" b="0" dirty="0"/>
          </a:p>
        </p:txBody>
      </p:sp>
    </p:spTree>
    <p:extLst>
      <p:ext uri="{BB962C8B-B14F-4D97-AF65-F5344CB8AC3E}">
        <p14:creationId xmlns:p14="http://schemas.microsoft.com/office/powerpoint/2010/main" val="1724832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559" y="0"/>
            <a:ext cx="7632700" cy="666103"/>
          </a:xfrm>
        </p:spPr>
        <p:txBody>
          <a:bodyPr lIns="0" tIns="0" rIns="0" bIns="0"/>
          <a:lstStyle/>
          <a:p>
            <a:r>
              <a:rPr lang="fr-FR" sz="2400" dirty="0">
                <a:solidFill>
                  <a:schemeClr val="accent1"/>
                </a:solidFill>
              </a:rPr>
              <a:t>Ressources pratiques disponibles </a:t>
            </a:r>
          </a:p>
        </p:txBody>
      </p:sp>
      <p:sp>
        <p:nvSpPr>
          <p:cNvPr id="8" name="Content Placeholder 2"/>
          <p:cNvSpPr>
            <a:spLocks noGrp="1"/>
          </p:cNvSpPr>
          <p:nvPr>
            <p:ph sz="half" idx="1"/>
          </p:nvPr>
        </p:nvSpPr>
        <p:spPr>
          <a:xfrm>
            <a:off x="453541" y="771550"/>
            <a:ext cx="7699819" cy="3888432"/>
          </a:xfrm>
        </p:spPr>
        <p:txBody>
          <a:bodyPr lIns="0" tIns="0" rIns="0" bIns="0">
            <a:noAutofit/>
          </a:bodyPr>
          <a:lstStyle/>
          <a:p>
            <a:pPr>
              <a:spcBef>
                <a:spcPts val="300"/>
              </a:spcBef>
              <a:spcAft>
                <a:spcPts val="300"/>
              </a:spcAft>
            </a:pPr>
            <a:r>
              <a:rPr lang="fr-FR" sz="1300" dirty="0">
                <a:solidFill>
                  <a:srgbClr val="003399"/>
                </a:solidFill>
                <a:latin typeface="Open Sans"/>
              </a:rPr>
              <a:t>Analyse d’études de cas sur le travail avec les TMS chroniques </a:t>
            </a:r>
            <a:r>
              <a:rPr lang="fr-FR" sz="1300" b="0" dirty="0">
                <a:solidFill>
                  <a:srgbClr val="003399"/>
                </a:solidFill>
                <a:latin typeface="Open Sans"/>
                <a:hlinkClick r:id="rId3"/>
              </a:rPr>
              <a:t>https://osha.europa.eu/fr/publications/analysis-case-studies-working-chronic-musculoskeletal-disorders/view </a:t>
            </a:r>
            <a:endParaRPr lang="fr-FR" sz="1300" b="0" dirty="0">
              <a:solidFill>
                <a:srgbClr val="003399"/>
              </a:solidFill>
              <a:latin typeface="Open Sans"/>
            </a:endParaRPr>
          </a:p>
          <a:p>
            <a:pPr>
              <a:spcBef>
                <a:spcPts val="300"/>
              </a:spcBef>
              <a:spcAft>
                <a:spcPts val="300"/>
              </a:spcAft>
            </a:pPr>
            <a:r>
              <a:rPr lang="fr-FR" sz="1300" dirty="0"/>
              <a:t>Article </a:t>
            </a:r>
            <a:r>
              <a:rPr lang="fr-FR" sz="1300" dirty="0" err="1"/>
              <a:t>OSHwiki</a:t>
            </a:r>
            <a:r>
              <a:rPr lang="fr-FR" sz="1300" dirty="0"/>
              <a:t>: </a:t>
            </a:r>
            <a:r>
              <a:rPr lang="fr-FR" sz="1300" i="1" dirty="0" err="1"/>
              <a:t>Working</a:t>
            </a:r>
            <a:r>
              <a:rPr lang="fr-FR" sz="1300" i="1" dirty="0"/>
              <a:t> </a:t>
            </a:r>
            <a:r>
              <a:rPr lang="fr-FR" sz="1300" i="1" dirty="0" err="1"/>
              <a:t>with</a:t>
            </a:r>
            <a:r>
              <a:rPr lang="fr-FR" sz="1300" i="1" dirty="0"/>
              <a:t> </a:t>
            </a:r>
            <a:r>
              <a:rPr lang="fr-FR" sz="1300" i="1" dirty="0" err="1"/>
              <a:t>rheumatic</a:t>
            </a:r>
            <a:r>
              <a:rPr lang="fr-FR" sz="1300" i="1" dirty="0"/>
              <a:t> and </a:t>
            </a:r>
            <a:r>
              <a:rPr lang="fr-FR" sz="1300" i="1" dirty="0" err="1"/>
              <a:t>musculoskeletal</a:t>
            </a:r>
            <a:r>
              <a:rPr lang="fr-FR" sz="1300" i="1" dirty="0"/>
              <a:t> </a:t>
            </a:r>
            <a:r>
              <a:rPr lang="fr-FR" sz="1300" i="1" dirty="0" err="1"/>
              <a:t>diseases</a:t>
            </a:r>
            <a:r>
              <a:rPr lang="fr-FR" sz="1300" i="1" dirty="0"/>
              <a:t> (</a:t>
            </a:r>
            <a:r>
              <a:rPr lang="fr-FR" sz="1300" i="1" dirty="0" err="1"/>
              <a:t>RMDs</a:t>
            </a:r>
            <a:r>
              <a:rPr lang="fr-FR" sz="1300" i="1" dirty="0"/>
              <a:t>) </a:t>
            </a:r>
            <a:r>
              <a:rPr lang="fr-FR" sz="1300" dirty="0"/>
              <a:t>[Travailler lorsque l’on souffre de maladies rhumatismales et de troubles </a:t>
            </a:r>
            <a:r>
              <a:rPr lang="fr-FR" sz="1300" dirty="0" err="1" smtClean="0"/>
              <a:t>musculosquelettiques</a:t>
            </a:r>
            <a:r>
              <a:rPr lang="fr-FR" sz="1300" dirty="0"/>
              <a:t>] </a:t>
            </a:r>
            <a:r>
              <a:rPr lang="fr-FR" sz="1300" b="0" dirty="0">
                <a:hlinkClick r:id="rId4"/>
              </a:rPr>
              <a:t>https://oshwiki.eu/wiki/Working_with_rheumatic_and_musculoskeletal_diseases_(RMDs) </a:t>
            </a:r>
            <a:endParaRPr lang="fr-FR" sz="1300" b="0" dirty="0"/>
          </a:p>
          <a:p>
            <a:pPr>
              <a:spcBef>
                <a:spcPts val="300"/>
              </a:spcBef>
              <a:spcAft>
                <a:spcPts val="300"/>
              </a:spcAft>
            </a:pPr>
            <a:r>
              <a:rPr lang="fr-FR" sz="1300" dirty="0"/>
              <a:t>Article </a:t>
            </a:r>
            <a:r>
              <a:rPr lang="fr-FR" sz="1300" dirty="0" err="1"/>
              <a:t>OSHwiki</a:t>
            </a:r>
            <a:r>
              <a:rPr lang="fr-FR" sz="1300" dirty="0"/>
              <a:t>: </a:t>
            </a:r>
            <a:r>
              <a:rPr lang="fr-FR" sz="1300" dirty="0" err="1"/>
              <a:t>Managing</a:t>
            </a:r>
            <a:r>
              <a:rPr lang="fr-FR" sz="1300" dirty="0"/>
              <a:t> </a:t>
            </a:r>
            <a:r>
              <a:rPr lang="fr-FR" sz="1300" dirty="0" err="1"/>
              <a:t>low</a:t>
            </a:r>
            <a:r>
              <a:rPr lang="fr-FR" sz="1300" dirty="0"/>
              <a:t> back conditions and </a:t>
            </a:r>
            <a:r>
              <a:rPr lang="fr-FR" sz="1300" dirty="0" err="1"/>
              <a:t>low</a:t>
            </a:r>
            <a:r>
              <a:rPr lang="fr-FR" sz="1300" dirty="0"/>
              <a:t> back pain [Gestion des lombalgies et des douleurs lombaires]</a:t>
            </a:r>
            <a:r>
              <a:rPr lang="fr-FR" sz="1300" b="0" dirty="0">
                <a:hlinkClick r:id="rId5"/>
              </a:rPr>
              <a:t>https://oshwiki.eu/wiki/Managing_low_back_conditions_and_low_back_pain</a:t>
            </a:r>
            <a:r>
              <a:rPr lang="fr-FR" sz="1300" b="0" dirty="0"/>
              <a:t>  </a:t>
            </a:r>
          </a:p>
          <a:p>
            <a:r>
              <a:rPr lang="fr-FR" sz="1300" dirty="0">
                <a:solidFill>
                  <a:srgbClr val="003399"/>
                </a:solidFill>
                <a:latin typeface="Open Sans"/>
              </a:rPr>
              <a:t>Lanceurs de discussion sur le lieu de travail concernant les troubles </a:t>
            </a:r>
            <a:r>
              <a:rPr lang="fr-FR" sz="1300" dirty="0" err="1" smtClean="0">
                <a:solidFill>
                  <a:srgbClr val="003399"/>
                </a:solidFill>
                <a:latin typeface="Open Sans"/>
              </a:rPr>
              <a:t>musculosquelettiques</a:t>
            </a:r>
            <a:r>
              <a:rPr lang="fr-FR" sz="1300" dirty="0" smtClean="0">
                <a:solidFill>
                  <a:srgbClr val="003399"/>
                </a:solidFill>
                <a:latin typeface="Open Sans"/>
              </a:rPr>
              <a:t> </a:t>
            </a:r>
            <a:r>
              <a:rPr lang="fr-FR" sz="1300" b="0" dirty="0">
                <a:solidFill>
                  <a:srgbClr val="003399"/>
                </a:solidFill>
                <a:latin typeface="Open Sans"/>
              </a:rPr>
              <a:t>https://osha.europa.eu/en/publications/conversation-starters-workplace-discussions-about-musculoskeletal-disorders/view</a:t>
            </a:r>
          </a:p>
          <a:p>
            <a:pPr>
              <a:spcBef>
                <a:spcPts val="300"/>
              </a:spcBef>
              <a:spcAft>
                <a:spcPts val="300"/>
              </a:spcAft>
            </a:pPr>
            <a:r>
              <a:rPr lang="fr-FR" sz="1300" dirty="0"/>
              <a:t>Site web de l'EU-OSHA – Thème des TMS </a:t>
            </a:r>
            <a:r>
              <a:rPr lang="fr-FR" sz="1300" b="0" dirty="0">
                <a:hlinkClick r:id="rId6"/>
              </a:rPr>
              <a:t>https://osha.europa.eu/fr/themes/musculoskeletal-disorders</a:t>
            </a:r>
            <a:r>
              <a:rPr lang="fr-FR" sz="1300" b="0" dirty="0"/>
              <a:t> </a:t>
            </a:r>
          </a:p>
          <a:p>
            <a:pPr>
              <a:spcBef>
                <a:spcPts val="300"/>
              </a:spcBef>
              <a:spcAft>
                <a:spcPts val="300"/>
              </a:spcAft>
            </a:pPr>
            <a:r>
              <a:rPr lang="fr-FR" sz="1300" dirty="0"/>
              <a:t>Outils et orientations pratiques: </a:t>
            </a:r>
            <a:r>
              <a:rPr lang="fr-FR" sz="1300" b="0" dirty="0">
                <a:hlinkClick r:id="rId7"/>
              </a:rPr>
              <a:t>https://healthy-workplaces.eu/fr/tools-and-publications/practical-tools</a:t>
            </a:r>
            <a:r>
              <a:rPr lang="fr-FR" sz="1300" b="0" dirty="0"/>
              <a:t> </a:t>
            </a:r>
          </a:p>
          <a:p>
            <a:pPr>
              <a:spcBef>
                <a:spcPts val="300"/>
              </a:spcBef>
              <a:spcAft>
                <a:spcPts val="300"/>
              </a:spcAft>
            </a:pPr>
            <a:r>
              <a:rPr lang="fr-FR" sz="1300" dirty="0"/>
              <a:t>Site web «Lieux de travail sains» 2020-2022:</a:t>
            </a:r>
            <a:r>
              <a:rPr lang="fr-FR" sz="1300" b="0" dirty="0"/>
              <a:t> </a:t>
            </a:r>
            <a:r>
              <a:rPr lang="fr-FR" sz="1300" b="0" dirty="0">
                <a:hlinkClick r:id="rId8"/>
              </a:rPr>
              <a:t>https://healthy-workplaces.eu/fr </a:t>
            </a:r>
            <a:endParaRPr lang="fr-FR" sz="1300" b="0" dirty="0"/>
          </a:p>
          <a:p>
            <a:pPr marL="0" indent="0">
              <a:buNone/>
            </a:pPr>
            <a:endParaRPr lang="en-US" sz="1300" dirty="0"/>
          </a:p>
        </p:txBody>
      </p:sp>
    </p:spTree>
    <p:extLst>
      <p:ext uri="{BB962C8B-B14F-4D97-AF65-F5344CB8AC3E}">
        <p14:creationId xmlns:p14="http://schemas.microsoft.com/office/powerpoint/2010/main" val="15749804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750" y="0"/>
            <a:ext cx="7470124" cy="665308"/>
          </a:xfrm>
        </p:spPr>
        <p:txBody>
          <a:bodyPr lIns="0" tIns="0" rIns="0" bIns="0"/>
          <a:lstStyle/>
          <a:p>
            <a:r>
              <a:rPr lang="fr-FR" sz="2400">
                <a:solidFill>
                  <a:schemeClr val="accent1"/>
                </a:solidFill>
              </a:rPr>
              <a:t>Rejoignez-nous et allégez la charge!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608" y="627534"/>
            <a:ext cx="7180579" cy="4039076"/>
          </a:xfrm>
          <a:prstGeom prst="rect">
            <a:avLst/>
          </a:prstGeom>
        </p:spPr>
      </p:pic>
      <p:sp>
        <p:nvSpPr>
          <p:cNvPr id="3" name="Content Placeholder 2"/>
          <p:cNvSpPr>
            <a:spLocks noGrp="1"/>
          </p:cNvSpPr>
          <p:nvPr>
            <p:ph sz="half" idx="1"/>
          </p:nvPr>
        </p:nvSpPr>
        <p:spPr>
          <a:xfrm>
            <a:off x="450001" y="843558"/>
            <a:ext cx="7560000" cy="3645000"/>
          </a:xfrm>
        </p:spPr>
        <p:txBody>
          <a:bodyPr>
            <a:normAutofit/>
          </a:bodyPr>
          <a:lstStyle/>
          <a:p>
            <a:pPr>
              <a:buSzPct val="120000"/>
              <a:buBlip>
                <a:blip r:embed="rId4"/>
              </a:buBlip>
            </a:pPr>
            <a:endParaRPr lang="en-US" sz="1600" dirty="0">
              <a:solidFill>
                <a:schemeClr val="accent1"/>
              </a:solidFill>
            </a:endParaRPr>
          </a:p>
          <a:p>
            <a:pPr>
              <a:buSzPct val="120000"/>
              <a:buBlip>
                <a:blip r:embed="rId4"/>
              </a:buBlip>
            </a:pPr>
            <a:endParaRPr lang="en-US" sz="500" dirty="0">
              <a:solidFill>
                <a:schemeClr val="accent1"/>
              </a:solidFill>
            </a:endParaRPr>
          </a:p>
          <a:p>
            <a:pPr>
              <a:buSzPct val="120000"/>
              <a:buBlip>
                <a:blip r:embed="rId4"/>
              </a:buBlip>
            </a:pPr>
            <a:r>
              <a:rPr lang="fr-FR" sz="1600">
                <a:solidFill>
                  <a:schemeClr val="accent1"/>
                </a:solidFill>
              </a:rPr>
              <a:t>De plus amples informations figurent sur le site web de la campagne:</a:t>
            </a:r>
          </a:p>
          <a:p>
            <a:pPr marL="189000" lvl="1" indent="0">
              <a:buSzPct val="120000"/>
              <a:buNone/>
            </a:pPr>
            <a:r>
              <a:rPr lang="fr-FR" sz="1600" b="1">
                <a:solidFill>
                  <a:schemeClr val="accent1"/>
                </a:solidFill>
                <a:hlinkClick r:id="rId5"/>
              </a:rPr>
              <a:t>healthy-workplaces.eu</a:t>
            </a:r>
          </a:p>
          <a:p>
            <a:pPr lvl="1">
              <a:buSzPct val="120000"/>
              <a:buBlip>
                <a:blip r:embed="rId4"/>
              </a:buBlip>
            </a:pPr>
            <a:endParaRPr lang="en-US" sz="1600" dirty="0">
              <a:solidFill>
                <a:schemeClr val="accent1"/>
              </a:solidFill>
            </a:endParaRPr>
          </a:p>
          <a:p>
            <a:pPr>
              <a:buSzPct val="120000"/>
              <a:buBlip>
                <a:blip r:embed="rId4"/>
              </a:buBlip>
            </a:pPr>
            <a:r>
              <a:rPr lang="fr-FR" sz="1600">
                <a:solidFill>
                  <a:schemeClr val="accent1"/>
                </a:solidFill>
              </a:rPr>
              <a:t>Inscrivez-vous à notre lettre d'information de la campagne:</a:t>
            </a:r>
          </a:p>
          <a:p>
            <a:pPr marL="189000" lvl="1" indent="0">
              <a:buSzPct val="120000"/>
              <a:buNone/>
            </a:pPr>
            <a:r>
              <a:rPr lang="fr-FR" sz="1600" b="1" u="sng">
                <a:solidFill>
                  <a:schemeClr val="accent1"/>
                </a:solidFill>
                <a:hlinkClick r:id="rId6">
                  <a:extLst>
                    <a:ext uri="{A12FA001-AC4F-418D-AE19-62706E023703}">
                      <ahyp:hlinkClr xmlns="" xmlns:ahyp="http://schemas.microsoft.com/office/drawing/2018/hyperlinkcolor" val="tx"/>
                    </a:ext>
                  </a:extLst>
                </a:hlinkClick>
              </a:rPr>
              <a:t>https://healthy-workplaces.eu/fr/media-centre/newsletter</a:t>
            </a:r>
          </a:p>
          <a:p>
            <a:pPr lvl="1">
              <a:buSzPct val="120000"/>
              <a:buBlip>
                <a:blip r:embed="rId4"/>
              </a:buBlip>
            </a:pPr>
            <a:endParaRPr lang="en-US" sz="1600" b="1" dirty="0">
              <a:solidFill>
                <a:schemeClr val="accent1"/>
              </a:solidFill>
            </a:endParaRPr>
          </a:p>
          <a:p>
            <a:pPr>
              <a:buSzPct val="120000"/>
              <a:buBlip>
                <a:blip r:embed="rId4"/>
              </a:buBlip>
            </a:pPr>
            <a:endParaRPr lang="en-US" sz="500" dirty="0">
              <a:solidFill>
                <a:schemeClr val="accent1"/>
              </a:solidFill>
            </a:endParaRPr>
          </a:p>
          <a:p>
            <a:pPr marL="0" indent="0">
              <a:buSzPct val="120000"/>
              <a:buNone/>
            </a:pPr>
            <a:endParaRPr lang="en-US" sz="800" dirty="0">
              <a:solidFill>
                <a:schemeClr val="accent1"/>
              </a:solidFill>
            </a:endParaRPr>
          </a:p>
          <a:p>
            <a:pPr marL="0" indent="0">
              <a:buSzPct val="120000"/>
              <a:buNone/>
            </a:pPr>
            <a:endParaRPr lang="en-US" sz="800" dirty="0">
              <a:solidFill>
                <a:schemeClr val="accent1"/>
              </a:solidFill>
            </a:endParaRPr>
          </a:p>
          <a:p>
            <a:pPr>
              <a:buSzPct val="120000"/>
              <a:buBlip>
                <a:blip r:embed="rId4"/>
              </a:buBlip>
            </a:pPr>
            <a:r>
              <a:rPr lang="fr-FR" sz="1600">
                <a:solidFill>
                  <a:schemeClr val="accent1"/>
                </a:solidFill>
              </a:rPr>
              <a:t>Tenez-vous informé(e) des activités et événements grâce aux médias sociaux:</a:t>
            </a:r>
          </a:p>
          <a:p>
            <a:pPr marL="0" indent="0">
              <a:buSzPct val="120000"/>
              <a:buNone/>
            </a:pPr>
            <a:endParaRPr lang="en-US" sz="1600" dirty="0">
              <a:solidFill>
                <a:schemeClr val="accent1"/>
              </a:solidFill>
            </a:endParaRPr>
          </a:p>
          <a:p>
            <a:pPr marL="0" indent="0">
              <a:buSzPct val="120000"/>
              <a:buNone/>
            </a:pPr>
            <a:endParaRPr lang="en-US" sz="1600" dirty="0">
              <a:solidFill>
                <a:schemeClr val="accent1"/>
              </a:solidFill>
            </a:endParaRPr>
          </a:p>
        </p:txBody>
      </p:sp>
      <p:pic>
        <p:nvPicPr>
          <p:cNvPr id="6" name="Picture 14" descr="https://g.twimg.com/Twitter_logo_blue.png">
            <a:hlinkClick r:id="rId7"/>
            <a:extLst>
              <a:ext uri="{FF2B5EF4-FFF2-40B4-BE49-F238E27FC236}">
                <a16:creationId xmlns:a16="http://schemas.microsoft.com/office/drawing/2014/main" id="{D3E089A8-B42F-BE4F-A861-7BCC1F2CB12D}"/>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866464" y="2931790"/>
            <a:ext cx="354287" cy="28803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6" descr="https://fbcdn-sphotos-b-a.akamaihd.net/hphotos-ak-xap1/t31.0-8/1271084_10152203108461729_809245696_o.png?dl=1">
            <a:hlinkClick r:id="rId9"/>
            <a:extLst>
              <a:ext uri="{FF2B5EF4-FFF2-40B4-BE49-F238E27FC236}">
                <a16:creationId xmlns:a16="http://schemas.microsoft.com/office/drawing/2014/main" id="{58B762EE-C070-0F4F-B862-66BE1D7E685D}"/>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397895" y="2931790"/>
            <a:ext cx="288032" cy="28803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2" descr="https://lh4.googleusercontent.com/9Difi9bypu9-FoUsfFWpX6odYLLjXQk_q0aPxZBSFynecMOSLoKRKWRWIfZdXRGOdXMZCahrLBG6vWrwIeT-A26iDjTucgFVCP0Fuzr79BHW5kLJ3sw">
            <a:hlinkClick r:id="rId11"/>
            <a:extLst>
              <a:ext uri="{FF2B5EF4-FFF2-40B4-BE49-F238E27FC236}">
                <a16:creationId xmlns:a16="http://schemas.microsoft.com/office/drawing/2014/main" id="{DE27942B-F58C-0648-B346-E78565C2BD2A}"/>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1863071" y="2931790"/>
            <a:ext cx="288032" cy="28803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8" descr="http://cincoaescomunicacion.com/wp-content/uploads/2013/11/linkedin-3.jpg">
            <a:hlinkClick r:id="rId13"/>
            <a:extLst>
              <a:ext uri="{FF2B5EF4-FFF2-40B4-BE49-F238E27FC236}">
                <a16:creationId xmlns:a16="http://schemas.microsoft.com/office/drawing/2014/main" id="{C9029C70-40FF-9445-8577-70D817EA75C0}"/>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2328247" y="2931790"/>
            <a:ext cx="288032" cy="28803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915816" y="2912045"/>
            <a:ext cx="2183611" cy="307777"/>
          </a:xfrm>
          <a:prstGeom prst="rect">
            <a:avLst/>
          </a:prstGeom>
        </p:spPr>
        <p:txBody>
          <a:bodyPr wrap="none">
            <a:spAutoFit/>
          </a:bodyPr>
          <a:lstStyle/>
          <a:p>
            <a:r>
              <a:rPr lang="fr-FR" sz="1400" b="1">
                <a:solidFill>
                  <a:srgbClr val="ACC700"/>
                </a:solidFill>
              </a:rPr>
              <a:t>#EUhealthyworkplaces </a:t>
            </a:r>
          </a:p>
        </p:txBody>
      </p:sp>
    </p:spTree>
    <p:extLst>
      <p:ext uri="{BB962C8B-B14F-4D97-AF65-F5344CB8AC3E}">
        <p14:creationId xmlns:p14="http://schemas.microsoft.com/office/powerpoint/2010/main" val="2882531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20" y="3261138"/>
            <a:ext cx="9433048" cy="554885"/>
          </a:xfrm>
          <a:prstGeom prst="rect">
            <a:avLst/>
          </a:prstGeom>
        </p:spPr>
      </p:pic>
      <p:sp>
        <p:nvSpPr>
          <p:cNvPr id="2" name="Title 1"/>
          <p:cNvSpPr>
            <a:spLocks noGrp="1"/>
          </p:cNvSpPr>
          <p:nvPr>
            <p:ph type="title"/>
          </p:nvPr>
        </p:nvSpPr>
        <p:spPr>
          <a:xfrm>
            <a:off x="611560" y="110013"/>
            <a:ext cx="8136904" cy="432267"/>
          </a:xfrm>
        </p:spPr>
        <p:txBody>
          <a:bodyPr vert="horz" lIns="0" tIns="0" rIns="0" bIns="0" rtlCol="0" anchor="ctr" anchorCtr="0">
            <a:noAutofit/>
          </a:bodyPr>
          <a:lstStyle/>
          <a:p>
            <a:pPr>
              <a:spcBef>
                <a:spcPct val="0"/>
              </a:spcBef>
            </a:pPr>
            <a:r>
              <a:rPr lang="fr-FR" sz="2200" dirty="0"/>
              <a:t>Rhumatismes et troubles </a:t>
            </a:r>
            <a:r>
              <a:rPr lang="fr-FR" sz="2200" dirty="0" smtClean="0"/>
              <a:t>musculosquelettiques </a:t>
            </a:r>
            <a:r>
              <a:rPr lang="fr-FR" sz="2200" dirty="0"/>
              <a:t>chroniques</a:t>
            </a:r>
          </a:p>
        </p:txBody>
      </p:sp>
      <p:sp>
        <p:nvSpPr>
          <p:cNvPr id="3" name="Text Placeholder 2"/>
          <p:cNvSpPr>
            <a:spLocks noGrp="1"/>
          </p:cNvSpPr>
          <p:nvPr>
            <p:ph type="body" idx="1"/>
          </p:nvPr>
        </p:nvSpPr>
        <p:spPr>
          <a:xfrm>
            <a:off x="578906" y="937422"/>
            <a:ext cx="6225342" cy="2016224"/>
          </a:xfrm>
        </p:spPr>
        <p:txBody>
          <a:bodyPr anchor="ctr">
            <a:noAutofit/>
          </a:bodyPr>
          <a:lstStyle/>
          <a:p>
            <a:pPr marL="0" indent="0">
              <a:spcBef>
                <a:spcPts val="338"/>
              </a:spcBef>
              <a:buSzPct val="95000"/>
              <a:buNone/>
            </a:pPr>
            <a:r>
              <a:rPr lang="fr-FR" sz="2000" b="0" dirty="0">
                <a:sym typeface="Lato Light"/>
              </a:rPr>
              <a:t>Problèmes chroniques à long terme affectant</a:t>
            </a:r>
          </a:p>
          <a:p>
            <a:pPr marL="342900" lvl="1" indent="-342900">
              <a:spcBef>
                <a:spcPts val="338"/>
              </a:spcBef>
              <a:buClr>
                <a:schemeClr val="tx2"/>
              </a:buClr>
              <a:buSzPct val="95000"/>
            </a:pPr>
            <a:r>
              <a:rPr lang="fr-FR" sz="2000" dirty="0">
                <a:solidFill>
                  <a:schemeClr val="tx2"/>
                </a:solidFill>
                <a:sym typeface="Lato Light"/>
              </a:rPr>
              <a:t>les muscles, les os, les articulations, les tendons et les tissus qui les relient </a:t>
            </a:r>
          </a:p>
          <a:p>
            <a:pPr marL="357188" indent="-214313">
              <a:lnSpc>
                <a:spcPct val="150000"/>
              </a:lnSpc>
              <a:buClr>
                <a:srgbClr val="003399"/>
              </a:buClr>
              <a:buSzPts val="600"/>
            </a:pPr>
            <a:endParaRPr lang="en-GB" sz="2000"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5496" y="3108033"/>
            <a:ext cx="1260000" cy="126000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12086" y="2669860"/>
            <a:ext cx="1260000" cy="1260000"/>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8906" y="2669860"/>
            <a:ext cx="1260000" cy="1260000"/>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76371" y="3108033"/>
            <a:ext cx="1260000" cy="1260000"/>
          </a:xfrm>
          <a:prstGeom prst="rect">
            <a:avLst/>
          </a:prstGeom>
        </p:spPr>
      </p:pic>
    </p:spTree>
    <p:extLst>
      <p:ext uri="{BB962C8B-B14F-4D97-AF65-F5344CB8AC3E}">
        <p14:creationId xmlns:p14="http://schemas.microsoft.com/office/powerpoint/2010/main" val="2451271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0013"/>
            <a:ext cx="8136904" cy="432267"/>
          </a:xfrm>
        </p:spPr>
        <p:txBody>
          <a:bodyPr vert="horz" lIns="0" tIns="0" rIns="0" bIns="0" rtlCol="0" anchor="ctr" anchorCtr="0">
            <a:noAutofit/>
          </a:bodyPr>
          <a:lstStyle/>
          <a:p>
            <a:pPr>
              <a:spcBef>
                <a:spcPct val="0"/>
              </a:spcBef>
            </a:pPr>
            <a:r>
              <a:rPr lang="fr-FR" sz="2200" dirty="0"/>
              <a:t>Rhumatismes et troubles </a:t>
            </a:r>
            <a:r>
              <a:rPr lang="fr-FR" sz="2200" dirty="0" smtClean="0"/>
              <a:t>musculosquelettiques </a:t>
            </a:r>
            <a:r>
              <a:rPr lang="fr-FR" sz="2200" dirty="0"/>
              <a:t>chroniques</a:t>
            </a:r>
          </a:p>
        </p:txBody>
      </p:sp>
      <p:sp>
        <p:nvSpPr>
          <p:cNvPr id="3" name="Text Placeholder 2"/>
          <p:cNvSpPr>
            <a:spLocks noGrp="1"/>
          </p:cNvSpPr>
          <p:nvPr>
            <p:ph type="body" idx="1"/>
          </p:nvPr>
        </p:nvSpPr>
        <p:spPr>
          <a:xfrm>
            <a:off x="611560" y="987574"/>
            <a:ext cx="4752528" cy="3744416"/>
          </a:xfrm>
        </p:spPr>
        <p:txBody>
          <a:bodyPr anchor="ctr">
            <a:noAutofit/>
          </a:bodyPr>
          <a:lstStyle/>
          <a:p>
            <a:pPr marL="0" indent="0">
              <a:spcBef>
                <a:spcPts val="338"/>
              </a:spcBef>
              <a:buSzPct val="95000"/>
              <a:buNone/>
            </a:pPr>
            <a:r>
              <a:rPr lang="fr-FR" sz="2000" b="0" dirty="0">
                <a:sym typeface="Lato Light"/>
              </a:rPr>
              <a:t>Notamment</a:t>
            </a:r>
          </a:p>
          <a:p>
            <a:pPr marL="342900" lvl="1" indent="-342900">
              <a:spcBef>
                <a:spcPts val="338"/>
              </a:spcBef>
              <a:buClr>
                <a:schemeClr val="tx2"/>
              </a:buClr>
              <a:buSzPct val="95000"/>
            </a:pPr>
            <a:r>
              <a:rPr lang="fr-FR" sz="2000" dirty="0">
                <a:solidFill>
                  <a:schemeClr val="tx2"/>
                </a:solidFill>
                <a:sym typeface="Lato Light"/>
              </a:rPr>
              <a:t>rhumatismes, arthrite, arthrose, ostéoporose, fibromyalgie, goutte, sciatique...</a:t>
            </a:r>
          </a:p>
          <a:p>
            <a:pPr marL="342900" lvl="1" indent="-342900">
              <a:spcBef>
                <a:spcPts val="338"/>
              </a:spcBef>
              <a:buClr>
                <a:schemeClr val="tx2"/>
              </a:buClr>
              <a:buSzPct val="95000"/>
            </a:pPr>
            <a:r>
              <a:rPr lang="fr-FR" sz="2000" dirty="0">
                <a:solidFill>
                  <a:schemeClr val="tx2"/>
                </a:solidFill>
                <a:sym typeface="Lato Light"/>
              </a:rPr>
              <a:t>troubles sans cause précise (douleurs dorsales, douleurs aux épaules, etc.)</a:t>
            </a:r>
          </a:p>
          <a:p>
            <a:pPr marL="357188" indent="-214313">
              <a:lnSpc>
                <a:spcPct val="150000"/>
              </a:lnSpc>
              <a:buClr>
                <a:srgbClr val="003399"/>
              </a:buClr>
              <a:buSzPts val="600"/>
            </a:pPr>
            <a:endParaRPr lang="en-GB" sz="2000" dirty="0"/>
          </a:p>
        </p:txBody>
      </p:sp>
      <p:grpSp>
        <p:nvGrpSpPr>
          <p:cNvPr id="5" name="Group 4"/>
          <p:cNvGrpSpPr/>
          <p:nvPr/>
        </p:nvGrpSpPr>
        <p:grpSpPr>
          <a:xfrm>
            <a:off x="5508104" y="915566"/>
            <a:ext cx="2295718" cy="3443578"/>
            <a:chOff x="5508104" y="915566"/>
            <a:chExt cx="2295718" cy="3443578"/>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08104" y="915566"/>
              <a:ext cx="2295718" cy="3443578"/>
            </a:xfrm>
            <a:prstGeom prst="rect">
              <a:avLst/>
            </a:prstGeom>
            <a:ln>
              <a:noFill/>
            </a:ln>
            <a:effectLst>
              <a:softEdge rad="112500"/>
            </a:effectLst>
          </p:spPr>
        </p:pic>
        <p:sp>
          <p:nvSpPr>
            <p:cNvPr id="7" name="CasellaDiTesto 13">
              <a:extLst>
                <a:ext uri="{FF2B5EF4-FFF2-40B4-BE49-F238E27FC236}">
                  <a16:creationId xmlns:a16="http://schemas.microsoft.com/office/drawing/2014/main" id="{EC00D3BC-E647-BD4A-BC0D-5B0D01FCAF74}"/>
                </a:ext>
              </a:extLst>
            </p:cNvPr>
            <p:cNvSpPr txBox="1"/>
            <p:nvPr/>
          </p:nvSpPr>
          <p:spPr>
            <a:xfrm rot="16200000">
              <a:off x="6773996" y="3322083"/>
              <a:ext cx="1721625" cy="76944"/>
            </a:xfrm>
            <a:prstGeom prst="rect">
              <a:avLst/>
            </a:prstGeom>
            <a:noFill/>
          </p:spPr>
          <p:txBody>
            <a:bodyPr wrap="none" lIns="0" tIns="0" rIns="0" bIns="0" rtlCol="0">
              <a:spAutoFit/>
            </a:bodyPr>
            <a:lstStyle/>
            <a:p>
              <a:pPr algn="ctr"/>
              <a:r>
                <a:rPr lang="fr-FR" sz="500" b="1">
                  <a:solidFill>
                    <a:schemeClr val="bg1"/>
                  </a:solidFill>
                </a:rPr>
                <a:t>© CC0 Creative Commons  (Pexels, Karolina Grabowska)</a:t>
              </a:r>
            </a:p>
          </p:txBody>
        </p:sp>
      </p:grpSp>
    </p:spTree>
    <p:extLst>
      <p:ext uri="{BB962C8B-B14F-4D97-AF65-F5344CB8AC3E}">
        <p14:creationId xmlns:p14="http://schemas.microsoft.com/office/powerpoint/2010/main" val="3991723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0013"/>
            <a:ext cx="8064896" cy="432267"/>
          </a:xfrm>
        </p:spPr>
        <p:txBody>
          <a:bodyPr vert="horz" lIns="0" tIns="0" rIns="0" bIns="0" rtlCol="0" anchor="ctr" anchorCtr="0">
            <a:noAutofit/>
          </a:bodyPr>
          <a:lstStyle/>
          <a:p>
            <a:pPr>
              <a:spcBef>
                <a:spcPct val="0"/>
              </a:spcBef>
            </a:pPr>
            <a:r>
              <a:rPr lang="fr-FR" sz="2200" dirty="0"/>
              <a:t>Rhumatismes et troubles </a:t>
            </a:r>
            <a:r>
              <a:rPr lang="fr-FR" sz="2200" dirty="0" smtClean="0"/>
              <a:t>musculosquelettiques </a:t>
            </a:r>
            <a:r>
              <a:rPr lang="fr-FR" sz="2200" dirty="0"/>
              <a:t>chroniques</a:t>
            </a:r>
          </a:p>
        </p:txBody>
      </p:sp>
      <p:sp>
        <p:nvSpPr>
          <p:cNvPr id="3" name="Text Placeholder 2"/>
          <p:cNvSpPr>
            <a:spLocks noGrp="1"/>
          </p:cNvSpPr>
          <p:nvPr>
            <p:ph type="body" idx="1"/>
          </p:nvPr>
        </p:nvSpPr>
        <p:spPr>
          <a:xfrm>
            <a:off x="611560" y="987574"/>
            <a:ext cx="5616624" cy="3744416"/>
          </a:xfrm>
        </p:spPr>
        <p:txBody>
          <a:bodyPr anchor="ctr">
            <a:noAutofit/>
          </a:bodyPr>
          <a:lstStyle/>
          <a:p>
            <a:pPr marL="0" indent="0">
              <a:spcBef>
                <a:spcPts val="338"/>
              </a:spcBef>
              <a:buSzPct val="95000"/>
              <a:buNone/>
            </a:pPr>
            <a:r>
              <a:rPr lang="fr-FR" sz="2000" b="0" dirty="0">
                <a:sym typeface="Lato Light"/>
              </a:rPr>
              <a:t>Les affections causées ou aggravées par le travail</a:t>
            </a:r>
            <a:r>
              <a:rPr lang="fr-FR" sz="2000" b="0" dirty="0">
                <a:solidFill>
                  <a:schemeClr val="tx2"/>
                </a:solidFill>
                <a:sym typeface="Lato Light"/>
              </a:rPr>
              <a:t> sont connues sous </a:t>
            </a:r>
            <a:r>
              <a:rPr lang="fr-FR" sz="2000" b="0" dirty="0">
                <a:sym typeface="Lato Light"/>
              </a:rPr>
              <a:t>le nom de </a:t>
            </a:r>
            <a:r>
              <a:rPr lang="fr-FR" sz="2000" b="0" dirty="0">
                <a:solidFill>
                  <a:srgbClr val="ACC700"/>
                </a:solidFill>
                <a:sym typeface="Lato Light"/>
              </a:rPr>
              <a:t>troubles </a:t>
            </a:r>
            <a:r>
              <a:rPr lang="fr-FR" sz="2000" b="0" dirty="0" smtClean="0">
                <a:solidFill>
                  <a:srgbClr val="ACC700"/>
                </a:solidFill>
                <a:sym typeface="Lato Light"/>
              </a:rPr>
              <a:t>musculosquelettiques </a:t>
            </a:r>
            <a:r>
              <a:rPr lang="fr-FR" sz="2000" b="0" dirty="0">
                <a:sym typeface="Lato Light"/>
              </a:rPr>
              <a:t>d’origine professionnelle </a:t>
            </a:r>
            <a:r>
              <a:rPr lang="fr-FR" sz="2000" b="0" dirty="0">
                <a:solidFill>
                  <a:schemeClr val="tx2"/>
                </a:solidFill>
                <a:sym typeface="Lato Light"/>
              </a:rPr>
              <a:t>(</a:t>
            </a:r>
            <a:r>
              <a:rPr lang="fr-FR" sz="2000" b="0" dirty="0">
                <a:solidFill>
                  <a:srgbClr val="ACC700"/>
                </a:solidFill>
                <a:sym typeface="Lato Light"/>
              </a:rPr>
              <a:t>TMS </a:t>
            </a:r>
            <a:r>
              <a:rPr lang="fr-FR" sz="2000" b="0" dirty="0">
                <a:sym typeface="Lato Light"/>
              </a:rPr>
              <a:t>d’origine professionnelle</a:t>
            </a:r>
            <a:r>
              <a:rPr lang="fr-FR" sz="2000" b="0" dirty="0">
                <a:solidFill>
                  <a:schemeClr val="tx2"/>
                </a:solidFill>
                <a:sym typeface="Lato Light"/>
              </a:rPr>
              <a:t>)</a:t>
            </a:r>
          </a:p>
          <a:p>
            <a:pPr marL="357188" indent="-214313">
              <a:lnSpc>
                <a:spcPct val="150000"/>
              </a:lnSpc>
              <a:buClr>
                <a:srgbClr val="003399"/>
              </a:buClr>
              <a:buSzPts val="600"/>
            </a:pPr>
            <a:endParaRPr lang="en-GB" sz="20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9992" y="1203598"/>
            <a:ext cx="4473373" cy="4189234"/>
          </a:xfrm>
          <a:prstGeom prst="rect">
            <a:avLst/>
          </a:prstGeom>
        </p:spPr>
      </p:pic>
    </p:spTree>
    <p:extLst>
      <p:ext uri="{BB962C8B-B14F-4D97-AF65-F5344CB8AC3E}">
        <p14:creationId xmlns:p14="http://schemas.microsoft.com/office/powerpoint/2010/main" val="2551883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2008" y="135000"/>
            <a:ext cx="7938424" cy="367200"/>
          </a:xfrm>
        </p:spPr>
        <p:txBody>
          <a:bodyPr/>
          <a:lstStyle/>
          <a:p>
            <a:r>
              <a:rPr lang="fr-FR" sz="2200" dirty="0"/>
              <a:t>Quel est l'impact des TMS chroniques sur les individus?</a:t>
            </a:r>
          </a:p>
        </p:txBody>
      </p:sp>
      <p:sp>
        <p:nvSpPr>
          <p:cNvPr id="3" name="Text Placeholder 2"/>
          <p:cNvSpPr>
            <a:spLocks noGrp="1"/>
          </p:cNvSpPr>
          <p:nvPr>
            <p:ph sz="half" idx="1"/>
          </p:nvPr>
        </p:nvSpPr>
        <p:spPr>
          <a:xfrm>
            <a:off x="984955" y="1357569"/>
            <a:ext cx="7475477" cy="1934261"/>
          </a:xfrm>
        </p:spPr>
        <p:txBody>
          <a:bodyPr>
            <a:noAutofit/>
          </a:bodyPr>
          <a:lstStyle/>
          <a:p>
            <a:pPr marL="0" indent="0">
              <a:buNone/>
            </a:pPr>
            <a:r>
              <a:rPr lang="fr-FR" sz="2000"/>
              <a:t>Difficulté à effectuer certaines tâches</a:t>
            </a:r>
          </a:p>
          <a:p>
            <a:pPr marL="0" indent="0">
              <a:buNone/>
            </a:pPr>
            <a:r>
              <a:rPr lang="fr-FR" sz="2000" b="0"/>
              <a:t>Ils peuvent </a:t>
            </a:r>
            <a:r>
              <a:rPr lang="fr-FR" sz="2000" b="1"/>
              <a:t>limiter</a:t>
            </a:r>
            <a:r>
              <a:rPr lang="fr-FR" sz="2000" b="0"/>
              <a:t> les tâches quotidiennes, le travail et les loisirs</a:t>
            </a:r>
          </a:p>
          <a:p>
            <a:pPr marL="0" indent="0">
              <a:buNone/>
            </a:pPr>
            <a:r>
              <a:rPr lang="fr-FR" sz="2000" b="1"/>
              <a:t>Rigidité</a:t>
            </a:r>
            <a:r>
              <a:rPr lang="fr-FR" sz="2000" b="0"/>
              <a:t> fréquente</a:t>
            </a:r>
          </a:p>
          <a:p>
            <a:pPr marL="0" indent="0">
              <a:buNone/>
            </a:pPr>
            <a:r>
              <a:rPr lang="fr-FR" sz="2000"/>
              <a:t>Fatigue</a:t>
            </a:r>
            <a:r>
              <a:rPr lang="fr-FR" sz="2000" b="0"/>
              <a:t> et </a:t>
            </a:r>
            <a:r>
              <a:rPr lang="fr-FR" sz="2000"/>
              <a:t>épuisement </a:t>
            </a:r>
            <a:r>
              <a:rPr lang="fr-FR" sz="2000" b="0"/>
              <a:t>en cas de troubles du sommeil</a:t>
            </a:r>
          </a:p>
          <a:p>
            <a:pPr marL="0" indent="0">
              <a:buNone/>
            </a:pPr>
            <a:r>
              <a:rPr lang="fr-FR" sz="2000" b="0"/>
              <a:t>La douleur n’est </a:t>
            </a:r>
            <a:r>
              <a:rPr lang="fr-FR" sz="2000"/>
              <a:t>pas visible</a:t>
            </a:r>
          </a:p>
          <a:p>
            <a:pPr marL="85725" indent="0">
              <a:buNone/>
            </a:pPr>
            <a:endParaRPr lang="en-GB" sz="1700" dirty="0"/>
          </a:p>
          <a:p>
            <a:pPr marL="0" indent="0">
              <a:buNone/>
            </a:pPr>
            <a:endParaRPr lang="en-GB" sz="1700" dirty="0"/>
          </a:p>
        </p:txBody>
      </p:sp>
      <p:pic>
        <p:nvPicPr>
          <p:cNvPr id="4" name="Picture 3"/>
          <p:cNvPicPr>
            <a:picLocks noChangeAspect="1"/>
          </p:cNvPicPr>
          <p:nvPr/>
        </p:nvPicPr>
        <p:blipFill>
          <a:blip r:embed="rId2"/>
          <a:stretch>
            <a:fillRect/>
          </a:stretch>
        </p:blipFill>
        <p:spPr>
          <a:xfrm rot="10800000" flipV="1">
            <a:off x="607718" y="2415942"/>
            <a:ext cx="288000" cy="288000"/>
          </a:xfrm>
          <a:prstGeom prst="rect">
            <a:avLst/>
          </a:prstGeom>
          <a:solidFill>
            <a:srgbClr val="ACC700"/>
          </a:solidFill>
          <a:ln>
            <a:noFill/>
          </a:ln>
        </p:spPr>
        <p:style>
          <a:lnRef idx="2">
            <a:schemeClr val="accent6"/>
          </a:lnRef>
          <a:fillRef idx="1">
            <a:schemeClr val="lt1"/>
          </a:fillRef>
          <a:effectRef idx="0">
            <a:schemeClr val="accent6"/>
          </a:effectRef>
          <a:fontRef idx="minor">
            <a:schemeClr val="dk1"/>
          </a:fontRef>
        </p:style>
      </p:pic>
      <p:pic>
        <p:nvPicPr>
          <p:cNvPr id="5" name="Picture 4"/>
          <p:cNvPicPr>
            <a:picLocks noChangeAspect="1"/>
          </p:cNvPicPr>
          <p:nvPr/>
        </p:nvPicPr>
        <p:blipFill>
          <a:blip r:embed="rId3"/>
          <a:stretch>
            <a:fillRect/>
          </a:stretch>
        </p:blipFill>
        <p:spPr>
          <a:xfrm>
            <a:off x="607718" y="2771055"/>
            <a:ext cx="288000" cy="288000"/>
          </a:xfrm>
          <a:prstGeom prst="rect">
            <a:avLst/>
          </a:prstGeom>
          <a:solidFill>
            <a:schemeClr val="accent2"/>
          </a:solidFill>
        </p:spPr>
      </p:pic>
      <p:pic>
        <p:nvPicPr>
          <p:cNvPr id="7" name="Picture 6"/>
          <p:cNvPicPr>
            <a:picLocks noChangeAspect="1"/>
          </p:cNvPicPr>
          <p:nvPr/>
        </p:nvPicPr>
        <p:blipFill>
          <a:blip r:embed="rId4"/>
          <a:stretch>
            <a:fillRect/>
          </a:stretch>
        </p:blipFill>
        <p:spPr>
          <a:xfrm>
            <a:off x="607718" y="1387692"/>
            <a:ext cx="288000" cy="278712"/>
          </a:xfrm>
          <a:prstGeom prst="rect">
            <a:avLst/>
          </a:prstGeom>
          <a:solidFill>
            <a:schemeClr val="accent2"/>
          </a:solidFill>
          <a:ln w="19050">
            <a:noFill/>
          </a:ln>
        </p:spPr>
        <p:style>
          <a:lnRef idx="2">
            <a:schemeClr val="accent2"/>
          </a:lnRef>
          <a:fillRef idx="1">
            <a:schemeClr val="lt1"/>
          </a:fillRef>
          <a:effectRef idx="0">
            <a:schemeClr val="accent2"/>
          </a:effectRef>
          <a:fontRef idx="minor">
            <a:schemeClr val="dk1"/>
          </a:fontRef>
        </p:style>
      </p:pic>
      <p:pic>
        <p:nvPicPr>
          <p:cNvPr id="8" name="Picture 7"/>
          <p:cNvPicPr>
            <a:picLocks noChangeAspect="1"/>
          </p:cNvPicPr>
          <p:nvPr/>
        </p:nvPicPr>
        <p:blipFill>
          <a:blip r:embed="rId5"/>
          <a:stretch>
            <a:fillRect/>
          </a:stretch>
        </p:blipFill>
        <p:spPr>
          <a:xfrm>
            <a:off x="611560" y="2067694"/>
            <a:ext cx="288000" cy="288000"/>
          </a:xfrm>
          <a:prstGeom prst="rect">
            <a:avLst/>
          </a:prstGeom>
          <a:solidFill>
            <a:srgbClr val="ACC700"/>
          </a:solidFill>
          <a:ln w="12700">
            <a:noFill/>
          </a:ln>
        </p:spPr>
        <p:style>
          <a:lnRef idx="2">
            <a:schemeClr val="accent2"/>
          </a:lnRef>
          <a:fillRef idx="1">
            <a:schemeClr val="lt1"/>
          </a:fillRef>
          <a:effectRef idx="0">
            <a:schemeClr val="accent2"/>
          </a:effectRef>
          <a:fontRef idx="minor">
            <a:schemeClr val="dk1"/>
          </a:fontRef>
        </p:style>
      </p:pic>
      <p:pic>
        <p:nvPicPr>
          <p:cNvPr id="9" name="Picture 8"/>
          <p:cNvPicPr>
            <a:picLocks noChangeAspect="1"/>
          </p:cNvPicPr>
          <p:nvPr/>
        </p:nvPicPr>
        <p:blipFill>
          <a:blip r:embed="rId6"/>
          <a:stretch>
            <a:fillRect/>
          </a:stretch>
        </p:blipFill>
        <p:spPr>
          <a:xfrm>
            <a:off x="607718" y="1723049"/>
            <a:ext cx="288000" cy="288000"/>
          </a:xfrm>
          <a:prstGeom prst="rect">
            <a:avLst/>
          </a:prstGeom>
          <a:solidFill>
            <a:srgbClr val="ACC700"/>
          </a:solidFill>
          <a:ln>
            <a:noFill/>
          </a:ln>
        </p:spPr>
        <p:style>
          <a:lnRef idx="2">
            <a:schemeClr val="accent6"/>
          </a:lnRef>
          <a:fillRef idx="1">
            <a:schemeClr val="lt1"/>
          </a:fillRef>
          <a:effectRef idx="0">
            <a:schemeClr val="accent6"/>
          </a:effectRef>
          <a:fontRef idx="minor">
            <a:schemeClr val="dk1"/>
          </a:fontRef>
        </p:style>
      </p:pic>
    </p:spTree>
    <p:extLst>
      <p:ext uri="{BB962C8B-B14F-4D97-AF65-F5344CB8AC3E}">
        <p14:creationId xmlns:p14="http://schemas.microsoft.com/office/powerpoint/2010/main" val="278320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2008" y="135000"/>
            <a:ext cx="7938424" cy="367200"/>
          </a:xfrm>
        </p:spPr>
        <p:txBody>
          <a:bodyPr/>
          <a:lstStyle/>
          <a:p>
            <a:r>
              <a:rPr lang="fr-FR" sz="2200" dirty="0"/>
              <a:t>Quel est l'impact des TMS chroniques sur les individus?</a:t>
            </a:r>
          </a:p>
        </p:txBody>
      </p:sp>
      <p:sp>
        <p:nvSpPr>
          <p:cNvPr id="3" name="Text Placeholder 2"/>
          <p:cNvSpPr>
            <a:spLocks noGrp="1"/>
          </p:cNvSpPr>
          <p:nvPr>
            <p:ph sz="half" idx="1"/>
          </p:nvPr>
        </p:nvSpPr>
        <p:spPr>
          <a:xfrm>
            <a:off x="984955" y="1357569"/>
            <a:ext cx="7475477" cy="2366309"/>
          </a:xfrm>
        </p:spPr>
        <p:txBody>
          <a:bodyPr>
            <a:noAutofit/>
          </a:bodyPr>
          <a:lstStyle/>
          <a:p>
            <a:pPr marL="0" indent="0">
              <a:buNone/>
            </a:pPr>
            <a:r>
              <a:rPr lang="fr-FR" sz="1800" b="0" dirty="0"/>
              <a:t>Les douleurs moins intenses peuvent être </a:t>
            </a:r>
            <a:r>
              <a:rPr lang="fr-FR" sz="1800" dirty="0"/>
              <a:t>persistantes</a:t>
            </a:r>
            <a:r>
              <a:rPr lang="fr-FR" sz="1800" b="0" dirty="0"/>
              <a:t> et </a:t>
            </a:r>
            <a:r>
              <a:rPr lang="fr-FR" sz="1800" dirty="0"/>
              <a:t>épuisantes</a:t>
            </a:r>
          </a:p>
          <a:p>
            <a:pPr marL="0" indent="0">
              <a:buNone/>
            </a:pPr>
            <a:r>
              <a:rPr lang="fr-FR" sz="1800" b="0" dirty="0"/>
              <a:t>La douleur peut être </a:t>
            </a:r>
            <a:r>
              <a:rPr lang="fr-FR" sz="1800" dirty="0"/>
              <a:t>imprévisible</a:t>
            </a:r>
            <a:r>
              <a:rPr lang="fr-FR" sz="1800" b="0" dirty="0"/>
              <a:t>, et certaines affections sont variables, avec des poussées, c'est-à-dire des bons et des mauvais jours.</a:t>
            </a:r>
          </a:p>
          <a:p>
            <a:pPr marL="0" indent="0">
              <a:buNone/>
            </a:pPr>
            <a:r>
              <a:rPr lang="fr-FR" sz="1800" b="0" dirty="0"/>
              <a:t>La personne qui souffre est frustrée par </a:t>
            </a:r>
            <a:r>
              <a:rPr lang="fr-FR" sz="1800" dirty="0"/>
              <a:t>l'incrédulité des autres.</a:t>
            </a:r>
          </a:p>
          <a:p>
            <a:pPr marL="0" indent="0">
              <a:buNone/>
            </a:pPr>
            <a:r>
              <a:rPr lang="fr-FR" sz="1800" dirty="0"/>
              <a:t>Peur </a:t>
            </a:r>
            <a:r>
              <a:rPr lang="fr-FR" sz="1800" b="0" dirty="0"/>
              <a:t>quant à l’avenir: Cela va-t-il s'aggraver? Vais-je perdre mon emploi?</a:t>
            </a:r>
          </a:p>
          <a:p>
            <a:pPr marL="0" indent="0">
              <a:buNone/>
            </a:pPr>
            <a:r>
              <a:rPr lang="fr-FR" sz="1800" b="0" dirty="0"/>
              <a:t>Le </a:t>
            </a:r>
            <a:r>
              <a:rPr lang="fr-FR" sz="1800" b="1" dirty="0"/>
              <a:t>stress</a:t>
            </a:r>
            <a:r>
              <a:rPr lang="fr-FR" sz="1800" b="0" dirty="0"/>
              <a:t>, l'anxiété ou la dépression font qu'il est plus difficile d'ignorer la douleur.</a:t>
            </a:r>
          </a:p>
          <a:p>
            <a:pPr marL="85725" indent="0">
              <a:buNone/>
            </a:pPr>
            <a:endParaRPr lang="en-GB" sz="1600" dirty="0"/>
          </a:p>
          <a:p>
            <a:pPr marL="0" indent="0">
              <a:buNone/>
            </a:pPr>
            <a:endParaRPr lang="en-GB" sz="1600" dirty="0"/>
          </a:p>
        </p:txBody>
      </p:sp>
      <p:pic>
        <p:nvPicPr>
          <p:cNvPr id="6" name="Picture 5"/>
          <p:cNvPicPr>
            <a:picLocks noChangeAspect="1"/>
          </p:cNvPicPr>
          <p:nvPr/>
        </p:nvPicPr>
        <p:blipFill>
          <a:blip r:embed="rId2"/>
          <a:stretch>
            <a:fillRect/>
          </a:stretch>
        </p:blipFill>
        <p:spPr>
          <a:xfrm>
            <a:off x="617935" y="2367245"/>
            <a:ext cx="288000" cy="288000"/>
          </a:xfrm>
          <a:prstGeom prst="rect">
            <a:avLst/>
          </a:prstGeom>
          <a:solidFill>
            <a:schemeClr val="accent2"/>
          </a:solidFill>
        </p:spPr>
      </p:pic>
      <p:pic>
        <p:nvPicPr>
          <p:cNvPr id="10" name="Picture 9"/>
          <p:cNvPicPr>
            <a:picLocks noChangeAspect="1"/>
          </p:cNvPicPr>
          <p:nvPr/>
        </p:nvPicPr>
        <p:blipFill>
          <a:blip r:embed="rId3"/>
          <a:stretch>
            <a:fillRect/>
          </a:stretch>
        </p:blipFill>
        <p:spPr>
          <a:xfrm>
            <a:off x="607718" y="2725148"/>
            <a:ext cx="288000" cy="288000"/>
          </a:xfrm>
          <a:prstGeom prst="rect">
            <a:avLst/>
          </a:prstGeom>
          <a:solidFill>
            <a:schemeClr val="accent2"/>
          </a:solidFill>
        </p:spPr>
      </p:pic>
      <p:pic>
        <p:nvPicPr>
          <p:cNvPr id="12" name="Picture 11"/>
          <p:cNvPicPr>
            <a:picLocks noChangeAspect="1"/>
          </p:cNvPicPr>
          <p:nvPr/>
        </p:nvPicPr>
        <p:blipFill>
          <a:blip r:embed="rId4"/>
          <a:stretch>
            <a:fillRect/>
          </a:stretch>
        </p:blipFill>
        <p:spPr>
          <a:xfrm>
            <a:off x="607718" y="3083051"/>
            <a:ext cx="288000" cy="288000"/>
          </a:xfrm>
          <a:prstGeom prst="rect">
            <a:avLst/>
          </a:prstGeom>
          <a:solidFill>
            <a:schemeClr val="accent2"/>
          </a:solidFill>
        </p:spPr>
      </p:pic>
      <p:pic>
        <p:nvPicPr>
          <p:cNvPr id="14" name="Picture 13"/>
          <p:cNvPicPr>
            <a:picLocks noChangeAspect="1"/>
          </p:cNvPicPr>
          <p:nvPr/>
        </p:nvPicPr>
        <p:blipFill>
          <a:blip r:embed="rId5"/>
          <a:stretch>
            <a:fillRect/>
          </a:stretch>
        </p:blipFill>
        <p:spPr>
          <a:xfrm>
            <a:off x="617935" y="1419622"/>
            <a:ext cx="288000" cy="288000"/>
          </a:xfrm>
          <a:prstGeom prst="rect">
            <a:avLst/>
          </a:prstGeom>
          <a:solidFill>
            <a:schemeClr val="accent2"/>
          </a:solidFill>
        </p:spPr>
      </p:pic>
      <p:pic>
        <p:nvPicPr>
          <p:cNvPr id="15" name="Picture 14"/>
          <p:cNvPicPr>
            <a:picLocks noChangeAspect="1"/>
          </p:cNvPicPr>
          <p:nvPr/>
        </p:nvPicPr>
        <p:blipFill>
          <a:blip r:embed="rId5"/>
          <a:stretch>
            <a:fillRect/>
          </a:stretch>
        </p:blipFill>
        <p:spPr>
          <a:xfrm>
            <a:off x="607718" y="1777525"/>
            <a:ext cx="288000" cy="288000"/>
          </a:xfrm>
          <a:prstGeom prst="rect">
            <a:avLst/>
          </a:prstGeom>
          <a:solidFill>
            <a:schemeClr val="accent2"/>
          </a:solidFill>
        </p:spPr>
      </p:pic>
    </p:spTree>
    <p:extLst>
      <p:ext uri="{BB962C8B-B14F-4D97-AF65-F5344CB8AC3E}">
        <p14:creationId xmlns:p14="http://schemas.microsoft.com/office/powerpoint/2010/main" val="824423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24549"/>
            <a:ext cx="8424936" cy="430977"/>
          </a:xfrm>
        </p:spPr>
        <p:txBody>
          <a:bodyPr/>
          <a:lstStyle/>
          <a:p>
            <a:pPr>
              <a:lnSpc>
                <a:spcPct val="90000"/>
              </a:lnSpc>
            </a:pPr>
            <a:r>
              <a:rPr lang="fr-FR" sz="2400" dirty="0"/>
              <a:t>Les TMS chroniques peuvent affaiblir la capacité de travail des personnes, mais...</a:t>
            </a:r>
          </a:p>
        </p:txBody>
      </p:sp>
      <p:sp>
        <p:nvSpPr>
          <p:cNvPr id="3" name="Text Placeholder 2"/>
          <p:cNvSpPr>
            <a:spLocks noGrp="1"/>
          </p:cNvSpPr>
          <p:nvPr>
            <p:ph type="body" idx="1"/>
          </p:nvPr>
        </p:nvSpPr>
        <p:spPr>
          <a:xfrm>
            <a:off x="395536" y="843558"/>
            <a:ext cx="8352928" cy="2016224"/>
          </a:xfrm>
        </p:spPr>
        <p:txBody>
          <a:bodyPr anchor="ctr">
            <a:noAutofit/>
          </a:bodyPr>
          <a:lstStyle/>
          <a:p>
            <a:pPr marL="0" indent="0">
              <a:spcBef>
                <a:spcPts val="338"/>
              </a:spcBef>
              <a:buNone/>
            </a:pPr>
            <a:r>
              <a:rPr lang="fr-FR" sz="2000" b="0" dirty="0"/>
              <a:t>Il n'est pas nécessaire d'être à 100 % apte au travail. </a:t>
            </a:r>
          </a:p>
          <a:p>
            <a:pPr marL="0" indent="0">
              <a:spcBef>
                <a:spcPts val="338"/>
              </a:spcBef>
              <a:buNone/>
            </a:pPr>
            <a:r>
              <a:rPr lang="fr-FR" sz="2000" b="0" dirty="0"/>
              <a:t>Les personnes souffrant de TMS chroniques:</a:t>
            </a:r>
          </a:p>
          <a:p>
            <a:pPr marL="457200" indent="-457200">
              <a:spcBef>
                <a:spcPts val="338"/>
              </a:spcBef>
              <a:buFont typeface="+mj-lt"/>
              <a:buAutoNum type="arabicPeriod"/>
            </a:pPr>
            <a:r>
              <a:rPr lang="fr-FR" sz="2000" b="0" dirty="0"/>
              <a:t>contournent leurs problèmes </a:t>
            </a:r>
          </a:p>
          <a:p>
            <a:pPr marL="457200" indent="-457200">
              <a:spcBef>
                <a:spcPts val="338"/>
              </a:spcBef>
              <a:buFont typeface="+mj-lt"/>
              <a:buAutoNum type="arabicPeriod"/>
            </a:pPr>
            <a:r>
              <a:rPr lang="fr-FR" sz="2000" b="0" dirty="0"/>
              <a:t>sont productives et motivées </a:t>
            </a:r>
          </a:p>
          <a:p>
            <a:pPr marL="457200" indent="-457200">
              <a:spcBef>
                <a:spcPts val="338"/>
              </a:spcBef>
              <a:buFont typeface="+mj-lt"/>
              <a:buAutoNum type="arabicPeriod"/>
            </a:pPr>
            <a:r>
              <a:rPr lang="fr-FR" sz="2000" b="0" dirty="0"/>
              <a:t>peuvent continuer à travailler avec des adaptations appropriées</a:t>
            </a: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r="21945"/>
          <a:stretch/>
        </p:blipFill>
        <p:spPr>
          <a:xfrm>
            <a:off x="2483768" y="3219822"/>
            <a:ext cx="3384376" cy="1296691"/>
          </a:xfrm>
          <a:prstGeom prst="rect">
            <a:avLst/>
          </a:prstGeom>
        </p:spPr>
      </p:pic>
    </p:spTree>
    <p:extLst>
      <p:ext uri="{BB962C8B-B14F-4D97-AF65-F5344CB8AC3E}">
        <p14:creationId xmlns:p14="http://schemas.microsoft.com/office/powerpoint/2010/main" val="3422782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259" y="123478"/>
            <a:ext cx="7559873" cy="367200"/>
          </a:xfrm>
        </p:spPr>
        <p:txBody>
          <a:bodyPr/>
          <a:lstStyle/>
          <a:p>
            <a:r>
              <a:rPr lang="fr-FR" sz="2400"/>
              <a:t>Intervention précoce</a:t>
            </a:r>
          </a:p>
        </p:txBody>
      </p:sp>
      <p:sp>
        <p:nvSpPr>
          <p:cNvPr id="3" name="Text Placeholder 2"/>
          <p:cNvSpPr>
            <a:spLocks noGrp="1"/>
          </p:cNvSpPr>
          <p:nvPr>
            <p:ph type="body" idx="1"/>
          </p:nvPr>
        </p:nvSpPr>
        <p:spPr>
          <a:xfrm>
            <a:off x="395536" y="987574"/>
            <a:ext cx="8064896" cy="2376264"/>
          </a:xfrm>
        </p:spPr>
        <p:txBody>
          <a:bodyPr>
            <a:normAutofit/>
          </a:bodyPr>
          <a:lstStyle/>
          <a:p>
            <a:pPr marL="457200" lvl="0" indent="-457200">
              <a:lnSpc>
                <a:spcPct val="110000"/>
              </a:lnSpc>
              <a:spcBef>
                <a:spcPts val="338"/>
              </a:spcBef>
              <a:buFont typeface="+mj-lt"/>
              <a:buAutoNum type="arabicPeriod"/>
            </a:pPr>
            <a:r>
              <a:rPr lang="fr-FR" sz="2000" b="0" dirty="0"/>
              <a:t>Dissimuler le problème ne fait qu'aggraver la situation</a:t>
            </a:r>
          </a:p>
          <a:p>
            <a:pPr marL="457200" lvl="0" indent="-457200">
              <a:lnSpc>
                <a:spcPct val="110000"/>
              </a:lnSpc>
              <a:spcBef>
                <a:spcPts val="338"/>
              </a:spcBef>
              <a:buFont typeface="+mj-lt"/>
              <a:buAutoNum type="arabicPeriod"/>
            </a:pPr>
            <a:r>
              <a:rPr lang="fr-FR" sz="2000" b="0" dirty="0"/>
              <a:t>Le plus tôt sera le mieux</a:t>
            </a:r>
          </a:p>
          <a:p>
            <a:pPr marL="457200" indent="-457200">
              <a:lnSpc>
                <a:spcPct val="110000"/>
              </a:lnSpc>
              <a:spcBef>
                <a:spcPts val="338"/>
              </a:spcBef>
              <a:buFont typeface="+mj-lt"/>
              <a:buAutoNum type="arabicPeriod"/>
            </a:pPr>
            <a:r>
              <a:rPr lang="fr-FR" sz="2000" b="0" dirty="0"/>
              <a:t>Permettre aux travailleurs de parler </a:t>
            </a:r>
          </a:p>
          <a:p>
            <a:pPr marL="457200" indent="-457200">
              <a:lnSpc>
                <a:spcPct val="110000"/>
              </a:lnSpc>
              <a:spcBef>
                <a:spcPts val="338"/>
              </a:spcBef>
              <a:buFont typeface="+mj-lt"/>
              <a:buAutoNum type="arabicPeriod"/>
            </a:pPr>
            <a:r>
              <a:rPr lang="fr-FR" sz="2000" b="0" dirty="0"/>
              <a:t>Agir sur le résultat</a:t>
            </a:r>
          </a:p>
          <a:p>
            <a:pPr marL="457200" indent="-457200">
              <a:lnSpc>
                <a:spcPct val="110000"/>
              </a:lnSpc>
              <a:spcBef>
                <a:spcPts val="338"/>
              </a:spcBef>
              <a:buFont typeface="+mj-lt"/>
              <a:buAutoNum type="arabicPeriod"/>
            </a:pPr>
            <a:r>
              <a:rPr lang="fr-FR" sz="2000" b="0" dirty="0"/>
              <a:t>Accès précoce à un soutien professionnel</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03798"/>
            <a:ext cx="8892480" cy="1468470"/>
          </a:xfrm>
          <a:prstGeom prst="rect">
            <a:avLst/>
          </a:prstGeom>
        </p:spPr>
      </p:pic>
    </p:spTree>
    <p:extLst>
      <p:ext uri="{BB962C8B-B14F-4D97-AF65-F5344CB8AC3E}">
        <p14:creationId xmlns:p14="http://schemas.microsoft.com/office/powerpoint/2010/main" val="9322549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5617" y="163919"/>
            <a:ext cx="8088025" cy="319599"/>
          </a:xfrm>
        </p:spPr>
        <p:txBody>
          <a:bodyPr/>
          <a:lstStyle/>
          <a:p>
            <a:r>
              <a:rPr lang="fr-FR" sz="2200" dirty="0"/>
              <a:t>Principes fondamentaux pour traiter les TMS chroniques</a:t>
            </a:r>
          </a:p>
        </p:txBody>
      </p:sp>
      <p:sp>
        <p:nvSpPr>
          <p:cNvPr id="3" name="Text Placeholder 2"/>
          <p:cNvSpPr>
            <a:spLocks noGrp="1"/>
          </p:cNvSpPr>
          <p:nvPr>
            <p:ph type="body" idx="1"/>
          </p:nvPr>
        </p:nvSpPr>
        <p:spPr>
          <a:xfrm>
            <a:off x="395536" y="843558"/>
            <a:ext cx="6642280" cy="1171880"/>
          </a:xfrm>
        </p:spPr>
        <p:txBody>
          <a:bodyPr>
            <a:normAutofit/>
          </a:bodyPr>
          <a:lstStyle/>
          <a:p>
            <a:pPr marL="0" indent="0">
              <a:spcBef>
                <a:spcPts val="338"/>
              </a:spcBef>
              <a:buSzPct val="95000"/>
              <a:buNone/>
            </a:pPr>
            <a:r>
              <a:rPr lang="fr-FR" sz="2000" b="0" dirty="0"/>
              <a:t>Les personnes souffrant de TMS chroniques doivent être capables d’atténuer, de gérer et de contourner leurs problèmes. Cela requiert:</a:t>
            </a:r>
          </a:p>
          <a:p>
            <a:pPr marL="85725" indent="0">
              <a:buNone/>
            </a:pPr>
            <a:endParaRPr lang="en-US" sz="2000" dirty="0">
              <a:solidFill>
                <a:schemeClr val="tx1"/>
              </a:solidFill>
              <a:ea typeface="Lato Light"/>
              <a:cs typeface="Lato Light"/>
              <a:sym typeface="Lato Light"/>
            </a:endParaRPr>
          </a:p>
          <a:p>
            <a:pPr marL="85725" indent="0">
              <a:buNone/>
            </a:pPr>
            <a:endParaRPr lang="en-US" sz="2000" dirty="0">
              <a:solidFill>
                <a:schemeClr val="accent1"/>
              </a:solidFill>
              <a:ea typeface="Lato Light"/>
              <a:cs typeface="Lato Light"/>
              <a:sym typeface="Lato Light"/>
            </a:endParaRPr>
          </a:p>
          <a:p>
            <a:pPr marL="85725" indent="0">
              <a:buNone/>
            </a:pPr>
            <a:endParaRPr lang="en-US" sz="2000" dirty="0">
              <a:solidFill>
                <a:schemeClr val="tx1"/>
              </a:solidFill>
            </a:endParaRPr>
          </a:p>
          <a:p>
            <a:pPr marL="85725" indent="0">
              <a:buNone/>
            </a:pPr>
            <a:endParaRPr lang="en-GB" sz="2000" dirty="0">
              <a:solidFill>
                <a:schemeClr val="tx1"/>
              </a:solidFill>
            </a:endParaRPr>
          </a:p>
          <a:p>
            <a:pPr lvl="1"/>
            <a:endParaRPr lang="en-GB" sz="2000" dirty="0"/>
          </a:p>
        </p:txBody>
      </p:sp>
      <p:grpSp>
        <p:nvGrpSpPr>
          <p:cNvPr id="15" name="Group 14"/>
          <p:cNvGrpSpPr/>
          <p:nvPr/>
        </p:nvGrpSpPr>
        <p:grpSpPr>
          <a:xfrm>
            <a:off x="-245733" y="1347614"/>
            <a:ext cx="3210834" cy="3199058"/>
            <a:chOff x="89434" y="1853015"/>
            <a:chExt cx="3210834" cy="3199058"/>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434" y="1853015"/>
              <a:ext cx="3199058" cy="3199058"/>
            </a:xfrm>
            <a:prstGeom prst="rect">
              <a:avLst/>
            </a:prstGeom>
          </p:spPr>
        </p:pic>
        <p:sp>
          <p:nvSpPr>
            <p:cNvPr id="9" name="TextBox 8"/>
            <p:cNvSpPr txBox="1"/>
            <p:nvPr/>
          </p:nvSpPr>
          <p:spPr>
            <a:xfrm>
              <a:off x="491956" y="3283883"/>
              <a:ext cx="2808312" cy="369332"/>
            </a:xfrm>
            <a:prstGeom prst="rect">
              <a:avLst/>
            </a:prstGeom>
            <a:noFill/>
          </p:spPr>
          <p:txBody>
            <a:bodyPr wrap="square" rtlCol="0">
              <a:spAutoFit/>
            </a:bodyPr>
            <a:lstStyle/>
            <a:p>
              <a:pPr marL="85725">
                <a:spcBef>
                  <a:spcPts val="0"/>
                </a:spcBef>
              </a:pPr>
              <a:r>
                <a:rPr lang="fr-FR" dirty="0">
                  <a:solidFill>
                    <a:srgbClr val="003399"/>
                  </a:solidFill>
                  <a:latin typeface="+mj-lt"/>
                  <a:ea typeface="Lato"/>
                  <a:cs typeface="Lato"/>
                </a:rPr>
                <a:t>1. Compréhension</a:t>
              </a:r>
            </a:p>
          </p:txBody>
        </p:sp>
      </p:grpSp>
      <p:grpSp>
        <p:nvGrpSpPr>
          <p:cNvPr id="16" name="Group 15"/>
          <p:cNvGrpSpPr/>
          <p:nvPr/>
        </p:nvGrpSpPr>
        <p:grpSpPr>
          <a:xfrm>
            <a:off x="1821065" y="1851670"/>
            <a:ext cx="3471015" cy="3229554"/>
            <a:chOff x="2561472" y="1668442"/>
            <a:chExt cx="3471015" cy="3229554"/>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61472" y="1668442"/>
              <a:ext cx="3229554" cy="3229554"/>
            </a:xfrm>
            <a:prstGeom prst="rect">
              <a:avLst/>
            </a:prstGeom>
          </p:spPr>
        </p:pic>
        <p:sp>
          <p:nvSpPr>
            <p:cNvPr id="10" name="TextBox 9"/>
            <p:cNvSpPr txBox="1"/>
            <p:nvPr/>
          </p:nvSpPr>
          <p:spPr>
            <a:xfrm>
              <a:off x="3224175" y="3108602"/>
              <a:ext cx="2808312" cy="369332"/>
            </a:xfrm>
            <a:prstGeom prst="rect">
              <a:avLst/>
            </a:prstGeom>
            <a:noFill/>
          </p:spPr>
          <p:txBody>
            <a:bodyPr wrap="square" rtlCol="0">
              <a:spAutoFit/>
            </a:bodyPr>
            <a:lstStyle/>
            <a:p>
              <a:pPr marL="85725">
                <a:spcBef>
                  <a:spcPts val="0"/>
                </a:spcBef>
              </a:pPr>
              <a:r>
                <a:rPr lang="fr-FR" dirty="0">
                  <a:solidFill>
                    <a:srgbClr val="003399"/>
                  </a:solidFill>
                  <a:latin typeface="+mj-lt"/>
                  <a:ea typeface="Lato"/>
                  <a:cs typeface="Lato"/>
                </a:rPr>
                <a:t>2. Connaissance</a:t>
              </a:r>
            </a:p>
          </p:txBody>
        </p:sp>
      </p:grpSp>
      <p:grpSp>
        <p:nvGrpSpPr>
          <p:cNvPr id="18" name="Group 17"/>
          <p:cNvGrpSpPr/>
          <p:nvPr/>
        </p:nvGrpSpPr>
        <p:grpSpPr>
          <a:xfrm>
            <a:off x="3635896" y="1348613"/>
            <a:ext cx="3542045" cy="3199058"/>
            <a:chOff x="5217477" y="1146843"/>
            <a:chExt cx="3542045" cy="3199058"/>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7477" y="1146843"/>
              <a:ext cx="3199058" cy="3199058"/>
            </a:xfrm>
            <a:prstGeom prst="rect">
              <a:avLst/>
            </a:prstGeom>
          </p:spPr>
        </p:pic>
        <p:sp>
          <p:nvSpPr>
            <p:cNvPr id="12" name="TextBox 11"/>
            <p:cNvSpPr txBox="1"/>
            <p:nvPr/>
          </p:nvSpPr>
          <p:spPr>
            <a:xfrm>
              <a:off x="5951210" y="2546317"/>
              <a:ext cx="2808312" cy="369332"/>
            </a:xfrm>
            <a:prstGeom prst="rect">
              <a:avLst/>
            </a:prstGeom>
            <a:noFill/>
          </p:spPr>
          <p:txBody>
            <a:bodyPr wrap="square" rtlCol="0">
              <a:spAutoFit/>
            </a:bodyPr>
            <a:lstStyle/>
            <a:p>
              <a:pPr marL="85725">
                <a:spcBef>
                  <a:spcPts val="0"/>
                </a:spcBef>
              </a:pPr>
              <a:r>
                <a:rPr lang="fr-FR" dirty="0">
                  <a:solidFill>
                    <a:srgbClr val="003399"/>
                  </a:solidFill>
                  <a:latin typeface="+mj-lt"/>
                  <a:ea typeface="Lato"/>
                  <a:cs typeface="Lato"/>
                </a:rPr>
                <a:t>3. Soutien</a:t>
              </a:r>
            </a:p>
          </p:txBody>
        </p:sp>
      </p:grpSp>
      <p:grpSp>
        <p:nvGrpSpPr>
          <p:cNvPr id="17" name="Group 16"/>
          <p:cNvGrpSpPr/>
          <p:nvPr/>
        </p:nvGrpSpPr>
        <p:grpSpPr>
          <a:xfrm>
            <a:off x="5364088" y="1945754"/>
            <a:ext cx="3229554" cy="3229554"/>
            <a:chOff x="4209547" y="-104572"/>
            <a:chExt cx="3229554" cy="3229554"/>
          </a:xfrm>
        </p:grpSpPr>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09547" y="-104572"/>
              <a:ext cx="3229554" cy="3229554"/>
            </a:xfrm>
            <a:prstGeom prst="rect">
              <a:avLst/>
            </a:prstGeom>
          </p:spPr>
        </p:pic>
        <p:sp>
          <p:nvSpPr>
            <p:cNvPr id="14" name="TextBox 13"/>
            <p:cNvSpPr txBox="1"/>
            <p:nvPr/>
          </p:nvSpPr>
          <p:spPr>
            <a:xfrm>
              <a:off x="4857619" y="1227108"/>
              <a:ext cx="2042261" cy="646331"/>
            </a:xfrm>
            <a:prstGeom prst="rect">
              <a:avLst/>
            </a:prstGeom>
            <a:noFill/>
          </p:spPr>
          <p:txBody>
            <a:bodyPr wrap="square" rtlCol="0">
              <a:spAutoFit/>
            </a:bodyPr>
            <a:lstStyle/>
            <a:p>
              <a:pPr marL="85725">
                <a:spcBef>
                  <a:spcPts val="0"/>
                </a:spcBef>
              </a:pPr>
              <a:r>
                <a:rPr lang="fr-FR" dirty="0">
                  <a:solidFill>
                    <a:srgbClr val="003399"/>
                  </a:solidFill>
                  <a:latin typeface="+mj-lt"/>
                  <a:ea typeface="Lato"/>
                  <a:cs typeface="Lato"/>
                </a:rPr>
                <a:t>4. Action sur </a:t>
              </a:r>
            </a:p>
            <a:p>
              <a:pPr marL="85725" algn="ctr">
                <a:spcBef>
                  <a:spcPts val="0"/>
                </a:spcBef>
              </a:pPr>
              <a:r>
                <a:rPr lang="fr-FR" dirty="0">
                  <a:solidFill>
                    <a:srgbClr val="003399"/>
                  </a:solidFill>
                  <a:latin typeface="+mj-lt"/>
                  <a:ea typeface="Lato"/>
                  <a:cs typeface="Lato"/>
                </a:rPr>
                <a:t>le lieu de travail</a:t>
              </a:r>
            </a:p>
          </p:txBody>
        </p:sp>
      </p:grpSp>
    </p:spTree>
    <p:extLst>
      <p:ext uri="{BB962C8B-B14F-4D97-AF65-F5344CB8AC3E}">
        <p14:creationId xmlns:p14="http://schemas.microsoft.com/office/powerpoint/2010/main" val="1790478110"/>
      </p:ext>
    </p:extLst>
  </p:cSld>
  <p:clrMapOvr>
    <a:masterClrMapping/>
  </p:clrMapOvr>
</p:sld>
</file>

<file path=ppt/theme/theme1.xml><?xml version="1.0" encoding="utf-8"?>
<a:theme xmlns:a="http://schemas.openxmlformats.org/drawingml/2006/main" name="1_HWC2018-19_Template_16-9">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EUOSHA Campaign 2016-16-9.potx" id="{F7474474-7AE0-46FF-A261-8B9A1ECF96C7}" vid="{E01BF529-0D02-40D8-AC94-E487908172D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HWC2018-19_Template_16-9.potx</Template>
  <TotalTime>5714</TotalTime>
  <Words>2496</Words>
  <Application>Microsoft Office PowerPoint</Application>
  <PresentationFormat>On-screen Show (16:9)</PresentationFormat>
  <Paragraphs>214</Paragraphs>
  <Slides>19</Slides>
  <Notes>15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ＭＳ Ｐゴシック</vt:lpstr>
      <vt:lpstr>Arial</vt:lpstr>
      <vt:lpstr>Calibri</vt:lpstr>
      <vt:lpstr>Courier New</vt:lpstr>
      <vt:lpstr>Lato</vt:lpstr>
      <vt:lpstr>Lato Black</vt:lpstr>
      <vt:lpstr>Lato Light</vt:lpstr>
      <vt:lpstr>Open Sans</vt:lpstr>
      <vt:lpstr>Trebuchet MS</vt:lpstr>
      <vt:lpstr>Wingdings</vt:lpstr>
      <vt:lpstr>1_HWC2018-19_Template_16-9</vt:lpstr>
      <vt:lpstr>PowerPoint Presentation</vt:lpstr>
      <vt:lpstr>Rhumatismes et troubles musculosquelettiques chroniques</vt:lpstr>
      <vt:lpstr>Rhumatismes et troubles musculosquelettiques chroniques</vt:lpstr>
      <vt:lpstr>Rhumatismes et troubles musculosquelettiques chroniques</vt:lpstr>
      <vt:lpstr>Quel est l'impact des TMS chroniques sur les individus?</vt:lpstr>
      <vt:lpstr>Quel est l'impact des TMS chroniques sur les individus?</vt:lpstr>
      <vt:lpstr>Les TMS chroniques peuvent affaiblir la capacité de travail des personnes, mais...</vt:lpstr>
      <vt:lpstr>Intervention précoce</vt:lpstr>
      <vt:lpstr>Principes fondamentaux pour traiter les TMS chroniques</vt:lpstr>
      <vt:lpstr>Réglementation relative à la santé et à la sécurité</vt:lpstr>
      <vt:lpstr>Réglementation relative à l'égalité au travail</vt:lpstr>
      <vt:lpstr>Quelques facteurs de succès pour garantir la sécurité et la santé d'une main-d'œuvre diversifiée </vt:lpstr>
      <vt:lpstr>Procéder à des aménagements</vt:lpstr>
      <vt:lpstr>Quelques mesures simples pour continuer à travailler*</vt:lpstr>
      <vt:lpstr>Des mesures plus simples</vt:lpstr>
      <vt:lpstr>Promouvoir la santé musculosquelettique de tous les travailleurs</vt:lpstr>
      <vt:lpstr>Enfin</vt:lpstr>
      <vt:lpstr>Ressources pratiques disponibles </vt:lpstr>
      <vt:lpstr>Rejoignez-nous et allégez la charge!</vt:lpstr>
    </vt:vector>
  </TitlesOfParts>
  <Manager/>
  <Company>CDT</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CDT</dc:creator>
  <cp:keywords/>
  <dc:description/>
  <cp:lastModifiedBy>Teresa CARDÁS</cp:lastModifiedBy>
  <cp:revision>579</cp:revision>
  <cp:lastPrinted>2019-10-04T15:07:06Z</cp:lastPrinted>
  <dcterms:created xsi:type="dcterms:W3CDTF">2015-10-14T15:05:30Z</dcterms:created>
  <dcterms:modified xsi:type="dcterms:W3CDTF">2021-03-18T14:36:55Z</dcterms:modified>
  <cp:category/>
</cp:coreProperties>
</file>