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 id="2147483687" r:id="rId4"/>
    <p:sldMasterId id="2147483700" r:id="rId5"/>
  </p:sldMasterIdLst>
  <p:notesMasterIdLst>
    <p:notesMasterId r:id="rId2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x="9144000" cy="5143500" type="screen16x9"/>
  <p:notesSz cx="6808788" cy="9940925"/>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392" autoAdjust="0"/>
  </p:normalViewPr>
  <p:slideViewPr>
    <p:cSldViewPr snapToGrid="0">
      <p:cViewPr varScale="1">
        <p:scale>
          <a:sx n="131" d="100"/>
          <a:sy n="131" d="100"/>
        </p:scale>
        <p:origin x="348" y="12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7" name="PlaceHolder 1"/>
          <p:cNvSpPr>
            <a:spLocks noGrp="1" noRot="1" noChangeAspect="1"/>
          </p:cNvSpPr>
          <p:nvPr>
            <p:ph type="sldImg"/>
          </p:nvPr>
        </p:nvSpPr>
        <p:spPr>
          <a:xfrm>
            <a:off x="216000" y="812520"/>
            <a:ext cx="7127280" cy="4008960"/>
          </a:xfrm>
          <a:prstGeom prst="rect">
            <a:avLst/>
          </a:prstGeom>
        </p:spPr>
        <p:txBody>
          <a:bodyPr lIns="0" tIns="0" rIns="0" bIns="0" anchor="ctr"/>
          <a:lstStyle/>
          <a:p>
            <a:r>
              <a:rPr lang="en-US" sz="1800" b="0" strike="noStrike" spc="-1">
                <a:solidFill>
                  <a:srgbClr val="000000"/>
                </a:solidFill>
                <a:latin typeface="Arial"/>
              </a:rPr>
              <a:t>Click to move the slide</a:t>
            </a:r>
          </a:p>
        </p:txBody>
      </p:sp>
      <p:sp>
        <p:nvSpPr>
          <p:cNvPr id="228" name="PlaceHolder 2"/>
          <p:cNvSpPr>
            <a:spLocks noGrp="1"/>
          </p:cNvSpPr>
          <p:nvPr>
            <p:ph type="body"/>
          </p:nvPr>
        </p:nvSpPr>
        <p:spPr>
          <a:xfrm>
            <a:off x="756000" y="5078520"/>
            <a:ext cx="6047640" cy="4811040"/>
          </a:xfrm>
          <a:prstGeom prst="rect">
            <a:avLst/>
          </a:prstGeom>
        </p:spPr>
        <p:txBody>
          <a:bodyPr lIns="0" tIns="0" rIns="0" bIns="0"/>
          <a:lstStyle/>
          <a:p>
            <a:r>
              <a:rPr lang="el-GR" sz="2000" b="0" strike="noStrike" spc="-1">
                <a:latin typeface="Arial"/>
              </a:rPr>
              <a:t>Click to edit the notes format</a:t>
            </a:r>
          </a:p>
        </p:txBody>
      </p:sp>
      <p:sp>
        <p:nvSpPr>
          <p:cNvPr id="229" name="PlaceHolder 3"/>
          <p:cNvSpPr>
            <a:spLocks noGrp="1"/>
          </p:cNvSpPr>
          <p:nvPr>
            <p:ph type="hdr"/>
          </p:nvPr>
        </p:nvSpPr>
        <p:spPr>
          <a:xfrm>
            <a:off x="0" y="0"/>
            <a:ext cx="3280680" cy="534240"/>
          </a:xfrm>
          <a:prstGeom prst="rect">
            <a:avLst/>
          </a:prstGeom>
        </p:spPr>
        <p:txBody>
          <a:bodyPr lIns="0" tIns="0" rIns="0" bIns="0"/>
          <a:lstStyle/>
          <a:p>
            <a:r>
              <a:rPr lang="el-GR" sz="1400" b="0" strike="noStrike" spc="-1">
                <a:latin typeface="Times New Roman"/>
              </a:rPr>
              <a:t>&lt;header&gt;</a:t>
            </a:r>
          </a:p>
        </p:txBody>
      </p:sp>
      <p:sp>
        <p:nvSpPr>
          <p:cNvPr id="230" name="PlaceHolder 4"/>
          <p:cNvSpPr>
            <a:spLocks noGrp="1"/>
          </p:cNvSpPr>
          <p:nvPr>
            <p:ph type="dt"/>
          </p:nvPr>
        </p:nvSpPr>
        <p:spPr>
          <a:xfrm>
            <a:off x="4278960" y="0"/>
            <a:ext cx="3280680" cy="534240"/>
          </a:xfrm>
          <a:prstGeom prst="rect">
            <a:avLst/>
          </a:prstGeom>
        </p:spPr>
        <p:txBody>
          <a:bodyPr lIns="0" tIns="0" rIns="0" bIns="0"/>
          <a:lstStyle/>
          <a:p>
            <a:pPr algn="r"/>
            <a:r>
              <a:rPr lang="el-GR" sz="1400" b="0" strike="noStrike" spc="-1">
                <a:latin typeface="Times New Roman"/>
              </a:rPr>
              <a:t>&lt;date/time&gt;</a:t>
            </a:r>
          </a:p>
        </p:txBody>
      </p:sp>
      <p:sp>
        <p:nvSpPr>
          <p:cNvPr id="231" name="PlaceHolder 5"/>
          <p:cNvSpPr>
            <a:spLocks noGrp="1"/>
          </p:cNvSpPr>
          <p:nvPr>
            <p:ph type="ftr"/>
          </p:nvPr>
        </p:nvSpPr>
        <p:spPr>
          <a:xfrm>
            <a:off x="0" y="10157400"/>
            <a:ext cx="3280680" cy="534240"/>
          </a:xfrm>
          <a:prstGeom prst="rect">
            <a:avLst/>
          </a:prstGeom>
        </p:spPr>
        <p:txBody>
          <a:bodyPr lIns="0" tIns="0" rIns="0" bIns="0" anchor="b"/>
          <a:lstStyle/>
          <a:p>
            <a:r>
              <a:rPr lang="el-GR" sz="1400" b="0" strike="noStrike" spc="-1">
                <a:latin typeface="Times New Roman"/>
              </a:rPr>
              <a:t>&lt;footer&gt;</a:t>
            </a:r>
          </a:p>
        </p:txBody>
      </p:sp>
      <p:sp>
        <p:nvSpPr>
          <p:cNvPr id="232" name="PlaceHolder 6"/>
          <p:cNvSpPr>
            <a:spLocks noGrp="1"/>
          </p:cNvSpPr>
          <p:nvPr>
            <p:ph type="sldNum"/>
          </p:nvPr>
        </p:nvSpPr>
        <p:spPr>
          <a:xfrm>
            <a:off x="4278960" y="10157400"/>
            <a:ext cx="3280680" cy="534240"/>
          </a:xfrm>
          <a:prstGeom prst="rect">
            <a:avLst/>
          </a:prstGeom>
        </p:spPr>
        <p:txBody>
          <a:bodyPr lIns="0" tIns="0" rIns="0" bIns="0" anchor="b"/>
          <a:lstStyle/>
          <a:p>
            <a:pPr algn="r"/>
            <a:fld id="{4FCDC9E2-3052-4BAB-B3CD-07302A9C6CD5}" type="slidenum">
              <a:rPr lang="el-GR" sz="1400" b="0" strike="noStrike" spc="-1">
                <a:latin typeface="Times New Roman"/>
              </a:rPr>
              <a:pPr algn="r"/>
              <a:t>‹#›</a:t>
            </a:fld>
            <a:endParaRPr lang="el-GR" sz="14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 name="PlaceHolder 1"/>
          <p:cNvSpPr>
            <a:spLocks noGrp="1" noRot="1" noChangeAspect="1"/>
          </p:cNvSpPr>
          <p:nvPr>
            <p:ph type="sldImg"/>
          </p:nvPr>
        </p:nvSpPr>
        <p:spPr>
          <a:xfrm>
            <a:off x="423863" y="1243013"/>
            <a:ext cx="5961062" cy="3354387"/>
          </a:xfrm>
          <a:prstGeom prst="rect">
            <a:avLst/>
          </a:prstGeom>
        </p:spPr>
      </p:sp>
      <p:sp>
        <p:nvSpPr>
          <p:cNvPr id="334" name="PlaceHolder 2"/>
          <p:cNvSpPr>
            <a:spLocks noGrp="1"/>
          </p:cNvSpPr>
          <p:nvPr>
            <p:ph type="body"/>
          </p:nvPr>
        </p:nvSpPr>
        <p:spPr>
          <a:xfrm>
            <a:off x="680760" y="4784040"/>
            <a:ext cx="5446800" cy="3913920"/>
          </a:xfrm>
          <a:prstGeom prst="rect">
            <a:avLst/>
          </a:prstGeom>
        </p:spPr>
        <p:txBody>
          <a:bodyPr/>
          <a:lstStyle/>
          <a:p>
            <a:endParaRPr lang="el-GR" sz="2000" b="0" strike="noStrike" spc="-1">
              <a:latin typeface="Arial"/>
            </a:endParaRPr>
          </a:p>
        </p:txBody>
      </p:sp>
      <p:sp>
        <p:nvSpPr>
          <p:cNvPr id="335" name="TextShape 3"/>
          <p:cNvSpPr txBox="1"/>
          <p:nvPr/>
        </p:nvSpPr>
        <p:spPr>
          <a:xfrm>
            <a:off x="3856680" y="9442080"/>
            <a:ext cx="2950200" cy="498240"/>
          </a:xfrm>
          <a:prstGeom prst="rect">
            <a:avLst/>
          </a:prstGeom>
          <a:noFill/>
          <a:ln>
            <a:noFill/>
          </a:ln>
        </p:spPr>
        <p:txBody>
          <a:bodyPr anchor="b"/>
          <a:lstStyle/>
          <a:p>
            <a:pPr algn="r">
              <a:lnSpc>
                <a:spcPct val="100000"/>
              </a:lnSpc>
            </a:pPr>
            <a:fld id="{3C48CFEC-A29B-4B35-9F66-41E8F48D00BF}" type="slidenum">
              <a:rPr lang="el-GR" sz="1200" b="0" strike="noStrike" spc="-1">
                <a:solidFill>
                  <a:srgbClr val="000000"/>
                </a:solidFill>
                <a:latin typeface="Calibri"/>
                <a:ea typeface="ＭＳ Ｐゴシック"/>
              </a:rPr>
              <a:pPr algn="r">
                <a:lnSpc>
                  <a:spcPct val="100000"/>
                </a:lnSpc>
              </a:pPr>
              <a:t>1</a:t>
            </a:fld>
            <a:endParaRPr lang="el-GR" sz="1200" b="0" strike="noStrike" spc="-1">
              <a:latin typeface="Times New Roman"/>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 name="PlaceHolder 1"/>
          <p:cNvSpPr>
            <a:spLocks noGrp="1" noRot="1" noChangeAspect="1"/>
          </p:cNvSpPr>
          <p:nvPr>
            <p:ph type="sldImg"/>
          </p:nvPr>
        </p:nvSpPr>
        <p:spPr>
          <a:xfrm>
            <a:off x="423863" y="1243013"/>
            <a:ext cx="5961062" cy="3354387"/>
          </a:xfrm>
          <a:prstGeom prst="rect">
            <a:avLst/>
          </a:prstGeom>
        </p:spPr>
      </p:sp>
      <p:sp>
        <p:nvSpPr>
          <p:cNvPr id="361" name="PlaceHolder 2"/>
          <p:cNvSpPr>
            <a:spLocks noGrp="1"/>
          </p:cNvSpPr>
          <p:nvPr>
            <p:ph type="body"/>
          </p:nvPr>
        </p:nvSpPr>
        <p:spPr>
          <a:xfrm>
            <a:off x="680760" y="4784040"/>
            <a:ext cx="5446800" cy="3913920"/>
          </a:xfrm>
          <a:prstGeom prst="rect">
            <a:avLst/>
          </a:prstGeom>
        </p:spPr>
        <p:txBody>
          <a:bodyPr/>
          <a:lstStyle/>
          <a:p>
            <a:pPr marL="216000" indent="-216000">
              <a:lnSpc>
                <a:spcPct val="100000"/>
              </a:lnSpc>
            </a:pPr>
            <a:r>
              <a:rPr lang="el-GR" sz="2000" b="0" strike="noStrike" spc="-1" dirty="0">
                <a:latin typeface="Arial"/>
              </a:rPr>
              <a:t>Ορισμένα από αυτά τα μέτρα, όπως η ευέλικτη εργασία και η τηλεργασία, μπορούν να ωφελήσουν όλους τους εργαζομένους. Η παροχή τέτοιων μέτρων σε όλους τους εργαζομένους δημιουργεί έναν χώρο εργασίας χωρίς αποκλεισμούς και μειώνει την ανάγκη για μεμονωμένες προσαρμογές. Αυτό συμβάλλει επίσης στην αποφυγή φαινομένων διάκρισης ενός εργαζομένου με χρόνια ΜΣΠ για «ειδική αντιμετώπιση». </a:t>
            </a:r>
          </a:p>
          <a:p>
            <a:pPr marL="216000" indent="-216000">
              <a:lnSpc>
                <a:spcPct val="100000"/>
              </a:lnSpc>
            </a:pPr>
            <a:endParaRPr lang="el-GR" sz="2000" b="0" strike="noStrike" spc="-1" dirty="0">
              <a:latin typeface="Arial"/>
            </a:endParaRPr>
          </a:p>
          <a:p>
            <a:pPr marL="216000" indent="-216000">
              <a:lnSpc>
                <a:spcPct val="100000"/>
              </a:lnSpc>
            </a:pPr>
            <a:r>
              <a:rPr lang="el-GR" sz="2000" b="0" strike="noStrike" spc="-1" dirty="0">
                <a:latin typeface="Arial"/>
              </a:rPr>
              <a:t> </a:t>
            </a:r>
          </a:p>
        </p:txBody>
      </p:sp>
      <p:sp>
        <p:nvSpPr>
          <p:cNvPr id="362" name="TextShape 3"/>
          <p:cNvSpPr txBox="1"/>
          <p:nvPr/>
        </p:nvSpPr>
        <p:spPr>
          <a:xfrm>
            <a:off x="3856680" y="9442080"/>
            <a:ext cx="2950200" cy="498240"/>
          </a:xfrm>
          <a:prstGeom prst="rect">
            <a:avLst/>
          </a:prstGeom>
          <a:noFill/>
          <a:ln>
            <a:noFill/>
          </a:ln>
        </p:spPr>
        <p:txBody>
          <a:bodyPr anchor="b"/>
          <a:lstStyle/>
          <a:p>
            <a:pPr algn="r">
              <a:lnSpc>
                <a:spcPct val="100000"/>
              </a:lnSpc>
            </a:pPr>
            <a:fld id="{8DE0B337-DBD2-4E84-B20E-7AE09D78B07D}" type="slidenum">
              <a:rPr lang="el-GR" sz="1200" b="0" strike="noStrike" spc="-1">
                <a:solidFill>
                  <a:srgbClr val="000000"/>
                </a:solidFill>
                <a:latin typeface="+mn-lt"/>
                <a:ea typeface="+mn-ea"/>
              </a:rPr>
              <a:pPr algn="r">
                <a:lnSpc>
                  <a:spcPct val="100000"/>
                </a:lnSpc>
              </a:pPr>
              <a:t>15</a:t>
            </a:fld>
            <a:endParaRPr lang="el-GR" sz="1200" b="0" strike="noStrike" spc="-1">
              <a:latin typeface="Times New Roman"/>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 name="PlaceHolder 1"/>
          <p:cNvSpPr>
            <a:spLocks noGrp="1" noRot="1" noChangeAspect="1"/>
          </p:cNvSpPr>
          <p:nvPr>
            <p:ph type="sldImg"/>
          </p:nvPr>
        </p:nvSpPr>
        <p:spPr>
          <a:xfrm>
            <a:off x="422275" y="1241425"/>
            <a:ext cx="5953125" cy="3349625"/>
          </a:xfrm>
          <a:prstGeom prst="rect">
            <a:avLst/>
          </a:prstGeom>
        </p:spPr>
      </p:sp>
      <p:sp>
        <p:nvSpPr>
          <p:cNvPr id="364" name="PlaceHolder 2"/>
          <p:cNvSpPr>
            <a:spLocks noGrp="1"/>
          </p:cNvSpPr>
          <p:nvPr>
            <p:ph type="body"/>
          </p:nvPr>
        </p:nvSpPr>
        <p:spPr>
          <a:xfrm>
            <a:off x="679680" y="4777200"/>
            <a:ext cx="5437800" cy="3908520"/>
          </a:xfrm>
          <a:prstGeom prst="rect">
            <a:avLst/>
          </a:prstGeom>
        </p:spPr>
        <p:txBody>
          <a:bodyPr/>
          <a:lstStyle/>
          <a:p>
            <a:pPr>
              <a:lnSpc>
                <a:spcPct val="114000"/>
              </a:lnSpc>
              <a:spcBef>
                <a:spcPts val="337"/>
              </a:spcBef>
            </a:pPr>
            <a:r>
              <a:rPr lang="el-GR" sz="1200" b="0" strike="noStrike" spc="-1" dirty="0">
                <a:latin typeface="Arial"/>
              </a:rPr>
              <a:t>Ο στόχος είναι να έχουν οι χώροι εργασίας μια προληπτική προσέγγιση για την πρόληψη των παραγόντων κινδύνου πρόκλησης ΜΣΠ και για την προαγωγή της μυοσκελετικής υγείας όλων των εργαζομένων. Αυτό συνεπάγεται:</a:t>
            </a:r>
          </a:p>
          <a:p>
            <a:pPr marL="141840" indent="-141480">
              <a:lnSpc>
                <a:spcPct val="114000"/>
              </a:lnSpc>
              <a:spcBef>
                <a:spcPts val="337"/>
              </a:spcBef>
              <a:buClr>
                <a:srgbClr val="000000"/>
              </a:buClr>
              <a:buFont typeface="Wingdings" charset="2"/>
              <a:buChar char=""/>
            </a:pPr>
            <a:r>
              <a:rPr lang="el-GR" sz="1200" b="0" strike="noStrike" spc="-1" dirty="0">
                <a:latin typeface="Arial"/>
              </a:rPr>
              <a:t>Αξιολόγηση και πρόληψη των παραγόντων κινδύνου πρόκλησης ΜΣΠ</a:t>
            </a:r>
          </a:p>
          <a:p>
            <a:pPr marL="141840" indent="-141480">
              <a:lnSpc>
                <a:spcPct val="114000"/>
              </a:lnSpc>
              <a:spcBef>
                <a:spcPts val="337"/>
              </a:spcBef>
              <a:buClr>
                <a:srgbClr val="000000"/>
              </a:buClr>
              <a:buFont typeface="Wingdings" charset="2"/>
              <a:buChar char=""/>
            </a:pPr>
            <a:r>
              <a:rPr lang="el-GR" sz="1200" b="0" strike="noStrike" spc="-1" dirty="0">
                <a:latin typeface="Arial"/>
              </a:rPr>
              <a:t>Αποφυγή στατικών και άβολων στάσεων του σώματος, άρσης βαρών και επαναλαμβανόμενων κινήσεων</a:t>
            </a:r>
          </a:p>
          <a:p>
            <a:pPr marL="141840" indent="-141480">
              <a:lnSpc>
                <a:spcPct val="114000"/>
              </a:lnSpc>
              <a:spcBef>
                <a:spcPts val="337"/>
              </a:spcBef>
              <a:buClr>
                <a:srgbClr val="000000"/>
              </a:buClr>
              <a:buFont typeface="Wingdings" charset="2"/>
              <a:buChar char=""/>
            </a:pPr>
            <a:r>
              <a:rPr lang="el-GR" sz="1200" b="0" strike="noStrike" spc="-1" dirty="0">
                <a:latin typeface="Arial"/>
              </a:rPr>
              <a:t>Αναγνώριση ότι ορισμένοι εργαζόμενοι μπορεί να είναι περισσότερο </a:t>
            </a:r>
            <a:r>
              <a:rPr lang="el-GR" sz="1200" b="0" strike="sngStrike" spc="-1" dirty="0">
                <a:latin typeface="Arial"/>
              </a:rPr>
              <a:t>επίνοσοι </a:t>
            </a:r>
            <a:r>
              <a:rPr lang="el-GR" sz="1200" b="1" strike="noStrike" spc="-1" dirty="0">
                <a:latin typeface="Arial"/>
              </a:rPr>
              <a:t>ευάλωτοι</a:t>
            </a:r>
            <a:endParaRPr lang="el-GR" sz="1200" b="0" strike="noStrike" spc="-1" dirty="0">
              <a:latin typeface="Arial"/>
            </a:endParaRPr>
          </a:p>
          <a:p>
            <a:pPr marL="141840" indent="-141480">
              <a:lnSpc>
                <a:spcPct val="114000"/>
              </a:lnSpc>
              <a:spcBef>
                <a:spcPts val="337"/>
              </a:spcBef>
              <a:buClr>
                <a:srgbClr val="000000"/>
              </a:buClr>
              <a:buFont typeface="Wingdings" charset="2"/>
              <a:buChar char=""/>
            </a:pPr>
            <a:r>
              <a:rPr lang="el-GR" sz="1200" b="0" strike="noStrike" spc="-1" dirty="0">
                <a:latin typeface="Arial"/>
              </a:rPr>
              <a:t>Ενθάρρυνση της έγκαιρης αναφοράς προβλημάτων και διαβούλευση με τους εργαζομένους</a:t>
            </a:r>
          </a:p>
          <a:p>
            <a:pPr marL="141840" indent="-141480">
              <a:lnSpc>
                <a:spcPct val="114000"/>
              </a:lnSpc>
              <a:spcBef>
                <a:spcPts val="337"/>
              </a:spcBef>
              <a:buClr>
                <a:srgbClr val="000000"/>
              </a:buClr>
              <a:buFont typeface="Wingdings" charset="2"/>
              <a:buChar char=""/>
            </a:pPr>
            <a:r>
              <a:rPr lang="el-GR" sz="1200" b="0" strike="noStrike" spc="-1" dirty="0">
                <a:latin typeface="Arial"/>
              </a:rPr>
              <a:t>Παροχή υποστήριξης για επιστροφή στην εργασία και εφαρμογή πολιτικής επιστροφής στην εργασία</a:t>
            </a:r>
          </a:p>
          <a:p>
            <a:pPr marL="141840" indent="-141480">
              <a:lnSpc>
                <a:spcPct val="114000"/>
              </a:lnSpc>
              <a:spcBef>
                <a:spcPts val="337"/>
              </a:spcBef>
              <a:buClr>
                <a:srgbClr val="000000"/>
              </a:buClr>
              <a:buFont typeface="Wingdings" charset="2"/>
              <a:buChar char=""/>
            </a:pPr>
            <a:r>
              <a:rPr lang="el-GR" sz="1200" b="0" strike="noStrike" spc="-1" dirty="0">
                <a:latin typeface="Arial"/>
              </a:rPr>
              <a:t>Προαγωγή της μυοσκελετικής υγείας, για παράδειγμα, προαγωγή της υγείας της πλάτης, προαγωγή τρόπων μείωσης της παρατεταμένης παραμονής σε καθιστή θέση, π.χ. μέσω σύντομων διαλειμμάτων, προαγωγή αποφυγής παρατεταμένων στατικών στάσεων του σώματος, προαγωγή της σωματικής δραστηριότητας</a:t>
            </a:r>
          </a:p>
          <a:p>
            <a:pPr>
              <a:lnSpc>
                <a:spcPct val="100000"/>
              </a:lnSpc>
            </a:pPr>
            <a:endParaRPr lang="el-GR" sz="1200" b="0" strike="noStrike" spc="-1" dirty="0">
              <a:latin typeface="Arial"/>
            </a:endParaRPr>
          </a:p>
        </p:txBody>
      </p:sp>
      <p:sp>
        <p:nvSpPr>
          <p:cNvPr id="365" name="TextShape 3"/>
          <p:cNvSpPr txBox="1"/>
          <p:nvPr/>
        </p:nvSpPr>
        <p:spPr>
          <a:xfrm>
            <a:off x="3850560" y="9428760"/>
            <a:ext cx="2945520" cy="497520"/>
          </a:xfrm>
          <a:prstGeom prst="rect">
            <a:avLst/>
          </a:prstGeom>
          <a:noFill/>
          <a:ln>
            <a:noFill/>
          </a:ln>
        </p:spPr>
        <p:txBody>
          <a:bodyPr anchor="b"/>
          <a:lstStyle/>
          <a:p>
            <a:pPr algn="r">
              <a:lnSpc>
                <a:spcPct val="100000"/>
              </a:lnSpc>
            </a:pPr>
            <a:fld id="{09FCB6F4-6555-427E-8285-B01F57EA896E}" type="slidenum">
              <a:rPr lang="el-GR" sz="1200" b="0" strike="noStrike" spc="-1">
                <a:solidFill>
                  <a:srgbClr val="000000"/>
                </a:solidFill>
                <a:latin typeface="+mn-lt"/>
                <a:ea typeface="+mn-ea"/>
              </a:rPr>
              <a:pPr algn="r">
                <a:lnSpc>
                  <a:spcPct val="100000"/>
                </a:lnSpc>
              </a:pPr>
              <a:t>16</a:t>
            </a:fld>
            <a:endParaRPr lang="el-GR" sz="1200" b="0" strike="noStrike" spc="-1">
              <a:latin typeface="Times New Roman"/>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 name="PlaceHolder 1"/>
          <p:cNvSpPr>
            <a:spLocks noGrp="1" noRot="1" noChangeAspect="1"/>
          </p:cNvSpPr>
          <p:nvPr>
            <p:ph type="sldImg"/>
          </p:nvPr>
        </p:nvSpPr>
        <p:spPr>
          <a:xfrm>
            <a:off x="423863" y="1243013"/>
            <a:ext cx="5961062" cy="3354387"/>
          </a:xfrm>
          <a:prstGeom prst="rect">
            <a:avLst/>
          </a:prstGeom>
        </p:spPr>
      </p:sp>
      <p:sp>
        <p:nvSpPr>
          <p:cNvPr id="367" name="PlaceHolder 2"/>
          <p:cNvSpPr>
            <a:spLocks noGrp="1"/>
          </p:cNvSpPr>
          <p:nvPr>
            <p:ph type="body"/>
          </p:nvPr>
        </p:nvSpPr>
        <p:spPr>
          <a:xfrm>
            <a:off x="680760" y="4784040"/>
            <a:ext cx="5446800" cy="3913920"/>
          </a:xfrm>
          <a:prstGeom prst="rect">
            <a:avLst/>
          </a:prstGeom>
        </p:spPr>
        <p:txBody>
          <a:bodyPr/>
          <a:lstStyle/>
          <a:p>
            <a:endParaRPr lang="el-GR" sz="2000" b="0" strike="noStrike" spc="-1">
              <a:latin typeface="Arial"/>
            </a:endParaRPr>
          </a:p>
        </p:txBody>
      </p:sp>
      <p:sp>
        <p:nvSpPr>
          <p:cNvPr id="368" name="TextShape 3"/>
          <p:cNvSpPr txBox="1"/>
          <p:nvPr/>
        </p:nvSpPr>
        <p:spPr>
          <a:xfrm>
            <a:off x="3856680" y="9442080"/>
            <a:ext cx="2950200" cy="498240"/>
          </a:xfrm>
          <a:prstGeom prst="rect">
            <a:avLst/>
          </a:prstGeom>
          <a:noFill/>
          <a:ln>
            <a:noFill/>
          </a:ln>
        </p:spPr>
        <p:txBody>
          <a:bodyPr anchor="b"/>
          <a:lstStyle/>
          <a:p>
            <a:pPr algn="r">
              <a:lnSpc>
                <a:spcPct val="100000"/>
              </a:lnSpc>
            </a:pPr>
            <a:fld id="{13A1A893-EF39-45D6-9629-7B6FCCCB019E}" type="slidenum">
              <a:rPr lang="el-GR" sz="1200" b="0" strike="noStrike" spc="-1">
                <a:solidFill>
                  <a:srgbClr val="000000"/>
                </a:solidFill>
                <a:latin typeface="+mn-lt"/>
                <a:ea typeface="+mn-ea"/>
              </a:rPr>
              <a:pPr algn="r">
                <a:lnSpc>
                  <a:spcPct val="100000"/>
                </a:lnSpc>
              </a:pPr>
              <a:t>17</a:t>
            </a:fld>
            <a:endParaRPr lang="el-GR" sz="1200" b="0" strike="noStrike" spc="-1">
              <a:latin typeface="Times New Roman"/>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9" name="PlaceHolder 1"/>
          <p:cNvSpPr>
            <a:spLocks noGrp="1" noRot="1" noChangeAspect="1"/>
          </p:cNvSpPr>
          <p:nvPr>
            <p:ph type="sldImg"/>
          </p:nvPr>
        </p:nvSpPr>
        <p:spPr>
          <a:xfrm>
            <a:off x="423863" y="1243013"/>
            <a:ext cx="5961062" cy="3354387"/>
          </a:xfrm>
          <a:prstGeom prst="rect">
            <a:avLst/>
          </a:prstGeom>
        </p:spPr>
      </p:sp>
      <p:sp>
        <p:nvSpPr>
          <p:cNvPr id="370" name="PlaceHolder 2"/>
          <p:cNvSpPr>
            <a:spLocks noGrp="1"/>
          </p:cNvSpPr>
          <p:nvPr>
            <p:ph type="body"/>
          </p:nvPr>
        </p:nvSpPr>
        <p:spPr>
          <a:xfrm>
            <a:off x="680760" y="4784040"/>
            <a:ext cx="5446800" cy="3913920"/>
          </a:xfrm>
          <a:prstGeom prst="rect">
            <a:avLst/>
          </a:prstGeom>
        </p:spPr>
        <p:txBody>
          <a:bodyPr/>
          <a:lstStyle/>
          <a:p>
            <a:endParaRPr lang="el-GR" sz="2000" b="0" strike="noStrike" spc="-1">
              <a:latin typeface="Arial"/>
            </a:endParaRPr>
          </a:p>
        </p:txBody>
      </p:sp>
      <p:sp>
        <p:nvSpPr>
          <p:cNvPr id="371" name="TextShape 3"/>
          <p:cNvSpPr txBox="1"/>
          <p:nvPr/>
        </p:nvSpPr>
        <p:spPr>
          <a:xfrm>
            <a:off x="3856680" y="9442080"/>
            <a:ext cx="2950200" cy="498240"/>
          </a:xfrm>
          <a:prstGeom prst="rect">
            <a:avLst/>
          </a:prstGeom>
          <a:noFill/>
          <a:ln>
            <a:noFill/>
          </a:ln>
        </p:spPr>
        <p:txBody>
          <a:bodyPr anchor="b"/>
          <a:lstStyle/>
          <a:p>
            <a:pPr algn="r">
              <a:lnSpc>
                <a:spcPct val="100000"/>
              </a:lnSpc>
            </a:pPr>
            <a:fld id="{B683942A-93B8-4B80-9001-89849F2D4AF8}" type="slidenum">
              <a:rPr lang="el-GR" sz="1200" b="0" strike="noStrike" spc="-1">
                <a:solidFill>
                  <a:srgbClr val="000000"/>
                </a:solidFill>
                <a:latin typeface="+mn-lt"/>
                <a:ea typeface="+mn-ea"/>
              </a:rPr>
              <a:pPr algn="r">
                <a:lnSpc>
                  <a:spcPct val="100000"/>
                </a:lnSpc>
              </a:pPr>
              <a:t>18</a:t>
            </a:fld>
            <a:endParaRPr lang="el-GR" sz="1200" b="0" strike="noStrike" spc="-1">
              <a:latin typeface="Times New Roman"/>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 name="PlaceHolder 1"/>
          <p:cNvSpPr>
            <a:spLocks noGrp="1" noRot="1" noChangeAspect="1"/>
          </p:cNvSpPr>
          <p:nvPr>
            <p:ph type="sldImg"/>
          </p:nvPr>
        </p:nvSpPr>
        <p:spPr>
          <a:xfrm>
            <a:off x="423863" y="1243013"/>
            <a:ext cx="5961062" cy="3354387"/>
          </a:xfrm>
          <a:prstGeom prst="rect">
            <a:avLst/>
          </a:prstGeom>
        </p:spPr>
      </p:sp>
      <p:sp>
        <p:nvSpPr>
          <p:cNvPr id="373" name="PlaceHolder 2"/>
          <p:cNvSpPr>
            <a:spLocks noGrp="1"/>
          </p:cNvSpPr>
          <p:nvPr>
            <p:ph type="body"/>
          </p:nvPr>
        </p:nvSpPr>
        <p:spPr>
          <a:xfrm>
            <a:off x="680760" y="4784040"/>
            <a:ext cx="5446800" cy="3913920"/>
          </a:xfrm>
          <a:prstGeom prst="rect">
            <a:avLst/>
          </a:prstGeom>
        </p:spPr>
        <p:txBody>
          <a:bodyPr/>
          <a:lstStyle/>
          <a:p>
            <a:pPr>
              <a:lnSpc>
                <a:spcPct val="100000"/>
              </a:lnSpc>
            </a:pPr>
            <a:r>
              <a:rPr lang="el-GR" sz="1200" b="0" strike="noStrike" spc="-1">
                <a:solidFill>
                  <a:srgbClr val="ACC700"/>
                </a:solidFill>
                <a:latin typeface="Arial"/>
              </a:rPr>
              <a:t>© Ευρωπαϊκός Οργανισμός για την Ασφάλεια και την Υγεία στην Εργασία, 2020</a:t>
            </a:r>
            <a:endParaRPr lang="el-GR" sz="1200" b="0" strike="noStrike" spc="-1">
              <a:latin typeface="Arial"/>
            </a:endParaRPr>
          </a:p>
          <a:p>
            <a:pPr>
              <a:lnSpc>
                <a:spcPct val="100000"/>
              </a:lnSpc>
            </a:pPr>
            <a:r>
              <a:rPr lang="el-GR" sz="1200" b="0" strike="noStrike" spc="-1">
                <a:solidFill>
                  <a:srgbClr val="ACC700"/>
                </a:solidFill>
                <a:latin typeface="Arial"/>
              </a:rPr>
              <a:t>Η αναπαραγωγή επιτρέπεται εφόσον αναφέρεται η πηγή.</a:t>
            </a:r>
            <a:endParaRPr lang="el-GR" sz="1200" b="0" strike="noStrike" spc="-1">
              <a:latin typeface="Arial"/>
            </a:endParaRPr>
          </a:p>
          <a:p>
            <a:pPr>
              <a:lnSpc>
                <a:spcPct val="100000"/>
              </a:lnSpc>
            </a:pPr>
            <a:r>
              <a:rPr lang="el-GR" sz="1200" b="0" strike="noStrike" spc="-1">
                <a:solidFill>
                  <a:srgbClr val="ACC700"/>
                </a:solidFill>
                <a:latin typeface="Arial"/>
              </a:rPr>
              <a:t>Για κάθε χρήση ή αναπαραγωγή φωτογραφιών ή άλλου υλικού τα οποία δεν καλύπτονται από δικαιώματα πνευματικής ιδιοκτησίας του EU-OSHA πρέπει να ζητείται απευθείας η άδεια των κατόχων των δικαιωμάτων πνευματικής ιδιοκτησίας.</a:t>
            </a:r>
            <a:endParaRPr lang="el-GR" sz="1200" b="0" strike="noStrike" spc="-1">
              <a:latin typeface="Arial"/>
            </a:endParaRPr>
          </a:p>
          <a:p>
            <a:pPr>
              <a:lnSpc>
                <a:spcPct val="100000"/>
              </a:lnSpc>
            </a:pPr>
            <a:endParaRPr lang="el-GR" sz="1200" b="0" strike="noStrike" spc="-1">
              <a:latin typeface="Arial"/>
            </a:endParaRPr>
          </a:p>
        </p:txBody>
      </p:sp>
      <p:sp>
        <p:nvSpPr>
          <p:cNvPr id="374" name="TextShape 3"/>
          <p:cNvSpPr txBox="1"/>
          <p:nvPr/>
        </p:nvSpPr>
        <p:spPr>
          <a:xfrm>
            <a:off x="3856680" y="9442080"/>
            <a:ext cx="2950200" cy="498240"/>
          </a:xfrm>
          <a:prstGeom prst="rect">
            <a:avLst/>
          </a:prstGeom>
          <a:noFill/>
          <a:ln>
            <a:noFill/>
          </a:ln>
        </p:spPr>
        <p:txBody>
          <a:bodyPr anchor="b"/>
          <a:lstStyle/>
          <a:p>
            <a:pPr algn="r">
              <a:lnSpc>
                <a:spcPct val="100000"/>
              </a:lnSpc>
            </a:pPr>
            <a:fld id="{1AE0EE69-5BFF-4DFB-8DBF-2DEE837CF23A}" type="slidenum">
              <a:rPr lang="el-GR" sz="1200" b="0" strike="noStrike" spc="-1">
                <a:solidFill>
                  <a:srgbClr val="000000"/>
                </a:solidFill>
                <a:latin typeface="+mn-lt"/>
                <a:ea typeface="+mn-ea"/>
              </a:rPr>
              <a:pPr algn="r">
                <a:lnSpc>
                  <a:spcPct val="100000"/>
                </a:lnSpc>
              </a:pPr>
              <a:t>19</a:t>
            </a:fld>
            <a:endParaRPr lang="el-GR" sz="1200" b="0" strike="noStrike" spc="-1">
              <a:latin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 name="PlaceHolder 1"/>
          <p:cNvSpPr>
            <a:spLocks noGrp="1" noRot="1" noChangeAspect="1"/>
          </p:cNvSpPr>
          <p:nvPr>
            <p:ph type="sldImg"/>
          </p:nvPr>
        </p:nvSpPr>
        <p:spPr>
          <a:xfrm>
            <a:off x="423863" y="1243013"/>
            <a:ext cx="5961062" cy="3354387"/>
          </a:xfrm>
          <a:prstGeom prst="rect">
            <a:avLst/>
          </a:prstGeom>
        </p:spPr>
      </p:sp>
      <p:sp>
        <p:nvSpPr>
          <p:cNvPr id="337" name="PlaceHolder 2"/>
          <p:cNvSpPr>
            <a:spLocks noGrp="1"/>
          </p:cNvSpPr>
          <p:nvPr>
            <p:ph type="body"/>
          </p:nvPr>
        </p:nvSpPr>
        <p:spPr>
          <a:xfrm>
            <a:off x="680760" y="4784040"/>
            <a:ext cx="5446800" cy="3913920"/>
          </a:xfrm>
          <a:prstGeom prst="rect">
            <a:avLst/>
          </a:prstGeom>
        </p:spPr>
        <p:txBody>
          <a:bodyPr/>
          <a:lstStyle/>
          <a:p>
            <a:pPr>
              <a:lnSpc>
                <a:spcPct val="100000"/>
              </a:lnSpc>
              <a:spcBef>
                <a:spcPts val="337"/>
              </a:spcBef>
            </a:pPr>
            <a:r>
              <a:rPr lang="el-GR" sz="1200" b="0" strike="noStrike" spc="-1" dirty="0">
                <a:latin typeface="Arial"/>
              </a:rPr>
              <a:t>Οι εργαζόμενοι δεν χρειάζεται να είναι 100% σωματικά υγιείς για να εργαστούν </a:t>
            </a:r>
          </a:p>
          <a:p>
            <a:pPr marL="457200" indent="-456840">
              <a:lnSpc>
                <a:spcPct val="100000"/>
              </a:lnSpc>
              <a:spcBef>
                <a:spcPts val="337"/>
              </a:spcBef>
              <a:buClr>
                <a:srgbClr val="000000"/>
              </a:buClr>
              <a:buFont typeface="+mj-lt"/>
              <a:buAutoNum type="arabicPeriod"/>
            </a:pPr>
            <a:r>
              <a:rPr lang="el-GR" sz="1200" b="0" strike="noStrike" spc="-1" dirty="0">
                <a:latin typeface="Arial"/>
              </a:rPr>
              <a:t>Τα άτομα με χρόνιες ΜΣΠ μαθαίνουν να αντιμετωπίζουν τα προβλήματά τους και να διαχειρίζονται τον πόνο τους, στο σπίτι ή την εργασία. Για παράδειγμα, αποφεύγοντας επαναλαμβανόμενες κινήσεις ή την παρατεταμένη καθιστή θέση χωρίς διάλειμμα ή την παρατεταμένη ορθοστασία</a:t>
            </a:r>
          </a:p>
          <a:p>
            <a:pPr marL="457200" indent="-456840">
              <a:lnSpc>
                <a:spcPct val="100000"/>
              </a:lnSpc>
              <a:spcBef>
                <a:spcPts val="337"/>
              </a:spcBef>
              <a:buClr>
                <a:srgbClr val="000000"/>
              </a:buClr>
              <a:buFont typeface="+mj-lt"/>
              <a:buAutoNum type="arabicPeriod"/>
            </a:pPr>
            <a:r>
              <a:rPr lang="el-GR" sz="1200" b="0" strike="noStrike" spc="-1" dirty="0">
                <a:latin typeface="Arial"/>
              </a:rPr>
              <a:t>Τα άτομα με χρόνιες παθήσεις είναι συνήθως παραγωγικά, ενθουσιώδη και προσπαθούν να αποφεύγουν να απουσιάζουν από την εργασία τους. Οι εργαζόμενοι μεγαλύτερης ηλικίας διαθέτουν πολύτιμες δεξιότητες και εμπειρία. Οι νεότεροι εργαζόμενοι με παθήσεις έχουν πολλά να προσφέρουν.</a:t>
            </a:r>
          </a:p>
          <a:p>
            <a:pPr marL="457200" indent="-456840">
              <a:lnSpc>
                <a:spcPct val="100000"/>
              </a:lnSpc>
              <a:spcBef>
                <a:spcPts val="337"/>
              </a:spcBef>
              <a:buClr>
                <a:srgbClr val="000000"/>
              </a:buClr>
              <a:buFont typeface="+mj-lt"/>
              <a:buAutoNum type="arabicPeriod"/>
            </a:pPr>
            <a:r>
              <a:rPr lang="el-GR" sz="1200" b="0" strike="noStrike" spc="-1" dirty="0">
                <a:latin typeface="Arial"/>
              </a:rPr>
              <a:t>Με τις κατάλληλες προσαρμογές, συνήθως μπορούν να συνεχίσουν να εργάζονται. Συχνά απαιτούνται μόνο απλά και οικονομικά μέτρα προσαρμογής </a:t>
            </a:r>
          </a:p>
          <a:p>
            <a:pPr>
              <a:lnSpc>
                <a:spcPct val="100000"/>
              </a:lnSpc>
            </a:pPr>
            <a:endParaRPr lang="el-GR" sz="1200" b="0" strike="noStrike" spc="-1" dirty="0">
              <a:latin typeface="Arial"/>
            </a:endParaRPr>
          </a:p>
        </p:txBody>
      </p:sp>
      <p:sp>
        <p:nvSpPr>
          <p:cNvPr id="338" name="TextShape 3"/>
          <p:cNvSpPr txBox="1"/>
          <p:nvPr/>
        </p:nvSpPr>
        <p:spPr>
          <a:xfrm>
            <a:off x="3856680" y="9442080"/>
            <a:ext cx="2950200" cy="498240"/>
          </a:xfrm>
          <a:prstGeom prst="rect">
            <a:avLst/>
          </a:prstGeom>
          <a:noFill/>
          <a:ln>
            <a:noFill/>
          </a:ln>
        </p:spPr>
        <p:txBody>
          <a:bodyPr anchor="b"/>
          <a:lstStyle/>
          <a:p>
            <a:pPr algn="r">
              <a:lnSpc>
                <a:spcPct val="100000"/>
              </a:lnSpc>
            </a:pPr>
            <a:fld id="{313C30BD-82A9-486A-A2A4-BE2F628BE230}" type="slidenum">
              <a:rPr lang="el-GR" sz="1200" b="0" strike="noStrike" spc="-1">
                <a:solidFill>
                  <a:srgbClr val="000000"/>
                </a:solidFill>
                <a:latin typeface="+mn-lt"/>
                <a:ea typeface="+mn-ea"/>
              </a:rPr>
              <a:pPr algn="r">
                <a:lnSpc>
                  <a:spcPct val="100000"/>
                </a:lnSpc>
              </a:pPr>
              <a:t>7</a:t>
            </a:fld>
            <a:endParaRPr lang="el-GR" sz="1200" b="0" strike="noStrike" spc="-1">
              <a:latin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 name="PlaceHolder 1"/>
          <p:cNvSpPr>
            <a:spLocks noGrp="1" noRot="1" noChangeAspect="1"/>
          </p:cNvSpPr>
          <p:nvPr>
            <p:ph type="sldImg"/>
          </p:nvPr>
        </p:nvSpPr>
        <p:spPr>
          <a:xfrm>
            <a:off x="423863" y="1243013"/>
            <a:ext cx="5961062" cy="3354387"/>
          </a:xfrm>
          <a:prstGeom prst="rect">
            <a:avLst/>
          </a:prstGeom>
        </p:spPr>
      </p:sp>
      <p:sp>
        <p:nvSpPr>
          <p:cNvPr id="340" name="PlaceHolder 2"/>
          <p:cNvSpPr>
            <a:spLocks noGrp="1"/>
          </p:cNvSpPr>
          <p:nvPr>
            <p:ph type="body"/>
          </p:nvPr>
        </p:nvSpPr>
        <p:spPr>
          <a:xfrm>
            <a:off x="680760" y="4784040"/>
            <a:ext cx="5446800" cy="3913920"/>
          </a:xfrm>
          <a:prstGeom prst="rect">
            <a:avLst/>
          </a:prstGeom>
        </p:spPr>
        <p:txBody>
          <a:bodyPr/>
          <a:lstStyle/>
          <a:p>
            <a:pPr>
              <a:lnSpc>
                <a:spcPct val="110000"/>
              </a:lnSpc>
              <a:spcBef>
                <a:spcPts val="337"/>
              </a:spcBef>
            </a:pPr>
            <a:r>
              <a:rPr lang="el-GR" sz="1200" b="0" strike="noStrike" spc="-1" dirty="0">
                <a:latin typeface="Arial"/>
              </a:rPr>
              <a:t>Έγκαιρη παρέμβαση σημαίνει «λήψη μέτρων — όπως παροχή επαγγελματικής υποστήριξης, ταχεία παραπομπή και διάγνωση, προσαρμογή του εργασιακού περιβάλλοντος — μόλις εμφανιστούν τα συμπτώματα.»</a:t>
            </a:r>
          </a:p>
          <a:p>
            <a:pPr>
              <a:lnSpc>
                <a:spcPct val="110000"/>
              </a:lnSpc>
              <a:spcBef>
                <a:spcPts val="337"/>
              </a:spcBef>
            </a:pPr>
            <a:endParaRPr lang="el-GR" sz="1200" b="0" strike="noStrike" spc="-1" dirty="0">
              <a:latin typeface="Arial"/>
            </a:endParaRPr>
          </a:p>
          <a:p>
            <a:pPr>
              <a:lnSpc>
                <a:spcPct val="110000"/>
              </a:lnSpc>
              <a:spcBef>
                <a:spcPts val="337"/>
              </a:spcBef>
            </a:pPr>
            <a:r>
              <a:rPr lang="el-GR" sz="1200" b="0" strike="noStrike" spc="-1" dirty="0">
                <a:latin typeface="Arial"/>
              </a:rPr>
              <a:t>Μια μυοσκελετική πάθηση που επηρεάζει την εργασία θα πρέπει να αντιμετωπίζεται το συντομότερο δυνατό. Αυτό ωφελεί τόσο τον εργαζόμενο όσο και την επιχείρηση.</a:t>
            </a:r>
          </a:p>
          <a:p>
            <a:pPr marL="457200" indent="-456840">
              <a:lnSpc>
                <a:spcPct val="110000"/>
              </a:lnSpc>
              <a:spcBef>
                <a:spcPts val="337"/>
              </a:spcBef>
              <a:buClr>
                <a:srgbClr val="000000"/>
              </a:buClr>
              <a:buFont typeface="+mj-lt"/>
              <a:buAutoNum type="arabicPeriod"/>
            </a:pPr>
            <a:r>
              <a:rPr lang="el-GR" sz="1200" b="0" strike="noStrike" spc="-1" dirty="0">
                <a:latin typeface="Arial"/>
              </a:rPr>
              <a:t>Οι εργαζόμενοι μπορεί να προσπαθήσουν να αποκρύψουν το πρόβλημά τους, με αποτέλεσμα αυτό να επιδεινωθεί και να επηρεάσει την απόδοση στην εργασία τους. (Το φαινόμενο αυτό είναι γνωστό ως «παρουσιασμός»). Αυτό σημαίνει ότι δεν λαμβάνουν καμία υποστήριξη από τον χώρο εργασίας</a:t>
            </a:r>
          </a:p>
          <a:p>
            <a:pPr marL="457200" indent="-456840">
              <a:lnSpc>
                <a:spcPct val="110000"/>
              </a:lnSpc>
              <a:spcBef>
                <a:spcPts val="337"/>
              </a:spcBef>
              <a:buClr>
                <a:srgbClr val="000000"/>
              </a:buClr>
              <a:buFont typeface="+mj-lt"/>
              <a:buAutoNum type="arabicPeriod"/>
            </a:pPr>
            <a:r>
              <a:rPr lang="el-GR" sz="1200" b="0" strike="noStrike" spc="-1" dirty="0">
                <a:latin typeface="Arial"/>
              </a:rPr>
              <a:t>Όσο νωρίτερα αναφερθεί ένα πρόβλημα </a:t>
            </a:r>
          </a:p>
          <a:p>
            <a:pPr marL="770400" lvl="2" indent="-171000">
              <a:lnSpc>
                <a:spcPct val="110000"/>
              </a:lnSpc>
              <a:buClr>
                <a:srgbClr val="000000"/>
              </a:buClr>
              <a:buSzPct val="95000"/>
              <a:buFont typeface="Arial"/>
              <a:buChar char="•"/>
            </a:pPr>
            <a:r>
              <a:rPr lang="el-GR" sz="1200" b="0" strike="noStrike" spc="-1" dirty="0">
                <a:latin typeface="Arial"/>
              </a:rPr>
              <a:t>Τόσο πιο εύκολο είναι να αντιμετωπιστεί</a:t>
            </a:r>
          </a:p>
          <a:p>
            <a:pPr marL="770400" lvl="2" indent="-171000">
              <a:lnSpc>
                <a:spcPct val="110000"/>
              </a:lnSpc>
              <a:buClr>
                <a:srgbClr val="000000"/>
              </a:buClr>
              <a:buSzPct val="95000"/>
              <a:buFont typeface="Arial"/>
              <a:buChar char="•"/>
            </a:pPr>
            <a:r>
              <a:rPr lang="el-GR" sz="1200" b="0" strike="noStrike" spc="-1" dirty="0">
                <a:latin typeface="Arial"/>
              </a:rPr>
              <a:t>Τόσο λιγότερο πιθανό είναι να καταστεί χρόνιο πρόβλημα</a:t>
            </a:r>
          </a:p>
          <a:p>
            <a:pPr marL="770400" lvl="2" indent="-171000">
              <a:lnSpc>
                <a:spcPct val="110000"/>
              </a:lnSpc>
              <a:buClr>
                <a:srgbClr val="000000"/>
              </a:buClr>
              <a:buSzPct val="95000"/>
              <a:buFont typeface="Arial"/>
              <a:buChar char="•"/>
            </a:pPr>
            <a:r>
              <a:rPr lang="el-GR" sz="1200" b="0" strike="noStrike" spc="-1" dirty="0">
                <a:latin typeface="Arial"/>
              </a:rPr>
              <a:t>Τόσο λιγότερο πιθανή είναι η απώλεια εργασίας σε βάθος χρόνου.</a:t>
            </a:r>
          </a:p>
          <a:p>
            <a:pPr marL="457200" indent="-456840">
              <a:lnSpc>
                <a:spcPct val="110000"/>
              </a:lnSpc>
              <a:spcBef>
                <a:spcPts val="337"/>
              </a:spcBef>
              <a:buClr>
                <a:srgbClr val="000000"/>
              </a:buClr>
              <a:buFont typeface="+mj-lt"/>
              <a:buAutoNum type="arabicPeriod"/>
            </a:pPr>
            <a:r>
              <a:rPr lang="el-GR" sz="1200" b="0" strike="noStrike" spc="-1" dirty="0">
                <a:latin typeface="Arial"/>
              </a:rPr>
              <a:t>Οι εργαζόμενοι πρέπει να παρακινούνται και να ενθαρρύνονται να μιλήσουν στον εργοδότη τους μόλις προκύψει ένα πρόβλημα ΜΣΠ ή μόλις αυτό τους προκαλέσει δυσκολίες</a:t>
            </a:r>
          </a:p>
          <a:p>
            <a:pPr marL="457200" indent="-456840">
              <a:lnSpc>
                <a:spcPct val="110000"/>
              </a:lnSpc>
              <a:spcBef>
                <a:spcPts val="337"/>
              </a:spcBef>
              <a:buClr>
                <a:srgbClr val="000000"/>
              </a:buClr>
              <a:buFont typeface="+mj-lt"/>
              <a:buAutoNum type="arabicPeriod"/>
            </a:pPr>
            <a:r>
              <a:rPr lang="el-GR" sz="1200" b="0" strike="noStrike" spc="-1" dirty="0">
                <a:latin typeface="Arial"/>
              </a:rPr>
              <a:t>Οι εργοδότες πρέπει να ενεργούν βάσει των αποτελεσμάτων της σχετικής συζήτησης</a:t>
            </a:r>
          </a:p>
          <a:p>
            <a:pPr marL="457200" indent="-456840">
              <a:lnSpc>
                <a:spcPct val="110000"/>
              </a:lnSpc>
              <a:spcBef>
                <a:spcPts val="337"/>
              </a:spcBef>
              <a:buClr>
                <a:srgbClr val="000000"/>
              </a:buClr>
              <a:buFont typeface="+mj-lt"/>
              <a:buAutoNum type="arabicPeriod"/>
            </a:pPr>
            <a:r>
              <a:rPr lang="el-GR" sz="1200" b="0" strike="noStrike" spc="-1" dirty="0">
                <a:latin typeface="Arial"/>
              </a:rPr>
              <a:t>Οι εργοδότες μπορούν να ενθαρρύνουν την έγκαιρη πρόσβαση σε επαγγελματική υποστήριξη. Μπορούν να τους ενθαρρύνουν παρέχοντας π.χ. πρόσβαση σε φυσικοθεραπεία.</a:t>
            </a:r>
          </a:p>
          <a:p>
            <a:pPr>
              <a:lnSpc>
                <a:spcPct val="110000"/>
              </a:lnSpc>
              <a:spcBef>
                <a:spcPts val="337"/>
              </a:spcBef>
            </a:pPr>
            <a:endParaRPr lang="el-GR" sz="1200" b="0" strike="noStrike" spc="-1" dirty="0">
              <a:latin typeface="Arial"/>
            </a:endParaRPr>
          </a:p>
          <a:p>
            <a:pPr>
              <a:lnSpc>
                <a:spcPct val="110000"/>
              </a:lnSpc>
              <a:spcBef>
                <a:spcPts val="337"/>
              </a:spcBef>
            </a:pPr>
            <a:r>
              <a:rPr lang="el-GR" sz="1200" b="0" strike="noStrike" spc="-1" dirty="0">
                <a:latin typeface="Arial"/>
              </a:rPr>
              <a:t>Η έγκαιρη παρέμβαση μειώνει σημαντικά τις πιθανότητες των εργαζομένων να εισέλθουν σε μακροχρόνια απουσία από την εργασία. Μπορεί να μειώσει τη συχνή απουσία από την εργασία και να οδηγήσει σε πραγματική εξοικονόμηση πόρων για τα εθνικά συστήματα υγειονομικής περίθαλψης και κοινωνικής πρόνοιας. </a:t>
            </a:r>
          </a:p>
          <a:p>
            <a:pPr>
              <a:lnSpc>
                <a:spcPct val="110000"/>
              </a:lnSpc>
              <a:spcBef>
                <a:spcPts val="337"/>
              </a:spcBef>
            </a:pPr>
            <a:endParaRPr lang="el-GR" sz="1200" b="0" strike="noStrike" spc="-1" dirty="0">
              <a:latin typeface="Arial"/>
            </a:endParaRPr>
          </a:p>
        </p:txBody>
      </p:sp>
      <p:sp>
        <p:nvSpPr>
          <p:cNvPr id="341" name="TextShape 3"/>
          <p:cNvSpPr txBox="1"/>
          <p:nvPr/>
        </p:nvSpPr>
        <p:spPr>
          <a:xfrm>
            <a:off x="3856680" y="9442080"/>
            <a:ext cx="2950200" cy="498240"/>
          </a:xfrm>
          <a:prstGeom prst="rect">
            <a:avLst/>
          </a:prstGeom>
          <a:noFill/>
          <a:ln>
            <a:noFill/>
          </a:ln>
        </p:spPr>
        <p:txBody>
          <a:bodyPr anchor="b"/>
          <a:lstStyle/>
          <a:p>
            <a:pPr algn="r">
              <a:lnSpc>
                <a:spcPct val="100000"/>
              </a:lnSpc>
            </a:pPr>
            <a:fld id="{4B5648AC-BA12-471B-B5D9-1A538D6F33B8}" type="slidenum">
              <a:rPr lang="el-GR" sz="1200" b="0" strike="noStrike" spc="-1">
                <a:solidFill>
                  <a:srgbClr val="000000"/>
                </a:solidFill>
                <a:latin typeface="+mn-lt"/>
                <a:ea typeface="+mn-ea"/>
              </a:rPr>
              <a:pPr algn="r">
                <a:lnSpc>
                  <a:spcPct val="100000"/>
                </a:lnSpc>
              </a:pPr>
              <a:t>8</a:t>
            </a:fld>
            <a:endParaRPr lang="el-GR" sz="1200" b="0" strike="noStrike" spc="-1">
              <a:latin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 name="PlaceHolder 1"/>
          <p:cNvSpPr>
            <a:spLocks noGrp="1" noRot="1" noChangeAspect="1"/>
          </p:cNvSpPr>
          <p:nvPr>
            <p:ph type="sldImg"/>
          </p:nvPr>
        </p:nvSpPr>
        <p:spPr>
          <a:xfrm>
            <a:off x="423863" y="1243013"/>
            <a:ext cx="5961062" cy="3354387"/>
          </a:xfrm>
          <a:prstGeom prst="rect">
            <a:avLst/>
          </a:prstGeom>
        </p:spPr>
      </p:sp>
      <p:sp>
        <p:nvSpPr>
          <p:cNvPr id="343" name="PlaceHolder 2"/>
          <p:cNvSpPr>
            <a:spLocks noGrp="1"/>
          </p:cNvSpPr>
          <p:nvPr>
            <p:ph type="body"/>
          </p:nvPr>
        </p:nvSpPr>
        <p:spPr>
          <a:xfrm>
            <a:off x="680760" y="4784040"/>
            <a:ext cx="5446800" cy="3913920"/>
          </a:xfrm>
          <a:prstGeom prst="rect">
            <a:avLst/>
          </a:prstGeom>
        </p:spPr>
        <p:txBody>
          <a:bodyPr/>
          <a:lstStyle/>
          <a:p>
            <a:pPr>
              <a:lnSpc>
                <a:spcPct val="100000"/>
              </a:lnSpc>
            </a:pPr>
            <a:r>
              <a:rPr lang="el-GR" sz="2000" b="0" strike="noStrike" spc="-1" dirty="0">
                <a:latin typeface="Arial"/>
              </a:rPr>
              <a:t>Τα άτομα με χρόνιες ΜΣΠ πρέπει να είναι σε θέση να ελαχιστοποιήσουν, να διαχειριστούν και να αντιμετωπίσουν τα προβλήματά τους. </a:t>
            </a:r>
          </a:p>
          <a:p>
            <a:pPr>
              <a:lnSpc>
                <a:spcPct val="100000"/>
              </a:lnSpc>
            </a:pPr>
            <a:r>
              <a:rPr lang="el-GR" sz="2000" b="0" strike="noStrike" spc="-1" dirty="0">
                <a:latin typeface="Arial"/>
              </a:rPr>
              <a:t>Για να το επιτύχουν χρειάζονται:</a:t>
            </a:r>
          </a:p>
          <a:p>
            <a:pPr marL="228600" indent="-228240">
              <a:lnSpc>
                <a:spcPct val="100000"/>
              </a:lnSpc>
              <a:buClr>
                <a:srgbClr val="000000"/>
              </a:buClr>
              <a:buFont typeface="+mj-lt"/>
              <a:buAutoNum type="arabicPeriod"/>
            </a:pPr>
            <a:r>
              <a:rPr lang="el-GR" sz="2000" b="0" strike="noStrike" spc="-1" dirty="0">
                <a:latin typeface="Arial"/>
              </a:rPr>
              <a:t>Μια ολοκληρωμένη προσέγγιση για την κατανόηση των αναγκών τους, μεταξύ άλλων μέσω ανοιχτών συζητήσεων</a:t>
            </a:r>
          </a:p>
          <a:p>
            <a:pPr marL="228600" indent="-228240">
              <a:lnSpc>
                <a:spcPct val="100000"/>
              </a:lnSpc>
              <a:buClr>
                <a:srgbClr val="000000"/>
              </a:buClr>
              <a:buFont typeface="+mj-lt"/>
              <a:buAutoNum type="arabicPeriod"/>
            </a:pPr>
            <a:r>
              <a:rPr lang="el-GR" sz="2000" b="0" strike="noStrike" spc="-1" dirty="0">
                <a:latin typeface="Arial"/>
              </a:rPr>
              <a:t>Επίγνωση των κινδύνων και των προβλημάτων στον χώρο εργασίας για εργαζομένους με μυοσκελετικό πρόβλημα</a:t>
            </a:r>
          </a:p>
          <a:p>
            <a:pPr marL="228600" indent="-228240">
              <a:lnSpc>
                <a:spcPct val="100000"/>
              </a:lnSpc>
              <a:buClr>
                <a:srgbClr val="000000"/>
              </a:buClr>
              <a:buFont typeface="+mj-lt"/>
              <a:buAutoNum type="arabicPeriod"/>
            </a:pPr>
            <a:r>
              <a:rPr lang="el-GR" sz="2000" b="0" strike="noStrike" spc="-1" dirty="0">
                <a:latin typeface="Arial"/>
              </a:rPr>
              <a:t>Υποστήριξη των εργαζομένων με χρόνια πάθηση, με στόχο τη διαχείριση της υγείας τους στη βάση της πρόληψης</a:t>
            </a:r>
          </a:p>
          <a:p>
            <a:pPr marL="228600" indent="-228240">
              <a:lnSpc>
                <a:spcPct val="100000"/>
              </a:lnSpc>
              <a:buClr>
                <a:srgbClr val="000000"/>
              </a:buClr>
              <a:buFont typeface="+mj-lt"/>
              <a:buAutoNum type="arabicPeriod"/>
            </a:pPr>
            <a:r>
              <a:rPr lang="el-GR" sz="2000" b="0" strike="noStrike" spc="-1" dirty="0">
                <a:latin typeface="Arial"/>
              </a:rPr>
              <a:t>Μέτρα για τη δημιουργία ενός χώρου εργασίας που αποτρέπει τους κινδύνους ΜΣΠ, ενθαρρύνει την έγκαιρη παρέμβαση για κάθε μυοσκελετικό πρόβλημα και προάγει την καλή μυοσκελετική υγεία</a:t>
            </a:r>
          </a:p>
          <a:p>
            <a:pPr>
              <a:lnSpc>
                <a:spcPct val="100000"/>
              </a:lnSpc>
            </a:pPr>
            <a:endParaRPr lang="el-GR" sz="2000" b="0" strike="noStrike" spc="-1" dirty="0">
              <a:latin typeface="Arial"/>
            </a:endParaRPr>
          </a:p>
        </p:txBody>
      </p:sp>
      <p:sp>
        <p:nvSpPr>
          <p:cNvPr id="344" name="TextShape 3"/>
          <p:cNvSpPr txBox="1"/>
          <p:nvPr/>
        </p:nvSpPr>
        <p:spPr>
          <a:xfrm>
            <a:off x="3856680" y="9442080"/>
            <a:ext cx="2950200" cy="498240"/>
          </a:xfrm>
          <a:prstGeom prst="rect">
            <a:avLst/>
          </a:prstGeom>
          <a:noFill/>
          <a:ln>
            <a:noFill/>
          </a:ln>
        </p:spPr>
        <p:txBody>
          <a:bodyPr anchor="b"/>
          <a:lstStyle/>
          <a:p>
            <a:pPr algn="r">
              <a:lnSpc>
                <a:spcPct val="100000"/>
              </a:lnSpc>
            </a:pPr>
            <a:fld id="{8AF7E213-241E-44ED-B14E-1D1E00A014F1}" type="slidenum">
              <a:rPr lang="el-GR" sz="1200" b="0" strike="noStrike" spc="-1">
                <a:solidFill>
                  <a:srgbClr val="000000"/>
                </a:solidFill>
                <a:latin typeface="+mn-lt"/>
                <a:ea typeface="+mn-ea"/>
              </a:rPr>
              <a:pPr algn="r">
                <a:lnSpc>
                  <a:spcPct val="100000"/>
                </a:lnSpc>
              </a:pPr>
              <a:t>9</a:t>
            </a:fld>
            <a:endParaRPr lang="el-GR" sz="1200" b="0" strike="noStrike" spc="-1">
              <a:latin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 name="PlaceHolder 1"/>
          <p:cNvSpPr>
            <a:spLocks noGrp="1" noRot="1" noChangeAspect="1"/>
          </p:cNvSpPr>
          <p:nvPr>
            <p:ph type="sldImg"/>
          </p:nvPr>
        </p:nvSpPr>
        <p:spPr>
          <a:xfrm>
            <a:off x="423863" y="1243013"/>
            <a:ext cx="5961062" cy="3354387"/>
          </a:xfrm>
          <a:prstGeom prst="rect">
            <a:avLst/>
          </a:prstGeom>
        </p:spPr>
      </p:sp>
      <p:sp>
        <p:nvSpPr>
          <p:cNvPr id="346" name="PlaceHolder 2"/>
          <p:cNvSpPr>
            <a:spLocks noGrp="1"/>
          </p:cNvSpPr>
          <p:nvPr>
            <p:ph type="body"/>
          </p:nvPr>
        </p:nvSpPr>
        <p:spPr>
          <a:xfrm>
            <a:off x="680760" y="4784040"/>
            <a:ext cx="5446800" cy="3913920"/>
          </a:xfrm>
          <a:prstGeom prst="rect">
            <a:avLst/>
          </a:prstGeom>
        </p:spPr>
        <p:txBody>
          <a:bodyPr/>
          <a:lstStyle/>
          <a:p>
            <a:pPr marL="216000" indent="-216000">
              <a:lnSpc>
                <a:spcPct val="100000"/>
              </a:lnSpc>
            </a:pPr>
            <a:r>
              <a:rPr lang="el-GR" sz="2000" b="0" strike="noStrike" spc="-1" dirty="0">
                <a:latin typeface="Arial"/>
              </a:rPr>
              <a:t>Η ευρωπαϊκή οδηγία πλαίσιο για την ασφάλεια και την υγεία των εργαζομένων κατά την εργασία (</a:t>
            </a:r>
            <a:r>
              <a:rPr lang="el-GR" sz="1200" b="0" strike="noStrike" spc="-1" dirty="0">
                <a:solidFill>
                  <a:srgbClr val="000000"/>
                </a:solidFill>
                <a:latin typeface="+mn-lt"/>
                <a:ea typeface="+mn-ea"/>
              </a:rPr>
              <a:t>Οδηγία 89/391/ΕΟΚ)</a:t>
            </a:r>
            <a:r>
              <a:rPr lang="el-GR" sz="2000" b="0" strike="noStrike" spc="-1" dirty="0">
                <a:solidFill>
                  <a:srgbClr val="000000"/>
                </a:solidFill>
                <a:latin typeface="+mn-lt"/>
                <a:ea typeface="+mn-ea"/>
              </a:rPr>
              <a:t>, που θεσπίστηκε στη νομοθεσία των κρατών μελών, απαιτεί από τους εργοδότες να διενεργούν </a:t>
            </a:r>
            <a:r>
              <a:rPr lang="el-GR" sz="2000" b="0" strike="sngStrike" spc="-1" dirty="0">
                <a:solidFill>
                  <a:srgbClr val="E64715"/>
                </a:solidFill>
                <a:latin typeface="+mn-lt"/>
                <a:ea typeface="+mn-ea"/>
              </a:rPr>
              <a:t>αξιολογήσεις </a:t>
            </a:r>
            <a:r>
              <a:rPr lang="el-GR" sz="2000" b="0" strike="noStrike" spc="-1" dirty="0">
                <a:solidFill>
                  <a:srgbClr val="E64715"/>
                </a:solidFill>
                <a:latin typeface="+mn-lt"/>
                <a:ea typeface="+mn-ea"/>
              </a:rPr>
              <a:t> </a:t>
            </a:r>
            <a:r>
              <a:rPr lang="el-GR" sz="2000" b="1" strike="noStrike" spc="-1" dirty="0">
                <a:solidFill>
                  <a:srgbClr val="E64715"/>
                </a:solidFill>
                <a:latin typeface="+mn-lt"/>
                <a:ea typeface="+mn-ea"/>
              </a:rPr>
              <a:t>εκτίμηση</a:t>
            </a:r>
            <a:r>
              <a:rPr lang="el-GR" sz="2000" b="0" strike="noStrike" spc="-1" dirty="0">
                <a:solidFill>
                  <a:srgbClr val="E64715"/>
                </a:solidFill>
                <a:latin typeface="+mn-lt"/>
                <a:ea typeface="+mn-ea"/>
              </a:rPr>
              <a:t> των κινδύνων,καθώς και να προλαμβάνουν και να διαχειρίζονται τις ΜΣΠ με βάση τα αποτελέσματα της </a:t>
            </a:r>
            <a:r>
              <a:rPr lang="el-GR" sz="2000" b="0" strike="sngStrike" spc="-1" dirty="0">
                <a:solidFill>
                  <a:srgbClr val="E64715"/>
                </a:solidFill>
                <a:latin typeface="+mn-lt"/>
                <a:ea typeface="+mn-ea"/>
              </a:rPr>
              <a:t>αξιολόγησης</a:t>
            </a:r>
            <a:r>
              <a:rPr lang="el-GR" sz="2000" b="0" strike="noStrike" spc="-1" dirty="0">
                <a:solidFill>
                  <a:srgbClr val="E64715"/>
                </a:solidFill>
                <a:latin typeface="+mn-lt"/>
                <a:ea typeface="+mn-ea"/>
              </a:rPr>
              <a:t> </a:t>
            </a:r>
            <a:r>
              <a:rPr lang="el-GR" sz="2000" b="1" strike="noStrike" spc="-1" dirty="0">
                <a:solidFill>
                  <a:srgbClr val="E64715"/>
                </a:solidFill>
                <a:latin typeface="+mn-lt"/>
                <a:ea typeface="+mn-ea"/>
              </a:rPr>
              <a:t>εκτίμησης</a:t>
            </a:r>
            <a:r>
              <a:rPr lang="el-GR" sz="2000" b="0" strike="noStrike" spc="-1" dirty="0">
                <a:solidFill>
                  <a:srgbClr val="E64715"/>
                </a:solidFill>
                <a:latin typeface="+mn-lt"/>
                <a:ea typeface="+mn-ea"/>
              </a:rPr>
              <a:t> των κινδύνων. </a:t>
            </a:r>
            <a:endParaRPr lang="el-GR" sz="2000" b="0" strike="noStrike" spc="-1" dirty="0">
              <a:latin typeface="Arial"/>
            </a:endParaRPr>
          </a:p>
          <a:p>
            <a:pPr marL="216000" indent="-216000">
              <a:lnSpc>
                <a:spcPct val="100000"/>
              </a:lnSpc>
            </a:pPr>
            <a:r>
              <a:rPr lang="el-GR" sz="2000" b="0" strike="noStrike" spc="-1" dirty="0">
                <a:solidFill>
                  <a:srgbClr val="E64715"/>
                </a:solidFill>
                <a:latin typeface="+mn-lt"/>
                <a:ea typeface="+mn-ea"/>
              </a:rPr>
              <a:t>Θα πρέπει να εφαρμοστούν μέτρα πρόληψης τα οποία περιλαμβάνουν την αποφυγή κινδύνων πρόκλησης ΜΣΠ στην πηγή, την απόδοση προτεραιότητας στα συλλογικά μέτρα αντί των </a:t>
            </a:r>
            <a:r>
              <a:rPr lang="el-GR" sz="2000" b="0" strike="sngStrike" spc="-1" dirty="0">
                <a:solidFill>
                  <a:srgbClr val="E64715"/>
                </a:solidFill>
                <a:latin typeface="+mn-lt"/>
                <a:ea typeface="+mn-ea"/>
              </a:rPr>
              <a:t>μεμονωμένων</a:t>
            </a:r>
            <a:r>
              <a:rPr lang="el-GR" sz="2000" b="0" strike="noStrike" spc="-1" dirty="0">
                <a:solidFill>
                  <a:srgbClr val="E64715"/>
                </a:solidFill>
                <a:latin typeface="+mn-lt"/>
                <a:ea typeface="+mn-ea"/>
              </a:rPr>
              <a:t> </a:t>
            </a:r>
            <a:r>
              <a:rPr lang="el-GR" sz="2000" b="1" strike="noStrike" spc="-1" dirty="0">
                <a:solidFill>
                  <a:srgbClr val="E64715"/>
                </a:solidFill>
                <a:latin typeface="+mn-lt"/>
                <a:ea typeface="+mn-ea"/>
              </a:rPr>
              <a:t>ατομικών</a:t>
            </a:r>
            <a:r>
              <a:rPr lang="el-GR" sz="2000" b="0" strike="noStrike" spc="-1" dirty="0">
                <a:solidFill>
                  <a:srgbClr val="E64715"/>
                </a:solidFill>
                <a:latin typeface="+mn-lt"/>
                <a:ea typeface="+mn-ea"/>
              </a:rPr>
              <a:t> μέτρων προστασίας, καθώς και την προσαρμογή της εργασίας στους εργαζομένους, για τη διευκόλυνση της εργασίας όλων.</a:t>
            </a:r>
            <a:endParaRPr lang="el-GR" sz="2000" b="0" strike="noStrike" spc="-1" dirty="0">
              <a:latin typeface="Arial"/>
            </a:endParaRPr>
          </a:p>
          <a:p>
            <a:pPr marL="216000" indent="-216000">
              <a:lnSpc>
                <a:spcPct val="100000"/>
              </a:lnSpc>
            </a:pPr>
            <a:endParaRPr lang="el-GR" sz="2000" b="0" strike="noStrike" spc="-1" dirty="0">
              <a:latin typeface="Arial"/>
            </a:endParaRPr>
          </a:p>
          <a:p>
            <a:pPr marL="216000" indent="-216000">
              <a:lnSpc>
                <a:spcPct val="100000"/>
              </a:lnSpc>
            </a:pPr>
            <a:r>
              <a:rPr lang="el-GR" sz="2000" b="0" strike="noStrike" spc="-1" dirty="0">
                <a:solidFill>
                  <a:srgbClr val="E64715"/>
                </a:solidFill>
                <a:latin typeface="+mn-lt"/>
                <a:ea typeface="+mn-ea"/>
              </a:rPr>
              <a:t>Αυτό σημαίνει ότι προτεραιότητα είναι να καταστεί η εργασία ασφαλέστερη και ευκολότερη για όλους τους εργαζομένους. Αυτό είναι σημαντικό επειδή τα μέτρα που διευκολύνουν την εργασία για όλο το εργατικό δυναμικό μπορούν να επιτρέψουν σε ένα άτομο με μειωμένη ικανότητα εργασίας να συνεχίσει να εργάζεται. </a:t>
            </a:r>
            <a:endParaRPr lang="el-GR" sz="2000" b="0" strike="noStrike" spc="-1" dirty="0">
              <a:latin typeface="Arial"/>
            </a:endParaRPr>
          </a:p>
          <a:p>
            <a:pPr marL="216000" indent="-216000">
              <a:lnSpc>
                <a:spcPct val="100000"/>
              </a:lnSpc>
            </a:pPr>
            <a:endParaRPr lang="el-GR" sz="2000" b="0" strike="noStrike" spc="-1" dirty="0">
              <a:latin typeface="Arial"/>
            </a:endParaRPr>
          </a:p>
          <a:p>
            <a:pPr marL="216000" indent="-216000">
              <a:lnSpc>
                <a:spcPct val="100000"/>
              </a:lnSpc>
            </a:pPr>
            <a:r>
              <a:rPr lang="el-GR" sz="2000" b="0" strike="noStrike" spc="-1" dirty="0">
                <a:solidFill>
                  <a:srgbClr val="E64715"/>
                </a:solidFill>
                <a:latin typeface="+mn-lt"/>
                <a:ea typeface="+mn-ea"/>
              </a:rPr>
              <a:t>Επίσης, οι ιδιαίτερα ευπαθείς ομάδες κινδύνου πρέπει να προστατεύονται από τους κινδύνους που επηρεάζουν ειδικά αυτές. Σε αυτές τις ομάδες μπορεί να περιλαμβάνονται εργαζόμενοι μεγαλύτερης ηλικίας που αντιμετωπίζουν προβλήματα με τη σωματική εργασία ή άτομα με ρευματισμούς ή αρθρίτιδα, των οποίων η εργασία επηρεάζει τα συμπτώματά τους. </a:t>
            </a:r>
            <a:endParaRPr lang="el-GR" sz="2000" b="0" strike="noStrike" spc="-1" dirty="0">
              <a:latin typeface="Arial"/>
            </a:endParaRPr>
          </a:p>
          <a:p>
            <a:pPr marL="216000" indent="-216000">
              <a:lnSpc>
                <a:spcPct val="100000"/>
              </a:lnSpc>
            </a:pPr>
            <a:endParaRPr lang="el-GR" sz="2000" b="0" strike="noStrike" spc="-1" dirty="0">
              <a:latin typeface="Arial"/>
            </a:endParaRPr>
          </a:p>
          <a:p>
            <a:pPr>
              <a:lnSpc>
                <a:spcPct val="100000"/>
              </a:lnSpc>
            </a:pPr>
            <a:r>
              <a:rPr lang="el-GR" sz="1200" b="0" strike="noStrike" spc="-1" dirty="0">
                <a:solidFill>
                  <a:srgbClr val="000000"/>
                </a:solidFill>
                <a:latin typeface="+mn-lt"/>
                <a:ea typeface="+mn-ea"/>
              </a:rPr>
              <a:t>Η νομοθεσία που καθορίζει τις ελάχιστες απαιτήσεις για τους χώρους εργασίας απαιτεί από τους εργοδότες να λαμβάνουν υπόψη τους εργαζομένους με αναπηρία, ιδίως όσον αφορά κτιριολογικά στοιχεία όπως πόρτες, διαδρόμους σκάλες κ.λπ., χώρους υγιεινής όπως νιπτήρες, τουαλέτες κ.λπ. Καθώς και τους σταθμούς εργασίας που χρησιμοποιούνται ή καταλαμβάνονται απευθείας από άτομα με αναπηρίες. (Οδηγία 89/654/ΕΟΚ)</a:t>
            </a:r>
            <a:endParaRPr lang="el-GR" sz="1200" b="0" strike="noStrike" spc="-1" dirty="0">
              <a:latin typeface="Arial"/>
            </a:endParaRPr>
          </a:p>
          <a:p>
            <a:pPr>
              <a:lnSpc>
                <a:spcPct val="100000"/>
              </a:lnSpc>
            </a:pPr>
            <a:endParaRPr lang="el-GR" sz="1200" b="0" strike="noStrike" spc="-1" dirty="0">
              <a:latin typeface="Arial"/>
            </a:endParaRPr>
          </a:p>
          <a:p>
            <a:pPr>
              <a:lnSpc>
                <a:spcPct val="100000"/>
              </a:lnSpc>
            </a:pPr>
            <a:endParaRPr lang="el-GR" sz="1200" b="0" strike="noStrike" spc="-1" dirty="0">
              <a:latin typeface="Arial"/>
            </a:endParaRPr>
          </a:p>
        </p:txBody>
      </p:sp>
      <p:sp>
        <p:nvSpPr>
          <p:cNvPr id="347" name="TextShape 3"/>
          <p:cNvSpPr txBox="1"/>
          <p:nvPr/>
        </p:nvSpPr>
        <p:spPr>
          <a:xfrm>
            <a:off x="3856680" y="9442080"/>
            <a:ext cx="2950200" cy="498240"/>
          </a:xfrm>
          <a:prstGeom prst="rect">
            <a:avLst/>
          </a:prstGeom>
          <a:noFill/>
          <a:ln>
            <a:noFill/>
          </a:ln>
        </p:spPr>
        <p:txBody>
          <a:bodyPr anchor="b"/>
          <a:lstStyle/>
          <a:p>
            <a:pPr algn="r">
              <a:lnSpc>
                <a:spcPct val="100000"/>
              </a:lnSpc>
            </a:pPr>
            <a:fld id="{9366976C-0EC0-41A4-B715-6F6BA3D2D4FD}" type="slidenum">
              <a:rPr lang="el-GR" sz="1200" b="0" strike="noStrike" spc="-1">
                <a:solidFill>
                  <a:srgbClr val="000000"/>
                </a:solidFill>
                <a:latin typeface="+mn-lt"/>
                <a:ea typeface="+mn-ea"/>
              </a:rPr>
              <a:pPr algn="r">
                <a:lnSpc>
                  <a:spcPct val="100000"/>
                </a:lnSpc>
              </a:pPr>
              <a:t>10</a:t>
            </a:fld>
            <a:endParaRPr lang="el-GR" sz="1200" b="0" strike="noStrike" spc="-1">
              <a:latin typeface="Times New Roman"/>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 name="PlaceHolder 1"/>
          <p:cNvSpPr>
            <a:spLocks noGrp="1" noRot="1" noChangeAspect="1"/>
          </p:cNvSpPr>
          <p:nvPr>
            <p:ph type="sldImg"/>
          </p:nvPr>
        </p:nvSpPr>
        <p:spPr>
          <a:xfrm>
            <a:off x="423863" y="1243013"/>
            <a:ext cx="5961062" cy="3354387"/>
          </a:xfrm>
          <a:prstGeom prst="rect">
            <a:avLst/>
          </a:prstGeom>
        </p:spPr>
      </p:sp>
      <p:sp>
        <p:nvSpPr>
          <p:cNvPr id="349" name="PlaceHolder 2"/>
          <p:cNvSpPr>
            <a:spLocks noGrp="1"/>
          </p:cNvSpPr>
          <p:nvPr>
            <p:ph type="body"/>
          </p:nvPr>
        </p:nvSpPr>
        <p:spPr>
          <a:xfrm>
            <a:off x="680760" y="4784040"/>
            <a:ext cx="5446800" cy="3913920"/>
          </a:xfrm>
          <a:prstGeom prst="rect">
            <a:avLst/>
          </a:prstGeom>
        </p:spPr>
        <p:txBody>
          <a:bodyPr/>
          <a:lstStyle/>
          <a:p>
            <a:pPr marL="216000" indent="-216000">
              <a:lnSpc>
                <a:spcPct val="100000"/>
              </a:lnSpc>
            </a:pPr>
            <a:r>
              <a:rPr lang="el-GR" sz="2000" b="0" strike="noStrike" spc="-1" dirty="0">
                <a:latin typeface="Arial"/>
              </a:rPr>
              <a:t>Η νομοθεσία για την ισότητα στην εργασία απαιτεί την εφαρμογή προσαρμογών για τους εργαζομένους με αναπηρία. Αυτή συμπληρώνει τις υποχρεώσεις των εργοδοτών για την προστασία των «ευπαθών» εργαζομένων σε θέματα υγείας και ασφάλειας  στην εργασία.</a:t>
            </a:r>
          </a:p>
          <a:p>
            <a:pPr marL="216000" indent="-216000">
              <a:lnSpc>
                <a:spcPct val="100000"/>
              </a:lnSpc>
            </a:pPr>
            <a:r>
              <a:rPr lang="el-GR" sz="2000" b="0" strike="noStrike" spc="-1" dirty="0">
                <a:latin typeface="Arial"/>
              </a:rPr>
              <a:t>Η </a:t>
            </a:r>
            <a:r>
              <a:rPr lang="el-GR" sz="2000" b="0" strike="sngStrike" spc="-1" dirty="0">
                <a:latin typeface="Arial"/>
              </a:rPr>
              <a:t>αξιολόγηση</a:t>
            </a:r>
            <a:r>
              <a:rPr lang="el-GR" sz="2000" b="0" strike="noStrike" spc="-1" dirty="0">
                <a:latin typeface="Arial"/>
              </a:rPr>
              <a:t> </a:t>
            </a:r>
            <a:r>
              <a:rPr lang="el-GR" sz="2000" b="1" strike="noStrike" spc="-1" dirty="0">
                <a:latin typeface="Arial"/>
              </a:rPr>
              <a:t>εκτίμηση</a:t>
            </a:r>
            <a:r>
              <a:rPr lang="el-GR" sz="2000" b="0" strike="noStrike" spc="-1" dirty="0">
                <a:latin typeface="Arial"/>
              </a:rPr>
              <a:t> των κινδύνων μπορεί να χρησιμοποιηθεί για να προσδιοριστεί ποιες προσαρμογές μπορεί να χρειαστεί ένα άτομο.</a:t>
            </a:r>
          </a:p>
          <a:p>
            <a:pPr marL="216000" indent="-216000">
              <a:lnSpc>
                <a:spcPct val="100000"/>
              </a:lnSpc>
            </a:pPr>
            <a:endParaRPr lang="el-GR" sz="2000" b="0" strike="noStrike" spc="-1" dirty="0">
              <a:latin typeface="Arial"/>
            </a:endParaRPr>
          </a:p>
          <a:p>
            <a:pPr marL="216000" indent="-216000">
              <a:lnSpc>
                <a:spcPct val="100000"/>
              </a:lnSpc>
            </a:pPr>
            <a:r>
              <a:rPr lang="el-GR" sz="2000" b="0" strike="noStrike" spc="-1" dirty="0">
                <a:latin typeface="Arial"/>
              </a:rPr>
              <a:t>Δεν έχουν όλοι οι εργαζόμενοι με χρόνια ΜΣΠ μια επίσημα αναγνωρισμένη αναπηρία. </a:t>
            </a:r>
          </a:p>
          <a:p>
            <a:pPr marL="216000" indent="-216000">
              <a:lnSpc>
                <a:spcPct val="100000"/>
              </a:lnSpc>
            </a:pPr>
            <a:r>
              <a:rPr lang="el-GR" sz="2000" b="0" strike="noStrike" spc="-1" dirty="0">
                <a:latin typeface="Arial"/>
              </a:rPr>
              <a:t>Η έγκαιρη παρέμβαση θα πρέπει να αποτελεί την αρχή, βάσει της οποίας πραγματοποιούνται προσαρμογές για όλους τους «ευπαθείς» εργαζομένους ώστε να αποτρέπεται η επιδείνωση της κατάστασής τους κατά την εργασία, και όχι μόνο για εκείνους των οποίων οι παθήσεις είναι τόσο σοβαρές που χαρακτηρίζονται ως αναπηρίες.</a:t>
            </a:r>
          </a:p>
          <a:p>
            <a:pPr marL="216000" indent="-216000">
              <a:lnSpc>
                <a:spcPct val="100000"/>
              </a:lnSpc>
            </a:pPr>
            <a:endParaRPr lang="el-GR" sz="2000" b="0" strike="noStrike" spc="-1" dirty="0">
              <a:latin typeface="Arial"/>
            </a:endParaRPr>
          </a:p>
          <a:p>
            <a:pPr marL="216000" indent="-216000">
              <a:lnSpc>
                <a:spcPct val="100000"/>
              </a:lnSpc>
            </a:pPr>
            <a:r>
              <a:rPr lang="el-GR" sz="2000" b="0" strike="noStrike" spc="-1" dirty="0">
                <a:latin typeface="Arial"/>
              </a:rPr>
              <a:t>(Οδηγία 2000/78/ΕΚ –</a:t>
            </a:r>
            <a:r>
              <a:rPr lang="el-GR" sz="2000" b="1" strike="noStrike" spc="-1" dirty="0">
                <a:latin typeface="Arial"/>
              </a:rPr>
              <a:t>Ν. 4443/2016</a:t>
            </a:r>
            <a:r>
              <a:rPr lang="el-GR" sz="2000" b="0" strike="noStrike" spc="-1" dirty="0">
                <a:latin typeface="Arial"/>
              </a:rPr>
              <a:t>  για τη διαμόρφωση γενικού πλαισίου για την ίση μεταχείριση στην απασχόληση και την εργασία)</a:t>
            </a:r>
          </a:p>
        </p:txBody>
      </p:sp>
      <p:sp>
        <p:nvSpPr>
          <p:cNvPr id="350" name="TextShape 3"/>
          <p:cNvSpPr txBox="1"/>
          <p:nvPr/>
        </p:nvSpPr>
        <p:spPr>
          <a:xfrm>
            <a:off x="3856680" y="9442080"/>
            <a:ext cx="2950200" cy="498240"/>
          </a:xfrm>
          <a:prstGeom prst="rect">
            <a:avLst/>
          </a:prstGeom>
          <a:noFill/>
          <a:ln>
            <a:noFill/>
          </a:ln>
        </p:spPr>
        <p:txBody>
          <a:bodyPr anchor="b"/>
          <a:lstStyle/>
          <a:p>
            <a:pPr algn="r">
              <a:lnSpc>
                <a:spcPct val="100000"/>
              </a:lnSpc>
            </a:pPr>
            <a:fld id="{A1582483-3CD6-4284-AE86-F0974903D8FD}" type="slidenum">
              <a:rPr lang="el-GR" sz="1200" b="0" strike="noStrike" spc="-1">
                <a:solidFill>
                  <a:srgbClr val="000000"/>
                </a:solidFill>
                <a:latin typeface="+mn-lt"/>
                <a:ea typeface="+mn-ea"/>
              </a:rPr>
              <a:pPr algn="r">
                <a:lnSpc>
                  <a:spcPct val="100000"/>
                </a:lnSpc>
              </a:pPr>
              <a:t>11</a:t>
            </a:fld>
            <a:endParaRPr lang="el-GR" sz="1200" b="0" strike="noStrike" spc="-1">
              <a:latin typeface="Times New Roman"/>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 name="PlaceHolder 1"/>
          <p:cNvSpPr>
            <a:spLocks noGrp="1" noRot="1" noChangeAspect="1"/>
          </p:cNvSpPr>
          <p:nvPr>
            <p:ph type="sldImg"/>
          </p:nvPr>
        </p:nvSpPr>
        <p:spPr>
          <a:xfrm>
            <a:off x="423863" y="1243013"/>
            <a:ext cx="5961062" cy="3354387"/>
          </a:xfrm>
          <a:prstGeom prst="rect">
            <a:avLst/>
          </a:prstGeom>
        </p:spPr>
      </p:sp>
      <p:sp>
        <p:nvSpPr>
          <p:cNvPr id="352" name="PlaceHolder 2"/>
          <p:cNvSpPr>
            <a:spLocks noGrp="1"/>
          </p:cNvSpPr>
          <p:nvPr>
            <p:ph type="body"/>
          </p:nvPr>
        </p:nvSpPr>
        <p:spPr>
          <a:xfrm>
            <a:off x="680760" y="4784040"/>
            <a:ext cx="5446800" cy="3913920"/>
          </a:xfrm>
          <a:prstGeom prst="rect">
            <a:avLst/>
          </a:prstGeom>
        </p:spPr>
        <p:txBody>
          <a:bodyPr/>
          <a:lstStyle/>
          <a:p>
            <a:pPr>
              <a:lnSpc>
                <a:spcPct val="90000"/>
              </a:lnSpc>
              <a:spcBef>
                <a:spcPts val="337"/>
              </a:spcBef>
            </a:pPr>
            <a:r>
              <a:rPr lang="el-GR" sz="1200" b="0" strike="noStrike" spc="-1" dirty="0">
                <a:latin typeface="Arial"/>
              </a:rPr>
              <a:t>Ο τρόπος προσδιορισμού των συλλογικών και ατομικών μέτρων προστασίας και πρόληψης των κινδύνων πρέπει να περιλαμβάνει τη διάσταση της</a:t>
            </a:r>
            <a:r>
              <a:rPr lang="el-GR" sz="1200" b="0" strike="noStrike" spc="-1" dirty="0">
                <a:solidFill>
                  <a:srgbClr val="000000"/>
                </a:solidFill>
                <a:latin typeface="Arial"/>
              </a:rPr>
              <a:t> ποικιλομορφίας του εργατικού δυναμικού κατά τη διενέργεια </a:t>
            </a:r>
            <a:r>
              <a:rPr lang="el-GR" sz="1200" b="0" strike="sngStrike" spc="-1" dirty="0">
                <a:solidFill>
                  <a:srgbClr val="000000"/>
                </a:solidFill>
                <a:latin typeface="Arial"/>
              </a:rPr>
              <a:t>αξιολογήσεων κινδύνου</a:t>
            </a:r>
            <a:r>
              <a:rPr lang="el-GR" sz="1200" b="0" strike="noStrike" spc="-1" dirty="0">
                <a:solidFill>
                  <a:srgbClr val="000000"/>
                </a:solidFill>
                <a:latin typeface="Arial"/>
              </a:rPr>
              <a:t> της μελέρτης </a:t>
            </a:r>
            <a:r>
              <a:rPr lang="el-GR" sz="1200" b="1" strike="noStrike" spc="-1" dirty="0">
                <a:solidFill>
                  <a:srgbClr val="000000"/>
                </a:solidFill>
                <a:latin typeface="Arial"/>
              </a:rPr>
              <a:t>εκτίμησης κινδύνου</a:t>
            </a:r>
            <a:endParaRPr lang="el-GR" sz="1200" b="0" strike="noStrike" spc="-1" dirty="0">
              <a:latin typeface="Arial"/>
            </a:endParaRPr>
          </a:p>
          <a:p>
            <a:pPr>
              <a:lnSpc>
                <a:spcPct val="90000"/>
              </a:lnSpc>
              <a:spcBef>
                <a:spcPts val="337"/>
              </a:spcBef>
            </a:pPr>
            <a:r>
              <a:rPr lang="el-GR" sz="1200" b="0" strike="noStrike" spc="-1" dirty="0">
                <a:solidFill>
                  <a:srgbClr val="000000"/>
                </a:solidFill>
                <a:latin typeface="Arial"/>
              </a:rPr>
              <a:t>Οι παράγοντες επιτυχίας για τη διασφάλιση της υγείας και της ασφάλειας ενός ποικιλόμορφου εργατικού δυναμικού περιλαμβάνουν τα εξής:</a:t>
            </a:r>
            <a:endParaRPr lang="el-GR" sz="1200" b="0" strike="noStrike" spc="-1" dirty="0">
              <a:latin typeface="Arial"/>
            </a:endParaRPr>
          </a:p>
          <a:p>
            <a:pPr marL="216000" indent="-342720">
              <a:lnSpc>
                <a:spcPct val="90000"/>
              </a:lnSpc>
              <a:spcBef>
                <a:spcPts val="337"/>
              </a:spcBef>
              <a:buClr>
                <a:srgbClr val="ACC700"/>
              </a:buClr>
              <a:buFont typeface="Wingdings" charset="2"/>
              <a:buChar char=""/>
            </a:pPr>
            <a:r>
              <a:rPr lang="el-GR" sz="1200" b="0" strike="sngStrike" spc="-1" dirty="0">
                <a:solidFill>
                  <a:srgbClr val="000000"/>
                </a:solidFill>
                <a:latin typeface="Arial"/>
              </a:rPr>
              <a:t>Εξέταση της ποικιλομορφίας</a:t>
            </a:r>
            <a:r>
              <a:rPr lang="el-GR" sz="1200" b="0" strike="noStrike" spc="-1" dirty="0">
                <a:solidFill>
                  <a:srgbClr val="000000"/>
                </a:solidFill>
                <a:latin typeface="Arial"/>
              </a:rPr>
              <a:t>  </a:t>
            </a:r>
            <a:r>
              <a:rPr lang="el-GR" sz="1200" b="1" strike="noStrike" spc="-1" dirty="0">
                <a:solidFill>
                  <a:srgbClr val="003399"/>
                </a:solidFill>
                <a:latin typeface="Arial"/>
              </a:rPr>
              <a:t>Να λαμβάνονται υπόψη τα άτομα με αναπηρία ήδη από </a:t>
            </a:r>
            <a:r>
              <a:rPr lang="el-GR" sz="1200" b="0" strike="noStrike" spc="-1" dirty="0">
                <a:solidFill>
                  <a:srgbClr val="003399"/>
                </a:solidFill>
                <a:latin typeface="Arial"/>
              </a:rPr>
              <a:t>το στάδιο του σχεδιασμού και του προγραμματισμού, για την υγεία και την ασφάλεια, με σκοπό τη δημιουργία χώρων εργασίας όσο το δυνατόν χωρίς αποκλεισμούς. Αυτό είναι γνωστό ως καθολικός σχεδιασμός. Περιλαμβάνει παράγοντες όπως π.χ. η δυνατότητα προσαρμογής του εξοπλισμού.</a:t>
            </a:r>
            <a:endParaRPr lang="el-GR" sz="1200" b="0" strike="noStrike" spc="-1" dirty="0">
              <a:latin typeface="Arial"/>
            </a:endParaRPr>
          </a:p>
          <a:p>
            <a:pPr marL="216000" indent="-342720">
              <a:lnSpc>
                <a:spcPct val="90000"/>
              </a:lnSpc>
              <a:spcBef>
                <a:spcPts val="337"/>
              </a:spcBef>
              <a:buClr>
                <a:srgbClr val="ACC700"/>
              </a:buClr>
              <a:buFont typeface="Wingdings" charset="2"/>
              <a:buChar char=""/>
            </a:pPr>
            <a:r>
              <a:rPr lang="el-GR" sz="1200" b="0" strike="noStrike" spc="-1" dirty="0">
                <a:solidFill>
                  <a:srgbClr val="003399"/>
                </a:solidFill>
                <a:latin typeface="Arial"/>
              </a:rPr>
              <a:t>Διαβούλευση και συμμετοχή των εργαζομένων – για να διασφαλιστεί ότι λαμβάνονται υπόψη τα προβλήματα, οι ανάγκες και οι προτάσεις όλων</a:t>
            </a:r>
            <a:endParaRPr lang="el-GR" sz="1200" b="0" strike="noStrike" spc="-1" dirty="0">
              <a:latin typeface="Arial"/>
            </a:endParaRPr>
          </a:p>
          <a:p>
            <a:pPr marL="216000" indent="-342720">
              <a:lnSpc>
                <a:spcPct val="90000"/>
              </a:lnSpc>
              <a:spcBef>
                <a:spcPts val="337"/>
              </a:spcBef>
              <a:buClr>
                <a:srgbClr val="ACC700"/>
              </a:buClr>
              <a:buFont typeface="Wingdings" charset="2"/>
              <a:buChar char=""/>
            </a:pPr>
            <a:r>
              <a:rPr lang="el-GR" sz="1200" b="0" strike="noStrike" spc="-1" dirty="0">
                <a:solidFill>
                  <a:srgbClr val="003399"/>
                </a:solidFill>
                <a:latin typeface="Arial"/>
              </a:rPr>
              <a:t>Συντονισμός ανάμεσα στα θέματα για την υγεία </a:t>
            </a:r>
            <a:r>
              <a:rPr lang="el-GR" sz="1200" b="1" strike="noStrike" spc="-1" dirty="0">
                <a:solidFill>
                  <a:srgbClr val="003399"/>
                </a:solidFill>
                <a:latin typeface="Arial"/>
              </a:rPr>
              <a:t>και ασφάλεια </a:t>
            </a:r>
            <a:r>
              <a:rPr lang="el-GR" sz="1200" b="0" strike="noStrike" spc="-1" dirty="0">
                <a:solidFill>
                  <a:srgbClr val="003399"/>
                </a:solidFill>
                <a:latin typeface="Arial"/>
              </a:rPr>
              <a:t>στην εργασία και στα θέματα για την ισότητα στην εργασία</a:t>
            </a:r>
            <a:endParaRPr lang="el-GR" sz="1200" b="0" strike="noStrike" spc="-1" dirty="0">
              <a:latin typeface="Arial"/>
            </a:endParaRPr>
          </a:p>
          <a:p>
            <a:pPr marL="216000" indent="-342720">
              <a:lnSpc>
                <a:spcPct val="90000"/>
              </a:lnSpc>
              <a:spcBef>
                <a:spcPts val="337"/>
              </a:spcBef>
              <a:buClr>
                <a:srgbClr val="ACC700"/>
              </a:buClr>
              <a:buFont typeface="Wingdings" charset="2"/>
              <a:buChar char=""/>
            </a:pPr>
            <a:r>
              <a:rPr lang="el-GR" sz="1200" b="0" strike="noStrike" spc="-1" dirty="0">
                <a:solidFill>
                  <a:srgbClr val="003399"/>
                </a:solidFill>
                <a:latin typeface="Arial"/>
              </a:rPr>
              <a:t>Κατάρτιση σε θέματα ποικιλομορφίας του προσωπικού</a:t>
            </a:r>
            <a:endParaRPr lang="el-GR" sz="1200" b="0" strike="noStrike" spc="-1" dirty="0">
              <a:latin typeface="Arial"/>
            </a:endParaRPr>
          </a:p>
          <a:p>
            <a:pPr marL="216000" indent="-342720">
              <a:lnSpc>
                <a:spcPct val="90000"/>
              </a:lnSpc>
              <a:spcBef>
                <a:spcPts val="337"/>
              </a:spcBef>
              <a:buClr>
                <a:srgbClr val="ACC700"/>
              </a:buClr>
              <a:buFont typeface="Wingdings" charset="2"/>
              <a:buChar char=""/>
            </a:pPr>
            <a:r>
              <a:rPr lang="el-GR" sz="1200" b="0" strike="noStrike" spc="-1" dirty="0">
                <a:solidFill>
                  <a:srgbClr val="003399"/>
                </a:solidFill>
                <a:latin typeface="Arial"/>
              </a:rPr>
              <a:t>Αναζήτηση συμβουλών από ειδικούς όταν είναι απαραίτητο</a:t>
            </a:r>
            <a:endParaRPr lang="el-GR" sz="1200" b="0" strike="noStrike" spc="-1" dirty="0">
              <a:latin typeface="Arial"/>
            </a:endParaRPr>
          </a:p>
          <a:p>
            <a:pPr>
              <a:lnSpc>
                <a:spcPct val="100000"/>
              </a:lnSpc>
            </a:pPr>
            <a:endParaRPr lang="el-GR" sz="1200" b="0" strike="noStrike" spc="-1" dirty="0">
              <a:latin typeface="Arial"/>
            </a:endParaRPr>
          </a:p>
          <a:p>
            <a:pPr>
              <a:lnSpc>
                <a:spcPct val="100000"/>
              </a:lnSpc>
            </a:pPr>
            <a:r>
              <a:rPr lang="el-GR" sz="2000" b="0" strike="noStrike" spc="-1" dirty="0">
                <a:solidFill>
                  <a:srgbClr val="003399"/>
                </a:solidFill>
                <a:latin typeface="Arial"/>
              </a:rPr>
              <a:t>Η αποτελεσματική πρόληψη των κινδύνων και η καθιέρωση ενός χώρου εργασίας χωρίς αποκλεισμούς μειώνει την ανάγκη δημιουργίας συγκεκριμένων προσαρμογών για άτομα.</a:t>
            </a:r>
            <a:r>
              <a:rPr lang="el-GR" sz="1200" b="0" strike="noStrike" spc="-1" dirty="0">
                <a:solidFill>
                  <a:srgbClr val="003399"/>
                </a:solidFill>
                <a:latin typeface="Arial"/>
              </a:rPr>
              <a:t> </a:t>
            </a:r>
            <a:endParaRPr lang="el-GR" sz="1200" b="0" strike="noStrike" spc="-1" dirty="0">
              <a:latin typeface="Arial"/>
            </a:endParaRPr>
          </a:p>
        </p:txBody>
      </p:sp>
      <p:sp>
        <p:nvSpPr>
          <p:cNvPr id="353" name="TextShape 3"/>
          <p:cNvSpPr txBox="1"/>
          <p:nvPr/>
        </p:nvSpPr>
        <p:spPr>
          <a:xfrm>
            <a:off x="3856680" y="9442080"/>
            <a:ext cx="2950200" cy="498240"/>
          </a:xfrm>
          <a:prstGeom prst="rect">
            <a:avLst/>
          </a:prstGeom>
          <a:noFill/>
          <a:ln>
            <a:noFill/>
          </a:ln>
        </p:spPr>
        <p:txBody>
          <a:bodyPr anchor="b"/>
          <a:lstStyle/>
          <a:p>
            <a:pPr algn="r">
              <a:lnSpc>
                <a:spcPct val="100000"/>
              </a:lnSpc>
            </a:pPr>
            <a:fld id="{ED4D02A6-1D2C-4602-9A0A-BDDFB40ECA54}" type="slidenum">
              <a:rPr lang="el-GR" sz="1200" b="0" strike="noStrike" spc="-1">
                <a:solidFill>
                  <a:srgbClr val="000000"/>
                </a:solidFill>
                <a:latin typeface="+mn-lt"/>
                <a:ea typeface="+mn-ea"/>
              </a:rPr>
              <a:pPr algn="r">
                <a:lnSpc>
                  <a:spcPct val="100000"/>
                </a:lnSpc>
              </a:pPr>
              <a:t>12</a:t>
            </a:fld>
            <a:endParaRPr lang="el-GR" sz="1200" b="0" strike="noStrike" spc="-1">
              <a:latin typeface="Times New Roman"/>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 name="PlaceHolder 1"/>
          <p:cNvSpPr>
            <a:spLocks noGrp="1" noRot="1" noChangeAspect="1"/>
          </p:cNvSpPr>
          <p:nvPr>
            <p:ph type="sldImg"/>
          </p:nvPr>
        </p:nvSpPr>
        <p:spPr>
          <a:xfrm>
            <a:off x="423863" y="1243013"/>
            <a:ext cx="5961062" cy="3354387"/>
          </a:xfrm>
          <a:prstGeom prst="rect">
            <a:avLst/>
          </a:prstGeom>
        </p:spPr>
      </p:sp>
      <p:sp>
        <p:nvSpPr>
          <p:cNvPr id="355" name="PlaceHolder 2"/>
          <p:cNvSpPr>
            <a:spLocks noGrp="1"/>
          </p:cNvSpPr>
          <p:nvPr>
            <p:ph type="body"/>
          </p:nvPr>
        </p:nvSpPr>
        <p:spPr>
          <a:xfrm>
            <a:off x="680760" y="4784040"/>
            <a:ext cx="5446800" cy="3913920"/>
          </a:xfrm>
          <a:prstGeom prst="rect">
            <a:avLst/>
          </a:prstGeom>
        </p:spPr>
        <p:txBody>
          <a:bodyPr/>
          <a:lstStyle/>
          <a:p>
            <a:pPr>
              <a:lnSpc>
                <a:spcPct val="90000"/>
              </a:lnSpc>
              <a:spcBef>
                <a:spcPts val="337"/>
              </a:spcBef>
            </a:pPr>
            <a:r>
              <a:rPr lang="el-GR" sz="1200" b="0" strike="noStrike" spc="-1" dirty="0">
                <a:latin typeface="Arial"/>
              </a:rPr>
              <a:t>Οι παράγοντες επιτυχίας για την εφαρμογή κατάλληλων προσαρμογών περιλαμβάνουν τα εξής:</a:t>
            </a:r>
          </a:p>
          <a:p>
            <a:pPr marL="141840" indent="-141480">
              <a:lnSpc>
                <a:spcPct val="90000"/>
              </a:lnSpc>
              <a:spcBef>
                <a:spcPts val="337"/>
              </a:spcBef>
              <a:buClr>
                <a:srgbClr val="000000"/>
              </a:buClr>
              <a:buFont typeface="Wingdings" charset="2"/>
              <a:buChar char=""/>
            </a:pPr>
            <a:r>
              <a:rPr lang="el-GR" sz="1200" b="0" strike="noStrike" spc="-1" dirty="0">
                <a:latin typeface="Arial"/>
              </a:rPr>
              <a:t>Δείξτε ότι είστε υποστηρικτικοί και θέλετε να βοηθήσετε</a:t>
            </a:r>
          </a:p>
          <a:p>
            <a:pPr marL="141840" indent="-141480">
              <a:lnSpc>
                <a:spcPct val="90000"/>
              </a:lnSpc>
              <a:spcBef>
                <a:spcPts val="337"/>
              </a:spcBef>
              <a:buClr>
                <a:srgbClr val="000000"/>
              </a:buClr>
              <a:buFont typeface="Wingdings" charset="2"/>
              <a:buChar char=""/>
            </a:pPr>
            <a:r>
              <a:rPr lang="el-GR" sz="1200" b="0" strike="noStrike" spc="-1" dirty="0">
                <a:latin typeface="Arial"/>
              </a:rPr>
              <a:t>Επικεντρωθείτε στις ικανότητες του εργαζομένου, όχι στις αναπηρίες</a:t>
            </a:r>
          </a:p>
          <a:p>
            <a:pPr marL="141840" indent="-141480">
              <a:lnSpc>
                <a:spcPct val="90000"/>
              </a:lnSpc>
              <a:spcBef>
                <a:spcPts val="337"/>
              </a:spcBef>
              <a:buClr>
                <a:srgbClr val="000000"/>
              </a:buClr>
              <a:buFont typeface="Wingdings" charset="2"/>
              <a:buChar char=""/>
            </a:pPr>
            <a:r>
              <a:rPr lang="el-GR" sz="1200" b="0" strike="noStrike" spc="-1" dirty="0">
                <a:latin typeface="Arial"/>
              </a:rPr>
              <a:t>Πραγματοποιήστε μια ανοιχτή συζήτηση με τον εργαζόμενο σχετικά με τα συμπτώματά του </a:t>
            </a:r>
            <a:r>
              <a:rPr lang="el-GR" sz="1200" b="0" strike="sngStrike" spc="-1" dirty="0">
                <a:solidFill>
                  <a:srgbClr val="E64715"/>
                </a:solidFill>
                <a:latin typeface="Arial"/>
              </a:rPr>
              <a:t>και τον τρόπο με τον οποίο διαφέρουν </a:t>
            </a:r>
            <a:r>
              <a:rPr lang="el-GR" sz="1200" b="0" strike="noStrike" spc="-1" dirty="0">
                <a:solidFill>
                  <a:srgbClr val="E64715"/>
                </a:solidFill>
                <a:latin typeface="Arial"/>
              </a:rPr>
              <a:t> </a:t>
            </a:r>
            <a:r>
              <a:rPr lang="el-GR" sz="1200" b="1" strike="noStrike" spc="-1" dirty="0">
                <a:solidFill>
                  <a:srgbClr val="E64715"/>
                </a:solidFill>
                <a:latin typeface="Arial"/>
              </a:rPr>
              <a:t>και το πώς αυτά μπορεί να διαφοροποιούνται</a:t>
            </a:r>
            <a:r>
              <a:rPr lang="el-GR" sz="1200" b="0" strike="noStrike" spc="-1" dirty="0">
                <a:solidFill>
                  <a:srgbClr val="E64715"/>
                </a:solidFill>
                <a:latin typeface="Arial"/>
              </a:rPr>
              <a:t>, ποιες εργασίες </a:t>
            </a:r>
            <a:r>
              <a:rPr lang="el-GR" sz="1200" b="0" strike="sngStrike" spc="-1" dirty="0">
                <a:solidFill>
                  <a:srgbClr val="E64715"/>
                </a:solidFill>
                <a:latin typeface="Arial"/>
              </a:rPr>
              <a:t>θεωρούν</a:t>
            </a:r>
            <a:r>
              <a:rPr lang="el-GR" sz="1200" b="0" strike="noStrike" spc="-1" dirty="0">
                <a:solidFill>
                  <a:srgbClr val="E64715"/>
                </a:solidFill>
                <a:latin typeface="Arial"/>
              </a:rPr>
              <a:t>  </a:t>
            </a:r>
            <a:r>
              <a:rPr lang="el-GR" sz="1200" b="1" strike="noStrike" spc="-1" dirty="0">
                <a:solidFill>
                  <a:srgbClr val="E64715"/>
                </a:solidFill>
                <a:latin typeface="Arial"/>
              </a:rPr>
              <a:t>θεωρεί</a:t>
            </a:r>
            <a:r>
              <a:rPr lang="el-GR" sz="1200" b="0" strike="noStrike" spc="-1" dirty="0">
                <a:solidFill>
                  <a:srgbClr val="E64715"/>
                </a:solidFill>
                <a:latin typeface="Arial"/>
              </a:rPr>
              <a:t> απαιτητικές και τι υποστήριξη </a:t>
            </a:r>
            <a:r>
              <a:rPr lang="el-GR" sz="1200" b="0" strike="sngStrike" spc="-1" dirty="0">
                <a:solidFill>
                  <a:srgbClr val="E64715"/>
                </a:solidFill>
                <a:latin typeface="Arial"/>
              </a:rPr>
              <a:t>χρειάζονται </a:t>
            </a:r>
            <a:r>
              <a:rPr lang="el-GR" sz="1200" b="1" strike="noStrike" spc="-1" dirty="0">
                <a:solidFill>
                  <a:srgbClr val="E64715"/>
                </a:solidFill>
                <a:latin typeface="Arial"/>
              </a:rPr>
              <a:t>χρειάζεται</a:t>
            </a:r>
            <a:endParaRPr lang="el-GR" sz="1200" b="0" strike="noStrike" spc="-1" dirty="0">
              <a:latin typeface="Arial"/>
            </a:endParaRPr>
          </a:p>
          <a:p>
            <a:pPr marL="141840" indent="-141480">
              <a:lnSpc>
                <a:spcPct val="90000"/>
              </a:lnSpc>
              <a:spcBef>
                <a:spcPts val="337"/>
              </a:spcBef>
              <a:buClr>
                <a:srgbClr val="000000"/>
              </a:buClr>
              <a:buFont typeface="Wingdings" charset="2"/>
              <a:buChar char=""/>
            </a:pPr>
            <a:r>
              <a:rPr lang="el-GR" sz="1200" b="0" strike="noStrike" spc="-1" dirty="0">
                <a:solidFill>
                  <a:srgbClr val="E64715"/>
                </a:solidFill>
                <a:latin typeface="Arial"/>
              </a:rPr>
              <a:t>Συμπεριλάβετε τον εργαζόμενο, την ομάδα υγειονομικής περίθαλψης και τον </a:t>
            </a:r>
            <a:r>
              <a:rPr lang="el-GR" sz="1200" b="1" strike="noStrike" spc="-1" dirty="0">
                <a:solidFill>
                  <a:srgbClr val="E64715"/>
                </a:solidFill>
                <a:latin typeface="Arial"/>
              </a:rPr>
              <a:t>επόπτη/προϊστάμενο</a:t>
            </a:r>
            <a:endParaRPr lang="el-GR" sz="1200" b="0" strike="noStrike" spc="-1" dirty="0">
              <a:latin typeface="Arial"/>
            </a:endParaRPr>
          </a:p>
          <a:p>
            <a:pPr marL="536400" indent="-342720">
              <a:lnSpc>
                <a:spcPct val="100000"/>
              </a:lnSpc>
              <a:spcBef>
                <a:spcPts val="337"/>
              </a:spcBef>
            </a:pPr>
            <a:r>
              <a:rPr lang="el-GR" sz="1200" b="0" strike="noStrike" spc="-1" dirty="0">
                <a:solidFill>
                  <a:srgbClr val="E64715"/>
                </a:solidFill>
                <a:latin typeface="Arial"/>
              </a:rPr>
              <a:t>- Οι ιατρικές συμβουλές βοηθούν να γνωρίζετε τι υποστήριξη απαιτείται</a:t>
            </a:r>
            <a:endParaRPr lang="el-GR" sz="1200" b="0" strike="noStrike" spc="-1" dirty="0">
              <a:latin typeface="Arial"/>
            </a:endParaRPr>
          </a:p>
          <a:p>
            <a:pPr marL="193680" indent="0">
              <a:lnSpc>
                <a:spcPct val="100000"/>
              </a:lnSpc>
              <a:spcBef>
                <a:spcPts val="337"/>
              </a:spcBef>
              <a:buFontTx/>
              <a:buNone/>
            </a:pPr>
            <a:r>
              <a:rPr lang="el-GR" sz="1200" b="0" strike="noStrike" spc="-1" dirty="0">
                <a:solidFill>
                  <a:srgbClr val="E64715"/>
                </a:solidFill>
                <a:latin typeface="Arial"/>
              </a:rPr>
              <a:t>- Οι ιατρικές πληροφορίες μπορούν να κοινοποιηθούν μόνο κατόπιν άδειας. </a:t>
            </a:r>
          </a:p>
          <a:p>
            <a:pPr marL="193680" indent="0">
              <a:lnSpc>
                <a:spcPct val="100000"/>
              </a:lnSpc>
              <a:spcBef>
                <a:spcPts val="337"/>
              </a:spcBef>
              <a:buFontTx/>
              <a:buNone/>
            </a:pPr>
            <a:r>
              <a:rPr lang="el-GR" sz="1200" b="0" strike="noStrike" spc="-1" dirty="0">
                <a:solidFill>
                  <a:srgbClr val="E64715"/>
                </a:solidFill>
                <a:latin typeface="Arial"/>
              </a:rPr>
              <a:t>- Ο εργοδότης δεν χρειάζεται να γνωρίζει τη διάγνωση, αλλά θα πρέπει να γνωρίζει πώς τα συμπτώματα επηρεάζουν την ικανότητα εργασίας ενός ατόμου, προκειμένου να παρέχει υποστήριξη</a:t>
            </a:r>
            <a:endParaRPr lang="el-GR" sz="1200" b="0" strike="noStrike" spc="-1" dirty="0">
              <a:latin typeface="Arial"/>
            </a:endParaRPr>
          </a:p>
          <a:p>
            <a:pPr marL="141840" indent="-141480">
              <a:lnSpc>
                <a:spcPct val="90000"/>
              </a:lnSpc>
              <a:spcBef>
                <a:spcPts val="337"/>
              </a:spcBef>
              <a:buClr>
                <a:srgbClr val="000000"/>
              </a:buClr>
              <a:buFont typeface="Wingdings" charset="2"/>
              <a:buChar char=""/>
            </a:pPr>
            <a:r>
              <a:rPr lang="el-GR" sz="1200" b="0" strike="noStrike" spc="-1" dirty="0">
                <a:solidFill>
                  <a:srgbClr val="E64715"/>
                </a:solidFill>
                <a:latin typeface="Arial"/>
              </a:rPr>
              <a:t>Αφιερώστε αρκετό χρόνο στη διαδικασία και δοκιμάστε διάφορα μέτρα για να δείτε ποιο θα είναι πιο χρήσιμο</a:t>
            </a:r>
            <a:endParaRPr lang="el-GR" sz="1200" b="0" strike="noStrike" spc="-1" dirty="0">
              <a:latin typeface="Arial"/>
            </a:endParaRPr>
          </a:p>
          <a:p>
            <a:pPr marL="141840" indent="-141480">
              <a:lnSpc>
                <a:spcPct val="90000"/>
              </a:lnSpc>
              <a:spcBef>
                <a:spcPts val="337"/>
              </a:spcBef>
              <a:buClr>
                <a:srgbClr val="000000"/>
              </a:buClr>
              <a:buFont typeface="Wingdings" charset="2"/>
              <a:buChar char=""/>
            </a:pPr>
            <a:r>
              <a:rPr lang="el-GR" sz="1200" b="0" strike="noStrike" spc="-1" dirty="0">
                <a:solidFill>
                  <a:srgbClr val="E64715"/>
                </a:solidFill>
                <a:latin typeface="Arial"/>
              </a:rPr>
              <a:t>Μάθετε ποιες εξωτερικές πληροφορίες και υποστήριξη είναι διαθέσιμες</a:t>
            </a:r>
            <a:endParaRPr lang="el-GR" sz="1200" b="0" strike="noStrike" spc="-1" dirty="0">
              <a:latin typeface="Arial"/>
            </a:endParaRPr>
          </a:p>
          <a:p>
            <a:pPr marL="141840" indent="-141480">
              <a:lnSpc>
                <a:spcPct val="90000"/>
              </a:lnSpc>
              <a:spcBef>
                <a:spcPts val="337"/>
              </a:spcBef>
              <a:buClr>
                <a:srgbClr val="000000"/>
              </a:buClr>
              <a:buFont typeface="Wingdings" charset="2"/>
              <a:buChar char=""/>
            </a:pPr>
            <a:r>
              <a:rPr lang="el-GR" sz="1200" b="0" strike="noStrike" spc="-1" dirty="0">
                <a:solidFill>
                  <a:srgbClr val="E64715"/>
                </a:solidFill>
                <a:latin typeface="Arial"/>
              </a:rPr>
              <a:t>Αναθεωρήστε τα μέτρα και κάντε οποιεσδήποτε πρόσθετες αλλαγές, εάν η κατάσταση του εργαζομένου αλλάξει στο μέλλον </a:t>
            </a:r>
            <a:endParaRPr lang="el-GR" sz="1200" b="0" strike="noStrike" spc="-1" dirty="0">
              <a:latin typeface="Arial"/>
            </a:endParaRPr>
          </a:p>
          <a:p>
            <a:pPr>
              <a:lnSpc>
                <a:spcPct val="100000"/>
              </a:lnSpc>
            </a:pPr>
            <a:endParaRPr lang="el-GR" sz="1200" b="0" strike="noStrike" spc="-1" dirty="0">
              <a:latin typeface="Arial"/>
            </a:endParaRPr>
          </a:p>
        </p:txBody>
      </p:sp>
      <p:sp>
        <p:nvSpPr>
          <p:cNvPr id="356" name="TextShape 3"/>
          <p:cNvSpPr txBox="1"/>
          <p:nvPr/>
        </p:nvSpPr>
        <p:spPr>
          <a:xfrm>
            <a:off x="3856680" y="9442080"/>
            <a:ext cx="2950200" cy="498240"/>
          </a:xfrm>
          <a:prstGeom prst="rect">
            <a:avLst/>
          </a:prstGeom>
          <a:noFill/>
          <a:ln>
            <a:noFill/>
          </a:ln>
        </p:spPr>
        <p:txBody>
          <a:bodyPr anchor="b"/>
          <a:lstStyle/>
          <a:p>
            <a:pPr algn="r">
              <a:lnSpc>
                <a:spcPct val="100000"/>
              </a:lnSpc>
            </a:pPr>
            <a:fld id="{271E1B4A-95ED-4BB3-9E57-17614B3E1B5C}" type="slidenum">
              <a:rPr lang="el-GR" sz="1200" b="0" strike="noStrike" spc="-1">
                <a:solidFill>
                  <a:srgbClr val="000000"/>
                </a:solidFill>
                <a:latin typeface="+mn-lt"/>
                <a:ea typeface="+mn-ea"/>
              </a:rPr>
              <a:pPr algn="r">
                <a:lnSpc>
                  <a:spcPct val="100000"/>
                </a:lnSpc>
              </a:pPr>
              <a:t>13</a:t>
            </a:fld>
            <a:endParaRPr lang="el-GR" sz="1200" b="0" strike="noStrike" spc="-1">
              <a:latin typeface="Times New Roman"/>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 name="PlaceHolder 1"/>
          <p:cNvSpPr>
            <a:spLocks noGrp="1" noRot="1" noChangeAspect="1"/>
          </p:cNvSpPr>
          <p:nvPr>
            <p:ph type="sldImg"/>
          </p:nvPr>
        </p:nvSpPr>
        <p:spPr>
          <a:xfrm>
            <a:off x="423863" y="1243013"/>
            <a:ext cx="5961062" cy="3354387"/>
          </a:xfrm>
          <a:prstGeom prst="rect">
            <a:avLst/>
          </a:prstGeom>
        </p:spPr>
      </p:sp>
      <p:sp>
        <p:nvSpPr>
          <p:cNvPr id="358" name="PlaceHolder 2"/>
          <p:cNvSpPr>
            <a:spLocks noGrp="1"/>
          </p:cNvSpPr>
          <p:nvPr>
            <p:ph type="body"/>
          </p:nvPr>
        </p:nvSpPr>
        <p:spPr>
          <a:xfrm>
            <a:off x="680760" y="4784040"/>
            <a:ext cx="5446800" cy="3913920"/>
          </a:xfrm>
          <a:prstGeom prst="rect">
            <a:avLst/>
          </a:prstGeom>
        </p:spPr>
        <p:txBody>
          <a:bodyPr/>
          <a:lstStyle/>
          <a:p>
            <a:pPr marL="216000" indent="-216000">
              <a:lnSpc>
                <a:spcPct val="100000"/>
              </a:lnSpc>
            </a:pPr>
            <a:r>
              <a:rPr lang="el-GR" sz="2000" b="0" strike="noStrike" spc="-1" dirty="0">
                <a:latin typeface="Arial"/>
              </a:rPr>
              <a:t>Οι περισσότεροι εργαζόμενοι με χρόνιες ΜΣΠ είναι σε θέση να συνεχίσουν να εργάζονται, υπό την προϋπόθεση ότι τους παρέχεται εύλογη μέριμνα για την πάθησή τους. </a:t>
            </a:r>
          </a:p>
          <a:p>
            <a:pPr marL="216000" indent="-216000">
              <a:lnSpc>
                <a:spcPct val="100000"/>
              </a:lnSpc>
            </a:pPr>
            <a:r>
              <a:rPr lang="el-GR" sz="2000" b="0" strike="noStrike" spc="-1" dirty="0">
                <a:latin typeface="Arial"/>
              </a:rPr>
              <a:t>Όλα αυτά τα μέτρα παρέχουν υποστήριξη σε έναν εργαζόμενο με χρόνια ΜΣΠ ώστε να μπορεί να συνεχίσει να εργάζεται. Κανένα από αυτά τα μέτρα δεν είναι περίπλοκο ή ακριβό. </a:t>
            </a:r>
          </a:p>
        </p:txBody>
      </p:sp>
      <p:sp>
        <p:nvSpPr>
          <p:cNvPr id="359" name="TextShape 3"/>
          <p:cNvSpPr txBox="1"/>
          <p:nvPr/>
        </p:nvSpPr>
        <p:spPr>
          <a:xfrm>
            <a:off x="3856680" y="9442080"/>
            <a:ext cx="2950200" cy="498240"/>
          </a:xfrm>
          <a:prstGeom prst="rect">
            <a:avLst/>
          </a:prstGeom>
          <a:noFill/>
          <a:ln>
            <a:noFill/>
          </a:ln>
        </p:spPr>
        <p:txBody>
          <a:bodyPr anchor="b"/>
          <a:lstStyle/>
          <a:p>
            <a:pPr algn="r">
              <a:lnSpc>
                <a:spcPct val="100000"/>
              </a:lnSpc>
            </a:pPr>
            <a:fld id="{10005662-0AB1-4BC3-8C84-DF4349680ED0}" type="slidenum">
              <a:rPr lang="el-GR" sz="1200" b="0" strike="noStrike" spc="-1">
                <a:solidFill>
                  <a:srgbClr val="000000"/>
                </a:solidFill>
                <a:latin typeface="+mn-lt"/>
                <a:ea typeface="+mn-ea"/>
              </a:rPr>
              <a:pPr algn="r">
                <a:lnSpc>
                  <a:spcPct val="100000"/>
                </a:lnSpc>
              </a:pPr>
              <a:t>14</a:t>
            </a:fld>
            <a:endParaRPr lang="el-GR" sz="1200" b="0" strike="noStrike" spc="-1">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39" name="PlaceHolder 1"/>
          <p:cNvSpPr>
            <a:spLocks noGrp="1"/>
          </p:cNvSpPr>
          <p:nvPr>
            <p:ph type="title"/>
          </p:nvPr>
        </p:nvSpPr>
        <p:spPr>
          <a:xfrm>
            <a:off x="450000" y="135000"/>
            <a:ext cx="7559640" cy="366840"/>
          </a:xfrm>
          <a:prstGeom prst="rect">
            <a:avLst/>
          </a:prstGeom>
        </p:spPr>
        <p:txBody>
          <a:bodyPr lIns="0" tIns="0" rIns="0" bIns="0" anchor="ctr"/>
          <a:lstStyle/>
          <a:p>
            <a:endParaRPr lang="en-US" sz="1800" b="0" strike="noStrike" spc="-1">
              <a:solidFill>
                <a:srgbClr val="000000"/>
              </a:solidFill>
              <a:latin typeface="Arial"/>
            </a:endParaRPr>
          </a:p>
        </p:txBody>
      </p:sp>
      <p:sp>
        <p:nvSpPr>
          <p:cNvPr id="40" name="PlaceHolder 2"/>
          <p:cNvSpPr>
            <a:spLocks noGrp="1"/>
          </p:cNvSpPr>
          <p:nvPr>
            <p:ph type="body"/>
          </p:nvPr>
        </p:nvSpPr>
        <p:spPr>
          <a:xfrm>
            <a:off x="450000" y="837000"/>
            <a:ext cx="755964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41" name="PlaceHolder 3"/>
          <p:cNvSpPr>
            <a:spLocks noGrp="1"/>
          </p:cNvSpPr>
          <p:nvPr>
            <p:ph type="body"/>
          </p:nvPr>
        </p:nvSpPr>
        <p:spPr>
          <a:xfrm>
            <a:off x="450000" y="2741040"/>
            <a:ext cx="7559640" cy="1738440"/>
          </a:xfrm>
          <a:prstGeom prst="rect">
            <a:avLst/>
          </a:prstGeom>
        </p:spPr>
        <p:txBody>
          <a:bodyPr lIns="0" tIns="0" rIns="0" bIns="0">
            <a:normAutofit/>
          </a:bodyPr>
          <a:lstStyle/>
          <a:p>
            <a:endParaRPr lang="en-US" sz="1020" b="1" strike="noStrike" spc="-1">
              <a:solidFill>
                <a:srgbClr val="003399"/>
              </a:solidFill>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42" name="PlaceHolder 1"/>
          <p:cNvSpPr>
            <a:spLocks noGrp="1"/>
          </p:cNvSpPr>
          <p:nvPr>
            <p:ph type="title"/>
          </p:nvPr>
        </p:nvSpPr>
        <p:spPr>
          <a:xfrm>
            <a:off x="450000" y="135000"/>
            <a:ext cx="7559640" cy="366840"/>
          </a:xfrm>
          <a:prstGeom prst="rect">
            <a:avLst/>
          </a:prstGeom>
        </p:spPr>
        <p:txBody>
          <a:bodyPr lIns="0" tIns="0" rIns="0" bIns="0" anchor="ctr"/>
          <a:lstStyle/>
          <a:p>
            <a:endParaRPr lang="en-US" sz="1800" b="0" strike="noStrike" spc="-1">
              <a:solidFill>
                <a:srgbClr val="000000"/>
              </a:solidFill>
              <a:latin typeface="Arial"/>
            </a:endParaRPr>
          </a:p>
        </p:txBody>
      </p:sp>
      <p:sp>
        <p:nvSpPr>
          <p:cNvPr id="43" name="PlaceHolder 2"/>
          <p:cNvSpPr>
            <a:spLocks noGrp="1"/>
          </p:cNvSpPr>
          <p:nvPr>
            <p:ph type="body"/>
          </p:nvPr>
        </p:nvSpPr>
        <p:spPr>
          <a:xfrm>
            <a:off x="450000" y="837000"/>
            <a:ext cx="368892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44" name="PlaceHolder 3"/>
          <p:cNvSpPr>
            <a:spLocks noGrp="1"/>
          </p:cNvSpPr>
          <p:nvPr>
            <p:ph type="body"/>
          </p:nvPr>
        </p:nvSpPr>
        <p:spPr>
          <a:xfrm>
            <a:off x="4323600" y="837000"/>
            <a:ext cx="368892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45" name="PlaceHolder 4"/>
          <p:cNvSpPr>
            <a:spLocks noGrp="1"/>
          </p:cNvSpPr>
          <p:nvPr>
            <p:ph type="body"/>
          </p:nvPr>
        </p:nvSpPr>
        <p:spPr>
          <a:xfrm>
            <a:off x="450000" y="2741040"/>
            <a:ext cx="368892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46" name="PlaceHolder 5"/>
          <p:cNvSpPr>
            <a:spLocks noGrp="1"/>
          </p:cNvSpPr>
          <p:nvPr>
            <p:ph type="body"/>
          </p:nvPr>
        </p:nvSpPr>
        <p:spPr>
          <a:xfrm>
            <a:off x="4323600" y="2741040"/>
            <a:ext cx="3688920" cy="1738440"/>
          </a:xfrm>
          <a:prstGeom prst="rect">
            <a:avLst/>
          </a:prstGeom>
        </p:spPr>
        <p:txBody>
          <a:bodyPr lIns="0" tIns="0" rIns="0" bIns="0">
            <a:normAutofit/>
          </a:bodyPr>
          <a:lstStyle/>
          <a:p>
            <a:endParaRPr lang="en-US" sz="1020" b="1" strike="noStrike" spc="-1">
              <a:solidFill>
                <a:srgbClr val="003399"/>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47" name="PlaceHolder 1"/>
          <p:cNvSpPr>
            <a:spLocks noGrp="1"/>
          </p:cNvSpPr>
          <p:nvPr>
            <p:ph type="title"/>
          </p:nvPr>
        </p:nvSpPr>
        <p:spPr>
          <a:xfrm>
            <a:off x="450000" y="135000"/>
            <a:ext cx="7559640" cy="366840"/>
          </a:xfrm>
          <a:prstGeom prst="rect">
            <a:avLst/>
          </a:prstGeom>
        </p:spPr>
        <p:txBody>
          <a:bodyPr lIns="0" tIns="0" rIns="0" bIns="0" anchor="ctr"/>
          <a:lstStyle/>
          <a:p>
            <a:endParaRPr lang="en-US" sz="1800" b="0" strike="noStrike" spc="-1">
              <a:solidFill>
                <a:srgbClr val="000000"/>
              </a:solidFill>
              <a:latin typeface="Arial"/>
            </a:endParaRPr>
          </a:p>
        </p:txBody>
      </p:sp>
      <p:sp>
        <p:nvSpPr>
          <p:cNvPr id="48" name="PlaceHolder 2"/>
          <p:cNvSpPr>
            <a:spLocks noGrp="1"/>
          </p:cNvSpPr>
          <p:nvPr>
            <p:ph type="body"/>
          </p:nvPr>
        </p:nvSpPr>
        <p:spPr>
          <a:xfrm>
            <a:off x="450000" y="837000"/>
            <a:ext cx="243396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49" name="PlaceHolder 3"/>
          <p:cNvSpPr>
            <a:spLocks noGrp="1"/>
          </p:cNvSpPr>
          <p:nvPr>
            <p:ph type="body"/>
          </p:nvPr>
        </p:nvSpPr>
        <p:spPr>
          <a:xfrm>
            <a:off x="3006000" y="837000"/>
            <a:ext cx="243396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50" name="PlaceHolder 4"/>
          <p:cNvSpPr>
            <a:spLocks noGrp="1"/>
          </p:cNvSpPr>
          <p:nvPr>
            <p:ph type="body"/>
          </p:nvPr>
        </p:nvSpPr>
        <p:spPr>
          <a:xfrm>
            <a:off x="5562000" y="837000"/>
            <a:ext cx="243396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51" name="PlaceHolder 5"/>
          <p:cNvSpPr>
            <a:spLocks noGrp="1"/>
          </p:cNvSpPr>
          <p:nvPr>
            <p:ph type="body"/>
          </p:nvPr>
        </p:nvSpPr>
        <p:spPr>
          <a:xfrm>
            <a:off x="450000" y="2741040"/>
            <a:ext cx="243396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52" name="PlaceHolder 6"/>
          <p:cNvSpPr>
            <a:spLocks noGrp="1"/>
          </p:cNvSpPr>
          <p:nvPr>
            <p:ph type="body"/>
          </p:nvPr>
        </p:nvSpPr>
        <p:spPr>
          <a:xfrm>
            <a:off x="3006000" y="2741040"/>
            <a:ext cx="243396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53" name="PlaceHolder 7"/>
          <p:cNvSpPr>
            <a:spLocks noGrp="1"/>
          </p:cNvSpPr>
          <p:nvPr>
            <p:ph type="body"/>
          </p:nvPr>
        </p:nvSpPr>
        <p:spPr>
          <a:xfrm>
            <a:off x="5562000" y="2741040"/>
            <a:ext cx="2433960" cy="1738440"/>
          </a:xfrm>
          <a:prstGeom prst="rect">
            <a:avLst/>
          </a:prstGeom>
        </p:spPr>
        <p:txBody>
          <a:bodyPr lIns="0" tIns="0" rIns="0" bIns="0">
            <a:normAutofit/>
          </a:bodyPr>
          <a:lstStyle/>
          <a:p>
            <a:endParaRPr lang="en-US" sz="1020" b="1" strike="noStrike" spc="-1">
              <a:solidFill>
                <a:srgbClr val="003399"/>
              </a:solidFill>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61" name="PlaceHolder 1"/>
          <p:cNvSpPr>
            <a:spLocks noGrp="1"/>
          </p:cNvSpPr>
          <p:nvPr>
            <p:ph type="title"/>
          </p:nvPr>
        </p:nvSpPr>
        <p:spPr>
          <a:xfrm>
            <a:off x="450000" y="135000"/>
            <a:ext cx="7559640" cy="366840"/>
          </a:xfrm>
          <a:prstGeom prst="rect">
            <a:avLst/>
          </a:prstGeom>
        </p:spPr>
        <p:txBody>
          <a:bodyPr lIns="0" tIns="0" rIns="0" bIns="0" anchor="ctr"/>
          <a:lstStyle/>
          <a:p>
            <a:endParaRPr lang="en-US" sz="1800" b="0" strike="noStrike" spc="-1">
              <a:solidFill>
                <a:srgbClr val="000000"/>
              </a:solidFill>
              <a:latin typeface="Arial"/>
            </a:endParaRPr>
          </a:p>
        </p:txBody>
      </p:sp>
      <p:sp>
        <p:nvSpPr>
          <p:cNvPr id="62" name="PlaceHolder 2"/>
          <p:cNvSpPr>
            <a:spLocks noGrp="1"/>
          </p:cNvSpPr>
          <p:nvPr>
            <p:ph type="subTitle"/>
          </p:nvPr>
        </p:nvSpPr>
        <p:spPr>
          <a:xfrm>
            <a:off x="450000" y="837000"/>
            <a:ext cx="7559640" cy="3644640"/>
          </a:xfrm>
          <a:prstGeom prst="rect">
            <a:avLst/>
          </a:prstGeom>
        </p:spPr>
        <p:txBody>
          <a:bodyPr lIns="0" tIns="0" rIns="0" bIns="0" anchor="ctr"/>
          <a:lstStyle/>
          <a:p>
            <a:pPr algn="ctr"/>
            <a:endParaRPr lang="el-GR"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450000" y="135000"/>
            <a:ext cx="7559640" cy="366840"/>
          </a:xfrm>
          <a:prstGeom prst="rect">
            <a:avLst/>
          </a:prstGeom>
        </p:spPr>
        <p:txBody>
          <a:bodyPr lIns="0" tIns="0" rIns="0" bIns="0" anchor="ctr"/>
          <a:lstStyle/>
          <a:p>
            <a:endParaRPr lang="en-US" sz="1800" b="0" strike="noStrike" spc="-1">
              <a:solidFill>
                <a:srgbClr val="000000"/>
              </a:solidFill>
              <a:latin typeface="Arial"/>
            </a:endParaRPr>
          </a:p>
        </p:txBody>
      </p:sp>
      <p:sp>
        <p:nvSpPr>
          <p:cNvPr id="64" name="PlaceHolder 2"/>
          <p:cNvSpPr>
            <a:spLocks noGrp="1"/>
          </p:cNvSpPr>
          <p:nvPr>
            <p:ph type="body"/>
          </p:nvPr>
        </p:nvSpPr>
        <p:spPr>
          <a:xfrm>
            <a:off x="450000" y="837000"/>
            <a:ext cx="7559640" cy="3644640"/>
          </a:xfrm>
          <a:prstGeom prst="rect">
            <a:avLst/>
          </a:prstGeom>
        </p:spPr>
        <p:txBody>
          <a:bodyPr lIns="0" tIns="0" rIns="0" bIns="0">
            <a:normAutofit/>
          </a:bodyPr>
          <a:lstStyle/>
          <a:p>
            <a:endParaRPr lang="en-US" sz="1020" b="1" strike="noStrike" spc="-1">
              <a:solidFill>
                <a:srgbClr val="003399"/>
              </a:solidFill>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450000" y="135000"/>
            <a:ext cx="7559640" cy="366840"/>
          </a:xfrm>
          <a:prstGeom prst="rect">
            <a:avLst/>
          </a:prstGeom>
        </p:spPr>
        <p:txBody>
          <a:bodyPr lIns="0" tIns="0" rIns="0" bIns="0" anchor="ctr"/>
          <a:lstStyle/>
          <a:p>
            <a:endParaRPr lang="en-US" sz="1800" b="0" strike="noStrike" spc="-1">
              <a:solidFill>
                <a:srgbClr val="000000"/>
              </a:solidFill>
              <a:latin typeface="Arial"/>
            </a:endParaRPr>
          </a:p>
        </p:txBody>
      </p:sp>
      <p:sp>
        <p:nvSpPr>
          <p:cNvPr id="66" name="PlaceHolder 2"/>
          <p:cNvSpPr>
            <a:spLocks noGrp="1"/>
          </p:cNvSpPr>
          <p:nvPr>
            <p:ph type="body"/>
          </p:nvPr>
        </p:nvSpPr>
        <p:spPr>
          <a:xfrm>
            <a:off x="450000" y="837000"/>
            <a:ext cx="3688920" cy="36446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67" name="PlaceHolder 3"/>
          <p:cNvSpPr>
            <a:spLocks noGrp="1"/>
          </p:cNvSpPr>
          <p:nvPr>
            <p:ph type="body"/>
          </p:nvPr>
        </p:nvSpPr>
        <p:spPr>
          <a:xfrm>
            <a:off x="4323600" y="837000"/>
            <a:ext cx="3688920" cy="3644640"/>
          </a:xfrm>
          <a:prstGeom prst="rect">
            <a:avLst/>
          </a:prstGeom>
        </p:spPr>
        <p:txBody>
          <a:bodyPr lIns="0" tIns="0" rIns="0" bIns="0">
            <a:normAutofit/>
          </a:bodyPr>
          <a:lstStyle/>
          <a:p>
            <a:endParaRPr lang="en-US" sz="1020" b="1" strike="noStrike" spc="-1">
              <a:solidFill>
                <a:srgbClr val="003399"/>
              </a:solidFill>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8" name="PlaceHolder 1"/>
          <p:cNvSpPr>
            <a:spLocks noGrp="1"/>
          </p:cNvSpPr>
          <p:nvPr>
            <p:ph type="title"/>
          </p:nvPr>
        </p:nvSpPr>
        <p:spPr>
          <a:xfrm>
            <a:off x="450000" y="135000"/>
            <a:ext cx="7559640" cy="366840"/>
          </a:xfrm>
          <a:prstGeom prst="rect">
            <a:avLst/>
          </a:prstGeom>
        </p:spPr>
        <p:txBody>
          <a:bodyPr lIns="0" tIns="0" rIns="0" bIns="0" anchor="ctr"/>
          <a:lstStyle/>
          <a:p>
            <a:endParaRPr lang="en-US" sz="1800" b="0" strike="noStrike" spc="-1">
              <a:solidFill>
                <a:srgbClr val="000000"/>
              </a:solidFill>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69" name="PlaceHolder 1"/>
          <p:cNvSpPr>
            <a:spLocks noGrp="1"/>
          </p:cNvSpPr>
          <p:nvPr>
            <p:ph type="subTitle"/>
          </p:nvPr>
        </p:nvSpPr>
        <p:spPr>
          <a:xfrm>
            <a:off x="450000" y="135000"/>
            <a:ext cx="7559640" cy="1701720"/>
          </a:xfrm>
          <a:prstGeom prst="rect">
            <a:avLst/>
          </a:prstGeom>
        </p:spPr>
        <p:txBody>
          <a:bodyPr lIns="0" tIns="0" rIns="0" bIns="0" anchor="ctr"/>
          <a:lstStyle/>
          <a:p>
            <a:pPr algn="ctr"/>
            <a:endParaRPr lang="el-GR"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450000" y="135000"/>
            <a:ext cx="7559640" cy="366840"/>
          </a:xfrm>
          <a:prstGeom prst="rect">
            <a:avLst/>
          </a:prstGeom>
        </p:spPr>
        <p:txBody>
          <a:bodyPr lIns="0" tIns="0" rIns="0" bIns="0" anchor="ctr"/>
          <a:lstStyle/>
          <a:p>
            <a:endParaRPr lang="en-US" sz="1800" b="0" strike="noStrike" spc="-1">
              <a:solidFill>
                <a:srgbClr val="000000"/>
              </a:solidFill>
              <a:latin typeface="Arial"/>
            </a:endParaRPr>
          </a:p>
        </p:txBody>
      </p:sp>
      <p:sp>
        <p:nvSpPr>
          <p:cNvPr id="71" name="PlaceHolder 2"/>
          <p:cNvSpPr>
            <a:spLocks noGrp="1"/>
          </p:cNvSpPr>
          <p:nvPr>
            <p:ph type="body"/>
          </p:nvPr>
        </p:nvSpPr>
        <p:spPr>
          <a:xfrm>
            <a:off x="450000" y="837000"/>
            <a:ext cx="368892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72" name="PlaceHolder 3"/>
          <p:cNvSpPr>
            <a:spLocks noGrp="1"/>
          </p:cNvSpPr>
          <p:nvPr>
            <p:ph type="body"/>
          </p:nvPr>
        </p:nvSpPr>
        <p:spPr>
          <a:xfrm>
            <a:off x="4323600" y="837000"/>
            <a:ext cx="3688920" cy="36446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73" name="PlaceHolder 4"/>
          <p:cNvSpPr>
            <a:spLocks noGrp="1"/>
          </p:cNvSpPr>
          <p:nvPr>
            <p:ph type="body"/>
          </p:nvPr>
        </p:nvSpPr>
        <p:spPr>
          <a:xfrm>
            <a:off x="450000" y="2741040"/>
            <a:ext cx="3688920" cy="1738440"/>
          </a:xfrm>
          <a:prstGeom prst="rect">
            <a:avLst/>
          </a:prstGeom>
        </p:spPr>
        <p:txBody>
          <a:bodyPr lIns="0" tIns="0" rIns="0" bIns="0">
            <a:normAutofit/>
          </a:bodyPr>
          <a:lstStyle/>
          <a:p>
            <a:endParaRPr lang="en-US" sz="1020" b="1" strike="noStrike" spc="-1">
              <a:solidFill>
                <a:srgbClr val="003399"/>
              </a:solidFill>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8" name="PlaceHolder 1"/>
          <p:cNvSpPr>
            <a:spLocks noGrp="1"/>
          </p:cNvSpPr>
          <p:nvPr>
            <p:ph type="title"/>
          </p:nvPr>
        </p:nvSpPr>
        <p:spPr>
          <a:xfrm>
            <a:off x="450000" y="135000"/>
            <a:ext cx="7559640" cy="366840"/>
          </a:xfrm>
          <a:prstGeom prst="rect">
            <a:avLst/>
          </a:prstGeom>
        </p:spPr>
        <p:txBody>
          <a:bodyPr lIns="0" tIns="0" rIns="0" bIns="0" anchor="ctr"/>
          <a:lstStyle/>
          <a:p>
            <a:endParaRPr lang="en-US" sz="1800" b="0" strike="noStrike" spc="-1">
              <a:solidFill>
                <a:srgbClr val="000000"/>
              </a:solidFill>
              <a:latin typeface="Arial"/>
            </a:endParaRPr>
          </a:p>
        </p:txBody>
      </p:sp>
      <p:sp>
        <p:nvSpPr>
          <p:cNvPr id="19" name="PlaceHolder 2"/>
          <p:cNvSpPr>
            <a:spLocks noGrp="1"/>
          </p:cNvSpPr>
          <p:nvPr>
            <p:ph type="subTitle"/>
          </p:nvPr>
        </p:nvSpPr>
        <p:spPr>
          <a:xfrm>
            <a:off x="450000" y="837000"/>
            <a:ext cx="7559640" cy="3644640"/>
          </a:xfrm>
          <a:prstGeom prst="rect">
            <a:avLst/>
          </a:prstGeom>
        </p:spPr>
        <p:txBody>
          <a:bodyPr lIns="0" tIns="0" rIns="0" bIns="0" anchor="ctr"/>
          <a:lstStyle/>
          <a:p>
            <a:pPr algn="ctr"/>
            <a:endParaRPr lang="el-GR"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74" name="PlaceHolder 1"/>
          <p:cNvSpPr>
            <a:spLocks noGrp="1"/>
          </p:cNvSpPr>
          <p:nvPr>
            <p:ph type="title"/>
          </p:nvPr>
        </p:nvSpPr>
        <p:spPr>
          <a:xfrm>
            <a:off x="450000" y="135000"/>
            <a:ext cx="7559640" cy="366840"/>
          </a:xfrm>
          <a:prstGeom prst="rect">
            <a:avLst/>
          </a:prstGeom>
        </p:spPr>
        <p:txBody>
          <a:bodyPr lIns="0" tIns="0" rIns="0" bIns="0" anchor="ctr"/>
          <a:lstStyle/>
          <a:p>
            <a:endParaRPr lang="en-US" sz="1800" b="0" strike="noStrike" spc="-1">
              <a:solidFill>
                <a:srgbClr val="000000"/>
              </a:solidFill>
              <a:latin typeface="Arial"/>
            </a:endParaRPr>
          </a:p>
        </p:txBody>
      </p:sp>
      <p:sp>
        <p:nvSpPr>
          <p:cNvPr id="75" name="PlaceHolder 2"/>
          <p:cNvSpPr>
            <a:spLocks noGrp="1"/>
          </p:cNvSpPr>
          <p:nvPr>
            <p:ph type="body"/>
          </p:nvPr>
        </p:nvSpPr>
        <p:spPr>
          <a:xfrm>
            <a:off x="450000" y="837000"/>
            <a:ext cx="3688920" cy="36446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76" name="PlaceHolder 3"/>
          <p:cNvSpPr>
            <a:spLocks noGrp="1"/>
          </p:cNvSpPr>
          <p:nvPr>
            <p:ph type="body"/>
          </p:nvPr>
        </p:nvSpPr>
        <p:spPr>
          <a:xfrm>
            <a:off x="4323600" y="837000"/>
            <a:ext cx="368892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77" name="PlaceHolder 4"/>
          <p:cNvSpPr>
            <a:spLocks noGrp="1"/>
          </p:cNvSpPr>
          <p:nvPr>
            <p:ph type="body"/>
          </p:nvPr>
        </p:nvSpPr>
        <p:spPr>
          <a:xfrm>
            <a:off x="4323600" y="2741040"/>
            <a:ext cx="3688920" cy="1738440"/>
          </a:xfrm>
          <a:prstGeom prst="rect">
            <a:avLst/>
          </a:prstGeom>
        </p:spPr>
        <p:txBody>
          <a:bodyPr lIns="0" tIns="0" rIns="0" bIns="0">
            <a:normAutofit/>
          </a:bodyPr>
          <a:lstStyle/>
          <a:p>
            <a:endParaRPr lang="en-US" sz="1020" b="1" strike="noStrike" spc="-1">
              <a:solidFill>
                <a:srgbClr val="003399"/>
              </a:solidFill>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450000" y="135000"/>
            <a:ext cx="7559640" cy="366840"/>
          </a:xfrm>
          <a:prstGeom prst="rect">
            <a:avLst/>
          </a:prstGeom>
        </p:spPr>
        <p:txBody>
          <a:bodyPr lIns="0" tIns="0" rIns="0" bIns="0" anchor="ctr"/>
          <a:lstStyle/>
          <a:p>
            <a:endParaRPr lang="en-US" sz="1800" b="0" strike="noStrike" spc="-1">
              <a:solidFill>
                <a:srgbClr val="000000"/>
              </a:solidFill>
              <a:latin typeface="Arial"/>
            </a:endParaRPr>
          </a:p>
        </p:txBody>
      </p:sp>
      <p:sp>
        <p:nvSpPr>
          <p:cNvPr id="79" name="PlaceHolder 2"/>
          <p:cNvSpPr>
            <a:spLocks noGrp="1"/>
          </p:cNvSpPr>
          <p:nvPr>
            <p:ph type="body"/>
          </p:nvPr>
        </p:nvSpPr>
        <p:spPr>
          <a:xfrm>
            <a:off x="450000" y="837000"/>
            <a:ext cx="368892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80" name="PlaceHolder 3"/>
          <p:cNvSpPr>
            <a:spLocks noGrp="1"/>
          </p:cNvSpPr>
          <p:nvPr>
            <p:ph type="body"/>
          </p:nvPr>
        </p:nvSpPr>
        <p:spPr>
          <a:xfrm>
            <a:off x="4323600" y="837000"/>
            <a:ext cx="368892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81" name="PlaceHolder 4"/>
          <p:cNvSpPr>
            <a:spLocks noGrp="1"/>
          </p:cNvSpPr>
          <p:nvPr>
            <p:ph type="body"/>
          </p:nvPr>
        </p:nvSpPr>
        <p:spPr>
          <a:xfrm>
            <a:off x="450000" y="2741040"/>
            <a:ext cx="7559640" cy="1738440"/>
          </a:xfrm>
          <a:prstGeom prst="rect">
            <a:avLst/>
          </a:prstGeom>
        </p:spPr>
        <p:txBody>
          <a:bodyPr lIns="0" tIns="0" rIns="0" bIns="0">
            <a:normAutofit/>
          </a:bodyPr>
          <a:lstStyle/>
          <a:p>
            <a:endParaRPr lang="en-US" sz="1020" b="1" strike="noStrike" spc="-1">
              <a:solidFill>
                <a:srgbClr val="003399"/>
              </a:solidFill>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82" name="PlaceHolder 1"/>
          <p:cNvSpPr>
            <a:spLocks noGrp="1"/>
          </p:cNvSpPr>
          <p:nvPr>
            <p:ph type="title"/>
          </p:nvPr>
        </p:nvSpPr>
        <p:spPr>
          <a:xfrm>
            <a:off x="450000" y="135000"/>
            <a:ext cx="7559640" cy="366840"/>
          </a:xfrm>
          <a:prstGeom prst="rect">
            <a:avLst/>
          </a:prstGeom>
        </p:spPr>
        <p:txBody>
          <a:bodyPr lIns="0" tIns="0" rIns="0" bIns="0" anchor="ctr"/>
          <a:lstStyle/>
          <a:p>
            <a:endParaRPr lang="en-US" sz="1800" b="0" strike="noStrike" spc="-1">
              <a:solidFill>
                <a:srgbClr val="000000"/>
              </a:solidFill>
              <a:latin typeface="Arial"/>
            </a:endParaRPr>
          </a:p>
        </p:txBody>
      </p:sp>
      <p:sp>
        <p:nvSpPr>
          <p:cNvPr id="83" name="PlaceHolder 2"/>
          <p:cNvSpPr>
            <a:spLocks noGrp="1"/>
          </p:cNvSpPr>
          <p:nvPr>
            <p:ph type="body"/>
          </p:nvPr>
        </p:nvSpPr>
        <p:spPr>
          <a:xfrm>
            <a:off x="450000" y="837000"/>
            <a:ext cx="755964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84" name="PlaceHolder 3"/>
          <p:cNvSpPr>
            <a:spLocks noGrp="1"/>
          </p:cNvSpPr>
          <p:nvPr>
            <p:ph type="body"/>
          </p:nvPr>
        </p:nvSpPr>
        <p:spPr>
          <a:xfrm>
            <a:off x="450000" y="2741040"/>
            <a:ext cx="7559640" cy="1738440"/>
          </a:xfrm>
          <a:prstGeom prst="rect">
            <a:avLst/>
          </a:prstGeom>
        </p:spPr>
        <p:txBody>
          <a:bodyPr lIns="0" tIns="0" rIns="0" bIns="0">
            <a:normAutofit/>
          </a:bodyPr>
          <a:lstStyle/>
          <a:p>
            <a:endParaRPr lang="en-US" sz="1020" b="1" strike="noStrike" spc="-1">
              <a:solidFill>
                <a:srgbClr val="003399"/>
              </a:solidFill>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85" name="PlaceHolder 1"/>
          <p:cNvSpPr>
            <a:spLocks noGrp="1"/>
          </p:cNvSpPr>
          <p:nvPr>
            <p:ph type="title"/>
          </p:nvPr>
        </p:nvSpPr>
        <p:spPr>
          <a:xfrm>
            <a:off x="450000" y="135000"/>
            <a:ext cx="7559640" cy="366840"/>
          </a:xfrm>
          <a:prstGeom prst="rect">
            <a:avLst/>
          </a:prstGeom>
        </p:spPr>
        <p:txBody>
          <a:bodyPr lIns="0" tIns="0" rIns="0" bIns="0" anchor="ctr"/>
          <a:lstStyle/>
          <a:p>
            <a:endParaRPr lang="en-US" sz="1800" b="0" strike="noStrike" spc="-1">
              <a:solidFill>
                <a:srgbClr val="000000"/>
              </a:solidFill>
              <a:latin typeface="Arial"/>
            </a:endParaRPr>
          </a:p>
        </p:txBody>
      </p:sp>
      <p:sp>
        <p:nvSpPr>
          <p:cNvPr id="86" name="PlaceHolder 2"/>
          <p:cNvSpPr>
            <a:spLocks noGrp="1"/>
          </p:cNvSpPr>
          <p:nvPr>
            <p:ph type="body"/>
          </p:nvPr>
        </p:nvSpPr>
        <p:spPr>
          <a:xfrm>
            <a:off x="450000" y="837000"/>
            <a:ext cx="368892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87" name="PlaceHolder 3"/>
          <p:cNvSpPr>
            <a:spLocks noGrp="1"/>
          </p:cNvSpPr>
          <p:nvPr>
            <p:ph type="body"/>
          </p:nvPr>
        </p:nvSpPr>
        <p:spPr>
          <a:xfrm>
            <a:off x="4323600" y="837000"/>
            <a:ext cx="368892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88" name="PlaceHolder 4"/>
          <p:cNvSpPr>
            <a:spLocks noGrp="1"/>
          </p:cNvSpPr>
          <p:nvPr>
            <p:ph type="body"/>
          </p:nvPr>
        </p:nvSpPr>
        <p:spPr>
          <a:xfrm>
            <a:off x="450000" y="2741040"/>
            <a:ext cx="368892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89" name="PlaceHolder 5"/>
          <p:cNvSpPr>
            <a:spLocks noGrp="1"/>
          </p:cNvSpPr>
          <p:nvPr>
            <p:ph type="body"/>
          </p:nvPr>
        </p:nvSpPr>
        <p:spPr>
          <a:xfrm>
            <a:off x="4323600" y="2741040"/>
            <a:ext cx="3688920" cy="1738440"/>
          </a:xfrm>
          <a:prstGeom prst="rect">
            <a:avLst/>
          </a:prstGeom>
        </p:spPr>
        <p:txBody>
          <a:bodyPr lIns="0" tIns="0" rIns="0" bIns="0">
            <a:normAutofit/>
          </a:bodyPr>
          <a:lstStyle/>
          <a:p>
            <a:endParaRPr lang="en-US" sz="1020" b="1" strike="noStrike" spc="-1">
              <a:solidFill>
                <a:srgbClr val="003399"/>
              </a:solidFill>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450000" y="135000"/>
            <a:ext cx="7559640" cy="366840"/>
          </a:xfrm>
          <a:prstGeom prst="rect">
            <a:avLst/>
          </a:prstGeom>
        </p:spPr>
        <p:txBody>
          <a:bodyPr lIns="0" tIns="0" rIns="0" bIns="0" anchor="ctr"/>
          <a:lstStyle/>
          <a:p>
            <a:endParaRPr lang="en-US" sz="1800" b="0" strike="noStrike" spc="-1">
              <a:solidFill>
                <a:srgbClr val="000000"/>
              </a:solidFill>
              <a:latin typeface="Arial"/>
            </a:endParaRPr>
          </a:p>
        </p:txBody>
      </p:sp>
      <p:sp>
        <p:nvSpPr>
          <p:cNvPr id="91" name="PlaceHolder 2"/>
          <p:cNvSpPr>
            <a:spLocks noGrp="1"/>
          </p:cNvSpPr>
          <p:nvPr>
            <p:ph type="body"/>
          </p:nvPr>
        </p:nvSpPr>
        <p:spPr>
          <a:xfrm>
            <a:off x="450000" y="837000"/>
            <a:ext cx="243396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92" name="PlaceHolder 3"/>
          <p:cNvSpPr>
            <a:spLocks noGrp="1"/>
          </p:cNvSpPr>
          <p:nvPr>
            <p:ph type="body"/>
          </p:nvPr>
        </p:nvSpPr>
        <p:spPr>
          <a:xfrm>
            <a:off x="3006000" y="837000"/>
            <a:ext cx="243396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93" name="PlaceHolder 4"/>
          <p:cNvSpPr>
            <a:spLocks noGrp="1"/>
          </p:cNvSpPr>
          <p:nvPr>
            <p:ph type="body"/>
          </p:nvPr>
        </p:nvSpPr>
        <p:spPr>
          <a:xfrm>
            <a:off x="5562000" y="837000"/>
            <a:ext cx="243396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94" name="PlaceHolder 5"/>
          <p:cNvSpPr>
            <a:spLocks noGrp="1"/>
          </p:cNvSpPr>
          <p:nvPr>
            <p:ph type="body"/>
          </p:nvPr>
        </p:nvSpPr>
        <p:spPr>
          <a:xfrm>
            <a:off x="450000" y="2741040"/>
            <a:ext cx="243396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95" name="PlaceHolder 6"/>
          <p:cNvSpPr>
            <a:spLocks noGrp="1"/>
          </p:cNvSpPr>
          <p:nvPr>
            <p:ph type="body"/>
          </p:nvPr>
        </p:nvSpPr>
        <p:spPr>
          <a:xfrm>
            <a:off x="3006000" y="2741040"/>
            <a:ext cx="243396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96" name="PlaceHolder 7"/>
          <p:cNvSpPr>
            <a:spLocks noGrp="1"/>
          </p:cNvSpPr>
          <p:nvPr>
            <p:ph type="body"/>
          </p:nvPr>
        </p:nvSpPr>
        <p:spPr>
          <a:xfrm>
            <a:off x="5562000" y="2741040"/>
            <a:ext cx="2433960" cy="1738440"/>
          </a:xfrm>
          <a:prstGeom prst="rect">
            <a:avLst/>
          </a:prstGeom>
        </p:spPr>
        <p:txBody>
          <a:bodyPr lIns="0" tIns="0" rIns="0" bIns="0">
            <a:normAutofit/>
          </a:bodyPr>
          <a:lstStyle/>
          <a:p>
            <a:endParaRPr lang="en-US" sz="1020" b="1" strike="noStrike" spc="-1">
              <a:solidFill>
                <a:srgbClr val="003399"/>
              </a:solidFill>
              <a:latin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05" name="PlaceHolder 1"/>
          <p:cNvSpPr>
            <a:spLocks noGrp="1"/>
          </p:cNvSpPr>
          <p:nvPr>
            <p:ph type="title"/>
          </p:nvPr>
        </p:nvSpPr>
        <p:spPr>
          <a:xfrm>
            <a:off x="450000" y="135000"/>
            <a:ext cx="7559640" cy="366840"/>
          </a:xfrm>
          <a:prstGeom prst="rect">
            <a:avLst/>
          </a:prstGeom>
        </p:spPr>
        <p:txBody>
          <a:bodyPr lIns="0" tIns="0" rIns="0" bIns="0" anchor="ctr"/>
          <a:lstStyle/>
          <a:p>
            <a:endParaRPr lang="en-US" sz="1800" b="0" strike="noStrike" spc="-1">
              <a:solidFill>
                <a:srgbClr val="000000"/>
              </a:solidFill>
              <a:latin typeface="Arial"/>
            </a:endParaRPr>
          </a:p>
        </p:txBody>
      </p:sp>
      <p:sp>
        <p:nvSpPr>
          <p:cNvPr id="106" name="PlaceHolder 2"/>
          <p:cNvSpPr>
            <a:spLocks noGrp="1"/>
          </p:cNvSpPr>
          <p:nvPr>
            <p:ph type="subTitle"/>
          </p:nvPr>
        </p:nvSpPr>
        <p:spPr>
          <a:xfrm>
            <a:off x="450000" y="837000"/>
            <a:ext cx="7559640" cy="3644640"/>
          </a:xfrm>
          <a:prstGeom prst="rect">
            <a:avLst/>
          </a:prstGeom>
        </p:spPr>
        <p:txBody>
          <a:bodyPr lIns="0" tIns="0" rIns="0" bIns="0" anchor="ctr"/>
          <a:lstStyle/>
          <a:p>
            <a:pPr algn="ctr"/>
            <a:endParaRPr lang="el-GR" sz="3200" b="0" strike="noStrike" spc="-1">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07" name="PlaceHolder 1"/>
          <p:cNvSpPr>
            <a:spLocks noGrp="1"/>
          </p:cNvSpPr>
          <p:nvPr>
            <p:ph type="title"/>
          </p:nvPr>
        </p:nvSpPr>
        <p:spPr>
          <a:xfrm>
            <a:off x="450000" y="135000"/>
            <a:ext cx="7559640" cy="366840"/>
          </a:xfrm>
          <a:prstGeom prst="rect">
            <a:avLst/>
          </a:prstGeom>
        </p:spPr>
        <p:txBody>
          <a:bodyPr lIns="0" tIns="0" rIns="0" bIns="0" anchor="ctr"/>
          <a:lstStyle/>
          <a:p>
            <a:endParaRPr lang="en-US" sz="1800" b="0" strike="noStrike" spc="-1">
              <a:solidFill>
                <a:srgbClr val="000000"/>
              </a:solidFill>
              <a:latin typeface="Arial"/>
            </a:endParaRPr>
          </a:p>
        </p:txBody>
      </p:sp>
      <p:sp>
        <p:nvSpPr>
          <p:cNvPr id="108" name="PlaceHolder 2"/>
          <p:cNvSpPr>
            <a:spLocks noGrp="1"/>
          </p:cNvSpPr>
          <p:nvPr>
            <p:ph type="body"/>
          </p:nvPr>
        </p:nvSpPr>
        <p:spPr>
          <a:xfrm>
            <a:off x="450000" y="837000"/>
            <a:ext cx="7559640" cy="3644640"/>
          </a:xfrm>
          <a:prstGeom prst="rect">
            <a:avLst/>
          </a:prstGeom>
        </p:spPr>
        <p:txBody>
          <a:bodyPr lIns="0" tIns="0" rIns="0" bIns="0">
            <a:normAutofit/>
          </a:bodyPr>
          <a:lstStyle/>
          <a:p>
            <a:endParaRPr lang="en-US" sz="1020" b="1" strike="noStrike" spc="-1">
              <a:solidFill>
                <a:srgbClr val="003399"/>
              </a:solidFill>
              <a:latin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450000" y="135000"/>
            <a:ext cx="7559640" cy="366840"/>
          </a:xfrm>
          <a:prstGeom prst="rect">
            <a:avLst/>
          </a:prstGeom>
        </p:spPr>
        <p:txBody>
          <a:bodyPr lIns="0" tIns="0" rIns="0" bIns="0" anchor="ctr"/>
          <a:lstStyle/>
          <a:p>
            <a:endParaRPr lang="en-US" sz="1800" b="0" strike="noStrike" spc="-1">
              <a:solidFill>
                <a:srgbClr val="000000"/>
              </a:solidFill>
              <a:latin typeface="Arial"/>
            </a:endParaRPr>
          </a:p>
        </p:txBody>
      </p:sp>
      <p:sp>
        <p:nvSpPr>
          <p:cNvPr id="110" name="PlaceHolder 2"/>
          <p:cNvSpPr>
            <a:spLocks noGrp="1"/>
          </p:cNvSpPr>
          <p:nvPr>
            <p:ph type="body"/>
          </p:nvPr>
        </p:nvSpPr>
        <p:spPr>
          <a:xfrm>
            <a:off x="450000" y="837000"/>
            <a:ext cx="3688920" cy="36446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111" name="PlaceHolder 3"/>
          <p:cNvSpPr>
            <a:spLocks noGrp="1"/>
          </p:cNvSpPr>
          <p:nvPr>
            <p:ph type="body"/>
          </p:nvPr>
        </p:nvSpPr>
        <p:spPr>
          <a:xfrm>
            <a:off x="4323600" y="837000"/>
            <a:ext cx="3688920" cy="3644640"/>
          </a:xfrm>
          <a:prstGeom prst="rect">
            <a:avLst/>
          </a:prstGeom>
        </p:spPr>
        <p:txBody>
          <a:bodyPr lIns="0" tIns="0" rIns="0" bIns="0">
            <a:normAutofit/>
          </a:bodyPr>
          <a:lstStyle/>
          <a:p>
            <a:endParaRPr lang="en-US" sz="1020" b="1" strike="noStrike" spc="-1">
              <a:solidFill>
                <a:srgbClr val="003399"/>
              </a:solidFill>
              <a:latin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12" name="PlaceHolder 1"/>
          <p:cNvSpPr>
            <a:spLocks noGrp="1"/>
          </p:cNvSpPr>
          <p:nvPr>
            <p:ph type="title"/>
          </p:nvPr>
        </p:nvSpPr>
        <p:spPr>
          <a:xfrm>
            <a:off x="450000" y="135000"/>
            <a:ext cx="7559640" cy="366840"/>
          </a:xfrm>
          <a:prstGeom prst="rect">
            <a:avLst/>
          </a:prstGeom>
        </p:spPr>
        <p:txBody>
          <a:bodyPr lIns="0" tIns="0" rIns="0" bIns="0" anchor="ctr"/>
          <a:lstStyle/>
          <a:p>
            <a:endParaRPr lang="en-US" sz="1800" b="0" strike="noStrike" spc="-1">
              <a:solidFill>
                <a:srgbClr val="000000"/>
              </a:solid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0" name="PlaceHolder 1"/>
          <p:cNvSpPr>
            <a:spLocks noGrp="1"/>
          </p:cNvSpPr>
          <p:nvPr>
            <p:ph type="title"/>
          </p:nvPr>
        </p:nvSpPr>
        <p:spPr>
          <a:xfrm>
            <a:off x="450000" y="135000"/>
            <a:ext cx="7559640" cy="366840"/>
          </a:xfrm>
          <a:prstGeom prst="rect">
            <a:avLst/>
          </a:prstGeom>
        </p:spPr>
        <p:txBody>
          <a:bodyPr lIns="0" tIns="0" rIns="0" bIns="0" anchor="ctr"/>
          <a:lstStyle/>
          <a:p>
            <a:endParaRPr lang="en-US" sz="1800" b="0" strike="noStrike" spc="-1">
              <a:solidFill>
                <a:srgbClr val="000000"/>
              </a:solidFill>
              <a:latin typeface="Arial"/>
            </a:endParaRPr>
          </a:p>
        </p:txBody>
      </p:sp>
      <p:sp>
        <p:nvSpPr>
          <p:cNvPr id="21" name="PlaceHolder 2"/>
          <p:cNvSpPr>
            <a:spLocks noGrp="1"/>
          </p:cNvSpPr>
          <p:nvPr>
            <p:ph type="body"/>
          </p:nvPr>
        </p:nvSpPr>
        <p:spPr>
          <a:xfrm>
            <a:off x="450000" y="837000"/>
            <a:ext cx="7559640" cy="3644640"/>
          </a:xfrm>
          <a:prstGeom prst="rect">
            <a:avLst/>
          </a:prstGeom>
        </p:spPr>
        <p:txBody>
          <a:bodyPr lIns="0" tIns="0" rIns="0" bIns="0">
            <a:normAutofit/>
          </a:bodyPr>
          <a:lstStyle/>
          <a:p>
            <a:endParaRPr lang="en-US" sz="1020" b="1" strike="noStrike" spc="-1">
              <a:solidFill>
                <a:srgbClr val="003399"/>
              </a:solidFill>
              <a:latin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13" name="PlaceHolder 1"/>
          <p:cNvSpPr>
            <a:spLocks noGrp="1"/>
          </p:cNvSpPr>
          <p:nvPr>
            <p:ph type="subTitle"/>
          </p:nvPr>
        </p:nvSpPr>
        <p:spPr>
          <a:xfrm>
            <a:off x="450000" y="135000"/>
            <a:ext cx="7559640" cy="1701720"/>
          </a:xfrm>
          <a:prstGeom prst="rect">
            <a:avLst/>
          </a:prstGeom>
        </p:spPr>
        <p:txBody>
          <a:bodyPr lIns="0" tIns="0" rIns="0" bIns="0" anchor="ctr"/>
          <a:lstStyle/>
          <a:p>
            <a:pPr algn="ctr"/>
            <a:endParaRPr lang="el-GR" sz="3200" b="0" strike="noStrike" spc="-1">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450000" y="135000"/>
            <a:ext cx="7559640" cy="366840"/>
          </a:xfrm>
          <a:prstGeom prst="rect">
            <a:avLst/>
          </a:prstGeom>
        </p:spPr>
        <p:txBody>
          <a:bodyPr lIns="0" tIns="0" rIns="0" bIns="0" anchor="ctr"/>
          <a:lstStyle/>
          <a:p>
            <a:endParaRPr lang="en-US" sz="1800" b="0" strike="noStrike" spc="-1">
              <a:solidFill>
                <a:srgbClr val="000000"/>
              </a:solidFill>
              <a:latin typeface="Arial"/>
            </a:endParaRPr>
          </a:p>
        </p:txBody>
      </p:sp>
      <p:sp>
        <p:nvSpPr>
          <p:cNvPr id="115" name="PlaceHolder 2"/>
          <p:cNvSpPr>
            <a:spLocks noGrp="1"/>
          </p:cNvSpPr>
          <p:nvPr>
            <p:ph type="body"/>
          </p:nvPr>
        </p:nvSpPr>
        <p:spPr>
          <a:xfrm>
            <a:off x="450000" y="837000"/>
            <a:ext cx="368892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116" name="PlaceHolder 3"/>
          <p:cNvSpPr>
            <a:spLocks noGrp="1"/>
          </p:cNvSpPr>
          <p:nvPr>
            <p:ph type="body"/>
          </p:nvPr>
        </p:nvSpPr>
        <p:spPr>
          <a:xfrm>
            <a:off x="4323600" y="837000"/>
            <a:ext cx="3688920" cy="36446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117" name="PlaceHolder 4"/>
          <p:cNvSpPr>
            <a:spLocks noGrp="1"/>
          </p:cNvSpPr>
          <p:nvPr>
            <p:ph type="body"/>
          </p:nvPr>
        </p:nvSpPr>
        <p:spPr>
          <a:xfrm>
            <a:off x="450000" y="2741040"/>
            <a:ext cx="3688920" cy="1738440"/>
          </a:xfrm>
          <a:prstGeom prst="rect">
            <a:avLst/>
          </a:prstGeom>
        </p:spPr>
        <p:txBody>
          <a:bodyPr lIns="0" tIns="0" rIns="0" bIns="0">
            <a:normAutofit/>
          </a:bodyPr>
          <a:lstStyle/>
          <a:p>
            <a:endParaRPr lang="en-US" sz="1020" b="1" strike="noStrike" spc="-1">
              <a:solidFill>
                <a:srgbClr val="003399"/>
              </a:solidFill>
              <a:latin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450000" y="135000"/>
            <a:ext cx="7559640" cy="366840"/>
          </a:xfrm>
          <a:prstGeom prst="rect">
            <a:avLst/>
          </a:prstGeom>
        </p:spPr>
        <p:txBody>
          <a:bodyPr lIns="0" tIns="0" rIns="0" bIns="0" anchor="ctr"/>
          <a:lstStyle/>
          <a:p>
            <a:endParaRPr lang="en-US" sz="1800" b="0" strike="noStrike" spc="-1">
              <a:solidFill>
                <a:srgbClr val="000000"/>
              </a:solidFill>
              <a:latin typeface="Arial"/>
            </a:endParaRPr>
          </a:p>
        </p:txBody>
      </p:sp>
      <p:sp>
        <p:nvSpPr>
          <p:cNvPr id="119" name="PlaceHolder 2"/>
          <p:cNvSpPr>
            <a:spLocks noGrp="1"/>
          </p:cNvSpPr>
          <p:nvPr>
            <p:ph type="body"/>
          </p:nvPr>
        </p:nvSpPr>
        <p:spPr>
          <a:xfrm>
            <a:off x="450000" y="837000"/>
            <a:ext cx="3688920" cy="36446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120" name="PlaceHolder 3"/>
          <p:cNvSpPr>
            <a:spLocks noGrp="1"/>
          </p:cNvSpPr>
          <p:nvPr>
            <p:ph type="body"/>
          </p:nvPr>
        </p:nvSpPr>
        <p:spPr>
          <a:xfrm>
            <a:off x="4323600" y="837000"/>
            <a:ext cx="368892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121" name="PlaceHolder 4"/>
          <p:cNvSpPr>
            <a:spLocks noGrp="1"/>
          </p:cNvSpPr>
          <p:nvPr>
            <p:ph type="body"/>
          </p:nvPr>
        </p:nvSpPr>
        <p:spPr>
          <a:xfrm>
            <a:off x="4323600" y="2741040"/>
            <a:ext cx="3688920" cy="1738440"/>
          </a:xfrm>
          <a:prstGeom prst="rect">
            <a:avLst/>
          </a:prstGeom>
        </p:spPr>
        <p:txBody>
          <a:bodyPr lIns="0" tIns="0" rIns="0" bIns="0">
            <a:normAutofit/>
          </a:bodyPr>
          <a:lstStyle/>
          <a:p>
            <a:endParaRPr lang="en-US" sz="1020" b="1" strike="noStrike" spc="-1">
              <a:solidFill>
                <a:srgbClr val="003399"/>
              </a:solidFill>
              <a:latin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22" name="PlaceHolder 1"/>
          <p:cNvSpPr>
            <a:spLocks noGrp="1"/>
          </p:cNvSpPr>
          <p:nvPr>
            <p:ph type="title"/>
          </p:nvPr>
        </p:nvSpPr>
        <p:spPr>
          <a:xfrm>
            <a:off x="450000" y="135000"/>
            <a:ext cx="7559640" cy="366840"/>
          </a:xfrm>
          <a:prstGeom prst="rect">
            <a:avLst/>
          </a:prstGeom>
        </p:spPr>
        <p:txBody>
          <a:bodyPr lIns="0" tIns="0" rIns="0" bIns="0" anchor="ctr"/>
          <a:lstStyle/>
          <a:p>
            <a:endParaRPr lang="en-US" sz="1800" b="0" strike="noStrike" spc="-1">
              <a:solidFill>
                <a:srgbClr val="000000"/>
              </a:solidFill>
              <a:latin typeface="Arial"/>
            </a:endParaRPr>
          </a:p>
        </p:txBody>
      </p:sp>
      <p:sp>
        <p:nvSpPr>
          <p:cNvPr id="123" name="PlaceHolder 2"/>
          <p:cNvSpPr>
            <a:spLocks noGrp="1"/>
          </p:cNvSpPr>
          <p:nvPr>
            <p:ph type="body"/>
          </p:nvPr>
        </p:nvSpPr>
        <p:spPr>
          <a:xfrm>
            <a:off x="450000" y="837000"/>
            <a:ext cx="368892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124" name="PlaceHolder 3"/>
          <p:cNvSpPr>
            <a:spLocks noGrp="1"/>
          </p:cNvSpPr>
          <p:nvPr>
            <p:ph type="body"/>
          </p:nvPr>
        </p:nvSpPr>
        <p:spPr>
          <a:xfrm>
            <a:off x="4323600" y="837000"/>
            <a:ext cx="368892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125" name="PlaceHolder 4"/>
          <p:cNvSpPr>
            <a:spLocks noGrp="1"/>
          </p:cNvSpPr>
          <p:nvPr>
            <p:ph type="body"/>
          </p:nvPr>
        </p:nvSpPr>
        <p:spPr>
          <a:xfrm>
            <a:off x="450000" y="2741040"/>
            <a:ext cx="7559640" cy="1738440"/>
          </a:xfrm>
          <a:prstGeom prst="rect">
            <a:avLst/>
          </a:prstGeom>
        </p:spPr>
        <p:txBody>
          <a:bodyPr lIns="0" tIns="0" rIns="0" bIns="0">
            <a:normAutofit/>
          </a:bodyPr>
          <a:lstStyle/>
          <a:p>
            <a:endParaRPr lang="en-US" sz="1020" b="1" strike="noStrike" spc="-1">
              <a:solidFill>
                <a:srgbClr val="003399"/>
              </a:solidFill>
              <a:latin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450000" y="135000"/>
            <a:ext cx="7559640" cy="366840"/>
          </a:xfrm>
          <a:prstGeom prst="rect">
            <a:avLst/>
          </a:prstGeom>
        </p:spPr>
        <p:txBody>
          <a:bodyPr lIns="0" tIns="0" rIns="0" bIns="0" anchor="ctr"/>
          <a:lstStyle/>
          <a:p>
            <a:endParaRPr lang="en-US" sz="1800" b="0" strike="noStrike" spc="-1">
              <a:solidFill>
                <a:srgbClr val="000000"/>
              </a:solidFill>
              <a:latin typeface="Arial"/>
            </a:endParaRPr>
          </a:p>
        </p:txBody>
      </p:sp>
      <p:sp>
        <p:nvSpPr>
          <p:cNvPr id="127" name="PlaceHolder 2"/>
          <p:cNvSpPr>
            <a:spLocks noGrp="1"/>
          </p:cNvSpPr>
          <p:nvPr>
            <p:ph type="body"/>
          </p:nvPr>
        </p:nvSpPr>
        <p:spPr>
          <a:xfrm>
            <a:off x="450000" y="837000"/>
            <a:ext cx="755964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128" name="PlaceHolder 3"/>
          <p:cNvSpPr>
            <a:spLocks noGrp="1"/>
          </p:cNvSpPr>
          <p:nvPr>
            <p:ph type="body"/>
          </p:nvPr>
        </p:nvSpPr>
        <p:spPr>
          <a:xfrm>
            <a:off x="450000" y="2741040"/>
            <a:ext cx="7559640" cy="1738440"/>
          </a:xfrm>
          <a:prstGeom prst="rect">
            <a:avLst/>
          </a:prstGeom>
        </p:spPr>
        <p:txBody>
          <a:bodyPr lIns="0" tIns="0" rIns="0" bIns="0">
            <a:normAutofit/>
          </a:bodyPr>
          <a:lstStyle/>
          <a:p>
            <a:endParaRPr lang="en-US" sz="1020" b="1" strike="noStrike" spc="-1">
              <a:solidFill>
                <a:srgbClr val="003399"/>
              </a:solidFill>
              <a:latin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29" name="PlaceHolder 1"/>
          <p:cNvSpPr>
            <a:spLocks noGrp="1"/>
          </p:cNvSpPr>
          <p:nvPr>
            <p:ph type="title"/>
          </p:nvPr>
        </p:nvSpPr>
        <p:spPr>
          <a:xfrm>
            <a:off x="450000" y="135000"/>
            <a:ext cx="7559640" cy="366840"/>
          </a:xfrm>
          <a:prstGeom prst="rect">
            <a:avLst/>
          </a:prstGeom>
        </p:spPr>
        <p:txBody>
          <a:bodyPr lIns="0" tIns="0" rIns="0" bIns="0" anchor="ctr"/>
          <a:lstStyle/>
          <a:p>
            <a:endParaRPr lang="en-US" sz="1800" b="0" strike="noStrike" spc="-1">
              <a:solidFill>
                <a:srgbClr val="000000"/>
              </a:solidFill>
              <a:latin typeface="Arial"/>
            </a:endParaRPr>
          </a:p>
        </p:txBody>
      </p:sp>
      <p:sp>
        <p:nvSpPr>
          <p:cNvPr id="130" name="PlaceHolder 2"/>
          <p:cNvSpPr>
            <a:spLocks noGrp="1"/>
          </p:cNvSpPr>
          <p:nvPr>
            <p:ph type="body"/>
          </p:nvPr>
        </p:nvSpPr>
        <p:spPr>
          <a:xfrm>
            <a:off x="450000" y="837000"/>
            <a:ext cx="368892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131" name="PlaceHolder 3"/>
          <p:cNvSpPr>
            <a:spLocks noGrp="1"/>
          </p:cNvSpPr>
          <p:nvPr>
            <p:ph type="body"/>
          </p:nvPr>
        </p:nvSpPr>
        <p:spPr>
          <a:xfrm>
            <a:off x="4323600" y="837000"/>
            <a:ext cx="368892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132" name="PlaceHolder 4"/>
          <p:cNvSpPr>
            <a:spLocks noGrp="1"/>
          </p:cNvSpPr>
          <p:nvPr>
            <p:ph type="body"/>
          </p:nvPr>
        </p:nvSpPr>
        <p:spPr>
          <a:xfrm>
            <a:off x="450000" y="2741040"/>
            <a:ext cx="368892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133" name="PlaceHolder 5"/>
          <p:cNvSpPr>
            <a:spLocks noGrp="1"/>
          </p:cNvSpPr>
          <p:nvPr>
            <p:ph type="body"/>
          </p:nvPr>
        </p:nvSpPr>
        <p:spPr>
          <a:xfrm>
            <a:off x="4323600" y="2741040"/>
            <a:ext cx="3688920" cy="1738440"/>
          </a:xfrm>
          <a:prstGeom prst="rect">
            <a:avLst/>
          </a:prstGeom>
        </p:spPr>
        <p:txBody>
          <a:bodyPr lIns="0" tIns="0" rIns="0" bIns="0">
            <a:normAutofit/>
          </a:bodyPr>
          <a:lstStyle/>
          <a:p>
            <a:endParaRPr lang="en-US" sz="1020" b="1" strike="noStrike" spc="-1">
              <a:solidFill>
                <a:srgbClr val="003399"/>
              </a:solidFill>
              <a:latin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34" name="PlaceHolder 1"/>
          <p:cNvSpPr>
            <a:spLocks noGrp="1"/>
          </p:cNvSpPr>
          <p:nvPr>
            <p:ph type="title"/>
          </p:nvPr>
        </p:nvSpPr>
        <p:spPr>
          <a:xfrm>
            <a:off x="450000" y="135000"/>
            <a:ext cx="7559640" cy="366840"/>
          </a:xfrm>
          <a:prstGeom prst="rect">
            <a:avLst/>
          </a:prstGeom>
        </p:spPr>
        <p:txBody>
          <a:bodyPr lIns="0" tIns="0" rIns="0" bIns="0" anchor="ctr"/>
          <a:lstStyle/>
          <a:p>
            <a:endParaRPr lang="en-US" sz="1800" b="0" strike="noStrike" spc="-1">
              <a:solidFill>
                <a:srgbClr val="000000"/>
              </a:solidFill>
              <a:latin typeface="Arial"/>
            </a:endParaRPr>
          </a:p>
        </p:txBody>
      </p:sp>
      <p:sp>
        <p:nvSpPr>
          <p:cNvPr id="135" name="PlaceHolder 2"/>
          <p:cNvSpPr>
            <a:spLocks noGrp="1"/>
          </p:cNvSpPr>
          <p:nvPr>
            <p:ph type="body"/>
          </p:nvPr>
        </p:nvSpPr>
        <p:spPr>
          <a:xfrm>
            <a:off x="450000" y="837000"/>
            <a:ext cx="243396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136" name="PlaceHolder 3"/>
          <p:cNvSpPr>
            <a:spLocks noGrp="1"/>
          </p:cNvSpPr>
          <p:nvPr>
            <p:ph type="body"/>
          </p:nvPr>
        </p:nvSpPr>
        <p:spPr>
          <a:xfrm>
            <a:off x="3006000" y="837000"/>
            <a:ext cx="243396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137" name="PlaceHolder 4"/>
          <p:cNvSpPr>
            <a:spLocks noGrp="1"/>
          </p:cNvSpPr>
          <p:nvPr>
            <p:ph type="body"/>
          </p:nvPr>
        </p:nvSpPr>
        <p:spPr>
          <a:xfrm>
            <a:off x="5562000" y="837000"/>
            <a:ext cx="243396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138" name="PlaceHolder 5"/>
          <p:cNvSpPr>
            <a:spLocks noGrp="1"/>
          </p:cNvSpPr>
          <p:nvPr>
            <p:ph type="body"/>
          </p:nvPr>
        </p:nvSpPr>
        <p:spPr>
          <a:xfrm>
            <a:off x="450000" y="2741040"/>
            <a:ext cx="243396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139" name="PlaceHolder 6"/>
          <p:cNvSpPr>
            <a:spLocks noGrp="1"/>
          </p:cNvSpPr>
          <p:nvPr>
            <p:ph type="body"/>
          </p:nvPr>
        </p:nvSpPr>
        <p:spPr>
          <a:xfrm>
            <a:off x="3006000" y="2741040"/>
            <a:ext cx="243396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140" name="PlaceHolder 7"/>
          <p:cNvSpPr>
            <a:spLocks noGrp="1"/>
          </p:cNvSpPr>
          <p:nvPr>
            <p:ph type="body"/>
          </p:nvPr>
        </p:nvSpPr>
        <p:spPr>
          <a:xfrm>
            <a:off x="5562000" y="2741040"/>
            <a:ext cx="2433960" cy="1738440"/>
          </a:xfrm>
          <a:prstGeom prst="rect">
            <a:avLst/>
          </a:prstGeom>
        </p:spPr>
        <p:txBody>
          <a:bodyPr lIns="0" tIns="0" rIns="0" bIns="0">
            <a:normAutofit/>
          </a:bodyPr>
          <a:lstStyle/>
          <a:p>
            <a:endParaRPr lang="en-US" sz="1020" b="1" strike="noStrike" spc="-1">
              <a:solidFill>
                <a:srgbClr val="003399"/>
              </a:solidFill>
              <a:latin typeface="Aria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48" name="PlaceHolder 1"/>
          <p:cNvSpPr>
            <a:spLocks noGrp="1"/>
          </p:cNvSpPr>
          <p:nvPr>
            <p:ph type="title"/>
          </p:nvPr>
        </p:nvSpPr>
        <p:spPr>
          <a:xfrm>
            <a:off x="450000" y="135000"/>
            <a:ext cx="7559640" cy="366840"/>
          </a:xfrm>
          <a:prstGeom prst="rect">
            <a:avLst/>
          </a:prstGeom>
        </p:spPr>
        <p:txBody>
          <a:bodyPr lIns="0" tIns="0" rIns="0" bIns="0" anchor="ctr"/>
          <a:lstStyle/>
          <a:p>
            <a:endParaRPr lang="en-US" sz="1800" b="0" strike="noStrike" spc="-1">
              <a:solidFill>
                <a:srgbClr val="000000"/>
              </a:solidFill>
              <a:latin typeface="Arial"/>
            </a:endParaRPr>
          </a:p>
        </p:txBody>
      </p:sp>
      <p:sp>
        <p:nvSpPr>
          <p:cNvPr id="149" name="PlaceHolder 2"/>
          <p:cNvSpPr>
            <a:spLocks noGrp="1"/>
          </p:cNvSpPr>
          <p:nvPr>
            <p:ph type="subTitle"/>
          </p:nvPr>
        </p:nvSpPr>
        <p:spPr>
          <a:xfrm>
            <a:off x="450000" y="837000"/>
            <a:ext cx="7559640" cy="3644640"/>
          </a:xfrm>
          <a:prstGeom prst="rect">
            <a:avLst/>
          </a:prstGeom>
        </p:spPr>
        <p:txBody>
          <a:bodyPr lIns="0" tIns="0" rIns="0" bIns="0" anchor="ctr"/>
          <a:lstStyle/>
          <a:p>
            <a:pPr algn="ctr"/>
            <a:endParaRPr lang="el-GR" sz="3200" b="0" strike="noStrike" spc="-1">
              <a:latin typeface="Aria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50" name="PlaceHolder 1"/>
          <p:cNvSpPr>
            <a:spLocks noGrp="1"/>
          </p:cNvSpPr>
          <p:nvPr>
            <p:ph type="title"/>
          </p:nvPr>
        </p:nvSpPr>
        <p:spPr>
          <a:xfrm>
            <a:off x="450000" y="135000"/>
            <a:ext cx="7559640" cy="366840"/>
          </a:xfrm>
          <a:prstGeom prst="rect">
            <a:avLst/>
          </a:prstGeom>
        </p:spPr>
        <p:txBody>
          <a:bodyPr lIns="0" tIns="0" rIns="0" bIns="0" anchor="ctr"/>
          <a:lstStyle/>
          <a:p>
            <a:endParaRPr lang="en-US" sz="1800" b="0" strike="noStrike" spc="-1">
              <a:solidFill>
                <a:srgbClr val="000000"/>
              </a:solidFill>
              <a:latin typeface="Arial"/>
            </a:endParaRPr>
          </a:p>
        </p:txBody>
      </p:sp>
      <p:sp>
        <p:nvSpPr>
          <p:cNvPr id="151" name="PlaceHolder 2"/>
          <p:cNvSpPr>
            <a:spLocks noGrp="1"/>
          </p:cNvSpPr>
          <p:nvPr>
            <p:ph type="body"/>
          </p:nvPr>
        </p:nvSpPr>
        <p:spPr>
          <a:xfrm>
            <a:off x="450000" y="837000"/>
            <a:ext cx="7559640" cy="3644640"/>
          </a:xfrm>
          <a:prstGeom prst="rect">
            <a:avLst/>
          </a:prstGeom>
        </p:spPr>
        <p:txBody>
          <a:bodyPr lIns="0" tIns="0" rIns="0" bIns="0">
            <a:normAutofit/>
          </a:bodyPr>
          <a:lstStyle/>
          <a:p>
            <a:endParaRPr lang="en-US" sz="1020" b="1" strike="noStrike" spc="-1">
              <a:solidFill>
                <a:srgbClr val="003399"/>
              </a:solidFill>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450000" y="135000"/>
            <a:ext cx="7559640" cy="366840"/>
          </a:xfrm>
          <a:prstGeom prst="rect">
            <a:avLst/>
          </a:prstGeom>
        </p:spPr>
        <p:txBody>
          <a:bodyPr lIns="0" tIns="0" rIns="0" bIns="0" anchor="ctr"/>
          <a:lstStyle/>
          <a:p>
            <a:endParaRPr lang="en-US" sz="1800" b="0" strike="noStrike" spc="-1">
              <a:solidFill>
                <a:srgbClr val="000000"/>
              </a:solidFill>
              <a:latin typeface="Arial"/>
            </a:endParaRPr>
          </a:p>
        </p:txBody>
      </p:sp>
      <p:sp>
        <p:nvSpPr>
          <p:cNvPr id="23" name="PlaceHolder 2"/>
          <p:cNvSpPr>
            <a:spLocks noGrp="1"/>
          </p:cNvSpPr>
          <p:nvPr>
            <p:ph type="body"/>
          </p:nvPr>
        </p:nvSpPr>
        <p:spPr>
          <a:xfrm>
            <a:off x="450000" y="837000"/>
            <a:ext cx="3688920" cy="36446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24" name="PlaceHolder 3"/>
          <p:cNvSpPr>
            <a:spLocks noGrp="1"/>
          </p:cNvSpPr>
          <p:nvPr>
            <p:ph type="body"/>
          </p:nvPr>
        </p:nvSpPr>
        <p:spPr>
          <a:xfrm>
            <a:off x="4323600" y="837000"/>
            <a:ext cx="3688920" cy="3644640"/>
          </a:xfrm>
          <a:prstGeom prst="rect">
            <a:avLst/>
          </a:prstGeom>
        </p:spPr>
        <p:txBody>
          <a:bodyPr lIns="0" tIns="0" rIns="0" bIns="0">
            <a:normAutofit/>
          </a:bodyPr>
          <a:lstStyle/>
          <a:p>
            <a:endParaRPr lang="en-US" sz="1020" b="1" strike="noStrike" spc="-1">
              <a:solidFill>
                <a:srgbClr val="003399"/>
              </a:solidFill>
              <a:latin typeface="Aria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450000" y="135000"/>
            <a:ext cx="7559640" cy="366840"/>
          </a:xfrm>
          <a:prstGeom prst="rect">
            <a:avLst/>
          </a:prstGeom>
        </p:spPr>
        <p:txBody>
          <a:bodyPr lIns="0" tIns="0" rIns="0" bIns="0" anchor="ctr"/>
          <a:lstStyle/>
          <a:p>
            <a:endParaRPr lang="en-US" sz="1800" b="0" strike="noStrike" spc="-1">
              <a:solidFill>
                <a:srgbClr val="000000"/>
              </a:solidFill>
              <a:latin typeface="Arial"/>
            </a:endParaRPr>
          </a:p>
        </p:txBody>
      </p:sp>
      <p:sp>
        <p:nvSpPr>
          <p:cNvPr id="153" name="PlaceHolder 2"/>
          <p:cNvSpPr>
            <a:spLocks noGrp="1"/>
          </p:cNvSpPr>
          <p:nvPr>
            <p:ph type="body"/>
          </p:nvPr>
        </p:nvSpPr>
        <p:spPr>
          <a:xfrm>
            <a:off x="450000" y="837000"/>
            <a:ext cx="3688920" cy="36446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154" name="PlaceHolder 3"/>
          <p:cNvSpPr>
            <a:spLocks noGrp="1"/>
          </p:cNvSpPr>
          <p:nvPr>
            <p:ph type="body"/>
          </p:nvPr>
        </p:nvSpPr>
        <p:spPr>
          <a:xfrm>
            <a:off x="4323600" y="837000"/>
            <a:ext cx="3688920" cy="3644640"/>
          </a:xfrm>
          <a:prstGeom prst="rect">
            <a:avLst/>
          </a:prstGeom>
        </p:spPr>
        <p:txBody>
          <a:bodyPr lIns="0" tIns="0" rIns="0" bIns="0">
            <a:normAutofit/>
          </a:bodyPr>
          <a:lstStyle/>
          <a:p>
            <a:endParaRPr lang="en-US" sz="1020" b="1" strike="noStrike" spc="-1">
              <a:solidFill>
                <a:srgbClr val="003399"/>
              </a:solidFill>
              <a:latin typeface="Aria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55" name="PlaceHolder 1"/>
          <p:cNvSpPr>
            <a:spLocks noGrp="1"/>
          </p:cNvSpPr>
          <p:nvPr>
            <p:ph type="title"/>
          </p:nvPr>
        </p:nvSpPr>
        <p:spPr>
          <a:xfrm>
            <a:off x="450000" y="135000"/>
            <a:ext cx="7559640" cy="366840"/>
          </a:xfrm>
          <a:prstGeom prst="rect">
            <a:avLst/>
          </a:prstGeom>
        </p:spPr>
        <p:txBody>
          <a:bodyPr lIns="0" tIns="0" rIns="0" bIns="0" anchor="ctr"/>
          <a:lstStyle/>
          <a:p>
            <a:endParaRPr lang="en-US" sz="1800" b="0" strike="noStrike" spc="-1">
              <a:solidFill>
                <a:srgbClr val="000000"/>
              </a:solidFill>
              <a:latin typeface="Aria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56" name="PlaceHolder 1"/>
          <p:cNvSpPr>
            <a:spLocks noGrp="1"/>
          </p:cNvSpPr>
          <p:nvPr>
            <p:ph type="subTitle"/>
          </p:nvPr>
        </p:nvSpPr>
        <p:spPr>
          <a:xfrm>
            <a:off x="450000" y="135000"/>
            <a:ext cx="7559640" cy="1701720"/>
          </a:xfrm>
          <a:prstGeom prst="rect">
            <a:avLst/>
          </a:prstGeom>
        </p:spPr>
        <p:txBody>
          <a:bodyPr lIns="0" tIns="0" rIns="0" bIns="0" anchor="ctr"/>
          <a:lstStyle/>
          <a:p>
            <a:pPr algn="ctr"/>
            <a:endParaRPr lang="el-GR" sz="3200" b="0" strike="noStrike" spc="-1">
              <a:latin typeface="Aria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57" name="PlaceHolder 1"/>
          <p:cNvSpPr>
            <a:spLocks noGrp="1"/>
          </p:cNvSpPr>
          <p:nvPr>
            <p:ph type="title"/>
          </p:nvPr>
        </p:nvSpPr>
        <p:spPr>
          <a:xfrm>
            <a:off x="450000" y="135000"/>
            <a:ext cx="7559640" cy="366840"/>
          </a:xfrm>
          <a:prstGeom prst="rect">
            <a:avLst/>
          </a:prstGeom>
        </p:spPr>
        <p:txBody>
          <a:bodyPr lIns="0" tIns="0" rIns="0" bIns="0" anchor="ctr"/>
          <a:lstStyle/>
          <a:p>
            <a:endParaRPr lang="en-US" sz="1800" b="0" strike="noStrike" spc="-1">
              <a:solidFill>
                <a:srgbClr val="000000"/>
              </a:solidFill>
              <a:latin typeface="Arial"/>
            </a:endParaRPr>
          </a:p>
        </p:txBody>
      </p:sp>
      <p:sp>
        <p:nvSpPr>
          <p:cNvPr id="158" name="PlaceHolder 2"/>
          <p:cNvSpPr>
            <a:spLocks noGrp="1"/>
          </p:cNvSpPr>
          <p:nvPr>
            <p:ph type="body"/>
          </p:nvPr>
        </p:nvSpPr>
        <p:spPr>
          <a:xfrm>
            <a:off x="450000" y="837000"/>
            <a:ext cx="368892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159" name="PlaceHolder 3"/>
          <p:cNvSpPr>
            <a:spLocks noGrp="1"/>
          </p:cNvSpPr>
          <p:nvPr>
            <p:ph type="body"/>
          </p:nvPr>
        </p:nvSpPr>
        <p:spPr>
          <a:xfrm>
            <a:off x="4323600" y="837000"/>
            <a:ext cx="3688920" cy="36446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160" name="PlaceHolder 4"/>
          <p:cNvSpPr>
            <a:spLocks noGrp="1"/>
          </p:cNvSpPr>
          <p:nvPr>
            <p:ph type="body"/>
          </p:nvPr>
        </p:nvSpPr>
        <p:spPr>
          <a:xfrm>
            <a:off x="450000" y="2741040"/>
            <a:ext cx="3688920" cy="1738440"/>
          </a:xfrm>
          <a:prstGeom prst="rect">
            <a:avLst/>
          </a:prstGeom>
        </p:spPr>
        <p:txBody>
          <a:bodyPr lIns="0" tIns="0" rIns="0" bIns="0">
            <a:normAutofit/>
          </a:bodyPr>
          <a:lstStyle/>
          <a:p>
            <a:endParaRPr lang="en-US" sz="1020" b="1" strike="noStrike" spc="-1">
              <a:solidFill>
                <a:srgbClr val="003399"/>
              </a:solidFill>
              <a:latin typeface="Aria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61" name="PlaceHolder 1"/>
          <p:cNvSpPr>
            <a:spLocks noGrp="1"/>
          </p:cNvSpPr>
          <p:nvPr>
            <p:ph type="title"/>
          </p:nvPr>
        </p:nvSpPr>
        <p:spPr>
          <a:xfrm>
            <a:off x="450000" y="135000"/>
            <a:ext cx="7559640" cy="366840"/>
          </a:xfrm>
          <a:prstGeom prst="rect">
            <a:avLst/>
          </a:prstGeom>
        </p:spPr>
        <p:txBody>
          <a:bodyPr lIns="0" tIns="0" rIns="0" bIns="0" anchor="ctr"/>
          <a:lstStyle/>
          <a:p>
            <a:endParaRPr lang="en-US" sz="1800" b="0" strike="noStrike" spc="-1">
              <a:solidFill>
                <a:srgbClr val="000000"/>
              </a:solidFill>
              <a:latin typeface="Arial"/>
            </a:endParaRPr>
          </a:p>
        </p:txBody>
      </p:sp>
      <p:sp>
        <p:nvSpPr>
          <p:cNvPr id="162" name="PlaceHolder 2"/>
          <p:cNvSpPr>
            <a:spLocks noGrp="1"/>
          </p:cNvSpPr>
          <p:nvPr>
            <p:ph type="body"/>
          </p:nvPr>
        </p:nvSpPr>
        <p:spPr>
          <a:xfrm>
            <a:off x="450000" y="837000"/>
            <a:ext cx="3688920" cy="36446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163" name="PlaceHolder 3"/>
          <p:cNvSpPr>
            <a:spLocks noGrp="1"/>
          </p:cNvSpPr>
          <p:nvPr>
            <p:ph type="body"/>
          </p:nvPr>
        </p:nvSpPr>
        <p:spPr>
          <a:xfrm>
            <a:off x="4323600" y="837000"/>
            <a:ext cx="368892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164" name="PlaceHolder 4"/>
          <p:cNvSpPr>
            <a:spLocks noGrp="1"/>
          </p:cNvSpPr>
          <p:nvPr>
            <p:ph type="body"/>
          </p:nvPr>
        </p:nvSpPr>
        <p:spPr>
          <a:xfrm>
            <a:off x="4323600" y="2741040"/>
            <a:ext cx="3688920" cy="1738440"/>
          </a:xfrm>
          <a:prstGeom prst="rect">
            <a:avLst/>
          </a:prstGeom>
        </p:spPr>
        <p:txBody>
          <a:bodyPr lIns="0" tIns="0" rIns="0" bIns="0">
            <a:normAutofit/>
          </a:bodyPr>
          <a:lstStyle/>
          <a:p>
            <a:endParaRPr lang="en-US" sz="1020" b="1" strike="noStrike" spc="-1">
              <a:solidFill>
                <a:srgbClr val="003399"/>
              </a:solidFill>
              <a:latin typeface="Aria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65" name="PlaceHolder 1"/>
          <p:cNvSpPr>
            <a:spLocks noGrp="1"/>
          </p:cNvSpPr>
          <p:nvPr>
            <p:ph type="title"/>
          </p:nvPr>
        </p:nvSpPr>
        <p:spPr>
          <a:xfrm>
            <a:off x="450000" y="135000"/>
            <a:ext cx="7559640" cy="366840"/>
          </a:xfrm>
          <a:prstGeom prst="rect">
            <a:avLst/>
          </a:prstGeom>
        </p:spPr>
        <p:txBody>
          <a:bodyPr lIns="0" tIns="0" rIns="0" bIns="0" anchor="ctr"/>
          <a:lstStyle/>
          <a:p>
            <a:endParaRPr lang="en-US" sz="1800" b="0" strike="noStrike" spc="-1">
              <a:solidFill>
                <a:srgbClr val="000000"/>
              </a:solidFill>
              <a:latin typeface="Arial"/>
            </a:endParaRPr>
          </a:p>
        </p:txBody>
      </p:sp>
      <p:sp>
        <p:nvSpPr>
          <p:cNvPr id="166" name="PlaceHolder 2"/>
          <p:cNvSpPr>
            <a:spLocks noGrp="1"/>
          </p:cNvSpPr>
          <p:nvPr>
            <p:ph type="body"/>
          </p:nvPr>
        </p:nvSpPr>
        <p:spPr>
          <a:xfrm>
            <a:off x="450000" y="837000"/>
            <a:ext cx="368892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167" name="PlaceHolder 3"/>
          <p:cNvSpPr>
            <a:spLocks noGrp="1"/>
          </p:cNvSpPr>
          <p:nvPr>
            <p:ph type="body"/>
          </p:nvPr>
        </p:nvSpPr>
        <p:spPr>
          <a:xfrm>
            <a:off x="4323600" y="837000"/>
            <a:ext cx="368892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168" name="PlaceHolder 4"/>
          <p:cNvSpPr>
            <a:spLocks noGrp="1"/>
          </p:cNvSpPr>
          <p:nvPr>
            <p:ph type="body"/>
          </p:nvPr>
        </p:nvSpPr>
        <p:spPr>
          <a:xfrm>
            <a:off x="450000" y="2741040"/>
            <a:ext cx="7559640" cy="1738440"/>
          </a:xfrm>
          <a:prstGeom prst="rect">
            <a:avLst/>
          </a:prstGeom>
        </p:spPr>
        <p:txBody>
          <a:bodyPr lIns="0" tIns="0" rIns="0" bIns="0">
            <a:normAutofit/>
          </a:bodyPr>
          <a:lstStyle/>
          <a:p>
            <a:endParaRPr lang="en-US" sz="1020" b="1" strike="noStrike" spc="-1">
              <a:solidFill>
                <a:srgbClr val="003399"/>
              </a:solidFill>
              <a:latin typeface="Aria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69" name="PlaceHolder 1"/>
          <p:cNvSpPr>
            <a:spLocks noGrp="1"/>
          </p:cNvSpPr>
          <p:nvPr>
            <p:ph type="title"/>
          </p:nvPr>
        </p:nvSpPr>
        <p:spPr>
          <a:xfrm>
            <a:off x="450000" y="135000"/>
            <a:ext cx="7559640" cy="366840"/>
          </a:xfrm>
          <a:prstGeom prst="rect">
            <a:avLst/>
          </a:prstGeom>
        </p:spPr>
        <p:txBody>
          <a:bodyPr lIns="0" tIns="0" rIns="0" bIns="0" anchor="ctr"/>
          <a:lstStyle/>
          <a:p>
            <a:endParaRPr lang="en-US" sz="1800" b="0" strike="noStrike" spc="-1">
              <a:solidFill>
                <a:srgbClr val="000000"/>
              </a:solidFill>
              <a:latin typeface="Arial"/>
            </a:endParaRPr>
          </a:p>
        </p:txBody>
      </p:sp>
      <p:sp>
        <p:nvSpPr>
          <p:cNvPr id="170" name="PlaceHolder 2"/>
          <p:cNvSpPr>
            <a:spLocks noGrp="1"/>
          </p:cNvSpPr>
          <p:nvPr>
            <p:ph type="body"/>
          </p:nvPr>
        </p:nvSpPr>
        <p:spPr>
          <a:xfrm>
            <a:off x="450000" y="837000"/>
            <a:ext cx="755964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171" name="PlaceHolder 3"/>
          <p:cNvSpPr>
            <a:spLocks noGrp="1"/>
          </p:cNvSpPr>
          <p:nvPr>
            <p:ph type="body"/>
          </p:nvPr>
        </p:nvSpPr>
        <p:spPr>
          <a:xfrm>
            <a:off x="450000" y="2741040"/>
            <a:ext cx="7559640" cy="1738440"/>
          </a:xfrm>
          <a:prstGeom prst="rect">
            <a:avLst/>
          </a:prstGeom>
        </p:spPr>
        <p:txBody>
          <a:bodyPr lIns="0" tIns="0" rIns="0" bIns="0">
            <a:normAutofit/>
          </a:bodyPr>
          <a:lstStyle/>
          <a:p>
            <a:endParaRPr lang="en-US" sz="1020" b="1" strike="noStrike" spc="-1">
              <a:solidFill>
                <a:srgbClr val="003399"/>
              </a:solidFill>
              <a:latin typeface="Aria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72" name="PlaceHolder 1"/>
          <p:cNvSpPr>
            <a:spLocks noGrp="1"/>
          </p:cNvSpPr>
          <p:nvPr>
            <p:ph type="title"/>
          </p:nvPr>
        </p:nvSpPr>
        <p:spPr>
          <a:xfrm>
            <a:off x="450000" y="135000"/>
            <a:ext cx="7559640" cy="366840"/>
          </a:xfrm>
          <a:prstGeom prst="rect">
            <a:avLst/>
          </a:prstGeom>
        </p:spPr>
        <p:txBody>
          <a:bodyPr lIns="0" tIns="0" rIns="0" bIns="0" anchor="ctr"/>
          <a:lstStyle/>
          <a:p>
            <a:endParaRPr lang="en-US" sz="1800" b="0" strike="noStrike" spc="-1">
              <a:solidFill>
                <a:srgbClr val="000000"/>
              </a:solidFill>
              <a:latin typeface="Arial"/>
            </a:endParaRPr>
          </a:p>
        </p:txBody>
      </p:sp>
      <p:sp>
        <p:nvSpPr>
          <p:cNvPr id="173" name="PlaceHolder 2"/>
          <p:cNvSpPr>
            <a:spLocks noGrp="1"/>
          </p:cNvSpPr>
          <p:nvPr>
            <p:ph type="body"/>
          </p:nvPr>
        </p:nvSpPr>
        <p:spPr>
          <a:xfrm>
            <a:off x="450000" y="837000"/>
            <a:ext cx="368892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174" name="PlaceHolder 3"/>
          <p:cNvSpPr>
            <a:spLocks noGrp="1"/>
          </p:cNvSpPr>
          <p:nvPr>
            <p:ph type="body"/>
          </p:nvPr>
        </p:nvSpPr>
        <p:spPr>
          <a:xfrm>
            <a:off x="4323600" y="837000"/>
            <a:ext cx="368892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175" name="PlaceHolder 4"/>
          <p:cNvSpPr>
            <a:spLocks noGrp="1"/>
          </p:cNvSpPr>
          <p:nvPr>
            <p:ph type="body"/>
          </p:nvPr>
        </p:nvSpPr>
        <p:spPr>
          <a:xfrm>
            <a:off x="450000" y="2741040"/>
            <a:ext cx="368892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176" name="PlaceHolder 5"/>
          <p:cNvSpPr>
            <a:spLocks noGrp="1"/>
          </p:cNvSpPr>
          <p:nvPr>
            <p:ph type="body"/>
          </p:nvPr>
        </p:nvSpPr>
        <p:spPr>
          <a:xfrm>
            <a:off x="4323600" y="2741040"/>
            <a:ext cx="3688920" cy="1738440"/>
          </a:xfrm>
          <a:prstGeom prst="rect">
            <a:avLst/>
          </a:prstGeom>
        </p:spPr>
        <p:txBody>
          <a:bodyPr lIns="0" tIns="0" rIns="0" bIns="0">
            <a:normAutofit/>
          </a:bodyPr>
          <a:lstStyle/>
          <a:p>
            <a:endParaRPr lang="en-US" sz="1020" b="1" strike="noStrike" spc="-1">
              <a:solidFill>
                <a:srgbClr val="003399"/>
              </a:solidFill>
              <a:latin typeface="Aria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77" name="PlaceHolder 1"/>
          <p:cNvSpPr>
            <a:spLocks noGrp="1"/>
          </p:cNvSpPr>
          <p:nvPr>
            <p:ph type="title"/>
          </p:nvPr>
        </p:nvSpPr>
        <p:spPr>
          <a:xfrm>
            <a:off x="450000" y="135000"/>
            <a:ext cx="7559640" cy="366840"/>
          </a:xfrm>
          <a:prstGeom prst="rect">
            <a:avLst/>
          </a:prstGeom>
        </p:spPr>
        <p:txBody>
          <a:bodyPr lIns="0" tIns="0" rIns="0" bIns="0" anchor="ctr"/>
          <a:lstStyle/>
          <a:p>
            <a:endParaRPr lang="en-US" sz="1800" b="0" strike="noStrike" spc="-1">
              <a:solidFill>
                <a:srgbClr val="000000"/>
              </a:solidFill>
              <a:latin typeface="Arial"/>
            </a:endParaRPr>
          </a:p>
        </p:txBody>
      </p:sp>
      <p:sp>
        <p:nvSpPr>
          <p:cNvPr id="178" name="PlaceHolder 2"/>
          <p:cNvSpPr>
            <a:spLocks noGrp="1"/>
          </p:cNvSpPr>
          <p:nvPr>
            <p:ph type="body"/>
          </p:nvPr>
        </p:nvSpPr>
        <p:spPr>
          <a:xfrm>
            <a:off x="450000" y="837000"/>
            <a:ext cx="243396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179" name="PlaceHolder 3"/>
          <p:cNvSpPr>
            <a:spLocks noGrp="1"/>
          </p:cNvSpPr>
          <p:nvPr>
            <p:ph type="body"/>
          </p:nvPr>
        </p:nvSpPr>
        <p:spPr>
          <a:xfrm>
            <a:off x="3006000" y="837000"/>
            <a:ext cx="243396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180" name="PlaceHolder 4"/>
          <p:cNvSpPr>
            <a:spLocks noGrp="1"/>
          </p:cNvSpPr>
          <p:nvPr>
            <p:ph type="body"/>
          </p:nvPr>
        </p:nvSpPr>
        <p:spPr>
          <a:xfrm>
            <a:off x="5562000" y="837000"/>
            <a:ext cx="243396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181" name="PlaceHolder 5"/>
          <p:cNvSpPr>
            <a:spLocks noGrp="1"/>
          </p:cNvSpPr>
          <p:nvPr>
            <p:ph type="body"/>
          </p:nvPr>
        </p:nvSpPr>
        <p:spPr>
          <a:xfrm>
            <a:off x="450000" y="2741040"/>
            <a:ext cx="243396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182" name="PlaceHolder 6"/>
          <p:cNvSpPr>
            <a:spLocks noGrp="1"/>
          </p:cNvSpPr>
          <p:nvPr>
            <p:ph type="body"/>
          </p:nvPr>
        </p:nvSpPr>
        <p:spPr>
          <a:xfrm>
            <a:off x="3006000" y="2741040"/>
            <a:ext cx="243396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183" name="PlaceHolder 7"/>
          <p:cNvSpPr>
            <a:spLocks noGrp="1"/>
          </p:cNvSpPr>
          <p:nvPr>
            <p:ph type="body"/>
          </p:nvPr>
        </p:nvSpPr>
        <p:spPr>
          <a:xfrm>
            <a:off x="5562000" y="2741040"/>
            <a:ext cx="2433960" cy="1738440"/>
          </a:xfrm>
          <a:prstGeom prst="rect">
            <a:avLst/>
          </a:prstGeom>
        </p:spPr>
        <p:txBody>
          <a:bodyPr lIns="0" tIns="0" rIns="0" bIns="0">
            <a:normAutofit/>
          </a:bodyPr>
          <a:lstStyle/>
          <a:p>
            <a:endParaRPr lang="en-US" sz="1020" b="1" strike="noStrike" spc="-1">
              <a:solidFill>
                <a:srgbClr val="003399"/>
              </a:solidFill>
              <a:latin typeface="Aria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5" name="PlaceHolder 1"/>
          <p:cNvSpPr>
            <a:spLocks noGrp="1"/>
          </p:cNvSpPr>
          <p:nvPr>
            <p:ph type="title"/>
          </p:nvPr>
        </p:nvSpPr>
        <p:spPr>
          <a:xfrm>
            <a:off x="450000" y="135000"/>
            <a:ext cx="7559640" cy="366840"/>
          </a:xfrm>
          <a:prstGeom prst="rect">
            <a:avLst/>
          </a:prstGeom>
        </p:spPr>
        <p:txBody>
          <a:bodyPr lIns="0" tIns="0" rIns="0" bIns="0" anchor="ctr"/>
          <a:lstStyle/>
          <a:p>
            <a:endParaRPr lang="en-US" sz="1800" b="0" strike="noStrike" spc="-1">
              <a:solidFill>
                <a:srgbClr val="000000"/>
              </a:solidFill>
              <a:latin typeface="Aria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91" name="PlaceHolder 1"/>
          <p:cNvSpPr>
            <a:spLocks noGrp="1"/>
          </p:cNvSpPr>
          <p:nvPr>
            <p:ph type="title"/>
          </p:nvPr>
        </p:nvSpPr>
        <p:spPr>
          <a:xfrm>
            <a:off x="450000" y="135000"/>
            <a:ext cx="7559640" cy="366840"/>
          </a:xfrm>
          <a:prstGeom prst="rect">
            <a:avLst/>
          </a:prstGeom>
        </p:spPr>
        <p:txBody>
          <a:bodyPr lIns="0" tIns="0" rIns="0" bIns="0" anchor="ctr"/>
          <a:lstStyle/>
          <a:p>
            <a:endParaRPr lang="en-US" sz="1800" b="0" strike="noStrike" spc="-1">
              <a:solidFill>
                <a:srgbClr val="000000"/>
              </a:solidFill>
              <a:latin typeface="Arial"/>
            </a:endParaRPr>
          </a:p>
        </p:txBody>
      </p:sp>
      <p:sp>
        <p:nvSpPr>
          <p:cNvPr id="192" name="PlaceHolder 2"/>
          <p:cNvSpPr>
            <a:spLocks noGrp="1"/>
          </p:cNvSpPr>
          <p:nvPr>
            <p:ph type="subTitle"/>
          </p:nvPr>
        </p:nvSpPr>
        <p:spPr>
          <a:xfrm>
            <a:off x="450000" y="837000"/>
            <a:ext cx="7559640" cy="3644640"/>
          </a:xfrm>
          <a:prstGeom prst="rect">
            <a:avLst/>
          </a:prstGeom>
        </p:spPr>
        <p:txBody>
          <a:bodyPr lIns="0" tIns="0" rIns="0" bIns="0" anchor="ctr"/>
          <a:lstStyle/>
          <a:p>
            <a:pPr algn="ctr"/>
            <a:endParaRPr lang="el-GR" sz="3200" b="0" strike="noStrike" spc="-1">
              <a:latin typeface="Aria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93" name="PlaceHolder 1"/>
          <p:cNvSpPr>
            <a:spLocks noGrp="1"/>
          </p:cNvSpPr>
          <p:nvPr>
            <p:ph type="title"/>
          </p:nvPr>
        </p:nvSpPr>
        <p:spPr>
          <a:xfrm>
            <a:off x="450000" y="135000"/>
            <a:ext cx="7559640" cy="366840"/>
          </a:xfrm>
          <a:prstGeom prst="rect">
            <a:avLst/>
          </a:prstGeom>
        </p:spPr>
        <p:txBody>
          <a:bodyPr lIns="0" tIns="0" rIns="0" bIns="0" anchor="ctr"/>
          <a:lstStyle/>
          <a:p>
            <a:endParaRPr lang="en-US" sz="1800" b="0" strike="noStrike" spc="-1">
              <a:solidFill>
                <a:srgbClr val="000000"/>
              </a:solidFill>
              <a:latin typeface="Arial"/>
            </a:endParaRPr>
          </a:p>
        </p:txBody>
      </p:sp>
      <p:sp>
        <p:nvSpPr>
          <p:cNvPr id="194" name="PlaceHolder 2"/>
          <p:cNvSpPr>
            <a:spLocks noGrp="1"/>
          </p:cNvSpPr>
          <p:nvPr>
            <p:ph type="body"/>
          </p:nvPr>
        </p:nvSpPr>
        <p:spPr>
          <a:xfrm>
            <a:off x="450000" y="837000"/>
            <a:ext cx="7559640" cy="3644640"/>
          </a:xfrm>
          <a:prstGeom prst="rect">
            <a:avLst/>
          </a:prstGeom>
        </p:spPr>
        <p:txBody>
          <a:bodyPr lIns="0" tIns="0" rIns="0" bIns="0">
            <a:normAutofit/>
          </a:bodyPr>
          <a:lstStyle/>
          <a:p>
            <a:endParaRPr lang="en-US" sz="1020" b="1" strike="noStrike" spc="-1">
              <a:solidFill>
                <a:srgbClr val="003399"/>
              </a:solidFill>
              <a:latin typeface="Aria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450000" y="135000"/>
            <a:ext cx="7559640" cy="366840"/>
          </a:xfrm>
          <a:prstGeom prst="rect">
            <a:avLst/>
          </a:prstGeom>
        </p:spPr>
        <p:txBody>
          <a:bodyPr lIns="0" tIns="0" rIns="0" bIns="0" anchor="ctr"/>
          <a:lstStyle/>
          <a:p>
            <a:endParaRPr lang="en-US" sz="1800" b="0" strike="noStrike" spc="-1">
              <a:solidFill>
                <a:srgbClr val="000000"/>
              </a:solidFill>
              <a:latin typeface="Arial"/>
            </a:endParaRPr>
          </a:p>
        </p:txBody>
      </p:sp>
      <p:sp>
        <p:nvSpPr>
          <p:cNvPr id="196" name="PlaceHolder 2"/>
          <p:cNvSpPr>
            <a:spLocks noGrp="1"/>
          </p:cNvSpPr>
          <p:nvPr>
            <p:ph type="body"/>
          </p:nvPr>
        </p:nvSpPr>
        <p:spPr>
          <a:xfrm>
            <a:off x="450000" y="837000"/>
            <a:ext cx="3688920" cy="36446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197" name="PlaceHolder 3"/>
          <p:cNvSpPr>
            <a:spLocks noGrp="1"/>
          </p:cNvSpPr>
          <p:nvPr>
            <p:ph type="body"/>
          </p:nvPr>
        </p:nvSpPr>
        <p:spPr>
          <a:xfrm>
            <a:off x="4323600" y="837000"/>
            <a:ext cx="3688920" cy="3644640"/>
          </a:xfrm>
          <a:prstGeom prst="rect">
            <a:avLst/>
          </a:prstGeom>
        </p:spPr>
        <p:txBody>
          <a:bodyPr lIns="0" tIns="0" rIns="0" bIns="0">
            <a:normAutofit/>
          </a:bodyPr>
          <a:lstStyle/>
          <a:p>
            <a:endParaRPr lang="en-US" sz="1020" b="1" strike="noStrike" spc="-1">
              <a:solidFill>
                <a:srgbClr val="003399"/>
              </a:solidFill>
              <a:latin typeface="Aria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98" name="PlaceHolder 1"/>
          <p:cNvSpPr>
            <a:spLocks noGrp="1"/>
          </p:cNvSpPr>
          <p:nvPr>
            <p:ph type="title"/>
          </p:nvPr>
        </p:nvSpPr>
        <p:spPr>
          <a:xfrm>
            <a:off x="450000" y="135000"/>
            <a:ext cx="7559640" cy="366840"/>
          </a:xfrm>
          <a:prstGeom prst="rect">
            <a:avLst/>
          </a:prstGeom>
        </p:spPr>
        <p:txBody>
          <a:bodyPr lIns="0" tIns="0" rIns="0" bIns="0" anchor="ctr"/>
          <a:lstStyle/>
          <a:p>
            <a:endParaRPr lang="en-US" sz="1800" b="0" strike="noStrike" spc="-1">
              <a:solidFill>
                <a:srgbClr val="000000"/>
              </a:solidFill>
              <a:latin typeface="Aria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99" name="PlaceHolder 1"/>
          <p:cNvSpPr>
            <a:spLocks noGrp="1"/>
          </p:cNvSpPr>
          <p:nvPr>
            <p:ph type="subTitle"/>
          </p:nvPr>
        </p:nvSpPr>
        <p:spPr>
          <a:xfrm>
            <a:off x="450000" y="135000"/>
            <a:ext cx="7559640" cy="1701720"/>
          </a:xfrm>
          <a:prstGeom prst="rect">
            <a:avLst/>
          </a:prstGeom>
        </p:spPr>
        <p:txBody>
          <a:bodyPr lIns="0" tIns="0" rIns="0" bIns="0" anchor="ctr"/>
          <a:lstStyle/>
          <a:p>
            <a:pPr algn="ctr"/>
            <a:endParaRPr lang="el-GR" sz="3200" b="0" strike="noStrike" spc="-1">
              <a:latin typeface="Aria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00" name="PlaceHolder 1"/>
          <p:cNvSpPr>
            <a:spLocks noGrp="1"/>
          </p:cNvSpPr>
          <p:nvPr>
            <p:ph type="title"/>
          </p:nvPr>
        </p:nvSpPr>
        <p:spPr>
          <a:xfrm>
            <a:off x="450000" y="135000"/>
            <a:ext cx="7559640" cy="366840"/>
          </a:xfrm>
          <a:prstGeom prst="rect">
            <a:avLst/>
          </a:prstGeom>
        </p:spPr>
        <p:txBody>
          <a:bodyPr lIns="0" tIns="0" rIns="0" bIns="0" anchor="ctr"/>
          <a:lstStyle/>
          <a:p>
            <a:endParaRPr lang="en-US" sz="1800" b="0" strike="noStrike" spc="-1">
              <a:solidFill>
                <a:srgbClr val="000000"/>
              </a:solidFill>
              <a:latin typeface="Arial"/>
            </a:endParaRPr>
          </a:p>
        </p:txBody>
      </p:sp>
      <p:sp>
        <p:nvSpPr>
          <p:cNvPr id="201" name="PlaceHolder 2"/>
          <p:cNvSpPr>
            <a:spLocks noGrp="1"/>
          </p:cNvSpPr>
          <p:nvPr>
            <p:ph type="body"/>
          </p:nvPr>
        </p:nvSpPr>
        <p:spPr>
          <a:xfrm>
            <a:off x="450000" y="837000"/>
            <a:ext cx="368892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202" name="PlaceHolder 3"/>
          <p:cNvSpPr>
            <a:spLocks noGrp="1"/>
          </p:cNvSpPr>
          <p:nvPr>
            <p:ph type="body"/>
          </p:nvPr>
        </p:nvSpPr>
        <p:spPr>
          <a:xfrm>
            <a:off x="4323600" y="837000"/>
            <a:ext cx="3688920" cy="36446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203" name="PlaceHolder 4"/>
          <p:cNvSpPr>
            <a:spLocks noGrp="1"/>
          </p:cNvSpPr>
          <p:nvPr>
            <p:ph type="body"/>
          </p:nvPr>
        </p:nvSpPr>
        <p:spPr>
          <a:xfrm>
            <a:off x="450000" y="2741040"/>
            <a:ext cx="3688920" cy="1738440"/>
          </a:xfrm>
          <a:prstGeom prst="rect">
            <a:avLst/>
          </a:prstGeom>
        </p:spPr>
        <p:txBody>
          <a:bodyPr lIns="0" tIns="0" rIns="0" bIns="0">
            <a:normAutofit/>
          </a:bodyPr>
          <a:lstStyle/>
          <a:p>
            <a:endParaRPr lang="en-US" sz="1020" b="1" strike="noStrike" spc="-1">
              <a:solidFill>
                <a:srgbClr val="003399"/>
              </a:solidFill>
              <a:latin typeface="Aria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04" name="PlaceHolder 1"/>
          <p:cNvSpPr>
            <a:spLocks noGrp="1"/>
          </p:cNvSpPr>
          <p:nvPr>
            <p:ph type="title"/>
          </p:nvPr>
        </p:nvSpPr>
        <p:spPr>
          <a:xfrm>
            <a:off x="450000" y="135000"/>
            <a:ext cx="7559640" cy="366840"/>
          </a:xfrm>
          <a:prstGeom prst="rect">
            <a:avLst/>
          </a:prstGeom>
        </p:spPr>
        <p:txBody>
          <a:bodyPr lIns="0" tIns="0" rIns="0" bIns="0" anchor="ctr"/>
          <a:lstStyle/>
          <a:p>
            <a:endParaRPr lang="en-US" sz="1800" b="0" strike="noStrike" spc="-1">
              <a:solidFill>
                <a:srgbClr val="000000"/>
              </a:solidFill>
              <a:latin typeface="Arial"/>
            </a:endParaRPr>
          </a:p>
        </p:txBody>
      </p:sp>
      <p:sp>
        <p:nvSpPr>
          <p:cNvPr id="205" name="PlaceHolder 2"/>
          <p:cNvSpPr>
            <a:spLocks noGrp="1"/>
          </p:cNvSpPr>
          <p:nvPr>
            <p:ph type="body"/>
          </p:nvPr>
        </p:nvSpPr>
        <p:spPr>
          <a:xfrm>
            <a:off x="450000" y="837000"/>
            <a:ext cx="3688920" cy="36446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206" name="PlaceHolder 3"/>
          <p:cNvSpPr>
            <a:spLocks noGrp="1"/>
          </p:cNvSpPr>
          <p:nvPr>
            <p:ph type="body"/>
          </p:nvPr>
        </p:nvSpPr>
        <p:spPr>
          <a:xfrm>
            <a:off x="4323600" y="837000"/>
            <a:ext cx="368892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207" name="PlaceHolder 4"/>
          <p:cNvSpPr>
            <a:spLocks noGrp="1"/>
          </p:cNvSpPr>
          <p:nvPr>
            <p:ph type="body"/>
          </p:nvPr>
        </p:nvSpPr>
        <p:spPr>
          <a:xfrm>
            <a:off x="4323600" y="2741040"/>
            <a:ext cx="3688920" cy="1738440"/>
          </a:xfrm>
          <a:prstGeom prst="rect">
            <a:avLst/>
          </a:prstGeom>
        </p:spPr>
        <p:txBody>
          <a:bodyPr lIns="0" tIns="0" rIns="0" bIns="0">
            <a:normAutofit/>
          </a:bodyPr>
          <a:lstStyle/>
          <a:p>
            <a:endParaRPr lang="en-US" sz="1020" b="1" strike="noStrike" spc="-1">
              <a:solidFill>
                <a:srgbClr val="003399"/>
              </a:solidFill>
              <a:latin typeface="Aria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08" name="PlaceHolder 1"/>
          <p:cNvSpPr>
            <a:spLocks noGrp="1"/>
          </p:cNvSpPr>
          <p:nvPr>
            <p:ph type="title"/>
          </p:nvPr>
        </p:nvSpPr>
        <p:spPr>
          <a:xfrm>
            <a:off x="450000" y="135000"/>
            <a:ext cx="7559640" cy="366840"/>
          </a:xfrm>
          <a:prstGeom prst="rect">
            <a:avLst/>
          </a:prstGeom>
        </p:spPr>
        <p:txBody>
          <a:bodyPr lIns="0" tIns="0" rIns="0" bIns="0" anchor="ctr"/>
          <a:lstStyle/>
          <a:p>
            <a:endParaRPr lang="en-US" sz="1800" b="0" strike="noStrike" spc="-1">
              <a:solidFill>
                <a:srgbClr val="000000"/>
              </a:solidFill>
              <a:latin typeface="Arial"/>
            </a:endParaRPr>
          </a:p>
        </p:txBody>
      </p:sp>
      <p:sp>
        <p:nvSpPr>
          <p:cNvPr id="209" name="PlaceHolder 2"/>
          <p:cNvSpPr>
            <a:spLocks noGrp="1"/>
          </p:cNvSpPr>
          <p:nvPr>
            <p:ph type="body"/>
          </p:nvPr>
        </p:nvSpPr>
        <p:spPr>
          <a:xfrm>
            <a:off x="450000" y="837000"/>
            <a:ext cx="368892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210" name="PlaceHolder 3"/>
          <p:cNvSpPr>
            <a:spLocks noGrp="1"/>
          </p:cNvSpPr>
          <p:nvPr>
            <p:ph type="body"/>
          </p:nvPr>
        </p:nvSpPr>
        <p:spPr>
          <a:xfrm>
            <a:off x="4323600" y="837000"/>
            <a:ext cx="368892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211" name="PlaceHolder 4"/>
          <p:cNvSpPr>
            <a:spLocks noGrp="1"/>
          </p:cNvSpPr>
          <p:nvPr>
            <p:ph type="body"/>
          </p:nvPr>
        </p:nvSpPr>
        <p:spPr>
          <a:xfrm>
            <a:off x="450000" y="2741040"/>
            <a:ext cx="7559640" cy="1738440"/>
          </a:xfrm>
          <a:prstGeom prst="rect">
            <a:avLst/>
          </a:prstGeom>
        </p:spPr>
        <p:txBody>
          <a:bodyPr lIns="0" tIns="0" rIns="0" bIns="0">
            <a:normAutofit/>
          </a:bodyPr>
          <a:lstStyle/>
          <a:p>
            <a:endParaRPr lang="en-US" sz="1020" b="1" strike="noStrike" spc="-1">
              <a:solidFill>
                <a:srgbClr val="003399"/>
              </a:solidFill>
              <a:latin typeface="Aria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12" name="PlaceHolder 1"/>
          <p:cNvSpPr>
            <a:spLocks noGrp="1"/>
          </p:cNvSpPr>
          <p:nvPr>
            <p:ph type="title"/>
          </p:nvPr>
        </p:nvSpPr>
        <p:spPr>
          <a:xfrm>
            <a:off x="450000" y="135000"/>
            <a:ext cx="7559640" cy="366840"/>
          </a:xfrm>
          <a:prstGeom prst="rect">
            <a:avLst/>
          </a:prstGeom>
        </p:spPr>
        <p:txBody>
          <a:bodyPr lIns="0" tIns="0" rIns="0" bIns="0" anchor="ctr"/>
          <a:lstStyle/>
          <a:p>
            <a:endParaRPr lang="en-US" sz="1800" b="0" strike="noStrike" spc="-1">
              <a:solidFill>
                <a:srgbClr val="000000"/>
              </a:solidFill>
              <a:latin typeface="Arial"/>
            </a:endParaRPr>
          </a:p>
        </p:txBody>
      </p:sp>
      <p:sp>
        <p:nvSpPr>
          <p:cNvPr id="213" name="PlaceHolder 2"/>
          <p:cNvSpPr>
            <a:spLocks noGrp="1"/>
          </p:cNvSpPr>
          <p:nvPr>
            <p:ph type="body"/>
          </p:nvPr>
        </p:nvSpPr>
        <p:spPr>
          <a:xfrm>
            <a:off x="450000" y="837000"/>
            <a:ext cx="755964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214" name="PlaceHolder 3"/>
          <p:cNvSpPr>
            <a:spLocks noGrp="1"/>
          </p:cNvSpPr>
          <p:nvPr>
            <p:ph type="body"/>
          </p:nvPr>
        </p:nvSpPr>
        <p:spPr>
          <a:xfrm>
            <a:off x="450000" y="2741040"/>
            <a:ext cx="7559640" cy="1738440"/>
          </a:xfrm>
          <a:prstGeom prst="rect">
            <a:avLst/>
          </a:prstGeom>
        </p:spPr>
        <p:txBody>
          <a:bodyPr lIns="0" tIns="0" rIns="0" bIns="0">
            <a:normAutofit/>
          </a:bodyPr>
          <a:lstStyle/>
          <a:p>
            <a:endParaRPr lang="en-US" sz="1020" b="1" strike="noStrike" spc="-1">
              <a:solidFill>
                <a:srgbClr val="003399"/>
              </a:solidFill>
              <a:latin typeface="Aria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15" name="PlaceHolder 1"/>
          <p:cNvSpPr>
            <a:spLocks noGrp="1"/>
          </p:cNvSpPr>
          <p:nvPr>
            <p:ph type="title"/>
          </p:nvPr>
        </p:nvSpPr>
        <p:spPr>
          <a:xfrm>
            <a:off x="450000" y="135000"/>
            <a:ext cx="7559640" cy="366840"/>
          </a:xfrm>
          <a:prstGeom prst="rect">
            <a:avLst/>
          </a:prstGeom>
        </p:spPr>
        <p:txBody>
          <a:bodyPr lIns="0" tIns="0" rIns="0" bIns="0" anchor="ctr"/>
          <a:lstStyle/>
          <a:p>
            <a:endParaRPr lang="en-US" sz="1800" b="0" strike="noStrike" spc="-1">
              <a:solidFill>
                <a:srgbClr val="000000"/>
              </a:solidFill>
              <a:latin typeface="Arial"/>
            </a:endParaRPr>
          </a:p>
        </p:txBody>
      </p:sp>
      <p:sp>
        <p:nvSpPr>
          <p:cNvPr id="216" name="PlaceHolder 2"/>
          <p:cNvSpPr>
            <a:spLocks noGrp="1"/>
          </p:cNvSpPr>
          <p:nvPr>
            <p:ph type="body"/>
          </p:nvPr>
        </p:nvSpPr>
        <p:spPr>
          <a:xfrm>
            <a:off x="450000" y="837000"/>
            <a:ext cx="368892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217" name="PlaceHolder 3"/>
          <p:cNvSpPr>
            <a:spLocks noGrp="1"/>
          </p:cNvSpPr>
          <p:nvPr>
            <p:ph type="body"/>
          </p:nvPr>
        </p:nvSpPr>
        <p:spPr>
          <a:xfrm>
            <a:off x="4323600" y="837000"/>
            <a:ext cx="368892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218" name="PlaceHolder 4"/>
          <p:cNvSpPr>
            <a:spLocks noGrp="1"/>
          </p:cNvSpPr>
          <p:nvPr>
            <p:ph type="body"/>
          </p:nvPr>
        </p:nvSpPr>
        <p:spPr>
          <a:xfrm>
            <a:off x="450000" y="2741040"/>
            <a:ext cx="368892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219" name="PlaceHolder 5"/>
          <p:cNvSpPr>
            <a:spLocks noGrp="1"/>
          </p:cNvSpPr>
          <p:nvPr>
            <p:ph type="body"/>
          </p:nvPr>
        </p:nvSpPr>
        <p:spPr>
          <a:xfrm>
            <a:off x="4323600" y="2741040"/>
            <a:ext cx="3688920" cy="1738440"/>
          </a:xfrm>
          <a:prstGeom prst="rect">
            <a:avLst/>
          </a:prstGeom>
        </p:spPr>
        <p:txBody>
          <a:bodyPr lIns="0" tIns="0" rIns="0" bIns="0">
            <a:normAutofit/>
          </a:bodyPr>
          <a:lstStyle/>
          <a:p>
            <a:endParaRPr lang="en-US" sz="1020" b="1" strike="noStrike" spc="-1">
              <a:solidFill>
                <a:srgbClr val="003399"/>
              </a:solidFill>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6" name="PlaceHolder 1"/>
          <p:cNvSpPr>
            <a:spLocks noGrp="1"/>
          </p:cNvSpPr>
          <p:nvPr>
            <p:ph type="subTitle"/>
          </p:nvPr>
        </p:nvSpPr>
        <p:spPr>
          <a:xfrm>
            <a:off x="450000" y="135000"/>
            <a:ext cx="7559640" cy="1701720"/>
          </a:xfrm>
          <a:prstGeom prst="rect">
            <a:avLst/>
          </a:prstGeom>
        </p:spPr>
        <p:txBody>
          <a:bodyPr lIns="0" tIns="0" rIns="0" bIns="0" anchor="ctr"/>
          <a:lstStyle/>
          <a:p>
            <a:pPr algn="ctr"/>
            <a:endParaRPr lang="el-GR" sz="3200" b="0" strike="noStrike" spc="-1">
              <a:latin typeface="Aria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20" name="PlaceHolder 1"/>
          <p:cNvSpPr>
            <a:spLocks noGrp="1"/>
          </p:cNvSpPr>
          <p:nvPr>
            <p:ph type="title"/>
          </p:nvPr>
        </p:nvSpPr>
        <p:spPr>
          <a:xfrm>
            <a:off x="450000" y="135000"/>
            <a:ext cx="7559640" cy="366840"/>
          </a:xfrm>
          <a:prstGeom prst="rect">
            <a:avLst/>
          </a:prstGeom>
        </p:spPr>
        <p:txBody>
          <a:bodyPr lIns="0" tIns="0" rIns="0" bIns="0" anchor="ctr"/>
          <a:lstStyle/>
          <a:p>
            <a:endParaRPr lang="en-US" sz="1800" b="0" strike="noStrike" spc="-1">
              <a:solidFill>
                <a:srgbClr val="000000"/>
              </a:solidFill>
              <a:latin typeface="Arial"/>
            </a:endParaRPr>
          </a:p>
        </p:txBody>
      </p:sp>
      <p:sp>
        <p:nvSpPr>
          <p:cNvPr id="221" name="PlaceHolder 2"/>
          <p:cNvSpPr>
            <a:spLocks noGrp="1"/>
          </p:cNvSpPr>
          <p:nvPr>
            <p:ph type="body"/>
          </p:nvPr>
        </p:nvSpPr>
        <p:spPr>
          <a:xfrm>
            <a:off x="450000" y="837000"/>
            <a:ext cx="243396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222" name="PlaceHolder 3"/>
          <p:cNvSpPr>
            <a:spLocks noGrp="1"/>
          </p:cNvSpPr>
          <p:nvPr>
            <p:ph type="body"/>
          </p:nvPr>
        </p:nvSpPr>
        <p:spPr>
          <a:xfrm>
            <a:off x="3006000" y="837000"/>
            <a:ext cx="243396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223" name="PlaceHolder 4"/>
          <p:cNvSpPr>
            <a:spLocks noGrp="1"/>
          </p:cNvSpPr>
          <p:nvPr>
            <p:ph type="body"/>
          </p:nvPr>
        </p:nvSpPr>
        <p:spPr>
          <a:xfrm>
            <a:off x="5562000" y="837000"/>
            <a:ext cx="243396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224" name="PlaceHolder 5"/>
          <p:cNvSpPr>
            <a:spLocks noGrp="1"/>
          </p:cNvSpPr>
          <p:nvPr>
            <p:ph type="body"/>
          </p:nvPr>
        </p:nvSpPr>
        <p:spPr>
          <a:xfrm>
            <a:off x="450000" y="2741040"/>
            <a:ext cx="243396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225" name="PlaceHolder 6"/>
          <p:cNvSpPr>
            <a:spLocks noGrp="1"/>
          </p:cNvSpPr>
          <p:nvPr>
            <p:ph type="body"/>
          </p:nvPr>
        </p:nvSpPr>
        <p:spPr>
          <a:xfrm>
            <a:off x="3006000" y="2741040"/>
            <a:ext cx="243396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226" name="PlaceHolder 7"/>
          <p:cNvSpPr>
            <a:spLocks noGrp="1"/>
          </p:cNvSpPr>
          <p:nvPr>
            <p:ph type="body"/>
          </p:nvPr>
        </p:nvSpPr>
        <p:spPr>
          <a:xfrm>
            <a:off x="5562000" y="2741040"/>
            <a:ext cx="2433960" cy="1738440"/>
          </a:xfrm>
          <a:prstGeom prst="rect">
            <a:avLst/>
          </a:prstGeom>
        </p:spPr>
        <p:txBody>
          <a:bodyPr lIns="0" tIns="0" rIns="0" bIns="0">
            <a:normAutofit/>
          </a:bodyPr>
          <a:lstStyle/>
          <a:p>
            <a:endParaRPr lang="en-US" sz="1020" b="1" strike="noStrike" spc="-1">
              <a:solidFill>
                <a:srgbClr val="003399"/>
              </a:solid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450000" y="135000"/>
            <a:ext cx="7559640" cy="366840"/>
          </a:xfrm>
          <a:prstGeom prst="rect">
            <a:avLst/>
          </a:prstGeom>
        </p:spPr>
        <p:txBody>
          <a:bodyPr lIns="0" tIns="0" rIns="0" bIns="0" anchor="ctr"/>
          <a:lstStyle/>
          <a:p>
            <a:endParaRPr lang="en-US" sz="1800" b="0" strike="noStrike" spc="-1">
              <a:solidFill>
                <a:srgbClr val="000000"/>
              </a:solidFill>
              <a:latin typeface="Arial"/>
            </a:endParaRPr>
          </a:p>
        </p:txBody>
      </p:sp>
      <p:sp>
        <p:nvSpPr>
          <p:cNvPr id="28" name="PlaceHolder 2"/>
          <p:cNvSpPr>
            <a:spLocks noGrp="1"/>
          </p:cNvSpPr>
          <p:nvPr>
            <p:ph type="body"/>
          </p:nvPr>
        </p:nvSpPr>
        <p:spPr>
          <a:xfrm>
            <a:off x="450000" y="837000"/>
            <a:ext cx="368892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29" name="PlaceHolder 3"/>
          <p:cNvSpPr>
            <a:spLocks noGrp="1"/>
          </p:cNvSpPr>
          <p:nvPr>
            <p:ph type="body"/>
          </p:nvPr>
        </p:nvSpPr>
        <p:spPr>
          <a:xfrm>
            <a:off x="4323600" y="837000"/>
            <a:ext cx="3688920" cy="36446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30" name="PlaceHolder 4"/>
          <p:cNvSpPr>
            <a:spLocks noGrp="1"/>
          </p:cNvSpPr>
          <p:nvPr>
            <p:ph type="body"/>
          </p:nvPr>
        </p:nvSpPr>
        <p:spPr>
          <a:xfrm>
            <a:off x="450000" y="2741040"/>
            <a:ext cx="3688920" cy="1738440"/>
          </a:xfrm>
          <a:prstGeom prst="rect">
            <a:avLst/>
          </a:prstGeom>
        </p:spPr>
        <p:txBody>
          <a:bodyPr lIns="0" tIns="0" rIns="0" bIns="0">
            <a:normAutofit/>
          </a:bodyPr>
          <a:lstStyle/>
          <a:p>
            <a:endParaRPr lang="en-US" sz="1020" b="1" strike="noStrike" spc="-1">
              <a:solidFill>
                <a:srgbClr val="003399"/>
              </a:solidFill>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450000" y="135000"/>
            <a:ext cx="7559640" cy="366840"/>
          </a:xfrm>
          <a:prstGeom prst="rect">
            <a:avLst/>
          </a:prstGeom>
        </p:spPr>
        <p:txBody>
          <a:bodyPr lIns="0" tIns="0" rIns="0" bIns="0" anchor="ctr"/>
          <a:lstStyle/>
          <a:p>
            <a:endParaRPr lang="en-US" sz="1800" b="0" strike="noStrike" spc="-1">
              <a:solidFill>
                <a:srgbClr val="000000"/>
              </a:solidFill>
              <a:latin typeface="Arial"/>
            </a:endParaRPr>
          </a:p>
        </p:txBody>
      </p:sp>
      <p:sp>
        <p:nvSpPr>
          <p:cNvPr id="32" name="PlaceHolder 2"/>
          <p:cNvSpPr>
            <a:spLocks noGrp="1"/>
          </p:cNvSpPr>
          <p:nvPr>
            <p:ph type="body"/>
          </p:nvPr>
        </p:nvSpPr>
        <p:spPr>
          <a:xfrm>
            <a:off x="450000" y="837000"/>
            <a:ext cx="3688920" cy="36446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33" name="PlaceHolder 3"/>
          <p:cNvSpPr>
            <a:spLocks noGrp="1"/>
          </p:cNvSpPr>
          <p:nvPr>
            <p:ph type="body"/>
          </p:nvPr>
        </p:nvSpPr>
        <p:spPr>
          <a:xfrm>
            <a:off x="4323600" y="837000"/>
            <a:ext cx="368892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34" name="PlaceHolder 4"/>
          <p:cNvSpPr>
            <a:spLocks noGrp="1"/>
          </p:cNvSpPr>
          <p:nvPr>
            <p:ph type="body"/>
          </p:nvPr>
        </p:nvSpPr>
        <p:spPr>
          <a:xfrm>
            <a:off x="4323600" y="2741040"/>
            <a:ext cx="3688920" cy="1738440"/>
          </a:xfrm>
          <a:prstGeom prst="rect">
            <a:avLst/>
          </a:prstGeom>
        </p:spPr>
        <p:txBody>
          <a:bodyPr lIns="0" tIns="0" rIns="0" bIns="0">
            <a:normAutofit/>
          </a:bodyPr>
          <a:lstStyle/>
          <a:p>
            <a:endParaRPr lang="en-US" sz="1020" b="1" strike="noStrike" spc="-1">
              <a:solidFill>
                <a:srgbClr val="003399"/>
              </a:solidFill>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450000" y="135000"/>
            <a:ext cx="7559640" cy="366840"/>
          </a:xfrm>
          <a:prstGeom prst="rect">
            <a:avLst/>
          </a:prstGeom>
        </p:spPr>
        <p:txBody>
          <a:bodyPr lIns="0" tIns="0" rIns="0" bIns="0" anchor="ctr"/>
          <a:lstStyle/>
          <a:p>
            <a:endParaRPr lang="en-US" sz="1800" b="0" strike="noStrike" spc="-1">
              <a:solidFill>
                <a:srgbClr val="000000"/>
              </a:solidFill>
              <a:latin typeface="Arial"/>
            </a:endParaRPr>
          </a:p>
        </p:txBody>
      </p:sp>
      <p:sp>
        <p:nvSpPr>
          <p:cNvPr id="36" name="PlaceHolder 2"/>
          <p:cNvSpPr>
            <a:spLocks noGrp="1"/>
          </p:cNvSpPr>
          <p:nvPr>
            <p:ph type="body"/>
          </p:nvPr>
        </p:nvSpPr>
        <p:spPr>
          <a:xfrm>
            <a:off x="450000" y="837000"/>
            <a:ext cx="368892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37" name="PlaceHolder 3"/>
          <p:cNvSpPr>
            <a:spLocks noGrp="1"/>
          </p:cNvSpPr>
          <p:nvPr>
            <p:ph type="body"/>
          </p:nvPr>
        </p:nvSpPr>
        <p:spPr>
          <a:xfrm>
            <a:off x="4323600" y="837000"/>
            <a:ext cx="3688920" cy="1738440"/>
          </a:xfrm>
          <a:prstGeom prst="rect">
            <a:avLst/>
          </a:prstGeom>
        </p:spPr>
        <p:txBody>
          <a:bodyPr lIns="0" tIns="0" rIns="0" bIns="0">
            <a:normAutofit/>
          </a:bodyPr>
          <a:lstStyle/>
          <a:p>
            <a:endParaRPr lang="en-US" sz="1020" b="1" strike="noStrike" spc="-1">
              <a:solidFill>
                <a:srgbClr val="003399"/>
              </a:solidFill>
              <a:latin typeface="Arial"/>
            </a:endParaRPr>
          </a:p>
        </p:txBody>
      </p:sp>
      <p:sp>
        <p:nvSpPr>
          <p:cNvPr id="38" name="PlaceHolder 4"/>
          <p:cNvSpPr>
            <a:spLocks noGrp="1"/>
          </p:cNvSpPr>
          <p:nvPr>
            <p:ph type="body"/>
          </p:nvPr>
        </p:nvSpPr>
        <p:spPr>
          <a:xfrm>
            <a:off x="450000" y="2741040"/>
            <a:ext cx="7559640" cy="1738440"/>
          </a:xfrm>
          <a:prstGeom prst="rect">
            <a:avLst/>
          </a:prstGeom>
        </p:spPr>
        <p:txBody>
          <a:bodyPr lIns="0" tIns="0" rIns="0" bIns="0">
            <a:normAutofit/>
          </a:bodyPr>
          <a:lstStyle/>
          <a:p>
            <a:endParaRPr lang="en-US" sz="1020" b="1" strike="noStrike" spc="-1">
              <a:solidFill>
                <a:srgbClr val="003399"/>
              </a:solidFill>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image" Target="../media/image5.png"/><Relationship Id="rId3" Type="http://schemas.openxmlformats.org/officeDocument/2006/relationships/slideLayout" Target="../slideLayouts/slideLayout3.xml"/><Relationship Id="rId21" Type="http://schemas.openxmlformats.org/officeDocument/2006/relationships/image" Target="../media/image8.jpe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image" Target="../media/image3.png"/><Relationship Id="rId20"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23" Type="http://schemas.openxmlformats.org/officeDocument/2006/relationships/image" Target="../media/image10.png"/><Relationship Id="rId10" Type="http://schemas.openxmlformats.org/officeDocument/2006/relationships/slideLayout" Target="../slideLayouts/slideLayout10.xml"/><Relationship Id="rId19" Type="http://schemas.openxmlformats.org/officeDocument/2006/relationships/image" Target="../media/image6.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 Id="rId22" Type="http://schemas.openxmlformats.org/officeDocument/2006/relationships/image" Target="../media/image9.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2.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6" Type="http://schemas.openxmlformats.org/officeDocument/2006/relationships/image" Target="../media/image3.png"/><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2.pn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6" Type="http://schemas.openxmlformats.org/officeDocument/2006/relationships/image" Target="../media/image3.png"/><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image" Target="../media/image2.png"/><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6" Type="http://schemas.openxmlformats.org/officeDocument/2006/relationships/image" Target="../media/image3.png"/><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image" Target="../media/image2.png"/><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8" name="FONDO-PATRON-EUOSHA-2011-16-9.png"/>
          <p:cNvPicPr/>
          <p:nvPr/>
        </p:nvPicPr>
        <p:blipFill>
          <a:blip r:embed="rId14" cstate="print"/>
          <a:stretch/>
        </p:blipFill>
        <p:spPr>
          <a:xfrm>
            <a:off x="0" y="0"/>
            <a:ext cx="9140760" cy="5143320"/>
          </a:xfrm>
          <a:prstGeom prst="rect">
            <a:avLst/>
          </a:prstGeom>
          <a:ln>
            <a:noFill/>
          </a:ln>
        </p:spPr>
      </p:pic>
      <p:sp>
        <p:nvSpPr>
          <p:cNvPr id="19" name="CustomShape 1" hidden="1"/>
          <p:cNvSpPr/>
          <p:nvPr/>
        </p:nvSpPr>
        <p:spPr>
          <a:xfrm>
            <a:off x="8532360" y="4878000"/>
            <a:ext cx="609480" cy="273600"/>
          </a:xfrm>
          <a:prstGeom prst="rect">
            <a:avLst/>
          </a:prstGeom>
          <a:noFill/>
          <a:ln>
            <a:noFill/>
          </a:ln>
        </p:spPr>
        <p:style>
          <a:lnRef idx="0">
            <a:scrgbClr r="0" g="0" b="0"/>
          </a:lnRef>
          <a:fillRef idx="0">
            <a:scrgbClr r="0" g="0" b="0"/>
          </a:fillRef>
          <a:effectRef idx="0">
            <a:scrgbClr r="0" g="0" b="0"/>
          </a:effectRef>
          <a:fontRef idx="minor"/>
        </p:style>
        <p:txBody>
          <a:bodyPr lIns="51480" tIns="25560" rIns="51480" bIns="25560" anchor="ctr"/>
          <a:lstStyle/>
          <a:p>
            <a:pPr algn="r">
              <a:lnSpc>
                <a:spcPct val="100000"/>
              </a:lnSpc>
            </a:pPr>
            <a:fld id="{E797439E-55F3-475F-AB41-41490ECFDC8D}" type="slidenum">
              <a:rPr lang="el-GR" sz="570" b="0" strike="noStrike" spc="-1">
                <a:solidFill>
                  <a:srgbClr val="000000"/>
                </a:solidFill>
                <a:latin typeface="Arial"/>
              </a:rPr>
              <a:pPr algn="r">
                <a:lnSpc>
                  <a:spcPct val="100000"/>
                </a:lnSpc>
              </a:pPr>
              <a:t>‹#›</a:t>
            </a:fld>
            <a:endParaRPr lang="el-GR" sz="570" b="0" strike="noStrike" spc="-1">
              <a:latin typeface="Arial"/>
            </a:endParaRPr>
          </a:p>
        </p:txBody>
      </p:sp>
      <p:sp>
        <p:nvSpPr>
          <p:cNvPr id="2" name="CustomShape 2" hidden="1"/>
          <p:cNvSpPr/>
          <p:nvPr/>
        </p:nvSpPr>
        <p:spPr>
          <a:xfrm>
            <a:off x="1392120" y="4857840"/>
            <a:ext cx="6040080" cy="78120"/>
          </a:xfrm>
          <a:prstGeom prst="rect">
            <a:avLst/>
          </a:prstGeom>
          <a:noFill/>
          <a:ln w="9360">
            <a:noFill/>
          </a:ln>
        </p:spPr>
        <p:style>
          <a:lnRef idx="0">
            <a:scrgbClr r="0" g="0" b="0"/>
          </a:lnRef>
          <a:fillRef idx="0">
            <a:scrgbClr r="0" g="0" b="0"/>
          </a:fillRef>
          <a:effectRef idx="0">
            <a:scrgbClr r="0" g="0" b="0"/>
          </a:effectRef>
          <a:fontRef idx="minor"/>
        </p:style>
        <p:txBody>
          <a:bodyPr lIns="0" tIns="0" rIns="0" bIns="0"/>
          <a:lstStyle/>
          <a:p>
            <a:pPr algn="ctr">
              <a:lnSpc>
                <a:spcPct val="90000"/>
              </a:lnSpc>
              <a:spcBef>
                <a:spcPts val="150"/>
              </a:spcBef>
            </a:pPr>
            <a:r>
              <a:rPr lang="el-GR" sz="510" b="1" strike="noStrike" spc="-1">
                <a:solidFill>
                  <a:srgbClr val="003399"/>
                </a:solidFill>
                <a:latin typeface="Arial"/>
                <a:ea typeface="ＭＳ Ｐゴシック"/>
              </a:rPr>
              <a:t>www.healthy-workplaces.eu/el</a:t>
            </a:r>
            <a:endParaRPr lang="el-GR" sz="510" b="0" strike="noStrike" spc="-1">
              <a:latin typeface="Arial"/>
            </a:endParaRPr>
          </a:p>
        </p:txBody>
      </p:sp>
      <p:pic>
        <p:nvPicPr>
          <p:cNvPr id="3" name="Bild 5"/>
          <p:cNvPicPr/>
          <p:nvPr/>
        </p:nvPicPr>
        <p:blipFill>
          <a:blip r:embed="rId15" cstate="print"/>
          <a:stretch/>
        </p:blipFill>
        <p:spPr>
          <a:xfrm>
            <a:off x="7432560" y="4522320"/>
            <a:ext cx="576720" cy="474840"/>
          </a:xfrm>
          <a:prstGeom prst="rect">
            <a:avLst/>
          </a:prstGeom>
          <a:ln w="9360">
            <a:noFill/>
          </a:ln>
        </p:spPr>
      </p:pic>
      <p:pic>
        <p:nvPicPr>
          <p:cNvPr id="4" name="Picture 3"/>
          <p:cNvPicPr/>
          <p:nvPr/>
        </p:nvPicPr>
        <p:blipFill>
          <a:blip r:embed="rId16" cstate="print"/>
          <a:stretch/>
        </p:blipFill>
        <p:spPr>
          <a:xfrm>
            <a:off x="410400" y="4539960"/>
            <a:ext cx="848520" cy="474840"/>
          </a:xfrm>
          <a:prstGeom prst="rect">
            <a:avLst/>
          </a:prstGeom>
          <a:ln>
            <a:noFill/>
          </a:ln>
        </p:spPr>
      </p:pic>
      <p:pic>
        <p:nvPicPr>
          <p:cNvPr id="5" name="FONDO-PORTADA-PATRON-EUOSHA-2011-16-9.png"/>
          <p:cNvPicPr/>
          <p:nvPr/>
        </p:nvPicPr>
        <p:blipFill>
          <a:blip r:embed="rId17" cstate="print"/>
          <a:stretch/>
        </p:blipFill>
        <p:spPr>
          <a:xfrm>
            <a:off x="0" y="0"/>
            <a:ext cx="9143640" cy="5144760"/>
          </a:xfrm>
          <a:prstGeom prst="rect">
            <a:avLst/>
          </a:prstGeom>
          <a:ln>
            <a:noFill/>
          </a:ln>
        </p:spPr>
      </p:pic>
      <p:sp>
        <p:nvSpPr>
          <p:cNvPr id="6" name="PlaceHolder 3"/>
          <p:cNvSpPr>
            <a:spLocks noGrp="1"/>
          </p:cNvSpPr>
          <p:nvPr>
            <p:ph type="title"/>
          </p:nvPr>
        </p:nvSpPr>
        <p:spPr>
          <a:xfrm>
            <a:off x="450000" y="2673000"/>
            <a:ext cx="7646040" cy="696240"/>
          </a:xfrm>
          <a:prstGeom prst="rect">
            <a:avLst/>
          </a:prstGeom>
        </p:spPr>
        <p:txBody>
          <a:bodyPr lIns="0" tIns="0" rIns="0" bIns="0"/>
          <a:lstStyle/>
          <a:p>
            <a:pPr>
              <a:lnSpc>
                <a:spcPct val="100000"/>
              </a:lnSpc>
            </a:pPr>
            <a:r>
              <a:rPr lang="en-US" sz="1800" b="1" strike="noStrike" spc="-1">
                <a:solidFill>
                  <a:srgbClr val="003399"/>
                </a:solidFill>
                <a:latin typeface="Arial"/>
              </a:rPr>
              <a:t>Click to edit Master title style</a:t>
            </a:r>
            <a:endParaRPr lang="en-US" sz="1800" b="0" strike="noStrike" spc="-1">
              <a:solidFill>
                <a:srgbClr val="000000"/>
              </a:solidFill>
              <a:latin typeface="Arial"/>
            </a:endParaRPr>
          </a:p>
        </p:txBody>
      </p:sp>
      <p:sp>
        <p:nvSpPr>
          <p:cNvPr id="7" name="CustomShape 4"/>
          <p:cNvSpPr/>
          <p:nvPr/>
        </p:nvSpPr>
        <p:spPr>
          <a:xfrm>
            <a:off x="8536320" y="4806720"/>
            <a:ext cx="609480" cy="273600"/>
          </a:xfrm>
          <a:prstGeom prst="rect">
            <a:avLst/>
          </a:prstGeom>
          <a:noFill/>
          <a:ln>
            <a:noFill/>
          </a:ln>
        </p:spPr>
        <p:style>
          <a:lnRef idx="0">
            <a:scrgbClr r="0" g="0" b="0"/>
          </a:lnRef>
          <a:fillRef idx="0">
            <a:scrgbClr r="0" g="0" b="0"/>
          </a:fillRef>
          <a:effectRef idx="0">
            <a:scrgbClr r="0" g="0" b="0"/>
          </a:effectRef>
          <a:fontRef idx="minor"/>
        </p:style>
      </p:sp>
      <p:pic>
        <p:nvPicPr>
          <p:cNvPr id="8" name="Bild 2"/>
          <p:cNvPicPr/>
          <p:nvPr/>
        </p:nvPicPr>
        <p:blipFill>
          <a:blip r:embed="rId18" cstate="print"/>
          <a:stretch/>
        </p:blipFill>
        <p:spPr>
          <a:xfrm>
            <a:off x="444600" y="4131360"/>
            <a:ext cx="958680" cy="542520"/>
          </a:xfrm>
          <a:prstGeom prst="rect">
            <a:avLst/>
          </a:prstGeom>
          <a:ln w="9360">
            <a:noFill/>
          </a:ln>
        </p:spPr>
      </p:pic>
      <p:sp>
        <p:nvSpPr>
          <p:cNvPr id="9" name="CustomShape 5"/>
          <p:cNvSpPr/>
          <p:nvPr/>
        </p:nvSpPr>
        <p:spPr>
          <a:xfrm>
            <a:off x="450720" y="4816800"/>
            <a:ext cx="7438680" cy="24480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nSpc>
                <a:spcPct val="100000"/>
              </a:lnSpc>
            </a:pPr>
            <a:r>
              <a:rPr lang="el-GR" sz="510" b="0" strike="noStrike" spc="29">
                <a:solidFill>
                  <a:srgbClr val="003399"/>
                </a:solidFill>
                <a:latin typeface="Arial"/>
              </a:rPr>
              <a:t>Η ασφάλεια και η υγεία στον χώρο εργασίας μάς αφορά όλους. Οφέλη για εσένα προσωπικά. Οφέλη για τις επιχειρήσεις.</a:t>
            </a:r>
            <a:endParaRPr lang="el-GR" sz="510" b="0" strike="noStrike" spc="-1">
              <a:latin typeface="Arial"/>
            </a:endParaRPr>
          </a:p>
        </p:txBody>
      </p:sp>
      <p:pic>
        <p:nvPicPr>
          <p:cNvPr id="10" name="Bild 4"/>
          <p:cNvPicPr/>
          <p:nvPr/>
        </p:nvPicPr>
        <p:blipFill>
          <a:blip r:embed="rId19" cstate="print"/>
          <a:stretch/>
        </p:blipFill>
        <p:spPr>
          <a:xfrm>
            <a:off x="4275000" y="4431600"/>
            <a:ext cx="368640" cy="242640"/>
          </a:xfrm>
          <a:prstGeom prst="rect">
            <a:avLst/>
          </a:prstGeom>
          <a:ln w="9360">
            <a:noFill/>
          </a:ln>
        </p:spPr>
      </p:pic>
      <p:pic>
        <p:nvPicPr>
          <p:cNvPr id="11" name="Bild 5"/>
          <p:cNvPicPr/>
          <p:nvPr/>
        </p:nvPicPr>
        <p:blipFill>
          <a:blip r:embed="rId15" cstate="print"/>
          <a:stretch/>
        </p:blipFill>
        <p:spPr>
          <a:xfrm>
            <a:off x="7596360" y="4212360"/>
            <a:ext cx="507600" cy="474840"/>
          </a:xfrm>
          <a:prstGeom prst="rect">
            <a:avLst/>
          </a:prstGeom>
          <a:ln w="9360">
            <a:noFill/>
          </a:ln>
        </p:spPr>
      </p:pic>
      <p:pic>
        <p:nvPicPr>
          <p:cNvPr id="12" name="Picture 14"/>
          <p:cNvPicPr/>
          <p:nvPr/>
        </p:nvPicPr>
        <p:blipFill>
          <a:blip r:embed="rId20" cstate="print"/>
          <a:stretch/>
        </p:blipFill>
        <p:spPr>
          <a:xfrm>
            <a:off x="8442360" y="-34560"/>
            <a:ext cx="694080" cy="5208840"/>
          </a:xfrm>
          <a:prstGeom prst="rect">
            <a:avLst/>
          </a:prstGeom>
          <a:ln>
            <a:noFill/>
          </a:ln>
        </p:spPr>
      </p:pic>
      <p:pic>
        <p:nvPicPr>
          <p:cNvPr id="13" name="Picture 3"/>
          <p:cNvPicPr/>
          <p:nvPr/>
        </p:nvPicPr>
        <p:blipFill>
          <a:blip r:embed="rId21" cstate="print"/>
          <a:stretch/>
        </p:blipFill>
        <p:spPr>
          <a:xfrm>
            <a:off x="0" y="0"/>
            <a:ext cx="9143640" cy="5143320"/>
          </a:xfrm>
          <a:prstGeom prst="rect">
            <a:avLst/>
          </a:prstGeom>
          <a:ln>
            <a:noFill/>
          </a:ln>
        </p:spPr>
      </p:pic>
      <p:pic>
        <p:nvPicPr>
          <p:cNvPr id="14" name="Picture 11"/>
          <p:cNvPicPr/>
          <p:nvPr/>
        </p:nvPicPr>
        <p:blipFill>
          <a:blip r:embed="rId20" cstate="print"/>
          <a:stretch/>
        </p:blipFill>
        <p:spPr>
          <a:xfrm>
            <a:off x="8442360" y="0"/>
            <a:ext cx="694080" cy="5208840"/>
          </a:xfrm>
          <a:prstGeom prst="rect">
            <a:avLst/>
          </a:prstGeom>
          <a:ln>
            <a:noFill/>
          </a:ln>
        </p:spPr>
      </p:pic>
      <p:pic>
        <p:nvPicPr>
          <p:cNvPr id="15" name="Picture 2"/>
          <p:cNvPicPr/>
          <p:nvPr/>
        </p:nvPicPr>
        <p:blipFill>
          <a:blip r:embed="rId22" cstate="print"/>
          <a:srcRect l="81909" r="7864"/>
          <a:stretch/>
        </p:blipFill>
        <p:spPr>
          <a:xfrm>
            <a:off x="8244360" y="0"/>
            <a:ext cx="935640" cy="5143320"/>
          </a:xfrm>
          <a:prstGeom prst="rect">
            <a:avLst/>
          </a:prstGeom>
          <a:ln>
            <a:noFill/>
          </a:ln>
        </p:spPr>
      </p:pic>
      <p:pic>
        <p:nvPicPr>
          <p:cNvPr id="16" name="Picture 5"/>
          <p:cNvPicPr/>
          <p:nvPr/>
        </p:nvPicPr>
        <p:blipFill>
          <a:blip r:embed="rId23" cstate="print"/>
          <a:stretch/>
        </p:blipFill>
        <p:spPr>
          <a:xfrm>
            <a:off x="355680" y="4075920"/>
            <a:ext cx="1031400" cy="630360"/>
          </a:xfrm>
          <a:prstGeom prst="rect">
            <a:avLst/>
          </a:prstGeom>
          <a:ln>
            <a:noFill/>
          </a:ln>
        </p:spPr>
      </p:pic>
      <p:sp>
        <p:nvSpPr>
          <p:cNvPr id="17" name="PlaceHolder 6"/>
          <p:cNvSpPr>
            <a:spLocks noGrp="1"/>
          </p:cNvSpPr>
          <p:nvPr>
            <p:ph type="body"/>
          </p:nvPr>
        </p:nvSpPr>
        <p:spPr>
          <a:xfrm>
            <a:off x="457200" y="1203480"/>
            <a:ext cx="8229240" cy="298296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n-US" sz="1020" b="1" strike="noStrike" spc="-1">
                <a:solidFill>
                  <a:srgbClr val="003399"/>
                </a:solidFill>
                <a:latin typeface="Arial"/>
              </a:rPr>
              <a:t>Click to edit the outline text format</a:t>
            </a:r>
          </a:p>
          <a:p>
            <a:pPr marL="864000" lvl="1" indent="-324000">
              <a:spcBef>
                <a:spcPts val="1134"/>
              </a:spcBef>
              <a:buClr>
                <a:srgbClr val="000000"/>
              </a:buClr>
              <a:buSzPct val="75000"/>
              <a:buFont typeface="Symbol" charset="2"/>
              <a:buChar char=""/>
            </a:pPr>
            <a:r>
              <a:rPr lang="en-US" sz="96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en-US" sz="9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en-US" sz="85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en-US" sz="20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en-US" sz="20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en-US" sz="2000" b="0" strike="noStrike" spc="-1">
                <a:solidFill>
                  <a:srgbClr val="000000"/>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54" name="FONDO-PATRON-EUOSHA-2011-16-9.png"/>
          <p:cNvPicPr/>
          <p:nvPr/>
        </p:nvPicPr>
        <p:blipFill>
          <a:blip r:embed="rId14" cstate="print"/>
          <a:stretch/>
        </p:blipFill>
        <p:spPr>
          <a:xfrm>
            <a:off x="0" y="0"/>
            <a:ext cx="9140760" cy="5143320"/>
          </a:xfrm>
          <a:prstGeom prst="rect">
            <a:avLst/>
          </a:prstGeom>
          <a:ln>
            <a:noFill/>
          </a:ln>
        </p:spPr>
      </p:pic>
      <p:sp>
        <p:nvSpPr>
          <p:cNvPr id="55" name="CustomShape 1"/>
          <p:cNvSpPr/>
          <p:nvPr/>
        </p:nvSpPr>
        <p:spPr>
          <a:xfrm>
            <a:off x="8532360" y="4878000"/>
            <a:ext cx="609480" cy="273600"/>
          </a:xfrm>
          <a:prstGeom prst="rect">
            <a:avLst/>
          </a:prstGeom>
          <a:noFill/>
          <a:ln>
            <a:noFill/>
          </a:ln>
        </p:spPr>
        <p:style>
          <a:lnRef idx="0">
            <a:scrgbClr r="0" g="0" b="0"/>
          </a:lnRef>
          <a:fillRef idx="0">
            <a:scrgbClr r="0" g="0" b="0"/>
          </a:fillRef>
          <a:effectRef idx="0">
            <a:scrgbClr r="0" g="0" b="0"/>
          </a:effectRef>
          <a:fontRef idx="minor"/>
        </p:style>
        <p:txBody>
          <a:bodyPr lIns="51480" tIns="25560" rIns="51480" bIns="25560" anchor="ctr"/>
          <a:lstStyle/>
          <a:p>
            <a:pPr algn="r">
              <a:lnSpc>
                <a:spcPct val="100000"/>
              </a:lnSpc>
            </a:pPr>
            <a:fld id="{8F1870D6-1ACE-4210-8CD7-4E8F58298619}" type="slidenum">
              <a:rPr lang="el-GR" sz="570" b="0" strike="noStrike" spc="-1">
                <a:solidFill>
                  <a:srgbClr val="000000"/>
                </a:solidFill>
                <a:latin typeface="Arial"/>
              </a:rPr>
              <a:pPr algn="r">
                <a:lnSpc>
                  <a:spcPct val="100000"/>
                </a:lnSpc>
              </a:pPr>
              <a:t>‹#›</a:t>
            </a:fld>
            <a:endParaRPr lang="el-GR" sz="570" b="0" strike="noStrike" spc="-1">
              <a:latin typeface="Arial"/>
            </a:endParaRPr>
          </a:p>
        </p:txBody>
      </p:sp>
      <p:sp>
        <p:nvSpPr>
          <p:cNvPr id="56" name="CustomShape 2"/>
          <p:cNvSpPr/>
          <p:nvPr/>
        </p:nvSpPr>
        <p:spPr>
          <a:xfrm>
            <a:off x="1392120" y="4857840"/>
            <a:ext cx="6040080" cy="78120"/>
          </a:xfrm>
          <a:prstGeom prst="rect">
            <a:avLst/>
          </a:prstGeom>
          <a:noFill/>
          <a:ln w="9360">
            <a:noFill/>
          </a:ln>
        </p:spPr>
        <p:style>
          <a:lnRef idx="0">
            <a:scrgbClr r="0" g="0" b="0"/>
          </a:lnRef>
          <a:fillRef idx="0">
            <a:scrgbClr r="0" g="0" b="0"/>
          </a:fillRef>
          <a:effectRef idx="0">
            <a:scrgbClr r="0" g="0" b="0"/>
          </a:effectRef>
          <a:fontRef idx="minor"/>
        </p:style>
        <p:txBody>
          <a:bodyPr lIns="0" tIns="0" rIns="0" bIns="0"/>
          <a:lstStyle/>
          <a:p>
            <a:pPr algn="ctr">
              <a:lnSpc>
                <a:spcPct val="90000"/>
              </a:lnSpc>
              <a:spcBef>
                <a:spcPts val="150"/>
              </a:spcBef>
            </a:pPr>
            <a:r>
              <a:rPr lang="el-GR" sz="510" b="1" strike="noStrike" spc="-1">
                <a:solidFill>
                  <a:srgbClr val="003399"/>
                </a:solidFill>
                <a:latin typeface="Arial"/>
                <a:ea typeface="ＭＳ Ｐゴシック"/>
              </a:rPr>
              <a:t>www.healthy-workplaces.eu/el</a:t>
            </a:r>
            <a:endParaRPr lang="el-GR" sz="510" b="0" strike="noStrike" spc="-1">
              <a:latin typeface="Arial"/>
            </a:endParaRPr>
          </a:p>
        </p:txBody>
      </p:sp>
      <p:pic>
        <p:nvPicPr>
          <p:cNvPr id="57" name="Bild 5"/>
          <p:cNvPicPr/>
          <p:nvPr/>
        </p:nvPicPr>
        <p:blipFill>
          <a:blip r:embed="rId15" cstate="print"/>
          <a:stretch/>
        </p:blipFill>
        <p:spPr>
          <a:xfrm>
            <a:off x="7432560" y="4522320"/>
            <a:ext cx="576720" cy="474840"/>
          </a:xfrm>
          <a:prstGeom prst="rect">
            <a:avLst/>
          </a:prstGeom>
          <a:ln w="9360">
            <a:noFill/>
          </a:ln>
        </p:spPr>
      </p:pic>
      <p:pic>
        <p:nvPicPr>
          <p:cNvPr id="58" name="Picture 3"/>
          <p:cNvPicPr/>
          <p:nvPr/>
        </p:nvPicPr>
        <p:blipFill>
          <a:blip r:embed="rId16" cstate="print"/>
          <a:stretch/>
        </p:blipFill>
        <p:spPr>
          <a:xfrm>
            <a:off x="410400" y="4539960"/>
            <a:ext cx="848520" cy="474840"/>
          </a:xfrm>
          <a:prstGeom prst="rect">
            <a:avLst/>
          </a:prstGeom>
          <a:ln>
            <a:noFill/>
          </a:ln>
        </p:spPr>
      </p:pic>
      <p:sp>
        <p:nvSpPr>
          <p:cNvPr id="59" name="PlaceHolder 3"/>
          <p:cNvSpPr>
            <a:spLocks noGrp="1"/>
          </p:cNvSpPr>
          <p:nvPr>
            <p:ph type="title"/>
          </p:nvPr>
        </p:nvSpPr>
        <p:spPr>
          <a:xfrm>
            <a:off x="450000" y="135000"/>
            <a:ext cx="7559640" cy="366840"/>
          </a:xfrm>
          <a:prstGeom prst="rect">
            <a:avLst/>
          </a:prstGeom>
        </p:spPr>
        <p:txBody>
          <a:bodyPr anchor="ctr"/>
          <a:lstStyle/>
          <a:p>
            <a:r>
              <a:rPr lang="en-US" sz="1350" b="0" strike="noStrike" spc="-1">
                <a:solidFill>
                  <a:srgbClr val="000000"/>
                </a:solidFill>
                <a:latin typeface="Arial"/>
              </a:rPr>
              <a:t>Click to edit the title text format</a:t>
            </a:r>
          </a:p>
        </p:txBody>
      </p:sp>
      <p:sp>
        <p:nvSpPr>
          <p:cNvPr id="60" name="PlaceHolder 4"/>
          <p:cNvSpPr>
            <a:spLocks noGrp="1"/>
          </p:cNvSpPr>
          <p:nvPr>
            <p:ph type="body"/>
          </p:nvPr>
        </p:nvSpPr>
        <p:spPr>
          <a:xfrm>
            <a:off x="450000" y="837000"/>
            <a:ext cx="7559640" cy="3644640"/>
          </a:xfrm>
          <a:prstGeom prst="rect">
            <a:avLst/>
          </a:prstGeom>
        </p:spPr>
        <p:txBody>
          <a:bodyPr/>
          <a:lstStyle/>
          <a:p>
            <a:pPr marL="432000" indent="-324000">
              <a:spcBef>
                <a:spcPts val="1417"/>
              </a:spcBef>
              <a:buClr>
                <a:srgbClr val="000000"/>
              </a:buClr>
              <a:buSzPct val="45000"/>
              <a:buFont typeface="Wingdings" charset="2"/>
              <a:buChar char=""/>
            </a:pPr>
            <a:r>
              <a:rPr lang="en-US" sz="1020" b="1" strike="noStrike" spc="-1">
                <a:solidFill>
                  <a:srgbClr val="003399"/>
                </a:solidFill>
                <a:latin typeface="Arial"/>
              </a:rPr>
              <a:t>Click to edit the outline text format</a:t>
            </a:r>
          </a:p>
          <a:p>
            <a:pPr marL="864000" lvl="1" indent="-324000">
              <a:spcBef>
                <a:spcPts val="1134"/>
              </a:spcBef>
              <a:buClr>
                <a:srgbClr val="000000"/>
              </a:buClr>
              <a:buSzPct val="75000"/>
              <a:buFont typeface="Symbol" charset="2"/>
              <a:buChar char=""/>
            </a:pPr>
            <a:r>
              <a:rPr lang="en-US" sz="102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en-US" sz="102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en-US" sz="102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en-US" sz="102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en-US" sz="102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en-US" sz="1020" b="0" strike="noStrike" spc="-1">
                <a:solidFill>
                  <a:srgbClr val="000000"/>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97" name="FONDO-PATRON-EUOSHA-2011-16-9.png"/>
          <p:cNvPicPr/>
          <p:nvPr/>
        </p:nvPicPr>
        <p:blipFill>
          <a:blip r:embed="rId14" cstate="print"/>
          <a:stretch/>
        </p:blipFill>
        <p:spPr>
          <a:xfrm>
            <a:off x="0" y="0"/>
            <a:ext cx="9140760" cy="5143320"/>
          </a:xfrm>
          <a:prstGeom prst="rect">
            <a:avLst/>
          </a:prstGeom>
          <a:ln>
            <a:noFill/>
          </a:ln>
        </p:spPr>
      </p:pic>
      <p:sp>
        <p:nvSpPr>
          <p:cNvPr id="98" name="CustomShape 1"/>
          <p:cNvSpPr/>
          <p:nvPr/>
        </p:nvSpPr>
        <p:spPr>
          <a:xfrm>
            <a:off x="8532360" y="4878000"/>
            <a:ext cx="609480" cy="273600"/>
          </a:xfrm>
          <a:prstGeom prst="rect">
            <a:avLst/>
          </a:prstGeom>
          <a:noFill/>
          <a:ln>
            <a:noFill/>
          </a:ln>
        </p:spPr>
        <p:style>
          <a:lnRef idx="0">
            <a:scrgbClr r="0" g="0" b="0"/>
          </a:lnRef>
          <a:fillRef idx="0">
            <a:scrgbClr r="0" g="0" b="0"/>
          </a:fillRef>
          <a:effectRef idx="0">
            <a:scrgbClr r="0" g="0" b="0"/>
          </a:effectRef>
          <a:fontRef idx="minor"/>
        </p:style>
        <p:txBody>
          <a:bodyPr lIns="51480" tIns="25560" rIns="51480" bIns="25560" anchor="ctr"/>
          <a:lstStyle/>
          <a:p>
            <a:pPr algn="r">
              <a:lnSpc>
                <a:spcPct val="100000"/>
              </a:lnSpc>
            </a:pPr>
            <a:fld id="{9585A7FF-7069-4B4D-B9CA-6C991A50DB73}" type="slidenum">
              <a:rPr lang="el-GR" sz="570" b="0" strike="noStrike" spc="-1">
                <a:solidFill>
                  <a:srgbClr val="000000"/>
                </a:solidFill>
                <a:latin typeface="Arial"/>
              </a:rPr>
              <a:pPr algn="r">
                <a:lnSpc>
                  <a:spcPct val="100000"/>
                </a:lnSpc>
              </a:pPr>
              <a:t>‹#›</a:t>
            </a:fld>
            <a:endParaRPr lang="el-GR" sz="570" b="0" strike="noStrike" spc="-1">
              <a:latin typeface="Arial"/>
            </a:endParaRPr>
          </a:p>
        </p:txBody>
      </p:sp>
      <p:sp>
        <p:nvSpPr>
          <p:cNvPr id="99" name="CustomShape 2"/>
          <p:cNvSpPr/>
          <p:nvPr/>
        </p:nvSpPr>
        <p:spPr>
          <a:xfrm>
            <a:off x="1392120" y="4857840"/>
            <a:ext cx="6040080" cy="78120"/>
          </a:xfrm>
          <a:prstGeom prst="rect">
            <a:avLst/>
          </a:prstGeom>
          <a:noFill/>
          <a:ln w="9360">
            <a:noFill/>
          </a:ln>
        </p:spPr>
        <p:style>
          <a:lnRef idx="0">
            <a:scrgbClr r="0" g="0" b="0"/>
          </a:lnRef>
          <a:fillRef idx="0">
            <a:scrgbClr r="0" g="0" b="0"/>
          </a:fillRef>
          <a:effectRef idx="0">
            <a:scrgbClr r="0" g="0" b="0"/>
          </a:effectRef>
          <a:fontRef idx="minor"/>
        </p:style>
        <p:txBody>
          <a:bodyPr lIns="0" tIns="0" rIns="0" bIns="0"/>
          <a:lstStyle/>
          <a:p>
            <a:pPr algn="ctr">
              <a:lnSpc>
                <a:spcPct val="90000"/>
              </a:lnSpc>
              <a:spcBef>
                <a:spcPts val="150"/>
              </a:spcBef>
            </a:pPr>
            <a:r>
              <a:rPr lang="el-GR" sz="510" b="1" strike="noStrike" spc="-1">
                <a:solidFill>
                  <a:srgbClr val="003399"/>
                </a:solidFill>
                <a:latin typeface="Arial"/>
                <a:ea typeface="ＭＳ Ｐゴシック"/>
              </a:rPr>
              <a:t>www.healthy-workplaces.eu/el</a:t>
            </a:r>
            <a:endParaRPr lang="el-GR" sz="510" b="0" strike="noStrike" spc="-1">
              <a:latin typeface="Arial"/>
            </a:endParaRPr>
          </a:p>
        </p:txBody>
      </p:sp>
      <p:pic>
        <p:nvPicPr>
          <p:cNvPr id="100" name="Bild 5"/>
          <p:cNvPicPr/>
          <p:nvPr/>
        </p:nvPicPr>
        <p:blipFill>
          <a:blip r:embed="rId15" cstate="print"/>
          <a:stretch/>
        </p:blipFill>
        <p:spPr>
          <a:xfrm>
            <a:off x="7432560" y="4522320"/>
            <a:ext cx="576720" cy="474840"/>
          </a:xfrm>
          <a:prstGeom prst="rect">
            <a:avLst/>
          </a:prstGeom>
          <a:ln w="9360">
            <a:noFill/>
          </a:ln>
        </p:spPr>
      </p:pic>
      <p:pic>
        <p:nvPicPr>
          <p:cNvPr id="101" name="Picture 3"/>
          <p:cNvPicPr/>
          <p:nvPr/>
        </p:nvPicPr>
        <p:blipFill>
          <a:blip r:embed="rId16" cstate="print"/>
          <a:stretch/>
        </p:blipFill>
        <p:spPr>
          <a:xfrm>
            <a:off x="410400" y="4539960"/>
            <a:ext cx="848520" cy="474840"/>
          </a:xfrm>
          <a:prstGeom prst="rect">
            <a:avLst/>
          </a:prstGeom>
          <a:ln>
            <a:noFill/>
          </a:ln>
        </p:spPr>
      </p:pic>
      <p:sp>
        <p:nvSpPr>
          <p:cNvPr id="102" name="PlaceHolder 3"/>
          <p:cNvSpPr>
            <a:spLocks noGrp="1"/>
          </p:cNvSpPr>
          <p:nvPr>
            <p:ph type="title"/>
          </p:nvPr>
        </p:nvSpPr>
        <p:spPr>
          <a:xfrm>
            <a:off x="450000" y="135000"/>
            <a:ext cx="7559640" cy="366840"/>
          </a:xfrm>
          <a:prstGeom prst="rect">
            <a:avLst/>
          </a:prstGeom>
        </p:spPr>
        <p:txBody>
          <a:bodyPr anchor="ctr"/>
          <a:lstStyle/>
          <a:p>
            <a:pPr>
              <a:lnSpc>
                <a:spcPct val="100000"/>
              </a:lnSpc>
            </a:pPr>
            <a:r>
              <a:rPr lang="en-US" sz="1350" b="1" strike="noStrike" spc="-1">
                <a:solidFill>
                  <a:srgbClr val="003399"/>
                </a:solidFill>
                <a:latin typeface="Arial"/>
              </a:rPr>
              <a:t>Click to edit Master title style</a:t>
            </a:r>
            <a:endParaRPr lang="en-US" sz="1350" b="0" strike="noStrike" spc="-1">
              <a:solidFill>
                <a:srgbClr val="000000"/>
              </a:solidFill>
              <a:latin typeface="Arial"/>
            </a:endParaRPr>
          </a:p>
        </p:txBody>
      </p:sp>
      <p:sp>
        <p:nvSpPr>
          <p:cNvPr id="103" name="PlaceHolder 4"/>
          <p:cNvSpPr>
            <a:spLocks noGrp="1"/>
          </p:cNvSpPr>
          <p:nvPr>
            <p:ph type="body"/>
          </p:nvPr>
        </p:nvSpPr>
        <p:spPr>
          <a:xfrm>
            <a:off x="450000" y="837000"/>
            <a:ext cx="3599640" cy="3644640"/>
          </a:xfrm>
          <a:prstGeom prst="rect">
            <a:avLst/>
          </a:prstGeom>
        </p:spPr>
        <p:txBody>
          <a:bodyPr>
            <a:normAutofit/>
          </a:bodyPr>
          <a:lstStyle/>
          <a:p>
            <a:pPr marL="141840" indent="-141480">
              <a:lnSpc>
                <a:spcPct val="100000"/>
              </a:lnSpc>
              <a:spcBef>
                <a:spcPts val="337"/>
              </a:spcBef>
              <a:buClr>
                <a:srgbClr val="003399"/>
              </a:buClr>
              <a:buFont typeface="Wingdings" charset="2"/>
              <a:buChar char=""/>
            </a:pPr>
            <a:r>
              <a:rPr lang="en-US" sz="1020" b="1" strike="noStrike" spc="-1">
                <a:solidFill>
                  <a:srgbClr val="003399"/>
                </a:solidFill>
                <a:latin typeface="Arial"/>
              </a:rPr>
              <a:t>Click to edit Master text styles</a:t>
            </a:r>
          </a:p>
          <a:p>
            <a:pPr marL="243000" lvl="1" indent="-100800">
              <a:lnSpc>
                <a:spcPct val="100000"/>
              </a:lnSpc>
              <a:buClr>
                <a:srgbClr val="000000"/>
              </a:buClr>
              <a:buFont typeface="Arial"/>
              <a:buChar char="•"/>
            </a:pPr>
            <a:r>
              <a:rPr lang="en-US" sz="1020" b="0" strike="noStrike" spc="-1">
                <a:solidFill>
                  <a:srgbClr val="000000"/>
                </a:solidFill>
                <a:latin typeface="Arial"/>
              </a:rPr>
              <a:t>Second level</a:t>
            </a:r>
          </a:p>
          <a:p>
            <a:pPr marL="344160" lvl="2" indent="-100800">
              <a:lnSpc>
                <a:spcPct val="100000"/>
              </a:lnSpc>
              <a:buClr>
                <a:srgbClr val="000000"/>
              </a:buClr>
              <a:buFont typeface="Arial"/>
              <a:buChar char="−"/>
            </a:pPr>
            <a:r>
              <a:rPr lang="en-US" sz="960" b="0" strike="noStrike" spc="-1">
                <a:solidFill>
                  <a:srgbClr val="000000"/>
                </a:solidFill>
                <a:latin typeface="Arial"/>
              </a:rPr>
              <a:t>Third level</a:t>
            </a:r>
          </a:p>
          <a:p>
            <a:pPr marL="445680" lvl="3" indent="-100800">
              <a:lnSpc>
                <a:spcPct val="100000"/>
              </a:lnSpc>
              <a:buClr>
                <a:srgbClr val="000000"/>
              </a:buClr>
              <a:buFont typeface="Arial"/>
              <a:buChar char="•"/>
            </a:pPr>
            <a:r>
              <a:rPr lang="en-US" sz="900" b="0" strike="noStrike" spc="-1">
                <a:solidFill>
                  <a:srgbClr val="000000"/>
                </a:solidFill>
                <a:latin typeface="Arial"/>
              </a:rPr>
              <a:t>Fourth level</a:t>
            </a:r>
          </a:p>
          <a:p>
            <a:pPr marL="546840" lvl="4" indent="-100800">
              <a:lnSpc>
                <a:spcPct val="100000"/>
              </a:lnSpc>
              <a:buClr>
                <a:srgbClr val="000000"/>
              </a:buClr>
              <a:buFont typeface="Arial"/>
              <a:buChar char="−"/>
            </a:pPr>
            <a:r>
              <a:rPr lang="en-US" sz="850" b="0" strike="noStrike" spc="-1">
                <a:solidFill>
                  <a:srgbClr val="000000"/>
                </a:solidFill>
                <a:latin typeface="Arial"/>
              </a:rPr>
              <a:t>Fifth level</a:t>
            </a:r>
          </a:p>
        </p:txBody>
      </p:sp>
      <p:sp>
        <p:nvSpPr>
          <p:cNvPr id="104" name="PlaceHolder 5"/>
          <p:cNvSpPr>
            <a:spLocks noGrp="1"/>
          </p:cNvSpPr>
          <p:nvPr>
            <p:ph type="body"/>
          </p:nvPr>
        </p:nvSpPr>
        <p:spPr>
          <a:xfrm>
            <a:off x="4410000" y="837000"/>
            <a:ext cx="3599640" cy="3644640"/>
          </a:xfrm>
          <a:prstGeom prst="rect">
            <a:avLst/>
          </a:prstGeom>
        </p:spPr>
        <p:txBody>
          <a:bodyPr>
            <a:normAutofit/>
          </a:bodyPr>
          <a:lstStyle/>
          <a:p>
            <a:pPr marL="141840" indent="-141480">
              <a:lnSpc>
                <a:spcPct val="100000"/>
              </a:lnSpc>
              <a:spcBef>
                <a:spcPts val="337"/>
              </a:spcBef>
              <a:buClr>
                <a:srgbClr val="003399"/>
              </a:buClr>
              <a:buFont typeface="Wingdings" charset="2"/>
              <a:buChar char=""/>
            </a:pPr>
            <a:r>
              <a:rPr lang="en-US" sz="1020" b="1" strike="noStrike" spc="-1">
                <a:solidFill>
                  <a:srgbClr val="003399"/>
                </a:solidFill>
                <a:latin typeface="Arial"/>
              </a:rPr>
              <a:t>Click to edit Master text styles</a:t>
            </a:r>
          </a:p>
          <a:p>
            <a:pPr marL="243000" lvl="1" indent="-100800">
              <a:lnSpc>
                <a:spcPct val="100000"/>
              </a:lnSpc>
              <a:buClr>
                <a:srgbClr val="000000"/>
              </a:buClr>
              <a:buFont typeface="Arial"/>
              <a:buChar char="•"/>
            </a:pPr>
            <a:r>
              <a:rPr lang="en-US" sz="1020" b="0" strike="noStrike" spc="-1">
                <a:solidFill>
                  <a:srgbClr val="000000"/>
                </a:solidFill>
                <a:latin typeface="Arial"/>
              </a:rPr>
              <a:t>Second level</a:t>
            </a:r>
          </a:p>
          <a:p>
            <a:pPr marL="344160" lvl="2" indent="-100800">
              <a:lnSpc>
                <a:spcPct val="100000"/>
              </a:lnSpc>
              <a:buClr>
                <a:srgbClr val="000000"/>
              </a:buClr>
              <a:buFont typeface="Arial"/>
              <a:buChar char="−"/>
            </a:pPr>
            <a:r>
              <a:rPr lang="en-US" sz="960" b="0" strike="noStrike" spc="-1">
                <a:solidFill>
                  <a:srgbClr val="000000"/>
                </a:solidFill>
                <a:latin typeface="Arial"/>
              </a:rPr>
              <a:t>Third level</a:t>
            </a:r>
          </a:p>
          <a:p>
            <a:pPr marL="445680" lvl="3" indent="-100800">
              <a:lnSpc>
                <a:spcPct val="100000"/>
              </a:lnSpc>
              <a:buClr>
                <a:srgbClr val="000000"/>
              </a:buClr>
              <a:buFont typeface="Arial"/>
              <a:buChar char="•"/>
            </a:pPr>
            <a:r>
              <a:rPr lang="en-US" sz="900" b="0" strike="noStrike" spc="-1">
                <a:solidFill>
                  <a:srgbClr val="000000"/>
                </a:solidFill>
                <a:latin typeface="Arial"/>
              </a:rPr>
              <a:t>Fourth level</a:t>
            </a:r>
          </a:p>
          <a:p>
            <a:pPr marL="546840" lvl="4" indent="-100800">
              <a:lnSpc>
                <a:spcPct val="100000"/>
              </a:lnSpc>
              <a:buClr>
                <a:srgbClr val="000000"/>
              </a:buClr>
              <a:buFont typeface="Arial"/>
              <a:buChar char="−"/>
            </a:pPr>
            <a:r>
              <a:rPr lang="en-US" sz="850" b="0" strike="noStrike" spc="-1">
                <a:solidFill>
                  <a:srgbClr val="000000"/>
                </a:solidFill>
                <a:latin typeface="Arial"/>
              </a:rPr>
              <a:t>Fifth level</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41" name="FONDO-PATRON-EUOSHA-2011-16-9.png"/>
          <p:cNvPicPr/>
          <p:nvPr/>
        </p:nvPicPr>
        <p:blipFill>
          <a:blip r:embed="rId14" cstate="print"/>
          <a:stretch/>
        </p:blipFill>
        <p:spPr>
          <a:xfrm>
            <a:off x="0" y="0"/>
            <a:ext cx="9140760" cy="5143320"/>
          </a:xfrm>
          <a:prstGeom prst="rect">
            <a:avLst/>
          </a:prstGeom>
          <a:ln>
            <a:noFill/>
          </a:ln>
        </p:spPr>
      </p:pic>
      <p:sp>
        <p:nvSpPr>
          <p:cNvPr id="142" name="CustomShape 1"/>
          <p:cNvSpPr/>
          <p:nvPr/>
        </p:nvSpPr>
        <p:spPr>
          <a:xfrm>
            <a:off x="8532360" y="4878000"/>
            <a:ext cx="609480" cy="273600"/>
          </a:xfrm>
          <a:prstGeom prst="rect">
            <a:avLst/>
          </a:prstGeom>
          <a:noFill/>
          <a:ln>
            <a:noFill/>
          </a:ln>
        </p:spPr>
        <p:style>
          <a:lnRef idx="0">
            <a:scrgbClr r="0" g="0" b="0"/>
          </a:lnRef>
          <a:fillRef idx="0">
            <a:scrgbClr r="0" g="0" b="0"/>
          </a:fillRef>
          <a:effectRef idx="0">
            <a:scrgbClr r="0" g="0" b="0"/>
          </a:effectRef>
          <a:fontRef idx="minor"/>
        </p:style>
        <p:txBody>
          <a:bodyPr lIns="51480" tIns="25560" rIns="51480" bIns="25560" anchor="ctr"/>
          <a:lstStyle/>
          <a:p>
            <a:pPr algn="r">
              <a:lnSpc>
                <a:spcPct val="100000"/>
              </a:lnSpc>
            </a:pPr>
            <a:fld id="{097F837B-3B2B-48B1-80DB-D803BCD2A51B}" type="slidenum">
              <a:rPr lang="el-GR" sz="570" b="0" strike="noStrike" spc="-1">
                <a:solidFill>
                  <a:srgbClr val="000000"/>
                </a:solidFill>
                <a:latin typeface="Arial"/>
              </a:rPr>
              <a:pPr algn="r">
                <a:lnSpc>
                  <a:spcPct val="100000"/>
                </a:lnSpc>
              </a:pPr>
              <a:t>‹#›</a:t>
            </a:fld>
            <a:endParaRPr lang="el-GR" sz="570" b="0" strike="noStrike" spc="-1">
              <a:latin typeface="Arial"/>
            </a:endParaRPr>
          </a:p>
        </p:txBody>
      </p:sp>
      <p:sp>
        <p:nvSpPr>
          <p:cNvPr id="143" name="CustomShape 2"/>
          <p:cNvSpPr/>
          <p:nvPr/>
        </p:nvSpPr>
        <p:spPr>
          <a:xfrm>
            <a:off x="1392120" y="4857840"/>
            <a:ext cx="6040080" cy="78120"/>
          </a:xfrm>
          <a:prstGeom prst="rect">
            <a:avLst/>
          </a:prstGeom>
          <a:noFill/>
          <a:ln w="9360">
            <a:noFill/>
          </a:ln>
        </p:spPr>
        <p:style>
          <a:lnRef idx="0">
            <a:scrgbClr r="0" g="0" b="0"/>
          </a:lnRef>
          <a:fillRef idx="0">
            <a:scrgbClr r="0" g="0" b="0"/>
          </a:fillRef>
          <a:effectRef idx="0">
            <a:scrgbClr r="0" g="0" b="0"/>
          </a:effectRef>
          <a:fontRef idx="minor"/>
        </p:style>
        <p:txBody>
          <a:bodyPr lIns="0" tIns="0" rIns="0" bIns="0"/>
          <a:lstStyle/>
          <a:p>
            <a:pPr algn="ctr">
              <a:lnSpc>
                <a:spcPct val="90000"/>
              </a:lnSpc>
              <a:spcBef>
                <a:spcPts val="150"/>
              </a:spcBef>
            </a:pPr>
            <a:r>
              <a:rPr lang="el-GR" sz="510" b="1" strike="noStrike" spc="-1">
                <a:solidFill>
                  <a:srgbClr val="003399"/>
                </a:solidFill>
                <a:latin typeface="Arial"/>
                <a:ea typeface="ＭＳ Ｐゴシック"/>
              </a:rPr>
              <a:t>www.healthy-workplaces.eu/el</a:t>
            </a:r>
            <a:endParaRPr lang="el-GR" sz="510" b="0" strike="noStrike" spc="-1">
              <a:latin typeface="Arial"/>
            </a:endParaRPr>
          </a:p>
        </p:txBody>
      </p:sp>
      <p:pic>
        <p:nvPicPr>
          <p:cNvPr id="144" name="Bild 5"/>
          <p:cNvPicPr/>
          <p:nvPr/>
        </p:nvPicPr>
        <p:blipFill>
          <a:blip r:embed="rId15" cstate="print"/>
          <a:stretch/>
        </p:blipFill>
        <p:spPr>
          <a:xfrm>
            <a:off x="7432560" y="4522320"/>
            <a:ext cx="576720" cy="474840"/>
          </a:xfrm>
          <a:prstGeom prst="rect">
            <a:avLst/>
          </a:prstGeom>
          <a:ln w="9360">
            <a:noFill/>
          </a:ln>
        </p:spPr>
      </p:pic>
      <p:pic>
        <p:nvPicPr>
          <p:cNvPr id="145" name="Picture 3"/>
          <p:cNvPicPr/>
          <p:nvPr/>
        </p:nvPicPr>
        <p:blipFill>
          <a:blip r:embed="rId16" cstate="print"/>
          <a:stretch/>
        </p:blipFill>
        <p:spPr>
          <a:xfrm>
            <a:off x="410400" y="4539960"/>
            <a:ext cx="848520" cy="474840"/>
          </a:xfrm>
          <a:prstGeom prst="rect">
            <a:avLst/>
          </a:prstGeom>
          <a:ln>
            <a:noFill/>
          </a:ln>
        </p:spPr>
      </p:pic>
      <p:sp>
        <p:nvSpPr>
          <p:cNvPr id="146" name="PlaceHolder 3"/>
          <p:cNvSpPr>
            <a:spLocks noGrp="1"/>
          </p:cNvSpPr>
          <p:nvPr>
            <p:ph type="title"/>
          </p:nvPr>
        </p:nvSpPr>
        <p:spPr>
          <a:xfrm>
            <a:off x="539640" y="141840"/>
            <a:ext cx="8280000" cy="809280"/>
          </a:xfrm>
          <a:prstGeom prst="rect">
            <a:avLst/>
          </a:prstGeom>
        </p:spPr>
        <p:txBody>
          <a:bodyPr anchor="ctr"/>
          <a:lstStyle/>
          <a:p>
            <a:pPr>
              <a:lnSpc>
                <a:spcPct val="100000"/>
              </a:lnSpc>
            </a:pPr>
            <a:r>
              <a:rPr lang="en-US" sz="1350" b="1" strike="noStrike" spc="-1">
                <a:solidFill>
                  <a:srgbClr val="003399"/>
                </a:solidFill>
                <a:latin typeface="Arial"/>
              </a:rPr>
              <a:t>Titelmasterformat durch Klicken bearbeiten</a:t>
            </a:r>
            <a:endParaRPr lang="en-US" sz="1350" b="0" strike="noStrike" spc="-1">
              <a:solidFill>
                <a:srgbClr val="000000"/>
              </a:solidFill>
              <a:latin typeface="Arial"/>
            </a:endParaRPr>
          </a:p>
        </p:txBody>
      </p:sp>
      <p:sp>
        <p:nvSpPr>
          <p:cNvPr id="147" name="PlaceHolder 4"/>
          <p:cNvSpPr>
            <a:spLocks noGrp="1"/>
          </p:cNvSpPr>
          <p:nvPr>
            <p:ph type="body"/>
          </p:nvPr>
        </p:nvSpPr>
        <p:spPr>
          <a:xfrm>
            <a:off x="539640" y="1059480"/>
            <a:ext cx="8280000" cy="3941640"/>
          </a:xfrm>
          <a:prstGeom prst="rect">
            <a:avLst/>
          </a:prstGeom>
        </p:spPr>
        <p:txBody>
          <a:bodyPr/>
          <a:lstStyle/>
          <a:p>
            <a:pPr marL="141840" indent="-141480">
              <a:lnSpc>
                <a:spcPct val="100000"/>
              </a:lnSpc>
              <a:spcBef>
                <a:spcPts val="337"/>
              </a:spcBef>
              <a:buClr>
                <a:srgbClr val="003399"/>
              </a:buClr>
              <a:buFont typeface="Wingdings" charset="2"/>
              <a:buChar char=""/>
            </a:pPr>
            <a:r>
              <a:rPr lang="en-US" sz="1020" b="1" strike="noStrike" spc="-1">
                <a:solidFill>
                  <a:srgbClr val="003399"/>
                </a:solidFill>
                <a:latin typeface="Arial"/>
              </a:rPr>
              <a:t>Textmasterformat bearbeiten</a:t>
            </a:r>
          </a:p>
          <a:p>
            <a:pPr marL="243000" lvl="1" indent="-100800">
              <a:lnSpc>
                <a:spcPct val="100000"/>
              </a:lnSpc>
              <a:buClr>
                <a:srgbClr val="000000"/>
              </a:buClr>
              <a:buFont typeface="Arial"/>
              <a:buChar char="•"/>
            </a:pPr>
            <a:r>
              <a:rPr lang="en-US" sz="1020" b="0" strike="noStrike" spc="-1">
                <a:solidFill>
                  <a:srgbClr val="000000"/>
                </a:solidFill>
                <a:latin typeface="Arial"/>
              </a:rPr>
              <a:t>Zweite Ebene</a:t>
            </a:r>
          </a:p>
          <a:p>
            <a:pPr marL="344160" lvl="2" indent="-100800">
              <a:lnSpc>
                <a:spcPct val="100000"/>
              </a:lnSpc>
              <a:buClr>
                <a:srgbClr val="000000"/>
              </a:buClr>
              <a:buFont typeface="Arial"/>
              <a:buChar char="−"/>
            </a:pPr>
            <a:r>
              <a:rPr lang="en-US" sz="960" b="0" strike="noStrike" spc="-1">
                <a:solidFill>
                  <a:srgbClr val="000000"/>
                </a:solidFill>
                <a:latin typeface="Arial"/>
              </a:rPr>
              <a:t>Dritte Ebene</a:t>
            </a:r>
          </a:p>
          <a:p>
            <a:pPr marL="445680" lvl="3" indent="-100800">
              <a:lnSpc>
                <a:spcPct val="100000"/>
              </a:lnSpc>
              <a:buClr>
                <a:srgbClr val="000000"/>
              </a:buClr>
              <a:buFont typeface="Arial"/>
              <a:buChar char="•"/>
            </a:pPr>
            <a:r>
              <a:rPr lang="en-US" sz="900" b="0" strike="noStrike" spc="-1">
                <a:solidFill>
                  <a:srgbClr val="000000"/>
                </a:solidFill>
                <a:latin typeface="Arial"/>
              </a:rPr>
              <a:t>Vierte Ebene</a:t>
            </a:r>
          </a:p>
          <a:p>
            <a:pPr marL="546840" lvl="4" indent="-100800">
              <a:lnSpc>
                <a:spcPct val="100000"/>
              </a:lnSpc>
              <a:buClr>
                <a:srgbClr val="000000"/>
              </a:buClr>
              <a:buFont typeface="Arial"/>
              <a:buChar char="−"/>
            </a:pPr>
            <a:r>
              <a:rPr lang="en-US" sz="850" b="0" strike="noStrike" spc="-1">
                <a:solidFill>
                  <a:srgbClr val="000000"/>
                </a:solidFill>
                <a:latin typeface="Arial"/>
              </a:rPr>
              <a:t>Fünfte Ebene</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84" name="FONDO-PATRON-EUOSHA-2011-16-9.png"/>
          <p:cNvPicPr/>
          <p:nvPr/>
        </p:nvPicPr>
        <p:blipFill>
          <a:blip r:embed="rId14" cstate="print"/>
          <a:stretch/>
        </p:blipFill>
        <p:spPr>
          <a:xfrm>
            <a:off x="0" y="0"/>
            <a:ext cx="9140760" cy="5143320"/>
          </a:xfrm>
          <a:prstGeom prst="rect">
            <a:avLst/>
          </a:prstGeom>
          <a:ln>
            <a:noFill/>
          </a:ln>
        </p:spPr>
      </p:pic>
      <p:sp>
        <p:nvSpPr>
          <p:cNvPr id="185" name="CustomShape 1"/>
          <p:cNvSpPr/>
          <p:nvPr/>
        </p:nvSpPr>
        <p:spPr>
          <a:xfrm>
            <a:off x="8532360" y="4878000"/>
            <a:ext cx="609480" cy="273600"/>
          </a:xfrm>
          <a:prstGeom prst="rect">
            <a:avLst/>
          </a:prstGeom>
          <a:noFill/>
          <a:ln>
            <a:noFill/>
          </a:ln>
        </p:spPr>
        <p:style>
          <a:lnRef idx="0">
            <a:scrgbClr r="0" g="0" b="0"/>
          </a:lnRef>
          <a:fillRef idx="0">
            <a:scrgbClr r="0" g="0" b="0"/>
          </a:fillRef>
          <a:effectRef idx="0">
            <a:scrgbClr r="0" g="0" b="0"/>
          </a:effectRef>
          <a:fontRef idx="minor"/>
        </p:style>
        <p:txBody>
          <a:bodyPr lIns="51480" tIns="25560" rIns="51480" bIns="25560" anchor="ctr"/>
          <a:lstStyle/>
          <a:p>
            <a:pPr algn="r">
              <a:lnSpc>
                <a:spcPct val="100000"/>
              </a:lnSpc>
            </a:pPr>
            <a:fld id="{30017E31-235C-4F8C-99F9-AC0D9A6761E3}" type="slidenum">
              <a:rPr lang="el-GR" sz="570" b="0" strike="noStrike" spc="-1">
                <a:solidFill>
                  <a:srgbClr val="000000"/>
                </a:solidFill>
                <a:latin typeface="Arial"/>
              </a:rPr>
              <a:pPr algn="r">
                <a:lnSpc>
                  <a:spcPct val="100000"/>
                </a:lnSpc>
              </a:pPr>
              <a:t>‹#›</a:t>
            </a:fld>
            <a:endParaRPr lang="el-GR" sz="570" b="0" strike="noStrike" spc="-1">
              <a:latin typeface="Arial"/>
            </a:endParaRPr>
          </a:p>
        </p:txBody>
      </p:sp>
      <p:sp>
        <p:nvSpPr>
          <p:cNvPr id="186" name="CustomShape 2"/>
          <p:cNvSpPr/>
          <p:nvPr/>
        </p:nvSpPr>
        <p:spPr>
          <a:xfrm>
            <a:off x="1392120" y="4857840"/>
            <a:ext cx="6040080" cy="78120"/>
          </a:xfrm>
          <a:prstGeom prst="rect">
            <a:avLst/>
          </a:prstGeom>
          <a:noFill/>
          <a:ln w="9360">
            <a:noFill/>
          </a:ln>
        </p:spPr>
        <p:style>
          <a:lnRef idx="0">
            <a:scrgbClr r="0" g="0" b="0"/>
          </a:lnRef>
          <a:fillRef idx="0">
            <a:scrgbClr r="0" g="0" b="0"/>
          </a:fillRef>
          <a:effectRef idx="0">
            <a:scrgbClr r="0" g="0" b="0"/>
          </a:effectRef>
          <a:fontRef idx="minor"/>
        </p:style>
        <p:txBody>
          <a:bodyPr lIns="0" tIns="0" rIns="0" bIns="0"/>
          <a:lstStyle/>
          <a:p>
            <a:pPr algn="ctr">
              <a:lnSpc>
                <a:spcPct val="90000"/>
              </a:lnSpc>
              <a:spcBef>
                <a:spcPts val="150"/>
              </a:spcBef>
            </a:pPr>
            <a:r>
              <a:rPr lang="el-GR" sz="510" b="1" strike="noStrike" spc="-1">
                <a:solidFill>
                  <a:srgbClr val="003399"/>
                </a:solidFill>
                <a:latin typeface="Arial"/>
                <a:ea typeface="ＭＳ Ｐゴシック"/>
              </a:rPr>
              <a:t>www.healthy-workplaces.eu/el</a:t>
            </a:r>
            <a:endParaRPr lang="el-GR" sz="510" b="0" strike="noStrike" spc="-1">
              <a:latin typeface="Arial"/>
            </a:endParaRPr>
          </a:p>
        </p:txBody>
      </p:sp>
      <p:pic>
        <p:nvPicPr>
          <p:cNvPr id="187" name="Bild 5"/>
          <p:cNvPicPr/>
          <p:nvPr/>
        </p:nvPicPr>
        <p:blipFill>
          <a:blip r:embed="rId15" cstate="print"/>
          <a:stretch/>
        </p:blipFill>
        <p:spPr>
          <a:xfrm>
            <a:off x="7432560" y="4522320"/>
            <a:ext cx="576720" cy="474840"/>
          </a:xfrm>
          <a:prstGeom prst="rect">
            <a:avLst/>
          </a:prstGeom>
          <a:ln w="9360">
            <a:noFill/>
          </a:ln>
        </p:spPr>
      </p:pic>
      <p:pic>
        <p:nvPicPr>
          <p:cNvPr id="188" name="Picture 3"/>
          <p:cNvPicPr/>
          <p:nvPr/>
        </p:nvPicPr>
        <p:blipFill>
          <a:blip r:embed="rId16" cstate="print"/>
          <a:stretch/>
        </p:blipFill>
        <p:spPr>
          <a:xfrm>
            <a:off x="410400" y="4539960"/>
            <a:ext cx="848520" cy="474840"/>
          </a:xfrm>
          <a:prstGeom prst="rect">
            <a:avLst/>
          </a:prstGeom>
          <a:ln>
            <a:noFill/>
          </a:ln>
        </p:spPr>
      </p:pic>
      <p:sp>
        <p:nvSpPr>
          <p:cNvPr id="189" name="PlaceHolder 3"/>
          <p:cNvSpPr>
            <a:spLocks noGrp="1"/>
          </p:cNvSpPr>
          <p:nvPr>
            <p:ph type="title"/>
          </p:nvPr>
        </p:nvSpPr>
        <p:spPr>
          <a:xfrm>
            <a:off x="450000" y="135000"/>
            <a:ext cx="7559640" cy="366840"/>
          </a:xfrm>
          <a:prstGeom prst="rect">
            <a:avLst/>
          </a:prstGeom>
        </p:spPr>
        <p:txBody>
          <a:bodyPr anchor="ctr"/>
          <a:lstStyle/>
          <a:p>
            <a:pPr>
              <a:lnSpc>
                <a:spcPct val="100000"/>
              </a:lnSpc>
            </a:pPr>
            <a:r>
              <a:rPr lang="en-US" sz="1350" b="1" strike="noStrike" spc="-1">
                <a:solidFill>
                  <a:srgbClr val="003399"/>
                </a:solidFill>
                <a:latin typeface="Arial"/>
              </a:rPr>
              <a:t>Click to edit Master title style</a:t>
            </a:r>
            <a:endParaRPr lang="en-US" sz="1350" b="0" strike="noStrike" spc="-1">
              <a:solidFill>
                <a:srgbClr val="000000"/>
              </a:solidFill>
              <a:latin typeface="Arial"/>
            </a:endParaRPr>
          </a:p>
        </p:txBody>
      </p:sp>
      <p:sp>
        <p:nvSpPr>
          <p:cNvPr id="190" name="PlaceHolder 4"/>
          <p:cNvSpPr>
            <a:spLocks noGrp="1"/>
          </p:cNvSpPr>
          <p:nvPr>
            <p:ph type="body"/>
          </p:nvPr>
        </p:nvSpPr>
        <p:spPr>
          <a:xfrm>
            <a:off x="450000" y="837000"/>
            <a:ext cx="7559640" cy="3644640"/>
          </a:xfrm>
          <a:prstGeom prst="rect">
            <a:avLst/>
          </a:prstGeom>
        </p:spPr>
        <p:txBody>
          <a:bodyPr>
            <a:normAutofit/>
          </a:bodyPr>
          <a:lstStyle/>
          <a:p>
            <a:pPr marL="141840" indent="-141480">
              <a:lnSpc>
                <a:spcPct val="100000"/>
              </a:lnSpc>
              <a:spcBef>
                <a:spcPts val="337"/>
              </a:spcBef>
              <a:buClr>
                <a:srgbClr val="003399"/>
              </a:buClr>
              <a:buFont typeface="Wingdings" charset="2"/>
              <a:buChar char=""/>
            </a:pPr>
            <a:r>
              <a:rPr lang="en-US" sz="1020" b="1" strike="noStrike" spc="-1">
                <a:solidFill>
                  <a:srgbClr val="003399"/>
                </a:solidFill>
                <a:latin typeface="Arial"/>
              </a:rPr>
              <a:t>Click to edit Master text styles</a:t>
            </a:r>
          </a:p>
          <a:p>
            <a:pPr marL="243000" lvl="1" indent="-100800">
              <a:lnSpc>
                <a:spcPct val="100000"/>
              </a:lnSpc>
              <a:buClr>
                <a:srgbClr val="000000"/>
              </a:buClr>
              <a:buFont typeface="Arial"/>
              <a:buChar char="•"/>
            </a:pPr>
            <a:r>
              <a:rPr lang="en-US" sz="1020" b="0" strike="noStrike" spc="-1">
                <a:solidFill>
                  <a:srgbClr val="000000"/>
                </a:solidFill>
                <a:latin typeface="Arial"/>
              </a:rPr>
              <a:t>Second level</a:t>
            </a:r>
          </a:p>
          <a:p>
            <a:pPr marL="344160" lvl="2" indent="-100800">
              <a:lnSpc>
                <a:spcPct val="100000"/>
              </a:lnSpc>
              <a:buClr>
                <a:srgbClr val="000000"/>
              </a:buClr>
              <a:buFont typeface="Arial"/>
              <a:buChar char="−"/>
            </a:pPr>
            <a:r>
              <a:rPr lang="en-US" sz="960" b="0" strike="noStrike" spc="-1">
                <a:solidFill>
                  <a:srgbClr val="000000"/>
                </a:solidFill>
                <a:latin typeface="Arial"/>
              </a:rPr>
              <a:t>Third level</a:t>
            </a:r>
          </a:p>
          <a:p>
            <a:pPr marL="445680" lvl="3" indent="-100800">
              <a:lnSpc>
                <a:spcPct val="100000"/>
              </a:lnSpc>
              <a:buClr>
                <a:srgbClr val="000000"/>
              </a:buClr>
              <a:buFont typeface="Arial"/>
              <a:buChar char="•"/>
            </a:pPr>
            <a:r>
              <a:rPr lang="en-US" sz="900" b="0" strike="noStrike" spc="-1">
                <a:solidFill>
                  <a:srgbClr val="000000"/>
                </a:solidFill>
                <a:latin typeface="Arial"/>
              </a:rPr>
              <a:t>Fourth level</a:t>
            </a:r>
          </a:p>
          <a:p>
            <a:pPr marL="546840" lvl="4" indent="-100800">
              <a:lnSpc>
                <a:spcPct val="100000"/>
              </a:lnSpc>
              <a:buClr>
                <a:srgbClr val="000000"/>
              </a:buClr>
              <a:buFont typeface="Arial"/>
              <a:buChar char="−"/>
            </a:pPr>
            <a:r>
              <a:rPr lang="en-US" sz="850" b="0" strike="noStrike" spc="-1">
                <a:solidFill>
                  <a:srgbClr val="000000"/>
                </a:solidFill>
                <a:latin typeface="Arial"/>
              </a:rPr>
              <a:t>Fifth level</a:t>
            </a: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7.xml"/></Relationships>
</file>

<file path=ppt/slides/_rels/slide18.xml.rels><?xml version="1.0" encoding="UTF-8" standalone="yes"?>
<Relationships xmlns="http://schemas.openxmlformats.org/package/2006/relationships"><Relationship Id="rId8" Type="http://schemas.openxmlformats.org/officeDocument/2006/relationships/hyperlink" Target="https://healthy-workplaces.eu/el" TargetMode="External"/><Relationship Id="rId3" Type="http://schemas.openxmlformats.org/officeDocument/2006/relationships/hyperlink" Target="https://osha.europa.eu/en/publications/analysis-case-studies-working-chronic-musculoskeletal-disorders/view" TargetMode="External"/><Relationship Id="rId7" Type="http://schemas.openxmlformats.org/officeDocument/2006/relationships/hyperlink" Target="https://healthy-workplaces.eu/en/tools-and-publications/practical-tools" TargetMode="External"/><Relationship Id="rId2" Type="http://schemas.openxmlformats.org/officeDocument/2006/relationships/notesSlide" Target="../notesSlides/notesSlide13.xml"/><Relationship Id="rId1" Type="http://schemas.openxmlformats.org/officeDocument/2006/relationships/slideLayout" Target="../slideLayouts/slideLayout49.xml"/><Relationship Id="rId6" Type="http://schemas.openxmlformats.org/officeDocument/2006/relationships/hyperlink" Target="https://osha.europa.eu/el/themes/musculoskeletal-disorders" TargetMode="External"/><Relationship Id="rId5" Type="http://schemas.openxmlformats.org/officeDocument/2006/relationships/hyperlink" Target="https://oshwiki.eu/wiki/Managing_low_back_conditions_and_low_back_pain" TargetMode="External"/><Relationship Id="rId4" Type="http://schemas.openxmlformats.org/officeDocument/2006/relationships/hyperlink" Target="https://oshwiki.eu/wiki/Working_with_rheumatic_and_musculoskeletal_diseases_(RMDs)" TargetMode="External"/></Relationships>
</file>

<file path=ppt/slides/_rels/slide19.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6.png"/><Relationship Id="rId7" Type="http://schemas.openxmlformats.org/officeDocument/2006/relationships/image" Target="../media/image38.png"/><Relationship Id="rId2" Type="http://schemas.openxmlformats.org/officeDocument/2006/relationships/notesSlide" Target="../notesSlides/notesSlide14.xml"/><Relationship Id="rId1" Type="http://schemas.openxmlformats.org/officeDocument/2006/relationships/slideLayout" Target="../slideLayouts/slideLayout49.xml"/><Relationship Id="rId6" Type="http://schemas.openxmlformats.org/officeDocument/2006/relationships/hyperlink" Target="https://healthy-workplaces.eu/en/healthy-workplaces-newsletter" TargetMode="External"/><Relationship Id="rId5" Type="http://schemas.openxmlformats.org/officeDocument/2006/relationships/hyperlink" Target="http://www.healthy-workplaces.eu/" TargetMode="External"/><Relationship Id="rId10" Type="http://schemas.openxmlformats.org/officeDocument/2006/relationships/image" Target="../media/image41.jpeg"/><Relationship Id="rId4" Type="http://schemas.openxmlformats.org/officeDocument/2006/relationships/image" Target="../media/image37.png"/><Relationship Id="rId9" Type="http://schemas.openxmlformats.org/officeDocument/2006/relationships/image" Target="../media/image40.pn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8.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8.xml"/><Relationship Id="rId5" Type="http://schemas.openxmlformats.org/officeDocument/2006/relationships/image" Target="../media/image19.png"/><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CustomShape 1"/>
          <p:cNvSpPr/>
          <p:nvPr/>
        </p:nvSpPr>
        <p:spPr>
          <a:xfrm>
            <a:off x="870840" y="2787840"/>
            <a:ext cx="7632360" cy="71964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a:lnSpc>
                <a:spcPct val="100000"/>
              </a:lnSpc>
              <a:spcBef>
                <a:spcPts val="337"/>
              </a:spcBef>
            </a:pPr>
            <a:r>
              <a:rPr lang="el-GR" sz="2000" b="1" strike="noStrike" spc="-1">
                <a:solidFill>
                  <a:srgbClr val="003399"/>
                </a:solidFill>
                <a:latin typeface="Arial"/>
              </a:rPr>
              <a:t>Εκστρατεία « Ασφαλείς και Υγιείς </a:t>
            </a:r>
            <a:r>
              <a:rPr lang="el-GR" sz="2000" b="1" spc="-1">
                <a:solidFill>
                  <a:srgbClr val="003399"/>
                </a:solidFill>
                <a:latin typeface="Arial"/>
              </a:rPr>
              <a:t>Χ</a:t>
            </a:r>
            <a:r>
              <a:rPr lang="el-GR" sz="2000" b="1" strike="noStrike" spc="-1">
                <a:solidFill>
                  <a:srgbClr val="003399"/>
                </a:solidFill>
                <a:latin typeface="Arial"/>
              </a:rPr>
              <a:t>ώροι Εργασίας 2020-22 »</a:t>
            </a:r>
            <a:endParaRPr lang="el-GR" sz="2000" b="0" strike="noStrike" spc="-1">
              <a:latin typeface="Arial"/>
            </a:endParaRPr>
          </a:p>
          <a:p>
            <a:pPr>
              <a:lnSpc>
                <a:spcPct val="100000"/>
              </a:lnSpc>
              <a:spcBef>
                <a:spcPts val="337"/>
              </a:spcBef>
            </a:pPr>
            <a:r>
              <a:rPr lang="el-GR" sz="2000" b="1" strike="noStrike" spc="-1" dirty="0">
                <a:solidFill>
                  <a:srgbClr val="003399"/>
                </a:solidFill>
                <a:latin typeface="Arial"/>
              </a:rPr>
              <a:t>ΜΕΙΩΣΤΕ ΤΗΝ ΚΑΤΑΠΟΝΗΣΗ</a:t>
            </a:r>
            <a:endParaRPr lang="el-GR" sz="2000" b="0" strike="noStrike" spc="-1" dirty="0">
              <a:latin typeface="Arial"/>
            </a:endParaRPr>
          </a:p>
        </p:txBody>
      </p:sp>
      <p:sp>
        <p:nvSpPr>
          <p:cNvPr id="234" name="CustomShape 2"/>
          <p:cNvSpPr/>
          <p:nvPr/>
        </p:nvSpPr>
        <p:spPr>
          <a:xfrm>
            <a:off x="899640" y="3651840"/>
            <a:ext cx="7632360" cy="71964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a:lnSpc>
                <a:spcPct val="100000"/>
              </a:lnSpc>
            </a:pPr>
            <a:r>
              <a:rPr lang="el-GR" sz="1800" b="1" strike="noStrike" spc="-1">
                <a:solidFill>
                  <a:srgbClr val="ACC700"/>
                </a:solidFill>
                <a:latin typeface="Arial"/>
              </a:rPr>
              <a:t>Εργασία με χρόνιες μυοσκελετικές παθήσεις</a:t>
            </a:r>
            <a:endParaRPr lang="el-GR" sz="1800" b="0" strike="noStrike" spc="-1">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 name="TextShape 1"/>
          <p:cNvSpPr txBox="1"/>
          <p:nvPr/>
        </p:nvSpPr>
        <p:spPr>
          <a:xfrm>
            <a:off x="471600" y="21263"/>
            <a:ext cx="7776360" cy="592473"/>
          </a:xfrm>
          <a:prstGeom prst="rect">
            <a:avLst/>
          </a:prstGeom>
          <a:noFill/>
          <a:ln>
            <a:noFill/>
          </a:ln>
        </p:spPr>
        <p:txBody>
          <a:bodyPr anchor="ctr"/>
          <a:lstStyle/>
          <a:p>
            <a:pPr>
              <a:lnSpc>
                <a:spcPct val="100000"/>
              </a:lnSpc>
            </a:pPr>
            <a:r>
              <a:rPr lang="en-US" sz="2200" b="1" strike="noStrike" spc="-1" dirty="0">
                <a:solidFill>
                  <a:srgbClr val="003399"/>
                </a:solidFill>
                <a:latin typeface="Arial"/>
              </a:rPr>
              <a:t>Κα</a:t>
            </a:r>
            <a:r>
              <a:rPr lang="en-US" sz="2200" b="1" strike="noStrike" spc="-1" dirty="0" err="1">
                <a:solidFill>
                  <a:srgbClr val="003399"/>
                </a:solidFill>
                <a:latin typeface="Arial"/>
              </a:rPr>
              <a:t>νονισ</a:t>
            </a:r>
            <a:r>
              <a:rPr lang="el-GR" sz="2200" b="1" strike="noStrike" spc="-1" dirty="0">
                <a:solidFill>
                  <a:srgbClr val="003399"/>
                </a:solidFill>
                <a:latin typeface="Arial"/>
              </a:rPr>
              <a:t>τικό </a:t>
            </a:r>
            <a:r>
              <a:rPr lang="el-GR" sz="2200" b="1" strike="noStrike" spc="-1" dirty="0" smtClean="0">
                <a:solidFill>
                  <a:srgbClr val="003399"/>
                </a:solidFill>
                <a:latin typeface="Arial"/>
              </a:rPr>
              <a:t>πλαίσιο</a:t>
            </a:r>
            <a:r>
              <a:rPr lang="es-ES" sz="2200" b="1" strike="noStrike" spc="-1" dirty="0" smtClean="0">
                <a:solidFill>
                  <a:srgbClr val="003399"/>
                </a:solidFill>
                <a:latin typeface="Arial"/>
              </a:rPr>
              <a:t> </a:t>
            </a:r>
            <a:r>
              <a:rPr lang="en-US" sz="2200" b="1" strike="noStrike" spc="-1" dirty="0" err="1" smtClean="0">
                <a:solidFill>
                  <a:srgbClr val="003399"/>
                </a:solidFill>
                <a:latin typeface="Arial"/>
              </a:rPr>
              <a:t>γι</a:t>
            </a:r>
            <a:r>
              <a:rPr lang="en-US" sz="2200" b="1" strike="noStrike" spc="-1" dirty="0" smtClean="0">
                <a:solidFill>
                  <a:srgbClr val="003399"/>
                </a:solidFill>
                <a:latin typeface="Arial"/>
              </a:rPr>
              <a:t>α </a:t>
            </a:r>
            <a:r>
              <a:rPr lang="en-US" sz="2200" b="1" strike="noStrike" spc="-1" dirty="0">
                <a:solidFill>
                  <a:srgbClr val="003399"/>
                </a:solidFill>
                <a:latin typeface="Arial"/>
              </a:rPr>
              <a:t>την υγεία και την ασφάλεια</a:t>
            </a:r>
            <a:r>
              <a:rPr lang="el-GR" sz="2200" b="1" strike="noStrike" spc="-1" dirty="0">
                <a:solidFill>
                  <a:srgbClr val="003399"/>
                </a:solidFill>
                <a:latin typeface="Arial"/>
              </a:rPr>
              <a:t> στην εργασία</a:t>
            </a:r>
            <a:endParaRPr lang="en-US" sz="2200" b="0" strike="noStrike" spc="-1" dirty="0">
              <a:solidFill>
                <a:srgbClr val="000000"/>
              </a:solidFill>
              <a:latin typeface="Arial"/>
            </a:endParaRPr>
          </a:p>
        </p:txBody>
      </p:sp>
      <p:sp>
        <p:nvSpPr>
          <p:cNvPr id="285" name="TextShape 2"/>
          <p:cNvSpPr txBox="1"/>
          <p:nvPr/>
        </p:nvSpPr>
        <p:spPr>
          <a:xfrm>
            <a:off x="472319" y="1294081"/>
            <a:ext cx="6630229" cy="3296092"/>
          </a:xfrm>
          <a:prstGeom prst="rect">
            <a:avLst/>
          </a:prstGeom>
          <a:noFill/>
          <a:ln>
            <a:noFill/>
          </a:ln>
        </p:spPr>
        <p:txBody>
          <a:bodyPr anchor="ctr">
            <a:normAutofit/>
          </a:bodyPr>
          <a:lstStyle>
            <a:defPPr>
              <a:defRPr lang="el-GR"/>
            </a:defPPr>
            <a:lvl1pPr>
              <a:lnSpc>
                <a:spcPct val="100000"/>
              </a:lnSpc>
              <a:spcBef>
                <a:spcPts val="337"/>
              </a:spcBef>
              <a:defRPr sz="2000" b="0" strike="noStrike" spc="-1">
                <a:solidFill>
                  <a:srgbClr val="003399"/>
                </a:solidFill>
                <a:latin typeface="Arial"/>
              </a:defRPr>
            </a:lvl1pPr>
            <a:lvl2pPr marL="343080" lvl="1" indent="-342720">
              <a:lnSpc>
                <a:spcPct val="100000"/>
              </a:lnSpc>
              <a:spcBef>
                <a:spcPts val="337"/>
              </a:spcBef>
              <a:buClr>
                <a:srgbClr val="003399"/>
              </a:buClr>
              <a:buSzPct val="95000"/>
              <a:buFont typeface="Arial"/>
              <a:buChar char="•"/>
              <a:defRPr sz="2000" b="0" strike="noStrike" spc="-1">
                <a:solidFill>
                  <a:srgbClr val="003399"/>
                </a:solidFill>
                <a:latin typeface="Arial"/>
              </a:defRPr>
            </a:lvl2pPr>
          </a:lstStyle>
          <a:p>
            <a:r>
              <a:rPr lang="el-GR" sz="1800" dirty="0"/>
              <a:t>Το κανονιστικό πλαίσιο </a:t>
            </a:r>
            <a:r>
              <a:rPr lang="en-US" sz="1800" dirty="0" err="1" smtClean="0"/>
              <a:t>γι</a:t>
            </a:r>
            <a:r>
              <a:rPr lang="en-US" sz="1800" dirty="0" smtClean="0"/>
              <a:t>α </a:t>
            </a:r>
            <a:r>
              <a:rPr lang="en-US" sz="1800" dirty="0"/>
              <a:t>την υγεία και την ασφάλεια </a:t>
            </a:r>
            <a:r>
              <a:rPr lang="el-GR" sz="1800" dirty="0"/>
              <a:t>στην εργασία </a:t>
            </a:r>
            <a:r>
              <a:rPr lang="en-US" sz="1800" dirty="0"/>
              <a:t>απα</a:t>
            </a:r>
            <a:r>
              <a:rPr lang="en-US" sz="1800" dirty="0" err="1"/>
              <a:t>ιτ</a:t>
            </a:r>
            <a:r>
              <a:rPr lang="el-GR" sz="1800" dirty="0" smtClean="0"/>
              <a:t>εί</a:t>
            </a:r>
            <a:r>
              <a:rPr lang="es-ES" sz="1800" dirty="0" smtClean="0"/>
              <a:t> </a:t>
            </a:r>
            <a:r>
              <a:rPr lang="el-GR" sz="1800" dirty="0" smtClean="0"/>
              <a:t>εκτίμηση </a:t>
            </a:r>
            <a:r>
              <a:rPr lang="el-GR" sz="1800" dirty="0"/>
              <a:t>των </a:t>
            </a:r>
            <a:r>
              <a:rPr lang="el-GR" sz="1800" dirty="0" smtClean="0"/>
              <a:t>κινδύνων</a:t>
            </a:r>
            <a:r>
              <a:rPr lang="en-US" sz="1800" dirty="0" smtClean="0"/>
              <a:t> </a:t>
            </a:r>
            <a:r>
              <a:rPr lang="en-US" sz="1800" dirty="0"/>
              <a:t>και </a:t>
            </a:r>
            <a:r>
              <a:rPr lang="en-US" sz="1800" dirty="0" err="1"/>
              <a:t>μείωση</a:t>
            </a:r>
            <a:r>
              <a:rPr lang="el-GR" sz="1800" dirty="0"/>
              <a:t>/ελαχιστοποίηση</a:t>
            </a:r>
            <a:r>
              <a:rPr lang="en-US" sz="1800" dirty="0"/>
              <a:t> </a:t>
            </a:r>
            <a:r>
              <a:rPr lang="el-GR" sz="1800" dirty="0"/>
              <a:t>της επικινδυνότητάς </a:t>
            </a:r>
            <a:r>
              <a:rPr lang="el-GR" sz="1800" dirty="0" smtClean="0"/>
              <a:t>τους</a:t>
            </a:r>
            <a:endParaRPr lang="en-US" sz="1800" strike="sngStrike" dirty="0">
              <a:solidFill>
                <a:srgbClr val="D4502A"/>
              </a:solidFill>
            </a:endParaRPr>
          </a:p>
          <a:p>
            <a:pPr lvl="1"/>
            <a:r>
              <a:rPr lang="en-US" sz="1800" dirty="0" err="1"/>
              <a:t>Αρχές</a:t>
            </a:r>
            <a:r>
              <a:rPr lang="en-US" sz="1800" dirty="0"/>
              <a:t> απ</a:t>
            </a:r>
            <a:r>
              <a:rPr lang="en-US" sz="1800" dirty="0" err="1"/>
              <a:t>οφυγής</a:t>
            </a:r>
            <a:r>
              <a:rPr lang="en-US" sz="1800" dirty="0"/>
              <a:t> </a:t>
            </a:r>
            <a:r>
              <a:rPr lang="en-US" sz="1800" dirty="0" err="1"/>
              <a:t>κινδύνου</a:t>
            </a:r>
            <a:r>
              <a:rPr lang="en-US" sz="1800" dirty="0"/>
              <a:t> </a:t>
            </a:r>
            <a:r>
              <a:rPr lang="en-US" sz="1800" dirty="0" err="1"/>
              <a:t>στην</a:t>
            </a:r>
            <a:r>
              <a:rPr lang="en-US" sz="1800" dirty="0"/>
              <a:t> π</a:t>
            </a:r>
            <a:r>
              <a:rPr lang="en-US" sz="1800" dirty="0" err="1"/>
              <a:t>ηγή</a:t>
            </a:r>
            <a:r>
              <a:rPr lang="en-US" sz="1800" dirty="0"/>
              <a:t> και π</a:t>
            </a:r>
            <a:r>
              <a:rPr lang="en-US" sz="1800" dirty="0" err="1"/>
              <a:t>ροσ</a:t>
            </a:r>
            <a:r>
              <a:rPr lang="en-US" sz="1800" dirty="0"/>
              <a:t>αρμογή</a:t>
            </a:r>
            <a:r>
              <a:rPr lang="el-GR" sz="1800" dirty="0"/>
              <a:t>ς</a:t>
            </a:r>
            <a:r>
              <a:rPr lang="en-US" sz="1800" dirty="0"/>
              <a:t> της εργασίας στους εργαζομένους </a:t>
            </a:r>
          </a:p>
          <a:p>
            <a:pPr lvl="1"/>
            <a:r>
              <a:rPr lang="en-US" sz="1800" dirty="0" err="1"/>
              <a:t>Συμ</a:t>
            </a:r>
            <a:r>
              <a:rPr lang="en-US" sz="1800" dirty="0"/>
              <a:t>περίληψη τυχόν εργαζομένων που είναι ιδιαίτερα «ευπαθείς»</a:t>
            </a:r>
          </a:p>
          <a:p>
            <a:pPr lvl="1"/>
            <a:r>
              <a:rPr lang="el-GR" sz="1800" dirty="0"/>
              <a:t>Κατάλληκες </a:t>
            </a:r>
            <a:r>
              <a:rPr lang="el-GR" sz="1800" dirty="0" smtClean="0"/>
              <a:t>προσαρμογές</a:t>
            </a:r>
            <a:r>
              <a:rPr lang="en-US" sz="1800" dirty="0" smtClean="0"/>
              <a:t> </a:t>
            </a:r>
            <a:r>
              <a:rPr lang="en-US" sz="1800" dirty="0" err="1"/>
              <a:t>στο</a:t>
            </a:r>
            <a:r>
              <a:rPr lang="el-GR" sz="1800" dirty="0" smtClean="0"/>
              <a:t>υς</a:t>
            </a:r>
            <a:r>
              <a:rPr lang="en-US" sz="1800" dirty="0" smtClean="0"/>
              <a:t> </a:t>
            </a:r>
            <a:r>
              <a:rPr lang="en-US" sz="1800" dirty="0" err="1"/>
              <a:t>χώρο</a:t>
            </a:r>
            <a:r>
              <a:rPr lang="el-GR" sz="1800" dirty="0"/>
              <a:t>υς</a:t>
            </a:r>
            <a:r>
              <a:rPr lang="en-US" sz="1800" dirty="0"/>
              <a:t> </a:t>
            </a:r>
            <a:r>
              <a:rPr lang="en-US" sz="1800" dirty="0" err="1"/>
              <a:t>εργ</a:t>
            </a:r>
            <a:r>
              <a:rPr lang="en-US" sz="1800" dirty="0"/>
              <a:t>ασίας για εργαζομένους με αναπηρία</a:t>
            </a:r>
          </a:p>
          <a:p>
            <a:endParaRPr lang="en-US" dirty="0"/>
          </a:p>
          <a:p>
            <a:endParaRPr lang="en-US" dirty="0"/>
          </a:p>
        </p:txBody>
      </p:sp>
      <p:grpSp>
        <p:nvGrpSpPr>
          <p:cNvPr id="286" name="Group 3"/>
          <p:cNvGrpSpPr/>
          <p:nvPr/>
        </p:nvGrpSpPr>
        <p:grpSpPr>
          <a:xfrm>
            <a:off x="6400802" y="1074773"/>
            <a:ext cx="2680088" cy="2697322"/>
            <a:chOff x="5508000" y="1347480"/>
            <a:chExt cx="3565800" cy="3565800"/>
          </a:xfrm>
        </p:grpSpPr>
        <p:pic>
          <p:nvPicPr>
            <p:cNvPr id="287" name="Picture 4"/>
            <p:cNvPicPr/>
            <p:nvPr/>
          </p:nvPicPr>
          <p:blipFill>
            <a:blip r:embed="rId3" cstate="print"/>
            <a:stretch/>
          </p:blipFill>
          <p:spPr>
            <a:xfrm>
              <a:off x="5508000" y="1347480"/>
              <a:ext cx="3565800" cy="3565800"/>
            </a:xfrm>
            <a:prstGeom prst="rect">
              <a:avLst/>
            </a:prstGeom>
            <a:ln>
              <a:noFill/>
            </a:ln>
          </p:spPr>
        </p:pic>
        <p:pic>
          <p:nvPicPr>
            <p:cNvPr id="288" name="Picture 3"/>
            <p:cNvPicPr/>
            <p:nvPr/>
          </p:nvPicPr>
          <p:blipFill>
            <a:blip r:embed="rId4" cstate="print"/>
            <a:stretch/>
          </p:blipFill>
          <p:spPr>
            <a:xfrm>
              <a:off x="6012000" y="1779840"/>
              <a:ext cx="2699280" cy="2934360"/>
            </a:xfrm>
            <a:prstGeom prst="rect">
              <a:avLst/>
            </a:prstGeom>
            <a:ln>
              <a:noFill/>
            </a:ln>
          </p:spPr>
        </p:pic>
      </p:gr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 name="TextShape 1"/>
          <p:cNvSpPr txBox="1"/>
          <p:nvPr/>
        </p:nvSpPr>
        <p:spPr>
          <a:xfrm>
            <a:off x="467640" y="51480"/>
            <a:ext cx="7776360" cy="564120"/>
          </a:xfrm>
          <a:prstGeom prst="rect">
            <a:avLst/>
          </a:prstGeom>
          <a:noFill/>
          <a:ln>
            <a:noFill/>
          </a:ln>
        </p:spPr>
        <p:txBody>
          <a:bodyPr anchor="ctr"/>
          <a:lstStyle/>
          <a:p>
            <a:pPr>
              <a:lnSpc>
                <a:spcPct val="100000"/>
              </a:lnSpc>
            </a:pPr>
            <a:r>
              <a:rPr lang="en-US" sz="2200" b="1" strike="noStrike" spc="-1" dirty="0">
                <a:solidFill>
                  <a:srgbClr val="003399"/>
                </a:solidFill>
                <a:latin typeface="Arial"/>
              </a:rPr>
              <a:t>Κα</a:t>
            </a:r>
            <a:r>
              <a:rPr lang="en-US" sz="2200" b="1" strike="noStrike" spc="-1" dirty="0" err="1">
                <a:solidFill>
                  <a:srgbClr val="003399"/>
                </a:solidFill>
                <a:latin typeface="Arial"/>
              </a:rPr>
              <a:t>νονι</a:t>
            </a:r>
            <a:r>
              <a:rPr lang="el-GR" sz="2200" b="1" strike="noStrike" spc="-1" dirty="0">
                <a:solidFill>
                  <a:srgbClr val="003399"/>
                </a:solidFill>
                <a:latin typeface="Arial"/>
              </a:rPr>
              <a:t>στικό πλαίσιο </a:t>
            </a:r>
            <a:r>
              <a:rPr lang="en-US" sz="2200" b="1" strike="noStrike" spc="-1" dirty="0" err="1" smtClean="0">
                <a:solidFill>
                  <a:srgbClr val="003399"/>
                </a:solidFill>
                <a:latin typeface="Arial"/>
              </a:rPr>
              <a:t>γι</a:t>
            </a:r>
            <a:r>
              <a:rPr lang="en-US" sz="2200" b="1" strike="noStrike" spc="-1" dirty="0" smtClean="0">
                <a:solidFill>
                  <a:srgbClr val="003399"/>
                </a:solidFill>
                <a:latin typeface="Arial"/>
              </a:rPr>
              <a:t>α </a:t>
            </a:r>
            <a:r>
              <a:rPr lang="en-US" sz="2200" b="1" strike="noStrike" spc="-1" dirty="0">
                <a:solidFill>
                  <a:srgbClr val="003399"/>
                </a:solidFill>
                <a:latin typeface="Arial"/>
              </a:rPr>
              <a:t>την ισότητα στην εργασία</a:t>
            </a:r>
            <a:endParaRPr lang="en-US" sz="2200" b="0" strike="noStrike" spc="-1" dirty="0">
              <a:solidFill>
                <a:srgbClr val="000000"/>
              </a:solidFill>
              <a:latin typeface="Arial"/>
            </a:endParaRPr>
          </a:p>
        </p:txBody>
      </p:sp>
      <p:sp>
        <p:nvSpPr>
          <p:cNvPr id="290" name="TextShape 2"/>
          <p:cNvSpPr txBox="1"/>
          <p:nvPr/>
        </p:nvSpPr>
        <p:spPr>
          <a:xfrm>
            <a:off x="395640" y="1579788"/>
            <a:ext cx="5760360" cy="2592000"/>
          </a:xfrm>
          <a:prstGeom prst="rect">
            <a:avLst/>
          </a:prstGeom>
          <a:noFill/>
          <a:ln>
            <a:noFill/>
          </a:ln>
        </p:spPr>
        <p:txBody>
          <a:bodyPr anchor="ctr">
            <a:normAutofit/>
          </a:bodyPr>
          <a:lstStyle/>
          <a:p>
            <a:pPr>
              <a:lnSpc>
                <a:spcPct val="100000"/>
              </a:lnSpc>
              <a:spcBef>
                <a:spcPts val="337"/>
              </a:spcBef>
            </a:pPr>
            <a:r>
              <a:rPr lang="en-US" b="0" strike="noStrike" spc="-1" dirty="0">
                <a:solidFill>
                  <a:srgbClr val="003399"/>
                </a:solidFill>
                <a:latin typeface="Arial"/>
              </a:rPr>
              <a:t>Η </a:t>
            </a:r>
            <a:r>
              <a:rPr lang="en-US" b="0" strike="noStrike" spc="-1" dirty="0" err="1">
                <a:solidFill>
                  <a:srgbClr val="003399"/>
                </a:solidFill>
                <a:latin typeface="Arial"/>
              </a:rPr>
              <a:t>νομοθεσί</a:t>
            </a:r>
            <a:r>
              <a:rPr lang="en-US" b="0" strike="noStrike" spc="-1" dirty="0">
                <a:solidFill>
                  <a:srgbClr val="003399"/>
                </a:solidFill>
                <a:latin typeface="Arial"/>
              </a:rPr>
              <a:t>α για την ισότητα στην εργασία απαιτεί την εφαρμογή προσαρμογών για εργαζομένους με αναπηρία</a:t>
            </a:r>
            <a:endParaRPr lang="en-US" b="1" strike="noStrike" spc="-1" dirty="0">
              <a:solidFill>
                <a:srgbClr val="003399"/>
              </a:solidFill>
              <a:latin typeface="Arial"/>
            </a:endParaRPr>
          </a:p>
          <a:p>
            <a:pPr marL="343080" lvl="1" indent="-342720">
              <a:lnSpc>
                <a:spcPct val="100000"/>
              </a:lnSpc>
              <a:spcBef>
                <a:spcPts val="337"/>
              </a:spcBef>
              <a:buClr>
                <a:srgbClr val="003399"/>
              </a:buClr>
              <a:buSzPct val="95000"/>
              <a:buFont typeface="Arial"/>
              <a:buChar char="•"/>
            </a:pPr>
            <a:r>
              <a:rPr lang="en-US" spc="-1" dirty="0" err="1">
                <a:solidFill>
                  <a:srgbClr val="003399"/>
                </a:solidFill>
                <a:latin typeface="Arial"/>
              </a:rPr>
              <a:t>Ορισμένες</a:t>
            </a:r>
            <a:r>
              <a:rPr lang="en-US" spc="-1" dirty="0">
                <a:solidFill>
                  <a:srgbClr val="003399"/>
                </a:solidFill>
                <a:latin typeface="Arial"/>
              </a:rPr>
              <a:t> </a:t>
            </a:r>
            <a:r>
              <a:rPr lang="en-US" spc="-1" dirty="0" err="1">
                <a:solidFill>
                  <a:srgbClr val="003399"/>
                </a:solidFill>
                <a:latin typeface="Arial"/>
              </a:rPr>
              <a:t>χώρες</a:t>
            </a:r>
            <a:r>
              <a:rPr lang="en-US" spc="-1" dirty="0">
                <a:solidFill>
                  <a:srgbClr val="003399"/>
                </a:solidFill>
                <a:latin typeface="Arial"/>
              </a:rPr>
              <a:t> </a:t>
            </a:r>
            <a:r>
              <a:rPr lang="en-US" spc="-1" dirty="0" err="1">
                <a:solidFill>
                  <a:srgbClr val="003399"/>
                </a:solidFill>
                <a:latin typeface="Arial"/>
              </a:rPr>
              <a:t>έχουν</a:t>
            </a:r>
            <a:r>
              <a:rPr lang="en-US" spc="-1" dirty="0">
                <a:solidFill>
                  <a:srgbClr val="003399"/>
                </a:solidFill>
                <a:latin typeface="Arial"/>
              </a:rPr>
              <a:t> π</a:t>
            </a:r>
            <a:r>
              <a:rPr lang="en-US" spc="-1" dirty="0" err="1">
                <a:solidFill>
                  <a:srgbClr val="003399"/>
                </a:solidFill>
                <a:latin typeface="Arial"/>
              </a:rPr>
              <a:t>ιο</a:t>
            </a:r>
            <a:r>
              <a:rPr lang="en-US" spc="-1" dirty="0">
                <a:solidFill>
                  <a:srgbClr val="003399"/>
                </a:solidFill>
                <a:latin typeface="Arial"/>
              </a:rPr>
              <a:t> </a:t>
            </a:r>
            <a:r>
              <a:rPr lang="en-US" spc="-1" dirty="0" err="1">
                <a:solidFill>
                  <a:srgbClr val="003399"/>
                </a:solidFill>
                <a:latin typeface="Arial"/>
              </a:rPr>
              <a:t>λε</a:t>
            </a:r>
            <a:r>
              <a:rPr lang="en-US" spc="-1" dirty="0">
                <a:solidFill>
                  <a:srgbClr val="003399"/>
                </a:solidFill>
                <a:latin typeface="Arial"/>
              </a:rPr>
              <a:t>πτομερείς απαιτήσεις σχετικά με προγράμματα επιστροφής στην εργασία και υποστήριξης</a:t>
            </a:r>
            <a:r>
              <a:rPr lang="el-GR" spc="-1" dirty="0">
                <a:solidFill>
                  <a:srgbClr val="003399"/>
                </a:solidFill>
                <a:latin typeface="Arial"/>
              </a:rPr>
              <a:t> εργαζομένων με αναπηρία  </a:t>
            </a:r>
            <a:endParaRPr lang="en-US" spc="-1" dirty="0">
              <a:solidFill>
                <a:srgbClr val="003399"/>
              </a:solidFill>
              <a:latin typeface="Arial"/>
            </a:endParaRPr>
          </a:p>
          <a:p>
            <a:pPr marL="85680">
              <a:lnSpc>
                <a:spcPct val="100000"/>
              </a:lnSpc>
              <a:spcBef>
                <a:spcPts val="451"/>
              </a:spcBef>
            </a:pPr>
            <a:endParaRPr lang="en-US" sz="2000" b="1" strike="noStrike" spc="-1" dirty="0">
              <a:solidFill>
                <a:srgbClr val="003399"/>
              </a:solidFill>
              <a:latin typeface="Arial"/>
            </a:endParaRPr>
          </a:p>
          <a:p>
            <a:pPr marL="85680">
              <a:lnSpc>
                <a:spcPct val="100000"/>
              </a:lnSpc>
              <a:spcBef>
                <a:spcPts val="451"/>
              </a:spcBef>
            </a:pPr>
            <a:endParaRPr lang="en-US" sz="2000" b="1" strike="noStrike" spc="-1" dirty="0">
              <a:solidFill>
                <a:srgbClr val="003399"/>
              </a:solidFill>
              <a:latin typeface="Arial"/>
            </a:endParaRPr>
          </a:p>
        </p:txBody>
      </p:sp>
      <p:grpSp>
        <p:nvGrpSpPr>
          <p:cNvPr id="291" name="Group 3"/>
          <p:cNvGrpSpPr/>
          <p:nvPr/>
        </p:nvGrpSpPr>
        <p:grpSpPr>
          <a:xfrm>
            <a:off x="5439508" y="1347480"/>
            <a:ext cx="3562291" cy="3565800"/>
            <a:chOff x="5436000" y="1347480"/>
            <a:chExt cx="3565800" cy="3565800"/>
          </a:xfrm>
        </p:grpSpPr>
        <p:pic>
          <p:nvPicPr>
            <p:cNvPr id="292" name="Picture 5"/>
            <p:cNvPicPr/>
            <p:nvPr/>
          </p:nvPicPr>
          <p:blipFill>
            <a:blip r:embed="rId3" cstate="print"/>
            <a:stretch/>
          </p:blipFill>
          <p:spPr>
            <a:xfrm>
              <a:off x="5436000" y="1347480"/>
              <a:ext cx="3565800" cy="3565800"/>
            </a:xfrm>
            <a:prstGeom prst="rect">
              <a:avLst/>
            </a:prstGeom>
            <a:ln>
              <a:noFill/>
            </a:ln>
          </p:spPr>
        </p:pic>
        <p:pic>
          <p:nvPicPr>
            <p:cNvPr id="293" name="Picture 4"/>
            <p:cNvPicPr/>
            <p:nvPr/>
          </p:nvPicPr>
          <p:blipFill>
            <a:blip r:embed="rId4" cstate="print"/>
            <a:srcRect t="11763"/>
            <a:stretch/>
          </p:blipFill>
          <p:spPr>
            <a:xfrm>
              <a:off x="6516360" y="2355840"/>
              <a:ext cx="1497600" cy="1525680"/>
            </a:xfrm>
            <a:prstGeom prst="rect">
              <a:avLst/>
            </a:prstGeom>
            <a:ln>
              <a:noFill/>
            </a:ln>
          </p:spPr>
        </p:pic>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 name="TextShape 1"/>
          <p:cNvSpPr txBox="1"/>
          <p:nvPr/>
        </p:nvSpPr>
        <p:spPr>
          <a:xfrm>
            <a:off x="305180" y="240709"/>
            <a:ext cx="8416791" cy="753120"/>
          </a:xfrm>
          <a:prstGeom prst="rect">
            <a:avLst/>
          </a:prstGeom>
          <a:noFill/>
          <a:ln>
            <a:noFill/>
          </a:ln>
        </p:spPr>
        <p:txBody>
          <a:bodyPr anchor="ctr">
            <a:noAutofit/>
          </a:bodyPr>
          <a:lstStyle/>
          <a:p>
            <a:pPr>
              <a:lnSpc>
                <a:spcPct val="100000"/>
              </a:lnSpc>
            </a:pPr>
            <a:r>
              <a:rPr lang="en-US" sz="2200" b="1" strike="noStrike" spc="-1" dirty="0" err="1">
                <a:solidFill>
                  <a:srgbClr val="003399"/>
                </a:solidFill>
                <a:latin typeface="Arial"/>
              </a:rPr>
              <a:t>Ορισμένοι</a:t>
            </a:r>
            <a:r>
              <a:rPr lang="en-US" sz="2200" b="1" strike="noStrike" spc="-1" dirty="0">
                <a:solidFill>
                  <a:srgbClr val="003399"/>
                </a:solidFill>
                <a:latin typeface="Arial"/>
              </a:rPr>
              <a:t> πα</a:t>
            </a:r>
            <a:r>
              <a:rPr lang="en-US" sz="2200" b="1" strike="noStrike" spc="-1" dirty="0" err="1">
                <a:solidFill>
                  <a:srgbClr val="003399"/>
                </a:solidFill>
                <a:latin typeface="Arial"/>
              </a:rPr>
              <a:t>ράγοντες</a:t>
            </a:r>
            <a:r>
              <a:rPr lang="en-US" sz="2200" b="1" strike="noStrike" spc="-1" dirty="0">
                <a:solidFill>
                  <a:srgbClr val="003399"/>
                </a:solidFill>
                <a:latin typeface="Arial"/>
              </a:rPr>
              <a:t> επ</a:t>
            </a:r>
            <a:r>
              <a:rPr lang="en-US" sz="2200" b="1" strike="noStrike" spc="-1" dirty="0" err="1">
                <a:solidFill>
                  <a:srgbClr val="003399"/>
                </a:solidFill>
                <a:latin typeface="Arial"/>
              </a:rPr>
              <a:t>ιτυχί</a:t>
            </a:r>
            <a:r>
              <a:rPr lang="en-US" sz="2200" b="1" strike="noStrike" spc="-1" dirty="0">
                <a:solidFill>
                  <a:srgbClr val="003399"/>
                </a:solidFill>
                <a:latin typeface="Arial"/>
              </a:rPr>
              <a:t>ας για τη διασφάλιση της ασφάλειας και της υγείας ενός </a:t>
            </a:r>
            <a:r>
              <a:rPr lang="el-GR" sz="2200" b="1" strike="noStrike" spc="-1" dirty="0" smtClean="0">
                <a:solidFill>
                  <a:srgbClr val="003399"/>
                </a:solidFill>
                <a:latin typeface="Arial"/>
              </a:rPr>
              <a:t>ποικιλόμορφου</a:t>
            </a:r>
            <a:r>
              <a:rPr lang="es-ES" sz="2200" b="1" strike="noStrike" spc="-1" dirty="0" smtClean="0">
                <a:solidFill>
                  <a:srgbClr val="003399"/>
                </a:solidFill>
                <a:latin typeface="Arial"/>
              </a:rPr>
              <a:t> </a:t>
            </a:r>
            <a:r>
              <a:rPr lang="en-US" sz="2200" b="1" strike="noStrike" spc="-1" dirty="0" err="1" smtClean="0">
                <a:solidFill>
                  <a:srgbClr val="003399"/>
                </a:solidFill>
                <a:latin typeface="Arial"/>
              </a:rPr>
              <a:t>εργ</a:t>
            </a:r>
            <a:r>
              <a:rPr lang="en-US" sz="2200" b="1" strike="noStrike" spc="-1" dirty="0" smtClean="0">
                <a:solidFill>
                  <a:srgbClr val="003399"/>
                </a:solidFill>
                <a:latin typeface="Arial"/>
              </a:rPr>
              <a:t>ατικού </a:t>
            </a:r>
            <a:r>
              <a:rPr lang="en-US" sz="2200" b="1" strike="noStrike" spc="-1" dirty="0">
                <a:solidFill>
                  <a:srgbClr val="003399"/>
                </a:solidFill>
                <a:latin typeface="Arial"/>
              </a:rPr>
              <a:t>δυναμικού</a:t>
            </a:r>
            <a:r>
              <a:rPr sz="2000" dirty="0"/>
              <a:t/>
            </a:r>
            <a:br>
              <a:rPr sz="2000" dirty="0"/>
            </a:br>
            <a:endParaRPr lang="en-US" sz="2000" b="0" strike="noStrike" spc="-1" dirty="0">
              <a:solidFill>
                <a:srgbClr val="000000"/>
              </a:solidFill>
              <a:latin typeface="Arial"/>
            </a:endParaRPr>
          </a:p>
        </p:txBody>
      </p:sp>
      <p:sp>
        <p:nvSpPr>
          <p:cNvPr id="295" name="TextShape 2"/>
          <p:cNvSpPr txBox="1"/>
          <p:nvPr/>
        </p:nvSpPr>
        <p:spPr>
          <a:xfrm>
            <a:off x="360346" y="1041692"/>
            <a:ext cx="7578360" cy="3644640"/>
          </a:xfrm>
          <a:prstGeom prst="rect">
            <a:avLst/>
          </a:prstGeom>
          <a:noFill/>
          <a:ln>
            <a:noFill/>
          </a:ln>
        </p:spPr>
        <p:txBody>
          <a:bodyPr anchor="ctr"/>
          <a:lstStyle/>
          <a:p>
            <a:pPr marL="343080" indent="-342720">
              <a:lnSpc>
                <a:spcPct val="90000"/>
              </a:lnSpc>
              <a:spcBef>
                <a:spcPts val="1200"/>
              </a:spcBef>
              <a:buClr>
                <a:srgbClr val="ACC700"/>
              </a:buClr>
              <a:buFont typeface="Wingdings" charset="2"/>
              <a:buChar char=""/>
            </a:pPr>
            <a:r>
              <a:rPr lang="en-US" b="0" strike="noStrike" spc="-1" dirty="0" smtClean="0">
                <a:solidFill>
                  <a:srgbClr val="003399"/>
                </a:solidFill>
                <a:latin typeface="Arial"/>
              </a:rPr>
              <a:t>Να </a:t>
            </a:r>
            <a:r>
              <a:rPr lang="en-US" b="0" strike="noStrike" spc="-1" dirty="0">
                <a:solidFill>
                  <a:srgbClr val="003399"/>
                </a:solidFill>
                <a:latin typeface="Arial"/>
              </a:rPr>
              <a:t>λαμβάνονται υπόψη τα άτομα με αναπηρία </a:t>
            </a:r>
            <a:r>
              <a:rPr lang="el-GR" spc="-1" dirty="0">
                <a:solidFill>
                  <a:srgbClr val="003399"/>
                </a:solidFill>
                <a:latin typeface="Arial"/>
              </a:rPr>
              <a:t>ήδη από το</a:t>
            </a:r>
            <a:r>
              <a:rPr lang="en-US" b="0" strike="noStrike" spc="-1" dirty="0">
                <a:solidFill>
                  <a:srgbClr val="003399"/>
                </a:solidFill>
                <a:latin typeface="Arial"/>
              </a:rPr>
              <a:t> στάδιο του σχεδιασμού και του προγραμματισμού </a:t>
            </a:r>
            <a:r>
              <a:rPr lang="en-US" b="1" strike="noStrike" spc="-1" dirty="0">
                <a:solidFill>
                  <a:srgbClr val="003399"/>
                </a:solidFill>
                <a:latin typeface="Arial"/>
              </a:rPr>
              <a:t>για την υγεία και ασφάλεια</a:t>
            </a:r>
          </a:p>
          <a:p>
            <a:pPr marL="343080" indent="-342720">
              <a:lnSpc>
                <a:spcPct val="90000"/>
              </a:lnSpc>
              <a:spcBef>
                <a:spcPts val="1200"/>
              </a:spcBef>
              <a:buClr>
                <a:srgbClr val="ACC700"/>
              </a:buClr>
              <a:buFont typeface="Wingdings" charset="2"/>
              <a:buChar char=""/>
            </a:pPr>
            <a:r>
              <a:rPr lang="en-US" b="0" strike="noStrike" spc="-1" dirty="0" err="1">
                <a:solidFill>
                  <a:srgbClr val="003399"/>
                </a:solidFill>
                <a:latin typeface="Arial"/>
              </a:rPr>
              <a:t>Δι</a:t>
            </a:r>
            <a:r>
              <a:rPr lang="en-US" b="0" strike="noStrike" spc="-1" dirty="0">
                <a:solidFill>
                  <a:srgbClr val="003399"/>
                </a:solidFill>
                <a:latin typeface="Arial"/>
              </a:rPr>
              <a:t>αβούλευση και συμμετοχή των εργαζομένων</a:t>
            </a:r>
            <a:endParaRPr lang="en-US" b="1" strike="noStrike" spc="-1" dirty="0">
              <a:solidFill>
                <a:srgbClr val="003399"/>
              </a:solidFill>
              <a:latin typeface="Arial"/>
            </a:endParaRPr>
          </a:p>
          <a:p>
            <a:pPr marL="343080" indent="-342720">
              <a:lnSpc>
                <a:spcPct val="90000"/>
              </a:lnSpc>
              <a:spcBef>
                <a:spcPts val="1200"/>
              </a:spcBef>
              <a:buClr>
                <a:srgbClr val="ACC700"/>
              </a:buClr>
              <a:buFont typeface="Wingdings" charset="2"/>
              <a:buChar char=""/>
            </a:pPr>
            <a:r>
              <a:rPr lang="en-US" b="0" strike="noStrike" spc="-1" dirty="0" err="1">
                <a:solidFill>
                  <a:srgbClr val="003399"/>
                </a:solidFill>
                <a:latin typeface="Arial"/>
              </a:rPr>
              <a:t>Συντονισμός</a:t>
            </a:r>
            <a:r>
              <a:rPr lang="en-US" b="0" strike="noStrike" spc="-1" dirty="0">
                <a:solidFill>
                  <a:srgbClr val="003399"/>
                </a:solidFill>
                <a:latin typeface="Arial"/>
              </a:rPr>
              <a:t> α</a:t>
            </a:r>
            <a:r>
              <a:rPr lang="en-US" b="0" strike="noStrike" spc="-1" dirty="0" err="1">
                <a:solidFill>
                  <a:srgbClr val="003399"/>
                </a:solidFill>
                <a:latin typeface="Arial"/>
              </a:rPr>
              <a:t>νάμεσ</a:t>
            </a:r>
            <a:r>
              <a:rPr lang="en-US" b="0" strike="noStrike" spc="-1" dirty="0">
                <a:solidFill>
                  <a:srgbClr val="003399"/>
                </a:solidFill>
                <a:latin typeface="Arial"/>
              </a:rPr>
              <a:t>α </a:t>
            </a:r>
            <a:r>
              <a:rPr lang="en-US" b="1" strike="noStrike" spc="-1" dirty="0">
                <a:solidFill>
                  <a:srgbClr val="003399"/>
                </a:solidFill>
                <a:latin typeface="Arial"/>
              </a:rPr>
              <a:t>στα θέματα </a:t>
            </a:r>
            <a:r>
              <a:rPr lang="en-US" b="1" strike="noStrike" spc="-1" dirty="0" smtClean="0">
                <a:solidFill>
                  <a:srgbClr val="003399"/>
                </a:solidFill>
                <a:latin typeface="Arial"/>
              </a:rPr>
              <a:t>υγείας </a:t>
            </a:r>
            <a:r>
              <a:rPr lang="en-US" b="1" strike="noStrike" spc="-1" dirty="0">
                <a:solidFill>
                  <a:srgbClr val="003399"/>
                </a:solidFill>
                <a:latin typeface="Arial"/>
              </a:rPr>
              <a:t>και ασφάλειας </a:t>
            </a:r>
            <a:r>
              <a:rPr lang="en-US" b="0" strike="noStrike" spc="-1" dirty="0" smtClean="0">
                <a:solidFill>
                  <a:srgbClr val="003399"/>
                </a:solidFill>
                <a:latin typeface="Arial"/>
              </a:rPr>
              <a:t>και </a:t>
            </a:r>
            <a:r>
              <a:rPr lang="en-US" b="0" strike="noStrike" spc="-1" dirty="0">
                <a:solidFill>
                  <a:srgbClr val="003399"/>
                </a:solidFill>
                <a:latin typeface="Arial"/>
              </a:rPr>
              <a:t>στα </a:t>
            </a:r>
            <a:r>
              <a:rPr lang="en-US" b="1" strike="noStrike" spc="-1" dirty="0">
                <a:solidFill>
                  <a:srgbClr val="003399"/>
                </a:solidFill>
                <a:latin typeface="Arial"/>
              </a:rPr>
              <a:t>θέματα</a:t>
            </a:r>
            <a:r>
              <a:rPr lang="en-US" b="0" strike="noStrike" spc="-1" dirty="0">
                <a:solidFill>
                  <a:srgbClr val="003399"/>
                </a:solidFill>
                <a:latin typeface="Arial"/>
              </a:rPr>
              <a:t> </a:t>
            </a:r>
            <a:r>
              <a:rPr lang="en-US" b="1" strike="noStrike" spc="-1" dirty="0">
                <a:solidFill>
                  <a:srgbClr val="003399"/>
                </a:solidFill>
                <a:latin typeface="Arial"/>
              </a:rPr>
              <a:t>ισότητα</a:t>
            </a:r>
            <a:r>
              <a:rPr lang="en-US" b="0" strike="noStrike" spc="-1" dirty="0">
                <a:solidFill>
                  <a:srgbClr val="003399"/>
                </a:solidFill>
                <a:latin typeface="Arial"/>
              </a:rPr>
              <a:t>ς </a:t>
            </a:r>
            <a:endParaRPr lang="en-US" b="1" strike="noStrike" spc="-1" dirty="0">
              <a:solidFill>
                <a:srgbClr val="003399"/>
              </a:solidFill>
              <a:latin typeface="Arial"/>
            </a:endParaRPr>
          </a:p>
          <a:p>
            <a:pPr marL="343080" indent="-342720">
              <a:lnSpc>
                <a:spcPct val="90000"/>
              </a:lnSpc>
              <a:spcBef>
                <a:spcPts val="1200"/>
              </a:spcBef>
              <a:buClr>
                <a:srgbClr val="ACC700"/>
              </a:buClr>
              <a:buFont typeface="Wingdings" charset="2"/>
              <a:buChar char=""/>
            </a:pPr>
            <a:r>
              <a:rPr lang="en-US" b="0" strike="noStrike" spc="-1" dirty="0">
                <a:solidFill>
                  <a:srgbClr val="003399"/>
                </a:solidFill>
                <a:latin typeface="Arial"/>
              </a:rPr>
              <a:t>Κα</a:t>
            </a:r>
            <a:r>
              <a:rPr lang="en-US" b="0" strike="noStrike" spc="-1" dirty="0" err="1">
                <a:solidFill>
                  <a:srgbClr val="003399"/>
                </a:solidFill>
                <a:latin typeface="Arial"/>
              </a:rPr>
              <a:t>τάρτιση</a:t>
            </a:r>
            <a:r>
              <a:rPr lang="en-US" b="0" strike="noStrike" spc="-1" dirty="0">
                <a:solidFill>
                  <a:srgbClr val="003399"/>
                </a:solidFill>
                <a:latin typeface="Arial"/>
              </a:rPr>
              <a:t> </a:t>
            </a:r>
            <a:r>
              <a:rPr lang="el-GR" b="0" strike="noStrike" spc="-1" dirty="0">
                <a:solidFill>
                  <a:srgbClr val="003399"/>
                </a:solidFill>
                <a:latin typeface="Arial"/>
              </a:rPr>
              <a:t>σε </a:t>
            </a:r>
            <a:r>
              <a:rPr lang="el-GR" b="0" strike="noStrike" spc="-1" dirty="0" smtClean="0">
                <a:solidFill>
                  <a:srgbClr val="003399"/>
                </a:solidFill>
                <a:latin typeface="Arial"/>
              </a:rPr>
              <a:t>θέματα</a:t>
            </a:r>
            <a:r>
              <a:rPr lang="es-ES" b="0" strike="noStrike" spc="-1" dirty="0" smtClean="0">
                <a:solidFill>
                  <a:srgbClr val="003399"/>
                </a:solidFill>
                <a:latin typeface="Arial"/>
              </a:rPr>
              <a:t> </a:t>
            </a:r>
            <a:r>
              <a:rPr lang="en-US" b="0" strike="noStrike" spc="-1" dirty="0" smtClean="0">
                <a:solidFill>
                  <a:srgbClr val="003399"/>
                </a:solidFill>
                <a:latin typeface="Arial"/>
              </a:rPr>
              <a:t>π</a:t>
            </a:r>
            <a:r>
              <a:rPr lang="en-US" b="0" strike="noStrike" spc="-1" dirty="0" err="1" smtClean="0">
                <a:solidFill>
                  <a:srgbClr val="003399"/>
                </a:solidFill>
                <a:latin typeface="Arial"/>
              </a:rPr>
              <a:t>οικιλομορφί</a:t>
            </a:r>
            <a:r>
              <a:rPr lang="en-US" b="0" strike="noStrike" spc="-1" dirty="0" smtClean="0">
                <a:solidFill>
                  <a:srgbClr val="003399"/>
                </a:solidFill>
                <a:latin typeface="Arial"/>
              </a:rPr>
              <a:t>α</a:t>
            </a:r>
            <a:r>
              <a:rPr lang="el-GR" b="0" strike="noStrike" spc="-1" dirty="0">
                <a:solidFill>
                  <a:srgbClr val="003399"/>
                </a:solidFill>
                <a:latin typeface="Arial"/>
              </a:rPr>
              <a:t>ς</a:t>
            </a:r>
            <a:r>
              <a:rPr lang="en-US" b="0" strike="noStrike" spc="-1" dirty="0">
                <a:solidFill>
                  <a:srgbClr val="003399"/>
                </a:solidFill>
                <a:latin typeface="Arial"/>
              </a:rPr>
              <a:t> του προσωπικού </a:t>
            </a:r>
            <a:endParaRPr lang="en-US" b="1" strike="noStrike" spc="-1" dirty="0">
              <a:solidFill>
                <a:srgbClr val="003399"/>
              </a:solidFill>
              <a:latin typeface="Arial"/>
            </a:endParaRPr>
          </a:p>
          <a:p>
            <a:pPr marL="343080" indent="-342720">
              <a:lnSpc>
                <a:spcPct val="90000"/>
              </a:lnSpc>
              <a:spcBef>
                <a:spcPts val="1200"/>
              </a:spcBef>
              <a:buClr>
                <a:srgbClr val="ACC700"/>
              </a:buClr>
              <a:buFont typeface="Wingdings" charset="2"/>
              <a:buChar char=""/>
            </a:pPr>
            <a:r>
              <a:rPr lang="en-US" b="0" strike="noStrike" spc="-1" dirty="0" err="1">
                <a:solidFill>
                  <a:srgbClr val="003399"/>
                </a:solidFill>
                <a:latin typeface="Arial"/>
              </a:rPr>
              <a:t>Αν</a:t>
            </a:r>
            <a:r>
              <a:rPr lang="en-US" b="0" strike="noStrike" spc="-1" dirty="0">
                <a:solidFill>
                  <a:srgbClr val="003399"/>
                </a:solidFill>
                <a:latin typeface="Arial"/>
              </a:rPr>
              <a:t>αζήτηση συμβουλών </a:t>
            </a:r>
            <a:r>
              <a:rPr lang="el-GR" b="0" strike="noStrike" spc="-1" dirty="0">
                <a:solidFill>
                  <a:srgbClr val="003399"/>
                </a:solidFill>
                <a:latin typeface="Arial"/>
              </a:rPr>
              <a:t>από ειδικούς </a:t>
            </a:r>
            <a:r>
              <a:rPr lang="en-US" b="0" strike="noStrike" spc="-1" dirty="0" err="1">
                <a:solidFill>
                  <a:srgbClr val="003399"/>
                </a:solidFill>
                <a:latin typeface="Arial"/>
              </a:rPr>
              <a:t>ότ</a:t>
            </a:r>
            <a:r>
              <a:rPr lang="en-US" b="0" strike="noStrike" spc="-1" dirty="0">
                <a:solidFill>
                  <a:srgbClr val="003399"/>
                </a:solidFill>
                <a:latin typeface="Arial"/>
              </a:rPr>
              <a:t>αν είναι απαραίτητο</a:t>
            </a:r>
            <a:endParaRPr lang="en-US" b="1" strike="noStrike" spc="-1" dirty="0">
              <a:solidFill>
                <a:srgbClr val="003399"/>
              </a:solidFill>
              <a:latin typeface="Arial"/>
            </a:endParaRPr>
          </a:p>
          <a:p>
            <a:pPr>
              <a:lnSpc>
                <a:spcPct val="100000"/>
              </a:lnSpc>
              <a:spcBef>
                <a:spcPts val="451"/>
              </a:spcBef>
            </a:pPr>
            <a:endParaRPr lang="en-US" sz="2000" b="1" strike="noStrike" spc="-1" dirty="0">
              <a:solidFill>
                <a:srgbClr val="003399"/>
              </a:solidFill>
              <a:latin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 name="Picture 32"/>
          <p:cNvPicPr/>
          <p:nvPr/>
        </p:nvPicPr>
        <p:blipFill>
          <a:blip r:embed="rId3" cstate="print"/>
          <a:stretch/>
        </p:blipFill>
        <p:spPr>
          <a:xfrm>
            <a:off x="0" y="2530080"/>
            <a:ext cx="9143640" cy="2126520"/>
          </a:xfrm>
          <a:prstGeom prst="rect">
            <a:avLst/>
          </a:prstGeom>
          <a:ln>
            <a:noFill/>
          </a:ln>
        </p:spPr>
      </p:pic>
      <p:pic>
        <p:nvPicPr>
          <p:cNvPr id="297" name="Picture 3"/>
          <p:cNvPicPr/>
          <p:nvPr/>
        </p:nvPicPr>
        <p:blipFill>
          <a:blip r:embed="rId3" cstate="print"/>
          <a:stretch/>
        </p:blipFill>
        <p:spPr>
          <a:xfrm>
            <a:off x="0" y="610200"/>
            <a:ext cx="9143640" cy="2126520"/>
          </a:xfrm>
          <a:prstGeom prst="rect">
            <a:avLst/>
          </a:prstGeom>
          <a:ln>
            <a:noFill/>
          </a:ln>
        </p:spPr>
      </p:pic>
      <p:sp>
        <p:nvSpPr>
          <p:cNvPr id="298" name="TextShape 1"/>
          <p:cNvSpPr txBox="1"/>
          <p:nvPr/>
        </p:nvSpPr>
        <p:spPr>
          <a:xfrm>
            <a:off x="539640" y="135000"/>
            <a:ext cx="7559640" cy="366840"/>
          </a:xfrm>
          <a:prstGeom prst="rect">
            <a:avLst/>
          </a:prstGeom>
          <a:noFill/>
          <a:ln>
            <a:noFill/>
          </a:ln>
        </p:spPr>
        <p:txBody>
          <a:bodyPr anchor="ctr"/>
          <a:lstStyle/>
          <a:p>
            <a:pPr>
              <a:lnSpc>
                <a:spcPct val="100000"/>
              </a:lnSpc>
            </a:pPr>
            <a:r>
              <a:rPr lang="el-GR" sz="2200" b="1" strike="noStrike" spc="-1" dirty="0">
                <a:solidFill>
                  <a:srgbClr val="003399"/>
                </a:solidFill>
                <a:latin typeface="Arial"/>
              </a:rPr>
              <a:t>Κατάλληλες π</a:t>
            </a:r>
            <a:r>
              <a:rPr lang="en-US" sz="2200" b="1" strike="noStrike" spc="-1" dirty="0" err="1">
                <a:solidFill>
                  <a:srgbClr val="003399"/>
                </a:solidFill>
                <a:latin typeface="Arial"/>
              </a:rPr>
              <a:t>ροσ</a:t>
            </a:r>
            <a:r>
              <a:rPr lang="en-US" sz="2200" b="1" strike="noStrike" spc="-1" dirty="0">
                <a:solidFill>
                  <a:srgbClr val="003399"/>
                </a:solidFill>
                <a:latin typeface="Arial"/>
              </a:rPr>
              <a:t>αρμογές</a:t>
            </a:r>
            <a:endParaRPr lang="en-US" sz="2200" b="0" strike="noStrike" spc="-1" dirty="0">
              <a:solidFill>
                <a:srgbClr val="000000"/>
              </a:solidFill>
              <a:latin typeface="Arial"/>
            </a:endParaRPr>
          </a:p>
        </p:txBody>
      </p:sp>
      <p:sp>
        <p:nvSpPr>
          <p:cNvPr id="299" name="CustomShape 2"/>
          <p:cNvSpPr/>
          <p:nvPr/>
        </p:nvSpPr>
        <p:spPr>
          <a:xfrm>
            <a:off x="862920" y="1390320"/>
            <a:ext cx="1251000" cy="33372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l-GR" sz="1600" b="0" strike="noStrike" spc="-1">
                <a:solidFill>
                  <a:srgbClr val="003399"/>
                </a:solidFill>
                <a:latin typeface="Arial"/>
              </a:rPr>
              <a:t>Υποστήριξη</a:t>
            </a:r>
            <a:endParaRPr lang="el-GR" sz="1600" b="0" strike="noStrike" spc="-1">
              <a:latin typeface="Arial"/>
            </a:endParaRPr>
          </a:p>
        </p:txBody>
      </p:sp>
      <p:sp>
        <p:nvSpPr>
          <p:cNvPr id="300" name="CustomShape 3"/>
          <p:cNvSpPr/>
          <p:nvPr/>
        </p:nvSpPr>
        <p:spPr>
          <a:xfrm>
            <a:off x="2746800" y="1292400"/>
            <a:ext cx="1328760" cy="5770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gn="ctr">
              <a:lnSpc>
                <a:spcPct val="100000"/>
              </a:lnSpc>
            </a:pPr>
            <a:r>
              <a:rPr lang="el-GR" sz="1600" b="0" strike="noStrike" spc="-1">
                <a:solidFill>
                  <a:srgbClr val="003399"/>
                </a:solidFill>
                <a:latin typeface="Arial"/>
              </a:rPr>
              <a:t>Ικανότητες </a:t>
            </a:r>
            <a:endParaRPr lang="el-GR" sz="1600" b="0" strike="noStrike" spc="-1">
              <a:latin typeface="Arial"/>
            </a:endParaRPr>
          </a:p>
          <a:p>
            <a:pPr algn="ctr">
              <a:lnSpc>
                <a:spcPct val="100000"/>
              </a:lnSpc>
            </a:pPr>
            <a:r>
              <a:rPr lang="el-GR" sz="1600" b="0" strike="noStrike" spc="-1">
                <a:solidFill>
                  <a:srgbClr val="003399"/>
                </a:solidFill>
                <a:latin typeface="Arial"/>
              </a:rPr>
              <a:t>εργαζομένου</a:t>
            </a:r>
            <a:endParaRPr lang="el-GR" sz="1600" b="0" strike="noStrike" spc="-1">
              <a:latin typeface="Arial"/>
            </a:endParaRPr>
          </a:p>
        </p:txBody>
      </p:sp>
      <p:sp>
        <p:nvSpPr>
          <p:cNvPr id="301" name="CustomShape 4"/>
          <p:cNvSpPr/>
          <p:nvPr/>
        </p:nvSpPr>
        <p:spPr>
          <a:xfrm>
            <a:off x="4704840" y="1247040"/>
            <a:ext cx="1728000" cy="5770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l-GR" sz="1600" b="0" strike="noStrike" spc="-1">
                <a:solidFill>
                  <a:srgbClr val="003399"/>
                </a:solidFill>
                <a:latin typeface="Arial"/>
              </a:rPr>
              <a:t>Ανοιχτή </a:t>
            </a:r>
            <a:endParaRPr lang="el-GR" sz="1600" b="0" strike="noStrike" spc="-1">
              <a:latin typeface="Arial"/>
            </a:endParaRPr>
          </a:p>
          <a:p>
            <a:pPr algn="ctr">
              <a:lnSpc>
                <a:spcPct val="100000"/>
              </a:lnSpc>
            </a:pPr>
            <a:r>
              <a:rPr lang="el-GR" sz="1600" b="0" strike="noStrike" spc="-1">
                <a:solidFill>
                  <a:srgbClr val="003399"/>
                </a:solidFill>
                <a:latin typeface="Arial"/>
              </a:rPr>
              <a:t>συζήτηση</a:t>
            </a:r>
            <a:endParaRPr lang="el-GR" sz="1600" b="0" strike="noStrike" spc="-1">
              <a:latin typeface="Arial"/>
            </a:endParaRPr>
          </a:p>
        </p:txBody>
      </p:sp>
      <p:sp>
        <p:nvSpPr>
          <p:cNvPr id="302" name="CustomShape 5"/>
          <p:cNvSpPr/>
          <p:nvPr/>
        </p:nvSpPr>
        <p:spPr>
          <a:xfrm>
            <a:off x="6778800" y="915480"/>
            <a:ext cx="1753200" cy="1080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l-GR" sz="1300" b="0" strike="noStrike" spc="-1" dirty="0">
                <a:solidFill>
                  <a:srgbClr val="003399"/>
                </a:solidFill>
                <a:latin typeface="Arial"/>
              </a:rPr>
              <a:t>Συμμετοχή εργαζομένου, </a:t>
            </a:r>
            <a:br>
              <a:rPr lang="el-GR" sz="1300" b="0" strike="noStrike" spc="-1" dirty="0">
                <a:solidFill>
                  <a:srgbClr val="003399"/>
                </a:solidFill>
                <a:latin typeface="Arial"/>
              </a:rPr>
            </a:br>
            <a:r>
              <a:rPr lang="el-GR" sz="1300" b="0" strike="noStrike" spc="-1" dirty="0">
                <a:solidFill>
                  <a:srgbClr val="003399"/>
                </a:solidFill>
                <a:latin typeface="Arial"/>
              </a:rPr>
              <a:t>ομάδας υγειονομικής περίθαλψης,</a:t>
            </a:r>
            <a:r>
              <a:rPr dirty="0"/>
              <a:t/>
            </a:r>
            <a:br>
              <a:rPr dirty="0"/>
            </a:br>
            <a:r>
              <a:rPr lang="el-GR" sz="1300" spc="-1" dirty="0">
                <a:solidFill>
                  <a:srgbClr val="003399"/>
                </a:solidFill>
                <a:latin typeface="Arial"/>
              </a:rPr>
              <a:t>επόπτη/ </a:t>
            </a:r>
            <a:r>
              <a:rPr lang="el-GR" sz="1300" b="0" strike="noStrike" spc="-1" dirty="0">
                <a:solidFill>
                  <a:srgbClr val="003399"/>
                </a:solidFill>
                <a:latin typeface="Arial"/>
              </a:rPr>
              <a:t>προϊσταμένου</a:t>
            </a:r>
            <a:endParaRPr lang="el-GR" sz="1300" b="0" strike="noStrike" spc="-1" dirty="0">
              <a:latin typeface="Arial"/>
            </a:endParaRPr>
          </a:p>
        </p:txBody>
      </p:sp>
      <p:sp>
        <p:nvSpPr>
          <p:cNvPr id="303" name="CustomShape 6"/>
          <p:cNvSpPr/>
          <p:nvPr/>
        </p:nvSpPr>
        <p:spPr>
          <a:xfrm>
            <a:off x="614160" y="3264840"/>
            <a:ext cx="1556280" cy="5770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l-GR" sz="1600" b="0" strike="noStrike" spc="-1">
                <a:solidFill>
                  <a:srgbClr val="003399"/>
                </a:solidFill>
                <a:latin typeface="Arial"/>
              </a:rPr>
              <a:t>Επαρκής </a:t>
            </a:r>
            <a:endParaRPr lang="el-GR" sz="1600" b="0" strike="noStrike" spc="-1">
              <a:latin typeface="Arial"/>
            </a:endParaRPr>
          </a:p>
          <a:p>
            <a:pPr algn="ctr">
              <a:lnSpc>
                <a:spcPct val="100000"/>
              </a:lnSpc>
            </a:pPr>
            <a:r>
              <a:rPr lang="el-GR" sz="1600" b="0" strike="noStrike" spc="-1">
                <a:solidFill>
                  <a:srgbClr val="003399"/>
                </a:solidFill>
                <a:latin typeface="Arial"/>
              </a:rPr>
              <a:t>χρόνος</a:t>
            </a:r>
            <a:endParaRPr lang="el-GR" sz="1600" b="0" strike="noStrike" spc="-1">
              <a:latin typeface="Arial"/>
            </a:endParaRPr>
          </a:p>
        </p:txBody>
      </p:sp>
      <p:sp>
        <p:nvSpPr>
          <p:cNvPr id="304" name="CustomShape 7"/>
          <p:cNvSpPr/>
          <p:nvPr/>
        </p:nvSpPr>
        <p:spPr>
          <a:xfrm>
            <a:off x="4743720" y="3205440"/>
            <a:ext cx="1649880" cy="820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l-GR" sz="1600" b="0" strike="noStrike" spc="-1">
                <a:solidFill>
                  <a:srgbClr val="003399"/>
                </a:solidFill>
                <a:latin typeface="Arial"/>
              </a:rPr>
              <a:t>Εξωτερικές πληροφορίες και υποστήριξη</a:t>
            </a:r>
            <a:endParaRPr lang="el-GR" sz="1600" b="0" strike="noStrike" spc="-1">
              <a:latin typeface="Arial"/>
            </a:endParaRPr>
          </a:p>
        </p:txBody>
      </p:sp>
      <p:sp>
        <p:nvSpPr>
          <p:cNvPr id="305" name="CustomShape 8"/>
          <p:cNvSpPr/>
          <p:nvPr/>
        </p:nvSpPr>
        <p:spPr>
          <a:xfrm>
            <a:off x="6953400" y="3210840"/>
            <a:ext cx="1415520" cy="5770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gn="ctr">
              <a:lnSpc>
                <a:spcPct val="100000"/>
              </a:lnSpc>
            </a:pPr>
            <a:r>
              <a:rPr lang="el-GR" sz="1600" b="0" strike="noStrike" spc="-1">
                <a:solidFill>
                  <a:srgbClr val="003399"/>
                </a:solidFill>
                <a:latin typeface="Arial"/>
              </a:rPr>
              <a:t>Αναθεώρηση </a:t>
            </a:r>
            <a:endParaRPr lang="el-GR" sz="1600" b="0" strike="noStrike" spc="-1">
              <a:latin typeface="Arial"/>
            </a:endParaRPr>
          </a:p>
          <a:p>
            <a:pPr algn="ctr">
              <a:lnSpc>
                <a:spcPct val="100000"/>
              </a:lnSpc>
            </a:pPr>
            <a:r>
              <a:rPr lang="el-GR" sz="1600" b="0" strike="noStrike" spc="-1">
                <a:solidFill>
                  <a:srgbClr val="003399"/>
                </a:solidFill>
                <a:latin typeface="Arial"/>
              </a:rPr>
              <a:t>μέτρων</a:t>
            </a:r>
            <a:endParaRPr lang="el-GR" sz="1600" b="0" strike="noStrike" spc="-1">
              <a:latin typeface="Arial"/>
            </a:endParaRPr>
          </a:p>
        </p:txBody>
      </p:sp>
      <p:sp>
        <p:nvSpPr>
          <p:cNvPr id="306" name="CustomShape 9"/>
          <p:cNvSpPr/>
          <p:nvPr/>
        </p:nvSpPr>
        <p:spPr>
          <a:xfrm>
            <a:off x="2690640" y="3264840"/>
            <a:ext cx="1441080" cy="5770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l-GR" sz="1600" b="0" strike="noStrike" spc="-1">
                <a:solidFill>
                  <a:srgbClr val="003399"/>
                </a:solidFill>
                <a:latin typeface="Arial"/>
              </a:rPr>
              <a:t>Διαφορετικά </a:t>
            </a:r>
            <a:endParaRPr lang="el-GR" sz="1600" b="0" strike="noStrike" spc="-1">
              <a:latin typeface="Arial"/>
            </a:endParaRPr>
          </a:p>
          <a:p>
            <a:pPr algn="ctr">
              <a:lnSpc>
                <a:spcPct val="100000"/>
              </a:lnSpc>
            </a:pPr>
            <a:r>
              <a:rPr lang="el-GR" sz="1600" b="0" strike="noStrike" spc="-1">
                <a:solidFill>
                  <a:srgbClr val="003399"/>
                </a:solidFill>
                <a:latin typeface="Arial"/>
              </a:rPr>
              <a:t>μέτρα</a:t>
            </a:r>
            <a:endParaRPr lang="el-GR" sz="1600" b="0" strike="noStrike" spc="-1">
              <a:latin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 name="TextShape 1"/>
          <p:cNvSpPr txBox="1"/>
          <p:nvPr/>
        </p:nvSpPr>
        <p:spPr>
          <a:xfrm>
            <a:off x="380880" y="-47295"/>
            <a:ext cx="7935120" cy="710595"/>
          </a:xfrm>
          <a:prstGeom prst="rect">
            <a:avLst/>
          </a:prstGeom>
          <a:noFill/>
          <a:ln>
            <a:noFill/>
          </a:ln>
        </p:spPr>
        <p:txBody>
          <a:bodyPr anchor="ctr"/>
          <a:lstStyle/>
          <a:p>
            <a:pPr>
              <a:lnSpc>
                <a:spcPct val="100000"/>
              </a:lnSpc>
            </a:pPr>
            <a:r>
              <a:rPr lang="en-US" sz="2200" b="1" strike="noStrike" spc="-1" dirty="0" err="1">
                <a:solidFill>
                  <a:srgbClr val="003399"/>
                </a:solidFill>
                <a:latin typeface="Arial"/>
              </a:rPr>
              <a:t>Μερικά</a:t>
            </a:r>
            <a:r>
              <a:rPr lang="en-US" sz="2200" b="1" strike="noStrike" spc="-1" dirty="0">
                <a:solidFill>
                  <a:srgbClr val="003399"/>
                </a:solidFill>
                <a:latin typeface="Arial"/>
              </a:rPr>
              <a:t> απ</a:t>
            </a:r>
            <a:r>
              <a:rPr lang="en-US" sz="2200" b="1" strike="noStrike" spc="-1" dirty="0" err="1">
                <a:solidFill>
                  <a:srgbClr val="003399"/>
                </a:solidFill>
                <a:latin typeface="Arial"/>
              </a:rPr>
              <a:t>λά</a:t>
            </a:r>
            <a:r>
              <a:rPr lang="en-US" sz="2200" b="1" strike="noStrike" spc="-1" dirty="0">
                <a:solidFill>
                  <a:srgbClr val="003399"/>
                </a:solidFill>
                <a:latin typeface="Arial"/>
              </a:rPr>
              <a:t> </a:t>
            </a:r>
            <a:r>
              <a:rPr lang="en-US" sz="2200" b="1" strike="noStrike" spc="-1" dirty="0" err="1">
                <a:solidFill>
                  <a:srgbClr val="003399"/>
                </a:solidFill>
                <a:latin typeface="Arial"/>
              </a:rPr>
              <a:t>μέτρ</a:t>
            </a:r>
            <a:r>
              <a:rPr lang="en-US" sz="2200" b="1" strike="noStrike" spc="-1" dirty="0">
                <a:solidFill>
                  <a:srgbClr val="003399"/>
                </a:solidFill>
                <a:latin typeface="Arial"/>
              </a:rPr>
              <a:t>α</a:t>
            </a:r>
            <a:r>
              <a:rPr lang="el-GR" sz="2200" b="1" strike="noStrike" spc="-1" dirty="0">
                <a:solidFill>
                  <a:srgbClr val="003399"/>
                </a:solidFill>
                <a:latin typeface="Arial"/>
              </a:rPr>
              <a:t> </a:t>
            </a:r>
            <a:r>
              <a:rPr lang="en-US" sz="2200" b="1" strike="noStrike" spc="-1" dirty="0">
                <a:solidFill>
                  <a:srgbClr val="003399"/>
                </a:solidFill>
                <a:latin typeface="Arial"/>
              </a:rPr>
              <a:t>π</a:t>
            </a:r>
            <a:r>
              <a:rPr lang="en-US" sz="2200" b="1" strike="noStrike" spc="-1" dirty="0" err="1">
                <a:solidFill>
                  <a:srgbClr val="003399"/>
                </a:solidFill>
                <a:latin typeface="Arial"/>
              </a:rPr>
              <a:t>ου</a:t>
            </a:r>
            <a:r>
              <a:rPr lang="en-US" sz="2200" b="1" strike="noStrike" spc="-1" dirty="0">
                <a:solidFill>
                  <a:srgbClr val="003399"/>
                </a:solidFill>
                <a:latin typeface="Arial"/>
              </a:rPr>
              <a:t> επιτρέπουν στους εργαζόμενους να συνεχίσουν να </a:t>
            </a:r>
            <a:r>
              <a:rPr lang="en-US" sz="2200" b="1" spc="-1" dirty="0">
                <a:solidFill>
                  <a:srgbClr val="003399"/>
                </a:solidFill>
                <a:latin typeface="Arial"/>
              </a:rPr>
              <a:t>εργάζονται * </a:t>
            </a:r>
          </a:p>
        </p:txBody>
      </p:sp>
      <p:sp>
        <p:nvSpPr>
          <p:cNvPr id="308" name="TextShape 2"/>
          <p:cNvSpPr txBox="1"/>
          <p:nvPr/>
        </p:nvSpPr>
        <p:spPr>
          <a:xfrm>
            <a:off x="341805" y="935598"/>
            <a:ext cx="5775120" cy="3312000"/>
          </a:xfrm>
          <a:prstGeom prst="rect">
            <a:avLst/>
          </a:prstGeom>
          <a:noFill/>
          <a:ln>
            <a:noFill/>
          </a:ln>
        </p:spPr>
        <p:txBody>
          <a:bodyPr anchor="ctr">
            <a:noAutofit/>
          </a:bodyPr>
          <a:lstStyle/>
          <a:p>
            <a:pPr marL="141840" indent="-141480">
              <a:lnSpc>
                <a:spcPct val="100000"/>
              </a:lnSpc>
              <a:spcBef>
                <a:spcPts val="337"/>
              </a:spcBef>
              <a:buClr>
                <a:srgbClr val="003399"/>
              </a:buClr>
              <a:buFont typeface="Wingdings" charset="2"/>
              <a:buChar char=""/>
            </a:pPr>
            <a:r>
              <a:rPr lang="en-US" b="0" strike="noStrike" spc="-1" dirty="0" err="1">
                <a:solidFill>
                  <a:srgbClr val="003399"/>
                </a:solidFill>
                <a:latin typeface="Arial"/>
              </a:rPr>
              <a:t>Εργονομικό</a:t>
            </a:r>
            <a:r>
              <a:rPr lang="en-US" b="0" strike="noStrike" spc="-1" dirty="0">
                <a:solidFill>
                  <a:srgbClr val="003399"/>
                </a:solidFill>
                <a:latin typeface="Arial"/>
              </a:rPr>
              <a:t> π</a:t>
            </a:r>
            <a:r>
              <a:rPr lang="en-US" b="0" strike="noStrike" spc="-1" dirty="0" err="1">
                <a:solidFill>
                  <a:srgbClr val="003399"/>
                </a:solidFill>
                <a:latin typeface="Arial"/>
              </a:rPr>
              <a:t>οντίκι</a:t>
            </a:r>
            <a:endParaRPr lang="en-US" b="1" strike="noStrike" spc="-1" dirty="0">
              <a:solidFill>
                <a:srgbClr val="003399"/>
              </a:solidFill>
              <a:latin typeface="Arial"/>
            </a:endParaRPr>
          </a:p>
          <a:p>
            <a:pPr marL="141840" indent="-141480">
              <a:lnSpc>
                <a:spcPct val="100000"/>
              </a:lnSpc>
              <a:spcBef>
                <a:spcPts val="337"/>
              </a:spcBef>
              <a:buClr>
                <a:srgbClr val="003399"/>
              </a:buClr>
              <a:buFont typeface="Wingdings" charset="2"/>
              <a:buChar char=""/>
            </a:pPr>
            <a:r>
              <a:rPr lang="en-US" b="0" strike="noStrike" spc="-1" dirty="0" err="1">
                <a:solidFill>
                  <a:srgbClr val="003399"/>
                </a:solidFill>
                <a:latin typeface="Arial"/>
              </a:rPr>
              <a:t>Λογισμικό</a:t>
            </a:r>
            <a:r>
              <a:rPr lang="en-US" b="0" strike="noStrike" spc="-1" dirty="0">
                <a:solidFill>
                  <a:srgbClr val="003399"/>
                </a:solidFill>
                <a:latin typeface="Arial"/>
              </a:rPr>
              <a:t> </a:t>
            </a:r>
            <a:r>
              <a:rPr lang="el-GR" spc="-1" dirty="0">
                <a:solidFill>
                  <a:srgbClr val="003399"/>
                </a:solidFill>
                <a:latin typeface="Arial"/>
              </a:rPr>
              <a:t>με φωνητικές </a:t>
            </a:r>
            <a:r>
              <a:rPr lang="el-GR" spc="-1" dirty="0" smtClean="0">
                <a:solidFill>
                  <a:srgbClr val="003399"/>
                </a:solidFill>
                <a:latin typeface="Arial"/>
              </a:rPr>
              <a:t>εντολές</a:t>
            </a:r>
            <a:endParaRPr lang="en-US" strike="sngStrike" spc="-1" dirty="0">
              <a:solidFill>
                <a:srgbClr val="E64715"/>
              </a:solidFill>
              <a:latin typeface="Arial"/>
            </a:endParaRPr>
          </a:p>
          <a:p>
            <a:pPr marL="141840" indent="-141480">
              <a:lnSpc>
                <a:spcPct val="100000"/>
              </a:lnSpc>
              <a:spcBef>
                <a:spcPts val="337"/>
              </a:spcBef>
              <a:buClr>
                <a:srgbClr val="003399"/>
              </a:buClr>
              <a:buFont typeface="Wingdings" charset="2"/>
              <a:buChar char=""/>
            </a:pPr>
            <a:r>
              <a:rPr lang="en-US" b="0" strike="noStrike" spc="-1" dirty="0" err="1">
                <a:solidFill>
                  <a:srgbClr val="003399"/>
                </a:solidFill>
                <a:latin typeface="Arial"/>
              </a:rPr>
              <a:t>Ασύρμ</a:t>
            </a:r>
            <a:r>
              <a:rPr lang="en-US" b="0" strike="noStrike" spc="-1" dirty="0">
                <a:solidFill>
                  <a:srgbClr val="003399"/>
                </a:solidFill>
                <a:latin typeface="Arial"/>
              </a:rPr>
              <a:t>ατα ακουστικά για απάντηση στο τηλέφωνο</a:t>
            </a:r>
            <a:endParaRPr lang="en-US" b="1" strike="noStrike" spc="-1" dirty="0">
              <a:solidFill>
                <a:srgbClr val="003399"/>
              </a:solidFill>
              <a:latin typeface="Arial"/>
            </a:endParaRPr>
          </a:p>
          <a:p>
            <a:pPr marL="141840" indent="-141480">
              <a:lnSpc>
                <a:spcPct val="100000"/>
              </a:lnSpc>
              <a:spcBef>
                <a:spcPts val="337"/>
              </a:spcBef>
              <a:buClr>
                <a:srgbClr val="003399"/>
              </a:buClr>
              <a:buFont typeface="Wingdings" charset="2"/>
              <a:buChar char=""/>
            </a:pPr>
            <a:r>
              <a:rPr lang="en-US" b="0" strike="noStrike" spc="-1" dirty="0" err="1">
                <a:solidFill>
                  <a:srgbClr val="003399"/>
                </a:solidFill>
                <a:latin typeface="Arial"/>
              </a:rPr>
              <a:t>Πτυσσόμενο</a:t>
            </a:r>
            <a:r>
              <a:rPr lang="en-US" b="0" strike="noStrike" spc="-1" dirty="0">
                <a:solidFill>
                  <a:srgbClr val="003399"/>
                </a:solidFill>
                <a:latin typeface="Arial"/>
              </a:rPr>
              <a:t> </a:t>
            </a:r>
            <a:r>
              <a:rPr lang="en-US" b="0" strike="noStrike" spc="-1" dirty="0" err="1">
                <a:solidFill>
                  <a:srgbClr val="003399"/>
                </a:solidFill>
                <a:latin typeface="Arial"/>
              </a:rPr>
              <a:t>σκ</a:t>
            </a:r>
            <a:r>
              <a:rPr lang="en-US" b="0" strike="noStrike" spc="-1" dirty="0">
                <a:solidFill>
                  <a:srgbClr val="003399"/>
                </a:solidFill>
                <a:latin typeface="Arial"/>
              </a:rPr>
              <a:t>αμπό για επιτόπιες επισκέψεις</a:t>
            </a:r>
            <a:endParaRPr lang="en-US" b="1" strike="noStrike" spc="-1" dirty="0">
              <a:solidFill>
                <a:srgbClr val="003399"/>
              </a:solidFill>
              <a:latin typeface="Arial"/>
            </a:endParaRPr>
          </a:p>
          <a:p>
            <a:pPr marL="141840" indent="-141480">
              <a:lnSpc>
                <a:spcPct val="100000"/>
              </a:lnSpc>
              <a:spcBef>
                <a:spcPts val="337"/>
              </a:spcBef>
              <a:buClr>
                <a:srgbClr val="003399"/>
              </a:buClr>
              <a:buFont typeface="Wingdings" charset="2"/>
              <a:buChar char=""/>
            </a:pPr>
            <a:r>
              <a:rPr lang="en-US" b="0" strike="noStrike" spc="-1" dirty="0" err="1">
                <a:solidFill>
                  <a:srgbClr val="003399"/>
                </a:solidFill>
                <a:latin typeface="Arial"/>
              </a:rPr>
              <a:t>Ειδικό</a:t>
            </a:r>
            <a:r>
              <a:rPr lang="en-US" b="0" strike="noStrike" spc="-1" dirty="0">
                <a:solidFill>
                  <a:srgbClr val="003399"/>
                </a:solidFill>
                <a:latin typeface="Arial"/>
              </a:rPr>
              <a:t> μα</a:t>
            </a:r>
            <a:r>
              <a:rPr lang="en-US" b="0" strike="noStrike" spc="-1" dirty="0" err="1">
                <a:solidFill>
                  <a:srgbClr val="003399"/>
                </a:solidFill>
                <a:latin typeface="Arial"/>
              </a:rPr>
              <a:t>ξιλάρι</a:t>
            </a:r>
            <a:r>
              <a:rPr lang="en-US" b="0" strike="noStrike" spc="-1" dirty="0">
                <a:solidFill>
                  <a:srgbClr val="003399"/>
                </a:solidFill>
                <a:latin typeface="Arial"/>
              </a:rPr>
              <a:t> </a:t>
            </a:r>
            <a:r>
              <a:rPr lang="en-US" b="0" strike="noStrike" spc="-1" dirty="0" err="1">
                <a:solidFill>
                  <a:srgbClr val="003399"/>
                </a:solidFill>
                <a:latin typeface="Arial"/>
              </a:rPr>
              <a:t>γι</a:t>
            </a:r>
            <a:r>
              <a:rPr lang="en-US" b="0" strike="noStrike" spc="-1" dirty="0">
                <a:solidFill>
                  <a:srgbClr val="003399"/>
                </a:solidFill>
                <a:latin typeface="Arial"/>
              </a:rPr>
              <a:t>α ανακούφιση της πίεσης </a:t>
            </a:r>
            <a:r>
              <a:rPr lang="el-GR" b="0" strike="noStrike" spc="-1" dirty="0">
                <a:solidFill>
                  <a:srgbClr val="003399"/>
                </a:solidFill>
                <a:latin typeface="Arial"/>
              </a:rPr>
              <a:t/>
            </a:r>
            <a:br>
              <a:rPr lang="el-GR" b="0" strike="noStrike" spc="-1" dirty="0">
                <a:solidFill>
                  <a:srgbClr val="003399"/>
                </a:solidFill>
                <a:latin typeface="Arial"/>
              </a:rPr>
            </a:br>
            <a:r>
              <a:rPr lang="en-US" b="0" strike="noStrike" spc="-1" dirty="0" err="1">
                <a:solidFill>
                  <a:srgbClr val="003399"/>
                </a:solidFill>
                <a:latin typeface="Arial"/>
              </a:rPr>
              <a:t>σε</a:t>
            </a:r>
            <a:r>
              <a:rPr lang="en-US" b="0" strike="noStrike" spc="-1" dirty="0">
                <a:solidFill>
                  <a:srgbClr val="003399"/>
                </a:solidFill>
                <a:latin typeface="Arial"/>
              </a:rPr>
              <a:t> καθιστή θέση </a:t>
            </a:r>
            <a:endParaRPr lang="en-US" b="1" strike="noStrike" spc="-1" dirty="0">
              <a:solidFill>
                <a:srgbClr val="003399"/>
              </a:solidFill>
              <a:latin typeface="Arial"/>
            </a:endParaRPr>
          </a:p>
          <a:p>
            <a:pPr marL="141840" indent="-141480">
              <a:lnSpc>
                <a:spcPct val="100000"/>
              </a:lnSpc>
              <a:spcBef>
                <a:spcPts val="337"/>
              </a:spcBef>
              <a:buClr>
                <a:srgbClr val="003399"/>
              </a:buClr>
              <a:buFont typeface="Wingdings" charset="2"/>
              <a:buChar char=""/>
            </a:pPr>
            <a:r>
              <a:rPr lang="en-US" b="0" strike="noStrike" spc="-1" dirty="0" err="1">
                <a:solidFill>
                  <a:srgbClr val="003399"/>
                </a:solidFill>
                <a:latin typeface="Arial"/>
              </a:rPr>
              <a:t>Γρ</a:t>
            </a:r>
            <a:r>
              <a:rPr lang="en-US" b="0" strike="noStrike" spc="-1" dirty="0">
                <a:solidFill>
                  <a:srgbClr val="003399"/>
                </a:solidFill>
                <a:latin typeface="Arial"/>
              </a:rPr>
              <a:t>αφείο ρυθμιζόμενου ύψους</a:t>
            </a:r>
            <a:r>
              <a:rPr lang="el-GR" b="0" strike="noStrike" spc="-1" dirty="0">
                <a:solidFill>
                  <a:srgbClr val="003399"/>
                </a:solidFill>
                <a:latin typeface="Arial"/>
              </a:rPr>
              <a:t>, </a:t>
            </a:r>
            <a:r>
              <a:rPr lang="en-US" b="0" strike="noStrike" spc="-1" dirty="0" err="1">
                <a:solidFill>
                  <a:srgbClr val="003399"/>
                </a:solidFill>
                <a:latin typeface="Arial"/>
              </a:rPr>
              <a:t>γρ</a:t>
            </a:r>
            <a:r>
              <a:rPr lang="en-US" b="0" strike="noStrike" spc="-1" dirty="0">
                <a:solidFill>
                  <a:srgbClr val="003399"/>
                </a:solidFill>
                <a:latin typeface="Arial"/>
              </a:rPr>
              <a:t>αφείο καθιστής/όρθιας θέσης</a:t>
            </a:r>
            <a:endParaRPr lang="en-US" b="1" strike="noStrike" spc="-1" dirty="0">
              <a:solidFill>
                <a:srgbClr val="003399"/>
              </a:solidFill>
              <a:latin typeface="Arial"/>
            </a:endParaRPr>
          </a:p>
          <a:p>
            <a:pPr marL="141840" indent="-141480">
              <a:lnSpc>
                <a:spcPct val="100000"/>
              </a:lnSpc>
              <a:spcBef>
                <a:spcPts val="337"/>
              </a:spcBef>
              <a:buClr>
                <a:srgbClr val="003399"/>
              </a:buClr>
              <a:buFont typeface="Wingdings" charset="2"/>
              <a:buChar char=""/>
            </a:pPr>
            <a:r>
              <a:rPr lang="el-GR" b="0" strike="noStrike" spc="-1" dirty="0">
                <a:solidFill>
                  <a:srgbClr val="003399"/>
                </a:solidFill>
                <a:latin typeface="Arial"/>
              </a:rPr>
              <a:t>Εναλλαγή </a:t>
            </a:r>
            <a:r>
              <a:rPr lang="en-US" b="0" strike="noStrike" spc="-1" dirty="0" err="1" smtClean="0">
                <a:solidFill>
                  <a:srgbClr val="003399"/>
                </a:solidFill>
                <a:latin typeface="Arial"/>
              </a:rPr>
              <a:t>χειρων</a:t>
            </a:r>
            <a:r>
              <a:rPr lang="en-US" b="0" strike="noStrike" spc="-1" dirty="0" smtClean="0">
                <a:solidFill>
                  <a:srgbClr val="003399"/>
                </a:solidFill>
                <a:latin typeface="Arial"/>
              </a:rPr>
              <a:t>ακτικών </a:t>
            </a:r>
            <a:r>
              <a:rPr lang="en-US" b="0" strike="noStrike" spc="-1" dirty="0">
                <a:solidFill>
                  <a:srgbClr val="003399"/>
                </a:solidFill>
                <a:latin typeface="Arial"/>
              </a:rPr>
              <a:t>εργασιών με </a:t>
            </a:r>
            <a:r>
              <a:rPr lang="el-GR" b="0" strike="noStrike" spc="-1" dirty="0">
                <a:solidFill>
                  <a:srgbClr val="003399"/>
                </a:solidFill>
                <a:latin typeface="Arial"/>
              </a:rPr>
              <a:t>τους άλλους </a:t>
            </a:r>
            <a:r>
              <a:rPr lang="en-US" b="0" strike="noStrike" spc="-1" dirty="0" err="1">
                <a:solidFill>
                  <a:srgbClr val="003399"/>
                </a:solidFill>
                <a:latin typeface="Arial"/>
              </a:rPr>
              <a:t>συν</a:t>
            </a:r>
            <a:r>
              <a:rPr lang="en-US" b="0" strike="noStrike" spc="-1" dirty="0">
                <a:solidFill>
                  <a:srgbClr val="003399"/>
                </a:solidFill>
                <a:latin typeface="Arial"/>
              </a:rPr>
              <a:t>αδέλφους</a:t>
            </a:r>
            <a:endParaRPr lang="en-US" b="1" strike="noStrike" spc="-1" dirty="0">
              <a:solidFill>
                <a:srgbClr val="003399"/>
              </a:solidFill>
              <a:latin typeface="Arial"/>
            </a:endParaRPr>
          </a:p>
          <a:p>
            <a:pPr marL="343080" indent="-256680">
              <a:lnSpc>
                <a:spcPct val="100000"/>
              </a:lnSpc>
              <a:spcBef>
                <a:spcPts val="1200"/>
              </a:spcBef>
              <a:buClr>
                <a:srgbClr val="003399"/>
              </a:buClr>
              <a:buFont typeface="Wingdings" charset="2"/>
              <a:buChar char=""/>
            </a:pPr>
            <a:r>
              <a:rPr lang="en-US" b="1" strike="noStrike" spc="-1" dirty="0" err="1">
                <a:solidFill>
                  <a:srgbClr val="003399"/>
                </a:solidFill>
                <a:latin typeface="Arial"/>
              </a:rPr>
              <a:t>Δοκιμάστε</a:t>
            </a:r>
            <a:r>
              <a:rPr lang="en-US" b="1" strike="noStrike" spc="-1" dirty="0">
                <a:solidFill>
                  <a:srgbClr val="003399"/>
                </a:solidFill>
                <a:latin typeface="Arial"/>
              </a:rPr>
              <a:t> </a:t>
            </a:r>
            <a:r>
              <a:rPr lang="en-US" b="0" strike="noStrike" spc="-1" dirty="0" err="1">
                <a:solidFill>
                  <a:srgbClr val="003399"/>
                </a:solidFill>
                <a:latin typeface="Arial"/>
              </a:rPr>
              <a:t>δι</a:t>
            </a:r>
            <a:r>
              <a:rPr lang="en-US" b="0" strike="noStrike" spc="-1" dirty="0">
                <a:solidFill>
                  <a:srgbClr val="003399"/>
                </a:solidFill>
                <a:latin typeface="Arial"/>
              </a:rPr>
              <a:t>αφορετικά μέτρα για να διαπιστώσετε ποια είναι αποτελεσματικά</a:t>
            </a:r>
            <a:endParaRPr lang="en-US" b="1" strike="noStrike" spc="-1" dirty="0">
              <a:solidFill>
                <a:srgbClr val="003399"/>
              </a:solidFill>
              <a:latin typeface="Arial"/>
            </a:endParaRPr>
          </a:p>
        </p:txBody>
      </p:sp>
      <p:grpSp>
        <p:nvGrpSpPr>
          <p:cNvPr id="309" name="Group 3"/>
          <p:cNvGrpSpPr/>
          <p:nvPr/>
        </p:nvGrpSpPr>
        <p:grpSpPr>
          <a:xfrm>
            <a:off x="5796000" y="1073880"/>
            <a:ext cx="2953080" cy="3324960"/>
            <a:chOff x="5796000" y="1073880"/>
            <a:chExt cx="2953080" cy="3324960"/>
          </a:xfrm>
        </p:grpSpPr>
        <p:pic>
          <p:nvPicPr>
            <p:cNvPr id="310" name="Picture 5"/>
            <p:cNvPicPr/>
            <p:nvPr/>
          </p:nvPicPr>
          <p:blipFill>
            <a:blip r:embed="rId3" cstate="print"/>
            <a:stretch/>
          </p:blipFill>
          <p:spPr>
            <a:xfrm>
              <a:off x="5796000" y="1073880"/>
              <a:ext cx="2953080" cy="3324960"/>
            </a:xfrm>
            <a:prstGeom prst="rect">
              <a:avLst/>
            </a:prstGeom>
            <a:ln>
              <a:noFill/>
            </a:ln>
          </p:spPr>
        </p:pic>
        <p:sp>
          <p:nvSpPr>
            <p:cNvPr id="311" name="CustomShape 4"/>
            <p:cNvSpPr/>
            <p:nvPr/>
          </p:nvSpPr>
          <p:spPr>
            <a:xfrm>
              <a:off x="6012000" y="1635480"/>
              <a:ext cx="2304000" cy="729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l-GR" sz="1400" b="1" strike="noStrike" spc="-1">
                  <a:solidFill>
                    <a:srgbClr val="595959"/>
                  </a:solidFill>
                  <a:latin typeface="Arial"/>
                </a:rPr>
                <a:t>Προσαρμογή εξοπλισμού και </a:t>
              </a:r>
              <a:r>
                <a:t/>
              </a:r>
              <a:br/>
              <a:r>
                <a:rPr lang="el-GR" sz="1400" b="1" strike="noStrike" spc="-1">
                  <a:solidFill>
                    <a:srgbClr val="595959"/>
                  </a:solidFill>
                  <a:latin typeface="Arial"/>
                </a:rPr>
                <a:t>χώρου εργασίας</a:t>
              </a:r>
              <a:endParaRPr lang="el-GR" sz="1400" b="0" strike="noStrike" spc="-1">
                <a:latin typeface="Arial"/>
              </a:endParaRPr>
            </a:p>
          </p:txBody>
        </p:sp>
      </p:grpSp>
      <p:sp>
        <p:nvSpPr>
          <p:cNvPr id="312" name="CustomShape 5"/>
          <p:cNvSpPr/>
          <p:nvPr/>
        </p:nvSpPr>
        <p:spPr>
          <a:xfrm>
            <a:off x="611640" y="4417065"/>
            <a:ext cx="626436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85680">
              <a:lnSpc>
                <a:spcPct val="100000"/>
              </a:lnSpc>
              <a:spcBef>
                <a:spcPts val="451"/>
              </a:spcBef>
            </a:pPr>
            <a:r>
              <a:rPr lang="el-GR" sz="900" b="0" strike="noStrike" spc="-1" dirty="0">
                <a:solidFill>
                  <a:srgbClr val="003399"/>
                </a:solidFill>
                <a:latin typeface="Arial"/>
              </a:rPr>
              <a:t>*Περιπτωσιολογικές μελέτες του Ευρωπαϊκού Οργανισμού για την Ασφάλεια και την Υγεία στην Εργασία</a:t>
            </a:r>
            <a:br>
              <a:rPr lang="el-GR" sz="900" b="0" strike="noStrike" spc="-1" dirty="0">
                <a:solidFill>
                  <a:srgbClr val="003399"/>
                </a:solidFill>
                <a:latin typeface="Arial"/>
              </a:rPr>
            </a:br>
            <a:r>
              <a:rPr lang="el-GR" sz="900" b="0" strike="noStrike" spc="-1" dirty="0">
                <a:solidFill>
                  <a:srgbClr val="003399"/>
                </a:solidFill>
                <a:latin typeface="Arial"/>
              </a:rPr>
              <a:t>σχετικά με τους εργαζομένους με χρόνιες ΜΣΠ, 2020 </a:t>
            </a:r>
            <a:endParaRPr lang="el-GR" sz="900" b="0" strike="noStrike" spc="-1" dirty="0">
              <a:latin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 name="TextShape 1"/>
          <p:cNvSpPr txBox="1"/>
          <p:nvPr/>
        </p:nvSpPr>
        <p:spPr>
          <a:xfrm>
            <a:off x="467640" y="135000"/>
            <a:ext cx="7559640" cy="366840"/>
          </a:xfrm>
          <a:prstGeom prst="rect">
            <a:avLst/>
          </a:prstGeom>
          <a:noFill/>
          <a:ln>
            <a:noFill/>
          </a:ln>
        </p:spPr>
        <p:txBody>
          <a:bodyPr anchor="ctr"/>
          <a:lstStyle/>
          <a:p>
            <a:pPr>
              <a:lnSpc>
                <a:spcPct val="100000"/>
              </a:lnSpc>
            </a:pPr>
            <a:r>
              <a:rPr lang="en-US" sz="2200" b="1" strike="noStrike" spc="-1" dirty="0" err="1">
                <a:solidFill>
                  <a:srgbClr val="003399"/>
                </a:solidFill>
                <a:latin typeface="Arial"/>
              </a:rPr>
              <a:t>Περισσότερ</a:t>
            </a:r>
            <a:r>
              <a:rPr lang="en-US" sz="2200" b="1" strike="noStrike" spc="-1" dirty="0">
                <a:solidFill>
                  <a:srgbClr val="003399"/>
                </a:solidFill>
                <a:latin typeface="Arial"/>
              </a:rPr>
              <a:t>α απλά μέτρα</a:t>
            </a:r>
            <a:endParaRPr lang="en-US" sz="2200" b="0" strike="noStrike" spc="-1" dirty="0">
              <a:solidFill>
                <a:srgbClr val="000000"/>
              </a:solidFill>
              <a:latin typeface="Arial"/>
            </a:endParaRPr>
          </a:p>
        </p:txBody>
      </p:sp>
      <p:sp>
        <p:nvSpPr>
          <p:cNvPr id="314" name="TextShape 2"/>
          <p:cNvSpPr txBox="1"/>
          <p:nvPr/>
        </p:nvSpPr>
        <p:spPr>
          <a:xfrm>
            <a:off x="395640" y="853560"/>
            <a:ext cx="6768360" cy="3589920"/>
          </a:xfrm>
          <a:prstGeom prst="rect">
            <a:avLst/>
          </a:prstGeom>
          <a:noFill/>
          <a:ln>
            <a:noFill/>
          </a:ln>
        </p:spPr>
        <p:txBody>
          <a:bodyPr anchor="ctr"/>
          <a:lstStyle/>
          <a:p>
            <a:pPr marL="141840" indent="-141480">
              <a:lnSpc>
                <a:spcPct val="100000"/>
              </a:lnSpc>
              <a:spcBef>
                <a:spcPts val="337"/>
              </a:spcBef>
              <a:buClr>
                <a:srgbClr val="003399"/>
              </a:buClr>
              <a:buFont typeface="Wingdings" charset="2"/>
              <a:buChar char=""/>
            </a:pPr>
            <a:r>
              <a:rPr lang="en-US" b="0" strike="noStrike" spc="-1" dirty="0" err="1">
                <a:solidFill>
                  <a:srgbClr val="003399"/>
                </a:solidFill>
                <a:latin typeface="Arial"/>
              </a:rPr>
              <a:t>Στ</a:t>
            </a:r>
            <a:r>
              <a:rPr lang="en-US" b="0" strike="noStrike" spc="-1" dirty="0">
                <a:solidFill>
                  <a:srgbClr val="003399"/>
                </a:solidFill>
                <a:latin typeface="Arial"/>
              </a:rPr>
              <a:t>αδιακή επιστροφή στην εργασία και μειωμένο ωράριο</a:t>
            </a:r>
            <a:endParaRPr lang="en-US" b="1" strike="noStrike" spc="-1" dirty="0">
              <a:solidFill>
                <a:srgbClr val="003399"/>
              </a:solidFill>
              <a:latin typeface="Arial"/>
            </a:endParaRPr>
          </a:p>
          <a:p>
            <a:pPr marL="141840" indent="-141480">
              <a:lnSpc>
                <a:spcPct val="100000"/>
              </a:lnSpc>
              <a:spcBef>
                <a:spcPts val="337"/>
              </a:spcBef>
              <a:buClr>
                <a:srgbClr val="003399"/>
              </a:buClr>
              <a:buFont typeface="Wingdings" charset="2"/>
              <a:buChar char=""/>
            </a:pPr>
            <a:r>
              <a:rPr lang="en-US" b="0" strike="noStrike" spc="-1" dirty="0" err="1">
                <a:solidFill>
                  <a:srgbClr val="003399"/>
                </a:solidFill>
                <a:latin typeface="Arial"/>
              </a:rPr>
              <a:t>Ευέλικτη</a:t>
            </a:r>
            <a:r>
              <a:rPr lang="en-US" b="0" strike="noStrike" spc="-1" dirty="0">
                <a:solidFill>
                  <a:srgbClr val="003399"/>
                </a:solidFill>
                <a:latin typeface="Arial"/>
              </a:rPr>
              <a:t> </a:t>
            </a:r>
            <a:r>
              <a:rPr lang="en-US" b="0" strike="noStrike" spc="-1" dirty="0" err="1">
                <a:solidFill>
                  <a:srgbClr val="003399"/>
                </a:solidFill>
                <a:latin typeface="Arial"/>
              </a:rPr>
              <a:t>εργ</a:t>
            </a:r>
            <a:r>
              <a:rPr lang="en-US" b="0" strike="noStrike" spc="-1" dirty="0">
                <a:solidFill>
                  <a:srgbClr val="003399"/>
                </a:solidFill>
                <a:latin typeface="Arial"/>
              </a:rPr>
              <a:t>ασία για τη διευκόλυνση ιατρικών ραντεβού</a:t>
            </a:r>
            <a:endParaRPr lang="en-US" b="1" strike="noStrike" spc="-1" dirty="0">
              <a:solidFill>
                <a:srgbClr val="003399"/>
              </a:solidFill>
              <a:latin typeface="Arial"/>
            </a:endParaRPr>
          </a:p>
          <a:p>
            <a:pPr marL="141840" indent="-141480">
              <a:lnSpc>
                <a:spcPct val="100000"/>
              </a:lnSpc>
              <a:spcBef>
                <a:spcPts val="337"/>
              </a:spcBef>
              <a:buClr>
                <a:srgbClr val="003399"/>
              </a:buClr>
              <a:buFont typeface="Wingdings" charset="2"/>
              <a:buChar char=""/>
            </a:pPr>
            <a:r>
              <a:rPr lang="en-US" b="0" strike="noStrike" spc="-1" dirty="0" err="1">
                <a:solidFill>
                  <a:srgbClr val="003399"/>
                </a:solidFill>
                <a:latin typeface="Arial"/>
              </a:rPr>
              <a:t>Τηλεργ</a:t>
            </a:r>
            <a:r>
              <a:rPr lang="en-US" b="0" strike="noStrike" spc="-1" dirty="0">
                <a:solidFill>
                  <a:srgbClr val="003399"/>
                </a:solidFill>
                <a:latin typeface="Arial"/>
              </a:rPr>
              <a:t>ασία τις «δύσκολες ημέρες» </a:t>
            </a:r>
            <a:endParaRPr lang="en-US" b="1" strike="noStrike" spc="-1" dirty="0">
              <a:solidFill>
                <a:srgbClr val="003399"/>
              </a:solidFill>
              <a:latin typeface="Arial"/>
            </a:endParaRPr>
          </a:p>
          <a:p>
            <a:pPr marL="141840" indent="-141480">
              <a:lnSpc>
                <a:spcPct val="100000"/>
              </a:lnSpc>
              <a:spcBef>
                <a:spcPts val="337"/>
              </a:spcBef>
              <a:buClr>
                <a:srgbClr val="003399"/>
              </a:buClr>
              <a:buFont typeface="Wingdings" charset="2"/>
              <a:buChar char=""/>
            </a:pPr>
            <a:r>
              <a:rPr lang="en-US" b="0" strike="noStrike" spc="-1" dirty="0" err="1">
                <a:solidFill>
                  <a:srgbClr val="003399"/>
                </a:solidFill>
                <a:latin typeface="Arial"/>
              </a:rPr>
              <a:t>Ώρ</a:t>
            </a:r>
            <a:r>
              <a:rPr lang="en-US" b="0" strike="noStrike" spc="-1" dirty="0">
                <a:solidFill>
                  <a:srgbClr val="003399"/>
                </a:solidFill>
                <a:latin typeface="Arial"/>
              </a:rPr>
              <a:t>α έναρξης </a:t>
            </a:r>
            <a:r>
              <a:rPr lang="el-GR" b="0" strike="noStrike" spc="-1" dirty="0">
                <a:solidFill>
                  <a:srgbClr val="003399"/>
                </a:solidFill>
                <a:latin typeface="Arial"/>
              </a:rPr>
              <a:t>της εργασίας </a:t>
            </a:r>
            <a:r>
              <a:rPr lang="en-US" b="0" strike="noStrike" spc="-1" dirty="0">
                <a:solidFill>
                  <a:srgbClr val="003399"/>
                </a:solidFill>
                <a:latin typeface="Arial"/>
              </a:rPr>
              <a:t>α</a:t>
            </a:r>
            <a:r>
              <a:rPr lang="en-US" b="0" strike="noStrike" spc="-1" dirty="0" err="1">
                <a:solidFill>
                  <a:srgbClr val="003399"/>
                </a:solidFill>
                <a:latin typeface="Arial"/>
              </a:rPr>
              <a:t>ργότερ</a:t>
            </a:r>
            <a:r>
              <a:rPr lang="en-US" b="0" strike="noStrike" spc="-1" dirty="0">
                <a:solidFill>
                  <a:srgbClr val="003399"/>
                </a:solidFill>
                <a:latin typeface="Arial"/>
              </a:rPr>
              <a:t>α</a:t>
            </a:r>
            <a:r>
              <a:rPr lang="el-GR" b="0" strike="noStrike" spc="-1" dirty="0">
                <a:solidFill>
                  <a:srgbClr val="003399"/>
                </a:solidFill>
                <a:latin typeface="Arial"/>
              </a:rPr>
              <a:t> από τους άλλους εργαζόμενους</a:t>
            </a:r>
            <a:r>
              <a:rPr lang="en-US" b="0" strike="noStrike" spc="-1" dirty="0">
                <a:solidFill>
                  <a:srgbClr val="003399"/>
                </a:solidFill>
                <a:latin typeface="Arial"/>
              </a:rPr>
              <a:t>, </a:t>
            </a:r>
            <a:r>
              <a:rPr lang="en-US" b="0" strike="noStrike" spc="-1" dirty="0" err="1">
                <a:solidFill>
                  <a:srgbClr val="003399"/>
                </a:solidFill>
                <a:latin typeface="Arial"/>
              </a:rPr>
              <a:t>γι</a:t>
            </a:r>
            <a:r>
              <a:rPr lang="en-US" b="0" strike="noStrike" spc="-1" dirty="0">
                <a:solidFill>
                  <a:srgbClr val="003399"/>
                </a:solidFill>
                <a:latin typeface="Arial"/>
              </a:rPr>
              <a:t>α αποφυγή της ορθοστασίας στο μετρό</a:t>
            </a:r>
            <a:endParaRPr lang="en-US" b="1" strike="noStrike" spc="-1" dirty="0">
              <a:solidFill>
                <a:srgbClr val="003399"/>
              </a:solidFill>
              <a:latin typeface="Arial"/>
            </a:endParaRPr>
          </a:p>
          <a:p>
            <a:pPr marL="141840" indent="-141480">
              <a:lnSpc>
                <a:spcPct val="100000"/>
              </a:lnSpc>
              <a:spcBef>
                <a:spcPts val="337"/>
              </a:spcBef>
              <a:buClr>
                <a:srgbClr val="003399"/>
              </a:buClr>
              <a:buFont typeface="Wingdings" charset="2"/>
              <a:buChar char=""/>
            </a:pPr>
            <a:r>
              <a:rPr lang="en-US" b="0" strike="noStrike" spc="-1" dirty="0" err="1">
                <a:solidFill>
                  <a:srgbClr val="003399"/>
                </a:solidFill>
                <a:latin typeface="Arial"/>
              </a:rPr>
              <a:t>Άδει</a:t>
            </a:r>
            <a:r>
              <a:rPr lang="en-US" b="0" strike="noStrike" spc="-1" dirty="0">
                <a:solidFill>
                  <a:srgbClr val="003399"/>
                </a:solidFill>
                <a:latin typeface="Arial"/>
              </a:rPr>
              <a:t>α για συχνότερα διαλείμματα, για κίνηση </a:t>
            </a:r>
            <a:r>
              <a:rPr dirty="0"/>
              <a:t/>
            </a:r>
            <a:br>
              <a:rPr dirty="0"/>
            </a:br>
            <a:r>
              <a:rPr lang="en-US" b="0" strike="noStrike" spc="-1" dirty="0">
                <a:solidFill>
                  <a:srgbClr val="003399"/>
                </a:solidFill>
                <a:latin typeface="Arial"/>
              </a:rPr>
              <a:t>και τέντωμα</a:t>
            </a:r>
            <a:endParaRPr lang="en-US" b="1" strike="noStrike" spc="-1" dirty="0">
              <a:solidFill>
                <a:srgbClr val="003399"/>
              </a:solidFill>
              <a:latin typeface="Arial"/>
            </a:endParaRPr>
          </a:p>
          <a:p>
            <a:pPr marL="141840" indent="-141480">
              <a:lnSpc>
                <a:spcPct val="100000"/>
              </a:lnSpc>
              <a:spcBef>
                <a:spcPts val="337"/>
              </a:spcBef>
              <a:buClr>
                <a:srgbClr val="003399"/>
              </a:buClr>
              <a:buFont typeface="Wingdings" charset="2"/>
              <a:buChar char=""/>
            </a:pPr>
            <a:r>
              <a:rPr lang="el-GR" b="0" strike="noStrike" spc="-1" dirty="0">
                <a:solidFill>
                  <a:srgbClr val="003399"/>
                </a:solidFill>
                <a:latin typeface="Arial"/>
              </a:rPr>
              <a:t>Ευχερής π</a:t>
            </a:r>
            <a:r>
              <a:rPr lang="en-US" b="0" strike="noStrike" spc="-1" dirty="0" err="1">
                <a:solidFill>
                  <a:srgbClr val="003399"/>
                </a:solidFill>
                <a:latin typeface="Arial"/>
              </a:rPr>
              <a:t>ρόσ</a:t>
            </a:r>
            <a:r>
              <a:rPr lang="en-US" b="0" strike="noStrike" spc="-1" dirty="0">
                <a:solidFill>
                  <a:srgbClr val="003399"/>
                </a:solidFill>
                <a:latin typeface="Arial"/>
              </a:rPr>
              <a:t>βαση σε </a:t>
            </a:r>
            <a:r>
              <a:rPr lang="el-GR" b="0" strike="noStrike" spc="-1" dirty="0">
                <a:solidFill>
                  <a:srgbClr val="003399"/>
                </a:solidFill>
                <a:latin typeface="Arial"/>
              </a:rPr>
              <a:t>χώρο ανάπαυσης/διαλείμματος </a:t>
            </a:r>
            <a:br>
              <a:rPr lang="el-GR" b="0" strike="noStrike" spc="-1" dirty="0">
                <a:solidFill>
                  <a:srgbClr val="003399"/>
                </a:solidFill>
                <a:latin typeface="Arial"/>
              </a:rPr>
            </a:br>
            <a:r>
              <a:rPr lang="el-GR" b="0" strike="noStrike" spc="-1" dirty="0">
                <a:solidFill>
                  <a:srgbClr val="003399"/>
                </a:solidFill>
                <a:latin typeface="Arial"/>
              </a:rPr>
              <a:t>ή </a:t>
            </a:r>
            <a:r>
              <a:rPr lang="en-US" b="0" strike="noStrike" spc="-1" dirty="0" err="1">
                <a:solidFill>
                  <a:srgbClr val="003399"/>
                </a:solidFill>
                <a:latin typeface="Arial"/>
              </a:rPr>
              <a:t>του</a:t>
            </a:r>
            <a:r>
              <a:rPr lang="en-US" b="0" strike="noStrike" spc="-1" dirty="0">
                <a:solidFill>
                  <a:srgbClr val="003399"/>
                </a:solidFill>
                <a:latin typeface="Arial"/>
              </a:rPr>
              <a:t>αλέτα</a:t>
            </a:r>
            <a:endParaRPr lang="en-US" b="1" strike="noStrike" spc="-1" dirty="0">
              <a:solidFill>
                <a:srgbClr val="003399"/>
              </a:solidFill>
              <a:latin typeface="Arial"/>
            </a:endParaRPr>
          </a:p>
          <a:p>
            <a:pPr marL="177840" indent="-177480">
              <a:lnSpc>
                <a:spcPct val="100000"/>
              </a:lnSpc>
              <a:spcBef>
                <a:spcPts val="1349"/>
              </a:spcBef>
              <a:spcAft>
                <a:spcPts val="451"/>
              </a:spcAft>
              <a:buClr>
                <a:srgbClr val="003399"/>
              </a:buClr>
              <a:buFont typeface="Wingdings" charset="2"/>
              <a:buChar char=""/>
            </a:pPr>
            <a:r>
              <a:rPr lang="en-US" b="0" strike="noStrike" spc="-1" dirty="0" err="1">
                <a:solidFill>
                  <a:srgbClr val="003399"/>
                </a:solidFill>
                <a:latin typeface="Arial"/>
              </a:rPr>
              <a:t>Συνήθως</a:t>
            </a:r>
            <a:r>
              <a:rPr lang="en-US" b="0" strike="noStrike" spc="-1" dirty="0">
                <a:solidFill>
                  <a:srgbClr val="003399"/>
                </a:solidFill>
                <a:latin typeface="Arial"/>
              </a:rPr>
              <a:t> </a:t>
            </a:r>
            <a:r>
              <a:rPr lang="en-US" b="1" strike="noStrike" spc="-1" dirty="0">
                <a:solidFill>
                  <a:srgbClr val="003399"/>
                </a:solidFill>
                <a:latin typeface="Arial"/>
              </a:rPr>
              <a:t>απα</a:t>
            </a:r>
            <a:r>
              <a:rPr lang="en-US" b="1" strike="noStrike" spc="-1" dirty="0" err="1">
                <a:solidFill>
                  <a:srgbClr val="003399"/>
                </a:solidFill>
                <a:latin typeface="Arial"/>
              </a:rPr>
              <a:t>ιτείτ</a:t>
            </a:r>
            <a:r>
              <a:rPr lang="en-US" b="1" strike="noStrike" spc="-1" dirty="0">
                <a:solidFill>
                  <a:srgbClr val="003399"/>
                </a:solidFill>
                <a:latin typeface="Arial"/>
              </a:rPr>
              <a:t>αι</a:t>
            </a:r>
            <a:r>
              <a:rPr lang="en-US" b="0" strike="noStrike" spc="-1" dirty="0">
                <a:solidFill>
                  <a:srgbClr val="003399"/>
                </a:solidFill>
                <a:latin typeface="Arial"/>
              </a:rPr>
              <a:t> συνδυασμός </a:t>
            </a:r>
            <a:r>
              <a:rPr lang="en-US" b="1" strike="noStrike" spc="-1" dirty="0">
                <a:solidFill>
                  <a:srgbClr val="003399"/>
                </a:solidFill>
                <a:latin typeface="Arial"/>
              </a:rPr>
              <a:t>διάφορων</a:t>
            </a:r>
            <a:r>
              <a:rPr lang="en-US" b="0" strike="noStrike" spc="-1" dirty="0">
                <a:solidFill>
                  <a:srgbClr val="003399"/>
                </a:solidFill>
                <a:latin typeface="Arial"/>
              </a:rPr>
              <a:t> μέτρων</a:t>
            </a:r>
            <a:endParaRPr lang="en-US" b="1" strike="noStrike" spc="-1" dirty="0">
              <a:solidFill>
                <a:srgbClr val="003399"/>
              </a:solidFill>
              <a:latin typeface="Arial"/>
            </a:endParaRPr>
          </a:p>
        </p:txBody>
      </p:sp>
      <p:grpSp>
        <p:nvGrpSpPr>
          <p:cNvPr id="315" name="Group 3"/>
          <p:cNvGrpSpPr/>
          <p:nvPr/>
        </p:nvGrpSpPr>
        <p:grpSpPr>
          <a:xfrm>
            <a:off x="6378480" y="915480"/>
            <a:ext cx="2801520" cy="3401280"/>
            <a:chOff x="6378480" y="915480"/>
            <a:chExt cx="2801520" cy="3401280"/>
          </a:xfrm>
        </p:grpSpPr>
        <p:pic>
          <p:nvPicPr>
            <p:cNvPr id="316" name="Picture 5"/>
            <p:cNvPicPr/>
            <p:nvPr/>
          </p:nvPicPr>
          <p:blipFill>
            <a:blip r:embed="rId3" cstate="print"/>
            <a:stretch/>
          </p:blipFill>
          <p:spPr>
            <a:xfrm>
              <a:off x="6522480" y="915480"/>
              <a:ext cx="2657520" cy="3401280"/>
            </a:xfrm>
            <a:prstGeom prst="rect">
              <a:avLst/>
            </a:prstGeom>
            <a:ln>
              <a:noFill/>
            </a:ln>
          </p:spPr>
        </p:pic>
        <p:sp>
          <p:nvSpPr>
            <p:cNvPr id="317" name="CustomShape 4"/>
            <p:cNvSpPr/>
            <p:nvPr/>
          </p:nvSpPr>
          <p:spPr>
            <a:xfrm>
              <a:off x="6378480" y="1563480"/>
              <a:ext cx="2304000" cy="303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l-GR" sz="1400" b="1" strike="noStrike" spc="-1">
                  <a:solidFill>
                    <a:srgbClr val="595959"/>
                  </a:solidFill>
                  <a:latin typeface="Arial"/>
                </a:rPr>
                <a:t>Υποστήριξη</a:t>
              </a:r>
              <a:endParaRPr lang="el-GR" sz="1400" b="0" strike="noStrike" spc="-1">
                <a:latin typeface="Arial"/>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 name="TextShape 1"/>
          <p:cNvSpPr txBox="1"/>
          <p:nvPr/>
        </p:nvSpPr>
        <p:spPr>
          <a:xfrm>
            <a:off x="539640" y="51480"/>
            <a:ext cx="7920360" cy="492120"/>
          </a:xfrm>
          <a:prstGeom prst="rect">
            <a:avLst/>
          </a:prstGeom>
          <a:noFill/>
          <a:ln>
            <a:noFill/>
          </a:ln>
        </p:spPr>
        <p:txBody>
          <a:bodyPr lIns="68400" tIns="34200" rIns="68400" bIns="34200" anchor="ctr"/>
          <a:lstStyle/>
          <a:p>
            <a:pPr>
              <a:lnSpc>
                <a:spcPct val="100000"/>
              </a:lnSpc>
            </a:pPr>
            <a:r>
              <a:rPr lang="el-GR" sz="2200" b="1" strike="noStrike" spc="-1" dirty="0" smtClean="0">
                <a:solidFill>
                  <a:srgbClr val="003399"/>
                </a:solidFill>
                <a:latin typeface="+mj-lt"/>
                <a:ea typeface="Lato"/>
              </a:rPr>
              <a:t>Προαγωγή</a:t>
            </a:r>
            <a:r>
              <a:rPr lang="en-US" sz="2200" b="1" strike="sngStrike" spc="-1" dirty="0">
                <a:solidFill>
                  <a:srgbClr val="E64715"/>
                </a:solidFill>
                <a:latin typeface="Arial"/>
              </a:rPr>
              <a:t> </a:t>
            </a:r>
            <a:r>
              <a:rPr lang="en-US" sz="2200" b="1" strike="noStrike" spc="-1" dirty="0" err="1" smtClean="0">
                <a:solidFill>
                  <a:srgbClr val="003399"/>
                </a:solidFill>
                <a:latin typeface="+mj-lt"/>
                <a:ea typeface="Lato"/>
              </a:rPr>
              <a:t>της</a:t>
            </a:r>
            <a:r>
              <a:rPr lang="en-US" sz="2200" b="1" strike="noStrike" spc="-1" dirty="0" smtClean="0">
                <a:solidFill>
                  <a:srgbClr val="003399"/>
                </a:solidFill>
                <a:latin typeface="+mj-lt"/>
                <a:ea typeface="Lato"/>
              </a:rPr>
              <a:t> </a:t>
            </a:r>
            <a:r>
              <a:rPr lang="en-US" sz="2200" b="1" strike="noStrike" spc="-1" dirty="0" err="1">
                <a:solidFill>
                  <a:srgbClr val="003399"/>
                </a:solidFill>
                <a:latin typeface="+mj-lt"/>
                <a:ea typeface="Lato"/>
              </a:rPr>
              <a:t>μυοσκελετικής</a:t>
            </a:r>
            <a:r>
              <a:rPr lang="en-US" sz="2200" b="1" strike="noStrike" spc="-1" dirty="0">
                <a:solidFill>
                  <a:srgbClr val="003399"/>
                </a:solidFill>
                <a:latin typeface="+mj-lt"/>
                <a:ea typeface="Lato"/>
              </a:rPr>
              <a:t> </a:t>
            </a:r>
            <a:r>
              <a:rPr lang="en-US" sz="2200" b="1" strike="noStrike" spc="-1" dirty="0" err="1">
                <a:solidFill>
                  <a:srgbClr val="003399"/>
                </a:solidFill>
                <a:latin typeface="+mj-lt"/>
                <a:ea typeface="Lato"/>
              </a:rPr>
              <a:t>υγεί</a:t>
            </a:r>
            <a:r>
              <a:rPr lang="en-US" sz="2200" b="1" strike="noStrike" spc="-1" dirty="0">
                <a:solidFill>
                  <a:srgbClr val="003399"/>
                </a:solidFill>
                <a:latin typeface="+mj-lt"/>
                <a:ea typeface="Lato"/>
              </a:rPr>
              <a:t>ας όλων των εργαζομένων</a:t>
            </a:r>
            <a:endParaRPr lang="en-US" sz="2200" b="0" strike="noStrike" spc="-1" dirty="0">
              <a:solidFill>
                <a:srgbClr val="000000"/>
              </a:solidFill>
              <a:latin typeface="+mj-lt"/>
            </a:endParaRPr>
          </a:p>
        </p:txBody>
      </p:sp>
      <p:sp>
        <p:nvSpPr>
          <p:cNvPr id="319" name="TextShape 2"/>
          <p:cNvSpPr txBox="1"/>
          <p:nvPr/>
        </p:nvSpPr>
        <p:spPr>
          <a:xfrm>
            <a:off x="539640" y="1203480"/>
            <a:ext cx="6120360" cy="2132640"/>
          </a:xfrm>
          <a:prstGeom prst="rect">
            <a:avLst/>
          </a:prstGeom>
          <a:noFill/>
          <a:ln>
            <a:noFill/>
          </a:ln>
        </p:spPr>
        <p:txBody>
          <a:bodyPr lIns="68400" tIns="34200" rIns="68400" bIns="34200" anchor="ctr"/>
          <a:lstStyle/>
          <a:p>
            <a:pPr marL="141840" indent="-141480">
              <a:lnSpc>
                <a:spcPct val="114000"/>
              </a:lnSpc>
              <a:spcBef>
                <a:spcPts val="337"/>
              </a:spcBef>
              <a:buClr>
                <a:srgbClr val="003399"/>
              </a:buClr>
              <a:buFont typeface="Wingdings" charset="2"/>
              <a:buChar char=""/>
            </a:pPr>
            <a:r>
              <a:rPr lang="el-GR" spc="-1" dirty="0" smtClean="0">
                <a:solidFill>
                  <a:srgbClr val="003399"/>
                </a:solidFill>
                <a:latin typeface="Arial"/>
              </a:rPr>
              <a:t>Π</a:t>
            </a:r>
            <a:r>
              <a:rPr lang="en-US" b="0" strike="noStrike" spc="-1" dirty="0" err="1">
                <a:solidFill>
                  <a:srgbClr val="003399"/>
                </a:solidFill>
                <a:latin typeface="Arial"/>
              </a:rPr>
              <a:t>ρόληψη</a:t>
            </a:r>
            <a:endParaRPr lang="en-US" b="1" strike="noStrike" spc="-1" dirty="0">
              <a:solidFill>
                <a:srgbClr val="003399"/>
              </a:solidFill>
              <a:latin typeface="Arial"/>
            </a:endParaRPr>
          </a:p>
          <a:p>
            <a:pPr marL="141840" indent="-141480">
              <a:lnSpc>
                <a:spcPct val="114000"/>
              </a:lnSpc>
              <a:spcBef>
                <a:spcPts val="337"/>
              </a:spcBef>
              <a:buClr>
                <a:srgbClr val="003399"/>
              </a:buClr>
              <a:buFont typeface="Wingdings" charset="2"/>
              <a:buChar char=""/>
            </a:pPr>
            <a:r>
              <a:rPr lang="en-US" b="0" strike="noStrike" spc="-1" dirty="0" smtClean="0">
                <a:solidFill>
                  <a:srgbClr val="003399"/>
                </a:solidFill>
                <a:latin typeface="Arial"/>
              </a:rPr>
              <a:t>Απ</a:t>
            </a:r>
            <a:r>
              <a:rPr lang="en-US" b="0" strike="noStrike" spc="-1" dirty="0" err="1" smtClean="0">
                <a:solidFill>
                  <a:srgbClr val="003399"/>
                </a:solidFill>
                <a:latin typeface="Arial"/>
              </a:rPr>
              <a:t>οφυγή</a:t>
            </a:r>
            <a:endParaRPr lang="en-US" strike="sngStrike" spc="-1" dirty="0">
              <a:solidFill>
                <a:srgbClr val="E64715"/>
              </a:solidFill>
              <a:latin typeface="Arial"/>
            </a:endParaRPr>
          </a:p>
          <a:p>
            <a:pPr marL="141840" indent="-141480">
              <a:lnSpc>
                <a:spcPct val="114000"/>
              </a:lnSpc>
              <a:spcBef>
                <a:spcPts val="337"/>
              </a:spcBef>
              <a:buClr>
                <a:srgbClr val="003399"/>
              </a:buClr>
              <a:buFont typeface="Wingdings" charset="2"/>
              <a:buChar char=""/>
            </a:pPr>
            <a:r>
              <a:rPr lang="en-US" b="0" strike="noStrike" spc="-1" dirty="0" err="1">
                <a:solidFill>
                  <a:srgbClr val="003399"/>
                </a:solidFill>
                <a:latin typeface="Arial"/>
              </a:rPr>
              <a:t>Αν</a:t>
            </a:r>
            <a:r>
              <a:rPr lang="en-US" b="0" strike="noStrike" spc="-1" dirty="0">
                <a:solidFill>
                  <a:srgbClr val="003399"/>
                </a:solidFill>
                <a:latin typeface="Arial"/>
              </a:rPr>
              <a:t>αγνώριση </a:t>
            </a:r>
            <a:endParaRPr lang="en-US" b="1" strike="noStrike" spc="-1" dirty="0">
              <a:solidFill>
                <a:srgbClr val="003399"/>
              </a:solidFill>
              <a:latin typeface="Arial"/>
            </a:endParaRPr>
          </a:p>
          <a:p>
            <a:pPr marL="141840" indent="-141480">
              <a:lnSpc>
                <a:spcPct val="114000"/>
              </a:lnSpc>
              <a:spcBef>
                <a:spcPts val="337"/>
              </a:spcBef>
              <a:buClr>
                <a:srgbClr val="003399"/>
              </a:buClr>
              <a:buFont typeface="Wingdings" charset="2"/>
              <a:buChar char=""/>
            </a:pPr>
            <a:r>
              <a:rPr lang="en-US" b="0" strike="noStrike" spc="-1" dirty="0" err="1">
                <a:solidFill>
                  <a:srgbClr val="003399"/>
                </a:solidFill>
                <a:latin typeface="Arial"/>
              </a:rPr>
              <a:t>Ενθάρρυνση</a:t>
            </a:r>
            <a:endParaRPr lang="en-US" b="1" strike="noStrike" spc="-1" dirty="0">
              <a:solidFill>
                <a:srgbClr val="003399"/>
              </a:solidFill>
              <a:latin typeface="Arial"/>
            </a:endParaRPr>
          </a:p>
          <a:p>
            <a:pPr marL="141840" indent="-141480">
              <a:lnSpc>
                <a:spcPct val="114000"/>
              </a:lnSpc>
              <a:spcBef>
                <a:spcPts val="337"/>
              </a:spcBef>
              <a:buClr>
                <a:srgbClr val="003399"/>
              </a:buClr>
              <a:buFont typeface="Wingdings" charset="2"/>
              <a:buChar char=""/>
            </a:pPr>
            <a:r>
              <a:rPr lang="en-US" b="0" strike="noStrike" spc="-1" dirty="0">
                <a:solidFill>
                  <a:srgbClr val="003399"/>
                </a:solidFill>
                <a:latin typeface="Arial"/>
              </a:rPr>
              <a:t>Απ</a:t>
            </a:r>
            <a:r>
              <a:rPr lang="en-US" b="0" strike="noStrike" spc="-1" dirty="0" err="1">
                <a:solidFill>
                  <a:srgbClr val="003399"/>
                </a:solidFill>
                <a:latin typeface="Arial"/>
              </a:rPr>
              <a:t>οκ</a:t>
            </a:r>
            <a:r>
              <a:rPr lang="en-US" b="0" strike="noStrike" spc="-1" dirty="0">
                <a:solidFill>
                  <a:srgbClr val="003399"/>
                </a:solidFill>
                <a:latin typeface="Arial"/>
              </a:rPr>
              <a:t>ατάσταση</a:t>
            </a:r>
            <a:r>
              <a:rPr lang="el-GR" b="0" strike="noStrike" spc="-1" dirty="0">
                <a:solidFill>
                  <a:srgbClr val="003399"/>
                </a:solidFill>
                <a:latin typeface="Arial"/>
              </a:rPr>
              <a:t>/Επανένταξη</a:t>
            </a:r>
            <a:endParaRPr lang="en-US" b="1" strike="noStrike" spc="-1" dirty="0">
              <a:solidFill>
                <a:srgbClr val="003399"/>
              </a:solidFill>
              <a:latin typeface="Arial"/>
            </a:endParaRPr>
          </a:p>
          <a:p>
            <a:pPr marL="141840" indent="-141480">
              <a:lnSpc>
                <a:spcPct val="114000"/>
              </a:lnSpc>
              <a:spcBef>
                <a:spcPts val="337"/>
              </a:spcBef>
              <a:buClr>
                <a:srgbClr val="003399"/>
              </a:buClr>
              <a:buFont typeface="Wingdings" charset="2"/>
              <a:buChar char=""/>
            </a:pPr>
            <a:r>
              <a:rPr lang="el-GR" b="0" strike="noStrike" spc="-1" dirty="0" smtClean="0">
                <a:solidFill>
                  <a:srgbClr val="003399"/>
                </a:solidFill>
                <a:latin typeface="Arial"/>
              </a:rPr>
              <a:t>Προαγωγή</a:t>
            </a:r>
            <a:endParaRPr lang="en-US" strike="sngStrike" spc="-1" dirty="0">
              <a:solidFill>
                <a:srgbClr val="E64715"/>
              </a:solidFill>
              <a:latin typeface="Arial"/>
            </a:endParaRPr>
          </a:p>
        </p:txBody>
      </p:sp>
      <p:pic>
        <p:nvPicPr>
          <p:cNvPr id="320" name="Picture 3"/>
          <p:cNvPicPr/>
          <p:nvPr/>
        </p:nvPicPr>
        <p:blipFill>
          <a:blip r:embed="rId3" cstate="print"/>
          <a:stretch/>
        </p:blipFill>
        <p:spPr>
          <a:xfrm>
            <a:off x="4346030" y="915480"/>
            <a:ext cx="3169080" cy="3838680"/>
          </a:xfrm>
          <a:prstGeom prst="rect">
            <a:avLst/>
          </a:prstGeom>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 name="TextShape 1"/>
          <p:cNvSpPr txBox="1"/>
          <p:nvPr/>
        </p:nvSpPr>
        <p:spPr>
          <a:xfrm>
            <a:off x="484920" y="51480"/>
            <a:ext cx="6229440" cy="539640"/>
          </a:xfrm>
          <a:prstGeom prst="rect">
            <a:avLst/>
          </a:prstGeom>
          <a:noFill/>
          <a:ln>
            <a:noFill/>
          </a:ln>
        </p:spPr>
        <p:txBody>
          <a:bodyPr anchor="ctr"/>
          <a:lstStyle/>
          <a:p>
            <a:pPr>
              <a:lnSpc>
                <a:spcPct val="100000"/>
              </a:lnSpc>
            </a:pPr>
            <a:r>
              <a:rPr lang="en-US" sz="2200" b="1" strike="noStrike" spc="-1" dirty="0" err="1">
                <a:solidFill>
                  <a:srgbClr val="003399"/>
                </a:solidFill>
                <a:latin typeface="Arial"/>
              </a:rPr>
              <a:t>Σύνοψη</a:t>
            </a:r>
            <a:endParaRPr lang="en-US" sz="2200" b="0" strike="noStrike" spc="-1" dirty="0">
              <a:solidFill>
                <a:srgbClr val="000000"/>
              </a:solidFill>
              <a:latin typeface="Arial"/>
            </a:endParaRPr>
          </a:p>
        </p:txBody>
      </p:sp>
      <p:sp>
        <p:nvSpPr>
          <p:cNvPr id="322" name="TextShape 2"/>
          <p:cNvSpPr txBox="1"/>
          <p:nvPr/>
        </p:nvSpPr>
        <p:spPr>
          <a:xfrm>
            <a:off x="395640" y="736200"/>
            <a:ext cx="6984360" cy="3779280"/>
          </a:xfrm>
          <a:prstGeom prst="rect">
            <a:avLst/>
          </a:prstGeom>
          <a:noFill/>
          <a:ln>
            <a:noFill/>
          </a:ln>
        </p:spPr>
        <p:txBody>
          <a:bodyPr anchor="ctr">
            <a:normAutofit/>
          </a:bodyPr>
          <a:lstStyle/>
          <a:p>
            <a:pPr marL="141840" indent="-141480">
              <a:lnSpc>
                <a:spcPct val="114000"/>
              </a:lnSpc>
              <a:spcBef>
                <a:spcPts val="337"/>
              </a:spcBef>
              <a:buClr>
                <a:srgbClr val="003399"/>
              </a:buClr>
              <a:buFont typeface="Wingdings" charset="2"/>
              <a:buChar char=""/>
            </a:pPr>
            <a:r>
              <a:rPr lang="en-US" b="0" strike="noStrike" spc="-1" dirty="0">
                <a:solidFill>
                  <a:srgbClr val="003399"/>
                </a:solidFill>
                <a:latin typeface="Arial"/>
              </a:rPr>
              <a:t>Τα </a:t>
            </a:r>
            <a:r>
              <a:rPr lang="en-US" b="0" strike="noStrike" spc="-1" dirty="0" err="1">
                <a:solidFill>
                  <a:srgbClr val="003399"/>
                </a:solidFill>
                <a:latin typeface="Arial"/>
              </a:rPr>
              <a:t>μέτρα</a:t>
            </a:r>
            <a:r>
              <a:rPr lang="en-US" b="0" strike="noStrike" spc="-1" dirty="0">
                <a:solidFill>
                  <a:srgbClr val="003399"/>
                </a:solidFill>
                <a:latin typeface="Arial"/>
              </a:rPr>
              <a:t> για την υγεία και την ασφάλεια που διευκολύνουν την εργασία για όλο το εργατικό δυναμικό μπορούν να </a:t>
            </a:r>
            <a:r>
              <a:rPr lang="en-US" b="0" strike="noStrike" spc="-1" dirty="0" err="1">
                <a:solidFill>
                  <a:srgbClr val="003399"/>
                </a:solidFill>
                <a:latin typeface="Arial"/>
              </a:rPr>
              <a:t>επιτρέψουν</a:t>
            </a:r>
            <a:r>
              <a:rPr lang="en-US" b="0" strike="noStrike" spc="-1" dirty="0">
                <a:solidFill>
                  <a:srgbClr val="003399"/>
                </a:solidFill>
                <a:latin typeface="Arial"/>
              </a:rPr>
              <a:t> </a:t>
            </a:r>
            <a:r>
              <a:rPr lang="el-GR" b="0" strike="noStrike" spc="-1" dirty="0" smtClean="0">
                <a:solidFill>
                  <a:srgbClr val="003399"/>
                </a:solidFill>
                <a:latin typeface="Arial"/>
              </a:rPr>
              <a:t/>
            </a:r>
            <a:br>
              <a:rPr lang="el-GR" b="0" strike="noStrike" spc="-1" dirty="0" smtClean="0">
                <a:solidFill>
                  <a:srgbClr val="003399"/>
                </a:solidFill>
                <a:latin typeface="Arial"/>
              </a:rPr>
            </a:br>
            <a:r>
              <a:rPr lang="en-US" b="0" strike="noStrike" spc="-1" dirty="0" err="1" smtClean="0">
                <a:solidFill>
                  <a:srgbClr val="003399"/>
                </a:solidFill>
                <a:latin typeface="Arial"/>
              </a:rPr>
              <a:t>σε</a:t>
            </a:r>
            <a:r>
              <a:rPr lang="en-US" b="0" strike="noStrike" spc="-1" dirty="0" smtClean="0">
                <a:solidFill>
                  <a:srgbClr val="003399"/>
                </a:solidFill>
                <a:latin typeface="Arial"/>
              </a:rPr>
              <a:t> </a:t>
            </a:r>
            <a:r>
              <a:rPr lang="en-US" b="0" strike="noStrike" spc="-1" dirty="0">
                <a:solidFill>
                  <a:srgbClr val="003399"/>
                </a:solidFill>
                <a:latin typeface="Arial"/>
              </a:rPr>
              <a:t>ένα άτομο με μειωμένη ικανότητα εργασίας να συνεχίσει να εργάζεται</a:t>
            </a:r>
            <a:endParaRPr lang="en-US" b="1" strike="noStrike" spc="-1" dirty="0">
              <a:solidFill>
                <a:srgbClr val="003399"/>
              </a:solidFill>
              <a:latin typeface="Arial"/>
            </a:endParaRPr>
          </a:p>
          <a:p>
            <a:pPr marL="141840" indent="-141480">
              <a:lnSpc>
                <a:spcPct val="114000"/>
              </a:lnSpc>
              <a:spcBef>
                <a:spcPts val="337"/>
              </a:spcBef>
              <a:buClr>
                <a:srgbClr val="003399"/>
              </a:buClr>
              <a:buFont typeface="Wingdings" charset="2"/>
              <a:buChar char=""/>
            </a:pPr>
            <a:r>
              <a:rPr lang="en-US" b="0" strike="noStrike" spc="-1" dirty="0">
                <a:solidFill>
                  <a:srgbClr val="003399"/>
                </a:solidFill>
                <a:latin typeface="Arial"/>
              </a:rPr>
              <a:t>Τα απ</a:t>
            </a:r>
            <a:r>
              <a:rPr lang="en-US" b="0" strike="noStrike" spc="-1" dirty="0" err="1">
                <a:solidFill>
                  <a:srgbClr val="003399"/>
                </a:solidFill>
                <a:latin typeface="Arial"/>
              </a:rPr>
              <a:t>λά</a:t>
            </a:r>
            <a:r>
              <a:rPr lang="en-US" b="0" strike="noStrike" spc="-1" dirty="0">
                <a:solidFill>
                  <a:srgbClr val="003399"/>
                </a:solidFill>
                <a:latin typeface="Arial"/>
              </a:rPr>
              <a:t> </a:t>
            </a:r>
            <a:r>
              <a:rPr lang="en-US" b="0" strike="noStrike" spc="-1" dirty="0" err="1">
                <a:solidFill>
                  <a:srgbClr val="003399"/>
                </a:solidFill>
                <a:latin typeface="Arial"/>
              </a:rPr>
              <a:t>μέτρ</a:t>
            </a:r>
            <a:r>
              <a:rPr lang="en-US" b="0" strike="noStrike" spc="-1" dirty="0">
                <a:solidFill>
                  <a:srgbClr val="003399"/>
                </a:solidFill>
                <a:latin typeface="Arial"/>
              </a:rPr>
              <a:t>α για την υποστήριξη ενός ατόμου μπορούν συχνά να ωφελήσουν ολόκληρο το </a:t>
            </a:r>
            <a:r>
              <a:rPr lang="el-GR" b="0" strike="noStrike" spc="-1" dirty="0" smtClean="0">
                <a:solidFill>
                  <a:srgbClr val="003399"/>
                </a:solidFill>
                <a:latin typeface="Arial"/>
              </a:rPr>
              <a:t>προσωπικό</a:t>
            </a:r>
            <a:endParaRPr lang="en-US" strike="sngStrike" spc="-1" dirty="0">
              <a:solidFill>
                <a:srgbClr val="E64715"/>
              </a:solidFill>
              <a:latin typeface="Arial"/>
            </a:endParaRPr>
          </a:p>
          <a:p>
            <a:pPr marL="141840" indent="-141480">
              <a:lnSpc>
                <a:spcPct val="114000"/>
              </a:lnSpc>
              <a:spcBef>
                <a:spcPts val="337"/>
              </a:spcBef>
              <a:buClr>
                <a:srgbClr val="003399"/>
              </a:buClr>
              <a:buFont typeface="Wingdings" charset="2"/>
              <a:buChar char=""/>
            </a:pPr>
            <a:r>
              <a:rPr lang="en-US" b="0" strike="noStrike" spc="-1" dirty="0" err="1">
                <a:solidFill>
                  <a:srgbClr val="003399"/>
                </a:solidFill>
                <a:latin typeface="Arial"/>
              </a:rPr>
              <a:t>Στόχος</a:t>
            </a:r>
            <a:r>
              <a:rPr lang="en-US" b="0" strike="noStrike" spc="-1" dirty="0">
                <a:solidFill>
                  <a:srgbClr val="003399"/>
                </a:solidFill>
                <a:latin typeface="Arial"/>
              </a:rPr>
              <a:t> </a:t>
            </a:r>
            <a:r>
              <a:rPr lang="en-US" b="0" strike="noStrike" spc="-1" dirty="0" err="1">
                <a:solidFill>
                  <a:srgbClr val="003399"/>
                </a:solidFill>
                <a:latin typeface="Arial"/>
              </a:rPr>
              <a:t>είναι</a:t>
            </a:r>
            <a:r>
              <a:rPr lang="en-US" b="0" strike="noStrike" spc="-1" dirty="0">
                <a:solidFill>
                  <a:srgbClr val="003399"/>
                </a:solidFill>
                <a:latin typeface="Arial"/>
              </a:rPr>
              <a:t> η σχεδίαση χώρων εργασίας χωρίς </a:t>
            </a:r>
            <a:r>
              <a:rPr lang="en-US" b="0" strike="noStrike" spc="-1" dirty="0" err="1">
                <a:solidFill>
                  <a:srgbClr val="003399"/>
                </a:solidFill>
                <a:latin typeface="Arial"/>
              </a:rPr>
              <a:t>αποκλεισμούς</a:t>
            </a:r>
            <a:r>
              <a:rPr lang="en-US" b="0" strike="noStrike" spc="-1" dirty="0">
                <a:solidFill>
                  <a:srgbClr val="003399"/>
                </a:solidFill>
                <a:latin typeface="Arial"/>
              </a:rPr>
              <a:t> </a:t>
            </a:r>
            <a:r>
              <a:rPr lang="el-GR" b="0" strike="noStrike" spc="-1" dirty="0" smtClean="0">
                <a:solidFill>
                  <a:srgbClr val="003399"/>
                </a:solidFill>
                <a:latin typeface="Arial"/>
              </a:rPr>
              <a:t/>
            </a:r>
            <a:br>
              <a:rPr lang="el-GR" b="0" strike="noStrike" spc="-1" dirty="0" smtClean="0">
                <a:solidFill>
                  <a:srgbClr val="003399"/>
                </a:solidFill>
                <a:latin typeface="Arial"/>
              </a:rPr>
            </a:br>
            <a:r>
              <a:rPr lang="en-US" b="0" strike="noStrike" spc="-1" dirty="0" err="1" smtClean="0">
                <a:solidFill>
                  <a:srgbClr val="003399"/>
                </a:solidFill>
                <a:latin typeface="Arial"/>
              </a:rPr>
              <a:t>γι</a:t>
            </a:r>
            <a:r>
              <a:rPr lang="en-US" b="0" strike="noStrike" spc="-1" dirty="0" smtClean="0">
                <a:solidFill>
                  <a:srgbClr val="003399"/>
                </a:solidFill>
                <a:latin typeface="Arial"/>
              </a:rPr>
              <a:t>α </a:t>
            </a:r>
            <a:r>
              <a:rPr lang="en-US" b="0" strike="noStrike" spc="-1" dirty="0">
                <a:solidFill>
                  <a:srgbClr val="003399"/>
                </a:solidFill>
                <a:latin typeface="Arial"/>
              </a:rPr>
              <a:t>ένα </a:t>
            </a:r>
            <a:r>
              <a:rPr lang="el-GR" b="0" strike="noStrike" spc="-1" dirty="0" smtClean="0">
                <a:solidFill>
                  <a:srgbClr val="003399"/>
                </a:solidFill>
                <a:latin typeface="Arial"/>
              </a:rPr>
              <a:t>ποικιλόμορφο</a:t>
            </a:r>
            <a:r>
              <a:rPr lang="en-US" b="0" strike="noStrike" spc="-1" dirty="0" smtClean="0">
                <a:solidFill>
                  <a:srgbClr val="003399"/>
                </a:solidFill>
                <a:latin typeface="Arial"/>
              </a:rPr>
              <a:t> </a:t>
            </a:r>
            <a:r>
              <a:rPr lang="en-US" b="0" strike="noStrike" spc="-1" dirty="0">
                <a:solidFill>
                  <a:srgbClr val="003399"/>
                </a:solidFill>
                <a:latin typeface="Arial"/>
              </a:rPr>
              <a:t>εργατικό δυναμικό. </a:t>
            </a:r>
            <a:r>
              <a:rPr lang="en-US" b="0" strike="noStrike" spc="-1" dirty="0" err="1">
                <a:solidFill>
                  <a:srgbClr val="003399"/>
                </a:solidFill>
                <a:latin typeface="Arial"/>
              </a:rPr>
              <a:t>Αυτό</a:t>
            </a:r>
            <a:r>
              <a:rPr lang="en-US" b="0" strike="noStrike" spc="-1" dirty="0">
                <a:solidFill>
                  <a:srgbClr val="003399"/>
                </a:solidFill>
                <a:latin typeface="Arial"/>
              </a:rPr>
              <a:t> </a:t>
            </a:r>
            <a:r>
              <a:rPr lang="en-US" b="0" strike="noStrike" spc="-1" dirty="0" err="1">
                <a:solidFill>
                  <a:srgbClr val="003399"/>
                </a:solidFill>
                <a:latin typeface="Arial"/>
              </a:rPr>
              <a:t>ονομάζετ</a:t>
            </a:r>
            <a:r>
              <a:rPr lang="en-US" b="0" strike="noStrike" spc="-1" dirty="0">
                <a:solidFill>
                  <a:srgbClr val="003399"/>
                </a:solidFill>
                <a:latin typeface="Arial"/>
              </a:rPr>
              <a:t>αι </a:t>
            </a:r>
            <a:r>
              <a:rPr lang="el-GR" b="0" strike="noStrike" spc="-1" dirty="0">
                <a:solidFill>
                  <a:srgbClr val="003399"/>
                </a:solidFill>
                <a:latin typeface="Arial"/>
              </a:rPr>
              <a:t>«</a:t>
            </a:r>
            <a:r>
              <a:rPr lang="el-GR" spc="-1" dirty="0">
                <a:solidFill>
                  <a:srgbClr val="003399"/>
                </a:solidFill>
                <a:latin typeface="Arial"/>
              </a:rPr>
              <a:t>Κ</a:t>
            </a:r>
            <a:r>
              <a:rPr lang="en-US" b="0" strike="noStrike" spc="-1" dirty="0">
                <a:solidFill>
                  <a:srgbClr val="003399"/>
                </a:solidFill>
                <a:latin typeface="Arial"/>
              </a:rPr>
              <a:t>α</a:t>
            </a:r>
            <a:r>
              <a:rPr lang="en-US" b="0" strike="noStrike" spc="-1" dirty="0" err="1">
                <a:solidFill>
                  <a:srgbClr val="003399"/>
                </a:solidFill>
                <a:latin typeface="Arial"/>
              </a:rPr>
              <a:t>θολικός</a:t>
            </a:r>
            <a:r>
              <a:rPr lang="en-US" b="0" strike="noStrike" spc="-1" dirty="0">
                <a:solidFill>
                  <a:srgbClr val="003399"/>
                </a:solidFill>
                <a:latin typeface="Arial"/>
              </a:rPr>
              <a:t> </a:t>
            </a:r>
            <a:r>
              <a:rPr lang="el-GR" spc="-1" dirty="0">
                <a:solidFill>
                  <a:srgbClr val="003399"/>
                </a:solidFill>
                <a:latin typeface="Arial"/>
              </a:rPr>
              <a:t>Σ</a:t>
            </a:r>
            <a:r>
              <a:rPr lang="en-US" b="0" strike="noStrike" spc="-1" dirty="0" err="1">
                <a:solidFill>
                  <a:srgbClr val="003399"/>
                </a:solidFill>
                <a:latin typeface="Arial"/>
              </a:rPr>
              <a:t>χεδι</a:t>
            </a:r>
            <a:r>
              <a:rPr lang="en-US" b="0" strike="noStrike" spc="-1" dirty="0">
                <a:solidFill>
                  <a:srgbClr val="003399"/>
                </a:solidFill>
                <a:latin typeface="Arial"/>
              </a:rPr>
              <a:t>ασμός</a:t>
            </a:r>
            <a:r>
              <a:rPr lang="el-GR" b="0" strike="noStrike" spc="-1" dirty="0">
                <a:solidFill>
                  <a:srgbClr val="003399"/>
                </a:solidFill>
                <a:latin typeface="Arial"/>
              </a:rPr>
              <a:t>»</a:t>
            </a:r>
            <a:endParaRPr lang="en-US" b="1" strike="noStrike" spc="-1" dirty="0">
              <a:solidFill>
                <a:srgbClr val="003399"/>
              </a:solidFill>
              <a:latin typeface="Arial"/>
            </a:endParaRPr>
          </a:p>
          <a:p>
            <a:pPr>
              <a:lnSpc>
                <a:spcPct val="100000"/>
              </a:lnSpc>
              <a:spcBef>
                <a:spcPts val="337"/>
              </a:spcBef>
              <a:spcAft>
                <a:spcPts val="1800"/>
              </a:spcAft>
            </a:pPr>
            <a:endParaRPr lang="en-US" sz="2000" b="1" strike="noStrike" spc="-1" dirty="0">
              <a:solidFill>
                <a:srgbClr val="003399"/>
              </a:solidFill>
              <a:latin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 name="TextShape 1"/>
          <p:cNvSpPr txBox="1"/>
          <p:nvPr/>
        </p:nvSpPr>
        <p:spPr>
          <a:xfrm>
            <a:off x="604440" y="0"/>
            <a:ext cx="7632360" cy="665640"/>
          </a:xfrm>
          <a:prstGeom prst="rect">
            <a:avLst/>
          </a:prstGeom>
          <a:noFill/>
          <a:ln>
            <a:noFill/>
          </a:ln>
        </p:spPr>
        <p:txBody>
          <a:bodyPr lIns="0" tIns="0" rIns="0" bIns="0" anchor="ctr"/>
          <a:lstStyle/>
          <a:p>
            <a:pPr>
              <a:lnSpc>
                <a:spcPct val="100000"/>
              </a:lnSpc>
            </a:pPr>
            <a:r>
              <a:rPr lang="en-US" sz="2200" b="1" strike="noStrike" spc="-1" dirty="0" err="1">
                <a:solidFill>
                  <a:srgbClr val="003399"/>
                </a:solidFill>
                <a:latin typeface="Arial"/>
              </a:rPr>
              <a:t>Δι</a:t>
            </a:r>
            <a:r>
              <a:rPr lang="en-US" sz="2200" b="1" strike="noStrike" spc="-1" dirty="0">
                <a:solidFill>
                  <a:srgbClr val="003399"/>
                </a:solidFill>
                <a:latin typeface="Arial"/>
              </a:rPr>
              <a:t>αθέσιμο </a:t>
            </a:r>
            <a:r>
              <a:rPr lang="el-GR" sz="2200" b="1" strike="noStrike" spc="-1" dirty="0" smtClean="0">
                <a:solidFill>
                  <a:srgbClr val="003399"/>
                </a:solidFill>
                <a:latin typeface="Arial"/>
              </a:rPr>
              <a:t>ενημερωτικό</a:t>
            </a:r>
            <a:r>
              <a:rPr lang="en-US" sz="2200" b="1" strike="noStrike" spc="-1" dirty="0" smtClean="0">
                <a:solidFill>
                  <a:srgbClr val="003399"/>
                </a:solidFill>
                <a:latin typeface="Arial"/>
              </a:rPr>
              <a:t> </a:t>
            </a:r>
            <a:r>
              <a:rPr lang="en-US" sz="2200" b="1" strike="noStrike" spc="-1" dirty="0" err="1" smtClean="0">
                <a:solidFill>
                  <a:srgbClr val="003399"/>
                </a:solidFill>
                <a:latin typeface="Arial"/>
              </a:rPr>
              <a:t>υλικό</a:t>
            </a:r>
            <a:r>
              <a:rPr lang="en-US" sz="2200" b="1" strike="noStrike" spc="-1" dirty="0" smtClean="0">
                <a:solidFill>
                  <a:srgbClr val="003399"/>
                </a:solidFill>
                <a:latin typeface="Arial"/>
              </a:rPr>
              <a:t> </a:t>
            </a:r>
            <a:endParaRPr lang="en-US" sz="2200" b="0" strike="noStrike" spc="-1" dirty="0">
              <a:solidFill>
                <a:srgbClr val="000000"/>
              </a:solidFill>
              <a:latin typeface="Arial"/>
            </a:endParaRPr>
          </a:p>
        </p:txBody>
      </p:sp>
      <p:sp>
        <p:nvSpPr>
          <p:cNvPr id="324" name="TextShape 2"/>
          <p:cNvSpPr txBox="1"/>
          <p:nvPr/>
        </p:nvSpPr>
        <p:spPr>
          <a:xfrm>
            <a:off x="453600" y="771480"/>
            <a:ext cx="7699320" cy="3888000"/>
          </a:xfrm>
          <a:prstGeom prst="rect">
            <a:avLst/>
          </a:prstGeom>
          <a:noFill/>
          <a:ln>
            <a:noFill/>
          </a:ln>
        </p:spPr>
        <p:txBody>
          <a:bodyPr lIns="0" tIns="0" rIns="0" bIns="0"/>
          <a:lstStyle/>
          <a:p>
            <a:pPr marL="141840" indent="-141480">
              <a:lnSpc>
                <a:spcPct val="100000"/>
              </a:lnSpc>
              <a:spcBef>
                <a:spcPts val="300"/>
              </a:spcBef>
              <a:spcAft>
                <a:spcPts val="300"/>
              </a:spcAft>
              <a:buClr>
                <a:srgbClr val="003399"/>
              </a:buClr>
              <a:buFont typeface="Wingdings" charset="2"/>
              <a:buChar char=""/>
            </a:pPr>
            <a:r>
              <a:rPr lang="en-US" sz="1400" b="1" strike="noStrike" spc="-1" dirty="0" err="1">
                <a:solidFill>
                  <a:srgbClr val="003399"/>
                </a:solidFill>
                <a:latin typeface="Arial" pitchFamily="34" charset="0"/>
                <a:cs typeface="Arial" pitchFamily="34" charset="0"/>
              </a:rPr>
              <a:t>Ανάλυση</a:t>
            </a:r>
            <a:r>
              <a:rPr lang="en-US" sz="1400" b="1" strike="noStrike" spc="-1" dirty="0">
                <a:solidFill>
                  <a:srgbClr val="003399"/>
                </a:solidFill>
                <a:latin typeface="Arial" pitchFamily="34" charset="0"/>
                <a:cs typeface="Arial" pitchFamily="34" charset="0"/>
              </a:rPr>
              <a:t> </a:t>
            </a:r>
            <a:r>
              <a:rPr lang="en-US" sz="1400" b="1" strike="noStrike" spc="-1" dirty="0" err="1">
                <a:solidFill>
                  <a:srgbClr val="003399"/>
                </a:solidFill>
                <a:latin typeface="Arial" pitchFamily="34" charset="0"/>
                <a:cs typeface="Arial" pitchFamily="34" charset="0"/>
              </a:rPr>
              <a:t>περιπτωσιολογικών</a:t>
            </a:r>
            <a:r>
              <a:rPr lang="en-US" sz="1400" b="1" strike="noStrike" spc="-1" dirty="0">
                <a:solidFill>
                  <a:srgbClr val="003399"/>
                </a:solidFill>
                <a:latin typeface="Arial" pitchFamily="34" charset="0"/>
                <a:cs typeface="Arial" pitchFamily="34" charset="0"/>
              </a:rPr>
              <a:t> μελετών για την εργασία με χρόνιες </a:t>
            </a:r>
            <a:r>
              <a:rPr lang="en-US" sz="1400" b="1" strike="noStrike" spc="-1" dirty="0" err="1">
                <a:solidFill>
                  <a:srgbClr val="003399"/>
                </a:solidFill>
                <a:latin typeface="Arial" pitchFamily="34" charset="0"/>
                <a:cs typeface="Arial" pitchFamily="34" charset="0"/>
              </a:rPr>
              <a:t>μυοσκελετικές</a:t>
            </a:r>
            <a:r>
              <a:rPr lang="en-US" sz="1400" b="1" strike="noStrike" spc="-1" dirty="0">
                <a:solidFill>
                  <a:srgbClr val="003399"/>
                </a:solidFill>
                <a:latin typeface="Arial" pitchFamily="34" charset="0"/>
                <a:cs typeface="Arial" pitchFamily="34" charset="0"/>
              </a:rPr>
              <a:t> </a:t>
            </a:r>
            <a:r>
              <a:rPr lang="en-US" sz="1400" b="1" strike="noStrike" spc="-1" dirty="0" err="1" smtClean="0">
                <a:solidFill>
                  <a:srgbClr val="003399"/>
                </a:solidFill>
                <a:latin typeface="Arial" pitchFamily="34" charset="0"/>
                <a:cs typeface="Arial" pitchFamily="34" charset="0"/>
              </a:rPr>
              <a:t>παθήσεις</a:t>
            </a:r>
            <a:r>
              <a:rPr lang="el-GR" sz="1400" b="1" strike="noStrike" spc="-1" dirty="0" smtClean="0">
                <a:solidFill>
                  <a:srgbClr val="003399"/>
                </a:solidFill>
                <a:latin typeface="Arial" pitchFamily="34" charset="0"/>
                <a:cs typeface="Arial" pitchFamily="34" charset="0"/>
              </a:rPr>
              <a:t>:</a:t>
            </a:r>
            <a:r>
              <a:rPr lang="en-US" sz="1400" b="1" strike="noStrike" spc="-1" dirty="0" smtClean="0">
                <a:solidFill>
                  <a:srgbClr val="003399"/>
                </a:solidFill>
                <a:latin typeface="Arial" pitchFamily="34" charset="0"/>
                <a:cs typeface="Arial" pitchFamily="34" charset="0"/>
              </a:rPr>
              <a:t> </a:t>
            </a:r>
            <a:r>
              <a:rPr lang="en-US" sz="1400" b="0" u="sng" strike="noStrike" spc="-1" dirty="0">
                <a:solidFill>
                  <a:srgbClr val="003399"/>
                </a:solidFill>
                <a:uFillTx/>
                <a:latin typeface="+mj-lt"/>
                <a:hlinkClick r:id="rId3"/>
              </a:rPr>
              <a:t>https://osha.europa.eu/en/publications/analysis-case-studies-working-chronic-musculoskeletal-disorders/view</a:t>
            </a:r>
            <a:r>
              <a:rPr lang="en-US" sz="1400" b="0" strike="noStrike" spc="-1" dirty="0">
                <a:solidFill>
                  <a:srgbClr val="003399"/>
                </a:solidFill>
                <a:latin typeface="+mj-lt"/>
              </a:rPr>
              <a:t> </a:t>
            </a:r>
            <a:endParaRPr lang="en-US" sz="1400" b="1" strike="noStrike" spc="-1" dirty="0">
              <a:solidFill>
                <a:srgbClr val="003399"/>
              </a:solidFill>
              <a:latin typeface="+mj-lt"/>
            </a:endParaRPr>
          </a:p>
          <a:p>
            <a:pPr marL="141840" indent="-141480">
              <a:lnSpc>
                <a:spcPct val="100000"/>
              </a:lnSpc>
              <a:spcBef>
                <a:spcPts val="300"/>
              </a:spcBef>
              <a:spcAft>
                <a:spcPts val="300"/>
              </a:spcAft>
              <a:buClr>
                <a:srgbClr val="003399"/>
              </a:buClr>
              <a:buFont typeface="Wingdings" charset="2"/>
              <a:buChar char=""/>
            </a:pPr>
            <a:r>
              <a:rPr lang="en-US" sz="1400" b="1" strike="noStrike" spc="-1" dirty="0" err="1">
                <a:solidFill>
                  <a:srgbClr val="003399"/>
                </a:solidFill>
                <a:latin typeface="Arial"/>
              </a:rPr>
              <a:t>Άρθρο</a:t>
            </a:r>
            <a:r>
              <a:rPr lang="en-US" sz="1400" b="1" strike="noStrike" spc="-1" dirty="0">
                <a:solidFill>
                  <a:srgbClr val="003399"/>
                </a:solidFill>
                <a:latin typeface="Arial"/>
              </a:rPr>
              <a:t> </a:t>
            </a:r>
            <a:r>
              <a:rPr lang="en-US" sz="1400" b="1" strike="noStrike" spc="-1" dirty="0" err="1">
                <a:solidFill>
                  <a:srgbClr val="003399"/>
                </a:solidFill>
                <a:latin typeface="Arial"/>
              </a:rPr>
              <a:t>OSHwiki</a:t>
            </a:r>
            <a:r>
              <a:rPr lang="en-US" sz="1400" b="1" strike="noStrike" spc="-1" dirty="0">
                <a:solidFill>
                  <a:srgbClr val="003399"/>
                </a:solidFill>
                <a:latin typeface="Arial"/>
              </a:rPr>
              <a:t>: Working with rheumatic and musculoskeletal diseases (RMDs</a:t>
            </a:r>
            <a:r>
              <a:rPr lang="en-US" sz="1400" b="1" strike="noStrike" spc="-1" dirty="0" smtClean="0">
                <a:solidFill>
                  <a:srgbClr val="003399"/>
                </a:solidFill>
                <a:latin typeface="Arial"/>
              </a:rPr>
              <a:t>) </a:t>
            </a:r>
            <a:r>
              <a:rPr lang="en-US" sz="1400" b="0" u="sng" strike="noStrike" spc="-1" dirty="0">
                <a:solidFill>
                  <a:srgbClr val="003399"/>
                </a:solidFill>
                <a:uFillTx/>
                <a:latin typeface="Arial"/>
                <a:hlinkClick r:id="rId4"/>
              </a:rPr>
              <a:t>https://oshwiki.eu/wiki/Working_with_rheumatic_and_musculoskeletal_diseases_(RMDs)</a:t>
            </a:r>
            <a:r>
              <a:rPr lang="en-US" sz="1400" b="0" strike="noStrike" spc="-1" dirty="0">
                <a:solidFill>
                  <a:srgbClr val="003399"/>
                </a:solidFill>
                <a:latin typeface="Arial"/>
              </a:rPr>
              <a:t> </a:t>
            </a:r>
            <a:endParaRPr lang="en-US" sz="1400" b="1" strike="noStrike" spc="-1" dirty="0">
              <a:solidFill>
                <a:srgbClr val="003399"/>
              </a:solidFill>
              <a:latin typeface="Arial"/>
            </a:endParaRPr>
          </a:p>
          <a:p>
            <a:pPr marL="141840" indent="-141480">
              <a:lnSpc>
                <a:spcPct val="100000"/>
              </a:lnSpc>
              <a:spcBef>
                <a:spcPts val="300"/>
              </a:spcBef>
              <a:spcAft>
                <a:spcPts val="300"/>
              </a:spcAft>
              <a:buClr>
                <a:srgbClr val="003399"/>
              </a:buClr>
              <a:buFont typeface="Wingdings" charset="2"/>
              <a:buChar char=""/>
            </a:pPr>
            <a:r>
              <a:rPr lang="en-US" sz="1400" b="1" strike="noStrike" spc="-1" dirty="0" err="1">
                <a:solidFill>
                  <a:srgbClr val="003399"/>
                </a:solidFill>
                <a:latin typeface="Arial"/>
              </a:rPr>
              <a:t>Άρθρο</a:t>
            </a:r>
            <a:r>
              <a:rPr lang="en-US" sz="1400" b="1" strike="noStrike" spc="-1" dirty="0">
                <a:solidFill>
                  <a:srgbClr val="003399"/>
                </a:solidFill>
                <a:latin typeface="Arial"/>
              </a:rPr>
              <a:t> </a:t>
            </a:r>
            <a:r>
              <a:rPr lang="en-US" sz="1400" b="1" strike="noStrike" spc="-1" dirty="0" err="1">
                <a:solidFill>
                  <a:srgbClr val="003399"/>
                </a:solidFill>
                <a:latin typeface="Arial"/>
              </a:rPr>
              <a:t>OSHwiki</a:t>
            </a:r>
            <a:r>
              <a:rPr lang="en-US" sz="1400" b="1" strike="noStrike" spc="-1" dirty="0">
                <a:solidFill>
                  <a:srgbClr val="003399"/>
                </a:solidFill>
                <a:latin typeface="Arial"/>
              </a:rPr>
              <a:t>: Managing low back conditions and low back pain </a:t>
            </a:r>
            <a:r>
              <a:rPr lang="en-US" sz="1400" b="0" u="sng" strike="noStrike" spc="-1" dirty="0">
                <a:solidFill>
                  <a:srgbClr val="003399"/>
                </a:solidFill>
                <a:uFillTx/>
                <a:latin typeface="Arial"/>
                <a:hlinkClick r:id="rId5"/>
              </a:rPr>
              <a:t>https://oshwiki.eu/wiki/Managing_low_back_conditions_and_low_back_pain</a:t>
            </a:r>
            <a:r>
              <a:rPr lang="en-US" sz="1400" b="0" strike="noStrike" spc="-1" dirty="0">
                <a:solidFill>
                  <a:srgbClr val="003399"/>
                </a:solidFill>
                <a:latin typeface="Arial"/>
              </a:rPr>
              <a:t>  </a:t>
            </a:r>
            <a:endParaRPr lang="en-US" sz="1400" b="1" strike="noStrike" spc="-1" dirty="0">
              <a:solidFill>
                <a:srgbClr val="003399"/>
              </a:solidFill>
              <a:latin typeface="Arial"/>
            </a:endParaRPr>
          </a:p>
          <a:p>
            <a:pPr marL="141840" indent="-141480">
              <a:lnSpc>
                <a:spcPct val="100000"/>
              </a:lnSpc>
              <a:spcBef>
                <a:spcPts val="337"/>
              </a:spcBef>
              <a:buClr>
                <a:srgbClr val="003399"/>
              </a:buClr>
              <a:buFont typeface="Wingdings" charset="2"/>
              <a:buChar char=""/>
            </a:pPr>
            <a:r>
              <a:rPr lang="en-US" sz="1400" b="1" strike="noStrike" spc="-1" dirty="0" err="1">
                <a:solidFill>
                  <a:srgbClr val="003399"/>
                </a:solidFill>
                <a:latin typeface="+mj-lt"/>
              </a:rPr>
              <a:t>Εν</a:t>
            </a:r>
            <a:r>
              <a:rPr lang="en-US" sz="1400" b="1" strike="noStrike" spc="-1" dirty="0">
                <a:solidFill>
                  <a:srgbClr val="003399"/>
                </a:solidFill>
                <a:latin typeface="+mj-lt"/>
              </a:rPr>
              <a:t>αύσματα για συζήτηση σχετικά με τις μυοσκελετικές </a:t>
            </a:r>
            <a:r>
              <a:rPr lang="el-GR" sz="1400" b="1" strike="noStrike" spc="-1" dirty="0" smtClean="0">
                <a:solidFill>
                  <a:srgbClr val="003399"/>
                </a:solidFill>
                <a:latin typeface="+mj-lt"/>
              </a:rPr>
              <a:t>παθήσεις</a:t>
            </a:r>
            <a:r>
              <a:rPr lang="es-ES" sz="1400" b="1" strike="noStrike" spc="-1" dirty="0" smtClean="0">
                <a:solidFill>
                  <a:srgbClr val="003399"/>
                </a:solidFill>
                <a:latin typeface="+mj-lt"/>
              </a:rPr>
              <a:t> </a:t>
            </a:r>
            <a:r>
              <a:rPr lang="en-US" sz="1400" b="1" strike="noStrike" spc="-1" dirty="0" err="1" smtClean="0">
                <a:solidFill>
                  <a:srgbClr val="003399"/>
                </a:solidFill>
                <a:latin typeface="+mj-lt"/>
              </a:rPr>
              <a:t>στο</a:t>
            </a:r>
            <a:r>
              <a:rPr lang="el-GR" sz="1400" b="1" strike="noStrike" spc="-1" dirty="0">
                <a:solidFill>
                  <a:srgbClr val="003399"/>
                </a:solidFill>
                <a:latin typeface="+mj-lt"/>
              </a:rPr>
              <a:t>υς </a:t>
            </a:r>
            <a:r>
              <a:rPr lang="el-GR" sz="1400" b="1" strike="noStrike" spc="-1" dirty="0" smtClean="0">
                <a:solidFill>
                  <a:srgbClr val="003399"/>
                </a:solidFill>
                <a:latin typeface="+mj-lt"/>
              </a:rPr>
              <a:t>χώρους</a:t>
            </a:r>
            <a:r>
              <a:rPr lang="en-US" sz="1400" b="1" strike="noStrike" spc="-1" dirty="0" smtClean="0">
                <a:solidFill>
                  <a:srgbClr val="003399"/>
                </a:solidFill>
                <a:latin typeface="+mj-lt"/>
              </a:rPr>
              <a:t> </a:t>
            </a:r>
            <a:r>
              <a:rPr lang="en-US" sz="1400" b="1" strike="noStrike" spc="-1" dirty="0" err="1" smtClean="0">
                <a:solidFill>
                  <a:srgbClr val="003399"/>
                </a:solidFill>
                <a:latin typeface="+mj-lt"/>
              </a:rPr>
              <a:t>εργ</a:t>
            </a:r>
            <a:r>
              <a:rPr lang="en-US" sz="1400" b="1" strike="noStrike" spc="-1" dirty="0" smtClean="0">
                <a:solidFill>
                  <a:srgbClr val="003399"/>
                </a:solidFill>
                <a:latin typeface="+mj-lt"/>
              </a:rPr>
              <a:t>ασίας</a:t>
            </a:r>
            <a:r>
              <a:rPr lang="el-GR" sz="1400" b="1" strike="noStrike" spc="-1" dirty="0" smtClean="0">
                <a:solidFill>
                  <a:srgbClr val="003399"/>
                </a:solidFill>
                <a:latin typeface="+mj-lt"/>
              </a:rPr>
              <a:t>:</a:t>
            </a:r>
            <a:r>
              <a:rPr lang="en-US" sz="1400" b="1" strike="noStrike" spc="-1" dirty="0" smtClean="0">
                <a:solidFill>
                  <a:srgbClr val="003399"/>
                </a:solidFill>
                <a:latin typeface="+mj-lt"/>
              </a:rPr>
              <a:t> </a:t>
            </a:r>
            <a:r>
              <a:rPr lang="en-US" sz="1400" b="0" strike="noStrike" spc="-1" dirty="0">
                <a:solidFill>
                  <a:srgbClr val="003399"/>
                </a:solidFill>
                <a:latin typeface="+mj-lt"/>
              </a:rPr>
              <a:t>https://osha.europa.eu/en/publications/conversation-starters-workplace-discussions-about-musculoskeletal-disorders/view</a:t>
            </a:r>
            <a:endParaRPr lang="en-US" sz="1400" b="1" strike="noStrike" spc="-1" dirty="0">
              <a:solidFill>
                <a:srgbClr val="003399"/>
              </a:solidFill>
              <a:latin typeface="+mj-lt"/>
            </a:endParaRPr>
          </a:p>
          <a:p>
            <a:pPr marL="141840" indent="-141480">
              <a:lnSpc>
                <a:spcPct val="100000"/>
              </a:lnSpc>
              <a:spcBef>
                <a:spcPts val="300"/>
              </a:spcBef>
              <a:spcAft>
                <a:spcPts val="300"/>
              </a:spcAft>
              <a:buClr>
                <a:srgbClr val="003399"/>
              </a:buClr>
              <a:buFont typeface="Wingdings" charset="2"/>
              <a:buChar char=""/>
            </a:pPr>
            <a:r>
              <a:rPr lang="en-US" sz="1400" b="1" strike="noStrike" spc="-1" dirty="0" err="1">
                <a:solidFill>
                  <a:srgbClr val="003399"/>
                </a:solidFill>
                <a:latin typeface="Arial"/>
              </a:rPr>
              <a:t>Ιστότοπος</a:t>
            </a:r>
            <a:r>
              <a:rPr lang="en-US" sz="1400" b="1" strike="noStrike" spc="-1" dirty="0">
                <a:solidFill>
                  <a:srgbClr val="003399"/>
                </a:solidFill>
                <a:latin typeface="Arial"/>
              </a:rPr>
              <a:t> του Ευρωπαϊκού Οργανισμού για την Ασφάλεια και την Υγεία στην Εργασία </a:t>
            </a:r>
            <a:r>
              <a:rPr lang="el-GR" sz="1400" b="1" strike="noStrike" spc="-1" dirty="0" smtClean="0">
                <a:solidFill>
                  <a:srgbClr val="003399"/>
                </a:solidFill>
                <a:latin typeface="Arial"/>
              </a:rPr>
              <a:t/>
            </a:r>
            <a:br>
              <a:rPr lang="el-GR" sz="1400" b="1" strike="noStrike" spc="-1" dirty="0" smtClean="0">
                <a:solidFill>
                  <a:srgbClr val="003399"/>
                </a:solidFill>
                <a:latin typeface="Arial"/>
              </a:rPr>
            </a:br>
            <a:r>
              <a:rPr lang="en-US" sz="1400" b="1" strike="noStrike" spc="-1" dirty="0" smtClean="0">
                <a:solidFill>
                  <a:srgbClr val="003399"/>
                </a:solidFill>
                <a:latin typeface="Arial"/>
              </a:rPr>
              <a:t>– Θ</a:t>
            </a:r>
            <a:r>
              <a:rPr lang="el-GR" sz="1400" b="1" strike="noStrike" spc="-1" dirty="0" err="1" smtClean="0">
                <a:solidFill>
                  <a:srgbClr val="003399"/>
                </a:solidFill>
                <a:latin typeface="Arial"/>
              </a:rPr>
              <a:t>εματική</a:t>
            </a:r>
            <a:r>
              <a:rPr lang="el-GR" sz="1400" b="1" strike="noStrike" spc="-1" dirty="0" smtClean="0">
                <a:solidFill>
                  <a:srgbClr val="003399"/>
                </a:solidFill>
                <a:latin typeface="Arial"/>
              </a:rPr>
              <a:t> για</a:t>
            </a:r>
            <a:r>
              <a:rPr lang="en-US" sz="1400" b="1" strike="noStrike" spc="-1" dirty="0" smtClean="0">
                <a:solidFill>
                  <a:srgbClr val="003399"/>
                </a:solidFill>
                <a:latin typeface="Arial"/>
              </a:rPr>
              <a:t> </a:t>
            </a:r>
            <a:r>
              <a:rPr lang="en-US" sz="1400" b="1" strike="noStrike" spc="-1" dirty="0">
                <a:solidFill>
                  <a:srgbClr val="003399"/>
                </a:solidFill>
                <a:latin typeface="Arial"/>
              </a:rPr>
              <a:t>ΜΣΠ: </a:t>
            </a:r>
            <a:r>
              <a:rPr lang="en-US" sz="1400" b="0" u="sng" strike="noStrike" spc="-1" dirty="0">
                <a:solidFill>
                  <a:srgbClr val="003399"/>
                </a:solidFill>
                <a:uFillTx/>
                <a:latin typeface="Arial"/>
                <a:hlinkClick r:id="rId6"/>
              </a:rPr>
              <a:t>https://osha.europa.eu/en/themes/musculoskeletal-disorders</a:t>
            </a:r>
            <a:r>
              <a:rPr lang="en-US" sz="1400" b="0" strike="noStrike" spc="-1" dirty="0">
                <a:solidFill>
                  <a:srgbClr val="003399"/>
                </a:solidFill>
                <a:latin typeface="Arial"/>
              </a:rPr>
              <a:t> </a:t>
            </a:r>
            <a:endParaRPr lang="en-US" sz="1400" b="1" strike="noStrike" spc="-1" dirty="0">
              <a:solidFill>
                <a:srgbClr val="003399"/>
              </a:solidFill>
              <a:latin typeface="Arial"/>
            </a:endParaRPr>
          </a:p>
          <a:p>
            <a:pPr marL="141840" indent="-141480">
              <a:lnSpc>
                <a:spcPct val="100000"/>
              </a:lnSpc>
              <a:spcBef>
                <a:spcPts val="300"/>
              </a:spcBef>
              <a:spcAft>
                <a:spcPts val="300"/>
              </a:spcAft>
              <a:buClr>
                <a:srgbClr val="003399"/>
              </a:buClr>
              <a:buFont typeface="Wingdings" charset="2"/>
              <a:buChar char=""/>
            </a:pPr>
            <a:r>
              <a:rPr lang="en-US" sz="1400" b="1" strike="noStrike" spc="-1" dirty="0" err="1">
                <a:solidFill>
                  <a:srgbClr val="003399"/>
                </a:solidFill>
                <a:latin typeface="Arial"/>
              </a:rPr>
              <a:t>Πρ</a:t>
            </a:r>
            <a:r>
              <a:rPr lang="en-US" sz="1400" b="1" strike="noStrike" spc="-1" dirty="0">
                <a:solidFill>
                  <a:srgbClr val="003399"/>
                </a:solidFill>
                <a:latin typeface="Arial"/>
              </a:rPr>
              <a:t>ακτικά εργαλεία και καθοδήγηση: </a:t>
            </a:r>
            <a:r>
              <a:rPr lang="en-US" sz="1400" b="0" u="sng" strike="noStrike" spc="-1" dirty="0">
                <a:solidFill>
                  <a:srgbClr val="003399"/>
                </a:solidFill>
                <a:uFillTx/>
                <a:latin typeface="Arial"/>
                <a:hlinkClick r:id="rId7"/>
              </a:rPr>
              <a:t>https://healthy-workplaces.eu/en/tools-and-publications/practical-tools</a:t>
            </a:r>
            <a:r>
              <a:rPr lang="en-US" sz="1400" b="0" strike="noStrike" spc="-1" dirty="0">
                <a:solidFill>
                  <a:srgbClr val="003399"/>
                </a:solidFill>
                <a:latin typeface="Arial"/>
              </a:rPr>
              <a:t> </a:t>
            </a:r>
            <a:endParaRPr lang="en-US" sz="1400" b="1" strike="noStrike" spc="-1" dirty="0">
              <a:solidFill>
                <a:srgbClr val="003399"/>
              </a:solidFill>
              <a:latin typeface="Arial"/>
            </a:endParaRPr>
          </a:p>
          <a:p>
            <a:pPr marL="141840" indent="-141480">
              <a:lnSpc>
                <a:spcPct val="100000"/>
              </a:lnSpc>
              <a:spcBef>
                <a:spcPts val="300"/>
              </a:spcBef>
              <a:spcAft>
                <a:spcPts val="300"/>
              </a:spcAft>
              <a:buClr>
                <a:srgbClr val="003399"/>
              </a:buClr>
              <a:buFont typeface="Wingdings" charset="2"/>
              <a:buChar char=""/>
            </a:pPr>
            <a:r>
              <a:rPr lang="en-US" sz="1400" b="1" strike="noStrike" spc="-1" dirty="0" err="1">
                <a:solidFill>
                  <a:srgbClr val="003399"/>
                </a:solidFill>
                <a:latin typeface="Arial"/>
              </a:rPr>
              <a:t>Ιστότο</a:t>
            </a:r>
            <a:r>
              <a:rPr lang="en-US" sz="1400" b="1" strike="noStrike" spc="-1" dirty="0">
                <a:solidFill>
                  <a:srgbClr val="003399"/>
                </a:solidFill>
                <a:latin typeface="Arial"/>
              </a:rPr>
              <a:t>πος HWC 20-22: </a:t>
            </a:r>
            <a:r>
              <a:rPr lang="en-US" sz="1400" b="0" u="sng" strike="noStrike" spc="-1" dirty="0">
                <a:solidFill>
                  <a:srgbClr val="003399"/>
                </a:solidFill>
                <a:uFillTx/>
                <a:latin typeface="Arial"/>
                <a:hlinkClick r:id="rId8"/>
              </a:rPr>
              <a:t>https://healthy-workplaces.eu/</a:t>
            </a:r>
            <a:r>
              <a:rPr lang="en-US" sz="1400" b="0" strike="noStrike" spc="-1" dirty="0">
                <a:solidFill>
                  <a:srgbClr val="003399"/>
                </a:solidFill>
                <a:latin typeface="Arial"/>
              </a:rPr>
              <a:t> </a:t>
            </a:r>
            <a:endParaRPr lang="en-US" sz="1400" b="1" strike="noStrike" spc="-1" dirty="0">
              <a:solidFill>
                <a:srgbClr val="003399"/>
              </a:solidFill>
              <a:latin typeface="Arial"/>
            </a:endParaRPr>
          </a:p>
          <a:p>
            <a:pPr>
              <a:lnSpc>
                <a:spcPct val="100000"/>
              </a:lnSpc>
              <a:spcBef>
                <a:spcPts val="337"/>
              </a:spcBef>
            </a:pPr>
            <a:endParaRPr lang="en-US" sz="1400" b="1" strike="noStrike" spc="-1" dirty="0">
              <a:solidFill>
                <a:srgbClr val="003399"/>
              </a:solidFill>
              <a:latin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 name="TextShape 1"/>
          <p:cNvSpPr txBox="1"/>
          <p:nvPr/>
        </p:nvSpPr>
        <p:spPr>
          <a:xfrm>
            <a:off x="539640" y="0"/>
            <a:ext cx="7469640" cy="664920"/>
          </a:xfrm>
          <a:prstGeom prst="rect">
            <a:avLst/>
          </a:prstGeom>
          <a:noFill/>
          <a:ln>
            <a:noFill/>
          </a:ln>
        </p:spPr>
        <p:txBody>
          <a:bodyPr lIns="0" tIns="0" rIns="0" bIns="0" anchor="ctr"/>
          <a:lstStyle/>
          <a:p>
            <a:pPr>
              <a:lnSpc>
                <a:spcPct val="100000"/>
              </a:lnSpc>
            </a:pPr>
            <a:r>
              <a:rPr lang="en-US" sz="2200" b="1" strike="noStrike" spc="-1" dirty="0" err="1">
                <a:solidFill>
                  <a:srgbClr val="003399"/>
                </a:solidFill>
                <a:latin typeface="Arial"/>
              </a:rPr>
              <a:t>Ακολουθήστε</a:t>
            </a:r>
            <a:r>
              <a:rPr lang="en-US" sz="2200" b="1" strike="noStrike" spc="-1" dirty="0">
                <a:solidFill>
                  <a:srgbClr val="003399"/>
                </a:solidFill>
                <a:latin typeface="Arial"/>
              </a:rPr>
              <a:t> μας και </a:t>
            </a:r>
            <a:r>
              <a:rPr lang="en-US" sz="2200" b="1" strike="noStrike" spc="-1" dirty="0" err="1">
                <a:solidFill>
                  <a:srgbClr val="003399"/>
                </a:solidFill>
                <a:latin typeface="Arial"/>
              </a:rPr>
              <a:t>μειώστε</a:t>
            </a:r>
            <a:r>
              <a:rPr lang="en-US" sz="2200" b="1" strike="noStrike" spc="-1" dirty="0">
                <a:solidFill>
                  <a:srgbClr val="003399"/>
                </a:solidFill>
                <a:latin typeface="Arial"/>
              </a:rPr>
              <a:t> </a:t>
            </a:r>
            <a:r>
              <a:rPr lang="en-US" sz="2200" b="1" strike="noStrike" spc="-1" dirty="0" err="1">
                <a:solidFill>
                  <a:srgbClr val="003399"/>
                </a:solidFill>
                <a:latin typeface="Arial"/>
              </a:rPr>
              <a:t>την</a:t>
            </a:r>
            <a:r>
              <a:rPr lang="en-US" sz="2200" b="1" strike="noStrike" spc="-1" dirty="0">
                <a:solidFill>
                  <a:srgbClr val="003399"/>
                </a:solidFill>
                <a:latin typeface="Arial"/>
              </a:rPr>
              <a:t> καταπ</a:t>
            </a:r>
            <a:r>
              <a:rPr lang="en-US" sz="2200" b="1" strike="noStrike" spc="-1" dirty="0" err="1">
                <a:solidFill>
                  <a:srgbClr val="003399"/>
                </a:solidFill>
                <a:latin typeface="Arial"/>
              </a:rPr>
              <a:t>όνηση</a:t>
            </a:r>
            <a:r>
              <a:rPr lang="en-US" sz="2200" b="1" strike="noStrike" spc="-1" dirty="0">
                <a:solidFill>
                  <a:srgbClr val="003399"/>
                </a:solidFill>
                <a:latin typeface="Arial"/>
              </a:rPr>
              <a:t>!</a:t>
            </a:r>
            <a:endParaRPr lang="en-US" sz="2200" b="0" strike="noStrike" spc="-1" dirty="0">
              <a:solidFill>
                <a:srgbClr val="000000"/>
              </a:solidFill>
              <a:latin typeface="Arial"/>
            </a:endParaRPr>
          </a:p>
        </p:txBody>
      </p:sp>
      <p:pic>
        <p:nvPicPr>
          <p:cNvPr id="326" name="Picture 4"/>
          <p:cNvPicPr/>
          <p:nvPr/>
        </p:nvPicPr>
        <p:blipFill>
          <a:blip r:embed="rId3" cstate="print"/>
          <a:stretch/>
        </p:blipFill>
        <p:spPr>
          <a:xfrm>
            <a:off x="1043640" y="627480"/>
            <a:ext cx="7180200" cy="4038840"/>
          </a:xfrm>
          <a:prstGeom prst="rect">
            <a:avLst/>
          </a:prstGeom>
          <a:ln>
            <a:noFill/>
          </a:ln>
        </p:spPr>
      </p:pic>
      <p:sp>
        <p:nvSpPr>
          <p:cNvPr id="327" name="TextShape 2"/>
          <p:cNvSpPr txBox="1"/>
          <p:nvPr/>
        </p:nvSpPr>
        <p:spPr>
          <a:xfrm>
            <a:off x="450000" y="843480"/>
            <a:ext cx="8298000" cy="3644640"/>
          </a:xfrm>
          <a:prstGeom prst="rect">
            <a:avLst/>
          </a:prstGeom>
          <a:noFill/>
          <a:ln>
            <a:noFill/>
          </a:ln>
        </p:spPr>
        <p:txBody>
          <a:bodyPr>
            <a:normAutofit/>
          </a:bodyPr>
          <a:lstStyle/>
          <a:p>
            <a:pPr>
              <a:lnSpc>
                <a:spcPct val="100000"/>
              </a:lnSpc>
              <a:spcBef>
                <a:spcPts val="337"/>
              </a:spcBef>
            </a:pPr>
            <a:endParaRPr lang="en-US" sz="1020" b="1" strike="noStrike" spc="-1">
              <a:solidFill>
                <a:srgbClr val="003399"/>
              </a:solidFill>
              <a:latin typeface="Arial"/>
            </a:endParaRPr>
          </a:p>
          <a:p>
            <a:pPr>
              <a:lnSpc>
                <a:spcPct val="100000"/>
              </a:lnSpc>
              <a:spcBef>
                <a:spcPts val="337"/>
              </a:spcBef>
            </a:pPr>
            <a:endParaRPr lang="en-US" sz="1020" b="1" strike="noStrike" spc="-1">
              <a:solidFill>
                <a:srgbClr val="003399"/>
              </a:solidFill>
              <a:latin typeface="Arial"/>
            </a:endParaRPr>
          </a:p>
          <a:p>
            <a:pPr marL="181080" indent="-180720">
              <a:lnSpc>
                <a:spcPct val="100000"/>
              </a:lnSpc>
              <a:spcBef>
                <a:spcPts val="337"/>
              </a:spcBef>
              <a:buBlip>
                <a:blip r:embed="rId4"/>
              </a:buBlip>
            </a:pPr>
            <a:r>
              <a:rPr lang="en-US" sz="1600" b="1" strike="noStrike" spc="-1">
                <a:solidFill>
                  <a:srgbClr val="003399"/>
                </a:solidFill>
                <a:latin typeface="Arial"/>
              </a:rPr>
              <a:t>Για περισσότερες πληροφορίες επισκεφθείτε τον διαδικτυακό τόπο της εκστρατείας:</a:t>
            </a:r>
          </a:p>
          <a:p>
            <a:pPr marL="189000">
              <a:lnSpc>
                <a:spcPct val="100000"/>
              </a:lnSpc>
            </a:pPr>
            <a:r>
              <a:rPr lang="en-US" sz="1600" b="1" u="sng" strike="noStrike" spc="-1">
                <a:solidFill>
                  <a:srgbClr val="003399"/>
                </a:solidFill>
                <a:uFillTx/>
                <a:latin typeface="Arial"/>
                <a:hlinkClick r:id="rId5"/>
              </a:rPr>
              <a:t>healthy-workplaces.eu</a:t>
            </a:r>
            <a:endParaRPr lang="en-US" sz="1600" b="1" strike="noStrike" spc="-1">
              <a:solidFill>
                <a:srgbClr val="003399"/>
              </a:solidFill>
              <a:latin typeface="Arial"/>
            </a:endParaRPr>
          </a:p>
          <a:p>
            <a:endParaRPr lang="en-US" sz="1600" b="1" strike="noStrike" spc="-1">
              <a:solidFill>
                <a:srgbClr val="003399"/>
              </a:solidFill>
              <a:latin typeface="Arial"/>
            </a:endParaRPr>
          </a:p>
          <a:p>
            <a:pPr marL="141840" indent="-141480">
              <a:lnSpc>
                <a:spcPct val="100000"/>
              </a:lnSpc>
              <a:spcBef>
                <a:spcPts val="337"/>
              </a:spcBef>
              <a:buBlip>
                <a:blip r:embed="rId4"/>
              </a:buBlip>
            </a:pPr>
            <a:r>
              <a:rPr lang="en-US" sz="1600" b="1" strike="noStrike" spc="-1">
                <a:solidFill>
                  <a:srgbClr val="003399"/>
                </a:solidFill>
                <a:latin typeface="Arial"/>
              </a:rPr>
              <a:t>Γίνετε συνδρομητές στο ενημερωτικό δελτίο της εκστρατείας μας:</a:t>
            </a:r>
          </a:p>
          <a:p>
            <a:pPr marL="189000">
              <a:lnSpc>
                <a:spcPct val="100000"/>
              </a:lnSpc>
            </a:pPr>
            <a:r>
              <a:rPr lang="en-US" sz="1600" b="1" u="sng" strike="noStrike" spc="-1">
                <a:solidFill>
                  <a:srgbClr val="003399"/>
                </a:solidFill>
                <a:uFillTx/>
                <a:latin typeface="Arial"/>
                <a:hlinkClick r:id="rId6"/>
              </a:rPr>
              <a:t>https://healthy-workplaces.eu/en/healthy-workplaces-newsletter</a:t>
            </a:r>
            <a:endParaRPr lang="en-US" sz="1600" b="1" strike="noStrike" spc="-1">
              <a:solidFill>
                <a:srgbClr val="003399"/>
              </a:solidFill>
              <a:latin typeface="Arial"/>
            </a:endParaRPr>
          </a:p>
          <a:p>
            <a:endParaRPr lang="en-US" sz="1600" b="1" strike="noStrike" spc="-1">
              <a:solidFill>
                <a:srgbClr val="003399"/>
              </a:solidFill>
              <a:latin typeface="Arial"/>
            </a:endParaRPr>
          </a:p>
          <a:p>
            <a:pPr>
              <a:lnSpc>
                <a:spcPct val="100000"/>
              </a:lnSpc>
              <a:spcBef>
                <a:spcPts val="337"/>
              </a:spcBef>
            </a:pPr>
            <a:endParaRPr lang="en-US" sz="1600" b="1" strike="noStrike" spc="-1">
              <a:solidFill>
                <a:srgbClr val="003399"/>
              </a:solidFill>
              <a:latin typeface="Arial"/>
            </a:endParaRPr>
          </a:p>
          <a:p>
            <a:pPr>
              <a:lnSpc>
                <a:spcPct val="100000"/>
              </a:lnSpc>
              <a:spcBef>
                <a:spcPts val="337"/>
              </a:spcBef>
            </a:pPr>
            <a:endParaRPr lang="en-US" sz="1600" b="1" strike="noStrike" spc="-1">
              <a:solidFill>
                <a:srgbClr val="003399"/>
              </a:solidFill>
              <a:latin typeface="Arial"/>
            </a:endParaRPr>
          </a:p>
          <a:p>
            <a:pPr>
              <a:lnSpc>
                <a:spcPct val="100000"/>
              </a:lnSpc>
              <a:spcBef>
                <a:spcPts val="337"/>
              </a:spcBef>
            </a:pPr>
            <a:endParaRPr lang="en-US" sz="1600" b="1" strike="noStrike" spc="-1">
              <a:solidFill>
                <a:srgbClr val="003399"/>
              </a:solidFill>
              <a:latin typeface="Arial"/>
            </a:endParaRPr>
          </a:p>
          <a:p>
            <a:pPr marL="181080" indent="-180720">
              <a:lnSpc>
                <a:spcPct val="100000"/>
              </a:lnSpc>
              <a:spcBef>
                <a:spcPts val="337"/>
              </a:spcBef>
              <a:buBlip>
                <a:blip r:embed="rId4"/>
              </a:buBlip>
            </a:pPr>
            <a:r>
              <a:rPr lang="en-US" sz="1600" b="1" strike="noStrike" spc="-1">
                <a:solidFill>
                  <a:srgbClr val="003399"/>
                </a:solidFill>
                <a:latin typeface="Arial"/>
              </a:rPr>
              <a:t>Παραμείνετε ενημερωμένοι για τις δράσεις και τις εκδηλώσεις από τα μέσα κοινωνικής δικτύωσης:</a:t>
            </a:r>
          </a:p>
          <a:p>
            <a:pPr>
              <a:lnSpc>
                <a:spcPct val="100000"/>
              </a:lnSpc>
              <a:spcBef>
                <a:spcPts val="337"/>
              </a:spcBef>
            </a:pPr>
            <a:endParaRPr lang="en-US" sz="1600" b="1" strike="noStrike" spc="-1">
              <a:solidFill>
                <a:srgbClr val="003399"/>
              </a:solidFill>
              <a:latin typeface="Arial"/>
            </a:endParaRPr>
          </a:p>
          <a:p>
            <a:pPr>
              <a:lnSpc>
                <a:spcPct val="100000"/>
              </a:lnSpc>
              <a:spcBef>
                <a:spcPts val="337"/>
              </a:spcBef>
            </a:pPr>
            <a:endParaRPr lang="en-US" sz="1600" b="1" strike="noStrike" spc="-1">
              <a:solidFill>
                <a:srgbClr val="003399"/>
              </a:solidFill>
              <a:latin typeface="Arial"/>
            </a:endParaRPr>
          </a:p>
        </p:txBody>
      </p:sp>
      <p:pic>
        <p:nvPicPr>
          <p:cNvPr id="328" name="Picture 14"/>
          <p:cNvPicPr/>
          <p:nvPr/>
        </p:nvPicPr>
        <p:blipFill>
          <a:blip r:embed="rId7" cstate="print"/>
          <a:stretch/>
        </p:blipFill>
        <p:spPr>
          <a:xfrm>
            <a:off x="866520" y="2931840"/>
            <a:ext cx="353880" cy="287640"/>
          </a:xfrm>
          <a:prstGeom prst="rect">
            <a:avLst/>
          </a:prstGeom>
          <a:ln>
            <a:noFill/>
          </a:ln>
        </p:spPr>
      </p:pic>
      <p:pic>
        <p:nvPicPr>
          <p:cNvPr id="329" name="Picture 16"/>
          <p:cNvPicPr/>
          <p:nvPr/>
        </p:nvPicPr>
        <p:blipFill>
          <a:blip r:embed="rId8" cstate="print"/>
          <a:stretch/>
        </p:blipFill>
        <p:spPr>
          <a:xfrm>
            <a:off x="1397880" y="2931840"/>
            <a:ext cx="287640" cy="287640"/>
          </a:xfrm>
          <a:prstGeom prst="rect">
            <a:avLst/>
          </a:prstGeom>
          <a:ln>
            <a:noFill/>
          </a:ln>
        </p:spPr>
      </p:pic>
      <p:pic>
        <p:nvPicPr>
          <p:cNvPr id="330" name="Picture 12"/>
          <p:cNvPicPr/>
          <p:nvPr/>
        </p:nvPicPr>
        <p:blipFill>
          <a:blip r:embed="rId9" cstate="print"/>
          <a:stretch/>
        </p:blipFill>
        <p:spPr>
          <a:xfrm>
            <a:off x="1863000" y="2931840"/>
            <a:ext cx="287640" cy="287640"/>
          </a:xfrm>
          <a:prstGeom prst="rect">
            <a:avLst/>
          </a:prstGeom>
          <a:ln>
            <a:noFill/>
          </a:ln>
        </p:spPr>
      </p:pic>
      <p:pic>
        <p:nvPicPr>
          <p:cNvPr id="331" name="Picture 18"/>
          <p:cNvPicPr/>
          <p:nvPr/>
        </p:nvPicPr>
        <p:blipFill>
          <a:blip r:embed="rId10" cstate="print"/>
          <a:stretch/>
        </p:blipFill>
        <p:spPr>
          <a:xfrm>
            <a:off x="2328120" y="2931840"/>
            <a:ext cx="287640" cy="287640"/>
          </a:xfrm>
          <a:prstGeom prst="rect">
            <a:avLst/>
          </a:prstGeom>
          <a:ln>
            <a:noFill/>
          </a:ln>
        </p:spPr>
      </p:pic>
      <p:sp>
        <p:nvSpPr>
          <p:cNvPr id="332" name="CustomShape 3"/>
          <p:cNvSpPr/>
          <p:nvPr/>
        </p:nvSpPr>
        <p:spPr>
          <a:xfrm>
            <a:off x="2921400" y="2912040"/>
            <a:ext cx="2171520" cy="3034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l-GR" sz="1400" b="1" strike="noStrike" spc="-1">
                <a:solidFill>
                  <a:srgbClr val="ACC700"/>
                </a:solidFill>
                <a:latin typeface="Arial"/>
              </a:rPr>
              <a:t>#EUhealthyworkplaces </a:t>
            </a:r>
            <a:endParaRPr lang="el-GR" sz="1400" b="0" strike="noStrike" spc="-1">
              <a:latin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 name="Picture 11"/>
          <p:cNvPicPr/>
          <p:nvPr/>
        </p:nvPicPr>
        <p:blipFill>
          <a:blip r:embed="rId2" cstate="print"/>
          <a:stretch/>
        </p:blipFill>
        <p:spPr>
          <a:xfrm>
            <a:off x="-108360" y="3261240"/>
            <a:ext cx="9432720" cy="554400"/>
          </a:xfrm>
          <a:prstGeom prst="rect">
            <a:avLst/>
          </a:prstGeom>
          <a:ln>
            <a:noFill/>
          </a:ln>
        </p:spPr>
      </p:pic>
      <p:sp>
        <p:nvSpPr>
          <p:cNvPr id="236" name="TextShape 1"/>
          <p:cNvSpPr txBox="1"/>
          <p:nvPr/>
        </p:nvSpPr>
        <p:spPr>
          <a:xfrm>
            <a:off x="611640" y="110160"/>
            <a:ext cx="7560360" cy="432000"/>
          </a:xfrm>
          <a:prstGeom prst="rect">
            <a:avLst/>
          </a:prstGeom>
          <a:noFill/>
          <a:ln>
            <a:noFill/>
          </a:ln>
        </p:spPr>
        <p:txBody>
          <a:bodyPr lIns="0" tIns="0" rIns="0" bIns="0" anchor="ctr"/>
          <a:lstStyle/>
          <a:p>
            <a:pPr>
              <a:lnSpc>
                <a:spcPct val="100000"/>
              </a:lnSpc>
            </a:pPr>
            <a:r>
              <a:rPr lang="en-US" sz="2200" b="1" strike="noStrike" spc="-1" dirty="0" err="1">
                <a:solidFill>
                  <a:srgbClr val="003399"/>
                </a:solidFill>
                <a:latin typeface="Arial"/>
              </a:rPr>
              <a:t>Ρευμ</a:t>
            </a:r>
            <a:r>
              <a:rPr lang="en-US" sz="2200" b="1" strike="noStrike" spc="-1" dirty="0">
                <a:solidFill>
                  <a:srgbClr val="003399"/>
                </a:solidFill>
                <a:latin typeface="Arial"/>
              </a:rPr>
              <a:t>ατικές και χρόνιες μυοσκελετικές παθήσεις</a:t>
            </a:r>
            <a:endParaRPr lang="en-US" sz="2200" b="0" strike="noStrike" spc="-1" dirty="0">
              <a:solidFill>
                <a:srgbClr val="000000"/>
              </a:solidFill>
              <a:latin typeface="Arial"/>
            </a:endParaRPr>
          </a:p>
        </p:txBody>
      </p:sp>
      <p:sp>
        <p:nvSpPr>
          <p:cNvPr id="237" name="TextShape 2"/>
          <p:cNvSpPr txBox="1"/>
          <p:nvPr/>
        </p:nvSpPr>
        <p:spPr>
          <a:xfrm>
            <a:off x="578880" y="1233043"/>
            <a:ext cx="7457040" cy="1322957"/>
          </a:xfrm>
          <a:prstGeom prst="rect">
            <a:avLst/>
          </a:prstGeom>
          <a:noFill/>
          <a:ln>
            <a:noFill/>
          </a:ln>
        </p:spPr>
        <p:txBody>
          <a:bodyPr anchor="ctr"/>
          <a:lstStyle/>
          <a:p>
            <a:pPr>
              <a:lnSpc>
                <a:spcPct val="100000"/>
              </a:lnSpc>
              <a:spcBef>
                <a:spcPts val="337"/>
              </a:spcBef>
            </a:pPr>
            <a:r>
              <a:rPr lang="en-US" b="0" strike="noStrike" spc="-1" dirty="0" err="1">
                <a:solidFill>
                  <a:srgbClr val="003399"/>
                </a:solidFill>
                <a:latin typeface="Arial"/>
              </a:rPr>
              <a:t>Πρόκειτ</a:t>
            </a:r>
            <a:r>
              <a:rPr lang="en-US" b="0" strike="noStrike" spc="-1" dirty="0">
                <a:solidFill>
                  <a:srgbClr val="003399"/>
                </a:solidFill>
                <a:latin typeface="Arial"/>
              </a:rPr>
              <a:t>αι </a:t>
            </a:r>
            <a:r>
              <a:rPr lang="en-US" b="0" strike="noStrike" spc="-1" dirty="0" smtClean="0">
                <a:solidFill>
                  <a:srgbClr val="003399"/>
                </a:solidFill>
                <a:latin typeface="Arial"/>
              </a:rPr>
              <a:t>για χρόνια </a:t>
            </a:r>
            <a:r>
              <a:rPr lang="en-US" b="0" strike="noStrike" spc="-1" dirty="0">
                <a:solidFill>
                  <a:srgbClr val="003399"/>
                </a:solidFill>
                <a:latin typeface="Arial"/>
              </a:rPr>
              <a:t>προβλήματα που επηρεάζουν:</a:t>
            </a:r>
            <a:endParaRPr lang="en-US" b="1" strike="noStrike" spc="-1" dirty="0">
              <a:solidFill>
                <a:srgbClr val="003399"/>
              </a:solidFill>
              <a:latin typeface="Arial"/>
            </a:endParaRPr>
          </a:p>
          <a:p>
            <a:pPr marL="343080" lvl="1" indent="-342720">
              <a:lnSpc>
                <a:spcPct val="100000"/>
              </a:lnSpc>
              <a:spcBef>
                <a:spcPts val="337"/>
              </a:spcBef>
              <a:buClr>
                <a:srgbClr val="003399"/>
              </a:buClr>
              <a:buSzPct val="95000"/>
              <a:buFont typeface="Arial"/>
              <a:buChar char="•"/>
            </a:pPr>
            <a:r>
              <a:rPr lang="en-US" b="0" strike="noStrike" spc="-1" dirty="0" err="1">
                <a:solidFill>
                  <a:srgbClr val="003399"/>
                </a:solidFill>
                <a:latin typeface="Arial"/>
              </a:rPr>
              <a:t>Μυς</a:t>
            </a:r>
            <a:r>
              <a:rPr lang="en-US" b="0" strike="noStrike" spc="-1" dirty="0">
                <a:solidFill>
                  <a:srgbClr val="003399"/>
                </a:solidFill>
                <a:latin typeface="Arial"/>
              </a:rPr>
              <a:t>, </a:t>
            </a:r>
            <a:r>
              <a:rPr lang="en-US" b="0" strike="noStrike" spc="-1" dirty="0" err="1">
                <a:solidFill>
                  <a:srgbClr val="003399"/>
                </a:solidFill>
                <a:latin typeface="Arial"/>
              </a:rPr>
              <a:t>οστά</a:t>
            </a:r>
            <a:r>
              <a:rPr lang="en-US" b="0" strike="noStrike" spc="-1" dirty="0">
                <a:solidFill>
                  <a:srgbClr val="003399"/>
                </a:solidFill>
                <a:latin typeface="Arial"/>
              </a:rPr>
              <a:t>, α</a:t>
            </a:r>
            <a:r>
              <a:rPr lang="en-US" b="0" strike="noStrike" spc="-1" dirty="0" err="1">
                <a:solidFill>
                  <a:srgbClr val="003399"/>
                </a:solidFill>
                <a:latin typeface="Arial"/>
              </a:rPr>
              <a:t>ρθρώσεις</a:t>
            </a:r>
            <a:r>
              <a:rPr lang="en-US" b="0" strike="noStrike" spc="-1" dirty="0">
                <a:solidFill>
                  <a:srgbClr val="003399"/>
                </a:solidFill>
                <a:latin typeface="Arial"/>
              </a:rPr>
              <a:t> </a:t>
            </a:r>
            <a:r>
              <a:rPr lang="en-US" b="0" strike="noStrike" spc="-1" dirty="0" smtClean="0">
                <a:solidFill>
                  <a:srgbClr val="003399"/>
                </a:solidFill>
                <a:latin typeface="Arial"/>
              </a:rPr>
              <a:t>και </a:t>
            </a:r>
            <a:r>
              <a:rPr lang="en-US" b="0" strike="noStrike" spc="-1" dirty="0">
                <a:solidFill>
                  <a:srgbClr val="003399"/>
                </a:solidFill>
                <a:latin typeface="Arial"/>
              </a:rPr>
              <a:t>μαλα</a:t>
            </a:r>
            <a:r>
              <a:rPr lang="en-US" b="0" strike="noStrike" spc="-1" dirty="0" err="1">
                <a:solidFill>
                  <a:srgbClr val="003399"/>
                </a:solidFill>
                <a:latin typeface="Arial"/>
              </a:rPr>
              <a:t>κούς</a:t>
            </a:r>
            <a:r>
              <a:rPr lang="en-US" b="0" strike="noStrike" spc="-1" dirty="0">
                <a:solidFill>
                  <a:srgbClr val="003399"/>
                </a:solidFill>
                <a:latin typeface="Arial"/>
              </a:rPr>
              <a:t> </a:t>
            </a:r>
            <a:r>
              <a:rPr lang="en-US" b="0" strike="noStrike" spc="-1" dirty="0" err="1">
                <a:solidFill>
                  <a:srgbClr val="003399"/>
                </a:solidFill>
                <a:latin typeface="Arial"/>
              </a:rPr>
              <a:t>ιστούς</a:t>
            </a:r>
            <a:endParaRPr lang="en-US" b="0" strike="noStrike" spc="-1" dirty="0">
              <a:solidFill>
                <a:srgbClr val="000000"/>
              </a:solidFill>
              <a:latin typeface="Arial"/>
            </a:endParaRPr>
          </a:p>
          <a:p>
            <a:pPr>
              <a:lnSpc>
                <a:spcPct val="150000"/>
              </a:lnSpc>
              <a:spcBef>
                <a:spcPts val="451"/>
              </a:spcBef>
            </a:pPr>
            <a:endParaRPr lang="en-US" sz="2000" b="1" strike="noStrike" spc="-1" dirty="0">
              <a:solidFill>
                <a:srgbClr val="003399"/>
              </a:solidFill>
              <a:latin typeface="Arial"/>
            </a:endParaRPr>
          </a:p>
        </p:txBody>
      </p:sp>
      <p:pic>
        <p:nvPicPr>
          <p:cNvPr id="238" name="Picture 3"/>
          <p:cNvPicPr/>
          <p:nvPr/>
        </p:nvPicPr>
        <p:blipFill>
          <a:blip r:embed="rId3" cstate="print"/>
          <a:stretch/>
        </p:blipFill>
        <p:spPr>
          <a:xfrm>
            <a:off x="2645640" y="3107880"/>
            <a:ext cx="1259640" cy="1259640"/>
          </a:xfrm>
          <a:prstGeom prst="rect">
            <a:avLst/>
          </a:prstGeom>
          <a:ln>
            <a:noFill/>
          </a:ln>
        </p:spPr>
      </p:pic>
      <p:pic>
        <p:nvPicPr>
          <p:cNvPr id="239" name="Picture 4"/>
          <p:cNvPicPr/>
          <p:nvPr/>
        </p:nvPicPr>
        <p:blipFill>
          <a:blip r:embed="rId4" cstate="print"/>
          <a:stretch/>
        </p:blipFill>
        <p:spPr>
          <a:xfrm>
            <a:off x="4712040" y="2669760"/>
            <a:ext cx="1259640" cy="1259640"/>
          </a:xfrm>
          <a:prstGeom prst="rect">
            <a:avLst/>
          </a:prstGeom>
          <a:ln>
            <a:noFill/>
          </a:ln>
        </p:spPr>
      </p:pic>
      <p:pic>
        <p:nvPicPr>
          <p:cNvPr id="240" name="Picture 7"/>
          <p:cNvPicPr/>
          <p:nvPr/>
        </p:nvPicPr>
        <p:blipFill>
          <a:blip r:embed="rId5" cstate="print"/>
          <a:stretch/>
        </p:blipFill>
        <p:spPr>
          <a:xfrm>
            <a:off x="578880" y="2669760"/>
            <a:ext cx="1259640" cy="1259640"/>
          </a:xfrm>
          <a:prstGeom prst="rect">
            <a:avLst/>
          </a:prstGeom>
          <a:ln>
            <a:noFill/>
          </a:ln>
        </p:spPr>
      </p:pic>
      <p:pic>
        <p:nvPicPr>
          <p:cNvPr id="241" name="Picture 8"/>
          <p:cNvPicPr/>
          <p:nvPr/>
        </p:nvPicPr>
        <p:blipFill>
          <a:blip r:embed="rId6" cstate="print"/>
          <a:stretch/>
        </p:blipFill>
        <p:spPr>
          <a:xfrm>
            <a:off x="6776280" y="3107880"/>
            <a:ext cx="1259640" cy="125964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 name="TextShape 1"/>
          <p:cNvSpPr txBox="1"/>
          <p:nvPr/>
        </p:nvSpPr>
        <p:spPr>
          <a:xfrm>
            <a:off x="611640" y="110160"/>
            <a:ext cx="7560360" cy="432000"/>
          </a:xfrm>
          <a:prstGeom prst="rect">
            <a:avLst/>
          </a:prstGeom>
          <a:noFill/>
          <a:ln>
            <a:noFill/>
          </a:ln>
        </p:spPr>
        <p:txBody>
          <a:bodyPr lIns="0" tIns="0" rIns="0" bIns="0" anchor="ctr"/>
          <a:lstStyle/>
          <a:p>
            <a:pPr>
              <a:lnSpc>
                <a:spcPct val="100000"/>
              </a:lnSpc>
            </a:pPr>
            <a:r>
              <a:rPr lang="en-US" sz="2200" b="1" strike="noStrike" spc="-1" dirty="0" err="1">
                <a:solidFill>
                  <a:srgbClr val="003399"/>
                </a:solidFill>
                <a:latin typeface="Arial"/>
              </a:rPr>
              <a:t>Ρευμ</a:t>
            </a:r>
            <a:r>
              <a:rPr lang="en-US" sz="2200" b="1" strike="noStrike" spc="-1" dirty="0">
                <a:solidFill>
                  <a:srgbClr val="003399"/>
                </a:solidFill>
                <a:latin typeface="Arial"/>
              </a:rPr>
              <a:t>ατικές και χρόνιες μυοσκελετικές παθήσεις</a:t>
            </a:r>
            <a:endParaRPr lang="en-US" sz="2200" b="0" strike="noStrike" spc="-1" dirty="0">
              <a:solidFill>
                <a:srgbClr val="000000"/>
              </a:solidFill>
              <a:latin typeface="Arial"/>
            </a:endParaRPr>
          </a:p>
        </p:txBody>
      </p:sp>
      <p:sp>
        <p:nvSpPr>
          <p:cNvPr id="243" name="TextShape 2"/>
          <p:cNvSpPr txBox="1"/>
          <p:nvPr/>
        </p:nvSpPr>
        <p:spPr>
          <a:xfrm>
            <a:off x="609750" y="614520"/>
            <a:ext cx="4752000" cy="3744000"/>
          </a:xfrm>
          <a:prstGeom prst="rect">
            <a:avLst/>
          </a:prstGeom>
          <a:noFill/>
          <a:ln>
            <a:noFill/>
          </a:ln>
        </p:spPr>
        <p:txBody>
          <a:bodyPr anchor="ctr"/>
          <a:lstStyle/>
          <a:p>
            <a:pPr>
              <a:lnSpc>
                <a:spcPct val="100000"/>
              </a:lnSpc>
              <a:spcBef>
                <a:spcPts val="337"/>
              </a:spcBef>
            </a:pPr>
            <a:r>
              <a:rPr lang="en-US" b="0" strike="noStrike" spc="-1" dirty="0" err="1">
                <a:solidFill>
                  <a:srgbClr val="003399"/>
                </a:solidFill>
                <a:latin typeface="Arial"/>
              </a:rPr>
              <a:t>Σε</a:t>
            </a:r>
            <a:r>
              <a:rPr lang="en-US" b="0" strike="noStrike" spc="-1" dirty="0">
                <a:solidFill>
                  <a:srgbClr val="003399"/>
                </a:solidFill>
                <a:latin typeface="Arial"/>
              </a:rPr>
              <a:t> α</a:t>
            </a:r>
            <a:r>
              <a:rPr lang="en-US" b="0" strike="noStrike" spc="-1" dirty="0" err="1">
                <a:solidFill>
                  <a:srgbClr val="003399"/>
                </a:solidFill>
                <a:latin typeface="Arial"/>
              </a:rPr>
              <a:t>υτές</a:t>
            </a:r>
            <a:r>
              <a:rPr lang="en-US" b="0" strike="noStrike" spc="-1" dirty="0">
                <a:solidFill>
                  <a:srgbClr val="003399"/>
                </a:solidFill>
                <a:latin typeface="Arial"/>
              </a:rPr>
              <a:t> π</a:t>
            </a:r>
            <a:r>
              <a:rPr lang="en-US" b="0" strike="noStrike" spc="-1" dirty="0" err="1">
                <a:solidFill>
                  <a:srgbClr val="003399"/>
                </a:solidFill>
                <a:latin typeface="Arial"/>
              </a:rPr>
              <a:t>εριλ</a:t>
            </a:r>
            <a:r>
              <a:rPr lang="en-US" b="0" strike="noStrike" spc="-1" dirty="0">
                <a:solidFill>
                  <a:srgbClr val="003399"/>
                </a:solidFill>
                <a:latin typeface="Arial"/>
              </a:rPr>
              <a:t>αμβάνονται:</a:t>
            </a:r>
            <a:endParaRPr lang="en-US" b="1" strike="noStrike" spc="-1" dirty="0">
              <a:solidFill>
                <a:srgbClr val="003399"/>
              </a:solidFill>
              <a:latin typeface="Arial"/>
            </a:endParaRPr>
          </a:p>
          <a:p>
            <a:pPr marL="343080" lvl="1" indent="-342720">
              <a:lnSpc>
                <a:spcPct val="100000"/>
              </a:lnSpc>
              <a:spcBef>
                <a:spcPts val="337"/>
              </a:spcBef>
              <a:buClr>
                <a:srgbClr val="003399"/>
              </a:buClr>
              <a:buSzPct val="95000"/>
              <a:buFont typeface="Arial"/>
              <a:buChar char="•"/>
            </a:pPr>
            <a:r>
              <a:rPr lang="en-US" b="0" strike="noStrike" spc="-1" dirty="0" err="1">
                <a:solidFill>
                  <a:srgbClr val="003399"/>
                </a:solidFill>
                <a:latin typeface="Arial"/>
              </a:rPr>
              <a:t>Ρευμ</a:t>
            </a:r>
            <a:r>
              <a:rPr lang="en-US" b="0" strike="noStrike" spc="-1" dirty="0">
                <a:solidFill>
                  <a:srgbClr val="003399"/>
                </a:solidFill>
                <a:latin typeface="Arial"/>
              </a:rPr>
              <a:t>ατισμοί, αρθρίτιδα, οστεοαρθρίτιδα, οστεοπόρωση, ινομυαλγία, ισχιαλγία, ουρική αρθρίτιδα κ.λ.π.</a:t>
            </a:r>
            <a:endParaRPr lang="en-US" b="0" strike="noStrike" spc="-1" dirty="0">
              <a:solidFill>
                <a:srgbClr val="000000"/>
              </a:solidFill>
              <a:latin typeface="Arial"/>
            </a:endParaRPr>
          </a:p>
          <a:p>
            <a:pPr marL="343080" lvl="1" indent="-342720">
              <a:lnSpc>
                <a:spcPct val="100000"/>
              </a:lnSpc>
              <a:spcBef>
                <a:spcPts val="337"/>
              </a:spcBef>
              <a:buClr>
                <a:srgbClr val="003399"/>
              </a:buClr>
              <a:buSzPct val="95000"/>
              <a:buFont typeface="Arial"/>
              <a:buChar char="•"/>
            </a:pPr>
            <a:r>
              <a:rPr lang="en-US" b="0" strike="noStrike" spc="-1" dirty="0" err="1">
                <a:solidFill>
                  <a:srgbClr val="003399"/>
                </a:solidFill>
                <a:latin typeface="Arial"/>
              </a:rPr>
              <a:t>Δι</a:t>
            </a:r>
            <a:r>
              <a:rPr lang="en-US" b="0" strike="noStrike" spc="-1" dirty="0">
                <a:solidFill>
                  <a:srgbClr val="003399"/>
                </a:solidFill>
                <a:latin typeface="Arial"/>
              </a:rPr>
              <a:t>αταραχές χωρίς ακριβή αιτία (οσφυαλγία, ωμαλγία κ.λπ.)</a:t>
            </a:r>
            <a:endParaRPr lang="en-US" b="0" strike="noStrike" spc="-1" dirty="0">
              <a:solidFill>
                <a:srgbClr val="000000"/>
              </a:solidFill>
              <a:latin typeface="Arial"/>
            </a:endParaRPr>
          </a:p>
          <a:p>
            <a:pPr>
              <a:lnSpc>
                <a:spcPct val="150000"/>
              </a:lnSpc>
              <a:spcBef>
                <a:spcPts val="451"/>
              </a:spcBef>
            </a:pPr>
            <a:endParaRPr lang="en-US" sz="2000" b="1" strike="noStrike" spc="-1" dirty="0">
              <a:solidFill>
                <a:srgbClr val="003399"/>
              </a:solidFill>
              <a:latin typeface="Arial"/>
            </a:endParaRPr>
          </a:p>
        </p:txBody>
      </p:sp>
      <p:grpSp>
        <p:nvGrpSpPr>
          <p:cNvPr id="244" name="Group 3"/>
          <p:cNvGrpSpPr/>
          <p:nvPr/>
        </p:nvGrpSpPr>
        <p:grpSpPr>
          <a:xfrm>
            <a:off x="5508000" y="915480"/>
            <a:ext cx="2295360" cy="3443040"/>
            <a:chOff x="5508000" y="915480"/>
            <a:chExt cx="2295360" cy="3443040"/>
          </a:xfrm>
        </p:grpSpPr>
        <p:pic>
          <p:nvPicPr>
            <p:cNvPr id="245" name="Picture 3"/>
            <p:cNvPicPr/>
            <p:nvPr/>
          </p:nvPicPr>
          <p:blipFill>
            <a:blip r:embed="rId2" cstate="print"/>
            <a:stretch/>
          </p:blipFill>
          <p:spPr>
            <a:xfrm>
              <a:off x="5508000" y="915480"/>
              <a:ext cx="2295360" cy="3443040"/>
            </a:xfrm>
            <a:prstGeom prst="rect">
              <a:avLst/>
            </a:prstGeom>
            <a:ln>
              <a:noFill/>
            </a:ln>
            <a:effectLst>
              <a:softEdge rad="112500"/>
            </a:effectLst>
          </p:spPr>
        </p:pic>
        <p:sp>
          <p:nvSpPr>
            <p:cNvPr id="246" name="CustomShape 4"/>
            <p:cNvSpPr/>
            <p:nvPr/>
          </p:nvSpPr>
          <p:spPr>
            <a:xfrm rot="16200000">
              <a:off x="6779520" y="3322800"/>
              <a:ext cx="1709280" cy="75960"/>
            </a:xfrm>
            <a:prstGeom prst="rect">
              <a:avLst/>
            </a:prstGeom>
            <a:noFill/>
            <a:ln>
              <a:noFill/>
            </a:ln>
          </p:spPr>
          <p:style>
            <a:lnRef idx="0">
              <a:scrgbClr r="0" g="0" b="0"/>
            </a:lnRef>
            <a:fillRef idx="0">
              <a:scrgbClr r="0" g="0" b="0"/>
            </a:fillRef>
            <a:effectRef idx="0">
              <a:scrgbClr r="0" g="0" b="0"/>
            </a:effectRef>
            <a:fontRef idx="minor"/>
          </p:style>
          <p:txBody>
            <a:bodyPr wrap="none" lIns="0" tIns="0" rIns="0" bIns="0"/>
            <a:lstStyle/>
            <a:p>
              <a:pPr algn="ctr">
                <a:lnSpc>
                  <a:spcPct val="100000"/>
                </a:lnSpc>
              </a:pPr>
              <a:r>
                <a:rPr lang="el-GR" sz="500" b="1" strike="noStrike" spc="-1">
                  <a:solidFill>
                    <a:srgbClr val="FFFFFF"/>
                  </a:solidFill>
                  <a:latin typeface="Arial"/>
                </a:rPr>
                <a:t>© CC0 Creative Commons (Pexels, Karolina Grabowska)</a:t>
              </a:r>
              <a:endParaRPr lang="el-GR" sz="500" b="0" strike="noStrike" spc="-1">
                <a:latin typeface="Arial"/>
              </a:endParaRPr>
            </a:p>
          </p:txBody>
        </p:sp>
      </p:gr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 name="TextShape 1"/>
          <p:cNvSpPr txBox="1"/>
          <p:nvPr/>
        </p:nvSpPr>
        <p:spPr>
          <a:xfrm>
            <a:off x="611640" y="110160"/>
            <a:ext cx="7560360" cy="432000"/>
          </a:xfrm>
          <a:prstGeom prst="rect">
            <a:avLst/>
          </a:prstGeom>
          <a:noFill/>
          <a:ln>
            <a:noFill/>
          </a:ln>
        </p:spPr>
        <p:txBody>
          <a:bodyPr lIns="0" tIns="0" rIns="0" bIns="0" anchor="ctr"/>
          <a:lstStyle/>
          <a:p>
            <a:pPr>
              <a:lnSpc>
                <a:spcPct val="100000"/>
              </a:lnSpc>
            </a:pPr>
            <a:r>
              <a:rPr lang="en-US" sz="2200" b="1" strike="noStrike" spc="-1" dirty="0" err="1">
                <a:solidFill>
                  <a:srgbClr val="003399"/>
                </a:solidFill>
                <a:latin typeface="Arial"/>
              </a:rPr>
              <a:t>Ρευμ</a:t>
            </a:r>
            <a:r>
              <a:rPr lang="en-US" sz="2200" b="1" strike="noStrike" spc="-1" dirty="0">
                <a:solidFill>
                  <a:srgbClr val="003399"/>
                </a:solidFill>
                <a:latin typeface="Arial"/>
              </a:rPr>
              <a:t>ατικές και χρόνιες μυοσκελετικές παθήσεις</a:t>
            </a:r>
            <a:endParaRPr lang="en-US" sz="2200" b="0" strike="noStrike" spc="-1" dirty="0">
              <a:solidFill>
                <a:srgbClr val="000000"/>
              </a:solidFill>
              <a:latin typeface="Arial"/>
            </a:endParaRPr>
          </a:p>
        </p:txBody>
      </p:sp>
      <p:sp>
        <p:nvSpPr>
          <p:cNvPr id="248" name="TextShape 2"/>
          <p:cNvSpPr txBox="1"/>
          <p:nvPr/>
        </p:nvSpPr>
        <p:spPr>
          <a:xfrm>
            <a:off x="611640" y="847998"/>
            <a:ext cx="8263002" cy="3744000"/>
          </a:xfrm>
          <a:prstGeom prst="rect">
            <a:avLst/>
          </a:prstGeom>
          <a:noFill/>
          <a:ln>
            <a:noFill/>
          </a:ln>
        </p:spPr>
        <p:txBody>
          <a:bodyPr anchor="ctr"/>
          <a:lstStyle/>
          <a:p>
            <a:pPr>
              <a:lnSpc>
                <a:spcPct val="100000"/>
              </a:lnSpc>
              <a:spcBef>
                <a:spcPts val="337"/>
              </a:spcBef>
            </a:pPr>
            <a:r>
              <a:rPr lang="en-US" b="0" strike="noStrike" spc="-1" dirty="0" err="1">
                <a:solidFill>
                  <a:srgbClr val="003399"/>
                </a:solidFill>
                <a:latin typeface="Arial"/>
              </a:rPr>
              <a:t>Οι</a:t>
            </a:r>
            <a:r>
              <a:rPr lang="en-US" b="0" strike="noStrike" spc="-1" dirty="0">
                <a:solidFill>
                  <a:srgbClr val="003399"/>
                </a:solidFill>
                <a:latin typeface="Arial"/>
              </a:rPr>
              <a:t> πα</a:t>
            </a:r>
            <a:r>
              <a:rPr lang="en-US" b="0" strike="noStrike" spc="-1" dirty="0" err="1">
                <a:solidFill>
                  <a:srgbClr val="003399"/>
                </a:solidFill>
                <a:latin typeface="Arial"/>
              </a:rPr>
              <a:t>θήσεις</a:t>
            </a:r>
            <a:r>
              <a:rPr lang="en-US" b="0" strike="noStrike" spc="-1" dirty="0">
                <a:solidFill>
                  <a:srgbClr val="003399"/>
                </a:solidFill>
                <a:latin typeface="Arial"/>
              </a:rPr>
              <a:t> π</a:t>
            </a:r>
            <a:r>
              <a:rPr lang="en-US" b="0" strike="noStrike" spc="-1" dirty="0" err="1">
                <a:solidFill>
                  <a:srgbClr val="003399"/>
                </a:solidFill>
                <a:latin typeface="Arial"/>
              </a:rPr>
              <a:t>ου</a:t>
            </a:r>
            <a:r>
              <a:rPr lang="en-US" b="0" strike="noStrike" spc="-1" dirty="0">
                <a:solidFill>
                  <a:srgbClr val="003399"/>
                </a:solidFill>
                <a:latin typeface="Arial"/>
              </a:rPr>
              <a:t> π</a:t>
            </a:r>
            <a:r>
              <a:rPr lang="en-US" b="0" strike="noStrike" spc="-1" dirty="0" err="1">
                <a:solidFill>
                  <a:srgbClr val="003399"/>
                </a:solidFill>
                <a:latin typeface="Arial"/>
              </a:rPr>
              <a:t>ροκ</a:t>
            </a:r>
            <a:r>
              <a:rPr lang="en-US" b="0" strike="noStrike" spc="-1" dirty="0">
                <a:solidFill>
                  <a:srgbClr val="003399"/>
                </a:solidFill>
                <a:latin typeface="Arial"/>
              </a:rPr>
              <a:t>αλούνται ή επιδεινώνονται </a:t>
            </a:r>
            <a:r>
              <a:rPr lang="el-GR" b="0" strike="noStrike" spc="-1" dirty="0">
                <a:solidFill>
                  <a:srgbClr val="003399"/>
                </a:solidFill>
                <a:latin typeface="Arial"/>
              </a:rPr>
              <a:t/>
            </a:r>
            <a:br>
              <a:rPr lang="el-GR" b="0" strike="noStrike" spc="-1" dirty="0">
                <a:solidFill>
                  <a:srgbClr val="003399"/>
                </a:solidFill>
                <a:latin typeface="Arial"/>
              </a:rPr>
            </a:br>
            <a:r>
              <a:rPr lang="en-US" b="0" strike="noStrike" spc="-1" dirty="0">
                <a:solidFill>
                  <a:srgbClr val="003399"/>
                </a:solidFill>
                <a:latin typeface="Arial"/>
              </a:rPr>
              <a:t>από την εργασία</a:t>
            </a:r>
            <a:r>
              <a:rPr lang="el-GR" b="0" strike="noStrike" spc="-1" dirty="0">
                <a:solidFill>
                  <a:srgbClr val="003399"/>
                </a:solidFill>
                <a:latin typeface="Arial"/>
              </a:rPr>
              <a:t> είναι γνωστές ως:</a:t>
            </a:r>
            <a:r>
              <a:rPr lang="en-US" b="0" strike="noStrike" spc="-1" dirty="0">
                <a:solidFill>
                  <a:srgbClr val="003399"/>
                </a:solidFill>
                <a:latin typeface="Arial"/>
              </a:rPr>
              <a:t> </a:t>
            </a:r>
            <a:r>
              <a:rPr dirty="0"/>
              <a:t/>
            </a:r>
            <a:br>
              <a:rPr dirty="0"/>
            </a:br>
            <a:endParaRPr lang="en-US" dirty="0"/>
          </a:p>
          <a:p>
            <a:pPr marL="342900" indent="-342900">
              <a:lnSpc>
                <a:spcPct val="100000"/>
              </a:lnSpc>
              <a:spcBef>
                <a:spcPts val="337"/>
              </a:spcBef>
              <a:buFont typeface="Arial" panose="020B0604020202020204" pitchFamily="34" charset="0"/>
              <a:buChar char="•"/>
            </a:pPr>
            <a:r>
              <a:rPr lang="el-GR" b="1" spc="-1" dirty="0">
                <a:solidFill>
                  <a:srgbClr val="003399"/>
                </a:solidFill>
                <a:latin typeface="Arial"/>
              </a:rPr>
              <a:t>Μ</a:t>
            </a:r>
            <a:r>
              <a:rPr lang="en-US" b="1" spc="-1" dirty="0" err="1">
                <a:solidFill>
                  <a:srgbClr val="003399"/>
                </a:solidFill>
                <a:latin typeface="Arial"/>
              </a:rPr>
              <a:t>υοσκελετικές</a:t>
            </a:r>
            <a:r>
              <a:rPr lang="en-US" b="1" spc="-1" dirty="0">
                <a:solidFill>
                  <a:srgbClr val="003399"/>
                </a:solidFill>
                <a:latin typeface="Arial"/>
              </a:rPr>
              <a:t> παθήσεις </a:t>
            </a:r>
            <a:r>
              <a:rPr b="1" spc="-1" dirty="0">
                <a:solidFill>
                  <a:srgbClr val="003399"/>
                </a:solidFill>
                <a:latin typeface="Arial"/>
              </a:rPr>
              <a:t/>
            </a:r>
            <a:br>
              <a:rPr b="1" spc="-1" dirty="0">
                <a:solidFill>
                  <a:srgbClr val="003399"/>
                </a:solidFill>
                <a:latin typeface="Arial"/>
              </a:rPr>
            </a:br>
            <a:r>
              <a:rPr lang="en-US" b="1" spc="-1" dirty="0">
                <a:solidFill>
                  <a:srgbClr val="003399"/>
                </a:solidFill>
                <a:latin typeface="Arial"/>
              </a:rPr>
              <a:t>που σχετίζονται με την εργασία </a:t>
            </a:r>
            <a:r>
              <a:rPr b="1" spc="-1" dirty="0">
                <a:solidFill>
                  <a:srgbClr val="003399"/>
                </a:solidFill>
                <a:latin typeface="Arial"/>
              </a:rPr>
              <a:t/>
            </a:r>
            <a:br>
              <a:rPr b="1" spc="-1" dirty="0">
                <a:solidFill>
                  <a:srgbClr val="003399"/>
                </a:solidFill>
                <a:latin typeface="Arial"/>
              </a:rPr>
            </a:br>
            <a:r>
              <a:rPr lang="en-US" b="1" spc="-1" dirty="0">
                <a:solidFill>
                  <a:srgbClr val="003399"/>
                </a:solidFill>
                <a:latin typeface="Arial"/>
              </a:rPr>
              <a:t>(ΜΣΠ που σχετίζονται με την εργασία)</a:t>
            </a:r>
          </a:p>
          <a:p>
            <a:pPr>
              <a:lnSpc>
                <a:spcPct val="150000"/>
              </a:lnSpc>
              <a:spcBef>
                <a:spcPts val="451"/>
              </a:spcBef>
            </a:pPr>
            <a:endParaRPr lang="en-US" sz="2000" b="1" strike="noStrike" spc="-1" dirty="0">
              <a:solidFill>
                <a:srgbClr val="003399"/>
              </a:solidFill>
              <a:latin typeface="Arial"/>
            </a:endParaRPr>
          </a:p>
        </p:txBody>
      </p:sp>
      <p:pic>
        <p:nvPicPr>
          <p:cNvPr id="249" name="Picture 5"/>
          <p:cNvPicPr/>
          <p:nvPr/>
        </p:nvPicPr>
        <p:blipFill>
          <a:blip r:embed="rId2" cstate="print"/>
          <a:stretch/>
        </p:blipFill>
        <p:spPr>
          <a:xfrm>
            <a:off x="4500000" y="508820"/>
            <a:ext cx="4473000" cy="418896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 name="TextShape 1"/>
          <p:cNvSpPr txBox="1"/>
          <p:nvPr/>
        </p:nvSpPr>
        <p:spPr>
          <a:xfrm>
            <a:off x="522000" y="135000"/>
            <a:ext cx="7938000" cy="366840"/>
          </a:xfrm>
          <a:prstGeom prst="rect">
            <a:avLst/>
          </a:prstGeom>
          <a:noFill/>
          <a:ln>
            <a:noFill/>
          </a:ln>
        </p:spPr>
        <p:txBody>
          <a:bodyPr anchor="ctr"/>
          <a:lstStyle/>
          <a:p>
            <a:pPr>
              <a:lnSpc>
                <a:spcPct val="100000"/>
              </a:lnSpc>
            </a:pPr>
            <a:r>
              <a:rPr lang="en-US" sz="2200" b="1" strike="noStrike" spc="-1" dirty="0" err="1">
                <a:solidFill>
                  <a:srgbClr val="003399"/>
                </a:solidFill>
                <a:latin typeface="Arial"/>
              </a:rPr>
              <a:t>Ποι</a:t>
            </a:r>
            <a:r>
              <a:rPr lang="el-GR" sz="2200" b="1" strike="noStrike" spc="-1" dirty="0" smtClean="0">
                <a:solidFill>
                  <a:srgbClr val="003399"/>
                </a:solidFill>
                <a:latin typeface="Arial"/>
              </a:rPr>
              <a:t>ές</a:t>
            </a:r>
            <a:r>
              <a:rPr lang="en-US" sz="2200" b="1" strike="noStrike" spc="-1" dirty="0" smtClean="0">
                <a:solidFill>
                  <a:srgbClr val="003399"/>
                </a:solidFill>
                <a:latin typeface="Arial"/>
              </a:rPr>
              <a:t> </a:t>
            </a:r>
            <a:r>
              <a:rPr lang="en-US" sz="2200" b="1" strike="noStrike" spc="-1" dirty="0" err="1">
                <a:solidFill>
                  <a:srgbClr val="003399"/>
                </a:solidFill>
                <a:latin typeface="Arial"/>
              </a:rPr>
              <a:t>είν</a:t>
            </a:r>
            <a:r>
              <a:rPr lang="en-US" sz="2200" b="1" strike="noStrike" spc="-1" dirty="0">
                <a:solidFill>
                  <a:srgbClr val="003399"/>
                </a:solidFill>
                <a:latin typeface="Arial"/>
              </a:rPr>
              <a:t>αι </a:t>
            </a:r>
            <a:r>
              <a:rPr lang="el-GR" sz="2200" b="1" strike="noStrike" spc="-1" dirty="0">
                <a:solidFill>
                  <a:srgbClr val="003399"/>
                </a:solidFill>
                <a:latin typeface="Arial"/>
              </a:rPr>
              <a:t>οι επιπτώσεις </a:t>
            </a:r>
            <a:r>
              <a:rPr lang="en-US" sz="2200" b="1" strike="noStrike" spc="-1" dirty="0" err="1" smtClean="0">
                <a:solidFill>
                  <a:srgbClr val="003399"/>
                </a:solidFill>
                <a:latin typeface="Arial"/>
              </a:rPr>
              <a:t>των</a:t>
            </a:r>
            <a:r>
              <a:rPr lang="en-US" sz="2200" b="1" strike="noStrike" spc="-1" dirty="0" smtClean="0">
                <a:solidFill>
                  <a:srgbClr val="003399"/>
                </a:solidFill>
                <a:latin typeface="Arial"/>
              </a:rPr>
              <a:t> </a:t>
            </a:r>
            <a:r>
              <a:rPr lang="en-US" sz="2200" b="1" strike="noStrike" spc="-1" dirty="0">
                <a:solidFill>
                  <a:srgbClr val="003399"/>
                </a:solidFill>
                <a:latin typeface="Arial"/>
              </a:rPr>
              <a:t>χρόνιων ΜΣΠ;</a:t>
            </a:r>
            <a:endParaRPr lang="en-US" sz="2200" b="0" strike="noStrike" spc="-1" dirty="0">
              <a:solidFill>
                <a:srgbClr val="000000"/>
              </a:solidFill>
              <a:latin typeface="Arial"/>
            </a:endParaRPr>
          </a:p>
        </p:txBody>
      </p:sp>
      <p:sp>
        <p:nvSpPr>
          <p:cNvPr id="251" name="TextShape 2"/>
          <p:cNvSpPr txBox="1"/>
          <p:nvPr/>
        </p:nvSpPr>
        <p:spPr>
          <a:xfrm>
            <a:off x="984960" y="927578"/>
            <a:ext cx="7475040" cy="3497187"/>
          </a:xfrm>
          <a:prstGeom prst="rect">
            <a:avLst/>
          </a:prstGeom>
          <a:noFill/>
          <a:ln>
            <a:noFill/>
          </a:ln>
        </p:spPr>
        <p:txBody>
          <a:bodyPr/>
          <a:lstStyle/>
          <a:p>
            <a:pPr>
              <a:lnSpc>
                <a:spcPct val="100000"/>
              </a:lnSpc>
              <a:spcBef>
                <a:spcPts val="1200"/>
              </a:spcBef>
            </a:pPr>
            <a:r>
              <a:rPr lang="en-US" b="1" strike="noStrike" spc="-1" dirty="0" err="1">
                <a:solidFill>
                  <a:srgbClr val="003399"/>
                </a:solidFill>
                <a:latin typeface="Arial"/>
              </a:rPr>
              <a:t>Δυσκολί</a:t>
            </a:r>
            <a:r>
              <a:rPr lang="en-US" b="1" strike="noStrike" spc="-1" dirty="0">
                <a:solidFill>
                  <a:srgbClr val="003399"/>
                </a:solidFill>
                <a:latin typeface="Arial"/>
              </a:rPr>
              <a:t>α στην εκτέλεση ορισμένων καθηκόντων</a:t>
            </a:r>
          </a:p>
          <a:p>
            <a:pPr>
              <a:lnSpc>
                <a:spcPct val="100000"/>
              </a:lnSpc>
              <a:spcBef>
                <a:spcPts val="1200"/>
              </a:spcBef>
            </a:pPr>
            <a:r>
              <a:rPr lang="en-US" b="1" strike="noStrike" spc="-1" dirty="0" err="1">
                <a:solidFill>
                  <a:srgbClr val="003399"/>
                </a:solidFill>
                <a:latin typeface="Arial"/>
              </a:rPr>
              <a:t>Περιορισμ</a:t>
            </a:r>
            <a:r>
              <a:rPr lang="el-GR" b="1" strike="noStrike" spc="-1" dirty="0" smtClean="0">
                <a:solidFill>
                  <a:srgbClr val="003399"/>
                </a:solidFill>
                <a:latin typeface="Arial"/>
              </a:rPr>
              <a:t>οί</a:t>
            </a:r>
            <a:r>
              <a:rPr lang="es-ES" b="1" strike="noStrike" spc="-1" dirty="0" smtClean="0">
                <a:solidFill>
                  <a:srgbClr val="003399"/>
                </a:solidFill>
                <a:latin typeface="Arial"/>
              </a:rPr>
              <a:t> </a:t>
            </a:r>
            <a:r>
              <a:rPr lang="en-US" b="0" strike="noStrike" spc="-1" dirty="0" err="1" smtClean="0">
                <a:solidFill>
                  <a:srgbClr val="003399"/>
                </a:solidFill>
                <a:latin typeface="Arial"/>
              </a:rPr>
              <a:t>στις</a:t>
            </a:r>
            <a:r>
              <a:rPr lang="en-US" b="0" strike="noStrike" spc="-1" dirty="0" smtClean="0">
                <a:solidFill>
                  <a:srgbClr val="003399"/>
                </a:solidFill>
                <a:latin typeface="Arial"/>
              </a:rPr>
              <a:t> </a:t>
            </a:r>
            <a:r>
              <a:rPr lang="en-US" b="0" strike="noStrike" spc="-1" dirty="0">
                <a:solidFill>
                  <a:srgbClr val="003399"/>
                </a:solidFill>
                <a:latin typeface="Arial"/>
              </a:rPr>
              <a:t>κα</a:t>
            </a:r>
            <a:r>
              <a:rPr lang="en-US" b="0" strike="noStrike" spc="-1" dirty="0" err="1">
                <a:solidFill>
                  <a:srgbClr val="003399"/>
                </a:solidFill>
                <a:latin typeface="Arial"/>
              </a:rPr>
              <a:t>θημερινές</a:t>
            </a:r>
            <a:r>
              <a:rPr lang="en-US" b="0" strike="noStrike" spc="-1" dirty="0">
                <a:solidFill>
                  <a:srgbClr val="003399"/>
                </a:solidFill>
                <a:latin typeface="Arial"/>
              </a:rPr>
              <a:t> </a:t>
            </a:r>
            <a:r>
              <a:rPr lang="en-US" b="0" strike="noStrike" spc="-1" dirty="0" err="1">
                <a:solidFill>
                  <a:srgbClr val="003399"/>
                </a:solidFill>
                <a:latin typeface="Arial"/>
              </a:rPr>
              <a:t>δουλειές</a:t>
            </a:r>
            <a:r>
              <a:rPr lang="en-US" b="0" strike="noStrike" spc="-1" dirty="0">
                <a:solidFill>
                  <a:srgbClr val="003399"/>
                </a:solidFill>
                <a:latin typeface="Arial"/>
              </a:rPr>
              <a:t> </a:t>
            </a:r>
            <a:r>
              <a:rPr lang="en-US" b="0" strike="noStrike" spc="-1" dirty="0" err="1">
                <a:solidFill>
                  <a:srgbClr val="003399"/>
                </a:solidFill>
                <a:latin typeface="Arial"/>
              </a:rPr>
              <a:t>του</a:t>
            </a:r>
            <a:r>
              <a:rPr lang="en-US" b="0" strike="noStrike" spc="-1" dirty="0">
                <a:solidFill>
                  <a:srgbClr val="003399"/>
                </a:solidFill>
                <a:latin typeface="Arial"/>
              </a:rPr>
              <a:t> σπ</a:t>
            </a:r>
            <a:r>
              <a:rPr lang="en-US" b="0" strike="noStrike" spc="-1" dirty="0" err="1">
                <a:solidFill>
                  <a:srgbClr val="003399"/>
                </a:solidFill>
                <a:latin typeface="Arial"/>
              </a:rPr>
              <a:t>ιτιού</a:t>
            </a:r>
            <a:r>
              <a:rPr lang="en-US" b="0" strike="noStrike" spc="-1" dirty="0" smtClean="0">
                <a:solidFill>
                  <a:srgbClr val="003399"/>
                </a:solidFill>
                <a:latin typeface="Arial"/>
              </a:rPr>
              <a:t>,</a:t>
            </a:r>
            <a:r>
              <a:rPr lang="el-GR" b="0" strike="noStrike" spc="-1" dirty="0">
                <a:solidFill>
                  <a:srgbClr val="003399"/>
                </a:solidFill>
                <a:latin typeface="Arial"/>
              </a:rPr>
              <a:t/>
            </a:r>
            <a:br>
              <a:rPr lang="el-GR" b="0" strike="noStrike" spc="-1" dirty="0">
                <a:solidFill>
                  <a:srgbClr val="003399"/>
                </a:solidFill>
                <a:latin typeface="Arial"/>
              </a:rPr>
            </a:br>
            <a:r>
              <a:rPr lang="en-US" b="0" strike="noStrike" spc="-1" dirty="0" err="1">
                <a:solidFill>
                  <a:srgbClr val="003399"/>
                </a:solidFill>
                <a:latin typeface="Arial"/>
              </a:rPr>
              <a:t>στην</a:t>
            </a:r>
            <a:r>
              <a:rPr lang="en-US" b="0" strike="noStrike" spc="-1" dirty="0">
                <a:solidFill>
                  <a:srgbClr val="003399"/>
                </a:solidFill>
                <a:latin typeface="Arial"/>
              </a:rPr>
              <a:t> </a:t>
            </a:r>
            <a:r>
              <a:rPr lang="en-US" b="0" strike="noStrike" spc="-1" dirty="0" err="1">
                <a:solidFill>
                  <a:srgbClr val="003399"/>
                </a:solidFill>
                <a:latin typeface="Arial"/>
              </a:rPr>
              <a:t>εργ</a:t>
            </a:r>
            <a:r>
              <a:rPr lang="en-US" b="0" strike="noStrike" spc="-1" dirty="0">
                <a:solidFill>
                  <a:srgbClr val="003399"/>
                </a:solidFill>
                <a:latin typeface="Arial"/>
              </a:rPr>
              <a:t>ασία </a:t>
            </a:r>
            <a:r>
              <a:rPr lang="en-US" b="0" strike="noStrike" spc="-1" dirty="0" smtClean="0">
                <a:solidFill>
                  <a:srgbClr val="003399"/>
                </a:solidFill>
                <a:latin typeface="Arial"/>
              </a:rPr>
              <a:t>και</a:t>
            </a:r>
            <a:r>
              <a:rPr lang="en-US" b="0" strike="noStrike" spc="-1" dirty="0" smtClean="0">
                <a:solidFill>
                  <a:srgbClr val="D4502A"/>
                </a:solidFill>
                <a:latin typeface="Arial"/>
              </a:rPr>
              <a:t> </a:t>
            </a:r>
            <a:r>
              <a:rPr lang="en-US" b="0" strike="noStrike" spc="-1" dirty="0">
                <a:solidFill>
                  <a:srgbClr val="003399"/>
                </a:solidFill>
                <a:latin typeface="Arial"/>
              </a:rPr>
              <a:t>στις δραστηριότητες </a:t>
            </a:r>
            <a:r>
              <a:rPr lang="el-GR" b="0" strike="noStrike" spc="-1" dirty="0">
                <a:solidFill>
                  <a:srgbClr val="003399"/>
                </a:solidFill>
                <a:latin typeface="Arial"/>
              </a:rPr>
              <a:t>αναψυχής κατά τον ελεύθερο χρόνο</a:t>
            </a:r>
            <a:endParaRPr lang="en-US" strike="sngStrike" spc="-1" dirty="0">
              <a:solidFill>
                <a:srgbClr val="D4502A"/>
              </a:solidFill>
              <a:latin typeface="Arial"/>
            </a:endParaRPr>
          </a:p>
          <a:p>
            <a:pPr>
              <a:lnSpc>
                <a:spcPct val="100000"/>
              </a:lnSpc>
              <a:spcBef>
                <a:spcPts val="1200"/>
              </a:spcBef>
            </a:pPr>
            <a:r>
              <a:rPr lang="en-US" b="0" strike="noStrike" spc="-1" dirty="0" err="1">
                <a:solidFill>
                  <a:srgbClr val="003399"/>
                </a:solidFill>
                <a:latin typeface="Arial"/>
              </a:rPr>
              <a:t>Συχνά</a:t>
            </a:r>
            <a:r>
              <a:rPr lang="en-US" b="1" strike="noStrike" spc="-1" dirty="0">
                <a:solidFill>
                  <a:srgbClr val="003399"/>
                </a:solidFill>
                <a:latin typeface="Arial"/>
              </a:rPr>
              <a:t> ακα</a:t>
            </a:r>
            <a:r>
              <a:rPr lang="en-US" b="1" strike="noStrike" spc="-1" dirty="0" err="1">
                <a:solidFill>
                  <a:srgbClr val="003399"/>
                </a:solidFill>
                <a:latin typeface="Arial"/>
              </a:rPr>
              <a:t>μψί</a:t>
            </a:r>
            <a:r>
              <a:rPr lang="en-US" b="1" strike="noStrike" spc="-1" dirty="0">
                <a:solidFill>
                  <a:srgbClr val="003399"/>
                </a:solidFill>
                <a:latin typeface="Arial"/>
              </a:rPr>
              <a:t>α</a:t>
            </a:r>
          </a:p>
          <a:p>
            <a:pPr>
              <a:lnSpc>
                <a:spcPct val="100000"/>
              </a:lnSpc>
              <a:spcBef>
                <a:spcPts val="1200"/>
              </a:spcBef>
            </a:pPr>
            <a:r>
              <a:rPr lang="en-US" b="1" strike="noStrike" spc="-1" dirty="0" err="1">
                <a:solidFill>
                  <a:srgbClr val="003399"/>
                </a:solidFill>
                <a:latin typeface="Arial"/>
              </a:rPr>
              <a:t>Κούρ</a:t>
            </a:r>
            <a:r>
              <a:rPr lang="en-US" b="1" strike="noStrike" spc="-1" dirty="0">
                <a:solidFill>
                  <a:srgbClr val="003399"/>
                </a:solidFill>
                <a:latin typeface="Arial"/>
              </a:rPr>
              <a:t>αση</a:t>
            </a:r>
            <a:r>
              <a:rPr lang="en-US" b="0" strike="noStrike" spc="-1" dirty="0">
                <a:solidFill>
                  <a:srgbClr val="003399"/>
                </a:solidFill>
                <a:latin typeface="Arial"/>
              </a:rPr>
              <a:t> και </a:t>
            </a:r>
            <a:r>
              <a:rPr lang="en-US" b="1" strike="noStrike" spc="-1" dirty="0">
                <a:solidFill>
                  <a:srgbClr val="003399"/>
                </a:solidFill>
                <a:latin typeface="Arial"/>
              </a:rPr>
              <a:t>κόπωση</a:t>
            </a:r>
            <a:r>
              <a:rPr lang="en-US" b="0" strike="noStrike" spc="-1" dirty="0">
                <a:solidFill>
                  <a:srgbClr val="003399"/>
                </a:solidFill>
                <a:latin typeface="Arial"/>
              </a:rPr>
              <a:t> σε περίπτωση διαταραχής του ύπνου</a:t>
            </a:r>
            <a:endParaRPr lang="en-US" b="1" strike="noStrike" spc="-1" dirty="0">
              <a:solidFill>
                <a:srgbClr val="003399"/>
              </a:solidFill>
              <a:latin typeface="Arial"/>
            </a:endParaRPr>
          </a:p>
          <a:p>
            <a:pPr>
              <a:lnSpc>
                <a:spcPct val="100000"/>
              </a:lnSpc>
              <a:spcBef>
                <a:spcPts val="1200"/>
              </a:spcBef>
            </a:pPr>
            <a:r>
              <a:rPr lang="en-US" b="0" strike="noStrike" spc="-1" dirty="0">
                <a:solidFill>
                  <a:srgbClr val="003399"/>
                </a:solidFill>
                <a:latin typeface="Arial"/>
              </a:rPr>
              <a:t>Ο π</a:t>
            </a:r>
            <a:r>
              <a:rPr lang="en-US" b="0" strike="noStrike" spc="-1" dirty="0" err="1">
                <a:solidFill>
                  <a:srgbClr val="003399"/>
                </a:solidFill>
                <a:latin typeface="Arial"/>
              </a:rPr>
              <a:t>όνος</a:t>
            </a:r>
            <a:r>
              <a:rPr lang="en-US" b="0" strike="noStrike" spc="-1" dirty="0">
                <a:solidFill>
                  <a:srgbClr val="003399"/>
                </a:solidFill>
                <a:latin typeface="Arial"/>
              </a:rPr>
              <a:t> </a:t>
            </a:r>
            <a:r>
              <a:rPr lang="en-US" b="1" strike="noStrike" spc="-1" dirty="0" err="1">
                <a:solidFill>
                  <a:srgbClr val="003399"/>
                </a:solidFill>
                <a:latin typeface="Arial"/>
              </a:rPr>
              <a:t>δεν</a:t>
            </a:r>
            <a:r>
              <a:rPr lang="en-US" b="1" strike="noStrike" spc="-1" dirty="0">
                <a:solidFill>
                  <a:srgbClr val="003399"/>
                </a:solidFill>
                <a:latin typeface="Arial"/>
              </a:rPr>
              <a:t> </a:t>
            </a:r>
            <a:r>
              <a:rPr lang="en-US" b="1" strike="noStrike" spc="-1" dirty="0" err="1">
                <a:solidFill>
                  <a:srgbClr val="003399"/>
                </a:solidFill>
                <a:latin typeface="Arial"/>
              </a:rPr>
              <a:t>είν</a:t>
            </a:r>
            <a:r>
              <a:rPr lang="en-US" b="1" strike="noStrike" spc="-1" dirty="0">
                <a:solidFill>
                  <a:srgbClr val="003399"/>
                </a:solidFill>
                <a:latin typeface="Arial"/>
              </a:rPr>
              <a:t>αι ορατός</a:t>
            </a:r>
            <a:endParaRPr lang="el-GR" b="1" strike="noStrike" spc="-1" dirty="0">
              <a:solidFill>
                <a:srgbClr val="003399"/>
              </a:solidFill>
              <a:latin typeface="Arial"/>
            </a:endParaRPr>
          </a:p>
          <a:p>
            <a:pPr>
              <a:spcBef>
                <a:spcPts val="1200"/>
              </a:spcBef>
            </a:pPr>
            <a:r>
              <a:rPr lang="en-US" b="0" strike="noStrike" spc="-1" dirty="0" err="1">
                <a:solidFill>
                  <a:srgbClr val="003399"/>
                </a:solidFill>
                <a:latin typeface="Arial"/>
              </a:rPr>
              <a:t>Ακόμ</a:t>
            </a:r>
            <a:r>
              <a:rPr lang="en-US" b="0" strike="noStrike" spc="-1" dirty="0">
                <a:solidFill>
                  <a:srgbClr val="003399"/>
                </a:solidFill>
                <a:latin typeface="Arial"/>
              </a:rPr>
              <a:t>α και ο λιγότερο έντονος πόνος μπορεί να είναι </a:t>
            </a:r>
            <a:r>
              <a:rPr lang="en-US" b="1" strike="noStrike" spc="-1" dirty="0">
                <a:solidFill>
                  <a:srgbClr val="003399"/>
                </a:solidFill>
                <a:latin typeface="Arial"/>
              </a:rPr>
              <a:t>επίμονος</a:t>
            </a:r>
            <a:r>
              <a:rPr lang="en-US" b="0" strike="noStrike" spc="-1" dirty="0">
                <a:solidFill>
                  <a:srgbClr val="003399"/>
                </a:solidFill>
                <a:latin typeface="Arial"/>
              </a:rPr>
              <a:t> και </a:t>
            </a:r>
            <a:r>
              <a:rPr lang="en-US" b="1" strike="noStrike" spc="-1" dirty="0">
                <a:solidFill>
                  <a:srgbClr val="003399"/>
                </a:solidFill>
                <a:latin typeface="Arial"/>
              </a:rPr>
              <a:t>εξαντλητικός</a:t>
            </a:r>
          </a:p>
          <a:p>
            <a:pPr>
              <a:lnSpc>
                <a:spcPct val="100000"/>
              </a:lnSpc>
              <a:spcBef>
                <a:spcPts val="337"/>
              </a:spcBef>
            </a:pPr>
            <a:endParaRPr lang="en-US" sz="2000" b="1" strike="noStrike" spc="-1" dirty="0">
              <a:solidFill>
                <a:srgbClr val="003399"/>
              </a:solidFill>
              <a:latin typeface="Arial"/>
            </a:endParaRPr>
          </a:p>
          <a:p>
            <a:pPr marL="85680">
              <a:lnSpc>
                <a:spcPct val="100000"/>
              </a:lnSpc>
              <a:spcBef>
                <a:spcPts val="337"/>
              </a:spcBef>
            </a:pPr>
            <a:endParaRPr lang="en-US" sz="2000" b="1" strike="noStrike" spc="-1" dirty="0">
              <a:solidFill>
                <a:srgbClr val="003399"/>
              </a:solidFill>
              <a:latin typeface="Arial"/>
            </a:endParaRPr>
          </a:p>
          <a:p>
            <a:pPr>
              <a:lnSpc>
                <a:spcPct val="100000"/>
              </a:lnSpc>
              <a:spcBef>
                <a:spcPts val="337"/>
              </a:spcBef>
            </a:pPr>
            <a:endParaRPr lang="en-US" sz="2000" b="1" strike="noStrike" spc="-1" dirty="0">
              <a:solidFill>
                <a:srgbClr val="003399"/>
              </a:solidFill>
              <a:latin typeface="Arial"/>
            </a:endParaRPr>
          </a:p>
        </p:txBody>
      </p:sp>
      <p:pic>
        <p:nvPicPr>
          <p:cNvPr id="252" name="Picture 3"/>
          <p:cNvPicPr/>
          <p:nvPr/>
        </p:nvPicPr>
        <p:blipFill>
          <a:blip r:embed="rId2" cstate="print"/>
          <a:stretch/>
        </p:blipFill>
        <p:spPr>
          <a:xfrm>
            <a:off x="636392" y="2770381"/>
            <a:ext cx="287640" cy="287640"/>
          </a:xfrm>
          <a:prstGeom prst="rect">
            <a:avLst/>
          </a:prstGeom>
          <a:ln>
            <a:noFill/>
          </a:ln>
        </p:spPr>
      </p:pic>
      <p:pic>
        <p:nvPicPr>
          <p:cNvPr id="253" name="Picture 4"/>
          <p:cNvPicPr/>
          <p:nvPr/>
        </p:nvPicPr>
        <p:blipFill>
          <a:blip r:embed="rId3" cstate="print"/>
          <a:stretch/>
        </p:blipFill>
        <p:spPr>
          <a:xfrm>
            <a:off x="623776" y="3229336"/>
            <a:ext cx="287640" cy="210940"/>
          </a:xfrm>
          <a:prstGeom prst="rect">
            <a:avLst/>
          </a:prstGeom>
          <a:ln>
            <a:noFill/>
          </a:ln>
        </p:spPr>
      </p:pic>
      <p:pic>
        <p:nvPicPr>
          <p:cNvPr id="254" name="Picture 6"/>
          <p:cNvPicPr/>
          <p:nvPr/>
        </p:nvPicPr>
        <p:blipFill>
          <a:blip r:embed="rId4" cstate="print"/>
          <a:stretch/>
        </p:blipFill>
        <p:spPr>
          <a:xfrm>
            <a:off x="607680" y="927060"/>
            <a:ext cx="287640" cy="278280"/>
          </a:xfrm>
          <a:prstGeom prst="rect">
            <a:avLst/>
          </a:prstGeom>
          <a:ln w="19080">
            <a:noFill/>
          </a:ln>
        </p:spPr>
      </p:pic>
      <p:pic>
        <p:nvPicPr>
          <p:cNvPr id="255" name="Picture 7"/>
          <p:cNvPicPr/>
          <p:nvPr/>
        </p:nvPicPr>
        <p:blipFill>
          <a:blip r:embed="rId5" cstate="print"/>
          <a:stretch/>
        </p:blipFill>
        <p:spPr>
          <a:xfrm>
            <a:off x="611640" y="2400993"/>
            <a:ext cx="287640" cy="287640"/>
          </a:xfrm>
          <a:prstGeom prst="rect">
            <a:avLst/>
          </a:prstGeom>
          <a:ln w="12600">
            <a:noFill/>
          </a:ln>
        </p:spPr>
      </p:pic>
      <p:pic>
        <p:nvPicPr>
          <p:cNvPr id="256" name="Picture 8"/>
          <p:cNvPicPr/>
          <p:nvPr/>
        </p:nvPicPr>
        <p:blipFill>
          <a:blip r:embed="rId6" cstate="print"/>
          <a:stretch/>
        </p:blipFill>
        <p:spPr>
          <a:xfrm>
            <a:off x="607680" y="1389811"/>
            <a:ext cx="287640" cy="287640"/>
          </a:xfrm>
          <a:prstGeom prst="rect">
            <a:avLst/>
          </a:prstGeom>
          <a:ln>
            <a:noFill/>
          </a:ln>
        </p:spPr>
      </p:pic>
      <p:pic>
        <p:nvPicPr>
          <p:cNvPr id="11" name="Picture 4">
            <a:extLst>
              <a:ext uri="{FF2B5EF4-FFF2-40B4-BE49-F238E27FC236}">
                <a16:creationId xmlns:a16="http://schemas.microsoft.com/office/drawing/2014/main" id="{C73B9316-854F-4A62-82FA-4F0C3EC65AFB}"/>
              </a:ext>
            </a:extLst>
          </p:cNvPr>
          <p:cNvPicPr/>
          <p:nvPr/>
        </p:nvPicPr>
        <p:blipFill>
          <a:blip r:embed="rId3" cstate="print"/>
          <a:stretch/>
        </p:blipFill>
        <p:spPr>
          <a:xfrm>
            <a:off x="627319" y="3693619"/>
            <a:ext cx="287640" cy="21094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 name="TextShape 1"/>
          <p:cNvSpPr txBox="1"/>
          <p:nvPr/>
        </p:nvSpPr>
        <p:spPr>
          <a:xfrm>
            <a:off x="590375" y="322375"/>
            <a:ext cx="7938000" cy="430236"/>
          </a:xfrm>
          <a:prstGeom prst="rect">
            <a:avLst/>
          </a:prstGeom>
          <a:noFill/>
          <a:ln>
            <a:noFill/>
          </a:ln>
        </p:spPr>
        <p:txBody>
          <a:bodyPr anchor="ctr"/>
          <a:lstStyle/>
          <a:p>
            <a:r>
              <a:rPr lang="en-US" sz="2200" b="1" strike="noStrike" spc="-1" dirty="0" err="1">
                <a:solidFill>
                  <a:srgbClr val="003399"/>
                </a:solidFill>
                <a:latin typeface="Arial"/>
              </a:rPr>
              <a:t>Ποι</a:t>
            </a:r>
            <a:r>
              <a:rPr lang="el-GR" sz="2200" b="1" strike="noStrike" spc="-1" dirty="0" smtClean="0">
                <a:solidFill>
                  <a:srgbClr val="003399"/>
                </a:solidFill>
                <a:latin typeface="Arial"/>
              </a:rPr>
              <a:t>ές</a:t>
            </a:r>
            <a:r>
              <a:rPr lang="es-ES" sz="2200" b="1" strike="noStrike" spc="-1" dirty="0" smtClean="0">
                <a:solidFill>
                  <a:srgbClr val="003399"/>
                </a:solidFill>
                <a:latin typeface="Arial"/>
              </a:rPr>
              <a:t> </a:t>
            </a:r>
            <a:r>
              <a:rPr lang="en-US" sz="2200" b="1" strike="noStrike" spc="-1" dirty="0" err="1" smtClean="0">
                <a:solidFill>
                  <a:srgbClr val="003399"/>
                </a:solidFill>
                <a:latin typeface="Arial"/>
              </a:rPr>
              <a:t>είν</a:t>
            </a:r>
            <a:r>
              <a:rPr lang="en-US" sz="2200" b="1" strike="noStrike" spc="-1" dirty="0" smtClean="0">
                <a:solidFill>
                  <a:srgbClr val="003399"/>
                </a:solidFill>
                <a:latin typeface="Arial"/>
              </a:rPr>
              <a:t>αι </a:t>
            </a:r>
            <a:r>
              <a:rPr lang="el-GR" sz="2200" b="1" strike="noStrike" spc="-1" dirty="0">
                <a:solidFill>
                  <a:srgbClr val="003399"/>
                </a:solidFill>
                <a:latin typeface="Arial"/>
              </a:rPr>
              <a:t>οι επιπτώσεις </a:t>
            </a:r>
            <a:r>
              <a:rPr lang="en-US" sz="2200" b="1" strike="noStrike" spc="-1" dirty="0" err="1" smtClean="0">
                <a:solidFill>
                  <a:srgbClr val="003399"/>
                </a:solidFill>
                <a:latin typeface="Arial"/>
              </a:rPr>
              <a:t>των</a:t>
            </a:r>
            <a:r>
              <a:rPr lang="en-US" sz="2200" b="1" strike="noStrike" spc="-1" dirty="0" smtClean="0">
                <a:solidFill>
                  <a:srgbClr val="003399"/>
                </a:solidFill>
                <a:latin typeface="Arial"/>
              </a:rPr>
              <a:t> </a:t>
            </a:r>
            <a:r>
              <a:rPr lang="en-US" sz="2200" b="1" strike="noStrike" spc="-1" dirty="0">
                <a:solidFill>
                  <a:srgbClr val="003399"/>
                </a:solidFill>
                <a:latin typeface="Arial"/>
              </a:rPr>
              <a:t>χρόνιων ΜΣΠ;</a:t>
            </a:r>
            <a:endParaRPr lang="en-US" sz="2200" b="0" strike="noStrike" spc="-1" dirty="0">
              <a:solidFill>
                <a:srgbClr val="000000"/>
              </a:solidFill>
              <a:latin typeface="Arial"/>
            </a:endParaRPr>
          </a:p>
          <a:p>
            <a:pPr>
              <a:lnSpc>
                <a:spcPct val="100000"/>
              </a:lnSpc>
            </a:pPr>
            <a:endParaRPr lang="en-US" sz="2400" b="0" strike="noStrike" spc="-1" dirty="0">
              <a:solidFill>
                <a:srgbClr val="000000"/>
              </a:solidFill>
              <a:latin typeface="Arial"/>
            </a:endParaRPr>
          </a:p>
        </p:txBody>
      </p:sp>
      <p:sp>
        <p:nvSpPr>
          <p:cNvPr id="258" name="TextShape 2"/>
          <p:cNvSpPr txBox="1"/>
          <p:nvPr/>
        </p:nvSpPr>
        <p:spPr>
          <a:xfrm>
            <a:off x="984960" y="1044942"/>
            <a:ext cx="7403040" cy="3013920"/>
          </a:xfrm>
          <a:prstGeom prst="rect">
            <a:avLst/>
          </a:prstGeom>
          <a:noFill/>
          <a:ln>
            <a:noFill/>
          </a:ln>
        </p:spPr>
        <p:txBody>
          <a:bodyPr/>
          <a:lstStyle/>
          <a:p>
            <a:pPr>
              <a:lnSpc>
                <a:spcPct val="100000"/>
              </a:lnSpc>
              <a:spcBef>
                <a:spcPts val="1800"/>
              </a:spcBef>
            </a:pPr>
            <a:r>
              <a:rPr lang="en-US" b="0" strike="noStrike" spc="-1" dirty="0">
                <a:solidFill>
                  <a:srgbClr val="003399"/>
                </a:solidFill>
                <a:latin typeface="Arial"/>
              </a:rPr>
              <a:t>Ο π</a:t>
            </a:r>
            <a:r>
              <a:rPr lang="en-US" b="0" strike="noStrike" spc="-1" dirty="0" err="1">
                <a:solidFill>
                  <a:srgbClr val="003399"/>
                </a:solidFill>
                <a:latin typeface="Arial"/>
              </a:rPr>
              <a:t>όνος</a:t>
            </a:r>
            <a:r>
              <a:rPr lang="en-US" b="0" strike="noStrike" spc="-1" dirty="0">
                <a:solidFill>
                  <a:srgbClr val="003399"/>
                </a:solidFill>
                <a:latin typeface="Arial"/>
              </a:rPr>
              <a:t> μπ</a:t>
            </a:r>
            <a:r>
              <a:rPr lang="en-US" b="0" strike="noStrike" spc="-1" dirty="0" err="1">
                <a:solidFill>
                  <a:srgbClr val="003399"/>
                </a:solidFill>
                <a:latin typeface="Arial"/>
              </a:rPr>
              <a:t>ορεί</a:t>
            </a:r>
            <a:r>
              <a:rPr lang="en-US" b="0" strike="noStrike" spc="-1" dirty="0">
                <a:solidFill>
                  <a:srgbClr val="003399"/>
                </a:solidFill>
                <a:latin typeface="Arial"/>
              </a:rPr>
              <a:t> να </a:t>
            </a:r>
            <a:r>
              <a:rPr lang="en-US" b="0" strike="noStrike" spc="-1" dirty="0" err="1">
                <a:solidFill>
                  <a:srgbClr val="003399"/>
                </a:solidFill>
                <a:latin typeface="Arial"/>
              </a:rPr>
              <a:t>είν</a:t>
            </a:r>
            <a:r>
              <a:rPr lang="en-US" b="0" strike="noStrike" spc="-1" dirty="0">
                <a:solidFill>
                  <a:srgbClr val="003399"/>
                </a:solidFill>
                <a:latin typeface="Arial"/>
              </a:rPr>
              <a:t>αι </a:t>
            </a:r>
            <a:r>
              <a:rPr lang="en-US" b="1" strike="noStrike" spc="-1" dirty="0">
                <a:solidFill>
                  <a:srgbClr val="003399"/>
                </a:solidFill>
                <a:latin typeface="Arial"/>
              </a:rPr>
              <a:t>απρόβλεπτος</a:t>
            </a:r>
            <a:r>
              <a:rPr lang="en-US" b="0" strike="noStrike" spc="-1" dirty="0">
                <a:solidFill>
                  <a:srgbClr val="003399"/>
                </a:solidFill>
                <a:latin typeface="Arial"/>
              </a:rPr>
              <a:t> και ορισμένες παθήσεις </a:t>
            </a:r>
            <a:r>
              <a:rPr lang="en-US" strike="sngStrike" spc="-1" dirty="0" smtClean="0">
                <a:solidFill>
                  <a:srgbClr val="D4502A"/>
                </a:solidFill>
                <a:latin typeface="Arial"/>
              </a:rPr>
              <a:t> </a:t>
            </a:r>
            <a:r>
              <a:rPr lang="en-US" b="0" strike="noStrike" spc="-1" dirty="0">
                <a:solidFill>
                  <a:srgbClr val="003399"/>
                </a:solidFill>
                <a:latin typeface="Arial"/>
              </a:rPr>
              <a:t>μεταβ</a:t>
            </a:r>
            <a:r>
              <a:rPr lang="el-GR" b="0" strike="noStrike" spc="-1" dirty="0" smtClean="0">
                <a:solidFill>
                  <a:srgbClr val="003399"/>
                </a:solidFill>
                <a:latin typeface="Arial"/>
              </a:rPr>
              <a:t>άλλονται</a:t>
            </a:r>
            <a:r>
              <a:rPr lang="en-US" b="0" strike="noStrike" spc="-1" dirty="0" smtClean="0">
                <a:solidFill>
                  <a:srgbClr val="003399"/>
                </a:solidFill>
                <a:latin typeface="Arial"/>
              </a:rPr>
              <a:t>, </a:t>
            </a:r>
            <a:r>
              <a:rPr lang="en-US" b="0" strike="noStrike" spc="-1" dirty="0">
                <a:solidFill>
                  <a:srgbClr val="003399"/>
                </a:solidFill>
                <a:latin typeface="Arial"/>
              </a:rPr>
              <a:t>παρουσιάζοντας εξάρσεις, που σημαίνει ότι υπάρχουν καλύτερες και χειρότερες μέρες</a:t>
            </a:r>
            <a:endParaRPr lang="en-US" b="1" strike="noStrike" spc="-1" dirty="0">
              <a:solidFill>
                <a:srgbClr val="003399"/>
              </a:solidFill>
              <a:latin typeface="Arial"/>
            </a:endParaRPr>
          </a:p>
          <a:p>
            <a:pPr>
              <a:lnSpc>
                <a:spcPct val="100000"/>
              </a:lnSpc>
              <a:spcBef>
                <a:spcPts val="1800"/>
              </a:spcBef>
            </a:pPr>
            <a:r>
              <a:rPr lang="el-GR" b="0" strike="noStrike" spc="-1" dirty="0">
                <a:solidFill>
                  <a:srgbClr val="003399"/>
                </a:solidFill>
                <a:latin typeface="Arial"/>
              </a:rPr>
              <a:t>Οι ασθενείς </a:t>
            </a:r>
            <a:r>
              <a:rPr lang="en-US" b="0" strike="noStrike" spc="-1" dirty="0" smtClean="0">
                <a:solidFill>
                  <a:srgbClr val="003399"/>
                </a:solidFill>
                <a:latin typeface="Arial"/>
              </a:rPr>
              <a:t>απ</a:t>
            </a:r>
            <a:r>
              <a:rPr lang="en-US" b="0" strike="noStrike" spc="-1" dirty="0" err="1" smtClean="0">
                <a:solidFill>
                  <a:srgbClr val="003399"/>
                </a:solidFill>
                <a:latin typeface="Arial"/>
              </a:rPr>
              <a:t>ογοητεύ</a:t>
            </a:r>
            <a:r>
              <a:rPr lang="el-GR" b="0" strike="noStrike" spc="-1" dirty="0" smtClean="0">
                <a:solidFill>
                  <a:srgbClr val="003399"/>
                </a:solidFill>
                <a:latin typeface="Arial"/>
              </a:rPr>
              <a:t>ονται</a:t>
            </a:r>
            <a:r>
              <a:rPr lang="es-ES" b="0" strike="noStrike" spc="-1" dirty="0" smtClean="0">
                <a:solidFill>
                  <a:srgbClr val="003399"/>
                </a:solidFill>
                <a:latin typeface="Arial"/>
              </a:rPr>
              <a:t> </a:t>
            </a:r>
            <a:r>
              <a:rPr lang="en-US" b="0" strike="noStrike" spc="-1" dirty="0" smtClean="0">
                <a:solidFill>
                  <a:srgbClr val="003399"/>
                </a:solidFill>
                <a:latin typeface="Arial"/>
              </a:rPr>
              <a:t>από </a:t>
            </a:r>
            <a:r>
              <a:rPr lang="en-US" b="1" strike="noStrike" spc="-1" dirty="0">
                <a:solidFill>
                  <a:srgbClr val="003399"/>
                </a:solidFill>
                <a:latin typeface="Arial"/>
              </a:rPr>
              <a:t>τη </a:t>
            </a:r>
            <a:r>
              <a:rPr lang="en-US" b="1" strike="noStrike" spc="-1" dirty="0" err="1">
                <a:solidFill>
                  <a:srgbClr val="003399"/>
                </a:solidFill>
                <a:latin typeface="Arial"/>
              </a:rPr>
              <a:t>δυσ</a:t>
            </a:r>
            <a:r>
              <a:rPr lang="en-US" b="1" strike="noStrike" spc="-1" dirty="0">
                <a:solidFill>
                  <a:srgbClr val="003399"/>
                </a:solidFill>
                <a:latin typeface="Arial"/>
              </a:rPr>
              <a:t>πιστία </a:t>
            </a:r>
            <a:r>
              <a:rPr lang="el-GR" b="1" strike="noStrike" spc="-1" dirty="0" smtClean="0">
                <a:solidFill>
                  <a:srgbClr val="003399"/>
                </a:solidFill>
                <a:latin typeface="Arial"/>
              </a:rPr>
              <a:t/>
            </a:r>
            <a:br>
              <a:rPr lang="el-GR" b="1" strike="noStrike" spc="-1" dirty="0" smtClean="0">
                <a:solidFill>
                  <a:srgbClr val="003399"/>
                </a:solidFill>
                <a:latin typeface="Arial"/>
              </a:rPr>
            </a:br>
            <a:r>
              <a:rPr lang="en-US" b="1" strike="noStrike" spc="-1" dirty="0" err="1" smtClean="0">
                <a:solidFill>
                  <a:srgbClr val="003399"/>
                </a:solidFill>
                <a:latin typeface="Arial"/>
              </a:rPr>
              <a:t>των</a:t>
            </a:r>
            <a:r>
              <a:rPr lang="en-US" b="1" strike="noStrike" spc="-1" dirty="0" smtClean="0">
                <a:solidFill>
                  <a:srgbClr val="003399"/>
                </a:solidFill>
                <a:latin typeface="Arial"/>
              </a:rPr>
              <a:t> </a:t>
            </a:r>
            <a:r>
              <a:rPr lang="en-US" b="1" strike="noStrike" spc="-1" dirty="0">
                <a:solidFill>
                  <a:srgbClr val="003399"/>
                </a:solidFill>
                <a:latin typeface="Arial"/>
              </a:rPr>
              <a:t>άλλων</a:t>
            </a:r>
          </a:p>
          <a:p>
            <a:pPr>
              <a:lnSpc>
                <a:spcPct val="100000"/>
              </a:lnSpc>
              <a:spcBef>
                <a:spcPts val="1800"/>
              </a:spcBef>
            </a:pPr>
            <a:r>
              <a:rPr lang="en-US" b="1" strike="noStrike" spc="-1" dirty="0" err="1">
                <a:solidFill>
                  <a:srgbClr val="003399"/>
                </a:solidFill>
                <a:latin typeface="Arial"/>
              </a:rPr>
              <a:t>Φό</a:t>
            </a:r>
            <a:r>
              <a:rPr lang="en-US" b="1" strike="noStrike" spc="-1" dirty="0">
                <a:solidFill>
                  <a:srgbClr val="003399"/>
                </a:solidFill>
                <a:latin typeface="Arial"/>
              </a:rPr>
              <a:t>βος</a:t>
            </a:r>
            <a:r>
              <a:rPr lang="en-US" b="0" strike="noStrike" spc="-1" dirty="0">
                <a:solidFill>
                  <a:srgbClr val="003399"/>
                </a:solidFill>
                <a:latin typeface="Arial"/>
              </a:rPr>
              <a:t> για το μέλλον: Θα επιδεινωθεί; Θα χάσω τη δουλειά μου;</a:t>
            </a:r>
            <a:endParaRPr lang="en-US" b="1" strike="noStrike" spc="-1" dirty="0">
              <a:solidFill>
                <a:srgbClr val="003399"/>
              </a:solidFill>
              <a:latin typeface="Arial"/>
            </a:endParaRPr>
          </a:p>
          <a:p>
            <a:pPr>
              <a:lnSpc>
                <a:spcPct val="100000"/>
              </a:lnSpc>
              <a:spcBef>
                <a:spcPts val="1800"/>
              </a:spcBef>
            </a:pPr>
            <a:r>
              <a:rPr lang="en-US" b="1" strike="noStrike" spc="-1" dirty="0" err="1">
                <a:solidFill>
                  <a:srgbClr val="003399"/>
                </a:solidFill>
                <a:latin typeface="Arial"/>
              </a:rPr>
              <a:t>Το</a:t>
            </a:r>
            <a:r>
              <a:rPr lang="en-US" b="1" strike="noStrike" spc="-1" dirty="0">
                <a:solidFill>
                  <a:srgbClr val="003399"/>
                </a:solidFill>
                <a:latin typeface="Arial"/>
              </a:rPr>
              <a:t> </a:t>
            </a:r>
            <a:r>
              <a:rPr lang="en-US" b="1" strike="noStrike" spc="-1" dirty="0" err="1">
                <a:solidFill>
                  <a:srgbClr val="003399"/>
                </a:solidFill>
                <a:latin typeface="Arial"/>
              </a:rPr>
              <a:t>άγχος</a:t>
            </a:r>
            <a:r>
              <a:rPr lang="en-US" b="0" strike="noStrike" spc="-1" dirty="0">
                <a:solidFill>
                  <a:srgbClr val="003399"/>
                </a:solidFill>
                <a:latin typeface="Arial"/>
              </a:rPr>
              <a:t>, η α</a:t>
            </a:r>
            <a:r>
              <a:rPr lang="en-US" b="0" strike="noStrike" spc="-1" dirty="0" err="1">
                <a:solidFill>
                  <a:srgbClr val="003399"/>
                </a:solidFill>
                <a:latin typeface="Arial"/>
              </a:rPr>
              <a:t>νησυχί</a:t>
            </a:r>
            <a:r>
              <a:rPr lang="en-US" b="0" strike="noStrike" spc="-1" dirty="0">
                <a:solidFill>
                  <a:srgbClr val="003399"/>
                </a:solidFill>
                <a:latin typeface="Arial"/>
              </a:rPr>
              <a:t>α ή η κατάθλιψη καθιστούν πιο δύσκολη την αγνόηση του πόνου</a:t>
            </a:r>
            <a:endParaRPr lang="en-US" b="1" strike="noStrike" spc="-1" dirty="0">
              <a:solidFill>
                <a:srgbClr val="003399"/>
              </a:solidFill>
              <a:latin typeface="Arial"/>
            </a:endParaRPr>
          </a:p>
          <a:p>
            <a:pPr marL="85680">
              <a:lnSpc>
                <a:spcPct val="100000"/>
              </a:lnSpc>
              <a:spcBef>
                <a:spcPts val="337"/>
              </a:spcBef>
            </a:pPr>
            <a:endParaRPr lang="en-US" sz="2000" b="1" strike="noStrike" spc="-1" dirty="0">
              <a:solidFill>
                <a:srgbClr val="003399"/>
              </a:solidFill>
              <a:latin typeface="Arial"/>
            </a:endParaRPr>
          </a:p>
          <a:p>
            <a:pPr>
              <a:lnSpc>
                <a:spcPct val="100000"/>
              </a:lnSpc>
              <a:spcBef>
                <a:spcPts val="337"/>
              </a:spcBef>
            </a:pPr>
            <a:endParaRPr lang="en-US" sz="2000" b="1" strike="noStrike" spc="-1" dirty="0">
              <a:solidFill>
                <a:srgbClr val="003399"/>
              </a:solidFill>
              <a:latin typeface="Arial"/>
            </a:endParaRPr>
          </a:p>
        </p:txBody>
      </p:sp>
      <p:pic>
        <p:nvPicPr>
          <p:cNvPr id="259" name="Picture 5"/>
          <p:cNvPicPr/>
          <p:nvPr/>
        </p:nvPicPr>
        <p:blipFill>
          <a:blip r:embed="rId2" cstate="print"/>
          <a:stretch/>
        </p:blipFill>
        <p:spPr>
          <a:xfrm>
            <a:off x="611640" y="2117068"/>
            <a:ext cx="287640" cy="287640"/>
          </a:xfrm>
          <a:prstGeom prst="rect">
            <a:avLst/>
          </a:prstGeom>
          <a:ln>
            <a:noFill/>
          </a:ln>
        </p:spPr>
      </p:pic>
      <p:pic>
        <p:nvPicPr>
          <p:cNvPr id="260" name="Picture 9"/>
          <p:cNvPicPr/>
          <p:nvPr/>
        </p:nvPicPr>
        <p:blipFill>
          <a:blip r:embed="rId3" cstate="print"/>
          <a:stretch/>
        </p:blipFill>
        <p:spPr>
          <a:xfrm>
            <a:off x="590375" y="2847834"/>
            <a:ext cx="373321" cy="366840"/>
          </a:xfrm>
          <a:prstGeom prst="rect">
            <a:avLst/>
          </a:prstGeom>
          <a:ln>
            <a:noFill/>
          </a:ln>
        </p:spPr>
      </p:pic>
      <p:pic>
        <p:nvPicPr>
          <p:cNvPr id="261" name="Picture 11"/>
          <p:cNvPicPr/>
          <p:nvPr/>
        </p:nvPicPr>
        <p:blipFill>
          <a:blip r:embed="rId4" cstate="print"/>
          <a:stretch/>
        </p:blipFill>
        <p:spPr>
          <a:xfrm>
            <a:off x="590376" y="3432496"/>
            <a:ext cx="287640" cy="287640"/>
          </a:xfrm>
          <a:prstGeom prst="rect">
            <a:avLst/>
          </a:prstGeom>
          <a:ln>
            <a:noFill/>
          </a:ln>
        </p:spPr>
      </p:pic>
      <p:pic>
        <p:nvPicPr>
          <p:cNvPr id="262" name="Picture 13"/>
          <p:cNvPicPr/>
          <p:nvPr/>
        </p:nvPicPr>
        <p:blipFill>
          <a:blip r:embed="rId5" cstate="print"/>
          <a:stretch/>
        </p:blipFill>
        <p:spPr>
          <a:xfrm>
            <a:off x="617760" y="1197204"/>
            <a:ext cx="225756" cy="197297"/>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 name="TextShape 1"/>
          <p:cNvSpPr txBox="1"/>
          <p:nvPr/>
        </p:nvSpPr>
        <p:spPr>
          <a:xfrm>
            <a:off x="395640" y="124560"/>
            <a:ext cx="8568720" cy="430560"/>
          </a:xfrm>
          <a:prstGeom prst="rect">
            <a:avLst/>
          </a:prstGeom>
          <a:noFill/>
          <a:ln>
            <a:noFill/>
          </a:ln>
        </p:spPr>
        <p:txBody>
          <a:bodyPr anchor="ctr">
            <a:noAutofit/>
          </a:bodyPr>
          <a:lstStyle/>
          <a:p>
            <a:pPr>
              <a:lnSpc>
                <a:spcPct val="100000"/>
              </a:lnSpc>
            </a:pPr>
            <a:r>
              <a:rPr lang="en-US" sz="2200" b="1" strike="noStrike" spc="-1" dirty="0" err="1">
                <a:solidFill>
                  <a:srgbClr val="003399"/>
                </a:solidFill>
                <a:latin typeface="Arial"/>
              </a:rPr>
              <a:t>Οι</a:t>
            </a:r>
            <a:r>
              <a:rPr lang="en-US" sz="2200" b="1" strike="noStrike" spc="-1" dirty="0">
                <a:solidFill>
                  <a:srgbClr val="003399"/>
                </a:solidFill>
                <a:latin typeface="Arial"/>
              </a:rPr>
              <a:t> </a:t>
            </a:r>
            <a:r>
              <a:rPr lang="en-US" sz="2200" b="1" strike="noStrike" spc="-1" dirty="0" err="1">
                <a:solidFill>
                  <a:srgbClr val="003399"/>
                </a:solidFill>
                <a:latin typeface="Arial"/>
              </a:rPr>
              <a:t>χρόνιες</a:t>
            </a:r>
            <a:r>
              <a:rPr lang="en-US" sz="2200" b="1" strike="noStrike" spc="-1" dirty="0">
                <a:solidFill>
                  <a:srgbClr val="003399"/>
                </a:solidFill>
                <a:latin typeface="Arial"/>
              </a:rPr>
              <a:t> ΜΣΠ μπ</a:t>
            </a:r>
            <a:r>
              <a:rPr lang="en-US" sz="2200" b="1" strike="noStrike" spc="-1" dirty="0" err="1">
                <a:solidFill>
                  <a:srgbClr val="003399"/>
                </a:solidFill>
                <a:latin typeface="Arial"/>
              </a:rPr>
              <a:t>ορούν</a:t>
            </a:r>
            <a:r>
              <a:rPr lang="en-US" sz="2200" b="1" strike="noStrike" spc="-1" dirty="0">
                <a:solidFill>
                  <a:srgbClr val="003399"/>
                </a:solidFill>
                <a:latin typeface="Arial"/>
              </a:rPr>
              <a:t> να επ</a:t>
            </a:r>
            <a:r>
              <a:rPr lang="en-US" sz="2200" b="1" strike="noStrike" spc="-1" dirty="0" err="1">
                <a:solidFill>
                  <a:srgbClr val="003399"/>
                </a:solidFill>
                <a:latin typeface="Arial"/>
              </a:rPr>
              <a:t>ηρεάσουν</a:t>
            </a:r>
            <a:r>
              <a:rPr lang="en-US" sz="2200" b="1" strike="noStrike" spc="-1" dirty="0">
                <a:solidFill>
                  <a:srgbClr val="003399"/>
                </a:solidFill>
                <a:latin typeface="Arial"/>
              </a:rPr>
              <a:t> </a:t>
            </a:r>
            <a:r>
              <a:rPr lang="en-US" sz="2200" b="1" strike="noStrike" spc="-1" dirty="0" err="1">
                <a:solidFill>
                  <a:srgbClr val="003399"/>
                </a:solidFill>
                <a:latin typeface="Arial"/>
              </a:rPr>
              <a:t>την</a:t>
            </a:r>
            <a:r>
              <a:rPr lang="en-US" sz="2200" b="1" strike="noStrike" spc="-1" dirty="0">
                <a:solidFill>
                  <a:srgbClr val="003399"/>
                </a:solidFill>
                <a:latin typeface="Arial"/>
              </a:rPr>
              <a:t> </a:t>
            </a:r>
            <a:r>
              <a:rPr lang="en-US" sz="2200" b="1" strike="noStrike" spc="-1" dirty="0" err="1">
                <a:solidFill>
                  <a:srgbClr val="003399"/>
                </a:solidFill>
                <a:latin typeface="Arial"/>
              </a:rPr>
              <a:t>ικ</a:t>
            </a:r>
            <a:r>
              <a:rPr lang="en-US" sz="2200" b="1" strike="noStrike" spc="-1" dirty="0">
                <a:solidFill>
                  <a:srgbClr val="003399"/>
                </a:solidFill>
                <a:latin typeface="Arial"/>
              </a:rPr>
              <a:t>ανότητα </a:t>
            </a:r>
            <a:r>
              <a:rPr lang="el-GR" sz="2200" b="1" strike="noStrike" spc="-1" dirty="0">
                <a:solidFill>
                  <a:srgbClr val="003399"/>
                </a:solidFill>
                <a:latin typeface="Arial"/>
              </a:rPr>
              <a:t>για </a:t>
            </a:r>
            <a:r>
              <a:rPr lang="en-US" sz="2200" b="1" strike="noStrike" spc="-1" dirty="0" err="1">
                <a:solidFill>
                  <a:srgbClr val="003399"/>
                </a:solidFill>
                <a:latin typeface="Arial"/>
              </a:rPr>
              <a:t>εργ</a:t>
            </a:r>
            <a:r>
              <a:rPr lang="en-US" sz="2200" b="1" strike="noStrike" spc="-1" dirty="0">
                <a:solidFill>
                  <a:srgbClr val="003399"/>
                </a:solidFill>
                <a:latin typeface="Arial"/>
              </a:rPr>
              <a:t>ασία</a:t>
            </a:r>
            <a:r>
              <a:rPr lang="en-US" sz="2200" b="1" spc="-1" dirty="0">
                <a:solidFill>
                  <a:srgbClr val="003399"/>
                </a:solidFill>
                <a:latin typeface="Arial"/>
              </a:rPr>
              <a:t>;</a:t>
            </a:r>
            <a:endParaRPr lang="en-US" sz="2200" b="0" strike="noStrike" spc="-1" dirty="0">
              <a:solidFill>
                <a:srgbClr val="000000"/>
              </a:solidFill>
              <a:latin typeface="Arial"/>
            </a:endParaRPr>
          </a:p>
        </p:txBody>
      </p:sp>
      <p:sp>
        <p:nvSpPr>
          <p:cNvPr id="265" name="TextShape 2"/>
          <p:cNvSpPr txBox="1"/>
          <p:nvPr/>
        </p:nvSpPr>
        <p:spPr>
          <a:xfrm>
            <a:off x="395640" y="843480"/>
            <a:ext cx="8352720" cy="2376360"/>
          </a:xfrm>
          <a:prstGeom prst="rect">
            <a:avLst/>
          </a:prstGeom>
          <a:noFill/>
          <a:ln>
            <a:noFill/>
          </a:ln>
        </p:spPr>
        <p:txBody>
          <a:bodyPr anchor="ctr"/>
          <a:lstStyle/>
          <a:p>
            <a:pPr>
              <a:lnSpc>
                <a:spcPct val="100000"/>
              </a:lnSpc>
              <a:spcBef>
                <a:spcPts val="337"/>
              </a:spcBef>
            </a:pPr>
            <a:r>
              <a:rPr lang="en-US" b="0" strike="noStrike" spc="-1" dirty="0" err="1">
                <a:solidFill>
                  <a:srgbClr val="003399"/>
                </a:solidFill>
                <a:latin typeface="Arial"/>
              </a:rPr>
              <a:t>Οι</a:t>
            </a:r>
            <a:r>
              <a:rPr lang="en-US" b="0" strike="noStrike" spc="-1" dirty="0">
                <a:solidFill>
                  <a:srgbClr val="003399"/>
                </a:solidFill>
                <a:latin typeface="Arial"/>
              </a:rPr>
              <a:t> </a:t>
            </a:r>
            <a:r>
              <a:rPr lang="en-US" b="0" strike="noStrike" spc="-1" dirty="0" err="1">
                <a:solidFill>
                  <a:srgbClr val="003399"/>
                </a:solidFill>
                <a:latin typeface="Arial"/>
              </a:rPr>
              <a:t>εργαζόμενοι</a:t>
            </a:r>
            <a:r>
              <a:rPr lang="en-US" b="0" strike="noStrike" spc="-1" dirty="0">
                <a:solidFill>
                  <a:srgbClr val="003399"/>
                </a:solidFill>
                <a:latin typeface="Arial"/>
              </a:rPr>
              <a:t> δεν χρειάζεται να είναι 100% σωματικά </a:t>
            </a:r>
            <a:r>
              <a:rPr lang="en-US" b="0" strike="noStrike" spc="-1" dirty="0" err="1">
                <a:solidFill>
                  <a:srgbClr val="003399"/>
                </a:solidFill>
                <a:latin typeface="Arial"/>
              </a:rPr>
              <a:t>υγιείς</a:t>
            </a:r>
            <a:r>
              <a:rPr lang="en-US" b="0" strike="noStrike" spc="-1" dirty="0">
                <a:solidFill>
                  <a:srgbClr val="003399"/>
                </a:solidFill>
                <a:latin typeface="Arial"/>
              </a:rPr>
              <a:t> </a:t>
            </a:r>
            <a:r>
              <a:rPr lang="el-GR" b="0" strike="noStrike" spc="-1" dirty="0" smtClean="0">
                <a:solidFill>
                  <a:srgbClr val="003399"/>
                </a:solidFill>
                <a:latin typeface="Arial"/>
              </a:rPr>
              <a:t/>
            </a:r>
            <a:br>
              <a:rPr lang="el-GR" b="0" strike="noStrike" spc="-1" dirty="0" smtClean="0">
                <a:solidFill>
                  <a:srgbClr val="003399"/>
                </a:solidFill>
                <a:latin typeface="Arial"/>
              </a:rPr>
            </a:br>
            <a:r>
              <a:rPr lang="en-US" b="0" strike="noStrike" spc="-1" dirty="0" err="1" smtClean="0">
                <a:solidFill>
                  <a:srgbClr val="003399"/>
                </a:solidFill>
                <a:latin typeface="Arial"/>
              </a:rPr>
              <a:t>για</a:t>
            </a:r>
            <a:r>
              <a:rPr lang="en-US" b="0" strike="noStrike" spc="-1" dirty="0" smtClean="0">
                <a:solidFill>
                  <a:srgbClr val="003399"/>
                </a:solidFill>
                <a:latin typeface="Arial"/>
              </a:rPr>
              <a:t> </a:t>
            </a:r>
            <a:r>
              <a:rPr lang="en-US" b="0" strike="noStrike" spc="-1" dirty="0">
                <a:solidFill>
                  <a:srgbClr val="003399"/>
                </a:solidFill>
                <a:latin typeface="Arial"/>
              </a:rPr>
              <a:t>να εργαστούν. </a:t>
            </a:r>
            <a:endParaRPr lang="en-US" b="1" strike="noStrike" spc="-1" dirty="0">
              <a:solidFill>
                <a:srgbClr val="003399"/>
              </a:solidFill>
              <a:latin typeface="Arial"/>
            </a:endParaRPr>
          </a:p>
          <a:p>
            <a:pPr>
              <a:lnSpc>
                <a:spcPct val="100000"/>
              </a:lnSpc>
              <a:spcBef>
                <a:spcPts val="337"/>
              </a:spcBef>
            </a:pPr>
            <a:r>
              <a:rPr lang="en-US" b="0" strike="noStrike" spc="-1" dirty="0" err="1">
                <a:solidFill>
                  <a:srgbClr val="003399"/>
                </a:solidFill>
                <a:latin typeface="Arial"/>
              </a:rPr>
              <a:t>Οι</a:t>
            </a:r>
            <a:r>
              <a:rPr lang="en-US" b="0" strike="noStrike" spc="-1" dirty="0">
                <a:solidFill>
                  <a:srgbClr val="003399"/>
                </a:solidFill>
                <a:latin typeface="Arial"/>
              </a:rPr>
              <a:t> </a:t>
            </a:r>
            <a:r>
              <a:rPr lang="en-US" b="0" strike="noStrike" spc="-1" dirty="0" err="1">
                <a:solidFill>
                  <a:srgbClr val="003399"/>
                </a:solidFill>
                <a:latin typeface="Arial"/>
              </a:rPr>
              <a:t>εργ</a:t>
            </a:r>
            <a:r>
              <a:rPr lang="en-US" b="0" strike="noStrike" spc="-1" dirty="0">
                <a:solidFill>
                  <a:srgbClr val="003399"/>
                </a:solidFill>
                <a:latin typeface="Arial"/>
              </a:rPr>
              <a:t>αζόμενοι με χρόνιες ΜΣΠ:</a:t>
            </a:r>
            <a:endParaRPr lang="en-US" b="1" strike="noStrike" spc="-1" dirty="0">
              <a:solidFill>
                <a:srgbClr val="003399"/>
              </a:solidFill>
              <a:latin typeface="Arial"/>
            </a:endParaRPr>
          </a:p>
          <a:p>
            <a:pPr marL="457200" indent="-456840">
              <a:lnSpc>
                <a:spcPct val="100000"/>
              </a:lnSpc>
              <a:spcBef>
                <a:spcPts val="337"/>
              </a:spcBef>
              <a:buClr>
                <a:srgbClr val="003399"/>
              </a:buClr>
              <a:buFont typeface="Arial"/>
              <a:buAutoNum type="arabicPeriod"/>
            </a:pPr>
            <a:r>
              <a:rPr lang="en-US" b="0" strike="noStrike" spc="-1" dirty="0" err="1">
                <a:solidFill>
                  <a:srgbClr val="003399"/>
                </a:solidFill>
                <a:latin typeface="Arial"/>
              </a:rPr>
              <a:t>Αντιμετω</a:t>
            </a:r>
            <a:r>
              <a:rPr lang="en-US" b="0" strike="noStrike" spc="-1" dirty="0">
                <a:solidFill>
                  <a:srgbClr val="003399"/>
                </a:solidFill>
                <a:latin typeface="Arial"/>
              </a:rPr>
              <a:t>πίζουν τα προβλήματά τους </a:t>
            </a:r>
            <a:endParaRPr lang="en-US" b="1" strike="noStrike" spc="-1" dirty="0">
              <a:solidFill>
                <a:srgbClr val="003399"/>
              </a:solidFill>
              <a:latin typeface="Arial"/>
            </a:endParaRPr>
          </a:p>
          <a:p>
            <a:pPr marL="457200" indent="-456840">
              <a:lnSpc>
                <a:spcPct val="100000"/>
              </a:lnSpc>
              <a:spcBef>
                <a:spcPts val="337"/>
              </a:spcBef>
              <a:buClr>
                <a:srgbClr val="003399"/>
              </a:buClr>
              <a:buFont typeface="Arial"/>
              <a:buAutoNum type="arabicPeriod"/>
            </a:pPr>
            <a:r>
              <a:rPr lang="en-US" b="0" strike="noStrike" spc="-1" dirty="0" err="1">
                <a:solidFill>
                  <a:srgbClr val="003399"/>
                </a:solidFill>
                <a:latin typeface="Arial"/>
              </a:rPr>
              <a:t>Είν</a:t>
            </a:r>
            <a:r>
              <a:rPr lang="en-US" b="0" strike="noStrike" spc="-1" dirty="0">
                <a:solidFill>
                  <a:srgbClr val="003399"/>
                </a:solidFill>
                <a:latin typeface="Arial"/>
              </a:rPr>
              <a:t>αι παραγωγικοί και ενθουσιώδεις </a:t>
            </a:r>
            <a:endParaRPr lang="en-US" b="1" strike="noStrike" spc="-1" dirty="0">
              <a:solidFill>
                <a:srgbClr val="003399"/>
              </a:solidFill>
              <a:latin typeface="Arial"/>
            </a:endParaRPr>
          </a:p>
          <a:p>
            <a:pPr marL="457200" indent="-456840">
              <a:lnSpc>
                <a:spcPct val="100000"/>
              </a:lnSpc>
              <a:spcBef>
                <a:spcPts val="337"/>
              </a:spcBef>
              <a:buClr>
                <a:srgbClr val="003399"/>
              </a:buClr>
              <a:buFont typeface="Arial"/>
              <a:buAutoNum type="arabicPeriod"/>
            </a:pPr>
            <a:r>
              <a:rPr lang="en-US" b="0" strike="noStrike" spc="-1" dirty="0">
                <a:solidFill>
                  <a:srgbClr val="003399"/>
                </a:solidFill>
                <a:latin typeface="Arial"/>
              </a:rPr>
              <a:t>Μπ</a:t>
            </a:r>
            <a:r>
              <a:rPr lang="en-US" b="0" strike="noStrike" spc="-1" dirty="0" err="1">
                <a:solidFill>
                  <a:srgbClr val="003399"/>
                </a:solidFill>
                <a:latin typeface="Arial"/>
              </a:rPr>
              <a:t>ορούν</a:t>
            </a:r>
            <a:r>
              <a:rPr lang="en-US" b="0" strike="noStrike" spc="-1" dirty="0">
                <a:solidFill>
                  <a:srgbClr val="003399"/>
                </a:solidFill>
                <a:latin typeface="Arial"/>
              </a:rPr>
              <a:t> να </a:t>
            </a:r>
            <a:r>
              <a:rPr lang="en-US" b="0" strike="noStrike" spc="-1" dirty="0" err="1">
                <a:solidFill>
                  <a:srgbClr val="003399"/>
                </a:solidFill>
                <a:latin typeface="Arial"/>
              </a:rPr>
              <a:t>συνεχίσουν</a:t>
            </a:r>
            <a:r>
              <a:rPr lang="en-US" b="0" strike="noStrike" spc="-1" dirty="0">
                <a:solidFill>
                  <a:srgbClr val="003399"/>
                </a:solidFill>
                <a:latin typeface="Arial"/>
              </a:rPr>
              <a:t> να </a:t>
            </a:r>
            <a:r>
              <a:rPr lang="en-US" b="0" strike="noStrike" spc="-1" dirty="0" err="1">
                <a:solidFill>
                  <a:srgbClr val="003399"/>
                </a:solidFill>
                <a:latin typeface="Arial"/>
              </a:rPr>
              <a:t>εργάζοντ</a:t>
            </a:r>
            <a:r>
              <a:rPr lang="en-US" b="0" strike="noStrike" spc="-1" dirty="0">
                <a:solidFill>
                  <a:srgbClr val="003399"/>
                </a:solidFill>
                <a:latin typeface="Arial"/>
              </a:rPr>
              <a:t>αι με τις κατάλληλες προσαρμογές</a:t>
            </a:r>
            <a:endParaRPr lang="en-US" b="1" strike="noStrike" spc="-1" dirty="0">
              <a:solidFill>
                <a:srgbClr val="003399"/>
              </a:solidFill>
              <a:latin typeface="Arial"/>
            </a:endParaRPr>
          </a:p>
        </p:txBody>
      </p:sp>
      <p:pic>
        <p:nvPicPr>
          <p:cNvPr id="266" name="Picture 3"/>
          <p:cNvPicPr/>
          <p:nvPr/>
        </p:nvPicPr>
        <p:blipFill>
          <a:blip r:embed="rId3" cstate="print"/>
          <a:srcRect r="21948"/>
          <a:stretch/>
        </p:blipFill>
        <p:spPr>
          <a:xfrm>
            <a:off x="2483640" y="3219840"/>
            <a:ext cx="3384000" cy="129636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 name="TextShape 1"/>
          <p:cNvSpPr txBox="1"/>
          <p:nvPr/>
        </p:nvSpPr>
        <p:spPr>
          <a:xfrm>
            <a:off x="495360" y="123480"/>
            <a:ext cx="7559640" cy="366840"/>
          </a:xfrm>
          <a:prstGeom prst="rect">
            <a:avLst/>
          </a:prstGeom>
          <a:noFill/>
          <a:ln>
            <a:noFill/>
          </a:ln>
        </p:spPr>
        <p:txBody>
          <a:bodyPr anchor="ctr"/>
          <a:lstStyle/>
          <a:p>
            <a:pPr>
              <a:lnSpc>
                <a:spcPct val="100000"/>
              </a:lnSpc>
            </a:pPr>
            <a:r>
              <a:rPr lang="en-US" sz="2200" b="1" strike="noStrike" spc="-1" dirty="0" err="1">
                <a:solidFill>
                  <a:srgbClr val="003399"/>
                </a:solidFill>
                <a:latin typeface="Arial"/>
              </a:rPr>
              <a:t>Έγκαιρη</a:t>
            </a:r>
            <a:r>
              <a:rPr lang="en-US" sz="2200" b="1" strike="noStrike" spc="-1" dirty="0">
                <a:solidFill>
                  <a:srgbClr val="003399"/>
                </a:solidFill>
                <a:latin typeface="Arial"/>
              </a:rPr>
              <a:t> </a:t>
            </a:r>
            <a:r>
              <a:rPr lang="en-US" sz="2200" b="1" strike="noStrike" spc="-1" dirty="0" err="1">
                <a:solidFill>
                  <a:srgbClr val="003399"/>
                </a:solidFill>
                <a:latin typeface="Arial"/>
              </a:rPr>
              <a:t>παρέμβαση</a:t>
            </a:r>
            <a:endParaRPr lang="en-US" sz="2200" b="0" strike="noStrike" spc="-1" dirty="0">
              <a:solidFill>
                <a:srgbClr val="000000"/>
              </a:solidFill>
              <a:latin typeface="Arial"/>
            </a:endParaRPr>
          </a:p>
        </p:txBody>
      </p:sp>
      <p:sp>
        <p:nvSpPr>
          <p:cNvPr id="268" name="TextShape 2"/>
          <p:cNvSpPr txBox="1"/>
          <p:nvPr/>
        </p:nvSpPr>
        <p:spPr>
          <a:xfrm>
            <a:off x="395640" y="987480"/>
            <a:ext cx="8064360" cy="2376000"/>
          </a:xfrm>
          <a:prstGeom prst="rect">
            <a:avLst/>
          </a:prstGeom>
          <a:noFill/>
          <a:ln>
            <a:noFill/>
          </a:ln>
        </p:spPr>
        <p:txBody>
          <a:bodyPr>
            <a:normAutofit/>
          </a:bodyPr>
          <a:lstStyle/>
          <a:p>
            <a:pPr marL="457200" indent="-456840">
              <a:lnSpc>
                <a:spcPct val="110000"/>
              </a:lnSpc>
              <a:spcBef>
                <a:spcPts val="337"/>
              </a:spcBef>
              <a:buClr>
                <a:srgbClr val="003399"/>
              </a:buClr>
              <a:buFont typeface="Arial"/>
              <a:buAutoNum type="arabicPeriod"/>
            </a:pPr>
            <a:r>
              <a:rPr lang="en-US" sz="1900" b="0" strike="noStrike" spc="-1" dirty="0">
                <a:solidFill>
                  <a:srgbClr val="003399"/>
                </a:solidFill>
                <a:latin typeface="Arial"/>
              </a:rPr>
              <a:t>Η απ</a:t>
            </a:r>
            <a:r>
              <a:rPr lang="en-US" sz="1900" b="0" strike="noStrike" spc="-1" dirty="0" err="1">
                <a:solidFill>
                  <a:srgbClr val="003399"/>
                </a:solidFill>
                <a:latin typeface="Arial"/>
              </a:rPr>
              <a:t>όκρυψη</a:t>
            </a:r>
            <a:r>
              <a:rPr lang="en-US" sz="1900" b="0" strike="noStrike" spc="-1" dirty="0">
                <a:solidFill>
                  <a:srgbClr val="003399"/>
                </a:solidFill>
                <a:latin typeface="Arial"/>
              </a:rPr>
              <a:t> </a:t>
            </a:r>
            <a:r>
              <a:rPr lang="en-US" sz="1900" b="0" strike="noStrike" spc="-1" dirty="0" err="1">
                <a:solidFill>
                  <a:srgbClr val="003399"/>
                </a:solidFill>
                <a:latin typeface="Arial"/>
              </a:rPr>
              <a:t>του</a:t>
            </a:r>
            <a:r>
              <a:rPr lang="en-US" sz="1900" b="0" strike="noStrike" spc="-1" dirty="0">
                <a:solidFill>
                  <a:srgbClr val="003399"/>
                </a:solidFill>
                <a:latin typeface="Arial"/>
              </a:rPr>
              <a:t> π</a:t>
            </a:r>
            <a:r>
              <a:rPr lang="en-US" sz="1900" b="0" strike="noStrike" spc="-1" dirty="0" err="1">
                <a:solidFill>
                  <a:srgbClr val="003399"/>
                </a:solidFill>
                <a:latin typeface="Arial"/>
              </a:rPr>
              <a:t>ρο</a:t>
            </a:r>
            <a:r>
              <a:rPr lang="en-US" sz="1900" b="0" strike="noStrike" spc="-1" dirty="0">
                <a:solidFill>
                  <a:srgbClr val="003399"/>
                </a:solidFill>
                <a:latin typeface="Arial"/>
              </a:rPr>
              <a:t>βλήματος το επιδεινώνει</a:t>
            </a:r>
            <a:endParaRPr lang="en-US" sz="1900" b="1" strike="noStrike" spc="-1" dirty="0">
              <a:solidFill>
                <a:srgbClr val="003399"/>
              </a:solidFill>
              <a:latin typeface="Arial"/>
            </a:endParaRPr>
          </a:p>
          <a:p>
            <a:pPr marL="457200" indent="-456840">
              <a:lnSpc>
                <a:spcPct val="110000"/>
              </a:lnSpc>
              <a:spcBef>
                <a:spcPts val="337"/>
              </a:spcBef>
              <a:buClr>
                <a:srgbClr val="003399"/>
              </a:buClr>
              <a:buFont typeface="Arial"/>
              <a:buAutoNum type="arabicPeriod"/>
            </a:pPr>
            <a:r>
              <a:rPr lang="en-US" sz="1900" b="0" strike="noStrike" spc="-1" dirty="0" err="1">
                <a:solidFill>
                  <a:srgbClr val="003399"/>
                </a:solidFill>
                <a:latin typeface="Arial"/>
              </a:rPr>
              <a:t>Όσο</a:t>
            </a:r>
            <a:r>
              <a:rPr lang="en-US" sz="1900" b="0" strike="noStrike" spc="-1" dirty="0">
                <a:solidFill>
                  <a:srgbClr val="003399"/>
                </a:solidFill>
                <a:latin typeface="Arial"/>
              </a:rPr>
              <a:t> </a:t>
            </a:r>
            <a:r>
              <a:rPr lang="en-US" sz="1900" b="0" strike="noStrike" spc="-1" dirty="0" err="1">
                <a:solidFill>
                  <a:srgbClr val="003399"/>
                </a:solidFill>
                <a:latin typeface="Arial"/>
              </a:rPr>
              <a:t>νωρίτερ</a:t>
            </a:r>
            <a:r>
              <a:rPr lang="en-US" sz="1900" b="0" strike="noStrike" spc="-1" dirty="0">
                <a:solidFill>
                  <a:srgbClr val="003399"/>
                </a:solidFill>
                <a:latin typeface="Arial"/>
              </a:rPr>
              <a:t>α </a:t>
            </a:r>
            <a:r>
              <a:rPr lang="en-US" sz="1900" b="0" strike="noStrike" spc="-1" dirty="0" smtClean="0">
                <a:solidFill>
                  <a:srgbClr val="003399"/>
                </a:solidFill>
                <a:latin typeface="Arial"/>
              </a:rPr>
              <a:t>αναφερθεί </a:t>
            </a:r>
            <a:r>
              <a:rPr lang="en-US" sz="1900" b="0" strike="noStrike" spc="-1" dirty="0">
                <a:solidFill>
                  <a:srgbClr val="003399"/>
                </a:solidFill>
                <a:latin typeface="Arial"/>
              </a:rPr>
              <a:t>το πρόβλημα τόσο το καλύτερο</a:t>
            </a:r>
            <a:endParaRPr lang="en-US" sz="1900" b="1" strike="noStrike" spc="-1" dirty="0">
              <a:solidFill>
                <a:srgbClr val="003399"/>
              </a:solidFill>
              <a:latin typeface="Arial"/>
            </a:endParaRPr>
          </a:p>
          <a:p>
            <a:pPr marL="457200" indent="-456840">
              <a:lnSpc>
                <a:spcPct val="110000"/>
              </a:lnSpc>
              <a:spcBef>
                <a:spcPts val="337"/>
              </a:spcBef>
              <a:buClr>
                <a:srgbClr val="003399"/>
              </a:buClr>
              <a:buFont typeface="Arial"/>
              <a:buAutoNum type="arabicPeriod"/>
            </a:pPr>
            <a:r>
              <a:rPr lang="en-US" sz="1900" b="0" strike="noStrike" spc="-1" dirty="0">
                <a:solidFill>
                  <a:srgbClr val="003399"/>
                </a:solidFill>
                <a:latin typeface="Arial"/>
              </a:rPr>
              <a:t>Παρα</a:t>
            </a:r>
            <a:r>
              <a:rPr lang="en-US" sz="1900" b="0" strike="noStrike" spc="-1" dirty="0" err="1">
                <a:solidFill>
                  <a:srgbClr val="003399"/>
                </a:solidFill>
                <a:latin typeface="Arial"/>
              </a:rPr>
              <a:t>κινήστε</a:t>
            </a:r>
            <a:r>
              <a:rPr lang="en-US" sz="1900" b="0" strike="noStrike" spc="-1" dirty="0">
                <a:solidFill>
                  <a:srgbClr val="003399"/>
                </a:solidFill>
                <a:latin typeface="Arial"/>
              </a:rPr>
              <a:t> </a:t>
            </a:r>
            <a:r>
              <a:rPr lang="en-US" sz="1900" b="0" strike="noStrike" spc="-1" dirty="0" err="1">
                <a:solidFill>
                  <a:srgbClr val="003399"/>
                </a:solidFill>
                <a:latin typeface="Arial"/>
              </a:rPr>
              <a:t>τους</a:t>
            </a:r>
            <a:r>
              <a:rPr lang="en-US" sz="1900" b="0" strike="noStrike" spc="-1" dirty="0">
                <a:solidFill>
                  <a:srgbClr val="003399"/>
                </a:solidFill>
                <a:latin typeface="Arial"/>
              </a:rPr>
              <a:t> </a:t>
            </a:r>
            <a:r>
              <a:rPr lang="en-US" sz="1900" b="0" strike="noStrike" spc="-1" dirty="0" err="1">
                <a:solidFill>
                  <a:srgbClr val="003399"/>
                </a:solidFill>
                <a:latin typeface="Arial"/>
              </a:rPr>
              <a:t>εργ</a:t>
            </a:r>
            <a:r>
              <a:rPr lang="en-US" sz="1900" b="0" strike="noStrike" spc="-1" dirty="0">
                <a:solidFill>
                  <a:srgbClr val="003399"/>
                </a:solidFill>
                <a:latin typeface="Arial"/>
              </a:rPr>
              <a:t>αζομένους να μιλήσουν </a:t>
            </a:r>
            <a:endParaRPr lang="en-US" sz="1900" b="1" strike="noStrike" spc="-1" dirty="0">
              <a:solidFill>
                <a:srgbClr val="003399"/>
              </a:solidFill>
              <a:latin typeface="Arial"/>
            </a:endParaRPr>
          </a:p>
          <a:p>
            <a:pPr marL="457200" indent="-456840">
              <a:lnSpc>
                <a:spcPct val="110000"/>
              </a:lnSpc>
              <a:spcBef>
                <a:spcPts val="337"/>
              </a:spcBef>
              <a:buClr>
                <a:srgbClr val="003399"/>
              </a:buClr>
              <a:buFont typeface="Arial"/>
              <a:buAutoNum type="arabicPeriod"/>
            </a:pPr>
            <a:r>
              <a:rPr lang="en-US" sz="1900" b="0" strike="noStrike" spc="-1" dirty="0" err="1">
                <a:solidFill>
                  <a:srgbClr val="003399"/>
                </a:solidFill>
                <a:latin typeface="Arial"/>
              </a:rPr>
              <a:t>Ενεργήστε</a:t>
            </a:r>
            <a:r>
              <a:rPr lang="en-US" sz="1900" b="0" strike="noStrike" spc="-1" dirty="0">
                <a:solidFill>
                  <a:srgbClr val="003399"/>
                </a:solidFill>
                <a:latin typeface="Arial"/>
              </a:rPr>
              <a:t> </a:t>
            </a:r>
            <a:r>
              <a:rPr lang="el-GR" sz="1900" b="0" strike="noStrike" spc="-1" dirty="0" smtClean="0">
                <a:solidFill>
                  <a:srgbClr val="003399"/>
                </a:solidFill>
                <a:latin typeface="Arial"/>
              </a:rPr>
              <a:t>με βάση</a:t>
            </a:r>
            <a:r>
              <a:rPr lang="en-US" sz="1900" b="0" strike="noStrike" spc="-1" dirty="0" smtClean="0">
                <a:solidFill>
                  <a:srgbClr val="003399"/>
                </a:solidFill>
                <a:latin typeface="Arial"/>
              </a:rPr>
              <a:t> τ</a:t>
            </a:r>
            <a:r>
              <a:rPr lang="el-GR" sz="1900" b="0" strike="noStrike" spc="-1" dirty="0" smtClean="0">
                <a:solidFill>
                  <a:srgbClr val="003399"/>
                </a:solidFill>
                <a:latin typeface="Arial"/>
              </a:rPr>
              <a:t>α</a:t>
            </a:r>
            <a:r>
              <a:rPr lang="en-US" sz="1900" b="0" strike="noStrike" spc="-1" dirty="0" smtClean="0">
                <a:solidFill>
                  <a:srgbClr val="003399"/>
                </a:solidFill>
                <a:latin typeface="Arial"/>
              </a:rPr>
              <a:t> </a:t>
            </a:r>
            <a:r>
              <a:rPr lang="en-US" sz="1900" b="0" strike="noStrike" spc="-1" dirty="0" err="1" smtClean="0">
                <a:solidFill>
                  <a:srgbClr val="003399"/>
                </a:solidFill>
                <a:latin typeface="Arial"/>
              </a:rPr>
              <a:t>αποτελ</a:t>
            </a:r>
            <a:r>
              <a:rPr lang="el-GR" sz="1900" b="0" strike="noStrike" spc="-1" dirty="0" err="1" smtClean="0">
                <a:solidFill>
                  <a:srgbClr val="003399"/>
                </a:solidFill>
                <a:latin typeface="Arial"/>
              </a:rPr>
              <a:t>έσματα</a:t>
            </a:r>
            <a:r>
              <a:rPr lang="el-GR" sz="1900" b="0" strike="noStrike" spc="-1" dirty="0" smtClean="0">
                <a:solidFill>
                  <a:srgbClr val="003399"/>
                </a:solidFill>
                <a:latin typeface="Arial"/>
              </a:rPr>
              <a:t> </a:t>
            </a:r>
            <a:r>
              <a:rPr lang="el-GR" sz="1900" b="0" strike="noStrike" spc="-1" dirty="0">
                <a:solidFill>
                  <a:srgbClr val="003399"/>
                </a:solidFill>
                <a:latin typeface="Arial"/>
              </a:rPr>
              <a:t>της συζήτησης</a:t>
            </a:r>
            <a:endParaRPr lang="en-US" sz="1900" b="1" strike="noStrike" spc="-1" dirty="0">
              <a:solidFill>
                <a:srgbClr val="003399"/>
              </a:solidFill>
              <a:latin typeface="Arial"/>
            </a:endParaRPr>
          </a:p>
          <a:p>
            <a:pPr marL="457200" indent="-456840">
              <a:lnSpc>
                <a:spcPct val="110000"/>
              </a:lnSpc>
              <a:spcBef>
                <a:spcPts val="337"/>
              </a:spcBef>
              <a:buClr>
                <a:srgbClr val="003399"/>
              </a:buClr>
              <a:buFont typeface="Arial"/>
              <a:buAutoNum type="arabicPeriod"/>
            </a:pPr>
            <a:r>
              <a:rPr lang="en-US" sz="1900" b="0" strike="noStrike" spc="-1" dirty="0" err="1">
                <a:solidFill>
                  <a:srgbClr val="003399"/>
                </a:solidFill>
                <a:latin typeface="Arial"/>
              </a:rPr>
              <a:t>Έγκ</a:t>
            </a:r>
            <a:r>
              <a:rPr lang="en-US" sz="1900" b="0" strike="noStrike" spc="-1" dirty="0">
                <a:solidFill>
                  <a:srgbClr val="003399"/>
                </a:solidFill>
                <a:latin typeface="Arial"/>
              </a:rPr>
              <a:t>αιρη πρόσβαση σε επαγγελματική υποστήριξη</a:t>
            </a:r>
            <a:endParaRPr lang="en-US" sz="1900" b="1" strike="noStrike" spc="-1" dirty="0">
              <a:solidFill>
                <a:srgbClr val="003399"/>
              </a:solidFill>
              <a:latin typeface="Arial"/>
            </a:endParaRPr>
          </a:p>
        </p:txBody>
      </p:sp>
      <p:pic>
        <p:nvPicPr>
          <p:cNvPr id="269" name="Picture 6"/>
          <p:cNvPicPr/>
          <p:nvPr/>
        </p:nvPicPr>
        <p:blipFill>
          <a:blip r:embed="rId3" cstate="print"/>
          <a:stretch/>
        </p:blipFill>
        <p:spPr>
          <a:xfrm>
            <a:off x="0" y="3291840"/>
            <a:ext cx="8892000" cy="146808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 name="TextShape 1"/>
          <p:cNvSpPr txBox="1"/>
          <p:nvPr/>
        </p:nvSpPr>
        <p:spPr>
          <a:xfrm>
            <a:off x="411660" y="168480"/>
            <a:ext cx="7559640" cy="366840"/>
          </a:xfrm>
          <a:prstGeom prst="rect">
            <a:avLst/>
          </a:prstGeom>
          <a:noFill/>
          <a:ln>
            <a:noFill/>
          </a:ln>
        </p:spPr>
        <p:txBody>
          <a:bodyPr anchor="ctr"/>
          <a:lstStyle/>
          <a:p>
            <a:pPr>
              <a:lnSpc>
                <a:spcPct val="100000"/>
              </a:lnSpc>
            </a:pPr>
            <a:r>
              <a:rPr lang="en-US" sz="2200" b="1" strike="noStrike" spc="-1" dirty="0">
                <a:solidFill>
                  <a:srgbClr val="003399"/>
                </a:solidFill>
                <a:latin typeface="Arial"/>
              </a:rPr>
              <a:t>Βα</a:t>
            </a:r>
            <a:r>
              <a:rPr lang="en-US" sz="2200" b="1" strike="noStrike" spc="-1" dirty="0" err="1">
                <a:solidFill>
                  <a:srgbClr val="003399"/>
                </a:solidFill>
                <a:latin typeface="Arial"/>
              </a:rPr>
              <a:t>σικές</a:t>
            </a:r>
            <a:r>
              <a:rPr lang="en-US" sz="2200" b="1" strike="noStrike" spc="-1" dirty="0">
                <a:solidFill>
                  <a:srgbClr val="003399"/>
                </a:solidFill>
                <a:latin typeface="Arial"/>
              </a:rPr>
              <a:t> α</a:t>
            </a:r>
            <a:r>
              <a:rPr lang="en-US" sz="2200" b="1" strike="noStrike" spc="-1" dirty="0" err="1">
                <a:solidFill>
                  <a:srgbClr val="003399"/>
                </a:solidFill>
                <a:latin typeface="Arial"/>
              </a:rPr>
              <a:t>ρχές</a:t>
            </a:r>
            <a:r>
              <a:rPr lang="en-US" sz="2200" b="1" strike="noStrike" spc="-1" dirty="0">
                <a:solidFill>
                  <a:srgbClr val="003399"/>
                </a:solidFill>
                <a:latin typeface="Arial"/>
              </a:rPr>
              <a:t> </a:t>
            </a:r>
            <a:r>
              <a:rPr lang="en-US" sz="2200" b="1" strike="noStrike" spc="-1" dirty="0" err="1">
                <a:solidFill>
                  <a:srgbClr val="003399"/>
                </a:solidFill>
                <a:latin typeface="Arial"/>
              </a:rPr>
              <a:t>γι</a:t>
            </a:r>
            <a:r>
              <a:rPr lang="en-US" sz="2200" b="1" strike="noStrike" spc="-1" dirty="0">
                <a:solidFill>
                  <a:srgbClr val="003399"/>
                </a:solidFill>
                <a:latin typeface="Arial"/>
              </a:rPr>
              <a:t>α την αντιμετώπιση χρόνιων ΜΣΠ</a:t>
            </a:r>
            <a:endParaRPr lang="en-US" sz="2200" b="0" strike="noStrike" spc="-1" dirty="0">
              <a:solidFill>
                <a:srgbClr val="000000"/>
              </a:solidFill>
              <a:latin typeface="Arial"/>
            </a:endParaRPr>
          </a:p>
        </p:txBody>
      </p:sp>
      <p:sp>
        <p:nvSpPr>
          <p:cNvPr id="271" name="TextShape 2"/>
          <p:cNvSpPr txBox="1"/>
          <p:nvPr/>
        </p:nvSpPr>
        <p:spPr>
          <a:xfrm>
            <a:off x="395640" y="843480"/>
            <a:ext cx="6642000" cy="1171440"/>
          </a:xfrm>
          <a:prstGeom prst="rect">
            <a:avLst/>
          </a:prstGeom>
          <a:noFill/>
          <a:ln>
            <a:noFill/>
          </a:ln>
        </p:spPr>
        <p:txBody>
          <a:bodyPr>
            <a:normAutofit fontScale="92500"/>
          </a:bodyPr>
          <a:lstStyle/>
          <a:p>
            <a:pPr>
              <a:lnSpc>
                <a:spcPct val="100000"/>
              </a:lnSpc>
              <a:spcBef>
                <a:spcPts val="337"/>
              </a:spcBef>
            </a:pPr>
            <a:r>
              <a:rPr lang="en-US" sz="2000" b="0" strike="noStrike" spc="-1" dirty="0" err="1">
                <a:solidFill>
                  <a:srgbClr val="003399"/>
                </a:solidFill>
                <a:latin typeface="Arial"/>
              </a:rPr>
              <a:t>Τα</a:t>
            </a:r>
            <a:r>
              <a:rPr lang="en-US" sz="2000" b="0" strike="noStrike" spc="-1" dirty="0">
                <a:solidFill>
                  <a:srgbClr val="003399"/>
                </a:solidFill>
                <a:latin typeface="Arial"/>
              </a:rPr>
              <a:t> </a:t>
            </a:r>
            <a:r>
              <a:rPr lang="en-US" sz="2000" b="0" strike="noStrike" spc="-1" dirty="0" err="1">
                <a:solidFill>
                  <a:srgbClr val="003399"/>
                </a:solidFill>
                <a:latin typeface="Arial"/>
              </a:rPr>
              <a:t>άτομα</a:t>
            </a:r>
            <a:r>
              <a:rPr lang="en-US" sz="2000" b="0" strike="noStrike" spc="-1" dirty="0">
                <a:solidFill>
                  <a:srgbClr val="003399"/>
                </a:solidFill>
                <a:latin typeface="Arial"/>
              </a:rPr>
              <a:t> </a:t>
            </a:r>
            <a:r>
              <a:rPr lang="en-US" sz="2000" b="0" strike="noStrike" spc="-1" dirty="0" err="1">
                <a:solidFill>
                  <a:srgbClr val="003399"/>
                </a:solidFill>
                <a:latin typeface="Arial"/>
              </a:rPr>
              <a:t>με</a:t>
            </a:r>
            <a:r>
              <a:rPr lang="en-US" sz="2000" b="0" strike="noStrike" spc="-1" dirty="0">
                <a:solidFill>
                  <a:srgbClr val="003399"/>
                </a:solidFill>
                <a:latin typeface="Arial"/>
              </a:rPr>
              <a:t> </a:t>
            </a:r>
            <a:r>
              <a:rPr lang="en-US" sz="2000" b="0" strike="noStrike" spc="-1" dirty="0" err="1">
                <a:solidFill>
                  <a:srgbClr val="003399"/>
                </a:solidFill>
                <a:latin typeface="Arial"/>
              </a:rPr>
              <a:t>χρόνιες</a:t>
            </a:r>
            <a:r>
              <a:rPr lang="en-US" sz="2000" b="0" strike="noStrike" spc="-1" dirty="0">
                <a:solidFill>
                  <a:srgbClr val="003399"/>
                </a:solidFill>
                <a:latin typeface="Arial"/>
              </a:rPr>
              <a:t> ΜΣΠ </a:t>
            </a:r>
            <a:r>
              <a:rPr lang="en-US" sz="2000" b="0" strike="noStrike" spc="-1" dirty="0" err="1">
                <a:solidFill>
                  <a:srgbClr val="003399"/>
                </a:solidFill>
                <a:latin typeface="Arial"/>
              </a:rPr>
              <a:t>πρέπει</a:t>
            </a:r>
            <a:r>
              <a:rPr lang="en-US" sz="2000" b="0" strike="noStrike" spc="-1" dirty="0">
                <a:solidFill>
                  <a:srgbClr val="003399"/>
                </a:solidFill>
                <a:latin typeface="Arial"/>
              </a:rPr>
              <a:t> </a:t>
            </a:r>
            <a:r>
              <a:rPr lang="en-US" sz="2000" b="0" strike="noStrike" spc="-1" dirty="0" err="1">
                <a:solidFill>
                  <a:srgbClr val="003399"/>
                </a:solidFill>
                <a:latin typeface="Arial"/>
              </a:rPr>
              <a:t>να</a:t>
            </a:r>
            <a:r>
              <a:rPr lang="en-US" sz="2000" b="0" strike="noStrike" spc="-1" dirty="0">
                <a:solidFill>
                  <a:srgbClr val="003399"/>
                </a:solidFill>
                <a:latin typeface="Arial"/>
              </a:rPr>
              <a:t> </a:t>
            </a:r>
            <a:r>
              <a:rPr lang="en-US" sz="2000" b="0" strike="noStrike" spc="-1" dirty="0" err="1">
                <a:solidFill>
                  <a:srgbClr val="003399"/>
                </a:solidFill>
                <a:latin typeface="Arial"/>
              </a:rPr>
              <a:t>είναι</a:t>
            </a:r>
            <a:r>
              <a:rPr lang="en-US" sz="2000" b="0" strike="noStrike" spc="-1" dirty="0">
                <a:solidFill>
                  <a:srgbClr val="003399"/>
                </a:solidFill>
                <a:latin typeface="Arial"/>
              </a:rPr>
              <a:t> </a:t>
            </a:r>
            <a:r>
              <a:rPr lang="en-US" sz="2000" b="0" strike="noStrike" spc="-1" dirty="0" err="1">
                <a:solidFill>
                  <a:srgbClr val="003399"/>
                </a:solidFill>
                <a:latin typeface="Arial"/>
              </a:rPr>
              <a:t>σε</a:t>
            </a:r>
            <a:r>
              <a:rPr lang="en-US" sz="2000" b="0" strike="noStrike" spc="-1" dirty="0">
                <a:solidFill>
                  <a:srgbClr val="003399"/>
                </a:solidFill>
                <a:latin typeface="Arial"/>
              </a:rPr>
              <a:t> </a:t>
            </a:r>
            <a:r>
              <a:rPr lang="en-US" sz="2000" b="0" strike="noStrike" spc="-1" dirty="0" err="1">
                <a:solidFill>
                  <a:srgbClr val="003399"/>
                </a:solidFill>
                <a:latin typeface="Arial"/>
              </a:rPr>
              <a:t>θέση</a:t>
            </a:r>
            <a:r>
              <a:rPr lang="en-US" sz="2000" b="0" strike="noStrike" spc="-1" dirty="0">
                <a:solidFill>
                  <a:srgbClr val="003399"/>
                </a:solidFill>
                <a:latin typeface="Arial"/>
              </a:rPr>
              <a:t> </a:t>
            </a:r>
            <a:r>
              <a:rPr lang="en-US" sz="2000" b="0" strike="noStrike" spc="-1" dirty="0" err="1">
                <a:solidFill>
                  <a:srgbClr val="003399"/>
                </a:solidFill>
                <a:latin typeface="Arial"/>
              </a:rPr>
              <a:t>να</a:t>
            </a:r>
            <a:r>
              <a:rPr lang="en-US" sz="2000" b="0" strike="noStrike" spc="-1" dirty="0">
                <a:solidFill>
                  <a:srgbClr val="003399"/>
                </a:solidFill>
                <a:latin typeface="Arial"/>
              </a:rPr>
              <a:t> </a:t>
            </a:r>
            <a:r>
              <a:rPr lang="en-US" sz="2000" b="0" strike="noStrike" spc="-1" dirty="0" err="1">
                <a:solidFill>
                  <a:srgbClr val="003399"/>
                </a:solidFill>
                <a:latin typeface="Arial"/>
              </a:rPr>
              <a:t>ελαχιστοποιήσουν</a:t>
            </a:r>
            <a:r>
              <a:rPr lang="en-US" sz="2000" b="0" strike="noStrike" spc="-1" dirty="0">
                <a:solidFill>
                  <a:srgbClr val="003399"/>
                </a:solidFill>
                <a:latin typeface="Arial"/>
              </a:rPr>
              <a:t>, </a:t>
            </a:r>
            <a:r>
              <a:rPr lang="en-US" sz="2000" b="0" strike="noStrike" spc="-1" dirty="0" err="1">
                <a:solidFill>
                  <a:srgbClr val="003399"/>
                </a:solidFill>
                <a:latin typeface="Arial"/>
              </a:rPr>
              <a:t>να</a:t>
            </a:r>
            <a:r>
              <a:rPr lang="en-US" sz="2000" b="0" strike="noStrike" spc="-1" dirty="0">
                <a:solidFill>
                  <a:srgbClr val="003399"/>
                </a:solidFill>
                <a:latin typeface="Arial"/>
              </a:rPr>
              <a:t> </a:t>
            </a:r>
            <a:r>
              <a:rPr lang="en-US" sz="2000" b="0" strike="noStrike" spc="-1" dirty="0" err="1">
                <a:solidFill>
                  <a:srgbClr val="003399"/>
                </a:solidFill>
                <a:latin typeface="Arial"/>
              </a:rPr>
              <a:t>διαχειριστούν</a:t>
            </a:r>
            <a:r>
              <a:rPr lang="en-US" sz="2000" b="0" strike="noStrike" spc="-1" dirty="0">
                <a:solidFill>
                  <a:srgbClr val="003399"/>
                </a:solidFill>
                <a:latin typeface="Arial"/>
              </a:rPr>
              <a:t> και </a:t>
            </a:r>
            <a:r>
              <a:rPr lang="en-US" sz="2000" b="0" strike="noStrike" spc="-1" dirty="0" err="1">
                <a:solidFill>
                  <a:srgbClr val="003399"/>
                </a:solidFill>
                <a:latin typeface="Arial"/>
              </a:rPr>
              <a:t>να</a:t>
            </a:r>
            <a:r>
              <a:rPr lang="en-US" sz="2000" b="0" strike="noStrike" spc="-1" dirty="0">
                <a:solidFill>
                  <a:srgbClr val="003399"/>
                </a:solidFill>
                <a:latin typeface="Arial"/>
              </a:rPr>
              <a:t> </a:t>
            </a:r>
            <a:r>
              <a:rPr lang="en-US" sz="2000" b="0" strike="noStrike" spc="-1" dirty="0" err="1">
                <a:solidFill>
                  <a:srgbClr val="003399"/>
                </a:solidFill>
                <a:latin typeface="Arial"/>
              </a:rPr>
              <a:t>αντιμετωπίσουν</a:t>
            </a:r>
            <a:r>
              <a:rPr lang="en-US" sz="2000" b="0" strike="noStrike" spc="-1" dirty="0">
                <a:solidFill>
                  <a:srgbClr val="003399"/>
                </a:solidFill>
                <a:latin typeface="Arial"/>
              </a:rPr>
              <a:t> </a:t>
            </a:r>
            <a:r>
              <a:rPr lang="en-US" sz="2000" b="0" strike="noStrike" spc="-1" dirty="0" err="1">
                <a:solidFill>
                  <a:srgbClr val="003399"/>
                </a:solidFill>
                <a:latin typeface="Arial"/>
              </a:rPr>
              <a:t>τα</a:t>
            </a:r>
            <a:r>
              <a:rPr lang="en-US" sz="2000" b="0" strike="noStrike" spc="-1" dirty="0">
                <a:solidFill>
                  <a:srgbClr val="003399"/>
                </a:solidFill>
                <a:latin typeface="Arial"/>
              </a:rPr>
              <a:t> </a:t>
            </a:r>
            <a:r>
              <a:rPr lang="en-US" sz="2000" b="0" strike="noStrike" spc="-1" dirty="0" err="1">
                <a:solidFill>
                  <a:srgbClr val="003399"/>
                </a:solidFill>
                <a:latin typeface="Arial"/>
              </a:rPr>
              <a:t>προβλήματά</a:t>
            </a:r>
            <a:r>
              <a:rPr lang="en-US" sz="2000" b="0" strike="noStrike" spc="-1" dirty="0">
                <a:solidFill>
                  <a:srgbClr val="003399"/>
                </a:solidFill>
                <a:latin typeface="Arial"/>
              </a:rPr>
              <a:t> </a:t>
            </a:r>
            <a:r>
              <a:rPr lang="en-US" sz="2000" b="0" strike="noStrike" spc="-1" dirty="0" err="1">
                <a:solidFill>
                  <a:srgbClr val="003399"/>
                </a:solidFill>
                <a:latin typeface="Arial"/>
              </a:rPr>
              <a:t>τους</a:t>
            </a:r>
            <a:r>
              <a:rPr lang="en-US" sz="2000" b="0" strike="noStrike" spc="-1" dirty="0">
                <a:solidFill>
                  <a:srgbClr val="003399"/>
                </a:solidFill>
                <a:latin typeface="Arial"/>
              </a:rPr>
              <a:t>. </a:t>
            </a:r>
            <a:r>
              <a:rPr lang="en-US" sz="2000" b="0" strike="noStrike" spc="-1" dirty="0" err="1">
                <a:solidFill>
                  <a:srgbClr val="003399"/>
                </a:solidFill>
                <a:latin typeface="Arial"/>
              </a:rPr>
              <a:t>Για</a:t>
            </a:r>
            <a:r>
              <a:rPr lang="en-US" sz="2000" b="0" strike="noStrike" spc="-1" dirty="0">
                <a:solidFill>
                  <a:srgbClr val="003399"/>
                </a:solidFill>
                <a:latin typeface="Arial"/>
              </a:rPr>
              <a:t> </a:t>
            </a:r>
            <a:r>
              <a:rPr lang="en-US" sz="2000" b="0" strike="noStrike" spc="-1" dirty="0" err="1">
                <a:solidFill>
                  <a:srgbClr val="003399"/>
                </a:solidFill>
                <a:latin typeface="Arial"/>
              </a:rPr>
              <a:t>να</a:t>
            </a:r>
            <a:r>
              <a:rPr lang="en-US" sz="2000" b="0" strike="noStrike" spc="-1" dirty="0">
                <a:solidFill>
                  <a:srgbClr val="003399"/>
                </a:solidFill>
                <a:latin typeface="Arial"/>
              </a:rPr>
              <a:t> </a:t>
            </a:r>
            <a:r>
              <a:rPr lang="en-US" sz="2000" b="0" strike="noStrike" spc="-1" dirty="0" err="1">
                <a:solidFill>
                  <a:srgbClr val="003399"/>
                </a:solidFill>
                <a:latin typeface="Arial"/>
              </a:rPr>
              <a:t>το</a:t>
            </a:r>
            <a:r>
              <a:rPr lang="en-US" sz="2000" b="0" strike="noStrike" spc="-1" dirty="0">
                <a:solidFill>
                  <a:srgbClr val="003399"/>
                </a:solidFill>
                <a:latin typeface="Arial"/>
              </a:rPr>
              <a:t> </a:t>
            </a:r>
            <a:r>
              <a:rPr lang="en-US" sz="2000" b="0" strike="noStrike" spc="-1" dirty="0" err="1">
                <a:solidFill>
                  <a:srgbClr val="003399"/>
                </a:solidFill>
                <a:latin typeface="Arial"/>
              </a:rPr>
              <a:t>επιτύχουν</a:t>
            </a:r>
            <a:r>
              <a:rPr lang="en-US" sz="2000" b="0" strike="noStrike" spc="-1" dirty="0">
                <a:solidFill>
                  <a:srgbClr val="003399"/>
                </a:solidFill>
                <a:latin typeface="Arial"/>
              </a:rPr>
              <a:t> </a:t>
            </a:r>
            <a:r>
              <a:rPr lang="en-US" sz="2000" b="0" strike="noStrike" spc="-1" dirty="0" err="1">
                <a:solidFill>
                  <a:srgbClr val="003399"/>
                </a:solidFill>
                <a:latin typeface="Arial"/>
              </a:rPr>
              <a:t>χρειάζονται</a:t>
            </a:r>
            <a:r>
              <a:rPr lang="en-US" sz="2000" b="0" strike="noStrike" spc="-1" dirty="0">
                <a:solidFill>
                  <a:srgbClr val="003399"/>
                </a:solidFill>
                <a:latin typeface="Arial"/>
              </a:rPr>
              <a:t>:</a:t>
            </a:r>
            <a:endParaRPr lang="en-US" sz="2000" b="1" strike="noStrike" spc="-1" dirty="0">
              <a:solidFill>
                <a:srgbClr val="003399"/>
              </a:solidFill>
              <a:latin typeface="Arial"/>
            </a:endParaRPr>
          </a:p>
          <a:p>
            <a:pPr marL="85680">
              <a:lnSpc>
                <a:spcPct val="100000"/>
              </a:lnSpc>
              <a:spcBef>
                <a:spcPts val="451"/>
              </a:spcBef>
            </a:pPr>
            <a:endParaRPr lang="en-US" sz="2000" b="1" strike="noStrike" spc="-1" dirty="0">
              <a:solidFill>
                <a:srgbClr val="003399"/>
              </a:solidFill>
              <a:latin typeface="Arial"/>
            </a:endParaRPr>
          </a:p>
          <a:p>
            <a:pPr marL="85680">
              <a:lnSpc>
                <a:spcPct val="100000"/>
              </a:lnSpc>
              <a:spcBef>
                <a:spcPts val="451"/>
              </a:spcBef>
            </a:pPr>
            <a:endParaRPr lang="en-US" sz="2000" b="1" strike="noStrike" spc="-1" dirty="0">
              <a:solidFill>
                <a:srgbClr val="003399"/>
              </a:solidFill>
              <a:latin typeface="Arial"/>
            </a:endParaRPr>
          </a:p>
          <a:p>
            <a:pPr marL="85680">
              <a:lnSpc>
                <a:spcPct val="100000"/>
              </a:lnSpc>
              <a:spcBef>
                <a:spcPts val="451"/>
              </a:spcBef>
            </a:pPr>
            <a:endParaRPr lang="en-US" sz="2000" b="1" strike="noStrike" spc="-1" dirty="0">
              <a:solidFill>
                <a:srgbClr val="003399"/>
              </a:solidFill>
              <a:latin typeface="Arial"/>
            </a:endParaRPr>
          </a:p>
          <a:p>
            <a:pPr marL="85680">
              <a:lnSpc>
                <a:spcPct val="100000"/>
              </a:lnSpc>
              <a:spcBef>
                <a:spcPts val="451"/>
              </a:spcBef>
            </a:pPr>
            <a:endParaRPr lang="en-US" sz="2000" b="1" strike="noStrike" spc="-1" dirty="0">
              <a:solidFill>
                <a:srgbClr val="003399"/>
              </a:solidFill>
              <a:latin typeface="Arial"/>
            </a:endParaRPr>
          </a:p>
          <a:p>
            <a:endParaRPr lang="en-US" sz="2000" b="1" strike="noStrike" spc="-1" dirty="0">
              <a:solidFill>
                <a:srgbClr val="003399"/>
              </a:solidFill>
              <a:latin typeface="Arial"/>
            </a:endParaRPr>
          </a:p>
        </p:txBody>
      </p:sp>
      <p:grpSp>
        <p:nvGrpSpPr>
          <p:cNvPr id="272" name="Group 3"/>
          <p:cNvGrpSpPr/>
          <p:nvPr/>
        </p:nvGrpSpPr>
        <p:grpSpPr>
          <a:xfrm>
            <a:off x="-245880" y="1347480"/>
            <a:ext cx="3449520" cy="3198600"/>
            <a:chOff x="-245880" y="1347480"/>
            <a:chExt cx="3449520" cy="3198600"/>
          </a:xfrm>
        </p:grpSpPr>
        <p:pic>
          <p:nvPicPr>
            <p:cNvPr id="273" name="Picture 3"/>
            <p:cNvPicPr/>
            <p:nvPr/>
          </p:nvPicPr>
          <p:blipFill>
            <a:blip r:embed="rId3" cstate="print"/>
            <a:stretch/>
          </p:blipFill>
          <p:spPr>
            <a:xfrm>
              <a:off x="-245880" y="1347480"/>
              <a:ext cx="3198600" cy="3198600"/>
            </a:xfrm>
            <a:prstGeom prst="rect">
              <a:avLst/>
            </a:prstGeom>
            <a:ln>
              <a:noFill/>
            </a:ln>
          </p:spPr>
        </p:pic>
        <p:sp>
          <p:nvSpPr>
            <p:cNvPr id="274" name="CustomShape 4"/>
            <p:cNvSpPr/>
            <p:nvPr/>
          </p:nvSpPr>
          <p:spPr>
            <a:xfrm>
              <a:off x="395640" y="2603160"/>
              <a:ext cx="2808000" cy="395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61800" indent="-275760">
                <a:lnSpc>
                  <a:spcPct val="100000"/>
                </a:lnSpc>
                <a:buClr>
                  <a:srgbClr val="003399"/>
                </a:buClr>
                <a:buFont typeface="Arial"/>
                <a:buAutoNum type="arabicPeriod"/>
              </a:pPr>
              <a:r>
                <a:rPr lang="el-GR" sz="2000" b="0" strike="noStrike" spc="-1">
                  <a:solidFill>
                    <a:srgbClr val="003399"/>
                  </a:solidFill>
                  <a:latin typeface="Arial"/>
                  <a:ea typeface="Lato"/>
                </a:rPr>
                <a:t>Κατανόηση</a:t>
              </a:r>
              <a:endParaRPr lang="el-GR" sz="2000" b="0" strike="noStrike" spc="-1">
                <a:latin typeface="Arial"/>
              </a:endParaRPr>
            </a:p>
          </p:txBody>
        </p:sp>
      </p:grpSp>
      <p:grpSp>
        <p:nvGrpSpPr>
          <p:cNvPr id="275" name="Group 5"/>
          <p:cNvGrpSpPr/>
          <p:nvPr/>
        </p:nvGrpSpPr>
        <p:grpSpPr>
          <a:xfrm>
            <a:off x="1821240" y="1931760"/>
            <a:ext cx="3470400" cy="3229200"/>
            <a:chOff x="1821240" y="1931760"/>
            <a:chExt cx="3470400" cy="3229200"/>
          </a:xfrm>
        </p:grpSpPr>
        <p:pic>
          <p:nvPicPr>
            <p:cNvPr id="276" name="Picture 4"/>
            <p:cNvPicPr/>
            <p:nvPr/>
          </p:nvPicPr>
          <p:blipFill>
            <a:blip r:embed="rId4" cstate="print"/>
            <a:stretch/>
          </p:blipFill>
          <p:spPr>
            <a:xfrm>
              <a:off x="1821240" y="1931760"/>
              <a:ext cx="3229200" cy="3229200"/>
            </a:xfrm>
            <a:prstGeom prst="rect">
              <a:avLst/>
            </a:prstGeom>
            <a:ln>
              <a:noFill/>
            </a:ln>
          </p:spPr>
        </p:pic>
        <p:sp>
          <p:nvSpPr>
            <p:cNvPr id="277" name="CustomShape 6"/>
            <p:cNvSpPr/>
            <p:nvPr/>
          </p:nvSpPr>
          <p:spPr>
            <a:xfrm>
              <a:off x="2483640" y="3346560"/>
              <a:ext cx="2808000" cy="395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61800" indent="-275760">
                <a:lnSpc>
                  <a:spcPct val="100000"/>
                </a:lnSpc>
                <a:buClr>
                  <a:srgbClr val="003399"/>
                </a:buClr>
                <a:buFont typeface="Arial"/>
                <a:buAutoNum type="arabicPeriod" startAt="2"/>
              </a:pPr>
              <a:r>
                <a:rPr lang="el-GR" sz="2000" b="0" strike="noStrike" spc="-1">
                  <a:solidFill>
                    <a:srgbClr val="003399"/>
                  </a:solidFill>
                  <a:latin typeface="Arial"/>
                  <a:ea typeface="Lato"/>
                </a:rPr>
                <a:t>Επίγνωση</a:t>
              </a:r>
              <a:endParaRPr lang="el-GR" sz="2000" b="0" strike="noStrike" spc="-1">
                <a:latin typeface="Arial"/>
              </a:endParaRPr>
            </a:p>
          </p:txBody>
        </p:sp>
      </p:grpSp>
      <p:grpSp>
        <p:nvGrpSpPr>
          <p:cNvPr id="278" name="Group 7"/>
          <p:cNvGrpSpPr/>
          <p:nvPr/>
        </p:nvGrpSpPr>
        <p:grpSpPr>
          <a:xfrm>
            <a:off x="3636000" y="1348560"/>
            <a:ext cx="3198600" cy="3198600"/>
            <a:chOff x="3636000" y="1348560"/>
            <a:chExt cx="3198600" cy="3198600"/>
          </a:xfrm>
        </p:grpSpPr>
        <p:pic>
          <p:nvPicPr>
            <p:cNvPr id="279" name="Picture 10"/>
            <p:cNvPicPr/>
            <p:nvPr/>
          </p:nvPicPr>
          <p:blipFill>
            <a:blip r:embed="rId3" cstate="print"/>
            <a:stretch/>
          </p:blipFill>
          <p:spPr>
            <a:xfrm>
              <a:off x="3636000" y="1348560"/>
              <a:ext cx="3198600" cy="3198600"/>
            </a:xfrm>
            <a:prstGeom prst="rect">
              <a:avLst/>
            </a:prstGeom>
            <a:ln>
              <a:noFill/>
            </a:ln>
          </p:spPr>
        </p:pic>
        <p:sp>
          <p:nvSpPr>
            <p:cNvPr id="280" name="CustomShape 8"/>
            <p:cNvSpPr/>
            <p:nvPr/>
          </p:nvSpPr>
          <p:spPr>
            <a:xfrm>
              <a:off x="4212000" y="2519640"/>
              <a:ext cx="2376000" cy="395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61800" indent="-275760">
                <a:lnSpc>
                  <a:spcPct val="100000"/>
                </a:lnSpc>
                <a:buClr>
                  <a:srgbClr val="003399"/>
                </a:buClr>
                <a:buFont typeface="Arial"/>
                <a:buAutoNum type="arabicPeriod" startAt="3"/>
              </a:pPr>
              <a:r>
                <a:rPr lang="el-GR" sz="2000" b="0" strike="noStrike" spc="-1">
                  <a:solidFill>
                    <a:srgbClr val="003399"/>
                  </a:solidFill>
                  <a:latin typeface="Arial"/>
                  <a:ea typeface="Lato"/>
                </a:rPr>
                <a:t>Υποστήριξη</a:t>
              </a:r>
              <a:endParaRPr lang="el-GR" sz="2000" b="0" strike="noStrike" spc="-1">
                <a:latin typeface="Arial"/>
              </a:endParaRPr>
            </a:p>
          </p:txBody>
        </p:sp>
      </p:grpSp>
      <p:grpSp>
        <p:nvGrpSpPr>
          <p:cNvPr id="281" name="Group 9"/>
          <p:cNvGrpSpPr/>
          <p:nvPr/>
        </p:nvGrpSpPr>
        <p:grpSpPr>
          <a:xfrm>
            <a:off x="5292000" y="1962360"/>
            <a:ext cx="3229200" cy="3229200"/>
            <a:chOff x="5292000" y="1962360"/>
            <a:chExt cx="3229200" cy="3229200"/>
          </a:xfrm>
        </p:grpSpPr>
        <p:pic>
          <p:nvPicPr>
            <p:cNvPr id="282" name="Picture 12"/>
            <p:cNvPicPr/>
            <p:nvPr/>
          </p:nvPicPr>
          <p:blipFill>
            <a:blip r:embed="rId4" cstate="print"/>
            <a:stretch/>
          </p:blipFill>
          <p:spPr>
            <a:xfrm>
              <a:off x="5292000" y="1962360"/>
              <a:ext cx="3229200" cy="3229200"/>
            </a:xfrm>
            <a:prstGeom prst="rect">
              <a:avLst/>
            </a:prstGeom>
            <a:ln>
              <a:noFill/>
            </a:ln>
          </p:spPr>
        </p:pic>
        <p:sp>
          <p:nvSpPr>
            <p:cNvPr id="283" name="CustomShape 10"/>
            <p:cNvSpPr/>
            <p:nvPr/>
          </p:nvSpPr>
          <p:spPr>
            <a:xfrm>
              <a:off x="6073200" y="3277440"/>
              <a:ext cx="1810800" cy="1005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61800" indent="-275760">
                <a:lnSpc>
                  <a:spcPct val="100000"/>
                </a:lnSpc>
                <a:buClr>
                  <a:srgbClr val="003399"/>
                </a:buClr>
                <a:buFont typeface="Arial"/>
                <a:buAutoNum type="arabicPeriod" startAt="4"/>
              </a:pPr>
              <a:r>
                <a:rPr lang="el-GR" sz="2000" b="0" strike="noStrike" spc="-1">
                  <a:solidFill>
                    <a:srgbClr val="003399"/>
                  </a:solidFill>
                  <a:latin typeface="Arial"/>
                  <a:ea typeface="Lato"/>
                </a:rPr>
                <a:t>Μέτρα στον χώρο εργασίας</a:t>
              </a:r>
              <a:endParaRPr lang="el-GR" sz="2000" b="0" strike="noStrike" spc="-1">
                <a:latin typeface="Arial"/>
              </a:endParaRPr>
            </a:p>
          </p:txBody>
        </p:sp>
      </p:gr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HWC2018-19_Template_16-9.potx</Template>
  <TotalTime>6116</TotalTime>
  <Words>2490</Words>
  <Application>Microsoft Office PowerPoint</Application>
  <PresentationFormat>On-screen Show (16:9)</PresentationFormat>
  <Paragraphs>216</Paragraphs>
  <Slides>19</Slides>
  <Notes>14</Notes>
  <HiddenSlides>0</HiddenSlides>
  <MMClips>0</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19</vt:i4>
      </vt:variant>
    </vt:vector>
  </HeadingPairs>
  <TitlesOfParts>
    <vt:vector size="32" baseType="lpstr">
      <vt:lpstr>ＭＳ Ｐゴシック</vt:lpstr>
      <vt:lpstr>Arial</vt:lpstr>
      <vt:lpstr>Calibri</vt:lpstr>
      <vt:lpstr>DejaVu Sans</vt:lpstr>
      <vt:lpstr>Lato</vt:lpstr>
      <vt:lpstr>Symbol</vt:lpstr>
      <vt:lpstr>Times New Roman</vt:lpstr>
      <vt:lpstr>Wingdings</vt:lpstr>
      <vt:lpstr>Office Theme</vt:lpstr>
      <vt:lpstr>Office Theme</vt:lpstr>
      <vt:lpstr>Office Theme</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CDT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CDT</dc:creator>
  <dc:description/>
  <cp:lastModifiedBy>Teresa CARDÁS</cp:lastModifiedBy>
  <cp:revision>625</cp:revision>
  <cp:lastPrinted>2019-10-04T15:07:06Z</cp:lastPrinted>
  <dcterms:created xsi:type="dcterms:W3CDTF">2015-10-14T15:05:30Z</dcterms:created>
  <dcterms:modified xsi:type="dcterms:W3CDTF">2021-03-25T09:43:40Z</dcterms:modified>
  <dc:language>el-GR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12.0000</vt:lpwstr>
  </property>
  <property fmtid="{D5CDD505-2E9C-101B-9397-08002B2CF9AE}" pid="3" name="Company">
    <vt:lpwstr>CDT</vt:lpwstr>
  </property>
  <property fmtid="{D5CDD505-2E9C-101B-9397-08002B2CF9AE}" pid="4" name="HiddenSlides">
    <vt:i4>0</vt:i4>
  </property>
  <property fmtid="{D5CDD505-2E9C-101B-9397-08002B2CF9AE}" pid="5" name="HyperlinksChanged">
    <vt:bool>false</vt:bool>
  </property>
  <property fmtid="{D5CDD505-2E9C-101B-9397-08002B2CF9AE}" pid="6" name="LinksUpToDate">
    <vt:bool>false</vt:bool>
  </property>
  <property fmtid="{D5CDD505-2E9C-101B-9397-08002B2CF9AE}" pid="7" name="MMClips">
    <vt:i4>0</vt:i4>
  </property>
  <property fmtid="{D5CDD505-2E9C-101B-9397-08002B2CF9AE}" pid="8" name="Notes">
    <vt:i4>14</vt:i4>
  </property>
  <property fmtid="{D5CDD505-2E9C-101B-9397-08002B2CF9AE}" pid="9" name="PresentationFormat">
    <vt:lpwstr>Προβολή στην οθόνη (16:9)</vt:lpwstr>
  </property>
  <property fmtid="{D5CDD505-2E9C-101B-9397-08002B2CF9AE}" pid="10" name="ScaleCrop">
    <vt:bool>false</vt:bool>
  </property>
  <property fmtid="{D5CDD505-2E9C-101B-9397-08002B2CF9AE}" pid="11" name="ShareDoc">
    <vt:bool>false</vt:bool>
  </property>
  <property fmtid="{D5CDD505-2E9C-101B-9397-08002B2CF9AE}" pid="12" name="Slides">
    <vt:i4>19</vt:i4>
  </property>
</Properties>
</file>