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21"/>
  </p:notesMasterIdLst>
  <p:handoutMasterIdLst>
    <p:handoutMasterId r:id="rId22"/>
  </p:handoutMasterIdLst>
  <p:sldIdLst>
    <p:sldId id="292" r:id="rId2"/>
    <p:sldId id="293" r:id="rId3"/>
    <p:sldId id="327" r:id="rId4"/>
    <p:sldId id="365" r:id="rId5"/>
    <p:sldId id="367" r:id="rId6"/>
    <p:sldId id="369" r:id="rId7"/>
    <p:sldId id="379" r:id="rId8"/>
    <p:sldId id="370" r:id="rId9"/>
    <p:sldId id="371" r:id="rId10"/>
    <p:sldId id="372" r:id="rId11"/>
    <p:sldId id="373" r:id="rId12"/>
    <p:sldId id="380" r:id="rId13"/>
    <p:sldId id="381" r:id="rId14"/>
    <p:sldId id="382" r:id="rId15"/>
    <p:sldId id="383" r:id="rId16"/>
    <p:sldId id="375" r:id="rId17"/>
    <p:sldId id="376" r:id="rId18"/>
    <p:sldId id="377" r:id="rId19"/>
    <p:sldId id="344" r:id="rId2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DT" initials="CDT" lastIdx="9" clrIdx="0"/>
  <p:cmAuthor id="2" name="HÄCKEL-BUCHER Martina" initials="HM" lastIdx="1" clrIdx="1">
    <p:extLst>
      <p:ext uri="{19B8F6BF-5375-455C-9EA6-DF929625EA0E}">
        <p15:presenceInfo xmlns:p15="http://schemas.microsoft.com/office/powerpoint/2012/main" userId="S-1-5-21-2556817796-1120853881-1360032084-24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FFFFFF"/>
    <a:srgbClr val="E64715"/>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56" autoAdjust="0"/>
    <p:restoredTop sz="79749" autoAdjust="0"/>
  </p:normalViewPr>
  <p:slideViewPr>
    <p:cSldViewPr>
      <p:cViewPr varScale="1">
        <p:scale>
          <a:sx n="73" d="100"/>
          <a:sy n="73" d="100"/>
        </p:scale>
        <p:origin x="436" y="32"/>
      </p:cViewPr>
      <p:guideLst>
        <p:guide orient="horz" pos="2754"/>
        <p:guide pos="5148"/>
        <p:guide pos="340"/>
        <p:guide orient="horz" pos="577"/>
      </p:guideLst>
    </p:cSldViewPr>
  </p:slideViewPr>
  <p:notesTextViewPr>
    <p:cViewPr>
      <p:scale>
        <a:sx n="150" d="100"/>
        <a:sy n="150" d="100"/>
      </p:scale>
      <p:origin x="0" y="0"/>
    </p:cViewPr>
  </p:notesTextViewPr>
  <p:notesViewPr>
    <p:cSldViewPr>
      <p:cViewPr varScale="1">
        <p:scale>
          <a:sx n="76" d="100"/>
          <a:sy n="76" d="100"/>
        </p:scale>
        <p:origin x="410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3-29T14:55:17.860" idx="1">
    <p:pos x="1141" y="686"/>
    <p:text>Also Arbeitgeber need to be gendered</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29/03/2021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‹Nr.›</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29/03/2021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‹Nr.›</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de/publications/factsheet-71-introduction-work-related-musculoskeletal-disorders/vie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400" dirty="0"/>
              <a:t>Unter arbeitsbedingten Muskel- und Skeletterkrankungen versteht man </a:t>
            </a:r>
            <a:r>
              <a:rPr lang="de-DE" sz="1400" u="sng" dirty="0"/>
              <a:t>Beeinträchtigungen und Schädigungen von Körperstrukturen</a:t>
            </a:r>
            <a:r>
              <a:rPr lang="de-DE" sz="1400" dirty="0"/>
              <a:t> wie</a:t>
            </a:r>
          </a:p>
          <a:p>
            <a:pPr marL="742950" lvl="1" indent="-285750">
              <a:buFont typeface="Arial" panose="020B0604020202020204" pitchFamily="34" charset="0"/>
              <a:buChar char="•"/>
            </a:pPr>
            <a:r>
              <a:rPr lang="de-DE" sz="1400" dirty="0"/>
              <a:t>Muskeln</a:t>
            </a:r>
          </a:p>
          <a:p>
            <a:pPr marL="742950" lvl="1" indent="-285750">
              <a:buFont typeface="Arial" panose="020B0604020202020204" pitchFamily="34" charset="0"/>
              <a:buChar char="•"/>
            </a:pPr>
            <a:r>
              <a:rPr lang="de-DE" sz="1400" dirty="0"/>
              <a:t>Gelenke</a:t>
            </a:r>
          </a:p>
          <a:p>
            <a:pPr marL="742950" lvl="1" indent="-285750">
              <a:buFont typeface="Arial" panose="020B0604020202020204" pitchFamily="34" charset="0"/>
              <a:buChar char="•"/>
            </a:pPr>
            <a:r>
              <a:rPr lang="de-DE" sz="1400" dirty="0"/>
              <a:t>Sehnen</a:t>
            </a:r>
          </a:p>
          <a:p>
            <a:pPr marL="742950" lvl="1" indent="-285750">
              <a:buFont typeface="Arial" panose="020B0604020202020204" pitchFamily="34" charset="0"/>
              <a:buChar char="•"/>
            </a:pPr>
            <a:r>
              <a:rPr lang="de-DE" sz="1400" dirty="0"/>
              <a:t>Bänder</a:t>
            </a:r>
          </a:p>
          <a:p>
            <a:pPr marL="742950" lvl="1" indent="-285750">
              <a:buFont typeface="Arial" panose="020B0604020202020204" pitchFamily="34" charset="0"/>
              <a:buChar char="•"/>
            </a:pPr>
            <a:r>
              <a:rPr lang="de-DE" sz="1400" dirty="0"/>
              <a:t>Nerven</a:t>
            </a:r>
          </a:p>
          <a:p>
            <a:pPr marL="742950" lvl="1" indent="-285750">
              <a:buFont typeface="Arial" panose="020B0604020202020204" pitchFamily="34" charset="0"/>
              <a:buChar char="•"/>
            </a:pPr>
            <a:r>
              <a:rPr lang="de-DE" sz="1400" dirty="0"/>
              <a:t>Knochen</a:t>
            </a:r>
          </a:p>
          <a:p>
            <a:pPr marL="742950" lvl="1" indent="-285750">
              <a:buFont typeface="Arial" panose="020B0604020202020204" pitchFamily="34" charset="0"/>
              <a:buChar char="•"/>
            </a:pPr>
            <a:r>
              <a:rPr lang="de-DE" sz="1400" dirty="0"/>
              <a:t>und den lokalen Blutkreislauf.</a:t>
            </a:r>
          </a:p>
          <a:p>
            <a:r>
              <a:rPr lang="de-DE" sz="1400" dirty="0"/>
              <a:t>Arbeitsbedingte Muskel- und Skeletterkrankungen werden </a:t>
            </a:r>
            <a:r>
              <a:rPr lang="de-DE" sz="1400" u="sng" dirty="0"/>
              <a:t>hauptsächlich durch Arbeit</a:t>
            </a:r>
            <a:r>
              <a:rPr lang="de-DE" sz="1400" dirty="0"/>
              <a:t> und die Auswirkungen des unmittelbaren Arbeitsumfelds verursacht oder verschlimmert.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EU-OSHA 2007. „Factsheet 71 – Arbeitsbedingte Muskel- und Skeletterkrankungen – eine Einführung“: </a:t>
            </a:r>
            <a:r>
              <a:rPr lang="de-DE" sz="1200" dirty="0">
                <a:hlinkClick r:id="rId3"/>
              </a:rPr>
              <a:t>https://osha.europa.eu/de/publications/factsheet-71-introduction-work-related-musculoskeletal-disorders/view</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1940258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Verschiedene</a:t>
            </a:r>
            <a:r>
              <a:rPr lang="de-DE" baseline="0" dirty="0"/>
              <a:t> Gruppen von Faktoren können zu arbeitsbedingten Muskel- und Skeletterkrankungen beitragen. Diese können allein oder in Kombination auftreten. Die Exposition gegenüber einer Kombination von Risikofaktoren sollte bei der Beurteilung arbeitsbedingter Muskel- und Skeletterkrankungen berücksichtigt werden. </a:t>
            </a:r>
          </a:p>
        </p:txBody>
      </p:sp>
      <p:sp>
        <p:nvSpPr>
          <p:cNvPr id="4" name="Slide Number Placeholder 3"/>
          <p:cNvSpPr>
            <a:spLocks noGrp="1"/>
          </p:cNvSpPr>
          <p:nvPr>
            <p:ph type="sldNum" sz="quarter" idx="5"/>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713393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777416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2122823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416539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616921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3530935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4208776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812594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05901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dirty="0">
                <a:solidFill>
                  <a:schemeClr val="tx1"/>
                </a:solidFill>
                <a:latin typeface="+mn-lt"/>
                <a:ea typeface="+mn-ea"/>
                <a:cs typeface="+mn-cs"/>
              </a:rPr>
              <a:t>Diese Maßnahmen werden exemplarisch dargestellt. Die meisten könnten als Beispiele für „gute praktische Lösungen“ angesehen werden und sind daher nicht unbedingt obligatorisch oder für alle Arbeitsplätze relevant. Ihre Relevanz hängt von den Besonderheiten jedes Arbeitsplatzes (und den Ergebnissen der Gefährdungsbeurteilungen) ab.</a:t>
            </a:r>
            <a:r>
              <a:rPr lang="de-DE" dirty="0"/>
              <a:t> </a:t>
            </a:r>
            <a:br>
              <a:rPr lang="de-DE" dirty="0"/>
            </a:br>
            <a:endParaRPr lang="de-DE"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93345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a:solidFill>
                  <a:schemeClr val="tx1"/>
                </a:solidFill>
                <a:latin typeface="+mn-lt"/>
                <a:ea typeface="+mn-ea"/>
                <a:cs typeface="+mn-cs"/>
              </a:rPr>
              <a:t>Diese Maßnahmen werden exemplarisch dargestellt. Die meisten könnten als Beispiele für „gute praktische Lösungen“ angesehen werden und sind daher nicht unbedingt obligatorisch oder für alle Arbeitsplätze relevant. Ihre Relevanz hängt von den Besonderheiten jedes Arbeitsplatzes (und den Ergebnissen der Gefährdungsbeurteilungen) ab.</a:t>
            </a:r>
            <a:r>
              <a:rPr lang="de-DE"/>
              <a:t> </a:t>
            </a:r>
            <a:br>
              <a:rPr lang="de-DE"/>
            </a:br>
            <a:endParaRPr lang="de-DE"/>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90798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a:solidFill>
                  <a:schemeClr val="tx1"/>
                </a:solidFill>
                <a:latin typeface="+mn-lt"/>
                <a:ea typeface="+mn-ea"/>
                <a:cs typeface="+mn-cs"/>
              </a:rPr>
              <a:t>Diese Maßnahmen werden exemplarisch dargestellt. Die meisten könnten als Beispiele für „gute praktische Lösungen“ angesehen werden und sind daher nicht unbedingt obligatorisch oder für alle Arbeitsplätze relevant. Ihre Relevanz hängt von den Besonderheiten jedes Arbeitsplatzes (und den Ergebnissen der Gefährdungsbeurteilungen) ab.</a:t>
            </a:r>
            <a:r>
              <a:rPr lang="de-DE"/>
              <a:t> </a:t>
            </a:r>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3575786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446064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2678496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4277107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de-DE" sz="1200" b="0">
                <a:solidFill>
                  <a:srgbClr val="ACC700"/>
                </a:solidFill>
              </a:rPr>
              <a:t>© Europäische Agentur für Sicherheit und Gesundheitsschutz am Arbeitsplatz, 2020</a:t>
            </a:r>
          </a:p>
          <a:p>
            <a:pPr marL="0" indent="0">
              <a:buNone/>
            </a:pPr>
            <a:r>
              <a:rPr lang="de-DE" sz="1200" b="0">
                <a:solidFill>
                  <a:srgbClr val="ACC700"/>
                </a:solidFill>
              </a:rPr>
              <a:t>Nachdruck mit Quellenangabe gestattet.</a:t>
            </a:r>
          </a:p>
          <a:p>
            <a:pPr marL="0" indent="0">
              <a:buNone/>
            </a:pPr>
            <a:r>
              <a:rPr lang="de-DE" sz="1200" b="0">
                <a:solidFill>
                  <a:srgbClr val="ACC700"/>
                </a:solidFill>
              </a:rPr>
              <a:t>Für jede Verwendung oder Wiedergabe von Fotos oder anderen Materialien, für die die EU-OSHA nicht das Urheberrecht hat, ist die Genehmigung direkt beim Urheberrechtsinhaber einzuholen.</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150365999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e-DE" sz="506"/>
              <a:t>Sicherheit und Gesundheitsschutz bei der Arbeit gehen jeden an. Gut für dich – gut fürs Unternehmen.</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e-DE" sz="506"/>
              <a:t>Sicherheit und Gesundheitsschutz bei der Arbeit gehen jeden an. Gut für dich – gut fürs Unternehmen.</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‹Nr.›</a:t>
            </a:fld>
            <a:endParaRPr lang="en-GB" sz="563" baseline="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e-DE" sz="506" b="1">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33.png"/><Relationship Id="rId7" Type="http://schemas.openxmlformats.org/officeDocument/2006/relationships/hyperlink" Target="http://twitter.com/eu_osha" TargetMode="External"/><Relationship Id="rId12"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36.png"/><Relationship Id="rId4" Type="http://schemas.openxmlformats.org/officeDocument/2006/relationships/image" Target="../media/image3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467544" y="2900053"/>
            <a:ext cx="6840760" cy="1184940"/>
          </a:xfrm>
          <a:prstGeom prst="rect">
            <a:avLst/>
          </a:prstGeom>
        </p:spPr>
        <p:txBody>
          <a:bodyPr vert="horz" wrap="square" lIns="0" tIns="0" rIns="0" bIns="0" rtlCol="0" anchor="t" anchorCtr="0">
            <a:sp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de-DE" sz="2400" dirty="0"/>
              <a:t>Kampagne 2020-2022</a:t>
            </a:r>
          </a:p>
          <a:p>
            <a:r>
              <a:rPr lang="de-DE" sz="2400" dirty="0"/>
              <a:t>„Gesunde Arbeitsplätze - ENTLASTEN DICH!“</a:t>
            </a:r>
          </a:p>
          <a:p>
            <a:r>
              <a:rPr lang="de-DE" sz="2400" dirty="0">
                <a:effectLst>
                  <a:outerShdw blurRad="38100" dist="38100" dir="2700000" algn="tl">
                    <a:srgbClr val="000000">
                      <a:alpha val="43137"/>
                    </a:srgbClr>
                  </a:outerShdw>
                </a:effectLst>
              </a:rPr>
              <a:t> </a:t>
            </a:r>
          </a:p>
        </p:txBody>
      </p:sp>
      <p:sp>
        <p:nvSpPr>
          <p:cNvPr id="7" name="Subtítulo 2"/>
          <p:cNvSpPr txBox="1">
            <a:spLocks/>
          </p:cNvSpPr>
          <p:nvPr/>
        </p:nvSpPr>
        <p:spPr>
          <a:xfrm>
            <a:off x="467544" y="3795886"/>
            <a:ext cx="7848872" cy="577139"/>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de-DE" sz="1800" dirty="0">
                <a:solidFill>
                  <a:srgbClr val="ACC700"/>
                </a:solidFill>
                <a:latin typeface="+mj-lt"/>
                <a:ea typeface="+mj-ea"/>
                <a:cs typeface="Trebuchet MS"/>
              </a:rPr>
              <a:t>Gefährdungsbeurteilung von Muskel- und Skeletterkrankungen</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6120680" cy="3562514"/>
          </a:xfrm>
        </p:spPr>
        <p:txBody>
          <a:bodyPr wrap="square" lIns="0" tIns="0" rIns="0" bIns="0">
            <a:spAutoFit/>
          </a:bodyPr>
          <a:lstStyle/>
          <a:p>
            <a:r>
              <a:rPr lang="de-DE" sz="1600" dirty="0"/>
              <a:t>Was sind arbeitsbedingte Muskel- und Skeletterkrankungen?</a:t>
            </a:r>
          </a:p>
          <a:p>
            <a:r>
              <a:rPr lang="de-DE" sz="1600" dirty="0"/>
              <a:t>Faktoren, die zu arbeitsbedingten Muskel- und Skeletterkrankungen beitragen</a:t>
            </a:r>
          </a:p>
          <a:p>
            <a:r>
              <a:rPr lang="de-DE" sz="1600" dirty="0">
                <a:solidFill>
                  <a:schemeClr val="accent1"/>
                </a:solidFill>
              </a:rPr>
              <a:t>Was ist eine Gefährdungsbeurteilung?</a:t>
            </a:r>
          </a:p>
          <a:p>
            <a:r>
              <a:rPr lang="de-DE" sz="1600" dirty="0">
                <a:solidFill>
                  <a:schemeClr val="accent1"/>
                </a:solidFill>
              </a:rPr>
              <a:t>Gefährdungsbeurteilung von Muskel- und Skeletterkrankungen</a:t>
            </a:r>
          </a:p>
          <a:p>
            <a:pPr marL="685800" lvl="1" indent="-342900"/>
            <a:r>
              <a:rPr lang="de-DE" sz="1600" dirty="0"/>
              <a:t>Vorbereitung </a:t>
            </a:r>
          </a:p>
          <a:p>
            <a:pPr marL="685800" lvl="1" indent="-342900"/>
            <a:r>
              <a:rPr lang="de-DE" sz="1600" dirty="0"/>
              <a:t>Ermittlung von Risikofaktoren für Muskel- und Skeletterkrankungen und von gefährdeten Personen</a:t>
            </a:r>
          </a:p>
          <a:p>
            <a:pPr marL="685800" lvl="1" indent="-342900"/>
            <a:r>
              <a:rPr lang="de-DE" sz="1600" dirty="0"/>
              <a:t>Bewertung und Gewichtung von Risiken</a:t>
            </a:r>
          </a:p>
          <a:p>
            <a:pPr marL="685800" lvl="1" indent="-342900"/>
            <a:r>
              <a:rPr lang="de-DE" sz="1600" dirty="0"/>
              <a:t>Festlegung von vorbeugenden Maßnahmen</a:t>
            </a:r>
          </a:p>
          <a:p>
            <a:pPr marL="685800" lvl="1" indent="-342900"/>
            <a:r>
              <a:rPr lang="de-DE" sz="1600" dirty="0"/>
              <a:t>Aktiv werden</a:t>
            </a:r>
          </a:p>
          <a:p>
            <a:pPr marL="685800" lvl="1" indent="-342900"/>
            <a:r>
              <a:rPr lang="de-DE" sz="1600" dirty="0"/>
              <a:t>Überwachung und Überprüfung</a:t>
            </a:r>
          </a:p>
          <a:p>
            <a:pPr marL="685800" lvl="1" indent="-342900"/>
            <a:r>
              <a:rPr lang="de-DE" sz="1600" dirty="0"/>
              <a:t>Dokumentation der Gefährdungsbeurteilung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72200" y="1131590"/>
            <a:ext cx="2358229" cy="2857417"/>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Überblick</a:t>
            </a:r>
          </a:p>
        </p:txBody>
      </p:sp>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28337FA-D9E9-B14B-B25F-ACA2748C2CC0}"/>
              </a:ext>
            </a:extLst>
          </p:cNvPr>
          <p:cNvSpPr txBox="1">
            <a:spLocks/>
          </p:cNvSpPr>
          <p:nvPr/>
        </p:nvSpPr>
        <p:spPr>
          <a:xfrm>
            <a:off x="539750" y="-5177"/>
            <a:ext cx="8280722" cy="660895"/>
          </a:xfrm>
          <a:prstGeom prst="rect">
            <a:avLst/>
          </a:prstGeom>
        </p:spPr>
        <p:txBody>
          <a:bodyPr vert="horz" lIns="0" tIns="0" rIns="0" bIns="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200" dirty="0">
                <a:solidFill>
                  <a:schemeClr val="accent1"/>
                </a:solidFill>
              </a:rPr>
              <a:t>Was sind arbeitsbedingte Muskel- und Skeletterkrankungen?</a:t>
            </a:r>
          </a:p>
        </p:txBody>
      </p:sp>
      <p:sp>
        <p:nvSpPr>
          <p:cNvPr id="13" name="Content Placeholder 2"/>
          <p:cNvSpPr txBox="1">
            <a:spLocks/>
          </p:cNvSpPr>
          <p:nvPr/>
        </p:nvSpPr>
        <p:spPr>
          <a:xfrm>
            <a:off x="395536" y="915566"/>
            <a:ext cx="4104456" cy="3168352"/>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r>
              <a:rPr lang="de-DE" sz="1800" dirty="0">
                <a:solidFill>
                  <a:schemeClr val="accent1"/>
                </a:solidFill>
              </a:rPr>
              <a:t>Beeinträchtigungen</a:t>
            </a:r>
            <a:br>
              <a:rPr lang="de-DE" sz="1800" dirty="0">
                <a:solidFill>
                  <a:schemeClr val="accent1"/>
                </a:solidFill>
              </a:rPr>
            </a:br>
            <a:r>
              <a:rPr lang="de-DE" sz="1800" dirty="0">
                <a:solidFill>
                  <a:schemeClr val="accent1"/>
                </a:solidFill>
              </a:rPr>
              <a:t>von Körperstrukturen</a:t>
            </a:r>
          </a:p>
          <a:p>
            <a:r>
              <a:rPr lang="de-DE" sz="1800" dirty="0">
                <a:solidFill>
                  <a:schemeClr val="accent1"/>
                </a:solidFill>
              </a:rPr>
              <a:t>Primär durch die Arbeit verursacht oder verschlimmert</a:t>
            </a:r>
          </a:p>
          <a:p>
            <a:r>
              <a:rPr lang="de-DE" sz="1800" dirty="0"/>
              <a:t>Muskel- und Skeletterkrankungen, an denen Arbeitnehmer/-innen erkranken, sind unter anderem:</a:t>
            </a:r>
          </a:p>
          <a:p>
            <a:pPr marL="685800" lvl="1" indent="-342900"/>
            <a:r>
              <a:rPr lang="de-DE" sz="1800" dirty="0"/>
              <a:t>Rücken- oder Nackenschmerzen</a:t>
            </a:r>
          </a:p>
          <a:p>
            <a:pPr marL="685800" lvl="1" indent="-342900"/>
            <a:r>
              <a:rPr lang="de-DE" sz="1800" dirty="0"/>
              <a:t>Muskelverletzungen</a:t>
            </a:r>
          </a:p>
          <a:p>
            <a:pPr marL="685800" lvl="1" indent="-342900"/>
            <a:r>
              <a:rPr lang="de-DE" sz="1800" dirty="0"/>
              <a:t>Gelenkerkrankungen</a:t>
            </a:r>
          </a:p>
          <a:p>
            <a:pPr marL="685800" lvl="1" indent="-342900"/>
            <a:r>
              <a:rPr lang="de-DE" sz="1800" dirty="0"/>
              <a:t>Knochenerkrankungen</a:t>
            </a:r>
          </a:p>
          <a:p>
            <a:endParaRPr lang="en-GB" sz="2400" dirty="0"/>
          </a:p>
          <a:p>
            <a:pPr marL="0" indent="0">
              <a:buNone/>
            </a:pPr>
            <a:endParaRPr lang="en-GB" sz="2400" dirty="0"/>
          </a:p>
          <a:p>
            <a:pPr marL="0" indent="0">
              <a:buNone/>
            </a:pPr>
            <a:endParaRPr lang="en-GB" sz="2000" dirty="0"/>
          </a:p>
        </p:txBody>
      </p:sp>
      <p:grpSp>
        <p:nvGrpSpPr>
          <p:cNvPr id="2" name="Group 1"/>
          <p:cNvGrpSpPr/>
          <p:nvPr/>
        </p:nvGrpSpPr>
        <p:grpSpPr>
          <a:xfrm>
            <a:off x="4860032" y="1152159"/>
            <a:ext cx="3615467" cy="2839181"/>
            <a:chOff x="4860032" y="1152159"/>
            <a:chExt cx="3615467" cy="2839181"/>
          </a:xfrm>
        </p:grpSpPr>
        <p:grpSp>
          <p:nvGrpSpPr>
            <p:cNvPr id="10" name="Group 9"/>
            <p:cNvGrpSpPr/>
            <p:nvPr/>
          </p:nvGrpSpPr>
          <p:grpSpPr>
            <a:xfrm>
              <a:off x="4860032" y="1152159"/>
              <a:ext cx="3615467" cy="2839181"/>
              <a:chOff x="5076056" y="1820801"/>
              <a:chExt cx="3615467" cy="2839181"/>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3833"/>
              <a:stretch/>
            </p:blipFill>
            <p:spPr>
              <a:xfrm>
                <a:off x="7164289" y="1820801"/>
                <a:ext cx="1527234" cy="283918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33" r="3458"/>
              <a:stretch/>
            </p:blipFill>
            <p:spPr>
              <a:xfrm>
                <a:off x="5076056" y="3248678"/>
                <a:ext cx="2036689" cy="1411304"/>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6056" y="1820801"/>
                <a:ext cx="2036824" cy="1357883"/>
              </a:xfrm>
              <a:prstGeom prst="rect">
                <a:avLst/>
              </a:prstGeom>
            </p:spPr>
          </p:pic>
        </p:grpSp>
        <p:sp>
          <p:nvSpPr>
            <p:cNvPr id="11" name="CasellaDiTesto 13">
              <a:extLst>
                <a:ext uri="{FF2B5EF4-FFF2-40B4-BE49-F238E27FC236}">
                  <a16:creationId xmlns:a16="http://schemas.microsoft.com/office/drawing/2014/main" id="{EC00D3BC-E647-BD4A-BC0D-5B0D01FCAF74}"/>
                </a:ext>
              </a:extLst>
            </p:cNvPr>
            <p:cNvSpPr txBox="1"/>
            <p:nvPr/>
          </p:nvSpPr>
          <p:spPr>
            <a:xfrm rot="16200000">
              <a:off x="6306670" y="3398247"/>
              <a:ext cx="1037143" cy="46166"/>
            </a:xfrm>
            <a:prstGeom prst="rect">
              <a:avLst/>
            </a:prstGeom>
            <a:noFill/>
          </p:spPr>
          <p:txBody>
            <a:bodyPr wrap="none" lIns="0" tIns="0" rIns="0" bIns="0" rtlCol="0">
              <a:spAutoFit/>
            </a:bodyPr>
            <a:lstStyle/>
            <a:p>
              <a:pPr algn="ctr"/>
              <a:r>
                <a:rPr lang="de-DE" sz="300" b="1">
                  <a:solidFill>
                    <a:schemeClr val="bg1"/>
                  </a:solidFill>
                </a:rPr>
                <a:t>© CC0 Creative Commons (Pexels, Karolina Grabowska)</a:t>
              </a:r>
            </a:p>
          </p:txBody>
        </p:sp>
        <p:sp>
          <p:nvSpPr>
            <p:cNvPr id="12" name="CasellaDiTesto 13">
              <a:extLst>
                <a:ext uri="{FF2B5EF4-FFF2-40B4-BE49-F238E27FC236}">
                  <a16:creationId xmlns:a16="http://schemas.microsoft.com/office/drawing/2014/main" id="{EC00D3BC-E647-BD4A-BC0D-5B0D01FCAF74}"/>
                </a:ext>
              </a:extLst>
            </p:cNvPr>
            <p:cNvSpPr txBox="1"/>
            <p:nvPr/>
          </p:nvSpPr>
          <p:spPr>
            <a:xfrm rot="16200000">
              <a:off x="6303152" y="1920721"/>
              <a:ext cx="1048364" cy="46166"/>
            </a:xfrm>
            <a:prstGeom prst="rect">
              <a:avLst/>
            </a:prstGeom>
            <a:noFill/>
          </p:spPr>
          <p:txBody>
            <a:bodyPr wrap="none" lIns="0" tIns="0" rIns="0" bIns="0" rtlCol="0">
              <a:spAutoFit/>
            </a:bodyPr>
            <a:lstStyle/>
            <a:p>
              <a:pPr algn="ctr"/>
              <a:r>
                <a:rPr lang="de-DE" sz="300" b="1">
                  <a:solidFill>
                    <a:schemeClr val="bg1"/>
                  </a:solidFill>
                </a:rPr>
                <a:t>© CC0 Creative Commons (Unsplash, Lambros Lyrarakis)</a:t>
              </a:r>
            </a:p>
          </p:txBody>
        </p:sp>
        <p:sp>
          <p:nvSpPr>
            <p:cNvPr id="14" name="CasellaDiTesto 13">
              <a:extLst>
                <a:ext uri="{FF2B5EF4-FFF2-40B4-BE49-F238E27FC236}">
                  <a16:creationId xmlns:a16="http://schemas.microsoft.com/office/drawing/2014/main" id="{EC00D3BC-E647-BD4A-BC0D-5B0D01FCAF74}"/>
                </a:ext>
              </a:extLst>
            </p:cNvPr>
            <p:cNvSpPr txBox="1"/>
            <p:nvPr/>
          </p:nvSpPr>
          <p:spPr>
            <a:xfrm rot="16200000">
              <a:off x="7884124" y="3364088"/>
              <a:ext cx="1054777" cy="46166"/>
            </a:xfrm>
            <a:prstGeom prst="rect">
              <a:avLst/>
            </a:prstGeom>
            <a:noFill/>
          </p:spPr>
          <p:txBody>
            <a:bodyPr wrap="none" lIns="0" tIns="0" rIns="0" bIns="0" rtlCol="0">
              <a:spAutoFit/>
            </a:bodyPr>
            <a:lstStyle/>
            <a:p>
              <a:pPr algn="ctr"/>
              <a:r>
                <a:rPr lang="de-DE" sz="300" b="1">
                  <a:solidFill>
                    <a:schemeClr val="bg1"/>
                  </a:solidFill>
                </a:rPr>
                <a:t>© CC0 Creative Commons (Unsplash, Damir Kopezhanov)</a:t>
              </a:r>
            </a:p>
          </p:txBody>
        </p:sp>
      </p:grpSp>
    </p:spTree>
    <p:extLst>
      <p:ext uri="{BB962C8B-B14F-4D97-AF65-F5344CB8AC3E}">
        <p14:creationId xmlns:p14="http://schemas.microsoft.com/office/powerpoint/2010/main" val="17155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50869" y="913917"/>
            <a:ext cx="2961091" cy="812702"/>
          </a:xfrm>
        </p:spPr>
        <p:txBody>
          <a:bodyPr lIns="0" tIns="0" rIns="0" bIns="0">
            <a:noAutofit/>
          </a:bodyPr>
          <a:lstStyle/>
          <a:p>
            <a:pPr marL="0" indent="0">
              <a:buNone/>
            </a:pPr>
            <a:r>
              <a:rPr lang="de-DE" sz="2000" dirty="0">
                <a:solidFill>
                  <a:srgbClr val="ACC700"/>
                </a:solidFill>
              </a:rPr>
              <a:t>Physische Faktoren</a:t>
            </a:r>
          </a:p>
          <a:p>
            <a:pPr marL="0" indent="0">
              <a:buNone/>
            </a:pPr>
            <a:r>
              <a:rPr lang="de-DE" sz="1200" dirty="0"/>
              <a:t>Arbeitshaltungen und Bewegungen können als Folge von Wiederholungen, Dauer oder Anstrengung schädlich sein. </a:t>
            </a:r>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Faktoren, die zu arbeitsbedingten Muskel- </a:t>
            </a:r>
            <a:br>
              <a:rPr lang="de-DE" sz="2400"/>
            </a:br>
            <a:r>
              <a:rPr lang="de-DE" sz="2400"/>
              <a:t>und Skeletterkrankungen beitragen</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272" y="642595"/>
            <a:ext cx="1569146" cy="1417093"/>
          </a:xfrm>
          <a:prstGeom prst="rect">
            <a:avLst/>
          </a:prstGeom>
        </p:spPr>
      </p:pic>
      <p:grpSp>
        <p:nvGrpSpPr>
          <p:cNvPr id="15" name="Group 14"/>
          <p:cNvGrpSpPr/>
          <p:nvPr/>
        </p:nvGrpSpPr>
        <p:grpSpPr>
          <a:xfrm>
            <a:off x="4208160" y="562557"/>
            <a:ext cx="4458734" cy="1931695"/>
            <a:chOff x="-59761" y="928200"/>
            <a:chExt cx="4055696" cy="1931695"/>
          </a:xfrm>
        </p:grpSpPr>
        <p:sp>
          <p:nvSpPr>
            <p:cNvPr id="5" name="Content Placeholder 2"/>
            <p:cNvSpPr txBox="1">
              <a:spLocks/>
            </p:cNvSpPr>
            <p:nvPr/>
          </p:nvSpPr>
          <p:spPr>
            <a:xfrm>
              <a:off x="1168174" y="1199550"/>
              <a:ext cx="2827761" cy="1660345"/>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None/>
              </a:pPr>
              <a:r>
                <a:rPr lang="de-DE" sz="2000" dirty="0">
                  <a:solidFill>
                    <a:srgbClr val="ACC700"/>
                  </a:solidFill>
                </a:rPr>
                <a:t>Organisatorische Faktoren</a:t>
              </a:r>
            </a:p>
            <a:p>
              <a:pPr marL="0" indent="0">
                <a:buNone/>
              </a:pPr>
              <a:r>
                <a:rPr lang="de-DE" sz="1200" dirty="0"/>
                <a:t>Die Art der Arbeitsorganisation im Hinblick auf die Anzahl der aufeinanderfolgenden Arbeitsstunden, Möglichkeiten für Pausen, die Arbeitsgeschwindigkeit und Abwechslung bei der Ausführung der Arbeitsaufgaben wirken sich allesamt darauf aus, wie beschwerlich körperliche Arbeit ist.</a:t>
              </a:r>
            </a:p>
            <a:p>
              <a:endParaRPr lang="en-US" sz="2000" dirty="0"/>
            </a:p>
            <a:p>
              <a:pPr marL="0" indent="0">
                <a:buFont typeface="Wingdings" pitchFamily="2" charset="2"/>
                <a:buNone/>
              </a:pPr>
              <a:endParaRPr lang="en-US" sz="2000" dirty="0"/>
            </a:p>
            <a:p>
              <a:pPr marL="0" indent="0">
                <a:buFont typeface="Wingdings" pitchFamily="2" charset="2"/>
                <a:buNone/>
              </a:pPr>
              <a:endParaRPr lang="en-US" sz="2000"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61" y="928200"/>
              <a:ext cx="1426070" cy="1475326"/>
            </a:xfrm>
            <a:prstGeom prst="rect">
              <a:avLst/>
            </a:prstGeom>
          </p:spPr>
        </p:pic>
      </p:grpSp>
      <p:grpSp>
        <p:nvGrpSpPr>
          <p:cNvPr id="18" name="Group 17"/>
          <p:cNvGrpSpPr/>
          <p:nvPr/>
        </p:nvGrpSpPr>
        <p:grpSpPr>
          <a:xfrm>
            <a:off x="1176" y="2603177"/>
            <a:ext cx="4306001" cy="1897728"/>
            <a:chOff x="0" y="2544517"/>
            <a:chExt cx="4306001" cy="1897728"/>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544517"/>
              <a:ext cx="1332251" cy="1491745"/>
            </a:xfrm>
            <a:prstGeom prst="rect">
              <a:avLst/>
            </a:prstGeom>
          </p:spPr>
        </p:pic>
        <p:sp>
          <p:nvSpPr>
            <p:cNvPr id="13" name="Content Placeholder 2"/>
            <p:cNvSpPr txBox="1">
              <a:spLocks/>
            </p:cNvSpPr>
            <p:nvPr/>
          </p:nvSpPr>
          <p:spPr>
            <a:xfrm>
              <a:off x="1214478" y="2781900"/>
              <a:ext cx="3091523" cy="1660345"/>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Font typeface="Wingdings" pitchFamily="2" charset="2"/>
                <a:buNone/>
              </a:pPr>
              <a:r>
                <a:rPr lang="de-DE" sz="2000" dirty="0">
                  <a:solidFill>
                    <a:srgbClr val="ACC700"/>
                  </a:solidFill>
                </a:rPr>
                <a:t>Psychosoziale Faktoren</a:t>
              </a:r>
            </a:p>
            <a:p>
              <a:pPr marL="0" indent="0">
                <a:buFont typeface="Wingdings" pitchFamily="2" charset="2"/>
                <a:buNone/>
              </a:pPr>
              <a:r>
                <a:rPr lang="de-DE" sz="1200" dirty="0"/>
                <a:t>Keine Kontrolle der ausgeführten Aufgaben oder der Geschwindigkeit, in der die Arbeiten ausgeführt werden, sowie fehlende Unterstützung durch Kolleg/-innen oder die Geschäftsleitung können das Risiko von Muskel- und Skeletterkrankungen ebenfalls erhöhen. </a:t>
              </a:r>
            </a:p>
            <a:p>
              <a:pPr marL="0" indent="0">
                <a:buFont typeface="Wingdings" pitchFamily="2" charset="2"/>
                <a:buNone/>
              </a:pPr>
              <a:endParaRPr lang="en-US" sz="2000" dirty="0"/>
            </a:p>
            <a:p>
              <a:pPr marL="0" indent="0">
                <a:buFont typeface="Wingdings" pitchFamily="2" charset="2"/>
                <a:buNone/>
              </a:pPr>
              <a:endParaRPr lang="en-US" sz="2000" dirty="0"/>
            </a:p>
          </p:txBody>
        </p:sp>
      </p:grpSp>
      <p:grpSp>
        <p:nvGrpSpPr>
          <p:cNvPr id="16" name="Group 15"/>
          <p:cNvGrpSpPr/>
          <p:nvPr/>
        </p:nvGrpSpPr>
        <p:grpSpPr>
          <a:xfrm>
            <a:off x="4307178" y="2840560"/>
            <a:ext cx="4586768" cy="1487054"/>
            <a:chOff x="22678" y="2380840"/>
            <a:chExt cx="4470601" cy="1487054"/>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8" y="2380840"/>
              <a:ext cx="1332251" cy="1487054"/>
            </a:xfrm>
            <a:prstGeom prst="rect">
              <a:avLst/>
            </a:prstGeom>
          </p:spPr>
        </p:pic>
        <p:sp>
          <p:nvSpPr>
            <p:cNvPr id="14" name="Content Placeholder 2"/>
            <p:cNvSpPr txBox="1">
              <a:spLocks/>
            </p:cNvSpPr>
            <p:nvPr/>
          </p:nvSpPr>
          <p:spPr>
            <a:xfrm>
              <a:off x="1193189" y="2544079"/>
              <a:ext cx="3300090" cy="1039410"/>
            </a:xfrm>
            <a:prstGeom prst="rect">
              <a:avLst/>
            </a:prstGeom>
          </p:spPr>
          <p:txBody>
            <a:bodyPr vert="horz" lIns="0" tIns="0" rIns="0" bIns="0" rtlCol="0" anchor="t" anchorCtr="0">
              <a:noAutofit/>
            </a:bodyPr>
            <a:lst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1414463" indent="-128588" algn="l" defTabSz="257175" rtl="0" eaLnBrk="1" latinLnBrk="0" hangingPunct="1">
                <a:spcBef>
                  <a:spcPts val="0"/>
                </a:spcBef>
                <a:buClr>
                  <a:schemeClr val="tx2"/>
                </a:buClr>
                <a:buSzPct val="101000"/>
                <a:buFont typeface="Courier New" pitchFamily="49" charset="0"/>
                <a:buChar char="o"/>
                <a:defRPr sz="675" kern="1200" baseline="0">
                  <a:solidFill>
                    <a:schemeClr val="tx1"/>
                  </a:solidFill>
                  <a:latin typeface="+mn-lt"/>
                  <a:ea typeface="+mn-ea"/>
                  <a:cs typeface="+mn-cs"/>
                </a:defRPr>
              </a:lvl6pPr>
              <a:lvl7pPr marL="1671638" indent="-128588" algn="l" defTabSz="257175" rtl="0" eaLnBrk="1" latinLnBrk="0" hangingPunct="1">
                <a:spcBef>
                  <a:spcPts val="0"/>
                </a:spcBef>
                <a:buClr>
                  <a:schemeClr val="tx2"/>
                </a:buClr>
                <a:buFont typeface="Courier New" pitchFamily="49" charset="0"/>
                <a:buChar char="o"/>
                <a:defRPr sz="675" kern="1200" baseline="0">
                  <a:solidFill>
                    <a:schemeClr val="tx1"/>
                  </a:solidFill>
                  <a:latin typeface="+mn-lt"/>
                  <a:ea typeface="+mn-ea"/>
                  <a:cs typeface="+mn-cs"/>
                </a:defRPr>
              </a:lvl7pPr>
              <a:lvl8pPr marL="1928813"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8pPr>
              <a:lvl9pPr marL="2185988" indent="-128588" algn="l" defTabSz="257175" rtl="0" eaLnBrk="1" latinLnBrk="0" hangingPunct="1">
                <a:spcBef>
                  <a:spcPct val="20000"/>
                </a:spcBef>
                <a:buClr>
                  <a:schemeClr val="tx2"/>
                </a:buClr>
                <a:buFont typeface="Courier New" pitchFamily="49" charset="0"/>
                <a:buChar char="o"/>
                <a:defRPr sz="675" kern="1200" baseline="0">
                  <a:solidFill>
                    <a:schemeClr val="tx1"/>
                  </a:solidFill>
                  <a:latin typeface="+mn-lt"/>
                  <a:ea typeface="+mn-ea"/>
                  <a:cs typeface="+mn-cs"/>
                </a:defRPr>
              </a:lvl9pPr>
            </a:lstStyle>
            <a:p>
              <a:pPr marL="0" indent="0">
                <a:buNone/>
              </a:pPr>
              <a:r>
                <a:rPr lang="de-DE" sz="2000" dirty="0">
                  <a:solidFill>
                    <a:srgbClr val="ACC700"/>
                  </a:solidFill>
                </a:rPr>
                <a:t>Merkmale der Arbeitnehmer/-innen</a:t>
              </a:r>
            </a:p>
            <a:p>
              <a:pPr marL="0" indent="0">
                <a:buNone/>
              </a:pPr>
              <a:r>
                <a:rPr lang="de-DE" sz="1200" dirty="0"/>
                <a:t>wie Alter, Geschlecht, Größe, Gesundheitszustand, mangelnde Ausbildung usw. können ebenso Risikofaktoren für Muskel- und Skeletterkrankungen sein, wenn mit den Risiken nicht angemessen umgegangen wird. </a:t>
              </a:r>
            </a:p>
            <a:p>
              <a:endParaRPr lang="en-US" sz="2000" dirty="0"/>
            </a:p>
            <a:p>
              <a:endParaRPr lang="en-US" sz="2000" dirty="0"/>
            </a:p>
            <a:p>
              <a:endParaRPr lang="en-US" sz="2000" dirty="0"/>
            </a:p>
            <a:p>
              <a:pPr marL="0" indent="0">
                <a:buFont typeface="Wingdings" pitchFamily="2" charset="2"/>
                <a:buNone/>
              </a:pPr>
              <a:endParaRPr lang="en-US" sz="2000" dirty="0"/>
            </a:p>
            <a:p>
              <a:pPr marL="0" indent="0">
                <a:buFont typeface="Wingdings" pitchFamily="2" charset="2"/>
                <a:buNone/>
              </a:pPr>
              <a:endParaRPr lang="en-US" sz="2000" dirty="0"/>
            </a:p>
          </p:txBody>
        </p:sp>
      </p:grpSp>
    </p:spTree>
    <p:extLst>
      <p:ext uri="{BB962C8B-B14F-4D97-AF65-F5344CB8AC3E}">
        <p14:creationId xmlns:p14="http://schemas.microsoft.com/office/powerpoint/2010/main" val="2664082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384181"/>
            <a:ext cx="7992888" cy="3312368"/>
          </a:xfrm>
        </p:spPr>
        <p:txBody>
          <a:bodyPr lIns="0" tIns="0" rIns="0" bIns="0">
            <a:noAutofit/>
          </a:bodyPr>
          <a:lstStyle/>
          <a:p>
            <a:endParaRPr lang="en-US" sz="2000" dirty="0"/>
          </a:p>
          <a:p>
            <a:r>
              <a:rPr lang="de-DE" sz="2000" dirty="0"/>
              <a:t>Bei der Gefährdungsbeurteilung handelt es sich um eine systematische Untersuchung aller Aspekte einer Tätigkeit, bei der Folgendes berücksichtigt wird:</a:t>
            </a:r>
          </a:p>
          <a:p>
            <a:pPr lvl="1"/>
            <a:r>
              <a:rPr lang="de-DE" sz="2000" dirty="0"/>
              <a:t>Welche möglichen Ursachen für Verletzungen oder Schäden gibt es?</a:t>
            </a:r>
          </a:p>
          <a:p>
            <a:pPr lvl="1"/>
            <a:r>
              <a:rPr lang="de-DE" sz="2000" dirty="0"/>
              <a:t>Können Gefahren ausgeräumt werden? Wenn nicht,</a:t>
            </a:r>
          </a:p>
          <a:p>
            <a:pPr lvl="1"/>
            <a:r>
              <a:rPr lang="de-DE" sz="2000" dirty="0"/>
              <a:t>welche Präventions- oder Schutzmaßnahmen müssen zur Risikosteuerung ergriffen werden?</a:t>
            </a:r>
          </a:p>
          <a:p>
            <a:r>
              <a:rPr lang="de-DE" sz="2000" dirty="0"/>
              <a:t>Eine Gefährdungsbeurteilung ist die Grundlage für eine erfolgreiche Prävention und einen erfolgreichen Umgang mit Muskel- und Skeletterkrankungen.</a:t>
            </a:r>
          </a:p>
          <a:p>
            <a:pPr marL="0" indent="0">
              <a:buNone/>
            </a:pPr>
            <a:endParaRPr lang="en-GB" altLang="en-US" sz="2000" dirty="0"/>
          </a:p>
          <a:p>
            <a:endParaRPr lang="en-US" sz="2000" dirty="0"/>
          </a:p>
          <a:p>
            <a:endParaRPr lang="en-US" sz="2000" dirty="0"/>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58262"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Was ist eine Gefährdungsbeurteilung?</a:t>
            </a:r>
          </a:p>
        </p:txBody>
      </p:sp>
    </p:spTree>
    <p:extLst>
      <p:ext uri="{BB962C8B-B14F-4D97-AF65-F5344CB8AC3E}">
        <p14:creationId xmlns:p14="http://schemas.microsoft.com/office/powerpoint/2010/main" val="306577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9248" y="1102551"/>
            <a:ext cx="3848696" cy="1923604"/>
          </a:xfrm>
        </p:spPr>
        <p:txBody>
          <a:bodyPr lIns="0" tIns="0" rIns="0" bIns="0">
            <a:spAutoFit/>
          </a:bodyPr>
          <a:lstStyle/>
          <a:p>
            <a:pPr marL="0" indent="0">
              <a:buNone/>
            </a:pPr>
            <a:endParaRPr lang="en-US" sz="2000" dirty="0"/>
          </a:p>
          <a:p>
            <a:pPr marL="342900" indent="-342900"/>
            <a:r>
              <a:rPr lang="de-DE" sz="2000"/>
              <a:t>Bei einer Gefährdungsbeurteilung von Muskel- und Skeletterkrankungen werden dieselben Grundsätze und Verfahren angewandt wie bei anderen berufsbedingten Risiken.</a:t>
            </a:r>
          </a:p>
          <a:p>
            <a:pPr marL="0" indent="0">
              <a:buNone/>
            </a:pPr>
            <a:endParaRPr lang="en-GB" alt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58064" y="-92546"/>
            <a:ext cx="8118392" cy="792088"/>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100"/>
              <a:t>Gefährdungsbeurteilung von Muskel- und Skeletterkrankungen</a:t>
            </a:r>
          </a:p>
        </p:txBody>
      </p:sp>
      <p:grpSp>
        <p:nvGrpSpPr>
          <p:cNvPr id="6" name="Group 5"/>
          <p:cNvGrpSpPr/>
          <p:nvPr/>
        </p:nvGrpSpPr>
        <p:grpSpPr>
          <a:xfrm>
            <a:off x="3995936" y="483518"/>
            <a:ext cx="4408288" cy="4379138"/>
            <a:chOff x="-158403" y="-72008"/>
            <a:chExt cx="5177737" cy="514350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403" y="-72008"/>
              <a:ext cx="5177737" cy="5143500"/>
            </a:xfrm>
            <a:prstGeom prst="rect">
              <a:avLst/>
            </a:prstGeom>
          </p:spPr>
        </p:pic>
        <p:sp>
          <p:nvSpPr>
            <p:cNvPr id="9" name="TextBox 8"/>
            <p:cNvSpPr txBox="1"/>
            <p:nvPr/>
          </p:nvSpPr>
          <p:spPr>
            <a:xfrm rot="16200000">
              <a:off x="1908767" y="501437"/>
              <a:ext cx="1369590" cy="307273"/>
            </a:xfrm>
            <a:prstGeom prst="rect">
              <a:avLst/>
            </a:prstGeom>
            <a:noFill/>
          </p:spPr>
          <p:txBody>
            <a:bodyPr wrap="square" rtlCol="0">
              <a:spAutoFit/>
            </a:bodyPr>
            <a:lstStyle/>
            <a:p>
              <a:pPr algn="ctr"/>
              <a:r>
                <a:rPr lang="de-DE" sz="1050" b="1" dirty="0">
                  <a:solidFill>
                    <a:schemeClr val="accent1"/>
                  </a:solidFill>
                  <a:latin typeface="+mj-lt"/>
                  <a:ea typeface="+mj-ea"/>
                  <a:cs typeface="Trebuchet MS"/>
                </a:rPr>
                <a:t>Vorbereitung</a:t>
              </a:r>
              <a:endParaRPr lang="de-DE" sz="1200" b="1" dirty="0">
                <a:solidFill>
                  <a:schemeClr val="accent1"/>
                </a:solidFill>
                <a:latin typeface="+mj-lt"/>
                <a:ea typeface="+mj-ea"/>
                <a:cs typeface="Trebuchet MS"/>
              </a:endParaRPr>
            </a:p>
          </p:txBody>
        </p:sp>
        <p:sp>
          <p:nvSpPr>
            <p:cNvPr id="10" name="TextBox 9"/>
            <p:cNvSpPr txBox="1"/>
            <p:nvPr/>
          </p:nvSpPr>
          <p:spPr>
            <a:xfrm rot="19770935">
              <a:off x="3258079" y="1653786"/>
              <a:ext cx="1333473" cy="289198"/>
            </a:xfrm>
            <a:prstGeom prst="rect">
              <a:avLst/>
            </a:prstGeom>
            <a:noFill/>
          </p:spPr>
          <p:txBody>
            <a:bodyPr wrap="square" rtlCol="0">
              <a:spAutoFit/>
            </a:bodyPr>
            <a:lstStyle/>
            <a:p>
              <a:pPr algn="ctr"/>
              <a:r>
                <a:rPr lang="de-DE" sz="1000" b="1" dirty="0">
                  <a:solidFill>
                    <a:schemeClr val="accent1"/>
                  </a:solidFill>
                  <a:latin typeface="+mj-lt"/>
                  <a:ea typeface="+mj-ea"/>
                  <a:cs typeface="Trebuchet MS"/>
                </a:rPr>
                <a:t>Ermittlung</a:t>
              </a:r>
            </a:p>
          </p:txBody>
        </p:sp>
        <p:sp>
          <p:nvSpPr>
            <p:cNvPr id="11" name="TextBox 10"/>
            <p:cNvSpPr txBox="1"/>
            <p:nvPr/>
          </p:nvSpPr>
          <p:spPr>
            <a:xfrm rot="1752754">
              <a:off x="3316087" y="3424519"/>
              <a:ext cx="1157512" cy="289198"/>
            </a:xfrm>
            <a:prstGeom prst="rect">
              <a:avLst/>
            </a:prstGeom>
            <a:noFill/>
          </p:spPr>
          <p:txBody>
            <a:bodyPr wrap="square" rtlCol="0">
              <a:spAutoFit/>
            </a:bodyPr>
            <a:lstStyle/>
            <a:p>
              <a:pPr algn="ctr"/>
              <a:r>
                <a:rPr lang="de-DE" sz="1000" b="1" dirty="0">
                  <a:solidFill>
                    <a:schemeClr val="accent1"/>
                  </a:solidFill>
                  <a:latin typeface="+mj-lt"/>
                  <a:ea typeface="+mj-ea"/>
                  <a:cs typeface="Trebuchet MS"/>
                </a:rPr>
                <a:t>Bewertung</a:t>
              </a:r>
            </a:p>
          </p:txBody>
        </p:sp>
        <p:sp>
          <p:nvSpPr>
            <p:cNvPr id="12" name="TextBox 11"/>
            <p:cNvSpPr txBox="1"/>
            <p:nvPr/>
          </p:nvSpPr>
          <p:spPr>
            <a:xfrm rot="19738701">
              <a:off x="543735" y="3270412"/>
              <a:ext cx="1334404" cy="325348"/>
            </a:xfrm>
            <a:prstGeom prst="rect">
              <a:avLst/>
            </a:prstGeom>
            <a:noFill/>
          </p:spPr>
          <p:txBody>
            <a:bodyPr wrap="square" rtlCol="0">
              <a:spAutoFit/>
            </a:bodyPr>
            <a:lstStyle/>
            <a:p>
              <a:pPr algn="ctr"/>
              <a:r>
                <a:rPr lang="de-DE" sz="1000" b="1" dirty="0">
                  <a:solidFill>
                    <a:schemeClr val="accent1"/>
                  </a:solidFill>
                  <a:latin typeface="+mj-lt"/>
                  <a:ea typeface="+mj-ea"/>
                  <a:cs typeface="Trebuchet MS"/>
                </a:rPr>
                <a:t>Aktionsplan</a:t>
              </a:r>
              <a:r>
                <a:rPr lang="de-DE" sz="1200" b="1" dirty="0">
                  <a:solidFill>
                    <a:schemeClr val="accent1"/>
                  </a:solidFill>
                  <a:latin typeface="+mj-lt"/>
                  <a:ea typeface="+mj-ea"/>
                  <a:cs typeface="Trebuchet MS"/>
                </a:rPr>
                <a:t> </a:t>
              </a:r>
            </a:p>
          </p:txBody>
        </p:sp>
        <p:sp>
          <p:nvSpPr>
            <p:cNvPr id="13" name="TextBox 12"/>
            <p:cNvSpPr txBox="1"/>
            <p:nvPr/>
          </p:nvSpPr>
          <p:spPr>
            <a:xfrm rot="1775785">
              <a:off x="217869" y="1716129"/>
              <a:ext cx="1459703" cy="325348"/>
            </a:xfrm>
            <a:prstGeom prst="rect">
              <a:avLst/>
            </a:prstGeom>
            <a:noFill/>
          </p:spPr>
          <p:txBody>
            <a:bodyPr wrap="square" rtlCol="0">
              <a:spAutoFit/>
            </a:bodyPr>
            <a:lstStyle/>
            <a:p>
              <a:pPr algn="ctr"/>
              <a:r>
                <a:rPr lang="de-DE" sz="1000" b="1" dirty="0">
                  <a:solidFill>
                    <a:schemeClr val="accent1"/>
                  </a:solidFill>
                  <a:latin typeface="+mj-lt"/>
                  <a:ea typeface="+mj-ea"/>
                  <a:cs typeface="Trebuchet MS"/>
                </a:rPr>
                <a:t>Aktiv</a:t>
              </a:r>
              <a:r>
                <a:rPr lang="de-DE" sz="1200" b="1" dirty="0">
                  <a:solidFill>
                    <a:schemeClr val="accent1"/>
                  </a:solidFill>
                  <a:latin typeface="+mj-lt"/>
                  <a:ea typeface="+mj-ea"/>
                  <a:cs typeface="Trebuchet MS"/>
                </a:rPr>
                <a:t> werden</a:t>
              </a:r>
            </a:p>
          </p:txBody>
        </p:sp>
        <p:sp>
          <p:nvSpPr>
            <p:cNvPr id="14" name="TextBox 13"/>
            <p:cNvSpPr txBox="1"/>
            <p:nvPr/>
          </p:nvSpPr>
          <p:spPr>
            <a:xfrm rot="5231705">
              <a:off x="1307861" y="812519"/>
              <a:ext cx="1865088" cy="289198"/>
            </a:xfrm>
            <a:prstGeom prst="rect">
              <a:avLst/>
            </a:prstGeom>
            <a:noFill/>
          </p:spPr>
          <p:txBody>
            <a:bodyPr wrap="square" rtlCol="0">
              <a:spAutoFit/>
            </a:bodyPr>
            <a:lstStyle/>
            <a:p>
              <a:pPr algn="ctr"/>
              <a:r>
                <a:rPr lang="de-DE" sz="1000" b="1" dirty="0">
                  <a:solidFill>
                    <a:schemeClr val="accent1"/>
                  </a:solidFill>
                  <a:latin typeface="+mj-lt"/>
                  <a:ea typeface="+mj-ea"/>
                  <a:cs typeface="Trebuchet MS"/>
                </a:rPr>
                <a:t>Überwachung</a:t>
              </a:r>
            </a:p>
          </p:txBody>
        </p:sp>
        <p:sp>
          <p:nvSpPr>
            <p:cNvPr id="15" name="TextBox 14"/>
            <p:cNvSpPr txBox="1"/>
            <p:nvPr/>
          </p:nvSpPr>
          <p:spPr>
            <a:xfrm>
              <a:off x="1380318" y="2087420"/>
              <a:ext cx="2056358" cy="614546"/>
            </a:xfrm>
            <a:prstGeom prst="rect">
              <a:avLst/>
            </a:prstGeom>
            <a:noFill/>
          </p:spPr>
          <p:txBody>
            <a:bodyPr wrap="square" rtlCol="0">
              <a:spAutoFit/>
            </a:bodyPr>
            <a:lstStyle/>
            <a:p>
              <a:pPr algn="ctr"/>
              <a:r>
                <a:rPr lang="de-DE" sz="1400" b="1" dirty="0">
                  <a:solidFill>
                    <a:schemeClr val="accent1"/>
                  </a:solidFill>
                  <a:latin typeface="+mj-lt"/>
                  <a:ea typeface="+mj-ea"/>
                  <a:cs typeface="Trebuchet MS"/>
                </a:rPr>
                <a:t>GEFÄHRDUNGS-</a:t>
              </a:r>
            </a:p>
            <a:p>
              <a:pPr algn="ctr"/>
              <a:r>
                <a:rPr lang="de-DE" sz="1400" b="1" dirty="0">
                  <a:solidFill>
                    <a:schemeClr val="accent1"/>
                  </a:solidFill>
                  <a:latin typeface="+mj-lt"/>
                  <a:ea typeface="+mj-ea"/>
                  <a:cs typeface="Trebuchet MS"/>
                </a:rPr>
                <a:t>BEURTEILUNG</a:t>
              </a:r>
            </a:p>
          </p:txBody>
        </p:sp>
      </p:grpSp>
    </p:spTree>
    <p:extLst>
      <p:ext uri="{BB962C8B-B14F-4D97-AF65-F5344CB8AC3E}">
        <p14:creationId xmlns:p14="http://schemas.microsoft.com/office/powerpoint/2010/main" val="1615611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7768" y="843558"/>
            <a:ext cx="7902624" cy="4624343"/>
          </a:xfrm>
        </p:spPr>
        <p:txBody>
          <a:bodyPr wrap="square" lIns="0" tIns="0" rIns="0" bIns="0">
            <a:spAutoFit/>
          </a:bodyPr>
          <a:lstStyle/>
          <a:p>
            <a:pPr marL="342900" indent="-342900"/>
            <a:r>
              <a:rPr lang="de-DE" sz="1600" dirty="0"/>
              <a:t>Entscheidung, wer den Prozess leiten wird</a:t>
            </a:r>
          </a:p>
          <a:p>
            <a:pPr marL="444150" lvl="1" indent="-342900"/>
            <a:r>
              <a:rPr lang="de-DE" sz="1600" dirty="0"/>
              <a:t>Dies </a:t>
            </a:r>
            <a:r>
              <a:rPr lang="de-DE" sz="1600" dirty="0" smtClean="0"/>
              <a:t>könnten  </a:t>
            </a:r>
            <a:r>
              <a:rPr lang="de-DE" sz="1600" dirty="0"/>
              <a:t>Arbeitgeber selbst, ein/eine </a:t>
            </a:r>
            <a:r>
              <a:rPr lang="de-DE" sz="1600" dirty="0" smtClean="0"/>
              <a:t>von den Arbeitgebern </a:t>
            </a:r>
            <a:r>
              <a:rPr lang="de-DE" sz="1600" dirty="0"/>
              <a:t>benannte/r Arbeitnehmer/-in, ein Arbeitsschutzexperte bzw. eine </a:t>
            </a:r>
            <a:r>
              <a:rPr lang="de-DE" sz="1600" dirty="0" err="1"/>
              <a:t>Arbeitschutzexpertin</a:t>
            </a:r>
            <a:r>
              <a:rPr lang="de-DE" sz="1600" dirty="0"/>
              <a:t> usw. sein</a:t>
            </a:r>
          </a:p>
          <a:p>
            <a:pPr marL="342900" indent="-342900"/>
            <a:r>
              <a:rPr lang="de-DE" sz="1600" dirty="0"/>
              <a:t>Überprüfung, welche Ressourcen bereits vorhanden sind </a:t>
            </a:r>
          </a:p>
          <a:p>
            <a:pPr marL="444150" lvl="1" indent="-342900"/>
            <a:r>
              <a:rPr lang="de-DE" sz="1600" dirty="0"/>
              <a:t>Eine Liste mit einer Beschreibung der Arbeiten/Aufgaben, bei denen das Risiko von Muskel- und Skeletterkrankungen besteht</a:t>
            </a:r>
          </a:p>
          <a:p>
            <a:pPr marL="444150" lvl="1" indent="-342900"/>
            <a:r>
              <a:rPr lang="de-DE" sz="1600" dirty="0"/>
              <a:t>Informationen: Meldungen von Unfällen und Krankheiten, Beschwerden von Arbeitnehmer/-innen, Krankenstandstatistik</a:t>
            </a:r>
          </a:p>
          <a:p>
            <a:pPr marL="444150" lvl="1" indent="-342900"/>
            <a:r>
              <a:rPr lang="de-DE" sz="1600" dirty="0"/>
              <a:t>Leitlinien nationaler zuständiger Stellen zu Muskel- und Skeletterkrankungen (Ministerien, nationale Institutionen des Arbeits- und Gesundheitsschutzes usw.)</a:t>
            </a:r>
          </a:p>
          <a:p>
            <a:pPr marL="444150" lvl="1" indent="-342900"/>
            <a:r>
              <a:rPr lang="de-DE" sz="1600" dirty="0"/>
              <a:t>Leitfäden, Checklisten oder Handbücher von Branchenverbänden</a:t>
            </a:r>
          </a:p>
          <a:p>
            <a:pPr marL="342900" indent="-342900"/>
            <a:r>
              <a:rPr lang="de-DE" sz="1600" dirty="0"/>
              <a:t>Entscheidung, wie und wann die Arbeitnehmer/-innen beteiligt und informiert werden sollen</a:t>
            </a:r>
          </a:p>
          <a:p>
            <a:pPr marL="342900" indent="-342900"/>
            <a:r>
              <a:rPr lang="de-DE" sz="1600" dirty="0"/>
              <a:t>Planung – Entscheidung, was wann geschehen soll</a:t>
            </a:r>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51470"/>
            <a:ext cx="8280920" cy="576064"/>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80000"/>
              </a:lnSpc>
            </a:pPr>
            <a:r>
              <a:rPr lang="de-DE" sz="2000" dirty="0"/>
              <a:t>Vorbereitung </a:t>
            </a:r>
            <a:br>
              <a:rPr lang="de-DE" sz="2000" dirty="0"/>
            </a:br>
            <a:r>
              <a:rPr lang="de-DE" sz="1600" dirty="0"/>
              <a:t>Fragen, die beantwortet werden sollten, bevor Sie mit der Ausführung</a:t>
            </a:r>
            <a:br>
              <a:rPr lang="de-DE" sz="1600" dirty="0"/>
            </a:br>
            <a:r>
              <a:rPr lang="de-DE" sz="1600" dirty="0"/>
              <a:t>dieser Schritte beginnen</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312" y="-238105"/>
            <a:ext cx="2054356" cy="2307341"/>
          </a:xfrm>
          <a:prstGeom prst="rect">
            <a:avLst/>
          </a:prstGeom>
        </p:spPr>
      </p:pic>
    </p:spTree>
    <p:extLst>
      <p:ext uri="{BB962C8B-B14F-4D97-AF65-F5344CB8AC3E}">
        <p14:creationId xmlns:p14="http://schemas.microsoft.com/office/powerpoint/2010/main" val="397016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7416824" cy="3954929"/>
          </a:xfrm>
        </p:spPr>
        <p:txBody>
          <a:bodyPr lIns="0" tIns="0" rIns="0" bIns="0">
            <a:spAutoFit/>
          </a:bodyPr>
          <a:lstStyle/>
          <a:p>
            <a:r>
              <a:rPr lang="de-DE" sz="2000" dirty="0"/>
              <a:t>Zu den Faktoren, auf die im Zusammenhang mit Muskel- und Skeletterkrankungen geachtet werden sollte, gehören:</a:t>
            </a:r>
          </a:p>
          <a:p>
            <a:pPr lvl="1"/>
            <a:r>
              <a:rPr lang="de-DE" sz="1800" b="1" dirty="0"/>
              <a:t>Physische und Umweltfaktoren </a:t>
            </a:r>
            <a:r>
              <a:rPr lang="de-DE" sz="1600" dirty="0"/>
              <a:t>(z. B. Arbeitshaltungen, sich wiederholende Arbeiten, schwere körperliche Belastung, [schlechte] Beleuchtung, [niedrige] Temperaturen usw.)</a:t>
            </a:r>
          </a:p>
          <a:p>
            <a:pPr lvl="1"/>
            <a:r>
              <a:rPr lang="de-DE" sz="1800" b="1" dirty="0"/>
              <a:t>Organisatorische Faktoren </a:t>
            </a:r>
            <a:r>
              <a:rPr lang="de-DE" sz="1600" dirty="0"/>
              <a:t>(z. B. lange Arbeitszeiten, Möglichkeiten für Pausen, Arbeitsgeschwindigkeit usw.)</a:t>
            </a:r>
          </a:p>
          <a:p>
            <a:pPr lvl="1"/>
            <a:r>
              <a:rPr lang="de-DE" sz="1800" b="1" dirty="0"/>
              <a:t>Psychosoziale Faktoren </a:t>
            </a:r>
            <a:r>
              <a:rPr lang="de-DE" sz="1600" dirty="0"/>
              <a:t>(z. B. Kontrolle der ausgeführten Arbeiten, Unterstützung durch Kollegen/Geschäftsleitung usw.)</a:t>
            </a:r>
          </a:p>
          <a:p>
            <a:pPr lvl="1"/>
            <a:r>
              <a:rPr lang="de-DE" sz="1800" b="1" dirty="0"/>
              <a:t>Merkmale der Arbeitnehmer/-innen </a:t>
            </a:r>
            <a:r>
              <a:rPr lang="de-DE" sz="1600" dirty="0"/>
              <a:t>(z. B. Alter, Geschlecht, physische Leistungsfähigkeit, Krankheitsvorgeschichte, Größe usw.)</a:t>
            </a:r>
          </a:p>
          <a:p>
            <a:r>
              <a:rPr lang="de-DE" sz="2000" dirty="0"/>
              <a:t>Die Kombination aus bzw. Wechselwirkung zwischen all diesen Faktoren muss berücksichtigt werden</a:t>
            </a:r>
            <a:r>
              <a:rPr lang="de-AT" sz="1800" b="1" i="0" u="none" strike="noStrike" baseline="0" dirty="0">
                <a:solidFill>
                  <a:srgbClr val="000000"/>
                </a:solidFill>
                <a:latin typeface="Arial" panose="020B0604020202020204" pitchFamily="34" charset="0"/>
              </a:rPr>
              <a:t>.</a:t>
            </a:r>
            <a:endParaRPr lang="de-AT" sz="1800" b="0" i="0" u="none" strike="noStrike" baseline="0" dirty="0">
              <a:solidFill>
                <a:srgbClr val="000000"/>
              </a:solidFill>
              <a:latin typeface="Arial" panose="020B0604020202020204" pitchFamily="34" charset="0"/>
            </a:endParaRPr>
          </a:p>
          <a:p>
            <a:endParaRPr lang="de-DE"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0"/>
            <a:ext cx="775835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80000"/>
              </a:lnSpc>
            </a:pPr>
            <a:r>
              <a:rPr lang="de-DE" sz="2400" dirty="0"/>
              <a:t>Ermittlung von Risikofaktoren für Muskel- und Skeletterkrankungen am Arbeitsplatz</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040" y="-236562"/>
            <a:ext cx="2100076" cy="2282957"/>
          </a:xfrm>
          <a:prstGeom prst="rect">
            <a:avLst/>
          </a:prstGeom>
        </p:spPr>
      </p:pic>
    </p:spTree>
    <p:extLst>
      <p:ext uri="{BB962C8B-B14F-4D97-AF65-F5344CB8AC3E}">
        <p14:creationId xmlns:p14="http://schemas.microsoft.com/office/powerpoint/2010/main" val="122542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15566"/>
            <a:ext cx="7470122" cy="3708708"/>
          </a:xfrm>
        </p:spPr>
        <p:txBody>
          <a:bodyPr wrap="square" lIns="0" tIns="0" rIns="0" bIns="0">
            <a:spAutoFit/>
          </a:bodyPr>
          <a:lstStyle/>
          <a:p>
            <a:pPr>
              <a:lnSpc>
                <a:spcPct val="90000"/>
              </a:lnSpc>
            </a:pPr>
            <a:r>
              <a:rPr lang="de-DE" sz="2000" dirty="0"/>
              <a:t>Besonderes Augenmerk sollte Gruppen von</a:t>
            </a:r>
            <a:br>
              <a:rPr lang="de-DE" sz="2000" dirty="0"/>
            </a:br>
            <a:r>
              <a:rPr lang="de-DE" sz="2000" dirty="0"/>
              <a:t>Arbeitnehmer/-innen gelten, die einem höheren Risiko, an Muskel- und Skeletterkrankungen zu erkranken, ausgesetzt sind</a:t>
            </a:r>
            <a:endParaRPr lang="en-GB" altLang="en-US" sz="2000" dirty="0"/>
          </a:p>
          <a:p>
            <a:pPr>
              <a:lnSpc>
                <a:spcPct val="90000"/>
              </a:lnSpc>
            </a:pPr>
            <a:r>
              <a:rPr lang="de-DE" sz="2000" dirty="0"/>
              <a:t>Für diese Gruppen besteht ein höheres Risiko aufgrund</a:t>
            </a:r>
            <a:r>
              <a:rPr lang="de-DE" sz="2000" b="0" dirty="0">
                <a:solidFill>
                  <a:schemeClr val="tx1"/>
                </a:solidFill>
              </a:rPr>
              <a:t/>
            </a:r>
            <a:br>
              <a:rPr lang="de-DE" sz="2000" b="0" dirty="0">
                <a:solidFill>
                  <a:schemeClr val="tx1"/>
                </a:solidFill>
              </a:rPr>
            </a:br>
            <a:r>
              <a:rPr lang="de-DE" sz="1500" b="0" dirty="0">
                <a:solidFill>
                  <a:schemeClr val="tx1"/>
                </a:solidFill>
              </a:rPr>
              <a:t>• einer wiederholten oder kumulativen Exposition gegenüber Risikofaktoren für Muskel- und Skeletterkrankungen wie z. B.:</a:t>
            </a:r>
          </a:p>
          <a:p>
            <a:pPr marL="243000" lvl="2" indent="0">
              <a:lnSpc>
                <a:spcPct val="90000"/>
              </a:lnSpc>
              <a:buNone/>
            </a:pPr>
            <a:r>
              <a:rPr lang="de-DE" sz="1500" dirty="0"/>
              <a:t>gleichförmig wiederholte Hand- oder Armbewegungen, Vibrationen, Tragen oder Bewegen schwerer Lasten, Belästigung und Mobbing, Stress usw. </a:t>
            </a:r>
          </a:p>
          <a:p>
            <a:pPr lvl="1">
              <a:lnSpc>
                <a:spcPct val="90000"/>
              </a:lnSpc>
            </a:pPr>
            <a:r>
              <a:rPr lang="de-DE" sz="1500" b="0" dirty="0">
                <a:solidFill>
                  <a:schemeClr val="tx1"/>
                </a:solidFill>
              </a:rPr>
              <a:t> der Wirtschaftszweige, in denen sie tätig sind (z. B. Baugewerbe, Landwirtschaft, Gesundheit und Sozialwesen)</a:t>
            </a:r>
          </a:p>
          <a:p>
            <a:pPr lvl="1">
              <a:lnSpc>
                <a:spcPct val="90000"/>
              </a:lnSpc>
            </a:pPr>
            <a:r>
              <a:rPr lang="de-DE" sz="1500" dirty="0"/>
              <a:t> </a:t>
            </a:r>
            <a:r>
              <a:rPr lang="de-DE" sz="1500" b="0" dirty="0">
                <a:solidFill>
                  <a:schemeClr val="tx1"/>
                </a:solidFill>
              </a:rPr>
              <a:t>der Art der Berufstätigkeit, die sie mit größerer Wahrscheinlichkeit ausüben, etwa typische Beispiele für Arbeiter- oder geringer qualifizierte Berufe (in denen Muskel- und Skeletterkrankungen weiter verbreitet sind)</a:t>
            </a:r>
          </a:p>
          <a:p>
            <a:pPr lvl="1">
              <a:lnSpc>
                <a:spcPct val="90000"/>
              </a:lnSpc>
            </a:pPr>
            <a:r>
              <a:rPr lang="de-DE" sz="1500" dirty="0"/>
              <a:t> individueller Faktoren, z. B. mangelnde Erfahrung oder Ausbildung, gesundheitliche Probleme</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Ermittlung von gefährdeten Personen</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7040" y="-236562"/>
            <a:ext cx="2100076" cy="2282957"/>
          </a:xfrm>
          <a:prstGeom prst="rect">
            <a:avLst/>
          </a:prstGeom>
        </p:spPr>
      </p:pic>
    </p:spTree>
    <p:extLst>
      <p:ext uri="{BB962C8B-B14F-4D97-AF65-F5344CB8AC3E}">
        <p14:creationId xmlns:p14="http://schemas.microsoft.com/office/powerpoint/2010/main" val="551287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7544" y="771550"/>
            <a:ext cx="7128792" cy="3312368"/>
          </a:xfrm>
        </p:spPr>
        <p:txBody>
          <a:bodyPr lIns="0" tIns="0" rIns="0" bIns="0">
            <a:noAutofit/>
          </a:bodyPr>
          <a:lstStyle/>
          <a:p>
            <a:r>
              <a:rPr lang="de-DE" sz="2000" dirty="0"/>
              <a:t>Bewertung der Risiken in Verbindung mit den ermittelten Gefahren in Anbetracht der Frage,</a:t>
            </a:r>
          </a:p>
          <a:p>
            <a:pPr lvl="1"/>
            <a:r>
              <a:rPr lang="de-DE" sz="1800" dirty="0"/>
              <a:t>wie wahrscheinlich es ist, dass eine Gefährdung Schaden verursachen wird</a:t>
            </a:r>
          </a:p>
          <a:p>
            <a:pPr lvl="1"/>
            <a:r>
              <a:rPr lang="de-DE" sz="1800" dirty="0"/>
              <a:t>wie ernst dieser Schaden voraussichtlich sein dürfte</a:t>
            </a:r>
          </a:p>
          <a:p>
            <a:pPr lvl="1"/>
            <a:r>
              <a:rPr lang="de-DE" sz="1800" dirty="0"/>
              <a:t>wie oft (und wie viele) Arbeitnehmer/-innen diesem Risiko ausgesetzt sind</a:t>
            </a:r>
          </a:p>
          <a:p>
            <a:r>
              <a:rPr lang="de-DE" sz="2000" dirty="0"/>
              <a:t>Festlegung  von Prioritäten aufgrund der Gefährdungsbeurteilungen.</a:t>
            </a:r>
          </a:p>
          <a:p>
            <a:r>
              <a:rPr lang="de-DE" sz="2000" dirty="0"/>
              <a:t>Es ist wichtig, für die zu ergreifenden Maßnahmen Prioritäten zu setzen, um Muskel- und Skeletterkrankungen vorzubeugen oder sie auf ein Mindestmaß zu begrenzen.</a:t>
            </a:r>
          </a:p>
          <a:p>
            <a:pPr>
              <a:lnSpc>
                <a:spcPct val="90000"/>
              </a:lnSpc>
            </a:pPr>
            <a:endParaRPr lang="en-US" sz="2000" dirty="0">
              <a:solidFill>
                <a:srgbClr val="FF0000"/>
              </a:solidFill>
            </a:endParaRPr>
          </a:p>
          <a:p>
            <a:pPr marL="0" indent="0">
              <a:buNone/>
            </a:pPr>
            <a:endParaRPr lang="en-US" sz="2000" dirty="0"/>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Bewertung und Gewichtung von Risiken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38577"/>
            <a:ext cx="2081788" cy="2316485"/>
          </a:xfrm>
          <a:prstGeom prst="rect">
            <a:avLst/>
          </a:prstGeom>
        </p:spPr>
      </p:pic>
    </p:spTree>
    <p:extLst>
      <p:ext uri="{BB962C8B-B14F-4D97-AF65-F5344CB8AC3E}">
        <p14:creationId xmlns:p14="http://schemas.microsoft.com/office/powerpoint/2010/main" val="52417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987574"/>
            <a:ext cx="7200800" cy="3312368"/>
          </a:xfrm>
        </p:spPr>
        <p:txBody>
          <a:bodyPr lIns="0" tIns="0" rIns="0" bIns="0">
            <a:noAutofit/>
          </a:bodyPr>
          <a:lstStyle/>
          <a:p>
            <a:pPr>
              <a:lnSpc>
                <a:spcPct val="80000"/>
              </a:lnSpc>
            </a:pPr>
            <a:r>
              <a:rPr lang="de-DE" sz="2000" dirty="0"/>
              <a:t>Vereinbarung der Maßnahmen zur Beseitigung oder Verringerung der Risiken</a:t>
            </a:r>
          </a:p>
          <a:p>
            <a:pPr marL="0" indent="0">
              <a:lnSpc>
                <a:spcPct val="80000"/>
              </a:lnSpc>
              <a:buNone/>
            </a:pPr>
            <a:endParaRPr lang="en-GB" altLang="en-US" sz="2000" dirty="0"/>
          </a:p>
          <a:p>
            <a:pPr>
              <a:lnSpc>
                <a:spcPct val="80000"/>
              </a:lnSpc>
            </a:pPr>
            <a:r>
              <a:rPr lang="de-DE" sz="2000" dirty="0"/>
              <a:t>Aufstellung eines Aktionsplans. Ein guter Aktionsplan umfasst:</a:t>
            </a:r>
          </a:p>
          <a:p>
            <a:pPr lvl="1">
              <a:lnSpc>
                <a:spcPct val="80000"/>
              </a:lnSpc>
            </a:pPr>
            <a:r>
              <a:rPr lang="de-DE" sz="1800" b="0" dirty="0"/>
              <a:t>die Beschreibung des Problems/Risikos</a:t>
            </a:r>
          </a:p>
          <a:p>
            <a:pPr lvl="1">
              <a:lnSpc>
                <a:spcPct val="80000"/>
              </a:lnSpc>
            </a:pPr>
            <a:r>
              <a:rPr lang="de-DE" sz="1800" b="0" dirty="0"/>
              <a:t>die Priorität, die diesem Problem eingeräumt wird</a:t>
            </a:r>
          </a:p>
          <a:p>
            <a:pPr lvl="1">
              <a:lnSpc>
                <a:spcPct val="80000"/>
              </a:lnSpc>
            </a:pPr>
            <a:r>
              <a:rPr lang="de-DE" sz="1800" b="0" dirty="0"/>
              <a:t>Lösungen (Präventions-/Schutzmaßnahmen) – was ist zu tun</a:t>
            </a:r>
          </a:p>
          <a:p>
            <a:pPr lvl="1">
              <a:lnSpc>
                <a:spcPct val="80000"/>
              </a:lnSpc>
            </a:pPr>
            <a:r>
              <a:rPr lang="de-DE" sz="1800" b="0" dirty="0"/>
              <a:t>Zuständigkeit – wer wird die Maßnahmen leiten</a:t>
            </a:r>
          </a:p>
          <a:p>
            <a:pPr lvl="1">
              <a:lnSpc>
                <a:spcPct val="80000"/>
              </a:lnSpc>
            </a:pPr>
            <a:r>
              <a:rPr lang="de-DE" sz="1800" b="0" dirty="0"/>
              <a:t>Ressourcen – in Form von Geld, Zeit usw.</a:t>
            </a:r>
          </a:p>
          <a:p>
            <a:pPr lvl="1">
              <a:lnSpc>
                <a:spcPct val="80000"/>
              </a:lnSpc>
            </a:pPr>
            <a:r>
              <a:rPr lang="de-DE" sz="1800" b="0" dirty="0"/>
              <a:t>Zeitschiene – was wird wann unternommen</a:t>
            </a:r>
          </a:p>
          <a:p>
            <a:pPr lvl="1">
              <a:lnSpc>
                <a:spcPct val="80000"/>
              </a:lnSpc>
            </a:pPr>
            <a:r>
              <a:rPr lang="de-DE" sz="1800" b="0" dirty="0"/>
              <a:t>Bewertung – wie erfahren Sie, ob die umgesetzten Lösungen wirksam waren</a:t>
            </a:r>
          </a:p>
          <a:p>
            <a:pPr marL="0" indent="0">
              <a:buNone/>
            </a:pPr>
            <a:endParaRPr lang="en-US" sz="2000" dirty="0"/>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Festlegung von vorbeugenden Maßnahmen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50858"/>
            <a:ext cx="2033020" cy="2243333"/>
          </a:xfrm>
          <a:prstGeom prst="rect">
            <a:avLst/>
          </a:prstGeom>
        </p:spPr>
      </p:pic>
    </p:spTree>
    <p:extLst>
      <p:ext uri="{BB962C8B-B14F-4D97-AF65-F5344CB8AC3E}">
        <p14:creationId xmlns:p14="http://schemas.microsoft.com/office/powerpoint/2010/main" val="2947248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8731" y="1131590"/>
            <a:ext cx="7083589" cy="2757678"/>
          </a:xfrm>
        </p:spPr>
        <p:txBody>
          <a:bodyPr lIns="0" tIns="0" rIns="0" bIns="0">
            <a:spAutoFit/>
          </a:bodyPr>
          <a:lstStyle/>
          <a:p>
            <a:pPr>
              <a:lnSpc>
                <a:spcPct val="80000"/>
              </a:lnSpc>
            </a:pPr>
            <a:r>
              <a:rPr lang="de-DE" sz="2000" dirty="0"/>
              <a:t>Bei der Erörterung und Vereinbarung von Maßnahmen ist es wichtig, die allgemeinen Grundsätze der Prävention zu beachten:</a:t>
            </a:r>
          </a:p>
          <a:p>
            <a:pPr lvl="1">
              <a:lnSpc>
                <a:spcPct val="80000"/>
              </a:lnSpc>
            </a:pPr>
            <a:r>
              <a:rPr lang="de-DE" sz="2000" b="0" dirty="0">
                <a:solidFill>
                  <a:schemeClr val="tx1"/>
                </a:solidFill>
              </a:rPr>
              <a:t> </a:t>
            </a:r>
            <a:r>
              <a:rPr lang="de-DE" sz="1800" b="0" dirty="0">
                <a:solidFill>
                  <a:schemeClr val="tx1"/>
                </a:solidFill>
              </a:rPr>
              <a:t>Vermeidung von Risiken</a:t>
            </a:r>
          </a:p>
          <a:p>
            <a:pPr lvl="1">
              <a:lnSpc>
                <a:spcPct val="80000"/>
              </a:lnSpc>
            </a:pPr>
            <a:r>
              <a:rPr lang="de-DE" sz="1800" b="0" dirty="0">
                <a:solidFill>
                  <a:schemeClr val="tx1"/>
                </a:solidFill>
              </a:rPr>
              <a:t> Risikobekämpfung an der Quelle</a:t>
            </a:r>
          </a:p>
          <a:p>
            <a:pPr lvl="1">
              <a:lnSpc>
                <a:spcPct val="80000"/>
              </a:lnSpc>
            </a:pPr>
            <a:r>
              <a:rPr lang="de-DE" sz="1800" b="0" dirty="0">
                <a:solidFill>
                  <a:schemeClr val="tx1"/>
                </a:solidFill>
              </a:rPr>
              <a:t> Anpassung der Arbeit an den Menschen</a:t>
            </a:r>
          </a:p>
          <a:p>
            <a:pPr lvl="1">
              <a:lnSpc>
                <a:spcPct val="80000"/>
              </a:lnSpc>
            </a:pPr>
            <a:r>
              <a:rPr lang="de-DE" sz="1800" b="0" dirty="0">
                <a:solidFill>
                  <a:schemeClr val="tx1"/>
                </a:solidFill>
              </a:rPr>
              <a:t> Anpassung an den technologischen Fortschritt</a:t>
            </a:r>
          </a:p>
          <a:p>
            <a:pPr lvl="1">
              <a:lnSpc>
                <a:spcPct val="80000"/>
              </a:lnSpc>
            </a:pPr>
            <a:r>
              <a:rPr lang="de-DE" sz="1800" b="0" dirty="0">
                <a:solidFill>
                  <a:schemeClr val="tx1"/>
                </a:solidFill>
              </a:rPr>
              <a:t> Ersatz gefährlicher Abläufe durch sichere oder weniger gefährliche Abläufe</a:t>
            </a:r>
          </a:p>
          <a:p>
            <a:pPr lvl="1">
              <a:lnSpc>
                <a:spcPct val="80000"/>
              </a:lnSpc>
            </a:pPr>
            <a:r>
              <a:rPr lang="de-DE" sz="1800" b="0" dirty="0">
                <a:solidFill>
                  <a:schemeClr val="tx1"/>
                </a:solidFill>
              </a:rPr>
              <a:t> Entwicklung einer einheitlichen Präventionsstrategie</a:t>
            </a:r>
          </a:p>
          <a:p>
            <a:pPr lvl="1">
              <a:lnSpc>
                <a:spcPct val="80000"/>
              </a:lnSpc>
            </a:pPr>
            <a:r>
              <a:rPr lang="de-DE" sz="1800" b="0" dirty="0">
                <a:solidFill>
                  <a:schemeClr val="tx1"/>
                </a:solidFill>
              </a:rPr>
              <a:t> Vorrang des kollektiven Gefahrenschutzes</a:t>
            </a:r>
          </a:p>
          <a:p>
            <a:pPr lvl="1">
              <a:lnSpc>
                <a:spcPct val="80000"/>
              </a:lnSpc>
            </a:pPr>
            <a:r>
              <a:rPr lang="de-DE" sz="1800" b="0" dirty="0">
                <a:solidFill>
                  <a:schemeClr val="tx1"/>
                </a:solidFill>
              </a:rPr>
              <a:t> Schulungen für und Anweisungen an die Arbeitnehmer.</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552" y="0"/>
            <a:ext cx="8496944"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Festlegung von Präventivmaßnahmen </a:t>
            </a:r>
            <a:br>
              <a:rPr lang="de-DE" sz="2400"/>
            </a:br>
            <a:r>
              <a:rPr lang="de-DE" sz="2400"/>
              <a:t>Hierarchie von Präventionsmaßnahmen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50858"/>
            <a:ext cx="2033020" cy="2243333"/>
          </a:xfrm>
          <a:prstGeom prst="rect">
            <a:avLst/>
          </a:prstGeom>
        </p:spPr>
      </p:pic>
    </p:spTree>
    <p:extLst>
      <p:ext uri="{BB962C8B-B14F-4D97-AF65-F5344CB8AC3E}">
        <p14:creationId xmlns:p14="http://schemas.microsoft.com/office/powerpoint/2010/main" val="1530850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49" y="-1"/>
            <a:ext cx="7922091" cy="666103"/>
          </a:xfrm>
        </p:spPr>
        <p:txBody>
          <a:bodyPr lIns="0" tIns="0" rIns="0" bIns="0"/>
          <a:lstStyle/>
          <a:p>
            <a:r>
              <a:rPr lang="de-DE" sz="2400" dirty="0">
                <a:solidFill>
                  <a:schemeClr val="accent1"/>
                </a:solidFill>
              </a:rPr>
              <a:t>Allgemeine Grundsätze (Hierarchie) der Prävention 1</a:t>
            </a:r>
          </a:p>
        </p:txBody>
      </p:sp>
      <p:sp>
        <p:nvSpPr>
          <p:cNvPr id="8" name="Content Placeholder 2"/>
          <p:cNvSpPr>
            <a:spLocks noGrp="1"/>
          </p:cNvSpPr>
          <p:nvPr>
            <p:ph sz="half" idx="1"/>
          </p:nvPr>
        </p:nvSpPr>
        <p:spPr>
          <a:xfrm>
            <a:off x="367234" y="909544"/>
            <a:ext cx="5860950" cy="3831818"/>
          </a:xfrm>
        </p:spPr>
        <p:txBody>
          <a:bodyPr lIns="0" tIns="0" rIns="0" bIns="0">
            <a:spAutoFit/>
          </a:bodyPr>
          <a:lstStyle/>
          <a:p>
            <a:r>
              <a:rPr lang="de-DE" sz="2000" dirty="0"/>
              <a:t>Vermeidung von Risiken</a:t>
            </a:r>
          </a:p>
          <a:p>
            <a:pPr lvl="1"/>
            <a:r>
              <a:rPr lang="de-DE" sz="1600" dirty="0"/>
              <a:t> Automatisierung von Hebe- und Beförderungsvorgängen</a:t>
            </a:r>
          </a:p>
          <a:p>
            <a:r>
              <a:rPr lang="de-DE" sz="2000" dirty="0"/>
              <a:t>Risikobekämpfung an der Quelle</a:t>
            </a:r>
          </a:p>
          <a:p>
            <a:pPr lvl="1"/>
            <a:r>
              <a:rPr lang="de-DE" sz="2000" dirty="0"/>
              <a:t> </a:t>
            </a:r>
            <a:r>
              <a:rPr lang="de-DE" sz="1600" dirty="0"/>
              <a:t>Verringerung der Höhe, auf die Lasten gehoben werden müssen</a:t>
            </a:r>
            <a:endParaRPr lang="de-DE" sz="2000" dirty="0"/>
          </a:p>
          <a:p>
            <a:r>
              <a:rPr lang="de-DE" sz="2000" dirty="0"/>
              <a:t>Anpassung der Arbeit an den Menschen</a:t>
            </a:r>
          </a:p>
          <a:p>
            <a:pPr lvl="1"/>
            <a:r>
              <a:rPr lang="de-DE" sz="2000" dirty="0"/>
              <a:t> </a:t>
            </a:r>
            <a:r>
              <a:rPr lang="de-DE" sz="1600" dirty="0"/>
              <a:t>Gestaltung des Arbeitsplatzes, damit Arbeitnehmer/-innen genügend Platz haben, um die richtigen Körperhaltungen einzunehmen</a:t>
            </a:r>
          </a:p>
          <a:p>
            <a:pPr lvl="1"/>
            <a:r>
              <a:rPr lang="de-DE" sz="1600" dirty="0"/>
              <a:t> Entscheidung zugunsten verstellbarer Stühle und Schreibtische (damit Arbeitnehmer/-innen abwechselnd sitzen und stehen können)</a:t>
            </a:r>
          </a:p>
          <a:p>
            <a:pPr lvl="1"/>
            <a:r>
              <a:rPr lang="de-DE" sz="1600" dirty="0"/>
              <a:t> Ermöglichung von Pausen und Abwechslung in der Art und Weise, wie Arbeitsaufgaben ausgeführt werden</a:t>
            </a:r>
          </a:p>
        </p:txBody>
      </p:sp>
      <p:grpSp>
        <p:nvGrpSpPr>
          <p:cNvPr id="14" name="Group 13"/>
          <p:cNvGrpSpPr/>
          <p:nvPr/>
        </p:nvGrpSpPr>
        <p:grpSpPr>
          <a:xfrm>
            <a:off x="6222442" y="1170605"/>
            <a:ext cx="2814054" cy="3168352"/>
            <a:chOff x="428103" y="1368876"/>
            <a:chExt cx="2953518" cy="3325375"/>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103" y="1368876"/>
              <a:ext cx="2953518" cy="3325375"/>
            </a:xfrm>
            <a:prstGeom prst="rect">
              <a:avLst/>
            </a:prstGeom>
          </p:spPr>
        </p:pic>
        <p:sp>
          <p:nvSpPr>
            <p:cNvPr id="13" name="TextBox 12"/>
            <p:cNvSpPr txBox="1"/>
            <p:nvPr/>
          </p:nvSpPr>
          <p:spPr>
            <a:xfrm>
              <a:off x="857115" y="1862542"/>
              <a:ext cx="1921371" cy="484545"/>
            </a:xfrm>
            <a:prstGeom prst="rect">
              <a:avLst/>
            </a:prstGeom>
            <a:noFill/>
          </p:spPr>
          <p:txBody>
            <a:bodyPr wrap="square" rtlCol="0">
              <a:spAutoFit/>
            </a:bodyPr>
            <a:lstStyle/>
            <a:p>
              <a:pPr algn="ctr"/>
              <a:r>
                <a:rPr lang="de-DE" sz="1200" b="1">
                  <a:solidFill>
                    <a:schemeClr val="tx1">
                      <a:lumMod val="50000"/>
                      <a:lumOff val="50000"/>
                    </a:schemeClr>
                  </a:solidFill>
                  <a:latin typeface="+mj-lt"/>
                  <a:ea typeface="+mj-ea"/>
                  <a:cs typeface="Trebuchet MS"/>
                </a:rPr>
                <a:t>Ausrüstung und Anpassung der Arbeitsplätze</a:t>
              </a:r>
            </a:p>
          </p:txBody>
        </p:sp>
      </p:grpSp>
    </p:spTree>
    <p:extLst>
      <p:ext uri="{BB962C8B-B14F-4D97-AF65-F5344CB8AC3E}">
        <p14:creationId xmlns:p14="http://schemas.microsoft.com/office/powerpoint/2010/main" val="505158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8136706" cy="666103"/>
          </a:xfrm>
        </p:spPr>
        <p:txBody>
          <a:bodyPr lIns="0" tIns="0" rIns="0" bIns="0"/>
          <a:lstStyle/>
          <a:p>
            <a:r>
              <a:rPr lang="de-DE" sz="2400" dirty="0">
                <a:solidFill>
                  <a:schemeClr val="accent1"/>
                </a:solidFill>
              </a:rPr>
              <a:t>Allgemeine Grundsätze (Hierarchie) der Prävention 2</a:t>
            </a:r>
          </a:p>
        </p:txBody>
      </p:sp>
      <p:sp>
        <p:nvSpPr>
          <p:cNvPr id="8" name="Content Placeholder 2"/>
          <p:cNvSpPr>
            <a:spLocks noGrp="1"/>
          </p:cNvSpPr>
          <p:nvPr>
            <p:ph sz="half" idx="1"/>
          </p:nvPr>
        </p:nvSpPr>
        <p:spPr>
          <a:xfrm>
            <a:off x="395536" y="915566"/>
            <a:ext cx="5400600" cy="3370153"/>
          </a:xfrm>
        </p:spPr>
        <p:txBody>
          <a:bodyPr lIns="0" tIns="0" rIns="0" bIns="0">
            <a:spAutoFit/>
          </a:bodyPr>
          <a:lstStyle/>
          <a:p>
            <a:r>
              <a:rPr lang="de-DE" sz="1800" dirty="0"/>
              <a:t>Anpassung an den technologischen Fortschritt</a:t>
            </a:r>
          </a:p>
          <a:p>
            <a:pPr lvl="1"/>
            <a:r>
              <a:rPr lang="de-DE" sz="2000" dirty="0"/>
              <a:t> </a:t>
            </a:r>
            <a:r>
              <a:rPr lang="de-DE" sz="1600" dirty="0"/>
              <a:t>Schritthalten mit neuen Hilfsmitteln und stärker ergonomisch ausgerichteten Geräten, Werkzeugen und Ausrüstung </a:t>
            </a:r>
            <a:endParaRPr lang="de-DE" sz="2000" dirty="0"/>
          </a:p>
          <a:p>
            <a:r>
              <a:rPr lang="de-DE" sz="1800" dirty="0"/>
              <a:t>Ersatz gefährlicher Abläufe durch sichere oder weniger gefährliche Abläufe</a:t>
            </a:r>
          </a:p>
          <a:p>
            <a:pPr lvl="1"/>
            <a:r>
              <a:rPr lang="de-DE" sz="2000" dirty="0"/>
              <a:t> </a:t>
            </a:r>
            <a:r>
              <a:rPr lang="de-DE" sz="1600" dirty="0"/>
              <a:t>Ersatz der manuellen Handhabung (schwerer) Lasten durch mechanische Handhabung</a:t>
            </a:r>
          </a:p>
          <a:p>
            <a:r>
              <a:rPr lang="de-DE" sz="1800" dirty="0"/>
              <a:t>Entwicklung einer einheitlichen Strategie, die Folgendes umfasst: Technologie, Arbeitsorganisation, Arbeitsbedingungen, soziale Beziehungen und das Arbeitsumfeld</a:t>
            </a:r>
          </a:p>
        </p:txBody>
      </p:sp>
      <p:grpSp>
        <p:nvGrpSpPr>
          <p:cNvPr id="20" name="Group 19"/>
          <p:cNvGrpSpPr/>
          <p:nvPr/>
        </p:nvGrpSpPr>
        <p:grpSpPr>
          <a:xfrm>
            <a:off x="5004048" y="0"/>
            <a:ext cx="4052534" cy="5629278"/>
            <a:chOff x="5372063" y="-9877"/>
            <a:chExt cx="4052534" cy="5629278"/>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063" y="2211338"/>
              <a:ext cx="3408063" cy="3408063"/>
            </a:xfrm>
            <a:prstGeom prst="rect">
              <a:avLst/>
            </a:prstGeom>
          </p:spPr>
        </p:pic>
        <p:grpSp>
          <p:nvGrpSpPr>
            <p:cNvPr id="19" name="Group 18"/>
            <p:cNvGrpSpPr/>
            <p:nvPr/>
          </p:nvGrpSpPr>
          <p:grpSpPr>
            <a:xfrm>
              <a:off x="5724128" y="-9877"/>
              <a:ext cx="3700469" cy="4742609"/>
              <a:chOff x="5114790" y="51470"/>
              <a:chExt cx="3700469" cy="4742609"/>
            </a:xfrm>
          </p:grpSpPr>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732343">
                <a:off x="5782396" y="1402017"/>
                <a:ext cx="3032863" cy="3032863"/>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4790" y="51470"/>
                <a:ext cx="3057660" cy="3057660"/>
              </a:xfrm>
              <a:prstGeom prst="rect">
                <a:avLst/>
              </a:prstGeom>
            </p:spPr>
          </p:pic>
          <p:grpSp>
            <p:nvGrpSpPr>
              <p:cNvPr id="7" name="Group 6"/>
              <p:cNvGrpSpPr/>
              <p:nvPr/>
            </p:nvGrpSpPr>
            <p:grpSpPr>
              <a:xfrm>
                <a:off x="5687936" y="655051"/>
                <a:ext cx="1835806" cy="1700787"/>
                <a:chOff x="5401979" y="617288"/>
                <a:chExt cx="1835806" cy="1700787"/>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5960" y="617288"/>
                  <a:ext cx="1767844" cy="1700787"/>
                </a:xfrm>
                <a:prstGeom prst="rect">
                  <a:avLst/>
                </a:prstGeom>
              </p:spPr>
            </p:pic>
            <p:sp>
              <p:nvSpPr>
                <p:cNvPr id="11" name="TextBox 10"/>
                <p:cNvSpPr txBox="1"/>
                <p:nvPr/>
              </p:nvSpPr>
              <p:spPr>
                <a:xfrm>
                  <a:off x="5401979" y="1738502"/>
                  <a:ext cx="1835806" cy="276999"/>
                </a:xfrm>
                <a:prstGeom prst="rect">
                  <a:avLst/>
                </a:prstGeom>
                <a:noFill/>
              </p:spPr>
              <p:txBody>
                <a:bodyPr wrap="square" rtlCol="0">
                  <a:spAutoFit/>
                </a:bodyPr>
                <a:lstStyle/>
                <a:p>
                  <a:pPr algn="ctr"/>
                  <a:r>
                    <a:rPr lang="de-DE" sz="1200" b="1">
                      <a:solidFill>
                        <a:schemeClr val="accent1"/>
                      </a:solidFill>
                      <a:latin typeface="+mj-lt"/>
                      <a:ea typeface="+mj-ea"/>
                      <a:cs typeface="Trebuchet MS"/>
                    </a:rPr>
                    <a:t>Hilfsmittel</a:t>
                  </a:r>
                </a:p>
              </p:txBody>
            </p:sp>
          </p:grpSp>
          <p:grpSp>
            <p:nvGrpSpPr>
              <p:cNvPr id="13" name="Group 12"/>
              <p:cNvGrpSpPr/>
              <p:nvPr/>
            </p:nvGrpSpPr>
            <p:grpSpPr>
              <a:xfrm>
                <a:off x="6353099" y="1995686"/>
                <a:ext cx="1848755" cy="1633731"/>
                <a:chOff x="5355049" y="1895233"/>
                <a:chExt cx="1848755" cy="1633731"/>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6712" y="1895233"/>
                  <a:ext cx="1847092" cy="1633731"/>
                </a:xfrm>
                <a:prstGeom prst="rect">
                  <a:avLst/>
                </a:prstGeom>
              </p:spPr>
            </p:pic>
            <p:sp>
              <p:nvSpPr>
                <p:cNvPr id="12" name="TextBox 11"/>
                <p:cNvSpPr txBox="1"/>
                <p:nvPr/>
              </p:nvSpPr>
              <p:spPr>
                <a:xfrm>
                  <a:off x="5355049" y="2949401"/>
                  <a:ext cx="1847092" cy="276999"/>
                </a:xfrm>
                <a:prstGeom prst="rect">
                  <a:avLst/>
                </a:prstGeom>
                <a:noFill/>
              </p:spPr>
              <p:txBody>
                <a:bodyPr wrap="square" rtlCol="0">
                  <a:spAutoFit/>
                </a:bodyPr>
                <a:lstStyle/>
                <a:p>
                  <a:pPr algn="ctr"/>
                  <a:r>
                    <a:rPr lang="de-DE" sz="1200" b="1" dirty="0">
                      <a:solidFill>
                        <a:schemeClr val="accent1"/>
                      </a:solidFill>
                      <a:latin typeface="+mj-lt"/>
                      <a:ea typeface="+mj-ea"/>
                      <a:cs typeface="Trebuchet MS"/>
                    </a:rPr>
                    <a:t>Arbeitsplatzgestaltung</a:t>
                  </a:r>
                </a:p>
              </p:txBody>
            </p:sp>
          </p:grpSp>
          <p:grpSp>
            <p:nvGrpSpPr>
              <p:cNvPr id="15" name="Group 14"/>
              <p:cNvGrpSpPr/>
              <p:nvPr/>
            </p:nvGrpSpPr>
            <p:grpSpPr>
              <a:xfrm>
                <a:off x="5520749" y="3132916"/>
                <a:ext cx="1969012" cy="1661163"/>
                <a:chOff x="6578229" y="2694421"/>
                <a:chExt cx="1969012" cy="1661163"/>
              </a:xfrm>
            </p:grpSpPr>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8229" y="2694421"/>
                  <a:ext cx="1969012" cy="1661163"/>
                </a:xfrm>
                <a:prstGeom prst="rect">
                  <a:avLst/>
                </a:prstGeom>
              </p:spPr>
            </p:pic>
            <p:sp>
              <p:nvSpPr>
                <p:cNvPr id="14" name="TextBox 13"/>
                <p:cNvSpPr txBox="1"/>
                <p:nvPr/>
              </p:nvSpPr>
              <p:spPr>
                <a:xfrm>
                  <a:off x="6644832" y="3675915"/>
                  <a:ext cx="1835806" cy="461665"/>
                </a:xfrm>
                <a:prstGeom prst="rect">
                  <a:avLst/>
                </a:prstGeom>
                <a:noFill/>
              </p:spPr>
              <p:txBody>
                <a:bodyPr wrap="square" rtlCol="0">
                  <a:spAutoFit/>
                </a:bodyPr>
                <a:lstStyle/>
                <a:p>
                  <a:pPr algn="ctr"/>
                  <a:r>
                    <a:rPr lang="de-DE" sz="1200" b="1" dirty="0">
                      <a:solidFill>
                        <a:schemeClr val="accent1"/>
                      </a:solidFill>
                      <a:latin typeface="+mj-lt"/>
                      <a:ea typeface="+mj-ea"/>
                      <a:cs typeface="Trebuchet MS"/>
                    </a:rPr>
                    <a:t>Ergonomische Geräte/Werkzeuge/Ausrüstung</a:t>
                  </a:r>
                </a:p>
              </p:txBody>
            </p:sp>
          </p:grpSp>
        </p:grpSp>
      </p:grpSp>
    </p:spTree>
    <p:extLst>
      <p:ext uri="{BB962C8B-B14F-4D97-AF65-F5344CB8AC3E}">
        <p14:creationId xmlns:p14="http://schemas.microsoft.com/office/powerpoint/2010/main" val="894130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
            <a:ext cx="8048744" cy="666103"/>
          </a:xfrm>
        </p:spPr>
        <p:txBody>
          <a:bodyPr lIns="0" tIns="0" rIns="0" bIns="0"/>
          <a:lstStyle/>
          <a:p>
            <a:r>
              <a:rPr lang="de-DE" sz="2400" dirty="0">
                <a:solidFill>
                  <a:schemeClr val="accent1"/>
                </a:solidFill>
              </a:rPr>
              <a:t>Allgemeine Grundsätze (Hierarchie) der Prävention 3</a:t>
            </a:r>
          </a:p>
        </p:txBody>
      </p:sp>
      <p:sp>
        <p:nvSpPr>
          <p:cNvPr id="8" name="Content Placeholder 2"/>
          <p:cNvSpPr>
            <a:spLocks noGrp="1"/>
          </p:cNvSpPr>
          <p:nvPr>
            <p:ph sz="half" idx="1"/>
          </p:nvPr>
        </p:nvSpPr>
        <p:spPr>
          <a:xfrm>
            <a:off x="411490" y="771550"/>
            <a:ext cx="4752528" cy="3854901"/>
          </a:xfrm>
        </p:spPr>
        <p:txBody>
          <a:bodyPr lIns="0" tIns="0" rIns="0" bIns="0">
            <a:spAutoFit/>
          </a:bodyPr>
          <a:lstStyle/>
          <a:p>
            <a:r>
              <a:rPr lang="de-DE" sz="2000" dirty="0"/>
              <a:t>Maßnahmen für die Gesamtbelegschaft als Erstes umsetzen:</a:t>
            </a:r>
          </a:p>
          <a:p>
            <a:pPr lvl="1"/>
            <a:r>
              <a:rPr lang="de-DE" sz="1600" dirty="0"/>
              <a:t>Bevorzugung von griffigen Handgriffen gegenüber rutschfesten Handschuhen, von geringeren Ladungen pro Hub gegenüber Rückengurten (Lendenwirbelstützen) </a:t>
            </a:r>
          </a:p>
          <a:p>
            <a:r>
              <a:rPr lang="de-DE" sz="2000" dirty="0"/>
              <a:t>Angebot geeigneter Schulungen und Anweisungen für Arbeitnehmer/-innen:</a:t>
            </a:r>
          </a:p>
          <a:p>
            <a:pPr lvl="1"/>
            <a:r>
              <a:rPr lang="de-DE" sz="1600" dirty="0"/>
              <a:t>Angebot praktischer Schulungen über die sachgerechte Verwendung von Arbeitsmitteln (Hebevorrichtungen, Stühle, Möbel) und sichere Arbeitshaltungen (Sitzen, Stehen)</a:t>
            </a:r>
          </a:p>
        </p:txBody>
      </p:sp>
      <p:grpSp>
        <p:nvGrpSpPr>
          <p:cNvPr id="5" name="Group 4"/>
          <p:cNvGrpSpPr/>
          <p:nvPr/>
        </p:nvGrpSpPr>
        <p:grpSpPr>
          <a:xfrm>
            <a:off x="5580112" y="1131590"/>
            <a:ext cx="3008382" cy="3325375"/>
            <a:chOff x="5580112" y="1131590"/>
            <a:chExt cx="3008382" cy="3325375"/>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131590"/>
              <a:ext cx="3008382" cy="3325375"/>
            </a:xfrm>
            <a:prstGeom prst="rect">
              <a:avLst/>
            </a:prstGeom>
          </p:spPr>
        </p:pic>
        <p:sp>
          <p:nvSpPr>
            <p:cNvPr id="6" name="TextBox 5"/>
            <p:cNvSpPr txBox="1"/>
            <p:nvPr/>
          </p:nvSpPr>
          <p:spPr>
            <a:xfrm>
              <a:off x="5668074" y="1750045"/>
              <a:ext cx="2504326" cy="461665"/>
            </a:xfrm>
            <a:prstGeom prst="rect">
              <a:avLst/>
            </a:prstGeom>
            <a:noFill/>
          </p:spPr>
          <p:txBody>
            <a:bodyPr wrap="square" rtlCol="0">
              <a:spAutoFit/>
            </a:bodyPr>
            <a:lstStyle/>
            <a:p>
              <a:pPr algn="ctr"/>
              <a:r>
                <a:rPr lang="de-DE" sz="1200" b="1" dirty="0">
                  <a:solidFill>
                    <a:schemeClr val="tx1">
                      <a:lumMod val="50000"/>
                      <a:lumOff val="50000"/>
                    </a:schemeClr>
                  </a:solidFill>
                  <a:latin typeface="+mj-lt"/>
                  <a:ea typeface="+mj-ea"/>
                  <a:cs typeface="Trebuchet MS"/>
                </a:rPr>
                <a:t>Änderungen von Arbeitspflichten und -aufgaben</a:t>
              </a:r>
            </a:p>
          </p:txBody>
        </p:sp>
      </p:grpSp>
    </p:spTree>
    <p:extLst>
      <p:ext uri="{BB962C8B-B14F-4D97-AF65-F5344CB8AC3E}">
        <p14:creationId xmlns:p14="http://schemas.microsoft.com/office/powerpoint/2010/main" val="666753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4890" y="915566"/>
            <a:ext cx="7767510" cy="3762568"/>
          </a:xfrm>
        </p:spPr>
        <p:txBody>
          <a:bodyPr lIns="0" tIns="0" rIns="0" bIns="0">
            <a:spAutoFit/>
          </a:bodyPr>
          <a:lstStyle/>
          <a:p>
            <a:r>
              <a:rPr lang="de-DE" sz="2000" dirty="0"/>
              <a:t>Umsetzung der vereinbarten Maßnahmen </a:t>
            </a:r>
          </a:p>
          <a:p>
            <a:r>
              <a:rPr lang="de-DE" sz="2000" dirty="0"/>
              <a:t>Gewährleistung, dass die Verantwortlichen die vereinbarten Präventiv- und Schutzmaßnahmen umsetzen. Dazu ist es wichtig, </a:t>
            </a:r>
          </a:p>
          <a:p>
            <a:pPr lvl="1"/>
            <a:r>
              <a:rPr lang="de-DE" sz="1800" b="0" dirty="0">
                <a:solidFill>
                  <a:schemeClr val="tx1"/>
                </a:solidFill>
              </a:rPr>
              <a:t>sicherzustellen, dass die Zuständigkeit für die Umsetzung der verschiedenen vereinbarten Eingriffe und Maßnahmen klar geregelt ist</a:t>
            </a:r>
          </a:p>
          <a:p>
            <a:pPr lvl="1"/>
            <a:r>
              <a:rPr lang="de-DE" sz="1800" b="0" dirty="0">
                <a:solidFill>
                  <a:schemeClr val="tx1"/>
                </a:solidFill>
              </a:rPr>
              <a:t>regelmäßig Sitzungen mit den Beteiligten abzuhalten oder über den Aktionsplan auf Sitzungen, die ohnehin regelmäßig stattfinden, zu sprechen</a:t>
            </a:r>
            <a:r>
              <a:rPr lang="de-DE" sz="1800" dirty="0">
                <a:solidFill>
                  <a:schemeClr val="tx1"/>
                </a:solidFill>
              </a:rPr>
              <a:t> </a:t>
            </a:r>
          </a:p>
          <a:p>
            <a:pPr lvl="1"/>
            <a:r>
              <a:rPr lang="de-DE" sz="1800" dirty="0"/>
              <a:t>dafür zu sorgen, dass Arbeitnehmer/-innen eingebunden und beteiligt und dass Bemühungen unternommen werden, um sicherzustellen, dass die Umsetzung der Maßnahmen von den betroffenen Arbeitnehmer/-innen gut angenommen wird </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dirty="0"/>
              <a:t>Aktiv werden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236562"/>
            <a:ext cx="2057404" cy="2307341"/>
          </a:xfrm>
          <a:prstGeom prst="rect">
            <a:avLst/>
          </a:prstGeom>
        </p:spPr>
      </p:pic>
    </p:spTree>
    <p:extLst>
      <p:ext uri="{BB962C8B-B14F-4D97-AF65-F5344CB8AC3E}">
        <p14:creationId xmlns:p14="http://schemas.microsoft.com/office/powerpoint/2010/main" val="2923697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059582"/>
            <a:ext cx="7542328" cy="1654299"/>
          </a:xfrm>
        </p:spPr>
        <p:txBody>
          <a:bodyPr lIns="0" tIns="0" rIns="0" bIns="0">
            <a:spAutoFit/>
          </a:bodyPr>
          <a:lstStyle/>
          <a:p>
            <a:pPr marL="0" indent="0">
              <a:buNone/>
            </a:pPr>
            <a:endParaRPr lang="en-US" sz="2000" dirty="0"/>
          </a:p>
          <a:p>
            <a:r>
              <a:rPr lang="de-DE" sz="2000"/>
              <a:t>Überwachung der Umsetzung der vereinbarten Maßnahmen</a:t>
            </a:r>
          </a:p>
          <a:p>
            <a:r>
              <a:rPr lang="de-DE" sz="2000"/>
              <a:t>Bewertung, ob Sie erreicht haben, was Sie wollten, oder nicht</a:t>
            </a:r>
          </a:p>
          <a:p>
            <a:r>
              <a:rPr lang="de-DE" sz="2000"/>
              <a:t>Überprüfung des gesamten Prozesses der Gefährdungsbeurteilung, Planung und Umsetzung der Maßnahmen</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Überwachung und Überprüfung</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6296" y="-236562"/>
            <a:ext cx="2039116" cy="2249429"/>
          </a:xfrm>
          <a:prstGeom prst="rect">
            <a:avLst/>
          </a:prstGeom>
        </p:spPr>
      </p:pic>
    </p:spTree>
    <p:extLst>
      <p:ext uri="{BB962C8B-B14F-4D97-AF65-F5344CB8AC3E}">
        <p14:creationId xmlns:p14="http://schemas.microsoft.com/office/powerpoint/2010/main" val="179974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131590"/>
            <a:ext cx="7632848" cy="2192908"/>
          </a:xfrm>
        </p:spPr>
        <p:txBody>
          <a:bodyPr lIns="0" tIns="0" rIns="0" bIns="0">
            <a:spAutoFit/>
          </a:bodyPr>
          <a:lstStyle/>
          <a:p>
            <a:r>
              <a:rPr lang="de-DE" sz="2000" dirty="0"/>
              <a:t>Die Gefährdungsbeurteilung ist zu dokumentieren</a:t>
            </a:r>
          </a:p>
          <a:p>
            <a:r>
              <a:rPr lang="de-DE" sz="2000" dirty="0"/>
              <a:t>Diese Dokumentation kann dafür genutzt werden,</a:t>
            </a:r>
          </a:p>
          <a:p>
            <a:pPr lvl="1"/>
            <a:r>
              <a:rPr lang="de-DE" sz="2000" dirty="0"/>
              <a:t>Informationen an die Betroffenen (Arbeitnehmer/-innen, Sicherheitsbeauftragte, Führungskräfte usw.) weiterzuleiten</a:t>
            </a:r>
          </a:p>
          <a:p>
            <a:pPr lvl="1"/>
            <a:r>
              <a:rPr lang="de-DE" sz="2000" dirty="0"/>
              <a:t>zu beurteilen, ob die erforderlichen Maßnahmen ergriffen wurden</a:t>
            </a:r>
          </a:p>
          <a:p>
            <a:pPr lvl="1"/>
            <a:r>
              <a:rPr lang="de-DE" sz="2000" dirty="0"/>
              <a:t>Nachweise für Aufsichtsbehörden vorzulegen</a:t>
            </a:r>
          </a:p>
          <a:p>
            <a:pPr lvl="1"/>
            <a:r>
              <a:rPr lang="de-DE" sz="2000" dirty="0"/>
              <a:t>Maßnahmen zu überarbeiten, wenn sich die Umstände ändern.</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400"/>
              <a:t>Dokumentation der Gefährdungsbeurteilung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236562"/>
            <a:ext cx="2036240" cy="2042337"/>
          </a:xfrm>
          <a:prstGeom prst="rect">
            <a:avLst/>
          </a:prstGeom>
        </p:spPr>
      </p:pic>
    </p:spTree>
    <p:extLst>
      <p:ext uri="{BB962C8B-B14F-4D97-AF65-F5344CB8AC3E}">
        <p14:creationId xmlns:p14="http://schemas.microsoft.com/office/powerpoint/2010/main" val="317164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de-DE" sz="2400">
                <a:solidFill>
                  <a:schemeClr val="accent1"/>
                </a:solidFill>
              </a:rPr>
              <a:t>Machen Sie mit und entlasten Sie sich!</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2977738"/>
          </a:xfrm>
        </p:spPr>
        <p:txBody>
          <a:bodyPr>
            <a:sp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de-DE" sz="1600" dirty="0">
                <a:solidFill>
                  <a:schemeClr val="accent1"/>
                </a:solidFill>
              </a:rPr>
              <a:t>Nähere Informationen auf der Kampagnenwebsite:</a:t>
            </a:r>
          </a:p>
          <a:p>
            <a:pPr marL="189000" lvl="1" indent="0">
              <a:buSzPct val="120000"/>
              <a:buNone/>
            </a:pPr>
            <a:r>
              <a:rPr lang="de-DE" sz="1600" b="1" dirty="0">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de-DE" sz="1600" dirty="0">
                <a:solidFill>
                  <a:schemeClr val="accent1"/>
                </a:solidFill>
              </a:rPr>
              <a:t>Abonnieren Sie unseren Newsletter zur Kampagne:</a:t>
            </a:r>
          </a:p>
          <a:p>
            <a:pPr marL="189000" lvl="1" indent="0">
              <a:buSzPct val="120000"/>
              <a:buNone/>
            </a:pPr>
            <a:r>
              <a:rPr lang="de-DE" sz="1600" b="1" u="sng" dirty="0">
                <a:solidFill>
                  <a:schemeClr val="accent1"/>
                </a:solidFill>
                <a:hlinkClick r:id="rId6">
                  <a:extLst>
                    <a:ext uri="{A12FA001-AC4F-418D-AE19-62706E023703}">
                      <ahyp:hlinkClr xmlns:ahyp="http://schemas.microsoft.com/office/drawing/2018/hyperlinkcolor" xmlns="" val="tx"/>
                    </a:ext>
                  </a:extLst>
                </a:hlinkClick>
              </a:rPr>
              <a:t>https://healthy-workplaces.eu/en/healthy-workplaces-newsletter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de-DE" sz="1600" dirty="0">
                <a:solidFill>
                  <a:schemeClr val="accent1"/>
                </a:solidFill>
              </a:rPr>
              <a:t>Über die sozialen Medien können Sie sich laufend über unsere Aktivitäten und Veranstaltungen informieren:</a:t>
            </a: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de-DE" sz="1400" b="1">
                <a:solidFill>
                  <a:srgbClr val="ACC700"/>
                </a:solidFill>
              </a:rPr>
              <a:t>#EUhealthyworkplaces </a:t>
            </a:r>
          </a:p>
        </p:txBody>
      </p:sp>
    </p:spTree>
    <p:extLst>
      <p:ext uri="{BB962C8B-B14F-4D97-AF65-F5344CB8AC3E}">
        <p14:creationId xmlns:p14="http://schemas.microsoft.com/office/powerpoint/2010/main" val="1834023322"/>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0</TotalTime>
  <Words>1818</Words>
  <Application>Microsoft Office PowerPoint</Application>
  <PresentationFormat>Bildschirmpräsentation (16:9)</PresentationFormat>
  <Paragraphs>209</Paragraphs>
  <Slides>19</Slides>
  <Notes>19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19</vt:i4>
      </vt:variant>
    </vt:vector>
  </HeadingPairs>
  <TitlesOfParts>
    <vt:vector size="26" baseType="lpstr">
      <vt:lpstr>ＭＳ Ｐゴシック</vt:lpstr>
      <vt:lpstr>Arial</vt:lpstr>
      <vt:lpstr>Calibri</vt:lpstr>
      <vt:lpstr>Courier New</vt:lpstr>
      <vt:lpstr>Trebuchet MS</vt:lpstr>
      <vt:lpstr>Wingdings</vt:lpstr>
      <vt:lpstr>1_HWC2018-19_Template_16-9</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Allgemeine Grundsätze (Hierarchie) der Prävention 1</vt:lpstr>
      <vt:lpstr>Allgemeine Grundsätze (Hierarchie) der Prävention 2</vt:lpstr>
      <vt:lpstr>Allgemeine Grundsätze (Hierarchie) der Prävention 3</vt:lpstr>
      <vt:lpstr>PowerPoint-Präsentation</vt:lpstr>
      <vt:lpstr>PowerPoint-Präsentation</vt:lpstr>
      <vt:lpstr>PowerPoint-Präsentation</vt:lpstr>
      <vt:lpstr>Machen Sie mit und entlasten Sie sich!</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HÄCKEL-BUCHER Martina</cp:lastModifiedBy>
  <cp:revision>601</cp:revision>
  <cp:lastPrinted>2019-10-04T15:07:06Z</cp:lastPrinted>
  <dcterms:created xsi:type="dcterms:W3CDTF">2015-10-14T15:05:30Z</dcterms:created>
  <dcterms:modified xsi:type="dcterms:W3CDTF">2021-03-29T13:06:12Z</dcterms:modified>
  <cp:category/>
</cp:coreProperties>
</file>