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5" r:id="rId1"/>
  </p:sldMasterIdLst>
  <p:notesMasterIdLst>
    <p:notesMasterId r:id="rId21"/>
  </p:notesMasterIdLst>
  <p:handoutMasterIdLst>
    <p:handoutMasterId r:id="rId22"/>
  </p:handoutMasterIdLst>
  <p:sldIdLst>
    <p:sldId id="292" r:id="rId2"/>
    <p:sldId id="333" r:id="rId3"/>
    <p:sldId id="349" r:id="rId4"/>
    <p:sldId id="350" r:id="rId5"/>
    <p:sldId id="347" r:id="rId6"/>
    <p:sldId id="351" r:id="rId7"/>
    <p:sldId id="335" r:id="rId8"/>
    <p:sldId id="348" r:id="rId9"/>
    <p:sldId id="336" r:id="rId10"/>
    <p:sldId id="337" r:id="rId11"/>
    <p:sldId id="352" r:id="rId12"/>
    <p:sldId id="338" r:id="rId13"/>
    <p:sldId id="353" r:id="rId14"/>
    <p:sldId id="340" r:id="rId15"/>
    <p:sldId id="341" r:id="rId16"/>
    <p:sldId id="342" r:id="rId17"/>
    <p:sldId id="343" r:id="rId18"/>
    <p:sldId id="346" r:id="rId19"/>
    <p:sldId id="345" r:id="rId20"/>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54" userDrawn="1">
          <p15:clr>
            <a:srgbClr val="A4A3A4"/>
          </p15:clr>
        </p15:guide>
        <p15:guide id="2" pos="5148" userDrawn="1">
          <p15:clr>
            <a:srgbClr val="A4A3A4"/>
          </p15:clr>
        </p15:guide>
        <p15:guide id="3" pos="340" userDrawn="1">
          <p15:clr>
            <a:srgbClr val="A4A3A4"/>
          </p15:clr>
        </p15:guide>
        <p15:guide id="4" orient="horz" pos="57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irgit" initials="BM" lastIdx="6" clrIdx="0"/>
  <p:cmAuthor id="2" name="Lothar LISSNER" initials="LL" lastIdx="26" clrIdx="1"/>
  <p:cmAuthor id="3" name="Heike KLEMPA" initials="HK" lastIdx="8" clrIdx="2"/>
  <p:cmAuthor id="4" name="Elke SCHNEIDER" initials="ES" lastIdx="14" clrIdx="3">
    <p:extLst>
      <p:ext uri="{19B8F6BF-5375-455C-9EA6-DF929625EA0E}">
        <p15:presenceInfo xmlns:p15="http://schemas.microsoft.com/office/powerpoint/2012/main" userId="S-1-5-21-1482476501-790525478-839522115-1189" providerId="AD"/>
      </p:ext>
    </p:extLst>
  </p:cmAuthor>
  <p:cmAuthor id="5" name="Author" initials=" " lastIdx="1" clrIdx="4">
    <p:extLst>
      <p:ext uri="{19B8F6BF-5375-455C-9EA6-DF929625EA0E}">
        <p15:presenceInfo xmlns:p15="http://schemas.microsoft.com/office/powerpoint/2012/main" userId="Author" providerId="None"/>
      </p:ext>
    </p:extLst>
  </p:cmAuthor>
  <p:cmAuthor id="6" name="EU-OSHA" initials="EU-OSHA" lastIdx="2" clrIdx="5">
    <p:extLst>
      <p:ext uri="{19B8F6BF-5375-455C-9EA6-DF929625EA0E}">
        <p15:presenceInfo xmlns:p15="http://schemas.microsoft.com/office/powerpoint/2012/main" userId="EU-OSH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C700"/>
    <a:srgbClr val="58585A"/>
    <a:srgbClr val="7F7F7F"/>
    <a:srgbClr val="003399"/>
    <a:srgbClr val="FFFFFF"/>
    <a:srgbClr val="E64715"/>
    <a:srgbClr val="D4502A"/>
    <a:srgbClr val="89C140"/>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56" autoAdjust="0"/>
    <p:restoredTop sz="52904" autoAdjust="0"/>
  </p:normalViewPr>
  <p:slideViewPr>
    <p:cSldViewPr>
      <p:cViewPr varScale="1">
        <p:scale>
          <a:sx n="75" d="100"/>
          <a:sy n="75" d="100"/>
        </p:scale>
        <p:origin x="2736" y="66"/>
      </p:cViewPr>
      <p:guideLst>
        <p:guide orient="horz" pos="2754"/>
        <p:guide pos="5148"/>
        <p:guide pos="340"/>
        <p:guide orient="horz" pos="577"/>
      </p:guideLst>
    </p:cSldViewPr>
  </p:slideViewPr>
  <p:notesTextViewPr>
    <p:cViewPr>
      <p:scale>
        <a:sx n="1" d="1"/>
        <a:sy n="1" d="1"/>
      </p:scale>
      <p:origin x="0" y="0"/>
    </p:cViewPr>
  </p:notesTextViewPr>
  <p:notesViewPr>
    <p:cSldViewPr>
      <p:cViewPr varScale="1">
        <p:scale>
          <a:sx n="48" d="100"/>
          <a:sy n="48" d="100"/>
        </p:scale>
        <p:origin x="2486" y="5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73845E80-C07C-45A0-B320-188AF677015B}" type="datetimeFigureOut">
              <a:rPr lang="en-GB" smtClean="0"/>
              <a:t>19/11/2020</a:t>
            </a:fld>
            <a:endParaRPr lang="en-GB"/>
          </a:p>
        </p:txBody>
      </p:sp>
      <p:sp>
        <p:nvSpPr>
          <p:cNvPr id="4" name="Footer Placeholder 3"/>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761233E9-CC45-49D0-A6FA-2D483892257D}" type="slidenum">
              <a:rPr lang="en-GB" smtClean="0"/>
              <a:t>‹#›</a:t>
            </a:fld>
            <a:endParaRPr lang="en-GB"/>
          </a:p>
        </p:txBody>
      </p:sp>
    </p:spTree>
    <p:extLst>
      <p:ext uri="{BB962C8B-B14F-4D97-AF65-F5344CB8AC3E}">
        <p14:creationId xmlns:p14="http://schemas.microsoft.com/office/powerpoint/2010/main" val="2956378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4F8E1595-5C27-4CAE-B4E0-C80305C5E6E4}" type="datetimeFigureOut">
              <a:rPr lang="en-GB" smtClean="0"/>
              <a:t>19/11/2020</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493DD4C7-C698-4A80-B76C-A9FD89019653}" type="slidenum">
              <a:rPr lang="en-GB" smtClean="0"/>
              <a:t>‹#›</a:t>
            </a:fld>
            <a:endParaRPr lang="en-GB"/>
          </a:p>
        </p:txBody>
      </p:sp>
    </p:spTree>
    <p:extLst>
      <p:ext uri="{BB962C8B-B14F-4D97-AF65-F5344CB8AC3E}">
        <p14:creationId xmlns:p14="http://schemas.microsoft.com/office/powerpoint/2010/main" val="3525081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3DD4C7-C698-4A80-B76C-A9FD8901965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26550864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Some of</a:t>
            </a:r>
            <a:r>
              <a:rPr lang="en-GB" baseline="0" dirty="0" smtClean="0"/>
              <a:t> these measures, such as flexible working and teleworking, can benefit all workers. Offering such measures to all workers makes a workplace more inclusive and reduces the need for individual adjustments. This also helps avoid singling out a worker with a chronic MSD for ‘special treatment’. </a:t>
            </a:r>
          </a:p>
          <a:p>
            <a:endParaRPr lang="en-GB" baseline="0" dirty="0" smtClean="0"/>
          </a:p>
          <a:p>
            <a:r>
              <a:rPr lang="en-GB" baseline="0" dirty="0" smtClean="0"/>
              <a:t> </a:t>
            </a:r>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15</a:t>
            </a:fld>
            <a:endParaRPr lang="en-GB"/>
          </a:p>
        </p:txBody>
      </p:sp>
    </p:spTree>
    <p:extLst>
      <p:ext uri="{BB962C8B-B14F-4D97-AF65-F5344CB8AC3E}">
        <p14:creationId xmlns:p14="http://schemas.microsoft.com/office/powerpoint/2010/main" val="21319498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50669ad413_0_5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50669ad413_0_55: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indent="0">
              <a:lnSpc>
                <a:spcPct val="114000"/>
              </a:lnSpc>
              <a:spcBef>
                <a:spcPts val="338"/>
              </a:spcBef>
              <a:buFont typeface="Wingdings" pitchFamily="2" charset="2"/>
              <a:buNone/>
            </a:pPr>
            <a:r>
              <a:rPr lang="en-US" sz="1200" dirty="0" smtClean="0">
                <a:sym typeface="Lato Black"/>
              </a:rPr>
              <a:t>The</a:t>
            </a:r>
            <a:r>
              <a:rPr lang="en-US" sz="1200" baseline="0" dirty="0" smtClean="0">
                <a:sym typeface="Lato Black"/>
              </a:rPr>
              <a:t> aim is for workplaces to have a pro-active approach to prevent MSD risk factors and promote all workers’ musculoskeletal health. This includes:</a:t>
            </a:r>
            <a:endParaRPr lang="en-US" sz="1200" dirty="0" smtClean="0">
              <a:sym typeface="Lato Black"/>
            </a:endParaRPr>
          </a:p>
          <a:p>
            <a:pPr marL="141750" indent="-141750">
              <a:lnSpc>
                <a:spcPct val="114000"/>
              </a:lnSpc>
              <a:spcBef>
                <a:spcPts val="338"/>
              </a:spcBef>
              <a:buFont typeface="Wingdings" pitchFamily="2" charset="2"/>
              <a:buChar char="§"/>
            </a:pPr>
            <a:r>
              <a:rPr lang="en-US" sz="1200" dirty="0" smtClean="0">
                <a:sym typeface="Lato Black"/>
              </a:rPr>
              <a:t>Assessing</a:t>
            </a:r>
            <a:r>
              <a:rPr lang="en-US" sz="1200" b="0" dirty="0" smtClean="0">
                <a:sym typeface="Lato Black"/>
              </a:rPr>
              <a:t> and </a:t>
            </a:r>
            <a:r>
              <a:rPr lang="en-US" sz="1200" dirty="0" smtClean="0">
                <a:sym typeface="Lato Black"/>
              </a:rPr>
              <a:t>preventing</a:t>
            </a:r>
            <a:r>
              <a:rPr lang="en-US" sz="1200" b="0" dirty="0" smtClean="0">
                <a:sym typeface="Lato Black"/>
              </a:rPr>
              <a:t> MSD risks</a:t>
            </a:r>
          </a:p>
          <a:p>
            <a:pPr marL="141750" indent="-141750">
              <a:lnSpc>
                <a:spcPct val="114000"/>
              </a:lnSpc>
              <a:spcBef>
                <a:spcPts val="338"/>
              </a:spcBef>
              <a:buFont typeface="Wingdings" pitchFamily="2" charset="2"/>
              <a:buChar char="§"/>
            </a:pPr>
            <a:r>
              <a:rPr lang="en-US" sz="1200" dirty="0" smtClean="0">
                <a:sym typeface="Lato Black"/>
              </a:rPr>
              <a:t>Avoiding </a:t>
            </a:r>
            <a:r>
              <a:rPr lang="en-US" sz="1200" b="0" dirty="0" smtClean="0">
                <a:sym typeface="Lato Light"/>
              </a:rPr>
              <a:t>static and awkward postures, heavy lifting and repetitive movements</a:t>
            </a:r>
          </a:p>
          <a:p>
            <a:pPr marL="141750" indent="-141750">
              <a:lnSpc>
                <a:spcPct val="114000"/>
              </a:lnSpc>
              <a:spcBef>
                <a:spcPts val="338"/>
              </a:spcBef>
              <a:buFont typeface="Wingdings" pitchFamily="2" charset="2"/>
              <a:buChar char="§"/>
            </a:pPr>
            <a:r>
              <a:rPr lang="en-US" sz="1200" b="0" dirty="0" smtClean="0">
                <a:sym typeface="Lato Black"/>
              </a:rPr>
              <a:t>Recognising </a:t>
            </a:r>
            <a:r>
              <a:rPr lang="en-US" sz="1200" b="0" dirty="0" smtClean="0">
                <a:sym typeface="Lato Light"/>
              </a:rPr>
              <a:t>that some workers may be more </a:t>
            </a:r>
            <a:r>
              <a:rPr lang="en-US" sz="1200" dirty="0" smtClean="0">
                <a:sym typeface="Lato Light"/>
              </a:rPr>
              <a:t>susceptible</a:t>
            </a:r>
          </a:p>
          <a:p>
            <a:pPr marL="141750" indent="-141750">
              <a:lnSpc>
                <a:spcPct val="114000"/>
              </a:lnSpc>
              <a:spcBef>
                <a:spcPts val="338"/>
              </a:spcBef>
              <a:buFont typeface="Wingdings" pitchFamily="2" charset="2"/>
              <a:buChar char="§"/>
            </a:pPr>
            <a:r>
              <a:rPr lang="en-US" sz="1200" b="0" dirty="0" smtClean="0">
                <a:sym typeface="Lato Light"/>
              </a:rPr>
              <a:t>Encouraging </a:t>
            </a:r>
            <a:r>
              <a:rPr lang="en-US" sz="1200" dirty="0" smtClean="0">
                <a:sym typeface="Lato Light"/>
              </a:rPr>
              <a:t>early reporting </a:t>
            </a:r>
            <a:r>
              <a:rPr lang="en-US" sz="1200" b="0" dirty="0" smtClean="0">
                <a:sym typeface="Lato Light"/>
              </a:rPr>
              <a:t>of problems and </a:t>
            </a:r>
            <a:r>
              <a:rPr lang="en-US" sz="1200" dirty="0" smtClean="0">
                <a:sym typeface="Lato Light"/>
              </a:rPr>
              <a:t>consulting</a:t>
            </a:r>
            <a:r>
              <a:rPr lang="en-US" sz="1200" b="0" dirty="0" smtClean="0">
                <a:sym typeface="Lato Light"/>
              </a:rPr>
              <a:t> workers</a:t>
            </a:r>
          </a:p>
          <a:p>
            <a:pPr marL="141750" indent="-141750">
              <a:lnSpc>
                <a:spcPct val="114000"/>
              </a:lnSpc>
              <a:spcBef>
                <a:spcPts val="338"/>
              </a:spcBef>
              <a:buFont typeface="Wingdings" pitchFamily="2" charset="2"/>
              <a:buChar char="§"/>
            </a:pPr>
            <a:r>
              <a:rPr lang="en-US" sz="1200" b="0" dirty="0" smtClean="0">
                <a:sym typeface="Lato Light"/>
              </a:rPr>
              <a:t>Providing support to return-to-work and having a return-to-work policy</a:t>
            </a:r>
          </a:p>
          <a:p>
            <a:pPr marL="141750" indent="-141750">
              <a:lnSpc>
                <a:spcPct val="114000"/>
              </a:lnSpc>
              <a:spcBef>
                <a:spcPts val="338"/>
              </a:spcBef>
              <a:buFont typeface="Wingdings" pitchFamily="2" charset="2"/>
              <a:buChar char="§"/>
            </a:pPr>
            <a:r>
              <a:rPr lang="en-US" sz="1200" dirty="0" smtClean="0">
                <a:sym typeface="Lato Light"/>
              </a:rPr>
              <a:t>Promoting MSD health, for example, promoting</a:t>
            </a:r>
            <a:r>
              <a:rPr lang="en-US" sz="1200" baseline="0" dirty="0" smtClean="0">
                <a:sym typeface="Lato Light"/>
              </a:rPr>
              <a:t> </a:t>
            </a:r>
            <a:r>
              <a:rPr lang="en-US" sz="1200" dirty="0" smtClean="0">
                <a:sym typeface="Lato Light"/>
              </a:rPr>
              <a:t>healthy </a:t>
            </a:r>
            <a:r>
              <a:rPr lang="en-US" sz="1200" b="0" dirty="0" smtClean="0">
                <a:sym typeface="Lato Light"/>
              </a:rPr>
              <a:t>backs, promoting ways to reduce prolonged sitting, e.g. through mini-breaks, and static postures, promoting physical activity</a:t>
            </a:r>
            <a:endParaRPr lang="en-US" sz="1200" b="0" dirty="0" smtClean="0">
              <a:sym typeface="Lato"/>
            </a:endParaRPr>
          </a:p>
          <a:p>
            <a:pPr marL="0" lvl="0" indent="0" algn="l" rtl="0">
              <a:spcBef>
                <a:spcPts val="0"/>
              </a:spcBef>
              <a:spcAft>
                <a:spcPts val="0"/>
              </a:spcAft>
              <a:buNone/>
            </a:pPr>
            <a:endParaRPr dirty="0"/>
          </a:p>
        </p:txBody>
      </p:sp>
      <p:sp>
        <p:nvSpPr>
          <p:cNvPr id="136" name="Google Shape;136;g50669ad413_0_55:notes"/>
          <p:cNvSpPr txBox="1">
            <a:spLocks noGrp="1"/>
          </p:cNvSpPr>
          <p:nvPr>
            <p:ph type="sldNum" idx="12"/>
          </p:nvPr>
        </p:nvSpPr>
        <p:spPr>
          <a:xfrm>
            <a:off x="3850443" y="9428584"/>
            <a:ext cx="2945700" cy="4980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extLst>
      <p:ext uri="{BB962C8B-B14F-4D97-AF65-F5344CB8AC3E}">
        <p14:creationId xmlns:p14="http://schemas.microsoft.com/office/powerpoint/2010/main" val="29209907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5FF4578-ABA4-4B22-ABD1-A6540E7CC674}" type="slidenum">
              <a:rPr lang="en-GB" smtClean="0"/>
              <a:t>17</a:t>
            </a:fld>
            <a:endParaRPr lang="en-GB"/>
          </a:p>
        </p:txBody>
      </p:sp>
    </p:spTree>
    <p:extLst>
      <p:ext uri="{BB962C8B-B14F-4D97-AF65-F5344CB8AC3E}">
        <p14:creationId xmlns:p14="http://schemas.microsoft.com/office/powerpoint/2010/main" val="3678712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18</a:t>
            </a:fld>
            <a:endParaRPr lang="en-GB"/>
          </a:p>
        </p:txBody>
      </p:sp>
    </p:spTree>
    <p:extLst>
      <p:ext uri="{BB962C8B-B14F-4D97-AF65-F5344CB8AC3E}">
        <p14:creationId xmlns:p14="http://schemas.microsoft.com/office/powerpoint/2010/main" val="1722045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it-IT" sz="1200" b="0" dirty="0">
                <a:solidFill>
                  <a:srgbClr val="ACC700"/>
                </a:solidFill>
              </a:rPr>
              <a:t>© European Agency for Safety and Health at Work, 2020</a:t>
            </a:r>
          </a:p>
          <a:p>
            <a:pPr marL="0" indent="0">
              <a:buNone/>
            </a:pPr>
            <a:r>
              <a:rPr lang="it-IT" sz="1200" b="0" dirty="0">
                <a:solidFill>
                  <a:srgbClr val="ACC700"/>
                </a:solidFill>
              </a:rPr>
              <a:t>Reproduction is authorised provided the source is acknowledged.</a:t>
            </a:r>
          </a:p>
          <a:p>
            <a:pPr marL="0" indent="0">
              <a:buNone/>
            </a:pPr>
            <a:r>
              <a:rPr lang="it-IT" sz="1200" b="0" dirty="0">
                <a:solidFill>
                  <a:srgbClr val="ACC700"/>
                </a:solidFill>
              </a:rPr>
              <a:t>For any use or reproduction of photos or other material that is not under the copyright of EU-OSHA, permission must be sought directly from the copyright holders.</a:t>
            </a:r>
          </a:p>
          <a:p>
            <a:endParaRPr lang="fr-FR" dirty="0"/>
          </a:p>
        </p:txBody>
      </p:sp>
      <p:sp>
        <p:nvSpPr>
          <p:cNvPr id="4" name="Slide Number Placeholder 3"/>
          <p:cNvSpPr>
            <a:spLocks noGrp="1"/>
          </p:cNvSpPr>
          <p:nvPr>
            <p:ph type="sldNum" sz="quarter" idx="10"/>
          </p:nvPr>
        </p:nvSpPr>
        <p:spPr/>
        <p:txBody>
          <a:bodyPr/>
          <a:lstStyle/>
          <a:p>
            <a:fld id="{493DD4C7-C698-4A80-B76C-A9FD89019653}" type="slidenum">
              <a:rPr lang="en-GB" smtClean="0"/>
              <a:t>19</a:t>
            </a:fld>
            <a:endParaRPr lang="en-GB"/>
          </a:p>
        </p:txBody>
      </p:sp>
    </p:spTree>
    <p:extLst>
      <p:ext uri="{BB962C8B-B14F-4D97-AF65-F5344CB8AC3E}">
        <p14:creationId xmlns:p14="http://schemas.microsoft.com/office/powerpoint/2010/main" val="4208423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338"/>
              </a:spcBef>
              <a:buFont typeface="+mj-lt"/>
              <a:buNone/>
            </a:pPr>
            <a:r>
              <a:rPr lang="en-US" sz="1200" b="0" dirty="0" smtClean="0"/>
              <a:t>People</a:t>
            </a:r>
            <a:r>
              <a:rPr lang="en-US" sz="1200" dirty="0" smtClean="0"/>
              <a:t> do not have to be 100 % fit </a:t>
            </a:r>
            <a:r>
              <a:rPr lang="en-US" sz="1200" b="0" dirty="0" smtClean="0"/>
              <a:t>to work </a:t>
            </a:r>
          </a:p>
          <a:p>
            <a:pPr marL="457200" indent="-457200">
              <a:spcBef>
                <a:spcPts val="338"/>
              </a:spcBef>
              <a:buFont typeface="+mj-lt"/>
              <a:buAutoNum type="arabicPeriod"/>
            </a:pPr>
            <a:r>
              <a:rPr lang="en-US" sz="1200" b="0" dirty="0" smtClean="0"/>
              <a:t>Those with chronic MSDs learn to </a:t>
            </a:r>
            <a:r>
              <a:rPr lang="en-US" sz="1200" dirty="0" smtClean="0"/>
              <a:t>work around their problems </a:t>
            </a:r>
            <a:r>
              <a:rPr lang="en-US" sz="1200" b="0" dirty="0" smtClean="0"/>
              <a:t>and manage their pain,</a:t>
            </a:r>
            <a:r>
              <a:rPr lang="en-US" sz="1200" b="0" baseline="0" dirty="0" smtClean="0"/>
              <a:t> </a:t>
            </a:r>
            <a:r>
              <a:rPr lang="en-US" sz="1200" b="0" dirty="0" smtClean="0"/>
              <a:t>at home or at work.</a:t>
            </a:r>
            <a:r>
              <a:rPr lang="en-US" sz="1200" b="0" baseline="0" dirty="0" smtClean="0"/>
              <a:t> </a:t>
            </a:r>
            <a:r>
              <a:rPr lang="en-US" sz="1200" dirty="0" smtClean="0"/>
              <a:t>For example, by avoiding repetitive movements or prolonged sitting without a break or prolonged standing</a:t>
            </a:r>
          </a:p>
          <a:p>
            <a:pPr marL="457200" indent="-457200">
              <a:spcBef>
                <a:spcPts val="338"/>
              </a:spcBef>
              <a:buFont typeface="+mj-lt"/>
              <a:buAutoNum type="arabicPeriod"/>
            </a:pPr>
            <a:r>
              <a:rPr lang="en-US" sz="1200" b="0" dirty="0" smtClean="0"/>
              <a:t>People with chronic conditions are often </a:t>
            </a:r>
            <a:r>
              <a:rPr lang="en-US" sz="1200" dirty="0" smtClean="0"/>
              <a:t>productive, motivated </a:t>
            </a:r>
            <a:r>
              <a:rPr lang="en-US" sz="1200" b="0" dirty="0" smtClean="0"/>
              <a:t>and try to avoid missing work. </a:t>
            </a:r>
            <a:r>
              <a:rPr lang="en-US" sz="1200" dirty="0" smtClean="0"/>
              <a:t>Older workers have valuable skills and experience. Younger workers with conditions have</a:t>
            </a:r>
            <a:r>
              <a:rPr lang="en-US" sz="1200" baseline="0" dirty="0" smtClean="0"/>
              <a:t> much to offer.</a:t>
            </a:r>
            <a:endParaRPr lang="en-US" sz="1200" dirty="0" smtClean="0"/>
          </a:p>
          <a:p>
            <a:pPr marL="457200" indent="-457200">
              <a:spcBef>
                <a:spcPts val="338"/>
              </a:spcBef>
              <a:buFont typeface="+mj-lt"/>
              <a:buAutoNum type="arabicPeriod"/>
            </a:pPr>
            <a:r>
              <a:rPr lang="en-US" sz="1200" b="0" dirty="0" smtClean="0"/>
              <a:t>With the </a:t>
            </a:r>
            <a:r>
              <a:rPr lang="en-US" sz="1200" dirty="0" smtClean="0"/>
              <a:t>right adjustments</a:t>
            </a:r>
            <a:r>
              <a:rPr lang="en-US" sz="1200" b="0" dirty="0" smtClean="0"/>
              <a:t>, they can usually </a:t>
            </a:r>
            <a:r>
              <a:rPr lang="en-US" sz="1200" dirty="0" smtClean="0"/>
              <a:t>continue to work. Often only simple and inexpensive measures are needed</a:t>
            </a:r>
            <a:endParaRPr lang="en-GB" sz="1200" dirty="0" smtClean="0"/>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7</a:t>
            </a:fld>
            <a:endParaRPr lang="en-GB"/>
          </a:p>
        </p:txBody>
      </p:sp>
    </p:spTree>
    <p:extLst>
      <p:ext uri="{BB962C8B-B14F-4D97-AF65-F5344CB8AC3E}">
        <p14:creationId xmlns:p14="http://schemas.microsoft.com/office/powerpoint/2010/main" val="1602980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0000"/>
              </a:lnSpc>
              <a:spcBef>
                <a:spcPts val="338"/>
              </a:spcBef>
              <a:spcAft>
                <a:spcPts val="0"/>
              </a:spcAft>
              <a:buClrTx/>
              <a:buSzTx/>
              <a:buFont typeface="+mj-lt"/>
              <a:buNone/>
              <a:tabLst/>
              <a:defRPr/>
            </a:pPr>
            <a:r>
              <a:rPr lang="en-GB" sz="1200" dirty="0" smtClean="0">
                <a:sym typeface="Lato"/>
              </a:rPr>
              <a:t>Early intervention is “t</a:t>
            </a:r>
            <a:r>
              <a:rPr lang="en-US" sz="1200" dirty="0" smtClean="0">
                <a:sym typeface="Lato"/>
              </a:rPr>
              <a:t>aking measures — such as providing professional support, rapid referral and diagnosis, adjusting the work environment — as soon as the symptoms appear.”</a:t>
            </a:r>
            <a:endParaRPr lang="en-GB" sz="1200" dirty="0" smtClean="0">
              <a:sym typeface="Lato"/>
            </a:endParaRPr>
          </a:p>
          <a:p>
            <a:pPr marL="0" marR="0" lvl="0" indent="0" algn="l" defTabSz="914400" rtl="0" eaLnBrk="1" fontAlgn="auto" latinLnBrk="0" hangingPunct="1">
              <a:lnSpc>
                <a:spcPct val="110000"/>
              </a:lnSpc>
              <a:spcBef>
                <a:spcPts val="338"/>
              </a:spcBef>
              <a:spcAft>
                <a:spcPts val="0"/>
              </a:spcAft>
              <a:buClrTx/>
              <a:buSzTx/>
              <a:buFont typeface="+mj-lt"/>
              <a:buNone/>
              <a:tabLst/>
              <a:defRPr/>
            </a:pPr>
            <a:endParaRPr lang="en-GB" sz="1200" dirty="0" smtClean="0">
              <a:sym typeface="Lato"/>
            </a:endParaRPr>
          </a:p>
          <a:p>
            <a:pPr marL="0" marR="0" lvl="0" indent="0" algn="l" defTabSz="914400" rtl="0" eaLnBrk="1" fontAlgn="auto" latinLnBrk="0" hangingPunct="1">
              <a:lnSpc>
                <a:spcPct val="110000"/>
              </a:lnSpc>
              <a:spcBef>
                <a:spcPts val="338"/>
              </a:spcBef>
              <a:spcAft>
                <a:spcPts val="0"/>
              </a:spcAft>
              <a:buClrTx/>
              <a:buSzTx/>
              <a:buFont typeface="+mj-lt"/>
              <a:buNone/>
              <a:tabLst/>
              <a:defRPr/>
            </a:pPr>
            <a:r>
              <a:rPr lang="en-GB" sz="1200" dirty="0" smtClean="0">
                <a:sym typeface="Lato"/>
              </a:rPr>
              <a:t>A musculoskeletal condition that is affecting work should be managed as soon as possible. This is good for the worker and good for business.</a:t>
            </a:r>
            <a:endParaRPr lang="en-GB" sz="1200" dirty="0" smtClean="0"/>
          </a:p>
          <a:p>
            <a:pPr marL="457200" lvl="0" indent="-457200">
              <a:lnSpc>
                <a:spcPct val="110000"/>
              </a:lnSpc>
              <a:spcBef>
                <a:spcPts val="338"/>
              </a:spcBef>
              <a:buFont typeface="+mj-lt"/>
              <a:buAutoNum type="arabicPeriod"/>
            </a:pPr>
            <a:r>
              <a:rPr lang="en-US" sz="1200" b="0" dirty="0" smtClean="0"/>
              <a:t>Workers may try to </a:t>
            </a:r>
            <a:r>
              <a:rPr lang="en-US" sz="1200" dirty="0" smtClean="0"/>
              <a:t>hide</a:t>
            </a:r>
            <a:r>
              <a:rPr lang="en-US" sz="1200" b="0" dirty="0" smtClean="0"/>
              <a:t> their problem, allowing it to </a:t>
            </a:r>
            <a:r>
              <a:rPr lang="en-US" sz="1200" dirty="0" smtClean="0"/>
              <a:t>worsen</a:t>
            </a:r>
            <a:r>
              <a:rPr lang="en-US" sz="1200" b="0" dirty="0" smtClean="0"/>
              <a:t> which affects their work performance.</a:t>
            </a:r>
            <a:r>
              <a:rPr lang="en-US" sz="1200" b="0" baseline="0" dirty="0" smtClean="0"/>
              <a:t> (This is known as </a:t>
            </a:r>
            <a:r>
              <a:rPr lang="en-US" sz="1200" b="0" dirty="0" smtClean="0"/>
              <a:t>presenteeism).</a:t>
            </a:r>
            <a:r>
              <a:rPr lang="en-US" sz="1200" b="0" baseline="0" dirty="0" smtClean="0"/>
              <a:t> This means </a:t>
            </a:r>
            <a:r>
              <a:rPr lang="en-US" sz="1200" b="0" dirty="0" smtClean="0"/>
              <a:t>that they do not get any support from the workplace</a:t>
            </a:r>
          </a:p>
          <a:p>
            <a:pPr marL="457200" indent="-457200">
              <a:lnSpc>
                <a:spcPct val="110000"/>
              </a:lnSpc>
              <a:spcBef>
                <a:spcPts val="338"/>
              </a:spcBef>
              <a:buFont typeface="+mj-lt"/>
              <a:buAutoNum type="arabicPeriod"/>
            </a:pPr>
            <a:r>
              <a:rPr lang="en-US" sz="1200" b="0" dirty="0" smtClean="0"/>
              <a:t>The earlier a problem is reported </a:t>
            </a:r>
          </a:p>
          <a:p>
            <a:pPr marL="770400" lvl="2" indent="-171450">
              <a:lnSpc>
                <a:spcPct val="110000"/>
              </a:lnSpc>
              <a:buClrTx/>
              <a:buSzPct val="95000"/>
              <a:buFont typeface="Arial" panose="020B0604020202020204" pitchFamily="34" charset="0"/>
              <a:buChar char="•"/>
            </a:pPr>
            <a:r>
              <a:rPr lang="en-US" sz="1200" dirty="0" smtClean="0"/>
              <a:t>The easier it is to deal with</a:t>
            </a:r>
          </a:p>
          <a:p>
            <a:pPr marL="770400" lvl="2" indent="-171450">
              <a:lnSpc>
                <a:spcPct val="110000"/>
              </a:lnSpc>
              <a:buClrTx/>
              <a:buSzPct val="95000"/>
              <a:buFont typeface="Arial" panose="020B0604020202020204" pitchFamily="34" charset="0"/>
              <a:buChar char="•"/>
            </a:pPr>
            <a:r>
              <a:rPr lang="en-US" sz="1200" dirty="0" smtClean="0"/>
              <a:t>The less likely it is to become a long-term problem</a:t>
            </a:r>
          </a:p>
          <a:p>
            <a:pPr marL="770400" lvl="2" indent="-171450">
              <a:lnSpc>
                <a:spcPct val="110000"/>
              </a:lnSpc>
              <a:buClrTx/>
              <a:buSzPct val="95000"/>
              <a:buFont typeface="Arial" panose="020B0604020202020204" pitchFamily="34" charset="0"/>
              <a:buChar char="•"/>
            </a:pPr>
            <a:r>
              <a:rPr lang="en-US" sz="1200" dirty="0" smtClean="0"/>
              <a:t>The less likely there will be long-term work loss.</a:t>
            </a:r>
          </a:p>
          <a:p>
            <a:pPr marL="457200" indent="-457200">
              <a:lnSpc>
                <a:spcPct val="110000"/>
              </a:lnSpc>
              <a:spcBef>
                <a:spcPts val="338"/>
              </a:spcBef>
              <a:buFont typeface="+mj-lt"/>
              <a:buAutoNum type="arabicPeriod"/>
            </a:pPr>
            <a:r>
              <a:rPr lang="en-GB" sz="1200" b="0" dirty="0" smtClean="0"/>
              <a:t>Workers need to be </a:t>
            </a:r>
            <a:r>
              <a:rPr lang="en-GB" sz="1200" dirty="0" smtClean="0"/>
              <a:t>enabled and encouraged to talk </a:t>
            </a:r>
            <a:r>
              <a:rPr lang="en-GB" sz="1200" b="0" dirty="0" smtClean="0"/>
              <a:t>to their employer </a:t>
            </a:r>
            <a:r>
              <a:rPr lang="en-GB" sz="1200" dirty="0" smtClean="0"/>
              <a:t>as soon as an MSD problem arises </a:t>
            </a:r>
            <a:r>
              <a:rPr lang="en-GB" sz="1200" b="0" dirty="0" smtClean="0"/>
              <a:t>or causes difficulties</a:t>
            </a:r>
          </a:p>
          <a:p>
            <a:pPr marL="457200" indent="-457200">
              <a:lnSpc>
                <a:spcPct val="110000"/>
              </a:lnSpc>
              <a:spcBef>
                <a:spcPts val="338"/>
              </a:spcBef>
              <a:buFont typeface="+mj-lt"/>
              <a:buAutoNum type="arabicPeriod"/>
            </a:pPr>
            <a:r>
              <a:rPr lang="en-GB" sz="1200" b="0" dirty="0" smtClean="0"/>
              <a:t>Employers need to </a:t>
            </a:r>
            <a:r>
              <a:rPr lang="en-GB" sz="1200" dirty="0" smtClean="0"/>
              <a:t>act on the outcome </a:t>
            </a:r>
            <a:r>
              <a:rPr lang="en-GB" sz="1200" b="0" dirty="0" smtClean="0"/>
              <a:t>of the conversation</a:t>
            </a:r>
          </a:p>
          <a:p>
            <a:pPr marL="457200" indent="-457200">
              <a:lnSpc>
                <a:spcPct val="110000"/>
              </a:lnSpc>
              <a:spcBef>
                <a:spcPts val="338"/>
              </a:spcBef>
              <a:buFont typeface="+mj-lt"/>
              <a:buAutoNum type="arabicPeriod"/>
            </a:pPr>
            <a:r>
              <a:rPr lang="en-GB" sz="1200" dirty="0" smtClean="0"/>
              <a:t>Employers can encourage</a:t>
            </a:r>
            <a:r>
              <a:rPr lang="en-GB" sz="1200" baseline="0" dirty="0" smtClean="0"/>
              <a:t> e</a:t>
            </a:r>
            <a:r>
              <a:rPr lang="en-GB" sz="1200" dirty="0" smtClean="0"/>
              <a:t>arly access to professional support. They can enable it, for example by</a:t>
            </a:r>
            <a:r>
              <a:rPr lang="en-GB" sz="1200" baseline="0" dirty="0" smtClean="0"/>
              <a:t> providing</a:t>
            </a:r>
            <a:r>
              <a:rPr lang="en-GB" sz="1200" dirty="0" smtClean="0"/>
              <a:t> </a:t>
            </a:r>
            <a:r>
              <a:rPr lang="en-GB" sz="1200" b="0" dirty="0" smtClean="0"/>
              <a:t>access to physiotherapy.</a:t>
            </a:r>
          </a:p>
          <a:p>
            <a:pPr marL="0" indent="0">
              <a:lnSpc>
                <a:spcPct val="110000"/>
              </a:lnSpc>
              <a:spcBef>
                <a:spcPts val="338"/>
              </a:spcBef>
              <a:buFont typeface="+mj-lt"/>
              <a:buNone/>
            </a:pPr>
            <a:endParaRPr lang="en-GB" sz="1200" b="0" dirty="0" smtClean="0"/>
          </a:p>
          <a:p>
            <a:pPr marL="0" marR="0" lvl="0" indent="0" algn="l" defTabSz="914400" rtl="0" eaLnBrk="1" fontAlgn="auto" latinLnBrk="0" hangingPunct="1">
              <a:lnSpc>
                <a:spcPct val="110000"/>
              </a:lnSpc>
              <a:spcBef>
                <a:spcPts val="338"/>
              </a:spcBef>
              <a:spcAft>
                <a:spcPts val="0"/>
              </a:spcAft>
              <a:buClrTx/>
              <a:buSzTx/>
              <a:buFont typeface="+mj-lt"/>
              <a:buNone/>
              <a:tabLst/>
              <a:defRPr/>
            </a:pPr>
            <a:r>
              <a:rPr lang="en-US" sz="1200" dirty="0" smtClean="0">
                <a:sym typeface="Lato"/>
              </a:rPr>
              <a:t>Early intervention significantly lowers the worker’s chance of experiencing long-term absence from work. It can reduce absenteeism and lead to real savings in national health care and social welfare systems. </a:t>
            </a:r>
          </a:p>
          <a:p>
            <a:pPr marL="0" indent="0">
              <a:lnSpc>
                <a:spcPct val="110000"/>
              </a:lnSpc>
              <a:spcBef>
                <a:spcPts val="338"/>
              </a:spcBef>
              <a:buFont typeface="+mj-lt"/>
              <a:buNone/>
            </a:pPr>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8</a:t>
            </a:fld>
            <a:endParaRPr lang="en-GB"/>
          </a:p>
        </p:txBody>
      </p:sp>
    </p:spTree>
    <p:extLst>
      <p:ext uri="{BB962C8B-B14F-4D97-AF65-F5344CB8AC3E}">
        <p14:creationId xmlns:p14="http://schemas.microsoft.com/office/powerpoint/2010/main" val="679468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smtClean="0"/>
              <a:t>People with chronic MSDs need to be able to minimise, manage and work around their problems. </a:t>
            </a:r>
          </a:p>
          <a:p>
            <a:pPr marL="0" indent="0">
              <a:buFont typeface="Arial" panose="020B0604020202020204" pitchFamily="34" charset="0"/>
              <a:buNone/>
            </a:pPr>
            <a:r>
              <a:rPr lang="en-US" dirty="0" smtClean="0"/>
              <a:t>This needs:</a:t>
            </a:r>
          </a:p>
          <a:p>
            <a:pPr marL="228600" indent="-228600">
              <a:buFont typeface="+mj-lt"/>
              <a:buAutoNum type="arabicPeriod"/>
            </a:pPr>
            <a:r>
              <a:rPr lang="en-US" dirty="0" smtClean="0"/>
              <a:t>A comprehensive approach to understanding their needs, including through open conversations</a:t>
            </a:r>
          </a:p>
          <a:p>
            <a:pPr marL="228600" indent="-228600">
              <a:buFont typeface="+mj-lt"/>
              <a:buAutoNum type="arabicPeriod"/>
            </a:pPr>
            <a:r>
              <a:rPr lang="en-US" dirty="0" smtClean="0"/>
              <a:t>Being aware of the risks and the problems in the workplace for a worker with a musculoskeletal problem</a:t>
            </a:r>
          </a:p>
          <a:p>
            <a:pPr marL="228600" indent="-228600">
              <a:buFont typeface="+mj-lt"/>
              <a:buAutoNum type="arabicPeriod"/>
            </a:pPr>
            <a:r>
              <a:rPr lang="en-US" dirty="0" smtClean="0"/>
              <a:t>Supporting</a:t>
            </a:r>
            <a:r>
              <a:rPr lang="en-US" baseline="0" dirty="0" smtClean="0"/>
              <a:t> the worker </a:t>
            </a:r>
            <a:r>
              <a:rPr lang="en-US" dirty="0" smtClean="0"/>
              <a:t>with a chronic condition to manage their own health proactively</a:t>
            </a:r>
          </a:p>
          <a:p>
            <a:pPr marL="228600" indent="-228600">
              <a:buFont typeface="+mj-lt"/>
              <a:buAutoNum type="arabicPeriod"/>
            </a:pPr>
            <a:r>
              <a:rPr lang="en-US" dirty="0" smtClean="0"/>
              <a:t>Action to create a workplace that prevents MSD risks, encourages early intervention for a musculoskeletal problem and promotes good musculoskeletal health</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9</a:t>
            </a:fld>
            <a:endParaRPr lang="en-GB"/>
          </a:p>
        </p:txBody>
      </p:sp>
    </p:spTree>
    <p:extLst>
      <p:ext uri="{BB962C8B-B14F-4D97-AF65-F5344CB8AC3E}">
        <p14:creationId xmlns:p14="http://schemas.microsoft.com/office/powerpoint/2010/main" val="1255879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a:t>
            </a:r>
            <a:r>
              <a:rPr lang="en-GB" baseline="0" dirty="0" smtClean="0"/>
              <a:t> European Framework directive on Safety and Health at Work (</a:t>
            </a:r>
            <a:r>
              <a:rPr lang="en-GB" sz="1200" b="0" i="0" kern="1200" dirty="0" smtClean="0">
                <a:solidFill>
                  <a:schemeClr val="tx1"/>
                </a:solidFill>
                <a:effectLst/>
                <a:latin typeface="+mn-lt"/>
                <a:ea typeface="+mn-ea"/>
                <a:cs typeface="+mn-cs"/>
              </a:rPr>
              <a:t>Directive 89/391 EEC)</a:t>
            </a:r>
            <a:r>
              <a:rPr lang="en-GB" baseline="0" dirty="0" smtClean="0"/>
              <a:t>, which is enacted in Member State legislation, requires employers to carry out risk assessments and prevent and manage MSDs based on the results of the risk assessment. </a:t>
            </a:r>
          </a:p>
          <a:p>
            <a:r>
              <a:rPr lang="en-GB" baseline="0" dirty="0" smtClean="0"/>
              <a:t>A hierocracy of prevention measures should be applied, which include avoiding MSD risks at source, prioritising collective measures over individual measures and also adapting work to workers to help make work easier.</a:t>
            </a:r>
          </a:p>
          <a:p>
            <a:endParaRPr lang="en-GB" baseline="0" dirty="0" smtClean="0"/>
          </a:p>
          <a:p>
            <a:r>
              <a:rPr lang="en-GB" baseline="0" dirty="0" smtClean="0"/>
              <a:t>This means that the priority is on making work safer and easier for all workers. </a:t>
            </a:r>
            <a:r>
              <a:rPr lang="en-US" baseline="0" dirty="0" smtClean="0"/>
              <a:t>This is important because measures that make work easier for all the workforce can enable an individual with reduced work capacity to remain in employment. </a:t>
            </a:r>
          </a:p>
          <a:p>
            <a:endParaRPr lang="en-GB" baseline="0" dirty="0" smtClean="0"/>
          </a:p>
          <a:p>
            <a:r>
              <a:rPr lang="en-GB" baseline="0" dirty="0" smtClean="0"/>
              <a:t>In addition, </a:t>
            </a:r>
            <a:r>
              <a:rPr lang="en-US" baseline="0" dirty="0" smtClean="0"/>
              <a:t>particularly sensitive risk groups must be protected against the dangers which specifically affect them. This could include an older worker who is having problems with physical work or someone with rheumatism or arthritis whose work affects their symptoms. </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solidFill>
                  <a:prstClr val="black"/>
                </a:solidFill>
              </a:rPr>
              <a:t>Legislation setting out minimum requirements for workplaces </a:t>
            </a:r>
            <a:r>
              <a:rPr lang="en-US" sz="1200" baseline="0" dirty="0" smtClean="0">
                <a:solidFill>
                  <a:prstClr val="black"/>
                </a:solidFill>
              </a:rPr>
              <a:t>requires employers to take account of disabled workers, in particular regarding doors, passageways and staircases, washbasins and lavatories etc. and workstations used or occupied directly by disabled persons. </a:t>
            </a:r>
            <a:r>
              <a:rPr lang="en-US" sz="1200" b="0" baseline="0" dirty="0" smtClean="0">
                <a:solidFill>
                  <a:prstClr val="black"/>
                </a:solidFill>
              </a:rPr>
              <a:t>(</a:t>
            </a:r>
            <a:r>
              <a:rPr lang="en-GB" sz="1200" b="0" i="0" kern="1200" dirty="0" smtClean="0">
                <a:solidFill>
                  <a:schemeClr val="tx1"/>
                </a:solidFill>
                <a:effectLst/>
                <a:latin typeface="+mn-lt"/>
                <a:ea typeface="+mn-ea"/>
                <a:cs typeface="+mn-cs"/>
              </a:rPr>
              <a:t>Directive 89/654/EEC)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prstClr val="black"/>
              </a:solidFill>
            </a:endParaRP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10</a:t>
            </a:fld>
            <a:endParaRPr lang="en-GB"/>
          </a:p>
        </p:txBody>
      </p:sp>
    </p:spTree>
    <p:extLst>
      <p:ext uri="{BB962C8B-B14F-4D97-AF65-F5344CB8AC3E}">
        <p14:creationId xmlns:p14="http://schemas.microsoft.com/office/powerpoint/2010/main" val="2732621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Employment equality legislation requires employers to make accommodations for workers with a disability. This compliments employers’ health</a:t>
            </a:r>
            <a:r>
              <a:rPr lang="en-US" baseline="0" dirty="0" smtClean="0"/>
              <a:t> and safety duties to protect ‘sensitive’ workers. </a:t>
            </a:r>
            <a:endParaRPr lang="en-US" dirty="0" smtClean="0"/>
          </a:p>
          <a:p>
            <a:r>
              <a:rPr lang="en-US" dirty="0" smtClean="0"/>
              <a:t>Risk</a:t>
            </a:r>
            <a:r>
              <a:rPr lang="en-US" baseline="0" dirty="0" smtClean="0"/>
              <a:t> assessment </a:t>
            </a:r>
            <a:r>
              <a:rPr lang="en-GB" baseline="0" dirty="0" smtClean="0"/>
              <a:t>can be used to help determine what accommodations an individual may need.</a:t>
            </a:r>
          </a:p>
          <a:p>
            <a:endParaRPr lang="en-GB" baseline="0" dirty="0" smtClean="0"/>
          </a:p>
          <a:p>
            <a:r>
              <a:rPr lang="en-GB" baseline="0" dirty="0" smtClean="0"/>
              <a:t>Not all workers with a chronic MSD will have a formally recognised disability. Early intervention should be the principle, with all ‘sensitive’ workers provided with accommodations to prevent work from making their condition worse, not only those whose conditions are so severe that they are classified as having a disability.</a:t>
            </a:r>
          </a:p>
          <a:p>
            <a:endParaRPr lang="en-GB" baseline="0" dirty="0" smtClean="0"/>
          </a:p>
          <a:p>
            <a:r>
              <a:rPr lang="en-US" dirty="0" smtClean="0"/>
              <a:t>(Directive 2000/78/EC establishing a general framework for equal treatment in employment and occupation)</a:t>
            </a:r>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11</a:t>
            </a:fld>
            <a:endParaRPr lang="en-GB"/>
          </a:p>
        </p:txBody>
      </p:sp>
    </p:spTree>
    <p:extLst>
      <p:ext uri="{BB962C8B-B14F-4D97-AF65-F5344CB8AC3E}">
        <p14:creationId xmlns:p14="http://schemas.microsoft.com/office/powerpoint/2010/main" val="39477790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spcBef>
                <a:spcPts val="338"/>
              </a:spcBef>
              <a:buClr>
                <a:srgbClr val="ACC700"/>
              </a:buClr>
              <a:buSzTx/>
              <a:buFont typeface="Wingdings" panose="05000000000000000000" pitchFamily="2" charset="2"/>
              <a:buNone/>
            </a:pPr>
            <a:r>
              <a:rPr lang="en-US" sz="1200" dirty="0" smtClean="0"/>
              <a:t>The way to determine the collective and individual risk prevention measures is</a:t>
            </a:r>
            <a:r>
              <a:rPr lang="en-US" sz="1200" baseline="0" dirty="0" smtClean="0"/>
              <a:t> </a:t>
            </a:r>
            <a:r>
              <a:rPr lang="en-GB" sz="1200" baseline="0" dirty="0" smtClean="0">
                <a:solidFill>
                  <a:prstClr val="black"/>
                </a:solidFill>
              </a:rPr>
              <a:t>by being sensitive to diversity in the workforce when carrying out risk assessments.  </a:t>
            </a:r>
            <a:endParaRPr lang="en-US" sz="1200" dirty="0" smtClean="0"/>
          </a:p>
          <a:p>
            <a:pPr marL="0" indent="0">
              <a:lnSpc>
                <a:spcPct val="90000"/>
              </a:lnSpc>
              <a:spcBef>
                <a:spcPts val="338"/>
              </a:spcBef>
              <a:buClr>
                <a:srgbClr val="ACC700"/>
              </a:buClr>
              <a:buSzTx/>
              <a:buFont typeface="Wingdings" panose="05000000000000000000" pitchFamily="2" charset="2"/>
              <a:buNone/>
            </a:pPr>
            <a:r>
              <a:rPr lang="en-US" sz="1200" dirty="0" smtClean="0"/>
              <a:t>Success</a:t>
            </a:r>
            <a:r>
              <a:rPr lang="en-US" sz="1200" baseline="0" dirty="0" smtClean="0"/>
              <a:t> factors for ensuring the health and safety of a diverse work force include</a:t>
            </a:r>
            <a:endParaRPr lang="en-US" sz="1200" dirty="0" smtClean="0"/>
          </a:p>
          <a:p>
            <a:pPr indent="-342900">
              <a:lnSpc>
                <a:spcPct val="90000"/>
              </a:lnSpc>
              <a:spcBef>
                <a:spcPts val="338"/>
              </a:spcBef>
              <a:buClr>
                <a:srgbClr val="ACC700"/>
              </a:buClr>
              <a:buSzTx/>
              <a:buFont typeface="Wingdings" panose="05000000000000000000" pitchFamily="2" charset="2"/>
              <a:buChar char="ü"/>
            </a:pPr>
            <a:r>
              <a:rPr lang="en-US" sz="1200" dirty="0" smtClean="0"/>
              <a:t>Considering diversity at the design and planning stages, to</a:t>
            </a:r>
            <a:r>
              <a:rPr lang="en-US" sz="1200" baseline="0" dirty="0" smtClean="0"/>
              <a:t> achieve workplaces which are as inclusive as possible. This is known as universal design. It includes factors such as adjustability of equipment.</a:t>
            </a:r>
            <a:endParaRPr lang="en-US" sz="1200" dirty="0" smtClean="0"/>
          </a:p>
          <a:p>
            <a:pPr indent="-342900">
              <a:lnSpc>
                <a:spcPct val="90000"/>
              </a:lnSpc>
              <a:spcBef>
                <a:spcPts val="338"/>
              </a:spcBef>
              <a:buClr>
                <a:srgbClr val="ACC700"/>
              </a:buClr>
              <a:buSzTx/>
              <a:buFont typeface="Wingdings" panose="05000000000000000000" pitchFamily="2" charset="2"/>
              <a:buChar char="ü"/>
            </a:pPr>
            <a:r>
              <a:rPr lang="en-US" sz="1200" dirty="0" smtClean="0"/>
              <a:t>Worker consultation and participation – to ensure that the issues,</a:t>
            </a:r>
            <a:r>
              <a:rPr lang="en-US" sz="1200" baseline="0" dirty="0" smtClean="0"/>
              <a:t> needs and suggestions of everyone are considered</a:t>
            </a:r>
            <a:endParaRPr lang="en-US" sz="1200" dirty="0" smtClean="0"/>
          </a:p>
          <a:p>
            <a:pPr indent="-342900">
              <a:lnSpc>
                <a:spcPct val="90000"/>
              </a:lnSpc>
              <a:spcBef>
                <a:spcPts val="338"/>
              </a:spcBef>
              <a:buClr>
                <a:srgbClr val="ACC700"/>
              </a:buClr>
              <a:buSzTx/>
              <a:buFont typeface="Wingdings" panose="05000000000000000000" pitchFamily="2" charset="2"/>
              <a:buChar char="ü"/>
            </a:pPr>
            <a:r>
              <a:rPr lang="en-US" sz="1200" dirty="0" smtClean="0"/>
              <a:t>Coordination between occupational health and equality</a:t>
            </a:r>
            <a:r>
              <a:rPr lang="en-US" sz="1200" baseline="0" dirty="0" smtClean="0"/>
              <a:t> and </a:t>
            </a:r>
            <a:r>
              <a:rPr lang="en-US" sz="1200" dirty="0" smtClean="0"/>
              <a:t>human resources</a:t>
            </a:r>
          </a:p>
          <a:p>
            <a:pPr indent="-342900">
              <a:lnSpc>
                <a:spcPct val="90000"/>
              </a:lnSpc>
              <a:spcBef>
                <a:spcPts val="338"/>
              </a:spcBef>
              <a:buClr>
                <a:srgbClr val="ACC700"/>
              </a:buClr>
              <a:buSzTx/>
              <a:buFont typeface="Wingdings" panose="05000000000000000000" pitchFamily="2" charset="2"/>
              <a:buChar char="ü"/>
            </a:pPr>
            <a:r>
              <a:rPr lang="en-US" sz="1200" dirty="0" smtClean="0"/>
              <a:t>Training on diversity </a:t>
            </a:r>
          </a:p>
          <a:p>
            <a:pPr indent="-342900">
              <a:lnSpc>
                <a:spcPct val="90000"/>
              </a:lnSpc>
              <a:spcBef>
                <a:spcPts val="338"/>
              </a:spcBef>
              <a:buClr>
                <a:srgbClr val="ACC700"/>
              </a:buClr>
              <a:buSzTx/>
              <a:buFont typeface="Wingdings" panose="05000000000000000000" pitchFamily="2" charset="2"/>
              <a:buChar char="ü"/>
            </a:pPr>
            <a:r>
              <a:rPr lang="en-US" sz="1200" dirty="0" smtClean="0"/>
              <a:t>Seeking expert advice when necessary</a:t>
            </a:r>
          </a:p>
          <a:p>
            <a:endParaRPr lang="en-GB" dirty="0" smtClean="0"/>
          </a:p>
          <a:p>
            <a:r>
              <a:rPr lang="en-GB" baseline="0" dirty="0" smtClean="0"/>
              <a:t>Preventing risks effectively and making a workplace more inclusive reduces the need to make specific accommodations for individuals.</a:t>
            </a:r>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12</a:t>
            </a:fld>
            <a:endParaRPr lang="en-GB"/>
          </a:p>
        </p:txBody>
      </p:sp>
    </p:spTree>
    <p:extLst>
      <p:ext uri="{BB962C8B-B14F-4D97-AF65-F5344CB8AC3E}">
        <p14:creationId xmlns:p14="http://schemas.microsoft.com/office/powerpoint/2010/main" val="19722380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spcBef>
                <a:spcPts val="338"/>
              </a:spcBef>
              <a:buFont typeface="Wingdings" pitchFamily="2" charset="2"/>
              <a:buNone/>
            </a:pPr>
            <a:r>
              <a:rPr lang="en-GB" sz="1200" b="0" dirty="0" smtClean="0"/>
              <a:t>Success factors for making accommodations include the following:</a:t>
            </a:r>
          </a:p>
          <a:p>
            <a:pPr marL="141750" indent="-141750">
              <a:lnSpc>
                <a:spcPct val="90000"/>
              </a:lnSpc>
              <a:spcBef>
                <a:spcPts val="338"/>
              </a:spcBef>
              <a:buFont typeface="Wingdings" pitchFamily="2" charset="2"/>
              <a:buChar char="§"/>
            </a:pPr>
            <a:r>
              <a:rPr lang="en-GB" sz="1200" b="0" dirty="0" smtClean="0"/>
              <a:t>Show that you are </a:t>
            </a:r>
            <a:r>
              <a:rPr lang="en-GB" sz="1200" dirty="0" smtClean="0"/>
              <a:t>supportive</a:t>
            </a:r>
            <a:r>
              <a:rPr lang="en-GB" sz="1200" b="0" dirty="0" smtClean="0"/>
              <a:t> and want to help</a:t>
            </a:r>
          </a:p>
          <a:p>
            <a:pPr marL="141750" indent="-141750">
              <a:lnSpc>
                <a:spcPct val="90000"/>
              </a:lnSpc>
              <a:spcBef>
                <a:spcPts val="338"/>
              </a:spcBef>
              <a:buFont typeface="Wingdings" pitchFamily="2" charset="2"/>
              <a:buChar char="§"/>
            </a:pPr>
            <a:r>
              <a:rPr lang="en-GB" sz="1200" b="0" dirty="0" smtClean="0"/>
              <a:t>Focus on the </a:t>
            </a:r>
            <a:r>
              <a:rPr lang="en-GB" sz="1200" dirty="0" smtClean="0"/>
              <a:t>worker’s capabilities</a:t>
            </a:r>
            <a:r>
              <a:rPr lang="en-GB" sz="1200" b="0" dirty="0" smtClean="0"/>
              <a:t>, not disabilities</a:t>
            </a:r>
          </a:p>
          <a:p>
            <a:pPr marL="141750" indent="-141750">
              <a:lnSpc>
                <a:spcPct val="90000"/>
              </a:lnSpc>
              <a:spcBef>
                <a:spcPts val="338"/>
              </a:spcBef>
              <a:buFont typeface="Wingdings" pitchFamily="2" charset="2"/>
              <a:buChar char="§"/>
            </a:pPr>
            <a:r>
              <a:rPr lang="en-GB" sz="1200" b="0" dirty="0" smtClean="0"/>
              <a:t>Have an </a:t>
            </a:r>
            <a:r>
              <a:rPr lang="en-GB" sz="1200" dirty="0" smtClean="0"/>
              <a:t>open conversation </a:t>
            </a:r>
            <a:r>
              <a:rPr lang="en-GB" sz="1200" b="0" dirty="0" smtClean="0"/>
              <a:t>with the worker </a:t>
            </a:r>
            <a:r>
              <a:rPr lang="en-GB" sz="1200" dirty="0" smtClean="0"/>
              <a:t>about their symptoms </a:t>
            </a:r>
            <a:r>
              <a:rPr lang="en-GB" sz="1200" b="0" dirty="0" smtClean="0"/>
              <a:t>and</a:t>
            </a:r>
            <a:r>
              <a:rPr lang="en-GB" sz="1200" dirty="0" smtClean="0"/>
              <a:t> how they vary,  what tasks they find challenging, and what support they need</a:t>
            </a:r>
            <a:endParaRPr lang="en-GB" sz="1200" b="0" dirty="0" smtClean="0"/>
          </a:p>
          <a:p>
            <a:pPr marL="141750" indent="-141750">
              <a:lnSpc>
                <a:spcPct val="90000"/>
              </a:lnSpc>
              <a:spcBef>
                <a:spcPts val="338"/>
              </a:spcBef>
              <a:buFont typeface="Wingdings" pitchFamily="2" charset="2"/>
              <a:buChar char="§"/>
            </a:pPr>
            <a:r>
              <a:rPr lang="en-GB" sz="1200" dirty="0" smtClean="0"/>
              <a:t>Involve</a:t>
            </a:r>
            <a:r>
              <a:rPr lang="en-GB" sz="1200" b="0" dirty="0" smtClean="0"/>
              <a:t> the worker, their health care team and supervisor</a:t>
            </a:r>
          </a:p>
          <a:p>
            <a:pPr marL="536575" lvl="1" indent="-342900">
              <a:spcBef>
                <a:spcPts val="338"/>
              </a:spcBef>
              <a:buClr>
                <a:schemeClr val="tx2"/>
              </a:buClr>
            </a:pPr>
            <a:r>
              <a:rPr lang="en-US" sz="1200" dirty="0" smtClean="0"/>
              <a:t>- Medical advice helps with knowing what support is needed</a:t>
            </a:r>
          </a:p>
          <a:p>
            <a:pPr marL="536575" lvl="1" indent="-342900">
              <a:spcBef>
                <a:spcPts val="338"/>
              </a:spcBef>
              <a:buClr>
                <a:schemeClr val="tx2"/>
              </a:buClr>
            </a:pPr>
            <a:r>
              <a:rPr lang="en-US" sz="1200" dirty="0" smtClean="0"/>
              <a:t>- Medical information can</a:t>
            </a:r>
            <a:r>
              <a:rPr lang="en-US" sz="1200" baseline="0" dirty="0" smtClean="0"/>
              <a:t> only be shared </a:t>
            </a:r>
            <a:r>
              <a:rPr lang="en-US" sz="1200" dirty="0" smtClean="0"/>
              <a:t>with permission. The employer does not need to know the diagnosis, but will need to know how symptoms affect an individual’s ability to work in order to provide support</a:t>
            </a:r>
          </a:p>
          <a:p>
            <a:pPr marL="141750" indent="-141750">
              <a:lnSpc>
                <a:spcPct val="90000"/>
              </a:lnSpc>
              <a:spcBef>
                <a:spcPts val="338"/>
              </a:spcBef>
              <a:buFont typeface="Wingdings" pitchFamily="2" charset="2"/>
              <a:buChar char="§"/>
            </a:pPr>
            <a:r>
              <a:rPr lang="en-GB" sz="1200" b="0" dirty="0" smtClean="0"/>
              <a:t>Allow</a:t>
            </a:r>
            <a:r>
              <a:rPr lang="en-GB" sz="1200" dirty="0" smtClean="0"/>
              <a:t> sufficient time for the process </a:t>
            </a:r>
            <a:r>
              <a:rPr lang="en-GB" sz="1200" b="0" dirty="0" smtClean="0"/>
              <a:t>and try out different measures to see what will be most helpful</a:t>
            </a:r>
          </a:p>
          <a:p>
            <a:pPr marL="141750" indent="-141750">
              <a:lnSpc>
                <a:spcPct val="90000"/>
              </a:lnSpc>
              <a:spcBef>
                <a:spcPts val="338"/>
              </a:spcBef>
              <a:buFont typeface="Wingdings" pitchFamily="2" charset="2"/>
              <a:buChar char="§"/>
            </a:pPr>
            <a:r>
              <a:rPr lang="en-GB" sz="1200" b="0" dirty="0" smtClean="0"/>
              <a:t>Find out what </a:t>
            </a:r>
            <a:r>
              <a:rPr lang="en-GB" sz="1200" dirty="0" smtClean="0"/>
              <a:t>external information and support </a:t>
            </a:r>
            <a:r>
              <a:rPr lang="en-GB" sz="1200" b="0" dirty="0" smtClean="0"/>
              <a:t>is available</a:t>
            </a:r>
          </a:p>
          <a:p>
            <a:pPr marL="141750" indent="-141750">
              <a:lnSpc>
                <a:spcPct val="90000"/>
              </a:lnSpc>
              <a:spcBef>
                <a:spcPts val="338"/>
              </a:spcBef>
              <a:buFont typeface="Wingdings" pitchFamily="2" charset="2"/>
              <a:buChar char="§"/>
            </a:pPr>
            <a:r>
              <a:rPr lang="en-GB" sz="1200" dirty="0" smtClean="0"/>
              <a:t>Review</a:t>
            </a:r>
            <a:r>
              <a:rPr lang="en-GB" sz="1200" b="0" dirty="0" smtClean="0"/>
              <a:t> measures and make any additional changes if the worker’s condition changes in the future </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13</a:t>
            </a:fld>
            <a:endParaRPr lang="en-GB"/>
          </a:p>
        </p:txBody>
      </p:sp>
    </p:spTree>
    <p:extLst>
      <p:ext uri="{BB962C8B-B14F-4D97-AF65-F5344CB8AC3E}">
        <p14:creationId xmlns:p14="http://schemas.microsoft.com/office/powerpoint/2010/main" val="15899249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Most workers</a:t>
            </a:r>
            <a:r>
              <a:rPr lang="en-GB" baseline="0" dirty="0" smtClean="0"/>
              <a:t> with a chronic MSD are able to continue to work provided some allowance is made for their condition. These measures have all supported a worker with a chronic MSD to continue to work. None of these measures are complicated or expensive. </a:t>
            </a:r>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14</a:t>
            </a:fld>
            <a:endParaRPr lang="en-GB"/>
          </a:p>
        </p:txBody>
      </p:sp>
    </p:spTree>
    <p:extLst>
      <p:ext uri="{BB962C8B-B14F-4D97-AF65-F5344CB8AC3E}">
        <p14:creationId xmlns:p14="http://schemas.microsoft.com/office/powerpoint/2010/main" val="234089251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file://localhost/Volumes/XRAID/Equipo%20Rojo/EU-OSHA/18-0115%20PPT%20templates%20update/PNG/FONDO-PORTADA-PATRON-EUOSHA-2011-16-9.png" TargetMode="External"/><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FONDO-PORTADA-PATRON-EUOSHA-2011-16-9.png" TargetMode="External"/><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descr="/Volumes/XRAID/Equipo Rojo/EU-OSHA/18-0115 PPT templates update/PNG/FONDO-PORTADA-PATRON-EUOSHA-2011-16-9.png"/>
          <p:cNvPicPr>
            <a:picLocks noChangeAspect="1"/>
          </p:cNvPicPr>
          <p:nvPr/>
        </p:nvPicPr>
        <p:blipFill>
          <a:blip r:embed="rId2" r:link="rId3">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1800" b="1" i="0" cap="none" baseline="0"/>
            </a:lvl1pPr>
          </a:lstStyle>
          <a:p>
            <a:r>
              <a:rPr lang="en-GB" dirty="0"/>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51435" tIns="25718" rIns="51435" bIns="25718"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88" dirty="0"/>
          </a:p>
        </p:txBody>
      </p:sp>
      <p:pic>
        <p:nvPicPr>
          <p:cNvPr id="7" name="Bild 2" descr="111004_EU-OSHA_PPT_Corporate logo.png"/>
          <p:cNvPicPr>
            <a:picLocks noChangeAspect="1"/>
          </p:cNvPicPr>
          <p:nvPr/>
        </p:nvPicPr>
        <p:blipFill>
          <a:blip r:embed="rId4" cstate="print"/>
          <a:srcRect/>
          <a:stretch>
            <a:fillRect/>
          </a:stretch>
        </p:blipFill>
        <p:spPr bwMode="auto">
          <a:xfrm>
            <a:off x="444503" y="4131470"/>
            <a:ext cx="959147" cy="542925"/>
          </a:xfrm>
          <a:prstGeom prst="rect">
            <a:avLst/>
          </a:prstGeom>
          <a:noFill/>
          <a:ln w="9525">
            <a:noFill/>
            <a:miter lim="800000"/>
            <a:headEnd/>
            <a:tailEnd/>
          </a:ln>
        </p:spPr>
      </p:pic>
      <p:sp>
        <p:nvSpPr>
          <p:cNvPr id="10" name="Textplatzhalter 2"/>
          <p:cNvSpPr txBox="1">
            <a:spLocks/>
          </p:cNvSpPr>
          <p:nvPr/>
        </p:nvSpPr>
        <p:spPr>
          <a:xfrm>
            <a:off x="450853" y="4816801"/>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506" dirty="0"/>
              <a:t>Safety and health at work is everyone’s concern. It’s good for you. It’s good for business.</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013" baseline="0">
                <a:solidFill>
                  <a:schemeClr val="tx2"/>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GB" dirty="0"/>
              <a:t>Click to edit Master subtitle style</a:t>
            </a:r>
            <a:endParaRPr lang="en-US" dirty="0"/>
          </a:p>
        </p:txBody>
      </p:sp>
      <p:pic>
        <p:nvPicPr>
          <p:cNvPr id="17" name="Bild 4" descr="111004_EU-OSHA_PPT_EU logo.png"/>
          <p:cNvPicPr>
            <a:picLocks noChangeAspect="1"/>
          </p:cNvPicPr>
          <p:nvPr/>
        </p:nvPicPr>
        <p:blipFill>
          <a:blip r:embed="rId5"/>
          <a:srcRect/>
          <a:stretch>
            <a:fillRect/>
          </a:stretch>
        </p:blipFill>
        <p:spPr bwMode="auto">
          <a:xfrm>
            <a:off x="4275138" y="4431507"/>
            <a:ext cx="368870" cy="242888"/>
          </a:xfrm>
          <a:prstGeom prst="rect">
            <a:avLst/>
          </a:prstGeom>
          <a:noFill/>
          <a:ln w="9525">
            <a:noFill/>
            <a:miter lim="800000"/>
            <a:headEnd/>
            <a:tailEnd/>
          </a:ln>
        </p:spPr>
      </p:pic>
      <p:pic>
        <p:nvPicPr>
          <p:cNvPr id="16" name="Bild 5" descr="111004_EU-OSHA_PPT_HW logo.png"/>
          <p:cNvPicPr>
            <a:picLocks noChangeAspect="1"/>
          </p:cNvPicPr>
          <p:nvPr/>
        </p:nvPicPr>
        <p:blipFill>
          <a:blip r:embed="rId6"/>
          <a:srcRect/>
          <a:stretch>
            <a:fillRect/>
          </a:stretch>
        </p:blipFill>
        <p:spPr bwMode="auto">
          <a:xfrm>
            <a:off x="7596338" y="4212432"/>
            <a:ext cx="507853" cy="475060"/>
          </a:xfrm>
          <a:prstGeom prst="rect">
            <a:avLst/>
          </a:prstGeom>
          <a:noFill/>
          <a:ln w="9525">
            <a:noFill/>
            <a:miter lim="800000"/>
            <a:headEnd/>
            <a:tailEnd/>
          </a:ln>
        </p:spPr>
      </p:pic>
      <p:pic>
        <p:nvPicPr>
          <p:cNvPr id="15" name="Picture 14"/>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4" name="Picture 3"/>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1"/>
            <a:ext cx="694508" cy="5209298"/>
          </a:xfrm>
          <a:prstGeom prst="rect">
            <a:avLst/>
          </a:prstGeom>
        </p:spPr>
      </p:pic>
      <p:pic>
        <p:nvPicPr>
          <p:cNvPr id="3" name="Picture 2"/>
          <p:cNvPicPr>
            <a:picLocks noChangeAspect="1"/>
          </p:cNvPicPr>
          <p:nvPr userDrawn="1"/>
        </p:nvPicPr>
        <p:blipFill rotWithShape="1">
          <a:blip r:embed="rId9">
            <a:extLst>
              <a:ext uri="{28A0092B-C50C-407E-A947-70E740481C1C}">
                <a14:useLocalDpi xmlns:a14="http://schemas.microsoft.com/office/drawing/2010/main" val="0"/>
              </a:ext>
            </a:extLst>
          </a:blip>
          <a:srcRect l="81899" r="7864"/>
          <a:stretch/>
        </p:blipFill>
        <p:spPr>
          <a:xfrm>
            <a:off x="8244408" y="0"/>
            <a:ext cx="936104" cy="5143500"/>
          </a:xfrm>
          <a:prstGeom prst="rect">
            <a:avLst/>
          </a:prstGeom>
        </p:spPr>
      </p:pic>
    </p:spTree>
    <p:extLst>
      <p:ext uri="{BB962C8B-B14F-4D97-AF65-F5344CB8AC3E}">
        <p14:creationId xmlns:p14="http://schemas.microsoft.com/office/powerpoint/2010/main" val="1244461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122421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1613592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25"/>
        <p:cNvGrpSpPr/>
        <p:nvPr/>
      </p:nvGrpSpPr>
      <p:grpSpPr>
        <a:xfrm>
          <a:off x="0" y="0"/>
          <a:ext cx="0" cy="0"/>
          <a:chOff x="0" y="0"/>
          <a:chExt cx="0" cy="0"/>
        </a:xfrm>
      </p:grpSpPr>
      <p:sp>
        <p:nvSpPr>
          <p:cNvPr id="26" name="Google Shape;26;p3"/>
          <p:cNvSpPr txBox="1">
            <a:spLocks noGrp="1"/>
          </p:cNvSpPr>
          <p:nvPr>
            <p:ph type="title"/>
          </p:nvPr>
        </p:nvSpPr>
        <p:spPr>
          <a:xfrm>
            <a:off x="450001" y="135000"/>
            <a:ext cx="7559873" cy="367200"/>
          </a:xfrm>
          <a:prstGeom prst="rect">
            <a:avLst/>
          </a:prstGeom>
          <a:noFill/>
          <a:ln>
            <a:noFill/>
          </a:ln>
        </p:spPr>
        <p:txBody>
          <a:bodyPr spcFirstLastPara="1" wrap="square" lIns="91425" tIns="45700" rIns="91425" bIns="45700" anchor="ctr" anchorCtr="0"/>
          <a:lstStyle>
            <a:lvl1pPr lvl="0" algn="l">
              <a:spcBef>
                <a:spcPts val="0"/>
              </a:spcBef>
              <a:spcAft>
                <a:spcPts val="0"/>
              </a:spcAft>
              <a:buClr>
                <a:schemeClr val="dk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
          <p:cNvSpPr txBox="1">
            <a:spLocks noGrp="1"/>
          </p:cNvSpPr>
          <p:nvPr>
            <p:ph type="body" idx="1"/>
          </p:nvPr>
        </p:nvSpPr>
        <p:spPr>
          <a:xfrm>
            <a:off x="450000" y="837000"/>
            <a:ext cx="7560000" cy="3645000"/>
          </a:xfrm>
          <a:prstGeom prst="rect">
            <a:avLst/>
          </a:prstGeom>
          <a:noFill/>
          <a:ln>
            <a:noFill/>
          </a:ln>
        </p:spPr>
        <p:txBody>
          <a:bodyPr spcFirstLastPara="1" wrap="square" lIns="91425" tIns="45700" rIns="91425" bIns="45700" anchor="t" anchorCtr="0"/>
          <a:lstStyle>
            <a:lvl1pPr marL="342900" lvl="0" indent="-257175" algn="l">
              <a:spcBef>
                <a:spcPts val="450"/>
              </a:spcBef>
              <a:spcAft>
                <a:spcPts val="0"/>
              </a:spcAft>
              <a:buSzPts val="1800"/>
              <a:buChar char="▪"/>
              <a:defRPr/>
            </a:lvl1pPr>
            <a:lvl2pPr marL="685800" lvl="1" indent="-257175" algn="l">
              <a:spcBef>
                <a:spcPts val="0"/>
              </a:spcBef>
              <a:spcAft>
                <a:spcPts val="0"/>
              </a:spcAft>
              <a:buClr>
                <a:schemeClr val="dk1"/>
              </a:buClr>
              <a:buSzPts val="1800"/>
              <a:buChar char="•"/>
              <a:defRPr/>
            </a:lvl2pPr>
            <a:lvl3pPr marL="1028700" lvl="2" indent="-257175" algn="l">
              <a:spcBef>
                <a:spcPts val="0"/>
              </a:spcBef>
              <a:spcAft>
                <a:spcPts val="0"/>
              </a:spcAft>
              <a:buClr>
                <a:schemeClr val="dk1"/>
              </a:buClr>
              <a:buSzPts val="1800"/>
              <a:buChar char="−"/>
              <a:defRPr/>
            </a:lvl3pPr>
            <a:lvl4pPr marL="1371600" lvl="3" indent="-257175" algn="l">
              <a:spcBef>
                <a:spcPts val="0"/>
              </a:spcBef>
              <a:spcAft>
                <a:spcPts val="0"/>
              </a:spcAft>
              <a:buClr>
                <a:schemeClr val="dk1"/>
              </a:buClr>
              <a:buSzPts val="1800"/>
              <a:buChar char="•"/>
              <a:defRPr/>
            </a:lvl4pPr>
            <a:lvl5pPr marL="1714500" lvl="4" indent="-242888" algn="l">
              <a:spcBef>
                <a:spcPts val="0"/>
              </a:spcBef>
              <a:spcAft>
                <a:spcPts val="0"/>
              </a:spcAft>
              <a:buClr>
                <a:schemeClr val="dk1"/>
              </a:buClr>
              <a:buSzPts val="1500"/>
              <a:buChar char="−"/>
              <a:defRPr/>
            </a:lvl5pPr>
            <a:lvl6pPr marL="2057400" lvl="5" indent="-229171" algn="l">
              <a:spcBef>
                <a:spcPts val="0"/>
              </a:spcBef>
              <a:spcAft>
                <a:spcPts val="0"/>
              </a:spcAft>
              <a:buClr>
                <a:schemeClr val="dk2"/>
              </a:buClr>
              <a:buSzPts val="1212"/>
              <a:buFont typeface="Courier New"/>
              <a:buChar char="o"/>
              <a:defRPr sz="900"/>
            </a:lvl6pPr>
            <a:lvl7pPr marL="2400300" lvl="6" indent="-228600" algn="l">
              <a:spcBef>
                <a:spcPts val="0"/>
              </a:spcBef>
              <a:spcAft>
                <a:spcPts val="0"/>
              </a:spcAft>
              <a:buClr>
                <a:schemeClr val="dk2"/>
              </a:buClr>
              <a:buSzPts val="1200"/>
              <a:buFont typeface="Courier New"/>
              <a:buChar char="o"/>
              <a:defRPr sz="900"/>
            </a:lvl7pPr>
            <a:lvl8pPr marL="2743200" lvl="7" indent="-228600" algn="l">
              <a:spcBef>
                <a:spcPts val="180"/>
              </a:spcBef>
              <a:spcAft>
                <a:spcPts val="0"/>
              </a:spcAft>
              <a:buClr>
                <a:schemeClr val="dk2"/>
              </a:buClr>
              <a:buSzPts val="1200"/>
              <a:buFont typeface="Courier New"/>
              <a:buChar char="o"/>
              <a:defRPr sz="900"/>
            </a:lvl8pPr>
            <a:lvl9pPr marL="3086100" lvl="8" indent="-228600" algn="l">
              <a:spcBef>
                <a:spcPts val="180"/>
              </a:spcBef>
              <a:spcAft>
                <a:spcPts val="0"/>
              </a:spcAft>
              <a:buClr>
                <a:schemeClr val="dk2"/>
              </a:buClr>
              <a:buSzPts val="1200"/>
              <a:buFont typeface="Courier New"/>
              <a:buChar char="o"/>
              <a:defRPr sz="900"/>
            </a:lvl9pPr>
          </a:lstStyle>
          <a:p>
            <a:endParaRPr/>
          </a:p>
        </p:txBody>
      </p:sp>
    </p:spTree>
    <p:extLst>
      <p:ext uri="{BB962C8B-B14F-4D97-AF65-F5344CB8AC3E}">
        <p14:creationId xmlns:p14="http://schemas.microsoft.com/office/powerpoint/2010/main" val="37841293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5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539750" y="141685"/>
            <a:ext cx="8280400" cy="809625"/>
          </a:xfrm>
        </p:spPr>
        <p:txBody>
          <a:bodyPr/>
          <a:lstStyle/>
          <a:p>
            <a:r>
              <a:rPr lang="de-DE" smtClean="0"/>
              <a:t>Titelmasterformat durch Klicken bearbeiten</a:t>
            </a:r>
            <a:endParaRPr lang="en-GB"/>
          </a:p>
        </p:txBody>
      </p:sp>
      <p:sp>
        <p:nvSpPr>
          <p:cNvPr id="3" name="Inhaltsplatzhalter 2"/>
          <p:cNvSpPr>
            <a:spLocks noGrp="1"/>
          </p:cNvSpPr>
          <p:nvPr>
            <p:ph idx="1"/>
          </p:nvPr>
        </p:nvSpPr>
        <p:spPr>
          <a:xfrm>
            <a:off x="539750" y="1059656"/>
            <a:ext cx="8280400" cy="3942000"/>
          </a:xfrm>
        </p:spPr>
        <p:txBody>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en-GB" dirty="0"/>
          </a:p>
        </p:txBody>
      </p:sp>
    </p:spTree>
    <p:extLst>
      <p:ext uri="{BB962C8B-B14F-4D97-AF65-F5344CB8AC3E}">
        <p14:creationId xmlns:p14="http://schemas.microsoft.com/office/powerpoint/2010/main" val="293673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791961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descr="/Volumes/XRAID/Equipo Rojo/EU-OSHA/18-0115 PPT templates update/PNG/FONDO-PORTADA-PATRON-EUOSHA-2011-16-9.png"/>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1800" baseline="0"/>
            </a:lvl1pPr>
          </a:lstStyle>
          <a:p>
            <a:r>
              <a:rPr lang="en-GB" dirty="0"/>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013" baseline="0">
                <a:solidFill>
                  <a:schemeClr val="tx2"/>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GB" dirty="0"/>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51435" tIns="25718" rIns="51435" bIns="25718"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88" dirty="0"/>
          </a:p>
        </p:txBody>
      </p:sp>
      <p:sp>
        <p:nvSpPr>
          <p:cNvPr id="9" name="Textplatzhalter 2"/>
          <p:cNvSpPr txBox="1">
            <a:spLocks/>
          </p:cNvSpPr>
          <p:nvPr/>
        </p:nvSpPr>
        <p:spPr>
          <a:xfrm>
            <a:off x="450853" y="4816801"/>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506" dirty="0"/>
              <a:t>Safety and health at work is everyone’s concern. It’s good for you. It’s good for business.</a:t>
            </a:r>
          </a:p>
        </p:txBody>
      </p:sp>
      <p:pic>
        <p:nvPicPr>
          <p:cNvPr id="11" name="Bild 2" descr="111004_EU-OSHA_PPT_Corporate logo.png"/>
          <p:cNvPicPr>
            <a:picLocks noChangeAspect="1"/>
          </p:cNvPicPr>
          <p:nvPr/>
        </p:nvPicPr>
        <p:blipFill>
          <a:blip r:embed="rId4" cstate="print"/>
          <a:srcRect/>
          <a:stretch>
            <a:fillRect/>
          </a:stretch>
        </p:blipFill>
        <p:spPr bwMode="auto">
          <a:xfrm>
            <a:off x="444503" y="4131470"/>
            <a:ext cx="1031155" cy="542925"/>
          </a:xfrm>
          <a:prstGeom prst="rect">
            <a:avLst/>
          </a:prstGeom>
          <a:noFill/>
          <a:ln w="9525">
            <a:noFill/>
            <a:miter lim="800000"/>
            <a:headEnd/>
            <a:tailEnd/>
          </a:ln>
        </p:spPr>
      </p:pic>
      <p:pic>
        <p:nvPicPr>
          <p:cNvPr id="12" name="Bild 4" descr="111004_EU-OSHA_PPT_EU logo.png"/>
          <p:cNvPicPr>
            <a:picLocks noChangeAspect="1"/>
          </p:cNvPicPr>
          <p:nvPr/>
        </p:nvPicPr>
        <p:blipFill>
          <a:blip r:embed="rId5"/>
          <a:srcRect/>
          <a:stretch>
            <a:fillRect/>
          </a:stretch>
        </p:blipFill>
        <p:spPr bwMode="auto">
          <a:xfrm>
            <a:off x="4275138" y="4431507"/>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6"/>
          <a:srcRect/>
          <a:stretch>
            <a:fillRect/>
          </a:stretch>
        </p:blipFill>
        <p:spPr bwMode="auto">
          <a:xfrm>
            <a:off x="7596338" y="4212432"/>
            <a:ext cx="507853" cy="475060"/>
          </a:xfrm>
          <a:prstGeom prst="rect">
            <a:avLst/>
          </a:prstGeom>
          <a:noFill/>
          <a:ln w="9525">
            <a:noFill/>
            <a:miter lim="800000"/>
            <a:headEnd/>
            <a:tailEnd/>
          </a:ln>
        </p:spPr>
      </p:pic>
    </p:spTree>
    <p:extLst>
      <p:ext uri="{BB962C8B-B14F-4D97-AF65-F5344CB8AC3E}">
        <p14:creationId xmlns:p14="http://schemas.microsoft.com/office/powerpoint/2010/main" val="3030196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dirty="0"/>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457139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dirty="0"/>
              <a:t>Click to edit Master title style</a:t>
            </a:r>
            <a:endParaRPr lang="en-US" dirty="0"/>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125" b="0" baseline="0"/>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125" b="0" baseline="0"/>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538356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Tree>
    <p:extLst>
      <p:ext uri="{BB962C8B-B14F-4D97-AF65-F5344CB8AC3E}">
        <p14:creationId xmlns:p14="http://schemas.microsoft.com/office/powerpoint/2010/main" val="3793079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5211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350" b="1" i="0" baseline="0"/>
            </a:lvl1pPr>
          </a:lstStyle>
          <a:p>
            <a:r>
              <a:rPr lang="en-GB"/>
              <a:t>Click to edit Master title style</a:t>
            </a:r>
            <a:endParaRPr lang="en-US" dirty="0"/>
          </a:p>
        </p:txBody>
      </p:sp>
      <p:sp>
        <p:nvSpPr>
          <p:cNvPr id="3" name="Content Placeholder 2"/>
          <p:cNvSpPr>
            <a:spLocks noGrp="1"/>
          </p:cNvSpPr>
          <p:nvPr>
            <p:ph idx="1"/>
          </p:nvPr>
        </p:nvSpPr>
        <p:spPr>
          <a:xfrm>
            <a:off x="3690003" y="837000"/>
            <a:ext cx="4279869"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675"/>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GB"/>
              <a:t>Click to edit Master text styles</a:t>
            </a:r>
          </a:p>
        </p:txBody>
      </p:sp>
    </p:spTree>
    <p:extLst>
      <p:ext uri="{BB962C8B-B14F-4D97-AF65-F5344CB8AC3E}">
        <p14:creationId xmlns:p14="http://schemas.microsoft.com/office/powerpoint/2010/main" val="3814741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35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675"/>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dirty="0"/>
              <a:t>Drag picture to placeholder or click icon to add</a:t>
            </a:r>
            <a:endParaRPr lang="en-US" dirty="0"/>
          </a:p>
        </p:txBody>
      </p:sp>
    </p:spTree>
    <p:extLst>
      <p:ext uri="{BB962C8B-B14F-4D97-AF65-F5344CB8AC3E}">
        <p14:creationId xmlns:p14="http://schemas.microsoft.com/office/powerpoint/2010/main" val="1061780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file://localhost/Volumes/XRAID/Equipo%20Rojo/EU-OSHA/18-0115%20PPT%20templates%20update/PNG/FONDO-PATRON-EUOSHA-2011-16-9.pn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descr="/Volumes/XRAID/Equipo Rojo/EU-OSHA/18-0115 PPT templates update/PNG/FONDO-PATRON-EUOSHA-2011-16-9.png"/>
          <p:cNvPicPr>
            <a:picLocks noChangeAspect="1"/>
          </p:cNvPicPr>
          <p:nvPr/>
        </p:nvPicPr>
        <p:blipFill>
          <a:blip r:embed="rId15" r:link="rId16">
            <a:extLst>
              <a:ext uri="{28A0092B-C50C-407E-A947-70E740481C1C}">
                <a14:useLocalDpi xmlns:a14="http://schemas.microsoft.com/office/drawing/2010/main" val="0"/>
              </a:ext>
            </a:extLst>
          </a:blip>
          <a:stretch>
            <a:fillRect/>
          </a:stretch>
        </p:blipFill>
        <p:spPr>
          <a:xfrm>
            <a:off x="2" y="0"/>
            <a:ext cx="9141291" cy="5143500"/>
          </a:xfrm>
          <a:prstGeom prst="rect">
            <a:avLst/>
          </a:prstGeom>
        </p:spPr>
      </p:pic>
      <p:sp>
        <p:nvSpPr>
          <p:cNvPr id="2" name="Title Placeholder 1"/>
          <p:cNvSpPr>
            <a:spLocks noGrp="1"/>
          </p:cNvSpPr>
          <p:nvPr>
            <p:ph type="title"/>
          </p:nvPr>
        </p:nvSpPr>
        <p:spPr>
          <a:xfrm>
            <a:off x="450003"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Bild 3" descr="111004_EU-OSHA_PPT_Corporate logo_inner slide.png"/>
          <p:cNvPicPr>
            <a:picLocks noChangeAspect="1"/>
          </p:cNvPicPr>
          <p:nvPr/>
        </p:nvPicPr>
        <p:blipFill>
          <a:blip r:embed="rId17" cstate="print"/>
          <a:srcRect/>
          <a:stretch>
            <a:fillRect/>
          </a:stretch>
        </p:blipFill>
        <p:spPr bwMode="auto">
          <a:xfrm>
            <a:off x="442915" y="4705351"/>
            <a:ext cx="744711" cy="233363"/>
          </a:xfrm>
          <a:prstGeom prst="rect">
            <a:avLst/>
          </a:prstGeom>
          <a:noFill/>
          <a:ln w="9525">
            <a:noFill/>
            <a:miter lim="800000"/>
            <a:headEnd/>
            <a:tailEnd/>
          </a:ln>
        </p:spPr>
      </p:pic>
      <p:sp>
        <p:nvSpPr>
          <p:cNvPr id="10" name="Slide Number Placeholder 9"/>
          <p:cNvSpPr txBox="1">
            <a:spLocks/>
          </p:cNvSpPr>
          <p:nvPr/>
        </p:nvSpPr>
        <p:spPr>
          <a:xfrm>
            <a:off x="8532440" y="4877961"/>
            <a:ext cx="609976" cy="273844"/>
          </a:xfrm>
          <a:prstGeom prst="rect">
            <a:avLst/>
          </a:prstGeom>
        </p:spPr>
        <p:txBody>
          <a:bodyPr vert="horz" lIns="51435" tIns="25718" rIns="51435" bIns="25718"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563" baseline="0" smtClean="0"/>
              <a:pPr/>
              <a:t>‹#›</a:t>
            </a:fld>
            <a:endParaRPr lang="en-GB" sz="563" baseline="0" dirty="0"/>
          </a:p>
        </p:txBody>
      </p:sp>
      <p:sp>
        <p:nvSpPr>
          <p:cNvPr id="11" name="Rectangle 11"/>
          <p:cNvSpPr>
            <a:spLocks noChangeArrowheads="1"/>
          </p:cNvSpPr>
          <p:nvPr/>
        </p:nvSpPr>
        <p:spPr bwMode="auto">
          <a:xfrm>
            <a:off x="1392241" y="4857752"/>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en-GB" sz="506" b="1" dirty="0">
                <a:solidFill>
                  <a:schemeClr val="tx2"/>
                </a:solidFill>
                <a:latin typeface="Arial" pitchFamily="-107" charset="0"/>
                <a:ea typeface="ＭＳ Ｐゴシック" pitchFamily="-107" charset="-128"/>
                <a:cs typeface="ＭＳ Ｐゴシック" pitchFamily="-107" charset="-128"/>
              </a:rPr>
              <a:t>www.healthy-workplaces.eu</a:t>
            </a:r>
          </a:p>
        </p:txBody>
      </p:sp>
      <p:pic>
        <p:nvPicPr>
          <p:cNvPr id="12" name="Bild 5" descr="111004_EU-OSHA_PPT_HW logo.png"/>
          <p:cNvPicPr>
            <a:picLocks noChangeAspect="1"/>
          </p:cNvPicPr>
          <p:nvPr/>
        </p:nvPicPr>
        <p:blipFill>
          <a:blip r:embed="rId18"/>
          <a:srcRect/>
          <a:stretch>
            <a:fillRect/>
          </a:stretch>
        </p:blipFill>
        <p:spPr bwMode="auto">
          <a:xfrm>
            <a:off x="7432678" y="4522145"/>
            <a:ext cx="577199" cy="475059"/>
          </a:xfrm>
          <a:prstGeom prst="rect">
            <a:avLst/>
          </a:prstGeom>
          <a:noFill/>
          <a:ln w="9525">
            <a:noFill/>
            <a:miter lim="800000"/>
            <a:headEnd/>
            <a:tailEnd/>
          </a:ln>
        </p:spPr>
      </p:pic>
    </p:spTree>
    <p:extLst>
      <p:ext uri="{BB962C8B-B14F-4D97-AF65-F5344CB8AC3E}">
        <p14:creationId xmlns:p14="http://schemas.microsoft.com/office/powerpoint/2010/main" val="3609896117"/>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Lst>
  <p:txStyles>
    <p:title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41750" indent="-141750" algn="l" defTabSz="257175" rtl="0" eaLnBrk="1" latinLnBrk="0" hangingPunct="1">
        <a:spcBef>
          <a:spcPts val="338"/>
        </a:spcBef>
        <a:spcAft>
          <a:spcPts val="0"/>
        </a:spcAft>
        <a:buClr>
          <a:schemeClr val="tx2"/>
        </a:buClr>
        <a:buFont typeface="Wingdings" pitchFamily="2" charset="2"/>
        <a:buChar char="§"/>
        <a:defRPr sz="1013" b="1" i="0" kern="1200" baseline="0">
          <a:solidFill>
            <a:schemeClr val="tx2"/>
          </a:solidFill>
          <a:latin typeface="+mn-lt"/>
          <a:ea typeface="+mn-ea"/>
          <a:cs typeface="+mn-cs"/>
        </a:defRPr>
      </a:lvl1pPr>
      <a:lvl2pPr marL="243000" indent="-101250" algn="l" defTabSz="257175" rtl="0" eaLnBrk="1" latinLnBrk="0" hangingPunct="1">
        <a:spcBef>
          <a:spcPts val="0"/>
        </a:spcBef>
        <a:spcAft>
          <a:spcPts val="0"/>
        </a:spcAft>
        <a:buClrTx/>
        <a:buFont typeface="Arial" pitchFamily="34" charset="0"/>
        <a:buChar char="•"/>
        <a:defRPr sz="1013" kern="1200" baseline="0">
          <a:solidFill>
            <a:schemeClr val="tx1"/>
          </a:solidFill>
          <a:latin typeface="+mn-lt"/>
          <a:ea typeface="+mn-ea"/>
          <a:cs typeface="+mn-cs"/>
        </a:defRPr>
      </a:lvl2pPr>
      <a:lvl3pPr marL="344250" indent="-101250" algn="l" defTabSz="257175" rtl="0" eaLnBrk="1" latinLnBrk="0" hangingPunct="1">
        <a:spcBef>
          <a:spcPts val="0"/>
        </a:spcBef>
        <a:spcAft>
          <a:spcPts val="0"/>
        </a:spcAft>
        <a:buClrTx/>
        <a:buFont typeface="Arial" pitchFamily="34" charset="0"/>
        <a:buChar char="−"/>
        <a:defRPr sz="956" kern="1200" baseline="0">
          <a:solidFill>
            <a:schemeClr val="tx1"/>
          </a:solidFill>
          <a:latin typeface="+mn-lt"/>
          <a:ea typeface="+mn-ea"/>
          <a:cs typeface="+mn-cs"/>
        </a:defRPr>
      </a:lvl3pPr>
      <a:lvl4pPr marL="445500" indent="-101250" algn="l" defTabSz="257175" rtl="0" eaLnBrk="1" latinLnBrk="0" hangingPunct="1">
        <a:spcBef>
          <a:spcPts val="0"/>
        </a:spcBef>
        <a:spcAft>
          <a:spcPts val="0"/>
        </a:spcAft>
        <a:buClrTx/>
        <a:buFont typeface="Arial" pitchFamily="34" charset="0"/>
        <a:buChar char="•"/>
        <a:defRPr sz="900" kern="1200" baseline="0">
          <a:solidFill>
            <a:schemeClr val="tx1"/>
          </a:solidFill>
          <a:latin typeface="+mn-lt"/>
          <a:ea typeface="+mn-ea"/>
          <a:cs typeface="+mn-cs"/>
        </a:defRPr>
      </a:lvl4pPr>
      <a:lvl5pPr marL="546750" indent="-101250" algn="l" defTabSz="257175" rtl="0" eaLnBrk="1" latinLnBrk="0" hangingPunct="1">
        <a:spcBef>
          <a:spcPts val="0"/>
        </a:spcBef>
        <a:spcAft>
          <a:spcPts val="0"/>
        </a:spcAft>
        <a:buClrTx/>
        <a:buFont typeface="Arial" pitchFamily="34" charset="0"/>
        <a:buChar char="−"/>
        <a:defRPr sz="844" kern="1200" baseline="0">
          <a:solidFill>
            <a:schemeClr val="tx1"/>
          </a:solidFill>
          <a:latin typeface="+mn-lt"/>
          <a:ea typeface="+mn-ea"/>
          <a:cs typeface="+mn-cs"/>
        </a:defRPr>
      </a:lvl5pPr>
      <a:lvl6pPr marL="707485" indent="-160735" algn="l" defTabSz="257175" rtl="0" eaLnBrk="1" latinLnBrk="0" hangingPunct="1">
        <a:spcBef>
          <a:spcPts val="0"/>
        </a:spcBef>
        <a:buFont typeface="Arial" pitchFamily="34" charset="0"/>
        <a:buChar char="•"/>
        <a:defRPr sz="788" kern="1200" baseline="0">
          <a:solidFill>
            <a:schemeClr val="tx1"/>
          </a:solidFill>
          <a:latin typeface="+mn-lt"/>
          <a:ea typeface="+mn-ea"/>
          <a:cs typeface="+mn-cs"/>
        </a:defRPr>
      </a:lvl6pPr>
      <a:lvl7pPr marL="749250" indent="-101250" algn="l" defTabSz="257175" rtl="0" eaLnBrk="1" latinLnBrk="0" hangingPunct="1">
        <a:spcBef>
          <a:spcPts val="0"/>
        </a:spcBef>
        <a:buFont typeface="Arial" pitchFamily="34" charset="0"/>
        <a:buChar char="−"/>
        <a:defRPr sz="731" kern="1200" baseline="0">
          <a:solidFill>
            <a:schemeClr val="tx1"/>
          </a:solidFill>
          <a:latin typeface="+mn-lt"/>
          <a:ea typeface="+mn-ea"/>
          <a:cs typeface="+mn-cs"/>
        </a:defRPr>
      </a:lvl7pPr>
      <a:lvl8pPr marL="1928813" indent="-128588" algn="l" defTabSz="257175" rtl="0" eaLnBrk="1" latinLnBrk="0" hangingPunct="1">
        <a:spcBef>
          <a:spcPct val="20000"/>
        </a:spcBef>
        <a:buFont typeface="Arial"/>
        <a:buChar char="•"/>
        <a:defRPr sz="1125" kern="1200">
          <a:solidFill>
            <a:schemeClr val="tx1"/>
          </a:solidFill>
          <a:latin typeface="+mn-lt"/>
          <a:ea typeface="+mn-ea"/>
          <a:cs typeface="+mn-cs"/>
        </a:defRPr>
      </a:lvl8pPr>
      <a:lvl9pPr marL="2185988" indent="-128588" algn="l" defTabSz="257175" rtl="0" eaLnBrk="1" latinLnBrk="0" hangingPunct="1">
        <a:spcBef>
          <a:spcPct val="20000"/>
        </a:spcBef>
        <a:buFont typeface="Arial"/>
        <a:buChar char="•"/>
        <a:defRPr sz="1125" kern="1200">
          <a:solidFill>
            <a:schemeClr val="tx1"/>
          </a:solidFill>
          <a:latin typeface="+mn-lt"/>
          <a:ea typeface="+mn-ea"/>
          <a:cs typeface="+mn-cs"/>
        </a:defRPr>
      </a:lvl9pPr>
    </p:bodyStyle>
    <p:otherStyle>
      <a:defPPr>
        <a:defRPr lang="en-US"/>
      </a:defPPr>
      <a:lvl1pPr marL="0" algn="l" defTabSz="257175" rtl="0" eaLnBrk="1" latinLnBrk="0" hangingPunct="1">
        <a:defRPr sz="1013" kern="1200">
          <a:solidFill>
            <a:schemeClr val="tx1"/>
          </a:solidFill>
          <a:latin typeface="+mn-lt"/>
          <a:ea typeface="+mn-ea"/>
          <a:cs typeface="+mn-cs"/>
        </a:defRPr>
      </a:lvl1pPr>
      <a:lvl2pPr marL="257175" algn="l" defTabSz="257175" rtl="0" eaLnBrk="1" latinLnBrk="0" hangingPunct="1">
        <a:defRPr sz="1013" kern="1200">
          <a:solidFill>
            <a:schemeClr val="tx1"/>
          </a:solidFill>
          <a:latin typeface="+mn-lt"/>
          <a:ea typeface="+mn-ea"/>
          <a:cs typeface="+mn-cs"/>
        </a:defRPr>
      </a:lvl2pPr>
      <a:lvl3pPr marL="514350" algn="l" defTabSz="257175" rtl="0" eaLnBrk="1" latinLnBrk="0" hangingPunct="1">
        <a:defRPr sz="1013" kern="1200">
          <a:solidFill>
            <a:schemeClr val="tx1"/>
          </a:solidFill>
          <a:latin typeface="+mn-lt"/>
          <a:ea typeface="+mn-ea"/>
          <a:cs typeface="+mn-cs"/>
        </a:defRPr>
      </a:lvl3pPr>
      <a:lvl4pPr marL="771525" algn="l" defTabSz="257175" rtl="0" eaLnBrk="1" latinLnBrk="0" hangingPunct="1">
        <a:defRPr sz="1013" kern="1200">
          <a:solidFill>
            <a:schemeClr val="tx1"/>
          </a:solidFill>
          <a:latin typeface="+mn-lt"/>
          <a:ea typeface="+mn-ea"/>
          <a:cs typeface="+mn-cs"/>
        </a:defRPr>
      </a:lvl4pPr>
      <a:lvl5pPr marL="1028700" algn="l" defTabSz="257175" rtl="0" eaLnBrk="1" latinLnBrk="0" hangingPunct="1">
        <a:defRPr sz="1013" kern="1200">
          <a:solidFill>
            <a:schemeClr val="tx1"/>
          </a:solidFill>
          <a:latin typeface="+mn-lt"/>
          <a:ea typeface="+mn-ea"/>
          <a:cs typeface="+mn-cs"/>
        </a:defRPr>
      </a:lvl5pPr>
      <a:lvl6pPr marL="1285875" algn="l" defTabSz="257175" rtl="0" eaLnBrk="1" latinLnBrk="0" hangingPunct="1">
        <a:defRPr sz="1013" kern="1200">
          <a:solidFill>
            <a:schemeClr val="tx1"/>
          </a:solidFill>
          <a:latin typeface="+mn-lt"/>
          <a:ea typeface="+mn-ea"/>
          <a:cs typeface="+mn-cs"/>
        </a:defRPr>
      </a:lvl6pPr>
      <a:lvl7pPr marL="1543050" algn="l" defTabSz="257175" rtl="0" eaLnBrk="1" latinLnBrk="0" hangingPunct="1">
        <a:defRPr sz="1013" kern="1200">
          <a:solidFill>
            <a:schemeClr val="tx1"/>
          </a:solidFill>
          <a:latin typeface="+mn-lt"/>
          <a:ea typeface="+mn-ea"/>
          <a:cs typeface="+mn-cs"/>
        </a:defRPr>
      </a:lvl7pPr>
      <a:lvl8pPr marL="1800225" algn="l" defTabSz="257175" rtl="0" eaLnBrk="1" latinLnBrk="0" hangingPunct="1">
        <a:defRPr sz="1013" kern="1200">
          <a:solidFill>
            <a:schemeClr val="tx1"/>
          </a:solidFill>
          <a:latin typeface="+mn-lt"/>
          <a:ea typeface="+mn-ea"/>
          <a:cs typeface="+mn-cs"/>
        </a:defRPr>
      </a:lvl8pPr>
      <a:lvl9pPr marL="2057400" algn="l" defTabSz="257175"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8" Type="http://schemas.openxmlformats.org/officeDocument/2006/relationships/hyperlink" Target="https://healthy-workplaces.eu/" TargetMode="External"/><Relationship Id="rId3" Type="http://schemas.openxmlformats.org/officeDocument/2006/relationships/hyperlink" Target="https://osha.europa.eu/en/publications/analysis-case-studies-working-chronic-musculoskeletal-disorders/view" TargetMode="External"/><Relationship Id="rId7" Type="http://schemas.openxmlformats.org/officeDocument/2006/relationships/hyperlink" Target="https://healthy-workplaces.eu/en/tools-and-publications/practical-tool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osha.europa.eu/en/themes/musculoskeletal-disorders" TargetMode="External"/><Relationship Id="rId5" Type="http://schemas.openxmlformats.org/officeDocument/2006/relationships/hyperlink" Target="https://oshwiki.eu/wiki/Managing_low_back_conditions_and_low_back_pain" TargetMode="External"/><Relationship Id="rId4" Type="http://schemas.openxmlformats.org/officeDocument/2006/relationships/hyperlink" Target="https://oshwiki.eu/wiki/Working_with_rheumatic_and_musculoskeletal_diseases_(RMDs)"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hyperlink" Target="https://www.linkedin.com/company/europeanagency-for-safety-and-health-at-work" TargetMode="External"/><Relationship Id="rId3" Type="http://schemas.openxmlformats.org/officeDocument/2006/relationships/image" Target="../media/image35.png"/><Relationship Id="rId7" Type="http://schemas.openxmlformats.org/officeDocument/2006/relationships/hyperlink" Target="http://twitter.com/eu_osha" TargetMode="External"/><Relationship Id="rId12"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healthy-workplaces.eu/en/healthy-workplaces-newsletter" TargetMode="External"/><Relationship Id="rId11" Type="http://schemas.openxmlformats.org/officeDocument/2006/relationships/hyperlink" Target="http://www.youtube.com/user/EUOSHA" TargetMode="External"/><Relationship Id="rId5" Type="http://schemas.openxmlformats.org/officeDocument/2006/relationships/hyperlink" Target="http://www.healthy-workplaces.eu/" TargetMode="External"/><Relationship Id="rId10" Type="http://schemas.openxmlformats.org/officeDocument/2006/relationships/image" Target="../media/image38.png"/><Relationship Id="rId4" Type="http://schemas.openxmlformats.org/officeDocument/2006/relationships/image" Target="../media/image36.jpg"/><Relationship Id="rId9" Type="http://schemas.openxmlformats.org/officeDocument/2006/relationships/hyperlink" Target="https://www.facebook.com/EuropeanAgencyforSafetyandHealthatWork" TargetMode="External"/><Relationship Id="rId14" Type="http://schemas.openxmlformats.org/officeDocument/2006/relationships/image" Target="../media/image40.jpe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ítulo 2"/>
          <p:cNvSpPr txBox="1">
            <a:spLocks/>
          </p:cNvSpPr>
          <p:nvPr/>
        </p:nvSpPr>
        <p:spPr>
          <a:xfrm>
            <a:off x="870917" y="2787774"/>
            <a:ext cx="5734800" cy="720080"/>
          </a:xfrm>
          <a:prstGeom prst="rect">
            <a:avLst/>
          </a:prstGeom>
        </p:spPr>
        <p:txBody>
          <a:bodyPr vert="horz" lIns="0" tIns="0" rIns="0" bIns="0" rtlCol="0" anchor="t" anchorCtr="0">
            <a:noAutofit/>
          </a:bodyPr>
          <a:lstStyle>
            <a:lvl1pPr marL="0" indent="0" algn="l" defTabSz="257175" rtl="0" eaLnBrk="1" latinLnBrk="0" hangingPunct="1">
              <a:spcBef>
                <a:spcPts val="338"/>
              </a:spcBef>
              <a:spcAft>
                <a:spcPts val="0"/>
              </a:spcAft>
              <a:buClr>
                <a:schemeClr val="tx2"/>
              </a:buClr>
              <a:buFont typeface="Wingdings" pitchFamily="2" charset="2"/>
              <a:buNone/>
              <a:defRPr sz="1013" b="1" i="0" kern="1200" baseline="0">
                <a:solidFill>
                  <a:schemeClr val="tx2"/>
                </a:solidFill>
                <a:latin typeface="+mn-lt"/>
                <a:ea typeface="+mn-ea"/>
                <a:cs typeface="+mn-cs"/>
              </a:defRPr>
            </a:lvl1pPr>
            <a:lvl2pPr marL="257175" indent="0" algn="ctr" defTabSz="257175" rtl="0" eaLnBrk="1" latinLnBrk="0" hangingPunct="1">
              <a:spcBef>
                <a:spcPts val="0"/>
              </a:spcBef>
              <a:spcAft>
                <a:spcPts val="0"/>
              </a:spcAft>
              <a:buClrTx/>
              <a:buFont typeface="Arial" pitchFamily="34" charset="0"/>
              <a:buNone/>
              <a:defRPr sz="1013" kern="1200" baseline="0">
                <a:solidFill>
                  <a:schemeClr val="tx1">
                    <a:tint val="75000"/>
                  </a:schemeClr>
                </a:solidFill>
                <a:latin typeface="+mn-lt"/>
                <a:ea typeface="+mn-ea"/>
                <a:cs typeface="+mn-cs"/>
              </a:defRPr>
            </a:lvl2pPr>
            <a:lvl3pPr marL="514350" indent="0" algn="ctr" defTabSz="257175" rtl="0" eaLnBrk="1" latinLnBrk="0" hangingPunct="1">
              <a:spcBef>
                <a:spcPts val="0"/>
              </a:spcBef>
              <a:spcAft>
                <a:spcPts val="0"/>
              </a:spcAft>
              <a:buClrTx/>
              <a:buFont typeface="Arial" pitchFamily="34" charset="0"/>
              <a:buNone/>
              <a:defRPr sz="956" kern="1200" baseline="0">
                <a:solidFill>
                  <a:schemeClr val="tx1">
                    <a:tint val="75000"/>
                  </a:schemeClr>
                </a:solidFill>
                <a:latin typeface="+mn-lt"/>
                <a:ea typeface="+mn-ea"/>
                <a:cs typeface="+mn-cs"/>
              </a:defRPr>
            </a:lvl3pPr>
            <a:lvl4pPr marL="771525" indent="0" algn="ctr" defTabSz="257175" rtl="0" eaLnBrk="1" latinLnBrk="0" hangingPunct="1">
              <a:spcBef>
                <a:spcPts val="0"/>
              </a:spcBef>
              <a:spcAft>
                <a:spcPts val="0"/>
              </a:spcAft>
              <a:buClrTx/>
              <a:buFont typeface="Arial" pitchFamily="34" charset="0"/>
              <a:buNone/>
              <a:defRPr sz="900" kern="1200" baseline="0">
                <a:solidFill>
                  <a:schemeClr val="tx1">
                    <a:tint val="75000"/>
                  </a:schemeClr>
                </a:solidFill>
                <a:latin typeface="+mn-lt"/>
                <a:ea typeface="+mn-ea"/>
                <a:cs typeface="+mn-cs"/>
              </a:defRPr>
            </a:lvl4pPr>
            <a:lvl5pPr marL="1028700" indent="0" algn="ctr" defTabSz="257175" rtl="0" eaLnBrk="1" latinLnBrk="0" hangingPunct="1">
              <a:spcBef>
                <a:spcPts val="0"/>
              </a:spcBef>
              <a:spcAft>
                <a:spcPts val="0"/>
              </a:spcAft>
              <a:buClrTx/>
              <a:buFont typeface="Arial" pitchFamily="34" charset="0"/>
              <a:buNone/>
              <a:defRPr sz="844" kern="1200" baseline="0">
                <a:solidFill>
                  <a:schemeClr val="tx1">
                    <a:tint val="75000"/>
                  </a:schemeClr>
                </a:solidFill>
                <a:latin typeface="+mn-lt"/>
                <a:ea typeface="+mn-ea"/>
                <a:cs typeface="+mn-cs"/>
              </a:defRPr>
            </a:lvl5pPr>
            <a:lvl6pPr marL="1285875" indent="0" algn="ctr" defTabSz="257175" rtl="0" eaLnBrk="1" latinLnBrk="0" hangingPunct="1">
              <a:spcBef>
                <a:spcPts val="0"/>
              </a:spcBef>
              <a:buFont typeface="Arial" pitchFamily="34" charset="0"/>
              <a:buNone/>
              <a:defRPr sz="788" kern="1200" baseline="0">
                <a:solidFill>
                  <a:schemeClr val="tx1">
                    <a:tint val="75000"/>
                  </a:schemeClr>
                </a:solidFill>
                <a:latin typeface="+mn-lt"/>
                <a:ea typeface="+mn-ea"/>
                <a:cs typeface="+mn-cs"/>
              </a:defRPr>
            </a:lvl6pPr>
            <a:lvl7pPr marL="1543050" indent="0" algn="ctr" defTabSz="257175" rtl="0" eaLnBrk="1" latinLnBrk="0" hangingPunct="1">
              <a:spcBef>
                <a:spcPts val="0"/>
              </a:spcBef>
              <a:buFont typeface="Arial" pitchFamily="34" charset="0"/>
              <a:buNone/>
              <a:defRPr sz="731" kern="1200" baseline="0">
                <a:solidFill>
                  <a:schemeClr val="tx1">
                    <a:tint val="75000"/>
                  </a:schemeClr>
                </a:solidFill>
                <a:latin typeface="+mn-lt"/>
                <a:ea typeface="+mn-ea"/>
                <a:cs typeface="+mn-cs"/>
              </a:defRPr>
            </a:lvl7pPr>
            <a:lvl8pPr marL="1800225"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8pPr>
            <a:lvl9pPr marL="2057400"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9pPr>
          </a:lstStyle>
          <a:p>
            <a:r>
              <a:rPr lang="en-GB" sz="2400" dirty="0"/>
              <a:t>Healthy Workplaces Campaign 2020-22</a:t>
            </a:r>
          </a:p>
          <a:p>
            <a:r>
              <a:rPr lang="en-GB" sz="2400" dirty="0"/>
              <a:t>LIGHTEN THE </a:t>
            </a:r>
            <a:r>
              <a:rPr lang="en-GB" sz="2400" dirty="0" smtClean="0"/>
              <a:t>LOAD</a:t>
            </a:r>
            <a:endParaRPr lang="en-GB" sz="2400" dirty="0">
              <a:effectLst>
                <a:outerShdw blurRad="38100" dist="38100" dir="2700000" algn="tl">
                  <a:srgbClr val="000000">
                    <a:alpha val="43137"/>
                  </a:srgbClr>
                </a:outerShdw>
              </a:effectLst>
            </a:endParaRPr>
          </a:p>
        </p:txBody>
      </p:sp>
      <p:sp>
        <p:nvSpPr>
          <p:cNvPr id="7" name="Subtítulo 2"/>
          <p:cNvSpPr txBox="1">
            <a:spLocks/>
          </p:cNvSpPr>
          <p:nvPr/>
        </p:nvSpPr>
        <p:spPr>
          <a:xfrm>
            <a:off x="899592" y="3651870"/>
            <a:ext cx="7632848" cy="720080"/>
          </a:xfrm>
          <a:prstGeom prst="rect">
            <a:avLst/>
          </a:prstGeom>
        </p:spPr>
        <p:txBody>
          <a:bodyPr vert="horz" lIns="0" tIns="0" rIns="0" bIns="0" rtlCol="0" anchor="t" anchorCtr="0">
            <a:noAutofit/>
          </a:bodyPr>
          <a:lstStyle>
            <a:lvl1pPr defTabSz="257175">
              <a:spcBef>
                <a:spcPct val="0"/>
              </a:spcBef>
              <a:buNone/>
              <a:defRPr b="1" i="0" cap="none" baseline="0">
                <a:solidFill>
                  <a:srgbClr val="ACC700"/>
                </a:solidFill>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dirty="0"/>
              <a:t>Working with chronic musculoskeletal disorders</a:t>
            </a:r>
            <a:endParaRPr lang="en-GB" dirty="0"/>
          </a:p>
        </p:txBody>
      </p:sp>
    </p:spTree>
    <p:extLst>
      <p:ext uri="{BB962C8B-B14F-4D97-AF65-F5344CB8AC3E}">
        <p14:creationId xmlns:p14="http://schemas.microsoft.com/office/powerpoint/2010/main" val="7793872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532" y="0"/>
            <a:ext cx="7776864" cy="564542"/>
          </a:xfrm>
        </p:spPr>
        <p:txBody>
          <a:bodyPr/>
          <a:lstStyle/>
          <a:p>
            <a:r>
              <a:rPr lang="en-GB" sz="2400" dirty="0" smtClean="0"/>
              <a:t>Health and safety regulations</a:t>
            </a:r>
            <a:endParaRPr lang="en-GB" sz="2400" dirty="0"/>
          </a:p>
        </p:txBody>
      </p:sp>
      <p:sp>
        <p:nvSpPr>
          <p:cNvPr id="3" name="Text Placeholder 2"/>
          <p:cNvSpPr>
            <a:spLocks noGrp="1"/>
          </p:cNvSpPr>
          <p:nvPr>
            <p:ph type="body" idx="1"/>
          </p:nvPr>
        </p:nvSpPr>
        <p:spPr>
          <a:xfrm>
            <a:off x="472403" y="1059582"/>
            <a:ext cx="5616624" cy="2520280"/>
          </a:xfrm>
        </p:spPr>
        <p:txBody>
          <a:bodyPr anchor="ctr">
            <a:normAutofit/>
          </a:bodyPr>
          <a:lstStyle/>
          <a:p>
            <a:pPr marL="0" indent="0">
              <a:spcBef>
                <a:spcPts val="338"/>
              </a:spcBef>
              <a:buSzPct val="95000"/>
              <a:buNone/>
            </a:pPr>
            <a:r>
              <a:rPr lang="en-GB" sz="2000" b="0" dirty="0"/>
              <a:t>Health and safety regulations require risk assessment and reduction</a:t>
            </a:r>
          </a:p>
          <a:p>
            <a:pPr marL="342900" lvl="1" indent="-342900">
              <a:spcBef>
                <a:spcPts val="338"/>
              </a:spcBef>
              <a:buClr>
                <a:schemeClr val="tx2"/>
              </a:buClr>
              <a:buSzPct val="95000"/>
            </a:pPr>
            <a:r>
              <a:rPr lang="en-GB" sz="2000" dirty="0">
                <a:solidFill>
                  <a:schemeClr val="tx2"/>
                </a:solidFill>
              </a:rPr>
              <a:t>Principles of avoiding risk at source and adapting work to workers </a:t>
            </a:r>
          </a:p>
          <a:p>
            <a:pPr marL="342900" lvl="1" indent="-342900">
              <a:spcBef>
                <a:spcPts val="338"/>
              </a:spcBef>
              <a:buClr>
                <a:schemeClr val="tx2"/>
              </a:buClr>
              <a:buSzPct val="95000"/>
            </a:pPr>
            <a:r>
              <a:rPr lang="en-GB" sz="2000" dirty="0">
                <a:solidFill>
                  <a:schemeClr val="tx2"/>
                </a:solidFill>
              </a:rPr>
              <a:t>Take account of any workers who are particularly </a:t>
            </a:r>
            <a:r>
              <a:rPr lang="en-GB" sz="2000" dirty="0" smtClean="0">
                <a:solidFill>
                  <a:schemeClr val="tx2"/>
                </a:solidFill>
              </a:rPr>
              <a:t>‘sensitive’</a:t>
            </a:r>
          </a:p>
          <a:p>
            <a:pPr marL="342900" lvl="1" indent="-342900">
              <a:spcBef>
                <a:spcPts val="338"/>
              </a:spcBef>
              <a:buClr>
                <a:schemeClr val="tx2"/>
              </a:buClr>
              <a:buSzPct val="95000"/>
            </a:pPr>
            <a:r>
              <a:rPr lang="en-GB" sz="2000" dirty="0" smtClean="0">
                <a:solidFill>
                  <a:schemeClr val="tx2"/>
                </a:solidFill>
              </a:rPr>
              <a:t>Workplace requirements for disabled workers</a:t>
            </a:r>
            <a:endParaRPr lang="en-GB" sz="2000" dirty="0">
              <a:solidFill>
                <a:schemeClr val="tx2"/>
              </a:solidFill>
            </a:endParaRPr>
          </a:p>
          <a:p>
            <a:pPr marL="85725" indent="0">
              <a:buNone/>
            </a:pPr>
            <a:endParaRPr lang="en-GB" dirty="0" smtClean="0"/>
          </a:p>
          <a:p>
            <a:pPr marL="85725" indent="0">
              <a:buNone/>
            </a:pPr>
            <a:endParaRPr lang="en-GB" dirty="0" smtClean="0"/>
          </a:p>
        </p:txBody>
      </p:sp>
      <p:grpSp>
        <p:nvGrpSpPr>
          <p:cNvPr id="6" name="Group 5"/>
          <p:cNvGrpSpPr/>
          <p:nvPr/>
        </p:nvGrpSpPr>
        <p:grpSpPr>
          <a:xfrm>
            <a:off x="5508104" y="1347614"/>
            <a:ext cx="3566238" cy="3566238"/>
            <a:chOff x="4788024" y="1851670"/>
            <a:chExt cx="3566238" cy="3566238"/>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8024" y="1851670"/>
              <a:ext cx="3566238" cy="3566238"/>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92080" y="2283718"/>
              <a:ext cx="2699792" cy="2934898"/>
            </a:xfrm>
            <a:prstGeom prst="rect">
              <a:avLst/>
            </a:prstGeom>
          </p:spPr>
        </p:pic>
      </p:grpSp>
    </p:spTree>
    <p:extLst>
      <p:ext uri="{BB962C8B-B14F-4D97-AF65-F5344CB8AC3E}">
        <p14:creationId xmlns:p14="http://schemas.microsoft.com/office/powerpoint/2010/main" val="24597041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1470"/>
            <a:ext cx="7776864" cy="564542"/>
          </a:xfrm>
        </p:spPr>
        <p:txBody>
          <a:bodyPr/>
          <a:lstStyle/>
          <a:p>
            <a:r>
              <a:rPr lang="en-GB" sz="2400" dirty="0" smtClean="0"/>
              <a:t>Work equality regulations</a:t>
            </a:r>
            <a:endParaRPr lang="en-GB" sz="2400" dirty="0"/>
          </a:p>
        </p:txBody>
      </p:sp>
      <p:sp>
        <p:nvSpPr>
          <p:cNvPr id="3" name="Text Placeholder 2"/>
          <p:cNvSpPr>
            <a:spLocks noGrp="1"/>
          </p:cNvSpPr>
          <p:nvPr>
            <p:ph type="body" idx="1"/>
          </p:nvPr>
        </p:nvSpPr>
        <p:spPr>
          <a:xfrm>
            <a:off x="395536" y="915566"/>
            <a:ext cx="5760640" cy="2592288"/>
          </a:xfrm>
        </p:spPr>
        <p:txBody>
          <a:bodyPr anchor="ctr">
            <a:normAutofit/>
          </a:bodyPr>
          <a:lstStyle/>
          <a:p>
            <a:pPr marL="0" indent="0">
              <a:spcBef>
                <a:spcPts val="338"/>
              </a:spcBef>
              <a:buSzPct val="95000"/>
              <a:buNone/>
            </a:pPr>
            <a:r>
              <a:rPr lang="en-GB" sz="2000" b="0" dirty="0"/>
              <a:t>Work equality legislation requires making accommodations for workers with a disability</a:t>
            </a:r>
          </a:p>
          <a:p>
            <a:pPr marL="342900" lvl="1" indent="-342900">
              <a:spcBef>
                <a:spcPts val="338"/>
              </a:spcBef>
              <a:buClr>
                <a:schemeClr val="tx2"/>
              </a:buClr>
              <a:buSzPct val="95000"/>
            </a:pPr>
            <a:r>
              <a:rPr lang="en-GB" sz="2000" dirty="0">
                <a:solidFill>
                  <a:schemeClr val="tx2"/>
                </a:solidFill>
              </a:rPr>
              <a:t>Some  countries have more detailed requirements on return-to-work and support programmes</a:t>
            </a:r>
          </a:p>
          <a:p>
            <a:pPr marL="85725" indent="0">
              <a:buNone/>
            </a:pPr>
            <a:endParaRPr lang="en-GB" dirty="0" smtClean="0"/>
          </a:p>
          <a:p>
            <a:pPr marL="85725" indent="0">
              <a:buNone/>
            </a:pPr>
            <a:endParaRPr lang="en-GB" dirty="0" smtClean="0"/>
          </a:p>
        </p:txBody>
      </p:sp>
      <p:grpSp>
        <p:nvGrpSpPr>
          <p:cNvPr id="7" name="Group 6"/>
          <p:cNvGrpSpPr/>
          <p:nvPr/>
        </p:nvGrpSpPr>
        <p:grpSpPr>
          <a:xfrm>
            <a:off x="5436096" y="1347614"/>
            <a:ext cx="3566238" cy="3566238"/>
            <a:chOff x="5508104" y="1347614"/>
            <a:chExt cx="3566238" cy="3566238"/>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8104" y="1347614"/>
              <a:ext cx="3566238" cy="3566238"/>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t="11763"/>
            <a:stretch/>
          </p:blipFill>
          <p:spPr>
            <a:xfrm>
              <a:off x="6588224" y="2355726"/>
              <a:ext cx="1497952" cy="1525944"/>
            </a:xfrm>
            <a:prstGeom prst="rect">
              <a:avLst/>
            </a:prstGeom>
          </p:spPr>
        </p:pic>
      </p:grpSp>
    </p:spTree>
    <p:extLst>
      <p:ext uri="{BB962C8B-B14F-4D97-AF65-F5344CB8AC3E}">
        <p14:creationId xmlns:p14="http://schemas.microsoft.com/office/powerpoint/2010/main" val="207939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23478"/>
            <a:ext cx="7416824" cy="753534"/>
          </a:xfrm>
        </p:spPr>
        <p:txBody>
          <a:bodyPr/>
          <a:lstStyle/>
          <a:p>
            <a:r>
              <a:rPr lang="en-GB" sz="2400" dirty="0"/>
              <a:t>Some success factors for ensuring the safety and health </a:t>
            </a:r>
            <a:r>
              <a:rPr lang="en-GB" sz="2400" dirty="0" smtClean="0"/>
              <a:t>of </a:t>
            </a:r>
            <a:r>
              <a:rPr lang="en-GB" sz="2400" dirty="0"/>
              <a:t>a diverse workforce</a:t>
            </a:r>
            <a:br>
              <a:rPr lang="en-GB" sz="2400" dirty="0"/>
            </a:br>
            <a:endParaRPr lang="en-GB" sz="2400" dirty="0"/>
          </a:p>
        </p:txBody>
      </p:sp>
      <p:sp>
        <p:nvSpPr>
          <p:cNvPr id="3" name="Text Placeholder 2"/>
          <p:cNvSpPr>
            <a:spLocks noGrp="1"/>
          </p:cNvSpPr>
          <p:nvPr>
            <p:ph type="body" idx="1"/>
          </p:nvPr>
        </p:nvSpPr>
        <p:spPr>
          <a:xfrm>
            <a:off x="305780" y="627534"/>
            <a:ext cx="7578588" cy="3645000"/>
          </a:xfrm>
        </p:spPr>
        <p:txBody>
          <a:bodyPr anchor="ctr"/>
          <a:lstStyle/>
          <a:p>
            <a:pPr indent="-342900">
              <a:lnSpc>
                <a:spcPct val="90000"/>
              </a:lnSpc>
              <a:spcBef>
                <a:spcPts val="338"/>
              </a:spcBef>
              <a:buClr>
                <a:srgbClr val="ACC700"/>
              </a:buClr>
              <a:buSzTx/>
              <a:buFont typeface="Wingdings" panose="05000000000000000000" pitchFamily="2" charset="2"/>
              <a:buChar char="ü"/>
            </a:pPr>
            <a:r>
              <a:rPr lang="en-US" sz="2000" b="0" dirty="0"/>
              <a:t>Consider </a:t>
            </a:r>
            <a:r>
              <a:rPr lang="en-US" sz="2000" b="0" dirty="0" smtClean="0"/>
              <a:t>diversity </a:t>
            </a:r>
            <a:r>
              <a:rPr lang="en-US" sz="2000" b="0" dirty="0"/>
              <a:t>at the design and planning stages</a:t>
            </a:r>
          </a:p>
          <a:p>
            <a:pPr indent="-342900">
              <a:lnSpc>
                <a:spcPct val="90000"/>
              </a:lnSpc>
              <a:spcBef>
                <a:spcPts val="338"/>
              </a:spcBef>
              <a:buClr>
                <a:srgbClr val="ACC700"/>
              </a:buClr>
              <a:buSzTx/>
              <a:buFont typeface="Wingdings" panose="05000000000000000000" pitchFamily="2" charset="2"/>
              <a:buChar char="ü"/>
            </a:pPr>
            <a:r>
              <a:rPr lang="en-US" sz="2000" b="0" dirty="0"/>
              <a:t>Worker consultation and participation</a:t>
            </a:r>
          </a:p>
          <a:p>
            <a:pPr indent="-342900">
              <a:lnSpc>
                <a:spcPct val="90000"/>
              </a:lnSpc>
              <a:spcBef>
                <a:spcPts val="338"/>
              </a:spcBef>
              <a:buClr>
                <a:srgbClr val="ACC700"/>
              </a:buClr>
              <a:buSzTx/>
              <a:buFont typeface="Wingdings" panose="05000000000000000000" pitchFamily="2" charset="2"/>
              <a:buChar char="ü"/>
            </a:pPr>
            <a:r>
              <a:rPr lang="en-US" sz="2000" b="0" dirty="0"/>
              <a:t>Coordination between occupational health and equality/human resources</a:t>
            </a:r>
          </a:p>
          <a:p>
            <a:pPr indent="-342900">
              <a:lnSpc>
                <a:spcPct val="90000"/>
              </a:lnSpc>
              <a:spcBef>
                <a:spcPts val="338"/>
              </a:spcBef>
              <a:buClr>
                <a:srgbClr val="ACC700"/>
              </a:buClr>
              <a:buSzTx/>
              <a:buFont typeface="Wingdings" panose="05000000000000000000" pitchFamily="2" charset="2"/>
              <a:buChar char="ü"/>
            </a:pPr>
            <a:r>
              <a:rPr lang="en-US" sz="2000" b="0" dirty="0"/>
              <a:t>Training on diversity </a:t>
            </a:r>
          </a:p>
          <a:p>
            <a:pPr indent="-342900">
              <a:lnSpc>
                <a:spcPct val="90000"/>
              </a:lnSpc>
              <a:spcBef>
                <a:spcPts val="338"/>
              </a:spcBef>
              <a:buClr>
                <a:srgbClr val="ACC700"/>
              </a:buClr>
              <a:buSzTx/>
              <a:buFont typeface="Wingdings" panose="05000000000000000000" pitchFamily="2" charset="2"/>
              <a:buChar char="ü"/>
            </a:pPr>
            <a:r>
              <a:rPr lang="en-US" sz="2000" b="0" dirty="0"/>
              <a:t>Seeking advice when necessary</a:t>
            </a:r>
          </a:p>
          <a:p>
            <a:endParaRPr lang="en-GB" dirty="0"/>
          </a:p>
        </p:txBody>
      </p:sp>
    </p:spTree>
    <p:extLst>
      <p:ext uri="{BB962C8B-B14F-4D97-AF65-F5344CB8AC3E}">
        <p14:creationId xmlns:p14="http://schemas.microsoft.com/office/powerpoint/2010/main" val="6429152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530223"/>
            <a:ext cx="9144000" cy="2126952"/>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10260"/>
            <a:ext cx="9144000" cy="2126952"/>
          </a:xfrm>
          <a:prstGeom prst="rect">
            <a:avLst/>
          </a:prstGeom>
        </p:spPr>
      </p:pic>
      <p:sp>
        <p:nvSpPr>
          <p:cNvPr id="2" name="Title 1"/>
          <p:cNvSpPr>
            <a:spLocks noGrp="1"/>
          </p:cNvSpPr>
          <p:nvPr>
            <p:ph type="title"/>
          </p:nvPr>
        </p:nvSpPr>
        <p:spPr>
          <a:xfrm>
            <a:off x="539552" y="135000"/>
            <a:ext cx="7559873" cy="367200"/>
          </a:xfrm>
        </p:spPr>
        <p:txBody>
          <a:bodyPr/>
          <a:lstStyle/>
          <a:p>
            <a:r>
              <a:rPr lang="en-GB" sz="2400" dirty="0" smtClean="0"/>
              <a:t>Making accommodations</a:t>
            </a:r>
            <a:endParaRPr lang="en-GB" sz="2400" dirty="0"/>
          </a:p>
        </p:txBody>
      </p:sp>
      <p:sp>
        <p:nvSpPr>
          <p:cNvPr id="7" name="TextBox 6"/>
          <p:cNvSpPr txBox="1"/>
          <p:nvPr/>
        </p:nvSpPr>
        <p:spPr>
          <a:xfrm>
            <a:off x="857689" y="1390356"/>
            <a:ext cx="992579" cy="369332"/>
          </a:xfrm>
          <a:prstGeom prst="rect">
            <a:avLst/>
          </a:prstGeom>
          <a:noFill/>
        </p:spPr>
        <p:txBody>
          <a:bodyPr wrap="none" rtlCol="0">
            <a:spAutoFit/>
          </a:bodyPr>
          <a:lstStyle/>
          <a:p>
            <a:r>
              <a:rPr lang="es-ES" dirty="0">
                <a:solidFill>
                  <a:schemeClr val="tx2"/>
                </a:solidFill>
              </a:rPr>
              <a:t>Support</a:t>
            </a:r>
            <a:endParaRPr lang="en-GB" dirty="0">
              <a:solidFill>
                <a:schemeClr val="tx2"/>
              </a:solidFill>
            </a:endParaRPr>
          </a:p>
        </p:txBody>
      </p:sp>
      <p:sp>
        <p:nvSpPr>
          <p:cNvPr id="9" name="TextBox 8"/>
          <p:cNvSpPr txBox="1"/>
          <p:nvPr/>
        </p:nvSpPr>
        <p:spPr>
          <a:xfrm>
            <a:off x="2748504" y="1292515"/>
            <a:ext cx="1326004" cy="646331"/>
          </a:xfrm>
          <a:prstGeom prst="rect">
            <a:avLst/>
          </a:prstGeom>
          <a:noFill/>
        </p:spPr>
        <p:txBody>
          <a:bodyPr wrap="none" rtlCol="0">
            <a:spAutoFit/>
          </a:bodyPr>
          <a:lstStyle/>
          <a:p>
            <a:pPr algn="ctr"/>
            <a:r>
              <a:rPr lang="es-ES" dirty="0" err="1" smtClean="0">
                <a:solidFill>
                  <a:schemeClr val="tx2"/>
                </a:solidFill>
              </a:rPr>
              <a:t>Worker´s</a:t>
            </a:r>
            <a:r>
              <a:rPr lang="es-ES" dirty="0" smtClean="0">
                <a:solidFill>
                  <a:schemeClr val="tx2"/>
                </a:solidFill>
              </a:rPr>
              <a:t> </a:t>
            </a:r>
          </a:p>
          <a:p>
            <a:pPr algn="ctr"/>
            <a:r>
              <a:rPr lang="es-ES" dirty="0" err="1" smtClean="0">
                <a:solidFill>
                  <a:schemeClr val="tx2"/>
                </a:solidFill>
              </a:rPr>
              <a:t>capabilities</a:t>
            </a:r>
            <a:endParaRPr lang="en-GB" dirty="0">
              <a:solidFill>
                <a:schemeClr val="tx2"/>
              </a:solidFill>
            </a:endParaRPr>
          </a:p>
        </p:txBody>
      </p:sp>
      <p:sp>
        <p:nvSpPr>
          <p:cNvPr id="11" name="TextBox 10"/>
          <p:cNvSpPr txBox="1"/>
          <p:nvPr/>
        </p:nvSpPr>
        <p:spPr>
          <a:xfrm>
            <a:off x="4704774" y="1247076"/>
            <a:ext cx="1728192" cy="646331"/>
          </a:xfrm>
          <a:prstGeom prst="rect">
            <a:avLst/>
          </a:prstGeom>
          <a:noFill/>
        </p:spPr>
        <p:txBody>
          <a:bodyPr wrap="square" rtlCol="0">
            <a:spAutoFit/>
          </a:bodyPr>
          <a:lstStyle/>
          <a:p>
            <a:pPr algn="ctr"/>
            <a:r>
              <a:rPr lang="es-ES" dirty="0" smtClean="0">
                <a:solidFill>
                  <a:schemeClr val="tx2"/>
                </a:solidFill>
              </a:rPr>
              <a:t>Open </a:t>
            </a:r>
          </a:p>
          <a:p>
            <a:pPr algn="ctr"/>
            <a:r>
              <a:rPr lang="es-ES" dirty="0" err="1" smtClean="0">
                <a:solidFill>
                  <a:schemeClr val="tx2"/>
                </a:solidFill>
              </a:rPr>
              <a:t>conversation</a:t>
            </a:r>
            <a:endParaRPr lang="en-GB" dirty="0">
              <a:solidFill>
                <a:schemeClr val="tx2"/>
              </a:solidFill>
            </a:endParaRPr>
          </a:p>
        </p:txBody>
      </p:sp>
      <p:sp>
        <p:nvSpPr>
          <p:cNvPr id="13" name="TextBox 12"/>
          <p:cNvSpPr txBox="1"/>
          <p:nvPr/>
        </p:nvSpPr>
        <p:spPr>
          <a:xfrm>
            <a:off x="6778867" y="1135127"/>
            <a:ext cx="1753573" cy="1077218"/>
          </a:xfrm>
          <a:prstGeom prst="rect">
            <a:avLst/>
          </a:prstGeom>
          <a:noFill/>
        </p:spPr>
        <p:txBody>
          <a:bodyPr wrap="square" rtlCol="0">
            <a:spAutoFit/>
          </a:bodyPr>
          <a:lstStyle/>
          <a:p>
            <a:pPr algn="ctr"/>
            <a:r>
              <a:rPr lang="es-ES" sz="1600" dirty="0" err="1" smtClean="0">
                <a:solidFill>
                  <a:schemeClr val="tx2"/>
                </a:solidFill>
              </a:rPr>
              <a:t>Involve</a:t>
            </a:r>
            <a:r>
              <a:rPr lang="es-ES" sz="1600" dirty="0" smtClean="0">
                <a:solidFill>
                  <a:schemeClr val="tx2"/>
                </a:solidFill>
              </a:rPr>
              <a:t> </a:t>
            </a:r>
            <a:r>
              <a:rPr lang="es-ES" sz="1600" dirty="0" err="1" smtClean="0">
                <a:solidFill>
                  <a:schemeClr val="tx2"/>
                </a:solidFill>
              </a:rPr>
              <a:t>worker</a:t>
            </a:r>
            <a:r>
              <a:rPr lang="es-ES" sz="1600" dirty="0" smtClean="0">
                <a:solidFill>
                  <a:schemeClr val="tx2"/>
                </a:solidFill>
              </a:rPr>
              <a:t>, </a:t>
            </a:r>
          </a:p>
          <a:p>
            <a:pPr algn="ctr"/>
            <a:r>
              <a:rPr lang="es-ES" sz="1600" dirty="0" err="1" smtClean="0">
                <a:solidFill>
                  <a:schemeClr val="tx2"/>
                </a:solidFill>
              </a:rPr>
              <a:t>health</a:t>
            </a:r>
            <a:r>
              <a:rPr lang="es-ES" sz="1600" dirty="0" smtClean="0">
                <a:solidFill>
                  <a:schemeClr val="tx2"/>
                </a:solidFill>
              </a:rPr>
              <a:t> </a:t>
            </a:r>
            <a:r>
              <a:rPr lang="es-ES" sz="1600" dirty="0" err="1" smtClean="0">
                <a:solidFill>
                  <a:schemeClr val="tx2"/>
                </a:solidFill>
              </a:rPr>
              <a:t>care</a:t>
            </a:r>
            <a:r>
              <a:rPr lang="es-ES" sz="1600" dirty="0" smtClean="0">
                <a:solidFill>
                  <a:schemeClr val="tx2"/>
                </a:solidFill>
              </a:rPr>
              <a:t> </a:t>
            </a:r>
            <a:r>
              <a:rPr lang="es-ES" sz="1600" dirty="0" err="1" smtClean="0">
                <a:solidFill>
                  <a:schemeClr val="tx2"/>
                </a:solidFill>
              </a:rPr>
              <a:t>team</a:t>
            </a:r>
            <a:r>
              <a:rPr lang="es-ES" sz="1600" dirty="0" smtClean="0">
                <a:solidFill>
                  <a:schemeClr val="tx2"/>
                </a:solidFill>
              </a:rPr>
              <a:t>, </a:t>
            </a:r>
          </a:p>
          <a:p>
            <a:pPr algn="ctr"/>
            <a:r>
              <a:rPr lang="es-ES" sz="1600" dirty="0" smtClean="0">
                <a:solidFill>
                  <a:schemeClr val="tx2"/>
                </a:solidFill>
              </a:rPr>
              <a:t>supervisor</a:t>
            </a:r>
            <a:endParaRPr lang="en-GB" sz="1600" dirty="0">
              <a:solidFill>
                <a:schemeClr val="tx2"/>
              </a:solidFill>
            </a:endParaRPr>
          </a:p>
        </p:txBody>
      </p:sp>
      <p:sp>
        <p:nvSpPr>
          <p:cNvPr id="15" name="TextBox 14"/>
          <p:cNvSpPr txBox="1"/>
          <p:nvPr/>
        </p:nvSpPr>
        <p:spPr>
          <a:xfrm>
            <a:off x="614219" y="3264931"/>
            <a:ext cx="1556465" cy="646331"/>
          </a:xfrm>
          <a:prstGeom prst="rect">
            <a:avLst/>
          </a:prstGeom>
          <a:noFill/>
        </p:spPr>
        <p:txBody>
          <a:bodyPr wrap="square" rtlCol="0">
            <a:spAutoFit/>
          </a:bodyPr>
          <a:lstStyle/>
          <a:p>
            <a:pPr algn="ctr"/>
            <a:r>
              <a:rPr lang="es-ES" dirty="0" err="1" smtClean="0">
                <a:solidFill>
                  <a:schemeClr val="tx2"/>
                </a:solidFill>
              </a:rPr>
              <a:t>Sufficient</a:t>
            </a:r>
            <a:r>
              <a:rPr lang="es-ES" dirty="0" smtClean="0">
                <a:solidFill>
                  <a:schemeClr val="tx2"/>
                </a:solidFill>
              </a:rPr>
              <a:t> </a:t>
            </a:r>
          </a:p>
          <a:p>
            <a:pPr algn="ctr"/>
            <a:r>
              <a:rPr lang="es-ES" dirty="0" smtClean="0">
                <a:solidFill>
                  <a:schemeClr val="tx2"/>
                </a:solidFill>
              </a:rPr>
              <a:t>time</a:t>
            </a:r>
          </a:p>
        </p:txBody>
      </p:sp>
      <p:sp>
        <p:nvSpPr>
          <p:cNvPr id="17" name="TextBox 16"/>
          <p:cNvSpPr txBox="1"/>
          <p:nvPr/>
        </p:nvSpPr>
        <p:spPr>
          <a:xfrm>
            <a:off x="4743799" y="3205499"/>
            <a:ext cx="1650142" cy="646331"/>
          </a:xfrm>
          <a:prstGeom prst="rect">
            <a:avLst/>
          </a:prstGeom>
          <a:noFill/>
        </p:spPr>
        <p:txBody>
          <a:bodyPr wrap="square" rtlCol="0">
            <a:spAutoFit/>
          </a:bodyPr>
          <a:lstStyle/>
          <a:p>
            <a:pPr algn="ctr"/>
            <a:r>
              <a:rPr lang="es-ES" dirty="0" err="1" smtClean="0">
                <a:solidFill>
                  <a:schemeClr val="tx2"/>
                </a:solidFill>
              </a:rPr>
              <a:t>External</a:t>
            </a:r>
            <a:r>
              <a:rPr lang="es-ES" dirty="0" smtClean="0">
                <a:solidFill>
                  <a:schemeClr val="tx2"/>
                </a:solidFill>
              </a:rPr>
              <a:t> </a:t>
            </a:r>
            <a:r>
              <a:rPr lang="es-ES" dirty="0" err="1" smtClean="0">
                <a:solidFill>
                  <a:schemeClr val="tx2"/>
                </a:solidFill>
              </a:rPr>
              <a:t>info</a:t>
            </a:r>
            <a:endParaRPr lang="es-ES" dirty="0" smtClean="0">
              <a:solidFill>
                <a:schemeClr val="tx2"/>
              </a:solidFill>
            </a:endParaRPr>
          </a:p>
          <a:p>
            <a:pPr algn="ctr"/>
            <a:r>
              <a:rPr lang="es-ES" dirty="0" smtClean="0">
                <a:solidFill>
                  <a:schemeClr val="tx2"/>
                </a:solidFill>
              </a:rPr>
              <a:t>and </a:t>
            </a:r>
            <a:r>
              <a:rPr lang="es-ES" dirty="0" err="1" smtClean="0">
                <a:solidFill>
                  <a:schemeClr val="tx2"/>
                </a:solidFill>
              </a:rPr>
              <a:t>support</a:t>
            </a:r>
            <a:endParaRPr lang="en-GB" dirty="0">
              <a:solidFill>
                <a:schemeClr val="tx2"/>
              </a:solidFill>
            </a:endParaRPr>
          </a:p>
        </p:txBody>
      </p:sp>
      <p:sp>
        <p:nvSpPr>
          <p:cNvPr id="20" name="TextBox 19"/>
          <p:cNvSpPr txBox="1"/>
          <p:nvPr/>
        </p:nvSpPr>
        <p:spPr>
          <a:xfrm>
            <a:off x="7062718" y="3210808"/>
            <a:ext cx="1197764" cy="646331"/>
          </a:xfrm>
          <a:prstGeom prst="rect">
            <a:avLst/>
          </a:prstGeom>
          <a:noFill/>
        </p:spPr>
        <p:txBody>
          <a:bodyPr wrap="none" rtlCol="0">
            <a:spAutoFit/>
          </a:bodyPr>
          <a:lstStyle/>
          <a:p>
            <a:pPr algn="ctr"/>
            <a:r>
              <a:rPr lang="es-ES" dirty="0" err="1" smtClean="0">
                <a:solidFill>
                  <a:schemeClr val="tx2"/>
                </a:solidFill>
              </a:rPr>
              <a:t>Review</a:t>
            </a:r>
            <a:r>
              <a:rPr lang="es-ES" dirty="0" smtClean="0">
                <a:solidFill>
                  <a:schemeClr val="tx2"/>
                </a:solidFill>
              </a:rPr>
              <a:t> </a:t>
            </a:r>
          </a:p>
          <a:p>
            <a:pPr algn="ctr"/>
            <a:r>
              <a:rPr lang="es-ES" dirty="0" err="1" smtClean="0">
                <a:solidFill>
                  <a:schemeClr val="tx2"/>
                </a:solidFill>
              </a:rPr>
              <a:t>measures</a:t>
            </a:r>
            <a:endParaRPr lang="en-GB" dirty="0">
              <a:solidFill>
                <a:schemeClr val="tx2"/>
              </a:solidFill>
            </a:endParaRPr>
          </a:p>
        </p:txBody>
      </p:sp>
      <p:sp>
        <p:nvSpPr>
          <p:cNvPr id="32" name="TextBox 31"/>
          <p:cNvSpPr txBox="1"/>
          <p:nvPr/>
        </p:nvSpPr>
        <p:spPr>
          <a:xfrm>
            <a:off x="2690796" y="3264931"/>
            <a:ext cx="1441420" cy="646331"/>
          </a:xfrm>
          <a:prstGeom prst="rect">
            <a:avLst/>
          </a:prstGeom>
          <a:noFill/>
        </p:spPr>
        <p:txBody>
          <a:bodyPr wrap="square" rtlCol="0">
            <a:spAutoFit/>
          </a:bodyPr>
          <a:lstStyle/>
          <a:p>
            <a:pPr algn="ctr"/>
            <a:r>
              <a:rPr lang="es-ES" dirty="0" err="1" smtClean="0">
                <a:solidFill>
                  <a:schemeClr val="tx2"/>
                </a:solidFill>
              </a:rPr>
              <a:t>Different</a:t>
            </a:r>
            <a:r>
              <a:rPr lang="es-ES" dirty="0" smtClean="0">
                <a:solidFill>
                  <a:schemeClr val="tx2"/>
                </a:solidFill>
              </a:rPr>
              <a:t> </a:t>
            </a:r>
          </a:p>
          <a:p>
            <a:pPr algn="ctr"/>
            <a:r>
              <a:rPr lang="es-ES" dirty="0" err="1" smtClean="0">
                <a:solidFill>
                  <a:schemeClr val="tx2"/>
                </a:solidFill>
              </a:rPr>
              <a:t>measures</a:t>
            </a:r>
            <a:endParaRPr lang="en-GB" dirty="0">
              <a:solidFill>
                <a:schemeClr val="tx2"/>
              </a:solidFill>
            </a:endParaRPr>
          </a:p>
        </p:txBody>
      </p:sp>
    </p:spTree>
    <p:extLst>
      <p:ext uri="{BB962C8B-B14F-4D97-AF65-F5344CB8AC3E}">
        <p14:creationId xmlns:p14="http://schemas.microsoft.com/office/powerpoint/2010/main" val="21956715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009" y="123478"/>
            <a:ext cx="7362359" cy="367200"/>
          </a:xfrm>
        </p:spPr>
        <p:txBody>
          <a:bodyPr/>
          <a:lstStyle/>
          <a:p>
            <a:r>
              <a:rPr lang="en-GB" sz="2400" dirty="0" smtClean="0"/>
              <a:t>Some simple measures to continue working*</a:t>
            </a:r>
            <a:endParaRPr lang="en-GB" sz="2400" dirty="0"/>
          </a:p>
        </p:txBody>
      </p:sp>
      <p:sp>
        <p:nvSpPr>
          <p:cNvPr id="3" name="Text Placeholder 2"/>
          <p:cNvSpPr>
            <a:spLocks noGrp="1"/>
          </p:cNvSpPr>
          <p:nvPr>
            <p:ph type="body" idx="1"/>
          </p:nvPr>
        </p:nvSpPr>
        <p:spPr>
          <a:xfrm>
            <a:off x="380742" y="771550"/>
            <a:ext cx="5775434" cy="3312368"/>
          </a:xfrm>
        </p:spPr>
        <p:txBody>
          <a:bodyPr anchor="ctr">
            <a:normAutofit/>
          </a:bodyPr>
          <a:lstStyle/>
          <a:p>
            <a:pPr marL="141750" indent="-141750">
              <a:spcBef>
                <a:spcPts val="338"/>
              </a:spcBef>
              <a:buFont typeface="Wingdings" pitchFamily="2" charset="2"/>
              <a:buChar char="§"/>
            </a:pPr>
            <a:r>
              <a:rPr lang="en-GB" sz="2000" b="0" dirty="0"/>
              <a:t>An ergonomic mouse</a:t>
            </a:r>
          </a:p>
          <a:p>
            <a:pPr marL="141750" indent="-141750">
              <a:spcBef>
                <a:spcPts val="338"/>
              </a:spcBef>
              <a:buFont typeface="Wingdings" pitchFamily="2" charset="2"/>
              <a:buChar char="§"/>
            </a:pPr>
            <a:r>
              <a:rPr lang="en-GB" sz="2000" b="0" dirty="0"/>
              <a:t>Voice-dictation software</a:t>
            </a:r>
          </a:p>
          <a:p>
            <a:pPr marL="141750" indent="-141750">
              <a:spcBef>
                <a:spcPts val="338"/>
              </a:spcBef>
              <a:buFont typeface="Wingdings" pitchFamily="2" charset="2"/>
              <a:buChar char="§"/>
            </a:pPr>
            <a:r>
              <a:rPr lang="en-GB" sz="2000" b="0" dirty="0"/>
              <a:t>Wireless headset for answering the phone</a:t>
            </a:r>
          </a:p>
          <a:p>
            <a:pPr marL="141750" indent="-141750">
              <a:spcBef>
                <a:spcPts val="338"/>
              </a:spcBef>
              <a:buFont typeface="Wingdings" pitchFamily="2" charset="2"/>
              <a:buChar char="§"/>
            </a:pPr>
            <a:r>
              <a:rPr lang="en-GB" sz="2000" b="0" dirty="0"/>
              <a:t>A foldable perching stool for site visits</a:t>
            </a:r>
          </a:p>
          <a:p>
            <a:pPr marL="141750" indent="-141750">
              <a:spcBef>
                <a:spcPts val="338"/>
              </a:spcBef>
              <a:buFont typeface="Wingdings" pitchFamily="2" charset="2"/>
              <a:buChar char="§"/>
            </a:pPr>
            <a:r>
              <a:rPr lang="en-GB" sz="2000" b="0" dirty="0"/>
              <a:t>A special cushion to relieve pressure when sitting </a:t>
            </a:r>
          </a:p>
          <a:p>
            <a:pPr marL="141750" indent="-141750">
              <a:spcBef>
                <a:spcPts val="338"/>
              </a:spcBef>
              <a:buFont typeface="Wingdings" pitchFamily="2" charset="2"/>
              <a:buChar char="§"/>
            </a:pPr>
            <a:r>
              <a:rPr lang="en-GB" sz="2000" b="0" dirty="0"/>
              <a:t>An adjustable height desk/ sit-stand desk</a:t>
            </a:r>
          </a:p>
          <a:p>
            <a:pPr marL="141750" indent="-141750">
              <a:spcBef>
                <a:spcPts val="338"/>
              </a:spcBef>
              <a:buFont typeface="Wingdings" pitchFamily="2" charset="2"/>
              <a:buChar char="§"/>
            </a:pPr>
            <a:r>
              <a:rPr lang="en-GB" sz="2000" b="0" dirty="0"/>
              <a:t>Swapping physical tasks with colleagues</a:t>
            </a:r>
          </a:p>
          <a:p>
            <a:pPr>
              <a:spcBef>
                <a:spcPts val="1350"/>
              </a:spcBef>
              <a:buFont typeface="Wingdings" panose="05000000000000000000" pitchFamily="2" charset="2"/>
              <a:buChar char="v"/>
            </a:pPr>
            <a:r>
              <a:rPr lang="en-GB" sz="2000" dirty="0"/>
              <a:t>Try out </a:t>
            </a:r>
            <a:r>
              <a:rPr lang="en-GB" sz="2000" b="0" dirty="0"/>
              <a:t>different measures to find what </a:t>
            </a:r>
            <a:r>
              <a:rPr lang="en-GB" sz="2000" b="0" dirty="0" smtClean="0"/>
              <a:t>works</a:t>
            </a:r>
          </a:p>
        </p:txBody>
      </p:sp>
      <p:grpSp>
        <p:nvGrpSpPr>
          <p:cNvPr id="8" name="Group 7"/>
          <p:cNvGrpSpPr/>
          <p:nvPr/>
        </p:nvGrpSpPr>
        <p:grpSpPr>
          <a:xfrm>
            <a:off x="5796136" y="1073729"/>
            <a:ext cx="2953518" cy="3325375"/>
            <a:chOff x="5796136" y="1073729"/>
            <a:chExt cx="2953518" cy="3325375"/>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6136" y="1073729"/>
              <a:ext cx="2953518" cy="3325375"/>
            </a:xfrm>
            <a:prstGeom prst="rect">
              <a:avLst/>
            </a:prstGeom>
          </p:spPr>
        </p:pic>
        <p:sp>
          <p:nvSpPr>
            <p:cNvPr id="7" name="TextBox 6"/>
            <p:cNvSpPr txBox="1"/>
            <p:nvPr/>
          </p:nvSpPr>
          <p:spPr>
            <a:xfrm>
              <a:off x="6012160" y="1635646"/>
              <a:ext cx="2304256" cy="523220"/>
            </a:xfrm>
            <a:prstGeom prst="rect">
              <a:avLst/>
            </a:prstGeom>
            <a:noFill/>
          </p:spPr>
          <p:txBody>
            <a:bodyPr wrap="square" rtlCol="0">
              <a:spAutoFit/>
            </a:bodyPr>
            <a:lstStyle/>
            <a:p>
              <a:pPr algn="ctr"/>
              <a:r>
                <a:rPr lang="es-ES" sz="1400" b="1" dirty="0" err="1" smtClean="0">
                  <a:solidFill>
                    <a:schemeClr val="tx1">
                      <a:lumMod val="65000"/>
                      <a:lumOff val="35000"/>
                    </a:schemeClr>
                  </a:solidFill>
                </a:rPr>
                <a:t>Equipment</a:t>
              </a:r>
              <a:r>
                <a:rPr lang="es-ES" sz="1400" b="1" dirty="0" smtClean="0">
                  <a:solidFill>
                    <a:schemeClr val="tx1">
                      <a:lumMod val="65000"/>
                      <a:lumOff val="35000"/>
                    </a:schemeClr>
                  </a:solidFill>
                </a:rPr>
                <a:t> and </a:t>
              </a:r>
              <a:br>
                <a:rPr lang="es-ES" sz="1400" b="1" dirty="0" smtClean="0">
                  <a:solidFill>
                    <a:schemeClr val="tx1">
                      <a:lumMod val="65000"/>
                      <a:lumOff val="35000"/>
                    </a:schemeClr>
                  </a:solidFill>
                </a:rPr>
              </a:br>
              <a:r>
                <a:rPr lang="es-ES" sz="1400" b="1" dirty="0" err="1" smtClean="0">
                  <a:solidFill>
                    <a:schemeClr val="tx1">
                      <a:lumMod val="65000"/>
                      <a:lumOff val="35000"/>
                    </a:schemeClr>
                  </a:solidFill>
                </a:rPr>
                <a:t>workplace</a:t>
              </a:r>
              <a:r>
                <a:rPr lang="es-ES" sz="1400" b="1" dirty="0" smtClean="0">
                  <a:solidFill>
                    <a:schemeClr val="tx1">
                      <a:lumMod val="65000"/>
                      <a:lumOff val="35000"/>
                    </a:schemeClr>
                  </a:solidFill>
                </a:rPr>
                <a:t> </a:t>
              </a:r>
              <a:r>
                <a:rPr lang="es-ES" sz="1400" b="1" dirty="0" err="1" smtClean="0">
                  <a:solidFill>
                    <a:schemeClr val="tx1">
                      <a:lumMod val="65000"/>
                      <a:lumOff val="35000"/>
                    </a:schemeClr>
                  </a:solidFill>
                </a:rPr>
                <a:t>adaptation</a:t>
              </a:r>
              <a:endParaRPr lang="en-GB" sz="1400" b="1" dirty="0">
                <a:solidFill>
                  <a:schemeClr val="tx1">
                    <a:lumMod val="65000"/>
                    <a:lumOff val="35000"/>
                  </a:schemeClr>
                </a:solidFill>
              </a:endParaRPr>
            </a:p>
          </p:txBody>
        </p:sp>
      </p:grpSp>
      <p:sp>
        <p:nvSpPr>
          <p:cNvPr id="10" name="TextBox 9"/>
          <p:cNvSpPr txBox="1"/>
          <p:nvPr/>
        </p:nvSpPr>
        <p:spPr>
          <a:xfrm>
            <a:off x="611560" y="4299942"/>
            <a:ext cx="4680520" cy="230832"/>
          </a:xfrm>
          <a:prstGeom prst="rect">
            <a:avLst/>
          </a:prstGeom>
          <a:noFill/>
        </p:spPr>
        <p:txBody>
          <a:bodyPr wrap="square" rtlCol="0">
            <a:spAutoFit/>
          </a:bodyPr>
          <a:lstStyle/>
          <a:p>
            <a:pPr marL="85725" defTabSz="257175">
              <a:spcBef>
                <a:spcPts val="450"/>
              </a:spcBef>
              <a:buClr>
                <a:schemeClr val="tx2"/>
              </a:buClr>
              <a:buSzPts val="1800"/>
            </a:pPr>
            <a:r>
              <a:rPr lang="en-GB" sz="900" dirty="0">
                <a:solidFill>
                  <a:schemeClr val="tx2"/>
                </a:solidFill>
              </a:rPr>
              <a:t>*EU-OSHA case studies on working with chronic MSDs, 2020 </a:t>
            </a:r>
          </a:p>
        </p:txBody>
      </p:sp>
    </p:spTree>
    <p:extLst>
      <p:ext uri="{BB962C8B-B14F-4D97-AF65-F5344CB8AC3E}">
        <p14:creationId xmlns:p14="http://schemas.microsoft.com/office/powerpoint/2010/main" val="3056755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35000"/>
            <a:ext cx="7559873" cy="367200"/>
          </a:xfrm>
        </p:spPr>
        <p:txBody>
          <a:bodyPr/>
          <a:lstStyle/>
          <a:p>
            <a:r>
              <a:rPr lang="en-GB" sz="2400" dirty="0" smtClean="0"/>
              <a:t>More simple measures</a:t>
            </a:r>
            <a:endParaRPr lang="en-GB" sz="2400" dirty="0"/>
          </a:p>
        </p:txBody>
      </p:sp>
      <p:sp>
        <p:nvSpPr>
          <p:cNvPr id="3" name="Text Placeholder 2"/>
          <p:cNvSpPr>
            <a:spLocks noGrp="1"/>
          </p:cNvSpPr>
          <p:nvPr>
            <p:ph type="body" idx="1"/>
          </p:nvPr>
        </p:nvSpPr>
        <p:spPr>
          <a:xfrm>
            <a:off x="395536" y="853709"/>
            <a:ext cx="6768752" cy="3590249"/>
          </a:xfrm>
        </p:spPr>
        <p:txBody>
          <a:bodyPr anchor="ctr">
            <a:noAutofit/>
          </a:bodyPr>
          <a:lstStyle/>
          <a:p>
            <a:pPr marL="141750" indent="-141750">
              <a:spcBef>
                <a:spcPts val="338"/>
              </a:spcBef>
              <a:buFont typeface="Wingdings" pitchFamily="2" charset="2"/>
              <a:buChar char="§"/>
            </a:pPr>
            <a:r>
              <a:rPr lang="en-GB" sz="2000" b="0" dirty="0"/>
              <a:t>A gradual return-to-work and reduced hours</a:t>
            </a:r>
          </a:p>
          <a:p>
            <a:pPr marL="141750" indent="-141750">
              <a:spcBef>
                <a:spcPts val="338"/>
              </a:spcBef>
              <a:buFont typeface="Wingdings" pitchFamily="2" charset="2"/>
              <a:buChar char="§"/>
            </a:pPr>
            <a:r>
              <a:rPr lang="en-GB" sz="2000" b="0" dirty="0"/>
              <a:t>Flexible working to accommodate medical appointments</a:t>
            </a:r>
          </a:p>
          <a:p>
            <a:pPr marL="141750" indent="-141750">
              <a:spcBef>
                <a:spcPts val="338"/>
              </a:spcBef>
              <a:buFont typeface="Wingdings" pitchFamily="2" charset="2"/>
              <a:buChar char="§"/>
            </a:pPr>
            <a:r>
              <a:rPr lang="en-GB" sz="2000" b="0" dirty="0"/>
              <a:t>Teleworking on ‘bad days’ </a:t>
            </a:r>
          </a:p>
          <a:p>
            <a:pPr marL="141750" indent="-141750">
              <a:spcBef>
                <a:spcPts val="338"/>
              </a:spcBef>
              <a:buFont typeface="Wingdings" pitchFamily="2" charset="2"/>
              <a:buChar char="§"/>
            </a:pPr>
            <a:r>
              <a:rPr lang="en-GB" sz="2000" b="0" dirty="0"/>
              <a:t>Later start time to avoid standing on the metro</a:t>
            </a:r>
          </a:p>
          <a:p>
            <a:pPr marL="141750" indent="-141750">
              <a:spcBef>
                <a:spcPts val="338"/>
              </a:spcBef>
              <a:buFont typeface="Wingdings" pitchFamily="2" charset="2"/>
              <a:buChar char="§"/>
            </a:pPr>
            <a:r>
              <a:rPr lang="en-GB" sz="2000" b="0" dirty="0"/>
              <a:t>Allowance to take more frequent breaks to move </a:t>
            </a:r>
            <a:r>
              <a:rPr lang="en-GB" sz="2000" b="0" dirty="0" smtClean="0"/>
              <a:t/>
            </a:r>
            <a:br>
              <a:rPr lang="en-GB" sz="2000" b="0" dirty="0" smtClean="0"/>
            </a:br>
            <a:r>
              <a:rPr lang="en-GB" sz="2000" b="0" dirty="0" smtClean="0"/>
              <a:t>and </a:t>
            </a:r>
            <a:r>
              <a:rPr lang="en-GB" sz="2000" b="0" dirty="0"/>
              <a:t>stretch</a:t>
            </a:r>
          </a:p>
          <a:p>
            <a:pPr marL="141750" indent="-141750">
              <a:spcBef>
                <a:spcPts val="338"/>
              </a:spcBef>
              <a:buFont typeface="Wingdings" pitchFamily="2" charset="2"/>
              <a:buChar char="§"/>
            </a:pPr>
            <a:r>
              <a:rPr lang="en-GB" sz="2000" b="0" dirty="0"/>
              <a:t>Access to a rest room</a:t>
            </a:r>
          </a:p>
          <a:p>
            <a:pPr marL="141750" indent="-141750">
              <a:spcBef>
                <a:spcPts val="338"/>
              </a:spcBef>
              <a:buFont typeface="Wingdings" pitchFamily="2" charset="2"/>
              <a:buChar char="§"/>
            </a:pPr>
            <a:r>
              <a:rPr lang="en-GB" sz="2000" b="0" dirty="0"/>
              <a:t>Swapping physical tasks with colleagues</a:t>
            </a:r>
          </a:p>
          <a:p>
            <a:pPr marL="177800" indent="-177800">
              <a:spcBef>
                <a:spcPts val="1350"/>
              </a:spcBef>
              <a:spcAft>
                <a:spcPts val="450"/>
              </a:spcAft>
              <a:buFont typeface="Wingdings" panose="05000000000000000000" pitchFamily="2" charset="2"/>
              <a:buChar char="v"/>
            </a:pPr>
            <a:r>
              <a:rPr lang="en-GB" sz="2000" b="0" dirty="0"/>
              <a:t>Usually a </a:t>
            </a:r>
            <a:r>
              <a:rPr lang="en-GB" sz="2000" dirty="0"/>
              <a:t>combination of</a:t>
            </a:r>
            <a:r>
              <a:rPr lang="en-GB" sz="2000" b="0" dirty="0"/>
              <a:t> several </a:t>
            </a:r>
            <a:r>
              <a:rPr lang="en-GB" sz="2000" dirty="0"/>
              <a:t>measures</a:t>
            </a:r>
            <a:r>
              <a:rPr lang="en-GB" sz="2000" b="0" dirty="0"/>
              <a:t> is needed</a:t>
            </a:r>
            <a:endParaRPr lang="en-GB" sz="2000" dirty="0"/>
          </a:p>
        </p:txBody>
      </p:sp>
      <p:grpSp>
        <p:nvGrpSpPr>
          <p:cNvPr id="8" name="Group 7"/>
          <p:cNvGrpSpPr/>
          <p:nvPr/>
        </p:nvGrpSpPr>
        <p:grpSpPr>
          <a:xfrm>
            <a:off x="6378635" y="915566"/>
            <a:ext cx="2801877" cy="3401575"/>
            <a:chOff x="5868144" y="843558"/>
            <a:chExt cx="2801877" cy="3401575"/>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2160" y="843558"/>
              <a:ext cx="2657861" cy="3401575"/>
            </a:xfrm>
            <a:prstGeom prst="rect">
              <a:avLst/>
            </a:prstGeom>
          </p:spPr>
        </p:pic>
        <p:sp>
          <p:nvSpPr>
            <p:cNvPr id="7" name="TextBox 6"/>
            <p:cNvSpPr txBox="1"/>
            <p:nvPr/>
          </p:nvSpPr>
          <p:spPr>
            <a:xfrm>
              <a:off x="5868144" y="1491630"/>
              <a:ext cx="2304256" cy="307777"/>
            </a:xfrm>
            <a:prstGeom prst="rect">
              <a:avLst/>
            </a:prstGeom>
            <a:noFill/>
          </p:spPr>
          <p:txBody>
            <a:bodyPr wrap="square" rtlCol="0">
              <a:spAutoFit/>
            </a:bodyPr>
            <a:lstStyle/>
            <a:p>
              <a:pPr algn="ctr"/>
              <a:r>
                <a:rPr lang="es-ES" sz="1400" b="1" dirty="0" smtClean="0">
                  <a:solidFill>
                    <a:schemeClr val="tx1">
                      <a:lumMod val="65000"/>
                      <a:lumOff val="35000"/>
                    </a:schemeClr>
                  </a:solidFill>
                </a:rPr>
                <a:t>Support</a:t>
              </a:r>
              <a:endParaRPr lang="en-GB" sz="1400" b="1" dirty="0">
                <a:solidFill>
                  <a:schemeClr val="tx1">
                    <a:lumMod val="65000"/>
                    <a:lumOff val="35000"/>
                  </a:schemeClr>
                </a:solidFill>
              </a:endParaRPr>
            </a:p>
          </p:txBody>
        </p:sp>
      </p:grpSp>
    </p:spTree>
    <p:extLst>
      <p:ext uri="{BB962C8B-B14F-4D97-AF65-F5344CB8AC3E}">
        <p14:creationId xmlns:p14="http://schemas.microsoft.com/office/powerpoint/2010/main" val="38995872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9"/>
          <p:cNvSpPr txBox="1">
            <a:spLocks noGrp="1"/>
          </p:cNvSpPr>
          <p:nvPr>
            <p:ph type="title"/>
          </p:nvPr>
        </p:nvSpPr>
        <p:spPr>
          <a:xfrm>
            <a:off x="539552" y="51470"/>
            <a:ext cx="6624736" cy="492534"/>
          </a:xfrm>
          <a:prstGeom prst="rect">
            <a:avLst/>
          </a:prstGeom>
        </p:spPr>
        <p:txBody>
          <a:bodyPr spcFirstLastPara="1" vert="horz" wrap="square" lIns="68569" tIns="34275" rIns="68569" bIns="34275" rtlCol="0" anchor="ctr" anchorCtr="0">
            <a:noAutofit/>
          </a:bodyPr>
          <a:lstStyle/>
          <a:p>
            <a:r>
              <a:rPr lang="en-US" sz="2400" dirty="0">
                <a:sym typeface="Lato"/>
              </a:rPr>
              <a:t>Promote</a:t>
            </a:r>
            <a:r>
              <a:rPr lang="en-US" sz="2200" dirty="0" smtClean="0">
                <a:latin typeface="Lato"/>
                <a:ea typeface="Lato"/>
                <a:cs typeface="Lato"/>
                <a:sym typeface="Lato"/>
              </a:rPr>
              <a:t> all workers’ musculoskeletal health</a:t>
            </a:r>
            <a:endParaRPr sz="2200" dirty="0">
              <a:latin typeface="Lato"/>
              <a:ea typeface="Lato"/>
              <a:cs typeface="Lato"/>
              <a:sym typeface="Lato"/>
            </a:endParaRPr>
          </a:p>
        </p:txBody>
      </p:sp>
      <p:sp>
        <p:nvSpPr>
          <p:cNvPr id="139" name="Google Shape;139;p9"/>
          <p:cNvSpPr txBox="1">
            <a:spLocks noGrp="1"/>
          </p:cNvSpPr>
          <p:nvPr>
            <p:ph type="body" idx="1"/>
          </p:nvPr>
        </p:nvSpPr>
        <p:spPr>
          <a:xfrm>
            <a:off x="539552" y="1203598"/>
            <a:ext cx="6120680" cy="2132832"/>
          </a:xfrm>
          <a:prstGeom prst="rect">
            <a:avLst/>
          </a:prstGeom>
        </p:spPr>
        <p:txBody>
          <a:bodyPr spcFirstLastPara="1" vert="horz" wrap="square" lIns="68569" tIns="34275" rIns="68569" bIns="34275" rtlCol="0" anchor="ctr" anchorCtr="0">
            <a:noAutofit/>
          </a:bodyPr>
          <a:lstStyle/>
          <a:p>
            <a:pPr marL="141750" indent="-141750">
              <a:lnSpc>
                <a:spcPct val="114000"/>
              </a:lnSpc>
              <a:spcBef>
                <a:spcPts val="338"/>
              </a:spcBef>
              <a:buFont typeface="Wingdings" pitchFamily="2" charset="2"/>
              <a:buChar char="§"/>
            </a:pPr>
            <a:r>
              <a:rPr lang="en-US" sz="2000" b="0" dirty="0" smtClean="0">
                <a:sym typeface="Lato Black"/>
              </a:rPr>
              <a:t>Assess</a:t>
            </a:r>
          </a:p>
          <a:p>
            <a:pPr marL="141750" indent="-141750">
              <a:lnSpc>
                <a:spcPct val="114000"/>
              </a:lnSpc>
              <a:spcBef>
                <a:spcPts val="338"/>
              </a:spcBef>
              <a:buFont typeface="Wingdings" pitchFamily="2" charset="2"/>
              <a:buChar char="§"/>
            </a:pPr>
            <a:r>
              <a:rPr lang="es-ES" sz="2000" b="0" dirty="0" err="1" smtClean="0">
                <a:sym typeface="Lato Black"/>
              </a:rPr>
              <a:t>Avoid</a:t>
            </a:r>
            <a:endParaRPr sz="2000" b="0" dirty="0" smtClean="0">
              <a:sym typeface="Lato Light"/>
            </a:endParaRPr>
          </a:p>
          <a:p>
            <a:pPr marL="141750" indent="-141750">
              <a:lnSpc>
                <a:spcPct val="114000"/>
              </a:lnSpc>
              <a:spcBef>
                <a:spcPts val="338"/>
              </a:spcBef>
              <a:buFont typeface="Wingdings" pitchFamily="2" charset="2"/>
              <a:buChar char="§"/>
            </a:pPr>
            <a:r>
              <a:rPr lang="en-US" sz="2000" b="0" dirty="0" err="1" smtClean="0">
                <a:sym typeface="Lato Black"/>
              </a:rPr>
              <a:t>Recognise</a:t>
            </a:r>
            <a:r>
              <a:rPr lang="en-US" sz="2000" b="0" dirty="0" smtClean="0">
                <a:sym typeface="Lato Black"/>
              </a:rPr>
              <a:t> </a:t>
            </a:r>
            <a:endParaRPr lang="en-US" sz="2000" b="0" dirty="0">
              <a:sym typeface="Lato Black"/>
            </a:endParaRPr>
          </a:p>
          <a:p>
            <a:pPr marL="141750" indent="-141750">
              <a:lnSpc>
                <a:spcPct val="114000"/>
              </a:lnSpc>
              <a:spcBef>
                <a:spcPts val="338"/>
              </a:spcBef>
              <a:buFont typeface="Wingdings" pitchFamily="2" charset="2"/>
              <a:buChar char="§"/>
            </a:pPr>
            <a:r>
              <a:rPr lang="en-US" sz="2000" b="0" dirty="0" smtClean="0">
                <a:sym typeface="Lato Light"/>
              </a:rPr>
              <a:t>Encourage</a:t>
            </a:r>
          </a:p>
          <a:p>
            <a:pPr marL="141750" indent="-141750">
              <a:lnSpc>
                <a:spcPct val="114000"/>
              </a:lnSpc>
              <a:spcBef>
                <a:spcPts val="338"/>
              </a:spcBef>
              <a:buFont typeface="Wingdings" pitchFamily="2" charset="2"/>
              <a:buChar char="§"/>
            </a:pPr>
            <a:r>
              <a:rPr lang="en-US" sz="2000" b="0" dirty="0" smtClean="0">
                <a:sym typeface="Lato Light"/>
              </a:rPr>
              <a:t>Rehabilitate</a:t>
            </a:r>
            <a:endParaRPr lang="en-US" sz="2000" b="0" dirty="0">
              <a:sym typeface="Lato Light"/>
            </a:endParaRPr>
          </a:p>
          <a:p>
            <a:pPr marL="141750" indent="-141750">
              <a:lnSpc>
                <a:spcPct val="114000"/>
              </a:lnSpc>
              <a:spcBef>
                <a:spcPts val="338"/>
              </a:spcBef>
              <a:buFont typeface="Wingdings" pitchFamily="2" charset="2"/>
              <a:buChar char="§"/>
            </a:pPr>
            <a:r>
              <a:rPr lang="en-US" sz="2000" b="0" dirty="0" smtClean="0">
                <a:sym typeface="Lato Light"/>
              </a:rPr>
              <a:t>Promote</a:t>
            </a:r>
            <a:endParaRPr sz="2000" b="0" dirty="0">
              <a:sym typeface="Lato"/>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3928" y="915566"/>
            <a:ext cx="3169504" cy="3839062"/>
          </a:xfrm>
          <a:prstGeom prst="rect">
            <a:avLst/>
          </a:prstGeom>
        </p:spPr>
      </p:pic>
    </p:spTree>
    <p:extLst>
      <p:ext uri="{BB962C8B-B14F-4D97-AF65-F5344CB8AC3E}">
        <p14:creationId xmlns:p14="http://schemas.microsoft.com/office/powerpoint/2010/main" val="11661739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017" y="51470"/>
            <a:ext cx="6229750" cy="540060"/>
          </a:xfrm>
        </p:spPr>
        <p:txBody>
          <a:bodyPr/>
          <a:lstStyle/>
          <a:p>
            <a:r>
              <a:rPr lang="en-GB" sz="2400" dirty="0"/>
              <a:t>Finally</a:t>
            </a:r>
          </a:p>
        </p:txBody>
      </p:sp>
      <p:sp>
        <p:nvSpPr>
          <p:cNvPr id="5" name="Content Placeholder 4"/>
          <p:cNvSpPr>
            <a:spLocks noGrp="1"/>
          </p:cNvSpPr>
          <p:nvPr>
            <p:ph idx="1"/>
          </p:nvPr>
        </p:nvSpPr>
        <p:spPr>
          <a:xfrm>
            <a:off x="395536" y="736319"/>
            <a:ext cx="6408712" cy="3779591"/>
          </a:xfrm>
        </p:spPr>
        <p:txBody>
          <a:bodyPr anchor="ctr">
            <a:normAutofit/>
          </a:bodyPr>
          <a:lstStyle/>
          <a:p>
            <a:pPr>
              <a:lnSpc>
                <a:spcPct val="114000"/>
              </a:lnSpc>
              <a:buSzPts val="1800"/>
            </a:pPr>
            <a:r>
              <a:rPr lang="en-GB" sz="2000" b="0" dirty="0"/>
              <a:t>Health and safety measures which make work easier for all the workforce can enable an individual with reduced work capacity to remain in employment</a:t>
            </a:r>
          </a:p>
          <a:p>
            <a:pPr>
              <a:lnSpc>
                <a:spcPct val="114000"/>
              </a:lnSpc>
              <a:buSzPts val="1800"/>
            </a:pPr>
            <a:r>
              <a:rPr lang="en-GB" sz="2000" b="0" dirty="0"/>
              <a:t>Simple measures to support an individual can often benefit the whole workforce</a:t>
            </a:r>
          </a:p>
          <a:p>
            <a:pPr>
              <a:lnSpc>
                <a:spcPct val="114000"/>
              </a:lnSpc>
              <a:buSzPts val="1800"/>
            </a:pPr>
            <a:r>
              <a:rPr lang="en-GB" sz="2000" b="0" dirty="0"/>
              <a:t>Aim to design inclusive workplaces for a diverse workforce. This is called Universal Design</a:t>
            </a:r>
          </a:p>
          <a:p>
            <a:pPr marL="0" indent="0">
              <a:spcAft>
                <a:spcPts val="1800"/>
              </a:spcAft>
              <a:buNone/>
            </a:pPr>
            <a:endParaRPr lang="en-GB" sz="2100" b="0" dirty="0"/>
          </a:p>
        </p:txBody>
      </p:sp>
    </p:spTree>
    <p:extLst>
      <p:ext uri="{BB962C8B-B14F-4D97-AF65-F5344CB8AC3E}">
        <p14:creationId xmlns:p14="http://schemas.microsoft.com/office/powerpoint/2010/main" val="17248322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559" y="0"/>
            <a:ext cx="7632700" cy="666103"/>
          </a:xfrm>
        </p:spPr>
        <p:txBody>
          <a:bodyPr lIns="0" tIns="0" rIns="0" bIns="0"/>
          <a:lstStyle/>
          <a:p>
            <a:r>
              <a:rPr lang="en-US" sz="2400" dirty="0" smtClean="0">
                <a:solidFill>
                  <a:schemeClr val="accent1"/>
                </a:solidFill>
              </a:rPr>
              <a:t>Practical resources available </a:t>
            </a:r>
            <a:endParaRPr lang="en-US" sz="2000" dirty="0"/>
          </a:p>
        </p:txBody>
      </p:sp>
      <p:sp>
        <p:nvSpPr>
          <p:cNvPr id="8" name="Content Placeholder 2"/>
          <p:cNvSpPr>
            <a:spLocks noGrp="1"/>
          </p:cNvSpPr>
          <p:nvPr>
            <p:ph sz="half" idx="1"/>
          </p:nvPr>
        </p:nvSpPr>
        <p:spPr>
          <a:xfrm>
            <a:off x="453541" y="771550"/>
            <a:ext cx="7699819" cy="3888432"/>
          </a:xfrm>
        </p:spPr>
        <p:txBody>
          <a:bodyPr lIns="0" tIns="0" rIns="0" bIns="0">
            <a:noAutofit/>
          </a:bodyPr>
          <a:lstStyle/>
          <a:p>
            <a:pPr>
              <a:spcBef>
                <a:spcPts val="300"/>
              </a:spcBef>
              <a:spcAft>
                <a:spcPts val="300"/>
              </a:spcAft>
            </a:pPr>
            <a:r>
              <a:rPr lang="en-US" sz="1400" dirty="0" smtClean="0">
                <a:solidFill>
                  <a:srgbClr val="003399"/>
                </a:solidFill>
                <a:latin typeface="Open Sans"/>
              </a:rPr>
              <a:t>Analysis </a:t>
            </a:r>
            <a:r>
              <a:rPr lang="en-US" sz="1400" dirty="0">
                <a:solidFill>
                  <a:srgbClr val="003399"/>
                </a:solidFill>
                <a:latin typeface="Open Sans"/>
              </a:rPr>
              <a:t>of case studies on working with chronic musculoskeletal disorders </a:t>
            </a:r>
            <a:r>
              <a:rPr lang="en-US" sz="1400" b="0" dirty="0">
                <a:solidFill>
                  <a:srgbClr val="003399"/>
                </a:solidFill>
                <a:latin typeface="Open Sans"/>
                <a:hlinkClick r:id="rId3"/>
              </a:rPr>
              <a:t>https://</a:t>
            </a:r>
            <a:r>
              <a:rPr lang="en-US" sz="1400" b="0" dirty="0" smtClean="0">
                <a:solidFill>
                  <a:srgbClr val="003399"/>
                </a:solidFill>
                <a:latin typeface="Open Sans"/>
                <a:hlinkClick r:id="rId3"/>
              </a:rPr>
              <a:t>osha.europa.eu/en/publications/analysis-case-studies-working-chronic-musculoskeletal-disorders/view</a:t>
            </a:r>
            <a:r>
              <a:rPr lang="en-US" sz="1400" b="0" dirty="0" smtClean="0">
                <a:solidFill>
                  <a:srgbClr val="003399"/>
                </a:solidFill>
                <a:latin typeface="Open Sans"/>
              </a:rPr>
              <a:t> </a:t>
            </a:r>
            <a:endParaRPr lang="en-US" sz="1400" b="0" dirty="0">
              <a:solidFill>
                <a:srgbClr val="003399"/>
              </a:solidFill>
              <a:latin typeface="Open Sans"/>
            </a:endParaRPr>
          </a:p>
          <a:p>
            <a:pPr>
              <a:spcBef>
                <a:spcPts val="300"/>
              </a:spcBef>
              <a:spcAft>
                <a:spcPts val="300"/>
              </a:spcAft>
            </a:pPr>
            <a:r>
              <a:rPr lang="en-US" altLang="en-US" sz="1400" dirty="0" err="1" smtClean="0"/>
              <a:t>OSHWiki</a:t>
            </a:r>
            <a:r>
              <a:rPr lang="en-US" altLang="en-US" sz="1400" dirty="0" smtClean="0"/>
              <a:t> article: Working </a:t>
            </a:r>
            <a:r>
              <a:rPr lang="en-US" altLang="en-US" sz="1400" dirty="0"/>
              <a:t>with rheumatic and musculoskeletal diseases (RMDs) </a:t>
            </a:r>
            <a:r>
              <a:rPr lang="en-US" altLang="en-US" sz="1400" b="0" dirty="0">
                <a:hlinkClick r:id="rId4"/>
              </a:rPr>
              <a:t>https://oshwiki.eu/wiki/Working_with_rheumatic_and_musculoskeletal_diseases_(RMDs</a:t>
            </a:r>
            <a:r>
              <a:rPr lang="en-US" altLang="en-US" sz="1400" b="0" dirty="0" smtClean="0">
                <a:hlinkClick r:id="rId4"/>
              </a:rPr>
              <a:t>)</a:t>
            </a:r>
            <a:r>
              <a:rPr lang="en-US" altLang="en-US" sz="1400" b="0" dirty="0" smtClean="0"/>
              <a:t> </a:t>
            </a:r>
          </a:p>
          <a:p>
            <a:pPr>
              <a:spcBef>
                <a:spcPts val="300"/>
              </a:spcBef>
              <a:spcAft>
                <a:spcPts val="300"/>
              </a:spcAft>
            </a:pPr>
            <a:r>
              <a:rPr lang="en-US" altLang="en-US" sz="1400" dirty="0" err="1" smtClean="0"/>
              <a:t>OSHWiki</a:t>
            </a:r>
            <a:r>
              <a:rPr lang="en-US" altLang="en-US" sz="1400" dirty="0" smtClean="0"/>
              <a:t> article: Managing </a:t>
            </a:r>
            <a:r>
              <a:rPr lang="en-US" altLang="en-US" sz="1400" dirty="0"/>
              <a:t>low back conditions and low back pain </a:t>
            </a:r>
            <a:r>
              <a:rPr lang="en-US" altLang="en-US" sz="1400" b="0" dirty="0">
                <a:hlinkClick r:id="rId5"/>
              </a:rPr>
              <a:t>https://</a:t>
            </a:r>
            <a:r>
              <a:rPr lang="en-US" altLang="en-US" sz="1400" b="0" dirty="0" smtClean="0">
                <a:hlinkClick r:id="rId5"/>
              </a:rPr>
              <a:t>oshwiki.eu/wiki/Managing_low_back_conditions_and_low_back_pain</a:t>
            </a:r>
            <a:r>
              <a:rPr lang="en-US" altLang="en-US" sz="1400" b="0" dirty="0" smtClean="0"/>
              <a:t>  </a:t>
            </a:r>
          </a:p>
          <a:p>
            <a:r>
              <a:rPr lang="en-US" sz="1400" dirty="0">
                <a:solidFill>
                  <a:srgbClr val="003399"/>
                </a:solidFill>
                <a:latin typeface="Open Sans"/>
              </a:rPr>
              <a:t>Conversation starters for workplace discussions about musculoskeletal disorders </a:t>
            </a:r>
            <a:r>
              <a:rPr lang="en-US" sz="1400" b="0" dirty="0">
                <a:solidFill>
                  <a:srgbClr val="003399"/>
                </a:solidFill>
                <a:latin typeface="Open Sans"/>
              </a:rPr>
              <a:t>https://osha.europa.eu/en/publications/conversation-starters-workplace-discussions-about-musculoskeletal-disorders/view</a:t>
            </a:r>
          </a:p>
          <a:p>
            <a:pPr>
              <a:spcBef>
                <a:spcPts val="300"/>
              </a:spcBef>
              <a:spcAft>
                <a:spcPts val="300"/>
              </a:spcAft>
            </a:pPr>
            <a:r>
              <a:rPr lang="en-GB" altLang="en-US" sz="1400" dirty="0" smtClean="0"/>
              <a:t>EU-OSHA </a:t>
            </a:r>
            <a:r>
              <a:rPr lang="en-GB" altLang="en-US" sz="1400" dirty="0"/>
              <a:t>website – </a:t>
            </a:r>
            <a:r>
              <a:rPr lang="en-GB" altLang="en-US" sz="1400" dirty="0" smtClean="0"/>
              <a:t>MSDs theme </a:t>
            </a:r>
            <a:r>
              <a:rPr lang="en-GB" altLang="en-US" sz="1400" dirty="0"/>
              <a:t>: </a:t>
            </a:r>
            <a:r>
              <a:rPr lang="en-GB" altLang="en-US" sz="1400" b="0" dirty="0">
                <a:hlinkClick r:id="rId6"/>
              </a:rPr>
              <a:t>https://osha.europa.eu/en/themes/musculoskeletal-disorders</a:t>
            </a:r>
            <a:r>
              <a:rPr lang="en-GB" altLang="en-US" sz="1400" b="0" dirty="0"/>
              <a:t> </a:t>
            </a:r>
          </a:p>
          <a:p>
            <a:pPr>
              <a:spcBef>
                <a:spcPts val="300"/>
              </a:spcBef>
              <a:spcAft>
                <a:spcPts val="300"/>
              </a:spcAft>
            </a:pPr>
            <a:r>
              <a:rPr lang="en-GB" altLang="en-US" sz="1400" dirty="0"/>
              <a:t>Practical tools and guidance: </a:t>
            </a:r>
            <a:r>
              <a:rPr lang="en-GB" altLang="en-US" sz="1400" b="0" dirty="0">
                <a:hlinkClick r:id="rId7"/>
              </a:rPr>
              <a:t>https://healthy-workplaces.eu/en/tools-and-publications/practical-tools</a:t>
            </a:r>
            <a:r>
              <a:rPr lang="en-GB" altLang="en-US" sz="1400" b="0" dirty="0"/>
              <a:t> </a:t>
            </a:r>
          </a:p>
          <a:p>
            <a:pPr>
              <a:spcBef>
                <a:spcPts val="300"/>
              </a:spcBef>
              <a:spcAft>
                <a:spcPts val="300"/>
              </a:spcAft>
            </a:pPr>
            <a:r>
              <a:rPr lang="en-GB" altLang="en-US" sz="1400" dirty="0" smtClean="0"/>
              <a:t>HWC </a:t>
            </a:r>
            <a:r>
              <a:rPr lang="en-GB" altLang="en-US" sz="1400" dirty="0"/>
              <a:t>20-22 website : </a:t>
            </a:r>
            <a:r>
              <a:rPr lang="en-GB" altLang="en-US" sz="1400" b="0" dirty="0">
                <a:hlinkClick r:id="rId8"/>
              </a:rPr>
              <a:t>https://healthy-workplaces.eu/</a:t>
            </a:r>
            <a:r>
              <a:rPr lang="en-GB" altLang="en-US" sz="1400" b="0" dirty="0"/>
              <a:t> </a:t>
            </a:r>
            <a:endParaRPr lang="en-US" sz="1400" b="0" dirty="0"/>
          </a:p>
          <a:p>
            <a:pPr marL="0" indent="0">
              <a:buNone/>
            </a:pPr>
            <a:endParaRPr lang="en-US" sz="2000" dirty="0" smtClean="0"/>
          </a:p>
        </p:txBody>
      </p:sp>
    </p:spTree>
    <p:extLst>
      <p:ext uri="{BB962C8B-B14F-4D97-AF65-F5344CB8AC3E}">
        <p14:creationId xmlns:p14="http://schemas.microsoft.com/office/powerpoint/2010/main" val="15749804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750" y="0"/>
            <a:ext cx="7470124" cy="665308"/>
          </a:xfrm>
        </p:spPr>
        <p:txBody>
          <a:bodyPr lIns="0" tIns="0" rIns="0" bIns="0"/>
          <a:lstStyle/>
          <a:p>
            <a:r>
              <a:rPr lang="en-US" sz="2400" dirty="0">
                <a:solidFill>
                  <a:schemeClr val="accent1"/>
                </a:solidFill>
              </a:rPr>
              <a:t>Join us and lighten the load!</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608" y="627534"/>
            <a:ext cx="7180579" cy="4039076"/>
          </a:xfrm>
          <a:prstGeom prst="rect">
            <a:avLst/>
          </a:prstGeom>
        </p:spPr>
      </p:pic>
      <p:sp>
        <p:nvSpPr>
          <p:cNvPr id="3" name="Content Placeholder 2"/>
          <p:cNvSpPr>
            <a:spLocks noGrp="1"/>
          </p:cNvSpPr>
          <p:nvPr>
            <p:ph sz="half" idx="1"/>
          </p:nvPr>
        </p:nvSpPr>
        <p:spPr>
          <a:xfrm>
            <a:off x="450001" y="843558"/>
            <a:ext cx="7560000" cy="3645000"/>
          </a:xfrm>
        </p:spPr>
        <p:txBody>
          <a:bodyPr>
            <a:normAutofit/>
          </a:bodyPr>
          <a:lstStyle/>
          <a:p>
            <a:pPr>
              <a:buSzPct val="120000"/>
              <a:buBlip>
                <a:blip r:embed="rId4"/>
              </a:buBlip>
            </a:pPr>
            <a:endParaRPr lang="en-US" sz="1600" dirty="0" smtClean="0">
              <a:solidFill>
                <a:schemeClr val="accent1"/>
              </a:solidFill>
            </a:endParaRPr>
          </a:p>
          <a:p>
            <a:pPr>
              <a:buSzPct val="120000"/>
              <a:buBlip>
                <a:blip r:embed="rId4"/>
              </a:buBlip>
            </a:pPr>
            <a:endParaRPr lang="en-US" sz="500" dirty="0">
              <a:solidFill>
                <a:schemeClr val="accent1"/>
              </a:solidFill>
            </a:endParaRPr>
          </a:p>
          <a:p>
            <a:pPr>
              <a:buSzPct val="120000"/>
              <a:buBlip>
                <a:blip r:embed="rId4"/>
              </a:buBlip>
            </a:pPr>
            <a:r>
              <a:rPr lang="en-US" sz="1600" dirty="0" smtClean="0">
                <a:solidFill>
                  <a:schemeClr val="accent1"/>
                </a:solidFill>
              </a:rPr>
              <a:t>Find </a:t>
            </a:r>
            <a:r>
              <a:rPr lang="en-US" sz="1600" dirty="0">
                <a:solidFill>
                  <a:schemeClr val="accent1"/>
                </a:solidFill>
              </a:rPr>
              <a:t>out more on the campaign website:</a:t>
            </a:r>
          </a:p>
          <a:p>
            <a:pPr marL="189000" lvl="1" indent="0">
              <a:buSzPct val="120000"/>
              <a:buNone/>
            </a:pPr>
            <a:r>
              <a:rPr lang="en-US" sz="1600" b="1" dirty="0" smtClean="0">
                <a:solidFill>
                  <a:schemeClr val="accent1"/>
                </a:solidFill>
                <a:hlinkClick r:id="rId5"/>
              </a:rPr>
              <a:t>healthy-workplaces.eu</a:t>
            </a:r>
            <a:endParaRPr lang="en-US" sz="1600" b="1" dirty="0">
              <a:solidFill>
                <a:schemeClr val="accent1"/>
              </a:solidFill>
            </a:endParaRPr>
          </a:p>
          <a:p>
            <a:pPr lvl="1">
              <a:buSzPct val="120000"/>
              <a:buBlip>
                <a:blip r:embed="rId4"/>
              </a:buBlip>
            </a:pPr>
            <a:endParaRPr lang="en-US" sz="1600" dirty="0">
              <a:solidFill>
                <a:schemeClr val="accent1"/>
              </a:solidFill>
            </a:endParaRPr>
          </a:p>
          <a:p>
            <a:pPr>
              <a:buSzPct val="120000"/>
              <a:buBlip>
                <a:blip r:embed="rId4"/>
              </a:buBlip>
            </a:pPr>
            <a:r>
              <a:rPr lang="en-US" sz="1600" dirty="0">
                <a:solidFill>
                  <a:schemeClr val="accent1"/>
                </a:solidFill>
              </a:rPr>
              <a:t>Subscribe to our campaign newsletter:</a:t>
            </a:r>
          </a:p>
          <a:p>
            <a:pPr marL="189000" lvl="1" indent="0">
              <a:buSzPct val="120000"/>
              <a:buNone/>
            </a:pPr>
            <a:r>
              <a:rPr lang="es-ES" sz="1600" b="1" u="sng" dirty="0">
                <a:solidFill>
                  <a:schemeClr val="accent1"/>
                </a:solidFill>
                <a:hlinkClick r:id="rId6">
                  <a:extLst>
                    <a:ext uri="{A12FA001-AC4F-418D-AE19-62706E023703}">
                      <ahyp:hlinkClr xmlns:ahyp="http://schemas.microsoft.com/office/drawing/2018/hyperlinkcolor" xmlns="" val="tx"/>
                    </a:ext>
                  </a:extLst>
                </a:hlinkClick>
              </a:rPr>
              <a:t>https://healthy-workplaces.eu/en/healthy-workplaces-newsletter</a:t>
            </a:r>
            <a:endParaRPr lang="es-ES" sz="1600" b="1" dirty="0">
              <a:solidFill>
                <a:schemeClr val="accent1"/>
              </a:solidFill>
            </a:endParaRPr>
          </a:p>
          <a:p>
            <a:pPr lvl="1">
              <a:buSzPct val="120000"/>
              <a:buBlip>
                <a:blip r:embed="rId4"/>
              </a:buBlip>
            </a:pPr>
            <a:endParaRPr lang="en-US" sz="1600" b="1" dirty="0">
              <a:solidFill>
                <a:schemeClr val="accent1"/>
              </a:solidFill>
            </a:endParaRPr>
          </a:p>
          <a:p>
            <a:pPr>
              <a:buSzPct val="120000"/>
              <a:buBlip>
                <a:blip r:embed="rId4"/>
              </a:buBlip>
            </a:pPr>
            <a:endParaRPr lang="en-US" sz="500" dirty="0" smtClean="0">
              <a:solidFill>
                <a:schemeClr val="accent1"/>
              </a:solidFill>
            </a:endParaRPr>
          </a:p>
          <a:p>
            <a:pPr marL="0" indent="0">
              <a:buSzPct val="120000"/>
              <a:buNone/>
            </a:pPr>
            <a:endParaRPr lang="en-US" sz="800" dirty="0" smtClean="0">
              <a:solidFill>
                <a:schemeClr val="accent1"/>
              </a:solidFill>
            </a:endParaRPr>
          </a:p>
          <a:p>
            <a:pPr marL="0" indent="0">
              <a:buSzPct val="120000"/>
              <a:buNone/>
            </a:pPr>
            <a:endParaRPr lang="en-US" sz="800" dirty="0" smtClean="0">
              <a:solidFill>
                <a:schemeClr val="accent1"/>
              </a:solidFill>
            </a:endParaRPr>
          </a:p>
          <a:p>
            <a:pPr>
              <a:buSzPct val="120000"/>
              <a:buBlip>
                <a:blip r:embed="rId4"/>
              </a:buBlip>
            </a:pPr>
            <a:r>
              <a:rPr lang="en-US" sz="1600" dirty="0" smtClean="0">
                <a:solidFill>
                  <a:schemeClr val="accent1"/>
                </a:solidFill>
              </a:rPr>
              <a:t>Keep </a:t>
            </a:r>
            <a:r>
              <a:rPr lang="en-US" sz="1600" dirty="0">
                <a:solidFill>
                  <a:schemeClr val="accent1"/>
                </a:solidFill>
              </a:rPr>
              <a:t>up to date with activities and events </a:t>
            </a:r>
            <a:r>
              <a:rPr lang="en-US" sz="1600" dirty="0" smtClean="0">
                <a:solidFill>
                  <a:schemeClr val="accent1"/>
                </a:solidFill>
              </a:rPr>
              <a:t>through </a:t>
            </a:r>
            <a:r>
              <a:rPr lang="en-US" sz="1600" dirty="0">
                <a:solidFill>
                  <a:schemeClr val="accent1"/>
                </a:solidFill>
              </a:rPr>
              <a:t>social media:</a:t>
            </a:r>
          </a:p>
          <a:p>
            <a:pPr marL="0" indent="0">
              <a:buSzPct val="120000"/>
              <a:buNone/>
            </a:pPr>
            <a:endParaRPr lang="en-US" sz="1600" dirty="0">
              <a:solidFill>
                <a:schemeClr val="accent1"/>
              </a:solidFill>
            </a:endParaRPr>
          </a:p>
          <a:p>
            <a:pPr marL="0" indent="0">
              <a:buSzPct val="120000"/>
              <a:buNone/>
            </a:pPr>
            <a:endParaRPr lang="en-US" sz="1600" dirty="0">
              <a:solidFill>
                <a:schemeClr val="accent1"/>
              </a:solidFill>
            </a:endParaRPr>
          </a:p>
        </p:txBody>
      </p:sp>
      <p:pic>
        <p:nvPicPr>
          <p:cNvPr id="6" name="Picture 14" descr="https://g.twimg.com/Twitter_logo_blue.png">
            <a:hlinkClick r:id="rId7"/>
            <a:extLst>
              <a:ext uri="{FF2B5EF4-FFF2-40B4-BE49-F238E27FC236}">
                <a16:creationId xmlns:a16="http://schemas.microsoft.com/office/drawing/2014/main" id="{D3E089A8-B42F-BE4F-A861-7BCC1F2CB12D}"/>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866464" y="2931790"/>
            <a:ext cx="354287" cy="28803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6" descr="https://fbcdn-sphotos-b-a.akamaihd.net/hphotos-ak-xap1/t31.0-8/1271084_10152203108461729_809245696_o.png?dl=1">
            <a:hlinkClick r:id="rId9"/>
            <a:extLst>
              <a:ext uri="{FF2B5EF4-FFF2-40B4-BE49-F238E27FC236}">
                <a16:creationId xmlns:a16="http://schemas.microsoft.com/office/drawing/2014/main" id="{58B762EE-C070-0F4F-B862-66BE1D7E685D}"/>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397895" y="2931790"/>
            <a:ext cx="288032" cy="28803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descr="https://lh4.googleusercontent.com/9Difi9bypu9-FoUsfFWpX6odYLLjXQk_q0aPxZBSFynecMOSLoKRKWRWIfZdXRGOdXMZCahrLBG6vWrwIeT-A26iDjTucgFVCP0Fuzr79BHW5kLJ3sw">
            <a:hlinkClick r:id="rId11"/>
            <a:extLst>
              <a:ext uri="{FF2B5EF4-FFF2-40B4-BE49-F238E27FC236}">
                <a16:creationId xmlns:a16="http://schemas.microsoft.com/office/drawing/2014/main" id="{DE27942B-F58C-0648-B346-E78565C2BD2A}"/>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863071" y="2931790"/>
            <a:ext cx="288032" cy="28803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8" descr="http://cincoaescomunicacion.com/wp-content/uploads/2013/11/linkedin-3.jpg">
            <a:hlinkClick r:id="rId13"/>
            <a:extLst>
              <a:ext uri="{FF2B5EF4-FFF2-40B4-BE49-F238E27FC236}">
                <a16:creationId xmlns:a16="http://schemas.microsoft.com/office/drawing/2014/main" id="{C9029C70-40FF-9445-8577-70D817EA75C0}"/>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2328247" y="2931790"/>
            <a:ext cx="288032" cy="28803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915816" y="2912045"/>
            <a:ext cx="2183611" cy="307777"/>
          </a:xfrm>
          <a:prstGeom prst="rect">
            <a:avLst/>
          </a:prstGeom>
        </p:spPr>
        <p:txBody>
          <a:bodyPr wrap="none">
            <a:spAutoFit/>
          </a:bodyPr>
          <a:lstStyle/>
          <a:p>
            <a:r>
              <a:rPr lang="en-GB" sz="1400" b="1" dirty="0">
                <a:solidFill>
                  <a:srgbClr val="ACC700"/>
                </a:solidFill>
              </a:rPr>
              <a:t>#</a:t>
            </a:r>
            <a:r>
              <a:rPr lang="en-GB" sz="1400" b="1" dirty="0" err="1">
                <a:solidFill>
                  <a:srgbClr val="ACC700"/>
                </a:solidFill>
              </a:rPr>
              <a:t>EUhealthyworkplaces</a:t>
            </a:r>
            <a:r>
              <a:rPr lang="en-GB" sz="1400" b="1" dirty="0">
                <a:solidFill>
                  <a:srgbClr val="ACC700"/>
                </a:solidFill>
              </a:rPr>
              <a:t> </a:t>
            </a:r>
          </a:p>
        </p:txBody>
      </p:sp>
    </p:spTree>
    <p:extLst>
      <p:ext uri="{BB962C8B-B14F-4D97-AF65-F5344CB8AC3E}">
        <p14:creationId xmlns:p14="http://schemas.microsoft.com/office/powerpoint/2010/main" val="28825318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520" y="3261138"/>
            <a:ext cx="9433048" cy="554885"/>
          </a:xfrm>
          <a:prstGeom prst="rect">
            <a:avLst/>
          </a:prstGeom>
        </p:spPr>
      </p:pic>
      <p:sp>
        <p:nvSpPr>
          <p:cNvPr id="2" name="Title 1"/>
          <p:cNvSpPr>
            <a:spLocks noGrp="1"/>
          </p:cNvSpPr>
          <p:nvPr>
            <p:ph type="title"/>
          </p:nvPr>
        </p:nvSpPr>
        <p:spPr>
          <a:xfrm>
            <a:off x="611560" y="110013"/>
            <a:ext cx="7560840" cy="432267"/>
          </a:xfrm>
        </p:spPr>
        <p:txBody>
          <a:bodyPr vert="horz" lIns="0" tIns="0" rIns="0" bIns="0" rtlCol="0" anchor="ctr" anchorCtr="0">
            <a:noAutofit/>
          </a:bodyPr>
          <a:lstStyle/>
          <a:p>
            <a:pPr>
              <a:spcBef>
                <a:spcPct val="0"/>
              </a:spcBef>
            </a:pPr>
            <a:r>
              <a:rPr lang="en-GB" sz="2400" dirty="0"/>
              <a:t>Rheumatic and chronic musculoskeletal conditions</a:t>
            </a:r>
          </a:p>
        </p:txBody>
      </p:sp>
      <p:sp>
        <p:nvSpPr>
          <p:cNvPr id="3" name="Text Placeholder 2"/>
          <p:cNvSpPr>
            <a:spLocks noGrp="1"/>
          </p:cNvSpPr>
          <p:nvPr>
            <p:ph type="body" idx="1"/>
          </p:nvPr>
        </p:nvSpPr>
        <p:spPr>
          <a:xfrm>
            <a:off x="578906" y="937422"/>
            <a:ext cx="6225342" cy="2016224"/>
          </a:xfrm>
        </p:spPr>
        <p:txBody>
          <a:bodyPr anchor="ctr">
            <a:noAutofit/>
          </a:bodyPr>
          <a:lstStyle/>
          <a:p>
            <a:pPr marL="0" indent="0">
              <a:spcBef>
                <a:spcPts val="338"/>
              </a:spcBef>
              <a:buSzPct val="95000"/>
              <a:buNone/>
            </a:pPr>
            <a:r>
              <a:rPr lang="en-US" sz="2000" b="0" dirty="0">
                <a:sym typeface="Lato Light"/>
              </a:rPr>
              <a:t>Are long-term, chronic problems affecting</a:t>
            </a:r>
          </a:p>
          <a:p>
            <a:pPr marL="342900" lvl="1" indent="-342900">
              <a:spcBef>
                <a:spcPts val="338"/>
              </a:spcBef>
              <a:buClr>
                <a:schemeClr val="tx2"/>
              </a:buClr>
              <a:buSzPct val="95000"/>
            </a:pPr>
            <a:r>
              <a:rPr lang="en-US" sz="2000" dirty="0" smtClean="0">
                <a:solidFill>
                  <a:schemeClr val="tx2"/>
                </a:solidFill>
                <a:sym typeface="Lato Light"/>
              </a:rPr>
              <a:t>Muscles</a:t>
            </a:r>
            <a:r>
              <a:rPr lang="en-US" sz="2000" dirty="0">
                <a:solidFill>
                  <a:schemeClr val="tx2"/>
                </a:solidFill>
                <a:sym typeface="Lato Light"/>
              </a:rPr>
              <a:t>, bones, joints, tendons and the tissues that connect them </a:t>
            </a:r>
          </a:p>
          <a:p>
            <a:pPr marL="357188" indent="-214313">
              <a:lnSpc>
                <a:spcPct val="150000"/>
              </a:lnSpc>
              <a:buClr>
                <a:srgbClr val="003399"/>
              </a:buClr>
              <a:buSzPts val="600"/>
            </a:pPr>
            <a:endParaRPr lang="en-GB" sz="20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5496" y="3108033"/>
            <a:ext cx="1260000" cy="12600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2086" y="2669860"/>
            <a:ext cx="1260000" cy="1260000"/>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8906" y="2669860"/>
            <a:ext cx="1260000" cy="1260000"/>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76371" y="3108033"/>
            <a:ext cx="1260000" cy="1260000"/>
          </a:xfrm>
          <a:prstGeom prst="rect">
            <a:avLst/>
          </a:prstGeom>
        </p:spPr>
      </p:pic>
    </p:spTree>
    <p:extLst>
      <p:ext uri="{BB962C8B-B14F-4D97-AF65-F5344CB8AC3E}">
        <p14:creationId xmlns:p14="http://schemas.microsoft.com/office/powerpoint/2010/main" val="2451271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0013"/>
            <a:ext cx="7560840" cy="432267"/>
          </a:xfrm>
        </p:spPr>
        <p:txBody>
          <a:bodyPr vert="horz" lIns="0" tIns="0" rIns="0" bIns="0" rtlCol="0" anchor="ctr" anchorCtr="0">
            <a:noAutofit/>
          </a:bodyPr>
          <a:lstStyle/>
          <a:p>
            <a:pPr>
              <a:spcBef>
                <a:spcPct val="0"/>
              </a:spcBef>
            </a:pPr>
            <a:r>
              <a:rPr lang="en-GB" sz="2400" dirty="0"/>
              <a:t>Rheumatic and chronic musculoskeletal conditions</a:t>
            </a:r>
          </a:p>
        </p:txBody>
      </p:sp>
      <p:sp>
        <p:nvSpPr>
          <p:cNvPr id="3" name="Text Placeholder 2"/>
          <p:cNvSpPr>
            <a:spLocks noGrp="1"/>
          </p:cNvSpPr>
          <p:nvPr>
            <p:ph type="body" idx="1"/>
          </p:nvPr>
        </p:nvSpPr>
        <p:spPr>
          <a:xfrm>
            <a:off x="611560" y="987574"/>
            <a:ext cx="4752528" cy="3744416"/>
          </a:xfrm>
        </p:spPr>
        <p:txBody>
          <a:bodyPr anchor="ctr">
            <a:noAutofit/>
          </a:bodyPr>
          <a:lstStyle/>
          <a:p>
            <a:pPr marL="0" indent="0">
              <a:spcBef>
                <a:spcPts val="338"/>
              </a:spcBef>
              <a:buSzPct val="95000"/>
              <a:buNone/>
            </a:pPr>
            <a:r>
              <a:rPr lang="en-US" sz="2000" b="0" dirty="0">
                <a:sym typeface="Lato Light"/>
              </a:rPr>
              <a:t>They include</a:t>
            </a:r>
          </a:p>
          <a:p>
            <a:pPr marL="342900" lvl="1" indent="-342900">
              <a:spcBef>
                <a:spcPts val="338"/>
              </a:spcBef>
              <a:buClr>
                <a:schemeClr val="tx2"/>
              </a:buClr>
              <a:buSzPct val="95000"/>
            </a:pPr>
            <a:r>
              <a:rPr lang="en-US" sz="2000" dirty="0">
                <a:solidFill>
                  <a:schemeClr val="tx2"/>
                </a:solidFill>
                <a:sym typeface="Lato Light"/>
              </a:rPr>
              <a:t>Rheumatism, arthritis, osteoarthritis, osteoporosis, fibromyalgia, gout, sciatica…</a:t>
            </a:r>
          </a:p>
          <a:p>
            <a:pPr marL="342900" lvl="1" indent="-342900">
              <a:spcBef>
                <a:spcPts val="338"/>
              </a:spcBef>
              <a:buClr>
                <a:schemeClr val="tx2"/>
              </a:buClr>
              <a:buSzPct val="95000"/>
            </a:pPr>
            <a:r>
              <a:rPr lang="en-US" sz="2000" dirty="0">
                <a:solidFill>
                  <a:schemeClr val="tx2"/>
                </a:solidFill>
                <a:sym typeface="Lato Light"/>
              </a:rPr>
              <a:t>Disorders without a precise cause (back pain, shoulder pain etc.)</a:t>
            </a:r>
          </a:p>
          <a:p>
            <a:pPr marL="357188" indent="-214313">
              <a:lnSpc>
                <a:spcPct val="150000"/>
              </a:lnSpc>
              <a:buClr>
                <a:srgbClr val="003399"/>
              </a:buClr>
              <a:buSzPts val="600"/>
            </a:pPr>
            <a:endParaRPr lang="en-GB" sz="2000" dirty="0"/>
          </a:p>
        </p:txBody>
      </p:sp>
      <p:grpSp>
        <p:nvGrpSpPr>
          <p:cNvPr id="5" name="Group 4"/>
          <p:cNvGrpSpPr/>
          <p:nvPr/>
        </p:nvGrpSpPr>
        <p:grpSpPr>
          <a:xfrm>
            <a:off x="5508104" y="915566"/>
            <a:ext cx="2295718" cy="3443578"/>
            <a:chOff x="5508104" y="915566"/>
            <a:chExt cx="2295718" cy="3443578"/>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08104" y="915566"/>
              <a:ext cx="2295718" cy="3443578"/>
            </a:xfrm>
            <a:prstGeom prst="rect">
              <a:avLst/>
            </a:prstGeom>
            <a:ln>
              <a:noFill/>
            </a:ln>
            <a:effectLst>
              <a:softEdge rad="112500"/>
            </a:effectLst>
          </p:spPr>
        </p:pic>
        <p:sp>
          <p:nvSpPr>
            <p:cNvPr id="7" name="CasellaDiTesto 13">
              <a:extLst>
                <a:ext uri="{FF2B5EF4-FFF2-40B4-BE49-F238E27FC236}">
                  <a16:creationId xmlns:a16="http://schemas.microsoft.com/office/drawing/2014/main" id="{EC00D3BC-E647-BD4A-BC0D-5B0D01FCAF74}"/>
                </a:ext>
              </a:extLst>
            </p:cNvPr>
            <p:cNvSpPr txBox="1"/>
            <p:nvPr/>
          </p:nvSpPr>
          <p:spPr>
            <a:xfrm rot="16200000">
              <a:off x="6773996" y="3322083"/>
              <a:ext cx="1721625" cy="76944"/>
            </a:xfrm>
            <a:prstGeom prst="rect">
              <a:avLst/>
            </a:prstGeom>
            <a:noFill/>
          </p:spPr>
          <p:txBody>
            <a:bodyPr wrap="none" lIns="0" tIns="0" rIns="0" bIns="0" rtlCol="0">
              <a:spAutoFit/>
            </a:bodyPr>
            <a:lstStyle/>
            <a:p>
              <a:pPr algn="ctr"/>
              <a:r>
                <a:rPr lang="it-IT" sz="500" b="1" dirty="0" smtClean="0">
                  <a:solidFill>
                    <a:schemeClr val="bg1"/>
                  </a:solidFill>
                </a:rPr>
                <a:t>© CC0 Creative Commons  (Pexels, Karolina Grabowska)</a:t>
              </a:r>
              <a:endParaRPr lang="it-IT" sz="500" b="1" dirty="0">
                <a:solidFill>
                  <a:schemeClr val="bg1"/>
                </a:solidFill>
              </a:endParaRPr>
            </a:p>
          </p:txBody>
        </p:sp>
      </p:grpSp>
    </p:spTree>
    <p:extLst>
      <p:ext uri="{BB962C8B-B14F-4D97-AF65-F5344CB8AC3E}">
        <p14:creationId xmlns:p14="http://schemas.microsoft.com/office/powerpoint/2010/main" val="3991723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0013"/>
            <a:ext cx="7560840" cy="432267"/>
          </a:xfrm>
        </p:spPr>
        <p:txBody>
          <a:bodyPr vert="horz" lIns="0" tIns="0" rIns="0" bIns="0" rtlCol="0" anchor="ctr" anchorCtr="0">
            <a:noAutofit/>
          </a:bodyPr>
          <a:lstStyle/>
          <a:p>
            <a:pPr>
              <a:spcBef>
                <a:spcPct val="0"/>
              </a:spcBef>
            </a:pPr>
            <a:r>
              <a:rPr lang="en-GB" sz="2400" dirty="0"/>
              <a:t>Rheumatic and chronic musculoskeletal conditions</a:t>
            </a:r>
          </a:p>
        </p:txBody>
      </p:sp>
      <p:sp>
        <p:nvSpPr>
          <p:cNvPr id="3" name="Text Placeholder 2"/>
          <p:cNvSpPr>
            <a:spLocks noGrp="1"/>
          </p:cNvSpPr>
          <p:nvPr>
            <p:ph type="body" idx="1"/>
          </p:nvPr>
        </p:nvSpPr>
        <p:spPr>
          <a:xfrm>
            <a:off x="611560" y="987574"/>
            <a:ext cx="5616624" cy="3744416"/>
          </a:xfrm>
        </p:spPr>
        <p:txBody>
          <a:bodyPr anchor="ctr">
            <a:noAutofit/>
          </a:bodyPr>
          <a:lstStyle/>
          <a:p>
            <a:pPr marL="0" indent="0">
              <a:spcBef>
                <a:spcPts val="338"/>
              </a:spcBef>
              <a:buSzPct val="95000"/>
              <a:buNone/>
            </a:pPr>
            <a:r>
              <a:rPr lang="en-US" sz="2000" b="0" dirty="0">
                <a:sym typeface="Lato Light"/>
              </a:rPr>
              <a:t>Conditions caused or aggravated by </a:t>
            </a:r>
            <a:r>
              <a:rPr lang="en-US" sz="2000" b="0" dirty="0" smtClean="0">
                <a:sym typeface="Lato Light"/>
              </a:rPr>
              <a:t>work a</a:t>
            </a:r>
            <a:r>
              <a:rPr lang="en-US" sz="2000" b="0" dirty="0" smtClean="0">
                <a:solidFill>
                  <a:schemeClr val="tx2"/>
                </a:solidFill>
                <a:sym typeface="Lato Light"/>
              </a:rPr>
              <a:t>re </a:t>
            </a:r>
            <a:r>
              <a:rPr lang="en-US" sz="2000" b="0" dirty="0">
                <a:solidFill>
                  <a:schemeClr val="tx2"/>
                </a:solidFill>
                <a:sym typeface="Lato Light"/>
              </a:rPr>
              <a:t>known as </a:t>
            </a:r>
            <a:r>
              <a:rPr lang="en-US" sz="2000" b="0" dirty="0">
                <a:solidFill>
                  <a:srgbClr val="ACC700"/>
                </a:solidFill>
                <a:sym typeface="Lato Light"/>
              </a:rPr>
              <a:t>work-related musculoskeletal disorders </a:t>
            </a:r>
            <a:r>
              <a:rPr lang="en-US" sz="2000" b="0" dirty="0">
                <a:solidFill>
                  <a:schemeClr val="tx2"/>
                </a:solidFill>
                <a:sym typeface="Lato Light"/>
              </a:rPr>
              <a:t>(</a:t>
            </a:r>
            <a:r>
              <a:rPr lang="en-US" sz="2000" b="0" dirty="0">
                <a:solidFill>
                  <a:srgbClr val="ACC700"/>
                </a:solidFill>
                <a:sym typeface="Lato Light"/>
              </a:rPr>
              <a:t>work-related MSDs</a:t>
            </a:r>
            <a:r>
              <a:rPr lang="en-US" sz="2000" b="0" dirty="0">
                <a:solidFill>
                  <a:schemeClr val="tx2"/>
                </a:solidFill>
                <a:sym typeface="Lato Light"/>
              </a:rPr>
              <a:t>)</a:t>
            </a:r>
          </a:p>
          <a:p>
            <a:pPr marL="357188" indent="-214313">
              <a:lnSpc>
                <a:spcPct val="150000"/>
              </a:lnSpc>
              <a:buClr>
                <a:srgbClr val="003399"/>
              </a:buClr>
              <a:buSzPts val="600"/>
            </a:pPr>
            <a:endParaRPr lang="en-GB" sz="20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9992" y="1203598"/>
            <a:ext cx="4473373" cy="4189234"/>
          </a:xfrm>
          <a:prstGeom prst="rect">
            <a:avLst/>
          </a:prstGeom>
        </p:spPr>
      </p:pic>
    </p:spTree>
    <p:extLst>
      <p:ext uri="{BB962C8B-B14F-4D97-AF65-F5344CB8AC3E}">
        <p14:creationId xmlns:p14="http://schemas.microsoft.com/office/powerpoint/2010/main" val="2551883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008" y="135000"/>
            <a:ext cx="7938424" cy="367200"/>
          </a:xfrm>
        </p:spPr>
        <p:txBody>
          <a:bodyPr/>
          <a:lstStyle/>
          <a:p>
            <a:r>
              <a:rPr lang="en-GB" sz="2400" dirty="0" smtClean="0"/>
              <a:t>What impact do chronic MSDs have on individuals?</a:t>
            </a:r>
            <a:endParaRPr lang="en-GB" sz="2400" dirty="0"/>
          </a:p>
        </p:txBody>
      </p:sp>
      <p:sp>
        <p:nvSpPr>
          <p:cNvPr id="3" name="Text Placeholder 2"/>
          <p:cNvSpPr>
            <a:spLocks noGrp="1"/>
          </p:cNvSpPr>
          <p:nvPr>
            <p:ph sz="half" idx="1"/>
          </p:nvPr>
        </p:nvSpPr>
        <p:spPr>
          <a:xfrm>
            <a:off x="984955" y="1357569"/>
            <a:ext cx="7475477" cy="1934261"/>
          </a:xfrm>
        </p:spPr>
        <p:txBody>
          <a:bodyPr>
            <a:noAutofit/>
          </a:bodyPr>
          <a:lstStyle/>
          <a:p>
            <a:pPr marL="0" indent="0">
              <a:buNone/>
            </a:pPr>
            <a:r>
              <a:rPr lang="en-GB" sz="2000" dirty="0"/>
              <a:t>Difficulty doing some tasks</a:t>
            </a:r>
          </a:p>
          <a:p>
            <a:pPr marL="0" indent="0">
              <a:buNone/>
            </a:pPr>
            <a:r>
              <a:rPr lang="en-GB" sz="2000" b="0" dirty="0"/>
              <a:t>Can</a:t>
            </a:r>
            <a:r>
              <a:rPr lang="en-GB" sz="2000" dirty="0"/>
              <a:t> limit </a:t>
            </a:r>
            <a:r>
              <a:rPr lang="en-GB" sz="2000" b="0" dirty="0"/>
              <a:t>everyday chores, work and leisure </a:t>
            </a:r>
            <a:r>
              <a:rPr lang="en-GB" sz="2000" dirty="0"/>
              <a:t>activities</a:t>
            </a:r>
          </a:p>
          <a:p>
            <a:pPr marL="0" indent="0">
              <a:buNone/>
            </a:pPr>
            <a:r>
              <a:rPr lang="en-GB" sz="2000" b="0" dirty="0"/>
              <a:t>Often</a:t>
            </a:r>
            <a:r>
              <a:rPr lang="en-GB" sz="2000" dirty="0"/>
              <a:t> stiffness</a:t>
            </a:r>
          </a:p>
          <a:p>
            <a:pPr marL="0" indent="0">
              <a:buNone/>
            </a:pPr>
            <a:r>
              <a:rPr lang="en-GB" sz="2000" dirty="0"/>
              <a:t>Tiredness</a:t>
            </a:r>
            <a:r>
              <a:rPr lang="en-GB" sz="2000" b="0" dirty="0"/>
              <a:t> and </a:t>
            </a:r>
            <a:r>
              <a:rPr lang="en-GB" sz="2000" dirty="0"/>
              <a:t>fatigue</a:t>
            </a:r>
            <a:r>
              <a:rPr lang="en-GB" sz="2000" b="0" dirty="0"/>
              <a:t> if sleep is disturbed</a:t>
            </a:r>
          </a:p>
          <a:p>
            <a:pPr marL="0" indent="0">
              <a:buNone/>
            </a:pPr>
            <a:r>
              <a:rPr lang="en-GB" sz="2000" b="0" dirty="0"/>
              <a:t>Pain is </a:t>
            </a:r>
            <a:r>
              <a:rPr lang="en-GB" sz="2000" dirty="0"/>
              <a:t>not visible</a:t>
            </a:r>
          </a:p>
          <a:p>
            <a:pPr marL="85725" indent="0">
              <a:buNone/>
            </a:pPr>
            <a:endParaRPr lang="en-GB" sz="1700" dirty="0" smtClean="0"/>
          </a:p>
          <a:p>
            <a:pPr marL="0" indent="0">
              <a:buNone/>
            </a:pPr>
            <a:endParaRPr lang="en-GB" sz="1700" dirty="0"/>
          </a:p>
        </p:txBody>
      </p:sp>
      <p:pic>
        <p:nvPicPr>
          <p:cNvPr id="4" name="Picture 3"/>
          <p:cNvPicPr>
            <a:picLocks noChangeAspect="1"/>
          </p:cNvPicPr>
          <p:nvPr/>
        </p:nvPicPr>
        <p:blipFill>
          <a:blip r:embed="rId2"/>
          <a:stretch>
            <a:fillRect/>
          </a:stretch>
        </p:blipFill>
        <p:spPr>
          <a:xfrm rot="10800000" flipV="1">
            <a:off x="607718" y="2415942"/>
            <a:ext cx="288000" cy="288000"/>
          </a:xfrm>
          <a:prstGeom prst="rect">
            <a:avLst/>
          </a:prstGeom>
          <a:solidFill>
            <a:srgbClr val="ACC700"/>
          </a:solidFill>
          <a:ln>
            <a:noFill/>
          </a:ln>
        </p:spPr>
        <p:style>
          <a:lnRef idx="2">
            <a:schemeClr val="accent6"/>
          </a:lnRef>
          <a:fillRef idx="1">
            <a:schemeClr val="lt1"/>
          </a:fillRef>
          <a:effectRef idx="0">
            <a:schemeClr val="accent6"/>
          </a:effectRef>
          <a:fontRef idx="minor">
            <a:schemeClr val="dk1"/>
          </a:fontRef>
        </p:style>
      </p:pic>
      <p:pic>
        <p:nvPicPr>
          <p:cNvPr id="5" name="Picture 4"/>
          <p:cNvPicPr>
            <a:picLocks noChangeAspect="1"/>
          </p:cNvPicPr>
          <p:nvPr/>
        </p:nvPicPr>
        <p:blipFill>
          <a:blip r:embed="rId3"/>
          <a:stretch>
            <a:fillRect/>
          </a:stretch>
        </p:blipFill>
        <p:spPr>
          <a:xfrm>
            <a:off x="607718" y="2771055"/>
            <a:ext cx="288000" cy="288000"/>
          </a:xfrm>
          <a:prstGeom prst="rect">
            <a:avLst/>
          </a:prstGeom>
          <a:solidFill>
            <a:schemeClr val="accent2"/>
          </a:solidFill>
        </p:spPr>
      </p:pic>
      <p:pic>
        <p:nvPicPr>
          <p:cNvPr id="7" name="Picture 6"/>
          <p:cNvPicPr>
            <a:picLocks noChangeAspect="1"/>
          </p:cNvPicPr>
          <p:nvPr/>
        </p:nvPicPr>
        <p:blipFill>
          <a:blip r:embed="rId4"/>
          <a:stretch>
            <a:fillRect/>
          </a:stretch>
        </p:blipFill>
        <p:spPr>
          <a:xfrm>
            <a:off x="607718" y="1387692"/>
            <a:ext cx="288000" cy="278712"/>
          </a:xfrm>
          <a:prstGeom prst="rect">
            <a:avLst/>
          </a:prstGeom>
          <a:solidFill>
            <a:schemeClr val="accent2"/>
          </a:solidFill>
          <a:ln w="19050">
            <a:noFill/>
          </a:ln>
        </p:spPr>
        <p:style>
          <a:lnRef idx="2">
            <a:schemeClr val="accent2"/>
          </a:lnRef>
          <a:fillRef idx="1">
            <a:schemeClr val="lt1"/>
          </a:fillRef>
          <a:effectRef idx="0">
            <a:schemeClr val="accent2"/>
          </a:effectRef>
          <a:fontRef idx="minor">
            <a:schemeClr val="dk1"/>
          </a:fontRef>
        </p:style>
      </p:pic>
      <p:pic>
        <p:nvPicPr>
          <p:cNvPr id="8" name="Picture 7"/>
          <p:cNvPicPr>
            <a:picLocks noChangeAspect="1"/>
          </p:cNvPicPr>
          <p:nvPr/>
        </p:nvPicPr>
        <p:blipFill>
          <a:blip r:embed="rId5"/>
          <a:stretch>
            <a:fillRect/>
          </a:stretch>
        </p:blipFill>
        <p:spPr>
          <a:xfrm>
            <a:off x="611560" y="2067694"/>
            <a:ext cx="288000" cy="288000"/>
          </a:xfrm>
          <a:prstGeom prst="rect">
            <a:avLst/>
          </a:prstGeom>
          <a:solidFill>
            <a:srgbClr val="ACC700"/>
          </a:solidFill>
          <a:ln w="12700">
            <a:noFill/>
          </a:ln>
        </p:spPr>
        <p:style>
          <a:lnRef idx="2">
            <a:schemeClr val="accent2"/>
          </a:lnRef>
          <a:fillRef idx="1">
            <a:schemeClr val="lt1"/>
          </a:fillRef>
          <a:effectRef idx="0">
            <a:schemeClr val="accent2"/>
          </a:effectRef>
          <a:fontRef idx="minor">
            <a:schemeClr val="dk1"/>
          </a:fontRef>
        </p:style>
      </p:pic>
      <p:pic>
        <p:nvPicPr>
          <p:cNvPr id="9" name="Picture 8"/>
          <p:cNvPicPr>
            <a:picLocks noChangeAspect="1"/>
          </p:cNvPicPr>
          <p:nvPr/>
        </p:nvPicPr>
        <p:blipFill>
          <a:blip r:embed="rId6"/>
          <a:stretch>
            <a:fillRect/>
          </a:stretch>
        </p:blipFill>
        <p:spPr>
          <a:xfrm>
            <a:off x="607718" y="1723049"/>
            <a:ext cx="288000" cy="288000"/>
          </a:xfrm>
          <a:prstGeom prst="rect">
            <a:avLst/>
          </a:prstGeom>
          <a:solidFill>
            <a:srgbClr val="ACC700"/>
          </a:solidFill>
          <a:ln>
            <a:noFill/>
          </a:ln>
        </p:spPr>
        <p:style>
          <a:lnRef idx="2">
            <a:schemeClr val="accent6"/>
          </a:lnRef>
          <a:fillRef idx="1">
            <a:schemeClr val="lt1"/>
          </a:fillRef>
          <a:effectRef idx="0">
            <a:schemeClr val="accent6"/>
          </a:effectRef>
          <a:fontRef idx="minor">
            <a:schemeClr val="dk1"/>
          </a:fontRef>
        </p:style>
      </p:pic>
    </p:spTree>
    <p:extLst>
      <p:ext uri="{BB962C8B-B14F-4D97-AF65-F5344CB8AC3E}">
        <p14:creationId xmlns:p14="http://schemas.microsoft.com/office/powerpoint/2010/main" val="278320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008" y="135000"/>
            <a:ext cx="7938424" cy="367200"/>
          </a:xfrm>
        </p:spPr>
        <p:txBody>
          <a:bodyPr/>
          <a:lstStyle/>
          <a:p>
            <a:r>
              <a:rPr lang="en-GB" sz="2400" dirty="0" smtClean="0"/>
              <a:t>What impact do chronic MSDs have on individuals?</a:t>
            </a:r>
            <a:endParaRPr lang="en-GB" sz="2400" dirty="0"/>
          </a:p>
        </p:txBody>
      </p:sp>
      <p:sp>
        <p:nvSpPr>
          <p:cNvPr id="3" name="Text Placeholder 2"/>
          <p:cNvSpPr>
            <a:spLocks noGrp="1"/>
          </p:cNvSpPr>
          <p:nvPr>
            <p:ph sz="half" idx="1"/>
          </p:nvPr>
        </p:nvSpPr>
        <p:spPr>
          <a:xfrm>
            <a:off x="984955" y="1357569"/>
            <a:ext cx="7475477" cy="2366309"/>
          </a:xfrm>
        </p:spPr>
        <p:txBody>
          <a:bodyPr>
            <a:noAutofit/>
          </a:bodyPr>
          <a:lstStyle/>
          <a:p>
            <a:pPr marL="0" indent="0">
              <a:buNone/>
            </a:pPr>
            <a:r>
              <a:rPr lang="en-GB" sz="2000" b="0" dirty="0" smtClean="0"/>
              <a:t>Less severe pain may still be </a:t>
            </a:r>
            <a:r>
              <a:rPr lang="en-GB" sz="2000" dirty="0" smtClean="0"/>
              <a:t>persistent</a:t>
            </a:r>
            <a:r>
              <a:rPr lang="en-GB" sz="2000" b="0" dirty="0" smtClean="0"/>
              <a:t> and </a:t>
            </a:r>
            <a:r>
              <a:rPr lang="en-GB" sz="2000" dirty="0" smtClean="0"/>
              <a:t>wearing</a:t>
            </a:r>
          </a:p>
          <a:p>
            <a:pPr marL="0" indent="0">
              <a:buNone/>
            </a:pPr>
            <a:r>
              <a:rPr lang="en-GB" sz="2000" b="0" dirty="0" smtClean="0"/>
              <a:t>Pain can be </a:t>
            </a:r>
            <a:r>
              <a:rPr lang="en-GB" sz="2000" dirty="0" smtClean="0"/>
              <a:t>unpredictable</a:t>
            </a:r>
            <a:r>
              <a:rPr lang="en-GB" sz="2000" b="0" dirty="0" smtClean="0"/>
              <a:t> and some conditions are variable, with flare-ups, meaning good and bad days</a:t>
            </a:r>
          </a:p>
          <a:p>
            <a:pPr marL="0" indent="0">
              <a:buNone/>
            </a:pPr>
            <a:r>
              <a:rPr lang="en-GB" sz="2000" b="0" dirty="0" smtClean="0"/>
              <a:t>The sufferer is frustrated by </a:t>
            </a:r>
            <a:r>
              <a:rPr lang="en-GB" sz="2000" dirty="0" smtClean="0"/>
              <a:t>disbelief of others</a:t>
            </a:r>
          </a:p>
          <a:p>
            <a:pPr marL="0" indent="0">
              <a:buNone/>
            </a:pPr>
            <a:r>
              <a:rPr lang="en-GB" sz="2000" dirty="0" smtClean="0"/>
              <a:t>Fear</a:t>
            </a:r>
            <a:r>
              <a:rPr lang="en-GB" sz="2000" b="0" dirty="0" smtClean="0"/>
              <a:t> about the future: Will it get worse? Will I lose my job?</a:t>
            </a:r>
          </a:p>
          <a:p>
            <a:pPr marL="0" indent="0">
              <a:buNone/>
            </a:pPr>
            <a:r>
              <a:rPr lang="en-GB" sz="2000" dirty="0" smtClean="0"/>
              <a:t>Stress</a:t>
            </a:r>
            <a:r>
              <a:rPr lang="en-GB" sz="2000" b="0" dirty="0" smtClean="0"/>
              <a:t>, anxiety or depression make it harder to ignore the pain</a:t>
            </a:r>
          </a:p>
          <a:p>
            <a:pPr marL="85725" indent="0">
              <a:buNone/>
            </a:pPr>
            <a:endParaRPr lang="en-GB" sz="1700" dirty="0" smtClean="0"/>
          </a:p>
          <a:p>
            <a:pPr marL="0" indent="0">
              <a:buNone/>
            </a:pPr>
            <a:endParaRPr lang="en-GB" sz="1700" dirty="0"/>
          </a:p>
        </p:txBody>
      </p:sp>
      <p:pic>
        <p:nvPicPr>
          <p:cNvPr id="6" name="Picture 5"/>
          <p:cNvPicPr>
            <a:picLocks noChangeAspect="1"/>
          </p:cNvPicPr>
          <p:nvPr/>
        </p:nvPicPr>
        <p:blipFill>
          <a:blip r:embed="rId2"/>
          <a:stretch>
            <a:fillRect/>
          </a:stretch>
        </p:blipFill>
        <p:spPr>
          <a:xfrm>
            <a:off x="617935" y="2367245"/>
            <a:ext cx="288000" cy="288000"/>
          </a:xfrm>
          <a:prstGeom prst="rect">
            <a:avLst/>
          </a:prstGeom>
          <a:solidFill>
            <a:schemeClr val="accent2"/>
          </a:solidFill>
        </p:spPr>
      </p:pic>
      <p:pic>
        <p:nvPicPr>
          <p:cNvPr id="10" name="Picture 9"/>
          <p:cNvPicPr>
            <a:picLocks noChangeAspect="1"/>
          </p:cNvPicPr>
          <p:nvPr/>
        </p:nvPicPr>
        <p:blipFill>
          <a:blip r:embed="rId3"/>
          <a:stretch>
            <a:fillRect/>
          </a:stretch>
        </p:blipFill>
        <p:spPr>
          <a:xfrm>
            <a:off x="607718" y="2725148"/>
            <a:ext cx="288000" cy="288000"/>
          </a:xfrm>
          <a:prstGeom prst="rect">
            <a:avLst/>
          </a:prstGeom>
          <a:solidFill>
            <a:schemeClr val="accent2"/>
          </a:solidFill>
        </p:spPr>
      </p:pic>
      <p:pic>
        <p:nvPicPr>
          <p:cNvPr id="12" name="Picture 11"/>
          <p:cNvPicPr>
            <a:picLocks noChangeAspect="1"/>
          </p:cNvPicPr>
          <p:nvPr/>
        </p:nvPicPr>
        <p:blipFill>
          <a:blip r:embed="rId4"/>
          <a:stretch>
            <a:fillRect/>
          </a:stretch>
        </p:blipFill>
        <p:spPr>
          <a:xfrm>
            <a:off x="607718" y="3083051"/>
            <a:ext cx="288000" cy="288000"/>
          </a:xfrm>
          <a:prstGeom prst="rect">
            <a:avLst/>
          </a:prstGeom>
          <a:solidFill>
            <a:schemeClr val="accent2"/>
          </a:solidFill>
        </p:spPr>
      </p:pic>
      <p:pic>
        <p:nvPicPr>
          <p:cNvPr id="14" name="Picture 13"/>
          <p:cNvPicPr>
            <a:picLocks noChangeAspect="1"/>
          </p:cNvPicPr>
          <p:nvPr/>
        </p:nvPicPr>
        <p:blipFill>
          <a:blip r:embed="rId5"/>
          <a:stretch>
            <a:fillRect/>
          </a:stretch>
        </p:blipFill>
        <p:spPr>
          <a:xfrm>
            <a:off x="617935" y="1419622"/>
            <a:ext cx="288000" cy="288000"/>
          </a:xfrm>
          <a:prstGeom prst="rect">
            <a:avLst/>
          </a:prstGeom>
          <a:solidFill>
            <a:schemeClr val="accent2"/>
          </a:solidFill>
        </p:spPr>
      </p:pic>
      <p:pic>
        <p:nvPicPr>
          <p:cNvPr id="15" name="Picture 14"/>
          <p:cNvPicPr>
            <a:picLocks noChangeAspect="1"/>
          </p:cNvPicPr>
          <p:nvPr/>
        </p:nvPicPr>
        <p:blipFill>
          <a:blip r:embed="rId5"/>
          <a:stretch>
            <a:fillRect/>
          </a:stretch>
        </p:blipFill>
        <p:spPr>
          <a:xfrm>
            <a:off x="607718" y="1777525"/>
            <a:ext cx="288000" cy="288000"/>
          </a:xfrm>
          <a:prstGeom prst="rect">
            <a:avLst/>
          </a:prstGeom>
          <a:solidFill>
            <a:schemeClr val="accent2"/>
          </a:solidFill>
        </p:spPr>
      </p:pic>
    </p:spTree>
    <p:extLst>
      <p:ext uri="{BB962C8B-B14F-4D97-AF65-F5344CB8AC3E}">
        <p14:creationId xmlns:p14="http://schemas.microsoft.com/office/powerpoint/2010/main" val="824423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52541"/>
            <a:ext cx="8424936" cy="430977"/>
          </a:xfrm>
        </p:spPr>
        <p:txBody>
          <a:bodyPr/>
          <a:lstStyle/>
          <a:p>
            <a:r>
              <a:rPr lang="en-GB" sz="2400" dirty="0" smtClean="0"/>
              <a:t>Chronic MSDs can affect people’s ability to work, but...</a:t>
            </a:r>
            <a:endParaRPr lang="en-GB" sz="2400" dirty="0"/>
          </a:p>
        </p:txBody>
      </p:sp>
      <p:sp>
        <p:nvSpPr>
          <p:cNvPr id="3" name="Text Placeholder 2"/>
          <p:cNvSpPr>
            <a:spLocks noGrp="1"/>
          </p:cNvSpPr>
          <p:nvPr>
            <p:ph type="body" idx="1"/>
          </p:nvPr>
        </p:nvSpPr>
        <p:spPr>
          <a:xfrm>
            <a:off x="395536" y="843558"/>
            <a:ext cx="8352928" cy="2016224"/>
          </a:xfrm>
        </p:spPr>
        <p:txBody>
          <a:bodyPr anchor="ctr">
            <a:noAutofit/>
          </a:bodyPr>
          <a:lstStyle/>
          <a:p>
            <a:pPr marL="0" indent="0">
              <a:spcBef>
                <a:spcPts val="338"/>
              </a:spcBef>
              <a:buNone/>
            </a:pPr>
            <a:r>
              <a:rPr lang="en-US" sz="2000" b="0" dirty="0"/>
              <a:t>People do not </a:t>
            </a:r>
            <a:r>
              <a:rPr lang="en-US" sz="2000" b="0" dirty="0" smtClean="0"/>
              <a:t>need to be 100 </a:t>
            </a:r>
            <a:r>
              <a:rPr lang="en-US" sz="2000" b="0" dirty="0"/>
              <a:t>% </a:t>
            </a:r>
            <a:r>
              <a:rPr lang="en-US" sz="2000" b="0" dirty="0" smtClean="0"/>
              <a:t>fit to work. </a:t>
            </a:r>
          </a:p>
          <a:p>
            <a:pPr marL="0" indent="0">
              <a:spcBef>
                <a:spcPts val="338"/>
              </a:spcBef>
              <a:buNone/>
            </a:pPr>
            <a:r>
              <a:rPr lang="en-US" sz="2000" b="0" dirty="0" smtClean="0"/>
              <a:t>Workers with chronic MSDs:</a:t>
            </a:r>
            <a:endParaRPr lang="en-US" sz="2000" b="0" dirty="0"/>
          </a:p>
          <a:p>
            <a:pPr marL="457200" indent="-457200">
              <a:spcBef>
                <a:spcPts val="338"/>
              </a:spcBef>
              <a:buFont typeface="+mj-lt"/>
              <a:buAutoNum type="arabicPeriod"/>
            </a:pPr>
            <a:r>
              <a:rPr lang="en-US" sz="2000" b="0" dirty="0" smtClean="0"/>
              <a:t>Work </a:t>
            </a:r>
            <a:r>
              <a:rPr lang="en-US" sz="2000" b="0" dirty="0"/>
              <a:t>around their problems </a:t>
            </a:r>
            <a:endParaRPr lang="en-US" sz="2000" b="0" dirty="0" smtClean="0"/>
          </a:p>
          <a:p>
            <a:pPr marL="457200" indent="-457200">
              <a:spcBef>
                <a:spcPts val="338"/>
              </a:spcBef>
              <a:buFont typeface="+mj-lt"/>
              <a:buAutoNum type="arabicPeriod"/>
            </a:pPr>
            <a:r>
              <a:rPr lang="en-US" sz="2000" b="0" dirty="0" smtClean="0"/>
              <a:t>Are productive</a:t>
            </a:r>
            <a:r>
              <a:rPr lang="en-US" sz="2000" b="0" dirty="0"/>
              <a:t> </a:t>
            </a:r>
            <a:r>
              <a:rPr lang="en-US" sz="2000" b="0" dirty="0" smtClean="0"/>
              <a:t>and motivated </a:t>
            </a:r>
          </a:p>
          <a:p>
            <a:pPr marL="457200" indent="-457200">
              <a:spcBef>
                <a:spcPts val="338"/>
              </a:spcBef>
              <a:buFont typeface="+mj-lt"/>
              <a:buAutoNum type="arabicPeriod"/>
            </a:pPr>
            <a:r>
              <a:rPr lang="en-US" sz="2000" b="0" dirty="0" smtClean="0"/>
              <a:t>Can continue to work with the right adjustments</a:t>
            </a:r>
            <a:endParaRPr lang="en-US" sz="2000" b="0"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r="21945"/>
          <a:stretch/>
        </p:blipFill>
        <p:spPr>
          <a:xfrm>
            <a:off x="2483768" y="3219822"/>
            <a:ext cx="3384376" cy="1296691"/>
          </a:xfrm>
          <a:prstGeom prst="rect">
            <a:avLst/>
          </a:prstGeom>
        </p:spPr>
      </p:pic>
    </p:spTree>
    <p:extLst>
      <p:ext uri="{BB962C8B-B14F-4D97-AF65-F5344CB8AC3E}">
        <p14:creationId xmlns:p14="http://schemas.microsoft.com/office/powerpoint/2010/main" val="3422782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259" y="123478"/>
            <a:ext cx="7559873" cy="367200"/>
          </a:xfrm>
        </p:spPr>
        <p:txBody>
          <a:bodyPr/>
          <a:lstStyle/>
          <a:p>
            <a:r>
              <a:rPr lang="en-GB" sz="2400" dirty="0" smtClean="0"/>
              <a:t>Early intervention</a:t>
            </a:r>
            <a:endParaRPr lang="en-GB" sz="2400" dirty="0"/>
          </a:p>
        </p:txBody>
      </p:sp>
      <p:sp>
        <p:nvSpPr>
          <p:cNvPr id="3" name="Text Placeholder 2"/>
          <p:cNvSpPr>
            <a:spLocks noGrp="1"/>
          </p:cNvSpPr>
          <p:nvPr>
            <p:ph type="body" idx="1"/>
          </p:nvPr>
        </p:nvSpPr>
        <p:spPr>
          <a:xfrm>
            <a:off x="395536" y="987574"/>
            <a:ext cx="8064896" cy="2376264"/>
          </a:xfrm>
        </p:spPr>
        <p:txBody>
          <a:bodyPr>
            <a:normAutofit/>
          </a:bodyPr>
          <a:lstStyle/>
          <a:p>
            <a:pPr marL="457200" lvl="0" indent="-457200">
              <a:lnSpc>
                <a:spcPct val="110000"/>
              </a:lnSpc>
              <a:spcBef>
                <a:spcPts val="338"/>
              </a:spcBef>
              <a:buFont typeface="+mj-lt"/>
              <a:buAutoNum type="arabicPeriod"/>
            </a:pPr>
            <a:r>
              <a:rPr lang="en-US" sz="2000" b="0" dirty="0"/>
              <a:t>Hiding the problem makes it </a:t>
            </a:r>
            <a:r>
              <a:rPr lang="en-US" sz="2000" b="0" dirty="0" smtClean="0"/>
              <a:t>worse</a:t>
            </a:r>
            <a:endParaRPr lang="en-US" sz="2000" b="0" dirty="0"/>
          </a:p>
          <a:p>
            <a:pPr marL="457200" lvl="0" indent="-457200">
              <a:lnSpc>
                <a:spcPct val="110000"/>
              </a:lnSpc>
              <a:spcBef>
                <a:spcPts val="338"/>
              </a:spcBef>
              <a:buFont typeface="+mj-lt"/>
              <a:buAutoNum type="arabicPeriod"/>
            </a:pPr>
            <a:r>
              <a:rPr lang="en-US" sz="2000" b="0" dirty="0"/>
              <a:t>The earlier the better</a:t>
            </a:r>
          </a:p>
          <a:p>
            <a:pPr marL="457200" indent="-457200">
              <a:lnSpc>
                <a:spcPct val="110000"/>
              </a:lnSpc>
              <a:spcBef>
                <a:spcPts val="338"/>
              </a:spcBef>
              <a:buFont typeface="+mj-lt"/>
              <a:buAutoNum type="arabicPeriod"/>
            </a:pPr>
            <a:r>
              <a:rPr lang="en-GB" sz="2000" b="0" dirty="0" smtClean="0"/>
              <a:t>Enable workers to talk </a:t>
            </a:r>
            <a:endParaRPr lang="en-GB" sz="2000" b="0" dirty="0"/>
          </a:p>
          <a:p>
            <a:pPr marL="457200" indent="-457200">
              <a:lnSpc>
                <a:spcPct val="110000"/>
              </a:lnSpc>
              <a:spcBef>
                <a:spcPts val="338"/>
              </a:spcBef>
              <a:buFont typeface="+mj-lt"/>
              <a:buAutoNum type="arabicPeriod"/>
            </a:pPr>
            <a:r>
              <a:rPr lang="en-GB" sz="2000" b="0" dirty="0" smtClean="0"/>
              <a:t>Act </a:t>
            </a:r>
            <a:r>
              <a:rPr lang="en-GB" sz="2000" b="0" dirty="0"/>
              <a:t>on the outcome</a:t>
            </a:r>
          </a:p>
          <a:p>
            <a:pPr marL="457200" indent="-457200">
              <a:lnSpc>
                <a:spcPct val="110000"/>
              </a:lnSpc>
              <a:spcBef>
                <a:spcPts val="338"/>
              </a:spcBef>
              <a:buFont typeface="+mj-lt"/>
              <a:buAutoNum type="arabicPeriod"/>
            </a:pPr>
            <a:r>
              <a:rPr lang="en-GB" sz="2000" b="0" dirty="0"/>
              <a:t>Early access to professional support</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03798"/>
            <a:ext cx="8892480" cy="1468470"/>
          </a:xfrm>
          <a:prstGeom prst="rect">
            <a:avLst/>
          </a:prstGeom>
        </p:spPr>
      </p:pic>
    </p:spTree>
    <p:extLst>
      <p:ext uri="{BB962C8B-B14F-4D97-AF65-F5344CB8AC3E}">
        <p14:creationId xmlns:p14="http://schemas.microsoft.com/office/powerpoint/2010/main" val="932254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5617" y="168320"/>
            <a:ext cx="7559873" cy="367200"/>
          </a:xfrm>
        </p:spPr>
        <p:txBody>
          <a:bodyPr/>
          <a:lstStyle/>
          <a:p>
            <a:r>
              <a:rPr lang="en-GB" sz="2400" dirty="0" smtClean="0"/>
              <a:t>Key principles for addressing chronic MSDs</a:t>
            </a:r>
            <a:endParaRPr lang="en-GB" sz="2400" dirty="0"/>
          </a:p>
        </p:txBody>
      </p:sp>
      <p:sp>
        <p:nvSpPr>
          <p:cNvPr id="3" name="Text Placeholder 2"/>
          <p:cNvSpPr>
            <a:spLocks noGrp="1"/>
          </p:cNvSpPr>
          <p:nvPr>
            <p:ph type="body" idx="1"/>
          </p:nvPr>
        </p:nvSpPr>
        <p:spPr>
          <a:xfrm>
            <a:off x="395536" y="843558"/>
            <a:ext cx="6642280" cy="1171880"/>
          </a:xfrm>
        </p:spPr>
        <p:txBody>
          <a:bodyPr>
            <a:normAutofit/>
          </a:bodyPr>
          <a:lstStyle/>
          <a:p>
            <a:pPr marL="0" indent="0">
              <a:spcBef>
                <a:spcPts val="338"/>
              </a:spcBef>
              <a:buSzPct val="95000"/>
              <a:buNone/>
            </a:pPr>
            <a:r>
              <a:rPr lang="en-US" sz="2000" b="0" dirty="0"/>
              <a:t>People with chronic MSDs need to be able to minimise, manage and work around their problems. This </a:t>
            </a:r>
            <a:r>
              <a:rPr lang="en-US" sz="2000" b="0" dirty="0" smtClean="0"/>
              <a:t>needs</a:t>
            </a:r>
            <a:r>
              <a:rPr lang="en-US" sz="2000" b="0" dirty="0"/>
              <a:t>:</a:t>
            </a:r>
            <a:endParaRPr lang="en-US" sz="2000" b="0" dirty="0">
              <a:latin typeface="+mj-lt"/>
              <a:ea typeface="Lato Light"/>
              <a:cs typeface="Lato Light"/>
              <a:sym typeface="Lato Light"/>
            </a:endParaRPr>
          </a:p>
          <a:p>
            <a:pPr marL="85725" indent="0">
              <a:buNone/>
            </a:pPr>
            <a:endParaRPr lang="en-US" sz="2000" dirty="0">
              <a:solidFill>
                <a:schemeClr val="tx1"/>
              </a:solidFill>
              <a:ea typeface="Lato Light"/>
              <a:cs typeface="Lato Light"/>
              <a:sym typeface="Lato Light"/>
            </a:endParaRPr>
          </a:p>
          <a:p>
            <a:pPr marL="85725" indent="0">
              <a:buNone/>
            </a:pPr>
            <a:endParaRPr lang="en-US" sz="2000" dirty="0">
              <a:solidFill>
                <a:schemeClr val="accent1"/>
              </a:solidFill>
              <a:ea typeface="Lato Light"/>
              <a:cs typeface="Lato Light"/>
              <a:sym typeface="Lato Light"/>
            </a:endParaRPr>
          </a:p>
          <a:p>
            <a:pPr marL="85725" indent="0">
              <a:buNone/>
            </a:pPr>
            <a:endParaRPr lang="en-US" sz="2000" dirty="0">
              <a:solidFill>
                <a:schemeClr val="tx1"/>
              </a:solidFill>
            </a:endParaRPr>
          </a:p>
          <a:p>
            <a:pPr marL="85725" indent="0">
              <a:buNone/>
            </a:pPr>
            <a:endParaRPr lang="en-GB" sz="2000" dirty="0" smtClean="0">
              <a:solidFill>
                <a:schemeClr val="tx1"/>
              </a:solidFill>
            </a:endParaRPr>
          </a:p>
          <a:p>
            <a:pPr lvl="1"/>
            <a:endParaRPr lang="en-GB" sz="2000" dirty="0"/>
          </a:p>
        </p:txBody>
      </p:sp>
      <p:grpSp>
        <p:nvGrpSpPr>
          <p:cNvPr id="15" name="Group 14"/>
          <p:cNvGrpSpPr/>
          <p:nvPr/>
        </p:nvGrpSpPr>
        <p:grpSpPr>
          <a:xfrm>
            <a:off x="-245733" y="1347614"/>
            <a:ext cx="3224495" cy="3199058"/>
            <a:chOff x="89434" y="1853015"/>
            <a:chExt cx="3224495" cy="3199058"/>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434" y="1853015"/>
              <a:ext cx="3199058" cy="3199058"/>
            </a:xfrm>
            <a:prstGeom prst="rect">
              <a:avLst/>
            </a:prstGeom>
          </p:spPr>
        </p:pic>
        <p:sp>
          <p:nvSpPr>
            <p:cNvPr id="9" name="TextBox 8"/>
            <p:cNvSpPr txBox="1"/>
            <p:nvPr/>
          </p:nvSpPr>
          <p:spPr>
            <a:xfrm>
              <a:off x="505617" y="3252489"/>
              <a:ext cx="2808312" cy="400110"/>
            </a:xfrm>
            <a:prstGeom prst="rect">
              <a:avLst/>
            </a:prstGeom>
            <a:noFill/>
          </p:spPr>
          <p:txBody>
            <a:bodyPr wrap="square" rtlCol="0">
              <a:spAutoFit/>
            </a:bodyPr>
            <a:lstStyle/>
            <a:p>
              <a:pPr marL="85725">
                <a:spcBef>
                  <a:spcPts val="0"/>
                </a:spcBef>
              </a:pPr>
              <a:r>
                <a:rPr lang="en-GB" sz="2000" dirty="0" smtClean="0">
                  <a:solidFill>
                    <a:srgbClr val="003399"/>
                  </a:solidFill>
                  <a:latin typeface="+mj-lt"/>
                  <a:ea typeface="Lato"/>
                  <a:cs typeface="Lato"/>
                </a:rPr>
                <a:t>1. Understanding</a:t>
              </a:r>
              <a:endParaRPr lang="en-GB" sz="2000" dirty="0">
                <a:solidFill>
                  <a:srgbClr val="003399"/>
                </a:solidFill>
                <a:latin typeface="+mj-lt"/>
                <a:ea typeface="Lato"/>
                <a:cs typeface="Lato"/>
              </a:endParaRPr>
            </a:p>
          </p:txBody>
        </p:sp>
      </p:grpSp>
      <p:grpSp>
        <p:nvGrpSpPr>
          <p:cNvPr id="16" name="Group 15"/>
          <p:cNvGrpSpPr/>
          <p:nvPr/>
        </p:nvGrpSpPr>
        <p:grpSpPr>
          <a:xfrm>
            <a:off x="1821065" y="1931673"/>
            <a:ext cx="3471015" cy="3229554"/>
            <a:chOff x="2561472" y="1668442"/>
            <a:chExt cx="3471015" cy="3229554"/>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1472" y="1668442"/>
              <a:ext cx="3229554" cy="3229554"/>
            </a:xfrm>
            <a:prstGeom prst="rect">
              <a:avLst/>
            </a:prstGeom>
          </p:spPr>
        </p:pic>
        <p:sp>
          <p:nvSpPr>
            <p:cNvPr id="10" name="TextBox 9"/>
            <p:cNvSpPr txBox="1"/>
            <p:nvPr/>
          </p:nvSpPr>
          <p:spPr>
            <a:xfrm>
              <a:off x="3224175" y="3083164"/>
              <a:ext cx="2808312" cy="400110"/>
            </a:xfrm>
            <a:prstGeom prst="rect">
              <a:avLst/>
            </a:prstGeom>
            <a:noFill/>
          </p:spPr>
          <p:txBody>
            <a:bodyPr wrap="square" rtlCol="0">
              <a:spAutoFit/>
            </a:bodyPr>
            <a:lstStyle/>
            <a:p>
              <a:pPr marL="85725">
                <a:spcBef>
                  <a:spcPts val="0"/>
                </a:spcBef>
              </a:pPr>
              <a:r>
                <a:rPr lang="en-GB" sz="2000" dirty="0" smtClean="0">
                  <a:solidFill>
                    <a:srgbClr val="003399"/>
                  </a:solidFill>
                  <a:latin typeface="+mj-lt"/>
                  <a:ea typeface="Lato"/>
                  <a:cs typeface="Lato"/>
                </a:rPr>
                <a:t>2. Awareness</a:t>
              </a:r>
              <a:endParaRPr lang="en-GB" sz="2000" dirty="0">
                <a:solidFill>
                  <a:srgbClr val="003399"/>
                </a:solidFill>
                <a:latin typeface="+mj-lt"/>
                <a:ea typeface="Lato"/>
                <a:cs typeface="Lato"/>
              </a:endParaRPr>
            </a:p>
          </p:txBody>
        </p:sp>
      </p:grpSp>
      <p:grpSp>
        <p:nvGrpSpPr>
          <p:cNvPr id="18" name="Group 17"/>
          <p:cNvGrpSpPr/>
          <p:nvPr/>
        </p:nvGrpSpPr>
        <p:grpSpPr>
          <a:xfrm>
            <a:off x="3635896" y="1348613"/>
            <a:ext cx="3542045" cy="3199058"/>
            <a:chOff x="5217477" y="1146843"/>
            <a:chExt cx="3542045" cy="3199058"/>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7477" y="1146843"/>
              <a:ext cx="3199058" cy="3199058"/>
            </a:xfrm>
            <a:prstGeom prst="rect">
              <a:avLst/>
            </a:prstGeom>
          </p:spPr>
        </p:pic>
        <p:sp>
          <p:nvSpPr>
            <p:cNvPr id="12" name="TextBox 11"/>
            <p:cNvSpPr txBox="1"/>
            <p:nvPr/>
          </p:nvSpPr>
          <p:spPr>
            <a:xfrm>
              <a:off x="5951210" y="2546317"/>
              <a:ext cx="2808312" cy="400110"/>
            </a:xfrm>
            <a:prstGeom prst="rect">
              <a:avLst/>
            </a:prstGeom>
            <a:noFill/>
          </p:spPr>
          <p:txBody>
            <a:bodyPr wrap="square" rtlCol="0">
              <a:spAutoFit/>
            </a:bodyPr>
            <a:lstStyle/>
            <a:p>
              <a:pPr marL="85725">
                <a:spcBef>
                  <a:spcPts val="0"/>
                </a:spcBef>
              </a:pPr>
              <a:r>
                <a:rPr lang="en-GB" sz="2000" dirty="0" smtClean="0">
                  <a:solidFill>
                    <a:srgbClr val="003399"/>
                  </a:solidFill>
                  <a:latin typeface="+mj-lt"/>
                  <a:ea typeface="Lato"/>
                  <a:cs typeface="Lato"/>
                </a:rPr>
                <a:t>3. Support</a:t>
              </a:r>
              <a:endParaRPr lang="en-GB" sz="2000" dirty="0">
                <a:solidFill>
                  <a:srgbClr val="003399"/>
                </a:solidFill>
                <a:latin typeface="+mj-lt"/>
                <a:ea typeface="Lato"/>
                <a:cs typeface="Lato"/>
              </a:endParaRPr>
            </a:p>
          </p:txBody>
        </p:sp>
      </p:grpSp>
      <p:grpSp>
        <p:nvGrpSpPr>
          <p:cNvPr id="17" name="Group 16"/>
          <p:cNvGrpSpPr/>
          <p:nvPr/>
        </p:nvGrpSpPr>
        <p:grpSpPr>
          <a:xfrm>
            <a:off x="5364088" y="1945754"/>
            <a:ext cx="3229554" cy="3229554"/>
            <a:chOff x="4209547" y="-104572"/>
            <a:chExt cx="3229554" cy="3229554"/>
          </a:xfrm>
        </p:grpSpPr>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09547" y="-104572"/>
              <a:ext cx="3229554" cy="3229554"/>
            </a:xfrm>
            <a:prstGeom prst="rect">
              <a:avLst/>
            </a:prstGeom>
          </p:spPr>
        </p:pic>
        <p:sp>
          <p:nvSpPr>
            <p:cNvPr id="14" name="TextBox 13"/>
            <p:cNvSpPr txBox="1"/>
            <p:nvPr/>
          </p:nvSpPr>
          <p:spPr>
            <a:xfrm>
              <a:off x="4918631" y="1227108"/>
              <a:ext cx="2042261" cy="707886"/>
            </a:xfrm>
            <a:prstGeom prst="rect">
              <a:avLst/>
            </a:prstGeom>
            <a:noFill/>
          </p:spPr>
          <p:txBody>
            <a:bodyPr wrap="square" rtlCol="0">
              <a:spAutoFit/>
            </a:bodyPr>
            <a:lstStyle/>
            <a:p>
              <a:pPr marL="85725">
                <a:spcBef>
                  <a:spcPts val="0"/>
                </a:spcBef>
              </a:pPr>
              <a:r>
                <a:rPr lang="en-GB" sz="2000" dirty="0" smtClean="0">
                  <a:solidFill>
                    <a:srgbClr val="003399"/>
                  </a:solidFill>
                  <a:latin typeface="+mj-lt"/>
                  <a:ea typeface="Lato"/>
                  <a:cs typeface="Lato"/>
                </a:rPr>
                <a:t>4. Workplace </a:t>
              </a:r>
            </a:p>
            <a:p>
              <a:pPr marL="85725" algn="ctr">
                <a:spcBef>
                  <a:spcPts val="0"/>
                </a:spcBef>
              </a:pPr>
              <a:r>
                <a:rPr lang="en-GB" sz="2000" dirty="0" smtClean="0">
                  <a:solidFill>
                    <a:srgbClr val="003399"/>
                  </a:solidFill>
                  <a:latin typeface="+mj-lt"/>
                  <a:ea typeface="Lato"/>
                  <a:cs typeface="Lato"/>
                </a:rPr>
                <a:t>action</a:t>
              </a:r>
              <a:endParaRPr lang="en-GB" sz="2000" dirty="0">
                <a:solidFill>
                  <a:srgbClr val="003399"/>
                </a:solidFill>
                <a:latin typeface="+mj-lt"/>
                <a:ea typeface="Lato"/>
                <a:cs typeface="Lato"/>
              </a:endParaRPr>
            </a:p>
          </p:txBody>
        </p:sp>
      </p:grpSp>
    </p:spTree>
    <p:extLst>
      <p:ext uri="{BB962C8B-B14F-4D97-AF65-F5344CB8AC3E}">
        <p14:creationId xmlns:p14="http://schemas.microsoft.com/office/powerpoint/2010/main" val="1790478110"/>
      </p:ext>
    </p:extLst>
  </p:cSld>
  <p:clrMapOvr>
    <a:masterClrMapping/>
  </p:clrMapOvr>
</p:sld>
</file>

<file path=ppt/theme/theme1.xml><?xml version="1.0" encoding="utf-8"?>
<a:theme xmlns:a="http://schemas.openxmlformats.org/drawingml/2006/main" name="1_HWC2018-19_Template_16-9">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EUOSHA Campaign 2016-16-9.potx" id="{F7474474-7AE0-46FF-A261-8B9A1ECF96C7}" vid="{E01BF529-0D02-40D8-AC94-E487908172D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HWC2018-19_Template_16-9.potx</Template>
  <TotalTime>5680</TotalTime>
  <Words>2027</Words>
  <Application>Microsoft Office PowerPoint</Application>
  <PresentationFormat>On-screen Show (16:9)</PresentationFormat>
  <Paragraphs>216</Paragraphs>
  <Slides>19</Slides>
  <Notes>14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ＭＳ Ｐゴシック</vt:lpstr>
      <vt:lpstr>Arial</vt:lpstr>
      <vt:lpstr>Calibri</vt:lpstr>
      <vt:lpstr>Courier New</vt:lpstr>
      <vt:lpstr>Lato</vt:lpstr>
      <vt:lpstr>Lato Black</vt:lpstr>
      <vt:lpstr>Lato Light</vt:lpstr>
      <vt:lpstr>Open Sans</vt:lpstr>
      <vt:lpstr>Trebuchet MS</vt:lpstr>
      <vt:lpstr>Wingdings</vt:lpstr>
      <vt:lpstr>1_HWC2018-19_Template_16-9</vt:lpstr>
      <vt:lpstr>PowerPoint Presentation</vt:lpstr>
      <vt:lpstr>Rheumatic and chronic musculoskeletal conditions</vt:lpstr>
      <vt:lpstr>Rheumatic and chronic musculoskeletal conditions</vt:lpstr>
      <vt:lpstr>Rheumatic and chronic musculoskeletal conditions</vt:lpstr>
      <vt:lpstr>What impact do chronic MSDs have on individuals?</vt:lpstr>
      <vt:lpstr>What impact do chronic MSDs have on individuals?</vt:lpstr>
      <vt:lpstr>Chronic MSDs can affect people’s ability to work, but...</vt:lpstr>
      <vt:lpstr>Early intervention</vt:lpstr>
      <vt:lpstr>Key principles for addressing chronic MSDs</vt:lpstr>
      <vt:lpstr>Health and safety regulations</vt:lpstr>
      <vt:lpstr>Work equality regulations</vt:lpstr>
      <vt:lpstr>Some success factors for ensuring the safety and health of a diverse workforce </vt:lpstr>
      <vt:lpstr>Making accommodations</vt:lpstr>
      <vt:lpstr>Some simple measures to continue working*</vt:lpstr>
      <vt:lpstr>More simple measures</vt:lpstr>
      <vt:lpstr>Promote all workers’ musculoskeletal health</vt:lpstr>
      <vt:lpstr>Finally</vt:lpstr>
      <vt:lpstr>Practical resources available </vt:lpstr>
      <vt:lpstr>Join us and lighten the load!</vt:lpstr>
    </vt:vector>
  </TitlesOfParts>
  <Manager/>
  <Company>EU-OSHA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Xabier ALTUBE</dc:creator>
  <cp:keywords/>
  <dc:description/>
  <cp:lastModifiedBy>Teresa CARDÁS</cp:lastModifiedBy>
  <cp:revision>566</cp:revision>
  <cp:lastPrinted>2019-10-04T15:07:06Z</cp:lastPrinted>
  <dcterms:created xsi:type="dcterms:W3CDTF">2015-10-14T15:05:30Z</dcterms:created>
  <dcterms:modified xsi:type="dcterms:W3CDTF">2020-11-19T10:11:12Z</dcterms:modified>
  <cp:category/>
</cp:coreProperties>
</file>