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charts/chart3.xml" ContentType="application/vnd.openxmlformats-officedocument.drawingml.chart+xml"/>
  <Override PartName="/ppt/drawings/drawing2.xml" ContentType="application/vnd.openxmlformats-officedocument.drawingml.chartshape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9" r:id="rId4"/>
  </p:sldMasterIdLst>
  <p:notesMasterIdLst>
    <p:notesMasterId r:id="rId62"/>
  </p:notesMasterIdLst>
  <p:handoutMasterIdLst>
    <p:handoutMasterId r:id="rId63"/>
  </p:handoutMasterIdLst>
  <p:sldIdLst>
    <p:sldId id="256" r:id="rId5"/>
    <p:sldId id="257" r:id="rId6"/>
    <p:sldId id="311" r:id="rId7"/>
    <p:sldId id="259" r:id="rId8"/>
    <p:sldId id="258" r:id="rId9"/>
    <p:sldId id="312" r:id="rId10"/>
    <p:sldId id="315" r:id="rId11"/>
    <p:sldId id="314" r:id="rId12"/>
    <p:sldId id="316" r:id="rId13"/>
    <p:sldId id="345" r:id="rId14"/>
    <p:sldId id="264" r:id="rId15"/>
    <p:sldId id="265" r:id="rId16"/>
    <p:sldId id="266" r:id="rId17"/>
    <p:sldId id="293" r:id="rId18"/>
    <p:sldId id="294" r:id="rId19"/>
    <p:sldId id="270" r:id="rId20"/>
    <p:sldId id="268" r:id="rId21"/>
    <p:sldId id="279" r:id="rId22"/>
    <p:sldId id="280" r:id="rId23"/>
    <p:sldId id="281" r:id="rId24"/>
    <p:sldId id="282" r:id="rId25"/>
    <p:sldId id="297" r:id="rId26"/>
    <p:sldId id="296" r:id="rId27"/>
    <p:sldId id="344" r:id="rId28"/>
    <p:sldId id="325" r:id="rId29"/>
    <p:sldId id="326" r:id="rId30"/>
    <p:sldId id="327" r:id="rId31"/>
    <p:sldId id="285" r:id="rId32"/>
    <p:sldId id="271" r:id="rId33"/>
    <p:sldId id="272" r:id="rId34"/>
    <p:sldId id="328" r:id="rId35"/>
    <p:sldId id="287" r:id="rId36"/>
    <p:sldId id="329" r:id="rId37"/>
    <p:sldId id="347" r:id="rId38"/>
    <p:sldId id="330" r:id="rId39"/>
    <p:sldId id="299" r:id="rId40"/>
    <p:sldId id="331" r:id="rId41"/>
    <p:sldId id="274" r:id="rId42"/>
    <p:sldId id="275" r:id="rId43"/>
    <p:sldId id="332" r:id="rId44"/>
    <p:sldId id="291" r:id="rId45"/>
    <p:sldId id="333" r:id="rId46"/>
    <p:sldId id="334" r:id="rId47"/>
    <p:sldId id="337" r:id="rId48"/>
    <p:sldId id="320" r:id="rId49"/>
    <p:sldId id="335" r:id="rId50"/>
    <p:sldId id="336" r:id="rId51"/>
    <p:sldId id="308" r:id="rId52"/>
    <p:sldId id="321" r:id="rId53"/>
    <p:sldId id="322" r:id="rId54"/>
    <p:sldId id="346" r:id="rId55"/>
    <p:sldId id="338" r:id="rId56"/>
    <p:sldId id="339" r:id="rId57"/>
    <p:sldId id="340" r:id="rId58"/>
    <p:sldId id="341" r:id="rId59"/>
    <p:sldId id="342" r:id="rId60"/>
    <p:sldId id="343" r:id="rId61"/>
  </p:sldIdLst>
  <p:sldSz cx="9144000" cy="5143500" type="screen16x9"/>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mmanuelle BRUN" initials="EB" lastIdx="9" clrIdx="0">
    <p:extLst/>
  </p:cmAuthor>
  <p:cmAuthor id="2" name="Lode Godderis" initials="LG" lastIdx="1" clrIdx="1"/>
  <p:cmAuthor id="3" name="Jelena Bakusic" initials="JB" lastIdx="4" clrIdx="2">
    <p:extLst>
      <p:ext uri="{19B8F6BF-5375-455C-9EA6-DF929625EA0E}">
        <p15:presenceInfo xmlns:p15="http://schemas.microsoft.com/office/powerpoint/2012/main" userId="S-1-5-21-4060015860-3155939536-3220560164-465798" providerId="AD"/>
      </p:ext>
    </p:extLst>
  </p:cmAuthor>
  <p:cmAuthor id="4" name="Peter Dennis" initials="PD" lastIdx="39" clrIdx="3">
    <p:extLst>
      <p:ext uri="{19B8F6BF-5375-455C-9EA6-DF929625EA0E}">
        <p15:presenceInfo xmlns:p15="http://schemas.microsoft.com/office/powerpoint/2012/main" userId="S::peter.dennis@prepressprojects.onmicrosoft.com::a5150724-6b46-48f6-ad69-c054bbe4ab70" providerId="AD"/>
      </p:ext>
    </p:extLst>
  </p:cmAuthor>
  <p:cmAuthor id="5" name="Andrew Davidson" initials="AD" lastIdx="7" clrIdx="4">
    <p:extLst>
      <p:ext uri="{19B8F6BF-5375-455C-9EA6-DF929625EA0E}">
        <p15:presenceInfo xmlns:p15="http://schemas.microsoft.com/office/powerpoint/2012/main" userId="S::andrew.davidson@prepressprojects.onmicrosoft.com::5ea43730-41da-4780-8359-b3d45bd2063b" providerId="AD"/>
      </p:ext>
    </p:extLst>
  </p:cmAuthor>
  <p:cmAuthor id="6" name="Færevåg, Gro Synnøve" initials="FGS" lastIdx="21" clrIdx="5">
    <p:extLst>
      <p:ext uri="{19B8F6BF-5375-455C-9EA6-DF929625EA0E}">
        <p15:presenceInfo xmlns:p15="http://schemas.microsoft.com/office/powerpoint/2012/main" userId="S::gro.synnove.faerevag@arbeidstilsynet.no::6333483e-1b51-423c-923b-a2f3c0682d0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FF6600"/>
    <a:srgbClr val="CC6600"/>
    <a:srgbClr val="003399"/>
    <a:srgbClr val="FF9966"/>
    <a:srgbClr val="99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AA5B22-C52B-4454-88CE-B11C76195F53}" v="47" dt="2020-05-04T14:32:52.049"/>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163" autoAdjust="0"/>
    <p:restoredTop sz="94660"/>
  </p:normalViewPr>
  <p:slideViewPr>
    <p:cSldViewPr>
      <p:cViewPr varScale="1">
        <p:scale>
          <a:sx n="143" d="100"/>
          <a:sy n="143" d="100"/>
        </p:scale>
        <p:origin x="228" y="114"/>
      </p:cViewPr>
      <p:guideLst>
        <p:guide orient="horz" pos="1620"/>
        <p:guide pos="2880"/>
      </p:guideLst>
    </p:cSldViewPr>
  </p:slideViewPr>
  <p:notesTextViewPr>
    <p:cViewPr>
      <p:scale>
        <a:sx n="1" d="1"/>
        <a:sy n="1" d="1"/>
      </p:scale>
      <p:origin x="0" y="0"/>
    </p:cViewPr>
  </p:notesTextViewPr>
  <p:sorterViewPr>
    <p:cViewPr>
      <p:scale>
        <a:sx n="100" d="100"/>
        <a:sy n="100" d="100"/>
      </p:scale>
      <p:origin x="0" y="-1771"/>
    </p:cViewPr>
  </p:sorterViewPr>
  <p:notesViewPr>
    <p:cSldViewPr>
      <p:cViewPr varScale="1">
        <p:scale>
          <a:sx n="81" d="100"/>
          <a:sy n="81" d="100"/>
        </p:scale>
        <p:origin x="3996"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handoutMaster" Target="handoutMasters/handoutMaster1.xml"/><Relationship Id="rId68"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commentAuthors" Target="commentAuthors.xml"/><Relationship Id="rId69"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notesMaster" Target="notesMasters/notesMaster1.xml"/><Relationship Id="rId7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ærevåg, Gro Synnøve" userId="6333483e-1b51-423c-923b-a2f3c0682d0d" providerId="ADAL" clId="{91AA5B22-C52B-4454-88CE-B11C76195F53}"/>
    <pc:docChg chg="undo modSld">
      <pc:chgData name="Færevåg, Gro Synnøve" userId="6333483e-1b51-423c-923b-a2f3c0682d0d" providerId="ADAL" clId="{91AA5B22-C52B-4454-88CE-B11C76195F53}" dt="2020-05-04T14:32:52.049" v="49"/>
      <pc:docMkLst>
        <pc:docMk/>
      </pc:docMkLst>
      <pc:sldChg chg="addCm modCm">
        <pc:chgData name="Færevåg, Gro Synnøve" userId="6333483e-1b51-423c-923b-a2f3c0682d0d" providerId="ADAL" clId="{91AA5B22-C52B-4454-88CE-B11C76195F53}" dt="2020-05-04T12:26:08.918" v="5"/>
        <pc:sldMkLst>
          <pc:docMk/>
          <pc:sldMk cId="1784143253" sldId="259"/>
        </pc:sldMkLst>
      </pc:sldChg>
      <pc:sldChg chg="addCm modCm">
        <pc:chgData name="Færevåg, Gro Synnøve" userId="6333483e-1b51-423c-923b-a2f3c0682d0d" providerId="ADAL" clId="{91AA5B22-C52B-4454-88CE-B11C76195F53}" dt="2020-05-04T12:38:20.089" v="17"/>
        <pc:sldMkLst>
          <pc:docMk/>
          <pc:sldMk cId="3451022092" sldId="279"/>
        </pc:sldMkLst>
      </pc:sldChg>
      <pc:sldChg chg="addCm modCm">
        <pc:chgData name="Færevåg, Gro Synnøve" userId="6333483e-1b51-423c-923b-a2f3c0682d0d" providerId="ADAL" clId="{91AA5B22-C52B-4454-88CE-B11C76195F53}" dt="2020-05-04T12:52:51.803" v="23"/>
        <pc:sldMkLst>
          <pc:docMk/>
          <pc:sldMk cId="556751130" sldId="280"/>
        </pc:sldMkLst>
      </pc:sldChg>
      <pc:sldChg chg="addCm modCm">
        <pc:chgData name="Færevåg, Gro Synnøve" userId="6333483e-1b51-423c-923b-a2f3c0682d0d" providerId="ADAL" clId="{91AA5B22-C52B-4454-88CE-B11C76195F53}" dt="2020-05-04T13:58:57.542" v="32"/>
        <pc:sldMkLst>
          <pc:docMk/>
          <pc:sldMk cId="3507461270" sldId="285"/>
        </pc:sldMkLst>
      </pc:sldChg>
      <pc:sldChg chg="addCm modCm">
        <pc:chgData name="Færevåg, Gro Synnøve" userId="6333483e-1b51-423c-923b-a2f3c0682d0d" providerId="ADAL" clId="{91AA5B22-C52B-4454-88CE-B11C76195F53}" dt="2020-05-04T13:05:27.884" v="26"/>
        <pc:sldMkLst>
          <pc:docMk/>
          <pc:sldMk cId="2956041574" sldId="296"/>
        </pc:sldMkLst>
      </pc:sldChg>
      <pc:sldChg chg="addCm modCm">
        <pc:chgData name="Færevåg, Gro Synnøve" userId="6333483e-1b51-423c-923b-a2f3c0682d0d" providerId="ADAL" clId="{91AA5B22-C52B-4454-88CE-B11C76195F53}" dt="2020-05-04T12:26:36.448" v="7"/>
        <pc:sldMkLst>
          <pc:docMk/>
          <pc:sldMk cId="4171022073" sldId="312"/>
        </pc:sldMkLst>
      </pc:sldChg>
      <pc:sldChg chg="addCm modCm">
        <pc:chgData name="Færevåg, Gro Synnøve" userId="6333483e-1b51-423c-923b-a2f3c0682d0d" providerId="ADAL" clId="{91AA5B22-C52B-4454-88CE-B11C76195F53}" dt="2020-05-04T12:28:25.584" v="11"/>
        <pc:sldMkLst>
          <pc:docMk/>
          <pc:sldMk cId="1310847803" sldId="316"/>
        </pc:sldMkLst>
      </pc:sldChg>
      <pc:sldChg chg="modSp addCm modCm">
        <pc:chgData name="Færevåg, Gro Synnøve" userId="6333483e-1b51-423c-923b-a2f3c0682d0d" providerId="ADAL" clId="{91AA5B22-C52B-4454-88CE-B11C76195F53}" dt="2020-05-04T14:26:53.767" v="44"/>
        <pc:sldMkLst>
          <pc:docMk/>
          <pc:sldMk cId="407684195" sldId="320"/>
        </pc:sldMkLst>
        <pc:spChg chg="mod">
          <ac:chgData name="Færevåg, Gro Synnøve" userId="6333483e-1b51-423c-923b-a2f3c0682d0d" providerId="ADAL" clId="{91AA5B22-C52B-4454-88CE-B11C76195F53}" dt="2020-05-04T14:22:14.041" v="40" actId="14100"/>
          <ac:spMkLst>
            <pc:docMk/>
            <pc:sldMk cId="407684195" sldId="320"/>
            <ac:spMk id="141" creationId="{00000000-0000-0000-0000-000000000000}"/>
          </ac:spMkLst>
        </pc:spChg>
      </pc:sldChg>
      <pc:sldChg chg="addCm modCm">
        <pc:chgData name="Færevåg, Gro Synnøve" userId="6333483e-1b51-423c-923b-a2f3c0682d0d" providerId="ADAL" clId="{91AA5B22-C52B-4454-88CE-B11C76195F53}" dt="2020-05-04T13:57:11.042" v="30"/>
        <pc:sldMkLst>
          <pc:docMk/>
          <pc:sldMk cId="1022037368" sldId="325"/>
        </pc:sldMkLst>
      </pc:sldChg>
      <pc:sldChg chg="modSp addCm modCm">
        <pc:chgData name="Færevåg, Gro Synnøve" userId="6333483e-1b51-423c-923b-a2f3c0682d0d" providerId="ADAL" clId="{91AA5B22-C52B-4454-88CE-B11C76195F53}" dt="2020-05-04T14:17:14.397" v="36"/>
        <pc:sldMkLst>
          <pc:docMk/>
          <pc:sldMk cId="2838445239" sldId="334"/>
        </pc:sldMkLst>
        <pc:graphicFrameChg chg="modGraphic">
          <ac:chgData name="Færevåg, Gro Synnøve" userId="6333483e-1b51-423c-923b-a2f3c0682d0d" providerId="ADAL" clId="{91AA5B22-C52B-4454-88CE-B11C76195F53}" dt="2020-05-04T14:15:20.866" v="34" actId="20577"/>
          <ac:graphicFrameMkLst>
            <pc:docMk/>
            <pc:sldMk cId="2838445239" sldId="334"/>
            <ac:graphicFrameMk id="4" creationId="{00000000-0000-0000-0000-000000000000}"/>
          </ac:graphicFrameMkLst>
        </pc:graphicFrameChg>
      </pc:sldChg>
      <pc:sldChg chg="addCm modCm">
        <pc:chgData name="Færevåg, Gro Synnøve" userId="6333483e-1b51-423c-923b-a2f3c0682d0d" providerId="ADAL" clId="{91AA5B22-C52B-4454-88CE-B11C76195F53}" dt="2020-05-04T14:28:09.305" v="46"/>
        <pc:sldMkLst>
          <pc:docMk/>
          <pc:sldMk cId="158710806" sldId="335"/>
        </pc:sldMkLst>
      </pc:sldChg>
      <pc:sldChg chg="modSp">
        <pc:chgData name="Færevåg, Gro Synnøve" userId="6333483e-1b51-423c-923b-a2f3c0682d0d" providerId="ADAL" clId="{91AA5B22-C52B-4454-88CE-B11C76195F53}" dt="2020-05-04T14:31:40.073" v="47" actId="20577"/>
        <pc:sldMkLst>
          <pc:docMk/>
          <pc:sldMk cId="84280405" sldId="339"/>
        </pc:sldMkLst>
        <pc:spChg chg="mod">
          <ac:chgData name="Færevåg, Gro Synnøve" userId="6333483e-1b51-423c-923b-a2f3c0682d0d" providerId="ADAL" clId="{91AA5B22-C52B-4454-88CE-B11C76195F53}" dt="2020-05-04T14:31:40.073" v="47" actId="20577"/>
          <ac:spMkLst>
            <pc:docMk/>
            <pc:sldMk cId="84280405" sldId="339"/>
            <ac:spMk id="3" creationId="{00000000-0000-0000-0000-000000000000}"/>
          </ac:spMkLst>
        </pc:spChg>
      </pc:sldChg>
      <pc:sldChg chg="addCm modCm">
        <pc:chgData name="Færevåg, Gro Synnøve" userId="6333483e-1b51-423c-923b-a2f3c0682d0d" providerId="ADAL" clId="{91AA5B22-C52B-4454-88CE-B11C76195F53}" dt="2020-05-04T14:32:52.049" v="49"/>
        <pc:sldMkLst>
          <pc:docMk/>
          <pc:sldMk cId="1631805694" sldId="341"/>
        </pc:sldMkLst>
      </pc:sldChg>
      <pc:sldChg chg="addCm modCm">
        <pc:chgData name="Færevåg, Gro Synnøve" userId="6333483e-1b51-423c-923b-a2f3c0682d0d" providerId="ADAL" clId="{91AA5B22-C52B-4454-88CE-B11C76195F53}" dt="2020-05-04T13:56:25.203" v="28"/>
        <pc:sldMkLst>
          <pc:docMk/>
          <pc:sldMk cId="2762863972" sldId="344"/>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embeddings/oleObject2.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Gjennomsnittlige årlige antall tilfeller</c:v>
                </c:pt>
              </c:strCache>
            </c:strRef>
          </c:tx>
          <c:spPr>
            <a:solidFill>
              <a:schemeClr val="accent1"/>
            </a:solidFill>
            <a:ln>
              <a:noFill/>
            </a:ln>
            <a:effectLst/>
          </c:spPr>
          <c:invertIfNegative val="0"/>
          <c:cat>
            <c:strRef>
              <c:f>Sheet1!$A$2:$A$6</c:f>
              <c:strCache>
                <c:ptCount val="5"/>
                <c:pt idx="0">
                  <c:v>Sykepleier (3211)</c:v>
                </c:pt>
                <c:pt idx="1">
                  <c:v>Frisør (3221)</c:v>
                </c:pt>
                <c:pt idx="2">
                  <c:v>Kokk/kjøkkensjef (5434)</c:v>
                </c:pt>
                <c:pt idx="3">
                  <c:v>Kjøkkenassistent (9223)</c:v>
                </c:pt>
                <c:pt idx="4">
                  <c:v>Renholder (9233)</c:v>
                </c:pt>
              </c:strCache>
            </c:strRef>
          </c:cat>
          <c:val>
            <c:numRef>
              <c:f>Sheet1!$B$2:$B$6</c:f>
              <c:numCache>
                <c:formatCode>General</c:formatCode>
                <c:ptCount val="5"/>
                <c:pt idx="0">
                  <c:v>197.3</c:v>
                </c:pt>
                <c:pt idx="1">
                  <c:v>184</c:v>
                </c:pt>
                <c:pt idx="2">
                  <c:v>94.8</c:v>
                </c:pt>
                <c:pt idx="3">
                  <c:v>65.3</c:v>
                </c:pt>
                <c:pt idx="4">
                  <c:v>65.3</c:v>
                </c:pt>
              </c:numCache>
            </c:numRef>
          </c:val>
          <c:extLst>
            <c:ext xmlns:c16="http://schemas.microsoft.com/office/drawing/2014/chart" uri="{C3380CC4-5D6E-409C-BE32-E72D297353CC}">
              <c16:uniqueId val="{00000000-1FDE-4237-AA54-486229CBA5D2}"/>
            </c:ext>
          </c:extLst>
        </c:ser>
        <c:ser>
          <c:idx val="1"/>
          <c:order val="1"/>
          <c:tx>
            <c:strRef>
              <c:f>Sheet1!$C$1</c:f>
              <c:strCache>
                <c:ptCount val="1"/>
                <c:pt idx="0">
                  <c:v>Antall tilfeller per 100 000 ansatte</c:v>
                </c:pt>
              </c:strCache>
            </c:strRef>
          </c:tx>
          <c:spPr>
            <a:solidFill>
              <a:schemeClr val="accent2"/>
            </a:solidFill>
            <a:ln>
              <a:noFill/>
            </a:ln>
            <a:effectLst/>
          </c:spPr>
          <c:invertIfNegative val="0"/>
          <c:cat>
            <c:strRef>
              <c:f>Sheet1!$A$2:$A$6</c:f>
              <c:strCache>
                <c:ptCount val="5"/>
                <c:pt idx="0">
                  <c:v>Sykepleier (3211)</c:v>
                </c:pt>
                <c:pt idx="1">
                  <c:v>Frisør (3221)</c:v>
                </c:pt>
                <c:pt idx="2">
                  <c:v>Kokk/kjøkkensjef (5434)</c:v>
                </c:pt>
                <c:pt idx="3">
                  <c:v>Kjøkkenassistent (9223)</c:v>
                </c:pt>
                <c:pt idx="4">
                  <c:v>Renholder (9233)</c:v>
                </c:pt>
              </c:strCache>
            </c:strRef>
          </c:cat>
          <c:val>
            <c:numRef>
              <c:f>Sheet1!$C$2:$C$6</c:f>
              <c:numCache>
                <c:formatCode>General</c:formatCode>
                <c:ptCount val="5"/>
                <c:pt idx="0">
                  <c:v>39.700000000000003</c:v>
                </c:pt>
                <c:pt idx="1">
                  <c:v>122.4</c:v>
                </c:pt>
                <c:pt idx="2">
                  <c:v>38.200000000000003</c:v>
                </c:pt>
                <c:pt idx="3">
                  <c:v>17</c:v>
                </c:pt>
                <c:pt idx="4">
                  <c:v>10.9</c:v>
                </c:pt>
              </c:numCache>
            </c:numRef>
          </c:val>
          <c:extLst>
            <c:ext xmlns:c16="http://schemas.microsoft.com/office/drawing/2014/chart" uri="{C3380CC4-5D6E-409C-BE32-E72D297353CC}">
              <c16:uniqueId val="{00000001-1FDE-4237-AA54-486229CBA5D2}"/>
            </c:ext>
          </c:extLst>
        </c:ser>
        <c:dLbls>
          <c:showLegendKey val="0"/>
          <c:showVal val="0"/>
          <c:showCatName val="0"/>
          <c:showSerName val="0"/>
          <c:showPercent val="0"/>
          <c:showBubbleSize val="0"/>
        </c:dLbls>
        <c:gapWidth val="219"/>
        <c:overlap val="-27"/>
        <c:axId val="393303904"/>
        <c:axId val="393305864"/>
      </c:barChart>
      <c:catAx>
        <c:axId val="393303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393305864"/>
        <c:crosses val="autoZero"/>
        <c:auto val="1"/>
        <c:lblAlgn val="ctr"/>
        <c:lblOffset val="100"/>
        <c:noMultiLvlLbl val="0"/>
      </c:catAx>
      <c:valAx>
        <c:axId val="393305864"/>
        <c:scaling>
          <c:orientation val="minMax"/>
          <c:max val="2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39330390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573-4564-80E8-2193A64A7D7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573-4564-80E8-2193A64A7D7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573-4564-80E8-2193A64A7D7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A573-4564-80E8-2193A64A7D74}"/>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A573-4564-80E8-2193A64A7D74}"/>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A573-4564-80E8-2193A64A7D74}"/>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A573-4564-80E8-2193A64A7D74}"/>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A573-4564-80E8-2193A64A7D74}"/>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A573-4564-80E8-2193A64A7D74}"/>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A573-4564-80E8-2193A64A7D74}"/>
              </c:ext>
            </c:extLst>
          </c:dPt>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bestFit"/>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Blad1!$D$4:$D$13</c:f>
              <c:strCache>
                <c:ptCount val="10"/>
                <c:pt idx="0">
                  <c:v>Weighing</c:v>
                </c:pt>
                <c:pt idx="1">
                  <c:v>Synthesis</c:v>
                </c:pt>
                <c:pt idx="2">
                  <c:v>Functionalization</c:v>
                </c:pt>
                <c:pt idx="3">
                  <c:v>Transfer</c:v>
                </c:pt>
                <c:pt idx="4">
                  <c:v>Sampling</c:v>
                </c:pt>
                <c:pt idx="5">
                  <c:v>Analysis</c:v>
                </c:pt>
                <c:pt idx="6">
                  <c:v>Cutting</c:v>
                </c:pt>
                <c:pt idx="7">
                  <c:v>Filling</c:v>
                </c:pt>
                <c:pt idx="8">
                  <c:v>Film fabrication</c:v>
                </c:pt>
                <c:pt idx="9">
                  <c:v>Freeze drying</c:v>
                </c:pt>
              </c:strCache>
            </c:strRef>
          </c:cat>
          <c:val>
            <c:numRef>
              <c:f>Blad1!$E$4:$E$13</c:f>
              <c:numCache>
                <c:formatCode>General</c:formatCode>
                <c:ptCount val="10"/>
                <c:pt idx="0">
                  <c:v>20</c:v>
                </c:pt>
                <c:pt idx="1">
                  <c:v>20</c:v>
                </c:pt>
                <c:pt idx="2">
                  <c:v>14</c:v>
                </c:pt>
                <c:pt idx="3">
                  <c:v>13</c:v>
                </c:pt>
                <c:pt idx="4">
                  <c:v>10</c:v>
                </c:pt>
                <c:pt idx="5">
                  <c:v>7</c:v>
                </c:pt>
                <c:pt idx="6">
                  <c:v>7</c:v>
                </c:pt>
                <c:pt idx="7">
                  <c:v>3</c:v>
                </c:pt>
                <c:pt idx="8">
                  <c:v>3</c:v>
                </c:pt>
                <c:pt idx="9">
                  <c:v>3</c:v>
                </c:pt>
              </c:numCache>
            </c:numRef>
          </c:val>
          <c:extLst>
            <c:ext xmlns:c16="http://schemas.microsoft.com/office/drawing/2014/chart" uri="{C3380CC4-5D6E-409C-BE32-E72D297353CC}">
              <c16:uniqueId val="{00000014-A573-4564-80E8-2193A64A7D74}"/>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r"/>
      <c:layout>
        <c:manualLayout>
          <c:xMode val="edge"/>
          <c:yMode val="edge"/>
          <c:x val="0.70076621446415599"/>
          <c:y val="0.19118375652481601"/>
          <c:w val="0.17390889325647499"/>
          <c:h val="0.60712646067756404"/>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nb-NO" sz="1200"/>
              <a:t>Oversikt over rapporter til GAST sortert etter kategori 2008–2015</a:t>
            </a:r>
          </a:p>
        </c:rich>
      </c:tx>
      <c:overlay val="0"/>
      <c:spPr>
        <a:noFill/>
        <a:ln>
          <a:noFill/>
        </a:ln>
        <a:effectLst/>
      </c:spPr>
    </c:title>
    <c:autoTitleDeleted val="0"/>
    <c:plotArea>
      <c:layout>
        <c:manualLayout>
          <c:layoutTarget val="inner"/>
          <c:xMode val="edge"/>
          <c:yMode val="edge"/>
          <c:x val="6.9576134534612505E-2"/>
          <c:y val="0.29989078594441887"/>
          <c:w val="0.66272788921951764"/>
          <c:h val="0.58330621994381582"/>
        </c:manualLayout>
      </c:layout>
      <c:barChart>
        <c:barDir val="col"/>
        <c:grouping val="stacked"/>
        <c:varyColors val="0"/>
        <c:ser>
          <c:idx val="0"/>
          <c:order val="0"/>
          <c:tx>
            <c:strRef>
              <c:f>Blad3!$B$1</c:f>
              <c:strCache>
                <c:ptCount val="1"/>
                <c:pt idx="0">
                  <c:v>Cancer cluster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Blad3!$A$2:$A$9</c:f>
              <c:numCache>
                <c:formatCode>General</c:formatCode>
                <c:ptCount val="8"/>
                <c:pt idx="0">
                  <c:v>2008</c:v>
                </c:pt>
                <c:pt idx="1">
                  <c:v>2009</c:v>
                </c:pt>
                <c:pt idx="2">
                  <c:v>2010</c:v>
                </c:pt>
                <c:pt idx="3">
                  <c:v>2011</c:v>
                </c:pt>
                <c:pt idx="4">
                  <c:v>2012</c:v>
                </c:pt>
                <c:pt idx="5">
                  <c:v>2013</c:v>
                </c:pt>
                <c:pt idx="6">
                  <c:v>2014</c:v>
                </c:pt>
                <c:pt idx="7">
                  <c:v>2015</c:v>
                </c:pt>
              </c:numCache>
            </c:numRef>
          </c:cat>
          <c:val>
            <c:numRef>
              <c:f>Blad3!$B$2:$B$9</c:f>
              <c:numCache>
                <c:formatCode>General</c:formatCode>
                <c:ptCount val="8"/>
                <c:pt idx="1">
                  <c:v>1</c:v>
                </c:pt>
                <c:pt idx="3">
                  <c:v>4</c:v>
                </c:pt>
                <c:pt idx="4">
                  <c:v>3</c:v>
                </c:pt>
                <c:pt idx="5">
                  <c:v>1</c:v>
                </c:pt>
                <c:pt idx="6">
                  <c:v>2</c:v>
                </c:pt>
                <c:pt idx="7">
                  <c:v>1</c:v>
                </c:pt>
              </c:numCache>
            </c:numRef>
          </c:val>
          <c:extLst>
            <c:ext xmlns:c16="http://schemas.microsoft.com/office/drawing/2014/chart" uri="{C3380CC4-5D6E-409C-BE32-E72D297353CC}">
              <c16:uniqueId val="{00000000-B2CD-4A9B-A21E-75D92FEEA6A2}"/>
            </c:ext>
          </c:extLst>
        </c:ser>
        <c:ser>
          <c:idx val="1"/>
          <c:order val="1"/>
          <c:tx>
            <c:strRef>
              <c:f>Blad3!$C$1</c:f>
              <c:strCache>
                <c:ptCount val="1"/>
                <c:pt idx="0">
                  <c:v>Unexplained collective syndrome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Blad3!$A$2:$A$9</c:f>
              <c:numCache>
                <c:formatCode>General</c:formatCode>
                <c:ptCount val="8"/>
                <c:pt idx="0">
                  <c:v>2008</c:v>
                </c:pt>
                <c:pt idx="1">
                  <c:v>2009</c:v>
                </c:pt>
                <c:pt idx="2">
                  <c:v>2010</c:v>
                </c:pt>
                <c:pt idx="3">
                  <c:v>2011</c:v>
                </c:pt>
                <c:pt idx="4">
                  <c:v>2012</c:v>
                </c:pt>
                <c:pt idx="5">
                  <c:v>2013</c:v>
                </c:pt>
                <c:pt idx="6">
                  <c:v>2014</c:v>
                </c:pt>
                <c:pt idx="7">
                  <c:v>2015</c:v>
                </c:pt>
              </c:numCache>
            </c:numRef>
          </c:cat>
          <c:val>
            <c:numRef>
              <c:f>Blad3!$C$2:$C$9</c:f>
              <c:numCache>
                <c:formatCode>General</c:formatCode>
                <c:ptCount val="8"/>
                <c:pt idx="1">
                  <c:v>1</c:v>
                </c:pt>
                <c:pt idx="3">
                  <c:v>3</c:v>
                </c:pt>
                <c:pt idx="4">
                  <c:v>2</c:v>
                </c:pt>
                <c:pt idx="5">
                  <c:v>3</c:v>
                </c:pt>
                <c:pt idx="6">
                  <c:v>2</c:v>
                </c:pt>
                <c:pt idx="7">
                  <c:v>5</c:v>
                </c:pt>
              </c:numCache>
            </c:numRef>
          </c:val>
          <c:extLst>
            <c:ext xmlns:c16="http://schemas.microsoft.com/office/drawing/2014/chart" uri="{C3380CC4-5D6E-409C-BE32-E72D297353CC}">
              <c16:uniqueId val="{00000001-B2CD-4A9B-A21E-75D92FEEA6A2}"/>
            </c:ext>
          </c:extLst>
        </c:ser>
        <c:ser>
          <c:idx val="2"/>
          <c:order val="2"/>
          <c:tx>
            <c:strRef>
              <c:f>Blad3!$D$1</c:f>
              <c:strCache>
                <c:ptCount val="1"/>
                <c:pt idx="0">
                  <c:v>Unusual exposure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Blad3!$A$2:$A$9</c:f>
              <c:numCache>
                <c:formatCode>General</c:formatCode>
                <c:ptCount val="8"/>
                <c:pt idx="0">
                  <c:v>2008</c:v>
                </c:pt>
                <c:pt idx="1">
                  <c:v>2009</c:v>
                </c:pt>
                <c:pt idx="2">
                  <c:v>2010</c:v>
                </c:pt>
                <c:pt idx="3">
                  <c:v>2011</c:v>
                </c:pt>
                <c:pt idx="4">
                  <c:v>2012</c:v>
                </c:pt>
                <c:pt idx="5">
                  <c:v>2013</c:v>
                </c:pt>
                <c:pt idx="6">
                  <c:v>2014</c:v>
                </c:pt>
                <c:pt idx="7">
                  <c:v>2015</c:v>
                </c:pt>
              </c:numCache>
            </c:numRef>
          </c:cat>
          <c:val>
            <c:numRef>
              <c:f>Blad3!$D$2:$D$9</c:f>
              <c:numCache>
                <c:formatCode>General</c:formatCode>
                <c:ptCount val="8"/>
                <c:pt idx="4">
                  <c:v>2</c:v>
                </c:pt>
                <c:pt idx="5">
                  <c:v>1</c:v>
                </c:pt>
                <c:pt idx="6">
                  <c:v>1</c:v>
                </c:pt>
                <c:pt idx="7">
                  <c:v>1</c:v>
                </c:pt>
              </c:numCache>
            </c:numRef>
          </c:val>
          <c:extLst>
            <c:ext xmlns:c16="http://schemas.microsoft.com/office/drawing/2014/chart" uri="{C3380CC4-5D6E-409C-BE32-E72D297353CC}">
              <c16:uniqueId val="{00000002-B2CD-4A9B-A21E-75D92FEEA6A2}"/>
            </c:ext>
          </c:extLst>
        </c:ser>
        <c:ser>
          <c:idx val="3"/>
          <c:order val="3"/>
          <c:tx>
            <c:strRef>
              <c:f>Blad3!$E$1</c:f>
              <c:strCache>
                <c:ptCount val="1"/>
                <c:pt idx="0">
                  <c:v>Other pathology</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Blad3!$A$2:$A$9</c:f>
              <c:numCache>
                <c:formatCode>General</c:formatCode>
                <c:ptCount val="8"/>
                <c:pt idx="0">
                  <c:v>2008</c:v>
                </c:pt>
                <c:pt idx="1">
                  <c:v>2009</c:v>
                </c:pt>
                <c:pt idx="2">
                  <c:v>2010</c:v>
                </c:pt>
                <c:pt idx="3">
                  <c:v>2011</c:v>
                </c:pt>
                <c:pt idx="4">
                  <c:v>2012</c:v>
                </c:pt>
                <c:pt idx="5">
                  <c:v>2013</c:v>
                </c:pt>
                <c:pt idx="6">
                  <c:v>2014</c:v>
                </c:pt>
                <c:pt idx="7">
                  <c:v>2015</c:v>
                </c:pt>
              </c:numCache>
            </c:numRef>
          </c:cat>
          <c:val>
            <c:numRef>
              <c:f>Blad3!$E$2:$E$9</c:f>
              <c:numCache>
                <c:formatCode>General</c:formatCode>
                <c:ptCount val="8"/>
                <c:pt idx="1">
                  <c:v>1</c:v>
                </c:pt>
                <c:pt idx="5">
                  <c:v>1</c:v>
                </c:pt>
                <c:pt idx="7">
                  <c:v>2</c:v>
                </c:pt>
              </c:numCache>
            </c:numRef>
          </c:val>
          <c:extLst>
            <c:ext xmlns:c16="http://schemas.microsoft.com/office/drawing/2014/chart" uri="{C3380CC4-5D6E-409C-BE32-E72D297353CC}">
              <c16:uniqueId val="{00000003-B2CD-4A9B-A21E-75D92FEEA6A2}"/>
            </c:ext>
          </c:extLst>
        </c:ser>
        <c:ser>
          <c:idx val="4"/>
          <c:order val="4"/>
          <c:tx>
            <c:strRef>
              <c:f>Blad3!$F$1</c:f>
              <c:strCache>
                <c:ptCount val="1"/>
                <c:pt idx="0">
                  <c:v>Non-valid</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Blad3!$A$2:$A$9</c:f>
              <c:numCache>
                <c:formatCode>General</c:formatCode>
                <c:ptCount val="8"/>
                <c:pt idx="0">
                  <c:v>2008</c:v>
                </c:pt>
                <c:pt idx="1">
                  <c:v>2009</c:v>
                </c:pt>
                <c:pt idx="2">
                  <c:v>2010</c:v>
                </c:pt>
                <c:pt idx="3">
                  <c:v>2011</c:v>
                </c:pt>
                <c:pt idx="4">
                  <c:v>2012</c:v>
                </c:pt>
                <c:pt idx="5">
                  <c:v>2013</c:v>
                </c:pt>
                <c:pt idx="6">
                  <c:v>2014</c:v>
                </c:pt>
                <c:pt idx="7">
                  <c:v>2015</c:v>
                </c:pt>
              </c:numCache>
            </c:numRef>
          </c:cat>
          <c:val>
            <c:numRef>
              <c:f>Blad3!$F$2:$F$9</c:f>
              <c:numCache>
                <c:formatCode>General</c:formatCode>
                <c:ptCount val="8"/>
                <c:pt idx="0">
                  <c:v>3</c:v>
                </c:pt>
              </c:numCache>
            </c:numRef>
          </c:val>
          <c:extLst>
            <c:ext xmlns:c16="http://schemas.microsoft.com/office/drawing/2014/chart" uri="{C3380CC4-5D6E-409C-BE32-E72D297353CC}">
              <c16:uniqueId val="{00000004-B2CD-4A9B-A21E-75D92FEEA6A2}"/>
            </c:ext>
          </c:extLst>
        </c:ser>
        <c:dLbls>
          <c:dLblPos val="ctr"/>
          <c:showLegendKey val="0"/>
          <c:showVal val="1"/>
          <c:showCatName val="0"/>
          <c:showSerName val="0"/>
          <c:showPercent val="0"/>
          <c:showBubbleSize val="0"/>
        </c:dLbls>
        <c:gapWidth val="150"/>
        <c:overlap val="100"/>
        <c:axId val="395461424"/>
        <c:axId val="390539984"/>
      </c:barChart>
      <c:catAx>
        <c:axId val="395461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n-US"/>
          </a:p>
        </c:txPr>
        <c:crossAx val="390539984"/>
        <c:crosses val="autoZero"/>
        <c:auto val="1"/>
        <c:lblAlgn val="ctr"/>
        <c:lblOffset val="100"/>
        <c:noMultiLvlLbl val="0"/>
      </c:catAx>
      <c:valAx>
        <c:axId val="3905399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395461424"/>
        <c:crosses val="autoZero"/>
        <c:crossBetween val="between"/>
      </c:valAx>
      <c:spPr>
        <a:noFill/>
        <a:ln>
          <a:noFill/>
        </a:ln>
        <a:effectLst/>
      </c:spPr>
    </c:plotArea>
    <c:legend>
      <c:legendPos val="r"/>
      <c:layout>
        <c:manualLayout>
          <c:xMode val="edge"/>
          <c:yMode val="edge"/>
          <c:x val="0.72936745973319883"/>
          <c:y val="0.30907032155157366"/>
          <c:w val="0.23647638872701685"/>
          <c:h val="0.57226925182916188"/>
        </c:manualLayout>
      </c:layout>
      <c:overlay val="0"/>
      <c:spPr>
        <a:noFill/>
        <a:ln>
          <a:noFill/>
        </a:ln>
        <a:effectLst/>
      </c:spPr>
      <c:txPr>
        <a:bodyPr rot="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userShapes r:id="rId2"/>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03BE68-103F-4419-B4D4-7E3940529A68}" type="doc">
      <dgm:prSet loTypeId="urn:microsoft.com/office/officeart/2005/8/layout/hProcess6" loCatId="process" qsTypeId="urn:microsoft.com/office/officeart/2005/8/quickstyle/3d1" qsCatId="3D" csTypeId="urn:microsoft.com/office/officeart/2005/8/colors/colorful1" csCatId="colorful" phldr="1"/>
      <dgm:spPr/>
      <dgm:t>
        <a:bodyPr/>
        <a:lstStyle/>
        <a:p>
          <a:endParaRPr lang="en-US"/>
        </a:p>
      </dgm:t>
    </dgm:pt>
    <dgm:pt modelId="{0C9A5135-2BF1-466F-935F-096165D31D27}">
      <dgm:prSet phldrT="[Text]" custT="1"/>
      <dgm:spPr/>
      <dgm:t>
        <a:bodyPr lIns="0" tIns="0" rIns="0" bIns="0"/>
        <a:lstStyle/>
        <a:p>
          <a:endParaRPr lang="en-US" sz="1000" b="1" dirty="0"/>
        </a:p>
      </dgm:t>
    </dgm:pt>
    <dgm:pt modelId="{EF0A3DF0-D562-4114-8037-8293AC50769B}" type="parTrans" cxnId="{52A3872B-DE55-4F34-8D03-759762DF73FC}">
      <dgm:prSet/>
      <dgm:spPr/>
      <dgm:t>
        <a:bodyPr/>
        <a:lstStyle/>
        <a:p>
          <a:endParaRPr lang="en-US"/>
        </a:p>
      </dgm:t>
    </dgm:pt>
    <dgm:pt modelId="{F1046B5C-81EB-43C1-9FBE-C742E906DCA5}" type="sibTrans" cxnId="{52A3872B-DE55-4F34-8D03-759762DF73FC}">
      <dgm:prSet/>
      <dgm:spPr/>
      <dgm:t>
        <a:bodyPr/>
        <a:lstStyle/>
        <a:p>
          <a:endParaRPr lang="en-US"/>
        </a:p>
      </dgm:t>
    </dgm:pt>
    <dgm:pt modelId="{68BB01DB-C568-442B-83D4-B3CE321223AD}">
      <dgm:prSet phldrT="[Text]" custT="1"/>
      <dgm:spPr/>
      <dgm:t>
        <a:bodyPr lIns="0" tIns="0" rIns="0" bIns="0"/>
        <a:lstStyle/>
        <a:p>
          <a:endParaRPr lang="en-US" sz="1200" dirty="0"/>
        </a:p>
      </dgm:t>
    </dgm:pt>
    <dgm:pt modelId="{E4D22F7E-20AD-43E7-BC35-D6466C40D005}" type="parTrans" cxnId="{2272E4CF-B583-4A89-8A09-6C5881836736}">
      <dgm:prSet/>
      <dgm:spPr/>
      <dgm:t>
        <a:bodyPr/>
        <a:lstStyle/>
        <a:p>
          <a:endParaRPr lang="en-US"/>
        </a:p>
      </dgm:t>
    </dgm:pt>
    <dgm:pt modelId="{E8001E2D-6022-4EC7-8585-ED199AA5A6F4}" type="sibTrans" cxnId="{2272E4CF-B583-4A89-8A09-6C5881836736}">
      <dgm:prSet/>
      <dgm:spPr/>
      <dgm:t>
        <a:bodyPr/>
        <a:lstStyle/>
        <a:p>
          <a:endParaRPr lang="en-US"/>
        </a:p>
      </dgm:t>
    </dgm:pt>
    <dgm:pt modelId="{69D31BBF-26F0-464C-B2A7-39874C14490B}">
      <dgm:prSet phldrT="[Text]" custT="1"/>
      <dgm:spPr>
        <a:solidFill>
          <a:schemeClr val="tx2">
            <a:lumMod val="20000"/>
            <a:lumOff val="80000"/>
            <a:alpha val="90000"/>
          </a:schemeClr>
        </a:solidFill>
      </dgm:spPr>
      <dgm:t>
        <a:bodyPr/>
        <a:lstStyle/>
        <a:p>
          <a:endParaRPr lang="en-US" sz="1200" dirty="0"/>
        </a:p>
      </dgm:t>
    </dgm:pt>
    <dgm:pt modelId="{09BFA87F-4236-4470-BE2D-DA2EFDEEDB0D}" type="parTrans" cxnId="{135F06E8-C8A5-4E57-B377-B53BD662E475}">
      <dgm:prSet/>
      <dgm:spPr/>
      <dgm:t>
        <a:bodyPr/>
        <a:lstStyle/>
        <a:p>
          <a:endParaRPr lang="en-US"/>
        </a:p>
      </dgm:t>
    </dgm:pt>
    <dgm:pt modelId="{7DDB2F3C-255D-4A23-B7A2-DE32FC2FFA20}" type="sibTrans" cxnId="{135F06E8-C8A5-4E57-B377-B53BD662E475}">
      <dgm:prSet/>
      <dgm:spPr/>
      <dgm:t>
        <a:bodyPr/>
        <a:lstStyle/>
        <a:p>
          <a:endParaRPr lang="en-US"/>
        </a:p>
      </dgm:t>
    </dgm:pt>
    <dgm:pt modelId="{13EBB1AF-3FEA-47CD-BDB3-0C22F544074B}">
      <dgm:prSet phldrT="[Text]" custT="1"/>
      <dgm:spPr/>
      <dgm:t>
        <a:bodyPr/>
        <a:lstStyle/>
        <a:p>
          <a:endParaRPr lang="en-US" sz="900" b="1" dirty="0"/>
        </a:p>
      </dgm:t>
    </dgm:pt>
    <dgm:pt modelId="{4D793C04-F554-42FE-A7E9-CF6223E9568F}" type="parTrans" cxnId="{B414AE96-EB78-446A-BA3D-DAB0127E6800}">
      <dgm:prSet/>
      <dgm:spPr/>
      <dgm:t>
        <a:bodyPr/>
        <a:lstStyle/>
        <a:p>
          <a:endParaRPr lang="en-US"/>
        </a:p>
      </dgm:t>
    </dgm:pt>
    <dgm:pt modelId="{4E9276FD-4220-465C-8713-55225EF9E2E0}" type="sibTrans" cxnId="{B414AE96-EB78-446A-BA3D-DAB0127E6800}">
      <dgm:prSet/>
      <dgm:spPr/>
      <dgm:t>
        <a:bodyPr/>
        <a:lstStyle/>
        <a:p>
          <a:endParaRPr lang="en-US"/>
        </a:p>
      </dgm:t>
    </dgm:pt>
    <dgm:pt modelId="{5F75595B-5602-4081-B9D6-DB5926562A85}">
      <dgm:prSet phldrT="[Text]" custT="1"/>
      <dgm:spPr/>
      <dgm:t>
        <a:bodyPr/>
        <a:lstStyle/>
        <a:p>
          <a:pPr algn="l"/>
          <a:endParaRPr lang="en-US" sz="1200" dirty="0"/>
        </a:p>
      </dgm:t>
    </dgm:pt>
    <dgm:pt modelId="{A6708113-782E-4F0D-B7B6-8D2521B7AF8B}" type="parTrans" cxnId="{65CD2484-F686-4351-8F74-56742D1DB24A}">
      <dgm:prSet/>
      <dgm:spPr/>
      <dgm:t>
        <a:bodyPr/>
        <a:lstStyle/>
        <a:p>
          <a:endParaRPr lang="en-US"/>
        </a:p>
      </dgm:t>
    </dgm:pt>
    <dgm:pt modelId="{0C128DFE-73FF-4B6F-B641-058AF97D0757}" type="sibTrans" cxnId="{65CD2484-F686-4351-8F74-56742D1DB24A}">
      <dgm:prSet/>
      <dgm:spPr/>
      <dgm:t>
        <a:bodyPr/>
        <a:lstStyle/>
        <a:p>
          <a:endParaRPr lang="en-US"/>
        </a:p>
      </dgm:t>
    </dgm:pt>
    <dgm:pt modelId="{7EC6070B-6F78-427D-B772-30DBBD6FD72B}">
      <dgm:prSet custT="1"/>
      <dgm:spPr/>
      <dgm:t>
        <a:bodyPr/>
        <a:lstStyle/>
        <a:p>
          <a:endParaRPr lang="en-US" sz="900" b="1" dirty="0"/>
        </a:p>
      </dgm:t>
    </dgm:pt>
    <dgm:pt modelId="{1EC50305-F600-4E54-B76E-0C16553C7423}" type="parTrans" cxnId="{2423C296-8407-41A6-989B-6A9C39CB4736}">
      <dgm:prSet/>
      <dgm:spPr/>
      <dgm:t>
        <a:bodyPr/>
        <a:lstStyle/>
        <a:p>
          <a:endParaRPr lang="en-US"/>
        </a:p>
      </dgm:t>
    </dgm:pt>
    <dgm:pt modelId="{88E2624D-8EA1-4956-B4DE-9F654CB05290}" type="sibTrans" cxnId="{2423C296-8407-41A6-989B-6A9C39CB4736}">
      <dgm:prSet/>
      <dgm:spPr/>
      <dgm:t>
        <a:bodyPr/>
        <a:lstStyle/>
        <a:p>
          <a:endParaRPr lang="en-US"/>
        </a:p>
      </dgm:t>
    </dgm:pt>
    <dgm:pt modelId="{B0E8908E-5837-4C08-B705-38449421471A}">
      <dgm:prSet custT="1"/>
      <dgm:spPr/>
      <dgm:t>
        <a:bodyPr/>
        <a:lstStyle/>
        <a:p>
          <a:endParaRPr lang="en-US" sz="1200" dirty="0"/>
        </a:p>
      </dgm:t>
    </dgm:pt>
    <dgm:pt modelId="{264960C0-8463-4D7E-8353-8DD71D4B577F}" type="parTrans" cxnId="{66024325-A656-4943-A3BF-CD5EC167BC0C}">
      <dgm:prSet/>
      <dgm:spPr/>
      <dgm:t>
        <a:bodyPr/>
        <a:lstStyle/>
        <a:p>
          <a:endParaRPr lang="en-US"/>
        </a:p>
      </dgm:t>
    </dgm:pt>
    <dgm:pt modelId="{4F8A582B-0A2B-421E-AD11-7B2A639F60B2}" type="sibTrans" cxnId="{66024325-A656-4943-A3BF-CD5EC167BC0C}">
      <dgm:prSet/>
      <dgm:spPr/>
      <dgm:t>
        <a:bodyPr/>
        <a:lstStyle/>
        <a:p>
          <a:endParaRPr lang="en-US"/>
        </a:p>
      </dgm:t>
    </dgm:pt>
    <dgm:pt modelId="{9A9B9C86-595E-4C2C-95A9-7D973823AE92}">
      <dgm:prSet phldrT="[Text]" custT="1"/>
      <dgm:spPr>
        <a:solidFill>
          <a:schemeClr val="tx2">
            <a:lumMod val="75000"/>
          </a:schemeClr>
        </a:solidFill>
      </dgm:spPr>
      <dgm:t>
        <a:bodyPr lIns="0" tIns="0" rIns="0" bIns="0"/>
        <a:lstStyle/>
        <a:p>
          <a:endParaRPr lang="en-US" sz="1000" b="1" dirty="0"/>
        </a:p>
      </dgm:t>
    </dgm:pt>
    <dgm:pt modelId="{2B544E85-2F52-4670-9C8C-A0C28AB07E65}" type="sibTrans" cxnId="{AF634891-6189-4A42-B188-22A0735B216C}">
      <dgm:prSet/>
      <dgm:spPr/>
      <dgm:t>
        <a:bodyPr/>
        <a:lstStyle/>
        <a:p>
          <a:endParaRPr lang="en-US"/>
        </a:p>
      </dgm:t>
    </dgm:pt>
    <dgm:pt modelId="{0A965B00-0B51-433D-9331-3BDFF14814CA}" type="parTrans" cxnId="{AF634891-6189-4A42-B188-22A0735B216C}">
      <dgm:prSet/>
      <dgm:spPr/>
      <dgm:t>
        <a:bodyPr/>
        <a:lstStyle/>
        <a:p>
          <a:endParaRPr lang="en-US"/>
        </a:p>
      </dgm:t>
    </dgm:pt>
    <dgm:pt modelId="{6CE6540D-D8B5-4C9E-8BEB-873C2D69A950}" type="pres">
      <dgm:prSet presAssocID="{BF03BE68-103F-4419-B4D4-7E3940529A68}" presName="theList" presStyleCnt="0">
        <dgm:presLayoutVars>
          <dgm:dir/>
          <dgm:animLvl val="lvl"/>
          <dgm:resizeHandles val="exact"/>
        </dgm:presLayoutVars>
      </dgm:prSet>
      <dgm:spPr/>
      <dgm:t>
        <a:bodyPr/>
        <a:lstStyle/>
        <a:p>
          <a:endParaRPr lang="en-US"/>
        </a:p>
      </dgm:t>
    </dgm:pt>
    <dgm:pt modelId="{F7192AB9-9830-4E4B-9AF7-00559C456EBF}" type="pres">
      <dgm:prSet presAssocID="{0C9A5135-2BF1-466F-935F-096165D31D27}" presName="compNode" presStyleCnt="0"/>
      <dgm:spPr/>
    </dgm:pt>
    <dgm:pt modelId="{EBD6D63A-E190-4C9D-8C72-6752A9C348D0}" type="pres">
      <dgm:prSet presAssocID="{0C9A5135-2BF1-466F-935F-096165D31D27}" presName="noGeometry" presStyleCnt="0"/>
      <dgm:spPr/>
    </dgm:pt>
    <dgm:pt modelId="{418AA76E-B158-4545-8371-8884E37BB176}" type="pres">
      <dgm:prSet presAssocID="{0C9A5135-2BF1-466F-935F-096165D31D27}" presName="childTextVisible" presStyleLbl="bgAccFollowNode1" presStyleIdx="0" presStyleCnt="4">
        <dgm:presLayoutVars>
          <dgm:bulletEnabled val="1"/>
        </dgm:presLayoutVars>
      </dgm:prSet>
      <dgm:spPr/>
      <dgm:t>
        <a:bodyPr/>
        <a:lstStyle/>
        <a:p>
          <a:endParaRPr lang="en-US"/>
        </a:p>
      </dgm:t>
    </dgm:pt>
    <dgm:pt modelId="{6CC44B7C-F6B7-4CDD-86EE-023A23CB4285}" type="pres">
      <dgm:prSet presAssocID="{0C9A5135-2BF1-466F-935F-096165D31D27}" presName="childTextHidden" presStyleLbl="bgAccFollowNode1" presStyleIdx="0" presStyleCnt="4"/>
      <dgm:spPr/>
      <dgm:t>
        <a:bodyPr/>
        <a:lstStyle/>
        <a:p>
          <a:endParaRPr lang="en-US"/>
        </a:p>
      </dgm:t>
    </dgm:pt>
    <dgm:pt modelId="{C4EC0930-E4CC-4B23-A6DC-2B2C43DA8019}" type="pres">
      <dgm:prSet presAssocID="{0C9A5135-2BF1-466F-935F-096165D31D27}" presName="parentText" presStyleLbl="node1" presStyleIdx="0" presStyleCnt="4" custLinFactNeighborX="-519" custLinFactNeighborY="-1377">
        <dgm:presLayoutVars>
          <dgm:chMax val="1"/>
          <dgm:bulletEnabled val="1"/>
        </dgm:presLayoutVars>
      </dgm:prSet>
      <dgm:spPr/>
      <dgm:t>
        <a:bodyPr/>
        <a:lstStyle/>
        <a:p>
          <a:endParaRPr lang="en-US"/>
        </a:p>
      </dgm:t>
    </dgm:pt>
    <dgm:pt modelId="{B3F7F7AA-86F7-4443-A906-52A0FE9FDD2F}" type="pres">
      <dgm:prSet presAssocID="{0C9A5135-2BF1-466F-935F-096165D31D27}" presName="aSpace" presStyleCnt="0"/>
      <dgm:spPr/>
    </dgm:pt>
    <dgm:pt modelId="{2A2E5BAD-AA12-41D1-A67E-DC5A505808D9}" type="pres">
      <dgm:prSet presAssocID="{9A9B9C86-595E-4C2C-95A9-7D973823AE92}" presName="compNode" presStyleCnt="0"/>
      <dgm:spPr/>
    </dgm:pt>
    <dgm:pt modelId="{961D6861-C4C7-461E-B70B-E148A8BE0092}" type="pres">
      <dgm:prSet presAssocID="{9A9B9C86-595E-4C2C-95A9-7D973823AE92}" presName="noGeometry" presStyleCnt="0"/>
      <dgm:spPr/>
    </dgm:pt>
    <dgm:pt modelId="{B0E9BF50-3A29-4937-97AB-54697C64197D}" type="pres">
      <dgm:prSet presAssocID="{9A9B9C86-595E-4C2C-95A9-7D973823AE92}" presName="childTextVisible" presStyleLbl="bgAccFollowNode1" presStyleIdx="1" presStyleCnt="4" custLinFactNeighborX="-4073">
        <dgm:presLayoutVars>
          <dgm:bulletEnabled val="1"/>
        </dgm:presLayoutVars>
      </dgm:prSet>
      <dgm:spPr/>
      <dgm:t>
        <a:bodyPr/>
        <a:lstStyle/>
        <a:p>
          <a:endParaRPr lang="en-US"/>
        </a:p>
      </dgm:t>
    </dgm:pt>
    <dgm:pt modelId="{CEAFAC9D-CA05-4778-A996-9A61A7D2A894}" type="pres">
      <dgm:prSet presAssocID="{9A9B9C86-595E-4C2C-95A9-7D973823AE92}" presName="childTextHidden" presStyleLbl="bgAccFollowNode1" presStyleIdx="1" presStyleCnt="4"/>
      <dgm:spPr/>
      <dgm:t>
        <a:bodyPr/>
        <a:lstStyle/>
        <a:p>
          <a:endParaRPr lang="en-US"/>
        </a:p>
      </dgm:t>
    </dgm:pt>
    <dgm:pt modelId="{711AF7BF-FB59-4087-9414-D96F6C90E4E3}" type="pres">
      <dgm:prSet presAssocID="{9A9B9C86-595E-4C2C-95A9-7D973823AE92}" presName="parentText" presStyleLbl="node1" presStyleIdx="1" presStyleCnt="4" custLinFactNeighborX="-8148">
        <dgm:presLayoutVars>
          <dgm:chMax val="1"/>
          <dgm:bulletEnabled val="1"/>
        </dgm:presLayoutVars>
      </dgm:prSet>
      <dgm:spPr/>
      <dgm:t>
        <a:bodyPr/>
        <a:lstStyle/>
        <a:p>
          <a:endParaRPr lang="en-US"/>
        </a:p>
      </dgm:t>
    </dgm:pt>
    <dgm:pt modelId="{CE2A3870-9904-47E1-A0A3-FA04B7CCE8A0}" type="pres">
      <dgm:prSet presAssocID="{9A9B9C86-595E-4C2C-95A9-7D973823AE92}" presName="aSpace" presStyleCnt="0"/>
      <dgm:spPr/>
    </dgm:pt>
    <dgm:pt modelId="{E11EDBDC-F6D7-4631-AB46-BBDC33695981}" type="pres">
      <dgm:prSet presAssocID="{13EBB1AF-3FEA-47CD-BDB3-0C22F544074B}" presName="compNode" presStyleCnt="0"/>
      <dgm:spPr/>
    </dgm:pt>
    <dgm:pt modelId="{E8CBA428-1FD3-4467-8E49-7F37726A3709}" type="pres">
      <dgm:prSet presAssocID="{13EBB1AF-3FEA-47CD-BDB3-0C22F544074B}" presName="noGeometry" presStyleCnt="0"/>
      <dgm:spPr/>
    </dgm:pt>
    <dgm:pt modelId="{9E88564D-1EAC-4A15-9D2A-1B3E9349FCA1}" type="pres">
      <dgm:prSet presAssocID="{13EBB1AF-3FEA-47CD-BDB3-0C22F544074B}" presName="childTextVisible" presStyleLbl="bgAccFollowNode1" presStyleIdx="2" presStyleCnt="4" custLinFactNeighborX="-6218">
        <dgm:presLayoutVars>
          <dgm:bulletEnabled val="1"/>
        </dgm:presLayoutVars>
      </dgm:prSet>
      <dgm:spPr/>
      <dgm:t>
        <a:bodyPr/>
        <a:lstStyle/>
        <a:p>
          <a:endParaRPr lang="en-US"/>
        </a:p>
      </dgm:t>
    </dgm:pt>
    <dgm:pt modelId="{83F0F81A-0FE4-47B4-B447-073F403D3D87}" type="pres">
      <dgm:prSet presAssocID="{13EBB1AF-3FEA-47CD-BDB3-0C22F544074B}" presName="childTextHidden" presStyleLbl="bgAccFollowNode1" presStyleIdx="2" presStyleCnt="4"/>
      <dgm:spPr/>
      <dgm:t>
        <a:bodyPr/>
        <a:lstStyle/>
        <a:p>
          <a:endParaRPr lang="en-US"/>
        </a:p>
      </dgm:t>
    </dgm:pt>
    <dgm:pt modelId="{6E96B20B-3C04-48C6-995B-042C09DAEBEA}" type="pres">
      <dgm:prSet presAssocID="{13EBB1AF-3FEA-47CD-BDB3-0C22F544074B}" presName="parentText" presStyleLbl="node1" presStyleIdx="2" presStyleCnt="4" custLinFactNeighborX="-12437">
        <dgm:presLayoutVars>
          <dgm:chMax val="1"/>
          <dgm:bulletEnabled val="1"/>
        </dgm:presLayoutVars>
      </dgm:prSet>
      <dgm:spPr/>
      <dgm:t>
        <a:bodyPr/>
        <a:lstStyle/>
        <a:p>
          <a:endParaRPr lang="en-US"/>
        </a:p>
      </dgm:t>
    </dgm:pt>
    <dgm:pt modelId="{01DDE9B0-B8C6-49ED-BF55-B2E7C0B7D6E5}" type="pres">
      <dgm:prSet presAssocID="{13EBB1AF-3FEA-47CD-BDB3-0C22F544074B}" presName="aSpace" presStyleCnt="0"/>
      <dgm:spPr/>
    </dgm:pt>
    <dgm:pt modelId="{298BB22B-BADB-4A65-8EB4-DEEE77201F7B}" type="pres">
      <dgm:prSet presAssocID="{7EC6070B-6F78-427D-B772-30DBBD6FD72B}" presName="compNode" presStyleCnt="0"/>
      <dgm:spPr/>
    </dgm:pt>
    <dgm:pt modelId="{31E626BD-AECE-4F30-9583-3826BDFB6F21}" type="pres">
      <dgm:prSet presAssocID="{7EC6070B-6F78-427D-B772-30DBBD6FD72B}" presName="noGeometry" presStyleCnt="0"/>
      <dgm:spPr/>
    </dgm:pt>
    <dgm:pt modelId="{ED320D83-02E7-430B-9F08-32614BC45733}" type="pres">
      <dgm:prSet presAssocID="{7EC6070B-6F78-427D-B772-30DBBD6FD72B}" presName="childTextVisible" presStyleLbl="bgAccFollowNode1" presStyleIdx="3" presStyleCnt="4" custLinFactNeighborX="-10209">
        <dgm:presLayoutVars>
          <dgm:bulletEnabled val="1"/>
        </dgm:presLayoutVars>
      </dgm:prSet>
      <dgm:spPr/>
      <dgm:t>
        <a:bodyPr/>
        <a:lstStyle/>
        <a:p>
          <a:endParaRPr lang="en-US"/>
        </a:p>
      </dgm:t>
    </dgm:pt>
    <dgm:pt modelId="{2C0D0A76-E13E-4628-A8DA-0103336FF2A6}" type="pres">
      <dgm:prSet presAssocID="{7EC6070B-6F78-427D-B772-30DBBD6FD72B}" presName="childTextHidden" presStyleLbl="bgAccFollowNode1" presStyleIdx="3" presStyleCnt="4"/>
      <dgm:spPr/>
      <dgm:t>
        <a:bodyPr/>
        <a:lstStyle/>
        <a:p>
          <a:endParaRPr lang="en-US"/>
        </a:p>
      </dgm:t>
    </dgm:pt>
    <dgm:pt modelId="{3C4E79BA-532C-47EE-B7A8-2F803D80E888}" type="pres">
      <dgm:prSet presAssocID="{7EC6070B-6F78-427D-B772-30DBBD6FD72B}" presName="parentText" presStyleLbl="node1" presStyleIdx="3" presStyleCnt="4" custLinFactNeighborX="-20419">
        <dgm:presLayoutVars>
          <dgm:chMax val="1"/>
          <dgm:bulletEnabled val="1"/>
        </dgm:presLayoutVars>
      </dgm:prSet>
      <dgm:spPr/>
      <dgm:t>
        <a:bodyPr/>
        <a:lstStyle/>
        <a:p>
          <a:endParaRPr lang="en-US"/>
        </a:p>
      </dgm:t>
    </dgm:pt>
  </dgm:ptLst>
  <dgm:cxnLst>
    <dgm:cxn modelId="{4743AB1A-F17D-4444-BF0D-5F16D3A718CE}" type="presOf" srcId="{68BB01DB-C568-442B-83D4-B3CE321223AD}" destId="{6CC44B7C-F6B7-4CDD-86EE-023A23CB4285}" srcOrd="1" destOrd="0" presId="urn:microsoft.com/office/officeart/2005/8/layout/hProcess6"/>
    <dgm:cxn modelId="{1C03AEC1-2F8B-412F-B0FA-D7880D13C006}" type="presOf" srcId="{69D31BBF-26F0-464C-B2A7-39874C14490B}" destId="{CEAFAC9D-CA05-4778-A996-9A61A7D2A894}" srcOrd="1" destOrd="0" presId="urn:microsoft.com/office/officeart/2005/8/layout/hProcess6"/>
    <dgm:cxn modelId="{F4DD69AD-66EE-40F8-B776-2F4D08495924}" type="presOf" srcId="{68BB01DB-C568-442B-83D4-B3CE321223AD}" destId="{418AA76E-B158-4545-8371-8884E37BB176}" srcOrd="0" destOrd="0" presId="urn:microsoft.com/office/officeart/2005/8/layout/hProcess6"/>
    <dgm:cxn modelId="{2423C296-8407-41A6-989B-6A9C39CB4736}" srcId="{BF03BE68-103F-4419-B4D4-7E3940529A68}" destId="{7EC6070B-6F78-427D-B772-30DBBD6FD72B}" srcOrd="3" destOrd="0" parTransId="{1EC50305-F600-4E54-B76E-0C16553C7423}" sibTransId="{88E2624D-8EA1-4956-B4DE-9F654CB05290}"/>
    <dgm:cxn modelId="{135F06E8-C8A5-4E57-B377-B53BD662E475}" srcId="{9A9B9C86-595E-4C2C-95A9-7D973823AE92}" destId="{69D31BBF-26F0-464C-B2A7-39874C14490B}" srcOrd="0" destOrd="0" parTransId="{09BFA87F-4236-4470-BE2D-DA2EFDEEDB0D}" sibTransId="{7DDB2F3C-255D-4A23-B7A2-DE32FC2FFA20}"/>
    <dgm:cxn modelId="{25A201FB-E2FA-4E58-ACC0-6879447456F3}" type="presOf" srcId="{9A9B9C86-595E-4C2C-95A9-7D973823AE92}" destId="{711AF7BF-FB59-4087-9414-D96F6C90E4E3}" srcOrd="0" destOrd="0" presId="urn:microsoft.com/office/officeart/2005/8/layout/hProcess6"/>
    <dgm:cxn modelId="{65CD2484-F686-4351-8F74-56742D1DB24A}" srcId="{13EBB1AF-3FEA-47CD-BDB3-0C22F544074B}" destId="{5F75595B-5602-4081-B9D6-DB5926562A85}" srcOrd="0" destOrd="0" parTransId="{A6708113-782E-4F0D-B7B6-8D2521B7AF8B}" sibTransId="{0C128DFE-73FF-4B6F-B641-058AF97D0757}"/>
    <dgm:cxn modelId="{B414AE96-EB78-446A-BA3D-DAB0127E6800}" srcId="{BF03BE68-103F-4419-B4D4-7E3940529A68}" destId="{13EBB1AF-3FEA-47CD-BDB3-0C22F544074B}" srcOrd="2" destOrd="0" parTransId="{4D793C04-F554-42FE-A7E9-CF6223E9568F}" sibTransId="{4E9276FD-4220-465C-8713-55225EF9E2E0}"/>
    <dgm:cxn modelId="{CF6B7140-3AD8-44FC-A92D-74C94BD62099}" type="presOf" srcId="{BF03BE68-103F-4419-B4D4-7E3940529A68}" destId="{6CE6540D-D8B5-4C9E-8BEB-873C2D69A950}" srcOrd="0" destOrd="0" presId="urn:microsoft.com/office/officeart/2005/8/layout/hProcess6"/>
    <dgm:cxn modelId="{010F932D-F328-438F-AEE8-6CF60A3BC9A0}" type="presOf" srcId="{13EBB1AF-3FEA-47CD-BDB3-0C22F544074B}" destId="{6E96B20B-3C04-48C6-995B-042C09DAEBEA}" srcOrd="0" destOrd="0" presId="urn:microsoft.com/office/officeart/2005/8/layout/hProcess6"/>
    <dgm:cxn modelId="{52A3872B-DE55-4F34-8D03-759762DF73FC}" srcId="{BF03BE68-103F-4419-B4D4-7E3940529A68}" destId="{0C9A5135-2BF1-466F-935F-096165D31D27}" srcOrd="0" destOrd="0" parTransId="{EF0A3DF0-D562-4114-8037-8293AC50769B}" sibTransId="{F1046B5C-81EB-43C1-9FBE-C742E906DCA5}"/>
    <dgm:cxn modelId="{2272E4CF-B583-4A89-8A09-6C5881836736}" srcId="{0C9A5135-2BF1-466F-935F-096165D31D27}" destId="{68BB01DB-C568-442B-83D4-B3CE321223AD}" srcOrd="0" destOrd="0" parTransId="{E4D22F7E-20AD-43E7-BC35-D6466C40D005}" sibTransId="{E8001E2D-6022-4EC7-8585-ED199AA5A6F4}"/>
    <dgm:cxn modelId="{A870DAED-E046-47F8-8D4B-D5DD8D0D19EF}" type="presOf" srcId="{5F75595B-5602-4081-B9D6-DB5926562A85}" destId="{9E88564D-1EAC-4A15-9D2A-1B3E9349FCA1}" srcOrd="0" destOrd="0" presId="urn:microsoft.com/office/officeart/2005/8/layout/hProcess6"/>
    <dgm:cxn modelId="{AF634891-6189-4A42-B188-22A0735B216C}" srcId="{BF03BE68-103F-4419-B4D4-7E3940529A68}" destId="{9A9B9C86-595E-4C2C-95A9-7D973823AE92}" srcOrd="1" destOrd="0" parTransId="{0A965B00-0B51-433D-9331-3BDFF14814CA}" sibTransId="{2B544E85-2F52-4670-9C8C-A0C28AB07E65}"/>
    <dgm:cxn modelId="{A9565B80-85B8-4FC8-AE0C-557595B64558}" type="presOf" srcId="{0C9A5135-2BF1-466F-935F-096165D31D27}" destId="{C4EC0930-E4CC-4B23-A6DC-2B2C43DA8019}" srcOrd="0" destOrd="0" presId="urn:microsoft.com/office/officeart/2005/8/layout/hProcess6"/>
    <dgm:cxn modelId="{0D39ADDF-3619-4E92-B994-5B6BEAE41E89}" type="presOf" srcId="{B0E8908E-5837-4C08-B705-38449421471A}" destId="{2C0D0A76-E13E-4628-A8DA-0103336FF2A6}" srcOrd="1" destOrd="0" presId="urn:microsoft.com/office/officeart/2005/8/layout/hProcess6"/>
    <dgm:cxn modelId="{66024325-A656-4943-A3BF-CD5EC167BC0C}" srcId="{7EC6070B-6F78-427D-B772-30DBBD6FD72B}" destId="{B0E8908E-5837-4C08-B705-38449421471A}" srcOrd="0" destOrd="0" parTransId="{264960C0-8463-4D7E-8353-8DD71D4B577F}" sibTransId="{4F8A582B-0A2B-421E-AD11-7B2A639F60B2}"/>
    <dgm:cxn modelId="{792CCA7C-E8C6-49E7-9F75-1AEA38935A49}" type="presOf" srcId="{7EC6070B-6F78-427D-B772-30DBBD6FD72B}" destId="{3C4E79BA-532C-47EE-B7A8-2F803D80E888}" srcOrd="0" destOrd="0" presId="urn:microsoft.com/office/officeart/2005/8/layout/hProcess6"/>
    <dgm:cxn modelId="{1F7904BE-528A-432B-B36F-5DCFD7E4438A}" type="presOf" srcId="{69D31BBF-26F0-464C-B2A7-39874C14490B}" destId="{B0E9BF50-3A29-4937-97AB-54697C64197D}" srcOrd="0" destOrd="0" presId="urn:microsoft.com/office/officeart/2005/8/layout/hProcess6"/>
    <dgm:cxn modelId="{EC650CFE-42BB-4819-ADC6-46B7876D329B}" type="presOf" srcId="{5F75595B-5602-4081-B9D6-DB5926562A85}" destId="{83F0F81A-0FE4-47B4-B447-073F403D3D87}" srcOrd="1" destOrd="0" presId="urn:microsoft.com/office/officeart/2005/8/layout/hProcess6"/>
    <dgm:cxn modelId="{2B0F27CA-A837-4E66-AB15-5D36F784D425}" type="presOf" srcId="{B0E8908E-5837-4C08-B705-38449421471A}" destId="{ED320D83-02E7-430B-9F08-32614BC45733}" srcOrd="0" destOrd="0" presId="urn:microsoft.com/office/officeart/2005/8/layout/hProcess6"/>
    <dgm:cxn modelId="{C1E75166-2DFB-4F05-AC51-EF43FFC25324}" type="presParOf" srcId="{6CE6540D-D8B5-4C9E-8BEB-873C2D69A950}" destId="{F7192AB9-9830-4E4B-9AF7-00559C456EBF}" srcOrd="0" destOrd="0" presId="urn:microsoft.com/office/officeart/2005/8/layout/hProcess6"/>
    <dgm:cxn modelId="{AB471BF8-8BA1-4230-931D-150951FDDDF5}" type="presParOf" srcId="{F7192AB9-9830-4E4B-9AF7-00559C456EBF}" destId="{EBD6D63A-E190-4C9D-8C72-6752A9C348D0}" srcOrd="0" destOrd="0" presId="urn:microsoft.com/office/officeart/2005/8/layout/hProcess6"/>
    <dgm:cxn modelId="{BDB08CD0-28E4-4DD0-8DD5-973CCDBD797B}" type="presParOf" srcId="{F7192AB9-9830-4E4B-9AF7-00559C456EBF}" destId="{418AA76E-B158-4545-8371-8884E37BB176}" srcOrd="1" destOrd="0" presId="urn:microsoft.com/office/officeart/2005/8/layout/hProcess6"/>
    <dgm:cxn modelId="{EB3F59BF-D70F-4591-9E9D-74B00F8D0BAC}" type="presParOf" srcId="{F7192AB9-9830-4E4B-9AF7-00559C456EBF}" destId="{6CC44B7C-F6B7-4CDD-86EE-023A23CB4285}" srcOrd="2" destOrd="0" presId="urn:microsoft.com/office/officeart/2005/8/layout/hProcess6"/>
    <dgm:cxn modelId="{82F8898D-45CB-4D0E-ADB0-275CAA4A75B3}" type="presParOf" srcId="{F7192AB9-9830-4E4B-9AF7-00559C456EBF}" destId="{C4EC0930-E4CC-4B23-A6DC-2B2C43DA8019}" srcOrd="3" destOrd="0" presId="urn:microsoft.com/office/officeart/2005/8/layout/hProcess6"/>
    <dgm:cxn modelId="{5DBF813A-4789-4426-95F6-DEB77EBDB214}" type="presParOf" srcId="{6CE6540D-D8B5-4C9E-8BEB-873C2D69A950}" destId="{B3F7F7AA-86F7-4443-A906-52A0FE9FDD2F}" srcOrd="1" destOrd="0" presId="urn:microsoft.com/office/officeart/2005/8/layout/hProcess6"/>
    <dgm:cxn modelId="{738B6683-0CF1-4B66-A646-8F963DFA196A}" type="presParOf" srcId="{6CE6540D-D8B5-4C9E-8BEB-873C2D69A950}" destId="{2A2E5BAD-AA12-41D1-A67E-DC5A505808D9}" srcOrd="2" destOrd="0" presId="urn:microsoft.com/office/officeart/2005/8/layout/hProcess6"/>
    <dgm:cxn modelId="{55624BE3-AC82-444B-87AA-D960FE0FB89A}" type="presParOf" srcId="{2A2E5BAD-AA12-41D1-A67E-DC5A505808D9}" destId="{961D6861-C4C7-461E-B70B-E148A8BE0092}" srcOrd="0" destOrd="0" presId="urn:microsoft.com/office/officeart/2005/8/layout/hProcess6"/>
    <dgm:cxn modelId="{4F05FAE0-58F4-4E45-849A-85A31FCBFFE7}" type="presParOf" srcId="{2A2E5BAD-AA12-41D1-A67E-DC5A505808D9}" destId="{B0E9BF50-3A29-4937-97AB-54697C64197D}" srcOrd="1" destOrd="0" presId="urn:microsoft.com/office/officeart/2005/8/layout/hProcess6"/>
    <dgm:cxn modelId="{52A2AB37-9645-4E6B-864C-F2A93A6675D5}" type="presParOf" srcId="{2A2E5BAD-AA12-41D1-A67E-DC5A505808D9}" destId="{CEAFAC9D-CA05-4778-A996-9A61A7D2A894}" srcOrd="2" destOrd="0" presId="urn:microsoft.com/office/officeart/2005/8/layout/hProcess6"/>
    <dgm:cxn modelId="{09730102-1738-42DE-BC9D-666728A53A42}" type="presParOf" srcId="{2A2E5BAD-AA12-41D1-A67E-DC5A505808D9}" destId="{711AF7BF-FB59-4087-9414-D96F6C90E4E3}" srcOrd="3" destOrd="0" presId="urn:microsoft.com/office/officeart/2005/8/layout/hProcess6"/>
    <dgm:cxn modelId="{5DF21BC4-BEE1-4D11-9547-F9904F7790FC}" type="presParOf" srcId="{6CE6540D-D8B5-4C9E-8BEB-873C2D69A950}" destId="{CE2A3870-9904-47E1-A0A3-FA04B7CCE8A0}" srcOrd="3" destOrd="0" presId="urn:microsoft.com/office/officeart/2005/8/layout/hProcess6"/>
    <dgm:cxn modelId="{9A91F638-5C6F-40CC-9F8E-402A0420CF4E}" type="presParOf" srcId="{6CE6540D-D8B5-4C9E-8BEB-873C2D69A950}" destId="{E11EDBDC-F6D7-4631-AB46-BBDC33695981}" srcOrd="4" destOrd="0" presId="urn:microsoft.com/office/officeart/2005/8/layout/hProcess6"/>
    <dgm:cxn modelId="{BA488194-7636-4110-8C3A-08E14541C4D5}" type="presParOf" srcId="{E11EDBDC-F6D7-4631-AB46-BBDC33695981}" destId="{E8CBA428-1FD3-4467-8E49-7F37726A3709}" srcOrd="0" destOrd="0" presId="urn:microsoft.com/office/officeart/2005/8/layout/hProcess6"/>
    <dgm:cxn modelId="{E51D7885-CE41-48CB-AB1C-FCCF218FC01E}" type="presParOf" srcId="{E11EDBDC-F6D7-4631-AB46-BBDC33695981}" destId="{9E88564D-1EAC-4A15-9D2A-1B3E9349FCA1}" srcOrd="1" destOrd="0" presId="urn:microsoft.com/office/officeart/2005/8/layout/hProcess6"/>
    <dgm:cxn modelId="{73224C07-A0F9-40FA-A478-60537EFCEDC2}" type="presParOf" srcId="{E11EDBDC-F6D7-4631-AB46-BBDC33695981}" destId="{83F0F81A-0FE4-47B4-B447-073F403D3D87}" srcOrd="2" destOrd="0" presId="urn:microsoft.com/office/officeart/2005/8/layout/hProcess6"/>
    <dgm:cxn modelId="{BA90A1D9-3746-4105-BD5C-A43DBA08C422}" type="presParOf" srcId="{E11EDBDC-F6D7-4631-AB46-BBDC33695981}" destId="{6E96B20B-3C04-48C6-995B-042C09DAEBEA}" srcOrd="3" destOrd="0" presId="urn:microsoft.com/office/officeart/2005/8/layout/hProcess6"/>
    <dgm:cxn modelId="{1E786313-E3AE-43C1-9B98-0ECC6312C719}" type="presParOf" srcId="{6CE6540D-D8B5-4C9E-8BEB-873C2D69A950}" destId="{01DDE9B0-B8C6-49ED-BF55-B2E7C0B7D6E5}" srcOrd="5" destOrd="0" presId="urn:microsoft.com/office/officeart/2005/8/layout/hProcess6"/>
    <dgm:cxn modelId="{8CCE95D9-3E52-472B-95C5-B22A1E7BD9FC}" type="presParOf" srcId="{6CE6540D-D8B5-4C9E-8BEB-873C2D69A950}" destId="{298BB22B-BADB-4A65-8EB4-DEEE77201F7B}" srcOrd="6" destOrd="0" presId="urn:microsoft.com/office/officeart/2005/8/layout/hProcess6"/>
    <dgm:cxn modelId="{6A564B70-21DC-4C11-A9C4-D96FE950EB0B}" type="presParOf" srcId="{298BB22B-BADB-4A65-8EB4-DEEE77201F7B}" destId="{31E626BD-AECE-4F30-9583-3826BDFB6F21}" srcOrd="0" destOrd="0" presId="urn:microsoft.com/office/officeart/2005/8/layout/hProcess6"/>
    <dgm:cxn modelId="{3F297026-26A9-44E5-A8B2-B6207EC1F39D}" type="presParOf" srcId="{298BB22B-BADB-4A65-8EB4-DEEE77201F7B}" destId="{ED320D83-02E7-430B-9F08-32614BC45733}" srcOrd="1" destOrd="0" presId="urn:microsoft.com/office/officeart/2005/8/layout/hProcess6"/>
    <dgm:cxn modelId="{2085FC7D-3B28-4006-B4C9-299738418D2D}" type="presParOf" srcId="{298BB22B-BADB-4A65-8EB4-DEEE77201F7B}" destId="{2C0D0A76-E13E-4628-A8DA-0103336FF2A6}" srcOrd="2" destOrd="0" presId="urn:microsoft.com/office/officeart/2005/8/layout/hProcess6"/>
    <dgm:cxn modelId="{7AC0B419-FE73-4575-8032-3FF36D8826A1}" type="presParOf" srcId="{298BB22B-BADB-4A65-8EB4-DEEE77201F7B}" destId="{3C4E79BA-532C-47EE-B7A8-2F803D80E888}" srcOrd="3" destOrd="0" presId="urn:microsoft.com/office/officeart/2005/8/layout/hProcess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F2EA4BB-E636-4792-943E-62B2431A5EF6}" type="doc">
      <dgm:prSet loTypeId="urn:microsoft.com/office/officeart/2005/8/layout/StepDownProcess" loCatId="process" qsTypeId="urn:microsoft.com/office/officeart/2005/8/quickstyle/simple1" qsCatId="simple" csTypeId="urn:microsoft.com/office/officeart/2005/8/colors/colorful1" csCatId="colorful" phldr="1"/>
      <dgm:spPr/>
      <dgm:t>
        <a:bodyPr/>
        <a:lstStyle/>
        <a:p>
          <a:endParaRPr lang="nl-BE"/>
        </a:p>
      </dgm:t>
    </dgm:pt>
    <dgm:pt modelId="{E6B03658-BFC9-4FB0-9BF8-14B5535C4E89}">
      <dgm:prSet phldrT="[Text]"/>
      <dgm:spPr/>
      <dgm:t>
        <a:bodyPr/>
        <a:lstStyle/>
        <a:p>
          <a:r>
            <a:rPr lang="nb-NO"/>
            <a:t>Oppgave 1</a:t>
          </a:r>
        </a:p>
      </dgm:t>
    </dgm:pt>
    <dgm:pt modelId="{84B9366B-6043-415E-AA11-9854D5210BA0}" type="parTrans" cxnId="{86D0B33B-8736-458D-B4A1-7C41D75F813A}">
      <dgm:prSet/>
      <dgm:spPr/>
      <dgm:t>
        <a:bodyPr/>
        <a:lstStyle/>
        <a:p>
          <a:endParaRPr lang="nl-BE"/>
        </a:p>
      </dgm:t>
    </dgm:pt>
    <dgm:pt modelId="{D833A5AB-E60E-44FC-BEA0-E53154F6AACB}" type="sibTrans" cxnId="{86D0B33B-8736-458D-B4A1-7C41D75F813A}">
      <dgm:prSet/>
      <dgm:spPr/>
      <dgm:t>
        <a:bodyPr/>
        <a:lstStyle/>
        <a:p>
          <a:endParaRPr lang="nl-BE"/>
        </a:p>
      </dgm:t>
    </dgm:pt>
    <dgm:pt modelId="{5BC5624D-57ED-4B55-AD79-6F56F16527AF}">
      <dgm:prSet phldrT="[Text]" custT="1"/>
      <dgm:spPr/>
      <dgm:t>
        <a:bodyPr lIns="0" tIns="0" rIns="0" bIns="0"/>
        <a:lstStyle/>
        <a:p>
          <a:r>
            <a:rPr lang="nb-NO" sz="1800" b="0" baseline="0" dirty="0"/>
            <a:t>Litteraturgjennomgang.</a:t>
          </a:r>
        </a:p>
      </dgm:t>
    </dgm:pt>
    <dgm:pt modelId="{062C0214-65BD-49CC-A00A-C399C7600A43}" type="parTrans" cxnId="{CD7D33A9-451B-4508-ABC7-FE5FDDF89C05}">
      <dgm:prSet/>
      <dgm:spPr/>
      <dgm:t>
        <a:bodyPr/>
        <a:lstStyle/>
        <a:p>
          <a:endParaRPr lang="nl-BE"/>
        </a:p>
      </dgm:t>
    </dgm:pt>
    <dgm:pt modelId="{65C5A54A-0102-40BC-9F47-D5A6297C9BCC}" type="sibTrans" cxnId="{CD7D33A9-451B-4508-ABC7-FE5FDDF89C05}">
      <dgm:prSet/>
      <dgm:spPr/>
      <dgm:t>
        <a:bodyPr/>
        <a:lstStyle/>
        <a:p>
          <a:endParaRPr lang="nl-BE"/>
        </a:p>
      </dgm:t>
    </dgm:pt>
    <dgm:pt modelId="{141C3835-D4C8-4363-BC1F-42BCE0D16146}">
      <dgm:prSet phldrT="[Text]"/>
      <dgm:spPr/>
      <dgm:t>
        <a:bodyPr/>
        <a:lstStyle/>
        <a:p>
          <a:r>
            <a:rPr lang="nb-NO"/>
            <a:t>Oppgave 2</a:t>
          </a:r>
        </a:p>
      </dgm:t>
    </dgm:pt>
    <dgm:pt modelId="{4C7914F3-6B38-4F04-A554-FBACDC454077}" type="parTrans" cxnId="{24CEF286-3E1F-42AA-90E4-AAFB74DFAE5F}">
      <dgm:prSet/>
      <dgm:spPr/>
      <dgm:t>
        <a:bodyPr/>
        <a:lstStyle/>
        <a:p>
          <a:endParaRPr lang="nl-BE"/>
        </a:p>
      </dgm:t>
    </dgm:pt>
    <dgm:pt modelId="{051A7C7F-F60C-4CFB-9988-1D175E385B7D}" type="sibTrans" cxnId="{24CEF286-3E1F-42AA-90E4-AAFB74DFAE5F}">
      <dgm:prSet/>
      <dgm:spPr/>
      <dgm:t>
        <a:bodyPr/>
        <a:lstStyle/>
        <a:p>
          <a:endParaRPr lang="nl-BE"/>
        </a:p>
      </dgm:t>
    </dgm:pt>
    <dgm:pt modelId="{221B3C98-80E1-40E8-B442-BF9C68DEED2C}">
      <dgm:prSet phldrT="[Text]" custT="1"/>
      <dgm:spPr/>
      <dgm:t>
        <a:bodyPr/>
        <a:lstStyle/>
        <a:p>
          <a:r>
            <a:rPr lang="nb-NO" sz="1800"/>
            <a:t>Inngående beskrivelse av 12 utvalgte systemer gjennom intervjuer og kvalitativ analyse.</a:t>
          </a:r>
        </a:p>
      </dgm:t>
    </dgm:pt>
    <dgm:pt modelId="{0FD01BF1-7898-42FB-B01B-08EF0F762319}" type="parTrans" cxnId="{44D1C389-A556-4535-AB56-7FD20C2D433C}">
      <dgm:prSet/>
      <dgm:spPr/>
      <dgm:t>
        <a:bodyPr/>
        <a:lstStyle/>
        <a:p>
          <a:endParaRPr lang="nl-BE"/>
        </a:p>
      </dgm:t>
    </dgm:pt>
    <dgm:pt modelId="{B652C258-2CBF-4B7C-A9A0-1B7F07C0510F}" type="sibTrans" cxnId="{44D1C389-A556-4535-AB56-7FD20C2D433C}">
      <dgm:prSet/>
      <dgm:spPr/>
      <dgm:t>
        <a:bodyPr/>
        <a:lstStyle/>
        <a:p>
          <a:endParaRPr lang="nl-BE"/>
        </a:p>
      </dgm:t>
    </dgm:pt>
    <dgm:pt modelId="{DBBA090B-D6B8-4EE4-A04C-BC1F477F3706}">
      <dgm:prSet phldrT="[Text]"/>
      <dgm:spPr/>
      <dgm:t>
        <a:bodyPr/>
        <a:lstStyle/>
        <a:p>
          <a:r>
            <a:rPr lang="nb-NO"/>
            <a:t>Oppgave 3</a:t>
          </a:r>
        </a:p>
      </dgm:t>
    </dgm:pt>
    <dgm:pt modelId="{CF37D75A-162C-43FD-B4FF-D77EA6EE7A95}" type="parTrans" cxnId="{733738CF-C0DB-451B-8CFC-E1ED0288BE4F}">
      <dgm:prSet/>
      <dgm:spPr/>
      <dgm:t>
        <a:bodyPr/>
        <a:lstStyle/>
        <a:p>
          <a:endParaRPr lang="nl-BE"/>
        </a:p>
      </dgm:t>
    </dgm:pt>
    <dgm:pt modelId="{80B65012-9F74-4ED9-8DBD-B645F826BFC1}" type="sibTrans" cxnId="{733738CF-C0DB-451B-8CFC-E1ED0288BE4F}">
      <dgm:prSet/>
      <dgm:spPr/>
      <dgm:t>
        <a:bodyPr/>
        <a:lstStyle/>
        <a:p>
          <a:endParaRPr lang="nl-BE"/>
        </a:p>
      </dgm:t>
    </dgm:pt>
    <dgm:pt modelId="{1829A169-F6F2-4431-A861-819CA7E9A335}">
      <dgm:prSet phldrT="[Text]" custT="1"/>
      <dgm:spPr/>
      <dgm:t>
        <a:bodyPr/>
        <a:lstStyle/>
        <a:p>
          <a:r>
            <a:rPr lang="nb-NO" sz="1800" dirty="0"/>
            <a:t>Seminar for å diskutere resultatene av oppgavene 1 og 2.</a:t>
          </a:r>
        </a:p>
      </dgm:t>
    </dgm:pt>
    <dgm:pt modelId="{60DF269F-3F70-4AD0-83DE-681BDE92B6FA}" type="parTrans" cxnId="{E5FCA61D-3D88-4265-8ED0-A654CE873D62}">
      <dgm:prSet/>
      <dgm:spPr/>
      <dgm:t>
        <a:bodyPr/>
        <a:lstStyle/>
        <a:p>
          <a:endParaRPr lang="nl-BE"/>
        </a:p>
      </dgm:t>
    </dgm:pt>
    <dgm:pt modelId="{119090BA-8094-43DC-AA92-DCDFCE2D0697}" type="sibTrans" cxnId="{E5FCA61D-3D88-4265-8ED0-A654CE873D62}">
      <dgm:prSet/>
      <dgm:spPr/>
      <dgm:t>
        <a:bodyPr/>
        <a:lstStyle/>
        <a:p>
          <a:endParaRPr lang="nl-BE"/>
        </a:p>
      </dgm:t>
    </dgm:pt>
    <dgm:pt modelId="{EB5AF184-6DA2-423A-9157-78CDD47CADFF}">
      <dgm:prSet/>
      <dgm:spPr/>
      <dgm:t>
        <a:bodyPr/>
        <a:lstStyle/>
        <a:p>
          <a:r>
            <a:rPr lang="nb-NO"/>
            <a:t>Oppgave 4</a:t>
          </a:r>
        </a:p>
      </dgm:t>
    </dgm:pt>
    <dgm:pt modelId="{C34610A2-C38E-4603-B1D6-CF34B3996BD3}" type="parTrans" cxnId="{7A93AE35-5AE3-4723-BEEA-58A798698885}">
      <dgm:prSet/>
      <dgm:spPr/>
      <dgm:t>
        <a:bodyPr/>
        <a:lstStyle/>
        <a:p>
          <a:endParaRPr lang="nl-BE"/>
        </a:p>
      </dgm:t>
    </dgm:pt>
    <dgm:pt modelId="{4727DB3A-9F63-483B-94CE-A91B057AE52F}" type="sibTrans" cxnId="{7A93AE35-5AE3-4723-BEEA-58A798698885}">
      <dgm:prSet/>
      <dgm:spPr/>
      <dgm:t>
        <a:bodyPr/>
        <a:lstStyle/>
        <a:p>
          <a:endParaRPr lang="nl-BE"/>
        </a:p>
      </dgm:t>
    </dgm:pt>
    <dgm:pt modelId="{E9F9409A-69F8-4705-9AAA-5BAC4323FF35}">
      <dgm:prSet/>
      <dgm:spPr/>
      <dgm:t>
        <a:bodyPr/>
        <a:lstStyle/>
        <a:p>
          <a:endParaRPr lang="nl-BE" sz="700" dirty="0"/>
        </a:p>
      </dgm:t>
    </dgm:pt>
    <dgm:pt modelId="{AA726013-085B-41B9-A7E7-21A00F1AFA5B}" type="parTrans" cxnId="{18072DEB-3330-43CE-AB80-7E4460413016}">
      <dgm:prSet/>
      <dgm:spPr/>
      <dgm:t>
        <a:bodyPr/>
        <a:lstStyle/>
        <a:p>
          <a:endParaRPr lang="nl-BE"/>
        </a:p>
      </dgm:t>
    </dgm:pt>
    <dgm:pt modelId="{F9394D3A-1907-45A1-ADAF-FAFD816EEFAE}" type="sibTrans" cxnId="{18072DEB-3330-43CE-AB80-7E4460413016}">
      <dgm:prSet/>
      <dgm:spPr/>
      <dgm:t>
        <a:bodyPr/>
        <a:lstStyle/>
        <a:p>
          <a:endParaRPr lang="nl-BE"/>
        </a:p>
      </dgm:t>
    </dgm:pt>
    <dgm:pt modelId="{660CF313-70F6-444C-8FA4-F23D6F0D561E}">
      <dgm:prSet/>
      <dgm:spPr/>
      <dgm:t>
        <a:bodyPr/>
        <a:lstStyle/>
        <a:p>
          <a:endParaRPr lang="nl-BE" sz="800" dirty="0"/>
        </a:p>
      </dgm:t>
    </dgm:pt>
    <dgm:pt modelId="{B86C773C-D3CB-465C-8647-F058D8B23F34}" type="parTrans" cxnId="{63465E20-4AE1-4F5F-87A1-4A28058981EF}">
      <dgm:prSet/>
      <dgm:spPr/>
      <dgm:t>
        <a:bodyPr/>
        <a:lstStyle/>
        <a:p>
          <a:endParaRPr lang="nl-BE"/>
        </a:p>
      </dgm:t>
    </dgm:pt>
    <dgm:pt modelId="{AEDCF455-1C69-45CE-96AF-EED0E9FA06C7}" type="sibTrans" cxnId="{63465E20-4AE1-4F5F-87A1-4A28058981EF}">
      <dgm:prSet/>
      <dgm:spPr/>
      <dgm:t>
        <a:bodyPr/>
        <a:lstStyle/>
        <a:p>
          <a:endParaRPr lang="nl-BE"/>
        </a:p>
      </dgm:t>
    </dgm:pt>
    <dgm:pt modelId="{7939DD48-32E5-407C-8859-6BFAF93488D7}">
      <dgm:prSet custT="1"/>
      <dgm:spPr/>
      <dgm:t>
        <a:bodyPr/>
        <a:lstStyle/>
        <a:p>
          <a:r>
            <a:rPr lang="nb-NO" sz="1800" dirty="0"/>
            <a:t>Sluttrapport, inkludert analyse og anbefalinger.</a:t>
          </a:r>
        </a:p>
      </dgm:t>
    </dgm:pt>
    <dgm:pt modelId="{60677CCB-C93F-4B49-977B-26E0AB5BED99}" type="parTrans" cxnId="{9A627F3A-C676-4C14-8068-E6657D974AC9}">
      <dgm:prSet/>
      <dgm:spPr/>
      <dgm:t>
        <a:bodyPr/>
        <a:lstStyle/>
        <a:p>
          <a:endParaRPr lang="nl-BE"/>
        </a:p>
      </dgm:t>
    </dgm:pt>
    <dgm:pt modelId="{473B1E27-CF5C-4658-B928-FBAAD813DB0F}" type="sibTrans" cxnId="{9A627F3A-C676-4C14-8068-E6657D974AC9}">
      <dgm:prSet/>
      <dgm:spPr/>
      <dgm:t>
        <a:bodyPr/>
        <a:lstStyle/>
        <a:p>
          <a:endParaRPr lang="nl-BE"/>
        </a:p>
      </dgm:t>
    </dgm:pt>
    <dgm:pt modelId="{A27264D5-B9BB-43F3-8021-1D5CF6BB8975}">
      <dgm:prSet/>
      <dgm:spPr/>
      <dgm:t>
        <a:bodyPr/>
        <a:lstStyle/>
        <a:p>
          <a:endParaRPr lang="nl-BE" sz="900"/>
        </a:p>
      </dgm:t>
    </dgm:pt>
    <dgm:pt modelId="{C33AFAA3-72E7-44C9-9532-C1F0ACEFF3D1}" type="parTrans" cxnId="{11EC4060-BE3A-4680-B70A-A57F7F542DBA}">
      <dgm:prSet/>
      <dgm:spPr/>
      <dgm:t>
        <a:bodyPr/>
        <a:lstStyle/>
        <a:p>
          <a:endParaRPr lang="nl-BE"/>
        </a:p>
      </dgm:t>
    </dgm:pt>
    <dgm:pt modelId="{5AF7BF17-FC11-4F6A-812C-AC8895EFB4A5}" type="sibTrans" cxnId="{11EC4060-BE3A-4680-B70A-A57F7F542DBA}">
      <dgm:prSet/>
      <dgm:spPr/>
      <dgm:t>
        <a:bodyPr/>
        <a:lstStyle/>
        <a:p>
          <a:endParaRPr lang="nl-BE"/>
        </a:p>
      </dgm:t>
    </dgm:pt>
    <dgm:pt modelId="{1B4C5E59-8D00-4506-B4DE-49ED37942648}">
      <dgm:prSet/>
      <dgm:spPr/>
      <dgm:t>
        <a:bodyPr/>
        <a:lstStyle/>
        <a:p>
          <a:r>
            <a:rPr lang="nb-NO"/>
            <a:t>Oppgave 5</a:t>
          </a:r>
        </a:p>
      </dgm:t>
    </dgm:pt>
    <dgm:pt modelId="{8F430834-B483-4C12-9418-4214DD306953}" type="parTrans" cxnId="{C08614D8-6020-4AD2-A045-F74C8BE8A3C9}">
      <dgm:prSet/>
      <dgm:spPr/>
      <dgm:t>
        <a:bodyPr/>
        <a:lstStyle/>
        <a:p>
          <a:endParaRPr lang="nl-BE"/>
        </a:p>
      </dgm:t>
    </dgm:pt>
    <dgm:pt modelId="{2F4D2267-F9E0-4CB7-8A0E-EBD0FF9F4A04}" type="sibTrans" cxnId="{C08614D8-6020-4AD2-A045-F74C8BE8A3C9}">
      <dgm:prSet/>
      <dgm:spPr/>
      <dgm:t>
        <a:bodyPr/>
        <a:lstStyle/>
        <a:p>
          <a:endParaRPr lang="nl-BE"/>
        </a:p>
      </dgm:t>
    </dgm:pt>
    <dgm:pt modelId="{95254FFE-9198-47C7-AE76-ECEB3485F6E7}">
      <dgm:prSet custT="1"/>
      <dgm:spPr/>
      <dgm:t>
        <a:bodyPr/>
        <a:lstStyle/>
        <a:p>
          <a:r>
            <a:rPr lang="nb-NO" sz="1800" dirty="0"/>
            <a:t>Arbeidsseminar for å formidle funnene til interessenter.</a:t>
          </a:r>
        </a:p>
      </dgm:t>
    </dgm:pt>
    <dgm:pt modelId="{D003E77F-EF70-4637-9A4F-B9AA5D834454}" type="parTrans" cxnId="{CC39A5DF-4FBB-4C68-97BE-3C70700A875C}">
      <dgm:prSet/>
      <dgm:spPr/>
      <dgm:t>
        <a:bodyPr/>
        <a:lstStyle/>
        <a:p>
          <a:endParaRPr lang="nl-BE"/>
        </a:p>
      </dgm:t>
    </dgm:pt>
    <dgm:pt modelId="{438B9967-7EE9-4B3B-BF06-A2702B00E016}" type="sibTrans" cxnId="{CC39A5DF-4FBB-4C68-97BE-3C70700A875C}">
      <dgm:prSet/>
      <dgm:spPr/>
      <dgm:t>
        <a:bodyPr/>
        <a:lstStyle/>
        <a:p>
          <a:endParaRPr lang="nl-BE"/>
        </a:p>
      </dgm:t>
    </dgm:pt>
    <dgm:pt modelId="{9C3F2F67-5940-4D6B-9E16-ED65D02FA96D}" type="pres">
      <dgm:prSet presAssocID="{5F2EA4BB-E636-4792-943E-62B2431A5EF6}" presName="rootnode" presStyleCnt="0">
        <dgm:presLayoutVars>
          <dgm:chMax/>
          <dgm:chPref/>
          <dgm:dir/>
          <dgm:animLvl val="lvl"/>
        </dgm:presLayoutVars>
      </dgm:prSet>
      <dgm:spPr/>
      <dgm:t>
        <a:bodyPr/>
        <a:lstStyle/>
        <a:p>
          <a:endParaRPr lang="en-US"/>
        </a:p>
      </dgm:t>
    </dgm:pt>
    <dgm:pt modelId="{B2ACFFE2-CC50-437C-B090-DF50DFBE10C7}" type="pres">
      <dgm:prSet presAssocID="{E6B03658-BFC9-4FB0-9BF8-14B5535C4E89}" presName="composite" presStyleCnt="0"/>
      <dgm:spPr/>
    </dgm:pt>
    <dgm:pt modelId="{220E7BB0-7DAF-4269-AFCC-D6836BC843BE}" type="pres">
      <dgm:prSet presAssocID="{E6B03658-BFC9-4FB0-9BF8-14B5535C4E89}" presName="bentUpArrow1" presStyleLbl="alignImgPlace1" presStyleIdx="0" presStyleCnt="4" custLinFactNeighborX="13474" custLinFactNeighborY="-2556"/>
      <dgm:spPr/>
    </dgm:pt>
    <dgm:pt modelId="{8419F989-EE58-4F3A-BBDE-000DBC1D0142}" type="pres">
      <dgm:prSet presAssocID="{E6B03658-BFC9-4FB0-9BF8-14B5535C4E89}" presName="ParentText" presStyleLbl="node1" presStyleIdx="0" presStyleCnt="5">
        <dgm:presLayoutVars>
          <dgm:chMax val="1"/>
          <dgm:chPref val="1"/>
          <dgm:bulletEnabled val="1"/>
        </dgm:presLayoutVars>
      </dgm:prSet>
      <dgm:spPr/>
      <dgm:t>
        <a:bodyPr/>
        <a:lstStyle/>
        <a:p>
          <a:endParaRPr lang="en-US"/>
        </a:p>
      </dgm:t>
    </dgm:pt>
    <dgm:pt modelId="{4D90CE35-AAEE-434C-B8C3-ABA5E3AF4D33}" type="pres">
      <dgm:prSet presAssocID="{E6B03658-BFC9-4FB0-9BF8-14B5535C4E89}" presName="ChildText" presStyleLbl="revTx" presStyleIdx="0" presStyleCnt="5" custScaleX="394223" custLinFactX="57354" custLinFactNeighborX="100000" custLinFactNeighborY="-5064">
        <dgm:presLayoutVars>
          <dgm:chMax val="0"/>
          <dgm:chPref val="0"/>
          <dgm:bulletEnabled val="1"/>
        </dgm:presLayoutVars>
      </dgm:prSet>
      <dgm:spPr/>
      <dgm:t>
        <a:bodyPr/>
        <a:lstStyle/>
        <a:p>
          <a:endParaRPr lang="en-US"/>
        </a:p>
      </dgm:t>
    </dgm:pt>
    <dgm:pt modelId="{7EE6EE78-CA1C-4187-8654-B29D5EDD149E}" type="pres">
      <dgm:prSet presAssocID="{D833A5AB-E60E-44FC-BEA0-E53154F6AACB}" presName="sibTrans" presStyleCnt="0"/>
      <dgm:spPr/>
    </dgm:pt>
    <dgm:pt modelId="{0F884C8B-9A4D-4575-8244-21E9669F2256}" type="pres">
      <dgm:prSet presAssocID="{141C3835-D4C8-4363-BC1F-42BCE0D16146}" presName="composite" presStyleCnt="0"/>
      <dgm:spPr/>
    </dgm:pt>
    <dgm:pt modelId="{FBA8C28E-E83A-4E19-85EC-CB8C7DD7D44A}" type="pres">
      <dgm:prSet presAssocID="{141C3835-D4C8-4363-BC1F-42BCE0D16146}" presName="bentUpArrow1" presStyleLbl="alignImgPlace1" presStyleIdx="1" presStyleCnt="4" custLinFactX="-77288" custLinFactNeighborX="-100000" custLinFactNeighborY="-8694"/>
      <dgm:spPr/>
    </dgm:pt>
    <dgm:pt modelId="{A854C312-4128-40D1-9387-6628FA05C479}" type="pres">
      <dgm:prSet presAssocID="{141C3835-D4C8-4363-BC1F-42BCE0D16146}" presName="ParentText" presStyleLbl="node1" presStyleIdx="1" presStyleCnt="5" custLinFactX="-18623" custLinFactNeighborX="-100000" custLinFactNeighborY="-7487">
        <dgm:presLayoutVars>
          <dgm:chMax val="1"/>
          <dgm:chPref val="1"/>
          <dgm:bulletEnabled val="1"/>
        </dgm:presLayoutVars>
      </dgm:prSet>
      <dgm:spPr/>
      <dgm:t>
        <a:bodyPr/>
        <a:lstStyle/>
        <a:p>
          <a:endParaRPr lang="en-US"/>
        </a:p>
      </dgm:t>
    </dgm:pt>
    <dgm:pt modelId="{7BE23E6C-2947-408E-BB84-78DC5FCC4DB1}" type="pres">
      <dgm:prSet presAssocID="{141C3835-D4C8-4363-BC1F-42BCE0D16146}" presName="ChildText" presStyleLbl="revTx" presStyleIdx="1" presStyleCnt="5" custScaleX="590390" custLinFactX="5230" custLinFactNeighborX="100000" custLinFactNeighborY="-4">
        <dgm:presLayoutVars>
          <dgm:chMax val="0"/>
          <dgm:chPref val="0"/>
          <dgm:bulletEnabled val="1"/>
        </dgm:presLayoutVars>
      </dgm:prSet>
      <dgm:spPr/>
      <dgm:t>
        <a:bodyPr/>
        <a:lstStyle/>
        <a:p>
          <a:endParaRPr lang="en-US"/>
        </a:p>
      </dgm:t>
    </dgm:pt>
    <dgm:pt modelId="{FF9AB22A-4890-4EF0-968F-283059E33A23}" type="pres">
      <dgm:prSet presAssocID="{051A7C7F-F60C-4CFB-9988-1D175E385B7D}" presName="sibTrans" presStyleCnt="0"/>
      <dgm:spPr/>
    </dgm:pt>
    <dgm:pt modelId="{53B6C873-5D9C-4C00-B8C3-6C52BC0BA30A}" type="pres">
      <dgm:prSet presAssocID="{DBBA090B-D6B8-4EE4-A04C-BC1F477F3706}" presName="composite" presStyleCnt="0"/>
      <dgm:spPr/>
    </dgm:pt>
    <dgm:pt modelId="{F3121E67-46E3-40D5-9BE0-A40F86EFFD6D}" type="pres">
      <dgm:prSet presAssocID="{DBBA090B-D6B8-4EE4-A04C-BC1F477F3706}" presName="bentUpArrow1" presStyleLbl="alignImgPlace1" presStyleIdx="2" presStyleCnt="4" custLinFactX="-100000" custLinFactNeighborX="-144778" custLinFactNeighborY="-878"/>
      <dgm:spPr/>
    </dgm:pt>
    <dgm:pt modelId="{63B0AF41-3DE7-44C4-A260-F0BF77FCE137}" type="pres">
      <dgm:prSet presAssocID="{DBBA090B-D6B8-4EE4-A04C-BC1F477F3706}" presName="ParentText" presStyleLbl="node1" presStyleIdx="2" presStyleCnt="5" custLinFactX="-70326" custLinFactNeighborX="-100000" custLinFactNeighborY="-1660">
        <dgm:presLayoutVars>
          <dgm:chMax val="1"/>
          <dgm:chPref val="1"/>
          <dgm:bulletEnabled val="1"/>
        </dgm:presLayoutVars>
      </dgm:prSet>
      <dgm:spPr/>
      <dgm:t>
        <a:bodyPr/>
        <a:lstStyle/>
        <a:p>
          <a:endParaRPr lang="en-US"/>
        </a:p>
      </dgm:t>
    </dgm:pt>
    <dgm:pt modelId="{C0EBCF70-9D97-40C8-882D-55571B6B486D}" type="pres">
      <dgm:prSet presAssocID="{DBBA090B-D6B8-4EE4-A04C-BC1F477F3706}" presName="ChildText" presStyleLbl="revTx" presStyleIdx="2" presStyleCnt="5" custScaleX="596472" custLinFactNeighborX="44773" custLinFactNeighborY="116">
        <dgm:presLayoutVars>
          <dgm:chMax val="0"/>
          <dgm:chPref val="0"/>
          <dgm:bulletEnabled val="1"/>
        </dgm:presLayoutVars>
      </dgm:prSet>
      <dgm:spPr/>
      <dgm:t>
        <a:bodyPr/>
        <a:lstStyle/>
        <a:p>
          <a:endParaRPr lang="en-US"/>
        </a:p>
      </dgm:t>
    </dgm:pt>
    <dgm:pt modelId="{49103633-A783-4244-9D36-F73A90106A95}" type="pres">
      <dgm:prSet presAssocID="{80B65012-9F74-4ED9-8DBD-B645F826BFC1}" presName="sibTrans" presStyleCnt="0"/>
      <dgm:spPr/>
    </dgm:pt>
    <dgm:pt modelId="{18DBD1A0-2A5C-4D53-81EB-2A08B5AB111B}" type="pres">
      <dgm:prSet presAssocID="{EB5AF184-6DA2-423A-9157-78CDD47CADFF}" presName="composite" presStyleCnt="0"/>
      <dgm:spPr/>
    </dgm:pt>
    <dgm:pt modelId="{E7F251BC-FB62-4AC9-A3C9-80B41AB2FB81}" type="pres">
      <dgm:prSet presAssocID="{EB5AF184-6DA2-423A-9157-78CDD47CADFF}" presName="bentUpArrow1" presStyleLbl="alignImgPlace1" presStyleIdx="3" presStyleCnt="4" custLinFactX="-96493" custLinFactNeighborX="-100000" custLinFactNeighborY="689"/>
      <dgm:spPr/>
    </dgm:pt>
    <dgm:pt modelId="{A189A6B6-36F1-4A27-922E-53BCD1928AA5}" type="pres">
      <dgm:prSet presAssocID="{EB5AF184-6DA2-423A-9157-78CDD47CADFF}" presName="ParentText" presStyleLbl="node1" presStyleIdx="3" presStyleCnt="5" custLinFactX="-49586" custLinFactNeighborX="-100000" custLinFactNeighborY="-188">
        <dgm:presLayoutVars>
          <dgm:chMax val="1"/>
          <dgm:chPref val="1"/>
          <dgm:bulletEnabled val="1"/>
        </dgm:presLayoutVars>
      </dgm:prSet>
      <dgm:spPr/>
      <dgm:t>
        <a:bodyPr/>
        <a:lstStyle/>
        <a:p>
          <a:endParaRPr lang="en-US"/>
        </a:p>
      </dgm:t>
    </dgm:pt>
    <dgm:pt modelId="{6DD063D7-2DE8-4AD2-9063-1319E10ABF9B}" type="pres">
      <dgm:prSet presAssocID="{EB5AF184-6DA2-423A-9157-78CDD47CADFF}" presName="ChildText" presStyleLbl="revTx" presStyleIdx="3" presStyleCnt="5" custScaleX="443247" custLinFactNeighborX="-20186" custLinFactNeighborY="11683">
        <dgm:presLayoutVars>
          <dgm:chMax val="0"/>
          <dgm:chPref val="0"/>
          <dgm:bulletEnabled val="1"/>
        </dgm:presLayoutVars>
      </dgm:prSet>
      <dgm:spPr/>
      <dgm:t>
        <a:bodyPr/>
        <a:lstStyle/>
        <a:p>
          <a:endParaRPr lang="en-US"/>
        </a:p>
      </dgm:t>
    </dgm:pt>
    <dgm:pt modelId="{B5F8B4B1-243F-4DA8-A764-0DC461179D37}" type="pres">
      <dgm:prSet presAssocID="{4727DB3A-9F63-483B-94CE-A91B057AE52F}" presName="sibTrans" presStyleCnt="0"/>
      <dgm:spPr/>
    </dgm:pt>
    <dgm:pt modelId="{B6C1B481-5D1D-43BE-9051-54E25A61FCCA}" type="pres">
      <dgm:prSet presAssocID="{1B4C5E59-8D00-4506-B4DE-49ED37942648}" presName="composite" presStyleCnt="0"/>
      <dgm:spPr/>
    </dgm:pt>
    <dgm:pt modelId="{82E11D77-409A-4E24-BEFE-10E8B8A30784}" type="pres">
      <dgm:prSet presAssocID="{1B4C5E59-8D00-4506-B4DE-49ED37942648}" presName="ParentText" presStyleLbl="node1" presStyleIdx="4" presStyleCnt="5" custLinFactX="-70545" custLinFactNeighborX="-100000" custLinFactNeighborY="1270">
        <dgm:presLayoutVars>
          <dgm:chMax val="1"/>
          <dgm:chPref val="1"/>
          <dgm:bulletEnabled val="1"/>
        </dgm:presLayoutVars>
      </dgm:prSet>
      <dgm:spPr/>
      <dgm:t>
        <a:bodyPr/>
        <a:lstStyle/>
        <a:p>
          <a:endParaRPr lang="en-US"/>
        </a:p>
      </dgm:t>
    </dgm:pt>
    <dgm:pt modelId="{B4A29932-086F-44B2-911B-D631AA755D09}" type="pres">
      <dgm:prSet presAssocID="{1B4C5E59-8D00-4506-B4DE-49ED37942648}" presName="FinalChildText" presStyleLbl="revTx" presStyleIdx="4" presStyleCnt="5" custScaleX="391297" custLinFactNeighborX="-63549" custLinFactNeighborY="10810">
        <dgm:presLayoutVars>
          <dgm:chMax val="0"/>
          <dgm:chPref val="0"/>
          <dgm:bulletEnabled val="1"/>
        </dgm:presLayoutVars>
      </dgm:prSet>
      <dgm:spPr/>
      <dgm:t>
        <a:bodyPr/>
        <a:lstStyle/>
        <a:p>
          <a:endParaRPr lang="en-US"/>
        </a:p>
      </dgm:t>
    </dgm:pt>
  </dgm:ptLst>
  <dgm:cxnLst>
    <dgm:cxn modelId="{11EC4060-BE3A-4680-B70A-A57F7F542DBA}" srcId="{EB5AF184-6DA2-423A-9157-78CDD47CADFF}" destId="{A27264D5-B9BB-43F3-8021-1D5CF6BB8975}" srcOrd="1" destOrd="0" parTransId="{C33AFAA3-72E7-44C9-9532-C1F0ACEFF3D1}" sibTransId="{5AF7BF17-FC11-4F6A-812C-AC8895EFB4A5}"/>
    <dgm:cxn modelId="{733738CF-C0DB-451B-8CFC-E1ED0288BE4F}" srcId="{5F2EA4BB-E636-4792-943E-62B2431A5EF6}" destId="{DBBA090B-D6B8-4EE4-A04C-BC1F477F3706}" srcOrd="2" destOrd="0" parTransId="{CF37D75A-162C-43FD-B4FF-D77EA6EE7A95}" sibTransId="{80B65012-9F74-4ED9-8DBD-B645F826BFC1}"/>
    <dgm:cxn modelId="{3F45AF8F-4563-41EA-AC69-ADBFDDC480FA}" type="presOf" srcId="{1829A169-F6F2-4431-A861-819CA7E9A335}" destId="{C0EBCF70-9D97-40C8-882D-55571B6B486D}" srcOrd="0" destOrd="0" presId="urn:microsoft.com/office/officeart/2005/8/layout/StepDownProcess"/>
    <dgm:cxn modelId="{E5FCA61D-3D88-4265-8ED0-A654CE873D62}" srcId="{DBBA090B-D6B8-4EE4-A04C-BC1F477F3706}" destId="{1829A169-F6F2-4431-A861-819CA7E9A335}" srcOrd="0" destOrd="0" parTransId="{60DF269F-3F70-4AD0-83DE-681BDE92B6FA}" sibTransId="{119090BA-8094-43DC-AA92-DCDFCE2D0697}"/>
    <dgm:cxn modelId="{BA2791F8-6F46-4501-B36E-FDACB13D50AA}" type="presOf" srcId="{7939DD48-32E5-407C-8859-6BFAF93488D7}" destId="{6DD063D7-2DE8-4AD2-9063-1319E10ABF9B}" srcOrd="0" destOrd="0" presId="urn:microsoft.com/office/officeart/2005/8/layout/StepDownProcess"/>
    <dgm:cxn modelId="{CD7D33A9-451B-4508-ABC7-FE5FDDF89C05}" srcId="{E6B03658-BFC9-4FB0-9BF8-14B5535C4E89}" destId="{5BC5624D-57ED-4B55-AD79-6F56F16527AF}" srcOrd="0" destOrd="0" parTransId="{062C0214-65BD-49CC-A00A-C399C7600A43}" sibTransId="{65C5A54A-0102-40BC-9F47-D5A6297C9BCC}"/>
    <dgm:cxn modelId="{026ADBCD-397F-4B7B-9B6E-D30C05A82B5F}" type="presOf" srcId="{660CF313-70F6-444C-8FA4-F23D6F0D561E}" destId="{C0EBCF70-9D97-40C8-882D-55571B6B486D}" srcOrd="0" destOrd="1" presId="urn:microsoft.com/office/officeart/2005/8/layout/StepDownProcess"/>
    <dgm:cxn modelId="{63465E20-4AE1-4F5F-87A1-4A28058981EF}" srcId="{DBBA090B-D6B8-4EE4-A04C-BC1F477F3706}" destId="{660CF313-70F6-444C-8FA4-F23D6F0D561E}" srcOrd="1" destOrd="0" parTransId="{B86C773C-D3CB-465C-8647-F058D8B23F34}" sibTransId="{AEDCF455-1C69-45CE-96AF-EED0E9FA06C7}"/>
    <dgm:cxn modelId="{5F91CD69-64B1-4A7E-A937-D5034C8260C4}" type="presOf" srcId="{EB5AF184-6DA2-423A-9157-78CDD47CADFF}" destId="{A189A6B6-36F1-4A27-922E-53BCD1928AA5}" srcOrd="0" destOrd="0" presId="urn:microsoft.com/office/officeart/2005/8/layout/StepDownProcess"/>
    <dgm:cxn modelId="{6888FEB6-1E7B-4490-8D69-E93448B7A9FD}" type="presOf" srcId="{95254FFE-9198-47C7-AE76-ECEB3485F6E7}" destId="{B4A29932-086F-44B2-911B-D631AA755D09}" srcOrd="0" destOrd="0" presId="urn:microsoft.com/office/officeart/2005/8/layout/StepDownProcess"/>
    <dgm:cxn modelId="{45E29DB2-DC3F-4043-9274-8F304274F05C}" type="presOf" srcId="{1B4C5E59-8D00-4506-B4DE-49ED37942648}" destId="{82E11D77-409A-4E24-BEFE-10E8B8A30784}" srcOrd="0" destOrd="0" presId="urn:microsoft.com/office/officeart/2005/8/layout/StepDownProcess"/>
    <dgm:cxn modelId="{EDCB4C30-48DE-4769-A133-DED6A4284C2F}" type="presOf" srcId="{A27264D5-B9BB-43F3-8021-1D5CF6BB8975}" destId="{6DD063D7-2DE8-4AD2-9063-1319E10ABF9B}" srcOrd="0" destOrd="1" presId="urn:microsoft.com/office/officeart/2005/8/layout/StepDownProcess"/>
    <dgm:cxn modelId="{18072DEB-3330-43CE-AB80-7E4460413016}" srcId="{141C3835-D4C8-4363-BC1F-42BCE0D16146}" destId="{E9F9409A-69F8-4705-9AAA-5BAC4323FF35}" srcOrd="1" destOrd="0" parTransId="{AA726013-085B-41B9-A7E7-21A00F1AFA5B}" sibTransId="{F9394D3A-1907-45A1-ADAF-FAFD816EEFAE}"/>
    <dgm:cxn modelId="{86D0B33B-8736-458D-B4A1-7C41D75F813A}" srcId="{5F2EA4BB-E636-4792-943E-62B2431A5EF6}" destId="{E6B03658-BFC9-4FB0-9BF8-14B5535C4E89}" srcOrd="0" destOrd="0" parTransId="{84B9366B-6043-415E-AA11-9854D5210BA0}" sibTransId="{D833A5AB-E60E-44FC-BEA0-E53154F6AACB}"/>
    <dgm:cxn modelId="{7A93AE35-5AE3-4723-BEEA-58A798698885}" srcId="{5F2EA4BB-E636-4792-943E-62B2431A5EF6}" destId="{EB5AF184-6DA2-423A-9157-78CDD47CADFF}" srcOrd="3" destOrd="0" parTransId="{C34610A2-C38E-4603-B1D6-CF34B3996BD3}" sibTransId="{4727DB3A-9F63-483B-94CE-A91B057AE52F}"/>
    <dgm:cxn modelId="{44D1C389-A556-4535-AB56-7FD20C2D433C}" srcId="{141C3835-D4C8-4363-BC1F-42BCE0D16146}" destId="{221B3C98-80E1-40E8-B442-BF9C68DEED2C}" srcOrd="0" destOrd="0" parTransId="{0FD01BF1-7898-42FB-B01B-08EF0F762319}" sibTransId="{B652C258-2CBF-4B7C-A9A0-1B7F07C0510F}"/>
    <dgm:cxn modelId="{4B6EEE5A-2BB6-4708-A2A2-078C43D89BEB}" type="presOf" srcId="{E9F9409A-69F8-4705-9AAA-5BAC4323FF35}" destId="{7BE23E6C-2947-408E-BB84-78DC5FCC4DB1}" srcOrd="0" destOrd="1" presId="urn:microsoft.com/office/officeart/2005/8/layout/StepDownProcess"/>
    <dgm:cxn modelId="{FFC41027-D2F8-4F14-A9BB-4BAD254F0B1C}" type="presOf" srcId="{E6B03658-BFC9-4FB0-9BF8-14B5535C4E89}" destId="{8419F989-EE58-4F3A-BBDE-000DBC1D0142}" srcOrd="0" destOrd="0" presId="urn:microsoft.com/office/officeart/2005/8/layout/StepDownProcess"/>
    <dgm:cxn modelId="{9A627F3A-C676-4C14-8068-E6657D974AC9}" srcId="{EB5AF184-6DA2-423A-9157-78CDD47CADFF}" destId="{7939DD48-32E5-407C-8859-6BFAF93488D7}" srcOrd="0" destOrd="0" parTransId="{60677CCB-C93F-4B49-977B-26E0AB5BED99}" sibTransId="{473B1E27-CF5C-4658-B928-FBAAD813DB0F}"/>
    <dgm:cxn modelId="{BEB2C625-0792-402C-8FA2-0A5251130F19}" type="presOf" srcId="{5BC5624D-57ED-4B55-AD79-6F56F16527AF}" destId="{4D90CE35-AAEE-434C-B8C3-ABA5E3AF4D33}" srcOrd="0" destOrd="0" presId="urn:microsoft.com/office/officeart/2005/8/layout/StepDownProcess"/>
    <dgm:cxn modelId="{ECCA1088-6EF1-46E6-A148-06E24901A2B0}" type="presOf" srcId="{DBBA090B-D6B8-4EE4-A04C-BC1F477F3706}" destId="{63B0AF41-3DE7-44C4-A260-F0BF77FCE137}" srcOrd="0" destOrd="0" presId="urn:microsoft.com/office/officeart/2005/8/layout/StepDownProcess"/>
    <dgm:cxn modelId="{CC39A5DF-4FBB-4C68-97BE-3C70700A875C}" srcId="{1B4C5E59-8D00-4506-B4DE-49ED37942648}" destId="{95254FFE-9198-47C7-AE76-ECEB3485F6E7}" srcOrd="0" destOrd="0" parTransId="{D003E77F-EF70-4637-9A4F-B9AA5D834454}" sibTransId="{438B9967-7EE9-4B3B-BF06-A2702B00E016}"/>
    <dgm:cxn modelId="{C08614D8-6020-4AD2-A045-F74C8BE8A3C9}" srcId="{5F2EA4BB-E636-4792-943E-62B2431A5EF6}" destId="{1B4C5E59-8D00-4506-B4DE-49ED37942648}" srcOrd="4" destOrd="0" parTransId="{8F430834-B483-4C12-9418-4214DD306953}" sibTransId="{2F4D2267-F9E0-4CB7-8A0E-EBD0FF9F4A04}"/>
    <dgm:cxn modelId="{24CEF286-3E1F-42AA-90E4-AAFB74DFAE5F}" srcId="{5F2EA4BB-E636-4792-943E-62B2431A5EF6}" destId="{141C3835-D4C8-4363-BC1F-42BCE0D16146}" srcOrd="1" destOrd="0" parTransId="{4C7914F3-6B38-4F04-A554-FBACDC454077}" sibTransId="{051A7C7F-F60C-4CFB-9988-1D175E385B7D}"/>
    <dgm:cxn modelId="{E46A80F7-C5CF-4D30-A389-897EA4B468AD}" type="presOf" srcId="{141C3835-D4C8-4363-BC1F-42BCE0D16146}" destId="{A854C312-4128-40D1-9387-6628FA05C479}" srcOrd="0" destOrd="0" presId="urn:microsoft.com/office/officeart/2005/8/layout/StepDownProcess"/>
    <dgm:cxn modelId="{48445D7C-96E3-42ED-B88F-E9F705FED07E}" type="presOf" srcId="{5F2EA4BB-E636-4792-943E-62B2431A5EF6}" destId="{9C3F2F67-5940-4D6B-9E16-ED65D02FA96D}" srcOrd="0" destOrd="0" presId="urn:microsoft.com/office/officeart/2005/8/layout/StepDownProcess"/>
    <dgm:cxn modelId="{66E98793-7B7B-4F91-A04E-6F849668F887}" type="presOf" srcId="{221B3C98-80E1-40E8-B442-BF9C68DEED2C}" destId="{7BE23E6C-2947-408E-BB84-78DC5FCC4DB1}" srcOrd="0" destOrd="0" presId="urn:microsoft.com/office/officeart/2005/8/layout/StepDownProcess"/>
    <dgm:cxn modelId="{6B0B81BA-94C2-4373-972D-C707603783CB}" type="presParOf" srcId="{9C3F2F67-5940-4D6B-9E16-ED65D02FA96D}" destId="{B2ACFFE2-CC50-437C-B090-DF50DFBE10C7}" srcOrd="0" destOrd="0" presId="urn:microsoft.com/office/officeart/2005/8/layout/StepDownProcess"/>
    <dgm:cxn modelId="{CB683C06-9319-40D1-A74E-BAF41F590A13}" type="presParOf" srcId="{B2ACFFE2-CC50-437C-B090-DF50DFBE10C7}" destId="{220E7BB0-7DAF-4269-AFCC-D6836BC843BE}" srcOrd="0" destOrd="0" presId="urn:microsoft.com/office/officeart/2005/8/layout/StepDownProcess"/>
    <dgm:cxn modelId="{0A196704-31C3-4C58-9239-C5FE9D48C10A}" type="presParOf" srcId="{B2ACFFE2-CC50-437C-B090-DF50DFBE10C7}" destId="{8419F989-EE58-4F3A-BBDE-000DBC1D0142}" srcOrd="1" destOrd="0" presId="urn:microsoft.com/office/officeart/2005/8/layout/StepDownProcess"/>
    <dgm:cxn modelId="{CE89BAC8-DC46-42D0-9629-6BA319D9ECC3}" type="presParOf" srcId="{B2ACFFE2-CC50-437C-B090-DF50DFBE10C7}" destId="{4D90CE35-AAEE-434C-B8C3-ABA5E3AF4D33}" srcOrd="2" destOrd="0" presId="urn:microsoft.com/office/officeart/2005/8/layout/StepDownProcess"/>
    <dgm:cxn modelId="{ABEACE4A-0589-4252-A3B6-1D8A1CEF19B5}" type="presParOf" srcId="{9C3F2F67-5940-4D6B-9E16-ED65D02FA96D}" destId="{7EE6EE78-CA1C-4187-8654-B29D5EDD149E}" srcOrd="1" destOrd="0" presId="urn:microsoft.com/office/officeart/2005/8/layout/StepDownProcess"/>
    <dgm:cxn modelId="{A9978CD9-36C6-4FB6-9AE5-7B23637D39A3}" type="presParOf" srcId="{9C3F2F67-5940-4D6B-9E16-ED65D02FA96D}" destId="{0F884C8B-9A4D-4575-8244-21E9669F2256}" srcOrd="2" destOrd="0" presId="urn:microsoft.com/office/officeart/2005/8/layout/StepDownProcess"/>
    <dgm:cxn modelId="{B7392DC3-27E0-471E-894C-ADECAE997E24}" type="presParOf" srcId="{0F884C8B-9A4D-4575-8244-21E9669F2256}" destId="{FBA8C28E-E83A-4E19-85EC-CB8C7DD7D44A}" srcOrd="0" destOrd="0" presId="urn:microsoft.com/office/officeart/2005/8/layout/StepDownProcess"/>
    <dgm:cxn modelId="{84471788-8F3A-4727-A427-E37CFF4EDDD6}" type="presParOf" srcId="{0F884C8B-9A4D-4575-8244-21E9669F2256}" destId="{A854C312-4128-40D1-9387-6628FA05C479}" srcOrd="1" destOrd="0" presId="urn:microsoft.com/office/officeart/2005/8/layout/StepDownProcess"/>
    <dgm:cxn modelId="{BF93B4D8-F4E3-4FC3-B906-5AF5F6B62990}" type="presParOf" srcId="{0F884C8B-9A4D-4575-8244-21E9669F2256}" destId="{7BE23E6C-2947-408E-BB84-78DC5FCC4DB1}" srcOrd="2" destOrd="0" presId="urn:microsoft.com/office/officeart/2005/8/layout/StepDownProcess"/>
    <dgm:cxn modelId="{5E2FC292-59EC-43F2-A0A7-64108BA162CF}" type="presParOf" srcId="{9C3F2F67-5940-4D6B-9E16-ED65D02FA96D}" destId="{FF9AB22A-4890-4EF0-968F-283059E33A23}" srcOrd="3" destOrd="0" presId="urn:microsoft.com/office/officeart/2005/8/layout/StepDownProcess"/>
    <dgm:cxn modelId="{FFEACE7E-4F0B-442C-9058-F9E32C8E4715}" type="presParOf" srcId="{9C3F2F67-5940-4D6B-9E16-ED65D02FA96D}" destId="{53B6C873-5D9C-4C00-B8C3-6C52BC0BA30A}" srcOrd="4" destOrd="0" presId="urn:microsoft.com/office/officeart/2005/8/layout/StepDownProcess"/>
    <dgm:cxn modelId="{4C83CF79-A1AB-41BA-B8D4-2779BD98BDF0}" type="presParOf" srcId="{53B6C873-5D9C-4C00-B8C3-6C52BC0BA30A}" destId="{F3121E67-46E3-40D5-9BE0-A40F86EFFD6D}" srcOrd="0" destOrd="0" presId="urn:microsoft.com/office/officeart/2005/8/layout/StepDownProcess"/>
    <dgm:cxn modelId="{ADF25E1F-8EE6-41F5-94B9-65122F606C70}" type="presParOf" srcId="{53B6C873-5D9C-4C00-B8C3-6C52BC0BA30A}" destId="{63B0AF41-3DE7-44C4-A260-F0BF77FCE137}" srcOrd="1" destOrd="0" presId="urn:microsoft.com/office/officeart/2005/8/layout/StepDownProcess"/>
    <dgm:cxn modelId="{EBEE1386-8536-40E3-BA38-C7735D0CB860}" type="presParOf" srcId="{53B6C873-5D9C-4C00-B8C3-6C52BC0BA30A}" destId="{C0EBCF70-9D97-40C8-882D-55571B6B486D}" srcOrd="2" destOrd="0" presId="urn:microsoft.com/office/officeart/2005/8/layout/StepDownProcess"/>
    <dgm:cxn modelId="{C46F7103-5C8F-4C15-A438-26F4F4F44C71}" type="presParOf" srcId="{9C3F2F67-5940-4D6B-9E16-ED65D02FA96D}" destId="{49103633-A783-4244-9D36-F73A90106A95}" srcOrd="5" destOrd="0" presId="urn:microsoft.com/office/officeart/2005/8/layout/StepDownProcess"/>
    <dgm:cxn modelId="{C81383EA-98E8-4923-A128-C244E7B2F66C}" type="presParOf" srcId="{9C3F2F67-5940-4D6B-9E16-ED65D02FA96D}" destId="{18DBD1A0-2A5C-4D53-81EB-2A08B5AB111B}" srcOrd="6" destOrd="0" presId="urn:microsoft.com/office/officeart/2005/8/layout/StepDownProcess"/>
    <dgm:cxn modelId="{0072B08C-334E-4A45-AC1C-DDDCC2FF9A6A}" type="presParOf" srcId="{18DBD1A0-2A5C-4D53-81EB-2A08B5AB111B}" destId="{E7F251BC-FB62-4AC9-A3C9-80B41AB2FB81}" srcOrd="0" destOrd="0" presId="urn:microsoft.com/office/officeart/2005/8/layout/StepDownProcess"/>
    <dgm:cxn modelId="{1290BB96-C975-4770-A2B4-F9E7B5FB8491}" type="presParOf" srcId="{18DBD1A0-2A5C-4D53-81EB-2A08B5AB111B}" destId="{A189A6B6-36F1-4A27-922E-53BCD1928AA5}" srcOrd="1" destOrd="0" presId="urn:microsoft.com/office/officeart/2005/8/layout/StepDownProcess"/>
    <dgm:cxn modelId="{45AE5BDD-7BEA-488E-9453-4837F1E26E82}" type="presParOf" srcId="{18DBD1A0-2A5C-4D53-81EB-2A08B5AB111B}" destId="{6DD063D7-2DE8-4AD2-9063-1319E10ABF9B}" srcOrd="2" destOrd="0" presId="urn:microsoft.com/office/officeart/2005/8/layout/StepDownProcess"/>
    <dgm:cxn modelId="{6B61A20C-9529-4A56-B4D0-DB3892BEE130}" type="presParOf" srcId="{9C3F2F67-5940-4D6B-9E16-ED65D02FA96D}" destId="{B5F8B4B1-243F-4DA8-A764-0DC461179D37}" srcOrd="7" destOrd="0" presId="urn:microsoft.com/office/officeart/2005/8/layout/StepDownProcess"/>
    <dgm:cxn modelId="{37C67D90-E76C-4354-82E6-0B410077B584}" type="presParOf" srcId="{9C3F2F67-5940-4D6B-9E16-ED65D02FA96D}" destId="{B6C1B481-5D1D-43BE-9051-54E25A61FCCA}" srcOrd="8" destOrd="0" presId="urn:microsoft.com/office/officeart/2005/8/layout/StepDownProcess"/>
    <dgm:cxn modelId="{D0A8F155-86B5-4F42-8501-453CB326414F}" type="presParOf" srcId="{B6C1B481-5D1D-43BE-9051-54E25A61FCCA}" destId="{82E11D77-409A-4E24-BEFE-10E8B8A30784}" srcOrd="0" destOrd="0" presId="urn:microsoft.com/office/officeart/2005/8/layout/StepDownProcess"/>
    <dgm:cxn modelId="{B05F445E-2520-4583-ABC7-A489C3DA1484}" type="presParOf" srcId="{B6C1B481-5D1D-43BE-9051-54E25A61FCCA}" destId="{B4A29932-086F-44B2-911B-D631AA755D09}" srcOrd="1"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7521468-05D9-4874-8128-069C19463815}" type="doc">
      <dgm:prSet loTypeId="urn:microsoft.com/office/officeart/2008/layout/HorizontalMultiLevelHierarchy" loCatId="hierarchy" qsTypeId="urn:microsoft.com/office/officeart/2005/8/quickstyle/simple5" qsCatId="simple" csTypeId="urn:microsoft.com/office/officeart/2005/8/colors/accent1_2" csCatId="accent1" phldr="1"/>
      <dgm:spPr/>
      <dgm:t>
        <a:bodyPr/>
        <a:lstStyle/>
        <a:p>
          <a:endParaRPr lang="nl-BE"/>
        </a:p>
      </dgm:t>
    </dgm:pt>
    <dgm:pt modelId="{A0903FF5-FD74-4F1B-BE1A-8EF03C88F341}">
      <dgm:prSet phldrT="[Text]" custT="1"/>
      <dgm:spPr>
        <a:solidFill>
          <a:srgbClr val="002060"/>
        </a:solidFill>
      </dgm:spPr>
      <dgm:t>
        <a:bodyPr/>
        <a:lstStyle/>
        <a:p>
          <a:pPr algn="ctr"/>
          <a:r>
            <a:rPr lang="nb-NO" sz="700" b="1"/>
            <a:t>Overvåkingssystemer</a:t>
          </a:r>
        </a:p>
      </dgm:t>
    </dgm:pt>
    <dgm:pt modelId="{F8659A9C-51BA-473C-8A87-DBCC9E42CB69}" type="parTrans" cxnId="{9DA82C91-E712-4730-A545-E29D9D9BF958}">
      <dgm:prSet/>
      <dgm:spPr/>
      <dgm:t>
        <a:bodyPr/>
        <a:lstStyle/>
        <a:p>
          <a:pPr algn="ctr"/>
          <a:endParaRPr lang="nl-BE" sz="700" b="1"/>
        </a:p>
      </dgm:t>
    </dgm:pt>
    <dgm:pt modelId="{A1362B5B-6BA3-4AD4-8501-C5C57D96F6CE}" type="sibTrans" cxnId="{9DA82C91-E712-4730-A545-E29D9D9BF958}">
      <dgm:prSet/>
      <dgm:spPr/>
      <dgm:t>
        <a:bodyPr/>
        <a:lstStyle/>
        <a:p>
          <a:pPr algn="ctr"/>
          <a:endParaRPr lang="nl-BE" sz="700" b="1"/>
        </a:p>
      </dgm:t>
    </dgm:pt>
    <dgm:pt modelId="{9271B0C7-3DD1-4EA8-8D5E-E0F85F05EC00}">
      <dgm:prSet phldrT="[Text]" custT="1"/>
      <dgm:spPr>
        <a:solidFill>
          <a:srgbClr val="C00000"/>
        </a:solidFill>
      </dgm:spPr>
      <dgm:t>
        <a:bodyPr/>
        <a:lstStyle/>
        <a:p>
          <a:pPr algn="ctr"/>
          <a:r>
            <a:rPr lang="nb-NO" sz="700" b="1"/>
            <a:t>Basert på kompensasjon</a:t>
          </a:r>
        </a:p>
      </dgm:t>
    </dgm:pt>
    <dgm:pt modelId="{A6400D78-1EFD-4D42-98AF-4A601AB506AA}" type="parTrans" cxnId="{69526760-DC4A-410A-A0A0-67F05A9431E3}">
      <dgm:prSet custT="1"/>
      <dgm:spPr>
        <a:ln>
          <a:solidFill>
            <a:schemeClr val="bg2">
              <a:lumMod val="50000"/>
            </a:schemeClr>
          </a:solidFill>
        </a:ln>
      </dgm:spPr>
      <dgm:t>
        <a:bodyPr/>
        <a:lstStyle/>
        <a:p>
          <a:pPr algn="ctr"/>
          <a:endParaRPr lang="nl-BE" sz="700" b="1"/>
        </a:p>
      </dgm:t>
    </dgm:pt>
    <dgm:pt modelId="{DBE6E169-B7AC-47B4-A9C4-03D4226DB9D4}" type="sibTrans" cxnId="{69526760-DC4A-410A-A0A0-67F05A9431E3}">
      <dgm:prSet/>
      <dgm:spPr/>
      <dgm:t>
        <a:bodyPr/>
        <a:lstStyle/>
        <a:p>
          <a:pPr algn="ctr"/>
          <a:endParaRPr lang="nl-BE" sz="700" b="1"/>
        </a:p>
      </dgm:t>
    </dgm:pt>
    <dgm:pt modelId="{9D9B60ED-E281-4A72-A43A-6C9506AE5139}">
      <dgm:prSet phldrT="[Text]" custT="1"/>
      <dgm:spPr>
        <a:solidFill>
          <a:srgbClr val="CC6600"/>
        </a:solidFill>
      </dgm:spPr>
      <dgm:t>
        <a:bodyPr/>
        <a:lstStyle/>
        <a:p>
          <a:pPr algn="ctr"/>
          <a:r>
            <a:rPr lang="nb-NO" sz="700" b="1" dirty="0"/>
            <a:t>Systemer primært utformet for datainnsamling og statistikk</a:t>
          </a:r>
        </a:p>
      </dgm:t>
    </dgm:pt>
    <dgm:pt modelId="{2FDD650B-866A-417F-B210-EEB3F783F68F}" type="parTrans" cxnId="{257BEB45-F2AD-4B39-9EEC-929CFB634E1A}">
      <dgm:prSet custT="1"/>
      <dgm:spPr>
        <a:ln>
          <a:solidFill>
            <a:schemeClr val="bg2">
              <a:lumMod val="50000"/>
            </a:schemeClr>
          </a:solidFill>
        </a:ln>
      </dgm:spPr>
      <dgm:t>
        <a:bodyPr/>
        <a:lstStyle/>
        <a:p>
          <a:pPr algn="ctr"/>
          <a:endParaRPr lang="nl-BE" sz="700" b="1"/>
        </a:p>
      </dgm:t>
    </dgm:pt>
    <dgm:pt modelId="{6DF2A290-092B-4595-8024-CEA00F0A5440}" type="sibTrans" cxnId="{257BEB45-F2AD-4B39-9EEC-929CFB634E1A}">
      <dgm:prSet/>
      <dgm:spPr/>
      <dgm:t>
        <a:bodyPr/>
        <a:lstStyle/>
        <a:p>
          <a:pPr algn="ctr"/>
          <a:endParaRPr lang="nl-BE" sz="700" b="1"/>
        </a:p>
      </dgm:t>
    </dgm:pt>
    <dgm:pt modelId="{41DAD15F-A15E-4636-8E39-8DA3841EFACF}">
      <dgm:prSet custT="1"/>
      <dgm:spPr>
        <a:solidFill>
          <a:srgbClr val="FF9933"/>
        </a:solidFill>
      </dgm:spPr>
      <dgm:t>
        <a:bodyPr/>
        <a:lstStyle/>
        <a:p>
          <a:pPr algn="ctr"/>
          <a:r>
            <a:rPr lang="nb-NO" sz="700" b="1"/>
            <a:t>Ikke basert på kompensasjon </a:t>
          </a:r>
        </a:p>
      </dgm:t>
    </dgm:pt>
    <dgm:pt modelId="{B0EBC039-5D6C-41C0-A003-CCC1F982681E}" type="parTrans" cxnId="{37062DB8-EA1B-4E06-A266-9124E2DCDF1E}">
      <dgm:prSet custT="1"/>
      <dgm:spPr>
        <a:ln>
          <a:solidFill>
            <a:schemeClr val="bg2">
              <a:lumMod val="50000"/>
            </a:schemeClr>
          </a:solidFill>
        </a:ln>
      </dgm:spPr>
      <dgm:t>
        <a:bodyPr/>
        <a:lstStyle/>
        <a:p>
          <a:pPr algn="ctr"/>
          <a:endParaRPr lang="nl-BE" sz="700" b="1"/>
        </a:p>
      </dgm:t>
    </dgm:pt>
    <dgm:pt modelId="{AECAECD9-AC1C-447E-9562-98254DC49C39}" type="sibTrans" cxnId="{37062DB8-EA1B-4E06-A266-9124E2DCDF1E}">
      <dgm:prSet/>
      <dgm:spPr/>
      <dgm:t>
        <a:bodyPr/>
        <a:lstStyle/>
        <a:p>
          <a:pPr algn="ctr"/>
          <a:endParaRPr lang="nl-BE" sz="700" b="1"/>
        </a:p>
      </dgm:t>
    </dgm:pt>
    <dgm:pt modelId="{74B53025-4408-4C70-BDBD-86C8035D9B42}">
      <dgm:prSet custT="1"/>
      <dgm:spPr>
        <a:solidFill>
          <a:srgbClr val="35AD90"/>
        </a:solidFill>
      </dgm:spPr>
      <dgm:t>
        <a:bodyPr/>
        <a:lstStyle/>
        <a:p>
          <a:pPr algn="ctr"/>
          <a:r>
            <a:rPr lang="nb-NO" sz="700" b="1"/>
            <a:t>Overvåkingssystemer</a:t>
          </a:r>
        </a:p>
      </dgm:t>
    </dgm:pt>
    <dgm:pt modelId="{4BE1849B-8E5A-43ED-9928-3C6C9630780C}" type="parTrans" cxnId="{B661AFE1-2FC6-4EAD-AC84-344A88699752}">
      <dgm:prSet custT="1"/>
      <dgm:spPr>
        <a:ln>
          <a:solidFill>
            <a:schemeClr val="bg2">
              <a:lumMod val="50000"/>
            </a:schemeClr>
          </a:solidFill>
        </a:ln>
      </dgm:spPr>
      <dgm:t>
        <a:bodyPr/>
        <a:lstStyle/>
        <a:p>
          <a:pPr algn="ctr"/>
          <a:endParaRPr lang="nl-BE" sz="700" b="1"/>
        </a:p>
      </dgm:t>
    </dgm:pt>
    <dgm:pt modelId="{1DFB607B-356A-485D-8B95-7BBA3FCCC7A2}" type="sibTrans" cxnId="{B661AFE1-2FC6-4EAD-AC84-344A88699752}">
      <dgm:prSet/>
      <dgm:spPr/>
      <dgm:t>
        <a:bodyPr/>
        <a:lstStyle/>
        <a:p>
          <a:pPr algn="ctr"/>
          <a:endParaRPr lang="nl-BE" sz="700" b="1"/>
        </a:p>
      </dgm:t>
    </dgm:pt>
    <dgm:pt modelId="{EF403275-0B57-4EED-A1B1-142F449CDD6F}">
      <dgm:prSet custT="1"/>
      <dgm:spPr>
        <a:solidFill>
          <a:schemeClr val="accent1">
            <a:lumMod val="75000"/>
          </a:schemeClr>
        </a:solidFill>
      </dgm:spPr>
      <dgm:t>
        <a:bodyPr/>
        <a:lstStyle/>
        <a:p>
          <a:pPr algn="ctr"/>
          <a:r>
            <a:rPr lang="nb-NO" sz="700" b="1" dirty="0"/>
            <a:t>Folkehelsesystemer rettet mot arbeidstakere og ikke-arbeidstakere</a:t>
          </a:r>
        </a:p>
      </dgm:t>
    </dgm:pt>
    <dgm:pt modelId="{8144BEE8-C5D2-4435-9980-47D8D52CCE82}" type="parTrans" cxnId="{D4EA54B8-B4E0-41C2-91A8-493CD7A30C29}">
      <dgm:prSet custT="1"/>
      <dgm:spPr>
        <a:ln>
          <a:solidFill>
            <a:schemeClr val="bg2">
              <a:lumMod val="50000"/>
            </a:schemeClr>
          </a:solidFill>
        </a:ln>
      </dgm:spPr>
      <dgm:t>
        <a:bodyPr/>
        <a:lstStyle/>
        <a:p>
          <a:pPr algn="ctr"/>
          <a:endParaRPr lang="nl-BE" sz="700" b="1"/>
        </a:p>
      </dgm:t>
    </dgm:pt>
    <dgm:pt modelId="{E0AAB780-C482-4184-9FE3-8B54BD2F1EEC}" type="sibTrans" cxnId="{D4EA54B8-B4E0-41C2-91A8-493CD7A30C29}">
      <dgm:prSet/>
      <dgm:spPr/>
      <dgm:t>
        <a:bodyPr/>
        <a:lstStyle/>
        <a:p>
          <a:pPr algn="ctr"/>
          <a:endParaRPr lang="nl-BE" sz="700" b="1"/>
        </a:p>
      </dgm:t>
    </dgm:pt>
    <dgm:pt modelId="{EE1D0C21-CA68-4750-AC37-7E934A54C204}">
      <dgm:prSet custT="1"/>
      <dgm:spPr>
        <a:solidFill>
          <a:srgbClr val="D95D5D"/>
        </a:solidFill>
      </dgm:spPr>
      <dgm:t>
        <a:bodyPr/>
        <a:lstStyle/>
        <a:p>
          <a:pPr algn="ctr"/>
          <a:r>
            <a:rPr lang="nb-NO" sz="700" b="1"/>
            <a:t>Åpen liste</a:t>
          </a:r>
        </a:p>
      </dgm:t>
    </dgm:pt>
    <dgm:pt modelId="{479CCC77-CC61-4DBA-907C-2BE03B62014B}" type="parTrans" cxnId="{82FA7D37-C8ED-4C3F-BFFB-41FBFC9E4E10}">
      <dgm:prSet custT="1"/>
      <dgm:spPr>
        <a:ln>
          <a:solidFill>
            <a:schemeClr val="tx1"/>
          </a:solidFill>
        </a:ln>
      </dgm:spPr>
      <dgm:t>
        <a:bodyPr/>
        <a:lstStyle/>
        <a:p>
          <a:pPr algn="ctr"/>
          <a:endParaRPr lang="nl-BE" sz="700" b="1"/>
        </a:p>
      </dgm:t>
    </dgm:pt>
    <dgm:pt modelId="{E50C86A6-F34B-49C4-BED6-CAC1FD872421}" type="sibTrans" cxnId="{82FA7D37-C8ED-4C3F-BFFB-41FBFC9E4E10}">
      <dgm:prSet/>
      <dgm:spPr/>
      <dgm:t>
        <a:bodyPr/>
        <a:lstStyle/>
        <a:p>
          <a:pPr algn="ctr"/>
          <a:endParaRPr lang="nl-BE" sz="700" b="1"/>
        </a:p>
      </dgm:t>
    </dgm:pt>
    <dgm:pt modelId="{F4DE4933-EF04-490A-AF60-FFE7085D177B}">
      <dgm:prSet custT="1"/>
      <dgm:spPr>
        <a:solidFill>
          <a:srgbClr val="C00000"/>
        </a:solidFill>
      </dgm:spPr>
      <dgm:t>
        <a:bodyPr/>
        <a:lstStyle/>
        <a:p>
          <a:pPr algn="ctr"/>
          <a:r>
            <a:rPr lang="nb-NO" sz="700" b="1"/>
            <a:t>Lukket liste</a:t>
          </a:r>
        </a:p>
      </dgm:t>
    </dgm:pt>
    <dgm:pt modelId="{83FE2682-6D86-4C0C-8919-FED7D747E012}" type="parTrans" cxnId="{42B452C5-5A87-4071-9D2D-3899A3051642}">
      <dgm:prSet custT="1"/>
      <dgm:spPr>
        <a:solidFill>
          <a:schemeClr val="tx1"/>
        </a:solidFill>
        <a:ln>
          <a:solidFill>
            <a:schemeClr val="bg2">
              <a:lumMod val="50000"/>
            </a:schemeClr>
          </a:solidFill>
        </a:ln>
      </dgm:spPr>
      <dgm:t>
        <a:bodyPr/>
        <a:lstStyle/>
        <a:p>
          <a:pPr algn="ctr"/>
          <a:endParaRPr lang="nl-BE" sz="700" b="1"/>
        </a:p>
      </dgm:t>
    </dgm:pt>
    <dgm:pt modelId="{57AC3FB1-92D8-47D2-9405-3DA1452C404A}" type="sibTrans" cxnId="{42B452C5-5A87-4071-9D2D-3899A3051642}">
      <dgm:prSet/>
      <dgm:spPr/>
      <dgm:t>
        <a:bodyPr/>
        <a:lstStyle/>
        <a:p>
          <a:pPr algn="ctr"/>
          <a:endParaRPr lang="nl-BE" sz="700" b="1"/>
        </a:p>
      </dgm:t>
    </dgm:pt>
    <dgm:pt modelId="{B0E4E7C8-7355-423C-86AD-7B4A0F9AFB99}">
      <dgm:prSet custT="1"/>
      <dgm:spPr>
        <a:solidFill>
          <a:srgbClr val="ECA49E"/>
        </a:solidFill>
      </dgm:spPr>
      <dgm:t>
        <a:bodyPr/>
        <a:lstStyle/>
        <a:p>
          <a:pPr algn="ctr"/>
          <a:r>
            <a:rPr lang="nb-NO" sz="700" b="1"/>
            <a:t>Ingen liste</a:t>
          </a:r>
        </a:p>
      </dgm:t>
    </dgm:pt>
    <dgm:pt modelId="{8E86A6C2-C093-4880-B77C-EF82A6C7A0A9}" type="parTrans" cxnId="{CA2F29FB-4CB9-4015-85B0-CC46AF4C4937}">
      <dgm:prSet custT="1"/>
      <dgm:spPr>
        <a:ln>
          <a:solidFill>
            <a:schemeClr val="bg2">
              <a:lumMod val="50000"/>
            </a:schemeClr>
          </a:solidFill>
        </a:ln>
      </dgm:spPr>
      <dgm:t>
        <a:bodyPr/>
        <a:lstStyle/>
        <a:p>
          <a:pPr algn="ctr"/>
          <a:endParaRPr lang="nl-BE" sz="700" b="1"/>
        </a:p>
      </dgm:t>
    </dgm:pt>
    <dgm:pt modelId="{9B8285BA-2A84-4F0F-AD7D-A541115A08C7}" type="sibTrans" cxnId="{CA2F29FB-4CB9-4015-85B0-CC46AF4C4937}">
      <dgm:prSet/>
      <dgm:spPr/>
      <dgm:t>
        <a:bodyPr/>
        <a:lstStyle/>
        <a:p>
          <a:pPr algn="ctr"/>
          <a:endParaRPr lang="nl-BE" sz="700" b="1"/>
        </a:p>
      </dgm:t>
    </dgm:pt>
    <dgm:pt modelId="{ED480E80-158B-4896-8BF4-A3441DC3FE9B}">
      <dgm:prSet custT="1"/>
      <dgm:spPr>
        <a:solidFill>
          <a:srgbClr val="993300"/>
        </a:solidFill>
      </dgm:spPr>
      <dgm:t>
        <a:bodyPr/>
        <a:lstStyle/>
        <a:p>
          <a:pPr algn="ctr"/>
          <a:r>
            <a:rPr lang="nb-NO" sz="700" b="1" dirty="0"/>
            <a:t>Alle arbeidsrelaterte sykdommer</a:t>
          </a:r>
        </a:p>
      </dgm:t>
    </dgm:pt>
    <dgm:pt modelId="{B7844049-D6D5-4FE6-A14D-E0E4A760DF88}" type="parTrans" cxnId="{E1A4BCCF-2BCB-49E4-93B1-C14EA2AAB62C}">
      <dgm:prSet custT="1"/>
      <dgm:spPr>
        <a:ln>
          <a:solidFill>
            <a:schemeClr val="bg2">
              <a:lumMod val="50000"/>
            </a:schemeClr>
          </a:solidFill>
        </a:ln>
      </dgm:spPr>
      <dgm:t>
        <a:bodyPr/>
        <a:lstStyle/>
        <a:p>
          <a:pPr algn="ctr"/>
          <a:endParaRPr lang="nl-BE" sz="100"/>
        </a:p>
      </dgm:t>
    </dgm:pt>
    <dgm:pt modelId="{EF1CDD44-F9FE-4B00-A80F-3E1E7549DDBE}" type="sibTrans" cxnId="{E1A4BCCF-2BCB-49E4-93B1-C14EA2AAB62C}">
      <dgm:prSet/>
      <dgm:spPr/>
      <dgm:t>
        <a:bodyPr/>
        <a:lstStyle/>
        <a:p>
          <a:pPr algn="ctr"/>
          <a:endParaRPr lang="nl-BE" sz="1000"/>
        </a:p>
      </dgm:t>
    </dgm:pt>
    <dgm:pt modelId="{585A0099-9285-4378-9360-1625236308B4}">
      <dgm:prSet custT="1"/>
      <dgm:spPr>
        <a:solidFill>
          <a:srgbClr val="FF9966"/>
        </a:solidFill>
      </dgm:spPr>
      <dgm:t>
        <a:bodyPr/>
        <a:lstStyle/>
        <a:p>
          <a:pPr algn="ctr"/>
          <a:r>
            <a:rPr lang="nb-NO" sz="700" b="1" dirty="0"/>
            <a:t>Arbeidsrelaterte sykdommer, ulykker og personskader </a:t>
          </a:r>
        </a:p>
      </dgm:t>
    </dgm:pt>
    <dgm:pt modelId="{A175B7E6-9BE5-47E2-A895-4214374B1483}" type="parTrans" cxnId="{95E32C34-78AF-494E-8C55-79C244414570}">
      <dgm:prSet custT="1"/>
      <dgm:spPr>
        <a:ln>
          <a:solidFill>
            <a:schemeClr val="bg2">
              <a:lumMod val="50000"/>
            </a:schemeClr>
          </a:solidFill>
        </a:ln>
      </dgm:spPr>
      <dgm:t>
        <a:bodyPr/>
        <a:lstStyle/>
        <a:p>
          <a:pPr algn="ctr"/>
          <a:endParaRPr lang="nl-BE" sz="100"/>
        </a:p>
      </dgm:t>
    </dgm:pt>
    <dgm:pt modelId="{4992D4C8-698C-4147-8F3A-D53EDE0313CE}" type="sibTrans" cxnId="{95E32C34-78AF-494E-8C55-79C244414570}">
      <dgm:prSet/>
      <dgm:spPr/>
      <dgm:t>
        <a:bodyPr/>
        <a:lstStyle/>
        <a:p>
          <a:pPr algn="ctr"/>
          <a:endParaRPr lang="nl-BE" sz="1000"/>
        </a:p>
      </dgm:t>
    </dgm:pt>
    <dgm:pt modelId="{FACAF765-C066-46E2-ACB1-21B93204C967}">
      <dgm:prSet custT="1"/>
      <dgm:spPr>
        <a:solidFill>
          <a:srgbClr val="237360"/>
        </a:solidFill>
      </dgm:spPr>
      <dgm:t>
        <a:bodyPr/>
        <a:lstStyle/>
        <a:p>
          <a:pPr algn="ctr"/>
          <a:r>
            <a:rPr lang="nb-NO" sz="700" b="1"/>
            <a:t>Alle arbeidsrelaterte sykdommer</a:t>
          </a:r>
        </a:p>
      </dgm:t>
    </dgm:pt>
    <dgm:pt modelId="{0EC39509-0C67-438D-BCBF-0A70F0DC43A0}" type="parTrans" cxnId="{937568D4-2D4D-494B-B086-BB284E247A5D}">
      <dgm:prSet custT="1"/>
      <dgm:spPr>
        <a:ln>
          <a:solidFill>
            <a:schemeClr val="bg2">
              <a:lumMod val="50000"/>
            </a:schemeClr>
          </a:solidFill>
        </a:ln>
      </dgm:spPr>
      <dgm:t>
        <a:bodyPr/>
        <a:lstStyle/>
        <a:p>
          <a:pPr algn="ctr"/>
          <a:endParaRPr lang="nl-BE" sz="100"/>
        </a:p>
      </dgm:t>
    </dgm:pt>
    <dgm:pt modelId="{9BF4B6DC-FADF-4917-B5AC-B936D2730033}" type="sibTrans" cxnId="{937568D4-2D4D-494B-B086-BB284E247A5D}">
      <dgm:prSet/>
      <dgm:spPr/>
      <dgm:t>
        <a:bodyPr/>
        <a:lstStyle/>
        <a:p>
          <a:pPr algn="ctr"/>
          <a:endParaRPr lang="nl-BE" sz="1000"/>
        </a:p>
      </dgm:t>
    </dgm:pt>
    <dgm:pt modelId="{2C8438E0-00CA-47B1-B470-D56AB50F2E25}">
      <dgm:prSet custT="1"/>
      <dgm:spPr>
        <a:solidFill>
          <a:srgbClr val="35AD90"/>
        </a:solidFill>
      </dgm:spPr>
      <dgm:t>
        <a:bodyPr/>
        <a:lstStyle/>
        <a:p>
          <a:pPr algn="ctr"/>
          <a:r>
            <a:rPr lang="nb-NO" sz="700" b="1"/>
            <a:t>Spesifikk gruppe av arbeidsrelaterte sykdommer</a:t>
          </a:r>
        </a:p>
      </dgm:t>
    </dgm:pt>
    <dgm:pt modelId="{CDA12ADD-2776-4CF7-90B2-98DDFEF68566}" type="parTrans" cxnId="{DA5189BC-E20A-4254-BB06-EE92DB97FCE5}">
      <dgm:prSet custT="1"/>
      <dgm:spPr>
        <a:ln>
          <a:solidFill>
            <a:schemeClr val="bg2">
              <a:lumMod val="50000"/>
            </a:schemeClr>
          </a:solidFill>
        </a:ln>
      </dgm:spPr>
      <dgm:t>
        <a:bodyPr/>
        <a:lstStyle/>
        <a:p>
          <a:pPr algn="ctr"/>
          <a:endParaRPr lang="nl-BE" sz="100"/>
        </a:p>
      </dgm:t>
    </dgm:pt>
    <dgm:pt modelId="{E19FAA52-8E6F-403E-A54A-435ABF357B98}" type="sibTrans" cxnId="{DA5189BC-E20A-4254-BB06-EE92DB97FCE5}">
      <dgm:prSet/>
      <dgm:spPr/>
      <dgm:t>
        <a:bodyPr/>
        <a:lstStyle/>
        <a:p>
          <a:pPr algn="ctr"/>
          <a:endParaRPr lang="nl-BE" sz="1000"/>
        </a:p>
      </dgm:t>
    </dgm:pt>
    <dgm:pt modelId="{6D4EE51D-B8B5-43F3-953D-554B95951B73}">
      <dgm:prSet custT="1"/>
      <dgm:spPr>
        <a:solidFill>
          <a:schemeClr val="accent1">
            <a:lumMod val="50000"/>
          </a:schemeClr>
        </a:solidFill>
      </dgm:spPr>
      <dgm:t>
        <a:bodyPr/>
        <a:lstStyle/>
        <a:p>
          <a:pPr algn="ctr"/>
          <a:r>
            <a:rPr lang="nb-NO" sz="700" b="1"/>
            <a:t>Alle arbeidsrelaterte sykdommer</a:t>
          </a:r>
        </a:p>
      </dgm:t>
    </dgm:pt>
    <dgm:pt modelId="{8F19EEF6-0238-4588-9E69-8C4D118B2CEA}" type="parTrans" cxnId="{D3186A2E-C7DC-4379-8897-23DF061ACF16}">
      <dgm:prSet custT="1"/>
      <dgm:spPr>
        <a:ln>
          <a:solidFill>
            <a:schemeClr val="bg2">
              <a:lumMod val="50000"/>
            </a:schemeClr>
          </a:solidFill>
        </a:ln>
      </dgm:spPr>
      <dgm:t>
        <a:bodyPr/>
        <a:lstStyle/>
        <a:p>
          <a:pPr algn="ctr"/>
          <a:endParaRPr lang="nl-BE" sz="100"/>
        </a:p>
      </dgm:t>
    </dgm:pt>
    <dgm:pt modelId="{24C71A06-A1EE-4B95-B00D-7D9DD9DFF161}" type="sibTrans" cxnId="{D3186A2E-C7DC-4379-8897-23DF061ACF16}">
      <dgm:prSet/>
      <dgm:spPr/>
      <dgm:t>
        <a:bodyPr/>
        <a:lstStyle/>
        <a:p>
          <a:pPr algn="ctr"/>
          <a:endParaRPr lang="nl-BE" sz="1000"/>
        </a:p>
      </dgm:t>
    </dgm:pt>
    <dgm:pt modelId="{52866C12-5DC0-49FA-A3EC-60B481900C21}">
      <dgm:prSet custT="1"/>
      <dgm:spPr>
        <a:solidFill>
          <a:schemeClr val="accent1">
            <a:lumMod val="75000"/>
          </a:schemeClr>
        </a:solidFill>
      </dgm:spPr>
      <dgm:t>
        <a:bodyPr/>
        <a:lstStyle/>
        <a:p>
          <a:pPr algn="ctr"/>
          <a:r>
            <a:rPr lang="nb-NO" sz="700" b="1"/>
            <a:t>Spesifikk gruppe av arbeidsrelaterte sykdommer</a:t>
          </a:r>
        </a:p>
      </dgm:t>
    </dgm:pt>
    <dgm:pt modelId="{A10FD5E9-26F6-4159-AA91-C53CF6B376A0}" type="parTrans" cxnId="{0DB1707D-59AF-4EE1-9A00-72E781872E3B}">
      <dgm:prSet custT="1"/>
      <dgm:spPr>
        <a:ln>
          <a:solidFill>
            <a:schemeClr val="bg2">
              <a:lumMod val="50000"/>
            </a:schemeClr>
          </a:solidFill>
        </a:ln>
      </dgm:spPr>
      <dgm:t>
        <a:bodyPr/>
        <a:lstStyle/>
        <a:p>
          <a:pPr algn="ctr"/>
          <a:endParaRPr lang="nl-BE" sz="100"/>
        </a:p>
      </dgm:t>
    </dgm:pt>
    <dgm:pt modelId="{8379EB8F-C30A-454D-A8E1-7CEB1555937E}" type="sibTrans" cxnId="{0DB1707D-59AF-4EE1-9A00-72E781872E3B}">
      <dgm:prSet/>
      <dgm:spPr/>
      <dgm:t>
        <a:bodyPr/>
        <a:lstStyle/>
        <a:p>
          <a:pPr algn="ctr"/>
          <a:endParaRPr lang="nl-BE" sz="1000"/>
        </a:p>
      </dgm:t>
    </dgm:pt>
    <dgm:pt modelId="{61E3DC48-F32A-428C-A1CC-39E1BE7A12A2}">
      <dgm:prSet custT="1"/>
      <dgm:spPr>
        <a:solidFill>
          <a:srgbClr val="CC6600"/>
        </a:solidFill>
      </dgm:spPr>
      <dgm:t>
        <a:bodyPr/>
        <a:lstStyle/>
        <a:p>
          <a:r>
            <a:rPr lang="nb-NO" sz="700" b="1" dirty="0"/>
            <a:t>Spesifikk gruppe av arbeidsrelaterte sykdommer</a:t>
          </a:r>
        </a:p>
      </dgm:t>
    </dgm:pt>
    <dgm:pt modelId="{8A4C2B82-03A9-4229-B4E6-E9796D9B1413}" type="parTrans" cxnId="{48EF3448-16B5-47E5-84CD-944249A3DBAE}">
      <dgm:prSet custT="1"/>
      <dgm:spPr>
        <a:ln>
          <a:solidFill>
            <a:schemeClr val="bg2">
              <a:lumMod val="50000"/>
            </a:schemeClr>
          </a:solidFill>
        </a:ln>
      </dgm:spPr>
      <dgm:t>
        <a:bodyPr/>
        <a:lstStyle/>
        <a:p>
          <a:endParaRPr lang="nl-BE" sz="100"/>
        </a:p>
      </dgm:t>
    </dgm:pt>
    <dgm:pt modelId="{E23E56F1-78F4-4AB3-8CA2-AB9A7082467D}" type="sibTrans" cxnId="{48EF3448-16B5-47E5-84CD-944249A3DBAE}">
      <dgm:prSet/>
      <dgm:spPr/>
      <dgm:t>
        <a:bodyPr/>
        <a:lstStyle/>
        <a:p>
          <a:endParaRPr lang="nl-BE" sz="1000"/>
        </a:p>
      </dgm:t>
    </dgm:pt>
    <dgm:pt modelId="{D38146A9-B77A-42EE-B5FD-8D6EC468C5F8}" type="pres">
      <dgm:prSet presAssocID="{E7521468-05D9-4874-8128-069C19463815}" presName="Name0" presStyleCnt="0">
        <dgm:presLayoutVars>
          <dgm:chPref val="1"/>
          <dgm:dir/>
          <dgm:animOne val="branch"/>
          <dgm:animLvl val="lvl"/>
          <dgm:resizeHandles val="exact"/>
        </dgm:presLayoutVars>
      </dgm:prSet>
      <dgm:spPr/>
      <dgm:t>
        <a:bodyPr/>
        <a:lstStyle/>
        <a:p>
          <a:endParaRPr lang="en-US"/>
        </a:p>
      </dgm:t>
    </dgm:pt>
    <dgm:pt modelId="{9ADE990F-46E3-4F8C-B5C7-0B52A960484D}" type="pres">
      <dgm:prSet presAssocID="{A0903FF5-FD74-4F1B-BE1A-8EF03C88F341}" presName="root1" presStyleCnt="0"/>
      <dgm:spPr/>
    </dgm:pt>
    <dgm:pt modelId="{C85E0D84-861B-4DE1-82A7-C93915F394D9}" type="pres">
      <dgm:prSet presAssocID="{A0903FF5-FD74-4F1B-BE1A-8EF03C88F341}" presName="LevelOneTextNode" presStyleLbl="node0" presStyleIdx="0" presStyleCnt="1">
        <dgm:presLayoutVars>
          <dgm:chPref val="3"/>
        </dgm:presLayoutVars>
      </dgm:prSet>
      <dgm:spPr/>
      <dgm:t>
        <a:bodyPr/>
        <a:lstStyle/>
        <a:p>
          <a:endParaRPr lang="en-US"/>
        </a:p>
      </dgm:t>
    </dgm:pt>
    <dgm:pt modelId="{463FF03C-544A-480C-92C9-ECCE8A6597FB}" type="pres">
      <dgm:prSet presAssocID="{A0903FF5-FD74-4F1B-BE1A-8EF03C88F341}" presName="level2hierChild" presStyleCnt="0"/>
      <dgm:spPr/>
    </dgm:pt>
    <dgm:pt modelId="{1E1409A1-1521-44D8-A87F-489BEC1F7BEA}" type="pres">
      <dgm:prSet presAssocID="{A6400D78-1EFD-4D42-98AF-4A601AB506AA}" presName="conn2-1" presStyleLbl="parChTrans1D2" presStyleIdx="0" presStyleCnt="2"/>
      <dgm:spPr/>
      <dgm:t>
        <a:bodyPr/>
        <a:lstStyle/>
        <a:p>
          <a:endParaRPr lang="en-US"/>
        </a:p>
      </dgm:t>
    </dgm:pt>
    <dgm:pt modelId="{06821A26-6848-4359-A731-5F306FD69D94}" type="pres">
      <dgm:prSet presAssocID="{A6400D78-1EFD-4D42-98AF-4A601AB506AA}" presName="connTx" presStyleLbl="parChTrans1D2" presStyleIdx="0" presStyleCnt="2"/>
      <dgm:spPr/>
      <dgm:t>
        <a:bodyPr/>
        <a:lstStyle/>
        <a:p>
          <a:endParaRPr lang="en-US"/>
        </a:p>
      </dgm:t>
    </dgm:pt>
    <dgm:pt modelId="{0BD40A3D-318F-410A-BED2-BB3C49CB2B92}" type="pres">
      <dgm:prSet presAssocID="{9271B0C7-3DD1-4EA8-8D5E-E0F85F05EC00}" presName="root2" presStyleCnt="0"/>
      <dgm:spPr/>
    </dgm:pt>
    <dgm:pt modelId="{C2E33F07-B5A5-4F57-BB80-89A6BEF76C90}" type="pres">
      <dgm:prSet presAssocID="{9271B0C7-3DD1-4EA8-8D5E-E0F85F05EC00}" presName="LevelTwoTextNode" presStyleLbl="node2" presStyleIdx="0" presStyleCnt="2">
        <dgm:presLayoutVars>
          <dgm:chPref val="3"/>
        </dgm:presLayoutVars>
      </dgm:prSet>
      <dgm:spPr/>
      <dgm:t>
        <a:bodyPr/>
        <a:lstStyle/>
        <a:p>
          <a:endParaRPr lang="en-US"/>
        </a:p>
      </dgm:t>
    </dgm:pt>
    <dgm:pt modelId="{FD12F808-54BC-4F56-BE30-11E594BC4F47}" type="pres">
      <dgm:prSet presAssocID="{9271B0C7-3DD1-4EA8-8D5E-E0F85F05EC00}" presName="level3hierChild" presStyleCnt="0"/>
      <dgm:spPr/>
    </dgm:pt>
    <dgm:pt modelId="{1DC2FA22-61A4-4359-B522-CABDCCCA3BB5}" type="pres">
      <dgm:prSet presAssocID="{83FE2682-6D86-4C0C-8919-FED7D747E012}" presName="conn2-1" presStyleLbl="parChTrans1D3" presStyleIdx="0" presStyleCnt="6"/>
      <dgm:spPr/>
      <dgm:t>
        <a:bodyPr/>
        <a:lstStyle/>
        <a:p>
          <a:endParaRPr lang="en-US"/>
        </a:p>
      </dgm:t>
    </dgm:pt>
    <dgm:pt modelId="{79755667-1F6A-4061-B19D-0480486DBFE9}" type="pres">
      <dgm:prSet presAssocID="{83FE2682-6D86-4C0C-8919-FED7D747E012}" presName="connTx" presStyleLbl="parChTrans1D3" presStyleIdx="0" presStyleCnt="6"/>
      <dgm:spPr/>
      <dgm:t>
        <a:bodyPr/>
        <a:lstStyle/>
        <a:p>
          <a:endParaRPr lang="en-US"/>
        </a:p>
      </dgm:t>
    </dgm:pt>
    <dgm:pt modelId="{F93F79A7-9F7F-4DCC-B0B1-A3A662655CA4}" type="pres">
      <dgm:prSet presAssocID="{F4DE4933-EF04-490A-AF60-FFE7085D177B}" presName="root2" presStyleCnt="0"/>
      <dgm:spPr/>
    </dgm:pt>
    <dgm:pt modelId="{1375180C-31FC-4D0C-93EA-397F835BC057}" type="pres">
      <dgm:prSet presAssocID="{F4DE4933-EF04-490A-AF60-FFE7085D177B}" presName="LevelTwoTextNode" presStyleLbl="node3" presStyleIdx="0" presStyleCnt="6">
        <dgm:presLayoutVars>
          <dgm:chPref val="3"/>
        </dgm:presLayoutVars>
      </dgm:prSet>
      <dgm:spPr/>
      <dgm:t>
        <a:bodyPr/>
        <a:lstStyle/>
        <a:p>
          <a:endParaRPr lang="en-US"/>
        </a:p>
      </dgm:t>
    </dgm:pt>
    <dgm:pt modelId="{098FC163-6DED-46DD-B5D0-4AFF7CB4DA2F}" type="pres">
      <dgm:prSet presAssocID="{F4DE4933-EF04-490A-AF60-FFE7085D177B}" presName="level3hierChild" presStyleCnt="0"/>
      <dgm:spPr/>
    </dgm:pt>
    <dgm:pt modelId="{AA691932-D918-4AC6-9A4A-3B0CDFE32EDF}" type="pres">
      <dgm:prSet presAssocID="{479CCC77-CC61-4DBA-907C-2BE03B62014B}" presName="conn2-1" presStyleLbl="parChTrans1D3" presStyleIdx="1" presStyleCnt="6"/>
      <dgm:spPr/>
      <dgm:t>
        <a:bodyPr/>
        <a:lstStyle/>
        <a:p>
          <a:endParaRPr lang="en-US"/>
        </a:p>
      </dgm:t>
    </dgm:pt>
    <dgm:pt modelId="{67A5CDCD-194D-4E85-932A-E0DD18CDA301}" type="pres">
      <dgm:prSet presAssocID="{479CCC77-CC61-4DBA-907C-2BE03B62014B}" presName="connTx" presStyleLbl="parChTrans1D3" presStyleIdx="1" presStyleCnt="6"/>
      <dgm:spPr/>
      <dgm:t>
        <a:bodyPr/>
        <a:lstStyle/>
        <a:p>
          <a:endParaRPr lang="en-US"/>
        </a:p>
      </dgm:t>
    </dgm:pt>
    <dgm:pt modelId="{6D8BC054-A1C3-4116-B101-6C35E01BC1E9}" type="pres">
      <dgm:prSet presAssocID="{EE1D0C21-CA68-4750-AC37-7E934A54C204}" presName="root2" presStyleCnt="0"/>
      <dgm:spPr/>
    </dgm:pt>
    <dgm:pt modelId="{7744ECA4-78A4-4187-B7F3-4B1A070A3459}" type="pres">
      <dgm:prSet presAssocID="{EE1D0C21-CA68-4750-AC37-7E934A54C204}" presName="LevelTwoTextNode" presStyleLbl="node3" presStyleIdx="1" presStyleCnt="6">
        <dgm:presLayoutVars>
          <dgm:chPref val="3"/>
        </dgm:presLayoutVars>
      </dgm:prSet>
      <dgm:spPr/>
      <dgm:t>
        <a:bodyPr/>
        <a:lstStyle/>
        <a:p>
          <a:endParaRPr lang="en-US"/>
        </a:p>
      </dgm:t>
    </dgm:pt>
    <dgm:pt modelId="{B0BF7184-2083-4172-AE37-23D6AE934F86}" type="pres">
      <dgm:prSet presAssocID="{EE1D0C21-CA68-4750-AC37-7E934A54C204}" presName="level3hierChild" presStyleCnt="0"/>
      <dgm:spPr/>
    </dgm:pt>
    <dgm:pt modelId="{E77E92E7-A7A1-493C-8567-35237E2B362C}" type="pres">
      <dgm:prSet presAssocID="{8E86A6C2-C093-4880-B77C-EF82A6C7A0A9}" presName="conn2-1" presStyleLbl="parChTrans1D3" presStyleIdx="2" presStyleCnt="6"/>
      <dgm:spPr/>
      <dgm:t>
        <a:bodyPr/>
        <a:lstStyle/>
        <a:p>
          <a:endParaRPr lang="en-US"/>
        </a:p>
      </dgm:t>
    </dgm:pt>
    <dgm:pt modelId="{0E1E6A38-26E0-46EC-8BA5-7B73F331BD10}" type="pres">
      <dgm:prSet presAssocID="{8E86A6C2-C093-4880-B77C-EF82A6C7A0A9}" presName="connTx" presStyleLbl="parChTrans1D3" presStyleIdx="2" presStyleCnt="6"/>
      <dgm:spPr/>
      <dgm:t>
        <a:bodyPr/>
        <a:lstStyle/>
        <a:p>
          <a:endParaRPr lang="en-US"/>
        </a:p>
      </dgm:t>
    </dgm:pt>
    <dgm:pt modelId="{43C69DEF-B5CC-46DE-9927-BEA62AD22CF9}" type="pres">
      <dgm:prSet presAssocID="{B0E4E7C8-7355-423C-86AD-7B4A0F9AFB99}" presName="root2" presStyleCnt="0"/>
      <dgm:spPr/>
    </dgm:pt>
    <dgm:pt modelId="{BC51138C-F367-441F-9219-9CE4CF1BA06D}" type="pres">
      <dgm:prSet presAssocID="{B0E4E7C8-7355-423C-86AD-7B4A0F9AFB99}" presName="LevelTwoTextNode" presStyleLbl="node3" presStyleIdx="2" presStyleCnt="6">
        <dgm:presLayoutVars>
          <dgm:chPref val="3"/>
        </dgm:presLayoutVars>
      </dgm:prSet>
      <dgm:spPr/>
      <dgm:t>
        <a:bodyPr/>
        <a:lstStyle/>
        <a:p>
          <a:endParaRPr lang="en-US"/>
        </a:p>
      </dgm:t>
    </dgm:pt>
    <dgm:pt modelId="{5B27F5DA-7815-456C-B959-BAF02273B5F5}" type="pres">
      <dgm:prSet presAssocID="{B0E4E7C8-7355-423C-86AD-7B4A0F9AFB99}" presName="level3hierChild" presStyleCnt="0"/>
      <dgm:spPr/>
    </dgm:pt>
    <dgm:pt modelId="{4C13DA0A-BA6A-40EB-88CD-A55BFF662296}" type="pres">
      <dgm:prSet presAssocID="{B0EBC039-5D6C-41C0-A003-CCC1F982681E}" presName="conn2-1" presStyleLbl="parChTrans1D2" presStyleIdx="1" presStyleCnt="2"/>
      <dgm:spPr/>
      <dgm:t>
        <a:bodyPr/>
        <a:lstStyle/>
        <a:p>
          <a:endParaRPr lang="en-US"/>
        </a:p>
      </dgm:t>
    </dgm:pt>
    <dgm:pt modelId="{E4D60E02-8433-4D38-B482-914ABC104A72}" type="pres">
      <dgm:prSet presAssocID="{B0EBC039-5D6C-41C0-A003-CCC1F982681E}" presName="connTx" presStyleLbl="parChTrans1D2" presStyleIdx="1" presStyleCnt="2"/>
      <dgm:spPr/>
      <dgm:t>
        <a:bodyPr/>
        <a:lstStyle/>
        <a:p>
          <a:endParaRPr lang="en-US"/>
        </a:p>
      </dgm:t>
    </dgm:pt>
    <dgm:pt modelId="{D32016E2-948A-4323-8C04-822389289D4A}" type="pres">
      <dgm:prSet presAssocID="{41DAD15F-A15E-4636-8E39-8DA3841EFACF}" presName="root2" presStyleCnt="0"/>
      <dgm:spPr/>
    </dgm:pt>
    <dgm:pt modelId="{5D623A20-066A-41F0-AF90-6E7EAEA5B2D0}" type="pres">
      <dgm:prSet presAssocID="{41DAD15F-A15E-4636-8E39-8DA3841EFACF}" presName="LevelTwoTextNode" presStyleLbl="node2" presStyleIdx="1" presStyleCnt="2" custLinFactNeighborY="31408">
        <dgm:presLayoutVars>
          <dgm:chPref val="3"/>
        </dgm:presLayoutVars>
      </dgm:prSet>
      <dgm:spPr/>
      <dgm:t>
        <a:bodyPr/>
        <a:lstStyle/>
        <a:p>
          <a:endParaRPr lang="en-US"/>
        </a:p>
      </dgm:t>
    </dgm:pt>
    <dgm:pt modelId="{F43972D4-D6ED-42E5-89FE-ECFBF483B0EF}" type="pres">
      <dgm:prSet presAssocID="{41DAD15F-A15E-4636-8E39-8DA3841EFACF}" presName="level3hierChild" presStyleCnt="0"/>
      <dgm:spPr/>
    </dgm:pt>
    <dgm:pt modelId="{23FA2308-3FDE-449B-B474-02F5DE5E44C7}" type="pres">
      <dgm:prSet presAssocID="{2FDD650B-866A-417F-B210-EEB3F783F68F}" presName="conn2-1" presStyleLbl="parChTrans1D3" presStyleIdx="3" presStyleCnt="6"/>
      <dgm:spPr/>
      <dgm:t>
        <a:bodyPr/>
        <a:lstStyle/>
        <a:p>
          <a:endParaRPr lang="en-US"/>
        </a:p>
      </dgm:t>
    </dgm:pt>
    <dgm:pt modelId="{5A6A1905-55AF-4461-A5D5-ACC0AFB88299}" type="pres">
      <dgm:prSet presAssocID="{2FDD650B-866A-417F-B210-EEB3F783F68F}" presName="connTx" presStyleLbl="parChTrans1D3" presStyleIdx="3" presStyleCnt="6"/>
      <dgm:spPr/>
      <dgm:t>
        <a:bodyPr/>
        <a:lstStyle/>
        <a:p>
          <a:endParaRPr lang="en-US"/>
        </a:p>
      </dgm:t>
    </dgm:pt>
    <dgm:pt modelId="{F7DE55D9-0236-47D1-884B-1724570DAF1B}" type="pres">
      <dgm:prSet presAssocID="{9D9B60ED-E281-4A72-A43A-6C9506AE5139}" presName="root2" presStyleCnt="0"/>
      <dgm:spPr/>
    </dgm:pt>
    <dgm:pt modelId="{7FC84D85-3A40-4495-917E-D89083A293AD}" type="pres">
      <dgm:prSet presAssocID="{9D9B60ED-E281-4A72-A43A-6C9506AE5139}" presName="LevelTwoTextNode" presStyleLbl="node3" presStyleIdx="3" presStyleCnt="6">
        <dgm:presLayoutVars>
          <dgm:chPref val="3"/>
        </dgm:presLayoutVars>
      </dgm:prSet>
      <dgm:spPr/>
      <dgm:t>
        <a:bodyPr/>
        <a:lstStyle/>
        <a:p>
          <a:endParaRPr lang="en-US"/>
        </a:p>
      </dgm:t>
    </dgm:pt>
    <dgm:pt modelId="{4EF814E3-4189-4BAF-A717-D2CFE58678B0}" type="pres">
      <dgm:prSet presAssocID="{9D9B60ED-E281-4A72-A43A-6C9506AE5139}" presName="level3hierChild" presStyleCnt="0"/>
      <dgm:spPr/>
    </dgm:pt>
    <dgm:pt modelId="{DD3C4998-3269-4731-955B-3B910E92DDB0}" type="pres">
      <dgm:prSet presAssocID="{B7844049-D6D5-4FE6-A14D-E0E4A760DF88}" presName="conn2-1" presStyleLbl="parChTrans1D4" presStyleIdx="0" presStyleCnt="7"/>
      <dgm:spPr/>
      <dgm:t>
        <a:bodyPr/>
        <a:lstStyle/>
        <a:p>
          <a:endParaRPr lang="en-US"/>
        </a:p>
      </dgm:t>
    </dgm:pt>
    <dgm:pt modelId="{616833E6-B3F9-417A-A3A8-774D7FF5E7B3}" type="pres">
      <dgm:prSet presAssocID="{B7844049-D6D5-4FE6-A14D-E0E4A760DF88}" presName="connTx" presStyleLbl="parChTrans1D4" presStyleIdx="0" presStyleCnt="7"/>
      <dgm:spPr/>
      <dgm:t>
        <a:bodyPr/>
        <a:lstStyle/>
        <a:p>
          <a:endParaRPr lang="en-US"/>
        </a:p>
      </dgm:t>
    </dgm:pt>
    <dgm:pt modelId="{AA1045B9-7247-4D43-93C2-92C980756C6B}" type="pres">
      <dgm:prSet presAssocID="{ED480E80-158B-4896-8BF4-A3441DC3FE9B}" presName="root2" presStyleCnt="0"/>
      <dgm:spPr/>
    </dgm:pt>
    <dgm:pt modelId="{A2B429DC-5236-4B03-B6CF-FDC2F439FAB8}" type="pres">
      <dgm:prSet presAssocID="{ED480E80-158B-4896-8BF4-A3441DC3FE9B}" presName="LevelTwoTextNode" presStyleLbl="node4" presStyleIdx="0" presStyleCnt="7">
        <dgm:presLayoutVars>
          <dgm:chPref val="3"/>
        </dgm:presLayoutVars>
      </dgm:prSet>
      <dgm:spPr/>
      <dgm:t>
        <a:bodyPr/>
        <a:lstStyle/>
        <a:p>
          <a:endParaRPr lang="en-US"/>
        </a:p>
      </dgm:t>
    </dgm:pt>
    <dgm:pt modelId="{FEB063E8-01FC-48E4-A266-85A88E78C68F}" type="pres">
      <dgm:prSet presAssocID="{ED480E80-158B-4896-8BF4-A3441DC3FE9B}" presName="level3hierChild" presStyleCnt="0"/>
      <dgm:spPr/>
    </dgm:pt>
    <dgm:pt modelId="{27623F40-36C9-4DDB-AFFB-FAFDE69884DE}" type="pres">
      <dgm:prSet presAssocID="{8A4C2B82-03A9-4229-B4E6-E9796D9B1413}" presName="conn2-1" presStyleLbl="parChTrans1D4" presStyleIdx="1" presStyleCnt="7"/>
      <dgm:spPr/>
      <dgm:t>
        <a:bodyPr/>
        <a:lstStyle/>
        <a:p>
          <a:endParaRPr lang="en-US"/>
        </a:p>
      </dgm:t>
    </dgm:pt>
    <dgm:pt modelId="{84848936-47A0-4CB3-AED1-22A3990A9AFB}" type="pres">
      <dgm:prSet presAssocID="{8A4C2B82-03A9-4229-B4E6-E9796D9B1413}" presName="connTx" presStyleLbl="parChTrans1D4" presStyleIdx="1" presStyleCnt="7"/>
      <dgm:spPr/>
      <dgm:t>
        <a:bodyPr/>
        <a:lstStyle/>
        <a:p>
          <a:endParaRPr lang="en-US"/>
        </a:p>
      </dgm:t>
    </dgm:pt>
    <dgm:pt modelId="{0CB145FE-E4E2-4DFA-94AF-DF90457AE2D0}" type="pres">
      <dgm:prSet presAssocID="{61E3DC48-F32A-428C-A1CC-39E1BE7A12A2}" presName="root2" presStyleCnt="0"/>
      <dgm:spPr/>
    </dgm:pt>
    <dgm:pt modelId="{374F3425-47D6-4FA6-AA91-212D26EC7533}" type="pres">
      <dgm:prSet presAssocID="{61E3DC48-F32A-428C-A1CC-39E1BE7A12A2}" presName="LevelTwoTextNode" presStyleLbl="node4" presStyleIdx="1" presStyleCnt="7">
        <dgm:presLayoutVars>
          <dgm:chPref val="3"/>
        </dgm:presLayoutVars>
      </dgm:prSet>
      <dgm:spPr/>
      <dgm:t>
        <a:bodyPr/>
        <a:lstStyle/>
        <a:p>
          <a:endParaRPr lang="en-US"/>
        </a:p>
      </dgm:t>
    </dgm:pt>
    <dgm:pt modelId="{F3FA7410-8D84-4C33-83B9-CF0325C84B73}" type="pres">
      <dgm:prSet presAssocID="{61E3DC48-F32A-428C-A1CC-39E1BE7A12A2}" presName="level3hierChild" presStyleCnt="0"/>
      <dgm:spPr/>
    </dgm:pt>
    <dgm:pt modelId="{F6F6EC01-B319-4BE1-B31E-A92E30F85D76}" type="pres">
      <dgm:prSet presAssocID="{A175B7E6-9BE5-47E2-A895-4214374B1483}" presName="conn2-1" presStyleLbl="parChTrans1D4" presStyleIdx="2" presStyleCnt="7"/>
      <dgm:spPr/>
      <dgm:t>
        <a:bodyPr/>
        <a:lstStyle/>
        <a:p>
          <a:endParaRPr lang="en-US"/>
        </a:p>
      </dgm:t>
    </dgm:pt>
    <dgm:pt modelId="{52BEE0F1-DEC7-43C4-AF1B-9E13F64D895A}" type="pres">
      <dgm:prSet presAssocID="{A175B7E6-9BE5-47E2-A895-4214374B1483}" presName="connTx" presStyleLbl="parChTrans1D4" presStyleIdx="2" presStyleCnt="7"/>
      <dgm:spPr/>
      <dgm:t>
        <a:bodyPr/>
        <a:lstStyle/>
        <a:p>
          <a:endParaRPr lang="en-US"/>
        </a:p>
      </dgm:t>
    </dgm:pt>
    <dgm:pt modelId="{070A218D-BE47-4173-9396-7717DCB658A5}" type="pres">
      <dgm:prSet presAssocID="{585A0099-9285-4378-9360-1625236308B4}" presName="root2" presStyleCnt="0"/>
      <dgm:spPr/>
    </dgm:pt>
    <dgm:pt modelId="{EDB1029C-2756-4539-BB66-832627AECD49}" type="pres">
      <dgm:prSet presAssocID="{585A0099-9285-4378-9360-1625236308B4}" presName="LevelTwoTextNode" presStyleLbl="node4" presStyleIdx="2" presStyleCnt="7">
        <dgm:presLayoutVars>
          <dgm:chPref val="3"/>
        </dgm:presLayoutVars>
      </dgm:prSet>
      <dgm:spPr/>
      <dgm:t>
        <a:bodyPr/>
        <a:lstStyle/>
        <a:p>
          <a:endParaRPr lang="en-US"/>
        </a:p>
      </dgm:t>
    </dgm:pt>
    <dgm:pt modelId="{B39002BE-9729-4499-B356-1E7B4E9F2B3E}" type="pres">
      <dgm:prSet presAssocID="{585A0099-9285-4378-9360-1625236308B4}" presName="level3hierChild" presStyleCnt="0"/>
      <dgm:spPr/>
    </dgm:pt>
    <dgm:pt modelId="{DA42BEDD-E232-4D99-8768-9287A49444D1}" type="pres">
      <dgm:prSet presAssocID="{4BE1849B-8E5A-43ED-9928-3C6C9630780C}" presName="conn2-1" presStyleLbl="parChTrans1D3" presStyleIdx="4" presStyleCnt="6"/>
      <dgm:spPr/>
      <dgm:t>
        <a:bodyPr/>
        <a:lstStyle/>
        <a:p>
          <a:endParaRPr lang="en-US"/>
        </a:p>
      </dgm:t>
    </dgm:pt>
    <dgm:pt modelId="{23C90A9B-036F-498B-9898-7CE29E879EFA}" type="pres">
      <dgm:prSet presAssocID="{4BE1849B-8E5A-43ED-9928-3C6C9630780C}" presName="connTx" presStyleLbl="parChTrans1D3" presStyleIdx="4" presStyleCnt="6"/>
      <dgm:spPr/>
      <dgm:t>
        <a:bodyPr/>
        <a:lstStyle/>
        <a:p>
          <a:endParaRPr lang="en-US"/>
        </a:p>
      </dgm:t>
    </dgm:pt>
    <dgm:pt modelId="{92010B64-C338-4D5C-AB30-6395674C83A8}" type="pres">
      <dgm:prSet presAssocID="{74B53025-4408-4C70-BDBD-86C8035D9B42}" presName="root2" presStyleCnt="0"/>
      <dgm:spPr/>
    </dgm:pt>
    <dgm:pt modelId="{32FA724F-E6BF-4730-B7DE-CDAD46F969AE}" type="pres">
      <dgm:prSet presAssocID="{74B53025-4408-4C70-BDBD-86C8035D9B42}" presName="LevelTwoTextNode" presStyleLbl="node3" presStyleIdx="4" presStyleCnt="6">
        <dgm:presLayoutVars>
          <dgm:chPref val="3"/>
        </dgm:presLayoutVars>
      </dgm:prSet>
      <dgm:spPr/>
      <dgm:t>
        <a:bodyPr/>
        <a:lstStyle/>
        <a:p>
          <a:endParaRPr lang="en-US"/>
        </a:p>
      </dgm:t>
    </dgm:pt>
    <dgm:pt modelId="{6DFFEAB2-4EF7-46B1-822E-C21B8A8F095C}" type="pres">
      <dgm:prSet presAssocID="{74B53025-4408-4C70-BDBD-86C8035D9B42}" presName="level3hierChild" presStyleCnt="0"/>
      <dgm:spPr/>
    </dgm:pt>
    <dgm:pt modelId="{42731AA9-A3D8-4136-B155-1A6CB6AE9DA3}" type="pres">
      <dgm:prSet presAssocID="{0EC39509-0C67-438D-BCBF-0A70F0DC43A0}" presName="conn2-1" presStyleLbl="parChTrans1D4" presStyleIdx="3" presStyleCnt="7"/>
      <dgm:spPr/>
      <dgm:t>
        <a:bodyPr/>
        <a:lstStyle/>
        <a:p>
          <a:endParaRPr lang="en-US"/>
        </a:p>
      </dgm:t>
    </dgm:pt>
    <dgm:pt modelId="{5B911766-3CD3-4F17-9BB3-FCA0492C05B6}" type="pres">
      <dgm:prSet presAssocID="{0EC39509-0C67-438D-BCBF-0A70F0DC43A0}" presName="connTx" presStyleLbl="parChTrans1D4" presStyleIdx="3" presStyleCnt="7"/>
      <dgm:spPr/>
      <dgm:t>
        <a:bodyPr/>
        <a:lstStyle/>
        <a:p>
          <a:endParaRPr lang="en-US"/>
        </a:p>
      </dgm:t>
    </dgm:pt>
    <dgm:pt modelId="{70E8D550-C83F-4BA5-A43F-4DEFD33513E8}" type="pres">
      <dgm:prSet presAssocID="{FACAF765-C066-46E2-ACB1-21B93204C967}" presName="root2" presStyleCnt="0"/>
      <dgm:spPr/>
    </dgm:pt>
    <dgm:pt modelId="{32892CA0-AFB5-4AC3-A4A1-E9E940F3DA0E}" type="pres">
      <dgm:prSet presAssocID="{FACAF765-C066-46E2-ACB1-21B93204C967}" presName="LevelTwoTextNode" presStyleLbl="node4" presStyleIdx="3" presStyleCnt="7">
        <dgm:presLayoutVars>
          <dgm:chPref val="3"/>
        </dgm:presLayoutVars>
      </dgm:prSet>
      <dgm:spPr/>
      <dgm:t>
        <a:bodyPr/>
        <a:lstStyle/>
        <a:p>
          <a:endParaRPr lang="en-US"/>
        </a:p>
      </dgm:t>
    </dgm:pt>
    <dgm:pt modelId="{F6630922-80CD-4F3D-8C0E-7B51F797EBF4}" type="pres">
      <dgm:prSet presAssocID="{FACAF765-C066-46E2-ACB1-21B93204C967}" presName="level3hierChild" presStyleCnt="0"/>
      <dgm:spPr/>
    </dgm:pt>
    <dgm:pt modelId="{34EE2301-DF63-401E-A678-1409E43095F7}" type="pres">
      <dgm:prSet presAssocID="{CDA12ADD-2776-4CF7-90B2-98DDFEF68566}" presName="conn2-1" presStyleLbl="parChTrans1D4" presStyleIdx="4" presStyleCnt="7"/>
      <dgm:spPr/>
      <dgm:t>
        <a:bodyPr/>
        <a:lstStyle/>
        <a:p>
          <a:endParaRPr lang="en-US"/>
        </a:p>
      </dgm:t>
    </dgm:pt>
    <dgm:pt modelId="{A8A495C5-B552-4570-8D96-A55AFE19C414}" type="pres">
      <dgm:prSet presAssocID="{CDA12ADD-2776-4CF7-90B2-98DDFEF68566}" presName="connTx" presStyleLbl="parChTrans1D4" presStyleIdx="4" presStyleCnt="7"/>
      <dgm:spPr/>
      <dgm:t>
        <a:bodyPr/>
        <a:lstStyle/>
        <a:p>
          <a:endParaRPr lang="en-US"/>
        </a:p>
      </dgm:t>
    </dgm:pt>
    <dgm:pt modelId="{9E91C50D-200E-4499-B9B6-52C0E2267E43}" type="pres">
      <dgm:prSet presAssocID="{2C8438E0-00CA-47B1-B470-D56AB50F2E25}" presName="root2" presStyleCnt="0"/>
      <dgm:spPr/>
    </dgm:pt>
    <dgm:pt modelId="{E3E3AC15-306A-4F6B-B1E8-3A5DCD7AC2CC}" type="pres">
      <dgm:prSet presAssocID="{2C8438E0-00CA-47B1-B470-D56AB50F2E25}" presName="LevelTwoTextNode" presStyleLbl="node4" presStyleIdx="4" presStyleCnt="7">
        <dgm:presLayoutVars>
          <dgm:chPref val="3"/>
        </dgm:presLayoutVars>
      </dgm:prSet>
      <dgm:spPr/>
      <dgm:t>
        <a:bodyPr/>
        <a:lstStyle/>
        <a:p>
          <a:endParaRPr lang="en-US"/>
        </a:p>
      </dgm:t>
    </dgm:pt>
    <dgm:pt modelId="{9FE4BD85-4282-4734-BDFC-6C0730873823}" type="pres">
      <dgm:prSet presAssocID="{2C8438E0-00CA-47B1-B470-D56AB50F2E25}" presName="level3hierChild" presStyleCnt="0"/>
      <dgm:spPr/>
    </dgm:pt>
    <dgm:pt modelId="{9EC6DA14-38F4-47A4-8E52-EFDEAEC65E96}" type="pres">
      <dgm:prSet presAssocID="{8144BEE8-C5D2-4435-9980-47D8D52CCE82}" presName="conn2-1" presStyleLbl="parChTrans1D3" presStyleIdx="5" presStyleCnt="6"/>
      <dgm:spPr/>
      <dgm:t>
        <a:bodyPr/>
        <a:lstStyle/>
        <a:p>
          <a:endParaRPr lang="en-US"/>
        </a:p>
      </dgm:t>
    </dgm:pt>
    <dgm:pt modelId="{F2DFD648-5505-42CA-BAA5-F56EDEC83ED9}" type="pres">
      <dgm:prSet presAssocID="{8144BEE8-C5D2-4435-9980-47D8D52CCE82}" presName="connTx" presStyleLbl="parChTrans1D3" presStyleIdx="5" presStyleCnt="6"/>
      <dgm:spPr/>
      <dgm:t>
        <a:bodyPr/>
        <a:lstStyle/>
        <a:p>
          <a:endParaRPr lang="en-US"/>
        </a:p>
      </dgm:t>
    </dgm:pt>
    <dgm:pt modelId="{578779E2-6CAC-43E2-87DB-D83EBFB9B895}" type="pres">
      <dgm:prSet presAssocID="{EF403275-0B57-4EED-A1B1-142F449CDD6F}" presName="root2" presStyleCnt="0"/>
      <dgm:spPr/>
    </dgm:pt>
    <dgm:pt modelId="{DE76A9CC-13DA-4B72-B528-F284F3C43444}" type="pres">
      <dgm:prSet presAssocID="{EF403275-0B57-4EED-A1B1-142F449CDD6F}" presName="LevelTwoTextNode" presStyleLbl="node3" presStyleIdx="5" presStyleCnt="6">
        <dgm:presLayoutVars>
          <dgm:chPref val="3"/>
        </dgm:presLayoutVars>
      </dgm:prSet>
      <dgm:spPr/>
      <dgm:t>
        <a:bodyPr/>
        <a:lstStyle/>
        <a:p>
          <a:endParaRPr lang="en-US"/>
        </a:p>
      </dgm:t>
    </dgm:pt>
    <dgm:pt modelId="{B1130A34-1CD8-4992-B495-612D1599EEB1}" type="pres">
      <dgm:prSet presAssocID="{EF403275-0B57-4EED-A1B1-142F449CDD6F}" presName="level3hierChild" presStyleCnt="0"/>
      <dgm:spPr/>
    </dgm:pt>
    <dgm:pt modelId="{5A76C6DB-50D4-4762-8690-F5A54E58E375}" type="pres">
      <dgm:prSet presAssocID="{8F19EEF6-0238-4588-9E69-8C4D118B2CEA}" presName="conn2-1" presStyleLbl="parChTrans1D4" presStyleIdx="5" presStyleCnt="7"/>
      <dgm:spPr/>
      <dgm:t>
        <a:bodyPr/>
        <a:lstStyle/>
        <a:p>
          <a:endParaRPr lang="en-US"/>
        </a:p>
      </dgm:t>
    </dgm:pt>
    <dgm:pt modelId="{BAA20E43-D54C-4F05-9266-D00114A94A65}" type="pres">
      <dgm:prSet presAssocID="{8F19EEF6-0238-4588-9E69-8C4D118B2CEA}" presName="connTx" presStyleLbl="parChTrans1D4" presStyleIdx="5" presStyleCnt="7"/>
      <dgm:spPr/>
      <dgm:t>
        <a:bodyPr/>
        <a:lstStyle/>
        <a:p>
          <a:endParaRPr lang="en-US"/>
        </a:p>
      </dgm:t>
    </dgm:pt>
    <dgm:pt modelId="{DC6DA917-FB1F-4609-9F7C-2E9A8457E686}" type="pres">
      <dgm:prSet presAssocID="{6D4EE51D-B8B5-43F3-953D-554B95951B73}" presName="root2" presStyleCnt="0"/>
      <dgm:spPr/>
    </dgm:pt>
    <dgm:pt modelId="{BF0A9B17-D5EE-4567-B2B6-5B9BDE6422A9}" type="pres">
      <dgm:prSet presAssocID="{6D4EE51D-B8B5-43F3-953D-554B95951B73}" presName="LevelTwoTextNode" presStyleLbl="node4" presStyleIdx="5" presStyleCnt="7">
        <dgm:presLayoutVars>
          <dgm:chPref val="3"/>
        </dgm:presLayoutVars>
      </dgm:prSet>
      <dgm:spPr/>
      <dgm:t>
        <a:bodyPr/>
        <a:lstStyle/>
        <a:p>
          <a:endParaRPr lang="en-US"/>
        </a:p>
      </dgm:t>
    </dgm:pt>
    <dgm:pt modelId="{6B469879-E568-4B2E-AE65-126B9E104162}" type="pres">
      <dgm:prSet presAssocID="{6D4EE51D-B8B5-43F3-953D-554B95951B73}" presName="level3hierChild" presStyleCnt="0"/>
      <dgm:spPr/>
    </dgm:pt>
    <dgm:pt modelId="{40ED45FD-299F-4AE5-9507-6D78B7FB2CBE}" type="pres">
      <dgm:prSet presAssocID="{A10FD5E9-26F6-4159-AA91-C53CF6B376A0}" presName="conn2-1" presStyleLbl="parChTrans1D4" presStyleIdx="6" presStyleCnt="7"/>
      <dgm:spPr/>
      <dgm:t>
        <a:bodyPr/>
        <a:lstStyle/>
        <a:p>
          <a:endParaRPr lang="en-US"/>
        </a:p>
      </dgm:t>
    </dgm:pt>
    <dgm:pt modelId="{89E0D131-E488-4711-A46F-780CB66AA8BB}" type="pres">
      <dgm:prSet presAssocID="{A10FD5E9-26F6-4159-AA91-C53CF6B376A0}" presName="connTx" presStyleLbl="parChTrans1D4" presStyleIdx="6" presStyleCnt="7"/>
      <dgm:spPr/>
      <dgm:t>
        <a:bodyPr/>
        <a:lstStyle/>
        <a:p>
          <a:endParaRPr lang="en-US"/>
        </a:p>
      </dgm:t>
    </dgm:pt>
    <dgm:pt modelId="{C0372FAB-2A15-435C-B4E3-F2254EA8DA86}" type="pres">
      <dgm:prSet presAssocID="{52866C12-5DC0-49FA-A3EC-60B481900C21}" presName="root2" presStyleCnt="0"/>
      <dgm:spPr/>
    </dgm:pt>
    <dgm:pt modelId="{2CBB1BA8-F990-404B-A158-82ECAC183CDD}" type="pres">
      <dgm:prSet presAssocID="{52866C12-5DC0-49FA-A3EC-60B481900C21}" presName="LevelTwoTextNode" presStyleLbl="node4" presStyleIdx="6" presStyleCnt="7">
        <dgm:presLayoutVars>
          <dgm:chPref val="3"/>
        </dgm:presLayoutVars>
      </dgm:prSet>
      <dgm:spPr/>
      <dgm:t>
        <a:bodyPr/>
        <a:lstStyle/>
        <a:p>
          <a:endParaRPr lang="en-US"/>
        </a:p>
      </dgm:t>
    </dgm:pt>
    <dgm:pt modelId="{6EDD5089-CD94-415A-8181-37420B2B2740}" type="pres">
      <dgm:prSet presAssocID="{52866C12-5DC0-49FA-A3EC-60B481900C21}" presName="level3hierChild" presStyleCnt="0"/>
      <dgm:spPr/>
    </dgm:pt>
  </dgm:ptLst>
  <dgm:cxnLst>
    <dgm:cxn modelId="{45DAC764-3520-4F89-8DB2-ECAB4B39E2DE}" type="presOf" srcId="{0EC39509-0C67-438D-BCBF-0A70F0DC43A0}" destId="{5B911766-3CD3-4F17-9BB3-FCA0492C05B6}" srcOrd="1" destOrd="0" presId="urn:microsoft.com/office/officeart/2008/layout/HorizontalMultiLevelHierarchy"/>
    <dgm:cxn modelId="{F5619CC3-22F4-4C29-B34D-25E5A2FA3B03}" type="presOf" srcId="{CDA12ADD-2776-4CF7-90B2-98DDFEF68566}" destId="{A8A495C5-B552-4570-8D96-A55AFE19C414}" srcOrd="1" destOrd="0" presId="urn:microsoft.com/office/officeart/2008/layout/HorizontalMultiLevelHierarchy"/>
    <dgm:cxn modelId="{CF03B960-C3EA-4D5B-B214-CD520624D8C4}" type="presOf" srcId="{0EC39509-0C67-438D-BCBF-0A70F0DC43A0}" destId="{42731AA9-A3D8-4136-B155-1A6CB6AE9DA3}" srcOrd="0" destOrd="0" presId="urn:microsoft.com/office/officeart/2008/layout/HorizontalMultiLevelHierarchy"/>
    <dgm:cxn modelId="{95262ECF-969A-48E7-9C7E-F9E5DFECAC9E}" type="presOf" srcId="{B0EBC039-5D6C-41C0-A003-CCC1F982681E}" destId="{E4D60E02-8433-4D38-B482-914ABC104A72}" srcOrd="1" destOrd="0" presId="urn:microsoft.com/office/officeart/2008/layout/HorizontalMultiLevelHierarchy"/>
    <dgm:cxn modelId="{64EE91F1-C782-44BF-AE64-157B8A35B2CF}" type="presOf" srcId="{74B53025-4408-4C70-BDBD-86C8035D9B42}" destId="{32FA724F-E6BF-4730-B7DE-CDAD46F969AE}" srcOrd="0" destOrd="0" presId="urn:microsoft.com/office/officeart/2008/layout/HorizontalMultiLevelHierarchy"/>
    <dgm:cxn modelId="{42B452C5-5A87-4071-9D2D-3899A3051642}" srcId="{9271B0C7-3DD1-4EA8-8D5E-E0F85F05EC00}" destId="{F4DE4933-EF04-490A-AF60-FFE7085D177B}" srcOrd="0" destOrd="0" parTransId="{83FE2682-6D86-4C0C-8919-FED7D747E012}" sibTransId="{57AC3FB1-92D8-47D2-9405-3DA1452C404A}"/>
    <dgm:cxn modelId="{236DED5A-6C2A-47DA-BC60-E4040D6717CF}" type="presOf" srcId="{8F19EEF6-0238-4588-9E69-8C4D118B2CEA}" destId="{5A76C6DB-50D4-4762-8690-F5A54E58E375}" srcOrd="0" destOrd="0" presId="urn:microsoft.com/office/officeart/2008/layout/HorizontalMultiLevelHierarchy"/>
    <dgm:cxn modelId="{937568D4-2D4D-494B-B086-BB284E247A5D}" srcId="{74B53025-4408-4C70-BDBD-86C8035D9B42}" destId="{FACAF765-C066-46E2-ACB1-21B93204C967}" srcOrd="0" destOrd="0" parTransId="{0EC39509-0C67-438D-BCBF-0A70F0DC43A0}" sibTransId="{9BF4B6DC-FADF-4917-B5AC-B936D2730033}"/>
    <dgm:cxn modelId="{69526760-DC4A-410A-A0A0-67F05A9431E3}" srcId="{A0903FF5-FD74-4F1B-BE1A-8EF03C88F341}" destId="{9271B0C7-3DD1-4EA8-8D5E-E0F85F05EC00}" srcOrd="0" destOrd="0" parTransId="{A6400D78-1EFD-4D42-98AF-4A601AB506AA}" sibTransId="{DBE6E169-B7AC-47B4-A9C4-03D4226DB9D4}"/>
    <dgm:cxn modelId="{49967526-7EAB-4E2B-B44E-0AAC5BD60498}" type="presOf" srcId="{4BE1849B-8E5A-43ED-9928-3C6C9630780C}" destId="{DA42BEDD-E232-4D99-8768-9287A49444D1}" srcOrd="0" destOrd="0" presId="urn:microsoft.com/office/officeart/2008/layout/HorizontalMultiLevelHierarchy"/>
    <dgm:cxn modelId="{48EF3448-16B5-47E5-84CD-944249A3DBAE}" srcId="{9D9B60ED-E281-4A72-A43A-6C9506AE5139}" destId="{61E3DC48-F32A-428C-A1CC-39E1BE7A12A2}" srcOrd="1" destOrd="0" parTransId="{8A4C2B82-03A9-4229-B4E6-E9796D9B1413}" sibTransId="{E23E56F1-78F4-4AB3-8CA2-AB9A7082467D}"/>
    <dgm:cxn modelId="{0A69F2EE-C274-4014-81EB-43DF54DD8C7A}" type="presOf" srcId="{41DAD15F-A15E-4636-8E39-8DA3841EFACF}" destId="{5D623A20-066A-41F0-AF90-6E7EAEA5B2D0}" srcOrd="0" destOrd="0" presId="urn:microsoft.com/office/officeart/2008/layout/HorizontalMultiLevelHierarchy"/>
    <dgm:cxn modelId="{37062DB8-EA1B-4E06-A266-9124E2DCDF1E}" srcId="{A0903FF5-FD74-4F1B-BE1A-8EF03C88F341}" destId="{41DAD15F-A15E-4636-8E39-8DA3841EFACF}" srcOrd="1" destOrd="0" parTransId="{B0EBC039-5D6C-41C0-A003-CCC1F982681E}" sibTransId="{AECAECD9-AC1C-447E-9562-98254DC49C39}"/>
    <dgm:cxn modelId="{37C00AA1-6B5E-4521-BCF8-F4D1C087F875}" type="presOf" srcId="{9271B0C7-3DD1-4EA8-8D5E-E0F85F05EC00}" destId="{C2E33F07-B5A5-4F57-BB80-89A6BEF76C90}" srcOrd="0" destOrd="0" presId="urn:microsoft.com/office/officeart/2008/layout/HorizontalMultiLevelHierarchy"/>
    <dgm:cxn modelId="{ADB18D87-4007-4DAC-9BF3-BE3CA2DE79D1}" type="presOf" srcId="{CDA12ADD-2776-4CF7-90B2-98DDFEF68566}" destId="{34EE2301-DF63-401E-A678-1409E43095F7}" srcOrd="0" destOrd="0" presId="urn:microsoft.com/office/officeart/2008/layout/HorizontalMultiLevelHierarchy"/>
    <dgm:cxn modelId="{97E7DC7E-0AB8-49F4-9998-317A5DC26B6D}" type="presOf" srcId="{A0903FF5-FD74-4F1B-BE1A-8EF03C88F341}" destId="{C85E0D84-861B-4DE1-82A7-C93915F394D9}" srcOrd="0" destOrd="0" presId="urn:microsoft.com/office/officeart/2008/layout/HorizontalMultiLevelHierarchy"/>
    <dgm:cxn modelId="{A20D15CE-1C47-400C-B7E8-CBDCF69E9A1F}" type="presOf" srcId="{EE1D0C21-CA68-4750-AC37-7E934A54C204}" destId="{7744ECA4-78A4-4187-B7F3-4B1A070A3459}" srcOrd="0" destOrd="0" presId="urn:microsoft.com/office/officeart/2008/layout/HorizontalMultiLevelHierarchy"/>
    <dgm:cxn modelId="{05AF8F9D-E28B-4198-BCB4-9459B922C81C}" type="presOf" srcId="{2C8438E0-00CA-47B1-B470-D56AB50F2E25}" destId="{E3E3AC15-306A-4F6B-B1E8-3A5DCD7AC2CC}" srcOrd="0" destOrd="0" presId="urn:microsoft.com/office/officeart/2008/layout/HorizontalMultiLevelHierarchy"/>
    <dgm:cxn modelId="{57DC746C-B082-47B0-9CBA-12EC2A19A86F}" type="presOf" srcId="{8F19EEF6-0238-4588-9E69-8C4D118B2CEA}" destId="{BAA20E43-D54C-4F05-9266-D00114A94A65}" srcOrd="1" destOrd="0" presId="urn:microsoft.com/office/officeart/2008/layout/HorizontalMultiLevelHierarchy"/>
    <dgm:cxn modelId="{D3186A2E-C7DC-4379-8897-23DF061ACF16}" srcId="{EF403275-0B57-4EED-A1B1-142F449CDD6F}" destId="{6D4EE51D-B8B5-43F3-953D-554B95951B73}" srcOrd="0" destOrd="0" parTransId="{8F19EEF6-0238-4588-9E69-8C4D118B2CEA}" sibTransId="{24C71A06-A1EE-4B95-B00D-7D9DD9DFF161}"/>
    <dgm:cxn modelId="{3C8123DB-FE96-421A-8E41-0B362B4028FE}" type="presOf" srcId="{A10FD5E9-26F6-4159-AA91-C53CF6B376A0}" destId="{40ED45FD-299F-4AE5-9507-6D78B7FB2CBE}" srcOrd="0" destOrd="0" presId="urn:microsoft.com/office/officeart/2008/layout/HorizontalMultiLevelHierarchy"/>
    <dgm:cxn modelId="{A1546C7A-368B-4812-81F1-0A3127812395}" type="presOf" srcId="{2FDD650B-866A-417F-B210-EEB3F783F68F}" destId="{5A6A1905-55AF-4461-A5D5-ACC0AFB88299}" srcOrd="1" destOrd="0" presId="urn:microsoft.com/office/officeart/2008/layout/HorizontalMultiLevelHierarchy"/>
    <dgm:cxn modelId="{D4EA54B8-B4E0-41C2-91A8-493CD7A30C29}" srcId="{41DAD15F-A15E-4636-8E39-8DA3841EFACF}" destId="{EF403275-0B57-4EED-A1B1-142F449CDD6F}" srcOrd="2" destOrd="0" parTransId="{8144BEE8-C5D2-4435-9980-47D8D52CCE82}" sibTransId="{E0AAB780-C482-4184-9FE3-8B54BD2F1EEC}"/>
    <dgm:cxn modelId="{0E643183-AB41-4A06-9378-6AE7B50BFB32}" type="presOf" srcId="{B7844049-D6D5-4FE6-A14D-E0E4A760DF88}" destId="{616833E6-B3F9-417A-A3A8-774D7FF5E7B3}" srcOrd="1" destOrd="0" presId="urn:microsoft.com/office/officeart/2008/layout/HorizontalMultiLevelHierarchy"/>
    <dgm:cxn modelId="{6438B319-987C-4C01-9B4B-8C27C6A21699}" type="presOf" srcId="{A175B7E6-9BE5-47E2-A895-4214374B1483}" destId="{F6F6EC01-B319-4BE1-B31E-A92E30F85D76}" srcOrd="0" destOrd="0" presId="urn:microsoft.com/office/officeart/2008/layout/HorizontalMultiLevelHierarchy"/>
    <dgm:cxn modelId="{B586E728-2410-4011-9BDD-457BA9D7ABA7}" type="presOf" srcId="{B0E4E7C8-7355-423C-86AD-7B4A0F9AFB99}" destId="{BC51138C-F367-441F-9219-9CE4CF1BA06D}" srcOrd="0" destOrd="0" presId="urn:microsoft.com/office/officeart/2008/layout/HorizontalMultiLevelHierarchy"/>
    <dgm:cxn modelId="{67573413-1F6C-4F7F-95D4-ACA30CF1AAA1}" type="presOf" srcId="{A6400D78-1EFD-4D42-98AF-4A601AB506AA}" destId="{1E1409A1-1521-44D8-A87F-489BEC1F7BEA}" srcOrd="0" destOrd="0" presId="urn:microsoft.com/office/officeart/2008/layout/HorizontalMultiLevelHierarchy"/>
    <dgm:cxn modelId="{B661AFE1-2FC6-4EAD-AC84-344A88699752}" srcId="{41DAD15F-A15E-4636-8E39-8DA3841EFACF}" destId="{74B53025-4408-4C70-BDBD-86C8035D9B42}" srcOrd="1" destOrd="0" parTransId="{4BE1849B-8E5A-43ED-9928-3C6C9630780C}" sibTransId="{1DFB607B-356A-485D-8B95-7BBA3FCCC7A2}"/>
    <dgm:cxn modelId="{829E2B87-6FFE-4B57-879C-628EDB49D9F5}" type="presOf" srcId="{479CCC77-CC61-4DBA-907C-2BE03B62014B}" destId="{AA691932-D918-4AC6-9A4A-3B0CDFE32EDF}" srcOrd="0" destOrd="0" presId="urn:microsoft.com/office/officeart/2008/layout/HorizontalMultiLevelHierarchy"/>
    <dgm:cxn modelId="{257BEB45-F2AD-4B39-9EEC-929CFB634E1A}" srcId="{41DAD15F-A15E-4636-8E39-8DA3841EFACF}" destId="{9D9B60ED-E281-4A72-A43A-6C9506AE5139}" srcOrd="0" destOrd="0" parTransId="{2FDD650B-866A-417F-B210-EEB3F783F68F}" sibTransId="{6DF2A290-092B-4595-8024-CEA00F0A5440}"/>
    <dgm:cxn modelId="{529B00D6-51B8-4BBB-9666-A8747E293A7E}" type="presOf" srcId="{479CCC77-CC61-4DBA-907C-2BE03B62014B}" destId="{67A5CDCD-194D-4E85-932A-E0DD18CDA301}" srcOrd="1" destOrd="0" presId="urn:microsoft.com/office/officeart/2008/layout/HorizontalMultiLevelHierarchy"/>
    <dgm:cxn modelId="{82FA7D37-C8ED-4C3F-BFFB-41FBFC9E4E10}" srcId="{9271B0C7-3DD1-4EA8-8D5E-E0F85F05EC00}" destId="{EE1D0C21-CA68-4750-AC37-7E934A54C204}" srcOrd="1" destOrd="0" parTransId="{479CCC77-CC61-4DBA-907C-2BE03B62014B}" sibTransId="{E50C86A6-F34B-49C4-BED6-CAC1FD872421}"/>
    <dgm:cxn modelId="{CCCAC923-4D34-4817-A8AF-B1B804603EE2}" type="presOf" srcId="{EF403275-0B57-4EED-A1B1-142F449CDD6F}" destId="{DE76A9CC-13DA-4B72-B528-F284F3C43444}" srcOrd="0" destOrd="0" presId="urn:microsoft.com/office/officeart/2008/layout/HorizontalMultiLevelHierarchy"/>
    <dgm:cxn modelId="{0DB1707D-59AF-4EE1-9A00-72E781872E3B}" srcId="{EF403275-0B57-4EED-A1B1-142F449CDD6F}" destId="{52866C12-5DC0-49FA-A3EC-60B481900C21}" srcOrd="1" destOrd="0" parTransId="{A10FD5E9-26F6-4159-AA91-C53CF6B376A0}" sibTransId="{8379EB8F-C30A-454D-A8E1-7CEB1555937E}"/>
    <dgm:cxn modelId="{9DA82C91-E712-4730-A545-E29D9D9BF958}" srcId="{E7521468-05D9-4874-8128-069C19463815}" destId="{A0903FF5-FD74-4F1B-BE1A-8EF03C88F341}" srcOrd="0" destOrd="0" parTransId="{F8659A9C-51BA-473C-8A87-DBCC9E42CB69}" sibTransId="{A1362B5B-6BA3-4AD4-8501-C5C57D96F6CE}"/>
    <dgm:cxn modelId="{1ED25240-E21A-4877-B15B-FD6DFC7B4F04}" type="presOf" srcId="{F4DE4933-EF04-490A-AF60-FFE7085D177B}" destId="{1375180C-31FC-4D0C-93EA-397F835BC057}" srcOrd="0" destOrd="0" presId="urn:microsoft.com/office/officeart/2008/layout/HorizontalMultiLevelHierarchy"/>
    <dgm:cxn modelId="{CA2F29FB-4CB9-4015-85B0-CC46AF4C4937}" srcId="{9271B0C7-3DD1-4EA8-8D5E-E0F85F05EC00}" destId="{B0E4E7C8-7355-423C-86AD-7B4A0F9AFB99}" srcOrd="2" destOrd="0" parTransId="{8E86A6C2-C093-4880-B77C-EF82A6C7A0A9}" sibTransId="{9B8285BA-2A84-4F0F-AD7D-A541115A08C7}"/>
    <dgm:cxn modelId="{4965EDF4-F083-4A98-AFF0-5604925F319F}" type="presOf" srcId="{4BE1849B-8E5A-43ED-9928-3C6C9630780C}" destId="{23C90A9B-036F-498B-9898-7CE29E879EFA}" srcOrd="1" destOrd="0" presId="urn:microsoft.com/office/officeart/2008/layout/HorizontalMultiLevelHierarchy"/>
    <dgm:cxn modelId="{496B22BA-772A-48EB-97FA-72C3E4E46D51}" type="presOf" srcId="{61E3DC48-F32A-428C-A1CC-39E1BE7A12A2}" destId="{374F3425-47D6-4FA6-AA91-212D26EC7533}" srcOrd="0" destOrd="0" presId="urn:microsoft.com/office/officeart/2008/layout/HorizontalMultiLevelHierarchy"/>
    <dgm:cxn modelId="{FB92E100-9A24-4348-ACFE-B0DEEF355FCB}" type="presOf" srcId="{B0EBC039-5D6C-41C0-A003-CCC1F982681E}" destId="{4C13DA0A-BA6A-40EB-88CD-A55BFF662296}" srcOrd="0" destOrd="0" presId="urn:microsoft.com/office/officeart/2008/layout/HorizontalMultiLevelHierarchy"/>
    <dgm:cxn modelId="{82251DA8-59C4-4AB5-815C-4CDA2B5092C6}" type="presOf" srcId="{8144BEE8-C5D2-4435-9980-47D8D52CCE82}" destId="{F2DFD648-5505-42CA-BAA5-F56EDEC83ED9}" srcOrd="1" destOrd="0" presId="urn:microsoft.com/office/officeart/2008/layout/HorizontalMultiLevelHierarchy"/>
    <dgm:cxn modelId="{7581FD48-D816-4376-A516-2CDC6287D663}" type="presOf" srcId="{8E86A6C2-C093-4880-B77C-EF82A6C7A0A9}" destId="{E77E92E7-A7A1-493C-8567-35237E2B362C}" srcOrd="0" destOrd="0" presId="urn:microsoft.com/office/officeart/2008/layout/HorizontalMultiLevelHierarchy"/>
    <dgm:cxn modelId="{C5ABF291-0567-451E-B788-A40B4A3E3B58}" type="presOf" srcId="{A6400D78-1EFD-4D42-98AF-4A601AB506AA}" destId="{06821A26-6848-4359-A731-5F306FD69D94}" srcOrd="1" destOrd="0" presId="urn:microsoft.com/office/officeart/2008/layout/HorizontalMultiLevelHierarchy"/>
    <dgm:cxn modelId="{41339ABB-E48F-4B2A-8326-475522CD435D}" type="presOf" srcId="{ED480E80-158B-4896-8BF4-A3441DC3FE9B}" destId="{A2B429DC-5236-4B03-B6CF-FDC2F439FAB8}" srcOrd="0" destOrd="0" presId="urn:microsoft.com/office/officeart/2008/layout/HorizontalMultiLevelHierarchy"/>
    <dgm:cxn modelId="{F8169DFA-DE39-4B6C-81B9-3660FAC3A030}" type="presOf" srcId="{6D4EE51D-B8B5-43F3-953D-554B95951B73}" destId="{BF0A9B17-D5EE-4567-B2B6-5B9BDE6422A9}" srcOrd="0" destOrd="0" presId="urn:microsoft.com/office/officeart/2008/layout/HorizontalMultiLevelHierarchy"/>
    <dgm:cxn modelId="{98A9A229-2EC7-4641-BA8D-28351F4D0FED}" type="presOf" srcId="{83FE2682-6D86-4C0C-8919-FED7D747E012}" destId="{1DC2FA22-61A4-4359-B522-CABDCCCA3BB5}" srcOrd="0" destOrd="0" presId="urn:microsoft.com/office/officeart/2008/layout/HorizontalMultiLevelHierarchy"/>
    <dgm:cxn modelId="{58909E8D-EB6E-4AB5-A0AD-87A7CB4B1582}" type="presOf" srcId="{8144BEE8-C5D2-4435-9980-47D8D52CCE82}" destId="{9EC6DA14-38F4-47A4-8E52-EFDEAEC65E96}" srcOrd="0" destOrd="0" presId="urn:microsoft.com/office/officeart/2008/layout/HorizontalMultiLevelHierarchy"/>
    <dgm:cxn modelId="{03407E01-36D7-4D6E-8429-BF6CFE91B691}" type="presOf" srcId="{FACAF765-C066-46E2-ACB1-21B93204C967}" destId="{32892CA0-AFB5-4AC3-A4A1-E9E940F3DA0E}" srcOrd="0" destOrd="0" presId="urn:microsoft.com/office/officeart/2008/layout/HorizontalMultiLevelHierarchy"/>
    <dgm:cxn modelId="{952E0C73-B6B7-48FE-9955-F4F834F09138}" type="presOf" srcId="{8A4C2B82-03A9-4229-B4E6-E9796D9B1413}" destId="{27623F40-36C9-4DDB-AFFB-FAFDE69884DE}" srcOrd="0" destOrd="0" presId="urn:microsoft.com/office/officeart/2008/layout/HorizontalMultiLevelHierarchy"/>
    <dgm:cxn modelId="{8012A938-3C5C-4FF2-8F75-3E99E55FD5CF}" type="presOf" srcId="{2FDD650B-866A-417F-B210-EEB3F783F68F}" destId="{23FA2308-3FDE-449B-B474-02F5DE5E44C7}" srcOrd="0" destOrd="0" presId="urn:microsoft.com/office/officeart/2008/layout/HorizontalMultiLevelHierarchy"/>
    <dgm:cxn modelId="{C276C225-EEE6-4065-8A5D-EBA936EB43D4}" type="presOf" srcId="{52866C12-5DC0-49FA-A3EC-60B481900C21}" destId="{2CBB1BA8-F990-404B-A158-82ECAC183CDD}" srcOrd="0" destOrd="0" presId="urn:microsoft.com/office/officeart/2008/layout/HorizontalMultiLevelHierarchy"/>
    <dgm:cxn modelId="{8ABC33EC-413B-48E4-85A0-B39F3AA00AC1}" type="presOf" srcId="{585A0099-9285-4378-9360-1625236308B4}" destId="{EDB1029C-2756-4539-BB66-832627AECD49}" srcOrd="0" destOrd="0" presId="urn:microsoft.com/office/officeart/2008/layout/HorizontalMultiLevelHierarchy"/>
    <dgm:cxn modelId="{47F463A5-B8B8-452C-87BE-F3823315C265}" type="presOf" srcId="{E7521468-05D9-4874-8128-069C19463815}" destId="{D38146A9-B77A-42EE-B5FD-8D6EC468C5F8}" srcOrd="0" destOrd="0" presId="urn:microsoft.com/office/officeart/2008/layout/HorizontalMultiLevelHierarchy"/>
    <dgm:cxn modelId="{852694E6-4B2D-4403-8F0F-92C98A34F2E6}" type="presOf" srcId="{9D9B60ED-E281-4A72-A43A-6C9506AE5139}" destId="{7FC84D85-3A40-4495-917E-D89083A293AD}" srcOrd="0" destOrd="0" presId="urn:microsoft.com/office/officeart/2008/layout/HorizontalMultiLevelHierarchy"/>
    <dgm:cxn modelId="{9E46A107-6038-4D37-BA7D-278E16650D60}" type="presOf" srcId="{8E86A6C2-C093-4880-B77C-EF82A6C7A0A9}" destId="{0E1E6A38-26E0-46EC-8BA5-7B73F331BD10}" srcOrd="1" destOrd="0" presId="urn:microsoft.com/office/officeart/2008/layout/HorizontalMultiLevelHierarchy"/>
    <dgm:cxn modelId="{3B49E48E-D954-4E06-B9A1-5076E2C56F5A}" type="presOf" srcId="{83FE2682-6D86-4C0C-8919-FED7D747E012}" destId="{79755667-1F6A-4061-B19D-0480486DBFE9}" srcOrd="1" destOrd="0" presId="urn:microsoft.com/office/officeart/2008/layout/HorizontalMultiLevelHierarchy"/>
    <dgm:cxn modelId="{5D1C5EF0-9459-4A5A-9147-DA3FD4892B8A}" type="presOf" srcId="{A10FD5E9-26F6-4159-AA91-C53CF6B376A0}" destId="{89E0D131-E488-4711-A46F-780CB66AA8BB}" srcOrd="1" destOrd="0" presId="urn:microsoft.com/office/officeart/2008/layout/HorizontalMultiLevelHierarchy"/>
    <dgm:cxn modelId="{530780FB-2A11-46F6-9B05-A7C2C5233BBF}" type="presOf" srcId="{B7844049-D6D5-4FE6-A14D-E0E4A760DF88}" destId="{DD3C4998-3269-4731-955B-3B910E92DDB0}" srcOrd="0" destOrd="0" presId="urn:microsoft.com/office/officeart/2008/layout/HorizontalMultiLevelHierarchy"/>
    <dgm:cxn modelId="{DA5189BC-E20A-4254-BB06-EE92DB97FCE5}" srcId="{74B53025-4408-4C70-BDBD-86C8035D9B42}" destId="{2C8438E0-00CA-47B1-B470-D56AB50F2E25}" srcOrd="1" destOrd="0" parTransId="{CDA12ADD-2776-4CF7-90B2-98DDFEF68566}" sibTransId="{E19FAA52-8E6F-403E-A54A-435ABF357B98}"/>
    <dgm:cxn modelId="{E1A4BCCF-2BCB-49E4-93B1-C14EA2AAB62C}" srcId="{9D9B60ED-E281-4A72-A43A-6C9506AE5139}" destId="{ED480E80-158B-4896-8BF4-A3441DC3FE9B}" srcOrd="0" destOrd="0" parTransId="{B7844049-D6D5-4FE6-A14D-E0E4A760DF88}" sibTransId="{EF1CDD44-F9FE-4B00-A80F-3E1E7549DDBE}"/>
    <dgm:cxn modelId="{43C5F3AB-A7C9-4A0B-B791-2209607BEA3E}" type="presOf" srcId="{A175B7E6-9BE5-47E2-A895-4214374B1483}" destId="{52BEE0F1-DEC7-43C4-AF1B-9E13F64D895A}" srcOrd="1" destOrd="0" presId="urn:microsoft.com/office/officeart/2008/layout/HorizontalMultiLevelHierarchy"/>
    <dgm:cxn modelId="{9838D15D-D614-4844-B776-426BF9404BF3}" type="presOf" srcId="{8A4C2B82-03A9-4229-B4E6-E9796D9B1413}" destId="{84848936-47A0-4CB3-AED1-22A3990A9AFB}" srcOrd="1" destOrd="0" presId="urn:microsoft.com/office/officeart/2008/layout/HorizontalMultiLevelHierarchy"/>
    <dgm:cxn modelId="{95E32C34-78AF-494E-8C55-79C244414570}" srcId="{9D9B60ED-E281-4A72-A43A-6C9506AE5139}" destId="{585A0099-9285-4378-9360-1625236308B4}" srcOrd="2" destOrd="0" parTransId="{A175B7E6-9BE5-47E2-A895-4214374B1483}" sibTransId="{4992D4C8-698C-4147-8F3A-D53EDE0313CE}"/>
    <dgm:cxn modelId="{F6745ADE-F433-497D-9FA6-A7B77106CE3B}" type="presParOf" srcId="{D38146A9-B77A-42EE-B5FD-8D6EC468C5F8}" destId="{9ADE990F-46E3-4F8C-B5C7-0B52A960484D}" srcOrd="0" destOrd="0" presId="urn:microsoft.com/office/officeart/2008/layout/HorizontalMultiLevelHierarchy"/>
    <dgm:cxn modelId="{920FA71A-8DE5-4F27-9B91-73E6205C663B}" type="presParOf" srcId="{9ADE990F-46E3-4F8C-B5C7-0B52A960484D}" destId="{C85E0D84-861B-4DE1-82A7-C93915F394D9}" srcOrd="0" destOrd="0" presId="urn:microsoft.com/office/officeart/2008/layout/HorizontalMultiLevelHierarchy"/>
    <dgm:cxn modelId="{14D0E186-4190-48BF-A6B8-C5043874A7AA}" type="presParOf" srcId="{9ADE990F-46E3-4F8C-B5C7-0B52A960484D}" destId="{463FF03C-544A-480C-92C9-ECCE8A6597FB}" srcOrd="1" destOrd="0" presId="urn:microsoft.com/office/officeart/2008/layout/HorizontalMultiLevelHierarchy"/>
    <dgm:cxn modelId="{9669EDC0-8809-4FC0-A0D0-2024ED76B7B7}" type="presParOf" srcId="{463FF03C-544A-480C-92C9-ECCE8A6597FB}" destId="{1E1409A1-1521-44D8-A87F-489BEC1F7BEA}" srcOrd="0" destOrd="0" presId="urn:microsoft.com/office/officeart/2008/layout/HorizontalMultiLevelHierarchy"/>
    <dgm:cxn modelId="{A0BC1DF3-6576-4BD6-93B1-E868E5EBA8CE}" type="presParOf" srcId="{1E1409A1-1521-44D8-A87F-489BEC1F7BEA}" destId="{06821A26-6848-4359-A731-5F306FD69D94}" srcOrd="0" destOrd="0" presId="urn:microsoft.com/office/officeart/2008/layout/HorizontalMultiLevelHierarchy"/>
    <dgm:cxn modelId="{DF8C51C5-BB97-44F0-9366-EDAE31D12F27}" type="presParOf" srcId="{463FF03C-544A-480C-92C9-ECCE8A6597FB}" destId="{0BD40A3D-318F-410A-BED2-BB3C49CB2B92}" srcOrd="1" destOrd="0" presId="urn:microsoft.com/office/officeart/2008/layout/HorizontalMultiLevelHierarchy"/>
    <dgm:cxn modelId="{7F97C762-20E0-4965-A8B6-BC26ECD37682}" type="presParOf" srcId="{0BD40A3D-318F-410A-BED2-BB3C49CB2B92}" destId="{C2E33F07-B5A5-4F57-BB80-89A6BEF76C90}" srcOrd="0" destOrd="0" presId="urn:microsoft.com/office/officeart/2008/layout/HorizontalMultiLevelHierarchy"/>
    <dgm:cxn modelId="{2187AB1D-7DE5-492D-8D81-ADA7F6CB2967}" type="presParOf" srcId="{0BD40A3D-318F-410A-BED2-BB3C49CB2B92}" destId="{FD12F808-54BC-4F56-BE30-11E594BC4F47}" srcOrd="1" destOrd="0" presId="urn:microsoft.com/office/officeart/2008/layout/HorizontalMultiLevelHierarchy"/>
    <dgm:cxn modelId="{286F735D-A6E2-4CBC-93D5-B940E113F517}" type="presParOf" srcId="{FD12F808-54BC-4F56-BE30-11E594BC4F47}" destId="{1DC2FA22-61A4-4359-B522-CABDCCCA3BB5}" srcOrd="0" destOrd="0" presId="urn:microsoft.com/office/officeart/2008/layout/HorizontalMultiLevelHierarchy"/>
    <dgm:cxn modelId="{5532AD03-6F7C-4F48-8F6D-51E9A8793E10}" type="presParOf" srcId="{1DC2FA22-61A4-4359-B522-CABDCCCA3BB5}" destId="{79755667-1F6A-4061-B19D-0480486DBFE9}" srcOrd="0" destOrd="0" presId="urn:microsoft.com/office/officeart/2008/layout/HorizontalMultiLevelHierarchy"/>
    <dgm:cxn modelId="{6A521037-3B3C-42CF-878D-55B75C1531E1}" type="presParOf" srcId="{FD12F808-54BC-4F56-BE30-11E594BC4F47}" destId="{F93F79A7-9F7F-4DCC-B0B1-A3A662655CA4}" srcOrd="1" destOrd="0" presId="urn:microsoft.com/office/officeart/2008/layout/HorizontalMultiLevelHierarchy"/>
    <dgm:cxn modelId="{0B5F48BF-AFB7-47B0-B268-528DA6FCDEFF}" type="presParOf" srcId="{F93F79A7-9F7F-4DCC-B0B1-A3A662655CA4}" destId="{1375180C-31FC-4D0C-93EA-397F835BC057}" srcOrd="0" destOrd="0" presId="urn:microsoft.com/office/officeart/2008/layout/HorizontalMultiLevelHierarchy"/>
    <dgm:cxn modelId="{ED11CF34-72AE-4678-98B0-447AC6BB6CE8}" type="presParOf" srcId="{F93F79A7-9F7F-4DCC-B0B1-A3A662655CA4}" destId="{098FC163-6DED-46DD-B5D0-4AFF7CB4DA2F}" srcOrd="1" destOrd="0" presId="urn:microsoft.com/office/officeart/2008/layout/HorizontalMultiLevelHierarchy"/>
    <dgm:cxn modelId="{6EE60607-E3A1-48FA-AECD-5DB8E198126B}" type="presParOf" srcId="{FD12F808-54BC-4F56-BE30-11E594BC4F47}" destId="{AA691932-D918-4AC6-9A4A-3B0CDFE32EDF}" srcOrd="2" destOrd="0" presId="urn:microsoft.com/office/officeart/2008/layout/HorizontalMultiLevelHierarchy"/>
    <dgm:cxn modelId="{B9E8C9E3-18A5-4C17-847A-5959976250DE}" type="presParOf" srcId="{AA691932-D918-4AC6-9A4A-3B0CDFE32EDF}" destId="{67A5CDCD-194D-4E85-932A-E0DD18CDA301}" srcOrd="0" destOrd="0" presId="urn:microsoft.com/office/officeart/2008/layout/HorizontalMultiLevelHierarchy"/>
    <dgm:cxn modelId="{EB9F6EBB-BEB8-4C9C-BCFC-13ED130A863E}" type="presParOf" srcId="{FD12F808-54BC-4F56-BE30-11E594BC4F47}" destId="{6D8BC054-A1C3-4116-B101-6C35E01BC1E9}" srcOrd="3" destOrd="0" presId="urn:microsoft.com/office/officeart/2008/layout/HorizontalMultiLevelHierarchy"/>
    <dgm:cxn modelId="{9306D34E-C009-44BD-93F6-FD9A75A6DFE1}" type="presParOf" srcId="{6D8BC054-A1C3-4116-B101-6C35E01BC1E9}" destId="{7744ECA4-78A4-4187-B7F3-4B1A070A3459}" srcOrd="0" destOrd="0" presId="urn:microsoft.com/office/officeart/2008/layout/HorizontalMultiLevelHierarchy"/>
    <dgm:cxn modelId="{1AB5F202-9D05-40A2-A11A-6A88BC944A30}" type="presParOf" srcId="{6D8BC054-A1C3-4116-B101-6C35E01BC1E9}" destId="{B0BF7184-2083-4172-AE37-23D6AE934F86}" srcOrd="1" destOrd="0" presId="urn:microsoft.com/office/officeart/2008/layout/HorizontalMultiLevelHierarchy"/>
    <dgm:cxn modelId="{39E5FCCA-1950-4336-8BE9-E704790079D4}" type="presParOf" srcId="{FD12F808-54BC-4F56-BE30-11E594BC4F47}" destId="{E77E92E7-A7A1-493C-8567-35237E2B362C}" srcOrd="4" destOrd="0" presId="urn:microsoft.com/office/officeart/2008/layout/HorizontalMultiLevelHierarchy"/>
    <dgm:cxn modelId="{B9014AFE-7039-4D0C-A648-14686F1CA7F1}" type="presParOf" srcId="{E77E92E7-A7A1-493C-8567-35237E2B362C}" destId="{0E1E6A38-26E0-46EC-8BA5-7B73F331BD10}" srcOrd="0" destOrd="0" presId="urn:microsoft.com/office/officeart/2008/layout/HorizontalMultiLevelHierarchy"/>
    <dgm:cxn modelId="{621EC7AA-CD3F-4C49-91DA-2ECD381D522C}" type="presParOf" srcId="{FD12F808-54BC-4F56-BE30-11E594BC4F47}" destId="{43C69DEF-B5CC-46DE-9927-BEA62AD22CF9}" srcOrd="5" destOrd="0" presId="urn:microsoft.com/office/officeart/2008/layout/HorizontalMultiLevelHierarchy"/>
    <dgm:cxn modelId="{BDA96015-D5FE-4665-B832-A6F5AABFDB8B}" type="presParOf" srcId="{43C69DEF-B5CC-46DE-9927-BEA62AD22CF9}" destId="{BC51138C-F367-441F-9219-9CE4CF1BA06D}" srcOrd="0" destOrd="0" presId="urn:microsoft.com/office/officeart/2008/layout/HorizontalMultiLevelHierarchy"/>
    <dgm:cxn modelId="{2ED24FDD-6FE3-4027-B952-AB8983A4B529}" type="presParOf" srcId="{43C69DEF-B5CC-46DE-9927-BEA62AD22CF9}" destId="{5B27F5DA-7815-456C-B959-BAF02273B5F5}" srcOrd="1" destOrd="0" presId="urn:microsoft.com/office/officeart/2008/layout/HorizontalMultiLevelHierarchy"/>
    <dgm:cxn modelId="{59DCE486-634A-4B42-8B88-957A16B00C39}" type="presParOf" srcId="{463FF03C-544A-480C-92C9-ECCE8A6597FB}" destId="{4C13DA0A-BA6A-40EB-88CD-A55BFF662296}" srcOrd="2" destOrd="0" presId="urn:microsoft.com/office/officeart/2008/layout/HorizontalMultiLevelHierarchy"/>
    <dgm:cxn modelId="{248F2696-7EA9-43F4-924F-F29283942EE7}" type="presParOf" srcId="{4C13DA0A-BA6A-40EB-88CD-A55BFF662296}" destId="{E4D60E02-8433-4D38-B482-914ABC104A72}" srcOrd="0" destOrd="0" presId="urn:microsoft.com/office/officeart/2008/layout/HorizontalMultiLevelHierarchy"/>
    <dgm:cxn modelId="{64880343-82A8-43ED-ACFA-25B65A6BD362}" type="presParOf" srcId="{463FF03C-544A-480C-92C9-ECCE8A6597FB}" destId="{D32016E2-948A-4323-8C04-822389289D4A}" srcOrd="3" destOrd="0" presId="urn:microsoft.com/office/officeart/2008/layout/HorizontalMultiLevelHierarchy"/>
    <dgm:cxn modelId="{50408824-0633-437F-84CC-AC26FE1E40D8}" type="presParOf" srcId="{D32016E2-948A-4323-8C04-822389289D4A}" destId="{5D623A20-066A-41F0-AF90-6E7EAEA5B2D0}" srcOrd="0" destOrd="0" presId="urn:microsoft.com/office/officeart/2008/layout/HorizontalMultiLevelHierarchy"/>
    <dgm:cxn modelId="{C8CF05DB-BE2F-4C0E-A7C3-C81920EEDC4C}" type="presParOf" srcId="{D32016E2-948A-4323-8C04-822389289D4A}" destId="{F43972D4-D6ED-42E5-89FE-ECFBF483B0EF}" srcOrd="1" destOrd="0" presId="urn:microsoft.com/office/officeart/2008/layout/HorizontalMultiLevelHierarchy"/>
    <dgm:cxn modelId="{533EE3C5-9C0D-4656-BF76-A3372DAF2EF2}" type="presParOf" srcId="{F43972D4-D6ED-42E5-89FE-ECFBF483B0EF}" destId="{23FA2308-3FDE-449B-B474-02F5DE5E44C7}" srcOrd="0" destOrd="0" presId="urn:microsoft.com/office/officeart/2008/layout/HorizontalMultiLevelHierarchy"/>
    <dgm:cxn modelId="{EEEB0F07-226B-470B-9673-990D4E6EB282}" type="presParOf" srcId="{23FA2308-3FDE-449B-B474-02F5DE5E44C7}" destId="{5A6A1905-55AF-4461-A5D5-ACC0AFB88299}" srcOrd="0" destOrd="0" presId="urn:microsoft.com/office/officeart/2008/layout/HorizontalMultiLevelHierarchy"/>
    <dgm:cxn modelId="{C88F25F3-DCA1-4BB5-AB5F-73BCB9AB5DA4}" type="presParOf" srcId="{F43972D4-D6ED-42E5-89FE-ECFBF483B0EF}" destId="{F7DE55D9-0236-47D1-884B-1724570DAF1B}" srcOrd="1" destOrd="0" presId="urn:microsoft.com/office/officeart/2008/layout/HorizontalMultiLevelHierarchy"/>
    <dgm:cxn modelId="{F9673747-F2D5-475E-818C-C67ECCAB935C}" type="presParOf" srcId="{F7DE55D9-0236-47D1-884B-1724570DAF1B}" destId="{7FC84D85-3A40-4495-917E-D89083A293AD}" srcOrd="0" destOrd="0" presId="urn:microsoft.com/office/officeart/2008/layout/HorizontalMultiLevelHierarchy"/>
    <dgm:cxn modelId="{B8BA17FD-7DB9-42CB-B9CB-D4F4B6FE51F8}" type="presParOf" srcId="{F7DE55D9-0236-47D1-884B-1724570DAF1B}" destId="{4EF814E3-4189-4BAF-A717-D2CFE58678B0}" srcOrd="1" destOrd="0" presId="urn:microsoft.com/office/officeart/2008/layout/HorizontalMultiLevelHierarchy"/>
    <dgm:cxn modelId="{FA80FCCA-FFB3-46A2-BF97-673BCAC8F35C}" type="presParOf" srcId="{4EF814E3-4189-4BAF-A717-D2CFE58678B0}" destId="{DD3C4998-3269-4731-955B-3B910E92DDB0}" srcOrd="0" destOrd="0" presId="urn:microsoft.com/office/officeart/2008/layout/HorizontalMultiLevelHierarchy"/>
    <dgm:cxn modelId="{914008DE-BC21-42BA-A684-0E95E734EC44}" type="presParOf" srcId="{DD3C4998-3269-4731-955B-3B910E92DDB0}" destId="{616833E6-B3F9-417A-A3A8-774D7FF5E7B3}" srcOrd="0" destOrd="0" presId="urn:microsoft.com/office/officeart/2008/layout/HorizontalMultiLevelHierarchy"/>
    <dgm:cxn modelId="{980F6CAD-8DF0-4442-9148-4897AF5F023B}" type="presParOf" srcId="{4EF814E3-4189-4BAF-A717-D2CFE58678B0}" destId="{AA1045B9-7247-4D43-93C2-92C980756C6B}" srcOrd="1" destOrd="0" presId="urn:microsoft.com/office/officeart/2008/layout/HorizontalMultiLevelHierarchy"/>
    <dgm:cxn modelId="{6F344E3A-3517-4CDB-BCCF-6297D45DC292}" type="presParOf" srcId="{AA1045B9-7247-4D43-93C2-92C980756C6B}" destId="{A2B429DC-5236-4B03-B6CF-FDC2F439FAB8}" srcOrd="0" destOrd="0" presId="urn:microsoft.com/office/officeart/2008/layout/HorizontalMultiLevelHierarchy"/>
    <dgm:cxn modelId="{051E2738-0A14-4717-A1DB-AE3251AE8F93}" type="presParOf" srcId="{AA1045B9-7247-4D43-93C2-92C980756C6B}" destId="{FEB063E8-01FC-48E4-A266-85A88E78C68F}" srcOrd="1" destOrd="0" presId="urn:microsoft.com/office/officeart/2008/layout/HorizontalMultiLevelHierarchy"/>
    <dgm:cxn modelId="{0699C013-C231-4326-A812-803FF18CC366}" type="presParOf" srcId="{4EF814E3-4189-4BAF-A717-D2CFE58678B0}" destId="{27623F40-36C9-4DDB-AFFB-FAFDE69884DE}" srcOrd="2" destOrd="0" presId="urn:microsoft.com/office/officeart/2008/layout/HorizontalMultiLevelHierarchy"/>
    <dgm:cxn modelId="{C9A9F3E0-E2DA-4252-9C3A-F320934225C8}" type="presParOf" srcId="{27623F40-36C9-4DDB-AFFB-FAFDE69884DE}" destId="{84848936-47A0-4CB3-AED1-22A3990A9AFB}" srcOrd="0" destOrd="0" presId="urn:microsoft.com/office/officeart/2008/layout/HorizontalMultiLevelHierarchy"/>
    <dgm:cxn modelId="{8C9B125F-D5A2-407A-8456-438E495802FD}" type="presParOf" srcId="{4EF814E3-4189-4BAF-A717-D2CFE58678B0}" destId="{0CB145FE-E4E2-4DFA-94AF-DF90457AE2D0}" srcOrd="3" destOrd="0" presId="urn:microsoft.com/office/officeart/2008/layout/HorizontalMultiLevelHierarchy"/>
    <dgm:cxn modelId="{8913D6ED-5CEC-4E8E-A520-B5C9CC9571E4}" type="presParOf" srcId="{0CB145FE-E4E2-4DFA-94AF-DF90457AE2D0}" destId="{374F3425-47D6-4FA6-AA91-212D26EC7533}" srcOrd="0" destOrd="0" presId="urn:microsoft.com/office/officeart/2008/layout/HorizontalMultiLevelHierarchy"/>
    <dgm:cxn modelId="{B7E541F8-BE78-4EE9-A7C8-A1CEFA51381B}" type="presParOf" srcId="{0CB145FE-E4E2-4DFA-94AF-DF90457AE2D0}" destId="{F3FA7410-8D84-4C33-83B9-CF0325C84B73}" srcOrd="1" destOrd="0" presId="urn:microsoft.com/office/officeart/2008/layout/HorizontalMultiLevelHierarchy"/>
    <dgm:cxn modelId="{CC10524D-BD3E-417F-BB8B-34BAEC6A33F7}" type="presParOf" srcId="{4EF814E3-4189-4BAF-A717-D2CFE58678B0}" destId="{F6F6EC01-B319-4BE1-B31E-A92E30F85D76}" srcOrd="4" destOrd="0" presId="urn:microsoft.com/office/officeart/2008/layout/HorizontalMultiLevelHierarchy"/>
    <dgm:cxn modelId="{AC0EE203-A506-4F79-A95B-4D91C23AABD7}" type="presParOf" srcId="{F6F6EC01-B319-4BE1-B31E-A92E30F85D76}" destId="{52BEE0F1-DEC7-43C4-AF1B-9E13F64D895A}" srcOrd="0" destOrd="0" presId="urn:microsoft.com/office/officeart/2008/layout/HorizontalMultiLevelHierarchy"/>
    <dgm:cxn modelId="{A43AFC03-74B2-4DDA-9245-83167B31C139}" type="presParOf" srcId="{4EF814E3-4189-4BAF-A717-D2CFE58678B0}" destId="{070A218D-BE47-4173-9396-7717DCB658A5}" srcOrd="5" destOrd="0" presId="urn:microsoft.com/office/officeart/2008/layout/HorizontalMultiLevelHierarchy"/>
    <dgm:cxn modelId="{665C9352-7049-4468-A331-CE10901C654A}" type="presParOf" srcId="{070A218D-BE47-4173-9396-7717DCB658A5}" destId="{EDB1029C-2756-4539-BB66-832627AECD49}" srcOrd="0" destOrd="0" presId="urn:microsoft.com/office/officeart/2008/layout/HorizontalMultiLevelHierarchy"/>
    <dgm:cxn modelId="{20A3DD18-ACBD-4F50-8DF6-C5C16FDE386C}" type="presParOf" srcId="{070A218D-BE47-4173-9396-7717DCB658A5}" destId="{B39002BE-9729-4499-B356-1E7B4E9F2B3E}" srcOrd="1" destOrd="0" presId="urn:microsoft.com/office/officeart/2008/layout/HorizontalMultiLevelHierarchy"/>
    <dgm:cxn modelId="{BAC2BC18-A07D-4323-98D3-FB854F9F7CAC}" type="presParOf" srcId="{F43972D4-D6ED-42E5-89FE-ECFBF483B0EF}" destId="{DA42BEDD-E232-4D99-8768-9287A49444D1}" srcOrd="2" destOrd="0" presId="urn:microsoft.com/office/officeart/2008/layout/HorizontalMultiLevelHierarchy"/>
    <dgm:cxn modelId="{F4149891-EF05-4E2B-8AF0-CFDD73B9FF9A}" type="presParOf" srcId="{DA42BEDD-E232-4D99-8768-9287A49444D1}" destId="{23C90A9B-036F-498B-9898-7CE29E879EFA}" srcOrd="0" destOrd="0" presId="urn:microsoft.com/office/officeart/2008/layout/HorizontalMultiLevelHierarchy"/>
    <dgm:cxn modelId="{339ECCC8-C43D-481B-AF7F-F27C1FD6FBA2}" type="presParOf" srcId="{F43972D4-D6ED-42E5-89FE-ECFBF483B0EF}" destId="{92010B64-C338-4D5C-AB30-6395674C83A8}" srcOrd="3" destOrd="0" presId="urn:microsoft.com/office/officeart/2008/layout/HorizontalMultiLevelHierarchy"/>
    <dgm:cxn modelId="{CD14C4AA-5F23-41B3-B60E-4B3F97AD9349}" type="presParOf" srcId="{92010B64-C338-4D5C-AB30-6395674C83A8}" destId="{32FA724F-E6BF-4730-B7DE-CDAD46F969AE}" srcOrd="0" destOrd="0" presId="urn:microsoft.com/office/officeart/2008/layout/HorizontalMultiLevelHierarchy"/>
    <dgm:cxn modelId="{421FEF10-37F7-414D-BC1C-6B506AF71D04}" type="presParOf" srcId="{92010B64-C338-4D5C-AB30-6395674C83A8}" destId="{6DFFEAB2-4EF7-46B1-822E-C21B8A8F095C}" srcOrd="1" destOrd="0" presId="urn:microsoft.com/office/officeart/2008/layout/HorizontalMultiLevelHierarchy"/>
    <dgm:cxn modelId="{CA02749B-F541-40E2-8C41-2467068F923F}" type="presParOf" srcId="{6DFFEAB2-4EF7-46B1-822E-C21B8A8F095C}" destId="{42731AA9-A3D8-4136-B155-1A6CB6AE9DA3}" srcOrd="0" destOrd="0" presId="urn:microsoft.com/office/officeart/2008/layout/HorizontalMultiLevelHierarchy"/>
    <dgm:cxn modelId="{62851F57-817E-4DDD-B298-89F88EEE233B}" type="presParOf" srcId="{42731AA9-A3D8-4136-B155-1A6CB6AE9DA3}" destId="{5B911766-3CD3-4F17-9BB3-FCA0492C05B6}" srcOrd="0" destOrd="0" presId="urn:microsoft.com/office/officeart/2008/layout/HorizontalMultiLevelHierarchy"/>
    <dgm:cxn modelId="{8EAC7B57-BC46-4ECB-BD20-70A6A8DC6D9C}" type="presParOf" srcId="{6DFFEAB2-4EF7-46B1-822E-C21B8A8F095C}" destId="{70E8D550-C83F-4BA5-A43F-4DEFD33513E8}" srcOrd="1" destOrd="0" presId="urn:microsoft.com/office/officeart/2008/layout/HorizontalMultiLevelHierarchy"/>
    <dgm:cxn modelId="{D68F18E8-06D6-4471-AE99-18F63DCDCB46}" type="presParOf" srcId="{70E8D550-C83F-4BA5-A43F-4DEFD33513E8}" destId="{32892CA0-AFB5-4AC3-A4A1-E9E940F3DA0E}" srcOrd="0" destOrd="0" presId="urn:microsoft.com/office/officeart/2008/layout/HorizontalMultiLevelHierarchy"/>
    <dgm:cxn modelId="{53E9B5BD-52F4-44F8-96C4-3D5AD695F4E0}" type="presParOf" srcId="{70E8D550-C83F-4BA5-A43F-4DEFD33513E8}" destId="{F6630922-80CD-4F3D-8C0E-7B51F797EBF4}" srcOrd="1" destOrd="0" presId="urn:microsoft.com/office/officeart/2008/layout/HorizontalMultiLevelHierarchy"/>
    <dgm:cxn modelId="{13BE12BD-57FC-4319-A756-EAF3D5943082}" type="presParOf" srcId="{6DFFEAB2-4EF7-46B1-822E-C21B8A8F095C}" destId="{34EE2301-DF63-401E-A678-1409E43095F7}" srcOrd="2" destOrd="0" presId="urn:microsoft.com/office/officeart/2008/layout/HorizontalMultiLevelHierarchy"/>
    <dgm:cxn modelId="{D8D75607-4622-49F8-A6D8-0665B4F49B84}" type="presParOf" srcId="{34EE2301-DF63-401E-A678-1409E43095F7}" destId="{A8A495C5-B552-4570-8D96-A55AFE19C414}" srcOrd="0" destOrd="0" presId="urn:microsoft.com/office/officeart/2008/layout/HorizontalMultiLevelHierarchy"/>
    <dgm:cxn modelId="{C29CC675-2F1F-4AE3-945D-95E8E30A8209}" type="presParOf" srcId="{6DFFEAB2-4EF7-46B1-822E-C21B8A8F095C}" destId="{9E91C50D-200E-4499-B9B6-52C0E2267E43}" srcOrd="3" destOrd="0" presId="urn:microsoft.com/office/officeart/2008/layout/HorizontalMultiLevelHierarchy"/>
    <dgm:cxn modelId="{08ACF277-E55A-4B8B-8463-FF3227484ED8}" type="presParOf" srcId="{9E91C50D-200E-4499-B9B6-52C0E2267E43}" destId="{E3E3AC15-306A-4F6B-B1E8-3A5DCD7AC2CC}" srcOrd="0" destOrd="0" presId="urn:microsoft.com/office/officeart/2008/layout/HorizontalMultiLevelHierarchy"/>
    <dgm:cxn modelId="{73D105AD-C809-48DE-9ED7-1A8D357269A6}" type="presParOf" srcId="{9E91C50D-200E-4499-B9B6-52C0E2267E43}" destId="{9FE4BD85-4282-4734-BDFC-6C0730873823}" srcOrd="1" destOrd="0" presId="urn:microsoft.com/office/officeart/2008/layout/HorizontalMultiLevelHierarchy"/>
    <dgm:cxn modelId="{18630912-4E33-4164-B19D-89B54E82AA91}" type="presParOf" srcId="{F43972D4-D6ED-42E5-89FE-ECFBF483B0EF}" destId="{9EC6DA14-38F4-47A4-8E52-EFDEAEC65E96}" srcOrd="4" destOrd="0" presId="urn:microsoft.com/office/officeart/2008/layout/HorizontalMultiLevelHierarchy"/>
    <dgm:cxn modelId="{E292D95D-DA27-48EC-BAE8-17ED28F60DF2}" type="presParOf" srcId="{9EC6DA14-38F4-47A4-8E52-EFDEAEC65E96}" destId="{F2DFD648-5505-42CA-BAA5-F56EDEC83ED9}" srcOrd="0" destOrd="0" presId="urn:microsoft.com/office/officeart/2008/layout/HorizontalMultiLevelHierarchy"/>
    <dgm:cxn modelId="{64B63B94-E35C-49E6-9EAB-557B096915E6}" type="presParOf" srcId="{F43972D4-D6ED-42E5-89FE-ECFBF483B0EF}" destId="{578779E2-6CAC-43E2-87DB-D83EBFB9B895}" srcOrd="5" destOrd="0" presId="urn:microsoft.com/office/officeart/2008/layout/HorizontalMultiLevelHierarchy"/>
    <dgm:cxn modelId="{19FE8EBB-5050-4EC7-86D9-84B2AABC22F9}" type="presParOf" srcId="{578779E2-6CAC-43E2-87DB-D83EBFB9B895}" destId="{DE76A9CC-13DA-4B72-B528-F284F3C43444}" srcOrd="0" destOrd="0" presId="urn:microsoft.com/office/officeart/2008/layout/HorizontalMultiLevelHierarchy"/>
    <dgm:cxn modelId="{C3BD2330-AD55-41CB-9067-BDA3B6392A7C}" type="presParOf" srcId="{578779E2-6CAC-43E2-87DB-D83EBFB9B895}" destId="{B1130A34-1CD8-4992-B495-612D1599EEB1}" srcOrd="1" destOrd="0" presId="urn:microsoft.com/office/officeart/2008/layout/HorizontalMultiLevelHierarchy"/>
    <dgm:cxn modelId="{78D011A8-DFBF-4126-A010-4D4925C8E47E}" type="presParOf" srcId="{B1130A34-1CD8-4992-B495-612D1599EEB1}" destId="{5A76C6DB-50D4-4762-8690-F5A54E58E375}" srcOrd="0" destOrd="0" presId="urn:microsoft.com/office/officeart/2008/layout/HorizontalMultiLevelHierarchy"/>
    <dgm:cxn modelId="{C46FE0CA-D781-43F2-A30F-56B97ECB14C3}" type="presParOf" srcId="{5A76C6DB-50D4-4762-8690-F5A54E58E375}" destId="{BAA20E43-D54C-4F05-9266-D00114A94A65}" srcOrd="0" destOrd="0" presId="urn:microsoft.com/office/officeart/2008/layout/HorizontalMultiLevelHierarchy"/>
    <dgm:cxn modelId="{7FC3803A-5EC5-43B1-BA39-D4AEDBFF1A7F}" type="presParOf" srcId="{B1130A34-1CD8-4992-B495-612D1599EEB1}" destId="{DC6DA917-FB1F-4609-9F7C-2E9A8457E686}" srcOrd="1" destOrd="0" presId="urn:microsoft.com/office/officeart/2008/layout/HorizontalMultiLevelHierarchy"/>
    <dgm:cxn modelId="{BE9274D5-A8C3-4C41-91F9-C28257111A33}" type="presParOf" srcId="{DC6DA917-FB1F-4609-9F7C-2E9A8457E686}" destId="{BF0A9B17-D5EE-4567-B2B6-5B9BDE6422A9}" srcOrd="0" destOrd="0" presId="urn:microsoft.com/office/officeart/2008/layout/HorizontalMultiLevelHierarchy"/>
    <dgm:cxn modelId="{8175E331-DB63-476A-B573-EA97B8AFB9C3}" type="presParOf" srcId="{DC6DA917-FB1F-4609-9F7C-2E9A8457E686}" destId="{6B469879-E568-4B2E-AE65-126B9E104162}" srcOrd="1" destOrd="0" presId="urn:microsoft.com/office/officeart/2008/layout/HorizontalMultiLevelHierarchy"/>
    <dgm:cxn modelId="{E5EAC322-2F22-4D8D-A075-4D7495578C41}" type="presParOf" srcId="{B1130A34-1CD8-4992-B495-612D1599EEB1}" destId="{40ED45FD-299F-4AE5-9507-6D78B7FB2CBE}" srcOrd="2" destOrd="0" presId="urn:microsoft.com/office/officeart/2008/layout/HorizontalMultiLevelHierarchy"/>
    <dgm:cxn modelId="{7C03DA24-BD45-4F5A-BCAF-FA81451897FB}" type="presParOf" srcId="{40ED45FD-299F-4AE5-9507-6D78B7FB2CBE}" destId="{89E0D131-E488-4711-A46F-780CB66AA8BB}" srcOrd="0" destOrd="0" presId="urn:microsoft.com/office/officeart/2008/layout/HorizontalMultiLevelHierarchy"/>
    <dgm:cxn modelId="{8972F382-2766-4127-9577-EFD27B5C856E}" type="presParOf" srcId="{B1130A34-1CD8-4992-B495-612D1599EEB1}" destId="{C0372FAB-2A15-435C-B4E3-F2254EA8DA86}" srcOrd="3" destOrd="0" presId="urn:microsoft.com/office/officeart/2008/layout/HorizontalMultiLevelHierarchy"/>
    <dgm:cxn modelId="{98C48058-C740-4594-9A80-1A97F506CABA}" type="presParOf" srcId="{C0372FAB-2A15-435C-B4E3-F2254EA8DA86}" destId="{2CBB1BA8-F990-404B-A158-82ECAC183CDD}" srcOrd="0" destOrd="0" presId="urn:microsoft.com/office/officeart/2008/layout/HorizontalMultiLevelHierarchy"/>
    <dgm:cxn modelId="{04DA298C-A8C8-449E-97B2-240464820790}" type="presParOf" srcId="{C0372FAB-2A15-435C-B4E3-F2254EA8DA86}" destId="{6EDD5089-CD94-415A-8181-37420B2B2740}"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8AA76E-B158-4545-8371-8884E37BB176}">
      <dsp:nvSpPr>
        <dsp:cNvPr id="0" name=""/>
        <dsp:cNvSpPr/>
      </dsp:nvSpPr>
      <dsp:spPr>
        <a:xfrm>
          <a:off x="453591" y="449912"/>
          <a:ext cx="1795700" cy="1569668"/>
        </a:xfrm>
        <a:prstGeom prst="rightArrow">
          <a:avLst>
            <a:gd name="adj1" fmla="val 70000"/>
            <a:gd name="adj2" fmla="val 50000"/>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a:outerShdw blurRad="38100" dist="25400" dir="5400000" rotWithShape="0">
            <a:srgbClr val="000000">
              <a:alpha val="4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dirty="0"/>
        </a:p>
      </dsp:txBody>
      <dsp:txXfrm>
        <a:off x="902517" y="685362"/>
        <a:ext cx="875404" cy="1098768"/>
      </dsp:txXfrm>
    </dsp:sp>
    <dsp:sp modelId="{C4EC0930-E4CC-4B23-A6DC-2B2C43DA8019}">
      <dsp:nvSpPr>
        <dsp:cNvPr id="0" name=""/>
        <dsp:cNvSpPr/>
      </dsp:nvSpPr>
      <dsp:spPr>
        <a:xfrm>
          <a:off x="6" y="773458"/>
          <a:ext cx="897850" cy="897850"/>
        </a:xfrm>
        <a:prstGeom prst="ellipse">
          <a:avLst/>
        </a:prstGeom>
        <a:gradFill rotWithShape="0">
          <a:gsLst>
            <a:gs pos="0">
              <a:schemeClr val="accent2">
                <a:hueOff val="0"/>
                <a:satOff val="0"/>
                <a:lumOff val="0"/>
                <a:alphaOff val="0"/>
                <a:tint val="100000"/>
                <a:shade val="51000"/>
                <a:satMod val="130000"/>
                <a:lumMod val="100000"/>
              </a:schemeClr>
            </a:gs>
            <a:gs pos="100000">
              <a:schemeClr val="accent2">
                <a:hueOff val="0"/>
                <a:satOff val="0"/>
                <a:lumOff val="0"/>
                <a:alphaOff val="0"/>
                <a:shade val="90000"/>
                <a:lumMod val="90000"/>
              </a:schemeClr>
            </a:gs>
          </a:gsLst>
          <a:lin ang="5400000" scaled="0"/>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b="1" kern="1200" dirty="0"/>
        </a:p>
      </dsp:txBody>
      <dsp:txXfrm>
        <a:off x="131493" y="904945"/>
        <a:ext cx="634876" cy="634876"/>
      </dsp:txXfrm>
    </dsp:sp>
    <dsp:sp modelId="{B0E9BF50-3A29-4937-97AB-54697C64197D}">
      <dsp:nvSpPr>
        <dsp:cNvPr id="0" name=""/>
        <dsp:cNvSpPr/>
      </dsp:nvSpPr>
      <dsp:spPr>
        <a:xfrm>
          <a:off x="2737309" y="449912"/>
          <a:ext cx="1795700" cy="1569668"/>
        </a:xfrm>
        <a:prstGeom prst="rightArrow">
          <a:avLst>
            <a:gd name="adj1" fmla="val 70000"/>
            <a:gd name="adj2" fmla="val 50000"/>
          </a:avLst>
        </a:prstGeom>
        <a:solidFill>
          <a:schemeClr val="tx2">
            <a:lumMod val="20000"/>
            <a:lumOff val="80000"/>
            <a:alpha val="90000"/>
          </a:schemeClr>
        </a:solidFill>
        <a:ln w="9525" cap="flat" cmpd="sng" algn="ctr">
          <a:solidFill>
            <a:schemeClr val="accent3">
              <a:tint val="40000"/>
              <a:alpha val="90000"/>
              <a:hueOff val="0"/>
              <a:satOff val="0"/>
              <a:lumOff val="0"/>
              <a:alphaOff val="0"/>
            </a:schemeClr>
          </a:solidFill>
          <a:prstDash val="solid"/>
        </a:ln>
        <a:effectLst>
          <a:outerShdw blurRad="38100" dist="25400" dir="5400000" rotWithShape="0">
            <a:srgbClr val="000000">
              <a:alpha val="4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0480" tIns="7620" rIns="15240" bIns="7620" numCol="1" spcCol="1270" anchor="ctr" anchorCtr="0">
          <a:noAutofit/>
        </a:bodyPr>
        <a:lstStyle/>
        <a:p>
          <a:pPr lvl="0" algn="ctr" defTabSz="533400">
            <a:lnSpc>
              <a:spcPct val="90000"/>
            </a:lnSpc>
            <a:spcBef>
              <a:spcPct val="0"/>
            </a:spcBef>
            <a:spcAft>
              <a:spcPct val="35000"/>
            </a:spcAft>
          </a:pPr>
          <a:endParaRPr lang="en-US" sz="1200" kern="1200" dirty="0"/>
        </a:p>
      </dsp:txBody>
      <dsp:txXfrm>
        <a:off x="3186235" y="685362"/>
        <a:ext cx="875404" cy="1098768"/>
      </dsp:txXfrm>
    </dsp:sp>
    <dsp:sp modelId="{711AF7BF-FB59-4087-9414-D96F6C90E4E3}">
      <dsp:nvSpPr>
        <dsp:cNvPr id="0" name=""/>
        <dsp:cNvSpPr/>
      </dsp:nvSpPr>
      <dsp:spPr>
        <a:xfrm>
          <a:off x="2288366" y="785821"/>
          <a:ext cx="897850" cy="897850"/>
        </a:xfrm>
        <a:prstGeom prst="ellipse">
          <a:avLst/>
        </a:prstGeom>
        <a:solidFill>
          <a:schemeClr val="tx2">
            <a:lumMod val="75000"/>
          </a:schemeClr>
        </a:soli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b="1" kern="1200" dirty="0"/>
        </a:p>
      </dsp:txBody>
      <dsp:txXfrm>
        <a:off x="2419853" y="917308"/>
        <a:ext cx="634876" cy="634876"/>
      </dsp:txXfrm>
    </dsp:sp>
    <dsp:sp modelId="{9E88564D-1EAC-4A15-9D2A-1B3E9349FCA1}">
      <dsp:nvSpPr>
        <dsp:cNvPr id="0" name=""/>
        <dsp:cNvSpPr/>
      </dsp:nvSpPr>
      <dsp:spPr>
        <a:xfrm>
          <a:off x="5055649" y="449912"/>
          <a:ext cx="1795700" cy="1569668"/>
        </a:xfrm>
        <a:prstGeom prst="rightArrow">
          <a:avLst>
            <a:gd name="adj1" fmla="val 70000"/>
            <a:gd name="adj2" fmla="val 50000"/>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a:outerShdw blurRad="38100" dist="25400" dir="5400000" rotWithShape="0">
            <a:srgbClr val="000000">
              <a:alpha val="4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0480" tIns="7620" rIns="15240" bIns="7620" numCol="1" spcCol="1270" anchor="ctr" anchorCtr="0">
          <a:noAutofit/>
        </a:bodyPr>
        <a:lstStyle/>
        <a:p>
          <a:pPr lvl="0" algn="l" defTabSz="533400">
            <a:lnSpc>
              <a:spcPct val="90000"/>
            </a:lnSpc>
            <a:spcBef>
              <a:spcPct val="0"/>
            </a:spcBef>
            <a:spcAft>
              <a:spcPct val="35000"/>
            </a:spcAft>
          </a:pPr>
          <a:endParaRPr lang="en-US" sz="1200" kern="1200" dirty="0"/>
        </a:p>
      </dsp:txBody>
      <dsp:txXfrm>
        <a:off x="5504574" y="685362"/>
        <a:ext cx="875404" cy="1098768"/>
      </dsp:txXfrm>
    </dsp:sp>
    <dsp:sp modelId="{6E96B20B-3C04-48C6-995B-042C09DAEBEA}">
      <dsp:nvSpPr>
        <dsp:cNvPr id="0" name=""/>
        <dsp:cNvSpPr/>
      </dsp:nvSpPr>
      <dsp:spPr>
        <a:xfrm>
          <a:off x="4606715" y="785821"/>
          <a:ext cx="897850" cy="897850"/>
        </a:xfrm>
        <a:prstGeom prst="ellipse">
          <a:avLst/>
        </a:prstGeom>
        <a:gradFill rotWithShape="0">
          <a:gsLst>
            <a:gs pos="0">
              <a:schemeClr val="accent4">
                <a:hueOff val="0"/>
                <a:satOff val="0"/>
                <a:lumOff val="0"/>
                <a:alphaOff val="0"/>
                <a:tint val="100000"/>
                <a:shade val="51000"/>
                <a:satMod val="130000"/>
                <a:lumMod val="100000"/>
              </a:schemeClr>
            </a:gs>
            <a:gs pos="100000">
              <a:schemeClr val="accent4">
                <a:hueOff val="0"/>
                <a:satOff val="0"/>
                <a:lumOff val="0"/>
                <a:alphaOff val="0"/>
                <a:shade val="90000"/>
                <a:lumMod val="90000"/>
              </a:schemeClr>
            </a:gs>
          </a:gsLst>
          <a:lin ang="5400000" scaled="0"/>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endParaRPr lang="en-US" sz="900" b="1" kern="1200" dirty="0"/>
        </a:p>
      </dsp:txBody>
      <dsp:txXfrm>
        <a:off x="4738202" y="917308"/>
        <a:ext cx="634876" cy="634876"/>
      </dsp:txXfrm>
    </dsp:sp>
    <dsp:sp modelId="{ED320D83-02E7-430B-9F08-32614BC45733}">
      <dsp:nvSpPr>
        <dsp:cNvPr id="0" name=""/>
        <dsp:cNvSpPr/>
      </dsp:nvSpPr>
      <dsp:spPr>
        <a:xfrm>
          <a:off x="7340839" y="449912"/>
          <a:ext cx="1795700" cy="1569668"/>
        </a:xfrm>
        <a:prstGeom prst="rightArrow">
          <a:avLst>
            <a:gd name="adj1" fmla="val 70000"/>
            <a:gd name="adj2" fmla="val 50000"/>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a:outerShdw blurRad="38100" dist="25400" dir="5400000" rotWithShape="0">
            <a:srgbClr val="000000">
              <a:alpha val="4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0480" tIns="7620" rIns="15240" bIns="7620" numCol="1" spcCol="1270" anchor="ctr" anchorCtr="0">
          <a:noAutofit/>
        </a:bodyPr>
        <a:lstStyle/>
        <a:p>
          <a:pPr lvl="0" algn="ctr" defTabSz="533400">
            <a:lnSpc>
              <a:spcPct val="90000"/>
            </a:lnSpc>
            <a:spcBef>
              <a:spcPct val="0"/>
            </a:spcBef>
            <a:spcAft>
              <a:spcPct val="35000"/>
            </a:spcAft>
          </a:pPr>
          <a:endParaRPr lang="en-US" sz="1200" kern="1200" dirty="0"/>
        </a:p>
      </dsp:txBody>
      <dsp:txXfrm>
        <a:off x="7789764" y="685362"/>
        <a:ext cx="875404" cy="1098768"/>
      </dsp:txXfrm>
    </dsp:sp>
    <dsp:sp modelId="{3C4E79BA-532C-47EE-B7A8-2F803D80E888}">
      <dsp:nvSpPr>
        <dsp:cNvPr id="0" name=""/>
        <dsp:cNvSpPr/>
      </dsp:nvSpPr>
      <dsp:spPr>
        <a:xfrm>
          <a:off x="6891905" y="785821"/>
          <a:ext cx="897850" cy="897850"/>
        </a:xfrm>
        <a:prstGeom prst="ellipse">
          <a:avLst/>
        </a:prstGeom>
        <a:gradFill rotWithShape="0">
          <a:gsLst>
            <a:gs pos="0">
              <a:schemeClr val="accent5">
                <a:hueOff val="0"/>
                <a:satOff val="0"/>
                <a:lumOff val="0"/>
                <a:alphaOff val="0"/>
                <a:tint val="100000"/>
                <a:shade val="51000"/>
                <a:satMod val="130000"/>
                <a:lumMod val="100000"/>
              </a:schemeClr>
            </a:gs>
            <a:gs pos="100000">
              <a:schemeClr val="accent5">
                <a:hueOff val="0"/>
                <a:satOff val="0"/>
                <a:lumOff val="0"/>
                <a:alphaOff val="0"/>
                <a:shade val="90000"/>
                <a:lumMod val="90000"/>
              </a:schemeClr>
            </a:gs>
          </a:gsLst>
          <a:lin ang="5400000" scaled="0"/>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endParaRPr lang="en-US" sz="900" b="1" kern="1200" dirty="0"/>
        </a:p>
      </dsp:txBody>
      <dsp:txXfrm>
        <a:off x="7023392" y="917308"/>
        <a:ext cx="634876" cy="6348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0E7BB0-7DAF-4269-AFCC-D6836BC843BE}">
      <dsp:nvSpPr>
        <dsp:cNvPr id="0" name=""/>
        <dsp:cNvSpPr/>
      </dsp:nvSpPr>
      <dsp:spPr>
        <a:xfrm rot="5400000">
          <a:off x="289554" y="795350"/>
          <a:ext cx="533482" cy="607350"/>
        </a:xfrm>
        <a:prstGeom prst="bentUpArrow">
          <a:avLst>
            <a:gd name="adj1" fmla="val 32840"/>
            <a:gd name="adj2" fmla="val 25000"/>
            <a:gd name="adj3" fmla="val 3578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419F989-EE58-4F3A-BBDE-000DBC1D0142}">
      <dsp:nvSpPr>
        <dsp:cNvPr id="0" name=""/>
        <dsp:cNvSpPr/>
      </dsp:nvSpPr>
      <dsp:spPr>
        <a:xfrm>
          <a:off x="66379" y="217610"/>
          <a:ext cx="898070" cy="628619"/>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nb-NO" sz="1100" kern="1200"/>
            <a:t>Oppgave 1</a:t>
          </a:r>
        </a:p>
      </dsp:txBody>
      <dsp:txXfrm>
        <a:off x="97071" y="248302"/>
        <a:ext cx="836686" cy="567235"/>
      </dsp:txXfrm>
    </dsp:sp>
    <dsp:sp modelId="{4D90CE35-AAEE-434C-B8C3-ABA5E3AF4D33}">
      <dsp:nvSpPr>
        <dsp:cNvPr id="0" name=""/>
        <dsp:cNvSpPr/>
      </dsp:nvSpPr>
      <dsp:spPr>
        <a:xfrm>
          <a:off x="1031350" y="251835"/>
          <a:ext cx="2574948" cy="508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l" defTabSz="800100">
            <a:lnSpc>
              <a:spcPct val="90000"/>
            </a:lnSpc>
            <a:spcBef>
              <a:spcPct val="0"/>
            </a:spcBef>
            <a:spcAft>
              <a:spcPct val="15000"/>
            </a:spcAft>
            <a:buChar char="••"/>
          </a:pPr>
          <a:r>
            <a:rPr lang="nb-NO" sz="1800" b="0" kern="1200" baseline="0" dirty="0"/>
            <a:t>Litteraturgjennomgang.</a:t>
          </a:r>
        </a:p>
      </dsp:txBody>
      <dsp:txXfrm>
        <a:off x="1031350" y="251835"/>
        <a:ext cx="2574948" cy="508078"/>
      </dsp:txXfrm>
    </dsp:sp>
    <dsp:sp modelId="{FBA8C28E-E83A-4E19-85EC-CB8C7DD7D44A}">
      <dsp:nvSpPr>
        <dsp:cNvPr id="0" name=""/>
        <dsp:cNvSpPr/>
      </dsp:nvSpPr>
      <dsp:spPr>
        <a:xfrm rot="5400000">
          <a:off x="1007587" y="1468753"/>
          <a:ext cx="533482" cy="607350"/>
        </a:xfrm>
        <a:prstGeom prst="bentUpArrow">
          <a:avLst>
            <a:gd name="adj1" fmla="val 32840"/>
            <a:gd name="adj2" fmla="val 25000"/>
            <a:gd name="adj3" fmla="val 35780"/>
          </a:avLst>
        </a:prstGeom>
        <a:solidFill>
          <a:schemeClr val="accent1">
            <a:tint val="50000"/>
            <a:hueOff val="-4164747"/>
            <a:satOff val="21310"/>
            <a:lumOff val="553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854C312-4128-40D1-9387-6628FA05C479}">
      <dsp:nvSpPr>
        <dsp:cNvPr id="0" name=""/>
        <dsp:cNvSpPr/>
      </dsp:nvSpPr>
      <dsp:spPr>
        <a:xfrm>
          <a:off x="877689" y="876693"/>
          <a:ext cx="898070" cy="628619"/>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nb-NO" sz="1100" kern="1200"/>
            <a:t>Oppgave 2</a:t>
          </a:r>
        </a:p>
      </dsp:txBody>
      <dsp:txXfrm>
        <a:off x="908381" y="907385"/>
        <a:ext cx="836686" cy="567235"/>
      </dsp:txXfrm>
    </dsp:sp>
    <dsp:sp modelId="{7BE23E6C-2947-408E-BB84-78DC5FCC4DB1}">
      <dsp:nvSpPr>
        <dsp:cNvPr id="0" name=""/>
        <dsp:cNvSpPr/>
      </dsp:nvSpPr>
      <dsp:spPr>
        <a:xfrm>
          <a:off x="1926867" y="983691"/>
          <a:ext cx="3856253" cy="508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nb-NO" sz="1800" kern="1200"/>
            <a:t>Inngående beskrivelse av 12 utvalgte systemer gjennom intervjuer og kvalitativ analyse.</a:t>
          </a:r>
        </a:p>
        <a:p>
          <a:pPr marL="57150" lvl="1" indent="-57150" algn="l" defTabSz="311150">
            <a:lnSpc>
              <a:spcPct val="90000"/>
            </a:lnSpc>
            <a:spcBef>
              <a:spcPct val="0"/>
            </a:spcBef>
            <a:spcAft>
              <a:spcPct val="15000"/>
            </a:spcAft>
            <a:buChar char="••"/>
          </a:pPr>
          <a:endParaRPr lang="nl-BE" sz="700" kern="1200" dirty="0"/>
        </a:p>
      </dsp:txBody>
      <dsp:txXfrm>
        <a:off x="1926867" y="983691"/>
        <a:ext cx="3856253" cy="508078"/>
      </dsp:txXfrm>
    </dsp:sp>
    <dsp:sp modelId="{F3121E67-46E3-40D5-9BE0-A40F86EFFD6D}">
      <dsp:nvSpPr>
        <dsp:cNvPr id="0" name=""/>
        <dsp:cNvSpPr/>
      </dsp:nvSpPr>
      <dsp:spPr>
        <a:xfrm rot="5400000">
          <a:off x="1853525" y="2216597"/>
          <a:ext cx="533482" cy="607350"/>
        </a:xfrm>
        <a:prstGeom prst="bentUpArrow">
          <a:avLst>
            <a:gd name="adj1" fmla="val 32840"/>
            <a:gd name="adj2" fmla="val 25000"/>
            <a:gd name="adj3" fmla="val 35780"/>
          </a:avLst>
        </a:prstGeom>
        <a:solidFill>
          <a:schemeClr val="accent1">
            <a:tint val="50000"/>
            <a:hueOff val="-8329493"/>
            <a:satOff val="42620"/>
            <a:lumOff val="1107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3B0AF41-3DE7-44C4-A260-F0BF77FCE137}">
      <dsp:nvSpPr>
        <dsp:cNvPr id="0" name=""/>
        <dsp:cNvSpPr/>
      </dsp:nvSpPr>
      <dsp:spPr>
        <a:xfrm>
          <a:off x="1669198" y="1619470"/>
          <a:ext cx="898070" cy="628619"/>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nb-NO" sz="1100" kern="1200"/>
            <a:t>Oppgave 3</a:t>
          </a:r>
        </a:p>
      </dsp:txBody>
      <dsp:txXfrm>
        <a:off x="1699890" y="1650162"/>
        <a:ext cx="836686" cy="567235"/>
      </dsp:txXfrm>
    </dsp:sp>
    <dsp:sp modelId="{C0EBCF70-9D97-40C8-882D-55571B6B486D}">
      <dsp:nvSpPr>
        <dsp:cNvPr id="0" name=""/>
        <dsp:cNvSpPr/>
      </dsp:nvSpPr>
      <dsp:spPr>
        <a:xfrm>
          <a:off x="2767955" y="1690448"/>
          <a:ext cx="3895979" cy="508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nb-NO" sz="1800" kern="1200" dirty="0"/>
            <a:t>Seminar for å diskutere resultatene av oppgavene 1 og 2.</a:t>
          </a:r>
        </a:p>
        <a:p>
          <a:pPr marL="57150" lvl="1" indent="-57150" algn="l" defTabSz="355600">
            <a:lnSpc>
              <a:spcPct val="90000"/>
            </a:lnSpc>
            <a:spcBef>
              <a:spcPct val="0"/>
            </a:spcBef>
            <a:spcAft>
              <a:spcPct val="15000"/>
            </a:spcAft>
            <a:buChar char="••"/>
          </a:pPr>
          <a:endParaRPr lang="nl-BE" sz="800" kern="1200" dirty="0"/>
        </a:p>
      </dsp:txBody>
      <dsp:txXfrm>
        <a:off x="2767955" y="1690448"/>
        <a:ext cx="3895979" cy="508078"/>
      </dsp:txXfrm>
    </dsp:sp>
    <dsp:sp modelId="{E7F251BC-FB62-4AC9-A3C9-80B41AB2FB81}">
      <dsp:nvSpPr>
        <dsp:cNvPr id="0" name=""/>
        <dsp:cNvSpPr/>
      </dsp:nvSpPr>
      <dsp:spPr>
        <a:xfrm rot="5400000">
          <a:off x="2882349" y="2931105"/>
          <a:ext cx="533482" cy="607350"/>
        </a:xfrm>
        <a:prstGeom prst="bentUpArrow">
          <a:avLst>
            <a:gd name="adj1" fmla="val 32840"/>
            <a:gd name="adj2" fmla="val 25000"/>
            <a:gd name="adj3" fmla="val 35780"/>
          </a:avLst>
        </a:prstGeom>
        <a:solidFill>
          <a:schemeClr val="accent1">
            <a:tint val="50000"/>
            <a:hueOff val="-12494239"/>
            <a:satOff val="63930"/>
            <a:lumOff val="1660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189A6B6-36F1-4A27-922E-53BCD1928AA5}">
      <dsp:nvSpPr>
        <dsp:cNvPr id="0" name=""/>
        <dsp:cNvSpPr/>
      </dsp:nvSpPr>
      <dsp:spPr>
        <a:xfrm>
          <a:off x="2591023" y="2334871"/>
          <a:ext cx="898070" cy="628619"/>
        </a:xfrm>
        <a:prstGeom prst="roundRect">
          <a:avLst>
            <a:gd name="adj" fmla="val 1667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nb-NO" sz="1100" kern="1200"/>
            <a:t>Oppgave 4</a:t>
          </a:r>
        </a:p>
      </dsp:txBody>
      <dsp:txXfrm>
        <a:off x="2621715" y="2365563"/>
        <a:ext cx="836686" cy="567235"/>
      </dsp:txXfrm>
    </dsp:sp>
    <dsp:sp modelId="{6DD063D7-2DE8-4AD2-9063-1319E10ABF9B}">
      <dsp:nvSpPr>
        <dsp:cNvPr id="0" name=""/>
        <dsp:cNvSpPr/>
      </dsp:nvSpPr>
      <dsp:spPr>
        <a:xfrm>
          <a:off x="3579637" y="2455365"/>
          <a:ext cx="2895158" cy="508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nb-NO" sz="1800" kern="1200" dirty="0"/>
            <a:t>Sluttrapport, inkludert analyse og anbefalinger.</a:t>
          </a:r>
        </a:p>
        <a:p>
          <a:pPr marL="57150" lvl="1" indent="-57150" algn="l" defTabSz="400050">
            <a:lnSpc>
              <a:spcPct val="90000"/>
            </a:lnSpc>
            <a:spcBef>
              <a:spcPct val="0"/>
            </a:spcBef>
            <a:spcAft>
              <a:spcPct val="15000"/>
            </a:spcAft>
            <a:buChar char="••"/>
          </a:pPr>
          <a:endParaRPr lang="nl-BE" sz="900" kern="1200"/>
        </a:p>
      </dsp:txBody>
      <dsp:txXfrm>
        <a:off x="3579637" y="2455365"/>
        <a:ext cx="2895158" cy="508078"/>
      </dsp:txXfrm>
    </dsp:sp>
    <dsp:sp modelId="{82E11D77-409A-4E24-BEFE-10E8B8A30784}">
      <dsp:nvSpPr>
        <dsp:cNvPr id="0" name=""/>
        <dsp:cNvSpPr/>
      </dsp:nvSpPr>
      <dsp:spPr>
        <a:xfrm>
          <a:off x="3469111" y="3050184"/>
          <a:ext cx="898070" cy="628619"/>
        </a:xfrm>
        <a:prstGeom prst="roundRect">
          <a:avLst>
            <a:gd name="adj" fmla="val 1667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nb-NO" sz="1100" kern="1200"/>
            <a:t>Oppgave 5</a:t>
          </a:r>
        </a:p>
      </dsp:txBody>
      <dsp:txXfrm>
        <a:off x="3499803" y="3080876"/>
        <a:ext cx="836686" cy="567235"/>
      </dsp:txXfrm>
    </dsp:sp>
    <dsp:sp modelId="{B4A29932-086F-44B2-911B-D631AA755D09}">
      <dsp:nvSpPr>
        <dsp:cNvPr id="0" name=""/>
        <dsp:cNvSpPr/>
      </dsp:nvSpPr>
      <dsp:spPr>
        <a:xfrm>
          <a:off x="4532378" y="3157077"/>
          <a:ext cx="2555836" cy="508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nb-NO" sz="1800" kern="1200" dirty="0"/>
            <a:t>Arbeidsseminar for å formidle funnene til interessenter.</a:t>
          </a:r>
        </a:p>
      </dsp:txBody>
      <dsp:txXfrm>
        <a:off x="4532378" y="3157077"/>
        <a:ext cx="2555836" cy="50807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ED45FD-299F-4AE5-9507-6D78B7FB2CBE}">
      <dsp:nvSpPr>
        <dsp:cNvPr id="0" name=""/>
        <dsp:cNvSpPr/>
      </dsp:nvSpPr>
      <dsp:spPr>
        <a:xfrm>
          <a:off x="3341780" y="3949923"/>
          <a:ext cx="232779" cy="221778"/>
        </a:xfrm>
        <a:custGeom>
          <a:avLst/>
          <a:gdLst/>
          <a:ahLst/>
          <a:cxnLst/>
          <a:rect l="0" t="0" r="0" b="0"/>
          <a:pathLst>
            <a:path>
              <a:moveTo>
                <a:pt x="0" y="0"/>
              </a:moveTo>
              <a:lnTo>
                <a:pt x="116389" y="0"/>
              </a:lnTo>
              <a:lnTo>
                <a:pt x="116389" y="221778"/>
              </a:lnTo>
              <a:lnTo>
                <a:pt x="232779" y="221778"/>
              </a:lnTo>
            </a:path>
          </a:pathLst>
        </a:custGeom>
        <a:noFill/>
        <a:ln w="25400" cap="flat" cmpd="sng" algn="ctr">
          <a:solidFill>
            <a:schemeClr val="bg2">
              <a:lumMod val="5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
            <a:lnSpc>
              <a:spcPct val="90000"/>
            </a:lnSpc>
            <a:spcBef>
              <a:spcPct val="0"/>
            </a:spcBef>
            <a:spcAft>
              <a:spcPct val="35000"/>
            </a:spcAft>
          </a:pPr>
          <a:endParaRPr lang="nl-BE" sz="100" kern="1200"/>
        </a:p>
      </dsp:txBody>
      <dsp:txXfrm>
        <a:off x="3450132" y="4052775"/>
        <a:ext cx="16075" cy="16075"/>
      </dsp:txXfrm>
    </dsp:sp>
    <dsp:sp modelId="{5A76C6DB-50D4-4762-8690-F5A54E58E375}">
      <dsp:nvSpPr>
        <dsp:cNvPr id="0" name=""/>
        <dsp:cNvSpPr/>
      </dsp:nvSpPr>
      <dsp:spPr>
        <a:xfrm>
          <a:off x="3341780" y="3728145"/>
          <a:ext cx="232779" cy="221778"/>
        </a:xfrm>
        <a:custGeom>
          <a:avLst/>
          <a:gdLst/>
          <a:ahLst/>
          <a:cxnLst/>
          <a:rect l="0" t="0" r="0" b="0"/>
          <a:pathLst>
            <a:path>
              <a:moveTo>
                <a:pt x="0" y="221778"/>
              </a:moveTo>
              <a:lnTo>
                <a:pt x="116389" y="221778"/>
              </a:lnTo>
              <a:lnTo>
                <a:pt x="116389" y="0"/>
              </a:lnTo>
              <a:lnTo>
                <a:pt x="232779" y="0"/>
              </a:lnTo>
            </a:path>
          </a:pathLst>
        </a:custGeom>
        <a:noFill/>
        <a:ln w="25400" cap="flat" cmpd="sng" algn="ctr">
          <a:solidFill>
            <a:schemeClr val="bg2">
              <a:lumMod val="5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
            <a:lnSpc>
              <a:spcPct val="90000"/>
            </a:lnSpc>
            <a:spcBef>
              <a:spcPct val="0"/>
            </a:spcBef>
            <a:spcAft>
              <a:spcPct val="35000"/>
            </a:spcAft>
          </a:pPr>
          <a:endParaRPr lang="nl-BE" sz="100" kern="1200"/>
        </a:p>
      </dsp:txBody>
      <dsp:txXfrm>
        <a:off x="3450132" y="3830996"/>
        <a:ext cx="16075" cy="16075"/>
      </dsp:txXfrm>
    </dsp:sp>
    <dsp:sp modelId="{9EC6DA14-38F4-47A4-8E52-EFDEAEC65E96}">
      <dsp:nvSpPr>
        <dsp:cNvPr id="0" name=""/>
        <dsp:cNvSpPr/>
      </dsp:nvSpPr>
      <dsp:spPr>
        <a:xfrm>
          <a:off x="1945105" y="3063369"/>
          <a:ext cx="232779" cy="886554"/>
        </a:xfrm>
        <a:custGeom>
          <a:avLst/>
          <a:gdLst/>
          <a:ahLst/>
          <a:cxnLst/>
          <a:rect l="0" t="0" r="0" b="0"/>
          <a:pathLst>
            <a:path>
              <a:moveTo>
                <a:pt x="0" y="0"/>
              </a:moveTo>
              <a:lnTo>
                <a:pt x="116389" y="0"/>
              </a:lnTo>
              <a:lnTo>
                <a:pt x="116389" y="886554"/>
              </a:lnTo>
              <a:lnTo>
                <a:pt x="232779" y="886554"/>
              </a:lnTo>
            </a:path>
          </a:pathLst>
        </a:custGeom>
        <a:noFill/>
        <a:ln w="25400" cap="flat" cmpd="sng" algn="ctr">
          <a:solidFill>
            <a:schemeClr val="bg2">
              <a:lumMod val="5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nl-BE" sz="700" b="1" kern="1200"/>
        </a:p>
      </dsp:txBody>
      <dsp:txXfrm>
        <a:off x="2038580" y="3483731"/>
        <a:ext cx="45830" cy="45830"/>
      </dsp:txXfrm>
    </dsp:sp>
    <dsp:sp modelId="{34EE2301-DF63-401E-A678-1409E43095F7}">
      <dsp:nvSpPr>
        <dsp:cNvPr id="0" name=""/>
        <dsp:cNvSpPr/>
      </dsp:nvSpPr>
      <dsp:spPr>
        <a:xfrm>
          <a:off x="3341780" y="3062808"/>
          <a:ext cx="232779" cy="221778"/>
        </a:xfrm>
        <a:custGeom>
          <a:avLst/>
          <a:gdLst/>
          <a:ahLst/>
          <a:cxnLst/>
          <a:rect l="0" t="0" r="0" b="0"/>
          <a:pathLst>
            <a:path>
              <a:moveTo>
                <a:pt x="0" y="0"/>
              </a:moveTo>
              <a:lnTo>
                <a:pt x="116389" y="0"/>
              </a:lnTo>
              <a:lnTo>
                <a:pt x="116389" y="221778"/>
              </a:lnTo>
              <a:lnTo>
                <a:pt x="232779" y="221778"/>
              </a:lnTo>
            </a:path>
          </a:pathLst>
        </a:custGeom>
        <a:noFill/>
        <a:ln w="25400" cap="flat" cmpd="sng" algn="ctr">
          <a:solidFill>
            <a:schemeClr val="bg2">
              <a:lumMod val="5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
            <a:lnSpc>
              <a:spcPct val="90000"/>
            </a:lnSpc>
            <a:spcBef>
              <a:spcPct val="0"/>
            </a:spcBef>
            <a:spcAft>
              <a:spcPct val="35000"/>
            </a:spcAft>
          </a:pPr>
          <a:endParaRPr lang="nl-BE" sz="100" kern="1200"/>
        </a:p>
      </dsp:txBody>
      <dsp:txXfrm>
        <a:off x="3450132" y="3165660"/>
        <a:ext cx="16075" cy="16075"/>
      </dsp:txXfrm>
    </dsp:sp>
    <dsp:sp modelId="{42731AA9-A3D8-4136-B155-1A6CB6AE9DA3}">
      <dsp:nvSpPr>
        <dsp:cNvPr id="0" name=""/>
        <dsp:cNvSpPr/>
      </dsp:nvSpPr>
      <dsp:spPr>
        <a:xfrm>
          <a:off x="3341780" y="2841029"/>
          <a:ext cx="232779" cy="221778"/>
        </a:xfrm>
        <a:custGeom>
          <a:avLst/>
          <a:gdLst/>
          <a:ahLst/>
          <a:cxnLst/>
          <a:rect l="0" t="0" r="0" b="0"/>
          <a:pathLst>
            <a:path>
              <a:moveTo>
                <a:pt x="0" y="221778"/>
              </a:moveTo>
              <a:lnTo>
                <a:pt x="116389" y="221778"/>
              </a:lnTo>
              <a:lnTo>
                <a:pt x="116389" y="0"/>
              </a:lnTo>
              <a:lnTo>
                <a:pt x="232779" y="0"/>
              </a:lnTo>
            </a:path>
          </a:pathLst>
        </a:custGeom>
        <a:noFill/>
        <a:ln w="25400" cap="flat" cmpd="sng" algn="ctr">
          <a:solidFill>
            <a:schemeClr val="bg2">
              <a:lumMod val="5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
            <a:lnSpc>
              <a:spcPct val="90000"/>
            </a:lnSpc>
            <a:spcBef>
              <a:spcPct val="0"/>
            </a:spcBef>
            <a:spcAft>
              <a:spcPct val="35000"/>
            </a:spcAft>
          </a:pPr>
          <a:endParaRPr lang="nl-BE" sz="100" kern="1200"/>
        </a:p>
      </dsp:txBody>
      <dsp:txXfrm>
        <a:off x="3450132" y="2943881"/>
        <a:ext cx="16075" cy="16075"/>
      </dsp:txXfrm>
    </dsp:sp>
    <dsp:sp modelId="{DA42BEDD-E232-4D99-8768-9287A49444D1}">
      <dsp:nvSpPr>
        <dsp:cNvPr id="0" name=""/>
        <dsp:cNvSpPr/>
      </dsp:nvSpPr>
      <dsp:spPr>
        <a:xfrm>
          <a:off x="1945105" y="3017088"/>
          <a:ext cx="232779" cy="91440"/>
        </a:xfrm>
        <a:custGeom>
          <a:avLst/>
          <a:gdLst/>
          <a:ahLst/>
          <a:cxnLst/>
          <a:rect l="0" t="0" r="0" b="0"/>
          <a:pathLst>
            <a:path>
              <a:moveTo>
                <a:pt x="0" y="46280"/>
              </a:moveTo>
              <a:lnTo>
                <a:pt x="116389" y="46280"/>
              </a:lnTo>
              <a:lnTo>
                <a:pt x="116389" y="45720"/>
              </a:lnTo>
              <a:lnTo>
                <a:pt x="232779" y="45720"/>
              </a:lnTo>
            </a:path>
          </a:pathLst>
        </a:custGeom>
        <a:noFill/>
        <a:ln w="25400" cap="flat" cmpd="sng" algn="ctr">
          <a:solidFill>
            <a:schemeClr val="bg2">
              <a:lumMod val="5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nl-BE" sz="700" b="1" kern="1200"/>
        </a:p>
      </dsp:txBody>
      <dsp:txXfrm>
        <a:off x="2055675" y="3056988"/>
        <a:ext cx="11638" cy="11638"/>
      </dsp:txXfrm>
    </dsp:sp>
    <dsp:sp modelId="{F6F6EC01-B319-4BE1-B31E-A92E30F85D76}">
      <dsp:nvSpPr>
        <dsp:cNvPr id="0" name=""/>
        <dsp:cNvSpPr/>
      </dsp:nvSpPr>
      <dsp:spPr>
        <a:xfrm>
          <a:off x="3341780" y="1953914"/>
          <a:ext cx="232779" cy="443557"/>
        </a:xfrm>
        <a:custGeom>
          <a:avLst/>
          <a:gdLst/>
          <a:ahLst/>
          <a:cxnLst/>
          <a:rect l="0" t="0" r="0" b="0"/>
          <a:pathLst>
            <a:path>
              <a:moveTo>
                <a:pt x="0" y="0"/>
              </a:moveTo>
              <a:lnTo>
                <a:pt x="116389" y="0"/>
              </a:lnTo>
              <a:lnTo>
                <a:pt x="116389" y="443557"/>
              </a:lnTo>
              <a:lnTo>
                <a:pt x="232779" y="443557"/>
              </a:lnTo>
            </a:path>
          </a:pathLst>
        </a:custGeom>
        <a:noFill/>
        <a:ln w="25400" cap="flat" cmpd="sng" algn="ctr">
          <a:solidFill>
            <a:schemeClr val="bg2">
              <a:lumMod val="5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
            <a:lnSpc>
              <a:spcPct val="90000"/>
            </a:lnSpc>
            <a:spcBef>
              <a:spcPct val="0"/>
            </a:spcBef>
            <a:spcAft>
              <a:spcPct val="35000"/>
            </a:spcAft>
          </a:pPr>
          <a:endParaRPr lang="nl-BE" sz="100" kern="1200"/>
        </a:p>
      </dsp:txBody>
      <dsp:txXfrm>
        <a:off x="3445646" y="2163169"/>
        <a:ext cx="25046" cy="25046"/>
      </dsp:txXfrm>
    </dsp:sp>
    <dsp:sp modelId="{27623F40-36C9-4DDB-AFFB-FAFDE69884DE}">
      <dsp:nvSpPr>
        <dsp:cNvPr id="0" name=""/>
        <dsp:cNvSpPr/>
      </dsp:nvSpPr>
      <dsp:spPr>
        <a:xfrm>
          <a:off x="3341780" y="1908194"/>
          <a:ext cx="232779" cy="91440"/>
        </a:xfrm>
        <a:custGeom>
          <a:avLst/>
          <a:gdLst/>
          <a:ahLst/>
          <a:cxnLst/>
          <a:rect l="0" t="0" r="0" b="0"/>
          <a:pathLst>
            <a:path>
              <a:moveTo>
                <a:pt x="0" y="45720"/>
              </a:moveTo>
              <a:lnTo>
                <a:pt x="232779" y="45720"/>
              </a:lnTo>
            </a:path>
          </a:pathLst>
        </a:custGeom>
        <a:noFill/>
        <a:ln w="25400" cap="flat" cmpd="sng" algn="ctr">
          <a:solidFill>
            <a:schemeClr val="bg2">
              <a:lumMod val="5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
            <a:lnSpc>
              <a:spcPct val="90000"/>
            </a:lnSpc>
            <a:spcBef>
              <a:spcPct val="0"/>
            </a:spcBef>
            <a:spcAft>
              <a:spcPct val="35000"/>
            </a:spcAft>
          </a:pPr>
          <a:endParaRPr lang="nl-BE" sz="100" kern="1200"/>
        </a:p>
      </dsp:txBody>
      <dsp:txXfrm>
        <a:off x="3452350" y="1948094"/>
        <a:ext cx="11638" cy="11638"/>
      </dsp:txXfrm>
    </dsp:sp>
    <dsp:sp modelId="{DD3C4998-3269-4731-955B-3B910E92DDB0}">
      <dsp:nvSpPr>
        <dsp:cNvPr id="0" name=""/>
        <dsp:cNvSpPr/>
      </dsp:nvSpPr>
      <dsp:spPr>
        <a:xfrm>
          <a:off x="3341780" y="1510356"/>
          <a:ext cx="232779" cy="443557"/>
        </a:xfrm>
        <a:custGeom>
          <a:avLst/>
          <a:gdLst/>
          <a:ahLst/>
          <a:cxnLst/>
          <a:rect l="0" t="0" r="0" b="0"/>
          <a:pathLst>
            <a:path>
              <a:moveTo>
                <a:pt x="0" y="443557"/>
              </a:moveTo>
              <a:lnTo>
                <a:pt x="116389" y="443557"/>
              </a:lnTo>
              <a:lnTo>
                <a:pt x="116389" y="0"/>
              </a:lnTo>
              <a:lnTo>
                <a:pt x="232779" y="0"/>
              </a:lnTo>
            </a:path>
          </a:pathLst>
        </a:custGeom>
        <a:noFill/>
        <a:ln w="25400" cap="flat" cmpd="sng" algn="ctr">
          <a:solidFill>
            <a:schemeClr val="bg2">
              <a:lumMod val="5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
            <a:lnSpc>
              <a:spcPct val="90000"/>
            </a:lnSpc>
            <a:spcBef>
              <a:spcPct val="0"/>
            </a:spcBef>
            <a:spcAft>
              <a:spcPct val="35000"/>
            </a:spcAft>
          </a:pPr>
          <a:endParaRPr lang="nl-BE" sz="100" kern="1200"/>
        </a:p>
      </dsp:txBody>
      <dsp:txXfrm>
        <a:off x="3445646" y="1719612"/>
        <a:ext cx="25046" cy="25046"/>
      </dsp:txXfrm>
    </dsp:sp>
    <dsp:sp modelId="{23FA2308-3FDE-449B-B474-02F5DE5E44C7}">
      <dsp:nvSpPr>
        <dsp:cNvPr id="0" name=""/>
        <dsp:cNvSpPr/>
      </dsp:nvSpPr>
      <dsp:spPr>
        <a:xfrm>
          <a:off x="1945105" y="1953914"/>
          <a:ext cx="232779" cy="1109454"/>
        </a:xfrm>
        <a:custGeom>
          <a:avLst/>
          <a:gdLst/>
          <a:ahLst/>
          <a:cxnLst/>
          <a:rect l="0" t="0" r="0" b="0"/>
          <a:pathLst>
            <a:path>
              <a:moveTo>
                <a:pt x="0" y="1109454"/>
              </a:moveTo>
              <a:lnTo>
                <a:pt x="116389" y="1109454"/>
              </a:lnTo>
              <a:lnTo>
                <a:pt x="116389" y="0"/>
              </a:lnTo>
              <a:lnTo>
                <a:pt x="232779" y="0"/>
              </a:lnTo>
            </a:path>
          </a:pathLst>
        </a:custGeom>
        <a:noFill/>
        <a:ln w="25400" cap="flat" cmpd="sng" algn="ctr">
          <a:solidFill>
            <a:schemeClr val="bg2">
              <a:lumMod val="5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nl-BE" sz="700" b="1" kern="1200"/>
        </a:p>
      </dsp:txBody>
      <dsp:txXfrm>
        <a:off x="2033155" y="2480301"/>
        <a:ext cx="56680" cy="56680"/>
      </dsp:txXfrm>
    </dsp:sp>
    <dsp:sp modelId="{4C13DA0A-BA6A-40EB-88CD-A55BFF662296}">
      <dsp:nvSpPr>
        <dsp:cNvPr id="0" name=""/>
        <dsp:cNvSpPr/>
      </dsp:nvSpPr>
      <dsp:spPr>
        <a:xfrm>
          <a:off x="548431" y="1787579"/>
          <a:ext cx="232779" cy="1275789"/>
        </a:xfrm>
        <a:custGeom>
          <a:avLst/>
          <a:gdLst/>
          <a:ahLst/>
          <a:cxnLst/>
          <a:rect l="0" t="0" r="0" b="0"/>
          <a:pathLst>
            <a:path>
              <a:moveTo>
                <a:pt x="0" y="0"/>
              </a:moveTo>
              <a:lnTo>
                <a:pt x="116389" y="0"/>
              </a:lnTo>
              <a:lnTo>
                <a:pt x="116389" y="1275789"/>
              </a:lnTo>
              <a:lnTo>
                <a:pt x="232779" y="1275789"/>
              </a:lnTo>
            </a:path>
          </a:pathLst>
        </a:custGeom>
        <a:noFill/>
        <a:ln w="25400" cap="flat" cmpd="sng" algn="ctr">
          <a:solidFill>
            <a:schemeClr val="bg2">
              <a:lumMod val="5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nl-BE" sz="700" b="1" kern="1200"/>
        </a:p>
      </dsp:txBody>
      <dsp:txXfrm>
        <a:off x="632399" y="2393053"/>
        <a:ext cx="64842" cy="64842"/>
      </dsp:txXfrm>
    </dsp:sp>
    <dsp:sp modelId="{E77E92E7-A7A1-493C-8567-35237E2B362C}">
      <dsp:nvSpPr>
        <dsp:cNvPr id="0" name=""/>
        <dsp:cNvSpPr/>
      </dsp:nvSpPr>
      <dsp:spPr>
        <a:xfrm>
          <a:off x="1945105" y="623240"/>
          <a:ext cx="232779" cy="443557"/>
        </a:xfrm>
        <a:custGeom>
          <a:avLst/>
          <a:gdLst/>
          <a:ahLst/>
          <a:cxnLst/>
          <a:rect l="0" t="0" r="0" b="0"/>
          <a:pathLst>
            <a:path>
              <a:moveTo>
                <a:pt x="0" y="0"/>
              </a:moveTo>
              <a:lnTo>
                <a:pt x="116389" y="0"/>
              </a:lnTo>
              <a:lnTo>
                <a:pt x="116389" y="443557"/>
              </a:lnTo>
              <a:lnTo>
                <a:pt x="232779" y="443557"/>
              </a:lnTo>
            </a:path>
          </a:pathLst>
        </a:custGeom>
        <a:noFill/>
        <a:ln w="25400" cap="flat" cmpd="sng" algn="ctr">
          <a:solidFill>
            <a:schemeClr val="bg2">
              <a:lumMod val="5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nl-BE" sz="700" b="1" kern="1200"/>
        </a:p>
      </dsp:txBody>
      <dsp:txXfrm>
        <a:off x="2048972" y="832496"/>
        <a:ext cx="25046" cy="25046"/>
      </dsp:txXfrm>
    </dsp:sp>
    <dsp:sp modelId="{AA691932-D918-4AC6-9A4A-3B0CDFE32EDF}">
      <dsp:nvSpPr>
        <dsp:cNvPr id="0" name=""/>
        <dsp:cNvSpPr/>
      </dsp:nvSpPr>
      <dsp:spPr>
        <a:xfrm>
          <a:off x="1945105" y="577520"/>
          <a:ext cx="232779" cy="91440"/>
        </a:xfrm>
        <a:custGeom>
          <a:avLst/>
          <a:gdLst/>
          <a:ahLst/>
          <a:cxnLst/>
          <a:rect l="0" t="0" r="0" b="0"/>
          <a:pathLst>
            <a:path>
              <a:moveTo>
                <a:pt x="0" y="45720"/>
              </a:moveTo>
              <a:lnTo>
                <a:pt x="232779" y="45720"/>
              </a:lnTo>
            </a:path>
          </a:pathLst>
        </a:cu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nl-BE" sz="700" b="1" kern="1200"/>
        </a:p>
      </dsp:txBody>
      <dsp:txXfrm>
        <a:off x="2055675" y="617421"/>
        <a:ext cx="11638" cy="11638"/>
      </dsp:txXfrm>
    </dsp:sp>
    <dsp:sp modelId="{1DC2FA22-61A4-4359-B522-CABDCCCA3BB5}">
      <dsp:nvSpPr>
        <dsp:cNvPr id="0" name=""/>
        <dsp:cNvSpPr/>
      </dsp:nvSpPr>
      <dsp:spPr>
        <a:xfrm>
          <a:off x="1945105" y="179683"/>
          <a:ext cx="232779" cy="443557"/>
        </a:xfrm>
        <a:custGeom>
          <a:avLst/>
          <a:gdLst/>
          <a:ahLst/>
          <a:cxnLst/>
          <a:rect l="0" t="0" r="0" b="0"/>
          <a:pathLst>
            <a:path>
              <a:moveTo>
                <a:pt x="0" y="443557"/>
              </a:moveTo>
              <a:lnTo>
                <a:pt x="116389" y="443557"/>
              </a:lnTo>
              <a:lnTo>
                <a:pt x="116389" y="0"/>
              </a:lnTo>
              <a:lnTo>
                <a:pt x="232779" y="0"/>
              </a:lnTo>
            </a:path>
          </a:pathLst>
        </a:custGeom>
        <a:noFill/>
        <a:ln w="25400" cap="flat" cmpd="sng" algn="ctr">
          <a:solidFill>
            <a:schemeClr val="bg2">
              <a:lumMod val="5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nl-BE" sz="700" b="1" kern="1200"/>
        </a:p>
      </dsp:txBody>
      <dsp:txXfrm>
        <a:off x="2048972" y="388938"/>
        <a:ext cx="25046" cy="25046"/>
      </dsp:txXfrm>
    </dsp:sp>
    <dsp:sp modelId="{1E1409A1-1521-44D8-A87F-489BEC1F7BEA}">
      <dsp:nvSpPr>
        <dsp:cNvPr id="0" name=""/>
        <dsp:cNvSpPr/>
      </dsp:nvSpPr>
      <dsp:spPr>
        <a:xfrm>
          <a:off x="548431" y="623240"/>
          <a:ext cx="232779" cy="1164339"/>
        </a:xfrm>
        <a:custGeom>
          <a:avLst/>
          <a:gdLst/>
          <a:ahLst/>
          <a:cxnLst/>
          <a:rect l="0" t="0" r="0" b="0"/>
          <a:pathLst>
            <a:path>
              <a:moveTo>
                <a:pt x="0" y="1164339"/>
              </a:moveTo>
              <a:lnTo>
                <a:pt x="116389" y="1164339"/>
              </a:lnTo>
              <a:lnTo>
                <a:pt x="116389" y="0"/>
              </a:lnTo>
              <a:lnTo>
                <a:pt x="232779" y="0"/>
              </a:lnTo>
            </a:path>
          </a:pathLst>
        </a:custGeom>
        <a:noFill/>
        <a:ln w="25400" cap="flat" cmpd="sng" algn="ctr">
          <a:solidFill>
            <a:schemeClr val="bg2">
              <a:lumMod val="5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nl-BE" sz="700" b="1" kern="1200"/>
        </a:p>
      </dsp:txBody>
      <dsp:txXfrm>
        <a:off x="635136" y="1175725"/>
        <a:ext cx="59369" cy="59369"/>
      </dsp:txXfrm>
    </dsp:sp>
    <dsp:sp modelId="{C85E0D84-861B-4DE1-82A7-C93915F394D9}">
      <dsp:nvSpPr>
        <dsp:cNvPr id="0" name=""/>
        <dsp:cNvSpPr/>
      </dsp:nvSpPr>
      <dsp:spPr>
        <a:xfrm rot="16200000">
          <a:off x="-562797" y="1610156"/>
          <a:ext cx="1867611" cy="354846"/>
        </a:xfrm>
        <a:prstGeom prst="rect">
          <a:avLst/>
        </a:prstGeom>
        <a:solidFill>
          <a:srgbClr val="002060"/>
        </a:solidFill>
        <a:ln>
          <a:noFill/>
        </a:ln>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dsp:spPr>
      <dsp:style>
        <a:lnRef idx="0">
          <a:scrgbClr r="0" g="0" b="0"/>
        </a:lnRef>
        <a:fillRef idx="3">
          <a:scrgbClr r="0" g="0" b="0"/>
        </a:fillRef>
        <a:effectRef idx="3">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r>
            <a:rPr lang="nb-NO" sz="700" b="1" kern="1200"/>
            <a:t>Overvåkingssystemer</a:t>
          </a:r>
        </a:p>
      </dsp:txBody>
      <dsp:txXfrm>
        <a:off x="-562797" y="1610156"/>
        <a:ext cx="1867611" cy="354846"/>
      </dsp:txXfrm>
    </dsp:sp>
    <dsp:sp modelId="{C2E33F07-B5A5-4F57-BB80-89A6BEF76C90}">
      <dsp:nvSpPr>
        <dsp:cNvPr id="0" name=""/>
        <dsp:cNvSpPr/>
      </dsp:nvSpPr>
      <dsp:spPr>
        <a:xfrm>
          <a:off x="781210" y="445817"/>
          <a:ext cx="1163895" cy="354846"/>
        </a:xfrm>
        <a:prstGeom prst="rect">
          <a:avLst/>
        </a:prstGeom>
        <a:solidFill>
          <a:srgbClr val="C00000"/>
        </a:solidFill>
        <a:ln>
          <a:noFill/>
        </a:ln>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dsp:spPr>
      <dsp:style>
        <a:lnRef idx="0">
          <a:scrgbClr r="0" g="0" b="0"/>
        </a:lnRef>
        <a:fillRef idx="3">
          <a:scrgbClr r="0" g="0" b="0"/>
        </a:fillRef>
        <a:effectRef idx="3">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r>
            <a:rPr lang="nb-NO" sz="700" b="1" kern="1200"/>
            <a:t>Basert på kompensasjon</a:t>
          </a:r>
        </a:p>
      </dsp:txBody>
      <dsp:txXfrm>
        <a:off x="781210" y="445817"/>
        <a:ext cx="1163895" cy="354846"/>
      </dsp:txXfrm>
    </dsp:sp>
    <dsp:sp modelId="{1375180C-31FC-4D0C-93EA-397F835BC057}">
      <dsp:nvSpPr>
        <dsp:cNvPr id="0" name=""/>
        <dsp:cNvSpPr/>
      </dsp:nvSpPr>
      <dsp:spPr>
        <a:xfrm>
          <a:off x="2177884" y="2260"/>
          <a:ext cx="1163895" cy="354846"/>
        </a:xfrm>
        <a:prstGeom prst="rect">
          <a:avLst/>
        </a:prstGeom>
        <a:solidFill>
          <a:srgbClr val="C00000"/>
        </a:solidFill>
        <a:ln>
          <a:noFill/>
        </a:ln>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dsp:spPr>
      <dsp:style>
        <a:lnRef idx="0">
          <a:scrgbClr r="0" g="0" b="0"/>
        </a:lnRef>
        <a:fillRef idx="3">
          <a:scrgbClr r="0" g="0" b="0"/>
        </a:fillRef>
        <a:effectRef idx="3">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r>
            <a:rPr lang="nb-NO" sz="700" b="1" kern="1200"/>
            <a:t>Lukket liste</a:t>
          </a:r>
        </a:p>
      </dsp:txBody>
      <dsp:txXfrm>
        <a:off x="2177884" y="2260"/>
        <a:ext cx="1163895" cy="354846"/>
      </dsp:txXfrm>
    </dsp:sp>
    <dsp:sp modelId="{7744ECA4-78A4-4187-B7F3-4B1A070A3459}">
      <dsp:nvSpPr>
        <dsp:cNvPr id="0" name=""/>
        <dsp:cNvSpPr/>
      </dsp:nvSpPr>
      <dsp:spPr>
        <a:xfrm>
          <a:off x="2177884" y="445817"/>
          <a:ext cx="1163895" cy="354846"/>
        </a:xfrm>
        <a:prstGeom prst="rect">
          <a:avLst/>
        </a:prstGeom>
        <a:solidFill>
          <a:srgbClr val="D95D5D"/>
        </a:solidFill>
        <a:ln>
          <a:noFill/>
        </a:ln>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dsp:spPr>
      <dsp:style>
        <a:lnRef idx="0">
          <a:scrgbClr r="0" g="0" b="0"/>
        </a:lnRef>
        <a:fillRef idx="3">
          <a:scrgbClr r="0" g="0" b="0"/>
        </a:fillRef>
        <a:effectRef idx="3">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r>
            <a:rPr lang="nb-NO" sz="700" b="1" kern="1200"/>
            <a:t>Åpen liste</a:t>
          </a:r>
        </a:p>
      </dsp:txBody>
      <dsp:txXfrm>
        <a:off x="2177884" y="445817"/>
        <a:ext cx="1163895" cy="354846"/>
      </dsp:txXfrm>
    </dsp:sp>
    <dsp:sp modelId="{BC51138C-F367-441F-9219-9CE4CF1BA06D}">
      <dsp:nvSpPr>
        <dsp:cNvPr id="0" name=""/>
        <dsp:cNvSpPr/>
      </dsp:nvSpPr>
      <dsp:spPr>
        <a:xfrm>
          <a:off x="2177884" y="889375"/>
          <a:ext cx="1163895" cy="354846"/>
        </a:xfrm>
        <a:prstGeom prst="rect">
          <a:avLst/>
        </a:prstGeom>
        <a:solidFill>
          <a:srgbClr val="ECA49E"/>
        </a:solidFill>
        <a:ln>
          <a:noFill/>
        </a:ln>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dsp:spPr>
      <dsp:style>
        <a:lnRef idx="0">
          <a:scrgbClr r="0" g="0" b="0"/>
        </a:lnRef>
        <a:fillRef idx="3">
          <a:scrgbClr r="0" g="0" b="0"/>
        </a:fillRef>
        <a:effectRef idx="3">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r>
            <a:rPr lang="nb-NO" sz="700" b="1" kern="1200"/>
            <a:t>Ingen liste</a:t>
          </a:r>
        </a:p>
      </dsp:txBody>
      <dsp:txXfrm>
        <a:off x="2177884" y="889375"/>
        <a:ext cx="1163895" cy="354846"/>
      </dsp:txXfrm>
    </dsp:sp>
    <dsp:sp modelId="{5D623A20-066A-41F0-AF90-6E7EAEA5B2D0}">
      <dsp:nvSpPr>
        <dsp:cNvPr id="0" name=""/>
        <dsp:cNvSpPr/>
      </dsp:nvSpPr>
      <dsp:spPr>
        <a:xfrm>
          <a:off x="781210" y="2885946"/>
          <a:ext cx="1163895" cy="354846"/>
        </a:xfrm>
        <a:prstGeom prst="rect">
          <a:avLst/>
        </a:prstGeom>
        <a:solidFill>
          <a:srgbClr val="FF9933"/>
        </a:solidFill>
        <a:ln>
          <a:noFill/>
        </a:ln>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dsp:spPr>
      <dsp:style>
        <a:lnRef idx="0">
          <a:scrgbClr r="0" g="0" b="0"/>
        </a:lnRef>
        <a:fillRef idx="3">
          <a:scrgbClr r="0" g="0" b="0"/>
        </a:fillRef>
        <a:effectRef idx="3">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r>
            <a:rPr lang="nb-NO" sz="700" b="1" kern="1200"/>
            <a:t>Ikke basert på kompensasjon </a:t>
          </a:r>
        </a:p>
      </dsp:txBody>
      <dsp:txXfrm>
        <a:off x="781210" y="2885946"/>
        <a:ext cx="1163895" cy="354846"/>
      </dsp:txXfrm>
    </dsp:sp>
    <dsp:sp modelId="{7FC84D85-3A40-4495-917E-D89083A293AD}">
      <dsp:nvSpPr>
        <dsp:cNvPr id="0" name=""/>
        <dsp:cNvSpPr/>
      </dsp:nvSpPr>
      <dsp:spPr>
        <a:xfrm>
          <a:off x="2177884" y="1776491"/>
          <a:ext cx="1163895" cy="354846"/>
        </a:xfrm>
        <a:prstGeom prst="rect">
          <a:avLst/>
        </a:prstGeom>
        <a:solidFill>
          <a:srgbClr val="CC6600"/>
        </a:solidFill>
        <a:ln>
          <a:noFill/>
        </a:ln>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dsp:spPr>
      <dsp:style>
        <a:lnRef idx="0">
          <a:scrgbClr r="0" g="0" b="0"/>
        </a:lnRef>
        <a:fillRef idx="3">
          <a:scrgbClr r="0" g="0" b="0"/>
        </a:fillRef>
        <a:effectRef idx="3">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r>
            <a:rPr lang="nb-NO" sz="700" b="1" kern="1200" dirty="0"/>
            <a:t>Systemer primært utformet for datainnsamling og statistikk</a:t>
          </a:r>
        </a:p>
      </dsp:txBody>
      <dsp:txXfrm>
        <a:off x="2177884" y="1776491"/>
        <a:ext cx="1163895" cy="354846"/>
      </dsp:txXfrm>
    </dsp:sp>
    <dsp:sp modelId="{A2B429DC-5236-4B03-B6CF-FDC2F439FAB8}">
      <dsp:nvSpPr>
        <dsp:cNvPr id="0" name=""/>
        <dsp:cNvSpPr/>
      </dsp:nvSpPr>
      <dsp:spPr>
        <a:xfrm>
          <a:off x="3574559" y="1332933"/>
          <a:ext cx="1163895" cy="354846"/>
        </a:xfrm>
        <a:prstGeom prst="rect">
          <a:avLst/>
        </a:prstGeom>
        <a:solidFill>
          <a:srgbClr val="993300"/>
        </a:solidFill>
        <a:ln>
          <a:noFill/>
        </a:ln>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dsp:spPr>
      <dsp:style>
        <a:lnRef idx="0">
          <a:scrgbClr r="0" g="0" b="0"/>
        </a:lnRef>
        <a:fillRef idx="3">
          <a:scrgbClr r="0" g="0" b="0"/>
        </a:fillRef>
        <a:effectRef idx="3">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r>
            <a:rPr lang="nb-NO" sz="700" b="1" kern="1200" dirty="0"/>
            <a:t>Alle arbeidsrelaterte sykdommer</a:t>
          </a:r>
        </a:p>
      </dsp:txBody>
      <dsp:txXfrm>
        <a:off x="3574559" y="1332933"/>
        <a:ext cx="1163895" cy="354846"/>
      </dsp:txXfrm>
    </dsp:sp>
    <dsp:sp modelId="{374F3425-47D6-4FA6-AA91-212D26EC7533}">
      <dsp:nvSpPr>
        <dsp:cNvPr id="0" name=""/>
        <dsp:cNvSpPr/>
      </dsp:nvSpPr>
      <dsp:spPr>
        <a:xfrm>
          <a:off x="3574559" y="1776491"/>
          <a:ext cx="1163895" cy="354846"/>
        </a:xfrm>
        <a:prstGeom prst="rect">
          <a:avLst/>
        </a:prstGeom>
        <a:solidFill>
          <a:srgbClr val="CC6600"/>
        </a:solidFill>
        <a:ln>
          <a:noFill/>
        </a:ln>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dsp:spPr>
      <dsp:style>
        <a:lnRef idx="0">
          <a:scrgbClr r="0" g="0" b="0"/>
        </a:lnRef>
        <a:fillRef idx="3">
          <a:scrgbClr r="0" g="0" b="0"/>
        </a:fillRef>
        <a:effectRef idx="3">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r>
            <a:rPr lang="nb-NO" sz="700" b="1" kern="1200" dirty="0"/>
            <a:t>Spesifikk gruppe av arbeidsrelaterte sykdommer</a:t>
          </a:r>
        </a:p>
      </dsp:txBody>
      <dsp:txXfrm>
        <a:off x="3574559" y="1776491"/>
        <a:ext cx="1163895" cy="354846"/>
      </dsp:txXfrm>
    </dsp:sp>
    <dsp:sp modelId="{EDB1029C-2756-4539-BB66-832627AECD49}">
      <dsp:nvSpPr>
        <dsp:cNvPr id="0" name=""/>
        <dsp:cNvSpPr/>
      </dsp:nvSpPr>
      <dsp:spPr>
        <a:xfrm>
          <a:off x="3574559" y="2220048"/>
          <a:ext cx="1163895" cy="354846"/>
        </a:xfrm>
        <a:prstGeom prst="rect">
          <a:avLst/>
        </a:prstGeom>
        <a:solidFill>
          <a:srgbClr val="FF9966"/>
        </a:solidFill>
        <a:ln>
          <a:noFill/>
        </a:ln>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dsp:spPr>
      <dsp:style>
        <a:lnRef idx="0">
          <a:scrgbClr r="0" g="0" b="0"/>
        </a:lnRef>
        <a:fillRef idx="3">
          <a:scrgbClr r="0" g="0" b="0"/>
        </a:fillRef>
        <a:effectRef idx="3">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r>
            <a:rPr lang="nb-NO" sz="700" b="1" kern="1200" dirty="0"/>
            <a:t>Arbeidsrelaterte sykdommer, ulykker og personskader </a:t>
          </a:r>
        </a:p>
      </dsp:txBody>
      <dsp:txXfrm>
        <a:off x="3574559" y="2220048"/>
        <a:ext cx="1163895" cy="354846"/>
      </dsp:txXfrm>
    </dsp:sp>
    <dsp:sp modelId="{32FA724F-E6BF-4730-B7DE-CDAD46F969AE}">
      <dsp:nvSpPr>
        <dsp:cNvPr id="0" name=""/>
        <dsp:cNvSpPr/>
      </dsp:nvSpPr>
      <dsp:spPr>
        <a:xfrm>
          <a:off x="2177884" y="2885385"/>
          <a:ext cx="1163895" cy="354846"/>
        </a:xfrm>
        <a:prstGeom prst="rect">
          <a:avLst/>
        </a:prstGeom>
        <a:solidFill>
          <a:srgbClr val="35AD90"/>
        </a:solidFill>
        <a:ln>
          <a:noFill/>
        </a:ln>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dsp:spPr>
      <dsp:style>
        <a:lnRef idx="0">
          <a:scrgbClr r="0" g="0" b="0"/>
        </a:lnRef>
        <a:fillRef idx="3">
          <a:scrgbClr r="0" g="0" b="0"/>
        </a:fillRef>
        <a:effectRef idx="3">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r>
            <a:rPr lang="nb-NO" sz="700" b="1" kern="1200"/>
            <a:t>Overvåkingssystemer</a:t>
          </a:r>
        </a:p>
      </dsp:txBody>
      <dsp:txXfrm>
        <a:off x="2177884" y="2885385"/>
        <a:ext cx="1163895" cy="354846"/>
      </dsp:txXfrm>
    </dsp:sp>
    <dsp:sp modelId="{32892CA0-AFB5-4AC3-A4A1-E9E940F3DA0E}">
      <dsp:nvSpPr>
        <dsp:cNvPr id="0" name=""/>
        <dsp:cNvSpPr/>
      </dsp:nvSpPr>
      <dsp:spPr>
        <a:xfrm>
          <a:off x="3574559" y="2663606"/>
          <a:ext cx="1163895" cy="354846"/>
        </a:xfrm>
        <a:prstGeom prst="rect">
          <a:avLst/>
        </a:prstGeom>
        <a:solidFill>
          <a:srgbClr val="237360"/>
        </a:solidFill>
        <a:ln>
          <a:noFill/>
        </a:ln>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dsp:spPr>
      <dsp:style>
        <a:lnRef idx="0">
          <a:scrgbClr r="0" g="0" b="0"/>
        </a:lnRef>
        <a:fillRef idx="3">
          <a:scrgbClr r="0" g="0" b="0"/>
        </a:fillRef>
        <a:effectRef idx="3">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r>
            <a:rPr lang="nb-NO" sz="700" b="1" kern="1200"/>
            <a:t>Alle arbeidsrelaterte sykdommer</a:t>
          </a:r>
        </a:p>
      </dsp:txBody>
      <dsp:txXfrm>
        <a:off x="3574559" y="2663606"/>
        <a:ext cx="1163895" cy="354846"/>
      </dsp:txXfrm>
    </dsp:sp>
    <dsp:sp modelId="{E3E3AC15-306A-4F6B-B1E8-3A5DCD7AC2CC}">
      <dsp:nvSpPr>
        <dsp:cNvPr id="0" name=""/>
        <dsp:cNvSpPr/>
      </dsp:nvSpPr>
      <dsp:spPr>
        <a:xfrm>
          <a:off x="3574559" y="3107164"/>
          <a:ext cx="1163895" cy="354846"/>
        </a:xfrm>
        <a:prstGeom prst="rect">
          <a:avLst/>
        </a:prstGeom>
        <a:solidFill>
          <a:srgbClr val="35AD90"/>
        </a:solidFill>
        <a:ln>
          <a:noFill/>
        </a:ln>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dsp:spPr>
      <dsp:style>
        <a:lnRef idx="0">
          <a:scrgbClr r="0" g="0" b="0"/>
        </a:lnRef>
        <a:fillRef idx="3">
          <a:scrgbClr r="0" g="0" b="0"/>
        </a:fillRef>
        <a:effectRef idx="3">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r>
            <a:rPr lang="nb-NO" sz="700" b="1" kern="1200"/>
            <a:t>Spesifikk gruppe av arbeidsrelaterte sykdommer</a:t>
          </a:r>
        </a:p>
      </dsp:txBody>
      <dsp:txXfrm>
        <a:off x="3574559" y="3107164"/>
        <a:ext cx="1163895" cy="354846"/>
      </dsp:txXfrm>
    </dsp:sp>
    <dsp:sp modelId="{DE76A9CC-13DA-4B72-B528-F284F3C43444}">
      <dsp:nvSpPr>
        <dsp:cNvPr id="0" name=""/>
        <dsp:cNvSpPr/>
      </dsp:nvSpPr>
      <dsp:spPr>
        <a:xfrm>
          <a:off x="2177884" y="3772500"/>
          <a:ext cx="1163895" cy="354846"/>
        </a:xfrm>
        <a:prstGeom prst="rect">
          <a:avLst/>
        </a:prstGeom>
        <a:solidFill>
          <a:schemeClr val="accent1">
            <a:lumMod val="75000"/>
          </a:schemeClr>
        </a:solidFill>
        <a:ln>
          <a:noFill/>
        </a:ln>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dsp:spPr>
      <dsp:style>
        <a:lnRef idx="0">
          <a:scrgbClr r="0" g="0" b="0"/>
        </a:lnRef>
        <a:fillRef idx="3">
          <a:scrgbClr r="0" g="0" b="0"/>
        </a:fillRef>
        <a:effectRef idx="3">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r>
            <a:rPr lang="nb-NO" sz="700" b="1" kern="1200" dirty="0"/>
            <a:t>Folkehelsesystemer rettet mot arbeidstakere og ikke-arbeidstakere</a:t>
          </a:r>
        </a:p>
      </dsp:txBody>
      <dsp:txXfrm>
        <a:off x="2177884" y="3772500"/>
        <a:ext cx="1163895" cy="354846"/>
      </dsp:txXfrm>
    </dsp:sp>
    <dsp:sp modelId="{BF0A9B17-D5EE-4567-B2B6-5B9BDE6422A9}">
      <dsp:nvSpPr>
        <dsp:cNvPr id="0" name=""/>
        <dsp:cNvSpPr/>
      </dsp:nvSpPr>
      <dsp:spPr>
        <a:xfrm>
          <a:off x="3574559" y="3550721"/>
          <a:ext cx="1163895" cy="354846"/>
        </a:xfrm>
        <a:prstGeom prst="rect">
          <a:avLst/>
        </a:prstGeom>
        <a:solidFill>
          <a:schemeClr val="accent1">
            <a:lumMod val="50000"/>
          </a:schemeClr>
        </a:solidFill>
        <a:ln>
          <a:noFill/>
        </a:ln>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dsp:spPr>
      <dsp:style>
        <a:lnRef idx="0">
          <a:scrgbClr r="0" g="0" b="0"/>
        </a:lnRef>
        <a:fillRef idx="3">
          <a:scrgbClr r="0" g="0" b="0"/>
        </a:fillRef>
        <a:effectRef idx="3">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r>
            <a:rPr lang="nb-NO" sz="700" b="1" kern="1200"/>
            <a:t>Alle arbeidsrelaterte sykdommer</a:t>
          </a:r>
        </a:p>
      </dsp:txBody>
      <dsp:txXfrm>
        <a:off x="3574559" y="3550721"/>
        <a:ext cx="1163895" cy="354846"/>
      </dsp:txXfrm>
    </dsp:sp>
    <dsp:sp modelId="{2CBB1BA8-F990-404B-A158-82ECAC183CDD}">
      <dsp:nvSpPr>
        <dsp:cNvPr id="0" name=""/>
        <dsp:cNvSpPr/>
      </dsp:nvSpPr>
      <dsp:spPr>
        <a:xfrm>
          <a:off x="3574559" y="3994279"/>
          <a:ext cx="1163895" cy="354846"/>
        </a:xfrm>
        <a:prstGeom prst="rect">
          <a:avLst/>
        </a:prstGeom>
        <a:solidFill>
          <a:schemeClr val="accent1">
            <a:lumMod val="75000"/>
          </a:schemeClr>
        </a:solidFill>
        <a:ln>
          <a:noFill/>
        </a:ln>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dsp:spPr>
      <dsp:style>
        <a:lnRef idx="0">
          <a:scrgbClr r="0" g="0" b="0"/>
        </a:lnRef>
        <a:fillRef idx="3">
          <a:scrgbClr r="0" g="0" b="0"/>
        </a:fillRef>
        <a:effectRef idx="3">
          <a:scrgbClr r="0" g="0" b="0"/>
        </a:effectRef>
        <a:fontRef idx="minor">
          <a:schemeClr val="lt1"/>
        </a:fontRef>
      </dsp:style>
      <dsp:txBody>
        <a:bodyPr spcFirstLastPara="0" vert="horz" wrap="square" lIns="4445" tIns="4445" rIns="4445" bIns="4445" numCol="1" spcCol="1270" anchor="ctr" anchorCtr="0">
          <a:noAutofit/>
        </a:bodyPr>
        <a:lstStyle/>
        <a:p>
          <a:pPr lvl="0" algn="ctr" defTabSz="311150">
            <a:lnSpc>
              <a:spcPct val="90000"/>
            </a:lnSpc>
            <a:spcBef>
              <a:spcPct val="0"/>
            </a:spcBef>
            <a:spcAft>
              <a:spcPct val="35000"/>
            </a:spcAft>
          </a:pPr>
          <a:r>
            <a:rPr lang="nb-NO" sz="700" b="1" kern="1200"/>
            <a:t>Spesifikk gruppe av arbeidsrelaterte sykdommer</a:t>
          </a:r>
        </a:p>
      </dsp:txBody>
      <dsp:txXfrm>
        <a:off x="3574559" y="3994279"/>
        <a:ext cx="1163895" cy="354846"/>
      </dsp:txXfrm>
    </dsp:sp>
  </dsp:spTree>
</dsp:drawing>
</file>

<file path=ppt/diagrams/layout1.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0.72108</cdr:x>
      <cdr:y>0.18591</cdr:y>
    </cdr:from>
    <cdr:to>
      <cdr:x>0.9372</cdr:x>
      <cdr:y>0.81242</cdr:y>
    </cdr:to>
    <cdr:sp macro="" textlink="">
      <cdr:nvSpPr>
        <cdr:cNvPr id="2" name="Rectangle 1">
          <a:extLst xmlns:a="http://schemas.openxmlformats.org/drawingml/2006/main">
            <a:ext uri="{FF2B5EF4-FFF2-40B4-BE49-F238E27FC236}">
              <a16:creationId xmlns:a16="http://schemas.microsoft.com/office/drawing/2014/main" id="{A86A0D36-263D-477C-9163-BE469185625F}"/>
            </a:ext>
          </a:extLst>
        </cdr:cNvPr>
        <cdr:cNvSpPr/>
      </cdr:nvSpPr>
      <cdr:spPr>
        <a:xfrm xmlns:a="http://schemas.openxmlformats.org/drawingml/2006/main">
          <a:off x="4237941" y="699542"/>
          <a:ext cx="1270163" cy="2357377"/>
        </a:xfrm>
        <a:prstGeom xmlns:a="http://schemas.openxmlformats.org/drawingml/2006/main" prst="rect">
          <a:avLst/>
        </a:prstGeom>
        <a:solidFill xmlns:a="http://schemas.openxmlformats.org/drawingml/2006/main">
          <a:schemeClr val="bg1"/>
        </a:solidFill>
      </cdr:spPr>
      <cdr:txBody>
        <a:bodyPr xmlns:a="http://schemas.openxmlformats.org/drawingml/2006/main" wrap="square">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nSpc>
              <a:spcPct val="107000"/>
            </a:lnSpc>
            <a:spcAft>
              <a:spcPts val="400"/>
            </a:spcAft>
          </a:pPr>
          <a:r>
            <a:rPr lang="nb-NO" sz="1100" dirty="0">
              <a:solidFill>
                <a:schemeClr val="tx1">
                  <a:lumMod val="65000"/>
                  <a:lumOff val="35000"/>
                </a:schemeClr>
              </a:solidFill>
              <a:latin typeface="Calibri" panose="020F0502020204030204" pitchFamily="34" charset="0"/>
              <a:ea typeface="Calibri" panose="020F0502020204030204" pitchFamily="34" charset="0"/>
              <a:cs typeface="Times New Roman" panose="02020603050405020304" pitchFamily="18" charset="0"/>
            </a:rPr>
            <a:t>Veiing</a:t>
          </a:r>
        </a:p>
        <a:p xmlns:a="http://schemas.openxmlformats.org/drawingml/2006/main">
          <a:pPr>
            <a:lnSpc>
              <a:spcPct val="107000"/>
            </a:lnSpc>
            <a:spcAft>
              <a:spcPts val="400"/>
            </a:spcAft>
          </a:pPr>
          <a:r>
            <a:rPr lang="nb-NO" sz="1100" dirty="0">
              <a:solidFill>
                <a:schemeClr val="tx1">
                  <a:lumMod val="65000"/>
                  <a:lumOff val="35000"/>
                </a:schemeClr>
              </a:solidFill>
              <a:latin typeface="Calibri" panose="020F0502020204030204" pitchFamily="34" charset="0"/>
              <a:ea typeface="Calibri" panose="020F0502020204030204" pitchFamily="34" charset="0"/>
              <a:cs typeface="Times New Roman" panose="02020603050405020304" pitchFamily="18" charset="0"/>
            </a:rPr>
            <a:t>Syntese</a:t>
          </a:r>
        </a:p>
        <a:p xmlns:a="http://schemas.openxmlformats.org/drawingml/2006/main">
          <a:pPr>
            <a:lnSpc>
              <a:spcPct val="107000"/>
            </a:lnSpc>
            <a:spcAft>
              <a:spcPts val="400"/>
            </a:spcAft>
          </a:pPr>
          <a:r>
            <a:rPr lang="nb-NO" sz="1100" dirty="0">
              <a:solidFill>
                <a:schemeClr val="tx1">
                  <a:lumMod val="65000"/>
                  <a:lumOff val="35000"/>
                </a:schemeClr>
              </a:solidFill>
              <a:latin typeface="Calibri" panose="020F0502020204030204" pitchFamily="34" charset="0"/>
              <a:ea typeface="Calibri" panose="020F0502020204030204" pitchFamily="34" charset="0"/>
              <a:cs typeface="Times New Roman" panose="02020603050405020304" pitchFamily="18" charset="0"/>
            </a:rPr>
            <a:t>Funksjon</a:t>
          </a:r>
        </a:p>
        <a:p xmlns:a="http://schemas.openxmlformats.org/drawingml/2006/main">
          <a:pPr>
            <a:lnSpc>
              <a:spcPct val="107000"/>
            </a:lnSpc>
            <a:spcAft>
              <a:spcPts val="400"/>
            </a:spcAft>
          </a:pPr>
          <a:r>
            <a:rPr lang="nb-NO" sz="1100" dirty="0">
              <a:solidFill>
                <a:schemeClr val="tx1">
                  <a:lumMod val="65000"/>
                  <a:lumOff val="35000"/>
                </a:schemeClr>
              </a:solidFill>
              <a:latin typeface="Calibri" panose="020F0502020204030204" pitchFamily="34" charset="0"/>
              <a:ea typeface="Calibri" panose="020F0502020204030204" pitchFamily="34" charset="0"/>
              <a:cs typeface="Times New Roman" panose="02020603050405020304" pitchFamily="18" charset="0"/>
            </a:rPr>
            <a:t>Overføring</a:t>
          </a:r>
        </a:p>
        <a:p xmlns:a="http://schemas.openxmlformats.org/drawingml/2006/main">
          <a:pPr>
            <a:lnSpc>
              <a:spcPct val="107000"/>
            </a:lnSpc>
            <a:spcAft>
              <a:spcPts val="400"/>
            </a:spcAft>
          </a:pPr>
          <a:r>
            <a:rPr lang="nb-NO" sz="1100" dirty="0">
              <a:solidFill>
                <a:schemeClr val="tx1">
                  <a:lumMod val="65000"/>
                  <a:lumOff val="35000"/>
                </a:schemeClr>
              </a:solidFill>
              <a:latin typeface="Calibri" panose="020F0502020204030204" pitchFamily="34" charset="0"/>
              <a:ea typeface="Calibri" panose="020F0502020204030204" pitchFamily="34" charset="0"/>
              <a:cs typeface="Times New Roman" panose="02020603050405020304" pitchFamily="18" charset="0"/>
            </a:rPr>
            <a:t>Prøvetaking</a:t>
          </a:r>
        </a:p>
        <a:p xmlns:a="http://schemas.openxmlformats.org/drawingml/2006/main">
          <a:pPr>
            <a:lnSpc>
              <a:spcPct val="107000"/>
            </a:lnSpc>
            <a:spcAft>
              <a:spcPts val="400"/>
            </a:spcAft>
          </a:pPr>
          <a:r>
            <a:rPr lang="nb-NO" sz="1100" dirty="0">
              <a:solidFill>
                <a:schemeClr val="tx1">
                  <a:lumMod val="65000"/>
                  <a:lumOff val="35000"/>
                </a:schemeClr>
              </a:solidFill>
              <a:latin typeface="Calibri" panose="020F0502020204030204" pitchFamily="34" charset="0"/>
              <a:ea typeface="Calibri" panose="020F0502020204030204" pitchFamily="34" charset="0"/>
              <a:cs typeface="Times New Roman" panose="02020603050405020304" pitchFamily="18" charset="0"/>
            </a:rPr>
            <a:t>Analyse</a:t>
          </a:r>
        </a:p>
        <a:p xmlns:a="http://schemas.openxmlformats.org/drawingml/2006/main">
          <a:pPr>
            <a:lnSpc>
              <a:spcPct val="107000"/>
            </a:lnSpc>
            <a:spcAft>
              <a:spcPts val="400"/>
            </a:spcAft>
          </a:pPr>
          <a:r>
            <a:rPr lang="nb-NO" sz="1100" dirty="0">
              <a:solidFill>
                <a:schemeClr val="tx1">
                  <a:lumMod val="65000"/>
                  <a:lumOff val="35000"/>
                </a:schemeClr>
              </a:solidFill>
              <a:latin typeface="Calibri" panose="020F0502020204030204" pitchFamily="34" charset="0"/>
              <a:ea typeface="Calibri" panose="020F0502020204030204" pitchFamily="34" charset="0"/>
              <a:cs typeface="Times New Roman" panose="02020603050405020304" pitchFamily="18" charset="0"/>
            </a:rPr>
            <a:t>Skjæring</a:t>
          </a:r>
        </a:p>
        <a:p xmlns:a="http://schemas.openxmlformats.org/drawingml/2006/main">
          <a:pPr>
            <a:lnSpc>
              <a:spcPct val="107000"/>
            </a:lnSpc>
            <a:spcAft>
              <a:spcPts val="400"/>
            </a:spcAft>
          </a:pPr>
          <a:r>
            <a:rPr lang="nb-NO" sz="1100" dirty="0">
              <a:solidFill>
                <a:schemeClr val="tx1">
                  <a:lumMod val="65000"/>
                  <a:lumOff val="35000"/>
                </a:schemeClr>
              </a:solidFill>
              <a:latin typeface="Calibri" panose="020F0502020204030204" pitchFamily="34" charset="0"/>
              <a:ea typeface="Calibri" panose="020F0502020204030204" pitchFamily="34" charset="0"/>
              <a:cs typeface="Times New Roman" panose="02020603050405020304" pitchFamily="18" charset="0"/>
            </a:rPr>
            <a:t>Fylling</a:t>
          </a:r>
        </a:p>
        <a:p xmlns:a="http://schemas.openxmlformats.org/drawingml/2006/main">
          <a:pPr>
            <a:lnSpc>
              <a:spcPct val="107000"/>
            </a:lnSpc>
            <a:spcAft>
              <a:spcPts val="400"/>
            </a:spcAft>
          </a:pPr>
          <a:r>
            <a:rPr lang="nb-NO" sz="1100" dirty="0">
              <a:solidFill>
                <a:schemeClr val="tx1">
                  <a:lumMod val="65000"/>
                  <a:lumOff val="35000"/>
                </a:schemeClr>
              </a:solidFill>
              <a:latin typeface="Calibri" panose="020F0502020204030204" pitchFamily="34" charset="0"/>
              <a:ea typeface="Calibri" panose="020F0502020204030204" pitchFamily="34" charset="0"/>
              <a:cs typeface="Times New Roman" panose="02020603050405020304" pitchFamily="18" charset="0"/>
            </a:rPr>
            <a:t>Filmproduksjon</a:t>
          </a:r>
        </a:p>
        <a:p xmlns:a="http://schemas.openxmlformats.org/drawingml/2006/main">
          <a:pPr>
            <a:lnSpc>
              <a:spcPct val="107000"/>
            </a:lnSpc>
            <a:spcAft>
              <a:spcPts val="400"/>
            </a:spcAft>
          </a:pPr>
          <a:r>
            <a:rPr lang="nb-NO" sz="1100" dirty="0">
              <a:solidFill>
                <a:schemeClr val="tx1">
                  <a:lumMod val="65000"/>
                  <a:lumOff val="35000"/>
                </a:schemeClr>
              </a:solidFill>
              <a:latin typeface="Calibri" panose="020F0502020204030204" pitchFamily="34" charset="0"/>
              <a:ea typeface="Calibri" panose="020F0502020204030204" pitchFamily="34" charset="0"/>
              <a:cs typeface="Times New Roman" panose="02020603050405020304" pitchFamily="18" charset="0"/>
            </a:rPr>
            <a:t>Frysetørke</a:t>
          </a:r>
        </a:p>
      </cdr:txBody>
    </cdr:sp>
  </cdr:relSizeAnchor>
</c:userShapes>
</file>

<file path=ppt/drawings/drawing2.xml><?xml version="1.0" encoding="utf-8"?>
<c:userShapes xmlns:c="http://schemas.openxmlformats.org/drawingml/2006/chart">
  <cdr:relSizeAnchor xmlns:cdr="http://schemas.openxmlformats.org/drawingml/2006/chartDrawing">
    <cdr:from>
      <cdr:x>0.76133</cdr:x>
      <cdr:y>0.29178</cdr:y>
    </cdr:from>
    <cdr:to>
      <cdr:x>0.98229</cdr:x>
      <cdr:y>0.85722</cdr:y>
    </cdr:to>
    <cdr:sp macro="" textlink="">
      <cdr:nvSpPr>
        <cdr:cNvPr id="2" name="Rectangle 1">
          <a:extLst xmlns:a="http://schemas.openxmlformats.org/drawingml/2006/main">
            <a:ext uri="{FF2B5EF4-FFF2-40B4-BE49-F238E27FC236}">
              <a16:creationId xmlns:a16="http://schemas.microsoft.com/office/drawing/2014/main" id="{D62121D3-96CC-4C6A-B3E8-0F1D0301F112}"/>
            </a:ext>
          </a:extLst>
        </cdr:cNvPr>
        <cdr:cNvSpPr/>
      </cdr:nvSpPr>
      <cdr:spPr>
        <a:xfrm xmlns:a="http://schemas.openxmlformats.org/drawingml/2006/main">
          <a:off x="3096344" y="588299"/>
          <a:ext cx="898646" cy="1140056"/>
        </a:xfrm>
        <a:prstGeom xmlns:a="http://schemas.openxmlformats.org/drawingml/2006/main" prst="rect">
          <a:avLst/>
        </a:prstGeom>
        <a:solidFill xmlns:a="http://schemas.openxmlformats.org/drawingml/2006/main">
          <a:schemeClr val="bg1"/>
        </a:solidFill>
      </cdr:spPr>
      <cdr:txBody>
        <a:bodyPr xmlns:a="http://schemas.openxmlformats.org/drawingml/2006/main" wrap="square">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nSpc>
              <a:spcPct val="107000"/>
            </a:lnSpc>
            <a:spcAft>
              <a:spcPts val="1000"/>
            </a:spcAft>
          </a:pPr>
          <a:r>
            <a:rPr lang="nb-NO" sz="650">
              <a:solidFill>
                <a:schemeClr val="tx1">
                  <a:lumMod val="65000"/>
                  <a:lumOff val="35000"/>
                </a:schemeClr>
              </a:solidFill>
              <a:latin typeface="Calibri" panose="020F0502020204030204" pitchFamily="34" charset="0"/>
              <a:ea typeface="Calibri" panose="020F0502020204030204" pitchFamily="34" charset="0"/>
              <a:cs typeface="Times New Roman" panose="02020603050405020304" pitchFamily="18" charset="0"/>
            </a:rPr>
            <a:t>Ikke gyldig</a:t>
          </a:r>
        </a:p>
        <a:p xmlns:a="http://schemas.openxmlformats.org/drawingml/2006/main">
          <a:pPr>
            <a:lnSpc>
              <a:spcPct val="107000"/>
            </a:lnSpc>
            <a:spcAft>
              <a:spcPts val="1000"/>
            </a:spcAft>
          </a:pPr>
          <a:r>
            <a:rPr lang="nb-NO" sz="650">
              <a:solidFill>
                <a:schemeClr val="tx1">
                  <a:lumMod val="65000"/>
                  <a:lumOff val="35000"/>
                </a:schemeClr>
              </a:solidFill>
              <a:latin typeface="Calibri" panose="020F0502020204030204" pitchFamily="34" charset="0"/>
              <a:ea typeface="Calibri" panose="020F0502020204030204" pitchFamily="34" charset="0"/>
              <a:cs typeface="Times New Roman" panose="02020603050405020304" pitchFamily="18" charset="0"/>
            </a:rPr>
            <a:t>Annen patologi</a:t>
          </a:r>
        </a:p>
        <a:p xmlns:a="http://schemas.openxmlformats.org/drawingml/2006/main">
          <a:pPr>
            <a:lnSpc>
              <a:spcPct val="107000"/>
            </a:lnSpc>
            <a:spcAft>
              <a:spcPts val="800"/>
            </a:spcAft>
          </a:pPr>
          <a:r>
            <a:rPr lang="nb-NO" sz="650">
              <a:solidFill>
                <a:schemeClr val="tx1">
                  <a:lumMod val="65000"/>
                  <a:lumOff val="35000"/>
                </a:schemeClr>
              </a:solidFill>
              <a:latin typeface="Calibri" panose="020F0502020204030204" pitchFamily="34" charset="0"/>
              <a:ea typeface="Calibri" panose="020F0502020204030204" pitchFamily="34" charset="0"/>
              <a:cs typeface="Times New Roman" panose="02020603050405020304" pitchFamily="18" charset="0"/>
            </a:rPr>
            <a:t>Uvanlig eksponering</a:t>
          </a:r>
        </a:p>
        <a:p xmlns:a="http://schemas.openxmlformats.org/drawingml/2006/main">
          <a:pPr>
            <a:lnSpc>
              <a:spcPct val="107000"/>
            </a:lnSpc>
            <a:spcAft>
              <a:spcPts val="400"/>
            </a:spcAft>
          </a:pPr>
          <a:r>
            <a:rPr lang="nb-NO" sz="650">
              <a:solidFill>
                <a:schemeClr val="tx1">
                  <a:lumMod val="65000"/>
                  <a:lumOff val="35000"/>
                </a:schemeClr>
              </a:solidFill>
              <a:latin typeface="Calibri" panose="020F0502020204030204" pitchFamily="34" charset="0"/>
              <a:ea typeface="Calibri" panose="020F0502020204030204" pitchFamily="34" charset="0"/>
              <a:cs typeface="Times New Roman" panose="02020603050405020304" pitchFamily="18" charset="0"/>
            </a:rPr>
            <a:t>Uoppklart felles syndrom</a:t>
          </a:r>
        </a:p>
        <a:p xmlns:a="http://schemas.openxmlformats.org/drawingml/2006/main">
          <a:pPr>
            <a:lnSpc>
              <a:spcPct val="107000"/>
            </a:lnSpc>
            <a:spcAft>
              <a:spcPts val="800"/>
            </a:spcAft>
          </a:pPr>
          <a:r>
            <a:rPr lang="nb-NO" sz="650">
              <a:solidFill>
                <a:schemeClr val="tx1">
                  <a:lumMod val="65000"/>
                  <a:lumOff val="35000"/>
                </a:schemeClr>
              </a:solidFill>
              <a:latin typeface="Calibri" panose="020F0502020204030204" pitchFamily="34" charset="0"/>
              <a:ea typeface="Calibri" panose="020F0502020204030204" pitchFamily="34" charset="0"/>
              <a:cs typeface="Times New Roman" panose="02020603050405020304" pitchFamily="18" charset="0"/>
            </a:rPr>
            <a:t>Kreftform</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8056"/>
          </a:xfrm>
          <a:prstGeom prst="rect">
            <a:avLst/>
          </a:prstGeom>
        </p:spPr>
        <p:txBody>
          <a:bodyPr vert="horz" lIns="91294" tIns="45647" rIns="91294" bIns="45647" rtlCol="0"/>
          <a:lstStyle>
            <a:lvl1pPr algn="l">
              <a:defRPr sz="1200"/>
            </a:lvl1pPr>
          </a:lstStyle>
          <a:p>
            <a:endParaRPr lang="en-GB" dirty="0"/>
          </a:p>
        </p:txBody>
      </p:sp>
      <p:sp>
        <p:nvSpPr>
          <p:cNvPr id="3" name="Date Placeholder 2"/>
          <p:cNvSpPr>
            <a:spLocks noGrp="1"/>
          </p:cNvSpPr>
          <p:nvPr>
            <p:ph type="dt" sz="quarter" idx="1"/>
          </p:nvPr>
        </p:nvSpPr>
        <p:spPr>
          <a:xfrm>
            <a:off x="3850443" y="1"/>
            <a:ext cx="2945659" cy="498056"/>
          </a:xfrm>
          <a:prstGeom prst="rect">
            <a:avLst/>
          </a:prstGeom>
        </p:spPr>
        <p:txBody>
          <a:bodyPr vert="horz" lIns="91294" tIns="45647" rIns="91294" bIns="45647" rtlCol="0"/>
          <a:lstStyle>
            <a:lvl1pPr algn="r">
              <a:defRPr sz="1200"/>
            </a:lvl1pPr>
          </a:lstStyle>
          <a:p>
            <a:fld id="{EAE7E310-4DF5-4C72-95BE-A8A5B88277FC}" type="datetimeFigureOut">
              <a:rPr lang="en-GB" smtClean="0"/>
              <a:t>24/07/2020</a:t>
            </a:fld>
            <a:endParaRPr lang="en-GB" dirty="0"/>
          </a:p>
        </p:txBody>
      </p:sp>
      <p:sp>
        <p:nvSpPr>
          <p:cNvPr id="4" name="Footer Placeholder 3"/>
          <p:cNvSpPr>
            <a:spLocks noGrp="1"/>
          </p:cNvSpPr>
          <p:nvPr>
            <p:ph type="ftr" sz="quarter" idx="2"/>
          </p:nvPr>
        </p:nvSpPr>
        <p:spPr>
          <a:xfrm>
            <a:off x="1" y="9428584"/>
            <a:ext cx="2945659" cy="498055"/>
          </a:xfrm>
          <a:prstGeom prst="rect">
            <a:avLst/>
          </a:prstGeom>
        </p:spPr>
        <p:txBody>
          <a:bodyPr vert="horz" lIns="91294" tIns="45647" rIns="91294" bIns="45647"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294" tIns="45647" rIns="91294" bIns="45647" rtlCol="0" anchor="b"/>
          <a:lstStyle>
            <a:lvl1pPr algn="r">
              <a:defRPr sz="1200"/>
            </a:lvl1pPr>
          </a:lstStyle>
          <a:p>
            <a:fld id="{DF03CBFA-6C53-44D7-AB38-CB185B6ED55E}" type="slidenum">
              <a:rPr lang="en-GB" smtClean="0"/>
              <a:t>‹#›</a:t>
            </a:fld>
            <a:endParaRPr lang="en-GB" dirty="0"/>
          </a:p>
        </p:txBody>
      </p:sp>
    </p:spTree>
    <p:extLst>
      <p:ext uri="{BB962C8B-B14F-4D97-AF65-F5344CB8AC3E}">
        <p14:creationId xmlns:p14="http://schemas.microsoft.com/office/powerpoint/2010/main" val="1424857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6346" cy="497759"/>
          </a:xfrm>
          <a:prstGeom prst="rect">
            <a:avLst/>
          </a:prstGeom>
        </p:spPr>
        <p:txBody>
          <a:bodyPr vert="horz" lIns="91294" tIns="45647" rIns="91294" bIns="45647" rtlCol="0"/>
          <a:lstStyle>
            <a:lvl1pPr algn="l">
              <a:defRPr sz="1200"/>
            </a:lvl1pPr>
          </a:lstStyle>
          <a:p>
            <a:endParaRPr lang="en-GB" dirty="0"/>
          </a:p>
        </p:txBody>
      </p:sp>
      <p:sp>
        <p:nvSpPr>
          <p:cNvPr id="3" name="Date Placeholder 2"/>
          <p:cNvSpPr>
            <a:spLocks noGrp="1"/>
          </p:cNvSpPr>
          <p:nvPr>
            <p:ph type="dt" idx="1"/>
          </p:nvPr>
        </p:nvSpPr>
        <p:spPr>
          <a:xfrm>
            <a:off x="3849744" y="0"/>
            <a:ext cx="2946345" cy="497759"/>
          </a:xfrm>
          <a:prstGeom prst="rect">
            <a:avLst/>
          </a:prstGeom>
        </p:spPr>
        <p:txBody>
          <a:bodyPr vert="horz" lIns="91294" tIns="45647" rIns="91294" bIns="45647" rtlCol="0"/>
          <a:lstStyle>
            <a:lvl1pPr algn="r">
              <a:defRPr sz="1200"/>
            </a:lvl1pPr>
          </a:lstStyle>
          <a:p>
            <a:fld id="{A4616DF7-1ED9-46E6-95DE-4541362966AC}" type="datetimeFigureOut">
              <a:rPr lang="en-GB" smtClean="0"/>
              <a:t>24/07/2020</a:t>
            </a:fld>
            <a:endParaRPr lang="en-GB"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294" tIns="45647" rIns="91294" bIns="45647" rtlCol="0" anchor="ctr"/>
          <a:lstStyle/>
          <a:p>
            <a:endParaRPr lang="en-GB" dirty="0"/>
          </a:p>
        </p:txBody>
      </p:sp>
      <p:sp>
        <p:nvSpPr>
          <p:cNvPr id="5" name="Notes Placeholder 4"/>
          <p:cNvSpPr>
            <a:spLocks noGrp="1"/>
          </p:cNvSpPr>
          <p:nvPr>
            <p:ph type="body" sz="quarter" idx="3"/>
          </p:nvPr>
        </p:nvSpPr>
        <p:spPr>
          <a:xfrm>
            <a:off x="679927" y="4777848"/>
            <a:ext cx="5437822" cy="3907564"/>
          </a:xfrm>
          <a:prstGeom prst="rect">
            <a:avLst/>
          </a:prstGeom>
        </p:spPr>
        <p:txBody>
          <a:bodyPr vert="horz" lIns="91294" tIns="45647" rIns="91294" bIns="4564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428880"/>
            <a:ext cx="2946346" cy="497759"/>
          </a:xfrm>
          <a:prstGeom prst="rect">
            <a:avLst/>
          </a:prstGeom>
        </p:spPr>
        <p:txBody>
          <a:bodyPr vert="horz" lIns="91294" tIns="45647" rIns="91294" bIns="45647"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49744" y="9428880"/>
            <a:ext cx="2946345" cy="497759"/>
          </a:xfrm>
          <a:prstGeom prst="rect">
            <a:avLst/>
          </a:prstGeom>
        </p:spPr>
        <p:txBody>
          <a:bodyPr vert="horz" lIns="91294" tIns="45647" rIns="91294" bIns="45647" rtlCol="0" anchor="b"/>
          <a:lstStyle>
            <a:lvl1pPr algn="r">
              <a:defRPr sz="1200"/>
            </a:lvl1pPr>
          </a:lstStyle>
          <a:p>
            <a:fld id="{B306BE1E-4083-4F3C-93CE-D08E5D20D39E}" type="slidenum">
              <a:rPr lang="en-GB" smtClean="0"/>
              <a:t>‹#›</a:t>
            </a:fld>
            <a:endParaRPr lang="en-GB" dirty="0"/>
          </a:p>
        </p:txBody>
      </p:sp>
    </p:spTree>
    <p:extLst>
      <p:ext uri="{BB962C8B-B14F-4D97-AF65-F5344CB8AC3E}">
        <p14:creationId xmlns:p14="http://schemas.microsoft.com/office/powerpoint/2010/main" val="25055478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53B9E4F-C73B-7046-8B83-ED946F66A2F6}" type="slidenum">
              <a:rPr lang="en-GB" smtClean="0"/>
              <a:pPr/>
              <a:t>43</a:t>
            </a:fld>
            <a:endParaRPr lang="en-GB" dirty="0"/>
          </a:p>
        </p:txBody>
      </p:sp>
    </p:spTree>
    <p:extLst>
      <p:ext uri="{BB962C8B-B14F-4D97-AF65-F5344CB8AC3E}">
        <p14:creationId xmlns:p14="http://schemas.microsoft.com/office/powerpoint/2010/main" val="124986056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file://localhost/Volumes/XRAID/Equipo%20Rojo/EU-OSHA/18-0115%20PPT%20templates%20update/PNG/imagen-portada-RESEARCH-1.png" TargetMode="External"/><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8.jpg"/></Relationships>
</file>

<file path=ppt/slideLayouts/_rels/slideLayout5.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9.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cstate="screen">
            <a:extLst>
              <a:ext uri="{28A0092B-C50C-407E-A947-70E740481C1C}">
                <a14:useLocalDpi xmlns:a14="http://schemas.microsoft.com/office/drawing/2010/main"/>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US"/>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pic>
        <p:nvPicPr>
          <p:cNvPr id="14" name="Bild 2" descr="111004_EU-OSHA_PPT_Corporate logo.pn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44501" y="4131469"/>
            <a:ext cx="959147" cy="542925"/>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723909" y="4431506"/>
            <a:ext cx="372491" cy="242888"/>
          </a:xfrm>
          <a:prstGeom prst="rect">
            <a:avLst/>
          </a:prstGeom>
          <a:noFill/>
          <a:ln w="9525">
            <a:noFill/>
            <a:miter lim="800000"/>
            <a:headEnd/>
            <a:tailEnd/>
          </a:ln>
        </p:spPr>
      </p:pic>
      <p:pic>
        <p:nvPicPr>
          <p:cNvPr id="19" name="imagen-portada-RESEARCH-1.png" descr="/Volumes/XRAID/Equipo Rojo/EU-OSHA/18-0115 PPT templates update/PNG/imagen-portada-RESEARCH-1.png"/>
          <p:cNvPicPr>
            <a:picLocks/>
          </p:cNvPicPr>
          <p:nvPr/>
        </p:nvPicPr>
        <p:blipFill>
          <a:blip r:embed="rId6" r:link="rId7">
            <a:extLst>
              <a:ext uri="{28A0092B-C50C-407E-A947-70E740481C1C}">
                <a14:useLocalDpi xmlns:a14="http://schemas.microsoft.com/office/drawing/2010/main"/>
              </a:ext>
            </a:extLst>
          </a:blip>
          <a:stretch>
            <a:fillRect/>
          </a:stretch>
        </p:blipFill>
        <p:spPr>
          <a:xfrm>
            <a:off x="0" y="0"/>
            <a:ext cx="9144000" cy="2554224"/>
          </a:xfrm>
          <a:prstGeom prst="rect">
            <a:avLst/>
          </a:prstGeom>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pic>
        <p:nvPicPr>
          <p:cNvPr id="12" name="Picture 11"/>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2332375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US"/>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Tree>
    <p:extLst>
      <p:ext uri="{BB962C8B-B14F-4D97-AF65-F5344CB8AC3E}">
        <p14:creationId xmlns:p14="http://schemas.microsoft.com/office/powerpoint/2010/main" val="2279871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US"/>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US" dirty="0"/>
              <a:t>Click icon to add picture</a:t>
            </a:r>
          </a:p>
        </p:txBody>
      </p:sp>
    </p:spTree>
    <p:extLst>
      <p:ext uri="{BB962C8B-B14F-4D97-AF65-F5344CB8AC3E}">
        <p14:creationId xmlns:p14="http://schemas.microsoft.com/office/powerpoint/2010/main" val="16096114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457802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59163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36807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US"/>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pic>
        <p:nvPicPr>
          <p:cNvPr id="13" name="PORTADA-RESEARCH.png" descr="/Volumes/XRAID/Equipo Rojo/EU-OSHA/18-0115 PPT templates update/PNG/PORTADA-RESEARCH.png"/>
          <p:cNvPicPr>
            <a:picLocks/>
          </p:cNvPicPr>
          <p:nvPr userDrawn="1"/>
        </p:nvPicPr>
        <p:blipFill>
          <a:blip r:embed="rId2" r:link="rId3" cstate="screen">
            <a:extLst>
              <a:ext uri="{28A0092B-C50C-407E-A947-70E740481C1C}">
                <a14:useLocalDpi xmlns:a14="http://schemas.microsoft.com/office/drawing/2010/main"/>
              </a:ext>
            </a:extLst>
          </a:blip>
          <a:stretch>
            <a:fillRect/>
          </a:stretch>
        </p:blipFill>
        <p:spPr>
          <a:xfrm>
            <a:off x="-1588" y="0"/>
            <a:ext cx="9144000" cy="5144400"/>
          </a:xfrm>
          <a:prstGeom prst="rect">
            <a:avLst/>
          </a:prstGeom>
        </p:spPr>
      </p:pic>
      <p:pic>
        <p:nvPicPr>
          <p:cNvPr id="14" name="Bild 2" descr="111004_EU-OSHA_PPT_Corporate logo.png"/>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444501" y="4131469"/>
            <a:ext cx="959147" cy="542925"/>
          </a:xfrm>
          <a:prstGeom prst="rect">
            <a:avLst/>
          </a:prstGeom>
          <a:noFill/>
          <a:ln w="9525">
            <a:noFill/>
            <a:miter lim="800000"/>
            <a:headEnd/>
            <a:tailEnd/>
          </a:ln>
        </p:spPr>
      </p:pic>
      <p:pic>
        <p:nvPicPr>
          <p:cNvPr id="15" name="Bild 4" descr="111004_EU-OSHA_PPT_EU logo.png"/>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7723909" y="4431506"/>
            <a:ext cx="372491" cy="242888"/>
          </a:xfrm>
          <a:prstGeom prst="rect">
            <a:avLst/>
          </a:prstGeom>
          <a:noFill/>
          <a:ln w="9525">
            <a:noFill/>
            <a:miter lim="800000"/>
            <a:headEnd/>
            <a:tailEnd/>
          </a:ln>
        </p:spPr>
      </p:pic>
      <p:sp>
        <p:nvSpPr>
          <p:cNvPr id="16" name="Textplatzhalter 2"/>
          <p:cNvSpPr txBox="1">
            <a:spLocks/>
          </p:cNvSpPr>
          <p:nvPr userDrawn="1"/>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spTree>
    <p:extLst>
      <p:ext uri="{BB962C8B-B14F-4D97-AF65-F5344CB8AC3E}">
        <p14:creationId xmlns:p14="http://schemas.microsoft.com/office/powerpoint/2010/main" val="16042325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Image 2 Title Slide">
    <p:spTree>
      <p:nvGrpSpPr>
        <p:cNvPr id="1" name=""/>
        <p:cNvGrpSpPr/>
        <p:nvPr/>
      </p:nvGrpSpPr>
      <p:grpSpPr>
        <a:xfrm>
          <a:off x="0" y="0"/>
          <a:ext cx="0" cy="0"/>
          <a:chOff x="0" y="0"/>
          <a:chExt cx="0" cy="0"/>
        </a:xfrm>
      </p:grpSpPr>
      <p:pic>
        <p:nvPicPr>
          <p:cNvPr id="16" name="PORTADA-RESEARCH.png" descr="/Volumes/XRAID/Equipo Rojo/EU-OSHA/18-0115 PPT templates update/PNG/PORTADA-RESEARCH.png"/>
          <p:cNvPicPr>
            <a:picLocks/>
          </p:cNvPicPr>
          <p:nvPr userDrawn="1"/>
        </p:nvPicPr>
        <p:blipFill>
          <a:blip r:embed="rId2" r:link="rId3" cstate="screen">
            <a:extLst>
              <a:ext uri="{28A0092B-C50C-407E-A947-70E740481C1C}">
                <a14:useLocalDpi xmlns:a14="http://schemas.microsoft.com/office/drawing/2010/main"/>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US"/>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pic>
        <p:nvPicPr>
          <p:cNvPr id="4" name="Picture 3"/>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0" y="0"/>
            <a:ext cx="9144000" cy="2550319"/>
          </a:xfrm>
          <a:prstGeom prst="rect">
            <a:avLst/>
          </a:prstGeom>
        </p:spPr>
      </p:pic>
      <p:pic>
        <p:nvPicPr>
          <p:cNvPr id="14" name="Bild 2" descr="111004_EU-OSHA_PPT_Corporate logo.pn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44501" y="4131469"/>
            <a:ext cx="959147" cy="542925"/>
          </a:xfrm>
          <a:prstGeom prst="rect">
            <a:avLst/>
          </a:prstGeom>
          <a:noFill/>
          <a:ln w="9525">
            <a:noFill/>
            <a:miter lim="800000"/>
            <a:headEnd/>
            <a:tailEnd/>
          </a:ln>
        </p:spPr>
      </p:pic>
      <p:pic>
        <p:nvPicPr>
          <p:cNvPr id="15" name="Bild 4" descr="111004_EU-OSHA_PPT_EU logo.png"/>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723909" y="4431506"/>
            <a:ext cx="372491" cy="242888"/>
          </a:xfrm>
          <a:prstGeom prst="rect">
            <a:avLst/>
          </a:prstGeom>
          <a:noFill/>
          <a:ln w="9525">
            <a:noFill/>
            <a:miter lim="800000"/>
            <a:headEnd/>
            <a:tailEnd/>
          </a:ln>
        </p:spPr>
      </p:pic>
      <p:sp>
        <p:nvSpPr>
          <p:cNvPr id="18" name="Textplatzhalter 2"/>
          <p:cNvSpPr txBox="1">
            <a:spLocks/>
          </p:cNvSpPr>
          <p:nvPr userDrawn="1"/>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pic>
        <p:nvPicPr>
          <p:cNvPr id="19" name="Picture 18"/>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598568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Image 3 Title Slide">
    <p:spTree>
      <p:nvGrpSpPr>
        <p:cNvPr id="1" name=""/>
        <p:cNvGrpSpPr/>
        <p:nvPr/>
      </p:nvGrpSpPr>
      <p:grpSpPr>
        <a:xfrm>
          <a:off x="0" y="0"/>
          <a:ext cx="0" cy="0"/>
          <a:chOff x="0" y="0"/>
          <a:chExt cx="0" cy="0"/>
        </a:xfrm>
      </p:grpSpPr>
      <p:pic>
        <p:nvPicPr>
          <p:cNvPr id="16" name="PORTADA-RESEARCH.png" descr="/Volumes/XRAID/Equipo Rojo/EU-OSHA/18-0115 PPT templates update/PNG/PORTADA-RESEARCH.png"/>
          <p:cNvPicPr>
            <a:picLocks/>
          </p:cNvPicPr>
          <p:nvPr userDrawn="1"/>
        </p:nvPicPr>
        <p:blipFill>
          <a:blip r:embed="rId2" r:link="rId3" cstate="screen">
            <a:extLst>
              <a:ext uri="{28A0092B-C50C-407E-A947-70E740481C1C}">
                <a14:useLocalDpi xmlns:a14="http://schemas.microsoft.com/office/drawing/2010/main"/>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US"/>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pic>
        <p:nvPicPr>
          <p:cNvPr id="4" name="Picture 3"/>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0" y="0"/>
            <a:ext cx="9144000" cy="2550319"/>
          </a:xfrm>
          <a:prstGeom prst="rect">
            <a:avLst/>
          </a:prstGeom>
        </p:spPr>
      </p:pic>
      <p:pic>
        <p:nvPicPr>
          <p:cNvPr id="14" name="Bild 2" descr="111004_EU-OSHA_PPT_Corporate logo.pn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44501" y="4131469"/>
            <a:ext cx="959147" cy="542925"/>
          </a:xfrm>
          <a:prstGeom prst="rect">
            <a:avLst/>
          </a:prstGeom>
          <a:noFill/>
          <a:ln w="9525">
            <a:noFill/>
            <a:miter lim="800000"/>
            <a:headEnd/>
            <a:tailEnd/>
          </a:ln>
        </p:spPr>
      </p:pic>
      <p:pic>
        <p:nvPicPr>
          <p:cNvPr id="15" name="Bild 4" descr="111004_EU-OSHA_PPT_EU logo.png"/>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723909" y="4431506"/>
            <a:ext cx="372491" cy="242888"/>
          </a:xfrm>
          <a:prstGeom prst="rect">
            <a:avLst/>
          </a:prstGeom>
          <a:noFill/>
          <a:ln w="9525">
            <a:noFill/>
            <a:miter lim="800000"/>
            <a:headEnd/>
            <a:tailEnd/>
          </a:ln>
        </p:spPr>
      </p:pic>
      <p:sp>
        <p:nvSpPr>
          <p:cNvPr id="18" name="Textplatzhalter 2"/>
          <p:cNvSpPr txBox="1">
            <a:spLocks/>
          </p:cNvSpPr>
          <p:nvPr userDrawn="1"/>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pic>
        <p:nvPicPr>
          <p:cNvPr id="19" name="Picture 18"/>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2073524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33384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829043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370349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76271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file://localhost/Volumes/XRAID/Equipo%20Rojo/EU-OSHA/18-0115%20PPT%20templates%20update/PNG/FONDO-PATRON-RESEARCH.png"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FONDO-PATRON-RESEARCH.png" descr="/Volumes/XRAID/Equipo Rojo/EU-OSHA/18-0115 PPT templates update/PNG/FONDO-PATRON-RESEARCH.png"/>
          <p:cNvPicPr>
            <a:picLocks/>
          </p:cNvPicPr>
          <p:nvPr/>
        </p:nvPicPr>
        <p:blipFill>
          <a:blip r:embed="rId15" r:link="rId16">
            <a:extLst>
              <a:ext uri="{28A0092B-C50C-407E-A947-70E740481C1C}">
                <a14:useLocalDpi xmlns:a14="http://schemas.microsoft.com/office/drawing/2010/main"/>
              </a:ext>
            </a:extLst>
          </a:blip>
          <a:stretch>
            <a:fillRect/>
          </a:stretch>
        </p:blipFill>
        <p:spPr>
          <a:xfrm>
            <a:off x="0" y="0"/>
            <a:ext cx="9180000" cy="5144400"/>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9"/>
          <p:cNvSpPr txBox="1">
            <a:spLocks/>
          </p:cNvSpPr>
          <p:nvPr/>
        </p:nvSpPr>
        <p:spPr>
          <a:xfrm>
            <a:off x="8534024" y="4879662"/>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dirty="0"/>
          </a:p>
        </p:txBody>
      </p:sp>
      <p:sp>
        <p:nvSpPr>
          <p:cNvPr id="11" name="Rectangle 11"/>
          <p:cNvSpPr>
            <a:spLocks noChangeArrowheads="1"/>
          </p:cNvSpPr>
          <p:nvPr/>
        </p:nvSpPr>
        <p:spPr bwMode="auto">
          <a:xfrm>
            <a:off x="2268539" y="4857751"/>
            <a:ext cx="5830887" cy="78581"/>
          </a:xfrm>
          <a:prstGeom prst="rect">
            <a:avLst/>
          </a:prstGeom>
          <a:noFill/>
          <a:ln w="9525">
            <a:noFill/>
            <a:miter lim="800000"/>
            <a:headEnd/>
            <a:tailEnd/>
          </a:ln>
        </p:spPr>
        <p:txBody>
          <a:bodyPr lIns="0" tIns="0" rIns="0" bIns="0">
            <a:prstTxWarp prst="textNoShape">
              <a:avLst/>
            </a:prstTxWarp>
          </a:bodyPr>
          <a:lstStyle/>
          <a:p>
            <a:pPr algn="r">
              <a:lnSpc>
                <a:spcPct val="90000"/>
              </a:lnSpc>
              <a:spcBef>
                <a:spcPct val="30000"/>
              </a:spcBef>
              <a:buClr>
                <a:srgbClr val="00529F"/>
              </a:buClr>
              <a:defRPr/>
            </a:pPr>
            <a:r>
              <a:rPr lang="en-GB" sz="675" b="1" noProof="0" dirty="0">
                <a:solidFill>
                  <a:schemeClr val="tx2"/>
                </a:solidFill>
                <a:latin typeface="Arial" charset="0"/>
                <a:ea typeface="ＭＳ Ｐゴシック" charset="-128"/>
                <a:cs typeface="ＭＳ Ｐゴシック" charset="-128"/>
              </a:rPr>
              <a:t>http://osha.europa.eu</a:t>
            </a:r>
          </a:p>
        </p:txBody>
      </p:sp>
      <p:pic>
        <p:nvPicPr>
          <p:cNvPr id="9" name="Bild 3" descr="111004_EU-OSHA_PPT_Corporate logo_inner slide.png"/>
          <p:cNvPicPr>
            <a:picLocks noChangeAspect="1"/>
          </p:cNvPicPr>
          <p:nvPr/>
        </p:nvPicPr>
        <p:blipFill>
          <a:blip r:embed="rId17" cstate="screen">
            <a:extLst>
              <a:ext uri="{28A0092B-C50C-407E-A947-70E740481C1C}">
                <a14:useLocalDpi xmlns:a14="http://schemas.microsoft.com/office/drawing/2010/main"/>
              </a:ext>
            </a:extLst>
          </a:blip>
          <a:srcRect/>
          <a:stretch>
            <a:fillRect/>
          </a:stretch>
        </p:blipFill>
        <p:spPr bwMode="auto">
          <a:xfrm>
            <a:off x="442913" y="4705350"/>
            <a:ext cx="816719" cy="233363"/>
          </a:xfrm>
          <a:prstGeom prst="rect">
            <a:avLst/>
          </a:prstGeom>
          <a:noFill/>
          <a:ln w="9525">
            <a:noFill/>
            <a:miter lim="800000"/>
            <a:headEnd/>
            <a:tailEnd/>
          </a:ln>
        </p:spPr>
      </p:pic>
    </p:spTree>
    <p:extLst>
      <p:ext uri="{BB962C8B-B14F-4D97-AF65-F5344CB8AC3E}">
        <p14:creationId xmlns:p14="http://schemas.microsoft.com/office/powerpoint/2010/main" val="1918985544"/>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 id="2147483821" r:id="rId12"/>
    <p:sldLayoutId id="2147483822" r:id="rId13"/>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hyperlink" Target="http://www.swissnanocube.ch/sicherheit-risiko/nano-sicherheit/nano-am-arbeitsplatz/"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chart" Target="../charts/chart2.xml"/><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hyperlink" Target="http://invs.santepubliquefrance.fr/fr../Dossiers-thematiques/Travail-et-sante/Alertes-en-sante-travail/Bulletin-des-reseaux-de-surveillance"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image" Target="../media/image14.png"/><Relationship Id="rId5" Type="http://schemas.openxmlformats.org/officeDocument/2006/relationships/diagramQuickStyle" Target="../diagrams/quickStyle2.xml"/><Relationship Id="rId10" Type="http://schemas.openxmlformats.org/officeDocument/2006/relationships/image" Target="../media/image13.png"/><Relationship Id="rId4" Type="http://schemas.openxmlformats.org/officeDocument/2006/relationships/diagramLayout" Target="../diagrams/layout2.xml"/><Relationship Id="rId9" Type="http://schemas.openxmlformats.org/officeDocument/2006/relationships/image" Target="../media/image12.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0" y="2571750"/>
            <a:ext cx="7646400" cy="696600"/>
          </a:xfrm>
        </p:spPr>
        <p:txBody>
          <a:bodyPr/>
          <a:lstStyle/>
          <a:p>
            <a:r>
              <a:rPr lang="nb-NO" dirty="0"/>
              <a:t>Varslings- og overvåkingssystemer for identifisering av arbeidsrelaterte sykdommer i EU</a:t>
            </a:r>
            <a:br>
              <a:rPr lang="nb-NO" dirty="0"/>
            </a:br>
            <a:r>
              <a:rPr lang="nb-NO" sz="2000" dirty="0"/>
              <a:t>Presentasjon for et ekspertpublikum</a:t>
            </a:r>
          </a:p>
        </p:txBody>
      </p:sp>
      <p:sp>
        <p:nvSpPr>
          <p:cNvPr id="3" name="Subtitle 2"/>
          <p:cNvSpPr>
            <a:spLocks noGrp="1"/>
          </p:cNvSpPr>
          <p:nvPr>
            <p:ph type="subTitle" idx="10"/>
          </p:nvPr>
        </p:nvSpPr>
        <p:spPr>
          <a:xfrm>
            <a:off x="450000" y="3651870"/>
            <a:ext cx="7646400" cy="506406"/>
          </a:xfrm>
        </p:spPr>
        <p:txBody>
          <a:bodyPr/>
          <a:lstStyle/>
          <a:p>
            <a:r>
              <a:rPr lang="nb-NO" dirty="0">
                <a:solidFill>
                  <a:schemeClr val="tx1"/>
                </a:solidFill>
              </a:rPr>
              <a:t>Forfattere: Jelena </a:t>
            </a:r>
            <a:r>
              <a:rPr lang="nb-NO" dirty="0" err="1">
                <a:solidFill>
                  <a:schemeClr val="tx1"/>
                </a:solidFill>
              </a:rPr>
              <a:t>Bakusic</a:t>
            </a:r>
            <a:r>
              <a:rPr lang="nb-NO" dirty="0">
                <a:solidFill>
                  <a:schemeClr val="tx1"/>
                </a:solidFill>
              </a:rPr>
              <a:t>, Annet </a:t>
            </a:r>
            <a:r>
              <a:rPr lang="nb-NO" dirty="0" err="1">
                <a:solidFill>
                  <a:schemeClr val="tx1"/>
                </a:solidFill>
              </a:rPr>
              <a:t>Lenderink</a:t>
            </a:r>
            <a:r>
              <a:rPr lang="nb-NO" dirty="0">
                <a:solidFill>
                  <a:schemeClr val="tx1"/>
                </a:solidFill>
              </a:rPr>
              <a:t>, Charlotte </a:t>
            </a:r>
            <a:r>
              <a:rPr lang="nb-NO" dirty="0" err="1">
                <a:solidFill>
                  <a:schemeClr val="tx1"/>
                </a:solidFill>
              </a:rPr>
              <a:t>Lambreghts</a:t>
            </a:r>
            <a:r>
              <a:rPr lang="nb-NO" dirty="0">
                <a:solidFill>
                  <a:schemeClr val="tx1"/>
                </a:solidFill>
              </a:rPr>
              <a:t>, Sofie </a:t>
            </a:r>
            <a:r>
              <a:rPr lang="nb-NO" dirty="0" err="1">
                <a:solidFill>
                  <a:schemeClr val="tx1"/>
                </a:solidFill>
              </a:rPr>
              <a:t>Vandenbroeck</a:t>
            </a:r>
            <a:r>
              <a:rPr lang="nb-NO" dirty="0">
                <a:solidFill>
                  <a:schemeClr val="tx1"/>
                </a:solidFill>
              </a:rPr>
              <a:t>, Jos </a:t>
            </a:r>
            <a:r>
              <a:rPr lang="nb-NO" dirty="0" err="1">
                <a:solidFill>
                  <a:schemeClr val="tx1"/>
                </a:solidFill>
              </a:rPr>
              <a:t>Verbeek</a:t>
            </a:r>
            <a:r>
              <a:rPr lang="nb-NO" dirty="0">
                <a:solidFill>
                  <a:schemeClr val="tx1"/>
                </a:solidFill>
              </a:rPr>
              <a:t>, Stefania </a:t>
            </a:r>
            <a:r>
              <a:rPr lang="nb-NO" dirty="0" err="1">
                <a:solidFill>
                  <a:schemeClr val="tx1"/>
                </a:solidFill>
              </a:rPr>
              <a:t>Curti</a:t>
            </a:r>
            <a:r>
              <a:rPr lang="nb-NO" dirty="0">
                <a:solidFill>
                  <a:schemeClr val="tx1"/>
                </a:solidFill>
              </a:rPr>
              <a:t>, Stefano </a:t>
            </a:r>
            <a:r>
              <a:rPr lang="nb-NO" dirty="0" err="1">
                <a:solidFill>
                  <a:schemeClr val="tx1"/>
                </a:solidFill>
              </a:rPr>
              <a:t>Mattioli</a:t>
            </a:r>
            <a:r>
              <a:rPr lang="nb-NO" dirty="0">
                <a:solidFill>
                  <a:schemeClr val="tx1"/>
                </a:solidFill>
              </a:rPr>
              <a:t>, Lode </a:t>
            </a:r>
            <a:r>
              <a:rPr lang="nb-NO" dirty="0" err="1">
                <a:solidFill>
                  <a:schemeClr val="tx1"/>
                </a:solidFill>
              </a:rPr>
              <a:t>Godderis</a:t>
            </a:r>
            <a:endParaRPr lang="nb-NO" dirty="0">
              <a:solidFill>
                <a:schemeClr val="tx1"/>
              </a:solidFill>
            </a:endParaRPr>
          </a:p>
          <a:p>
            <a:endParaRPr lang="en-US" dirty="0">
              <a:solidFill>
                <a:schemeClr val="tx1"/>
              </a:solidFill>
            </a:endParaRPr>
          </a:p>
        </p:txBody>
      </p:sp>
    </p:spTree>
    <p:extLst>
      <p:ext uri="{BB962C8B-B14F-4D97-AF65-F5344CB8AC3E}">
        <p14:creationId xmlns:p14="http://schemas.microsoft.com/office/powerpoint/2010/main" val="40961294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RESULTATER FRA LITTERATURGJENNOMGANGEN</a:t>
            </a:r>
          </a:p>
        </p:txBody>
      </p:sp>
      <p:sp>
        <p:nvSpPr>
          <p:cNvPr id="3" name="Content Placeholder 2"/>
          <p:cNvSpPr>
            <a:spLocks noGrp="1"/>
          </p:cNvSpPr>
          <p:nvPr>
            <p:ph sz="half" idx="1"/>
          </p:nvPr>
        </p:nvSpPr>
        <p:spPr/>
        <p:txBody>
          <a:bodyPr/>
          <a:lstStyle/>
          <a:p>
            <a:r>
              <a:rPr lang="nb-NO" sz="1800" dirty="0"/>
              <a:t>75 systemer/tilnærminger identifisert fra EU-land så vel som utenfor Europa (USA, Canada, Australia, Singapore, Taiwan osv.) </a:t>
            </a:r>
          </a:p>
          <a:p>
            <a:r>
              <a:rPr lang="nb-NO" sz="1800" dirty="0">
                <a:solidFill>
                  <a:srgbClr val="C00000"/>
                </a:solidFill>
              </a:rPr>
              <a:t>Typologi </a:t>
            </a:r>
            <a:r>
              <a:rPr lang="nb-NO" sz="1800" dirty="0"/>
              <a:t>med algoritme for å bestemme type</a:t>
            </a:r>
          </a:p>
        </p:txBody>
      </p:sp>
      <p:graphicFrame>
        <p:nvGraphicFramePr>
          <p:cNvPr id="4" name="Table 3"/>
          <p:cNvGraphicFramePr>
            <a:graphicFrameLocks noGrp="1"/>
          </p:cNvGraphicFramePr>
          <p:nvPr>
            <p:extLst>
              <p:ext uri="{D42A27DB-BD31-4B8C-83A1-F6EECF244321}">
                <p14:modId xmlns:p14="http://schemas.microsoft.com/office/powerpoint/2010/main" val="1198774459"/>
              </p:ext>
            </p:extLst>
          </p:nvPr>
        </p:nvGraphicFramePr>
        <p:xfrm>
          <a:off x="755576" y="1851670"/>
          <a:ext cx="6984777" cy="2520280"/>
        </p:xfrm>
        <a:graphic>
          <a:graphicData uri="http://schemas.openxmlformats.org/drawingml/2006/table">
            <a:tbl>
              <a:tblPr firstRow="1" firstCol="1" bandRow="1">
                <a:tableStyleId>{5C22544A-7EE6-4342-B048-85BDC9FD1C3A}</a:tableStyleId>
              </a:tblPr>
              <a:tblGrid>
                <a:gridCol w="465652">
                  <a:extLst>
                    <a:ext uri="{9D8B030D-6E8A-4147-A177-3AD203B41FA5}">
                      <a16:colId xmlns:a16="http://schemas.microsoft.com/office/drawing/2014/main" val="2467478582"/>
                    </a:ext>
                  </a:extLst>
                </a:gridCol>
                <a:gridCol w="3494788">
                  <a:extLst>
                    <a:ext uri="{9D8B030D-6E8A-4147-A177-3AD203B41FA5}">
                      <a16:colId xmlns:a16="http://schemas.microsoft.com/office/drawing/2014/main" val="849972822"/>
                    </a:ext>
                  </a:extLst>
                </a:gridCol>
                <a:gridCol w="3024337">
                  <a:extLst>
                    <a:ext uri="{9D8B030D-6E8A-4147-A177-3AD203B41FA5}">
                      <a16:colId xmlns:a16="http://schemas.microsoft.com/office/drawing/2014/main" val="1829280678"/>
                    </a:ext>
                  </a:extLst>
                </a:gridCol>
              </a:tblGrid>
              <a:tr h="467560">
                <a:tc>
                  <a:txBody>
                    <a:bodyPr/>
                    <a:lstStyle/>
                    <a:p>
                      <a:pPr marL="68580" algn="ctr">
                        <a:lnSpc>
                          <a:spcPct val="115000"/>
                        </a:lnSpc>
                        <a:spcAft>
                          <a:spcPts val="0"/>
                        </a:spcAft>
                        <a:tabLst>
                          <a:tab pos="88900" algn="l"/>
                        </a:tabLst>
                      </a:pPr>
                      <a:r>
                        <a:rPr lang="nb-NO" sz="1000" b="1">
                          <a:solidFill>
                            <a:schemeClr val="lt1"/>
                          </a:solidFill>
                          <a:latin typeface="+mn-lt"/>
                          <a:ea typeface="+mn-ea"/>
                          <a:cs typeface="+mn-cs"/>
                        </a:rPr>
                        <a:t>Nei</a:t>
                      </a:r>
                    </a:p>
                  </a:txBody>
                  <a:tcPr marL="68580" marR="68580" marT="0" marB="0" anchor="ctr"/>
                </a:tc>
                <a:tc>
                  <a:txBody>
                    <a:bodyPr/>
                    <a:lstStyle/>
                    <a:p>
                      <a:pPr marL="68580" algn="ctr">
                        <a:lnSpc>
                          <a:spcPct val="115000"/>
                        </a:lnSpc>
                        <a:spcAft>
                          <a:spcPts val="0"/>
                        </a:spcAft>
                      </a:pPr>
                      <a:r>
                        <a:rPr lang="nb-NO" sz="1000"/>
                        <a:t>Spørsmål</a:t>
                      </a:r>
                    </a:p>
                  </a:txBody>
                  <a:tcPr marL="68580" marR="68580" marT="0" marB="0" anchor="ctr"/>
                </a:tc>
                <a:tc>
                  <a:txBody>
                    <a:bodyPr/>
                    <a:lstStyle/>
                    <a:p>
                      <a:pPr marL="68580" algn="ctr">
                        <a:lnSpc>
                          <a:spcPct val="115000"/>
                        </a:lnSpc>
                        <a:spcAft>
                          <a:spcPts val="0"/>
                        </a:spcAft>
                      </a:pPr>
                      <a:r>
                        <a:rPr lang="nb-NO" sz="1000"/>
                        <a:t>Svar</a:t>
                      </a:r>
                    </a:p>
                  </a:txBody>
                  <a:tcPr marL="68580" marR="68580" marT="0" marB="0" anchor="ctr"/>
                </a:tc>
                <a:extLst>
                  <a:ext uri="{0D108BD9-81ED-4DB2-BD59-A6C34878D82A}">
                    <a16:rowId xmlns:a16="http://schemas.microsoft.com/office/drawing/2014/main" val="2701743319"/>
                  </a:ext>
                </a:extLst>
              </a:tr>
              <a:tr h="343203">
                <a:tc>
                  <a:txBody>
                    <a:bodyPr/>
                    <a:lstStyle/>
                    <a:p>
                      <a:pPr marL="68580" algn="ctr">
                        <a:lnSpc>
                          <a:spcPct val="115000"/>
                        </a:lnSpc>
                        <a:spcAft>
                          <a:spcPts val="0"/>
                        </a:spcAft>
                      </a:pPr>
                      <a:r>
                        <a:rPr lang="nb-NO" sz="1000" b="1">
                          <a:solidFill>
                            <a:schemeClr val="lt1"/>
                          </a:solidFill>
                          <a:latin typeface="+mn-lt"/>
                          <a:ea typeface="+mn-ea"/>
                          <a:cs typeface="+mn-cs"/>
                        </a:rPr>
                        <a:t>1</a:t>
                      </a:r>
                    </a:p>
                  </a:txBody>
                  <a:tcPr marL="68580" marR="68580" marT="0" marB="0" anchor="ctr"/>
                </a:tc>
                <a:tc>
                  <a:txBody>
                    <a:bodyPr/>
                    <a:lstStyle/>
                    <a:p>
                      <a:pPr marL="68580" algn="l">
                        <a:lnSpc>
                          <a:spcPct val="115000"/>
                        </a:lnSpc>
                        <a:spcAft>
                          <a:spcPts val="0"/>
                        </a:spcAft>
                      </a:pPr>
                      <a:r>
                        <a:rPr lang="nb-NO" sz="1000"/>
                        <a:t>Retter systemet seg mot arbeidstakere eller mot allmennheten?</a:t>
                      </a:r>
                    </a:p>
                  </a:txBody>
                  <a:tcPr marL="68580" marR="68580" marT="0" marB="0" anchor="ctr"/>
                </a:tc>
                <a:tc>
                  <a:txBody>
                    <a:bodyPr/>
                    <a:lstStyle/>
                    <a:p>
                      <a:pPr marL="68580" algn="l">
                        <a:lnSpc>
                          <a:spcPct val="115000"/>
                        </a:lnSpc>
                        <a:spcAft>
                          <a:spcPts val="0"/>
                        </a:spcAft>
                      </a:pPr>
                      <a:r>
                        <a:rPr lang="nb-NO" sz="1000"/>
                        <a:t>Arbeidstakere / allmennheten inkludert arbeidstakere</a:t>
                      </a:r>
                    </a:p>
                  </a:txBody>
                  <a:tcPr marL="68580" marR="68580" marT="0" marB="0" anchor="ctr"/>
                </a:tc>
                <a:extLst>
                  <a:ext uri="{0D108BD9-81ED-4DB2-BD59-A6C34878D82A}">
                    <a16:rowId xmlns:a16="http://schemas.microsoft.com/office/drawing/2014/main" val="3467036575"/>
                  </a:ext>
                </a:extLst>
              </a:tr>
              <a:tr h="330539">
                <a:tc>
                  <a:txBody>
                    <a:bodyPr/>
                    <a:lstStyle/>
                    <a:p>
                      <a:pPr marL="68580" algn="ctr">
                        <a:lnSpc>
                          <a:spcPct val="115000"/>
                        </a:lnSpc>
                        <a:spcAft>
                          <a:spcPts val="0"/>
                        </a:spcAft>
                      </a:pPr>
                      <a:r>
                        <a:rPr lang="nb-NO" sz="1000"/>
                        <a:t>2</a:t>
                      </a:r>
                    </a:p>
                  </a:txBody>
                  <a:tcPr marL="68580" marR="68580" marT="0" marB="0" anchor="ctr"/>
                </a:tc>
                <a:tc>
                  <a:txBody>
                    <a:bodyPr/>
                    <a:lstStyle/>
                    <a:p>
                      <a:pPr marL="68580" algn="l">
                        <a:lnSpc>
                          <a:spcPct val="115000"/>
                        </a:lnSpc>
                        <a:spcAft>
                          <a:spcPts val="0"/>
                        </a:spcAft>
                      </a:pPr>
                      <a:r>
                        <a:rPr lang="nb-NO" sz="1000"/>
                        <a:t>Hvilken type overvåking bruker systemet?</a:t>
                      </a:r>
                    </a:p>
                  </a:txBody>
                  <a:tcPr marL="68580" marR="68580" marT="0" marB="0" anchor="ctr"/>
                </a:tc>
                <a:tc>
                  <a:txBody>
                    <a:bodyPr/>
                    <a:lstStyle/>
                    <a:p>
                      <a:pPr marL="68580" algn="l">
                        <a:lnSpc>
                          <a:spcPct val="115000"/>
                        </a:lnSpc>
                        <a:spcAft>
                          <a:spcPts val="0"/>
                        </a:spcAft>
                      </a:pPr>
                      <a:r>
                        <a:rPr lang="nb-NO" sz="1000"/>
                        <a:t>Passiv/aktiv/overvåking</a:t>
                      </a:r>
                    </a:p>
                  </a:txBody>
                  <a:tcPr marL="68580" marR="68580" marT="0" marB="0" anchor="ctr"/>
                </a:tc>
                <a:extLst>
                  <a:ext uri="{0D108BD9-81ED-4DB2-BD59-A6C34878D82A}">
                    <a16:rowId xmlns:a16="http://schemas.microsoft.com/office/drawing/2014/main" val="1184467082"/>
                  </a:ext>
                </a:extLst>
              </a:tr>
              <a:tr h="522434">
                <a:tc>
                  <a:txBody>
                    <a:bodyPr/>
                    <a:lstStyle/>
                    <a:p>
                      <a:pPr marL="68580" algn="ctr">
                        <a:lnSpc>
                          <a:spcPct val="115000"/>
                        </a:lnSpc>
                        <a:spcAft>
                          <a:spcPts val="0"/>
                        </a:spcAft>
                      </a:pPr>
                      <a:r>
                        <a:rPr lang="nb-NO" sz="1000"/>
                        <a:t>3</a:t>
                      </a:r>
                    </a:p>
                  </a:txBody>
                  <a:tcPr marL="68580" marR="68580" marT="0" marB="0" anchor="ctr"/>
                </a:tc>
                <a:tc>
                  <a:txBody>
                    <a:bodyPr/>
                    <a:lstStyle/>
                    <a:p>
                      <a:pPr marL="68580" algn="l">
                        <a:lnSpc>
                          <a:spcPct val="115000"/>
                        </a:lnSpc>
                        <a:spcAft>
                          <a:spcPts val="0"/>
                        </a:spcAft>
                      </a:pPr>
                      <a:r>
                        <a:rPr lang="nb-NO" sz="1000"/>
                        <a:t>Er systemet knyttet til yrkesskadeforsikring?</a:t>
                      </a:r>
                    </a:p>
                    <a:p>
                      <a:pPr marL="68580" algn="l">
                        <a:lnSpc>
                          <a:spcPct val="115000"/>
                        </a:lnSpc>
                        <a:spcAft>
                          <a:spcPts val="0"/>
                        </a:spcAft>
                      </a:pPr>
                      <a:r>
                        <a:rPr lang="nb-NO" sz="1000"/>
                        <a:t>Hvis ja, hvilken type system?</a:t>
                      </a:r>
                    </a:p>
                  </a:txBody>
                  <a:tcPr marL="68580" marR="68580" marT="0" marB="0" anchor="ctr"/>
                </a:tc>
                <a:tc>
                  <a:txBody>
                    <a:bodyPr/>
                    <a:lstStyle/>
                    <a:p>
                      <a:pPr marL="68580" algn="l">
                        <a:lnSpc>
                          <a:spcPct val="115000"/>
                        </a:lnSpc>
                        <a:spcAft>
                          <a:spcPts val="0"/>
                        </a:spcAft>
                      </a:pPr>
                      <a:r>
                        <a:rPr lang="nb-NO" sz="1000"/>
                        <a:t>Ja/nei</a:t>
                      </a:r>
                    </a:p>
                    <a:p>
                      <a:pPr marL="68580" algn="l">
                        <a:lnSpc>
                          <a:spcPct val="115000"/>
                        </a:lnSpc>
                        <a:spcAft>
                          <a:spcPts val="0"/>
                        </a:spcAft>
                      </a:pPr>
                      <a:r>
                        <a:rPr lang="nb-NO" sz="1000"/>
                        <a:t>Bare listen / listen og kompletterende / ingen liste</a:t>
                      </a:r>
                    </a:p>
                  </a:txBody>
                  <a:tcPr marL="68580" marR="68580" marT="0" marB="0" anchor="ctr"/>
                </a:tc>
                <a:extLst>
                  <a:ext uri="{0D108BD9-81ED-4DB2-BD59-A6C34878D82A}">
                    <a16:rowId xmlns:a16="http://schemas.microsoft.com/office/drawing/2014/main" val="950379320"/>
                  </a:ext>
                </a:extLst>
              </a:tr>
              <a:tr h="388984">
                <a:tc>
                  <a:txBody>
                    <a:bodyPr/>
                    <a:lstStyle/>
                    <a:p>
                      <a:pPr marL="68580" algn="ctr">
                        <a:lnSpc>
                          <a:spcPct val="115000"/>
                        </a:lnSpc>
                        <a:spcAft>
                          <a:spcPts val="0"/>
                        </a:spcAft>
                      </a:pPr>
                      <a:r>
                        <a:rPr lang="nb-NO" sz="1000"/>
                        <a:t>4</a:t>
                      </a:r>
                    </a:p>
                  </a:txBody>
                  <a:tcPr marL="68580" marR="68580" marT="0" marB="0" anchor="ctr"/>
                </a:tc>
                <a:tc>
                  <a:txBody>
                    <a:bodyPr/>
                    <a:lstStyle/>
                    <a:p>
                      <a:pPr marL="68580" algn="l">
                        <a:lnSpc>
                          <a:spcPct val="115000"/>
                        </a:lnSpc>
                        <a:spcAft>
                          <a:spcPts val="0"/>
                        </a:spcAft>
                      </a:pPr>
                      <a:r>
                        <a:rPr lang="nb-NO" sz="1000"/>
                        <a:t>Hvilke sykdommer eller helseproblemer rapporteres?</a:t>
                      </a:r>
                    </a:p>
                  </a:txBody>
                  <a:tcPr marL="68580" marR="68580" marT="0" marB="0" anchor="ctr"/>
                </a:tc>
                <a:tc>
                  <a:txBody>
                    <a:bodyPr/>
                    <a:lstStyle/>
                    <a:p>
                      <a:pPr marL="68580" algn="l">
                        <a:lnSpc>
                          <a:spcPct val="115000"/>
                        </a:lnSpc>
                        <a:spcAft>
                          <a:spcPts val="0"/>
                        </a:spcAft>
                      </a:pPr>
                      <a:r>
                        <a:rPr lang="nb-NO" sz="1000"/>
                        <a:t>Generelt (alle sykdommer) /</a:t>
                      </a:r>
                    </a:p>
                    <a:p>
                      <a:pPr marL="68580" algn="l">
                        <a:lnSpc>
                          <a:spcPct val="115000"/>
                        </a:lnSpc>
                        <a:spcAft>
                          <a:spcPts val="0"/>
                        </a:spcAft>
                      </a:pPr>
                      <a:r>
                        <a:rPr lang="nb-NO" sz="1000"/>
                        <a:t>spesifikk (én eller et delsett av sykdommer)</a:t>
                      </a:r>
                    </a:p>
                  </a:txBody>
                  <a:tcPr marL="68580" marR="68580" marT="0" marB="0" anchor="ctr"/>
                </a:tc>
                <a:extLst>
                  <a:ext uri="{0D108BD9-81ED-4DB2-BD59-A6C34878D82A}">
                    <a16:rowId xmlns:a16="http://schemas.microsoft.com/office/drawing/2014/main" val="2467928151"/>
                  </a:ext>
                </a:extLst>
              </a:tr>
              <a:tr h="467560">
                <a:tc>
                  <a:txBody>
                    <a:bodyPr/>
                    <a:lstStyle/>
                    <a:p>
                      <a:pPr marL="68580" algn="ctr">
                        <a:lnSpc>
                          <a:spcPct val="115000"/>
                        </a:lnSpc>
                        <a:spcAft>
                          <a:spcPts val="0"/>
                        </a:spcAft>
                      </a:pPr>
                      <a:r>
                        <a:rPr lang="nb-NO" sz="1000"/>
                        <a:t>5</a:t>
                      </a:r>
                    </a:p>
                  </a:txBody>
                  <a:tcPr marL="68580" marR="68580" marT="0" marB="0" anchor="ctr"/>
                </a:tc>
                <a:tc>
                  <a:txBody>
                    <a:bodyPr/>
                    <a:lstStyle/>
                    <a:p>
                      <a:pPr marL="68580" algn="l">
                        <a:lnSpc>
                          <a:spcPct val="115000"/>
                        </a:lnSpc>
                        <a:spcAft>
                          <a:spcPts val="0"/>
                        </a:spcAft>
                      </a:pPr>
                      <a:r>
                        <a:rPr lang="nb-NO" sz="1000"/>
                        <a:t>Varsler systemet også om nye/fremvoksende arbeidsrelaterte helseproblemer?</a:t>
                      </a:r>
                    </a:p>
                  </a:txBody>
                  <a:tcPr marL="68580" marR="68580" marT="0" marB="0" anchor="ctr"/>
                </a:tc>
                <a:tc>
                  <a:txBody>
                    <a:bodyPr/>
                    <a:lstStyle/>
                    <a:p>
                      <a:pPr marL="68580" algn="l">
                        <a:lnSpc>
                          <a:spcPct val="115000"/>
                        </a:lnSpc>
                        <a:spcAft>
                          <a:spcPts val="0"/>
                        </a:spcAft>
                      </a:pPr>
                      <a:r>
                        <a:rPr lang="nb-NO" sz="1000"/>
                        <a:t>Ja/nei</a:t>
                      </a:r>
                    </a:p>
                  </a:txBody>
                  <a:tcPr marL="68580" marR="68580" marT="0" marB="0" anchor="ctr"/>
                </a:tc>
                <a:extLst>
                  <a:ext uri="{0D108BD9-81ED-4DB2-BD59-A6C34878D82A}">
                    <a16:rowId xmlns:a16="http://schemas.microsoft.com/office/drawing/2014/main" val="2979926288"/>
                  </a:ext>
                </a:extLst>
              </a:tr>
            </a:tbl>
          </a:graphicData>
        </a:graphic>
      </p:graphicFrame>
    </p:spTree>
    <p:extLst>
      <p:ext uri="{BB962C8B-B14F-4D97-AF65-F5344CB8AC3E}">
        <p14:creationId xmlns:p14="http://schemas.microsoft.com/office/powerpoint/2010/main" val="39247529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123478"/>
            <a:ext cx="7559873" cy="367200"/>
          </a:xfrm>
        </p:spPr>
        <p:txBody>
          <a:bodyPr/>
          <a:lstStyle/>
          <a:p>
            <a:r>
              <a:rPr lang="nb-NO"/>
              <a:t>RESULTATER</a:t>
            </a:r>
          </a:p>
        </p:txBody>
      </p:sp>
      <p:sp>
        <p:nvSpPr>
          <p:cNvPr id="3" name="Rectangle 14"/>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grpSp>
        <p:nvGrpSpPr>
          <p:cNvPr id="21" name="Group 20"/>
          <p:cNvGrpSpPr/>
          <p:nvPr/>
        </p:nvGrpSpPr>
        <p:grpSpPr>
          <a:xfrm>
            <a:off x="0" y="272534"/>
            <a:ext cx="8676456" cy="4747488"/>
            <a:chOff x="0" y="272534"/>
            <a:chExt cx="8676456" cy="4747488"/>
          </a:xfrm>
        </p:grpSpPr>
        <p:graphicFrame>
          <p:nvGraphicFramePr>
            <p:cNvPr id="4" name="Diagram 3"/>
            <p:cNvGraphicFramePr/>
            <p:nvPr>
              <p:extLst>
                <p:ext uri="{D42A27DB-BD31-4B8C-83A1-F6EECF244321}">
                  <p14:modId xmlns:p14="http://schemas.microsoft.com/office/powerpoint/2010/main" val="1045330584"/>
                </p:ext>
              </p:extLst>
            </p:nvPr>
          </p:nvGraphicFramePr>
          <p:xfrm>
            <a:off x="0" y="668636"/>
            <a:ext cx="4932040" cy="43513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 name="Group 4"/>
            <p:cNvGrpSpPr/>
            <p:nvPr/>
          </p:nvGrpSpPr>
          <p:grpSpPr>
            <a:xfrm>
              <a:off x="3425447" y="771550"/>
              <a:ext cx="5251009" cy="4248472"/>
              <a:chOff x="-2445842" y="190878"/>
              <a:chExt cx="5251455" cy="4248589"/>
            </a:xfrm>
          </p:grpSpPr>
          <p:grpSp>
            <p:nvGrpSpPr>
              <p:cNvPr id="6" name="Group 5"/>
              <p:cNvGrpSpPr/>
              <p:nvPr/>
            </p:nvGrpSpPr>
            <p:grpSpPr>
              <a:xfrm>
                <a:off x="-2445842" y="190878"/>
                <a:ext cx="5179441" cy="3816529"/>
                <a:chOff x="-2445842" y="190878"/>
                <a:chExt cx="5179441" cy="3816529"/>
              </a:xfrm>
            </p:grpSpPr>
            <p:sp>
              <p:nvSpPr>
                <p:cNvPr id="8" name="Text Box 2"/>
                <p:cNvSpPr txBox="1">
                  <a:spLocks noChangeArrowheads="1"/>
                </p:cNvSpPr>
                <p:nvPr/>
              </p:nvSpPr>
              <p:spPr bwMode="auto">
                <a:xfrm>
                  <a:off x="-2445841" y="190878"/>
                  <a:ext cx="5034444" cy="174332"/>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nb-NO" sz="650" b="1">
                      <a:latin typeface="Calibri" panose="020F0502020204030204" pitchFamily="34" charset="0"/>
                      <a:ea typeface="Calibri" panose="020F0502020204030204" pitchFamily="34" charset="0"/>
                      <a:cs typeface="Times New Roman" panose="02020603050405020304" pitchFamily="18" charset="0"/>
                    </a:rPr>
                    <a:t>Spania</a:t>
                  </a:r>
                  <a:r>
                    <a:rPr lang="nb-NO" sz="650">
                      <a:latin typeface="Calibri" panose="020F0502020204030204" pitchFamily="34" charset="0"/>
                      <a:ea typeface="Calibri" panose="020F0502020204030204" pitchFamily="34" charset="0"/>
                      <a:cs typeface="Times New Roman" panose="02020603050405020304" pitchFamily="18" charset="0"/>
                    </a:rPr>
                    <a:t>: CEPROSS og PANOTRASTSS</a:t>
                  </a:r>
                </a:p>
              </p:txBody>
            </p:sp>
            <p:sp>
              <p:nvSpPr>
                <p:cNvPr id="9" name="Text Box 2"/>
                <p:cNvSpPr txBox="1">
                  <a:spLocks noChangeArrowheads="1"/>
                </p:cNvSpPr>
                <p:nvPr/>
              </p:nvSpPr>
              <p:spPr bwMode="auto">
                <a:xfrm>
                  <a:off x="-2445842" y="486825"/>
                  <a:ext cx="5034445" cy="425685"/>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b-NO" sz="650" b="1">
                      <a:latin typeface="Calibri" panose="020F0502020204030204" pitchFamily="34" charset="0"/>
                      <a:ea typeface="Calibri" panose="020F0502020204030204" pitchFamily="34" charset="0"/>
                      <a:cs typeface="Times New Roman" panose="02020603050405020304" pitchFamily="18" charset="0"/>
                    </a:rPr>
                    <a:t>Ungarn</a:t>
                  </a:r>
                  <a:r>
                    <a:rPr lang="nb-NO" sz="650">
                      <a:latin typeface="Calibri" panose="020F0502020204030204" pitchFamily="34" charset="0"/>
                      <a:ea typeface="Calibri" panose="020F0502020204030204" pitchFamily="34" charset="0"/>
                      <a:cs typeface="Times New Roman" panose="02020603050405020304" pitchFamily="18" charset="0"/>
                    </a:rPr>
                    <a:t>: Registreringssystem for yrkesskader;</a:t>
                  </a:r>
                </a:p>
                <a:p>
                  <a:pPr>
                    <a:lnSpc>
                      <a:spcPct val="107000"/>
                    </a:lnSpc>
                    <a:spcAft>
                      <a:spcPts val="0"/>
                    </a:spcAft>
                  </a:pPr>
                  <a:r>
                    <a:rPr lang="nb-NO" sz="650" b="1">
                      <a:latin typeface="Calibri" panose="020F0502020204030204" pitchFamily="34" charset="0"/>
                      <a:ea typeface="Calibri" panose="020F0502020204030204" pitchFamily="34" charset="0"/>
                      <a:cs typeface="Times New Roman" panose="02020603050405020304" pitchFamily="18" charset="0"/>
                    </a:rPr>
                    <a:t>Sveits</a:t>
                  </a:r>
                  <a:r>
                    <a:rPr lang="nb-NO" sz="650">
                      <a:latin typeface="Calibri" panose="020F0502020204030204" pitchFamily="34" charset="0"/>
                      <a:ea typeface="Calibri" panose="020F0502020204030204" pitchFamily="34" charset="0"/>
                      <a:cs typeface="Times New Roman" panose="02020603050405020304" pitchFamily="18" charset="0"/>
                    </a:rPr>
                    <a:t>: SUVA;</a:t>
                  </a:r>
                </a:p>
                <a:p>
                  <a:pPr>
                    <a:lnSpc>
                      <a:spcPct val="107000"/>
                    </a:lnSpc>
                    <a:spcAft>
                      <a:spcPts val="0"/>
                    </a:spcAft>
                  </a:pPr>
                  <a:r>
                    <a:rPr lang="nb-NO" sz="650" b="1">
                      <a:latin typeface="Calibri" panose="020F0502020204030204" pitchFamily="34" charset="0"/>
                      <a:ea typeface="Calibri" panose="020F0502020204030204" pitchFamily="34" charset="0"/>
                      <a:cs typeface="Times New Roman" panose="02020603050405020304" pitchFamily="18" charset="0"/>
                    </a:rPr>
                    <a:t>Belgia</a:t>
                  </a:r>
                  <a:r>
                    <a:rPr lang="nb-NO" sz="650">
                      <a:latin typeface="Calibri" panose="020F0502020204030204" pitchFamily="34" charset="0"/>
                      <a:ea typeface="Calibri" panose="020F0502020204030204" pitchFamily="34" charset="0"/>
                      <a:cs typeface="Times New Roman" panose="02020603050405020304" pitchFamily="18" charset="0"/>
                    </a:rPr>
                    <a:t>: Fond for yrkessykdommer;</a:t>
                  </a:r>
                </a:p>
                <a:p>
                  <a:pPr>
                    <a:lnSpc>
                      <a:spcPct val="107000"/>
                    </a:lnSpc>
                    <a:spcAft>
                      <a:spcPts val="0"/>
                    </a:spcAft>
                  </a:pPr>
                  <a:r>
                    <a:rPr lang="nb-NO" sz="650" b="1">
                      <a:latin typeface="Calibri" panose="020F0502020204030204" pitchFamily="34" charset="0"/>
                      <a:ea typeface="Calibri" panose="020F0502020204030204" pitchFamily="34" charset="0"/>
                      <a:cs typeface="Times New Roman" panose="02020603050405020304" pitchFamily="18" charset="0"/>
                    </a:rPr>
                    <a:t>Finland: </a:t>
                  </a:r>
                  <a:r>
                    <a:rPr lang="nb-NO" sz="650">
                      <a:latin typeface="Calibri" panose="020F0502020204030204" pitchFamily="34" charset="0"/>
                      <a:ea typeface="Calibri" panose="020F0502020204030204" pitchFamily="34" charset="0"/>
                      <a:cs typeface="Times New Roman" panose="02020603050405020304" pitchFamily="18" charset="0"/>
                    </a:rPr>
                    <a:t>Finsk register for yrkessykdommer (FROD)</a:t>
                  </a:r>
                </a:p>
                <a:p>
                  <a:pPr>
                    <a:lnSpc>
                      <a:spcPct val="107000"/>
                    </a:lnSpc>
                    <a:spcAft>
                      <a:spcPts val="800"/>
                    </a:spcAft>
                  </a:pPr>
                  <a:r>
                    <a:rPr lang="nb-NO" sz="650">
                      <a:latin typeface="Calibri" panose="020F0502020204030204" pitchFamily="34" charset="0"/>
                      <a:ea typeface="Calibri" panose="020F0502020204030204" pitchFamily="34" charset="0"/>
                      <a:cs typeface="Times New Roman" panose="02020603050405020304" pitchFamily="18" charset="0"/>
                    </a:rPr>
                    <a:t> </a:t>
                  </a:r>
                </a:p>
              </p:txBody>
            </p:sp>
            <p:sp>
              <p:nvSpPr>
                <p:cNvPr id="10" name="Text Box 2"/>
                <p:cNvSpPr txBox="1">
                  <a:spLocks noChangeArrowheads="1"/>
                </p:cNvSpPr>
                <p:nvPr/>
              </p:nvSpPr>
              <p:spPr bwMode="auto">
                <a:xfrm>
                  <a:off x="-2445842" y="1016013"/>
                  <a:ext cx="5034445" cy="255015"/>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b-NO" sz="650" b="1">
                      <a:latin typeface="Calibri" panose="020F0502020204030204" pitchFamily="34" charset="0"/>
                      <a:ea typeface="Calibri" panose="020F0502020204030204" pitchFamily="34" charset="0"/>
                      <a:cs typeface="Times New Roman" panose="02020603050405020304" pitchFamily="18" charset="0"/>
                    </a:rPr>
                    <a:t>USA (Washington State)</a:t>
                  </a:r>
                  <a:r>
                    <a:rPr lang="nb-NO" sz="650">
                      <a:latin typeface="Calibri" panose="020F0502020204030204" pitchFamily="34" charset="0"/>
                      <a:ea typeface="Calibri" panose="020F0502020204030204" pitchFamily="34" charset="0"/>
                      <a:cs typeface="Times New Roman" panose="02020603050405020304" pitchFamily="18" charset="0"/>
                    </a:rPr>
                    <a:t>: SHARP (3 programmer rettet mot dermatitt, astma, muskel- og skjelettlidelser);</a:t>
                  </a:r>
                </a:p>
                <a:p>
                  <a:pPr>
                    <a:lnSpc>
                      <a:spcPct val="107000"/>
                    </a:lnSpc>
                    <a:spcAft>
                      <a:spcPts val="0"/>
                    </a:spcAft>
                  </a:pPr>
                  <a:r>
                    <a:rPr lang="nb-NO" sz="650" b="1">
                      <a:latin typeface="Calibri" panose="020F0502020204030204" pitchFamily="34" charset="0"/>
                      <a:ea typeface="Calibri" panose="020F0502020204030204" pitchFamily="34" charset="0"/>
                      <a:cs typeface="Times New Roman" panose="02020603050405020304" pitchFamily="18" charset="0"/>
                    </a:rPr>
                    <a:t>Taiwan</a:t>
                  </a:r>
                  <a:r>
                    <a:rPr lang="nb-NO" sz="650">
                      <a:latin typeface="Calibri" panose="020F0502020204030204" pitchFamily="34" charset="0"/>
                      <a:ea typeface="Calibri" panose="020F0502020204030204" pitchFamily="34" charset="0"/>
                      <a:cs typeface="Times New Roman" panose="02020603050405020304" pitchFamily="18" charset="0"/>
                    </a:rPr>
                    <a:t>: NODIS</a:t>
                  </a:r>
                </a:p>
              </p:txBody>
            </p:sp>
            <p:sp>
              <p:nvSpPr>
                <p:cNvPr id="11" name="Text Box 4"/>
                <p:cNvSpPr txBox="1">
                  <a:spLocks noChangeArrowheads="1"/>
                </p:cNvSpPr>
                <p:nvPr/>
              </p:nvSpPr>
              <p:spPr bwMode="auto">
                <a:xfrm>
                  <a:off x="-1110454" y="1483716"/>
                  <a:ext cx="3671752" cy="219372"/>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nb-NO" sz="650" b="1">
                      <a:latin typeface="Calibri" panose="020F0502020204030204" pitchFamily="34" charset="0"/>
                      <a:ea typeface="Calibri" panose="020F0502020204030204" pitchFamily="34" charset="0"/>
                      <a:cs typeface="Times New Roman" panose="02020603050405020304" pitchFamily="18" charset="0"/>
                    </a:rPr>
                    <a:t>Storbritannia: </a:t>
                  </a:r>
                  <a:r>
                    <a:rPr lang="nb-NO" sz="650">
                      <a:latin typeface="Calibri" panose="020F0502020204030204" pitchFamily="34" charset="0"/>
                      <a:ea typeface="Calibri" panose="020F0502020204030204" pitchFamily="34" charset="0"/>
                      <a:cs typeface="Times New Roman" panose="02020603050405020304" pitchFamily="18" charset="0"/>
                    </a:rPr>
                    <a:t>THOR-GP, OPRA, THOR-EXTRA; </a:t>
                  </a:r>
                  <a:r>
                    <a:rPr lang="nb-NO" sz="650" b="1">
                      <a:latin typeface="Calibri" panose="020F0502020204030204" pitchFamily="34" charset="0"/>
                      <a:ea typeface="Calibri" panose="020F0502020204030204" pitchFamily="34" charset="0"/>
                      <a:cs typeface="Times New Roman" panose="02020603050405020304" pitchFamily="18" charset="0"/>
                    </a:rPr>
                    <a:t>Norge: </a:t>
                  </a:r>
                  <a:r>
                    <a:rPr lang="nb-NO" sz="650">
                      <a:latin typeface="Calibri" panose="020F0502020204030204" pitchFamily="34" charset="0"/>
                      <a:ea typeface="Calibri" panose="020F0502020204030204" pitchFamily="34" charset="0"/>
                      <a:cs typeface="Times New Roman" panose="02020603050405020304" pitchFamily="18" charset="0"/>
                    </a:rPr>
                    <a:t>RAS;</a:t>
                  </a:r>
                  <a:r>
                    <a:rPr lang="nb-NO" sz="650" b="1">
                      <a:latin typeface="Calibri" panose="020F0502020204030204" pitchFamily="34" charset="0"/>
                      <a:ea typeface="Calibri" panose="020F0502020204030204" pitchFamily="34" charset="0"/>
                      <a:cs typeface="Times New Roman" panose="02020603050405020304" pitchFamily="18" charset="0"/>
                    </a:rPr>
                    <a:t> Frankrike: </a:t>
                  </a:r>
                  <a:r>
                    <a:rPr lang="nb-NO" sz="650">
                      <a:latin typeface="Calibri" panose="020F0502020204030204" pitchFamily="34" charset="0"/>
                      <a:ea typeface="Calibri" panose="020F0502020204030204" pitchFamily="34" charset="0"/>
                      <a:cs typeface="Times New Roman" panose="02020603050405020304" pitchFamily="18" charset="0"/>
                    </a:rPr>
                    <a:t>MCP, RNV3P;</a:t>
                  </a:r>
                  <a:r>
                    <a:rPr lang="nb-NO" sz="650" b="1">
                      <a:latin typeface="Calibri" panose="020F0502020204030204" pitchFamily="34" charset="0"/>
                      <a:ea typeface="Calibri" panose="020F0502020204030204" pitchFamily="34" charset="0"/>
                      <a:cs typeface="Times New Roman" panose="02020603050405020304" pitchFamily="18" charset="0"/>
                    </a:rPr>
                    <a:t> Nederland: </a:t>
                  </a:r>
                  <a:r>
                    <a:rPr lang="nb-NO" sz="650">
                      <a:latin typeface="Calibri" panose="020F0502020204030204" pitchFamily="34" charset="0"/>
                      <a:ea typeface="Calibri" panose="020F0502020204030204" pitchFamily="34" charset="0"/>
                      <a:cs typeface="Times New Roman" panose="02020603050405020304" pitchFamily="18" charset="0"/>
                    </a:rPr>
                    <a:t>NROD, PIM;</a:t>
                  </a:r>
                  <a:r>
                    <a:rPr lang="nb-NO" sz="650" b="1">
                      <a:latin typeface="Calibri" panose="020F0502020204030204" pitchFamily="34" charset="0"/>
                      <a:ea typeface="Calibri" panose="020F0502020204030204" pitchFamily="34" charset="0"/>
                      <a:cs typeface="Times New Roman" panose="02020603050405020304" pitchFamily="18" charset="0"/>
                    </a:rPr>
                    <a:t> Spania: </a:t>
                  </a:r>
                  <a:r>
                    <a:rPr lang="nb-NO" sz="650">
                      <a:latin typeface="Calibri" panose="020F0502020204030204" pitchFamily="34" charset="0"/>
                      <a:ea typeface="Calibri" panose="020F0502020204030204" pitchFamily="34" charset="0"/>
                      <a:cs typeface="Times New Roman" panose="02020603050405020304" pitchFamily="18" charset="0"/>
                    </a:rPr>
                    <a:t>Overvåkingsprogram for arbeidsmiljø og arbeidshelse i Navarra</a:t>
                  </a:r>
                </a:p>
              </p:txBody>
            </p:sp>
            <p:sp>
              <p:nvSpPr>
                <p:cNvPr id="12" name="Text Box 5"/>
                <p:cNvSpPr txBox="1">
                  <a:spLocks noChangeArrowheads="1"/>
                </p:cNvSpPr>
                <p:nvPr/>
              </p:nvSpPr>
              <p:spPr bwMode="auto">
                <a:xfrm>
                  <a:off x="-1110454" y="1888149"/>
                  <a:ext cx="3693083" cy="319009"/>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nb-NO" sz="650" b="1" dirty="0">
                      <a:latin typeface="Calibri" panose="020F0502020204030204" pitchFamily="34" charset="0"/>
                      <a:ea typeface="Calibri" panose="020F0502020204030204" pitchFamily="34" charset="0"/>
                      <a:cs typeface="Times New Roman" panose="02020603050405020304" pitchFamily="18" charset="0"/>
                    </a:rPr>
                    <a:t>Storbritannia: </a:t>
                  </a:r>
                  <a:r>
                    <a:rPr lang="nb-NO" sz="650" dirty="0">
                      <a:latin typeface="Calibri" panose="020F0502020204030204" pitchFamily="34" charset="0"/>
                      <a:ea typeface="Calibri" panose="020F0502020204030204" pitchFamily="34" charset="0"/>
                      <a:cs typeface="Times New Roman" panose="02020603050405020304" pitchFamily="18" charset="0"/>
                    </a:rPr>
                    <a:t>SWORD, EPIDERM, SIDAW (THOR);</a:t>
                  </a:r>
                  <a:r>
                    <a:rPr lang="nb-NO" sz="650" b="1" dirty="0">
                      <a:latin typeface="Calibri" panose="020F0502020204030204" pitchFamily="34" charset="0"/>
                      <a:ea typeface="Calibri" panose="020F0502020204030204" pitchFamily="34" charset="0"/>
                      <a:cs typeface="Times New Roman" panose="02020603050405020304" pitchFamily="18" charset="0"/>
                    </a:rPr>
                    <a:t> Sør-Afrika: </a:t>
                  </a:r>
                  <a:r>
                    <a:rPr lang="nb-NO" sz="650" dirty="0">
                      <a:latin typeface="Calibri" panose="020F0502020204030204" pitchFamily="34" charset="0"/>
                      <a:ea typeface="Calibri" panose="020F0502020204030204" pitchFamily="34" charset="0"/>
                      <a:cs typeface="Times New Roman" panose="02020603050405020304" pitchFamily="18" charset="0"/>
                    </a:rPr>
                    <a:t>SORDSA;</a:t>
                  </a:r>
                  <a:r>
                    <a:rPr lang="nb-NO" sz="650" b="1" dirty="0">
                      <a:latin typeface="Calibri" panose="020F0502020204030204" pitchFamily="34" charset="0"/>
                      <a:ea typeface="Calibri" panose="020F0502020204030204" pitchFamily="34" charset="0"/>
                      <a:cs typeface="Times New Roman" panose="02020603050405020304" pitchFamily="18" charset="0"/>
                    </a:rPr>
                    <a:t> Australia: </a:t>
                  </a:r>
                  <a:r>
                    <a:rPr lang="nb-NO" sz="650" dirty="0">
                      <a:latin typeface="Calibri" panose="020F0502020204030204" pitchFamily="34" charset="0"/>
                      <a:ea typeface="Calibri" panose="020F0502020204030204" pitchFamily="34" charset="0"/>
                      <a:cs typeface="Times New Roman" panose="02020603050405020304" pitchFamily="18" charset="0"/>
                    </a:rPr>
                    <a:t>SABRE; </a:t>
                  </a:r>
                  <a:r>
                    <a:rPr lang="nb-NO" sz="650" b="1" dirty="0">
                      <a:latin typeface="Calibri" panose="020F0502020204030204" pitchFamily="34" charset="0"/>
                      <a:ea typeface="Calibri" panose="020F0502020204030204" pitchFamily="34" charset="0"/>
                      <a:cs typeface="Times New Roman" panose="02020603050405020304" pitchFamily="18" charset="0"/>
                    </a:rPr>
                    <a:t>Canada: </a:t>
                  </a:r>
                  <a:r>
                    <a:rPr lang="nb-NO" sz="650" dirty="0">
                      <a:latin typeface="Calibri" panose="020F0502020204030204" pitchFamily="34" charset="0"/>
                      <a:ea typeface="Calibri" panose="020F0502020204030204" pitchFamily="34" charset="0"/>
                      <a:cs typeface="Times New Roman" panose="02020603050405020304" pitchFamily="18" charset="0"/>
                    </a:rPr>
                    <a:t>OWRAS;</a:t>
                  </a:r>
                  <a:r>
                    <a:rPr lang="nb-NO" sz="650" b="1" dirty="0">
                      <a:latin typeface="Calibri" panose="020F0502020204030204" pitchFamily="34" charset="0"/>
                      <a:ea typeface="Calibri" panose="020F0502020204030204" pitchFamily="34" charset="0"/>
                      <a:cs typeface="Times New Roman" panose="02020603050405020304" pitchFamily="18" charset="0"/>
                    </a:rPr>
                    <a:t> Frankrike:</a:t>
                  </a:r>
                  <a:r>
                    <a:rPr lang="nb-NO" sz="650" dirty="0">
                      <a:latin typeface="Calibri" panose="020F0502020204030204" pitchFamily="34" charset="0"/>
                      <a:ea typeface="Calibri" panose="020F0502020204030204" pitchFamily="34" charset="0"/>
                      <a:cs typeface="Times New Roman" panose="02020603050405020304" pitchFamily="18" charset="0"/>
                    </a:rPr>
                    <a:t> ONAP2, </a:t>
                  </a:r>
                  <a:r>
                    <a:rPr lang="nb-NO" sz="650" dirty="0" err="1">
                      <a:latin typeface="Calibri" panose="020F0502020204030204" pitchFamily="34" charset="0"/>
                      <a:ea typeface="Calibri" panose="020F0502020204030204" pitchFamily="34" charset="0"/>
                      <a:cs typeface="Times New Roman" panose="02020603050405020304" pitchFamily="18" charset="0"/>
                    </a:rPr>
                    <a:t>EpiNano</a:t>
                  </a:r>
                  <a:r>
                    <a:rPr lang="nb-NO" sz="650" dirty="0">
                      <a:latin typeface="Calibri" panose="020F0502020204030204" pitchFamily="34" charset="0"/>
                      <a:ea typeface="Calibri" panose="020F0502020204030204" pitchFamily="34" charset="0"/>
                      <a:cs typeface="Times New Roman" panose="02020603050405020304" pitchFamily="18" charset="0"/>
                    </a:rPr>
                    <a:t>; </a:t>
                  </a:r>
                  <a:r>
                    <a:rPr lang="nb-NO" sz="650" b="1" dirty="0">
                      <a:latin typeface="Calibri" panose="020F0502020204030204" pitchFamily="34" charset="0"/>
                      <a:ea typeface="Calibri" panose="020F0502020204030204" pitchFamily="34" charset="0"/>
                      <a:cs typeface="Times New Roman" panose="02020603050405020304" pitchFamily="18" charset="0"/>
                    </a:rPr>
                    <a:t>Italia: </a:t>
                  </a:r>
                  <a:r>
                    <a:rPr lang="nb-NO" sz="650" dirty="0">
                      <a:latin typeface="Calibri" panose="020F0502020204030204" pitchFamily="34" charset="0"/>
                      <a:ea typeface="Calibri" panose="020F0502020204030204" pitchFamily="34" charset="0"/>
                      <a:cs typeface="Times New Roman" panose="02020603050405020304" pitchFamily="18" charset="0"/>
                    </a:rPr>
                    <a:t>OCCAM</a:t>
                  </a:r>
                </a:p>
              </p:txBody>
            </p:sp>
            <p:sp>
              <p:nvSpPr>
                <p:cNvPr id="13" name="Text Box 6"/>
                <p:cNvSpPr txBox="1">
                  <a:spLocks noChangeArrowheads="1"/>
                </p:cNvSpPr>
                <p:nvPr/>
              </p:nvSpPr>
              <p:spPr bwMode="auto">
                <a:xfrm>
                  <a:off x="-1110454" y="2319979"/>
                  <a:ext cx="3693083" cy="319239"/>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b-NO" sz="650" b="1">
                      <a:latin typeface="Calibri" panose="020F0502020204030204" pitchFamily="34" charset="0"/>
                      <a:ea typeface="Calibri" panose="020F0502020204030204" pitchFamily="34" charset="0"/>
                      <a:cs typeface="Times New Roman" panose="02020603050405020304" pitchFamily="18" charset="0"/>
                    </a:rPr>
                    <a:t>Storbritannia: </a:t>
                  </a:r>
                  <a:r>
                    <a:rPr lang="nb-NO" sz="650">
                      <a:latin typeface="Calibri" panose="020F0502020204030204" pitchFamily="34" charset="0"/>
                      <a:ea typeface="Calibri" panose="020F0502020204030204" pitchFamily="34" charset="0"/>
                      <a:cs typeface="Times New Roman" panose="02020603050405020304" pitchFamily="18" charset="0"/>
                    </a:rPr>
                    <a:t>Riddor; </a:t>
                  </a:r>
                  <a:br>
                    <a:rPr lang="nb-NO" sz="650">
                      <a:latin typeface="Calibri" panose="020F0502020204030204" pitchFamily="34" charset="0"/>
                      <a:ea typeface="Calibri" panose="020F0502020204030204" pitchFamily="34" charset="0"/>
                      <a:cs typeface="Times New Roman" panose="02020603050405020304" pitchFamily="18" charset="0"/>
                    </a:rPr>
                  </a:br>
                  <a:r>
                    <a:rPr lang="nb-NO" sz="650" b="1">
                      <a:latin typeface="Calibri" panose="020F0502020204030204" pitchFamily="34" charset="0"/>
                      <a:ea typeface="Calibri" panose="020F0502020204030204" pitchFamily="34" charset="0"/>
                      <a:cs typeface="Times New Roman" panose="02020603050405020304" pitchFamily="18" charset="0"/>
                    </a:rPr>
                    <a:t>Singapore: </a:t>
                  </a:r>
                  <a:r>
                    <a:rPr lang="nb-NO" sz="650">
                      <a:latin typeface="Calibri" panose="020F0502020204030204" pitchFamily="34" charset="0"/>
                      <a:ea typeface="Calibri" panose="020F0502020204030204" pitchFamily="34" charset="0"/>
                      <a:cs typeface="Times New Roman" panose="02020603050405020304" pitchFamily="18" charset="0"/>
                    </a:rPr>
                    <a:t>iReport</a:t>
                  </a:r>
                </a:p>
              </p:txBody>
            </p:sp>
            <p:sp>
              <p:nvSpPr>
                <p:cNvPr id="14" name="Text Box 7"/>
                <p:cNvSpPr txBox="1">
                  <a:spLocks noChangeArrowheads="1"/>
                </p:cNvSpPr>
                <p:nvPr/>
              </p:nvSpPr>
              <p:spPr bwMode="auto">
                <a:xfrm>
                  <a:off x="-1110454" y="2837783"/>
                  <a:ext cx="3844053" cy="227012"/>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b-NO" sz="650" b="1">
                      <a:latin typeface="Calibri" panose="020F0502020204030204" pitchFamily="34" charset="0"/>
                      <a:ea typeface="Calibri" panose="020F0502020204030204" pitchFamily="34" charset="0"/>
                      <a:cs typeface="Times New Roman" panose="02020603050405020304" pitchFamily="18" charset="0"/>
                    </a:rPr>
                    <a:t>USA: </a:t>
                  </a:r>
                  <a:r>
                    <a:rPr lang="nb-NO" sz="650">
                      <a:latin typeface="Calibri" panose="020F0502020204030204" pitchFamily="34" charset="0"/>
                      <a:ea typeface="Calibri" panose="020F0502020204030204" pitchFamily="34" charset="0"/>
                      <a:cs typeface="Times New Roman" panose="02020603050405020304" pitchFamily="18" charset="0"/>
                    </a:rPr>
                    <a:t>SENSOR, HHE; </a:t>
                  </a:r>
                  <a:r>
                    <a:rPr lang="nb-NO" sz="650" b="1">
                      <a:latin typeface="Calibri" panose="020F0502020204030204" pitchFamily="34" charset="0"/>
                      <a:ea typeface="Calibri" panose="020F0502020204030204" pitchFamily="34" charset="0"/>
                      <a:cs typeface="Times New Roman" panose="02020603050405020304" pitchFamily="18" charset="0"/>
                    </a:rPr>
                    <a:t>Belgia og Nederland:</a:t>
                  </a:r>
                  <a:r>
                    <a:rPr lang="nb-NO" sz="650">
                      <a:latin typeface="Calibri" panose="020F0502020204030204" pitchFamily="34" charset="0"/>
                      <a:ea typeface="Calibri" panose="020F0502020204030204" pitchFamily="34" charset="0"/>
                      <a:cs typeface="Times New Roman" panose="02020603050405020304" pitchFamily="18" charset="0"/>
                    </a:rPr>
                    <a:t> SIGNAAL; </a:t>
                  </a:r>
                  <a:r>
                    <a:rPr lang="nb-NO" sz="650" b="1">
                      <a:latin typeface="Calibri" panose="020F0502020204030204" pitchFamily="34" charset="0"/>
                      <a:ea typeface="Calibri" panose="020F0502020204030204" pitchFamily="34" charset="0"/>
                      <a:cs typeface="Times New Roman" panose="02020603050405020304" pitchFamily="18" charset="0"/>
                    </a:rPr>
                    <a:t>Frankrike:</a:t>
                  </a:r>
                  <a:r>
                    <a:rPr lang="nb-NO" sz="650">
                      <a:latin typeface="Calibri" panose="020F0502020204030204" pitchFamily="34" charset="0"/>
                      <a:ea typeface="Calibri" panose="020F0502020204030204" pitchFamily="34" charset="0"/>
                      <a:cs typeface="Times New Roman" panose="02020603050405020304" pitchFamily="18" charset="0"/>
                    </a:rPr>
                    <a:t> GAST, OccWatch; </a:t>
                  </a:r>
                  <a:r>
                    <a:rPr lang="nb-NO" sz="650" b="1">
                      <a:latin typeface="Calibri" panose="020F0502020204030204" pitchFamily="34" charset="0"/>
                      <a:ea typeface="Calibri" panose="020F0502020204030204" pitchFamily="34" charset="0"/>
                      <a:cs typeface="Times New Roman" panose="02020603050405020304" pitchFamily="18" charset="0"/>
                    </a:rPr>
                    <a:t>New Zealand:</a:t>
                  </a:r>
                  <a:r>
                    <a:rPr lang="nb-NO" sz="650">
                      <a:latin typeface="Calibri" panose="020F0502020204030204" pitchFamily="34" charset="0"/>
                      <a:ea typeface="Calibri" panose="020F0502020204030204" pitchFamily="34" charset="0"/>
                      <a:cs typeface="Times New Roman" panose="02020603050405020304" pitchFamily="18" charset="0"/>
                    </a:rPr>
                    <a:t> NODS</a:t>
                  </a:r>
                </a:p>
                <a:p>
                  <a:pPr>
                    <a:lnSpc>
                      <a:spcPct val="107000"/>
                    </a:lnSpc>
                    <a:spcAft>
                      <a:spcPts val="800"/>
                    </a:spcAft>
                  </a:pPr>
                  <a:r>
                    <a:rPr lang="nb-NO" sz="650">
                      <a:latin typeface="Calibri" panose="020F0502020204030204" pitchFamily="34" charset="0"/>
                      <a:ea typeface="Calibri" panose="020F0502020204030204" pitchFamily="34" charset="0"/>
                      <a:cs typeface="Times New Roman" panose="02020603050405020304" pitchFamily="18" charset="0"/>
                    </a:rPr>
                    <a:t> </a:t>
                  </a:r>
                </a:p>
              </p:txBody>
            </p:sp>
            <p:sp>
              <p:nvSpPr>
                <p:cNvPr id="15" name="Text Box 9"/>
                <p:cNvSpPr txBox="1">
                  <a:spLocks noChangeArrowheads="1"/>
                </p:cNvSpPr>
                <p:nvPr/>
              </p:nvSpPr>
              <p:spPr bwMode="auto">
                <a:xfrm>
                  <a:off x="-1110454" y="3724638"/>
                  <a:ext cx="3709559" cy="282769"/>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b-NO" sz="650" b="1">
                      <a:latin typeface="Calibri" panose="020F0502020204030204" pitchFamily="34" charset="0"/>
                      <a:ea typeface="Calibri" panose="020F0502020204030204" pitchFamily="34" charset="0"/>
                      <a:cs typeface="Times New Roman" panose="02020603050405020304" pitchFamily="18" charset="0"/>
                    </a:rPr>
                    <a:t>Storbritannia:</a:t>
                  </a:r>
                  <a:r>
                    <a:rPr lang="nb-NO" sz="650">
                      <a:latin typeface="Calibri" panose="020F0502020204030204" pitchFamily="34" charset="0"/>
                      <a:ea typeface="Calibri" panose="020F0502020204030204" pitchFamily="34" charset="0"/>
                      <a:cs typeface="Times New Roman" panose="02020603050405020304" pitchFamily="18" charset="0"/>
                    </a:rPr>
                    <a:t> Self-reported Work-related Illness survey (SWI);</a:t>
                  </a:r>
                </a:p>
                <a:p>
                  <a:pPr>
                    <a:lnSpc>
                      <a:spcPct val="107000"/>
                    </a:lnSpc>
                    <a:spcAft>
                      <a:spcPts val="0"/>
                    </a:spcAft>
                  </a:pPr>
                  <a:r>
                    <a:rPr lang="nb-NO" sz="650" b="1">
                      <a:latin typeface="Calibri" panose="020F0502020204030204" pitchFamily="34" charset="0"/>
                      <a:ea typeface="Calibri" panose="020F0502020204030204" pitchFamily="34" charset="0"/>
                      <a:cs typeface="Times New Roman" panose="02020603050405020304" pitchFamily="18" charset="0"/>
                    </a:rPr>
                    <a:t>Irland:</a:t>
                  </a:r>
                  <a:r>
                    <a:rPr lang="nb-NO" sz="650">
                      <a:latin typeface="Calibri" panose="020F0502020204030204" pitchFamily="34" charset="0"/>
                      <a:ea typeface="Calibri" panose="020F0502020204030204" pitchFamily="34" charset="0"/>
                      <a:cs typeface="Times New Roman" panose="02020603050405020304" pitchFamily="18" charset="0"/>
                    </a:rPr>
                    <a:t> Quarterly National Household Survey (QNHS)</a:t>
                  </a:r>
                </a:p>
              </p:txBody>
            </p:sp>
            <p:sp>
              <p:nvSpPr>
                <p:cNvPr id="16" name="Text Box 10"/>
                <p:cNvSpPr txBox="1">
                  <a:spLocks noChangeArrowheads="1"/>
                </p:cNvSpPr>
                <p:nvPr/>
              </p:nvSpPr>
              <p:spPr bwMode="auto">
                <a:xfrm>
                  <a:off x="-1110454" y="3219275"/>
                  <a:ext cx="3767495" cy="212053"/>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b-NO" sz="650" b="1">
                      <a:latin typeface="Calibri" panose="020F0502020204030204" pitchFamily="34" charset="0"/>
                      <a:ea typeface="Calibri" panose="020F0502020204030204" pitchFamily="34" charset="0"/>
                      <a:cs typeface="Times New Roman" panose="02020603050405020304" pitchFamily="18" charset="0"/>
                    </a:rPr>
                    <a:t>USA: </a:t>
                  </a:r>
                  <a:r>
                    <a:rPr lang="nb-NO" sz="650">
                      <a:latin typeface="Calibri" panose="020F0502020204030204" pitchFamily="34" charset="0"/>
                      <a:ea typeface="Calibri" panose="020F0502020204030204" pitchFamily="34" charset="0"/>
                      <a:cs typeface="Times New Roman" panose="02020603050405020304" pitchFamily="18" charset="0"/>
                    </a:rPr>
                    <a:t>SENSOR Pesticides Program; </a:t>
                  </a:r>
                  <a:r>
                    <a:rPr lang="nb-NO" sz="650" b="1">
                      <a:latin typeface="Calibri" panose="020F0502020204030204" pitchFamily="34" charset="0"/>
                      <a:ea typeface="Calibri" panose="020F0502020204030204" pitchFamily="34" charset="0"/>
                      <a:cs typeface="Times New Roman" panose="02020603050405020304" pitchFamily="18" charset="0"/>
                    </a:rPr>
                    <a:t>New Zealand:</a:t>
                  </a:r>
                  <a:r>
                    <a:rPr lang="nb-NO" sz="650">
                      <a:latin typeface="Calibri" panose="020F0502020204030204" pitchFamily="34" charset="0"/>
                      <a:ea typeface="Calibri" panose="020F0502020204030204" pitchFamily="34" charset="0"/>
                      <a:cs typeface="Times New Roman" panose="02020603050405020304" pitchFamily="18" charset="0"/>
                    </a:rPr>
                    <a:t> NODS Specialist Panels (Cancer Panel, Respiratory Diseases Panel, Solvents Panel, and Chemical Panel)</a:t>
                  </a:r>
                </a:p>
              </p:txBody>
            </p:sp>
          </p:grpSp>
          <p:sp>
            <p:nvSpPr>
              <p:cNvPr id="7" name="Text Box 12"/>
              <p:cNvSpPr txBox="1">
                <a:spLocks noChangeArrowheads="1"/>
              </p:cNvSpPr>
              <p:nvPr/>
            </p:nvSpPr>
            <p:spPr bwMode="auto">
              <a:xfrm>
                <a:off x="-1110454" y="4080731"/>
                <a:ext cx="3916067" cy="358736"/>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b-NO" sz="650" b="1">
                    <a:latin typeface="Calibri" panose="020F0502020204030204" pitchFamily="34" charset="0"/>
                    <a:ea typeface="Calibri" panose="020F0502020204030204" pitchFamily="34" charset="0"/>
                    <a:cs typeface="Times New Roman" panose="02020603050405020304" pitchFamily="18" charset="0"/>
                  </a:rPr>
                  <a:t>Frankrike</a:t>
                </a:r>
                <a:r>
                  <a:rPr lang="nb-NO" sz="650">
                    <a:latin typeface="Calibri" panose="020F0502020204030204" pitchFamily="34" charset="0"/>
                    <a:ea typeface="Calibri" panose="020F0502020204030204" pitchFamily="34" charset="0"/>
                    <a:cs typeface="Times New Roman" panose="02020603050405020304" pitchFamily="18" charset="0"/>
                  </a:rPr>
                  <a:t>: Programme de surveillance des troubles musculo-squelettiques (TMS), French National Program for Mesothelioma Surveillance (PNMS);</a:t>
                </a:r>
                <a:r>
                  <a:rPr lang="nb-NO" sz="650" b="1">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nb-NO" sz="650" b="1">
                    <a:latin typeface="Calibri" panose="020F0502020204030204" pitchFamily="34" charset="0"/>
                    <a:ea typeface="Calibri" panose="020F0502020204030204" pitchFamily="34" charset="0"/>
                    <a:cs typeface="Times New Roman" panose="02020603050405020304" pitchFamily="18" charset="0"/>
                  </a:rPr>
                  <a:t>USA: </a:t>
                </a:r>
                <a:r>
                  <a:rPr lang="nb-NO" sz="650">
                    <a:latin typeface="Calibri" panose="020F0502020204030204" pitchFamily="34" charset="0"/>
                    <a:ea typeface="Calibri" panose="020F0502020204030204" pitchFamily="34" charset="0"/>
                    <a:cs typeface="Times New Roman" panose="02020603050405020304" pitchFamily="18" charset="0"/>
                  </a:rPr>
                  <a:t>Pesticide Illness Surveillance Program (PISP)</a:t>
                </a:r>
              </a:p>
            </p:txBody>
          </p:sp>
        </p:grpSp>
        <p:sp>
          <p:nvSpPr>
            <p:cNvPr id="17" name="Rectangle 25"/>
            <p:cNvSpPr>
              <a:spLocks noChangeArrowheads="1"/>
            </p:cNvSpPr>
            <p:nvPr/>
          </p:nvSpPr>
          <p:spPr bwMode="auto">
            <a:xfrm>
              <a:off x="0" y="2725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grpSp>
      <p:sp>
        <p:nvSpPr>
          <p:cNvPr id="18" name="Rectangle 26"/>
          <p:cNvSpPr>
            <a:spLocks noChangeArrowheads="1"/>
          </p:cNvSpPr>
          <p:nvPr/>
        </p:nvSpPr>
        <p:spPr bwMode="auto">
          <a:xfrm>
            <a:off x="0" y="66675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24533441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619672" y="123478"/>
            <a:ext cx="5688632" cy="432048"/>
          </a:xfrm>
          <a:prstGeom prst="rect">
            <a:avLst/>
          </a:prstGeom>
          <a:solidFill>
            <a:srgbClr val="C00000"/>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b-NO" sz="2800" dirty="0"/>
              <a:t>Systemer basert på kompensasjon</a:t>
            </a:r>
          </a:p>
        </p:txBody>
      </p:sp>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7504" y="699542"/>
            <a:ext cx="7835561" cy="3990948"/>
          </a:xfrm>
          <a:prstGeom prst="rect">
            <a:avLst/>
          </a:prstGeom>
        </p:spPr>
      </p:pic>
    </p:spTree>
    <p:extLst>
      <p:ext uri="{BB962C8B-B14F-4D97-AF65-F5344CB8AC3E}">
        <p14:creationId xmlns:p14="http://schemas.microsoft.com/office/powerpoint/2010/main" val="29597188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0000" y="699542"/>
            <a:ext cx="8226456" cy="3894990"/>
          </a:xfrm>
        </p:spPr>
        <p:txBody>
          <a:bodyPr>
            <a:normAutofit lnSpcReduction="10000"/>
          </a:bodyPr>
          <a:lstStyle/>
          <a:p>
            <a:r>
              <a:rPr lang="nb-NO" sz="1600" dirty="0"/>
              <a:t>Samler inn data for kompensasjonsformål                 rapportering er drevet av forsikringshensyn og er for det meste lovpålagt.</a:t>
            </a:r>
          </a:p>
          <a:p>
            <a:endParaRPr lang="en-US" sz="1600" dirty="0"/>
          </a:p>
          <a:p>
            <a:r>
              <a:rPr lang="nb-NO" sz="1600" dirty="0"/>
              <a:t>Tilfeller rapporteres hovedsakelig av leger; noen systemer lar også ansatte, arbeidsgivere, fagforeningsrepresentanter osv. reise krav.</a:t>
            </a:r>
          </a:p>
          <a:p>
            <a:endParaRPr lang="en-US" sz="1600" dirty="0"/>
          </a:p>
          <a:p>
            <a:r>
              <a:rPr lang="nb-NO" sz="1600" dirty="0"/>
              <a:t>Betingelser for å registrere nye arbeidsrelaterte sykdommer: </a:t>
            </a:r>
          </a:p>
          <a:p>
            <a:endParaRPr lang="en-US" sz="1600" dirty="0"/>
          </a:p>
          <a:p>
            <a:endParaRPr lang="en-US" sz="1600" dirty="0"/>
          </a:p>
          <a:p>
            <a:endParaRPr lang="en-US" sz="1600" dirty="0"/>
          </a:p>
          <a:p>
            <a:r>
              <a:rPr lang="nb-NO" sz="1600" dirty="0"/>
              <a:t>Sveitsiske </a:t>
            </a:r>
            <a:r>
              <a:rPr lang="nb-NO" sz="1600" dirty="0">
                <a:solidFill>
                  <a:srgbClr val="C00000"/>
                </a:solidFill>
              </a:rPr>
              <a:t>SUVA</a:t>
            </a:r>
            <a:r>
              <a:rPr lang="nb-NO" sz="1600" dirty="0"/>
              <a:t> og taiwanske </a:t>
            </a:r>
            <a:r>
              <a:rPr lang="nb-NO" sz="1600" dirty="0">
                <a:solidFill>
                  <a:srgbClr val="C00000"/>
                </a:solidFill>
              </a:rPr>
              <a:t>NODIS:</a:t>
            </a:r>
            <a:r>
              <a:rPr lang="nb-NO" sz="1600" dirty="0"/>
              <a:t> tilleggsdatasett for arbeidsrelaterte sykdommer som ikke vil bli kompensert                  uavhengig av kompensasjon når det gjelder rapportering og mulighet for implementering av forebyggende tiltak uavhengig av kompensasjon.</a:t>
            </a:r>
          </a:p>
          <a:p>
            <a:endParaRPr lang="en-US" sz="1600" dirty="0"/>
          </a:p>
          <a:p>
            <a:endParaRPr lang="en-US" sz="1800" dirty="0"/>
          </a:p>
          <a:p>
            <a:endParaRPr lang="nl-BE" dirty="0"/>
          </a:p>
        </p:txBody>
      </p:sp>
      <p:sp>
        <p:nvSpPr>
          <p:cNvPr id="4" name="Title 1"/>
          <p:cNvSpPr txBox="1">
            <a:spLocks/>
          </p:cNvSpPr>
          <p:nvPr/>
        </p:nvSpPr>
        <p:spPr>
          <a:xfrm>
            <a:off x="1475656" y="123478"/>
            <a:ext cx="5760640" cy="432048"/>
          </a:xfrm>
          <a:prstGeom prst="rect">
            <a:avLst/>
          </a:prstGeom>
          <a:solidFill>
            <a:srgbClr val="C00000"/>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b-NO" sz="2800" dirty="0"/>
              <a:t>Systemer basert på kompensasjon</a:t>
            </a:r>
          </a:p>
        </p:txBody>
      </p:sp>
      <p:sp>
        <p:nvSpPr>
          <p:cNvPr id="5" name="Right Arrow 4"/>
          <p:cNvSpPr/>
          <p:nvPr/>
        </p:nvSpPr>
        <p:spPr>
          <a:xfrm>
            <a:off x="4860032" y="744029"/>
            <a:ext cx="792088" cy="222582"/>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 name="TextBox 5"/>
          <p:cNvSpPr txBox="1"/>
          <p:nvPr/>
        </p:nvSpPr>
        <p:spPr>
          <a:xfrm>
            <a:off x="1765234" y="2647037"/>
            <a:ext cx="6249160" cy="1107996"/>
          </a:xfrm>
          <a:prstGeom prst="rect">
            <a:avLst/>
          </a:prstGeom>
          <a:noFill/>
        </p:spPr>
        <p:txBody>
          <a:bodyPr wrap="square" rtlCol="0">
            <a:spAutoFit/>
          </a:bodyPr>
          <a:lstStyle/>
          <a:p>
            <a:pPr marL="342900" indent="-342900">
              <a:lnSpc>
                <a:spcPct val="150000"/>
              </a:lnSpc>
              <a:buFont typeface="Wingdings" panose="05000000000000000000" pitchFamily="2" charset="2"/>
              <a:buChar char="ü"/>
            </a:pPr>
            <a:r>
              <a:rPr lang="nb-NO" sz="1600" dirty="0">
                <a:solidFill>
                  <a:schemeClr val="tx2"/>
                </a:solidFill>
              </a:rPr>
              <a:t>Lukket liste / åpen liste / ingen liste</a:t>
            </a:r>
          </a:p>
          <a:p>
            <a:pPr marL="342900" indent="-342900">
              <a:lnSpc>
                <a:spcPct val="150000"/>
              </a:lnSpc>
              <a:buFont typeface="Wingdings" panose="05000000000000000000" pitchFamily="2" charset="2"/>
              <a:buChar char="ü"/>
            </a:pPr>
            <a:r>
              <a:rPr lang="nb-NO" sz="1600" dirty="0">
                <a:solidFill>
                  <a:schemeClr val="tx2"/>
                </a:solidFill>
              </a:rPr>
              <a:t>Uavhengig av kompensasjon når det gjelder rapportering</a:t>
            </a:r>
          </a:p>
          <a:p>
            <a:endParaRPr lang="nl-BE" dirty="0"/>
          </a:p>
        </p:txBody>
      </p:sp>
      <p:sp>
        <p:nvSpPr>
          <p:cNvPr id="7" name="Oval 6"/>
          <p:cNvSpPr/>
          <p:nvPr/>
        </p:nvSpPr>
        <p:spPr>
          <a:xfrm>
            <a:off x="3275857" y="2693163"/>
            <a:ext cx="2160240" cy="441885"/>
          </a:xfrm>
          <a:prstGeom prst="ellipse">
            <a:avLst/>
          </a:pr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Right Arrow 7"/>
          <p:cNvSpPr/>
          <p:nvPr/>
        </p:nvSpPr>
        <p:spPr>
          <a:xfrm>
            <a:off x="4716016" y="3651870"/>
            <a:ext cx="792088" cy="216024"/>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3017185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0000" y="837000"/>
            <a:ext cx="7938424" cy="3822982"/>
          </a:xfrm>
        </p:spPr>
        <p:txBody>
          <a:bodyPr>
            <a:normAutofit fontScale="92500" lnSpcReduction="20000"/>
          </a:bodyPr>
          <a:lstStyle/>
          <a:p>
            <a:r>
              <a:rPr lang="nb-NO" dirty="0"/>
              <a:t>Opprinnelig rettet mot arbeidsulykker, yrkessykdommer ble gradvis innført. </a:t>
            </a:r>
          </a:p>
          <a:p>
            <a:endParaRPr lang="en-US" dirty="0"/>
          </a:p>
          <a:p>
            <a:r>
              <a:rPr lang="nb-NO" dirty="0"/>
              <a:t>Opprettet for å gi arbeidstakere forsikring.</a:t>
            </a:r>
          </a:p>
          <a:p>
            <a:r>
              <a:rPr lang="nb-NO" dirty="0"/>
              <a:t>Over tid ble den utvidet til å omfatte forebyggende tiltak på arbeidsplassen og</a:t>
            </a:r>
            <a:br>
              <a:rPr lang="nb-NO" dirty="0"/>
            </a:br>
            <a:r>
              <a:rPr lang="nb-NO" dirty="0"/>
              <a:t>publisering av nasjonale statistiske data for HMS.</a:t>
            </a:r>
          </a:p>
          <a:p>
            <a:endParaRPr lang="en-US" dirty="0"/>
          </a:p>
          <a:p>
            <a:r>
              <a:rPr lang="nb-NO" dirty="0"/>
              <a:t>Rapportering basert på frivillig deltakelse fra alle typer leger.</a:t>
            </a:r>
          </a:p>
          <a:p>
            <a:r>
              <a:rPr lang="nb-NO" dirty="0"/>
              <a:t>Data hovedsakelig fra to kilder: erstatningskrav og medisinske undersøkelser (screening) av arbeidstakere.</a:t>
            </a:r>
          </a:p>
          <a:p>
            <a:endParaRPr lang="en-US" dirty="0"/>
          </a:p>
          <a:p>
            <a:r>
              <a:rPr lang="nb-NO" dirty="0"/>
              <a:t>Arbeidsrelatert evaluering utføres av </a:t>
            </a:r>
            <a:r>
              <a:rPr lang="nb-NO" dirty="0" err="1"/>
              <a:t>SUVAs</a:t>
            </a:r>
            <a:r>
              <a:rPr lang="nb-NO" dirty="0"/>
              <a:t> spesialister i arbeidsmedisin. </a:t>
            </a:r>
          </a:p>
          <a:p>
            <a:r>
              <a:rPr lang="nb-NO" dirty="0"/>
              <a:t>Muligheten til å inkludere detaljerte inspeksjoner av arbeidsplasser med vurderinger av eksponering.</a:t>
            </a:r>
          </a:p>
          <a:p>
            <a:endParaRPr lang="en-US" dirty="0"/>
          </a:p>
          <a:p>
            <a:r>
              <a:rPr lang="nb-NO" dirty="0"/>
              <a:t>Selv om kriteriene for anerkjennelse av en yrkessykdom og dens kompensasjon er strenge, implementeres forebyggende tiltak som utløses ved et rapportert tilfelle uavhengig av oppfyllelsen av disse kriteriene.</a:t>
            </a:r>
          </a:p>
          <a:p>
            <a:endParaRPr lang="en-US" dirty="0"/>
          </a:p>
          <a:p>
            <a:r>
              <a:rPr lang="nb-NO" dirty="0"/>
              <a:t>Fordeler: direkte forbindelse mellom innsamlet data og forebygging rettet mot individuelle arbeidstakere på deres arbeidsplass, eller mot bestemte grupper arbeidstakere som har høy risiko.</a:t>
            </a:r>
          </a:p>
          <a:p>
            <a:endParaRPr lang="nl-BE" dirty="0"/>
          </a:p>
        </p:txBody>
      </p:sp>
      <p:sp>
        <p:nvSpPr>
          <p:cNvPr id="4" name="Title 1"/>
          <p:cNvSpPr txBox="1">
            <a:spLocks/>
          </p:cNvSpPr>
          <p:nvPr/>
        </p:nvSpPr>
        <p:spPr>
          <a:xfrm>
            <a:off x="791530" y="135000"/>
            <a:ext cx="6876814" cy="420007"/>
          </a:xfrm>
          <a:prstGeom prst="rect">
            <a:avLst/>
          </a:prstGeom>
          <a:solidFill>
            <a:srgbClr val="C00000"/>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b-NO" sz="2000"/>
              <a:t>Swiss National Accident Insurance Fund SUVA (Sveits)</a:t>
            </a:r>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11922" y="680752"/>
            <a:ext cx="1924573" cy="1360755"/>
          </a:xfrm>
          <a:prstGeom prst="rect">
            <a:avLst/>
          </a:prstGeom>
        </p:spPr>
      </p:pic>
      <p:sp>
        <p:nvSpPr>
          <p:cNvPr id="6" name="TextBox 5"/>
          <p:cNvSpPr txBox="1"/>
          <p:nvPr/>
        </p:nvSpPr>
        <p:spPr>
          <a:xfrm>
            <a:off x="2609958" y="4891975"/>
            <a:ext cx="6048672" cy="200055"/>
          </a:xfrm>
          <a:prstGeom prst="rect">
            <a:avLst/>
          </a:prstGeom>
          <a:noFill/>
        </p:spPr>
        <p:txBody>
          <a:bodyPr wrap="square" rtlCol="0">
            <a:spAutoFit/>
          </a:bodyPr>
          <a:lstStyle/>
          <a:p>
            <a:pPr algn="r"/>
            <a:r>
              <a:rPr lang="nb-NO" sz="700" b="1" i="1">
                <a:solidFill>
                  <a:srgbClr val="003399"/>
                </a:solidFill>
              </a:rPr>
              <a:t>Bildekilde: https://tse4.mm.bing.net/th?id=OIP.X_xACz880V2y3UnM_yTnNAHaFP</a:t>
            </a:r>
          </a:p>
        </p:txBody>
      </p:sp>
    </p:spTree>
    <p:extLst>
      <p:ext uri="{BB962C8B-B14F-4D97-AF65-F5344CB8AC3E}">
        <p14:creationId xmlns:p14="http://schemas.microsoft.com/office/powerpoint/2010/main" val="67733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447714" y="135000"/>
            <a:ext cx="3564446" cy="420007"/>
          </a:xfrm>
          <a:prstGeom prst="rect">
            <a:avLst/>
          </a:prstGeom>
          <a:solidFill>
            <a:srgbClr val="C00000"/>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b-NO" sz="2800"/>
              <a:t>SUVA (Sveits)</a:t>
            </a:r>
          </a:p>
        </p:txBody>
      </p:sp>
      <p:pic>
        <p:nvPicPr>
          <p:cNvPr id="5" name="Picture 4"/>
          <p:cNvPicPr>
            <a:picLocks noChangeAspect="1"/>
          </p:cNvPicPr>
          <p:nvPr/>
        </p:nvPicPr>
        <p:blipFill rotWithShape="1">
          <a:blip r:embed="rId2" cstate="screen">
            <a:extLst>
              <a:ext uri="{28A0092B-C50C-407E-A947-70E740481C1C}">
                <a14:useLocalDpi xmlns:a14="http://schemas.microsoft.com/office/drawing/2010/main"/>
              </a:ext>
            </a:extLst>
          </a:blip>
          <a:srcRect t="-1"/>
          <a:stretch/>
        </p:blipFill>
        <p:spPr>
          <a:xfrm>
            <a:off x="877962" y="752475"/>
            <a:ext cx="3139504" cy="3115419"/>
          </a:xfrm>
          <a:prstGeom prst="rect">
            <a:avLst/>
          </a:prstGeom>
        </p:spPr>
      </p:pic>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67088" y="771550"/>
            <a:ext cx="4559013" cy="3418150"/>
          </a:xfrm>
          <a:prstGeom prst="rect">
            <a:avLst/>
          </a:prstGeom>
        </p:spPr>
      </p:pic>
      <p:sp>
        <p:nvSpPr>
          <p:cNvPr id="7" name="TextBox 6"/>
          <p:cNvSpPr txBox="1"/>
          <p:nvPr/>
        </p:nvSpPr>
        <p:spPr>
          <a:xfrm>
            <a:off x="2609958" y="4891975"/>
            <a:ext cx="6048672" cy="200055"/>
          </a:xfrm>
          <a:prstGeom prst="rect">
            <a:avLst/>
          </a:prstGeom>
          <a:noFill/>
        </p:spPr>
        <p:txBody>
          <a:bodyPr wrap="square" rtlCol="0">
            <a:spAutoFit/>
          </a:bodyPr>
          <a:lstStyle/>
          <a:p>
            <a:pPr algn="r"/>
            <a:r>
              <a:rPr lang="nb-NO" sz="700" b="1" i="1">
                <a:solidFill>
                  <a:srgbClr val="003399"/>
                </a:solidFill>
              </a:rPr>
              <a:t>Datakilde: </a:t>
            </a:r>
            <a:r>
              <a:rPr lang="nb-NO" sz="700" b="1" i="1">
                <a:solidFill>
                  <a:srgbClr val="003399"/>
                </a:solidFill>
                <a:hlinkClick r:id="rId4"/>
              </a:rPr>
              <a:t>http://www.swissnanocube.ch/sicherheit-risiko/nano-sicherheit/nano-am-arbeitsplatz/</a:t>
            </a:r>
            <a:r>
              <a:rPr lang="nb-NO" sz="700" b="1" i="1">
                <a:solidFill>
                  <a:srgbClr val="003399"/>
                </a:solidFill>
              </a:rPr>
              <a:t> </a:t>
            </a:r>
          </a:p>
        </p:txBody>
      </p:sp>
      <p:sp>
        <p:nvSpPr>
          <p:cNvPr id="8" name="TextBox 7"/>
          <p:cNvSpPr txBox="1"/>
          <p:nvPr/>
        </p:nvSpPr>
        <p:spPr>
          <a:xfrm>
            <a:off x="1043608" y="3901948"/>
            <a:ext cx="2448272" cy="307777"/>
          </a:xfrm>
          <a:prstGeom prst="rect">
            <a:avLst/>
          </a:prstGeom>
          <a:noFill/>
        </p:spPr>
        <p:txBody>
          <a:bodyPr wrap="square" rtlCol="0">
            <a:spAutoFit/>
          </a:bodyPr>
          <a:lstStyle/>
          <a:p>
            <a:r>
              <a:rPr lang="nb-NO" sz="700" b="1" i="1">
                <a:solidFill>
                  <a:schemeClr val="tx1">
                    <a:lumMod val="65000"/>
                    <a:lumOff val="35000"/>
                  </a:schemeClr>
                </a:solidFill>
              </a:rPr>
              <a:t>Totalt antall yrkessykdommer i 2014: 2152</a:t>
            </a:r>
          </a:p>
          <a:p>
            <a:r>
              <a:rPr lang="nb-NO" sz="700" b="1" i="1">
                <a:solidFill>
                  <a:schemeClr val="tx1">
                    <a:lumMod val="65000"/>
                    <a:lumOff val="35000"/>
                  </a:schemeClr>
                </a:solidFill>
              </a:rPr>
              <a:t>Kilde: SSUV Unfallstatistik 2016</a:t>
            </a:r>
          </a:p>
        </p:txBody>
      </p:sp>
    </p:spTree>
    <p:extLst>
      <p:ext uri="{BB962C8B-B14F-4D97-AF65-F5344CB8AC3E}">
        <p14:creationId xmlns:p14="http://schemas.microsoft.com/office/powerpoint/2010/main" val="10124757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3670" y="699542"/>
            <a:ext cx="8272533" cy="4126951"/>
          </a:xfrm>
          <a:prstGeom prst="rect">
            <a:avLst/>
          </a:prstGeom>
        </p:spPr>
      </p:pic>
      <p:sp>
        <p:nvSpPr>
          <p:cNvPr id="4" name="Title 1"/>
          <p:cNvSpPr txBox="1">
            <a:spLocks/>
          </p:cNvSpPr>
          <p:nvPr/>
        </p:nvSpPr>
        <p:spPr>
          <a:xfrm>
            <a:off x="1367594" y="135000"/>
            <a:ext cx="5724686" cy="420007"/>
          </a:xfrm>
          <a:prstGeom prst="rect">
            <a:avLst/>
          </a:prstGeom>
          <a:solidFill>
            <a:schemeClr val="accent2">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b-NO" sz="2400"/>
              <a:t>Systemer for datainnsamling og statistikk</a:t>
            </a:r>
          </a:p>
        </p:txBody>
      </p:sp>
    </p:spTree>
    <p:extLst>
      <p:ext uri="{BB962C8B-B14F-4D97-AF65-F5344CB8AC3E}">
        <p14:creationId xmlns:p14="http://schemas.microsoft.com/office/powerpoint/2010/main" val="10761860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0000" y="837000"/>
            <a:ext cx="8442480" cy="4039006"/>
          </a:xfrm>
        </p:spPr>
        <p:txBody>
          <a:bodyPr>
            <a:normAutofit/>
          </a:bodyPr>
          <a:lstStyle/>
          <a:p>
            <a:r>
              <a:rPr lang="nb-NO" sz="1600" dirty="0"/>
              <a:t>Mål: Datainnsamling og analyse for å måle forekomster og trender i HMS</a:t>
            </a:r>
          </a:p>
          <a:p>
            <a:r>
              <a:rPr lang="nb-NO" sz="1600" dirty="0"/>
              <a:t>Basert på frivillig deltakelse av leger </a:t>
            </a:r>
          </a:p>
          <a:p>
            <a:endParaRPr lang="en-US" sz="1600" dirty="0"/>
          </a:p>
          <a:p>
            <a:r>
              <a:rPr lang="nb-NO" sz="1600" dirty="0"/>
              <a:t>Sykdomsspesifikke systemer:  </a:t>
            </a:r>
          </a:p>
          <a:p>
            <a:endParaRPr lang="en-US" sz="1600" dirty="0"/>
          </a:p>
          <a:p>
            <a:endParaRPr lang="en-US" sz="1600" dirty="0"/>
          </a:p>
          <a:p>
            <a:endParaRPr lang="en-US" sz="1600" dirty="0"/>
          </a:p>
          <a:p>
            <a:endParaRPr lang="en-US" sz="1600" dirty="0"/>
          </a:p>
          <a:p>
            <a:r>
              <a:rPr lang="nb-NO" sz="1600" dirty="0"/>
              <a:t>Endelig avgjørelse tatt av rapportør versus arbeidsrelatert evaluering av eksperter </a:t>
            </a:r>
          </a:p>
          <a:p>
            <a:r>
              <a:rPr lang="nb-NO" sz="1600" dirty="0">
                <a:solidFill>
                  <a:srgbClr val="C00000"/>
                </a:solidFill>
              </a:rPr>
              <a:t>Knapp eksponeringsvurdering </a:t>
            </a:r>
          </a:p>
          <a:p>
            <a:r>
              <a:rPr lang="nb-NO" sz="1600" dirty="0"/>
              <a:t>Forebygging implementert på et bredere nivå, i kommunikasjon med styrende organer (statistiske innspill til nasjonale forebyggende strategier og policyer) </a:t>
            </a:r>
          </a:p>
          <a:p>
            <a:endParaRPr lang="en-US" sz="1600" dirty="0"/>
          </a:p>
          <a:p>
            <a:endParaRPr lang="nl-BE" dirty="0"/>
          </a:p>
        </p:txBody>
      </p:sp>
      <p:sp>
        <p:nvSpPr>
          <p:cNvPr id="6" name="Content Placeholder 2"/>
          <p:cNvSpPr txBox="1">
            <a:spLocks/>
          </p:cNvSpPr>
          <p:nvPr/>
        </p:nvSpPr>
        <p:spPr>
          <a:xfrm>
            <a:off x="3203848" y="1779662"/>
            <a:ext cx="4824536" cy="1368152"/>
          </a:xfrm>
          <a:prstGeom prst="rect">
            <a:avLst/>
          </a:prstGeom>
        </p:spPr>
        <p:txBody>
          <a:bodyPr vert="horz" lIns="0" tIns="0" rIns="0" bIns="0" rtlCol="0">
            <a:noAutofit/>
          </a:bodyPr>
          <a:lstStyle>
            <a:lvl1pPr marL="360000" indent="-360000" algn="l" defTabSz="914400" rtl="0" eaLnBrk="1" latinLnBrk="0" hangingPunct="1">
              <a:spcBef>
                <a:spcPts val="580"/>
              </a:spcBef>
              <a:buSzPct val="110000"/>
              <a:buFont typeface="Arial" pitchFamily="34" charset="0"/>
              <a:buChar char="•"/>
              <a:defRPr lang="nl-NL" sz="2400" kern="1200" dirty="0" smtClean="0">
                <a:solidFill>
                  <a:schemeClr val="tx1"/>
                </a:solidFill>
                <a:latin typeface="Arial" pitchFamily="34" charset="0"/>
                <a:ea typeface="+mn-ea"/>
                <a:cs typeface="Arial" pitchFamily="34" charset="0"/>
              </a:defRPr>
            </a:lvl1pPr>
            <a:lvl2pPr marL="720000" indent="-360363" algn="l" defTabSz="914400" rtl="0" eaLnBrk="1" latinLnBrk="0" hangingPunct="1">
              <a:spcBef>
                <a:spcPts val="580"/>
              </a:spcBef>
              <a:buSzPct val="75000"/>
              <a:buFont typeface="Courier New" pitchFamily="49" charset="0"/>
              <a:buChar char="o"/>
              <a:defRPr lang="nl-NL" sz="2400" kern="1200" dirty="0" smtClean="0">
                <a:solidFill>
                  <a:schemeClr val="tx1"/>
                </a:solidFill>
                <a:latin typeface="Arial" pitchFamily="34" charset="0"/>
                <a:ea typeface="+mn-ea"/>
                <a:cs typeface="Arial" pitchFamily="34" charset="0"/>
              </a:defRPr>
            </a:lvl2pPr>
            <a:lvl3pPr marL="990000" indent="-270000" algn="l" defTabSz="914400" rtl="0" eaLnBrk="1" latinLnBrk="0" hangingPunct="1">
              <a:spcBef>
                <a:spcPct val="20000"/>
              </a:spcBef>
              <a:buFont typeface="Arial" pitchFamily="34" charset="0"/>
              <a:buChar char="•"/>
              <a:defRPr lang="nl-NL" sz="2000" kern="1200" dirty="0" smtClean="0">
                <a:solidFill>
                  <a:schemeClr val="tx1"/>
                </a:solidFill>
                <a:latin typeface="Arial" pitchFamily="34" charset="0"/>
                <a:ea typeface="+mn-ea"/>
                <a:cs typeface="Arial" pitchFamily="34" charset="0"/>
              </a:defRPr>
            </a:lvl3pPr>
            <a:lvl4pPr marL="1168400" indent="-180000" algn="l" defTabSz="914400" rtl="0" eaLnBrk="1" latinLnBrk="0" hangingPunct="1">
              <a:spcBef>
                <a:spcPts val="380"/>
              </a:spcBef>
              <a:buSzPct val="80000"/>
              <a:buFont typeface="Arial" pitchFamily="34" charset="0"/>
              <a:buChar char="•"/>
              <a:defRPr lang="nl-NL" sz="1600" kern="1200" dirty="0" smtClean="0">
                <a:solidFill>
                  <a:schemeClr val="tx1"/>
                </a:solidFill>
                <a:latin typeface="Arial" pitchFamily="34" charset="0"/>
                <a:ea typeface="+mn-ea"/>
                <a:cs typeface="Arial" pitchFamily="34" charset="0"/>
              </a:defRPr>
            </a:lvl4pPr>
            <a:lvl5pPr marL="1338263" indent="-179388" algn="l" defTabSz="914400" rtl="0" eaLnBrk="1" latinLnBrk="0" hangingPunct="1">
              <a:spcBef>
                <a:spcPts val="380"/>
              </a:spcBef>
              <a:buFont typeface="Arial" pitchFamily="34" charset="0"/>
              <a:buChar char="-"/>
              <a:defRPr lang="nl-BE" sz="1600" kern="1200" dirty="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spcBef>
                <a:spcPts val="400"/>
              </a:spcBef>
            </a:pPr>
            <a:r>
              <a:rPr lang="nb-NO" sz="1400" b="1" dirty="0">
                <a:solidFill>
                  <a:schemeClr val="tx2"/>
                </a:solidFill>
              </a:rPr>
              <a:t>Luftveissykdommer</a:t>
            </a:r>
            <a:r>
              <a:rPr lang="nb-NO" sz="1400" dirty="0">
                <a:solidFill>
                  <a:schemeClr val="tx2"/>
                </a:solidFill>
              </a:rPr>
              <a:t> </a:t>
            </a:r>
          </a:p>
          <a:p>
            <a:pPr lvl="1">
              <a:spcBef>
                <a:spcPts val="400"/>
              </a:spcBef>
            </a:pPr>
            <a:r>
              <a:rPr lang="nb-NO" sz="1400" b="1" dirty="0">
                <a:solidFill>
                  <a:schemeClr val="tx2"/>
                </a:solidFill>
              </a:rPr>
              <a:t>Hudsykdommer</a:t>
            </a:r>
            <a:r>
              <a:rPr lang="nb-NO" sz="1400" dirty="0">
                <a:solidFill>
                  <a:schemeClr val="tx2"/>
                </a:solidFill>
              </a:rPr>
              <a:t> </a:t>
            </a:r>
          </a:p>
          <a:p>
            <a:pPr lvl="1">
              <a:spcBef>
                <a:spcPts val="400"/>
              </a:spcBef>
            </a:pPr>
            <a:r>
              <a:rPr lang="nb-NO" sz="1400" b="1" dirty="0">
                <a:solidFill>
                  <a:schemeClr val="tx2"/>
                </a:solidFill>
              </a:rPr>
              <a:t>Yrkeskreft</a:t>
            </a:r>
            <a:r>
              <a:rPr lang="nb-NO" sz="1400" dirty="0">
                <a:solidFill>
                  <a:schemeClr val="tx2"/>
                </a:solidFill>
              </a:rPr>
              <a:t> </a:t>
            </a:r>
          </a:p>
          <a:p>
            <a:pPr lvl="1">
              <a:spcBef>
                <a:spcPts val="400"/>
              </a:spcBef>
            </a:pPr>
            <a:r>
              <a:rPr lang="nb-NO" sz="1400" b="1" dirty="0">
                <a:solidFill>
                  <a:schemeClr val="tx2"/>
                </a:solidFill>
              </a:rPr>
              <a:t>Smittsomme</a:t>
            </a:r>
            <a:r>
              <a:rPr lang="nb-NO" sz="1400" dirty="0">
                <a:solidFill>
                  <a:schemeClr val="tx2"/>
                </a:solidFill>
              </a:rPr>
              <a:t> sykdommer</a:t>
            </a:r>
          </a:p>
          <a:p>
            <a:pPr lvl="1">
              <a:spcBef>
                <a:spcPts val="400"/>
              </a:spcBef>
            </a:pPr>
            <a:r>
              <a:rPr lang="nb-NO" sz="1400" dirty="0">
                <a:solidFill>
                  <a:schemeClr val="tx2"/>
                </a:solidFill>
              </a:rPr>
              <a:t>Arbeidsrelaterte sykdommer relatert til eksponering for </a:t>
            </a:r>
            <a:r>
              <a:rPr lang="nb-NO" sz="1400" b="1" dirty="0">
                <a:solidFill>
                  <a:schemeClr val="tx2"/>
                </a:solidFill>
              </a:rPr>
              <a:t>nanomaterialer</a:t>
            </a:r>
            <a:r>
              <a:rPr lang="nb-NO" sz="1400" dirty="0">
                <a:solidFill>
                  <a:schemeClr val="tx2"/>
                </a:solidFill>
              </a:rPr>
              <a:t> </a:t>
            </a:r>
          </a:p>
          <a:p>
            <a:endParaRPr lang="en-US" sz="2200" dirty="0"/>
          </a:p>
          <a:p>
            <a:pPr marL="0" indent="0">
              <a:buFont typeface="Arial" pitchFamily="34" charset="0"/>
              <a:buNone/>
            </a:pPr>
            <a:r>
              <a:rPr lang="nb-NO" sz="2200" dirty="0"/>
              <a:t>                               </a:t>
            </a:r>
          </a:p>
        </p:txBody>
      </p:sp>
      <p:sp>
        <p:nvSpPr>
          <p:cNvPr id="7" name="Oval 6"/>
          <p:cNvSpPr/>
          <p:nvPr/>
        </p:nvSpPr>
        <p:spPr>
          <a:xfrm>
            <a:off x="6660232" y="1722820"/>
            <a:ext cx="1512168" cy="920937"/>
          </a:xfrm>
          <a:prstGeom prst="ellipse">
            <a:avLst/>
          </a:prstGeom>
          <a:solidFill>
            <a:schemeClr val="accent4">
              <a:lumMod val="7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TextBox 7"/>
          <p:cNvSpPr txBox="1"/>
          <p:nvPr/>
        </p:nvSpPr>
        <p:spPr>
          <a:xfrm>
            <a:off x="6640273" y="1914095"/>
            <a:ext cx="1584176" cy="523220"/>
          </a:xfrm>
          <a:prstGeom prst="rect">
            <a:avLst/>
          </a:prstGeom>
          <a:noFill/>
        </p:spPr>
        <p:txBody>
          <a:bodyPr wrap="square" rtlCol="0">
            <a:spAutoFit/>
          </a:bodyPr>
          <a:lstStyle/>
          <a:p>
            <a:pPr algn="ctr"/>
            <a:r>
              <a:rPr lang="nb-NO" sz="1400" b="1" dirty="0">
                <a:solidFill>
                  <a:schemeClr val="bg1"/>
                </a:solidFill>
              </a:rPr>
              <a:t>Motivasjonen </a:t>
            </a:r>
            <a:br>
              <a:rPr lang="nb-NO" sz="1400" b="1" dirty="0">
                <a:solidFill>
                  <a:schemeClr val="bg1"/>
                </a:solidFill>
              </a:rPr>
            </a:br>
            <a:r>
              <a:rPr lang="nb-NO" sz="1400" b="1" dirty="0">
                <a:solidFill>
                  <a:schemeClr val="bg1"/>
                </a:solidFill>
              </a:rPr>
              <a:t>til rapportørene</a:t>
            </a:r>
          </a:p>
        </p:txBody>
      </p:sp>
      <p:sp>
        <p:nvSpPr>
          <p:cNvPr id="9" name="TextBox 8"/>
          <p:cNvSpPr txBox="1"/>
          <p:nvPr/>
        </p:nvSpPr>
        <p:spPr>
          <a:xfrm>
            <a:off x="8113956" y="1852540"/>
            <a:ext cx="548935" cy="646331"/>
          </a:xfrm>
          <a:prstGeom prst="rect">
            <a:avLst/>
          </a:prstGeom>
          <a:noFill/>
        </p:spPr>
        <p:txBody>
          <a:bodyPr wrap="square" rtlCol="0">
            <a:spAutoFit/>
          </a:bodyPr>
          <a:lstStyle/>
          <a:p>
            <a:r>
              <a:rPr lang="nb-NO" sz="3600" b="1">
                <a:solidFill>
                  <a:srgbClr val="C00000"/>
                </a:solidFill>
              </a:rPr>
              <a:t>!</a:t>
            </a:r>
          </a:p>
        </p:txBody>
      </p:sp>
      <p:sp>
        <p:nvSpPr>
          <p:cNvPr id="10" name="Oval 9"/>
          <p:cNvSpPr/>
          <p:nvPr/>
        </p:nvSpPr>
        <p:spPr>
          <a:xfrm>
            <a:off x="4872730" y="3158320"/>
            <a:ext cx="3833968" cy="646331"/>
          </a:xfrm>
          <a:prstGeom prst="ellipse">
            <a:avLst/>
          </a:pr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1" name="Title 1"/>
          <p:cNvSpPr txBox="1">
            <a:spLocks/>
          </p:cNvSpPr>
          <p:nvPr/>
        </p:nvSpPr>
        <p:spPr>
          <a:xfrm>
            <a:off x="1367594" y="135000"/>
            <a:ext cx="5724686" cy="420007"/>
          </a:xfrm>
          <a:prstGeom prst="rect">
            <a:avLst/>
          </a:prstGeom>
          <a:solidFill>
            <a:schemeClr val="accent2">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b-NO" sz="2400"/>
              <a:t>Systemer for datainnsamling og statistikk</a:t>
            </a:r>
          </a:p>
        </p:txBody>
      </p:sp>
    </p:spTree>
    <p:extLst>
      <p:ext uri="{BB962C8B-B14F-4D97-AF65-F5344CB8AC3E}">
        <p14:creationId xmlns:p14="http://schemas.microsoft.com/office/powerpoint/2010/main" val="4239884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down)">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0000" y="837000"/>
            <a:ext cx="7362360" cy="3750974"/>
          </a:xfrm>
        </p:spPr>
        <p:txBody>
          <a:bodyPr>
            <a:normAutofit fontScale="92500" lnSpcReduction="20000"/>
          </a:bodyPr>
          <a:lstStyle/>
          <a:p>
            <a:r>
              <a:rPr lang="nb-NO" dirty="0"/>
              <a:t>Norsk nasjonalt register som drives av Arbeidstilsynet.</a:t>
            </a:r>
          </a:p>
          <a:p>
            <a:endParaRPr lang="en-US" dirty="0"/>
          </a:p>
          <a:p>
            <a:r>
              <a:rPr lang="nb-NO" dirty="0"/>
              <a:t>Systemet er ikke relatert til kompensasjon, utviklet for nøyaktig overvåkning.</a:t>
            </a:r>
          </a:p>
          <a:p>
            <a:r>
              <a:rPr lang="nb-NO" dirty="0"/>
              <a:t>Hovedformål: Datainnsamling og -analyse for alle arbeidsrelaterte sykdommer. </a:t>
            </a:r>
          </a:p>
          <a:p>
            <a:endParaRPr lang="en-US" dirty="0"/>
          </a:p>
          <a:p>
            <a:r>
              <a:rPr lang="nb-NO" dirty="0"/>
              <a:t>Passer for overvåking</a:t>
            </a:r>
            <a:r>
              <a:rPr lang="nb-NO" dirty="0" smtClean="0"/>
              <a:t>: </a:t>
            </a:r>
            <a:r>
              <a:rPr lang="nb-NO" dirty="0"/>
              <a:t>synliggjør for Arbeidstilsynet virksomheter hvor det er behov for inngrep og forebygging  av farlig eksponering.</a:t>
            </a:r>
            <a:endParaRPr lang="nb-NO" dirty="0"/>
          </a:p>
          <a:p>
            <a:endParaRPr lang="en-US" dirty="0"/>
          </a:p>
          <a:p>
            <a:r>
              <a:rPr lang="nb-NO" dirty="0"/>
              <a:t>Dekker alle sektorer inkludert små og mellomstore bedrifter, unntatt offshore petroleum, luftfart og marin sektor. </a:t>
            </a:r>
          </a:p>
          <a:p>
            <a:endParaRPr lang="en-US" dirty="0"/>
          </a:p>
          <a:p>
            <a:r>
              <a:rPr lang="nb-NO" dirty="0"/>
              <a:t>Alle leger kan rapportere sykdomstilfeller de mistenker for å være arbeidsrelaterte og gi råd om videre utredning; meldegraden er lav </a:t>
            </a:r>
            <a:r>
              <a:rPr lang="en-US" dirty="0"/>
              <a:t>(3-5%).</a:t>
            </a:r>
            <a:endParaRPr lang="nb-NO" dirty="0"/>
          </a:p>
          <a:p>
            <a:endParaRPr lang="en-US" dirty="0"/>
          </a:p>
          <a:p>
            <a:r>
              <a:rPr lang="nb-NO" dirty="0"/>
              <a:t>Endelig avgjørelse om arbeidsrelaterte forhold tas av spesialister i arbeidsmedisin i Arbeidstilsynet.</a:t>
            </a:r>
          </a:p>
          <a:p>
            <a:r>
              <a:rPr lang="nb-NO" dirty="0"/>
              <a:t>Rapportøren får tilbakemelding.</a:t>
            </a:r>
          </a:p>
          <a:p>
            <a:r>
              <a:rPr lang="nb-NO" dirty="0"/>
              <a:t>Arbeidstilsynet kan </a:t>
            </a:r>
            <a:r>
              <a:rPr lang="nb-NO" dirty="0" smtClean="0"/>
              <a:t>initiere </a:t>
            </a:r>
            <a:r>
              <a:rPr lang="nb-NO" dirty="0"/>
              <a:t>passende forebyggende og støttende tiltak basert på rapporterte tilfeller.</a:t>
            </a:r>
          </a:p>
          <a:p>
            <a:endParaRPr lang="nl-BE" dirty="0"/>
          </a:p>
        </p:txBody>
      </p:sp>
      <p:sp>
        <p:nvSpPr>
          <p:cNvPr id="4" name="Title 1"/>
          <p:cNvSpPr txBox="1">
            <a:spLocks/>
          </p:cNvSpPr>
          <p:nvPr/>
        </p:nvSpPr>
        <p:spPr>
          <a:xfrm>
            <a:off x="935546" y="135000"/>
            <a:ext cx="6588782" cy="420007"/>
          </a:xfrm>
          <a:prstGeom prst="rect">
            <a:avLst/>
          </a:prstGeom>
          <a:solidFill>
            <a:schemeClr val="accent2">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b-NO" sz="2400"/>
              <a:t>Register for Arbeidsrelaterte Sykdommer (RAS)</a:t>
            </a:r>
          </a:p>
        </p:txBody>
      </p:sp>
      <p:sp>
        <p:nvSpPr>
          <p:cNvPr id="6" name="TextBox 5"/>
          <p:cNvSpPr txBox="1"/>
          <p:nvPr/>
        </p:nvSpPr>
        <p:spPr>
          <a:xfrm>
            <a:off x="2609958" y="4891975"/>
            <a:ext cx="6048672" cy="200055"/>
          </a:xfrm>
          <a:prstGeom prst="rect">
            <a:avLst/>
          </a:prstGeom>
          <a:noFill/>
        </p:spPr>
        <p:txBody>
          <a:bodyPr wrap="square" rtlCol="0">
            <a:spAutoFit/>
          </a:bodyPr>
          <a:lstStyle/>
          <a:p>
            <a:pPr algn="r"/>
            <a:r>
              <a:rPr lang="nb-NO" sz="700" b="1" i="1">
                <a:solidFill>
                  <a:srgbClr val="003399"/>
                </a:solidFill>
              </a:rPr>
              <a:t>Bildekilde: https://thompsonholmberg.files.wordpress.com/2017/06/map-norway-jpg.png?w=640</a:t>
            </a:r>
          </a:p>
        </p:txBody>
      </p:sp>
      <p:grpSp>
        <p:nvGrpSpPr>
          <p:cNvPr id="9" name="Group 8"/>
          <p:cNvGrpSpPr/>
          <p:nvPr/>
        </p:nvGrpSpPr>
        <p:grpSpPr>
          <a:xfrm>
            <a:off x="7812360" y="79406"/>
            <a:ext cx="1221782" cy="2348328"/>
            <a:chOff x="7487816" y="79406"/>
            <a:chExt cx="1546326" cy="2420336"/>
          </a:xfrm>
        </p:grpSpPr>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22364" t="9728" r="26199" b="9762"/>
            <a:stretch/>
          </p:blipFill>
          <p:spPr>
            <a:xfrm>
              <a:off x="7487816" y="79406"/>
              <a:ext cx="1546326" cy="2420336"/>
            </a:xfrm>
            <a:prstGeom prst="rect">
              <a:avLst/>
            </a:prstGeom>
          </p:spPr>
        </p:pic>
        <p:sp>
          <p:nvSpPr>
            <p:cNvPr id="8" name="Rectangle 7"/>
            <p:cNvSpPr/>
            <p:nvPr/>
          </p:nvSpPr>
          <p:spPr>
            <a:xfrm rot="16200000">
              <a:off x="8349980" y="548124"/>
              <a:ext cx="1152880" cy="215444"/>
            </a:xfrm>
            <a:prstGeom prst="rect">
              <a:avLst/>
            </a:prstGeom>
          </p:spPr>
          <p:txBody>
            <a:bodyPr wrap="none">
              <a:spAutoFit/>
            </a:bodyPr>
            <a:lstStyle/>
            <a:p>
              <a:pPr algn="r"/>
              <a:r>
                <a:rPr lang="nb-NO" sz="800" b="1" i="1">
                  <a:solidFill>
                    <a:srgbClr val="003399"/>
                  </a:solidFill>
                </a:rPr>
                <a:t>Bilde: Freepik.com</a:t>
              </a:r>
            </a:p>
          </p:txBody>
        </p:sp>
      </p:grpSp>
    </p:spTree>
    <p:extLst>
      <p:ext uri="{BB962C8B-B14F-4D97-AF65-F5344CB8AC3E}">
        <p14:creationId xmlns:p14="http://schemas.microsoft.com/office/powerpoint/2010/main" val="34510220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935546" y="135000"/>
            <a:ext cx="6588782" cy="420007"/>
          </a:xfrm>
          <a:prstGeom prst="rect">
            <a:avLst/>
          </a:prstGeom>
          <a:solidFill>
            <a:schemeClr val="accent2">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b-NO" sz="2400"/>
              <a:t>Register for Arbeidsrelaterte Sykdommer (RAS)</a:t>
            </a:r>
          </a:p>
        </p:txBody>
      </p:sp>
      <p:sp>
        <p:nvSpPr>
          <p:cNvPr id="7" name="TextBox 6"/>
          <p:cNvSpPr txBox="1"/>
          <p:nvPr/>
        </p:nvSpPr>
        <p:spPr>
          <a:xfrm>
            <a:off x="323528" y="4922604"/>
            <a:ext cx="8606542" cy="184666"/>
          </a:xfrm>
          <a:prstGeom prst="rect">
            <a:avLst/>
          </a:prstGeom>
          <a:noFill/>
        </p:spPr>
        <p:txBody>
          <a:bodyPr wrap="square" rtlCol="0">
            <a:spAutoFit/>
          </a:bodyPr>
          <a:lstStyle/>
          <a:p>
            <a:pPr algn="ctr"/>
            <a:r>
              <a:rPr lang="nb-NO" sz="600" b="1" i="1">
                <a:solidFill>
                  <a:srgbClr val="003399"/>
                </a:solidFill>
              </a:rPr>
              <a:t>Kilde: Samant Y, Parker D, Wergeland E, Wannag A, 2008. Arbeidstilsynets Register over Arbeidsrelaterte Sykdommer: data fra 2006. International Journal of Occupational and Environmental Health, 14(4): 272–9. </a:t>
            </a:r>
          </a:p>
        </p:txBody>
      </p:sp>
      <p:sp>
        <p:nvSpPr>
          <p:cNvPr id="2" name="Oval 1"/>
          <p:cNvSpPr/>
          <p:nvPr/>
        </p:nvSpPr>
        <p:spPr>
          <a:xfrm>
            <a:off x="557530" y="915566"/>
            <a:ext cx="828142" cy="792088"/>
          </a:xfrm>
          <a:prstGeom prst="ellipse">
            <a:avLst/>
          </a:prstGeom>
          <a:solidFill>
            <a:schemeClr val="bg1"/>
          </a:solidFill>
          <a:ln w="28575">
            <a:prstDash val="sysDash"/>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b-NO" sz="900" b="1">
                <a:solidFill>
                  <a:schemeClr val="tx1"/>
                </a:solidFill>
                <a:latin typeface="Arial Narrow" panose="020B0606020202030204" pitchFamily="34" charset="0"/>
              </a:rPr>
              <a:t>Legekontor</a:t>
            </a:r>
          </a:p>
        </p:txBody>
      </p:sp>
      <p:sp>
        <p:nvSpPr>
          <p:cNvPr id="3" name="Rectangle 2"/>
          <p:cNvSpPr/>
          <p:nvPr/>
        </p:nvSpPr>
        <p:spPr>
          <a:xfrm>
            <a:off x="2092535" y="872189"/>
            <a:ext cx="1378348" cy="906089"/>
          </a:xfrm>
          <a:prstGeom prst="rect">
            <a:avLst/>
          </a:prstGeom>
          <a:solidFill>
            <a:schemeClr val="bg1"/>
          </a:solidFill>
          <a:ln w="28575">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b-NO" sz="900" b="1" dirty="0">
                <a:solidFill>
                  <a:schemeClr val="tx1"/>
                </a:solidFill>
                <a:latin typeface="Arial Narrow" panose="020B0606020202030204" pitchFamily="34" charset="0"/>
              </a:rPr>
              <a:t>Rapportering eller arbeidsrelaterte sykdommer med eller uten anbefaling om intervensjon</a:t>
            </a:r>
          </a:p>
        </p:txBody>
      </p:sp>
      <p:sp>
        <p:nvSpPr>
          <p:cNvPr id="9" name="Rectangle 8"/>
          <p:cNvSpPr/>
          <p:nvPr/>
        </p:nvSpPr>
        <p:spPr>
          <a:xfrm>
            <a:off x="4283968" y="1515783"/>
            <a:ext cx="1549014" cy="917567"/>
          </a:xfrm>
          <a:prstGeom prst="rect">
            <a:avLst/>
          </a:prstGeom>
          <a:solidFill>
            <a:schemeClr val="bg1"/>
          </a:solidFill>
          <a:ln w="28575">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b-NO" sz="900" b="1" dirty="0">
                <a:solidFill>
                  <a:schemeClr val="tx1"/>
                </a:solidFill>
                <a:latin typeface="Arial Narrow" panose="020B0606020202030204" pitchFamily="34" charset="0"/>
              </a:rPr>
              <a:t>Arbeidstilsynet </a:t>
            </a:r>
            <a:r>
              <a:rPr lang="nb-NO" sz="900" b="1" dirty="0" smtClean="0">
                <a:solidFill>
                  <a:schemeClr val="tx1"/>
                </a:solidFill>
                <a:latin typeface="Arial Narrow" panose="020B0606020202030204" pitchFamily="34" charset="0"/>
              </a:rPr>
              <a:t> </a:t>
            </a:r>
            <a:r>
              <a:rPr lang="nb-NO" sz="900" b="1" dirty="0">
                <a:solidFill>
                  <a:schemeClr val="tx1"/>
                </a:solidFill>
                <a:latin typeface="Arial Narrow" panose="020B0606020202030204" pitchFamily="34" charset="0"/>
              </a:rPr>
              <a:t>Legeevaluering av alle </a:t>
            </a:r>
            <a:br>
              <a:rPr lang="nb-NO" sz="900" b="1" dirty="0">
                <a:solidFill>
                  <a:schemeClr val="tx1"/>
                </a:solidFill>
                <a:latin typeface="Arial Narrow" panose="020B0606020202030204" pitchFamily="34" charset="0"/>
              </a:rPr>
            </a:br>
            <a:r>
              <a:rPr lang="nb-NO" sz="900" b="1" dirty="0">
                <a:solidFill>
                  <a:schemeClr val="tx1"/>
                </a:solidFill>
                <a:latin typeface="Arial Narrow" panose="020B0606020202030204" pitchFamily="34" charset="0"/>
              </a:rPr>
              <a:t>rapporterte tilfeller</a:t>
            </a:r>
          </a:p>
        </p:txBody>
      </p:sp>
      <p:sp>
        <p:nvSpPr>
          <p:cNvPr id="10" name="Rectangle 9"/>
          <p:cNvSpPr/>
          <p:nvPr/>
        </p:nvSpPr>
        <p:spPr>
          <a:xfrm>
            <a:off x="6457036" y="2211710"/>
            <a:ext cx="1867548" cy="799856"/>
          </a:xfrm>
          <a:prstGeom prst="rect">
            <a:avLst/>
          </a:prstGeom>
          <a:solidFill>
            <a:schemeClr val="bg1"/>
          </a:solidFill>
          <a:ln w="28575">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b-NO" sz="900" b="1" dirty="0">
                <a:solidFill>
                  <a:schemeClr val="tx1"/>
                </a:solidFill>
                <a:latin typeface="Arial Narrow" panose="020B0606020202030204" pitchFamily="34" charset="0"/>
              </a:rPr>
              <a:t>Arbeidstilsynet</a:t>
            </a:r>
          </a:p>
          <a:p>
            <a:pPr algn="ctr"/>
            <a:r>
              <a:rPr lang="nb-NO" sz="900" b="1" dirty="0">
                <a:solidFill>
                  <a:schemeClr val="tx1"/>
                </a:solidFill>
                <a:latin typeface="Arial Narrow" panose="020B0606020202030204" pitchFamily="34" charset="0"/>
              </a:rPr>
              <a:t>Registrering i databasen </a:t>
            </a:r>
          </a:p>
          <a:p>
            <a:pPr algn="ctr"/>
            <a:r>
              <a:rPr lang="nb-NO" sz="900" b="1" dirty="0">
                <a:solidFill>
                  <a:schemeClr val="tx1"/>
                </a:solidFill>
                <a:latin typeface="Arial Narrow" panose="020B0606020202030204" pitchFamily="34" charset="0"/>
              </a:rPr>
              <a:t>av tilfeller</a:t>
            </a:r>
          </a:p>
          <a:p>
            <a:pPr algn="ctr"/>
            <a:r>
              <a:rPr lang="nb-NO" sz="1000" b="1" dirty="0">
                <a:solidFill>
                  <a:schemeClr val="tx1"/>
                </a:solidFill>
                <a:latin typeface="Arial Narrow" panose="020B0606020202030204" pitchFamily="34" charset="0"/>
              </a:rPr>
              <a:t>Register for Arbeidsrelaterte Sykdommer</a:t>
            </a:r>
          </a:p>
        </p:txBody>
      </p:sp>
      <p:sp>
        <p:nvSpPr>
          <p:cNvPr id="11" name="Rectangle 10"/>
          <p:cNvSpPr/>
          <p:nvPr/>
        </p:nvSpPr>
        <p:spPr>
          <a:xfrm>
            <a:off x="4932040" y="2935180"/>
            <a:ext cx="1368152" cy="684483"/>
          </a:xfrm>
          <a:prstGeom prst="rect">
            <a:avLst/>
          </a:prstGeom>
          <a:solidFill>
            <a:schemeClr val="bg1"/>
          </a:solidFill>
          <a:ln w="28575">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b-NO" sz="900" b="1" dirty="0">
                <a:solidFill>
                  <a:schemeClr val="tx1"/>
                </a:solidFill>
                <a:latin typeface="Arial Narrow" panose="020B0606020202030204" pitchFamily="34" charset="0"/>
              </a:rPr>
              <a:t>Alle rapporterte tilfeller blir videresendt til </a:t>
            </a:r>
          </a:p>
        </p:txBody>
      </p:sp>
      <p:sp>
        <p:nvSpPr>
          <p:cNvPr id="12" name="Rectangle 11"/>
          <p:cNvSpPr/>
          <p:nvPr/>
        </p:nvSpPr>
        <p:spPr>
          <a:xfrm>
            <a:off x="3275856" y="4227934"/>
            <a:ext cx="1728192" cy="358749"/>
          </a:xfrm>
          <a:prstGeom prst="rect">
            <a:avLst/>
          </a:prstGeom>
          <a:solidFill>
            <a:schemeClr val="bg1"/>
          </a:solidFill>
          <a:ln w="28575">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b-NO" sz="900" b="1" dirty="0">
                <a:solidFill>
                  <a:schemeClr val="tx1"/>
                </a:solidFill>
                <a:latin typeface="Arial Narrow" panose="020B0606020202030204" pitchFamily="34" charset="0"/>
              </a:rPr>
              <a:t>Intervensjon på arbeidsstedet for å forhindre ytterligere eksponering</a:t>
            </a:r>
          </a:p>
        </p:txBody>
      </p:sp>
      <p:sp>
        <p:nvSpPr>
          <p:cNvPr id="14" name="Rectangle 13"/>
          <p:cNvSpPr/>
          <p:nvPr/>
        </p:nvSpPr>
        <p:spPr>
          <a:xfrm>
            <a:off x="323528" y="3762176"/>
            <a:ext cx="1314121" cy="615428"/>
          </a:xfrm>
          <a:prstGeom prst="rect">
            <a:avLst/>
          </a:prstGeom>
          <a:solidFill>
            <a:schemeClr val="bg1"/>
          </a:solidFill>
          <a:ln w="28575">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b-NO" sz="900" b="1">
                <a:solidFill>
                  <a:schemeClr val="tx1"/>
                </a:solidFill>
                <a:latin typeface="Arial Narrow" panose="020B0606020202030204" pitchFamily="34" charset="0"/>
              </a:rPr>
              <a:t>Yrkeseksponering for arbeidstakeren på arbeidssteder</a:t>
            </a:r>
          </a:p>
        </p:txBody>
      </p:sp>
      <p:sp>
        <p:nvSpPr>
          <p:cNvPr id="6" name="Rounded Rectangle 5"/>
          <p:cNvSpPr/>
          <p:nvPr/>
        </p:nvSpPr>
        <p:spPr>
          <a:xfrm>
            <a:off x="6249181" y="3698302"/>
            <a:ext cx="2283259" cy="795228"/>
          </a:xfrm>
          <a:prstGeom prst="roundRect">
            <a:avLst/>
          </a:prstGeom>
          <a:solidFill>
            <a:schemeClr val="bg1"/>
          </a:solidFill>
          <a:ln w="28575">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b-NO" sz="900" b="1" dirty="0" smtClean="0">
                <a:solidFill>
                  <a:schemeClr val="tx1"/>
                </a:solidFill>
                <a:latin typeface="Arial Narrow" panose="020B0606020202030204" pitchFamily="34" charset="0"/>
              </a:rPr>
              <a:t>Relevant </a:t>
            </a:r>
            <a:r>
              <a:rPr lang="nb-NO" sz="900" b="1" dirty="0">
                <a:solidFill>
                  <a:schemeClr val="tx1"/>
                </a:solidFill>
                <a:latin typeface="Arial Narrow" panose="020B0606020202030204" pitchFamily="34" charset="0"/>
              </a:rPr>
              <a:t>seksjon i Arbeidstilsynet</a:t>
            </a:r>
            <a:endParaRPr lang="nb-NO" sz="900" b="1" dirty="0">
              <a:solidFill>
                <a:schemeClr val="tx1"/>
              </a:solidFill>
              <a:latin typeface="Arial Narrow" panose="020B0606020202030204" pitchFamily="34" charset="0"/>
            </a:endParaRPr>
          </a:p>
          <a:p>
            <a:pPr algn="ctr"/>
            <a:r>
              <a:rPr lang="nb-NO" sz="900" b="1" dirty="0">
                <a:solidFill>
                  <a:schemeClr val="tx1"/>
                </a:solidFill>
                <a:latin typeface="Arial Narrow" panose="020B0606020202030204" pitchFamily="34" charset="0"/>
              </a:rPr>
              <a:t>Evaluering gjennom de regionale inspektørene med formål om videre undersøkelse og intervensjon</a:t>
            </a:r>
          </a:p>
        </p:txBody>
      </p:sp>
      <p:sp>
        <p:nvSpPr>
          <p:cNvPr id="16" name="Plaque 15"/>
          <p:cNvSpPr/>
          <p:nvPr/>
        </p:nvSpPr>
        <p:spPr>
          <a:xfrm>
            <a:off x="6249181" y="699543"/>
            <a:ext cx="2283259" cy="1158405"/>
          </a:xfrm>
          <a:prstGeom prst="plaque">
            <a:avLst/>
          </a:prstGeom>
          <a:solidFill>
            <a:schemeClr val="bg1"/>
          </a:solidFill>
          <a:ln w="28575">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b-NO" sz="900" b="1" dirty="0">
                <a:solidFill>
                  <a:schemeClr val="tx1"/>
                </a:solidFill>
                <a:latin typeface="Arial Narrow" panose="020B0606020202030204" pitchFamily="34" charset="0"/>
              </a:rPr>
              <a:t>Aktuelle dataprogrammer</a:t>
            </a:r>
          </a:p>
          <a:p>
            <a:pPr algn="ctr"/>
            <a:r>
              <a:rPr lang="nb-NO" sz="900" b="1" dirty="0">
                <a:solidFill>
                  <a:schemeClr val="tx1"/>
                </a:solidFill>
                <a:latin typeface="Arial Narrow" panose="020B0606020202030204" pitchFamily="34" charset="0"/>
              </a:rPr>
              <a:t>Forebyggende innsats (inspeksjoner)</a:t>
            </a:r>
          </a:p>
          <a:p>
            <a:pPr algn="ctr"/>
            <a:r>
              <a:rPr lang="nb-NO" sz="900" b="1" dirty="0">
                <a:solidFill>
                  <a:schemeClr val="tx1"/>
                </a:solidFill>
                <a:latin typeface="Arial Narrow" panose="020B0606020202030204" pitchFamily="34" charset="0"/>
              </a:rPr>
              <a:t>Nyhetsbrev (kvartalsvis)</a:t>
            </a:r>
          </a:p>
          <a:p>
            <a:pPr algn="ctr"/>
            <a:r>
              <a:rPr lang="nb-NO" sz="900" b="1" dirty="0">
                <a:solidFill>
                  <a:schemeClr val="tx1"/>
                </a:solidFill>
                <a:latin typeface="Arial Narrow" panose="020B0606020202030204" pitchFamily="34" charset="0"/>
              </a:rPr>
              <a:t>Epidemiologiske studier</a:t>
            </a:r>
          </a:p>
          <a:p>
            <a:pPr algn="ctr"/>
            <a:r>
              <a:rPr lang="nb-NO" sz="900" b="1" dirty="0">
                <a:solidFill>
                  <a:schemeClr val="tx1"/>
                </a:solidFill>
                <a:latin typeface="Arial Narrow" panose="020B0606020202030204" pitchFamily="34" charset="0"/>
              </a:rPr>
              <a:t>Bidra til nasjonal overvåking av arbeidslivet</a:t>
            </a:r>
          </a:p>
        </p:txBody>
      </p:sp>
      <p:cxnSp>
        <p:nvCxnSpPr>
          <p:cNvPr id="18" name="Straight Arrow Connector 17"/>
          <p:cNvCxnSpPr>
            <a:stCxn id="2" idx="6"/>
            <a:endCxn id="3" idx="1"/>
          </p:cNvCxnSpPr>
          <p:nvPr/>
        </p:nvCxnSpPr>
        <p:spPr>
          <a:xfrm>
            <a:off x="1385672" y="1311610"/>
            <a:ext cx="706863" cy="13624"/>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a:off x="3470883" y="1639200"/>
            <a:ext cx="813085" cy="0"/>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a:off x="5832982" y="2283718"/>
            <a:ext cx="624054" cy="0"/>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a:cxnSpLocks/>
            <a:stCxn id="10" idx="0"/>
            <a:endCxn id="16" idx="2"/>
          </p:cNvCxnSpPr>
          <p:nvPr/>
        </p:nvCxnSpPr>
        <p:spPr>
          <a:xfrm flipV="1">
            <a:off x="7390810" y="1857948"/>
            <a:ext cx="1" cy="353762"/>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a:stCxn id="10" idx="2"/>
            <a:endCxn id="6" idx="0"/>
          </p:cNvCxnSpPr>
          <p:nvPr/>
        </p:nvCxnSpPr>
        <p:spPr>
          <a:xfrm>
            <a:off x="7390810" y="3011566"/>
            <a:ext cx="1" cy="686736"/>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32" name="Straight Arrow Connector 31"/>
          <p:cNvCxnSpPr>
            <a:stCxn id="6" idx="1"/>
            <a:endCxn id="14" idx="3"/>
          </p:cNvCxnSpPr>
          <p:nvPr/>
        </p:nvCxnSpPr>
        <p:spPr>
          <a:xfrm flipH="1" flipV="1">
            <a:off x="1637649" y="4069890"/>
            <a:ext cx="4611532" cy="26026"/>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35" name="Straight Arrow Connector 34"/>
          <p:cNvCxnSpPr>
            <a:stCxn id="14" idx="0"/>
            <a:endCxn id="2" idx="4"/>
          </p:cNvCxnSpPr>
          <p:nvPr/>
        </p:nvCxnSpPr>
        <p:spPr>
          <a:xfrm flipH="1" flipV="1">
            <a:off x="971601" y="1707654"/>
            <a:ext cx="8988" cy="2054522"/>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40" name="Straight Arrow Connector 39"/>
          <p:cNvCxnSpPr>
            <a:stCxn id="11" idx="1"/>
            <a:endCxn id="2" idx="5"/>
          </p:cNvCxnSpPr>
          <p:nvPr/>
        </p:nvCxnSpPr>
        <p:spPr>
          <a:xfrm flipH="1" flipV="1">
            <a:off x="1264393" y="1591655"/>
            <a:ext cx="3667647" cy="1685767"/>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15" name="Oval 14"/>
          <p:cNvSpPr/>
          <p:nvPr/>
        </p:nvSpPr>
        <p:spPr>
          <a:xfrm>
            <a:off x="2636790" y="2139702"/>
            <a:ext cx="1503162" cy="936104"/>
          </a:xfrm>
          <a:prstGeom prst="ellipse">
            <a:avLst/>
          </a:prstGeom>
          <a:solidFill>
            <a:schemeClr val="bg1"/>
          </a:solidFill>
          <a:ln w="28575">
            <a:prstDash val="sysDash"/>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b-NO" sz="900" b="1">
                <a:solidFill>
                  <a:schemeClr val="tx1"/>
                </a:solidFill>
                <a:latin typeface="Arial Narrow" panose="020B0606020202030204" pitchFamily="34" charset="0"/>
              </a:rPr>
              <a:t>Tilbakemelding til leger om tilfeller som er anbefalt for intervensjon</a:t>
            </a:r>
          </a:p>
        </p:txBody>
      </p:sp>
      <p:sp>
        <p:nvSpPr>
          <p:cNvPr id="13" name="Rectangle 12"/>
          <p:cNvSpPr/>
          <p:nvPr/>
        </p:nvSpPr>
        <p:spPr>
          <a:xfrm>
            <a:off x="323528" y="2499742"/>
            <a:ext cx="1296144" cy="470346"/>
          </a:xfrm>
          <a:prstGeom prst="rect">
            <a:avLst/>
          </a:prstGeom>
          <a:solidFill>
            <a:schemeClr val="bg1"/>
          </a:solidFill>
          <a:ln w="28575">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b-NO" sz="900" b="1" dirty="0">
                <a:solidFill>
                  <a:schemeClr val="tx1"/>
                </a:solidFill>
                <a:latin typeface="Arial Narrow" panose="020B0606020202030204" pitchFamily="34" charset="0"/>
              </a:rPr>
              <a:t>Arbeidstakere rapporterer </a:t>
            </a:r>
            <a:br>
              <a:rPr lang="nb-NO" sz="900" b="1" dirty="0">
                <a:solidFill>
                  <a:schemeClr val="tx1"/>
                </a:solidFill>
                <a:latin typeface="Arial Narrow" panose="020B0606020202030204" pitchFamily="34" charset="0"/>
              </a:rPr>
            </a:br>
            <a:r>
              <a:rPr lang="nb-NO" sz="900" b="1" dirty="0">
                <a:solidFill>
                  <a:schemeClr val="tx1"/>
                </a:solidFill>
                <a:latin typeface="Arial Narrow" panose="020B0606020202030204" pitchFamily="34" charset="0"/>
              </a:rPr>
              <a:t>til et legekontor</a:t>
            </a:r>
          </a:p>
        </p:txBody>
      </p:sp>
    </p:spTree>
    <p:extLst>
      <p:ext uri="{BB962C8B-B14F-4D97-AF65-F5344CB8AC3E}">
        <p14:creationId xmlns:p14="http://schemas.microsoft.com/office/powerpoint/2010/main" val="5567511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705418" y="2540482"/>
            <a:ext cx="7610998" cy="1831468"/>
          </a:xfrm>
          <a:prstGeom prst="roundRect">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tle 1"/>
          <p:cNvSpPr>
            <a:spLocks noGrp="1"/>
          </p:cNvSpPr>
          <p:nvPr>
            <p:ph type="title"/>
          </p:nvPr>
        </p:nvSpPr>
        <p:spPr/>
        <p:txBody>
          <a:bodyPr/>
          <a:lstStyle/>
          <a:p>
            <a:r>
              <a:rPr lang="nb-NO"/>
              <a:t>INNLEDNING</a:t>
            </a:r>
          </a:p>
        </p:txBody>
      </p:sp>
      <p:sp>
        <p:nvSpPr>
          <p:cNvPr id="3" name="Content Placeholder 2"/>
          <p:cNvSpPr>
            <a:spLocks noGrp="1"/>
          </p:cNvSpPr>
          <p:nvPr>
            <p:ph sz="half" idx="1"/>
          </p:nvPr>
        </p:nvSpPr>
        <p:spPr>
          <a:xfrm>
            <a:off x="450000" y="837000"/>
            <a:ext cx="7560000" cy="1662742"/>
          </a:xfrm>
        </p:spPr>
        <p:txBody>
          <a:bodyPr>
            <a:normAutofit/>
          </a:bodyPr>
          <a:lstStyle/>
          <a:p>
            <a:r>
              <a:rPr lang="nb-NO" sz="1800"/>
              <a:t>Kontinuerlige endringer i arbeid og arbeidsforhold kan føre til </a:t>
            </a:r>
            <a:r>
              <a:rPr lang="nb-NO" sz="1800">
                <a:solidFill>
                  <a:srgbClr val="C00000"/>
                </a:solidFill>
              </a:rPr>
              <a:t>nye/fremvoksende arbeidsrelaterte sykdommer</a:t>
            </a:r>
          </a:p>
          <a:p>
            <a:pPr marL="457200" indent="-457200">
              <a:buFont typeface="Arial" panose="020B0604020202020204" pitchFamily="34" charset="0"/>
              <a:buChar char="•"/>
            </a:pPr>
            <a:endParaRPr lang="en-GB" sz="1800" dirty="0"/>
          </a:p>
          <a:p>
            <a:r>
              <a:rPr lang="nb-NO" sz="1800"/>
              <a:t>En «ny HMS-risiko» defineres av EU-OSHA som enhver yrkesrisiko som:</a:t>
            </a:r>
          </a:p>
          <a:p>
            <a:endParaRPr lang="nl-BE" dirty="0"/>
          </a:p>
        </p:txBody>
      </p:sp>
      <p:sp>
        <p:nvSpPr>
          <p:cNvPr id="8" name="TextBox 7"/>
          <p:cNvSpPr txBox="1"/>
          <p:nvPr/>
        </p:nvSpPr>
        <p:spPr>
          <a:xfrm>
            <a:off x="849434" y="2556068"/>
            <a:ext cx="7384535" cy="1723549"/>
          </a:xfrm>
          <a:prstGeom prst="rect">
            <a:avLst/>
          </a:prstGeom>
          <a:noFill/>
        </p:spPr>
        <p:txBody>
          <a:bodyPr wrap="square" rtlCol="0">
            <a:spAutoFit/>
          </a:bodyPr>
          <a:lstStyle/>
          <a:p>
            <a:pPr marL="285750" indent="-285750">
              <a:spcBef>
                <a:spcPts val="600"/>
              </a:spcBef>
              <a:buFont typeface="Wingdings" panose="05000000000000000000" pitchFamily="2" charset="2"/>
              <a:buChar char="Ø"/>
            </a:pPr>
            <a:r>
              <a:rPr lang="nb-NO" sz="1600"/>
              <a:t>var tidligere ukjent og er forårsaket av nye prosesser, nye teknologier, nye typer arbeidsplasser eller sosial organisatorisk endring; eller</a:t>
            </a:r>
          </a:p>
          <a:p>
            <a:pPr marL="285750" indent="-285750">
              <a:spcBef>
                <a:spcPts val="600"/>
              </a:spcBef>
              <a:buFont typeface="Wingdings" panose="05000000000000000000" pitchFamily="2" charset="2"/>
              <a:buChar char="Ø"/>
            </a:pPr>
            <a:r>
              <a:rPr lang="nb-NO" sz="1600"/>
              <a:t>er et eksisterende problem som nylig anses som en risiko som følge av en endring i sosiale eller offentlige oppfatninger; eller</a:t>
            </a:r>
          </a:p>
          <a:p>
            <a:pPr marL="285750" indent="-285750">
              <a:spcBef>
                <a:spcPts val="600"/>
              </a:spcBef>
              <a:buFont typeface="Wingdings" panose="05000000000000000000" pitchFamily="2" charset="2"/>
              <a:buChar char="Ø"/>
            </a:pPr>
            <a:r>
              <a:rPr lang="nb-NO" sz="1600"/>
              <a:t>er et eksisterende problem som kan identifiseres som en risiko på grunnlag av ny vitenskapelig kunnskap.</a:t>
            </a:r>
          </a:p>
        </p:txBody>
      </p:sp>
    </p:spTree>
    <p:extLst>
      <p:ext uri="{BB962C8B-B14F-4D97-AF65-F5344CB8AC3E}">
        <p14:creationId xmlns:p14="http://schemas.microsoft.com/office/powerpoint/2010/main" val="3679459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0000" y="837000"/>
            <a:ext cx="7938424" cy="3645000"/>
          </a:xfrm>
        </p:spPr>
        <p:txBody>
          <a:bodyPr>
            <a:normAutofit fontScale="85000" lnSpcReduction="10000"/>
          </a:bodyPr>
          <a:lstStyle/>
          <a:p>
            <a:r>
              <a:rPr lang="nb-NO" dirty="0"/>
              <a:t>Regionalt system drevet av folkehelseinstituttet i Navarra.</a:t>
            </a:r>
          </a:p>
          <a:p>
            <a:endParaRPr lang="en-US" dirty="0"/>
          </a:p>
          <a:p>
            <a:pPr algn="l"/>
            <a:r>
              <a:rPr lang="nb-NO" dirty="0"/>
              <a:t>Systemet for 7 sykdommer er ikke relatert til kompensasjon, utviklet for nøyaktig </a:t>
            </a:r>
            <a:br>
              <a:rPr lang="nb-NO" dirty="0"/>
            </a:br>
            <a:r>
              <a:rPr lang="nb-NO" dirty="0"/>
              <a:t>overvåkning.</a:t>
            </a:r>
          </a:p>
          <a:p>
            <a:r>
              <a:rPr lang="nb-NO" dirty="0"/>
              <a:t>Opprinnelig 5 sykdommer: tendinitt i albue og håndledd, karpaltunnelsyndrom, </a:t>
            </a:r>
            <a:br>
              <a:rPr lang="nb-NO" dirty="0"/>
            </a:br>
            <a:r>
              <a:rPr lang="nb-NO" dirty="0"/>
              <a:t>yrkesastma, reaktiv luftveisdysfunksjonssyndrom (RADS) og dermatitt. </a:t>
            </a:r>
          </a:p>
          <a:p>
            <a:r>
              <a:rPr lang="nb-NO" dirty="0"/>
              <a:t>Siden 2013 er skulderlidelser og stemmelidelser inkludert.</a:t>
            </a:r>
          </a:p>
          <a:p>
            <a:endParaRPr lang="en-US" dirty="0"/>
          </a:p>
          <a:p>
            <a:r>
              <a:rPr lang="nb-NO" dirty="0"/>
              <a:t>Frivillig rapportering hovedsakelig av offentlige leger gjennom et dataprogram.</a:t>
            </a:r>
          </a:p>
          <a:p>
            <a:endParaRPr lang="en-US" dirty="0"/>
          </a:p>
          <a:p>
            <a:r>
              <a:rPr lang="nb-NO" dirty="0"/>
              <a:t>Tilfeller blir undersøkt av en spesialist i arbeidsmedisin som kan kontakte arbeidsgiveren og dens HMS-avdeling.</a:t>
            </a:r>
          </a:p>
          <a:p>
            <a:r>
              <a:rPr lang="nb-NO" dirty="0"/>
              <a:t>Ved behov iverksettes forebyggende tiltak og tilfeller henvises til de aktuelle institusjonene for å kreve erstatning for yrkessykdom.</a:t>
            </a:r>
          </a:p>
          <a:p>
            <a:endParaRPr lang="en-US" dirty="0"/>
          </a:p>
          <a:p>
            <a:r>
              <a:rPr lang="nb-NO" dirty="0"/>
              <a:t>Rapportørene får tilbakemelding på deres rapporterte tilfeller, og evalueringene diskuteres i et årlig møte.</a:t>
            </a:r>
          </a:p>
          <a:p>
            <a:endParaRPr lang="en-US" dirty="0"/>
          </a:p>
          <a:p>
            <a:r>
              <a:rPr lang="nb-NO" dirty="0">
                <a:solidFill>
                  <a:srgbClr val="C00000"/>
                </a:solidFill>
              </a:rPr>
              <a:t>Registrerte forekomster av arbeidsrelaterte sykdommer i Navarra er seks ganger høyere </a:t>
            </a:r>
            <a:r>
              <a:rPr lang="nb-NO" dirty="0"/>
              <a:t>enn gjennomsnittlig forekomst i den spanske staten (2009).</a:t>
            </a:r>
          </a:p>
        </p:txBody>
      </p:sp>
      <p:sp>
        <p:nvSpPr>
          <p:cNvPr id="4" name="Title 1"/>
          <p:cNvSpPr txBox="1">
            <a:spLocks/>
          </p:cNvSpPr>
          <p:nvPr/>
        </p:nvSpPr>
        <p:spPr>
          <a:xfrm>
            <a:off x="323528" y="144000"/>
            <a:ext cx="8280920" cy="411007"/>
          </a:xfrm>
          <a:prstGeom prst="rect">
            <a:avLst/>
          </a:prstGeom>
          <a:solidFill>
            <a:schemeClr val="accent2">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b-NO" sz="2000" dirty="0"/>
              <a:t>Overvåkingsprogram for arbeidsmiljø og arbeidshelse i Navarra (Spania)</a:t>
            </a:r>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948264" y="663159"/>
            <a:ext cx="1961841" cy="1476543"/>
          </a:xfrm>
          <a:prstGeom prst="rect">
            <a:avLst/>
          </a:prstGeom>
        </p:spPr>
      </p:pic>
      <p:sp>
        <p:nvSpPr>
          <p:cNvPr id="6" name="TextBox 5"/>
          <p:cNvSpPr txBox="1"/>
          <p:nvPr/>
        </p:nvSpPr>
        <p:spPr>
          <a:xfrm>
            <a:off x="1547664" y="4891975"/>
            <a:ext cx="7110966" cy="200055"/>
          </a:xfrm>
          <a:prstGeom prst="rect">
            <a:avLst/>
          </a:prstGeom>
          <a:noFill/>
        </p:spPr>
        <p:txBody>
          <a:bodyPr wrap="square" rtlCol="0">
            <a:spAutoFit/>
          </a:bodyPr>
          <a:lstStyle/>
          <a:p>
            <a:pPr algn="r"/>
            <a:r>
              <a:rPr lang="nb-NO" sz="700" b="1" i="1">
                <a:solidFill>
                  <a:srgbClr val="003399"/>
                </a:solidFill>
              </a:rPr>
              <a:t>Bildekilde: https://upload.wikimedia.org/wikipedia/commons/thumb/e/e4/Localizaci%C3%B3n_de_Navarra.svg/1280px-Localizaci%C3%B3n_de_Navarra.svg.png </a:t>
            </a:r>
          </a:p>
        </p:txBody>
      </p:sp>
    </p:spTree>
    <p:extLst>
      <p:ext uri="{BB962C8B-B14F-4D97-AF65-F5344CB8AC3E}">
        <p14:creationId xmlns:p14="http://schemas.microsoft.com/office/powerpoint/2010/main" val="11965273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23528" y="135000"/>
            <a:ext cx="8208911" cy="420007"/>
          </a:xfrm>
          <a:prstGeom prst="rect">
            <a:avLst/>
          </a:prstGeom>
          <a:solidFill>
            <a:schemeClr val="accent2">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b-NO" sz="2000" dirty="0"/>
              <a:t>Overvåkingsprogram for arbeidsmiljø og arbeidshelse i Navarra (Spania)</a:t>
            </a:r>
          </a:p>
        </p:txBody>
      </p:sp>
      <p:sp>
        <p:nvSpPr>
          <p:cNvPr id="8" name="Rechthoek 10"/>
          <p:cNvSpPr/>
          <p:nvPr/>
        </p:nvSpPr>
        <p:spPr>
          <a:xfrm>
            <a:off x="449263" y="771550"/>
            <a:ext cx="7848872" cy="307777"/>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nb-NO" sz="1400" b="1" i="0" u="none" strike="noStrike" cap="none" normalizeH="0" baseline="0" noProof="0">
                <a:ln>
                  <a:noFill/>
                </a:ln>
                <a:solidFill>
                  <a:srgbClr val="00407A"/>
                </a:solidFill>
                <a:uLnTx/>
                <a:uFillTx/>
                <a:latin typeface="Calibri" panose="020F0502020204030204" pitchFamily="34" charset="0"/>
                <a:ea typeface="Calibri" panose="020F0502020204030204" pitchFamily="34" charset="0"/>
                <a:cs typeface="Times New Roman" panose="02020603050405020304" pitchFamily="18" charset="0"/>
              </a:rPr>
              <a:t>Spania: Oversikt over antall rapporterte arbeidsrelaterte sykdommer i Navarra, 2014 og 2015</a:t>
            </a:r>
          </a:p>
        </p:txBody>
      </p:sp>
      <p:sp>
        <p:nvSpPr>
          <p:cNvPr id="9" name="Rechthoek 11"/>
          <p:cNvSpPr/>
          <p:nvPr/>
        </p:nvSpPr>
        <p:spPr>
          <a:xfrm>
            <a:off x="421033" y="4054133"/>
            <a:ext cx="7319319" cy="246221"/>
          </a:xfrm>
          <a:prstGeom prst="rect">
            <a:avLst/>
          </a:prstGeom>
        </p:spPr>
        <p:txBody>
          <a:bodyPr wrap="square">
            <a:spAutoFit/>
          </a:bodyPr>
          <a:lstStyle/>
          <a:p>
            <a:pPr>
              <a:spcAft>
                <a:spcPts val="1000"/>
              </a:spcAft>
            </a:pPr>
            <a:r>
              <a:rPr lang="nb-NO" sz="1000" b="1">
                <a:solidFill>
                  <a:srgbClr val="003399"/>
                </a:solidFill>
                <a:latin typeface="Calibri" panose="020F0502020204030204" pitchFamily="34" charset="0"/>
                <a:ea typeface="Calibri" panose="020F0502020204030204" pitchFamily="34" charset="0"/>
                <a:cs typeface="Times New Roman" panose="02020603050405020304" pitchFamily="18" charset="0"/>
              </a:rPr>
              <a:t>Kilde: I.S.P.L.N. Sección de Medicina del Trabajo y Epidemiología Laboral </a:t>
            </a:r>
          </a:p>
        </p:txBody>
      </p:sp>
      <p:graphicFrame>
        <p:nvGraphicFramePr>
          <p:cNvPr id="3" name="Table 2"/>
          <p:cNvGraphicFramePr>
            <a:graphicFrameLocks noGrp="1"/>
          </p:cNvGraphicFramePr>
          <p:nvPr>
            <p:extLst>
              <p:ext uri="{D42A27DB-BD31-4B8C-83A1-F6EECF244321}">
                <p14:modId xmlns:p14="http://schemas.microsoft.com/office/powerpoint/2010/main" val="2986189258"/>
              </p:ext>
            </p:extLst>
          </p:nvPr>
        </p:nvGraphicFramePr>
        <p:xfrm>
          <a:off x="719519" y="1131590"/>
          <a:ext cx="6876816" cy="2840608"/>
        </p:xfrm>
        <a:graphic>
          <a:graphicData uri="http://schemas.openxmlformats.org/drawingml/2006/table">
            <a:tbl>
              <a:tblPr firstRow="1" bandRow="1">
                <a:tableStyleId>{5C22544A-7EE6-4342-B048-85BDC9FD1C3A}</a:tableStyleId>
              </a:tblPr>
              <a:tblGrid>
                <a:gridCol w="2148590">
                  <a:extLst>
                    <a:ext uri="{9D8B030D-6E8A-4147-A177-3AD203B41FA5}">
                      <a16:colId xmlns:a16="http://schemas.microsoft.com/office/drawing/2014/main" val="3085307806"/>
                    </a:ext>
                  </a:extLst>
                </a:gridCol>
                <a:gridCol w="626672">
                  <a:extLst>
                    <a:ext uri="{9D8B030D-6E8A-4147-A177-3AD203B41FA5}">
                      <a16:colId xmlns:a16="http://schemas.microsoft.com/office/drawing/2014/main" val="2170449921"/>
                    </a:ext>
                  </a:extLst>
                </a:gridCol>
                <a:gridCol w="1737441">
                  <a:extLst>
                    <a:ext uri="{9D8B030D-6E8A-4147-A177-3AD203B41FA5}">
                      <a16:colId xmlns:a16="http://schemas.microsoft.com/office/drawing/2014/main" val="2883335410"/>
                    </a:ext>
                  </a:extLst>
                </a:gridCol>
                <a:gridCol w="626672">
                  <a:extLst>
                    <a:ext uri="{9D8B030D-6E8A-4147-A177-3AD203B41FA5}">
                      <a16:colId xmlns:a16="http://schemas.microsoft.com/office/drawing/2014/main" val="882697734"/>
                    </a:ext>
                  </a:extLst>
                </a:gridCol>
                <a:gridCol w="1737441">
                  <a:extLst>
                    <a:ext uri="{9D8B030D-6E8A-4147-A177-3AD203B41FA5}">
                      <a16:colId xmlns:a16="http://schemas.microsoft.com/office/drawing/2014/main" val="822450921"/>
                    </a:ext>
                  </a:extLst>
                </a:gridCol>
              </a:tblGrid>
              <a:tr h="595399">
                <a:tc>
                  <a:txBody>
                    <a:bodyPr/>
                    <a:lstStyle/>
                    <a:p>
                      <a:pPr marL="88900" indent="0" algn="l" rtl="0" fontAlgn="ctr"/>
                      <a:r>
                        <a:rPr lang="nb-NO" sz="1350" u="none" strike="noStrike"/>
                        <a:t>Sykdommer</a:t>
                      </a:r>
                    </a:p>
                  </a:txBody>
                  <a:tcPr marL="9525" marR="9525" marT="9525" marB="0" anchor="ctr"/>
                </a:tc>
                <a:tc>
                  <a:txBody>
                    <a:bodyPr/>
                    <a:lstStyle/>
                    <a:p>
                      <a:pPr algn="ctr" rtl="0" fontAlgn="ctr"/>
                      <a:r>
                        <a:rPr lang="nb-NO" sz="1350" u="none" strike="noStrike"/>
                        <a:t>2015</a:t>
                      </a:r>
                    </a:p>
                    <a:p>
                      <a:pPr algn="ctr" rtl="0" fontAlgn="ctr"/>
                      <a:r>
                        <a:rPr lang="nb-NO" sz="1350" b="1" i="0" u="none" strike="noStrike">
                          <a:solidFill>
                            <a:srgbClr val="FFFFFF"/>
                          </a:solidFill>
                          <a:latin typeface="Arial" panose="020B0604020202020204" pitchFamily="34" charset="0"/>
                        </a:rPr>
                        <a:t>tilfeller</a:t>
                      </a:r>
                    </a:p>
                  </a:txBody>
                  <a:tcPr marL="9525" marR="9525" marT="9525" marB="0" anchor="ctr"/>
                </a:tc>
                <a:tc>
                  <a:txBody>
                    <a:bodyPr/>
                    <a:lstStyle/>
                    <a:p>
                      <a:pPr algn="ctr" rtl="0" fontAlgn="ctr"/>
                      <a:r>
                        <a:rPr lang="nb-NO" sz="1350" u="none" strike="noStrike"/>
                        <a:t>Forekomst per 100 000 ansatte</a:t>
                      </a:r>
                    </a:p>
                  </a:txBody>
                  <a:tcPr marL="9525" marR="9525" marT="9525" marB="0" anchor="ctr"/>
                </a:tc>
                <a:tc>
                  <a:txBody>
                    <a:bodyPr/>
                    <a:lstStyle/>
                    <a:p>
                      <a:pPr algn="ctr" rtl="0" fontAlgn="ctr"/>
                      <a:r>
                        <a:rPr lang="nb-NO" sz="1350" u="none" strike="noStrike"/>
                        <a:t>2014</a:t>
                      </a:r>
                    </a:p>
                    <a:p>
                      <a:pPr algn="ctr" rtl="0" fontAlgn="ctr"/>
                      <a:r>
                        <a:rPr lang="nb-NO" sz="1350" b="1" i="0" u="none" strike="noStrike">
                          <a:solidFill>
                            <a:srgbClr val="FFFFFF"/>
                          </a:solidFill>
                          <a:latin typeface="Arial" panose="020B0604020202020204" pitchFamily="34" charset="0"/>
                        </a:rPr>
                        <a:t>tilfeller</a:t>
                      </a:r>
                    </a:p>
                  </a:txBody>
                  <a:tcPr marL="9525" marR="9525" marT="9525" marB="0" anchor="ctr"/>
                </a:tc>
                <a:tc>
                  <a:txBody>
                    <a:bodyPr/>
                    <a:lstStyle/>
                    <a:p>
                      <a:pPr algn="ctr" rtl="0" fontAlgn="ctr"/>
                      <a:r>
                        <a:rPr lang="nb-NO" sz="1350" u="none" strike="noStrike"/>
                        <a:t>Forekomst per 100 000 ansatte</a:t>
                      </a:r>
                    </a:p>
                  </a:txBody>
                  <a:tcPr marL="9525" marR="9525" marT="9525" marB="0" anchor="ctr"/>
                </a:tc>
                <a:extLst>
                  <a:ext uri="{0D108BD9-81ED-4DB2-BD59-A6C34878D82A}">
                    <a16:rowId xmlns:a16="http://schemas.microsoft.com/office/drawing/2014/main" val="2390925958"/>
                  </a:ext>
                </a:extLst>
              </a:tr>
              <a:tr h="316702">
                <a:tc>
                  <a:txBody>
                    <a:bodyPr/>
                    <a:lstStyle/>
                    <a:p>
                      <a:pPr marL="88900" indent="0" algn="l" rtl="0" fontAlgn="ctr"/>
                      <a:r>
                        <a:rPr lang="nb-NO" sz="1350" u="none" strike="noStrike">
                          <a:solidFill>
                            <a:schemeClr val="bg2"/>
                          </a:solidFill>
                        </a:rPr>
                        <a:t>Tendinitt i albue og håndledd</a:t>
                      </a:r>
                    </a:p>
                  </a:txBody>
                  <a:tcPr marL="9525" marR="9525" marT="9525" marB="0" anchor="ctr">
                    <a:solidFill>
                      <a:srgbClr val="003399"/>
                    </a:solidFill>
                  </a:tcPr>
                </a:tc>
                <a:tc>
                  <a:txBody>
                    <a:bodyPr/>
                    <a:lstStyle/>
                    <a:p>
                      <a:pPr algn="r" rtl="0" fontAlgn="ctr"/>
                      <a:r>
                        <a:rPr lang="nb-NO" sz="1350" u="none" strike="noStrike"/>
                        <a:t>571</a:t>
                      </a:r>
                    </a:p>
                  </a:txBody>
                  <a:tcPr marL="9525" marR="85725" marT="9525" marB="0" anchor="ctr"/>
                </a:tc>
                <a:tc>
                  <a:txBody>
                    <a:bodyPr/>
                    <a:lstStyle/>
                    <a:p>
                      <a:pPr marL="0" algn="l" defTabSz="342900" rtl="0" eaLnBrk="1" fontAlgn="ctr" latinLnBrk="0" hangingPunct="1"/>
                      <a:r>
                        <a:rPr lang="nb-NO" sz="1350" u="none" strike="noStrike">
                          <a:solidFill>
                            <a:schemeClr val="dk1"/>
                          </a:solidFill>
                          <a:latin typeface="+mn-lt"/>
                          <a:ea typeface="+mn-ea"/>
                          <a:cs typeface="+mn-cs"/>
                        </a:rPr>
                        <a:t>                     186,3 </a:t>
                      </a:r>
                    </a:p>
                  </a:txBody>
                  <a:tcPr marL="9525" marR="85725" marT="9525" marB="0" anchor="ctr"/>
                </a:tc>
                <a:tc>
                  <a:txBody>
                    <a:bodyPr/>
                    <a:lstStyle/>
                    <a:p>
                      <a:pPr algn="r" rtl="0" fontAlgn="ctr"/>
                      <a:r>
                        <a:rPr lang="nb-NO" sz="1350" u="none" strike="noStrike"/>
                        <a:t>537</a:t>
                      </a:r>
                    </a:p>
                  </a:txBody>
                  <a:tcPr marL="9525" marR="85725" marT="9525" marB="0" anchor="ctr"/>
                </a:tc>
                <a:tc>
                  <a:txBody>
                    <a:bodyPr/>
                    <a:lstStyle/>
                    <a:p>
                      <a:pPr algn="l" rtl="0" fontAlgn="ctr"/>
                      <a:r>
                        <a:rPr lang="nb-NO" sz="1350" u="none" strike="noStrike"/>
                        <a:t>                     171,0 </a:t>
                      </a:r>
                    </a:p>
                  </a:txBody>
                  <a:tcPr marL="9525" marR="85725" marT="9525" marB="0" anchor="ctr"/>
                </a:tc>
                <a:extLst>
                  <a:ext uri="{0D108BD9-81ED-4DB2-BD59-A6C34878D82A}">
                    <a16:rowId xmlns:a16="http://schemas.microsoft.com/office/drawing/2014/main" val="2840862899"/>
                  </a:ext>
                </a:extLst>
              </a:tr>
              <a:tr h="304034">
                <a:tc>
                  <a:txBody>
                    <a:bodyPr/>
                    <a:lstStyle/>
                    <a:p>
                      <a:pPr marL="88900" indent="0" algn="l" rtl="0" fontAlgn="ctr"/>
                      <a:r>
                        <a:rPr lang="nb-NO" sz="1350" u="none" strike="noStrike">
                          <a:solidFill>
                            <a:schemeClr val="bg2"/>
                          </a:solidFill>
                          <a:latin typeface="+mn-lt"/>
                          <a:ea typeface="+mn-ea"/>
                          <a:cs typeface="+mn-cs"/>
                        </a:rPr>
                        <a:t>CTS</a:t>
                      </a:r>
                    </a:p>
                  </a:txBody>
                  <a:tcPr marL="9525" marR="9525" marT="9525" marB="0" anchor="ctr">
                    <a:solidFill>
                      <a:srgbClr val="003399"/>
                    </a:solidFill>
                  </a:tcPr>
                </a:tc>
                <a:tc>
                  <a:txBody>
                    <a:bodyPr/>
                    <a:lstStyle/>
                    <a:p>
                      <a:pPr algn="r" rtl="0" fontAlgn="ctr"/>
                      <a:r>
                        <a:rPr lang="nb-NO" sz="1350" u="none" strike="noStrike"/>
                        <a:t>182</a:t>
                      </a:r>
                    </a:p>
                  </a:txBody>
                  <a:tcPr marL="9525" marR="85725" marT="9525" marB="0" anchor="ctr"/>
                </a:tc>
                <a:tc>
                  <a:txBody>
                    <a:bodyPr/>
                    <a:lstStyle/>
                    <a:p>
                      <a:pPr marL="0" algn="l" defTabSz="342900" rtl="0" eaLnBrk="1" fontAlgn="ctr" latinLnBrk="0" hangingPunct="1"/>
                      <a:r>
                        <a:rPr lang="nb-NO" sz="1350" u="none" strike="noStrike" dirty="0">
                          <a:solidFill>
                            <a:schemeClr val="dk1"/>
                          </a:solidFill>
                          <a:latin typeface="+mn-lt"/>
                          <a:ea typeface="+mn-ea"/>
                          <a:cs typeface="+mn-cs"/>
                        </a:rPr>
                        <a:t>                       59,4 </a:t>
                      </a:r>
                    </a:p>
                  </a:txBody>
                  <a:tcPr marL="9525" marR="85725" marT="9525" marB="0" anchor="ctr"/>
                </a:tc>
                <a:tc>
                  <a:txBody>
                    <a:bodyPr/>
                    <a:lstStyle/>
                    <a:p>
                      <a:pPr algn="r" rtl="0" fontAlgn="ctr"/>
                      <a:r>
                        <a:rPr lang="nb-NO" sz="1350" u="none" strike="noStrike"/>
                        <a:t>151</a:t>
                      </a:r>
                    </a:p>
                  </a:txBody>
                  <a:tcPr marL="9525" marR="85725" marT="9525" marB="0" anchor="ctr"/>
                </a:tc>
                <a:tc>
                  <a:txBody>
                    <a:bodyPr/>
                    <a:lstStyle/>
                    <a:p>
                      <a:pPr algn="l" rtl="0" fontAlgn="ctr"/>
                      <a:r>
                        <a:rPr lang="nb-NO" sz="1350" u="none" strike="noStrike"/>
                        <a:t>                       48,1 </a:t>
                      </a:r>
                    </a:p>
                  </a:txBody>
                  <a:tcPr marL="9525" marR="85725" marT="9525" marB="0" anchor="ctr"/>
                </a:tc>
                <a:extLst>
                  <a:ext uri="{0D108BD9-81ED-4DB2-BD59-A6C34878D82A}">
                    <a16:rowId xmlns:a16="http://schemas.microsoft.com/office/drawing/2014/main" val="3515359059"/>
                  </a:ext>
                </a:extLst>
              </a:tr>
              <a:tr h="304034">
                <a:tc>
                  <a:txBody>
                    <a:bodyPr/>
                    <a:lstStyle/>
                    <a:p>
                      <a:pPr marL="88900" indent="0" algn="l" rtl="0" fontAlgn="ctr"/>
                      <a:r>
                        <a:rPr lang="nb-NO" sz="1350" u="none" strike="noStrike">
                          <a:solidFill>
                            <a:schemeClr val="bg2"/>
                          </a:solidFill>
                          <a:latin typeface="+mn-lt"/>
                          <a:ea typeface="+mn-ea"/>
                          <a:cs typeface="+mn-cs"/>
                        </a:rPr>
                        <a:t>Astma/RADS</a:t>
                      </a:r>
                    </a:p>
                  </a:txBody>
                  <a:tcPr marL="9525" marR="9525" marT="9525" marB="0" anchor="ctr">
                    <a:solidFill>
                      <a:srgbClr val="003399"/>
                    </a:solidFill>
                  </a:tcPr>
                </a:tc>
                <a:tc>
                  <a:txBody>
                    <a:bodyPr/>
                    <a:lstStyle/>
                    <a:p>
                      <a:pPr algn="r" rtl="0" fontAlgn="ctr"/>
                      <a:r>
                        <a:rPr lang="nb-NO" sz="1350" u="none" strike="noStrike"/>
                        <a:t>15</a:t>
                      </a:r>
                    </a:p>
                  </a:txBody>
                  <a:tcPr marL="9525" marR="85725" marT="9525" marB="0" anchor="ctr"/>
                </a:tc>
                <a:tc>
                  <a:txBody>
                    <a:bodyPr/>
                    <a:lstStyle/>
                    <a:p>
                      <a:pPr marL="0" algn="l" defTabSz="342900" rtl="0" eaLnBrk="1" fontAlgn="ctr" latinLnBrk="0" hangingPunct="1"/>
                      <a:r>
                        <a:rPr lang="nb-NO" sz="1350" u="none" strike="noStrike">
                          <a:solidFill>
                            <a:schemeClr val="dk1"/>
                          </a:solidFill>
                          <a:latin typeface="+mn-lt"/>
                          <a:ea typeface="+mn-ea"/>
                          <a:cs typeface="+mn-cs"/>
                        </a:rPr>
                        <a:t>                         4,9 </a:t>
                      </a:r>
                    </a:p>
                  </a:txBody>
                  <a:tcPr marL="9525" marR="85725" marT="9525" marB="0" anchor="ctr"/>
                </a:tc>
                <a:tc>
                  <a:txBody>
                    <a:bodyPr/>
                    <a:lstStyle/>
                    <a:p>
                      <a:pPr algn="r" rtl="0" fontAlgn="ctr"/>
                      <a:r>
                        <a:rPr lang="nb-NO" sz="1350" u="none" strike="noStrike"/>
                        <a:t>11</a:t>
                      </a:r>
                    </a:p>
                  </a:txBody>
                  <a:tcPr marL="9525" marR="85725" marT="9525" marB="0" anchor="ctr"/>
                </a:tc>
                <a:tc>
                  <a:txBody>
                    <a:bodyPr/>
                    <a:lstStyle/>
                    <a:p>
                      <a:pPr algn="l" rtl="0" fontAlgn="ctr"/>
                      <a:r>
                        <a:rPr lang="nb-NO" sz="1350" u="none" strike="noStrike"/>
                        <a:t>                         3,5 </a:t>
                      </a:r>
                    </a:p>
                  </a:txBody>
                  <a:tcPr marL="9525" marR="85725" marT="9525" marB="0" anchor="ctr"/>
                </a:tc>
                <a:extLst>
                  <a:ext uri="{0D108BD9-81ED-4DB2-BD59-A6C34878D82A}">
                    <a16:rowId xmlns:a16="http://schemas.microsoft.com/office/drawing/2014/main" val="2603015272"/>
                  </a:ext>
                </a:extLst>
              </a:tr>
              <a:tr h="304034">
                <a:tc>
                  <a:txBody>
                    <a:bodyPr/>
                    <a:lstStyle/>
                    <a:p>
                      <a:pPr marL="88900" indent="0" algn="l" rtl="0" fontAlgn="ctr">
                        <a:tabLst>
                          <a:tab pos="88900" algn="l"/>
                        </a:tabLst>
                      </a:pPr>
                      <a:r>
                        <a:rPr lang="nb-NO" sz="1350" u="none" strike="noStrike">
                          <a:solidFill>
                            <a:schemeClr val="bg2"/>
                          </a:solidFill>
                          <a:latin typeface="+mn-lt"/>
                          <a:ea typeface="+mn-ea"/>
                          <a:cs typeface="+mn-cs"/>
                        </a:rPr>
                        <a:t>Dermatitt</a:t>
                      </a:r>
                    </a:p>
                  </a:txBody>
                  <a:tcPr marL="9525" marR="9525" marT="9525" marB="0" anchor="ctr">
                    <a:solidFill>
                      <a:srgbClr val="003399"/>
                    </a:solidFill>
                  </a:tcPr>
                </a:tc>
                <a:tc>
                  <a:txBody>
                    <a:bodyPr/>
                    <a:lstStyle/>
                    <a:p>
                      <a:pPr algn="r" rtl="0" fontAlgn="ctr"/>
                      <a:r>
                        <a:rPr lang="nb-NO" sz="1350" u="none" strike="noStrike"/>
                        <a:t>107</a:t>
                      </a:r>
                    </a:p>
                  </a:txBody>
                  <a:tcPr marL="9525" marR="85725" marT="9525" marB="0" anchor="ctr"/>
                </a:tc>
                <a:tc>
                  <a:txBody>
                    <a:bodyPr/>
                    <a:lstStyle/>
                    <a:p>
                      <a:pPr marL="0" algn="l" defTabSz="342900" rtl="0" eaLnBrk="1" fontAlgn="ctr" latinLnBrk="0" hangingPunct="1"/>
                      <a:r>
                        <a:rPr lang="nb-NO" sz="1350" u="none" strike="noStrike">
                          <a:solidFill>
                            <a:schemeClr val="dk1"/>
                          </a:solidFill>
                          <a:latin typeface="+mn-lt"/>
                          <a:ea typeface="+mn-ea"/>
                          <a:cs typeface="+mn-cs"/>
                        </a:rPr>
                        <a:t>                       34,9 </a:t>
                      </a:r>
                    </a:p>
                  </a:txBody>
                  <a:tcPr marL="9525" marR="85725" marT="9525" marB="0" anchor="ctr"/>
                </a:tc>
                <a:tc>
                  <a:txBody>
                    <a:bodyPr/>
                    <a:lstStyle/>
                    <a:p>
                      <a:pPr algn="r" rtl="0" fontAlgn="ctr"/>
                      <a:r>
                        <a:rPr lang="nb-NO" sz="1350" u="none" strike="noStrike"/>
                        <a:t>114</a:t>
                      </a:r>
                    </a:p>
                  </a:txBody>
                  <a:tcPr marL="9525" marR="85725" marT="9525" marB="0" anchor="ctr"/>
                </a:tc>
                <a:tc>
                  <a:txBody>
                    <a:bodyPr/>
                    <a:lstStyle/>
                    <a:p>
                      <a:pPr algn="l" rtl="0" fontAlgn="ctr"/>
                      <a:r>
                        <a:rPr lang="nb-NO" sz="1350" u="none" strike="noStrike"/>
                        <a:t>                       36,3 </a:t>
                      </a:r>
                    </a:p>
                  </a:txBody>
                  <a:tcPr marL="9525" marR="85725" marT="9525" marB="0" anchor="ctr"/>
                </a:tc>
                <a:extLst>
                  <a:ext uri="{0D108BD9-81ED-4DB2-BD59-A6C34878D82A}">
                    <a16:rowId xmlns:a16="http://schemas.microsoft.com/office/drawing/2014/main" val="144899446"/>
                  </a:ext>
                </a:extLst>
              </a:tr>
              <a:tr h="304034">
                <a:tc>
                  <a:txBody>
                    <a:bodyPr/>
                    <a:lstStyle/>
                    <a:p>
                      <a:pPr marL="88900" indent="0" algn="l" rtl="0" fontAlgn="ctr"/>
                      <a:r>
                        <a:rPr lang="nb-NO" sz="1350" u="none" strike="noStrike">
                          <a:solidFill>
                            <a:schemeClr val="bg2"/>
                          </a:solidFill>
                          <a:latin typeface="+mn-lt"/>
                          <a:ea typeface="+mn-ea"/>
                          <a:cs typeface="+mn-cs"/>
                        </a:rPr>
                        <a:t>Skulderlidelser</a:t>
                      </a:r>
                    </a:p>
                  </a:txBody>
                  <a:tcPr marL="9525" marR="9525" marT="9525" marB="0" anchor="ctr">
                    <a:solidFill>
                      <a:srgbClr val="003399"/>
                    </a:solidFill>
                  </a:tcPr>
                </a:tc>
                <a:tc>
                  <a:txBody>
                    <a:bodyPr/>
                    <a:lstStyle/>
                    <a:p>
                      <a:pPr algn="r" rtl="0" fontAlgn="ctr"/>
                      <a:r>
                        <a:rPr lang="nb-NO" sz="1350" u="none" strike="noStrike"/>
                        <a:t>424</a:t>
                      </a:r>
                    </a:p>
                  </a:txBody>
                  <a:tcPr marL="9525" marR="85725" marT="9525" marB="0" anchor="ctr"/>
                </a:tc>
                <a:tc>
                  <a:txBody>
                    <a:bodyPr/>
                    <a:lstStyle/>
                    <a:p>
                      <a:pPr marL="0" algn="l" defTabSz="342900" rtl="0" eaLnBrk="1" fontAlgn="ctr" latinLnBrk="0" hangingPunct="1"/>
                      <a:r>
                        <a:rPr lang="nb-NO" sz="1350" u="none" strike="noStrike">
                          <a:solidFill>
                            <a:schemeClr val="dk1"/>
                          </a:solidFill>
                          <a:latin typeface="+mn-lt"/>
                          <a:ea typeface="+mn-ea"/>
                          <a:cs typeface="+mn-cs"/>
                        </a:rPr>
                        <a:t>                     138,4 </a:t>
                      </a:r>
                    </a:p>
                  </a:txBody>
                  <a:tcPr marL="9525" marR="85725" marT="9525" marB="0" anchor="ctr"/>
                </a:tc>
                <a:tc>
                  <a:txBody>
                    <a:bodyPr/>
                    <a:lstStyle/>
                    <a:p>
                      <a:pPr algn="r" rtl="0" fontAlgn="ctr"/>
                      <a:r>
                        <a:rPr lang="nb-NO" sz="1350" u="none" strike="noStrike"/>
                        <a:t>339</a:t>
                      </a:r>
                    </a:p>
                  </a:txBody>
                  <a:tcPr marL="9525" marR="85725" marT="9525" marB="0" anchor="ctr"/>
                </a:tc>
                <a:tc>
                  <a:txBody>
                    <a:bodyPr/>
                    <a:lstStyle/>
                    <a:p>
                      <a:pPr algn="l" rtl="0" fontAlgn="ctr"/>
                      <a:r>
                        <a:rPr lang="nb-NO" sz="1350" u="none" strike="noStrike"/>
                        <a:t>                     107,9 </a:t>
                      </a:r>
                    </a:p>
                  </a:txBody>
                  <a:tcPr marL="9525" marR="85725" marT="9525" marB="0" anchor="ctr"/>
                </a:tc>
                <a:extLst>
                  <a:ext uri="{0D108BD9-81ED-4DB2-BD59-A6C34878D82A}">
                    <a16:rowId xmlns:a16="http://schemas.microsoft.com/office/drawing/2014/main" val="1175372797"/>
                  </a:ext>
                </a:extLst>
              </a:tr>
              <a:tr h="304034">
                <a:tc>
                  <a:txBody>
                    <a:bodyPr/>
                    <a:lstStyle/>
                    <a:p>
                      <a:pPr marL="88900" indent="0" algn="l" rtl="0" fontAlgn="ctr">
                        <a:tabLst>
                          <a:tab pos="88900" algn="l"/>
                          <a:tab pos="179388" algn="l"/>
                        </a:tabLst>
                      </a:pPr>
                      <a:r>
                        <a:rPr lang="nb-NO" sz="1350" u="none" strike="noStrike">
                          <a:solidFill>
                            <a:schemeClr val="bg2"/>
                          </a:solidFill>
                          <a:latin typeface="+mn-lt"/>
                          <a:ea typeface="+mn-ea"/>
                          <a:cs typeface="+mn-cs"/>
                        </a:rPr>
                        <a:t>Stemmelidelser</a:t>
                      </a:r>
                    </a:p>
                  </a:txBody>
                  <a:tcPr marL="9525" marR="9525" marT="9525" marB="0" anchor="ctr">
                    <a:solidFill>
                      <a:srgbClr val="003399"/>
                    </a:solidFill>
                  </a:tcPr>
                </a:tc>
                <a:tc>
                  <a:txBody>
                    <a:bodyPr/>
                    <a:lstStyle/>
                    <a:p>
                      <a:pPr algn="r" rtl="0" fontAlgn="ctr"/>
                      <a:r>
                        <a:rPr lang="nb-NO" sz="1350" u="none" strike="noStrike"/>
                        <a:t>43</a:t>
                      </a:r>
                    </a:p>
                  </a:txBody>
                  <a:tcPr marL="9525" marR="85725" marT="9525" marB="0" anchor="ctr"/>
                </a:tc>
                <a:tc>
                  <a:txBody>
                    <a:bodyPr/>
                    <a:lstStyle/>
                    <a:p>
                      <a:pPr marL="0" algn="l" defTabSz="342900" rtl="0" eaLnBrk="1" fontAlgn="ctr" latinLnBrk="0" hangingPunct="1"/>
                      <a:r>
                        <a:rPr lang="nb-NO" sz="1350" u="none" strike="noStrike">
                          <a:solidFill>
                            <a:schemeClr val="dk1"/>
                          </a:solidFill>
                          <a:latin typeface="+mn-lt"/>
                          <a:ea typeface="+mn-ea"/>
                          <a:cs typeface="+mn-cs"/>
                        </a:rPr>
                        <a:t>                       14,0 </a:t>
                      </a:r>
                    </a:p>
                  </a:txBody>
                  <a:tcPr marL="9525" marR="85725" marT="9525" marB="0" anchor="ctr"/>
                </a:tc>
                <a:tc>
                  <a:txBody>
                    <a:bodyPr/>
                    <a:lstStyle/>
                    <a:p>
                      <a:pPr algn="r" rtl="0" fontAlgn="ctr"/>
                      <a:r>
                        <a:rPr lang="nb-NO" sz="1350" u="none" strike="noStrike"/>
                        <a:t>36</a:t>
                      </a:r>
                    </a:p>
                  </a:txBody>
                  <a:tcPr marL="9525" marR="85725" marT="9525" marB="0" anchor="ctr"/>
                </a:tc>
                <a:tc>
                  <a:txBody>
                    <a:bodyPr/>
                    <a:lstStyle/>
                    <a:p>
                      <a:pPr algn="l" rtl="0" fontAlgn="ctr"/>
                      <a:r>
                        <a:rPr lang="nb-NO" sz="1350" u="none" strike="noStrike"/>
                        <a:t>                       11,5 </a:t>
                      </a:r>
                    </a:p>
                  </a:txBody>
                  <a:tcPr marL="9525" marR="85725" marT="9525" marB="0" anchor="ctr"/>
                </a:tc>
                <a:extLst>
                  <a:ext uri="{0D108BD9-81ED-4DB2-BD59-A6C34878D82A}">
                    <a16:rowId xmlns:a16="http://schemas.microsoft.com/office/drawing/2014/main" val="2267495584"/>
                  </a:ext>
                </a:extLst>
              </a:tr>
              <a:tr h="304034">
                <a:tc>
                  <a:txBody>
                    <a:bodyPr/>
                    <a:lstStyle/>
                    <a:p>
                      <a:pPr marL="0" indent="0" algn="ctr" rtl="0" fontAlgn="ctr">
                        <a:tabLst>
                          <a:tab pos="806450" algn="l"/>
                        </a:tabLst>
                      </a:pPr>
                      <a:r>
                        <a:rPr lang="nb-NO" sz="1350" b="1" u="none" strike="noStrike">
                          <a:solidFill>
                            <a:schemeClr val="bg2"/>
                          </a:solidFill>
                        </a:rPr>
                        <a:t>Totalt</a:t>
                      </a:r>
                    </a:p>
                  </a:txBody>
                  <a:tcPr marL="9525" marR="9525" marT="9525" marB="0" anchor="ctr">
                    <a:solidFill>
                      <a:srgbClr val="003399"/>
                    </a:solidFill>
                  </a:tcPr>
                </a:tc>
                <a:tc>
                  <a:txBody>
                    <a:bodyPr/>
                    <a:lstStyle/>
                    <a:p>
                      <a:pPr algn="r" rtl="0" fontAlgn="ctr"/>
                      <a:r>
                        <a:rPr lang="nb-NO" sz="1350" u="none" strike="noStrike"/>
                        <a:t>1342</a:t>
                      </a:r>
                    </a:p>
                  </a:txBody>
                  <a:tcPr marL="9525" marR="85725" marT="9525" marB="0" anchor="ctr"/>
                </a:tc>
                <a:tc>
                  <a:txBody>
                    <a:bodyPr/>
                    <a:lstStyle/>
                    <a:p>
                      <a:pPr marL="0" algn="l" defTabSz="342900" rtl="0" eaLnBrk="1" fontAlgn="ctr" latinLnBrk="0" hangingPunct="1"/>
                      <a:r>
                        <a:rPr lang="nb-NO" sz="1350" u="none" strike="noStrike">
                          <a:solidFill>
                            <a:schemeClr val="dk1"/>
                          </a:solidFill>
                          <a:latin typeface="+mn-lt"/>
                          <a:ea typeface="+mn-ea"/>
                          <a:cs typeface="+mn-cs"/>
                        </a:rPr>
                        <a:t>                     437,9 </a:t>
                      </a:r>
                    </a:p>
                  </a:txBody>
                  <a:tcPr marL="9525" marR="85725" marT="9525" marB="0" anchor="ctr"/>
                </a:tc>
                <a:tc>
                  <a:txBody>
                    <a:bodyPr/>
                    <a:lstStyle/>
                    <a:p>
                      <a:pPr algn="r" rtl="0" fontAlgn="ctr"/>
                      <a:r>
                        <a:rPr lang="nb-NO" sz="1350" u="none" strike="noStrike"/>
                        <a:t>1188</a:t>
                      </a:r>
                    </a:p>
                  </a:txBody>
                  <a:tcPr marL="9525" marR="85725" marT="9525" marB="0" anchor="ctr"/>
                </a:tc>
                <a:tc>
                  <a:txBody>
                    <a:bodyPr/>
                    <a:lstStyle/>
                    <a:p>
                      <a:pPr algn="l" rtl="0" fontAlgn="ctr"/>
                      <a:r>
                        <a:rPr lang="nb-NO" sz="1350" u="none" strike="noStrike" dirty="0"/>
                        <a:t>                     378,2 </a:t>
                      </a:r>
                    </a:p>
                  </a:txBody>
                  <a:tcPr marL="9525" marR="85725" marT="9525" marB="0" anchor="ctr"/>
                </a:tc>
                <a:extLst>
                  <a:ext uri="{0D108BD9-81ED-4DB2-BD59-A6C34878D82A}">
                    <a16:rowId xmlns:a16="http://schemas.microsoft.com/office/drawing/2014/main" val="977714999"/>
                  </a:ext>
                </a:extLst>
              </a:tr>
            </a:tbl>
          </a:graphicData>
        </a:graphic>
      </p:graphicFrame>
    </p:spTree>
    <p:extLst>
      <p:ext uri="{BB962C8B-B14F-4D97-AF65-F5344CB8AC3E}">
        <p14:creationId xmlns:p14="http://schemas.microsoft.com/office/powerpoint/2010/main" val="35437133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normAutofit/>
          </a:bodyPr>
          <a:lstStyle/>
          <a:p>
            <a:r>
              <a:rPr lang="nb-NO" dirty="0"/>
              <a:t>THOR drives av </a:t>
            </a:r>
            <a:r>
              <a:rPr lang="nb-NO" dirty="0" err="1"/>
              <a:t>University</a:t>
            </a:r>
            <a:r>
              <a:rPr lang="nb-NO" dirty="0"/>
              <a:t> </a:t>
            </a:r>
            <a:r>
              <a:rPr lang="nb-NO" dirty="0" err="1"/>
              <a:t>of</a:t>
            </a:r>
            <a:r>
              <a:rPr lang="nb-NO" dirty="0"/>
              <a:t> Manchester.</a:t>
            </a:r>
          </a:p>
          <a:p>
            <a:r>
              <a:rPr lang="nb-NO" dirty="0"/>
              <a:t>Den presenterer for tiden den viktigste nasjonale HMS-datakilden.</a:t>
            </a:r>
          </a:p>
          <a:p>
            <a:r>
              <a:rPr lang="nb-NO" dirty="0"/>
              <a:t>Eksperter ved </a:t>
            </a:r>
            <a:r>
              <a:rPr lang="nb-NO" dirty="0" err="1"/>
              <a:t>University</a:t>
            </a:r>
            <a:r>
              <a:rPr lang="nb-NO" dirty="0"/>
              <a:t> </a:t>
            </a:r>
            <a:r>
              <a:rPr lang="nb-NO" dirty="0" err="1"/>
              <a:t>of</a:t>
            </a:r>
            <a:r>
              <a:rPr lang="nb-NO" dirty="0"/>
              <a:t> Manchester vurderer og analyserer stadig dataene.</a:t>
            </a:r>
          </a:p>
          <a:p>
            <a:endParaRPr lang="en-US" dirty="0"/>
          </a:p>
          <a:p>
            <a:r>
              <a:rPr lang="nb-NO" dirty="0"/>
              <a:t>I tillegg lar </a:t>
            </a:r>
            <a:r>
              <a:rPr lang="nb-NO" dirty="0">
                <a:solidFill>
                  <a:srgbClr val="C00000"/>
                </a:solidFill>
              </a:rPr>
              <a:t>THOR-EXTRA</a:t>
            </a:r>
            <a:r>
              <a:rPr lang="nb-NO" dirty="0"/>
              <a:t> alle rapporterende leger rapportere interessante tilfeller eller arbeidsrelaterte sykdommer med en potensielt ny årsak.</a:t>
            </a:r>
          </a:p>
          <a:p>
            <a:r>
              <a:rPr lang="nb-NO" dirty="0">
                <a:solidFill>
                  <a:srgbClr val="C00000"/>
                </a:solidFill>
              </a:rPr>
              <a:t>Datakvaliteten forbedres kontinuerlig </a:t>
            </a:r>
            <a:r>
              <a:rPr lang="nb-NO" dirty="0"/>
              <a:t>ved hjelp av systemets forskjellige innovative funksjoner.</a:t>
            </a:r>
          </a:p>
          <a:p>
            <a:endParaRPr lang="en-US" dirty="0"/>
          </a:p>
          <a:p>
            <a:r>
              <a:rPr lang="nb-NO" dirty="0"/>
              <a:t>I </a:t>
            </a:r>
            <a:r>
              <a:rPr lang="nb-NO" dirty="0">
                <a:solidFill>
                  <a:srgbClr val="C00000"/>
                </a:solidFill>
              </a:rPr>
              <a:t>tillegg til å identifisere hendelser og trender </a:t>
            </a:r>
            <a:r>
              <a:rPr lang="nb-NO" dirty="0"/>
              <a:t>for arbeidsrelatert dårlig helse i Storbritannia, blir de innsamlede dataene brukt på mange </a:t>
            </a:r>
            <a:r>
              <a:rPr lang="nb-NO" dirty="0">
                <a:solidFill>
                  <a:srgbClr val="C00000"/>
                </a:solidFill>
              </a:rPr>
              <a:t>andre måter</a:t>
            </a:r>
            <a:r>
              <a:rPr lang="nb-NO" dirty="0"/>
              <a:t>: </a:t>
            </a:r>
          </a:p>
          <a:p>
            <a:pPr lvl="1"/>
            <a:r>
              <a:rPr lang="nb-NO" sz="1200" b="1" dirty="0">
                <a:solidFill>
                  <a:schemeClr val="tx2"/>
                </a:solidFill>
              </a:rPr>
              <a:t>formidling til interessenter</a:t>
            </a:r>
          </a:p>
          <a:p>
            <a:pPr lvl="1"/>
            <a:r>
              <a:rPr lang="nb-NO" sz="1200" b="1" dirty="0">
                <a:solidFill>
                  <a:schemeClr val="tx2"/>
                </a:solidFill>
              </a:rPr>
              <a:t>informerer policyer og forbindelse med forebygging </a:t>
            </a:r>
          </a:p>
          <a:p>
            <a:pPr lvl="1"/>
            <a:r>
              <a:rPr lang="nb-NO" sz="1200" b="1" dirty="0">
                <a:solidFill>
                  <a:schemeClr val="tx2"/>
                </a:solidFill>
              </a:rPr>
              <a:t>identifisering av nye/fremvoksende arbeidsrelaterte sykdommer</a:t>
            </a:r>
          </a:p>
          <a:p>
            <a:pPr lvl="1"/>
            <a:r>
              <a:rPr lang="nb-NO" sz="1200" b="1" dirty="0">
                <a:solidFill>
                  <a:schemeClr val="tx2"/>
                </a:solidFill>
              </a:rPr>
              <a:t>evaluering av forebyggende tiltak som er på plass, osv. </a:t>
            </a:r>
          </a:p>
        </p:txBody>
      </p:sp>
      <p:sp>
        <p:nvSpPr>
          <p:cNvPr id="4" name="Title 1"/>
          <p:cNvSpPr txBox="1">
            <a:spLocks/>
          </p:cNvSpPr>
          <p:nvPr/>
        </p:nvSpPr>
        <p:spPr>
          <a:xfrm>
            <a:off x="450000" y="135000"/>
            <a:ext cx="8082440" cy="420007"/>
          </a:xfrm>
          <a:prstGeom prst="rect">
            <a:avLst/>
          </a:prstGeom>
          <a:solidFill>
            <a:schemeClr val="accent2">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b-NO" sz="2000" dirty="0"/>
              <a:t>Nettverket The Health and </a:t>
            </a:r>
            <a:r>
              <a:rPr lang="nb-NO" sz="2000" dirty="0" err="1"/>
              <a:t>Occupation</a:t>
            </a:r>
            <a:r>
              <a:rPr lang="nb-NO" sz="2000" dirty="0"/>
              <a:t> Research, THOR (Storbritannia)</a:t>
            </a:r>
          </a:p>
        </p:txBody>
      </p:sp>
    </p:spTree>
    <p:extLst>
      <p:ext uri="{BB962C8B-B14F-4D97-AF65-F5344CB8AC3E}">
        <p14:creationId xmlns:p14="http://schemas.microsoft.com/office/powerpoint/2010/main" val="21013141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62756" y="135000"/>
            <a:ext cx="8175203" cy="420007"/>
          </a:xfrm>
          <a:prstGeom prst="rect">
            <a:avLst/>
          </a:prstGeom>
          <a:solidFill>
            <a:schemeClr val="accent2">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b-NO" sz="2000" dirty="0"/>
              <a:t>Nettverket The Health and </a:t>
            </a:r>
            <a:r>
              <a:rPr lang="nb-NO" sz="2000" dirty="0" err="1"/>
              <a:t>Occupation</a:t>
            </a:r>
            <a:r>
              <a:rPr lang="nb-NO" sz="2000" dirty="0"/>
              <a:t> Research, THOR (Storbritannia)</a:t>
            </a:r>
          </a:p>
        </p:txBody>
      </p:sp>
      <p:grpSp>
        <p:nvGrpSpPr>
          <p:cNvPr id="7" name="Group 6"/>
          <p:cNvGrpSpPr/>
          <p:nvPr/>
        </p:nvGrpSpPr>
        <p:grpSpPr>
          <a:xfrm>
            <a:off x="4139952" y="843558"/>
            <a:ext cx="4968552" cy="3960440"/>
            <a:chOff x="2411760" y="843558"/>
            <a:chExt cx="5616624" cy="3672408"/>
          </a:xfrm>
        </p:grpSpPr>
        <p:cxnSp>
          <p:nvCxnSpPr>
            <p:cNvPr id="8" name="Straight Arrow Connector 7"/>
            <p:cNvCxnSpPr>
              <a:stCxn id="11" idx="3"/>
            </p:cNvCxnSpPr>
            <p:nvPr/>
          </p:nvCxnSpPr>
          <p:spPr>
            <a:xfrm>
              <a:off x="6301829" y="1239602"/>
              <a:ext cx="594596" cy="654653"/>
            </a:xfrm>
            <a:prstGeom prst="straightConnector1">
              <a:avLst/>
            </a:prstGeom>
            <a:ln>
              <a:solidFill>
                <a:schemeClr val="accent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9" name="Rounded Rectangle 8"/>
            <p:cNvSpPr/>
            <p:nvPr/>
          </p:nvSpPr>
          <p:spPr>
            <a:xfrm>
              <a:off x="4429621" y="2571750"/>
              <a:ext cx="1872208" cy="432048"/>
            </a:xfrm>
            <a:prstGeom prst="roundRect">
              <a:avLst/>
            </a:prstGeom>
            <a:solidFill>
              <a:srgbClr val="9999FF"/>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800" b="1">
                  <a:solidFill>
                    <a:schemeClr val="tx1"/>
                  </a:solidFill>
                </a:rPr>
                <a:t>University of Manchester</a:t>
              </a:r>
            </a:p>
            <a:p>
              <a:pPr algn="ctr"/>
              <a:r>
                <a:rPr lang="nb-NO" sz="600">
                  <a:solidFill>
                    <a:schemeClr val="tx1"/>
                  </a:solidFill>
                </a:rPr>
                <a:t>Dataanalyse og -lagring.</a:t>
              </a:r>
            </a:p>
          </p:txBody>
        </p:sp>
        <p:sp>
          <p:nvSpPr>
            <p:cNvPr id="10" name="Rounded Rectangle 9"/>
            <p:cNvSpPr/>
            <p:nvPr/>
          </p:nvSpPr>
          <p:spPr>
            <a:xfrm>
              <a:off x="4429621" y="3939902"/>
              <a:ext cx="1872208" cy="576064"/>
            </a:xfrm>
            <a:prstGeom prst="roundRect">
              <a:avLst/>
            </a:prstGeom>
            <a:solidFill>
              <a:schemeClr val="accent1">
                <a:lumMod val="20000"/>
                <a:lumOff val="80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800" b="1">
                  <a:solidFill>
                    <a:schemeClr val="tx1"/>
                  </a:solidFill>
                </a:rPr>
                <a:t>Health and Safety Executive</a:t>
              </a:r>
            </a:p>
            <a:p>
              <a:pPr algn="ctr"/>
              <a:r>
                <a:rPr lang="nb-NO" sz="600">
                  <a:solidFill>
                    <a:schemeClr val="tx1"/>
                  </a:solidFill>
                </a:rPr>
                <a:t>Statistikk; innspill til policy-anbefalinger og forebygging</a:t>
              </a:r>
            </a:p>
          </p:txBody>
        </p:sp>
        <p:sp>
          <p:nvSpPr>
            <p:cNvPr id="11" name="Rounded Rectangle 10"/>
            <p:cNvSpPr/>
            <p:nvPr/>
          </p:nvSpPr>
          <p:spPr>
            <a:xfrm>
              <a:off x="4429621" y="843558"/>
              <a:ext cx="1872208" cy="792088"/>
            </a:xfrm>
            <a:prstGeom prst="roundRect">
              <a:avLst/>
            </a:prstGeom>
            <a:solidFill>
              <a:srgbClr val="FFC000"/>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b-NO" sz="800" b="1">
                  <a:solidFill>
                    <a:schemeClr val="tx1"/>
                  </a:solidFill>
                </a:rPr>
                <a:t>THOR-GP </a:t>
              </a:r>
              <a:r>
                <a:rPr lang="nb-NO" sz="600">
                  <a:solidFill>
                    <a:schemeClr val="tx1"/>
                  </a:solidFill>
                </a:rPr>
                <a:t>(allmennleger)</a:t>
              </a:r>
            </a:p>
            <a:p>
              <a:r>
                <a:rPr lang="nb-NO" sz="800" b="1">
                  <a:solidFill>
                    <a:schemeClr val="tx1"/>
                  </a:solidFill>
                </a:rPr>
                <a:t>OPRA </a:t>
              </a:r>
              <a:r>
                <a:rPr lang="nb-NO" sz="600">
                  <a:solidFill>
                    <a:schemeClr val="tx1"/>
                  </a:solidFill>
                </a:rPr>
                <a:t>(spesialister i arbeidsmedisin)</a:t>
              </a:r>
            </a:p>
            <a:p>
              <a:r>
                <a:rPr lang="nb-NO" sz="800" b="1">
                  <a:solidFill>
                    <a:schemeClr val="tx1"/>
                  </a:solidFill>
                </a:rPr>
                <a:t>SWORD </a:t>
              </a:r>
              <a:r>
                <a:rPr lang="nb-NO" sz="600">
                  <a:solidFill>
                    <a:schemeClr val="tx1"/>
                  </a:solidFill>
                </a:rPr>
                <a:t>(lungeleger)</a:t>
              </a:r>
            </a:p>
            <a:p>
              <a:r>
                <a:rPr lang="nb-NO" sz="800" b="1">
                  <a:solidFill>
                    <a:schemeClr val="tx1"/>
                  </a:solidFill>
                </a:rPr>
                <a:t>EPIDERM </a:t>
              </a:r>
              <a:r>
                <a:rPr lang="nb-NO" sz="600">
                  <a:solidFill>
                    <a:schemeClr val="tx1"/>
                  </a:solidFill>
                </a:rPr>
                <a:t>(hudleger)</a:t>
              </a:r>
            </a:p>
            <a:p>
              <a:r>
                <a:rPr lang="nb-NO" sz="800" b="1">
                  <a:solidFill>
                    <a:schemeClr val="tx1"/>
                  </a:solidFill>
                </a:rPr>
                <a:t>SIDAW </a:t>
              </a:r>
              <a:r>
                <a:rPr lang="nb-NO" sz="600">
                  <a:solidFill>
                    <a:schemeClr val="tx1"/>
                  </a:solidFill>
                </a:rPr>
                <a:t>(infeksiologer)</a:t>
              </a:r>
            </a:p>
          </p:txBody>
        </p:sp>
        <p:sp>
          <p:nvSpPr>
            <p:cNvPr id="12" name="Left Arrow 11"/>
            <p:cNvSpPr/>
            <p:nvPr/>
          </p:nvSpPr>
          <p:spPr>
            <a:xfrm>
              <a:off x="5993375" y="3027439"/>
              <a:ext cx="1368152" cy="432048"/>
            </a:xfrm>
            <a:prstGeom prst="leftArrow">
              <a:avLst/>
            </a:prstGeom>
            <a:solidFill>
              <a:srgbClr val="FF0000"/>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700" b="1">
                  <a:solidFill>
                    <a:schemeClr val="tx1"/>
                  </a:solidFill>
                </a:rPr>
                <a:t>RIDDOR</a:t>
              </a:r>
            </a:p>
          </p:txBody>
        </p:sp>
        <p:sp>
          <p:nvSpPr>
            <p:cNvPr id="13" name="Left Arrow 12"/>
            <p:cNvSpPr/>
            <p:nvPr/>
          </p:nvSpPr>
          <p:spPr>
            <a:xfrm>
              <a:off x="5993375" y="3496613"/>
              <a:ext cx="1368152" cy="432048"/>
            </a:xfrm>
            <a:prstGeom prst="leftArrow">
              <a:avLst/>
            </a:prstGeom>
            <a:solidFill>
              <a:srgbClr val="FF0000"/>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700" b="1" dirty="0">
                  <a:solidFill>
                    <a:schemeClr val="tx1"/>
                  </a:solidFill>
                </a:rPr>
                <a:t>Arbeidskraft-undersøkelse</a:t>
              </a:r>
            </a:p>
          </p:txBody>
        </p:sp>
        <p:sp>
          <p:nvSpPr>
            <p:cNvPr id="14" name="Oval 13"/>
            <p:cNvSpPr/>
            <p:nvPr/>
          </p:nvSpPr>
          <p:spPr>
            <a:xfrm>
              <a:off x="6516216" y="1635646"/>
              <a:ext cx="1512168" cy="633288"/>
            </a:xfrm>
            <a:prstGeom prst="ellipse">
              <a:avLst/>
            </a:prstGeom>
            <a:solidFill>
              <a:srgbClr val="92D050"/>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800" b="1">
                  <a:solidFill>
                    <a:schemeClr val="tx1"/>
                  </a:solidFill>
                </a:rPr>
                <a:t>THOR-EXTRA</a:t>
              </a:r>
            </a:p>
            <a:p>
              <a:pPr algn="ctr"/>
              <a:r>
                <a:rPr lang="nb-NO" sz="600">
                  <a:solidFill>
                    <a:schemeClr val="tx1"/>
                  </a:solidFill>
                </a:rPr>
                <a:t>(alle rapporterende leger)</a:t>
              </a:r>
            </a:p>
          </p:txBody>
        </p:sp>
        <p:sp>
          <p:nvSpPr>
            <p:cNvPr id="15" name="Oval 14"/>
            <p:cNvSpPr/>
            <p:nvPr/>
          </p:nvSpPr>
          <p:spPr>
            <a:xfrm>
              <a:off x="2411760" y="2760301"/>
              <a:ext cx="1359768" cy="633288"/>
            </a:xfrm>
            <a:prstGeom prst="ellipse">
              <a:avLst/>
            </a:prstGeom>
            <a:solidFill>
              <a:schemeClr val="accent1">
                <a:lumMod val="20000"/>
                <a:lumOff val="80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800" b="1">
                  <a:solidFill>
                    <a:schemeClr val="tx1"/>
                  </a:solidFill>
                </a:rPr>
                <a:t>INDUSTRY</a:t>
              </a:r>
            </a:p>
            <a:p>
              <a:pPr algn="ctr"/>
              <a:r>
                <a:rPr lang="nb-NO" sz="600">
                  <a:solidFill>
                    <a:schemeClr val="tx1"/>
                  </a:solidFill>
                </a:rPr>
                <a:t>Ad-hoc-dataanalyse</a:t>
              </a:r>
            </a:p>
          </p:txBody>
        </p:sp>
        <p:sp>
          <p:nvSpPr>
            <p:cNvPr id="16" name="Oval 15"/>
            <p:cNvSpPr/>
            <p:nvPr/>
          </p:nvSpPr>
          <p:spPr>
            <a:xfrm>
              <a:off x="2854691" y="3507854"/>
              <a:ext cx="1359768" cy="633288"/>
            </a:xfrm>
            <a:prstGeom prst="ellipse">
              <a:avLst/>
            </a:prstGeom>
            <a:solidFill>
              <a:schemeClr val="accent1">
                <a:lumMod val="20000"/>
                <a:lumOff val="80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800" b="1">
                  <a:solidFill>
                    <a:schemeClr val="tx1"/>
                  </a:solidFill>
                </a:rPr>
                <a:t>PARLAMENT</a:t>
              </a:r>
            </a:p>
            <a:p>
              <a:pPr algn="ctr"/>
              <a:r>
                <a:rPr lang="nb-NO" sz="600">
                  <a:solidFill>
                    <a:schemeClr val="tx1"/>
                  </a:solidFill>
                </a:rPr>
                <a:t>Innspill til policy-anbefalinger</a:t>
              </a:r>
            </a:p>
          </p:txBody>
        </p:sp>
        <p:sp>
          <p:nvSpPr>
            <p:cNvPr id="17" name="Rounded Rectangle 16"/>
            <p:cNvSpPr/>
            <p:nvPr/>
          </p:nvSpPr>
          <p:spPr>
            <a:xfrm>
              <a:off x="2843808" y="1563638"/>
              <a:ext cx="1042020" cy="432048"/>
            </a:xfrm>
            <a:prstGeom prst="round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600" b="1">
                  <a:solidFill>
                    <a:schemeClr val="tx1"/>
                  </a:solidFill>
                </a:rPr>
                <a:t>Kvartalsvise rapporter, «EELAB»</a:t>
              </a:r>
            </a:p>
          </p:txBody>
        </p:sp>
        <p:sp>
          <p:nvSpPr>
            <p:cNvPr id="18" name="Rounded Rectangle 17"/>
            <p:cNvSpPr/>
            <p:nvPr/>
          </p:nvSpPr>
          <p:spPr>
            <a:xfrm>
              <a:off x="4652393" y="1911895"/>
              <a:ext cx="864096" cy="432048"/>
            </a:xfrm>
            <a:prstGeom prst="round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600" b="1">
                  <a:solidFill>
                    <a:schemeClr val="tx1"/>
                  </a:solidFill>
                </a:rPr>
                <a:t>Rapportering</a:t>
              </a:r>
            </a:p>
            <a:p>
              <a:pPr algn="ctr"/>
              <a:r>
                <a:rPr lang="nb-NO" sz="400">
                  <a:solidFill>
                    <a:schemeClr val="tx1"/>
                  </a:solidFill>
                </a:rPr>
                <a:t>(nettskjema / </a:t>
              </a:r>
              <a:br>
                <a:rPr lang="nb-NO" sz="400">
                  <a:solidFill>
                    <a:schemeClr val="tx1"/>
                  </a:solidFill>
                </a:rPr>
              </a:br>
              <a:r>
                <a:rPr lang="nb-NO" sz="400">
                  <a:solidFill>
                    <a:schemeClr val="tx1"/>
                  </a:solidFill>
                </a:rPr>
                <a:t>rapporteringsskjema / </a:t>
              </a:r>
              <a:br>
                <a:rPr lang="nb-NO" sz="400">
                  <a:solidFill>
                    <a:schemeClr val="tx1"/>
                  </a:solidFill>
                </a:rPr>
              </a:br>
              <a:r>
                <a:rPr lang="nb-NO" sz="400">
                  <a:solidFill>
                    <a:schemeClr val="tx1"/>
                  </a:solidFill>
                </a:rPr>
                <a:t>telefon)</a:t>
              </a:r>
            </a:p>
          </p:txBody>
        </p:sp>
        <p:cxnSp>
          <p:nvCxnSpPr>
            <p:cNvPr id="19" name="Straight Arrow Connector 18"/>
            <p:cNvCxnSpPr>
              <a:stCxn id="11" idx="2"/>
              <a:endCxn id="9" idx="0"/>
            </p:cNvCxnSpPr>
            <p:nvPr/>
          </p:nvCxnSpPr>
          <p:spPr>
            <a:xfrm>
              <a:off x="5365725" y="1635646"/>
              <a:ext cx="0" cy="9361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5580112" y="3003798"/>
              <a:ext cx="0" cy="9361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5220072" y="3003798"/>
              <a:ext cx="0" cy="9361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endCxn id="16" idx="7"/>
            </p:cNvCxnSpPr>
            <p:nvPr/>
          </p:nvCxnSpPr>
          <p:spPr>
            <a:xfrm flipH="1">
              <a:off x="4015326" y="3003798"/>
              <a:ext cx="637066" cy="596799"/>
            </a:xfrm>
            <a:prstGeom prst="straightConnector1">
              <a:avLst/>
            </a:prstGeom>
            <a:ln>
              <a:solidFill>
                <a:schemeClr val="accent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endCxn id="15" idx="6"/>
            </p:cNvCxnSpPr>
            <p:nvPr/>
          </p:nvCxnSpPr>
          <p:spPr>
            <a:xfrm flipH="1">
              <a:off x="3771528" y="2913461"/>
              <a:ext cx="658093" cy="163484"/>
            </a:xfrm>
            <a:prstGeom prst="straightConnector1">
              <a:avLst/>
            </a:prstGeom>
            <a:ln>
              <a:solidFill>
                <a:schemeClr val="accent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14" idx="3"/>
            </p:cNvCxnSpPr>
            <p:nvPr/>
          </p:nvCxnSpPr>
          <p:spPr>
            <a:xfrm flipH="1">
              <a:off x="6047906" y="2176191"/>
              <a:ext cx="689762" cy="379265"/>
            </a:xfrm>
            <a:prstGeom prst="straightConnector1">
              <a:avLst/>
            </a:prstGeom>
            <a:ln>
              <a:solidFill>
                <a:schemeClr val="accent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46"/>
            <p:cNvCxnSpPr>
              <a:stCxn id="9" idx="1"/>
              <a:endCxn id="11" idx="1"/>
            </p:cNvCxnSpPr>
            <p:nvPr/>
          </p:nvCxnSpPr>
          <p:spPr>
            <a:xfrm rot="10800000">
              <a:off x="4429621" y="1239602"/>
              <a:ext cx="12700" cy="1548172"/>
            </a:xfrm>
            <a:prstGeom prst="curvedConnector3">
              <a:avLst>
                <a:gd name="adj1" fmla="val 5450000"/>
              </a:avLst>
            </a:prstGeom>
            <a:ln>
              <a:solidFill>
                <a:schemeClr val="accent1"/>
              </a:solidFill>
              <a:prstDash val="dash"/>
              <a:tailEnd type="triangle"/>
            </a:ln>
          </p:spPr>
          <p:style>
            <a:lnRef idx="1">
              <a:schemeClr val="accent1"/>
            </a:lnRef>
            <a:fillRef idx="0">
              <a:schemeClr val="accent1"/>
            </a:fillRef>
            <a:effectRef idx="0">
              <a:schemeClr val="accent1"/>
            </a:effectRef>
            <a:fontRef idx="minor">
              <a:schemeClr val="tx1"/>
            </a:fontRef>
          </p:style>
        </p:cxnSp>
      </p:grpSp>
      <p:graphicFrame>
        <p:nvGraphicFramePr>
          <p:cNvPr id="3" name="Table 2"/>
          <p:cNvGraphicFramePr>
            <a:graphicFrameLocks noGrp="1"/>
          </p:cNvGraphicFramePr>
          <p:nvPr>
            <p:extLst>
              <p:ext uri="{D42A27DB-BD31-4B8C-83A1-F6EECF244321}">
                <p14:modId xmlns:p14="http://schemas.microsoft.com/office/powerpoint/2010/main" val="283512256"/>
              </p:ext>
            </p:extLst>
          </p:nvPr>
        </p:nvGraphicFramePr>
        <p:xfrm>
          <a:off x="90354" y="843558"/>
          <a:ext cx="3905805" cy="4189925"/>
        </p:xfrm>
        <a:graphic>
          <a:graphicData uri="http://schemas.openxmlformats.org/drawingml/2006/table">
            <a:tbl>
              <a:tblPr firstRow="1" bandRow="1">
                <a:tableStyleId>{5C22544A-7EE6-4342-B048-85BDC9FD1C3A}</a:tableStyleId>
              </a:tblPr>
              <a:tblGrid>
                <a:gridCol w="1745342">
                  <a:extLst>
                    <a:ext uri="{9D8B030D-6E8A-4147-A177-3AD203B41FA5}">
                      <a16:colId xmlns:a16="http://schemas.microsoft.com/office/drawing/2014/main" val="3345795215"/>
                    </a:ext>
                  </a:extLst>
                </a:gridCol>
                <a:gridCol w="1109633">
                  <a:extLst>
                    <a:ext uri="{9D8B030D-6E8A-4147-A177-3AD203B41FA5}">
                      <a16:colId xmlns:a16="http://schemas.microsoft.com/office/drawing/2014/main" val="2692752746"/>
                    </a:ext>
                  </a:extLst>
                </a:gridCol>
                <a:gridCol w="430062">
                  <a:extLst>
                    <a:ext uri="{9D8B030D-6E8A-4147-A177-3AD203B41FA5}">
                      <a16:colId xmlns:a16="http://schemas.microsoft.com/office/drawing/2014/main" val="3218460500"/>
                    </a:ext>
                  </a:extLst>
                </a:gridCol>
                <a:gridCol w="620768">
                  <a:extLst>
                    <a:ext uri="{9D8B030D-6E8A-4147-A177-3AD203B41FA5}">
                      <a16:colId xmlns:a16="http://schemas.microsoft.com/office/drawing/2014/main" val="2501733565"/>
                    </a:ext>
                  </a:extLst>
                </a:gridCol>
              </a:tblGrid>
              <a:tr h="278049">
                <a:tc>
                  <a:txBody>
                    <a:bodyPr/>
                    <a:lstStyle/>
                    <a:p>
                      <a:pPr marL="92075" indent="0" algn="l" rtl="0" fontAlgn="t"/>
                      <a:r>
                        <a:rPr lang="nb-NO" sz="900" b="1" i="0" u="none" strike="noStrike">
                          <a:solidFill>
                            <a:srgbClr val="FFFFFF"/>
                          </a:solidFill>
                          <a:latin typeface="Arial" panose="020B0604020202020204" pitchFamily="34" charset="0"/>
                        </a:rPr>
                        <a:t>Navn på ordning</a:t>
                      </a:r>
                    </a:p>
                  </a:txBody>
                  <a:tcPr marL="9525" marR="9525" marT="9525" marB="0"/>
                </a:tc>
                <a:tc>
                  <a:txBody>
                    <a:bodyPr/>
                    <a:lstStyle/>
                    <a:p>
                      <a:pPr algn="ctr" rtl="0" fontAlgn="t"/>
                      <a:r>
                        <a:rPr lang="nb-NO" sz="900" b="1" i="0" u="none" strike="noStrike" dirty="0" smtClean="0">
                          <a:solidFill>
                            <a:srgbClr val="FFFFFF"/>
                          </a:solidFill>
                          <a:latin typeface="Arial" panose="020B0604020202020204" pitchFamily="34" charset="0"/>
                        </a:rPr>
                        <a:t>Rapporterende parter</a:t>
                      </a:r>
                      <a:endParaRPr lang="nb-NO" sz="900" b="1" i="0" u="none" strike="noStrike" dirty="0">
                        <a:solidFill>
                          <a:srgbClr val="FFFFFF"/>
                        </a:solidFill>
                        <a:latin typeface="Arial" panose="020B0604020202020204" pitchFamily="34" charset="0"/>
                      </a:endParaRPr>
                    </a:p>
                  </a:txBody>
                  <a:tcPr marL="9525" marR="9525" marT="9525" marB="0"/>
                </a:tc>
                <a:tc>
                  <a:txBody>
                    <a:bodyPr/>
                    <a:lstStyle/>
                    <a:p>
                      <a:pPr algn="ctr" rtl="0" fontAlgn="t"/>
                      <a:r>
                        <a:rPr lang="nb-NO" sz="900" b="1" i="0" u="none" strike="noStrike">
                          <a:solidFill>
                            <a:srgbClr val="FFFFFF"/>
                          </a:solidFill>
                          <a:latin typeface="Arial" panose="020B0604020202020204" pitchFamily="34" charset="0"/>
                        </a:rPr>
                        <a:t>Startdato</a:t>
                      </a:r>
                    </a:p>
                  </a:txBody>
                  <a:tcPr marL="9525" marR="9525" marT="9525" marB="0"/>
                </a:tc>
                <a:tc>
                  <a:txBody>
                    <a:bodyPr/>
                    <a:lstStyle/>
                    <a:p>
                      <a:pPr algn="ctr" rtl="0" fontAlgn="t"/>
                      <a:r>
                        <a:rPr lang="nb-NO" sz="900" b="1" i="0" u="none" strike="noStrike">
                          <a:solidFill>
                            <a:srgbClr val="FFFFFF"/>
                          </a:solidFill>
                          <a:latin typeface="Arial" panose="020B0604020202020204" pitchFamily="34" charset="0"/>
                        </a:rPr>
                        <a:t>Sluttdato </a:t>
                      </a:r>
                    </a:p>
                    <a:p>
                      <a:pPr algn="ctr" rtl="0" fontAlgn="t"/>
                      <a:r>
                        <a:rPr lang="nb-NO" sz="600" b="1" i="0" u="none" strike="noStrike">
                          <a:solidFill>
                            <a:srgbClr val="FFFFFF"/>
                          </a:solidFill>
                          <a:latin typeface="Arial" panose="020B0604020202020204" pitchFamily="34" charset="0"/>
                        </a:rPr>
                        <a:t>(hvis aktuelt)</a:t>
                      </a:r>
                    </a:p>
                  </a:txBody>
                  <a:tcPr marL="9525" marR="9525" marT="9525" marB="0"/>
                </a:tc>
                <a:extLst>
                  <a:ext uri="{0D108BD9-81ED-4DB2-BD59-A6C34878D82A}">
                    <a16:rowId xmlns:a16="http://schemas.microsoft.com/office/drawing/2014/main" val="1169192900"/>
                  </a:ext>
                </a:extLst>
              </a:tr>
              <a:tr h="427327">
                <a:tc>
                  <a:txBody>
                    <a:bodyPr/>
                    <a:lstStyle/>
                    <a:p>
                      <a:pPr marL="92075" indent="0" algn="l" rtl="0" fontAlgn="t"/>
                      <a:r>
                        <a:rPr lang="nb-NO" sz="800" b="1" i="0" u="none" strike="noStrike">
                          <a:solidFill>
                            <a:srgbClr val="FFFFFF"/>
                          </a:solidFill>
                          <a:latin typeface="Arial" panose="020B0604020202020204" pitchFamily="34" charset="0"/>
                        </a:rPr>
                        <a:t>SWORD – Surveillance of Work-related and Occupational Respiratory Disease</a:t>
                      </a:r>
                    </a:p>
                  </a:txBody>
                  <a:tcPr marL="9525" marR="9525" marT="9525" marB="0" anchor="ctr">
                    <a:solidFill>
                      <a:schemeClr val="tx2"/>
                    </a:solidFill>
                  </a:tcPr>
                </a:tc>
                <a:tc>
                  <a:txBody>
                    <a:bodyPr/>
                    <a:lstStyle/>
                    <a:p>
                      <a:pPr algn="l" rtl="0" fontAlgn="t"/>
                      <a:r>
                        <a:rPr lang="nb-NO" sz="800" b="0" i="0" u="none" strike="noStrike">
                          <a:solidFill>
                            <a:srgbClr val="000000"/>
                          </a:solidFill>
                          <a:latin typeface="Arial" panose="020B0604020202020204" pitchFamily="34" charset="0"/>
                        </a:rPr>
                        <a:t>Overlege lungelege</a:t>
                      </a:r>
                    </a:p>
                  </a:txBody>
                  <a:tcPr marL="9525" marR="9525" marT="9525" marB="0" anchor="ctr"/>
                </a:tc>
                <a:tc>
                  <a:txBody>
                    <a:bodyPr/>
                    <a:lstStyle/>
                    <a:p>
                      <a:pPr algn="ctr" rtl="0" fontAlgn="ctr"/>
                      <a:r>
                        <a:rPr lang="nb-NO" sz="800" b="0" i="0" u="none" strike="noStrike">
                          <a:solidFill>
                            <a:srgbClr val="000000"/>
                          </a:solidFill>
                          <a:latin typeface="Arial" panose="020B0604020202020204" pitchFamily="34" charset="0"/>
                        </a:rPr>
                        <a:t>1989</a:t>
                      </a:r>
                    </a:p>
                  </a:txBody>
                  <a:tcPr marL="9525" marR="9525" marT="9525" marB="0" anchor="ctr"/>
                </a:tc>
                <a:tc>
                  <a:txBody>
                    <a:bodyPr/>
                    <a:lstStyle/>
                    <a:p>
                      <a:pPr algn="ctr" rtl="0" fontAlgn="ctr"/>
                      <a:r>
                        <a:rPr lang="nb-NO" sz="800" b="0" i="0" u="none" strike="noStrike">
                          <a:solidFill>
                            <a:srgbClr val="000000"/>
                          </a:solidFill>
                          <a:latin typeface="Arial" panose="020B0604020202020204" pitchFamily="34" charset="0"/>
                        </a:rPr>
                        <a:t>/</a:t>
                      </a:r>
                    </a:p>
                  </a:txBody>
                  <a:tcPr marL="9525" marR="9525" marT="9525" marB="0" anchor="ctr"/>
                </a:tc>
                <a:extLst>
                  <a:ext uri="{0D108BD9-81ED-4DB2-BD59-A6C34878D82A}">
                    <a16:rowId xmlns:a16="http://schemas.microsoft.com/office/drawing/2014/main" val="4118400632"/>
                  </a:ext>
                </a:extLst>
              </a:tr>
              <a:tr h="351862">
                <a:tc>
                  <a:txBody>
                    <a:bodyPr/>
                    <a:lstStyle/>
                    <a:p>
                      <a:pPr marL="92075" indent="0" algn="l" rtl="0" fontAlgn="t"/>
                      <a:r>
                        <a:rPr lang="nb-NO" sz="800" b="1" i="0" u="none" strike="noStrike">
                          <a:solidFill>
                            <a:srgbClr val="FFFFFF"/>
                          </a:solidFill>
                          <a:latin typeface="Arial" panose="020B0604020202020204" pitchFamily="34" charset="0"/>
                          <a:ea typeface="+mn-ea"/>
                          <a:cs typeface="+mn-cs"/>
                        </a:rPr>
                        <a:t>EPIDERM - Surveillance of Work-related Skin Disease</a:t>
                      </a:r>
                    </a:p>
                  </a:txBody>
                  <a:tcPr marL="9525" marR="9525" marT="9525" marB="0" anchor="ctr">
                    <a:solidFill>
                      <a:schemeClr val="tx2"/>
                    </a:solidFill>
                  </a:tcPr>
                </a:tc>
                <a:tc>
                  <a:txBody>
                    <a:bodyPr/>
                    <a:lstStyle/>
                    <a:p>
                      <a:pPr algn="l" rtl="0" fontAlgn="t"/>
                      <a:r>
                        <a:rPr lang="nb-NO" sz="800" b="0" i="0" u="none" strike="noStrike">
                          <a:solidFill>
                            <a:srgbClr val="000000"/>
                          </a:solidFill>
                          <a:latin typeface="Arial" panose="020B0604020202020204" pitchFamily="34" charset="0"/>
                        </a:rPr>
                        <a:t>Overlege hudlege</a:t>
                      </a:r>
                    </a:p>
                  </a:txBody>
                  <a:tcPr marL="9525" marR="9525" marT="9525" marB="0" anchor="ctr"/>
                </a:tc>
                <a:tc>
                  <a:txBody>
                    <a:bodyPr/>
                    <a:lstStyle/>
                    <a:p>
                      <a:pPr algn="ctr" rtl="0" fontAlgn="ctr"/>
                      <a:r>
                        <a:rPr lang="nb-NO" sz="800" b="0" i="0" u="none" strike="noStrike">
                          <a:solidFill>
                            <a:srgbClr val="000000"/>
                          </a:solidFill>
                          <a:latin typeface="Arial" panose="020B0604020202020204" pitchFamily="34" charset="0"/>
                        </a:rPr>
                        <a:t>1993</a:t>
                      </a:r>
                    </a:p>
                  </a:txBody>
                  <a:tcPr marL="9525" marR="9525" marT="9525" marB="0" anchor="ctr"/>
                </a:tc>
                <a:tc>
                  <a:txBody>
                    <a:bodyPr/>
                    <a:lstStyle/>
                    <a:p>
                      <a:pPr algn="ctr" rtl="0" fontAlgn="ctr"/>
                      <a:r>
                        <a:rPr lang="nb-NO" sz="800" b="0" i="0" u="none" strike="noStrike">
                          <a:solidFill>
                            <a:srgbClr val="000000"/>
                          </a:solidFill>
                          <a:latin typeface="Arial" panose="020B0604020202020204" pitchFamily="34" charset="0"/>
                        </a:rPr>
                        <a:t>/</a:t>
                      </a:r>
                    </a:p>
                  </a:txBody>
                  <a:tcPr marL="9525" marR="9525" marT="9525" marB="0" anchor="ctr"/>
                </a:tc>
                <a:extLst>
                  <a:ext uri="{0D108BD9-81ED-4DB2-BD59-A6C34878D82A}">
                    <a16:rowId xmlns:a16="http://schemas.microsoft.com/office/drawing/2014/main" val="1123734215"/>
                  </a:ext>
                </a:extLst>
              </a:tr>
              <a:tr h="351862">
                <a:tc>
                  <a:txBody>
                    <a:bodyPr/>
                    <a:lstStyle/>
                    <a:p>
                      <a:pPr marL="92075" indent="0" algn="l" rtl="0" fontAlgn="t"/>
                      <a:r>
                        <a:rPr lang="nb-NO" sz="800" b="1" i="0" u="none" strike="noStrike">
                          <a:solidFill>
                            <a:srgbClr val="FFFFFF"/>
                          </a:solidFill>
                          <a:latin typeface="Arial" panose="020B0604020202020204" pitchFamily="34" charset="0"/>
                          <a:ea typeface="+mn-ea"/>
                          <a:cs typeface="+mn-cs"/>
                        </a:rPr>
                        <a:t>OPRA - Occupational Physicians Reporting Activity</a:t>
                      </a:r>
                    </a:p>
                  </a:txBody>
                  <a:tcPr marL="9525" marR="9525" marT="9525" marB="0" anchor="ctr">
                    <a:solidFill>
                      <a:schemeClr val="tx2"/>
                    </a:solidFill>
                  </a:tcPr>
                </a:tc>
                <a:tc>
                  <a:txBody>
                    <a:bodyPr/>
                    <a:lstStyle/>
                    <a:p>
                      <a:pPr algn="l" rtl="0" fontAlgn="t"/>
                      <a:r>
                        <a:rPr lang="nb-NO" sz="800" b="0" i="0" u="none" strike="noStrike">
                          <a:solidFill>
                            <a:srgbClr val="000000"/>
                          </a:solidFill>
                          <a:latin typeface="Arial" panose="020B0604020202020204" pitchFamily="34" charset="0"/>
                        </a:rPr>
                        <a:t>Spesialister i arbeidsmedisin</a:t>
                      </a:r>
                    </a:p>
                  </a:txBody>
                  <a:tcPr marL="9525" marR="9525" marT="9525" marB="0" anchor="ctr"/>
                </a:tc>
                <a:tc>
                  <a:txBody>
                    <a:bodyPr/>
                    <a:lstStyle/>
                    <a:p>
                      <a:pPr algn="ctr" rtl="0" fontAlgn="ctr"/>
                      <a:r>
                        <a:rPr lang="nb-NO" sz="800" b="0" i="0" u="none" strike="noStrike">
                          <a:solidFill>
                            <a:srgbClr val="000000"/>
                          </a:solidFill>
                          <a:latin typeface="Arial" panose="020B0604020202020204" pitchFamily="34" charset="0"/>
                        </a:rPr>
                        <a:t>1996</a:t>
                      </a:r>
                    </a:p>
                  </a:txBody>
                  <a:tcPr marL="9525" marR="9525" marT="9525" marB="0" anchor="ctr"/>
                </a:tc>
                <a:tc>
                  <a:txBody>
                    <a:bodyPr/>
                    <a:lstStyle/>
                    <a:p>
                      <a:pPr algn="ctr" rtl="0" fontAlgn="ctr"/>
                      <a:r>
                        <a:rPr lang="nb-NO" sz="800" b="0" i="0" u="none" strike="noStrike">
                          <a:solidFill>
                            <a:srgbClr val="000000"/>
                          </a:solidFill>
                          <a:latin typeface="Arial" panose="020B0604020202020204" pitchFamily="34" charset="0"/>
                        </a:rPr>
                        <a:t>/</a:t>
                      </a:r>
                    </a:p>
                  </a:txBody>
                  <a:tcPr marL="9525" marR="9525" marT="9525" marB="0" anchor="ctr"/>
                </a:tc>
                <a:extLst>
                  <a:ext uri="{0D108BD9-81ED-4DB2-BD59-A6C34878D82A}">
                    <a16:rowId xmlns:a16="http://schemas.microsoft.com/office/drawing/2014/main" val="3789558697"/>
                  </a:ext>
                </a:extLst>
              </a:tr>
              <a:tr h="351862">
                <a:tc>
                  <a:txBody>
                    <a:bodyPr/>
                    <a:lstStyle/>
                    <a:p>
                      <a:pPr marL="92075" indent="0" algn="l" rtl="0" fontAlgn="t"/>
                      <a:r>
                        <a:rPr lang="nb-NO" sz="800" b="1" i="0" u="none" strike="noStrike">
                          <a:solidFill>
                            <a:srgbClr val="FFFFFF"/>
                          </a:solidFill>
                          <a:latin typeface="Arial" panose="020B0604020202020204" pitchFamily="34" charset="0"/>
                          <a:ea typeface="+mn-ea"/>
                          <a:cs typeface="+mn-cs"/>
                        </a:rPr>
                        <a:t>SIDAW - Surveillance of Infectious Diseases at Work</a:t>
                      </a:r>
                    </a:p>
                  </a:txBody>
                  <a:tcPr marL="9525" marR="9525" marT="9525" marB="0" anchor="ctr">
                    <a:solidFill>
                      <a:schemeClr val="tx2"/>
                    </a:solidFill>
                  </a:tcPr>
                </a:tc>
                <a:tc>
                  <a:txBody>
                    <a:bodyPr/>
                    <a:lstStyle/>
                    <a:p>
                      <a:pPr algn="l" rtl="0" fontAlgn="t"/>
                      <a:r>
                        <a:rPr lang="nb-NO" sz="800" b="0" i="0" u="none" strike="noStrike" dirty="0">
                          <a:solidFill>
                            <a:srgbClr val="000000"/>
                          </a:solidFill>
                          <a:latin typeface="Arial" panose="020B0604020202020204" pitchFamily="34" charset="0"/>
                        </a:rPr>
                        <a:t>Overlege </a:t>
                      </a:r>
                      <a:r>
                        <a:rPr lang="nb-NO" sz="800" b="0" i="0" u="none" strike="noStrike" dirty="0" err="1">
                          <a:solidFill>
                            <a:srgbClr val="000000"/>
                          </a:solidFill>
                          <a:latin typeface="Arial" panose="020B0604020202020204" pitchFamily="34" charset="0"/>
                        </a:rPr>
                        <a:t>infeksiologer</a:t>
                      </a:r>
                      <a:endParaRPr lang="nb-NO" sz="800" b="0" i="0" u="none" strike="noStrike" dirty="0">
                        <a:solidFill>
                          <a:srgbClr val="000000"/>
                        </a:solidFill>
                        <a:latin typeface="Arial" panose="020B0604020202020204" pitchFamily="34" charset="0"/>
                      </a:endParaRPr>
                    </a:p>
                  </a:txBody>
                  <a:tcPr marL="9525" marR="9525" marT="9525" marB="0" anchor="ctr"/>
                </a:tc>
                <a:tc>
                  <a:txBody>
                    <a:bodyPr/>
                    <a:lstStyle/>
                    <a:p>
                      <a:pPr algn="ctr" rtl="0" fontAlgn="ctr"/>
                      <a:r>
                        <a:rPr lang="nb-NO" sz="800" b="0" i="0" u="none" strike="noStrike">
                          <a:solidFill>
                            <a:srgbClr val="000000"/>
                          </a:solidFill>
                          <a:latin typeface="Arial" panose="020B0604020202020204" pitchFamily="34" charset="0"/>
                        </a:rPr>
                        <a:t>1996</a:t>
                      </a:r>
                    </a:p>
                  </a:txBody>
                  <a:tcPr marL="9525" marR="9525" marT="9525" marB="0" anchor="ctr"/>
                </a:tc>
                <a:tc>
                  <a:txBody>
                    <a:bodyPr/>
                    <a:lstStyle/>
                    <a:p>
                      <a:pPr algn="ctr" rtl="0" fontAlgn="ctr"/>
                      <a:r>
                        <a:rPr lang="nb-NO" sz="800" b="0" i="0" u="none" strike="noStrike">
                          <a:solidFill>
                            <a:srgbClr val="000000"/>
                          </a:solidFill>
                          <a:latin typeface="Arial" panose="020B0604020202020204" pitchFamily="34" charset="0"/>
                        </a:rPr>
                        <a:t>/</a:t>
                      </a:r>
                    </a:p>
                  </a:txBody>
                  <a:tcPr marL="9525" marR="9525" marT="9525" marB="0" anchor="ctr"/>
                </a:tc>
                <a:extLst>
                  <a:ext uri="{0D108BD9-81ED-4DB2-BD59-A6C34878D82A}">
                    <a16:rowId xmlns:a16="http://schemas.microsoft.com/office/drawing/2014/main" val="3700021056"/>
                  </a:ext>
                </a:extLst>
              </a:tr>
              <a:tr h="414870">
                <a:tc>
                  <a:txBody>
                    <a:bodyPr/>
                    <a:lstStyle/>
                    <a:p>
                      <a:pPr marL="92075" indent="0" algn="l" rtl="0" fontAlgn="t"/>
                      <a:r>
                        <a:rPr lang="nb-NO" sz="800" b="1" i="0" u="none" strike="noStrike">
                          <a:solidFill>
                            <a:srgbClr val="FFFFFF"/>
                          </a:solidFill>
                          <a:latin typeface="Arial" panose="020B0604020202020204" pitchFamily="34" charset="0"/>
                          <a:ea typeface="+mn-ea"/>
                          <a:cs typeface="+mn-cs"/>
                        </a:rPr>
                        <a:t>OSSA - Occupational Surveillance Scheme for Audiological Physicians</a:t>
                      </a:r>
                    </a:p>
                  </a:txBody>
                  <a:tcPr marL="9525" marR="9525" marT="9525" marB="0" anchor="ctr">
                    <a:solidFill>
                      <a:schemeClr val="tx2"/>
                    </a:solidFill>
                  </a:tcPr>
                </a:tc>
                <a:tc>
                  <a:txBody>
                    <a:bodyPr/>
                    <a:lstStyle/>
                    <a:p>
                      <a:pPr algn="l" rtl="0" fontAlgn="t"/>
                      <a:r>
                        <a:rPr lang="nb-NO" sz="800" b="0" i="0" u="none" strike="noStrike">
                          <a:solidFill>
                            <a:srgbClr val="000000"/>
                          </a:solidFill>
                          <a:latin typeface="Arial" panose="020B0604020202020204" pitchFamily="34" charset="0"/>
                        </a:rPr>
                        <a:t>Overlege audiograf</a:t>
                      </a:r>
                    </a:p>
                  </a:txBody>
                  <a:tcPr marL="9525" marR="9525" marT="9525" marB="0" anchor="ctr"/>
                </a:tc>
                <a:tc>
                  <a:txBody>
                    <a:bodyPr/>
                    <a:lstStyle/>
                    <a:p>
                      <a:pPr algn="ctr" rtl="0" fontAlgn="ctr"/>
                      <a:r>
                        <a:rPr lang="nb-NO" sz="800" b="0" i="0" u="none" strike="noStrike">
                          <a:solidFill>
                            <a:srgbClr val="000000"/>
                          </a:solidFill>
                          <a:latin typeface="Arial" panose="020B0604020202020204" pitchFamily="34" charset="0"/>
                        </a:rPr>
                        <a:t>1997</a:t>
                      </a:r>
                    </a:p>
                  </a:txBody>
                  <a:tcPr marL="9525" marR="9525" marT="9525" marB="0" anchor="ctr"/>
                </a:tc>
                <a:tc>
                  <a:txBody>
                    <a:bodyPr/>
                    <a:lstStyle/>
                    <a:p>
                      <a:pPr algn="ctr" rtl="0" fontAlgn="ctr"/>
                      <a:r>
                        <a:rPr lang="nb-NO" sz="800" b="0" i="0" u="none" strike="noStrike">
                          <a:solidFill>
                            <a:srgbClr val="000000"/>
                          </a:solidFill>
                          <a:latin typeface="Arial" panose="020B0604020202020204" pitchFamily="34" charset="0"/>
                        </a:rPr>
                        <a:t>2006</a:t>
                      </a:r>
                    </a:p>
                  </a:txBody>
                  <a:tcPr marL="9525" marR="9525" marT="9525" marB="0" anchor="ctr"/>
                </a:tc>
                <a:extLst>
                  <a:ext uri="{0D108BD9-81ED-4DB2-BD59-A6C34878D82A}">
                    <a16:rowId xmlns:a16="http://schemas.microsoft.com/office/drawing/2014/main" val="939755653"/>
                  </a:ext>
                </a:extLst>
              </a:tr>
              <a:tr h="470474">
                <a:tc>
                  <a:txBody>
                    <a:bodyPr/>
                    <a:lstStyle/>
                    <a:p>
                      <a:pPr marL="92075" indent="0" algn="l" rtl="0" fontAlgn="t"/>
                      <a:r>
                        <a:rPr lang="nb-NO" sz="800" b="1" i="0" u="none" strike="noStrike">
                          <a:solidFill>
                            <a:srgbClr val="FFFFFF"/>
                          </a:solidFill>
                          <a:latin typeface="Arial" panose="020B0604020202020204" pitchFamily="34" charset="0"/>
                          <a:ea typeface="+mn-ea"/>
                          <a:cs typeface="+mn-cs"/>
                        </a:rPr>
                        <a:t>MOSS - Musculoskeletal Occupational Surveillance Scheme</a:t>
                      </a:r>
                    </a:p>
                  </a:txBody>
                  <a:tcPr marL="9525" marR="9525" marT="9525" marB="0" anchor="ctr">
                    <a:solidFill>
                      <a:schemeClr val="tx2"/>
                    </a:solidFill>
                  </a:tcPr>
                </a:tc>
                <a:tc>
                  <a:txBody>
                    <a:bodyPr/>
                    <a:lstStyle/>
                    <a:p>
                      <a:pPr algn="l" rtl="0" fontAlgn="t"/>
                      <a:r>
                        <a:rPr lang="nb-NO" sz="800" b="0" i="0" u="none" strike="noStrike">
                          <a:solidFill>
                            <a:srgbClr val="000000"/>
                          </a:solidFill>
                          <a:latin typeface="Arial" panose="020B0604020202020204" pitchFamily="34" charset="0"/>
                        </a:rPr>
                        <a:t>Overlege revmatolog</a:t>
                      </a:r>
                    </a:p>
                  </a:txBody>
                  <a:tcPr marL="9525" marR="9525" marT="9525" marB="0" anchor="ctr"/>
                </a:tc>
                <a:tc>
                  <a:txBody>
                    <a:bodyPr/>
                    <a:lstStyle/>
                    <a:p>
                      <a:pPr algn="ctr" rtl="0" fontAlgn="ctr"/>
                      <a:r>
                        <a:rPr lang="nb-NO" sz="800" b="0" i="0" u="none" strike="noStrike">
                          <a:solidFill>
                            <a:srgbClr val="000000"/>
                          </a:solidFill>
                          <a:latin typeface="Arial" panose="020B0604020202020204" pitchFamily="34" charset="0"/>
                        </a:rPr>
                        <a:t>1999</a:t>
                      </a:r>
                    </a:p>
                  </a:txBody>
                  <a:tcPr marL="9525" marR="9525" marT="9525" marB="0" anchor="ctr"/>
                </a:tc>
                <a:tc>
                  <a:txBody>
                    <a:bodyPr/>
                    <a:lstStyle/>
                    <a:p>
                      <a:pPr algn="ctr" rtl="0" fontAlgn="ctr"/>
                      <a:r>
                        <a:rPr lang="nb-NO" sz="800" b="0" i="0" u="none" strike="noStrike">
                          <a:solidFill>
                            <a:srgbClr val="000000"/>
                          </a:solidFill>
                          <a:latin typeface="Arial" panose="020B0604020202020204" pitchFamily="34" charset="0"/>
                        </a:rPr>
                        <a:t>2009</a:t>
                      </a:r>
                    </a:p>
                  </a:txBody>
                  <a:tcPr marL="9525" marR="9525" marT="9525" marB="0" anchor="ctr"/>
                </a:tc>
                <a:extLst>
                  <a:ext uri="{0D108BD9-81ED-4DB2-BD59-A6C34878D82A}">
                    <a16:rowId xmlns:a16="http://schemas.microsoft.com/office/drawing/2014/main" val="1427342016"/>
                  </a:ext>
                </a:extLst>
              </a:tr>
              <a:tr h="455540">
                <a:tc>
                  <a:txBody>
                    <a:bodyPr/>
                    <a:lstStyle/>
                    <a:p>
                      <a:pPr marL="92075" indent="0" algn="l" rtl="0" fontAlgn="t"/>
                      <a:r>
                        <a:rPr lang="nb-NO" sz="800" b="1" i="0" u="none" strike="noStrike">
                          <a:solidFill>
                            <a:srgbClr val="FFFFFF"/>
                          </a:solidFill>
                          <a:latin typeface="Arial" panose="020B0604020202020204" pitchFamily="34" charset="0"/>
                          <a:ea typeface="+mn-ea"/>
                          <a:cs typeface="+mn-cs"/>
                        </a:rPr>
                        <a:t>SOSMI - Surveillance of Occupational Stress and Mental Illness</a:t>
                      </a:r>
                    </a:p>
                  </a:txBody>
                  <a:tcPr marL="9525" marR="9525" marT="9525" marB="0" anchor="ctr">
                    <a:solidFill>
                      <a:schemeClr val="tx2"/>
                    </a:solidFill>
                  </a:tcPr>
                </a:tc>
                <a:tc>
                  <a:txBody>
                    <a:bodyPr/>
                    <a:lstStyle/>
                    <a:p>
                      <a:pPr algn="l" rtl="0" fontAlgn="t"/>
                      <a:r>
                        <a:rPr lang="nb-NO" sz="800" b="0" i="0" u="none" strike="noStrike">
                          <a:solidFill>
                            <a:srgbClr val="000000"/>
                          </a:solidFill>
                          <a:latin typeface="Arial" panose="020B0604020202020204" pitchFamily="34" charset="0"/>
                        </a:rPr>
                        <a:t>Overlege psykiater</a:t>
                      </a:r>
                    </a:p>
                  </a:txBody>
                  <a:tcPr marL="9525" marR="9525" marT="9525" marB="0" anchor="ctr"/>
                </a:tc>
                <a:tc>
                  <a:txBody>
                    <a:bodyPr/>
                    <a:lstStyle/>
                    <a:p>
                      <a:pPr algn="ctr" rtl="0" fontAlgn="ctr"/>
                      <a:r>
                        <a:rPr lang="nb-NO" sz="800" b="0" i="0" u="none" strike="noStrike">
                          <a:solidFill>
                            <a:srgbClr val="000000"/>
                          </a:solidFill>
                          <a:latin typeface="Arial" panose="020B0604020202020204" pitchFamily="34" charset="0"/>
                        </a:rPr>
                        <a:t>1999</a:t>
                      </a:r>
                    </a:p>
                  </a:txBody>
                  <a:tcPr marL="9525" marR="9525" marT="9525" marB="0" anchor="ctr"/>
                </a:tc>
                <a:tc>
                  <a:txBody>
                    <a:bodyPr/>
                    <a:lstStyle/>
                    <a:p>
                      <a:pPr algn="ctr" rtl="0" fontAlgn="ctr"/>
                      <a:r>
                        <a:rPr lang="nb-NO" sz="800" b="0" i="0" u="none" strike="noStrike">
                          <a:solidFill>
                            <a:srgbClr val="000000"/>
                          </a:solidFill>
                          <a:latin typeface="Arial" panose="020B0604020202020204" pitchFamily="34" charset="0"/>
                        </a:rPr>
                        <a:t>2009</a:t>
                      </a:r>
                    </a:p>
                  </a:txBody>
                  <a:tcPr marL="9525" marR="9525" marT="9525" marB="0" anchor="ctr"/>
                </a:tc>
                <a:extLst>
                  <a:ext uri="{0D108BD9-81ED-4DB2-BD59-A6C34878D82A}">
                    <a16:rowId xmlns:a16="http://schemas.microsoft.com/office/drawing/2014/main" val="1645709961"/>
                  </a:ext>
                </a:extLst>
              </a:tr>
              <a:tr h="367621">
                <a:tc>
                  <a:txBody>
                    <a:bodyPr/>
                    <a:lstStyle/>
                    <a:p>
                      <a:pPr marL="92075" indent="0" algn="l" rtl="0" fontAlgn="t"/>
                      <a:r>
                        <a:rPr lang="nb-NO" sz="800" b="1" i="0" u="none" strike="noStrike">
                          <a:solidFill>
                            <a:srgbClr val="FFFFFF"/>
                          </a:solidFill>
                          <a:latin typeface="Arial" panose="020B0604020202020204" pitchFamily="34" charset="0"/>
                          <a:ea typeface="+mn-ea"/>
                          <a:cs typeface="+mn-cs"/>
                        </a:rPr>
                        <a:t>THOR-ENT - Occupational Surveillance of Otorhinolaryngological Disease</a:t>
                      </a:r>
                    </a:p>
                  </a:txBody>
                  <a:tcPr marL="9525" marR="9525" marT="9525" marB="0" anchor="ctr">
                    <a:solidFill>
                      <a:schemeClr val="tx2"/>
                    </a:solidFill>
                  </a:tcPr>
                </a:tc>
                <a:tc>
                  <a:txBody>
                    <a:bodyPr/>
                    <a:lstStyle/>
                    <a:p>
                      <a:pPr algn="l" rtl="0" fontAlgn="t"/>
                      <a:r>
                        <a:rPr lang="nb-NO" sz="800" b="0" i="0" u="none" strike="noStrike">
                          <a:solidFill>
                            <a:srgbClr val="000000"/>
                          </a:solidFill>
                          <a:latin typeface="Arial" panose="020B0604020202020204" pitchFamily="34" charset="0"/>
                        </a:rPr>
                        <a:t>Øre-nese-hals-spesialist</a:t>
                      </a:r>
                    </a:p>
                  </a:txBody>
                  <a:tcPr marL="9525" marR="9525" marT="9525" marB="0" anchor="ctr"/>
                </a:tc>
                <a:tc>
                  <a:txBody>
                    <a:bodyPr/>
                    <a:lstStyle/>
                    <a:p>
                      <a:pPr algn="ctr" rtl="0" fontAlgn="ctr"/>
                      <a:r>
                        <a:rPr lang="nb-NO" sz="800" b="0" i="0" u="none" strike="noStrike">
                          <a:solidFill>
                            <a:srgbClr val="000000"/>
                          </a:solidFill>
                          <a:latin typeface="Arial" panose="020B0604020202020204" pitchFamily="34" charset="0"/>
                        </a:rPr>
                        <a:t>2005</a:t>
                      </a:r>
                    </a:p>
                  </a:txBody>
                  <a:tcPr marL="9525" marR="9525" marT="9525" marB="0" anchor="ctr"/>
                </a:tc>
                <a:tc>
                  <a:txBody>
                    <a:bodyPr/>
                    <a:lstStyle/>
                    <a:p>
                      <a:pPr algn="ctr" rtl="0" fontAlgn="ctr"/>
                      <a:r>
                        <a:rPr lang="nb-NO" sz="800" b="0" i="0" u="none" strike="noStrike">
                          <a:solidFill>
                            <a:srgbClr val="000000"/>
                          </a:solidFill>
                          <a:latin typeface="Arial" panose="020B0604020202020204" pitchFamily="34" charset="0"/>
                        </a:rPr>
                        <a:t>2006</a:t>
                      </a:r>
                    </a:p>
                  </a:txBody>
                  <a:tcPr marL="9525" marR="9525" marT="9525" marB="0" anchor="ctr"/>
                </a:tc>
                <a:extLst>
                  <a:ext uri="{0D108BD9-81ED-4DB2-BD59-A6C34878D82A}">
                    <a16:rowId xmlns:a16="http://schemas.microsoft.com/office/drawing/2014/main" val="1955102308"/>
                  </a:ext>
                </a:extLst>
              </a:tr>
              <a:tr h="355136">
                <a:tc>
                  <a:txBody>
                    <a:bodyPr/>
                    <a:lstStyle/>
                    <a:p>
                      <a:pPr marL="92075" indent="0" algn="l" rtl="0" fontAlgn="t"/>
                      <a:r>
                        <a:rPr lang="nb-NO" sz="800" b="1" i="0" u="none" strike="noStrike">
                          <a:solidFill>
                            <a:srgbClr val="FFFFFF"/>
                          </a:solidFill>
                          <a:latin typeface="Arial" panose="020B0604020202020204" pitchFamily="34" charset="0"/>
                          <a:ea typeface="+mn-ea"/>
                          <a:cs typeface="+mn-cs"/>
                        </a:rPr>
                        <a:t>THOR-GP - THOR in General Practice</a:t>
                      </a:r>
                    </a:p>
                  </a:txBody>
                  <a:tcPr marL="9525" marR="9525" marT="9525" marB="0" anchor="ctr">
                    <a:solidFill>
                      <a:schemeClr val="tx2"/>
                    </a:solidFill>
                  </a:tcPr>
                </a:tc>
                <a:tc>
                  <a:txBody>
                    <a:bodyPr/>
                    <a:lstStyle/>
                    <a:p>
                      <a:pPr algn="l" rtl="0" fontAlgn="t"/>
                      <a:r>
                        <a:rPr lang="nb-NO" sz="800" b="0" i="0" u="none" strike="noStrike">
                          <a:solidFill>
                            <a:srgbClr val="000000"/>
                          </a:solidFill>
                          <a:latin typeface="Arial" panose="020B0604020202020204" pitchFamily="34" charset="0"/>
                        </a:rPr>
                        <a:t>Allmennleger</a:t>
                      </a:r>
                    </a:p>
                  </a:txBody>
                  <a:tcPr marL="9525" marR="9525" marT="9525" marB="0" anchor="ctr"/>
                </a:tc>
                <a:tc>
                  <a:txBody>
                    <a:bodyPr/>
                    <a:lstStyle/>
                    <a:p>
                      <a:pPr algn="ctr" rtl="0" fontAlgn="ctr"/>
                      <a:r>
                        <a:rPr lang="nb-NO" sz="800" b="0" i="0" u="none" strike="noStrike">
                          <a:solidFill>
                            <a:srgbClr val="000000"/>
                          </a:solidFill>
                          <a:latin typeface="Arial" panose="020B0604020202020204" pitchFamily="34" charset="0"/>
                        </a:rPr>
                        <a:t>2005</a:t>
                      </a:r>
                    </a:p>
                  </a:txBody>
                  <a:tcPr marL="9525" marR="9525" marT="9525" marB="0" anchor="ctr"/>
                </a:tc>
                <a:tc>
                  <a:txBody>
                    <a:bodyPr/>
                    <a:lstStyle/>
                    <a:p>
                      <a:pPr algn="ctr" rtl="0" fontAlgn="ctr"/>
                      <a:r>
                        <a:rPr lang="nb-NO" sz="800" b="0" i="0" u="none" strike="noStrike">
                          <a:solidFill>
                            <a:srgbClr val="000000"/>
                          </a:solidFill>
                          <a:latin typeface="Arial" panose="020B0604020202020204" pitchFamily="34" charset="0"/>
                        </a:rPr>
                        <a:t>/</a:t>
                      </a:r>
                    </a:p>
                  </a:txBody>
                  <a:tcPr marL="9525" marR="9525" marT="9525" marB="0" anchor="ctr"/>
                </a:tc>
                <a:extLst>
                  <a:ext uri="{0D108BD9-81ED-4DB2-BD59-A6C34878D82A}">
                    <a16:rowId xmlns:a16="http://schemas.microsoft.com/office/drawing/2014/main" val="2087279097"/>
                  </a:ext>
                </a:extLst>
              </a:tr>
              <a:tr h="351862">
                <a:tc>
                  <a:txBody>
                    <a:bodyPr/>
                    <a:lstStyle/>
                    <a:p>
                      <a:pPr marL="92075" indent="0" algn="l" rtl="0" fontAlgn="t"/>
                      <a:r>
                        <a:rPr lang="nb-NO" sz="800" b="1" i="0" u="none" strike="noStrike">
                          <a:solidFill>
                            <a:srgbClr val="FFFFFF"/>
                          </a:solidFill>
                          <a:latin typeface="Arial" panose="020B0604020202020204" pitchFamily="34" charset="0"/>
                          <a:ea typeface="+mn-ea"/>
                          <a:cs typeface="+mn-cs"/>
                        </a:rPr>
                        <a:t>THOR-EXTRA</a:t>
                      </a:r>
                    </a:p>
                  </a:txBody>
                  <a:tcPr marL="9525" marR="9525" marT="9525" marB="0" anchor="ctr">
                    <a:solidFill>
                      <a:schemeClr val="tx2"/>
                    </a:solidFill>
                  </a:tcPr>
                </a:tc>
                <a:tc>
                  <a:txBody>
                    <a:bodyPr/>
                    <a:lstStyle/>
                    <a:p>
                      <a:pPr algn="l" rtl="0" fontAlgn="t"/>
                      <a:r>
                        <a:rPr lang="nb-NO" sz="800" b="0" i="0" u="none" strike="noStrike">
                          <a:solidFill>
                            <a:srgbClr val="000000"/>
                          </a:solidFill>
                          <a:latin typeface="Arial" panose="020B0604020202020204" pitchFamily="34" charset="0"/>
                        </a:rPr>
                        <a:t>Rapporterende parter fra alle ordninger</a:t>
                      </a:r>
                    </a:p>
                  </a:txBody>
                  <a:tcPr marL="9525" marR="9525" marT="9525" marB="0" anchor="ctr"/>
                </a:tc>
                <a:tc>
                  <a:txBody>
                    <a:bodyPr/>
                    <a:lstStyle/>
                    <a:p>
                      <a:pPr algn="ctr" rtl="0" fontAlgn="ctr"/>
                      <a:r>
                        <a:rPr lang="nb-NO" sz="800" b="0" i="0" u="none" strike="noStrike">
                          <a:solidFill>
                            <a:srgbClr val="000000"/>
                          </a:solidFill>
                          <a:latin typeface="Arial" panose="020B0604020202020204" pitchFamily="34" charset="0"/>
                        </a:rPr>
                        <a:t> </a:t>
                      </a:r>
                    </a:p>
                  </a:txBody>
                  <a:tcPr marL="9525" marR="9525" marT="9525" marB="0" anchor="ctr"/>
                </a:tc>
                <a:tc>
                  <a:txBody>
                    <a:bodyPr/>
                    <a:lstStyle/>
                    <a:p>
                      <a:pPr algn="ctr" rtl="0" fontAlgn="ctr"/>
                      <a:r>
                        <a:rPr lang="nb-NO" sz="800" b="0" i="0" u="none" strike="noStrike" dirty="0">
                          <a:solidFill>
                            <a:srgbClr val="000000"/>
                          </a:solidFill>
                          <a:latin typeface="Arial" panose="020B0604020202020204" pitchFamily="34" charset="0"/>
                        </a:rPr>
                        <a:t>/</a:t>
                      </a:r>
                    </a:p>
                  </a:txBody>
                  <a:tcPr marL="9525" marR="9525" marT="9525" marB="0" anchor="ctr"/>
                </a:tc>
                <a:extLst>
                  <a:ext uri="{0D108BD9-81ED-4DB2-BD59-A6C34878D82A}">
                    <a16:rowId xmlns:a16="http://schemas.microsoft.com/office/drawing/2014/main" val="3458217080"/>
                  </a:ext>
                </a:extLst>
              </a:tr>
            </a:tbl>
          </a:graphicData>
        </a:graphic>
      </p:graphicFrame>
    </p:spTree>
    <p:extLst>
      <p:ext uri="{BB962C8B-B14F-4D97-AF65-F5344CB8AC3E}">
        <p14:creationId xmlns:p14="http://schemas.microsoft.com/office/powerpoint/2010/main" val="29560415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35000"/>
            <a:ext cx="8136904" cy="420007"/>
          </a:xfrm>
          <a:prstGeom prst="rect">
            <a:avLst/>
          </a:prstGeom>
          <a:solidFill>
            <a:schemeClr val="accent2">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b-NO" sz="2000" dirty="0"/>
              <a:t>Nettverket The Health and </a:t>
            </a:r>
            <a:r>
              <a:rPr lang="nb-NO" sz="2000" dirty="0" err="1"/>
              <a:t>Occupation</a:t>
            </a:r>
            <a:r>
              <a:rPr lang="nb-NO" sz="2000" dirty="0"/>
              <a:t> Research, THOR (Storbritannia)</a:t>
            </a:r>
          </a:p>
        </p:txBody>
      </p:sp>
      <p:sp>
        <p:nvSpPr>
          <p:cNvPr id="9" name="TextBox 8"/>
          <p:cNvSpPr txBox="1"/>
          <p:nvPr/>
        </p:nvSpPr>
        <p:spPr>
          <a:xfrm>
            <a:off x="209549" y="6439066"/>
            <a:ext cx="9229726" cy="307777"/>
          </a:xfrm>
          <a:prstGeom prst="rect">
            <a:avLst/>
          </a:prstGeom>
          <a:noFill/>
        </p:spPr>
        <p:txBody>
          <a:bodyPr wrap="square" rtlCol="0">
            <a:spAutoFit/>
          </a:bodyPr>
          <a:lstStyle/>
          <a:p>
            <a:r>
              <a:rPr lang="nb-NO" sz="1400" i="1">
                <a:solidFill>
                  <a:schemeClr val="bg1"/>
                </a:solidFill>
              </a:rPr>
              <a:t>Kilde: Health and Safety Executive, Work-related skin disease in Great Britain, 2017. </a:t>
            </a:r>
          </a:p>
        </p:txBody>
      </p:sp>
      <p:sp>
        <p:nvSpPr>
          <p:cNvPr id="14" name="Oval 13"/>
          <p:cNvSpPr/>
          <p:nvPr/>
        </p:nvSpPr>
        <p:spPr>
          <a:xfrm>
            <a:off x="2411760" y="3977581"/>
            <a:ext cx="1296145" cy="394369"/>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rgbClr val="FF0000"/>
              </a:solidFill>
            </a:endParaRPr>
          </a:p>
        </p:txBody>
      </p:sp>
      <p:sp>
        <p:nvSpPr>
          <p:cNvPr id="15" name="Down Arrow 14"/>
          <p:cNvSpPr/>
          <p:nvPr/>
        </p:nvSpPr>
        <p:spPr>
          <a:xfrm rot="2683182">
            <a:off x="3324294" y="1341277"/>
            <a:ext cx="321994" cy="700533"/>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6" name="Picture 1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940152" y="987574"/>
            <a:ext cx="1373574" cy="1945376"/>
          </a:xfrm>
          <a:prstGeom prst="rect">
            <a:avLst/>
          </a:prstGeom>
        </p:spPr>
      </p:pic>
      <p:pic>
        <p:nvPicPr>
          <p:cNvPr id="17" name="Picture 1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394413" y="987574"/>
            <a:ext cx="1360461" cy="1945376"/>
          </a:xfrm>
          <a:prstGeom prst="rect">
            <a:avLst/>
          </a:prstGeom>
        </p:spPr>
      </p:pic>
      <p:sp>
        <p:nvSpPr>
          <p:cNvPr id="18" name="TextBox 17"/>
          <p:cNvSpPr txBox="1"/>
          <p:nvPr/>
        </p:nvSpPr>
        <p:spPr>
          <a:xfrm>
            <a:off x="-188084" y="556687"/>
            <a:ext cx="8507558" cy="430887"/>
          </a:xfrm>
          <a:prstGeom prst="rect">
            <a:avLst/>
          </a:prstGeom>
          <a:noFill/>
        </p:spPr>
        <p:txBody>
          <a:bodyPr wrap="square" rtlCol="0">
            <a:spAutoFit/>
          </a:bodyPr>
          <a:lstStyle/>
          <a:p>
            <a:pPr algn="ctr"/>
            <a:r>
              <a:rPr lang="nb-NO" sz="2200" b="1">
                <a:solidFill>
                  <a:schemeClr val="accent3"/>
                </a:solidFill>
              </a:rPr>
              <a:t>   </a:t>
            </a:r>
            <a:r>
              <a:rPr lang="nb-NO" sz="1600" i="1">
                <a:solidFill>
                  <a:srgbClr val="2F9CFF"/>
                </a:solidFill>
              </a:rPr>
              <a:t>Yrkesbetinget hudsykdom rapportert til THOR 2002-2005 </a:t>
            </a:r>
          </a:p>
        </p:txBody>
      </p:sp>
      <p:sp>
        <p:nvSpPr>
          <p:cNvPr id="19" name="TextBox 18"/>
          <p:cNvSpPr txBox="1"/>
          <p:nvPr/>
        </p:nvSpPr>
        <p:spPr>
          <a:xfrm>
            <a:off x="893565" y="4835071"/>
            <a:ext cx="6344260" cy="276999"/>
          </a:xfrm>
          <a:prstGeom prst="rect">
            <a:avLst/>
          </a:prstGeom>
          <a:noFill/>
        </p:spPr>
        <p:txBody>
          <a:bodyPr wrap="square" rtlCol="0">
            <a:spAutoFit/>
          </a:bodyPr>
          <a:lstStyle/>
          <a:p>
            <a:pPr algn="ctr"/>
            <a:r>
              <a:rPr lang="nb-NO" sz="600" b="1" i="1">
                <a:solidFill>
                  <a:srgbClr val="003399"/>
                </a:solidFill>
              </a:rPr>
              <a:t>Datakilde: Turner S, Carder M, van Tongeren M, McNamee R, Lines S, Hussey L, et al. The incidence of occupational skin disease as reported to The Health and Occupation Reporting (THOR) network between 2002 and 2005. Br J Dermatol. 2007;157:713–722.; bildekilde: http://www.hse.gov.uk/hairdressing/bad-hand.htm</a:t>
            </a:r>
          </a:p>
        </p:txBody>
      </p:sp>
      <p:graphicFrame>
        <p:nvGraphicFramePr>
          <p:cNvPr id="11" name="Chart 10">
            <a:extLst>
              <a:ext uri="{FF2B5EF4-FFF2-40B4-BE49-F238E27FC236}">
                <a16:creationId xmlns:a16="http://schemas.microsoft.com/office/drawing/2014/main" id="{9F07B999-7418-4047-B896-C30DE701339A}"/>
              </a:ext>
            </a:extLst>
          </p:cNvPr>
          <p:cNvGraphicFramePr/>
          <p:nvPr>
            <p:extLst>
              <p:ext uri="{D42A27DB-BD31-4B8C-83A1-F6EECF244321}">
                <p14:modId xmlns:p14="http://schemas.microsoft.com/office/powerpoint/2010/main" val="1258126026"/>
              </p:ext>
            </p:extLst>
          </p:nvPr>
        </p:nvGraphicFramePr>
        <p:xfrm>
          <a:off x="752000" y="865470"/>
          <a:ext cx="6955874" cy="391398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762863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1000" fill="hold"/>
                                        <p:tgtEl>
                                          <p:spTgt spid="16"/>
                                        </p:tgtEl>
                                        <p:attrNameLst>
                                          <p:attrName>ppt_w</p:attrName>
                                        </p:attrNameLst>
                                      </p:cBhvr>
                                      <p:tavLst>
                                        <p:tav tm="0">
                                          <p:val>
                                            <p:fltVal val="0"/>
                                          </p:val>
                                        </p:tav>
                                        <p:tav tm="100000">
                                          <p:val>
                                            <p:strVal val="#ppt_w"/>
                                          </p:val>
                                        </p:tav>
                                      </p:tavLst>
                                    </p:anim>
                                    <p:anim calcmode="lin" valueType="num">
                                      <p:cBhvr>
                                        <p:cTn id="16" dur="1000" fill="hold"/>
                                        <p:tgtEl>
                                          <p:spTgt spid="16"/>
                                        </p:tgtEl>
                                        <p:attrNameLst>
                                          <p:attrName>ppt_h</p:attrName>
                                        </p:attrNameLst>
                                      </p:cBhvr>
                                      <p:tavLst>
                                        <p:tav tm="0">
                                          <p:val>
                                            <p:fltVal val="0"/>
                                          </p:val>
                                        </p:tav>
                                        <p:tav tm="100000">
                                          <p:val>
                                            <p:strVal val="#ppt_h"/>
                                          </p:val>
                                        </p:tav>
                                      </p:tavLst>
                                    </p:anim>
                                    <p:anim calcmode="lin" valueType="num">
                                      <p:cBhvr>
                                        <p:cTn id="17" dur="1000" fill="hold"/>
                                        <p:tgtEl>
                                          <p:spTgt spid="16"/>
                                        </p:tgtEl>
                                        <p:attrNameLst>
                                          <p:attrName>style.rotation</p:attrName>
                                        </p:attrNameLst>
                                      </p:cBhvr>
                                      <p:tavLst>
                                        <p:tav tm="0">
                                          <p:val>
                                            <p:fltVal val="90"/>
                                          </p:val>
                                        </p:tav>
                                        <p:tav tm="100000">
                                          <p:val>
                                            <p:fltVal val="0"/>
                                          </p:val>
                                        </p:tav>
                                      </p:tavLst>
                                    </p:anim>
                                    <p:animEffect transition="in" filter="fade">
                                      <p:cBhvr>
                                        <p:cTn id="18" dur="1000"/>
                                        <p:tgtEl>
                                          <p:spTgt spid="16"/>
                                        </p:tgtEl>
                                      </p:cBhvr>
                                    </p:animEffect>
                                  </p:childTnLst>
                                </p:cTn>
                              </p:par>
                              <p:par>
                                <p:cTn id="19" presetID="31"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p:cTn id="21" dur="1000" fill="hold"/>
                                        <p:tgtEl>
                                          <p:spTgt spid="17"/>
                                        </p:tgtEl>
                                        <p:attrNameLst>
                                          <p:attrName>ppt_w</p:attrName>
                                        </p:attrNameLst>
                                      </p:cBhvr>
                                      <p:tavLst>
                                        <p:tav tm="0">
                                          <p:val>
                                            <p:fltVal val="0"/>
                                          </p:val>
                                        </p:tav>
                                        <p:tav tm="100000">
                                          <p:val>
                                            <p:strVal val="#ppt_w"/>
                                          </p:val>
                                        </p:tav>
                                      </p:tavLst>
                                    </p:anim>
                                    <p:anim calcmode="lin" valueType="num">
                                      <p:cBhvr>
                                        <p:cTn id="22" dur="1000" fill="hold"/>
                                        <p:tgtEl>
                                          <p:spTgt spid="17"/>
                                        </p:tgtEl>
                                        <p:attrNameLst>
                                          <p:attrName>ppt_h</p:attrName>
                                        </p:attrNameLst>
                                      </p:cBhvr>
                                      <p:tavLst>
                                        <p:tav tm="0">
                                          <p:val>
                                            <p:fltVal val="0"/>
                                          </p:val>
                                        </p:tav>
                                        <p:tav tm="100000">
                                          <p:val>
                                            <p:strVal val="#ppt_h"/>
                                          </p:val>
                                        </p:tav>
                                      </p:tavLst>
                                    </p:anim>
                                    <p:anim calcmode="lin" valueType="num">
                                      <p:cBhvr>
                                        <p:cTn id="23" dur="1000" fill="hold"/>
                                        <p:tgtEl>
                                          <p:spTgt spid="17"/>
                                        </p:tgtEl>
                                        <p:attrNameLst>
                                          <p:attrName>style.rotation</p:attrName>
                                        </p:attrNameLst>
                                      </p:cBhvr>
                                      <p:tavLst>
                                        <p:tav tm="0">
                                          <p:val>
                                            <p:fltVal val="90"/>
                                          </p:val>
                                        </p:tav>
                                        <p:tav tm="100000">
                                          <p:val>
                                            <p:fltVal val="0"/>
                                          </p:val>
                                        </p:tav>
                                      </p:tavLst>
                                    </p:anim>
                                    <p:animEffect transition="in" filter="fade">
                                      <p:cBhvr>
                                        <p:cTn id="24"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0000" y="837000"/>
            <a:ext cx="7434368" cy="3750974"/>
          </a:xfrm>
        </p:spPr>
        <p:txBody>
          <a:bodyPr>
            <a:normAutofit fontScale="92500"/>
          </a:bodyPr>
          <a:lstStyle/>
          <a:p>
            <a:r>
              <a:rPr lang="nb-NO" dirty="0"/>
              <a:t>System som ikke er basert på </a:t>
            </a:r>
            <a:r>
              <a:rPr lang="nb-NO" dirty="0" smtClean="0"/>
              <a:t>kompensasjon, </a:t>
            </a:r>
            <a:r>
              <a:rPr lang="nb-NO" dirty="0"/>
              <a:t>som drives av det nasjonale instituttet for yrkesskadeforsikring (Istituto nazionale Assicurazione Infortuni sul Lavoro </a:t>
            </a:r>
            <a:r>
              <a:rPr lang="nb-NO" dirty="0">
                <a:solidFill>
                  <a:srgbClr val="C00000"/>
                </a:solidFill>
              </a:rPr>
              <a:t>(INAIL)</a:t>
            </a:r>
            <a:r>
              <a:rPr lang="nb-NO" dirty="0"/>
              <a:t>).</a:t>
            </a:r>
          </a:p>
          <a:p>
            <a:r>
              <a:rPr lang="nb-NO" dirty="0"/>
              <a:t>Bygget på lovpålagt rapportering av arbeidsrelaterte sykdommer.</a:t>
            </a:r>
          </a:p>
          <a:p>
            <a:endParaRPr lang="en-US" dirty="0"/>
          </a:p>
          <a:p>
            <a:pPr>
              <a:spcBef>
                <a:spcPts val="0"/>
              </a:spcBef>
            </a:pPr>
            <a:r>
              <a:rPr lang="nb-NO" dirty="0"/>
              <a:t>Et bredt nettverk av </a:t>
            </a:r>
            <a:r>
              <a:rPr lang="nb-NO" dirty="0">
                <a:solidFill>
                  <a:srgbClr val="C00000"/>
                </a:solidFill>
              </a:rPr>
              <a:t>lokale forebyggingssentre (</a:t>
            </a:r>
            <a:r>
              <a:rPr lang="nb-NO" dirty="0" err="1">
                <a:solidFill>
                  <a:srgbClr val="C00000"/>
                </a:solidFill>
              </a:rPr>
              <a:t>Aziende</a:t>
            </a:r>
            <a:r>
              <a:rPr lang="nb-NO" dirty="0">
                <a:solidFill>
                  <a:srgbClr val="C00000"/>
                </a:solidFill>
              </a:rPr>
              <a:t> </a:t>
            </a:r>
            <a:r>
              <a:rPr lang="nb-NO" dirty="0" err="1">
                <a:solidFill>
                  <a:srgbClr val="C00000"/>
                </a:solidFill>
              </a:rPr>
              <a:t>Sanitarie</a:t>
            </a:r>
            <a:r>
              <a:rPr lang="nb-NO" dirty="0">
                <a:solidFill>
                  <a:srgbClr val="C00000"/>
                </a:solidFill>
              </a:rPr>
              <a:t> </a:t>
            </a:r>
            <a:r>
              <a:rPr lang="nb-NO" dirty="0" err="1">
                <a:solidFill>
                  <a:srgbClr val="C00000"/>
                </a:solidFill>
              </a:rPr>
              <a:t>Locali</a:t>
            </a:r>
            <a:r>
              <a:rPr lang="nb-NO" dirty="0">
                <a:solidFill>
                  <a:srgbClr val="C00000"/>
                </a:solidFill>
              </a:rPr>
              <a:t> (</a:t>
            </a:r>
            <a:r>
              <a:rPr lang="nb-NO" dirty="0" err="1">
                <a:solidFill>
                  <a:srgbClr val="C00000"/>
                </a:solidFill>
              </a:rPr>
              <a:t>ASLs</a:t>
            </a:r>
            <a:r>
              <a:rPr lang="nb-NO" dirty="0">
                <a:solidFill>
                  <a:srgbClr val="C00000"/>
                </a:solidFill>
              </a:rPr>
              <a:t>))</a:t>
            </a:r>
            <a:r>
              <a:rPr lang="nb-NO" dirty="0"/>
              <a:t> fører tilsyn </a:t>
            </a:r>
          </a:p>
          <a:p>
            <a:pPr marL="0" indent="0">
              <a:spcBef>
                <a:spcPts val="0"/>
              </a:spcBef>
              <a:buNone/>
            </a:pPr>
            <a:r>
              <a:rPr lang="nb-NO" dirty="0"/>
              <a:t>    med innsamlingen av data om alle typer arbeidsrelaterte helseproblemer.</a:t>
            </a:r>
          </a:p>
          <a:p>
            <a:r>
              <a:rPr lang="nb-NO" dirty="0"/>
              <a:t>Leger i de lokale forebyggingssentrene utfører en grundig evaluering av tilfeller i henhold til arbeidsrelaterte forhold og overfører dataene til en nasjonal database som vedlikeholdes av INAIL. </a:t>
            </a:r>
          </a:p>
          <a:p>
            <a:endParaRPr lang="en-US" dirty="0"/>
          </a:p>
          <a:p>
            <a:r>
              <a:rPr lang="nb-NO" dirty="0"/>
              <a:t>Fordeler: </a:t>
            </a:r>
            <a:r>
              <a:rPr lang="nb-NO" dirty="0">
                <a:solidFill>
                  <a:srgbClr val="C00000"/>
                </a:solidFill>
              </a:rPr>
              <a:t>Grundig analyse av hvert rapportert tilfelle</a:t>
            </a:r>
            <a:r>
              <a:rPr lang="nb-NO" dirty="0"/>
              <a:t>, ikke bare når det gjelder årsakssammenheng med arbeid, men også med hensyn til kvaliteten på de innsamlede dataene, som ofte indirekte påvirker nøyaktigheten til evalueringen arbeidsrelaterte forhold. </a:t>
            </a:r>
          </a:p>
          <a:p>
            <a:endParaRPr lang="en-US" dirty="0"/>
          </a:p>
          <a:p>
            <a:r>
              <a:rPr lang="nb-NO" dirty="0"/>
              <a:t>MALPROF-data brukes til å veilede </a:t>
            </a:r>
            <a:r>
              <a:rPr lang="nb-NO" dirty="0">
                <a:solidFill>
                  <a:srgbClr val="C00000"/>
                </a:solidFill>
              </a:rPr>
              <a:t>nasjonale og lokale forebyggende tiltak</a:t>
            </a:r>
            <a:r>
              <a:rPr lang="nb-NO" dirty="0"/>
              <a:t>, utvikle </a:t>
            </a:r>
            <a:r>
              <a:rPr lang="nb-NO" dirty="0">
                <a:solidFill>
                  <a:srgbClr val="C00000"/>
                </a:solidFill>
              </a:rPr>
              <a:t>HMS-policyer</a:t>
            </a:r>
            <a:r>
              <a:rPr lang="nb-NO" dirty="0"/>
              <a:t>, identifisere </a:t>
            </a:r>
            <a:r>
              <a:rPr lang="nb-NO" dirty="0">
                <a:solidFill>
                  <a:srgbClr val="C00000"/>
                </a:solidFill>
              </a:rPr>
              <a:t>grupper arbeidstakere med høy risiko</a:t>
            </a:r>
            <a:r>
              <a:rPr lang="nb-NO" dirty="0"/>
              <a:t> og </a:t>
            </a:r>
            <a:r>
              <a:rPr lang="nb-NO" dirty="0">
                <a:solidFill>
                  <a:srgbClr val="C00000"/>
                </a:solidFill>
              </a:rPr>
              <a:t>identifisere nye/fremvoksende risikoer </a:t>
            </a:r>
            <a:r>
              <a:rPr lang="nb-NO" dirty="0"/>
              <a:t>og arbeidsrelaterte sykdommer.</a:t>
            </a:r>
          </a:p>
          <a:p>
            <a:endParaRPr lang="nl-BE" dirty="0"/>
          </a:p>
        </p:txBody>
      </p:sp>
      <p:sp>
        <p:nvSpPr>
          <p:cNvPr id="4" name="Title 1"/>
          <p:cNvSpPr txBox="1">
            <a:spLocks/>
          </p:cNvSpPr>
          <p:nvPr/>
        </p:nvSpPr>
        <p:spPr>
          <a:xfrm>
            <a:off x="2951770" y="135000"/>
            <a:ext cx="2556334" cy="420007"/>
          </a:xfrm>
          <a:prstGeom prst="rect">
            <a:avLst/>
          </a:prstGeom>
          <a:solidFill>
            <a:schemeClr val="accent2">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b-NO" sz="2400"/>
              <a:t>MALPROF (Italia)</a:t>
            </a:r>
          </a:p>
        </p:txBody>
      </p:sp>
      <p:grpSp>
        <p:nvGrpSpPr>
          <p:cNvPr id="8" name="Group 7"/>
          <p:cNvGrpSpPr/>
          <p:nvPr/>
        </p:nvGrpSpPr>
        <p:grpSpPr>
          <a:xfrm>
            <a:off x="7775848" y="8022"/>
            <a:ext cx="1451912" cy="1411600"/>
            <a:chOff x="7775848" y="8022"/>
            <a:chExt cx="1451912" cy="1411600"/>
          </a:xfrm>
          <a:noFill/>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8997" t="11185" r="6629" b="8882"/>
            <a:stretch/>
          </p:blipFill>
          <p:spPr>
            <a:xfrm>
              <a:off x="7775848" y="8022"/>
              <a:ext cx="1368152" cy="1296144"/>
            </a:xfrm>
            <a:prstGeom prst="rect">
              <a:avLst/>
            </a:prstGeom>
            <a:grpFill/>
          </p:spPr>
        </p:pic>
        <p:sp>
          <p:nvSpPr>
            <p:cNvPr id="7" name="Rectangle 6"/>
            <p:cNvSpPr/>
            <p:nvPr/>
          </p:nvSpPr>
          <p:spPr>
            <a:xfrm>
              <a:off x="8109180" y="1249396"/>
              <a:ext cx="1118580" cy="170226"/>
            </a:xfrm>
            <a:prstGeom prst="rect">
              <a:avLst/>
            </a:prstGeom>
            <a:grpFill/>
          </p:spPr>
          <p:txBody>
            <a:bodyPr wrap="none">
              <a:spAutoFit/>
            </a:bodyPr>
            <a:lstStyle/>
            <a:p>
              <a:pPr algn="r"/>
              <a:r>
                <a:rPr lang="nb-NO" sz="800" b="1" i="1">
                  <a:solidFill>
                    <a:srgbClr val="003399"/>
                  </a:solidFill>
                </a:rPr>
                <a:t>Bilde: Freepik.com</a:t>
              </a:r>
            </a:p>
          </p:txBody>
        </p:sp>
      </p:grpSp>
    </p:spTree>
    <p:extLst>
      <p:ext uri="{BB962C8B-B14F-4D97-AF65-F5344CB8AC3E}">
        <p14:creationId xmlns:p14="http://schemas.microsoft.com/office/powerpoint/2010/main" val="1022037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0000" y="837000"/>
            <a:ext cx="5787602" cy="3645000"/>
          </a:xfrm>
        </p:spPr>
        <p:txBody>
          <a:bodyPr>
            <a:normAutofit fontScale="92500"/>
          </a:bodyPr>
          <a:lstStyle/>
          <a:p>
            <a:r>
              <a:rPr lang="nb-NO" dirty="0"/>
              <a:t>Det nasjonale nettverket for overvåking og forebygging av yrkes-sykdommer (RNV3P) er et </a:t>
            </a:r>
            <a:r>
              <a:rPr lang="nb-NO" dirty="0">
                <a:solidFill>
                  <a:srgbClr val="C00000"/>
                </a:solidFill>
              </a:rPr>
              <a:t>nettverk for overvåking og forebygging av arbeidsmiljø og helse</a:t>
            </a:r>
            <a:r>
              <a:rPr lang="nb-NO" dirty="0"/>
              <a:t>.</a:t>
            </a:r>
          </a:p>
          <a:p>
            <a:r>
              <a:rPr lang="nb-NO" dirty="0"/>
              <a:t>Det grupperer de </a:t>
            </a:r>
            <a:r>
              <a:rPr lang="nb-NO" dirty="0">
                <a:solidFill>
                  <a:srgbClr val="C00000"/>
                </a:solidFill>
              </a:rPr>
              <a:t>30 konsultasjonssentrene for yrkessykdommer </a:t>
            </a:r>
            <a:r>
              <a:rPr lang="nb-NO" dirty="0"/>
              <a:t>(</a:t>
            </a:r>
            <a:r>
              <a:rPr lang="nb-NO" dirty="0" err="1"/>
              <a:t>CCPPs</a:t>
            </a:r>
            <a:r>
              <a:rPr lang="nb-NO" dirty="0"/>
              <a:t>) </a:t>
            </a:r>
            <a:br>
              <a:rPr lang="nb-NO" dirty="0"/>
            </a:br>
            <a:r>
              <a:rPr lang="nb-NO" dirty="0"/>
              <a:t>på Fastlands-Frankrike og et utvalg av 9 bedriftshelsetjenester tilknyttet nettverket.</a:t>
            </a:r>
          </a:p>
          <a:p>
            <a:r>
              <a:rPr lang="nb-NO" dirty="0"/>
              <a:t>Nettverket har som mål å </a:t>
            </a:r>
            <a:r>
              <a:rPr lang="nb-NO" dirty="0">
                <a:solidFill>
                  <a:srgbClr val="C00000"/>
                </a:solidFill>
              </a:rPr>
              <a:t>samle inn data fra hver konsultasjon i en permanent nasjonal database over yrkessykdommer </a:t>
            </a:r>
            <a:r>
              <a:rPr lang="nb-NO" dirty="0"/>
              <a:t>(inkludert demografiske pasientdata, sykdommer, eksponering, bransjesektor og yrke).</a:t>
            </a:r>
          </a:p>
          <a:p>
            <a:r>
              <a:rPr lang="nb-NO" dirty="0"/>
              <a:t>Det er opp til nettverkets spesialister på universitetssykehuset å undersøke sykdommene og om nødvendig tilskrive dem til et yrkesmessig opphav (denne «spesialistvurderte» årsakssammenhengen blir også registrert i databasen). </a:t>
            </a:r>
          </a:p>
          <a:p>
            <a:r>
              <a:rPr lang="nb-NO" dirty="0"/>
              <a:t>RNV3P er ikke bare en plattform for dialog mellom klinikere og andre fagpersoner innen arbeidsmiljø og helse, men også et system som koordinerer kunnskap med formål om overvåking, kunnskapsforbedring og forebygging av yrkesrisiko.</a:t>
            </a:r>
          </a:p>
          <a:p>
            <a:endParaRPr lang="nl-BE" dirty="0"/>
          </a:p>
        </p:txBody>
      </p:sp>
      <p:sp>
        <p:nvSpPr>
          <p:cNvPr id="4" name="Title 1"/>
          <p:cNvSpPr txBox="1">
            <a:spLocks/>
          </p:cNvSpPr>
          <p:nvPr/>
        </p:nvSpPr>
        <p:spPr>
          <a:xfrm>
            <a:off x="2663738" y="135000"/>
            <a:ext cx="3132398" cy="420007"/>
          </a:xfrm>
          <a:prstGeom prst="rect">
            <a:avLst/>
          </a:prstGeom>
          <a:solidFill>
            <a:schemeClr val="accent2">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b-NO" sz="2800"/>
              <a:t>RNV3P (Frankrike)</a:t>
            </a:r>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156176" y="699542"/>
            <a:ext cx="2879343" cy="1437020"/>
          </a:xfrm>
          <a:prstGeom prst="rect">
            <a:avLst/>
          </a:prstGeom>
        </p:spPr>
      </p:pic>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37602" y="2358687"/>
            <a:ext cx="2797917" cy="2057144"/>
          </a:xfrm>
          <a:prstGeom prst="rect">
            <a:avLst/>
          </a:prstGeom>
        </p:spPr>
      </p:pic>
      <p:sp>
        <p:nvSpPr>
          <p:cNvPr id="8" name="TextBox 7"/>
          <p:cNvSpPr txBox="1"/>
          <p:nvPr/>
        </p:nvSpPr>
        <p:spPr>
          <a:xfrm>
            <a:off x="1547664" y="4891975"/>
            <a:ext cx="7110966" cy="200055"/>
          </a:xfrm>
          <a:prstGeom prst="rect">
            <a:avLst/>
          </a:prstGeom>
          <a:noFill/>
        </p:spPr>
        <p:txBody>
          <a:bodyPr wrap="square" rtlCol="0">
            <a:spAutoFit/>
          </a:bodyPr>
          <a:lstStyle/>
          <a:p>
            <a:pPr algn="r"/>
            <a:r>
              <a:rPr lang="nb-NO" sz="700" b="1" i="1">
                <a:solidFill>
                  <a:srgbClr val="003399"/>
                </a:solidFill>
              </a:rPr>
              <a:t>Bildekilde: http://docplayer.fr/16930181-Presentation-du-reseau-national-de-vigilance-et-de-prevention-des-pathologies-professionnelles-rnv3p.html</a:t>
            </a:r>
          </a:p>
        </p:txBody>
      </p:sp>
    </p:spTree>
    <p:extLst>
      <p:ext uri="{BB962C8B-B14F-4D97-AF65-F5344CB8AC3E}">
        <p14:creationId xmlns:p14="http://schemas.microsoft.com/office/powerpoint/2010/main" val="4178610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0000" y="837000"/>
            <a:ext cx="7290352" cy="3645000"/>
          </a:xfrm>
        </p:spPr>
        <p:txBody>
          <a:bodyPr>
            <a:normAutofit lnSpcReduction="10000"/>
          </a:bodyPr>
          <a:lstStyle/>
          <a:p>
            <a:r>
              <a:rPr lang="nb-NO" sz="1400" dirty="0"/>
              <a:t>System som ikke er relatert til kompensasjon og er rettet mot en type </a:t>
            </a:r>
            <a:br>
              <a:rPr lang="nb-NO" sz="1400" dirty="0"/>
            </a:br>
            <a:r>
              <a:rPr lang="nb-NO" sz="1400" dirty="0"/>
              <a:t>eksponering (nanopartikler). </a:t>
            </a:r>
          </a:p>
          <a:p>
            <a:r>
              <a:rPr lang="nb-NO" sz="1400" dirty="0"/>
              <a:t>Utviklet av det tidligere franske instituttet for folkehelseovervåking</a:t>
            </a:r>
            <a:br>
              <a:rPr lang="nb-NO" sz="1400" dirty="0"/>
            </a:br>
            <a:r>
              <a:rPr lang="nb-NO" sz="1400" dirty="0"/>
              <a:t>(</a:t>
            </a:r>
            <a:r>
              <a:rPr lang="nb-NO" sz="1400" dirty="0" err="1"/>
              <a:t>Institut</a:t>
            </a:r>
            <a:r>
              <a:rPr lang="nb-NO" sz="1400" dirty="0"/>
              <a:t> de </a:t>
            </a:r>
            <a:r>
              <a:rPr lang="nb-NO" sz="1400" dirty="0" err="1"/>
              <a:t>Veille</a:t>
            </a:r>
            <a:r>
              <a:rPr lang="nb-NO" sz="1400" dirty="0"/>
              <a:t> </a:t>
            </a:r>
            <a:r>
              <a:rPr lang="nb-NO" sz="1400" dirty="0" err="1"/>
              <a:t>Sanitaire</a:t>
            </a:r>
            <a:r>
              <a:rPr lang="nb-NO" sz="1400" dirty="0"/>
              <a:t> (</a:t>
            </a:r>
            <a:r>
              <a:rPr lang="nb-NO" sz="1400" dirty="0" err="1"/>
              <a:t>InVS</a:t>
            </a:r>
            <a:r>
              <a:rPr lang="nb-NO" sz="1400" dirty="0"/>
              <a:t>)), som nå er en del av </a:t>
            </a:r>
            <a:r>
              <a:rPr lang="nb-NO" sz="1400" dirty="0" err="1"/>
              <a:t>Santé</a:t>
            </a:r>
            <a:r>
              <a:rPr lang="nb-NO" sz="1400" dirty="0"/>
              <a:t> </a:t>
            </a:r>
            <a:r>
              <a:rPr lang="nb-NO" sz="1400" dirty="0" err="1"/>
              <a:t>Publique</a:t>
            </a:r>
            <a:r>
              <a:rPr lang="nb-NO" sz="1400" dirty="0"/>
              <a:t> France.</a:t>
            </a:r>
          </a:p>
          <a:p>
            <a:endParaRPr lang="en-US" sz="1400" dirty="0"/>
          </a:p>
          <a:p>
            <a:r>
              <a:rPr lang="nb-NO" sz="1400" dirty="0"/>
              <a:t>Det tar sikte på å utvikle et epidemiologisk overvåkingssystem for arbeidstakere som sannsynligvis vil bli utsatt for konstruerte nanomaterialer.</a:t>
            </a:r>
          </a:p>
          <a:p>
            <a:pPr lvl="2"/>
            <a:r>
              <a:rPr lang="nb-NO" sz="1325" b="1" dirty="0">
                <a:solidFill>
                  <a:schemeClr val="tx2"/>
                </a:solidFill>
              </a:rPr>
              <a:t>Innsamling av all nødvendig informasjon for å identifisere og karakterisere arbeidsstasjoner som kan forårsake yrkesmessig eksponering for karbonnanorør eller nanopartikler av titandioksid (TiO</a:t>
            </a:r>
            <a:r>
              <a:rPr lang="nb-NO" sz="1325" b="1" baseline="-25000" dirty="0">
                <a:solidFill>
                  <a:schemeClr val="tx2"/>
                </a:solidFill>
              </a:rPr>
              <a:t>2</a:t>
            </a:r>
            <a:r>
              <a:rPr lang="nb-NO" sz="1325" b="1" dirty="0">
                <a:solidFill>
                  <a:schemeClr val="tx2"/>
                </a:solidFill>
              </a:rPr>
              <a:t>), aggregater og agglomerater.</a:t>
            </a:r>
          </a:p>
          <a:p>
            <a:pPr lvl="2"/>
            <a:r>
              <a:rPr lang="nb-NO" sz="1325" b="1" dirty="0">
                <a:solidFill>
                  <a:schemeClr val="tx2"/>
                </a:solidFill>
              </a:rPr>
              <a:t>Godkjent semikvantitativ metode for å karakterisere potensiell eksponering (teknisk loggbok på stedet). </a:t>
            </a:r>
          </a:p>
          <a:p>
            <a:pPr lvl="2"/>
            <a:r>
              <a:rPr lang="nb-NO" sz="1325" b="1" dirty="0">
                <a:solidFill>
                  <a:schemeClr val="tx2"/>
                </a:solidFill>
              </a:rPr>
              <a:t>Forskere som utfører besøk på stedet er epidemiologer og yrkeshygienikere.</a:t>
            </a:r>
          </a:p>
          <a:p>
            <a:endParaRPr lang="en-US" sz="1400" dirty="0"/>
          </a:p>
          <a:p>
            <a:r>
              <a:rPr lang="nb-NO" sz="1400" dirty="0"/>
              <a:t>Målene med kohortstudien er å overvåke de potensielle helsemessige effektene av eksponering for nanomaterialer på middels og lengre sikt og å muliggjøre videre forskning.</a:t>
            </a:r>
          </a:p>
          <a:p>
            <a:endParaRPr lang="nl-BE" dirty="0"/>
          </a:p>
        </p:txBody>
      </p:sp>
      <p:sp>
        <p:nvSpPr>
          <p:cNvPr id="4" name="Title 1"/>
          <p:cNvSpPr txBox="1">
            <a:spLocks/>
          </p:cNvSpPr>
          <p:nvPr/>
        </p:nvSpPr>
        <p:spPr>
          <a:xfrm>
            <a:off x="2411760" y="135000"/>
            <a:ext cx="3132398" cy="420007"/>
          </a:xfrm>
          <a:prstGeom prst="rect">
            <a:avLst/>
          </a:prstGeom>
          <a:solidFill>
            <a:schemeClr val="accent2">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b-NO" sz="2400" dirty="0" err="1"/>
              <a:t>EpiNano</a:t>
            </a:r>
            <a:r>
              <a:rPr lang="nb-NO" sz="2400" dirty="0"/>
              <a:t> (Frankrike)</a:t>
            </a:r>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451434" y="135000"/>
            <a:ext cx="1664352" cy="1694835"/>
          </a:xfrm>
          <a:prstGeom prst="rect">
            <a:avLst/>
          </a:prstGeom>
        </p:spPr>
      </p:pic>
      <p:sp>
        <p:nvSpPr>
          <p:cNvPr id="6" name="TextBox 5"/>
          <p:cNvSpPr txBox="1"/>
          <p:nvPr/>
        </p:nvSpPr>
        <p:spPr>
          <a:xfrm>
            <a:off x="1547664" y="4891975"/>
            <a:ext cx="7110966" cy="200055"/>
          </a:xfrm>
          <a:prstGeom prst="rect">
            <a:avLst/>
          </a:prstGeom>
          <a:noFill/>
        </p:spPr>
        <p:txBody>
          <a:bodyPr wrap="square" rtlCol="0">
            <a:spAutoFit/>
          </a:bodyPr>
          <a:lstStyle/>
          <a:p>
            <a:pPr algn="r"/>
            <a:r>
              <a:rPr lang="nb-NO" sz="700" b="1" i="1">
                <a:solidFill>
                  <a:srgbClr val="003399"/>
                </a:solidFill>
              </a:rPr>
              <a:t>Bildekilde: http://projets.cotemaison.fr/uploads/projects/3349/project_514127_pic_1.png</a:t>
            </a:r>
          </a:p>
        </p:txBody>
      </p:sp>
    </p:spTree>
    <p:extLst>
      <p:ext uri="{BB962C8B-B14F-4D97-AF65-F5344CB8AC3E}">
        <p14:creationId xmlns:p14="http://schemas.microsoft.com/office/powerpoint/2010/main" val="1718118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951770" y="135000"/>
            <a:ext cx="2844366" cy="420007"/>
          </a:xfrm>
          <a:prstGeom prst="rect">
            <a:avLst/>
          </a:prstGeom>
          <a:solidFill>
            <a:schemeClr val="accent2">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b-NO" sz="2400"/>
              <a:t>EpiNano (Frankrike)</a:t>
            </a:r>
          </a:p>
        </p:txBody>
      </p:sp>
      <p:pic>
        <p:nvPicPr>
          <p:cNvPr id="7" name="Pictur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112272" y="715736"/>
            <a:ext cx="1829979" cy="1336248"/>
          </a:xfrm>
          <a:prstGeom prst="rect">
            <a:avLst/>
          </a:prstGeom>
        </p:spPr>
      </p:pic>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54472" y="2499742"/>
            <a:ext cx="1880042" cy="1152128"/>
          </a:xfrm>
          <a:prstGeom prst="rect">
            <a:avLst/>
          </a:prstGeom>
        </p:spPr>
      </p:pic>
      <p:pic>
        <p:nvPicPr>
          <p:cNvPr id="9" name="Pictur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40857" y="3133502"/>
            <a:ext cx="1713615" cy="1364095"/>
          </a:xfrm>
          <a:prstGeom prst="rect">
            <a:avLst/>
          </a:prstGeom>
        </p:spPr>
      </p:pic>
      <p:sp>
        <p:nvSpPr>
          <p:cNvPr id="10" name="TextBox 9"/>
          <p:cNvSpPr txBox="1"/>
          <p:nvPr/>
        </p:nvSpPr>
        <p:spPr>
          <a:xfrm>
            <a:off x="5498027" y="2109456"/>
            <a:ext cx="3131840" cy="276999"/>
          </a:xfrm>
          <a:prstGeom prst="rect">
            <a:avLst/>
          </a:prstGeom>
          <a:noFill/>
        </p:spPr>
        <p:txBody>
          <a:bodyPr wrap="square" rtlCol="0">
            <a:spAutoFit/>
          </a:bodyPr>
          <a:lstStyle/>
          <a:p>
            <a:pPr algn="r"/>
            <a:r>
              <a:rPr lang="nb-NO" sz="600" b="1" i="1">
                <a:solidFill>
                  <a:srgbClr val="003399"/>
                </a:solidFill>
              </a:rPr>
              <a:t>Kilde: Teow Y, Asharani PV, Prakash H, Valiyaveettil S, 2011. Health impact and safety of engineered nanomaterials. Chemical Communications, 47: 7025-7038.</a:t>
            </a:r>
          </a:p>
        </p:txBody>
      </p:sp>
      <p:graphicFrame>
        <p:nvGraphicFramePr>
          <p:cNvPr id="11" name="Grafiek 2"/>
          <p:cNvGraphicFramePr/>
          <p:nvPr>
            <p:extLst>
              <p:ext uri="{D42A27DB-BD31-4B8C-83A1-F6EECF244321}">
                <p14:modId xmlns:p14="http://schemas.microsoft.com/office/powerpoint/2010/main" val="2405340359"/>
              </p:ext>
            </p:extLst>
          </p:nvPr>
        </p:nvGraphicFramePr>
        <p:xfrm>
          <a:off x="-468560" y="987574"/>
          <a:ext cx="5877183" cy="3762732"/>
        </p:xfrm>
        <a:graphic>
          <a:graphicData uri="http://schemas.openxmlformats.org/drawingml/2006/chart">
            <c:chart xmlns:c="http://schemas.openxmlformats.org/drawingml/2006/chart" xmlns:r="http://schemas.openxmlformats.org/officeDocument/2006/relationships" r:id="rId5"/>
          </a:graphicData>
        </a:graphic>
      </p:graphicFrame>
      <p:sp>
        <p:nvSpPr>
          <p:cNvPr id="3" name="Rectangle 2"/>
          <p:cNvSpPr/>
          <p:nvPr/>
        </p:nvSpPr>
        <p:spPr>
          <a:xfrm>
            <a:off x="49544" y="698672"/>
            <a:ext cx="5659565" cy="635751"/>
          </a:xfrm>
          <a:prstGeom prst="rect">
            <a:avLst/>
          </a:prstGeom>
        </p:spPr>
        <p:txBody>
          <a:bodyPr wrap="square">
            <a:spAutoFit/>
          </a:bodyPr>
          <a:lstStyle/>
          <a:p>
            <a:pPr>
              <a:lnSpc>
                <a:spcPct val="107000"/>
              </a:lnSpc>
              <a:spcAft>
                <a:spcPts val="1000"/>
              </a:spcAft>
            </a:pPr>
            <a:r>
              <a:rPr lang="nb-NO" sz="1100" b="1" dirty="0">
                <a:solidFill>
                  <a:srgbClr val="4F81BD"/>
                </a:solidFill>
                <a:latin typeface="Calibri" panose="020F0502020204030204" pitchFamily="34" charset="0"/>
                <a:ea typeface="Calibri" panose="020F0502020204030204" pitchFamily="34" charset="0"/>
                <a:cs typeface="Times New Roman" panose="02020603050405020304" pitchFamily="18" charset="0"/>
              </a:rPr>
              <a:t>Fordeling av arbeidsstasjoner i prosent i henhold til typen arbeid som utføres: Arbeidsstasjoner klassifisert som </a:t>
            </a:r>
            <a:r>
              <a:rPr lang="nb-NO" sz="1100" b="1" dirty="0" smtClean="0">
                <a:solidFill>
                  <a:srgbClr val="4F81BD"/>
                </a:solidFill>
                <a:latin typeface="Calibri" panose="020F0502020204030204" pitchFamily="34" charset="0"/>
                <a:ea typeface="Calibri" panose="020F0502020204030204" pitchFamily="34" charset="0"/>
                <a:cs typeface="Times New Roman" panose="02020603050405020304" pitchFamily="18" charset="0"/>
              </a:rPr>
              <a:t>utsatt </a:t>
            </a:r>
            <a:r>
              <a:rPr lang="nb-NO" sz="1100" b="1" dirty="0">
                <a:solidFill>
                  <a:srgbClr val="4F81BD"/>
                </a:solidFill>
                <a:latin typeface="Calibri" panose="020F0502020204030204" pitchFamily="34" charset="0"/>
                <a:ea typeface="Calibri" panose="020F0502020204030204" pitchFamily="34" charset="0"/>
                <a:cs typeface="Times New Roman" panose="02020603050405020304" pitchFamily="18" charset="0"/>
              </a:rPr>
              <a:t>for eksponering for karbonnanorør eller nanopartikler av TiO</a:t>
            </a:r>
            <a:r>
              <a:rPr lang="nb-NO" sz="1100" b="1" baseline="-25000" dirty="0">
                <a:solidFill>
                  <a:srgbClr val="4F81BD"/>
                </a:solidFill>
                <a:latin typeface="Calibri" panose="020F0502020204030204" pitchFamily="34" charset="0"/>
                <a:ea typeface="Calibri" panose="020F0502020204030204" pitchFamily="34" charset="0"/>
                <a:cs typeface="Times New Roman" panose="02020603050405020304" pitchFamily="18" charset="0"/>
              </a:rPr>
              <a:t>2</a:t>
            </a:r>
            <a:r>
              <a:rPr lang="nb-NO" sz="1100" b="1" dirty="0">
                <a:solidFill>
                  <a:srgbClr val="4F81BD"/>
                </a:solidFill>
                <a:latin typeface="Calibri" panose="020F0502020204030204" pitchFamily="34" charset="0"/>
                <a:ea typeface="Calibri" panose="020F0502020204030204" pitchFamily="34" charset="0"/>
                <a:cs typeface="Times New Roman" panose="02020603050405020304" pitchFamily="18" charset="0"/>
              </a:rPr>
              <a:t>, aggregater og agglomerater (n=30).</a:t>
            </a:r>
          </a:p>
        </p:txBody>
      </p:sp>
      <p:sp>
        <p:nvSpPr>
          <p:cNvPr id="13" name="TextBox 12"/>
          <p:cNvSpPr txBox="1"/>
          <p:nvPr/>
        </p:nvSpPr>
        <p:spPr>
          <a:xfrm>
            <a:off x="-15374" y="4395629"/>
            <a:ext cx="5065449" cy="276999"/>
          </a:xfrm>
          <a:prstGeom prst="rect">
            <a:avLst/>
          </a:prstGeom>
          <a:noFill/>
        </p:spPr>
        <p:txBody>
          <a:bodyPr wrap="square" rtlCol="0">
            <a:spAutoFit/>
          </a:bodyPr>
          <a:lstStyle/>
          <a:p>
            <a:r>
              <a:rPr lang="nb-NO" sz="600" b="1" i="1">
                <a:solidFill>
                  <a:srgbClr val="003399"/>
                </a:solidFill>
              </a:rPr>
              <a:t>Kilde: Guseva Canu I, Ducros C, Ducamp S, Delabre L, Audignon-Durand S, Durand C, et al. A standardized non-instrumental tool for characterizing workstations concerned with exposure to engineered nanomaterials. Journal Physics Conference Series, 617: 012036.</a:t>
            </a:r>
          </a:p>
        </p:txBody>
      </p:sp>
      <p:sp>
        <p:nvSpPr>
          <p:cNvPr id="14" name="TextBox 13"/>
          <p:cNvSpPr txBox="1"/>
          <p:nvPr/>
        </p:nvSpPr>
        <p:spPr>
          <a:xfrm>
            <a:off x="4398772" y="4611806"/>
            <a:ext cx="4460328" cy="276999"/>
          </a:xfrm>
          <a:prstGeom prst="rect">
            <a:avLst/>
          </a:prstGeom>
          <a:noFill/>
        </p:spPr>
        <p:txBody>
          <a:bodyPr wrap="square" rtlCol="0">
            <a:spAutoFit/>
          </a:bodyPr>
          <a:lstStyle/>
          <a:p>
            <a:pPr algn="r"/>
            <a:r>
              <a:rPr lang="nb-NO" sz="600" b="1" i="1">
                <a:solidFill>
                  <a:srgbClr val="003399"/>
                </a:solidFill>
              </a:rPr>
              <a:t>Bildekilder: https://c.mobilegeeks.de/wp-content/uploads/2018/10/Kohlenstoffnanor%C3%B6hre-1200x627.png?x74386, http://www.nanotechnology.com.vn/images/category/Nano-TiO2.jpg</a:t>
            </a:r>
          </a:p>
        </p:txBody>
      </p:sp>
    </p:spTree>
    <p:extLst>
      <p:ext uri="{BB962C8B-B14F-4D97-AF65-F5344CB8AC3E}">
        <p14:creationId xmlns:p14="http://schemas.microsoft.com/office/powerpoint/2010/main" val="35074612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663738" y="135000"/>
            <a:ext cx="3636454" cy="420007"/>
          </a:xfrm>
          <a:prstGeom prst="rect">
            <a:avLst/>
          </a:prstGeom>
          <a:solidFill>
            <a:schemeClr val="accent4">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b-NO" sz="2800" dirty="0"/>
              <a:t>Overvåkingssystemer</a:t>
            </a:r>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79512" y="699542"/>
            <a:ext cx="8894377" cy="4030904"/>
          </a:xfrm>
          <a:prstGeom prst="rect">
            <a:avLst/>
          </a:prstGeom>
        </p:spPr>
      </p:pic>
    </p:spTree>
    <p:extLst>
      <p:ext uri="{BB962C8B-B14F-4D97-AF65-F5344CB8AC3E}">
        <p14:creationId xmlns:p14="http://schemas.microsoft.com/office/powerpoint/2010/main" val="2966894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HVA ER VARSEL- OG OVERVÅKINGSSYSTEMER?</a:t>
            </a:r>
          </a:p>
        </p:txBody>
      </p:sp>
      <p:sp>
        <p:nvSpPr>
          <p:cNvPr id="3" name="Content Placeholder 2"/>
          <p:cNvSpPr>
            <a:spLocks noGrp="1"/>
          </p:cNvSpPr>
          <p:nvPr>
            <p:ph sz="half" idx="1"/>
          </p:nvPr>
        </p:nvSpPr>
        <p:spPr>
          <a:xfrm>
            <a:off x="450000" y="837000"/>
            <a:ext cx="8694000" cy="3645000"/>
          </a:xfrm>
        </p:spPr>
        <p:txBody>
          <a:bodyPr/>
          <a:lstStyle/>
          <a:p>
            <a:r>
              <a:rPr lang="nb-NO" sz="1800" dirty="0"/>
              <a:t>Ytterligere instrumenter i tillegg til de som allerede er i bruk for overvåking av kjente yrkessykdommer.</a:t>
            </a:r>
          </a:p>
          <a:p>
            <a:r>
              <a:rPr lang="nb-NO" sz="1800" dirty="0"/>
              <a:t>Systemer for tidlig varsling med en omfattende tilnærming for signalstyring: registrere, styrke og varsle om nye arbeidsrelaterte sykdommer.</a:t>
            </a:r>
          </a:p>
          <a:p>
            <a:endParaRPr lang="en-GB" dirty="0"/>
          </a:p>
        </p:txBody>
      </p:sp>
      <p:grpSp>
        <p:nvGrpSpPr>
          <p:cNvPr id="17" name="Group 16"/>
          <p:cNvGrpSpPr/>
          <p:nvPr/>
        </p:nvGrpSpPr>
        <p:grpSpPr>
          <a:xfrm>
            <a:off x="-101285" y="2067694"/>
            <a:ext cx="9425813" cy="2469494"/>
            <a:chOff x="-101285" y="1758440"/>
            <a:chExt cx="9425813" cy="2469494"/>
          </a:xfrm>
        </p:grpSpPr>
        <p:grpSp>
          <p:nvGrpSpPr>
            <p:cNvPr id="6" name="Group 5"/>
            <p:cNvGrpSpPr/>
            <p:nvPr/>
          </p:nvGrpSpPr>
          <p:grpSpPr>
            <a:xfrm>
              <a:off x="-2" y="1758440"/>
              <a:ext cx="9324530" cy="2469494"/>
              <a:chOff x="-2" y="1923678"/>
              <a:chExt cx="9252521" cy="2304256"/>
            </a:xfrm>
          </p:grpSpPr>
          <p:graphicFrame>
            <p:nvGraphicFramePr>
              <p:cNvPr id="4" name="Diagram 3"/>
              <p:cNvGraphicFramePr/>
              <p:nvPr>
                <p:extLst>
                  <p:ext uri="{D42A27DB-BD31-4B8C-83A1-F6EECF244321}">
                    <p14:modId xmlns:p14="http://schemas.microsoft.com/office/powerpoint/2010/main" val="703717319"/>
                  </p:ext>
                </p:extLst>
              </p:nvPr>
            </p:nvGraphicFramePr>
            <p:xfrm>
              <a:off x="-2" y="1923678"/>
              <a:ext cx="9252521" cy="2304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2238758" y="2861046"/>
                <a:ext cx="945819" cy="454466"/>
              </a:xfrm>
              <a:prstGeom prst="rect">
                <a:avLst/>
              </a:prstGeom>
              <a:noFill/>
            </p:spPr>
            <p:txBody>
              <a:bodyPr wrap="square" rtlCol="0">
                <a:spAutoFit/>
              </a:bodyPr>
              <a:lstStyle/>
              <a:p>
                <a:pPr algn="ctr">
                  <a:lnSpc>
                    <a:spcPct val="90000"/>
                  </a:lnSpc>
                </a:pPr>
                <a:r>
                  <a:rPr lang="nb-NO" sz="950" b="1" dirty="0">
                    <a:solidFill>
                      <a:schemeClr val="bg1"/>
                    </a:solidFill>
                  </a:rPr>
                  <a:t>DETEKSJON AV HENDELSER</a:t>
                </a:r>
              </a:p>
            </p:txBody>
          </p:sp>
        </p:grpSp>
        <p:sp>
          <p:nvSpPr>
            <p:cNvPr id="10" name="TextBox 9"/>
            <p:cNvSpPr txBox="1"/>
            <p:nvPr/>
          </p:nvSpPr>
          <p:spPr>
            <a:xfrm>
              <a:off x="-101285" y="2859553"/>
              <a:ext cx="1124978" cy="246221"/>
            </a:xfrm>
            <a:prstGeom prst="rect">
              <a:avLst/>
            </a:prstGeom>
            <a:noFill/>
          </p:spPr>
          <p:txBody>
            <a:bodyPr wrap="square" rtlCol="0">
              <a:spAutoFit/>
            </a:bodyPr>
            <a:lstStyle/>
            <a:p>
              <a:pPr algn="ctr"/>
              <a:r>
                <a:rPr lang="nb-NO" sz="950" b="1" dirty="0">
                  <a:solidFill>
                    <a:schemeClr val="bg1"/>
                  </a:solidFill>
                </a:rPr>
                <a:t>SENSORER</a:t>
              </a:r>
            </a:p>
          </p:txBody>
        </p:sp>
        <p:sp>
          <p:nvSpPr>
            <p:cNvPr id="11" name="TextBox 10"/>
            <p:cNvSpPr txBox="1"/>
            <p:nvPr/>
          </p:nvSpPr>
          <p:spPr>
            <a:xfrm>
              <a:off x="4481144" y="2825348"/>
              <a:ext cx="1153738" cy="384721"/>
            </a:xfrm>
            <a:prstGeom prst="rect">
              <a:avLst/>
            </a:prstGeom>
            <a:noFill/>
          </p:spPr>
          <p:txBody>
            <a:bodyPr wrap="square" rtlCol="0">
              <a:spAutoFit/>
            </a:bodyPr>
            <a:lstStyle/>
            <a:p>
              <a:pPr algn="ctr"/>
              <a:r>
                <a:rPr lang="nb-NO" sz="950" b="1" dirty="0">
                  <a:solidFill>
                    <a:schemeClr val="bg1"/>
                  </a:solidFill>
                </a:rPr>
                <a:t>BESLUTNING-STØTTE</a:t>
              </a:r>
            </a:p>
          </p:txBody>
        </p:sp>
        <p:sp>
          <p:nvSpPr>
            <p:cNvPr id="12" name="TextBox 11"/>
            <p:cNvSpPr txBox="1"/>
            <p:nvPr/>
          </p:nvSpPr>
          <p:spPr>
            <a:xfrm>
              <a:off x="6876256" y="2798806"/>
              <a:ext cx="936104" cy="384721"/>
            </a:xfrm>
            <a:prstGeom prst="rect">
              <a:avLst/>
            </a:prstGeom>
            <a:noFill/>
          </p:spPr>
          <p:txBody>
            <a:bodyPr wrap="square" rtlCol="0">
              <a:spAutoFit/>
            </a:bodyPr>
            <a:lstStyle/>
            <a:p>
              <a:pPr algn="ctr"/>
              <a:r>
                <a:rPr lang="nb-NO" sz="950" b="1" dirty="0">
                  <a:solidFill>
                    <a:schemeClr val="bg1"/>
                  </a:solidFill>
                </a:rPr>
                <a:t>MELDINGS-MEGLER</a:t>
              </a:r>
            </a:p>
          </p:txBody>
        </p:sp>
        <p:sp>
          <p:nvSpPr>
            <p:cNvPr id="13" name="TextBox 12"/>
            <p:cNvSpPr txBox="1"/>
            <p:nvPr/>
          </p:nvSpPr>
          <p:spPr>
            <a:xfrm>
              <a:off x="5431700" y="2622536"/>
              <a:ext cx="1115898" cy="738664"/>
            </a:xfrm>
            <a:prstGeom prst="rect">
              <a:avLst/>
            </a:prstGeom>
            <a:noFill/>
          </p:spPr>
          <p:txBody>
            <a:bodyPr wrap="square" rtlCol="0">
              <a:spAutoFit/>
            </a:bodyPr>
            <a:lstStyle/>
            <a:p>
              <a:pPr lvl="0"/>
              <a:r>
                <a:rPr lang="nb-NO" sz="1050" dirty="0"/>
                <a:t>Støtte beslutnings-taking og styrke signalet</a:t>
              </a:r>
            </a:p>
          </p:txBody>
        </p:sp>
        <p:sp>
          <p:nvSpPr>
            <p:cNvPr id="14" name="TextBox 13"/>
            <p:cNvSpPr txBox="1"/>
            <p:nvPr/>
          </p:nvSpPr>
          <p:spPr>
            <a:xfrm>
              <a:off x="7735810" y="2659500"/>
              <a:ext cx="1115899" cy="738664"/>
            </a:xfrm>
            <a:prstGeom prst="rect">
              <a:avLst/>
            </a:prstGeom>
            <a:noFill/>
          </p:spPr>
          <p:txBody>
            <a:bodyPr wrap="square" rtlCol="0">
              <a:spAutoFit/>
            </a:bodyPr>
            <a:lstStyle/>
            <a:p>
              <a:pPr lvl="0"/>
              <a:r>
                <a:rPr lang="nb-NO" sz="1050" dirty="0"/>
                <a:t>Generere signal til forskjellige interessenter</a:t>
              </a:r>
            </a:p>
          </p:txBody>
        </p:sp>
        <p:sp>
          <p:nvSpPr>
            <p:cNvPr id="15" name="TextBox 14"/>
            <p:cNvSpPr txBox="1"/>
            <p:nvPr/>
          </p:nvSpPr>
          <p:spPr>
            <a:xfrm>
              <a:off x="3168730" y="2622536"/>
              <a:ext cx="1295177" cy="738664"/>
            </a:xfrm>
            <a:prstGeom prst="rect">
              <a:avLst/>
            </a:prstGeom>
            <a:noFill/>
          </p:spPr>
          <p:txBody>
            <a:bodyPr wrap="square" rtlCol="0">
              <a:spAutoFit/>
            </a:bodyPr>
            <a:lstStyle/>
            <a:p>
              <a:pPr lvl="0"/>
              <a:r>
                <a:rPr lang="nb-NO" sz="1050" dirty="0"/>
                <a:t>Skjelne en hendelse fra bakgrunnsinformasjonen</a:t>
              </a:r>
            </a:p>
          </p:txBody>
        </p:sp>
        <p:sp>
          <p:nvSpPr>
            <p:cNvPr id="16" name="TextBox 15"/>
            <p:cNvSpPr txBox="1"/>
            <p:nvPr/>
          </p:nvSpPr>
          <p:spPr>
            <a:xfrm>
              <a:off x="824871" y="2550528"/>
              <a:ext cx="1209603" cy="964880"/>
            </a:xfrm>
            <a:prstGeom prst="rect">
              <a:avLst/>
            </a:prstGeom>
            <a:noFill/>
          </p:spPr>
          <p:txBody>
            <a:bodyPr wrap="square" rtlCol="0">
              <a:spAutoFit/>
            </a:bodyPr>
            <a:lstStyle/>
            <a:p>
              <a:pPr lvl="0">
                <a:lnSpc>
                  <a:spcPct val="90000"/>
                </a:lnSpc>
              </a:pPr>
              <a:r>
                <a:rPr lang="nb-NO" sz="1050" dirty="0"/>
                <a:t>Stille til</a:t>
              </a:r>
              <a:br>
                <a:rPr lang="nb-NO" sz="1050" dirty="0"/>
              </a:br>
              <a:r>
                <a:rPr lang="nb-NO" sz="1050" dirty="0"/>
                <a:t>rådighet verktøy for å oppdage hendelser og registrere resultatet</a:t>
              </a:r>
            </a:p>
          </p:txBody>
        </p:sp>
      </p:grpSp>
    </p:spTree>
    <p:extLst>
      <p:ext uri="{BB962C8B-B14F-4D97-AF65-F5344CB8AC3E}">
        <p14:creationId xmlns:p14="http://schemas.microsoft.com/office/powerpoint/2010/main" val="7121592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95536" y="699542"/>
            <a:ext cx="8208912" cy="4104456"/>
          </a:xfrm>
        </p:spPr>
        <p:txBody>
          <a:bodyPr>
            <a:normAutofit fontScale="92500" lnSpcReduction="20000"/>
          </a:bodyPr>
          <a:lstStyle/>
          <a:p>
            <a:r>
              <a:rPr lang="nb-NO" sz="1700" dirty="0"/>
              <a:t>Overvåking: Hvert tilfelle blir sett på som et signal. </a:t>
            </a:r>
          </a:p>
          <a:p>
            <a:r>
              <a:rPr lang="nb-NO" sz="1700" dirty="0"/>
              <a:t>Basert på frivillig deltakelse av leger. </a:t>
            </a:r>
          </a:p>
          <a:p>
            <a:pPr marL="0" indent="0">
              <a:buNone/>
            </a:pPr>
            <a:endParaRPr lang="en-US" sz="1700" dirty="0"/>
          </a:p>
          <a:p>
            <a:r>
              <a:rPr lang="nb-NO" sz="1700" dirty="0"/>
              <a:t>Overvåker hovedsakelig alle typer arbeidsrelaterte sykdommer; noen har tilleggsordninger for spesifikke arbeidsrelaterte sykdommer.</a:t>
            </a:r>
          </a:p>
          <a:p>
            <a:endParaRPr lang="en-US" sz="1700" dirty="0"/>
          </a:p>
          <a:p>
            <a:r>
              <a:rPr lang="nb-NO" sz="1700" dirty="0"/>
              <a:t>Informasjon om </a:t>
            </a:r>
            <a:r>
              <a:rPr lang="nb-NO" sz="1700" dirty="0">
                <a:solidFill>
                  <a:srgbClr val="C00000"/>
                </a:solidFill>
              </a:rPr>
              <a:t>eksponering</a:t>
            </a:r>
            <a:r>
              <a:rPr lang="nb-NO" sz="1700" dirty="0"/>
              <a:t>: en grundigere beskrivelse </a:t>
            </a:r>
          </a:p>
          <a:p>
            <a:pPr marL="179388" indent="-179388">
              <a:buNone/>
            </a:pPr>
            <a:r>
              <a:rPr lang="nb-NO" sz="1700" dirty="0"/>
              <a:t>   samtidig med rapportering / inspeksjoner av arbeidsplassen </a:t>
            </a:r>
            <a:br>
              <a:rPr lang="nb-NO" sz="1700" dirty="0"/>
            </a:br>
            <a:r>
              <a:rPr lang="nb-NO" sz="1700" dirty="0"/>
              <a:t>med datainnsamling.</a:t>
            </a:r>
          </a:p>
          <a:p>
            <a:endParaRPr lang="en-US" sz="1700" dirty="0"/>
          </a:p>
          <a:p>
            <a:r>
              <a:rPr lang="nb-NO" sz="1700" dirty="0">
                <a:solidFill>
                  <a:srgbClr val="C00000"/>
                </a:solidFill>
              </a:rPr>
              <a:t>Lav rapporteringsterskel </a:t>
            </a:r>
            <a:r>
              <a:rPr lang="nb-NO" sz="1700" dirty="0"/>
              <a:t>+ arbeidsrelaterte forhold evaluert av </a:t>
            </a:r>
            <a:br>
              <a:rPr lang="nb-NO" sz="1700" dirty="0"/>
            </a:br>
            <a:r>
              <a:rPr lang="nb-NO" sz="1700" dirty="0"/>
              <a:t>spesialister.</a:t>
            </a:r>
          </a:p>
          <a:p>
            <a:endParaRPr lang="en-US" sz="1700" dirty="0"/>
          </a:p>
          <a:p>
            <a:r>
              <a:rPr lang="nb-NO" sz="1700" dirty="0"/>
              <a:t>Sterk </a:t>
            </a:r>
            <a:r>
              <a:rPr lang="nb-NO" sz="1700" dirty="0">
                <a:solidFill>
                  <a:srgbClr val="C00000"/>
                </a:solidFill>
              </a:rPr>
              <a:t>forbindelse med forebygging </a:t>
            </a:r>
            <a:r>
              <a:rPr lang="nb-NO" sz="1700" dirty="0"/>
              <a:t>ved å sende et varselsignal til interessenter.</a:t>
            </a:r>
          </a:p>
          <a:p>
            <a:endParaRPr lang="en-US" sz="1800" dirty="0"/>
          </a:p>
          <a:p>
            <a:pPr marL="0" indent="0">
              <a:buNone/>
            </a:pPr>
            <a:r>
              <a:rPr lang="nb-NO" sz="1800" dirty="0"/>
              <a:t>        </a:t>
            </a:r>
          </a:p>
        </p:txBody>
      </p:sp>
      <p:sp>
        <p:nvSpPr>
          <p:cNvPr id="4" name="Title 1"/>
          <p:cNvSpPr txBox="1">
            <a:spLocks/>
          </p:cNvSpPr>
          <p:nvPr/>
        </p:nvSpPr>
        <p:spPr>
          <a:xfrm>
            <a:off x="2555776" y="135000"/>
            <a:ext cx="3528392" cy="420007"/>
          </a:xfrm>
          <a:prstGeom prst="rect">
            <a:avLst/>
          </a:prstGeom>
          <a:solidFill>
            <a:schemeClr val="accent4">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b-NO" sz="2800" dirty="0"/>
              <a:t>Overvåkingssystemer</a:t>
            </a:r>
          </a:p>
        </p:txBody>
      </p:sp>
      <p:grpSp>
        <p:nvGrpSpPr>
          <p:cNvPr id="10" name="Group 9"/>
          <p:cNvGrpSpPr/>
          <p:nvPr/>
        </p:nvGrpSpPr>
        <p:grpSpPr>
          <a:xfrm>
            <a:off x="6723588" y="2204460"/>
            <a:ext cx="2420412" cy="1094620"/>
            <a:chOff x="6863609" y="1045082"/>
            <a:chExt cx="2420412" cy="1094620"/>
          </a:xfrm>
        </p:grpSpPr>
        <p:sp>
          <p:nvSpPr>
            <p:cNvPr id="11" name="Oval 10"/>
            <p:cNvSpPr/>
            <p:nvPr/>
          </p:nvSpPr>
          <p:spPr>
            <a:xfrm>
              <a:off x="8247706" y="1298324"/>
              <a:ext cx="923135" cy="675566"/>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2" name="Oval 11"/>
            <p:cNvSpPr/>
            <p:nvPr/>
          </p:nvSpPr>
          <p:spPr>
            <a:xfrm>
              <a:off x="6917429" y="1045082"/>
              <a:ext cx="877151" cy="675566"/>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cxnSp>
          <p:nvCxnSpPr>
            <p:cNvPr id="13" name="Straight Connector 12"/>
            <p:cNvCxnSpPr/>
            <p:nvPr/>
          </p:nvCxnSpPr>
          <p:spPr>
            <a:xfrm>
              <a:off x="6918235" y="1636107"/>
              <a:ext cx="2135482" cy="390777"/>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Isosceles Triangle 13"/>
            <p:cNvSpPr/>
            <p:nvPr/>
          </p:nvSpPr>
          <p:spPr>
            <a:xfrm>
              <a:off x="7837426" y="1868895"/>
              <a:ext cx="297100" cy="270807"/>
            </a:xfrm>
            <a:prstGeom prst="triangl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5" name="TextBox 14"/>
            <p:cNvSpPr txBox="1"/>
            <p:nvPr/>
          </p:nvSpPr>
          <p:spPr>
            <a:xfrm>
              <a:off x="8134526" y="1453228"/>
              <a:ext cx="1149495" cy="400110"/>
            </a:xfrm>
            <a:prstGeom prst="rect">
              <a:avLst/>
            </a:prstGeom>
            <a:noFill/>
          </p:spPr>
          <p:txBody>
            <a:bodyPr wrap="square" rtlCol="0">
              <a:spAutoFit/>
            </a:bodyPr>
            <a:lstStyle/>
            <a:p>
              <a:pPr algn="ctr"/>
              <a:r>
                <a:rPr lang="nb-NO" sz="1000" dirty="0">
                  <a:solidFill>
                    <a:schemeClr val="bg1"/>
                  </a:solidFill>
                </a:rPr>
                <a:t>Rapporterings-tretthet</a:t>
              </a:r>
            </a:p>
          </p:txBody>
        </p:sp>
        <p:sp>
          <p:nvSpPr>
            <p:cNvPr id="16" name="TextBox 15"/>
            <p:cNvSpPr txBox="1"/>
            <p:nvPr/>
          </p:nvSpPr>
          <p:spPr>
            <a:xfrm>
              <a:off x="6863609" y="1188637"/>
              <a:ext cx="990332" cy="430887"/>
            </a:xfrm>
            <a:prstGeom prst="rect">
              <a:avLst/>
            </a:prstGeom>
            <a:noFill/>
          </p:spPr>
          <p:txBody>
            <a:bodyPr wrap="square" rtlCol="0">
              <a:spAutoFit/>
            </a:bodyPr>
            <a:lstStyle/>
            <a:p>
              <a:pPr algn="ctr"/>
              <a:r>
                <a:rPr lang="nb-NO" sz="1050" dirty="0">
                  <a:solidFill>
                    <a:schemeClr val="bg1"/>
                  </a:solidFill>
                </a:rPr>
                <a:t>Tilstrekkelig data</a:t>
              </a:r>
            </a:p>
          </p:txBody>
        </p:sp>
      </p:grpSp>
    </p:spTree>
    <p:extLst>
      <p:ext uri="{BB962C8B-B14F-4D97-AF65-F5344CB8AC3E}">
        <p14:creationId xmlns:p14="http://schemas.microsoft.com/office/powerpoint/2010/main" val="10376631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1560" y="699542"/>
            <a:ext cx="7776864" cy="4308958"/>
          </a:xfrm>
        </p:spPr>
        <p:txBody>
          <a:bodyPr>
            <a:normAutofit fontScale="92500"/>
          </a:bodyPr>
          <a:lstStyle/>
          <a:p>
            <a:r>
              <a:rPr lang="nb-NO" dirty="0"/>
              <a:t>Varselgrupper for arbeidsmiljø og helse, drevet av </a:t>
            </a:r>
            <a:r>
              <a:rPr lang="nb-NO" dirty="0" err="1"/>
              <a:t>Santé</a:t>
            </a:r>
            <a:r>
              <a:rPr lang="nb-NO" dirty="0"/>
              <a:t> </a:t>
            </a:r>
            <a:r>
              <a:rPr lang="nb-NO" dirty="0" err="1"/>
              <a:t>Publique</a:t>
            </a:r>
            <a:r>
              <a:rPr lang="nb-NO" dirty="0"/>
              <a:t> France (tidligere </a:t>
            </a:r>
            <a:r>
              <a:rPr lang="nb-NO" dirty="0" err="1"/>
              <a:t>Institut</a:t>
            </a:r>
            <a:r>
              <a:rPr lang="nb-NO" dirty="0"/>
              <a:t> de </a:t>
            </a:r>
            <a:r>
              <a:rPr lang="nb-NO" dirty="0" err="1"/>
              <a:t>veille</a:t>
            </a:r>
            <a:r>
              <a:rPr lang="nb-NO" dirty="0"/>
              <a:t> </a:t>
            </a:r>
            <a:r>
              <a:rPr lang="nb-NO" dirty="0" err="1"/>
              <a:t>sanitaire</a:t>
            </a:r>
            <a:r>
              <a:rPr lang="nb-NO" dirty="0"/>
              <a:t> (</a:t>
            </a:r>
            <a:r>
              <a:rPr lang="nb-NO" dirty="0" err="1"/>
              <a:t>InVS</a:t>
            </a:r>
            <a:r>
              <a:rPr lang="nb-NO" dirty="0"/>
              <a:t>)). </a:t>
            </a:r>
          </a:p>
          <a:p>
            <a:r>
              <a:rPr lang="nb-NO" dirty="0"/>
              <a:t>Dekker alle økonomiske sektorer i Frankrike inkludert små og mellomstore bedrifter i 10 regioner (2016).</a:t>
            </a:r>
          </a:p>
          <a:p>
            <a:r>
              <a:rPr lang="nb-NO" dirty="0"/>
              <a:t>Det har som mål </a:t>
            </a:r>
            <a:r>
              <a:rPr lang="nb-NO" dirty="0">
                <a:solidFill>
                  <a:srgbClr val="C00000"/>
                </a:solidFill>
              </a:rPr>
              <a:t>å gi en epidemiologisk respons på uvanlige helsehendelser</a:t>
            </a:r>
            <a:r>
              <a:rPr lang="nb-NO" dirty="0"/>
              <a:t> på arbeidsplasser og å oppdage og varsle om nye/fremvoksende arbeidsrelaterte helserisikoer og sykdommer.</a:t>
            </a:r>
          </a:p>
          <a:p>
            <a:r>
              <a:rPr lang="nb-NO" dirty="0"/>
              <a:t>Det muliggjør </a:t>
            </a:r>
            <a:r>
              <a:rPr lang="nb-NO" dirty="0">
                <a:solidFill>
                  <a:srgbClr val="C00000"/>
                </a:solidFill>
              </a:rPr>
              <a:t>rapportering av alle typer uvanlige helsehendelser </a:t>
            </a:r>
            <a:r>
              <a:rPr lang="nb-NO" dirty="0"/>
              <a:t>på arbeidsplasser (kreftformer </a:t>
            </a:r>
            <a:br>
              <a:rPr lang="nb-NO" dirty="0"/>
            </a:br>
            <a:r>
              <a:rPr lang="nb-NO" dirty="0"/>
              <a:t>eller andre sykdommer, ikke-typisk eksponering osv.) til den regionale plattformen </a:t>
            </a:r>
            <a:br>
              <a:rPr lang="nb-NO" dirty="0"/>
            </a:br>
            <a:r>
              <a:rPr lang="nb-NO" dirty="0"/>
              <a:t>for helseovervåking, </a:t>
            </a:r>
            <a:r>
              <a:rPr lang="nb-NO" dirty="0">
                <a:solidFill>
                  <a:srgbClr val="C00000"/>
                </a:solidFill>
              </a:rPr>
              <a:t>Agences </a:t>
            </a:r>
            <a:r>
              <a:rPr lang="nb-NO" dirty="0" err="1">
                <a:solidFill>
                  <a:srgbClr val="C00000"/>
                </a:solidFill>
              </a:rPr>
              <a:t>régionales</a:t>
            </a:r>
            <a:r>
              <a:rPr lang="nb-NO" dirty="0">
                <a:solidFill>
                  <a:srgbClr val="C00000"/>
                </a:solidFill>
              </a:rPr>
              <a:t> de </a:t>
            </a:r>
            <a:r>
              <a:rPr lang="nb-NO" dirty="0" err="1">
                <a:solidFill>
                  <a:srgbClr val="C00000"/>
                </a:solidFill>
              </a:rPr>
              <a:t>santé</a:t>
            </a:r>
            <a:r>
              <a:rPr lang="nb-NO" dirty="0">
                <a:solidFill>
                  <a:srgbClr val="C00000"/>
                </a:solidFill>
              </a:rPr>
              <a:t> (ARS)</a:t>
            </a:r>
            <a:r>
              <a:rPr lang="nb-NO" dirty="0"/>
              <a:t>.</a:t>
            </a:r>
          </a:p>
          <a:p>
            <a:r>
              <a:rPr lang="nb-NO" dirty="0"/>
              <a:t>Rapportører: </a:t>
            </a:r>
            <a:r>
              <a:rPr lang="nb-NO" dirty="0">
                <a:solidFill>
                  <a:srgbClr val="C00000"/>
                </a:solidFill>
              </a:rPr>
              <a:t>enhver HMS-ansvarlig med ansvar for forebygging eller et vitne av hendelsen</a:t>
            </a:r>
            <a:r>
              <a:rPr lang="nb-NO" dirty="0"/>
              <a:t>; omtrent 80 % av tilfellene blir rapportert av spesialister i arbeidsmedisin; tilfeller rapporteres også av HMS-utvalg, arbeidstakere, fagforeninger, ledere, legespesialister, fastleger og yrkeshygienikere.</a:t>
            </a:r>
          </a:p>
          <a:p>
            <a:r>
              <a:rPr lang="nb-NO" dirty="0"/>
              <a:t>ARS vil gjennomføre en validering og evaluering. </a:t>
            </a:r>
          </a:p>
          <a:p>
            <a:r>
              <a:rPr lang="nb-NO" dirty="0"/>
              <a:t>Hvis signalet virker uvanlig, rettes det til de </a:t>
            </a:r>
            <a:r>
              <a:rPr lang="nb-NO" dirty="0">
                <a:solidFill>
                  <a:srgbClr val="C00000"/>
                </a:solidFill>
              </a:rPr>
              <a:t>regionale epidemiologiske avdelingene</a:t>
            </a:r>
            <a:r>
              <a:rPr lang="nb-NO" dirty="0"/>
              <a:t> (</a:t>
            </a:r>
            <a:r>
              <a:rPr lang="nb-NO" dirty="0" err="1"/>
              <a:t>Cellules</a:t>
            </a:r>
            <a:r>
              <a:rPr lang="nb-NO" dirty="0"/>
              <a:t> </a:t>
            </a:r>
            <a:r>
              <a:rPr lang="nb-NO" dirty="0" err="1"/>
              <a:t>interrégionales</a:t>
            </a:r>
            <a:r>
              <a:rPr lang="nb-NO" dirty="0"/>
              <a:t> </a:t>
            </a:r>
            <a:r>
              <a:rPr lang="nb-NO" dirty="0" err="1"/>
              <a:t>d’épidémiologie</a:t>
            </a:r>
            <a:r>
              <a:rPr lang="nb-NO" dirty="0"/>
              <a:t> (CIRE)), som mobiliserer GAST-gruppen av eksperter.  </a:t>
            </a:r>
          </a:p>
          <a:p>
            <a:r>
              <a:rPr lang="nb-NO" dirty="0"/>
              <a:t>Eksperter har en måned på seg for å bekrefte signalet, fremsette et varsel, om nødvendig, innlede en utredning og, om nødvendig, ta en beslutning om eventuelle forebyggingstiltak som skal iverksettes.</a:t>
            </a:r>
          </a:p>
          <a:p>
            <a:endParaRPr lang="nl-BE" dirty="0"/>
          </a:p>
        </p:txBody>
      </p:sp>
      <p:sp>
        <p:nvSpPr>
          <p:cNvPr id="4" name="Title 1"/>
          <p:cNvSpPr txBox="1">
            <a:spLocks/>
          </p:cNvSpPr>
          <p:nvPr/>
        </p:nvSpPr>
        <p:spPr>
          <a:xfrm>
            <a:off x="683568" y="135000"/>
            <a:ext cx="7200800" cy="420007"/>
          </a:xfrm>
          <a:prstGeom prst="rect">
            <a:avLst/>
          </a:prstGeom>
          <a:solidFill>
            <a:schemeClr val="accent4">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b-NO" sz="2400" dirty="0"/>
              <a:t>GAST - Groupe </a:t>
            </a:r>
            <a:r>
              <a:rPr lang="nb-NO" sz="2400" dirty="0" err="1"/>
              <a:t>d’Alerte</a:t>
            </a:r>
            <a:r>
              <a:rPr lang="nb-NO" sz="2400" dirty="0"/>
              <a:t> en </a:t>
            </a:r>
            <a:r>
              <a:rPr lang="nb-NO" sz="2400" dirty="0" err="1"/>
              <a:t>Santé</a:t>
            </a:r>
            <a:r>
              <a:rPr lang="nb-NO" sz="2400" dirty="0"/>
              <a:t> </a:t>
            </a:r>
            <a:r>
              <a:rPr lang="nb-NO" sz="2400" dirty="0" err="1"/>
              <a:t>Travail</a:t>
            </a:r>
            <a:r>
              <a:rPr lang="nb-NO" sz="2400" dirty="0"/>
              <a:t> (Frankrike)</a:t>
            </a:r>
          </a:p>
        </p:txBody>
      </p:sp>
    </p:spTree>
    <p:extLst>
      <p:ext uri="{BB962C8B-B14F-4D97-AF65-F5344CB8AC3E}">
        <p14:creationId xmlns:p14="http://schemas.microsoft.com/office/powerpoint/2010/main" val="3968927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755576" y="135000"/>
            <a:ext cx="7200800" cy="420007"/>
          </a:xfrm>
          <a:prstGeom prst="rect">
            <a:avLst/>
          </a:prstGeom>
          <a:solidFill>
            <a:schemeClr val="accent4">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b-NO" sz="2400"/>
              <a:t>GAST - Groupe d’Alerte en Santé Travail (Frankrike)</a:t>
            </a:r>
          </a:p>
        </p:txBody>
      </p:sp>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148063" y="684157"/>
            <a:ext cx="2328130" cy="1627515"/>
          </a:xfrm>
          <a:prstGeom prst="rect">
            <a:avLst/>
          </a:prstGeom>
        </p:spPr>
      </p:pic>
      <p:graphicFrame>
        <p:nvGraphicFramePr>
          <p:cNvPr id="7" name="Grafiek 6"/>
          <p:cNvGraphicFramePr/>
          <p:nvPr>
            <p:extLst>
              <p:ext uri="{D42A27DB-BD31-4B8C-83A1-F6EECF244321}">
                <p14:modId xmlns:p14="http://schemas.microsoft.com/office/powerpoint/2010/main" val="265623325"/>
              </p:ext>
            </p:extLst>
          </p:nvPr>
        </p:nvGraphicFramePr>
        <p:xfrm>
          <a:off x="4477589" y="2647390"/>
          <a:ext cx="4066998" cy="2016224"/>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p:cNvSpPr txBox="1"/>
          <p:nvPr/>
        </p:nvSpPr>
        <p:spPr>
          <a:xfrm>
            <a:off x="1187624" y="4815031"/>
            <a:ext cx="3563887" cy="276999"/>
          </a:xfrm>
          <a:prstGeom prst="rect">
            <a:avLst/>
          </a:prstGeom>
          <a:noFill/>
        </p:spPr>
        <p:txBody>
          <a:bodyPr wrap="square" rtlCol="0">
            <a:spAutoFit/>
          </a:bodyPr>
          <a:lstStyle/>
          <a:p>
            <a:r>
              <a:rPr lang="nb-NO" sz="600" b="1" i="1">
                <a:solidFill>
                  <a:srgbClr val="003399"/>
                </a:solidFill>
              </a:rPr>
              <a:t>Kilde: </a:t>
            </a:r>
            <a:r>
              <a:rPr lang="nb-NO" sz="600" b="1" i="1" u="sng">
                <a:solidFill>
                  <a:srgbClr val="003399"/>
                </a:solidFill>
              </a:rPr>
              <a:t>http://invs.santepubliquefrance.fr/ %20fr/Dossiers-thematiques/Travail-et-sante/Alertes-en-sante-travail/Traitement-des-signalements  </a:t>
            </a:r>
          </a:p>
        </p:txBody>
      </p:sp>
      <p:sp>
        <p:nvSpPr>
          <p:cNvPr id="9" name="TextBox 8"/>
          <p:cNvSpPr txBox="1"/>
          <p:nvPr/>
        </p:nvSpPr>
        <p:spPr>
          <a:xfrm>
            <a:off x="4530185" y="4631854"/>
            <a:ext cx="3563887" cy="276999"/>
          </a:xfrm>
          <a:prstGeom prst="rect">
            <a:avLst/>
          </a:prstGeom>
          <a:noFill/>
        </p:spPr>
        <p:txBody>
          <a:bodyPr wrap="square" rtlCol="0">
            <a:spAutoFit/>
          </a:bodyPr>
          <a:lstStyle/>
          <a:p>
            <a:r>
              <a:rPr lang="nb-NO" sz="600" b="1" i="1">
                <a:solidFill>
                  <a:srgbClr val="003399"/>
                </a:solidFill>
              </a:rPr>
              <a:t>Kilde: </a:t>
            </a:r>
            <a:r>
              <a:rPr lang="nb-NO" sz="600" b="1" i="1">
                <a:solidFill>
                  <a:srgbClr val="003399"/>
                </a:solidFill>
                <a:hlinkClick r:id="rId4"/>
              </a:rPr>
              <a:t>http://invs.santepubliquefrance.fr/fr../Dossiers-thematiques/Travail-et-sante/Alertes-en-sante-travail/Bulletin-des-reseaux-de-surveillance</a:t>
            </a:r>
            <a:r>
              <a:rPr lang="nb-NO" sz="600" b="1" i="1">
                <a:solidFill>
                  <a:srgbClr val="003399"/>
                </a:solidFill>
              </a:rPr>
              <a:t> </a:t>
            </a:r>
          </a:p>
        </p:txBody>
      </p:sp>
      <p:sp>
        <p:nvSpPr>
          <p:cNvPr id="10" name="TextBox 9"/>
          <p:cNvSpPr txBox="1"/>
          <p:nvPr/>
        </p:nvSpPr>
        <p:spPr>
          <a:xfrm>
            <a:off x="4579399" y="2361166"/>
            <a:ext cx="4241073" cy="276999"/>
          </a:xfrm>
          <a:prstGeom prst="rect">
            <a:avLst/>
          </a:prstGeom>
          <a:noFill/>
        </p:spPr>
        <p:txBody>
          <a:bodyPr wrap="square" rtlCol="0">
            <a:spAutoFit/>
          </a:bodyPr>
          <a:lstStyle/>
          <a:p>
            <a:r>
              <a:rPr lang="nb-NO" sz="600" b="1" i="1">
                <a:solidFill>
                  <a:srgbClr val="003399"/>
                </a:solidFill>
              </a:rPr>
              <a:t>Kilde: http://invs.santepubliquefrance.fr/var/ezflow_site/storage/images/media/images/carte-du-deploiement-des-gast-au-1er-novembre-2016/479999-1-fre-FR/Carte-du-deploiement-des-Gast-au-1er-novembre-2016.jpg</a:t>
            </a:r>
          </a:p>
        </p:txBody>
      </p:sp>
      <p:sp>
        <p:nvSpPr>
          <p:cNvPr id="2" name="TextBox 1"/>
          <p:cNvSpPr txBox="1"/>
          <p:nvPr/>
        </p:nvSpPr>
        <p:spPr>
          <a:xfrm>
            <a:off x="4389099" y="3256168"/>
            <a:ext cx="292388" cy="842687"/>
          </a:xfrm>
          <a:prstGeom prst="rect">
            <a:avLst/>
          </a:prstGeom>
          <a:noFill/>
        </p:spPr>
        <p:txBody>
          <a:bodyPr vert="vert270" wrap="square" rtlCol="0">
            <a:spAutoFit/>
          </a:bodyPr>
          <a:lstStyle/>
          <a:p>
            <a:r>
              <a:rPr lang="nb-NO" sz="700">
                <a:latin typeface="Calibri Light" panose="020F0302020204030204" pitchFamily="34" charset="0"/>
                <a:cs typeface="Calibri Light" panose="020F0302020204030204" pitchFamily="34" charset="0"/>
              </a:rPr>
              <a:t>Antall rapporter</a:t>
            </a:r>
          </a:p>
        </p:txBody>
      </p:sp>
      <p:grpSp>
        <p:nvGrpSpPr>
          <p:cNvPr id="92" name="Group 91"/>
          <p:cNvGrpSpPr/>
          <p:nvPr/>
        </p:nvGrpSpPr>
        <p:grpSpPr>
          <a:xfrm>
            <a:off x="19784" y="627534"/>
            <a:ext cx="4461026" cy="4187497"/>
            <a:chOff x="19784" y="654784"/>
            <a:chExt cx="4461026" cy="4187497"/>
          </a:xfrm>
        </p:grpSpPr>
        <p:sp>
          <p:nvSpPr>
            <p:cNvPr id="3" name="Oval 2"/>
            <p:cNvSpPr/>
            <p:nvPr/>
          </p:nvSpPr>
          <p:spPr>
            <a:xfrm>
              <a:off x="1058304" y="654784"/>
              <a:ext cx="2236147" cy="375425"/>
            </a:xfrm>
            <a:prstGeom prst="ellipse">
              <a:avLst/>
            </a:prstGeom>
            <a:solidFill>
              <a:schemeClr val="bg1"/>
            </a:solidFill>
            <a:ln w="12700">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b-NO" sz="800" b="1" dirty="0">
                  <a:solidFill>
                    <a:schemeClr val="tx1"/>
                  </a:solidFill>
                  <a:latin typeface="Arial Narrow" panose="020B0606020202030204" pitchFamily="34" charset="0"/>
                </a:rPr>
                <a:t>Uvanlige arbeidsrelaterte helsehendelser</a:t>
              </a:r>
            </a:p>
          </p:txBody>
        </p:sp>
        <p:sp>
          <p:nvSpPr>
            <p:cNvPr id="11" name="Oval 10"/>
            <p:cNvSpPr/>
            <p:nvPr/>
          </p:nvSpPr>
          <p:spPr>
            <a:xfrm>
              <a:off x="1281408" y="4069013"/>
              <a:ext cx="1800200" cy="773268"/>
            </a:xfrm>
            <a:prstGeom prst="ellipse">
              <a:avLst/>
            </a:prstGeom>
            <a:solidFill>
              <a:schemeClr val="bg1"/>
            </a:solidFill>
            <a:ln w="12700">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177800">
                <a:tabLst>
                  <a:tab pos="177800" algn="l"/>
                </a:tabLst>
              </a:pPr>
              <a:r>
                <a:rPr lang="nb-NO" sz="800" b="1" dirty="0">
                  <a:solidFill>
                    <a:schemeClr val="tx1"/>
                  </a:solidFill>
                  <a:latin typeface="Arial Narrow" panose="020B0606020202030204" pitchFamily="34" charset="0"/>
                </a:rPr>
                <a:t>Anbefalinger</a:t>
              </a:r>
            </a:p>
            <a:p>
              <a:pPr marL="177800">
                <a:tabLst>
                  <a:tab pos="177800" algn="l"/>
                </a:tabLst>
              </a:pPr>
              <a:r>
                <a:rPr lang="nb-NO" sz="800" dirty="0">
                  <a:solidFill>
                    <a:schemeClr val="tx1"/>
                  </a:solidFill>
                  <a:latin typeface="Arial Narrow" panose="020B0606020202030204" pitchFamily="34" charset="0"/>
                </a:rPr>
                <a:t>Forvaltningstiltak</a:t>
              </a:r>
            </a:p>
            <a:p>
              <a:pPr marL="177800">
                <a:tabLst>
                  <a:tab pos="177800" algn="l"/>
                </a:tabLst>
              </a:pPr>
              <a:r>
                <a:rPr lang="nb-NO" sz="800" dirty="0">
                  <a:solidFill>
                    <a:schemeClr val="tx1"/>
                  </a:solidFill>
                  <a:latin typeface="Arial Narrow" panose="020B0606020202030204" pitchFamily="34" charset="0"/>
                </a:rPr>
                <a:t>Forebyggende tiltak</a:t>
              </a:r>
            </a:p>
            <a:p>
              <a:pPr marL="177800">
                <a:tabLst>
                  <a:tab pos="177800" algn="l"/>
                </a:tabLst>
              </a:pPr>
              <a:r>
                <a:rPr lang="nb-NO" sz="800" dirty="0">
                  <a:solidFill>
                    <a:schemeClr val="tx1"/>
                  </a:solidFill>
                  <a:latin typeface="Arial Narrow" panose="020B0606020202030204" pitchFamily="34" charset="0"/>
                </a:rPr>
                <a:t>Overvåkingssystem</a:t>
              </a:r>
            </a:p>
            <a:p>
              <a:pPr marL="177800">
                <a:tabLst>
                  <a:tab pos="177800" algn="l"/>
                </a:tabLst>
              </a:pPr>
              <a:r>
                <a:rPr lang="nb-NO" sz="800" dirty="0">
                  <a:solidFill>
                    <a:schemeClr val="tx1"/>
                  </a:solidFill>
                  <a:latin typeface="Arial Narrow" panose="020B0606020202030204" pitchFamily="34" charset="0"/>
                </a:rPr>
                <a:t>Epidemiologisk studie</a:t>
              </a:r>
            </a:p>
          </p:txBody>
        </p:sp>
        <p:sp>
          <p:nvSpPr>
            <p:cNvPr id="12" name="Rectangle 11"/>
            <p:cNvSpPr/>
            <p:nvPr/>
          </p:nvSpPr>
          <p:spPr>
            <a:xfrm>
              <a:off x="19784" y="1325705"/>
              <a:ext cx="972000" cy="192167"/>
            </a:xfrm>
            <a:prstGeom prst="rect">
              <a:avLst/>
            </a:prstGeom>
            <a:solidFill>
              <a:schemeClr val="bg1"/>
            </a:solidFill>
            <a:ln w="12700">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b-NO" sz="800" b="1" dirty="0">
                  <a:solidFill>
                    <a:schemeClr val="tx1"/>
                  </a:solidFill>
                  <a:latin typeface="Arial Narrow" panose="020B0606020202030204" pitchFamily="34" charset="0"/>
                </a:rPr>
                <a:t>Identifisering av signal</a:t>
              </a:r>
            </a:p>
          </p:txBody>
        </p:sp>
        <p:sp>
          <p:nvSpPr>
            <p:cNvPr id="15" name="Rectangle 14"/>
            <p:cNvSpPr/>
            <p:nvPr/>
          </p:nvSpPr>
          <p:spPr>
            <a:xfrm>
              <a:off x="3605245" y="2307575"/>
              <a:ext cx="875565" cy="404888"/>
            </a:xfrm>
            <a:prstGeom prst="rect">
              <a:avLst/>
            </a:prstGeom>
            <a:solidFill>
              <a:schemeClr val="bg1"/>
            </a:solidFill>
            <a:ln w="12700">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b-NO" sz="800" b="1" dirty="0">
                  <a:solidFill>
                    <a:schemeClr val="tx1"/>
                  </a:solidFill>
                  <a:latin typeface="Arial Narrow" panose="020B0606020202030204" pitchFamily="34" charset="0"/>
                </a:rPr>
                <a:t>Informasjon om tilbakemelding</a:t>
              </a:r>
            </a:p>
          </p:txBody>
        </p:sp>
        <p:sp>
          <p:nvSpPr>
            <p:cNvPr id="16" name="Rectangle 15"/>
            <p:cNvSpPr/>
            <p:nvPr/>
          </p:nvSpPr>
          <p:spPr>
            <a:xfrm>
              <a:off x="1237834" y="3110664"/>
              <a:ext cx="875565" cy="677202"/>
            </a:xfrm>
            <a:prstGeom prst="rect">
              <a:avLst/>
            </a:prstGeom>
            <a:solidFill>
              <a:schemeClr val="accent1">
                <a:lumMod val="20000"/>
                <a:lumOff val="80000"/>
              </a:schemeClr>
            </a:solidFill>
            <a:ln w="12700">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b-NO" sz="800" b="1" dirty="0">
                  <a:solidFill>
                    <a:schemeClr val="tx1"/>
                  </a:solidFill>
                  <a:latin typeface="Arial Narrow" panose="020B0606020202030204" pitchFamily="34" charset="0"/>
                  <a:sym typeface="Wingdings" panose="05000000000000000000" pitchFamily="2" charset="2"/>
                </a:rPr>
                <a:t>Ved potensiell risiko  faktaark</a:t>
              </a:r>
            </a:p>
            <a:p>
              <a:pPr algn="ctr"/>
              <a:r>
                <a:rPr lang="nb-NO" sz="800" b="1" dirty="0">
                  <a:solidFill>
                    <a:schemeClr val="tx1"/>
                  </a:solidFill>
                  <a:latin typeface="Arial Narrow" panose="020B0606020202030204" pitchFamily="34" charset="0"/>
                  <a:sym typeface="Wingdings" panose="05000000000000000000" pitchFamily="2" charset="2"/>
                </a:rPr>
                <a:t>Ved godkjent risiko  varselskjema</a:t>
              </a:r>
            </a:p>
          </p:txBody>
        </p:sp>
        <p:sp>
          <p:nvSpPr>
            <p:cNvPr id="17" name="Rectangle 16"/>
            <p:cNvSpPr/>
            <p:nvPr/>
          </p:nvSpPr>
          <p:spPr>
            <a:xfrm>
              <a:off x="2287100" y="3614720"/>
              <a:ext cx="974528" cy="181166"/>
            </a:xfrm>
            <a:prstGeom prst="rect">
              <a:avLst/>
            </a:prstGeom>
            <a:solidFill>
              <a:schemeClr val="accent1">
                <a:lumMod val="20000"/>
                <a:lumOff val="80000"/>
              </a:schemeClr>
            </a:solidFill>
            <a:ln w="12700">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b-NO" sz="800" b="1" dirty="0">
                  <a:solidFill>
                    <a:schemeClr val="tx1"/>
                  </a:solidFill>
                  <a:latin typeface="Arial Narrow" panose="020B0606020202030204" pitchFamily="34" charset="0"/>
                </a:rPr>
                <a:t>Utredningsrapport</a:t>
              </a:r>
            </a:p>
          </p:txBody>
        </p:sp>
        <p:sp>
          <p:nvSpPr>
            <p:cNvPr id="18" name="Rectangle 17"/>
            <p:cNvSpPr/>
            <p:nvPr/>
          </p:nvSpPr>
          <p:spPr>
            <a:xfrm>
              <a:off x="2287100" y="3261074"/>
              <a:ext cx="974528" cy="181166"/>
            </a:xfrm>
            <a:prstGeom prst="rect">
              <a:avLst/>
            </a:prstGeom>
            <a:solidFill>
              <a:srgbClr val="FF6600"/>
            </a:solidFill>
            <a:ln w="12700">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b-NO" sz="800" b="1" dirty="0">
                  <a:solidFill>
                    <a:schemeClr val="tx1"/>
                  </a:solidFill>
                  <a:latin typeface="Arial Narrow" panose="020B0606020202030204" pitchFamily="34" charset="0"/>
                </a:rPr>
                <a:t>Utredning</a:t>
              </a:r>
            </a:p>
          </p:txBody>
        </p:sp>
        <p:sp>
          <p:nvSpPr>
            <p:cNvPr id="19" name="Rectangle 18"/>
            <p:cNvSpPr/>
            <p:nvPr/>
          </p:nvSpPr>
          <p:spPr>
            <a:xfrm>
              <a:off x="2287100" y="2444494"/>
              <a:ext cx="974528" cy="181166"/>
            </a:xfrm>
            <a:prstGeom prst="rect">
              <a:avLst/>
            </a:prstGeom>
            <a:solidFill>
              <a:srgbClr val="FF6600"/>
            </a:solidFill>
            <a:ln w="12700">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b-NO" sz="800" b="1" dirty="0">
                  <a:solidFill>
                    <a:schemeClr val="tx1"/>
                  </a:solidFill>
                  <a:latin typeface="Arial Narrow" panose="020B0606020202030204" pitchFamily="34" charset="0"/>
                </a:rPr>
                <a:t>Aktivere GAST</a:t>
              </a:r>
            </a:p>
          </p:txBody>
        </p:sp>
        <p:sp>
          <p:nvSpPr>
            <p:cNvPr id="20" name="Rectangle 19"/>
            <p:cNvSpPr/>
            <p:nvPr/>
          </p:nvSpPr>
          <p:spPr>
            <a:xfrm>
              <a:off x="2287100" y="2787774"/>
              <a:ext cx="974528" cy="315421"/>
            </a:xfrm>
            <a:prstGeom prst="rect">
              <a:avLst/>
            </a:prstGeom>
            <a:solidFill>
              <a:srgbClr val="FF6600"/>
            </a:solidFill>
            <a:ln w="12700">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b-NO" sz="800" b="1" dirty="0">
                  <a:solidFill>
                    <a:schemeClr val="tx1"/>
                  </a:solidFill>
                  <a:latin typeface="Arial Narrow" panose="020B0606020202030204" pitchFamily="34" charset="0"/>
                </a:rPr>
                <a:t>GAST-møte(r) for signalevaluering</a:t>
              </a:r>
            </a:p>
          </p:txBody>
        </p:sp>
        <p:sp>
          <p:nvSpPr>
            <p:cNvPr id="21" name="Rectangle 20"/>
            <p:cNvSpPr/>
            <p:nvPr/>
          </p:nvSpPr>
          <p:spPr>
            <a:xfrm>
              <a:off x="1138871" y="2444494"/>
              <a:ext cx="974528" cy="181166"/>
            </a:xfrm>
            <a:prstGeom prst="rect">
              <a:avLst/>
            </a:prstGeom>
            <a:solidFill>
              <a:srgbClr val="FF9933"/>
            </a:solidFill>
            <a:ln w="12700">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b-NO" sz="800" b="1" dirty="0">
                  <a:solidFill>
                    <a:schemeClr val="tx1"/>
                  </a:solidFill>
                  <a:latin typeface="Arial Narrow" panose="020B0606020202030204" pitchFamily="34" charset="0"/>
                </a:rPr>
                <a:t>GAST-informasjon</a:t>
              </a:r>
              <a:endParaRPr lang="nb-NO" sz="850" b="1" dirty="0">
                <a:solidFill>
                  <a:schemeClr val="tx1"/>
                </a:solidFill>
                <a:latin typeface="Arial Narrow" panose="020B0606020202030204" pitchFamily="34" charset="0"/>
              </a:endParaRPr>
            </a:p>
          </p:txBody>
        </p:sp>
        <p:sp>
          <p:nvSpPr>
            <p:cNvPr id="23" name="Rectangle 22"/>
            <p:cNvSpPr/>
            <p:nvPr/>
          </p:nvSpPr>
          <p:spPr>
            <a:xfrm>
              <a:off x="1314047" y="1717080"/>
              <a:ext cx="1767561" cy="181166"/>
            </a:xfrm>
            <a:prstGeom prst="rect">
              <a:avLst/>
            </a:prstGeom>
            <a:solidFill>
              <a:srgbClr val="FFFF00"/>
            </a:solidFill>
            <a:ln w="12700">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b-NO" sz="800" b="1" dirty="0">
                  <a:solidFill>
                    <a:schemeClr val="tx1"/>
                  </a:solidFill>
                  <a:latin typeface="Arial Narrow" panose="020B0606020202030204" pitchFamily="34" charset="0"/>
                </a:rPr>
                <a:t>Regional plattform for helseovervåking</a:t>
              </a:r>
            </a:p>
          </p:txBody>
        </p:sp>
        <p:sp>
          <p:nvSpPr>
            <p:cNvPr id="24" name="Rectangle 23"/>
            <p:cNvSpPr/>
            <p:nvPr/>
          </p:nvSpPr>
          <p:spPr>
            <a:xfrm>
              <a:off x="1753652" y="1353373"/>
              <a:ext cx="855712" cy="181166"/>
            </a:xfrm>
            <a:prstGeom prst="rect">
              <a:avLst/>
            </a:prstGeom>
            <a:solidFill>
              <a:srgbClr val="FFFF00"/>
            </a:solidFill>
            <a:ln w="12700">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b-NO" sz="800" b="1" dirty="0" err="1">
                  <a:solidFill>
                    <a:schemeClr val="tx1"/>
                  </a:solidFill>
                  <a:latin typeface="Arial Narrow" panose="020B0606020202030204" pitchFamily="34" charset="0"/>
                </a:rPr>
                <a:t>Avgiver</a:t>
              </a:r>
              <a:endParaRPr lang="nb-NO" sz="850" b="1" dirty="0">
                <a:solidFill>
                  <a:schemeClr val="tx1"/>
                </a:solidFill>
                <a:latin typeface="Arial Narrow" panose="020B0606020202030204" pitchFamily="34" charset="0"/>
              </a:endParaRPr>
            </a:p>
          </p:txBody>
        </p:sp>
        <p:sp>
          <p:nvSpPr>
            <p:cNvPr id="25" name="Rectangle 24"/>
            <p:cNvSpPr/>
            <p:nvPr/>
          </p:nvSpPr>
          <p:spPr>
            <a:xfrm>
              <a:off x="1069938" y="1219022"/>
              <a:ext cx="2436718" cy="2720880"/>
            </a:xfrm>
            <a:prstGeom prst="rect">
              <a:avLst/>
            </a:prstGeom>
            <a:noFill/>
            <a:ln w="12700">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GB" sz="850" b="1" dirty="0">
                <a:solidFill>
                  <a:schemeClr val="tx1"/>
                </a:solidFill>
                <a:latin typeface="Arial Narrow" panose="020B0606020202030204" pitchFamily="34" charset="0"/>
              </a:endParaRPr>
            </a:p>
          </p:txBody>
        </p:sp>
        <p:cxnSp>
          <p:nvCxnSpPr>
            <p:cNvPr id="26" name="Straight Arrow Connector 25"/>
            <p:cNvCxnSpPr/>
            <p:nvPr/>
          </p:nvCxnSpPr>
          <p:spPr>
            <a:xfrm>
              <a:off x="2176378" y="1023859"/>
              <a:ext cx="5130" cy="323164"/>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a:cxnSpLocks/>
              <a:stCxn id="24" idx="2"/>
              <a:endCxn id="23" idx="0"/>
            </p:cNvCxnSpPr>
            <p:nvPr/>
          </p:nvCxnSpPr>
          <p:spPr>
            <a:xfrm>
              <a:off x="2181508" y="1534539"/>
              <a:ext cx="16320" cy="182541"/>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33" name="Straight Arrow Connector 32"/>
            <p:cNvCxnSpPr/>
            <p:nvPr/>
          </p:nvCxnSpPr>
          <p:spPr>
            <a:xfrm>
              <a:off x="2761471" y="2245193"/>
              <a:ext cx="0" cy="182541"/>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39" name="Straight Arrow Connector 38"/>
            <p:cNvCxnSpPr/>
            <p:nvPr/>
          </p:nvCxnSpPr>
          <p:spPr>
            <a:xfrm>
              <a:off x="1609343" y="2245193"/>
              <a:ext cx="0" cy="182541"/>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22" name="Rectangle 21"/>
            <p:cNvSpPr/>
            <p:nvPr/>
          </p:nvSpPr>
          <p:spPr>
            <a:xfrm>
              <a:off x="1442870" y="2080787"/>
              <a:ext cx="1477276" cy="181166"/>
            </a:xfrm>
            <a:prstGeom prst="rect">
              <a:avLst/>
            </a:prstGeom>
            <a:solidFill>
              <a:srgbClr val="FFC000"/>
            </a:solidFill>
            <a:ln w="12700">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b-NO" sz="800" b="1" dirty="0">
                  <a:solidFill>
                    <a:schemeClr val="tx1"/>
                  </a:solidFill>
                  <a:latin typeface="Arial Narrow" panose="020B0606020202030204" pitchFamily="34" charset="0"/>
                </a:rPr>
                <a:t>CIRE</a:t>
              </a:r>
            </a:p>
          </p:txBody>
        </p:sp>
        <p:cxnSp>
          <p:nvCxnSpPr>
            <p:cNvPr id="40" name="Straight Arrow Connector 39"/>
            <p:cNvCxnSpPr>
              <a:cxnSpLocks/>
              <a:stCxn id="23" idx="2"/>
              <a:endCxn id="22" idx="0"/>
            </p:cNvCxnSpPr>
            <p:nvPr/>
          </p:nvCxnSpPr>
          <p:spPr>
            <a:xfrm flipH="1">
              <a:off x="2181508" y="1898246"/>
              <a:ext cx="16320" cy="182541"/>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44" name="Straight Arrow Connector 43"/>
            <p:cNvCxnSpPr>
              <a:stCxn id="19" idx="2"/>
              <a:endCxn id="20" idx="0"/>
            </p:cNvCxnSpPr>
            <p:nvPr/>
          </p:nvCxnSpPr>
          <p:spPr>
            <a:xfrm>
              <a:off x="2774364" y="2625660"/>
              <a:ext cx="0" cy="162114"/>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47" name="Straight Arrow Connector 46"/>
            <p:cNvCxnSpPr>
              <a:stCxn id="18" idx="2"/>
              <a:endCxn id="17" idx="0"/>
            </p:cNvCxnSpPr>
            <p:nvPr/>
          </p:nvCxnSpPr>
          <p:spPr>
            <a:xfrm>
              <a:off x="2774364" y="3442240"/>
              <a:ext cx="0" cy="172480"/>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50" name="Straight Arrow Connector 49"/>
            <p:cNvCxnSpPr>
              <a:stCxn id="20" idx="2"/>
              <a:endCxn id="18" idx="0"/>
            </p:cNvCxnSpPr>
            <p:nvPr/>
          </p:nvCxnSpPr>
          <p:spPr>
            <a:xfrm>
              <a:off x="2774364" y="3103195"/>
              <a:ext cx="0" cy="157879"/>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54" name="Elbow Connector 53"/>
            <p:cNvCxnSpPr>
              <a:stCxn id="20" idx="1"/>
              <a:endCxn id="16" idx="0"/>
            </p:cNvCxnSpPr>
            <p:nvPr/>
          </p:nvCxnSpPr>
          <p:spPr>
            <a:xfrm rot="10800000" flipV="1">
              <a:off x="1675618" y="2945484"/>
              <a:ext cx="611483" cy="165179"/>
            </a:xfrm>
            <a:prstGeom prst="bentConnector2">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1" name="Straight Connector 60"/>
            <p:cNvCxnSpPr>
              <a:stCxn id="12" idx="3"/>
            </p:cNvCxnSpPr>
            <p:nvPr/>
          </p:nvCxnSpPr>
          <p:spPr>
            <a:xfrm flipV="1">
              <a:off x="991784" y="1419623"/>
              <a:ext cx="78154" cy="2166"/>
            </a:xfrm>
            <a:prstGeom prst="line">
              <a:avLst/>
            </a:prstGeom>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flipV="1">
              <a:off x="981124" y="1801092"/>
              <a:ext cx="89592" cy="2166"/>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flipV="1">
              <a:off x="981218" y="2531678"/>
              <a:ext cx="89592" cy="2166"/>
            </a:xfrm>
            <a:prstGeom prst="line">
              <a:avLst/>
            </a:prstGeom>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19784" y="2433493"/>
              <a:ext cx="972000" cy="192167"/>
            </a:xfrm>
            <a:prstGeom prst="rect">
              <a:avLst/>
            </a:prstGeom>
            <a:solidFill>
              <a:schemeClr val="bg1"/>
            </a:solidFill>
            <a:ln w="12700">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b-NO" sz="800" b="1" dirty="0">
                  <a:solidFill>
                    <a:schemeClr val="tx1"/>
                  </a:solidFill>
                  <a:latin typeface="Arial Narrow" panose="020B0606020202030204" pitchFamily="34" charset="0"/>
                </a:rPr>
                <a:t>Signalbehandling</a:t>
              </a:r>
            </a:p>
          </p:txBody>
        </p:sp>
        <p:sp>
          <p:nvSpPr>
            <p:cNvPr id="13" name="Rectangle 12"/>
            <p:cNvSpPr/>
            <p:nvPr/>
          </p:nvSpPr>
          <p:spPr>
            <a:xfrm>
              <a:off x="19784" y="1701317"/>
              <a:ext cx="972000" cy="192167"/>
            </a:xfrm>
            <a:prstGeom prst="rect">
              <a:avLst/>
            </a:prstGeom>
            <a:solidFill>
              <a:schemeClr val="bg1"/>
            </a:solidFill>
            <a:ln w="12700">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b-NO" sz="800" b="1" dirty="0">
                  <a:solidFill>
                    <a:schemeClr val="tx1"/>
                  </a:solidFill>
                  <a:latin typeface="Arial Narrow" panose="020B0606020202030204" pitchFamily="34" charset="0"/>
                </a:rPr>
                <a:t>Mottak av signal</a:t>
              </a:r>
            </a:p>
          </p:txBody>
        </p:sp>
        <p:cxnSp>
          <p:nvCxnSpPr>
            <p:cNvPr id="68" name="Elbow Connector 67"/>
            <p:cNvCxnSpPr>
              <a:stCxn id="17" idx="3"/>
              <a:endCxn id="24" idx="3"/>
            </p:cNvCxnSpPr>
            <p:nvPr/>
          </p:nvCxnSpPr>
          <p:spPr>
            <a:xfrm flipH="1" flipV="1">
              <a:off x="2609364" y="1443956"/>
              <a:ext cx="652264" cy="2261347"/>
            </a:xfrm>
            <a:prstGeom prst="bentConnector3">
              <a:avLst>
                <a:gd name="adj1" fmla="val -20342"/>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76" name="Straight Connector 75"/>
            <p:cNvCxnSpPr/>
            <p:nvPr/>
          </p:nvCxnSpPr>
          <p:spPr>
            <a:xfrm flipV="1">
              <a:off x="3279031" y="2945484"/>
              <a:ext cx="110893"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85" name="Straight Connector 84"/>
            <p:cNvCxnSpPr/>
            <p:nvPr/>
          </p:nvCxnSpPr>
          <p:spPr>
            <a:xfrm flipV="1">
              <a:off x="3275856" y="3351137"/>
              <a:ext cx="110893"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87" name="Straight Connector 86"/>
            <p:cNvCxnSpPr>
              <a:endCxn id="15" idx="1"/>
            </p:cNvCxnSpPr>
            <p:nvPr/>
          </p:nvCxnSpPr>
          <p:spPr>
            <a:xfrm>
              <a:off x="3386749" y="2506190"/>
              <a:ext cx="218496" cy="3829"/>
            </a:xfrm>
            <a:prstGeom prst="line">
              <a:avLst/>
            </a:prstGeom>
          </p:spPr>
          <p:style>
            <a:lnRef idx="1">
              <a:schemeClr val="accent1"/>
            </a:lnRef>
            <a:fillRef idx="0">
              <a:schemeClr val="accent1"/>
            </a:fillRef>
            <a:effectRef idx="0">
              <a:schemeClr val="accent1"/>
            </a:effectRef>
            <a:fontRef idx="minor">
              <a:schemeClr val="tx1"/>
            </a:fontRef>
          </p:style>
        </p:cxnSp>
        <p:cxnSp>
          <p:nvCxnSpPr>
            <p:cNvPr id="90" name="Straight Arrow Connector 89"/>
            <p:cNvCxnSpPr/>
            <p:nvPr/>
          </p:nvCxnSpPr>
          <p:spPr>
            <a:xfrm>
              <a:off x="2176377" y="3832762"/>
              <a:ext cx="5130" cy="323164"/>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6911621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9661" t="27776" r="2902" b="17879"/>
          <a:stretch/>
        </p:blipFill>
        <p:spPr>
          <a:xfrm>
            <a:off x="7543740" y="-20538"/>
            <a:ext cx="1636772" cy="1017293"/>
          </a:xfrm>
          <a:prstGeom prst="rect">
            <a:avLst/>
          </a:prstGeom>
        </p:spPr>
      </p:pic>
      <p:sp>
        <p:nvSpPr>
          <p:cNvPr id="3" name="Content Placeholder 2"/>
          <p:cNvSpPr>
            <a:spLocks noGrp="1"/>
          </p:cNvSpPr>
          <p:nvPr>
            <p:ph sz="half" idx="1"/>
          </p:nvPr>
        </p:nvSpPr>
        <p:spPr/>
        <p:txBody>
          <a:bodyPr>
            <a:normAutofit fontScale="92500"/>
          </a:bodyPr>
          <a:lstStyle/>
          <a:p>
            <a:r>
              <a:rPr lang="nb-NO" dirty="0"/>
              <a:t>HHE-programmet identifiserer kjemiske, biologiske eller fysiske farer på arbeidsplassen.</a:t>
            </a:r>
          </a:p>
          <a:p>
            <a:r>
              <a:rPr lang="nb-NO" dirty="0"/>
              <a:t>Det drives av det amerikanske arbeidsmiljøinstituttet National </a:t>
            </a:r>
            <a:r>
              <a:rPr lang="nb-NO" dirty="0" err="1"/>
              <a:t>Institute</a:t>
            </a:r>
            <a:r>
              <a:rPr lang="nb-NO" dirty="0"/>
              <a:t> </a:t>
            </a:r>
            <a:r>
              <a:rPr lang="nb-NO" dirty="0" err="1"/>
              <a:t>of</a:t>
            </a:r>
            <a:r>
              <a:rPr lang="nb-NO" dirty="0"/>
              <a:t> </a:t>
            </a:r>
            <a:r>
              <a:rPr lang="nb-NO" dirty="0" err="1"/>
              <a:t>Occupational</a:t>
            </a:r>
            <a:r>
              <a:rPr lang="nb-NO" dirty="0"/>
              <a:t> </a:t>
            </a:r>
            <a:r>
              <a:rPr lang="nb-NO" dirty="0" err="1"/>
              <a:t>Safety</a:t>
            </a:r>
            <a:r>
              <a:rPr lang="nb-NO" dirty="0"/>
              <a:t> and Health (NIOSH).</a:t>
            </a:r>
          </a:p>
          <a:p>
            <a:r>
              <a:rPr lang="nb-NO" dirty="0"/>
              <a:t>Programmets prioritet er å </a:t>
            </a:r>
            <a:r>
              <a:rPr lang="nb-NO" dirty="0">
                <a:solidFill>
                  <a:srgbClr val="C00000"/>
                </a:solidFill>
              </a:rPr>
              <a:t>evaluere og identifisere nye og fremvoksende farer</a:t>
            </a:r>
            <a:r>
              <a:rPr lang="nb-NO" dirty="0"/>
              <a:t>.</a:t>
            </a:r>
          </a:p>
          <a:p>
            <a:endParaRPr lang="en-GB" dirty="0"/>
          </a:p>
          <a:p>
            <a:r>
              <a:rPr lang="nb-NO" dirty="0"/>
              <a:t>Programmet drives fra to steder i USA og </a:t>
            </a:r>
            <a:r>
              <a:rPr lang="nb-NO" dirty="0">
                <a:solidFill>
                  <a:srgbClr val="C00000"/>
                </a:solidFill>
              </a:rPr>
              <a:t>handler på forespørsel fra arbeidsgivere, ansatte eller </a:t>
            </a:r>
            <a:r>
              <a:rPr lang="nb-NO" dirty="0" err="1">
                <a:solidFill>
                  <a:srgbClr val="C00000"/>
                </a:solidFill>
              </a:rPr>
              <a:t>ansatterepresentanter</a:t>
            </a:r>
            <a:r>
              <a:rPr lang="nb-NO" dirty="0"/>
              <a:t>, og andre offentlige etater.</a:t>
            </a:r>
          </a:p>
          <a:p>
            <a:r>
              <a:rPr lang="nb-NO" dirty="0">
                <a:solidFill>
                  <a:srgbClr val="C00000"/>
                </a:solidFill>
              </a:rPr>
              <a:t>Tverrfaglige team undersøker tilfeller</a:t>
            </a:r>
            <a:r>
              <a:rPr lang="nb-NO" dirty="0"/>
              <a:t>; avhengig av emnet kan disse teamene inkludere yrkeshygienikere, leger og andre spesialister i arbeidsmedisin (inkludert epidemiologer, psykologer, ingeniører og statistikere).</a:t>
            </a:r>
          </a:p>
          <a:p>
            <a:endParaRPr lang="en-GB" dirty="0"/>
          </a:p>
          <a:p>
            <a:r>
              <a:rPr lang="nb-NO" dirty="0"/>
              <a:t>Svar på forespørsler: </a:t>
            </a:r>
            <a:r>
              <a:rPr lang="nb-NO" dirty="0">
                <a:solidFill>
                  <a:srgbClr val="C00000"/>
                </a:solidFill>
              </a:rPr>
              <a:t>skriftlige eller muntlige konsultasjoner</a:t>
            </a:r>
            <a:r>
              <a:rPr lang="nb-NO" dirty="0"/>
              <a:t> om tekniske forhold samt omfattende </a:t>
            </a:r>
            <a:r>
              <a:rPr lang="nb-NO" dirty="0">
                <a:solidFill>
                  <a:srgbClr val="C00000"/>
                </a:solidFill>
              </a:rPr>
              <a:t>undersøkelser på stedet</a:t>
            </a:r>
            <a:r>
              <a:rPr lang="nb-NO" dirty="0"/>
              <a:t>.</a:t>
            </a:r>
          </a:p>
          <a:p>
            <a:r>
              <a:rPr lang="nb-NO" dirty="0"/>
              <a:t>Skriftlige rapporter som inneholder anbefalinger om evalueringer deles med arbeidsgiver- og </a:t>
            </a:r>
            <a:r>
              <a:rPr lang="nb-NO" dirty="0" err="1"/>
              <a:t>ansatterepresentanter</a:t>
            </a:r>
            <a:r>
              <a:rPr lang="nb-NO" dirty="0"/>
              <a:t> på arbeidsplassen som er gjenstand for undersøkelsen.</a:t>
            </a:r>
          </a:p>
          <a:p>
            <a:endParaRPr lang="en-GB" dirty="0"/>
          </a:p>
        </p:txBody>
      </p:sp>
      <p:sp>
        <p:nvSpPr>
          <p:cNvPr id="4" name="Title 1"/>
          <p:cNvSpPr txBox="1">
            <a:spLocks/>
          </p:cNvSpPr>
          <p:nvPr/>
        </p:nvSpPr>
        <p:spPr>
          <a:xfrm>
            <a:off x="935546" y="135000"/>
            <a:ext cx="6588782" cy="420007"/>
          </a:xfrm>
          <a:prstGeom prst="rect">
            <a:avLst/>
          </a:prstGeom>
          <a:solidFill>
            <a:schemeClr val="accent4">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b-NO" sz="2400"/>
              <a:t>NIOSH Health Hazard Evaluations (HHE) (USA)</a:t>
            </a:r>
          </a:p>
        </p:txBody>
      </p:sp>
      <p:sp>
        <p:nvSpPr>
          <p:cNvPr id="7" name="Rectangle 6"/>
          <p:cNvSpPr/>
          <p:nvPr/>
        </p:nvSpPr>
        <p:spPr>
          <a:xfrm>
            <a:off x="8342714" y="915566"/>
            <a:ext cx="907621" cy="184666"/>
          </a:xfrm>
          <a:prstGeom prst="rect">
            <a:avLst/>
          </a:prstGeom>
        </p:spPr>
        <p:txBody>
          <a:bodyPr wrap="none">
            <a:spAutoFit/>
          </a:bodyPr>
          <a:lstStyle/>
          <a:p>
            <a:pPr algn="r"/>
            <a:r>
              <a:rPr lang="nb-NO" sz="600" b="1" i="1">
                <a:solidFill>
                  <a:srgbClr val="003399"/>
                </a:solidFill>
              </a:rPr>
              <a:t>Bilde: Freepik.com</a:t>
            </a:r>
          </a:p>
        </p:txBody>
      </p:sp>
    </p:spTree>
    <p:extLst>
      <p:ext uri="{BB962C8B-B14F-4D97-AF65-F5344CB8AC3E}">
        <p14:creationId xmlns:p14="http://schemas.microsoft.com/office/powerpoint/2010/main" val="41601038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935546" y="135000"/>
            <a:ext cx="6588782" cy="420007"/>
          </a:xfrm>
          <a:prstGeom prst="rect">
            <a:avLst/>
          </a:prstGeom>
          <a:solidFill>
            <a:schemeClr val="accent4">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b-NO" sz="2400"/>
              <a:t>NIOSH Health Hazard Evaluations (HHE) (USA)</a:t>
            </a:r>
          </a:p>
        </p:txBody>
      </p:sp>
      <p:pic>
        <p:nvPicPr>
          <p:cNvPr id="7" name="Pictur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849328" y="2592060"/>
            <a:ext cx="4780104" cy="1435775"/>
          </a:xfrm>
          <a:prstGeom prst="rect">
            <a:avLst/>
          </a:prstGeom>
        </p:spPr>
      </p:pic>
      <p:sp>
        <p:nvSpPr>
          <p:cNvPr id="8" name="TextBox 7"/>
          <p:cNvSpPr txBox="1"/>
          <p:nvPr/>
        </p:nvSpPr>
        <p:spPr>
          <a:xfrm>
            <a:off x="828792" y="4902844"/>
            <a:ext cx="7800639" cy="200055"/>
          </a:xfrm>
          <a:prstGeom prst="rect">
            <a:avLst/>
          </a:prstGeom>
          <a:noFill/>
        </p:spPr>
        <p:txBody>
          <a:bodyPr wrap="square" rtlCol="0">
            <a:spAutoFit/>
          </a:bodyPr>
          <a:lstStyle/>
          <a:p>
            <a:pPr algn="r"/>
            <a:r>
              <a:rPr lang="nb-NO" sz="700" b="1" i="1">
                <a:solidFill>
                  <a:srgbClr val="003399"/>
                </a:solidFill>
              </a:rPr>
              <a:t>Bildekilde: https://www.cdc.gov/spanish/niosh/hhe/images/banner.jpg</a:t>
            </a:r>
          </a:p>
        </p:txBody>
      </p:sp>
      <p:graphicFrame>
        <p:nvGraphicFramePr>
          <p:cNvPr id="2" name="Table 1"/>
          <p:cNvGraphicFramePr>
            <a:graphicFrameLocks noGrp="1"/>
          </p:cNvGraphicFramePr>
          <p:nvPr>
            <p:extLst>
              <p:ext uri="{D42A27DB-BD31-4B8C-83A1-F6EECF244321}">
                <p14:modId xmlns:p14="http://schemas.microsoft.com/office/powerpoint/2010/main" val="2003814369"/>
              </p:ext>
            </p:extLst>
          </p:nvPr>
        </p:nvGraphicFramePr>
        <p:xfrm>
          <a:off x="248833" y="771550"/>
          <a:ext cx="3171039" cy="4267665"/>
        </p:xfrm>
        <a:graphic>
          <a:graphicData uri="http://schemas.openxmlformats.org/drawingml/2006/table">
            <a:tbl>
              <a:tblPr firstRow="1" bandRow="1">
                <a:tableStyleId>{0505E3EF-67EA-436B-97B2-0124C06EBD24}</a:tableStyleId>
              </a:tblPr>
              <a:tblGrid>
                <a:gridCol w="434735">
                  <a:extLst>
                    <a:ext uri="{9D8B030D-6E8A-4147-A177-3AD203B41FA5}">
                      <a16:colId xmlns:a16="http://schemas.microsoft.com/office/drawing/2014/main" val="2517577505"/>
                    </a:ext>
                  </a:extLst>
                </a:gridCol>
                <a:gridCol w="2736304">
                  <a:extLst>
                    <a:ext uri="{9D8B030D-6E8A-4147-A177-3AD203B41FA5}">
                      <a16:colId xmlns:a16="http://schemas.microsoft.com/office/drawing/2014/main" val="3447412933"/>
                    </a:ext>
                  </a:extLst>
                </a:gridCol>
              </a:tblGrid>
              <a:tr h="308337">
                <a:tc>
                  <a:txBody>
                    <a:bodyPr/>
                    <a:lstStyle/>
                    <a:p>
                      <a:r>
                        <a:rPr lang="nb-NO" sz="900" b="1" noProof="0">
                          <a:solidFill>
                            <a:schemeClr val="dk1"/>
                          </a:solidFill>
                          <a:latin typeface="+mn-lt"/>
                          <a:ea typeface="+mn-ea"/>
                          <a:cs typeface="+mn-cs"/>
                        </a:rPr>
                        <a:t>2012</a:t>
                      </a:r>
                    </a:p>
                  </a:txBody>
                  <a:tcPr marL="36000" marR="36000" marT="36000" marB="36000"/>
                </a:tc>
                <a:tc>
                  <a:txBody>
                    <a:bodyPr/>
                    <a:lstStyle/>
                    <a:p>
                      <a:r>
                        <a:rPr lang="nb-NO" sz="800" b="0" noProof="0">
                          <a:solidFill>
                            <a:schemeClr val="dk1"/>
                          </a:solidFill>
                          <a:latin typeface="+mn-lt"/>
                          <a:ea typeface="+mn-ea"/>
                          <a:cs typeface="+mn-cs"/>
                        </a:rPr>
                        <a:t>Eksponering for farmasøytisk støv på et postordreapotek</a:t>
                      </a:r>
                    </a:p>
                  </a:txBody>
                  <a:tcPr marL="36000" marR="36000" marT="36000" marB="36000"/>
                </a:tc>
                <a:extLst>
                  <a:ext uri="{0D108BD9-81ED-4DB2-BD59-A6C34878D82A}">
                    <a16:rowId xmlns:a16="http://schemas.microsoft.com/office/drawing/2014/main" val="1134833740"/>
                  </a:ext>
                </a:extLst>
              </a:tr>
              <a:tr h="225529">
                <a:tc>
                  <a:txBody>
                    <a:bodyPr/>
                    <a:lstStyle/>
                    <a:p>
                      <a:r>
                        <a:rPr lang="nb-NO" sz="900" b="1" noProof="0">
                          <a:solidFill>
                            <a:schemeClr val="dk1"/>
                          </a:solidFill>
                          <a:latin typeface="+mn-lt"/>
                          <a:ea typeface="+mn-ea"/>
                          <a:cs typeface="+mn-cs"/>
                        </a:rPr>
                        <a:t>2012</a:t>
                      </a:r>
                    </a:p>
                  </a:txBody>
                  <a:tcPr marL="36000" marR="36000" marT="36000" marB="36000"/>
                </a:tc>
                <a:tc>
                  <a:txBody>
                    <a:bodyPr/>
                    <a:lstStyle/>
                    <a:p>
                      <a:r>
                        <a:rPr lang="nb-NO" sz="800" b="0" noProof="0">
                          <a:solidFill>
                            <a:schemeClr val="dk1"/>
                          </a:solidFill>
                          <a:latin typeface="+mn-lt"/>
                          <a:ea typeface="+mn-ea"/>
                          <a:cs typeface="+mn-cs"/>
                        </a:rPr>
                        <a:t>Ergonomisk og sikkerhetsvurdering av klima ved et bryggeri</a:t>
                      </a:r>
                    </a:p>
                  </a:txBody>
                  <a:tcPr marL="36000" marR="36000" marT="36000" marB="36000"/>
                </a:tc>
                <a:extLst>
                  <a:ext uri="{0D108BD9-81ED-4DB2-BD59-A6C34878D82A}">
                    <a16:rowId xmlns:a16="http://schemas.microsoft.com/office/drawing/2014/main" val="2948132402"/>
                  </a:ext>
                </a:extLst>
              </a:tr>
              <a:tr h="271024">
                <a:tc>
                  <a:txBody>
                    <a:bodyPr/>
                    <a:lstStyle/>
                    <a:p>
                      <a:r>
                        <a:rPr lang="nb-NO" sz="900" b="1" noProof="0">
                          <a:solidFill>
                            <a:schemeClr val="dk1"/>
                          </a:solidFill>
                          <a:latin typeface="+mn-lt"/>
                          <a:ea typeface="+mn-ea"/>
                          <a:cs typeface="+mn-cs"/>
                        </a:rPr>
                        <a:t>2012</a:t>
                      </a:r>
                    </a:p>
                  </a:txBody>
                  <a:tcPr marL="36000" marR="36000" marT="36000" marB="36000"/>
                </a:tc>
                <a:tc>
                  <a:txBody>
                    <a:bodyPr/>
                    <a:lstStyle/>
                    <a:p>
                      <a:r>
                        <a:rPr lang="nb-NO" sz="800" b="0" noProof="0">
                          <a:solidFill>
                            <a:schemeClr val="dk1"/>
                          </a:solidFill>
                          <a:latin typeface="+mn-lt"/>
                          <a:ea typeface="+mn-ea"/>
                          <a:cs typeface="+mn-cs"/>
                        </a:rPr>
                        <a:t>Legionærsykdom på et anlegg for biler og skrotmetall</a:t>
                      </a:r>
                    </a:p>
                  </a:txBody>
                  <a:tcPr marL="36000" marR="36000" marT="36000" marB="36000"/>
                </a:tc>
                <a:extLst>
                  <a:ext uri="{0D108BD9-81ED-4DB2-BD59-A6C34878D82A}">
                    <a16:rowId xmlns:a16="http://schemas.microsoft.com/office/drawing/2014/main" val="1538356424"/>
                  </a:ext>
                </a:extLst>
              </a:tr>
              <a:tr h="370840">
                <a:tc>
                  <a:txBody>
                    <a:bodyPr/>
                    <a:lstStyle/>
                    <a:p>
                      <a:r>
                        <a:rPr lang="nb-NO" sz="900" b="1" noProof="0">
                          <a:solidFill>
                            <a:schemeClr val="dk1"/>
                          </a:solidFill>
                          <a:latin typeface="+mn-lt"/>
                          <a:ea typeface="+mn-ea"/>
                          <a:cs typeface="+mn-cs"/>
                        </a:rPr>
                        <a:t>2013</a:t>
                      </a:r>
                    </a:p>
                  </a:txBody>
                  <a:tcPr marL="36000" marR="36000" marT="36000" marB="36000"/>
                </a:tc>
                <a:tc>
                  <a:txBody>
                    <a:bodyPr/>
                    <a:lstStyle/>
                    <a:p>
                      <a:r>
                        <a:rPr lang="nb-NO" sz="800" b="0" noProof="0">
                          <a:solidFill>
                            <a:schemeClr val="dk1"/>
                          </a:solidFill>
                          <a:latin typeface="+mn-lt"/>
                          <a:ea typeface="+mn-ea"/>
                          <a:cs typeface="+mn-cs"/>
                        </a:rPr>
                        <a:t>Evaluering av sensibilisering og eksponering for melstøv, krydder og andre ingredienser blant arbeidstakere i bedrifter for fjørfeoppdrett</a:t>
                      </a:r>
                    </a:p>
                  </a:txBody>
                  <a:tcPr marL="36000" marR="36000" marT="36000" marB="36000"/>
                </a:tc>
                <a:extLst>
                  <a:ext uri="{0D108BD9-81ED-4DB2-BD59-A6C34878D82A}">
                    <a16:rowId xmlns:a16="http://schemas.microsoft.com/office/drawing/2014/main" val="2768336559"/>
                  </a:ext>
                </a:extLst>
              </a:tr>
              <a:tr h="370840">
                <a:tc>
                  <a:txBody>
                    <a:bodyPr/>
                    <a:lstStyle/>
                    <a:p>
                      <a:r>
                        <a:rPr lang="nb-NO" sz="900" b="1" noProof="0">
                          <a:solidFill>
                            <a:schemeClr val="dk1"/>
                          </a:solidFill>
                          <a:latin typeface="+mn-lt"/>
                          <a:ea typeface="+mn-ea"/>
                          <a:cs typeface="+mn-cs"/>
                        </a:rPr>
                        <a:t>2013</a:t>
                      </a:r>
                    </a:p>
                  </a:txBody>
                  <a:tcPr marL="36000" marR="36000" marT="36000" marB="36000"/>
                </a:tc>
                <a:tc>
                  <a:txBody>
                    <a:bodyPr/>
                    <a:lstStyle/>
                    <a:p>
                      <a:r>
                        <a:rPr lang="nb-NO" sz="800" b="0" noProof="0">
                          <a:solidFill>
                            <a:schemeClr val="dk1"/>
                          </a:solidFill>
                          <a:latin typeface="+mn-lt"/>
                          <a:ea typeface="+mn-ea"/>
                          <a:cs typeface="+mn-cs"/>
                        </a:rPr>
                        <a:t>Evaluering av miljøkontroller ved fire hjemløssentre tilknyttet et tuberkuloseutbrudd – Florida</a:t>
                      </a:r>
                    </a:p>
                  </a:txBody>
                  <a:tcPr marL="36000" marR="36000" marT="36000" marB="36000"/>
                </a:tc>
                <a:extLst>
                  <a:ext uri="{0D108BD9-81ED-4DB2-BD59-A6C34878D82A}">
                    <a16:rowId xmlns:a16="http://schemas.microsoft.com/office/drawing/2014/main" val="841584310"/>
                  </a:ext>
                </a:extLst>
              </a:tr>
              <a:tr h="370840">
                <a:tc>
                  <a:txBody>
                    <a:bodyPr/>
                    <a:lstStyle/>
                    <a:p>
                      <a:r>
                        <a:rPr lang="nb-NO" sz="900" b="1" noProof="0">
                          <a:solidFill>
                            <a:schemeClr val="dk1"/>
                          </a:solidFill>
                          <a:latin typeface="+mn-lt"/>
                          <a:ea typeface="+mn-ea"/>
                          <a:cs typeface="+mn-cs"/>
                        </a:rPr>
                        <a:t>2014</a:t>
                      </a:r>
                    </a:p>
                  </a:txBody>
                  <a:tcPr marL="36000" marR="36000" marT="36000" marB="36000"/>
                </a:tc>
                <a:tc>
                  <a:txBody>
                    <a:bodyPr/>
                    <a:lstStyle/>
                    <a:p>
                      <a:r>
                        <a:rPr lang="nb-NO" sz="800" b="0" noProof="0">
                          <a:solidFill>
                            <a:schemeClr val="dk1"/>
                          </a:solidFill>
                          <a:latin typeface="+mn-lt"/>
                          <a:ea typeface="+mn-ea"/>
                          <a:cs typeface="+mn-cs"/>
                        </a:rPr>
                        <a:t>Evaluering av eksponering og et potensielt utslipp av hydrogensulfid ved et serviceanlegg for flymotorer – West Virginia</a:t>
                      </a:r>
                    </a:p>
                  </a:txBody>
                  <a:tcPr marL="36000" marR="36000" marT="36000" marB="36000"/>
                </a:tc>
                <a:extLst>
                  <a:ext uri="{0D108BD9-81ED-4DB2-BD59-A6C34878D82A}">
                    <a16:rowId xmlns:a16="http://schemas.microsoft.com/office/drawing/2014/main" val="1523744148"/>
                  </a:ext>
                </a:extLst>
              </a:tr>
              <a:tr h="298088">
                <a:tc>
                  <a:txBody>
                    <a:bodyPr/>
                    <a:lstStyle/>
                    <a:p>
                      <a:r>
                        <a:rPr lang="nb-NO" sz="900" b="1" noProof="0">
                          <a:solidFill>
                            <a:schemeClr val="dk1"/>
                          </a:solidFill>
                          <a:latin typeface="+mn-lt"/>
                          <a:ea typeface="+mn-ea"/>
                          <a:cs typeface="+mn-cs"/>
                        </a:rPr>
                        <a:t>2014</a:t>
                      </a:r>
                    </a:p>
                  </a:txBody>
                  <a:tcPr marL="36000" marR="36000" marT="36000" marB="36000"/>
                </a:tc>
                <a:tc>
                  <a:txBody>
                    <a:bodyPr/>
                    <a:lstStyle/>
                    <a:p>
                      <a:r>
                        <a:rPr lang="nb-NO" sz="800" b="0" noProof="0">
                          <a:solidFill>
                            <a:schemeClr val="dk1"/>
                          </a:solidFill>
                          <a:latin typeface="+mn-lt"/>
                          <a:ea typeface="+mn-ea"/>
                          <a:cs typeface="+mn-cs"/>
                        </a:rPr>
                        <a:t>Evaluering av muskel- og skjelettlidelser og personskader blant ansatte ved et foredlingsanlegg for fjærkre</a:t>
                      </a:r>
                    </a:p>
                  </a:txBody>
                  <a:tcPr marL="36000" marR="36000" marT="36000" marB="36000"/>
                </a:tc>
                <a:extLst>
                  <a:ext uri="{0D108BD9-81ED-4DB2-BD59-A6C34878D82A}">
                    <a16:rowId xmlns:a16="http://schemas.microsoft.com/office/drawing/2014/main" val="3229219508"/>
                  </a:ext>
                </a:extLst>
              </a:tr>
              <a:tr h="198272">
                <a:tc>
                  <a:txBody>
                    <a:bodyPr/>
                    <a:lstStyle/>
                    <a:p>
                      <a:r>
                        <a:rPr lang="nb-NO" sz="900" b="1" noProof="0">
                          <a:solidFill>
                            <a:schemeClr val="dk1"/>
                          </a:solidFill>
                          <a:latin typeface="+mn-lt"/>
                          <a:ea typeface="+mn-ea"/>
                          <a:cs typeface="+mn-cs"/>
                        </a:rPr>
                        <a:t>2014</a:t>
                      </a:r>
                    </a:p>
                  </a:txBody>
                  <a:tcPr marL="36000" marR="36000" marT="36000" marB="36000"/>
                </a:tc>
                <a:tc>
                  <a:txBody>
                    <a:bodyPr/>
                    <a:lstStyle/>
                    <a:p>
                      <a:r>
                        <a:rPr lang="nb-NO" sz="800" b="0" noProof="0">
                          <a:solidFill>
                            <a:schemeClr val="dk1"/>
                          </a:solidFill>
                          <a:latin typeface="+mn-lt"/>
                          <a:ea typeface="+mn-ea"/>
                          <a:cs typeface="+mn-cs"/>
                        </a:rPr>
                        <a:t>Blyeksponering ved et skytefelt og i en våpenbutikk</a:t>
                      </a:r>
                    </a:p>
                  </a:txBody>
                  <a:tcPr marL="36000" marR="36000" marT="36000" marB="36000"/>
                </a:tc>
                <a:extLst>
                  <a:ext uri="{0D108BD9-81ED-4DB2-BD59-A6C34878D82A}">
                    <a16:rowId xmlns:a16="http://schemas.microsoft.com/office/drawing/2014/main" val="1442133276"/>
                  </a:ext>
                </a:extLst>
              </a:tr>
              <a:tr h="277144">
                <a:tc>
                  <a:txBody>
                    <a:bodyPr/>
                    <a:lstStyle/>
                    <a:p>
                      <a:r>
                        <a:rPr lang="nb-NO" sz="900" b="1" noProof="0">
                          <a:solidFill>
                            <a:schemeClr val="dk1"/>
                          </a:solidFill>
                          <a:latin typeface="+mn-lt"/>
                          <a:ea typeface="+mn-ea"/>
                          <a:cs typeface="+mn-cs"/>
                        </a:rPr>
                        <a:t>2015</a:t>
                      </a:r>
                    </a:p>
                  </a:txBody>
                  <a:tcPr marL="36000" marR="36000" marT="36000" marB="36000"/>
                </a:tc>
                <a:tc>
                  <a:txBody>
                    <a:bodyPr/>
                    <a:lstStyle/>
                    <a:p>
                      <a:r>
                        <a:rPr lang="nb-NO" sz="800" b="0" noProof="0">
                          <a:solidFill>
                            <a:schemeClr val="dk1"/>
                          </a:solidFill>
                          <a:latin typeface="+mn-lt"/>
                          <a:ea typeface="+mn-ea"/>
                          <a:cs typeface="+mn-cs"/>
                        </a:rPr>
                        <a:t>Evaluering av ansattes potensielle eksponering for Mycobacterium tuberculosis ved et elefantsenter</a:t>
                      </a:r>
                    </a:p>
                  </a:txBody>
                  <a:tcPr marL="36000" marR="36000" marT="36000" marB="36000"/>
                </a:tc>
                <a:extLst>
                  <a:ext uri="{0D108BD9-81ED-4DB2-BD59-A6C34878D82A}">
                    <a16:rowId xmlns:a16="http://schemas.microsoft.com/office/drawing/2014/main" val="2324103423"/>
                  </a:ext>
                </a:extLst>
              </a:tr>
              <a:tr h="370840">
                <a:tc>
                  <a:txBody>
                    <a:bodyPr/>
                    <a:lstStyle/>
                    <a:p>
                      <a:r>
                        <a:rPr lang="nb-NO" sz="900" b="1" noProof="0">
                          <a:solidFill>
                            <a:schemeClr val="dk1"/>
                          </a:solidFill>
                          <a:latin typeface="+mn-lt"/>
                          <a:ea typeface="+mn-ea"/>
                          <a:cs typeface="+mn-cs"/>
                        </a:rPr>
                        <a:t>2015</a:t>
                      </a:r>
                    </a:p>
                  </a:txBody>
                  <a:tcPr marL="36000" marR="36000" marT="36000" marB="36000"/>
                </a:tc>
                <a:tc>
                  <a:txBody>
                    <a:bodyPr/>
                    <a:lstStyle/>
                    <a:p>
                      <a:r>
                        <a:rPr lang="nb-NO" sz="800" b="0" noProof="0">
                          <a:solidFill>
                            <a:schemeClr val="dk1"/>
                          </a:solidFill>
                          <a:latin typeface="+mn-lt"/>
                          <a:ea typeface="+mn-ea"/>
                          <a:cs typeface="+mn-cs"/>
                        </a:rPr>
                        <a:t>Evaluering av arbeidsrelatert eksponering ved renserier som bruker SolvonK4 og DF2000 (nye løsemidler)</a:t>
                      </a:r>
                    </a:p>
                  </a:txBody>
                  <a:tcPr marL="36000" marR="36000" marT="36000" marB="36000"/>
                </a:tc>
                <a:extLst>
                  <a:ext uri="{0D108BD9-81ED-4DB2-BD59-A6C34878D82A}">
                    <a16:rowId xmlns:a16="http://schemas.microsoft.com/office/drawing/2014/main" val="4246032613"/>
                  </a:ext>
                </a:extLst>
              </a:tr>
              <a:tr h="238536">
                <a:tc>
                  <a:txBody>
                    <a:bodyPr/>
                    <a:lstStyle/>
                    <a:p>
                      <a:r>
                        <a:rPr lang="nb-NO" sz="900" b="1" noProof="0">
                          <a:solidFill>
                            <a:schemeClr val="dk1"/>
                          </a:solidFill>
                          <a:latin typeface="+mn-lt"/>
                          <a:ea typeface="+mn-ea"/>
                          <a:cs typeface="+mn-cs"/>
                        </a:rPr>
                        <a:t>2015</a:t>
                      </a:r>
                    </a:p>
                  </a:txBody>
                  <a:tcPr marL="36000" marR="36000" marT="0" marB="0"/>
                </a:tc>
                <a:tc>
                  <a:txBody>
                    <a:bodyPr/>
                    <a:lstStyle/>
                    <a:p>
                      <a:r>
                        <a:rPr lang="nb-NO" sz="800" b="0" noProof="0">
                          <a:solidFill>
                            <a:schemeClr val="dk1"/>
                          </a:solidFill>
                          <a:latin typeface="+mn-lt"/>
                          <a:ea typeface="+mn-ea"/>
                          <a:cs typeface="+mn-cs"/>
                        </a:rPr>
                        <a:t>Evaluering av respirasjonshelse ved et produksjonsanlegg for syntaktisk skum</a:t>
                      </a:r>
                    </a:p>
                  </a:txBody>
                  <a:tcPr marL="36000" marR="36000" marT="0" marB="0"/>
                </a:tc>
                <a:extLst>
                  <a:ext uri="{0D108BD9-81ED-4DB2-BD59-A6C34878D82A}">
                    <a16:rowId xmlns:a16="http://schemas.microsoft.com/office/drawing/2014/main" val="501331102"/>
                  </a:ext>
                </a:extLst>
              </a:tr>
              <a:tr h="282728">
                <a:tc>
                  <a:txBody>
                    <a:bodyPr/>
                    <a:lstStyle/>
                    <a:p>
                      <a:r>
                        <a:rPr lang="nb-NO" sz="900" b="1" noProof="0">
                          <a:solidFill>
                            <a:schemeClr val="dk1"/>
                          </a:solidFill>
                          <a:latin typeface="+mn-lt"/>
                          <a:ea typeface="+mn-ea"/>
                          <a:cs typeface="+mn-cs"/>
                        </a:rPr>
                        <a:t>2015</a:t>
                      </a:r>
                    </a:p>
                  </a:txBody>
                  <a:tcPr marL="36000" marR="36000" marT="0" marB="0"/>
                </a:tc>
                <a:tc>
                  <a:txBody>
                    <a:bodyPr/>
                    <a:lstStyle/>
                    <a:p>
                      <a:r>
                        <a:rPr lang="nb-NO" sz="800" b="0" noProof="0">
                          <a:solidFill>
                            <a:schemeClr val="dk1"/>
                          </a:solidFill>
                          <a:latin typeface="+mn-lt"/>
                          <a:ea typeface="+mn-ea"/>
                          <a:cs typeface="+mn-cs"/>
                        </a:rPr>
                        <a:t>Evaluering av varmestress, varmepåkjenning og rabdomyolyse under strukturell trening for brannmenn</a:t>
                      </a:r>
                    </a:p>
                  </a:txBody>
                  <a:tcPr marL="36000" marR="36000" marT="0" marB="0"/>
                </a:tc>
                <a:extLst>
                  <a:ext uri="{0D108BD9-81ED-4DB2-BD59-A6C34878D82A}">
                    <a16:rowId xmlns:a16="http://schemas.microsoft.com/office/drawing/2014/main" val="1311108750"/>
                  </a:ext>
                </a:extLst>
              </a:tr>
              <a:tr h="144016">
                <a:tc>
                  <a:txBody>
                    <a:bodyPr/>
                    <a:lstStyle/>
                    <a:p>
                      <a:r>
                        <a:rPr lang="nb-NO" sz="900" b="1" noProof="0">
                          <a:solidFill>
                            <a:schemeClr val="dk1"/>
                          </a:solidFill>
                          <a:latin typeface="+mn-lt"/>
                          <a:ea typeface="+mn-ea"/>
                          <a:cs typeface="+mn-cs"/>
                        </a:rPr>
                        <a:t>2016</a:t>
                      </a:r>
                    </a:p>
                  </a:txBody>
                  <a:tcPr marL="36000" marR="36000" marT="0" marB="0"/>
                </a:tc>
                <a:tc>
                  <a:txBody>
                    <a:bodyPr/>
                    <a:lstStyle/>
                    <a:p>
                      <a:r>
                        <a:rPr lang="nb-NO" sz="800" b="0" noProof="0">
                          <a:solidFill>
                            <a:schemeClr val="dk1"/>
                          </a:solidFill>
                          <a:latin typeface="+mn-lt"/>
                          <a:ea typeface="+mn-ea"/>
                          <a:cs typeface="+mn-cs"/>
                        </a:rPr>
                        <a:t>Risikovurdering av helsefare for arbeidere på anlegg for elektronisk avfallsbehandling (2)</a:t>
                      </a:r>
                    </a:p>
                  </a:txBody>
                  <a:tcPr marL="36000" marR="36000" marT="0" marB="0"/>
                </a:tc>
                <a:extLst>
                  <a:ext uri="{0D108BD9-81ED-4DB2-BD59-A6C34878D82A}">
                    <a16:rowId xmlns:a16="http://schemas.microsoft.com/office/drawing/2014/main" val="1394458094"/>
                  </a:ext>
                </a:extLst>
              </a:tr>
              <a:tr h="144016">
                <a:tc>
                  <a:txBody>
                    <a:bodyPr/>
                    <a:lstStyle/>
                    <a:p>
                      <a:r>
                        <a:rPr lang="nb-NO" sz="900" b="1" noProof="0">
                          <a:solidFill>
                            <a:schemeClr val="dk1"/>
                          </a:solidFill>
                          <a:latin typeface="+mn-lt"/>
                          <a:ea typeface="+mn-ea"/>
                          <a:cs typeface="+mn-cs"/>
                        </a:rPr>
                        <a:t>2016</a:t>
                      </a:r>
                    </a:p>
                  </a:txBody>
                  <a:tcPr marL="36000" marR="36000" marT="0" marB="0"/>
                </a:tc>
                <a:tc>
                  <a:txBody>
                    <a:bodyPr/>
                    <a:lstStyle/>
                    <a:p>
                      <a:r>
                        <a:rPr lang="nb-NO" sz="800" b="0" noProof="0">
                          <a:solidFill>
                            <a:schemeClr val="dk1"/>
                          </a:solidFill>
                          <a:latin typeface="+mn-lt"/>
                          <a:ea typeface="+mn-ea"/>
                          <a:cs typeface="+mn-cs"/>
                        </a:rPr>
                        <a:t>HHE i kaffeforedling</a:t>
                      </a:r>
                    </a:p>
                  </a:txBody>
                  <a:tcPr marL="36000" marR="36000" marT="0" marB="0"/>
                </a:tc>
                <a:extLst>
                  <a:ext uri="{0D108BD9-81ED-4DB2-BD59-A6C34878D82A}">
                    <a16:rowId xmlns:a16="http://schemas.microsoft.com/office/drawing/2014/main" val="1403070697"/>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65077817"/>
              </p:ext>
            </p:extLst>
          </p:nvPr>
        </p:nvGraphicFramePr>
        <p:xfrm>
          <a:off x="3855087" y="771550"/>
          <a:ext cx="4774346" cy="1574261"/>
        </p:xfrm>
        <a:graphic>
          <a:graphicData uri="http://schemas.openxmlformats.org/drawingml/2006/table">
            <a:tbl>
              <a:tblPr firstRow="1" bandRow="1">
                <a:tableStyleId>{0505E3EF-67EA-436B-97B2-0124C06EBD24}</a:tableStyleId>
              </a:tblPr>
              <a:tblGrid>
                <a:gridCol w="1956698">
                  <a:extLst>
                    <a:ext uri="{9D8B030D-6E8A-4147-A177-3AD203B41FA5}">
                      <a16:colId xmlns:a16="http://schemas.microsoft.com/office/drawing/2014/main" val="3447412933"/>
                    </a:ext>
                  </a:extLst>
                </a:gridCol>
                <a:gridCol w="547876">
                  <a:extLst>
                    <a:ext uri="{9D8B030D-6E8A-4147-A177-3AD203B41FA5}">
                      <a16:colId xmlns:a16="http://schemas.microsoft.com/office/drawing/2014/main" val="2403035987"/>
                    </a:ext>
                  </a:extLst>
                </a:gridCol>
                <a:gridCol w="547876">
                  <a:extLst>
                    <a:ext uri="{9D8B030D-6E8A-4147-A177-3AD203B41FA5}">
                      <a16:colId xmlns:a16="http://schemas.microsoft.com/office/drawing/2014/main" val="3920440733"/>
                    </a:ext>
                  </a:extLst>
                </a:gridCol>
                <a:gridCol w="547876">
                  <a:extLst>
                    <a:ext uri="{9D8B030D-6E8A-4147-A177-3AD203B41FA5}">
                      <a16:colId xmlns:a16="http://schemas.microsoft.com/office/drawing/2014/main" val="3556956257"/>
                    </a:ext>
                  </a:extLst>
                </a:gridCol>
                <a:gridCol w="587010">
                  <a:extLst>
                    <a:ext uri="{9D8B030D-6E8A-4147-A177-3AD203B41FA5}">
                      <a16:colId xmlns:a16="http://schemas.microsoft.com/office/drawing/2014/main" val="2634487996"/>
                    </a:ext>
                  </a:extLst>
                </a:gridCol>
                <a:gridCol w="587010">
                  <a:extLst>
                    <a:ext uri="{9D8B030D-6E8A-4147-A177-3AD203B41FA5}">
                      <a16:colId xmlns:a16="http://schemas.microsoft.com/office/drawing/2014/main" val="2173557305"/>
                    </a:ext>
                  </a:extLst>
                </a:gridCol>
              </a:tblGrid>
              <a:tr h="308337">
                <a:tc>
                  <a:txBody>
                    <a:bodyPr/>
                    <a:lstStyle/>
                    <a:p>
                      <a:r>
                        <a:rPr lang="nb-NO" sz="1050" b="1" noProof="0">
                          <a:solidFill>
                            <a:schemeClr val="bg1"/>
                          </a:solidFill>
                          <a:latin typeface="+mn-lt"/>
                          <a:ea typeface="+mn-ea"/>
                          <a:cs typeface="+mn-cs"/>
                        </a:rPr>
                        <a:t>Forespørsel og</a:t>
                      </a:r>
                      <a:r>
                        <a:rPr lang="nb-NO" sz="1050" b="1" baseline="0" noProof="0">
                          <a:solidFill>
                            <a:schemeClr val="bg1"/>
                          </a:solidFill>
                          <a:latin typeface="+mn-lt"/>
                          <a:ea typeface="+mn-ea"/>
                          <a:cs typeface="+mn-cs"/>
                        </a:rPr>
                        <a:t> oppfølging</a:t>
                      </a:r>
                    </a:p>
                  </a:txBody>
                  <a:tcPr marL="36000" marR="36000" marT="36000" marB="36000">
                    <a:solidFill>
                      <a:schemeClr val="tx2"/>
                    </a:solidFill>
                  </a:tcPr>
                </a:tc>
                <a:tc>
                  <a:txBody>
                    <a:bodyPr/>
                    <a:lstStyle/>
                    <a:p>
                      <a:pPr algn="ctr"/>
                      <a:r>
                        <a:rPr lang="nb-NO" sz="1050" b="1" noProof="0">
                          <a:solidFill>
                            <a:schemeClr val="bg1"/>
                          </a:solidFill>
                          <a:latin typeface="+mn-lt"/>
                          <a:ea typeface="+mn-ea"/>
                          <a:cs typeface="+mn-cs"/>
                        </a:rPr>
                        <a:t>2012</a:t>
                      </a:r>
                    </a:p>
                  </a:txBody>
                  <a:tcPr marL="36000" marR="36000" marT="36000" marB="36000" anchor="ctr">
                    <a:solidFill>
                      <a:schemeClr val="tx2"/>
                    </a:solidFill>
                  </a:tcPr>
                </a:tc>
                <a:tc>
                  <a:txBody>
                    <a:bodyPr/>
                    <a:lstStyle/>
                    <a:p>
                      <a:pPr algn="ctr"/>
                      <a:r>
                        <a:rPr lang="nb-NO" sz="1050" b="1" noProof="0">
                          <a:solidFill>
                            <a:schemeClr val="bg1"/>
                          </a:solidFill>
                          <a:latin typeface="+mn-lt"/>
                          <a:ea typeface="+mn-ea"/>
                          <a:cs typeface="+mn-cs"/>
                        </a:rPr>
                        <a:t>2013</a:t>
                      </a:r>
                    </a:p>
                  </a:txBody>
                  <a:tcPr marL="36000" marR="36000" marT="36000" marB="36000" anchor="ctr">
                    <a:solidFill>
                      <a:schemeClr val="tx2"/>
                    </a:solidFill>
                  </a:tcPr>
                </a:tc>
                <a:tc>
                  <a:txBody>
                    <a:bodyPr/>
                    <a:lstStyle/>
                    <a:p>
                      <a:pPr algn="ctr"/>
                      <a:r>
                        <a:rPr lang="nb-NO" sz="1050" b="1" noProof="0">
                          <a:solidFill>
                            <a:schemeClr val="bg1"/>
                          </a:solidFill>
                          <a:latin typeface="+mn-lt"/>
                          <a:ea typeface="+mn-ea"/>
                          <a:cs typeface="+mn-cs"/>
                        </a:rPr>
                        <a:t>2014</a:t>
                      </a:r>
                    </a:p>
                  </a:txBody>
                  <a:tcPr marL="36000" marR="36000" marT="36000" marB="36000" anchor="ctr">
                    <a:solidFill>
                      <a:schemeClr val="tx2"/>
                    </a:solidFill>
                  </a:tcPr>
                </a:tc>
                <a:tc>
                  <a:txBody>
                    <a:bodyPr/>
                    <a:lstStyle/>
                    <a:p>
                      <a:pPr algn="ctr"/>
                      <a:r>
                        <a:rPr lang="nb-NO" sz="1050" b="1" noProof="0">
                          <a:solidFill>
                            <a:schemeClr val="bg1"/>
                          </a:solidFill>
                          <a:latin typeface="+mn-lt"/>
                          <a:ea typeface="+mn-ea"/>
                          <a:cs typeface="+mn-cs"/>
                        </a:rPr>
                        <a:t>2015</a:t>
                      </a:r>
                    </a:p>
                  </a:txBody>
                  <a:tcPr marL="36000" marR="36000" marT="36000" marB="36000" anchor="ctr">
                    <a:solidFill>
                      <a:schemeClr val="tx2"/>
                    </a:solidFill>
                  </a:tcPr>
                </a:tc>
                <a:tc>
                  <a:txBody>
                    <a:bodyPr/>
                    <a:lstStyle/>
                    <a:p>
                      <a:pPr algn="ctr"/>
                      <a:r>
                        <a:rPr lang="nb-NO" sz="1050" b="1" noProof="0">
                          <a:solidFill>
                            <a:schemeClr val="bg1"/>
                          </a:solidFill>
                          <a:latin typeface="+mn-lt"/>
                          <a:ea typeface="+mn-ea"/>
                          <a:cs typeface="+mn-cs"/>
                        </a:rPr>
                        <a:t>2016</a:t>
                      </a:r>
                    </a:p>
                  </a:txBody>
                  <a:tcPr marL="36000" marR="36000" marT="36000" marB="36000" anchor="ctr">
                    <a:solidFill>
                      <a:schemeClr val="tx2"/>
                    </a:solidFill>
                  </a:tcPr>
                </a:tc>
                <a:extLst>
                  <a:ext uri="{0D108BD9-81ED-4DB2-BD59-A6C34878D82A}">
                    <a16:rowId xmlns:a16="http://schemas.microsoft.com/office/drawing/2014/main" val="1134833740"/>
                  </a:ext>
                </a:extLst>
              </a:tr>
              <a:tr h="225529">
                <a:tc>
                  <a:txBody>
                    <a:bodyPr/>
                    <a:lstStyle/>
                    <a:p>
                      <a:r>
                        <a:rPr lang="nb-NO" sz="1050" b="1" noProof="0">
                          <a:solidFill>
                            <a:schemeClr val="bg1"/>
                          </a:solidFill>
                          <a:latin typeface="+mn-lt"/>
                          <a:ea typeface="+mn-ea"/>
                          <a:cs typeface="+mn-cs"/>
                        </a:rPr>
                        <a:t>Ny forespørsel</a:t>
                      </a:r>
                    </a:p>
                  </a:txBody>
                  <a:tcPr marL="36000" marR="36000" marT="36000" marB="36000">
                    <a:solidFill>
                      <a:schemeClr val="tx2"/>
                    </a:solidFill>
                  </a:tcPr>
                </a:tc>
                <a:tc>
                  <a:txBody>
                    <a:bodyPr/>
                    <a:lstStyle/>
                    <a:p>
                      <a:pPr algn="ctr"/>
                      <a:r>
                        <a:rPr lang="nb-NO" sz="1050" b="1" noProof="0">
                          <a:solidFill>
                            <a:schemeClr val="tx2"/>
                          </a:solidFill>
                          <a:latin typeface="+mn-lt"/>
                          <a:ea typeface="+mn-ea"/>
                          <a:cs typeface="+mn-cs"/>
                        </a:rPr>
                        <a:t>269</a:t>
                      </a:r>
                    </a:p>
                  </a:txBody>
                  <a:tcPr marL="36000" marR="36000" marT="36000" marB="36000" anchor="ctr"/>
                </a:tc>
                <a:tc>
                  <a:txBody>
                    <a:bodyPr/>
                    <a:lstStyle/>
                    <a:p>
                      <a:pPr algn="ctr"/>
                      <a:r>
                        <a:rPr lang="nb-NO" sz="1050" b="1" noProof="0">
                          <a:solidFill>
                            <a:schemeClr val="tx2"/>
                          </a:solidFill>
                          <a:latin typeface="+mn-lt"/>
                          <a:ea typeface="+mn-ea"/>
                          <a:cs typeface="+mn-cs"/>
                        </a:rPr>
                        <a:t>230</a:t>
                      </a:r>
                    </a:p>
                  </a:txBody>
                  <a:tcPr marL="36000" marR="36000" marT="36000" marB="36000" anchor="ctr"/>
                </a:tc>
                <a:tc>
                  <a:txBody>
                    <a:bodyPr/>
                    <a:lstStyle/>
                    <a:p>
                      <a:pPr algn="ctr"/>
                      <a:r>
                        <a:rPr lang="nb-NO" sz="1050" b="1" noProof="0">
                          <a:solidFill>
                            <a:schemeClr val="tx2"/>
                          </a:solidFill>
                          <a:latin typeface="+mn-lt"/>
                          <a:ea typeface="+mn-ea"/>
                          <a:cs typeface="+mn-cs"/>
                        </a:rPr>
                        <a:t>209</a:t>
                      </a:r>
                    </a:p>
                  </a:txBody>
                  <a:tcPr marL="36000" marR="36000" marT="36000" marB="36000" anchor="ctr"/>
                </a:tc>
                <a:tc>
                  <a:txBody>
                    <a:bodyPr/>
                    <a:lstStyle/>
                    <a:p>
                      <a:pPr algn="ctr"/>
                      <a:r>
                        <a:rPr lang="nb-NO" sz="1050" b="1" noProof="0">
                          <a:solidFill>
                            <a:schemeClr val="tx2"/>
                          </a:solidFill>
                          <a:latin typeface="+mn-lt"/>
                          <a:ea typeface="+mn-ea"/>
                          <a:cs typeface="+mn-cs"/>
                        </a:rPr>
                        <a:t>185</a:t>
                      </a:r>
                    </a:p>
                  </a:txBody>
                  <a:tcPr marL="36000" marR="36000" marT="36000" marB="36000" anchor="ctr"/>
                </a:tc>
                <a:tc>
                  <a:txBody>
                    <a:bodyPr/>
                    <a:lstStyle/>
                    <a:p>
                      <a:pPr algn="ctr"/>
                      <a:r>
                        <a:rPr lang="nb-NO" sz="1050" b="1" noProof="0">
                          <a:solidFill>
                            <a:schemeClr val="tx2"/>
                          </a:solidFill>
                          <a:latin typeface="+mn-lt"/>
                          <a:ea typeface="+mn-ea"/>
                          <a:cs typeface="+mn-cs"/>
                        </a:rPr>
                        <a:t>259</a:t>
                      </a:r>
                    </a:p>
                  </a:txBody>
                  <a:tcPr marL="36000" marR="36000" marT="36000" marB="36000" anchor="ctr"/>
                </a:tc>
                <a:extLst>
                  <a:ext uri="{0D108BD9-81ED-4DB2-BD59-A6C34878D82A}">
                    <a16:rowId xmlns:a16="http://schemas.microsoft.com/office/drawing/2014/main" val="2948132402"/>
                  </a:ext>
                </a:extLst>
              </a:tr>
              <a:tr h="271024">
                <a:tc>
                  <a:txBody>
                    <a:bodyPr/>
                    <a:lstStyle/>
                    <a:p>
                      <a:r>
                        <a:rPr lang="nb-NO" sz="1050" b="1" noProof="0">
                          <a:solidFill>
                            <a:schemeClr val="bg1"/>
                          </a:solidFill>
                          <a:latin typeface="+mn-lt"/>
                          <a:ea typeface="+mn-ea"/>
                          <a:cs typeface="+mn-cs"/>
                        </a:rPr>
                        <a:t>Tekniske konsultasjoner</a:t>
                      </a:r>
                    </a:p>
                  </a:txBody>
                  <a:tcPr marL="36000" marR="36000" marT="36000" marB="36000">
                    <a:solidFill>
                      <a:schemeClr val="tx2"/>
                    </a:solidFill>
                  </a:tcPr>
                </a:tc>
                <a:tc>
                  <a:txBody>
                    <a:bodyPr/>
                    <a:lstStyle/>
                    <a:p>
                      <a:pPr algn="ctr"/>
                      <a:r>
                        <a:rPr lang="nb-NO" sz="1050" b="1" noProof="0">
                          <a:solidFill>
                            <a:schemeClr val="tx2"/>
                          </a:solidFill>
                          <a:latin typeface="+mn-lt"/>
                          <a:ea typeface="+mn-ea"/>
                          <a:cs typeface="+mn-cs"/>
                        </a:rPr>
                        <a:t>118</a:t>
                      </a:r>
                    </a:p>
                  </a:txBody>
                  <a:tcPr marL="36000" marR="36000" marT="36000" marB="36000" anchor="ctr"/>
                </a:tc>
                <a:tc>
                  <a:txBody>
                    <a:bodyPr/>
                    <a:lstStyle/>
                    <a:p>
                      <a:pPr algn="ctr"/>
                      <a:r>
                        <a:rPr lang="nb-NO" sz="1050" b="1" noProof="0">
                          <a:solidFill>
                            <a:schemeClr val="tx2"/>
                          </a:solidFill>
                          <a:latin typeface="+mn-lt"/>
                          <a:ea typeface="+mn-ea"/>
                          <a:cs typeface="+mn-cs"/>
                        </a:rPr>
                        <a:t>126</a:t>
                      </a:r>
                    </a:p>
                  </a:txBody>
                  <a:tcPr marL="36000" marR="36000" marT="36000" marB="36000" anchor="ctr"/>
                </a:tc>
                <a:tc>
                  <a:txBody>
                    <a:bodyPr/>
                    <a:lstStyle/>
                    <a:p>
                      <a:pPr algn="ctr"/>
                      <a:r>
                        <a:rPr lang="nb-NO" sz="1050" b="1" noProof="0">
                          <a:solidFill>
                            <a:schemeClr val="tx2"/>
                          </a:solidFill>
                          <a:latin typeface="+mn-lt"/>
                          <a:ea typeface="+mn-ea"/>
                          <a:cs typeface="+mn-cs"/>
                        </a:rPr>
                        <a:t>118</a:t>
                      </a:r>
                    </a:p>
                  </a:txBody>
                  <a:tcPr marL="36000" marR="36000" marT="36000" marB="36000" anchor="ctr"/>
                </a:tc>
                <a:tc>
                  <a:txBody>
                    <a:bodyPr/>
                    <a:lstStyle/>
                    <a:p>
                      <a:pPr algn="ctr"/>
                      <a:r>
                        <a:rPr lang="nb-NO" sz="1050" b="1" noProof="0">
                          <a:solidFill>
                            <a:schemeClr val="tx2"/>
                          </a:solidFill>
                          <a:latin typeface="+mn-lt"/>
                          <a:ea typeface="+mn-ea"/>
                          <a:cs typeface="+mn-cs"/>
                        </a:rPr>
                        <a:t>124</a:t>
                      </a:r>
                    </a:p>
                  </a:txBody>
                  <a:tcPr marL="36000" marR="36000" marT="36000" marB="36000" anchor="ctr"/>
                </a:tc>
                <a:tc>
                  <a:txBody>
                    <a:bodyPr/>
                    <a:lstStyle/>
                    <a:p>
                      <a:pPr algn="ctr"/>
                      <a:r>
                        <a:rPr lang="nb-NO" sz="1050" b="1" noProof="0">
                          <a:solidFill>
                            <a:schemeClr val="tx2"/>
                          </a:solidFill>
                          <a:latin typeface="+mn-lt"/>
                          <a:ea typeface="+mn-ea"/>
                          <a:cs typeface="+mn-cs"/>
                        </a:rPr>
                        <a:t>184</a:t>
                      </a:r>
                    </a:p>
                  </a:txBody>
                  <a:tcPr marL="36000" marR="36000" marT="36000" marB="36000" anchor="ctr"/>
                </a:tc>
                <a:extLst>
                  <a:ext uri="{0D108BD9-81ED-4DB2-BD59-A6C34878D82A}">
                    <a16:rowId xmlns:a16="http://schemas.microsoft.com/office/drawing/2014/main" val="1538356424"/>
                  </a:ext>
                </a:extLst>
              </a:tr>
              <a:tr h="370840">
                <a:tc>
                  <a:txBody>
                    <a:bodyPr/>
                    <a:lstStyle/>
                    <a:p>
                      <a:r>
                        <a:rPr lang="nb-NO" sz="1050" b="1" noProof="0">
                          <a:solidFill>
                            <a:schemeClr val="bg1"/>
                          </a:solidFill>
                          <a:latin typeface="+mn-lt"/>
                          <a:ea typeface="+mn-ea"/>
                          <a:cs typeface="+mn-cs"/>
                        </a:rPr>
                        <a:t>Feltundersøkelser</a:t>
                      </a:r>
                    </a:p>
                  </a:txBody>
                  <a:tcPr marL="36000" marR="36000" marT="36000" marB="36000">
                    <a:solidFill>
                      <a:schemeClr val="tx2"/>
                    </a:solidFill>
                  </a:tcPr>
                </a:tc>
                <a:tc>
                  <a:txBody>
                    <a:bodyPr/>
                    <a:lstStyle/>
                    <a:p>
                      <a:pPr algn="ctr"/>
                      <a:r>
                        <a:rPr lang="nb-NO" sz="1050" b="1" noProof="0">
                          <a:solidFill>
                            <a:schemeClr val="tx2"/>
                          </a:solidFill>
                          <a:latin typeface="+mn-lt"/>
                          <a:ea typeface="+mn-ea"/>
                          <a:cs typeface="+mn-cs"/>
                        </a:rPr>
                        <a:t>53</a:t>
                      </a:r>
                    </a:p>
                  </a:txBody>
                  <a:tcPr marL="36000" marR="36000" marT="36000" marB="36000" anchor="ctr"/>
                </a:tc>
                <a:tc>
                  <a:txBody>
                    <a:bodyPr/>
                    <a:lstStyle/>
                    <a:p>
                      <a:pPr algn="ctr"/>
                      <a:r>
                        <a:rPr lang="nb-NO" sz="1050" b="1" noProof="0">
                          <a:solidFill>
                            <a:schemeClr val="tx2"/>
                          </a:solidFill>
                          <a:latin typeface="+mn-lt"/>
                          <a:ea typeface="+mn-ea"/>
                          <a:cs typeface="+mn-cs"/>
                        </a:rPr>
                        <a:t>34</a:t>
                      </a:r>
                    </a:p>
                  </a:txBody>
                  <a:tcPr marL="36000" marR="36000" marT="36000" marB="36000" anchor="ctr"/>
                </a:tc>
                <a:tc>
                  <a:txBody>
                    <a:bodyPr/>
                    <a:lstStyle/>
                    <a:p>
                      <a:pPr algn="ctr"/>
                      <a:r>
                        <a:rPr lang="nb-NO" sz="1050" b="1" noProof="0">
                          <a:solidFill>
                            <a:schemeClr val="tx2"/>
                          </a:solidFill>
                          <a:latin typeface="+mn-lt"/>
                          <a:ea typeface="+mn-ea"/>
                          <a:cs typeface="+mn-cs"/>
                        </a:rPr>
                        <a:t>33</a:t>
                      </a:r>
                    </a:p>
                  </a:txBody>
                  <a:tcPr marL="36000" marR="36000" marT="36000" marB="36000" anchor="ctr"/>
                </a:tc>
                <a:tc>
                  <a:txBody>
                    <a:bodyPr/>
                    <a:lstStyle/>
                    <a:p>
                      <a:pPr algn="ctr"/>
                      <a:r>
                        <a:rPr lang="nb-NO" sz="1050" b="1" noProof="0">
                          <a:solidFill>
                            <a:schemeClr val="tx2"/>
                          </a:solidFill>
                          <a:latin typeface="+mn-lt"/>
                          <a:ea typeface="+mn-ea"/>
                          <a:cs typeface="+mn-cs"/>
                        </a:rPr>
                        <a:t>39</a:t>
                      </a:r>
                    </a:p>
                  </a:txBody>
                  <a:tcPr marL="36000" marR="36000" marT="36000" marB="36000" anchor="ctr"/>
                </a:tc>
                <a:tc>
                  <a:txBody>
                    <a:bodyPr/>
                    <a:lstStyle/>
                    <a:p>
                      <a:pPr algn="ctr"/>
                      <a:r>
                        <a:rPr lang="nb-NO" sz="1050" b="1" noProof="0">
                          <a:solidFill>
                            <a:schemeClr val="tx2"/>
                          </a:solidFill>
                          <a:latin typeface="+mn-lt"/>
                          <a:ea typeface="+mn-ea"/>
                          <a:cs typeface="+mn-cs"/>
                        </a:rPr>
                        <a:t>41</a:t>
                      </a:r>
                    </a:p>
                  </a:txBody>
                  <a:tcPr marL="36000" marR="36000" marT="36000" marB="36000" anchor="ctr"/>
                </a:tc>
                <a:extLst>
                  <a:ext uri="{0D108BD9-81ED-4DB2-BD59-A6C34878D82A}">
                    <a16:rowId xmlns:a16="http://schemas.microsoft.com/office/drawing/2014/main" val="2768336559"/>
                  </a:ext>
                </a:extLst>
              </a:tr>
              <a:tr h="370840">
                <a:tc>
                  <a:txBody>
                    <a:bodyPr/>
                    <a:lstStyle/>
                    <a:p>
                      <a:r>
                        <a:rPr lang="nb-NO" sz="1050" b="1" noProof="0">
                          <a:solidFill>
                            <a:schemeClr val="bg1"/>
                          </a:solidFill>
                          <a:latin typeface="+mn-lt"/>
                          <a:ea typeface="+mn-ea"/>
                          <a:cs typeface="+mn-cs"/>
                        </a:rPr>
                        <a:t>Publiseringer og presentasjoner</a:t>
                      </a:r>
                    </a:p>
                  </a:txBody>
                  <a:tcPr marL="36000" marR="36000" marT="36000" marB="36000">
                    <a:solidFill>
                      <a:schemeClr val="tx2"/>
                    </a:solidFill>
                  </a:tcPr>
                </a:tc>
                <a:tc>
                  <a:txBody>
                    <a:bodyPr/>
                    <a:lstStyle/>
                    <a:p>
                      <a:pPr algn="ctr"/>
                      <a:r>
                        <a:rPr lang="nb-NO" sz="1050" b="1" noProof="0">
                          <a:solidFill>
                            <a:schemeClr val="tx2"/>
                          </a:solidFill>
                          <a:latin typeface="+mn-lt"/>
                          <a:ea typeface="+mn-ea"/>
                          <a:cs typeface="+mn-cs"/>
                        </a:rPr>
                        <a:t>36</a:t>
                      </a:r>
                    </a:p>
                  </a:txBody>
                  <a:tcPr marL="36000" marR="36000" marT="36000" marB="36000" anchor="ctr"/>
                </a:tc>
                <a:tc>
                  <a:txBody>
                    <a:bodyPr/>
                    <a:lstStyle/>
                    <a:p>
                      <a:pPr algn="ctr"/>
                      <a:r>
                        <a:rPr lang="nb-NO" sz="1050" b="1" noProof="0">
                          <a:solidFill>
                            <a:schemeClr val="tx2"/>
                          </a:solidFill>
                          <a:latin typeface="+mn-lt"/>
                          <a:ea typeface="+mn-ea"/>
                          <a:cs typeface="+mn-cs"/>
                        </a:rPr>
                        <a:t>51</a:t>
                      </a:r>
                    </a:p>
                  </a:txBody>
                  <a:tcPr marL="36000" marR="36000" marT="36000" marB="36000" anchor="ctr"/>
                </a:tc>
                <a:tc>
                  <a:txBody>
                    <a:bodyPr/>
                    <a:lstStyle/>
                    <a:p>
                      <a:pPr algn="ctr"/>
                      <a:r>
                        <a:rPr lang="nb-NO" sz="1050" b="1" noProof="0">
                          <a:solidFill>
                            <a:schemeClr val="tx2"/>
                          </a:solidFill>
                          <a:latin typeface="+mn-lt"/>
                          <a:ea typeface="+mn-ea"/>
                          <a:cs typeface="+mn-cs"/>
                        </a:rPr>
                        <a:t>73</a:t>
                      </a:r>
                    </a:p>
                  </a:txBody>
                  <a:tcPr marL="36000" marR="36000" marT="36000" marB="36000" anchor="ctr"/>
                </a:tc>
                <a:tc>
                  <a:txBody>
                    <a:bodyPr/>
                    <a:lstStyle/>
                    <a:p>
                      <a:pPr algn="ctr"/>
                      <a:r>
                        <a:rPr lang="nb-NO" sz="1050" b="1" noProof="0">
                          <a:solidFill>
                            <a:schemeClr val="tx2"/>
                          </a:solidFill>
                          <a:latin typeface="+mn-lt"/>
                          <a:ea typeface="+mn-ea"/>
                          <a:cs typeface="+mn-cs"/>
                        </a:rPr>
                        <a:t>102</a:t>
                      </a:r>
                    </a:p>
                  </a:txBody>
                  <a:tcPr marL="36000" marR="36000" marT="36000" marB="36000" anchor="ctr"/>
                </a:tc>
                <a:tc>
                  <a:txBody>
                    <a:bodyPr/>
                    <a:lstStyle/>
                    <a:p>
                      <a:pPr algn="ctr"/>
                      <a:r>
                        <a:rPr lang="nb-NO" sz="1050" b="1" noProof="0">
                          <a:solidFill>
                            <a:schemeClr val="tx2"/>
                          </a:solidFill>
                          <a:latin typeface="+mn-lt"/>
                          <a:ea typeface="+mn-ea"/>
                          <a:cs typeface="+mn-cs"/>
                        </a:rPr>
                        <a:t>47</a:t>
                      </a:r>
                    </a:p>
                  </a:txBody>
                  <a:tcPr marL="36000" marR="36000" marT="36000" marB="36000" anchor="ctr"/>
                </a:tc>
                <a:extLst>
                  <a:ext uri="{0D108BD9-81ED-4DB2-BD59-A6C34878D82A}">
                    <a16:rowId xmlns:a16="http://schemas.microsoft.com/office/drawing/2014/main" val="841584310"/>
                  </a:ext>
                </a:extLst>
              </a:tr>
            </a:tbl>
          </a:graphicData>
        </a:graphic>
      </p:graphicFrame>
    </p:spTree>
    <p:extLst>
      <p:ext uri="{BB962C8B-B14F-4D97-AF65-F5344CB8AC3E}">
        <p14:creationId xmlns:p14="http://schemas.microsoft.com/office/powerpoint/2010/main" val="11450565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1520" y="821258"/>
            <a:ext cx="6912768" cy="3910732"/>
          </a:xfrm>
        </p:spPr>
        <p:txBody>
          <a:bodyPr>
            <a:normAutofit/>
          </a:bodyPr>
          <a:lstStyle/>
          <a:p>
            <a:r>
              <a:rPr lang="nb-NO" dirty="0"/>
              <a:t>SIGNAAL er et </a:t>
            </a:r>
            <a:r>
              <a:rPr lang="nb-NO" dirty="0">
                <a:solidFill>
                  <a:srgbClr val="C00000"/>
                </a:solidFill>
              </a:rPr>
              <a:t>nettbasert overvåkingssystem som ikke er basert på kompensasjon, </a:t>
            </a:r>
            <a:r>
              <a:rPr lang="nb-NO" dirty="0"/>
              <a:t>som har vært på plass siden juli 2013.</a:t>
            </a:r>
          </a:p>
          <a:p>
            <a:r>
              <a:rPr lang="nb-NO" dirty="0"/>
              <a:t>Det er resultat av samarbeidet mellom det nederlandske senteret for yrkessykdommer (</a:t>
            </a:r>
            <a:r>
              <a:rPr lang="nb-NO" dirty="0" err="1"/>
              <a:t>NCvB</a:t>
            </a:r>
            <a:r>
              <a:rPr lang="nb-NO" dirty="0"/>
              <a:t>), senteret for arbeidsmiljø and helse i KU Leuven (Belgia) og Group IDEWE (en ekstern belgisk tjeneste for forebygging og beskyttelse på jobben). </a:t>
            </a:r>
          </a:p>
          <a:p>
            <a:r>
              <a:rPr lang="nb-NO" dirty="0">
                <a:solidFill>
                  <a:srgbClr val="C00000"/>
                </a:solidFill>
              </a:rPr>
              <a:t>Hovedmålet er å oppdage nye HMS-risikoer og nye yrkessykdommer.</a:t>
            </a:r>
            <a:r>
              <a:rPr lang="nb-NO" dirty="0"/>
              <a:t/>
            </a:r>
            <a:br>
              <a:rPr lang="nb-NO" dirty="0"/>
            </a:br>
            <a:endParaRPr lang="nb-NO" dirty="0"/>
          </a:p>
          <a:p>
            <a:r>
              <a:rPr lang="nb-NO" dirty="0"/>
              <a:t>Leger rapporterer hovedsakelig sykdommer som de mistenker at er forårsaket av yrket til en arbeidstaker.</a:t>
            </a:r>
          </a:p>
          <a:p>
            <a:r>
              <a:rPr lang="nb-NO" dirty="0"/>
              <a:t>Fordeler: </a:t>
            </a:r>
            <a:r>
              <a:rPr lang="nb-NO" dirty="0">
                <a:solidFill>
                  <a:srgbClr val="C00000"/>
                </a:solidFill>
              </a:rPr>
              <a:t>hvert rapporterte tilfelle blir evaluert på en strukturert måte </a:t>
            </a:r>
            <a:r>
              <a:rPr lang="nb-NO" dirty="0"/>
              <a:t>av minst to uavhengige eksperter innen arbeidsmiljø og helse som vurderer om tilfellet kan være en arbeidsrelatert sykdom og om det er en ny arbeidsrelatert sykdom. </a:t>
            </a:r>
          </a:p>
          <a:p>
            <a:r>
              <a:rPr lang="nb-NO" dirty="0"/>
              <a:t>Etter vurderingen, mottar den rapporterende legen en </a:t>
            </a:r>
            <a:r>
              <a:rPr lang="nb-NO" dirty="0">
                <a:solidFill>
                  <a:srgbClr val="C00000"/>
                </a:solidFill>
              </a:rPr>
              <a:t>utvidet rapport</a:t>
            </a:r>
            <a:r>
              <a:rPr lang="nb-NO" dirty="0"/>
              <a:t> som inneholder støttende litterær forskning, relevansen i henhold til den aktuelle jobben og forslag til de neste trinnene i handlingsforløpet.</a:t>
            </a:r>
          </a:p>
          <a:p>
            <a:endParaRPr lang="nl-BE" dirty="0"/>
          </a:p>
        </p:txBody>
      </p:sp>
      <p:sp>
        <p:nvSpPr>
          <p:cNvPr id="4" name="Title 1"/>
          <p:cNvSpPr txBox="1">
            <a:spLocks/>
          </p:cNvSpPr>
          <p:nvPr/>
        </p:nvSpPr>
        <p:spPr>
          <a:xfrm>
            <a:off x="1295586" y="135000"/>
            <a:ext cx="5868702" cy="420007"/>
          </a:xfrm>
          <a:prstGeom prst="rect">
            <a:avLst/>
          </a:prstGeom>
          <a:solidFill>
            <a:schemeClr val="accent4">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b-NO" sz="2400"/>
              <a:t>SIGNAAL (Belgia og Nederland)</a:t>
            </a:r>
          </a:p>
        </p:txBody>
      </p:sp>
      <p:grpSp>
        <p:nvGrpSpPr>
          <p:cNvPr id="10" name="Group 9"/>
          <p:cNvGrpSpPr/>
          <p:nvPr/>
        </p:nvGrpSpPr>
        <p:grpSpPr>
          <a:xfrm>
            <a:off x="7156708" y="525920"/>
            <a:ext cx="2239828" cy="3846030"/>
            <a:chOff x="6733802" y="489798"/>
            <a:chExt cx="2239828" cy="3846030"/>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33802" y="489798"/>
              <a:ext cx="1905088" cy="1563638"/>
            </a:xfrm>
            <a:prstGeom prst="rect">
              <a:avLst/>
            </a:prstGeom>
          </p:spPr>
        </p:pic>
        <p:sp>
          <p:nvSpPr>
            <p:cNvPr id="12" name="TextBox 11"/>
            <p:cNvSpPr txBox="1"/>
            <p:nvPr/>
          </p:nvSpPr>
          <p:spPr>
            <a:xfrm>
              <a:off x="7686346" y="4151162"/>
              <a:ext cx="1287284" cy="184666"/>
            </a:xfrm>
            <a:prstGeom prst="rect">
              <a:avLst/>
            </a:prstGeom>
            <a:noFill/>
          </p:spPr>
          <p:txBody>
            <a:bodyPr wrap="square" rtlCol="0">
              <a:spAutoFit/>
            </a:bodyPr>
            <a:lstStyle/>
            <a:p>
              <a:pPr algn="ctr"/>
              <a:r>
                <a:rPr lang="nb-NO" sz="600" b="1" i="1">
                  <a:solidFill>
                    <a:srgbClr val="003399"/>
                  </a:solidFill>
                </a:rPr>
                <a:t>Bilder: Freepik.com</a:t>
              </a:r>
            </a:p>
          </p:txBody>
        </p:sp>
      </p:gr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77422" y="2448935"/>
            <a:ext cx="1803572" cy="1419622"/>
          </a:xfrm>
          <a:prstGeom prst="rect">
            <a:avLst/>
          </a:prstGeom>
        </p:spPr>
      </p:pic>
    </p:spTree>
    <p:extLst>
      <p:ext uri="{BB962C8B-B14F-4D97-AF65-F5344CB8AC3E}">
        <p14:creationId xmlns:p14="http://schemas.microsoft.com/office/powerpoint/2010/main" val="4000542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295586" y="135000"/>
            <a:ext cx="5868702" cy="420007"/>
          </a:xfrm>
          <a:prstGeom prst="rect">
            <a:avLst/>
          </a:prstGeom>
          <a:solidFill>
            <a:schemeClr val="accent4">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b-NO" sz="2400"/>
              <a:t>SIGNAAL (Belgia og Nederland)</a:t>
            </a:r>
          </a:p>
        </p:txBody>
      </p:sp>
      <p:graphicFrame>
        <p:nvGraphicFramePr>
          <p:cNvPr id="5" name="Content Placeholder 4"/>
          <p:cNvGraphicFramePr>
            <a:graphicFrameLocks/>
          </p:cNvGraphicFramePr>
          <p:nvPr>
            <p:extLst>
              <p:ext uri="{D42A27DB-BD31-4B8C-83A1-F6EECF244321}">
                <p14:modId xmlns:p14="http://schemas.microsoft.com/office/powerpoint/2010/main" val="3057537191"/>
              </p:ext>
            </p:extLst>
          </p:nvPr>
        </p:nvGraphicFramePr>
        <p:xfrm>
          <a:off x="683568" y="843558"/>
          <a:ext cx="7560840" cy="3672410"/>
        </p:xfrm>
        <a:graphic>
          <a:graphicData uri="http://schemas.openxmlformats.org/drawingml/2006/table">
            <a:tbl>
              <a:tblPr firstRow="1" bandRow="1">
                <a:tableStyleId>{5C22544A-7EE6-4342-B048-85BDC9FD1C3A}</a:tableStyleId>
              </a:tblPr>
              <a:tblGrid>
                <a:gridCol w="3400969">
                  <a:extLst>
                    <a:ext uri="{9D8B030D-6E8A-4147-A177-3AD203B41FA5}">
                      <a16:colId xmlns:a16="http://schemas.microsoft.com/office/drawing/2014/main" val="511374905"/>
                    </a:ext>
                  </a:extLst>
                </a:gridCol>
                <a:gridCol w="804099">
                  <a:extLst>
                    <a:ext uri="{9D8B030D-6E8A-4147-A177-3AD203B41FA5}">
                      <a16:colId xmlns:a16="http://schemas.microsoft.com/office/drawing/2014/main" val="1810445313"/>
                    </a:ext>
                  </a:extLst>
                </a:gridCol>
                <a:gridCol w="1147181">
                  <a:extLst>
                    <a:ext uri="{9D8B030D-6E8A-4147-A177-3AD203B41FA5}">
                      <a16:colId xmlns:a16="http://schemas.microsoft.com/office/drawing/2014/main" val="2606686126"/>
                    </a:ext>
                  </a:extLst>
                </a:gridCol>
                <a:gridCol w="2208591">
                  <a:extLst>
                    <a:ext uri="{9D8B030D-6E8A-4147-A177-3AD203B41FA5}">
                      <a16:colId xmlns:a16="http://schemas.microsoft.com/office/drawing/2014/main" val="2002784431"/>
                    </a:ext>
                  </a:extLst>
                </a:gridCol>
              </a:tblGrid>
              <a:tr h="524630">
                <a:tc>
                  <a:txBody>
                    <a:bodyPr/>
                    <a:lstStyle>
                      <a:lvl1pPr marL="0" algn="l" defTabSz="342900" rtl="0" eaLnBrk="1" latinLnBrk="0" hangingPunct="1">
                        <a:defRPr sz="1350" b="1" kern="1200">
                          <a:solidFill>
                            <a:schemeClr val="lt1"/>
                          </a:solidFill>
                          <a:latin typeface="Arial"/>
                        </a:defRPr>
                      </a:lvl1pPr>
                      <a:lvl2pPr marL="342900" algn="l" defTabSz="342900" rtl="0" eaLnBrk="1" latinLnBrk="0" hangingPunct="1">
                        <a:defRPr sz="1350" b="1" kern="1200">
                          <a:solidFill>
                            <a:schemeClr val="lt1"/>
                          </a:solidFill>
                          <a:latin typeface="Arial"/>
                        </a:defRPr>
                      </a:lvl2pPr>
                      <a:lvl3pPr marL="685800" algn="l" defTabSz="342900" rtl="0" eaLnBrk="1" latinLnBrk="0" hangingPunct="1">
                        <a:defRPr sz="1350" b="1" kern="1200">
                          <a:solidFill>
                            <a:schemeClr val="lt1"/>
                          </a:solidFill>
                          <a:latin typeface="Arial"/>
                        </a:defRPr>
                      </a:lvl3pPr>
                      <a:lvl4pPr marL="1028700" algn="l" defTabSz="342900" rtl="0" eaLnBrk="1" latinLnBrk="0" hangingPunct="1">
                        <a:defRPr sz="1350" b="1" kern="1200">
                          <a:solidFill>
                            <a:schemeClr val="lt1"/>
                          </a:solidFill>
                          <a:latin typeface="Arial"/>
                        </a:defRPr>
                      </a:lvl4pPr>
                      <a:lvl5pPr marL="1371600" algn="l" defTabSz="342900" rtl="0" eaLnBrk="1" latinLnBrk="0" hangingPunct="1">
                        <a:defRPr sz="1350" b="1" kern="1200">
                          <a:solidFill>
                            <a:schemeClr val="lt1"/>
                          </a:solidFill>
                          <a:latin typeface="Arial"/>
                        </a:defRPr>
                      </a:lvl5pPr>
                      <a:lvl6pPr marL="1714500" algn="l" defTabSz="342900" rtl="0" eaLnBrk="1" latinLnBrk="0" hangingPunct="1">
                        <a:defRPr sz="1350" b="1" kern="1200">
                          <a:solidFill>
                            <a:schemeClr val="lt1"/>
                          </a:solidFill>
                          <a:latin typeface="Arial"/>
                        </a:defRPr>
                      </a:lvl6pPr>
                      <a:lvl7pPr marL="2057400" algn="l" defTabSz="342900" rtl="0" eaLnBrk="1" latinLnBrk="0" hangingPunct="1">
                        <a:defRPr sz="1350" b="1" kern="1200">
                          <a:solidFill>
                            <a:schemeClr val="lt1"/>
                          </a:solidFill>
                          <a:latin typeface="Arial"/>
                        </a:defRPr>
                      </a:lvl7pPr>
                      <a:lvl8pPr marL="2400300" algn="l" defTabSz="342900" rtl="0" eaLnBrk="1" latinLnBrk="0" hangingPunct="1">
                        <a:defRPr sz="1350" b="1" kern="1200">
                          <a:solidFill>
                            <a:schemeClr val="lt1"/>
                          </a:solidFill>
                          <a:latin typeface="Arial"/>
                        </a:defRPr>
                      </a:lvl8pPr>
                      <a:lvl9pPr marL="2743200" algn="l" defTabSz="342900" rtl="0" eaLnBrk="1" latinLnBrk="0" hangingPunct="1">
                        <a:defRPr sz="1350" b="1" kern="1200">
                          <a:solidFill>
                            <a:schemeClr val="lt1"/>
                          </a:solidFill>
                          <a:latin typeface="Arial"/>
                        </a:defRPr>
                      </a:lvl9pPr>
                    </a:lstStyle>
                    <a:p>
                      <a:pPr marL="92075" indent="0" algn="l" fontAlgn="ctr"/>
                      <a:r>
                        <a:rPr lang="nb-NO" sz="1400" u="none" strike="noStrike" noProof="0"/>
                        <a:t>Noen av rapportene siden juli 2013</a:t>
                      </a:r>
                    </a:p>
                  </a:txBody>
                  <a:tcPr marL="7620" marR="7620" marT="7620" marB="0" anchor="ctr"/>
                </a:tc>
                <a:tc>
                  <a:txBody>
                    <a:bodyPr/>
                    <a:lstStyle>
                      <a:lvl1pPr marL="0" algn="l" defTabSz="342900" rtl="0" eaLnBrk="1" latinLnBrk="0" hangingPunct="1">
                        <a:defRPr sz="1350" b="1" kern="1200">
                          <a:solidFill>
                            <a:schemeClr val="lt1"/>
                          </a:solidFill>
                          <a:latin typeface="Arial"/>
                        </a:defRPr>
                      </a:lvl1pPr>
                      <a:lvl2pPr marL="342900" algn="l" defTabSz="342900" rtl="0" eaLnBrk="1" latinLnBrk="0" hangingPunct="1">
                        <a:defRPr sz="1350" b="1" kern="1200">
                          <a:solidFill>
                            <a:schemeClr val="lt1"/>
                          </a:solidFill>
                          <a:latin typeface="Arial"/>
                        </a:defRPr>
                      </a:lvl2pPr>
                      <a:lvl3pPr marL="685800" algn="l" defTabSz="342900" rtl="0" eaLnBrk="1" latinLnBrk="0" hangingPunct="1">
                        <a:defRPr sz="1350" b="1" kern="1200">
                          <a:solidFill>
                            <a:schemeClr val="lt1"/>
                          </a:solidFill>
                          <a:latin typeface="Arial"/>
                        </a:defRPr>
                      </a:lvl3pPr>
                      <a:lvl4pPr marL="1028700" algn="l" defTabSz="342900" rtl="0" eaLnBrk="1" latinLnBrk="0" hangingPunct="1">
                        <a:defRPr sz="1350" b="1" kern="1200">
                          <a:solidFill>
                            <a:schemeClr val="lt1"/>
                          </a:solidFill>
                          <a:latin typeface="Arial"/>
                        </a:defRPr>
                      </a:lvl4pPr>
                      <a:lvl5pPr marL="1371600" algn="l" defTabSz="342900" rtl="0" eaLnBrk="1" latinLnBrk="0" hangingPunct="1">
                        <a:defRPr sz="1350" b="1" kern="1200">
                          <a:solidFill>
                            <a:schemeClr val="lt1"/>
                          </a:solidFill>
                          <a:latin typeface="Arial"/>
                        </a:defRPr>
                      </a:lvl5pPr>
                      <a:lvl6pPr marL="1714500" algn="l" defTabSz="342900" rtl="0" eaLnBrk="1" latinLnBrk="0" hangingPunct="1">
                        <a:defRPr sz="1350" b="1" kern="1200">
                          <a:solidFill>
                            <a:schemeClr val="lt1"/>
                          </a:solidFill>
                          <a:latin typeface="Arial"/>
                        </a:defRPr>
                      </a:lvl6pPr>
                      <a:lvl7pPr marL="2057400" algn="l" defTabSz="342900" rtl="0" eaLnBrk="1" latinLnBrk="0" hangingPunct="1">
                        <a:defRPr sz="1350" b="1" kern="1200">
                          <a:solidFill>
                            <a:schemeClr val="lt1"/>
                          </a:solidFill>
                          <a:latin typeface="Arial"/>
                        </a:defRPr>
                      </a:lvl7pPr>
                      <a:lvl8pPr marL="2400300" algn="l" defTabSz="342900" rtl="0" eaLnBrk="1" latinLnBrk="0" hangingPunct="1">
                        <a:defRPr sz="1350" b="1" kern="1200">
                          <a:solidFill>
                            <a:schemeClr val="lt1"/>
                          </a:solidFill>
                          <a:latin typeface="Arial"/>
                        </a:defRPr>
                      </a:lvl8pPr>
                      <a:lvl9pPr marL="2743200" algn="l" defTabSz="342900" rtl="0" eaLnBrk="1" latinLnBrk="0" hangingPunct="1">
                        <a:defRPr sz="1350" b="1" kern="1200">
                          <a:solidFill>
                            <a:schemeClr val="lt1"/>
                          </a:solidFill>
                          <a:latin typeface="Arial"/>
                        </a:defRPr>
                      </a:lvl9pPr>
                    </a:lstStyle>
                    <a:p>
                      <a:pPr algn="ctr" fontAlgn="ctr"/>
                      <a:r>
                        <a:rPr lang="nb-NO" sz="1400" u="none" strike="noStrike" noProof="0"/>
                        <a:t>Land</a:t>
                      </a:r>
                    </a:p>
                  </a:txBody>
                  <a:tcPr marL="7620" marR="7620" marT="7620" marB="0" anchor="ctr"/>
                </a:tc>
                <a:tc>
                  <a:txBody>
                    <a:bodyPr/>
                    <a:lstStyle>
                      <a:lvl1pPr marL="0" algn="l" defTabSz="342900" rtl="0" eaLnBrk="1" latinLnBrk="0" hangingPunct="1">
                        <a:defRPr sz="1350" b="1" kern="1200">
                          <a:solidFill>
                            <a:schemeClr val="lt1"/>
                          </a:solidFill>
                          <a:latin typeface="Arial"/>
                        </a:defRPr>
                      </a:lvl1pPr>
                      <a:lvl2pPr marL="342900" algn="l" defTabSz="342900" rtl="0" eaLnBrk="1" latinLnBrk="0" hangingPunct="1">
                        <a:defRPr sz="1350" b="1" kern="1200">
                          <a:solidFill>
                            <a:schemeClr val="lt1"/>
                          </a:solidFill>
                          <a:latin typeface="Arial"/>
                        </a:defRPr>
                      </a:lvl2pPr>
                      <a:lvl3pPr marL="685800" algn="l" defTabSz="342900" rtl="0" eaLnBrk="1" latinLnBrk="0" hangingPunct="1">
                        <a:defRPr sz="1350" b="1" kern="1200">
                          <a:solidFill>
                            <a:schemeClr val="lt1"/>
                          </a:solidFill>
                          <a:latin typeface="Arial"/>
                        </a:defRPr>
                      </a:lvl3pPr>
                      <a:lvl4pPr marL="1028700" algn="l" defTabSz="342900" rtl="0" eaLnBrk="1" latinLnBrk="0" hangingPunct="1">
                        <a:defRPr sz="1350" b="1" kern="1200">
                          <a:solidFill>
                            <a:schemeClr val="lt1"/>
                          </a:solidFill>
                          <a:latin typeface="Arial"/>
                        </a:defRPr>
                      </a:lvl4pPr>
                      <a:lvl5pPr marL="1371600" algn="l" defTabSz="342900" rtl="0" eaLnBrk="1" latinLnBrk="0" hangingPunct="1">
                        <a:defRPr sz="1350" b="1" kern="1200">
                          <a:solidFill>
                            <a:schemeClr val="lt1"/>
                          </a:solidFill>
                          <a:latin typeface="Arial"/>
                        </a:defRPr>
                      </a:lvl5pPr>
                      <a:lvl6pPr marL="1714500" algn="l" defTabSz="342900" rtl="0" eaLnBrk="1" latinLnBrk="0" hangingPunct="1">
                        <a:defRPr sz="1350" b="1" kern="1200">
                          <a:solidFill>
                            <a:schemeClr val="lt1"/>
                          </a:solidFill>
                          <a:latin typeface="Arial"/>
                        </a:defRPr>
                      </a:lvl6pPr>
                      <a:lvl7pPr marL="2057400" algn="l" defTabSz="342900" rtl="0" eaLnBrk="1" latinLnBrk="0" hangingPunct="1">
                        <a:defRPr sz="1350" b="1" kern="1200">
                          <a:solidFill>
                            <a:schemeClr val="lt1"/>
                          </a:solidFill>
                          <a:latin typeface="Arial"/>
                        </a:defRPr>
                      </a:lvl7pPr>
                      <a:lvl8pPr marL="2400300" algn="l" defTabSz="342900" rtl="0" eaLnBrk="1" latinLnBrk="0" hangingPunct="1">
                        <a:defRPr sz="1350" b="1" kern="1200">
                          <a:solidFill>
                            <a:schemeClr val="lt1"/>
                          </a:solidFill>
                          <a:latin typeface="Arial"/>
                        </a:defRPr>
                      </a:lvl8pPr>
                      <a:lvl9pPr marL="2743200" algn="l" defTabSz="342900" rtl="0" eaLnBrk="1" latinLnBrk="0" hangingPunct="1">
                        <a:defRPr sz="1350" b="1" kern="1200">
                          <a:solidFill>
                            <a:schemeClr val="lt1"/>
                          </a:solidFill>
                          <a:latin typeface="Arial"/>
                        </a:defRPr>
                      </a:lvl9pPr>
                    </a:lstStyle>
                    <a:p>
                      <a:pPr algn="ctr" fontAlgn="ctr"/>
                      <a:r>
                        <a:rPr lang="nb-NO" sz="1400" u="none" strike="noStrike" noProof="0" dirty="0"/>
                        <a:t>Arbeids-relatert?</a:t>
                      </a:r>
                    </a:p>
                  </a:txBody>
                  <a:tcPr marL="7620" marR="7620" marT="7620" marB="0" anchor="ctr"/>
                </a:tc>
                <a:tc>
                  <a:txBody>
                    <a:bodyPr/>
                    <a:lstStyle>
                      <a:lvl1pPr marL="0" algn="l" defTabSz="342900" rtl="0" eaLnBrk="1" latinLnBrk="0" hangingPunct="1">
                        <a:defRPr sz="1350" b="1" kern="1200">
                          <a:solidFill>
                            <a:schemeClr val="lt1"/>
                          </a:solidFill>
                          <a:latin typeface="Arial"/>
                        </a:defRPr>
                      </a:lvl1pPr>
                      <a:lvl2pPr marL="342900" algn="l" defTabSz="342900" rtl="0" eaLnBrk="1" latinLnBrk="0" hangingPunct="1">
                        <a:defRPr sz="1350" b="1" kern="1200">
                          <a:solidFill>
                            <a:schemeClr val="lt1"/>
                          </a:solidFill>
                          <a:latin typeface="Arial"/>
                        </a:defRPr>
                      </a:lvl2pPr>
                      <a:lvl3pPr marL="685800" algn="l" defTabSz="342900" rtl="0" eaLnBrk="1" latinLnBrk="0" hangingPunct="1">
                        <a:defRPr sz="1350" b="1" kern="1200">
                          <a:solidFill>
                            <a:schemeClr val="lt1"/>
                          </a:solidFill>
                          <a:latin typeface="Arial"/>
                        </a:defRPr>
                      </a:lvl3pPr>
                      <a:lvl4pPr marL="1028700" algn="l" defTabSz="342900" rtl="0" eaLnBrk="1" latinLnBrk="0" hangingPunct="1">
                        <a:defRPr sz="1350" b="1" kern="1200">
                          <a:solidFill>
                            <a:schemeClr val="lt1"/>
                          </a:solidFill>
                          <a:latin typeface="Arial"/>
                        </a:defRPr>
                      </a:lvl4pPr>
                      <a:lvl5pPr marL="1371600" algn="l" defTabSz="342900" rtl="0" eaLnBrk="1" latinLnBrk="0" hangingPunct="1">
                        <a:defRPr sz="1350" b="1" kern="1200">
                          <a:solidFill>
                            <a:schemeClr val="lt1"/>
                          </a:solidFill>
                          <a:latin typeface="Arial"/>
                        </a:defRPr>
                      </a:lvl5pPr>
                      <a:lvl6pPr marL="1714500" algn="l" defTabSz="342900" rtl="0" eaLnBrk="1" latinLnBrk="0" hangingPunct="1">
                        <a:defRPr sz="1350" b="1" kern="1200">
                          <a:solidFill>
                            <a:schemeClr val="lt1"/>
                          </a:solidFill>
                          <a:latin typeface="Arial"/>
                        </a:defRPr>
                      </a:lvl6pPr>
                      <a:lvl7pPr marL="2057400" algn="l" defTabSz="342900" rtl="0" eaLnBrk="1" latinLnBrk="0" hangingPunct="1">
                        <a:defRPr sz="1350" b="1" kern="1200">
                          <a:solidFill>
                            <a:schemeClr val="lt1"/>
                          </a:solidFill>
                          <a:latin typeface="Arial"/>
                        </a:defRPr>
                      </a:lvl7pPr>
                      <a:lvl8pPr marL="2400300" algn="l" defTabSz="342900" rtl="0" eaLnBrk="1" latinLnBrk="0" hangingPunct="1">
                        <a:defRPr sz="1350" b="1" kern="1200">
                          <a:solidFill>
                            <a:schemeClr val="lt1"/>
                          </a:solidFill>
                          <a:latin typeface="Arial"/>
                        </a:defRPr>
                      </a:lvl8pPr>
                      <a:lvl9pPr marL="2743200" algn="l" defTabSz="342900" rtl="0" eaLnBrk="1" latinLnBrk="0" hangingPunct="1">
                        <a:defRPr sz="1350" b="1" kern="1200">
                          <a:solidFill>
                            <a:schemeClr val="lt1"/>
                          </a:solidFill>
                          <a:latin typeface="Arial"/>
                        </a:defRPr>
                      </a:lvl9pPr>
                    </a:lstStyle>
                    <a:p>
                      <a:pPr algn="l" fontAlgn="ctr"/>
                      <a:r>
                        <a:rPr lang="nb-NO" sz="1400" u="none" strike="noStrike" noProof="0"/>
                        <a:t>Ny kombinasjon?</a:t>
                      </a:r>
                    </a:p>
                  </a:txBody>
                  <a:tcPr marL="7620" marR="7620" marT="7620" marB="0" anchor="ctr"/>
                </a:tc>
                <a:extLst>
                  <a:ext uri="{0D108BD9-81ED-4DB2-BD59-A6C34878D82A}">
                    <a16:rowId xmlns:a16="http://schemas.microsoft.com/office/drawing/2014/main" val="4149420357"/>
                  </a:ext>
                </a:extLst>
              </a:tr>
              <a:tr h="524630">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marL="92075" indent="0" algn="l" fontAlgn="ctr"/>
                      <a:r>
                        <a:rPr lang="nb-NO" sz="1200" u="none" strike="noStrike" baseline="0" noProof="0"/>
                        <a:t>Spille saksofon med åpenvinkelglaukom (lærer)</a:t>
                      </a: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ctr" fontAlgn="ctr"/>
                      <a:r>
                        <a:rPr lang="nb-NO" sz="1200" u="none" strike="noStrike" baseline="0" noProof="0"/>
                        <a:t>NL</a:t>
                      </a: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ctr" fontAlgn="ctr"/>
                      <a:r>
                        <a:rPr lang="nb-NO" sz="1200" u="none" strike="noStrike" baseline="0" noProof="0"/>
                        <a:t>Ja</a:t>
                      </a: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l" fontAlgn="ctr"/>
                      <a:r>
                        <a:rPr lang="nb-NO" sz="1200" u="none" strike="noStrike" baseline="0" noProof="0"/>
                        <a:t>Ikke ny, relativt ukjent</a:t>
                      </a:r>
                    </a:p>
                  </a:txBody>
                  <a:tcPr marL="7620" marR="7620" marT="7620" marB="0" anchor="ctr"/>
                </a:tc>
                <a:extLst>
                  <a:ext uri="{0D108BD9-81ED-4DB2-BD59-A6C34878D82A}">
                    <a16:rowId xmlns:a16="http://schemas.microsoft.com/office/drawing/2014/main" val="2368396372"/>
                  </a:ext>
                </a:extLst>
              </a:tr>
              <a:tr h="524630">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marL="92075" indent="0" algn="l" fontAlgn="ctr"/>
                      <a:r>
                        <a:rPr lang="nb-NO" sz="1200" u="none" strike="noStrike" baseline="0" noProof="0">
                          <a:solidFill>
                            <a:schemeClr val="dk1"/>
                          </a:solidFill>
                          <a:latin typeface="Arial"/>
                          <a:ea typeface="+mn-ea"/>
                          <a:cs typeface="+mn-cs"/>
                        </a:rPr>
                        <a:t>Ruptur av akillessenen under montering, demontering og vedlikehold av kraner</a:t>
                      </a: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ctr" fontAlgn="ctr"/>
                      <a:r>
                        <a:rPr lang="nb-NO" sz="1200" u="none" strike="noStrike" baseline="0" noProof="0"/>
                        <a:t>NL</a:t>
                      </a: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ctr" fontAlgn="ctr"/>
                      <a:r>
                        <a:rPr lang="nb-NO" sz="1200" u="none" strike="noStrike" baseline="0" noProof="0"/>
                        <a:t>Ja</a:t>
                      </a: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l" fontAlgn="ctr"/>
                      <a:r>
                        <a:rPr lang="nb-NO" sz="1200" u="none" strike="noStrike" baseline="0" noProof="0"/>
                        <a:t>Ikke ny, relativt ukjent</a:t>
                      </a:r>
                    </a:p>
                  </a:txBody>
                  <a:tcPr marL="7620" marR="7620" marT="7620" marB="0" anchor="ctr"/>
                </a:tc>
                <a:extLst>
                  <a:ext uri="{0D108BD9-81ED-4DB2-BD59-A6C34878D82A}">
                    <a16:rowId xmlns:a16="http://schemas.microsoft.com/office/drawing/2014/main" val="92230236"/>
                  </a:ext>
                </a:extLst>
              </a:tr>
              <a:tr h="524630">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marL="92075" indent="0" algn="l" fontAlgn="ctr"/>
                      <a:r>
                        <a:rPr lang="nb-NO" sz="1200" u="none" strike="noStrike" baseline="0" noProof="0" dirty="0">
                          <a:solidFill>
                            <a:schemeClr val="dk1"/>
                          </a:solidFill>
                          <a:latin typeface="Arial"/>
                          <a:ea typeface="+mn-ea"/>
                          <a:cs typeface="+mn-cs"/>
                        </a:rPr>
                        <a:t>Ryggsmerter ved pleie av demenspasienter uten tilgjengelige løftehjelpemidler</a:t>
                      </a: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ctr" fontAlgn="ctr"/>
                      <a:r>
                        <a:rPr lang="nb-NO" sz="1200" u="none" strike="noStrike" baseline="0" noProof="0"/>
                        <a:t>NL</a:t>
                      </a: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ctr" fontAlgn="ctr"/>
                      <a:r>
                        <a:rPr lang="nb-NO" sz="1200" u="none" strike="noStrike" baseline="0" noProof="0"/>
                        <a:t>Mulig</a:t>
                      </a: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l" fontAlgn="ctr"/>
                      <a:r>
                        <a:rPr lang="nb-NO" sz="1200" u="none" strike="noStrike" baseline="0" noProof="0"/>
                        <a:t>Ikke ny</a:t>
                      </a:r>
                    </a:p>
                  </a:txBody>
                  <a:tcPr marL="7620" marR="7620" marT="7620" marB="0" anchor="ctr"/>
                </a:tc>
                <a:extLst>
                  <a:ext uri="{0D108BD9-81ED-4DB2-BD59-A6C34878D82A}">
                    <a16:rowId xmlns:a16="http://schemas.microsoft.com/office/drawing/2014/main" val="2634001436"/>
                  </a:ext>
                </a:extLst>
              </a:tr>
              <a:tr h="524630">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marL="92075" indent="0" algn="l" fontAlgn="ctr"/>
                      <a:r>
                        <a:rPr lang="nb-NO" sz="1200" u="none" strike="noStrike" baseline="0" noProof="0">
                          <a:solidFill>
                            <a:schemeClr val="dk1"/>
                          </a:solidFill>
                          <a:latin typeface="Arial"/>
                          <a:ea typeface="+mn-ea"/>
                          <a:cs typeface="+mn-cs"/>
                        </a:rPr>
                        <a:t>Feber pga. endotoksiner etter rengjøring av et forurenset avløp med høyttrykksspyler</a:t>
                      </a: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ctr" fontAlgn="ctr"/>
                      <a:r>
                        <a:rPr lang="nb-NO" sz="1200" u="none" strike="noStrike" baseline="0" noProof="0"/>
                        <a:t>NL</a:t>
                      </a: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ctr" fontAlgn="ctr"/>
                      <a:r>
                        <a:rPr lang="nb-NO" sz="1200" u="none" strike="noStrike" baseline="0" noProof="0"/>
                        <a:t>Ja</a:t>
                      </a: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l" fontAlgn="ctr"/>
                      <a:r>
                        <a:rPr lang="nb-NO" sz="1200" u="none" strike="noStrike" baseline="0" noProof="0"/>
                        <a:t>Ikke ny, ikke beskrevet i dette arbeidsmiljøet</a:t>
                      </a:r>
                    </a:p>
                  </a:txBody>
                  <a:tcPr marL="7620" marR="7620" marT="7620" marB="0" anchor="ctr"/>
                </a:tc>
                <a:extLst>
                  <a:ext uri="{0D108BD9-81ED-4DB2-BD59-A6C34878D82A}">
                    <a16:rowId xmlns:a16="http://schemas.microsoft.com/office/drawing/2014/main" val="544542288"/>
                  </a:ext>
                </a:extLst>
              </a:tr>
              <a:tr h="524630">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marL="92075" indent="0" algn="l" fontAlgn="ctr"/>
                      <a:r>
                        <a:rPr lang="nb-NO" sz="1200" u="none" strike="noStrike" baseline="0" noProof="0" dirty="0">
                          <a:solidFill>
                            <a:schemeClr val="dk1"/>
                          </a:solidFill>
                          <a:latin typeface="Arial"/>
                          <a:ea typeface="+mn-ea"/>
                          <a:cs typeface="+mn-cs"/>
                        </a:rPr>
                        <a:t>Neseblødninger og eksponering for </a:t>
                      </a:r>
                      <a:r>
                        <a:rPr lang="nb-NO" sz="1200" u="none" strike="noStrike" baseline="0" noProof="0" dirty="0" err="1">
                          <a:solidFill>
                            <a:schemeClr val="dk1"/>
                          </a:solidFill>
                          <a:latin typeface="Arial"/>
                          <a:ea typeface="+mn-ea"/>
                          <a:cs typeface="+mn-cs"/>
                        </a:rPr>
                        <a:t>formaldehyde</a:t>
                      </a:r>
                      <a:r>
                        <a:rPr lang="nb-NO" sz="1200" u="none" strike="noStrike" baseline="0" noProof="0" dirty="0">
                          <a:solidFill>
                            <a:schemeClr val="dk1"/>
                          </a:solidFill>
                          <a:latin typeface="Arial"/>
                          <a:ea typeface="+mn-ea"/>
                          <a:cs typeface="+mn-cs"/>
                        </a:rPr>
                        <a:t> i aluminiumsproduksjon</a:t>
                      </a: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ctr" fontAlgn="ctr"/>
                      <a:r>
                        <a:rPr lang="nb-NO" sz="1200" u="none" strike="noStrike" baseline="0" noProof="0"/>
                        <a:t>B</a:t>
                      </a: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ctr" fontAlgn="ctr"/>
                      <a:r>
                        <a:rPr lang="nb-NO" sz="1200" u="none" strike="noStrike" baseline="0" noProof="0"/>
                        <a:t>Ja</a:t>
                      </a: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l" fontAlgn="ctr"/>
                      <a:r>
                        <a:rPr lang="nb-NO" sz="1200" u="none" strike="noStrike" baseline="0" noProof="0"/>
                        <a:t>Ny</a:t>
                      </a:r>
                    </a:p>
                  </a:txBody>
                  <a:tcPr marL="7620" marR="7620" marT="7620" marB="0" anchor="ctr"/>
                </a:tc>
                <a:extLst>
                  <a:ext uri="{0D108BD9-81ED-4DB2-BD59-A6C34878D82A}">
                    <a16:rowId xmlns:a16="http://schemas.microsoft.com/office/drawing/2014/main" val="3475430851"/>
                  </a:ext>
                </a:extLst>
              </a:tr>
              <a:tr h="524630">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marL="92075" indent="0" algn="l" fontAlgn="ctr">
                        <a:tabLst>
                          <a:tab pos="92075" algn="l"/>
                        </a:tabLst>
                      </a:pPr>
                      <a:r>
                        <a:rPr lang="nb-NO" sz="1200" u="none" strike="noStrike" baseline="0" noProof="0" dirty="0">
                          <a:solidFill>
                            <a:schemeClr val="dk1"/>
                          </a:solidFill>
                          <a:latin typeface="Arial"/>
                          <a:ea typeface="+mn-ea"/>
                          <a:cs typeface="+mn-cs"/>
                        </a:rPr>
                        <a:t>Pulmonal alveolar </a:t>
                      </a:r>
                      <a:r>
                        <a:rPr lang="nb-NO" sz="1200" u="none" strike="noStrike" baseline="0" noProof="0" dirty="0" err="1">
                          <a:solidFill>
                            <a:schemeClr val="dk1"/>
                          </a:solidFill>
                          <a:latin typeface="Arial"/>
                          <a:ea typeface="+mn-ea"/>
                          <a:cs typeface="+mn-cs"/>
                        </a:rPr>
                        <a:t>proteinosis</a:t>
                      </a:r>
                      <a:r>
                        <a:rPr lang="nb-NO" sz="1200" u="none" strike="noStrike" baseline="0" noProof="0" dirty="0">
                          <a:solidFill>
                            <a:schemeClr val="dk1"/>
                          </a:solidFill>
                          <a:latin typeface="Arial"/>
                          <a:ea typeface="+mn-ea"/>
                          <a:cs typeface="+mn-cs"/>
                        </a:rPr>
                        <a:t> (</a:t>
                      </a:r>
                      <a:r>
                        <a:rPr lang="nb-NO" sz="1200" u="none" strike="noStrike" baseline="0" noProof="0" dirty="0" err="1">
                          <a:solidFill>
                            <a:schemeClr val="dk1"/>
                          </a:solidFill>
                          <a:latin typeface="Arial"/>
                          <a:ea typeface="+mn-ea"/>
                          <a:cs typeface="+mn-cs"/>
                        </a:rPr>
                        <a:t>PAP</a:t>
                      </a:r>
                      <a:r>
                        <a:rPr lang="nb-NO" sz="1200" u="none" strike="noStrike" baseline="0" noProof="0" dirty="0">
                          <a:solidFill>
                            <a:schemeClr val="dk1"/>
                          </a:solidFill>
                          <a:latin typeface="Arial"/>
                          <a:ea typeface="+mn-ea"/>
                          <a:cs typeface="+mn-cs"/>
                        </a:rPr>
                        <a:t>) og eksponering for hårspray hos en frisør</a:t>
                      </a: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ctr" fontAlgn="ctr"/>
                      <a:r>
                        <a:rPr lang="nb-NO" sz="1200" u="none" strike="noStrike" baseline="0" noProof="0"/>
                        <a:t>B</a:t>
                      </a: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ctr" fontAlgn="ctr"/>
                      <a:r>
                        <a:rPr lang="nb-NO" sz="1200" u="none" strike="noStrike" baseline="0" noProof="0"/>
                        <a:t>Ja</a:t>
                      </a: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l" fontAlgn="ctr"/>
                      <a:r>
                        <a:rPr lang="nb-NO" sz="1200" u="none" strike="noStrike" baseline="0" noProof="0" dirty="0"/>
                        <a:t>Ikke helt ny, men sjeldent beskrevet</a:t>
                      </a:r>
                    </a:p>
                  </a:txBody>
                  <a:tcPr marL="7620" marR="7620" marT="7620" marB="0" anchor="ctr"/>
                </a:tc>
                <a:extLst>
                  <a:ext uri="{0D108BD9-81ED-4DB2-BD59-A6C34878D82A}">
                    <a16:rowId xmlns:a16="http://schemas.microsoft.com/office/drawing/2014/main" val="1472318749"/>
                  </a:ext>
                </a:extLst>
              </a:tr>
            </a:tbl>
          </a:graphicData>
        </a:graphic>
      </p:graphicFrame>
    </p:spTree>
    <p:extLst>
      <p:ext uri="{BB962C8B-B14F-4D97-AF65-F5344CB8AC3E}">
        <p14:creationId xmlns:p14="http://schemas.microsoft.com/office/powerpoint/2010/main" val="8530499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0000" y="837000"/>
            <a:ext cx="6714288" cy="3894990"/>
          </a:xfrm>
        </p:spPr>
        <p:txBody>
          <a:bodyPr>
            <a:normAutofit fontScale="92500" lnSpcReduction="20000"/>
          </a:bodyPr>
          <a:lstStyle/>
          <a:p>
            <a:pPr>
              <a:lnSpc>
                <a:spcPct val="110000"/>
              </a:lnSpc>
            </a:pPr>
            <a:r>
              <a:rPr lang="nb-NO" dirty="0">
                <a:solidFill>
                  <a:srgbClr val="C00000"/>
                </a:solidFill>
              </a:rPr>
              <a:t>SENSOR</a:t>
            </a:r>
            <a:r>
              <a:rPr lang="nb-NO" dirty="0"/>
              <a:t>: Det første HMS-overvåkingssystemet er utformet i henhold til denne overvåkingsmetoden. </a:t>
            </a:r>
          </a:p>
          <a:p>
            <a:pPr>
              <a:lnSpc>
                <a:spcPct val="110000"/>
              </a:lnSpc>
            </a:pPr>
            <a:r>
              <a:rPr lang="nb-NO" dirty="0"/>
              <a:t>Opprinnelig mål: Å gi informasjon om identifiserte arbeidsrelaterte helseproblemer. </a:t>
            </a:r>
          </a:p>
          <a:p>
            <a:pPr>
              <a:lnSpc>
                <a:spcPct val="110000"/>
              </a:lnSpc>
            </a:pPr>
            <a:r>
              <a:rPr lang="nb-NO" dirty="0"/>
              <a:t>Den største parten rapporterende parter var leger over hele USA. </a:t>
            </a:r>
            <a:br>
              <a:rPr lang="nb-NO" dirty="0"/>
            </a:br>
            <a:endParaRPr lang="nb-NO" dirty="0"/>
          </a:p>
          <a:p>
            <a:pPr>
              <a:lnSpc>
                <a:spcPct val="110000"/>
              </a:lnSpc>
            </a:pPr>
            <a:r>
              <a:rPr lang="nb-NO" dirty="0">
                <a:solidFill>
                  <a:srgbClr val="C00000"/>
                </a:solidFill>
              </a:rPr>
              <a:t>SENSOR-</a:t>
            </a:r>
            <a:r>
              <a:rPr lang="nb-NO" dirty="0" err="1">
                <a:solidFill>
                  <a:srgbClr val="C00000"/>
                </a:solidFill>
              </a:rPr>
              <a:t>Pesticides</a:t>
            </a:r>
            <a:r>
              <a:rPr lang="nb-NO" dirty="0">
                <a:solidFill>
                  <a:srgbClr val="C00000"/>
                </a:solidFill>
              </a:rPr>
              <a:t>-program:</a:t>
            </a:r>
            <a:r>
              <a:rPr lang="nb-NO" dirty="0"/>
              <a:t> Det eneste gjenværende systemet av den opprinnelige SENSOR med det opprinnelige navnet.</a:t>
            </a:r>
          </a:p>
          <a:p>
            <a:pPr>
              <a:lnSpc>
                <a:spcPct val="110000"/>
              </a:lnSpc>
            </a:pPr>
            <a:r>
              <a:rPr lang="nb-NO" dirty="0">
                <a:solidFill>
                  <a:srgbClr val="C00000"/>
                </a:solidFill>
              </a:rPr>
              <a:t>Tre hovedkilder</a:t>
            </a:r>
            <a:r>
              <a:rPr lang="nb-NO" dirty="0"/>
              <a:t> til datainformasjon: </a:t>
            </a:r>
          </a:p>
          <a:p>
            <a:pPr lvl="1">
              <a:lnSpc>
                <a:spcPct val="110000"/>
              </a:lnSpc>
            </a:pPr>
            <a:r>
              <a:rPr lang="nb-NO" sz="1300" b="1" dirty="0">
                <a:solidFill>
                  <a:schemeClr val="tx2"/>
                </a:solidFill>
              </a:rPr>
              <a:t>USAs landbruksdepartement</a:t>
            </a:r>
          </a:p>
          <a:p>
            <a:pPr lvl="1">
              <a:lnSpc>
                <a:spcPct val="110000"/>
              </a:lnSpc>
            </a:pPr>
            <a:r>
              <a:rPr lang="nb-NO" sz="1300" b="1" dirty="0">
                <a:solidFill>
                  <a:schemeClr val="tx2"/>
                </a:solidFill>
              </a:rPr>
              <a:t>Giftkontrollsentre </a:t>
            </a:r>
          </a:p>
          <a:p>
            <a:pPr lvl="1">
              <a:lnSpc>
                <a:spcPct val="110000"/>
              </a:lnSpc>
            </a:pPr>
            <a:r>
              <a:rPr lang="nb-NO" sz="1300" b="1" dirty="0">
                <a:solidFill>
                  <a:schemeClr val="tx2"/>
                </a:solidFill>
              </a:rPr>
              <a:t>System for yrkesskadeforsikring</a:t>
            </a:r>
            <a:br>
              <a:rPr lang="nb-NO" sz="1300" b="1" dirty="0">
                <a:solidFill>
                  <a:schemeClr val="tx2"/>
                </a:solidFill>
              </a:rPr>
            </a:br>
            <a:endParaRPr lang="nb-NO" sz="1300" b="1" dirty="0">
              <a:solidFill>
                <a:schemeClr val="tx2"/>
              </a:solidFill>
            </a:endParaRPr>
          </a:p>
          <a:p>
            <a:pPr>
              <a:lnSpc>
                <a:spcPct val="110000"/>
              </a:lnSpc>
            </a:pPr>
            <a:r>
              <a:rPr lang="nb-NO" dirty="0"/>
              <a:t>De viktigste fordelene med SENSOR-</a:t>
            </a:r>
            <a:r>
              <a:rPr lang="nb-NO" dirty="0" err="1"/>
              <a:t>Pesticides</a:t>
            </a:r>
            <a:r>
              <a:rPr lang="nb-NO" dirty="0"/>
              <a:t>-programmet: </a:t>
            </a:r>
          </a:p>
          <a:p>
            <a:pPr lvl="1">
              <a:lnSpc>
                <a:spcPct val="110000"/>
              </a:lnSpc>
            </a:pPr>
            <a:r>
              <a:rPr lang="nb-NO" sz="1300" b="1" dirty="0">
                <a:solidFill>
                  <a:srgbClr val="C00000"/>
                </a:solidFill>
              </a:rPr>
              <a:t>tydelig definisjon av tilfeller</a:t>
            </a:r>
          </a:p>
          <a:p>
            <a:pPr lvl="1">
              <a:lnSpc>
                <a:spcPct val="110000"/>
              </a:lnSpc>
            </a:pPr>
            <a:r>
              <a:rPr lang="nb-NO" sz="1300" b="1" dirty="0">
                <a:solidFill>
                  <a:srgbClr val="C00000"/>
                </a:solidFill>
              </a:rPr>
              <a:t>detaljert beskrivelse </a:t>
            </a:r>
            <a:r>
              <a:rPr lang="nb-NO" sz="1300" b="1" dirty="0">
                <a:solidFill>
                  <a:schemeClr val="tx2"/>
                </a:solidFill>
              </a:rPr>
              <a:t>av tilfeller ved hjelp av en rekke standardiserte variabler </a:t>
            </a:r>
          </a:p>
          <a:p>
            <a:pPr lvl="1">
              <a:lnSpc>
                <a:spcPct val="110000"/>
              </a:lnSpc>
            </a:pPr>
            <a:r>
              <a:rPr lang="nb-NO" sz="1300" b="1" dirty="0">
                <a:solidFill>
                  <a:srgbClr val="C00000"/>
                </a:solidFill>
              </a:rPr>
              <a:t>grundig vurderingsprosedyre </a:t>
            </a:r>
            <a:r>
              <a:rPr lang="nb-NO" sz="1300" b="1" dirty="0">
                <a:solidFill>
                  <a:schemeClr val="tx2"/>
                </a:solidFill>
              </a:rPr>
              <a:t>av de rapporterte tilfellene, inkludert klassifisering av tilfeller, bestemmelse av alvorlighetsgraden, saksutredning og oppfølging </a:t>
            </a:r>
          </a:p>
          <a:p>
            <a:pPr>
              <a:lnSpc>
                <a:spcPct val="110000"/>
              </a:lnSpc>
            </a:pPr>
            <a:r>
              <a:rPr lang="nb-NO" dirty="0"/>
              <a:t>Bruk av SENSOR-data er </a:t>
            </a:r>
            <a:r>
              <a:rPr lang="nb-NO" dirty="0">
                <a:solidFill>
                  <a:srgbClr val="C00000"/>
                </a:solidFill>
              </a:rPr>
              <a:t>nært knyttet </a:t>
            </a:r>
            <a:r>
              <a:rPr lang="nb-NO" dirty="0"/>
              <a:t>til aktivitetene til det statlige miljøvernbyrået, </a:t>
            </a:r>
            <a:r>
              <a:rPr lang="nb-NO" dirty="0" err="1">
                <a:solidFill>
                  <a:srgbClr val="C00000"/>
                </a:solidFill>
              </a:rPr>
              <a:t>Environmental</a:t>
            </a:r>
            <a:r>
              <a:rPr lang="nb-NO" dirty="0">
                <a:solidFill>
                  <a:srgbClr val="C00000"/>
                </a:solidFill>
              </a:rPr>
              <a:t> </a:t>
            </a:r>
            <a:r>
              <a:rPr lang="nb-NO" dirty="0" err="1">
                <a:solidFill>
                  <a:srgbClr val="C00000"/>
                </a:solidFill>
              </a:rPr>
              <a:t>Protection</a:t>
            </a:r>
            <a:r>
              <a:rPr lang="nb-NO" dirty="0">
                <a:solidFill>
                  <a:srgbClr val="C00000"/>
                </a:solidFill>
              </a:rPr>
              <a:t> </a:t>
            </a:r>
            <a:r>
              <a:rPr lang="nb-NO" dirty="0" err="1">
                <a:solidFill>
                  <a:srgbClr val="C00000"/>
                </a:solidFill>
              </a:rPr>
              <a:t>Agency</a:t>
            </a:r>
            <a:r>
              <a:rPr lang="nb-NO" dirty="0">
                <a:solidFill>
                  <a:srgbClr val="C00000"/>
                </a:solidFill>
              </a:rPr>
              <a:t> (EPA)</a:t>
            </a:r>
            <a:r>
              <a:rPr lang="nb-NO" dirty="0"/>
              <a:t>, som muliggjør den nødvendige forbindelsen mellom forebygging og policyer relatert til plantevernmidler.</a:t>
            </a:r>
          </a:p>
          <a:p>
            <a:endParaRPr lang="nl-BE" dirty="0"/>
          </a:p>
        </p:txBody>
      </p:sp>
      <p:sp>
        <p:nvSpPr>
          <p:cNvPr id="4" name="Title 1"/>
          <p:cNvSpPr txBox="1">
            <a:spLocks/>
          </p:cNvSpPr>
          <p:nvPr/>
        </p:nvSpPr>
        <p:spPr>
          <a:xfrm>
            <a:off x="2159682" y="135000"/>
            <a:ext cx="4140510" cy="420007"/>
          </a:xfrm>
          <a:prstGeom prst="rect">
            <a:avLst/>
          </a:prstGeom>
          <a:solidFill>
            <a:schemeClr val="accent4">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b-NO" sz="2400"/>
              <a:t>SENSOR Pesticides (USA)</a:t>
            </a:r>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092280" y="837000"/>
            <a:ext cx="1809225" cy="1230694"/>
          </a:xfrm>
          <a:prstGeom prst="rect">
            <a:avLst/>
          </a:prstGeom>
        </p:spPr>
      </p:pic>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55606" y="2499742"/>
            <a:ext cx="1426588" cy="1066892"/>
          </a:xfrm>
          <a:prstGeom prst="rect">
            <a:avLst/>
          </a:prstGeom>
        </p:spPr>
      </p:pic>
      <p:sp>
        <p:nvSpPr>
          <p:cNvPr id="7" name="TextBox 6"/>
          <p:cNvSpPr txBox="1"/>
          <p:nvPr/>
        </p:nvSpPr>
        <p:spPr>
          <a:xfrm>
            <a:off x="1065011" y="4844499"/>
            <a:ext cx="6329851" cy="276999"/>
          </a:xfrm>
          <a:prstGeom prst="rect">
            <a:avLst/>
          </a:prstGeom>
          <a:noFill/>
        </p:spPr>
        <p:txBody>
          <a:bodyPr wrap="square" rtlCol="0">
            <a:spAutoFit/>
          </a:bodyPr>
          <a:lstStyle/>
          <a:p>
            <a:pPr algn="ctr"/>
            <a:r>
              <a:rPr lang="nb-NO" sz="600" b="1" i="1">
                <a:solidFill>
                  <a:srgbClr val="003399"/>
                </a:solidFill>
              </a:rPr>
              <a:t>Bildekilde: https://upload.wikimedia.org/wikipedia/commons/2/26/SENSOR-Pesticides_state_participation_2011.png, https://upload.wikimedia.org/wikipedia/commons/thumb/9/92/SENSOR_logo.jpg/300px-SENSOR_logo.jpg</a:t>
            </a:r>
          </a:p>
        </p:txBody>
      </p:sp>
    </p:spTree>
    <p:extLst>
      <p:ext uri="{BB962C8B-B14F-4D97-AF65-F5344CB8AC3E}">
        <p14:creationId xmlns:p14="http://schemas.microsoft.com/office/powerpoint/2010/main" val="2159387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1" end="1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375706" y="135000"/>
            <a:ext cx="3708462" cy="420007"/>
          </a:xfrm>
          <a:prstGeom prst="rect">
            <a:avLst/>
          </a:prstGeom>
          <a:solidFill>
            <a:schemeClr val="tx2">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b-NO" sz="2800"/>
              <a:t>Folkehelsesystemer</a:t>
            </a:r>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70438" y="699542"/>
            <a:ext cx="7718997" cy="4032448"/>
          </a:xfrm>
          <a:prstGeom prst="rect">
            <a:avLst/>
          </a:prstGeom>
        </p:spPr>
      </p:pic>
    </p:spTree>
    <p:extLst>
      <p:ext uri="{BB962C8B-B14F-4D97-AF65-F5344CB8AC3E}">
        <p14:creationId xmlns:p14="http://schemas.microsoft.com/office/powerpoint/2010/main" val="41657897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49937" y="771550"/>
            <a:ext cx="7560000" cy="3645000"/>
          </a:xfrm>
        </p:spPr>
        <p:txBody>
          <a:bodyPr/>
          <a:lstStyle/>
          <a:p>
            <a:r>
              <a:rPr lang="nb-NO" sz="1800"/>
              <a:t>Rettet mot helseovervåking av arbeidstakere og allmennheten</a:t>
            </a:r>
          </a:p>
          <a:p>
            <a:endParaRPr lang="nl-BE" dirty="0"/>
          </a:p>
        </p:txBody>
      </p:sp>
      <p:sp>
        <p:nvSpPr>
          <p:cNvPr id="4" name="Title 1"/>
          <p:cNvSpPr txBox="1">
            <a:spLocks/>
          </p:cNvSpPr>
          <p:nvPr/>
        </p:nvSpPr>
        <p:spPr>
          <a:xfrm>
            <a:off x="2375706" y="135000"/>
            <a:ext cx="3708462" cy="420007"/>
          </a:xfrm>
          <a:prstGeom prst="rect">
            <a:avLst/>
          </a:prstGeom>
          <a:solidFill>
            <a:schemeClr val="tx2">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b-NO" sz="2800"/>
              <a:t>Folkehelsesystemer</a:t>
            </a:r>
          </a:p>
        </p:txBody>
      </p:sp>
      <p:sp>
        <p:nvSpPr>
          <p:cNvPr id="6" name="Right Arrow 5"/>
          <p:cNvSpPr/>
          <p:nvPr/>
        </p:nvSpPr>
        <p:spPr>
          <a:xfrm rot="8350818">
            <a:off x="3130706" y="1325127"/>
            <a:ext cx="810167" cy="297986"/>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Right Arrow 6"/>
          <p:cNvSpPr/>
          <p:nvPr/>
        </p:nvSpPr>
        <p:spPr>
          <a:xfrm rot="2470768">
            <a:off x="4425888" y="1323822"/>
            <a:ext cx="810167" cy="297986"/>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TextBox 7"/>
          <p:cNvSpPr txBox="1"/>
          <p:nvPr/>
        </p:nvSpPr>
        <p:spPr>
          <a:xfrm>
            <a:off x="572064" y="2355726"/>
            <a:ext cx="3657873" cy="1323439"/>
          </a:xfrm>
          <a:prstGeom prst="rect">
            <a:avLst/>
          </a:prstGeom>
          <a:noFill/>
        </p:spPr>
        <p:txBody>
          <a:bodyPr wrap="square" rtlCol="0">
            <a:spAutoFit/>
          </a:bodyPr>
          <a:lstStyle/>
          <a:p>
            <a:pPr marL="285750" indent="-285750">
              <a:buFont typeface="Arial" panose="020B0604020202020204" pitchFamily="34" charset="0"/>
              <a:buChar char="•"/>
            </a:pPr>
            <a:r>
              <a:rPr lang="nb-NO" sz="1600" dirty="0">
                <a:solidFill>
                  <a:schemeClr val="tx2"/>
                </a:solidFill>
              </a:rPr>
              <a:t>Systemer basert på undersøkelser: </a:t>
            </a:r>
            <a:r>
              <a:rPr lang="nb-NO" sz="1600" b="1" dirty="0">
                <a:solidFill>
                  <a:schemeClr val="tx2"/>
                </a:solidFill>
              </a:rPr>
              <a:t>QNHS </a:t>
            </a:r>
            <a:r>
              <a:rPr lang="nb-NO" sz="1600" dirty="0">
                <a:solidFill>
                  <a:schemeClr val="tx2"/>
                </a:solidFill>
              </a:rPr>
              <a:t>(Irland), </a:t>
            </a:r>
            <a:r>
              <a:rPr lang="nb-NO" sz="1600" b="1" dirty="0">
                <a:solidFill>
                  <a:schemeClr val="tx2"/>
                </a:solidFill>
              </a:rPr>
              <a:t>SWI </a:t>
            </a:r>
            <a:r>
              <a:rPr lang="nb-NO" sz="1600" dirty="0">
                <a:solidFill>
                  <a:schemeClr val="tx2"/>
                </a:solidFill>
              </a:rPr>
              <a:t>(Storbritannia) </a:t>
            </a:r>
          </a:p>
          <a:p>
            <a:pPr marL="285750" indent="-285750">
              <a:buFont typeface="Arial" panose="020B0604020202020204" pitchFamily="34" charset="0"/>
              <a:buChar char="•"/>
            </a:pPr>
            <a:endParaRPr lang="en-GB" sz="1600" dirty="0">
              <a:solidFill>
                <a:schemeClr val="tx2"/>
              </a:solidFill>
            </a:endParaRPr>
          </a:p>
          <a:p>
            <a:pPr marL="285750" indent="-285750">
              <a:buFont typeface="Arial" panose="020B0604020202020204" pitchFamily="34" charset="0"/>
              <a:buChar char="•"/>
            </a:pPr>
            <a:r>
              <a:rPr lang="nb-NO" sz="1600" dirty="0">
                <a:solidFill>
                  <a:schemeClr val="tx2"/>
                </a:solidFill>
              </a:rPr>
              <a:t>En spesiell modul for arbeidsrelaterte helseproblemer </a:t>
            </a:r>
          </a:p>
        </p:txBody>
      </p:sp>
      <p:sp>
        <p:nvSpPr>
          <p:cNvPr id="9" name="TextBox 8"/>
          <p:cNvSpPr txBox="1"/>
          <p:nvPr/>
        </p:nvSpPr>
        <p:spPr>
          <a:xfrm>
            <a:off x="4513459" y="2355726"/>
            <a:ext cx="4176464" cy="830997"/>
          </a:xfrm>
          <a:prstGeom prst="rect">
            <a:avLst/>
          </a:prstGeom>
          <a:noFill/>
        </p:spPr>
        <p:txBody>
          <a:bodyPr wrap="square" rtlCol="0">
            <a:spAutoFit/>
          </a:bodyPr>
          <a:lstStyle/>
          <a:p>
            <a:pPr marL="285750" indent="-285750">
              <a:buFont typeface="Arial" panose="020B0604020202020204" pitchFamily="34" charset="0"/>
              <a:buChar char="•"/>
            </a:pPr>
            <a:r>
              <a:rPr lang="nb-NO" sz="1600" dirty="0">
                <a:solidFill>
                  <a:schemeClr val="tx2"/>
                </a:solidFill>
              </a:rPr>
              <a:t>Fokusert på spesifikke sykdommer, men både arbeidsrelaterte og ikke-arbeidsrelaterte tilfeller kan rapporteres</a:t>
            </a:r>
          </a:p>
        </p:txBody>
      </p:sp>
      <p:sp>
        <p:nvSpPr>
          <p:cNvPr id="10" name="Content Placeholder 2"/>
          <p:cNvSpPr txBox="1">
            <a:spLocks/>
          </p:cNvSpPr>
          <p:nvPr/>
        </p:nvSpPr>
        <p:spPr>
          <a:xfrm>
            <a:off x="4513459" y="3270244"/>
            <a:ext cx="4392488" cy="1062785"/>
          </a:xfrm>
          <a:prstGeom prst="rect">
            <a:avLst/>
          </a:prstGeom>
        </p:spPr>
        <p:txBody>
          <a:bodyPr vert="horz" lIns="0" tIns="0" rIns="0" bIns="0" rtlCol="0">
            <a:noAutofit/>
          </a:bodyPr>
          <a:lstStyle>
            <a:lvl1pPr marL="360000" indent="-360000" algn="l" defTabSz="914400" rtl="0" eaLnBrk="1" latinLnBrk="0" hangingPunct="1">
              <a:spcBef>
                <a:spcPts val="580"/>
              </a:spcBef>
              <a:buSzPct val="110000"/>
              <a:buFont typeface="Arial" pitchFamily="34" charset="0"/>
              <a:buChar char="•"/>
              <a:defRPr lang="nl-NL" sz="2400" kern="1200" dirty="0" smtClean="0">
                <a:solidFill>
                  <a:schemeClr val="tx1"/>
                </a:solidFill>
                <a:latin typeface="Arial" pitchFamily="34" charset="0"/>
                <a:ea typeface="+mn-ea"/>
                <a:cs typeface="Arial" pitchFamily="34" charset="0"/>
              </a:defRPr>
            </a:lvl1pPr>
            <a:lvl2pPr marL="720000" indent="-360363" algn="l" defTabSz="914400" rtl="0" eaLnBrk="1" latinLnBrk="0" hangingPunct="1">
              <a:spcBef>
                <a:spcPts val="580"/>
              </a:spcBef>
              <a:buSzPct val="75000"/>
              <a:buFont typeface="Courier New" pitchFamily="49" charset="0"/>
              <a:buChar char="o"/>
              <a:defRPr lang="nl-NL" sz="2400" kern="1200" dirty="0" smtClean="0">
                <a:solidFill>
                  <a:schemeClr val="tx1"/>
                </a:solidFill>
                <a:latin typeface="Arial" pitchFamily="34" charset="0"/>
                <a:ea typeface="+mn-ea"/>
                <a:cs typeface="Arial" pitchFamily="34" charset="0"/>
              </a:defRPr>
            </a:lvl2pPr>
            <a:lvl3pPr marL="990000" indent="-270000" algn="l" defTabSz="914400" rtl="0" eaLnBrk="1" latinLnBrk="0" hangingPunct="1">
              <a:spcBef>
                <a:spcPct val="20000"/>
              </a:spcBef>
              <a:buFont typeface="Arial" pitchFamily="34" charset="0"/>
              <a:buChar char="•"/>
              <a:defRPr lang="nl-NL" sz="2000" kern="1200" dirty="0" smtClean="0">
                <a:solidFill>
                  <a:schemeClr val="tx1"/>
                </a:solidFill>
                <a:latin typeface="Arial" pitchFamily="34" charset="0"/>
                <a:ea typeface="+mn-ea"/>
                <a:cs typeface="Arial" pitchFamily="34" charset="0"/>
              </a:defRPr>
            </a:lvl3pPr>
            <a:lvl4pPr marL="1168400" indent="-180000" algn="l" defTabSz="914400" rtl="0" eaLnBrk="1" latinLnBrk="0" hangingPunct="1">
              <a:spcBef>
                <a:spcPts val="380"/>
              </a:spcBef>
              <a:buSzPct val="80000"/>
              <a:buFont typeface="Arial" pitchFamily="34" charset="0"/>
              <a:buChar char="•"/>
              <a:defRPr lang="nl-NL" sz="1600" kern="1200" dirty="0" smtClean="0">
                <a:solidFill>
                  <a:schemeClr val="tx1"/>
                </a:solidFill>
                <a:latin typeface="Arial" pitchFamily="34" charset="0"/>
                <a:ea typeface="+mn-ea"/>
                <a:cs typeface="Arial" pitchFamily="34" charset="0"/>
              </a:defRPr>
            </a:lvl4pPr>
            <a:lvl5pPr marL="1338263" indent="-179388" algn="l" defTabSz="914400" rtl="0" eaLnBrk="1" latinLnBrk="0" hangingPunct="1">
              <a:spcBef>
                <a:spcPts val="380"/>
              </a:spcBef>
              <a:buFont typeface="Arial" pitchFamily="34" charset="0"/>
              <a:buChar char="-"/>
              <a:defRPr lang="nl-BE" sz="1600" kern="1200" dirty="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spcBef>
                <a:spcPts val="0"/>
              </a:spcBef>
            </a:pPr>
            <a:r>
              <a:rPr lang="nb-NO" sz="1400" dirty="0">
                <a:solidFill>
                  <a:schemeClr val="tx2"/>
                </a:solidFill>
              </a:rPr>
              <a:t>Frankrike </a:t>
            </a:r>
            <a:r>
              <a:rPr lang="nb-NO" sz="1400" b="1" dirty="0">
                <a:solidFill>
                  <a:schemeClr val="tx2">
                    <a:lumMod val="60000"/>
                    <a:lumOff val="40000"/>
                  </a:schemeClr>
                </a:solidFill>
              </a:rPr>
              <a:t>TMS</a:t>
            </a:r>
            <a:r>
              <a:rPr lang="nb-NO" sz="1400" dirty="0">
                <a:solidFill>
                  <a:schemeClr val="tx2"/>
                </a:solidFill>
              </a:rPr>
              <a:t> – muskel- og skjelettlidelser; </a:t>
            </a:r>
          </a:p>
          <a:p>
            <a:pPr marL="359637" lvl="1" indent="0">
              <a:spcBef>
                <a:spcPts val="0"/>
              </a:spcBef>
              <a:buNone/>
            </a:pPr>
            <a:r>
              <a:rPr lang="nb-NO" sz="1400" b="1" dirty="0">
                <a:solidFill>
                  <a:schemeClr val="tx2"/>
                </a:solidFill>
              </a:rPr>
              <a:t>       </a:t>
            </a:r>
            <a:r>
              <a:rPr lang="nb-NO" sz="1400" b="1" dirty="0">
                <a:solidFill>
                  <a:schemeClr val="tx2">
                    <a:lumMod val="60000"/>
                    <a:lumOff val="40000"/>
                  </a:schemeClr>
                </a:solidFill>
              </a:rPr>
              <a:t>PNMS</a:t>
            </a:r>
            <a:r>
              <a:rPr lang="nb-NO" sz="1400" dirty="0">
                <a:solidFill>
                  <a:schemeClr val="tx2"/>
                </a:solidFill>
              </a:rPr>
              <a:t> – </a:t>
            </a:r>
            <a:r>
              <a:rPr lang="nb-NO" sz="1400" dirty="0" err="1">
                <a:solidFill>
                  <a:schemeClr val="tx2"/>
                </a:solidFill>
              </a:rPr>
              <a:t>pleuramesoteliom</a:t>
            </a:r>
            <a:endParaRPr lang="nb-NO" sz="1400" dirty="0">
              <a:solidFill>
                <a:schemeClr val="tx2"/>
              </a:solidFill>
            </a:endParaRPr>
          </a:p>
          <a:p>
            <a:pPr lvl="1"/>
            <a:r>
              <a:rPr lang="nb-NO" sz="1400" dirty="0">
                <a:solidFill>
                  <a:schemeClr val="tx2"/>
                </a:solidFill>
              </a:rPr>
              <a:t>USA </a:t>
            </a:r>
            <a:r>
              <a:rPr lang="nb-NO" sz="1400" b="1" dirty="0">
                <a:solidFill>
                  <a:schemeClr val="tx2">
                    <a:lumMod val="60000"/>
                    <a:lumOff val="40000"/>
                  </a:schemeClr>
                </a:solidFill>
              </a:rPr>
              <a:t>PISP</a:t>
            </a:r>
            <a:r>
              <a:rPr lang="nb-NO" sz="1400" dirty="0">
                <a:solidFill>
                  <a:schemeClr val="tx2"/>
                </a:solidFill>
              </a:rPr>
              <a:t> – sykdommer relatert til eksponering for plantevernmidler</a:t>
            </a:r>
          </a:p>
          <a:p>
            <a:endParaRPr lang="en-US" sz="2200" dirty="0"/>
          </a:p>
          <a:p>
            <a:pPr marL="0" indent="0">
              <a:buFont typeface="Arial" pitchFamily="34" charset="0"/>
              <a:buNone/>
            </a:pPr>
            <a:r>
              <a:rPr lang="nb-NO" sz="2200" dirty="0"/>
              <a:t>                               </a:t>
            </a:r>
          </a:p>
        </p:txBody>
      </p:sp>
      <p:sp>
        <p:nvSpPr>
          <p:cNvPr id="11" name="Title 1"/>
          <p:cNvSpPr txBox="1">
            <a:spLocks/>
          </p:cNvSpPr>
          <p:nvPr/>
        </p:nvSpPr>
        <p:spPr>
          <a:xfrm>
            <a:off x="1392190" y="1809667"/>
            <a:ext cx="1831676" cy="517089"/>
          </a:xfrm>
          <a:prstGeom prst="rect">
            <a:avLst/>
          </a:prstGeom>
          <a:solidFill>
            <a:schemeClr val="accent1">
              <a:lumMod val="75000"/>
            </a:schemeClr>
          </a:solidFill>
          <a:ln w="17145" cap="flat" cmpd="sng" algn="ctr">
            <a:noFill/>
            <a:prstDash val="solid"/>
          </a:ln>
          <a:effectLst>
            <a:outerShdw blurRad="44450" dist="27940" dir="5400000" algn="ctr">
              <a:srgbClr val="000000">
                <a:alpha val="32000"/>
              </a:srgbClr>
            </a:outerShdw>
          </a:effectLst>
        </p:spPr>
        <p:style>
          <a:lnRef idx="3">
            <a:schemeClr val="lt1"/>
          </a:lnRef>
          <a:fillRef idx="1">
            <a:schemeClr val="accent2"/>
          </a:fillRef>
          <a:effectRef idx="1">
            <a:schemeClr val="accent2"/>
          </a:effectRef>
          <a:fontRef idx="minor">
            <a:schemeClr val="lt1"/>
          </a:fontRef>
        </p:style>
        <p:txBody>
          <a:bodyPr vert="horz" lIns="0" tIns="0" rIns="0" bIns="0" rtlCol="0" anchor="b" anchorCtr="0">
            <a:normAutofit fontScale="92500" lnSpcReduction="20000"/>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b-NO" sz="1400" dirty="0"/>
              <a:t>Alle typer arbeidsrelaterte sykdommer</a:t>
            </a:r>
          </a:p>
        </p:txBody>
      </p:sp>
      <p:sp>
        <p:nvSpPr>
          <p:cNvPr id="12" name="Title 1"/>
          <p:cNvSpPr txBox="1">
            <a:spLocks/>
          </p:cNvSpPr>
          <p:nvPr/>
        </p:nvSpPr>
        <p:spPr>
          <a:xfrm>
            <a:off x="5143858" y="1809667"/>
            <a:ext cx="1831676" cy="517089"/>
          </a:xfrm>
          <a:prstGeom prst="rect">
            <a:avLst/>
          </a:prstGeom>
          <a:solidFill>
            <a:schemeClr val="tx2">
              <a:lumMod val="60000"/>
              <a:lumOff val="40000"/>
            </a:schemeClr>
          </a:solidFill>
          <a:ln w="17145" cap="flat" cmpd="sng" algn="ctr">
            <a:noFill/>
            <a:prstDash val="solid"/>
          </a:ln>
          <a:effectLst>
            <a:outerShdw blurRad="44450" dist="27940" dir="5400000" algn="ctr">
              <a:srgbClr val="000000">
                <a:alpha val="32000"/>
              </a:srgbClr>
            </a:outerShdw>
          </a:effectLst>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nSpc>
                <a:spcPct val="80000"/>
              </a:lnSpc>
            </a:pPr>
            <a:r>
              <a:rPr lang="nb-NO" sz="1300" dirty="0"/>
              <a:t>Spesifikke typer arbeidsrelaterte sykdommer</a:t>
            </a:r>
          </a:p>
        </p:txBody>
      </p:sp>
    </p:spTree>
    <p:extLst>
      <p:ext uri="{BB962C8B-B14F-4D97-AF65-F5344CB8AC3E}">
        <p14:creationId xmlns:p14="http://schemas.microsoft.com/office/powerpoint/2010/main" val="14972060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PROSJEKTETS MÅL</a:t>
            </a:r>
          </a:p>
        </p:txBody>
      </p:sp>
      <p:sp>
        <p:nvSpPr>
          <p:cNvPr id="3" name="Content Placeholder 2"/>
          <p:cNvSpPr>
            <a:spLocks noGrp="1"/>
          </p:cNvSpPr>
          <p:nvPr>
            <p:ph sz="half" idx="1"/>
          </p:nvPr>
        </p:nvSpPr>
        <p:spPr>
          <a:xfrm>
            <a:off x="433232" y="987574"/>
            <a:ext cx="7560000" cy="1368152"/>
          </a:xfrm>
        </p:spPr>
        <p:txBody>
          <a:bodyPr/>
          <a:lstStyle/>
          <a:p>
            <a:endParaRPr lang="en-GB" dirty="0"/>
          </a:p>
          <a:p>
            <a:endParaRPr lang="en-GB" dirty="0"/>
          </a:p>
          <a:p>
            <a:endParaRPr lang="en-GB" dirty="0"/>
          </a:p>
          <a:p>
            <a:endParaRPr lang="en-GB" dirty="0"/>
          </a:p>
          <a:p>
            <a:endParaRPr lang="en-GB" dirty="0"/>
          </a:p>
          <a:p>
            <a:endParaRPr lang="en-GB" dirty="0"/>
          </a:p>
          <a:p>
            <a:endParaRPr lang="nl-BE"/>
          </a:p>
        </p:txBody>
      </p:sp>
      <p:sp>
        <p:nvSpPr>
          <p:cNvPr id="4" name="Right Arrow 3"/>
          <p:cNvSpPr/>
          <p:nvPr/>
        </p:nvSpPr>
        <p:spPr>
          <a:xfrm>
            <a:off x="395536" y="1854516"/>
            <a:ext cx="885825" cy="306067"/>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5" name="Right Arrow 4"/>
          <p:cNvSpPr/>
          <p:nvPr/>
        </p:nvSpPr>
        <p:spPr>
          <a:xfrm>
            <a:off x="433232" y="1025325"/>
            <a:ext cx="885825" cy="306067"/>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2"/>
              </a:solidFill>
            </a:endParaRPr>
          </a:p>
        </p:txBody>
      </p:sp>
      <p:sp>
        <p:nvSpPr>
          <p:cNvPr id="6" name="TextBox 5"/>
          <p:cNvSpPr txBox="1"/>
          <p:nvPr/>
        </p:nvSpPr>
        <p:spPr>
          <a:xfrm>
            <a:off x="1367720" y="843558"/>
            <a:ext cx="6696744" cy="646331"/>
          </a:xfrm>
          <a:prstGeom prst="rect">
            <a:avLst/>
          </a:prstGeom>
          <a:noFill/>
        </p:spPr>
        <p:txBody>
          <a:bodyPr wrap="square" rtlCol="0">
            <a:spAutoFit/>
          </a:bodyPr>
          <a:lstStyle/>
          <a:p>
            <a:r>
              <a:rPr lang="nb-NO" b="1">
                <a:solidFill>
                  <a:schemeClr val="tx2"/>
                </a:solidFill>
              </a:rPr>
              <a:t>Gi mer innsikt i </a:t>
            </a:r>
            <a:r>
              <a:rPr lang="nb-NO" b="1">
                <a:solidFill>
                  <a:srgbClr val="C00000"/>
                </a:solidFill>
              </a:rPr>
              <a:t>varslings- og overvåkingssystemer</a:t>
            </a:r>
            <a:r>
              <a:rPr lang="nb-NO" b="1">
                <a:solidFill>
                  <a:schemeClr val="tx2"/>
                </a:solidFill>
              </a:rPr>
              <a:t> for å identifisere nye helseproblemer på jobb og arbeidsrelaterte sykdommer</a:t>
            </a:r>
            <a:r>
              <a:rPr lang="nb-NO" b="1"/>
              <a:t>.</a:t>
            </a:r>
            <a:r>
              <a:rPr lang="nb-NO" b="1">
                <a:solidFill>
                  <a:schemeClr val="tx2"/>
                </a:solidFill>
              </a:rPr>
              <a:t> </a:t>
            </a:r>
          </a:p>
        </p:txBody>
      </p:sp>
      <p:sp>
        <p:nvSpPr>
          <p:cNvPr id="7" name="TextBox 6"/>
          <p:cNvSpPr txBox="1"/>
          <p:nvPr/>
        </p:nvSpPr>
        <p:spPr>
          <a:xfrm>
            <a:off x="1367720" y="1684383"/>
            <a:ext cx="6807063" cy="923330"/>
          </a:xfrm>
          <a:prstGeom prst="rect">
            <a:avLst/>
          </a:prstGeom>
          <a:noFill/>
        </p:spPr>
        <p:txBody>
          <a:bodyPr wrap="square" rtlCol="0">
            <a:spAutoFit/>
          </a:bodyPr>
          <a:lstStyle/>
          <a:p>
            <a:r>
              <a:rPr lang="nb-NO" b="1">
                <a:solidFill>
                  <a:schemeClr val="tx2"/>
                </a:solidFill>
              </a:rPr>
              <a:t>Gi </a:t>
            </a:r>
            <a:r>
              <a:rPr lang="nb-NO" b="1">
                <a:solidFill>
                  <a:srgbClr val="C00000"/>
                </a:solidFill>
              </a:rPr>
              <a:t>anbefalinger</a:t>
            </a:r>
            <a:r>
              <a:rPr lang="nb-NO" b="1">
                <a:solidFill>
                  <a:schemeClr val="tx2"/>
                </a:solidFill>
              </a:rPr>
              <a:t> til beslutningstakere og HMS-ansvarlige om å implementere varslings- og overvåkingssystemer for forebygging av arbeidsrelaterte sykdommer</a:t>
            </a:r>
            <a:r>
              <a:rPr lang="nb-NO" b="1"/>
              <a:t>.</a:t>
            </a:r>
          </a:p>
        </p:txBody>
      </p:sp>
      <p:sp>
        <p:nvSpPr>
          <p:cNvPr id="8" name="Rounded Rectangle 7"/>
          <p:cNvSpPr/>
          <p:nvPr/>
        </p:nvSpPr>
        <p:spPr>
          <a:xfrm>
            <a:off x="1115617" y="3003799"/>
            <a:ext cx="6840760" cy="1584176"/>
          </a:xfrm>
          <a:prstGeom prst="roundRect">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TextBox 8"/>
          <p:cNvSpPr txBox="1"/>
          <p:nvPr/>
        </p:nvSpPr>
        <p:spPr>
          <a:xfrm>
            <a:off x="1260619" y="3040712"/>
            <a:ext cx="7631861" cy="1754326"/>
          </a:xfrm>
          <a:prstGeom prst="rect">
            <a:avLst/>
          </a:prstGeom>
          <a:noFill/>
        </p:spPr>
        <p:txBody>
          <a:bodyPr wrap="square" rtlCol="0">
            <a:spAutoFit/>
          </a:bodyPr>
          <a:lstStyle/>
          <a:p>
            <a:pPr marL="457200" indent="-457200">
              <a:buFont typeface="Arial" panose="020B0604020202020204" pitchFamily="34" charset="0"/>
              <a:buChar char="•"/>
            </a:pPr>
            <a:r>
              <a:rPr lang="nb-NO" dirty="0"/>
              <a:t>beslutningstakere på nasjonalt nivå og på EU-nivå 	</a:t>
            </a:r>
          </a:p>
          <a:p>
            <a:pPr marL="457200" indent="-457200">
              <a:buFont typeface="Arial" panose="020B0604020202020204" pitchFamily="34" charset="0"/>
              <a:buChar char="•"/>
            </a:pPr>
            <a:r>
              <a:rPr lang="nb-NO" dirty="0"/>
              <a:t>partene i arbeidslivet</a:t>
            </a:r>
          </a:p>
          <a:p>
            <a:pPr marL="457200" indent="-457200">
              <a:buFont typeface="Arial" panose="020B0604020202020204" pitchFamily="34" charset="0"/>
              <a:buChar char="•"/>
            </a:pPr>
            <a:r>
              <a:rPr lang="nb-NO" dirty="0"/>
              <a:t>forskere</a:t>
            </a:r>
          </a:p>
          <a:p>
            <a:pPr marL="457200" indent="-457200">
              <a:buFont typeface="Arial" panose="020B0604020202020204" pitchFamily="34" charset="0"/>
              <a:buChar char="•"/>
            </a:pPr>
            <a:r>
              <a:rPr lang="nb-NO" dirty="0" smtClean="0"/>
              <a:t>Personer s</a:t>
            </a:r>
            <a:r>
              <a:rPr lang="nb-NO" dirty="0" smtClean="0"/>
              <a:t>om vurderer kessykdommer</a:t>
            </a:r>
            <a:r>
              <a:rPr lang="nb-NO" dirty="0"/>
              <a:t>, </a:t>
            </a:r>
            <a:r>
              <a:rPr lang="nb-NO" dirty="0" smtClean="0"/>
              <a:t>som jobber med yrkesskadeforsikring eller </a:t>
            </a:r>
            <a:r>
              <a:rPr lang="nb-NO" dirty="0"/>
              <a:t>statistisk datainnsamling</a:t>
            </a:r>
          </a:p>
          <a:p>
            <a:endParaRPr lang="nl-BE" dirty="0"/>
          </a:p>
        </p:txBody>
      </p:sp>
      <p:sp>
        <p:nvSpPr>
          <p:cNvPr id="10" name="TextBox 9"/>
          <p:cNvSpPr txBox="1"/>
          <p:nvPr/>
        </p:nvSpPr>
        <p:spPr>
          <a:xfrm>
            <a:off x="395536" y="2571750"/>
            <a:ext cx="7632848" cy="646331"/>
          </a:xfrm>
          <a:prstGeom prst="rect">
            <a:avLst/>
          </a:prstGeom>
          <a:noFill/>
        </p:spPr>
        <p:txBody>
          <a:bodyPr wrap="square" rtlCol="0">
            <a:spAutoFit/>
          </a:bodyPr>
          <a:lstStyle/>
          <a:p>
            <a:r>
              <a:rPr lang="nb-NO" b="1">
                <a:solidFill>
                  <a:schemeClr val="tx2"/>
                </a:solidFill>
              </a:rPr>
              <a:t>De som drar nytte av resultatene av dette prosjektet, er blant annet</a:t>
            </a:r>
          </a:p>
          <a:p>
            <a:r>
              <a:rPr lang="nb-NO" b="1">
                <a:solidFill>
                  <a:schemeClr val="tx2"/>
                </a:solidFill>
              </a:rPr>
              <a:t> </a:t>
            </a:r>
          </a:p>
        </p:txBody>
      </p:sp>
    </p:spTree>
    <p:extLst>
      <p:ext uri="{BB962C8B-B14F-4D97-AF65-F5344CB8AC3E}">
        <p14:creationId xmlns:p14="http://schemas.microsoft.com/office/powerpoint/2010/main" val="1784143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7" grpId="0"/>
      <p:bldP spid="8" grpId="0" animBg="1"/>
      <p:bldP spid="9" grpId="0"/>
      <p:bldP spid="10"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1521" y="699542"/>
            <a:ext cx="7582132" cy="3894990"/>
          </a:xfrm>
        </p:spPr>
        <p:txBody>
          <a:bodyPr>
            <a:noAutofit/>
          </a:bodyPr>
          <a:lstStyle/>
          <a:p>
            <a:r>
              <a:rPr lang="nb-NO" sz="1300" dirty="0">
                <a:solidFill>
                  <a:srgbClr val="C00000"/>
                </a:solidFill>
              </a:rPr>
              <a:t>Aktive overvåkingssystemer</a:t>
            </a:r>
          </a:p>
          <a:p>
            <a:r>
              <a:rPr lang="nb-NO" sz="1300" dirty="0"/>
              <a:t>Hovedformål: Å estimere forekomst og utbredelse av arbeidsrelaterte personskader og sykdommer.</a:t>
            </a:r>
          </a:p>
          <a:p>
            <a:r>
              <a:rPr lang="nb-NO" sz="1300" dirty="0"/>
              <a:t>De irske og britiske systemene har lignende utforming, med datainnsamling i tre måneders perioder gjennom intervjuer med (tilfeldig utvalgte) arbeidstakere i husholdninger.</a:t>
            </a:r>
          </a:p>
          <a:p>
            <a:r>
              <a:rPr lang="nb-NO" sz="1300" dirty="0"/>
              <a:t>Begge arbeidskraftundersøkelsene har moduler som samler inn informasjon om arbeidsrelatert dårlig helse.</a:t>
            </a:r>
          </a:p>
          <a:p>
            <a:r>
              <a:rPr lang="nb-NO" sz="1300" dirty="0"/>
              <a:t>Irland: </a:t>
            </a:r>
            <a:r>
              <a:rPr lang="nb-NO" sz="1300" dirty="0">
                <a:solidFill>
                  <a:srgbClr val="C00000"/>
                </a:solidFill>
              </a:rPr>
              <a:t>QNHS-undersøkelsen (</a:t>
            </a:r>
            <a:r>
              <a:rPr lang="nb-NO" sz="1300" dirty="0" err="1">
                <a:solidFill>
                  <a:srgbClr val="C00000"/>
                </a:solidFill>
              </a:rPr>
              <a:t>Quarterly</a:t>
            </a:r>
            <a:r>
              <a:rPr lang="nb-NO" sz="1300" dirty="0">
                <a:solidFill>
                  <a:srgbClr val="C00000"/>
                </a:solidFill>
              </a:rPr>
              <a:t> National Household Survey) </a:t>
            </a:r>
            <a:r>
              <a:rPr lang="nb-NO" sz="1300" dirty="0"/>
              <a:t>gjennomføres av Irlands sentrale </a:t>
            </a:r>
            <a:r>
              <a:rPr lang="nb-NO" sz="1300" dirty="0" err="1"/>
              <a:t>statistikkontor</a:t>
            </a:r>
            <a:r>
              <a:rPr lang="nb-NO" sz="1300" dirty="0"/>
              <a:t> (CSO) og dekker 26 000 husstander hvert kvartal.</a:t>
            </a:r>
          </a:p>
          <a:p>
            <a:r>
              <a:rPr lang="nb-NO" sz="1300" dirty="0"/>
              <a:t>Storbritannia: </a:t>
            </a:r>
            <a:r>
              <a:rPr lang="nb-NO" sz="1300" dirty="0">
                <a:solidFill>
                  <a:srgbClr val="C00000"/>
                </a:solidFill>
              </a:rPr>
              <a:t>Selvrapportert arbeidsrelatert sykdom (SWI), </a:t>
            </a:r>
            <a:r>
              <a:rPr lang="nb-NO" sz="1300" dirty="0"/>
              <a:t>gjennomføres av kontoret for nasjonal statistikk (ONS) og dekker 50 000 husstander hvert kvartal.</a:t>
            </a:r>
          </a:p>
          <a:p>
            <a:r>
              <a:rPr lang="nb-NO" sz="1300" dirty="0"/>
              <a:t>Enkeltpersoner blir spurt om de har hatt noen sykdommer eller opplevd funksjonshemming de siste 12 månedene som de mener var forårsaket eller forverret av arbeidet sitt og om faktorer på arbeidsplassen som kan ha negativ innvirkning på mental eller fysisk helse. </a:t>
            </a:r>
          </a:p>
          <a:p>
            <a:r>
              <a:rPr lang="nb-NO" sz="1300" dirty="0"/>
              <a:t>Ingen videre evaluering av de arbeidsrelaterte forholdene for helseproblemene.</a:t>
            </a:r>
          </a:p>
          <a:p>
            <a:r>
              <a:rPr lang="nb-NO" sz="1300" dirty="0"/>
              <a:t>Arbeidskraftundersøkelsene gir informasjon om arbeidsrelaterte sykdommer fra arbeidstakernes perspektiv.</a:t>
            </a:r>
          </a:p>
        </p:txBody>
      </p:sp>
      <p:sp>
        <p:nvSpPr>
          <p:cNvPr id="4" name="Title 1"/>
          <p:cNvSpPr txBox="1">
            <a:spLocks/>
          </p:cNvSpPr>
          <p:nvPr/>
        </p:nvSpPr>
        <p:spPr>
          <a:xfrm>
            <a:off x="683568" y="135000"/>
            <a:ext cx="6965418" cy="420007"/>
          </a:xfrm>
          <a:prstGeom prst="rect">
            <a:avLst/>
          </a:prstGeom>
          <a:solidFill>
            <a:schemeClr val="tx2">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b-NO" sz="2400"/>
              <a:t>Arbeidskraftundersøkelser (Irland og Storbritannia)</a:t>
            </a:r>
          </a:p>
        </p:txBody>
      </p:sp>
      <p:grpSp>
        <p:nvGrpSpPr>
          <p:cNvPr id="7" name="Group 6"/>
          <p:cNvGrpSpPr/>
          <p:nvPr/>
        </p:nvGrpSpPr>
        <p:grpSpPr>
          <a:xfrm>
            <a:off x="7833652" y="138324"/>
            <a:ext cx="1346860" cy="1854852"/>
            <a:chOff x="7749259" y="131974"/>
            <a:chExt cx="1346860" cy="1854852"/>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9259" y="131974"/>
              <a:ext cx="1162194" cy="1676370"/>
            </a:xfrm>
            <a:prstGeom prst="rect">
              <a:avLst/>
            </a:prstGeom>
          </p:spPr>
        </p:pic>
        <p:sp>
          <p:nvSpPr>
            <p:cNvPr id="9" name="TextBox 8"/>
            <p:cNvSpPr txBox="1"/>
            <p:nvPr/>
          </p:nvSpPr>
          <p:spPr>
            <a:xfrm rot="5400000">
              <a:off x="8360144" y="1250851"/>
              <a:ext cx="1287284" cy="184666"/>
            </a:xfrm>
            <a:prstGeom prst="rect">
              <a:avLst/>
            </a:prstGeom>
            <a:noFill/>
          </p:spPr>
          <p:txBody>
            <a:bodyPr wrap="square" rtlCol="0">
              <a:spAutoFit/>
            </a:bodyPr>
            <a:lstStyle/>
            <a:p>
              <a:pPr algn="ctr"/>
              <a:r>
                <a:rPr lang="nb-NO" sz="600" b="1" i="1">
                  <a:solidFill>
                    <a:srgbClr val="003399"/>
                  </a:solidFill>
                </a:rPr>
                <a:t>Bilder: Freepik.com</a:t>
              </a:r>
            </a:p>
          </p:txBody>
        </p:sp>
      </p:gr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33707" y="2297266"/>
            <a:ext cx="954472" cy="1131590"/>
          </a:xfrm>
          <a:prstGeom prst="rect">
            <a:avLst/>
          </a:prstGeom>
        </p:spPr>
      </p:pic>
    </p:spTree>
    <p:extLst>
      <p:ext uri="{BB962C8B-B14F-4D97-AF65-F5344CB8AC3E}">
        <p14:creationId xmlns:p14="http://schemas.microsoft.com/office/powerpoint/2010/main" val="3916444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251520" y="699542"/>
            <a:ext cx="4721799" cy="2016224"/>
          </a:xfrm>
          <a:prstGeom prst="rect">
            <a:avLst/>
          </a:prstGeom>
        </p:spPr>
      </p:pic>
      <p:sp>
        <p:nvSpPr>
          <p:cNvPr id="4" name="Title 1"/>
          <p:cNvSpPr txBox="1">
            <a:spLocks/>
          </p:cNvSpPr>
          <p:nvPr/>
        </p:nvSpPr>
        <p:spPr>
          <a:xfrm>
            <a:off x="827584" y="135000"/>
            <a:ext cx="6984776" cy="420007"/>
          </a:xfrm>
          <a:prstGeom prst="rect">
            <a:avLst/>
          </a:prstGeom>
          <a:solidFill>
            <a:schemeClr val="tx2">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b-NO" sz="2400"/>
              <a:t>Arbeidskraftundersøkelser (Irland og Storbritannia)</a:t>
            </a:r>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4431" y="2859782"/>
            <a:ext cx="4720687" cy="2087713"/>
          </a:xfrm>
          <a:prstGeom prst="rect">
            <a:avLst/>
          </a:prstGeom>
        </p:spPr>
      </p:pic>
      <p:sp>
        <p:nvSpPr>
          <p:cNvPr id="7" name="Rechthoek 1"/>
          <p:cNvSpPr/>
          <p:nvPr/>
        </p:nvSpPr>
        <p:spPr>
          <a:xfrm>
            <a:off x="5125118" y="771550"/>
            <a:ext cx="3808846" cy="1600438"/>
          </a:xfrm>
          <a:prstGeom prst="rect">
            <a:avLst/>
          </a:prstGeom>
        </p:spPr>
        <p:txBody>
          <a:bodyPr wrap="square">
            <a:spAutoFit/>
          </a:bodyPr>
          <a:lstStyle/>
          <a:p>
            <a:r>
              <a:rPr lang="nb-NO" sz="1400" b="1" dirty="0">
                <a:solidFill>
                  <a:schemeClr val="tx2"/>
                </a:solidFill>
                <a:ea typeface="Calibri" panose="020F0502020204030204" pitchFamily="34" charset="0"/>
                <a:cs typeface="Times New Roman" panose="02020603050405020304" pitchFamily="18" charset="0"/>
              </a:rPr>
              <a:t>Storbritannia</a:t>
            </a:r>
          </a:p>
          <a:p>
            <a:endParaRPr lang="en-GB" sz="1400" b="1" dirty="0">
              <a:solidFill>
                <a:schemeClr val="tx2"/>
              </a:solidFill>
              <a:ea typeface="Calibri" panose="020F0502020204030204" pitchFamily="34" charset="0"/>
              <a:cs typeface="Times New Roman" panose="02020603050405020304" pitchFamily="18" charset="0"/>
            </a:endParaRPr>
          </a:p>
          <a:p>
            <a:r>
              <a:rPr lang="nb-NO" sz="1400" b="1" dirty="0">
                <a:solidFill>
                  <a:schemeClr val="tx2"/>
                </a:solidFill>
                <a:ea typeface="Calibri" panose="020F0502020204030204" pitchFamily="34" charset="0"/>
                <a:cs typeface="Times New Roman" panose="02020603050405020304" pitchFamily="18" charset="0"/>
              </a:rPr>
              <a:t>Estimert utbredelsesgrad (totalt antall tilfeller) og forekomst (nye tilfeller) av stress, depresjon eller angst forårsaket eller forverret av arbeid blant arbeidstakere de siste 12 månedene.</a:t>
            </a:r>
          </a:p>
        </p:txBody>
      </p:sp>
      <p:sp>
        <p:nvSpPr>
          <p:cNvPr id="8" name="Rechthoek 6"/>
          <p:cNvSpPr/>
          <p:nvPr/>
        </p:nvSpPr>
        <p:spPr>
          <a:xfrm>
            <a:off x="5125118" y="2860576"/>
            <a:ext cx="3747618" cy="954107"/>
          </a:xfrm>
          <a:prstGeom prst="rect">
            <a:avLst/>
          </a:prstGeom>
        </p:spPr>
        <p:txBody>
          <a:bodyPr wrap="square">
            <a:spAutoFit/>
          </a:bodyPr>
          <a:lstStyle/>
          <a:p>
            <a:r>
              <a:rPr lang="nb-NO" sz="1400" b="1">
                <a:solidFill>
                  <a:schemeClr val="tx2"/>
                </a:solidFill>
                <a:ea typeface="Calibri" panose="020F0502020204030204" pitchFamily="34" charset="0"/>
                <a:cs typeface="Times New Roman" panose="02020603050405020304" pitchFamily="18" charset="0"/>
              </a:rPr>
              <a:t>Irland</a:t>
            </a:r>
          </a:p>
          <a:p>
            <a:endParaRPr lang="en-GB" sz="1400" b="1" dirty="0">
              <a:solidFill>
                <a:schemeClr val="tx2"/>
              </a:solidFill>
              <a:ea typeface="Calibri" panose="020F0502020204030204" pitchFamily="34" charset="0"/>
              <a:cs typeface="Times New Roman" panose="02020603050405020304" pitchFamily="18" charset="0"/>
            </a:endParaRPr>
          </a:p>
          <a:p>
            <a:r>
              <a:rPr lang="nb-NO" sz="1400" b="1">
                <a:solidFill>
                  <a:schemeClr val="tx2"/>
                </a:solidFill>
                <a:ea typeface="Calibri" panose="020F0502020204030204" pitchFamily="34" charset="0"/>
                <a:cs typeface="Times New Roman" panose="02020603050405020304" pitchFamily="18" charset="0"/>
              </a:rPr>
              <a:t>Arbeidsrelatert personskade og sykdom (%) etter yrkesgruppe, 2010–2012 (samlet)</a:t>
            </a:r>
          </a:p>
        </p:txBody>
      </p:sp>
    </p:spTree>
    <p:extLst>
      <p:ext uri="{BB962C8B-B14F-4D97-AF65-F5344CB8AC3E}">
        <p14:creationId xmlns:p14="http://schemas.microsoft.com/office/powerpoint/2010/main" val="27337999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b-NO"/>
              <a:t>DRIVERE OG HINDRINGER I SYSTEMET</a:t>
            </a:r>
          </a:p>
        </p:txBody>
      </p:sp>
      <p:graphicFrame>
        <p:nvGraphicFramePr>
          <p:cNvPr id="4" name="Tijdelijke aanduiding voor inhoud 3"/>
          <p:cNvGraphicFramePr>
            <a:graphicFrameLocks noGrp="1"/>
          </p:cNvGraphicFramePr>
          <p:nvPr>
            <p:ph sz="half" idx="1"/>
            <p:extLst>
              <p:ext uri="{D42A27DB-BD31-4B8C-83A1-F6EECF244321}">
                <p14:modId xmlns:p14="http://schemas.microsoft.com/office/powerpoint/2010/main" val="3459305382"/>
              </p:ext>
            </p:extLst>
          </p:nvPr>
        </p:nvGraphicFramePr>
        <p:xfrm>
          <a:off x="251520" y="771550"/>
          <a:ext cx="8280920" cy="4104456"/>
        </p:xfrm>
        <a:graphic>
          <a:graphicData uri="http://schemas.openxmlformats.org/drawingml/2006/table">
            <a:tbl>
              <a:tblPr firstRow="1" bandRow="1">
                <a:tableStyleId>{5C22544A-7EE6-4342-B048-85BDC9FD1C3A}</a:tableStyleId>
              </a:tblPr>
              <a:tblGrid>
                <a:gridCol w="3600400">
                  <a:extLst>
                    <a:ext uri="{9D8B030D-6E8A-4147-A177-3AD203B41FA5}">
                      <a16:colId xmlns:a16="http://schemas.microsoft.com/office/drawing/2014/main" val="20000"/>
                    </a:ext>
                  </a:extLst>
                </a:gridCol>
                <a:gridCol w="4680520">
                  <a:extLst>
                    <a:ext uri="{9D8B030D-6E8A-4147-A177-3AD203B41FA5}">
                      <a16:colId xmlns:a16="http://schemas.microsoft.com/office/drawing/2014/main" val="20001"/>
                    </a:ext>
                  </a:extLst>
                </a:gridCol>
              </a:tblGrid>
              <a:tr h="286358">
                <a:tc>
                  <a:txBody>
                    <a:bodyPr/>
                    <a:lstStyle/>
                    <a:p>
                      <a:r>
                        <a:rPr lang="nb-NO" sz="1200" noProof="0"/>
                        <a:t>Drivere/hindringer</a:t>
                      </a:r>
                    </a:p>
                  </a:txBody>
                  <a:tcPr/>
                </a:tc>
                <a:tc>
                  <a:txBody>
                    <a:bodyPr/>
                    <a:lstStyle/>
                    <a:p>
                      <a:r>
                        <a:rPr lang="nb-NO" sz="1200" noProof="0"/>
                        <a:t>Anbefalinger</a:t>
                      </a:r>
                    </a:p>
                  </a:txBody>
                  <a:tcPr/>
                </a:tc>
                <a:extLst>
                  <a:ext uri="{0D108BD9-81ED-4DB2-BD59-A6C34878D82A}">
                    <a16:rowId xmlns:a16="http://schemas.microsoft.com/office/drawing/2014/main" val="10000"/>
                  </a:ext>
                </a:extLst>
              </a:tr>
              <a:tr h="668167">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nb-NO" sz="1200" b="1" noProof="0">
                          <a:solidFill>
                            <a:srgbClr val="C00000"/>
                          </a:solidFill>
                        </a:rPr>
                        <a:t>Systemets synlighet:</a:t>
                      </a:r>
                      <a:r>
                        <a:rPr lang="nb-NO" sz="1200" b="1" noProof="0"/>
                        <a:t> Noen systemer er dårlig beskrevet i litteraturen. </a:t>
                      </a:r>
                    </a:p>
                  </a:txBody>
                  <a:tcPr/>
                </a:tc>
                <a:tc>
                  <a:txBody>
                    <a:bodyPr/>
                    <a:lstStyle/>
                    <a:p>
                      <a:pPr marL="171450" marR="0" lvl="0" indent="-1714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b="1" noProof="0" dirty="0"/>
                        <a:t>Øke bevisstheten om systemets eksistens.</a:t>
                      </a:r>
                    </a:p>
                    <a:p>
                      <a:pPr marL="171450" marR="0" lvl="0" indent="-1714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b="1" noProof="0" dirty="0"/>
                        <a:t>Publisere resultater utledet fra systemet.</a:t>
                      </a:r>
                    </a:p>
                    <a:p>
                      <a:pPr marL="171450" marR="0" lvl="0" indent="-1714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b="1" noProof="0" dirty="0">
                          <a:solidFill>
                            <a:schemeClr val="tx1"/>
                          </a:solidFill>
                        </a:rPr>
                        <a:t>Dele suksesshistorier, legge frem gode argumenter.</a:t>
                      </a:r>
                    </a:p>
                  </a:txBody>
                  <a:tcPr/>
                </a:tc>
                <a:extLst>
                  <a:ext uri="{0D108BD9-81ED-4DB2-BD59-A6C34878D82A}">
                    <a16:rowId xmlns:a16="http://schemas.microsoft.com/office/drawing/2014/main" val="10001"/>
                  </a:ext>
                </a:extLst>
              </a:tr>
              <a:tr h="859072">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nb-NO" sz="1200" b="1" noProof="0" dirty="0">
                          <a:solidFill>
                            <a:srgbClr val="C00000"/>
                          </a:solidFill>
                        </a:rPr>
                        <a:t>Motivasjonen til de rapporterende partene: </a:t>
                      </a:r>
                      <a:r>
                        <a:rPr lang="nb-NO" sz="1200" b="1" noProof="0" dirty="0"/>
                        <a:t>Det kan være vanskelig å engasjere leger til å rapportere på grunn av økte krav i deres kliniske praksis. </a:t>
                      </a:r>
                    </a:p>
                  </a:txBody>
                  <a:tcPr/>
                </a:tc>
                <a:tc>
                  <a:txBody>
                    <a:bodyPr/>
                    <a:lstStyle/>
                    <a:p>
                      <a:pPr marL="171450" marR="0" lvl="0" indent="-1714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b="1" noProof="0"/>
                        <a:t>Forenklet/automatisert rapportering.</a:t>
                      </a:r>
                    </a:p>
                    <a:p>
                      <a:pPr marL="171450" marR="0" lvl="0" indent="-1714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b="1" noProof="0"/>
                        <a:t>Toveiskommunikasjon og tilbakemelding. </a:t>
                      </a:r>
                    </a:p>
                    <a:p>
                      <a:pPr marL="171450" marR="0" lvl="0" indent="-1714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b="1" noProof="0"/>
                        <a:t>Rettslig forpliktelse.</a:t>
                      </a:r>
                    </a:p>
                    <a:p>
                      <a:pPr marL="171450" marR="0" lvl="0" indent="-1714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b="1" noProof="0"/>
                        <a:t>Gi belønning for rapportering.  </a:t>
                      </a:r>
                    </a:p>
                  </a:txBody>
                  <a:tcPr/>
                </a:tc>
                <a:extLst>
                  <a:ext uri="{0D108BD9-81ED-4DB2-BD59-A6C34878D82A}">
                    <a16:rowId xmlns:a16="http://schemas.microsoft.com/office/drawing/2014/main" val="10002"/>
                  </a:ext>
                </a:extLst>
              </a:tr>
              <a:tr h="1240882">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nb-NO" sz="1200" b="1" noProof="0" dirty="0">
                          <a:solidFill>
                            <a:srgbClr val="C00000"/>
                          </a:solidFill>
                        </a:rPr>
                        <a:t>Eksponeringsvurdering:</a:t>
                      </a:r>
                      <a:r>
                        <a:rPr lang="nb-NO" sz="1200" b="1" noProof="0" dirty="0"/>
                        <a:t> Mangel på passende eksponeringsvurderinger blir sett på som en av de største ulempene hos de fleste intervjuobjektene; avgjørende for etablering av årsakssammenheng med arbeidet.  </a:t>
                      </a:r>
                    </a:p>
                  </a:txBody>
                  <a:tcPr/>
                </a:tc>
                <a:tc>
                  <a:txBody>
                    <a:bodyPr/>
                    <a:lstStyle/>
                    <a:p>
                      <a:pPr marL="171450" indent="-171450">
                        <a:buFont typeface="Arial" panose="020B0604020202020204" pitchFamily="34" charset="0"/>
                        <a:buChar char="•"/>
                      </a:pPr>
                      <a:r>
                        <a:rPr lang="nb-NO" sz="1200" b="1" noProof="0" dirty="0"/>
                        <a:t>Inkluder en beskrivelse av eksponeringen i rapporteringen.</a:t>
                      </a:r>
                    </a:p>
                    <a:p>
                      <a:pPr marL="171450" indent="-171450">
                        <a:buFont typeface="Arial" panose="020B0604020202020204" pitchFamily="34" charset="0"/>
                        <a:buChar char="•"/>
                      </a:pPr>
                      <a:r>
                        <a:rPr lang="nb-NO" sz="1200" b="1" noProof="0" dirty="0"/>
                        <a:t>Eksponeringsvurdering under evalueringsprosedyren for rapporterte tilfeller.</a:t>
                      </a:r>
                    </a:p>
                    <a:p>
                      <a:pPr marL="171450" indent="-171450">
                        <a:buFont typeface="Arial" panose="020B0604020202020204" pitchFamily="34" charset="0"/>
                        <a:buChar char="•"/>
                      </a:pPr>
                      <a:r>
                        <a:rPr lang="nb-NO" sz="1200" b="1" noProof="0" dirty="0"/>
                        <a:t>Bruk verktøy for mer standardisert rapportering av eksponering (for eksempel hierarkiske koder for alle typer eksponering).</a:t>
                      </a:r>
                    </a:p>
                  </a:txBody>
                  <a:tcPr/>
                </a:tc>
                <a:extLst>
                  <a:ext uri="{0D108BD9-81ED-4DB2-BD59-A6C34878D82A}">
                    <a16:rowId xmlns:a16="http://schemas.microsoft.com/office/drawing/2014/main" val="10003"/>
                  </a:ext>
                </a:extLst>
              </a:tr>
              <a:tr h="1049977">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nb-NO" sz="1200" b="1" noProof="0" dirty="0">
                          <a:solidFill>
                            <a:srgbClr val="C00000"/>
                          </a:solidFill>
                        </a:rPr>
                        <a:t>Standardisering og kvalitetskontroll:</a:t>
                      </a:r>
                      <a:r>
                        <a:rPr lang="nb-NO" sz="1200" b="1" noProof="0" dirty="0"/>
                        <a:t> Viktig for forbedring av datakvaliteten og også for å muliggjøre sammenligning av data som er samlet på nasjonalt og internasjonalt nivå. </a:t>
                      </a:r>
                    </a:p>
                  </a:txBody>
                  <a:tcPr/>
                </a:tc>
                <a:tc>
                  <a:txBody>
                    <a:bodyPr/>
                    <a:lstStyle/>
                    <a:p>
                      <a:pPr marL="171450" marR="0" lvl="0" indent="-1714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b="1" noProof="0" dirty="0"/>
                        <a:t>Tydelig definisjon av tilfelle.</a:t>
                      </a:r>
                    </a:p>
                    <a:p>
                      <a:pPr marL="171450" marR="0" lvl="0" indent="-1714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b="1" noProof="0" dirty="0">
                          <a:solidFill>
                            <a:schemeClr val="dk1"/>
                          </a:solidFill>
                          <a:latin typeface="+mn-lt"/>
                          <a:ea typeface="+mn-ea"/>
                          <a:cs typeface="+mn-cs"/>
                        </a:rPr>
                        <a:t>Sensitivitet kontra spesifisitet.</a:t>
                      </a:r>
                      <a:r>
                        <a:rPr lang="nb-NO" sz="1200" b="1" noProof="0" dirty="0"/>
                        <a:t> </a:t>
                      </a:r>
                    </a:p>
                    <a:p>
                      <a:pPr marL="171450" marR="0" lvl="0" indent="-1714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b="1" noProof="0" dirty="0"/>
                        <a:t>Tydelig kodesystem.</a:t>
                      </a:r>
                    </a:p>
                    <a:p>
                      <a:pPr marL="171450" marR="0" lvl="0" indent="-1714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b="1" noProof="0" dirty="0"/>
                        <a:t>Opplæring og veiledning i koding. </a:t>
                      </a:r>
                    </a:p>
                    <a:p>
                      <a:pPr marL="171450" marR="0" lvl="0" indent="-1714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b="1" noProof="0" dirty="0"/>
                        <a:t>Kodestyring.</a:t>
                      </a: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7922250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b-NO"/>
              <a:t>DRIVERE OG HINDRINGER I SYSTEMET</a:t>
            </a:r>
          </a:p>
        </p:txBody>
      </p:sp>
      <p:graphicFrame>
        <p:nvGraphicFramePr>
          <p:cNvPr id="4" name="Tijdelijke aanduiding voor inhoud 3"/>
          <p:cNvGraphicFramePr>
            <a:graphicFrameLocks noGrp="1"/>
          </p:cNvGraphicFramePr>
          <p:nvPr>
            <p:ph sz="half" idx="1"/>
            <p:extLst>
              <p:ext uri="{D42A27DB-BD31-4B8C-83A1-F6EECF244321}">
                <p14:modId xmlns:p14="http://schemas.microsoft.com/office/powerpoint/2010/main" val="335487680"/>
              </p:ext>
            </p:extLst>
          </p:nvPr>
        </p:nvGraphicFramePr>
        <p:xfrm>
          <a:off x="251520" y="771551"/>
          <a:ext cx="8424936" cy="3895088"/>
        </p:xfrm>
        <a:graphic>
          <a:graphicData uri="http://schemas.openxmlformats.org/drawingml/2006/table">
            <a:tbl>
              <a:tblPr firstRow="1" bandRow="1">
                <a:tableStyleId>{5C22544A-7EE6-4342-B048-85BDC9FD1C3A}</a:tableStyleId>
              </a:tblPr>
              <a:tblGrid>
                <a:gridCol w="4322358">
                  <a:extLst>
                    <a:ext uri="{9D8B030D-6E8A-4147-A177-3AD203B41FA5}">
                      <a16:colId xmlns:a16="http://schemas.microsoft.com/office/drawing/2014/main" val="20000"/>
                    </a:ext>
                  </a:extLst>
                </a:gridCol>
                <a:gridCol w="4102578">
                  <a:extLst>
                    <a:ext uri="{9D8B030D-6E8A-4147-A177-3AD203B41FA5}">
                      <a16:colId xmlns:a16="http://schemas.microsoft.com/office/drawing/2014/main" val="20001"/>
                    </a:ext>
                  </a:extLst>
                </a:gridCol>
              </a:tblGrid>
              <a:tr h="273210">
                <a:tc>
                  <a:txBody>
                    <a:bodyPr/>
                    <a:lstStyle/>
                    <a:p>
                      <a:r>
                        <a:rPr lang="nb-NO" sz="1200" noProof="0"/>
                        <a:t>Drivere/hindringer</a:t>
                      </a:r>
                    </a:p>
                  </a:txBody>
                  <a:tcPr/>
                </a:tc>
                <a:tc>
                  <a:txBody>
                    <a:bodyPr/>
                    <a:lstStyle/>
                    <a:p>
                      <a:r>
                        <a:rPr lang="nb-NO" sz="1200" noProof="0"/>
                        <a:t>Anbefalinger</a:t>
                      </a:r>
                    </a:p>
                  </a:txBody>
                  <a:tcPr/>
                </a:tc>
                <a:extLst>
                  <a:ext uri="{0D108BD9-81ED-4DB2-BD59-A6C34878D82A}">
                    <a16:rowId xmlns:a16="http://schemas.microsoft.com/office/drawing/2014/main" val="10000"/>
                  </a:ext>
                </a:extLst>
              </a:tr>
              <a:tr h="1366052">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nb-NO" sz="1200" b="1" noProof="0" dirty="0">
                          <a:solidFill>
                            <a:srgbClr val="C00000"/>
                          </a:solidFill>
                        </a:rPr>
                        <a:t>Bevissthet og påvisning av nye/fremvoksende arbeidsrelaterte sykdommer: </a:t>
                      </a:r>
                      <a:r>
                        <a:rPr lang="nb-NO" sz="1200" b="1" noProof="0" dirty="0">
                          <a:solidFill>
                            <a:schemeClr val="tx1"/>
                          </a:solidFill>
                        </a:rPr>
                        <a:t>En av </a:t>
                      </a:r>
                      <a:r>
                        <a:rPr lang="nb-NO" sz="1200" b="1" noProof="0" dirty="0" err="1">
                          <a:solidFill>
                            <a:schemeClr val="tx1"/>
                          </a:solidFill>
                          <a:latin typeface="+mn-lt"/>
                          <a:ea typeface="+mn-ea"/>
                          <a:cs typeface="+mn-cs"/>
                        </a:rPr>
                        <a:t>hovedbetingelsene</a:t>
                      </a:r>
                      <a:r>
                        <a:rPr lang="nb-NO" sz="1200" b="1" noProof="0" dirty="0">
                          <a:solidFill>
                            <a:schemeClr val="tx1"/>
                          </a:solidFill>
                          <a:latin typeface="+mn-lt"/>
                          <a:ea typeface="+mn-ea"/>
                          <a:cs typeface="+mn-cs"/>
                        </a:rPr>
                        <a:t> for å registrere nye arbeidsrelaterte sykdommer er at de rapporterende partene som kan identifisere dem og ekspertene som vurderer de arbeidsrelaterte forholdene, er klar over disse sykdommene og rapporteringslinjene er klart definert</a:t>
                      </a:r>
                      <a:r>
                        <a:rPr lang="nb-NO" sz="1200" b="1" noProof="0" dirty="0"/>
                        <a:t>.</a:t>
                      </a:r>
                    </a:p>
                  </a:txBody>
                  <a:tcPr/>
                </a:tc>
                <a:tc>
                  <a:txBody>
                    <a:bodyPr/>
                    <a:lstStyle/>
                    <a:p>
                      <a:pPr marL="285750" marR="0" lvl="0" indent="-2857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b="1" noProof="0" dirty="0"/>
                        <a:t>Øke bevissthet og kompetanse.</a:t>
                      </a:r>
                    </a:p>
                    <a:p>
                      <a:pPr marL="285750" marR="0" lvl="0" indent="-2857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b="1" noProof="0" dirty="0"/>
                        <a:t>Publisere om nye/fremvoksende helserisikoer.</a:t>
                      </a:r>
                    </a:p>
                    <a:p>
                      <a:pPr marL="285750" marR="0" lvl="0" indent="-2857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b="1" noProof="0" dirty="0"/>
                        <a:t>Tilby eksperthjelp for å </a:t>
                      </a:r>
                      <a:r>
                        <a:rPr lang="nb-NO" sz="1200" b="1" noProof="0" dirty="0" smtClean="0"/>
                        <a:t>vurdere </a:t>
                      </a:r>
                      <a:r>
                        <a:rPr lang="nb-NO" sz="1200" b="1" noProof="0" dirty="0"/>
                        <a:t>arbeidsrelaterte forhold.</a:t>
                      </a:r>
                    </a:p>
                    <a:p>
                      <a:pPr marL="285750" marR="0" lvl="0" indent="-2857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b="1" noProof="0" dirty="0"/>
                        <a:t>Lav rapporteringsterskel.</a:t>
                      </a:r>
                    </a:p>
                    <a:p>
                      <a:pPr marL="285750" marR="0" lvl="0" indent="-2857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b="1" noProof="0" dirty="0"/>
                        <a:t>Datautvinning i eksisterende databaser.</a:t>
                      </a:r>
                    </a:p>
                  </a:txBody>
                  <a:tcPr/>
                </a:tc>
                <a:extLst>
                  <a:ext uri="{0D108BD9-81ED-4DB2-BD59-A6C34878D82A}">
                    <a16:rowId xmlns:a16="http://schemas.microsoft.com/office/drawing/2014/main" val="10001"/>
                  </a:ext>
                </a:extLst>
              </a:tr>
              <a:tr h="1030264">
                <a:tc>
                  <a:txBody>
                    <a:bodyPr/>
                    <a:lstStyle/>
                    <a:p>
                      <a:r>
                        <a:rPr lang="nb-NO" sz="1200" b="1" noProof="0" dirty="0">
                          <a:solidFill>
                            <a:srgbClr val="C00000"/>
                          </a:solidFill>
                        </a:rPr>
                        <a:t>Forskjellige nivåer på tilknytning til forebygging:</a:t>
                      </a:r>
                      <a:r>
                        <a:rPr lang="nb-NO" sz="1200" b="1" noProof="0" dirty="0"/>
                        <a:t> Forebygging kan etableres på flere forskjellige nivåer, som involverer forskjellige interessentgrupper og kan knyttes til systemenes typologi.</a:t>
                      </a:r>
                    </a:p>
                  </a:txBody>
                  <a:tcPr/>
                </a:tc>
                <a:tc>
                  <a:txBody>
                    <a:bodyPr/>
                    <a:lstStyle/>
                    <a:p>
                      <a:pPr marL="285750" indent="-285750">
                        <a:buFont typeface="Arial" panose="020B0604020202020204" pitchFamily="34" charset="0"/>
                        <a:buChar char="•"/>
                      </a:pPr>
                      <a:r>
                        <a:rPr lang="nb-NO" sz="1200" b="1" noProof="0" dirty="0">
                          <a:solidFill>
                            <a:schemeClr val="dk1"/>
                          </a:solidFill>
                          <a:latin typeface="+mn-lt"/>
                          <a:ea typeface="+mn-ea"/>
                          <a:cs typeface="+mn-cs"/>
                        </a:rPr>
                        <a:t>Samarbeid med statlige organer.</a:t>
                      </a:r>
                    </a:p>
                    <a:p>
                      <a:pPr marL="285750" indent="-285750">
                        <a:buFont typeface="Arial" panose="020B0604020202020204" pitchFamily="34" charset="0"/>
                        <a:buChar char="•"/>
                      </a:pPr>
                      <a:r>
                        <a:rPr lang="nb-NO" sz="1200" b="1" noProof="0" dirty="0">
                          <a:solidFill>
                            <a:schemeClr val="dk1"/>
                          </a:solidFill>
                          <a:latin typeface="+mn-lt"/>
                          <a:ea typeface="+mn-ea"/>
                          <a:cs typeface="+mn-cs"/>
                        </a:rPr>
                        <a:t>Kontakt med selskaper/sektorer/arbeidstaker-representanter/Arbeidstilsynet.</a:t>
                      </a:r>
                    </a:p>
                    <a:p>
                      <a:pPr marL="285750" indent="-285750">
                        <a:buFont typeface="Arial" panose="020B0604020202020204" pitchFamily="34" charset="0"/>
                        <a:buChar char="•"/>
                      </a:pPr>
                      <a:r>
                        <a:rPr lang="nb-NO" sz="1200" b="1" noProof="0" dirty="0">
                          <a:solidFill>
                            <a:schemeClr val="dk1"/>
                          </a:solidFill>
                          <a:latin typeface="+mn-lt"/>
                          <a:ea typeface="+mn-ea"/>
                          <a:cs typeface="+mn-cs"/>
                        </a:rPr>
                        <a:t>Oppfølging og oppfølgingsaktiviteter.</a:t>
                      </a:r>
                    </a:p>
                    <a:p>
                      <a:pPr marL="285750" indent="-285750">
                        <a:buFont typeface="Arial" panose="020B0604020202020204" pitchFamily="34" charset="0"/>
                        <a:buChar char="•"/>
                      </a:pPr>
                      <a:r>
                        <a:rPr lang="nb-NO" sz="1200" b="1" noProof="0" dirty="0">
                          <a:solidFill>
                            <a:schemeClr val="dk1"/>
                          </a:solidFill>
                          <a:latin typeface="+mn-lt"/>
                          <a:ea typeface="+mn-ea"/>
                          <a:cs typeface="+mn-cs"/>
                        </a:rPr>
                        <a:t>Muliggjøre tilknytning til policyer.</a:t>
                      </a:r>
                    </a:p>
                  </a:txBody>
                  <a:tcPr/>
                </a:tc>
                <a:extLst>
                  <a:ext uri="{0D108BD9-81ED-4DB2-BD59-A6C34878D82A}">
                    <a16:rowId xmlns:a16="http://schemas.microsoft.com/office/drawing/2014/main" val="10002"/>
                  </a:ext>
                </a:extLst>
              </a:tr>
              <a:tr h="1218904">
                <a:tc>
                  <a:txBody>
                    <a:bodyPr/>
                    <a:lstStyle/>
                    <a:p>
                      <a:r>
                        <a:rPr lang="nb-NO" sz="1200" b="1" noProof="0" dirty="0">
                          <a:solidFill>
                            <a:srgbClr val="C00000"/>
                          </a:solidFill>
                        </a:rPr>
                        <a:t>Politisk og økonomisk støtte og ressurser:</a:t>
                      </a:r>
                      <a:r>
                        <a:rPr lang="nb-NO" sz="1200" b="1" noProof="0" dirty="0"/>
                        <a:t> Stabil, langsiktig finansiering er avgjørende for å opprettholde et system; knyttet til spørsmålet om menneskelige ressurser og datakvalitet; avhenger av hvilket fokus HMS-arbeid blir gitt av regjeringen. </a:t>
                      </a:r>
                    </a:p>
                  </a:txBody>
                  <a:tcPr/>
                </a:tc>
                <a:tc>
                  <a:txBody>
                    <a:bodyPr/>
                    <a:lstStyle/>
                    <a:p>
                      <a:pPr marL="285750" marR="0" lvl="0" indent="-2857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b="1" noProof="0" dirty="0"/>
                        <a:t>Øke bevissthet.</a:t>
                      </a:r>
                    </a:p>
                    <a:p>
                      <a:pPr marL="285750" marR="0" lvl="0" indent="-2857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b="1" noProof="0" dirty="0">
                          <a:solidFill>
                            <a:schemeClr val="dk1"/>
                          </a:solidFill>
                          <a:latin typeface="+mn-lt"/>
                          <a:ea typeface="+mn-ea"/>
                          <a:cs typeface="+mn-cs"/>
                        </a:rPr>
                        <a:t>Publisere pasientrapporter i journaler.</a:t>
                      </a:r>
                    </a:p>
                    <a:p>
                      <a:pPr marL="285750" marR="0" lvl="0" indent="-2857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b="1" noProof="0" dirty="0">
                          <a:solidFill>
                            <a:schemeClr val="dk1"/>
                          </a:solidFill>
                          <a:latin typeface="+mn-lt"/>
                          <a:ea typeface="+mn-ea"/>
                          <a:cs typeface="+mn-cs"/>
                        </a:rPr>
                        <a:t>Alltid demonstrere betydningen av arbeidet som utføres av disse systemene.</a:t>
                      </a:r>
                    </a:p>
                    <a:p>
                      <a:pPr marL="285750" marR="0" lvl="0" indent="-2857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b="1" noProof="0" dirty="0">
                          <a:solidFill>
                            <a:schemeClr val="dk1"/>
                          </a:solidFill>
                          <a:latin typeface="+mn-lt"/>
                          <a:ea typeface="+mn-ea"/>
                          <a:cs typeface="+mn-cs"/>
                        </a:rPr>
                        <a:t>Fokusere på mindre prosjekter som er målrettet mot spesifikke HMS-områder.</a:t>
                      </a:r>
                      <a:r>
                        <a:rPr lang="nb-NO" sz="1200" b="1" noProof="0" dirty="0"/>
                        <a:t> </a:t>
                      </a: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8384452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392959" y="3363838"/>
            <a:ext cx="7851449" cy="936104"/>
          </a:xfrm>
          <a:prstGeom prst="roundRect">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 name="Rounded Rectangle 5"/>
          <p:cNvSpPr/>
          <p:nvPr/>
        </p:nvSpPr>
        <p:spPr>
          <a:xfrm>
            <a:off x="323528" y="1275606"/>
            <a:ext cx="7920880" cy="1224136"/>
          </a:xfrm>
          <a:prstGeom prst="roundRect">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tle 1"/>
          <p:cNvSpPr>
            <a:spLocks noGrp="1"/>
          </p:cNvSpPr>
          <p:nvPr>
            <p:ph type="title"/>
          </p:nvPr>
        </p:nvSpPr>
        <p:spPr>
          <a:xfrm>
            <a:off x="450001" y="135000"/>
            <a:ext cx="7218343" cy="367200"/>
          </a:xfrm>
        </p:spPr>
        <p:txBody>
          <a:bodyPr/>
          <a:lstStyle/>
          <a:p>
            <a:r>
              <a:rPr lang="nb-NO" cap="all"/>
              <a:t>Anbefalinger for forbedring av overvåkingssystemer i EU – Generelle anbefalinger</a:t>
            </a:r>
          </a:p>
        </p:txBody>
      </p:sp>
      <p:sp>
        <p:nvSpPr>
          <p:cNvPr id="5" name="Tijdelijke aanduiding voor inhoud 2"/>
          <p:cNvSpPr>
            <a:spLocks noGrp="1"/>
          </p:cNvSpPr>
          <p:nvPr>
            <p:ph sz="half" idx="1"/>
          </p:nvPr>
        </p:nvSpPr>
        <p:spPr>
          <a:xfrm>
            <a:off x="450000" y="837000"/>
            <a:ext cx="7722400" cy="3645000"/>
          </a:xfrm>
        </p:spPr>
        <p:txBody>
          <a:bodyPr>
            <a:normAutofit/>
          </a:bodyPr>
          <a:lstStyle/>
          <a:p>
            <a:r>
              <a:rPr lang="nb-NO" dirty="0">
                <a:solidFill>
                  <a:srgbClr val="C00000"/>
                </a:solidFill>
              </a:rPr>
              <a:t>Implementering </a:t>
            </a:r>
            <a:r>
              <a:rPr lang="nb-NO" dirty="0"/>
              <a:t> av varslings- og overvåkingssystemer i medlemsstatene:</a:t>
            </a:r>
          </a:p>
          <a:p>
            <a:endParaRPr lang="en-GB" dirty="0"/>
          </a:p>
          <a:p>
            <a:pPr marL="0" indent="0">
              <a:buNone/>
            </a:pPr>
            <a:r>
              <a:rPr lang="nb-NO" sz="1400" b="0" dirty="0">
                <a:solidFill>
                  <a:schemeClr val="tx1"/>
                </a:solidFill>
              </a:rPr>
              <a:t>1) </a:t>
            </a:r>
            <a:r>
              <a:rPr lang="nb-NO" sz="1400" dirty="0">
                <a:solidFill>
                  <a:schemeClr val="tx1"/>
                </a:solidFill>
              </a:rPr>
              <a:t>De </a:t>
            </a:r>
            <a:r>
              <a:rPr lang="nb-NO" sz="1400" dirty="0" err="1">
                <a:solidFill>
                  <a:schemeClr val="tx1"/>
                </a:solidFill>
              </a:rPr>
              <a:t>novo</a:t>
            </a:r>
            <a:r>
              <a:rPr lang="nb-NO" sz="1400" dirty="0">
                <a:solidFill>
                  <a:schemeClr val="tx1"/>
                </a:solidFill>
              </a:rPr>
              <a:t> </a:t>
            </a:r>
            <a:r>
              <a:rPr lang="nb-NO" sz="1400" b="0" dirty="0">
                <a:solidFill>
                  <a:schemeClr val="tx1"/>
                </a:solidFill>
              </a:rPr>
              <a:t>utvikling av et overvåkingssystem utformet spesielt for påvisning av nye/fremvoksende arbeidsrelaterte sykdommer</a:t>
            </a:r>
            <a:r>
              <a:rPr lang="nb-NO" sz="1400" dirty="0">
                <a:solidFill>
                  <a:schemeClr val="tx1"/>
                </a:solidFill>
              </a:rPr>
              <a:t>.</a:t>
            </a:r>
          </a:p>
          <a:p>
            <a:pPr marL="0" indent="0">
              <a:buNone/>
            </a:pPr>
            <a:r>
              <a:rPr lang="nb-NO" sz="1400" b="0" dirty="0">
                <a:solidFill>
                  <a:schemeClr val="tx1"/>
                </a:solidFill>
              </a:rPr>
              <a:t>2) </a:t>
            </a:r>
            <a:r>
              <a:rPr lang="nb-NO" sz="1400" dirty="0">
                <a:solidFill>
                  <a:schemeClr val="tx1"/>
                </a:solidFill>
              </a:rPr>
              <a:t>Integrering</a:t>
            </a:r>
            <a:r>
              <a:rPr lang="nb-NO" sz="1400" b="0" dirty="0">
                <a:solidFill>
                  <a:schemeClr val="tx1"/>
                </a:solidFill>
              </a:rPr>
              <a:t> av en overvåkingsfunksjon i et eksisterende system, primært utformet for andre formål (f.eks. kompensasjon, statistikk, folkehelseovervåking)</a:t>
            </a:r>
            <a:r>
              <a:rPr lang="nb-NO" sz="1400" dirty="0">
                <a:solidFill>
                  <a:schemeClr val="tx1"/>
                </a:solidFill>
              </a:rPr>
              <a:t>.</a:t>
            </a:r>
          </a:p>
          <a:p>
            <a:pPr marL="0" indent="0">
              <a:buNone/>
            </a:pPr>
            <a:endParaRPr lang="en-US" dirty="0"/>
          </a:p>
          <a:p>
            <a:pPr marL="0" indent="0">
              <a:buNone/>
            </a:pPr>
            <a:endParaRPr lang="en-US" dirty="0"/>
          </a:p>
          <a:p>
            <a:r>
              <a:rPr lang="nb-NO" dirty="0"/>
              <a:t>I land der disse systemene </a:t>
            </a:r>
            <a:r>
              <a:rPr lang="nb-NO" dirty="0">
                <a:solidFill>
                  <a:srgbClr val="C00000"/>
                </a:solidFill>
              </a:rPr>
              <a:t>allerede eksisterer: </a:t>
            </a:r>
          </a:p>
          <a:p>
            <a:pPr marL="0" indent="0">
              <a:buNone/>
            </a:pPr>
            <a:endParaRPr lang="en-US" dirty="0"/>
          </a:p>
          <a:p>
            <a:pPr marL="0" indent="0">
              <a:buNone/>
            </a:pPr>
            <a:r>
              <a:rPr lang="nb-NO" sz="1400" dirty="0">
                <a:solidFill>
                  <a:schemeClr val="tx1"/>
                </a:solidFill>
              </a:rPr>
              <a:t>Forbedring</a:t>
            </a:r>
            <a:r>
              <a:rPr lang="nb-NO" sz="1400" b="0" dirty="0">
                <a:solidFill>
                  <a:schemeClr val="tx1"/>
                </a:solidFill>
              </a:rPr>
              <a:t> av deres overvåkingsfunksjon</a:t>
            </a:r>
            <a:r>
              <a:rPr lang="nb-NO" sz="1400" dirty="0">
                <a:solidFill>
                  <a:schemeClr val="tx1"/>
                </a:solidFill>
              </a:rPr>
              <a:t>.</a:t>
            </a:r>
          </a:p>
          <a:p>
            <a:pPr marL="0" indent="0">
              <a:buNone/>
            </a:pPr>
            <a:r>
              <a:rPr lang="nb-NO" sz="1400" b="0" dirty="0">
                <a:solidFill>
                  <a:schemeClr val="tx1"/>
                </a:solidFill>
              </a:rPr>
              <a:t>Tilby nyttige verktøy for å </a:t>
            </a:r>
            <a:r>
              <a:rPr lang="nb-NO" sz="1400" dirty="0">
                <a:solidFill>
                  <a:schemeClr val="tx1"/>
                </a:solidFill>
              </a:rPr>
              <a:t>forbedre kvaliteten </a:t>
            </a:r>
            <a:r>
              <a:rPr lang="nb-NO" sz="1400" b="0" dirty="0">
                <a:solidFill>
                  <a:schemeClr val="tx1"/>
                </a:solidFill>
              </a:rPr>
              <a:t>på de forskjellige trinnene i dataflyten: fra identifisering og rapportering av tilfeller til forbindelsen med forebygging og policyer</a:t>
            </a:r>
            <a:r>
              <a:rPr lang="nb-NO" sz="1400" dirty="0">
                <a:solidFill>
                  <a:schemeClr val="tx1"/>
                </a:solidFill>
              </a:rPr>
              <a:t>.</a:t>
            </a:r>
          </a:p>
        </p:txBody>
      </p:sp>
    </p:spTree>
    <p:extLst>
      <p:ext uri="{BB962C8B-B14F-4D97-AF65-F5344CB8AC3E}">
        <p14:creationId xmlns:p14="http://schemas.microsoft.com/office/powerpoint/2010/main" val="187064902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cap="all"/>
              <a:t>Opprette et overvåkingssystem</a:t>
            </a:r>
            <a:br>
              <a:rPr lang="nb-NO" cap="all"/>
            </a:br>
            <a:r>
              <a:rPr lang="nb-NO" sz="1400" cap="all"/>
              <a:t>anbefalinger for eiere </a:t>
            </a:r>
          </a:p>
        </p:txBody>
      </p:sp>
      <p:grpSp>
        <p:nvGrpSpPr>
          <p:cNvPr id="191" name="Group 190"/>
          <p:cNvGrpSpPr/>
          <p:nvPr/>
        </p:nvGrpSpPr>
        <p:grpSpPr>
          <a:xfrm>
            <a:off x="235536" y="800726"/>
            <a:ext cx="8368912" cy="4086272"/>
            <a:chOff x="235536" y="800726"/>
            <a:chExt cx="8368912" cy="4086272"/>
          </a:xfrm>
        </p:grpSpPr>
        <p:sp>
          <p:nvSpPr>
            <p:cNvPr id="109" name="Rounded Rectangle 108"/>
            <p:cNvSpPr/>
            <p:nvPr/>
          </p:nvSpPr>
          <p:spPr>
            <a:xfrm>
              <a:off x="7045276" y="1057452"/>
              <a:ext cx="1559172" cy="3785751"/>
            </a:xfrm>
            <a:prstGeom prst="roundRect">
              <a:avLst/>
            </a:prstGeom>
            <a:solidFill>
              <a:srgbClr val="F9F9F9"/>
            </a:solidFill>
            <a:ln w="3175" cap="flat" cmpd="sng" algn="ctr">
              <a:solidFill>
                <a:srgbClr val="58585A"/>
              </a:solidFill>
              <a:prstDash val="solid"/>
            </a:ln>
            <a:effectLst/>
          </p:spPr>
          <p:txBody>
            <a:bodyPr rtlCol="0" anchor="ctr"/>
            <a:lstStyle/>
            <a:p>
              <a:endParaRPr lang="en-US" sz="1350"/>
            </a:p>
          </p:txBody>
        </p:sp>
        <p:sp>
          <p:nvSpPr>
            <p:cNvPr id="113" name="Right Arrow 112"/>
            <p:cNvSpPr/>
            <p:nvPr/>
          </p:nvSpPr>
          <p:spPr>
            <a:xfrm>
              <a:off x="3626648" y="1501358"/>
              <a:ext cx="657320" cy="505499"/>
            </a:xfrm>
            <a:prstGeom prst="rightArrow">
              <a:avLst/>
            </a:prstGeom>
            <a:solidFill>
              <a:schemeClr val="tx1"/>
            </a:solidFill>
          </p:spPr>
          <p:style>
            <a:lnRef idx="1">
              <a:schemeClr val="accent5"/>
            </a:lnRef>
            <a:fillRef idx="3">
              <a:schemeClr val="accent5"/>
            </a:fillRef>
            <a:effectRef idx="2">
              <a:schemeClr val="accent5"/>
            </a:effectRef>
            <a:fontRef idx="minor">
              <a:schemeClr val="lt1"/>
            </a:fontRef>
          </p:style>
          <p:txBody>
            <a:bodyPr rtlCol="0" anchor="ctr"/>
            <a:lstStyle/>
            <a:p>
              <a:endParaRPr lang="en-US" sz="1400"/>
            </a:p>
          </p:txBody>
        </p:sp>
        <p:sp>
          <p:nvSpPr>
            <p:cNvPr id="114" name="Right Arrow 113"/>
            <p:cNvSpPr/>
            <p:nvPr/>
          </p:nvSpPr>
          <p:spPr>
            <a:xfrm>
              <a:off x="3652998" y="3724263"/>
              <a:ext cx="657320" cy="505499"/>
            </a:xfrm>
            <a:prstGeom prst="rightArrow">
              <a:avLst/>
            </a:prstGeom>
            <a:solidFill>
              <a:schemeClr val="tx1"/>
            </a:solidFill>
          </p:spPr>
          <p:style>
            <a:lnRef idx="1">
              <a:schemeClr val="accent5"/>
            </a:lnRef>
            <a:fillRef idx="3">
              <a:schemeClr val="accent5"/>
            </a:fillRef>
            <a:effectRef idx="2">
              <a:schemeClr val="accent5"/>
            </a:effectRef>
            <a:fontRef idx="minor">
              <a:schemeClr val="lt1"/>
            </a:fontRef>
          </p:style>
          <p:txBody>
            <a:bodyPr rtlCol="0" anchor="ctr"/>
            <a:lstStyle/>
            <a:p>
              <a:endParaRPr lang="en-US" sz="1400"/>
            </a:p>
          </p:txBody>
        </p:sp>
        <p:sp>
          <p:nvSpPr>
            <p:cNvPr id="139" name="Rounded Rectangle 138"/>
            <p:cNvSpPr/>
            <p:nvPr/>
          </p:nvSpPr>
          <p:spPr>
            <a:xfrm>
              <a:off x="4434536" y="1113007"/>
              <a:ext cx="1860439" cy="3773991"/>
            </a:xfrm>
            <a:prstGeom prst="roundRect">
              <a:avLst/>
            </a:prstGeom>
            <a:solidFill>
              <a:srgbClr val="F9F9F9"/>
            </a:solidFill>
            <a:ln w="3175">
              <a:solidFill>
                <a:srgbClr val="5858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0" name="Rounded Rectangle 139"/>
            <p:cNvSpPr/>
            <p:nvPr/>
          </p:nvSpPr>
          <p:spPr>
            <a:xfrm>
              <a:off x="4572000" y="1314199"/>
              <a:ext cx="1495460" cy="954389"/>
            </a:xfrm>
            <a:prstGeom prst="roundRect">
              <a:avLst/>
            </a:prstGeom>
            <a:solidFill>
              <a:schemeClr val="tx1"/>
            </a:solidFill>
            <a:ln w="9525" cap="flat" cmpd="sng" algn="ctr">
              <a:solidFill>
                <a:srgbClr val="58585A"/>
              </a:solidFill>
              <a:prstDash val="solid"/>
            </a:ln>
            <a:effectLst>
              <a:outerShdw blurRad="38100" dist="25400" dir="5400000" rotWithShape="0">
                <a:srgbClr val="000000">
                  <a:alpha val="45000"/>
                </a:srgbClr>
              </a:outerShdw>
            </a:effectLst>
          </p:spPr>
          <p:txBody>
            <a:bodyPr rtlCol="0" anchor="ctr"/>
            <a:lstStyle/>
            <a:p>
              <a:endParaRPr lang="en-US" sz="1350">
                <a:solidFill>
                  <a:schemeClr val="tx1"/>
                </a:solidFill>
              </a:endParaRPr>
            </a:p>
          </p:txBody>
        </p:sp>
        <p:sp>
          <p:nvSpPr>
            <p:cNvPr id="141" name="TextBox 69"/>
            <p:cNvSpPr txBox="1"/>
            <p:nvPr/>
          </p:nvSpPr>
          <p:spPr>
            <a:xfrm>
              <a:off x="4644008" y="1302475"/>
              <a:ext cx="1423417" cy="347400"/>
            </a:xfrm>
            <a:prstGeom prst="rect">
              <a:avLst/>
            </a:prstGeom>
            <a:noFill/>
          </p:spPr>
          <p:txBody>
            <a:bodyPr wrap="square" rtlCol="0">
              <a:noAutofit/>
            </a:bodyPr>
            <a:lstStyle/>
            <a:p>
              <a:pPr>
                <a:lnSpc>
                  <a:spcPct val="107000"/>
                </a:lnSpc>
              </a:pPr>
              <a:r>
                <a:rPr lang="nb-NO" sz="900" b="1" dirty="0" smtClean="0">
                  <a:solidFill>
                    <a:srgbClr val="FFFFFF"/>
                  </a:solidFill>
                  <a:latin typeface="Calibri" panose="020F0502020204030204" pitchFamily="34" charset="0"/>
                  <a:ea typeface="Calibri" panose="020F0502020204030204" pitchFamily="34" charset="0"/>
                  <a:cs typeface="Times New Roman" panose="02020603050405020304" pitchFamily="18" charset="0"/>
                </a:rPr>
                <a:t>INDIVIDUELLE </a:t>
              </a:r>
              <a:r>
                <a:rPr lang="nb-NO" sz="900" b="1" dirty="0">
                  <a:solidFill>
                    <a:srgbClr val="FFFFFF"/>
                  </a:solidFill>
                  <a:latin typeface="Calibri" panose="020F0502020204030204" pitchFamily="34" charset="0"/>
                  <a:ea typeface="Calibri" panose="020F0502020204030204" pitchFamily="34" charset="0"/>
                  <a:cs typeface="Times New Roman" panose="02020603050405020304" pitchFamily="18" charset="0"/>
                </a:rPr>
                <a:t>OVERVÅKINGSSIGNALER</a:t>
              </a:r>
              <a:r>
                <a:rPr lang="nb-NO" sz="900" b="1" dirty="0" smtClean="0">
                  <a:solidFill>
                    <a:srgbClr val="FFFFFF"/>
                  </a:solidFill>
                  <a:latin typeface="Calibri" panose="020F0502020204030204" pitchFamily="34" charset="0"/>
                  <a:ea typeface="Calibri" panose="020F0502020204030204" pitchFamily="34" charset="0"/>
                  <a:cs typeface="Times New Roman" panose="02020603050405020304" pitchFamily="18" charset="0"/>
                </a:rPr>
                <a:t>​</a:t>
              </a:r>
              <a:endParaRPr lang="nb-NO" sz="900" b="1" dirty="0">
                <a:solidFill>
                  <a:srgbClr val="FFFFFF"/>
                </a:solidFill>
                <a:latin typeface="Calibri" panose="020F0502020204030204" pitchFamily="34" charset="0"/>
                <a:ea typeface="Calibri" panose="020F0502020204030204" pitchFamily="34" charset="0"/>
                <a:cs typeface="Times New Roman" panose="02020603050405020304" pitchFamily="18" charset="0"/>
              </a:endParaRPr>
            </a:p>
          </p:txBody>
        </p:sp>
        <p:grpSp>
          <p:nvGrpSpPr>
            <p:cNvPr id="142" name="Group 141"/>
            <p:cNvGrpSpPr/>
            <p:nvPr/>
          </p:nvGrpSpPr>
          <p:grpSpPr>
            <a:xfrm>
              <a:off x="4861106" y="1813092"/>
              <a:ext cx="1368000" cy="598337"/>
              <a:chOff x="135166" y="0"/>
              <a:chExt cx="2050711" cy="882015"/>
            </a:xfrm>
          </p:grpSpPr>
          <p:sp>
            <p:nvSpPr>
              <p:cNvPr id="146" name="Rounded Rectangle 145"/>
              <p:cNvSpPr/>
              <p:nvPr/>
            </p:nvSpPr>
            <p:spPr>
              <a:xfrm>
                <a:off x="161925" y="0"/>
                <a:ext cx="1923888" cy="882015"/>
              </a:xfrm>
              <a:prstGeom prst="roundRect">
                <a:avLst/>
              </a:prstGeom>
              <a:ln>
                <a:solidFill>
                  <a:schemeClr val="bg2">
                    <a:lumMod val="50000"/>
                  </a:schemeClr>
                </a:solidFill>
              </a:ln>
            </p:spPr>
            <p:style>
              <a:lnRef idx="2">
                <a:schemeClr val="accent2"/>
              </a:lnRef>
              <a:fillRef idx="1">
                <a:schemeClr val="lt1"/>
              </a:fillRef>
              <a:effectRef idx="0">
                <a:schemeClr val="accent2"/>
              </a:effectRef>
              <a:fontRef idx="minor">
                <a:schemeClr val="dk1"/>
              </a:fontRef>
            </p:style>
            <p:txBody>
              <a:bodyPr rtlCol="0" anchor="ctr"/>
              <a:lstStyle/>
              <a:p>
                <a:endParaRPr lang="en-US" sz="1350"/>
              </a:p>
            </p:txBody>
          </p:sp>
          <p:sp>
            <p:nvSpPr>
              <p:cNvPr id="147" name="TextBox 74"/>
              <p:cNvSpPr txBox="1"/>
              <p:nvPr/>
            </p:nvSpPr>
            <p:spPr>
              <a:xfrm>
                <a:off x="135166" y="4254"/>
                <a:ext cx="2050711" cy="553722"/>
              </a:xfrm>
              <a:prstGeom prst="rect">
                <a:avLst/>
              </a:prstGeom>
              <a:noFill/>
            </p:spPr>
            <p:txBody>
              <a:bodyPr wrap="square" rtlCol="0">
                <a:noAutofit/>
              </a:bodyPr>
              <a:lstStyle/>
              <a:p>
                <a:pPr marL="85725" indent="-85725">
                  <a:lnSpc>
                    <a:spcPct val="90000"/>
                  </a:lnSpc>
                  <a:buFont typeface="Wingdings" panose="05000000000000000000" pitchFamily="2" charset="2"/>
                  <a:buChar char=""/>
                  <a:tabLst>
                    <a:tab pos="-1468755" algn="l"/>
                    <a:tab pos="128588" algn="l"/>
                  </a:tabLst>
                </a:pPr>
                <a:r>
                  <a:rPr lang="nb-NO" sz="650" dirty="0">
                    <a:solidFill>
                      <a:srgbClr val="000000"/>
                    </a:solidFill>
                    <a:latin typeface="Calibri" panose="020F0502020204030204" pitchFamily="34" charset="0"/>
                    <a:ea typeface="SimSun" panose="02010600030101010101" pitchFamily="2" charset="-122"/>
                  </a:rPr>
                  <a:t>Identifisering av enkelttilfeller med nye arbeidsrelaterte sykdommer eller nye forbindelser mellom arbeidsrelaterte sykdommer og eksponering.</a:t>
                </a:r>
              </a:p>
            </p:txBody>
          </p:sp>
        </p:grpSp>
        <p:sp>
          <p:nvSpPr>
            <p:cNvPr id="143" name="Down Arrow 142"/>
            <p:cNvSpPr/>
            <p:nvPr/>
          </p:nvSpPr>
          <p:spPr>
            <a:xfrm>
              <a:off x="5132599" y="2499742"/>
              <a:ext cx="254751" cy="728933"/>
            </a:xfrm>
            <a:prstGeom prst="downArrow">
              <a:avLst/>
            </a:prstGeom>
            <a:solidFill>
              <a:schemeClr val="tx1"/>
            </a:solidFill>
            <a:ln w="9525" cap="flat" cmpd="sng" algn="ctr">
              <a:solidFill>
                <a:srgbClr val="58585A"/>
              </a:solidFill>
              <a:prstDash val="solid"/>
            </a:ln>
            <a:effectLst>
              <a:outerShdw blurRad="38100" dist="25400" dir="5400000" rotWithShape="0">
                <a:srgbClr val="000000">
                  <a:alpha val="45000"/>
                </a:srgbClr>
              </a:outerShdw>
            </a:effectLst>
          </p:spPr>
          <p:txBody>
            <a:bodyPr rtlCol="0" anchor="ctr"/>
            <a:lstStyle/>
            <a:p>
              <a:endParaRPr lang="en-US" sz="1350">
                <a:solidFill>
                  <a:schemeClr val="tx1"/>
                </a:solidFill>
              </a:endParaRPr>
            </a:p>
          </p:txBody>
        </p:sp>
        <p:sp>
          <p:nvSpPr>
            <p:cNvPr id="144" name="TextBox 85"/>
            <p:cNvSpPr txBox="1"/>
            <p:nvPr/>
          </p:nvSpPr>
          <p:spPr>
            <a:xfrm>
              <a:off x="5438910" y="2826867"/>
              <a:ext cx="856916" cy="175323"/>
            </a:xfrm>
            <a:prstGeom prst="rect">
              <a:avLst/>
            </a:prstGeom>
            <a:noFill/>
          </p:spPr>
          <p:txBody>
            <a:bodyPr wrap="square" rtlCol="0">
              <a:noAutofit/>
            </a:bodyPr>
            <a:lstStyle/>
            <a:p>
              <a:pPr>
                <a:lnSpc>
                  <a:spcPct val="107000"/>
                </a:lnSpc>
              </a:pPr>
              <a:r>
                <a:rPr lang="nb-NO" sz="750" dirty="0">
                  <a:solidFill>
                    <a:srgbClr val="000000"/>
                  </a:solidFill>
                  <a:latin typeface="Calibri" panose="020F0502020204030204" pitchFamily="34" charset="0"/>
                  <a:ea typeface="Calibri" panose="020F0502020204030204" pitchFamily="34" charset="0"/>
                  <a:cs typeface="Times New Roman" panose="02020603050405020304" pitchFamily="18" charset="0"/>
                </a:rPr>
                <a:t>Styrking av signal</a:t>
              </a:r>
            </a:p>
          </p:txBody>
        </p:sp>
        <p:sp>
          <p:nvSpPr>
            <p:cNvPr id="145" name="TextBox 76"/>
            <p:cNvSpPr txBox="1"/>
            <p:nvPr/>
          </p:nvSpPr>
          <p:spPr>
            <a:xfrm>
              <a:off x="4740527" y="4156834"/>
              <a:ext cx="1500347" cy="174925"/>
            </a:xfrm>
            <a:prstGeom prst="rect">
              <a:avLst/>
            </a:prstGeom>
            <a:noFill/>
          </p:spPr>
          <p:txBody>
            <a:bodyPr wrap="square" rtlCol="0">
              <a:noAutofit/>
            </a:bodyPr>
            <a:lstStyle/>
            <a:p>
              <a:pPr>
                <a:lnSpc>
                  <a:spcPct val="107000"/>
                </a:lnSpc>
              </a:pPr>
              <a:r>
                <a:rPr lang="nb-NO" sz="750" b="1">
                  <a:solidFill>
                    <a:srgbClr val="FFFFFF"/>
                  </a:solidFill>
                  <a:latin typeface="Calibri" panose="020F0502020204030204" pitchFamily="34" charset="0"/>
                  <a:ea typeface="Calibri" panose="020F0502020204030204" pitchFamily="34" charset="0"/>
                  <a:cs typeface="Times New Roman" panose="02020603050405020304" pitchFamily="18" charset="0"/>
                </a:rPr>
                <a:t>Populasjonsbaserte signaler</a:t>
              </a:r>
            </a:p>
          </p:txBody>
        </p:sp>
        <p:sp>
          <p:nvSpPr>
            <p:cNvPr id="132" name="Right Arrow 131"/>
            <p:cNvSpPr/>
            <p:nvPr/>
          </p:nvSpPr>
          <p:spPr>
            <a:xfrm>
              <a:off x="6409184" y="2751582"/>
              <a:ext cx="584533" cy="412328"/>
            </a:xfrm>
            <a:prstGeom prst="rightArrow">
              <a:avLst/>
            </a:prstGeom>
            <a:solidFill>
              <a:schemeClr val="tx1"/>
            </a:solidFill>
            <a:ln w="9525" cap="flat" cmpd="sng" algn="ctr">
              <a:solidFill>
                <a:srgbClr val="58585A"/>
              </a:solidFill>
              <a:prstDash val="solid"/>
            </a:ln>
            <a:effectLst>
              <a:outerShdw blurRad="38100" dist="25400" dir="5400000" rotWithShape="0">
                <a:srgbClr val="000000">
                  <a:alpha val="45000"/>
                </a:srgbClr>
              </a:outerShdw>
            </a:effectLst>
          </p:spPr>
          <p:txBody>
            <a:bodyPr rtlCol="0" anchor="ctr"/>
            <a:lstStyle/>
            <a:p>
              <a:endParaRPr lang="en-US" sz="1350"/>
            </a:p>
          </p:txBody>
        </p:sp>
        <p:sp>
          <p:nvSpPr>
            <p:cNvPr id="133" name="Oval 132"/>
            <p:cNvSpPr/>
            <p:nvPr/>
          </p:nvSpPr>
          <p:spPr>
            <a:xfrm>
              <a:off x="7249892" y="2669746"/>
              <a:ext cx="1224000" cy="576000"/>
            </a:xfrm>
            <a:prstGeom prst="ellipse">
              <a:avLst/>
            </a:prstGeom>
            <a:solidFill>
              <a:schemeClr val="tx2"/>
            </a:solidFill>
            <a:ln w="9525" cap="flat" cmpd="sng" algn="ctr">
              <a:solidFill>
                <a:srgbClr val="003399"/>
              </a:solidFill>
              <a:prstDash val="solid"/>
            </a:ln>
            <a:effectLst>
              <a:outerShdw blurRad="38100" dist="25400" dir="5400000" rotWithShape="0">
                <a:srgbClr val="000000">
                  <a:alpha val="45000"/>
                </a:srgbClr>
              </a:outerShdw>
            </a:effectLst>
          </p:spPr>
          <p:txBody>
            <a:bodyPr rtlCol="0" anchor="ctr"/>
            <a:lstStyle/>
            <a:p>
              <a:endParaRPr lang="en-US" sz="1350"/>
            </a:p>
          </p:txBody>
        </p:sp>
        <p:sp>
          <p:nvSpPr>
            <p:cNvPr id="134" name="Left-Right Arrow 133"/>
            <p:cNvSpPr/>
            <p:nvPr/>
          </p:nvSpPr>
          <p:spPr>
            <a:xfrm rot="5400000">
              <a:off x="7600109" y="2107505"/>
              <a:ext cx="523567" cy="167108"/>
            </a:xfrm>
            <a:prstGeom prst="leftRightArrow">
              <a:avLst/>
            </a:prstGeom>
            <a:gradFill rotWithShape="1">
              <a:gsLst>
                <a:gs pos="0">
                  <a:srgbClr val="58585A">
                    <a:tint val="100000"/>
                    <a:shade val="51000"/>
                    <a:satMod val="130000"/>
                    <a:lumMod val="100000"/>
                  </a:srgbClr>
                </a:gs>
                <a:gs pos="100000">
                  <a:srgbClr val="58585A">
                    <a:shade val="90000"/>
                    <a:lumMod val="90000"/>
                  </a:srgbClr>
                </a:gs>
              </a:gsLst>
              <a:lin ang="5400000" scaled="0"/>
            </a:gradFill>
            <a:ln w="9525" cap="flat" cmpd="sng" algn="ctr">
              <a:solidFill>
                <a:srgbClr val="58585A"/>
              </a:solidFill>
              <a:prstDash val="solid"/>
            </a:ln>
            <a:effectLst>
              <a:outerShdw blurRad="38100" dist="25400" dir="5400000" rotWithShape="0">
                <a:srgbClr val="000000">
                  <a:alpha val="45000"/>
                </a:srgbClr>
              </a:outerShdw>
            </a:effectLst>
          </p:spPr>
          <p:txBody>
            <a:bodyPr rtlCol="0" anchor="ctr"/>
            <a:lstStyle/>
            <a:p>
              <a:endParaRPr lang="en-US" sz="1350"/>
            </a:p>
          </p:txBody>
        </p:sp>
        <p:sp>
          <p:nvSpPr>
            <p:cNvPr id="135" name="Left-Right Arrow 134"/>
            <p:cNvSpPr/>
            <p:nvPr/>
          </p:nvSpPr>
          <p:spPr>
            <a:xfrm rot="5400000">
              <a:off x="7600109" y="3457375"/>
              <a:ext cx="523567" cy="167108"/>
            </a:xfrm>
            <a:prstGeom prst="leftRightArrow">
              <a:avLst/>
            </a:prstGeom>
            <a:gradFill rotWithShape="1">
              <a:gsLst>
                <a:gs pos="0">
                  <a:srgbClr val="58585A">
                    <a:tint val="100000"/>
                    <a:shade val="51000"/>
                    <a:satMod val="130000"/>
                    <a:lumMod val="100000"/>
                  </a:srgbClr>
                </a:gs>
                <a:gs pos="100000">
                  <a:srgbClr val="58585A">
                    <a:shade val="90000"/>
                    <a:lumMod val="90000"/>
                  </a:srgbClr>
                </a:gs>
              </a:gsLst>
              <a:lin ang="5400000" scaled="0"/>
            </a:gradFill>
            <a:ln w="9525" cap="flat" cmpd="sng" algn="ctr">
              <a:solidFill>
                <a:srgbClr val="58585A"/>
              </a:solidFill>
              <a:prstDash val="solid"/>
            </a:ln>
            <a:effectLst>
              <a:outerShdw blurRad="38100" dist="25400" dir="5400000" rotWithShape="0">
                <a:srgbClr val="000000">
                  <a:alpha val="45000"/>
                </a:srgbClr>
              </a:outerShdw>
            </a:effectLst>
          </p:spPr>
          <p:txBody>
            <a:bodyPr rtlCol="0" anchor="ctr"/>
            <a:lstStyle/>
            <a:p>
              <a:endParaRPr lang="en-US" sz="1350"/>
            </a:p>
          </p:txBody>
        </p:sp>
        <p:sp>
          <p:nvSpPr>
            <p:cNvPr id="136" name="Oval 135"/>
            <p:cNvSpPr/>
            <p:nvPr/>
          </p:nvSpPr>
          <p:spPr>
            <a:xfrm>
              <a:off x="7249892" y="1175481"/>
              <a:ext cx="1224000" cy="576000"/>
            </a:xfrm>
            <a:prstGeom prst="ellipse">
              <a:avLst/>
            </a:prstGeom>
            <a:gradFill rotWithShape="1">
              <a:gsLst>
                <a:gs pos="77000">
                  <a:srgbClr val="358689"/>
                </a:gs>
                <a:gs pos="0">
                  <a:srgbClr val="449FA2">
                    <a:tint val="100000"/>
                    <a:shade val="51000"/>
                    <a:satMod val="130000"/>
                    <a:lumMod val="100000"/>
                  </a:srgbClr>
                </a:gs>
                <a:gs pos="100000">
                  <a:srgbClr val="449FA2">
                    <a:shade val="90000"/>
                    <a:lumMod val="90000"/>
                  </a:srgbClr>
                </a:gs>
              </a:gsLst>
              <a:lin ang="5400000" scaled="0"/>
            </a:gradFill>
            <a:ln w="9525" cap="flat" cmpd="sng" algn="ctr">
              <a:solidFill>
                <a:srgbClr val="449FA2"/>
              </a:solidFill>
              <a:prstDash val="solid"/>
            </a:ln>
            <a:effectLst>
              <a:outerShdw blurRad="38100" dist="25400" dir="5400000" rotWithShape="0">
                <a:srgbClr val="000000">
                  <a:alpha val="45000"/>
                </a:srgbClr>
              </a:outerShdw>
            </a:effectLst>
          </p:spPr>
          <p:txBody>
            <a:bodyPr rtlCol="0" anchor="ctr"/>
            <a:lstStyle/>
            <a:p>
              <a:endParaRPr lang="en-US" sz="1350"/>
            </a:p>
          </p:txBody>
        </p:sp>
        <p:sp>
          <p:nvSpPr>
            <p:cNvPr id="138" name="TextBox 153"/>
            <p:cNvSpPr txBox="1"/>
            <p:nvPr/>
          </p:nvSpPr>
          <p:spPr>
            <a:xfrm>
              <a:off x="7299288" y="1337389"/>
              <a:ext cx="1125209" cy="249684"/>
            </a:xfrm>
            <a:prstGeom prst="rect">
              <a:avLst/>
            </a:prstGeom>
            <a:noFill/>
          </p:spPr>
          <p:txBody>
            <a:bodyPr wrap="square" rtlCol="0">
              <a:spAutoFit/>
            </a:bodyPr>
            <a:lstStyle>
              <a:defPPr>
                <a:defRPr lang="en-US"/>
              </a:defPPr>
              <a:lvl1pPr algn="ctr">
                <a:lnSpc>
                  <a:spcPct val="107000"/>
                </a:lnSpc>
                <a:defRPr sz="1000" b="1">
                  <a:solidFill>
                    <a:srgbClr val="FFFFFF"/>
                  </a:solidFill>
                  <a:latin typeface="Calibri" panose="020F0502020204030204" pitchFamily="34" charset="0"/>
                  <a:ea typeface="Calibri" panose="020F0502020204030204" pitchFamily="34" charset="0"/>
                  <a:cs typeface="Times New Roman" panose="02020603050405020304" pitchFamily="18" charset="0"/>
                </a:defRPr>
              </a:lvl1pPr>
            </a:lstStyle>
            <a:p>
              <a:r>
                <a:rPr lang="nb-NO" cap="all" dirty="0" smtClean="0"/>
                <a:t>Arbeidsplasser</a:t>
              </a:r>
              <a:endParaRPr lang="nb-NO" cap="all" dirty="0"/>
            </a:p>
          </p:txBody>
        </p:sp>
        <p:sp>
          <p:nvSpPr>
            <p:cNvPr id="148" name="Rounded Rectangle 147"/>
            <p:cNvSpPr/>
            <p:nvPr/>
          </p:nvSpPr>
          <p:spPr>
            <a:xfrm>
              <a:off x="4572000" y="3372944"/>
              <a:ext cx="1495425" cy="1010629"/>
            </a:xfrm>
            <a:prstGeom prst="roundRect">
              <a:avLst/>
            </a:prstGeom>
            <a:solidFill>
              <a:schemeClr val="tx1"/>
            </a:solidFill>
            <a:ln w="9525" cap="flat" cmpd="sng" algn="ctr">
              <a:solidFill>
                <a:srgbClr val="58585A"/>
              </a:solidFill>
              <a:prstDash val="solid"/>
            </a:ln>
            <a:effectLst>
              <a:outerShdw blurRad="38100" dist="25400" dir="5400000" rotWithShape="0">
                <a:srgbClr val="000000">
                  <a:alpha val="45000"/>
                </a:srgbClr>
              </a:outerShdw>
            </a:effectLst>
          </p:spPr>
          <p:txBody>
            <a:bodyPr rtlCol="0" anchor="ctr"/>
            <a:lstStyle/>
            <a:p>
              <a:endParaRPr lang="en-US" sz="1350"/>
            </a:p>
          </p:txBody>
        </p:sp>
        <p:sp>
          <p:nvSpPr>
            <p:cNvPr id="149" name="TextBox 69"/>
            <p:cNvSpPr txBox="1"/>
            <p:nvPr/>
          </p:nvSpPr>
          <p:spPr>
            <a:xfrm>
              <a:off x="4644008" y="3435846"/>
              <a:ext cx="1569720" cy="185252"/>
            </a:xfrm>
            <a:prstGeom prst="rect">
              <a:avLst/>
            </a:prstGeom>
            <a:noFill/>
          </p:spPr>
          <p:txBody>
            <a:bodyPr wrap="square" rtlCol="0">
              <a:noAutofit/>
            </a:bodyPr>
            <a:lstStyle/>
            <a:p>
              <a:pPr>
                <a:lnSpc>
                  <a:spcPct val="107000"/>
                </a:lnSpc>
              </a:pPr>
              <a:r>
                <a:rPr lang="nb-NO" sz="900" b="1" dirty="0">
                  <a:solidFill>
                    <a:srgbClr val="FFFFFF"/>
                  </a:solidFill>
                  <a:latin typeface="Calibri" panose="020F0502020204030204" pitchFamily="34" charset="0"/>
                  <a:ea typeface="Calibri" panose="020F0502020204030204" pitchFamily="34" charset="0"/>
                  <a:cs typeface="Times New Roman" panose="02020603050405020304" pitchFamily="18" charset="0"/>
                </a:rPr>
                <a:t>POPULASJONSBASERTE SIGNALER</a:t>
              </a:r>
            </a:p>
          </p:txBody>
        </p:sp>
        <p:sp>
          <p:nvSpPr>
            <p:cNvPr id="150" name="Rounded Rectangle 149"/>
            <p:cNvSpPr/>
            <p:nvPr/>
          </p:nvSpPr>
          <p:spPr>
            <a:xfrm>
              <a:off x="4861106" y="3866198"/>
              <a:ext cx="1368000" cy="797759"/>
            </a:xfrm>
            <a:prstGeom prst="roundRect">
              <a:avLst/>
            </a:prstGeom>
            <a:solidFill>
              <a:sysClr val="window" lastClr="FFFFFF"/>
            </a:solidFill>
            <a:ln w="25400" cap="flat" cmpd="sng" algn="ctr">
              <a:solidFill>
                <a:srgbClr val="EEECE1">
                  <a:lumMod val="50000"/>
                </a:srgbClr>
              </a:solidFill>
              <a:prstDash val="solid"/>
            </a:ln>
            <a:effectLst/>
          </p:spPr>
          <p:txBody>
            <a:bodyPr wrap="square" rtlCol="0" anchor="ctr"/>
            <a:lstStyle/>
            <a:p>
              <a:pPr marL="85725" indent="-85725">
                <a:lnSpc>
                  <a:spcPct val="90000"/>
                </a:lnSpc>
                <a:buFont typeface="Wingdings" panose="05000000000000000000" pitchFamily="2" charset="2"/>
                <a:buChar char=""/>
                <a:tabLst>
                  <a:tab pos="-1468755" algn="l"/>
                  <a:tab pos="128588" algn="l"/>
                </a:tabLst>
              </a:pPr>
              <a:r>
                <a:rPr lang="nb-NO" sz="650" dirty="0">
                  <a:solidFill>
                    <a:srgbClr val="000000"/>
                  </a:solidFill>
                  <a:latin typeface="Calibri" panose="020F0502020204030204" pitchFamily="34" charset="0"/>
                  <a:ea typeface="SimSun" panose="02010600030101010101" pitchFamily="2" charset="-122"/>
                </a:rPr>
                <a:t>Identifisering av spesifikke grupper arbeidstakere / økonomiske sektorer som er mer utsatte for risiko.</a:t>
              </a:r>
            </a:p>
            <a:p>
              <a:pPr marL="85725" indent="-85725">
                <a:lnSpc>
                  <a:spcPct val="90000"/>
                </a:lnSpc>
                <a:buFont typeface="Wingdings" panose="05000000000000000000" pitchFamily="2" charset="2"/>
                <a:buChar char=""/>
                <a:tabLst>
                  <a:tab pos="-1468755" algn="l"/>
                  <a:tab pos="128588" algn="l"/>
                </a:tabLst>
              </a:pPr>
              <a:r>
                <a:rPr lang="nb-NO" sz="650" dirty="0">
                  <a:solidFill>
                    <a:srgbClr val="000000"/>
                  </a:solidFill>
                  <a:latin typeface="Calibri" panose="020F0502020204030204" pitchFamily="34" charset="0"/>
                  <a:ea typeface="SimSun" panose="02010600030101010101" pitchFamily="2" charset="-122"/>
                </a:rPr>
                <a:t>Identifisering av nye forbindelser mellom arbeidsrelaterte sykdommer og eksponering.</a:t>
              </a:r>
            </a:p>
          </p:txBody>
        </p:sp>
        <p:sp>
          <p:nvSpPr>
            <p:cNvPr id="151" name="TextBox 156"/>
            <p:cNvSpPr txBox="1"/>
            <p:nvPr/>
          </p:nvSpPr>
          <p:spPr>
            <a:xfrm>
              <a:off x="7164288" y="2751582"/>
              <a:ext cx="1395208" cy="418191"/>
            </a:xfrm>
            <a:prstGeom prst="rect">
              <a:avLst/>
            </a:prstGeom>
            <a:noFill/>
          </p:spPr>
          <p:txBody>
            <a:bodyPr wrap="square" rtlCol="0">
              <a:spAutoFit/>
            </a:bodyPr>
            <a:lstStyle/>
            <a:p>
              <a:pPr algn="ctr">
                <a:lnSpc>
                  <a:spcPct val="107000"/>
                </a:lnSpc>
              </a:pPr>
              <a:r>
                <a:rPr lang="nb-NO" sz="1000" b="1" dirty="0">
                  <a:solidFill>
                    <a:srgbClr val="FFFFFF"/>
                  </a:solidFill>
                  <a:latin typeface="Calibri" panose="020F0502020204030204" pitchFamily="34" charset="0"/>
                  <a:ea typeface="Calibri" panose="020F0502020204030204" pitchFamily="34" charset="0"/>
                  <a:cs typeface="Times New Roman" panose="02020603050405020304" pitchFamily="18" charset="0"/>
                </a:rPr>
                <a:t>OFFENTLIG</a:t>
              </a:r>
            </a:p>
            <a:p>
              <a:pPr algn="ctr">
                <a:lnSpc>
                  <a:spcPct val="107000"/>
                </a:lnSpc>
              </a:pPr>
              <a:r>
                <a:rPr lang="nb-NO" sz="1000" b="1" dirty="0">
                  <a:solidFill>
                    <a:srgbClr val="FFFFFF"/>
                  </a:solidFill>
                  <a:latin typeface="Calibri" panose="020F0502020204030204" pitchFamily="34" charset="0"/>
                  <a:ea typeface="Calibri" panose="020F0502020204030204" pitchFamily="34" charset="0"/>
                  <a:cs typeface="Times New Roman" panose="02020603050405020304" pitchFamily="18" charset="0"/>
                </a:rPr>
                <a:t>HELSEMYNDIGHET</a:t>
              </a:r>
            </a:p>
          </p:txBody>
        </p:sp>
        <p:sp>
          <p:nvSpPr>
            <p:cNvPr id="152" name="Oval 151"/>
            <p:cNvSpPr/>
            <p:nvPr/>
          </p:nvSpPr>
          <p:spPr>
            <a:xfrm>
              <a:off x="7249892" y="4028714"/>
              <a:ext cx="1224000" cy="576000"/>
            </a:xfrm>
            <a:prstGeom prst="ellipse">
              <a:avLst/>
            </a:prstGeom>
            <a:gradFill rotWithShape="1">
              <a:gsLst>
                <a:gs pos="19500">
                  <a:srgbClr val="D28300"/>
                </a:gs>
                <a:gs pos="0">
                  <a:srgbClr val="F6A400">
                    <a:tint val="100000"/>
                    <a:shade val="51000"/>
                    <a:satMod val="130000"/>
                    <a:lumMod val="100000"/>
                  </a:srgbClr>
                </a:gs>
                <a:gs pos="100000">
                  <a:srgbClr val="F6A400">
                    <a:shade val="90000"/>
                    <a:lumMod val="90000"/>
                  </a:srgbClr>
                </a:gs>
              </a:gsLst>
              <a:lin ang="5400000" scaled="0"/>
            </a:gradFill>
            <a:ln w="9525" cap="flat" cmpd="sng" algn="ctr">
              <a:solidFill>
                <a:srgbClr val="F6A400"/>
              </a:solidFill>
              <a:prstDash val="solid"/>
            </a:ln>
            <a:effectLst>
              <a:outerShdw blurRad="38100" dist="25400" dir="5400000" rotWithShape="0">
                <a:srgbClr val="000000">
                  <a:alpha val="45000"/>
                </a:srgbClr>
              </a:outerShdw>
            </a:effectLst>
          </p:spPr>
          <p:txBody>
            <a:bodyPr rtlCol="0" anchor="ctr"/>
            <a:lstStyle/>
            <a:p>
              <a:pPr algn="ctr">
                <a:lnSpc>
                  <a:spcPct val="107000"/>
                </a:lnSpc>
              </a:pPr>
              <a:r>
                <a:rPr lang="nb-NO" sz="1000" b="1" dirty="0">
                  <a:solidFill>
                    <a:srgbClr val="FFFFFF"/>
                  </a:solidFill>
                  <a:latin typeface="Calibri" panose="020F0502020204030204" pitchFamily="34" charset="0"/>
                  <a:ea typeface="Calibri" panose="020F0502020204030204" pitchFamily="34" charset="0"/>
                  <a:cs typeface="Times New Roman" panose="02020603050405020304" pitchFamily="18" charset="0"/>
                </a:rPr>
                <a:t>HMS-MYNDIGHET</a:t>
              </a:r>
            </a:p>
          </p:txBody>
        </p:sp>
        <p:cxnSp>
          <p:nvCxnSpPr>
            <p:cNvPr id="169" name="Elbow Connector 168"/>
            <p:cNvCxnSpPr/>
            <p:nvPr/>
          </p:nvCxnSpPr>
          <p:spPr>
            <a:xfrm rot="16200000" flipH="1">
              <a:off x="673517" y="1283529"/>
              <a:ext cx="1285535" cy="833385"/>
            </a:xfrm>
            <a:prstGeom prst="bentConnector3">
              <a:avLst>
                <a:gd name="adj1" fmla="val 97420"/>
              </a:avLst>
            </a:prstGeom>
          </p:spPr>
          <p:style>
            <a:lnRef idx="1">
              <a:schemeClr val="accent1"/>
            </a:lnRef>
            <a:fillRef idx="0">
              <a:schemeClr val="accent1"/>
            </a:fillRef>
            <a:effectRef idx="0">
              <a:schemeClr val="accent1"/>
            </a:effectRef>
            <a:fontRef idx="minor">
              <a:schemeClr val="tx1"/>
            </a:fontRef>
          </p:style>
        </p:cxnSp>
        <p:cxnSp>
          <p:nvCxnSpPr>
            <p:cNvPr id="174" name="Elbow Connector 173"/>
            <p:cNvCxnSpPr/>
            <p:nvPr/>
          </p:nvCxnSpPr>
          <p:spPr>
            <a:xfrm>
              <a:off x="899591" y="1034229"/>
              <a:ext cx="833385" cy="793083"/>
            </a:xfrm>
            <a:prstGeom prst="bentConnector3">
              <a:avLst>
                <a:gd name="adj1" fmla="val 473"/>
              </a:avLst>
            </a:prstGeom>
          </p:spPr>
          <p:style>
            <a:lnRef idx="1">
              <a:schemeClr val="accent1"/>
            </a:lnRef>
            <a:fillRef idx="0">
              <a:schemeClr val="accent1"/>
            </a:fillRef>
            <a:effectRef idx="0">
              <a:schemeClr val="accent1"/>
            </a:effectRef>
            <a:fontRef idx="minor">
              <a:schemeClr val="tx1"/>
            </a:fontRef>
          </p:style>
        </p:cxnSp>
        <p:cxnSp>
          <p:nvCxnSpPr>
            <p:cNvPr id="178" name="Elbow Connector 177"/>
            <p:cNvCxnSpPr/>
            <p:nvPr/>
          </p:nvCxnSpPr>
          <p:spPr>
            <a:xfrm>
              <a:off x="899591" y="1026413"/>
              <a:ext cx="833385" cy="334863"/>
            </a:xfrm>
            <a:prstGeom prst="bentConnector3">
              <a:avLst>
                <a:gd name="adj1" fmla="val 473"/>
              </a:avLst>
            </a:prstGeom>
          </p:spPr>
          <p:style>
            <a:lnRef idx="1">
              <a:schemeClr val="accent1"/>
            </a:lnRef>
            <a:fillRef idx="0">
              <a:schemeClr val="accent1"/>
            </a:fillRef>
            <a:effectRef idx="0">
              <a:schemeClr val="accent1"/>
            </a:effectRef>
            <a:fontRef idx="minor">
              <a:schemeClr val="tx1"/>
            </a:fontRef>
          </p:style>
        </p:cxnSp>
        <p:cxnSp>
          <p:nvCxnSpPr>
            <p:cNvPr id="182" name="Elbow Connector 181"/>
            <p:cNvCxnSpPr/>
            <p:nvPr/>
          </p:nvCxnSpPr>
          <p:spPr>
            <a:xfrm rot="16200000" flipH="1">
              <a:off x="673518" y="3116898"/>
              <a:ext cx="1285535" cy="833385"/>
            </a:xfrm>
            <a:prstGeom prst="bentConnector3">
              <a:avLst>
                <a:gd name="adj1" fmla="val 97420"/>
              </a:avLst>
            </a:prstGeom>
          </p:spPr>
          <p:style>
            <a:lnRef idx="1">
              <a:schemeClr val="accent1"/>
            </a:lnRef>
            <a:fillRef idx="0">
              <a:schemeClr val="accent1"/>
            </a:fillRef>
            <a:effectRef idx="0">
              <a:schemeClr val="accent1"/>
            </a:effectRef>
            <a:fontRef idx="minor">
              <a:schemeClr val="tx1"/>
            </a:fontRef>
          </p:style>
        </p:cxnSp>
        <p:cxnSp>
          <p:nvCxnSpPr>
            <p:cNvPr id="183" name="Elbow Connector 182"/>
            <p:cNvCxnSpPr/>
            <p:nvPr/>
          </p:nvCxnSpPr>
          <p:spPr>
            <a:xfrm>
              <a:off x="899592" y="2867598"/>
              <a:ext cx="833385" cy="793083"/>
            </a:xfrm>
            <a:prstGeom prst="bentConnector3">
              <a:avLst>
                <a:gd name="adj1" fmla="val 473"/>
              </a:avLst>
            </a:prstGeom>
          </p:spPr>
          <p:style>
            <a:lnRef idx="1">
              <a:schemeClr val="accent1"/>
            </a:lnRef>
            <a:fillRef idx="0">
              <a:schemeClr val="accent1"/>
            </a:fillRef>
            <a:effectRef idx="0">
              <a:schemeClr val="accent1"/>
            </a:effectRef>
            <a:fontRef idx="minor">
              <a:schemeClr val="tx1"/>
            </a:fontRef>
          </p:style>
        </p:cxnSp>
        <p:cxnSp>
          <p:nvCxnSpPr>
            <p:cNvPr id="184" name="Elbow Connector 183"/>
            <p:cNvCxnSpPr/>
            <p:nvPr/>
          </p:nvCxnSpPr>
          <p:spPr>
            <a:xfrm>
              <a:off x="899592" y="2859782"/>
              <a:ext cx="833385" cy="334863"/>
            </a:xfrm>
            <a:prstGeom prst="bentConnector3">
              <a:avLst>
                <a:gd name="adj1" fmla="val 473"/>
              </a:avLst>
            </a:prstGeom>
          </p:spPr>
          <p:style>
            <a:lnRef idx="1">
              <a:schemeClr val="accent1"/>
            </a:lnRef>
            <a:fillRef idx="0">
              <a:schemeClr val="accent1"/>
            </a:fillRef>
            <a:effectRef idx="0">
              <a:schemeClr val="accent1"/>
            </a:effectRef>
            <a:fontRef idx="minor">
              <a:schemeClr val="tx1"/>
            </a:fontRef>
          </p:style>
        </p:cxnSp>
        <p:cxnSp>
          <p:nvCxnSpPr>
            <p:cNvPr id="185" name="Elbow Connector 184"/>
            <p:cNvCxnSpPr/>
            <p:nvPr/>
          </p:nvCxnSpPr>
          <p:spPr>
            <a:xfrm rot="16200000" flipH="1">
              <a:off x="454763" y="3365057"/>
              <a:ext cx="1723043" cy="833388"/>
            </a:xfrm>
            <a:prstGeom prst="bentConnector3">
              <a:avLst>
                <a:gd name="adj1" fmla="val 99752"/>
              </a:avLst>
            </a:prstGeom>
          </p:spPr>
          <p:style>
            <a:lnRef idx="1">
              <a:schemeClr val="accent1"/>
            </a:lnRef>
            <a:fillRef idx="0">
              <a:schemeClr val="accent1"/>
            </a:fillRef>
            <a:effectRef idx="0">
              <a:schemeClr val="accent1"/>
            </a:effectRef>
            <a:fontRef idx="minor">
              <a:schemeClr val="tx1"/>
            </a:fontRef>
          </p:style>
        </p:cxnSp>
        <p:sp>
          <p:nvSpPr>
            <p:cNvPr id="111" name="Freeform 110"/>
            <p:cNvSpPr/>
            <p:nvPr/>
          </p:nvSpPr>
          <p:spPr>
            <a:xfrm>
              <a:off x="235536" y="800726"/>
              <a:ext cx="1317812" cy="330864"/>
            </a:xfrm>
            <a:custGeom>
              <a:avLst/>
              <a:gdLst>
                <a:gd name="connsiteX0" fmla="*/ 0 w 2047438"/>
                <a:gd name="connsiteY0" fmla="*/ 102372 h 1023719"/>
                <a:gd name="connsiteX1" fmla="*/ 102372 w 2047438"/>
                <a:gd name="connsiteY1" fmla="*/ 0 h 1023719"/>
                <a:gd name="connsiteX2" fmla="*/ 1945066 w 2047438"/>
                <a:gd name="connsiteY2" fmla="*/ 0 h 1023719"/>
                <a:gd name="connsiteX3" fmla="*/ 2047438 w 2047438"/>
                <a:gd name="connsiteY3" fmla="*/ 102372 h 1023719"/>
                <a:gd name="connsiteX4" fmla="*/ 2047438 w 2047438"/>
                <a:gd name="connsiteY4" fmla="*/ 921347 h 1023719"/>
                <a:gd name="connsiteX5" fmla="*/ 1945066 w 2047438"/>
                <a:gd name="connsiteY5" fmla="*/ 1023719 h 1023719"/>
                <a:gd name="connsiteX6" fmla="*/ 102372 w 2047438"/>
                <a:gd name="connsiteY6" fmla="*/ 1023719 h 1023719"/>
                <a:gd name="connsiteX7" fmla="*/ 0 w 2047438"/>
                <a:gd name="connsiteY7" fmla="*/ 921347 h 1023719"/>
                <a:gd name="connsiteX8" fmla="*/ 0 w 2047438"/>
                <a:gd name="connsiteY8" fmla="*/ 102372 h 1023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47438" h="1023719">
                  <a:moveTo>
                    <a:pt x="0" y="102372"/>
                  </a:moveTo>
                  <a:cubicBezTo>
                    <a:pt x="0" y="45834"/>
                    <a:pt x="45834" y="0"/>
                    <a:pt x="102372" y="0"/>
                  </a:cubicBezTo>
                  <a:lnTo>
                    <a:pt x="1945066" y="0"/>
                  </a:lnTo>
                  <a:cubicBezTo>
                    <a:pt x="2001604" y="0"/>
                    <a:pt x="2047438" y="45834"/>
                    <a:pt x="2047438" y="102372"/>
                  </a:cubicBezTo>
                  <a:lnTo>
                    <a:pt x="2047438" y="921347"/>
                  </a:lnTo>
                  <a:cubicBezTo>
                    <a:pt x="2047438" y="977885"/>
                    <a:pt x="2001604" y="1023719"/>
                    <a:pt x="1945066" y="1023719"/>
                  </a:cubicBezTo>
                  <a:lnTo>
                    <a:pt x="102372" y="1023719"/>
                  </a:lnTo>
                  <a:cubicBezTo>
                    <a:pt x="45834" y="1023719"/>
                    <a:pt x="0" y="977885"/>
                    <a:pt x="0" y="921347"/>
                  </a:cubicBezTo>
                  <a:lnTo>
                    <a:pt x="0" y="102372"/>
                  </a:lnTo>
                  <a:close/>
                </a:path>
              </a:pathLst>
            </a:custGeom>
            <a:gradFill>
              <a:gsLst>
                <a:gs pos="66351">
                  <a:srgbClr val="338588"/>
                </a:gs>
                <a:gs pos="31878">
                  <a:srgbClr val="2C8285"/>
                </a:gs>
                <a:gs pos="77000">
                  <a:srgbClr val="358689"/>
                </a:gs>
                <a:gs pos="0">
                  <a:srgbClr val="449FA2">
                    <a:tint val="100000"/>
                    <a:shade val="51000"/>
                    <a:satMod val="130000"/>
                    <a:lumMod val="100000"/>
                  </a:srgbClr>
                </a:gs>
                <a:gs pos="100000">
                  <a:srgbClr val="449FA2">
                    <a:shade val="90000"/>
                    <a:lumMod val="90000"/>
                  </a:srgbClr>
                </a:gs>
              </a:gsLst>
            </a:gradFill>
            <a:ln/>
          </p:spPr>
          <p:style>
            <a:lnRef idx="2">
              <a:schemeClr val="accent4">
                <a:shade val="50000"/>
              </a:schemeClr>
            </a:lnRef>
            <a:fillRef idx="1">
              <a:schemeClr val="accent4"/>
            </a:fillRef>
            <a:effectRef idx="0">
              <a:schemeClr val="accent4"/>
            </a:effectRef>
            <a:fontRef idx="minor">
              <a:schemeClr val="lt1"/>
            </a:fontRef>
          </p:style>
          <p:txBody>
            <a:bodyPr spcFirstLastPara="0" vert="horz" wrap="square" lIns="30584" tIns="30584" rIns="30584" bIns="30584" numCol="1" spcCol="1270" anchor="ctr" anchorCtr="0">
              <a:noAutofit/>
            </a:bodyPr>
            <a:lstStyle/>
            <a:p>
              <a:pPr algn="ctr">
                <a:lnSpc>
                  <a:spcPct val="90000"/>
                </a:lnSpc>
                <a:spcAft>
                  <a:spcPts val="315"/>
                </a:spcAft>
              </a:pPr>
              <a:r>
                <a:rPr lang="nb-NO" sz="900" b="1">
                  <a:solidFill>
                    <a:srgbClr val="FFFFFF"/>
                  </a:solidFill>
                  <a:ea typeface="Calibri" panose="020F0502020204030204" pitchFamily="34" charset="0"/>
                  <a:cs typeface="Times New Roman" panose="02020603050405020304" pitchFamily="18" charset="0"/>
                </a:rPr>
                <a:t>Overvåkingssystemer</a:t>
              </a:r>
            </a:p>
          </p:txBody>
        </p:sp>
        <p:sp>
          <p:nvSpPr>
            <p:cNvPr id="112" name="Freeform 111"/>
            <p:cNvSpPr/>
            <p:nvPr/>
          </p:nvSpPr>
          <p:spPr>
            <a:xfrm>
              <a:off x="235536" y="2649335"/>
              <a:ext cx="1317812" cy="354463"/>
            </a:xfrm>
            <a:custGeom>
              <a:avLst/>
              <a:gdLst>
                <a:gd name="connsiteX0" fmla="*/ 0 w 2047438"/>
                <a:gd name="connsiteY0" fmla="*/ 102372 h 1023719"/>
                <a:gd name="connsiteX1" fmla="*/ 102372 w 2047438"/>
                <a:gd name="connsiteY1" fmla="*/ 0 h 1023719"/>
                <a:gd name="connsiteX2" fmla="*/ 1945066 w 2047438"/>
                <a:gd name="connsiteY2" fmla="*/ 0 h 1023719"/>
                <a:gd name="connsiteX3" fmla="*/ 2047438 w 2047438"/>
                <a:gd name="connsiteY3" fmla="*/ 102372 h 1023719"/>
                <a:gd name="connsiteX4" fmla="*/ 2047438 w 2047438"/>
                <a:gd name="connsiteY4" fmla="*/ 921347 h 1023719"/>
                <a:gd name="connsiteX5" fmla="*/ 1945066 w 2047438"/>
                <a:gd name="connsiteY5" fmla="*/ 1023719 h 1023719"/>
                <a:gd name="connsiteX6" fmla="*/ 102372 w 2047438"/>
                <a:gd name="connsiteY6" fmla="*/ 1023719 h 1023719"/>
                <a:gd name="connsiteX7" fmla="*/ 0 w 2047438"/>
                <a:gd name="connsiteY7" fmla="*/ 921347 h 1023719"/>
                <a:gd name="connsiteX8" fmla="*/ 0 w 2047438"/>
                <a:gd name="connsiteY8" fmla="*/ 102372 h 1023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47438" h="1023719">
                  <a:moveTo>
                    <a:pt x="0" y="102372"/>
                  </a:moveTo>
                  <a:cubicBezTo>
                    <a:pt x="0" y="45834"/>
                    <a:pt x="45834" y="0"/>
                    <a:pt x="102372" y="0"/>
                  </a:cubicBezTo>
                  <a:lnTo>
                    <a:pt x="1945066" y="0"/>
                  </a:lnTo>
                  <a:cubicBezTo>
                    <a:pt x="2001604" y="0"/>
                    <a:pt x="2047438" y="45834"/>
                    <a:pt x="2047438" y="102372"/>
                  </a:cubicBezTo>
                  <a:lnTo>
                    <a:pt x="2047438" y="921347"/>
                  </a:lnTo>
                  <a:cubicBezTo>
                    <a:pt x="2047438" y="977885"/>
                    <a:pt x="2001604" y="1023719"/>
                    <a:pt x="1945066" y="1023719"/>
                  </a:cubicBezTo>
                  <a:lnTo>
                    <a:pt x="102372" y="1023719"/>
                  </a:lnTo>
                  <a:cubicBezTo>
                    <a:pt x="45834" y="1023719"/>
                    <a:pt x="0" y="977885"/>
                    <a:pt x="0" y="921347"/>
                  </a:cubicBezTo>
                  <a:lnTo>
                    <a:pt x="0" y="102372"/>
                  </a:lnTo>
                  <a:close/>
                </a:path>
              </a:pathLst>
            </a:custGeom>
            <a:gradFill>
              <a:gsLst>
                <a:gs pos="45984">
                  <a:srgbClr val="D28600"/>
                </a:gs>
                <a:gs pos="19500">
                  <a:srgbClr val="D28300"/>
                </a:gs>
                <a:gs pos="0">
                  <a:srgbClr val="F6A400">
                    <a:tint val="100000"/>
                    <a:shade val="51000"/>
                    <a:satMod val="130000"/>
                    <a:lumMod val="100000"/>
                  </a:srgbClr>
                </a:gs>
                <a:gs pos="100000">
                  <a:srgbClr val="F6A400">
                    <a:shade val="90000"/>
                    <a:lumMod val="90000"/>
                  </a:srgbClr>
                </a:gs>
              </a:gsLst>
            </a:gradFill>
            <a:ln/>
          </p:spPr>
          <p:style>
            <a:lnRef idx="2">
              <a:schemeClr val="accent2">
                <a:shade val="50000"/>
              </a:schemeClr>
            </a:lnRef>
            <a:fillRef idx="1">
              <a:schemeClr val="accent2"/>
            </a:fillRef>
            <a:effectRef idx="0">
              <a:schemeClr val="accent2"/>
            </a:effectRef>
            <a:fontRef idx="minor">
              <a:schemeClr val="lt1"/>
            </a:fontRef>
          </p:style>
          <p:txBody>
            <a:bodyPr spcFirstLastPara="0" vert="horz" wrap="square" lIns="30108" tIns="30108" rIns="30108" bIns="30108" numCol="1" spcCol="1270" anchor="ctr" anchorCtr="0">
              <a:noAutofit/>
            </a:bodyPr>
            <a:lstStyle/>
            <a:p>
              <a:pPr algn="ctr">
                <a:lnSpc>
                  <a:spcPct val="80000"/>
                </a:lnSpc>
                <a:spcAft>
                  <a:spcPts val="315"/>
                </a:spcAft>
              </a:pPr>
              <a:r>
                <a:rPr lang="nb-NO" sz="900" b="1" dirty="0">
                  <a:solidFill>
                    <a:srgbClr val="FFFFFF"/>
                  </a:solidFill>
                  <a:ea typeface="Calibri" panose="020F0502020204030204" pitchFamily="34" charset="0"/>
                  <a:cs typeface="Times New Roman" panose="02020603050405020304" pitchFamily="18" charset="0"/>
                </a:rPr>
                <a:t>Systemer som ikke er basert på kompensasjon</a:t>
              </a:r>
            </a:p>
          </p:txBody>
        </p:sp>
        <p:grpSp>
          <p:nvGrpSpPr>
            <p:cNvPr id="115" name="Group 114"/>
            <p:cNvGrpSpPr/>
            <p:nvPr/>
          </p:nvGrpSpPr>
          <p:grpSpPr>
            <a:xfrm>
              <a:off x="1732976" y="1145044"/>
              <a:ext cx="1692000" cy="1354698"/>
              <a:chOff x="1563095" y="121729"/>
              <a:chExt cx="2936886" cy="2044118"/>
            </a:xfrm>
          </p:grpSpPr>
          <p:sp>
            <p:nvSpPr>
              <p:cNvPr id="124" name="Freeform 123"/>
              <p:cNvSpPr/>
              <p:nvPr/>
            </p:nvSpPr>
            <p:spPr>
              <a:xfrm>
                <a:off x="1563095" y="858838"/>
                <a:ext cx="2936886" cy="569900"/>
              </a:xfrm>
              <a:custGeom>
                <a:avLst/>
                <a:gdLst>
                  <a:gd name="connsiteX0" fmla="*/ 0 w 2047438"/>
                  <a:gd name="connsiteY0" fmla="*/ 102372 h 1023719"/>
                  <a:gd name="connsiteX1" fmla="*/ 102372 w 2047438"/>
                  <a:gd name="connsiteY1" fmla="*/ 0 h 1023719"/>
                  <a:gd name="connsiteX2" fmla="*/ 1945066 w 2047438"/>
                  <a:gd name="connsiteY2" fmla="*/ 0 h 1023719"/>
                  <a:gd name="connsiteX3" fmla="*/ 2047438 w 2047438"/>
                  <a:gd name="connsiteY3" fmla="*/ 102372 h 1023719"/>
                  <a:gd name="connsiteX4" fmla="*/ 2047438 w 2047438"/>
                  <a:gd name="connsiteY4" fmla="*/ 921347 h 1023719"/>
                  <a:gd name="connsiteX5" fmla="*/ 1945066 w 2047438"/>
                  <a:gd name="connsiteY5" fmla="*/ 1023719 h 1023719"/>
                  <a:gd name="connsiteX6" fmla="*/ 102372 w 2047438"/>
                  <a:gd name="connsiteY6" fmla="*/ 1023719 h 1023719"/>
                  <a:gd name="connsiteX7" fmla="*/ 0 w 2047438"/>
                  <a:gd name="connsiteY7" fmla="*/ 921347 h 1023719"/>
                  <a:gd name="connsiteX8" fmla="*/ 0 w 2047438"/>
                  <a:gd name="connsiteY8" fmla="*/ 102372 h 1023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47438" h="1023719">
                    <a:moveTo>
                      <a:pt x="0" y="102372"/>
                    </a:moveTo>
                    <a:cubicBezTo>
                      <a:pt x="0" y="45834"/>
                      <a:pt x="45834" y="0"/>
                      <a:pt x="102372" y="0"/>
                    </a:cubicBezTo>
                    <a:lnTo>
                      <a:pt x="1945066" y="0"/>
                    </a:lnTo>
                    <a:cubicBezTo>
                      <a:pt x="2001604" y="0"/>
                      <a:pt x="2047438" y="45834"/>
                      <a:pt x="2047438" y="102372"/>
                    </a:cubicBezTo>
                    <a:lnTo>
                      <a:pt x="2047438" y="921347"/>
                    </a:lnTo>
                    <a:cubicBezTo>
                      <a:pt x="2047438" y="977885"/>
                      <a:pt x="2001604" y="1023719"/>
                      <a:pt x="1945066" y="1023719"/>
                    </a:cubicBezTo>
                    <a:lnTo>
                      <a:pt x="102372" y="1023719"/>
                    </a:lnTo>
                    <a:cubicBezTo>
                      <a:pt x="45834" y="1023719"/>
                      <a:pt x="0" y="977885"/>
                      <a:pt x="0" y="921347"/>
                    </a:cubicBezTo>
                    <a:lnTo>
                      <a:pt x="0" y="102372"/>
                    </a:lnTo>
                    <a:close/>
                  </a:path>
                </a:pathLst>
              </a:custGeom>
              <a:gradFill>
                <a:gsLst>
                  <a:gs pos="66351">
                    <a:srgbClr val="338588"/>
                  </a:gs>
                  <a:gs pos="31878">
                    <a:srgbClr val="2C8285"/>
                  </a:gs>
                  <a:gs pos="77000">
                    <a:srgbClr val="358689"/>
                  </a:gs>
                  <a:gs pos="0">
                    <a:srgbClr val="449FA2">
                      <a:tint val="100000"/>
                      <a:shade val="51000"/>
                      <a:satMod val="130000"/>
                      <a:lumMod val="100000"/>
                    </a:srgbClr>
                  </a:gs>
                  <a:gs pos="100000">
                    <a:srgbClr val="449FA2">
                      <a:shade val="90000"/>
                      <a:lumMod val="90000"/>
                    </a:srgbClr>
                  </a:gs>
                </a:gsLst>
              </a:gradFill>
              <a:ln/>
            </p:spPr>
            <p:style>
              <a:lnRef idx="2">
                <a:schemeClr val="accent4">
                  <a:shade val="50000"/>
                </a:schemeClr>
              </a:lnRef>
              <a:fillRef idx="1">
                <a:schemeClr val="accent4"/>
              </a:fillRef>
              <a:effectRef idx="0">
                <a:schemeClr val="accent4"/>
              </a:effectRef>
              <a:fontRef idx="minor">
                <a:schemeClr val="lt1"/>
              </a:fontRef>
            </p:style>
            <p:txBody>
              <a:bodyPr spcFirstLastPara="0" vert="horz" wrap="square" lIns="30584" tIns="30584" rIns="30584" bIns="30584" numCol="1" spcCol="1270" anchor="ctr" anchorCtr="0">
                <a:noAutofit/>
              </a:bodyPr>
              <a:lstStyle/>
              <a:p>
                <a:pPr algn="ctr">
                  <a:lnSpc>
                    <a:spcPct val="90000"/>
                  </a:lnSpc>
                  <a:spcAft>
                    <a:spcPts val="315"/>
                  </a:spcAft>
                </a:pPr>
                <a:r>
                  <a:rPr lang="nb-NO" sz="800" b="1">
                    <a:solidFill>
                      <a:srgbClr val="FFFFFF"/>
                    </a:solidFill>
                    <a:ea typeface="Calibri" panose="020F0502020204030204" pitchFamily="34" charset="0"/>
                    <a:cs typeface="Times New Roman" panose="02020603050405020304" pitchFamily="18" charset="0"/>
                  </a:rPr>
                  <a:t>Systemer som er basert på kompensasjon, med en overvåkingsfunksjon</a:t>
                </a:r>
              </a:p>
            </p:txBody>
          </p:sp>
          <p:sp>
            <p:nvSpPr>
              <p:cNvPr id="125" name="Freeform 124"/>
              <p:cNvSpPr/>
              <p:nvPr/>
            </p:nvSpPr>
            <p:spPr>
              <a:xfrm>
                <a:off x="1563095" y="1595947"/>
                <a:ext cx="2936886" cy="569900"/>
              </a:xfrm>
              <a:custGeom>
                <a:avLst/>
                <a:gdLst>
                  <a:gd name="connsiteX0" fmla="*/ 0 w 2047438"/>
                  <a:gd name="connsiteY0" fmla="*/ 102372 h 1023719"/>
                  <a:gd name="connsiteX1" fmla="*/ 102372 w 2047438"/>
                  <a:gd name="connsiteY1" fmla="*/ 0 h 1023719"/>
                  <a:gd name="connsiteX2" fmla="*/ 1945066 w 2047438"/>
                  <a:gd name="connsiteY2" fmla="*/ 0 h 1023719"/>
                  <a:gd name="connsiteX3" fmla="*/ 2047438 w 2047438"/>
                  <a:gd name="connsiteY3" fmla="*/ 102372 h 1023719"/>
                  <a:gd name="connsiteX4" fmla="*/ 2047438 w 2047438"/>
                  <a:gd name="connsiteY4" fmla="*/ 921347 h 1023719"/>
                  <a:gd name="connsiteX5" fmla="*/ 1945066 w 2047438"/>
                  <a:gd name="connsiteY5" fmla="*/ 1023719 h 1023719"/>
                  <a:gd name="connsiteX6" fmla="*/ 102372 w 2047438"/>
                  <a:gd name="connsiteY6" fmla="*/ 1023719 h 1023719"/>
                  <a:gd name="connsiteX7" fmla="*/ 0 w 2047438"/>
                  <a:gd name="connsiteY7" fmla="*/ 921347 h 1023719"/>
                  <a:gd name="connsiteX8" fmla="*/ 0 w 2047438"/>
                  <a:gd name="connsiteY8" fmla="*/ 102372 h 1023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47438" h="1023719">
                    <a:moveTo>
                      <a:pt x="0" y="102372"/>
                    </a:moveTo>
                    <a:cubicBezTo>
                      <a:pt x="0" y="45834"/>
                      <a:pt x="45834" y="0"/>
                      <a:pt x="102372" y="0"/>
                    </a:cubicBezTo>
                    <a:lnTo>
                      <a:pt x="1945066" y="0"/>
                    </a:lnTo>
                    <a:cubicBezTo>
                      <a:pt x="2001604" y="0"/>
                      <a:pt x="2047438" y="45834"/>
                      <a:pt x="2047438" y="102372"/>
                    </a:cubicBezTo>
                    <a:lnTo>
                      <a:pt x="2047438" y="921347"/>
                    </a:lnTo>
                    <a:cubicBezTo>
                      <a:pt x="2047438" y="977885"/>
                      <a:pt x="2001604" y="1023719"/>
                      <a:pt x="1945066" y="1023719"/>
                    </a:cubicBezTo>
                    <a:lnTo>
                      <a:pt x="102372" y="1023719"/>
                    </a:lnTo>
                    <a:cubicBezTo>
                      <a:pt x="45834" y="1023719"/>
                      <a:pt x="0" y="977885"/>
                      <a:pt x="0" y="921347"/>
                    </a:cubicBezTo>
                    <a:lnTo>
                      <a:pt x="0" y="102372"/>
                    </a:lnTo>
                    <a:close/>
                  </a:path>
                </a:pathLst>
              </a:custGeom>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spcFirstLastPara="0" vert="horz" wrap="square" lIns="30584" tIns="30584" rIns="30584" bIns="30584" numCol="1" spcCol="1270" anchor="ctr" anchorCtr="0">
                <a:noAutofit/>
              </a:bodyPr>
              <a:lstStyle/>
              <a:p>
                <a:pPr algn="ctr">
                  <a:lnSpc>
                    <a:spcPct val="90000"/>
                  </a:lnSpc>
                  <a:spcAft>
                    <a:spcPts val="315"/>
                  </a:spcAft>
                </a:pPr>
                <a:r>
                  <a:rPr lang="nb-NO" sz="800" b="1">
                    <a:solidFill>
                      <a:srgbClr val="FFFFFF"/>
                    </a:solidFill>
                    <a:ea typeface="Calibri" panose="020F0502020204030204" pitchFamily="34" charset="0"/>
                    <a:cs typeface="Times New Roman" panose="02020603050405020304" pitchFamily="18" charset="0"/>
                  </a:rPr>
                  <a:t>Folkehelsesystemer med en overvåkingsfunksjon</a:t>
                </a:r>
              </a:p>
            </p:txBody>
          </p:sp>
          <p:sp>
            <p:nvSpPr>
              <p:cNvPr id="127" name="Freeform 126"/>
              <p:cNvSpPr/>
              <p:nvPr/>
            </p:nvSpPr>
            <p:spPr>
              <a:xfrm>
                <a:off x="1563095" y="121729"/>
                <a:ext cx="2936886" cy="569900"/>
              </a:xfrm>
              <a:custGeom>
                <a:avLst/>
                <a:gdLst>
                  <a:gd name="connsiteX0" fmla="*/ 0 w 2047438"/>
                  <a:gd name="connsiteY0" fmla="*/ 102372 h 1023719"/>
                  <a:gd name="connsiteX1" fmla="*/ 102372 w 2047438"/>
                  <a:gd name="connsiteY1" fmla="*/ 0 h 1023719"/>
                  <a:gd name="connsiteX2" fmla="*/ 1945066 w 2047438"/>
                  <a:gd name="connsiteY2" fmla="*/ 0 h 1023719"/>
                  <a:gd name="connsiteX3" fmla="*/ 2047438 w 2047438"/>
                  <a:gd name="connsiteY3" fmla="*/ 102372 h 1023719"/>
                  <a:gd name="connsiteX4" fmla="*/ 2047438 w 2047438"/>
                  <a:gd name="connsiteY4" fmla="*/ 921347 h 1023719"/>
                  <a:gd name="connsiteX5" fmla="*/ 1945066 w 2047438"/>
                  <a:gd name="connsiteY5" fmla="*/ 1023719 h 1023719"/>
                  <a:gd name="connsiteX6" fmla="*/ 102372 w 2047438"/>
                  <a:gd name="connsiteY6" fmla="*/ 1023719 h 1023719"/>
                  <a:gd name="connsiteX7" fmla="*/ 0 w 2047438"/>
                  <a:gd name="connsiteY7" fmla="*/ 921347 h 1023719"/>
                  <a:gd name="connsiteX8" fmla="*/ 0 w 2047438"/>
                  <a:gd name="connsiteY8" fmla="*/ 102372 h 1023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47438" h="1023719">
                    <a:moveTo>
                      <a:pt x="0" y="102372"/>
                    </a:moveTo>
                    <a:cubicBezTo>
                      <a:pt x="0" y="45834"/>
                      <a:pt x="45834" y="0"/>
                      <a:pt x="102372" y="0"/>
                    </a:cubicBezTo>
                    <a:lnTo>
                      <a:pt x="1945066" y="0"/>
                    </a:lnTo>
                    <a:cubicBezTo>
                      <a:pt x="2001604" y="0"/>
                      <a:pt x="2047438" y="45834"/>
                      <a:pt x="2047438" y="102372"/>
                    </a:cubicBezTo>
                    <a:lnTo>
                      <a:pt x="2047438" y="921347"/>
                    </a:lnTo>
                    <a:cubicBezTo>
                      <a:pt x="2047438" y="977885"/>
                      <a:pt x="2001604" y="1023719"/>
                      <a:pt x="1945066" y="1023719"/>
                    </a:cubicBezTo>
                    <a:lnTo>
                      <a:pt x="102372" y="1023719"/>
                    </a:lnTo>
                    <a:cubicBezTo>
                      <a:pt x="45834" y="1023719"/>
                      <a:pt x="0" y="977885"/>
                      <a:pt x="0" y="921347"/>
                    </a:cubicBezTo>
                    <a:lnTo>
                      <a:pt x="0" y="102372"/>
                    </a:lnTo>
                    <a:close/>
                  </a:path>
                </a:pathLst>
              </a:custGeom>
              <a:gradFill>
                <a:gsLst>
                  <a:gs pos="45984">
                    <a:srgbClr val="D28600"/>
                  </a:gs>
                  <a:gs pos="19500">
                    <a:srgbClr val="D28300"/>
                  </a:gs>
                  <a:gs pos="0">
                    <a:srgbClr val="F6A400">
                      <a:tint val="100000"/>
                      <a:shade val="51000"/>
                      <a:satMod val="130000"/>
                      <a:lumMod val="100000"/>
                    </a:srgbClr>
                  </a:gs>
                  <a:gs pos="100000">
                    <a:srgbClr val="F6A400">
                      <a:shade val="90000"/>
                      <a:lumMod val="90000"/>
                    </a:srgbClr>
                  </a:gs>
                </a:gsLst>
              </a:gradFill>
              <a:ln/>
            </p:spPr>
            <p:style>
              <a:lnRef idx="2">
                <a:schemeClr val="accent2">
                  <a:shade val="50000"/>
                </a:schemeClr>
              </a:lnRef>
              <a:fillRef idx="1">
                <a:schemeClr val="accent2"/>
              </a:fillRef>
              <a:effectRef idx="0">
                <a:schemeClr val="accent2"/>
              </a:effectRef>
              <a:fontRef idx="minor">
                <a:schemeClr val="lt1"/>
              </a:fontRef>
            </p:style>
            <p:txBody>
              <a:bodyPr spcFirstLastPara="0" vert="horz" wrap="square" lIns="30108" tIns="30108" rIns="30108" bIns="30108" numCol="1" spcCol="1270" anchor="ctr" anchorCtr="0">
                <a:noAutofit/>
              </a:bodyPr>
              <a:lstStyle/>
              <a:p>
                <a:pPr algn="ctr">
                  <a:lnSpc>
                    <a:spcPct val="90000"/>
                  </a:lnSpc>
                  <a:spcAft>
                    <a:spcPts val="315"/>
                  </a:spcAft>
                </a:pPr>
                <a:r>
                  <a:rPr lang="nb-NO" sz="800" b="1" dirty="0">
                    <a:solidFill>
                      <a:srgbClr val="FFFFFF"/>
                    </a:solidFill>
                    <a:ea typeface="Calibri" panose="020F0502020204030204" pitchFamily="34" charset="0"/>
                    <a:cs typeface="Times New Roman" panose="02020603050405020304" pitchFamily="18" charset="0"/>
                  </a:rPr>
                  <a:t>Systemer som ikke er basert på kompensasjon, med en overvåkingsfunksjon</a:t>
                </a:r>
              </a:p>
            </p:txBody>
          </p:sp>
        </p:grpSp>
        <p:grpSp>
          <p:nvGrpSpPr>
            <p:cNvPr id="116" name="Group 115"/>
            <p:cNvGrpSpPr/>
            <p:nvPr/>
          </p:nvGrpSpPr>
          <p:grpSpPr>
            <a:xfrm>
              <a:off x="1732976" y="3000003"/>
              <a:ext cx="1692000" cy="1843200"/>
              <a:chOff x="1563094" y="3035118"/>
              <a:chExt cx="2936887" cy="2781224"/>
            </a:xfrm>
          </p:grpSpPr>
          <p:sp>
            <p:nvSpPr>
              <p:cNvPr id="118" name="Freeform 117"/>
              <p:cNvSpPr/>
              <p:nvPr/>
            </p:nvSpPr>
            <p:spPr>
              <a:xfrm>
                <a:off x="1563094" y="3035118"/>
                <a:ext cx="2936885" cy="569900"/>
              </a:xfrm>
              <a:custGeom>
                <a:avLst/>
                <a:gdLst>
                  <a:gd name="connsiteX0" fmla="*/ 0 w 2047438"/>
                  <a:gd name="connsiteY0" fmla="*/ 102372 h 1023719"/>
                  <a:gd name="connsiteX1" fmla="*/ 102372 w 2047438"/>
                  <a:gd name="connsiteY1" fmla="*/ 0 h 1023719"/>
                  <a:gd name="connsiteX2" fmla="*/ 1945066 w 2047438"/>
                  <a:gd name="connsiteY2" fmla="*/ 0 h 1023719"/>
                  <a:gd name="connsiteX3" fmla="*/ 2047438 w 2047438"/>
                  <a:gd name="connsiteY3" fmla="*/ 102372 h 1023719"/>
                  <a:gd name="connsiteX4" fmla="*/ 2047438 w 2047438"/>
                  <a:gd name="connsiteY4" fmla="*/ 921347 h 1023719"/>
                  <a:gd name="connsiteX5" fmla="*/ 1945066 w 2047438"/>
                  <a:gd name="connsiteY5" fmla="*/ 1023719 h 1023719"/>
                  <a:gd name="connsiteX6" fmla="*/ 102372 w 2047438"/>
                  <a:gd name="connsiteY6" fmla="*/ 1023719 h 1023719"/>
                  <a:gd name="connsiteX7" fmla="*/ 0 w 2047438"/>
                  <a:gd name="connsiteY7" fmla="*/ 921347 h 1023719"/>
                  <a:gd name="connsiteX8" fmla="*/ 0 w 2047438"/>
                  <a:gd name="connsiteY8" fmla="*/ 102372 h 1023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47438" h="1023719">
                    <a:moveTo>
                      <a:pt x="0" y="102372"/>
                    </a:moveTo>
                    <a:cubicBezTo>
                      <a:pt x="0" y="45834"/>
                      <a:pt x="45834" y="0"/>
                      <a:pt x="102372" y="0"/>
                    </a:cubicBezTo>
                    <a:lnTo>
                      <a:pt x="1945066" y="0"/>
                    </a:lnTo>
                    <a:cubicBezTo>
                      <a:pt x="2001604" y="0"/>
                      <a:pt x="2047438" y="45834"/>
                      <a:pt x="2047438" y="102372"/>
                    </a:cubicBezTo>
                    <a:lnTo>
                      <a:pt x="2047438" y="921347"/>
                    </a:lnTo>
                    <a:cubicBezTo>
                      <a:pt x="2047438" y="977885"/>
                      <a:pt x="2001604" y="1023719"/>
                      <a:pt x="1945066" y="1023719"/>
                    </a:cubicBezTo>
                    <a:lnTo>
                      <a:pt x="102372" y="1023719"/>
                    </a:lnTo>
                    <a:cubicBezTo>
                      <a:pt x="45834" y="1023719"/>
                      <a:pt x="0" y="977885"/>
                      <a:pt x="0" y="921347"/>
                    </a:cubicBezTo>
                    <a:lnTo>
                      <a:pt x="0" y="102372"/>
                    </a:lnTo>
                    <a:close/>
                  </a:path>
                </a:pathLst>
              </a:custGeom>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spcFirstLastPara="0" vert="horz" wrap="square" lIns="30584" tIns="30584" rIns="30584" bIns="30584" numCol="1" spcCol="1270" anchor="ctr" anchorCtr="0">
                <a:noAutofit/>
              </a:bodyPr>
              <a:lstStyle/>
              <a:p>
                <a:pPr algn="ctr">
                  <a:lnSpc>
                    <a:spcPct val="90000"/>
                  </a:lnSpc>
                  <a:spcAft>
                    <a:spcPts val="315"/>
                  </a:spcAft>
                </a:pPr>
                <a:r>
                  <a:rPr lang="nb-NO" sz="800" b="1" dirty="0">
                    <a:solidFill>
                      <a:srgbClr val="FFFFFF"/>
                    </a:solidFill>
                    <a:ea typeface="Calibri" panose="020F0502020204030204" pitchFamily="34" charset="0"/>
                    <a:cs typeface="Times New Roman" panose="02020603050405020304" pitchFamily="18" charset="0"/>
                  </a:rPr>
                  <a:t>UNDERSØKELSESBASERTE FOLKEHELSESYSTEMER</a:t>
                </a:r>
              </a:p>
            </p:txBody>
          </p:sp>
          <p:sp>
            <p:nvSpPr>
              <p:cNvPr id="119" name="Freeform 118"/>
              <p:cNvSpPr/>
              <p:nvPr/>
            </p:nvSpPr>
            <p:spPr>
              <a:xfrm>
                <a:off x="1563094" y="3772229"/>
                <a:ext cx="2936887" cy="569900"/>
              </a:xfrm>
              <a:custGeom>
                <a:avLst/>
                <a:gdLst>
                  <a:gd name="connsiteX0" fmla="*/ 0 w 2047438"/>
                  <a:gd name="connsiteY0" fmla="*/ 102372 h 1023719"/>
                  <a:gd name="connsiteX1" fmla="*/ 102372 w 2047438"/>
                  <a:gd name="connsiteY1" fmla="*/ 0 h 1023719"/>
                  <a:gd name="connsiteX2" fmla="*/ 1945066 w 2047438"/>
                  <a:gd name="connsiteY2" fmla="*/ 0 h 1023719"/>
                  <a:gd name="connsiteX3" fmla="*/ 2047438 w 2047438"/>
                  <a:gd name="connsiteY3" fmla="*/ 102372 h 1023719"/>
                  <a:gd name="connsiteX4" fmla="*/ 2047438 w 2047438"/>
                  <a:gd name="connsiteY4" fmla="*/ 921347 h 1023719"/>
                  <a:gd name="connsiteX5" fmla="*/ 1945066 w 2047438"/>
                  <a:gd name="connsiteY5" fmla="*/ 1023719 h 1023719"/>
                  <a:gd name="connsiteX6" fmla="*/ 102372 w 2047438"/>
                  <a:gd name="connsiteY6" fmla="*/ 1023719 h 1023719"/>
                  <a:gd name="connsiteX7" fmla="*/ 0 w 2047438"/>
                  <a:gd name="connsiteY7" fmla="*/ 921347 h 1023719"/>
                  <a:gd name="connsiteX8" fmla="*/ 0 w 2047438"/>
                  <a:gd name="connsiteY8" fmla="*/ 102372 h 1023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47438" h="1023719">
                    <a:moveTo>
                      <a:pt x="0" y="102372"/>
                    </a:moveTo>
                    <a:cubicBezTo>
                      <a:pt x="0" y="45834"/>
                      <a:pt x="45834" y="0"/>
                      <a:pt x="102372" y="0"/>
                    </a:cubicBezTo>
                    <a:lnTo>
                      <a:pt x="1945066" y="0"/>
                    </a:lnTo>
                    <a:cubicBezTo>
                      <a:pt x="2001604" y="0"/>
                      <a:pt x="2047438" y="45834"/>
                      <a:pt x="2047438" y="102372"/>
                    </a:cubicBezTo>
                    <a:lnTo>
                      <a:pt x="2047438" y="921347"/>
                    </a:lnTo>
                    <a:cubicBezTo>
                      <a:pt x="2047438" y="977885"/>
                      <a:pt x="2001604" y="1023719"/>
                      <a:pt x="1945066" y="1023719"/>
                    </a:cubicBezTo>
                    <a:lnTo>
                      <a:pt x="102372" y="1023719"/>
                    </a:lnTo>
                    <a:cubicBezTo>
                      <a:pt x="45834" y="1023719"/>
                      <a:pt x="0" y="977885"/>
                      <a:pt x="0" y="921347"/>
                    </a:cubicBezTo>
                    <a:lnTo>
                      <a:pt x="0" y="102372"/>
                    </a:lnTo>
                    <a:close/>
                  </a:path>
                </a:pathLst>
              </a:custGeom>
              <a:gradFill>
                <a:gsLst>
                  <a:gs pos="66351">
                    <a:srgbClr val="338588"/>
                  </a:gs>
                  <a:gs pos="31878">
                    <a:srgbClr val="2C8285"/>
                  </a:gs>
                  <a:gs pos="77000">
                    <a:srgbClr val="358689"/>
                  </a:gs>
                  <a:gs pos="0">
                    <a:srgbClr val="449FA2">
                      <a:tint val="100000"/>
                      <a:shade val="51000"/>
                      <a:satMod val="130000"/>
                      <a:lumMod val="100000"/>
                    </a:srgbClr>
                  </a:gs>
                  <a:gs pos="100000">
                    <a:srgbClr val="449FA2">
                      <a:shade val="90000"/>
                      <a:lumMod val="90000"/>
                    </a:srgbClr>
                  </a:gs>
                </a:gsLst>
              </a:gradFill>
              <a:ln/>
            </p:spPr>
            <p:style>
              <a:lnRef idx="2">
                <a:schemeClr val="accent4">
                  <a:shade val="50000"/>
                </a:schemeClr>
              </a:lnRef>
              <a:fillRef idx="1">
                <a:schemeClr val="accent4"/>
              </a:fillRef>
              <a:effectRef idx="0">
                <a:schemeClr val="accent4"/>
              </a:effectRef>
              <a:fontRef idx="minor">
                <a:schemeClr val="lt1"/>
              </a:fontRef>
            </p:style>
            <p:txBody>
              <a:bodyPr spcFirstLastPara="0" vert="horz" wrap="square" lIns="30584" tIns="30584" rIns="30584" bIns="30584" numCol="1" spcCol="1270" anchor="ctr" anchorCtr="0">
                <a:noAutofit/>
              </a:bodyPr>
              <a:lstStyle/>
              <a:p>
                <a:pPr algn="ctr">
                  <a:lnSpc>
                    <a:spcPct val="90000"/>
                  </a:lnSpc>
                  <a:spcAft>
                    <a:spcPts val="315"/>
                  </a:spcAft>
                </a:pPr>
                <a:r>
                  <a:rPr lang="nb-NO" sz="800" b="1" dirty="0">
                    <a:solidFill>
                      <a:srgbClr val="FFFFFF"/>
                    </a:solidFill>
                    <a:ea typeface="Calibri" panose="020F0502020204030204" pitchFamily="34" charset="0"/>
                    <a:cs typeface="Times New Roman" panose="02020603050405020304" pitchFamily="18" charset="0"/>
                  </a:rPr>
                  <a:t>Systemer som er basert på kompensasjon, med datautvinning</a:t>
                </a:r>
              </a:p>
            </p:txBody>
          </p:sp>
          <p:sp>
            <p:nvSpPr>
              <p:cNvPr id="120" name="Freeform 119"/>
              <p:cNvSpPr/>
              <p:nvPr/>
            </p:nvSpPr>
            <p:spPr>
              <a:xfrm>
                <a:off x="1563094" y="5246442"/>
                <a:ext cx="2936884" cy="569900"/>
              </a:xfrm>
              <a:custGeom>
                <a:avLst/>
                <a:gdLst>
                  <a:gd name="connsiteX0" fmla="*/ 0 w 2047438"/>
                  <a:gd name="connsiteY0" fmla="*/ 102372 h 1023719"/>
                  <a:gd name="connsiteX1" fmla="*/ 102372 w 2047438"/>
                  <a:gd name="connsiteY1" fmla="*/ 0 h 1023719"/>
                  <a:gd name="connsiteX2" fmla="*/ 1945066 w 2047438"/>
                  <a:gd name="connsiteY2" fmla="*/ 0 h 1023719"/>
                  <a:gd name="connsiteX3" fmla="*/ 2047438 w 2047438"/>
                  <a:gd name="connsiteY3" fmla="*/ 102372 h 1023719"/>
                  <a:gd name="connsiteX4" fmla="*/ 2047438 w 2047438"/>
                  <a:gd name="connsiteY4" fmla="*/ 921347 h 1023719"/>
                  <a:gd name="connsiteX5" fmla="*/ 1945066 w 2047438"/>
                  <a:gd name="connsiteY5" fmla="*/ 1023719 h 1023719"/>
                  <a:gd name="connsiteX6" fmla="*/ 102372 w 2047438"/>
                  <a:gd name="connsiteY6" fmla="*/ 1023719 h 1023719"/>
                  <a:gd name="connsiteX7" fmla="*/ 0 w 2047438"/>
                  <a:gd name="connsiteY7" fmla="*/ 921347 h 1023719"/>
                  <a:gd name="connsiteX8" fmla="*/ 0 w 2047438"/>
                  <a:gd name="connsiteY8" fmla="*/ 102372 h 1023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47438" h="1023719">
                    <a:moveTo>
                      <a:pt x="0" y="102372"/>
                    </a:moveTo>
                    <a:cubicBezTo>
                      <a:pt x="0" y="45834"/>
                      <a:pt x="45834" y="0"/>
                      <a:pt x="102372" y="0"/>
                    </a:cubicBezTo>
                    <a:lnTo>
                      <a:pt x="1945066" y="0"/>
                    </a:lnTo>
                    <a:cubicBezTo>
                      <a:pt x="2001604" y="0"/>
                      <a:pt x="2047438" y="45834"/>
                      <a:pt x="2047438" y="102372"/>
                    </a:cubicBezTo>
                    <a:lnTo>
                      <a:pt x="2047438" y="921347"/>
                    </a:lnTo>
                    <a:cubicBezTo>
                      <a:pt x="2047438" y="977885"/>
                      <a:pt x="2001604" y="1023719"/>
                      <a:pt x="1945066" y="1023719"/>
                    </a:cubicBezTo>
                    <a:lnTo>
                      <a:pt x="102372" y="1023719"/>
                    </a:lnTo>
                    <a:cubicBezTo>
                      <a:pt x="45834" y="1023719"/>
                      <a:pt x="0" y="977885"/>
                      <a:pt x="0" y="921347"/>
                    </a:cubicBezTo>
                    <a:lnTo>
                      <a:pt x="0" y="102372"/>
                    </a:lnTo>
                    <a:close/>
                  </a:path>
                </a:pathLst>
              </a:custGeom>
              <a:gradFill>
                <a:gsLst>
                  <a:gs pos="45984">
                    <a:srgbClr val="D28600"/>
                  </a:gs>
                  <a:gs pos="19500">
                    <a:srgbClr val="D28300"/>
                  </a:gs>
                  <a:gs pos="0">
                    <a:srgbClr val="F6A400">
                      <a:tint val="100000"/>
                      <a:shade val="51000"/>
                      <a:satMod val="130000"/>
                      <a:lumMod val="100000"/>
                    </a:srgbClr>
                  </a:gs>
                  <a:gs pos="100000">
                    <a:srgbClr val="F6A400">
                      <a:shade val="90000"/>
                      <a:lumMod val="90000"/>
                    </a:srgbClr>
                  </a:gs>
                </a:gsLst>
              </a:gradFill>
              <a:ln/>
            </p:spPr>
            <p:style>
              <a:lnRef idx="2">
                <a:schemeClr val="accent2">
                  <a:shade val="50000"/>
                </a:schemeClr>
              </a:lnRef>
              <a:fillRef idx="1">
                <a:schemeClr val="accent2"/>
              </a:fillRef>
              <a:effectRef idx="0">
                <a:schemeClr val="accent2"/>
              </a:effectRef>
              <a:fontRef idx="minor">
                <a:schemeClr val="lt1"/>
              </a:fontRef>
            </p:style>
            <p:txBody>
              <a:bodyPr spcFirstLastPara="0" vert="horz" wrap="square" lIns="30584" tIns="30584" rIns="30584" bIns="30584" numCol="1" spcCol="1270" anchor="ctr" anchorCtr="0">
                <a:noAutofit/>
              </a:bodyPr>
              <a:lstStyle/>
              <a:p>
                <a:pPr algn="ctr">
                  <a:lnSpc>
                    <a:spcPct val="90000"/>
                  </a:lnSpc>
                  <a:spcAft>
                    <a:spcPts val="315"/>
                  </a:spcAft>
                </a:pPr>
                <a:r>
                  <a:rPr lang="nb-NO" sz="800" b="1">
                    <a:solidFill>
                      <a:srgbClr val="FFFFFF"/>
                    </a:solidFill>
                    <a:ea typeface="Calibri" panose="020F0502020204030204" pitchFamily="34" charset="0"/>
                    <a:cs typeface="Times New Roman" panose="02020603050405020304" pitchFamily="18" charset="0"/>
                  </a:rPr>
                  <a:t>Epidemiologiske studier</a:t>
                </a:r>
              </a:p>
            </p:txBody>
          </p:sp>
          <p:sp>
            <p:nvSpPr>
              <p:cNvPr id="121" name="Freeform 120"/>
              <p:cNvSpPr/>
              <p:nvPr/>
            </p:nvSpPr>
            <p:spPr>
              <a:xfrm>
                <a:off x="1563094" y="4509338"/>
                <a:ext cx="2936887" cy="569900"/>
              </a:xfrm>
              <a:custGeom>
                <a:avLst/>
                <a:gdLst>
                  <a:gd name="connsiteX0" fmla="*/ 0 w 2047438"/>
                  <a:gd name="connsiteY0" fmla="*/ 102372 h 1023719"/>
                  <a:gd name="connsiteX1" fmla="*/ 102372 w 2047438"/>
                  <a:gd name="connsiteY1" fmla="*/ 0 h 1023719"/>
                  <a:gd name="connsiteX2" fmla="*/ 1945066 w 2047438"/>
                  <a:gd name="connsiteY2" fmla="*/ 0 h 1023719"/>
                  <a:gd name="connsiteX3" fmla="*/ 2047438 w 2047438"/>
                  <a:gd name="connsiteY3" fmla="*/ 102372 h 1023719"/>
                  <a:gd name="connsiteX4" fmla="*/ 2047438 w 2047438"/>
                  <a:gd name="connsiteY4" fmla="*/ 921347 h 1023719"/>
                  <a:gd name="connsiteX5" fmla="*/ 1945066 w 2047438"/>
                  <a:gd name="connsiteY5" fmla="*/ 1023719 h 1023719"/>
                  <a:gd name="connsiteX6" fmla="*/ 102372 w 2047438"/>
                  <a:gd name="connsiteY6" fmla="*/ 1023719 h 1023719"/>
                  <a:gd name="connsiteX7" fmla="*/ 0 w 2047438"/>
                  <a:gd name="connsiteY7" fmla="*/ 921347 h 1023719"/>
                  <a:gd name="connsiteX8" fmla="*/ 0 w 2047438"/>
                  <a:gd name="connsiteY8" fmla="*/ 102372 h 1023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47438" h="1023719">
                    <a:moveTo>
                      <a:pt x="0" y="102372"/>
                    </a:moveTo>
                    <a:cubicBezTo>
                      <a:pt x="0" y="45834"/>
                      <a:pt x="45834" y="0"/>
                      <a:pt x="102372" y="0"/>
                    </a:cubicBezTo>
                    <a:lnTo>
                      <a:pt x="1945066" y="0"/>
                    </a:lnTo>
                    <a:cubicBezTo>
                      <a:pt x="2001604" y="0"/>
                      <a:pt x="2047438" y="45834"/>
                      <a:pt x="2047438" y="102372"/>
                    </a:cubicBezTo>
                    <a:lnTo>
                      <a:pt x="2047438" y="921347"/>
                    </a:lnTo>
                    <a:cubicBezTo>
                      <a:pt x="2047438" y="977885"/>
                      <a:pt x="2001604" y="1023719"/>
                      <a:pt x="1945066" y="1023719"/>
                    </a:cubicBezTo>
                    <a:lnTo>
                      <a:pt x="102372" y="1023719"/>
                    </a:lnTo>
                    <a:cubicBezTo>
                      <a:pt x="45834" y="1023719"/>
                      <a:pt x="0" y="977885"/>
                      <a:pt x="0" y="921347"/>
                    </a:cubicBezTo>
                    <a:lnTo>
                      <a:pt x="0" y="102372"/>
                    </a:lnTo>
                    <a:close/>
                  </a:path>
                </a:pathLst>
              </a:custGeom>
              <a:gradFill>
                <a:gsLst>
                  <a:gs pos="66351">
                    <a:srgbClr val="338588"/>
                  </a:gs>
                  <a:gs pos="31878">
                    <a:srgbClr val="2C8285"/>
                  </a:gs>
                  <a:gs pos="77000">
                    <a:srgbClr val="358689"/>
                  </a:gs>
                  <a:gs pos="0">
                    <a:srgbClr val="449FA2">
                      <a:tint val="100000"/>
                      <a:shade val="51000"/>
                      <a:satMod val="130000"/>
                      <a:lumMod val="100000"/>
                    </a:srgbClr>
                  </a:gs>
                  <a:gs pos="100000">
                    <a:srgbClr val="449FA2">
                      <a:shade val="90000"/>
                      <a:lumMod val="90000"/>
                    </a:srgbClr>
                  </a:gs>
                </a:gsLst>
              </a:gradFill>
              <a:ln/>
            </p:spPr>
            <p:style>
              <a:lnRef idx="2">
                <a:schemeClr val="accent4">
                  <a:shade val="50000"/>
                </a:schemeClr>
              </a:lnRef>
              <a:fillRef idx="1">
                <a:schemeClr val="accent4"/>
              </a:fillRef>
              <a:effectRef idx="0">
                <a:schemeClr val="accent4"/>
              </a:effectRef>
              <a:fontRef idx="minor">
                <a:schemeClr val="lt1"/>
              </a:fontRef>
            </p:style>
            <p:txBody>
              <a:bodyPr spcFirstLastPara="0" vert="horz" wrap="square" lIns="30108" tIns="30108" rIns="30108" bIns="30108" numCol="1" spcCol="1270" anchor="ctr" anchorCtr="0">
                <a:noAutofit/>
              </a:bodyPr>
              <a:lstStyle/>
              <a:p>
                <a:pPr algn="ctr">
                  <a:lnSpc>
                    <a:spcPct val="90000"/>
                  </a:lnSpc>
                  <a:spcAft>
                    <a:spcPts val="315"/>
                  </a:spcAft>
                </a:pPr>
                <a:r>
                  <a:rPr lang="nb-NO" sz="800" b="1" dirty="0">
                    <a:solidFill>
                      <a:srgbClr val="FFFFFF"/>
                    </a:solidFill>
                    <a:ea typeface="Calibri" panose="020F0502020204030204" pitchFamily="34" charset="0"/>
                    <a:cs typeface="Times New Roman" panose="02020603050405020304" pitchFamily="18" charset="0"/>
                  </a:rPr>
                  <a:t>Overvåking av arbeidsmiljø og helse</a:t>
                </a:r>
              </a:p>
            </p:txBody>
          </p:sp>
        </p:grpSp>
        <p:sp>
          <p:nvSpPr>
            <p:cNvPr id="189" name="Right Arrow 188"/>
            <p:cNvSpPr/>
            <p:nvPr/>
          </p:nvSpPr>
          <p:spPr>
            <a:xfrm>
              <a:off x="6409184" y="4148539"/>
              <a:ext cx="584533" cy="412328"/>
            </a:xfrm>
            <a:prstGeom prst="rightArrow">
              <a:avLst/>
            </a:prstGeom>
            <a:solidFill>
              <a:schemeClr val="tx1"/>
            </a:solidFill>
            <a:ln w="9525" cap="flat" cmpd="sng" algn="ctr">
              <a:solidFill>
                <a:srgbClr val="58585A"/>
              </a:solidFill>
              <a:prstDash val="solid"/>
            </a:ln>
            <a:effectLst>
              <a:outerShdw blurRad="38100" dist="25400" dir="5400000" rotWithShape="0">
                <a:srgbClr val="000000">
                  <a:alpha val="45000"/>
                </a:srgbClr>
              </a:outerShdw>
            </a:effectLst>
          </p:spPr>
          <p:txBody>
            <a:bodyPr rtlCol="0" anchor="ctr"/>
            <a:lstStyle/>
            <a:p>
              <a:endParaRPr lang="en-US" sz="1350"/>
            </a:p>
          </p:txBody>
        </p:sp>
        <p:sp>
          <p:nvSpPr>
            <p:cNvPr id="190" name="Right Arrow 189"/>
            <p:cNvSpPr/>
            <p:nvPr/>
          </p:nvSpPr>
          <p:spPr>
            <a:xfrm>
              <a:off x="6388693" y="1270011"/>
              <a:ext cx="584533" cy="412328"/>
            </a:xfrm>
            <a:prstGeom prst="rightArrow">
              <a:avLst/>
            </a:prstGeom>
            <a:solidFill>
              <a:schemeClr val="tx1"/>
            </a:solidFill>
            <a:ln w="9525" cap="flat" cmpd="sng" algn="ctr">
              <a:solidFill>
                <a:srgbClr val="58585A"/>
              </a:solidFill>
              <a:prstDash val="solid"/>
            </a:ln>
            <a:effectLst>
              <a:outerShdw blurRad="38100" dist="25400" dir="5400000" rotWithShape="0">
                <a:srgbClr val="000000">
                  <a:alpha val="45000"/>
                </a:srgbClr>
              </a:outerShdw>
            </a:effectLst>
          </p:spPr>
          <p:txBody>
            <a:bodyPr rtlCol="0" anchor="ctr"/>
            <a:lstStyle/>
            <a:p>
              <a:endParaRPr lang="en-US" sz="1350"/>
            </a:p>
          </p:txBody>
        </p:sp>
      </p:grpSp>
    </p:spTree>
    <p:extLst>
      <p:ext uri="{BB962C8B-B14F-4D97-AF65-F5344CB8AC3E}">
        <p14:creationId xmlns:p14="http://schemas.microsoft.com/office/powerpoint/2010/main" val="4076841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135000"/>
            <a:ext cx="7559873" cy="492534"/>
          </a:xfrm>
        </p:spPr>
        <p:txBody>
          <a:bodyPr/>
          <a:lstStyle/>
          <a:p>
            <a:r>
              <a:rPr lang="nb-NO" cap="all"/>
              <a:t>Opprette et overvåkingssystem</a:t>
            </a:r>
            <a:br>
              <a:rPr lang="nb-NO" cap="all"/>
            </a:br>
            <a:r>
              <a:rPr lang="nb-NO" sz="1400" cap="all"/>
              <a:t>anbefalinger for UTVIKLERE </a:t>
            </a:r>
          </a:p>
        </p:txBody>
      </p:sp>
      <p:sp>
        <p:nvSpPr>
          <p:cNvPr id="3" name="Content Placeholder 2"/>
          <p:cNvSpPr>
            <a:spLocks noGrp="1"/>
          </p:cNvSpPr>
          <p:nvPr>
            <p:ph sz="half" idx="1"/>
          </p:nvPr>
        </p:nvSpPr>
        <p:spPr>
          <a:xfrm>
            <a:off x="450000" y="771550"/>
            <a:ext cx="8154448" cy="4022383"/>
          </a:xfrm>
        </p:spPr>
        <p:txBody>
          <a:bodyPr>
            <a:normAutofit/>
          </a:bodyPr>
          <a:lstStyle/>
          <a:p>
            <a:r>
              <a:rPr lang="nb-NO" sz="1300" dirty="0"/>
              <a:t>Definer tydelig systemets </a:t>
            </a:r>
            <a:r>
              <a:rPr lang="nb-NO" sz="1300" dirty="0">
                <a:solidFill>
                  <a:srgbClr val="C00000"/>
                </a:solidFill>
              </a:rPr>
              <a:t>posisjon</a:t>
            </a:r>
            <a:r>
              <a:rPr lang="nb-NO" sz="1300" dirty="0"/>
              <a:t> i sammenheng med </a:t>
            </a:r>
            <a:r>
              <a:rPr lang="nb-NO" sz="1300" dirty="0">
                <a:solidFill>
                  <a:srgbClr val="C00000"/>
                </a:solidFill>
              </a:rPr>
              <a:t>nasjonalt HMS-arbeid</a:t>
            </a:r>
            <a:br>
              <a:rPr lang="nb-NO" sz="1300" dirty="0">
                <a:solidFill>
                  <a:srgbClr val="C00000"/>
                </a:solidFill>
              </a:rPr>
            </a:br>
            <a:r>
              <a:rPr lang="nb-NO" sz="1300" dirty="0"/>
              <a:t>(organisering av bedriftshelsetjeneste, dekning og antall spesialister i arbeidsmedisin, tilgjengeligheten av bedriftshelsetjenesten til forskjellige grupper arbeidstakere, økonomiske sektorer og små og mellomstore bedrifter).</a:t>
            </a:r>
          </a:p>
          <a:p>
            <a:r>
              <a:rPr lang="nb-NO" sz="1300" dirty="0"/>
              <a:t>Utform systemet </a:t>
            </a:r>
            <a:r>
              <a:rPr lang="nb-NO" sz="1300" dirty="0">
                <a:solidFill>
                  <a:srgbClr val="C00000"/>
                </a:solidFill>
              </a:rPr>
              <a:t>i samarbeid</a:t>
            </a:r>
            <a:r>
              <a:rPr lang="nb-NO" sz="1300" dirty="0"/>
              <a:t> </a:t>
            </a:r>
            <a:r>
              <a:rPr lang="nb-NO" sz="1300" dirty="0"/>
              <a:t>med </a:t>
            </a:r>
            <a:r>
              <a:rPr lang="nb-NO" sz="1300" dirty="0" smtClean="0"/>
              <a:t>arbeidsmiljømyndigheter</a:t>
            </a:r>
            <a:r>
              <a:rPr lang="nb-NO" sz="1300" dirty="0" smtClean="0"/>
              <a:t> </a:t>
            </a:r>
            <a:r>
              <a:rPr lang="nb-NO" sz="1300" dirty="0"/>
              <a:t>/ offentlige helsemyndigheter og eiere av andre overvåkningssystemer som allerede er på plass.</a:t>
            </a:r>
          </a:p>
          <a:p>
            <a:r>
              <a:rPr lang="nb-NO" sz="1300" dirty="0">
                <a:solidFill>
                  <a:srgbClr val="C00000"/>
                </a:solidFill>
              </a:rPr>
              <a:t>Bruk utprøvde systemer </a:t>
            </a:r>
            <a:r>
              <a:rPr lang="nb-NO" sz="1300" dirty="0"/>
              <a:t>fra andre land med en lignende organisering av HMS.</a:t>
            </a:r>
          </a:p>
          <a:p>
            <a:r>
              <a:rPr lang="nb-NO" sz="1300" dirty="0"/>
              <a:t>Helst skal </a:t>
            </a:r>
            <a:r>
              <a:rPr lang="nb-NO" sz="1300" dirty="0">
                <a:solidFill>
                  <a:srgbClr val="C00000"/>
                </a:solidFill>
              </a:rPr>
              <a:t>rapportører</a:t>
            </a:r>
            <a:r>
              <a:rPr lang="nb-NO" sz="1300" dirty="0"/>
              <a:t> i et overvåkingssystem være </a:t>
            </a:r>
            <a:r>
              <a:rPr lang="nb-NO" sz="1300" dirty="0">
                <a:solidFill>
                  <a:srgbClr val="C00000"/>
                </a:solidFill>
              </a:rPr>
              <a:t>spesialister i arbeidsmedisin.</a:t>
            </a:r>
            <a:br>
              <a:rPr lang="nb-NO" sz="1300" dirty="0">
                <a:solidFill>
                  <a:srgbClr val="C00000"/>
                </a:solidFill>
              </a:rPr>
            </a:br>
            <a:r>
              <a:rPr lang="nb-NO" sz="1300" dirty="0"/>
              <a:t>De har den nødvendige kompetansen innen arbeidsrelaterte sykdommer og sikkerhet på arbeidsplassen og det er mer sannsynlig at de har kjennskap til nye arbeidsrelaterte sykdommer; allmennleger kan være en god støttekilde.</a:t>
            </a:r>
          </a:p>
          <a:p>
            <a:r>
              <a:rPr lang="nb-NO" sz="1300" dirty="0"/>
              <a:t>Gjennomfør tiltak for å </a:t>
            </a:r>
            <a:r>
              <a:rPr lang="nb-NO" sz="1300" dirty="0">
                <a:solidFill>
                  <a:srgbClr val="C00000"/>
                </a:solidFill>
              </a:rPr>
              <a:t>motivere rapporterende leger </a:t>
            </a:r>
            <a:r>
              <a:rPr lang="nb-NO" sz="1300" dirty="0"/>
              <a:t>til å delta og fortsette å delta. </a:t>
            </a:r>
          </a:p>
          <a:p>
            <a:r>
              <a:rPr lang="nb-NO" sz="1300" dirty="0"/>
              <a:t>Balanse mellom kontroll av datakvalitet og en tilnærming med «lav terskel».</a:t>
            </a:r>
          </a:p>
          <a:p>
            <a:r>
              <a:rPr lang="nb-NO" sz="1300" dirty="0"/>
              <a:t>For streng systematisering, for eksempel </a:t>
            </a:r>
            <a:r>
              <a:rPr lang="nb-NO" sz="1300" dirty="0">
                <a:solidFill>
                  <a:srgbClr val="C00000"/>
                </a:solidFill>
              </a:rPr>
              <a:t>tydelig definisjon av tilfeller, kan føre til tap av sensitivitet </a:t>
            </a:r>
            <a:r>
              <a:rPr lang="nb-NO" sz="1300" dirty="0"/>
              <a:t>og risiko for å gå glipp av nye tilfeller med arbeidsrelaterte sykdommer. </a:t>
            </a:r>
          </a:p>
          <a:p>
            <a:r>
              <a:rPr lang="nb-NO" sz="1300" dirty="0"/>
              <a:t>For å bestemme den mest passende tilnærmingen, bør eksperter se på de eksisterende datakildene i landet for å sikre at </a:t>
            </a:r>
            <a:r>
              <a:rPr lang="nb-NO" sz="1300" dirty="0">
                <a:solidFill>
                  <a:srgbClr val="C00000"/>
                </a:solidFill>
              </a:rPr>
              <a:t>signaler</a:t>
            </a:r>
            <a:r>
              <a:rPr lang="nb-NO" sz="1300" dirty="0"/>
              <a:t> som leveres av disse systemene </a:t>
            </a:r>
            <a:r>
              <a:rPr lang="nb-NO" sz="1300" dirty="0">
                <a:solidFill>
                  <a:srgbClr val="C00000"/>
                </a:solidFill>
              </a:rPr>
              <a:t>er komplementære</a:t>
            </a:r>
            <a:r>
              <a:rPr lang="nb-NO" sz="1300" dirty="0"/>
              <a:t>.</a:t>
            </a:r>
          </a:p>
        </p:txBody>
      </p:sp>
    </p:spTree>
    <p:extLst>
      <p:ext uri="{BB962C8B-B14F-4D97-AF65-F5344CB8AC3E}">
        <p14:creationId xmlns:p14="http://schemas.microsoft.com/office/powerpoint/2010/main" val="1587108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135000"/>
            <a:ext cx="7559873" cy="492534"/>
          </a:xfrm>
        </p:spPr>
        <p:txBody>
          <a:bodyPr/>
          <a:lstStyle/>
          <a:p>
            <a:r>
              <a:rPr lang="nb-NO" cap="all"/>
              <a:t>Opprette et overvåkingssystem</a:t>
            </a:r>
            <a:br>
              <a:rPr lang="nb-NO" cap="all"/>
            </a:br>
            <a:r>
              <a:rPr lang="nb-NO" sz="1400" cap="all"/>
              <a:t>anbefalinger for UTVIKLERE</a:t>
            </a:r>
          </a:p>
        </p:txBody>
      </p:sp>
      <p:sp>
        <p:nvSpPr>
          <p:cNvPr id="3" name="Content Placeholder 2"/>
          <p:cNvSpPr>
            <a:spLocks noGrp="1"/>
          </p:cNvSpPr>
          <p:nvPr>
            <p:ph sz="half" idx="1"/>
          </p:nvPr>
        </p:nvSpPr>
        <p:spPr>
          <a:xfrm>
            <a:off x="450001" y="771550"/>
            <a:ext cx="8082440" cy="4176464"/>
          </a:xfrm>
        </p:spPr>
        <p:txBody>
          <a:bodyPr>
            <a:normAutofit lnSpcReduction="10000"/>
          </a:bodyPr>
          <a:lstStyle/>
          <a:p>
            <a:pPr marL="0" indent="0">
              <a:buNone/>
            </a:pPr>
            <a:r>
              <a:rPr lang="nb-NO"/>
              <a:t>Komplementære signaler er:</a:t>
            </a:r>
          </a:p>
          <a:p>
            <a:r>
              <a:rPr lang="nb-NO">
                <a:solidFill>
                  <a:srgbClr val="C00000"/>
                </a:solidFill>
              </a:rPr>
              <a:t>«individuelle overvåkingssignaler» </a:t>
            </a:r>
            <a:r>
              <a:rPr lang="nb-NO"/>
              <a:t>– enkelttilfeller med nye arbeidsrelaterte sykdommer og nye korrelasjoner mellom arbeidsrelaterte sykdommer og eksponering.</a:t>
            </a:r>
            <a:br>
              <a:rPr lang="nb-NO"/>
            </a:br>
            <a:r>
              <a:rPr lang="nb-NO"/>
              <a:t/>
            </a:r>
            <a:br>
              <a:rPr lang="nb-NO"/>
            </a:br>
            <a:r>
              <a:rPr lang="nb-NO" i="1"/>
              <a:t>Systemene som er utformet for å registrere disse signalene fanger opp et mindre antall tilfeller og har derfor råd til en mer sensitiv tilnærming og høy kompetanse når det gjelder evaluering av arbeidsrelaterte forhold (for eksempel systemer som betegnes som «overvåkingssystemer» i sluttrapporten). </a:t>
            </a:r>
          </a:p>
          <a:p>
            <a:r>
              <a:rPr lang="nb-NO">
                <a:solidFill>
                  <a:srgbClr val="C00000"/>
                </a:solidFill>
              </a:rPr>
              <a:t>«populasjonsbaserte overvåkingssignaler»</a:t>
            </a:r>
            <a:r>
              <a:rPr lang="nb-NO">
                <a:solidFill>
                  <a:srgbClr val="003399"/>
                </a:solidFill>
              </a:rPr>
              <a:t> – tillater identifiseringen av nye korrelasjoner mellom arbeidsrelaterte sykdommer og eksponering, men er avhengige av en mer omfattende tilnærming ved å fokusere på identifiseringen av arbeidstakergrupper eller økonomiske sektorer som er utsatt for risiko.</a:t>
            </a:r>
            <a:r>
              <a:rPr lang="nb-NO"/>
              <a:t/>
            </a:r>
            <a:br>
              <a:rPr lang="nb-NO"/>
            </a:br>
            <a:r>
              <a:rPr lang="nb-NO"/>
              <a:t/>
            </a:r>
            <a:br>
              <a:rPr lang="nb-NO"/>
            </a:br>
            <a:r>
              <a:rPr lang="nb-NO" i="1"/>
              <a:t>Disse signalene kan registreres ved hjelp av forskjellige systemer (systemer for datainnsamling og statistikk som ikke er basert på kompensasjon, folkehelsesystemer med datautvinning som er basert på undersøkelser). Noen av disse systemene er beskrevet i sluttrapporten; andre er utenfor forskningsområdet (epidemiologiske studier, overvåking av arbeidsmiljø og helse, registre).</a:t>
            </a:r>
          </a:p>
          <a:p>
            <a:r>
              <a:rPr lang="nb-NO"/>
              <a:t>Disse to signaltypene bør integreres på nasjonalt nivå. </a:t>
            </a:r>
          </a:p>
        </p:txBody>
      </p:sp>
    </p:spTree>
    <p:extLst>
      <p:ext uri="{BB962C8B-B14F-4D97-AF65-F5344CB8AC3E}">
        <p14:creationId xmlns:p14="http://schemas.microsoft.com/office/powerpoint/2010/main" val="9117425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135000"/>
            <a:ext cx="7559873" cy="492534"/>
          </a:xfrm>
        </p:spPr>
        <p:txBody>
          <a:bodyPr/>
          <a:lstStyle/>
          <a:p>
            <a:r>
              <a:rPr lang="nb-NO" cap="all"/>
              <a:t>Vurdering av signalene</a:t>
            </a:r>
            <a:br>
              <a:rPr lang="nb-NO" cap="all"/>
            </a:br>
            <a:r>
              <a:rPr lang="nb-NO" sz="1400" cap="all"/>
              <a:t>anbefalinger for forskere </a:t>
            </a:r>
          </a:p>
        </p:txBody>
      </p:sp>
      <p:sp>
        <p:nvSpPr>
          <p:cNvPr id="3" name="Content Placeholder 2"/>
          <p:cNvSpPr>
            <a:spLocks noGrp="1"/>
          </p:cNvSpPr>
          <p:nvPr>
            <p:ph sz="half" idx="1"/>
          </p:nvPr>
        </p:nvSpPr>
        <p:spPr>
          <a:xfrm>
            <a:off x="450000" y="837000"/>
            <a:ext cx="7560000" cy="3750974"/>
          </a:xfrm>
        </p:spPr>
        <p:txBody>
          <a:bodyPr>
            <a:normAutofit fontScale="92500" lnSpcReduction="10000"/>
          </a:bodyPr>
          <a:lstStyle/>
          <a:p>
            <a:pPr>
              <a:lnSpc>
                <a:spcPct val="110000"/>
              </a:lnSpc>
            </a:pPr>
            <a:r>
              <a:rPr lang="nb-NO" sz="1400" dirty="0">
                <a:solidFill>
                  <a:srgbClr val="C00000"/>
                </a:solidFill>
              </a:rPr>
              <a:t>Be om en tydelig beskrivelse av eksponeringen fra rapportørene</a:t>
            </a:r>
            <a:r>
              <a:rPr lang="nb-NO" sz="1400" dirty="0"/>
              <a:t>, ved å inkludere i rapporteringsskjemaet den nødvendige informasjonen som er påkrevd for å etablere korrelasjonen mellom arbeidsrelaterte sykdommer og eksponering (mistenkt eksponering, varighet av eksponering, trinn som er tatt for å kvantifisere den, annen mulig eksponering, osv.).</a:t>
            </a:r>
          </a:p>
          <a:p>
            <a:pPr>
              <a:lnSpc>
                <a:spcPct val="110000"/>
              </a:lnSpc>
            </a:pPr>
            <a:endParaRPr lang="en-US" sz="1400" dirty="0"/>
          </a:p>
          <a:p>
            <a:pPr>
              <a:lnSpc>
                <a:spcPct val="110000"/>
              </a:lnSpc>
            </a:pPr>
            <a:r>
              <a:rPr lang="nb-NO" sz="1400" dirty="0"/>
              <a:t>Evaluering av eksponering i overvåkingssystemer kan forbedres ved å </a:t>
            </a:r>
            <a:r>
              <a:rPr lang="nb-NO" sz="1400" dirty="0">
                <a:solidFill>
                  <a:srgbClr val="C00000"/>
                </a:solidFill>
              </a:rPr>
              <a:t>tydeliggjøre struktureringen,</a:t>
            </a:r>
            <a:r>
              <a:rPr lang="nb-NO" sz="1400" dirty="0"/>
              <a:t> en tydelig definisjon av eksponeringsvariabler som skal rapporteres samt en enhetlig prosedyre for koding; bruk av en spesifikk tesaurus som gir hierarkiske koder for alle typer eksponering). </a:t>
            </a:r>
          </a:p>
          <a:p>
            <a:pPr>
              <a:lnSpc>
                <a:spcPct val="110000"/>
              </a:lnSpc>
            </a:pPr>
            <a:endParaRPr lang="en-US" sz="1400" dirty="0"/>
          </a:p>
          <a:p>
            <a:pPr>
              <a:lnSpc>
                <a:spcPct val="110000"/>
              </a:lnSpc>
            </a:pPr>
            <a:r>
              <a:rPr lang="nb-NO" sz="1400" dirty="0"/>
              <a:t>Naturen og egenskapene til bestemte grupper av eksponeringer og sykdommer gjør overvåking av dem mer eller mindre vanskelig (sykdommer relatert til eksponering for kjemiske stoffer versus muskel- og skjelettlidelser og psykososial uhelse); </a:t>
            </a:r>
            <a:r>
              <a:rPr lang="nb-NO" sz="1400" dirty="0">
                <a:solidFill>
                  <a:srgbClr val="C00000"/>
                </a:solidFill>
              </a:rPr>
              <a:t>i tilfeller med arbeidsrelaterte sykdommer som er </a:t>
            </a:r>
            <a:r>
              <a:rPr lang="nb-NO" sz="1400" dirty="0" err="1">
                <a:solidFill>
                  <a:srgbClr val="C00000"/>
                </a:solidFill>
              </a:rPr>
              <a:t>multifaktorielle</a:t>
            </a:r>
            <a:r>
              <a:rPr lang="nb-NO" sz="1400" dirty="0">
                <a:solidFill>
                  <a:srgbClr val="C00000"/>
                </a:solidFill>
              </a:rPr>
              <a:t> eller har en lang inkubasjonstid, vil etableringen av tydeligere vurderingskriterier være av særlig betydning</a:t>
            </a:r>
            <a:r>
              <a:rPr lang="nb-NO" sz="1400" dirty="0"/>
              <a:t>, spesielt når det gjelder arbeidsrelaterte psykiske helseproblemer, som ser ut til å øke.</a:t>
            </a:r>
          </a:p>
        </p:txBody>
      </p:sp>
    </p:spTree>
    <p:extLst>
      <p:ext uri="{BB962C8B-B14F-4D97-AF65-F5344CB8AC3E}">
        <p14:creationId xmlns:p14="http://schemas.microsoft.com/office/powerpoint/2010/main" val="26687408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135000"/>
            <a:ext cx="7559873" cy="492534"/>
          </a:xfrm>
        </p:spPr>
        <p:txBody>
          <a:bodyPr/>
          <a:lstStyle/>
          <a:p>
            <a:r>
              <a:rPr lang="nb-NO" cap="all"/>
              <a:t>Vurdering av signalene</a:t>
            </a:r>
            <a:br>
              <a:rPr lang="nb-NO" cap="all"/>
            </a:br>
            <a:r>
              <a:rPr lang="nb-NO" sz="1400" cap="all"/>
              <a:t>anbefalinger for forskere </a:t>
            </a:r>
          </a:p>
        </p:txBody>
      </p:sp>
      <p:sp>
        <p:nvSpPr>
          <p:cNvPr id="3" name="Content Placeholder 2"/>
          <p:cNvSpPr>
            <a:spLocks noGrp="1"/>
          </p:cNvSpPr>
          <p:nvPr>
            <p:ph sz="half" idx="1"/>
          </p:nvPr>
        </p:nvSpPr>
        <p:spPr/>
        <p:txBody>
          <a:bodyPr/>
          <a:lstStyle/>
          <a:p>
            <a:pPr marL="0" indent="0">
              <a:buNone/>
            </a:pPr>
            <a:r>
              <a:rPr lang="nb-NO"/>
              <a:t>Styrking av signal for </a:t>
            </a:r>
          </a:p>
          <a:p>
            <a:pPr marL="0" indent="0">
              <a:buNone/>
            </a:pPr>
            <a:r>
              <a:rPr lang="nb-NO">
                <a:solidFill>
                  <a:srgbClr val="C00000"/>
                </a:solidFill>
              </a:rPr>
              <a:t>«individuelle overvåkingssignaler» </a:t>
            </a:r>
          </a:p>
        </p:txBody>
      </p:sp>
      <p:sp>
        <p:nvSpPr>
          <p:cNvPr id="4" name="TextBox 3"/>
          <p:cNvSpPr txBox="1"/>
          <p:nvPr/>
        </p:nvSpPr>
        <p:spPr>
          <a:xfrm>
            <a:off x="464061" y="1351629"/>
            <a:ext cx="8226456" cy="144270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nb-NO" sz="1350" b="1">
                <a:solidFill>
                  <a:schemeClr val="tx2"/>
                </a:solidFill>
              </a:rPr>
              <a:t>Arbeidsrelatert evaluering utført av (en gruppe) eksperter.</a:t>
            </a:r>
          </a:p>
          <a:p>
            <a:pPr marL="285750" indent="-285750">
              <a:buFont typeface="Arial" panose="020B0604020202020204" pitchFamily="34" charset="0"/>
              <a:buChar char="•"/>
            </a:pPr>
            <a:r>
              <a:rPr lang="nb-NO" sz="1350" b="1">
                <a:solidFill>
                  <a:schemeClr val="tx2"/>
                </a:solidFill>
              </a:rPr>
              <a:t>Kan skje parallelt med sekundær forebygging (medisinske inngrep for å stoppe videre progresjon av den medisinske tilstanden som arbeidstakeren lider av, hvis tilfelle er rapportert).</a:t>
            </a:r>
          </a:p>
          <a:p>
            <a:pPr marL="285750" indent="-285750">
              <a:lnSpc>
                <a:spcPct val="150000"/>
              </a:lnSpc>
              <a:buFont typeface="Arial" panose="020B0604020202020204" pitchFamily="34" charset="0"/>
              <a:buChar char="•"/>
            </a:pPr>
            <a:r>
              <a:rPr lang="nb-NO" sz="1350" b="1">
                <a:solidFill>
                  <a:schemeClr val="tx2"/>
                </a:solidFill>
              </a:rPr>
              <a:t>Basert på signalenes karakteristikker, bør </a:t>
            </a:r>
            <a:r>
              <a:rPr lang="nb-NO" sz="1350" b="1">
                <a:solidFill>
                  <a:srgbClr val="C00000"/>
                </a:solidFill>
              </a:rPr>
              <a:t>forskjellige varslingsnivåer</a:t>
            </a:r>
            <a:r>
              <a:rPr lang="nb-NO" sz="1350" b="1">
                <a:solidFill>
                  <a:schemeClr val="tx2"/>
                </a:solidFill>
              </a:rPr>
              <a:t> utløses</a:t>
            </a:r>
            <a:r>
              <a:rPr lang="nb-NO" sz="1350" b="1"/>
              <a:t>.</a:t>
            </a:r>
          </a:p>
          <a:p>
            <a:pPr marL="285750" indent="-285750">
              <a:lnSpc>
                <a:spcPct val="150000"/>
              </a:lnSpc>
              <a:buFont typeface="Arial" panose="020B0604020202020204" pitchFamily="34" charset="0"/>
              <a:buChar char="•"/>
            </a:pPr>
            <a:endParaRPr lang="nl-BE" sz="1350" b="1" dirty="0">
              <a:solidFill>
                <a:schemeClr val="tx2"/>
              </a:solidFill>
            </a:endParaRPr>
          </a:p>
        </p:txBody>
      </p:sp>
      <p:sp>
        <p:nvSpPr>
          <p:cNvPr id="6" name="Rounded Rectangle 5"/>
          <p:cNvSpPr/>
          <p:nvPr/>
        </p:nvSpPr>
        <p:spPr>
          <a:xfrm>
            <a:off x="755575" y="2659500"/>
            <a:ext cx="7268485" cy="1512168"/>
          </a:xfrm>
          <a:prstGeom prst="roundRect">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TextBox 6"/>
          <p:cNvSpPr txBox="1"/>
          <p:nvPr/>
        </p:nvSpPr>
        <p:spPr>
          <a:xfrm>
            <a:off x="892353" y="2763375"/>
            <a:ext cx="7117521" cy="1338828"/>
          </a:xfrm>
          <a:prstGeom prst="rect">
            <a:avLst/>
          </a:prstGeom>
          <a:noFill/>
        </p:spPr>
        <p:txBody>
          <a:bodyPr wrap="square" rtlCol="0">
            <a:spAutoFit/>
          </a:bodyPr>
          <a:lstStyle/>
          <a:p>
            <a:r>
              <a:rPr lang="nb-NO" sz="1350" b="1" dirty="0"/>
              <a:t>Nivå 1</a:t>
            </a:r>
            <a:r>
              <a:rPr lang="nb-NO" sz="1350" dirty="0"/>
              <a:t> er det laveste varslingsnivået og refererer til å formidle varslingssignalene til en intern gruppe av eksperter.</a:t>
            </a:r>
          </a:p>
          <a:p>
            <a:r>
              <a:rPr lang="nb-NO" sz="1350" b="1" dirty="0"/>
              <a:t>Nivå 2</a:t>
            </a:r>
            <a:r>
              <a:rPr lang="nb-NO" sz="1350" dirty="0"/>
              <a:t> innebærer en bredere formidling av varslingssignalene, muligens til en større gruppe eksperter eller utsatte bransjer.</a:t>
            </a:r>
          </a:p>
          <a:p>
            <a:r>
              <a:rPr lang="nb-NO" sz="1350" b="1" dirty="0"/>
              <a:t>Nivå 3</a:t>
            </a:r>
            <a:r>
              <a:rPr lang="nb-NO" sz="1350" dirty="0"/>
              <a:t> refererer til det høyeste varslingsnivået og inkluderer en varsling til helsemyndighetene. </a:t>
            </a:r>
          </a:p>
        </p:txBody>
      </p:sp>
    </p:spTree>
    <p:extLst>
      <p:ext uri="{BB962C8B-B14F-4D97-AF65-F5344CB8AC3E}">
        <p14:creationId xmlns:p14="http://schemas.microsoft.com/office/powerpoint/2010/main" val="2773873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380312" y="195486"/>
            <a:ext cx="1441778" cy="1080120"/>
          </a:xfrm>
          <a:prstGeom prst="rect">
            <a:avLst/>
          </a:prstGeom>
        </p:spPr>
      </p:pic>
      <p:sp>
        <p:nvSpPr>
          <p:cNvPr id="2" name="Title 1"/>
          <p:cNvSpPr>
            <a:spLocks noGrp="1"/>
          </p:cNvSpPr>
          <p:nvPr>
            <p:ph type="title"/>
          </p:nvPr>
        </p:nvSpPr>
        <p:spPr/>
        <p:txBody>
          <a:bodyPr/>
          <a:lstStyle/>
          <a:p>
            <a:r>
              <a:rPr lang="nb-NO"/>
              <a:t>OVERSIKT OVER PROSJEKTET</a:t>
            </a:r>
          </a:p>
        </p:txBody>
      </p:sp>
      <p:graphicFrame>
        <p:nvGraphicFramePr>
          <p:cNvPr id="4" name="Diagram 3"/>
          <p:cNvGraphicFramePr/>
          <p:nvPr>
            <p:extLst>
              <p:ext uri="{D42A27DB-BD31-4B8C-83A1-F6EECF244321}">
                <p14:modId xmlns:p14="http://schemas.microsoft.com/office/powerpoint/2010/main" val="3051456428"/>
              </p:ext>
            </p:extLst>
          </p:nvPr>
        </p:nvGraphicFramePr>
        <p:xfrm>
          <a:off x="534685" y="699542"/>
          <a:ext cx="7506859" cy="38884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483990" y="1475738"/>
            <a:ext cx="1262427" cy="450730"/>
          </a:xfrm>
          <a:prstGeom prst="rect">
            <a:avLst/>
          </a:prstGeom>
        </p:spPr>
      </p:pic>
      <p:pic>
        <p:nvPicPr>
          <p:cNvPr id="7" name="Picture 6"/>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7236296" y="2123810"/>
            <a:ext cx="1441778" cy="792089"/>
          </a:xfrm>
          <a:prstGeom prst="rect">
            <a:avLst/>
          </a:prstGeom>
        </p:spPr>
      </p:pic>
      <p:pic>
        <p:nvPicPr>
          <p:cNvPr id="8" name="Picture 7"/>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7394314" y="3764103"/>
            <a:ext cx="1441778" cy="1008112"/>
          </a:xfrm>
          <a:prstGeom prst="rect">
            <a:avLst/>
          </a:prstGeom>
        </p:spPr>
      </p:pic>
      <p:pic>
        <p:nvPicPr>
          <p:cNvPr id="9" name="Picture 8"/>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7236296" y="3113241"/>
            <a:ext cx="1441778" cy="504056"/>
          </a:xfrm>
          <a:prstGeom prst="rect">
            <a:avLst/>
          </a:prstGeom>
        </p:spPr>
      </p:pic>
    </p:spTree>
    <p:extLst>
      <p:ext uri="{BB962C8B-B14F-4D97-AF65-F5344CB8AC3E}">
        <p14:creationId xmlns:p14="http://schemas.microsoft.com/office/powerpoint/2010/main" val="8997887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cap="all"/>
              <a:t>Vurdering av det registrerte signalet</a:t>
            </a:r>
            <a:br>
              <a:rPr lang="nb-NO" cap="all"/>
            </a:br>
            <a:r>
              <a:rPr lang="nb-NO" sz="1400" cap="all"/>
              <a:t>anbefalinger for forskere </a:t>
            </a:r>
          </a:p>
        </p:txBody>
      </p:sp>
      <p:sp>
        <p:nvSpPr>
          <p:cNvPr id="3" name="Content Placeholder 2"/>
          <p:cNvSpPr>
            <a:spLocks noGrp="1"/>
          </p:cNvSpPr>
          <p:nvPr>
            <p:ph sz="half" idx="1"/>
          </p:nvPr>
        </p:nvSpPr>
        <p:spPr/>
        <p:txBody>
          <a:bodyPr/>
          <a:lstStyle/>
          <a:p>
            <a:pPr marL="0" indent="0">
              <a:buNone/>
            </a:pPr>
            <a:r>
              <a:rPr lang="nb-NO"/>
              <a:t>Styrking av signal for </a:t>
            </a:r>
          </a:p>
          <a:p>
            <a:pPr marL="0" indent="0">
              <a:buNone/>
            </a:pPr>
            <a:r>
              <a:rPr lang="nb-NO">
                <a:solidFill>
                  <a:srgbClr val="C00000"/>
                </a:solidFill>
              </a:rPr>
              <a:t>«populasjonsbaserte signaler» </a:t>
            </a:r>
          </a:p>
          <a:p>
            <a:pPr marL="0" indent="0">
              <a:buNone/>
            </a:pPr>
            <a:endParaRPr lang="nl-BE" dirty="0">
              <a:solidFill>
                <a:srgbClr val="C00000"/>
              </a:solidFill>
            </a:endParaRPr>
          </a:p>
        </p:txBody>
      </p:sp>
      <p:sp>
        <p:nvSpPr>
          <p:cNvPr id="8" name="TextBox 7"/>
          <p:cNvSpPr txBox="1"/>
          <p:nvPr/>
        </p:nvSpPr>
        <p:spPr>
          <a:xfrm>
            <a:off x="585216" y="1506870"/>
            <a:ext cx="7632848" cy="677045"/>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nb-NO" sz="1350" b="1">
                <a:solidFill>
                  <a:schemeClr val="tx2"/>
                </a:solidFill>
              </a:rPr>
              <a:t>Ingen arbeidsrelatert evaluering av enkeltsaker </a:t>
            </a:r>
          </a:p>
          <a:p>
            <a:pPr marL="285750" indent="-285750">
              <a:lnSpc>
                <a:spcPct val="150000"/>
              </a:lnSpc>
              <a:buFont typeface="Arial" panose="020B0604020202020204" pitchFamily="34" charset="0"/>
              <a:buChar char="•"/>
            </a:pPr>
            <a:r>
              <a:rPr lang="nb-NO" sz="1350" b="1">
                <a:solidFill>
                  <a:schemeClr val="tx2"/>
                </a:solidFill>
              </a:rPr>
              <a:t>Mer egnet for å produsere varsler på nivå 2 og nivå 3</a:t>
            </a:r>
          </a:p>
        </p:txBody>
      </p:sp>
      <p:sp>
        <p:nvSpPr>
          <p:cNvPr id="9" name="Rounded Rectangle 8"/>
          <p:cNvSpPr/>
          <p:nvPr/>
        </p:nvSpPr>
        <p:spPr>
          <a:xfrm>
            <a:off x="827584" y="2557251"/>
            <a:ext cx="7200800" cy="1814699"/>
          </a:xfrm>
          <a:prstGeom prst="roundRect">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TextBox 9"/>
          <p:cNvSpPr txBox="1"/>
          <p:nvPr/>
        </p:nvSpPr>
        <p:spPr>
          <a:xfrm>
            <a:off x="928231" y="2643758"/>
            <a:ext cx="6946819" cy="1338828"/>
          </a:xfrm>
          <a:prstGeom prst="rect">
            <a:avLst/>
          </a:prstGeom>
          <a:noFill/>
        </p:spPr>
        <p:txBody>
          <a:bodyPr wrap="square" rtlCol="0">
            <a:spAutoFit/>
          </a:bodyPr>
          <a:lstStyle/>
          <a:p>
            <a:r>
              <a:rPr lang="nb-NO" sz="1350" b="1"/>
              <a:t>Nivå 2</a:t>
            </a:r>
            <a:r>
              <a:rPr lang="nb-NO" sz="1350"/>
              <a:t>: gjennomføre undersøkelser om fremvoksende arbeidsrelaterte helserisikoer i spesifikke bransjer, og prioritere forebyggende tiltak; kommunisere direkte med bransjene på en slik måte, at bransjene kan be om å få spesifikke data samlet inn av systemene.</a:t>
            </a:r>
          </a:p>
          <a:p>
            <a:endParaRPr lang="en-GB" sz="1350" dirty="0"/>
          </a:p>
          <a:p>
            <a:r>
              <a:rPr lang="nb-NO" sz="1350" b="1"/>
              <a:t>Nivå 3</a:t>
            </a:r>
            <a:r>
              <a:rPr lang="nb-NO" sz="1350"/>
              <a:t>: støtte langsiktige policyer og forebyggingsplaner ved å identifisere fremvoksende trender innen arbeidsrelaterte sykdommer.</a:t>
            </a:r>
          </a:p>
        </p:txBody>
      </p:sp>
    </p:spTree>
    <p:extLst>
      <p:ext uri="{BB962C8B-B14F-4D97-AF65-F5344CB8AC3E}">
        <p14:creationId xmlns:p14="http://schemas.microsoft.com/office/powerpoint/2010/main" val="10169278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Rectangle 62"/>
          <p:cNvSpPr>
            <a:spLocks noChangeArrowheads="1"/>
          </p:cNvSpPr>
          <p:nvPr/>
        </p:nvSpPr>
        <p:spPr bwMode="auto">
          <a:xfrm>
            <a:off x="1000387" y="-792742"/>
            <a:ext cx="1640623" cy="1563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822463" tIns="671301" rIns="802229" bIns="671301" numCol="1" anchor="ctr" anchorCtr="0" compatLnSpc="1">
            <a:prstTxWarp prst="textNoShape">
              <a:avLst/>
            </a:prstTxWarp>
            <a:spAutoFit/>
          </a:bodyPr>
          <a:lstStyle/>
          <a:p>
            <a:endParaRPr lang="en-US" sz="1350"/>
          </a:p>
        </p:txBody>
      </p:sp>
      <p:sp>
        <p:nvSpPr>
          <p:cNvPr id="66" name="Rectangle 86"/>
          <p:cNvSpPr>
            <a:spLocks noChangeArrowheads="1"/>
          </p:cNvSpPr>
          <p:nvPr/>
        </p:nvSpPr>
        <p:spPr bwMode="auto">
          <a:xfrm>
            <a:off x="1000388" y="-105018"/>
            <a:ext cx="138564" cy="530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endParaRPr lang="en-US" altLang="en-US" sz="825">
              <a:latin typeface="Arial" panose="020B0604020202020204" pitchFamily="34" charset="0"/>
              <a:ea typeface="Calibri" panose="020F0502020204030204" pitchFamily="34" charset="0"/>
              <a:cs typeface="Arial" panose="020B0604020202020204" pitchFamily="34" charset="0"/>
            </a:endParaRPr>
          </a:p>
          <a:p>
            <a:pPr defTabSz="685800" eaLnBrk="0" fontAlgn="base" hangingPunct="0">
              <a:spcBef>
                <a:spcPct val="0"/>
              </a:spcBef>
              <a:spcAft>
                <a:spcPct val="0"/>
              </a:spcAft>
            </a:pPr>
            <a:r>
              <a:rPr lang="nb-NO" sz="825">
                <a:latin typeface="Arial" panose="020B0604020202020204" pitchFamily="34" charset="0"/>
                <a:ea typeface="Calibri" panose="020F0502020204030204" pitchFamily="34" charset="0"/>
                <a:cs typeface="Arial" panose="020B0604020202020204" pitchFamily="34" charset="0"/>
              </a:rPr>
              <a:t/>
            </a:r>
            <a:br>
              <a:rPr lang="nb-NO" sz="825">
                <a:latin typeface="Arial" panose="020B0604020202020204" pitchFamily="34" charset="0"/>
                <a:ea typeface="Calibri" panose="020F0502020204030204" pitchFamily="34" charset="0"/>
                <a:cs typeface="Arial" panose="020B0604020202020204" pitchFamily="34" charset="0"/>
              </a:rPr>
            </a:br>
            <a:endParaRPr lang="nb-NO" sz="825">
              <a:latin typeface="Arial" panose="020B0604020202020204" pitchFamily="34" charset="0"/>
              <a:ea typeface="Calibri" panose="020F0502020204030204" pitchFamily="34" charset="0"/>
              <a:cs typeface="Arial" panose="020B0604020202020204" pitchFamily="34" charset="0"/>
            </a:endParaRPr>
          </a:p>
        </p:txBody>
      </p:sp>
      <p:sp>
        <p:nvSpPr>
          <p:cNvPr id="77" name="Title 1"/>
          <p:cNvSpPr>
            <a:spLocks noGrp="1"/>
          </p:cNvSpPr>
          <p:nvPr>
            <p:ph type="title"/>
          </p:nvPr>
        </p:nvSpPr>
        <p:spPr>
          <a:xfrm>
            <a:off x="450001" y="135000"/>
            <a:ext cx="7218343" cy="367200"/>
          </a:xfrm>
        </p:spPr>
        <p:txBody>
          <a:bodyPr/>
          <a:lstStyle/>
          <a:p>
            <a:r>
              <a:rPr lang="nb-NO" cap="all"/>
              <a:t>Anbefalinger for forbedring av overvåkingssystemer i EU – Generelle anbefalinger</a:t>
            </a:r>
          </a:p>
        </p:txBody>
      </p:sp>
      <p:grpSp>
        <p:nvGrpSpPr>
          <p:cNvPr id="78" name="Group 77"/>
          <p:cNvGrpSpPr/>
          <p:nvPr/>
        </p:nvGrpSpPr>
        <p:grpSpPr>
          <a:xfrm>
            <a:off x="179512" y="650394"/>
            <a:ext cx="8831702" cy="4225612"/>
            <a:chOff x="179512" y="650394"/>
            <a:chExt cx="8831702" cy="4225612"/>
          </a:xfrm>
        </p:grpSpPr>
        <p:cxnSp>
          <p:nvCxnSpPr>
            <p:cNvPr id="76" name="Straight Arrow Connector 75"/>
            <p:cNvCxnSpPr/>
            <p:nvPr/>
          </p:nvCxnSpPr>
          <p:spPr>
            <a:xfrm flipV="1">
              <a:off x="2754538" y="3651870"/>
              <a:ext cx="0" cy="37847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75" name="Straight Arrow Connector 74"/>
            <p:cNvCxnSpPr>
              <a:stCxn id="16" idx="0"/>
            </p:cNvCxnSpPr>
            <p:nvPr/>
          </p:nvCxnSpPr>
          <p:spPr>
            <a:xfrm flipV="1">
              <a:off x="881512" y="3662291"/>
              <a:ext cx="0" cy="37847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5" name="Rounded Rectangle 4"/>
            <p:cNvSpPr/>
            <p:nvPr/>
          </p:nvSpPr>
          <p:spPr>
            <a:xfrm>
              <a:off x="1973437" y="1079998"/>
              <a:ext cx="1296000" cy="7868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nb-NO" sz="1000" b="1" dirty="0"/>
                <a:t>SIGNAL-VURDERING</a:t>
              </a:r>
            </a:p>
          </p:txBody>
        </p:sp>
        <p:sp>
          <p:nvSpPr>
            <p:cNvPr id="6" name="Rounded Rectangle 5"/>
            <p:cNvSpPr/>
            <p:nvPr/>
          </p:nvSpPr>
          <p:spPr>
            <a:xfrm>
              <a:off x="3767362" y="1079998"/>
              <a:ext cx="1404000" cy="786864"/>
            </a:xfrm>
            <a:prstGeom prst="round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t"/>
            <a:lstStyle/>
            <a:p>
              <a:r>
                <a:rPr lang="nb-NO" sz="1000" b="1"/>
                <a:t>STYRKING AV SIGNAL</a:t>
              </a:r>
            </a:p>
          </p:txBody>
        </p:sp>
        <p:sp>
          <p:nvSpPr>
            <p:cNvPr id="7" name="Rounded Rectangle 6"/>
            <p:cNvSpPr/>
            <p:nvPr/>
          </p:nvSpPr>
          <p:spPr>
            <a:xfrm>
              <a:off x="3767362" y="2319899"/>
              <a:ext cx="1404000" cy="786864"/>
            </a:xfrm>
            <a:prstGeom prst="round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t"/>
            <a:lstStyle/>
            <a:p>
              <a:r>
                <a:rPr lang="nb-NO" sz="1000" b="1"/>
                <a:t>SEKUNDÆR FOREBYGGING</a:t>
              </a:r>
            </a:p>
          </p:txBody>
        </p:sp>
        <p:sp>
          <p:nvSpPr>
            <p:cNvPr id="8" name="Rounded Rectangle 7"/>
            <p:cNvSpPr/>
            <p:nvPr/>
          </p:nvSpPr>
          <p:spPr>
            <a:xfrm>
              <a:off x="2100446" y="1563638"/>
              <a:ext cx="1404000" cy="2098653"/>
            </a:xfrm>
            <a:prstGeom prst="roundRect">
              <a:avLst/>
            </a:prstGeom>
            <a:ln>
              <a:solidFill>
                <a:schemeClr val="tx2">
                  <a:lumMod val="50000"/>
                </a:schemeClr>
              </a:solidFill>
            </a:ln>
          </p:spPr>
          <p:style>
            <a:lnRef idx="2">
              <a:schemeClr val="accent2"/>
            </a:lnRef>
            <a:fillRef idx="1">
              <a:schemeClr val="lt1"/>
            </a:fillRef>
            <a:effectRef idx="0">
              <a:schemeClr val="accent2"/>
            </a:effectRef>
            <a:fontRef idx="minor">
              <a:schemeClr val="dk1"/>
            </a:fontRef>
          </p:style>
          <p:txBody>
            <a:bodyPr rtlCol="0" anchor="t"/>
            <a:lstStyle/>
            <a:p>
              <a:pPr marL="85725" indent="-85725">
                <a:buFont typeface="Wingdings" panose="05000000000000000000" pitchFamily="2" charset="2"/>
                <a:buChar char="ü"/>
              </a:pPr>
              <a:r>
                <a:rPr lang="nb-NO" sz="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Kreve detaljert eksponeringsvurdering når det gjøres en rapport.</a:t>
              </a:r>
            </a:p>
            <a:p>
              <a:pPr marL="85725" indent="-85725">
                <a:buFont typeface="Wingdings" panose="05000000000000000000" pitchFamily="2" charset="2"/>
                <a:buChar char="ü"/>
              </a:pPr>
              <a:r>
                <a:rPr lang="nb-NO" sz="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Utføre kvalitetskontroll av koding og data. </a:t>
              </a:r>
            </a:p>
            <a:p>
              <a:pPr marL="85725" indent="-85725">
                <a:buFont typeface="Wingdings" panose="05000000000000000000" pitchFamily="2" charset="2"/>
                <a:buChar char="ü"/>
              </a:pPr>
              <a:r>
                <a:rPr lang="nb-NO" sz="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Opprette et team av eksperter som kan vurdere rapporterte tilfeller.</a:t>
              </a:r>
            </a:p>
            <a:p>
              <a:pPr marL="85725" indent="-85725">
                <a:buFont typeface="Wingdings" panose="05000000000000000000" pitchFamily="2" charset="2"/>
                <a:buChar char="ü"/>
              </a:pPr>
              <a:r>
                <a:rPr lang="nb-NO" sz="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Bruke statistikk for å identifisere nye korrelasjoner mellom arbeidsrelaterte sykdommer og eksponering.</a:t>
              </a:r>
            </a:p>
            <a:p>
              <a:pPr marL="85725" indent="-85725">
                <a:buFont typeface="Wingdings" panose="05000000000000000000" pitchFamily="2" charset="2"/>
                <a:buChar char="ü"/>
              </a:pPr>
              <a:r>
                <a:rPr lang="nb-NO" sz="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Klassifisere identifiserte signaler og avgjør det mest relevante nivået for formidling. </a:t>
              </a:r>
            </a:p>
          </p:txBody>
        </p:sp>
        <p:sp>
          <p:nvSpPr>
            <p:cNvPr id="9" name="Rounded Rectangle 8"/>
            <p:cNvSpPr/>
            <p:nvPr/>
          </p:nvSpPr>
          <p:spPr>
            <a:xfrm>
              <a:off x="3894371" y="2787774"/>
              <a:ext cx="1404000" cy="618287"/>
            </a:xfrm>
            <a:prstGeom prst="roundRect">
              <a:avLst/>
            </a:prstGeom>
            <a:ln>
              <a:solidFill>
                <a:schemeClr val="accent4">
                  <a:lumMod val="75000"/>
                </a:schemeClr>
              </a:solidFill>
            </a:ln>
          </p:spPr>
          <p:style>
            <a:lnRef idx="2">
              <a:schemeClr val="accent2"/>
            </a:lnRef>
            <a:fillRef idx="1">
              <a:schemeClr val="lt1"/>
            </a:fillRef>
            <a:effectRef idx="0">
              <a:schemeClr val="accent2"/>
            </a:effectRef>
            <a:fontRef idx="minor">
              <a:schemeClr val="dk1"/>
            </a:fontRef>
          </p:style>
          <p:txBody>
            <a:bodyPr rtlCol="0" anchor="t"/>
            <a:lstStyle/>
            <a:p>
              <a:pPr marL="85725" indent="-85725">
                <a:buFont typeface="Wingdings" panose="05000000000000000000" pitchFamily="2" charset="2"/>
                <a:buChar char="ü"/>
              </a:pPr>
              <a:r>
                <a:rPr lang="nb-NO" sz="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Gjennomføre nødvendige inngrep og oppfølging rettet mot arbeidstakeren. </a:t>
              </a:r>
            </a:p>
          </p:txBody>
        </p:sp>
        <p:sp>
          <p:nvSpPr>
            <p:cNvPr id="10" name="Rounded Rectangle 9"/>
            <p:cNvSpPr/>
            <p:nvPr/>
          </p:nvSpPr>
          <p:spPr>
            <a:xfrm>
              <a:off x="3767362" y="3559800"/>
              <a:ext cx="1404000" cy="786864"/>
            </a:xfrm>
            <a:prstGeom prst="round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t"/>
            <a:lstStyle/>
            <a:p>
              <a:r>
                <a:rPr lang="nb-NO" sz="1000" b="1"/>
                <a:t>NIVÅ 1-VARSEL</a:t>
              </a:r>
            </a:p>
          </p:txBody>
        </p:sp>
        <p:sp>
          <p:nvSpPr>
            <p:cNvPr id="11" name="Rounded Rectangle 10"/>
            <p:cNvSpPr/>
            <p:nvPr/>
          </p:nvSpPr>
          <p:spPr>
            <a:xfrm>
              <a:off x="5669287" y="1079998"/>
              <a:ext cx="1440000" cy="786864"/>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t"/>
            <a:lstStyle/>
            <a:p>
              <a:r>
                <a:rPr lang="nb-NO" sz="1000" b="1"/>
                <a:t>NIVÅ 2-VARSEL</a:t>
              </a:r>
            </a:p>
          </p:txBody>
        </p:sp>
        <p:sp>
          <p:nvSpPr>
            <p:cNvPr id="12" name="Rounded Rectangle 11"/>
            <p:cNvSpPr/>
            <p:nvPr/>
          </p:nvSpPr>
          <p:spPr>
            <a:xfrm>
              <a:off x="3894371" y="3939902"/>
              <a:ext cx="1404000" cy="486093"/>
            </a:xfrm>
            <a:prstGeom prst="roundRect">
              <a:avLst/>
            </a:prstGeom>
            <a:ln>
              <a:solidFill>
                <a:schemeClr val="accent4">
                  <a:lumMod val="75000"/>
                </a:schemeClr>
              </a:solidFill>
            </a:ln>
          </p:spPr>
          <p:style>
            <a:lnRef idx="2">
              <a:schemeClr val="accent2"/>
            </a:lnRef>
            <a:fillRef idx="1">
              <a:schemeClr val="lt1"/>
            </a:fillRef>
            <a:effectRef idx="0">
              <a:schemeClr val="accent2"/>
            </a:effectRef>
            <a:fontRef idx="minor">
              <a:schemeClr val="dk1"/>
            </a:fontRef>
          </p:style>
          <p:txBody>
            <a:bodyPr rtlCol="0" anchor="t"/>
            <a:lstStyle/>
            <a:p>
              <a:pPr marL="85725" indent="-85725">
                <a:lnSpc>
                  <a:spcPct val="107000"/>
                </a:lnSpc>
                <a:spcAft>
                  <a:spcPts val="600"/>
                </a:spcAft>
                <a:buFont typeface="Wingdings" panose="05000000000000000000" pitchFamily="2" charset="2"/>
                <a:buChar char="ü"/>
                <a:tabLst>
                  <a:tab pos="342900" algn="l"/>
                </a:tabLst>
              </a:pPr>
              <a:r>
                <a:rPr lang="nb-NO" sz="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Formidling til et mindre antall interne eksperter.  </a:t>
              </a:r>
            </a:p>
          </p:txBody>
        </p:sp>
        <p:sp>
          <p:nvSpPr>
            <p:cNvPr id="13" name="Rounded Rectangle 12"/>
            <p:cNvSpPr/>
            <p:nvPr/>
          </p:nvSpPr>
          <p:spPr>
            <a:xfrm>
              <a:off x="5669287" y="2283718"/>
              <a:ext cx="1440000" cy="786864"/>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t"/>
            <a:lstStyle/>
            <a:p>
              <a:r>
                <a:rPr lang="nb-NO" sz="1000" b="1"/>
                <a:t>NIVÅ 3-VARSEL</a:t>
              </a:r>
            </a:p>
          </p:txBody>
        </p:sp>
        <p:sp>
          <p:nvSpPr>
            <p:cNvPr id="14" name="Rounded Rectangle 13"/>
            <p:cNvSpPr/>
            <p:nvPr/>
          </p:nvSpPr>
          <p:spPr>
            <a:xfrm>
              <a:off x="5796296" y="1563638"/>
              <a:ext cx="1440000" cy="599587"/>
            </a:xfrm>
            <a:prstGeom prst="roundRect">
              <a:avLst/>
            </a:prstGeom>
            <a:ln>
              <a:solidFill>
                <a:schemeClr val="bg2">
                  <a:lumMod val="50000"/>
                </a:schemeClr>
              </a:solidFill>
            </a:ln>
          </p:spPr>
          <p:style>
            <a:lnRef idx="2">
              <a:schemeClr val="accent2"/>
            </a:lnRef>
            <a:fillRef idx="1">
              <a:schemeClr val="lt1"/>
            </a:fillRef>
            <a:effectRef idx="0">
              <a:schemeClr val="accent2"/>
            </a:effectRef>
            <a:fontRef idx="minor">
              <a:schemeClr val="dk1"/>
            </a:fontRef>
          </p:style>
          <p:txBody>
            <a:bodyPr rtlCol="0" anchor="t"/>
            <a:lstStyle/>
            <a:p>
              <a:pPr marL="85725" indent="-85725">
                <a:buFont typeface="Wingdings" panose="05000000000000000000" pitchFamily="2" charset="2"/>
                <a:buChar char="ü"/>
              </a:pPr>
              <a:r>
                <a:rPr lang="nb-NO" sz="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Formidling til en større gruppe eksperter og bransjer som er i faresonen. </a:t>
              </a:r>
            </a:p>
          </p:txBody>
        </p:sp>
        <p:sp>
          <p:nvSpPr>
            <p:cNvPr id="15" name="Rounded Rectangle 14"/>
            <p:cNvSpPr/>
            <p:nvPr/>
          </p:nvSpPr>
          <p:spPr>
            <a:xfrm>
              <a:off x="5796296" y="2622717"/>
              <a:ext cx="1440000" cy="663889"/>
            </a:xfrm>
            <a:prstGeom prst="roundRect">
              <a:avLst/>
            </a:prstGeom>
            <a:ln>
              <a:solidFill>
                <a:schemeClr val="bg2">
                  <a:lumMod val="50000"/>
                </a:schemeClr>
              </a:solidFill>
            </a:ln>
          </p:spPr>
          <p:style>
            <a:lnRef idx="2">
              <a:schemeClr val="accent2"/>
            </a:lnRef>
            <a:fillRef idx="1">
              <a:schemeClr val="lt1"/>
            </a:fillRef>
            <a:effectRef idx="0">
              <a:schemeClr val="accent2"/>
            </a:effectRef>
            <a:fontRef idx="minor">
              <a:schemeClr val="dk1"/>
            </a:fontRef>
          </p:style>
          <p:txBody>
            <a:bodyPr rtlCol="0" anchor="t"/>
            <a:lstStyle/>
            <a:p>
              <a:pPr marL="85725" indent="-85725">
                <a:buFont typeface="Wingdings" panose="05000000000000000000" pitchFamily="2" charset="2"/>
                <a:buChar char="ü"/>
              </a:pPr>
              <a:r>
                <a:rPr lang="nb-NO" sz="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Formidling til offentlige helsemyndigheter for endring av policyer. </a:t>
              </a:r>
            </a:p>
          </p:txBody>
        </p:sp>
        <p:sp>
          <p:nvSpPr>
            <p:cNvPr id="16" name="Oval 15"/>
            <p:cNvSpPr/>
            <p:nvPr/>
          </p:nvSpPr>
          <p:spPr>
            <a:xfrm>
              <a:off x="179512" y="4040761"/>
              <a:ext cx="1404000" cy="360000"/>
            </a:xfrm>
            <a:prstGeom prst="ellipse">
              <a:avLst/>
            </a:prstGeom>
            <a:solidFill>
              <a:srgbClr val="FF993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nb-NO" sz="1000" b="1"/>
                <a:t>EIERE</a:t>
              </a:r>
            </a:p>
          </p:txBody>
        </p:sp>
        <p:sp>
          <p:nvSpPr>
            <p:cNvPr id="17" name="Oval 16"/>
            <p:cNvSpPr/>
            <p:nvPr/>
          </p:nvSpPr>
          <p:spPr>
            <a:xfrm>
              <a:off x="7607214" y="3219878"/>
              <a:ext cx="1404000" cy="504000"/>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nb-NO" sz="900" b="1" dirty="0"/>
                <a:t>OFFENTLIG HELSE-MYNDIGHET</a:t>
              </a:r>
            </a:p>
          </p:txBody>
        </p:sp>
        <p:sp>
          <p:nvSpPr>
            <p:cNvPr id="18" name="Oval 17"/>
            <p:cNvSpPr/>
            <p:nvPr/>
          </p:nvSpPr>
          <p:spPr>
            <a:xfrm>
              <a:off x="7607214" y="2286444"/>
              <a:ext cx="1404000" cy="504000"/>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nb-NO" sz="900" b="1" dirty="0"/>
                <a:t>HMS-MYNDIGHET</a:t>
              </a:r>
            </a:p>
          </p:txBody>
        </p:sp>
        <p:sp>
          <p:nvSpPr>
            <p:cNvPr id="23" name="TextBox 141"/>
            <p:cNvSpPr txBox="1"/>
            <p:nvPr/>
          </p:nvSpPr>
          <p:spPr>
            <a:xfrm>
              <a:off x="8316416" y="1907829"/>
              <a:ext cx="648072" cy="217260"/>
            </a:xfrm>
            <a:prstGeom prst="rect">
              <a:avLst/>
            </a:prstGeom>
            <a:noFill/>
          </p:spPr>
          <p:txBody>
            <a:bodyPr wrap="square" rtlCol="0" anchor="t">
              <a:noAutofit/>
            </a:bodyPr>
            <a:lstStyle>
              <a:defPPr>
                <a:defRPr lang="en-US"/>
              </a:defPPr>
              <a:lvl1pPr>
                <a:lnSpc>
                  <a:spcPct val="107000"/>
                </a:lnSpc>
                <a:defRPr sz="900" b="1">
                  <a:solidFill>
                    <a:srgbClr val="000000"/>
                  </a:solidFill>
                  <a:latin typeface="Calibri" panose="020F0502020204030204" pitchFamily="34" charset="0"/>
                  <a:ea typeface="Calibri" panose="020F0502020204030204" pitchFamily="34" charset="0"/>
                  <a:cs typeface="Times New Roman" panose="02020603050405020304" pitchFamily="18" charset="0"/>
                </a:defRPr>
              </a:lvl1pPr>
            </a:lstStyle>
            <a:p>
              <a:r>
                <a:rPr lang="nb-NO" dirty="0"/>
                <a:t>Policyer </a:t>
              </a:r>
            </a:p>
          </p:txBody>
        </p:sp>
        <p:sp>
          <p:nvSpPr>
            <p:cNvPr id="26" name="TextBox 146"/>
            <p:cNvSpPr txBox="1"/>
            <p:nvPr/>
          </p:nvSpPr>
          <p:spPr>
            <a:xfrm>
              <a:off x="1391665" y="4619845"/>
              <a:ext cx="2388247" cy="256161"/>
            </a:xfrm>
            <a:prstGeom prst="rect">
              <a:avLst/>
            </a:prstGeom>
            <a:noFill/>
          </p:spPr>
          <p:txBody>
            <a:bodyPr wrap="square" rtlCol="0" anchor="t">
              <a:noAutofit/>
            </a:bodyPr>
            <a:lstStyle/>
            <a:p>
              <a:pPr>
                <a:lnSpc>
                  <a:spcPct val="107000"/>
                </a:lnSpc>
              </a:pPr>
              <a:r>
                <a:rPr lang="nb-NO" sz="900" b="1">
                  <a:solidFill>
                    <a:srgbClr val="000000"/>
                  </a:solidFill>
                  <a:latin typeface="Calibri" panose="020F0502020204030204" pitchFamily="34" charset="0"/>
                  <a:ea typeface="Calibri" panose="020F0502020204030204" pitchFamily="34" charset="0"/>
                  <a:cs typeface="Times New Roman" panose="02020603050405020304" pitchFamily="18" charset="0"/>
                </a:rPr>
                <a:t>Stabil finansiering, toveis innspill</a:t>
              </a:r>
            </a:p>
          </p:txBody>
        </p:sp>
        <p:sp>
          <p:nvSpPr>
            <p:cNvPr id="27" name="TextBox 147"/>
            <p:cNvSpPr txBox="1"/>
            <p:nvPr/>
          </p:nvSpPr>
          <p:spPr>
            <a:xfrm>
              <a:off x="1475656" y="650394"/>
              <a:ext cx="737917" cy="217848"/>
            </a:xfrm>
            <a:prstGeom prst="rect">
              <a:avLst/>
            </a:prstGeom>
            <a:noFill/>
          </p:spPr>
          <p:txBody>
            <a:bodyPr wrap="square" rtlCol="0" anchor="t">
              <a:noAutofit/>
            </a:bodyPr>
            <a:lstStyle/>
            <a:p>
              <a:pPr>
                <a:lnSpc>
                  <a:spcPct val="107000"/>
                </a:lnSpc>
              </a:pPr>
              <a:r>
                <a:rPr lang="nb-NO" sz="900" b="1">
                  <a:solidFill>
                    <a:srgbClr val="000000"/>
                  </a:solidFill>
                  <a:latin typeface="Calibri" panose="020F0502020204030204" pitchFamily="34" charset="0"/>
                  <a:ea typeface="Calibri" panose="020F0502020204030204" pitchFamily="34" charset="0"/>
                  <a:cs typeface="Times New Roman" panose="02020603050405020304" pitchFamily="18" charset="0"/>
                </a:rPr>
                <a:t>Signaler</a:t>
              </a:r>
            </a:p>
          </p:txBody>
        </p:sp>
        <p:sp>
          <p:nvSpPr>
            <p:cNvPr id="28" name="Rounded Rectangle 27"/>
            <p:cNvSpPr/>
            <p:nvPr/>
          </p:nvSpPr>
          <p:spPr>
            <a:xfrm>
              <a:off x="3894371" y="1563638"/>
              <a:ext cx="1404000" cy="651821"/>
            </a:xfrm>
            <a:prstGeom prst="roundRect">
              <a:avLst/>
            </a:prstGeom>
            <a:ln>
              <a:solidFill>
                <a:schemeClr val="accent4">
                  <a:lumMod val="75000"/>
                </a:schemeClr>
              </a:solidFill>
            </a:ln>
          </p:spPr>
          <p:style>
            <a:lnRef idx="2">
              <a:schemeClr val="accent2"/>
            </a:lnRef>
            <a:fillRef idx="1">
              <a:schemeClr val="lt1"/>
            </a:fillRef>
            <a:effectRef idx="0">
              <a:schemeClr val="accent2"/>
            </a:effectRef>
            <a:fontRef idx="minor">
              <a:schemeClr val="dk1"/>
            </a:fontRef>
          </p:style>
          <p:txBody>
            <a:bodyPr rtlCol="0" anchor="t"/>
            <a:lstStyle/>
            <a:p>
              <a:pPr marL="85725" indent="-85725">
                <a:buFont typeface="Wingdings" panose="05000000000000000000" pitchFamily="2" charset="2"/>
                <a:buChar char="ü"/>
              </a:pPr>
              <a:r>
                <a:rPr lang="nb-NO" sz="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Ytterligere utredning.</a:t>
              </a:r>
            </a:p>
            <a:p>
              <a:pPr marL="85725" indent="-85725">
                <a:buFont typeface="Wingdings" panose="05000000000000000000" pitchFamily="2" charset="2"/>
                <a:buChar char="ü"/>
              </a:pPr>
              <a:r>
                <a:rPr lang="nb-NO" sz="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Integrasjon med andre typer signaler (overvåking).</a:t>
              </a:r>
            </a:p>
          </p:txBody>
        </p:sp>
        <p:sp>
          <p:nvSpPr>
            <p:cNvPr id="34" name="Right Arrow 33"/>
            <p:cNvSpPr/>
            <p:nvPr/>
          </p:nvSpPr>
          <p:spPr>
            <a:xfrm>
              <a:off x="1572994" y="1275606"/>
              <a:ext cx="302961" cy="264337"/>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t"/>
            <a:lstStyle/>
            <a:p>
              <a:endParaRPr lang="en-US" sz="1350"/>
            </a:p>
          </p:txBody>
        </p:sp>
        <p:sp>
          <p:nvSpPr>
            <p:cNvPr id="35" name="Right Arrow 34"/>
            <p:cNvSpPr/>
            <p:nvPr/>
          </p:nvSpPr>
          <p:spPr>
            <a:xfrm>
              <a:off x="3366919" y="1275606"/>
              <a:ext cx="302961" cy="2643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350"/>
            </a:p>
          </p:txBody>
        </p:sp>
        <p:sp>
          <p:nvSpPr>
            <p:cNvPr id="61" name="Rounded Rectangle 60"/>
            <p:cNvSpPr/>
            <p:nvPr/>
          </p:nvSpPr>
          <p:spPr>
            <a:xfrm>
              <a:off x="179512" y="1079998"/>
              <a:ext cx="1296000" cy="786864"/>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t"/>
            <a:lstStyle/>
            <a:p>
              <a:r>
                <a:rPr lang="nb-NO" sz="1000" b="1" dirty="0"/>
                <a:t>SIGNAL-PÅVISNING</a:t>
              </a:r>
            </a:p>
          </p:txBody>
        </p:sp>
        <p:sp>
          <p:nvSpPr>
            <p:cNvPr id="48" name="Oval 47"/>
            <p:cNvSpPr/>
            <p:nvPr/>
          </p:nvSpPr>
          <p:spPr>
            <a:xfrm>
              <a:off x="1973437" y="4040761"/>
              <a:ext cx="1551778" cy="360000"/>
            </a:xfrm>
            <a:prstGeom prst="ellipse">
              <a:avLst/>
            </a:prstGeom>
            <a:solidFill>
              <a:schemeClr val="tx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nb-NO" sz="1000" b="1"/>
                <a:t>FORSKER</a:t>
              </a:r>
            </a:p>
          </p:txBody>
        </p:sp>
        <p:sp>
          <p:nvSpPr>
            <p:cNvPr id="52" name="Left-Right Arrow 51"/>
            <p:cNvSpPr/>
            <p:nvPr/>
          </p:nvSpPr>
          <p:spPr>
            <a:xfrm rot="5400000">
              <a:off x="8059726" y="2923080"/>
              <a:ext cx="498977" cy="164161"/>
            </a:xfrm>
            <a:prstGeom prst="leftRightArrow">
              <a:avLst/>
            </a:prstGeom>
            <a:ln>
              <a:solidFill>
                <a:srgbClr val="CC6600"/>
              </a:solidFill>
            </a:ln>
          </p:spPr>
          <p:style>
            <a:lnRef idx="1">
              <a:schemeClr val="accent6"/>
            </a:lnRef>
            <a:fillRef idx="3">
              <a:schemeClr val="accent6"/>
            </a:fillRef>
            <a:effectRef idx="2">
              <a:schemeClr val="accent6"/>
            </a:effectRef>
            <a:fontRef idx="minor">
              <a:schemeClr val="lt1"/>
            </a:fontRef>
          </p:style>
          <p:txBody>
            <a:bodyPr rtlCol="0" anchor="t"/>
            <a:lstStyle/>
            <a:p>
              <a:endParaRPr lang="en-US" sz="1350"/>
            </a:p>
          </p:txBody>
        </p:sp>
        <p:sp>
          <p:nvSpPr>
            <p:cNvPr id="54" name="Right Arrow 53"/>
            <p:cNvSpPr/>
            <p:nvPr/>
          </p:nvSpPr>
          <p:spPr>
            <a:xfrm>
              <a:off x="5268844" y="1275606"/>
              <a:ext cx="302961" cy="26433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t"/>
            <a:lstStyle/>
            <a:p>
              <a:endParaRPr lang="en-US" sz="1350"/>
            </a:p>
          </p:txBody>
        </p:sp>
        <p:sp>
          <p:nvSpPr>
            <p:cNvPr id="55" name="Left-Right Arrow 54"/>
            <p:cNvSpPr/>
            <p:nvPr/>
          </p:nvSpPr>
          <p:spPr>
            <a:xfrm rot="5400000">
              <a:off x="7958377" y="1888298"/>
              <a:ext cx="701674" cy="164161"/>
            </a:xfrm>
            <a:prstGeom prst="leftRightArrow">
              <a:avLst/>
            </a:prstGeom>
            <a:ln>
              <a:solidFill>
                <a:srgbClr val="CC6600"/>
              </a:solidFill>
            </a:ln>
          </p:spPr>
          <p:style>
            <a:lnRef idx="1">
              <a:schemeClr val="accent6"/>
            </a:lnRef>
            <a:fillRef idx="3">
              <a:schemeClr val="accent6"/>
            </a:fillRef>
            <a:effectRef idx="2">
              <a:schemeClr val="accent6"/>
            </a:effectRef>
            <a:fontRef idx="minor">
              <a:schemeClr val="lt1"/>
            </a:fontRef>
          </p:style>
          <p:txBody>
            <a:bodyPr rtlCol="0" anchor="t"/>
            <a:lstStyle/>
            <a:p>
              <a:endParaRPr lang="en-US" sz="1350"/>
            </a:p>
          </p:txBody>
        </p:sp>
        <p:sp>
          <p:nvSpPr>
            <p:cNvPr id="56" name="Right Arrow 55"/>
            <p:cNvSpPr/>
            <p:nvPr/>
          </p:nvSpPr>
          <p:spPr>
            <a:xfrm>
              <a:off x="7206769" y="1275606"/>
              <a:ext cx="302961" cy="264337"/>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t"/>
            <a:lstStyle/>
            <a:p>
              <a:endParaRPr lang="en-US" sz="1350"/>
            </a:p>
          </p:txBody>
        </p:sp>
        <p:sp>
          <p:nvSpPr>
            <p:cNvPr id="57" name="Right Arrow 56"/>
            <p:cNvSpPr/>
            <p:nvPr/>
          </p:nvSpPr>
          <p:spPr>
            <a:xfrm>
              <a:off x="7206769" y="2427734"/>
              <a:ext cx="360000" cy="264337"/>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t"/>
            <a:lstStyle/>
            <a:p>
              <a:endParaRPr lang="en-US" sz="1350"/>
            </a:p>
          </p:txBody>
        </p:sp>
        <p:sp>
          <p:nvSpPr>
            <p:cNvPr id="33" name="Rounded Rectangle 32"/>
            <p:cNvSpPr/>
            <p:nvPr/>
          </p:nvSpPr>
          <p:spPr>
            <a:xfrm>
              <a:off x="306521" y="1563638"/>
              <a:ext cx="1404000" cy="2098653"/>
            </a:xfrm>
            <a:prstGeom prst="roundRect">
              <a:avLst/>
            </a:prstGeom>
            <a:ln>
              <a:solidFill>
                <a:schemeClr val="accent2">
                  <a:lumMod val="75000"/>
                </a:schemeClr>
              </a:solidFill>
            </a:ln>
          </p:spPr>
          <p:style>
            <a:lnRef idx="2">
              <a:schemeClr val="accent2"/>
            </a:lnRef>
            <a:fillRef idx="1">
              <a:schemeClr val="lt1"/>
            </a:fillRef>
            <a:effectRef idx="0">
              <a:schemeClr val="accent2"/>
            </a:effectRef>
            <a:fontRef idx="minor">
              <a:schemeClr val="dk1"/>
            </a:fontRef>
          </p:style>
          <p:txBody>
            <a:bodyPr rtlCol="0" anchor="t"/>
            <a:lstStyle/>
            <a:p>
              <a:pPr marL="85725" indent="-85725">
                <a:buFont typeface="Wingdings" panose="05000000000000000000" pitchFamily="2" charset="2"/>
                <a:buChar char="ü"/>
              </a:pPr>
              <a:r>
                <a:rPr lang="nb-NO" sz="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Integrere systemet i det nasjonale HMS-arbeidet. </a:t>
              </a:r>
            </a:p>
            <a:p>
              <a:pPr marL="85725" indent="-85725">
                <a:buFont typeface="Wingdings" panose="05000000000000000000" pitchFamily="2" charset="2"/>
                <a:buChar char="ü"/>
              </a:pPr>
              <a:r>
                <a:rPr lang="nb-NO" sz="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Iverksette tiltak for å motivere rapportører.</a:t>
              </a:r>
            </a:p>
            <a:p>
              <a:pPr marL="85725" indent="-85725">
                <a:buFont typeface="Wingdings" panose="05000000000000000000" pitchFamily="2" charset="2"/>
                <a:buChar char="ü"/>
              </a:pPr>
              <a:r>
                <a:rPr lang="nb-NO" sz="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Bruke «lav terskel»-prinsipp.</a:t>
              </a:r>
            </a:p>
            <a:p>
              <a:pPr marL="85725" indent="-85725">
                <a:buFont typeface="Wingdings" panose="05000000000000000000" pitchFamily="2" charset="2"/>
                <a:buChar char="ü"/>
              </a:pPr>
              <a:r>
                <a:rPr lang="nb-NO" sz="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Vurdere implementering av eksisterende tilnærminger fra andre land.</a:t>
              </a:r>
            </a:p>
            <a:p>
              <a:pPr marL="85725" indent="-85725">
                <a:buFont typeface="Wingdings" panose="05000000000000000000" pitchFamily="2" charset="2"/>
                <a:buChar char="ü"/>
              </a:pPr>
              <a:r>
                <a:rPr lang="nb-NO" sz="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Etablere samarbeid med det nasjonale folkehelsen/bedrifts-helsetjenesten.</a:t>
              </a:r>
            </a:p>
          </p:txBody>
        </p:sp>
        <p:sp>
          <p:nvSpPr>
            <p:cNvPr id="69" name="Rectangle 68"/>
            <p:cNvSpPr/>
            <p:nvPr/>
          </p:nvSpPr>
          <p:spPr>
            <a:xfrm>
              <a:off x="1225036" y="1966230"/>
              <a:ext cx="1526222" cy="222240"/>
            </a:xfrm>
            <a:prstGeom prst="rect">
              <a:avLst/>
            </a:prstGeom>
          </p:spPr>
          <p:txBody>
            <a:bodyPr wrap="square" anchor="t">
              <a:spAutoFit/>
            </a:bodyPr>
            <a:lstStyle/>
            <a:p>
              <a:pPr marL="257175" indent="-257175">
                <a:lnSpc>
                  <a:spcPct val="107000"/>
                </a:lnSpc>
                <a:buFont typeface="Wingdings" panose="05000000000000000000" pitchFamily="2" charset="2"/>
                <a:buChar char=""/>
                <a:tabLst>
                  <a:tab pos="342900" algn="l"/>
                </a:tabLst>
              </a:pPr>
              <a:endParaRPr lang="en-US" sz="825"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p:txBody>
        </p:sp>
        <p:cxnSp>
          <p:nvCxnSpPr>
            <p:cNvPr id="3" name="Elbow Connector 2"/>
            <p:cNvCxnSpPr>
              <a:stCxn id="59" idx="0"/>
              <a:endCxn id="61" idx="0"/>
            </p:cNvCxnSpPr>
            <p:nvPr/>
          </p:nvCxnSpPr>
          <p:spPr>
            <a:xfrm rot="16200000" flipV="1">
              <a:off x="4533205" y="-2625695"/>
              <a:ext cx="70316" cy="7481702"/>
            </a:xfrm>
            <a:prstGeom prst="bentConnector3">
              <a:avLst>
                <a:gd name="adj1" fmla="val 425104"/>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71" name="Elbow Connector 70"/>
            <p:cNvCxnSpPr>
              <a:cxnSpLocks/>
            </p:cNvCxnSpPr>
            <p:nvPr/>
          </p:nvCxnSpPr>
          <p:spPr>
            <a:xfrm rot="5400000">
              <a:off x="4256922" y="348469"/>
              <a:ext cx="676883" cy="7427702"/>
            </a:xfrm>
            <a:prstGeom prst="bentConnector3">
              <a:avLst>
                <a:gd name="adj1" fmla="val 133772"/>
              </a:avLst>
            </a:prstGeom>
            <a:ln>
              <a:tailEnd type="triangle"/>
            </a:ln>
          </p:spPr>
          <p:style>
            <a:lnRef idx="2">
              <a:schemeClr val="accent1"/>
            </a:lnRef>
            <a:fillRef idx="0">
              <a:schemeClr val="accent1"/>
            </a:fillRef>
            <a:effectRef idx="1">
              <a:schemeClr val="accent1"/>
            </a:effectRef>
            <a:fontRef idx="minor">
              <a:schemeClr val="tx1"/>
            </a:fontRef>
          </p:style>
        </p:cxnSp>
        <p:sp>
          <p:nvSpPr>
            <p:cNvPr id="59" name="Oval 58"/>
            <p:cNvSpPr/>
            <p:nvPr/>
          </p:nvSpPr>
          <p:spPr>
            <a:xfrm>
              <a:off x="7607214" y="1150314"/>
              <a:ext cx="1404000" cy="504000"/>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nb-NO" sz="900" b="1" dirty="0"/>
                <a:t>ARBEIDS-PLASS</a:t>
              </a:r>
            </a:p>
          </p:txBody>
        </p:sp>
      </p:grpSp>
    </p:spTree>
    <p:extLst>
      <p:ext uri="{BB962C8B-B14F-4D97-AF65-F5344CB8AC3E}">
        <p14:creationId xmlns:p14="http://schemas.microsoft.com/office/powerpoint/2010/main" val="334916870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cap="all"/>
              <a:t>Visjoner for FREMTIDEN –</a:t>
            </a:r>
            <a:br>
              <a:rPr lang="nb-NO" cap="all"/>
            </a:br>
            <a:r>
              <a:rPr lang="nb-NO" cap="all"/>
              <a:t>utvikling av et overvåkingssystem i EUROPA</a:t>
            </a:r>
          </a:p>
        </p:txBody>
      </p:sp>
      <p:sp>
        <p:nvSpPr>
          <p:cNvPr id="3" name="Content Placeholder 2"/>
          <p:cNvSpPr>
            <a:spLocks noGrp="1"/>
          </p:cNvSpPr>
          <p:nvPr>
            <p:ph sz="half" idx="1"/>
          </p:nvPr>
        </p:nvSpPr>
        <p:spPr/>
        <p:txBody>
          <a:bodyPr/>
          <a:lstStyle/>
          <a:p>
            <a:pPr>
              <a:spcBef>
                <a:spcPts val="550"/>
              </a:spcBef>
            </a:pPr>
            <a:r>
              <a:rPr lang="nb-NO" sz="1400">
                <a:solidFill>
                  <a:srgbClr val="C00000"/>
                </a:solidFill>
              </a:rPr>
              <a:t>Harmonisering</a:t>
            </a:r>
            <a:r>
              <a:rPr lang="nb-NO" sz="1400"/>
              <a:t> av data på europeisk nivå </a:t>
            </a:r>
          </a:p>
          <a:p>
            <a:pPr>
              <a:spcBef>
                <a:spcPts val="550"/>
              </a:spcBef>
            </a:pPr>
            <a:endParaRPr lang="nl-BE" dirty="0"/>
          </a:p>
        </p:txBody>
      </p:sp>
      <p:sp>
        <p:nvSpPr>
          <p:cNvPr id="12" name="Right Arrow 11"/>
          <p:cNvSpPr/>
          <p:nvPr/>
        </p:nvSpPr>
        <p:spPr>
          <a:xfrm>
            <a:off x="971600" y="1438642"/>
            <a:ext cx="813817" cy="236817"/>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2"/>
              </a:solidFill>
            </a:endParaRPr>
          </a:p>
        </p:txBody>
      </p:sp>
      <p:sp>
        <p:nvSpPr>
          <p:cNvPr id="14" name="TextBox 13"/>
          <p:cNvSpPr txBox="1"/>
          <p:nvPr/>
        </p:nvSpPr>
        <p:spPr>
          <a:xfrm>
            <a:off x="1979712" y="1387774"/>
            <a:ext cx="5688632" cy="584775"/>
          </a:xfrm>
          <a:prstGeom prst="rect">
            <a:avLst/>
          </a:prstGeom>
          <a:noFill/>
        </p:spPr>
        <p:txBody>
          <a:bodyPr wrap="square" rtlCol="0">
            <a:spAutoFit/>
          </a:bodyPr>
          <a:lstStyle/>
          <a:p>
            <a:r>
              <a:rPr lang="nb-NO" sz="1600" b="1">
                <a:solidFill>
                  <a:srgbClr val="003399"/>
                </a:solidFill>
              </a:rPr>
              <a:t>Alternativ 1: Utvikling av et overvåkingssystem i Europa (ikke på dagens politiske agenda)</a:t>
            </a:r>
          </a:p>
        </p:txBody>
      </p:sp>
      <p:sp>
        <p:nvSpPr>
          <p:cNvPr id="15" name="TextBox 14"/>
          <p:cNvSpPr txBox="1"/>
          <p:nvPr/>
        </p:nvSpPr>
        <p:spPr>
          <a:xfrm>
            <a:off x="1979712" y="2022656"/>
            <a:ext cx="6371036" cy="830997"/>
          </a:xfrm>
          <a:prstGeom prst="rect">
            <a:avLst/>
          </a:prstGeom>
          <a:noFill/>
        </p:spPr>
        <p:txBody>
          <a:bodyPr wrap="square" rtlCol="0">
            <a:spAutoFit/>
          </a:bodyPr>
          <a:lstStyle/>
          <a:p>
            <a:r>
              <a:rPr lang="nb-NO" sz="1600" b="1" dirty="0">
                <a:solidFill>
                  <a:srgbClr val="003399"/>
                </a:solidFill>
              </a:rPr>
              <a:t>Alternativ 2: Etablering av bedre samarbeid og utveksling av data mellom de eksisterende systemene i europeiske land</a:t>
            </a:r>
          </a:p>
          <a:p>
            <a:r>
              <a:rPr lang="nb-NO" sz="1600" b="1" dirty="0">
                <a:solidFill>
                  <a:srgbClr val="003399"/>
                </a:solidFill>
              </a:rPr>
              <a:t>(mer realistisk)</a:t>
            </a:r>
          </a:p>
        </p:txBody>
      </p:sp>
      <p:sp>
        <p:nvSpPr>
          <p:cNvPr id="16" name="Right Arrow 15"/>
          <p:cNvSpPr/>
          <p:nvPr/>
        </p:nvSpPr>
        <p:spPr>
          <a:xfrm>
            <a:off x="971600" y="2158692"/>
            <a:ext cx="813817" cy="236817"/>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2"/>
              </a:solidFill>
            </a:endParaRPr>
          </a:p>
        </p:txBody>
      </p:sp>
      <p:pic>
        <p:nvPicPr>
          <p:cNvPr id="13" name="Picture 1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347863" y="2829454"/>
            <a:ext cx="1948873" cy="1948873"/>
          </a:xfrm>
          <a:prstGeom prst="rect">
            <a:avLst/>
          </a:prstGeom>
        </p:spPr>
      </p:pic>
      <p:sp>
        <p:nvSpPr>
          <p:cNvPr id="18" name="TextBox 17"/>
          <p:cNvSpPr txBox="1"/>
          <p:nvPr/>
        </p:nvSpPr>
        <p:spPr>
          <a:xfrm>
            <a:off x="0" y="4902844"/>
            <a:ext cx="8629431" cy="200055"/>
          </a:xfrm>
          <a:prstGeom prst="rect">
            <a:avLst/>
          </a:prstGeom>
          <a:noFill/>
        </p:spPr>
        <p:txBody>
          <a:bodyPr wrap="square" rtlCol="0">
            <a:spAutoFit/>
          </a:bodyPr>
          <a:lstStyle/>
          <a:p>
            <a:pPr algn="r"/>
            <a:r>
              <a:rPr lang="nb-NO" sz="700" b="1" i="1">
                <a:solidFill>
                  <a:srgbClr val="003399"/>
                </a:solidFill>
              </a:rPr>
              <a:t>Bildekilde: https://tse1.mm.bing.net/th?id=OIP.Q8fKwG-mM12sYAZ-2IJlzgHaHa&amp;pid=Api&amp;P=0&amp;w=300&amp;h=300</a:t>
            </a:r>
          </a:p>
        </p:txBody>
      </p:sp>
    </p:spTree>
    <p:extLst>
      <p:ext uri="{BB962C8B-B14F-4D97-AF65-F5344CB8AC3E}">
        <p14:creationId xmlns:p14="http://schemas.microsoft.com/office/powerpoint/2010/main" val="1939361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135000"/>
            <a:ext cx="6570271" cy="367200"/>
          </a:xfrm>
        </p:spPr>
        <p:txBody>
          <a:bodyPr/>
          <a:lstStyle/>
          <a:p>
            <a:r>
              <a:rPr lang="nb-NO" cap="all" dirty="0"/>
              <a:t>Visjoner for FREMTIDEN –</a:t>
            </a:r>
            <a:br>
              <a:rPr lang="nb-NO" cap="all" dirty="0"/>
            </a:br>
            <a:r>
              <a:rPr lang="nb-NO" cap="all" dirty="0"/>
              <a:t>utvikling av et overvåkingssystem i EUROPA</a:t>
            </a:r>
          </a:p>
        </p:txBody>
      </p:sp>
      <p:sp>
        <p:nvSpPr>
          <p:cNvPr id="3" name="Content Placeholder 2"/>
          <p:cNvSpPr>
            <a:spLocks noGrp="1"/>
          </p:cNvSpPr>
          <p:nvPr>
            <p:ph sz="half" idx="1"/>
          </p:nvPr>
        </p:nvSpPr>
        <p:spPr>
          <a:xfrm>
            <a:off x="450000" y="837000"/>
            <a:ext cx="6714288" cy="3645000"/>
          </a:xfrm>
        </p:spPr>
        <p:txBody>
          <a:bodyPr>
            <a:normAutofit/>
          </a:bodyPr>
          <a:lstStyle/>
          <a:p>
            <a:pPr marL="0" indent="0">
              <a:spcBef>
                <a:spcPts val="550"/>
              </a:spcBef>
              <a:buNone/>
            </a:pPr>
            <a:r>
              <a:rPr lang="nb-NO" sz="1400" dirty="0">
                <a:solidFill>
                  <a:srgbClr val="003399"/>
                </a:solidFill>
              </a:rPr>
              <a:t>Fordeler: </a:t>
            </a:r>
          </a:p>
          <a:p>
            <a:pPr>
              <a:spcBef>
                <a:spcPts val="550"/>
              </a:spcBef>
            </a:pPr>
            <a:r>
              <a:rPr lang="nb-NO" sz="1400" dirty="0"/>
              <a:t>Hjelper med å </a:t>
            </a:r>
            <a:r>
              <a:rPr lang="nb-NO" sz="1400" dirty="0">
                <a:solidFill>
                  <a:srgbClr val="C00000"/>
                </a:solidFill>
              </a:rPr>
              <a:t>styrke</a:t>
            </a:r>
            <a:r>
              <a:rPr lang="nb-NO" sz="1400" dirty="0"/>
              <a:t> de eksisterende overvåkingssystemene som er på plass eller </a:t>
            </a:r>
            <a:r>
              <a:rPr lang="nb-NO" sz="1400" dirty="0">
                <a:solidFill>
                  <a:srgbClr val="C00000"/>
                </a:solidFill>
              </a:rPr>
              <a:t>utvikle nye overvåkingssystemer</a:t>
            </a:r>
            <a:r>
              <a:rPr lang="nb-NO" sz="1400" dirty="0"/>
              <a:t> i landene der disse fremdeles skal implementeres:</a:t>
            </a:r>
          </a:p>
          <a:p>
            <a:pPr>
              <a:spcBef>
                <a:spcPts val="550"/>
              </a:spcBef>
            </a:pPr>
            <a:endParaRPr lang="en-US" dirty="0"/>
          </a:p>
          <a:p>
            <a:pPr>
              <a:spcBef>
                <a:spcPts val="550"/>
              </a:spcBef>
            </a:pPr>
            <a:endParaRPr lang="en-US" dirty="0"/>
          </a:p>
          <a:p>
            <a:pPr>
              <a:spcBef>
                <a:spcPts val="550"/>
              </a:spcBef>
            </a:pPr>
            <a:endParaRPr lang="en-US" dirty="0"/>
          </a:p>
          <a:p>
            <a:pPr>
              <a:spcBef>
                <a:spcPts val="550"/>
              </a:spcBef>
            </a:pPr>
            <a:endParaRPr lang="en-US" dirty="0"/>
          </a:p>
          <a:p>
            <a:pPr>
              <a:spcBef>
                <a:spcPts val="550"/>
              </a:spcBef>
            </a:pPr>
            <a:endParaRPr lang="en-GB" dirty="0"/>
          </a:p>
          <a:p>
            <a:pPr>
              <a:spcBef>
                <a:spcPts val="550"/>
              </a:spcBef>
            </a:pPr>
            <a:r>
              <a:rPr lang="nb-NO" dirty="0">
                <a:solidFill>
                  <a:srgbClr val="C00000"/>
                </a:solidFill>
              </a:rPr>
              <a:t>Harmonisering av registrerte data: </a:t>
            </a:r>
          </a:p>
          <a:p>
            <a:pPr>
              <a:spcBef>
                <a:spcPts val="550"/>
              </a:spcBef>
            </a:pPr>
            <a:endParaRPr lang="en-GB" dirty="0">
              <a:solidFill>
                <a:srgbClr val="003399"/>
              </a:solidFill>
            </a:endParaRPr>
          </a:p>
        </p:txBody>
      </p:sp>
      <p:sp>
        <p:nvSpPr>
          <p:cNvPr id="12" name="TextBox 11"/>
          <p:cNvSpPr txBox="1"/>
          <p:nvPr/>
        </p:nvSpPr>
        <p:spPr>
          <a:xfrm>
            <a:off x="1115616" y="1891595"/>
            <a:ext cx="6552728" cy="1031051"/>
          </a:xfrm>
          <a:prstGeom prst="rect">
            <a:avLst/>
          </a:prstGeom>
          <a:noFill/>
        </p:spPr>
        <p:txBody>
          <a:bodyPr wrap="square" rtlCol="0">
            <a:spAutoFit/>
          </a:bodyPr>
          <a:lstStyle/>
          <a:p>
            <a:pPr marL="285750" indent="-285750">
              <a:spcBef>
                <a:spcPts val="550"/>
              </a:spcBef>
              <a:buFont typeface="Wingdings" panose="05000000000000000000" pitchFamily="2" charset="2"/>
              <a:buChar char="ü"/>
            </a:pPr>
            <a:r>
              <a:rPr lang="nb-NO" sz="1400" b="1" dirty="0">
                <a:solidFill>
                  <a:srgbClr val="003399"/>
                </a:solidFill>
              </a:rPr>
              <a:t>Opprette veiledningsdokumenter for hvordan disse tilnærmingene eller systemene skal implementeres (basert på eksisterende eksempler på god praksis).</a:t>
            </a:r>
          </a:p>
          <a:p>
            <a:pPr marL="285750" indent="-285750">
              <a:spcBef>
                <a:spcPts val="550"/>
              </a:spcBef>
              <a:buFont typeface="Wingdings" panose="05000000000000000000" pitchFamily="2" charset="2"/>
              <a:buChar char="ü"/>
            </a:pPr>
            <a:r>
              <a:rPr lang="nb-NO" sz="1400" b="1" dirty="0">
                <a:solidFill>
                  <a:srgbClr val="003399"/>
                </a:solidFill>
              </a:rPr>
              <a:t>Støtte samarbeid mellom nasjonale helsemyndigheter og systemutviklere.</a:t>
            </a:r>
          </a:p>
        </p:txBody>
      </p:sp>
      <p:sp>
        <p:nvSpPr>
          <p:cNvPr id="13" name="TextBox 12"/>
          <p:cNvSpPr txBox="1"/>
          <p:nvPr/>
        </p:nvSpPr>
        <p:spPr>
          <a:xfrm>
            <a:off x="1259632" y="3570397"/>
            <a:ext cx="6552728" cy="1031051"/>
          </a:xfrm>
          <a:prstGeom prst="rect">
            <a:avLst/>
          </a:prstGeom>
          <a:noFill/>
        </p:spPr>
        <p:txBody>
          <a:bodyPr wrap="square" rtlCol="0">
            <a:spAutoFit/>
          </a:bodyPr>
          <a:lstStyle/>
          <a:p>
            <a:pPr marL="285750" indent="-285750">
              <a:spcBef>
                <a:spcPts val="550"/>
              </a:spcBef>
              <a:buFont typeface="Wingdings" panose="05000000000000000000" pitchFamily="2" charset="2"/>
              <a:buChar char="ü"/>
            </a:pPr>
            <a:r>
              <a:rPr lang="nb-NO" sz="1400" b="1">
                <a:solidFill>
                  <a:srgbClr val="003399"/>
                </a:solidFill>
              </a:rPr>
              <a:t>Implementering av en enhetlig tesaurus for å opprette hierarkiske koder for forskjellige typer variabler (eksponering). </a:t>
            </a:r>
          </a:p>
          <a:p>
            <a:pPr marL="285750" indent="-285750">
              <a:spcBef>
                <a:spcPts val="550"/>
              </a:spcBef>
              <a:buFont typeface="Wingdings" panose="05000000000000000000" pitchFamily="2" charset="2"/>
              <a:buChar char="ü"/>
            </a:pPr>
            <a:r>
              <a:rPr lang="nb-NO" sz="1400" b="1">
                <a:solidFill>
                  <a:srgbClr val="003399"/>
                </a:solidFill>
              </a:rPr>
              <a:t>Harmonisering av definisjoner og prosedyrer for evaluering av arbeidsrelaterte forhold.</a:t>
            </a:r>
          </a:p>
        </p:txBody>
      </p:sp>
      <p:sp>
        <p:nvSpPr>
          <p:cNvPr id="7" name="TextBox 6"/>
          <p:cNvSpPr txBox="1"/>
          <p:nvPr/>
        </p:nvSpPr>
        <p:spPr>
          <a:xfrm>
            <a:off x="7829904" y="1762016"/>
            <a:ext cx="1339079" cy="200055"/>
          </a:xfrm>
          <a:prstGeom prst="rect">
            <a:avLst/>
          </a:prstGeom>
          <a:noFill/>
        </p:spPr>
        <p:txBody>
          <a:bodyPr wrap="square" rtlCol="0">
            <a:spAutoFit/>
          </a:bodyPr>
          <a:lstStyle/>
          <a:p>
            <a:pPr algn="r"/>
            <a:r>
              <a:rPr lang="nb-NO" sz="700" b="1" i="1">
                <a:solidFill>
                  <a:srgbClr val="003399"/>
                </a:solidFill>
              </a:rPr>
              <a:t>© European Union, 2013</a:t>
            </a:r>
          </a:p>
        </p:txBody>
      </p:sp>
      <p:pic>
        <p:nvPicPr>
          <p:cNvPr id="5" name="Picture 4"/>
          <p:cNvPicPr>
            <a:picLocks noChangeAspect="1"/>
          </p:cNvPicPr>
          <p:nvPr/>
        </p:nvPicPr>
        <p:blipFill>
          <a:blip r:embed="rId2"/>
          <a:stretch>
            <a:fillRect/>
          </a:stretch>
        </p:blipFill>
        <p:spPr>
          <a:xfrm>
            <a:off x="7164288" y="-37115"/>
            <a:ext cx="2608488" cy="1809262"/>
          </a:xfrm>
          <a:prstGeom prst="rect">
            <a:avLst/>
          </a:prstGeom>
        </p:spPr>
      </p:pic>
    </p:spTree>
    <p:extLst>
      <p:ext uri="{BB962C8B-B14F-4D97-AF65-F5344CB8AC3E}">
        <p14:creationId xmlns:p14="http://schemas.microsoft.com/office/powerpoint/2010/main" val="842804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310327" y="2981637"/>
            <a:ext cx="1596986" cy="1596986"/>
          </a:xfrm>
          <a:prstGeom prst="rect">
            <a:avLst/>
          </a:prstGeom>
        </p:spPr>
      </p:pic>
      <p:sp>
        <p:nvSpPr>
          <p:cNvPr id="2" name="Title 1"/>
          <p:cNvSpPr>
            <a:spLocks noGrp="1"/>
          </p:cNvSpPr>
          <p:nvPr>
            <p:ph type="title"/>
          </p:nvPr>
        </p:nvSpPr>
        <p:spPr>
          <a:xfrm>
            <a:off x="564847" y="108718"/>
            <a:ext cx="7559873" cy="367200"/>
          </a:xfrm>
        </p:spPr>
        <p:txBody>
          <a:bodyPr/>
          <a:lstStyle/>
          <a:p>
            <a:r>
              <a:rPr lang="nb-NO" cap="all"/>
              <a:t>Visjoner for FREMTIDEN – </a:t>
            </a:r>
            <a:br>
              <a:rPr lang="nb-NO" cap="all"/>
            </a:br>
            <a:r>
              <a:rPr lang="nb-NO" cap="all"/>
              <a:t>utvikling av et overvåkingssystem i EUROPA</a:t>
            </a:r>
          </a:p>
        </p:txBody>
      </p:sp>
      <p:sp>
        <p:nvSpPr>
          <p:cNvPr id="3" name="Content Placeholder 2"/>
          <p:cNvSpPr>
            <a:spLocks noGrp="1"/>
          </p:cNvSpPr>
          <p:nvPr>
            <p:ph sz="half" idx="1"/>
          </p:nvPr>
        </p:nvSpPr>
        <p:spPr>
          <a:xfrm>
            <a:off x="450000" y="837000"/>
            <a:ext cx="7290352" cy="3645000"/>
          </a:xfrm>
        </p:spPr>
        <p:txBody>
          <a:bodyPr>
            <a:normAutofit/>
          </a:bodyPr>
          <a:lstStyle/>
          <a:p>
            <a:pPr marL="0" indent="0">
              <a:spcBef>
                <a:spcPts val="550"/>
              </a:spcBef>
              <a:buNone/>
            </a:pPr>
            <a:r>
              <a:rPr lang="nb-NO" sz="1400" dirty="0">
                <a:solidFill>
                  <a:srgbClr val="003399"/>
                </a:solidFill>
              </a:rPr>
              <a:t>Fordeler: </a:t>
            </a:r>
          </a:p>
          <a:p>
            <a:pPr>
              <a:spcBef>
                <a:spcPts val="550"/>
              </a:spcBef>
            </a:pPr>
            <a:r>
              <a:rPr lang="nb-NO" sz="1400" dirty="0"/>
              <a:t>Danne en </a:t>
            </a:r>
            <a:r>
              <a:rPr lang="nb-NO" sz="1400" dirty="0">
                <a:solidFill>
                  <a:srgbClr val="C00000"/>
                </a:solidFill>
              </a:rPr>
              <a:t>gruppe internasjonale eksperter på nye/fremvoksende arbeidsrelaterte sykdommer</a:t>
            </a:r>
            <a:r>
              <a:rPr lang="nb-NO" sz="1400" dirty="0"/>
              <a:t> som kan hjelpe å vurdere tilfeller som rapporteres på nasjonalt nivå:</a:t>
            </a:r>
          </a:p>
          <a:p>
            <a:pPr>
              <a:spcBef>
                <a:spcPts val="550"/>
              </a:spcBef>
            </a:pPr>
            <a:endParaRPr lang="en-US" dirty="0"/>
          </a:p>
          <a:p>
            <a:pPr>
              <a:spcBef>
                <a:spcPts val="550"/>
              </a:spcBef>
            </a:pPr>
            <a:endParaRPr lang="en-US" dirty="0"/>
          </a:p>
          <a:p>
            <a:pPr>
              <a:spcBef>
                <a:spcPts val="550"/>
              </a:spcBef>
            </a:pPr>
            <a:endParaRPr lang="en-US" dirty="0"/>
          </a:p>
          <a:p>
            <a:pPr>
              <a:spcBef>
                <a:spcPts val="550"/>
              </a:spcBef>
            </a:pPr>
            <a:endParaRPr lang="en-US" dirty="0"/>
          </a:p>
          <a:p>
            <a:pPr>
              <a:spcBef>
                <a:spcPts val="550"/>
              </a:spcBef>
            </a:pPr>
            <a:endParaRPr lang="en-GB" dirty="0"/>
          </a:p>
          <a:p>
            <a:pPr>
              <a:spcBef>
                <a:spcPts val="550"/>
              </a:spcBef>
            </a:pPr>
            <a:r>
              <a:rPr lang="nb-NO" dirty="0">
                <a:solidFill>
                  <a:srgbClr val="C00000"/>
                </a:solidFill>
              </a:rPr>
              <a:t>Forbedring av varslingsfunksjonene </a:t>
            </a:r>
            <a:r>
              <a:rPr lang="nb-NO" dirty="0">
                <a:solidFill>
                  <a:srgbClr val="003399"/>
                </a:solidFill>
              </a:rPr>
              <a:t>til systemene: </a:t>
            </a:r>
          </a:p>
          <a:p>
            <a:pPr>
              <a:spcBef>
                <a:spcPts val="550"/>
              </a:spcBef>
            </a:pPr>
            <a:endParaRPr lang="en-GB" dirty="0">
              <a:solidFill>
                <a:srgbClr val="003399"/>
              </a:solidFill>
            </a:endParaRPr>
          </a:p>
        </p:txBody>
      </p:sp>
      <p:sp>
        <p:nvSpPr>
          <p:cNvPr id="12" name="TextBox 11"/>
          <p:cNvSpPr txBox="1"/>
          <p:nvPr/>
        </p:nvSpPr>
        <p:spPr>
          <a:xfrm>
            <a:off x="1259632" y="1635646"/>
            <a:ext cx="6552728" cy="1323439"/>
          </a:xfrm>
          <a:prstGeom prst="rect">
            <a:avLst/>
          </a:prstGeom>
          <a:noFill/>
        </p:spPr>
        <p:txBody>
          <a:bodyPr wrap="square" rtlCol="0">
            <a:spAutoFit/>
          </a:bodyPr>
          <a:lstStyle/>
          <a:p>
            <a:pPr marL="285750" indent="-285750">
              <a:spcBef>
                <a:spcPts val="550"/>
              </a:spcBef>
              <a:buFont typeface="Wingdings" panose="05000000000000000000" pitchFamily="2" charset="2"/>
              <a:buChar char="ü"/>
            </a:pPr>
            <a:r>
              <a:rPr lang="nb-NO" sz="1400" b="1">
                <a:solidFill>
                  <a:srgbClr val="003399"/>
                </a:solidFill>
              </a:rPr>
              <a:t>Modernet-nettverket og OccWatch-plattformen kan brukes som utgangspunkt og bli ytterligere utviklet og internasjonalisert.</a:t>
            </a:r>
          </a:p>
          <a:p>
            <a:pPr marL="285750" indent="-285750">
              <a:spcBef>
                <a:spcPts val="550"/>
              </a:spcBef>
              <a:buFont typeface="Wingdings" panose="05000000000000000000" pitchFamily="2" charset="2"/>
              <a:buChar char="ü"/>
            </a:pPr>
            <a:r>
              <a:rPr lang="nb-NO" sz="1400" b="1">
                <a:solidFill>
                  <a:srgbClr val="003399"/>
                </a:solidFill>
              </a:rPr>
              <a:t>Utvikling av en europeisk database for rapporterte tilfeller.</a:t>
            </a:r>
          </a:p>
          <a:p>
            <a:pPr marL="285750" indent="-285750">
              <a:spcBef>
                <a:spcPts val="550"/>
              </a:spcBef>
              <a:buFont typeface="Wingdings" panose="05000000000000000000" pitchFamily="2" charset="2"/>
              <a:buChar char="ü"/>
            </a:pPr>
            <a:r>
              <a:rPr lang="nb-NO" sz="1400" b="1">
                <a:solidFill>
                  <a:srgbClr val="003399"/>
                </a:solidFill>
              </a:rPr>
              <a:t>Spesielt viktig for nye arbeidsrelaterte sykdommer med lav forekomst (større sjanser for å identifisere lignende tilfeller på europeisk nivå).</a:t>
            </a:r>
          </a:p>
        </p:txBody>
      </p:sp>
      <p:sp>
        <p:nvSpPr>
          <p:cNvPr id="13" name="TextBox 12"/>
          <p:cNvSpPr txBox="1"/>
          <p:nvPr/>
        </p:nvSpPr>
        <p:spPr>
          <a:xfrm>
            <a:off x="1259632" y="3363838"/>
            <a:ext cx="6552728" cy="1031051"/>
          </a:xfrm>
          <a:prstGeom prst="rect">
            <a:avLst/>
          </a:prstGeom>
          <a:noFill/>
        </p:spPr>
        <p:txBody>
          <a:bodyPr wrap="square" rtlCol="0">
            <a:spAutoFit/>
          </a:bodyPr>
          <a:lstStyle/>
          <a:p>
            <a:pPr marL="285750" indent="-285750">
              <a:spcBef>
                <a:spcPts val="550"/>
              </a:spcBef>
              <a:buFont typeface="Wingdings" panose="05000000000000000000" pitchFamily="2" charset="2"/>
              <a:buChar char="ü"/>
            </a:pPr>
            <a:r>
              <a:rPr lang="nb-NO" sz="1400" b="1">
                <a:solidFill>
                  <a:srgbClr val="003399"/>
                </a:solidFill>
              </a:rPr>
              <a:t>Fremme veiledning for en systematisk bestemmelse av et passende varslingsnivå basert på rapporterte data.</a:t>
            </a:r>
          </a:p>
          <a:p>
            <a:pPr marL="285750" indent="-285750">
              <a:spcBef>
                <a:spcPts val="550"/>
              </a:spcBef>
              <a:buFont typeface="Wingdings" panose="05000000000000000000" pitchFamily="2" charset="2"/>
              <a:buChar char="ü"/>
            </a:pPr>
            <a:r>
              <a:rPr lang="nb-NO" sz="1400" b="1">
                <a:solidFill>
                  <a:srgbClr val="003399"/>
                </a:solidFill>
              </a:rPr>
              <a:t>Varsler på nivå 2 og nivå 3 på europeisk nivå: Fremme tiltak rettet mot arbeidsgivere og arbeidstakere, utvikling av langsiktige planer for policyer.</a:t>
            </a:r>
          </a:p>
        </p:txBody>
      </p:sp>
      <p:sp>
        <p:nvSpPr>
          <p:cNvPr id="7" name="TextBox 6"/>
          <p:cNvSpPr txBox="1"/>
          <p:nvPr/>
        </p:nvSpPr>
        <p:spPr>
          <a:xfrm>
            <a:off x="0" y="4902844"/>
            <a:ext cx="8629431" cy="200055"/>
          </a:xfrm>
          <a:prstGeom prst="rect">
            <a:avLst/>
          </a:prstGeom>
          <a:noFill/>
        </p:spPr>
        <p:txBody>
          <a:bodyPr wrap="square" rtlCol="0">
            <a:spAutoFit/>
          </a:bodyPr>
          <a:lstStyle/>
          <a:p>
            <a:pPr algn="r"/>
            <a:r>
              <a:rPr lang="nb-NO" sz="700" b="1" i="1">
                <a:solidFill>
                  <a:srgbClr val="003399"/>
                </a:solidFill>
              </a:rPr>
              <a:t>Bildekilde: https://static.wixstatic.com/media/f8572a_492f3ee649d149099028ea75836aec4b~mv2.jpeg/v1/fill/w_302,h_302,al_c,lg_1,q_80/f8572a_492f3ee649d149099028ea75836aec4b~mv2.webp</a:t>
            </a:r>
          </a:p>
        </p:txBody>
      </p:sp>
    </p:spTree>
    <p:extLst>
      <p:ext uri="{BB962C8B-B14F-4D97-AF65-F5344CB8AC3E}">
        <p14:creationId xmlns:p14="http://schemas.microsoft.com/office/powerpoint/2010/main" val="8278850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cap="all"/>
              <a:t>KONKLUSJONER</a:t>
            </a:r>
          </a:p>
        </p:txBody>
      </p:sp>
      <p:sp>
        <p:nvSpPr>
          <p:cNvPr id="3" name="Content Placeholder 2"/>
          <p:cNvSpPr>
            <a:spLocks noGrp="1"/>
          </p:cNvSpPr>
          <p:nvPr>
            <p:ph sz="half" idx="1"/>
          </p:nvPr>
        </p:nvSpPr>
        <p:spPr>
          <a:xfrm>
            <a:off x="450000" y="837000"/>
            <a:ext cx="8154448" cy="3645000"/>
          </a:xfrm>
        </p:spPr>
        <p:txBody>
          <a:bodyPr>
            <a:normAutofit/>
          </a:bodyPr>
          <a:lstStyle/>
          <a:p>
            <a:pPr>
              <a:spcBef>
                <a:spcPts val="550"/>
              </a:spcBef>
            </a:pPr>
            <a:r>
              <a:rPr lang="nb-NO" sz="1250" dirty="0" smtClean="0">
                <a:solidFill>
                  <a:srgbClr val="003399"/>
                </a:solidFill>
              </a:rPr>
              <a:t>Finnes Ikke ett </a:t>
            </a:r>
            <a:r>
              <a:rPr lang="nb-NO" sz="1250" dirty="0">
                <a:solidFill>
                  <a:srgbClr val="003399"/>
                </a:solidFill>
              </a:rPr>
              <a:t>ideelt overvåkingssystem for nye/fremvoksende arbeidsrelaterte sykdommer. Flere </a:t>
            </a:r>
            <a:r>
              <a:rPr lang="nb-NO" sz="1250" dirty="0">
                <a:solidFill>
                  <a:srgbClr val="C00000"/>
                </a:solidFill>
              </a:rPr>
              <a:t>forskjellige tilnærminger/systemer</a:t>
            </a:r>
            <a:r>
              <a:rPr lang="nb-NO" sz="1250" dirty="0">
                <a:solidFill>
                  <a:srgbClr val="003399"/>
                </a:solidFill>
              </a:rPr>
              <a:t> er beskrevet i sluttrapporten, og alle har sine fordeler og ulemper. Tilnærmingen eller systemet som skal implementeres avhenger av den nasjonale modellen for HMS-arbeid og systemene som allerede er på plass. </a:t>
            </a:r>
            <a:endParaRPr lang="en-US" sz="1250" dirty="0">
              <a:solidFill>
                <a:srgbClr val="003399"/>
              </a:solidFill>
            </a:endParaRPr>
          </a:p>
          <a:p>
            <a:pPr>
              <a:spcBef>
                <a:spcPts val="550"/>
              </a:spcBef>
            </a:pPr>
            <a:r>
              <a:rPr lang="nb-NO" sz="1250" dirty="0">
                <a:solidFill>
                  <a:srgbClr val="003399"/>
                </a:solidFill>
              </a:rPr>
              <a:t>Noen av systemene beskrevet i sluttrapporten er utformet for å generere </a:t>
            </a:r>
            <a:r>
              <a:rPr lang="nb-NO" sz="1250" dirty="0">
                <a:solidFill>
                  <a:schemeClr val="accent4"/>
                </a:solidFill>
              </a:rPr>
              <a:t>«individuelle overvåkingssignaler», </a:t>
            </a:r>
            <a:r>
              <a:rPr lang="nb-NO" sz="1250" dirty="0">
                <a:solidFill>
                  <a:srgbClr val="003399"/>
                </a:solidFill>
              </a:rPr>
              <a:t>dvs. individuelle tilfeller av potensielt nye arbeidsrelaterte sykdommer eller nye korrelasjoner mellom arbeidsrelaterte sykdommer og eksponering. Ekte overvåkingssystemer er spesielt utformet for å fange opp denne typen signaler (f.eks. SIGNAAL, GAST, HHE og </a:t>
            </a:r>
            <a:r>
              <a:rPr lang="nb-NO" sz="1250" dirty="0" err="1">
                <a:solidFill>
                  <a:srgbClr val="003399"/>
                </a:solidFill>
              </a:rPr>
              <a:t>EpiNano</a:t>
            </a:r>
            <a:r>
              <a:rPr lang="nb-NO" sz="1250" dirty="0">
                <a:solidFill>
                  <a:srgbClr val="003399"/>
                </a:solidFill>
              </a:rPr>
              <a:t>).</a:t>
            </a:r>
            <a:endParaRPr lang="en-US" sz="1250" dirty="0">
              <a:solidFill>
                <a:srgbClr val="003399"/>
              </a:solidFill>
            </a:endParaRPr>
          </a:p>
          <a:p>
            <a:pPr>
              <a:spcBef>
                <a:spcPts val="550"/>
              </a:spcBef>
            </a:pPr>
            <a:r>
              <a:rPr lang="nb-NO" sz="1250" u="sng" dirty="0">
                <a:solidFill>
                  <a:srgbClr val="003399"/>
                </a:solidFill>
              </a:rPr>
              <a:t>Alternative tilnærminger/systemer </a:t>
            </a:r>
            <a:r>
              <a:rPr lang="nb-NO" sz="1250" dirty="0">
                <a:solidFill>
                  <a:srgbClr val="003399"/>
                </a:solidFill>
              </a:rPr>
              <a:t>for å fange opp individuelle </a:t>
            </a:r>
            <a:br>
              <a:rPr lang="nb-NO" sz="1250" dirty="0">
                <a:solidFill>
                  <a:srgbClr val="003399"/>
                </a:solidFill>
              </a:rPr>
            </a:br>
            <a:r>
              <a:rPr lang="nb-NO" sz="1250" dirty="0">
                <a:solidFill>
                  <a:srgbClr val="003399"/>
                </a:solidFill>
              </a:rPr>
              <a:t>overvåkingssignaler er:</a:t>
            </a:r>
          </a:p>
          <a:p>
            <a:pPr marL="0" indent="0">
              <a:spcBef>
                <a:spcPts val="550"/>
              </a:spcBef>
              <a:buNone/>
            </a:pPr>
            <a:endParaRPr lang="en-US" dirty="0">
              <a:solidFill>
                <a:srgbClr val="003399"/>
              </a:solidFill>
            </a:endParaRPr>
          </a:p>
          <a:p>
            <a:pPr>
              <a:spcBef>
                <a:spcPts val="550"/>
              </a:spcBef>
            </a:pPr>
            <a:endParaRPr lang="en-GB" dirty="0">
              <a:solidFill>
                <a:srgbClr val="003399"/>
              </a:solidFill>
            </a:endParaRPr>
          </a:p>
        </p:txBody>
      </p:sp>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300192" y="3147813"/>
            <a:ext cx="2592288" cy="1500991"/>
          </a:xfrm>
          <a:prstGeom prst="rect">
            <a:avLst/>
          </a:prstGeom>
        </p:spPr>
      </p:pic>
      <p:sp>
        <p:nvSpPr>
          <p:cNvPr id="5" name="TextBox 4"/>
          <p:cNvSpPr txBox="1"/>
          <p:nvPr/>
        </p:nvSpPr>
        <p:spPr>
          <a:xfrm>
            <a:off x="455328" y="2971567"/>
            <a:ext cx="5988880" cy="1592744"/>
          </a:xfrm>
          <a:prstGeom prst="rect">
            <a:avLst/>
          </a:prstGeom>
          <a:noFill/>
        </p:spPr>
        <p:txBody>
          <a:bodyPr wrap="square" rtlCol="0">
            <a:spAutoFit/>
          </a:bodyPr>
          <a:lstStyle/>
          <a:p>
            <a:pPr marL="285750" lvl="0" indent="-285750" defTabSz="342900">
              <a:spcBef>
                <a:spcPts val="550"/>
              </a:spcBef>
              <a:buClr>
                <a:srgbClr val="003399"/>
              </a:buClr>
              <a:buFont typeface="Wingdings" panose="05000000000000000000" pitchFamily="2" charset="2"/>
              <a:buChar char="ü"/>
            </a:pPr>
            <a:r>
              <a:rPr lang="nb-NO" sz="1250" b="1" dirty="0">
                <a:solidFill>
                  <a:srgbClr val="003399"/>
                </a:solidFill>
              </a:rPr>
              <a:t>Systemer som er basert på kompensasjon, med en overvåkingsfunksjon (SUVA).</a:t>
            </a:r>
          </a:p>
          <a:p>
            <a:pPr marL="285750" lvl="0" indent="-285750" defTabSz="342900">
              <a:spcBef>
                <a:spcPts val="550"/>
              </a:spcBef>
              <a:buClr>
                <a:srgbClr val="003399"/>
              </a:buClr>
              <a:buFont typeface="Wingdings" panose="05000000000000000000" pitchFamily="2" charset="2"/>
              <a:buChar char="ü"/>
            </a:pPr>
            <a:r>
              <a:rPr lang="nb-NO" sz="1250" b="1" dirty="0">
                <a:solidFill>
                  <a:srgbClr val="003399"/>
                </a:solidFill>
              </a:rPr>
              <a:t>Systemer som ikke er basert på kompensasjon, med en overvåkingsfunksjon (RNV3P).</a:t>
            </a:r>
          </a:p>
          <a:p>
            <a:pPr marL="285750" lvl="0" indent="-285750" defTabSz="342900">
              <a:spcBef>
                <a:spcPts val="550"/>
              </a:spcBef>
              <a:buClr>
                <a:srgbClr val="003399"/>
              </a:buClr>
              <a:buFont typeface="Wingdings" panose="05000000000000000000" pitchFamily="2" charset="2"/>
              <a:buChar char="ü"/>
            </a:pPr>
            <a:r>
              <a:rPr lang="nb-NO" sz="1250" b="1" dirty="0">
                <a:solidFill>
                  <a:srgbClr val="003399"/>
                </a:solidFill>
              </a:rPr>
              <a:t>Folkehelsesystemer med en overvåkingsfunksjon (for eksempel </a:t>
            </a:r>
            <a:r>
              <a:rPr lang="nb-NO" sz="1250" b="1" dirty="0" err="1">
                <a:solidFill>
                  <a:srgbClr val="003399"/>
                </a:solidFill>
              </a:rPr>
              <a:t>Pesticide</a:t>
            </a:r>
            <a:r>
              <a:rPr lang="nb-NO" sz="1250" b="1" dirty="0">
                <a:solidFill>
                  <a:srgbClr val="003399"/>
                </a:solidFill>
              </a:rPr>
              <a:t> </a:t>
            </a:r>
            <a:r>
              <a:rPr lang="nb-NO" sz="1250" b="1" dirty="0" err="1">
                <a:solidFill>
                  <a:srgbClr val="003399"/>
                </a:solidFill>
              </a:rPr>
              <a:t>Illness</a:t>
            </a:r>
            <a:r>
              <a:rPr lang="nb-NO" sz="1250" b="1" dirty="0">
                <a:solidFill>
                  <a:srgbClr val="003399"/>
                </a:solidFill>
              </a:rPr>
              <a:t> </a:t>
            </a:r>
            <a:r>
              <a:rPr lang="nb-NO" sz="1250" b="1" dirty="0" err="1">
                <a:solidFill>
                  <a:srgbClr val="003399"/>
                </a:solidFill>
              </a:rPr>
              <a:t>Surveillance</a:t>
            </a:r>
            <a:r>
              <a:rPr lang="nb-NO" sz="1250" b="1" dirty="0">
                <a:solidFill>
                  <a:srgbClr val="003399"/>
                </a:solidFill>
              </a:rPr>
              <a:t> Program i USA avledet fra SENSOR-</a:t>
            </a:r>
            <a:r>
              <a:rPr lang="nb-NO" sz="1250" b="1" dirty="0" err="1">
                <a:solidFill>
                  <a:srgbClr val="003399"/>
                </a:solidFill>
              </a:rPr>
              <a:t>Pesticides</a:t>
            </a:r>
            <a:r>
              <a:rPr lang="nb-NO" sz="1250" b="1" dirty="0">
                <a:solidFill>
                  <a:srgbClr val="003399"/>
                </a:solidFill>
              </a:rPr>
              <a:t>).</a:t>
            </a:r>
          </a:p>
        </p:txBody>
      </p:sp>
      <p:sp>
        <p:nvSpPr>
          <p:cNvPr id="7" name="TextBox 6"/>
          <p:cNvSpPr txBox="1"/>
          <p:nvPr/>
        </p:nvSpPr>
        <p:spPr>
          <a:xfrm>
            <a:off x="-24983" y="4932272"/>
            <a:ext cx="8629431" cy="200055"/>
          </a:xfrm>
          <a:prstGeom prst="rect">
            <a:avLst/>
          </a:prstGeom>
          <a:noFill/>
        </p:spPr>
        <p:txBody>
          <a:bodyPr wrap="square" rtlCol="0">
            <a:spAutoFit/>
          </a:bodyPr>
          <a:lstStyle/>
          <a:p>
            <a:pPr algn="r"/>
            <a:r>
              <a:rPr lang="nb-NO" sz="700" b="1" i="1">
                <a:solidFill>
                  <a:srgbClr val="003399"/>
                </a:solidFill>
              </a:rPr>
              <a:t>Bildekilde: https://www.kissclipart.com/hiring-process-recruitment-clipart-recruitment-org-h9wy75/</a:t>
            </a:r>
          </a:p>
        </p:txBody>
      </p:sp>
    </p:spTree>
    <p:extLst>
      <p:ext uri="{BB962C8B-B14F-4D97-AF65-F5344CB8AC3E}">
        <p14:creationId xmlns:p14="http://schemas.microsoft.com/office/powerpoint/2010/main" val="163180569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cap="all"/>
              <a:t>KONKLUSJONER</a:t>
            </a:r>
          </a:p>
        </p:txBody>
      </p:sp>
      <p:sp>
        <p:nvSpPr>
          <p:cNvPr id="3" name="Content Placeholder 2"/>
          <p:cNvSpPr>
            <a:spLocks noGrp="1"/>
          </p:cNvSpPr>
          <p:nvPr>
            <p:ph sz="half" idx="1"/>
          </p:nvPr>
        </p:nvSpPr>
        <p:spPr>
          <a:xfrm>
            <a:off x="450000" y="837000"/>
            <a:ext cx="7146336" cy="3645000"/>
          </a:xfrm>
        </p:spPr>
        <p:txBody>
          <a:bodyPr>
            <a:normAutofit lnSpcReduction="10000"/>
          </a:bodyPr>
          <a:lstStyle/>
          <a:p>
            <a:pPr>
              <a:spcBef>
                <a:spcPts val="550"/>
              </a:spcBef>
            </a:pPr>
            <a:r>
              <a:rPr lang="nb-NO" dirty="0">
                <a:solidFill>
                  <a:srgbClr val="003399"/>
                </a:solidFill>
              </a:rPr>
              <a:t>Noen systemer kan gi </a:t>
            </a:r>
            <a:r>
              <a:rPr lang="nb-NO" dirty="0">
                <a:solidFill>
                  <a:schemeClr val="accent4"/>
                </a:solidFill>
              </a:rPr>
              <a:t>«populasjonsbaserte overvåkingssignaler»</a:t>
            </a:r>
            <a:r>
              <a:rPr lang="nb-NO" dirty="0">
                <a:solidFill>
                  <a:srgbClr val="003399"/>
                </a:solidFill>
              </a:rPr>
              <a:t> som identifiserer utsatte grupper av arbeidstakere eller økonomiske sektorer med økt forekomst av arbeidsrelaterte sykdommer. Systemer som er egnet til å identifisere disse signalene er systemer som ikke er relatert til kompensasjon, som bruker data til statistikk og datautvinning (f.eks. THOR og RNV3P). </a:t>
            </a:r>
          </a:p>
          <a:p>
            <a:pPr>
              <a:spcBef>
                <a:spcPts val="550"/>
              </a:spcBef>
            </a:pPr>
            <a:endParaRPr lang="en-US" dirty="0">
              <a:solidFill>
                <a:srgbClr val="003399"/>
              </a:solidFill>
            </a:endParaRPr>
          </a:p>
          <a:p>
            <a:pPr>
              <a:spcBef>
                <a:spcPts val="550"/>
              </a:spcBef>
            </a:pPr>
            <a:r>
              <a:rPr lang="nb-NO" u="sng" dirty="0">
                <a:solidFill>
                  <a:srgbClr val="003399"/>
                </a:solidFill>
              </a:rPr>
              <a:t>Alternative tilnærminger </a:t>
            </a:r>
            <a:r>
              <a:rPr lang="nb-NO" dirty="0">
                <a:solidFill>
                  <a:srgbClr val="003399"/>
                </a:solidFill>
              </a:rPr>
              <a:t>for å identifisere populasjonsbaserte signaler er:</a:t>
            </a:r>
          </a:p>
          <a:p>
            <a:pPr>
              <a:spcBef>
                <a:spcPts val="550"/>
              </a:spcBef>
            </a:pPr>
            <a:endParaRPr lang="en-US" dirty="0">
              <a:solidFill>
                <a:srgbClr val="003399"/>
              </a:solidFill>
            </a:endParaRPr>
          </a:p>
          <a:p>
            <a:pPr>
              <a:spcBef>
                <a:spcPts val="550"/>
              </a:spcBef>
            </a:pPr>
            <a:endParaRPr lang="en-US" dirty="0">
              <a:solidFill>
                <a:srgbClr val="003399"/>
              </a:solidFill>
            </a:endParaRPr>
          </a:p>
          <a:p>
            <a:pPr>
              <a:spcBef>
                <a:spcPts val="550"/>
              </a:spcBef>
            </a:pPr>
            <a:endParaRPr lang="en-US" dirty="0">
              <a:solidFill>
                <a:srgbClr val="003399"/>
              </a:solidFill>
            </a:endParaRPr>
          </a:p>
          <a:p>
            <a:pPr marL="0" indent="0">
              <a:spcBef>
                <a:spcPts val="550"/>
              </a:spcBef>
              <a:buNone/>
            </a:pPr>
            <a:endParaRPr lang="en-US" dirty="0">
              <a:solidFill>
                <a:srgbClr val="003399"/>
              </a:solidFill>
            </a:endParaRPr>
          </a:p>
          <a:p>
            <a:pPr>
              <a:spcBef>
                <a:spcPts val="550"/>
              </a:spcBef>
            </a:pPr>
            <a:r>
              <a:rPr lang="nb-NO" dirty="0">
                <a:solidFill>
                  <a:srgbClr val="003399"/>
                </a:solidFill>
              </a:rPr>
              <a:t>Populasjonsbaserte signaler brukes hovedsakelig som et innspill for HMS-arbeid eller offentlige helsemyndigheter for å </a:t>
            </a:r>
            <a:r>
              <a:rPr lang="nb-NO" dirty="0">
                <a:solidFill>
                  <a:srgbClr val="C00000"/>
                </a:solidFill>
              </a:rPr>
              <a:t>støtte langsiktige policyer og planer for forebygging</a:t>
            </a:r>
            <a:r>
              <a:rPr lang="nb-NO" dirty="0">
                <a:solidFill>
                  <a:srgbClr val="003399"/>
                </a:solidFill>
              </a:rPr>
              <a:t>, ved å identifisere utsatte grupper av arbeidstakere og nye trender i arbeidsrelaterte sykdommer</a:t>
            </a:r>
            <a:r>
              <a:rPr lang="nb-NO" dirty="0"/>
              <a:t>.</a:t>
            </a:r>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596336" y="627534"/>
            <a:ext cx="1459861" cy="1459861"/>
          </a:xfrm>
          <a:prstGeom prst="rect">
            <a:avLst/>
          </a:prstGeom>
        </p:spPr>
      </p:pic>
      <p:sp>
        <p:nvSpPr>
          <p:cNvPr id="5" name="TextBox 4"/>
          <p:cNvSpPr txBox="1"/>
          <p:nvPr/>
        </p:nvSpPr>
        <p:spPr>
          <a:xfrm>
            <a:off x="683568" y="2355726"/>
            <a:ext cx="7488832" cy="1077218"/>
          </a:xfrm>
          <a:prstGeom prst="rect">
            <a:avLst/>
          </a:prstGeom>
          <a:noFill/>
        </p:spPr>
        <p:txBody>
          <a:bodyPr wrap="square" rtlCol="0">
            <a:spAutoFit/>
          </a:bodyPr>
          <a:lstStyle/>
          <a:p>
            <a:pPr marL="285750" lvl="0" indent="-285750" defTabSz="342900">
              <a:spcBef>
                <a:spcPts val="550"/>
              </a:spcBef>
              <a:buClr>
                <a:srgbClr val="003399"/>
              </a:buClr>
              <a:buFont typeface="Wingdings" panose="05000000000000000000" pitchFamily="2" charset="2"/>
              <a:buChar char="ü"/>
            </a:pPr>
            <a:r>
              <a:rPr lang="nb-NO" sz="1350" b="1" dirty="0">
                <a:solidFill>
                  <a:srgbClr val="003399"/>
                </a:solidFill>
              </a:rPr>
              <a:t>Datautvinning i databaser til systemer basert på kompensasjon (SHARP i Washington State). </a:t>
            </a:r>
          </a:p>
          <a:p>
            <a:pPr marL="285750" lvl="0" indent="-285750" defTabSz="342900">
              <a:spcBef>
                <a:spcPts val="550"/>
              </a:spcBef>
              <a:buClr>
                <a:srgbClr val="003399"/>
              </a:buClr>
              <a:buFont typeface="Wingdings" panose="05000000000000000000" pitchFamily="2" charset="2"/>
              <a:buChar char="ü"/>
            </a:pPr>
            <a:r>
              <a:rPr lang="nb-NO" sz="1350" b="1" dirty="0">
                <a:solidFill>
                  <a:srgbClr val="003399"/>
                </a:solidFill>
              </a:rPr>
              <a:t>Undersøkelsesbaserte folkehelsesystemer (LFS).</a:t>
            </a:r>
          </a:p>
          <a:p>
            <a:pPr marL="285750" lvl="0" indent="-285750" defTabSz="342900">
              <a:spcBef>
                <a:spcPts val="550"/>
              </a:spcBef>
              <a:buClr>
                <a:srgbClr val="003399"/>
              </a:buClr>
              <a:buFont typeface="Wingdings" panose="05000000000000000000" pitchFamily="2" charset="2"/>
              <a:buChar char="ü"/>
            </a:pPr>
            <a:r>
              <a:rPr lang="nb-NO" sz="1350" b="1" dirty="0">
                <a:solidFill>
                  <a:srgbClr val="003399"/>
                </a:solidFill>
              </a:rPr>
              <a:t>Overvåking av arbeidsmiljø og helse og epidemiologiske studier (ikke utført her). </a:t>
            </a:r>
          </a:p>
        </p:txBody>
      </p:sp>
      <p:sp>
        <p:nvSpPr>
          <p:cNvPr id="7" name="TextBox 6"/>
          <p:cNvSpPr txBox="1"/>
          <p:nvPr/>
        </p:nvSpPr>
        <p:spPr>
          <a:xfrm>
            <a:off x="0" y="4902844"/>
            <a:ext cx="8629431" cy="200055"/>
          </a:xfrm>
          <a:prstGeom prst="rect">
            <a:avLst/>
          </a:prstGeom>
          <a:noFill/>
        </p:spPr>
        <p:txBody>
          <a:bodyPr wrap="square" rtlCol="0">
            <a:spAutoFit/>
          </a:bodyPr>
          <a:lstStyle/>
          <a:p>
            <a:pPr algn="r"/>
            <a:r>
              <a:rPr lang="nb-NO" sz="700" b="1" i="1">
                <a:solidFill>
                  <a:srgbClr val="003399"/>
                </a:solidFill>
              </a:rPr>
              <a:t>Bildekilde: https://mariarubiom.files.wordpress.com/2014/01/los-diferentes-pc3bablicos-de-una-empresa.png</a:t>
            </a:r>
          </a:p>
        </p:txBody>
      </p:sp>
    </p:spTree>
    <p:extLst>
      <p:ext uri="{BB962C8B-B14F-4D97-AF65-F5344CB8AC3E}">
        <p14:creationId xmlns:p14="http://schemas.microsoft.com/office/powerpoint/2010/main" val="155725306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cap="all"/>
              <a:t>KONKLUSJONER</a:t>
            </a:r>
          </a:p>
        </p:txBody>
      </p:sp>
      <p:sp>
        <p:nvSpPr>
          <p:cNvPr id="3" name="Content Placeholder 2"/>
          <p:cNvSpPr>
            <a:spLocks noGrp="1"/>
          </p:cNvSpPr>
          <p:nvPr>
            <p:ph sz="half" idx="1"/>
          </p:nvPr>
        </p:nvSpPr>
        <p:spPr>
          <a:xfrm>
            <a:off x="323528" y="627533"/>
            <a:ext cx="8622501" cy="4104457"/>
          </a:xfrm>
        </p:spPr>
        <p:txBody>
          <a:bodyPr>
            <a:normAutofit lnSpcReduction="10000"/>
          </a:bodyPr>
          <a:lstStyle/>
          <a:p>
            <a:pPr>
              <a:spcBef>
                <a:spcPts val="550"/>
              </a:spcBef>
            </a:pPr>
            <a:r>
              <a:rPr lang="nb-NO" dirty="0">
                <a:solidFill>
                  <a:srgbClr val="003399"/>
                </a:solidFill>
              </a:rPr>
              <a:t>Noen av de viktigste </a:t>
            </a:r>
            <a:r>
              <a:rPr lang="nb-NO" dirty="0">
                <a:solidFill>
                  <a:srgbClr val="C00000"/>
                </a:solidFill>
              </a:rPr>
              <a:t>vanlige driverne </a:t>
            </a:r>
            <a:r>
              <a:rPr lang="nb-NO" dirty="0">
                <a:solidFill>
                  <a:srgbClr val="003399"/>
                </a:solidFill>
              </a:rPr>
              <a:t>er systemets synlighet, motivasjon fra rapporterende parter, systematisk og detaljert eksponeringsvurdering, standardisering og kvalitetskontroll av innsamlede data, bevissthet og påvisning av nye/fremvoksende arbeidsrelaterte sykdommer, kommunikasjon med myndigheter for å iverksette forebygging, økonomisk støtte og ressurser</a:t>
            </a:r>
            <a:r>
              <a:rPr lang="nb-NO" dirty="0"/>
              <a:t>.</a:t>
            </a:r>
          </a:p>
          <a:p>
            <a:pPr>
              <a:spcBef>
                <a:spcPts val="550"/>
              </a:spcBef>
            </a:pPr>
            <a:endParaRPr lang="en-GB" dirty="0">
              <a:solidFill>
                <a:srgbClr val="003399"/>
              </a:solidFill>
            </a:endParaRPr>
          </a:p>
          <a:p>
            <a:pPr>
              <a:spcBef>
                <a:spcPts val="550"/>
              </a:spcBef>
            </a:pPr>
            <a:r>
              <a:rPr lang="nb-NO" dirty="0">
                <a:solidFill>
                  <a:srgbClr val="C00000"/>
                </a:solidFill>
              </a:rPr>
              <a:t>Den største mangelen</a:t>
            </a:r>
            <a:r>
              <a:rPr lang="nb-NO" dirty="0">
                <a:solidFill>
                  <a:srgbClr val="003399"/>
                </a:solidFill>
              </a:rPr>
              <a:t> når det gjelder overvåking av spesifikke grupper av arbeidsrelaterte sykdommer er overvåking av </a:t>
            </a:r>
            <a:r>
              <a:rPr lang="nb-NO" dirty="0" err="1">
                <a:solidFill>
                  <a:srgbClr val="003399"/>
                </a:solidFill>
              </a:rPr>
              <a:t>multifaktorielle</a:t>
            </a:r>
            <a:r>
              <a:rPr lang="nb-NO" dirty="0">
                <a:solidFill>
                  <a:srgbClr val="003399"/>
                </a:solidFill>
              </a:rPr>
              <a:t> arbeidsrelaterte sykdommer, som for eksempel </a:t>
            </a:r>
            <a:r>
              <a:rPr lang="nb-NO" dirty="0">
                <a:solidFill>
                  <a:srgbClr val="C00000"/>
                </a:solidFill>
              </a:rPr>
              <a:t>psykiske lidelser og muskel- og skjelettlidelser</a:t>
            </a:r>
            <a:r>
              <a:rPr lang="nb-NO" dirty="0">
                <a:solidFill>
                  <a:srgbClr val="003399"/>
                </a:solidFill>
              </a:rPr>
              <a:t>. Mulig løsning: etablering av ytterligere, klart definerte vurderingskriterier.</a:t>
            </a:r>
          </a:p>
          <a:p>
            <a:pPr>
              <a:spcBef>
                <a:spcPts val="550"/>
              </a:spcBef>
            </a:pPr>
            <a:endParaRPr lang="en-GB" dirty="0">
              <a:solidFill>
                <a:srgbClr val="003399"/>
              </a:solidFill>
            </a:endParaRPr>
          </a:p>
          <a:p>
            <a:pPr>
              <a:spcBef>
                <a:spcPts val="550"/>
              </a:spcBef>
            </a:pPr>
            <a:r>
              <a:rPr lang="nb-NO" dirty="0">
                <a:solidFill>
                  <a:srgbClr val="C00000"/>
                </a:solidFill>
              </a:rPr>
              <a:t>Toveiskommunikasjon </a:t>
            </a:r>
            <a:r>
              <a:rPr lang="nb-NO" dirty="0">
                <a:solidFill>
                  <a:srgbClr val="003399"/>
                </a:solidFill>
              </a:rPr>
              <a:t>mellom sentrale interessenter er viktig for langsiktig vedlikehold av overvåkingssystemer og deres forbindelse med forebygging</a:t>
            </a:r>
            <a:r>
              <a:rPr lang="nb-NO" dirty="0"/>
              <a:t>.</a:t>
            </a:r>
          </a:p>
          <a:p>
            <a:pPr>
              <a:spcBef>
                <a:spcPts val="550"/>
              </a:spcBef>
            </a:pPr>
            <a:endParaRPr lang="en-GB" dirty="0">
              <a:solidFill>
                <a:srgbClr val="003399"/>
              </a:solidFill>
            </a:endParaRPr>
          </a:p>
          <a:p>
            <a:pPr>
              <a:spcBef>
                <a:spcPts val="550"/>
              </a:spcBef>
            </a:pPr>
            <a:r>
              <a:rPr lang="nb-NO" dirty="0">
                <a:solidFill>
                  <a:srgbClr val="003399"/>
                </a:solidFill>
              </a:rPr>
              <a:t>Forbedring av kontrollovervåking på </a:t>
            </a:r>
            <a:r>
              <a:rPr lang="nb-NO" dirty="0">
                <a:solidFill>
                  <a:srgbClr val="C00000"/>
                </a:solidFill>
              </a:rPr>
              <a:t>EU-nivå, </a:t>
            </a:r>
            <a:r>
              <a:rPr lang="nb-NO" dirty="0">
                <a:solidFill>
                  <a:srgbClr val="003399"/>
                </a:solidFill>
              </a:rPr>
              <a:t>når det gjelder samarbeid om utveksling av rapporterte data, evaluering av tilfeller og gi varsler mellom systemene og medlemslandene, ville bety en betydelig oppnåelse av                  harmonisering av rapporterte data i medlemslandene, økt bevissthet og anerkjennelse av nye arbeidsrelaterte sykdommer, supplerende eksisterende offisielle tall for overvåking av arbeidsmiljø og helse</a:t>
            </a:r>
            <a:r>
              <a:rPr lang="nb-NO" dirty="0"/>
              <a:t>.</a:t>
            </a:r>
            <a:r>
              <a:rPr lang="nb-NO" dirty="0">
                <a:solidFill>
                  <a:srgbClr val="003399"/>
                </a:solidFill>
              </a:rPr>
              <a:t> </a:t>
            </a:r>
          </a:p>
        </p:txBody>
      </p:sp>
      <p:sp>
        <p:nvSpPr>
          <p:cNvPr id="5" name="Right Arrow 4"/>
          <p:cNvSpPr/>
          <p:nvPr/>
        </p:nvSpPr>
        <p:spPr>
          <a:xfrm>
            <a:off x="2627785" y="3939902"/>
            <a:ext cx="576064" cy="144016"/>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2"/>
              </a:solidFill>
            </a:endParaRPr>
          </a:p>
        </p:txBody>
      </p:sp>
    </p:spTree>
    <p:extLst>
      <p:ext uri="{BB962C8B-B14F-4D97-AF65-F5344CB8AC3E}">
        <p14:creationId xmlns:p14="http://schemas.microsoft.com/office/powerpoint/2010/main" val="1343022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p:cNvSpPr/>
          <p:nvPr/>
        </p:nvSpPr>
        <p:spPr>
          <a:xfrm>
            <a:off x="4572000" y="1551344"/>
            <a:ext cx="3437874" cy="2612656"/>
          </a:xfrm>
          <a:prstGeom prst="roundRect">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4" name="Rounded Rectangle 13"/>
          <p:cNvSpPr/>
          <p:nvPr/>
        </p:nvSpPr>
        <p:spPr>
          <a:xfrm>
            <a:off x="603475" y="1551343"/>
            <a:ext cx="3157927" cy="2612656"/>
          </a:xfrm>
          <a:prstGeom prst="roundRect">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tle 1"/>
          <p:cNvSpPr>
            <a:spLocks noGrp="1"/>
          </p:cNvSpPr>
          <p:nvPr>
            <p:ph type="title"/>
          </p:nvPr>
        </p:nvSpPr>
        <p:spPr/>
        <p:txBody>
          <a:bodyPr/>
          <a:lstStyle/>
          <a:p>
            <a:r>
              <a:rPr lang="nb-NO" dirty="0"/>
              <a:t>METODE FOR LITTERATURGJENNOMGANG</a:t>
            </a:r>
          </a:p>
        </p:txBody>
      </p:sp>
      <p:sp>
        <p:nvSpPr>
          <p:cNvPr id="8" name="Subtitle 2"/>
          <p:cNvSpPr txBox="1">
            <a:spLocks/>
          </p:cNvSpPr>
          <p:nvPr/>
        </p:nvSpPr>
        <p:spPr>
          <a:xfrm>
            <a:off x="776738" y="1525376"/>
            <a:ext cx="2882966" cy="2586570"/>
          </a:xfrm>
          <a:prstGeom prst="rect">
            <a:avLst/>
          </a:prstGeom>
        </p:spPr>
        <p:txBody>
          <a:bodyPr vert="horz" lIns="91440" tIns="45720" rIns="91440" bIns="45720" rtlCol="0" anchor="t" anchorCtr="0">
            <a:norm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indent="0">
              <a:buNone/>
            </a:pPr>
            <a:r>
              <a:rPr lang="nb-NO" sz="1800" dirty="0">
                <a:solidFill>
                  <a:srgbClr val="C00000"/>
                </a:solidFill>
              </a:rPr>
              <a:t>Vitenskapelig litteratur</a:t>
            </a:r>
          </a:p>
          <a:p>
            <a:endParaRPr lang="en-US" sz="1800" dirty="0"/>
          </a:p>
          <a:p>
            <a:pPr marL="0" indent="0">
              <a:buNone/>
            </a:pPr>
            <a:r>
              <a:rPr lang="nb-NO" sz="1800" dirty="0">
                <a:solidFill>
                  <a:schemeClr val="tx1"/>
                </a:solidFill>
              </a:rPr>
              <a:t>Databaser: </a:t>
            </a:r>
          </a:p>
          <a:p>
            <a:pPr marL="342900" indent="-342900">
              <a:buClrTx/>
              <a:buFont typeface="Arial" panose="020B0604020202020204" pitchFamily="34" charset="0"/>
              <a:buChar char="•"/>
            </a:pPr>
            <a:r>
              <a:rPr lang="nb-NO" sz="1800" dirty="0">
                <a:solidFill>
                  <a:schemeClr val="tx1"/>
                </a:solidFill>
              </a:rPr>
              <a:t>MEDLINE (PUBMED)</a:t>
            </a:r>
          </a:p>
          <a:p>
            <a:pPr marL="342900" indent="-342900">
              <a:buClrTx/>
              <a:buFont typeface="Arial" panose="020B0604020202020204" pitchFamily="34" charset="0"/>
              <a:buChar char="•"/>
            </a:pPr>
            <a:r>
              <a:rPr lang="nb-NO" sz="1800" dirty="0">
                <a:solidFill>
                  <a:schemeClr val="tx1"/>
                </a:solidFill>
              </a:rPr>
              <a:t>Embase</a:t>
            </a:r>
          </a:p>
          <a:p>
            <a:pPr marL="342900" indent="-342900">
              <a:buClrTx/>
              <a:buFont typeface="Arial" panose="020B0604020202020204" pitchFamily="34" charset="0"/>
              <a:buChar char="•"/>
            </a:pPr>
            <a:r>
              <a:rPr lang="nb-NO" sz="1800" dirty="0">
                <a:solidFill>
                  <a:schemeClr val="tx1"/>
                </a:solidFill>
              </a:rPr>
              <a:t>Web of Science</a:t>
            </a:r>
          </a:p>
        </p:txBody>
      </p:sp>
      <p:sp>
        <p:nvSpPr>
          <p:cNvPr id="9" name="Subtitle 2"/>
          <p:cNvSpPr txBox="1">
            <a:spLocks/>
          </p:cNvSpPr>
          <p:nvPr/>
        </p:nvSpPr>
        <p:spPr>
          <a:xfrm>
            <a:off x="4849755" y="1564214"/>
            <a:ext cx="2962605" cy="2519704"/>
          </a:xfrm>
          <a:prstGeom prst="rect">
            <a:avLst/>
          </a:prstGeom>
          <a:ln>
            <a:noFill/>
          </a:ln>
        </p:spPr>
        <p:txBody>
          <a:bodyPr vert="horz" lIns="0" tIns="0" rIns="0" bIns="0" rtlCol="0">
            <a:noAutofit/>
          </a:bodyPr>
          <a:lstStyle>
            <a:lvl1pPr marL="0" indent="0" algn="ctr" defTabSz="914400" rtl="0" eaLnBrk="1" latinLnBrk="0" hangingPunct="1">
              <a:spcBef>
                <a:spcPts val="580"/>
              </a:spcBef>
              <a:buSzPct val="110000"/>
              <a:buFont typeface="Arial" pitchFamily="34" charset="0"/>
              <a:buNone/>
              <a:defRPr lang="nl-NL" sz="2400" kern="1200">
                <a:solidFill>
                  <a:schemeClr val="tx1"/>
                </a:solidFill>
                <a:latin typeface="Arial" pitchFamily="34" charset="0"/>
                <a:ea typeface="+mn-ea"/>
                <a:cs typeface="Arial" pitchFamily="34" charset="0"/>
              </a:defRPr>
            </a:lvl1pPr>
            <a:lvl2pPr marL="457200" indent="0" algn="ctr" defTabSz="914400" rtl="0" eaLnBrk="1" latinLnBrk="0" hangingPunct="1">
              <a:spcBef>
                <a:spcPts val="580"/>
              </a:spcBef>
              <a:buSzPct val="75000"/>
              <a:buFont typeface="Courier New" pitchFamily="49" charset="0"/>
              <a:buNone/>
              <a:defRPr lang="nl-NL" sz="2000" kern="1200">
                <a:solidFill>
                  <a:schemeClr val="tx1"/>
                </a:solidFill>
                <a:latin typeface="Arial" pitchFamily="34" charset="0"/>
                <a:ea typeface="+mn-ea"/>
                <a:cs typeface="Arial" pitchFamily="34" charset="0"/>
              </a:defRPr>
            </a:lvl2pPr>
            <a:lvl3pPr marL="914400" indent="0" algn="ctr" defTabSz="914400" rtl="0" eaLnBrk="1" latinLnBrk="0" hangingPunct="1">
              <a:spcBef>
                <a:spcPct val="20000"/>
              </a:spcBef>
              <a:buFont typeface="Arial" pitchFamily="34" charset="0"/>
              <a:buNone/>
              <a:defRPr lang="nl-NL" sz="1800" kern="1200">
                <a:solidFill>
                  <a:schemeClr val="tx1"/>
                </a:solidFill>
                <a:latin typeface="Arial" pitchFamily="34" charset="0"/>
                <a:ea typeface="+mn-ea"/>
                <a:cs typeface="Arial" pitchFamily="34" charset="0"/>
              </a:defRPr>
            </a:lvl3pPr>
            <a:lvl4pPr marL="1371600" indent="0" algn="ctr" defTabSz="914400" rtl="0" eaLnBrk="1" latinLnBrk="0" hangingPunct="1">
              <a:spcBef>
                <a:spcPts val="380"/>
              </a:spcBef>
              <a:buSzPct val="80000"/>
              <a:buFont typeface="Arial" pitchFamily="34" charset="0"/>
              <a:buNone/>
              <a:defRPr lang="nl-NL" sz="1600" kern="1200">
                <a:solidFill>
                  <a:schemeClr val="tx1"/>
                </a:solidFill>
                <a:latin typeface="Arial" pitchFamily="34" charset="0"/>
                <a:ea typeface="+mn-ea"/>
                <a:cs typeface="Arial" pitchFamily="34" charset="0"/>
              </a:defRPr>
            </a:lvl4pPr>
            <a:lvl5pPr marL="1828800" indent="0" algn="ctr" defTabSz="914400" rtl="0" eaLnBrk="1" latinLnBrk="0" hangingPunct="1">
              <a:spcBef>
                <a:spcPts val="380"/>
              </a:spcBef>
              <a:buFont typeface="Arial" pitchFamily="34" charset="0"/>
              <a:buNone/>
              <a:defRPr lang="nl-BE" sz="1600" kern="1200">
                <a:solidFill>
                  <a:schemeClr val="tx1"/>
                </a:solidFill>
                <a:latin typeface="Arial" pitchFamily="34" charset="0"/>
                <a:ea typeface="+mn-ea"/>
                <a:cs typeface="Arial" pitchFamily="34" charset="0"/>
              </a:defRPr>
            </a:lvl5pPr>
            <a:lvl6pPr marL="22860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6pPr>
            <a:lvl7pPr marL="27432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7pPr>
            <a:lvl8pPr marL="32004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8pPr>
            <a:lvl9pPr marL="36576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9pPr>
          </a:lstStyle>
          <a:p>
            <a:pPr algn="l">
              <a:lnSpc>
                <a:spcPct val="90000"/>
              </a:lnSpc>
              <a:spcBef>
                <a:spcPts val="0"/>
              </a:spcBef>
            </a:pPr>
            <a:r>
              <a:rPr lang="nb-NO" sz="1800" b="1" dirty="0">
                <a:solidFill>
                  <a:srgbClr val="C00000"/>
                </a:solidFill>
              </a:rPr>
              <a:t>Grå </a:t>
            </a:r>
            <a:r>
              <a:rPr lang="nb-NO" sz="1800" b="1" dirty="0" smtClean="0">
                <a:solidFill>
                  <a:srgbClr val="C00000"/>
                </a:solidFill>
              </a:rPr>
              <a:t>litteratur</a:t>
            </a:r>
            <a:r>
              <a:rPr lang="nb-NO" sz="1000" b="1" baseline="30000" dirty="0" smtClean="0"/>
              <a:t>(1)</a:t>
            </a:r>
            <a:endParaRPr lang="nb-NO" sz="1000" b="1" baseline="30000" dirty="0"/>
          </a:p>
          <a:p>
            <a:pPr algn="l">
              <a:lnSpc>
                <a:spcPct val="90000"/>
              </a:lnSpc>
              <a:spcBef>
                <a:spcPts val="0"/>
              </a:spcBef>
            </a:pPr>
            <a:endParaRPr lang="en-US" sz="1800" b="1" dirty="0">
              <a:solidFill>
                <a:srgbClr val="FF0000"/>
              </a:solidFill>
            </a:endParaRPr>
          </a:p>
          <a:p>
            <a:pPr algn="l">
              <a:lnSpc>
                <a:spcPct val="90000"/>
              </a:lnSpc>
              <a:spcBef>
                <a:spcPts val="0"/>
              </a:spcBef>
            </a:pPr>
            <a:r>
              <a:rPr lang="nb-NO" sz="1800" b="1" dirty="0"/>
              <a:t>Databaser</a:t>
            </a:r>
            <a:r>
              <a:rPr lang="nb-NO" sz="1800" dirty="0"/>
              <a:t>: </a:t>
            </a:r>
            <a:r>
              <a:rPr lang="nb-NO" sz="1800" dirty="0" err="1"/>
              <a:t>OpenGrey</a:t>
            </a:r>
            <a:r>
              <a:rPr lang="nb-NO" sz="1800" dirty="0"/>
              <a:t>, </a:t>
            </a:r>
          </a:p>
          <a:p>
            <a:pPr algn="l">
              <a:lnSpc>
                <a:spcPct val="90000"/>
              </a:lnSpc>
              <a:spcBef>
                <a:spcPts val="0"/>
              </a:spcBef>
            </a:pPr>
            <a:r>
              <a:rPr lang="nb-NO" sz="1800" dirty="0"/>
              <a:t>                    OSH-</a:t>
            </a:r>
            <a:r>
              <a:rPr lang="nb-NO" sz="1800" dirty="0" err="1"/>
              <a:t>update</a:t>
            </a:r>
            <a:endParaRPr lang="nb-NO" sz="1800" dirty="0"/>
          </a:p>
          <a:p>
            <a:pPr algn="l">
              <a:lnSpc>
                <a:spcPct val="90000"/>
              </a:lnSpc>
              <a:spcBef>
                <a:spcPts val="0"/>
              </a:spcBef>
            </a:pPr>
            <a:endParaRPr lang="nb-NO" sz="1800" dirty="0"/>
          </a:p>
          <a:p>
            <a:pPr algn="l">
              <a:lnSpc>
                <a:spcPct val="80000"/>
              </a:lnSpc>
              <a:spcBef>
                <a:spcPts val="0"/>
              </a:spcBef>
            </a:pPr>
            <a:r>
              <a:rPr lang="nb-NO" sz="1800" b="1" dirty="0"/>
              <a:t>Eksisterende data</a:t>
            </a:r>
            <a:r>
              <a:rPr lang="nb-NO" sz="1800" dirty="0"/>
              <a:t> fra 3 undersøkelser</a:t>
            </a:r>
          </a:p>
          <a:p>
            <a:pPr algn="l">
              <a:lnSpc>
                <a:spcPct val="80000"/>
              </a:lnSpc>
              <a:spcBef>
                <a:spcPts val="0"/>
              </a:spcBef>
            </a:pPr>
            <a:endParaRPr lang="en-US" sz="1800" dirty="0"/>
          </a:p>
          <a:p>
            <a:pPr algn="l">
              <a:lnSpc>
                <a:spcPct val="80000"/>
              </a:lnSpc>
              <a:spcBef>
                <a:spcPts val="0"/>
              </a:spcBef>
            </a:pPr>
            <a:r>
              <a:rPr lang="nb-NO" sz="1800" b="1" dirty="0"/>
              <a:t>Nettsteder</a:t>
            </a:r>
          </a:p>
          <a:p>
            <a:pPr algn="l"/>
            <a:r>
              <a:rPr lang="en-US" sz="800" baseline="30000" dirty="0" smtClean="0"/>
              <a:t>(1) </a:t>
            </a:r>
            <a:r>
              <a:rPr lang="en-US" sz="800" dirty="0" err="1" smtClean="0"/>
              <a:t>Grå</a:t>
            </a:r>
            <a:r>
              <a:rPr lang="en-US" sz="800" dirty="0" smtClean="0"/>
              <a:t> </a:t>
            </a:r>
            <a:r>
              <a:rPr lang="en-US" sz="800" dirty="0" err="1"/>
              <a:t>litteratur</a:t>
            </a:r>
            <a:r>
              <a:rPr lang="en-US" sz="800" dirty="0"/>
              <a:t> </a:t>
            </a:r>
            <a:r>
              <a:rPr lang="en-US" sz="800" dirty="0" err="1"/>
              <a:t>er</a:t>
            </a:r>
            <a:r>
              <a:rPr lang="en-US" sz="800" dirty="0"/>
              <a:t> studier </a:t>
            </a:r>
            <a:r>
              <a:rPr lang="en-US" sz="800" dirty="0" err="1"/>
              <a:t>og</a:t>
            </a:r>
            <a:r>
              <a:rPr lang="en-US" sz="800" dirty="0"/>
              <a:t> </a:t>
            </a:r>
            <a:r>
              <a:rPr lang="en-US" sz="800" dirty="0" err="1"/>
              <a:t>publikasjoner</a:t>
            </a:r>
            <a:r>
              <a:rPr lang="en-US" sz="800" dirty="0"/>
              <a:t> </a:t>
            </a:r>
            <a:r>
              <a:rPr lang="en-US" sz="800" dirty="0" err="1"/>
              <a:t>som</a:t>
            </a:r>
            <a:r>
              <a:rPr lang="en-US" sz="800" dirty="0"/>
              <a:t> </a:t>
            </a:r>
            <a:r>
              <a:rPr lang="en-US" sz="800" dirty="0" err="1"/>
              <a:t>ikke</a:t>
            </a:r>
            <a:r>
              <a:rPr lang="en-US" sz="800" dirty="0"/>
              <a:t> </a:t>
            </a:r>
            <a:r>
              <a:rPr lang="en-US" sz="800" dirty="0" err="1"/>
              <a:t>er</a:t>
            </a:r>
            <a:r>
              <a:rPr lang="en-US" sz="800" dirty="0"/>
              <a:t> </a:t>
            </a:r>
            <a:r>
              <a:rPr lang="en-US" sz="800" dirty="0" err="1"/>
              <a:t>utgitt</a:t>
            </a:r>
            <a:r>
              <a:rPr lang="en-US" sz="800" dirty="0"/>
              <a:t> via </a:t>
            </a:r>
            <a:r>
              <a:rPr lang="en-US" sz="800" dirty="0" err="1"/>
              <a:t>forlag</a:t>
            </a:r>
            <a:r>
              <a:rPr lang="en-US" sz="800" dirty="0"/>
              <a:t> </a:t>
            </a:r>
            <a:r>
              <a:rPr lang="en-US" sz="800" dirty="0" err="1"/>
              <a:t>eller</a:t>
            </a:r>
            <a:r>
              <a:rPr lang="en-US" sz="800" dirty="0"/>
              <a:t> </a:t>
            </a:r>
            <a:r>
              <a:rPr lang="en-US" sz="800" dirty="0" err="1"/>
              <a:t>i</a:t>
            </a:r>
            <a:r>
              <a:rPr lang="en-US" sz="800" dirty="0"/>
              <a:t> et </a:t>
            </a:r>
            <a:r>
              <a:rPr lang="en-US" sz="800" dirty="0" err="1"/>
              <a:t>tidsskrift</a:t>
            </a:r>
            <a:r>
              <a:rPr lang="en-US" sz="800" dirty="0"/>
              <a:t>."</a:t>
            </a:r>
            <a:endParaRPr lang="en-US" sz="800" dirty="0"/>
          </a:p>
          <a:p>
            <a:pPr marL="457200" indent="-457200" algn="l">
              <a:buAutoNum type="arabicParenR"/>
            </a:pPr>
            <a:endParaRPr lang="en-US" b="1" dirty="0">
              <a:solidFill>
                <a:schemeClr val="accent6"/>
              </a:solidFill>
            </a:endParaRPr>
          </a:p>
        </p:txBody>
      </p:sp>
      <p:sp>
        <p:nvSpPr>
          <p:cNvPr id="11" name="Right Arrow 10"/>
          <p:cNvSpPr/>
          <p:nvPr/>
        </p:nvSpPr>
        <p:spPr>
          <a:xfrm rot="8565986">
            <a:off x="2596597" y="928350"/>
            <a:ext cx="1128695" cy="327803"/>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2" name="Subtitle 2"/>
          <p:cNvSpPr txBox="1">
            <a:spLocks/>
          </p:cNvSpPr>
          <p:nvPr/>
        </p:nvSpPr>
        <p:spPr>
          <a:xfrm>
            <a:off x="1403648" y="4343229"/>
            <a:ext cx="9353837" cy="604785"/>
          </a:xfrm>
          <a:prstGeom prst="rect">
            <a:avLst/>
          </a:prstGeom>
        </p:spPr>
        <p:txBody>
          <a:bodyPr vert="horz" lIns="0" tIns="0" rIns="0" bIns="0" rtlCol="0">
            <a:noAutofit/>
          </a:bodyPr>
          <a:lstStyle>
            <a:lvl1pPr marL="0" indent="0" algn="ctr" defTabSz="914400" rtl="0" eaLnBrk="1" latinLnBrk="0" hangingPunct="1">
              <a:spcBef>
                <a:spcPts val="580"/>
              </a:spcBef>
              <a:buSzPct val="110000"/>
              <a:buFont typeface="Arial" pitchFamily="34" charset="0"/>
              <a:buNone/>
              <a:defRPr lang="nl-NL" sz="2400" kern="1200">
                <a:solidFill>
                  <a:schemeClr val="tx1"/>
                </a:solidFill>
                <a:latin typeface="Arial" pitchFamily="34" charset="0"/>
                <a:ea typeface="+mn-ea"/>
                <a:cs typeface="Arial" pitchFamily="34" charset="0"/>
              </a:defRPr>
            </a:lvl1pPr>
            <a:lvl2pPr marL="457200" indent="0" algn="ctr" defTabSz="914400" rtl="0" eaLnBrk="1" latinLnBrk="0" hangingPunct="1">
              <a:spcBef>
                <a:spcPts val="580"/>
              </a:spcBef>
              <a:buSzPct val="75000"/>
              <a:buFont typeface="Courier New" pitchFamily="49" charset="0"/>
              <a:buNone/>
              <a:defRPr lang="nl-NL" sz="2000" kern="1200">
                <a:solidFill>
                  <a:schemeClr val="tx1"/>
                </a:solidFill>
                <a:latin typeface="Arial" pitchFamily="34" charset="0"/>
                <a:ea typeface="+mn-ea"/>
                <a:cs typeface="Arial" pitchFamily="34" charset="0"/>
              </a:defRPr>
            </a:lvl2pPr>
            <a:lvl3pPr marL="914400" indent="0" algn="ctr" defTabSz="914400" rtl="0" eaLnBrk="1" latinLnBrk="0" hangingPunct="1">
              <a:spcBef>
                <a:spcPct val="20000"/>
              </a:spcBef>
              <a:buFont typeface="Arial" pitchFamily="34" charset="0"/>
              <a:buNone/>
              <a:defRPr lang="nl-NL" sz="1800" kern="1200">
                <a:solidFill>
                  <a:schemeClr val="tx1"/>
                </a:solidFill>
                <a:latin typeface="Arial" pitchFamily="34" charset="0"/>
                <a:ea typeface="+mn-ea"/>
                <a:cs typeface="Arial" pitchFamily="34" charset="0"/>
              </a:defRPr>
            </a:lvl3pPr>
            <a:lvl4pPr marL="1371600" indent="0" algn="ctr" defTabSz="914400" rtl="0" eaLnBrk="1" latinLnBrk="0" hangingPunct="1">
              <a:spcBef>
                <a:spcPts val="380"/>
              </a:spcBef>
              <a:buSzPct val="80000"/>
              <a:buFont typeface="Arial" pitchFamily="34" charset="0"/>
              <a:buNone/>
              <a:defRPr lang="nl-NL" sz="1600" kern="1200">
                <a:solidFill>
                  <a:schemeClr val="tx1"/>
                </a:solidFill>
                <a:latin typeface="Arial" pitchFamily="34" charset="0"/>
                <a:ea typeface="+mn-ea"/>
                <a:cs typeface="Arial" pitchFamily="34" charset="0"/>
              </a:defRPr>
            </a:lvl4pPr>
            <a:lvl5pPr marL="1828800" indent="0" algn="ctr" defTabSz="914400" rtl="0" eaLnBrk="1" latinLnBrk="0" hangingPunct="1">
              <a:spcBef>
                <a:spcPts val="380"/>
              </a:spcBef>
              <a:buFont typeface="Arial" pitchFamily="34" charset="0"/>
              <a:buNone/>
              <a:defRPr lang="nl-BE" sz="1600" kern="1200">
                <a:solidFill>
                  <a:schemeClr val="tx1"/>
                </a:solidFill>
                <a:latin typeface="Arial" pitchFamily="34" charset="0"/>
                <a:ea typeface="+mn-ea"/>
                <a:cs typeface="Arial" pitchFamily="34" charset="0"/>
              </a:defRPr>
            </a:lvl5pPr>
            <a:lvl6pPr marL="22860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6pPr>
            <a:lvl7pPr marL="27432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7pPr>
            <a:lvl8pPr marL="32004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8pPr>
            <a:lvl9pPr marL="36576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9pPr>
          </a:lstStyle>
          <a:p>
            <a:pPr algn="l"/>
            <a:r>
              <a:rPr lang="nb-NO" sz="1800" dirty="0">
                <a:solidFill>
                  <a:schemeClr val="tx2"/>
                </a:solidFill>
              </a:rPr>
              <a:t>Kontakt forfattere for å innhente den manglende informasjonen </a:t>
            </a:r>
          </a:p>
        </p:txBody>
      </p:sp>
      <p:sp>
        <p:nvSpPr>
          <p:cNvPr id="13" name="Right Arrow 12"/>
          <p:cNvSpPr/>
          <p:nvPr/>
        </p:nvSpPr>
        <p:spPr>
          <a:xfrm>
            <a:off x="603475" y="4374281"/>
            <a:ext cx="698740" cy="258793"/>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6" name="Right Arrow 15"/>
          <p:cNvSpPr/>
          <p:nvPr/>
        </p:nvSpPr>
        <p:spPr>
          <a:xfrm rot="2236930">
            <a:off x="4411949" y="933913"/>
            <a:ext cx="1128695" cy="327803"/>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4171022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xEl>
                                              <p:pRg st="5" end="5"/>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4" grpId="0" animBg="1"/>
      <p:bldP spid="8" grpId="0" build="p"/>
      <p:bldP spid="9" grpId="0"/>
      <p:bldP spid="11" grpId="0" animBg="1"/>
      <p:bldP spid="12" grpId="0"/>
      <p:bldP spid="13" grpId="0" animBg="1"/>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METODE FOR LITTERATURGJENNOMGANG</a:t>
            </a:r>
          </a:p>
        </p:txBody>
      </p:sp>
      <p:sp>
        <p:nvSpPr>
          <p:cNvPr id="3" name="Content Placeholder 2"/>
          <p:cNvSpPr>
            <a:spLocks noGrp="1"/>
          </p:cNvSpPr>
          <p:nvPr>
            <p:ph sz="half" idx="1"/>
          </p:nvPr>
        </p:nvSpPr>
        <p:spPr/>
        <p:txBody>
          <a:bodyPr>
            <a:normAutofit lnSpcReduction="10000"/>
          </a:bodyPr>
          <a:lstStyle/>
          <a:p>
            <a:r>
              <a:rPr lang="nb-NO" sz="1800">
                <a:solidFill>
                  <a:srgbClr val="C00000"/>
                </a:solidFill>
              </a:rPr>
              <a:t>Datautvinning: </a:t>
            </a:r>
          </a:p>
          <a:p>
            <a:pPr marL="342900" indent="-342900">
              <a:buFont typeface="Arial" panose="020B0604020202020204" pitchFamily="34" charset="0"/>
              <a:buChar char="•"/>
            </a:pPr>
            <a:r>
              <a:rPr lang="nb-NO" sz="1800"/>
              <a:t>Generell informasjon: land, organisasjon/institusjon som vedlikeholder systemet, nettsted</a:t>
            </a:r>
          </a:p>
          <a:p>
            <a:pPr marL="342900" indent="-342900">
              <a:buFont typeface="Arial" panose="020B0604020202020204" pitchFamily="34" charset="0"/>
              <a:buChar char="•"/>
            </a:pPr>
            <a:endParaRPr lang="en-US" sz="1800" dirty="0"/>
          </a:p>
          <a:p>
            <a:pPr marL="342900" indent="-342900">
              <a:buFont typeface="Arial" panose="020B0604020202020204" pitchFamily="34" charset="0"/>
              <a:buChar char="•"/>
            </a:pPr>
            <a:r>
              <a:rPr lang="nb-NO" sz="1800"/>
              <a:t>Formål med datainnsamling, dekning</a:t>
            </a:r>
          </a:p>
          <a:p>
            <a:pPr marL="342900" indent="-342900">
              <a:buFont typeface="Arial" panose="020B0604020202020204" pitchFamily="34" charset="0"/>
              <a:buChar char="•"/>
            </a:pPr>
            <a:endParaRPr lang="en-US" sz="1800" dirty="0"/>
          </a:p>
          <a:p>
            <a:pPr marL="342900" indent="-342900">
              <a:buFont typeface="Arial" panose="020B0604020202020204" pitchFamily="34" charset="0"/>
              <a:buChar char="•"/>
            </a:pPr>
            <a:r>
              <a:rPr lang="nb-NO" sz="1800"/>
              <a:t>Rapporteringsmekanismer</a:t>
            </a:r>
          </a:p>
          <a:p>
            <a:pPr marL="342900" indent="-342900">
              <a:buFont typeface="Arial" panose="020B0604020202020204" pitchFamily="34" charset="0"/>
              <a:buChar char="•"/>
            </a:pPr>
            <a:endParaRPr lang="en-US" sz="1800" dirty="0"/>
          </a:p>
          <a:p>
            <a:pPr marL="342900" indent="-342900">
              <a:buFont typeface="Arial" panose="020B0604020202020204" pitchFamily="34" charset="0"/>
              <a:buChar char="•"/>
            </a:pPr>
            <a:r>
              <a:rPr lang="nb-NO" sz="1800"/>
              <a:t>Evaluering av arbeidsrelatert forhold, oppfølging</a:t>
            </a:r>
          </a:p>
          <a:p>
            <a:pPr marL="342900" indent="-342900">
              <a:buFont typeface="Arial" panose="020B0604020202020204" pitchFamily="34" charset="0"/>
              <a:buChar char="•"/>
            </a:pPr>
            <a:endParaRPr lang="en-US" sz="1800" dirty="0"/>
          </a:p>
          <a:p>
            <a:pPr marL="342900" indent="-342900">
              <a:buFont typeface="Arial" panose="020B0604020202020204" pitchFamily="34" charset="0"/>
              <a:buChar char="•"/>
            </a:pPr>
            <a:r>
              <a:rPr lang="nb-NO" sz="1800"/>
              <a:t>Formidling, sammenheng med forebygging </a:t>
            </a:r>
          </a:p>
          <a:p>
            <a:endParaRPr lang="nl-BE" sz="1800" dirty="0"/>
          </a:p>
        </p:txBody>
      </p:sp>
    </p:spTree>
    <p:extLst>
      <p:ext uri="{BB962C8B-B14F-4D97-AF65-F5344CB8AC3E}">
        <p14:creationId xmlns:p14="http://schemas.microsoft.com/office/powerpoint/2010/main" val="38883824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1187625" y="1237899"/>
            <a:ext cx="6408712" cy="1045819"/>
          </a:xfrm>
          <a:prstGeom prst="roundRect">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tle 1"/>
          <p:cNvSpPr>
            <a:spLocks noGrp="1"/>
          </p:cNvSpPr>
          <p:nvPr>
            <p:ph type="title"/>
          </p:nvPr>
        </p:nvSpPr>
        <p:spPr/>
        <p:txBody>
          <a:bodyPr/>
          <a:lstStyle/>
          <a:p>
            <a:r>
              <a:rPr lang="nb-NO"/>
              <a:t>METODE FOR DYBDESTUDIEN</a:t>
            </a:r>
          </a:p>
        </p:txBody>
      </p:sp>
      <p:sp>
        <p:nvSpPr>
          <p:cNvPr id="3" name="Content Placeholder 2"/>
          <p:cNvSpPr>
            <a:spLocks noGrp="1"/>
          </p:cNvSpPr>
          <p:nvPr>
            <p:ph sz="half" idx="1"/>
          </p:nvPr>
        </p:nvSpPr>
        <p:spPr/>
        <p:txBody>
          <a:bodyPr>
            <a:normAutofit/>
          </a:bodyPr>
          <a:lstStyle/>
          <a:p>
            <a:r>
              <a:rPr lang="nb-NO" sz="1800" dirty="0"/>
              <a:t>6 systemer beskrevet gjennom </a:t>
            </a:r>
            <a:r>
              <a:rPr lang="nb-NO" sz="1800" dirty="0">
                <a:solidFill>
                  <a:srgbClr val="C00000"/>
                </a:solidFill>
              </a:rPr>
              <a:t>dyptgående skrivebordsanalyse</a:t>
            </a:r>
            <a:r>
              <a:rPr lang="nb-NO" sz="1800" dirty="0"/>
              <a:t>: </a:t>
            </a:r>
          </a:p>
          <a:p>
            <a:endParaRPr lang="en-US" sz="1800" dirty="0"/>
          </a:p>
          <a:p>
            <a:endParaRPr lang="en-US" sz="1800" dirty="0"/>
          </a:p>
          <a:p>
            <a:endParaRPr lang="en-US" sz="1800" dirty="0"/>
          </a:p>
          <a:p>
            <a:endParaRPr lang="en-US" sz="1800" dirty="0"/>
          </a:p>
          <a:p>
            <a:r>
              <a:rPr lang="nb-NO" sz="1800" dirty="0"/>
              <a:t>6 systemer beskrevet gjennom </a:t>
            </a:r>
            <a:r>
              <a:rPr lang="nb-NO" sz="1800" dirty="0">
                <a:solidFill>
                  <a:srgbClr val="C00000"/>
                </a:solidFill>
              </a:rPr>
              <a:t>intervjuer med interessenter</a:t>
            </a:r>
            <a:r>
              <a:rPr lang="nb-NO" sz="1800" dirty="0"/>
              <a:t>: </a:t>
            </a:r>
          </a:p>
          <a:p>
            <a:endParaRPr lang="nl-BE" sz="1800" dirty="0"/>
          </a:p>
        </p:txBody>
      </p:sp>
      <p:sp>
        <p:nvSpPr>
          <p:cNvPr id="5" name="Rounded Rectangle 4"/>
          <p:cNvSpPr/>
          <p:nvPr/>
        </p:nvSpPr>
        <p:spPr>
          <a:xfrm>
            <a:off x="1187625" y="3003798"/>
            <a:ext cx="6408713" cy="1478202"/>
          </a:xfrm>
          <a:prstGeom prst="roundRect">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 name="TextBox 3"/>
          <p:cNvSpPr txBox="1"/>
          <p:nvPr/>
        </p:nvSpPr>
        <p:spPr>
          <a:xfrm>
            <a:off x="1187624" y="3150716"/>
            <a:ext cx="6408712" cy="1323439"/>
          </a:xfrm>
          <a:prstGeom prst="rect">
            <a:avLst/>
          </a:prstGeom>
          <a:noFill/>
        </p:spPr>
        <p:txBody>
          <a:bodyPr wrap="square" rtlCol="0">
            <a:spAutoFit/>
          </a:bodyPr>
          <a:lstStyle/>
          <a:p>
            <a:pPr marL="342900" indent="-342900">
              <a:buFont typeface="+mj-lt"/>
              <a:buAutoNum type="arabicPeriod"/>
            </a:pPr>
            <a:r>
              <a:rPr lang="nb-NO" sz="1600" dirty="0"/>
              <a:t>Eier av varslings- og overvåkingssystemet. </a:t>
            </a:r>
          </a:p>
          <a:p>
            <a:pPr marL="342900" indent="-342900">
              <a:buFont typeface="+mj-lt"/>
              <a:buAutoNum type="arabicPeriod"/>
            </a:pPr>
            <a:r>
              <a:rPr lang="nb-NO" sz="1600" dirty="0"/>
              <a:t>Aktør på arbeidsplassen som rapporterer til systemet. </a:t>
            </a:r>
          </a:p>
          <a:p>
            <a:pPr marL="342900" indent="-342900">
              <a:buFont typeface="+mj-lt"/>
              <a:buAutoNum type="arabicPeriod"/>
            </a:pPr>
            <a:r>
              <a:rPr lang="nb-NO" sz="1600" dirty="0"/>
              <a:t>Forsker eller annen interessent som bruker systemet for overvåking, identifikasjon av yrkessykdommer eller forebygging på arbeidsplassen.</a:t>
            </a:r>
          </a:p>
        </p:txBody>
      </p:sp>
      <p:sp>
        <p:nvSpPr>
          <p:cNvPr id="6" name="TextBox 5"/>
          <p:cNvSpPr txBox="1"/>
          <p:nvPr/>
        </p:nvSpPr>
        <p:spPr>
          <a:xfrm>
            <a:off x="1313130" y="1304358"/>
            <a:ext cx="6696744" cy="830997"/>
          </a:xfrm>
          <a:prstGeom prst="rect">
            <a:avLst/>
          </a:prstGeom>
          <a:noFill/>
        </p:spPr>
        <p:txBody>
          <a:bodyPr wrap="square" rtlCol="0">
            <a:spAutoFit/>
          </a:bodyPr>
          <a:lstStyle/>
          <a:p>
            <a:r>
              <a:rPr lang="nb-NO" sz="1600" dirty="0"/>
              <a:t>Informasjon som beskrev systemenes utvikling, sammendrag og resultater ble samlet fra nettsteder, grå litteratur og vitenskapelige publikasjoner.</a:t>
            </a:r>
          </a:p>
        </p:txBody>
      </p:sp>
    </p:spTree>
    <p:extLst>
      <p:ext uri="{BB962C8B-B14F-4D97-AF65-F5344CB8AC3E}">
        <p14:creationId xmlns:p14="http://schemas.microsoft.com/office/powerpoint/2010/main" val="1564522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135000"/>
            <a:ext cx="8226455" cy="367200"/>
          </a:xfrm>
        </p:spPr>
        <p:txBody>
          <a:bodyPr/>
          <a:lstStyle/>
          <a:p>
            <a:r>
              <a:rPr lang="nb-NO" sz="1500" cap="all" dirty="0"/>
              <a:t>Arbeidsseminar bestående av eksperter for å diskutere resultatene av litteraturgjennomgangen og en dyptgående beskrivelse av systemene </a:t>
            </a:r>
          </a:p>
        </p:txBody>
      </p:sp>
      <p:sp>
        <p:nvSpPr>
          <p:cNvPr id="3" name="Content Placeholder 2"/>
          <p:cNvSpPr>
            <a:spLocks noGrp="1"/>
          </p:cNvSpPr>
          <p:nvPr>
            <p:ph sz="half" idx="1"/>
          </p:nvPr>
        </p:nvSpPr>
        <p:spPr>
          <a:xfrm>
            <a:off x="450000" y="870966"/>
            <a:ext cx="8226456" cy="3645000"/>
          </a:xfrm>
        </p:spPr>
        <p:txBody>
          <a:bodyPr>
            <a:normAutofit/>
          </a:bodyPr>
          <a:lstStyle/>
          <a:p>
            <a:r>
              <a:rPr lang="nb-NO" sz="1800" dirty="0"/>
              <a:t>Ble avholdt i Brussel 18. mai 2017. </a:t>
            </a:r>
          </a:p>
          <a:p>
            <a:r>
              <a:rPr lang="nb-NO" sz="1800" dirty="0"/>
              <a:t>Arbeidsseminaret samlet systemeiere og -brukere, forskere og aktører innen anerkjennelse av sykdommer. </a:t>
            </a:r>
          </a:p>
          <a:p>
            <a:r>
              <a:rPr lang="nb-NO" sz="1800" dirty="0">
                <a:solidFill>
                  <a:srgbClr val="C00000"/>
                </a:solidFill>
              </a:rPr>
              <a:t>Formål:</a:t>
            </a:r>
            <a:r>
              <a:rPr lang="nb-NO" sz="1800" dirty="0"/>
              <a:t> Å få mer innsikt i driverne og hindringene for implementering av varslings- og overvåkingssystemer med sikte på forbedret identifisering av arbeidsrelaterte sykdommer og rettidig evidensbasert forebygging.</a:t>
            </a:r>
          </a:p>
          <a:p>
            <a:r>
              <a:rPr lang="nb-NO" sz="1800" dirty="0" smtClean="0"/>
              <a:t>Presentasjon </a:t>
            </a:r>
            <a:r>
              <a:rPr lang="nb-NO" sz="1800" dirty="0"/>
              <a:t>av funnene fra litteratur-</a:t>
            </a:r>
            <a:br>
              <a:rPr lang="nb-NO" sz="1800" dirty="0"/>
            </a:br>
            <a:r>
              <a:rPr lang="nb-NO" sz="1800" dirty="0"/>
              <a:t>gjennomgangen og den dyptgående beskrivelse av </a:t>
            </a:r>
            <a:br>
              <a:rPr lang="nb-NO" sz="1800" dirty="0"/>
            </a:br>
            <a:r>
              <a:rPr lang="nb-NO" sz="1800" dirty="0"/>
              <a:t>systemene. </a:t>
            </a:r>
          </a:p>
          <a:p>
            <a:r>
              <a:rPr lang="nb-NO" sz="1800" dirty="0" smtClean="0"/>
              <a:t>Diskusjoner </a:t>
            </a:r>
            <a:r>
              <a:rPr lang="nb-NO" sz="1800" dirty="0"/>
              <a:t>i små grupper. </a:t>
            </a:r>
          </a:p>
        </p:txBody>
      </p:sp>
      <p:grpSp>
        <p:nvGrpSpPr>
          <p:cNvPr id="10" name="Group 9"/>
          <p:cNvGrpSpPr/>
          <p:nvPr/>
        </p:nvGrpSpPr>
        <p:grpSpPr>
          <a:xfrm>
            <a:off x="7380312" y="3147814"/>
            <a:ext cx="1512168" cy="1728192"/>
            <a:chOff x="2915816" y="3115391"/>
            <a:chExt cx="1800200" cy="1965053"/>
          </a:xfrm>
        </p:grpSpPr>
        <p:sp>
          <p:nvSpPr>
            <p:cNvPr id="11" name="TextBox 10"/>
            <p:cNvSpPr txBox="1"/>
            <p:nvPr/>
          </p:nvSpPr>
          <p:spPr>
            <a:xfrm>
              <a:off x="3172274" y="4895778"/>
              <a:ext cx="1287284" cy="184666"/>
            </a:xfrm>
            <a:prstGeom prst="rect">
              <a:avLst/>
            </a:prstGeom>
            <a:noFill/>
          </p:spPr>
          <p:txBody>
            <a:bodyPr wrap="square" rtlCol="0">
              <a:spAutoFit/>
            </a:bodyPr>
            <a:lstStyle/>
            <a:p>
              <a:pPr algn="ctr"/>
              <a:r>
                <a:rPr lang="nb-NO" sz="600" b="1" i="1">
                  <a:solidFill>
                    <a:srgbClr val="003399"/>
                  </a:solidFill>
                </a:rPr>
                <a:t>Bilde: Freepik.com</a:t>
              </a: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15816" y="3115391"/>
              <a:ext cx="1800200" cy="1872720"/>
            </a:xfrm>
            <a:prstGeom prst="rect">
              <a:avLst/>
            </a:prstGeom>
          </p:spPr>
        </p:pic>
      </p:grpSp>
    </p:spTree>
    <p:extLst>
      <p:ext uri="{BB962C8B-B14F-4D97-AF65-F5344CB8AC3E}">
        <p14:creationId xmlns:p14="http://schemas.microsoft.com/office/powerpoint/2010/main" val="1310847803"/>
      </p:ext>
    </p:extLst>
  </p:cSld>
  <p:clrMapOvr>
    <a:masterClrMapping/>
  </p:clrMapOvr>
</p:sld>
</file>

<file path=ppt/theme/theme1.xml><?xml version="1.0" encoding="utf-8"?>
<a:theme xmlns:a="http://schemas.openxmlformats.org/drawingml/2006/main" name="EUOSHA Research - Wide">
  <a:themeElements>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extraClrScheme>
  </a:extraClrSchemeLst>
  <a:extLst>
    <a:ext uri="{05A4C25C-085E-4340-85A3-A5531E510DB2}">
      <thm15:themeFamily xmlns:thm15="http://schemas.microsoft.com/office/thememl/2012/main" name="EUOSHA Research.potx" id="{73B1740A-28E4-4F3D-BA81-D128A5502583}" vid="{3DFC12B9-02CB-40CB-8EEE-DBA5C4E31C8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D4D7FFAEE76D334C8A089449D348D1CB" ma:contentTypeVersion="4" ma:contentTypeDescription="Opprett et nytt dokument." ma:contentTypeScope="" ma:versionID="72d9e59a05d61b8c2ac9d79d13529b17">
  <xsd:schema xmlns:xsd="http://www.w3.org/2001/XMLSchema" xmlns:xs="http://www.w3.org/2001/XMLSchema" xmlns:p="http://schemas.microsoft.com/office/2006/metadata/properties" xmlns:ns2="7ae78488-cb09-4274-b63c-115e85a00f07" targetNamespace="http://schemas.microsoft.com/office/2006/metadata/properties" ma:root="true" ma:fieldsID="b4dc444af063347627b3222d9abcf62e" ns2:_="">
    <xsd:import namespace="7ae78488-cb09-4274-b63c-115e85a00f0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e78488-cb09-4274-b63c-115e85a00f0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14EC6D2-231F-406E-B662-0885E387E46C}">
  <ds:schemaRef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purl.org/dc/terms/"/>
    <ds:schemaRef ds:uri="7ae78488-cb09-4274-b63c-115e85a00f07"/>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B5AB8E3C-5334-4FCB-ADEF-BBC2855115D1}">
  <ds:schemaRefs>
    <ds:schemaRef ds:uri="http://schemas.microsoft.com/sharepoint/v3/contenttype/forms"/>
  </ds:schemaRefs>
</ds:datastoreItem>
</file>

<file path=customXml/itemProps3.xml><?xml version="1.0" encoding="utf-8"?>
<ds:datastoreItem xmlns:ds="http://schemas.openxmlformats.org/officeDocument/2006/customXml" ds:itemID="{D9B9AFC7-89F1-4151-8903-8CC3B80C05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ae78488-cb09-4274-b63c-115e85a00f0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EUOSHA Research</Template>
  <TotalTime>6546</TotalTime>
  <Words>6712</Words>
  <Application>Microsoft Office PowerPoint</Application>
  <PresentationFormat>On-screen Show (16:9)</PresentationFormat>
  <Paragraphs>854</Paragraphs>
  <Slides>57</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57</vt:i4>
      </vt:variant>
    </vt:vector>
  </HeadingPairs>
  <TitlesOfParts>
    <vt:vector size="68" baseType="lpstr">
      <vt:lpstr>ＭＳ Ｐゴシック</vt:lpstr>
      <vt:lpstr>SimSun</vt:lpstr>
      <vt:lpstr>Arial</vt:lpstr>
      <vt:lpstr>Arial Narrow</vt:lpstr>
      <vt:lpstr>Calibri</vt:lpstr>
      <vt:lpstr>Calibri Light</vt:lpstr>
      <vt:lpstr>Courier New</vt:lpstr>
      <vt:lpstr>Times New Roman</vt:lpstr>
      <vt:lpstr>Trebuchet MS</vt:lpstr>
      <vt:lpstr>Wingdings</vt:lpstr>
      <vt:lpstr>EUOSHA Research - Wide</vt:lpstr>
      <vt:lpstr>Varslings- og overvåkingssystemer for identifisering av arbeidsrelaterte sykdommer i EU Presentasjon for et ekspertpublikum</vt:lpstr>
      <vt:lpstr>INNLEDNING</vt:lpstr>
      <vt:lpstr>HVA ER VARSEL- OG OVERVÅKINGSSYSTEMER?</vt:lpstr>
      <vt:lpstr>PROSJEKTETS MÅL</vt:lpstr>
      <vt:lpstr>OVERSIKT OVER PROSJEKTET</vt:lpstr>
      <vt:lpstr>METODE FOR LITTERATURGJENNOMGANG</vt:lpstr>
      <vt:lpstr>METODE FOR LITTERATURGJENNOMGANG</vt:lpstr>
      <vt:lpstr>METODE FOR DYBDESTUDIEN</vt:lpstr>
      <vt:lpstr>Arbeidsseminar bestående av eksperter for å diskutere resultatene av litteraturgjennomgangen og en dyptgående beskrivelse av systemene </vt:lpstr>
      <vt:lpstr>RESULTATER FRA LITTERATURGJENNOMGANGEN</vt:lpstr>
      <vt:lpstr>RESULTATER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DRIVERE OG HINDRINGER I SYSTEMET</vt:lpstr>
      <vt:lpstr>DRIVERE OG HINDRINGER I SYSTEMET</vt:lpstr>
      <vt:lpstr>Anbefalinger for forbedring av overvåkingssystemer i EU – Generelle anbefalinger</vt:lpstr>
      <vt:lpstr>Opprette et overvåkingssystem anbefalinger for eiere </vt:lpstr>
      <vt:lpstr>Opprette et overvåkingssystem anbefalinger for UTVIKLERE </vt:lpstr>
      <vt:lpstr>Opprette et overvåkingssystem anbefalinger for UTVIKLERE</vt:lpstr>
      <vt:lpstr>Vurdering av signalene anbefalinger for forskere </vt:lpstr>
      <vt:lpstr>Vurdering av signalene anbefalinger for forskere </vt:lpstr>
      <vt:lpstr>Vurdering av det registrerte signalet anbefalinger for forskere </vt:lpstr>
      <vt:lpstr>Anbefalinger for forbedring av overvåkingssystemer i EU – Generelle anbefalinger</vt:lpstr>
      <vt:lpstr>Visjoner for FREMTIDEN – utvikling av et overvåkingssystem i EUROPA</vt:lpstr>
      <vt:lpstr>Visjoner for FREMTIDEN – utvikling av et overvåkingssystem i EUROPA</vt:lpstr>
      <vt:lpstr>Visjoner for FREMTIDEN –  utvikling av et overvåkingssystem i EUROPA</vt:lpstr>
      <vt:lpstr>KONKLUSJONER</vt:lpstr>
      <vt:lpstr>KONKLUSJONER</vt:lpstr>
      <vt:lpstr>KONKLUSJONER</vt:lpstr>
    </vt:vector>
  </TitlesOfParts>
  <Company>CDT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CDT</dc:creator>
  <cp:lastModifiedBy>Teresa CARDÁS</cp:lastModifiedBy>
  <cp:revision>319</cp:revision>
  <cp:lastPrinted>2019-11-28T12:05:28Z</cp:lastPrinted>
  <dcterms:created xsi:type="dcterms:W3CDTF">2017-08-29T10:05:17Z</dcterms:created>
  <dcterms:modified xsi:type="dcterms:W3CDTF">2020-07-24T11:10:22Z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0x010100D4D7FFAEE76D334C8A089449D348D1CB</vt:lpwstr>
  </property>
</Properties>
</file>