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28"/>
  </p:notesMasterIdLst>
  <p:handoutMasterIdLst>
    <p:handoutMasterId r:id="rId29"/>
  </p:handoutMasterIdLst>
  <p:sldIdLst>
    <p:sldId id="292" r:id="rId2"/>
    <p:sldId id="293" r:id="rId3"/>
    <p:sldId id="327" r:id="rId4"/>
    <p:sldId id="369" r:id="rId5"/>
    <p:sldId id="379" r:id="rId6"/>
    <p:sldId id="386" r:id="rId7"/>
    <p:sldId id="387" r:id="rId8"/>
    <p:sldId id="380" r:id="rId9"/>
    <p:sldId id="403" r:id="rId10"/>
    <p:sldId id="388" r:id="rId11"/>
    <p:sldId id="391" r:id="rId12"/>
    <p:sldId id="390" r:id="rId13"/>
    <p:sldId id="404" r:id="rId14"/>
    <p:sldId id="396" r:id="rId15"/>
    <p:sldId id="397" r:id="rId16"/>
    <p:sldId id="395" r:id="rId17"/>
    <p:sldId id="375" r:id="rId18"/>
    <p:sldId id="398" r:id="rId19"/>
    <p:sldId id="399" r:id="rId20"/>
    <p:sldId id="377" r:id="rId21"/>
    <p:sldId id="401" r:id="rId22"/>
    <p:sldId id="384" r:id="rId23"/>
    <p:sldId id="385" r:id="rId24"/>
    <p:sldId id="400" r:id="rId25"/>
    <p:sldId id="402" r:id="rId26"/>
    <p:sldId id="344" r:id="rId27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DT" initials="CDT" lastIdx="3" clrIdx="6">
    <p:extLst>
      <p:ext uri="{19B8F6BF-5375-455C-9EA6-DF929625EA0E}">
        <p15:presenceInfo xmlns:p15="http://schemas.microsoft.com/office/powerpoint/2012/main" userId="C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ACC700"/>
    <a:srgbClr val="FFFFFF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9" autoAdjust="0"/>
    <p:restoredTop sz="85116" autoAdjust="0"/>
  </p:normalViewPr>
  <p:slideViewPr>
    <p:cSldViewPr>
      <p:cViewPr varScale="1">
        <p:scale>
          <a:sx n="147" d="100"/>
          <a:sy n="147" d="100"/>
        </p:scale>
        <p:origin x="666" y="126"/>
      </p:cViewPr>
      <p:guideLst>
        <p:guide orient="horz" pos="2754"/>
        <p:guide pos="5148"/>
        <p:guide pos="340"/>
        <p:guide orient="horz" pos="577"/>
      </p:guideLst>
    </p:cSldViewPr>
  </p:slideViewPr>
  <p:outlineViewPr>
    <p:cViewPr>
      <p:scale>
        <a:sx n="33" d="100"/>
        <a:sy n="33" d="100"/>
      </p:scale>
      <p:origin x="0" y="-22794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6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factsheets/87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ircabc.europa.eu/ui/group/fea534f4-2590-4490-bca6-504782b47c79/library/e9ec023f-cb5f-4e09-ac6a-6b5ffe05e729?p=1&amp;n=10&amp;sort=modified_DESC" TargetMode="External"/><Relationship Id="rId4" Type="http://schemas.openxmlformats.org/officeDocument/2006/relationships/hyperlink" Target="https://osha.europa.eu/en/publications/factsheet-43-including-gender-issues-risk-assessment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/>
              <a:t>Migrujúci zamestnanci uvádzajú </a:t>
            </a:r>
            <a:r>
              <a:rPr lang="sk-SK" sz="1200"/>
              <a:t>vyššiu prevalenciu poškodení podporno-pohybovej sústavy </a:t>
            </a:r>
            <a:r>
              <a:rPr lang="sk-SK" sz="1200" b="0"/>
              <a:t> v súvislosti s fyzickými, organizačnými a psychosociálnymi rizikovými faktormi.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841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595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Obťažovanie a šikanovanie </a:t>
            </a:r>
            <a:r>
              <a:rPr lang="sk-SK" sz="12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 forme agresívnych výmen a hádok s kolegami a nadriadenými a následná izolácia LGBTI zamestnancov na pracovisku vedú k problémom týkajúcim sa duševného a fyzického zdravia a k potenciálne predčasnému odchodu zo zamestnania.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7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/>
              <a:t>V niektorých štúdiách sa takisto zistilo, že potreba skrývať svoju sexuálnu orientáciu alebo rodovú identitu je dôležitým faktorom pri formovaní kariérnych rozhodnutí LGBTI zamestnancov, napr. LGBTI zamestnanci sa môžu vyhýbať povolaniam, v ktorých je skrývanie ťažké a odhalenie ich sexuality by malo potenciálne vážne následky.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51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/>
              <a:t>V niekoľkých štúdiách sa identifikovalo prepojenie medzi stratégiami skrývania, vystavením diskriminácii a stigmatizácii a negatívnymi účinkami z hľadiska horšej ochrany zdravia pri práci a duševného zdravia, čo môže viesť k zníženiu produktivity na pracovisku, nižšej spokojnosti s prácou a dokonca aj zdravotnému postihnutiu v dôsledku zamestnania.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284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064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>
                <a:solidFill>
                  <a:schemeClr val="tx2"/>
                </a:solidFill>
              </a:rPr>
              <a:t>V súčasnosti väčšina posudzovaní rizík vychádza z charakteristík pracoviska a práce a faktorov práce. Menej pozornosti sa venuje osobitným individuálnym charakteristikám, keďže posudzovanie rizík a prevencia sa zvyknú uplatňovať všeobecným spôsobom, so zreteľom na priemerného človeka (v skutočnosti priemerného belocha).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/>
              <a:t>V právnych predpisoch v oblasti bezpečnosti a ochrany zdravia sa od zamestnávateľov vyžaduje, aby vykonávali posudzovanie rizík a zdôrazňuje sa v nich potreba „prispôsobiť prácu jednotlivcovi“, povinnosť zamestnávateľa „vyhodnocovať riziká týkajúce sa bezpečnosti a zdravia pri práci vrátane tých skupín pracovníkov, ktorí sú priamo vystavení osobitným rizikám“. </a:t>
            </a:r>
          </a:p>
          <a:p>
            <a:endParaRPr lang="en-US" dirty="0"/>
          </a:p>
          <a:p>
            <a:r>
              <a:rPr lang="sk-SK"/>
              <a:t>Rozmanitosť pracovnej sily a posudzovanie rizík: zaručene bude každý zahrnutý. Zhrnutie správy agentúry. K dispozícii na stránke: </a:t>
            </a:r>
            <a:r>
              <a:rPr lang="sk-SK" u="sng">
                <a:hlinkClick r:id="rId3"/>
              </a:rPr>
              <a:t>https://osha.europa.eu/sk/publications/factsheets/87</a:t>
            </a:r>
          </a:p>
          <a:p>
            <a:r>
              <a:rPr lang="sk-SK"/>
              <a:t>Zahrnutie otázok rodovej rovnosti do posudzovania rizika. K dispozícii na stránke: </a:t>
            </a:r>
            <a:r>
              <a:rPr lang="sk-SK">
                <a:hlinkClick r:id="rId4"/>
              </a:rPr>
              <a:t>https://osha.europa.eu/sk/publications/factsheet-43-including-gender-issues-risk-assessment</a:t>
            </a:r>
            <a:r>
              <a:rPr lang="sk-SK"/>
              <a:t> </a:t>
            </a:r>
          </a:p>
          <a:p>
            <a:r>
              <a:rPr lang="sk-SK"/>
              <a:t>Hodnotenie rizík špecifických z hľadiska rozmanitosti, príručka vypracovaná pracovnou skupinou EMEX a výborom SLIC. K dispozícii na stránke: </a:t>
            </a:r>
            <a:r>
              <a:rPr lang="sk-SK">
                <a:hlinkClick r:id="rId5"/>
              </a:rPr>
              <a:t>https://circabc.europa.eu/ui/group/fea534f4-2590-4490-bca6-504782b47c79/library/e9ec023f-cb5f-4e09-ac6a-6b5ffe05e729?p=1&amp;n=10&amp;sort=modified_DESC</a:t>
            </a:r>
            <a:r>
              <a:rPr lang="sk-SK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07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812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563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2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659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0400" lvl="1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>
                <a:solidFill>
                  <a:schemeClr val="tx2"/>
                </a:solidFill>
              </a:rPr>
              <a:t>Cieľom tejto prezentácie je konkrétne: </a:t>
            </a:r>
          </a:p>
          <a:p>
            <a:pPr marL="342900" lvl="3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/>
              <a:t>ukázať, do akej miery sú tieto skupiny častejšie vystavené zvýšeným zdravotným rizikám a rizikám súvisiacim s poškodeniami podporno-pohybovej sústavy (najmä psychosociálnym rizikám, ako je diskriminácia, obťažovanie a šikanovanie), keďže sú často zamestnaní na pracovných miestach s horšími pracovnými podmienkami,</a:t>
            </a:r>
          </a:p>
          <a:p>
            <a:pPr marL="342900" lvl="3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/>
              <a:t>poskytnúť informácie o existujúcich politikách alebo postupoch v členských štátoch a na pracovisku, ktoré sú zamerané na predchádzanie poškodeniam podporno-pohybovej sústavy v rámci týchto skupín zamestnancov.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5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823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399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28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/>
              <a:t>Príklady: výučba (zahŕňajúca dlhodobé státie alebo prechádzanie sa medzi študentmi a prácu s nimi), ošetrovateľstvo a starostlivosť o starších ľudí (zahŕňajúce zdvíhanie alebo premiestňovanie ľudí). Obidve sú spojené s psychosociálnymi rizikami, pokiaľ ide o vysokú úroveň stresu a emocionálnu náročnosť.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24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01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18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3" y="4131470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  <p:pic>
        <p:nvPicPr>
          <p:cNvPr id="14" name="Bild 3">
            <a:extLst>
              <a:ext uri="{FF2B5EF4-FFF2-40B4-BE49-F238E27FC236}">
                <a16:creationId xmlns:a16="http://schemas.microsoft.com/office/drawing/2014/main" id="{0AC1396B-E915-4E5B-847E-E7A7026330D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779" y="4117688"/>
            <a:ext cx="902767" cy="5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446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2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5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6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18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871" y="4131470"/>
            <a:ext cx="880418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019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3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5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21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3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74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7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Volumes/XRAID/Equipo%20Rojo/EU-OSHA/18-0115%20PPT%20templates%20update/PNG/FONDO-PATRON-EUOSHA-2011-16-9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026" y="4571515"/>
            <a:ext cx="595457" cy="3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563" baseline="0" smtClean="0"/>
              <a:pPr/>
              <a:t>‹#›</a:t>
            </a:fld>
            <a:endParaRPr lang="en-GB" sz="563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8" y="4522145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989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257175" rtl="0" eaLnBrk="1" latinLnBrk="0" hangingPunct="1">
        <a:spcBef>
          <a:spcPct val="0"/>
        </a:spcBef>
        <a:buNone/>
        <a:defRPr sz="135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41750" indent="-141750" algn="l" defTabSz="257175" rtl="0" eaLnBrk="1" latinLnBrk="0" hangingPunct="1">
        <a:spcBef>
          <a:spcPts val="338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013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430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3442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956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4455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67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844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707485" indent="-160735" algn="l" defTabSz="257175" rtl="0" eaLnBrk="1" latinLnBrk="0" hangingPunct="1">
        <a:spcBef>
          <a:spcPts val="0"/>
        </a:spcBef>
        <a:buFont typeface="Arial" pitchFamily="34" charset="0"/>
        <a:buChar char="•"/>
        <a:defRPr sz="788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49250" indent="-101250" algn="l" defTabSz="257175" rtl="0" eaLnBrk="1" latinLnBrk="0" hangingPunct="1">
        <a:spcBef>
          <a:spcPts val="0"/>
        </a:spcBef>
        <a:buFont typeface="Arial" pitchFamily="34" charset="0"/>
        <a:buChar char="−"/>
        <a:defRPr sz="73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urofound.europa.eu/publications/report/2016/working-conditions/sixth-european-working-conditions-survey-overview-report" TargetMode="External"/><Relationship Id="rId3" Type="http://schemas.openxmlformats.org/officeDocument/2006/relationships/hyperlink" Target="https://osha.europa.eu/en/publications/preventing-musculoskeletal-disorders-diverse-workforce-risk-factors-women-migrants-and/view" TargetMode="External"/><Relationship Id="rId7" Type="http://schemas.openxmlformats.org/officeDocument/2006/relationships/hyperlink" Target="https://osha.europa.eu/en/publications/work-related-musculoskeletal-disorders-why-are-they-still-so-prevalent-evidence/view" TargetMode="External"/><Relationship Id="rId2" Type="http://schemas.openxmlformats.org/officeDocument/2006/relationships/hyperlink" Target="https://osha.europa.eu/en/publications/msds-facts-and-figures-overview-prevalence-costs-and-demographics-msds-europe/vie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prevention-policy-and-practice-approaches-tackling-work-related-musculoskeletal/view" TargetMode="External"/><Relationship Id="rId5" Type="http://schemas.openxmlformats.org/officeDocument/2006/relationships/hyperlink" Target="https://osha.europa.eu/en/publications/work-related-musculoskeletal-disorders-research-practice-what-can-be-learnt/view" TargetMode="External"/><Relationship Id="rId4" Type="http://schemas.openxmlformats.org/officeDocument/2006/relationships/hyperlink" Target="https://osha.europa.eu/en/publications/analysis-case-studies-working-chronic-musculoskeletal-disorders/view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ircabc.europa.eu/ui/group/fea534f4-2590-4490-bca6-504782b47c79/library/341d5e56-dc0c-41ce-ba77-be660f3cf810/details" TargetMode="External"/><Relationship Id="rId3" Type="http://schemas.openxmlformats.org/officeDocument/2006/relationships/hyperlink" Target="https://ec.europa.eu/eurostat/data/database" TargetMode="External"/><Relationship Id="rId7" Type="http://schemas.openxmlformats.org/officeDocument/2006/relationships/hyperlink" Target="https://osha.europa.eu/en/publications/factsheet-43-including-gender-issues-risk-assessme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factsheets/87" TargetMode="External"/><Relationship Id="rId11" Type="http://schemas.openxmlformats.org/officeDocument/2006/relationships/hyperlink" Target="https://osha.europa.eu/en/publications/mainstreaming-gender-occupational-safety-and-health-practice/view" TargetMode="External"/><Relationship Id="rId5" Type="http://schemas.openxmlformats.org/officeDocument/2006/relationships/hyperlink" Target="https://fra.europa.eu/en/data-and-maps/2020/lgbti-survey-data-explorer" TargetMode="External"/><Relationship Id="rId10" Type="http://schemas.openxmlformats.org/officeDocument/2006/relationships/hyperlink" Target="https://healthy-workplaces.eu/en/tools-and-publications/practical-tools?f%5B0%5D=field_msd_priority_area%3A3503" TargetMode="External"/><Relationship Id="rId4" Type="http://schemas.openxmlformats.org/officeDocument/2006/relationships/hyperlink" Target="https://fra.europa.eu/en/project/2012/fra-survey-gender-based-violence-against-women" TargetMode="External"/><Relationship Id="rId9" Type="http://schemas.openxmlformats.org/officeDocument/2006/relationships/hyperlink" Target="https://circabc.europa.eu/ui/group/fea534f4-2590-4490-bca6-504782b47c79/library/e9ec023f-cb5f-4e09-ac6a-6b5ffe05e729?p=1&amp;n=10&amp;sort=modified_DESC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salan.euskadi.eus/contenidos/libro/gestion_201710/es_def/adjuntos/pautas_integracion_prl.pdf" TargetMode="External"/><Relationship Id="rId3" Type="http://schemas.openxmlformats.org/officeDocument/2006/relationships/hyperlink" Target="https://www.airbus.com/content/dam/channel-specific/website-/company/responsibility-and-sustainability/responsibility-andsustainability-landing-page/Responsibility-and-Sustainability-Charter-English.pdf" TargetMode="External"/><Relationship Id="rId7" Type="http://schemas.openxmlformats.org/officeDocument/2006/relationships/hyperlink" Target="https://www.av.se/arbetsmiljoarbete-och-inspektioner/arbeta-med-arbetsmiljon/jamstalldhet-i-arbetsmiljon/" TargetMode="External"/><Relationship Id="rId2" Type="http://schemas.openxmlformats.org/officeDocument/2006/relationships/hyperlink" Target="https://amid.dk/om-os/om-strategi-for-arbejdsmiljoeindsatsen-frem-til-202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di-lgbti.org/" TargetMode="External"/><Relationship Id="rId5" Type="http://schemas.openxmlformats.org/officeDocument/2006/relationships/hyperlink" Target="https://www.cislbrescia.it/wp-content/uploads/2011/11/Un-progetto-sulla-sicurezza-per-i-lavoratori-stranieri.pdf" TargetMode="External"/><Relationship Id="rId4" Type="http://schemas.openxmlformats.org/officeDocument/2006/relationships/hyperlink" Target="https://picum.org/Documents/Publi/2018/concerns_recommendations_migrant_domestic_care_work_February2018.pdf" TargetMode="External"/><Relationship Id="rId9" Type="http://schemas.openxmlformats.org/officeDocument/2006/relationships/hyperlink" Target="http://www.lgbthealth.org.uk/wp-content/uploads/2016/07/TWSP-Info-Guide-Final.pdf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www.linkedin.com/company/europeanagency-for-safety-and-health-at-work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://twitter.com/eu_osha" TargetMode="Externa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y-workplaces.eu/en/healthy-workplaces-newsletter" TargetMode="External"/><Relationship Id="rId11" Type="http://schemas.openxmlformats.org/officeDocument/2006/relationships/hyperlink" Target="http://www.youtube.com/user/EUOSHA" TargetMode="External"/><Relationship Id="rId5" Type="http://schemas.openxmlformats.org/officeDocument/2006/relationships/hyperlink" Target="http://www.healthy-workplaces.eu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1.jpg"/><Relationship Id="rId9" Type="http://schemas.openxmlformats.org/officeDocument/2006/relationships/hyperlink" Target="https://www.facebook.com/EuropeanAgencyforSafetyandHealthatWork" TargetMode="External"/><Relationship Id="rId1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899592" y="2900053"/>
            <a:ext cx="7416824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400">
                <a:latin typeface="+mj-lt"/>
              </a:rPr>
              <a:t>Kampaň Zdravé pracoviská</a:t>
            </a:r>
            <a:br>
              <a:rPr lang="sk-SK" sz="2400">
                <a:latin typeface="+mj-lt"/>
              </a:rPr>
            </a:br>
            <a:r>
              <a:rPr lang="sk-SK" sz="2400">
                <a:latin typeface="+mj-lt"/>
              </a:rPr>
              <a:t>ZNIŽUJÚ ZÁŤAŽ</a:t>
            </a:r>
            <a:r>
              <a:rPr lang="en-GB" sz="2400">
                <a:latin typeface="+mj-lt"/>
              </a:rPr>
              <a:t> </a:t>
            </a:r>
            <a:r>
              <a:rPr lang="sk-SK" sz="2400">
                <a:latin typeface="+mj-lt"/>
              </a:rPr>
              <a:t>(2020 – 2022)</a:t>
            </a:r>
          </a:p>
          <a:p>
            <a:r>
              <a:rPr lang="sk-SK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899592" y="3723878"/>
            <a:ext cx="7416824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800">
                <a:solidFill>
                  <a:srgbClr val="ACC700"/>
                </a:solidFill>
                <a:ea typeface="+mj-ea"/>
                <a:cs typeface="Trebuchet MS"/>
              </a:rPr>
              <a:t>Rozmanitosť pracovnej sily a poškodenia podporno-pohybovej sústavy </a:t>
            </a:r>
          </a:p>
          <a:p>
            <a:endParaRPr lang="en-US" sz="1600" dirty="0">
              <a:solidFill>
                <a:srgbClr val="ACC700"/>
              </a:solidFill>
              <a:latin typeface="+mj-lt"/>
              <a:ea typeface="+mj-ea"/>
              <a:cs typeface="Trebuchet MS"/>
            </a:endParaRPr>
          </a:p>
          <a:p>
            <a:endParaRPr lang="en-GB" sz="1800" dirty="0">
              <a:solidFill>
                <a:srgbClr val="ACC700"/>
              </a:solidFill>
              <a:latin typeface="+mj-lt"/>
              <a:ea typeface="+mj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49" y="843558"/>
            <a:ext cx="7632701" cy="3455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1400" b="0"/>
              <a:t>Existujú rozsiahle dôkazy o tom, že migrujúci zamestnanci sú na pracovisku viac vystavení </a:t>
            </a:r>
            <a:r>
              <a:rPr lang="sk-SK" sz="1400" i="1">
                <a:solidFill>
                  <a:schemeClr val="accent1"/>
                </a:solidFill>
              </a:rPr>
              <a:t>fyzickým, psychosociálnym a organizačným rizikovým faktorom</a:t>
            </a:r>
            <a:r>
              <a:rPr lang="sk-SK" sz="1400" b="0"/>
              <a:t> než domáci pracovníci: </a:t>
            </a:r>
          </a:p>
          <a:p>
            <a:pPr marL="0" indent="0">
              <a:buNone/>
            </a:pPr>
            <a:endParaRPr lang="en-GB" sz="1400" b="0" dirty="0"/>
          </a:p>
          <a:p>
            <a:pPr>
              <a:spcAft>
                <a:spcPts val="1200"/>
              </a:spcAft>
            </a:pPr>
            <a:r>
              <a:rPr lang="sk-SK" sz="1400" b="0"/>
              <a:t>Údaje z Európskeho prieskumu pracovných podmienok (2015): 40 % migrujúcich pracovníkov prvej generácie nosí alebo premiestňuje ťažké bremená (v prípade domácich zamestnancov je to 31 %) a 51 % pracuje v únavných alebo bolestivých polohách tela (v prípade domácich zamestnancov je to 43 %). </a:t>
            </a:r>
          </a:p>
          <a:p>
            <a:pPr>
              <a:spcAft>
                <a:spcPts val="1200"/>
              </a:spcAft>
            </a:pPr>
            <a:r>
              <a:rPr lang="sk-SK" sz="1400" b="0"/>
              <a:t>Migrujúci zamestnanci sú aj častejšie vystavení ďalším rizikám, ako sú </a:t>
            </a:r>
            <a:r>
              <a:rPr lang="sk-SK" sz="1400" b="0" i="1"/>
              <a:t>vibrácie, environmentálne nebezpečenstvá</a:t>
            </a:r>
            <a:r>
              <a:rPr lang="sk-SK" sz="1400" b="0"/>
              <a:t>, napr. toxíny, </a:t>
            </a:r>
            <a:r>
              <a:rPr lang="sk-SK" sz="1400" b="0" i="1"/>
              <a:t>extrémne teploty, pesticídy a chemikálie</a:t>
            </a:r>
            <a:r>
              <a:rPr lang="sk-SK" sz="1400" b="0"/>
              <a:t>, ako aj </a:t>
            </a:r>
            <a:r>
              <a:rPr lang="sk-SK" sz="1400" b="0" i="1"/>
              <a:t>úrazy pri práci</a:t>
            </a:r>
            <a:r>
              <a:rPr lang="sk-SK" sz="1400" b="0"/>
              <a:t>.</a:t>
            </a:r>
          </a:p>
          <a:p>
            <a:pPr>
              <a:spcAft>
                <a:spcPts val="1200"/>
              </a:spcAft>
            </a:pPr>
            <a:r>
              <a:rPr lang="sk-SK" sz="1400" b="0"/>
              <a:t>V niekoľkých štúdiách sa zistilo, že v prípade migrantov sa vyskytuje celý </a:t>
            </a:r>
            <a:r>
              <a:rPr lang="sk-SK" sz="1400" b="1"/>
              <a:t>rad fyzických a psychiatrických komorbidít, s ktorými sú spojené úrazy na pracovisku a zranenia vedúce k poškodeniam podporno-pohybovej sústavy</a:t>
            </a:r>
            <a:r>
              <a:rPr lang="sk-SK" sz="1400" b="0"/>
              <a:t>. Takisto sa uvádza, že poškodenia podporno-pohybovej sústavy sú často spojené s ďalšími psychosociálnymi aspektmi, ako je depresia a stres.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42916"/>
            <a:ext cx="8586493" cy="588460"/>
          </a:xfrm>
        </p:spPr>
        <p:txBody>
          <a:bodyPr/>
          <a:lstStyle/>
          <a:p>
            <a:r>
              <a:rPr lang="sk-SK" sz="2000"/>
              <a:t/>
            </a:r>
            <a:br>
              <a:rPr lang="sk-SK" sz="20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Migrujúci zamestnanci</a:t>
            </a:r>
            <a:br>
              <a:rPr lang="sk-SK" sz="2000"/>
            </a:br>
            <a:endParaRPr lang="sk-SK" sz="2000"/>
          </a:p>
        </p:txBody>
      </p:sp>
    </p:spTree>
    <p:extLst>
      <p:ext uri="{BB962C8B-B14F-4D97-AF65-F5344CB8AC3E}">
        <p14:creationId xmlns:p14="http://schemas.microsoft.com/office/powerpoint/2010/main" val="355050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14485" cy="634694"/>
          </a:xfrm>
        </p:spPr>
        <p:txBody>
          <a:bodyPr/>
          <a:lstStyle/>
          <a:p>
            <a:r>
              <a:rPr lang="sk-SK" sz="2000"/>
              <a:t/>
            </a:r>
            <a:br>
              <a:rPr lang="sk-SK" sz="20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Migrujúci zamestnanci</a:t>
            </a:r>
            <a:br>
              <a:rPr lang="sk-SK" sz="2000"/>
            </a:br>
            <a:endParaRPr lang="sk-SK" sz="2000"/>
          </a:p>
        </p:txBody>
      </p:sp>
      <p:sp>
        <p:nvSpPr>
          <p:cNvPr id="2" name="Rectangle 1"/>
          <p:cNvSpPr/>
          <p:nvPr/>
        </p:nvSpPr>
        <p:spPr>
          <a:xfrm>
            <a:off x="539750" y="699542"/>
            <a:ext cx="7632700" cy="3962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>
              <a:spcBef>
                <a:spcPts val="338"/>
              </a:spcBef>
              <a:buClr>
                <a:schemeClr val="tx2"/>
              </a:buClr>
            </a:pPr>
            <a:r>
              <a:rPr lang="sk-SK" sz="1400" dirty="0">
                <a:solidFill>
                  <a:schemeClr val="tx2"/>
                </a:solidFill>
              </a:rPr>
              <a:t>Podľa údajov výberového zisťovania pracovných síl </a:t>
            </a:r>
            <a:r>
              <a:rPr lang="sk-SK" sz="1400" dirty="0" err="1">
                <a:solidFill>
                  <a:schemeClr val="tx2"/>
                </a:solidFill>
              </a:rPr>
              <a:t>Eurostatu</a:t>
            </a:r>
            <a:r>
              <a:rPr lang="sk-SK" sz="1400" dirty="0">
                <a:solidFill>
                  <a:schemeClr val="tx2"/>
                </a:solidFill>
              </a:rPr>
              <a:t>:</a:t>
            </a:r>
          </a:p>
          <a:p>
            <a:pPr defTabSz="257175">
              <a:spcBef>
                <a:spcPts val="338"/>
              </a:spcBef>
              <a:buClr>
                <a:schemeClr val="tx2"/>
              </a:buClr>
            </a:pPr>
            <a:endParaRPr lang="en-GB" sz="1400" dirty="0">
              <a:solidFill>
                <a:schemeClr val="tx2"/>
              </a:solidFill>
            </a:endParaRP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 dirty="0">
                <a:solidFill>
                  <a:schemeClr val="tx2"/>
                </a:solidFill>
              </a:rPr>
              <a:t>U migrujúcich zamestnancov je väčšia pravdepodobnosť, že pracujú v určitých sektoroch alebo povolaniach, ktoré sú často označované ako „</a:t>
            </a:r>
            <a:r>
              <a:rPr lang="sk-SK" sz="1400" b="1" dirty="0">
                <a:solidFill>
                  <a:schemeClr val="tx2"/>
                </a:solidFill>
              </a:rPr>
              <a:t>3D“ (</a:t>
            </a:r>
            <a:r>
              <a:rPr lang="sk-SK" sz="1400" b="1" dirty="0" err="1">
                <a:solidFill>
                  <a:schemeClr val="tx2"/>
                </a:solidFill>
              </a:rPr>
              <a:t>dirty</a:t>
            </a:r>
            <a:r>
              <a:rPr lang="sk-SK" sz="1400" b="1" dirty="0">
                <a:solidFill>
                  <a:schemeClr val="tx2"/>
                </a:solidFill>
              </a:rPr>
              <a:t>, </a:t>
            </a:r>
            <a:r>
              <a:rPr lang="sk-SK" sz="1400" b="1" dirty="0" err="1">
                <a:solidFill>
                  <a:schemeClr val="tx2"/>
                </a:solidFill>
              </a:rPr>
              <a:t>dangerous</a:t>
            </a:r>
            <a:r>
              <a:rPr lang="sk-SK" sz="1400" b="1" dirty="0">
                <a:solidFill>
                  <a:schemeClr val="tx2"/>
                </a:solidFill>
              </a:rPr>
              <a:t> and </a:t>
            </a:r>
            <a:r>
              <a:rPr lang="sk-SK" sz="1400" b="1" dirty="0" err="1">
                <a:solidFill>
                  <a:schemeClr val="tx2"/>
                </a:solidFill>
              </a:rPr>
              <a:t>demanding</a:t>
            </a:r>
            <a:r>
              <a:rPr lang="sk-SK" sz="1400" b="1" dirty="0">
                <a:solidFill>
                  <a:schemeClr val="tx2"/>
                </a:solidFill>
              </a:rPr>
              <a:t> – špinavé, nebezpečné a náročné)</a:t>
            </a:r>
            <a:r>
              <a:rPr lang="sk-SK" sz="1400" dirty="0">
                <a:solidFill>
                  <a:schemeClr val="tx2"/>
                </a:solidFill>
              </a:rPr>
              <a:t> z dôvodu súvisiacich zlých pracovných podmienok a zvýšených rizík v oblasti BOZP.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 dirty="0">
                <a:solidFill>
                  <a:schemeClr val="tx2"/>
                </a:solidFill>
              </a:rPr>
              <a:t>V prípade migrujúcich zamestnancov je pravdepodobnejšie, že pracujú v sektoroch, ako sú </a:t>
            </a:r>
            <a:r>
              <a:rPr lang="sk-SK" sz="1400" i="1" dirty="0">
                <a:solidFill>
                  <a:schemeClr val="tx2"/>
                </a:solidFill>
              </a:rPr>
              <a:t>poľnohospodárstvo</a:t>
            </a:r>
            <a:r>
              <a:rPr lang="sk-SK" sz="1400" dirty="0">
                <a:solidFill>
                  <a:schemeClr val="tx2"/>
                </a:solidFill>
              </a:rPr>
              <a:t>, </a:t>
            </a:r>
            <a:r>
              <a:rPr lang="sk-SK" sz="1400" i="1" dirty="0">
                <a:solidFill>
                  <a:schemeClr val="tx2"/>
                </a:solidFill>
              </a:rPr>
              <a:t>výroba</a:t>
            </a:r>
            <a:r>
              <a:rPr lang="sk-SK" sz="1400" dirty="0">
                <a:solidFill>
                  <a:schemeClr val="tx2"/>
                </a:solidFill>
              </a:rPr>
              <a:t>, </a:t>
            </a:r>
            <a:r>
              <a:rPr lang="sk-SK" sz="1400" i="1" dirty="0">
                <a:solidFill>
                  <a:schemeClr val="tx2"/>
                </a:solidFill>
              </a:rPr>
              <a:t>baníctvo a energetika</a:t>
            </a:r>
            <a:r>
              <a:rPr lang="sk-SK" sz="1400" dirty="0">
                <a:solidFill>
                  <a:schemeClr val="tx2"/>
                </a:solidFill>
              </a:rPr>
              <a:t>; </a:t>
            </a:r>
            <a:r>
              <a:rPr lang="sk-SK" sz="1400" i="1" dirty="0">
                <a:solidFill>
                  <a:schemeClr val="tx2"/>
                </a:solidFill>
              </a:rPr>
              <a:t>veľkoobchod a maloobchod</a:t>
            </a:r>
            <a:r>
              <a:rPr lang="sk-SK" sz="1400" dirty="0">
                <a:solidFill>
                  <a:schemeClr val="tx2"/>
                </a:solidFill>
              </a:rPr>
              <a:t>; </a:t>
            </a:r>
            <a:r>
              <a:rPr lang="sk-SK" sz="1400" i="1" dirty="0">
                <a:solidFill>
                  <a:schemeClr val="tx2"/>
                </a:solidFill>
              </a:rPr>
              <a:t>ubytovacie a stravovacie služby</a:t>
            </a:r>
            <a:r>
              <a:rPr lang="sk-SK" sz="1400" dirty="0">
                <a:solidFill>
                  <a:schemeClr val="tx2"/>
                </a:solidFill>
              </a:rPr>
              <a:t>; </a:t>
            </a:r>
            <a:r>
              <a:rPr lang="sk-SK" sz="1400" i="1" dirty="0">
                <a:solidFill>
                  <a:schemeClr val="tx2"/>
                </a:solidFill>
              </a:rPr>
              <a:t>činnosti v oblasti ľudského zdravia a sociálnej práce</a:t>
            </a:r>
            <a:r>
              <a:rPr lang="sk-SK" sz="1400" dirty="0">
                <a:solidFill>
                  <a:schemeClr val="tx2"/>
                </a:solidFill>
              </a:rPr>
              <a:t> a </a:t>
            </a:r>
            <a:r>
              <a:rPr lang="sk-SK" sz="1400" i="1" dirty="0">
                <a:solidFill>
                  <a:schemeClr val="tx2"/>
                </a:solidFill>
              </a:rPr>
              <a:t>stavebníctvo</a:t>
            </a:r>
            <a:r>
              <a:rPr lang="sk-SK" sz="1400" dirty="0">
                <a:solidFill>
                  <a:schemeClr val="tx2"/>
                </a:solidFill>
              </a:rPr>
              <a:t>. 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 dirty="0">
                <a:solidFill>
                  <a:schemeClr val="tx2"/>
                </a:solidFill>
              </a:rPr>
              <a:t>Takisto je v ich prípade vyššia pravdepodobnosť, že získajú </a:t>
            </a:r>
            <a:r>
              <a:rPr lang="sk-SK" sz="1400" b="1" dirty="0" err="1">
                <a:solidFill>
                  <a:schemeClr val="tx2"/>
                </a:solidFill>
              </a:rPr>
              <a:t>nízkokvalifikované</a:t>
            </a:r>
            <a:r>
              <a:rPr lang="sk-SK" sz="1400" b="1" dirty="0">
                <a:solidFill>
                  <a:schemeClr val="tx2"/>
                </a:solidFill>
              </a:rPr>
              <a:t> alebo nekvalifikované pracovné miesta</a:t>
            </a:r>
            <a:r>
              <a:rPr lang="sk-SK" sz="1400" dirty="0">
                <a:solidFill>
                  <a:schemeClr val="tx2"/>
                </a:solidFill>
              </a:rPr>
              <a:t>, kde pracujú ako upratovači a asistenti v oblasti poskytovania starostlivosti, robotníci, pomocníci pri príprave jedla, pracovníci v oblasti pouličného predaja, ostatní pracovníci v oblasti predaja a služieb a pracovníci pri likvidácii odpadu.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400" dirty="0">
                <a:solidFill>
                  <a:schemeClr val="tx2"/>
                </a:solidFill>
              </a:rPr>
              <a:t>Migranti sú </a:t>
            </a:r>
            <a:r>
              <a:rPr lang="sk-SK" sz="1400" b="1" dirty="0">
                <a:solidFill>
                  <a:schemeClr val="tx2"/>
                </a:solidFill>
              </a:rPr>
              <a:t>oveľa menej často zamestnaní v povolaniach</a:t>
            </a:r>
            <a:r>
              <a:rPr lang="sk-SK" sz="1400" dirty="0">
                <a:solidFill>
                  <a:schemeClr val="tx2"/>
                </a:solidFill>
              </a:rPr>
              <a:t> </a:t>
            </a:r>
            <a:r>
              <a:rPr lang="sk-SK" sz="1400" b="1" dirty="0">
                <a:solidFill>
                  <a:schemeClr val="tx2"/>
                </a:solidFill>
              </a:rPr>
              <a:t>so strednou kvalifikáciou</a:t>
            </a:r>
            <a:r>
              <a:rPr lang="sk-SK" sz="1400" dirty="0">
                <a:solidFill>
                  <a:schemeClr val="tx2"/>
                </a:solidFill>
              </a:rPr>
              <a:t>, ako sú osobné služby, osobná starostlivosť a stavebné práce a súvisiace povolania.</a:t>
            </a:r>
          </a:p>
        </p:txBody>
      </p:sp>
    </p:spTree>
    <p:extLst>
      <p:ext uri="{BB962C8B-B14F-4D97-AF65-F5344CB8AC3E}">
        <p14:creationId xmlns:p14="http://schemas.microsoft.com/office/powerpoint/2010/main" val="259165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605604" cy="669455"/>
          </a:xfrm>
        </p:spPr>
        <p:txBody>
          <a:bodyPr/>
          <a:lstStyle/>
          <a:p>
            <a:r>
              <a:rPr lang="sk-SK" sz="2000"/>
              <a:t/>
            </a:r>
            <a:br>
              <a:rPr lang="sk-SK" sz="20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Migrujúci zamestnanci</a:t>
            </a:r>
            <a:br>
              <a:rPr lang="sk-SK" sz="2000"/>
            </a:br>
            <a:endParaRPr lang="sk-SK" sz="200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83568" y="1515667"/>
            <a:ext cx="7488882" cy="2736304"/>
          </a:xfrm>
        </p:spPr>
        <p:txBody>
          <a:bodyPr lIns="0" tIns="0" rIns="0" bIns="0">
            <a:noAutofit/>
          </a:bodyPr>
          <a:lstStyle/>
          <a:p>
            <a:pPr lvl="0"/>
            <a:r>
              <a:rPr lang="sk-SK" sz="1600" b="0"/>
              <a:t>vysoká prevalencia dočasnej a neistej práce,</a:t>
            </a:r>
          </a:p>
          <a:p>
            <a:pPr lvl="0"/>
            <a:r>
              <a:rPr lang="sk-SK" sz="1600" b="0"/>
              <a:t>dlhý pracovný čas a nadčasy, práca v neštandardných hodinách,</a:t>
            </a:r>
          </a:p>
          <a:p>
            <a:pPr lvl="0"/>
            <a:r>
              <a:rPr lang="sk-SK" sz="1600" b="0"/>
              <a:t>nedostatok kariérnych príležitostí a nízke mzdy,</a:t>
            </a:r>
          </a:p>
          <a:p>
            <a:pPr lvl="0"/>
            <a:r>
              <a:rPr lang="sk-SK" sz="1600" b="0"/>
              <a:t>šikanovanie, obťažovanie a diskriminácia v práci,</a:t>
            </a:r>
          </a:p>
          <a:p>
            <a:pPr lvl="0"/>
            <a:r>
              <a:rPr lang="sk-SK" sz="1600" b="0"/>
              <a:t>pocit izolácie a chýbajúca podpora,</a:t>
            </a:r>
          </a:p>
          <a:p>
            <a:pPr lvl="0"/>
            <a:r>
              <a:rPr lang="sk-SK" sz="1600" b="0"/>
              <a:t>obmedzená odborná príprava (týkajúca sa BOZP) a nedostatočné zapojenie do činností súvisiacich s BOZP na pracoviskách,</a:t>
            </a:r>
          </a:p>
          <a:p>
            <a:pPr lvl="0"/>
            <a:r>
              <a:rPr lang="sk-SK" sz="1600" b="0"/>
              <a:t>nižšia vyjednávacia sila migrujúcich zamestnancov voči zamestnávateľom,</a:t>
            </a:r>
          </a:p>
          <a:p>
            <a:pPr lvl="0"/>
            <a:r>
              <a:rPr lang="sk-SK" sz="1600" b="0"/>
              <a:t>obmedzená znalosť jazyka a kultúry hostiteľskej krajiny,</a:t>
            </a:r>
          </a:p>
          <a:p>
            <a:pPr lvl="0"/>
            <a:r>
              <a:rPr lang="sk-SK" sz="1600" b="0"/>
              <a:t>diskriminácia z viacerých dôvodov,</a:t>
            </a:r>
          </a:p>
          <a:p>
            <a:pPr lvl="0"/>
            <a:r>
              <a:rPr lang="sk-SK" sz="1600" b="0"/>
              <a:t>obmedzený prístup k bývaniu a zdravotníckym službám.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50" y="675505"/>
            <a:ext cx="7776864" cy="60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sk-SK" sz="1600" b="1" i="1">
                <a:solidFill>
                  <a:schemeClr val="tx2"/>
                </a:solidFill>
              </a:rPr>
              <a:t>Psychosociálnymi rizikovými faktormi</a:t>
            </a:r>
            <a:r>
              <a:rPr lang="sk-SK" sz="1600">
                <a:solidFill>
                  <a:schemeClr val="tx2"/>
                </a:solidFill>
              </a:rPr>
              <a:t>, ktoré môžu prispieť k vyššej prevalencii problémov súvisiacich s poškodeniami podporno-pohybovej sústavy medzi migrujúcimi zamestnancami, sú:</a:t>
            </a:r>
          </a:p>
        </p:txBody>
      </p:sp>
    </p:spTree>
    <p:extLst>
      <p:ext uri="{BB962C8B-B14F-4D97-AF65-F5344CB8AC3E}">
        <p14:creationId xmlns:p14="http://schemas.microsoft.com/office/powerpoint/2010/main" val="281061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323528" y="144016"/>
            <a:ext cx="8570341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1500"/>
              <a:t>Prevalencia všeobecných zdravotných problémov a poškodení podporno-pohybovej sústavy</a:t>
            </a:r>
          </a:p>
          <a:p>
            <a:r>
              <a:rPr lang="sk-SK" sz="1600"/>
              <a:t>Migrujúci zamestnanci</a:t>
            </a:r>
          </a:p>
          <a:p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539750" y="997830"/>
            <a:ext cx="7632700" cy="3950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sk-SK" sz="14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Migrujúci zamestnanci uvádzajú horší zdravotný stav vrátane výskytu infekčných a metabolických kardiovaskulárnych ochorení a problémov s duševným zdravím, ako aj viac pracovných úrazov a zranení súvisiacich s prácou (najmä smrteľných a vážnych). Vo viacerých štúdiách sa preukazuje aj vyššia </a:t>
            </a:r>
            <a:r>
              <a:rPr lang="sk-SK" sz="1400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prevalencia</a:t>
            </a:r>
            <a:r>
              <a:rPr lang="sk-SK" sz="14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 poškodení podporno-pohybovej sústavy medzi migrujúcimi zamestnancami.</a:t>
            </a:r>
          </a:p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sk-SK" sz="14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Podľa štatistickej analýzy údajov z </a:t>
            </a:r>
            <a:r>
              <a:rPr lang="sk-SK" sz="1400" u="sng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Európskeho prieskumu pracovných podmienok</a:t>
            </a:r>
            <a:r>
              <a:rPr lang="sk-SK" sz="14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(2015): </a:t>
            </a:r>
          </a:p>
          <a:p>
            <a:pPr marL="285750" marR="60325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k-SK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Migrujúci zamestnanci (najmä prvej generácie migrantov) </a:t>
            </a:r>
            <a:r>
              <a:rPr lang="sk-SK" sz="1400" b="1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častejšie uvádzajú poškodenia podporno-pohybovej sústavy</a:t>
            </a:r>
            <a:r>
              <a:rPr lang="sk-SK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(bolesti chrbta, bolesti svalov v ramenách, krku a/alebo horných končatinách a bolesti svalov v dolných končatinách) </a:t>
            </a:r>
            <a:r>
              <a:rPr lang="sk-SK" sz="1400" b="1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ako domáci zamestnanci</a:t>
            </a:r>
            <a:r>
              <a:rPr lang="sk-SK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marR="60325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k-SK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Hoci mnohí migrujúci zamestnanci prvej generácie sú mladí ľudia s relatívne dobrým zdravotným stavom, a preto uvádzajú nižšiu </a:t>
            </a:r>
            <a:r>
              <a:rPr lang="sk-SK" sz="1400" dirty="0" err="1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prevalenciu</a:t>
            </a:r>
            <a:r>
              <a:rPr lang="sk-SK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 poškodení podporno-pohybovej sústavy („efekt zdravého migranta“), tento trend sa v priebehu rokov rýchlo mení v dôsledku pokračujúcej expozície pracovným rizikám – najmä </a:t>
            </a:r>
            <a:r>
              <a:rPr lang="sk-SK" sz="1400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fyzickým. </a:t>
            </a:r>
            <a:endParaRPr lang="sk-SK" sz="1400" dirty="0">
              <a:solidFill>
                <a:schemeClr val="accent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  <a:sym typeface="Wingdings" pitchFamily="2" charset="2"/>
            </a:endParaRPr>
          </a:p>
          <a:p>
            <a:pPr marR="60325" algn="just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862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7"/>
            <a:ext cx="7632699" cy="35279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sz="1600" b="0" dirty="0"/>
              <a:t>Zdá sa, že LGBTI zamestnanci sú neprimerane vystavení </a:t>
            </a:r>
            <a:r>
              <a:rPr lang="sk-SK" sz="1600" i="1" dirty="0">
                <a:solidFill>
                  <a:schemeClr val="accent1"/>
                </a:solidFill>
              </a:rPr>
              <a:t>organizačným a </a:t>
            </a:r>
            <a:r>
              <a:rPr lang="sk-SK" sz="1600" i="1" dirty="0" err="1">
                <a:solidFill>
                  <a:schemeClr val="accent1"/>
                </a:solidFill>
              </a:rPr>
              <a:t>psychosociálnym</a:t>
            </a:r>
            <a:r>
              <a:rPr lang="sk-SK" sz="1600" i="1" dirty="0">
                <a:solidFill>
                  <a:schemeClr val="accent1"/>
                </a:solidFill>
              </a:rPr>
              <a:t> rizikovým faktorom</a:t>
            </a:r>
            <a:r>
              <a:rPr lang="sk-SK" sz="1600" b="0" dirty="0"/>
              <a:t> na pracovisku, čo môže byť spojené s vyššou </a:t>
            </a:r>
            <a:r>
              <a:rPr lang="sk-SK" sz="1600" b="0" dirty="0" err="1"/>
              <a:t>prevalenciou</a:t>
            </a:r>
            <a:r>
              <a:rPr lang="sk-SK" sz="1600" b="0" dirty="0"/>
              <a:t> problémov v súvislosti s poškodeniami podporno-pohybovej sústavy:</a:t>
            </a:r>
          </a:p>
          <a:p>
            <a:pPr marL="0" indent="0">
              <a:buNone/>
            </a:pPr>
            <a:endParaRPr lang="en-GB" sz="1600" b="0" dirty="0"/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LGBTI zamestnanci sú </a:t>
            </a:r>
            <a:r>
              <a:rPr lang="sk-SK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častejšie vystavení obťažovaniu, diskriminácii, šikanovaniu a slovnému napádaniu</a:t>
            </a: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je pravdepodobnejšie, že budú vykonávať dočasnú prácu, budú mať nižšiu mzdu, neisté zamestnanie a obmedzené kariérne vyhliadky.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LGBTI zamestnanci sú</a:t>
            </a:r>
            <a:r>
              <a:rPr lang="sk-SK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často vystavení </a:t>
            </a: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formám</a:t>
            </a:r>
            <a:r>
              <a:rPr lang="sk-SK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skrytej diskriminácie a </a:t>
            </a:r>
            <a:r>
              <a:rPr lang="sk-SK" sz="1600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mikroagresie</a:t>
            </a:r>
            <a:r>
              <a:rPr lang="sk-SK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(vtipkovanie a posmech, uprené pohľady, klebety a negatívne poznámky), čo prispieva k pocitu neistoty a izolácie a nepriaznivo ovplyvňuje </a:t>
            </a:r>
            <a:r>
              <a:rPr lang="sk-SK" sz="1600" b="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ich pohodu </a:t>
            </a: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 zdravie.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pravdepodobnejšie, že </a:t>
            </a: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LGBTI zamestnanci</a:t>
            </a:r>
            <a:r>
              <a:rPr lang="sk-SK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budú pri hľadaní zamestnania alebo uchádzaní sa oň diskriminovaní a budú prepustení z </a:t>
            </a:r>
            <a:r>
              <a:rPr lang="sk-SK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dôvodu ich sexuálnej orientácie alebo rodovej identity.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42477" cy="634694"/>
          </a:xfrm>
        </p:spPr>
        <p:txBody>
          <a:bodyPr/>
          <a:lstStyle/>
          <a:p>
            <a:r>
              <a:rPr lang="sk-SK" sz="2000"/>
              <a:t/>
            </a:r>
            <a:br>
              <a:rPr lang="sk-SK" sz="20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LGBTI zamestnanci</a:t>
            </a:r>
            <a:br>
              <a:rPr lang="sk-SK" sz="2000"/>
            </a:br>
            <a:endParaRPr lang="sk-SK" sz="2000"/>
          </a:p>
        </p:txBody>
      </p:sp>
    </p:spTree>
    <p:extLst>
      <p:ext uri="{BB962C8B-B14F-4D97-AF65-F5344CB8AC3E}">
        <p14:creationId xmlns:p14="http://schemas.microsoft.com/office/powerpoint/2010/main" val="1934770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843558"/>
            <a:ext cx="7632700" cy="352839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sk-SK" sz="1600" b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LGBTI zamestnanci sú nútení </a:t>
            </a:r>
            <a:r>
              <a:rPr lang="sk-SK" sz="1600" b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skrývať svoju sexualitu alebo rodovú identitu</a:t>
            </a:r>
            <a:r>
              <a:rPr lang="sk-SK" sz="1600" b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práci, aby sa cítili bezpečne a chránili sa. Robia to aj preto, aby mali prístup k lepším pracovným miestam alebo si zachovali miesto, kde momentálne pracujú. To predstavuje ďalšie psychologické zaťaženie LGBTI zamestnancov, ktoré ovplyvňuje ich zdravie.</a:t>
            </a:r>
          </a:p>
          <a:p>
            <a:pPr>
              <a:spcAft>
                <a:spcPts val="600"/>
              </a:spcAft>
            </a:pPr>
            <a:r>
              <a:rPr lang="sk-SK" sz="1600" b="0"/>
              <a:t>LGBTI zamestnanci </a:t>
            </a:r>
            <a:r>
              <a:rPr lang="sk-SK" sz="1600" b="1"/>
              <a:t>sú častejšie zamestnaní</a:t>
            </a:r>
            <a:r>
              <a:rPr lang="sk-SK" sz="1600" b="0"/>
              <a:t> v sektoroch a povolaniach, v </a:t>
            </a:r>
            <a:r>
              <a:rPr lang="sk-SK" sz="1600" b="1"/>
              <a:t>ktorých očakávajú, že sa budú cítiť bezpečnejšie a zažijú menej intolerancie a diskriminácie</a:t>
            </a:r>
            <a:r>
              <a:rPr lang="sk-SK" sz="1600" b="0"/>
              <a:t>, na základe tzv. segregácie založenej na predsudkoch. </a:t>
            </a:r>
          </a:p>
          <a:p>
            <a:pPr>
              <a:spcAft>
                <a:spcPts val="600"/>
              </a:spcAft>
            </a:pPr>
            <a:r>
              <a:rPr lang="sk-SK" sz="1600" b="1"/>
              <a:t>Verejný sektor</a:t>
            </a:r>
            <a:r>
              <a:rPr lang="sk-SK" sz="1600" b="0"/>
              <a:t> sa z viacerých dôvodov považuje pre LGBTI zamestnancov za najbezpečnejší, pričom aj </a:t>
            </a:r>
            <a:r>
              <a:rPr lang="sk-SK" sz="1600" b="1"/>
              <a:t>veľké a nadnárodné spoločnosti</a:t>
            </a:r>
            <a:r>
              <a:rPr lang="sk-SK" sz="1600" b="0"/>
              <a:t> sú čoraz aktívnejšie pri podpore rozmanitosti, začlenenia a antidiskriminačných postupov, a preto je pravdepodobnejšie, že prilákajú LGBTI zamestnancov.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750" y="0"/>
            <a:ext cx="8442279" cy="634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600" dirty="0"/>
          </a:p>
          <a:p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LGBTI zamestnanci</a:t>
            </a:r>
            <a:r>
              <a:rPr lang="sk-SK" sz="1600"/>
              <a:t/>
            </a:r>
            <a:br>
              <a:rPr lang="sk-SK" sz="1600"/>
            </a:br>
            <a:endParaRPr lang="sk-SK" sz="16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35846"/>
            <a:ext cx="4824536" cy="12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95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843558"/>
            <a:ext cx="7632700" cy="345638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sk-SK" sz="1600" b="0" dirty="0"/>
              <a:t>Zamestnanci zapojení do vykonávania výskumu v teréne uviedli, že diskriminácia, predsudky alebo ponižujúce správanie voči LGBTI zamestnancom môže viesť k </a:t>
            </a:r>
            <a:r>
              <a:rPr lang="sk-SK" sz="1600" b="1" dirty="0"/>
              <a:t>stresu a problémom s duševným zdravím, ako aj k zvýšenému výskytu problémov týkajúcich sa fyzického zdravia vrátane problémov súvisiacich s poškodeniami podporno-pohybovej sústavy, ako je bolesť chrbta a </a:t>
            </a:r>
            <a:r>
              <a:rPr lang="sk-SK" sz="1600" b="1" dirty="0" smtClean="0"/>
              <a:t>náhle prudké bolesti v krížoch</a:t>
            </a:r>
            <a:r>
              <a:rPr lang="sk-SK" sz="1600" b="0" dirty="0" smtClean="0"/>
              <a:t>. </a:t>
            </a:r>
            <a:endParaRPr lang="sk-SK" sz="1600" b="0" dirty="0"/>
          </a:p>
          <a:p>
            <a:pPr marL="189000" lvl="1" indent="-189000" algn="just" fontAlgn="base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 dirty="0">
                <a:solidFill>
                  <a:schemeClr val="accent1"/>
                </a:solidFill>
              </a:rPr>
              <a:t>Zdravotné problémy, ktorými trpia LGBTI zamestnanci, zahŕňajú problémy s fyzickým aj duševným zdravím: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600" dirty="0"/>
              <a:t> existuje vyššie riziko zlého duševného zdravia a horší pocit pohody.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600" dirty="0"/>
              <a:t> niekoľké štúdie tiež potvrdzujú horšie fyzické zdravie vrátane (okrem iného) poškodení podporno-pohybovej sústavy.</a:t>
            </a:r>
          </a:p>
          <a:p>
            <a:pPr marL="189000" lvl="1" indent="-189000" algn="just" fontAlgn="base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 dirty="0">
                <a:solidFill>
                  <a:schemeClr val="tx2"/>
                </a:solidFill>
              </a:rPr>
              <a:t>Rozdiely medzi podskupinami: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600" dirty="0"/>
              <a:t> bisexuálne zamestnankyne a </a:t>
            </a:r>
            <a:r>
              <a:rPr lang="sk-SK" sz="1600" dirty="0" err="1"/>
              <a:t>transrodové</a:t>
            </a:r>
            <a:r>
              <a:rPr lang="sk-SK" sz="1600" dirty="0"/>
              <a:t> a </a:t>
            </a:r>
            <a:r>
              <a:rPr lang="sk-SK" sz="1600" dirty="0" err="1"/>
              <a:t>intersexuálne</a:t>
            </a:r>
            <a:r>
              <a:rPr lang="sk-SK" sz="1600" dirty="0"/>
              <a:t> osoby majú horší zdravotný stav.</a:t>
            </a:r>
          </a:p>
          <a:p>
            <a:pPr lvl="1" algn="just" fontAlgn="base">
              <a:spcBef>
                <a:spcPts val="600"/>
              </a:spcBef>
            </a:pPr>
            <a:endParaRPr lang="en-US" altLang="es-ES" sz="1600" dirty="0">
              <a:solidFill>
                <a:schemeClr val="accent1"/>
              </a:solidFill>
              <a:sym typeface="Wingdings" pitchFamily="2" charset="2"/>
            </a:endParaRPr>
          </a:p>
          <a:p>
            <a:endParaRPr lang="en-GB" sz="1600" b="0" dirty="0"/>
          </a:p>
          <a:p>
            <a:endParaRPr lang="en-GB" sz="1600" b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64848"/>
            <a:ext cx="8442477" cy="634694"/>
          </a:xfrm>
        </p:spPr>
        <p:txBody>
          <a:bodyPr/>
          <a:lstStyle/>
          <a:p>
            <a:r>
              <a:rPr lang="sk-SK" sz="1400"/>
              <a:t/>
            </a:r>
            <a:br>
              <a:rPr lang="sk-SK" sz="1400"/>
            </a:br>
            <a:r>
              <a:rPr lang="sk-SK" sz="1400"/>
              <a:t>Prevalencia všeobecných zdravotných problémov a poškodení podporno-pohybovej sústavy</a:t>
            </a:r>
            <a:br>
              <a:rPr lang="sk-SK" sz="1400"/>
            </a:br>
            <a:r>
              <a:rPr lang="sk-SK" sz="1400"/>
              <a:t>LGBTI zamestnanci</a:t>
            </a:r>
            <a:br>
              <a:rPr lang="sk-SK" sz="1400"/>
            </a:br>
            <a:endParaRPr lang="sk-SK" sz="1400"/>
          </a:p>
        </p:txBody>
      </p:sp>
    </p:spTree>
    <p:extLst>
      <p:ext uri="{BB962C8B-B14F-4D97-AF65-F5344CB8AC3E}">
        <p14:creationId xmlns:p14="http://schemas.microsoft.com/office/powerpoint/2010/main" val="4093796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54" y="771550"/>
            <a:ext cx="7623296" cy="3287254"/>
          </a:xfrm>
        </p:spPr>
        <p:txBody>
          <a:bodyPr lIns="0" tIns="0" rIns="0" bIns="0">
            <a:noAutofit/>
          </a:bodyPr>
          <a:lstStyle/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Identifikovalo sa a uvádza sa deväť príkladov politík a podnikových postupov.</a:t>
            </a:r>
          </a:p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Politiky a postupy zamerané na zlepšenie pracovného prostredia a zníženie rizík v oblasti BOZP – najmä fyzických a psychosociálnych alebo organizačných rizík súvisiacich s poškodeniami podporno-pohybovej sústavy, ktoré sa týkajú troch skupín analyzovaných zamestnancov.</a:t>
            </a:r>
          </a:p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Kombinácia iniciatív na úrovni EÚ, národných alebo regionálnych iniciatív, ktoré vykonávajú subjekty verejného sektora, súkromné a neziskové organizácie. </a:t>
            </a:r>
          </a:p>
          <a:p>
            <a:pPr marL="189000" lvl="1" indent="-1890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Intervencie zahŕňajú: nástroje na posudzovanie rizík/prevenciu, aktivity zamerané na zvyšovanie informovanosti, odborné prípravy, poradenstvo a usmernenia, výskumné činnosti alebo osobitné činnosti v rámci inšpekcií práce.</a:t>
            </a:r>
            <a:r>
              <a:rPr lang="sk-SK" sz="1600" b="0"/>
              <a:t/>
            </a:r>
            <a:br>
              <a:rPr lang="sk-SK" sz="1600" b="0"/>
            </a:br>
            <a:r>
              <a:rPr lang="sk-SK" sz="1600" b="0"/>
              <a:t/>
            </a:r>
            <a:br>
              <a:rPr lang="sk-SK" sz="1600" b="0"/>
            </a:br>
            <a:endParaRPr lang="sk-SK" sz="1600" b="0"/>
          </a:p>
          <a:p>
            <a:pPr marL="0" indent="0">
              <a:buNone/>
            </a:pPr>
            <a:endParaRPr lang="en-US" sz="1600" b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8460036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>
                <a:solidFill>
                  <a:srgbClr val="003399"/>
                </a:solidFill>
              </a:rPr>
              <a:t>Príklady postupov a politických iniciatív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59" y="3473430"/>
            <a:ext cx="4447085" cy="111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97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5795732"/>
              </p:ext>
            </p:extLst>
          </p:nvPr>
        </p:nvGraphicFramePr>
        <p:xfrm>
          <a:off x="569486" y="843558"/>
          <a:ext cx="7602964" cy="3592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460">
                  <a:extLst>
                    <a:ext uri="{9D8B030D-6E8A-4147-A177-3AD203B41FA5}">
                      <a16:colId xmlns:a16="http://schemas.microsoft.com/office/drawing/2014/main" val="3805429375"/>
                    </a:ext>
                  </a:extLst>
                </a:gridCol>
                <a:gridCol w="591193">
                  <a:extLst>
                    <a:ext uri="{9D8B030D-6E8A-4147-A177-3AD203B41FA5}">
                      <a16:colId xmlns:a16="http://schemas.microsoft.com/office/drawing/2014/main" val="3444078073"/>
                    </a:ext>
                  </a:extLst>
                </a:gridCol>
                <a:gridCol w="753013">
                  <a:extLst>
                    <a:ext uri="{9D8B030D-6E8A-4147-A177-3AD203B41FA5}">
                      <a16:colId xmlns:a16="http://schemas.microsoft.com/office/drawing/2014/main" val="2493499778"/>
                    </a:ext>
                  </a:extLst>
                </a:gridCol>
                <a:gridCol w="1119808">
                  <a:extLst>
                    <a:ext uri="{9D8B030D-6E8A-4147-A177-3AD203B41FA5}">
                      <a16:colId xmlns:a16="http://schemas.microsoft.com/office/drawing/2014/main" val="36362347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92031146"/>
                    </a:ext>
                  </a:extLst>
                </a:gridCol>
                <a:gridCol w="3024386">
                  <a:extLst>
                    <a:ext uri="{9D8B030D-6E8A-4147-A177-3AD203B41FA5}">
                      <a16:colId xmlns:a16="http://schemas.microsoft.com/office/drawing/2014/main" val="3133363192"/>
                    </a:ext>
                  </a:extLst>
                </a:gridCol>
              </a:tblGrid>
              <a:tr h="352049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Názov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Krajina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Skupina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Druh intervencie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650"/>
                        <a:t>Zodpovedný orgán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Zámery/ciele 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4087080459"/>
                  </a:ext>
                </a:extLst>
              </a:tr>
              <a:tr h="627149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Národná stratégia v oblasti pracovného prostredia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DK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všetky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politická stratégia, presadzovanie práva, inšpekcie práce, informácie a usmernenia, výskum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subjekt verejného sektora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zabezpečiť bezpečné, chránené a zdravé pracovné prostredie v Dánsku, aby viac zamestnancov malo prístup k dobrému a dlhému pracovnému životu tri hlavné prioritné oblasti intervencie sú: psychosociálne pracovné prostredie, preťaženie podporno-pohybovej sústavy, vážne pracovné úrazy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317514001"/>
                  </a:ext>
                </a:extLst>
              </a:tr>
              <a:tr h="533696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Politika rozmanitosti a inklúzie spoločnosti Airbus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EÚ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zamestnankyne a LGBTI zamestnanci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zapojenie zamestnancov, odborná príprava, zvyšovanie informovanosti, zmierenie a príležitosti na teleprácu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súkromná spoločnosť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riadenie rozmanitosti, presadzovanie rovnosti príležitostí a predchádzanie diskriminácii v rámci spoločnosti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2528965725"/>
                  </a:ext>
                </a:extLst>
              </a:tr>
              <a:tr h="960652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Spoločné obavy a spoločné odporúčania týkajúce sa práce migrantov v domácnosti a opatrovateľskej práce migrantov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EÚ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migrujúci zamestnanci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zvyšovanie informovanosti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rozličné zainteresované strany vrátane odborových zväzov a MVO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zvyšovanie informovanosti o zlých pracovných podmienkach, diskriminácii a obmedzenom prístupe k sociálnej ochrane migrujúcich zamestnancov (mobilných občanov z krajín mimo EÚ aj v EÚ), ktorí pracujú v domácnostiach a opatrovateľských službách a predchádzanie týmto javom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751261000"/>
                  </a:ext>
                </a:extLst>
              </a:tr>
              <a:tr h="853913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Súbor nástrojov na posudzovanie rizík pre štátnych príslušníkov tretích krajín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IT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migrujúci zamestnanci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súbor nástrojov na posudzovanie rizík/prevenciu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subjekt verejného sektora v spolupráci so sociálnymi partnermi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vypracovanie vhodného a komplexného súboru nástrojov, ktorý zamestnávateľom umožní dodržiavať právne požiadavky v oblasti BOZP a vykonávať posudzovanie rizík pre zamestnancov z krajín mimo EÚ, ako aj podporovať osobitné činnosti súvisiace s BOZP, ktoré sa na nich zameriavajú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159748754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50" y="135000"/>
            <a:ext cx="7632700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000">
                <a:solidFill>
                  <a:srgbClr val="003399"/>
                </a:solidFill>
              </a:rPr>
              <a:t>Hlavné zistenia: Analýza postupov a politických iniciatív </a:t>
            </a:r>
          </a:p>
        </p:txBody>
      </p:sp>
    </p:spTree>
    <p:extLst>
      <p:ext uri="{BB962C8B-B14F-4D97-AF65-F5344CB8AC3E}">
        <p14:creationId xmlns:p14="http://schemas.microsoft.com/office/powerpoint/2010/main" val="1984841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6531718"/>
              </p:ext>
            </p:extLst>
          </p:nvPr>
        </p:nvGraphicFramePr>
        <p:xfrm>
          <a:off x="538475" y="982677"/>
          <a:ext cx="7633976" cy="3389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3267">
                  <a:extLst>
                    <a:ext uri="{9D8B030D-6E8A-4147-A177-3AD203B41FA5}">
                      <a16:colId xmlns:a16="http://schemas.microsoft.com/office/drawing/2014/main" val="4090675827"/>
                    </a:ext>
                  </a:extLst>
                </a:gridCol>
                <a:gridCol w="628186">
                  <a:extLst>
                    <a:ext uri="{9D8B030D-6E8A-4147-A177-3AD203B41FA5}">
                      <a16:colId xmlns:a16="http://schemas.microsoft.com/office/drawing/2014/main" val="635767433"/>
                    </a:ext>
                  </a:extLst>
                </a:gridCol>
                <a:gridCol w="721503">
                  <a:extLst>
                    <a:ext uri="{9D8B030D-6E8A-4147-A177-3AD203B41FA5}">
                      <a16:colId xmlns:a16="http://schemas.microsoft.com/office/drawing/2014/main" val="452593527"/>
                    </a:ext>
                  </a:extLst>
                </a:gridCol>
                <a:gridCol w="1274874">
                  <a:extLst>
                    <a:ext uri="{9D8B030D-6E8A-4147-A177-3AD203B41FA5}">
                      <a16:colId xmlns:a16="http://schemas.microsoft.com/office/drawing/2014/main" val="1263881656"/>
                    </a:ext>
                  </a:extLst>
                </a:gridCol>
                <a:gridCol w="873767">
                  <a:extLst>
                    <a:ext uri="{9D8B030D-6E8A-4147-A177-3AD203B41FA5}">
                      <a16:colId xmlns:a16="http://schemas.microsoft.com/office/drawing/2014/main" val="2910607847"/>
                    </a:ext>
                  </a:extLst>
                </a:gridCol>
                <a:gridCol w="2952379">
                  <a:extLst>
                    <a:ext uri="{9D8B030D-6E8A-4147-A177-3AD203B41FA5}">
                      <a16:colId xmlns:a16="http://schemas.microsoft.com/office/drawing/2014/main" val="1161574099"/>
                    </a:ext>
                  </a:extLst>
                </a:gridCol>
              </a:tblGrid>
              <a:tr h="510214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800"/>
                        <a:t>Názov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800"/>
                        <a:t>Krajina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800"/>
                        <a:t>Skupina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800"/>
                        <a:t>Druh intervencie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800"/>
                        <a:t>Zodpovedný orgán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800"/>
                        <a:t>Zámery/ciele 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3574774027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Politika rozmanitosti v Holandskej rade pre výskum (NWO)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NL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650"/>
                        <a:t>zamestnankyne (a LGBTI zamestnanci a migrujúci zamestnanci)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finančná podpora, poradenstvo a usmernenia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subjekt verejného sektora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znižovanie diskriminácie žien v akademickom prostredí, podporovanie stratégie zameranej na inklúziu a rovnosť príležitostí súčasné priority z hľadiska cieľovej skupiny zahŕňajú aj iné znevýhodnené skupiny, ako sú LGBTI zamestnanci, zamestnanci so zdravotným postihnutím a migrujúci zamestnanci z krajín mimo EÚ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1130559890"/>
                  </a:ext>
                </a:extLst>
              </a:tr>
              <a:tr h="71976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REDI – Podnikateľská sieť pre inklúziu LGBTI zamestnancov a rozmanitosť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LGBTI zamestnanci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poradenstvo a usmernenia, zvyšovanie informovanosti, vytváranie sietí s relevantnými zainteresovanými stranami, výskumné činnosti 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650"/>
                        <a:t>nezisková organizácia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podpora inkluzívneho a rešpektujúceho prostredia v účastníckych organizáciách, čo prispieva k spoločenskej akceptácii LGBTI zamestnancov a k odstráneniu sociálno-kultúrnych predsudkov a diskriminačných praktík, ktoré bránia profesionálnemu rozvoju a plnej výkonnosti LGBTI zamestnancov.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120450469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Súbor nástrojov na začlenenie rodového hľadiska do prevencie pracovných rizík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650"/>
                        <a:t>zamestnankyne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súbor nástrojov na posudzovanie rizík/prevenciu 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subjekt verejného sektora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vypracovanie súboru nástrojov </a:t>
                      </a:r>
                      <a:r>
                        <a:rPr lang="sk-SK" sz="700" i="1"/>
                        <a:t>ad hoc</a:t>
                      </a:r>
                      <a:r>
                        <a:rPr lang="sk-SK" sz="700"/>
                        <a:t> na začlenenie rodového hľadiska do činností zameraných na prevenciu rizík v oblasti BOZP, prekonanie hľadiska „mužského vzoru“ prevládajúceho v existujúcich španielskych modeloch prevencie rizík v oblasti BOZP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2502419628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Pracovné prostredie zamestnankýň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SE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650"/>
                        <a:t>zamestnankyne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zvyšovanie informovanosti, výskum, inšpekcie práce, vývoj nástrojov na posudzovanie rizík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subjekt verejného sektora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zlepšenie pracovného prostredia zamestnankýň so zameraním na riziká poškodení podporno-pohybovej sústavy; iniciatíva zahŕňa výskum BOZP žien, nové spôsoby vykonávania inšpekcií práce a súbor rozličných nástrojov pre pracoviská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2402394846"/>
                  </a:ext>
                </a:extLst>
              </a:tr>
              <a:tr h="359883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Príručka o podpore transrodového pracoviska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UK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LGBTI zamestnanci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výskum, usmernenia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subjekt verejného sektora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700"/>
                        <a:t>umožnenie úspešnej integrácie transrodových zamestnancov na pracoviskách poskytovaním užitočných informácií a usmernení pre rozličné zainteresované strany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399427088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475" y="135000"/>
            <a:ext cx="7471401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000">
                <a:solidFill>
                  <a:srgbClr val="003399"/>
                </a:solidFill>
              </a:rPr>
              <a:t>Hlavné zistenia: Analýza postupov a politických iniciatív </a:t>
            </a:r>
          </a:p>
        </p:txBody>
      </p:sp>
    </p:spTree>
    <p:extLst>
      <p:ext uri="{BB962C8B-B14F-4D97-AF65-F5344CB8AC3E}">
        <p14:creationId xmlns:p14="http://schemas.microsoft.com/office/powerpoint/2010/main" val="267062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5711" y="699542"/>
            <a:ext cx="5744481" cy="3600400"/>
          </a:xfrm>
        </p:spPr>
        <p:txBody>
          <a:bodyPr lIns="0" tIns="0" rIns="0" bIns="0">
            <a:noAutofit/>
          </a:bodyPr>
          <a:lstStyle/>
          <a:p>
            <a:pPr>
              <a:lnSpc>
                <a:spcPct val="150000"/>
              </a:lnSpc>
            </a:pPr>
            <a:r>
              <a:rPr lang="sk-SK" sz="1600">
                <a:solidFill>
                  <a:schemeClr val="accent1"/>
                </a:solidFill>
              </a:rPr>
              <a:t>Úvod: Rozmanitosť pracovnej sily a riziká súvisiace s poškodeniami podporno-pohybovej sústavy</a:t>
            </a:r>
          </a:p>
          <a:p>
            <a:pPr>
              <a:lnSpc>
                <a:spcPct val="150000"/>
              </a:lnSpc>
            </a:pPr>
            <a:r>
              <a:rPr lang="sk-SK" sz="1600"/>
              <a:t>Vymedzenie pojmov </a:t>
            </a:r>
          </a:p>
          <a:p>
            <a:pPr>
              <a:lnSpc>
                <a:spcPct val="150000"/>
              </a:lnSpc>
            </a:pPr>
            <a:r>
              <a:rPr lang="sk-SK" sz="1600"/>
              <a:t>Expozícia rizikovým faktorom pre zdravie súvisiacim s prácou</a:t>
            </a:r>
          </a:p>
          <a:p>
            <a:pPr>
              <a:lnSpc>
                <a:spcPct val="150000"/>
              </a:lnSpc>
            </a:pPr>
            <a:r>
              <a:rPr lang="sk-SK" sz="1600"/>
              <a:t>Prevalencia všeobecných zdravotných problémov a poškodení podporno-pohybovej sústavy</a:t>
            </a:r>
          </a:p>
          <a:p>
            <a:pPr>
              <a:lnSpc>
                <a:spcPct val="150000"/>
              </a:lnSpc>
            </a:pPr>
            <a:r>
              <a:rPr lang="sk-SK" sz="1600">
                <a:solidFill>
                  <a:srgbClr val="003399"/>
                </a:solidFill>
              </a:rPr>
              <a:t>Príklady postupov a politických iniciatív</a:t>
            </a:r>
          </a:p>
          <a:p>
            <a:pPr>
              <a:lnSpc>
                <a:spcPct val="150000"/>
              </a:lnSpc>
            </a:pPr>
            <a:r>
              <a:rPr lang="sk-SK" sz="1600"/>
              <a:t>Politické ukazovatele</a:t>
            </a:r>
          </a:p>
          <a:p>
            <a:pPr>
              <a:lnSpc>
                <a:spcPct val="150000"/>
              </a:lnSpc>
            </a:pPr>
            <a:r>
              <a:rPr lang="sk-SK" sz="1600"/>
              <a:t>Bibliografia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0192" y="1491630"/>
            <a:ext cx="2198846" cy="266429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Prehľad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280826" y="1003026"/>
            <a:ext cx="3234527" cy="3224920"/>
            <a:chOff x="-158403" y="-163840"/>
            <a:chExt cx="5260231" cy="523533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8403" y="-72008"/>
              <a:ext cx="5177737" cy="51435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6200000">
              <a:off x="1723531" y="521125"/>
              <a:ext cx="1720301" cy="35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Príprava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9770935">
              <a:off x="2996618" y="1548553"/>
              <a:ext cx="2105210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Identifikácia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752754">
              <a:off x="3085788" y="3507634"/>
              <a:ext cx="1716146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Hodnotenie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9738701">
              <a:off x="543735" y="3258210"/>
              <a:ext cx="1334404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Akčný plán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775785">
              <a:off x="228085" y="1709197"/>
              <a:ext cx="1459704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Prijatie opatrení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5400000">
              <a:off x="1334500" y="870279"/>
              <a:ext cx="1764565" cy="325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7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Monitorovanie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80317" y="2087420"/>
              <a:ext cx="2056357" cy="674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105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POSUDZOVANIE</a:t>
              </a:r>
            </a:p>
            <a:p>
              <a:pPr algn="ctr"/>
              <a:r>
                <a:rPr lang="sk-SK" sz="105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RIZÍK</a:t>
              </a:r>
            </a:p>
          </p:txBody>
        </p:sp>
      </p:grpSp>
      <p:sp useBgFill="1"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566"/>
            <a:ext cx="4769645" cy="3456409"/>
          </a:xfrm>
        </p:spPr>
        <p:txBody>
          <a:bodyPr lIns="0" tIns="0" rIns="0" bIns="0">
            <a:noAutofit/>
          </a:bodyPr>
          <a:lstStyle/>
          <a:p>
            <a:pPr marL="171450" lvl="1" indent="-171450">
              <a:spcBef>
                <a:spcPts val="45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k-SK" sz="1400" dirty="0">
                <a:solidFill>
                  <a:schemeClr val="tx2"/>
                </a:solidFill>
              </a:rPr>
              <a:t>Posudzovanie rizík vychádza z charakteristík pracoviska a práce, pričom menej pozornosti sa venuje konkrétnym individuálnym charakteristikám zamestnancov.</a:t>
            </a:r>
          </a:p>
          <a:p>
            <a:r>
              <a:rPr lang="sk-SK" sz="1400" b="0" dirty="0"/>
              <a:t>Zabezpečenie bezpečného a zdravého pracoviska pre všetkých </a:t>
            </a:r>
            <a:r>
              <a:rPr lang="sk-SK" sz="1400" b="0" dirty="0" smtClean="0"/>
              <a:t>zamestnancov </a:t>
            </a:r>
            <a:r>
              <a:rPr lang="sk-SK" sz="1400" b="0" dirty="0"/>
              <a:t>je právnou povinnosťou stanovenou v rámcovej smernici 89/391/EHS. </a:t>
            </a:r>
          </a:p>
          <a:p>
            <a:r>
              <a:rPr lang="sk-SK" sz="1400" b="0" dirty="0"/>
              <a:t>V právnych predpisoch v oblasti BOZP sa vyžaduje, aby sa vykonávalo posudzovanie rizík a „prispôsobenie práce jednotlivcovi“.</a:t>
            </a:r>
          </a:p>
          <a:p>
            <a:r>
              <a:rPr lang="sk-SK" sz="1400" b="0" dirty="0"/>
              <a:t>Aspekty rodovej rovnosti a rozmanitosti musia byť zohľadnené v posudzovaní rizík. </a:t>
            </a:r>
          </a:p>
          <a:p>
            <a:r>
              <a:rPr lang="sk-SK" sz="1400" b="0" dirty="0"/>
              <a:t>Práca, jej organizácia a používané vybavenie by mali byť prispôsobené charakteristikám zamestnancov a ich potrebám pri práci, a nie naopak.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-33838"/>
            <a:ext cx="737960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Posudzovanie rizík zohľadňujúce rozmanitosť</a:t>
            </a:r>
          </a:p>
        </p:txBody>
      </p:sp>
    </p:spTree>
    <p:extLst>
      <p:ext uri="{BB962C8B-B14F-4D97-AF65-F5344CB8AC3E}">
        <p14:creationId xmlns:p14="http://schemas.microsoft.com/office/powerpoint/2010/main" val="317164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699542"/>
            <a:ext cx="7632700" cy="3744416"/>
          </a:xfrm>
        </p:spPr>
        <p:txBody>
          <a:bodyPr lIns="0" tIns="0" rIns="0" bIns="0">
            <a:noAutofit/>
          </a:bodyPr>
          <a:lstStyle/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sk-SK" sz="1250" b="1">
                <a:solidFill>
                  <a:schemeClr val="accent1"/>
                </a:solidFill>
              </a:rPr>
              <a:t>Interdisciplinárnosť, účasť zamestnancov, zvyšovanie informovanosti a prevencia v podnikoch </a:t>
            </a:r>
            <a:r>
              <a:rPr lang="sk-SK" sz="1250">
                <a:solidFill>
                  <a:schemeClr val="accent1"/>
                </a:solidFill>
              </a:rPr>
              <a:t>sú kľúčovými aspektmi, ktoré je potrebné začleniť do politík a postupov, ktoré sa majú vykonávať s cieľom úspešne riadiť otázky BOZP a poškodenia podporno-pohybovej sústavy postihujúce čoraz rozmanitejšiu pracovnú silu v Európe.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sk-SK" sz="1250" b="1">
                <a:solidFill>
                  <a:schemeClr val="tx2"/>
                </a:solidFill>
              </a:rPr>
              <a:t>Celkové odporúčanie: </a:t>
            </a:r>
          </a:p>
          <a:p>
            <a:pPr marL="271463" lvl="1" indent="-271463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sk-SK" sz="1250"/>
              <a:t>	Vypracovať všeobecnú politiku s cieľom vytvoriť inkluzívne pracoviská a zabezpečiť, aby prevencia zohľadňovala rozmanitosť.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sk-SK" sz="1250" b="1">
                <a:solidFill>
                  <a:schemeClr val="tx2"/>
                </a:solidFill>
              </a:rPr>
              <a:t>a) Všeobecné odporúčania pre tri cieľové skupiny: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zvyšovať interdisciplinárny výskum týkajúci sa poškodení podporno-pohybovej sústavy, v ktorom sa zohľadňujú otázky rozmanitosti pracovnej sily,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v rámci aktivít subjektov verejného sektora a inšpekcie práce podporovať hľadisko „rozmanitosti“,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ukázať podnikom pozitívne vplyvy zamestnávania rozmanitej pracovnej sily,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budovať kultúru inklúzie a nulovej tolerancie diskriminácie v rámci podnikov,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zvyšovať participatívne prístupy k činnostiam v oblasti prevencie poškodení podporno-pohybovej sústavy a dať priestor rozmanitým skupinám pracovnej sily vyjadriť svoje názory,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zvyšovať informovanosť a podporovať činnosti v oblasti prevencie v súkromných podnikoch zamerané na konkrétne skupiny zamestnancov,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sk-SK" sz="1250"/>
              <a:t>vypracovať nástroje </a:t>
            </a:r>
            <a:r>
              <a:rPr lang="sk-SK" sz="1250" i="1"/>
              <a:t>ad hoc</a:t>
            </a:r>
            <a:r>
              <a:rPr lang="sk-SK" sz="1250"/>
              <a:t> na riadenie rozmanitej pracovnej sily.</a:t>
            </a:r>
          </a:p>
          <a:p>
            <a:pPr marL="360362" lvl="1" indent="0" algn="just">
              <a:spcAft>
                <a:spcPts val="500"/>
              </a:spcAft>
              <a:buNone/>
            </a:pPr>
            <a:endParaRPr lang="en-US" sz="14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-33838"/>
            <a:ext cx="737960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Politické odporúčania </a:t>
            </a:r>
          </a:p>
        </p:txBody>
      </p:sp>
    </p:spTree>
    <p:extLst>
      <p:ext uri="{BB962C8B-B14F-4D97-AF65-F5344CB8AC3E}">
        <p14:creationId xmlns:p14="http://schemas.microsoft.com/office/powerpoint/2010/main" val="817263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699542"/>
            <a:ext cx="6624538" cy="3455987"/>
          </a:xfrm>
        </p:spPr>
        <p:txBody>
          <a:bodyPr lIns="0" tIns="0" rIns="0" bIns="0">
            <a:noAutofit/>
          </a:bodyPr>
          <a:lstStyle/>
          <a:p>
            <a:pPr marL="0" lvl="1" indent="0" algn="just" defTabSz="342900">
              <a:spcBef>
                <a:spcPts val="450"/>
              </a:spcBef>
              <a:buClr>
                <a:srgbClr val="003399"/>
              </a:buClr>
              <a:buNone/>
            </a:pPr>
            <a:r>
              <a:rPr lang="sk-SK" sz="1100" b="1">
                <a:solidFill>
                  <a:srgbClr val="003399"/>
                </a:solidFill>
              </a:rPr>
              <a:t>b)	Osobitné politické odporúčania zamerané na zamestnankyne: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rozvíjať rodové hľadisko vo verejných politikách v oblasti BOZP,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zlepšovať pracovné a zdravotné podmienky v sektoroch a povolaniach, kde prevládajú ženy,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riešiť otázky rovnováhy medzi pracovným a súkromným životom rovnako ako otázky BOZP,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vyvíjať osobitné ergonomické a ochranné prostriedky prispôsobené charakteristikám žien.</a:t>
            </a:r>
          </a:p>
          <a:p>
            <a:pPr marL="0" lvl="1" indent="0" algn="just" defTabSz="342900">
              <a:spcBef>
                <a:spcPts val="1100"/>
              </a:spcBef>
              <a:buClr>
                <a:srgbClr val="003399"/>
              </a:buClr>
              <a:buNone/>
            </a:pPr>
            <a:r>
              <a:rPr lang="sk-SK" sz="1100" b="1">
                <a:solidFill>
                  <a:schemeClr val="accent1"/>
                </a:solidFill>
              </a:rPr>
              <a:t>c)	Osobitné politické odporúčania zamerané na migrujúcich zamestnancov: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zlepšiť prístup migrujúcich zamestnancov k relevantným kľúčovým verejným službám (zdravie, ubytovanie),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uľahčovať prispôsobovanie sa migrujúcich zamestnancov pracovnej kultúre hostiteľskej krajiny, najmä v otázkach BOZP,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prekonávať jazykové bariéry u migrujúcich zamestnancov,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uľahčovať uznávanie vzdelania a odborných kvalifikácií získaných v zahraničí.</a:t>
            </a:r>
          </a:p>
          <a:p>
            <a:pPr marL="0" lvl="1" indent="0" algn="just" defTabSz="342900">
              <a:spcBef>
                <a:spcPts val="1100"/>
              </a:spcBef>
              <a:buClr>
                <a:srgbClr val="003399"/>
              </a:buClr>
              <a:buNone/>
            </a:pPr>
            <a:r>
              <a:rPr lang="sk-SK" sz="1100" b="1">
                <a:solidFill>
                  <a:schemeClr val="accent1"/>
                </a:solidFill>
              </a:rPr>
              <a:t>d)	Osobitné politické odporúčania zamerané na LGBTI zamestnancov: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zvyšovať vedomosti o hlavných rizikových faktoroch pre zdravie súvisiacich s prácou v prípade LGBTI zamestnancov,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uplatňovať právne predpisy v oblasti bezpečnosti a ochrany zdravia rodovo nebinárnym spôsobom a vypracovať k tomu usmernenia,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sk-SK" sz="1100"/>
              <a:t>vypracovať podnikové politiky týkajúce sa LGBTI zamestnancov, v ktorých sa zohľadňujú rôzne skutočnosti, ktoré sa ich týkajú.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397916" cy="61208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Politické odporúčania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550" y="2357161"/>
            <a:ext cx="2088231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21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/>
              <a:t>Zdroje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566012"/>
          </a:xfrm>
        </p:spPr>
        <p:txBody>
          <a:bodyPr>
            <a:normAutofit lnSpcReduction="10000"/>
          </a:bodyPr>
          <a:lstStyle/>
          <a:p>
            <a:r>
              <a:rPr lang="sk-SK" b="0"/>
              <a:t>EU-OSHA (Európska agentúra pre bezpečnosť a ochranu zdravia pri práci), Work-related musculoskeletal disorders in the EU – prevalence, costs and demographics in the EU (Poškodenia podporno-pohybovej sústavy súvisiace s prácou – prevalencia, náklady a demografia v EÚ), 2019. K dispozícii na stránke: </a:t>
            </a:r>
            <a:r>
              <a:rPr lang="sk-SK" b="0">
                <a:hlinkClick r:id="rId2"/>
              </a:rPr>
              <a:t>https://osha.europa.eu/sk/publications/msds-facts-and-figures-overview-prevalence-costs-and-demographics-msds-europe/view</a:t>
            </a:r>
            <a:r>
              <a:rPr lang="sk-SK" b="0"/>
              <a:t> </a:t>
            </a:r>
          </a:p>
          <a:p>
            <a:r>
              <a:rPr lang="sk-SK" b="0"/>
              <a:t>EU-OSHA (Európska agentúra pre bezpečnosť a ochranu zdravia pri práci), Prevencia poškodení podporno-pohybovej sústavy v rozmanitých skupinách pracovnej sily: rizikové faktory v prípade žien, migrantov a LGBTI osôb, 2020. K dispozícii na stránke: </a:t>
            </a:r>
            <a:r>
              <a:rPr lang="sk-SK" b="0">
                <a:hlinkClick r:id="rId3"/>
              </a:rPr>
              <a:t>https://osha.europa.eu/sk/publications/preventing-musculoskeletal-disorders-diverse-workforce-risk-factors-women-migrants-and/view</a:t>
            </a:r>
            <a:r>
              <a:rPr lang="sk-SK" b="0"/>
              <a:t> </a:t>
            </a:r>
          </a:p>
          <a:p>
            <a:r>
              <a:rPr lang="sk-SK" b="0"/>
              <a:t>EU-OSHA (Európska agentúra pre bezpečnosť a ochranu zdravia pri práci), Analýza prípadových štúdií o práci s chronickými poškodeniami podporno-pohybovej sústavy, 2020 K dispozícii na stránke: </a:t>
            </a:r>
            <a:r>
              <a:rPr lang="sk-SK" b="0">
                <a:hlinkClick r:id="rId4"/>
              </a:rPr>
              <a:t>https://osha.europa.eu/sk/publications/analysis-case-studies-working-chronic-musculoskeletal-disorders/view</a:t>
            </a:r>
            <a:r>
              <a:rPr lang="sk-SK" b="0"/>
              <a:t> </a:t>
            </a:r>
          </a:p>
          <a:p>
            <a:r>
              <a:rPr lang="sk-SK" b="0"/>
              <a:t>EU-OSHA (Európska agentúra pre bezpečnosť a ochranu zdravia pri práci), Poškodenia podporno-pohybovej sústavy súvisiace s prácou: z výskumu do praxe. Aké sú nové poznatky?, 2020. K dispozícii na stránke: </a:t>
            </a:r>
            <a:r>
              <a:rPr lang="sk-SK" b="0">
                <a:hlinkClick r:id="rId5"/>
              </a:rPr>
              <a:t>https://osha.europa.eu/sk/publications/work-related-musculoskeletal-disorders-research-practice-what-can-be-learnt/view</a:t>
            </a:r>
            <a:r>
              <a:rPr lang="sk-SK" b="0"/>
              <a:t> </a:t>
            </a:r>
          </a:p>
          <a:p>
            <a:r>
              <a:rPr lang="sk-SK" b="0"/>
              <a:t>EU-OSHA (Európska agentúra pre bezpečnosť a ochranu zdravia pri práci), Stratégia prevencie a jej uplatnenie v praxi. Praktické postupy na riešenie poškodení podporno-pohybovej sústavy, 2020. K dispozícii na stránke: </a:t>
            </a:r>
            <a:r>
              <a:rPr lang="sk-SK" b="0">
                <a:hlinkClick r:id="rId6"/>
              </a:rPr>
              <a:t>https://osha.europa.eu/sk/publications/prevention-policy-and-practice-approaches-tackling-work-related-musculoskeletal/view</a:t>
            </a:r>
          </a:p>
          <a:p>
            <a:r>
              <a:rPr lang="sk-SK" b="0"/>
              <a:t>EU-OSHA (Európska agentúra pre bezpečnosť a ochranu zdravia pri práci), Poškodenia podporno-pohybovej sústavy súvisiace s prácou: prečo je ich výskyt stále vysoký? Dôkazy z prehľadu literatúry. K dispozícii na stránke: </a:t>
            </a:r>
            <a:r>
              <a:rPr lang="sk-SK" b="0">
                <a:hlinkClick r:id="rId7"/>
              </a:rPr>
              <a:t>https://osha.europa.eu/sk/publications/work-related-musculoskeletal-disorders-why-are-they-still-so-prevalent-evidence/view</a:t>
            </a:r>
            <a:r>
              <a:rPr lang="sk-SK" b="0"/>
              <a:t> </a:t>
            </a:r>
          </a:p>
          <a:p>
            <a:r>
              <a:rPr lang="sk-SK" b="0"/>
              <a:t>Eurofound (Európska nadácia pre zlepšovanie životných a pracovných podmienok), Šiesty európsky prieskum pracovných podmienok – súhrnná správa, 2015. K dispozícii na stránke: </a:t>
            </a:r>
            <a:r>
              <a:rPr lang="sk-SK" b="0">
                <a:hlinkClick r:id="rId8"/>
              </a:rPr>
              <a:t>https://www.eurofound.europa.eu/publications/report/2016/working-conditions/sixth-european-working-conditions-survey-overview-report</a:t>
            </a:r>
            <a:r>
              <a:rPr lang="sk-SK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3781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/>
              <a:t>Zdroje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566012"/>
          </a:xfrm>
        </p:spPr>
        <p:txBody>
          <a:bodyPr>
            <a:normAutofit fontScale="92500"/>
          </a:bodyPr>
          <a:lstStyle/>
          <a:p>
            <a:r>
              <a:rPr lang="sk-SK" b="0"/>
              <a:t>EUROSTAT (Európsky štatistický úrad), základný modul výberového zisťovania pracovných síl, 2018. K dispozícii na stránke: </a:t>
            </a:r>
            <a:r>
              <a:rPr lang="sk-SK" b="0">
                <a:hlinkClick r:id="rId3"/>
              </a:rPr>
              <a:t>https://ec.europa.eu/eurostat/data/database</a:t>
            </a:r>
          </a:p>
          <a:p>
            <a:r>
              <a:rPr lang="sk-SK" b="0"/>
              <a:t>FRA (Agentúra Európskej únie pre základné práva), Survey on Women’s Well-being and Safety in Europe (Prieskum blahobytu a bezpečnosti žien v Európe), 2012. K dispozícii na stránke:  </a:t>
            </a:r>
            <a:r>
              <a:rPr lang="sk-SK" b="0">
                <a:hlinkClick r:id="rId4"/>
              </a:rPr>
              <a:t>https://fra.europa.eu/en/project/2012/fra-survey-gender-based-violence-against-women</a:t>
            </a:r>
            <a:r>
              <a:rPr lang="sk-SK" b="0"/>
              <a:t> </a:t>
            </a:r>
          </a:p>
          <a:p>
            <a:r>
              <a:rPr lang="sk-SK" b="0"/>
              <a:t>FRA (Agentúra Európskej únie pre základné práva), EU LGBTI Survey II (Prieskum EÚ medzi LGBTI osobami II), 2020. K dispozícii na stránke: </a:t>
            </a:r>
            <a:r>
              <a:rPr lang="sk-SK" b="0">
                <a:hlinkClick r:id="rId5"/>
              </a:rPr>
              <a:t>https://fra.europa.eu/en/data-and-maps/2020/lgbti-survey-data-explorer</a:t>
            </a:r>
            <a:r>
              <a:rPr lang="sk-SK" b="0"/>
              <a:t>  </a:t>
            </a:r>
          </a:p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r>
              <a:rPr lang="sk-SK"/>
              <a:t>Praktické zdroje:</a:t>
            </a:r>
          </a:p>
          <a:p>
            <a:r>
              <a:rPr lang="sk-SK" b="0"/>
              <a:t>Rozmanitosť pracovnej sily a posudzovanie rizík: zaručene bude každý zahrnutý. Zhrnutie správy agentúry. K dispozícii na stránke: </a:t>
            </a:r>
            <a:r>
              <a:rPr lang="sk-SK" b="0" u="sng">
                <a:hlinkClick r:id="rId6"/>
              </a:rPr>
              <a:t>https://osha.europa.eu/sk/publications/factsheets/87</a:t>
            </a:r>
          </a:p>
          <a:p>
            <a:r>
              <a:rPr lang="sk-SK" b="0"/>
              <a:t>Zahrnutie otázok rodovej rovnosti do posudzovania rizika. K dispozícii na stránke: </a:t>
            </a:r>
            <a:r>
              <a:rPr lang="sk-SK" b="0">
                <a:hlinkClick r:id="rId7"/>
              </a:rPr>
              <a:t>https://osha.europa.eu/sk/publications/factsheet-43-including-gender-issues-risk-assessment</a:t>
            </a:r>
            <a:r>
              <a:rPr lang="sk-SK" b="0"/>
              <a:t> </a:t>
            </a:r>
          </a:p>
          <a:p>
            <a:r>
              <a:rPr lang="sk-SK" b="0"/>
              <a:t>Hodnotenie rizík špecifických z hľadiska rozmanitosti, príručka vypracovaná pracovnou skupinou EMEX a výborom SLIC. Anglická verzia je k dispozícii na stránke: </a:t>
            </a:r>
            <a:r>
              <a:rPr lang="sk-SK" b="0" u="sng">
                <a:hlinkClick r:id="rId8"/>
              </a:rPr>
              <a:t>https://circabc.europa.eu/ui/group/fea534f4-2590-4490-bca6-504782b47c79/library/341d5e56-dc0c-41ce-ba77-be660f3cf810/details</a:t>
            </a:r>
            <a:r>
              <a:rPr lang="sk-SK" b="0"/>
              <a:t> </a:t>
            </a:r>
          </a:p>
          <a:p>
            <a:r>
              <a:rPr lang="sk-SK" b="0"/>
              <a:t>Hodnotenie rizík špecifických z hľadiska rozmanitosti, príručka vypracovaná pracovnou skupinou EMEX a výborom SLIC. Jazykové verzie sú k dispozícii na stránke: </a:t>
            </a:r>
            <a:r>
              <a:rPr lang="sk-SK" b="0">
                <a:hlinkClick r:id="rId9"/>
              </a:rPr>
              <a:t>https://circabc.europa.eu/ui/group/fea534f4-2590-4490-bca6-504782b47c79/library/e9ec023f-cb5f-4e09-ac6a-6b5ffe05e729?p=1&amp;n=10&amp;sort=modified_DESC</a:t>
            </a:r>
            <a:r>
              <a:rPr lang="sk-SK" b="0"/>
              <a:t> </a:t>
            </a:r>
          </a:p>
          <a:p>
            <a:r>
              <a:rPr lang="sk-SK" b="0"/>
              <a:t>Praktické nástroje a usmernenia agentúry EU-OSHA, databáza poškodení podporno-pohybovej sústavy, Prioritná oblasť: Rozmanitosť pracovníkov  </a:t>
            </a:r>
            <a:r>
              <a:rPr lang="sk-SK" b="0">
                <a:hlinkClick r:id="rId10"/>
              </a:rPr>
              <a:t>https://healthy-workplaces.eu/sk/tools-and-publications/practical-tools?f%5B0%5D=field_msd_priority_area%3A3503</a:t>
            </a:r>
            <a:r>
              <a:rPr lang="sk-SK" b="0"/>
              <a:t> </a:t>
            </a:r>
          </a:p>
          <a:p>
            <a:r>
              <a:rPr lang="sk-SK" b="0"/>
              <a:t>Uplatňovanie rodového hľadiska v postupoch v oblasti bezpečnosti a ochrany zdravia pri práci. K dispozícii na adrese </a:t>
            </a:r>
            <a:r>
              <a:rPr lang="sk-SK" b="0">
                <a:hlinkClick r:id="rId11"/>
              </a:rPr>
              <a:t>https://osha.europa.eu/en/publications/mainstreaming-gender-occupational-safety-and-health-practice/view</a:t>
            </a:r>
            <a:r>
              <a:rPr lang="sk-SK" b="0"/>
              <a:t>  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254067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27757248"/>
              </p:ext>
            </p:extLst>
          </p:nvPr>
        </p:nvGraphicFramePr>
        <p:xfrm>
          <a:off x="539750" y="987574"/>
          <a:ext cx="7632700" cy="3451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3786">
                  <a:extLst>
                    <a:ext uri="{9D8B030D-6E8A-4147-A177-3AD203B41FA5}">
                      <a16:colId xmlns:a16="http://schemas.microsoft.com/office/drawing/2014/main" val="3805429375"/>
                    </a:ext>
                  </a:extLst>
                </a:gridCol>
                <a:gridCol w="4198914">
                  <a:extLst>
                    <a:ext uri="{9D8B030D-6E8A-4147-A177-3AD203B41FA5}">
                      <a16:colId xmlns:a16="http://schemas.microsoft.com/office/drawing/2014/main" val="3444078073"/>
                    </a:ext>
                  </a:extLst>
                </a:gridCol>
              </a:tblGrid>
              <a:tr h="201508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Názov iniciatívy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4087080459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Národná stratégia v oblasti pracovného prostredia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https://amid.dk/om-os/om-strategi-for-arbejdsmiljoeindsatsen-frem-til-2020/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317514001"/>
                  </a:ext>
                </a:extLst>
              </a:tr>
              <a:tr h="620549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Politika rozmanitosti a inklúzie spoločnosti Airbus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https://www.airbus.com/content/dam/channel-specific/website-/company/responsibility-and-sustainability/responsibility-andsustainability-landing-page/Responsibility-and-Sustainability-Charter-English.pdf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528965725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Spoločné obavy a spoločné odporúčania týkajúce sa práce migrantov v domácnosti a opatrovateľskej práce migrantov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https://picum.org/Documents/Publi/2018/concerns_recommendations_migrant_domestic_care_work_February2018.pdf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751261000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Súbor nástrojov na posudzovanie rizík pre štátnych príslušníkov tretích krajín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https://www.cislbrescia.it/wp-content/uploads/2011/11/Un-progetto-sulla-sicurezza-per-i-lavoratori-stranieri.pdf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1597487541"/>
                  </a:ext>
                </a:extLst>
              </a:tr>
              <a:tr h="465412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REDI – Podnikateľská sieť pre inklúziu LGBTI zamestnancov a rozmanitosť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http://www.redi-lgbti.org/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168101947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Pracovné prostredie zamestnankýň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https://www.av.se/arbetsmiljoarbete-och-inspektioner/arbeta-med-arbetsmiljon/jamstalldhet-i-arbetsmiljon/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3811754884"/>
                  </a:ext>
                </a:extLst>
              </a:tr>
              <a:tr h="465412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Súbor nástrojov na začlenenie rodového hľadiska do prevencie pracovných rizík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http://www.osalan.euskadi.eus/contenidos/libro/gestion_201710/es_def/adjuntos/pautas_integracion_prl.pdf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515382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Príručka o podpore transrodového pracoviska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http://www.lgbthealth.org.uk/wp-content/uploads/2016/07/TWSP-Info-Guide-Final.pdf</a:t>
                      </a:r>
                      <a:r>
                        <a:rPr lang="sk-SK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1164389520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49" y="135000"/>
            <a:ext cx="7470127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>
                <a:solidFill>
                  <a:srgbClr val="003399"/>
                </a:solidFill>
              </a:rPr>
              <a:t>Zdroje týkajúce sa postupov a politických iniciatív </a:t>
            </a:r>
          </a:p>
        </p:txBody>
      </p:sp>
    </p:spTree>
    <p:extLst>
      <p:ext uri="{BB962C8B-B14F-4D97-AF65-F5344CB8AC3E}">
        <p14:creationId xmlns:p14="http://schemas.microsoft.com/office/powerpoint/2010/main" val="2268284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7534"/>
            <a:ext cx="7180579" cy="40390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824572"/>
            <a:ext cx="7848872" cy="3645000"/>
          </a:xfrm>
        </p:spPr>
        <p:txBody>
          <a:bodyPr>
            <a:normAutofit/>
          </a:bodyPr>
          <a:lstStyle/>
          <a:p>
            <a:pPr marL="0" lvl="0" indent="0" algn="ctr" defTabSz="342900">
              <a:spcBef>
                <a:spcPts val="450"/>
              </a:spcBef>
              <a:buClr>
                <a:srgbClr val="003399"/>
              </a:buClr>
              <a:buNone/>
            </a:pPr>
            <a:r>
              <a:rPr lang="sk-SK" sz="3200">
                <a:solidFill>
                  <a:srgbClr val="ACC700"/>
                </a:solidFill>
              </a:rPr>
              <a:t>Ďakujeme!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rgbClr val="ACC700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endParaRPr lang="en-US" sz="5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sk-SK" sz="1600">
                <a:solidFill>
                  <a:schemeClr val="accent1"/>
                </a:solidFill>
              </a:rPr>
              <a:t>Ďalšie informácie nájdete na webovom sídle kampane:</a:t>
            </a:r>
          </a:p>
          <a:p>
            <a:pPr marL="189000" lvl="1" indent="0">
              <a:buSzPct val="120000"/>
              <a:buNone/>
            </a:pPr>
            <a:r>
              <a:rPr lang="sk-SK" sz="1600" b="1">
                <a:solidFill>
                  <a:schemeClr val="accent1"/>
                </a:solidFill>
                <a:hlinkClick r:id="rId5"/>
              </a:rPr>
              <a:t>healthy-workplaces.eu</a:t>
            </a:r>
          </a:p>
          <a:p>
            <a:pPr marL="141750" lvl="1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sk-SK" sz="1600">
                <a:solidFill>
                  <a:schemeClr val="accent1"/>
                </a:solidFill>
              </a:rPr>
              <a:t>Prihláste sa na odber nášho informačného bulletinu kampane:</a:t>
            </a:r>
          </a:p>
          <a:p>
            <a:pPr marL="189000" lvl="1" indent="0">
              <a:buSzPct val="120000"/>
              <a:buNone/>
            </a:pPr>
            <a:r>
              <a:rPr lang="sk-SK" sz="1600" b="1" u="sng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https://healthy-workplaces.eu/en/healthy-workplaces-newsletter</a:t>
            </a:r>
          </a:p>
          <a:p>
            <a:pPr marL="0" indent="0">
              <a:buSzPct val="120000"/>
              <a:buNone/>
            </a:pPr>
            <a:endParaRPr lang="en-US" sz="8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8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sk-SK" sz="1600">
                <a:solidFill>
                  <a:schemeClr val="accent1"/>
                </a:solidFill>
              </a:rPr>
              <a:t>Sledujte informácie o činnostiach a podujatiach prostredníctvom sociálnych médií: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6" name="Picture 14" descr="https://g.twimg.com/Twitter_logo_blue.png">
            <a:hlinkClick r:id="rId7"/>
            <a:extLst>
              <a:ext uri="{FF2B5EF4-FFF2-40B4-BE49-F238E27FC236}">
                <a16:creationId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98" y="4011910"/>
            <a:ext cx="354287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9"/>
            <a:extLst>
              <a:ext uri="{FF2B5EF4-FFF2-40B4-BE49-F238E27FC236}">
                <a16:creationId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540" y="4011910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1"/>
            <a:extLst>
              <a:ext uri="{FF2B5EF4-FFF2-40B4-BE49-F238E27FC236}">
                <a16:creationId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0927" y="4011910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3"/>
            <a:extLst>
              <a:ext uri="{FF2B5EF4-FFF2-40B4-BE49-F238E27FC236}">
                <a16:creationId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0314" y="4011910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2091" y="3992165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400" b="1">
                <a:solidFill>
                  <a:srgbClr val="ACC700"/>
                </a:solidFill>
              </a:rPr>
              <a:t>#EUhealthyworkplaces </a:t>
            </a:r>
          </a:p>
        </p:txBody>
      </p:sp>
    </p:spTree>
    <p:extLst>
      <p:ext uri="{BB962C8B-B14F-4D97-AF65-F5344CB8AC3E}">
        <p14:creationId xmlns:p14="http://schemas.microsoft.com/office/powerpoint/2010/main" val="183402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35106"/>
            <a:ext cx="7559873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000">
                <a:solidFill>
                  <a:schemeClr val="accent1"/>
                </a:solidFill>
              </a:rPr>
              <a:t>Úvod: Rozmanitosť pracovnej sily a riziká súvisiace s poškodeniami podporno-pohybovej sústavy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9750" y="915988"/>
            <a:ext cx="7632700" cy="36711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41750" indent="-14175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30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01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42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95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55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67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84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sk-SK" sz="1500" b="0" dirty="0"/>
              <a:t>Rozmanitosť pracovnej sily sa vzťahuje na individuálne charakteristiky zamestnancov, ktoré ich robia jedinečnými. Tieto charakteristiky môžu zahŕňať pohlavie, rasu, etnický pôvod, náboženstvo, vek, sexuálnu orientáciu, fyzické </a:t>
            </a:r>
            <a:r>
              <a:rPr lang="sk-SK" sz="1500" b="0" dirty="0" smtClean="0"/>
              <a:t>schopnosti, </a:t>
            </a:r>
            <a:r>
              <a:rPr lang="sk-SK" sz="1500" b="0" dirty="0"/>
              <a:t>ideológie atď.</a:t>
            </a:r>
          </a:p>
          <a:p>
            <a:pPr algn="just">
              <a:spcAft>
                <a:spcPts val="1200"/>
              </a:spcAft>
            </a:pPr>
            <a:r>
              <a:rPr lang="sk-SK" sz="1500" b="0" dirty="0"/>
              <a:t>Určité charakteristiky pracovnej sily umožňujú identifikovať skupiny zamestnancov, ktoré často uvádzajú zlé pracovné podmienky a vyššiu expozíciu zdravotným problémom vrátane poškodení podporno-pohybovej sústavy. </a:t>
            </a:r>
          </a:p>
          <a:p>
            <a:pPr algn="just">
              <a:spcAft>
                <a:spcPts val="1200"/>
              </a:spcAft>
            </a:pPr>
            <a:r>
              <a:rPr lang="sk-SK" sz="1500" b="0" dirty="0"/>
              <a:t>Na hĺbkovú analýzu boli vybrané tri osobitné skupiny zamestnancov (</a:t>
            </a:r>
            <a:r>
              <a:rPr lang="sk-SK" sz="1500" dirty="0"/>
              <a:t>migrujúci zamestnanci</a:t>
            </a:r>
            <a:r>
              <a:rPr lang="sk-SK" sz="1500" b="0" dirty="0"/>
              <a:t>, </a:t>
            </a:r>
            <a:r>
              <a:rPr lang="sk-SK" sz="1500" dirty="0" smtClean="0"/>
              <a:t>zamestnankyne </a:t>
            </a:r>
            <a:r>
              <a:rPr lang="sk-SK" sz="1500" b="0" dirty="0" smtClean="0"/>
              <a:t>a </a:t>
            </a:r>
            <a:r>
              <a:rPr lang="sk-SK" sz="1500" dirty="0"/>
              <a:t>LGBTI¹ zamestnanci</a:t>
            </a:r>
            <a:r>
              <a:rPr lang="sk-SK" sz="1500" b="0" dirty="0"/>
              <a:t>), pričom do analýzy boli zahrnuté ďalšie nevýhody (vek, nízke vzdelanie). </a:t>
            </a:r>
          </a:p>
          <a:p>
            <a:pPr algn="just">
              <a:spcAft>
                <a:spcPts val="1200"/>
              </a:spcAft>
            </a:pPr>
            <a:r>
              <a:rPr lang="sk-SK" sz="1500" b="0" dirty="0"/>
              <a:t>Cieľom bolo vyplniť medzery vo výskume a doplniť informácie, ktoré už sú k dispozícii za iné skupiny zamestnancov (zamestnanci trpiaci chronickými zdravotnými ochoreniami alebo mladí a perspektívni zamestnanci).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96136" y="4311555"/>
            <a:ext cx="3528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k-SK" sz="800" i="1">
                <a:solidFill>
                  <a:schemeClr val="accent1"/>
                </a:solidFill>
              </a:rPr>
              <a:t>¹ Lesby, gejovia, bisexuálne, transrodové a intersexuálne osoby. </a:t>
            </a:r>
          </a:p>
          <a:p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9"/>
            <a:ext cx="5256386" cy="3383954"/>
          </a:xfrm>
        </p:spPr>
        <p:txBody>
          <a:bodyPr lIns="0" tIns="0" rIns="0" bIns="0">
            <a:noAutofit/>
          </a:bodyPr>
          <a:lstStyle/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sk-SK" sz="1300" dirty="0">
                <a:solidFill>
                  <a:srgbClr val="003399"/>
                </a:solidFill>
              </a:rPr>
              <a:t>Poškodenia podporno-pohybovej sústavy: </a:t>
            </a:r>
            <a:r>
              <a:rPr lang="sk-SK" sz="1300" b="0" dirty="0">
                <a:solidFill>
                  <a:srgbClr val="003399"/>
                </a:solidFill>
              </a:rPr>
              <a:t>poškodenia telesných štruktúr, ako sú svaly, kĺby, šľachy, väzy, nervy, chrupavky, kosti a miestny krvný obeh.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sk-SK" sz="1300" dirty="0">
                <a:solidFill>
                  <a:srgbClr val="003399"/>
                </a:solidFill>
              </a:rPr>
              <a:t>Poškodenia podporno-pohybovej sústavy súvisiace s prácou:</a:t>
            </a:r>
            <a:r>
              <a:rPr lang="sk-SK" sz="1300" b="0" dirty="0">
                <a:solidFill>
                  <a:srgbClr val="003399"/>
                </a:solidFill>
              </a:rPr>
              <a:t> Poškodenia podporno-pohybovej sústavy súvisiace s prácou sú spôsobené alebo zhoršené predovšetkým prácou a vplyvmi bezprostredného prostredia, v ktorom sa práca vykonáva.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sk-SK" sz="1300" b="0" u="sng" dirty="0">
                <a:solidFill>
                  <a:srgbClr val="003399"/>
                </a:solidFill>
              </a:rPr>
              <a:t>Poškodenia podporno-pohybovej sústavy sú jedným z najčastejších zdravotných problémov súvisiacich s prácou v Európe</a:t>
            </a:r>
            <a:r>
              <a:rPr lang="sk-SK" sz="1300" b="0" dirty="0">
                <a:solidFill>
                  <a:srgbClr val="003399"/>
                </a:solidFill>
              </a:rPr>
              <a:t>, ktorý má významné následky pre zamestnancov, podniky </a:t>
            </a:r>
            <a:r>
              <a:rPr lang="sk-SK" sz="1300" b="0" dirty="0">
                <a:solidFill>
                  <a:srgbClr val="003399"/>
                </a:solidFill>
              </a:rPr>
              <a:t>i</a:t>
            </a:r>
            <a:r>
              <a:rPr lang="sk-SK" sz="1300" b="0" dirty="0">
                <a:solidFill>
                  <a:srgbClr val="003399"/>
                </a:solidFill>
              </a:rPr>
              <a:t> spoločnosť.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sk-SK" sz="1300" b="0" u="sng" dirty="0">
                <a:solidFill>
                  <a:srgbClr val="003399"/>
                </a:solidFill>
              </a:rPr>
              <a:t>Väčšina poškodení podporno-pohybovej sústavy súvisiacich s prácou predstavuje kumulatívne poškodenia (nazývané aj chronické poškodenia podporno-pohybovej sústavy).</a:t>
            </a:r>
            <a:r>
              <a:rPr lang="sk-SK" sz="1300" b="0" dirty="0">
                <a:solidFill>
                  <a:srgbClr val="003399"/>
                </a:solidFill>
              </a:rPr>
              <a:t> Ďalšie poškodenia podporno-pohybovej sústavy vznikajú v dôsledku akútnych zranení spôsobených úrazom. </a:t>
            </a:r>
          </a:p>
          <a:p>
            <a:pPr marL="0" indent="0">
              <a:spcAft>
                <a:spcPts val="600"/>
              </a:spcAft>
              <a:buNone/>
            </a:pP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endParaRPr lang="en-GB" altLang="en-US" sz="13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920880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Vymedzenie poškodení podporno-pohybovej sústavy súvisiacich s prácou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084168" y="1275818"/>
            <a:ext cx="1866069" cy="2664296"/>
            <a:chOff x="4860032" y="1152159"/>
            <a:chExt cx="2036824" cy="2839181"/>
          </a:xfrm>
        </p:grpSpPr>
        <p:grpSp>
          <p:nvGrpSpPr>
            <p:cNvPr id="17" name="Group 16"/>
            <p:cNvGrpSpPr/>
            <p:nvPr/>
          </p:nvGrpSpPr>
          <p:grpSpPr>
            <a:xfrm>
              <a:off x="4860032" y="1152159"/>
              <a:ext cx="2036824" cy="2839181"/>
              <a:chOff x="5076056" y="1820801"/>
              <a:chExt cx="2036824" cy="28391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" r="3458"/>
              <a:stretch/>
            </p:blipFill>
            <p:spPr>
              <a:xfrm>
                <a:off x="5076056" y="3248678"/>
                <a:ext cx="2036689" cy="141130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76056" y="1820801"/>
                <a:ext cx="2036824" cy="1357883"/>
              </a:xfrm>
              <a:prstGeom prst="rect">
                <a:avLst/>
              </a:prstGeom>
            </p:spPr>
          </p:pic>
        </p:grpSp>
        <p:sp>
          <p:nvSpPr>
            <p:cNvPr id="18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6306670" y="3398247"/>
              <a:ext cx="1037143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sk-SK" sz="300" b="1">
                  <a:solidFill>
                    <a:schemeClr val="bg1"/>
                  </a:solidFill>
                </a:rPr>
                <a:t>© CC0 Creative Commons (Pexels, Karolina Grabowska)</a:t>
              </a:r>
            </a:p>
          </p:txBody>
        </p:sp>
        <p:sp>
          <p:nvSpPr>
            <p:cNvPr id="19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6303152" y="1920721"/>
              <a:ext cx="1048364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sk-SK" sz="300" b="1">
                  <a:solidFill>
                    <a:schemeClr val="bg1"/>
                  </a:solidFill>
                </a:rPr>
                <a:t>© CC0 Creative Commons (Unsplash, Lambros Lyrarakis)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61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8" y="915566"/>
            <a:ext cx="4950296" cy="3744416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49" y="-236562"/>
            <a:ext cx="7488635" cy="115212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000"/>
              <a:t>Príčiny poškodení podporno-pohybovej sústavy</a:t>
            </a:r>
          </a:p>
          <a:p>
            <a:r>
              <a:rPr lang="sk-SK" sz="2000"/>
              <a:t>Viacrozmerný model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49" y="771550"/>
            <a:ext cx="4824338" cy="289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000" lvl="0" indent="-189000" algn="just" defTabSz="342900">
              <a:spcBef>
                <a:spcPts val="45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sk-SK" b="1">
                <a:solidFill>
                  <a:srgbClr val="003399"/>
                </a:solidFill>
              </a:rPr>
              <a:t>Poškodenia podporno-pohybovej sústavy súvisiace s prácou spôsobuje mnoho rozličných rizikových faktorov (alebo ich kombinácií):</a:t>
            </a:r>
          </a:p>
          <a:p>
            <a:pPr marL="189000" lvl="0" indent="-189000" algn="just" defTabSz="342900">
              <a:spcBef>
                <a:spcPts val="450"/>
              </a:spcBef>
              <a:buClr>
                <a:srgbClr val="003399"/>
              </a:buClr>
              <a:buFont typeface="Wingdings" pitchFamily="2" charset="2"/>
              <a:buChar char="§"/>
            </a:pPr>
            <a:endParaRPr lang="en-US" dirty="0">
              <a:solidFill>
                <a:srgbClr val="003399"/>
              </a:solidFill>
            </a:endParaRP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sk-SK">
                <a:solidFill>
                  <a:srgbClr val="000000"/>
                </a:solidFill>
              </a:rPr>
              <a:t>sociálnodemografické a individuálne faktory,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sk-SK">
                <a:solidFill>
                  <a:srgbClr val="000000"/>
                </a:solidFill>
              </a:rPr>
              <a:t>fyzické rizikové faktory a rizikové faktory spojené s prostredím,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sk-SK">
                <a:solidFill>
                  <a:srgbClr val="000000"/>
                </a:solidFill>
              </a:rPr>
              <a:t>organizačné a psychosociálne rizikové faktory,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sk-SK">
                <a:solidFill>
                  <a:srgbClr val="000000"/>
                </a:solidFill>
              </a:rPr>
              <a:t>rizikové faktory súvisiace s povolaním a so zamestnaním.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endParaRPr lang="en-US" sz="1600" b="1" dirty="0">
              <a:solidFill>
                <a:srgbClr val="003399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57012"/>
            <a:ext cx="3736167" cy="406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6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24936" cy="627534"/>
          </a:xfrm>
        </p:spPr>
        <p:txBody>
          <a:bodyPr/>
          <a:lstStyle/>
          <a:p>
            <a:r>
              <a:rPr lang="sk-SK" sz="1600"/>
              <a:t/>
            </a:r>
            <a:br>
              <a:rPr lang="sk-SK" sz="16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Zamestnankyne</a:t>
            </a:r>
            <a:r>
              <a:rPr lang="sk-SK" sz="1600"/>
              <a:t/>
            </a:r>
            <a:br>
              <a:rPr lang="sk-SK" sz="1600"/>
            </a:br>
            <a:endParaRPr lang="sk-SK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455987"/>
          </a:xfrm>
        </p:spPr>
        <p:txBody>
          <a:bodyPr>
            <a:normAutofit fontScale="92500" lnSpcReduction="10000"/>
          </a:bodyPr>
          <a:lstStyle/>
          <a:p>
            <a:r>
              <a:rPr lang="sk-SK" sz="1600" b="0" dirty="0"/>
              <a:t>Zamestnankyne sú osobitne vystavené </a:t>
            </a:r>
            <a:r>
              <a:rPr lang="sk-SK" sz="1600" b="0" dirty="0" smtClean="0"/>
              <a:t>viacerým </a:t>
            </a:r>
            <a:r>
              <a:rPr lang="sk-SK" sz="1600" i="1" dirty="0" smtClean="0">
                <a:solidFill>
                  <a:schemeClr val="accent1"/>
                </a:solidFill>
              </a:rPr>
              <a:t>fyzickým </a:t>
            </a:r>
            <a:r>
              <a:rPr lang="sk-SK" sz="1600" i="1" dirty="0">
                <a:solidFill>
                  <a:schemeClr val="accent1"/>
                </a:solidFill>
              </a:rPr>
              <a:t>rizikovým faktorom</a:t>
            </a:r>
            <a:r>
              <a:rPr lang="sk-SK" sz="1600" dirty="0">
                <a:solidFill>
                  <a:schemeClr val="accent1"/>
                </a:solidFill>
              </a:rPr>
              <a:t> </a:t>
            </a:r>
            <a:r>
              <a:rPr lang="sk-SK" sz="1600" b="0" dirty="0"/>
              <a:t> súvisiacim s prácou (ako sú zdvíhanie osôb/manipulácia s nimi, opakujúce sa pohyby, neprirodzené polohy tela), ktoré sú spojené s rizikom vzniku poškodení podporno-pohybovej sústavy a sú často späté s konkrétnymi sektormi/povolaniami, kde je vysoké zastúpenie žien. </a:t>
            </a:r>
          </a:p>
          <a:p>
            <a:endParaRPr lang="en-GB" sz="1600" b="0" dirty="0"/>
          </a:p>
          <a:p>
            <a:pPr marL="0" indent="0">
              <a:buNone/>
            </a:pPr>
            <a:r>
              <a:rPr lang="sk-SK" sz="1600" b="0" dirty="0"/>
              <a:t>Podľa údajov z </a:t>
            </a:r>
            <a:r>
              <a:rPr lang="sk-SK" sz="1600" b="0" u="sng" dirty="0"/>
              <a:t>Európskeho prieskumu pracovných podmienok</a:t>
            </a:r>
            <a:r>
              <a:rPr lang="sk-SK" sz="1600" b="0" dirty="0"/>
              <a:t> (2015):</a:t>
            </a:r>
          </a:p>
          <a:p>
            <a:pPr marL="0" indent="0">
              <a:buNone/>
            </a:pPr>
            <a:endParaRPr lang="en-GB" sz="1600" b="0" dirty="0"/>
          </a:p>
          <a:p>
            <a:r>
              <a:rPr lang="sk-SK" sz="1600" b="0" dirty="0"/>
              <a:t>Vysoký podiel zamestnankýň pracuje na pracovných miestach, ktoré zahŕňajú dlhodobé sedenie (62 %), používanie počítačov (62 %) a opakované pohyby rúk alebo ramien (61 %) počas najmenej štvrtiny ich pracovného času. </a:t>
            </a:r>
          </a:p>
          <a:p>
            <a:r>
              <a:rPr lang="sk-SK" sz="1600" b="0" dirty="0"/>
              <a:t>42 % žien uvádza, že najmenej štvrtinu svojho pracovného času pracuje v únavných alebo bolestivých polohách. </a:t>
            </a:r>
          </a:p>
          <a:p>
            <a:r>
              <a:rPr lang="sk-SK" sz="1600" b="0" dirty="0"/>
              <a:t>15 % zamestnankýň pracuje na pracovnom mieste, v rámci ktorého sa vyžaduje zdvíhanie alebo premiestňovanie ľudí.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284448"/>
            <a:ext cx="5490232" cy="13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3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18"/>
            <a:ext cx="7938424" cy="706702"/>
          </a:xfrm>
        </p:spPr>
        <p:txBody>
          <a:bodyPr/>
          <a:lstStyle/>
          <a:p>
            <a:r>
              <a:rPr lang="sk-SK" sz="1600"/>
              <a:t/>
            </a:r>
            <a:br>
              <a:rPr lang="sk-SK" sz="16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Zamestnankyne</a:t>
            </a:r>
            <a:r>
              <a:rPr lang="sk-SK" sz="1600"/>
              <a:t/>
            </a:r>
            <a:br>
              <a:rPr lang="sk-SK" sz="1600"/>
            </a:br>
            <a:endParaRPr lang="sk-SK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699542"/>
            <a:ext cx="7632700" cy="3455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1500" b="0" dirty="0"/>
              <a:t>Podľa údajov </a:t>
            </a:r>
            <a:r>
              <a:rPr lang="sk-SK" sz="1500" b="0" u="sng" dirty="0"/>
              <a:t>výberového zisťovania pracovných síl </a:t>
            </a:r>
            <a:r>
              <a:rPr lang="sk-SK" sz="1500" b="0" u="sng" dirty="0" err="1"/>
              <a:t>Eurostatu</a:t>
            </a:r>
            <a:r>
              <a:rPr lang="sk-SK" sz="1500" b="0" dirty="0"/>
              <a:t>:</a:t>
            </a:r>
          </a:p>
          <a:p>
            <a:pPr marL="0" indent="0">
              <a:buNone/>
            </a:pPr>
            <a:endParaRPr lang="en-GB" sz="1500" b="0" dirty="0"/>
          </a:p>
          <a:p>
            <a:r>
              <a:rPr lang="sk-SK" sz="1500" b="0" dirty="0"/>
              <a:t>Ženy sú zamestnané najmä v oblasti zdravotníctva, vzdelávania, sociálnej práce, obchodu, pohostinských a stravovacích služieb, ďalej v domácnostiach, v oblasti upratovacích služieb, v iných terciárnych sektoroch (ako sú nehnuteľnosti, cestovné kancelárie, telefonické centrá, kadernícke a kozmetické salóny) a vo verejnom sektore.</a:t>
            </a:r>
          </a:p>
          <a:p>
            <a:endParaRPr lang="en-GB" sz="1500" b="0" dirty="0"/>
          </a:p>
          <a:p>
            <a:r>
              <a:rPr lang="sk-SK" sz="1500" b="0" dirty="0"/>
              <a:t>V týchto sektoroch pracujú ako </a:t>
            </a:r>
            <a:r>
              <a:rPr lang="sk-SK" sz="1500" b="0" i="1" dirty="0"/>
              <a:t>opatrovateľky</a:t>
            </a:r>
            <a:r>
              <a:rPr lang="sk-SK" sz="1500" b="0" dirty="0"/>
              <a:t>, </a:t>
            </a:r>
            <a:r>
              <a:rPr lang="sk-SK" sz="1500" b="0" i="1" dirty="0"/>
              <a:t>upratovačky a pomocníčky v domácnosti</a:t>
            </a:r>
            <a:r>
              <a:rPr lang="sk-SK" sz="1500" b="0" dirty="0"/>
              <a:t>, </a:t>
            </a:r>
            <a:r>
              <a:rPr lang="sk-SK" sz="1500" b="0" i="1" dirty="0"/>
              <a:t>úradníčky</a:t>
            </a:r>
            <a:r>
              <a:rPr lang="sk-SK" sz="1500" b="0" dirty="0"/>
              <a:t>, </a:t>
            </a:r>
            <a:r>
              <a:rPr lang="sk-SK" sz="1500" b="0" i="1" dirty="0"/>
              <a:t>zdravotné pracovníčky</a:t>
            </a:r>
            <a:r>
              <a:rPr lang="sk-SK" sz="1500" b="0" dirty="0"/>
              <a:t>, </a:t>
            </a:r>
            <a:r>
              <a:rPr lang="sk-SK" sz="1500" b="0" i="1" dirty="0"/>
              <a:t>učiteľky</a:t>
            </a:r>
            <a:r>
              <a:rPr lang="sk-SK" sz="1500" b="0" dirty="0"/>
              <a:t>, </a:t>
            </a:r>
            <a:r>
              <a:rPr lang="sk-SK" sz="1500" b="0" i="1" dirty="0"/>
              <a:t>pracovníčky v oblasti služieb zákazníkom.</a:t>
            </a:r>
          </a:p>
          <a:p>
            <a:endParaRPr lang="en-GB" sz="1500" b="0" dirty="0"/>
          </a:p>
          <a:p>
            <a:r>
              <a:rPr lang="sk-SK" sz="1500" b="0" dirty="0"/>
              <a:t>Ženy často pracujú na pracovných miestach, kde sú</a:t>
            </a:r>
            <a:r>
              <a:rPr lang="sk-SK" sz="1500" dirty="0"/>
              <a:t> častejšie vystavené kombinácii fyzických, </a:t>
            </a:r>
            <a:r>
              <a:rPr lang="sk-SK" sz="1500" dirty="0" err="1"/>
              <a:t>psychosociálnych</a:t>
            </a:r>
            <a:r>
              <a:rPr lang="sk-SK" sz="1500" dirty="0"/>
              <a:t> a organizačných rizík, </a:t>
            </a:r>
            <a:r>
              <a:rPr lang="sk-SK" sz="1500" b="0" dirty="0"/>
              <a:t>ktoré môžu viesť k </a:t>
            </a:r>
            <a:r>
              <a:rPr lang="sk-SK" sz="1500" dirty="0"/>
              <a:t>vyššej </a:t>
            </a:r>
            <a:r>
              <a:rPr lang="sk-SK" sz="1500" dirty="0" err="1"/>
              <a:t>prevalencii</a:t>
            </a:r>
            <a:r>
              <a:rPr lang="sk-SK" sz="1500" dirty="0"/>
              <a:t> poškodení podporno-pohybovej sústavy a zdravotným problémom </a:t>
            </a:r>
            <a:r>
              <a:rPr lang="sk-SK" sz="1500" b="0" dirty="0"/>
              <a:t>medzi zamestnankyňami.</a:t>
            </a:r>
          </a:p>
        </p:txBody>
      </p:sp>
    </p:spTree>
    <p:extLst>
      <p:ext uri="{BB962C8B-B14F-4D97-AF65-F5344CB8AC3E}">
        <p14:creationId xmlns:p14="http://schemas.microsoft.com/office/powerpoint/2010/main" val="316922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82" y="1771850"/>
            <a:ext cx="7344618" cy="2624990"/>
          </a:xfrm>
        </p:spPr>
        <p:txBody>
          <a:bodyPr lIns="0" tIns="0" rIns="0" bIns="0">
            <a:noAutofit/>
          </a:bodyPr>
          <a:lstStyle/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nedostatok kariérnych príležitostí a mzdové rozdiely, 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rgbClr val="003399"/>
                </a:solidFill>
              </a:rPr>
              <a:t>atypické formy zamestnania,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diskriminácia, obťažovanie a sexuálne obťažovanie,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rovnováha medzi pracovným a súkromným životom a „zdvojená úloha“ žien, ktoré chodia do zamestnania, venujú starostlivosti o domácnosť a bezplatne sa starajú o ďalšie osoby,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duševná záťaž a stres súvisiace s prácou, emocionálne nároky,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obmedzená príležitosť vyjadriť názory na zdravotné riziká súvisiace s prácou a na ich zohľadnenie,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prevládajúci mužský pohľad na choroby z povolania a otázky BOZP,</a:t>
            </a:r>
          </a:p>
          <a:p>
            <a:pPr lvl="1" algn="just">
              <a:spcAft>
                <a:spcPts val="600"/>
              </a:spcAft>
            </a:pPr>
            <a:r>
              <a:rPr lang="sk-SK" sz="1400">
                <a:solidFill>
                  <a:schemeClr val="accent1"/>
                </a:solidFill>
              </a:rPr>
              <a:t>škodlivé pracovné podmienky v prípade niektorých osobitne znevýhodnených skupín zamestnankýň.</a:t>
            </a:r>
          </a:p>
          <a:p>
            <a:pPr>
              <a:lnSpc>
                <a:spcPct val="80000"/>
              </a:lnSpc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0000" y="12606"/>
            <a:ext cx="7938424" cy="684795"/>
          </a:xfrm>
        </p:spPr>
        <p:txBody>
          <a:bodyPr/>
          <a:lstStyle/>
          <a:p>
            <a:r>
              <a:rPr lang="sk-SK" sz="1600"/>
              <a:t/>
            </a:r>
            <a:br>
              <a:rPr lang="sk-SK" sz="1600"/>
            </a:br>
            <a:r>
              <a:rPr lang="sk-SK" sz="2000"/>
              <a:t>Expozícia rizikovým faktorom pre zdravie súvisiacim s prácou</a:t>
            </a:r>
            <a:br>
              <a:rPr lang="sk-SK" sz="2000"/>
            </a:br>
            <a:r>
              <a:rPr lang="sk-SK" sz="2000"/>
              <a:t>Zamestnankyne</a:t>
            </a:r>
            <a:r>
              <a:rPr lang="sk-SK" sz="1600"/>
              <a:t/>
            </a:r>
            <a:br>
              <a:rPr lang="sk-SK" sz="1600"/>
            </a:br>
            <a:endParaRPr lang="sk-SK" sz="1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63E7FD-80C2-4187-9A52-16329EEFB62F}"/>
              </a:ext>
            </a:extLst>
          </p:cNvPr>
          <p:cNvSpPr/>
          <p:nvPr/>
        </p:nvSpPr>
        <p:spPr>
          <a:xfrm>
            <a:off x="539552" y="843558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>
                <a:solidFill>
                  <a:srgbClr val="003399"/>
                </a:solidFill>
              </a:rPr>
              <a:t>Okrem fyzických rizikových faktorov sú zamestnankyne vystavené najmä </a:t>
            </a:r>
            <a:r>
              <a:rPr lang="sk-SK" sz="1400" b="1" i="1">
                <a:solidFill>
                  <a:srgbClr val="003399"/>
                </a:solidFill>
              </a:rPr>
              <a:t>organizačným a psychosociálnym rizikovým faktorom</a:t>
            </a:r>
            <a:r>
              <a:rPr lang="sk-SK" sz="1400">
                <a:solidFill>
                  <a:srgbClr val="003399"/>
                </a:solidFill>
              </a:rPr>
              <a:t>, ktoré môžu viesť k vyššiemu riziku vzniku problémov súvisiacich s poškodeniami podporno-pohybovej sústavy. Identifikovali sa tieto riziká:</a:t>
            </a:r>
          </a:p>
        </p:txBody>
      </p:sp>
    </p:spTree>
    <p:extLst>
      <p:ext uri="{BB962C8B-B14F-4D97-AF65-F5344CB8AC3E}">
        <p14:creationId xmlns:p14="http://schemas.microsoft.com/office/powerpoint/2010/main" val="153085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432048" y="42916"/>
            <a:ext cx="8532440" cy="78010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1500"/>
              <a:t>Prevalencia všeobecných zdravotných problémov a poškodení podporno-pohybovej sústavy</a:t>
            </a:r>
          </a:p>
          <a:p>
            <a:r>
              <a:rPr lang="sk-SK" sz="1500"/>
              <a:t>Zamestnankyne</a:t>
            </a:r>
          </a:p>
          <a:p>
            <a:endParaRPr lang="en-GB" sz="1500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39750" y="1203598"/>
            <a:ext cx="7623884" cy="34559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41750" indent="-14175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30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01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42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95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55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67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84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600" b="0"/>
              <a:t>Zistilo sa, že zamestnankyne vnímajú svoj zdravotný stav ako horší, pociťujú väčšie obmedzenia v každodenných činnostiach a sú častejšie neprítomné v práci.</a:t>
            </a:r>
          </a:p>
          <a:p>
            <a:pPr algn="just"/>
            <a:endParaRPr lang="en-US" sz="1600" dirty="0"/>
          </a:p>
          <a:p>
            <a:pPr algn="just"/>
            <a:r>
              <a:rPr lang="sk-SK" sz="1600" b="0"/>
              <a:t>Vyššia prevalencia problémov súvisiacich s poškodeniami podporno-pohybovej sústavy medzi zamestnankyňami: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sk-SK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 údajov z </a:t>
            </a:r>
            <a:r>
              <a:rPr lang="sk-SK" sz="1600" u="sng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Európskeho prieskumu pracovných podmienok</a:t>
            </a:r>
            <a:r>
              <a:rPr lang="sk-SK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(EWCS) vyplynulo, že 60 % zamestnankýň v EÚ v roku 2015 uvádzalo jedno alebo viac poškodení podporno-pohybovej sústavy (v porovnaní s 56 % mužov).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sk-SK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Najčastejšie uvádzanou chorobou je </a:t>
            </a:r>
            <a:r>
              <a:rPr lang="sk-SK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bolesť chrbta</a:t>
            </a:r>
            <a:r>
              <a:rPr lang="sk-SK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(45 %), po ktorej nasledujú </a:t>
            </a:r>
            <a:r>
              <a:rPr lang="sk-SK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bolesti svalov v ramenách, krku a/alebo horných končatinách </a:t>
            </a:r>
            <a:r>
              <a:rPr lang="sk-SK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(44 %)</a:t>
            </a:r>
            <a:r>
              <a:rPr lang="sk-SK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 bolesti svalov v dolných končatinách</a:t>
            </a:r>
            <a:r>
              <a:rPr lang="sk-SK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(30 %).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03798"/>
            <a:ext cx="5490232" cy="13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65202"/>
      </p:ext>
    </p:extLst>
  </p:cSld>
  <p:clrMapOvr>
    <a:masterClrMapping/>
  </p:clrMapOvr>
</p:sld>
</file>

<file path=ppt/theme/theme1.xml><?xml version="1.0" encoding="utf-8"?>
<a:theme xmlns:a="http://schemas.openxmlformats.org/drawingml/2006/main" name="1_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HWC2018-19_Template_16-9.potx</Template>
  <TotalTime>7673</TotalTime>
  <Words>4666</Words>
  <Application>Microsoft Office PowerPoint</Application>
  <PresentationFormat>Prezentácia na obrazovke (16:9)</PresentationFormat>
  <Paragraphs>318</Paragraphs>
  <Slides>26</Slides>
  <Notes>20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Calibri</vt:lpstr>
      <vt:lpstr>Courier New</vt:lpstr>
      <vt:lpstr>Times New Roman</vt:lpstr>
      <vt:lpstr>Trebuchet MS</vt:lpstr>
      <vt:lpstr>Wingdings</vt:lpstr>
      <vt:lpstr>1_HWC2018-19_Template_16-9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 Expozícia rizikovým faktorom pre zdravie súvisiacim s prácou Zamestnankyne </vt:lpstr>
      <vt:lpstr> Expozícia rizikovým faktorom pre zdravie súvisiacim s prácou Zamestnankyne </vt:lpstr>
      <vt:lpstr> Expozícia rizikovým faktorom pre zdravie súvisiacim s prácou Zamestnankyne </vt:lpstr>
      <vt:lpstr>Prezentácia programu PowerPoint</vt:lpstr>
      <vt:lpstr> Expozícia rizikovým faktorom pre zdravie súvisiacim s prácou Migrujúci zamestnanci </vt:lpstr>
      <vt:lpstr> Expozícia rizikovým faktorom pre zdravie súvisiacim s prácou Migrujúci zamestnanci </vt:lpstr>
      <vt:lpstr> Expozícia rizikovým faktorom pre zdravie súvisiacim s prácou Migrujúci zamestnanci </vt:lpstr>
      <vt:lpstr>Prezentácia programu PowerPoint</vt:lpstr>
      <vt:lpstr> Expozícia rizikovým faktorom pre zdravie súvisiacim s prácou LGBTI zamestnanci </vt:lpstr>
      <vt:lpstr>Prezentácia programu PowerPoint</vt:lpstr>
      <vt:lpstr> Prevalencia všeobecných zdravotných problémov a poškodení podporno-pohybovej sústavy LGBTI zamestnanci </vt:lpstr>
      <vt:lpstr>Prezentácia programu PowerPoint</vt:lpstr>
      <vt:lpstr>Hlavné zistenia: Analýza postupov a politických iniciatív </vt:lpstr>
      <vt:lpstr>Hlavné zistenia: Analýza postupov a politických iniciatív </vt:lpstr>
      <vt:lpstr>Prezentácia programu PowerPoint</vt:lpstr>
      <vt:lpstr>Prezentácia programu PowerPoint</vt:lpstr>
      <vt:lpstr>Prezentácia programu PowerPoint</vt:lpstr>
      <vt:lpstr>Zdroje</vt:lpstr>
      <vt:lpstr>Zdroje</vt:lpstr>
      <vt:lpstr>Zdroje týkajúce sa postupov a politických iniciatív </vt:lpstr>
      <vt:lpstr>Prezentácia programu PowerPoint</vt:lpstr>
    </vt:vector>
  </TitlesOfParts>
  <Manager/>
  <Company>CDT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CDT</dc:creator>
  <cp:keywords/>
  <dc:description/>
  <cp:lastModifiedBy>Kerekeš Ladislav</cp:lastModifiedBy>
  <cp:revision>777</cp:revision>
  <cp:lastPrinted>2019-10-04T15:07:06Z</cp:lastPrinted>
  <dcterms:created xsi:type="dcterms:W3CDTF">2015-10-14T15:05:30Z</dcterms:created>
  <dcterms:modified xsi:type="dcterms:W3CDTF">2021-09-09T15:09:35Z</dcterms:modified>
  <cp:category/>
</cp:coreProperties>
</file>