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1"/>
  </p:sldMasterIdLst>
  <p:notesMasterIdLst>
    <p:notesMasterId r:id="rId28"/>
  </p:notesMasterIdLst>
  <p:handoutMasterIdLst>
    <p:handoutMasterId r:id="rId29"/>
  </p:handoutMasterIdLst>
  <p:sldIdLst>
    <p:sldId id="292" r:id="rId2"/>
    <p:sldId id="293" r:id="rId3"/>
    <p:sldId id="327" r:id="rId4"/>
    <p:sldId id="369" r:id="rId5"/>
    <p:sldId id="379" r:id="rId6"/>
    <p:sldId id="386" r:id="rId7"/>
    <p:sldId id="387" r:id="rId8"/>
    <p:sldId id="380" r:id="rId9"/>
    <p:sldId id="403" r:id="rId10"/>
    <p:sldId id="388" r:id="rId11"/>
    <p:sldId id="391" r:id="rId12"/>
    <p:sldId id="390" r:id="rId13"/>
    <p:sldId id="404" r:id="rId14"/>
    <p:sldId id="396" r:id="rId15"/>
    <p:sldId id="397" r:id="rId16"/>
    <p:sldId id="395" r:id="rId17"/>
    <p:sldId id="375" r:id="rId18"/>
    <p:sldId id="398" r:id="rId19"/>
    <p:sldId id="399" r:id="rId20"/>
    <p:sldId id="377" r:id="rId21"/>
    <p:sldId id="401" r:id="rId22"/>
    <p:sldId id="384" r:id="rId23"/>
    <p:sldId id="385" r:id="rId24"/>
    <p:sldId id="400" r:id="rId25"/>
    <p:sldId id="402" r:id="rId26"/>
    <p:sldId id="344" r:id="rId27"/>
  </p:sldIdLst>
  <p:sldSz cx="9144000" cy="5143500" type="screen16x9"/>
  <p:notesSz cx="6808788" cy="994092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754">
          <p15:clr>
            <a:srgbClr val="A4A3A4"/>
          </p15:clr>
        </p15:guide>
        <p15:guide id="2" orient="horz" pos="577">
          <p15:clr>
            <a:srgbClr val="A4A3A4"/>
          </p15:clr>
        </p15:guide>
        <p15:guide id="3" pos="5148">
          <p15:clr>
            <a:srgbClr val="A4A3A4"/>
          </p15:clr>
        </p15:guide>
        <p15:guide id="4" pos="3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DT" initials="" lastIdx="3"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03399"/>
    <a:srgbClr val="ACC700"/>
    <a:srgbClr val="FFFFFF"/>
    <a:srgbClr val="E64715"/>
    <a:srgbClr val="D4502A"/>
    <a:srgbClr val="89C14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29" autoAdjust="0"/>
    <p:restoredTop sz="85116" autoAdjust="0"/>
  </p:normalViewPr>
  <p:slideViewPr>
    <p:cSldViewPr>
      <p:cViewPr varScale="1">
        <p:scale>
          <a:sx n="77" d="100"/>
          <a:sy n="77" d="100"/>
        </p:scale>
        <p:origin x="1048" y="56"/>
      </p:cViewPr>
      <p:guideLst>
        <p:guide orient="horz" pos="2754"/>
        <p:guide orient="horz" pos="577"/>
        <p:guide pos="5148"/>
        <p:guide pos="340"/>
      </p:guideLst>
    </p:cSldViewPr>
  </p:slideViewPr>
  <p:outlineViewPr>
    <p:cViewPr>
      <p:scale>
        <a:sx n="33" d="100"/>
        <a:sy n="33" d="100"/>
      </p:scale>
      <p:origin x="0" y="-22794"/>
    </p:cViewPr>
  </p:outlineViewPr>
  <p:notesTextViewPr>
    <p:cViewPr>
      <p:scale>
        <a:sx n="150" d="100"/>
        <a:sy n="150" d="100"/>
      </p:scale>
      <p:origin x="0" y="0"/>
    </p:cViewPr>
  </p:notesTextViewPr>
  <p:notesViewPr>
    <p:cSldViewPr>
      <p:cViewPr varScale="1">
        <p:scale>
          <a:sx n="62" d="100"/>
          <a:sy n="62" d="100"/>
        </p:scale>
        <p:origin x="361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56038" y="0"/>
            <a:ext cx="2951162" cy="498475"/>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529EB79-57D9-41FB-BB6A-A15FDAA22D1B}" type="datetimeFigureOut">
              <a:rPr lang="en-GB"/>
              <a:pPr>
                <a:defRPr/>
              </a:pPr>
              <a:t>01/02/2022</a:t>
            </a:fld>
            <a:endParaRPr lang="en-GB"/>
          </a:p>
        </p:txBody>
      </p:sp>
      <p:sp>
        <p:nvSpPr>
          <p:cNvPr id="4" name="Footer Placeholder 3"/>
          <p:cNvSpPr>
            <a:spLocks noGrp="1"/>
          </p:cNvSpPr>
          <p:nvPr>
            <p:ph type="ftr" sz="quarter" idx="2"/>
          </p:nvPr>
        </p:nvSpPr>
        <p:spPr>
          <a:xfrm>
            <a:off x="0" y="9442450"/>
            <a:ext cx="2951163" cy="498475"/>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56038" y="9442450"/>
            <a:ext cx="2951162" cy="498475"/>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353EB8F4-CFFF-4589-BBB7-D81EA69F86BC}"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56038" y="0"/>
            <a:ext cx="2951162" cy="498475"/>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224862F-FDB1-4708-88F5-1A3C5F12096F}" type="datetimeFigureOut">
              <a:rPr lang="en-GB"/>
              <a:pPr>
                <a:defRPr/>
              </a:pPr>
              <a:t>01/02/2022</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1038" y="4784725"/>
            <a:ext cx="5446712" cy="3913188"/>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442450"/>
            <a:ext cx="2951163" cy="498475"/>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56038" y="9442450"/>
            <a:ext cx="2951162" cy="498475"/>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13D87D5-DEAF-45D6-A153-026B5655BF7C}"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osha.europa.eu/en/publications/factsheets/87"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circabc.europa.eu/ui/group/fea534f4-2590-4490-bca6-504782b47c79/library/e9ec023f-cb5f-4e09-ac6a-6b5ffe05e729?p=1&amp;n=10&amp;sort=modified_DESC" TargetMode="External"/><Relationship Id="rId4" Type="http://schemas.openxmlformats.org/officeDocument/2006/relationships/hyperlink" Target="https://osha.europa.eu/en/publications/factsheet-43-including-gender-issues-risk-assessment"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0099994-8D15-400F-8B92-4468CEFA2C6F}" type="slidenum">
              <a:rPr lang="en-GB">
                <a:solidFill>
                  <a:srgbClr val="000000"/>
                </a:solidFill>
                <a:ea typeface="ＭＳ Ｐゴシック" pitchFamily="34" charset="-128"/>
                <a:cs typeface="Arial" charset="0"/>
              </a:rPr>
              <a:pPr fontAlgn="base">
                <a:spcBef>
                  <a:spcPct val="0"/>
                </a:spcBef>
                <a:spcAft>
                  <a:spcPct val="0"/>
                </a:spcAft>
                <a:defRPr/>
              </a:pPr>
              <a:t>1</a:t>
            </a:fld>
            <a:endParaRPr lang="en-GB">
              <a:solidFill>
                <a:srgbClr val="000000"/>
              </a:solidFill>
              <a:ea typeface="ＭＳ Ｐゴシック" pitchFamily="34" charset="-128"/>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smtClean="0"/>
              <a:t>Lucrătorii migranți raportează o prevalență mai mare a AMS asociate cu factori de risc fizici organizaționali și psihosociali. </a:t>
            </a:r>
          </a:p>
          <a:p>
            <a:pPr eaLnBrk="1" hangingPunct="1">
              <a:spcBef>
                <a:spcPct val="0"/>
              </a:spcBef>
            </a:pPr>
            <a:endParaRPr lang="en-GB" smtClean="0"/>
          </a:p>
        </p:txBody>
      </p:sp>
      <p:sp>
        <p:nvSpPr>
          <p:cNvPr id="348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8356648-706F-44B2-9183-7A0BB46633CD}" type="slidenum">
              <a:rPr lang="en-GB">
                <a:cs typeface="Arial" charset="0"/>
              </a:rPr>
              <a:pPr fontAlgn="base">
                <a:spcBef>
                  <a:spcPct val="0"/>
                </a:spcBef>
                <a:spcAft>
                  <a:spcPct val="0"/>
                </a:spcAft>
                <a:defRPr/>
              </a:pPr>
              <a:t>10</a:t>
            </a:fld>
            <a:endParaRPr lang="en-GB">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o-RO" smtClean="0"/>
          </a:p>
        </p:txBody>
      </p:sp>
      <p:sp>
        <p:nvSpPr>
          <p:cNvPr id="389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09DBB3-3031-4F23-A5B1-4BD8474FFB05}" type="slidenum">
              <a:rPr lang="en-GB">
                <a:cs typeface="Arial" charset="0"/>
              </a:rPr>
              <a:pPr fontAlgn="base">
                <a:spcBef>
                  <a:spcPct val="0"/>
                </a:spcBef>
                <a:spcAft>
                  <a:spcPct val="0"/>
                </a:spcAft>
                <a:defRPr/>
              </a:pPr>
              <a:t>13</a:t>
            </a:fld>
            <a:endParaRPr lang="en-GB">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smtClean="0">
                <a:solidFill>
                  <a:schemeClr val="accent1"/>
                </a:solidFill>
                <a:latin typeface="Arial" charset="0"/>
                <a:ea typeface="Calibri" pitchFamily="34" charset="0"/>
                <a:cs typeface="Times New Roman" pitchFamily="18" charset="0"/>
              </a:rPr>
              <a:t>Hărțuirea și agresiunea (bullying-ul) sub forma unor dispute și certuri agresive cu colegii și superiorii, izolarea ulterioară a lucrătorilor LGBTI la locul de muncă, rezultând probleme de sănătate mintală și fizică și potențial o ieșire prematură din câmpul muncii.</a:t>
            </a:r>
          </a:p>
          <a:p>
            <a:pPr eaLnBrk="1" hangingPunct="1">
              <a:spcBef>
                <a:spcPct val="0"/>
              </a:spcBef>
            </a:pPr>
            <a:endParaRPr lang="en-GB" smtClean="0">
              <a:ea typeface="Calibri" pitchFamily="34" charset="0"/>
              <a:cs typeface="Times New Roman" pitchFamily="18" charset="0"/>
            </a:endParaRPr>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E4AA43F-234B-4762-AE85-D3F4005BC3CB}" type="slidenum">
              <a:rPr lang="en-GB">
                <a:cs typeface="Arial" charset="0"/>
              </a:rPr>
              <a:pPr fontAlgn="base">
                <a:spcBef>
                  <a:spcPct val="0"/>
                </a:spcBef>
                <a:spcAft>
                  <a:spcPct val="0"/>
                </a:spcAft>
                <a:defRPr/>
              </a:pPr>
              <a:t>14</a:t>
            </a:fld>
            <a:endParaRPr lang="en-GB">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smtClean="0"/>
              <a:t>Unele studii au constatat, de asemenea, că necesitatea de a-și ascunde orientarea sexuală sau identitatea de gen este un factor important în conturarea opțiunilor de carieră ale lucrătorilor LGBTI: de exemplu, lucrătorii LGBTI ar putea evita meseriile în care ascunderea orientării și identității de gen este dificilă, iar dezvăluirea sexualității lor ar putea atrage o pedeapsă aspră. </a:t>
            </a:r>
          </a:p>
          <a:p>
            <a:pPr eaLnBrk="1" hangingPunct="1">
              <a:spcBef>
                <a:spcPct val="0"/>
              </a:spcBef>
            </a:pPr>
            <a:endParaRPr lang="en-GB" smtClean="0"/>
          </a:p>
        </p:txBody>
      </p:sp>
      <p:sp>
        <p:nvSpPr>
          <p:cNvPr id="430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8BA390D-BDCB-4CE6-B4CB-2BF9C5FA931A}" type="slidenum">
              <a:rPr lang="en-GB">
                <a:cs typeface="Arial" charset="0"/>
              </a:rPr>
              <a:pPr fontAlgn="base">
                <a:spcBef>
                  <a:spcPct val="0"/>
                </a:spcBef>
                <a:spcAft>
                  <a:spcPct val="0"/>
                </a:spcAft>
                <a:defRPr/>
              </a:pPr>
              <a:t>15</a:t>
            </a:fld>
            <a:endParaRPr lang="en-GB">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smtClean="0"/>
              <a:t>Mai multe studii identifică o legătură între strategiile de ascundere a sexualității, expunerea la discriminare și stigmatizare și efectele negative în termeni de sănătate psihică și ocupațională mai precară, ceea ce poate duce la scăderea productivității la locul de muncă, satisfacție mai scăzută la locul de muncă și chiar incapacitate de muncă. </a:t>
            </a:r>
          </a:p>
          <a:p>
            <a:pPr eaLnBrk="1" hangingPunct="1">
              <a:spcBef>
                <a:spcPct val="0"/>
              </a:spcBef>
            </a:pPr>
            <a:endParaRPr lang="en-GB" smtClean="0"/>
          </a:p>
        </p:txBody>
      </p:sp>
      <p:sp>
        <p:nvSpPr>
          <p:cNvPr id="450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5DDFDC1-0B4C-4AA4-8F9D-B004B656A450}" type="slidenum">
              <a:rPr lang="en-GB">
                <a:cs typeface="Arial" charset="0"/>
              </a:rPr>
              <a:pPr fontAlgn="base">
                <a:spcBef>
                  <a:spcPct val="0"/>
                </a:spcBef>
                <a:spcAft>
                  <a:spcPct val="0"/>
                </a:spcAft>
                <a:defRPr/>
              </a:pPr>
              <a:t>16</a:t>
            </a:fld>
            <a:endParaRPr lang="en-GB">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o-RO" smtClean="0"/>
          </a:p>
        </p:txBody>
      </p:sp>
      <p:sp>
        <p:nvSpPr>
          <p:cNvPr id="471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282A789-36B5-447B-83C0-E8678E87A5B1}" type="slidenum">
              <a:rPr lang="en-GB">
                <a:cs typeface="Arial" charset="0"/>
              </a:rPr>
              <a:pPr fontAlgn="base">
                <a:spcBef>
                  <a:spcPct val="0"/>
                </a:spcBef>
                <a:spcAft>
                  <a:spcPct val="0"/>
                </a:spcAft>
                <a:defRPr/>
              </a:pPr>
              <a:t>17</a:t>
            </a:fld>
            <a:endParaRPr lang="en-GB">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smtClean="0">
                <a:solidFill>
                  <a:schemeClr val="tx2"/>
                </a:solidFill>
              </a:rPr>
              <a:t>În prezent, majoritatea evaluărilor riscurilor (ER) se bazează pe caracteristicile locului de muncă, pe locul de muncă și pe factorii de muncă. Se acordă mai puțină atenție anumitor caracteristici individuale, deoarece ER și prevenirea tind să fie aplicate în mod generic, acordând atenție oamenilor de nivel mediu (de fapt, omul caucazian mediu)</a:t>
            </a:r>
          </a:p>
          <a:p>
            <a:pPr eaLnBrk="1" hangingPunct="1">
              <a:spcBef>
                <a:spcPct val="0"/>
              </a:spcBef>
            </a:pPr>
            <a:endParaRPr lang="en-GB" smtClean="0"/>
          </a:p>
          <a:p>
            <a:pPr eaLnBrk="1" hangingPunct="1">
              <a:spcBef>
                <a:spcPct val="0"/>
              </a:spcBef>
            </a:pPr>
            <a:r>
              <a:rPr lang="ro-RO" smtClean="0"/>
              <a:t>Legislația privind sănătatea și securitatea în muncă impune angajatorilor să efectueze ER și subliniază necesitatea de a „adapta munca la om”, precum și obligația angajatorilor de a „fi în posesia unei evaluări a riscurilor pentru securitatea și sănătatea în muncă, inclusiv pentru acele grupuri sensibile expuse la riscuri specifice”.</a:t>
            </a:r>
          </a:p>
          <a:p>
            <a:pPr eaLnBrk="1" hangingPunct="1">
              <a:spcBef>
                <a:spcPct val="0"/>
              </a:spcBef>
            </a:pPr>
            <a:endParaRPr lang="en-US" smtClean="0"/>
          </a:p>
          <a:p>
            <a:pPr eaLnBrk="1" hangingPunct="1">
              <a:spcBef>
                <a:spcPct val="0"/>
              </a:spcBef>
            </a:pPr>
            <a:r>
              <a:rPr lang="ro-RO" smtClean="0"/>
              <a:t>Diversitatea forței de muncă și evaluarea riscurilor: garantarea includerii tuturor. Rezumatul unui raport al agenției. Document disponibil la adresa: </a:t>
            </a:r>
            <a:r>
              <a:rPr lang="ro-RO" u="sng" smtClean="0">
                <a:hlinkClick r:id="rId3"/>
              </a:rPr>
              <a:t>https://osha.europa.eu/ro/publications/factsheets/87</a:t>
            </a:r>
          </a:p>
          <a:p>
            <a:pPr eaLnBrk="1" hangingPunct="1">
              <a:spcBef>
                <a:spcPct val="0"/>
              </a:spcBef>
            </a:pPr>
            <a:r>
              <a:rPr lang="ro-RO" smtClean="0"/>
              <a:t>Includerea problemelor de gen în evaluarea riscurilor. Document disponibil la adresa: </a:t>
            </a:r>
            <a:r>
              <a:rPr lang="ro-RO" smtClean="0">
                <a:hlinkClick r:id="rId4"/>
              </a:rPr>
              <a:t>https://osha.europa.eu/en/publications/factsheet-43-including-gender-issues-risk-assessment</a:t>
            </a:r>
            <a:r>
              <a:rPr lang="ro-RO" smtClean="0"/>
              <a:t> </a:t>
            </a:r>
          </a:p>
          <a:p>
            <a:pPr eaLnBrk="1" hangingPunct="1">
              <a:spcBef>
                <a:spcPct val="0"/>
              </a:spcBef>
            </a:pPr>
            <a:r>
              <a:rPr lang="ro-RO" smtClean="0"/>
              <a:t>Evaluarea riscurilor ținând cont de aspectul diversității, Ghid EMEX - SLIC. Document disponibil la adresa: </a:t>
            </a:r>
            <a:r>
              <a:rPr lang="ro-RO" smtClean="0">
                <a:hlinkClick r:id="rId5"/>
              </a:rPr>
              <a:t>https://circabc.europa.eu/ui/group/fea534f4-2590-4490-bca6-504782b47c79/library/e9ec023f-cb5f-4e09-ac6a-6b5ffe05e729?p=1&amp;n=10&amp;sort=modified_DESC</a:t>
            </a:r>
            <a:r>
              <a:rPr lang="ro-RO" smtClean="0"/>
              <a:t> </a:t>
            </a:r>
          </a:p>
          <a:p>
            <a:pPr eaLnBrk="1" hangingPunct="1">
              <a:spcBef>
                <a:spcPct val="0"/>
              </a:spcBef>
            </a:pPr>
            <a:endParaRPr lang="en-US" smtClean="0"/>
          </a:p>
        </p:txBody>
      </p:sp>
      <p:sp>
        <p:nvSpPr>
          <p:cNvPr id="512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47CD9CA-2728-478A-A491-C34A75611A30}" type="slidenum">
              <a:rPr lang="en-GB">
                <a:cs typeface="Arial" charset="0"/>
              </a:rPr>
              <a:pPr fontAlgn="base">
                <a:spcBef>
                  <a:spcPct val="0"/>
                </a:spcBef>
                <a:spcAft>
                  <a:spcPct val="0"/>
                </a:spcAft>
                <a:defRPr/>
              </a:pPr>
              <a:t>20</a:t>
            </a:fld>
            <a:endParaRPr lang="en-GB">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o-RO" smtClean="0"/>
          </a:p>
        </p:txBody>
      </p:sp>
      <p:sp>
        <p:nvSpPr>
          <p:cNvPr id="532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A7D5BCD-5A24-4370-BEEB-0358B6892B51}" type="slidenum">
              <a:rPr lang="en-GB">
                <a:cs typeface="Arial" charset="0"/>
              </a:rPr>
              <a:pPr fontAlgn="base">
                <a:spcBef>
                  <a:spcPct val="0"/>
                </a:spcBef>
                <a:spcAft>
                  <a:spcPct val="0"/>
                </a:spcAft>
                <a:defRPr/>
              </a:pPr>
              <a:t>21</a:t>
            </a:fld>
            <a:endParaRPr lang="en-GB">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o-RO" smtClean="0"/>
          </a:p>
        </p:txBody>
      </p:sp>
      <p:sp>
        <p:nvSpPr>
          <p:cNvPr id="552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4C32B44-B755-415A-A9B3-E7C764C0499A}" type="slidenum">
              <a:rPr lang="en-GB">
                <a:cs typeface="Arial" charset="0"/>
              </a:rPr>
              <a:pPr fontAlgn="base">
                <a:spcBef>
                  <a:spcPct val="0"/>
                </a:spcBef>
                <a:spcAft>
                  <a:spcPct val="0"/>
                </a:spcAft>
                <a:defRPr/>
              </a:pPr>
              <a:t>22</a:t>
            </a:fld>
            <a:endParaRPr lang="en-GB">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583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4D84230-A716-4563-8C66-EBD41AD5B6C0}" type="slidenum">
              <a:rPr lang="en-GB">
                <a:cs typeface="Arial" charset="0"/>
              </a:rPr>
              <a:pPr fontAlgn="base">
                <a:spcBef>
                  <a:spcPct val="0"/>
                </a:spcBef>
                <a:spcAft>
                  <a:spcPct val="0"/>
                </a:spcAft>
                <a:defRPr/>
              </a:pPr>
              <a:t>24</a:t>
            </a:fld>
            <a:endParaRPr lang="en-GB">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o-RO" smtClean="0"/>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40E65E6-B259-4CE2-8865-D1C163CB1466}" type="slidenum">
              <a:rPr lang="en-GB">
                <a:cs typeface="Arial" charset="0"/>
              </a:rPr>
              <a:pPr fontAlgn="base">
                <a:spcBef>
                  <a:spcPct val="0"/>
                </a:spcBef>
                <a:spcAft>
                  <a:spcPct val="0"/>
                </a:spcAft>
                <a:defRPr/>
              </a:pPr>
              <a:t>2</a:t>
            </a:fld>
            <a:endParaRPr lang="en-GB">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p:cNvSpPr>
          <p:nvPr>
            <p:ph type="sldImg"/>
          </p:nvPr>
        </p:nvSpPr>
        <p:spPr bwMode="auto">
          <a:noFill/>
          <a:ln>
            <a:solidFill>
              <a:srgbClr val="000000"/>
            </a:solidFill>
            <a:miter lim="800000"/>
            <a:headEnd/>
            <a:tailEnd/>
          </a:ln>
        </p:spPr>
      </p:sp>
      <p:sp>
        <p:nvSpPr>
          <p:cNvPr id="614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614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13B988E-BCD9-42A9-9422-B7611B6AD88D}" type="slidenum">
              <a:rPr lang="en-GB">
                <a:cs typeface="Arial" charset="0"/>
              </a:rPr>
              <a:pPr fontAlgn="base">
                <a:spcBef>
                  <a:spcPct val="0"/>
                </a:spcBef>
                <a:spcAft>
                  <a:spcPct val="0"/>
                </a:spcAft>
                <a:defRPr/>
              </a:pPr>
              <a:t>26</a:t>
            </a:fld>
            <a:endParaRPr lang="en-GB">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marL="139700" lvl="1" indent="-139700" algn="just" eaLnBrk="1" hangingPunct="1">
              <a:spcBef>
                <a:spcPts val="338"/>
              </a:spcBef>
              <a:buClr>
                <a:schemeClr val="tx2"/>
              </a:buClr>
              <a:buFont typeface="Wingdings" pitchFamily="2" charset="2"/>
              <a:buChar char="§"/>
            </a:pPr>
            <a:r>
              <a:rPr lang="ro-RO" sz="1400" smtClean="0">
                <a:solidFill>
                  <a:schemeClr val="tx2"/>
                </a:solidFill>
              </a:rPr>
              <a:t>Mai precis, prezentarea își propune: </a:t>
            </a:r>
          </a:p>
          <a:p>
            <a:pPr marL="342900" lvl="3" indent="-139700" algn="just" eaLnBrk="1" hangingPunct="1">
              <a:spcBef>
                <a:spcPts val="338"/>
              </a:spcBef>
              <a:buClr>
                <a:schemeClr val="tx2"/>
              </a:buClr>
              <a:buFont typeface="Wingdings" pitchFamily="2" charset="2"/>
              <a:buChar char="§"/>
            </a:pPr>
            <a:r>
              <a:rPr lang="ro-RO" sz="1400" smtClean="0"/>
              <a:t>să indice în ce măsură aceste grupuri sunt mai frecvent expuse riscurilor crescute legate de sănătate și AMS (în special riscuri psihosociale, cum ar fi discriminarea, hărțuirea și agresiunea), deoarece acestea sunt adesea angajate în locuri de muncă cu condiții de muncă mai precare;</a:t>
            </a:r>
          </a:p>
          <a:p>
            <a:pPr marL="342900" lvl="3" indent="-139700" algn="just" eaLnBrk="1" hangingPunct="1">
              <a:spcBef>
                <a:spcPts val="338"/>
              </a:spcBef>
              <a:buClr>
                <a:schemeClr val="tx2"/>
              </a:buClr>
              <a:buFont typeface="Wingdings" pitchFamily="2" charset="2"/>
              <a:buChar char="§"/>
            </a:pPr>
            <a:r>
              <a:rPr lang="ro-RO" sz="1400" smtClean="0"/>
              <a:t>să furnizeze informații cu privire la politicile sau practicile existente în statele membre și la locul de muncă care vizează prevenirea AMS în rândul acestor grupuri de lucrători.</a:t>
            </a:r>
          </a:p>
          <a:p>
            <a:pPr eaLnBrk="1" hangingPunct="1">
              <a:spcBef>
                <a:spcPct val="0"/>
              </a:spcBef>
            </a:pPr>
            <a:endParaRPr lang="en-GB" smtClean="0"/>
          </a:p>
        </p:txBody>
      </p:sp>
      <p:sp>
        <p:nvSpPr>
          <p:cNvPr id="204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2E91B5-E2B7-4B7A-AD98-E58BD0C9C00A}" type="slidenum">
              <a:rPr lang="en-GB">
                <a:cs typeface="Arial" charset="0"/>
              </a:rPr>
              <a:pPr fontAlgn="base">
                <a:spcBef>
                  <a:spcPct val="0"/>
                </a:spcBef>
                <a:spcAft>
                  <a:spcPct val="0"/>
                </a:spcAft>
                <a:defRPr/>
              </a:pPr>
              <a:t>3</a:t>
            </a:fld>
            <a:endParaRPr lang="en-GB">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o-RO" smtClean="0"/>
          </a:p>
        </p:txBody>
      </p:sp>
      <p:sp>
        <p:nvSpPr>
          <p:cNvPr id="225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3F5317-2E84-45CE-A8DE-3D00AFC8B055}" type="slidenum">
              <a:rPr lang="en-GB">
                <a:cs typeface="Arial" charset="0"/>
              </a:rPr>
              <a:pPr fontAlgn="base">
                <a:spcBef>
                  <a:spcPct val="0"/>
                </a:spcBef>
                <a:spcAft>
                  <a:spcPct val="0"/>
                </a:spcAft>
                <a:defRPr/>
              </a:pPr>
              <a:t>4</a:t>
            </a:fld>
            <a:endParaRPr lang="en-GB">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o-RO" smtClean="0"/>
          </a:p>
        </p:txBody>
      </p:sp>
      <p:sp>
        <p:nvSpPr>
          <p:cNvPr id="245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2369F8A-E4FD-4EE9-8D75-51C8CEDA5F1A}" type="slidenum">
              <a:rPr lang="en-GB">
                <a:cs typeface="Arial" charset="0"/>
              </a:rPr>
              <a:pPr fontAlgn="base">
                <a:spcBef>
                  <a:spcPct val="0"/>
                </a:spcBef>
                <a:spcAft>
                  <a:spcPct val="0"/>
                </a:spcAft>
                <a:defRPr/>
              </a:pPr>
              <a:t>5</a:t>
            </a:fld>
            <a:endParaRPr lang="en-GB">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266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30E3709-3CB4-4A5D-A407-4BDC9608A8C7}" type="slidenum">
              <a:rPr lang="en-GB">
                <a:cs typeface="Arial" charset="0"/>
              </a:rPr>
              <a:pPr fontAlgn="base">
                <a:spcBef>
                  <a:spcPct val="0"/>
                </a:spcBef>
                <a:spcAft>
                  <a:spcPct val="0"/>
                </a:spcAft>
                <a:defRPr/>
              </a:pPr>
              <a:t>6</a:t>
            </a:fld>
            <a:endParaRPr lang="en-GB">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smtClean="0"/>
              <a:t>Exemple: predarea lecțiilor (care implică o poziție îndelungată în picioare sau deplasări și interacțiuni repetate cu elevii), acordarea de asistență și îngrijiri persoanelor în vârstă (implicând ridicarea sau mutarea persoanelor), ambele cu riscuri psihosociale asociate în ceea ce privește nivelurile ridicate de stres și cerințe emoționale.</a:t>
            </a:r>
          </a:p>
          <a:p>
            <a:pPr eaLnBrk="1" hangingPunct="1">
              <a:spcBef>
                <a:spcPct val="0"/>
              </a:spcBef>
            </a:pPr>
            <a:endParaRPr lang="en-GB" smtClean="0"/>
          </a:p>
        </p:txBody>
      </p:sp>
      <p:sp>
        <p:nvSpPr>
          <p:cNvPr id="286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9798477-FA73-47F3-A215-C047584DCCCA}" type="slidenum">
              <a:rPr lang="en-GB">
                <a:cs typeface="Arial" charset="0"/>
              </a:rPr>
              <a:pPr fontAlgn="base">
                <a:spcBef>
                  <a:spcPct val="0"/>
                </a:spcBef>
                <a:spcAft>
                  <a:spcPct val="0"/>
                </a:spcAft>
                <a:defRPr/>
              </a:pPr>
              <a:t>7</a:t>
            </a:fld>
            <a:endParaRPr lang="en-GB">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o-RO" smtClean="0"/>
          </a:p>
        </p:txBody>
      </p:sp>
      <p:sp>
        <p:nvSpPr>
          <p:cNvPr id="307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0C79EC-CDB2-44D6-84DD-97ECEF091961}" type="slidenum">
              <a:rPr lang="en-GB">
                <a:cs typeface="Arial" charset="0"/>
              </a:rPr>
              <a:pPr fontAlgn="base">
                <a:spcBef>
                  <a:spcPct val="0"/>
                </a:spcBef>
                <a:spcAft>
                  <a:spcPct val="0"/>
                </a:spcAft>
                <a:defRPr/>
              </a:pPr>
              <a:t>8</a:t>
            </a:fld>
            <a:endParaRPr lang="en-GB">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o-RO" smtClean="0"/>
          </a:p>
        </p:txBody>
      </p:sp>
      <p:sp>
        <p:nvSpPr>
          <p:cNvPr id="327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631C7E2-60DF-42F8-8F4D-8AF47EF61974}" type="slidenum">
              <a:rPr lang="en-GB">
                <a:cs typeface="Arial" charset="0"/>
              </a:rPr>
              <a:pPr fontAlgn="base">
                <a:spcBef>
                  <a:spcPct val="0"/>
                </a:spcBef>
                <a:spcAft>
                  <a:spcPct val="0"/>
                </a:spcAft>
                <a:defRPr/>
              </a:pPr>
              <a:t>9</a:t>
            </a:fld>
            <a:endParaRPr lang="en-GB">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file:///\\localhost\Volumes\XRAID\Equipo%20Rojo\EU-OSHA\18-0115%20PPT%20templates%20update\PNG\FONDO-PORTADA-PATRON-EUOSHA-2011-16-9.png" TargetMode="External"/><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4" name="FONDO-PORTADA-PATRON-EUOSHA-2011-16-9.png" descr="/Volumes/XRAID/Equipo Rojo/EU-OSHA/18-0115 PPT templates update/PNG/FONDO-PORTADA-PATRON-EUOSHA-2011-16-9.png"/>
          <p:cNvPicPr>
            <a:picLocks noChangeAspect="1"/>
          </p:cNvPicPr>
          <p:nvPr/>
        </p:nvPicPr>
        <p:blipFill>
          <a:blip r:embed="rId2" r:link="rId3"/>
          <a:srcRect/>
          <a:stretch>
            <a:fillRect/>
          </a:stretch>
        </p:blipFill>
        <p:spPr bwMode="auto">
          <a:xfrm>
            <a:off x="0" y="0"/>
            <a:ext cx="9144000" cy="514508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51435" tIns="25718" rIns="51435" bIns="25718"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788" dirty="0"/>
          </a:p>
        </p:txBody>
      </p:sp>
      <p:pic>
        <p:nvPicPr>
          <p:cNvPr id="6" name="Bild 2" descr="111004_EU-OSHA_PPT_Corporate logo.png"/>
          <p:cNvPicPr>
            <a:picLocks noChangeAspect="1"/>
          </p:cNvPicPr>
          <p:nvPr/>
        </p:nvPicPr>
        <p:blipFill>
          <a:blip r:embed="rId4"/>
          <a:srcRect/>
          <a:stretch>
            <a:fillRect/>
          </a:stretch>
        </p:blipFill>
        <p:spPr bwMode="auto">
          <a:xfrm>
            <a:off x="444500" y="4132263"/>
            <a:ext cx="958850" cy="542925"/>
          </a:xfrm>
          <a:prstGeom prst="rect">
            <a:avLst/>
          </a:prstGeom>
          <a:noFill/>
          <a:ln w="9525">
            <a:noFill/>
            <a:miter lim="800000"/>
            <a:headEnd/>
            <a:tailEnd/>
          </a:ln>
        </p:spPr>
      </p:pic>
      <p:sp>
        <p:nvSpPr>
          <p:cNvPr id="7"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en-GB" sz="506" dirty="0"/>
              <a:t>Safety and health at work is everyone’s concern. It’s good for you. It’s good for business.</a:t>
            </a:r>
          </a:p>
        </p:txBody>
      </p:sp>
      <p:pic>
        <p:nvPicPr>
          <p:cNvPr id="8" name="Bild 4" descr="111004_EU-OSHA_PPT_EU logo.png"/>
          <p:cNvPicPr>
            <a:picLocks noChangeAspect="1"/>
          </p:cNvPicPr>
          <p:nvPr/>
        </p:nvPicPr>
        <p:blipFill>
          <a:blip r:embed="rId5"/>
          <a:srcRect/>
          <a:stretch>
            <a:fillRect/>
          </a:stretch>
        </p:blipFill>
        <p:spPr bwMode="auto">
          <a:xfrm>
            <a:off x="4275138" y="4432300"/>
            <a:ext cx="368300" cy="242888"/>
          </a:xfrm>
          <a:prstGeom prst="rect">
            <a:avLst/>
          </a:prstGeom>
          <a:noFill/>
          <a:ln w="9525">
            <a:noFill/>
            <a:miter lim="800000"/>
            <a:headEnd/>
            <a:tailEnd/>
          </a:ln>
        </p:spPr>
      </p:pic>
      <p:pic>
        <p:nvPicPr>
          <p:cNvPr id="9" name="Bild 5" descr="111004_EU-OSHA_PPT_HW logo.png"/>
          <p:cNvPicPr>
            <a:picLocks noChangeAspect="1"/>
          </p:cNvPicPr>
          <p:nvPr/>
        </p:nvPicPr>
        <p:blipFill>
          <a:blip r:embed="rId6"/>
          <a:srcRect/>
          <a:stretch>
            <a:fillRect/>
          </a:stretch>
        </p:blipFill>
        <p:spPr bwMode="auto">
          <a:xfrm>
            <a:off x="7596188" y="4213225"/>
            <a:ext cx="508000" cy="474663"/>
          </a:xfrm>
          <a:prstGeom prst="rect">
            <a:avLst/>
          </a:prstGeom>
          <a:noFill/>
          <a:ln w="9525">
            <a:noFill/>
            <a:miter lim="800000"/>
            <a:headEnd/>
            <a:tailEnd/>
          </a:ln>
        </p:spPr>
      </p:pic>
      <p:pic>
        <p:nvPicPr>
          <p:cNvPr id="10" name="Picture 14"/>
          <p:cNvPicPr>
            <a:picLocks noChangeAspect="1"/>
          </p:cNvPicPr>
          <p:nvPr userDrawn="1"/>
        </p:nvPicPr>
        <p:blipFill>
          <a:blip r:embed="rId7"/>
          <a:srcRect/>
          <a:stretch>
            <a:fillRect/>
          </a:stretch>
        </p:blipFill>
        <p:spPr bwMode="auto">
          <a:xfrm>
            <a:off x="8442325" y="-34925"/>
            <a:ext cx="695325" cy="5210175"/>
          </a:xfrm>
          <a:prstGeom prst="rect">
            <a:avLst/>
          </a:prstGeom>
          <a:noFill/>
          <a:ln w="9525">
            <a:noFill/>
            <a:miter lim="800000"/>
            <a:headEnd/>
            <a:tailEnd/>
          </a:ln>
        </p:spPr>
      </p:pic>
      <p:pic>
        <p:nvPicPr>
          <p:cNvPr id="11" name="Picture 3"/>
          <p:cNvPicPr>
            <a:picLocks noChangeAspect="1"/>
          </p:cNvPicPr>
          <p:nvPr userDrawn="1"/>
        </p:nvPicPr>
        <p:blipFill>
          <a:blip r:embed="rId8"/>
          <a:srcRect/>
          <a:stretch>
            <a:fillRect/>
          </a:stretch>
        </p:blipFill>
        <p:spPr bwMode="auto">
          <a:xfrm>
            <a:off x="0" y="0"/>
            <a:ext cx="9144000" cy="5143500"/>
          </a:xfrm>
          <a:prstGeom prst="rect">
            <a:avLst/>
          </a:prstGeom>
          <a:noFill/>
          <a:ln w="9525">
            <a:noFill/>
            <a:miter lim="800000"/>
            <a:headEnd/>
            <a:tailEnd/>
          </a:ln>
        </p:spPr>
      </p:pic>
      <p:pic>
        <p:nvPicPr>
          <p:cNvPr id="12" name="Picture 11"/>
          <p:cNvPicPr>
            <a:picLocks noChangeAspect="1"/>
          </p:cNvPicPr>
          <p:nvPr userDrawn="1"/>
        </p:nvPicPr>
        <p:blipFill>
          <a:blip r:embed="rId7"/>
          <a:srcRect/>
          <a:stretch>
            <a:fillRect/>
          </a:stretch>
        </p:blipFill>
        <p:spPr bwMode="auto">
          <a:xfrm>
            <a:off x="8442325" y="0"/>
            <a:ext cx="695325" cy="5208588"/>
          </a:xfrm>
          <a:prstGeom prst="rect">
            <a:avLst/>
          </a:prstGeom>
          <a:noFill/>
          <a:ln w="9525">
            <a:noFill/>
            <a:miter lim="800000"/>
            <a:headEnd/>
            <a:tailEnd/>
          </a:ln>
        </p:spPr>
      </p:pic>
      <p:pic>
        <p:nvPicPr>
          <p:cNvPr id="14" name="Picture 2"/>
          <p:cNvPicPr>
            <a:picLocks noChangeAspect="1"/>
          </p:cNvPicPr>
          <p:nvPr userDrawn="1"/>
        </p:nvPicPr>
        <p:blipFill>
          <a:blip r:embed="rId9"/>
          <a:srcRect l="81898" r="7864"/>
          <a:stretch>
            <a:fillRect/>
          </a:stretch>
        </p:blipFill>
        <p:spPr bwMode="auto">
          <a:xfrm>
            <a:off x="8243888" y="0"/>
            <a:ext cx="936625" cy="5143500"/>
          </a:xfrm>
          <a:prstGeom prst="rect">
            <a:avLst/>
          </a:prstGeom>
          <a:noFill/>
          <a:ln w="9525">
            <a:noFill/>
            <a:miter lim="800000"/>
            <a:headEnd/>
            <a:tailEnd/>
          </a:ln>
        </p:spPr>
      </p:pic>
      <p:sp>
        <p:nvSpPr>
          <p:cNvPr id="2" name="Title 1"/>
          <p:cNvSpPr>
            <a:spLocks noGrp="1"/>
          </p:cNvSpPr>
          <p:nvPr>
            <p:ph type="title"/>
          </p:nvPr>
        </p:nvSpPr>
        <p:spPr>
          <a:xfrm>
            <a:off x="450000" y="2673000"/>
            <a:ext cx="7646400" cy="696600"/>
          </a:xfrm>
        </p:spPr>
        <p:txBody>
          <a:bodyPr lIns="0" tIns="0" rIns="0" bIns="0" anchor="t"/>
          <a:lstStyle>
            <a:lvl1pPr algn="l">
              <a:defRPr sz="1800" b="1" i="0" cap="none" baseline="0"/>
            </a:lvl1pPr>
          </a:lstStyle>
          <a:p>
            <a:r>
              <a:rPr lang="en-GB" dirty="0"/>
              <a:t>Click to edit Master title style</a:t>
            </a:r>
            <a:endParaRPr lang="en-US" dirty="0"/>
          </a:p>
        </p:txBody>
      </p:sp>
      <p:sp>
        <p:nvSpPr>
          <p:cNvPr id="13" name="Subtitle 2"/>
          <p:cNvSpPr>
            <a:spLocks noGrp="1"/>
          </p:cNvSpPr>
          <p:nvPr>
            <p:ph type="subTitle" idx="10"/>
          </p:nvPr>
        </p:nvSpPr>
        <p:spPr>
          <a:xfrm>
            <a:off x="450000" y="3469500"/>
            <a:ext cx="7646400" cy="506406"/>
          </a:xfrm>
        </p:spPr>
        <p:txBody>
          <a:bodyPr lIns="0" tIns="0" rIns="0" bIns="0"/>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7" name="Content Placeholder 2"/>
          <p:cNvSpPr>
            <a:spLocks noGrp="1"/>
          </p:cNvSpPr>
          <p:nvPr>
            <p:ph sz="half" idx="1"/>
          </p:nvPr>
        </p:nvSpPr>
        <p:spPr>
          <a:xfrm>
            <a:off x="450000" y="837000"/>
            <a:ext cx="7560000" cy="3645000"/>
          </a:xfrm>
        </p:spPr>
        <p:txBody>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4" name="FONDO-PORTADA-PATRON-EUOSHA-2011-16-9.png" descr="/Volumes/XRAID/Equipo Rojo/EU-OSHA/18-0115 PPT templates update/PNG/FONDO-PORTADA-PATRON-EUOSHA-2011-16-9.png"/>
          <p:cNvPicPr>
            <a:picLocks noChangeAspect="1"/>
          </p:cNvPicPr>
          <p:nvPr userDrawn="1"/>
        </p:nvPicPr>
        <p:blipFill>
          <a:blip r:embed="rId2" r:link="rId3"/>
          <a:srcRect/>
          <a:stretch>
            <a:fillRect/>
          </a:stretch>
        </p:blipFill>
        <p:spPr bwMode="auto">
          <a:xfrm>
            <a:off x="0" y="0"/>
            <a:ext cx="9144000" cy="514508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51435" tIns="25718" rIns="51435" bIns="25718"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788" dirty="0"/>
          </a:p>
        </p:txBody>
      </p:sp>
      <p:sp>
        <p:nvSpPr>
          <p:cNvPr id="6"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en-GB" sz="506" dirty="0"/>
              <a:t>Safety and health at work is everyone’s concern. It’s good for you. It’s good for business.</a:t>
            </a:r>
          </a:p>
        </p:txBody>
      </p:sp>
      <p:pic>
        <p:nvPicPr>
          <p:cNvPr id="7" name="Bild 2" descr="111004_EU-OSHA_PPT_Corporate logo.png"/>
          <p:cNvPicPr>
            <a:picLocks noChangeAspect="1"/>
          </p:cNvPicPr>
          <p:nvPr/>
        </p:nvPicPr>
        <p:blipFill>
          <a:blip r:embed="rId4"/>
          <a:srcRect/>
          <a:stretch>
            <a:fillRect/>
          </a:stretch>
        </p:blipFill>
        <p:spPr bwMode="auto">
          <a:xfrm>
            <a:off x="444500" y="4132263"/>
            <a:ext cx="1031875" cy="542925"/>
          </a:xfrm>
          <a:prstGeom prst="rect">
            <a:avLst/>
          </a:prstGeom>
          <a:noFill/>
          <a:ln w="9525">
            <a:noFill/>
            <a:miter lim="800000"/>
            <a:headEnd/>
            <a:tailEnd/>
          </a:ln>
        </p:spPr>
      </p:pic>
      <p:pic>
        <p:nvPicPr>
          <p:cNvPr id="8" name="Bild 4" descr="111004_EU-OSHA_PPT_EU logo.png"/>
          <p:cNvPicPr>
            <a:picLocks noChangeAspect="1"/>
          </p:cNvPicPr>
          <p:nvPr/>
        </p:nvPicPr>
        <p:blipFill>
          <a:blip r:embed="rId5"/>
          <a:srcRect/>
          <a:stretch>
            <a:fillRect/>
          </a:stretch>
        </p:blipFill>
        <p:spPr bwMode="auto">
          <a:xfrm>
            <a:off x="4275138" y="4432300"/>
            <a:ext cx="368300" cy="242888"/>
          </a:xfrm>
          <a:prstGeom prst="rect">
            <a:avLst/>
          </a:prstGeom>
          <a:noFill/>
          <a:ln w="9525">
            <a:noFill/>
            <a:miter lim="800000"/>
            <a:headEnd/>
            <a:tailEnd/>
          </a:ln>
        </p:spPr>
      </p:pic>
      <p:pic>
        <p:nvPicPr>
          <p:cNvPr id="9" name="Bild 5" descr="111004_EU-OSHA_PPT_HW logo.png"/>
          <p:cNvPicPr>
            <a:picLocks noChangeAspect="1"/>
          </p:cNvPicPr>
          <p:nvPr/>
        </p:nvPicPr>
        <p:blipFill>
          <a:blip r:embed="rId6"/>
          <a:srcRect/>
          <a:stretch>
            <a:fillRect/>
          </a:stretch>
        </p:blipFill>
        <p:spPr bwMode="auto">
          <a:xfrm>
            <a:off x="7596188" y="4213225"/>
            <a:ext cx="508000" cy="474663"/>
          </a:xfrm>
          <a:prstGeom prst="rect">
            <a:avLst/>
          </a:prstGeom>
          <a:noFill/>
          <a:ln w="9525">
            <a:noFill/>
            <a:miter lim="800000"/>
            <a:headEnd/>
            <a:tailEnd/>
          </a:ln>
        </p:spPr>
      </p:pic>
      <p:sp>
        <p:nvSpPr>
          <p:cNvPr id="2" name="Title 1"/>
          <p:cNvSpPr>
            <a:spLocks noGrp="1"/>
          </p:cNvSpPr>
          <p:nvPr>
            <p:ph type="ctrTitle"/>
          </p:nvPr>
        </p:nvSpPr>
        <p:spPr>
          <a:xfrm>
            <a:off x="450000" y="1020600"/>
            <a:ext cx="7646400" cy="1096200"/>
          </a:xfrm>
        </p:spPr>
        <p:txBody>
          <a:bodyPr lIns="0" tIns="0" rIns="0" bIns="0" anchor="t"/>
          <a:lstStyle>
            <a:lvl1pPr>
              <a:defRPr sz="1800" baseline="0"/>
            </a:lvl1pPr>
          </a:lstStyle>
          <a:p>
            <a:r>
              <a:rPr lang="en-GB" dirty="0"/>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410000" y="837000"/>
            <a:ext cx="3600000" cy="3645000"/>
          </a:xfrm>
        </p:spPr>
        <p:txBody>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dirty="0"/>
              <a:t>Click to edit Master title style</a:t>
            </a:r>
            <a:endParaRPr lang="en-US" dirty="0"/>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350" b="1" i="0" baseline="0"/>
            </a:lvl1pPr>
          </a:lstStyle>
          <a:p>
            <a:r>
              <a:rPr lang="en-GB"/>
              <a:t>Click to edit Master title style</a:t>
            </a:r>
            <a:endParaRPr lang="en-US" dirty="0"/>
          </a:p>
        </p:txBody>
      </p:sp>
      <p:sp>
        <p:nvSpPr>
          <p:cNvPr id="3" name="Content Placeholder 2"/>
          <p:cNvSpPr>
            <a:spLocks noGrp="1"/>
          </p:cNvSpPr>
          <p:nvPr>
            <p:ph idx="1"/>
          </p:nvPr>
        </p:nvSpPr>
        <p:spPr>
          <a:xfrm>
            <a:off x="3690003" y="837000"/>
            <a:ext cx="4279869" cy="3645000"/>
          </a:xfrm>
        </p:spPr>
        <p:txBody>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35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rtlCol="0">
            <a:normAutofit/>
          </a:bodyPr>
          <a:lstStyle/>
          <a:p>
            <a:pPr lvl="0"/>
            <a:r>
              <a:rPr lang="en-GB" noProof="0" dirty="0"/>
              <a:t>Drag picture to placeholder or click icon to add</a:t>
            </a:r>
            <a:endParaRPr lang="en-US" noProof="0"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file:///\\localhost\Volumes\XRAID\Equipo%20Rojo\EU-OSHA\18-0115%20PPT%20templates%20update\PNG\FONDO-PATRON-EUOSHA-2011-16-9.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FONDO-PATRON-EUOSHA-2011-16-9.png" descr="/Volumes/XRAID/Equipo Rojo/EU-OSHA/18-0115 PPT templates update/PNG/FONDO-PATRON-EUOSHA-2011-16-9.png"/>
          <p:cNvPicPr>
            <a:picLocks noChangeAspect="1"/>
          </p:cNvPicPr>
          <p:nvPr/>
        </p:nvPicPr>
        <p:blipFill>
          <a:blip r:embed="rId13" r:link="rId14"/>
          <a:srcRect/>
          <a:stretch>
            <a:fillRect/>
          </a:stretch>
        </p:blipFill>
        <p:spPr bwMode="auto">
          <a:xfrm>
            <a:off x="0" y="0"/>
            <a:ext cx="9140825" cy="5143500"/>
          </a:xfrm>
          <a:prstGeom prst="rect">
            <a:avLst/>
          </a:prstGeom>
          <a:noFill/>
          <a:ln w="9525">
            <a:noFill/>
            <a:miter lim="800000"/>
            <a:headEnd/>
            <a:tailEnd/>
          </a:ln>
        </p:spPr>
      </p:pic>
      <p:sp>
        <p:nvSpPr>
          <p:cNvPr id="1027" name="Title Placeholder 1"/>
          <p:cNvSpPr>
            <a:spLocks noGrp="1"/>
          </p:cNvSpPr>
          <p:nvPr>
            <p:ph type="title"/>
          </p:nvPr>
        </p:nvSpPr>
        <p:spPr bwMode="auto">
          <a:xfrm>
            <a:off x="449263" y="134938"/>
            <a:ext cx="7561262" cy="3667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smtClean="0"/>
          </a:p>
        </p:txBody>
      </p:sp>
      <p:sp>
        <p:nvSpPr>
          <p:cNvPr id="1028" name="Text Placeholder 2"/>
          <p:cNvSpPr>
            <a:spLocks noGrp="1"/>
          </p:cNvSpPr>
          <p:nvPr>
            <p:ph type="body" idx="1"/>
          </p:nvPr>
        </p:nvSpPr>
        <p:spPr bwMode="auto">
          <a:xfrm>
            <a:off x="449263" y="836613"/>
            <a:ext cx="7561262" cy="3644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smtClean="0"/>
          </a:p>
        </p:txBody>
      </p:sp>
      <p:pic>
        <p:nvPicPr>
          <p:cNvPr id="1029" name="Bild 3" descr="111004_EU-OSHA_PPT_Corporate logo_inner slide.png"/>
          <p:cNvPicPr>
            <a:picLocks noChangeAspect="1"/>
          </p:cNvPicPr>
          <p:nvPr/>
        </p:nvPicPr>
        <p:blipFill>
          <a:blip r:embed="rId15"/>
          <a:srcRect/>
          <a:stretch>
            <a:fillRect/>
          </a:stretch>
        </p:blipFill>
        <p:spPr bwMode="auto">
          <a:xfrm>
            <a:off x="442913" y="4705350"/>
            <a:ext cx="744537" cy="233363"/>
          </a:xfrm>
          <a:prstGeom prst="rect">
            <a:avLst/>
          </a:prstGeom>
          <a:noFill/>
          <a:ln w="9525">
            <a:noFill/>
            <a:miter lim="800000"/>
            <a:headEnd/>
            <a:tailEnd/>
          </a:ln>
        </p:spPr>
      </p:pic>
      <p:sp>
        <p:nvSpPr>
          <p:cNvPr id="10" name="Slide Number Placeholder 9"/>
          <p:cNvSpPr txBox="1">
            <a:spLocks/>
          </p:cNvSpPr>
          <p:nvPr/>
        </p:nvSpPr>
        <p:spPr>
          <a:xfrm>
            <a:off x="8532813" y="4878388"/>
            <a:ext cx="609600" cy="273050"/>
          </a:xfrm>
          <a:prstGeom prst="rect">
            <a:avLst/>
          </a:prstGeom>
        </p:spPr>
        <p:txBody>
          <a:bodyPr lIns="51435" tIns="25718" rIns="51435" bIns="25718"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EE5898A9-24BC-4753-9C22-39CC98E69BC9}" type="slidenum">
              <a:rPr lang="en-GB" sz="563" smtClean="0"/>
              <a:pPr fontAlgn="auto">
                <a:spcBef>
                  <a:spcPts val="0"/>
                </a:spcBef>
                <a:spcAft>
                  <a:spcPts val="0"/>
                </a:spcAft>
                <a:defRPr/>
              </a:pPr>
              <a:t>‹#›</a:t>
            </a:fld>
            <a:endParaRPr lang="en-GB" sz="563" dirty="0"/>
          </a:p>
        </p:txBody>
      </p:sp>
      <p:sp>
        <p:nvSpPr>
          <p:cNvPr id="11" name="Rectangle 11"/>
          <p:cNvSpPr>
            <a:spLocks noChangeArrowheads="1"/>
          </p:cNvSpPr>
          <p:nvPr/>
        </p:nvSpPr>
        <p:spPr bwMode="auto">
          <a:xfrm>
            <a:off x="1392238" y="4857750"/>
            <a:ext cx="6040437" cy="79375"/>
          </a:xfrm>
          <a:prstGeom prst="rect">
            <a:avLst/>
          </a:prstGeom>
          <a:noFill/>
          <a:ln w="9525">
            <a:noFill/>
            <a:miter lim="800000"/>
            <a:headEnd/>
            <a:tailEnd/>
          </a:ln>
        </p:spPr>
        <p:txBody>
          <a:bodyPr lIns="0" tIns="0" rIns="0" bIns="0"/>
          <a:lstStyle/>
          <a:p>
            <a:pPr algn="ctr" fontAlgn="auto">
              <a:lnSpc>
                <a:spcPct val="90000"/>
              </a:lnSpc>
              <a:spcBef>
                <a:spcPct val="30000"/>
              </a:spcBef>
              <a:spcAft>
                <a:spcPts val="0"/>
              </a:spcAft>
              <a:buClr>
                <a:srgbClr val="00529F"/>
              </a:buClr>
              <a:defRPr/>
            </a:pPr>
            <a:r>
              <a:rPr lang="en-GB" sz="506" b="1" dirty="0">
                <a:solidFill>
                  <a:schemeClr val="tx2"/>
                </a:solidFill>
                <a:latin typeface="Arial" pitchFamily="-107" charset="0"/>
                <a:ea typeface="ＭＳ Ｐゴシック" pitchFamily="-107" charset="-128"/>
                <a:cs typeface="ＭＳ Ｐゴシック" pitchFamily="-107" charset="-128"/>
              </a:rPr>
              <a:t>www.healthy-workplaces.eu</a:t>
            </a:r>
          </a:p>
        </p:txBody>
      </p:sp>
      <p:pic>
        <p:nvPicPr>
          <p:cNvPr id="1032" name="Bild 5" descr="111004_EU-OSHA_PPT_HW logo.png"/>
          <p:cNvPicPr>
            <a:picLocks noChangeAspect="1"/>
          </p:cNvPicPr>
          <p:nvPr/>
        </p:nvPicPr>
        <p:blipFill>
          <a:blip r:embed="rId16"/>
          <a:srcRect/>
          <a:stretch>
            <a:fillRect/>
          </a:stretch>
        </p:blipFill>
        <p:spPr bwMode="auto">
          <a:xfrm>
            <a:off x="7432675" y="4522788"/>
            <a:ext cx="577850" cy="4746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77" r:id="rId1"/>
    <p:sldLayoutId id="2147483776" r:id="rId2"/>
    <p:sldLayoutId id="2147483778" r:id="rId3"/>
    <p:sldLayoutId id="2147483775" r:id="rId4"/>
    <p:sldLayoutId id="2147483774" r:id="rId5"/>
    <p:sldLayoutId id="2147483773" r:id="rId6"/>
    <p:sldLayoutId id="2147483772" r:id="rId7"/>
    <p:sldLayoutId id="2147483771" r:id="rId8"/>
    <p:sldLayoutId id="2147483770" r:id="rId9"/>
    <p:sldLayoutId id="2147483769" r:id="rId10"/>
    <p:sldLayoutId id="2147483768" r:id="rId11"/>
  </p:sldLayoutIdLst>
  <p:txStyles>
    <p:titleStyle>
      <a:lvl1pPr algn="l" defTabSz="257175" rtl="0" eaLnBrk="0" fontAlgn="base" hangingPunct="0">
        <a:spcBef>
          <a:spcPct val="0"/>
        </a:spcBef>
        <a:spcAft>
          <a:spcPct val="0"/>
        </a:spcAft>
        <a:defRPr sz="1300" b="1" kern="1200">
          <a:solidFill>
            <a:schemeClr val="tx2"/>
          </a:solidFill>
          <a:latin typeface="+mj-lt"/>
          <a:ea typeface="Trebuchet MS" pitchFamily="34" charset="0"/>
          <a:cs typeface="Trebuchet MS"/>
        </a:defRPr>
      </a:lvl1pPr>
      <a:lvl2pPr algn="l" defTabSz="257175" rtl="0" eaLnBrk="0" fontAlgn="base" hangingPunct="0">
        <a:spcBef>
          <a:spcPct val="0"/>
        </a:spcBef>
        <a:spcAft>
          <a:spcPct val="0"/>
        </a:spcAft>
        <a:defRPr sz="1300" b="1">
          <a:solidFill>
            <a:schemeClr val="tx2"/>
          </a:solidFill>
          <a:latin typeface="Arial" charset="0"/>
          <a:ea typeface="Trebuchet MS" pitchFamily="34" charset="0"/>
          <a:cs typeface="Trebuchet MS" pitchFamily="34" charset="0"/>
        </a:defRPr>
      </a:lvl2pPr>
      <a:lvl3pPr algn="l" defTabSz="257175" rtl="0" eaLnBrk="0" fontAlgn="base" hangingPunct="0">
        <a:spcBef>
          <a:spcPct val="0"/>
        </a:spcBef>
        <a:spcAft>
          <a:spcPct val="0"/>
        </a:spcAft>
        <a:defRPr sz="1300" b="1">
          <a:solidFill>
            <a:schemeClr val="tx2"/>
          </a:solidFill>
          <a:latin typeface="Arial" charset="0"/>
          <a:ea typeface="Trebuchet MS" pitchFamily="34" charset="0"/>
          <a:cs typeface="Trebuchet MS" pitchFamily="34" charset="0"/>
        </a:defRPr>
      </a:lvl3pPr>
      <a:lvl4pPr algn="l" defTabSz="257175" rtl="0" eaLnBrk="0" fontAlgn="base" hangingPunct="0">
        <a:spcBef>
          <a:spcPct val="0"/>
        </a:spcBef>
        <a:spcAft>
          <a:spcPct val="0"/>
        </a:spcAft>
        <a:defRPr sz="1300" b="1">
          <a:solidFill>
            <a:schemeClr val="tx2"/>
          </a:solidFill>
          <a:latin typeface="Arial" charset="0"/>
          <a:ea typeface="Trebuchet MS" pitchFamily="34" charset="0"/>
          <a:cs typeface="Trebuchet MS" pitchFamily="34" charset="0"/>
        </a:defRPr>
      </a:lvl4pPr>
      <a:lvl5pPr algn="l" defTabSz="257175" rtl="0" eaLnBrk="0" fontAlgn="base" hangingPunct="0">
        <a:spcBef>
          <a:spcPct val="0"/>
        </a:spcBef>
        <a:spcAft>
          <a:spcPct val="0"/>
        </a:spcAft>
        <a:defRPr sz="1300" b="1">
          <a:solidFill>
            <a:schemeClr val="tx2"/>
          </a:solidFill>
          <a:latin typeface="Arial" charset="0"/>
          <a:ea typeface="Trebuchet MS" pitchFamily="34" charset="0"/>
          <a:cs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41288" indent="-141288" algn="l" defTabSz="257175" rtl="0" eaLnBrk="0" fontAlgn="base" hangingPunct="0">
        <a:spcBef>
          <a:spcPts val="338"/>
        </a:spcBef>
        <a:spcAft>
          <a:spcPct val="0"/>
        </a:spcAft>
        <a:buClr>
          <a:schemeClr val="tx2"/>
        </a:buClr>
        <a:buFont typeface="Wingdings" pitchFamily="2" charset="2"/>
        <a:buChar char="§"/>
        <a:defRPr sz="1000" b="1" kern="1200">
          <a:solidFill>
            <a:schemeClr val="tx2"/>
          </a:solidFill>
          <a:latin typeface="+mn-lt"/>
          <a:ea typeface="+mn-ea"/>
          <a:cs typeface="+mn-cs"/>
        </a:defRPr>
      </a:lvl1pPr>
      <a:lvl2pPr marL="242888" indent="-100013" algn="l" defTabSz="257175" rtl="0" eaLnBrk="0" fontAlgn="base" hangingPunct="0">
        <a:spcBef>
          <a:spcPct val="0"/>
        </a:spcBef>
        <a:spcAft>
          <a:spcPct val="0"/>
        </a:spcAft>
        <a:buFont typeface="Arial" charset="0"/>
        <a:buChar char="•"/>
        <a:defRPr sz="1000" kern="1200">
          <a:solidFill>
            <a:schemeClr val="tx1"/>
          </a:solidFill>
          <a:latin typeface="+mn-lt"/>
          <a:ea typeface="+mn-ea"/>
          <a:cs typeface="+mn-cs"/>
        </a:defRPr>
      </a:lvl2pPr>
      <a:lvl3pPr marL="342900" indent="-100013" algn="l" defTabSz="257175" rtl="0" eaLnBrk="0" fontAlgn="base" hangingPunct="0">
        <a:spcBef>
          <a:spcPct val="0"/>
        </a:spcBef>
        <a:spcAft>
          <a:spcPct val="0"/>
        </a:spcAft>
        <a:buFont typeface="Arial" charset="0"/>
        <a:buChar char="−"/>
        <a:defRPr sz="900" kern="1200">
          <a:solidFill>
            <a:schemeClr val="tx1"/>
          </a:solidFill>
          <a:latin typeface="+mn-lt"/>
          <a:ea typeface="+mn-ea"/>
          <a:cs typeface="+mn-cs"/>
        </a:defRPr>
      </a:lvl3pPr>
      <a:lvl4pPr marL="444500" indent="-100013" algn="l" defTabSz="257175" rtl="0" eaLnBrk="0" fontAlgn="base" hangingPunct="0">
        <a:spcBef>
          <a:spcPct val="0"/>
        </a:spcBef>
        <a:spcAft>
          <a:spcPct val="0"/>
        </a:spcAft>
        <a:buFont typeface="Arial" charset="0"/>
        <a:buChar char="•"/>
        <a:defRPr sz="900" kern="1200">
          <a:solidFill>
            <a:schemeClr val="tx1"/>
          </a:solidFill>
          <a:latin typeface="+mn-lt"/>
          <a:ea typeface="+mn-ea"/>
          <a:cs typeface="+mn-cs"/>
        </a:defRPr>
      </a:lvl4pPr>
      <a:lvl5pPr marL="546100" indent="-100013" algn="l" defTabSz="257175" rtl="0" eaLnBrk="0" fontAlgn="base" hangingPunct="0">
        <a:spcBef>
          <a:spcPct val="0"/>
        </a:spcBef>
        <a:spcAft>
          <a:spcPct val="0"/>
        </a:spcAft>
        <a:buFont typeface="Arial" charset="0"/>
        <a:buChar char="−"/>
        <a:defRPr sz="800" kern="1200">
          <a:solidFill>
            <a:schemeClr val="tx1"/>
          </a:solidFill>
          <a:latin typeface="+mn-lt"/>
          <a:ea typeface="+mn-ea"/>
          <a:cs typeface="+mn-cs"/>
        </a:defRPr>
      </a:lvl5pPr>
      <a:lvl6pPr marL="707485" indent="-160735" algn="l" defTabSz="257175" rtl="0" eaLnBrk="1" latinLnBrk="0" hangingPunct="1">
        <a:spcBef>
          <a:spcPts val="0"/>
        </a:spcBef>
        <a:buFont typeface="Arial" pitchFamily="34" charset="0"/>
        <a:buChar char="•"/>
        <a:defRPr sz="788" kern="1200" baseline="0">
          <a:solidFill>
            <a:schemeClr val="tx1"/>
          </a:solidFill>
          <a:latin typeface="+mn-lt"/>
          <a:ea typeface="+mn-ea"/>
          <a:cs typeface="+mn-cs"/>
        </a:defRPr>
      </a:lvl6pPr>
      <a:lvl7pPr marL="749250" indent="-101250" algn="l" defTabSz="257175" rtl="0" eaLnBrk="1" latinLnBrk="0" hangingPunct="1">
        <a:spcBef>
          <a:spcPts val="0"/>
        </a:spcBef>
        <a:buFont typeface="Arial" pitchFamily="34" charset="0"/>
        <a:buChar char="−"/>
        <a:defRPr sz="731" kern="1200" baseline="0">
          <a:solidFill>
            <a:schemeClr val="tx1"/>
          </a:solidFill>
          <a:latin typeface="+mn-lt"/>
          <a:ea typeface="+mn-ea"/>
          <a:cs typeface="+mn-cs"/>
        </a:defRPr>
      </a:lvl7pPr>
      <a:lvl8pPr marL="1928813" indent="-128588" algn="l" defTabSz="257175" rtl="0" eaLnBrk="1" latinLnBrk="0" hangingPunct="1">
        <a:spcBef>
          <a:spcPct val="20000"/>
        </a:spcBef>
        <a:buFont typeface="Arial"/>
        <a:buChar char="•"/>
        <a:defRPr sz="1125" kern="1200">
          <a:solidFill>
            <a:schemeClr val="tx1"/>
          </a:solidFill>
          <a:latin typeface="+mn-lt"/>
          <a:ea typeface="+mn-ea"/>
          <a:cs typeface="+mn-cs"/>
        </a:defRPr>
      </a:lvl8pPr>
      <a:lvl9pPr marL="2185988" indent="-128588" algn="l" defTabSz="257175"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en-US"/>
      </a:defPPr>
      <a:lvl1pPr marL="0" algn="l" defTabSz="257175" rtl="0" eaLnBrk="1" latinLnBrk="0" hangingPunct="1">
        <a:defRPr sz="1013" kern="1200">
          <a:solidFill>
            <a:schemeClr val="tx1"/>
          </a:solidFill>
          <a:latin typeface="+mn-lt"/>
          <a:ea typeface="+mn-ea"/>
          <a:cs typeface="+mn-cs"/>
        </a:defRPr>
      </a:lvl1pPr>
      <a:lvl2pPr marL="257175" algn="l" defTabSz="257175" rtl="0" eaLnBrk="1" latinLnBrk="0" hangingPunct="1">
        <a:defRPr sz="1013" kern="1200">
          <a:solidFill>
            <a:schemeClr val="tx1"/>
          </a:solidFill>
          <a:latin typeface="+mn-lt"/>
          <a:ea typeface="+mn-ea"/>
          <a:cs typeface="+mn-cs"/>
        </a:defRPr>
      </a:lvl2pPr>
      <a:lvl3pPr marL="514350" algn="l" defTabSz="257175" rtl="0" eaLnBrk="1" latinLnBrk="0" hangingPunct="1">
        <a:defRPr sz="1013" kern="1200">
          <a:solidFill>
            <a:schemeClr val="tx1"/>
          </a:solidFill>
          <a:latin typeface="+mn-lt"/>
          <a:ea typeface="+mn-ea"/>
          <a:cs typeface="+mn-cs"/>
        </a:defRPr>
      </a:lvl3pPr>
      <a:lvl4pPr marL="771525" algn="l" defTabSz="257175" rtl="0" eaLnBrk="1" latinLnBrk="0" hangingPunct="1">
        <a:defRPr sz="1013" kern="1200">
          <a:solidFill>
            <a:schemeClr val="tx1"/>
          </a:solidFill>
          <a:latin typeface="+mn-lt"/>
          <a:ea typeface="+mn-ea"/>
          <a:cs typeface="+mn-cs"/>
        </a:defRPr>
      </a:lvl4pPr>
      <a:lvl5pPr marL="1028700" algn="l" defTabSz="257175" rtl="0" eaLnBrk="1" latinLnBrk="0" hangingPunct="1">
        <a:defRPr sz="1013" kern="1200">
          <a:solidFill>
            <a:schemeClr val="tx1"/>
          </a:solidFill>
          <a:latin typeface="+mn-lt"/>
          <a:ea typeface="+mn-ea"/>
          <a:cs typeface="+mn-cs"/>
        </a:defRPr>
      </a:lvl5pPr>
      <a:lvl6pPr marL="1285875" algn="l" defTabSz="257175" rtl="0" eaLnBrk="1" latinLnBrk="0" hangingPunct="1">
        <a:defRPr sz="1013" kern="1200">
          <a:solidFill>
            <a:schemeClr val="tx1"/>
          </a:solidFill>
          <a:latin typeface="+mn-lt"/>
          <a:ea typeface="+mn-ea"/>
          <a:cs typeface="+mn-cs"/>
        </a:defRPr>
      </a:lvl6pPr>
      <a:lvl7pPr marL="1543050" algn="l" defTabSz="257175" rtl="0" eaLnBrk="1" latinLnBrk="0" hangingPunct="1">
        <a:defRPr sz="1013" kern="1200">
          <a:solidFill>
            <a:schemeClr val="tx1"/>
          </a:solidFill>
          <a:latin typeface="+mn-lt"/>
          <a:ea typeface="+mn-ea"/>
          <a:cs typeface="+mn-cs"/>
        </a:defRPr>
      </a:lvl7pPr>
      <a:lvl8pPr marL="1800225" algn="l" defTabSz="257175" rtl="0" eaLnBrk="1" latinLnBrk="0" hangingPunct="1">
        <a:defRPr sz="1013" kern="1200">
          <a:solidFill>
            <a:schemeClr val="tx1"/>
          </a:solidFill>
          <a:latin typeface="+mn-lt"/>
          <a:ea typeface="+mn-ea"/>
          <a:cs typeface="+mn-cs"/>
        </a:defRPr>
      </a:lvl8pPr>
      <a:lvl9pPr marL="2057400" algn="l" defTabSz="257175"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eurofound.europa.eu/publications/report/2016/working-conditions/sixth-european-working-conditions-survey-overview-report" TargetMode="External"/><Relationship Id="rId3" Type="http://schemas.openxmlformats.org/officeDocument/2006/relationships/hyperlink" Target="https://osha.europa.eu/en/publications/preventing-musculoskeletal-disorders-diverse-workforce-risk-factors-women-migrants-and/view" TargetMode="External"/><Relationship Id="rId7" Type="http://schemas.openxmlformats.org/officeDocument/2006/relationships/hyperlink" Target="https://osha.europa.eu/en/publications/work-related-musculoskeletal-disorders-why-are-they-still-so-prevalent-evidence/view" TargetMode="External"/><Relationship Id="rId2" Type="http://schemas.openxmlformats.org/officeDocument/2006/relationships/hyperlink" Target="https://osha.europa.eu/en/publications/msds-facts-and-figures-overview-prevalence-costs-and-demographics-msds-europe/view" TargetMode="External"/><Relationship Id="rId1" Type="http://schemas.openxmlformats.org/officeDocument/2006/relationships/slideLayout" Target="../slideLayouts/slideLayout2.xml"/><Relationship Id="rId6" Type="http://schemas.openxmlformats.org/officeDocument/2006/relationships/hyperlink" Target="https://osha.europa.eu/en/publications/prevention-policy-and-practice-approaches-tackling-work-related-musculoskeletal/view" TargetMode="External"/><Relationship Id="rId5" Type="http://schemas.openxmlformats.org/officeDocument/2006/relationships/hyperlink" Target="https://osha.europa.eu/en/publications/work-related-musculoskeletal-disorders-research-practice-what-can-be-learnt/view" TargetMode="External"/><Relationship Id="rId4" Type="http://schemas.openxmlformats.org/officeDocument/2006/relationships/hyperlink" Target="https://osha.europa.eu/en/publications/analysis-case-studies-working-chronic-musculoskeletal-disorders/view"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circabc.europa.eu/ui/group/fea534f4-2590-4490-bca6-504782b47c79/library/341d5e56-dc0c-41ce-ba77-be660f3cf810/details" TargetMode="External"/><Relationship Id="rId3" Type="http://schemas.openxmlformats.org/officeDocument/2006/relationships/hyperlink" Target="https://ec.europa.eu/eurostat/data/database" TargetMode="External"/><Relationship Id="rId7" Type="http://schemas.openxmlformats.org/officeDocument/2006/relationships/hyperlink" Target="https://osha.europa.eu/en/publications/factsheet-43-including-gender-issues-risk-assessment"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osha.europa.eu/en/publications/factsheets/87" TargetMode="External"/><Relationship Id="rId11" Type="http://schemas.openxmlformats.org/officeDocument/2006/relationships/hyperlink" Target="https://osha.europa.eu/en/publications/mainstreaming-gender-occupational-safety-and-health-practice/view" TargetMode="External"/><Relationship Id="rId5" Type="http://schemas.openxmlformats.org/officeDocument/2006/relationships/hyperlink" Target="https://fra.europa.eu/en/data-and-maps/2020/lgbti-survey-data-explorer" TargetMode="External"/><Relationship Id="rId10" Type="http://schemas.openxmlformats.org/officeDocument/2006/relationships/hyperlink" Target="https://healthy-workplaces.eu/en/tools-and-publications/practical-tools?f%5b0%5d=field_msd_priority_area:3503" TargetMode="External"/><Relationship Id="rId4" Type="http://schemas.openxmlformats.org/officeDocument/2006/relationships/hyperlink" Target="https://fra.europa.eu/en/project/2012/fra-survey-gender-based-violence-against-women" TargetMode="External"/><Relationship Id="rId9" Type="http://schemas.openxmlformats.org/officeDocument/2006/relationships/hyperlink" Target="https://circabc.europa.eu/ui/group/fea534f4-2590-4490-bca6-504782b47c79/library/e9ec023f-cb5f-4e09-ac6a-6b5ffe05e729?p=1&amp;n=10&amp;sort=modified_DESC"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www.osalan.euskadi.eus/contenidos/libro/gestion_201710/es_def/adjuntos/pautas_integracion_prl.pdf" TargetMode="External"/><Relationship Id="rId3" Type="http://schemas.openxmlformats.org/officeDocument/2006/relationships/hyperlink" Target="https://www.airbus.com/content/dam/channel-specific/website-/company/responsibility-and-sustainability/responsibility-andsustainability-landing-page/Responsibility-and-Sustainability-Charter-English.pdf" TargetMode="External"/><Relationship Id="rId7" Type="http://schemas.openxmlformats.org/officeDocument/2006/relationships/hyperlink" Target="https://www.av.se/arbetsmiljoarbete-och-inspektioner/arbeta-med-arbetsmiljon/jamstalldhet-i-arbetsmiljon/" TargetMode="External"/><Relationship Id="rId2" Type="http://schemas.openxmlformats.org/officeDocument/2006/relationships/hyperlink" Target="https://amid.dk/om-os/om-strategi-for-arbejdsmiljoeindsatsen-frem-til-2020/" TargetMode="External"/><Relationship Id="rId1" Type="http://schemas.openxmlformats.org/officeDocument/2006/relationships/slideLayout" Target="../slideLayouts/slideLayout2.xml"/><Relationship Id="rId6" Type="http://schemas.openxmlformats.org/officeDocument/2006/relationships/hyperlink" Target="http://www.redi-lgbti.org/" TargetMode="External"/><Relationship Id="rId5" Type="http://schemas.openxmlformats.org/officeDocument/2006/relationships/hyperlink" Target="https://www.cislbrescia.it/wp-content/uploads/2011/11/Un-progetto-sulla-sicurezza-per-i-lavoratori-stranieri.pdf" TargetMode="External"/><Relationship Id="rId4" Type="http://schemas.openxmlformats.org/officeDocument/2006/relationships/hyperlink" Target="https://picum.org/Documents/Publi/2018/concerns_recommendations_migrant_domestic_care_work_February2018.pdf" TargetMode="External"/><Relationship Id="rId9" Type="http://schemas.openxmlformats.org/officeDocument/2006/relationships/hyperlink" Target="http://www.lgbthealth.org.uk/wp-content/uploads/2016/07/TWSP-Info-Guide-Final.pdf"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hyperlink" Target="https://www.linkedin.com/company/europeanagency-for-safety-and-health-at-work" TargetMode="External"/><Relationship Id="rId3" Type="http://schemas.openxmlformats.org/officeDocument/2006/relationships/image" Target="../media/image18.png"/><Relationship Id="rId7" Type="http://schemas.openxmlformats.org/officeDocument/2006/relationships/hyperlink" Target="http://twitter.com/eu_osha" TargetMode="External"/><Relationship Id="rId12"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healthy-workplaces.eu/en/healthy-workplaces-newsletter" TargetMode="External"/><Relationship Id="rId11" Type="http://schemas.openxmlformats.org/officeDocument/2006/relationships/hyperlink" Target="http://www.youtube.com/user/EUOSHA" TargetMode="External"/><Relationship Id="rId5" Type="http://schemas.openxmlformats.org/officeDocument/2006/relationships/hyperlink" Target="http://www.healthy-workplaces.eu/" TargetMode="External"/><Relationship Id="rId10" Type="http://schemas.openxmlformats.org/officeDocument/2006/relationships/image" Target="../media/image21.png"/><Relationship Id="rId4" Type="http://schemas.openxmlformats.org/officeDocument/2006/relationships/image" Target="../media/image19.jpeg"/><Relationship Id="rId9" Type="http://schemas.openxmlformats.org/officeDocument/2006/relationships/hyperlink" Target="https://www.facebook.com/EuropeanAgencyforSafetyandHealthatWork" TargetMode="External"/><Relationship Id="rId14" Type="http://schemas.openxmlformats.org/officeDocument/2006/relationships/image" Target="../media/image2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2"/>
          <p:cNvSpPr txBox="1">
            <a:spLocks/>
          </p:cNvSpPr>
          <p:nvPr/>
        </p:nvSpPr>
        <p:spPr>
          <a:xfrm>
            <a:off x="900113" y="2900363"/>
            <a:ext cx="6911975" cy="719137"/>
          </a:xfrm>
          <a:prstGeom prst="rect">
            <a:avLst/>
          </a:prstGeom>
        </p:spPr>
        <p:txBody>
          <a:bodyPr lIns="0" tIns="0" rIns="0" bIns="0"/>
          <a:lstStyle>
            <a:lvl1pPr marL="0" indent="0" algn="l" defTabSz="257175" rtl="0" eaLnBrk="1" latinLnBrk="0" hangingPunct="1">
              <a:spcBef>
                <a:spcPts val="338"/>
              </a:spcBef>
              <a:spcAft>
                <a:spcPts val="0"/>
              </a:spcAft>
              <a:buClr>
                <a:schemeClr val="tx2"/>
              </a:buClr>
              <a:buFont typeface="Wingdings" pitchFamily="2" charset="2"/>
              <a:buNone/>
              <a:defRPr sz="1013" b="1" i="0" kern="1200" baseline="0">
                <a:solidFill>
                  <a:schemeClr val="tx2"/>
                </a:solidFill>
                <a:latin typeface="+mn-lt"/>
                <a:ea typeface="+mn-ea"/>
                <a:cs typeface="+mn-cs"/>
              </a:defRPr>
            </a:lvl1pPr>
            <a:lvl2pPr marL="257175" indent="0" algn="ctr" defTabSz="257175" rtl="0" eaLnBrk="1" latinLnBrk="0" hangingPunct="1">
              <a:spcBef>
                <a:spcPts val="0"/>
              </a:spcBef>
              <a:spcAft>
                <a:spcPts val="0"/>
              </a:spcAft>
              <a:buClrTx/>
              <a:buFont typeface="Arial" pitchFamily="34" charset="0"/>
              <a:buNone/>
              <a:defRPr sz="1013" kern="1200" baseline="0">
                <a:solidFill>
                  <a:schemeClr val="tx1">
                    <a:tint val="75000"/>
                  </a:schemeClr>
                </a:solidFill>
                <a:latin typeface="+mn-lt"/>
                <a:ea typeface="+mn-ea"/>
                <a:cs typeface="+mn-cs"/>
              </a:defRPr>
            </a:lvl2pPr>
            <a:lvl3pPr marL="514350" indent="0" algn="ctr" defTabSz="257175" rtl="0" eaLnBrk="1" latinLnBrk="0" hangingPunct="1">
              <a:spcBef>
                <a:spcPts val="0"/>
              </a:spcBef>
              <a:spcAft>
                <a:spcPts val="0"/>
              </a:spcAft>
              <a:buClrTx/>
              <a:buFont typeface="Arial" pitchFamily="34" charset="0"/>
              <a:buNone/>
              <a:defRPr sz="956" kern="1200" baseline="0">
                <a:solidFill>
                  <a:schemeClr val="tx1">
                    <a:tint val="75000"/>
                  </a:schemeClr>
                </a:solidFill>
                <a:latin typeface="+mn-lt"/>
                <a:ea typeface="+mn-ea"/>
                <a:cs typeface="+mn-cs"/>
              </a:defRPr>
            </a:lvl3pPr>
            <a:lvl4pPr marL="771525" indent="0" algn="ctr" defTabSz="257175" rtl="0" eaLnBrk="1" latinLnBrk="0" hangingPunct="1">
              <a:spcBef>
                <a:spcPts val="0"/>
              </a:spcBef>
              <a:spcAft>
                <a:spcPts val="0"/>
              </a:spcAft>
              <a:buClrTx/>
              <a:buFont typeface="Arial" pitchFamily="34" charset="0"/>
              <a:buNone/>
              <a:defRPr sz="900" kern="1200" baseline="0">
                <a:solidFill>
                  <a:schemeClr val="tx1">
                    <a:tint val="75000"/>
                  </a:schemeClr>
                </a:solidFill>
                <a:latin typeface="+mn-lt"/>
                <a:ea typeface="+mn-ea"/>
                <a:cs typeface="+mn-cs"/>
              </a:defRPr>
            </a:lvl4pPr>
            <a:lvl5pPr marL="1028700" indent="0" algn="ctr" defTabSz="257175" rtl="0" eaLnBrk="1" latinLnBrk="0" hangingPunct="1">
              <a:spcBef>
                <a:spcPts val="0"/>
              </a:spcBef>
              <a:spcAft>
                <a:spcPts val="0"/>
              </a:spcAft>
              <a:buClrTx/>
              <a:buFont typeface="Arial" pitchFamily="34" charset="0"/>
              <a:buNone/>
              <a:defRPr sz="844" kern="1200" baseline="0">
                <a:solidFill>
                  <a:schemeClr val="tx1">
                    <a:tint val="75000"/>
                  </a:schemeClr>
                </a:solidFill>
                <a:latin typeface="+mn-lt"/>
                <a:ea typeface="+mn-ea"/>
                <a:cs typeface="+mn-cs"/>
              </a:defRPr>
            </a:lvl5pPr>
            <a:lvl6pPr marL="1285875" indent="0" algn="ctr" defTabSz="257175" rtl="0" eaLnBrk="1" latinLnBrk="0" hangingPunct="1">
              <a:spcBef>
                <a:spcPts val="0"/>
              </a:spcBef>
              <a:buFont typeface="Arial" pitchFamily="34" charset="0"/>
              <a:buNone/>
              <a:defRPr sz="788" kern="1200" baseline="0">
                <a:solidFill>
                  <a:schemeClr val="tx1">
                    <a:tint val="75000"/>
                  </a:schemeClr>
                </a:solidFill>
                <a:latin typeface="+mn-lt"/>
                <a:ea typeface="+mn-ea"/>
                <a:cs typeface="+mn-cs"/>
              </a:defRPr>
            </a:lvl6pPr>
            <a:lvl7pPr marL="1543050" indent="0" algn="ctr" defTabSz="257175" rtl="0" eaLnBrk="1" latinLnBrk="0" hangingPunct="1">
              <a:spcBef>
                <a:spcPts val="0"/>
              </a:spcBef>
              <a:buFont typeface="Arial" pitchFamily="34" charset="0"/>
              <a:buNone/>
              <a:defRPr sz="731" kern="1200" baseline="0">
                <a:solidFill>
                  <a:schemeClr val="tx1">
                    <a:tint val="75000"/>
                  </a:schemeClr>
                </a:solidFill>
                <a:latin typeface="+mn-lt"/>
                <a:ea typeface="+mn-ea"/>
                <a:cs typeface="+mn-cs"/>
              </a:defRPr>
            </a:lvl7pPr>
            <a:lvl8pPr marL="1800225"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8pPr>
            <a:lvl9pPr marL="2057400"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9pPr>
          </a:lstStyle>
          <a:p>
            <a:pPr fontAlgn="auto">
              <a:defRPr/>
            </a:pPr>
            <a:r>
              <a:rPr lang="ro-RO" sz="1800" dirty="0">
                <a:latin typeface="+mj-lt"/>
              </a:rPr>
              <a:t>Campania „Locuri de muncă sigure și sănătoase 2020-2022”</a:t>
            </a:r>
          </a:p>
          <a:p>
            <a:pPr fontAlgn="auto">
              <a:defRPr/>
            </a:pPr>
            <a:r>
              <a:rPr lang="ro-RO" sz="1800" dirty="0">
                <a:latin typeface="+mj-lt"/>
              </a:rPr>
              <a:t>LOCURILE DE MUNCĂ SĂNĂTOASE ÎȚI FAC SARCINA MAI UȘOARĂ!</a:t>
            </a:r>
          </a:p>
          <a:p>
            <a:pPr fontAlgn="auto">
              <a:defRPr/>
            </a:pPr>
            <a:r>
              <a:rPr lang="ro-RO" sz="1800" dirty="0">
                <a:effectLst>
                  <a:outerShdw blurRad="38100" dist="38100" dir="2700000" algn="tl">
                    <a:srgbClr val="000000">
                      <a:alpha val="43137"/>
                    </a:srgbClr>
                  </a:outerShdw>
                </a:effectLst>
              </a:rPr>
              <a:t> </a:t>
            </a:r>
          </a:p>
        </p:txBody>
      </p:sp>
      <p:sp>
        <p:nvSpPr>
          <p:cNvPr id="15362" name="Subtítulo 2"/>
          <p:cNvSpPr txBox="1">
            <a:spLocks/>
          </p:cNvSpPr>
          <p:nvPr/>
        </p:nvSpPr>
        <p:spPr bwMode="auto">
          <a:xfrm>
            <a:off x="900113" y="3724275"/>
            <a:ext cx="7416800" cy="719138"/>
          </a:xfrm>
          <a:prstGeom prst="rect">
            <a:avLst/>
          </a:prstGeom>
          <a:noFill/>
          <a:ln w="9525">
            <a:noFill/>
            <a:miter lim="800000"/>
            <a:headEnd/>
            <a:tailEnd/>
          </a:ln>
        </p:spPr>
        <p:txBody>
          <a:bodyPr lIns="0" tIns="0" rIns="0" bIns="0"/>
          <a:lstStyle/>
          <a:p>
            <a:pPr defTabSz="257175">
              <a:spcBef>
                <a:spcPts val="338"/>
              </a:spcBef>
              <a:buClr>
                <a:schemeClr val="tx2"/>
              </a:buClr>
              <a:buFont typeface="Wingdings" pitchFamily="2" charset="2"/>
              <a:buNone/>
            </a:pPr>
            <a:r>
              <a:rPr lang="ro-RO" b="1">
                <a:solidFill>
                  <a:srgbClr val="ACC700"/>
                </a:solidFill>
              </a:rPr>
              <a:t>Diversitatea forței de muncă și afecțiunile musculoscheletice (AMS) </a:t>
            </a:r>
          </a:p>
          <a:p>
            <a:pPr defTabSz="257175">
              <a:spcBef>
                <a:spcPts val="338"/>
              </a:spcBef>
              <a:buClr>
                <a:schemeClr val="tx2"/>
              </a:buClr>
              <a:buFont typeface="Wingdings" pitchFamily="2" charset="2"/>
              <a:buNone/>
            </a:pPr>
            <a:endParaRPr lang="en-US" sz="1600" b="1">
              <a:solidFill>
                <a:srgbClr val="ACC700"/>
              </a:solidFill>
            </a:endParaRPr>
          </a:p>
          <a:p>
            <a:pPr defTabSz="257175">
              <a:spcBef>
                <a:spcPts val="338"/>
              </a:spcBef>
              <a:buClr>
                <a:schemeClr val="tx2"/>
              </a:buClr>
              <a:buFont typeface="Wingdings" pitchFamily="2" charset="2"/>
              <a:buNone/>
            </a:pPr>
            <a:endParaRPr lang="en-GB" b="1">
              <a:solidFill>
                <a:srgbClr val="ACC7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Content Placeholder 2"/>
          <p:cNvSpPr>
            <a:spLocks noGrp="1"/>
          </p:cNvSpPr>
          <p:nvPr>
            <p:ph sz="half" idx="1"/>
          </p:nvPr>
        </p:nvSpPr>
        <p:spPr>
          <a:xfrm>
            <a:off x="539750" y="842963"/>
            <a:ext cx="7632700" cy="3455987"/>
          </a:xfrm>
        </p:spPr>
        <p:txBody>
          <a:bodyPr/>
          <a:lstStyle/>
          <a:p>
            <a:pPr marL="0" indent="0" eaLnBrk="1" hangingPunct="1">
              <a:buFont typeface="Wingdings" pitchFamily="2" charset="2"/>
              <a:buNone/>
            </a:pPr>
            <a:r>
              <a:rPr lang="ro-RO" sz="1500" b="0" smtClean="0"/>
              <a:t>Există dovezi ample care arată că lucrătorii migranți sunt mai expuși la </a:t>
            </a:r>
            <a:r>
              <a:rPr lang="ro-RO" sz="1500" i="1" smtClean="0">
                <a:solidFill>
                  <a:schemeClr val="accent1"/>
                </a:solidFill>
              </a:rPr>
              <a:t>factori de risc fizici, psihosociali și organizaționali</a:t>
            </a:r>
            <a:r>
              <a:rPr lang="ro-RO" sz="1500" b="0" smtClean="0"/>
              <a:t> la locul de muncă decât lucrătorii nativi: </a:t>
            </a:r>
          </a:p>
          <a:p>
            <a:pPr marL="0" indent="0" eaLnBrk="1" hangingPunct="1">
              <a:buFont typeface="Wingdings" pitchFamily="2" charset="2"/>
              <a:buNone/>
            </a:pPr>
            <a:endParaRPr lang="en-GB" sz="1500" b="0" smtClean="0"/>
          </a:p>
          <a:p>
            <a:pPr marL="0" indent="0" eaLnBrk="1" hangingPunct="1">
              <a:spcAft>
                <a:spcPts val="1200"/>
              </a:spcAft>
            </a:pPr>
            <a:r>
              <a:rPr lang="ro-RO" sz="1500" b="0" smtClean="0"/>
              <a:t>Sondajul european privind condițiile de muncă (2015): 40 % din lucrătorii migranți din prima generație care transportă sau deplasează sarcini grele (31 % pentru lucrătorii nativi) și 51 % lucrează în poziții obositoare sau dureroase (43 % pentru lucrătorii nativi); </a:t>
            </a:r>
          </a:p>
          <a:p>
            <a:pPr marL="0" indent="0" eaLnBrk="1" hangingPunct="1">
              <a:spcAft>
                <a:spcPts val="1200"/>
              </a:spcAft>
            </a:pPr>
            <a:r>
              <a:rPr lang="ro-RO" sz="1500" b="0" smtClean="0"/>
              <a:t>lucrătorii migranți sunt mai expuși și la alte riscuri, cum ar fi </a:t>
            </a:r>
            <a:r>
              <a:rPr lang="ro-RO" sz="1500" b="0" i="1" smtClean="0"/>
              <a:t>vibrațiile, pericolele pentru mediu</a:t>
            </a:r>
            <a:r>
              <a:rPr lang="ro-RO" sz="1500" b="0" smtClean="0"/>
              <a:t>, cum ar fi toxinele, </a:t>
            </a:r>
            <a:r>
              <a:rPr lang="ro-RO" sz="1500" b="0" i="1" smtClean="0"/>
              <a:t>temperaturile extreme, pesticidele și substanțele chimice</a:t>
            </a:r>
            <a:r>
              <a:rPr lang="ro-RO" sz="1500" b="0" smtClean="0"/>
              <a:t>, precum și </a:t>
            </a:r>
            <a:r>
              <a:rPr lang="ro-RO" sz="1500" b="0" i="1" smtClean="0"/>
              <a:t>accidentele de muncă</a:t>
            </a:r>
            <a:r>
              <a:rPr lang="ro-RO" sz="1500" b="0" smtClean="0"/>
              <a:t>;</a:t>
            </a:r>
          </a:p>
          <a:p>
            <a:pPr marL="0" indent="0" eaLnBrk="1" hangingPunct="1">
              <a:spcAft>
                <a:spcPts val="1200"/>
              </a:spcAft>
            </a:pPr>
            <a:r>
              <a:rPr lang="ro-RO" sz="1500" b="0" smtClean="0"/>
              <a:t>mai multe studii au relevat faptul că migranții prezintă </a:t>
            </a:r>
            <a:r>
              <a:rPr lang="ro-RO" sz="1500" smtClean="0"/>
              <a:t>o serie de comorbidități fizice și psihiatrice cu care sunt asociate accidentele la locul de muncă și leziunile specifice AMS</a:t>
            </a:r>
            <a:r>
              <a:rPr lang="ro-RO" sz="1500" b="0" smtClean="0"/>
              <a:t>. De asemenea, se sugerează că AMS sunt adesea asociate cu alte elemente psihosociale, cum ar fi depresia și stresul.</a:t>
            </a:r>
          </a:p>
        </p:txBody>
      </p:sp>
      <p:sp>
        <p:nvSpPr>
          <p:cNvPr id="33794" name="Title 1"/>
          <p:cNvSpPr>
            <a:spLocks noGrp="1"/>
          </p:cNvSpPr>
          <p:nvPr>
            <p:ph type="title"/>
          </p:nvPr>
        </p:nvSpPr>
        <p:spPr>
          <a:xfrm>
            <a:off x="468313" y="42863"/>
            <a:ext cx="8585200" cy="588962"/>
          </a:xfrm>
        </p:spPr>
        <p:txBody>
          <a:bodyPr/>
          <a:lstStyle/>
          <a:p>
            <a:pPr eaLnBrk="1" hangingPunct="1"/>
            <a:r>
              <a:rPr lang="ro-RO" sz="2000" smtClean="0"/>
              <a:t/>
            </a:r>
            <a:br>
              <a:rPr lang="ro-RO" sz="2000" smtClean="0"/>
            </a:br>
            <a:r>
              <a:rPr lang="ro-RO" sz="2000" smtClean="0"/>
              <a:t>Expunerea la factorii de risc pentru sănătate de origine profesională</a:t>
            </a:r>
            <a:br>
              <a:rPr lang="ro-RO" sz="2000" smtClean="0"/>
            </a:br>
            <a:r>
              <a:rPr lang="ro-RO" sz="2000" smtClean="0"/>
              <a:t>Lucrătorii migranți</a:t>
            </a:r>
            <a:br>
              <a:rPr lang="ro-RO" sz="2000" smtClean="0"/>
            </a:br>
            <a:endParaRPr lang="ro-RO" sz="200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468313" y="0"/>
            <a:ext cx="8513762" cy="635000"/>
          </a:xfrm>
        </p:spPr>
        <p:txBody>
          <a:bodyPr/>
          <a:lstStyle/>
          <a:p>
            <a:pPr eaLnBrk="1" hangingPunct="1"/>
            <a:r>
              <a:rPr lang="ro-RO" sz="2000" smtClean="0"/>
              <a:t/>
            </a:r>
            <a:br>
              <a:rPr lang="ro-RO" sz="2000" smtClean="0"/>
            </a:br>
            <a:r>
              <a:rPr lang="ro-RO" sz="2000" smtClean="0"/>
              <a:t>Expunerea la factorii de risc pentru sănătate de origine profesională</a:t>
            </a:r>
            <a:br>
              <a:rPr lang="ro-RO" sz="2000" smtClean="0"/>
            </a:br>
            <a:r>
              <a:rPr lang="ro-RO" sz="2000" smtClean="0"/>
              <a:t>Lucrătorii migranți</a:t>
            </a:r>
            <a:br>
              <a:rPr lang="ro-RO" sz="2000" smtClean="0"/>
            </a:br>
            <a:endParaRPr lang="ro-RO" sz="2000" smtClean="0"/>
          </a:p>
        </p:txBody>
      </p:sp>
      <p:sp>
        <p:nvSpPr>
          <p:cNvPr id="35842" name="Rectangle 1"/>
          <p:cNvSpPr>
            <a:spLocks noChangeArrowheads="1"/>
          </p:cNvSpPr>
          <p:nvPr/>
        </p:nvSpPr>
        <p:spPr bwMode="auto">
          <a:xfrm>
            <a:off x="539750" y="915988"/>
            <a:ext cx="7632700" cy="3725862"/>
          </a:xfrm>
          <a:prstGeom prst="rect">
            <a:avLst/>
          </a:prstGeom>
          <a:noFill/>
          <a:ln w="9525">
            <a:noFill/>
            <a:miter lim="800000"/>
            <a:headEnd/>
            <a:tailEnd/>
          </a:ln>
        </p:spPr>
        <p:txBody>
          <a:bodyPr>
            <a:spAutoFit/>
          </a:bodyPr>
          <a:lstStyle/>
          <a:p>
            <a:pPr defTabSz="257175">
              <a:spcBef>
                <a:spcPts val="338"/>
              </a:spcBef>
              <a:buClr>
                <a:schemeClr val="tx2"/>
              </a:buClr>
            </a:pPr>
            <a:r>
              <a:rPr lang="ro-RO" sz="1400">
                <a:solidFill>
                  <a:schemeClr val="tx2"/>
                </a:solidFill>
              </a:rPr>
              <a:t>Datele Anchetei Eurostat asupra forței de muncă arată următoarele:</a:t>
            </a:r>
          </a:p>
          <a:p>
            <a:pPr defTabSz="257175">
              <a:spcBef>
                <a:spcPts val="338"/>
              </a:spcBef>
              <a:buClr>
                <a:schemeClr val="tx2"/>
              </a:buClr>
            </a:pPr>
            <a:endParaRPr lang="en-GB" sz="1400">
              <a:solidFill>
                <a:schemeClr val="tx2"/>
              </a:solidFill>
            </a:endParaRPr>
          </a:p>
          <a:p>
            <a:pPr defTabSz="257175">
              <a:spcBef>
                <a:spcPts val="338"/>
              </a:spcBef>
              <a:spcAft>
                <a:spcPts val="600"/>
              </a:spcAft>
              <a:buClr>
                <a:schemeClr val="tx2"/>
              </a:buClr>
              <a:buFont typeface="Wingdings" pitchFamily="2" charset="2"/>
              <a:buChar char="§"/>
            </a:pPr>
            <a:r>
              <a:rPr lang="ro-RO" sz="1400">
                <a:solidFill>
                  <a:schemeClr val="tx2"/>
                </a:solidFill>
              </a:rPr>
              <a:t>lucrătorii migranți sunt mai predispuși să lucreze în sectoare sau ocupații specifice adesea etichetate </a:t>
            </a:r>
            <a:r>
              <a:rPr lang="ro-RO" sz="1400" b="1">
                <a:solidFill>
                  <a:schemeClr val="tx2"/>
                </a:solidFill>
              </a:rPr>
              <a:t>„locuri de muncă 3D” (dirty, dangerous and demanding – murdare, periculoase și solicitante)</a:t>
            </a:r>
            <a:r>
              <a:rPr lang="ro-RO" sz="1400">
                <a:solidFill>
                  <a:schemeClr val="tx2"/>
                </a:solidFill>
              </a:rPr>
              <a:t> din cauza condițiilor de muncă precare asociate și a riscurilor crescute privind SSM;</a:t>
            </a:r>
          </a:p>
          <a:p>
            <a:pPr defTabSz="257175">
              <a:spcBef>
                <a:spcPts val="338"/>
              </a:spcBef>
              <a:spcAft>
                <a:spcPts val="600"/>
              </a:spcAft>
              <a:buClr>
                <a:schemeClr val="tx2"/>
              </a:buClr>
              <a:buFont typeface="Wingdings" pitchFamily="2" charset="2"/>
              <a:buChar char="§"/>
            </a:pPr>
            <a:r>
              <a:rPr lang="ro-RO" sz="1400">
                <a:solidFill>
                  <a:schemeClr val="tx2"/>
                </a:solidFill>
              </a:rPr>
              <a:t>lucrătorii migranți sunt mai predispuși să lucreze în sectoare precum </a:t>
            </a:r>
            <a:r>
              <a:rPr lang="ro-RO" sz="1400" i="1">
                <a:solidFill>
                  <a:schemeClr val="tx2"/>
                </a:solidFill>
              </a:rPr>
              <a:t>agricultură</a:t>
            </a:r>
            <a:r>
              <a:rPr lang="ro-RO" sz="1400">
                <a:solidFill>
                  <a:schemeClr val="tx2"/>
                </a:solidFill>
              </a:rPr>
              <a:t>, </a:t>
            </a:r>
            <a:r>
              <a:rPr lang="ro-RO" sz="1400" i="1">
                <a:solidFill>
                  <a:schemeClr val="tx2"/>
                </a:solidFill>
              </a:rPr>
              <a:t>industria prelucrătoare</a:t>
            </a:r>
            <a:r>
              <a:rPr lang="ro-RO" sz="1400">
                <a:solidFill>
                  <a:schemeClr val="tx2"/>
                </a:solidFill>
              </a:rPr>
              <a:t>, </a:t>
            </a:r>
            <a:r>
              <a:rPr lang="ro-RO" sz="1400" i="1">
                <a:solidFill>
                  <a:schemeClr val="tx2"/>
                </a:solidFill>
              </a:rPr>
              <a:t>minerit și energie</a:t>
            </a:r>
            <a:r>
              <a:rPr lang="ro-RO" sz="1400">
                <a:solidFill>
                  <a:schemeClr val="tx2"/>
                </a:solidFill>
              </a:rPr>
              <a:t>; </a:t>
            </a:r>
            <a:r>
              <a:rPr lang="ro-RO" sz="1400" i="1">
                <a:solidFill>
                  <a:schemeClr val="tx2"/>
                </a:solidFill>
              </a:rPr>
              <a:t>comerțul angro și cu amănuntul</a:t>
            </a:r>
            <a:r>
              <a:rPr lang="ro-RO" sz="1400">
                <a:solidFill>
                  <a:schemeClr val="tx2"/>
                </a:solidFill>
              </a:rPr>
              <a:t>; </a:t>
            </a:r>
            <a:r>
              <a:rPr lang="ro-RO" sz="1400" i="1">
                <a:solidFill>
                  <a:schemeClr val="tx2"/>
                </a:solidFill>
              </a:rPr>
              <a:t>industria hotelieră și serviciile de alimentație</a:t>
            </a:r>
            <a:r>
              <a:rPr lang="ro-RO" sz="1400">
                <a:solidFill>
                  <a:schemeClr val="tx2"/>
                </a:solidFill>
              </a:rPr>
              <a:t>; </a:t>
            </a:r>
            <a:r>
              <a:rPr lang="ro-RO" sz="1400" i="1">
                <a:solidFill>
                  <a:schemeClr val="tx2"/>
                </a:solidFill>
              </a:rPr>
              <a:t>activitățile din domeniul sănătății umane și al asistenței sociale</a:t>
            </a:r>
            <a:r>
              <a:rPr lang="ro-RO" sz="1400">
                <a:solidFill>
                  <a:schemeClr val="tx2"/>
                </a:solidFill>
              </a:rPr>
              <a:t>; și </a:t>
            </a:r>
            <a:r>
              <a:rPr lang="ro-RO" sz="1400" i="1">
                <a:solidFill>
                  <a:schemeClr val="tx2"/>
                </a:solidFill>
              </a:rPr>
              <a:t>construcții</a:t>
            </a:r>
            <a:r>
              <a:rPr lang="ro-RO" sz="1400">
                <a:solidFill>
                  <a:schemeClr val="tx2"/>
                </a:solidFill>
              </a:rPr>
              <a:t>; </a:t>
            </a:r>
          </a:p>
          <a:p>
            <a:pPr defTabSz="257175">
              <a:spcBef>
                <a:spcPts val="338"/>
              </a:spcBef>
              <a:spcAft>
                <a:spcPts val="600"/>
              </a:spcAft>
              <a:buClr>
                <a:schemeClr val="tx2"/>
              </a:buClr>
              <a:buFont typeface="Wingdings" pitchFamily="2" charset="2"/>
              <a:buChar char="§"/>
            </a:pPr>
            <a:r>
              <a:rPr lang="ro-RO" sz="1400">
                <a:solidFill>
                  <a:schemeClr val="tx2"/>
                </a:solidFill>
              </a:rPr>
              <a:t>de asemenea, sunt mai predispuși să obțină </a:t>
            </a:r>
            <a:r>
              <a:rPr lang="ro-RO" sz="1400" b="1">
                <a:solidFill>
                  <a:schemeClr val="tx2"/>
                </a:solidFill>
              </a:rPr>
              <a:t>locuri de muncă necalificate sau slab calificate</a:t>
            </a:r>
            <a:r>
              <a:rPr lang="ro-RO" sz="1400">
                <a:solidFill>
                  <a:schemeClr val="tx2"/>
                </a:solidFill>
              </a:rPr>
              <a:t>, lucrând ca agenți de curățenie și asistenți îngrijitori, lucrători necalificați, ajutoare de bucătari, vânzători ambulanți, alți lucrători în vânzări și servicii și gunoieri;</a:t>
            </a:r>
          </a:p>
          <a:p>
            <a:pPr defTabSz="257175">
              <a:spcBef>
                <a:spcPts val="338"/>
              </a:spcBef>
              <a:spcAft>
                <a:spcPts val="600"/>
              </a:spcAft>
              <a:buClr>
                <a:schemeClr val="tx2"/>
              </a:buClr>
              <a:buFont typeface="Wingdings" pitchFamily="2" charset="2"/>
              <a:buChar char="§"/>
            </a:pPr>
            <a:r>
              <a:rPr lang="ro-RO" sz="1400">
                <a:solidFill>
                  <a:schemeClr val="tx2"/>
                </a:solidFill>
              </a:rPr>
              <a:t>migranții sunt </a:t>
            </a:r>
            <a:r>
              <a:rPr lang="ro-RO" sz="1400" b="1">
                <a:solidFill>
                  <a:schemeClr val="tx2"/>
                </a:solidFill>
              </a:rPr>
              <a:t>mult mai rar angajați în meserii cu nivel mediu de salarizare </a:t>
            </a:r>
            <a:r>
              <a:rPr lang="ro-RO" sz="1400">
                <a:solidFill>
                  <a:schemeClr val="tx2"/>
                </a:solidFill>
              </a:rPr>
              <a:t>cum ar fi servicii personale, activități de îngrijire personală, construcții și activități conexe.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468313" y="0"/>
            <a:ext cx="8604250" cy="669925"/>
          </a:xfrm>
        </p:spPr>
        <p:txBody>
          <a:bodyPr/>
          <a:lstStyle/>
          <a:p>
            <a:pPr eaLnBrk="1" hangingPunct="1"/>
            <a:r>
              <a:rPr lang="ro-RO" sz="2000" smtClean="0"/>
              <a:t/>
            </a:r>
            <a:br>
              <a:rPr lang="ro-RO" sz="2000" smtClean="0"/>
            </a:br>
            <a:r>
              <a:rPr lang="ro-RO" sz="2000" smtClean="0"/>
              <a:t>Expunerea la factorii de risc pentru sănătate de natură profesională</a:t>
            </a:r>
            <a:br>
              <a:rPr lang="ro-RO" sz="2000" smtClean="0"/>
            </a:br>
            <a:r>
              <a:rPr lang="ro-RO" sz="2000" smtClean="0"/>
              <a:t>Lucrătorii migranți</a:t>
            </a:r>
            <a:br>
              <a:rPr lang="ro-RO" sz="2000" smtClean="0"/>
            </a:br>
            <a:endParaRPr lang="ro-RO" sz="2000" smtClean="0"/>
          </a:p>
        </p:txBody>
      </p:sp>
      <p:sp>
        <p:nvSpPr>
          <p:cNvPr id="36866" name="Content Placeholder 2"/>
          <p:cNvSpPr>
            <a:spLocks noGrp="1"/>
          </p:cNvSpPr>
          <p:nvPr>
            <p:ph sz="half" idx="1"/>
          </p:nvPr>
        </p:nvSpPr>
        <p:spPr>
          <a:xfrm>
            <a:off x="684213" y="1516063"/>
            <a:ext cx="7488237" cy="2735262"/>
          </a:xfrm>
        </p:spPr>
        <p:txBody>
          <a:bodyPr lIns="0" tIns="0" rIns="0" bIns="0"/>
          <a:lstStyle/>
          <a:p>
            <a:pPr eaLnBrk="1" hangingPunct="1"/>
            <a:r>
              <a:rPr lang="ro-RO" sz="1400" b="0" dirty="0" smtClean="0"/>
              <a:t>prevalența ridicată a muncii temporare și precare;</a:t>
            </a:r>
          </a:p>
          <a:p>
            <a:pPr eaLnBrk="1" hangingPunct="1"/>
            <a:r>
              <a:rPr lang="ro-RO" sz="1400" b="0" dirty="0" smtClean="0"/>
              <a:t>programul de lucru lung și orele suplimentare, orele de lucru „nesociale”;</a:t>
            </a:r>
          </a:p>
          <a:p>
            <a:pPr eaLnBrk="1" hangingPunct="1"/>
            <a:r>
              <a:rPr lang="ro-RO" sz="1400" b="0" dirty="0" smtClean="0"/>
              <a:t>lipsa oportunităților de avansare în carieră și salariile mici;</a:t>
            </a:r>
          </a:p>
          <a:p>
            <a:pPr eaLnBrk="1" hangingPunct="1"/>
            <a:r>
              <a:rPr lang="ro-RO" sz="1400" b="0" dirty="0" smtClean="0"/>
              <a:t>comportamentele agresive (bullying-ul), hărțuirea și discriminarea la locul de muncă;</a:t>
            </a:r>
          </a:p>
          <a:p>
            <a:pPr eaLnBrk="1" hangingPunct="1"/>
            <a:r>
              <a:rPr lang="ro-RO" sz="1400" b="0" dirty="0" smtClean="0"/>
              <a:t>sentimentul de izolare și lipsa de sprijin;</a:t>
            </a:r>
          </a:p>
          <a:p>
            <a:pPr eaLnBrk="1" hangingPunct="1"/>
            <a:r>
              <a:rPr lang="ro-RO" sz="1400" b="0" dirty="0" smtClean="0"/>
              <a:t>instruirea limitată (legată de SSM) și lipsa de implicare în activitățile legate de SSM la locul de muncă;</a:t>
            </a:r>
          </a:p>
          <a:p>
            <a:pPr eaLnBrk="1" hangingPunct="1"/>
            <a:r>
              <a:rPr lang="ro-RO" sz="1400" b="0" dirty="0" smtClean="0"/>
              <a:t>puterea de negociere mai mică a lucrătorilor migranți cu angajatorii;</a:t>
            </a:r>
          </a:p>
          <a:p>
            <a:pPr eaLnBrk="1" hangingPunct="1"/>
            <a:r>
              <a:rPr lang="ro-RO" sz="1400" b="0" dirty="0" smtClean="0"/>
              <a:t>cunoașterea limitată a limbii </a:t>
            </a:r>
            <a:r>
              <a:rPr lang="ro-RO" sz="1400" b="0" dirty="0"/>
              <a:t>și a culturii </a:t>
            </a:r>
            <a:r>
              <a:rPr lang="ro-RO" sz="1400" b="0" dirty="0" smtClean="0"/>
              <a:t>țării gazdă;</a:t>
            </a:r>
          </a:p>
          <a:p>
            <a:pPr eaLnBrk="1" hangingPunct="1"/>
            <a:r>
              <a:rPr lang="ro-RO" sz="1400" b="0" dirty="0" smtClean="0"/>
              <a:t>discriminarea din mai multe motive;</a:t>
            </a:r>
          </a:p>
          <a:p>
            <a:pPr eaLnBrk="1" hangingPunct="1"/>
            <a:r>
              <a:rPr lang="ro-RO" sz="1400" b="0" dirty="0" smtClean="0"/>
              <a:t>accesul limitat la locuințe și la servicii de sănătate.</a:t>
            </a:r>
          </a:p>
        </p:txBody>
      </p:sp>
      <p:sp>
        <p:nvSpPr>
          <p:cNvPr id="36867" name="Rectangle 1"/>
          <p:cNvSpPr>
            <a:spLocks noChangeArrowheads="1"/>
          </p:cNvSpPr>
          <p:nvPr/>
        </p:nvSpPr>
        <p:spPr bwMode="auto">
          <a:xfrm>
            <a:off x="539750" y="842963"/>
            <a:ext cx="7777163" cy="536575"/>
          </a:xfrm>
          <a:prstGeom prst="rect">
            <a:avLst/>
          </a:prstGeom>
          <a:noFill/>
          <a:ln w="9525">
            <a:noFill/>
            <a:miter lim="800000"/>
            <a:headEnd/>
            <a:tailEnd/>
          </a:ln>
        </p:spPr>
        <p:txBody>
          <a:bodyPr>
            <a:spAutoFit/>
          </a:bodyPr>
          <a:lstStyle/>
          <a:p>
            <a:pPr algn="just">
              <a:lnSpc>
                <a:spcPct val="107000"/>
              </a:lnSpc>
              <a:spcAft>
                <a:spcPts val="800"/>
              </a:spcAft>
            </a:pPr>
            <a:r>
              <a:rPr lang="ro-RO" sz="1400" b="1" i="1">
                <a:solidFill>
                  <a:schemeClr val="tx2"/>
                </a:solidFill>
              </a:rPr>
              <a:t>Factorii de risc psihosociali</a:t>
            </a:r>
            <a:r>
              <a:rPr lang="ro-RO" sz="1400">
                <a:solidFill>
                  <a:schemeClr val="tx2"/>
                </a:solidFill>
              </a:rPr>
              <a:t> care pot contribui la o prevalență mai mare a problemelor legate de AMS în rândul lucrătorilor migranți sunt: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txBox="1">
            <a:spLocks/>
          </p:cNvSpPr>
          <p:nvPr/>
        </p:nvSpPr>
        <p:spPr bwMode="auto">
          <a:xfrm>
            <a:off x="539750" y="123825"/>
            <a:ext cx="8570913" cy="698500"/>
          </a:xfrm>
          <a:prstGeom prst="rect">
            <a:avLst/>
          </a:prstGeom>
          <a:noFill/>
          <a:ln w="9525">
            <a:noFill/>
            <a:miter lim="800000"/>
            <a:headEnd/>
            <a:tailEnd/>
          </a:ln>
        </p:spPr>
        <p:txBody>
          <a:bodyPr lIns="0" tIns="0" rIns="0" bIns="0" anchor="ctr"/>
          <a:lstStyle/>
          <a:p>
            <a:pPr defTabSz="257175"/>
            <a:r>
              <a:rPr lang="ro-RO" sz="2000" b="1">
                <a:solidFill>
                  <a:schemeClr val="tx2"/>
                </a:solidFill>
              </a:rPr>
              <a:t>Prevalența problemelor generale de sănătate și a AMS</a:t>
            </a:r>
          </a:p>
          <a:p>
            <a:pPr defTabSz="257175"/>
            <a:r>
              <a:rPr lang="ro-RO" sz="2000" b="1">
                <a:solidFill>
                  <a:schemeClr val="tx2"/>
                </a:solidFill>
              </a:rPr>
              <a:t>Lucrătorii migranți</a:t>
            </a:r>
          </a:p>
          <a:p>
            <a:pPr defTabSz="257175"/>
            <a:endParaRPr lang="en-GB" b="1">
              <a:solidFill>
                <a:schemeClr val="tx2"/>
              </a:solidFill>
            </a:endParaRPr>
          </a:p>
        </p:txBody>
      </p:sp>
      <p:sp>
        <p:nvSpPr>
          <p:cNvPr id="37890" name="Rectangle 3"/>
          <p:cNvSpPr>
            <a:spLocks noChangeArrowheads="1"/>
          </p:cNvSpPr>
          <p:nvPr/>
        </p:nvSpPr>
        <p:spPr bwMode="auto">
          <a:xfrm>
            <a:off x="539750" y="914400"/>
            <a:ext cx="7632700" cy="3721100"/>
          </a:xfrm>
          <a:prstGeom prst="rect">
            <a:avLst/>
          </a:prstGeom>
          <a:noFill/>
          <a:ln w="9525">
            <a:noFill/>
            <a:miter lim="800000"/>
            <a:headEnd/>
            <a:tailEnd/>
          </a:ln>
        </p:spPr>
        <p:txBody>
          <a:bodyPr>
            <a:spAutoFit/>
          </a:bodyPr>
          <a:lstStyle/>
          <a:p>
            <a:pPr algn="just">
              <a:lnSpc>
                <a:spcPct val="107000"/>
              </a:lnSpc>
              <a:spcAft>
                <a:spcPts val="800"/>
              </a:spcAft>
            </a:pPr>
            <a:r>
              <a:rPr lang="ro-RO" sz="1400">
                <a:solidFill>
                  <a:schemeClr val="accent1"/>
                </a:solidFill>
                <a:cs typeface="Calibri" pitchFamily="34" charset="0"/>
                <a:sym typeface="Wingdings" pitchFamily="2" charset="2"/>
              </a:rPr>
              <a:t>Lucrătorii migranți raportează rezultate mai slabe privind starea de sănătate, inclusiv boli cardiovasculare, infecțioase și metabolice și probleme de sănătate psihică, precum și mai multe accidente de muncă și vătămări legate de locul de muncă (în special letale și grave). O serie de studii arată, de asemenea, o prevalență mai ridicată a AMS în rândul lucrătorilor migranți.</a:t>
            </a:r>
          </a:p>
          <a:p>
            <a:pPr algn="just">
              <a:lnSpc>
                <a:spcPct val="107000"/>
              </a:lnSpc>
              <a:spcAft>
                <a:spcPts val="800"/>
              </a:spcAft>
            </a:pPr>
            <a:r>
              <a:rPr lang="ro-RO" sz="1400">
                <a:solidFill>
                  <a:schemeClr val="tx2"/>
                </a:solidFill>
                <a:ea typeface="Calibri" pitchFamily="34" charset="0"/>
                <a:cs typeface="Times New Roman" pitchFamily="18" charset="0"/>
              </a:rPr>
              <a:t>Analiza statistică a datelor </a:t>
            </a:r>
            <a:r>
              <a:rPr lang="ro-RO" sz="1400" u="sng">
                <a:solidFill>
                  <a:schemeClr val="tx2"/>
                </a:solidFill>
                <a:ea typeface="Calibri" pitchFamily="34" charset="0"/>
                <a:cs typeface="Times New Roman" pitchFamily="18" charset="0"/>
              </a:rPr>
              <a:t>Sondajului european privind condițiile de muncă</a:t>
            </a:r>
            <a:r>
              <a:rPr lang="ro-RO" sz="1400">
                <a:solidFill>
                  <a:schemeClr val="tx2"/>
                </a:solidFill>
                <a:ea typeface="Calibri" pitchFamily="34" charset="0"/>
                <a:cs typeface="Times New Roman" pitchFamily="18" charset="0"/>
              </a:rPr>
              <a:t> (2015) arată că: </a:t>
            </a:r>
          </a:p>
          <a:p>
            <a:pPr algn="just">
              <a:lnSpc>
                <a:spcPct val="107000"/>
              </a:lnSpc>
              <a:spcAft>
                <a:spcPts val="800"/>
              </a:spcAft>
              <a:buFont typeface="Wingdings" pitchFamily="2" charset="2"/>
              <a:buChar char="§"/>
            </a:pPr>
            <a:r>
              <a:rPr lang="ro-RO" sz="1400">
                <a:solidFill>
                  <a:schemeClr val="accent1"/>
                </a:solidFill>
                <a:ea typeface="Calibri" pitchFamily="34" charset="0"/>
                <a:cs typeface="Times New Roman" pitchFamily="18" charset="0"/>
              </a:rPr>
              <a:t>Lucrătorii migranți (în special lucrătorii din prima generație) sunt </a:t>
            </a:r>
            <a:r>
              <a:rPr lang="ro-RO" sz="1400" b="1">
                <a:solidFill>
                  <a:schemeClr val="accent1"/>
                </a:solidFill>
                <a:ea typeface="Calibri" pitchFamily="34" charset="0"/>
                <a:cs typeface="Times New Roman" pitchFamily="18" charset="0"/>
              </a:rPr>
              <a:t>mai predispuși să raporteze AMS</a:t>
            </a:r>
            <a:r>
              <a:rPr lang="ro-RO" sz="1400">
                <a:solidFill>
                  <a:schemeClr val="accent1"/>
                </a:solidFill>
                <a:ea typeface="Calibri" pitchFamily="34" charset="0"/>
                <a:cs typeface="Times New Roman" pitchFamily="18" charset="0"/>
              </a:rPr>
              <a:t> (dureri musculare la nivelul umerilor, gâtului și/sau membrelor superioare și dureri musculare la nivelul membrelor inferioare) </a:t>
            </a:r>
            <a:r>
              <a:rPr lang="ro-RO" sz="1400" b="1">
                <a:solidFill>
                  <a:schemeClr val="accent1"/>
                </a:solidFill>
                <a:ea typeface="Calibri" pitchFamily="34" charset="0"/>
                <a:cs typeface="Times New Roman" pitchFamily="18" charset="0"/>
              </a:rPr>
              <a:t>decât lucrătorii activi</a:t>
            </a:r>
            <a:r>
              <a:rPr lang="ro-RO" sz="1400">
                <a:solidFill>
                  <a:schemeClr val="accent1"/>
                </a:solidFill>
                <a:ea typeface="Calibri" pitchFamily="34" charset="0"/>
                <a:cs typeface="Times New Roman" pitchFamily="18" charset="0"/>
              </a:rPr>
              <a:t>.</a:t>
            </a:r>
          </a:p>
          <a:p>
            <a:pPr algn="just">
              <a:lnSpc>
                <a:spcPct val="107000"/>
              </a:lnSpc>
              <a:spcAft>
                <a:spcPts val="800"/>
              </a:spcAft>
              <a:buFont typeface="Wingdings" pitchFamily="2" charset="2"/>
              <a:buChar char="§"/>
            </a:pPr>
            <a:r>
              <a:rPr lang="ro-RO" sz="1400">
                <a:solidFill>
                  <a:schemeClr val="accent1"/>
                </a:solidFill>
                <a:ea typeface="Calibri" pitchFamily="34" charset="0"/>
                <a:cs typeface="Times New Roman" pitchFamily="18" charset="0"/>
                <a:sym typeface="Wingdings" pitchFamily="2" charset="2"/>
              </a:rPr>
              <a:t>Deși mulți lucrători migranți din prima generație sunt tineri cu o stare de sănătate relativ bună și, prin urmare, raportează o prevalență mai scăzută a AMS („efectul migrantului sănătos”), acest lucru tinde să se schimbe rapid de-a lungul anilor, datorită expunerii continue la riscuri profesionale – riscuri fizice, în special. </a:t>
            </a:r>
          </a:p>
          <a:p>
            <a:pPr algn="just">
              <a:lnSpc>
                <a:spcPct val="107000"/>
              </a:lnSpc>
              <a:spcAft>
                <a:spcPts val="800"/>
              </a:spcAft>
            </a:pPr>
            <a:endParaRPr lang="en-GB" sz="1400">
              <a:latin typeface="Calibri" pitchFamily="34" charset="0"/>
              <a:ea typeface="Calibri" pitchFamily="34"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Content Placeholder 2"/>
          <p:cNvSpPr>
            <a:spLocks noGrp="1"/>
          </p:cNvSpPr>
          <p:nvPr>
            <p:ph sz="half" idx="1"/>
          </p:nvPr>
        </p:nvSpPr>
        <p:spPr>
          <a:xfrm>
            <a:off x="539750" y="915988"/>
            <a:ext cx="7632700" cy="3527425"/>
          </a:xfrm>
        </p:spPr>
        <p:txBody>
          <a:bodyPr/>
          <a:lstStyle/>
          <a:p>
            <a:pPr marL="0" indent="0" eaLnBrk="1" hangingPunct="1">
              <a:lnSpc>
                <a:spcPct val="90000"/>
              </a:lnSpc>
              <a:buFont typeface="Wingdings" pitchFamily="2" charset="2"/>
              <a:buNone/>
            </a:pPr>
            <a:r>
              <a:rPr lang="ro-RO" sz="1500" b="0" dirty="0" smtClean="0"/>
              <a:t>Lucrătorii LGBTI par a fi expuși în mod disproporționat la </a:t>
            </a:r>
            <a:r>
              <a:rPr lang="ro-RO" sz="1500" i="1" dirty="0" smtClean="0">
                <a:solidFill>
                  <a:schemeClr val="accent1"/>
                </a:solidFill>
              </a:rPr>
              <a:t>factori de risc organizaționali și psihosociali</a:t>
            </a:r>
            <a:r>
              <a:rPr lang="ro-RO" sz="1500" b="0" dirty="0" smtClean="0"/>
              <a:t> la locul de muncă, care pot fi asociați cu o prevalență mai mare a problemelor legate de AMS:</a:t>
            </a:r>
          </a:p>
          <a:p>
            <a:pPr marL="0" indent="0" eaLnBrk="1" hangingPunct="1">
              <a:lnSpc>
                <a:spcPct val="90000"/>
              </a:lnSpc>
              <a:buFont typeface="Wingdings" pitchFamily="2" charset="2"/>
              <a:buNone/>
            </a:pPr>
            <a:endParaRPr lang="en-GB" sz="1500" b="0" dirty="0" smtClean="0"/>
          </a:p>
          <a:p>
            <a:pPr marL="0" indent="0" algn="just" eaLnBrk="1" hangingPunct="1">
              <a:lnSpc>
                <a:spcPct val="97000"/>
              </a:lnSpc>
              <a:spcAft>
                <a:spcPts val="600"/>
              </a:spcAft>
            </a:pPr>
            <a:r>
              <a:rPr lang="ro-RO" sz="1500" b="0" dirty="0" smtClean="0">
                <a:solidFill>
                  <a:schemeClr val="accent1"/>
                </a:solidFill>
                <a:ea typeface="Calibri" pitchFamily="34" charset="0"/>
                <a:cs typeface="Times New Roman" pitchFamily="18" charset="0"/>
              </a:rPr>
              <a:t>Lucrătorii LGBTI sunt </a:t>
            </a:r>
            <a:r>
              <a:rPr lang="ro-RO" sz="1500" dirty="0" smtClean="0">
                <a:solidFill>
                  <a:schemeClr val="accent1"/>
                </a:solidFill>
                <a:ea typeface="Calibri" pitchFamily="34" charset="0"/>
                <a:cs typeface="Times New Roman" pitchFamily="18" charset="0"/>
              </a:rPr>
              <a:t>expuși mai frecvent la hărțuire, discriminare, agresiune și abuz verbal</a:t>
            </a:r>
            <a:r>
              <a:rPr lang="ro-RO" sz="1500" b="0" dirty="0" smtClean="0">
                <a:solidFill>
                  <a:schemeClr val="accent1"/>
                </a:solidFill>
                <a:ea typeface="Calibri" pitchFamily="34" charset="0"/>
                <a:cs typeface="Times New Roman" pitchFamily="18" charset="0"/>
              </a:rPr>
              <a:t>, fiind mai predispuși să lucreze temporar, pentru salarii mai mici, cu perspective de carieră limitate și insecuritate a locului de muncă.</a:t>
            </a:r>
          </a:p>
          <a:p>
            <a:pPr marL="0" indent="0" algn="just" eaLnBrk="1" hangingPunct="1">
              <a:lnSpc>
                <a:spcPct val="97000"/>
              </a:lnSpc>
              <a:spcAft>
                <a:spcPts val="600"/>
              </a:spcAft>
            </a:pPr>
            <a:r>
              <a:rPr lang="ro-RO" sz="1500" b="0" dirty="0" smtClean="0">
                <a:solidFill>
                  <a:schemeClr val="accent1"/>
                </a:solidFill>
                <a:ea typeface="Calibri" pitchFamily="34" charset="0"/>
                <a:cs typeface="Times New Roman" pitchFamily="18" charset="0"/>
              </a:rPr>
              <a:t>Lucrătorii LGBTI sunt </a:t>
            </a:r>
            <a:r>
              <a:rPr lang="ro-RO" sz="1500" dirty="0" smtClean="0">
                <a:solidFill>
                  <a:schemeClr val="accent1"/>
                </a:solidFill>
                <a:ea typeface="Calibri" pitchFamily="34" charset="0"/>
                <a:cs typeface="Times New Roman" pitchFamily="18" charset="0"/>
              </a:rPr>
              <a:t>frecvent expuși </a:t>
            </a:r>
            <a:r>
              <a:rPr lang="ro-RO" sz="1500" b="0" dirty="0" smtClean="0">
                <a:solidFill>
                  <a:schemeClr val="accent1"/>
                </a:solidFill>
                <a:ea typeface="Calibri" pitchFamily="34" charset="0"/>
                <a:cs typeface="Times New Roman" pitchFamily="18" charset="0"/>
              </a:rPr>
              <a:t>la forme de </a:t>
            </a:r>
            <a:r>
              <a:rPr lang="ro-RO" sz="1500" dirty="0" smtClean="0">
                <a:solidFill>
                  <a:schemeClr val="accent1"/>
                </a:solidFill>
                <a:ea typeface="Calibri" pitchFamily="34" charset="0"/>
                <a:cs typeface="Times New Roman" pitchFamily="18" charset="0"/>
              </a:rPr>
              <a:t>discriminare subtilă și microagresiuni</a:t>
            </a:r>
            <a:r>
              <a:rPr lang="ro-RO" sz="1500" b="0" dirty="0" smtClean="0">
                <a:solidFill>
                  <a:schemeClr val="accent1"/>
                </a:solidFill>
                <a:cs typeface="Times New Roman" pitchFamily="18" charset="0"/>
              </a:rPr>
              <a:t> </a:t>
            </a:r>
            <a:r>
              <a:rPr lang="ro-RO" sz="1500" b="0" dirty="0" smtClean="0">
                <a:solidFill>
                  <a:schemeClr val="accent1"/>
                </a:solidFill>
                <a:cs typeface="Calibri" pitchFamily="34" charset="0"/>
              </a:rPr>
              <a:t>(glume și batjocuri, priviri insistente, bârfe și comentarii negative) care contribuie la sentimentul de nesiguranță și izolare, cu consecințe negative </a:t>
            </a:r>
            <a:r>
              <a:rPr lang="ro-RO" sz="1500" b="0" dirty="0">
                <a:solidFill>
                  <a:schemeClr val="accent1"/>
                </a:solidFill>
                <a:cs typeface="Calibri" pitchFamily="34" charset="0"/>
              </a:rPr>
              <a:t>pentru starea de bine și sănătatea acestora.</a:t>
            </a:r>
          </a:p>
          <a:p>
            <a:pPr marL="0" indent="0" algn="just" eaLnBrk="1" hangingPunct="1">
              <a:lnSpc>
                <a:spcPct val="97000"/>
              </a:lnSpc>
              <a:spcAft>
                <a:spcPts val="600"/>
              </a:spcAft>
            </a:pPr>
            <a:r>
              <a:rPr lang="ro-RO" sz="1500" b="0" dirty="0" smtClean="0">
                <a:solidFill>
                  <a:schemeClr val="accent1"/>
                </a:solidFill>
                <a:cs typeface="Calibri" pitchFamily="34" charset="0"/>
              </a:rPr>
              <a:t>Lucrătorii LGBTI </a:t>
            </a:r>
            <a:r>
              <a:rPr lang="ro-RO" sz="1500" dirty="0" smtClean="0">
                <a:solidFill>
                  <a:schemeClr val="accent1"/>
                </a:solidFill>
                <a:cs typeface="Calibri" pitchFamily="34" charset="0"/>
              </a:rPr>
              <a:t>sunt mai susceptibili de a fi discriminați atunci când caută sau solicită un loc de muncă </a:t>
            </a:r>
            <a:r>
              <a:rPr lang="ro-RO" sz="1500" b="0" dirty="0" smtClean="0">
                <a:solidFill>
                  <a:schemeClr val="accent1"/>
                </a:solidFill>
                <a:cs typeface="Calibri" pitchFamily="34" charset="0"/>
              </a:rPr>
              <a:t>și de </a:t>
            </a:r>
            <a:r>
              <a:rPr lang="ro-RO" sz="1500" dirty="0" smtClean="0">
                <a:solidFill>
                  <a:schemeClr val="accent1"/>
                </a:solidFill>
                <a:cs typeface="Calibri" pitchFamily="34" charset="0"/>
              </a:rPr>
              <a:t>a fi concediați</a:t>
            </a:r>
            <a:r>
              <a:rPr lang="ro-RO" sz="1500" b="0" dirty="0" smtClean="0">
                <a:solidFill>
                  <a:schemeClr val="accent1"/>
                </a:solidFill>
                <a:cs typeface="Calibri" pitchFamily="34" charset="0"/>
              </a:rPr>
              <a:t> din cauza orientării lor sexuale sau a identității de gen.</a:t>
            </a:r>
          </a:p>
        </p:txBody>
      </p:sp>
      <p:sp>
        <p:nvSpPr>
          <p:cNvPr id="39938" name="Title 1"/>
          <p:cNvSpPr>
            <a:spLocks noGrp="1"/>
          </p:cNvSpPr>
          <p:nvPr>
            <p:ph type="title"/>
          </p:nvPr>
        </p:nvSpPr>
        <p:spPr>
          <a:xfrm>
            <a:off x="468313" y="0"/>
            <a:ext cx="8442325" cy="635000"/>
          </a:xfrm>
        </p:spPr>
        <p:txBody>
          <a:bodyPr/>
          <a:lstStyle/>
          <a:p>
            <a:pPr eaLnBrk="1" hangingPunct="1"/>
            <a:r>
              <a:rPr lang="ro-RO" sz="2000" smtClean="0"/>
              <a:t/>
            </a:r>
            <a:br>
              <a:rPr lang="ro-RO" sz="2000" smtClean="0"/>
            </a:br>
            <a:r>
              <a:rPr lang="ro-RO" sz="2000" smtClean="0"/>
              <a:t>Expunerea la factorii de risc pentru sănătate de origine profesională</a:t>
            </a:r>
            <a:br>
              <a:rPr lang="ro-RO" sz="2000" smtClean="0"/>
            </a:br>
            <a:r>
              <a:rPr lang="ro-RO" sz="2000" smtClean="0"/>
              <a:t>Lucrătorii LGBTI</a:t>
            </a:r>
            <a:br>
              <a:rPr lang="ro-RO" sz="2000" smtClean="0"/>
            </a:br>
            <a:endParaRPr lang="ro-RO" sz="200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Content Placeholder 2"/>
          <p:cNvSpPr>
            <a:spLocks noGrp="1"/>
          </p:cNvSpPr>
          <p:nvPr>
            <p:ph sz="half" idx="1"/>
          </p:nvPr>
        </p:nvSpPr>
        <p:spPr>
          <a:xfrm>
            <a:off x="539750" y="842963"/>
            <a:ext cx="7632700" cy="3529012"/>
          </a:xfrm>
        </p:spPr>
        <p:txBody>
          <a:bodyPr/>
          <a:lstStyle/>
          <a:p>
            <a:pPr eaLnBrk="1" hangingPunct="1">
              <a:spcAft>
                <a:spcPts val="600"/>
              </a:spcAft>
            </a:pPr>
            <a:r>
              <a:rPr lang="ro-RO" sz="1600" b="0" smtClean="0">
                <a:ea typeface="Calibri" pitchFamily="34" charset="0"/>
                <a:cs typeface="Times New Roman" pitchFamily="18" charset="0"/>
              </a:rPr>
              <a:t>Lucrătorii LGBTI sunt nevoiți </a:t>
            </a:r>
            <a:r>
              <a:rPr lang="ro-RO" sz="1600" smtClean="0">
                <a:ea typeface="Calibri" pitchFamily="34" charset="0"/>
                <a:cs typeface="Times New Roman" pitchFamily="18" charset="0"/>
              </a:rPr>
              <a:t>să-și ascundă sexualitatea sau identitatea de gen </a:t>
            </a:r>
            <a:r>
              <a:rPr lang="ro-RO" sz="1600" b="0" smtClean="0">
                <a:ea typeface="Calibri" pitchFamily="34" charset="0"/>
                <a:cs typeface="Times New Roman" pitchFamily="18" charset="0"/>
              </a:rPr>
              <a:t>la locul de muncă pentru a se simți în siguranță și a se proteja. De asemenea, ei procedează astfel pentru a avea acces la locuri de muncă mai bune sau pentru a-și păstra locul de muncă actual. Pentru lucrătorii LGBTI, aceasta este o povară psihologică în plus, care le afectează sănătatea.</a:t>
            </a:r>
          </a:p>
          <a:p>
            <a:pPr eaLnBrk="1" hangingPunct="1">
              <a:spcAft>
                <a:spcPts val="600"/>
              </a:spcAft>
            </a:pPr>
            <a:r>
              <a:rPr lang="ro-RO" sz="1600" b="0" smtClean="0">
                <a:ea typeface="Calibri" pitchFamily="34" charset="0"/>
                <a:cs typeface="Times New Roman" pitchFamily="18" charset="0"/>
              </a:rPr>
              <a:t>Lucrătorii LGBTI </a:t>
            </a:r>
            <a:r>
              <a:rPr lang="ro-RO" sz="1600" smtClean="0">
                <a:ea typeface="Calibri" pitchFamily="34" charset="0"/>
                <a:cs typeface="Times New Roman" pitchFamily="18" charset="0"/>
              </a:rPr>
              <a:t>sunt mai frecvent angajați </a:t>
            </a:r>
            <a:r>
              <a:rPr lang="ro-RO" sz="1600" b="0" smtClean="0">
                <a:ea typeface="Calibri" pitchFamily="34" charset="0"/>
                <a:cs typeface="Times New Roman" pitchFamily="18" charset="0"/>
              </a:rPr>
              <a:t>în sectoare și meserii </a:t>
            </a:r>
            <a:r>
              <a:rPr lang="ro-RO" sz="1600" smtClean="0">
                <a:ea typeface="Calibri" pitchFamily="34" charset="0"/>
                <a:cs typeface="Times New Roman" pitchFamily="18" charset="0"/>
              </a:rPr>
              <a:t>în care ei se așteaptă să se simtă mai în siguranță și să se confrunte cu mai puțină intoleranță și discriminare</a:t>
            </a:r>
            <a:r>
              <a:rPr lang="ro-RO" sz="1600" b="0" smtClean="0">
                <a:ea typeface="Calibri" pitchFamily="34" charset="0"/>
                <a:cs typeface="Times New Roman" pitchFamily="18" charset="0"/>
              </a:rPr>
              <a:t>, potrivit așa-numitei „segregări bazate pe prejudecăți”. </a:t>
            </a:r>
          </a:p>
          <a:p>
            <a:pPr eaLnBrk="1" hangingPunct="1">
              <a:spcAft>
                <a:spcPts val="600"/>
              </a:spcAft>
            </a:pPr>
            <a:r>
              <a:rPr lang="ro-RO" sz="1600" smtClean="0">
                <a:ea typeface="Calibri" pitchFamily="34" charset="0"/>
                <a:cs typeface="Times New Roman" pitchFamily="18" charset="0"/>
              </a:rPr>
              <a:t>Sectorul public</a:t>
            </a:r>
            <a:r>
              <a:rPr lang="ro-RO" sz="1600" b="0" smtClean="0">
                <a:ea typeface="Calibri" pitchFamily="34" charset="0"/>
                <a:cs typeface="Times New Roman" pitchFamily="18" charset="0"/>
              </a:rPr>
              <a:t> este considerat cel mai sigur pentru lucrătorii LGBTI din mai multe motive, iar </a:t>
            </a:r>
            <a:r>
              <a:rPr lang="ro-RO" sz="1600" smtClean="0">
                <a:ea typeface="Calibri" pitchFamily="34" charset="0"/>
                <a:cs typeface="Times New Roman" pitchFamily="18" charset="0"/>
              </a:rPr>
              <a:t>companiile mari și multinaționale</a:t>
            </a:r>
            <a:r>
              <a:rPr lang="ro-RO" sz="1600" b="0" smtClean="0">
                <a:ea typeface="Calibri" pitchFamily="34" charset="0"/>
                <a:cs typeface="Times New Roman" pitchFamily="18" charset="0"/>
              </a:rPr>
              <a:t> sunt din ce în ce mai active în promovarea diversității, incluziunii și practicilor anti-discriminare și, prin urmare, sunt mai susceptibile de a atrage lucrători LGBTI.</a:t>
            </a:r>
          </a:p>
        </p:txBody>
      </p:sp>
      <p:sp>
        <p:nvSpPr>
          <p:cNvPr id="41986" name="Title 1"/>
          <p:cNvSpPr txBox="1">
            <a:spLocks/>
          </p:cNvSpPr>
          <p:nvPr/>
        </p:nvSpPr>
        <p:spPr bwMode="auto">
          <a:xfrm>
            <a:off x="539750" y="0"/>
            <a:ext cx="8442325" cy="635000"/>
          </a:xfrm>
          <a:prstGeom prst="rect">
            <a:avLst/>
          </a:prstGeom>
          <a:noFill/>
          <a:ln w="9525">
            <a:noFill/>
            <a:miter lim="800000"/>
            <a:headEnd/>
            <a:tailEnd/>
          </a:ln>
        </p:spPr>
        <p:txBody>
          <a:bodyPr anchor="ctr"/>
          <a:lstStyle/>
          <a:p>
            <a:pPr defTabSz="257175"/>
            <a:endParaRPr lang="en-GB" sz="1600" b="1">
              <a:solidFill>
                <a:schemeClr val="tx2"/>
              </a:solidFill>
            </a:endParaRPr>
          </a:p>
          <a:p>
            <a:pPr defTabSz="257175"/>
            <a:r>
              <a:rPr lang="ro-RO" sz="2000" b="1">
                <a:solidFill>
                  <a:schemeClr val="tx2"/>
                </a:solidFill>
              </a:rPr>
              <a:t>Expunerea la factorii de risc pentru sănătate de origine profesională</a:t>
            </a:r>
            <a:br>
              <a:rPr lang="ro-RO" sz="2000" b="1">
                <a:solidFill>
                  <a:schemeClr val="tx2"/>
                </a:solidFill>
              </a:rPr>
            </a:br>
            <a:r>
              <a:rPr lang="ro-RO" sz="2000" b="1">
                <a:solidFill>
                  <a:schemeClr val="tx2"/>
                </a:solidFill>
              </a:rPr>
              <a:t>Lucrătorii LGBTI</a:t>
            </a:r>
            <a:r>
              <a:rPr lang="ro-RO" sz="1600" b="1">
                <a:solidFill>
                  <a:schemeClr val="tx2"/>
                </a:solidFill>
              </a:rPr>
              <a:t/>
            </a:r>
            <a:br>
              <a:rPr lang="ro-RO" sz="1600" b="1">
                <a:solidFill>
                  <a:schemeClr val="tx2"/>
                </a:solidFill>
              </a:rPr>
            </a:br>
            <a:endParaRPr lang="ro-RO" sz="1600" b="1">
              <a:solidFill>
                <a:schemeClr val="tx2"/>
              </a:solidFill>
            </a:endParaRPr>
          </a:p>
        </p:txBody>
      </p:sp>
      <p:pic>
        <p:nvPicPr>
          <p:cNvPr id="41987" name="Picture 7"/>
          <p:cNvPicPr>
            <a:picLocks noChangeAspect="1"/>
          </p:cNvPicPr>
          <p:nvPr/>
        </p:nvPicPr>
        <p:blipFill>
          <a:blip r:embed="rId3"/>
          <a:srcRect/>
          <a:stretch>
            <a:fillRect/>
          </a:stretch>
        </p:blipFill>
        <p:spPr bwMode="auto">
          <a:xfrm>
            <a:off x="2051050" y="3435350"/>
            <a:ext cx="4824413" cy="1209675"/>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Content Placeholder 2"/>
          <p:cNvSpPr>
            <a:spLocks noGrp="1"/>
          </p:cNvSpPr>
          <p:nvPr>
            <p:ph sz="half" idx="1"/>
          </p:nvPr>
        </p:nvSpPr>
        <p:spPr>
          <a:xfrm>
            <a:off x="539750" y="771525"/>
            <a:ext cx="7632700" cy="3455988"/>
          </a:xfrm>
        </p:spPr>
        <p:txBody>
          <a:bodyPr/>
          <a:lstStyle/>
          <a:p>
            <a:pPr eaLnBrk="1" hangingPunct="1">
              <a:spcBef>
                <a:spcPts val="600"/>
              </a:spcBef>
            </a:pPr>
            <a:r>
              <a:rPr lang="ro-RO" sz="1600" b="0" dirty="0" smtClean="0"/>
              <a:t>Discriminarea, prejudecățile sau comportamentul degradant față de lucrătorii LGBTI pot avea ca rezultat </a:t>
            </a:r>
            <a:r>
              <a:rPr lang="ro-RO" sz="1600" dirty="0" smtClean="0"/>
              <a:t>stres și probleme de sănătate psihică, precum și o prevalență crescută a problemelor de sănătate fizică, inclusiv probleme legate de AMS, cum ar fi dureri de spate și lumbago</a:t>
            </a:r>
            <a:r>
              <a:rPr lang="ro-RO" sz="1600" b="0" dirty="0" smtClean="0"/>
              <a:t>, după cum au raportat lucrătorii implicați în activități de cercetare pe teren. </a:t>
            </a:r>
          </a:p>
          <a:p>
            <a:pPr marL="188913" lvl="1" indent="-188913" algn="just" eaLnBrk="1" hangingPunct="1">
              <a:spcBef>
                <a:spcPts val="600"/>
              </a:spcBef>
              <a:buClr>
                <a:schemeClr val="tx2"/>
              </a:buClr>
              <a:buFont typeface="Wingdings" pitchFamily="2" charset="2"/>
              <a:buChar char="§"/>
            </a:pPr>
            <a:r>
              <a:rPr lang="ro-RO" sz="1600" dirty="0" smtClean="0">
                <a:solidFill>
                  <a:schemeClr val="accent1"/>
                </a:solidFill>
              </a:rPr>
              <a:t>Problemele de sănătate cu care se confruntă lucrătorii LGBTI includ probleme de sănătate atât fizică și psihică:</a:t>
            </a:r>
          </a:p>
          <a:p>
            <a:pPr lvl="2" algn="just" eaLnBrk="1" hangingPunct="1">
              <a:spcBef>
                <a:spcPts val="600"/>
              </a:spcBef>
              <a:buFont typeface="Arial" charset="0"/>
              <a:buChar char="•"/>
            </a:pPr>
            <a:r>
              <a:rPr lang="ro-RO" sz="1600" dirty="0" smtClean="0"/>
              <a:t>Risc mai ridicat de sănătate psihică precară </a:t>
            </a:r>
            <a:r>
              <a:rPr lang="ro-RO" sz="1600" dirty="0"/>
              <a:t>și nivel al stării de bine mai scăzut.</a:t>
            </a:r>
          </a:p>
          <a:p>
            <a:pPr lvl="2" algn="just" eaLnBrk="1" hangingPunct="1">
              <a:spcBef>
                <a:spcPts val="600"/>
              </a:spcBef>
              <a:buFont typeface="Arial" charset="0"/>
              <a:buChar char="•"/>
            </a:pPr>
            <a:r>
              <a:rPr lang="ro-RO" sz="1600" dirty="0" smtClean="0"/>
              <a:t> Mai multe studii confirmă, de asemenea, o sănătate fizică mai precară, inclusiv AMS (printre altele).</a:t>
            </a:r>
          </a:p>
          <a:p>
            <a:pPr marL="188913" lvl="1" indent="-188913" algn="just" eaLnBrk="1" hangingPunct="1">
              <a:spcBef>
                <a:spcPts val="600"/>
              </a:spcBef>
              <a:buClr>
                <a:schemeClr val="tx2"/>
              </a:buClr>
              <a:buFont typeface="Wingdings" pitchFamily="2" charset="2"/>
              <a:buChar char="§"/>
            </a:pPr>
            <a:r>
              <a:rPr lang="ro-RO" sz="1600" dirty="0" smtClean="0">
                <a:solidFill>
                  <a:schemeClr val="tx2"/>
                </a:solidFill>
              </a:rPr>
              <a:t>Diferențe între subgrupuri:</a:t>
            </a:r>
          </a:p>
          <a:p>
            <a:pPr lvl="2" algn="just" eaLnBrk="1" hangingPunct="1">
              <a:spcBef>
                <a:spcPts val="600"/>
              </a:spcBef>
              <a:buFont typeface="Arial" charset="0"/>
              <a:buChar char="•"/>
            </a:pPr>
            <a:r>
              <a:rPr lang="ro-RO" sz="1600" dirty="0" smtClean="0"/>
              <a:t> Lucrătoarele bisexuale și persoanele transgen și intersexuale au o stare de sănătate mai precară.</a:t>
            </a:r>
          </a:p>
          <a:p>
            <a:pPr marL="188913" lvl="1" indent="-188913" algn="just" eaLnBrk="1" hangingPunct="1">
              <a:spcBef>
                <a:spcPts val="600"/>
              </a:spcBef>
            </a:pPr>
            <a:endParaRPr lang="en-US" altLang="es-ES" sz="1600" dirty="0" smtClean="0">
              <a:solidFill>
                <a:schemeClr val="accent1"/>
              </a:solidFill>
              <a:sym typeface="Wingdings" pitchFamily="2" charset="2"/>
            </a:endParaRPr>
          </a:p>
          <a:p>
            <a:pPr eaLnBrk="1" hangingPunct="1"/>
            <a:endParaRPr lang="en-GB" sz="1600" b="0" dirty="0" smtClean="0"/>
          </a:p>
          <a:p>
            <a:pPr eaLnBrk="1" hangingPunct="1"/>
            <a:endParaRPr lang="en-GB" sz="1600" b="0" dirty="0" smtClean="0"/>
          </a:p>
        </p:txBody>
      </p:sp>
      <p:sp>
        <p:nvSpPr>
          <p:cNvPr id="44034" name="Title 1"/>
          <p:cNvSpPr>
            <a:spLocks noGrp="1"/>
          </p:cNvSpPr>
          <p:nvPr>
            <p:ph type="title"/>
          </p:nvPr>
        </p:nvSpPr>
        <p:spPr>
          <a:xfrm>
            <a:off x="468313" y="0"/>
            <a:ext cx="8442325" cy="635000"/>
          </a:xfrm>
        </p:spPr>
        <p:txBody>
          <a:bodyPr/>
          <a:lstStyle/>
          <a:p>
            <a:pPr eaLnBrk="1" hangingPunct="1"/>
            <a:r>
              <a:rPr lang="ro-RO" sz="2000" smtClean="0"/>
              <a:t/>
            </a:r>
            <a:br>
              <a:rPr lang="ro-RO" sz="2000" smtClean="0"/>
            </a:br>
            <a:r>
              <a:rPr lang="ro-RO" sz="2000" smtClean="0"/>
              <a:t>Prevalența problemelor generale de sănătate și a AMS</a:t>
            </a:r>
            <a:br>
              <a:rPr lang="ro-RO" sz="2000" smtClean="0"/>
            </a:br>
            <a:r>
              <a:rPr lang="ro-RO" sz="2000" smtClean="0"/>
              <a:t>Lucrătorii LGBTI</a:t>
            </a:r>
            <a:br>
              <a:rPr lang="ro-RO" sz="2000" smtClean="0"/>
            </a:br>
            <a:endParaRPr lang="ro-RO" sz="200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Content Placeholder 2"/>
          <p:cNvSpPr>
            <a:spLocks noGrp="1"/>
          </p:cNvSpPr>
          <p:nvPr>
            <p:ph sz="half" idx="1"/>
          </p:nvPr>
        </p:nvSpPr>
        <p:spPr>
          <a:xfrm>
            <a:off x="549275" y="842963"/>
            <a:ext cx="7623175" cy="3287712"/>
          </a:xfrm>
        </p:spPr>
        <p:txBody>
          <a:bodyPr lIns="0" tIns="0" rIns="0" bIns="0"/>
          <a:lstStyle/>
          <a:p>
            <a:pPr marL="188913" lvl="1" indent="-188913" algn="just" eaLnBrk="1" hangingPunct="1">
              <a:spcBef>
                <a:spcPts val="450"/>
              </a:spcBef>
              <a:buClr>
                <a:schemeClr val="tx2"/>
              </a:buClr>
              <a:buFont typeface="Wingdings" pitchFamily="2" charset="2"/>
              <a:buChar char="§"/>
            </a:pPr>
            <a:r>
              <a:rPr lang="ro-RO" sz="1600" smtClean="0">
                <a:solidFill>
                  <a:schemeClr val="tx2"/>
                </a:solidFill>
              </a:rPr>
              <a:t>Sunt identificate și prezentate nouă exemple de cazuri de politici și practici ale companiei</a:t>
            </a:r>
          </a:p>
          <a:p>
            <a:pPr marL="188913" lvl="1" indent="-188913" algn="just" eaLnBrk="1" hangingPunct="1">
              <a:spcBef>
                <a:spcPts val="450"/>
              </a:spcBef>
              <a:buClr>
                <a:schemeClr val="tx2"/>
              </a:buClr>
              <a:buFont typeface="Wingdings" pitchFamily="2" charset="2"/>
              <a:buChar char="§"/>
            </a:pPr>
            <a:r>
              <a:rPr lang="ro-RO" sz="1600" smtClean="0">
                <a:solidFill>
                  <a:schemeClr val="tx2"/>
                </a:solidFill>
              </a:rPr>
              <a:t>Politici și practici care vizează îmbunătățirea mediului de lucru și reducerea riscurilor SSM – în special, riscuri fizice și psihosociale sau organizaționale legate de AMS care vizează cele trei grupuri de lucrători care fac obiectul anchetei.</a:t>
            </a:r>
          </a:p>
          <a:p>
            <a:pPr marL="188913" lvl="1" indent="-188913" algn="just" eaLnBrk="1" hangingPunct="1">
              <a:spcBef>
                <a:spcPts val="450"/>
              </a:spcBef>
              <a:buClr>
                <a:schemeClr val="tx2"/>
              </a:buClr>
              <a:buFont typeface="Wingdings" pitchFamily="2" charset="2"/>
              <a:buChar char="§"/>
            </a:pPr>
            <a:r>
              <a:rPr lang="ro-RO" sz="1600" smtClean="0">
                <a:solidFill>
                  <a:schemeClr val="tx2"/>
                </a:solidFill>
              </a:rPr>
              <a:t>Complex de inițiative la nivel european, național sau regional, derulate de autorități publice, de organizații private și non-profit. </a:t>
            </a:r>
          </a:p>
          <a:p>
            <a:pPr marL="188913" lvl="1" indent="-188913" eaLnBrk="1" hangingPunct="1">
              <a:spcBef>
                <a:spcPts val="450"/>
              </a:spcBef>
              <a:buClr>
                <a:schemeClr val="tx2"/>
              </a:buClr>
              <a:buFont typeface="Wingdings" pitchFamily="2" charset="2"/>
              <a:buChar char="§"/>
            </a:pPr>
            <a:r>
              <a:rPr lang="ro-RO" sz="1600" smtClean="0">
                <a:solidFill>
                  <a:schemeClr val="tx2"/>
                </a:solidFill>
              </a:rPr>
              <a:t>Intervențiile includ: instrumente de evaluare/prevenire a riscurilor, activități de sensibilizare, instruire, consultanță și îndrumare, activități de cercetare sau activități specifice de inspecție a muncii.</a:t>
            </a:r>
            <a:r>
              <a:rPr lang="ro-RO" sz="1600" smtClean="0"/>
              <a:t/>
            </a:r>
            <a:br>
              <a:rPr lang="ro-RO" sz="1600" smtClean="0"/>
            </a:br>
            <a:r>
              <a:rPr lang="ro-RO" sz="1600" smtClean="0"/>
              <a:t/>
            </a:r>
            <a:br>
              <a:rPr lang="ro-RO" sz="1600" smtClean="0"/>
            </a:br>
            <a:endParaRPr lang="ro-RO" sz="1600" smtClean="0"/>
          </a:p>
          <a:p>
            <a:pPr marL="0" indent="0" eaLnBrk="1" hangingPunct="1">
              <a:buFont typeface="Wingdings" pitchFamily="2" charset="2"/>
              <a:buNone/>
            </a:pPr>
            <a:endParaRPr lang="en-US" sz="1600" b="0" smtClean="0"/>
          </a:p>
        </p:txBody>
      </p:sp>
      <p:sp>
        <p:nvSpPr>
          <p:cNvPr id="46082" name="Title 1"/>
          <p:cNvSpPr txBox="1">
            <a:spLocks/>
          </p:cNvSpPr>
          <p:nvPr/>
        </p:nvSpPr>
        <p:spPr bwMode="auto">
          <a:xfrm>
            <a:off x="539750" y="0"/>
            <a:ext cx="8459788" cy="700088"/>
          </a:xfrm>
          <a:prstGeom prst="rect">
            <a:avLst/>
          </a:prstGeom>
          <a:noFill/>
          <a:ln w="9525">
            <a:noFill/>
            <a:miter lim="800000"/>
            <a:headEnd/>
            <a:tailEnd/>
          </a:ln>
        </p:spPr>
        <p:txBody>
          <a:bodyPr lIns="0" tIns="0" rIns="0" bIns="0" anchor="ctr"/>
          <a:lstStyle/>
          <a:p>
            <a:pPr defTabSz="257175"/>
            <a:r>
              <a:rPr lang="ro-RO" sz="2400" b="1">
                <a:solidFill>
                  <a:srgbClr val="003399"/>
                </a:solidFill>
              </a:rPr>
              <a:t>Exemple de practici și inițiative politice</a:t>
            </a:r>
          </a:p>
        </p:txBody>
      </p:sp>
      <p:pic>
        <p:nvPicPr>
          <p:cNvPr id="46083" name="Picture 1"/>
          <p:cNvPicPr>
            <a:picLocks noChangeAspect="1"/>
          </p:cNvPicPr>
          <p:nvPr/>
        </p:nvPicPr>
        <p:blipFill>
          <a:blip r:embed="rId3"/>
          <a:srcRect/>
          <a:stretch>
            <a:fillRect/>
          </a:stretch>
        </p:blipFill>
        <p:spPr bwMode="auto">
          <a:xfrm>
            <a:off x="2136775" y="3473450"/>
            <a:ext cx="4448175" cy="111442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569913" y="1058863"/>
          <a:ext cx="7602964" cy="3339157"/>
        </p:xfrm>
        <a:graphic>
          <a:graphicData uri="http://schemas.openxmlformats.org/drawingml/2006/table">
            <a:tbl>
              <a:tblPr firstRow="1" firstCol="1" bandRow="1">
                <a:tableStyleId>{5C22544A-7EE6-4342-B048-85BDC9FD1C3A}</a:tableStyleId>
              </a:tblPr>
              <a:tblGrid>
                <a:gridCol w="1178460">
                  <a:extLst>
                    <a:ext uri="{9D8B030D-6E8A-4147-A177-3AD203B41FA5}">
                      <a16:colId xmlns:a16="http://schemas.microsoft.com/office/drawing/2014/main" val="20000"/>
                    </a:ext>
                  </a:extLst>
                </a:gridCol>
                <a:gridCol w="591193">
                  <a:extLst>
                    <a:ext uri="{9D8B030D-6E8A-4147-A177-3AD203B41FA5}">
                      <a16:colId xmlns:a16="http://schemas.microsoft.com/office/drawing/2014/main" val="20001"/>
                    </a:ext>
                  </a:extLst>
                </a:gridCol>
                <a:gridCol w="753013">
                  <a:extLst>
                    <a:ext uri="{9D8B030D-6E8A-4147-A177-3AD203B41FA5}">
                      <a16:colId xmlns:a16="http://schemas.microsoft.com/office/drawing/2014/main" val="20002"/>
                    </a:ext>
                  </a:extLst>
                </a:gridCol>
                <a:gridCol w="1269693">
                  <a:extLst>
                    <a:ext uri="{9D8B030D-6E8A-4147-A177-3AD203B41FA5}">
                      <a16:colId xmlns:a16="http://schemas.microsoft.com/office/drawing/2014/main" val="20003"/>
                    </a:ext>
                  </a:extLst>
                </a:gridCol>
                <a:gridCol w="597592">
                  <a:extLst>
                    <a:ext uri="{9D8B030D-6E8A-4147-A177-3AD203B41FA5}">
                      <a16:colId xmlns:a16="http://schemas.microsoft.com/office/drawing/2014/main" val="20004"/>
                    </a:ext>
                  </a:extLst>
                </a:gridCol>
                <a:gridCol w="3213013">
                  <a:extLst>
                    <a:ext uri="{9D8B030D-6E8A-4147-A177-3AD203B41FA5}">
                      <a16:colId xmlns:a16="http://schemas.microsoft.com/office/drawing/2014/main" val="20005"/>
                    </a:ext>
                  </a:extLst>
                </a:gridCol>
              </a:tblGrid>
              <a:tr h="352049">
                <a:tc>
                  <a:txBody>
                    <a:bodyPr/>
                    <a:lstStyle/>
                    <a:p>
                      <a:pPr marL="68580" algn="ctr">
                        <a:lnSpc>
                          <a:spcPts val="1200"/>
                        </a:lnSpc>
                        <a:spcBef>
                          <a:spcPts val="600"/>
                        </a:spcBef>
                        <a:spcAft>
                          <a:spcPts val="600"/>
                        </a:spcAft>
                      </a:pPr>
                      <a:r>
                        <a:rPr lang="ro-RO" sz="700"/>
                        <a:t>Denumire</a:t>
                      </a:r>
                    </a:p>
                  </a:txBody>
                  <a:tcPr marL="52808" marR="52808" marT="0" marB="0" anchor="ctr"/>
                </a:tc>
                <a:tc>
                  <a:txBody>
                    <a:bodyPr/>
                    <a:lstStyle/>
                    <a:p>
                      <a:pPr marL="68580" algn="ctr">
                        <a:lnSpc>
                          <a:spcPts val="1200"/>
                        </a:lnSpc>
                        <a:spcBef>
                          <a:spcPts val="600"/>
                        </a:spcBef>
                        <a:spcAft>
                          <a:spcPts val="600"/>
                        </a:spcAft>
                      </a:pPr>
                      <a:r>
                        <a:rPr lang="ro-RO" sz="700"/>
                        <a:t>Țară</a:t>
                      </a:r>
                    </a:p>
                  </a:txBody>
                  <a:tcPr marL="52808" marR="52808" marT="0" marB="0" anchor="ctr"/>
                </a:tc>
                <a:tc>
                  <a:txBody>
                    <a:bodyPr/>
                    <a:lstStyle/>
                    <a:p>
                      <a:pPr marL="68580" algn="ctr">
                        <a:lnSpc>
                          <a:spcPts val="1200"/>
                        </a:lnSpc>
                        <a:spcBef>
                          <a:spcPts val="600"/>
                        </a:spcBef>
                        <a:spcAft>
                          <a:spcPts val="600"/>
                        </a:spcAft>
                      </a:pPr>
                      <a:r>
                        <a:rPr lang="ro-RO" sz="700"/>
                        <a:t>Grupă</a:t>
                      </a:r>
                    </a:p>
                  </a:txBody>
                  <a:tcPr marL="52808" marR="52808" marT="0" marB="0" anchor="ctr"/>
                </a:tc>
                <a:tc>
                  <a:txBody>
                    <a:bodyPr/>
                    <a:lstStyle/>
                    <a:p>
                      <a:pPr marL="68580" algn="ctr">
                        <a:lnSpc>
                          <a:spcPts val="1200"/>
                        </a:lnSpc>
                        <a:spcBef>
                          <a:spcPts val="600"/>
                        </a:spcBef>
                        <a:spcAft>
                          <a:spcPts val="600"/>
                        </a:spcAft>
                      </a:pPr>
                      <a:r>
                        <a:rPr lang="ro-RO" sz="700"/>
                        <a:t>Tip de intervenție</a:t>
                      </a:r>
                    </a:p>
                  </a:txBody>
                  <a:tcPr marL="52808" marR="52808" marT="0" marB="0" anchor="ctr"/>
                </a:tc>
                <a:tc>
                  <a:txBody>
                    <a:bodyPr/>
                    <a:lstStyle/>
                    <a:p>
                      <a:pPr marL="68580" algn="ctr">
                        <a:lnSpc>
                          <a:spcPts val="1200"/>
                        </a:lnSpc>
                        <a:spcBef>
                          <a:spcPts val="600"/>
                        </a:spcBef>
                        <a:spcAft>
                          <a:spcPts val="600"/>
                        </a:spcAft>
                      </a:pPr>
                      <a:r>
                        <a:rPr lang="ro-RO" sz="700"/>
                        <a:t>Organ responsabil</a:t>
                      </a:r>
                    </a:p>
                  </a:txBody>
                  <a:tcPr marL="52808" marR="52808" marT="0" marB="0" anchor="ctr"/>
                </a:tc>
                <a:tc>
                  <a:txBody>
                    <a:bodyPr/>
                    <a:lstStyle/>
                    <a:p>
                      <a:pPr marL="68580" algn="ctr">
                        <a:lnSpc>
                          <a:spcPts val="1200"/>
                        </a:lnSpc>
                        <a:spcBef>
                          <a:spcPts val="600"/>
                        </a:spcBef>
                        <a:spcAft>
                          <a:spcPts val="600"/>
                        </a:spcAft>
                      </a:pPr>
                      <a:r>
                        <a:rPr lang="ro-RO" sz="700"/>
                        <a:t>Obiective </a:t>
                      </a:r>
                    </a:p>
                  </a:txBody>
                  <a:tcPr marL="52808" marR="52808" marT="0" marB="0" anchor="ctr"/>
                </a:tc>
                <a:extLst>
                  <a:ext uri="{0D108BD9-81ED-4DB2-BD59-A6C34878D82A}">
                    <a16:rowId xmlns:a16="http://schemas.microsoft.com/office/drawing/2014/main" val="10000"/>
                  </a:ext>
                </a:extLst>
              </a:tr>
              <a:tr h="533696">
                <a:tc>
                  <a:txBody>
                    <a:bodyPr/>
                    <a:lstStyle/>
                    <a:p>
                      <a:pPr marL="68580" algn="l">
                        <a:lnSpc>
                          <a:spcPct val="107000"/>
                        </a:lnSpc>
                        <a:spcBef>
                          <a:spcPts val="600"/>
                        </a:spcBef>
                        <a:spcAft>
                          <a:spcPts val="600"/>
                        </a:spcAft>
                      </a:pPr>
                      <a:r>
                        <a:rPr lang="ro-RO" sz="700"/>
                        <a:t>Strategia națională pentru mediul de lucru</a:t>
                      </a:r>
                    </a:p>
                  </a:txBody>
                  <a:tcPr marL="52808" marR="52808" marT="0" marB="0" anchor="ctr"/>
                </a:tc>
                <a:tc>
                  <a:txBody>
                    <a:bodyPr/>
                    <a:lstStyle/>
                    <a:p>
                      <a:pPr marL="68580" algn="ctr">
                        <a:lnSpc>
                          <a:spcPct val="107000"/>
                        </a:lnSpc>
                        <a:spcBef>
                          <a:spcPts val="600"/>
                        </a:spcBef>
                        <a:spcAft>
                          <a:spcPts val="600"/>
                        </a:spcAft>
                      </a:pPr>
                      <a:r>
                        <a:rPr lang="ro-RO" sz="700"/>
                        <a:t>DK</a:t>
                      </a:r>
                    </a:p>
                  </a:txBody>
                  <a:tcPr marL="52808" marR="52808" marT="0" marB="0" anchor="ctr"/>
                </a:tc>
                <a:tc>
                  <a:txBody>
                    <a:bodyPr/>
                    <a:lstStyle/>
                    <a:p>
                      <a:pPr marL="68580" algn="ctr">
                        <a:lnSpc>
                          <a:spcPct val="107000"/>
                        </a:lnSpc>
                        <a:spcBef>
                          <a:spcPts val="600"/>
                        </a:spcBef>
                        <a:spcAft>
                          <a:spcPts val="600"/>
                        </a:spcAft>
                      </a:pPr>
                      <a:r>
                        <a:rPr lang="ro-RO" sz="700"/>
                        <a:t>Toate </a:t>
                      </a:r>
                    </a:p>
                  </a:txBody>
                  <a:tcPr marL="52808" marR="52808" marT="0" marB="0" anchor="ctr"/>
                </a:tc>
                <a:tc>
                  <a:txBody>
                    <a:bodyPr/>
                    <a:lstStyle/>
                    <a:p>
                      <a:pPr marL="68580" algn="ctr">
                        <a:lnSpc>
                          <a:spcPct val="107000"/>
                        </a:lnSpc>
                        <a:spcBef>
                          <a:spcPts val="600"/>
                        </a:spcBef>
                        <a:spcAft>
                          <a:spcPts val="600"/>
                        </a:spcAft>
                      </a:pPr>
                      <a:r>
                        <a:rPr lang="ro-RO" sz="700"/>
                        <a:t>Strategie politică, aplicarea legii, inspecții ale muncii, informații și orientări, cercetare </a:t>
                      </a:r>
                    </a:p>
                  </a:txBody>
                  <a:tcPr marL="52808" marR="52808" marT="0" marB="0" anchor="ctr"/>
                </a:tc>
                <a:tc>
                  <a:txBody>
                    <a:bodyPr/>
                    <a:lstStyle/>
                    <a:p>
                      <a:pPr marL="68580" algn="ctr">
                        <a:lnSpc>
                          <a:spcPct val="107000"/>
                        </a:lnSpc>
                        <a:spcBef>
                          <a:spcPts val="600"/>
                        </a:spcBef>
                        <a:spcAft>
                          <a:spcPts val="600"/>
                        </a:spcAft>
                      </a:pPr>
                      <a:r>
                        <a:rPr lang="ro-RO" sz="700"/>
                        <a:t>Autoritate publică</a:t>
                      </a:r>
                    </a:p>
                  </a:txBody>
                  <a:tcPr marL="52808" marR="52808" marT="0" marB="0" anchor="ctr"/>
                </a:tc>
                <a:tc>
                  <a:txBody>
                    <a:bodyPr/>
                    <a:lstStyle/>
                    <a:p>
                      <a:pPr marL="68580" algn="ctr">
                        <a:lnSpc>
                          <a:spcPct val="107000"/>
                        </a:lnSpc>
                        <a:spcBef>
                          <a:spcPts val="600"/>
                        </a:spcBef>
                        <a:spcAft>
                          <a:spcPts val="600"/>
                        </a:spcAft>
                      </a:pPr>
                      <a:r>
                        <a:rPr lang="ro-RO" sz="700"/>
                        <a:t>Asigurarea unui mediu de lucru sigur, securizat și sănătos în Danemarca, astfel încât mai mulți lucrători să aibă acces la o viață profesională bună și îndelungată. Cele trei domenii principale de intervenție sunt: mediul de lucru psihosocial, suprasolicitarea musculoscheletică, accidentele de muncă grave</a:t>
                      </a:r>
                    </a:p>
                  </a:txBody>
                  <a:tcPr marL="52808" marR="52808" marT="0" marB="0" anchor="ctr"/>
                </a:tc>
                <a:extLst>
                  <a:ext uri="{0D108BD9-81ED-4DB2-BD59-A6C34878D82A}">
                    <a16:rowId xmlns:a16="http://schemas.microsoft.com/office/drawing/2014/main" val="10001"/>
                  </a:ext>
                </a:extLst>
              </a:tr>
              <a:tr h="533696">
                <a:tc>
                  <a:txBody>
                    <a:bodyPr/>
                    <a:lstStyle/>
                    <a:p>
                      <a:pPr marL="68580" algn="l">
                        <a:lnSpc>
                          <a:spcPct val="107000"/>
                        </a:lnSpc>
                        <a:spcBef>
                          <a:spcPts val="600"/>
                        </a:spcBef>
                        <a:spcAft>
                          <a:spcPts val="600"/>
                        </a:spcAft>
                      </a:pPr>
                      <a:r>
                        <a:rPr lang="ro-RO" sz="700"/>
                        <a:t>Politica Airbus privind diversitatea și incluziunea</a:t>
                      </a:r>
                    </a:p>
                  </a:txBody>
                  <a:tcPr marL="52808" marR="52808" marT="0" marB="0" anchor="ctr"/>
                </a:tc>
                <a:tc>
                  <a:txBody>
                    <a:bodyPr/>
                    <a:lstStyle/>
                    <a:p>
                      <a:pPr marL="68580" algn="ctr">
                        <a:lnSpc>
                          <a:spcPct val="107000"/>
                        </a:lnSpc>
                        <a:spcBef>
                          <a:spcPts val="600"/>
                        </a:spcBef>
                        <a:spcAft>
                          <a:spcPts val="600"/>
                        </a:spcAft>
                      </a:pPr>
                      <a:r>
                        <a:rPr lang="ro-RO" sz="700"/>
                        <a:t>UE</a:t>
                      </a:r>
                    </a:p>
                  </a:txBody>
                  <a:tcPr marL="52808" marR="52808" marT="0" marB="0" anchor="ctr"/>
                </a:tc>
                <a:tc>
                  <a:txBody>
                    <a:bodyPr/>
                    <a:lstStyle/>
                    <a:p>
                      <a:pPr marL="68580" algn="ctr">
                        <a:lnSpc>
                          <a:spcPct val="107000"/>
                        </a:lnSpc>
                        <a:spcBef>
                          <a:spcPts val="600"/>
                        </a:spcBef>
                        <a:spcAft>
                          <a:spcPts val="600"/>
                        </a:spcAft>
                      </a:pPr>
                      <a:r>
                        <a:rPr lang="ro-RO" sz="700"/>
                        <a:t>Femeile și lucrătorii LGBTI</a:t>
                      </a:r>
                    </a:p>
                  </a:txBody>
                  <a:tcPr marL="52808" marR="52808" marT="0" marB="0" anchor="ctr"/>
                </a:tc>
                <a:tc>
                  <a:txBody>
                    <a:bodyPr/>
                    <a:lstStyle/>
                    <a:p>
                      <a:pPr marL="68580" algn="ctr">
                        <a:lnSpc>
                          <a:spcPct val="107000"/>
                        </a:lnSpc>
                        <a:spcBef>
                          <a:spcPts val="600"/>
                        </a:spcBef>
                        <a:spcAft>
                          <a:spcPts val="600"/>
                        </a:spcAft>
                      </a:pPr>
                      <a:r>
                        <a:rPr lang="ro-RO" sz="700"/>
                        <a:t>Implicarea lucrătorilor, instruire, sensibilizare, conciliere și oportunități de telemuncă </a:t>
                      </a:r>
                    </a:p>
                  </a:txBody>
                  <a:tcPr marL="52808" marR="52808" marT="0" marB="0" anchor="ctr"/>
                </a:tc>
                <a:tc>
                  <a:txBody>
                    <a:bodyPr/>
                    <a:lstStyle/>
                    <a:p>
                      <a:pPr marL="68580" algn="ctr">
                        <a:lnSpc>
                          <a:spcPct val="107000"/>
                        </a:lnSpc>
                        <a:spcBef>
                          <a:spcPts val="600"/>
                        </a:spcBef>
                        <a:spcAft>
                          <a:spcPts val="600"/>
                        </a:spcAft>
                      </a:pPr>
                      <a:r>
                        <a:rPr lang="ro-RO" sz="700"/>
                        <a:t>Întreprindere privată</a:t>
                      </a:r>
                    </a:p>
                  </a:txBody>
                  <a:tcPr marL="52808" marR="52808" marT="0" marB="0" anchor="ctr"/>
                </a:tc>
                <a:tc>
                  <a:txBody>
                    <a:bodyPr/>
                    <a:lstStyle/>
                    <a:p>
                      <a:pPr marL="68580" algn="ctr">
                        <a:lnSpc>
                          <a:spcPct val="107000"/>
                        </a:lnSpc>
                        <a:spcBef>
                          <a:spcPts val="600"/>
                        </a:spcBef>
                        <a:spcAft>
                          <a:spcPts val="600"/>
                        </a:spcAft>
                      </a:pPr>
                      <a:r>
                        <a:rPr lang="ro-RO" sz="700"/>
                        <a:t>Gestionarea diversității, aplicarea egalității de șanse și prevenirea discriminării în cadrul întreprinderii</a:t>
                      </a:r>
                    </a:p>
                  </a:txBody>
                  <a:tcPr marL="52808" marR="52808" marT="0" marB="0" anchor="ctr"/>
                </a:tc>
                <a:extLst>
                  <a:ext uri="{0D108BD9-81ED-4DB2-BD59-A6C34878D82A}">
                    <a16:rowId xmlns:a16="http://schemas.microsoft.com/office/drawing/2014/main" val="10002"/>
                  </a:ext>
                </a:extLst>
              </a:tr>
              <a:tr h="960652">
                <a:tc>
                  <a:txBody>
                    <a:bodyPr/>
                    <a:lstStyle/>
                    <a:p>
                      <a:pPr marL="68580" algn="l">
                        <a:lnSpc>
                          <a:spcPct val="107000"/>
                        </a:lnSpc>
                        <a:spcBef>
                          <a:spcPts val="600"/>
                        </a:spcBef>
                        <a:spcAft>
                          <a:spcPts val="600"/>
                        </a:spcAft>
                      </a:pPr>
                      <a:r>
                        <a:rPr lang="ro-RO" sz="700"/>
                        <a:t>Îngrijorări și recomandări comune privind activitățile casnice și de îngrijire ale migranților</a:t>
                      </a:r>
                    </a:p>
                  </a:txBody>
                  <a:tcPr marL="52808" marR="52808" marT="0" marB="0" anchor="ctr"/>
                </a:tc>
                <a:tc>
                  <a:txBody>
                    <a:bodyPr/>
                    <a:lstStyle/>
                    <a:p>
                      <a:pPr marL="68580" algn="ctr">
                        <a:lnSpc>
                          <a:spcPct val="107000"/>
                        </a:lnSpc>
                        <a:spcBef>
                          <a:spcPts val="600"/>
                        </a:spcBef>
                        <a:spcAft>
                          <a:spcPts val="600"/>
                        </a:spcAft>
                      </a:pPr>
                      <a:r>
                        <a:rPr lang="ro-RO" sz="700"/>
                        <a:t>UE</a:t>
                      </a:r>
                    </a:p>
                  </a:txBody>
                  <a:tcPr marL="52808" marR="52808" marT="0" marB="0" anchor="ctr"/>
                </a:tc>
                <a:tc>
                  <a:txBody>
                    <a:bodyPr/>
                    <a:lstStyle/>
                    <a:p>
                      <a:pPr marL="68580" algn="ctr">
                        <a:lnSpc>
                          <a:spcPct val="107000"/>
                        </a:lnSpc>
                        <a:spcBef>
                          <a:spcPts val="600"/>
                        </a:spcBef>
                        <a:spcAft>
                          <a:spcPts val="600"/>
                        </a:spcAft>
                      </a:pPr>
                      <a:r>
                        <a:rPr lang="ro-RO" sz="700"/>
                        <a:t>Lucrătorii migranți</a:t>
                      </a:r>
                    </a:p>
                  </a:txBody>
                  <a:tcPr marL="52808" marR="52808" marT="0" marB="0" anchor="ctr"/>
                </a:tc>
                <a:tc>
                  <a:txBody>
                    <a:bodyPr/>
                    <a:lstStyle/>
                    <a:p>
                      <a:pPr marL="68580" algn="ctr">
                        <a:lnSpc>
                          <a:spcPct val="107000"/>
                        </a:lnSpc>
                        <a:spcBef>
                          <a:spcPts val="600"/>
                        </a:spcBef>
                        <a:spcAft>
                          <a:spcPts val="600"/>
                        </a:spcAft>
                      </a:pPr>
                      <a:r>
                        <a:rPr lang="ro-RO" sz="700"/>
                        <a:t>Sensibilizare</a:t>
                      </a:r>
                    </a:p>
                  </a:txBody>
                  <a:tcPr marL="52808" marR="52808" marT="0" marB="0" anchor="ctr"/>
                </a:tc>
                <a:tc>
                  <a:txBody>
                    <a:bodyPr/>
                    <a:lstStyle/>
                    <a:p>
                      <a:pPr marL="68580" algn="ctr">
                        <a:lnSpc>
                          <a:spcPct val="107000"/>
                        </a:lnSpc>
                        <a:spcBef>
                          <a:spcPts val="600"/>
                        </a:spcBef>
                        <a:spcAft>
                          <a:spcPts val="600"/>
                        </a:spcAft>
                      </a:pPr>
                      <a:r>
                        <a:rPr lang="ro-RO" sz="700"/>
                        <a:t>Diverse părți interesate, inclusiv sindicate și ONG-uri</a:t>
                      </a:r>
                    </a:p>
                  </a:txBody>
                  <a:tcPr marL="52808" marR="52808" marT="0" marB="0" anchor="ctr"/>
                </a:tc>
                <a:tc>
                  <a:txBody>
                    <a:bodyPr/>
                    <a:lstStyle/>
                    <a:p>
                      <a:pPr marL="68580" algn="ctr">
                        <a:lnSpc>
                          <a:spcPct val="107000"/>
                        </a:lnSpc>
                        <a:spcBef>
                          <a:spcPts val="600"/>
                        </a:spcBef>
                        <a:spcAft>
                          <a:spcPts val="600"/>
                        </a:spcAft>
                      </a:pPr>
                      <a:r>
                        <a:rPr lang="ro-RO" sz="700"/>
                        <a:t>Creșterea gradului de conștientizare și prevenirea condițiilor de muncă precare, a discriminării și a accesului limitat la protecția socială a lucrătorilor migranți (atât cetățeni mobili din UE, cât și din afara UE) care prestează activități casnice și de îngrijire</a:t>
                      </a:r>
                    </a:p>
                  </a:txBody>
                  <a:tcPr marL="52808" marR="52808" marT="0" marB="0" anchor="ctr"/>
                </a:tc>
                <a:extLst>
                  <a:ext uri="{0D108BD9-81ED-4DB2-BD59-A6C34878D82A}">
                    <a16:rowId xmlns:a16="http://schemas.microsoft.com/office/drawing/2014/main" val="10003"/>
                  </a:ext>
                </a:extLst>
              </a:tr>
              <a:tr h="853913">
                <a:tc>
                  <a:txBody>
                    <a:bodyPr/>
                    <a:lstStyle/>
                    <a:p>
                      <a:pPr marL="68580" algn="l">
                        <a:lnSpc>
                          <a:spcPct val="107000"/>
                        </a:lnSpc>
                        <a:spcBef>
                          <a:spcPts val="600"/>
                        </a:spcBef>
                        <a:spcAft>
                          <a:spcPts val="600"/>
                        </a:spcAft>
                      </a:pPr>
                      <a:r>
                        <a:rPr lang="ro-RO" sz="700"/>
                        <a:t>Set de instrumente de evaluare a riscurilor pentru resortisanții țărilor terțe</a:t>
                      </a:r>
                    </a:p>
                  </a:txBody>
                  <a:tcPr marL="52808" marR="52808" marT="0" marB="0" anchor="ctr"/>
                </a:tc>
                <a:tc>
                  <a:txBody>
                    <a:bodyPr/>
                    <a:lstStyle/>
                    <a:p>
                      <a:pPr marL="68580" algn="ctr">
                        <a:lnSpc>
                          <a:spcPct val="107000"/>
                        </a:lnSpc>
                        <a:spcBef>
                          <a:spcPts val="600"/>
                        </a:spcBef>
                        <a:spcAft>
                          <a:spcPts val="600"/>
                        </a:spcAft>
                      </a:pPr>
                      <a:r>
                        <a:rPr lang="ro-RO" sz="700"/>
                        <a:t>IT</a:t>
                      </a:r>
                    </a:p>
                  </a:txBody>
                  <a:tcPr marL="52808" marR="52808" marT="0" marB="0" anchor="ctr"/>
                </a:tc>
                <a:tc>
                  <a:txBody>
                    <a:bodyPr/>
                    <a:lstStyle/>
                    <a:p>
                      <a:pPr marL="68580" algn="ctr">
                        <a:lnSpc>
                          <a:spcPct val="107000"/>
                        </a:lnSpc>
                        <a:spcBef>
                          <a:spcPts val="600"/>
                        </a:spcBef>
                        <a:spcAft>
                          <a:spcPts val="600"/>
                        </a:spcAft>
                      </a:pPr>
                      <a:r>
                        <a:rPr lang="ro-RO" sz="700"/>
                        <a:t>Lucrătorii migranți</a:t>
                      </a:r>
                    </a:p>
                  </a:txBody>
                  <a:tcPr marL="52808" marR="52808" marT="0" marB="0" anchor="ctr"/>
                </a:tc>
                <a:tc>
                  <a:txBody>
                    <a:bodyPr/>
                    <a:lstStyle/>
                    <a:p>
                      <a:pPr marL="68580" algn="ctr">
                        <a:lnSpc>
                          <a:spcPct val="107000"/>
                        </a:lnSpc>
                        <a:spcBef>
                          <a:spcPts val="600"/>
                        </a:spcBef>
                        <a:spcAft>
                          <a:spcPts val="600"/>
                        </a:spcAft>
                      </a:pPr>
                      <a:r>
                        <a:rPr lang="ro-RO" sz="700"/>
                        <a:t>Set de instrumente de evaluare/prevenire a riscurilor</a:t>
                      </a:r>
                    </a:p>
                  </a:txBody>
                  <a:tcPr marL="52808" marR="52808" marT="0" marB="0" anchor="ctr"/>
                </a:tc>
                <a:tc>
                  <a:txBody>
                    <a:bodyPr/>
                    <a:lstStyle/>
                    <a:p>
                      <a:pPr marL="68580" algn="ctr">
                        <a:lnSpc>
                          <a:spcPct val="107000"/>
                        </a:lnSpc>
                        <a:spcBef>
                          <a:spcPts val="600"/>
                        </a:spcBef>
                        <a:spcAft>
                          <a:spcPts val="600"/>
                        </a:spcAft>
                      </a:pPr>
                      <a:r>
                        <a:rPr lang="ro-RO" sz="700"/>
                        <a:t>Autoritatea publică în colaborare cu partenerii sociali</a:t>
                      </a:r>
                    </a:p>
                  </a:txBody>
                  <a:tcPr marL="52808" marR="52808" marT="0" marB="0" anchor="ctr"/>
                </a:tc>
                <a:tc>
                  <a:txBody>
                    <a:bodyPr/>
                    <a:lstStyle/>
                    <a:p>
                      <a:pPr marL="68580" algn="ctr">
                        <a:lnSpc>
                          <a:spcPct val="107000"/>
                        </a:lnSpc>
                        <a:spcBef>
                          <a:spcPts val="600"/>
                        </a:spcBef>
                        <a:spcAft>
                          <a:spcPts val="600"/>
                        </a:spcAft>
                      </a:pPr>
                      <a:r>
                        <a:rPr lang="ro-RO" sz="700"/>
                        <a:t>Dezvoltarea unui set de instrumente adecvat și cuprinzător care să permită angajatorilor să respecte cerințele legale în materie de SSM și evaluarea riscurilor pentru lucrătorii din afara UE și care să promoveze activități specifice legate de SSM adresate acestora</a:t>
                      </a:r>
                    </a:p>
                  </a:txBody>
                  <a:tcPr marL="52808" marR="52808" marT="0" marB="0" anchor="ctr"/>
                </a:tc>
                <a:extLst>
                  <a:ext uri="{0D108BD9-81ED-4DB2-BD59-A6C34878D82A}">
                    <a16:rowId xmlns:a16="http://schemas.microsoft.com/office/drawing/2014/main" val="10004"/>
                  </a:ext>
                </a:extLst>
              </a:tr>
            </a:tbl>
          </a:graphicData>
        </a:graphic>
      </p:graphicFrame>
      <p:sp>
        <p:nvSpPr>
          <p:cNvPr id="48173" name="Title 1"/>
          <p:cNvSpPr>
            <a:spLocks noGrp="1"/>
          </p:cNvSpPr>
          <p:nvPr>
            <p:ph type="title"/>
          </p:nvPr>
        </p:nvSpPr>
        <p:spPr>
          <a:xfrm>
            <a:off x="539750" y="134938"/>
            <a:ext cx="7632700" cy="366712"/>
          </a:xfrm>
        </p:spPr>
        <p:txBody>
          <a:bodyPr lIns="0" tIns="0" rIns="0" bIns="0"/>
          <a:lstStyle/>
          <a:p>
            <a:pPr eaLnBrk="1" hangingPunct="1"/>
            <a:r>
              <a:rPr lang="ro-RO" sz="2000" smtClean="0">
                <a:solidFill>
                  <a:srgbClr val="003399"/>
                </a:solidFill>
              </a:rPr>
              <a:t>Concluzii principale: Analiza practicilor și inițiativelor politice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half" idx="1"/>
          </p:nvPr>
        </p:nvGraphicFramePr>
        <p:xfrm>
          <a:off x="538163" y="982663"/>
          <a:ext cx="7633976" cy="3389273"/>
        </p:xfrm>
        <a:graphic>
          <a:graphicData uri="http://schemas.openxmlformats.org/drawingml/2006/table">
            <a:tbl>
              <a:tblPr firstRow="1" firstCol="1" bandRow="1">
                <a:tableStyleId>{5C22544A-7EE6-4342-B048-85BDC9FD1C3A}</a:tableStyleId>
              </a:tblPr>
              <a:tblGrid>
                <a:gridCol w="1183267">
                  <a:extLst>
                    <a:ext uri="{9D8B030D-6E8A-4147-A177-3AD203B41FA5}">
                      <a16:colId xmlns:a16="http://schemas.microsoft.com/office/drawing/2014/main" val="20000"/>
                    </a:ext>
                  </a:extLst>
                </a:gridCol>
                <a:gridCol w="628186">
                  <a:extLst>
                    <a:ext uri="{9D8B030D-6E8A-4147-A177-3AD203B41FA5}">
                      <a16:colId xmlns:a16="http://schemas.microsoft.com/office/drawing/2014/main" val="20001"/>
                    </a:ext>
                  </a:extLst>
                </a:gridCol>
                <a:gridCol w="721503">
                  <a:extLst>
                    <a:ext uri="{9D8B030D-6E8A-4147-A177-3AD203B41FA5}">
                      <a16:colId xmlns:a16="http://schemas.microsoft.com/office/drawing/2014/main" val="20002"/>
                    </a:ext>
                  </a:extLst>
                </a:gridCol>
                <a:gridCol w="1274874">
                  <a:extLst>
                    <a:ext uri="{9D8B030D-6E8A-4147-A177-3AD203B41FA5}">
                      <a16:colId xmlns:a16="http://schemas.microsoft.com/office/drawing/2014/main" val="20003"/>
                    </a:ext>
                  </a:extLst>
                </a:gridCol>
                <a:gridCol w="600029">
                  <a:extLst>
                    <a:ext uri="{9D8B030D-6E8A-4147-A177-3AD203B41FA5}">
                      <a16:colId xmlns:a16="http://schemas.microsoft.com/office/drawing/2014/main" val="20004"/>
                    </a:ext>
                  </a:extLst>
                </a:gridCol>
                <a:gridCol w="3226117">
                  <a:extLst>
                    <a:ext uri="{9D8B030D-6E8A-4147-A177-3AD203B41FA5}">
                      <a16:colId xmlns:a16="http://schemas.microsoft.com/office/drawing/2014/main" val="20005"/>
                    </a:ext>
                  </a:extLst>
                </a:gridCol>
              </a:tblGrid>
              <a:tr h="510214">
                <a:tc>
                  <a:txBody>
                    <a:bodyPr/>
                    <a:lstStyle/>
                    <a:p>
                      <a:pPr marL="68580" algn="ctr">
                        <a:lnSpc>
                          <a:spcPts val="1200"/>
                        </a:lnSpc>
                        <a:spcBef>
                          <a:spcPts val="600"/>
                        </a:spcBef>
                        <a:spcAft>
                          <a:spcPts val="600"/>
                        </a:spcAft>
                      </a:pPr>
                      <a:r>
                        <a:rPr lang="ro-RO" sz="800"/>
                        <a:t>Denumire</a:t>
                      </a:r>
                    </a:p>
                  </a:txBody>
                  <a:tcPr marL="59347" marR="59347" marT="0" marB="0" anchor="ctr"/>
                </a:tc>
                <a:tc>
                  <a:txBody>
                    <a:bodyPr/>
                    <a:lstStyle/>
                    <a:p>
                      <a:pPr marL="68580" algn="ctr">
                        <a:lnSpc>
                          <a:spcPts val="1200"/>
                        </a:lnSpc>
                        <a:spcBef>
                          <a:spcPts val="600"/>
                        </a:spcBef>
                        <a:spcAft>
                          <a:spcPts val="600"/>
                        </a:spcAft>
                      </a:pPr>
                      <a:r>
                        <a:rPr lang="ro-RO" sz="800"/>
                        <a:t>Țară</a:t>
                      </a:r>
                    </a:p>
                  </a:txBody>
                  <a:tcPr marL="59347" marR="59347" marT="0" marB="0" anchor="ctr"/>
                </a:tc>
                <a:tc>
                  <a:txBody>
                    <a:bodyPr/>
                    <a:lstStyle/>
                    <a:p>
                      <a:pPr marL="68580" algn="ctr">
                        <a:lnSpc>
                          <a:spcPts val="1200"/>
                        </a:lnSpc>
                        <a:spcBef>
                          <a:spcPts val="600"/>
                        </a:spcBef>
                        <a:spcAft>
                          <a:spcPts val="600"/>
                        </a:spcAft>
                      </a:pPr>
                      <a:r>
                        <a:rPr lang="ro-RO" sz="800"/>
                        <a:t>Grupă</a:t>
                      </a:r>
                    </a:p>
                  </a:txBody>
                  <a:tcPr marL="59347" marR="59347" marT="0" marB="0" anchor="ctr"/>
                </a:tc>
                <a:tc>
                  <a:txBody>
                    <a:bodyPr/>
                    <a:lstStyle/>
                    <a:p>
                      <a:pPr marL="68580" algn="ctr">
                        <a:lnSpc>
                          <a:spcPts val="1200"/>
                        </a:lnSpc>
                        <a:spcBef>
                          <a:spcPts val="600"/>
                        </a:spcBef>
                        <a:spcAft>
                          <a:spcPts val="600"/>
                        </a:spcAft>
                      </a:pPr>
                      <a:r>
                        <a:rPr lang="ro-RO" sz="800"/>
                        <a:t>Tip de intervenție</a:t>
                      </a:r>
                    </a:p>
                  </a:txBody>
                  <a:tcPr marL="59347" marR="59347" marT="0" marB="0" anchor="ctr"/>
                </a:tc>
                <a:tc>
                  <a:txBody>
                    <a:bodyPr/>
                    <a:lstStyle/>
                    <a:p>
                      <a:pPr marL="68580" algn="ctr">
                        <a:lnSpc>
                          <a:spcPts val="1200"/>
                        </a:lnSpc>
                        <a:spcBef>
                          <a:spcPts val="600"/>
                        </a:spcBef>
                        <a:spcAft>
                          <a:spcPts val="600"/>
                        </a:spcAft>
                      </a:pPr>
                      <a:r>
                        <a:rPr lang="ro-RO" sz="800"/>
                        <a:t>Organ responsabil</a:t>
                      </a:r>
                    </a:p>
                  </a:txBody>
                  <a:tcPr marL="59347" marR="59347" marT="0" marB="0" anchor="ctr"/>
                </a:tc>
                <a:tc>
                  <a:txBody>
                    <a:bodyPr/>
                    <a:lstStyle/>
                    <a:p>
                      <a:pPr marL="68580" algn="ctr">
                        <a:lnSpc>
                          <a:spcPts val="1200"/>
                        </a:lnSpc>
                        <a:spcBef>
                          <a:spcPts val="600"/>
                        </a:spcBef>
                        <a:spcAft>
                          <a:spcPts val="600"/>
                        </a:spcAft>
                      </a:pPr>
                      <a:r>
                        <a:rPr lang="ro-RO" sz="800"/>
                        <a:t>Obiective </a:t>
                      </a:r>
                    </a:p>
                  </a:txBody>
                  <a:tcPr marL="59347" marR="59347" marT="0" marB="0" anchor="ctr"/>
                </a:tc>
                <a:extLst>
                  <a:ext uri="{0D108BD9-81ED-4DB2-BD59-A6C34878D82A}">
                    <a16:rowId xmlns:a16="http://schemas.microsoft.com/office/drawing/2014/main" val="10000"/>
                  </a:ext>
                </a:extLst>
              </a:tr>
              <a:tr h="599804">
                <a:tc>
                  <a:txBody>
                    <a:bodyPr/>
                    <a:lstStyle/>
                    <a:p>
                      <a:pPr marL="68580" algn="l">
                        <a:lnSpc>
                          <a:spcPct val="107000"/>
                        </a:lnSpc>
                        <a:spcBef>
                          <a:spcPts val="600"/>
                        </a:spcBef>
                        <a:spcAft>
                          <a:spcPts val="600"/>
                        </a:spcAft>
                      </a:pPr>
                      <a:r>
                        <a:rPr lang="ro-RO" sz="700"/>
                        <a:t>Politica privind diversitatea la Consiliul olandez de cercetare (NWO)</a:t>
                      </a:r>
                    </a:p>
                  </a:txBody>
                  <a:tcPr marL="59347" marR="59347" marT="0" marB="0" anchor="ctr"/>
                </a:tc>
                <a:tc>
                  <a:txBody>
                    <a:bodyPr/>
                    <a:lstStyle/>
                    <a:p>
                      <a:pPr marL="68580" algn="ctr">
                        <a:lnSpc>
                          <a:spcPct val="107000"/>
                        </a:lnSpc>
                        <a:spcBef>
                          <a:spcPts val="600"/>
                        </a:spcBef>
                        <a:spcAft>
                          <a:spcPts val="600"/>
                        </a:spcAft>
                      </a:pPr>
                      <a:r>
                        <a:rPr lang="ro-RO" sz="700"/>
                        <a:t>NL</a:t>
                      </a:r>
                    </a:p>
                  </a:txBody>
                  <a:tcPr marL="59347" marR="59347" marT="0" marB="0" anchor="ctr"/>
                </a:tc>
                <a:tc>
                  <a:txBody>
                    <a:bodyPr/>
                    <a:lstStyle/>
                    <a:p>
                      <a:pPr marL="68580" algn="ctr">
                        <a:lnSpc>
                          <a:spcPct val="107000"/>
                        </a:lnSpc>
                        <a:spcBef>
                          <a:spcPts val="600"/>
                        </a:spcBef>
                        <a:spcAft>
                          <a:spcPts val="600"/>
                        </a:spcAft>
                      </a:pPr>
                      <a:r>
                        <a:rPr lang="ro-RO" sz="700"/>
                        <a:t>Lucrătoarele (inclusiv lucrătoarele LGBTI și migrante)</a:t>
                      </a:r>
                    </a:p>
                  </a:txBody>
                  <a:tcPr marL="59347" marR="59347" marT="0" marB="0" anchor="ctr"/>
                </a:tc>
                <a:tc>
                  <a:txBody>
                    <a:bodyPr/>
                    <a:lstStyle/>
                    <a:p>
                      <a:pPr marL="68580" algn="ctr">
                        <a:lnSpc>
                          <a:spcPct val="107000"/>
                        </a:lnSpc>
                        <a:spcBef>
                          <a:spcPts val="600"/>
                        </a:spcBef>
                        <a:spcAft>
                          <a:spcPts val="600"/>
                        </a:spcAft>
                      </a:pPr>
                      <a:r>
                        <a:rPr lang="ro-RO" sz="700"/>
                        <a:t>Sprijin financiar, asistență și îndrumare</a:t>
                      </a:r>
                    </a:p>
                  </a:txBody>
                  <a:tcPr marL="59347" marR="59347" marT="0" marB="0" anchor="ctr"/>
                </a:tc>
                <a:tc>
                  <a:txBody>
                    <a:bodyPr/>
                    <a:lstStyle/>
                    <a:p>
                      <a:pPr marL="68580" algn="ctr">
                        <a:lnSpc>
                          <a:spcPct val="107000"/>
                        </a:lnSpc>
                        <a:spcBef>
                          <a:spcPts val="600"/>
                        </a:spcBef>
                        <a:spcAft>
                          <a:spcPts val="600"/>
                        </a:spcAft>
                      </a:pPr>
                      <a:r>
                        <a:rPr lang="ro-RO" sz="700"/>
                        <a:t>Autoritate publică</a:t>
                      </a:r>
                    </a:p>
                  </a:txBody>
                  <a:tcPr marL="59347" marR="59347" marT="0" marB="0" anchor="ctr"/>
                </a:tc>
                <a:tc>
                  <a:txBody>
                    <a:bodyPr/>
                    <a:lstStyle/>
                    <a:p>
                      <a:pPr marL="68580" algn="ctr">
                        <a:lnSpc>
                          <a:spcPct val="107000"/>
                        </a:lnSpc>
                        <a:spcBef>
                          <a:spcPts val="600"/>
                        </a:spcBef>
                        <a:spcAft>
                          <a:spcPts val="600"/>
                        </a:spcAft>
                      </a:pPr>
                      <a:r>
                        <a:rPr lang="ro-RO" sz="700"/>
                        <a:t>Reducerea discriminării față de femei în mediul universitar, încurajarea unei strategii incluzive și a egalității de șanse. Prioritățile actuale ale grupului țintă includ și alte grupuri defavorizate, cum ar fi lucrătorii LGBTI, lucrătorii cu dizabilități și lucrătorii migranți din afara UE.</a:t>
                      </a:r>
                    </a:p>
                  </a:txBody>
                  <a:tcPr marL="59347" marR="59347" marT="0" marB="0" anchor="ctr"/>
                </a:tc>
                <a:extLst>
                  <a:ext uri="{0D108BD9-81ED-4DB2-BD59-A6C34878D82A}">
                    <a16:rowId xmlns:a16="http://schemas.microsoft.com/office/drawing/2014/main" val="10001"/>
                  </a:ext>
                </a:extLst>
              </a:tr>
              <a:tr h="719764">
                <a:tc>
                  <a:txBody>
                    <a:bodyPr/>
                    <a:lstStyle/>
                    <a:p>
                      <a:pPr marL="68580" algn="l">
                        <a:lnSpc>
                          <a:spcPct val="107000"/>
                        </a:lnSpc>
                        <a:spcBef>
                          <a:spcPts val="600"/>
                        </a:spcBef>
                        <a:spcAft>
                          <a:spcPts val="600"/>
                        </a:spcAft>
                      </a:pPr>
                      <a:r>
                        <a:rPr lang="ro-RO" sz="700"/>
                        <a:t>REDI – Rețea de întreprinderi pentru incluziune și diversitate LGBTI</a:t>
                      </a:r>
                    </a:p>
                  </a:txBody>
                  <a:tcPr marL="59347" marR="59347" marT="0" marB="0" anchor="ctr"/>
                </a:tc>
                <a:tc>
                  <a:txBody>
                    <a:bodyPr/>
                    <a:lstStyle/>
                    <a:p>
                      <a:pPr marL="68580" algn="ctr">
                        <a:lnSpc>
                          <a:spcPct val="107000"/>
                        </a:lnSpc>
                        <a:spcBef>
                          <a:spcPts val="600"/>
                        </a:spcBef>
                        <a:spcAft>
                          <a:spcPts val="600"/>
                        </a:spcAft>
                      </a:pPr>
                      <a:r>
                        <a:rPr lang="ro-RO" sz="700"/>
                        <a:t>ES</a:t>
                      </a:r>
                    </a:p>
                  </a:txBody>
                  <a:tcPr marL="59347" marR="59347" marT="0" marB="0" anchor="ctr"/>
                </a:tc>
                <a:tc>
                  <a:txBody>
                    <a:bodyPr/>
                    <a:lstStyle/>
                    <a:p>
                      <a:pPr marL="68580" algn="ctr">
                        <a:lnSpc>
                          <a:spcPct val="107000"/>
                        </a:lnSpc>
                        <a:spcBef>
                          <a:spcPts val="600"/>
                        </a:spcBef>
                        <a:spcAft>
                          <a:spcPts val="600"/>
                        </a:spcAft>
                      </a:pPr>
                      <a:r>
                        <a:rPr lang="ro-RO" sz="700"/>
                        <a:t>Lucrătorii LGBTI</a:t>
                      </a:r>
                    </a:p>
                  </a:txBody>
                  <a:tcPr marL="59347" marR="59347" marT="0" marB="0" anchor="ctr"/>
                </a:tc>
                <a:tc>
                  <a:txBody>
                    <a:bodyPr/>
                    <a:lstStyle/>
                    <a:p>
                      <a:pPr marL="68580" algn="ctr">
                        <a:lnSpc>
                          <a:spcPct val="107000"/>
                        </a:lnSpc>
                        <a:spcBef>
                          <a:spcPts val="600"/>
                        </a:spcBef>
                        <a:spcAft>
                          <a:spcPts val="600"/>
                        </a:spcAft>
                      </a:pPr>
                      <a:r>
                        <a:rPr lang="ro-RO" sz="700"/>
                        <a:t>Consultanță și îndrumare, creșterea gradului de conștientizare, colaborare în rețea cu părțile interesate relevante, activități de cercetare </a:t>
                      </a:r>
                    </a:p>
                  </a:txBody>
                  <a:tcPr marL="59347" marR="59347" marT="0" marB="0" anchor="ctr"/>
                </a:tc>
                <a:tc>
                  <a:txBody>
                    <a:bodyPr/>
                    <a:lstStyle/>
                    <a:p>
                      <a:pPr marL="68580" algn="ctr">
                        <a:lnSpc>
                          <a:spcPct val="107000"/>
                        </a:lnSpc>
                        <a:spcBef>
                          <a:spcPts val="600"/>
                        </a:spcBef>
                        <a:spcAft>
                          <a:spcPts val="600"/>
                        </a:spcAft>
                      </a:pPr>
                      <a:r>
                        <a:rPr lang="ro-RO" sz="700"/>
                        <a:t>Asociație non-profit</a:t>
                      </a:r>
                    </a:p>
                  </a:txBody>
                  <a:tcPr marL="59347" marR="59347" marT="0" marB="0" anchor="ctr"/>
                </a:tc>
                <a:tc>
                  <a:txBody>
                    <a:bodyPr/>
                    <a:lstStyle/>
                    <a:p>
                      <a:pPr marL="68580" algn="ctr">
                        <a:lnSpc>
                          <a:spcPct val="107000"/>
                        </a:lnSpc>
                        <a:spcBef>
                          <a:spcPts val="600"/>
                        </a:spcBef>
                        <a:spcAft>
                          <a:spcPts val="600"/>
                        </a:spcAft>
                      </a:pPr>
                      <a:r>
                        <a:rPr lang="ro-RO" sz="700"/>
                        <a:t>Promovarea unui mediu incluziv și respectuos în organizațiile participante, contribuind la acceptarea socială a lucrătorilor LGBTI și la eradicarea prejudecăților socio-culturale și a practicilor discriminatorii care împiedică dezvoltarea profesională și performanța deplină a lucrătorilor LGBTI</a:t>
                      </a:r>
                    </a:p>
                  </a:txBody>
                  <a:tcPr marL="59347" marR="59347" marT="0" marB="0" anchor="ctr"/>
                </a:tc>
                <a:extLst>
                  <a:ext uri="{0D108BD9-81ED-4DB2-BD59-A6C34878D82A}">
                    <a16:rowId xmlns:a16="http://schemas.microsoft.com/office/drawing/2014/main" val="10002"/>
                  </a:ext>
                </a:extLst>
              </a:tr>
              <a:tr h="599804">
                <a:tc>
                  <a:txBody>
                    <a:bodyPr/>
                    <a:lstStyle/>
                    <a:p>
                      <a:pPr marL="68580" algn="l">
                        <a:lnSpc>
                          <a:spcPct val="107000"/>
                        </a:lnSpc>
                        <a:spcBef>
                          <a:spcPts val="600"/>
                        </a:spcBef>
                        <a:spcAft>
                          <a:spcPts val="600"/>
                        </a:spcAft>
                      </a:pPr>
                      <a:r>
                        <a:rPr lang="ro-RO" sz="700"/>
                        <a:t>Set de instrumente pentru integrarea perspectivei de gen în prevenirea riscurilor profesionale</a:t>
                      </a:r>
                    </a:p>
                  </a:txBody>
                  <a:tcPr marL="59347" marR="59347" marT="0" marB="0" anchor="ctr"/>
                </a:tc>
                <a:tc>
                  <a:txBody>
                    <a:bodyPr/>
                    <a:lstStyle/>
                    <a:p>
                      <a:pPr marL="68580" algn="ctr">
                        <a:lnSpc>
                          <a:spcPct val="107000"/>
                        </a:lnSpc>
                        <a:spcBef>
                          <a:spcPts val="600"/>
                        </a:spcBef>
                        <a:spcAft>
                          <a:spcPts val="600"/>
                        </a:spcAft>
                      </a:pPr>
                      <a:r>
                        <a:rPr lang="ro-RO" sz="700"/>
                        <a:t>ES</a:t>
                      </a:r>
                    </a:p>
                  </a:txBody>
                  <a:tcPr marL="59347" marR="59347" marT="0" marB="0" anchor="ctr"/>
                </a:tc>
                <a:tc>
                  <a:txBody>
                    <a:bodyPr/>
                    <a:lstStyle/>
                    <a:p>
                      <a:pPr marL="68580" algn="ctr">
                        <a:lnSpc>
                          <a:spcPct val="107000"/>
                        </a:lnSpc>
                        <a:spcBef>
                          <a:spcPts val="600"/>
                        </a:spcBef>
                        <a:spcAft>
                          <a:spcPts val="600"/>
                        </a:spcAft>
                      </a:pPr>
                      <a:r>
                        <a:rPr lang="ro-RO" sz="700"/>
                        <a:t>Lucrătoarele</a:t>
                      </a:r>
                    </a:p>
                  </a:txBody>
                  <a:tcPr marL="59347" marR="59347" marT="0" marB="0" anchor="ctr"/>
                </a:tc>
                <a:tc>
                  <a:txBody>
                    <a:bodyPr/>
                    <a:lstStyle/>
                    <a:p>
                      <a:pPr marL="68580" algn="ctr">
                        <a:lnSpc>
                          <a:spcPct val="107000"/>
                        </a:lnSpc>
                        <a:spcBef>
                          <a:spcPts val="600"/>
                        </a:spcBef>
                        <a:spcAft>
                          <a:spcPts val="600"/>
                        </a:spcAft>
                      </a:pPr>
                      <a:r>
                        <a:rPr lang="ro-RO" sz="700"/>
                        <a:t>Set de instrumente de evaluare/prevenire a riscurilor </a:t>
                      </a:r>
                    </a:p>
                  </a:txBody>
                  <a:tcPr marL="59347" marR="59347" marT="0" marB="0" anchor="ctr"/>
                </a:tc>
                <a:tc>
                  <a:txBody>
                    <a:bodyPr/>
                    <a:lstStyle/>
                    <a:p>
                      <a:pPr marL="68580" algn="ctr">
                        <a:lnSpc>
                          <a:spcPct val="107000"/>
                        </a:lnSpc>
                        <a:spcBef>
                          <a:spcPts val="600"/>
                        </a:spcBef>
                        <a:spcAft>
                          <a:spcPts val="600"/>
                        </a:spcAft>
                      </a:pPr>
                      <a:r>
                        <a:rPr lang="ro-RO" sz="700"/>
                        <a:t>Autoritate publică</a:t>
                      </a:r>
                    </a:p>
                  </a:txBody>
                  <a:tcPr marL="59347" marR="59347" marT="0" marB="0" anchor="ctr"/>
                </a:tc>
                <a:tc>
                  <a:txBody>
                    <a:bodyPr/>
                    <a:lstStyle/>
                    <a:p>
                      <a:pPr marL="68580" algn="ctr">
                        <a:lnSpc>
                          <a:spcPct val="107000"/>
                        </a:lnSpc>
                        <a:spcBef>
                          <a:spcPts val="600"/>
                        </a:spcBef>
                        <a:spcAft>
                          <a:spcPts val="600"/>
                        </a:spcAft>
                      </a:pPr>
                      <a:r>
                        <a:rPr lang="ro-RO" sz="700"/>
                        <a:t>Dezvoltarea unui set de instrumente ad-hoc pentru introducerea unei perspective de gen în activitățile de prevenire a riscurilor asociate SSM, depășind logica „bărbatului prototip” care prevalează în modelele spaniole de prevenire a riscurilor SSM existente</a:t>
                      </a:r>
                    </a:p>
                  </a:txBody>
                  <a:tcPr marL="59347" marR="59347" marT="0" marB="0" anchor="ctr"/>
                </a:tc>
                <a:extLst>
                  <a:ext uri="{0D108BD9-81ED-4DB2-BD59-A6C34878D82A}">
                    <a16:rowId xmlns:a16="http://schemas.microsoft.com/office/drawing/2014/main" val="10003"/>
                  </a:ext>
                </a:extLst>
              </a:tr>
              <a:tr h="599804">
                <a:tc>
                  <a:txBody>
                    <a:bodyPr/>
                    <a:lstStyle/>
                    <a:p>
                      <a:pPr marL="68580" algn="l">
                        <a:lnSpc>
                          <a:spcPct val="107000"/>
                        </a:lnSpc>
                        <a:spcBef>
                          <a:spcPts val="600"/>
                        </a:spcBef>
                        <a:spcAft>
                          <a:spcPts val="600"/>
                        </a:spcAft>
                      </a:pPr>
                      <a:r>
                        <a:rPr lang="ro-RO" sz="700"/>
                        <a:t>Mediul de lucru al femeilor</a:t>
                      </a:r>
                    </a:p>
                  </a:txBody>
                  <a:tcPr marL="59347" marR="59347" marT="0" marB="0" anchor="ctr"/>
                </a:tc>
                <a:tc>
                  <a:txBody>
                    <a:bodyPr/>
                    <a:lstStyle/>
                    <a:p>
                      <a:pPr marL="68580" algn="ctr">
                        <a:lnSpc>
                          <a:spcPct val="107000"/>
                        </a:lnSpc>
                        <a:spcBef>
                          <a:spcPts val="600"/>
                        </a:spcBef>
                        <a:spcAft>
                          <a:spcPts val="600"/>
                        </a:spcAft>
                      </a:pPr>
                      <a:r>
                        <a:rPr lang="ro-RO" sz="700"/>
                        <a:t>SE</a:t>
                      </a:r>
                    </a:p>
                  </a:txBody>
                  <a:tcPr marL="59347" marR="59347" marT="0" marB="0" anchor="ctr"/>
                </a:tc>
                <a:tc>
                  <a:txBody>
                    <a:bodyPr/>
                    <a:lstStyle/>
                    <a:p>
                      <a:pPr marL="68580" algn="ctr">
                        <a:lnSpc>
                          <a:spcPct val="107000"/>
                        </a:lnSpc>
                        <a:spcBef>
                          <a:spcPts val="600"/>
                        </a:spcBef>
                        <a:spcAft>
                          <a:spcPts val="600"/>
                        </a:spcAft>
                      </a:pPr>
                      <a:r>
                        <a:rPr lang="ro-RO" sz="700"/>
                        <a:t>Lucrătoarele</a:t>
                      </a:r>
                    </a:p>
                  </a:txBody>
                  <a:tcPr marL="59347" marR="59347" marT="0" marB="0" anchor="ctr"/>
                </a:tc>
                <a:tc>
                  <a:txBody>
                    <a:bodyPr/>
                    <a:lstStyle/>
                    <a:p>
                      <a:pPr marL="68580" algn="ctr">
                        <a:lnSpc>
                          <a:spcPct val="107000"/>
                        </a:lnSpc>
                        <a:spcBef>
                          <a:spcPts val="600"/>
                        </a:spcBef>
                        <a:spcAft>
                          <a:spcPts val="600"/>
                        </a:spcAft>
                      </a:pPr>
                      <a:r>
                        <a:rPr lang="ro-RO" sz="700"/>
                        <a:t>Sensibilizarea, cercetarea, inspecțiile muncii, dezvoltarea de instrumente de evaluare a riscurilor</a:t>
                      </a:r>
                    </a:p>
                  </a:txBody>
                  <a:tcPr marL="59347" marR="59347" marT="0" marB="0" anchor="ctr"/>
                </a:tc>
                <a:tc>
                  <a:txBody>
                    <a:bodyPr/>
                    <a:lstStyle/>
                    <a:p>
                      <a:pPr marL="68580" algn="ctr">
                        <a:lnSpc>
                          <a:spcPct val="107000"/>
                        </a:lnSpc>
                        <a:spcBef>
                          <a:spcPts val="600"/>
                        </a:spcBef>
                        <a:spcAft>
                          <a:spcPts val="600"/>
                        </a:spcAft>
                      </a:pPr>
                      <a:r>
                        <a:rPr lang="ro-RO" sz="700"/>
                        <a:t>Autoritate publică</a:t>
                      </a:r>
                    </a:p>
                  </a:txBody>
                  <a:tcPr marL="59347" marR="59347" marT="0" marB="0" anchor="ctr"/>
                </a:tc>
                <a:tc>
                  <a:txBody>
                    <a:bodyPr/>
                    <a:lstStyle/>
                    <a:p>
                      <a:pPr marL="68580" algn="ctr">
                        <a:lnSpc>
                          <a:spcPct val="107000"/>
                        </a:lnSpc>
                        <a:spcBef>
                          <a:spcPts val="600"/>
                        </a:spcBef>
                        <a:spcAft>
                          <a:spcPts val="600"/>
                        </a:spcAft>
                      </a:pPr>
                      <a:r>
                        <a:rPr lang="ro-RO" sz="700"/>
                        <a:t>Îmbunătățirea mediului de lucru al femeilor, cu accent pe riscurile de AMS. Inițiativa include cercetări în domeniul SSM pentru femei, noi modalități de desfășurare a inspecțiilor muncii și un set de instrumente diferite pentru locurile de muncă</a:t>
                      </a:r>
                    </a:p>
                  </a:txBody>
                  <a:tcPr marL="59347" marR="59347" marT="0" marB="0" anchor="ctr"/>
                </a:tc>
                <a:extLst>
                  <a:ext uri="{0D108BD9-81ED-4DB2-BD59-A6C34878D82A}">
                    <a16:rowId xmlns:a16="http://schemas.microsoft.com/office/drawing/2014/main" val="10004"/>
                  </a:ext>
                </a:extLst>
              </a:tr>
              <a:tr h="359883">
                <a:tc>
                  <a:txBody>
                    <a:bodyPr/>
                    <a:lstStyle/>
                    <a:p>
                      <a:pPr marL="68580" algn="l">
                        <a:lnSpc>
                          <a:spcPct val="107000"/>
                        </a:lnSpc>
                        <a:spcBef>
                          <a:spcPts val="600"/>
                        </a:spcBef>
                        <a:spcAft>
                          <a:spcPts val="600"/>
                        </a:spcAft>
                      </a:pPr>
                      <a:r>
                        <a:rPr lang="ro-RO" sz="700"/>
                        <a:t>Ghid de asistență la locul de muncă pentru persoane transgen</a:t>
                      </a:r>
                    </a:p>
                  </a:txBody>
                  <a:tcPr marL="59347" marR="59347" marT="0" marB="0" anchor="ctr"/>
                </a:tc>
                <a:tc>
                  <a:txBody>
                    <a:bodyPr/>
                    <a:lstStyle/>
                    <a:p>
                      <a:pPr marL="68580" algn="ctr">
                        <a:lnSpc>
                          <a:spcPct val="107000"/>
                        </a:lnSpc>
                        <a:spcBef>
                          <a:spcPts val="600"/>
                        </a:spcBef>
                        <a:spcAft>
                          <a:spcPts val="600"/>
                        </a:spcAft>
                      </a:pPr>
                      <a:r>
                        <a:rPr lang="ro-RO" sz="700"/>
                        <a:t>Regatul Unit</a:t>
                      </a:r>
                    </a:p>
                  </a:txBody>
                  <a:tcPr marL="59347" marR="59347" marT="0" marB="0" anchor="ctr"/>
                </a:tc>
                <a:tc>
                  <a:txBody>
                    <a:bodyPr/>
                    <a:lstStyle/>
                    <a:p>
                      <a:pPr marL="68580" algn="ctr">
                        <a:lnSpc>
                          <a:spcPct val="107000"/>
                        </a:lnSpc>
                        <a:spcBef>
                          <a:spcPts val="600"/>
                        </a:spcBef>
                        <a:spcAft>
                          <a:spcPts val="600"/>
                        </a:spcAft>
                      </a:pPr>
                      <a:r>
                        <a:rPr lang="ro-RO" sz="700"/>
                        <a:t>Lucrătorii LGBTI</a:t>
                      </a:r>
                    </a:p>
                  </a:txBody>
                  <a:tcPr marL="59347" marR="59347" marT="0" marB="0" anchor="ctr"/>
                </a:tc>
                <a:tc>
                  <a:txBody>
                    <a:bodyPr/>
                    <a:lstStyle/>
                    <a:p>
                      <a:pPr marL="68580" algn="ctr">
                        <a:lnSpc>
                          <a:spcPct val="107000"/>
                        </a:lnSpc>
                        <a:spcBef>
                          <a:spcPts val="600"/>
                        </a:spcBef>
                        <a:spcAft>
                          <a:spcPts val="600"/>
                        </a:spcAft>
                      </a:pPr>
                      <a:r>
                        <a:rPr lang="ro-RO" sz="700"/>
                        <a:t>Cercetare, îndrumare</a:t>
                      </a:r>
                    </a:p>
                  </a:txBody>
                  <a:tcPr marL="59347" marR="59347" marT="0" marB="0" anchor="ctr"/>
                </a:tc>
                <a:tc>
                  <a:txBody>
                    <a:bodyPr/>
                    <a:lstStyle/>
                    <a:p>
                      <a:pPr marL="68580" algn="ctr">
                        <a:lnSpc>
                          <a:spcPct val="107000"/>
                        </a:lnSpc>
                        <a:spcBef>
                          <a:spcPts val="600"/>
                        </a:spcBef>
                        <a:spcAft>
                          <a:spcPts val="600"/>
                        </a:spcAft>
                      </a:pPr>
                      <a:r>
                        <a:rPr lang="ro-RO" sz="700"/>
                        <a:t>Autoritate publică</a:t>
                      </a:r>
                    </a:p>
                  </a:txBody>
                  <a:tcPr marL="59347" marR="59347" marT="0" marB="0" anchor="ctr"/>
                </a:tc>
                <a:tc>
                  <a:txBody>
                    <a:bodyPr/>
                    <a:lstStyle/>
                    <a:p>
                      <a:pPr marL="68580" algn="ctr">
                        <a:lnSpc>
                          <a:spcPct val="107000"/>
                        </a:lnSpc>
                        <a:spcBef>
                          <a:spcPts val="600"/>
                        </a:spcBef>
                        <a:spcAft>
                          <a:spcPts val="600"/>
                        </a:spcAft>
                      </a:pPr>
                      <a:r>
                        <a:rPr lang="ro-RO" sz="700"/>
                        <a:t>Facilitarea unei integrări reușite a lucrătorilor transgen la locurile de muncă, oferind informații utile și îndrumări pentru diferiți actori</a:t>
                      </a:r>
                    </a:p>
                  </a:txBody>
                  <a:tcPr marL="59347" marR="59347" marT="0" marB="0" anchor="ctr"/>
                </a:tc>
                <a:extLst>
                  <a:ext uri="{0D108BD9-81ED-4DB2-BD59-A6C34878D82A}">
                    <a16:rowId xmlns:a16="http://schemas.microsoft.com/office/drawing/2014/main" val="10005"/>
                  </a:ext>
                </a:extLst>
              </a:tr>
            </a:tbl>
          </a:graphicData>
        </a:graphic>
      </p:graphicFrame>
      <p:sp>
        <p:nvSpPr>
          <p:cNvPr id="49204" name="Title 1"/>
          <p:cNvSpPr>
            <a:spLocks noGrp="1"/>
          </p:cNvSpPr>
          <p:nvPr>
            <p:ph type="title"/>
          </p:nvPr>
        </p:nvSpPr>
        <p:spPr>
          <a:xfrm>
            <a:off x="538163" y="134938"/>
            <a:ext cx="7472362" cy="366712"/>
          </a:xfrm>
        </p:spPr>
        <p:txBody>
          <a:bodyPr lIns="0" tIns="0" rIns="0" bIns="0"/>
          <a:lstStyle/>
          <a:p>
            <a:pPr eaLnBrk="1" hangingPunct="1"/>
            <a:r>
              <a:rPr lang="ro-RO" sz="2000" smtClean="0">
                <a:solidFill>
                  <a:srgbClr val="003399"/>
                </a:solidFill>
              </a:rPr>
              <a:t>Concluzii principale: Analiza practicilor și inițiativelor politice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28638" y="714375"/>
            <a:ext cx="6335712" cy="3313113"/>
          </a:xfrm>
        </p:spPr>
        <p:txBody>
          <a:bodyPr lIns="0" tIns="0" rIns="0" bIns="0" rtlCol="0">
            <a:noAutofit/>
          </a:bodyPr>
          <a:lstStyle/>
          <a:p>
            <a:pPr marL="141750" indent="-141750" eaLnBrk="1" fontAlgn="auto" hangingPunct="1">
              <a:lnSpc>
                <a:spcPct val="150000"/>
              </a:lnSpc>
              <a:spcAft>
                <a:spcPts val="0"/>
              </a:spcAft>
              <a:defRPr/>
            </a:pPr>
            <a:r>
              <a:rPr lang="ro-RO" sz="1800" dirty="0">
                <a:solidFill>
                  <a:schemeClr val="accent1"/>
                </a:solidFill>
              </a:rPr>
              <a:t>Introducere: Diversitatea forței de muncă și riscurile asociate AMS</a:t>
            </a:r>
          </a:p>
          <a:p>
            <a:pPr marL="141750" indent="-141750" eaLnBrk="1" fontAlgn="auto" hangingPunct="1">
              <a:lnSpc>
                <a:spcPct val="150000"/>
              </a:lnSpc>
              <a:spcAft>
                <a:spcPts val="0"/>
              </a:spcAft>
              <a:defRPr/>
            </a:pPr>
            <a:r>
              <a:rPr lang="ro-RO" sz="1800" dirty="0"/>
              <a:t>Definiții </a:t>
            </a:r>
          </a:p>
          <a:p>
            <a:pPr marL="141750" indent="-141750" eaLnBrk="1" fontAlgn="auto" hangingPunct="1">
              <a:lnSpc>
                <a:spcPct val="150000"/>
              </a:lnSpc>
              <a:spcAft>
                <a:spcPts val="0"/>
              </a:spcAft>
              <a:defRPr/>
            </a:pPr>
            <a:r>
              <a:rPr lang="ro-RO" sz="1800" dirty="0"/>
              <a:t>Expunerea la factorii de risc pentru sănătate, de origine profesională</a:t>
            </a:r>
          </a:p>
          <a:p>
            <a:pPr marL="141750" indent="-141750" eaLnBrk="1" fontAlgn="auto" hangingPunct="1">
              <a:lnSpc>
                <a:spcPct val="150000"/>
              </a:lnSpc>
              <a:spcAft>
                <a:spcPts val="0"/>
              </a:spcAft>
              <a:defRPr/>
            </a:pPr>
            <a:r>
              <a:rPr lang="ro-RO" sz="1800" dirty="0"/>
              <a:t>Prevalența problemelor generale de sănătate și a AMS</a:t>
            </a:r>
          </a:p>
          <a:p>
            <a:pPr marL="141750" indent="-141750" eaLnBrk="1" fontAlgn="auto" hangingPunct="1">
              <a:lnSpc>
                <a:spcPct val="150000"/>
              </a:lnSpc>
              <a:spcAft>
                <a:spcPts val="0"/>
              </a:spcAft>
              <a:defRPr/>
            </a:pPr>
            <a:r>
              <a:rPr lang="ro-RO" sz="1800" dirty="0">
                <a:solidFill>
                  <a:srgbClr val="003399"/>
                </a:solidFill>
              </a:rPr>
              <a:t>Exemple de practici și inițiative politice</a:t>
            </a:r>
          </a:p>
          <a:p>
            <a:pPr marL="141750" indent="-141750" eaLnBrk="1" fontAlgn="auto" hangingPunct="1">
              <a:lnSpc>
                <a:spcPct val="150000"/>
              </a:lnSpc>
              <a:spcAft>
                <a:spcPts val="0"/>
              </a:spcAft>
              <a:defRPr/>
            </a:pPr>
            <a:r>
              <a:rPr lang="ro-RO" sz="1800" dirty="0"/>
              <a:t>Indicatori politici</a:t>
            </a:r>
          </a:p>
          <a:p>
            <a:pPr marL="141750" indent="-141750" eaLnBrk="1" fontAlgn="auto" hangingPunct="1">
              <a:lnSpc>
                <a:spcPct val="150000"/>
              </a:lnSpc>
              <a:spcAft>
                <a:spcPts val="0"/>
              </a:spcAft>
              <a:defRPr/>
            </a:pPr>
            <a:r>
              <a:rPr lang="ro-RO" sz="1800" dirty="0"/>
              <a:t>Bibliografie</a:t>
            </a:r>
          </a:p>
          <a:p>
            <a:pPr marL="0" indent="0" eaLnBrk="1" fontAlgn="auto" hangingPunct="1">
              <a:spcAft>
                <a:spcPts val="0"/>
              </a:spcAft>
              <a:buFont typeface="Wingdings" pitchFamily="2" charset="2"/>
              <a:buNone/>
              <a:defRPr/>
            </a:pPr>
            <a:endParaRPr lang="en-US" sz="1800" dirty="0"/>
          </a:p>
          <a:p>
            <a:pPr marL="0" indent="0" eaLnBrk="1" fontAlgn="auto" hangingPunct="1">
              <a:spcAft>
                <a:spcPts val="0"/>
              </a:spcAft>
              <a:buFont typeface="Wingdings" pitchFamily="2" charset="2"/>
              <a:buNone/>
              <a:defRPr/>
            </a:pPr>
            <a:endParaRPr lang="en-US" sz="1800" dirty="0"/>
          </a:p>
          <a:p>
            <a:pPr marL="0" indent="0" eaLnBrk="1" fontAlgn="auto" hangingPunct="1">
              <a:spcAft>
                <a:spcPts val="0"/>
              </a:spcAft>
              <a:buFont typeface="Wingdings" pitchFamily="2" charset="2"/>
              <a:buNone/>
              <a:defRPr/>
            </a:pPr>
            <a:endParaRPr lang="en-US" sz="1800" dirty="0"/>
          </a:p>
        </p:txBody>
      </p:sp>
      <p:pic>
        <p:nvPicPr>
          <p:cNvPr id="17410" name="Picture 5"/>
          <p:cNvPicPr>
            <a:picLocks noChangeAspect="1"/>
          </p:cNvPicPr>
          <p:nvPr/>
        </p:nvPicPr>
        <p:blipFill>
          <a:blip r:embed="rId3"/>
          <a:srcRect/>
          <a:stretch>
            <a:fillRect/>
          </a:stretch>
        </p:blipFill>
        <p:spPr bwMode="auto">
          <a:xfrm>
            <a:off x="6588125" y="1563688"/>
            <a:ext cx="2198688" cy="2663825"/>
          </a:xfrm>
          <a:prstGeom prst="rect">
            <a:avLst/>
          </a:prstGeom>
          <a:noFill/>
          <a:ln w="9525">
            <a:noFill/>
            <a:miter lim="800000"/>
            <a:headEnd/>
            <a:tailEnd/>
          </a:ln>
        </p:spPr>
      </p:pic>
      <p:sp>
        <p:nvSpPr>
          <p:cNvPr id="17411" name="Title 1"/>
          <p:cNvSpPr txBox="1">
            <a:spLocks/>
          </p:cNvSpPr>
          <p:nvPr/>
        </p:nvSpPr>
        <p:spPr bwMode="auto">
          <a:xfrm>
            <a:off x="539750" y="0"/>
            <a:ext cx="7470775" cy="700088"/>
          </a:xfrm>
          <a:prstGeom prst="rect">
            <a:avLst/>
          </a:prstGeom>
          <a:noFill/>
          <a:ln w="9525">
            <a:noFill/>
            <a:miter lim="800000"/>
            <a:headEnd/>
            <a:tailEnd/>
          </a:ln>
        </p:spPr>
        <p:txBody>
          <a:bodyPr lIns="0" tIns="0" rIns="0" bIns="0" anchor="ctr"/>
          <a:lstStyle/>
          <a:p>
            <a:pPr defTabSz="257175"/>
            <a:r>
              <a:rPr lang="ro-RO" sz="2400" b="1">
                <a:solidFill>
                  <a:schemeClr val="tx2"/>
                </a:solidFill>
              </a:rPr>
              <a:t>Prezentare generală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77" name="Group 11"/>
          <p:cNvGrpSpPr>
            <a:grpSpLocks/>
          </p:cNvGrpSpPr>
          <p:nvPr/>
        </p:nvGrpSpPr>
        <p:grpSpPr bwMode="auto">
          <a:xfrm>
            <a:off x="5281613" y="1003300"/>
            <a:ext cx="3233737" cy="3224213"/>
            <a:chOff x="-158403" y="-163840"/>
            <a:chExt cx="5260231" cy="5235332"/>
          </a:xfrm>
        </p:grpSpPr>
        <p:pic>
          <p:nvPicPr>
            <p:cNvPr id="50180" name="Picture 12"/>
            <p:cNvPicPr>
              <a:picLocks noChangeAspect="1"/>
            </p:cNvPicPr>
            <p:nvPr/>
          </p:nvPicPr>
          <p:blipFill>
            <a:blip r:embed="rId3"/>
            <a:srcRect/>
            <a:stretch>
              <a:fillRect/>
            </a:stretch>
          </p:blipFill>
          <p:spPr bwMode="auto">
            <a:xfrm>
              <a:off x="-158403" y="-72008"/>
              <a:ext cx="5177737" cy="5143500"/>
            </a:xfrm>
            <a:prstGeom prst="rect">
              <a:avLst/>
            </a:prstGeom>
            <a:noFill/>
            <a:ln w="9525">
              <a:noFill/>
              <a:miter lim="800000"/>
              <a:headEnd/>
              <a:tailEnd/>
            </a:ln>
          </p:spPr>
        </p:pic>
        <p:sp>
          <p:nvSpPr>
            <p:cNvPr id="14" name="TextBox 13"/>
            <p:cNvSpPr txBox="1"/>
            <p:nvPr/>
          </p:nvSpPr>
          <p:spPr>
            <a:xfrm rot="16200000">
              <a:off x="1724377" y="520229"/>
              <a:ext cx="1719334" cy="351199"/>
            </a:xfrm>
            <a:prstGeom prst="rect">
              <a:avLst/>
            </a:prstGeom>
            <a:noFill/>
          </p:spPr>
          <p:txBody>
            <a:bodyPr>
              <a:spAutoFit/>
            </a:bodyPr>
            <a:lstStyle/>
            <a:p>
              <a:pPr algn="ctr" fontAlgn="auto">
                <a:spcBef>
                  <a:spcPts val="0"/>
                </a:spcBef>
                <a:spcAft>
                  <a:spcPts val="0"/>
                </a:spcAft>
                <a:defRPr/>
              </a:pPr>
              <a:r>
                <a:rPr lang="ro-RO" sz="800" b="1">
                  <a:solidFill>
                    <a:schemeClr val="accent1"/>
                  </a:solidFill>
                  <a:latin typeface="+mj-lt"/>
                  <a:ea typeface="+mj-ea"/>
                  <a:cs typeface="Trebuchet MS"/>
                </a:rPr>
                <a:t>Pregătire</a:t>
              </a:r>
            </a:p>
          </p:txBody>
        </p:sp>
        <p:sp>
          <p:nvSpPr>
            <p:cNvPr id="15" name="TextBox 14"/>
            <p:cNvSpPr txBox="1"/>
            <p:nvPr/>
          </p:nvSpPr>
          <p:spPr>
            <a:xfrm rot="19770935">
              <a:off x="2997220" y="1547760"/>
              <a:ext cx="2104608" cy="350569"/>
            </a:xfrm>
            <a:prstGeom prst="rect">
              <a:avLst/>
            </a:prstGeom>
            <a:noFill/>
          </p:spPr>
          <p:txBody>
            <a:bodyPr>
              <a:spAutoFit/>
            </a:bodyPr>
            <a:lstStyle/>
            <a:p>
              <a:pPr algn="ctr" fontAlgn="auto">
                <a:spcBef>
                  <a:spcPts val="0"/>
                </a:spcBef>
                <a:spcAft>
                  <a:spcPts val="0"/>
                </a:spcAft>
                <a:defRPr/>
              </a:pPr>
              <a:r>
                <a:rPr lang="ro-RO" sz="800" b="1">
                  <a:solidFill>
                    <a:schemeClr val="accent1"/>
                  </a:solidFill>
                  <a:latin typeface="+mj-lt"/>
                  <a:ea typeface="+mj-ea"/>
                  <a:cs typeface="Trebuchet MS"/>
                </a:rPr>
                <a:t>Identificare</a:t>
              </a:r>
            </a:p>
          </p:txBody>
        </p:sp>
        <p:sp>
          <p:nvSpPr>
            <p:cNvPr id="16" name="TextBox 15"/>
            <p:cNvSpPr txBox="1"/>
            <p:nvPr/>
          </p:nvSpPr>
          <p:spPr>
            <a:xfrm rot="1752754">
              <a:off x="2997220" y="3385669"/>
              <a:ext cx="1717257" cy="347990"/>
            </a:xfrm>
            <a:prstGeom prst="rect">
              <a:avLst/>
            </a:prstGeom>
            <a:noFill/>
          </p:spPr>
          <p:txBody>
            <a:bodyPr>
              <a:spAutoFit/>
            </a:bodyPr>
            <a:lstStyle/>
            <a:p>
              <a:pPr algn="ctr" fontAlgn="auto">
                <a:spcBef>
                  <a:spcPts val="0"/>
                </a:spcBef>
                <a:spcAft>
                  <a:spcPts val="0"/>
                </a:spcAft>
                <a:defRPr/>
              </a:pPr>
              <a:r>
                <a:rPr lang="ro-RO" sz="800" b="1">
                  <a:solidFill>
                    <a:schemeClr val="accent1"/>
                  </a:solidFill>
                  <a:latin typeface="+mj-lt"/>
                  <a:ea typeface="+mj-ea"/>
                  <a:cs typeface="Trebuchet MS"/>
                </a:rPr>
                <a:t>Evaluare</a:t>
              </a:r>
            </a:p>
          </p:txBody>
        </p:sp>
        <p:sp>
          <p:nvSpPr>
            <p:cNvPr id="50184" name="TextBox 16"/>
            <p:cNvSpPr txBox="1">
              <a:spLocks noChangeArrowheads="1"/>
            </p:cNvSpPr>
            <p:nvPr/>
          </p:nvSpPr>
          <p:spPr bwMode="auto">
            <a:xfrm rot="-1861299">
              <a:off x="543994" y="3259360"/>
              <a:ext cx="1335070" cy="347992"/>
            </a:xfrm>
            <a:prstGeom prst="rect">
              <a:avLst/>
            </a:prstGeom>
            <a:noFill/>
            <a:ln w="9525">
              <a:noFill/>
              <a:miter lim="800000"/>
              <a:headEnd/>
              <a:tailEnd/>
            </a:ln>
          </p:spPr>
          <p:txBody>
            <a:bodyPr>
              <a:spAutoFit/>
            </a:bodyPr>
            <a:lstStyle/>
            <a:p>
              <a:pPr algn="ctr"/>
              <a:r>
                <a:rPr lang="ro-RO" sz="800" b="1">
                  <a:solidFill>
                    <a:schemeClr val="accent1"/>
                  </a:solidFill>
                </a:rPr>
                <a:t>Plan de acțiune</a:t>
              </a:r>
            </a:p>
          </p:txBody>
        </p:sp>
        <p:sp>
          <p:nvSpPr>
            <p:cNvPr id="50185" name="TextBox 17"/>
            <p:cNvSpPr txBox="1">
              <a:spLocks noChangeArrowheads="1"/>
            </p:cNvSpPr>
            <p:nvPr/>
          </p:nvSpPr>
          <p:spPr bwMode="auto">
            <a:xfrm rot="1775785">
              <a:off x="228948" y="1710157"/>
              <a:ext cx="1459023" cy="347990"/>
            </a:xfrm>
            <a:prstGeom prst="rect">
              <a:avLst/>
            </a:prstGeom>
            <a:noFill/>
            <a:ln w="9525">
              <a:noFill/>
              <a:miter lim="800000"/>
              <a:headEnd/>
              <a:tailEnd/>
            </a:ln>
          </p:spPr>
          <p:txBody>
            <a:bodyPr>
              <a:spAutoFit/>
            </a:bodyPr>
            <a:lstStyle/>
            <a:p>
              <a:pPr algn="ctr"/>
              <a:r>
                <a:rPr lang="ro-RO" sz="800" b="1">
                  <a:solidFill>
                    <a:schemeClr val="accent1"/>
                  </a:solidFill>
                </a:rPr>
                <a:t>Trecerea la acțiune</a:t>
              </a:r>
            </a:p>
          </p:txBody>
        </p:sp>
        <p:sp>
          <p:nvSpPr>
            <p:cNvPr id="19" name="TextBox 18"/>
            <p:cNvSpPr txBox="1"/>
            <p:nvPr/>
          </p:nvSpPr>
          <p:spPr>
            <a:xfrm rot="5400000">
              <a:off x="1335775" y="763821"/>
              <a:ext cx="1763154" cy="351199"/>
            </a:xfrm>
            <a:prstGeom prst="rect">
              <a:avLst/>
            </a:prstGeom>
            <a:noFill/>
          </p:spPr>
          <p:txBody>
            <a:bodyPr>
              <a:spAutoFit/>
            </a:bodyPr>
            <a:lstStyle/>
            <a:p>
              <a:pPr algn="ctr" fontAlgn="auto">
                <a:spcBef>
                  <a:spcPts val="0"/>
                </a:spcBef>
                <a:spcAft>
                  <a:spcPts val="0"/>
                </a:spcAft>
                <a:defRPr/>
              </a:pPr>
              <a:r>
                <a:rPr lang="ro-RO" sz="800" b="1">
                  <a:solidFill>
                    <a:schemeClr val="accent1"/>
                  </a:solidFill>
                  <a:latin typeface="+mj-lt"/>
                  <a:ea typeface="+mj-ea"/>
                  <a:cs typeface="Trebuchet MS"/>
                </a:rPr>
                <a:t>Monitorizare</a:t>
              </a:r>
            </a:p>
          </p:txBody>
        </p:sp>
        <p:sp>
          <p:nvSpPr>
            <p:cNvPr id="20" name="TextBox 19"/>
            <p:cNvSpPr txBox="1"/>
            <p:nvPr/>
          </p:nvSpPr>
          <p:spPr>
            <a:xfrm>
              <a:off x="1380673" y="2086503"/>
              <a:ext cx="2055545" cy="734647"/>
            </a:xfrm>
            <a:prstGeom prst="rect">
              <a:avLst/>
            </a:prstGeom>
            <a:noFill/>
          </p:spPr>
          <p:txBody>
            <a:bodyPr>
              <a:spAutoFit/>
            </a:bodyPr>
            <a:lstStyle/>
            <a:p>
              <a:pPr algn="ctr" fontAlgn="auto">
                <a:spcBef>
                  <a:spcPts val="0"/>
                </a:spcBef>
                <a:spcAft>
                  <a:spcPts val="0"/>
                </a:spcAft>
                <a:defRPr/>
              </a:pPr>
              <a:r>
                <a:rPr lang="ro-RO" sz="1200" b="1">
                  <a:solidFill>
                    <a:schemeClr val="accent1"/>
                  </a:solidFill>
                  <a:latin typeface="+mj-lt"/>
                  <a:ea typeface="+mj-ea"/>
                  <a:cs typeface="Trebuchet MS"/>
                </a:rPr>
                <a:t>EVALUAREA</a:t>
              </a:r>
            </a:p>
            <a:p>
              <a:pPr algn="ctr" fontAlgn="auto">
                <a:spcBef>
                  <a:spcPts val="0"/>
                </a:spcBef>
                <a:spcAft>
                  <a:spcPts val="0"/>
                </a:spcAft>
                <a:defRPr/>
              </a:pPr>
              <a:r>
                <a:rPr lang="ro-RO" sz="1200" b="1">
                  <a:solidFill>
                    <a:schemeClr val="accent1"/>
                  </a:solidFill>
                  <a:latin typeface="+mj-lt"/>
                  <a:ea typeface="+mj-ea"/>
                  <a:cs typeface="Trebuchet MS"/>
                </a:rPr>
                <a:t>RISCURILOR</a:t>
              </a:r>
            </a:p>
          </p:txBody>
        </p:sp>
      </p:grpSp>
      <p:sp useBgFill="1">
        <p:nvSpPr>
          <p:cNvPr id="3" name="Content Placeholder 2"/>
          <p:cNvSpPr>
            <a:spLocks noGrp="1"/>
          </p:cNvSpPr>
          <p:nvPr>
            <p:ph sz="half" idx="1"/>
          </p:nvPr>
        </p:nvSpPr>
        <p:spPr>
          <a:xfrm>
            <a:off x="523875" y="771525"/>
            <a:ext cx="4768850" cy="3455988"/>
          </a:xfrm>
        </p:spPr>
        <p:txBody>
          <a:bodyPr lIns="0" tIns="0" rIns="0" bIns="0" rtlCol="0">
            <a:noAutofit/>
          </a:bodyPr>
          <a:lstStyle/>
          <a:p>
            <a:pPr marL="171450" lvl="1" indent="-171450" eaLnBrk="1" fontAlgn="auto" hangingPunct="1">
              <a:spcBef>
                <a:spcPts val="450"/>
              </a:spcBef>
              <a:spcAft>
                <a:spcPts val="0"/>
              </a:spcAft>
              <a:buClr>
                <a:schemeClr val="tx2"/>
              </a:buClr>
              <a:buFont typeface="Wingdings" panose="05000000000000000000" pitchFamily="2" charset="2"/>
              <a:buChar char="§"/>
              <a:defRPr/>
            </a:pPr>
            <a:r>
              <a:rPr lang="ro-RO" sz="1600" dirty="0">
                <a:solidFill>
                  <a:schemeClr val="tx2"/>
                </a:solidFill>
              </a:rPr>
              <a:t>Evaluările riscurilor (ER) se bazează pe locul de muncă și pe caracteristicile muncii, </a:t>
            </a:r>
            <a:r>
              <a:rPr lang="ro-RO" sz="1600" dirty="0" err="1">
                <a:solidFill>
                  <a:schemeClr val="tx2"/>
                </a:solidFill>
              </a:rPr>
              <a:t>acordându-se</a:t>
            </a:r>
            <a:r>
              <a:rPr lang="ro-RO" sz="1600" dirty="0">
                <a:solidFill>
                  <a:schemeClr val="tx2"/>
                </a:solidFill>
              </a:rPr>
              <a:t> mai puțină atenție anumitor caracteristici individuale ale lucrătorilor</a:t>
            </a:r>
          </a:p>
          <a:p>
            <a:pPr marL="141750" indent="-141750" eaLnBrk="1" fontAlgn="auto" hangingPunct="1">
              <a:spcAft>
                <a:spcPts val="0"/>
              </a:spcAft>
              <a:defRPr/>
            </a:pPr>
            <a:r>
              <a:rPr lang="ro-RO" sz="1600" b="0" dirty="0"/>
              <a:t>Asigurarea unui loc de muncă sigur și sănătos pentru toți lucrătorii este un imperativ legal stabilit în Directiva-cadru 89/391/CEE. </a:t>
            </a:r>
          </a:p>
          <a:p>
            <a:pPr marL="141750" indent="-141750" eaLnBrk="1" fontAlgn="auto" hangingPunct="1">
              <a:spcAft>
                <a:spcPts val="0"/>
              </a:spcAft>
              <a:defRPr/>
            </a:pPr>
            <a:r>
              <a:rPr lang="ro-RO" sz="1600" b="0" dirty="0"/>
              <a:t>Legislația SSM impune realizarea ER și „adaptarea muncii la om”</a:t>
            </a:r>
          </a:p>
          <a:p>
            <a:pPr marL="141750" indent="-141750" eaLnBrk="1" fontAlgn="auto" hangingPunct="1">
              <a:spcAft>
                <a:spcPts val="0"/>
              </a:spcAft>
              <a:defRPr/>
            </a:pPr>
            <a:r>
              <a:rPr lang="ro-RO" sz="1600" b="0" dirty="0"/>
              <a:t>Problemele de gen și de diversitate trebuie să fie luate în considerare în cadrul ER. </a:t>
            </a:r>
          </a:p>
          <a:p>
            <a:pPr marL="141750" indent="-141750" eaLnBrk="1" fontAlgn="auto" hangingPunct="1">
              <a:spcAft>
                <a:spcPts val="0"/>
              </a:spcAft>
              <a:defRPr/>
            </a:pPr>
            <a:r>
              <a:rPr lang="ro-RO" sz="1600" b="0" dirty="0"/>
              <a:t>Munca, organizarea sa și echipamentele utilizate trebuie să fie proiectate astfel încât să corespundă caracteristicilor și nevoilor lucrătorilor la locul de muncă – nu invers.</a:t>
            </a:r>
          </a:p>
          <a:p>
            <a:pPr marL="0" lvl="1" indent="0" algn="just" eaLnBrk="1" fontAlgn="auto" hangingPunct="1">
              <a:spcBef>
                <a:spcPts val="450"/>
              </a:spcBef>
              <a:spcAft>
                <a:spcPts val="0"/>
              </a:spcAft>
              <a:buClr>
                <a:schemeClr val="tx2"/>
              </a:buClr>
              <a:buFont typeface="Arial" pitchFamily="34" charset="0"/>
              <a:buNone/>
              <a:defRPr/>
            </a:pPr>
            <a:endParaRPr lang="en-US" sz="1600" dirty="0"/>
          </a:p>
          <a:p>
            <a:pPr marL="0" indent="0" eaLnBrk="1" fontAlgn="auto" hangingPunct="1">
              <a:spcAft>
                <a:spcPts val="0"/>
              </a:spcAft>
              <a:buFont typeface="Wingdings" pitchFamily="2" charset="2"/>
              <a:buNone/>
              <a:defRPr/>
            </a:pPr>
            <a:endParaRPr lang="en-US" sz="1600" dirty="0"/>
          </a:p>
        </p:txBody>
      </p:sp>
      <p:sp>
        <p:nvSpPr>
          <p:cNvPr id="50179" name="Title 1"/>
          <p:cNvSpPr txBox="1">
            <a:spLocks/>
          </p:cNvSpPr>
          <p:nvPr/>
        </p:nvSpPr>
        <p:spPr bwMode="auto">
          <a:xfrm>
            <a:off x="539750" y="-33338"/>
            <a:ext cx="7380288" cy="698501"/>
          </a:xfrm>
          <a:prstGeom prst="rect">
            <a:avLst/>
          </a:prstGeom>
          <a:noFill/>
          <a:ln w="9525">
            <a:noFill/>
            <a:miter lim="800000"/>
            <a:headEnd/>
            <a:tailEnd/>
          </a:ln>
        </p:spPr>
        <p:txBody>
          <a:bodyPr lIns="0" tIns="0" rIns="0" bIns="0" anchor="ctr"/>
          <a:lstStyle/>
          <a:p>
            <a:pPr defTabSz="257175"/>
            <a:r>
              <a:rPr lang="ro-RO" sz="2400" b="1">
                <a:solidFill>
                  <a:schemeClr val="tx2"/>
                </a:solidFill>
              </a:rPr>
              <a:t>Evaluarea riscurilor din perspectiva diversității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Content Placeholder 2"/>
          <p:cNvSpPr>
            <a:spLocks noGrp="1"/>
          </p:cNvSpPr>
          <p:nvPr>
            <p:ph sz="half" idx="1"/>
          </p:nvPr>
        </p:nvSpPr>
        <p:spPr>
          <a:xfrm>
            <a:off x="539750" y="906463"/>
            <a:ext cx="7632700" cy="3744912"/>
          </a:xfrm>
        </p:spPr>
        <p:txBody>
          <a:bodyPr lIns="0" tIns="0" rIns="0" bIns="0" rtlCol="0">
            <a:noAutofit/>
          </a:bodyPr>
          <a:lstStyle/>
          <a:p>
            <a:pPr marL="0" lvl="1" indent="0" algn="just" eaLnBrk="1" fontAlgn="auto" hangingPunct="1">
              <a:spcBef>
                <a:spcPts val="450"/>
              </a:spcBef>
              <a:spcAft>
                <a:spcPts val="0"/>
              </a:spcAft>
              <a:buClr>
                <a:schemeClr val="tx2"/>
              </a:buClr>
              <a:buFont typeface="Arial" pitchFamily="34" charset="0"/>
              <a:buNone/>
              <a:defRPr/>
            </a:pPr>
            <a:r>
              <a:rPr lang="ro-RO" sz="1100" b="1" dirty="0">
                <a:solidFill>
                  <a:schemeClr val="accent1"/>
                </a:solidFill>
              </a:rPr>
              <a:t>Interdisciplinaritatea, participarea lucrătorilor, sensibilizarea, prevenirea în cadrul companiilor</a:t>
            </a:r>
            <a:r>
              <a:rPr lang="ro-RO" sz="1100" dirty="0">
                <a:solidFill>
                  <a:schemeClr val="accent1"/>
                </a:solidFill>
              </a:rPr>
              <a:t> sunt aspecte cruciale care trebuie încorporate în politicile și practicile care urmează a fi implementate pentru a gestiona cu succes problemele legate de SSM și AMS care afectează o forță de muncă din ce în ce mai diversă în Europa.</a:t>
            </a:r>
          </a:p>
          <a:p>
            <a:pPr marL="0" lvl="1" indent="0" algn="just" eaLnBrk="1" fontAlgn="auto" hangingPunct="1">
              <a:spcBef>
                <a:spcPts val="450"/>
              </a:spcBef>
              <a:spcAft>
                <a:spcPts val="0"/>
              </a:spcAft>
              <a:buClr>
                <a:schemeClr val="tx2"/>
              </a:buClr>
              <a:buFont typeface="Arial" pitchFamily="34" charset="0"/>
              <a:buNone/>
              <a:defRPr/>
            </a:pPr>
            <a:r>
              <a:rPr lang="ro-RO" sz="1100" b="1" dirty="0">
                <a:solidFill>
                  <a:schemeClr val="tx2"/>
                </a:solidFill>
              </a:rPr>
              <a:t>Recomandare generală: </a:t>
            </a:r>
          </a:p>
          <a:p>
            <a:pPr marL="0" lvl="1" indent="0" algn="just" eaLnBrk="1" fontAlgn="auto" hangingPunct="1">
              <a:spcBef>
                <a:spcPts val="450"/>
              </a:spcBef>
              <a:spcAft>
                <a:spcPts val="0"/>
              </a:spcAft>
              <a:buClr>
                <a:schemeClr val="tx2"/>
              </a:buClr>
              <a:buFont typeface="Arial" pitchFamily="34" charset="0"/>
              <a:buNone/>
              <a:defRPr/>
            </a:pPr>
            <a:r>
              <a:rPr lang="ro-RO" sz="1100" dirty="0"/>
              <a:t>	Elaborarea unei politici generale pentru a crea locuri de muncă incluzive și pentru a face ca prevenirea să fie sensibilă la diversitate</a:t>
            </a:r>
          </a:p>
          <a:p>
            <a:pPr marL="0" lvl="1" indent="0" algn="just" eaLnBrk="1" fontAlgn="auto" hangingPunct="1">
              <a:spcBef>
                <a:spcPts val="450"/>
              </a:spcBef>
              <a:spcAft>
                <a:spcPts val="0"/>
              </a:spcAft>
              <a:buClr>
                <a:schemeClr val="tx2"/>
              </a:buClr>
              <a:buFont typeface="Arial" pitchFamily="34" charset="0"/>
              <a:buNone/>
              <a:defRPr/>
            </a:pPr>
            <a:r>
              <a:rPr lang="ro-RO" sz="1100" b="1" dirty="0">
                <a:solidFill>
                  <a:schemeClr val="tx2"/>
                </a:solidFill>
              </a:rPr>
              <a:t>a) 	Recomandări generale pentru cele trei grupuri țintă:</a:t>
            </a:r>
          </a:p>
          <a:p>
            <a:pPr marL="536575" lvl="1" indent="-176213" algn="just" eaLnBrk="1" fontAlgn="auto" hangingPunct="1">
              <a:spcBef>
                <a:spcPts val="0"/>
              </a:spcBef>
              <a:spcAft>
                <a:spcPts val="500"/>
              </a:spcAft>
              <a:buFont typeface="Arial" pitchFamily="34" charset="0"/>
              <a:buChar char="•"/>
              <a:defRPr/>
            </a:pPr>
            <a:r>
              <a:rPr lang="ro-RO" sz="1100" dirty="0"/>
              <a:t>Intensificarea cercetărilor interdisciplinare asociate AMS, ținând seama de aspectele legate de diversitatea forței de muncă</a:t>
            </a:r>
          </a:p>
          <a:p>
            <a:pPr marL="536575" lvl="1" indent="-176213" algn="just" eaLnBrk="1" fontAlgn="auto" hangingPunct="1">
              <a:spcBef>
                <a:spcPts val="0"/>
              </a:spcBef>
              <a:spcAft>
                <a:spcPts val="500"/>
              </a:spcAft>
              <a:buFont typeface="Arial" pitchFamily="34" charset="0"/>
              <a:buChar char="•"/>
              <a:defRPr/>
            </a:pPr>
            <a:r>
              <a:rPr lang="ro-RO" sz="1100" dirty="0"/>
              <a:t>Promovarea unei perspective a „diversității” în cadrul activităților autorităților publice și inspecției muncii</a:t>
            </a:r>
          </a:p>
          <a:p>
            <a:pPr marL="536575" lvl="1" indent="-176213" algn="just" eaLnBrk="1" fontAlgn="auto" hangingPunct="1">
              <a:spcBef>
                <a:spcPts val="0"/>
              </a:spcBef>
              <a:spcAft>
                <a:spcPts val="500"/>
              </a:spcAft>
              <a:buFont typeface="Arial" pitchFamily="34" charset="0"/>
              <a:buChar char="•"/>
              <a:defRPr/>
            </a:pPr>
            <a:r>
              <a:rPr lang="ro-RO" sz="1100" dirty="0"/>
              <a:t>Evidențierea efectelor pozitive ale angajării unei forțe de muncă diverse în cadrul companiilor</a:t>
            </a:r>
          </a:p>
          <a:p>
            <a:pPr marL="536575" lvl="1" indent="-176213" algn="just" eaLnBrk="1" fontAlgn="auto" hangingPunct="1">
              <a:spcBef>
                <a:spcPts val="0"/>
              </a:spcBef>
              <a:spcAft>
                <a:spcPts val="500"/>
              </a:spcAft>
              <a:buFont typeface="Arial" pitchFamily="34" charset="0"/>
              <a:buChar char="•"/>
              <a:defRPr/>
            </a:pPr>
            <a:r>
              <a:rPr lang="ro-RO" sz="1100" dirty="0"/>
              <a:t>Dezvoltarea unei culturi a incluziunii și a toleranței zero la discriminare în cadrul companiilor</a:t>
            </a:r>
          </a:p>
          <a:p>
            <a:pPr marL="536575" lvl="1" indent="-176213" algn="just" eaLnBrk="1" fontAlgn="auto" hangingPunct="1">
              <a:spcBef>
                <a:spcPts val="0"/>
              </a:spcBef>
              <a:spcAft>
                <a:spcPts val="500"/>
              </a:spcAft>
              <a:buFont typeface="Arial" pitchFamily="34" charset="0"/>
              <a:buChar char="•"/>
              <a:defRPr/>
            </a:pPr>
            <a:r>
              <a:rPr lang="ro-RO" sz="1100" dirty="0"/>
              <a:t>Încurajarea abordărilor participative în activitățile de prevenire a AMS și oferirea posibilității, pentru diversele grupuri ale forței de muncă, să-și facă auzită vocea</a:t>
            </a:r>
          </a:p>
          <a:p>
            <a:pPr marL="536575" lvl="1" indent="-176213" algn="just" eaLnBrk="1" fontAlgn="auto" hangingPunct="1">
              <a:spcBef>
                <a:spcPts val="0"/>
              </a:spcBef>
              <a:spcAft>
                <a:spcPts val="500"/>
              </a:spcAft>
              <a:buFont typeface="Arial" pitchFamily="34" charset="0"/>
              <a:buChar char="•"/>
              <a:defRPr/>
            </a:pPr>
            <a:r>
              <a:rPr lang="ro-RO" sz="1100" dirty="0"/>
              <a:t>Creșterea gradului de conștientizare și promovarea activităților de prevenție în companiile private, vizând anumite grupuri de lucrători</a:t>
            </a:r>
          </a:p>
          <a:p>
            <a:pPr marL="536575" lvl="1" indent="-176213" algn="just" eaLnBrk="1" fontAlgn="auto" hangingPunct="1">
              <a:spcBef>
                <a:spcPts val="0"/>
              </a:spcBef>
              <a:spcAft>
                <a:spcPts val="500"/>
              </a:spcAft>
              <a:buFont typeface="Arial" pitchFamily="34" charset="0"/>
              <a:buChar char="•"/>
              <a:defRPr/>
            </a:pPr>
            <a:r>
              <a:rPr lang="ro-RO" sz="1100" dirty="0"/>
              <a:t>Elaborarea instrumentelor ad-hoc pentru a gestiona o forță de muncă diversă</a:t>
            </a:r>
          </a:p>
          <a:p>
            <a:pPr marL="360362" lvl="1" indent="0" algn="just" eaLnBrk="1" fontAlgn="auto" hangingPunct="1">
              <a:spcBef>
                <a:spcPts val="0"/>
              </a:spcBef>
              <a:spcAft>
                <a:spcPts val="500"/>
              </a:spcAft>
              <a:buFont typeface="Arial" pitchFamily="34" charset="0"/>
              <a:buNone/>
              <a:defRPr/>
            </a:pPr>
            <a:endParaRPr lang="en-US" sz="1100" dirty="0"/>
          </a:p>
          <a:p>
            <a:pPr marL="0" indent="0" eaLnBrk="1" fontAlgn="auto" hangingPunct="1">
              <a:spcAft>
                <a:spcPts val="0"/>
              </a:spcAft>
              <a:buFont typeface="Wingdings" pitchFamily="2" charset="2"/>
              <a:buNone/>
              <a:defRPr/>
            </a:pPr>
            <a:endParaRPr lang="en-US" sz="1600" dirty="0"/>
          </a:p>
          <a:p>
            <a:pPr marL="0" indent="0" eaLnBrk="1" fontAlgn="auto" hangingPunct="1">
              <a:spcAft>
                <a:spcPts val="0"/>
              </a:spcAft>
              <a:buFont typeface="Wingdings" pitchFamily="2" charset="2"/>
              <a:buNone/>
              <a:defRPr/>
            </a:pPr>
            <a:endParaRPr lang="en-US" sz="1600" dirty="0"/>
          </a:p>
        </p:txBody>
      </p:sp>
      <p:sp>
        <p:nvSpPr>
          <p:cNvPr id="52226" name="Title 1"/>
          <p:cNvSpPr txBox="1">
            <a:spLocks/>
          </p:cNvSpPr>
          <p:nvPr/>
        </p:nvSpPr>
        <p:spPr bwMode="auto">
          <a:xfrm>
            <a:off x="539750" y="-33338"/>
            <a:ext cx="7380288" cy="698501"/>
          </a:xfrm>
          <a:prstGeom prst="rect">
            <a:avLst/>
          </a:prstGeom>
          <a:noFill/>
          <a:ln w="9525">
            <a:noFill/>
            <a:miter lim="800000"/>
            <a:headEnd/>
            <a:tailEnd/>
          </a:ln>
        </p:spPr>
        <p:txBody>
          <a:bodyPr lIns="0" tIns="0" rIns="0" bIns="0" anchor="ctr"/>
          <a:lstStyle/>
          <a:p>
            <a:pPr defTabSz="257175"/>
            <a:r>
              <a:rPr lang="ro-RO" sz="2400" b="1">
                <a:solidFill>
                  <a:schemeClr val="tx2"/>
                </a:solidFill>
              </a:rPr>
              <a:t>Recomandări de politici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842963"/>
            <a:ext cx="6624638" cy="3455987"/>
          </a:xfrm>
        </p:spPr>
        <p:txBody>
          <a:bodyPr lIns="0" tIns="0" rIns="0" bIns="0" rtlCol="0">
            <a:noAutofit/>
          </a:bodyPr>
          <a:lstStyle/>
          <a:p>
            <a:pPr marL="0" lvl="1" indent="0" algn="just" defTabSz="342900" eaLnBrk="1" fontAlgn="auto" hangingPunct="1">
              <a:spcBef>
                <a:spcPts val="450"/>
              </a:spcBef>
              <a:spcAft>
                <a:spcPts val="0"/>
              </a:spcAft>
              <a:buClr>
                <a:srgbClr val="003399"/>
              </a:buClr>
              <a:buFont typeface="Arial" pitchFamily="34" charset="0"/>
              <a:buNone/>
              <a:defRPr/>
            </a:pPr>
            <a:r>
              <a:rPr lang="ro-RO" sz="1050" b="1" dirty="0">
                <a:solidFill>
                  <a:srgbClr val="003399"/>
                </a:solidFill>
              </a:rPr>
              <a:t>b)	Recomandări de politici specifice care vizează lucrătoarele:</a:t>
            </a:r>
          </a:p>
          <a:p>
            <a:pPr marL="536575" lvl="1" indent="-176213" algn="just" defTabSz="342900" eaLnBrk="1" fontAlgn="auto" hangingPunct="1">
              <a:spcBef>
                <a:spcPts val="0"/>
              </a:spcBef>
              <a:spcAft>
                <a:spcPts val="400"/>
              </a:spcAft>
              <a:buFont typeface="Arial" pitchFamily="34" charset="0"/>
              <a:buChar char="•"/>
              <a:defRPr/>
            </a:pPr>
            <a:r>
              <a:rPr lang="ro-RO" sz="1050" dirty="0"/>
              <a:t>Dezvoltarea unei perspective de gen în politicile publice legate de SSM</a:t>
            </a:r>
          </a:p>
          <a:p>
            <a:pPr marL="536575" lvl="1" indent="-176213" algn="just" defTabSz="342900" eaLnBrk="1" fontAlgn="auto" hangingPunct="1">
              <a:spcBef>
                <a:spcPts val="0"/>
              </a:spcBef>
              <a:spcAft>
                <a:spcPts val="400"/>
              </a:spcAft>
              <a:buFont typeface="Arial" pitchFamily="34" charset="0"/>
              <a:buChar char="•"/>
              <a:defRPr/>
            </a:pPr>
            <a:r>
              <a:rPr lang="ro-RO" sz="1050" dirty="0"/>
              <a:t>Îmbunătățirea condițiilor de muncă și de sănătate în sectoarele și meseriile dominate de femei.</a:t>
            </a:r>
          </a:p>
          <a:p>
            <a:pPr marL="536575" lvl="1" indent="-176213" algn="just" defTabSz="342900" eaLnBrk="1" fontAlgn="auto" hangingPunct="1">
              <a:spcBef>
                <a:spcPts val="0"/>
              </a:spcBef>
              <a:spcAft>
                <a:spcPts val="400"/>
              </a:spcAft>
              <a:buFont typeface="Arial" pitchFamily="34" charset="0"/>
              <a:buChar char="•"/>
              <a:defRPr/>
            </a:pPr>
            <a:r>
              <a:rPr lang="ro-RO" sz="1050" dirty="0"/>
              <a:t>Tratarea problemelor legate de echilibrul dintre viața profesională și viața privată ca pe o problemă de SSM</a:t>
            </a:r>
          </a:p>
          <a:p>
            <a:pPr marL="536575" lvl="1" indent="-176213" algn="just" defTabSz="342900" eaLnBrk="1" fontAlgn="auto" hangingPunct="1">
              <a:spcBef>
                <a:spcPts val="0"/>
              </a:spcBef>
              <a:spcAft>
                <a:spcPts val="400"/>
              </a:spcAft>
              <a:buFont typeface="Arial" pitchFamily="34" charset="0"/>
              <a:buChar char="•"/>
              <a:defRPr/>
            </a:pPr>
            <a:r>
              <a:rPr lang="ro-RO" sz="1050" dirty="0"/>
              <a:t>Dezvoltarea de echipamente ergonomice și de protecție specifice adaptate caracteristicilor femeilor</a:t>
            </a:r>
          </a:p>
          <a:p>
            <a:pPr marL="0" lvl="1" indent="0" algn="just" defTabSz="342900" eaLnBrk="1" fontAlgn="auto" hangingPunct="1">
              <a:spcBef>
                <a:spcPts val="1100"/>
              </a:spcBef>
              <a:spcAft>
                <a:spcPts val="0"/>
              </a:spcAft>
              <a:buClr>
                <a:srgbClr val="003399"/>
              </a:buClr>
              <a:buFont typeface="Arial" pitchFamily="34" charset="0"/>
              <a:buNone/>
              <a:defRPr/>
            </a:pPr>
            <a:r>
              <a:rPr lang="ro-RO" sz="1050" b="1" dirty="0">
                <a:solidFill>
                  <a:schemeClr val="accent1"/>
                </a:solidFill>
              </a:rPr>
              <a:t>c)	Recomandări de politici specifice care vizează lucrătorii </a:t>
            </a:r>
            <a:r>
              <a:rPr lang="ro-RO" sz="1050" b="1" dirty="0" err="1">
                <a:solidFill>
                  <a:schemeClr val="accent1"/>
                </a:solidFill>
              </a:rPr>
              <a:t>migranți</a:t>
            </a:r>
            <a:r>
              <a:rPr lang="ro-RO" sz="1050" b="1" dirty="0">
                <a:solidFill>
                  <a:schemeClr val="accent1"/>
                </a:solidFill>
              </a:rPr>
              <a:t>:</a:t>
            </a:r>
          </a:p>
          <a:p>
            <a:pPr marL="536575" lvl="1" indent="-176213" algn="just" defTabSz="342900" eaLnBrk="1" fontAlgn="auto" hangingPunct="1">
              <a:spcBef>
                <a:spcPts val="0"/>
              </a:spcBef>
              <a:spcAft>
                <a:spcPts val="400"/>
              </a:spcAft>
              <a:buFont typeface="Arial" pitchFamily="34" charset="0"/>
              <a:buChar char="•"/>
              <a:defRPr/>
            </a:pPr>
            <a:r>
              <a:rPr lang="ro-RO" sz="1050" dirty="0"/>
              <a:t>Îmbunătățirea accesului lucrătorilor </a:t>
            </a:r>
            <a:r>
              <a:rPr lang="ro-RO" sz="1050" dirty="0" err="1"/>
              <a:t>migranți</a:t>
            </a:r>
            <a:r>
              <a:rPr lang="ro-RO" sz="1050" dirty="0"/>
              <a:t> la serviciile publice cheie relevante (sănătate, cazare)</a:t>
            </a:r>
          </a:p>
          <a:p>
            <a:pPr marL="536575" lvl="1" indent="-176213" algn="just" defTabSz="342900" eaLnBrk="1" fontAlgn="auto" hangingPunct="1">
              <a:spcBef>
                <a:spcPts val="0"/>
              </a:spcBef>
              <a:spcAft>
                <a:spcPts val="400"/>
              </a:spcAft>
              <a:buFont typeface="Arial" pitchFamily="34" charset="0"/>
              <a:buChar char="•"/>
              <a:defRPr/>
            </a:pPr>
            <a:r>
              <a:rPr lang="ro-RO" sz="1050" dirty="0"/>
              <a:t>Facilitarea adaptării lucrătorilor </a:t>
            </a:r>
            <a:r>
              <a:rPr lang="ro-RO" sz="1050" dirty="0" err="1"/>
              <a:t>migranți</a:t>
            </a:r>
            <a:r>
              <a:rPr lang="ro-RO" sz="1050" dirty="0"/>
              <a:t> la cultura muncii din țara lor gazdă, în special cu privire la aspectele legate de SSM</a:t>
            </a:r>
          </a:p>
          <a:p>
            <a:pPr marL="536575" lvl="1" indent="-176213" algn="just" defTabSz="342900" eaLnBrk="1" fontAlgn="auto" hangingPunct="1">
              <a:spcBef>
                <a:spcPts val="0"/>
              </a:spcBef>
              <a:spcAft>
                <a:spcPts val="400"/>
              </a:spcAft>
              <a:buFont typeface="Arial" pitchFamily="34" charset="0"/>
              <a:buChar char="•"/>
              <a:defRPr/>
            </a:pPr>
            <a:r>
              <a:rPr lang="ro-RO" sz="1050" dirty="0"/>
              <a:t>Depășirea barierelor lingvistice pentru lucrătorii </a:t>
            </a:r>
            <a:r>
              <a:rPr lang="ro-RO" sz="1050" dirty="0" err="1"/>
              <a:t>migranți</a:t>
            </a:r>
            <a:endParaRPr lang="ro-RO" sz="1050" dirty="0"/>
          </a:p>
          <a:p>
            <a:pPr marL="536575" lvl="1" indent="-176213" algn="just" defTabSz="342900" eaLnBrk="1" fontAlgn="auto" hangingPunct="1">
              <a:spcBef>
                <a:spcPts val="0"/>
              </a:spcBef>
              <a:spcAft>
                <a:spcPts val="400"/>
              </a:spcAft>
              <a:buFont typeface="Arial" pitchFamily="34" charset="0"/>
              <a:buChar char="•"/>
              <a:defRPr/>
            </a:pPr>
            <a:r>
              <a:rPr lang="ro-RO" sz="1050" dirty="0"/>
              <a:t>Facilitarea recunoașterii calificărilor educaționale/profesionale obținute în străinătate</a:t>
            </a:r>
          </a:p>
          <a:p>
            <a:pPr marL="0" lvl="1" indent="0" algn="just" defTabSz="342900" eaLnBrk="1" fontAlgn="auto" hangingPunct="1">
              <a:spcBef>
                <a:spcPts val="1100"/>
              </a:spcBef>
              <a:spcAft>
                <a:spcPts val="0"/>
              </a:spcAft>
              <a:buClr>
                <a:srgbClr val="003399"/>
              </a:buClr>
              <a:buFont typeface="Arial" pitchFamily="34" charset="0"/>
              <a:buNone/>
              <a:defRPr/>
            </a:pPr>
            <a:r>
              <a:rPr lang="ro-RO" sz="1050" b="1" dirty="0">
                <a:solidFill>
                  <a:schemeClr val="accent1"/>
                </a:solidFill>
              </a:rPr>
              <a:t>d)	Recomandări de politici specifice care vizează lucrătorii LGBTI:</a:t>
            </a:r>
          </a:p>
          <a:p>
            <a:pPr marL="536575" lvl="1" indent="-176213" algn="just" defTabSz="342900" eaLnBrk="1" fontAlgn="auto" hangingPunct="1">
              <a:spcBef>
                <a:spcPts val="0"/>
              </a:spcBef>
              <a:spcAft>
                <a:spcPts val="400"/>
              </a:spcAft>
              <a:buFont typeface="Arial" pitchFamily="34" charset="0"/>
              <a:buChar char="•"/>
              <a:defRPr/>
            </a:pPr>
            <a:r>
              <a:rPr lang="ro-RO" sz="1050" dirty="0"/>
              <a:t>Îmbunătățirea cunoștințelor cu privire la principalii factori de risc pentru sănătatea legată de muncă pentru lucrătorii LGBTI</a:t>
            </a:r>
          </a:p>
          <a:p>
            <a:pPr marL="536575" lvl="1" indent="-176213" algn="just" defTabSz="342900" eaLnBrk="1" fontAlgn="auto" hangingPunct="1">
              <a:spcBef>
                <a:spcPts val="0"/>
              </a:spcBef>
              <a:spcAft>
                <a:spcPts val="400"/>
              </a:spcAft>
              <a:buFont typeface="Arial" pitchFamily="34" charset="0"/>
              <a:buChar char="•"/>
              <a:defRPr/>
            </a:pPr>
            <a:r>
              <a:rPr lang="ro-RO" sz="1050" dirty="0"/>
              <a:t>Aplicarea legislației în materie de sănătate și siguranță într-un mod sensibil la persoanele non-binare, elaborarea de îndrumări în acest sens</a:t>
            </a:r>
          </a:p>
          <a:p>
            <a:pPr marL="536575" lvl="1" indent="-176213" algn="just" defTabSz="342900" eaLnBrk="1" fontAlgn="auto" hangingPunct="1">
              <a:spcBef>
                <a:spcPts val="0"/>
              </a:spcBef>
              <a:spcAft>
                <a:spcPts val="400"/>
              </a:spcAft>
              <a:buFont typeface="Arial" pitchFamily="34" charset="0"/>
              <a:buChar char="•"/>
              <a:defRPr/>
            </a:pPr>
            <a:r>
              <a:rPr lang="ro-RO" sz="1050" dirty="0"/>
              <a:t>Elaborarea de politici LGBTI în cadrul întreprinderii, care să țină seama de diversitatea realităților LGBTI</a:t>
            </a:r>
          </a:p>
          <a:p>
            <a:pPr marL="0" indent="0" eaLnBrk="1" fontAlgn="auto" hangingPunct="1">
              <a:spcAft>
                <a:spcPts val="0"/>
              </a:spcAft>
              <a:buFont typeface="Wingdings" pitchFamily="2" charset="2"/>
              <a:buNone/>
              <a:defRPr/>
            </a:pPr>
            <a:endParaRPr lang="en-US" sz="1050" dirty="0"/>
          </a:p>
          <a:p>
            <a:pPr marL="0" indent="0" eaLnBrk="1" fontAlgn="auto" hangingPunct="1">
              <a:spcAft>
                <a:spcPts val="0"/>
              </a:spcAft>
              <a:buFont typeface="Wingdings" pitchFamily="2" charset="2"/>
              <a:buNone/>
              <a:defRPr/>
            </a:pPr>
            <a:endParaRPr lang="en-US" sz="1050" dirty="0"/>
          </a:p>
        </p:txBody>
      </p:sp>
      <p:sp>
        <p:nvSpPr>
          <p:cNvPr id="54274" name="Title 1"/>
          <p:cNvSpPr txBox="1">
            <a:spLocks/>
          </p:cNvSpPr>
          <p:nvPr/>
        </p:nvSpPr>
        <p:spPr bwMode="auto">
          <a:xfrm>
            <a:off x="539750" y="0"/>
            <a:ext cx="7397750" cy="612775"/>
          </a:xfrm>
          <a:prstGeom prst="rect">
            <a:avLst/>
          </a:prstGeom>
          <a:noFill/>
          <a:ln w="9525">
            <a:noFill/>
            <a:miter lim="800000"/>
            <a:headEnd/>
            <a:tailEnd/>
          </a:ln>
        </p:spPr>
        <p:txBody>
          <a:bodyPr lIns="0" tIns="0" rIns="0" bIns="0" anchor="ctr"/>
          <a:lstStyle/>
          <a:p>
            <a:pPr defTabSz="257175"/>
            <a:r>
              <a:rPr lang="ro-RO" sz="2400" b="1">
                <a:solidFill>
                  <a:schemeClr val="tx2"/>
                </a:solidFill>
              </a:rPr>
              <a:t>Recomandări de politici </a:t>
            </a:r>
          </a:p>
        </p:txBody>
      </p:sp>
      <p:pic>
        <p:nvPicPr>
          <p:cNvPr id="54275" name="Picture 4"/>
          <p:cNvPicPr>
            <a:picLocks noChangeAspect="1"/>
          </p:cNvPicPr>
          <p:nvPr/>
        </p:nvPicPr>
        <p:blipFill>
          <a:blip r:embed="rId3"/>
          <a:srcRect/>
          <a:stretch>
            <a:fillRect/>
          </a:stretch>
        </p:blipFill>
        <p:spPr bwMode="auto">
          <a:xfrm>
            <a:off x="6892925" y="2357438"/>
            <a:ext cx="2089150" cy="2303462"/>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p:txBody>
          <a:bodyPr/>
          <a:lstStyle/>
          <a:p>
            <a:pPr eaLnBrk="1" hangingPunct="1"/>
            <a:r>
              <a:rPr lang="ro-RO" sz="2400" smtClean="0"/>
              <a:t>Resurse</a:t>
            </a:r>
          </a:p>
        </p:txBody>
      </p:sp>
      <p:sp>
        <p:nvSpPr>
          <p:cNvPr id="56322" name="Content Placeholder 2"/>
          <p:cNvSpPr>
            <a:spLocks noGrp="1"/>
          </p:cNvSpPr>
          <p:nvPr>
            <p:ph sz="half" idx="1"/>
          </p:nvPr>
        </p:nvSpPr>
        <p:spPr>
          <a:xfrm>
            <a:off x="539750" y="788988"/>
            <a:ext cx="7632700" cy="3565525"/>
          </a:xfrm>
        </p:spPr>
        <p:txBody>
          <a:bodyPr/>
          <a:lstStyle/>
          <a:p>
            <a:pPr eaLnBrk="1" hangingPunct="1"/>
            <a:r>
              <a:rPr lang="ro-RO" b="0" smtClean="0"/>
              <a:t>EU-OSHA (Agenția Europeană pentru Securitate și Sănătate în Muncă), Afecțiunile musculoscheletice de origine profesională: prevalență, costuri și date demografice în UE, 2019. Document disponibil la adresa: </a:t>
            </a:r>
            <a:r>
              <a:rPr lang="ro-RO" b="0" smtClean="0">
                <a:hlinkClick r:id="rId2"/>
              </a:rPr>
              <a:t>https://osha.europa.eu/en/publications/msds-facts-and-figures-overview-prevalence-costs-and-demographics-msds-europe/view</a:t>
            </a:r>
            <a:r>
              <a:rPr lang="ro-RO" b="0" smtClean="0"/>
              <a:t> </a:t>
            </a:r>
          </a:p>
          <a:p>
            <a:pPr eaLnBrk="1" hangingPunct="1"/>
            <a:r>
              <a:rPr lang="ro-RO" b="0" smtClean="0"/>
              <a:t>EU-OSHA (Agenția Europeană pentru Securitate și Sănătate în Muncă), Prevenirea afecțiunilor musculoscheletice în cadrul unei forțe de muncă diversificate: factori de risc pentru femei, migranți și lucrători LGBTI, 2020. Document disponibil la adresa: </a:t>
            </a:r>
            <a:r>
              <a:rPr lang="ro-RO" b="0" smtClean="0">
                <a:hlinkClick r:id="rId3"/>
              </a:rPr>
              <a:t>https://osha.europa.eu/ro/publications/preventing-musculoskeletal-disorders-diverse-workforce-risk-factors-women-migrants-and/view</a:t>
            </a:r>
            <a:r>
              <a:rPr lang="ro-RO" b="0" smtClean="0"/>
              <a:t> </a:t>
            </a:r>
          </a:p>
          <a:p>
            <a:pPr eaLnBrk="1" hangingPunct="1"/>
            <a:r>
              <a:rPr lang="ro-RO" b="0" smtClean="0"/>
              <a:t>EU-OSHA (Agenția Europeană pentru Securitate și Sănătate în Muncă), Analiza unor studii de caz privind posibilitatea de a lucra a persoanelor cu afecțiuni musculoscheletice cronice, 2020. Document disponibil la adresa: </a:t>
            </a:r>
            <a:r>
              <a:rPr lang="ro-RO" b="0" smtClean="0">
                <a:hlinkClick r:id="rId4"/>
              </a:rPr>
              <a:t>https://osha.europa.eu/ro/publications/analysis-case-studies-working-chronic-musculoskeletal-disorders/view</a:t>
            </a:r>
            <a:r>
              <a:rPr lang="ro-RO" b="0" smtClean="0"/>
              <a:t> </a:t>
            </a:r>
          </a:p>
          <a:p>
            <a:pPr eaLnBrk="1" hangingPunct="1"/>
            <a:r>
              <a:rPr lang="ro-RO" b="0" smtClean="0"/>
              <a:t>EU-OSHA (Agenția Europeană pentru Securitate și Sănătate în Muncă), Afecțiunile musculoscheletice de origine profesională: de la cercetare la practică. Ce se poate învăța?, 2020. Document disponibil la adresa: </a:t>
            </a:r>
            <a:r>
              <a:rPr lang="ro-RO" b="0" smtClean="0">
                <a:hlinkClick r:id="rId5"/>
              </a:rPr>
              <a:t>https://osha.europa.eu/ro/publications/work-related-musculoskeletal-disorders-research-practice-what-can-be-learnt/view</a:t>
            </a:r>
            <a:r>
              <a:rPr lang="ro-RO" b="0" smtClean="0"/>
              <a:t> </a:t>
            </a:r>
          </a:p>
          <a:p>
            <a:pPr eaLnBrk="1" hangingPunct="1"/>
            <a:r>
              <a:rPr lang="ro-RO" b="0" smtClean="0"/>
              <a:t>EU-OSHA (Agenția Europeană pentru Securitate și Sănătate în Muncă), Politici și practici de prevenție. Metode de abordare a afecțiunilor musculoscheletice de origine profesională, 2020. Document disponibil la adresa: </a:t>
            </a:r>
            <a:r>
              <a:rPr lang="ro-RO" b="0" smtClean="0">
                <a:hlinkClick r:id="rId6"/>
              </a:rPr>
              <a:t>https://osha.europa.eu/ro/publications/prevention-policy-and-practice-approaches-tackling-work-related-musculoskeletal/view</a:t>
            </a:r>
          </a:p>
          <a:p>
            <a:pPr eaLnBrk="1" hangingPunct="1"/>
            <a:r>
              <a:rPr lang="ro-RO" b="0" smtClean="0"/>
              <a:t>EU-OSHA (Agenția Europeană pentru Securitate și Sănătate în Muncă), Afecțiunile musculoscheletice de origine profesională: de ce continuă să fie atât de prevalente? Dovezi din analiza literaturii de specialitate. Document disponibil la adresa: </a:t>
            </a:r>
            <a:r>
              <a:rPr lang="ro-RO" b="0" smtClean="0">
                <a:hlinkClick r:id="rId7"/>
              </a:rPr>
              <a:t>https://osha.europa.eu/ro/publications/work-related-musculoskeletal-disorders-why-are-they-still-so-prevalent-evidence/view</a:t>
            </a:r>
            <a:r>
              <a:rPr lang="ro-RO" b="0" smtClean="0"/>
              <a:t> </a:t>
            </a:r>
          </a:p>
          <a:p>
            <a:pPr eaLnBrk="1" hangingPunct="1"/>
            <a:r>
              <a:rPr lang="ro-RO" b="0" smtClean="0"/>
              <a:t>Eurofound (Fundația Europeană pentru Îmbunătățirea Condițiilor de Viață și de Muncă) (2015), „Cel de-al șaselea sondaj european privind condițiile de muncă – Raport general, 2015”. Document disponibil la adresa: </a:t>
            </a:r>
            <a:r>
              <a:rPr lang="ro-RO" b="0" smtClean="0">
                <a:hlinkClick r:id="rId8"/>
              </a:rPr>
              <a:t>https://www.eurofound.europa.eu/publications/report/2016/working-conditions/sixth-european-working-conditions-survey-overview-report</a:t>
            </a:r>
            <a:r>
              <a:rPr lang="ro-RO" b="0" smtClean="0"/>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p:txBody>
          <a:bodyPr/>
          <a:lstStyle/>
          <a:p>
            <a:pPr eaLnBrk="1" hangingPunct="1"/>
            <a:r>
              <a:rPr lang="ro-RO" sz="2400" smtClean="0"/>
              <a:t>Resurse</a:t>
            </a:r>
          </a:p>
        </p:txBody>
      </p:sp>
      <p:sp>
        <p:nvSpPr>
          <p:cNvPr id="3" name="Content Placeholder 2"/>
          <p:cNvSpPr>
            <a:spLocks noGrp="1"/>
          </p:cNvSpPr>
          <p:nvPr>
            <p:ph sz="half" idx="1"/>
          </p:nvPr>
        </p:nvSpPr>
        <p:spPr>
          <a:xfrm>
            <a:off x="539750" y="915988"/>
            <a:ext cx="7632700" cy="3565525"/>
          </a:xfrm>
        </p:spPr>
        <p:txBody>
          <a:bodyPr rtlCol="0">
            <a:normAutofit lnSpcReduction="10000"/>
          </a:bodyPr>
          <a:lstStyle/>
          <a:p>
            <a:pPr marL="141750" indent="-141750" eaLnBrk="1" fontAlgn="auto" hangingPunct="1">
              <a:spcAft>
                <a:spcPts val="0"/>
              </a:spcAft>
              <a:defRPr/>
            </a:pPr>
            <a:r>
              <a:rPr lang="ro-RO" sz="1013" b="0" dirty="0"/>
              <a:t>EUROSTAT (Oficiul pentru Statistică al Uniunii Europene), Modulul principal al anchetei asupra forței de muncă, 2018. Document disponibil la adresa: </a:t>
            </a:r>
            <a:r>
              <a:rPr lang="ro-RO" sz="1013" b="0" dirty="0">
                <a:hlinkClick r:id="rId3"/>
              </a:rPr>
              <a:t>https://ec.europa.eu/eurostat/data/database</a:t>
            </a:r>
          </a:p>
          <a:p>
            <a:pPr marL="141750" indent="-141750" eaLnBrk="1" fontAlgn="auto" hangingPunct="1">
              <a:spcAft>
                <a:spcPts val="0"/>
              </a:spcAft>
              <a:defRPr/>
            </a:pPr>
            <a:r>
              <a:rPr lang="ro-RO" sz="1013" b="0" dirty="0"/>
              <a:t>FRA (Agenția pentru Drepturi Fundamentale a Uniunii Europene), Sondaj privind bunăstarea și siguranța femeilor în Europa, 2012. Document disponibil la adresa:  </a:t>
            </a:r>
            <a:r>
              <a:rPr lang="ro-RO" sz="1013" b="0" dirty="0">
                <a:hlinkClick r:id="rId4"/>
              </a:rPr>
              <a:t>https://fra.europa.eu/en/project/2012/fra-survey-gender-based-violence-against-women</a:t>
            </a:r>
            <a:r>
              <a:rPr lang="ro-RO" sz="1013" b="0" dirty="0"/>
              <a:t> </a:t>
            </a:r>
          </a:p>
          <a:p>
            <a:pPr marL="141750" indent="-141750" eaLnBrk="1" fontAlgn="auto" hangingPunct="1">
              <a:spcAft>
                <a:spcPts val="0"/>
              </a:spcAft>
              <a:defRPr/>
            </a:pPr>
            <a:r>
              <a:rPr lang="ro-RO" sz="1013" b="0" dirty="0"/>
              <a:t>FRA (Agenția pentru Drepturi Fundamentale a Uniunii Europene), Sondajul UE privind persoanele LGBTI II, 2020. Document disponibil la adresa: </a:t>
            </a:r>
            <a:r>
              <a:rPr lang="ro-RO" sz="1013" b="0" dirty="0">
                <a:hlinkClick r:id="rId5"/>
              </a:rPr>
              <a:t>https://fra.europa.eu/en/data-and-maps/2020/lgbti-survey-data-explorer</a:t>
            </a:r>
            <a:r>
              <a:rPr lang="ro-RO" sz="1013" b="0" dirty="0"/>
              <a:t>  </a:t>
            </a:r>
          </a:p>
          <a:p>
            <a:pPr marL="0" indent="0" eaLnBrk="1" fontAlgn="auto" hangingPunct="1">
              <a:spcAft>
                <a:spcPts val="0"/>
              </a:spcAft>
              <a:buFont typeface="Wingdings" pitchFamily="2" charset="2"/>
              <a:buNone/>
              <a:defRPr/>
            </a:pPr>
            <a:endParaRPr lang="en-US" sz="1013" b="0" dirty="0"/>
          </a:p>
          <a:p>
            <a:pPr marL="0" indent="0" eaLnBrk="1" fontAlgn="auto" hangingPunct="1">
              <a:spcAft>
                <a:spcPts val="0"/>
              </a:spcAft>
              <a:buFont typeface="Wingdings" pitchFamily="2" charset="2"/>
              <a:buNone/>
              <a:defRPr/>
            </a:pPr>
            <a:r>
              <a:rPr lang="ro-RO" sz="1013" dirty="0"/>
              <a:t>Resurse practice:</a:t>
            </a:r>
          </a:p>
          <a:p>
            <a:pPr marL="141750" indent="-141750" eaLnBrk="1" fontAlgn="auto" hangingPunct="1">
              <a:spcAft>
                <a:spcPts val="0"/>
              </a:spcAft>
              <a:defRPr/>
            </a:pPr>
            <a:r>
              <a:rPr lang="ro-RO" sz="1013" b="0" dirty="0"/>
              <a:t>Diversitatea forței de muncă și evaluarea riscurilor: garantarea includerii tuturor. Rezumatul unui raport al agenției. Document disponibil la adresa: </a:t>
            </a:r>
            <a:r>
              <a:rPr lang="ro-RO" sz="1013" b="0" u="sng" dirty="0">
                <a:hlinkClick r:id="rId6"/>
              </a:rPr>
              <a:t>https://osha.europa.eu/ro/publications/factsheets/87</a:t>
            </a:r>
          </a:p>
          <a:p>
            <a:pPr marL="141750" indent="-141750" eaLnBrk="1" fontAlgn="auto" hangingPunct="1">
              <a:spcAft>
                <a:spcPts val="0"/>
              </a:spcAft>
              <a:defRPr/>
            </a:pPr>
            <a:r>
              <a:rPr lang="ro-RO" sz="1013" b="0" dirty="0"/>
              <a:t>Includerea problemelor de gen în evaluarea riscurilor. Document disponibil la adresa: </a:t>
            </a:r>
            <a:r>
              <a:rPr lang="ro-RO" sz="1013" b="0" dirty="0">
                <a:hlinkClick r:id="rId7"/>
              </a:rPr>
              <a:t>https://osha.europa.eu/en/publications/factsheet-43-including-gender-issues-risk-assessment</a:t>
            </a:r>
            <a:r>
              <a:rPr lang="ro-RO" sz="1013" b="0" dirty="0"/>
              <a:t> </a:t>
            </a:r>
          </a:p>
          <a:p>
            <a:pPr marL="141750" indent="-141750" eaLnBrk="1" fontAlgn="auto" hangingPunct="1">
              <a:spcAft>
                <a:spcPts val="0"/>
              </a:spcAft>
              <a:defRPr/>
            </a:pPr>
            <a:r>
              <a:rPr lang="ro-RO" sz="1013" b="0" dirty="0"/>
              <a:t>Evaluarea riscurilor ținând cont de aspectul diversității, Ghid EMEX - SLIC. Versiune în limba engleză disponibilă la adresa: </a:t>
            </a:r>
            <a:r>
              <a:rPr lang="ro-RO" sz="1013" b="0" u="sng" dirty="0">
                <a:hlinkClick r:id="rId8"/>
              </a:rPr>
              <a:t>https://circabc.europa.eu/ui/group/fea534f4-2590-4490-bca6-504782b47c79/library/341d5e56-dc0c-41ce-ba77-be660f3cf810/details</a:t>
            </a:r>
            <a:r>
              <a:rPr lang="ro-RO" sz="1013" b="0" dirty="0"/>
              <a:t> </a:t>
            </a:r>
          </a:p>
          <a:p>
            <a:pPr marL="141750" indent="-141750" eaLnBrk="1" fontAlgn="auto" hangingPunct="1">
              <a:spcAft>
                <a:spcPts val="0"/>
              </a:spcAft>
              <a:defRPr/>
            </a:pPr>
            <a:r>
              <a:rPr lang="ro-RO" sz="1013" b="0" dirty="0"/>
              <a:t>Evaluarea riscurilor ținând cont de aspectul diversității, Ghid EMEX - SLIC. Versiuni lingvistice disponibile la adresa: </a:t>
            </a:r>
            <a:r>
              <a:rPr lang="ro-RO" sz="1013" b="0" dirty="0">
                <a:hlinkClick r:id="rId9"/>
              </a:rPr>
              <a:t>https://circabc.europa.eu/ui/group/fea534f4-2590-4490-bca6-504782b47c79/library/e9ec023f-cb5f-4e09-ac6a-6b5ffe05e729?p=1&amp;n=10&amp;sort=modified_DESC</a:t>
            </a:r>
            <a:r>
              <a:rPr lang="ro-RO" sz="1013" b="0" dirty="0"/>
              <a:t> </a:t>
            </a:r>
          </a:p>
          <a:p>
            <a:pPr marL="141750" indent="-141750" eaLnBrk="1" fontAlgn="auto" hangingPunct="1">
              <a:spcAft>
                <a:spcPts val="0"/>
              </a:spcAft>
              <a:defRPr/>
            </a:pPr>
            <a:r>
              <a:rPr lang="ro-RO" sz="1013" b="0" dirty="0"/>
              <a:t>EU-OSHA, Instrumente practice și ghiduri, Baza de date a AMS, „Diversitatea lucrătorilor” Domeniul prioritar:  </a:t>
            </a:r>
            <a:r>
              <a:rPr lang="ro-RO" sz="1013" b="0" dirty="0">
                <a:hlinkClick r:id="rId10"/>
              </a:rPr>
              <a:t>https://healthy-workplaces.eu/ro/tools-and-publications/practical-tools?f%5B0%5D=field_msd_priority_area%3A3503</a:t>
            </a:r>
            <a:r>
              <a:rPr lang="ro-RO" sz="1013" b="0" dirty="0"/>
              <a:t> </a:t>
            </a:r>
          </a:p>
          <a:p>
            <a:pPr marL="141750" indent="-141750" eaLnBrk="1" fontAlgn="auto" hangingPunct="1">
              <a:spcAft>
                <a:spcPts val="0"/>
              </a:spcAft>
              <a:defRPr/>
            </a:pPr>
            <a:r>
              <a:rPr lang="ro-RO" sz="1013" b="0" dirty="0"/>
              <a:t>Integrarea perspectivei de gen în practica securității și sănătății în muncă. Document disponibil la adresa </a:t>
            </a:r>
            <a:r>
              <a:rPr lang="ro-RO" sz="1013" b="0" dirty="0">
                <a:hlinkClick r:id="rId11"/>
              </a:rPr>
              <a:t>https://osha.europa.eu/sites/default/files/publications/documents/esener-ii-summary-en.PDF</a:t>
            </a:r>
            <a:r>
              <a:rPr lang="ro-RO" sz="1013" b="0" dirty="0"/>
              <a:t>.  </a:t>
            </a:r>
          </a:p>
          <a:p>
            <a:pPr marL="141750" indent="-141750" eaLnBrk="1" fontAlgn="auto" hangingPunct="1">
              <a:spcAft>
                <a:spcPts val="0"/>
              </a:spcAft>
              <a:defRPr/>
            </a:pPr>
            <a:endParaRPr lang="en-US" sz="1013" b="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539750" y="987425"/>
          <a:ext cx="7632700" cy="3304251"/>
        </p:xfrm>
        <a:graphic>
          <a:graphicData uri="http://schemas.openxmlformats.org/drawingml/2006/table">
            <a:tbl>
              <a:tblPr firstRow="1" firstCol="1" bandRow="1">
                <a:tableStyleId>{5C22544A-7EE6-4342-B048-85BDC9FD1C3A}</a:tableStyleId>
              </a:tblPr>
              <a:tblGrid>
                <a:gridCol w="3433786">
                  <a:extLst>
                    <a:ext uri="{9D8B030D-6E8A-4147-A177-3AD203B41FA5}">
                      <a16:colId xmlns:a16="http://schemas.microsoft.com/office/drawing/2014/main" val="20000"/>
                    </a:ext>
                  </a:extLst>
                </a:gridCol>
                <a:gridCol w="4198914">
                  <a:extLst>
                    <a:ext uri="{9D8B030D-6E8A-4147-A177-3AD203B41FA5}">
                      <a16:colId xmlns:a16="http://schemas.microsoft.com/office/drawing/2014/main" val="20001"/>
                    </a:ext>
                  </a:extLst>
                </a:gridCol>
              </a:tblGrid>
              <a:tr h="201508">
                <a:tc>
                  <a:txBody>
                    <a:bodyPr/>
                    <a:lstStyle/>
                    <a:p>
                      <a:pPr marL="68580" algn="ctr">
                        <a:lnSpc>
                          <a:spcPts val="1200"/>
                        </a:lnSpc>
                        <a:spcBef>
                          <a:spcPts val="600"/>
                        </a:spcBef>
                        <a:spcAft>
                          <a:spcPts val="600"/>
                        </a:spcAft>
                      </a:pPr>
                      <a:r>
                        <a:rPr lang="ro-RO" sz="1000" b="1">
                          <a:solidFill>
                            <a:schemeClr val="lt1"/>
                          </a:solidFill>
                          <a:latin typeface="+mn-lt"/>
                          <a:ea typeface="+mn-ea"/>
                          <a:cs typeface="+mn-cs"/>
                        </a:rPr>
                        <a:t>Titlul inițiativei</a:t>
                      </a:r>
                    </a:p>
                  </a:txBody>
                  <a:tcPr marL="53014" marR="53014" marT="0" marB="0" anchor="ctr"/>
                </a:tc>
                <a:tc>
                  <a:txBody>
                    <a:bodyPr/>
                    <a:lstStyle/>
                    <a:p>
                      <a:pPr marL="68580" algn="ctr">
                        <a:lnSpc>
                          <a:spcPts val="1200"/>
                        </a:lnSpc>
                        <a:spcBef>
                          <a:spcPts val="600"/>
                        </a:spcBef>
                        <a:spcAft>
                          <a:spcPts val="600"/>
                        </a:spcAft>
                      </a:pPr>
                      <a:r>
                        <a:rPr lang="ro-RO" sz="1000" b="1">
                          <a:solidFill>
                            <a:schemeClr val="lt1"/>
                          </a:solidFill>
                          <a:latin typeface="+mn-lt"/>
                          <a:ea typeface="+mn-ea"/>
                          <a:cs typeface="+mn-cs"/>
                        </a:rPr>
                        <a:t>Web</a:t>
                      </a:r>
                    </a:p>
                  </a:txBody>
                  <a:tcPr marL="53014" marR="53014" marT="0" marB="0" anchor="ctr"/>
                </a:tc>
                <a:extLst>
                  <a:ext uri="{0D108BD9-81ED-4DB2-BD59-A6C34878D82A}">
                    <a16:rowId xmlns:a16="http://schemas.microsoft.com/office/drawing/2014/main" val="10000"/>
                  </a:ext>
                </a:extLst>
              </a:tr>
              <a:tr h="310274">
                <a:tc>
                  <a:txBody>
                    <a:bodyPr/>
                    <a:lstStyle/>
                    <a:p>
                      <a:pPr marL="68580" algn="l" defTabSz="257175" rtl="0" eaLnBrk="1" latinLnBrk="0" hangingPunct="1">
                        <a:lnSpc>
                          <a:spcPct val="100000"/>
                        </a:lnSpc>
                        <a:spcBef>
                          <a:spcPts val="0"/>
                        </a:spcBef>
                        <a:spcAft>
                          <a:spcPts val="0"/>
                        </a:spcAft>
                      </a:pPr>
                      <a:r>
                        <a:rPr lang="ro-RO" sz="1000" b="1">
                          <a:solidFill>
                            <a:schemeClr val="lt1"/>
                          </a:solidFill>
                          <a:latin typeface="+mn-lt"/>
                          <a:ea typeface="+mn-ea"/>
                          <a:cs typeface="+mn-cs"/>
                        </a:rPr>
                        <a:t>Strategia națională pentru mediul de lucru</a:t>
                      </a:r>
                    </a:p>
                  </a:txBody>
                  <a:tcPr marL="53014" marR="53014" marT="0" marB="0" anchor="ctr"/>
                </a:tc>
                <a:tc>
                  <a:txBody>
                    <a:bodyPr/>
                    <a:lstStyle/>
                    <a:p>
                      <a:pPr marL="68580" algn="ctr">
                        <a:lnSpc>
                          <a:spcPct val="100000"/>
                        </a:lnSpc>
                        <a:spcBef>
                          <a:spcPts val="0"/>
                        </a:spcBef>
                        <a:spcAft>
                          <a:spcPts val="0"/>
                        </a:spcAft>
                      </a:pPr>
                      <a:r>
                        <a:rPr lang="ro-RO" sz="1000" b="1">
                          <a:solidFill>
                            <a:schemeClr val="lt1"/>
                          </a:solidFill>
                          <a:latin typeface="+mn-lt"/>
                          <a:ea typeface="+mn-ea"/>
                          <a:cs typeface="+mn-cs"/>
                          <a:hlinkClick r:id="rId2"/>
                        </a:rPr>
                        <a:t>https://amid.dk/om-os/om-strategi-for-arbejdsmiljoeindsatsen-frem-til-2020/</a:t>
                      </a:r>
                      <a:r>
                        <a:rPr lang="ro-RO" sz="1000" b="1">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10001"/>
                  </a:ext>
                </a:extLst>
              </a:tr>
              <a:tr h="620549">
                <a:tc>
                  <a:txBody>
                    <a:bodyPr/>
                    <a:lstStyle/>
                    <a:p>
                      <a:pPr marL="68580" algn="l" defTabSz="257175" rtl="0" eaLnBrk="1" latinLnBrk="0" hangingPunct="1">
                        <a:lnSpc>
                          <a:spcPct val="100000"/>
                        </a:lnSpc>
                        <a:spcBef>
                          <a:spcPts val="0"/>
                        </a:spcBef>
                        <a:spcAft>
                          <a:spcPts val="0"/>
                        </a:spcAft>
                      </a:pPr>
                      <a:r>
                        <a:rPr lang="ro-RO" sz="1000" b="1">
                          <a:solidFill>
                            <a:schemeClr val="lt1"/>
                          </a:solidFill>
                          <a:latin typeface="+mn-lt"/>
                          <a:ea typeface="+mn-ea"/>
                          <a:cs typeface="+mn-cs"/>
                        </a:rPr>
                        <a:t>Politica Airbus privind diversitatea și incluziunea</a:t>
                      </a:r>
                    </a:p>
                  </a:txBody>
                  <a:tcPr marL="53014" marR="53014" marT="0" marB="0" anchor="ctr"/>
                </a:tc>
                <a:tc>
                  <a:txBody>
                    <a:bodyPr/>
                    <a:lstStyle/>
                    <a:p>
                      <a:pPr marL="68580" algn="ctr">
                        <a:lnSpc>
                          <a:spcPct val="100000"/>
                        </a:lnSpc>
                        <a:spcBef>
                          <a:spcPts val="0"/>
                        </a:spcBef>
                        <a:spcAft>
                          <a:spcPts val="0"/>
                        </a:spcAft>
                      </a:pPr>
                      <a:r>
                        <a:rPr lang="ro-RO" sz="1000" b="1">
                          <a:solidFill>
                            <a:schemeClr val="lt1"/>
                          </a:solidFill>
                          <a:latin typeface="+mn-lt"/>
                          <a:ea typeface="+mn-ea"/>
                          <a:cs typeface="+mn-cs"/>
                          <a:hlinkClick r:id="rId3"/>
                        </a:rPr>
                        <a:t>https://www.airbus.com/content/dam/channel-specific/website-/company/responsibility-and-sustainability/responsibility-andsustainability-landing-page/Responsibility-and-Sustainability-Charter-English.pdf</a:t>
                      </a:r>
                      <a:r>
                        <a:rPr lang="ro-RO" sz="1000" b="1">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10002"/>
                  </a:ext>
                </a:extLst>
              </a:tr>
              <a:tr h="310274">
                <a:tc>
                  <a:txBody>
                    <a:bodyPr/>
                    <a:lstStyle/>
                    <a:p>
                      <a:pPr marL="68580" algn="l" defTabSz="257175" rtl="0" eaLnBrk="1" latinLnBrk="0" hangingPunct="1">
                        <a:lnSpc>
                          <a:spcPct val="100000"/>
                        </a:lnSpc>
                        <a:spcBef>
                          <a:spcPts val="0"/>
                        </a:spcBef>
                        <a:spcAft>
                          <a:spcPts val="0"/>
                        </a:spcAft>
                      </a:pPr>
                      <a:r>
                        <a:rPr lang="ro-RO" sz="1000" b="1">
                          <a:solidFill>
                            <a:schemeClr val="lt1"/>
                          </a:solidFill>
                          <a:latin typeface="+mn-lt"/>
                          <a:ea typeface="+mn-ea"/>
                          <a:cs typeface="+mn-cs"/>
                        </a:rPr>
                        <a:t>Îngrijorări și recomandări comune privind activitățile casnice și de îngrijire ale migranților</a:t>
                      </a:r>
                    </a:p>
                  </a:txBody>
                  <a:tcPr marL="53014" marR="53014" marT="0" marB="0" anchor="ctr"/>
                </a:tc>
                <a:tc>
                  <a:txBody>
                    <a:bodyPr/>
                    <a:lstStyle/>
                    <a:p>
                      <a:pPr marL="68580" algn="ctr">
                        <a:lnSpc>
                          <a:spcPct val="100000"/>
                        </a:lnSpc>
                        <a:spcBef>
                          <a:spcPts val="0"/>
                        </a:spcBef>
                        <a:spcAft>
                          <a:spcPts val="0"/>
                        </a:spcAft>
                      </a:pPr>
                      <a:r>
                        <a:rPr lang="ro-RO" sz="1000" b="1">
                          <a:solidFill>
                            <a:schemeClr val="lt1"/>
                          </a:solidFill>
                          <a:latin typeface="+mn-lt"/>
                          <a:ea typeface="+mn-ea"/>
                          <a:cs typeface="+mn-cs"/>
                          <a:hlinkClick r:id="rId4"/>
                        </a:rPr>
                        <a:t>https://picum.org/Documents/Publi/2018/concerns_recommendations_migrant_domestic_care_work_February2018.pdf</a:t>
                      </a:r>
                    </a:p>
                  </a:txBody>
                  <a:tcPr marL="53014" marR="53014" marT="0" marB="0" anchor="ctr"/>
                </a:tc>
                <a:extLst>
                  <a:ext uri="{0D108BD9-81ED-4DB2-BD59-A6C34878D82A}">
                    <a16:rowId xmlns:a16="http://schemas.microsoft.com/office/drawing/2014/main" val="10003"/>
                  </a:ext>
                </a:extLst>
              </a:tr>
              <a:tr h="310274">
                <a:tc>
                  <a:txBody>
                    <a:bodyPr/>
                    <a:lstStyle/>
                    <a:p>
                      <a:pPr marL="68580" algn="l" defTabSz="257175" rtl="0" eaLnBrk="1" latinLnBrk="0" hangingPunct="1">
                        <a:lnSpc>
                          <a:spcPct val="100000"/>
                        </a:lnSpc>
                        <a:spcBef>
                          <a:spcPts val="0"/>
                        </a:spcBef>
                        <a:spcAft>
                          <a:spcPts val="0"/>
                        </a:spcAft>
                      </a:pPr>
                      <a:r>
                        <a:rPr lang="ro-RO" sz="1000" b="1">
                          <a:solidFill>
                            <a:schemeClr val="lt1"/>
                          </a:solidFill>
                          <a:latin typeface="+mn-lt"/>
                          <a:ea typeface="+mn-ea"/>
                          <a:cs typeface="+mn-cs"/>
                        </a:rPr>
                        <a:t>Set de instrumente de evaluare a riscurilor pentru resortisanții țărilor terțe</a:t>
                      </a:r>
                    </a:p>
                  </a:txBody>
                  <a:tcPr marL="53014" marR="53014" marT="0" marB="0" anchor="ctr"/>
                </a:tc>
                <a:tc>
                  <a:txBody>
                    <a:bodyPr/>
                    <a:lstStyle/>
                    <a:p>
                      <a:pPr marL="68580" algn="ctr">
                        <a:lnSpc>
                          <a:spcPct val="100000"/>
                        </a:lnSpc>
                        <a:spcBef>
                          <a:spcPts val="0"/>
                        </a:spcBef>
                        <a:spcAft>
                          <a:spcPts val="0"/>
                        </a:spcAft>
                      </a:pPr>
                      <a:r>
                        <a:rPr lang="ro-RO" sz="1000" b="1">
                          <a:solidFill>
                            <a:schemeClr val="lt1"/>
                          </a:solidFill>
                          <a:latin typeface="+mn-lt"/>
                          <a:ea typeface="+mn-ea"/>
                          <a:cs typeface="+mn-cs"/>
                          <a:hlinkClick r:id="rId5"/>
                        </a:rPr>
                        <a:t>https://www.cislbrescia.it/wp-content/uploads/2011/11/Un-progetto-sulla-sicurezza-per-i-lavoratori-stranieri.pdf</a:t>
                      </a:r>
                      <a:r>
                        <a:rPr lang="ro-RO" sz="1000" b="1">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10004"/>
                  </a:ext>
                </a:extLst>
              </a:tr>
              <a:tr h="465412">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ro-RO" sz="1000" b="1">
                          <a:solidFill>
                            <a:schemeClr val="lt1"/>
                          </a:solidFill>
                          <a:latin typeface="+mn-lt"/>
                          <a:ea typeface="+mn-ea"/>
                          <a:cs typeface="+mn-cs"/>
                        </a:rPr>
                        <a:t>REDI – Rețea de întreprinderi pentru incluziune și diversitate LGBTI</a:t>
                      </a:r>
                    </a:p>
                  </a:txBody>
                  <a:tcPr marL="53014" marR="53014" marT="0" marB="0" anchor="ctr"/>
                </a:tc>
                <a:tc>
                  <a:txBody>
                    <a:bodyPr/>
                    <a:lstStyle/>
                    <a:p>
                      <a:pPr marL="68580" algn="ctr">
                        <a:lnSpc>
                          <a:spcPct val="100000"/>
                        </a:lnSpc>
                        <a:spcBef>
                          <a:spcPts val="0"/>
                        </a:spcBef>
                        <a:spcAft>
                          <a:spcPts val="0"/>
                        </a:spcAft>
                      </a:pPr>
                      <a:r>
                        <a:rPr lang="ro-RO" sz="1000" b="1">
                          <a:solidFill>
                            <a:schemeClr val="lt1"/>
                          </a:solidFill>
                          <a:latin typeface="+mn-lt"/>
                          <a:ea typeface="+mn-ea"/>
                          <a:cs typeface="+mn-cs"/>
                          <a:hlinkClick r:id="rId6"/>
                        </a:rPr>
                        <a:t>http://www.redi-lgbti.org/</a:t>
                      </a:r>
                      <a:r>
                        <a:rPr lang="ro-RO" sz="1000" b="1">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10005"/>
                  </a:ext>
                </a:extLst>
              </a:tr>
              <a:tr h="310274">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ro-RO" sz="1000" b="1">
                          <a:solidFill>
                            <a:schemeClr val="lt1"/>
                          </a:solidFill>
                          <a:latin typeface="+mn-lt"/>
                          <a:ea typeface="+mn-ea"/>
                          <a:cs typeface="+mn-cs"/>
                        </a:rPr>
                        <a:t>Mediul de lucru al femeilor</a:t>
                      </a:r>
                    </a:p>
                  </a:txBody>
                  <a:tcPr marL="53014" marR="53014" marT="0" marB="0" anchor="ctr"/>
                </a:tc>
                <a:tc>
                  <a:txBody>
                    <a:bodyPr/>
                    <a:lstStyle/>
                    <a:p>
                      <a:pPr marL="68580" algn="ctr">
                        <a:lnSpc>
                          <a:spcPct val="100000"/>
                        </a:lnSpc>
                        <a:spcBef>
                          <a:spcPts val="0"/>
                        </a:spcBef>
                        <a:spcAft>
                          <a:spcPts val="0"/>
                        </a:spcAft>
                      </a:pPr>
                      <a:r>
                        <a:rPr lang="ro-RO" sz="1000" b="1">
                          <a:solidFill>
                            <a:schemeClr val="lt1"/>
                          </a:solidFill>
                          <a:latin typeface="+mn-lt"/>
                          <a:ea typeface="+mn-ea"/>
                          <a:cs typeface="+mn-cs"/>
                          <a:hlinkClick r:id="rId7"/>
                        </a:rPr>
                        <a:t>https://www.av.se/arbetsmiljoarbete-och-inspektioner/arbeta-med-arbetsmiljon/jamstalldhet-i-arbetsmiljon/</a:t>
                      </a:r>
                      <a:r>
                        <a:rPr lang="ro-RO" sz="1000" b="1">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10006"/>
                  </a:ext>
                </a:extLst>
              </a:tr>
              <a:tr h="465412">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ro-RO" sz="1000" b="1">
                          <a:solidFill>
                            <a:schemeClr val="lt1"/>
                          </a:solidFill>
                          <a:latin typeface="+mn-lt"/>
                          <a:ea typeface="+mn-ea"/>
                          <a:cs typeface="+mn-cs"/>
                        </a:rPr>
                        <a:t>Set de instrumente pentru integrarea perspectivei de gen în prevenirea riscurilor profesionale</a:t>
                      </a:r>
                    </a:p>
                  </a:txBody>
                  <a:tcPr marL="53014" marR="53014" marT="0" marB="0" anchor="ctr"/>
                </a:tc>
                <a:tc>
                  <a:txBody>
                    <a:bodyPr/>
                    <a:lstStyle/>
                    <a:p>
                      <a:pPr marL="68580" algn="ctr">
                        <a:lnSpc>
                          <a:spcPct val="100000"/>
                        </a:lnSpc>
                        <a:spcBef>
                          <a:spcPts val="0"/>
                        </a:spcBef>
                        <a:spcAft>
                          <a:spcPts val="0"/>
                        </a:spcAft>
                      </a:pPr>
                      <a:r>
                        <a:rPr lang="ro-RO" sz="1000" b="1">
                          <a:solidFill>
                            <a:schemeClr val="lt1"/>
                          </a:solidFill>
                          <a:latin typeface="+mn-lt"/>
                          <a:ea typeface="+mn-ea"/>
                          <a:cs typeface="+mn-cs"/>
                          <a:hlinkClick r:id="rId8"/>
                        </a:rPr>
                        <a:t>http://www.osalan.euskadi.eus/contenidos/libro/gestion_201710/es_def/adjuntos/pautas_integracion_prl.pdf</a:t>
                      </a:r>
                      <a:r>
                        <a:rPr lang="ro-RO" sz="1000" b="1">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10007"/>
                  </a:ext>
                </a:extLst>
              </a:tr>
              <a:tr h="310274">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ro-RO" sz="1000" b="1">
                          <a:solidFill>
                            <a:schemeClr val="lt1"/>
                          </a:solidFill>
                          <a:latin typeface="+mn-lt"/>
                          <a:ea typeface="+mn-ea"/>
                          <a:cs typeface="+mn-cs"/>
                        </a:rPr>
                        <a:t>Ghid de asistență la locul de muncă pentru persoane transgender</a:t>
                      </a:r>
                    </a:p>
                  </a:txBody>
                  <a:tcPr marL="53014" marR="53014" marT="0" marB="0" anchor="ctr"/>
                </a:tc>
                <a:tc>
                  <a:txBody>
                    <a:bodyPr/>
                    <a:lstStyle/>
                    <a:p>
                      <a:pPr marL="68580" algn="ctr">
                        <a:lnSpc>
                          <a:spcPct val="100000"/>
                        </a:lnSpc>
                        <a:spcBef>
                          <a:spcPts val="0"/>
                        </a:spcBef>
                        <a:spcAft>
                          <a:spcPts val="0"/>
                        </a:spcAft>
                      </a:pPr>
                      <a:r>
                        <a:rPr lang="ro-RO" sz="1000" b="1">
                          <a:solidFill>
                            <a:schemeClr val="lt1"/>
                          </a:solidFill>
                          <a:latin typeface="+mn-lt"/>
                          <a:ea typeface="+mn-ea"/>
                          <a:cs typeface="+mn-cs"/>
                          <a:hlinkClick r:id="rId9"/>
                        </a:rPr>
                        <a:t>http://www.lgbthealth.org.uk/wp-content/uploads/2016/07/TWSP-Info-Guide-Final.pdf</a:t>
                      </a:r>
                      <a:r>
                        <a:rPr lang="ro-RO" sz="1000" b="1">
                          <a:solidFill>
                            <a:schemeClr val="lt1"/>
                          </a:solidFill>
                          <a:latin typeface="+mn-lt"/>
                          <a:ea typeface="+mn-ea"/>
                          <a:cs typeface="+mn-cs"/>
                        </a:rPr>
                        <a:t> </a:t>
                      </a:r>
                    </a:p>
                  </a:txBody>
                  <a:tcPr marL="53014" marR="53014" marT="0" marB="0" anchor="ctr"/>
                </a:tc>
                <a:extLst>
                  <a:ext uri="{0D108BD9-81ED-4DB2-BD59-A6C34878D82A}">
                    <a16:rowId xmlns:a16="http://schemas.microsoft.com/office/drawing/2014/main" val="10008"/>
                  </a:ext>
                </a:extLst>
              </a:tr>
            </a:tbl>
          </a:graphicData>
        </a:graphic>
      </p:graphicFrame>
      <p:sp>
        <p:nvSpPr>
          <p:cNvPr id="59425" name="Title 1"/>
          <p:cNvSpPr>
            <a:spLocks noGrp="1"/>
          </p:cNvSpPr>
          <p:nvPr>
            <p:ph type="title"/>
          </p:nvPr>
        </p:nvSpPr>
        <p:spPr>
          <a:xfrm>
            <a:off x="539750" y="134938"/>
            <a:ext cx="7470775" cy="366712"/>
          </a:xfrm>
        </p:spPr>
        <p:txBody>
          <a:bodyPr lIns="0" tIns="0" rIns="0" bIns="0"/>
          <a:lstStyle/>
          <a:p>
            <a:pPr eaLnBrk="1" hangingPunct="1"/>
            <a:r>
              <a:rPr lang="ro-RO" sz="2400" smtClean="0">
                <a:solidFill>
                  <a:srgbClr val="003399"/>
                </a:solidFill>
              </a:rPr>
              <a:t>Resurse privind practicile și inițiativele politice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Picture 4"/>
          <p:cNvPicPr>
            <a:picLocks noChangeAspect="1"/>
          </p:cNvPicPr>
          <p:nvPr/>
        </p:nvPicPr>
        <p:blipFill>
          <a:blip r:embed="rId3"/>
          <a:srcRect/>
          <a:stretch>
            <a:fillRect/>
          </a:stretch>
        </p:blipFill>
        <p:spPr bwMode="auto">
          <a:xfrm>
            <a:off x="1042988" y="627063"/>
            <a:ext cx="7181850" cy="4040187"/>
          </a:xfrm>
          <a:prstGeom prst="rect">
            <a:avLst/>
          </a:prstGeom>
          <a:noFill/>
          <a:ln w="9525">
            <a:noFill/>
            <a:miter lim="800000"/>
            <a:headEnd/>
            <a:tailEnd/>
          </a:ln>
        </p:spPr>
      </p:pic>
      <p:sp>
        <p:nvSpPr>
          <p:cNvPr id="3" name="Content Placeholder 2"/>
          <p:cNvSpPr>
            <a:spLocks noGrp="1"/>
          </p:cNvSpPr>
          <p:nvPr>
            <p:ph sz="half" idx="1"/>
          </p:nvPr>
        </p:nvSpPr>
        <p:spPr>
          <a:xfrm>
            <a:off x="539750" y="823913"/>
            <a:ext cx="7848600" cy="3644900"/>
          </a:xfrm>
        </p:spPr>
        <p:txBody>
          <a:bodyPr rtlCol="0">
            <a:normAutofit/>
          </a:bodyPr>
          <a:lstStyle/>
          <a:p>
            <a:pPr marL="0" indent="0" algn="ctr" defTabSz="342900" eaLnBrk="1" fontAlgn="auto" hangingPunct="1">
              <a:spcBef>
                <a:spcPts val="450"/>
              </a:spcBef>
              <a:spcAft>
                <a:spcPts val="0"/>
              </a:spcAft>
              <a:buClr>
                <a:srgbClr val="003399"/>
              </a:buClr>
              <a:buFont typeface="Wingdings" pitchFamily="2" charset="2"/>
              <a:buNone/>
              <a:defRPr/>
            </a:pPr>
            <a:r>
              <a:rPr lang="ro-RO" sz="3200" dirty="0">
                <a:solidFill>
                  <a:srgbClr val="ACC700"/>
                </a:solidFill>
              </a:rPr>
              <a:t>VĂ MULȚUMIM!</a:t>
            </a:r>
          </a:p>
          <a:p>
            <a:pPr marL="0" indent="0" eaLnBrk="1" fontAlgn="auto" hangingPunct="1">
              <a:spcAft>
                <a:spcPts val="0"/>
              </a:spcAft>
              <a:buSzPct val="120000"/>
              <a:buFont typeface="Wingdings" pitchFamily="2" charset="2"/>
              <a:buNone/>
              <a:defRPr/>
            </a:pPr>
            <a:endParaRPr lang="en-US" sz="1600" dirty="0">
              <a:solidFill>
                <a:srgbClr val="ACC700"/>
              </a:solidFill>
            </a:endParaRPr>
          </a:p>
          <a:p>
            <a:pPr marL="141750" indent="-141750" eaLnBrk="1" fontAlgn="auto" hangingPunct="1">
              <a:spcAft>
                <a:spcPts val="0"/>
              </a:spcAft>
              <a:buSzPct val="120000"/>
              <a:buFont typeface="Wingdings" pitchFamily="2" charset="2"/>
              <a:buBlip>
                <a:blip r:embed="rId4"/>
              </a:buBlip>
              <a:defRPr/>
            </a:pPr>
            <a:endParaRPr lang="en-US" sz="500" dirty="0">
              <a:solidFill>
                <a:schemeClr val="accent1"/>
              </a:solidFill>
            </a:endParaRPr>
          </a:p>
          <a:p>
            <a:pPr marL="141750" indent="-141750" eaLnBrk="1" fontAlgn="auto" hangingPunct="1">
              <a:spcAft>
                <a:spcPts val="0"/>
              </a:spcAft>
              <a:buSzPct val="120000"/>
              <a:buFont typeface="Wingdings" pitchFamily="2" charset="2"/>
              <a:buBlip>
                <a:blip r:embed="rId4"/>
              </a:buBlip>
              <a:defRPr/>
            </a:pPr>
            <a:r>
              <a:rPr lang="ro-RO" sz="1600" dirty="0">
                <a:solidFill>
                  <a:schemeClr val="accent1"/>
                </a:solidFill>
              </a:rPr>
              <a:t>Pentru mai multe informații, consultați site-ul campaniei:</a:t>
            </a:r>
          </a:p>
          <a:p>
            <a:pPr marL="189000" lvl="1" indent="0" eaLnBrk="1" fontAlgn="auto" hangingPunct="1">
              <a:spcBef>
                <a:spcPts val="0"/>
              </a:spcBef>
              <a:spcAft>
                <a:spcPts val="0"/>
              </a:spcAft>
              <a:buSzPct val="120000"/>
              <a:buFont typeface="Arial" pitchFamily="34" charset="0"/>
              <a:buNone/>
              <a:defRPr/>
            </a:pPr>
            <a:r>
              <a:rPr lang="ro-RO" sz="1600" b="1" dirty="0">
                <a:solidFill>
                  <a:schemeClr val="accent1"/>
                </a:solidFill>
                <a:hlinkClick r:id="rId5"/>
              </a:rPr>
              <a:t>healthy-workplaces.eu</a:t>
            </a:r>
          </a:p>
          <a:p>
            <a:pPr marL="141750" lvl="1" indent="0" eaLnBrk="1" fontAlgn="auto" hangingPunct="1">
              <a:spcBef>
                <a:spcPts val="0"/>
              </a:spcBef>
              <a:spcAft>
                <a:spcPts val="0"/>
              </a:spcAft>
              <a:buSzPct val="120000"/>
              <a:buFont typeface="Arial" pitchFamily="34" charset="0"/>
              <a:buNone/>
              <a:defRPr/>
            </a:pPr>
            <a:endParaRPr lang="en-US" sz="1600" dirty="0">
              <a:solidFill>
                <a:schemeClr val="accent1"/>
              </a:solidFill>
            </a:endParaRPr>
          </a:p>
          <a:p>
            <a:pPr marL="141750" indent="-141750" eaLnBrk="1" fontAlgn="auto" hangingPunct="1">
              <a:spcAft>
                <a:spcPts val="0"/>
              </a:spcAft>
              <a:buSzPct val="120000"/>
              <a:buFont typeface="Wingdings" pitchFamily="2" charset="2"/>
              <a:buBlip>
                <a:blip r:embed="rId4"/>
              </a:buBlip>
              <a:defRPr/>
            </a:pPr>
            <a:r>
              <a:rPr lang="ro-RO" sz="1600" dirty="0">
                <a:solidFill>
                  <a:schemeClr val="accent1"/>
                </a:solidFill>
              </a:rPr>
              <a:t>Abonați-vă la buletinul informativ al campaniei:</a:t>
            </a:r>
          </a:p>
          <a:p>
            <a:pPr marL="189000" lvl="1" indent="0" eaLnBrk="1" fontAlgn="auto" hangingPunct="1">
              <a:spcBef>
                <a:spcPts val="0"/>
              </a:spcBef>
              <a:spcAft>
                <a:spcPts val="0"/>
              </a:spcAft>
              <a:buSzPct val="120000"/>
              <a:buFont typeface="Arial" pitchFamily="34" charset="0"/>
              <a:buNone/>
              <a:defRPr/>
            </a:pPr>
            <a:r>
              <a:rPr lang="ro-RO" sz="1600" b="1" u="sng" dirty="0">
                <a:solidFill>
                  <a:schemeClr val="accent1"/>
                </a:solidFill>
                <a:hlinkClick r:id="rId6"/>
              </a:rPr>
              <a:t>https://healthy-workplaces.eu/en/healthy-workplaces-newsletter</a:t>
            </a:r>
          </a:p>
          <a:p>
            <a:pPr marL="0" indent="0" eaLnBrk="1" fontAlgn="auto" hangingPunct="1">
              <a:spcAft>
                <a:spcPts val="0"/>
              </a:spcAft>
              <a:buSzPct val="120000"/>
              <a:buFont typeface="Wingdings" pitchFamily="2" charset="2"/>
              <a:buNone/>
              <a:defRPr/>
            </a:pPr>
            <a:endParaRPr lang="en-US" sz="800" dirty="0">
              <a:solidFill>
                <a:schemeClr val="accent1"/>
              </a:solidFill>
            </a:endParaRPr>
          </a:p>
          <a:p>
            <a:pPr marL="0" indent="0" eaLnBrk="1" fontAlgn="auto" hangingPunct="1">
              <a:spcAft>
                <a:spcPts val="0"/>
              </a:spcAft>
              <a:buSzPct val="120000"/>
              <a:buFont typeface="Wingdings" pitchFamily="2" charset="2"/>
              <a:buNone/>
              <a:defRPr/>
            </a:pPr>
            <a:endParaRPr lang="en-US" sz="800" dirty="0">
              <a:solidFill>
                <a:schemeClr val="accent1"/>
              </a:solidFill>
            </a:endParaRPr>
          </a:p>
          <a:p>
            <a:pPr marL="141750" indent="-141750" eaLnBrk="1" fontAlgn="auto" hangingPunct="1">
              <a:spcAft>
                <a:spcPts val="0"/>
              </a:spcAft>
              <a:buSzPct val="120000"/>
              <a:buFont typeface="Wingdings" pitchFamily="2" charset="2"/>
              <a:buBlip>
                <a:blip r:embed="rId4"/>
              </a:buBlip>
              <a:defRPr/>
            </a:pPr>
            <a:r>
              <a:rPr lang="ro-RO" sz="1600" dirty="0">
                <a:solidFill>
                  <a:schemeClr val="accent1"/>
                </a:solidFill>
              </a:rPr>
              <a:t>Urmăriți activitățile și evenimentele noastre pe platformele de socializare:</a:t>
            </a:r>
          </a:p>
          <a:p>
            <a:pPr marL="0" indent="0" eaLnBrk="1" fontAlgn="auto" hangingPunct="1">
              <a:spcAft>
                <a:spcPts val="0"/>
              </a:spcAft>
              <a:buSzPct val="120000"/>
              <a:buFont typeface="Wingdings" pitchFamily="2" charset="2"/>
              <a:buNone/>
              <a:defRPr/>
            </a:pPr>
            <a:endParaRPr lang="en-US" sz="1600" dirty="0">
              <a:solidFill>
                <a:schemeClr val="accent1"/>
              </a:solidFill>
            </a:endParaRPr>
          </a:p>
          <a:p>
            <a:pPr marL="0" indent="0" eaLnBrk="1" fontAlgn="auto" hangingPunct="1">
              <a:spcAft>
                <a:spcPts val="0"/>
              </a:spcAft>
              <a:buSzPct val="120000"/>
              <a:buFont typeface="Wingdings" pitchFamily="2" charset="2"/>
              <a:buNone/>
              <a:defRPr/>
            </a:pPr>
            <a:endParaRPr lang="en-US" sz="1600" dirty="0">
              <a:solidFill>
                <a:schemeClr val="accent1"/>
              </a:solidFill>
            </a:endParaRPr>
          </a:p>
        </p:txBody>
      </p:sp>
      <p:pic>
        <p:nvPicPr>
          <p:cNvPr id="60419" name="Picture 14" descr="https://g.twimg.com/Twitter_logo_blue.png">
            <a:hlinkClick r:id="rId7"/>
          </p:cNvPr>
          <p:cNvPicPr>
            <a:picLocks noChangeAspect="1" noChangeArrowheads="1"/>
          </p:cNvPicPr>
          <p:nvPr/>
        </p:nvPicPr>
        <p:blipFill>
          <a:blip r:embed="rId8"/>
          <a:srcRect/>
          <a:stretch>
            <a:fillRect/>
          </a:stretch>
        </p:blipFill>
        <p:spPr bwMode="auto">
          <a:xfrm>
            <a:off x="725488" y="3744913"/>
            <a:ext cx="354012" cy="287337"/>
          </a:xfrm>
          <a:prstGeom prst="rect">
            <a:avLst/>
          </a:prstGeom>
          <a:noFill/>
          <a:ln w="9525">
            <a:noFill/>
            <a:miter lim="800000"/>
            <a:headEnd/>
            <a:tailEnd/>
          </a:ln>
        </p:spPr>
      </p:pic>
      <p:pic>
        <p:nvPicPr>
          <p:cNvPr id="60420" name="Picture 16" descr="https://fbcdn-sphotos-b-a.akamaihd.net/hphotos-ak-xap1/t31.0-8/1271084_10152203108461729_809245696_o.png?dl=1">
            <a:hlinkClick r:id="rId9"/>
          </p:cNvPr>
          <p:cNvPicPr>
            <a:picLocks noChangeAspect="1" noChangeArrowheads="1"/>
          </p:cNvPicPr>
          <p:nvPr/>
        </p:nvPicPr>
        <p:blipFill>
          <a:blip r:embed="rId10"/>
          <a:srcRect/>
          <a:stretch>
            <a:fillRect/>
          </a:stretch>
        </p:blipFill>
        <p:spPr bwMode="auto">
          <a:xfrm>
            <a:off x="1250950" y="3721100"/>
            <a:ext cx="288925" cy="288925"/>
          </a:xfrm>
          <a:prstGeom prst="rect">
            <a:avLst/>
          </a:prstGeom>
          <a:noFill/>
          <a:ln w="9525">
            <a:noFill/>
            <a:miter lim="800000"/>
            <a:headEnd/>
            <a:tailEnd/>
          </a:ln>
        </p:spPr>
      </p:pic>
      <p:pic>
        <p:nvPicPr>
          <p:cNvPr id="60421" name="Picture 12" descr="https://lh4.googleusercontent.com/9Difi9bypu9-FoUsfFWpX6odYLLjXQk_q0aPxZBSFynecMOSLoKRKWRWIfZdXRGOdXMZCahrLBG6vWrwIeT-A26iDjTucgFVCP0Fuzr79BHW5kLJ3sw">
            <a:hlinkClick r:id="rId11"/>
          </p:cNvPr>
          <p:cNvPicPr>
            <a:picLocks noChangeAspect="1" noChangeArrowheads="1"/>
          </p:cNvPicPr>
          <p:nvPr/>
        </p:nvPicPr>
        <p:blipFill>
          <a:blip r:embed="rId12"/>
          <a:srcRect/>
          <a:stretch>
            <a:fillRect/>
          </a:stretch>
        </p:blipFill>
        <p:spPr bwMode="auto">
          <a:xfrm>
            <a:off x="1711325" y="3744913"/>
            <a:ext cx="287338" cy="287337"/>
          </a:xfrm>
          <a:prstGeom prst="rect">
            <a:avLst/>
          </a:prstGeom>
          <a:noFill/>
          <a:ln w="9525">
            <a:noFill/>
            <a:miter lim="800000"/>
            <a:headEnd/>
            <a:tailEnd/>
          </a:ln>
        </p:spPr>
      </p:pic>
      <p:pic>
        <p:nvPicPr>
          <p:cNvPr id="60422" name="Picture 18" descr="http://cincoaescomunicacion.com/wp-content/uploads/2013/11/linkedin-3.jpg">
            <a:hlinkClick r:id="rId13"/>
          </p:cNvPr>
          <p:cNvPicPr>
            <a:picLocks noChangeAspect="1" noChangeArrowheads="1"/>
          </p:cNvPicPr>
          <p:nvPr/>
        </p:nvPicPr>
        <p:blipFill>
          <a:blip r:embed="rId14"/>
          <a:srcRect/>
          <a:stretch>
            <a:fillRect/>
          </a:stretch>
        </p:blipFill>
        <p:spPr bwMode="auto">
          <a:xfrm>
            <a:off x="2170113" y="3744913"/>
            <a:ext cx="288925" cy="287337"/>
          </a:xfrm>
          <a:prstGeom prst="rect">
            <a:avLst/>
          </a:prstGeom>
          <a:noFill/>
          <a:ln w="9525">
            <a:noFill/>
            <a:miter lim="800000"/>
            <a:headEnd/>
            <a:tailEnd/>
          </a:ln>
        </p:spPr>
      </p:pic>
      <p:sp>
        <p:nvSpPr>
          <p:cNvPr id="60423" name="Rectangle 3"/>
          <p:cNvSpPr>
            <a:spLocks noChangeArrowheads="1"/>
          </p:cNvSpPr>
          <p:nvPr/>
        </p:nvSpPr>
        <p:spPr bwMode="auto">
          <a:xfrm>
            <a:off x="3541713" y="3733800"/>
            <a:ext cx="2184400" cy="307975"/>
          </a:xfrm>
          <a:prstGeom prst="rect">
            <a:avLst/>
          </a:prstGeom>
          <a:noFill/>
          <a:ln w="9525">
            <a:noFill/>
            <a:miter lim="800000"/>
            <a:headEnd/>
            <a:tailEnd/>
          </a:ln>
        </p:spPr>
        <p:txBody>
          <a:bodyPr wrap="none">
            <a:spAutoFit/>
          </a:bodyPr>
          <a:lstStyle/>
          <a:p>
            <a:r>
              <a:rPr lang="ro-RO" sz="1400" b="1">
                <a:solidFill>
                  <a:srgbClr val="ACC700"/>
                </a:solidFill>
              </a:rPr>
              <a:t>#EUhealthyworkplaces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txBox="1">
            <a:spLocks/>
          </p:cNvSpPr>
          <p:nvPr/>
        </p:nvSpPr>
        <p:spPr bwMode="auto">
          <a:xfrm>
            <a:off x="539750" y="34925"/>
            <a:ext cx="7559675" cy="660400"/>
          </a:xfrm>
          <a:prstGeom prst="rect">
            <a:avLst/>
          </a:prstGeom>
          <a:noFill/>
          <a:ln w="9525">
            <a:noFill/>
            <a:miter lim="800000"/>
            <a:headEnd/>
            <a:tailEnd/>
          </a:ln>
        </p:spPr>
        <p:txBody>
          <a:bodyPr lIns="0" tIns="0" rIns="0" bIns="0" anchor="ctr"/>
          <a:lstStyle/>
          <a:p>
            <a:pPr defTabSz="342900"/>
            <a:r>
              <a:rPr lang="ro-RO" sz="2000" b="1">
                <a:solidFill>
                  <a:schemeClr val="accent1"/>
                </a:solidFill>
              </a:rPr>
              <a:t>Introducere: Diversitatea forței de muncă și </a:t>
            </a:r>
          </a:p>
          <a:p>
            <a:pPr defTabSz="342900"/>
            <a:r>
              <a:rPr lang="ro-RO" sz="2000" b="1">
                <a:solidFill>
                  <a:schemeClr val="accent1"/>
                </a:solidFill>
              </a:rPr>
              <a:t>riscurile asociate AMS</a:t>
            </a:r>
          </a:p>
        </p:txBody>
      </p:sp>
      <p:sp>
        <p:nvSpPr>
          <p:cNvPr id="19458" name="Content Placeholder 2"/>
          <p:cNvSpPr txBox="1">
            <a:spLocks/>
          </p:cNvSpPr>
          <p:nvPr/>
        </p:nvSpPr>
        <p:spPr bwMode="auto">
          <a:xfrm>
            <a:off x="539750" y="915988"/>
            <a:ext cx="7632700" cy="3671887"/>
          </a:xfrm>
          <a:prstGeom prst="rect">
            <a:avLst/>
          </a:prstGeom>
          <a:noFill/>
          <a:ln w="9525">
            <a:noFill/>
            <a:miter lim="800000"/>
            <a:headEnd/>
            <a:tailEnd/>
          </a:ln>
        </p:spPr>
        <p:txBody>
          <a:bodyPr lIns="0" tIns="0" rIns="0" bIns="0"/>
          <a:lstStyle/>
          <a:p>
            <a:pPr marL="141288" indent="-141288" algn="just" defTabSz="257175">
              <a:spcBef>
                <a:spcPts val="338"/>
              </a:spcBef>
              <a:spcAft>
                <a:spcPts val="1200"/>
              </a:spcAft>
              <a:buClr>
                <a:schemeClr val="tx2"/>
              </a:buClr>
              <a:buFont typeface="Wingdings" pitchFamily="2" charset="2"/>
              <a:buChar char="§"/>
            </a:pPr>
            <a:r>
              <a:rPr lang="ro-RO" sz="1600">
                <a:solidFill>
                  <a:schemeClr val="tx2"/>
                </a:solidFill>
              </a:rPr>
              <a:t>Diversitatea forței de muncă se referă la caracteristicile individuale ale angajaților care îi fac unici. Aceste caracteristici pot include genul, rasa, etnia, religia, vârsta, orientarea sexuală, abilitățile fizice și ideologiile etc.</a:t>
            </a:r>
          </a:p>
          <a:p>
            <a:pPr marL="141288" indent="-141288" algn="just" defTabSz="257175">
              <a:spcBef>
                <a:spcPts val="338"/>
              </a:spcBef>
              <a:spcAft>
                <a:spcPts val="1200"/>
              </a:spcAft>
              <a:buClr>
                <a:schemeClr val="tx2"/>
              </a:buClr>
              <a:buFont typeface="Wingdings" pitchFamily="2" charset="2"/>
              <a:buChar char="§"/>
            </a:pPr>
            <a:r>
              <a:rPr lang="ro-RO" sz="1600">
                <a:solidFill>
                  <a:schemeClr val="tx2"/>
                </a:solidFill>
              </a:rPr>
              <a:t>Anumite caracteristici ale forței de muncă permit identificarea grupurilor de lucrători care raportează frecvent condiții de muncă precare și o expunere mai mare la probleme medicale, inclusiv afecțiuni musculoscheletice (AMS). </a:t>
            </a:r>
          </a:p>
          <a:p>
            <a:pPr marL="141288" indent="-141288" algn="just" defTabSz="257175">
              <a:spcBef>
                <a:spcPts val="338"/>
              </a:spcBef>
              <a:spcAft>
                <a:spcPts val="1200"/>
              </a:spcAft>
              <a:buClr>
                <a:schemeClr val="tx2"/>
              </a:buClr>
              <a:buFont typeface="Wingdings" pitchFamily="2" charset="2"/>
              <a:buChar char="§"/>
            </a:pPr>
            <a:r>
              <a:rPr lang="ro-RO" sz="1600">
                <a:solidFill>
                  <a:schemeClr val="tx2"/>
                </a:solidFill>
              </a:rPr>
              <a:t>Au fost selectate trei grupuri specifice de lucrători pentru analize aprofundate (</a:t>
            </a:r>
            <a:r>
              <a:rPr lang="ro-RO" sz="1600" b="1">
                <a:solidFill>
                  <a:schemeClr val="tx2"/>
                </a:solidFill>
              </a:rPr>
              <a:t>lucrători migranți</a:t>
            </a:r>
            <a:r>
              <a:rPr lang="ro-RO" sz="1600">
                <a:solidFill>
                  <a:schemeClr val="tx2"/>
                </a:solidFill>
              </a:rPr>
              <a:t>, </a:t>
            </a:r>
            <a:r>
              <a:rPr lang="ro-RO" sz="1600" b="1">
                <a:solidFill>
                  <a:schemeClr val="tx2"/>
                </a:solidFill>
              </a:rPr>
              <a:t>lucrătoare</a:t>
            </a:r>
            <a:r>
              <a:rPr lang="ro-RO" sz="1600">
                <a:solidFill>
                  <a:schemeClr val="tx2"/>
                </a:solidFill>
              </a:rPr>
              <a:t> și </a:t>
            </a:r>
            <a:r>
              <a:rPr lang="ro-RO" sz="1600" b="1">
                <a:solidFill>
                  <a:schemeClr val="tx2"/>
                </a:solidFill>
              </a:rPr>
              <a:t>lucrători LGBTI¹</a:t>
            </a:r>
            <a:r>
              <a:rPr lang="ro-RO" sz="1600">
                <a:solidFill>
                  <a:schemeClr val="tx2"/>
                </a:solidFill>
              </a:rPr>
              <a:t>), fiind incluse în analiză și alte dezavantaje (vârsta, nivelul scăzut de școlarizare). </a:t>
            </a:r>
          </a:p>
          <a:p>
            <a:pPr marL="141288" indent="-141288" algn="just" defTabSz="257175">
              <a:spcBef>
                <a:spcPts val="338"/>
              </a:spcBef>
              <a:spcAft>
                <a:spcPts val="1200"/>
              </a:spcAft>
              <a:buClr>
                <a:schemeClr val="tx2"/>
              </a:buClr>
              <a:buFont typeface="Wingdings" pitchFamily="2" charset="2"/>
              <a:buChar char="§"/>
            </a:pPr>
            <a:r>
              <a:rPr lang="ro-RO" sz="1600">
                <a:solidFill>
                  <a:schemeClr val="tx2"/>
                </a:solidFill>
              </a:rPr>
              <a:t>Scopul a fost de a acoperi lacunele în materie de cercetare și de a completa informațiile deja disponibile pentru alte grupuri de lucrători (lucrătorii care suferă de afecțiuni cronice sau lucrătorii tineri și potențiali).</a:t>
            </a:r>
          </a:p>
        </p:txBody>
      </p:sp>
      <p:sp>
        <p:nvSpPr>
          <p:cNvPr id="19459" name="TextBox 1"/>
          <p:cNvSpPr txBox="1">
            <a:spLocks noChangeArrowheads="1"/>
          </p:cNvSpPr>
          <p:nvPr/>
        </p:nvSpPr>
        <p:spPr bwMode="auto">
          <a:xfrm>
            <a:off x="5795963" y="4227513"/>
            <a:ext cx="3529012" cy="492125"/>
          </a:xfrm>
          <a:prstGeom prst="rect">
            <a:avLst/>
          </a:prstGeom>
          <a:noFill/>
          <a:ln w="9525">
            <a:noFill/>
            <a:miter lim="800000"/>
            <a:headEnd/>
            <a:tailEnd/>
          </a:ln>
        </p:spPr>
        <p:txBody>
          <a:bodyPr>
            <a:spAutoFit/>
          </a:bodyPr>
          <a:lstStyle/>
          <a:p>
            <a:r>
              <a:rPr lang="ro-RO" sz="800" i="1">
                <a:solidFill>
                  <a:schemeClr val="accent1"/>
                </a:solidFill>
              </a:rPr>
              <a:t>¹ Persoane lesbiene, gay, bisexuale, transgen și intersexuale. </a:t>
            </a:r>
          </a:p>
          <a:p>
            <a:endParaRPr lang="en-GB" b="1">
              <a:solidFill>
                <a:schemeClr val="accen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915988"/>
            <a:ext cx="5256213" cy="3384550"/>
          </a:xfrm>
        </p:spPr>
        <p:txBody>
          <a:bodyPr lIns="0" tIns="0" rIns="0" bIns="0" rtlCol="0">
            <a:noAutofit/>
          </a:bodyPr>
          <a:lstStyle/>
          <a:p>
            <a:pPr marL="189000" indent="-189000" algn="just" defTabSz="342900" eaLnBrk="1" fontAlgn="auto" hangingPunct="1">
              <a:spcBef>
                <a:spcPts val="450"/>
              </a:spcBef>
              <a:spcAft>
                <a:spcPts val="600"/>
              </a:spcAft>
              <a:buClr>
                <a:srgbClr val="003399"/>
              </a:buClr>
              <a:defRPr/>
            </a:pPr>
            <a:r>
              <a:rPr lang="ro-RO" sz="1400" dirty="0">
                <a:solidFill>
                  <a:srgbClr val="003399"/>
                </a:solidFill>
              </a:rPr>
              <a:t>Afecțiunile </a:t>
            </a:r>
            <a:r>
              <a:rPr lang="ro-RO" sz="1400" dirty="0" err="1">
                <a:solidFill>
                  <a:srgbClr val="003399"/>
                </a:solidFill>
              </a:rPr>
              <a:t>musculoscheletice</a:t>
            </a:r>
            <a:r>
              <a:rPr lang="ro-RO" sz="1400" dirty="0">
                <a:solidFill>
                  <a:srgbClr val="003399"/>
                </a:solidFill>
              </a:rPr>
              <a:t> (AMS):</a:t>
            </a:r>
            <a:r>
              <a:rPr lang="ro-RO" sz="1400" b="0" dirty="0">
                <a:solidFill>
                  <a:srgbClr val="003399"/>
                </a:solidFill>
              </a:rPr>
              <a:t> afecțiuni ale structurilor corpului, precum mușchii, articulațiile, tendoanele, ligamentele, nervii, cartilajul, oasele și sistemul vascular local.</a:t>
            </a:r>
          </a:p>
          <a:p>
            <a:pPr marL="189000" indent="-189000" algn="just" defTabSz="342900" eaLnBrk="1" fontAlgn="auto" hangingPunct="1">
              <a:spcBef>
                <a:spcPts val="450"/>
              </a:spcBef>
              <a:spcAft>
                <a:spcPts val="600"/>
              </a:spcAft>
              <a:buClr>
                <a:srgbClr val="003399"/>
              </a:buClr>
              <a:defRPr/>
            </a:pPr>
            <a:r>
              <a:rPr lang="ro-RO" sz="1400" dirty="0">
                <a:solidFill>
                  <a:srgbClr val="003399"/>
                </a:solidFill>
              </a:rPr>
              <a:t>AMS de origine profesională:</a:t>
            </a:r>
            <a:r>
              <a:rPr lang="ro-RO" sz="1400" b="0" dirty="0">
                <a:solidFill>
                  <a:srgbClr val="003399"/>
                </a:solidFill>
              </a:rPr>
              <a:t> AMS care sunt cauzate sau agravate în principal de muncă și de caracteristicile mediului imediat în care se desfășoară aceasta.</a:t>
            </a:r>
          </a:p>
          <a:p>
            <a:pPr marL="189000" indent="-189000" algn="just" defTabSz="342900" eaLnBrk="1" fontAlgn="auto" hangingPunct="1">
              <a:spcBef>
                <a:spcPts val="450"/>
              </a:spcBef>
              <a:spcAft>
                <a:spcPts val="600"/>
              </a:spcAft>
              <a:buClr>
                <a:srgbClr val="003399"/>
              </a:buClr>
              <a:defRPr/>
            </a:pPr>
            <a:r>
              <a:rPr lang="ro-RO" sz="1400" b="0" u="sng" dirty="0">
                <a:solidFill>
                  <a:srgbClr val="003399"/>
                </a:solidFill>
              </a:rPr>
              <a:t>AMS reprezintă una dintre cele mai frecvente probleme de sănătate legate de domeniul profesional în Europa</a:t>
            </a:r>
            <a:r>
              <a:rPr lang="ro-RO" sz="1400" b="0" dirty="0">
                <a:solidFill>
                  <a:srgbClr val="003399"/>
                </a:solidFill>
              </a:rPr>
              <a:t>, având consecințe importante pentru lucrători, întreprinderi și societate.</a:t>
            </a:r>
          </a:p>
          <a:p>
            <a:pPr marL="189000" indent="-189000" algn="just" defTabSz="342900" eaLnBrk="1" fontAlgn="auto" hangingPunct="1">
              <a:spcBef>
                <a:spcPts val="450"/>
              </a:spcBef>
              <a:spcAft>
                <a:spcPts val="600"/>
              </a:spcAft>
              <a:buClr>
                <a:srgbClr val="003399"/>
              </a:buClr>
              <a:defRPr/>
            </a:pPr>
            <a:r>
              <a:rPr lang="ro-RO" sz="1400" b="0" u="sng" dirty="0">
                <a:solidFill>
                  <a:srgbClr val="003399"/>
                </a:solidFill>
              </a:rPr>
              <a:t>Cele mai multe AMS de origine profesională sunt afecțiuni cumulative (cunoscute și ca AMS cronice)</a:t>
            </a:r>
            <a:r>
              <a:rPr lang="ro-RO" sz="1400" b="0" dirty="0">
                <a:solidFill>
                  <a:srgbClr val="003399"/>
                </a:solidFill>
              </a:rPr>
              <a:t>. Alte AMS de origine profesională decurg din traume acute care apar din cauza unui accident. </a:t>
            </a:r>
          </a:p>
          <a:p>
            <a:pPr marL="0" indent="0" eaLnBrk="1" fontAlgn="auto" hangingPunct="1">
              <a:spcAft>
                <a:spcPts val="600"/>
              </a:spcAft>
              <a:buFont typeface="Wingdings" pitchFamily="2" charset="2"/>
              <a:buNone/>
              <a:defRPr/>
            </a:pPr>
            <a:endParaRPr lang="en-US" sz="1400" dirty="0"/>
          </a:p>
          <a:p>
            <a:pPr marL="0" indent="0" eaLnBrk="1" fontAlgn="auto" hangingPunct="1">
              <a:spcAft>
                <a:spcPts val="600"/>
              </a:spcAft>
              <a:buFont typeface="Wingdings" pitchFamily="2" charset="2"/>
              <a:buNone/>
              <a:defRPr/>
            </a:pPr>
            <a:endParaRPr lang="en-GB" altLang="en-US" sz="1400" dirty="0"/>
          </a:p>
        </p:txBody>
      </p:sp>
      <p:sp>
        <p:nvSpPr>
          <p:cNvPr id="21506" name="Title 1"/>
          <p:cNvSpPr txBox="1">
            <a:spLocks/>
          </p:cNvSpPr>
          <p:nvPr/>
        </p:nvSpPr>
        <p:spPr bwMode="auto">
          <a:xfrm>
            <a:off x="539750" y="0"/>
            <a:ext cx="7921625" cy="700088"/>
          </a:xfrm>
          <a:prstGeom prst="rect">
            <a:avLst/>
          </a:prstGeom>
          <a:noFill/>
          <a:ln w="9525">
            <a:noFill/>
            <a:miter lim="800000"/>
            <a:headEnd/>
            <a:tailEnd/>
          </a:ln>
        </p:spPr>
        <p:txBody>
          <a:bodyPr lIns="0" tIns="0" rIns="0" bIns="0" anchor="ctr"/>
          <a:lstStyle/>
          <a:p>
            <a:pPr defTabSz="257175"/>
            <a:r>
              <a:rPr lang="ro-RO" sz="2400" b="1">
                <a:solidFill>
                  <a:schemeClr val="tx2"/>
                </a:solidFill>
              </a:rPr>
              <a:t>Definiția AMS de origine profesională</a:t>
            </a:r>
          </a:p>
        </p:txBody>
      </p:sp>
      <p:grpSp>
        <p:nvGrpSpPr>
          <p:cNvPr id="21507" name="Group 15"/>
          <p:cNvGrpSpPr>
            <a:grpSpLocks/>
          </p:cNvGrpSpPr>
          <p:nvPr/>
        </p:nvGrpSpPr>
        <p:grpSpPr bwMode="auto">
          <a:xfrm>
            <a:off x="6084888" y="1276350"/>
            <a:ext cx="1865312" cy="2663825"/>
            <a:chOff x="4860032" y="1152159"/>
            <a:chExt cx="2036824" cy="2839181"/>
          </a:xfrm>
        </p:grpSpPr>
        <p:grpSp>
          <p:nvGrpSpPr>
            <p:cNvPr id="21508" name="Group 16"/>
            <p:cNvGrpSpPr>
              <a:grpSpLocks/>
            </p:cNvGrpSpPr>
            <p:nvPr/>
          </p:nvGrpSpPr>
          <p:grpSpPr bwMode="auto">
            <a:xfrm>
              <a:off x="4860032" y="1152159"/>
              <a:ext cx="2036824" cy="2839181"/>
              <a:chOff x="5076056" y="1820801"/>
              <a:chExt cx="2036824" cy="2839181"/>
            </a:xfrm>
          </p:grpSpPr>
          <p:pic>
            <p:nvPicPr>
              <p:cNvPr id="21511" name="Picture 21"/>
              <p:cNvPicPr>
                <a:picLocks noChangeAspect="1"/>
              </p:cNvPicPr>
              <p:nvPr/>
            </p:nvPicPr>
            <p:blipFill>
              <a:blip r:embed="rId3"/>
              <a:srcRect l="333" r="3458"/>
              <a:stretch>
                <a:fillRect/>
              </a:stretch>
            </p:blipFill>
            <p:spPr bwMode="auto">
              <a:xfrm>
                <a:off x="5076056" y="3248678"/>
                <a:ext cx="2036689" cy="1411304"/>
              </a:xfrm>
              <a:prstGeom prst="rect">
                <a:avLst/>
              </a:prstGeom>
              <a:noFill/>
              <a:ln w="9525">
                <a:noFill/>
                <a:miter lim="800000"/>
                <a:headEnd/>
                <a:tailEnd/>
              </a:ln>
            </p:spPr>
          </p:pic>
          <p:pic>
            <p:nvPicPr>
              <p:cNvPr id="21512" name="Picture 22"/>
              <p:cNvPicPr>
                <a:picLocks noChangeAspect="1"/>
              </p:cNvPicPr>
              <p:nvPr/>
            </p:nvPicPr>
            <p:blipFill>
              <a:blip r:embed="rId4"/>
              <a:srcRect/>
              <a:stretch>
                <a:fillRect/>
              </a:stretch>
            </p:blipFill>
            <p:spPr bwMode="auto">
              <a:xfrm>
                <a:off x="5076056" y="1820801"/>
                <a:ext cx="2036824" cy="1357883"/>
              </a:xfrm>
              <a:prstGeom prst="rect">
                <a:avLst/>
              </a:prstGeom>
              <a:noFill/>
              <a:ln w="9525">
                <a:noFill/>
                <a:miter lim="800000"/>
                <a:headEnd/>
                <a:tailEnd/>
              </a:ln>
            </p:spPr>
          </p:pic>
        </p:grpSp>
        <p:sp>
          <p:nvSpPr>
            <p:cNvPr id="21509" name="CasellaDiTesto 13"/>
            <p:cNvSpPr txBox="1">
              <a:spLocks noChangeArrowheads="1"/>
            </p:cNvSpPr>
            <p:nvPr/>
          </p:nvSpPr>
          <p:spPr bwMode="auto">
            <a:xfrm rot="-5400000">
              <a:off x="6306670" y="3398247"/>
              <a:ext cx="1037143" cy="46166"/>
            </a:xfrm>
            <a:prstGeom prst="rect">
              <a:avLst/>
            </a:prstGeom>
            <a:noFill/>
            <a:ln w="9525">
              <a:noFill/>
              <a:miter lim="800000"/>
              <a:headEnd/>
              <a:tailEnd/>
            </a:ln>
          </p:spPr>
          <p:txBody>
            <a:bodyPr wrap="none" lIns="0" tIns="0" rIns="0" bIns="0">
              <a:spAutoFit/>
            </a:bodyPr>
            <a:lstStyle/>
            <a:p>
              <a:pPr algn="ctr"/>
              <a:r>
                <a:rPr lang="ro-RO" sz="300" b="1">
                  <a:solidFill>
                    <a:schemeClr val="bg1"/>
                  </a:solidFill>
                </a:rPr>
                <a:t>© CC0 Creative Commons (Pexels, Karolina Grabowska)</a:t>
              </a:r>
            </a:p>
          </p:txBody>
        </p:sp>
        <p:sp>
          <p:nvSpPr>
            <p:cNvPr id="21510" name="CasellaDiTesto 13"/>
            <p:cNvSpPr txBox="1">
              <a:spLocks noChangeArrowheads="1"/>
            </p:cNvSpPr>
            <p:nvPr/>
          </p:nvSpPr>
          <p:spPr bwMode="auto">
            <a:xfrm rot="-5400000">
              <a:off x="6303152" y="1920721"/>
              <a:ext cx="1048364" cy="46166"/>
            </a:xfrm>
            <a:prstGeom prst="rect">
              <a:avLst/>
            </a:prstGeom>
            <a:noFill/>
            <a:ln w="9525">
              <a:noFill/>
              <a:miter lim="800000"/>
              <a:headEnd/>
              <a:tailEnd/>
            </a:ln>
          </p:spPr>
          <p:txBody>
            <a:bodyPr wrap="none" lIns="0" tIns="0" rIns="0" bIns="0">
              <a:spAutoFit/>
            </a:bodyPr>
            <a:lstStyle/>
            <a:p>
              <a:pPr algn="ctr"/>
              <a:r>
                <a:rPr lang="ro-RO" sz="300" b="1">
                  <a:solidFill>
                    <a:schemeClr val="bg1"/>
                  </a:solidFill>
                </a:rPr>
                <a:t>© CC0 Creative Commons (Unsplash, Lambros Lyrarakis)</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Content Placeholder 2"/>
          <p:cNvSpPr>
            <a:spLocks noGrp="1"/>
          </p:cNvSpPr>
          <p:nvPr>
            <p:ph sz="half" idx="1"/>
          </p:nvPr>
        </p:nvSpPr>
        <p:spPr>
          <a:xfrm>
            <a:off x="198438" y="915988"/>
            <a:ext cx="4949825" cy="3743325"/>
          </a:xfrm>
        </p:spPr>
        <p:txBody>
          <a:bodyPr lIns="0" tIns="0" rIns="0" bIns="0"/>
          <a:lstStyle/>
          <a:p>
            <a:pPr marL="0" indent="0" eaLnBrk="1" hangingPunct="1">
              <a:buFont typeface="Wingdings" pitchFamily="2" charset="2"/>
              <a:buNone/>
            </a:pPr>
            <a:endParaRPr lang="en-US" sz="2000" smtClean="0"/>
          </a:p>
          <a:p>
            <a:pPr marL="0" indent="0" eaLnBrk="1" hangingPunct="1">
              <a:buFont typeface="Wingdings" pitchFamily="2" charset="2"/>
              <a:buNone/>
            </a:pPr>
            <a:endParaRPr lang="en-US" sz="2000" smtClean="0"/>
          </a:p>
        </p:txBody>
      </p:sp>
      <p:sp>
        <p:nvSpPr>
          <p:cNvPr id="23554" name="Title 1"/>
          <p:cNvSpPr txBox="1">
            <a:spLocks/>
          </p:cNvSpPr>
          <p:nvPr/>
        </p:nvSpPr>
        <p:spPr bwMode="auto">
          <a:xfrm>
            <a:off x="539750" y="-236538"/>
            <a:ext cx="7488238" cy="1152526"/>
          </a:xfrm>
          <a:prstGeom prst="rect">
            <a:avLst/>
          </a:prstGeom>
          <a:noFill/>
          <a:ln w="9525">
            <a:noFill/>
            <a:miter lim="800000"/>
            <a:headEnd/>
            <a:tailEnd/>
          </a:ln>
        </p:spPr>
        <p:txBody>
          <a:bodyPr lIns="0" tIns="0" rIns="0" bIns="0" anchor="ctr"/>
          <a:lstStyle/>
          <a:p>
            <a:pPr defTabSz="257175"/>
            <a:r>
              <a:rPr lang="ro-RO" sz="2000" b="1">
                <a:solidFill>
                  <a:schemeClr val="tx2"/>
                </a:solidFill>
              </a:rPr>
              <a:t>Cauzele AMS</a:t>
            </a:r>
          </a:p>
          <a:p>
            <a:pPr defTabSz="257175"/>
            <a:r>
              <a:rPr lang="ro-RO" sz="2000" b="1">
                <a:solidFill>
                  <a:schemeClr val="tx2"/>
                </a:solidFill>
              </a:rPr>
              <a:t>Un model multidimensional</a:t>
            </a:r>
          </a:p>
        </p:txBody>
      </p:sp>
      <p:sp>
        <p:nvSpPr>
          <p:cNvPr id="23555" name="Rectangle 1"/>
          <p:cNvSpPr>
            <a:spLocks noChangeArrowheads="1"/>
          </p:cNvSpPr>
          <p:nvPr/>
        </p:nvSpPr>
        <p:spPr bwMode="auto">
          <a:xfrm>
            <a:off x="539750" y="1276350"/>
            <a:ext cx="4824413" cy="2895600"/>
          </a:xfrm>
          <a:prstGeom prst="rect">
            <a:avLst/>
          </a:prstGeom>
          <a:noFill/>
          <a:ln w="9525">
            <a:noFill/>
            <a:miter lim="800000"/>
            <a:headEnd/>
            <a:tailEnd/>
          </a:ln>
        </p:spPr>
        <p:txBody>
          <a:bodyPr>
            <a:spAutoFit/>
          </a:bodyPr>
          <a:lstStyle/>
          <a:p>
            <a:pPr marL="188913" indent="-188913" algn="just" defTabSz="342900">
              <a:spcBef>
                <a:spcPts val="450"/>
              </a:spcBef>
              <a:buClr>
                <a:srgbClr val="003399"/>
              </a:buClr>
              <a:buFont typeface="Wingdings" pitchFamily="2" charset="2"/>
              <a:buChar char="§"/>
            </a:pPr>
            <a:r>
              <a:rPr lang="ro-RO" b="1">
                <a:solidFill>
                  <a:srgbClr val="003399"/>
                </a:solidFill>
              </a:rPr>
              <a:t>AMS de origine profesională sunt cauzate de mai mulți (multe combinații de) factori de risc:</a:t>
            </a:r>
          </a:p>
          <a:p>
            <a:pPr marL="188913" indent="-188913" algn="just" defTabSz="342900">
              <a:spcBef>
                <a:spcPts val="450"/>
              </a:spcBef>
              <a:buClr>
                <a:srgbClr val="003399"/>
              </a:buClr>
              <a:buFont typeface="Wingdings" pitchFamily="2" charset="2"/>
              <a:buChar char="§"/>
            </a:pPr>
            <a:endParaRPr lang="en-US">
              <a:solidFill>
                <a:srgbClr val="003399"/>
              </a:solidFill>
            </a:endParaRPr>
          </a:p>
          <a:p>
            <a:pPr marL="323850" lvl="1" indent="-134938" defTabSz="342900">
              <a:buFont typeface="Arial" charset="0"/>
              <a:buChar char="•"/>
            </a:pPr>
            <a:r>
              <a:rPr lang="ro-RO">
                <a:solidFill>
                  <a:srgbClr val="000000"/>
                </a:solidFill>
              </a:rPr>
              <a:t>Factori sociodemografici și individuali</a:t>
            </a:r>
          </a:p>
          <a:p>
            <a:pPr marL="323850" lvl="1" indent="-134938" defTabSz="342900">
              <a:buFont typeface="Arial" charset="0"/>
              <a:buChar char="•"/>
            </a:pPr>
            <a:r>
              <a:rPr lang="ro-RO">
                <a:solidFill>
                  <a:srgbClr val="000000"/>
                </a:solidFill>
              </a:rPr>
              <a:t>Factori de risc fizici și de mediu</a:t>
            </a:r>
          </a:p>
          <a:p>
            <a:pPr marL="323850" lvl="1" indent="-134938" defTabSz="342900">
              <a:buFont typeface="Arial" charset="0"/>
              <a:buChar char="•"/>
            </a:pPr>
            <a:r>
              <a:rPr lang="ro-RO">
                <a:solidFill>
                  <a:srgbClr val="000000"/>
                </a:solidFill>
              </a:rPr>
              <a:t>Factori de risc organizaționali și psihosociali</a:t>
            </a:r>
          </a:p>
          <a:p>
            <a:pPr marL="323850" lvl="1" indent="-134938" defTabSz="342900">
              <a:buFont typeface="Arial" charset="0"/>
              <a:buChar char="•"/>
            </a:pPr>
            <a:r>
              <a:rPr lang="ro-RO">
                <a:solidFill>
                  <a:srgbClr val="000000"/>
                </a:solidFill>
              </a:rPr>
              <a:t>Factori de risc legați de ocupație și de ocuparea forței de muncă</a:t>
            </a:r>
          </a:p>
          <a:p>
            <a:pPr marL="323850" lvl="1" indent="-134938" defTabSz="342900">
              <a:buFont typeface="Arial" charset="0"/>
              <a:buChar char="•"/>
            </a:pPr>
            <a:endParaRPr lang="en-US" sz="1600" b="1">
              <a:solidFill>
                <a:srgbClr val="003399"/>
              </a:solidFill>
            </a:endParaRPr>
          </a:p>
        </p:txBody>
      </p:sp>
      <p:pic>
        <p:nvPicPr>
          <p:cNvPr id="23556" name="Picture 7"/>
          <p:cNvPicPr>
            <a:picLocks noChangeAspect="1"/>
          </p:cNvPicPr>
          <p:nvPr/>
        </p:nvPicPr>
        <p:blipFill>
          <a:blip r:embed="rId3"/>
          <a:srcRect/>
          <a:stretch>
            <a:fillRect/>
          </a:stretch>
        </p:blipFill>
        <p:spPr bwMode="auto">
          <a:xfrm>
            <a:off x="4932363" y="757238"/>
            <a:ext cx="3735387" cy="406082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468313" y="0"/>
            <a:ext cx="8424862" cy="627063"/>
          </a:xfrm>
        </p:spPr>
        <p:txBody>
          <a:bodyPr/>
          <a:lstStyle/>
          <a:p>
            <a:pPr eaLnBrk="1" hangingPunct="1"/>
            <a:r>
              <a:rPr lang="ro-RO" sz="1600" smtClean="0"/>
              <a:t/>
            </a:r>
            <a:br>
              <a:rPr lang="ro-RO" sz="1600" smtClean="0"/>
            </a:br>
            <a:r>
              <a:rPr lang="ro-RO" sz="2000" smtClean="0"/>
              <a:t>Expunerea la factorii de risc pentru sănătate de origine profesională</a:t>
            </a:r>
            <a:br>
              <a:rPr lang="ro-RO" sz="2000" smtClean="0"/>
            </a:br>
            <a:r>
              <a:rPr lang="ro-RO" sz="2000" smtClean="0"/>
              <a:t>Lucrătoarele</a:t>
            </a:r>
            <a:r>
              <a:rPr lang="ro-RO" sz="1600" smtClean="0"/>
              <a:t/>
            </a:r>
            <a:br>
              <a:rPr lang="ro-RO" sz="1600" smtClean="0"/>
            </a:br>
            <a:endParaRPr lang="ro-RO" sz="1600" smtClean="0"/>
          </a:p>
        </p:txBody>
      </p:sp>
      <p:sp>
        <p:nvSpPr>
          <p:cNvPr id="3" name="Content Placeholder 2"/>
          <p:cNvSpPr>
            <a:spLocks noGrp="1"/>
          </p:cNvSpPr>
          <p:nvPr>
            <p:ph sz="half" idx="1"/>
          </p:nvPr>
        </p:nvSpPr>
        <p:spPr>
          <a:xfrm>
            <a:off x="539750" y="915988"/>
            <a:ext cx="7632700" cy="3455987"/>
          </a:xfrm>
        </p:spPr>
        <p:txBody>
          <a:bodyPr rtlCol="0">
            <a:normAutofit fontScale="92500" lnSpcReduction="10000"/>
          </a:bodyPr>
          <a:lstStyle/>
          <a:p>
            <a:pPr marL="141750" indent="-141750" eaLnBrk="1" fontAlgn="auto" hangingPunct="1">
              <a:spcAft>
                <a:spcPts val="0"/>
              </a:spcAft>
              <a:defRPr/>
            </a:pPr>
            <a:r>
              <a:rPr lang="ro-RO" sz="1600" b="0"/>
              <a:t>Lucrătoarele sunt în mod special expuse la o serie de </a:t>
            </a:r>
            <a:r>
              <a:rPr lang="ro-RO" sz="1600" i="1">
                <a:solidFill>
                  <a:schemeClr val="accent1"/>
                </a:solidFill>
              </a:rPr>
              <a:t>factori de risc fizici</a:t>
            </a:r>
            <a:r>
              <a:rPr lang="ro-RO" sz="1600">
                <a:solidFill>
                  <a:schemeClr val="accent1"/>
                </a:solidFill>
              </a:rPr>
              <a:t> </a:t>
            </a:r>
            <a:r>
              <a:rPr lang="ro-RO" sz="1600" b="0"/>
              <a:t> de origine profesională (cum ar fi ridicarea/manipularea de persoane, mișcări repetitive, poziții incomode) asociați cu riscul de a dezvolta AMS și sunt adesea legați de sectoarele/ocupațiile specifice în care femeile sunt prezente în mod special. </a:t>
            </a:r>
          </a:p>
          <a:p>
            <a:pPr marL="141750" indent="-141750" eaLnBrk="1" fontAlgn="auto" hangingPunct="1">
              <a:spcAft>
                <a:spcPts val="0"/>
              </a:spcAft>
              <a:defRPr/>
            </a:pPr>
            <a:endParaRPr lang="en-GB" sz="1600" b="0" dirty="0"/>
          </a:p>
          <a:p>
            <a:pPr marL="0" indent="0" eaLnBrk="1" fontAlgn="auto" hangingPunct="1">
              <a:spcAft>
                <a:spcPts val="0"/>
              </a:spcAft>
              <a:buFont typeface="Wingdings" pitchFamily="2" charset="2"/>
              <a:buNone/>
              <a:defRPr/>
            </a:pPr>
            <a:r>
              <a:rPr lang="ro-RO" sz="1600" b="0"/>
              <a:t>Potrivit datelor </a:t>
            </a:r>
            <a:r>
              <a:rPr lang="ro-RO" sz="1600" b="0" u="sng"/>
              <a:t>Sondajului european privind condițiile de muncă</a:t>
            </a:r>
            <a:r>
              <a:rPr lang="ro-RO" sz="1600" b="0"/>
              <a:t> (2015):</a:t>
            </a:r>
          </a:p>
          <a:p>
            <a:pPr marL="0" indent="0" eaLnBrk="1" fontAlgn="auto" hangingPunct="1">
              <a:spcAft>
                <a:spcPts val="0"/>
              </a:spcAft>
              <a:buFont typeface="Wingdings" pitchFamily="2" charset="2"/>
              <a:buNone/>
              <a:defRPr/>
            </a:pPr>
            <a:endParaRPr lang="en-GB" sz="1600" b="0" dirty="0"/>
          </a:p>
          <a:p>
            <a:pPr marL="141750" indent="-141750" eaLnBrk="1" fontAlgn="auto" hangingPunct="1">
              <a:spcAft>
                <a:spcPts val="0"/>
              </a:spcAft>
              <a:defRPr/>
            </a:pPr>
            <a:r>
              <a:rPr lang="ro-RO" sz="1600" b="0"/>
              <a:t>o proporție mare de lucrătoare este angajată în locuri de muncă care implică poziția așezat prelungită (62%), utilizarea computerului (62 %) și mișcări repetitive ale mâinilor sau brațelor (61 %) cel puțin un sfert din timpul lor de lucru; </a:t>
            </a:r>
          </a:p>
          <a:p>
            <a:pPr marL="141750" indent="-141750" eaLnBrk="1" fontAlgn="auto" hangingPunct="1">
              <a:spcAft>
                <a:spcPts val="0"/>
              </a:spcAft>
              <a:defRPr/>
            </a:pPr>
            <a:r>
              <a:rPr lang="ro-RO" sz="1600" b="0"/>
              <a:t>42 % din femei declară că lucrează în poziții obositoare sau dureroase cel puțin un sfert din timpul lor de muncă; </a:t>
            </a:r>
          </a:p>
          <a:p>
            <a:pPr marL="141750" indent="-141750" eaLnBrk="1" fontAlgn="auto" hangingPunct="1">
              <a:spcAft>
                <a:spcPts val="0"/>
              </a:spcAft>
              <a:defRPr/>
            </a:pPr>
            <a:r>
              <a:rPr lang="ro-RO" sz="1600" b="0"/>
              <a:t>15 % din lucrătoare sunt angajate într-un loc de muncă care implică ridicarea sau mutarea persoanelor.</a:t>
            </a:r>
          </a:p>
        </p:txBody>
      </p:sp>
      <p:pic>
        <p:nvPicPr>
          <p:cNvPr id="25603" name="Picture 5"/>
          <p:cNvPicPr>
            <a:picLocks noChangeAspect="1"/>
          </p:cNvPicPr>
          <p:nvPr/>
        </p:nvPicPr>
        <p:blipFill>
          <a:blip r:embed="rId3"/>
          <a:srcRect/>
          <a:stretch>
            <a:fillRect/>
          </a:stretch>
        </p:blipFill>
        <p:spPr bwMode="auto">
          <a:xfrm>
            <a:off x="1547813" y="3284538"/>
            <a:ext cx="5489575" cy="137636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468313" y="1588"/>
            <a:ext cx="8675687" cy="706437"/>
          </a:xfrm>
        </p:spPr>
        <p:txBody>
          <a:bodyPr/>
          <a:lstStyle/>
          <a:p>
            <a:pPr eaLnBrk="1" hangingPunct="1"/>
            <a:r>
              <a:rPr lang="ro-RO" sz="1600" smtClean="0"/>
              <a:t/>
            </a:r>
            <a:br>
              <a:rPr lang="ro-RO" sz="1600" smtClean="0"/>
            </a:br>
            <a:r>
              <a:rPr lang="ro-RO" sz="2000" smtClean="0"/>
              <a:t>Expunerea la factorii de risc pentru sănătate de origine profesională</a:t>
            </a:r>
            <a:br>
              <a:rPr lang="ro-RO" sz="2000" smtClean="0"/>
            </a:br>
            <a:r>
              <a:rPr lang="ro-RO" sz="2000" smtClean="0"/>
              <a:t>Lucrătoarele</a:t>
            </a:r>
            <a:r>
              <a:rPr lang="ro-RO" sz="1600" smtClean="0"/>
              <a:t/>
            </a:r>
            <a:br>
              <a:rPr lang="ro-RO" sz="1600" smtClean="0"/>
            </a:br>
            <a:endParaRPr lang="ro-RO" sz="1600" smtClean="0"/>
          </a:p>
        </p:txBody>
      </p:sp>
      <p:sp>
        <p:nvSpPr>
          <p:cNvPr id="3" name="Content Placeholder 2"/>
          <p:cNvSpPr>
            <a:spLocks noGrp="1"/>
          </p:cNvSpPr>
          <p:nvPr>
            <p:ph sz="half" idx="1"/>
          </p:nvPr>
        </p:nvSpPr>
        <p:spPr>
          <a:xfrm>
            <a:off x="539750" y="842963"/>
            <a:ext cx="7632700" cy="3455987"/>
          </a:xfrm>
        </p:spPr>
        <p:txBody>
          <a:bodyPr rtlCol="0">
            <a:noAutofit/>
          </a:bodyPr>
          <a:lstStyle/>
          <a:p>
            <a:pPr marL="0" indent="0" eaLnBrk="1" fontAlgn="auto" hangingPunct="1">
              <a:spcAft>
                <a:spcPts val="0"/>
              </a:spcAft>
              <a:buFont typeface="Wingdings" pitchFamily="2" charset="2"/>
              <a:buNone/>
              <a:defRPr/>
            </a:pPr>
            <a:r>
              <a:rPr lang="ro-RO" sz="1400" b="0" dirty="0"/>
              <a:t>Datele </a:t>
            </a:r>
            <a:r>
              <a:rPr lang="ro-RO" sz="1400" b="0" u="sng" dirty="0"/>
              <a:t>Anchetei </a:t>
            </a:r>
            <a:r>
              <a:rPr lang="ro-RO" sz="1400" b="0" u="sng" dirty="0" err="1"/>
              <a:t>Eurostat</a:t>
            </a:r>
            <a:r>
              <a:rPr lang="ro-RO" sz="1400" b="0" u="sng" dirty="0"/>
              <a:t> asupra forței de muncă</a:t>
            </a:r>
            <a:r>
              <a:rPr lang="ro-RO" sz="1400" b="0" dirty="0"/>
              <a:t> arată următoarele:</a:t>
            </a:r>
          </a:p>
          <a:p>
            <a:pPr marL="0" indent="0" eaLnBrk="1" fontAlgn="auto" hangingPunct="1">
              <a:spcAft>
                <a:spcPts val="0"/>
              </a:spcAft>
              <a:buFont typeface="Wingdings" pitchFamily="2" charset="2"/>
              <a:buNone/>
              <a:defRPr/>
            </a:pPr>
            <a:endParaRPr lang="en-GB" sz="1400" b="0" dirty="0"/>
          </a:p>
          <a:p>
            <a:pPr marL="141750" indent="-141750" eaLnBrk="1" fontAlgn="auto" hangingPunct="1">
              <a:spcAft>
                <a:spcPts val="0"/>
              </a:spcAft>
              <a:defRPr/>
            </a:pPr>
            <a:r>
              <a:rPr lang="ro-RO" sz="1400" b="0" dirty="0"/>
              <a:t>femeile sunt angajate în special în domeniul asistenței medicale și al educației, al asistenței sociale, în comerț, servicii de ospitalitate și alimentație, servicii de menaj și curățenie și alte sectoare terțiare (cum ar fi imobiliare, agenții de turism, centre de intermediere telefonică, coafură și saloane de înfrumusețare) și sectorul public;</a:t>
            </a:r>
          </a:p>
          <a:p>
            <a:pPr marL="141750" indent="-141750" eaLnBrk="1" fontAlgn="auto" hangingPunct="1">
              <a:spcAft>
                <a:spcPts val="0"/>
              </a:spcAft>
              <a:defRPr/>
            </a:pPr>
            <a:endParaRPr lang="en-GB" sz="1400" b="0" dirty="0"/>
          </a:p>
          <a:p>
            <a:pPr marL="141750" indent="-141750" eaLnBrk="1" fontAlgn="auto" hangingPunct="1">
              <a:spcAft>
                <a:spcPts val="0"/>
              </a:spcAft>
              <a:defRPr/>
            </a:pPr>
            <a:r>
              <a:rPr lang="ro-RO" sz="1400" b="0" dirty="0"/>
              <a:t>în aceste sectoare, ele lucrează ca </a:t>
            </a:r>
            <a:r>
              <a:rPr lang="ro-RO" sz="1400" b="0" i="1" dirty="0"/>
              <a:t>asistente personale</a:t>
            </a:r>
            <a:r>
              <a:rPr lang="ro-RO" sz="1400" b="0" dirty="0"/>
              <a:t>, </a:t>
            </a:r>
            <a:r>
              <a:rPr lang="ro-RO" sz="1400" b="0" i="1" dirty="0"/>
              <a:t>menajere și ajutoare casnice</a:t>
            </a:r>
            <a:r>
              <a:rPr lang="ro-RO" sz="1400" b="0" dirty="0"/>
              <a:t>, </a:t>
            </a:r>
            <a:r>
              <a:rPr lang="ro-RO" sz="1400" b="0" i="1" dirty="0"/>
              <a:t>secretare</a:t>
            </a:r>
            <a:r>
              <a:rPr lang="ro-RO" sz="1400" b="0" dirty="0"/>
              <a:t>, </a:t>
            </a:r>
            <a:r>
              <a:rPr lang="ro-RO" sz="1400" b="0" i="1" dirty="0"/>
              <a:t>cadre medicale</a:t>
            </a:r>
            <a:r>
              <a:rPr lang="ro-RO" sz="1400" b="0" dirty="0"/>
              <a:t>, </a:t>
            </a:r>
            <a:r>
              <a:rPr lang="ro-RO" sz="1400" b="0" i="1" dirty="0"/>
              <a:t>cadre didactice</a:t>
            </a:r>
            <a:r>
              <a:rPr lang="ro-RO" sz="1400" b="0" dirty="0"/>
              <a:t>, </a:t>
            </a:r>
            <a:r>
              <a:rPr lang="ro-RO" sz="1400" b="0" i="1" dirty="0"/>
              <a:t>funcționare în serviciul cu publicul;</a:t>
            </a:r>
          </a:p>
          <a:p>
            <a:pPr marL="141750" indent="-141750" eaLnBrk="1" fontAlgn="auto" hangingPunct="1">
              <a:spcAft>
                <a:spcPts val="0"/>
              </a:spcAft>
              <a:defRPr/>
            </a:pPr>
            <a:endParaRPr lang="en-GB" sz="1400" b="0" dirty="0"/>
          </a:p>
          <a:p>
            <a:pPr marL="141750" indent="-141750" eaLnBrk="1" fontAlgn="auto" hangingPunct="1">
              <a:spcAft>
                <a:spcPts val="0"/>
              </a:spcAft>
              <a:defRPr/>
            </a:pPr>
            <a:r>
              <a:rPr lang="ro-RO" sz="1400" b="0" dirty="0"/>
              <a:t>femeile au frecvent locuri de muncă în care</a:t>
            </a:r>
            <a:r>
              <a:rPr lang="ro-RO" sz="1400" dirty="0"/>
              <a:t> sunt mai predispuse să fie expuse unei combinații de riscuri fizice, psihosociale și organizaționale</a:t>
            </a:r>
            <a:r>
              <a:rPr lang="ro-RO" sz="1400" b="0" dirty="0"/>
              <a:t>, care la rândul lor pot avea ca rezultat </a:t>
            </a:r>
            <a:r>
              <a:rPr lang="ro-RO" sz="1400" dirty="0"/>
              <a:t>o prevalență mai mare de AMS și mai multe probleme de </a:t>
            </a:r>
            <a:r>
              <a:rPr lang="ro-RO" sz="1400" dirty="0" err="1"/>
              <a:t>sănătate</a:t>
            </a:r>
            <a:r>
              <a:rPr lang="ro-RO" sz="1400" b="0" dirty="0" err="1"/>
              <a:t>în</a:t>
            </a:r>
            <a:r>
              <a:rPr lang="ro-RO" sz="1400" b="0" dirty="0"/>
              <a:t> rândul lucrătoarelor.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7088" y="1771650"/>
            <a:ext cx="7345362" cy="2625725"/>
          </a:xfrm>
        </p:spPr>
        <p:txBody>
          <a:bodyPr lIns="0" tIns="0" rIns="0" bIns="0" rtlCol="0">
            <a:noAutofit/>
          </a:bodyPr>
          <a:lstStyle/>
          <a:p>
            <a:pPr marL="243000" lvl="1" indent="-101250" algn="just" eaLnBrk="1" fontAlgn="auto" hangingPunct="1">
              <a:spcBef>
                <a:spcPts val="0"/>
              </a:spcBef>
              <a:spcAft>
                <a:spcPts val="600"/>
              </a:spcAft>
              <a:buFont typeface="Arial" pitchFamily="34" charset="0"/>
              <a:buChar char="•"/>
              <a:defRPr/>
            </a:pPr>
            <a:r>
              <a:rPr lang="ro-RO" sz="1200" dirty="0">
                <a:solidFill>
                  <a:schemeClr val="accent1"/>
                </a:solidFill>
              </a:rPr>
              <a:t>lipsa oportunităților de avansare în carieră și diferențele de remunerare; </a:t>
            </a:r>
          </a:p>
          <a:p>
            <a:pPr marL="243000" lvl="1" indent="-101250" algn="just" eaLnBrk="1" fontAlgn="auto" hangingPunct="1">
              <a:spcBef>
                <a:spcPts val="0"/>
              </a:spcBef>
              <a:spcAft>
                <a:spcPts val="600"/>
              </a:spcAft>
              <a:buFont typeface="Arial" pitchFamily="34" charset="0"/>
              <a:buChar char="•"/>
              <a:defRPr/>
            </a:pPr>
            <a:r>
              <a:rPr lang="ro-RO" sz="1200" dirty="0">
                <a:solidFill>
                  <a:schemeClr val="accent1"/>
                </a:solidFill>
              </a:rPr>
              <a:t>formele </a:t>
            </a:r>
            <a:r>
              <a:rPr lang="ro-RO" sz="1200" dirty="0">
                <a:solidFill>
                  <a:srgbClr val="003399"/>
                </a:solidFill>
              </a:rPr>
              <a:t>atipice</a:t>
            </a:r>
            <a:r>
              <a:rPr lang="ro-RO" sz="1200" dirty="0">
                <a:solidFill>
                  <a:schemeClr val="accent1"/>
                </a:solidFill>
              </a:rPr>
              <a:t> de locuri de muncă</a:t>
            </a:r>
            <a:r>
              <a:rPr lang="ro-RO" sz="1200" dirty="0"/>
              <a:t>;</a:t>
            </a:r>
          </a:p>
          <a:p>
            <a:pPr marL="243000" lvl="1" indent="-101250" algn="just" eaLnBrk="1" fontAlgn="auto" hangingPunct="1">
              <a:spcBef>
                <a:spcPts val="0"/>
              </a:spcBef>
              <a:spcAft>
                <a:spcPts val="600"/>
              </a:spcAft>
              <a:buFont typeface="Arial" pitchFamily="34" charset="0"/>
              <a:buChar char="•"/>
              <a:defRPr/>
            </a:pPr>
            <a:r>
              <a:rPr lang="ro-RO" sz="1200" dirty="0">
                <a:solidFill>
                  <a:schemeClr val="accent1"/>
                </a:solidFill>
              </a:rPr>
              <a:t>discriminarea, hărțuirea și hărțuirea sexuală;</a:t>
            </a:r>
          </a:p>
          <a:p>
            <a:pPr marL="243000" lvl="1" indent="-101250" algn="just" eaLnBrk="1" fontAlgn="auto" hangingPunct="1">
              <a:spcBef>
                <a:spcPts val="0"/>
              </a:spcBef>
              <a:spcAft>
                <a:spcPts val="600"/>
              </a:spcAft>
              <a:buFont typeface="Arial" pitchFamily="34" charset="0"/>
              <a:buChar char="•"/>
              <a:defRPr/>
            </a:pPr>
            <a:r>
              <a:rPr lang="ro-RO" sz="1200" dirty="0">
                <a:solidFill>
                  <a:schemeClr val="accent1"/>
                </a:solidFill>
              </a:rPr>
              <a:t>echilibrul dintre viața profesională și viața privată și „rolul dublu” al femeii atât ca lucrătoare, cât și rolul de casnică și de persoană care asigură servicii informale de îngrijire neremunerate;</a:t>
            </a:r>
          </a:p>
          <a:p>
            <a:pPr marL="243000" lvl="1" indent="-101250" algn="just" eaLnBrk="1" fontAlgn="auto" hangingPunct="1">
              <a:spcBef>
                <a:spcPts val="0"/>
              </a:spcBef>
              <a:spcAft>
                <a:spcPts val="600"/>
              </a:spcAft>
              <a:buFont typeface="Arial" pitchFamily="34" charset="0"/>
              <a:buChar char="•"/>
              <a:defRPr/>
            </a:pPr>
            <a:r>
              <a:rPr lang="ro-RO" sz="1200" dirty="0">
                <a:solidFill>
                  <a:schemeClr val="accent1"/>
                </a:solidFill>
              </a:rPr>
              <a:t>sarcina mentală și stresul legate de muncă, cerințele emoționale;</a:t>
            </a:r>
          </a:p>
          <a:p>
            <a:pPr marL="243000" lvl="1" indent="-101250" algn="just" eaLnBrk="1" fontAlgn="auto" hangingPunct="1">
              <a:spcBef>
                <a:spcPts val="0"/>
              </a:spcBef>
              <a:spcAft>
                <a:spcPts val="600"/>
              </a:spcAft>
              <a:buFont typeface="Arial" pitchFamily="34" charset="0"/>
              <a:buChar char="•"/>
              <a:defRPr/>
            </a:pPr>
            <a:r>
              <a:rPr lang="ro-RO" sz="1200" dirty="0">
                <a:solidFill>
                  <a:schemeClr val="accent1"/>
                </a:solidFill>
              </a:rPr>
              <a:t>posibilitatea limitată de a-și exprima opiniile cu privire la riscurile pentru sănătate legate de muncă și de a fi ascultate;</a:t>
            </a:r>
          </a:p>
          <a:p>
            <a:pPr marL="243000" lvl="1" indent="-101250" algn="just" eaLnBrk="1" fontAlgn="auto" hangingPunct="1">
              <a:spcBef>
                <a:spcPts val="0"/>
              </a:spcBef>
              <a:spcAft>
                <a:spcPts val="600"/>
              </a:spcAft>
              <a:buFont typeface="Arial" pitchFamily="34" charset="0"/>
              <a:buChar char="•"/>
              <a:defRPr/>
            </a:pPr>
            <a:r>
              <a:rPr lang="ro-RO" sz="1200" dirty="0">
                <a:solidFill>
                  <a:schemeClr val="accent1"/>
                </a:solidFill>
              </a:rPr>
              <a:t>punct de vedere masculin dominant cu privire la bolile profesionale și chestiunile de sănătate și securitate în muncă;</a:t>
            </a:r>
          </a:p>
          <a:p>
            <a:pPr marL="243000" lvl="1" indent="-101250" algn="just" eaLnBrk="1" fontAlgn="auto" hangingPunct="1">
              <a:spcBef>
                <a:spcPts val="0"/>
              </a:spcBef>
              <a:spcAft>
                <a:spcPts val="600"/>
              </a:spcAft>
              <a:buFont typeface="Arial" pitchFamily="34" charset="0"/>
              <a:buChar char="•"/>
              <a:defRPr/>
            </a:pPr>
            <a:r>
              <a:rPr lang="ro-RO" sz="1200" dirty="0">
                <a:solidFill>
                  <a:schemeClr val="accent1"/>
                </a:solidFill>
              </a:rPr>
              <a:t>condițiile de muncă nefaste în rândul unor grupuri de lucrătoare deosebit de defavorizate.</a:t>
            </a:r>
          </a:p>
          <a:p>
            <a:pPr marL="141750" indent="-141750" eaLnBrk="1" fontAlgn="auto" hangingPunct="1">
              <a:lnSpc>
                <a:spcPct val="80000"/>
              </a:lnSpc>
              <a:spcAft>
                <a:spcPts val="0"/>
              </a:spcAft>
              <a:defRPr/>
            </a:pPr>
            <a:endParaRPr lang="en-US" sz="1200" dirty="0"/>
          </a:p>
          <a:p>
            <a:pPr marL="0" indent="0" eaLnBrk="1" fontAlgn="auto" hangingPunct="1">
              <a:spcAft>
                <a:spcPts val="0"/>
              </a:spcAft>
              <a:buFont typeface="Wingdings" pitchFamily="2" charset="2"/>
              <a:buNone/>
              <a:defRPr/>
            </a:pPr>
            <a:endParaRPr lang="en-US" sz="1200" dirty="0"/>
          </a:p>
          <a:p>
            <a:pPr marL="0" indent="0" eaLnBrk="1" fontAlgn="auto" hangingPunct="1">
              <a:spcAft>
                <a:spcPts val="0"/>
              </a:spcAft>
              <a:buFont typeface="Wingdings" pitchFamily="2" charset="2"/>
              <a:buNone/>
              <a:defRPr/>
            </a:pPr>
            <a:endParaRPr lang="en-US" sz="1200" dirty="0"/>
          </a:p>
        </p:txBody>
      </p:sp>
      <p:sp>
        <p:nvSpPr>
          <p:cNvPr id="29698" name="Title 1"/>
          <p:cNvSpPr>
            <a:spLocks noGrp="1"/>
          </p:cNvSpPr>
          <p:nvPr>
            <p:ph type="title"/>
          </p:nvPr>
        </p:nvSpPr>
        <p:spPr>
          <a:xfrm>
            <a:off x="449263" y="12700"/>
            <a:ext cx="8802687" cy="684213"/>
          </a:xfrm>
        </p:spPr>
        <p:txBody>
          <a:bodyPr/>
          <a:lstStyle/>
          <a:p>
            <a:pPr eaLnBrk="1" hangingPunct="1"/>
            <a:r>
              <a:rPr lang="ro-RO" sz="1600" smtClean="0"/>
              <a:t/>
            </a:r>
            <a:br>
              <a:rPr lang="ro-RO" sz="1600" smtClean="0"/>
            </a:br>
            <a:r>
              <a:rPr lang="ro-RO" sz="2000" smtClean="0"/>
              <a:t>Expunerea la factorii de risc pentru sănătate de origine profesională</a:t>
            </a:r>
            <a:br>
              <a:rPr lang="ro-RO" sz="2000" smtClean="0"/>
            </a:br>
            <a:r>
              <a:rPr lang="ro-RO" sz="2000" smtClean="0"/>
              <a:t>Lucrătoarele</a:t>
            </a:r>
            <a:r>
              <a:rPr lang="ro-RO" sz="1600" smtClean="0"/>
              <a:t/>
            </a:r>
            <a:br>
              <a:rPr lang="ro-RO" sz="1600" smtClean="0"/>
            </a:br>
            <a:endParaRPr lang="ro-RO" sz="1600" smtClean="0"/>
          </a:p>
        </p:txBody>
      </p:sp>
      <p:sp>
        <p:nvSpPr>
          <p:cNvPr id="29699" name="Rectangle 1"/>
          <p:cNvSpPr>
            <a:spLocks noChangeArrowheads="1"/>
          </p:cNvSpPr>
          <p:nvPr/>
        </p:nvSpPr>
        <p:spPr bwMode="auto">
          <a:xfrm>
            <a:off x="971550" y="915988"/>
            <a:ext cx="7200900" cy="646112"/>
          </a:xfrm>
          <a:prstGeom prst="rect">
            <a:avLst/>
          </a:prstGeom>
          <a:noFill/>
          <a:ln w="9525">
            <a:noFill/>
            <a:miter lim="800000"/>
            <a:headEnd/>
            <a:tailEnd/>
          </a:ln>
        </p:spPr>
        <p:txBody>
          <a:bodyPr>
            <a:spAutoFit/>
          </a:bodyPr>
          <a:lstStyle/>
          <a:p>
            <a:r>
              <a:rPr lang="ro-RO" sz="1200">
                <a:solidFill>
                  <a:srgbClr val="003399"/>
                </a:solidFill>
              </a:rPr>
              <a:t>Pe lângă factorii de risc fizici, femeile lucrătoare sunt deosebit de expuse la </a:t>
            </a:r>
            <a:r>
              <a:rPr lang="ro-RO" sz="1200" b="1" i="1">
                <a:solidFill>
                  <a:srgbClr val="003399"/>
                </a:solidFill>
              </a:rPr>
              <a:t>factori de risc organizaționali și psihosociali</a:t>
            </a:r>
            <a:r>
              <a:rPr lang="ro-RO" sz="1200">
                <a:solidFill>
                  <a:srgbClr val="003399"/>
                </a:solidFill>
              </a:rPr>
              <a:t> care pot duce la un risc mai mare de apariție a problemelor asociate AMS. Riscurile identificate sunt următoarele: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txBox="1">
            <a:spLocks/>
          </p:cNvSpPr>
          <p:nvPr/>
        </p:nvSpPr>
        <p:spPr bwMode="auto">
          <a:xfrm>
            <a:off x="539750" y="373063"/>
            <a:ext cx="9036050" cy="781050"/>
          </a:xfrm>
          <a:prstGeom prst="rect">
            <a:avLst/>
          </a:prstGeom>
          <a:noFill/>
          <a:ln w="9525">
            <a:noFill/>
            <a:miter lim="800000"/>
            <a:headEnd/>
            <a:tailEnd/>
          </a:ln>
        </p:spPr>
        <p:txBody>
          <a:bodyPr lIns="0" tIns="0" rIns="0" bIns="0" anchor="ctr"/>
          <a:lstStyle/>
          <a:p>
            <a:pPr defTabSz="257175"/>
            <a:r>
              <a:rPr lang="ro-RO" sz="2000" b="1">
                <a:solidFill>
                  <a:schemeClr val="tx2"/>
                </a:solidFill>
              </a:rPr>
              <a:t>Prevalența problemelor generale de sănătate și a AMS</a:t>
            </a:r>
          </a:p>
          <a:p>
            <a:pPr defTabSz="257175"/>
            <a:r>
              <a:rPr lang="ro-RO" sz="2000" b="1">
                <a:solidFill>
                  <a:schemeClr val="tx2"/>
                </a:solidFill>
              </a:rPr>
              <a:t>Lucrătoarele
</a:t>
            </a:r>
            <a:br>
              <a:rPr lang="ro-RO" sz="2000" b="1">
                <a:solidFill>
                  <a:schemeClr val="tx2"/>
                </a:solidFill>
              </a:rPr>
            </a:br>
            <a:endParaRPr lang="ro-RO" sz="2000" b="1">
              <a:solidFill>
                <a:schemeClr val="tx2"/>
              </a:solidFill>
            </a:endParaRPr>
          </a:p>
          <a:p>
            <a:pPr defTabSz="257175"/>
            <a:endParaRPr lang="en-GB" sz="1600" b="1">
              <a:solidFill>
                <a:schemeClr val="tx2"/>
              </a:solidFill>
            </a:endParaRPr>
          </a:p>
        </p:txBody>
      </p:sp>
      <p:sp>
        <p:nvSpPr>
          <p:cNvPr id="31746" name="2 Marcador de contenido"/>
          <p:cNvSpPr txBox="1">
            <a:spLocks/>
          </p:cNvSpPr>
          <p:nvPr/>
        </p:nvSpPr>
        <p:spPr bwMode="auto">
          <a:xfrm>
            <a:off x="539750" y="1203325"/>
            <a:ext cx="7623175" cy="3455988"/>
          </a:xfrm>
          <a:prstGeom prst="rect">
            <a:avLst/>
          </a:prstGeom>
          <a:noFill/>
          <a:ln w="9525">
            <a:noFill/>
            <a:miter lim="800000"/>
            <a:headEnd/>
            <a:tailEnd/>
          </a:ln>
        </p:spPr>
        <p:txBody>
          <a:bodyPr/>
          <a:lstStyle/>
          <a:p>
            <a:pPr marL="141288" indent="-141288" algn="just" defTabSz="257175">
              <a:spcBef>
                <a:spcPts val="338"/>
              </a:spcBef>
              <a:buClr>
                <a:schemeClr val="tx2"/>
              </a:buClr>
              <a:buFont typeface="Wingdings" pitchFamily="2" charset="2"/>
              <a:buChar char="§"/>
            </a:pPr>
            <a:r>
              <a:rPr lang="ro-RO" sz="1600">
                <a:solidFill>
                  <a:schemeClr val="tx2"/>
                </a:solidFill>
              </a:rPr>
              <a:t>Se observă că lucrătoarele au o percepție mai puțin bună cu privire la starea lor de sănătate, sunt mai limitate în activitățile zilnice și lipsesc mai mult de la locul de muncă</a:t>
            </a:r>
          </a:p>
          <a:p>
            <a:pPr marL="141288" indent="-141288" algn="just" defTabSz="257175">
              <a:spcBef>
                <a:spcPts val="338"/>
              </a:spcBef>
              <a:buClr>
                <a:schemeClr val="tx2"/>
              </a:buClr>
              <a:buFont typeface="Wingdings" pitchFamily="2" charset="2"/>
              <a:buChar char="§"/>
            </a:pPr>
            <a:endParaRPr lang="en-US" sz="1600" b="1">
              <a:solidFill>
                <a:schemeClr val="tx2"/>
              </a:solidFill>
            </a:endParaRPr>
          </a:p>
          <a:p>
            <a:pPr marL="141288" indent="-141288" algn="just" defTabSz="257175">
              <a:spcBef>
                <a:spcPts val="338"/>
              </a:spcBef>
              <a:buClr>
                <a:schemeClr val="tx2"/>
              </a:buClr>
              <a:buFont typeface="Wingdings" pitchFamily="2" charset="2"/>
              <a:buChar char="§"/>
            </a:pPr>
            <a:r>
              <a:rPr lang="ro-RO" sz="1600">
                <a:solidFill>
                  <a:schemeClr val="tx2"/>
                </a:solidFill>
              </a:rPr>
              <a:t>Prevalența mai mare a problemelor legate de AMS în rândul lucrătoarelor:</a:t>
            </a:r>
          </a:p>
          <a:p>
            <a:pPr marL="242888" lvl="1" indent="-100013" algn="just" defTabSz="257175">
              <a:spcBef>
                <a:spcPts val="600"/>
              </a:spcBef>
              <a:spcAft>
                <a:spcPts val="600"/>
              </a:spcAft>
              <a:buFont typeface="Arial" charset="0"/>
              <a:buChar char="•"/>
            </a:pPr>
            <a:r>
              <a:rPr lang="ro-RO" sz="1600">
                <a:cs typeface="Times New Roman" pitchFamily="18" charset="0"/>
              </a:rPr>
              <a:t>datele </a:t>
            </a:r>
            <a:r>
              <a:rPr lang="ro-RO" sz="1600" u="sng">
                <a:cs typeface="Times New Roman" pitchFamily="18" charset="0"/>
              </a:rPr>
              <a:t>Sondajului european privind condițiile de muncă</a:t>
            </a:r>
            <a:r>
              <a:rPr lang="ro-RO" sz="1600">
                <a:cs typeface="Times New Roman" pitchFamily="18" charset="0"/>
              </a:rPr>
              <a:t>(EWCS) au arătat că, în 2015, 60 % din femeile lucrătoare din UE au raportat una sau mai multe AMS (comparativ cu 56 % din bărbați); </a:t>
            </a:r>
          </a:p>
          <a:p>
            <a:pPr marL="242888" lvl="1" indent="-100013" algn="just" defTabSz="257175">
              <a:spcBef>
                <a:spcPts val="600"/>
              </a:spcBef>
              <a:spcAft>
                <a:spcPts val="600"/>
              </a:spcAft>
              <a:buFont typeface="Arial" charset="0"/>
              <a:buChar char="•"/>
            </a:pPr>
            <a:r>
              <a:rPr lang="ro-RO" sz="1600">
                <a:cs typeface="Times New Roman" pitchFamily="18" charset="0"/>
              </a:rPr>
              <a:t>cele mai raportate afecțiuni sunt </a:t>
            </a:r>
            <a:r>
              <a:rPr lang="ro-RO" sz="1600" i="1">
                <a:cs typeface="Times New Roman" pitchFamily="18" charset="0"/>
              </a:rPr>
              <a:t>durerile de spate</a:t>
            </a:r>
            <a:r>
              <a:rPr lang="ro-RO" sz="1600">
                <a:cs typeface="Times New Roman" pitchFamily="18" charset="0"/>
              </a:rPr>
              <a:t> (45 %), urmate de </a:t>
            </a:r>
            <a:r>
              <a:rPr lang="ro-RO" sz="1600" i="1">
                <a:cs typeface="Times New Roman" pitchFamily="18" charset="0"/>
              </a:rPr>
              <a:t>durerile musculare la nivelul umerilor, gâtului și/sau membrelor superioare</a:t>
            </a:r>
            <a:r>
              <a:rPr lang="ro-RO" sz="1600">
                <a:cs typeface="Times New Roman" pitchFamily="18" charset="0"/>
              </a:rPr>
              <a:t> (44 %) și de </a:t>
            </a:r>
            <a:r>
              <a:rPr lang="ro-RO" sz="1600" i="1">
                <a:cs typeface="Times New Roman" pitchFamily="18" charset="0"/>
              </a:rPr>
              <a:t>durerile musculare la nivelul membrelor inferioare</a:t>
            </a:r>
            <a:r>
              <a:rPr lang="ro-RO" sz="1600">
                <a:cs typeface="Times New Roman" pitchFamily="18" charset="0"/>
              </a:rPr>
              <a:t> (30 %). </a:t>
            </a:r>
          </a:p>
        </p:txBody>
      </p:sp>
    </p:spTree>
  </p:cSld>
  <p:clrMapOvr>
    <a:masterClrMapping/>
  </p:clrMapOvr>
</p:sld>
</file>

<file path=ppt/theme/theme1.xml><?xml version="1.0" encoding="utf-8"?>
<a:theme xmlns:a="http://schemas.openxmlformats.org/drawingml/2006/main" name="1_HWC2018-19_Template_16-9">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1_HWC2018-19_Template_16-9 1">
        <a:dk1>
          <a:srgbClr val="003399"/>
        </a:dk1>
        <a:lt1>
          <a:srgbClr val="FFFFFF"/>
        </a:lt1>
        <a:dk2>
          <a:srgbClr val="000000"/>
        </a:dk2>
        <a:lt2>
          <a:srgbClr val="FFFFFF"/>
        </a:lt2>
        <a:accent1>
          <a:srgbClr val="003399"/>
        </a:accent1>
        <a:accent2>
          <a:srgbClr val="ACC700"/>
        </a:accent2>
        <a:accent3>
          <a:srgbClr val="AAAAAA"/>
        </a:accent3>
        <a:accent4>
          <a:srgbClr val="DADADA"/>
        </a:accent4>
        <a:accent5>
          <a:srgbClr val="AAADCA"/>
        </a:accent5>
        <a:accent6>
          <a:srgbClr val="9BB400"/>
        </a:accent6>
        <a:hlink>
          <a:srgbClr val="003399"/>
        </a:hlink>
        <a:folHlink>
          <a:srgbClr val="B1B3B4"/>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UOSHA Campaign 2016-16-9.potx" id="{F7474474-7AE0-46FF-A261-8B9A1ECF96C7}" vid="{E01BF529-0D02-40D8-AC94-E487908172D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HWC2018-19_Template_16-9.potx</Template>
  <TotalTime>7669</TotalTime>
  <Words>4637</Words>
  <Application>Microsoft Office PowerPoint</Application>
  <PresentationFormat>On-screen Show (16:9)</PresentationFormat>
  <Paragraphs>320</Paragraphs>
  <Slides>26</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ＭＳ Ｐゴシック</vt:lpstr>
      <vt:lpstr>Arial</vt:lpstr>
      <vt:lpstr>Calibri</vt:lpstr>
      <vt:lpstr>Courier New</vt:lpstr>
      <vt:lpstr>Times New Roman</vt:lpstr>
      <vt:lpstr>Trebuchet MS</vt:lpstr>
      <vt:lpstr>Wingdings</vt:lpstr>
      <vt:lpstr>1_HWC2018-19_Template_16-9</vt:lpstr>
      <vt:lpstr>PowerPoint Presentation</vt:lpstr>
      <vt:lpstr>PowerPoint Presentation</vt:lpstr>
      <vt:lpstr>PowerPoint Presentation</vt:lpstr>
      <vt:lpstr>PowerPoint Presentation</vt:lpstr>
      <vt:lpstr>PowerPoint Presentation</vt:lpstr>
      <vt:lpstr> Expunerea la factorii de risc pentru sănătate de origine profesională Lucrătoarele </vt:lpstr>
      <vt:lpstr> Expunerea la factorii de risc pentru sănătate de origine profesională Lucrătoarele </vt:lpstr>
      <vt:lpstr> Expunerea la factorii de risc pentru sănătate de origine profesională Lucrătoarele </vt:lpstr>
      <vt:lpstr>PowerPoint Presentation</vt:lpstr>
      <vt:lpstr> Expunerea la factorii de risc pentru sănătate de origine profesională Lucrătorii migranți </vt:lpstr>
      <vt:lpstr> Expunerea la factorii de risc pentru sănătate de origine profesională Lucrătorii migranți </vt:lpstr>
      <vt:lpstr> Expunerea la factorii de risc pentru sănătate de natură profesională Lucrătorii migranți </vt:lpstr>
      <vt:lpstr>PowerPoint Presentation</vt:lpstr>
      <vt:lpstr> Expunerea la factorii de risc pentru sănătate de origine profesională Lucrătorii LGBTI </vt:lpstr>
      <vt:lpstr>PowerPoint Presentation</vt:lpstr>
      <vt:lpstr> Prevalența problemelor generale de sănătate și a AMS Lucrătorii LGBTI </vt:lpstr>
      <vt:lpstr>PowerPoint Presentation</vt:lpstr>
      <vt:lpstr>Concluzii principale: Analiza practicilor și inițiativelor politice </vt:lpstr>
      <vt:lpstr>Concluzii principale: Analiza practicilor și inițiativelor politice </vt:lpstr>
      <vt:lpstr>PowerPoint Presentation</vt:lpstr>
      <vt:lpstr>PowerPoint Presentation</vt:lpstr>
      <vt:lpstr>PowerPoint Presentation</vt:lpstr>
      <vt:lpstr>Resurse</vt:lpstr>
      <vt:lpstr>Resurse</vt:lpstr>
      <vt:lpstr>Resurse privind practicile și inițiativele politice </vt:lpstr>
      <vt:lpstr>PowerPoint Presentation</vt:lpstr>
    </vt:vector>
  </TitlesOfParts>
  <Manager/>
  <Company>CDT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CDT</dc:creator>
  <cp:keywords/>
  <dc:description/>
  <cp:lastModifiedBy>Teresa CARDÁS</cp:lastModifiedBy>
  <cp:revision>773</cp:revision>
  <cp:lastPrinted>2019-10-04T15:07:06Z</cp:lastPrinted>
  <dcterms:created xsi:type="dcterms:W3CDTF">2015-10-14T15:05:30Z</dcterms:created>
  <dcterms:modified xsi:type="dcterms:W3CDTF">2022-02-01T15:41:23Z</dcterms:modified>
  <cp:category/>
</cp:coreProperties>
</file>