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28"/>
  </p:notesMasterIdLst>
  <p:handoutMasterIdLst>
    <p:handoutMasterId r:id="rId29"/>
  </p:handoutMasterIdLst>
  <p:sldIdLst>
    <p:sldId id="292" r:id="rId2"/>
    <p:sldId id="293" r:id="rId3"/>
    <p:sldId id="327" r:id="rId4"/>
    <p:sldId id="369" r:id="rId5"/>
    <p:sldId id="379" r:id="rId6"/>
    <p:sldId id="386" r:id="rId7"/>
    <p:sldId id="387" r:id="rId8"/>
    <p:sldId id="380" r:id="rId9"/>
    <p:sldId id="403" r:id="rId10"/>
    <p:sldId id="388" r:id="rId11"/>
    <p:sldId id="391" r:id="rId12"/>
    <p:sldId id="390" r:id="rId13"/>
    <p:sldId id="404" r:id="rId14"/>
    <p:sldId id="396" r:id="rId15"/>
    <p:sldId id="397" r:id="rId16"/>
    <p:sldId id="395" r:id="rId17"/>
    <p:sldId id="375" r:id="rId18"/>
    <p:sldId id="398" r:id="rId19"/>
    <p:sldId id="399" r:id="rId20"/>
    <p:sldId id="377" r:id="rId21"/>
    <p:sldId id="401" r:id="rId22"/>
    <p:sldId id="384" r:id="rId23"/>
    <p:sldId id="385" r:id="rId24"/>
    <p:sldId id="400" r:id="rId25"/>
    <p:sldId id="402" r:id="rId26"/>
    <p:sldId id="344" r:id="rId27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DT" initials="CDT" lastIdx="3" clrIdx="6">
    <p:extLst>
      <p:ext uri="{19B8F6BF-5375-455C-9EA6-DF929625EA0E}">
        <p15:presenceInfo xmlns:p15="http://schemas.microsoft.com/office/powerpoint/2012/main" userId="C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ACC700"/>
    <a:srgbClr val="FFFFFF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9" autoAdjust="0"/>
    <p:restoredTop sz="85116" autoAdjust="0"/>
  </p:normalViewPr>
  <p:slideViewPr>
    <p:cSldViewPr>
      <p:cViewPr varScale="1">
        <p:scale>
          <a:sx n="77" d="100"/>
          <a:sy n="77" d="100"/>
        </p:scale>
        <p:origin x="1048" y="64"/>
      </p:cViewPr>
      <p:guideLst>
        <p:guide orient="horz" pos="2754"/>
        <p:guide pos="5148"/>
        <p:guide pos="340"/>
        <p:guide orient="horz" pos="577"/>
      </p:guideLst>
    </p:cSldViewPr>
  </p:slideViewPr>
  <p:outlineViewPr>
    <p:cViewPr>
      <p:scale>
        <a:sx n="33" d="100"/>
        <a:sy n="33" d="100"/>
      </p:scale>
      <p:origin x="0" y="-22794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6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factsheets/87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ircabc.europa.eu/ui/group/fea534f4-2590-4490-bca6-504782b47c79/library/e9ec023f-cb5f-4e09-ac6a-6b5ffe05e729?p=1&amp;n=10&amp;sort=modified_DESC" TargetMode="External"/><Relationship Id="rId4" Type="http://schemas.openxmlformats.org/officeDocument/2006/relationships/hyperlink" Target="https://osha.europa.eu/en/publications/factsheet-43-including-gender-issues-risk-assessment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dirty="0"/>
              <a:t>Os trabalhadores migrantes relatam </a:t>
            </a:r>
            <a:r>
              <a:rPr lang="pt-PT" sz="1200" dirty="0"/>
              <a:t>uma maior prevalência de LME </a:t>
            </a:r>
            <a:r>
              <a:rPr lang="pt-PT" sz="1200" b="0" dirty="0"/>
              <a:t>associadas a fatores de risco físicos, organizacionais e psicossociais.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841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595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Assédio e intimidação </a:t>
            </a:r>
            <a:r>
              <a:rPr lang="pt-PT" sz="12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sob a forma de trocas de palavras agressivas e discussões com colegas e superiores, subsequente isolamento dos trabalhadores LGBTI no local de trabalho, do qual resultam problemas de saúde mental e física e o possível abandono precoce do emprego.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7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dirty="0"/>
              <a:t>Alguns estudos também concluíram que a necessidade de ocultar a sua orientação sexual ou identidade de género é um fator importante na </a:t>
            </a:r>
            <a:r>
              <a:rPr lang="pt-PT" sz="1200" dirty="0"/>
              <a:t>determinação das escolhas profissionais</a:t>
            </a:r>
            <a:r>
              <a:rPr lang="pt-PT" sz="1200" b="0" dirty="0"/>
              <a:t> dos trabalhadores LGBTI: por exemplo, os trabalhadores LGBTI podem evitar profissões em que a ocultação é difícil e em que a divulgação da sua sexualidade provavelmente implicaria o pagamento de um preço elevado.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51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dirty="0"/>
              <a:t>Vários estudos identificam uma relação entre as estratégias de ocultação, a exposição à discriminação e à estigmatização e os efeitos negativos em termos de saúde profissional e mental mais deficiente, que podem resultar numa diminuição da produtividade no trabalho, numa menor satisfação no emprego e mesmo numa deficiência no contexto da atividade profissional.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284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064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chemeClr val="tx2"/>
                </a:solidFill>
              </a:rPr>
              <a:t>Atualmente, a maior parte das avaliações </a:t>
            </a:r>
            <a:r>
              <a:rPr lang="pt-PT" sz="1200" strike="sngStrike" dirty="0" smtClean="0">
                <a:solidFill>
                  <a:schemeClr val="tx2"/>
                </a:solidFill>
              </a:rPr>
              <a:t>de </a:t>
            </a:r>
            <a:r>
              <a:rPr lang="pt-PT" sz="1200" dirty="0" smtClean="0">
                <a:solidFill>
                  <a:schemeClr val="tx2"/>
                </a:solidFill>
              </a:rPr>
              <a:t>dos riscos </a:t>
            </a:r>
            <a:r>
              <a:rPr lang="pt-PT" sz="1200" strike="sngStrike" dirty="0" smtClean="0">
                <a:solidFill>
                  <a:schemeClr val="tx2"/>
                </a:solidFill>
              </a:rPr>
              <a:t>risco </a:t>
            </a:r>
            <a:r>
              <a:rPr lang="pt-PT" sz="1200" dirty="0">
                <a:solidFill>
                  <a:schemeClr val="tx2"/>
                </a:solidFill>
              </a:rPr>
              <a:t>(AR) </a:t>
            </a:r>
            <a:r>
              <a:rPr lang="pt-PT" sz="1200" strike="sngStrike" dirty="0">
                <a:solidFill>
                  <a:schemeClr val="tx2"/>
                </a:solidFill>
              </a:rPr>
              <a:t>baseia-se</a:t>
            </a:r>
            <a:r>
              <a:rPr lang="pt-PT" sz="1200" dirty="0">
                <a:solidFill>
                  <a:schemeClr val="tx2"/>
                </a:solidFill>
              </a:rPr>
              <a:t> </a:t>
            </a:r>
            <a:r>
              <a:rPr lang="pt-PT" sz="1200" dirty="0" smtClean="0">
                <a:solidFill>
                  <a:schemeClr val="tx2"/>
                </a:solidFill>
              </a:rPr>
              <a:t>baseiam-se nas </a:t>
            </a:r>
            <a:r>
              <a:rPr lang="pt-PT" sz="1200" dirty="0">
                <a:solidFill>
                  <a:schemeClr val="tx2"/>
                </a:solidFill>
              </a:rPr>
              <a:t>características do local de trabalho e do trabalho, e nos fatores de trabalho. É prestada menor atenção </a:t>
            </a:r>
            <a:r>
              <a:rPr lang="pt-PT" sz="1200" dirty="0" smtClean="0">
                <a:solidFill>
                  <a:schemeClr val="tx2"/>
                </a:solidFill>
              </a:rPr>
              <a:t>às</a:t>
            </a:r>
            <a:r>
              <a:rPr lang="pt-PT" sz="1200" strike="noStrike" baseline="0" dirty="0">
                <a:solidFill>
                  <a:schemeClr val="tx2"/>
                </a:solidFill>
              </a:rPr>
              <a:t> </a:t>
            </a:r>
            <a:r>
              <a:rPr lang="pt-PT" sz="1200" dirty="0" smtClean="0">
                <a:solidFill>
                  <a:schemeClr val="tx2"/>
                </a:solidFill>
              </a:rPr>
              <a:t>características </a:t>
            </a:r>
            <a:r>
              <a:rPr lang="pt-PT" sz="1200" dirty="0">
                <a:solidFill>
                  <a:schemeClr val="tx2"/>
                </a:solidFill>
              </a:rPr>
              <a:t>específicas individuais, uma vez que a AR e a prevenção tendem a ser aplicadas de forma genérica, tendo em conta a média humana (na verdade, o homem caucasiano médio).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dirty="0"/>
              <a:t>A legislação em matéria de saúde e segurança impõe aos empregadores a realização de avaliações de risco e realça a necessidade de «adaptar o trabalho ao homem» e a obrigação do empregador de «[d]</a:t>
            </a:r>
            <a:r>
              <a:rPr lang="pt-PT" sz="1200" b="0" dirty="0" err="1"/>
              <a:t>ispor</a:t>
            </a:r>
            <a:r>
              <a:rPr lang="pt-PT" sz="1200" b="0" dirty="0"/>
              <a:t> de uma avaliação dos riscos para a segurança e a saúde no trabalho, incluindo os respeitantes aos grupos de trabalhadores sujeitos a riscos especiais».</a:t>
            </a:r>
          </a:p>
          <a:p>
            <a:endParaRPr lang="en-US" dirty="0"/>
          </a:p>
          <a:p>
            <a:r>
              <a:rPr lang="pt-PT" dirty="0"/>
              <a:t>Diversidade dos trabalhadores e avaliação de riscos: garantir uma abrangência total. Síntese de um relatório da Agência. Disponível em: </a:t>
            </a:r>
            <a:r>
              <a:rPr lang="pt-PT" u="sng" dirty="0">
                <a:hlinkClick r:id="rId3"/>
              </a:rPr>
              <a:t>https://osha.europa.eu/en/publications/factsheets/87</a:t>
            </a:r>
          </a:p>
          <a:p>
            <a:r>
              <a:rPr lang="pt-PT" dirty="0"/>
              <a:t>Integrar a dimensão do género na avaliação dos riscos. Disponível em: </a:t>
            </a:r>
            <a:r>
              <a:rPr lang="pt-PT" dirty="0">
                <a:hlinkClick r:id="rId4"/>
              </a:rPr>
              <a:t>https://osha.europa.eu/en/publications/factsheet-43-including-gender-issues-risk-assessment</a:t>
            </a:r>
            <a:r>
              <a:rPr lang="pt-PT" dirty="0"/>
              <a:t> </a:t>
            </a:r>
          </a:p>
          <a:p>
            <a:r>
              <a:rPr lang="pt-PT" dirty="0"/>
              <a:t>Avaliação de riscos sensível à diversidade, Guia EMEX – SLIC. Disponível em: </a:t>
            </a:r>
            <a:r>
              <a:rPr lang="pt-PT" dirty="0">
                <a:hlinkClick r:id="rId5"/>
              </a:rPr>
              <a:t>https://circabc.europa.eu/ui/group/fea534f4-2590-4490-bca6-504782b47c79/library/e9ec023f-cb5f-4e09-ac6a-6b5ffe05e729?p=1&amp;n=10&amp;sort=modified_DESC</a:t>
            </a:r>
            <a:r>
              <a:rPr lang="pt-PT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07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812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563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2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659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0400" lvl="1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400" dirty="0">
                <a:solidFill>
                  <a:schemeClr val="tx2"/>
                </a:solidFill>
              </a:rPr>
              <a:t>Mais especificamente, a apresentação visa: </a:t>
            </a:r>
          </a:p>
          <a:p>
            <a:pPr marL="342900" lvl="3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400" dirty="0"/>
              <a:t>demonstrar em que medida estes grupos estão mais frequentemente expostos a riscos acrescidos para a saúde e a riscos relacionados com LME (em especial, riscos psicossociais, como a discriminação, o assédio e a intimidação), uma vez que frequentemente laboram em empregos com condições de trabalho mais precárias;</a:t>
            </a:r>
          </a:p>
          <a:p>
            <a:pPr marL="342900" lvl="3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400" dirty="0"/>
              <a:t>fornecer informações sobre as políticas ou práticas existentes nos Estados-Membros e no local de trabalho, com o objetivo de evitar LME nestes grupos de trabalhadores.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5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823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399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28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dirty="0"/>
              <a:t>Exemplos: o ensino (que implica permanecer em pé durante longos períodos de tempo ou movimentar‑se e interagir com os alunos) e a enfermagem e assistência a idosos (que implicam a elevação ou a deslocação de pessoas), ambos associados a riscos psicossociais relativos a níveis elevados de </a:t>
            </a:r>
            <a:r>
              <a:rPr lang="pt-PT" sz="1200" b="0" i="1" strike="sngStrike" dirty="0" err="1" smtClean="0"/>
              <a:t>stress</a:t>
            </a:r>
            <a:r>
              <a:rPr lang="pt-PT" sz="1200" b="0" i="0" strike="noStrike" dirty="0" err="1" smtClean="0">
                <a:solidFill>
                  <a:srgbClr val="FF0000"/>
                </a:solidFill>
              </a:rPr>
              <a:t>stresse</a:t>
            </a:r>
            <a:r>
              <a:rPr lang="pt-PT" sz="1200" b="0" dirty="0" smtClean="0"/>
              <a:t> </a:t>
            </a:r>
            <a:r>
              <a:rPr lang="pt-PT" sz="1200" b="0" dirty="0"/>
              <a:t>e de exigências emocionais.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24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01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18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3" y="4131470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6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2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5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6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18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3" y="4131470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019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3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5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21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3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74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7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Volumes/XRAID/Equipo%20Rojo/EU-OSHA/18-0115%20PPT%20templates%20update/PNG/FONDO-PATRON-EUOSHA-2011-16-9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5" y="4705351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563" baseline="0" smtClean="0"/>
              <a:pPr/>
              <a:t>‹#›</a:t>
            </a:fld>
            <a:endParaRPr lang="en-GB" sz="563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8" y="4522145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989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257175" rtl="0" eaLnBrk="1" latinLnBrk="0" hangingPunct="1">
        <a:spcBef>
          <a:spcPct val="0"/>
        </a:spcBef>
        <a:buNone/>
        <a:defRPr sz="135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41750" indent="-141750" algn="l" defTabSz="257175" rtl="0" eaLnBrk="1" latinLnBrk="0" hangingPunct="1">
        <a:spcBef>
          <a:spcPts val="338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013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430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3442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956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4455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67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844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707485" indent="-160735" algn="l" defTabSz="257175" rtl="0" eaLnBrk="1" latinLnBrk="0" hangingPunct="1">
        <a:spcBef>
          <a:spcPts val="0"/>
        </a:spcBef>
        <a:buFont typeface="Arial" pitchFamily="34" charset="0"/>
        <a:buChar char="•"/>
        <a:defRPr sz="788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49250" indent="-101250" algn="l" defTabSz="257175" rtl="0" eaLnBrk="1" latinLnBrk="0" hangingPunct="1">
        <a:spcBef>
          <a:spcPts val="0"/>
        </a:spcBef>
        <a:buFont typeface="Arial" pitchFamily="34" charset="0"/>
        <a:buChar char="−"/>
        <a:defRPr sz="73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urofound.europa.eu/publications/report/2016/working-conditions/sixth-european-working-conditions-survey-overview-report" TargetMode="External"/><Relationship Id="rId3" Type="http://schemas.openxmlformats.org/officeDocument/2006/relationships/hyperlink" Target="https://osha.europa.eu/en/publications/preventing-musculoskeletal-disorders-diverse-workforce-risk-factors-women-migrants-and/view" TargetMode="External"/><Relationship Id="rId7" Type="http://schemas.openxmlformats.org/officeDocument/2006/relationships/hyperlink" Target="https://osha.europa.eu/en/publications/work-related-musculoskeletal-disorders-why-are-they-still-so-prevalent-evidence/view" TargetMode="External"/><Relationship Id="rId2" Type="http://schemas.openxmlformats.org/officeDocument/2006/relationships/hyperlink" Target="https://osha.europa.eu/en/publications/msds-facts-and-figures-overview-prevalence-costs-and-demographics-msds-europe/vie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prevention-policy-and-practice-approaches-tackling-work-related-musculoskeletal/view" TargetMode="External"/><Relationship Id="rId5" Type="http://schemas.openxmlformats.org/officeDocument/2006/relationships/hyperlink" Target="https://osha.europa.eu/en/publications/work-related-musculoskeletal-disorders-research-practice-what-can-be-learnt/view" TargetMode="External"/><Relationship Id="rId4" Type="http://schemas.openxmlformats.org/officeDocument/2006/relationships/hyperlink" Target="https://osha.europa.eu/en/publications/analysis-case-studies-working-chronic-musculoskeletal-disorders/view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ircabc.europa.eu/ui/group/fea534f4-2590-4490-bca6-504782b47c79/library/341d5e56-dc0c-41ce-ba77-be660f3cf810/details" TargetMode="External"/><Relationship Id="rId3" Type="http://schemas.openxmlformats.org/officeDocument/2006/relationships/hyperlink" Target="https://ec.europa.eu/eurostat/data/database" TargetMode="External"/><Relationship Id="rId7" Type="http://schemas.openxmlformats.org/officeDocument/2006/relationships/hyperlink" Target="https://osha.europa.eu/en/publications/factsheet-43-including-gender-issues-risk-assessme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factsheets/87" TargetMode="External"/><Relationship Id="rId11" Type="http://schemas.openxmlformats.org/officeDocument/2006/relationships/hyperlink" Target="https://osha.europa.eu/en/publications/mainstreaming-gender-occupational-safety-and-health-practice/view" TargetMode="External"/><Relationship Id="rId5" Type="http://schemas.openxmlformats.org/officeDocument/2006/relationships/hyperlink" Target="https://fra.europa.eu/en/data-and-maps/2020/lgbti-survey-data-explorer" TargetMode="External"/><Relationship Id="rId10" Type="http://schemas.openxmlformats.org/officeDocument/2006/relationships/hyperlink" Target="https://healthy-workplaces.eu/en/tools-and-publications/practical-tools?f%5B0%5D=field_msd_priority_area%3A3503" TargetMode="External"/><Relationship Id="rId4" Type="http://schemas.openxmlformats.org/officeDocument/2006/relationships/hyperlink" Target="https://fra.europa.eu/en/project/2012/fra-survey-gender-based-violence-against-women" TargetMode="External"/><Relationship Id="rId9" Type="http://schemas.openxmlformats.org/officeDocument/2006/relationships/hyperlink" Target="https://circabc.europa.eu/ui/group/fea534f4-2590-4490-bca6-504782b47c79/library/e9ec023f-cb5f-4e09-ac6a-6b5ffe05e729?p=1&amp;n=10&amp;sort=modified_DESC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salan.euskadi.eus/contenidos/libro/gestion_201710/es_def/adjuntos/pautas_integracion_prl.pdf" TargetMode="External"/><Relationship Id="rId3" Type="http://schemas.openxmlformats.org/officeDocument/2006/relationships/hyperlink" Target="https://www.airbus.com/content/dam/channel-specific/website-/company/responsibility-and-sustainability/responsibility-andsustainability-landing-page/Responsibility-and-Sustainability-Charter-English.pdf" TargetMode="External"/><Relationship Id="rId7" Type="http://schemas.openxmlformats.org/officeDocument/2006/relationships/hyperlink" Target="https://www.av.se/arbetsmiljoarbete-och-inspektioner/arbeta-med-arbetsmiljon/jamstalldhet-i-arbetsmiljon/" TargetMode="External"/><Relationship Id="rId2" Type="http://schemas.openxmlformats.org/officeDocument/2006/relationships/hyperlink" Target="https://amid.dk/om-os/om-strategi-for-arbejdsmiljoeindsatsen-frem-til-202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di-lgbti.org/" TargetMode="External"/><Relationship Id="rId5" Type="http://schemas.openxmlformats.org/officeDocument/2006/relationships/hyperlink" Target="https://www.cislbrescia.it/wp-content/uploads/2011/11/Un-progetto-sulla-sicurezza-per-i-lavoratori-stranieri.pdf" TargetMode="External"/><Relationship Id="rId4" Type="http://schemas.openxmlformats.org/officeDocument/2006/relationships/hyperlink" Target="https://picum.org/Documents/Publi/2018/concerns_recommendations_migrant_domestic_care_work_February2018.pdf" TargetMode="External"/><Relationship Id="rId9" Type="http://schemas.openxmlformats.org/officeDocument/2006/relationships/hyperlink" Target="http://www.lgbthealth.org.uk/wp-content/uploads/2016/07/TWSP-Info-Guide-Final.pdf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hyperlink" Target="https://www.linkedin.com/company/europeanagency-for-safety-and-health-at-work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://twitter.com/eu_osha" TargetMode="Externa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y-workplaces.eu/en/healthy-workplaces-newsletter" TargetMode="External"/><Relationship Id="rId11" Type="http://schemas.openxmlformats.org/officeDocument/2006/relationships/hyperlink" Target="http://www.youtube.com/user/EUOSHA" TargetMode="External"/><Relationship Id="rId5" Type="http://schemas.openxmlformats.org/officeDocument/2006/relationships/hyperlink" Target="http://www.healthy-workplaces.eu/" TargetMode="External"/><Relationship Id="rId10" Type="http://schemas.openxmlformats.org/officeDocument/2006/relationships/image" Target="../media/image22.png"/><Relationship Id="rId4" Type="http://schemas.openxmlformats.org/officeDocument/2006/relationships/image" Target="../media/image20.jpg"/><Relationship Id="rId9" Type="http://schemas.openxmlformats.org/officeDocument/2006/relationships/hyperlink" Target="https://www.facebook.com/EuropeanAgencyforSafetyandHealthatWork" TargetMode="External"/><Relationship Id="rId1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904236" y="2643758"/>
            <a:ext cx="6912768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 dirty="0">
                <a:latin typeface="+mj-lt"/>
              </a:rPr>
              <a:t>Campanha «Locais de Trabalho Seguros e Saudáveis» 2020-2022</a:t>
            </a:r>
          </a:p>
          <a:p>
            <a:r>
              <a:rPr lang="pt-PT" sz="2400" dirty="0">
                <a:latin typeface="+mj-lt"/>
              </a:rPr>
              <a:t>ALIVIAR A CARGA</a:t>
            </a:r>
          </a:p>
          <a:p>
            <a:r>
              <a:rPr lang="pt-P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904236" y="3795886"/>
            <a:ext cx="7416824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800" dirty="0">
                <a:solidFill>
                  <a:srgbClr val="ACC700"/>
                </a:solidFill>
                <a:ea typeface="+mj-ea"/>
                <a:cs typeface="Trebuchet MS"/>
              </a:rPr>
              <a:t>Diversidade dos trabalhadores e lesões musculoesqueléticas (LME) </a:t>
            </a:r>
          </a:p>
          <a:p>
            <a:endParaRPr lang="en-US" sz="1600" dirty="0">
              <a:solidFill>
                <a:srgbClr val="ACC700"/>
              </a:solidFill>
              <a:latin typeface="+mj-lt"/>
              <a:ea typeface="+mj-ea"/>
              <a:cs typeface="Trebuchet MS"/>
            </a:endParaRPr>
          </a:p>
          <a:p>
            <a:endParaRPr lang="en-GB" sz="1800" dirty="0">
              <a:solidFill>
                <a:srgbClr val="ACC700"/>
              </a:solidFill>
              <a:latin typeface="+mj-lt"/>
              <a:ea typeface="+mj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810" y="659388"/>
            <a:ext cx="7632701" cy="3455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1500" b="0" dirty="0"/>
              <a:t>Existem numerosos indícios de que os trabalhadores migrantes estão mais expostos a </a:t>
            </a:r>
            <a:r>
              <a:rPr lang="pt-PT" sz="1500" i="1" dirty="0">
                <a:solidFill>
                  <a:schemeClr val="accent1"/>
                </a:solidFill>
              </a:rPr>
              <a:t>fatores de risco físicos, psicossociais e organizacionais</a:t>
            </a:r>
            <a:r>
              <a:rPr lang="pt-PT" sz="1500" b="0" dirty="0"/>
              <a:t> no local de trabalho do que os trabalhadores </a:t>
            </a:r>
            <a:r>
              <a:rPr lang="pt-PT" sz="1500" b="0" dirty="0" smtClean="0"/>
              <a:t>autóctones: </a:t>
            </a:r>
            <a:endParaRPr lang="pt-PT" sz="1500" b="0" dirty="0"/>
          </a:p>
          <a:p>
            <a:pPr marL="0" indent="0">
              <a:buNone/>
            </a:pPr>
            <a:endParaRPr lang="en-GB" sz="1500" b="0" dirty="0"/>
          </a:p>
          <a:p>
            <a:pPr>
              <a:spcAft>
                <a:spcPts val="1200"/>
              </a:spcAft>
            </a:pPr>
            <a:r>
              <a:rPr lang="pt-PT" sz="1500" b="0" dirty="0"/>
              <a:t>Inquérito Europeu sobre as Condições de Trabalho (2015): 40 % dos trabalhadores migrantes de primeira geração transportam ou movimentam cargas pesadas (31 % no caso dos trabalhadores autóctones) e 51 % trabalham em posições cansativas ou dolorosas (43 % no caso dos trabalhadores autóctones). </a:t>
            </a:r>
          </a:p>
          <a:p>
            <a:pPr>
              <a:spcAft>
                <a:spcPts val="1200"/>
              </a:spcAft>
            </a:pPr>
            <a:r>
              <a:rPr lang="pt-PT" sz="1500" b="0" dirty="0"/>
              <a:t>Os trabalhadores migrantes estão também mais expostos a outros riscos, como as </a:t>
            </a:r>
            <a:r>
              <a:rPr lang="pt-PT" sz="1500" b="0" i="1" dirty="0"/>
              <a:t>vibrações, os riscos ambientais </a:t>
            </a:r>
            <a:r>
              <a:rPr lang="pt-PT" sz="1500" b="0" dirty="0"/>
              <a:t>como toxinas, as </a:t>
            </a:r>
            <a:r>
              <a:rPr lang="pt-PT" sz="1500" b="0" i="1" dirty="0"/>
              <a:t>temperaturas extremas, pesticidas e produtos químicos</a:t>
            </a:r>
            <a:r>
              <a:rPr lang="pt-PT" sz="1500" b="0" dirty="0"/>
              <a:t>, bem </a:t>
            </a:r>
            <a:r>
              <a:rPr lang="pt-PT" sz="1500" b="0" i="1" dirty="0"/>
              <a:t>como </a:t>
            </a:r>
            <a:r>
              <a:rPr lang="pt-PT" sz="1500" b="0" i="1" dirty="0"/>
              <a:t>a acidentes </a:t>
            </a:r>
            <a:r>
              <a:rPr lang="pt-PT" sz="1500" b="0" i="1" dirty="0"/>
              <a:t>de trabalho</a:t>
            </a:r>
            <a:r>
              <a:rPr lang="pt-PT" sz="1500" b="0" dirty="0"/>
              <a:t>.</a:t>
            </a:r>
          </a:p>
          <a:p>
            <a:pPr>
              <a:spcAft>
                <a:spcPts val="1200"/>
              </a:spcAft>
            </a:pPr>
            <a:r>
              <a:rPr lang="pt-PT" sz="1500" b="0" dirty="0"/>
              <a:t>Vários estudos concluíram que os migrantes sofrem </a:t>
            </a:r>
            <a:r>
              <a:rPr lang="pt-PT" sz="1500" dirty="0"/>
              <a:t>uma série de </a:t>
            </a:r>
            <a:r>
              <a:rPr lang="pt-PT" sz="1500" dirty="0" err="1" smtClean="0"/>
              <a:t>comor</a:t>
            </a:r>
            <a:r>
              <a:rPr lang="pt-PT" sz="1500" dirty="0" err="1"/>
              <a:t>bilida</a:t>
            </a:r>
            <a:r>
              <a:rPr lang="pt-PT" sz="1500" dirty="0" err="1" smtClean="0"/>
              <a:t>des</a:t>
            </a:r>
            <a:r>
              <a:rPr lang="pt-PT" sz="1500" dirty="0" smtClean="0"/>
              <a:t> </a:t>
            </a:r>
            <a:r>
              <a:rPr lang="pt-PT" sz="1500" dirty="0"/>
              <a:t>físicas e psiquiátricas a que estão associados acidentes de trabalho e lesões provocados por LME</a:t>
            </a:r>
            <a:r>
              <a:rPr lang="pt-PT" sz="1500" b="0" dirty="0"/>
              <a:t>. Tem sido também sugerido que as LME estão frequentemente associadas a outros elementos psicossociais, como a depressão </a:t>
            </a:r>
            <a:r>
              <a:rPr lang="pt-PT" sz="1500" b="0" i="1" dirty="0"/>
              <a:t>e o </a:t>
            </a:r>
            <a:r>
              <a:rPr lang="pt-PT" sz="1500" b="0" i="1" dirty="0"/>
              <a:t>stresse.</a:t>
            </a:r>
            <a:endParaRPr lang="pt-PT" sz="1500" b="0" i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42916"/>
            <a:ext cx="8586493" cy="588460"/>
          </a:xfrm>
        </p:spPr>
        <p:txBody>
          <a:bodyPr/>
          <a:lstStyle/>
          <a:p>
            <a:r>
              <a:rPr lang="pt-PT" sz="1800" dirty="0"/>
              <a:t/>
            </a:r>
            <a:br>
              <a:rPr lang="pt-PT" sz="1800" dirty="0"/>
            </a:br>
            <a:r>
              <a:rPr lang="pt-PT" sz="1800" dirty="0"/>
              <a:t>Exposição aos fatores de risco para a saúde relacionados com o trabalho </a:t>
            </a:r>
            <a:br>
              <a:rPr lang="pt-PT" sz="1800" dirty="0"/>
            </a:br>
            <a:r>
              <a:rPr lang="pt-PT" sz="1800" dirty="0"/>
              <a:t>Trabalhadores migrantes</a:t>
            </a:r>
            <a:br>
              <a:rPr lang="pt-PT" sz="1800" dirty="0"/>
            </a:br>
            <a:endParaRPr lang="pt-PT" sz="1800" dirty="0"/>
          </a:p>
        </p:txBody>
      </p:sp>
    </p:spTree>
    <p:extLst>
      <p:ext uri="{BB962C8B-B14F-4D97-AF65-F5344CB8AC3E}">
        <p14:creationId xmlns:p14="http://schemas.microsoft.com/office/powerpoint/2010/main" val="355050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14485" cy="634694"/>
          </a:xfrm>
        </p:spPr>
        <p:txBody>
          <a:bodyPr/>
          <a:lstStyle/>
          <a:p>
            <a:r>
              <a:rPr lang="pt-PT" sz="1800" dirty="0"/>
              <a:t/>
            </a:r>
            <a:br>
              <a:rPr lang="pt-PT" sz="1800" dirty="0"/>
            </a:br>
            <a:r>
              <a:rPr lang="pt-PT" sz="1800" dirty="0"/>
              <a:t>Exposição a fatores de risco para a saúde relacionados com o trabalho</a:t>
            </a:r>
            <a:br>
              <a:rPr lang="pt-PT" sz="1800" dirty="0"/>
            </a:br>
            <a:r>
              <a:rPr lang="pt-PT" sz="1800" dirty="0"/>
              <a:t>Trabalhadores migrantes</a:t>
            </a:r>
            <a:br>
              <a:rPr lang="pt-PT" sz="1800" dirty="0"/>
            </a:br>
            <a:endParaRPr lang="pt-PT" sz="1800" dirty="0"/>
          </a:p>
        </p:txBody>
      </p:sp>
      <p:sp>
        <p:nvSpPr>
          <p:cNvPr id="2" name="Rectangle 1"/>
          <p:cNvSpPr/>
          <p:nvPr/>
        </p:nvSpPr>
        <p:spPr>
          <a:xfrm>
            <a:off x="539552" y="813576"/>
            <a:ext cx="7632700" cy="3470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>
              <a:spcBef>
                <a:spcPts val="338"/>
              </a:spcBef>
              <a:buClr>
                <a:schemeClr val="tx2"/>
              </a:buClr>
            </a:pPr>
            <a:r>
              <a:rPr lang="pt-PT" sz="1200" dirty="0">
                <a:solidFill>
                  <a:schemeClr val="tx2"/>
                </a:solidFill>
              </a:rPr>
              <a:t>Os dados do inquérito às forças de trabalho do Eurostat mostram que:</a:t>
            </a:r>
          </a:p>
          <a:p>
            <a:pPr defTabSz="257175">
              <a:spcBef>
                <a:spcPts val="338"/>
              </a:spcBef>
              <a:buClr>
                <a:schemeClr val="tx2"/>
              </a:buClr>
            </a:pPr>
            <a:endParaRPr lang="en-GB" sz="1200" dirty="0">
              <a:solidFill>
                <a:schemeClr val="tx2"/>
              </a:solidFill>
            </a:endParaRP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200" dirty="0">
                <a:solidFill>
                  <a:schemeClr val="tx2"/>
                </a:solidFill>
              </a:rPr>
              <a:t>Os trabalhadores migrantes têm mais probabilidades de trabalhar em setores ou </a:t>
            </a:r>
            <a:r>
              <a:rPr lang="pt-PT" sz="1200" dirty="0">
                <a:solidFill>
                  <a:schemeClr val="tx2"/>
                </a:solidFill>
              </a:rPr>
              <a:t>profissões </a:t>
            </a:r>
            <a:r>
              <a:rPr lang="pt-PT" sz="1200" dirty="0">
                <a:solidFill>
                  <a:schemeClr val="tx2"/>
                </a:solidFill>
              </a:rPr>
              <a:t>especificas, </a:t>
            </a:r>
            <a:r>
              <a:rPr lang="pt-PT" sz="1200" dirty="0">
                <a:solidFill>
                  <a:schemeClr val="tx2"/>
                </a:solidFill>
              </a:rPr>
              <a:t>frequentemente designados por «</a:t>
            </a:r>
            <a:r>
              <a:rPr lang="pt-PT" sz="1200" b="1" dirty="0">
                <a:solidFill>
                  <a:schemeClr val="tx2"/>
                </a:solidFill>
              </a:rPr>
              <a:t>trabalhos 3D» (do inglês «dirty, dangerous and demanding» – sujos, perigosos e duros)</a:t>
            </a:r>
            <a:r>
              <a:rPr lang="pt-PT" sz="1200" dirty="0">
                <a:solidFill>
                  <a:schemeClr val="tx2"/>
                </a:solidFill>
              </a:rPr>
              <a:t>, em virtude das condições de trabalho precárias associadas e dos riscos de SST acrescidos.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200" dirty="0">
                <a:solidFill>
                  <a:schemeClr val="tx2"/>
                </a:solidFill>
              </a:rPr>
              <a:t>Os trabalhadores migrantes têm mais probabilidades de trabalhar em alguns setores específicos, como: a </a:t>
            </a:r>
            <a:r>
              <a:rPr lang="pt-PT" sz="1200" i="1" dirty="0">
                <a:solidFill>
                  <a:schemeClr val="tx2"/>
                </a:solidFill>
              </a:rPr>
              <a:t>agricultura</a:t>
            </a:r>
            <a:r>
              <a:rPr lang="pt-PT" sz="1200" dirty="0">
                <a:solidFill>
                  <a:schemeClr val="tx2"/>
                </a:solidFill>
              </a:rPr>
              <a:t>, a </a:t>
            </a:r>
            <a:r>
              <a:rPr lang="pt-PT" sz="1200" i="1" dirty="0">
                <a:solidFill>
                  <a:schemeClr val="tx2"/>
                </a:solidFill>
              </a:rPr>
              <a:t>indústria transformadora</a:t>
            </a:r>
            <a:r>
              <a:rPr lang="pt-PT" sz="1200" dirty="0">
                <a:solidFill>
                  <a:schemeClr val="tx2"/>
                </a:solidFill>
              </a:rPr>
              <a:t>, a </a:t>
            </a:r>
            <a:r>
              <a:rPr lang="pt-PT" sz="1200" i="1" dirty="0">
                <a:solidFill>
                  <a:schemeClr val="tx2"/>
                </a:solidFill>
              </a:rPr>
              <a:t>extração mineira e a energia</a:t>
            </a:r>
            <a:r>
              <a:rPr lang="pt-PT" sz="1200" dirty="0">
                <a:solidFill>
                  <a:schemeClr val="tx2"/>
                </a:solidFill>
              </a:rPr>
              <a:t>; o </a:t>
            </a:r>
            <a:r>
              <a:rPr lang="pt-PT" sz="1200" i="1" dirty="0">
                <a:solidFill>
                  <a:schemeClr val="tx2"/>
                </a:solidFill>
              </a:rPr>
              <a:t>comércio por grosso e a retalho</a:t>
            </a:r>
            <a:r>
              <a:rPr lang="pt-PT" sz="1200" dirty="0">
                <a:solidFill>
                  <a:schemeClr val="tx2"/>
                </a:solidFill>
              </a:rPr>
              <a:t>; as </a:t>
            </a:r>
            <a:r>
              <a:rPr lang="pt-PT" sz="1200" i="1" dirty="0">
                <a:solidFill>
                  <a:schemeClr val="tx2"/>
                </a:solidFill>
              </a:rPr>
              <a:t>atividades relacionadas com os serviços de alojamento e restauração</a:t>
            </a:r>
            <a:r>
              <a:rPr lang="pt-PT" sz="1200" dirty="0">
                <a:solidFill>
                  <a:schemeClr val="tx2"/>
                </a:solidFill>
              </a:rPr>
              <a:t>; as </a:t>
            </a:r>
            <a:r>
              <a:rPr lang="pt-PT" sz="1200" i="1" dirty="0">
                <a:solidFill>
                  <a:schemeClr val="tx2"/>
                </a:solidFill>
              </a:rPr>
              <a:t>atividades relacionadas com a saúde humana e a ação social</a:t>
            </a:r>
            <a:r>
              <a:rPr lang="pt-PT" sz="1200" dirty="0">
                <a:solidFill>
                  <a:schemeClr val="tx2"/>
                </a:solidFill>
              </a:rPr>
              <a:t>; e a </a:t>
            </a:r>
            <a:r>
              <a:rPr lang="pt-PT" sz="1200" i="1" dirty="0">
                <a:solidFill>
                  <a:schemeClr val="tx2"/>
                </a:solidFill>
              </a:rPr>
              <a:t>construção</a:t>
            </a:r>
            <a:r>
              <a:rPr lang="pt-PT" sz="1200" dirty="0">
                <a:solidFill>
                  <a:schemeClr val="tx2"/>
                </a:solidFill>
              </a:rPr>
              <a:t>. 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200" dirty="0">
                <a:solidFill>
                  <a:schemeClr val="tx2"/>
                </a:solidFill>
              </a:rPr>
              <a:t>Têm também maior probabilidade de </a:t>
            </a:r>
            <a:r>
              <a:rPr lang="pt-PT" sz="1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</a:t>
            </a:r>
            <a:r>
              <a:rPr lang="pt-PT" sz="1200" dirty="0">
                <a:solidFill>
                  <a:schemeClr val="tx2"/>
                </a:solidFill>
              </a:rPr>
              <a:t> serem </a:t>
            </a:r>
            <a:r>
              <a:rPr lang="pt-PT" sz="1200" dirty="0">
                <a:solidFill>
                  <a:schemeClr val="tx2"/>
                </a:solidFill>
              </a:rPr>
              <a:t>contratados para </a:t>
            </a:r>
            <a:r>
              <a:rPr lang="pt-PT" sz="1200" b="1" dirty="0">
                <a:solidFill>
                  <a:schemeClr val="tx2"/>
                </a:solidFill>
              </a:rPr>
              <a:t>empregos pouco qualificados ou não qualificados</a:t>
            </a:r>
            <a:r>
              <a:rPr lang="pt-PT" sz="1200" dirty="0">
                <a:solidFill>
                  <a:schemeClr val="tx2"/>
                </a:solidFill>
              </a:rPr>
              <a:t>, trabalhando como empregados de limpeza e prestadores de cuidados, operários, assistentes de preparação de alimentos; vendedores ambulantes, outros trabalhadores de vendas e serviços, e trabalhadores no setor dos resíduos.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200" b="1" dirty="0">
                <a:solidFill>
                  <a:schemeClr val="tx2"/>
                </a:solidFill>
              </a:rPr>
              <a:t>A contratação de migrantes é muito menos frequente no caso de profissões de média qualificação, </a:t>
            </a:r>
            <a:r>
              <a:rPr lang="pt-PT" sz="1200" dirty="0">
                <a:solidFill>
                  <a:schemeClr val="tx2"/>
                </a:solidFill>
              </a:rPr>
              <a:t>como a prestação de serviços pessoais e de assistência pessoal, a construção e as profissões conexas.</a:t>
            </a:r>
          </a:p>
        </p:txBody>
      </p:sp>
    </p:spTree>
    <p:extLst>
      <p:ext uri="{BB962C8B-B14F-4D97-AF65-F5344CB8AC3E}">
        <p14:creationId xmlns:p14="http://schemas.microsoft.com/office/powerpoint/2010/main" val="259165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605604" cy="669455"/>
          </a:xfrm>
        </p:spPr>
        <p:txBody>
          <a:bodyPr/>
          <a:lstStyle/>
          <a:p>
            <a:r>
              <a:rPr lang="pt-PT" sz="1800" dirty="0"/>
              <a:t/>
            </a:r>
            <a:br>
              <a:rPr lang="pt-PT" sz="1800" dirty="0"/>
            </a:br>
            <a:r>
              <a:rPr lang="pt-PT" sz="1800" dirty="0"/>
              <a:t>Exposição a fatores de risco para a saúde relacionados com o trabalho</a:t>
            </a:r>
            <a:br>
              <a:rPr lang="pt-PT" sz="1800" dirty="0"/>
            </a:br>
            <a:r>
              <a:rPr lang="pt-PT" sz="1800" dirty="0"/>
              <a:t>Trabalhadores migrantes</a:t>
            </a:r>
            <a:br>
              <a:rPr lang="pt-PT" sz="1800" dirty="0"/>
            </a:br>
            <a:endParaRPr lang="pt-PT" sz="1800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83568" y="1515666"/>
            <a:ext cx="7488882" cy="3144315"/>
          </a:xfrm>
        </p:spPr>
        <p:txBody>
          <a:bodyPr lIns="0" tIns="0" rIns="0" bIns="0">
            <a:noAutofit/>
          </a:bodyPr>
          <a:lstStyle/>
          <a:p>
            <a:pPr lvl="0"/>
            <a:r>
              <a:rPr lang="pt-PT" sz="1400" b="0" dirty="0"/>
              <a:t>Tra</a:t>
            </a:r>
            <a:r>
              <a:rPr lang="pt-PT" sz="1400" b="0" dirty="0" smtClean="0"/>
              <a:t>balho </a:t>
            </a:r>
            <a:r>
              <a:rPr lang="pt-PT" sz="1400" b="0" dirty="0"/>
              <a:t>temporário e precário</a:t>
            </a:r>
          </a:p>
          <a:p>
            <a:pPr lvl="0"/>
            <a:r>
              <a:rPr lang="pt-PT" sz="1400" b="0" dirty="0"/>
              <a:t>Horários de trabalho longos e horas extraordinárias</a:t>
            </a:r>
            <a:r>
              <a:rPr lang="pt-PT" sz="1400" b="0" dirty="0" smtClean="0"/>
              <a:t>, </a:t>
            </a:r>
            <a:r>
              <a:rPr lang="pt-PT" sz="1400" b="0" dirty="0"/>
              <a:t>e </a:t>
            </a:r>
            <a:r>
              <a:rPr lang="pt-PT" sz="1400" b="0" dirty="0"/>
              <a:t>trabalho fora das horas </a:t>
            </a:r>
            <a:r>
              <a:rPr lang="pt-PT" sz="1400" b="0" strike="sngStrike" dirty="0" smtClean="0"/>
              <a:t>normais </a:t>
            </a:r>
          </a:p>
          <a:p>
            <a:pPr lvl="0"/>
            <a:r>
              <a:rPr lang="pt-PT" sz="1400" b="0" dirty="0" smtClean="0"/>
              <a:t>Falta </a:t>
            </a:r>
            <a:r>
              <a:rPr lang="pt-PT" sz="1400" b="0" dirty="0"/>
              <a:t>de oportunidades de carreira e salários baixos</a:t>
            </a:r>
          </a:p>
          <a:p>
            <a:pPr lvl="0"/>
            <a:r>
              <a:rPr lang="pt-PT" sz="1400" b="0" dirty="0"/>
              <a:t>Intimidação, assédio e discriminação no trabalho</a:t>
            </a:r>
          </a:p>
          <a:p>
            <a:pPr lvl="0"/>
            <a:r>
              <a:rPr lang="pt-PT" sz="1400" b="0" dirty="0"/>
              <a:t>Sentimentos de isolamento e falta de apoio</a:t>
            </a:r>
          </a:p>
          <a:p>
            <a:pPr lvl="0"/>
            <a:r>
              <a:rPr lang="pt-PT" sz="1400" b="0" dirty="0"/>
              <a:t>Formação limitada (em matéria de SST) e falta de participação em atividades relacionadas com a SST nos locais de trabalho</a:t>
            </a:r>
          </a:p>
          <a:p>
            <a:pPr lvl="0"/>
            <a:r>
              <a:rPr lang="pt-PT" sz="1400" b="0" dirty="0"/>
              <a:t>Menor poder de negociação dos trabalhadores migrantes perante os empregadores</a:t>
            </a:r>
          </a:p>
          <a:p>
            <a:pPr lvl="0"/>
            <a:r>
              <a:rPr lang="pt-PT" sz="1400" b="0" dirty="0"/>
              <a:t>Conhecimentos limitados sobre a língua e a cultura do país de acolhimento</a:t>
            </a:r>
          </a:p>
          <a:p>
            <a:pPr lvl="0"/>
            <a:r>
              <a:rPr lang="pt-PT" sz="1400" b="0" dirty="0"/>
              <a:t>Discriminação por diversos motivos</a:t>
            </a:r>
          </a:p>
          <a:p>
            <a:pPr lvl="0"/>
            <a:r>
              <a:rPr lang="pt-PT" sz="1400" b="0" dirty="0"/>
              <a:t>Acesso limitado à habitação e aos serviços de saúde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50" y="843558"/>
            <a:ext cx="7776864" cy="536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solidFill>
                  <a:schemeClr val="tx2"/>
                </a:solidFill>
              </a:rPr>
              <a:t>Os </a:t>
            </a:r>
            <a:r>
              <a:rPr lang="pt-PT" sz="1400" b="1" i="1" dirty="0">
                <a:solidFill>
                  <a:schemeClr val="tx2"/>
                </a:solidFill>
              </a:rPr>
              <a:t>fatores de risco psicossociais</a:t>
            </a:r>
            <a:r>
              <a:rPr lang="pt-PT" sz="1400" dirty="0">
                <a:solidFill>
                  <a:schemeClr val="tx2"/>
                </a:solidFill>
              </a:rPr>
              <a:t> que podem contribuir para uma maior prevalência de problemas relacionados com as LME entre os trabalhadores migrantes são:</a:t>
            </a:r>
          </a:p>
        </p:txBody>
      </p:sp>
    </p:spTree>
    <p:extLst>
      <p:ext uri="{BB962C8B-B14F-4D97-AF65-F5344CB8AC3E}">
        <p14:creationId xmlns:p14="http://schemas.microsoft.com/office/powerpoint/2010/main" val="281061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49" y="123478"/>
            <a:ext cx="8570341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000"/>
              <a:t>Prevalência de problemas gerais de saúde e LME</a:t>
            </a:r>
          </a:p>
          <a:p>
            <a:r>
              <a:rPr lang="pt-PT" sz="2000"/>
              <a:t>Trabalhadores migrantes</a:t>
            </a:r>
          </a:p>
          <a:p>
            <a:endParaRPr lang="en-GB" sz="1800" dirty="0"/>
          </a:p>
        </p:txBody>
      </p:sp>
      <p:sp>
        <p:nvSpPr>
          <p:cNvPr id="4" name="Rectangle 3"/>
          <p:cNvSpPr/>
          <p:nvPr/>
        </p:nvSpPr>
        <p:spPr>
          <a:xfrm>
            <a:off x="539749" y="807907"/>
            <a:ext cx="7632700" cy="421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Os trabalhadores migrantes apresentam piores resultados no domínio da saúde, incluindo as doenças </a:t>
            </a:r>
            <a:r>
              <a:rPr lang="pt-PT" sz="1400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infecciosas</a:t>
            </a:r>
            <a:r>
              <a:rPr lang="pt-PT" sz="14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, metabólicas e cardiovasculares, bem como os problemas de saúde mental e um número mais elevado de acidentes de trabalho e lesões relacionadas com o trabalho (especialmente mortais e graves). Vários estudos mostram também uma maior prevalência de LME entre os trabalhadores migrantes.</a:t>
            </a:r>
          </a:p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análise estatística dos dados do </a:t>
            </a:r>
            <a:r>
              <a:rPr lang="pt-PT" sz="1400" u="sng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Inquérito Europeu sobre as Condições de Trabalho</a:t>
            </a:r>
            <a:r>
              <a:rPr lang="pt-PT" sz="14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(2015) revela que: </a:t>
            </a:r>
          </a:p>
          <a:p>
            <a:pPr marL="285750" marR="60325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Os trabalhadores migrantes (em especial os trabalhadores da primeira geração) têm </a:t>
            </a:r>
            <a:r>
              <a:rPr lang="pt-PT" sz="1400" b="1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mais probabilidades de relatar LME</a:t>
            </a:r>
            <a:r>
              <a:rPr lang="pt-PT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(dores nas costas, dores musculares nos ombros, pescoço e/ou membros superiores, e dores musculares nos membros inferiores) </a:t>
            </a:r>
            <a:r>
              <a:rPr lang="pt-PT" sz="1400" b="1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 que os trabalhadores autóctones</a:t>
            </a:r>
          </a:p>
          <a:p>
            <a:pPr marL="285750" marR="60325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Embora muitos trabalhadores migrantes de primeira geração sejam jovens com uma saúde relativamente boa e, por conseguinte, apresentem uma menor prevalência de LME («efeito migrante saudável»), esta tendência tende a mudar rapidamente ao longo dos anos devido à exposição contínua a riscos profissionais – em particular, riscos físicos. </a:t>
            </a:r>
          </a:p>
          <a:p>
            <a:pPr marR="60325" algn="just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862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7"/>
            <a:ext cx="7632699" cy="35279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sz="1600" b="0" dirty="0"/>
              <a:t>Os trabalhadores LGBTI parecem estar desproporcionadamente expostos a </a:t>
            </a:r>
            <a:r>
              <a:rPr lang="pt-PT" sz="1600" i="1" dirty="0">
                <a:solidFill>
                  <a:schemeClr val="accent1"/>
                </a:solidFill>
              </a:rPr>
              <a:t>fatores de risco organizacionais e psicossociais</a:t>
            </a:r>
            <a:r>
              <a:rPr lang="pt-PT" sz="1600" b="0" dirty="0"/>
              <a:t> no local de trabalho, o que pode estar associado a uma maior prevalência de questões relacionadas com LME:</a:t>
            </a:r>
          </a:p>
          <a:p>
            <a:pPr marL="0" indent="0">
              <a:buNone/>
            </a:pPr>
            <a:endParaRPr lang="en-GB" sz="1600" b="0" dirty="0"/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trabalhadores LGBTI estão 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frequentemente expostos a assédio, discriminação, intimidação e abuso verbal</a:t>
            </a: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 têm mais probabilidades de prestar trabalho temporário, com salários mais baixos, perspetivas de carreira limitadas e insegurança no emprego.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trabalhadores LGBTI estão 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frequentemente expostos a </a:t>
            </a: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formas subtis de 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discriminação e </a:t>
            </a:r>
            <a:r>
              <a:rPr lang="pt-PT" sz="1600" dirty="0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microagressões</a:t>
            </a: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(piadas e brincadeiras, olhares, boatos e comentários negativos) que contribuem para se sentirem inseguros e isolados, com consequências negativas para o bem-estar e a saúde.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trabalhadores LGTBI 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têm maior probabilidade de serem discriminados quando procuram ou se candidatam a um emprego </a:t>
            </a: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serem despedidos</a:t>
            </a:r>
            <a:r>
              <a:rPr lang="pt-PT" sz="1600" b="0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devido à sua orientação sexual ou identidade de género.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42477" cy="634694"/>
          </a:xfrm>
        </p:spPr>
        <p:txBody>
          <a:bodyPr/>
          <a:lstStyle/>
          <a:p>
            <a:r>
              <a:rPr lang="pt-PT" sz="1800" dirty="0"/>
              <a:t/>
            </a:r>
            <a:br>
              <a:rPr lang="pt-PT" sz="1800" dirty="0"/>
            </a:br>
            <a:r>
              <a:rPr lang="pt-PT" sz="1800" dirty="0"/>
              <a:t>Exposição a fatores de risco para a saúde relacionados com o trabalho</a:t>
            </a:r>
            <a:br>
              <a:rPr lang="pt-PT" sz="1800" dirty="0"/>
            </a:br>
            <a:r>
              <a:rPr lang="pt-PT" sz="1800" dirty="0"/>
              <a:t>Trabalhadores LGBTI</a:t>
            </a:r>
            <a:br>
              <a:rPr lang="pt-PT" sz="1800" dirty="0"/>
            </a:br>
            <a:endParaRPr lang="pt-PT" sz="1800" dirty="0"/>
          </a:p>
        </p:txBody>
      </p:sp>
    </p:spTree>
    <p:extLst>
      <p:ext uri="{BB962C8B-B14F-4D97-AF65-F5344CB8AC3E}">
        <p14:creationId xmlns:p14="http://schemas.microsoft.com/office/powerpoint/2010/main" val="1934770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843558"/>
            <a:ext cx="7632700" cy="352839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pt-PT" sz="1600" b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Trabalhadores LGBTI forçados a </a:t>
            </a:r>
            <a:r>
              <a:rPr lang="pt-PT" sz="16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esconder a sua sexualidade ou identidade de género </a:t>
            </a:r>
            <a:r>
              <a:rPr lang="pt-PT" sz="1600" b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trabalho para se sentirem seguros e se protegerem. Fazem-no também para aceder a melhores empregos ou para manter o seu posto de trabalho. Este é um fardo psicológico adicional que afeta a saúde dos trabalhadores LGBTI.</a:t>
            </a:r>
          </a:p>
          <a:p>
            <a:pPr>
              <a:spcAft>
                <a:spcPts val="600"/>
              </a:spcAft>
            </a:pPr>
            <a:r>
              <a:rPr lang="pt-PT" sz="1600" b="0"/>
              <a:t>Os trabalhadores LGBTI </a:t>
            </a:r>
            <a:r>
              <a:rPr lang="pt-PT" sz="1600"/>
              <a:t>têm mais frequentemente empregos </a:t>
            </a:r>
            <a:r>
              <a:rPr lang="pt-PT" sz="1600" b="0"/>
              <a:t>em setores e profissões </a:t>
            </a:r>
            <a:r>
              <a:rPr lang="pt-PT" sz="1600"/>
              <a:t>em que esperam sentir-se mais seguros e suportar menos intolerância e discriminação</a:t>
            </a:r>
            <a:r>
              <a:rPr lang="pt-PT" sz="1600" b="0"/>
              <a:t>, a chamada «segregação baseada em preconceitos». </a:t>
            </a:r>
          </a:p>
          <a:p>
            <a:pPr>
              <a:spcAft>
                <a:spcPts val="600"/>
              </a:spcAft>
            </a:pPr>
            <a:r>
              <a:rPr lang="pt-PT" sz="1600" b="0"/>
              <a:t>O </a:t>
            </a:r>
            <a:r>
              <a:rPr lang="pt-PT" sz="1600"/>
              <a:t>setor público </a:t>
            </a:r>
            <a:r>
              <a:rPr lang="pt-PT" sz="1600" b="0"/>
              <a:t>é considerado o mais seguro para os trabalhadores LGBTI, por várias razões, e </a:t>
            </a:r>
            <a:r>
              <a:rPr lang="pt-PT" sz="1600"/>
              <a:t>as grandes empresas multinacionais </a:t>
            </a:r>
            <a:r>
              <a:rPr lang="pt-PT" sz="1600" b="0"/>
              <a:t>estão cada vez mais ativas na promoção da diversidade, da inclusão e de práticas antidiscriminação e, por conseguinte, são mais suscetíveis de atrair trabalhadores LGBTI.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750" y="0"/>
            <a:ext cx="8442279" cy="634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400" dirty="0"/>
          </a:p>
          <a:p>
            <a:r>
              <a:rPr lang="pt-PT" sz="1800" dirty="0"/>
              <a:t>Exposição a fatores de risco para a saúde relacionados com o trabalho</a:t>
            </a:r>
            <a:br>
              <a:rPr lang="pt-PT" sz="1800" dirty="0"/>
            </a:br>
            <a:r>
              <a:rPr lang="pt-PT" sz="1800" dirty="0"/>
              <a:t>Trabalhadores LGBTI</a:t>
            </a:r>
            <a:r>
              <a:rPr lang="pt-PT" sz="1400" dirty="0"/>
              <a:t/>
            </a:r>
            <a:br>
              <a:rPr lang="pt-PT" sz="1400" dirty="0"/>
            </a:br>
            <a:endParaRPr lang="pt-PT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35846"/>
            <a:ext cx="4824536" cy="12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95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566"/>
            <a:ext cx="7632700" cy="345638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t-PT" sz="1400" b="0" dirty="0"/>
              <a:t>A discriminação, o preconceito ou o comportamento degradante em relação aos trabalhadores LGBTI podem provocar </a:t>
            </a:r>
            <a:r>
              <a:rPr lang="pt-PT" sz="1400" dirty="0"/>
              <a:t>problemas de </a:t>
            </a:r>
            <a:r>
              <a:rPr lang="pt-PT" sz="1400" dirty="0"/>
              <a:t>stresse </a:t>
            </a:r>
            <a:r>
              <a:rPr lang="pt-PT" sz="1400" dirty="0"/>
              <a:t>e </a:t>
            </a:r>
            <a:r>
              <a:rPr lang="pt-PT" sz="1400" dirty="0"/>
              <a:t>de saúde mental, bem como uma maior prevalência de problemas de saúde física, incluindo problemas relacionados com LME, tais como dor nas costas </a:t>
            </a:r>
            <a:r>
              <a:rPr lang="pt-PT" sz="1400" dirty="0"/>
              <a:t>e lomb</a:t>
            </a:r>
            <a:r>
              <a:rPr lang="pt-PT" sz="1400" dirty="0"/>
              <a:t>ares, </a:t>
            </a:r>
            <a:r>
              <a:rPr lang="pt-PT" sz="1400" b="0" dirty="0"/>
              <a:t>conforme relatado pelos trabalhadores que participam em atividades de investigação no terreno. </a:t>
            </a:r>
          </a:p>
          <a:p>
            <a:pPr marL="189000" lvl="1" indent="-189000" algn="just" fontAlgn="base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400" dirty="0">
                <a:solidFill>
                  <a:schemeClr val="accent1"/>
                </a:solidFill>
              </a:rPr>
              <a:t>Os problemas de saúde enfrentados pelos trabalhadores LGBTI incluem tanto problemas de saúde física como mental: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PT" sz="1400" dirty="0"/>
              <a:t> Maior risco de problemas de saúde mental e níveis de bem-estar mais baixos.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PT" sz="1400" dirty="0"/>
              <a:t> Vários estudos confirmam igualmente a deterioração da saúde física, incluindo LME (entre outros problemas).</a:t>
            </a:r>
          </a:p>
          <a:p>
            <a:pPr marL="189000" lvl="1" indent="-189000" algn="just" fontAlgn="base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400" dirty="0">
                <a:solidFill>
                  <a:schemeClr val="tx2"/>
                </a:solidFill>
              </a:rPr>
              <a:t>Diferenças entre subgrupos: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PT" sz="1400" dirty="0"/>
              <a:t> As trabalhadoras bissexuais e os indivíduos transexuais e intersexuais apresentam um estado de saúde mais fraco.</a:t>
            </a:r>
          </a:p>
          <a:p>
            <a:pPr lvl="1" algn="just" fontAlgn="base">
              <a:spcBef>
                <a:spcPts val="600"/>
              </a:spcBef>
            </a:pPr>
            <a:endParaRPr lang="en-US" altLang="es-ES" sz="1400" dirty="0">
              <a:solidFill>
                <a:schemeClr val="accent1"/>
              </a:solidFill>
              <a:sym typeface="Wingdings" pitchFamily="2" charset="2"/>
            </a:endParaRPr>
          </a:p>
          <a:p>
            <a:endParaRPr lang="en-GB" sz="1400" b="0" dirty="0"/>
          </a:p>
          <a:p>
            <a:endParaRPr lang="en-GB" sz="1400" b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42477" cy="634694"/>
          </a:xfrm>
        </p:spPr>
        <p:txBody>
          <a:bodyPr/>
          <a:lstStyle/>
          <a:p>
            <a:r>
              <a:rPr lang="pt-PT" sz="2000" dirty="0"/>
              <a:t/>
            </a:r>
            <a:br>
              <a:rPr lang="pt-PT" sz="2000" dirty="0"/>
            </a:br>
            <a:r>
              <a:rPr lang="pt-PT" sz="2000" dirty="0"/>
              <a:t>Prevalência de problemas gerais de saúde e LME</a:t>
            </a:r>
            <a:br>
              <a:rPr lang="pt-PT" sz="2000" dirty="0"/>
            </a:br>
            <a:r>
              <a:rPr lang="pt-PT" sz="2000" dirty="0"/>
              <a:t>Trabalhadores LGBTI</a:t>
            </a:r>
            <a:br>
              <a:rPr lang="pt-PT" sz="2000" dirty="0"/>
            </a:b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4093796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53" y="843558"/>
            <a:ext cx="7623296" cy="3287254"/>
          </a:xfrm>
        </p:spPr>
        <p:txBody>
          <a:bodyPr lIns="0" tIns="0" rIns="0" bIns="0">
            <a:noAutofit/>
          </a:bodyPr>
          <a:lstStyle/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600" dirty="0">
                <a:solidFill>
                  <a:schemeClr val="tx2"/>
                </a:solidFill>
              </a:rPr>
              <a:t>Nove exemplos de políticas e práticas empresariais identificadas e apresentadas</a:t>
            </a:r>
          </a:p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600" dirty="0">
                <a:solidFill>
                  <a:schemeClr val="tx2"/>
                </a:solidFill>
              </a:rPr>
              <a:t>Políticas e práticas destinadas a melhorar o ambiente de trabalho e a reduzir os riscos em matéria de SST – em especial, os riscos físicos e psicossociais ou organizacionais de LME que afetam os três grupos de trabalhadores objeto de investigação.</a:t>
            </a:r>
          </a:p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600" dirty="0">
                <a:solidFill>
                  <a:schemeClr val="tx2"/>
                </a:solidFill>
              </a:rPr>
              <a:t>Combinação de iniciativas nacionais, regionais ou a nível da UE realizadas por autoridades públicas e organizações privadas e sem fins lucrativos. </a:t>
            </a:r>
          </a:p>
          <a:p>
            <a:pPr marL="189000" lvl="1" indent="-1890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pt-PT" sz="1600" dirty="0">
                <a:solidFill>
                  <a:schemeClr val="tx2"/>
                </a:solidFill>
              </a:rPr>
              <a:t>As intervenções incluem: instrumentos de avaliação e prevenção dos riscos, atividades de sensibilização, formação, consultoria e orientação, atividades de investigação ou atividades específicas de inspeção do trabalho.</a:t>
            </a:r>
            <a:r>
              <a:rPr lang="pt-PT" sz="1600" b="0" dirty="0"/>
              <a:t/>
            </a:r>
            <a:br>
              <a:rPr lang="pt-PT" sz="1600" b="0" dirty="0"/>
            </a:br>
            <a:r>
              <a:rPr lang="pt-PT" sz="1600" b="0" dirty="0"/>
              <a:t/>
            </a:r>
            <a:br>
              <a:rPr lang="pt-PT" sz="1600" b="0" dirty="0"/>
            </a:br>
            <a:endParaRPr lang="pt-PT" sz="1600" b="0" dirty="0"/>
          </a:p>
          <a:p>
            <a:pPr marL="0" indent="0">
              <a:buNone/>
            </a:pPr>
            <a:endParaRPr lang="en-US" sz="1600" b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8460036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>
                <a:solidFill>
                  <a:srgbClr val="003399"/>
                </a:solidFill>
              </a:rPr>
              <a:t>Exemplos de práticas e iniciativas políticas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59" y="3473430"/>
            <a:ext cx="4447085" cy="111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97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36853887"/>
              </p:ext>
            </p:extLst>
          </p:nvPr>
        </p:nvGraphicFramePr>
        <p:xfrm>
          <a:off x="251521" y="1059582"/>
          <a:ext cx="8424935" cy="3271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5866">
                  <a:extLst>
                    <a:ext uri="{9D8B030D-6E8A-4147-A177-3AD203B41FA5}">
                      <a16:colId xmlns:a16="http://schemas.microsoft.com/office/drawing/2014/main" val="3805429375"/>
                    </a:ext>
                  </a:extLst>
                </a:gridCol>
                <a:gridCol w="655108">
                  <a:extLst>
                    <a:ext uri="{9D8B030D-6E8A-4147-A177-3AD203B41FA5}">
                      <a16:colId xmlns:a16="http://schemas.microsoft.com/office/drawing/2014/main" val="3444078073"/>
                    </a:ext>
                  </a:extLst>
                </a:gridCol>
                <a:gridCol w="834423">
                  <a:extLst>
                    <a:ext uri="{9D8B030D-6E8A-4147-A177-3AD203B41FA5}">
                      <a16:colId xmlns:a16="http://schemas.microsoft.com/office/drawing/2014/main" val="2493499778"/>
                    </a:ext>
                  </a:extLst>
                </a:gridCol>
                <a:gridCol w="1320665">
                  <a:extLst>
                    <a:ext uri="{9D8B030D-6E8A-4147-A177-3AD203B41FA5}">
                      <a16:colId xmlns:a16="http://schemas.microsoft.com/office/drawing/2014/main" val="3636234751"/>
                    </a:ext>
                  </a:extLst>
                </a:gridCol>
                <a:gridCol w="748495">
                  <a:extLst>
                    <a:ext uri="{9D8B030D-6E8A-4147-A177-3AD203B41FA5}">
                      <a16:colId xmlns:a16="http://schemas.microsoft.com/office/drawing/2014/main" val="1492031146"/>
                    </a:ext>
                  </a:extLst>
                </a:gridCol>
                <a:gridCol w="3560378">
                  <a:extLst>
                    <a:ext uri="{9D8B030D-6E8A-4147-A177-3AD203B41FA5}">
                      <a16:colId xmlns:a16="http://schemas.microsoft.com/office/drawing/2014/main" val="3133363192"/>
                    </a:ext>
                  </a:extLst>
                </a:gridCol>
              </a:tblGrid>
              <a:tr h="352049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Designação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País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Grupo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Tipo de intervenção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Organismo responsável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Objetivos/metas 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4087080459"/>
                  </a:ext>
                </a:extLst>
              </a:tr>
              <a:tr h="533696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Estratégia Nacional para o Ambiente de Trabalho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DK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Todos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Estratégia política, aplicação da lei, inspeções do trabalho, informação e orientação, investigação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Autoridade pública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Assegurar um ambiente de trabalho seguro, protegido e saudável na Dinamarca, para que mais trabalhadores tenham acesso a uma vida profissional sadia e longa. As três principais áreas prioritárias de intervenção são: o ambiente de trabalho psicossocial, a sobrecarga musculoesquelética e os acidentes de trabalho graves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317514001"/>
                  </a:ext>
                </a:extLst>
              </a:tr>
              <a:tr h="533696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Política de diversidade e inclusão da Airbus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União Europeia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Mulheres e trabalhadores LGBTI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Participação dos trabalhadores, formação, sensibilização, conciliação e oportunidades de teletrabalho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Empresa privada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Gestão da diversidade, observância da igualdade de oportunidades e prevenção da discriminação na empresa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2528965725"/>
                  </a:ext>
                </a:extLst>
              </a:tr>
              <a:tr h="960652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Preocupações comuns e </a:t>
                      </a:r>
                      <a:r>
                        <a:rPr lang="pt-PT" sz="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recomendações conjuntas sobre o </a:t>
                      </a:r>
                      <a:r>
                        <a:rPr lang="pt-PT" sz="7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trabalho a </a:t>
                      </a:r>
                      <a:r>
                        <a:rPr lang="pt-PT" sz="7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partir de casa </a:t>
                      </a:r>
                      <a:r>
                        <a:rPr lang="pt-PT" sz="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 de prestação de cuidados realizado por migrantes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União Europeia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Trabalhadores migrantes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Sensibilização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Diferentes partes interessadas, incluindo sindicatos e ONG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Sensibilizar e evitar as más condições de trabalho, a discriminação e o acesso limitado à proteção social por parte dos trabalhadores migrantes (tanto cidadãos de países terceiros como cidadãos da UE em situação de mobilidade) que realizam tra</a:t>
                      </a:r>
                      <a:r>
                        <a:rPr lang="pt-PT" sz="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balhos </a:t>
                      </a:r>
                      <a:r>
                        <a:rPr lang="pt-PT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pt-PT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partir de casa </a:t>
                      </a:r>
                      <a:r>
                        <a:rPr lang="pt-PT" sz="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 de prestação </a:t>
                      </a:r>
                      <a:r>
                        <a:rPr lang="pt-PT" sz="700" dirty="0"/>
                        <a:t>de cuidados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751261000"/>
                  </a:ext>
                </a:extLst>
              </a:tr>
              <a:tr h="853913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Conjunto </a:t>
                      </a:r>
                      <a:r>
                        <a:rPr lang="pt-PT" sz="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 ferramentas de avaliação </a:t>
                      </a:r>
                      <a:r>
                        <a:rPr lang="pt-PT" sz="7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dedos </a:t>
                      </a:r>
                      <a:r>
                        <a:rPr lang="pt-PT" sz="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riscos para os cidadãos </a:t>
                      </a:r>
                      <a:r>
                        <a:rPr lang="pt-PT" sz="700" dirty="0"/>
                        <a:t>de países terceiros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IT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Trabalhadores migrantes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Conjunto de </a:t>
                      </a:r>
                      <a:r>
                        <a:rPr lang="pt-PT" sz="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ferramentas de avaliação/prevenção </a:t>
                      </a:r>
                      <a:r>
                        <a:rPr lang="pt-PT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dos </a:t>
                      </a:r>
                      <a:r>
                        <a:rPr lang="pt-PT" sz="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riscos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Autoridade pública em colaboração com os parceiros sociais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Desenvolver um conjunto de ferramentas adequadas e abrangentes para permitir que os empregadores cumpram os requisitos legais em matéria de SST e de avaliações</a:t>
                      </a:r>
                      <a:r>
                        <a:rPr lang="pt-PT" sz="700" strike="sngStrike" dirty="0"/>
                        <a:t> </a:t>
                      </a:r>
                      <a:r>
                        <a:rPr lang="pt-PT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pt-PT" sz="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risco para os trabalhadores de países não pertencentes à UE, e promover atividades </a:t>
                      </a:r>
                      <a:r>
                        <a:rPr lang="pt-PT" sz="700" dirty="0"/>
                        <a:t>específicas em matéria de SST dirigidas a esses trabalhadores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159748754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50" y="135000"/>
            <a:ext cx="8424738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000" dirty="0">
                <a:solidFill>
                  <a:srgbClr val="003399"/>
                </a:solidFill>
              </a:rPr>
              <a:t>Principais conclusões: Análise de práticas e iniciativas políticas </a:t>
            </a:r>
          </a:p>
        </p:txBody>
      </p:sp>
    </p:spTree>
    <p:extLst>
      <p:ext uri="{BB962C8B-B14F-4D97-AF65-F5344CB8AC3E}">
        <p14:creationId xmlns:p14="http://schemas.microsoft.com/office/powerpoint/2010/main" val="1984841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46558840"/>
              </p:ext>
            </p:extLst>
          </p:nvPr>
        </p:nvGraphicFramePr>
        <p:xfrm>
          <a:off x="251520" y="982677"/>
          <a:ext cx="8568951" cy="3474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8188">
                  <a:extLst>
                    <a:ext uri="{9D8B030D-6E8A-4147-A177-3AD203B41FA5}">
                      <a16:colId xmlns:a16="http://schemas.microsoft.com/office/drawing/2014/main" val="4090675827"/>
                    </a:ext>
                  </a:extLst>
                </a:gridCol>
                <a:gridCol w="705123">
                  <a:extLst>
                    <a:ext uri="{9D8B030D-6E8A-4147-A177-3AD203B41FA5}">
                      <a16:colId xmlns:a16="http://schemas.microsoft.com/office/drawing/2014/main" val="635767433"/>
                    </a:ext>
                  </a:extLst>
                </a:gridCol>
                <a:gridCol w="809870">
                  <a:extLst>
                    <a:ext uri="{9D8B030D-6E8A-4147-A177-3AD203B41FA5}">
                      <a16:colId xmlns:a16="http://schemas.microsoft.com/office/drawing/2014/main" val="452593527"/>
                    </a:ext>
                  </a:extLst>
                </a:gridCol>
                <a:gridCol w="1431014">
                  <a:extLst>
                    <a:ext uri="{9D8B030D-6E8A-4147-A177-3AD203B41FA5}">
                      <a16:colId xmlns:a16="http://schemas.microsoft.com/office/drawing/2014/main" val="1263881656"/>
                    </a:ext>
                  </a:extLst>
                </a:gridCol>
                <a:gridCol w="789243">
                  <a:extLst>
                    <a:ext uri="{9D8B030D-6E8A-4147-A177-3AD203B41FA5}">
                      <a16:colId xmlns:a16="http://schemas.microsoft.com/office/drawing/2014/main" val="2910607847"/>
                    </a:ext>
                  </a:extLst>
                </a:gridCol>
                <a:gridCol w="3505513">
                  <a:extLst>
                    <a:ext uri="{9D8B030D-6E8A-4147-A177-3AD203B41FA5}">
                      <a16:colId xmlns:a16="http://schemas.microsoft.com/office/drawing/2014/main" val="1161574099"/>
                    </a:ext>
                  </a:extLst>
                </a:gridCol>
              </a:tblGrid>
              <a:tr h="510214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800"/>
                        <a:t>Designação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800"/>
                        <a:t>País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800"/>
                        <a:t>Grupo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800"/>
                        <a:t>Tipo de intervenção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800"/>
                        <a:t>Organismo responsável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800"/>
                        <a:t>Objetivos/metas 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3574774027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Política de diversidade do Conselho de Investigação dos Países Baixos (NWO)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NL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Mulheres trabalhadoras (e trabalhadores LGBTI e migrantes)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Apoio financeiro, apoio e orientação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Autoridade pública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Reduzir a discriminação contra as mulheres no meio académico, promovendo uma estratégia inclusiva e de igualdade de oportunidades. As prioridades atuais do grupo-alvo incluem também outros grupos desfavorecidos, como os trabalhadores LGBTI, os trabalhadores com deficiência e os trabalhadores migrantes de países não pertencentes à UE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1130559890"/>
                  </a:ext>
                </a:extLst>
              </a:tr>
              <a:tr h="71976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REDI – Rede de Empresas para a Inclusão e Diversidade LGBTI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Trabalhadores LGBTI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Consultoria e orientação, sensibilização, ligação em rede com as partes interessadas relevantes, atividades de investigação 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Associação sem fins lucrativos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Promover um ambiente inclusivo e respeitador nas organizações participantes, contribuindo para a aceitação social dos trabalhadores LGBTI e para a erradicação de preconceitos e práticas de discriminação socioculturais que comprometem o desenvolvimento profissional e o melhor desempenho dos trabalhadores LGBTI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120450469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Conjunto de ferramentas para a integração da perspetiva de género na prevenção </a:t>
                      </a:r>
                      <a:r>
                        <a:rPr lang="pt-PT" sz="700" strike="sngStrike" dirty="0" smtClean="0"/>
                        <a:t>de</a:t>
                      </a:r>
                      <a:r>
                        <a:rPr lang="pt-PT" sz="700" dirty="0" smtClean="0"/>
                        <a:t> </a:t>
                      </a:r>
                      <a:r>
                        <a:rPr lang="pt-PT" sz="700" dirty="0" smtClean="0"/>
                        <a:t>riscos </a:t>
                      </a:r>
                      <a:r>
                        <a:rPr lang="pt-PT" sz="700" dirty="0"/>
                        <a:t>profissionais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Mulheres trabalhadoras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Conjunto de ferramentas de avaliação/prevenção de riscos 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Autoridade pública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Desenvolver um conjunto de ferramentas </a:t>
                      </a:r>
                      <a:r>
                        <a:rPr lang="pt-PT" sz="700" i="1"/>
                        <a:t>ad hoc</a:t>
                      </a:r>
                      <a:r>
                        <a:rPr lang="pt-PT" sz="700"/>
                        <a:t> para introduzir uma perspetiva de género nas atividades de SST em matéria de prevenção de riscos, ultrapassando o ponto de vista do «protótipo masculino» prevalecente nos atuais padrões espanhóis de SST em matéria de prevenção de riscos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2502419628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Ambiente de trabalho das mulheres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SE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Mulheres trabalhadoras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Sensibilização, investigação, inspeções do trabalho, desenvolvimento de instrumentos de avaliação de riscos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Autoridade pública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Melhoria do ambiente de trabalho das mulheres, com especial incidência nos riscos de LME. A iniciativa inclui investigação sobre a SST no que respeita às mulheres, novas formas de efetuar inspeções laborais e um conjunto de diferentes instrumentos para o local de trabalho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2402394846"/>
                  </a:ext>
                </a:extLst>
              </a:tr>
              <a:tr h="359883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Guia de apoio às pessoas transexuais no local de trabalho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Reino Unido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Trabalhadores LGBTI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Investigação, orientação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/>
                        <a:t>Autoridade pública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700" dirty="0"/>
                        <a:t>Facilitar a integração bem-sucedida dos trabalhadores transexuais no local de trabalho, fornecendo informações e orientações úteis às diferentes partes interessadas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399427088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475" y="135000"/>
            <a:ext cx="7849949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000" dirty="0">
                <a:solidFill>
                  <a:srgbClr val="003399"/>
                </a:solidFill>
              </a:rPr>
              <a:t>Principais conclusões: Análise de práticas e iniciativas políticas </a:t>
            </a:r>
          </a:p>
        </p:txBody>
      </p:sp>
    </p:spTree>
    <p:extLst>
      <p:ext uri="{BB962C8B-B14F-4D97-AF65-F5344CB8AC3E}">
        <p14:creationId xmlns:p14="http://schemas.microsoft.com/office/powerpoint/2010/main" val="267062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5711" y="987574"/>
            <a:ext cx="5816489" cy="3312368"/>
          </a:xfrm>
        </p:spPr>
        <p:txBody>
          <a:bodyPr lIns="0" tIns="0" rIns="0" bIns="0">
            <a:noAutofit/>
          </a:bodyPr>
          <a:lstStyle/>
          <a:p>
            <a:pPr>
              <a:lnSpc>
                <a:spcPct val="150000"/>
              </a:lnSpc>
            </a:pPr>
            <a:r>
              <a:rPr lang="pt-PT" sz="1800" dirty="0">
                <a:solidFill>
                  <a:schemeClr val="accent1"/>
                </a:solidFill>
              </a:rPr>
              <a:t>Introdução: Diversidade dos trabalhadores e riscos relacionados com as LME</a:t>
            </a:r>
          </a:p>
          <a:p>
            <a:pPr>
              <a:lnSpc>
                <a:spcPct val="150000"/>
              </a:lnSpc>
            </a:pPr>
            <a:r>
              <a:rPr lang="pt-PT" sz="1800" dirty="0"/>
              <a:t>Definições </a:t>
            </a:r>
          </a:p>
          <a:p>
            <a:pPr>
              <a:lnSpc>
                <a:spcPct val="150000"/>
              </a:lnSpc>
            </a:pPr>
            <a:r>
              <a:rPr lang="pt-PT" sz="1800" dirty="0"/>
              <a:t>Exposição a fatores de risco para a saúde relacionados com o trabalho</a:t>
            </a:r>
          </a:p>
          <a:p>
            <a:pPr>
              <a:lnSpc>
                <a:spcPct val="150000"/>
              </a:lnSpc>
            </a:pPr>
            <a:r>
              <a:rPr lang="pt-PT" sz="1800" dirty="0"/>
              <a:t>Prevalência de problemas gerais de saúde e LME</a:t>
            </a:r>
          </a:p>
          <a:p>
            <a:pPr>
              <a:lnSpc>
                <a:spcPct val="150000"/>
              </a:lnSpc>
            </a:pPr>
            <a:r>
              <a:rPr lang="pt-PT" sz="1800" dirty="0">
                <a:solidFill>
                  <a:srgbClr val="003399"/>
                </a:solidFill>
              </a:rPr>
              <a:t>Exemplos de práticas e iniciativas políticas</a:t>
            </a:r>
          </a:p>
          <a:p>
            <a:pPr>
              <a:lnSpc>
                <a:spcPct val="150000"/>
              </a:lnSpc>
            </a:pPr>
            <a:r>
              <a:rPr lang="pt-PT" sz="1800" dirty="0"/>
              <a:t>Indicadores de políticas</a:t>
            </a:r>
          </a:p>
          <a:p>
            <a:pPr>
              <a:lnSpc>
                <a:spcPct val="150000"/>
              </a:lnSpc>
            </a:pPr>
            <a:r>
              <a:rPr lang="pt-PT" sz="1800" dirty="0"/>
              <a:t>Bibliografia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0192" y="1491630"/>
            <a:ext cx="2198846" cy="266429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/>
              <a:t>Visão geral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280826" y="1003026"/>
            <a:ext cx="3234527" cy="3224920"/>
            <a:chOff x="-158403" y="-163840"/>
            <a:chExt cx="5260231" cy="523533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8403" y="-72008"/>
              <a:ext cx="5177737" cy="51435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6200000">
              <a:off x="1723531" y="521125"/>
              <a:ext cx="1720301" cy="35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Preparação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9770935">
              <a:off x="2996618" y="1548553"/>
              <a:ext cx="2105210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Identificação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752754">
              <a:off x="2998095" y="3384852"/>
              <a:ext cx="1716147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Avaliação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9738701">
              <a:off x="543735" y="3258210"/>
              <a:ext cx="1334404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Plano de ação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775785">
              <a:off x="228085" y="1709197"/>
              <a:ext cx="1459704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Implementação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5400000">
              <a:off x="1334500" y="764473"/>
              <a:ext cx="1764565" cy="35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Monitorização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80317" y="2087420"/>
              <a:ext cx="2056357" cy="732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RISCO</a:t>
              </a:r>
            </a:p>
            <a:p>
              <a:pPr algn="ctr"/>
              <a:r>
                <a:rPr lang="pt-PT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AVALIAÇÃO</a:t>
              </a:r>
            </a:p>
          </p:txBody>
        </p:sp>
      </p:grpSp>
      <p:sp useBgFill="1"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566"/>
            <a:ext cx="4769645" cy="3744416"/>
          </a:xfrm>
        </p:spPr>
        <p:txBody>
          <a:bodyPr lIns="0" tIns="0" rIns="0" bIns="0">
            <a:noAutofit/>
          </a:bodyPr>
          <a:lstStyle/>
          <a:p>
            <a:pPr marL="171450" lvl="1" indent="-171450">
              <a:spcBef>
                <a:spcPts val="45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t-PT" sz="1400" dirty="0">
                <a:solidFill>
                  <a:schemeClr val="tx2"/>
                </a:solidFill>
              </a:rPr>
              <a:t>As avaliações </a:t>
            </a:r>
            <a:r>
              <a:rPr lang="pt-PT" sz="1400" dirty="0" smtClean="0">
                <a:solidFill>
                  <a:schemeClr val="tx2"/>
                </a:solidFill>
              </a:rPr>
              <a:t>dos </a:t>
            </a:r>
            <a:r>
              <a:rPr lang="pt-PT" sz="1400" dirty="0">
                <a:solidFill>
                  <a:schemeClr val="tx2"/>
                </a:solidFill>
              </a:rPr>
              <a:t>riscos(AR</a:t>
            </a:r>
            <a:r>
              <a:rPr lang="pt-PT" sz="1400" dirty="0">
                <a:solidFill>
                  <a:schemeClr val="tx2"/>
                </a:solidFill>
              </a:rPr>
              <a:t>) </a:t>
            </a:r>
            <a:r>
              <a:rPr lang="pt-PT" sz="1400" dirty="0">
                <a:solidFill>
                  <a:schemeClr val="tx2"/>
                </a:solidFill>
              </a:rPr>
              <a:t>baseiam-se nas características do local de trabalho e do trabalho, sendo prestada menor atenção às características específicas ou individuais dos </a:t>
            </a:r>
            <a:r>
              <a:rPr lang="pt-PT" sz="1400" dirty="0" smtClean="0">
                <a:solidFill>
                  <a:schemeClr val="tx2"/>
                </a:solidFill>
              </a:rPr>
              <a:t>trabalhadores</a:t>
            </a:r>
            <a:r>
              <a:rPr lang="pt-PT" sz="1400" dirty="0" smtClean="0">
                <a:solidFill>
                  <a:srgbClr val="FF0000"/>
                </a:solidFill>
              </a:rPr>
              <a:t>.</a:t>
            </a:r>
            <a:endParaRPr lang="pt-PT" sz="1400" dirty="0">
              <a:solidFill>
                <a:srgbClr val="FF0000"/>
              </a:solidFill>
            </a:endParaRPr>
          </a:p>
          <a:p>
            <a:r>
              <a:rPr lang="pt-PT" sz="1400" b="0" dirty="0"/>
              <a:t>Garantir um local de trabalho seguro e saudável para todos os trabalhadores é um imperativo legal estabelecido na Diretiva-Quadro 89/391/CEE. </a:t>
            </a:r>
          </a:p>
          <a:p>
            <a:r>
              <a:rPr lang="pt-PT" sz="1400" b="0" dirty="0"/>
              <a:t>Segundo a legislação em matéria de SST, é </a:t>
            </a:r>
            <a:r>
              <a:rPr lang="pt-PT" sz="1400" b="0" dirty="0"/>
              <a:t>obrigatório a realização de avaliação dos riscos e «adaptar </a:t>
            </a:r>
            <a:r>
              <a:rPr lang="pt-PT" sz="1400" b="0" dirty="0"/>
              <a:t>o trabalho </a:t>
            </a:r>
            <a:r>
              <a:rPr lang="pt-PT" sz="1400" b="0" dirty="0"/>
              <a:t>ao homem»</a:t>
            </a:r>
          </a:p>
          <a:p>
            <a:r>
              <a:rPr lang="pt-PT" sz="1400" b="0" dirty="0"/>
              <a:t>As questões de género e diversidade devem ser </a:t>
            </a:r>
            <a:r>
              <a:rPr lang="pt-PT" sz="1400" b="0" dirty="0"/>
              <a:t>consideradas na </a:t>
            </a:r>
            <a:r>
              <a:rPr lang="pt-PT" sz="1400" b="0" dirty="0"/>
              <a:t>AR. </a:t>
            </a:r>
            <a:endParaRPr lang="pt-PT" sz="1400" b="0" dirty="0" smtClean="0"/>
          </a:p>
          <a:p>
            <a:r>
              <a:rPr lang="pt-PT" sz="1400" b="0" dirty="0" smtClean="0"/>
              <a:t>O </a:t>
            </a:r>
            <a:r>
              <a:rPr lang="pt-PT" sz="1400" b="0" dirty="0"/>
              <a:t>trabalho, a sua organização e o equipamento utilizado devem ser concebidos de modo a corresponder às características e necessidades dos trabalhadores no trabalho, e não o contrário.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-33838"/>
            <a:ext cx="737960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/>
              <a:t>Avaliação de riscos sensível à diversidade</a:t>
            </a:r>
          </a:p>
        </p:txBody>
      </p:sp>
    </p:spTree>
    <p:extLst>
      <p:ext uri="{BB962C8B-B14F-4D97-AF65-F5344CB8AC3E}">
        <p14:creationId xmlns:p14="http://schemas.microsoft.com/office/powerpoint/2010/main" val="317164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6488"/>
            <a:ext cx="7632700" cy="3744416"/>
          </a:xfrm>
        </p:spPr>
        <p:txBody>
          <a:bodyPr lIns="0" tIns="0" rIns="0" bIns="0">
            <a:noAutofit/>
          </a:bodyPr>
          <a:lstStyle/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pt-PT" sz="1100" b="1" dirty="0">
                <a:solidFill>
                  <a:schemeClr val="accent1"/>
                </a:solidFill>
              </a:rPr>
              <a:t>A interdisciplinaridade, a participação dos trabalhadores, a sensibilização, a prevenção no seio das empresas </a:t>
            </a:r>
            <a:r>
              <a:rPr lang="pt-PT" sz="1100" dirty="0">
                <a:solidFill>
                  <a:schemeClr val="accent1"/>
                </a:solidFill>
              </a:rPr>
              <a:t>são aspetos cruciais que têm de ser incorporados nas políticas e práticas a aplicar, com vista a gerir com êxito as questões de SST e de LME que afetam uma força de trabalho cada vez mais diversificada na Europa.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pt-PT" sz="1100" b="1" dirty="0">
                <a:solidFill>
                  <a:schemeClr val="tx2"/>
                </a:solidFill>
              </a:rPr>
              <a:t>Recomendação geral: 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pt-PT" sz="1100" dirty="0"/>
              <a:t>	Desenvolver uma política geral para criar locais de trabalho inclusivos e tornar a prevenção sensível à diversidade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pt-PT" sz="1100" b="1" dirty="0">
                <a:solidFill>
                  <a:schemeClr val="tx2"/>
                </a:solidFill>
              </a:rPr>
              <a:t>a) 	Recomendações gerais para os três grupos-alvo: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Ampliar a pesquisa interdisciplinar relacionada com as LME </a:t>
            </a:r>
            <a:r>
              <a:rPr lang="pt-PT" sz="1100" dirty="0" smtClean="0"/>
              <a:t>considerando as </a:t>
            </a:r>
            <a:r>
              <a:rPr lang="pt-PT" sz="1100" dirty="0" smtClean="0"/>
              <a:t>questões </a:t>
            </a:r>
            <a:r>
              <a:rPr lang="pt-PT" sz="1100" dirty="0"/>
              <a:t>da diversidade dos trabalhadores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Promover uma perspetiva de «diversidade» no âmbito das atividades das autoridades públicas e da inspeção do trabalho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Mostrar às empresas os efeitos positivos da contratação de mão de obra diversificada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Criar nas empresas uma cultura de inclusão e tolerância zero à discriminação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Aumentar as abordagens participativas nas atividades de prevenção de LME e dar voz aos diversos grupos de trabalhadores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Sensibilizar e promover atividades de prevenção em empresas privadas, visando grupos específicos de trabalhadores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pt-PT" sz="1100" dirty="0"/>
              <a:t>Desenvolver ferramentas </a:t>
            </a:r>
            <a:r>
              <a:rPr lang="pt-PT" sz="1100" dirty="0"/>
              <a:t>específicas para </a:t>
            </a:r>
            <a:r>
              <a:rPr lang="pt-PT" sz="1100" dirty="0"/>
              <a:t>gerir uma força de trabalho diversificada</a:t>
            </a:r>
          </a:p>
          <a:p>
            <a:pPr marL="360362" lvl="1" indent="0" algn="just">
              <a:spcAft>
                <a:spcPts val="500"/>
              </a:spcAft>
              <a:buNone/>
            </a:pPr>
            <a:endParaRPr lang="en-US" sz="11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-33838"/>
            <a:ext cx="737960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/>
              <a:t>Recomendações em matéria de políticas </a:t>
            </a:r>
          </a:p>
        </p:txBody>
      </p:sp>
    </p:spTree>
    <p:extLst>
      <p:ext uri="{BB962C8B-B14F-4D97-AF65-F5344CB8AC3E}">
        <p14:creationId xmlns:p14="http://schemas.microsoft.com/office/powerpoint/2010/main" val="817263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771550"/>
            <a:ext cx="6624538" cy="3455987"/>
          </a:xfrm>
        </p:spPr>
        <p:txBody>
          <a:bodyPr lIns="0" tIns="0" rIns="0" bIns="0">
            <a:noAutofit/>
          </a:bodyPr>
          <a:lstStyle/>
          <a:p>
            <a:pPr marL="0" lvl="1" indent="0" algn="just" defTabSz="342900">
              <a:spcBef>
                <a:spcPts val="450"/>
              </a:spcBef>
              <a:buClr>
                <a:srgbClr val="003399"/>
              </a:buClr>
              <a:buNone/>
            </a:pPr>
            <a:r>
              <a:rPr lang="pt-PT" sz="1050" b="1" dirty="0">
                <a:solidFill>
                  <a:srgbClr val="003399"/>
                </a:solidFill>
              </a:rPr>
              <a:t>b)	Recomendações específicas em matéria de políticas dirigidas às mulheres trabalhadoras: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Desenvolver uma perspetiva de género nas políticas públicas relacionadas com a SST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Melhorar as condições de trabalho e de saúde nos setores e profissões dominados pelas mulheres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Tratar o equilíbrio entre a vida profissional e privada também como uma questão de SST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Desenvolver equipamentos ergonómicos e de proteção específicos adaptados às características femininas</a:t>
            </a:r>
          </a:p>
          <a:p>
            <a:pPr marL="0" lvl="1" indent="0" algn="just" defTabSz="342900">
              <a:spcBef>
                <a:spcPts val="1100"/>
              </a:spcBef>
              <a:buClr>
                <a:srgbClr val="003399"/>
              </a:buClr>
              <a:buNone/>
            </a:pPr>
            <a:r>
              <a:rPr lang="pt-PT" sz="1050" b="1" dirty="0">
                <a:solidFill>
                  <a:schemeClr val="accent1"/>
                </a:solidFill>
              </a:rPr>
              <a:t>c)	Recomendações específicas em matéria de políticas dirigidas aos trabalhadores migrantes: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Melhorar o acesso dos trabalhadores migrantes aos principais serviços públicos (saúde, alojamento)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Facilitar a adaptação dos trabalhadores migrantes à cultura laboral do seu país de acolhimento, em especial no que se refere às questões de SST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Superar as barreiras linguísticas dos trabalhadores migrantes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Facilitar o reconhecimento das qualificações académicas e profissionais obtidas no estrangeiro</a:t>
            </a:r>
          </a:p>
          <a:p>
            <a:pPr marL="0" lvl="1" indent="0" algn="just" defTabSz="342900">
              <a:spcBef>
                <a:spcPts val="1100"/>
              </a:spcBef>
              <a:buClr>
                <a:srgbClr val="003399"/>
              </a:buClr>
              <a:buNone/>
            </a:pPr>
            <a:r>
              <a:rPr lang="pt-PT" sz="1050" b="1" dirty="0">
                <a:solidFill>
                  <a:schemeClr val="accent1"/>
                </a:solidFill>
              </a:rPr>
              <a:t>d)	Recomendações específicas em matéria de políticas dirigidas aos trabalhadores LGBTI: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Aumentar o conhecimento sobre os principais fatores de risco para a saúde relacionados com o trabalho para os trabalhadores LGBTI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Aplicar a legislação em matéria de </a:t>
            </a:r>
            <a:r>
              <a:rPr lang="pt-PT" sz="1050" dirty="0"/>
              <a:t>segurança e saúde de </a:t>
            </a:r>
            <a:r>
              <a:rPr lang="pt-PT" sz="1050" dirty="0"/>
              <a:t>uma forma sensível à identidade não binária, elaborar orientações sobre esta matéria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pt-PT" sz="1050" dirty="0"/>
              <a:t>Desenvolver políticas empresariais que tenham em conta as diversas realidades da vida dos trabalhadores LGBTI</a:t>
            </a:r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397916" cy="61208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/>
              <a:t>Recomendações em matéria de políticas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550" y="2357161"/>
            <a:ext cx="2088231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21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400"/>
              <a:t>Recursos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699542"/>
            <a:ext cx="7632700" cy="3566012"/>
          </a:xfrm>
        </p:spPr>
        <p:txBody>
          <a:bodyPr>
            <a:normAutofit/>
          </a:bodyPr>
          <a:lstStyle/>
          <a:p>
            <a:r>
              <a:rPr lang="pt-PT" sz="900" b="0" dirty="0"/>
              <a:t>EU-OSHA (Agência Europeia para a Segurança e Saúde no Trabalho), </a:t>
            </a:r>
            <a:r>
              <a:rPr lang="pt-PT" sz="900" b="0" i="1" dirty="0"/>
              <a:t>Work-related musculoskeletal disorders: prevalence, costs and demographics in the EU</a:t>
            </a:r>
            <a:r>
              <a:rPr lang="pt-PT" sz="900" b="0" dirty="0"/>
              <a:t> (Lesões musculoesqueléticas </a:t>
            </a:r>
            <a:r>
              <a:rPr lang="pt-PT" sz="900" b="0" dirty="0"/>
              <a:t>relacionadas </a:t>
            </a:r>
            <a:r>
              <a:rPr lang="pt-PT" sz="900" b="0" dirty="0"/>
              <a:t>com o trabalho</a:t>
            </a:r>
            <a:r>
              <a:rPr lang="pt-PT" sz="900" b="0" dirty="0"/>
              <a:t>: prevalência, custos e aspetos demográficos na UE), 2019. Disponível em: </a:t>
            </a:r>
            <a:r>
              <a:rPr lang="pt-PT" sz="900" b="0" dirty="0">
                <a:hlinkClick r:id="rId2"/>
              </a:rPr>
              <a:t>https://osha.europa.eu/en/publications/msds-facts-and-figures-overview-prevalence-costs-and-demographics-msds-europe/view</a:t>
            </a:r>
            <a:r>
              <a:rPr lang="pt-PT" sz="900" b="0" dirty="0"/>
              <a:t> </a:t>
            </a:r>
          </a:p>
          <a:p>
            <a:r>
              <a:rPr lang="pt-PT" sz="900" b="0" dirty="0"/>
              <a:t>EU-OSHA (Agência Europeia para a Segurança e Saúde no Trabalho), Prevenção de lesões musculoesqueléticas numa população ativa diversificada: fatores de risco para mulheres, migrantes e trabalhadores LGBTI, 2020. Disponível em: </a:t>
            </a:r>
            <a:r>
              <a:rPr lang="pt-PT" sz="900" b="0" dirty="0">
                <a:hlinkClick r:id="rId3"/>
              </a:rPr>
              <a:t>https://osha.europa.eu/en/publications/preventing-musculoskeletal-disorders-diverse-workforce-risk-factors-women-migrants-and/view</a:t>
            </a:r>
            <a:r>
              <a:rPr lang="pt-PT" sz="900" b="0" dirty="0"/>
              <a:t> </a:t>
            </a:r>
          </a:p>
          <a:p>
            <a:r>
              <a:rPr lang="pt-PT" sz="900" b="0" dirty="0"/>
              <a:t>EU-OSHA (Agência Europeia para a Segurança e Saúde no Trabalho), Análise de estudos de caso sobre o trabalho com lesões musculoesqueléticas crónicas, 2020. Disponível em: </a:t>
            </a:r>
            <a:r>
              <a:rPr lang="pt-PT" sz="900" b="0" dirty="0">
                <a:hlinkClick r:id="rId4"/>
              </a:rPr>
              <a:t>https://osha.europa.eu/en/publications/analysis-case-studies-working-chronic-musculoskeletal-disorders/view</a:t>
            </a:r>
            <a:r>
              <a:rPr lang="pt-PT" sz="900" b="0" dirty="0"/>
              <a:t> </a:t>
            </a:r>
          </a:p>
          <a:p>
            <a:r>
              <a:rPr lang="pt-PT" sz="900" b="0" dirty="0"/>
              <a:t>EU-OSHA (Agência Europeia para a Segurança e Saúde no Trabalho), </a:t>
            </a:r>
            <a:r>
              <a:rPr lang="pt-PT" sz="900" b="0" dirty="0"/>
              <a:t>Lesões </a:t>
            </a:r>
            <a:r>
              <a:rPr lang="pt-PT" sz="900" b="0" dirty="0"/>
              <a:t>musculoesqueléticas </a:t>
            </a:r>
            <a:r>
              <a:rPr lang="pt-PT" sz="900" b="0" dirty="0" smtClean="0"/>
              <a:t>relacionadas com o trabalho</a:t>
            </a:r>
            <a:r>
              <a:rPr lang="pt-PT" sz="900" b="0" dirty="0"/>
              <a:t>: da investigação à prática. O que podemos aprender?, 2020. Disponível em: </a:t>
            </a:r>
            <a:r>
              <a:rPr lang="pt-PT" sz="900" b="0" dirty="0">
                <a:hlinkClick r:id="rId5"/>
              </a:rPr>
              <a:t>https://osha.europa.eu/en/publications/work-related-musculoskeletal-disorders-research-practice-what-can-be-learnt/view</a:t>
            </a:r>
            <a:r>
              <a:rPr lang="pt-PT" sz="900" b="0" dirty="0"/>
              <a:t> </a:t>
            </a:r>
          </a:p>
          <a:p>
            <a:r>
              <a:rPr lang="pt-PT" sz="900" b="0" dirty="0"/>
              <a:t>EU-OSHA (Agência Europeia para a Segurança e Saúde no Trabalho), Política e prática de prevenção. Abordagens para combater as lesões musculoesqueléticas relacionadas com o trabalho, 2020. Disponível em: </a:t>
            </a:r>
            <a:r>
              <a:rPr lang="pt-PT" sz="900" b="0" dirty="0">
                <a:hlinkClick r:id="rId6"/>
              </a:rPr>
              <a:t>https://osha.europa.eu/en/publications/prevention-policy-and-practice-approaches-tackling-work-related-musculoskeletal/view</a:t>
            </a:r>
          </a:p>
          <a:p>
            <a:r>
              <a:rPr lang="pt-PT" sz="900" b="0" dirty="0"/>
              <a:t>EU-OSHA (Agência Europeia para a Segurança e Saúde no Trabalho), Lesões musculoesqueléticas relacionadas com o trabalho: por que razão continuam a ser tão prevalentes? Evidências de uma análise da literatura, 2020. Disponível em: </a:t>
            </a:r>
            <a:r>
              <a:rPr lang="pt-PT" sz="900" b="0" dirty="0">
                <a:hlinkClick r:id="rId7"/>
              </a:rPr>
              <a:t>https://osha.europa.eu/en/publications/work-related-musculoskeletal-disorders-why-are-they-still-so-prevalent-evidence/view</a:t>
            </a:r>
            <a:r>
              <a:rPr lang="pt-PT" sz="900" b="0" dirty="0"/>
              <a:t> </a:t>
            </a:r>
          </a:p>
          <a:p>
            <a:r>
              <a:rPr lang="pt-PT" sz="900" b="0" dirty="0"/>
              <a:t>EUROFOUND (Fundação Europeia para a Melhoria das Condições de Vida e de Trabalho), </a:t>
            </a:r>
            <a:r>
              <a:rPr lang="pt-PT" sz="900" b="0" i="1" dirty="0" err="1"/>
              <a:t>Sixth</a:t>
            </a:r>
            <a:r>
              <a:rPr lang="pt-PT" sz="900" b="0" i="1" dirty="0"/>
              <a:t> </a:t>
            </a:r>
            <a:r>
              <a:rPr lang="pt-PT" sz="900" b="0" i="1" dirty="0" err="1"/>
              <a:t>European</a:t>
            </a:r>
            <a:r>
              <a:rPr lang="pt-PT" sz="900" b="0" i="1" dirty="0"/>
              <a:t> </a:t>
            </a:r>
            <a:r>
              <a:rPr lang="pt-PT" sz="900" b="0" i="1" dirty="0" err="1"/>
              <a:t>Working</a:t>
            </a:r>
            <a:r>
              <a:rPr lang="pt-PT" sz="900" b="0" i="1" dirty="0"/>
              <a:t> </a:t>
            </a:r>
            <a:r>
              <a:rPr lang="pt-PT" sz="900" b="0" i="1" dirty="0" err="1"/>
              <a:t>Conditions</a:t>
            </a:r>
            <a:r>
              <a:rPr lang="pt-PT" sz="900" b="0" i="1" dirty="0"/>
              <a:t> </a:t>
            </a:r>
            <a:r>
              <a:rPr lang="pt-PT" sz="900" b="0" i="1" dirty="0" err="1"/>
              <a:t>Survey</a:t>
            </a:r>
            <a:r>
              <a:rPr lang="pt-PT" sz="900" b="0" i="1" dirty="0"/>
              <a:t> – </a:t>
            </a:r>
            <a:r>
              <a:rPr lang="pt-PT" sz="900" b="0" i="1" dirty="0" err="1"/>
              <a:t>Overview</a:t>
            </a:r>
            <a:r>
              <a:rPr lang="pt-PT" sz="900" b="0" i="1" dirty="0"/>
              <a:t> </a:t>
            </a:r>
            <a:r>
              <a:rPr lang="pt-PT" sz="900" b="0" i="1" dirty="0" err="1"/>
              <a:t>report</a:t>
            </a:r>
            <a:r>
              <a:rPr lang="pt-PT" sz="900" b="0" dirty="0"/>
              <a:t> (Sexto inquérito europeu sobre as condições de trabalho), 2015. Disponível em: </a:t>
            </a:r>
            <a:r>
              <a:rPr lang="pt-PT" sz="900" b="0" dirty="0">
                <a:hlinkClick r:id="rId8"/>
              </a:rPr>
              <a:t>https://www.eurofound.europa.eu/publications/report/2016/working-conditions/sixth-european-working-conditions-survey-overview-report</a:t>
            </a:r>
            <a:r>
              <a:rPr lang="pt-PT" sz="9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3781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400"/>
              <a:t>Recursos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566012"/>
          </a:xfrm>
        </p:spPr>
        <p:txBody>
          <a:bodyPr>
            <a:normAutofit fontScale="92500"/>
          </a:bodyPr>
          <a:lstStyle/>
          <a:p>
            <a:r>
              <a:rPr lang="pt-PT" b="0" dirty="0"/>
              <a:t>EUROSTAT (Serviço Europeu de Estatística), módulo central do Inquérito às Forças de Trabalho, 2018. Disponível em: </a:t>
            </a:r>
            <a:r>
              <a:rPr lang="pt-PT" b="0" dirty="0">
                <a:hlinkClick r:id="rId3"/>
              </a:rPr>
              <a:t>https://ec.europa.eu/eurostat/data/database</a:t>
            </a:r>
          </a:p>
          <a:p>
            <a:r>
              <a:rPr lang="pt-PT" b="0" dirty="0"/>
              <a:t>FRA (Agência dos Direitos Fundamentais da União Europeia), Inquérito sobre o bem-estar e a segurança das mulheres na Europa, 2012. Disponível em:  </a:t>
            </a:r>
            <a:r>
              <a:rPr lang="pt-PT" b="0" dirty="0">
                <a:hlinkClick r:id="rId4"/>
              </a:rPr>
              <a:t>https://fra.europa.eu/en/project/2012/fra-survey-gender-based-violence-against-women</a:t>
            </a:r>
            <a:r>
              <a:rPr lang="pt-PT" b="0" dirty="0"/>
              <a:t> </a:t>
            </a:r>
          </a:p>
          <a:p>
            <a:r>
              <a:rPr lang="pt-PT" b="0" dirty="0"/>
              <a:t>FRA (Agência dos Direitos Fundamentais da União Europeia), Inquérito sobre as pessoas LGBTI na UE, 2020. Disponível em: </a:t>
            </a:r>
            <a:r>
              <a:rPr lang="pt-PT" b="0" dirty="0">
                <a:hlinkClick r:id="rId5"/>
              </a:rPr>
              <a:t>https://fra.europa.eu/en/data-and-maps/2020/lgbti-survey-data-explorer</a:t>
            </a:r>
            <a:r>
              <a:rPr lang="pt-PT" b="0" dirty="0"/>
              <a:t>  </a:t>
            </a:r>
          </a:p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r>
              <a:rPr lang="pt-PT" dirty="0"/>
              <a:t>Recursos práticos:</a:t>
            </a:r>
          </a:p>
          <a:p>
            <a:r>
              <a:rPr lang="pt-PT" b="0" dirty="0"/>
              <a:t>Diversidade dos trabalhadores e avaliação de riscos: garantir uma abrangência total. Síntese de um relatório da Agência. Disponível em: </a:t>
            </a:r>
            <a:r>
              <a:rPr lang="pt-PT" b="0" u="sng" dirty="0">
                <a:hlinkClick r:id="rId6"/>
              </a:rPr>
              <a:t>https://osha.europa.eu/en/publications/factsheets/87</a:t>
            </a:r>
          </a:p>
          <a:p>
            <a:r>
              <a:rPr lang="pt-PT" b="0" dirty="0"/>
              <a:t>Integrar a dimensão do género na avaliação dos riscos. Disponível em: </a:t>
            </a:r>
            <a:r>
              <a:rPr lang="pt-PT" b="0" dirty="0">
                <a:hlinkClick r:id="rId7"/>
              </a:rPr>
              <a:t>https://osha.europa.eu/en/publications/factsheet-43-including-gender-issues-risk-assessment</a:t>
            </a:r>
            <a:r>
              <a:rPr lang="pt-PT" b="0" dirty="0"/>
              <a:t> </a:t>
            </a:r>
          </a:p>
          <a:p>
            <a:r>
              <a:rPr lang="pt-PT" b="0" dirty="0"/>
              <a:t>Avaliação de riscos sensível à diversidade, Guia EMEX – SLIC. Versão inglesa disponível em: </a:t>
            </a:r>
            <a:r>
              <a:rPr lang="pt-PT" b="0" u="sng" dirty="0">
                <a:hlinkClick r:id="rId8"/>
              </a:rPr>
              <a:t>https://circabc.europa.eu/ui/group/fea534f4-2590-4490-bca6-504782b47c79/library/341d5e56-dc0c-41ce-ba77-be660f3cf810/details</a:t>
            </a:r>
            <a:r>
              <a:rPr lang="pt-PT" b="0" dirty="0"/>
              <a:t> </a:t>
            </a:r>
          </a:p>
          <a:p>
            <a:r>
              <a:rPr lang="pt-PT" b="0" dirty="0"/>
              <a:t>Avaliação de riscos sensível à diversidade, Guia EMEX – SLIC. Versões linguísticas disponíveis em: </a:t>
            </a:r>
            <a:r>
              <a:rPr lang="pt-PT" b="0" dirty="0">
                <a:hlinkClick r:id="rId9"/>
              </a:rPr>
              <a:t>https://circabc.europa.eu/ui/group/fea534f4-2590-4490-bca6-504782b47c79/library/e9ec023f-cb5f-4e09-ac6a-6b5ffe05e729?p=1&amp;n=10&amp;sort=modified_DESC</a:t>
            </a:r>
            <a:r>
              <a:rPr lang="pt-PT" b="0" dirty="0"/>
              <a:t> </a:t>
            </a:r>
          </a:p>
          <a:p>
            <a:r>
              <a:rPr lang="pt-PT" b="0" dirty="0"/>
              <a:t>EU-OSHA Base de dados de ferramentas práticas e orientações sobre LME, área prioritária «Diversidade dos trabalhadores»:  </a:t>
            </a:r>
            <a:r>
              <a:rPr lang="pt-PT" b="0" dirty="0">
                <a:hlinkClick r:id="rId10"/>
              </a:rPr>
              <a:t>https://healthy-workplaces.eu/en/tools-and-publications/practical-tools?f%5B0%5D=field_msd_priority_area%3A3503</a:t>
            </a:r>
            <a:r>
              <a:rPr lang="pt-PT" b="0" dirty="0"/>
              <a:t> </a:t>
            </a:r>
          </a:p>
          <a:p>
            <a:r>
              <a:rPr lang="pt-PT" b="0" i="1" dirty="0" err="1"/>
              <a:t>Mainstreaming</a:t>
            </a:r>
            <a:r>
              <a:rPr lang="pt-PT" b="0" i="1" dirty="0"/>
              <a:t> </a:t>
            </a:r>
            <a:r>
              <a:rPr lang="pt-PT" b="0" i="1" dirty="0" err="1"/>
              <a:t>gender</a:t>
            </a:r>
            <a:r>
              <a:rPr lang="pt-PT" b="0" i="1" dirty="0"/>
              <a:t> </a:t>
            </a:r>
            <a:r>
              <a:rPr lang="pt-PT" b="0" i="1" dirty="0" err="1"/>
              <a:t>into</a:t>
            </a:r>
            <a:r>
              <a:rPr lang="pt-PT" b="0" i="1" dirty="0"/>
              <a:t> </a:t>
            </a:r>
            <a:r>
              <a:rPr lang="pt-PT" b="0" i="1" dirty="0" err="1"/>
              <a:t>occupational</a:t>
            </a:r>
            <a:r>
              <a:rPr lang="pt-PT" b="0" i="1" dirty="0"/>
              <a:t> </a:t>
            </a:r>
            <a:r>
              <a:rPr lang="pt-PT" b="0" i="1" dirty="0" err="1"/>
              <a:t>safety</a:t>
            </a:r>
            <a:r>
              <a:rPr lang="pt-PT" b="0" i="1" dirty="0"/>
              <a:t> </a:t>
            </a:r>
            <a:r>
              <a:rPr lang="pt-PT" b="0" i="1" dirty="0" err="1"/>
              <a:t>and</a:t>
            </a:r>
            <a:r>
              <a:rPr lang="pt-PT" b="0" i="1" dirty="0"/>
              <a:t> </a:t>
            </a:r>
            <a:r>
              <a:rPr lang="pt-PT" b="0" i="1" dirty="0" err="1"/>
              <a:t>health</a:t>
            </a:r>
            <a:r>
              <a:rPr lang="pt-PT" b="0" i="1" dirty="0"/>
              <a:t> </a:t>
            </a:r>
            <a:r>
              <a:rPr lang="pt-PT" b="0" i="1" dirty="0" err="1"/>
              <a:t>practice</a:t>
            </a:r>
            <a:r>
              <a:rPr lang="pt-PT" b="0" dirty="0"/>
              <a:t> (integração da perspetiva de género nas práticas de </a:t>
            </a:r>
            <a:r>
              <a:rPr lang="pt-PT" b="0" strike="sngStrike" dirty="0"/>
              <a:t>saúde e</a:t>
            </a:r>
            <a:r>
              <a:rPr lang="pt-PT" b="0" dirty="0"/>
              <a:t> </a:t>
            </a:r>
            <a:r>
              <a:rPr lang="pt-PT" sz="1000" b="0" dirty="0"/>
              <a:t>segurança e saúde </a:t>
            </a:r>
            <a:r>
              <a:rPr lang="pt-PT" sz="1000" b="0" dirty="0"/>
              <a:t>no trabalho). Disponível em </a:t>
            </a:r>
            <a:r>
              <a:rPr lang="pt-PT" sz="1000" b="0" dirty="0">
                <a:hlinkClick r:id="rId11"/>
              </a:rPr>
              <a:t>https://osha.europa.eu/en/publications/mainstreaming-gender-occupational-safety-and-health-practice/view</a:t>
            </a:r>
            <a:r>
              <a:rPr lang="pt-PT" sz="1000" b="0" dirty="0"/>
              <a:t>  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254067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89616408"/>
              </p:ext>
            </p:extLst>
          </p:nvPr>
        </p:nvGraphicFramePr>
        <p:xfrm>
          <a:off x="323528" y="987574"/>
          <a:ext cx="8352928" cy="35898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7801">
                  <a:extLst>
                    <a:ext uri="{9D8B030D-6E8A-4147-A177-3AD203B41FA5}">
                      <a16:colId xmlns:a16="http://schemas.microsoft.com/office/drawing/2014/main" val="3805429375"/>
                    </a:ext>
                  </a:extLst>
                </a:gridCol>
                <a:gridCol w="4595127">
                  <a:extLst>
                    <a:ext uri="{9D8B030D-6E8A-4147-A177-3AD203B41FA5}">
                      <a16:colId xmlns:a16="http://schemas.microsoft.com/office/drawing/2014/main" val="3444078073"/>
                    </a:ext>
                  </a:extLst>
                </a:gridCol>
              </a:tblGrid>
              <a:tr h="201508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Título da iniciativa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4087080459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Estratégia Nacional para o Ambiente de Trabalho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https://amid.dk/om-os/om-strategi-for-arbejdsmiljoeindsatsen-frem-til-2020/</a:t>
                      </a: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317514001"/>
                  </a:ext>
                </a:extLst>
              </a:tr>
              <a:tr h="620549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Política de diversidade e inclusão da </a:t>
                      </a:r>
                      <a:r>
                        <a:rPr lang="pt-PT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Airbus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https://www.airbus.com/content/dam/channel-specific/website-/company/responsibility-and-sustainability/responsibility-andsustainability-landing-page/Responsibility-and-Sustainability-Charter-English.pdf</a:t>
                      </a: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528965725"/>
                  </a:ext>
                </a:extLst>
              </a:tr>
              <a:tr h="595861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Preocupações comuns e recomendações conjuntas sobre o </a:t>
                      </a:r>
                      <a:r>
                        <a:rPr lang="pt-PT" sz="10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trabalho </a:t>
                      </a:r>
                      <a:r>
                        <a:rPr lang="pt-PT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 partir de casa e </a:t>
                      </a: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 prestação de cuidados realizado por migrantes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https://picum.org/Documents/Publi/2018/concerns_recommendations_migrant_domestic_care_work_February2018.pdf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751261000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Conjunto de ferramentas de avaliação </a:t>
                      </a:r>
                      <a:r>
                        <a:rPr lang="pt-PT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PT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dos riscos </a:t>
                      </a: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para os cidadãos de países terceiros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https://www.cislbrescia.it/wp-content/uploads/2011/11/Un-progetto-sulla-sicurezza-per-i-lavoratori-stranieri.pdf</a:t>
                      </a: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1597487541"/>
                  </a:ext>
                </a:extLst>
              </a:tr>
              <a:tr h="465412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REDI – Rede de Empresas para a Inclusão e Diversidade LGBTI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http://www.redi-lgbti.org/</a:t>
                      </a: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168101947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Ambiente de trabalho das mulheres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https://www.av.se/arbetsmiljoarbete-och-inspektioner/arbeta-med-arbetsmiljon/jamstalldhet-i-arbetsmiljon/</a:t>
                      </a: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3811754884"/>
                  </a:ext>
                </a:extLst>
              </a:tr>
              <a:tr h="465412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Conjunto de ferramentas para a integração da perspetiva de género na prevenção de riscos profissionais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http://www.osalan.euskadi.eus/contenidos/libro/gestion_201710/es_def/adjuntos/pautas_integracion_prl.pdf</a:t>
                      </a: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515382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Guia de apoio às pessoas transexuais no local de trabalho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http://www.lgbthealth.org.uk/wp-content/uploads/2016/07/TWSP-Info-Guide-Final.pdf</a:t>
                      </a:r>
                      <a:r>
                        <a:rPr lang="pt-PT" sz="1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1164389520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49" y="135000"/>
            <a:ext cx="7470127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>
                <a:solidFill>
                  <a:srgbClr val="003399"/>
                </a:solidFill>
              </a:rPr>
              <a:t>Recursos para iniciativas sobre práticas e políticas </a:t>
            </a:r>
          </a:p>
        </p:txBody>
      </p:sp>
    </p:spTree>
    <p:extLst>
      <p:ext uri="{BB962C8B-B14F-4D97-AF65-F5344CB8AC3E}">
        <p14:creationId xmlns:p14="http://schemas.microsoft.com/office/powerpoint/2010/main" val="2268284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7534"/>
            <a:ext cx="7180579" cy="40390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824572"/>
            <a:ext cx="7848872" cy="3645000"/>
          </a:xfrm>
        </p:spPr>
        <p:txBody>
          <a:bodyPr>
            <a:normAutofit/>
          </a:bodyPr>
          <a:lstStyle/>
          <a:p>
            <a:pPr marL="0" lvl="0" indent="0" algn="ctr" defTabSz="342900">
              <a:spcBef>
                <a:spcPts val="450"/>
              </a:spcBef>
              <a:buClr>
                <a:srgbClr val="003399"/>
              </a:buClr>
              <a:buNone/>
            </a:pPr>
            <a:r>
              <a:rPr lang="pt-PT" sz="2800" dirty="0">
                <a:solidFill>
                  <a:srgbClr val="ACC700"/>
                </a:solidFill>
              </a:rPr>
              <a:t>OBRIGADO!</a:t>
            </a:r>
          </a:p>
          <a:p>
            <a:pPr marL="0" indent="0">
              <a:buSzPct val="120000"/>
              <a:buNone/>
            </a:pPr>
            <a:endParaRPr lang="en-US" sz="1400" dirty="0">
              <a:solidFill>
                <a:srgbClr val="ACC700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endParaRPr lang="en-US" sz="4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t-PT" sz="1400" dirty="0">
                <a:solidFill>
                  <a:schemeClr val="accent1"/>
                </a:solidFill>
              </a:rPr>
              <a:t>Obtenha mais informações no sítio Web da campanha:</a:t>
            </a:r>
          </a:p>
          <a:p>
            <a:pPr marL="189000" lvl="1" indent="0">
              <a:buSzPct val="120000"/>
              <a:buNone/>
            </a:pPr>
            <a:r>
              <a:rPr lang="pt-PT" sz="1400" b="1" dirty="0">
                <a:solidFill>
                  <a:schemeClr val="accent1"/>
                </a:solidFill>
                <a:hlinkClick r:id="rId5"/>
              </a:rPr>
              <a:t>healthy-workplaces.eu</a:t>
            </a:r>
          </a:p>
          <a:p>
            <a:pPr marL="141750" lvl="1" indent="0">
              <a:buSzPct val="120000"/>
              <a:buNone/>
            </a:pPr>
            <a:endParaRPr lang="en-US" sz="14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t-PT" sz="1400" dirty="0">
                <a:solidFill>
                  <a:schemeClr val="accent1"/>
                </a:solidFill>
              </a:rPr>
              <a:t>Subscreva o boletim informativo da campanha:</a:t>
            </a:r>
          </a:p>
          <a:p>
            <a:pPr marL="189000" lvl="1" indent="0">
              <a:buSzPct val="120000"/>
              <a:buNone/>
            </a:pPr>
            <a:r>
              <a:rPr lang="pt-PT" sz="1400" b="1" u="sng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https://healthy-workplaces.eu/pt/healthy-workplaces-newsletter</a:t>
            </a:r>
          </a:p>
          <a:p>
            <a:pPr marL="0" indent="0">
              <a:buSzPct val="120000"/>
              <a:buNone/>
            </a:pPr>
            <a:endParaRPr lang="en-US" sz="7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7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t-PT" sz="1400" dirty="0">
                <a:solidFill>
                  <a:schemeClr val="accent1"/>
                </a:solidFill>
              </a:rPr>
              <a:t>Mantenha-se a par das nossas atividades e eventos através das redes sociais:</a:t>
            </a:r>
          </a:p>
          <a:p>
            <a:pPr marL="0" indent="0">
              <a:buSzPct val="120000"/>
              <a:buNone/>
            </a:pPr>
            <a:endParaRPr lang="en-US" sz="14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400" dirty="0">
              <a:solidFill>
                <a:schemeClr val="accent1"/>
              </a:solidFill>
            </a:endParaRPr>
          </a:p>
        </p:txBody>
      </p:sp>
      <p:pic>
        <p:nvPicPr>
          <p:cNvPr id="6" name="Picture 14" descr="https://g.twimg.com/Twitter_logo_blue.png">
            <a:hlinkClick r:id="rId7"/>
            <a:extLst>
              <a:ext uri="{FF2B5EF4-FFF2-40B4-BE49-F238E27FC236}">
                <a16:creationId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98" y="3744253"/>
            <a:ext cx="354287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9"/>
            <a:extLst>
              <a:ext uri="{FF2B5EF4-FFF2-40B4-BE49-F238E27FC236}">
                <a16:creationId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540" y="372135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1"/>
            <a:extLst>
              <a:ext uri="{FF2B5EF4-FFF2-40B4-BE49-F238E27FC236}">
                <a16:creationId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0927" y="3744253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3"/>
            <a:extLst>
              <a:ext uri="{FF2B5EF4-FFF2-40B4-BE49-F238E27FC236}">
                <a16:creationId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0314" y="3744253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2091" y="3734380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b="1">
                <a:solidFill>
                  <a:srgbClr val="ACC700"/>
                </a:solidFill>
              </a:rPr>
              <a:t>#EUhealthyworkplaces </a:t>
            </a:r>
          </a:p>
        </p:txBody>
      </p:sp>
    </p:spTree>
    <p:extLst>
      <p:ext uri="{BB962C8B-B14F-4D97-AF65-F5344CB8AC3E}">
        <p14:creationId xmlns:p14="http://schemas.microsoft.com/office/powerpoint/2010/main" val="183402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35106"/>
            <a:ext cx="7559873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000">
                <a:solidFill>
                  <a:schemeClr val="accent1"/>
                </a:solidFill>
              </a:rPr>
              <a:t>Introdução: Diversidade dos trabalhadores e </a:t>
            </a:r>
          </a:p>
          <a:p>
            <a:r>
              <a:rPr lang="pt-PT" sz="2000">
                <a:solidFill>
                  <a:schemeClr val="accent1"/>
                </a:solidFill>
              </a:rPr>
              <a:t>riscos relacionados com as LME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9750" y="915988"/>
            <a:ext cx="7632700" cy="36711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41750" indent="-14175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30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01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42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95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55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67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84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pt-PT" sz="1400" b="0" dirty="0"/>
              <a:t>A diversidade dos trabalhadores respeita às características individuais dos trabalhadores que os tornam únicos. Estas características podem incluir o sexo, a raça, a etnia, a religião, a idade, a orientação sexual, as capacidades físicas e as ideologias, etc.</a:t>
            </a:r>
          </a:p>
          <a:p>
            <a:pPr algn="just">
              <a:spcAft>
                <a:spcPts val="1200"/>
              </a:spcAft>
            </a:pPr>
            <a:r>
              <a:rPr lang="pt-PT" sz="1400" b="0" dirty="0"/>
              <a:t>Certas características da força de trabalho permitem identificar grupos de trabalhadores que frequentemente denunciam más condições de trabalho e uma maior exposição a problemas relacionados com a saúde, incluindo lesões musculoesqueléticas (LME). </a:t>
            </a:r>
          </a:p>
          <a:p>
            <a:pPr algn="just">
              <a:spcAft>
                <a:spcPts val="1200"/>
              </a:spcAft>
            </a:pPr>
            <a:r>
              <a:rPr lang="pt-PT" sz="1400" b="0" dirty="0"/>
              <a:t>Foram selecionados três grupos específicos de trabalhadores para uma análise aprofundada (</a:t>
            </a:r>
            <a:r>
              <a:rPr lang="pt-PT" sz="1400" dirty="0"/>
              <a:t>trabalhadores migrantes</a:t>
            </a:r>
            <a:r>
              <a:rPr lang="pt-PT" sz="1400" b="0" dirty="0"/>
              <a:t>, </a:t>
            </a:r>
            <a:r>
              <a:rPr lang="pt-PT" sz="1400" dirty="0"/>
              <a:t>mulheres trabalhadoras </a:t>
            </a:r>
            <a:r>
              <a:rPr lang="pt-PT" sz="1400" b="0" dirty="0"/>
              <a:t>e </a:t>
            </a:r>
            <a:r>
              <a:rPr lang="pt-PT" sz="1400" dirty="0"/>
              <a:t>trabalhadores LGBTI ¹</a:t>
            </a:r>
            <a:r>
              <a:rPr lang="pt-PT" sz="1400" b="0" dirty="0"/>
              <a:t>) que incluiu igualmente outros tipos de desvantagens (idade, baixo nível de instrução). </a:t>
            </a:r>
          </a:p>
          <a:p>
            <a:pPr algn="just">
              <a:spcAft>
                <a:spcPts val="1200"/>
              </a:spcAft>
            </a:pPr>
            <a:r>
              <a:rPr lang="pt-PT" sz="1400" b="0" dirty="0"/>
              <a:t>Pretendia-se colmatar as lacunas de investigação e complementar a informação já disponível em relação a outros grupos de trabalhadores (trabalhadores que sofrem de doenças crónicas ou trabalhadores jovens e potenciais trabalhadores).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96136" y="4227934"/>
            <a:ext cx="3528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PT" sz="800" i="1">
                <a:solidFill>
                  <a:schemeClr val="accent1"/>
                </a:solidFill>
              </a:rPr>
              <a:t>¹ Pessoas lésbicas, gay, bissexuais, transexuais e intersexuais. </a:t>
            </a:r>
          </a:p>
          <a:p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143" y="818617"/>
            <a:ext cx="5256386" cy="3383954"/>
          </a:xfrm>
        </p:spPr>
        <p:txBody>
          <a:bodyPr lIns="0" tIns="0" rIns="0" bIns="0">
            <a:noAutofit/>
          </a:bodyPr>
          <a:lstStyle/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pt-PT" sz="1400" dirty="0">
                <a:solidFill>
                  <a:srgbClr val="003399"/>
                </a:solidFill>
              </a:rPr>
              <a:t>Lesões musculoesqueléticas (LME):</a:t>
            </a:r>
            <a:r>
              <a:rPr lang="pt-PT" sz="1400" b="0" dirty="0">
                <a:solidFill>
                  <a:srgbClr val="003399"/>
                </a:solidFill>
              </a:rPr>
              <a:t> afeções de estruturas corporais como os músculos, as articulações, os tendões, os ligamentos, os nervos, a cartilagem e o aparelho circulatório localizado.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pt-PT" sz="1400" dirty="0">
                <a:solidFill>
                  <a:srgbClr val="003399"/>
                </a:solidFill>
              </a:rPr>
              <a:t>LME relacionadas com o trabalho:</a:t>
            </a:r>
            <a:r>
              <a:rPr lang="pt-PT" sz="1400" b="0" dirty="0">
                <a:solidFill>
                  <a:srgbClr val="003399"/>
                </a:solidFill>
              </a:rPr>
              <a:t> As LME relacionadas com o trabalho são causadas ou agravadas principalmente pelo </a:t>
            </a:r>
            <a:r>
              <a:rPr lang="pt-PT" sz="1400" b="0" dirty="0" smtClean="0">
                <a:solidFill>
                  <a:srgbClr val="003399"/>
                </a:solidFill>
              </a:rPr>
              <a:t>trabalho, </a:t>
            </a:r>
            <a:r>
              <a:rPr lang="pt-PT" sz="1400" b="0" dirty="0">
                <a:solidFill>
                  <a:srgbClr val="003399"/>
                </a:solidFill>
              </a:rPr>
              <a:t>e pelos efeitos do ambiente envolvente em que este é realizado.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pt-PT" sz="1400" b="0" u="sng" dirty="0">
                <a:solidFill>
                  <a:srgbClr val="003399"/>
                </a:solidFill>
              </a:rPr>
              <a:t>As lesões musculoesqueléticas (LME) são um dos problemas de saúde relacionados com o trabalho mais comuns na Europa</a:t>
            </a:r>
            <a:r>
              <a:rPr lang="pt-PT" sz="1400" b="0" dirty="0">
                <a:solidFill>
                  <a:srgbClr val="003399"/>
                </a:solidFill>
              </a:rPr>
              <a:t>, </a:t>
            </a:r>
            <a:r>
              <a:rPr lang="pt-PT" sz="1400" b="0" dirty="0">
                <a:solidFill>
                  <a:srgbClr val="003399"/>
                </a:solidFill>
              </a:rPr>
              <a:t>com consequências </a:t>
            </a:r>
            <a:r>
              <a:rPr lang="pt-PT" sz="1400" b="0" dirty="0">
                <a:solidFill>
                  <a:srgbClr val="003399"/>
                </a:solidFill>
              </a:rPr>
              <a:t>importantes para os trabalhadores, para as empresas e para a sociedade.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pt-PT" sz="1400" b="0" u="sng" dirty="0">
                <a:solidFill>
                  <a:srgbClr val="003399"/>
                </a:solidFill>
              </a:rPr>
              <a:t>A maioria das LME relacionadas com o trabalho são perturbações cumulativas (também conhecidas como LME crónicas)</a:t>
            </a:r>
            <a:r>
              <a:rPr lang="pt-PT" sz="1400" b="0" dirty="0">
                <a:solidFill>
                  <a:srgbClr val="003399"/>
                </a:solidFill>
              </a:rPr>
              <a:t>. Outras LME relacionadas com o trabalho resultam de traumas agudos que decorrem de acidentes. </a:t>
            </a:r>
          </a:p>
          <a:p>
            <a:pPr marL="0" indent="0">
              <a:spcAft>
                <a:spcPts val="600"/>
              </a:spcAft>
              <a:buNone/>
            </a:pP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endParaRPr lang="en-GB" altLang="en-US" sz="1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920880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400"/>
              <a:t>Definição de LME relacionadas com o trabalho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084168" y="1275818"/>
            <a:ext cx="1866069" cy="2664296"/>
            <a:chOff x="4860032" y="1152159"/>
            <a:chExt cx="2036824" cy="2839181"/>
          </a:xfrm>
        </p:grpSpPr>
        <p:grpSp>
          <p:nvGrpSpPr>
            <p:cNvPr id="17" name="Group 16"/>
            <p:cNvGrpSpPr/>
            <p:nvPr/>
          </p:nvGrpSpPr>
          <p:grpSpPr>
            <a:xfrm>
              <a:off x="4860032" y="1152159"/>
              <a:ext cx="2036824" cy="2839181"/>
              <a:chOff x="5076056" y="1820801"/>
              <a:chExt cx="2036824" cy="28391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" r="3458"/>
              <a:stretch/>
            </p:blipFill>
            <p:spPr>
              <a:xfrm>
                <a:off x="5076056" y="3248678"/>
                <a:ext cx="2036689" cy="141130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76056" y="1820801"/>
                <a:ext cx="2036824" cy="1357883"/>
              </a:xfrm>
              <a:prstGeom prst="rect">
                <a:avLst/>
              </a:prstGeom>
            </p:spPr>
          </p:pic>
        </p:grpSp>
        <p:sp>
          <p:nvSpPr>
            <p:cNvPr id="18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6306670" y="3398247"/>
              <a:ext cx="1037143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t-PT" sz="300" b="1">
                  <a:solidFill>
                    <a:schemeClr val="bg1"/>
                  </a:solidFill>
                </a:rPr>
                <a:t>© CC0 Creative Commons (Pexels, Karolina Grabowska)</a:t>
              </a:r>
            </a:p>
          </p:txBody>
        </p:sp>
        <p:sp>
          <p:nvSpPr>
            <p:cNvPr id="19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6303152" y="1920721"/>
              <a:ext cx="1048364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t-PT" sz="300" b="1">
                  <a:solidFill>
                    <a:schemeClr val="bg1"/>
                  </a:solidFill>
                </a:rPr>
                <a:t>© CC0 Creative Commons (Unsplash, Lambros Lyrarakis)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61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8" y="915566"/>
            <a:ext cx="4950296" cy="3744416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49" y="-236562"/>
            <a:ext cx="7488635" cy="115212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000"/>
              <a:t>Causas das LME</a:t>
            </a:r>
          </a:p>
          <a:p>
            <a:r>
              <a:rPr lang="pt-PT" sz="2000"/>
              <a:t>Um modelo multidimensional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49" y="1275606"/>
            <a:ext cx="4824338" cy="344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000" lvl="0" indent="-189000" algn="just" defTabSz="342900">
              <a:spcBef>
                <a:spcPts val="45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pt-PT" b="1" dirty="0">
                <a:solidFill>
                  <a:srgbClr val="003399"/>
                </a:solidFill>
              </a:rPr>
              <a:t>As LME relacionadas com o trabalho são provocadas </a:t>
            </a:r>
            <a:r>
              <a:rPr lang="pt-PT" b="1" dirty="0">
                <a:solidFill>
                  <a:srgbClr val="003399"/>
                </a:solidFill>
              </a:rPr>
              <a:t>por </a:t>
            </a:r>
            <a:r>
              <a:rPr lang="pt-PT" b="1" dirty="0">
                <a:solidFill>
                  <a:srgbClr val="003399"/>
                </a:solidFill>
              </a:rPr>
              <a:t>variados fatores </a:t>
            </a:r>
            <a:r>
              <a:rPr lang="pt-PT" b="1" dirty="0">
                <a:solidFill>
                  <a:srgbClr val="003399"/>
                </a:solidFill>
              </a:rPr>
              <a:t>de risco </a:t>
            </a:r>
            <a:r>
              <a:rPr lang="pt-PT" b="1" dirty="0" smtClean="0">
                <a:solidFill>
                  <a:srgbClr val="003399"/>
                </a:solidFill>
              </a:rPr>
              <a:t>ou </a:t>
            </a:r>
            <a:r>
              <a:rPr lang="pt-PT" b="1" dirty="0">
                <a:solidFill>
                  <a:srgbClr val="003399"/>
                </a:solidFill>
              </a:rPr>
              <a:t>por diferentes combinações desses fatores:</a:t>
            </a:r>
          </a:p>
          <a:p>
            <a:pPr marL="189000" lvl="0" indent="-189000" algn="just" defTabSz="342900">
              <a:spcBef>
                <a:spcPts val="450"/>
              </a:spcBef>
              <a:buClr>
                <a:srgbClr val="003399"/>
              </a:buClr>
              <a:buFont typeface="Wingdings" pitchFamily="2" charset="2"/>
              <a:buChar char="§"/>
            </a:pPr>
            <a:endParaRPr lang="en-US" dirty="0">
              <a:solidFill>
                <a:srgbClr val="003399"/>
              </a:solidFill>
            </a:endParaRP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pt-PT" dirty="0">
                <a:solidFill>
                  <a:srgbClr val="000000"/>
                </a:solidFill>
              </a:rPr>
              <a:t>Fatores sociodemográficos e individuais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pt-PT" dirty="0">
                <a:solidFill>
                  <a:srgbClr val="000000"/>
                </a:solidFill>
              </a:rPr>
              <a:t>Fatores de risco físicos e ambientais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pt-PT" dirty="0">
                <a:solidFill>
                  <a:srgbClr val="000000"/>
                </a:solidFill>
              </a:rPr>
              <a:t>Fatores de risco organizacionais e psicossociais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pt-PT" dirty="0">
                <a:solidFill>
                  <a:srgbClr val="000000"/>
                </a:solidFill>
              </a:rPr>
              <a:t>Fatores de risco relacionados com a profissão e com o emprego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endParaRPr lang="en-US" sz="1600" b="1" dirty="0">
              <a:solidFill>
                <a:srgbClr val="003399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57012"/>
            <a:ext cx="3736167" cy="4061524"/>
          </a:xfrm>
          <a:prstGeom prst="rect">
            <a:avLst/>
          </a:prstGeom>
        </p:spPr>
      </p:pic>
      <p:pic>
        <p:nvPicPr>
          <p:cNvPr id="6" name="Imagen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" t="1294" b="1736"/>
          <a:stretch/>
        </p:blipFill>
        <p:spPr bwMode="auto">
          <a:xfrm>
            <a:off x="7380312" y="28417"/>
            <a:ext cx="3816548" cy="4946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016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24936" cy="627534"/>
          </a:xfrm>
        </p:spPr>
        <p:txBody>
          <a:bodyPr/>
          <a:lstStyle/>
          <a:p>
            <a:r>
              <a:rPr lang="pt-PT" sz="1400" dirty="0"/>
              <a:t/>
            </a:r>
            <a:br>
              <a:rPr lang="pt-PT" sz="1400" dirty="0"/>
            </a:br>
            <a:r>
              <a:rPr lang="pt-PT" sz="1800" dirty="0"/>
              <a:t>Exposição a fatores de risco para a saúde relacionados com o trabalho </a:t>
            </a:r>
            <a:br>
              <a:rPr lang="pt-PT" sz="1800" dirty="0"/>
            </a:br>
            <a:r>
              <a:rPr lang="pt-PT" sz="1800" dirty="0"/>
              <a:t>Mulheres trabalhadoras</a:t>
            </a:r>
            <a:r>
              <a:rPr lang="pt-PT" sz="1400" dirty="0"/>
              <a:t/>
            </a:r>
            <a:br>
              <a:rPr lang="pt-PT" sz="1400" dirty="0"/>
            </a:br>
            <a:endParaRPr lang="pt-PT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455987"/>
          </a:xfrm>
        </p:spPr>
        <p:txBody>
          <a:bodyPr>
            <a:noAutofit/>
          </a:bodyPr>
          <a:lstStyle/>
          <a:p>
            <a:r>
              <a:rPr lang="pt-PT" sz="1400" b="0" dirty="0"/>
              <a:t>As mulheres trabalhadoras estão particularmente expostas a uma série de </a:t>
            </a:r>
            <a:r>
              <a:rPr lang="pt-PT" sz="1400" i="1" dirty="0">
                <a:solidFill>
                  <a:schemeClr val="accent1"/>
                </a:solidFill>
              </a:rPr>
              <a:t>fatores de risco físico relacionados com o trabalho</a:t>
            </a:r>
            <a:r>
              <a:rPr lang="pt-PT" sz="1400" dirty="0">
                <a:solidFill>
                  <a:schemeClr val="accent1"/>
                </a:solidFill>
              </a:rPr>
              <a:t> </a:t>
            </a:r>
            <a:r>
              <a:rPr lang="pt-PT" sz="1400" b="0" dirty="0"/>
              <a:t>(tais como a elevação ou manuseamento de pessoas, movimentos repetitivos, posições desconfortáveis) que estão associados ao risco de desenvolvimento de LME e muitas vezes ligados aos setores ou profissões específicos em que as mulheres estão especialmente representadas. </a:t>
            </a:r>
          </a:p>
          <a:p>
            <a:endParaRPr lang="en-GB" sz="1400" b="0" dirty="0"/>
          </a:p>
          <a:p>
            <a:pPr marL="0" indent="0">
              <a:buNone/>
            </a:pPr>
            <a:r>
              <a:rPr lang="pt-PT" sz="1400" b="0" dirty="0"/>
              <a:t>De acordo com os dados do </a:t>
            </a:r>
            <a:r>
              <a:rPr lang="pt-PT" sz="1400" b="0" u="sng" dirty="0"/>
              <a:t>Inquérito Europeu sobre as Condições de Trabalho</a:t>
            </a:r>
            <a:r>
              <a:rPr lang="pt-PT" sz="1400" b="0" dirty="0"/>
              <a:t> (2015):</a:t>
            </a:r>
          </a:p>
          <a:p>
            <a:pPr marL="0" indent="0">
              <a:buNone/>
            </a:pPr>
            <a:endParaRPr lang="en-GB" sz="1400" b="0" dirty="0"/>
          </a:p>
          <a:p>
            <a:r>
              <a:rPr lang="pt-PT" sz="1400" b="0" dirty="0"/>
              <a:t>Uma elevada percentagem de mulheres tem uma atividade profissional que implica estar sentada durante longos períodos de tempo (62 %), utilizar computadores (62 %) e fazer movimentos repetitivos com as mãos ou com os braços (61 %) durante, pelo menos, um quarto do seu tempo de trabalho. </a:t>
            </a:r>
          </a:p>
          <a:p>
            <a:r>
              <a:rPr lang="pt-PT" sz="1400" b="0" dirty="0"/>
              <a:t>42 % das mulheres declaram trabalhar em posições cansativas ou dolorosas durante, pelo menos, um quarto do seu tempo de trabalho. </a:t>
            </a:r>
          </a:p>
          <a:p>
            <a:r>
              <a:rPr lang="pt-PT" sz="1400" b="0" dirty="0"/>
              <a:t>15 % das mulheres trabalhadoras têm uma atividade profissional que implica levantar ou deslocar pessoas.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284448"/>
            <a:ext cx="5490232" cy="13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3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18"/>
            <a:ext cx="7938424" cy="706702"/>
          </a:xfrm>
        </p:spPr>
        <p:txBody>
          <a:bodyPr/>
          <a:lstStyle/>
          <a:p>
            <a:r>
              <a:rPr lang="pt-PT" sz="1400" dirty="0"/>
              <a:t/>
            </a:r>
            <a:br>
              <a:rPr lang="pt-PT" sz="1400" dirty="0"/>
            </a:br>
            <a:r>
              <a:rPr lang="pt-PT" sz="1800" dirty="0"/>
              <a:t>Exposição a fatores de risco para a saúde relacionados com o trabalho</a:t>
            </a:r>
            <a:br>
              <a:rPr lang="pt-PT" sz="1800" dirty="0"/>
            </a:br>
            <a:r>
              <a:rPr lang="pt-PT" sz="1800" dirty="0"/>
              <a:t>Mulheres trabalhadoras</a:t>
            </a:r>
            <a:r>
              <a:rPr lang="pt-PT" sz="1400" dirty="0"/>
              <a:t/>
            </a:r>
            <a:br>
              <a:rPr lang="pt-PT" sz="1400" dirty="0"/>
            </a:br>
            <a:endParaRPr lang="pt-PT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843558"/>
            <a:ext cx="7632700" cy="3455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1400" b="0" dirty="0"/>
              <a:t>Os dados do </a:t>
            </a:r>
            <a:r>
              <a:rPr lang="pt-PT" sz="1400" b="0" u="sng" dirty="0"/>
              <a:t>inquérito às forças de trabalho do Eurostat</a:t>
            </a:r>
            <a:r>
              <a:rPr lang="pt-PT" sz="1400" b="0" dirty="0"/>
              <a:t> mostram que:</a:t>
            </a:r>
          </a:p>
          <a:p>
            <a:pPr marL="0" indent="0">
              <a:buNone/>
            </a:pPr>
            <a:endParaRPr lang="en-GB" sz="1400" b="0" dirty="0"/>
          </a:p>
          <a:p>
            <a:r>
              <a:rPr lang="pt-PT" sz="1400" b="0" dirty="0"/>
              <a:t>As mulheres </a:t>
            </a:r>
            <a:r>
              <a:rPr lang="pt-PT" sz="1400" b="0" dirty="0" smtClean="0"/>
              <a:t>trabalham </a:t>
            </a:r>
            <a:r>
              <a:rPr lang="pt-PT" sz="1400" b="0" dirty="0"/>
              <a:t>especialmente nos setores da saúde e da educação, do trabalho social, do comércio, da hotelaria e dos serviços alimentares, dos serviços domésticos e de limpeza, bem como noutros setores terciários (como o imobiliário, as agências de viagens, os </a:t>
            </a:r>
            <a:r>
              <a:rPr lang="pt-PT" sz="1400" b="0" i="1" dirty="0" err="1"/>
              <a:t>call</a:t>
            </a:r>
            <a:r>
              <a:rPr lang="pt-PT" sz="1400" b="0" i="1" dirty="0"/>
              <a:t> </a:t>
            </a:r>
            <a:r>
              <a:rPr lang="pt-PT" sz="1400" b="0" i="1" dirty="0" err="1"/>
              <a:t>centers</a:t>
            </a:r>
            <a:r>
              <a:rPr lang="pt-PT" sz="1400" b="0" dirty="0"/>
              <a:t>, os cabeleireiros e os salões de beleza) e no setor público.</a:t>
            </a:r>
          </a:p>
          <a:p>
            <a:endParaRPr lang="en-GB" sz="1400" b="0" dirty="0"/>
          </a:p>
          <a:p>
            <a:r>
              <a:rPr lang="pt-PT" sz="1400" b="0" dirty="0"/>
              <a:t>Nesses setores, trabalham como </a:t>
            </a:r>
            <a:r>
              <a:rPr lang="pt-PT" sz="1400" b="0" i="1" dirty="0"/>
              <a:t>prestadoras de cuidados pessoais</a:t>
            </a:r>
            <a:r>
              <a:rPr lang="pt-PT" sz="1400" b="0" dirty="0"/>
              <a:t>, </a:t>
            </a:r>
            <a:r>
              <a:rPr lang="pt-PT" sz="1400" b="0" i="1" dirty="0"/>
              <a:t>empregadas de limpeza e empregadas domésticas</a:t>
            </a:r>
            <a:r>
              <a:rPr lang="pt-PT" sz="1400" b="0" dirty="0"/>
              <a:t>, </a:t>
            </a:r>
            <a:r>
              <a:rPr lang="pt-PT" sz="1400" b="0" i="1" dirty="0"/>
              <a:t>escriturárias</a:t>
            </a:r>
            <a:r>
              <a:rPr lang="pt-PT" sz="1400" b="0" dirty="0"/>
              <a:t>, </a:t>
            </a:r>
            <a:r>
              <a:rPr lang="pt-PT" sz="1400" b="0" i="1" dirty="0"/>
              <a:t>profissionais de saúde</a:t>
            </a:r>
            <a:r>
              <a:rPr lang="pt-PT" sz="1400" b="0" dirty="0"/>
              <a:t>, </a:t>
            </a:r>
            <a:r>
              <a:rPr lang="pt-PT" sz="1400" b="0" i="1" dirty="0"/>
              <a:t>professoras</a:t>
            </a:r>
            <a:r>
              <a:rPr lang="pt-PT" sz="1400" b="0" dirty="0"/>
              <a:t>, </a:t>
            </a:r>
            <a:r>
              <a:rPr lang="pt-PT" sz="1400" b="0" i="1" dirty="0"/>
              <a:t>funcionárias de serviços de atendimento ao cliente.</a:t>
            </a:r>
          </a:p>
          <a:p>
            <a:endParaRPr lang="en-GB" sz="1400" b="0" dirty="0"/>
          </a:p>
          <a:p>
            <a:r>
              <a:rPr lang="pt-PT" sz="1400" b="0" dirty="0"/>
              <a:t>As mulheres têm frequentemente empregos em que</a:t>
            </a:r>
            <a:r>
              <a:rPr lang="pt-PT" sz="1400" dirty="0"/>
              <a:t> estão mais suscetíveis à exposição a uma combinação de riscos físicos, psicossociais e organizacionais</a:t>
            </a:r>
            <a:r>
              <a:rPr lang="pt-PT" sz="1400" b="0" dirty="0"/>
              <a:t>, o que pode, por sua vez, resultar na </a:t>
            </a:r>
            <a:r>
              <a:rPr lang="pt-PT" sz="1400" dirty="0"/>
              <a:t>maior prevalência de LME e de problemas de saúde </a:t>
            </a:r>
            <a:r>
              <a:rPr lang="pt-PT" sz="1400" b="0" dirty="0"/>
              <a:t>entre as mulheres trabalhadoras.</a:t>
            </a:r>
          </a:p>
        </p:txBody>
      </p:sp>
    </p:spTree>
    <p:extLst>
      <p:ext uri="{BB962C8B-B14F-4D97-AF65-F5344CB8AC3E}">
        <p14:creationId xmlns:p14="http://schemas.microsoft.com/office/powerpoint/2010/main" val="316922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82" y="1771850"/>
            <a:ext cx="7344618" cy="2624990"/>
          </a:xfrm>
        </p:spPr>
        <p:txBody>
          <a:bodyPr lIns="0" tIns="0" rIns="0" bIns="0">
            <a:noAutofit/>
          </a:bodyPr>
          <a:lstStyle/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Ausência de oportunidades de carreira e disparidades salariais </a:t>
            </a: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Formas </a:t>
            </a:r>
            <a:r>
              <a:rPr lang="pt-PT" sz="1200" dirty="0">
                <a:solidFill>
                  <a:srgbClr val="003399"/>
                </a:solidFill>
              </a:rPr>
              <a:t>de emprego</a:t>
            </a:r>
            <a:r>
              <a:rPr lang="pt-PT" sz="1200" dirty="0">
                <a:solidFill>
                  <a:schemeClr val="accent1"/>
                </a:solidFill>
              </a:rPr>
              <a:t> atípicas</a:t>
            </a: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Discriminação, assédio e abordagem sexual indesejada</a:t>
            </a: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Equilíbrio entre a </a:t>
            </a:r>
            <a:r>
              <a:rPr lang="pt-PT" sz="1200" dirty="0">
                <a:solidFill>
                  <a:schemeClr val="accent1"/>
                </a:solidFill>
              </a:rPr>
              <a:t>vida </a:t>
            </a:r>
            <a:r>
              <a:rPr lang="pt-PT" sz="1200" dirty="0">
                <a:solidFill>
                  <a:schemeClr val="accent1"/>
                </a:solidFill>
              </a:rPr>
              <a:t>pessoal </a:t>
            </a:r>
            <a:r>
              <a:rPr lang="pt-PT" sz="1200" dirty="0">
                <a:solidFill>
                  <a:schemeClr val="accent1"/>
                </a:solidFill>
              </a:rPr>
              <a:t>e a vida profissional, e o «duplo papel» das mulheres como trabalhadoras e </a:t>
            </a:r>
            <a:r>
              <a:rPr lang="pt-PT" sz="1200" dirty="0">
                <a:solidFill>
                  <a:schemeClr val="accent1"/>
                </a:solidFill>
              </a:rPr>
              <a:t>, como </a:t>
            </a:r>
            <a:r>
              <a:rPr lang="pt-PT" sz="1200" dirty="0">
                <a:solidFill>
                  <a:schemeClr val="accent1"/>
                </a:solidFill>
              </a:rPr>
              <a:t>donas de casa e prestadoras de cuidados não remunerados</a:t>
            </a: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Carga mental e </a:t>
            </a:r>
            <a:r>
              <a:rPr lang="pt-PT" sz="1200" dirty="0">
                <a:solidFill>
                  <a:schemeClr val="accent1"/>
                </a:solidFill>
              </a:rPr>
              <a:t>stresse </a:t>
            </a:r>
            <a:r>
              <a:rPr lang="pt-PT" sz="1200" dirty="0">
                <a:solidFill>
                  <a:schemeClr val="accent1"/>
                </a:solidFill>
              </a:rPr>
              <a:t>relacionados com o trabalho, exigências emocionais</a:t>
            </a: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Escassez de oportunidades </a:t>
            </a:r>
            <a:r>
              <a:rPr lang="pt-PT" sz="1200" dirty="0">
                <a:solidFill>
                  <a:schemeClr val="accent1"/>
                </a:solidFill>
              </a:rPr>
              <a:t>para expressar opiniões sobre os riscos para a saúde relacionados com o trabalho e para ser ouvidas</a:t>
            </a: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Prevalência da perspetiva masculina sobre as doenças profissionais e as questões </a:t>
            </a:r>
            <a:r>
              <a:rPr lang="pt-PT" sz="1200" dirty="0">
                <a:solidFill>
                  <a:schemeClr val="accent1"/>
                </a:solidFill>
              </a:rPr>
              <a:t>de Segurança e Saúde no Trabalho (SST)</a:t>
            </a:r>
            <a:endParaRPr lang="pt-PT" sz="1200" dirty="0">
              <a:solidFill>
                <a:schemeClr val="accent1"/>
              </a:solidFill>
            </a:endParaRPr>
          </a:p>
          <a:p>
            <a:pPr lvl="1" algn="just">
              <a:spcAft>
                <a:spcPts val="600"/>
              </a:spcAft>
            </a:pPr>
            <a:r>
              <a:rPr lang="pt-PT" sz="1200" dirty="0">
                <a:solidFill>
                  <a:schemeClr val="accent1"/>
                </a:solidFill>
              </a:rPr>
              <a:t>Condições de trabalho prejudiciais em alguns grupos de mulheres trabalhadoras especialmente desfavorecidos</a:t>
            </a:r>
          </a:p>
          <a:p>
            <a:pPr>
              <a:lnSpc>
                <a:spcPct val="80000"/>
              </a:lnSpc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0000" y="12606"/>
            <a:ext cx="7938424" cy="684795"/>
          </a:xfrm>
        </p:spPr>
        <p:txBody>
          <a:bodyPr/>
          <a:lstStyle/>
          <a:p>
            <a:r>
              <a:rPr lang="pt-PT" sz="1400" dirty="0"/>
              <a:t/>
            </a:r>
            <a:br>
              <a:rPr lang="pt-PT" sz="1400" dirty="0"/>
            </a:br>
            <a:r>
              <a:rPr lang="pt-PT" sz="1800" dirty="0"/>
              <a:t>Exposição a fatores de risco para a saúde relacionados com o trabalho </a:t>
            </a:r>
            <a:br>
              <a:rPr lang="pt-PT" sz="1800" dirty="0"/>
            </a:br>
            <a:r>
              <a:rPr lang="pt-PT" sz="1800" dirty="0"/>
              <a:t>Mulheres trabalhadoras</a:t>
            </a:r>
            <a:r>
              <a:rPr lang="pt-PT" sz="1400" dirty="0"/>
              <a:t/>
            </a:r>
            <a:br>
              <a:rPr lang="pt-PT" sz="1400" dirty="0"/>
            </a:br>
            <a:endParaRPr lang="pt-PT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63E7FD-80C2-4187-9A52-16329EEFB62F}"/>
              </a:ext>
            </a:extLst>
          </p:cNvPr>
          <p:cNvSpPr/>
          <p:nvPr/>
        </p:nvSpPr>
        <p:spPr>
          <a:xfrm>
            <a:off x="980336" y="859852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>
                <a:solidFill>
                  <a:srgbClr val="003399"/>
                </a:solidFill>
              </a:rPr>
              <a:t>Além dos fatores de risco físico, as mulheres trabalhadoras estão particularmente expostas a </a:t>
            </a:r>
            <a:r>
              <a:rPr lang="pt-PT" sz="1200" b="1" i="1" dirty="0">
                <a:solidFill>
                  <a:srgbClr val="003399"/>
                </a:solidFill>
              </a:rPr>
              <a:t>fatores de risco organizacionais e psicossociais </a:t>
            </a:r>
            <a:r>
              <a:rPr lang="pt-PT" sz="1200" dirty="0">
                <a:solidFill>
                  <a:srgbClr val="003399"/>
                </a:solidFill>
              </a:rPr>
              <a:t>que podem conduzir a um risco mais elevado de sofrerem problemas relacionados com LME. Os riscos identificados são os seguintes:</a:t>
            </a:r>
          </a:p>
        </p:txBody>
      </p:sp>
    </p:spTree>
    <p:extLst>
      <p:ext uri="{BB962C8B-B14F-4D97-AF65-F5344CB8AC3E}">
        <p14:creationId xmlns:p14="http://schemas.microsoft.com/office/powerpoint/2010/main" val="153085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48566" y="42916"/>
            <a:ext cx="9036496" cy="78010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000"/>
              <a:t>Prevalência de problemas gerais de saúde e LME</a:t>
            </a:r>
          </a:p>
          <a:p>
            <a:r>
              <a:rPr lang="pt-PT" sz="2000"/>
              <a:t>Mulheres trabalhadoras</a:t>
            </a:r>
          </a:p>
          <a:p>
            <a:endParaRPr lang="en-GB" sz="1600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39750" y="1203598"/>
            <a:ext cx="7623884" cy="34559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41750" indent="-14175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30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01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42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95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55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67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84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1600" b="0"/>
              <a:t>Pior avaliação subjetiva do estado de saúde, maiores limitações nas atividades quotidianas e maior absentismo laboral entre as mulheres trabalhadoras</a:t>
            </a:r>
          </a:p>
          <a:p>
            <a:pPr algn="just"/>
            <a:endParaRPr lang="en-US" sz="1600" dirty="0"/>
          </a:p>
          <a:p>
            <a:pPr algn="just"/>
            <a:r>
              <a:rPr lang="pt-PT" sz="1600" b="0"/>
              <a:t>Maior prevalência de problemas relacionados com LME entre as mulheres trabalhadoras: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PT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 dados do </a:t>
            </a:r>
            <a:r>
              <a:rPr lang="pt-PT" sz="1600" u="sng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Inquérito Europeu sobre as Condições de Trabalho </a:t>
            </a:r>
            <a:r>
              <a:rPr lang="pt-PT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(IECT) mostraram que, em 2015, 60 % das mulheres trabalhadoras na UE relataram uma ou mais LME (em comparação com 56 % dos homens).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PT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doença mais referida é a </a:t>
            </a:r>
            <a:r>
              <a:rPr lang="pt-PT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dor lombar</a:t>
            </a:r>
            <a:r>
              <a:rPr lang="pt-PT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(45 %), seguida de </a:t>
            </a:r>
            <a:r>
              <a:rPr lang="pt-PT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dores musculares nos ombros, pescoço e/ou membros superiores</a:t>
            </a:r>
            <a:r>
              <a:rPr lang="pt-PT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(44 %) e </a:t>
            </a:r>
            <a:r>
              <a:rPr lang="pt-PT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dor muscular nos membros inferiores </a:t>
            </a:r>
            <a:r>
              <a:rPr lang="pt-PT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(30 %).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03798"/>
            <a:ext cx="5490232" cy="13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65202"/>
      </p:ext>
    </p:extLst>
  </p:cSld>
  <p:clrMapOvr>
    <a:masterClrMapping/>
  </p:clrMapOvr>
</p:sld>
</file>

<file path=ppt/theme/theme1.xml><?xml version="1.0" encoding="utf-8"?>
<a:theme xmlns:a="http://schemas.openxmlformats.org/drawingml/2006/main" name="1_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HWC2018-19_Template_16-9.potx</Template>
  <TotalTime>8635</TotalTime>
  <Words>4846</Words>
  <Application>Microsoft Office PowerPoint</Application>
  <PresentationFormat>On-screen Show (16:9)</PresentationFormat>
  <Paragraphs>320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Calibri</vt:lpstr>
      <vt:lpstr>Courier New</vt:lpstr>
      <vt:lpstr>Times New Roman</vt:lpstr>
      <vt:lpstr>Trebuchet MS</vt:lpstr>
      <vt:lpstr>Wingdings</vt:lpstr>
      <vt:lpstr>1_HWC2018-19_Template_16-9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Exposição a fatores de risco para a saúde relacionados com o trabalho  Mulheres trabalhadoras </vt:lpstr>
      <vt:lpstr> Exposição a fatores de risco para a saúde relacionados com o trabalho Mulheres trabalhadoras </vt:lpstr>
      <vt:lpstr> Exposição a fatores de risco para a saúde relacionados com o trabalho  Mulheres trabalhadoras </vt:lpstr>
      <vt:lpstr>PowerPoint Presentation</vt:lpstr>
      <vt:lpstr> Exposição aos fatores de risco para a saúde relacionados com o trabalho  Trabalhadores migrantes </vt:lpstr>
      <vt:lpstr> Exposição a fatores de risco para a saúde relacionados com o trabalho Trabalhadores migrantes </vt:lpstr>
      <vt:lpstr> Exposição a fatores de risco para a saúde relacionados com o trabalho Trabalhadores migrantes </vt:lpstr>
      <vt:lpstr>PowerPoint Presentation</vt:lpstr>
      <vt:lpstr> Exposição a fatores de risco para a saúde relacionados com o trabalho Trabalhadores LGBTI </vt:lpstr>
      <vt:lpstr>PowerPoint Presentation</vt:lpstr>
      <vt:lpstr> Prevalência de problemas gerais de saúde e LME Trabalhadores LGBTI </vt:lpstr>
      <vt:lpstr>PowerPoint Presentation</vt:lpstr>
      <vt:lpstr>Principais conclusões: Análise de práticas e iniciativas políticas </vt:lpstr>
      <vt:lpstr>Principais conclusões: Análise de práticas e iniciativas políticas </vt:lpstr>
      <vt:lpstr>PowerPoint Presentation</vt:lpstr>
      <vt:lpstr>PowerPoint Presentation</vt:lpstr>
      <vt:lpstr>PowerPoint Presentation</vt:lpstr>
      <vt:lpstr>Recursos</vt:lpstr>
      <vt:lpstr>Recursos</vt:lpstr>
      <vt:lpstr>Recursos para iniciativas sobre práticas e políticas </vt:lpstr>
      <vt:lpstr>PowerPoint Presentation</vt:lpstr>
    </vt:vector>
  </TitlesOfParts>
  <Manager/>
  <Company>CDT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CDT</dc:creator>
  <cp:keywords/>
  <dc:description/>
  <cp:lastModifiedBy>Teresa CARDÁS</cp:lastModifiedBy>
  <cp:revision>788</cp:revision>
  <cp:lastPrinted>2019-10-04T15:07:06Z</cp:lastPrinted>
  <dcterms:created xsi:type="dcterms:W3CDTF">2015-10-14T15:05:30Z</dcterms:created>
  <dcterms:modified xsi:type="dcterms:W3CDTF">2022-02-01T15:21:01Z</dcterms:modified>
  <cp:category/>
</cp:coreProperties>
</file>