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8"/>
  </p:notesMasterIdLst>
  <p:handoutMasterIdLst>
    <p:handoutMasterId r:id="rId29"/>
  </p:handoutMasterIdLst>
  <p:sldIdLst>
    <p:sldId id="292" r:id="rId2"/>
    <p:sldId id="293" r:id="rId3"/>
    <p:sldId id="327" r:id="rId4"/>
    <p:sldId id="369" r:id="rId5"/>
    <p:sldId id="379" r:id="rId6"/>
    <p:sldId id="386" r:id="rId7"/>
    <p:sldId id="387" r:id="rId8"/>
    <p:sldId id="380" r:id="rId9"/>
    <p:sldId id="403" r:id="rId10"/>
    <p:sldId id="388" r:id="rId11"/>
    <p:sldId id="391" r:id="rId12"/>
    <p:sldId id="390" r:id="rId13"/>
    <p:sldId id="404" r:id="rId14"/>
    <p:sldId id="396" r:id="rId15"/>
    <p:sldId id="397" r:id="rId16"/>
    <p:sldId id="395" r:id="rId17"/>
    <p:sldId id="375" r:id="rId18"/>
    <p:sldId id="398" r:id="rId19"/>
    <p:sldId id="399" r:id="rId20"/>
    <p:sldId id="377" r:id="rId21"/>
    <p:sldId id="401" r:id="rId22"/>
    <p:sldId id="384" r:id="rId23"/>
    <p:sldId id="385" r:id="rId24"/>
    <p:sldId id="400" r:id="rId25"/>
    <p:sldId id="402" r:id="rId26"/>
    <p:sldId id="344" r:id="rId27"/>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3" clrIdx="6">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9" autoAdjust="0"/>
    <p:restoredTop sz="85116" autoAdjust="0"/>
  </p:normalViewPr>
  <p:slideViewPr>
    <p:cSldViewPr>
      <p:cViewPr varScale="1">
        <p:scale>
          <a:sx n="77" d="100"/>
          <a:sy n="77" d="100"/>
        </p:scale>
        <p:origin x="1048" y="64"/>
      </p:cViewPr>
      <p:guideLst>
        <p:guide orient="horz" pos="2754"/>
        <p:guide pos="5148"/>
        <p:guide pos="340"/>
        <p:guide orient="horz" pos="577"/>
      </p:guideLst>
    </p:cSldViewPr>
  </p:slideViewPr>
  <p:outlineViewPr>
    <p:cViewPr>
      <p:scale>
        <a:sx n="33" d="100"/>
        <a:sy n="33" d="100"/>
      </p:scale>
      <p:origin x="0" y="-22794"/>
    </p:cViewPr>
  </p:outlineViewPr>
  <p:notesTextViewPr>
    <p:cViewPr>
      <p:scale>
        <a:sx n="150" d="100"/>
        <a:sy n="150" d="100"/>
      </p:scale>
      <p:origin x="0" y="0"/>
    </p:cViewPr>
  </p:notesTextViewPr>
  <p:notesViewPr>
    <p:cSldViewPr>
      <p:cViewPr varScale="1">
        <p:scale>
          <a:sx n="62" d="100"/>
          <a:sy n="62" d="100"/>
        </p:scale>
        <p:origin x="36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01/02/2022</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01/02/2022</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t>Arbeidsinnvandrere rapporterer</a:t>
            </a:r>
            <a:r>
              <a:rPr lang="nb-NO" sz="1200"/>
              <a:t> om en høyere forekomst av muskel- og skjelettlidelser </a:t>
            </a:r>
            <a:r>
              <a:rPr lang="nb-NO" sz="1200" b="0"/>
              <a:t>knyttet til fysiske, organisatoriske og psykososiale risikofaktorer.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875841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34759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chemeClr val="accent1"/>
                </a:solidFill>
                <a:latin typeface="Arial" panose="020B0604020202020204" pitchFamily="34" charset="0"/>
                <a:ea typeface="Calibri" panose="020F0502020204030204" pitchFamily="34" charset="0"/>
                <a:cs typeface="Times New Roman" panose="02020603050405020304" pitchFamily="18" charset="0"/>
              </a:rPr>
              <a:t>Trakassering og mobbing </a:t>
            </a:r>
            <a:r>
              <a:rPr lang="nb-NO" sz="1200" b="0">
                <a:solidFill>
                  <a:schemeClr val="accent1"/>
                </a:solidFill>
                <a:latin typeface="Arial" panose="020B0604020202020204" pitchFamily="34" charset="0"/>
                <a:ea typeface="Calibri" panose="020F0502020204030204" pitchFamily="34" charset="0"/>
                <a:cs typeface="Times New Roman" panose="02020603050405020304" pitchFamily="18" charset="0"/>
              </a:rPr>
              <a:t>i form av aggressive meningsutvekslinger og krangler med kolleger og overordnede, påfølgende isolering av lhbti-personer på arbeidsplassen, noe som resulterer i psykiske og fysiske helseproblemer og et potensielt for tidlig frafall fra sysselsetting.</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172872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t>Noen studier fant også at dette behovet for å skjule deres seksuelle legning eller kjønnsidentitet er en viktig faktor i</a:t>
            </a:r>
            <a:r>
              <a:rPr lang="nb-NO" sz="1200"/>
              <a:t> karrierevalgene</a:t>
            </a:r>
            <a:r>
              <a:rPr lang="nb-NO" sz="1200" b="0"/>
              <a:t> til lhbti-personer: Det hender f.eks. at lhbti-personer unngår yrker som potensielt gjør en hemmeligholdelse vanskelig, og en avsløring ville kunne resultere i en potensielt høy straff.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3731517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t>Flere studier identifiserte en sammenheng mellom strategier for hemmeligholdelse, eksponering for diskriminering og stigmatisering og negative konsekvenser når det gjelder dårligere arbeidshelse og psykisk helse, noe som kan føre til redusert produktivitet på arbeidsplassen, lavere jobbtilfredshet og til og med arbeidsuførhet.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214284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446064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chemeClr val="tx2"/>
                </a:solidFill>
              </a:rPr>
              <a:t>Foreløpig er de fleste risikovurderinger basert på arbeidsplassens utforming, arbeidet som utføres og arbeidsforhold. Mindre oppmerksomhet er gitt til spesifikke individuelle egenskaper, siden risikovurderinger og forebygging pleier å bli gjennomført på en generisk måte med sikte på det gjennomsnittlige mennesket (dvs. en gjennomsnittlig kaukasisk mann)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t>Arbeidsmiljølovgivningen pålegger arbeidsgivere å utføre risikovurderinger og legger vekt på behovet for å «tilpasse arbeidet til den enkelte» og arbeidsgivers plikt til å «gjennomføre en risikovurdering i henhold til helse og sikkerhet på arbeidsplassen, herunder arbeidstakergrupper som er utsatt for særlig risiko».</a:t>
            </a:r>
          </a:p>
          <a:p>
            <a:endParaRPr lang="en-US" dirty="0"/>
          </a:p>
          <a:p>
            <a:r>
              <a:rPr lang="nb-NO"/>
              <a:t>Workforce diversity and risk assessment: ensuring everyone is covered. Summary of an Agency report. Tilgjengelig på: </a:t>
            </a:r>
            <a:r>
              <a:rPr lang="nb-NO" u="sng">
                <a:hlinkClick r:id="rId3"/>
              </a:rPr>
              <a:t>https://osha.europa.eu/en/publications/factsheets/87</a:t>
            </a:r>
          </a:p>
          <a:p>
            <a:r>
              <a:rPr lang="nb-NO"/>
              <a:t>Including gender issues in risk assessement. Tilgjengelig på: </a:t>
            </a:r>
            <a:r>
              <a:rPr lang="nb-NO">
                <a:hlinkClick r:id="rId4"/>
              </a:rPr>
              <a:t>https://osha.europa.eu/en/publications/factsheet-43-including-gender-issues-risk-assessment</a:t>
            </a:r>
            <a:r>
              <a:rPr lang="nb-NO"/>
              <a:t> </a:t>
            </a:r>
          </a:p>
          <a:p>
            <a:r>
              <a:rPr lang="nb-NO"/>
              <a:t>Diversity-sensitive risk assessment, Guide EMEX – SLIC. Tilgjengelig på: </a:t>
            </a:r>
            <a:r>
              <a:rPr lang="nb-NO">
                <a:hlinkClick r:id="rId5"/>
              </a:rPr>
              <a:t>https://circabc.europa.eu/ui/group/fea534f4-2590-4490-bca6-504782b47c79/library/e9ec023f-cb5f-4e09-ac6a-6b5ffe05e729?p=1&amp;n=10&amp;sort=modified_DESC</a:t>
            </a:r>
            <a:r>
              <a:rPr lang="nb-NO"/>
              <a: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427710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21</a:t>
            </a:fld>
            <a:endParaRPr lang="en-GB"/>
          </a:p>
        </p:txBody>
      </p:sp>
    </p:spTree>
    <p:extLst>
      <p:ext uri="{BB962C8B-B14F-4D97-AF65-F5344CB8AC3E}">
        <p14:creationId xmlns:p14="http://schemas.microsoft.com/office/powerpoint/2010/main" val="2938812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3800563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411502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5036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0400" lvl="1" indent="-140400" algn="just">
              <a:spcBef>
                <a:spcPts val="338"/>
              </a:spcBef>
              <a:buClr>
                <a:schemeClr val="tx2"/>
              </a:buClr>
              <a:buFont typeface="Wingdings" pitchFamily="2" charset="2"/>
              <a:buChar char="§"/>
            </a:pPr>
            <a:r>
              <a:rPr lang="nb-NO" sz="1400">
                <a:solidFill>
                  <a:schemeClr val="tx2"/>
                </a:solidFill>
              </a:rPr>
              <a:t>Mer spesifikt tar presentasjonen sikte på følgende: </a:t>
            </a:r>
          </a:p>
          <a:p>
            <a:pPr marL="342900" lvl="3" indent="-140400" algn="just">
              <a:spcBef>
                <a:spcPts val="338"/>
              </a:spcBef>
              <a:buClr>
                <a:schemeClr val="tx2"/>
              </a:buClr>
              <a:buFont typeface="Wingdings" pitchFamily="2" charset="2"/>
              <a:buChar char="§"/>
            </a:pPr>
            <a:r>
              <a:rPr lang="nb-NO" sz="1400"/>
              <a:t>Den tar sikte på å vise i hvilken grad disse gruppene oftere utsettes for økt helserisiko og risikofaktorer for muskel- og skjelettlidelser (særlig psykososiale risikoer som diskriminering, trakassering og mobbing), da de ofte er ansatt i jobber med dårligere arbeidsforhold.</a:t>
            </a:r>
          </a:p>
          <a:p>
            <a:pPr marL="342900" lvl="3" indent="-140400" algn="just">
              <a:spcBef>
                <a:spcPts val="338"/>
              </a:spcBef>
              <a:buClr>
                <a:schemeClr val="tx2"/>
              </a:buClr>
              <a:buFont typeface="Wingdings" pitchFamily="2" charset="2"/>
              <a:buChar char="§"/>
            </a:pPr>
            <a:r>
              <a:rPr lang="nb-NO" sz="1400"/>
              <a:t>Den tar sikte på å gi informasjon om eksisterende politiske eller praktiske tiltak i medlemsstater og på arbeidsplasser som har som formål å forebygge mot muskel- og skjelettlidelser blant disse arbeidstakergruppene.</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94025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212282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416539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27620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t>Eksempler: Undervisning (involverer langvarig ståing eller gåing og omgang med studenter) og eldreomsorg (involverer løfting eller flytting av mennesker); yrker som også er forbundet med psykososiale risikoer grunnet høye stressnivåer og emosjonelle krav.</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6924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20590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305824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18.png"/><Relationship Id="rId7" Type="http://schemas.openxmlformats.org/officeDocument/2006/relationships/hyperlink" Target="http://twitter.com/eu_osha" TargetMode="External"/><Relationship Id="rId12"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1.png"/><Relationship Id="rId4" Type="http://schemas.openxmlformats.org/officeDocument/2006/relationships/image" Target="../media/image19.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99592" y="2900053"/>
            <a:ext cx="691276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nb-NO" sz="2000" dirty="0">
                <a:latin typeface="+mj-lt"/>
              </a:rPr>
              <a:t>Et sikkert og godt arbeidsmiljø-kampanjen 2020-22</a:t>
            </a:r>
          </a:p>
          <a:p>
            <a:r>
              <a:rPr lang="nb-NO" sz="2000" dirty="0">
                <a:latin typeface="+mj-lt"/>
              </a:rPr>
              <a:t>SIKRER RETT BELASTNING</a:t>
            </a:r>
          </a:p>
          <a:p>
            <a:r>
              <a:rPr lang="nb-NO" sz="2000" dirty="0">
                <a:effectLst>
                  <a:outerShdw blurRad="38100" dist="38100" dir="2700000" algn="tl">
                    <a:srgbClr val="000000">
                      <a:alpha val="43137"/>
                    </a:srgbClr>
                  </a:outerShdw>
                </a:effectLst>
              </a:rPr>
              <a:t> </a:t>
            </a:r>
          </a:p>
        </p:txBody>
      </p:sp>
      <p:sp>
        <p:nvSpPr>
          <p:cNvPr id="7" name="Subtítulo 2"/>
          <p:cNvSpPr txBox="1">
            <a:spLocks/>
          </p:cNvSpPr>
          <p:nvPr/>
        </p:nvSpPr>
        <p:spPr>
          <a:xfrm>
            <a:off x="899592" y="3723878"/>
            <a:ext cx="7416824"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nb-NO" sz="1800" dirty="0">
                <a:solidFill>
                  <a:srgbClr val="ACC700"/>
                </a:solidFill>
                <a:ea typeface="+mj-ea"/>
                <a:cs typeface="Trebuchet MS"/>
              </a:rPr>
              <a:t>Mangfold i arbeidslivet og muskel- og skjelettlidelser </a:t>
            </a:r>
          </a:p>
          <a:p>
            <a:endParaRPr lang="en-US" sz="1600" dirty="0">
              <a:solidFill>
                <a:srgbClr val="ACC700"/>
              </a:solidFill>
              <a:latin typeface="+mj-lt"/>
              <a:ea typeface="+mj-ea"/>
              <a:cs typeface="Trebuchet MS"/>
            </a:endParaRPr>
          </a:p>
          <a:p>
            <a:endParaRPr lang="en-GB" sz="1800" dirty="0">
              <a:solidFill>
                <a:srgbClr val="ACC700"/>
              </a:solidFill>
              <a:latin typeface="+mj-lt"/>
              <a:ea typeface="+mj-ea"/>
              <a:cs typeface="Trebuchet MS"/>
            </a:endParaRPr>
          </a:p>
        </p:txBody>
      </p:sp>
    </p:spTree>
    <p:extLst>
      <p:ext uri="{BB962C8B-B14F-4D97-AF65-F5344CB8AC3E}">
        <p14:creationId xmlns:p14="http://schemas.microsoft.com/office/powerpoint/2010/main" val="779387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552" y="699542"/>
            <a:ext cx="7632701" cy="3455987"/>
          </a:xfrm>
        </p:spPr>
        <p:txBody>
          <a:bodyPr>
            <a:noAutofit/>
          </a:bodyPr>
          <a:lstStyle/>
          <a:p>
            <a:pPr marL="0" indent="0">
              <a:buNone/>
            </a:pPr>
            <a:r>
              <a:rPr lang="nb-NO" sz="1500" b="0" dirty="0"/>
              <a:t>Det finnes omfattende bevis som viser at arbeidsinnvandrere er mer utsatt for </a:t>
            </a:r>
            <a:r>
              <a:rPr lang="nb-NO" sz="1500" i="1" dirty="0">
                <a:solidFill>
                  <a:schemeClr val="accent1"/>
                </a:solidFill>
              </a:rPr>
              <a:t>fysisk, psykososiale og organisatoriske risikofaktorer</a:t>
            </a:r>
            <a:r>
              <a:rPr lang="nb-NO" sz="1500" b="0" dirty="0"/>
              <a:t> på arbeidsplassen enn innfødte arbeidstakere: </a:t>
            </a:r>
          </a:p>
          <a:p>
            <a:pPr marL="0" indent="0">
              <a:buNone/>
            </a:pPr>
            <a:endParaRPr lang="en-GB" sz="1500" b="0" dirty="0"/>
          </a:p>
          <a:p>
            <a:pPr>
              <a:spcAft>
                <a:spcPts val="1200"/>
              </a:spcAft>
            </a:pPr>
            <a:r>
              <a:rPr lang="nb-NO" sz="1500" b="0" dirty="0"/>
              <a:t>Data fra den europeiske arbeidsmiljøundersøkelsen (2015): 40 % av førstegenerasjons arbeidsinnvandrere bærer eller flytter tunge laster (31 % for innfødte arbeidstakere) og 51 % jobber i slitsomme eller smertefulle stillinger (43 % for innfødte arbeidstakere). </a:t>
            </a:r>
          </a:p>
          <a:p>
            <a:pPr>
              <a:spcAft>
                <a:spcPts val="1200"/>
              </a:spcAft>
            </a:pPr>
            <a:r>
              <a:rPr lang="nb-NO" sz="1500" b="0" dirty="0"/>
              <a:t>Arbeidsinnvandrere er også mer utsatt for andre risikoer som </a:t>
            </a:r>
            <a:r>
              <a:rPr lang="nb-NO" sz="1500" b="0" i="1" dirty="0"/>
              <a:t>vibrasjoner, miljørisikoer</a:t>
            </a:r>
            <a:r>
              <a:rPr lang="nb-NO" sz="1500" b="0" dirty="0"/>
              <a:t> som </a:t>
            </a:r>
            <a:r>
              <a:rPr lang="nb-NO" sz="1500" b="0" i="1" dirty="0"/>
              <a:t>giftstoffer, ekstreme temperaturer, plantevernmidler og kjemikalier</a:t>
            </a:r>
            <a:r>
              <a:rPr lang="nb-NO" sz="1500" b="0" dirty="0"/>
              <a:t> samt </a:t>
            </a:r>
            <a:r>
              <a:rPr lang="nb-NO" sz="1500" b="0" i="1" dirty="0"/>
              <a:t>arbeidsulykker</a:t>
            </a:r>
            <a:r>
              <a:rPr lang="nb-NO" sz="1500" b="0" dirty="0"/>
              <a:t>.</a:t>
            </a:r>
          </a:p>
          <a:p>
            <a:pPr>
              <a:spcAft>
                <a:spcPts val="1200"/>
              </a:spcAft>
            </a:pPr>
            <a:r>
              <a:rPr lang="nb-NO" sz="1500" b="0" dirty="0"/>
              <a:t>Flere studier fant at innvandrere opplever </a:t>
            </a:r>
            <a:r>
              <a:rPr lang="nb-NO" sz="1500" dirty="0"/>
              <a:t>en rekke fysiske og psykiatriske </a:t>
            </a:r>
            <a:r>
              <a:rPr lang="nb-NO" sz="1500" dirty="0" err="1"/>
              <a:t>komorbiditeter</a:t>
            </a:r>
            <a:r>
              <a:rPr lang="nb-NO" sz="1500" dirty="0"/>
              <a:t> som er knyttet til arbeidsulykker og muskel- og skjelettlidelser</a:t>
            </a:r>
            <a:r>
              <a:rPr lang="nb-NO" sz="1500" b="0" dirty="0"/>
              <a:t>. Det antydes også at muskel- og skjelettlidelser ofte er knyttet til andre psykososiale elementer som depresjon og stress.</a:t>
            </a:r>
          </a:p>
        </p:txBody>
      </p:sp>
      <p:sp>
        <p:nvSpPr>
          <p:cNvPr id="4" name="Title 1"/>
          <p:cNvSpPr>
            <a:spLocks noGrp="1"/>
          </p:cNvSpPr>
          <p:nvPr>
            <p:ph type="title"/>
          </p:nvPr>
        </p:nvSpPr>
        <p:spPr>
          <a:xfrm>
            <a:off x="467544" y="42916"/>
            <a:ext cx="8586493" cy="588460"/>
          </a:xfrm>
        </p:spPr>
        <p:txBody>
          <a:bodyPr/>
          <a:lstStyle/>
          <a:p>
            <a:r>
              <a:rPr lang="nb-NO" sz="2000"/>
              <a:t/>
            </a:r>
            <a:br>
              <a:rPr lang="nb-NO" sz="2000"/>
            </a:br>
            <a:r>
              <a:rPr lang="nb-NO" sz="2000"/>
              <a:t>Eksponering for arbeidsrelaterte helserisikoer </a:t>
            </a:r>
            <a:br>
              <a:rPr lang="nb-NO" sz="2000"/>
            </a:br>
            <a:r>
              <a:rPr lang="nb-NO" sz="2000"/>
              <a:t>Arbeidsinnvandrere</a:t>
            </a:r>
            <a:br>
              <a:rPr lang="nb-NO" sz="2000"/>
            </a:br>
            <a:endParaRPr lang="nb-NO" sz="2000"/>
          </a:p>
        </p:txBody>
      </p:sp>
    </p:spTree>
    <p:extLst>
      <p:ext uri="{BB962C8B-B14F-4D97-AF65-F5344CB8AC3E}">
        <p14:creationId xmlns:p14="http://schemas.microsoft.com/office/powerpoint/2010/main" val="355050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514485" cy="634694"/>
          </a:xfrm>
        </p:spPr>
        <p:txBody>
          <a:bodyPr/>
          <a:lstStyle/>
          <a:p>
            <a:r>
              <a:rPr lang="nb-NO" sz="2000"/>
              <a:t/>
            </a:r>
            <a:br>
              <a:rPr lang="nb-NO" sz="2000"/>
            </a:br>
            <a:r>
              <a:rPr lang="nb-NO" sz="2000"/>
              <a:t>Eksponering for arbeidsrelaterte helserisikoer</a:t>
            </a:r>
            <a:br>
              <a:rPr lang="nb-NO" sz="2000"/>
            </a:br>
            <a:r>
              <a:rPr lang="nb-NO" sz="2000"/>
              <a:t>Arbeidsinnvandrere</a:t>
            </a:r>
            <a:br>
              <a:rPr lang="nb-NO" sz="2000"/>
            </a:br>
            <a:endParaRPr lang="nb-NO" sz="2000"/>
          </a:p>
        </p:txBody>
      </p:sp>
      <p:sp>
        <p:nvSpPr>
          <p:cNvPr id="2" name="Rectangle 1"/>
          <p:cNvSpPr/>
          <p:nvPr/>
        </p:nvSpPr>
        <p:spPr>
          <a:xfrm>
            <a:off x="539750" y="915988"/>
            <a:ext cx="7632700" cy="3516347"/>
          </a:xfrm>
          <a:prstGeom prst="rect">
            <a:avLst/>
          </a:prstGeom>
        </p:spPr>
        <p:txBody>
          <a:bodyPr wrap="square">
            <a:spAutoFit/>
          </a:bodyPr>
          <a:lstStyle/>
          <a:p>
            <a:pPr defTabSz="257175">
              <a:spcBef>
                <a:spcPts val="338"/>
              </a:spcBef>
              <a:buClr>
                <a:schemeClr val="tx2"/>
              </a:buClr>
            </a:pPr>
            <a:r>
              <a:rPr lang="nb-NO" sz="1500" dirty="0">
                <a:solidFill>
                  <a:schemeClr val="tx2"/>
                </a:solidFill>
              </a:rPr>
              <a:t>Data fra Eurostats Arbeidskraftundersøkelse viser at:</a:t>
            </a:r>
          </a:p>
          <a:p>
            <a:pPr defTabSz="257175">
              <a:spcBef>
                <a:spcPts val="338"/>
              </a:spcBef>
              <a:buClr>
                <a:schemeClr val="tx2"/>
              </a:buClr>
            </a:pPr>
            <a:endParaRPr lang="en-GB" sz="15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nb-NO" sz="1500" dirty="0">
                <a:solidFill>
                  <a:schemeClr val="tx2"/>
                </a:solidFill>
              </a:rPr>
              <a:t>Arbeidsinnvandrere er i større grad enn innfødte representert i bestemte næringer eller yrker som ofte er omtalt som </a:t>
            </a:r>
            <a:r>
              <a:rPr lang="nb-NO" sz="1500" b="1" dirty="0">
                <a:solidFill>
                  <a:schemeClr val="tx2"/>
                </a:solidFill>
              </a:rPr>
              <a:t>3D-jobber (</a:t>
            </a:r>
            <a:r>
              <a:rPr lang="nb-NO" sz="1500" b="1" dirty="0" err="1">
                <a:solidFill>
                  <a:schemeClr val="tx2"/>
                </a:solidFill>
              </a:rPr>
              <a:t>Dirty</a:t>
            </a:r>
            <a:r>
              <a:rPr lang="nb-NO" sz="1500" b="1" dirty="0">
                <a:solidFill>
                  <a:schemeClr val="tx2"/>
                </a:solidFill>
              </a:rPr>
              <a:t>, Dangerous and </a:t>
            </a:r>
            <a:r>
              <a:rPr lang="nb-NO" sz="1500" b="1" dirty="0" err="1">
                <a:solidFill>
                  <a:schemeClr val="tx2"/>
                </a:solidFill>
              </a:rPr>
              <a:t>Demanding</a:t>
            </a:r>
            <a:r>
              <a:rPr lang="nb-NO" sz="1500" b="1" dirty="0">
                <a:solidFill>
                  <a:schemeClr val="tx2"/>
                </a:solidFill>
              </a:rPr>
              <a:t>)</a:t>
            </a:r>
            <a:r>
              <a:rPr lang="nb-NO" sz="1500" dirty="0">
                <a:solidFill>
                  <a:schemeClr val="tx2"/>
                </a:solidFill>
              </a:rPr>
              <a:t> på grunn av særlig dårlige arbeidsforhold og økt HMS-risiko.</a:t>
            </a:r>
          </a:p>
          <a:p>
            <a:pPr marL="141750" indent="-141750" defTabSz="257175">
              <a:spcBef>
                <a:spcPts val="338"/>
              </a:spcBef>
              <a:spcAft>
                <a:spcPts val="600"/>
              </a:spcAft>
              <a:buClr>
                <a:schemeClr val="tx2"/>
              </a:buClr>
              <a:buFont typeface="Wingdings" pitchFamily="2" charset="2"/>
              <a:buChar char="§"/>
            </a:pPr>
            <a:r>
              <a:rPr lang="nb-NO" sz="1500" dirty="0">
                <a:solidFill>
                  <a:schemeClr val="tx2"/>
                </a:solidFill>
              </a:rPr>
              <a:t>Arbeidsinnvandrere er mer tilbøyelige til å arbeide innen næringer som </a:t>
            </a:r>
            <a:r>
              <a:rPr lang="nb-NO" sz="1500" i="1" dirty="0">
                <a:solidFill>
                  <a:schemeClr val="tx2"/>
                </a:solidFill>
              </a:rPr>
              <a:t>landbruk, produksjon, gruvedrift, energi, engros- og varehandel, besøksnæringen, helse- og sosialtjenester</a:t>
            </a:r>
            <a:r>
              <a:rPr lang="nb-NO" sz="1500" dirty="0">
                <a:solidFill>
                  <a:schemeClr val="tx2"/>
                </a:solidFill>
              </a:rPr>
              <a:t> samt </a:t>
            </a:r>
            <a:r>
              <a:rPr lang="nb-NO" sz="1500" i="1" dirty="0">
                <a:solidFill>
                  <a:schemeClr val="tx2"/>
                </a:solidFill>
              </a:rPr>
              <a:t>bygg og anleggsvirksomhet</a:t>
            </a:r>
            <a:r>
              <a:rPr lang="nb-NO" sz="1500" dirty="0">
                <a:solidFill>
                  <a:schemeClr val="tx2"/>
                </a:solidFill>
              </a:rPr>
              <a:t>. </a:t>
            </a:r>
          </a:p>
          <a:p>
            <a:pPr marL="141750" indent="-141750" defTabSz="257175">
              <a:spcBef>
                <a:spcPts val="338"/>
              </a:spcBef>
              <a:spcAft>
                <a:spcPts val="600"/>
              </a:spcAft>
              <a:buClr>
                <a:schemeClr val="tx2"/>
              </a:buClr>
              <a:buFont typeface="Wingdings" pitchFamily="2" charset="2"/>
              <a:buChar char="§"/>
            </a:pPr>
            <a:r>
              <a:rPr lang="nb-NO" sz="1500" dirty="0">
                <a:solidFill>
                  <a:schemeClr val="tx2"/>
                </a:solidFill>
              </a:rPr>
              <a:t>De har også større sannsynlighet for å ansettes i</a:t>
            </a:r>
            <a:r>
              <a:rPr lang="nb-NO" sz="1500" b="1" dirty="0">
                <a:solidFill>
                  <a:schemeClr val="tx2"/>
                </a:solidFill>
              </a:rPr>
              <a:t> jobber med lavere eller ingen utdanningskrav</a:t>
            </a:r>
            <a:r>
              <a:rPr lang="nb-NO" sz="1500" dirty="0">
                <a:solidFill>
                  <a:schemeClr val="tx2"/>
                </a:solidFill>
              </a:rPr>
              <a:t>, for eksempel renholdere og pleieassistenter, arbeidere, kokkeassistenter, gateselgere og -servicearbeidere og </a:t>
            </a:r>
            <a:r>
              <a:rPr lang="nb-NO" sz="1500" dirty="0" err="1">
                <a:solidFill>
                  <a:schemeClr val="tx2"/>
                </a:solidFill>
              </a:rPr>
              <a:t>renovasjonsarbeidere</a:t>
            </a:r>
            <a:r>
              <a:rPr lang="nb-NO" sz="1500" dirty="0">
                <a:solidFill>
                  <a:schemeClr val="tx2"/>
                </a:solidFill>
              </a:rPr>
              <a:t>.</a:t>
            </a:r>
          </a:p>
          <a:p>
            <a:pPr marL="141750" indent="-141750" defTabSz="257175">
              <a:spcBef>
                <a:spcPts val="338"/>
              </a:spcBef>
              <a:spcAft>
                <a:spcPts val="600"/>
              </a:spcAft>
              <a:buClr>
                <a:schemeClr val="tx2"/>
              </a:buClr>
              <a:buFont typeface="Wingdings" pitchFamily="2" charset="2"/>
              <a:buChar char="§"/>
            </a:pPr>
            <a:r>
              <a:rPr lang="nb-NO" sz="1500" dirty="0">
                <a:solidFill>
                  <a:schemeClr val="tx2"/>
                </a:solidFill>
              </a:rPr>
              <a:t>Arbeidsinnvandrere er </a:t>
            </a:r>
            <a:r>
              <a:rPr lang="nb-NO" sz="1500" b="1" dirty="0">
                <a:solidFill>
                  <a:schemeClr val="tx2"/>
                </a:solidFill>
              </a:rPr>
              <a:t>mye sjeldnere ansatt i yrkesgrupper med middels utdanningsnivå</a:t>
            </a:r>
            <a:r>
              <a:rPr lang="nb-NO" sz="1500" dirty="0">
                <a:solidFill>
                  <a:schemeClr val="tx2"/>
                </a:solidFill>
              </a:rPr>
              <a:t>, herunder personlige tjenester, personlig pleie og bygg- og anleggsvirksomhet og tilknyttede yrker.</a:t>
            </a:r>
          </a:p>
        </p:txBody>
      </p:sp>
    </p:spTree>
    <p:extLst>
      <p:ext uri="{BB962C8B-B14F-4D97-AF65-F5344CB8AC3E}">
        <p14:creationId xmlns:p14="http://schemas.microsoft.com/office/powerpoint/2010/main" val="2591657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605604" cy="669455"/>
          </a:xfrm>
        </p:spPr>
        <p:txBody>
          <a:bodyPr/>
          <a:lstStyle/>
          <a:p>
            <a:r>
              <a:rPr lang="nb-NO" sz="2000"/>
              <a:t/>
            </a:r>
            <a:br>
              <a:rPr lang="nb-NO" sz="2000"/>
            </a:br>
            <a:r>
              <a:rPr lang="nb-NO" sz="2000"/>
              <a:t>Eksponering for arbeidsrelaterte helserisikoer</a:t>
            </a:r>
            <a:br>
              <a:rPr lang="nb-NO" sz="2000"/>
            </a:br>
            <a:r>
              <a:rPr lang="nb-NO" sz="2000"/>
              <a:t>Arbeidsinnvandrere</a:t>
            </a:r>
            <a:br>
              <a:rPr lang="nb-NO" sz="2000"/>
            </a:br>
            <a:endParaRPr lang="nb-NO" sz="2000"/>
          </a:p>
        </p:txBody>
      </p:sp>
      <p:sp>
        <p:nvSpPr>
          <p:cNvPr id="5" name="Content Placeholder 2"/>
          <p:cNvSpPr>
            <a:spLocks noGrp="1"/>
          </p:cNvSpPr>
          <p:nvPr>
            <p:ph sz="half" idx="1"/>
          </p:nvPr>
        </p:nvSpPr>
        <p:spPr>
          <a:xfrm>
            <a:off x="683568" y="1515667"/>
            <a:ext cx="7488882" cy="2736304"/>
          </a:xfrm>
        </p:spPr>
        <p:txBody>
          <a:bodyPr lIns="0" tIns="0" rIns="0" bIns="0">
            <a:noAutofit/>
          </a:bodyPr>
          <a:lstStyle/>
          <a:p>
            <a:pPr lvl="0"/>
            <a:r>
              <a:rPr lang="nb-NO" sz="1600" b="0" dirty="0"/>
              <a:t>Høy forekomst av midlertidig ansettelse og usikre former for sysselsetting</a:t>
            </a:r>
          </a:p>
          <a:p>
            <a:pPr lvl="0"/>
            <a:r>
              <a:rPr lang="nb-NO" sz="1600" b="0" dirty="0"/>
              <a:t>Lang arbeidstid og overtid, usosial arbeidstid</a:t>
            </a:r>
          </a:p>
          <a:p>
            <a:pPr lvl="0"/>
            <a:r>
              <a:rPr lang="nb-NO" sz="1600" b="0" dirty="0"/>
              <a:t>Mangel på karrieremuligheter og lav inntekt</a:t>
            </a:r>
          </a:p>
          <a:p>
            <a:pPr lvl="0"/>
            <a:r>
              <a:rPr lang="nb-NO" sz="1600" b="0" dirty="0"/>
              <a:t>Mobbing, trakassering og diskriminering på arbeidsplassen</a:t>
            </a:r>
          </a:p>
          <a:p>
            <a:pPr lvl="0"/>
            <a:r>
              <a:rPr lang="nb-NO" sz="1600" b="0" dirty="0"/>
              <a:t>Følelser av isolasjon og mangel på støtte</a:t>
            </a:r>
          </a:p>
          <a:p>
            <a:pPr lvl="0"/>
            <a:r>
              <a:rPr lang="nb-NO" sz="1600" b="0" dirty="0"/>
              <a:t>Begrenset (arbeidsmiljørelatert) opplæring og manglende involvering i arbeidsmiljørelaterte aktiviteter på arbeidsplassene</a:t>
            </a:r>
          </a:p>
          <a:p>
            <a:pPr lvl="0"/>
            <a:r>
              <a:rPr lang="nb-NO" sz="1600" b="0" dirty="0"/>
              <a:t>Arbeidsinnvandreres lavere forhandlingsstyrke overfor arbeidsgivere</a:t>
            </a:r>
          </a:p>
          <a:p>
            <a:pPr lvl="0"/>
            <a:r>
              <a:rPr lang="nb-NO" sz="1600" b="0" dirty="0"/>
              <a:t>Begrenset kunnskap om vertslandets språk og kultur</a:t>
            </a:r>
          </a:p>
          <a:p>
            <a:pPr lvl="0"/>
            <a:r>
              <a:rPr lang="nb-NO" sz="1600" b="0" dirty="0"/>
              <a:t>Diskriminering på flere grunnlag</a:t>
            </a:r>
          </a:p>
          <a:p>
            <a:pPr lvl="0"/>
            <a:r>
              <a:rPr lang="nb-NO" sz="1600" b="0" dirty="0"/>
              <a:t>Begrenset tilgang til boliger og helsetjenester</a:t>
            </a:r>
          </a:p>
        </p:txBody>
      </p:sp>
      <p:sp>
        <p:nvSpPr>
          <p:cNvPr id="2" name="Rectangle 1"/>
          <p:cNvSpPr/>
          <p:nvPr/>
        </p:nvSpPr>
        <p:spPr>
          <a:xfrm>
            <a:off x="539750" y="843558"/>
            <a:ext cx="7776864" cy="600101"/>
          </a:xfrm>
          <a:prstGeom prst="rect">
            <a:avLst/>
          </a:prstGeom>
        </p:spPr>
        <p:txBody>
          <a:bodyPr wrap="square">
            <a:spAutoFit/>
          </a:bodyPr>
          <a:lstStyle/>
          <a:p>
            <a:pPr marR="60325" algn="just">
              <a:lnSpc>
                <a:spcPct val="107000"/>
              </a:lnSpc>
              <a:spcAft>
                <a:spcPts val="800"/>
              </a:spcAft>
            </a:pPr>
            <a:r>
              <a:rPr lang="nb-NO" sz="1600">
                <a:solidFill>
                  <a:schemeClr val="tx2"/>
                </a:solidFill>
              </a:rPr>
              <a:t>De </a:t>
            </a:r>
            <a:r>
              <a:rPr lang="nb-NO" sz="1600" b="1" i="1">
                <a:solidFill>
                  <a:schemeClr val="tx2"/>
                </a:solidFill>
              </a:rPr>
              <a:t>psykososiale risikofaktorene</a:t>
            </a:r>
            <a:r>
              <a:rPr lang="nb-NO" sz="1600">
                <a:solidFill>
                  <a:schemeClr val="tx2"/>
                </a:solidFill>
              </a:rPr>
              <a:t> som kan bidra til en høyere forekomst av helseproblemer relaterte til muskel- og skjelettlidelser blant arbeidsinnvandrere er:</a:t>
            </a:r>
          </a:p>
        </p:txBody>
      </p:sp>
    </p:spTree>
    <p:extLst>
      <p:ext uri="{BB962C8B-B14F-4D97-AF65-F5344CB8AC3E}">
        <p14:creationId xmlns:p14="http://schemas.microsoft.com/office/powerpoint/2010/main" val="2810617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123478"/>
            <a:ext cx="8570341"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a:t>Forekomst av generelle helseproblemer og muskel- og skjelettlidelser</a:t>
            </a:r>
          </a:p>
          <a:p>
            <a:r>
              <a:rPr lang="nb-NO" sz="2000"/>
              <a:t>Arbeidsinnvandrere</a:t>
            </a:r>
          </a:p>
          <a:p>
            <a:endParaRPr lang="en-GB" sz="1800" dirty="0"/>
          </a:p>
        </p:txBody>
      </p:sp>
      <p:sp>
        <p:nvSpPr>
          <p:cNvPr id="4" name="Rectangle 3"/>
          <p:cNvSpPr/>
          <p:nvPr/>
        </p:nvSpPr>
        <p:spPr>
          <a:xfrm>
            <a:off x="539750" y="915176"/>
            <a:ext cx="7632700" cy="3981603"/>
          </a:xfrm>
          <a:prstGeom prst="rect">
            <a:avLst/>
          </a:prstGeom>
        </p:spPr>
        <p:txBody>
          <a:bodyPr wrap="square">
            <a:spAutoFit/>
          </a:bodyPr>
          <a:lstStyle/>
          <a:p>
            <a:pPr marR="60325" algn="just">
              <a:lnSpc>
                <a:spcPct val="107000"/>
              </a:lnSpc>
              <a:spcAft>
                <a:spcPts val="800"/>
              </a:spcAft>
            </a:pPr>
            <a:r>
              <a:rPr lang="nb-NO" sz="14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Arbeidsinnvandrere rapporterer om dårligere helseutfall, inkludert smittsomme og metabolske hjerte- og karsykdommer, psykiske helseproblemer samt flere arbeidsulykker og arbeidsrelaterte skader (spesielt dødelige og alvorlige). En rekke studier viser også en høyere forekomst av muskel- og skjelettlidelser blant arbeidsinnvandrere.</a:t>
            </a:r>
          </a:p>
          <a:p>
            <a:pPr marR="60325" algn="just">
              <a:lnSpc>
                <a:spcPct val="107000"/>
              </a:lnSpc>
              <a:spcAft>
                <a:spcPts val="800"/>
              </a:spcAft>
            </a:pPr>
            <a:r>
              <a:rPr lang="nb-NO" sz="1400" dirty="0">
                <a:solidFill>
                  <a:schemeClr val="tx2"/>
                </a:solidFill>
                <a:latin typeface="Arial" panose="020B0604020202020204" pitchFamily="34" charset="0"/>
                <a:ea typeface="Calibri" panose="020F0502020204030204" pitchFamily="34" charset="0"/>
                <a:cs typeface="Times New Roman" panose="02020603050405020304" pitchFamily="18" charset="0"/>
              </a:rPr>
              <a:t>En statistisk analyse av dataene fra </a:t>
            </a:r>
            <a:r>
              <a:rPr lang="nb-NO" sz="1400" u="sng" dirty="0">
                <a:solidFill>
                  <a:schemeClr val="tx2"/>
                </a:solidFill>
                <a:latin typeface="Arial" panose="020B0604020202020204" pitchFamily="34" charset="0"/>
                <a:ea typeface="Calibri" panose="020F0502020204030204" pitchFamily="34" charset="0"/>
                <a:cs typeface="Times New Roman" panose="02020603050405020304" pitchFamily="18" charset="0"/>
              </a:rPr>
              <a:t>Den europeiske arbeidsmiljøundersøkelsen</a:t>
            </a:r>
            <a:r>
              <a:rPr lang="nb-NO" sz="1400" dirty="0">
                <a:solidFill>
                  <a:schemeClr val="tx2"/>
                </a:solidFill>
                <a:latin typeface="Arial" panose="020B0604020202020204" pitchFamily="34" charset="0"/>
                <a:ea typeface="Calibri" panose="020F0502020204030204" pitchFamily="34" charset="0"/>
                <a:cs typeface="Times New Roman" panose="02020603050405020304" pitchFamily="18" charset="0"/>
              </a:rPr>
              <a:t> (2015) viste at: </a:t>
            </a:r>
          </a:p>
          <a:p>
            <a:pPr marL="285750" marR="60325" indent="-285750" algn="just">
              <a:lnSpc>
                <a:spcPct val="107000"/>
              </a:lnSpc>
              <a:spcAft>
                <a:spcPts val="800"/>
              </a:spcAft>
              <a:buFont typeface="Wingdings" panose="05000000000000000000" pitchFamily="2" charset="2"/>
              <a:buChar char="§"/>
            </a:pPr>
            <a:r>
              <a:rPr lang="nb-NO" sz="1400" dirty="0">
                <a:solidFill>
                  <a:schemeClr val="accent1"/>
                </a:solidFill>
                <a:latin typeface="+mj-lt"/>
                <a:ea typeface="Calibri" panose="020F0502020204030204" pitchFamily="34" charset="0"/>
                <a:cs typeface="Times New Roman" panose="02020603050405020304" pitchFamily="18" charset="0"/>
              </a:rPr>
              <a:t>Arbeidsinnvandrere (spesielt førstegenerasjons innvandrere) har </a:t>
            </a:r>
            <a:r>
              <a:rPr lang="nb-NO" sz="1400" b="1" dirty="0">
                <a:solidFill>
                  <a:schemeClr val="accent1"/>
                </a:solidFill>
                <a:latin typeface="+mj-lt"/>
                <a:ea typeface="Calibri" panose="020F0502020204030204" pitchFamily="34" charset="0"/>
                <a:cs typeface="Times New Roman" panose="02020603050405020304" pitchFamily="18" charset="0"/>
              </a:rPr>
              <a:t>større sannsynlighet for å rapportere om muskel- og skjelettlidelser</a:t>
            </a:r>
            <a:r>
              <a:rPr lang="nb-NO" sz="1400" dirty="0">
                <a:solidFill>
                  <a:schemeClr val="accent1"/>
                </a:solidFill>
                <a:latin typeface="+mj-lt"/>
                <a:ea typeface="Calibri" panose="020F0502020204030204" pitchFamily="34" charset="0"/>
                <a:cs typeface="Times New Roman" panose="02020603050405020304" pitchFamily="18" charset="0"/>
              </a:rPr>
              <a:t> (ryggsmerter, muskelsmerter i skuldre, nakke og/eller øvre ekstremiteter og muskelsmerter i nedre ekstremiteter) </a:t>
            </a:r>
            <a:r>
              <a:rPr lang="nb-NO" sz="1400" b="1" dirty="0">
                <a:solidFill>
                  <a:schemeClr val="accent1"/>
                </a:solidFill>
                <a:latin typeface="+mj-lt"/>
                <a:ea typeface="Calibri" panose="020F0502020204030204" pitchFamily="34" charset="0"/>
                <a:cs typeface="Times New Roman" panose="02020603050405020304" pitchFamily="18" charset="0"/>
              </a:rPr>
              <a:t>enn innfødte arbeidstakere</a:t>
            </a:r>
          </a:p>
          <a:p>
            <a:pPr marL="285750" marR="60325" indent="-285750" algn="just">
              <a:lnSpc>
                <a:spcPct val="107000"/>
              </a:lnSpc>
              <a:spcAft>
                <a:spcPts val="800"/>
              </a:spcAft>
              <a:buFont typeface="Wingdings" panose="05000000000000000000" pitchFamily="2" charset="2"/>
              <a:buChar char="§"/>
            </a:pPr>
            <a:r>
              <a:rPr lang="nb-NO" sz="1400" dirty="0">
                <a:solidFill>
                  <a:schemeClr val="accent1"/>
                </a:solidFill>
                <a:latin typeface="+mj-lt"/>
                <a:ea typeface="Calibri" panose="020F0502020204030204" pitchFamily="34" charset="0"/>
                <a:cs typeface="Times New Roman" panose="02020603050405020304" pitchFamily="18" charset="0"/>
                <a:sym typeface="Wingdings" pitchFamily="2" charset="2"/>
              </a:rPr>
              <a:t>Selv om mange førstegenerasjons arbeidsinnvandrere er unge mennesker med relativt god helse og derfor rapporterer om en lavere forekomst av muskel- og skjelettlidelser («effekten av sunne innvandrere»), har dette en tendens til å endre seg raskt i løpet av årene på grunn av fortsatt eksponering for yrkesrisikoer – særlig fysiske risikoer. </a:t>
            </a:r>
          </a:p>
          <a:p>
            <a:pPr marR="60325" algn="just">
              <a:lnSpc>
                <a:spcPct val="107000"/>
              </a:lnSpc>
              <a:spcAft>
                <a:spcPts val="80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86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7"/>
            <a:ext cx="7632699" cy="3527971"/>
          </a:xfrm>
        </p:spPr>
        <p:txBody>
          <a:bodyPr>
            <a:normAutofit fontScale="92500" lnSpcReduction="10000"/>
          </a:bodyPr>
          <a:lstStyle/>
          <a:p>
            <a:pPr marL="0" indent="0">
              <a:buNone/>
            </a:pPr>
            <a:r>
              <a:rPr lang="nb-NO" sz="1600" b="0" dirty="0" err="1"/>
              <a:t>Lhbti</a:t>
            </a:r>
            <a:r>
              <a:rPr lang="nb-NO" sz="1600" b="0" dirty="0"/>
              <a:t>-personer ser ut til å være uforholdsmessig utsatt for </a:t>
            </a:r>
            <a:r>
              <a:rPr lang="nb-NO" sz="1600" i="1" dirty="0">
                <a:solidFill>
                  <a:schemeClr val="accent1"/>
                </a:solidFill>
              </a:rPr>
              <a:t>organisatoriske og psykososiale risikofaktorer</a:t>
            </a:r>
            <a:r>
              <a:rPr lang="nb-NO" sz="1600" b="0" dirty="0"/>
              <a:t> på arbeidsplassen, noe som kan være relatert til en høyere forekomst av helseproblemer knyttet til muskel- og skjelettlidelser:</a:t>
            </a:r>
          </a:p>
          <a:p>
            <a:pPr marL="0" indent="0">
              <a:buNone/>
            </a:pPr>
            <a:endParaRPr lang="en-GB" sz="1600" b="0" dirty="0"/>
          </a:p>
          <a:p>
            <a:pPr algn="just">
              <a:lnSpc>
                <a:spcPct val="107000"/>
              </a:lnSpc>
              <a:spcAft>
                <a:spcPts val="600"/>
              </a:spcAft>
            </a:pPr>
            <a:r>
              <a:rPr lang="nb-NO"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Lhbti</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-personer </a:t>
            </a:r>
            <a:r>
              <a:rPr lang="nb-NO"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utsettes oftere for trakassering, diskriminering, mobbing og verbalt misbruk</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og har større sannsynlighet for å være midlertidig ansatt, ha lavere lønn, begrensede karrieremuligheter og </a:t>
            </a:r>
            <a:r>
              <a:rPr lang="nb-NO"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jobbusikkerhet</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600"/>
              </a:spcAft>
            </a:pPr>
            <a:r>
              <a:rPr lang="nb-NO"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Lhbti</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-personer </a:t>
            </a:r>
            <a:r>
              <a:rPr lang="nb-NO" sz="16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er ofte utsatt for</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forskjellige former for </a:t>
            </a:r>
            <a:r>
              <a:rPr lang="nb-NO" sz="16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subtil diskriminering og mikroaggresjon </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(vitser og latterliggjøring, stirrende blikk, sladder og negative kommentarer), noe som bidrar til en følelse av utrygghet og isolasjon og har negative konsekvenser på helse og velvære.</a:t>
            </a:r>
          </a:p>
          <a:p>
            <a:pPr algn="just">
              <a:lnSpc>
                <a:spcPct val="107000"/>
              </a:lnSpc>
              <a:spcAft>
                <a:spcPts val="600"/>
              </a:spcAft>
            </a:pPr>
            <a:r>
              <a:rPr lang="nb-NO"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Lhbti</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-personer</a:t>
            </a:r>
            <a:r>
              <a:rPr lang="nb-NO"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har større sannsynlighet for å bli diskriminert når de søker på jobber </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og større sannsynlighet</a:t>
            </a:r>
            <a:r>
              <a:rPr lang="nb-NO"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for å bli sparket </a:t>
            </a:r>
            <a:r>
              <a:rPr lang="nb-NO"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på grunn av deres seksuelle legning eller kjønnsidentitet</a:t>
            </a:r>
            <a:r>
              <a:rPr lang="nb-NO"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t>
            </a:r>
          </a:p>
        </p:txBody>
      </p:sp>
      <p:sp>
        <p:nvSpPr>
          <p:cNvPr id="4" name="Title 1"/>
          <p:cNvSpPr>
            <a:spLocks noGrp="1"/>
          </p:cNvSpPr>
          <p:nvPr>
            <p:ph type="title"/>
          </p:nvPr>
        </p:nvSpPr>
        <p:spPr>
          <a:xfrm>
            <a:off x="467544" y="0"/>
            <a:ext cx="8442477" cy="634694"/>
          </a:xfrm>
        </p:spPr>
        <p:txBody>
          <a:bodyPr/>
          <a:lstStyle/>
          <a:p>
            <a:r>
              <a:rPr lang="nb-NO" sz="2000"/>
              <a:t/>
            </a:r>
            <a:br>
              <a:rPr lang="nb-NO" sz="2000"/>
            </a:br>
            <a:r>
              <a:rPr lang="nb-NO" sz="2000"/>
              <a:t>Eksponering for arbeidsrelaterte helserisikoer</a:t>
            </a:r>
            <a:br>
              <a:rPr lang="nb-NO" sz="2000"/>
            </a:br>
            <a:r>
              <a:rPr lang="nb-NO" sz="2000"/>
              <a:t>Lhbti-arbeidstakere</a:t>
            </a:r>
            <a:br>
              <a:rPr lang="nb-NO" sz="2000"/>
            </a:br>
            <a:endParaRPr lang="nb-NO" sz="2000"/>
          </a:p>
        </p:txBody>
      </p:sp>
    </p:spTree>
    <p:extLst>
      <p:ext uri="{BB962C8B-B14F-4D97-AF65-F5344CB8AC3E}">
        <p14:creationId xmlns:p14="http://schemas.microsoft.com/office/powerpoint/2010/main" val="193477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3558"/>
            <a:ext cx="7632700" cy="3528392"/>
          </a:xfrm>
        </p:spPr>
        <p:txBody>
          <a:bodyPr>
            <a:noAutofit/>
          </a:bodyPr>
          <a:lstStyle/>
          <a:p>
            <a:pPr>
              <a:spcAft>
                <a:spcPts val="600"/>
              </a:spcAft>
            </a:pPr>
            <a:r>
              <a:rPr lang="nb-NO" sz="1600" b="0">
                <a:latin typeface="Arial" panose="020B0604020202020204" pitchFamily="34" charset="0"/>
                <a:ea typeface="Calibri" panose="020F0502020204030204" pitchFamily="34" charset="0"/>
                <a:cs typeface="Times New Roman" panose="02020603050405020304" pitchFamily="18" charset="0"/>
              </a:rPr>
              <a:t>Lhbti-personer kan føle seg tvunget til å </a:t>
            </a:r>
            <a:r>
              <a:rPr lang="nb-NO" sz="1600">
                <a:latin typeface="Arial" panose="020B0604020202020204" pitchFamily="34" charset="0"/>
                <a:ea typeface="Calibri" panose="020F0502020204030204" pitchFamily="34" charset="0"/>
                <a:cs typeface="Times New Roman" panose="02020603050405020304" pitchFamily="18" charset="0"/>
              </a:rPr>
              <a:t>skjule sin seksualitet eller kjønnsidentitet</a:t>
            </a:r>
            <a:r>
              <a:rPr lang="nb-NO" sz="1600" b="0">
                <a:latin typeface="Arial" panose="020B0604020202020204" pitchFamily="34" charset="0"/>
                <a:ea typeface="Calibri" panose="020F0502020204030204" pitchFamily="34" charset="0"/>
                <a:cs typeface="Times New Roman" panose="02020603050405020304" pitchFamily="18" charset="0"/>
              </a:rPr>
              <a:t> på arbeidsplassen for å kunne føle seg trygge og beskytte seg selv. Det gjøres også for å få tilgang til bedre jobber eller bibeholdelse av jobber. Dette er en ekstra psykologisk belastning for lhbti-personer som påvirker helsen.</a:t>
            </a:r>
          </a:p>
          <a:p>
            <a:pPr>
              <a:spcAft>
                <a:spcPts val="600"/>
              </a:spcAft>
            </a:pPr>
            <a:r>
              <a:rPr lang="nb-NO" sz="1600" b="0"/>
              <a:t>Lhbti-personer </a:t>
            </a:r>
            <a:r>
              <a:rPr lang="nb-NO" sz="1600" b="1"/>
              <a:t>er oftere ansatt</a:t>
            </a:r>
            <a:r>
              <a:rPr lang="nb-NO" sz="1600" b="0"/>
              <a:t> i sektorer og yrkesgrupper </a:t>
            </a:r>
            <a:r>
              <a:rPr lang="nb-NO" sz="1600" b="1"/>
              <a:t>der de forventer å føle seg tryggere og oppleve mindre intoleranse og diskriminering</a:t>
            </a:r>
            <a:r>
              <a:rPr lang="nb-NO" sz="1600" b="0"/>
              <a:t>, i henhold til såkalt «fordomsbasert diskriminering». </a:t>
            </a:r>
          </a:p>
          <a:p>
            <a:pPr>
              <a:spcAft>
                <a:spcPts val="600"/>
              </a:spcAft>
            </a:pPr>
            <a:r>
              <a:rPr lang="nb-NO" sz="1600" b="0"/>
              <a:t>Den </a:t>
            </a:r>
            <a:r>
              <a:rPr lang="nb-NO" sz="1600" b="1"/>
              <a:t>offentlige sektoren</a:t>
            </a:r>
            <a:r>
              <a:rPr lang="nb-NO" sz="1600" b="0"/>
              <a:t> anses av flere grunner som den tryggeste for lhbti-personer, og </a:t>
            </a:r>
            <a:r>
              <a:rPr lang="nb-NO" sz="1600" b="1"/>
              <a:t>store og multinasjonale selskaper</a:t>
            </a:r>
            <a:r>
              <a:rPr lang="nb-NO" sz="1600" b="0"/>
              <a:t> er stadig mer aktive i å fremme mangfold, inkludering og anti-diskriminerende praksis og vil derfor mer sannsynlig tiltrekke seg lhbti-personer</a:t>
            </a:r>
          </a:p>
        </p:txBody>
      </p:sp>
      <p:sp>
        <p:nvSpPr>
          <p:cNvPr id="5" name="Title 1"/>
          <p:cNvSpPr txBox="1">
            <a:spLocks/>
          </p:cNvSpPr>
          <p:nvPr/>
        </p:nvSpPr>
        <p:spPr>
          <a:xfrm>
            <a:off x="539750" y="0"/>
            <a:ext cx="8442279" cy="634694"/>
          </a:xfrm>
          <a:prstGeom prst="rect">
            <a:avLst/>
          </a:prstGeom>
        </p:spPr>
        <p:txBody>
          <a:bodyPr vert="horz" lIns="9144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1600" dirty="0"/>
          </a:p>
          <a:p>
            <a:r>
              <a:rPr lang="nb-NO" sz="2000"/>
              <a:t>Eksponering for arbeidsrelaterte helserisikoer</a:t>
            </a:r>
            <a:br>
              <a:rPr lang="nb-NO" sz="2000"/>
            </a:br>
            <a:r>
              <a:rPr lang="nb-NO" sz="2000"/>
              <a:t>Lhbti-arbeidstakere</a:t>
            </a:r>
            <a:r>
              <a:rPr lang="nb-NO" sz="1600"/>
              <a:t/>
            </a:r>
            <a:br>
              <a:rPr lang="nb-NO" sz="1600"/>
            </a:br>
            <a:endParaRPr lang="nb-NO" sz="160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3435846"/>
            <a:ext cx="4824536" cy="1209142"/>
          </a:xfrm>
          <a:prstGeom prst="rect">
            <a:avLst/>
          </a:prstGeom>
        </p:spPr>
      </p:pic>
    </p:spTree>
    <p:extLst>
      <p:ext uri="{BB962C8B-B14F-4D97-AF65-F5344CB8AC3E}">
        <p14:creationId xmlns:p14="http://schemas.microsoft.com/office/powerpoint/2010/main" val="1486595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566"/>
            <a:ext cx="7632700" cy="3456384"/>
          </a:xfrm>
        </p:spPr>
        <p:txBody>
          <a:bodyPr>
            <a:noAutofit/>
          </a:bodyPr>
          <a:lstStyle/>
          <a:p>
            <a:pPr>
              <a:spcBef>
                <a:spcPts val="600"/>
              </a:spcBef>
            </a:pPr>
            <a:r>
              <a:rPr lang="nb-NO" sz="1600" b="0"/>
              <a:t>Diskriminering, fordommer eller nedverdigende atferd overfor lhbti-personer kan føre til</a:t>
            </a:r>
            <a:r>
              <a:rPr lang="nb-NO" sz="1600"/>
              <a:t> stress og psykiske helseproblemer samt en økt forekomst av fysiske helseproblemer, inkludert muskel- og skjelettlidelser som ryggsmerter og lumbago</a:t>
            </a:r>
            <a:r>
              <a:rPr lang="nb-NO" sz="1600" b="0"/>
              <a:t>, som rapportert av arbeidere som er involvert i feltforskning. </a:t>
            </a:r>
          </a:p>
          <a:p>
            <a:pPr marL="189000" lvl="1" indent="-189000" algn="just" fontAlgn="base">
              <a:spcBef>
                <a:spcPts val="600"/>
              </a:spcBef>
              <a:buClr>
                <a:schemeClr val="tx2"/>
              </a:buClr>
              <a:buFont typeface="Wingdings" pitchFamily="2" charset="2"/>
              <a:buChar char="§"/>
            </a:pPr>
            <a:r>
              <a:rPr lang="nb-NO" sz="1600">
                <a:solidFill>
                  <a:schemeClr val="accent1"/>
                </a:solidFill>
              </a:rPr>
              <a:t>Helseproblemer som rapporteres av lhbti-personer inkluderer både fysiske og psykiske helseproblemer:</a:t>
            </a:r>
          </a:p>
          <a:p>
            <a:pPr lvl="2" algn="just" fontAlgn="base">
              <a:spcBef>
                <a:spcPts val="600"/>
              </a:spcBef>
              <a:buFont typeface="Arial" panose="020B0604020202020204" pitchFamily="34" charset="0"/>
              <a:buChar char="•"/>
            </a:pPr>
            <a:r>
              <a:rPr lang="nb-NO" sz="1600"/>
              <a:t> Høyere risiko for dårlig mental helse og dårligere trivsel.</a:t>
            </a:r>
          </a:p>
          <a:p>
            <a:pPr lvl="2" algn="just" fontAlgn="base">
              <a:spcBef>
                <a:spcPts val="600"/>
              </a:spcBef>
              <a:buFont typeface="Arial" panose="020B0604020202020204" pitchFamily="34" charset="0"/>
              <a:buChar char="•"/>
            </a:pPr>
            <a:r>
              <a:rPr lang="nb-NO" sz="1600"/>
              <a:t> Flere studier bekrefter også dårligere fysisk helse, inkludert MSD (blant andre).</a:t>
            </a:r>
          </a:p>
          <a:p>
            <a:pPr marL="189000" lvl="1" indent="-189000" algn="just" fontAlgn="base">
              <a:spcBef>
                <a:spcPts val="600"/>
              </a:spcBef>
              <a:buClr>
                <a:schemeClr val="tx2"/>
              </a:buClr>
              <a:buFont typeface="Wingdings" pitchFamily="2" charset="2"/>
              <a:buChar char="§"/>
            </a:pPr>
            <a:r>
              <a:rPr lang="nb-NO" sz="1600">
                <a:solidFill>
                  <a:schemeClr val="tx2"/>
                </a:solidFill>
              </a:rPr>
              <a:t>Forskjeller blant undergrupper:</a:t>
            </a:r>
          </a:p>
          <a:p>
            <a:pPr lvl="2" algn="just" fontAlgn="base">
              <a:spcBef>
                <a:spcPts val="600"/>
              </a:spcBef>
              <a:buFont typeface="Arial" panose="020B0604020202020204" pitchFamily="34" charset="0"/>
              <a:buChar char="•"/>
            </a:pPr>
            <a:r>
              <a:rPr lang="nb-NO" sz="1600"/>
              <a:t> Biseksuelle kvinnelige arbeidstakere og transseksuelle og interseksuelle personer har en dårligere helsetilstand.</a:t>
            </a:r>
          </a:p>
          <a:p>
            <a:pPr lvl="1" algn="just" fontAlgn="base">
              <a:spcBef>
                <a:spcPts val="600"/>
              </a:spcBef>
            </a:pPr>
            <a:endParaRPr lang="en-US" altLang="es-ES" sz="1600" dirty="0">
              <a:solidFill>
                <a:schemeClr val="accent1"/>
              </a:solidFill>
              <a:sym typeface="Wingdings" pitchFamily="2" charset="2"/>
            </a:endParaRPr>
          </a:p>
          <a:p>
            <a:endParaRPr lang="en-GB" sz="1600" b="0" dirty="0"/>
          </a:p>
          <a:p>
            <a:endParaRPr lang="en-GB" sz="1600" b="0" dirty="0"/>
          </a:p>
        </p:txBody>
      </p:sp>
      <p:sp>
        <p:nvSpPr>
          <p:cNvPr id="4" name="Title 1"/>
          <p:cNvSpPr>
            <a:spLocks noGrp="1"/>
          </p:cNvSpPr>
          <p:nvPr>
            <p:ph type="title"/>
          </p:nvPr>
        </p:nvSpPr>
        <p:spPr>
          <a:xfrm>
            <a:off x="467544" y="0"/>
            <a:ext cx="8442477" cy="634694"/>
          </a:xfrm>
        </p:spPr>
        <p:txBody>
          <a:bodyPr/>
          <a:lstStyle/>
          <a:p>
            <a:r>
              <a:rPr lang="nb-NO" sz="1800" dirty="0"/>
              <a:t/>
            </a:r>
            <a:br>
              <a:rPr lang="nb-NO" sz="1800" dirty="0"/>
            </a:br>
            <a:r>
              <a:rPr lang="nb-NO" sz="1800" dirty="0"/>
              <a:t>Forekomst av generelle helseproblemer og muskel- og skjelettlidelser</a:t>
            </a:r>
            <a:br>
              <a:rPr lang="nb-NO" sz="1800" dirty="0"/>
            </a:br>
            <a:r>
              <a:rPr lang="nb-NO" sz="1800" dirty="0" err="1"/>
              <a:t>Lhbti</a:t>
            </a:r>
            <a:r>
              <a:rPr lang="nb-NO" sz="1800" dirty="0"/>
              <a:t>-arbeidstakere</a:t>
            </a:r>
            <a:br>
              <a:rPr lang="nb-NO" sz="1800" dirty="0"/>
            </a:br>
            <a:endParaRPr lang="nb-NO" sz="1800" dirty="0"/>
          </a:p>
        </p:txBody>
      </p:sp>
    </p:spTree>
    <p:extLst>
      <p:ext uri="{BB962C8B-B14F-4D97-AF65-F5344CB8AC3E}">
        <p14:creationId xmlns:p14="http://schemas.microsoft.com/office/powerpoint/2010/main" val="4093796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9153" y="715051"/>
            <a:ext cx="7623296" cy="3287254"/>
          </a:xfrm>
        </p:spPr>
        <p:txBody>
          <a:bodyPr lIns="0" tIns="0" rIns="0" bIns="0">
            <a:noAutofit/>
          </a:bodyPr>
          <a:lstStyle/>
          <a:p>
            <a:pPr marL="189000" lvl="1" indent="-189000" algn="just">
              <a:spcBef>
                <a:spcPts val="450"/>
              </a:spcBef>
              <a:buClr>
                <a:schemeClr val="tx2"/>
              </a:buClr>
              <a:buFont typeface="Wingdings" pitchFamily="2" charset="2"/>
              <a:buChar char="§"/>
            </a:pPr>
            <a:r>
              <a:rPr lang="nb-NO" sz="1600" dirty="0">
                <a:solidFill>
                  <a:schemeClr val="tx2"/>
                </a:solidFill>
              </a:rPr>
              <a:t>Ni eksempler på politiske retningslinjer og bedriftspraksiser som er identifisert og presentert</a:t>
            </a:r>
          </a:p>
          <a:p>
            <a:pPr marL="189000" lvl="1" indent="-189000" algn="just">
              <a:spcBef>
                <a:spcPts val="450"/>
              </a:spcBef>
              <a:buClr>
                <a:schemeClr val="tx2"/>
              </a:buClr>
              <a:buFont typeface="Wingdings" pitchFamily="2" charset="2"/>
              <a:buChar char="§"/>
            </a:pPr>
            <a:r>
              <a:rPr lang="nb-NO" sz="1600" dirty="0">
                <a:solidFill>
                  <a:schemeClr val="tx2"/>
                </a:solidFill>
              </a:rPr>
              <a:t>Politiske tiltak og praksis som tar sikte på å forbedre arbeidsmiljøet og redusere arbeidsmiljørisiko – særlig fysiske, psykososiale eller organisatoriske risikofaktorer knyttet til muskel- og skjelettlidelser – blant de tre arbeidstakergruppene som undersøkes.</a:t>
            </a:r>
          </a:p>
          <a:p>
            <a:pPr marL="189000" lvl="1" indent="-189000" algn="just">
              <a:spcBef>
                <a:spcPts val="450"/>
              </a:spcBef>
              <a:buClr>
                <a:schemeClr val="tx2"/>
              </a:buClr>
              <a:buFont typeface="Wingdings" pitchFamily="2" charset="2"/>
              <a:buChar char="§"/>
            </a:pPr>
            <a:r>
              <a:rPr lang="nb-NO" sz="1600" dirty="0">
                <a:solidFill>
                  <a:schemeClr val="tx2"/>
                </a:solidFill>
              </a:rPr>
              <a:t>En blanding av initiativer og tiltak på EU-nivå og nasjonalt eller regionalt nivå utført av offentlige myndigheter samt private og ideelle organisasjoner. </a:t>
            </a:r>
          </a:p>
          <a:p>
            <a:pPr marL="189000" lvl="1" indent="-189000">
              <a:spcBef>
                <a:spcPts val="450"/>
              </a:spcBef>
              <a:buClr>
                <a:schemeClr val="tx2"/>
              </a:buClr>
              <a:buFont typeface="Wingdings" pitchFamily="2" charset="2"/>
              <a:buChar char="§"/>
            </a:pPr>
            <a:r>
              <a:rPr lang="nb-NO" sz="1600" dirty="0">
                <a:solidFill>
                  <a:schemeClr val="tx2"/>
                </a:solidFill>
              </a:rPr>
              <a:t>Tiltakene omfatter: Verktøy for risikovurdering/forebygging, opplysningsarbeid, opplæring, rådgivning og veiledning, forskningsarbeid og konkrete arbeidsinspeksjoner.</a:t>
            </a:r>
            <a:r>
              <a:rPr lang="nb-NO" sz="1600" b="0" dirty="0"/>
              <a:t/>
            </a:r>
            <a:br>
              <a:rPr lang="nb-NO" sz="1600" b="0" dirty="0"/>
            </a:br>
            <a:r>
              <a:rPr lang="nb-NO" sz="1600" b="0" dirty="0"/>
              <a:t/>
            </a:r>
            <a:br>
              <a:rPr lang="nb-NO" sz="1600" b="0" dirty="0"/>
            </a:br>
            <a:endParaRPr lang="nb-NO" sz="1600" b="0" dirty="0"/>
          </a:p>
          <a:p>
            <a:pPr marL="0" indent="0">
              <a:buNone/>
            </a:pPr>
            <a:endParaRPr lang="en-US" sz="1600" b="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846003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solidFill>
                  <a:srgbClr val="003399"/>
                </a:solidFill>
              </a:rPr>
              <a:t>Eksempler på praksis og politiske tiltak</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259" y="3473430"/>
            <a:ext cx="4447085" cy="1114544"/>
          </a:xfrm>
          <a:prstGeom prst="rect">
            <a:avLst/>
          </a:prstGeom>
        </p:spPr>
      </p:pic>
    </p:spTree>
    <p:extLst>
      <p:ext uri="{BB962C8B-B14F-4D97-AF65-F5344CB8AC3E}">
        <p14:creationId xmlns:p14="http://schemas.microsoft.com/office/powerpoint/2010/main" val="2923697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407496837"/>
              </p:ext>
            </p:extLst>
          </p:nvPr>
        </p:nvGraphicFramePr>
        <p:xfrm>
          <a:off x="569486" y="1059582"/>
          <a:ext cx="7602964" cy="3338080"/>
        </p:xfrm>
        <a:graphic>
          <a:graphicData uri="http://schemas.openxmlformats.org/drawingml/2006/table">
            <a:tbl>
              <a:tblPr firstRow="1" firstCol="1" bandRow="1">
                <a:tableStyleId>{5C22544A-7EE6-4342-B048-85BDC9FD1C3A}</a:tableStyleId>
              </a:tblPr>
              <a:tblGrid>
                <a:gridCol w="1178460">
                  <a:extLst>
                    <a:ext uri="{9D8B030D-6E8A-4147-A177-3AD203B41FA5}">
                      <a16:colId xmlns:a16="http://schemas.microsoft.com/office/drawing/2014/main" val="3805429375"/>
                    </a:ext>
                  </a:extLst>
                </a:gridCol>
                <a:gridCol w="591193">
                  <a:extLst>
                    <a:ext uri="{9D8B030D-6E8A-4147-A177-3AD203B41FA5}">
                      <a16:colId xmlns:a16="http://schemas.microsoft.com/office/drawing/2014/main" val="3444078073"/>
                    </a:ext>
                  </a:extLst>
                </a:gridCol>
                <a:gridCol w="753013">
                  <a:extLst>
                    <a:ext uri="{9D8B030D-6E8A-4147-A177-3AD203B41FA5}">
                      <a16:colId xmlns:a16="http://schemas.microsoft.com/office/drawing/2014/main" val="2493499778"/>
                    </a:ext>
                  </a:extLst>
                </a:gridCol>
                <a:gridCol w="1269693">
                  <a:extLst>
                    <a:ext uri="{9D8B030D-6E8A-4147-A177-3AD203B41FA5}">
                      <a16:colId xmlns:a16="http://schemas.microsoft.com/office/drawing/2014/main" val="3636234751"/>
                    </a:ext>
                  </a:extLst>
                </a:gridCol>
                <a:gridCol w="597592">
                  <a:extLst>
                    <a:ext uri="{9D8B030D-6E8A-4147-A177-3AD203B41FA5}">
                      <a16:colId xmlns:a16="http://schemas.microsoft.com/office/drawing/2014/main" val="1492031146"/>
                    </a:ext>
                  </a:extLst>
                </a:gridCol>
                <a:gridCol w="3213013">
                  <a:extLst>
                    <a:ext uri="{9D8B030D-6E8A-4147-A177-3AD203B41FA5}">
                      <a16:colId xmlns:a16="http://schemas.microsoft.com/office/drawing/2014/main" val="3133363192"/>
                    </a:ext>
                  </a:extLst>
                </a:gridCol>
              </a:tblGrid>
              <a:tr h="352049">
                <a:tc>
                  <a:txBody>
                    <a:bodyPr/>
                    <a:lstStyle/>
                    <a:p>
                      <a:pPr marL="68580" algn="ctr">
                        <a:lnSpc>
                          <a:spcPts val="1200"/>
                        </a:lnSpc>
                        <a:spcBef>
                          <a:spcPts val="600"/>
                        </a:spcBef>
                        <a:spcAft>
                          <a:spcPts val="600"/>
                        </a:spcAft>
                      </a:pPr>
                      <a:r>
                        <a:rPr lang="nb-NO" sz="700"/>
                        <a:t>Navn</a:t>
                      </a:r>
                    </a:p>
                  </a:txBody>
                  <a:tcPr marL="52808" marR="52808" marT="0" marB="0" anchor="ctr"/>
                </a:tc>
                <a:tc>
                  <a:txBody>
                    <a:bodyPr/>
                    <a:lstStyle/>
                    <a:p>
                      <a:pPr marL="68580" algn="ctr">
                        <a:lnSpc>
                          <a:spcPts val="1200"/>
                        </a:lnSpc>
                        <a:spcBef>
                          <a:spcPts val="600"/>
                        </a:spcBef>
                        <a:spcAft>
                          <a:spcPts val="600"/>
                        </a:spcAft>
                      </a:pPr>
                      <a:r>
                        <a:rPr lang="nb-NO" sz="700"/>
                        <a:t>Land</a:t>
                      </a:r>
                    </a:p>
                  </a:txBody>
                  <a:tcPr marL="52808" marR="52808" marT="0" marB="0" anchor="ctr"/>
                </a:tc>
                <a:tc>
                  <a:txBody>
                    <a:bodyPr/>
                    <a:lstStyle/>
                    <a:p>
                      <a:pPr marL="68580" algn="ctr">
                        <a:lnSpc>
                          <a:spcPts val="1200"/>
                        </a:lnSpc>
                        <a:spcBef>
                          <a:spcPts val="600"/>
                        </a:spcBef>
                        <a:spcAft>
                          <a:spcPts val="600"/>
                        </a:spcAft>
                      </a:pPr>
                      <a:r>
                        <a:rPr lang="nb-NO" sz="700"/>
                        <a:t>Gruppe</a:t>
                      </a:r>
                    </a:p>
                  </a:txBody>
                  <a:tcPr marL="52808" marR="52808" marT="0" marB="0" anchor="ctr"/>
                </a:tc>
                <a:tc>
                  <a:txBody>
                    <a:bodyPr/>
                    <a:lstStyle/>
                    <a:p>
                      <a:pPr marL="68580" algn="ctr">
                        <a:lnSpc>
                          <a:spcPts val="1200"/>
                        </a:lnSpc>
                        <a:spcBef>
                          <a:spcPts val="600"/>
                        </a:spcBef>
                        <a:spcAft>
                          <a:spcPts val="600"/>
                        </a:spcAft>
                      </a:pPr>
                      <a:r>
                        <a:rPr lang="nb-NO" sz="700"/>
                        <a:t>Type intervenering</a:t>
                      </a:r>
                    </a:p>
                  </a:txBody>
                  <a:tcPr marL="52808" marR="52808" marT="0" marB="0" anchor="ctr"/>
                </a:tc>
                <a:tc>
                  <a:txBody>
                    <a:bodyPr/>
                    <a:lstStyle/>
                    <a:p>
                      <a:pPr marL="68580" algn="ctr">
                        <a:lnSpc>
                          <a:spcPts val="1200"/>
                        </a:lnSpc>
                        <a:spcBef>
                          <a:spcPts val="600"/>
                        </a:spcBef>
                        <a:spcAft>
                          <a:spcPts val="600"/>
                        </a:spcAft>
                      </a:pPr>
                      <a:r>
                        <a:rPr lang="nb-NO" sz="700"/>
                        <a:t>Ansvarlig organ</a:t>
                      </a:r>
                    </a:p>
                  </a:txBody>
                  <a:tcPr marL="52808" marR="52808" marT="0" marB="0" anchor="ctr"/>
                </a:tc>
                <a:tc>
                  <a:txBody>
                    <a:bodyPr/>
                    <a:lstStyle/>
                    <a:p>
                      <a:pPr marL="68580" algn="ctr">
                        <a:lnSpc>
                          <a:spcPts val="1200"/>
                        </a:lnSpc>
                        <a:spcBef>
                          <a:spcPts val="600"/>
                        </a:spcBef>
                        <a:spcAft>
                          <a:spcPts val="600"/>
                        </a:spcAft>
                      </a:pPr>
                      <a:r>
                        <a:rPr lang="nb-NO" sz="700"/>
                        <a:t>Målsetninger </a:t>
                      </a:r>
                    </a:p>
                  </a:txBody>
                  <a:tcPr marL="52808" marR="52808" marT="0" marB="0" anchor="ctr"/>
                </a:tc>
                <a:extLst>
                  <a:ext uri="{0D108BD9-81ED-4DB2-BD59-A6C34878D82A}">
                    <a16:rowId xmlns:a16="http://schemas.microsoft.com/office/drawing/2014/main" val="4087080459"/>
                  </a:ext>
                </a:extLst>
              </a:tr>
              <a:tr h="533696">
                <a:tc>
                  <a:txBody>
                    <a:bodyPr/>
                    <a:lstStyle/>
                    <a:p>
                      <a:pPr marL="68580" algn="l">
                        <a:lnSpc>
                          <a:spcPct val="107000"/>
                        </a:lnSpc>
                        <a:spcBef>
                          <a:spcPts val="600"/>
                        </a:spcBef>
                        <a:spcAft>
                          <a:spcPts val="600"/>
                        </a:spcAft>
                      </a:pPr>
                      <a:r>
                        <a:rPr lang="nb-NO" sz="700"/>
                        <a:t>Nasjonal strategi for arbeidsmiljøet</a:t>
                      </a:r>
                    </a:p>
                  </a:txBody>
                  <a:tcPr marL="52808" marR="52808" marT="0" marB="0" anchor="ctr"/>
                </a:tc>
                <a:tc>
                  <a:txBody>
                    <a:bodyPr/>
                    <a:lstStyle/>
                    <a:p>
                      <a:pPr marL="68580" algn="ctr">
                        <a:lnSpc>
                          <a:spcPct val="107000"/>
                        </a:lnSpc>
                        <a:spcBef>
                          <a:spcPts val="600"/>
                        </a:spcBef>
                        <a:spcAft>
                          <a:spcPts val="600"/>
                        </a:spcAft>
                      </a:pPr>
                      <a:r>
                        <a:rPr lang="nb-NO" sz="700"/>
                        <a:t>DK</a:t>
                      </a:r>
                    </a:p>
                  </a:txBody>
                  <a:tcPr marL="52808" marR="52808" marT="0" marB="0" anchor="ctr"/>
                </a:tc>
                <a:tc>
                  <a:txBody>
                    <a:bodyPr/>
                    <a:lstStyle/>
                    <a:p>
                      <a:pPr marL="68580" algn="ctr">
                        <a:lnSpc>
                          <a:spcPct val="107000"/>
                        </a:lnSpc>
                        <a:spcBef>
                          <a:spcPts val="600"/>
                        </a:spcBef>
                        <a:spcAft>
                          <a:spcPts val="600"/>
                        </a:spcAft>
                      </a:pPr>
                      <a:r>
                        <a:rPr lang="nb-NO" sz="700"/>
                        <a:t>Alle </a:t>
                      </a:r>
                    </a:p>
                  </a:txBody>
                  <a:tcPr marL="52808" marR="52808" marT="0" marB="0" anchor="ctr"/>
                </a:tc>
                <a:tc>
                  <a:txBody>
                    <a:bodyPr/>
                    <a:lstStyle/>
                    <a:p>
                      <a:pPr marL="68580" algn="ctr">
                        <a:lnSpc>
                          <a:spcPct val="107000"/>
                        </a:lnSpc>
                        <a:spcBef>
                          <a:spcPts val="600"/>
                        </a:spcBef>
                        <a:spcAft>
                          <a:spcPts val="600"/>
                        </a:spcAft>
                      </a:pPr>
                      <a:r>
                        <a:rPr lang="nb-NO" sz="700"/>
                        <a:t>Politiske strategier, håndheving, arbeidsinspeksjoner, informasjon og veiledning, forskning </a:t>
                      </a:r>
                    </a:p>
                  </a:txBody>
                  <a:tcPr marL="52808" marR="52808" marT="0" marB="0" anchor="ctr"/>
                </a:tc>
                <a:tc>
                  <a:txBody>
                    <a:bodyPr/>
                    <a:lstStyle/>
                    <a:p>
                      <a:pPr marL="68580" algn="ctr">
                        <a:lnSpc>
                          <a:spcPct val="107000"/>
                        </a:lnSpc>
                        <a:spcBef>
                          <a:spcPts val="600"/>
                        </a:spcBef>
                        <a:spcAft>
                          <a:spcPts val="600"/>
                        </a:spcAft>
                      </a:pPr>
                      <a:r>
                        <a:rPr lang="nb-NO" sz="700"/>
                        <a:t>Offentlig myndighet</a:t>
                      </a:r>
                    </a:p>
                  </a:txBody>
                  <a:tcPr marL="52808" marR="52808" marT="0" marB="0" anchor="ctr"/>
                </a:tc>
                <a:tc>
                  <a:txBody>
                    <a:bodyPr/>
                    <a:lstStyle/>
                    <a:p>
                      <a:pPr marL="68580" algn="ctr">
                        <a:lnSpc>
                          <a:spcPct val="107000"/>
                        </a:lnSpc>
                        <a:spcBef>
                          <a:spcPts val="600"/>
                        </a:spcBef>
                        <a:spcAft>
                          <a:spcPts val="600"/>
                        </a:spcAft>
                      </a:pPr>
                      <a:r>
                        <a:rPr lang="nb-NO" sz="700"/>
                        <a:t>Sikre et trygt, sikkert og sunt arbeidsmiljø i Danmark, slik at flere arbeidstakere kan ha et godt og langt arbeidsliv. De tre viktigste prioriteringsområdene for tiltak er: Det psykososiale arbeidsmiljøet, overbelastning av muskel- og skjelettsystemet og alvorlige arbeidsulykker</a:t>
                      </a:r>
                    </a:p>
                  </a:txBody>
                  <a:tcPr marL="52808" marR="52808" marT="0" marB="0" anchor="ctr"/>
                </a:tc>
                <a:extLst>
                  <a:ext uri="{0D108BD9-81ED-4DB2-BD59-A6C34878D82A}">
                    <a16:rowId xmlns:a16="http://schemas.microsoft.com/office/drawing/2014/main" val="317514001"/>
                  </a:ext>
                </a:extLst>
              </a:tr>
              <a:tr h="533696">
                <a:tc>
                  <a:txBody>
                    <a:bodyPr/>
                    <a:lstStyle/>
                    <a:p>
                      <a:pPr marL="68580" algn="l">
                        <a:lnSpc>
                          <a:spcPct val="107000"/>
                        </a:lnSpc>
                        <a:spcBef>
                          <a:spcPts val="600"/>
                        </a:spcBef>
                        <a:spcAft>
                          <a:spcPts val="600"/>
                        </a:spcAft>
                      </a:pPr>
                      <a:r>
                        <a:rPr lang="nb-NO" sz="700"/>
                        <a:t>Airbus – retningslinjer for mangfold og inkludering</a:t>
                      </a:r>
                    </a:p>
                  </a:txBody>
                  <a:tcPr marL="52808" marR="52808" marT="0" marB="0" anchor="ctr"/>
                </a:tc>
                <a:tc>
                  <a:txBody>
                    <a:bodyPr/>
                    <a:lstStyle/>
                    <a:p>
                      <a:pPr marL="68580" algn="ctr">
                        <a:lnSpc>
                          <a:spcPct val="107000"/>
                        </a:lnSpc>
                        <a:spcBef>
                          <a:spcPts val="600"/>
                        </a:spcBef>
                        <a:spcAft>
                          <a:spcPts val="600"/>
                        </a:spcAft>
                      </a:pPr>
                      <a:r>
                        <a:rPr lang="nb-NO" sz="700"/>
                        <a:t>EU</a:t>
                      </a:r>
                    </a:p>
                  </a:txBody>
                  <a:tcPr marL="52808" marR="52808" marT="0" marB="0" anchor="ctr"/>
                </a:tc>
                <a:tc>
                  <a:txBody>
                    <a:bodyPr/>
                    <a:lstStyle/>
                    <a:p>
                      <a:pPr marL="68580" algn="ctr">
                        <a:lnSpc>
                          <a:spcPct val="107000"/>
                        </a:lnSpc>
                        <a:spcBef>
                          <a:spcPts val="600"/>
                        </a:spcBef>
                        <a:spcAft>
                          <a:spcPts val="600"/>
                        </a:spcAft>
                      </a:pPr>
                      <a:r>
                        <a:rPr lang="nb-NO" sz="700"/>
                        <a:t>Kvinner og lhbti-arbeidstakere</a:t>
                      </a:r>
                    </a:p>
                  </a:txBody>
                  <a:tcPr marL="52808" marR="52808" marT="0" marB="0" anchor="ctr"/>
                </a:tc>
                <a:tc>
                  <a:txBody>
                    <a:bodyPr/>
                    <a:lstStyle/>
                    <a:p>
                      <a:pPr marL="68580" algn="ctr">
                        <a:lnSpc>
                          <a:spcPct val="107000"/>
                        </a:lnSpc>
                        <a:spcBef>
                          <a:spcPts val="600"/>
                        </a:spcBef>
                        <a:spcAft>
                          <a:spcPts val="600"/>
                        </a:spcAft>
                      </a:pPr>
                      <a:r>
                        <a:rPr lang="nb-NO" sz="700"/>
                        <a:t>Arbeideres deltakelse, opplæring, bevisstgjøring, megling og muligheter for telearbeid </a:t>
                      </a:r>
                    </a:p>
                  </a:txBody>
                  <a:tcPr marL="52808" marR="52808" marT="0" marB="0" anchor="ctr"/>
                </a:tc>
                <a:tc>
                  <a:txBody>
                    <a:bodyPr/>
                    <a:lstStyle/>
                    <a:p>
                      <a:pPr marL="68580" algn="ctr">
                        <a:lnSpc>
                          <a:spcPct val="107000"/>
                        </a:lnSpc>
                        <a:spcBef>
                          <a:spcPts val="600"/>
                        </a:spcBef>
                        <a:spcAft>
                          <a:spcPts val="600"/>
                        </a:spcAft>
                      </a:pPr>
                      <a:r>
                        <a:rPr lang="nb-NO" sz="700"/>
                        <a:t>Privat foretak</a:t>
                      </a:r>
                    </a:p>
                  </a:txBody>
                  <a:tcPr marL="52808" marR="52808" marT="0" marB="0" anchor="ctr"/>
                </a:tc>
                <a:tc>
                  <a:txBody>
                    <a:bodyPr/>
                    <a:lstStyle/>
                    <a:p>
                      <a:pPr marL="68580" algn="ctr">
                        <a:lnSpc>
                          <a:spcPct val="107000"/>
                        </a:lnSpc>
                        <a:spcBef>
                          <a:spcPts val="600"/>
                        </a:spcBef>
                        <a:spcAft>
                          <a:spcPts val="600"/>
                        </a:spcAft>
                      </a:pPr>
                      <a:r>
                        <a:rPr lang="nb-NO" sz="700"/>
                        <a:t>Håndtering av mangfold, håndheving av likestilling og forebygging mot diskriminering i foretaket</a:t>
                      </a:r>
                    </a:p>
                  </a:txBody>
                  <a:tcPr marL="52808" marR="52808" marT="0" marB="0" anchor="ctr"/>
                </a:tc>
                <a:extLst>
                  <a:ext uri="{0D108BD9-81ED-4DB2-BD59-A6C34878D82A}">
                    <a16:rowId xmlns:a16="http://schemas.microsoft.com/office/drawing/2014/main" val="2528965725"/>
                  </a:ext>
                </a:extLst>
              </a:tr>
              <a:tr h="960652">
                <a:tc>
                  <a:txBody>
                    <a:bodyPr/>
                    <a:lstStyle/>
                    <a:p>
                      <a:pPr marL="68580" algn="l">
                        <a:lnSpc>
                          <a:spcPct val="107000"/>
                        </a:lnSpc>
                        <a:spcBef>
                          <a:spcPts val="600"/>
                        </a:spcBef>
                        <a:spcAft>
                          <a:spcPts val="600"/>
                        </a:spcAft>
                      </a:pPr>
                      <a:r>
                        <a:rPr lang="nb-NO" sz="700"/>
                        <a:t>Felles utfordringer og anbefalinger for hjemme- og omsorgsarbeid blant innvandrere</a:t>
                      </a:r>
                    </a:p>
                  </a:txBody>
                  <a:tcPr marL="52808" marR="52808" marT="0" marB="0" anchor="ctr"/>
                </a:tc>
                <a:tc>
                  <a:txBody>
                    <a:bodyPr/>
                    <a:lstStyle/>
                    <a:p>
                      <a:pPr marL="68580" algn="ctr">
                        <a:lnSpc>
                          <a:spcPct val="107000"/>
                        </a:lnSpc>
                        <a:spcBef>
                          <a:spcPts val="600"/>
                        </a:spcBef>
                        <a:spcAft>
                          <a:spcPts val="600"/>
                        </a:spcAft>
                      </a:pPr>
                      <a:r>
                        <a:rPr lang="nb-NO" sz="700"/>
                        <a:t>EU</a:t>
                      </a:r>
                    </a:p>
                  </a:txBody>
                  <a:tcPr marL="52808" marR="52808" marT="0" marB="0" anchor="ctr"/>
                </a:tc>
                <a:tc>
                  <a:txBody>
                    <a:bodyPr/>
                    <a:lstStyle/>
                    <a:p>
                      <a:pPr marL="68580" algn="ctr">
                        <a:lnSpc>
                          <a:spcPct val="107000"/>
                        </a:lnSpc>
                        <a:spcBef>
                          <a:spcPts val="600"/>
                        </a:spcBef>
                        <a:spcAft>
                          <a:spcPts val="600"/>
                        </a:spcAft>
                      </a:pPr>
                      <a:r>
                        <a:rPr lang="nb-NO" sz="700"/>
                        <a:t>Arbeids-</a:t>
                      </a:r>
                      <a:br>
                        <a:rPr lang="nb-NO" sz="700"/>
                      </a:br>
                      <a:r>
                        <a:rPr lang="nb-NO" sz="700"/>
                        <a:t>innvandrere</a:t>
                      </a:r>
                    </a:p>
                  </a:txBody>
                  <a:tcPr marL="52808" marR="52808" marT="0" marB="0" anchor="ctr"/>
                </a:tc>
                <a:tc>
                  <a:txBody>
                    <a:bodyPr/>
                    <a:lstStyle/>
                    <a:p>
                      <a:pPr marL="68580" algn="ctr">
                        <a:lnSpc>
                          <a:spcPct val="107000"/>
                        </a:lnSpc>
                        <a:spcBef>
                          <a:spcPts val="600"/>
                        </a:spcBef>
                        <a:spcAft>
                          <a:spcPts val="600"/>
                        </a:spcAft>
                      </a:pPr>
                      <a:r>
                        <a:rPr lang="nb-NO" sz="700"/>
                        <a:t>Bevisstgjøring</a:t>
                      </a:r>
                    </a:p>
                  </a:txBody>
                  <a:tcPr marL="52808" marR="52808" marT="0" marB="0" anchor="ctr"/>
                </a:tc>
                <a:tc>
                  <a:txBody>
                    <a:bodyPr/>
                    <a:lstStyle/>
                    <a:p>
                      <a:pPr marL="68580" algn="ctr">
                        <a:lnSpc>
                          <a:spcPct val="107000"/>
                        </a:lnSpc>
                        <a:spcBef>
                          <a:spcPts val="600"/>
                        </a:spcBef>
                        <a:spcAft>
                          <a:spcPts val="600"/>
                        </a:spcAft>
                      </a:pPr>
                      <a:r>
                        <a:rPr lang="nb-NO" sz="700"/>
                        <a:t>Ulike interessenter, herunder fagforeninger og frivillige organisasjoner</a:t>
                      </a:r>
                    </a:p>
                  </a:txBody>
                  <a:tcPr marL="52808" marR="52808" marT="0" marB="0" anchor="ctr"/>
                </a:tc>
                <a:tc>
                  <a:txBody>
                    <a:bodyPr/>
                    <a:lstStyle/>
                    <a:p>
                      <a:pPr marL="68580" algn="ctr">
                        <a:lnSpc>
                          <a:spcPct val="107000"/>
                        </a:lnSpc>
                        <a:spcBef>
                          <a:spcPts val="600"/>
                        </a:spcBef>
                        <a:spcAft>
                          <a:spcPts val="600"/>
                        </a:spcAft>
                      </a:pPr>
                      <a:r>
                        <a:rPr lang="nb-NO" sz="700"/>
                        <a:t>Fremme bevissthet om og forebygge mot dårlige arbeidsforhold, diskriminering og begrenset tilgang til sosial beskyttelse av arbeidsinnvandrere (både utenlandske arbeidstakere fra EU og utenfra EU) som arbeider innen hjemme- og omsorgtjenester</a:t>
                      </a:r>
                    </a:p>
                  </a:txBody>
                  <a:tcPr marL="52808" marR="52808" marT="0" marB="0" anchor="ctr"/>
                </a:tc>
                <a:extLst>
                  <a:ext uri="{0D108BD9-81ED-4DB2-BD59-A6C34878D82A}">
                    <a16:rowId xmlns:a16="http://schemas.microsoft.com/office/drawing/2014/main" val="751261000"/>
                  </a:ext>
                </a:extLst>
              </a:tr>
              <a:tr h="853913">
                <a:tc>
                  <a:txBody>
                    <a:bodyPr/>
                    <a:lstStyle/>
                    <a:p>
                      <a:pPr marL="68580" algn="l">
                        <a:lnSpc>
                          <a:spcPct val="107000"/>
                        </a:lnSpc>
                        <a:spcBef>
                          <a:spcPts val="600"/>
                        </a:spcBef>
                        <a:spcAft>
                          <a:spcPts val="600"/>
                        </a:spcAft>
                      </a:pPr>
                      <a:r>
                        <a:rPr lang="nb-NO" sz="700"/>
                        <a:t>Risikovurderingsverktøy for statsborgere fra tredjeland</a:t>
                      </a:r>
                    </a:p>
                  </a:txBody>
                  <a:tcPr marL="52808" marR="52808" marT="0" marB="0" anchor="ctr"/>
                </a:tc>
                <a:tc>
                  <a:txBody>
                    <a:bodyPr/>
                    <a:lstStyle/>
                    <a:p>
                      <a:pPr marL="68580" algn="ctr">
                        <a:lnSpc>
                          <a:spcPct val="107000"/>
                        </a:lnSpc>
                        <a:spcBef>
                          <a:spcPts val="600"/>
                        </a:spcBef>
                        <a:spcAft>
                          <a:spcPts val="600"/>
                        </a:spcAft>
                      </a:pPr>
                      <a:r>
                        <a:rPr lang="nb-NO" sz="700"/>
                        <a:t>IT</a:t>
                      </a:r>
                    </a:p>
                  </a:txBody>
                  <a:tcPr marL="52808" marR="52808" marT="0" marB="0" anchor="ctr"/>
                </a:tc>
                <a:tc>
                  <a:txBody>
                    <a:bodyPr/>
                    <a:lstStyle/>
                    <a:p>
                      <a:pPr marL="68580" algn="ctr">
                        <a:lnSpc>
                          <a:spcPct val="107000"/>
                        </a:lnSpc>
                        <a:spcBef>
                          <a:spcPts val="600"/>
                        </a:spcBef>
                        <a:spcAft>
                          <a:spcPts val="600"/>
                        </a:spcAft>
                      </a:pPr>
                      <a:r>
                        <a:rPr lang="nb-NO" sz="700"/>
                        <a:t>Arbeids-</a:t>
                      </a:r>
                      <a:br>
                        <a:rPr lang="nb-NO" sz="700"/>
                      </a:br>
                      <a:r>
                        <a:rPr lang="nb-NO" sz="700"/>
                        <a:t>innvandrere</a:t>
                      </a:r>
                    </a:p>
                  </a:txBody>
                  <a:tcPr marL="52808" marR="52808" marT="0" marB="0" anchor="ctr"/>
                </a:tc>
                <a:tc>
                  <a:txBody>
                    <a:bodyPr/>
                    <a:lstStyle/>
                    <a:p>
                      <a:pPr marL="68580" algn="ctr">
                        <a:lnSpc>
                          <a:spcPct val="107000"/>
                        </a:lnSpc>
                        <a:spcBef>
                          <a:spcPts val="600"/>
                        </a:spcBef>
                        <a:spcAft>
                          <a:spcPts val="600"/>
                        </a:spcAft>
                      </a:pPr>
                      <a:r>
                        <a:rPr lang="nb-NO" sz="700"/>
                        <a:t>Verktøy for risikovurdering/forebygging</a:t>
                      </a:r>
                    </a:p>
                  </a:txBody>
                  <a:tcPr marL="52808" marR="52808" marT="0" marB="0" anchor="ctr"/>
                </a:tc>
                <a:tc>
                  <a:txBody>
                    <a:bodyPr/>
                    <a:lstStyle/>
                    <a:p>
                      <a:pPr marL="68580" algn="ctr">
                        <a:lnSpc>
                          <a:spcPct val="107000"/>
                        </a:lnSpc>
                        <a:spcBef>
                          <a:spcPts val="600"/>
                        </a:spcBef>
                        <a:spcAft>
                          <a:spcPts val="600"/>
                        </a:spcAft>
                      </a:pPr>
                      <a:r>
                        <a:rPr lang="nb-NO" sz="700"/>
                        <a:t>Offentlige myndigheter i samarbeid med sosiale partnere</a:t>
                      </a:r>
                    </a:p>
                  </a:txBody>
                  <a:tcPr marL="52808" marR="52808" marT="0" marB="0" anchor="ctr"/>
                </a:tc>
                <a:tc>
                  <a:txBody>
                    <a:bodyPr/>
                    <a:lstStyle/>
                    <a:p>
                      <a:pPr marL="68580" algn="ctr">
                        <a:lnSpc>
                          <a:spcPct val="107000"/>
                        </a:lnSpc>
                        <a:spcBef>
                          <a:spcPts val="600"/>
                        </a:spcBef>
                        <a:spcAft>
                          <a:spcPts val="600"/>
                        </a:spcAft>
                      </a:pPr>
                      <a:r>
                        <a:rPr lang="nb-NO" sz="700"/>
                        <a:t>Utvikling av et passende og omfattende verktøysett for å gjøre det mulig for arbeidsgivere å overholde arbeidsmiljølover og HMS-regelverk samt foreta risikovurderinger for arbeidstakere fra utenfor EU, i tillegg til å fremme spesifikke arbeidsmiljørelaterte tiltak</a:t>
                      </a:r>
                    </a:p>
                  </a:txBody>
                  <a:tcPr marL="52808" marR="52808" marT="0" marB="0" anchor="ctr"/>
                </a:tc>
                <a:extLst>
                  <a:ext uri="{0D108BD9-81ED-4DB2-BD59-A6C34878D82A}">
                    <a16:rowId xmlns:a16="http://schemas.microsoft.com/office/drawing/2014/main" val="1597487541"/>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50" y="135000"/>
            <a:ext cx="7632700"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a:solidFill>
                  <a:srgbClr val="003399"/>
                </a:solidFill>
              </a:rPr>
              <a:t>Hovedfunn: Analyse av praksis og politiske tiltak </a:t>
            </a:r>
          </a:p>
        </p:txBody>
      </p:sp>
    </p:spTree>
    <p:extLst>
      <p:ext uri="{BB962C8B-B14F-4D97-AF65-F5344CB8AC3E}">
        <p14:creationId xmlns:p14="http://schemas.microsoft.com/office/powerpoint/2010/main" val="1984841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922008371"/>
              </p:ext>
            </p:extLst>
          </p:nvPr>
        </p:nvGraphicFramePr>
        <p:xfrm>
          <a:off x="538475" y="982677"/>
          <a:ext cx="7633976" cy="3474507"/>
        </p:xfrm>
        <a:graphic>
          <a:graphicData uri="http://schemas.openxmlformats.org/drawingml/2006/table">
            <a:tbl>
              <a:tblPr firstRow="1" firstCol="1" bandRow="1">
                <a:tableStyleId>{5C22544A-7EE6-4342-B048-85BDC9FD1C3A}</a:tableStyleId>
              </a:tblPr>
              <a:tblGrid>
                <a:gridCol w="1183267">
                  <a:extLst>
                    <a:ext uri="{9D8B030D-6E8A-4147-A177-3AD203B41FA5}">
                      <a16:colId xmlns:a16="http://schemas.microsoft.com/office/drawing/2014/main" val="4090675827"/>
                    </a:ext>
                  </a:extLst>
                </a:gridCol>
                <a:gridCol w="628186">
                  <a:extLst>
                    <a:ext uri="{9D8B030D-6E8A-4147-A177-3AD203B41FA5}">
                      <a16:colId xmlns:a16="http://schemas.microsoft.com/office/drawing/2014/main" val="635767433"/>
                    </a:ext>
                  </a:extLst>
                </a:gridCol>
                <a:gridCol w="721503">
                  <a:extLst>
                    <a:ext uri="{9D8B030D-6E8A-4147-A177-3AD203B41FA5}">
                      <a16:colId xmlns:a16="http://schemas.microsoft.com/office/drawing/2014/main" val="452593527"/>
                    </a:ext>
                  </a:extLst>
                </a:gridCol>
                <a:gridCol w="1274874">
                  <a:extLst>
                    <a:ext uri="{9D8B030D-6E8A-4147-A177-3AD203B41FA5}">
                      <a16:colId xmlns:a16="http://schemas.microsoft.com/office/drawing/2014/main" val="1263881656"/>
                    </a:ext>
                  </a:extLst>
                </a:gridCol>
                <a:gridCol w="600029">
                  <a:extLst>
                    <a:ext uri="{9D8B030D-6E8A-4147-A177-3AD203B41FA5}">
                      <a16:colId xmlns:a16="http://schemas.microsoft.com/office/drawing/2014/main" val="2910607847"/>
                    </a:ext>
                  </a:extLst>
                </a:gridCol>
                <a:gridCol w="3226117">
                  <a:extLst>
                    <a:ext uri="{9D8B030D-6E8A-4147-A177-3AD203B41FA5}">
                      <a16:colId xmlns:a16="http://schemas.microsoft.com/office/drawing/2014/main" val="1161574099"/>
                    </a:ext>
                  </a:extLst>
                </a:gridCol>
              </a:tblGrid>
              <a:tr h="510214">
                <a:tc>
                  <a:txBody>
                    <a:bodyPr/>
                    <a:lstStyle/>
                    <a:p>
                      <a:pPr marL="68580" algn="ctr">
                        <a:lnSpc>
                          <a:spcPts val="1200"/>
                        </a:lnSpc>
                        <a:spcBef>
                          <a:spcPts val="600"/>
                        </a:spcBef>
                        <a:spcAft>
                          <a:spcPts val="600"/>
                        </a:spcAft>
                      </a:pPr>
                      <a:r>
                        <a:rPr lang="nb-NO" sz="800"/>
                        <a:t>Navn</a:t>
                      </a:r>
                    </a:p>
                  </a:txBody>
                  <a:tcPr marL="59347" marR="59347" marT="0" marB="0" anchor="ctr"/>
                </a:tc>
                <a:tc>
                  <a:txBody>
                    <a:bodyPr/>
                    <a:lstStyle/>
                    <a:p>
                      <a:pPr marL="68580" algn="ctr">
                        <a:lnSpc>
                          <a:spcPts val="1200"/>
                        </a:lnSpc>
                        <a:spcBef>
                          <a:spcPts val="600"/>
                        </a:spcBef>
                        <a:spcAft>
                          <a:spcPts val="600"/>
                        </a:spcAft>
                      </a:pPr>
                      <a:r>
                        <a:rPr lang="nb-NO" sz="800"/>
                        <a:t>Land</a:t>
                      </a:r>
                    </a:p>
                  </a:txBody>
                  <a:tcPr marL="59347" marR="59347" marT="0" marB="0" anchor="ctr"/>
                </a:tc>
                <a:tc>
                  <a:txBody>
                    <a:bodyPr/>
                    <a:lstStyle/>
                    <a:p>
                      <a:pPr marL="68580" algn="ctr">
                        <a:lnSpc>
                          <a:spcPts val="1200"/>
                        </a:lnSpc>
                        <a:spcBef>
                          <a:spcPts val="600"/>
                        </a:spcBef>
                        <a:spcAft>
                          <a:spcPts val="600"/>
                        </a:spcAft>
                      </a:pPr>
                      <a:r>
                        <a:rPr lang="nb-NO" sz="800"/>
                        <a:t>Gruppe</a:t>
                      </a:r>
                    </a:p>
                  </a:txBody>
                  <a:tcPr marL="59347" marR="59347" marT="0" marB="0" anchor="ctr"/>
                </a:tc>
                <a:tc>
                  <a:txBody>
                    <a:bodyPr/>
                    <a:lstStyle/>
                    <a:p>
                      <a:pPr marL="68580" algn="ctr">
                        <a:lnSpc>
                          <a:spcPts val="1200"/>
                        </a:lnSpc>
                        <a:spcBef>
                          <a:spcPts val="600"/>
                        </a:spcBef>
                        <a:spcAft>
                          <a:spcPts val="600"/>
                        </a:spcAft>
                      </a:pPr>
                      <a:r>
                        <a:rPr lang="nb-NO" sz="800"/>
                        <a:t>Type intervenering</a:t>
                      </a:r>
                    </a:p>
                  </a:txBody>
                  <a:tcPr marL="59347" marR="59347" marT="0" marB="0" anchor="ctr"/>
                </a:tc>
                <a:tc>
                  <a:txBody>
                    <a:bodyPr/>
                    <a:lstStyle/>
                    <a:p>
                      <a:pPr marL="68580" algn="ctr">
                        <a:lnSpc>
                          <a:spcPts val="1200"/>
                        </a:lnSpc>
                        <a:spcBef>
                          <a:spcPts val="600"/>
                        </a:spcBef>
                        <a:spcAft>
                          <a:spcPts val="600"/>
                        </a:spcAft>
                      </a:pPr>
                      <a:r>
                        <a:rPr lang="nb-NO" sz="800"/>
                        <a:t>Ansvarlig organ</a:t>
                      </a:r>
                    </a:p>
                  </a:txBody>
                  <a:tcPr marL="59347" marR="59347" marT="0" marB="0" anchor="ctr"/>
                </a:tc>
                <a:tc>
                  <a:txBody>
                    <a:bodyPr/>
                    <a:lstStyle/>
                    <a:p>
                      <a:pPr marL="68580" algn="ctr">
                        <a:lnSpc>
                          <a:spcPts val="1200"/>
                        </a:lnSpc>
                        <a:spcBef>
                          <a:spcPts val="600"/>
                        </a:spcBef>
                        <a:spcAft>
                          <a:spcPts val="600"/>
                        </a:spcAft>
                      </a:pPr>
                      <a:r>
                        <a:rPr lang="nb-NO" sz="800"/>
                        <a:t>Målsetninger </a:t>
                      </a:r>
                    </a:p>
                  </a:txBody>
                  <a:tcPr marL="59347" marR="59347" marT="0" marB="0" anchor="ctr"/>
                </a:tc>
                <a:extLst>
                  <a:ext uri="{0D108BD9-81ED-4DB2-BD59-A6C34878D82A}">
                    <a16:rowId xmlns:a16="http://schemas.microsoft.com/office/drawing/2014/main" val="3574774027"/>
                  </a:ext>
                </a:extLst>
              </a:tr>
              <a:tr h="599804">
                <a:tc>
                  <a:txBody>
                    <a:bodyPr/>
                    <a:lstStyle/>
                    <a:p>
                      <a:pPr marL="68580" algn="l">
                        <a:lnSpc>
                          <a:spcPct val="107000"/>
                        </a:lnSpc>
                        <a:spcBef>
                          <a:spcPts val="600"/>
                        </a:spcBef>
                        <a:spcAft>
                          <a:spcPts val="600"/>
                        </a:spcAft>
                      </a:pPr>
                      <a:r>
                        <a:rPr lang="nb-NO" sz="700"/>
                        <a:t>Retningslinjer for mangfold ved Det nederlandske forskningsrådet (NWO)</a:t>
                      </a:r>
                    </a:p>
                  </a:txBody>
                  <a:tcPr marL="59347" marR="59347" marT="0" marB="0" anchor="ctr"/>
                </a:tc>
                <a:tc>
                  <a:txBody>
                    <a:bodyPr/>
                    <a:lstStyle/>
                    <a:p>
                      <a:pPr marL="68580" algn="ctr">
                        <a:lnSpc>
                          <a:spcPct val="107000"/>
                        </a:lnSpc>
                        <a:spcBef>
                          <a:spcPts val="600"/>
                        </a:spcBef>
                        <a:spcAft>
                          <a:spcPts val="600"/>
                        </a:spcAft>
                      </a:pPr>
                      <a:r>
                        <a:rPr lang="nb-NO" sz="700"/>
                        <a:t>NL</a:t>
                      </a:r>
                    </a:p>
                  </a:txBody>
                  <a:tcPr marL="59347" marR="59347" marT="0" marB="0" anchor="ctr"/>
                </a:tc>
                <a:tc>
                  <a:txBody>
                    <a:bodyPr/>
                    <a:lstStyle/>
                    <a:p>
                      <a:pPr marL="68580" algn="ctr">
                        <a:lnSpc>
                          <a:spcPct val="107000"/>
                        </a:lnSpc>
                        <a:spcBef>
                          <a:spcPts val="600"/>
                        </a:spcBef>
                        <a:spcAft>
                          <a:spcPts val="600"/>
                        </a:spcAft>
                      </a:pPr>
                      <a:r>
                        <a:rPr lang="nb-NO" sz="700"/>
                        <a:t>Kvinnelige arbeidstakere (pluss lhbti-personer og arbeidsinnvandrere)</a:t>
                      </a:r>
                    </a:p>
                  </a:txBody>
                  <a:tcPr marL="59347" marR="59347" marT="0" marB="0" anchor="ctr"/>
                </a:tc>
                <a:tc>
                  <a:txBody>
                    <a:bodyPr/>
                    <a:lstStyle/>
                    <a:p>
                      <a:pPr marL="68580" algn="ctr">
                        <a:lnSpc>
                          <a:spcPct val="107000"/>
                        </a:lnSpc>
                        <a:spcBef>
                          <a:spcPts val="600"/>
                        </a:spcBef>
                        <a:spcAft>
                          <a:spcPts val="600"/>
                        </a:spcAft>
                      </a:pPr>
                      <a:r>
                        <a:rPr lang="nb-NO" sz="700"/>
                        <a:t>Økonomisk støtte, støtte og veiledning</a:t>
                      </a:r>
                    </a:p>
                  </a:txBody>
                  <a:tcPr marL="59347" marR="59347" marT="0" marB="0" anchor="ctr"/>
                </a:tc>
                <a:tc>
                  <a:txBody>
                    <a:bodyPr/>
                    <a:lstStyle/>
                    <a:p>
                      <a:pPr marL="68580" algn="ctr">
                        <a:lnSpc>
                          <a:spcPct val="107000"/>
                        </a:lnSpc>
                        <a:spcBef>
                          <a:spcPts val="600"/>
                        </a:spcBef>
                        <a:spcAft>
                          <a:spcPts val="600"/>
                        </a:spcAft>
                      </a:pPr>
                      <a:r>
                        <a:rPr lang="nb-NO" sz="700"/>
                        <a:t>Offentlig myndighet</a:t>
                      </a:r>
                    </a:p>
                  </a:txBody>
                  <a:tcPr marL="59347" marR="59347" marT="0" marB="0" anchor="ctr"/>
                </a:tc>
                <a:tc>
                  <a:txBody>
                    <a:bodyPr/>
                    <a:lstStyle/>
                    <a:p>
                      <a:pPr marL="68580" algn="ctr">
                        <a:lnSpc>
                          <a:spcPct val="107000"/>
                        </a:lnSpc>
                        <a:spcBef>
                          <a:spcPts val="600"/>
                        </a:spcBef>
                        <a:spcAft>
                          <a:spcPts val="600"/>
                        </a:spcAft>
                      </a:pPr>
                      <a:r>
                        <a:rPr lang="nb-NO" sz="700"/>
                        <a:t>Redusere diskriminering av kvinner i akademia og fremme en strategi for inkludering og likestilling. Nåværende prioriterte målgrupper omfatter også andre vanskeligstilte grupper som lhbti-personer, funksjonshemmede og arbeidsinnvandrere fra utenfor EU</a:t>
                      </a:r>
                    </a:p>
                  </a:txBody>
                  <a:tcPr marL="59347" marR="59347" marT="0" marB="0" anchor="ctr"/>
                </a:tc>
                <a:extLst>
                  <a:ext uri="{0D108BD9-81ED-4DB2-BD59-A6C34878D82A}">
                    <a16:rowId xmlns:a16="http://schemas.microsoft.com/office/drawing/2014/main" val="1130559890"/>
                  </a:ext>
                </a:extLst>
              </a:tr>
              <a:tr h="719764">
                <a:tc>
                  <a:txBody>
                    <a:bodyPr/>
                    <a:lstStyle/>
                    <a:p>
                      <a:pPr marL="68580" algn="l">
                        <a:lnSpc>
                          <a:spcPct val="107000"/>
                        </a:lnSpc>
                        <a:spcBef>
                          <a:spcPts val="600"/>
                        </a:spcBef>
                        <a:spcAft>
                          <a:spcPts val="600"/>
                        </a:spcAft>
                      </a:pPr>
                      <a:r>
                        <a:rPr lang="nb-NO" sz="700"/>
                        <a:t>REDI, forretningsnettverk for inkludering av lhbti og mangfold</a:t>
                      </a:r>
                    </a:p>
                  </a:txBody>
                  <a:tcPr marL="59347" marR="59347" marT="0" marB="0" anchor="ctr"/>
                </a:tc>
                <a:tc>
                  <a:txBody>
                    <a:bodyPr/>
                    <a:lstStyle/>
                    <a:p>
                      <a:pPr marL="68580" algn="ctr">
                        <a:lnSpc>
                          <a:spcPct val="107000"/>
                        </a:lnSpc>
                        <a:spcBef>
                          <a:spcPts val="600"/>
                        </a:spcBef>
                        <a:spcAft>
                          <a:spcPts val="600"/>
                        </a:spcAft>
                      </a:pPr>
                      <a:r>
                        <a:rPr lang="nb-NO" sz="700"/>
                        <a:t>ES</a:t>
                      </a:r>
                    </a:p>
                  </a:txBody>
                  <a:tcPr marL="59347" marR="59347" marT="0" marB="0" anchor="ctr"/>
                </a:tc>
                <a:tc>
                  <a:txBody>
                    <a:bodyPr/>
                    <a:lstStyle/>
                    <a:p>
                      <a:pPr marL="68580" algn="ctr">
                        <a:lnSpc>
                          <a:spcPct val="107000"/>
                        </a:lnSpc>
                        <a:spcBef>
                          <a:spcPts val="600"/>
                        </a:spcBef>
                        <a:spcAft>
                          <a:spcPts val="600"/>
                        </a:spcAft>
                      </a:pPr>
                      <a:r>
                        <a:rPr lang="nb-NO" sz="700"/>
                        <a:t>Lhbti-arbeidstakere</a:t>
                      </a:r>
                    </a:p>
                  </a:txBody>
                  <a:tcPr marL="59347" marR="59347" marT="0" marB="0" anchor="ctr"/>
                </a:tc>
                <a:tc>
                  <a:txBody>
                    <a:bodyPr/>
                    <a:lstStyle/>
                    <a:p>
                      <a:pPr marL="68580" algn="ctr">
                        <a:lnSpc>
                          <a:spcPct val="107000"/>
                        </a:lnSpc>
                        <a:spcBef>
                          <a:spcPts val="600"/>
                        </a:spcBef>
                        <a:spcAft>
                          <a:spcPts val="600"/>
                        </a:spcAft>
                      </a:pPr>
                      <a:r>
                        <a:rPr lang="nb-NO" sz="700"/>
                        <a:t>Konsultasjon og veiledning, bevisstgjøring, nettverksbygging med relevante interessenter, forskning </a:t>
                      </a:r>
                    </a:p>
                  </a:txBody>
                  <a:tcPr marL="59347" marR="59347" marT="0" marB="0" anchor="ctr"/>
                </a:tc>
                <a:tc>
                  <a:txBody>
                    <a:bodyPr/>
                    <a:lstStyle/>
                    <a:p>
                      <a:pPr marL="68580" algn="ctr">
                        <a:lnSpc>
                          <a:spcPct val="107000"/>
                        </a:lnSpc>
                        <a:spcBef>
                          <a:spcPts val="600"/>
                        </a:spcBef>
                        <a:spcAft>
                          <a:spcPts val="600"/>
                        </a:spcAft>
                      </a:pPr>
                      <a:r>
                        <a:rPr lang="nb-NO" sz="700"/>
                        <a:t>Ideelle organisasjoner</a:t>
                      </a:r>
                    </a:p>
                  </a:txBody>
                  <a:tcPr marL="59347" marR="59347" marT="0" marB="0" anchor="ctr"/>
                </a:tc>
                <a:tc>
                  <a:txBody>
                    <a:bodyPr/>
                    <a:lstStyle/>
                    <a:p>
                      <a:pPr marL="68580" algn="ctr">
                        <a:lnSpc>
                          <a:spcPct val="107000"/>
                        </a:lnSpc>
                        <a:spcBef>
                          <a:spcPts val="600"/>
                        </a:spcBef>
                        <a:spcAft>
                          <a:spcPts val="600"/>
                        </a:spcAft>
                      </a:pPr>
                      <a:r>
                        <a:rPr lang="nb-NO" sz="700"/>
                        <a:t>Fremming av et inkluderende og respektfullt miljø i de deltakende organisasjonene for å bidra til sosial aksept av lhbti-personer og bekjempelsen av sosiokulturelle fordommer og diskriminerende praksiser som hindrer lhbti-personers profesjonelle utvikling og optimale ytelse</a:t>
                      </a:r>
                    </a:p>
                  </a:txBody>
                  <a:tcPr marL="59347" marR="59347" marT="0" marB="0" anchor="ctr"/>
                </a:tc>
                <a:extLst>
                  <a:ext uri="{0D108BD9-81ED-4DB2-BD59-A6C34878D82A}">
                    <a16:rowId xmlns:a16="http://schemas.microsoft.com/office/drawing/2014/main" val="120450469"/>
                  </a:ext>
                </a:extLst>
              </a:tr>
              <a:tr h="599804">
                <a:tc>
                  <a:txBody>
                    <a:bodyPr/>
                    <a:lstStyle/>
                    <a:p>
                      <a:pPr marL="68580" algn="l">
                        <a:lnSpc>
                          <a:spcPct val="107000"/>
                        </a:lnSpc>
                        <a:spcBef>
                          <a:spcPts val="600"/>
                        </a:spcBef>
                        <a:spcAft>
                          <a:spcPts val="600"/>
                        </a:spcAft>
                      </a:pPr>
                      <a:r>
                        <a:rPr lang="nb-NO" sz="700"/>
                        <a:t>Verktøysett for integrering av kjønnsperspektivet i arbeidet med å forebygge yrkesrisiko</a:t>
                      </a:r>
                    </a:p>
                  </a:txBody>
                  <a:tcPr marL="59347" marR="59347" marT="0" marB="0" anchor="ctr"/>
                </a:tc>
                <a:tc>
                  <a:txBody>
                    <a:bodyPr/>
                    <a:lstStyle/>
                    <a:p>
                      <a:pPr marL="68580" algn="ctr">
                        <a:lnSpc>
                          <a:spcPct val="107000"/>
                        </a:lnSpc>
                        <a:spcBef>
                          <a:spcPts val="600"/>
                        </a:spcBef>
                        <a:spcAft>
                          <a:spcPts val="600"/>
                        </a:spcAft>
                      </a:pPr>
                      <a:r>
                        <a:rPr lang="nb-NO" sz="700"/>
                        <a:t>ES</a:t>
                      </a:r>
                    </a:p>
                  </a:txBody>
                  <a:tcPr marL="59347" marR="59347" marT="0" marB="0" anchor="ctr"/>
                </a:tc>
                <a:tc>
                  <a:txBody>
                    <a:bodyPr/>
                    <a:lstStyle/>
                    <a:p>
                      <a:pPr marL="68580" algn="ctr">
                        <a:lnSpc>
                          <a:spcPct val="107000"/>
                        </a:lnSpc>
                        <a:spcBef>
                          <a:spcPts val="600"/>
                        </a:spcBef>
                        <a:spcAft>
                          <a:spcPts val="600"/>
                        </a:spcAft>
                      </a:pPr>
                      <a:r>
                        <a:rPr lang="nb-NO" sz="700"/>
                        <a:t>Kvinnelige arbeidstakere</a:t>
                      </a:r>
                    </a:p>
                  </a:txBody>
                  <a:tcPr marL="59347" marR="59347" marT="0" marB="0" anchor="ctr"/>
                </a:tc>
                <a:tc>
                  <a:txBody>
                    <a:bodyPr/>
                    <a:lstStyle/>
                    <a:p>
                      <a:pPr marL="68580" algn="ctr">
                        <a:lnSpc>
                          <a:spcPct val="107000"/>
                        </a:lnSpc>
                        <a:spcBef>
                          <a:spcPts val="600"/>
                        </a:spcBef>
                        <a:spcAft>
                          <a:spcPts val="600"/>
                        </a:spcAft>
                      </a:pPr>
                      <a:r>
                        <a:rPr lang="nb-NO" sz="700"/>
                        <a:t>Verktøy for risikovurdering/forebygging </a:t>
                      </a:r>
                    </a:p>
                  </a:txBody>
                  <a:tcPr marL="59347" marR="59347" marT="0" marB="0" anchor="ctr"/>
                </a:tc>
                <a:tc>
                  <a:txBody>
                    <a:bodyPr/>
                    <a:lstStyle/>
                    <a:p>
                      <a:pPr marL="68580" algn="ctr">
                        <a:lnSpc>
                          <a:spcPct val="107000"/>
                        </a:lnSpc>
                        <a:spcBef>
                          <a:spcPts val="600"/>
                        </a:spcBef>
                        <a:spcAft>
                          <a:spcPts val="600"/>
                        </a:spcAft>
                      </a:pPr>
                      <a:r>
                        <a:rPr lang="nb-NO" sz="700"/>
                        <a:t>Offentlig myndighet</a:t>
                      </a:r>
                    </a:p>
                  </a:txBody>
                  <a:tcPr marL="59347" marR="59347" marT="0" marB="0" anchor="ctr"/>
                </a:tc>
                <a:tc>
                  <a:txBody>
                    <a:bodyPr/>
                    <a:lstStyle/>
                    <a:p>
                      <a:pPr marL="68580" algn="ctr">
                        <a:lnSpc>
                          <a:spcPct val="107000"/>
                        </a:lnSpc>
                        <a:spcBef>
                          <a:spcPts val="600"/>
                        </a:spcBef>
                        <a:spcAft>
                          <a:spcPts val="600"/>
                        </a:spcAft>
                      </a:pPr>
                      <a:r>
                        <a:rPr lang="nb-NO" sz="700"/>
                        <a:t>Å utvikle et ad hoc-verktøysett for å få et kjønnsperspektiv inn i HMS-arbeidet med å forebygge risiko, og unngå det mannlige perspektivet som har dominert innen spansk HMS-arbeid for å forebygge risikoer</a:t>
                      </a:r>
                    </a:p>
                  </a:txBody>
                  <a:tcPr marL="59347" marR="59347" marT="0" marB="0" anchor="ctr"/>
                </a:tc>
                <a:extLst>
                  <a:ext uri="{0D108BD9-81ED-4DB2-BD59-A6C34878D82A}">
                    <a16:rowId xmlns:a16="http://schemas.microsoft.com/office/drawing/2014/main" val="2502419628"/>
                  </a:ext>
                </a:extLst>
              </a:tr>
              <a:tr h="599804">
                <a:tc>
                  <a:txBody>
                    <a:bodyPr/>
                    <a:lstStyle/>
                    <a:p>
                      <a:pPr marL="68580" algn="l">
                        <a:lnSpc>
                          <a:spcPct val="107000"/>
                        </a:lnSpc>
                        <a:spcBef>
                          <a:spcPts val="600"/>
                        </a:spcBef>
                        <a:spcAft>
                          <a:spcPts val="600"/>
                        </a:spcAft>
                      </a:pPr>
                      <a:r>
                        <a:rPr lang="nb-NO" sz="700"/>
                        <a:t>Kvinners arbeidsmiljø</a:t>
                      </a:r>
                    </a:p>
                  </a:txBody>
                  <a:tcPr marL="59347" marR="59347" marT="0" marB="0" anchor="ctr"/>
                </a:tc>
                <a:tc>
                  <a:txBody>
                    <a:bodyPr/>
                    <a:lstStyle/>
                    <a:p>
                      <a:pPr marL="68580" algn="ctr">
                        <a:lnSpc>
                          <a:spcPct val="107000"/>
                        </a:lnSpc>
                        <a:spcBef>
                          <a:spcPts val="600"/>
                        </a:spcBef>
                        <a:spcAft>
                          <a:spcPts val="600"/>
                        </a:spcAft>
                      </a:pPr>
                      <a:r>
                        <a:rPr lang="nb-NO" sz="700"/>
                        <a:t>SE</a:t>
                      </a:r>
                    </a:p>
                  </a:txBody>
                  <a:tcPr marL="59347" marR="59347" marT="0" marB="0" anchor="ctr"/>
                </a:tc>
                <a:tc>
                  <a:txBody>
                    <a:bodyPr/>
                    <a:lstStyle/>
                    <a:p>
                      <a:pPr marL="68580" algn="ctr">
                        <a:lnSpc>
                          <a:spcPct val="107000"/>
                        </a:lnSpc>
                        <a:spcBef>
                          <a:spcPts val="600"/>
                        </a:spcBef>
                        <a:spcAft>
                          <a:spcPts val="600"/>
                        </a:spcAft>
                      </a:pPr>
                      <a:r>
                        <a:rPr lang="nb-NO" sz="700"/>
                        <a:t>Kvinnelige arbeidstakere</a:t>
                      </a:r>
                    </a:p>
                  </a:txBody>
                  <a:tcPr marL="59347" marR="59347" marT="0" marB="0" anchor="ctr"/>
                </a:tc>
                <a:tc>
                  <a:txBody>
                    <a:bodyPr/>
                    <a:lstStyle/>
                    <a:p>
                      <a:pPr marL="68580" algn="ctr">
                        <a:lnSpc>
                          <a:spcPct val="107000"/>
                        </a:lnSpc>
                        <a:spcBef>
                          <a:spcPts val="600"/>
                        </a:spcBef>
                        <a:spcAft>
                          <a:spcPts val="600"/>
                        </a:spcAft>
                      </a:pPr>
                      <a:r>
                        <a:rPr lang="nb-NO" sz="700"/>
                        <a:t>Bevisstgjøring, forskning, arbeidsinspeksjoner, utvikling av verktøy for risikovurdering</a:t>
                      </a:r>
                    </a:p>
                  </a:txBody>
                  <a:tcPr marL="59347" marR="59347" marT="0" marB="0" anchor="ctr"/>
                </a:tc>
                <a:tc>
                  <a:txBody>
                    <a:bodyPr/>
                    <a:lstStyle/>
                    <a:p>
                      <a:pPr marL="68580" algn="ctr">
                        <a:lnSpc>
                          <a:spcPct val="107000"/>
                        </a:lnSpc>
                        <a:spcBef>
                          <a:spcPts val="600"/>
                        </a:spcBef>
                        <a:spcAft>
                          <a:spcPts val="600"/>
                        </a:spcAft>
                      </a:pPr>
                      <a:r>
                        <a:rPr lang="nb-NO" sz="700"/>
                        <a:t>Offentlig myndighet</a:t>
                      </a:r>
                    </a:p>
                  </a:txBody>
                  <a:tcPr marL="59347" marR="59347" marT="0" marB="0" anchor="ctr"/>
                </a:tc>
                <a:tc>
                  <a:txBody>
                    <a:bodyPr/>
                    <a:lstStyle/>
                    <a:p>
                      <a:pPr marL="68580" algn="ctr">
                        <a:lnSpc>
                          <a:spcPct val="107000"/>
                        </a:lnSpc>
                        <a:spcBef>
                          <a:spcPts val="600"/>
                        </a:spcBef>
                        <a:spcAft>
                          <a:spcPts val="600"/>
                        </a:spcAft>
                      </a:pPr>
                      <a:r>
                        <a:rPr lang="nb-NO" sz="700"/>
                        <a:t>Forbedring av kvinners arbeidsmiljø, med fokus på risikofaktorer for muskel- og skjelettlidelser. Initiativet omfatter forskning innen kvinner og arbeidshelse, nye måter for gjennomføring av arbeidsinspeksjoner og et sett ulike verktøy for arbeidsplasser</a:t>
                      </a:r>
                    </a:p>
                  </a:txBody>
                  <a:tcPr marL="59347" marR="59347" marT="0" marB="0" anchor="ctr"/>
                </a:tc>
                <a:extLst>
                  <a:ext uri="{0D108BD9-81ED-4DB2-BD59-A6C34878D82A}">
                    <a16:rowId xmlns:a16="http://schemas.microsoft.com/office/drawing/2014/main" val="2402394846"/>
                  </a:ext>
                </a:extLst>
              </a:tr>
              <a:tr h="359883">
                <a:tc>
                  <a:txBody>
                    <a:bodyPr/>
                    <a:lstStyle/>
                    <a:p>
                      <a:pPr marL="68580" algn="l">
                        <a:lnSpc>
                          <a:spcPct val="107000"/>
                        </a:lnSpc>
                        <a:spcBef>
                          <a:spcPts val="600"/>
                        </a:spcBef>
                        <a:spcAft>
                          <a:spcPts val="600"/>
                        </a:spcAft>
                      </a:pPr>
                      <a:r>
                        <a:rPr lang="nb-NO" sz="700"/>
                        <a:t>Støtteveiledning for en arbeidsplass for transpersoner</a:t>
                      </a:r>
                    </a:p>
                  </a:txBody>
                  <a:tcPr marL="59347" marR="59347" marT="0" marB="0" anchor="ctr"/>
                </a:tc>
                <a:tc>
                  <a:txBody>
                    <a:bodyPr/>
                    <a:lstStyle/>
                    <a:p>
                      <a:pPr marL="68580" algn="ctr">
                        <a:lnSpc>
                          <a:spcPct val="107000"/>
                        </a:lnSpc>
                        <a:spcBef>
                          <a:spcPts val="600"/>
                        </a:spcBef>
                        <a:spcAft>
                          <a:spcPts val="600"/>
                        </a:spcAft>
                      </a:pPr>
                      <a:r>
                        <a:rPr lang="nb-NO" sz="700"/>
                        <a:t>UK</a:t>
                      </a:r>
                    </a:p>
                  </a:txBody>
                  <a:tcPr marL="59347" marR="59347" marT="0" marB="0" anchor="ctr"/>
                </a:tc>
                <a:tc>
                  <a:txBody>
                    <a:bodyPr/>
                    <a:lstStyle/>
                    <a:p>
                      <a:pPr marL="68580" algn="ctr">
                        <a:lnSpc>
                          <a:spcPct val="107000"/>
                        </a:lnSpc>
                        <a:spcBef>
                          <a:spcPts val="600"/>
                        </a:spcBef>
                        <a:spcAft>
                          <a:spcPts val="600"/>
                        </a:spcAft>
                      </a:pPr>
                      <a:r>
                        <a:rPr lang="nb-NO" sz="700"/>
                        <a:t>Lhbti-arbeidstakere</a:t>
                      </a:r>
                    </a:p>
                  </a:txBody>
                  <a:tcPr marL="59347" marR="59347" marT="0" marB="0" anchor="ctr"/>
                </a:tc>
                <a:tc>
                  <a:txBody>
                    <a:bodyPr/>
                    <a:lstStyle/>
                    <a:p>
                      <a:pPr marL="68580" algn="ctr">
                        <a:lnSpc>
                          <a:spcPct val="107000"/>
                        </a:lnSpc>
                        <a:spcBef>
                          <a:spcPts val="600"/>
                        </a:spcBef>
                        <a:spcAft>
                          <a:spcPts val="600"/>
                        </a:spcAft>
                      </a:pPr>
                      <a:r>
                        <a:rPr lang="nb-NO" sz="700"/>
                        <a:t>Forskning, veiledning</a:t>
                      </a:r>
                    </a:p>
                  </a:txBody>
                  <a:tcPr marL="59347" marR="59347" marT="0" marB="0" anchor="ctr"/>
                </a:tc>
                <a:tc>
                  <a:txBody>
                    <a:bodyPr/>
                    <a:lstStyle/>
                    <a:p>
                      <a:pPr marL="68580" algn="ctr">
                        <a:lnSpc>
                          <a:spcPct val="107000"/>
                        </a:lnSpc>
                        <a:spcBef>
                          <a:spcPts val="600"/>
                        </a:spcBef>
                        <a:spcAft>
                          <a:spcPts val="600"/>
                        </a:spcAft>
                      </a:pPr>
                      <a:r>
                        <a:rPr lang="nb-NO" sz="700"/>
                        <a:t>Offentlig myndighet</a:t>
                      </a:r>
                    </a:p>
                  </a:txBody>
                  <a:tcPr marL="59347" marR="59347" marT="0" marB="0" anchor="ctr"/>
                </a:tc>
                <a:tc>
                  <a:txBody>
                    <a:bodyPr/>
                    <a:lstStyle/>
                    <a:p>
                      <a:pPr marL="68580" algn="ctr">
                        <a:lnSpc>
                          <a:spcPct val="107000"/>
                        </a:lnSpc>
                        <a:spcBef>
                          <a:spcPts val="600"/>
                        </a:spcBef>
                        <a:spcAft>
                          <a:spcPts val="600"/>
                        </a:spcAft>
                      </a:pPr>
                      <a:r>
                        <a:rPr lang="nb-NO" sz="700"/>
                        <a:t>Tilrettelegging for en vellykket integrering av transpersoner på arbeidsplassen ved hjelp av nyttig informasjon og veiledning til ulike interessenter</a:t>
                      </a:r>
                    </a:p>
                  </a:txBody>
                  <a:tcPr marL="59347" marR="59347" marT="0" marB="0" anchor="ctr"/>
                </a:tc>
                <a:extLst>
                  <a:ext uri="{0D108BD9-81ED-4DB2-BD59-A6C34878D82A}">
                    <a16:rowId xmlns:a16="http://schemas.microsoft.com/office/drawing/2014/main" val="3994270883"/>
                  </a:ext>
                </a:extLst>
              </a:tr>
            </a:tbl>
          </a:graphicData>
        </a:graphic>
      </p:graphicFrame>
      <p:sp>
        <p:nvSpPr>
          <p:cNvPr id="5" name="Title 1">
            <a:extLst>
              <a:ext uri="{FF2B5EF4-FFF2-40B4-BE49-F238E27FC236}">
                <a16:creationId xmlns:a16="http://schemas.microsoft.com/office/drawing/2014/main" id="{FE67E1C7-DA33-3742-8620-2EC6C9701E0F}"/>
              </a:ext>
            </a:extLst>
          </p:cNvPr>
          <p:cNvSpPr txBox="1">
            <a:spLocks noGrp="1"/>
          </p:cNvSpPr>
          <p:nvPr>
            <p:ph type="title"/>
          </p:nvPr>
        </p:nvSpPr>
        <p:spPr>
          <a:xfrm>
            <a:off x="538475" y="135000"/>
            <a:ext cx="7471401"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a:solidFill>
                  <a:srgbClr val="003399"/>
                </a:solidFill>
              </a:rPr>
              <a:t>Hovedfunn: Analyse av praksis og politiske tiltak </a:t>
            </a:r>
          </a:p>
        </p:txBody>
      </p:sp>
    </p:spTree>
    <p:extLst>
      <p:ext uri="{BB962C8B-B14F-4D97-AF65-F5344CB8AC3E}">
        <p14:creationId xmlns:p14="http://schemas.microsoft.com/office/powerpoint/2010/main" val="2670624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699542"/>
            <a:ext cx="5688434" cy="3312368"/>
          </a:xfrm>
        </p:spPr>
        <p:txBody>
          <a:bodyPr lIns="0" tIns="0" rIns="0" bIns="0">
            <a:noAutofit/>
          </a:bodyPr>
          <a:lstStyle/>
          <a:p>
            <a:pPr>
              <a:lnSpc>
                <a:spcPct val="150000"/>
              </a:lnSpc>
            </a:pPr>
            <a:r>
              <a:rPr lang="nb-NO" sz="1800" dirty="0">
                <a:solidFill>
                  <a:schemeClr val="accent1"/>
                </a:solidFill>
              </a:rPr>
              <a:t>Innledning: Mangfold i arbeidslivet og risikofaktorer knyttet til muskel- og skjelettlidelser</a:t>
            </a:r>
          </a:p>
          <a:p>
            <a:pPr>
              <a:lnSpc>
                <a:spcPct val="150000"/>
              </a:lnSpc>
            </a:pPr>
            <a:r>
              <a:rPr lang="nb-NO" sz="1800" dirty="0"/>
              <a:t>Definisjoner </a:t>
            </a:r>
          </a:p>
          <a:p>
            <a:pPr>
              <a:lnSpc>
                <a:spcPct val="150000"/>
              </a:lnSpc>
            </a:pPr>
            <a:r>
              <a:rPr lang="nb-NO" sz="1800" dirty="0"/>
              <a:t>Eksponering for arbeidsrelaterte helserisikoer</a:t>
            </a:r>
          </a:p>
          <a:p>
            <a:pPr>
              <a:lnSpc>
                <a:spcPct val="150000"/>
              </a:lnSpc>
            </a:pPr>
            <a:r>
              <a:rPr lang="nb-NO" sz="1800" dirty="0"/>
              <a:t>Forekomst av generelle helseproblemer og muskel- og skjelettlidelser</a:t>
            </a:r>
          </a:p>
          <a:p>
            <a:pPr>
              <a:lnSpc>
                <a:spcPct val="150000"/>
              </a:lnSpc>
            </a:pPr>
            <a:r>
              <a:rPr lang="nb-NO" sz="1800" dirty="0">
                <a:solidFill>
                  <a:srgbClr val="003399"/>
                </a:solidFill>
              </a:rPr>
              <a:t>Eksempler på praksis og politiske tiltak</a:t>
            </a:r>
          </a:p>
          <a:p>
            <a:pPr>
              <a:lnSpc>
                <a:spcPct val="150000"/>
              </a:lnSpc>
            </a:pPr>
            <a:r>
              <a:rPr lang="nb-NO" sz="1800" dirty="0"/>
              <a:t>Politiske pekepinner</a:t>
            </a:r>
          </a:p>
          <a:p>
            <a:pPr>
              <a:lnSpc>
                <a:spcPct val="150000"/>
              </a:lnSpc>
            </a:pPr>
            <a:r>
              <a:rPr lang="nb-NO" sz="1800" dirty="0"/>
              <a:t>Bibliografi</a:t>
            </a:r>
          </a:p>
          <a:p>
            <a:pPr marL="0" indent="0">
              <a:buNone/>
            </a:pPr>
            <a:endParaRPr lang="en-US" sz="1800" dirty="0"/>
          </a:p>
          <a:p>
            <a:pPr marL="0" indent="0">
              <a:buNone/>
            </a:pPr>
            <a:endParaRPr lang="en-US" sz="1800" dirty="0"/>
          </a:p>
          <a:p>
            <a:pPr marL="0" indent="0">
              <a:buNone/>
            </a:pPr>
            <a:endParaRPr lang="en-US" sz="1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00192" y="1491630"/>
            <a:ext cx="2198846" cy="2664296"/>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t>Oversikt</a:t>
            </a:r>
          </a:p>
        </p:txBody>
      </p:sp>
    </p:spTree>
    <p:extLst>
      <p:ext uri="{BB962C8B-B14F-4D97-AF65-F5344CB8AC3E}">
        <p14:creationId xmlns:p14="http://schemas.microsoft.com/office/powerpoint/2010/main" val="2929296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5280826" y="1003026"/>
            <a:ext cx="3234527" cy="3224920"/>
            <a:chOff x="-158403" y="-163840"/>
            <a:chExt cx="5260231" cy="5235332"/>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03" y="-72008"/>
              <a:ext cx="5177737" cy="5143500"/>
            </a:xfrm>
            <a:prstGeom prst="rect">
              <a:avLst/>
            </a:prstGeom>
          </p:spPr>
        </p:pic>
        <p:sp>
          <p:nvSpPr>
            <p:cNvPr id="14" name="TextBox 13"/>
            <p:cNvSpPr txBox="1"/>
            <p:nvPr/>
          </p:nvSpPr>
          <p:spPr>
            <a:xfrm rot="16200000">
              <a:off x="1723531" y="521125"/>
              <a:ext cx="1720301" cy="350371"/>
            </a:xfrm>
            <a:prstGeom prst="rect">
              <a:avLst/>
            </a:prstGeom>
            <a:noFill/>
          </p:spPr>
          <p:txBody>
            <a:bodyPr wrap="square" rtlCol="0">
              <a:spAutoFit/>
            </a:bodyPr>
            <a:lstStyle/>
            <a:p>
              <a:pPr algn="ctr"/>
              <a:r>
                <a:rPr lang="nb-NO" sz="800" b="1">
                  <a:solidFill>
                    <a:schemeClr val="accent1"/>
                  </a:solidFill>
                  <a:latin typeface="+mj-lt"/>
                  <a:ea typeface="+mj-ea"/>
                  <a:cs typeface="Trebuchet MS"/>
                </a:rPr>
                <a:t>Forberedelse</a:t>
              </a:r>
            </a:p>
          </p:txBody>
        </p:sp>
        <p:sp>
          <p:nvSpPr>
            <p:cNvPr id="15" name="TextBox 14"/>
            <p:cNvSpPr txBox="1"/>
            <p:nvPr/>
          </p:nvSpPr>
          <p:spPr>
            <a:xfrm rot="19770935">
              <a:off x="2996618" y="1548553"/>
              <a:ext cx="2105210" cy="349752"/>
            </a:xfrm>
            <a:prstGeom prst="rect">
              <a:avLst/>
            </a:prstGeom>
            <a:noFill/>
          </p:spPr>
          <p:txBody>
            <a:bodyPr wrap="square" rtlCol="0">
              <a:spAutoFit/>
            </a:bodyPr>
            <a:lstStyle/>
            <a:p>
              <a:pPr algn="ctr"/>
              <a:r>
                <a:rPr lang="nb-NO" sz="800" b="1">
                  <a:solidFill>
                    <a:schemeClr val="accent1"/>
                  </a:solidFill>
                  <a:latin typeface="+mj-lt"/>
                  <a:ea typeface="+mj-ea"/>
                  <a:cs typeface="Trebuchet MS"/>
                </a:rPr>
                <a:t>Identifisering</a:t>
              </a:r>
            </a:p>
          </p:txBody>
        </p:sp>
        <p:sp>
          <p:nvSpPr>
            <p:cNvPr id="16" name="TextBox 15"/>
            <p:cNvSpPr txBox="1"/>
            <p:nvPr/>
          </p:nvSpPr>
          <p:spPr>
            <a:xfrm rot="1752754">
              <a:off x="2998095" y="3384852"/>
              <a:ext cx="1716147" cy="349752"/>
            </a:xfrm>
            <a:prstGeom prst="rect">
              <a:avLst/>
            </a:prstGeom>
            <a:noFill/>
          </p:spPr>
          <p:txBody>
            <a:bodyPr wrap="square" rtlCol="0">
              <a:spAutoFit/>
            </a:bodyPr>
            <a:lstStyle/>
            <a:p>
              <a:pPr algn="ctr"/>
              <a:r>
                <a:rPr lang="nb-NO" sz="800" b="1">
                  <a:solidFill>
                    <a:schemeClr val="accent1"/>
                  </a:solidFill>
                  <a:latin typeface="+mj-lt"/>
                  <a:ea typeface="+mj-ea"/>
                  <a:cs typeface="Trebuchet MS"/>
                </a:rPr>
                <a:t>Vurdering</a:t>
              </a:r>
            </a:p>
          </p:txBody>
        </p:sp>
        <p:sp>
          <p:nvSpPr>
            <p:cNvPr id="17" name="TextBox 16"/>
            <p:cNvSpPr txBox="1"/>
            <p:nvPr/>
          </p:nvSpPr>
          <p:spPr>
            <a:xfrm rot="19738701">
              <a:off x="543735" y="3258210"/>
              <a:ext cx="1334404" cy="349752"/>
            </a:xfrm>
            <a:prstGeom prst="rect">
              <a:avLst/>
            </a:prstGeom>
            <a:noFill/>
          </p:spPr>
          <p:txBody>
            <a:bodyPr wrap="square" rtlCol="0">
              <a:spAutoFit/>
            </a:bodyPr>
            <a:lstStyle/>
            <a:p>
              <a:pPr algn="ctr"/>
              <a:r>
                <a:rPr lang="nb-NO" sz="800" b="1">
                  <a:solidFill>
                    <a:schemeClr val="accent1"/>
                  </a:solidFill>
                  <a:latin typeface="+mj-lt"/>
                  <a:ea typeface="+mj-ea"/>
                  <a:cs typeface="Trebuchet MS"/>
                </a:rPr>
                <a:t>Handlingsplan</a:t>
              </a:r>
            </a:p>
          </p:txBody>
        </p:sp>
        <p:sp>
          <p:nvSpPr>
            <p:cNvPr id="18" name="TextBox 17"/>
            <p:cNvSpPr txBox="1"/>
            <p:nvPr/>
          </p:nvSpPr>
          <p:spPr>
            <a:xfrm rot="1775785">
              <a:off x="228085" y="1709197"/>
              <a:ext cx="1459704" cy="349752"/>
            </a:xfrm>
            <a:prstGeom prst="rect">
              <a:avLst/>
            </a:prstGeom>
            <a:noFill/>
          </p:spPr>
          <p:txBody>
            <a:bodyPr wrap="square" rtlCol="0">
              <a:spAutoFit/>
            </a:bodyPr>
            <a:lstStyle/>
            <a:p>
              <a:pPr algn="ctr"/>
              <a:r>
                <a:rPr lang="nb-NO" sz="800" b="1">
                  <a:solidFill>
                    <a:schemeClr val="accent1"/>
                  </a:solidFill>
                  <a:latin typeface="+mj-lt"/>
                  <a:ea typeface="+mj-ea"/>
                  <a:cs typeface="Trebuchet MS"/>
                </a:rPr>
                <a:t>Tiltak</a:t>
              </a:r>
            </a:p>
          </p:txBody>
        </p:sp>
        <p:sp>
          <p:nvSpPr>
            <p:cNvPr id="19" name="TextBox 18"/>
            <p:cNvSpPr txBox="1"/>
            <p:nvPr/>
          </p:nvSpPr>
          <p:spPr>
            <a:xfrm rot="5400000">
              <a:off x="1334500" y="764473"/>
              <a:ext cx="1764565" cy="350371"/>
            </a:xfrm>
            <a:prstGeom prst="rect">
              <a:avLst/>
            </a:prstGeom>
            <a:noFill/>
          </p:spPr>
          <p:txBody>
            <a:bodyPr wrap="square" rtlCol="0">
              <a:spAutoFit/>
            </a:bodyPr>
            <a:lstStyle/>
            <a:p>
              <a:pPr algn="ctr"/>
              <a:r>
                <a:rPr lang="nb-NO" sz="800" b="1">
                  <a:solidFill>
                    <a:schemeClr val="accent1"/>
                  </a:solidFill>
                  <a:latin typeface="+mj-lt"/>
                  <a:ea typeface="+mj-ea"/>
                  <a:cs typeface="Trebuchet MS"/>
                </a:rPr>
                <a:t>Overvåking</a:t>
              </a:r>
            </a:p>
          </p:txBody>
        </p:sp>
        <p:sp>
          <p:nvSpPr>
            <p:cNvPr id="20" name="TextBox 19"/>
            <p:cNvSpPr txBox="1"/>
            <p:nvPr/>
          </p:nvSpPr>
          <p:spPr>
            <a:xfrm>
              <a:off x="1380317" y="2087420"/>
              <a:ext cx="2056357" cy="732812"/>
            </a:xfrm>
            <a:prstGeom prst="rect">
              <a:avLst/>
            </a:prstGeom>
            <a:noFill/>
          </p:spPr>
          <p:txBody>
            <a:bodyPr wrap="square" rtlCol="0">
              <a:spAutoFit/>
            </a:bodyPr>
            <a:lstStyle/>
            <a:p>
              <a:pPr algn="ctr"/>
              <a:r>
                <a:rPr lang="nb-NO" sz="1200" b="1">
                  <a:solidFill>
                    <a:schemeClr val="accent1"/>
                  </a:solidFill>
                  <a:latin typeface="+mj-lt"/>
                  <a:ea typeface="+mj-ea"/>
                  <a:cs typeface="Trebuchet MS"/>
                </a:rPr>
                <a:t>RISIKO-</a:t>
              </a:r>
            </a:p>
            <a:p>
              <a:pPr algn="ctr"/>
              <a:r>
                <a:rPr lang="nb-NO" sz="1200" b="1">
                  <a:solidFill>
                    <a:schemeClr val="accent1"/>
                  </a:solidFill>
                  <a:latin typeface="+mj-lt"/>
                  <a:ea typeface="+mj-ea"/>
                  <a:cs typeface="Trebuchet MS"/>
                </a:rPr>
                <a:t>VURDERING</a:t>
              </a:r>
            </a:p>
          </p:txBody>
        </p:sp>
      </p:grpSp>
      <p:sp useBgFill="1">
        <p:nvSpPr>
          <p:cNvPr id="3" name="Content Placeholder 2"/>
          <p:cNvSpPr>
            <a:spLocks noGrp="1"/>
          </p:cNvSpPr>
          <p:nvPr>
            <p:ph sz="half" idx="1"/>
          </p:nvPr>
        </p:nvSpPr>
        <p:spPr>
          <a:xfrm>
            <a:off x="552051" y="771537"/>
            <a:ext cx="4769645" cy="3456409"/>
          </a:xfrm>
        </p:spPr>
        <p:txBody>
          <a:bodyPr lIns="0" tIns="0" rIns="0" bIns="0">
            <a:noAutofit/>
          </a:bodyPr>
          <a:lstStyle/>
          <a:p>
            <a:pPr marL="171450" lvl="1" indent="-171450">
              <a:spcBef>
                <a:spcPts val="450"/>
              </a:spcBef>
              <a:buClr>
                <a:schemeClr val="tx2"/>
              </a:buClr>
              <a:buFont typeface="Wingdings" panose="05000000000000000000" pitchFamily="2" charset="2"/>
              <a:buChar char="§"/>
            </a:pPr>
            <a:r>
              <a:rPr lang="nb-NO" sz="1600" dirty="0">
                <a:solidFill>
                  <a:schemeClr val="tx2"/>
                </a:solidFill>
              </a:rPr>
              <a:t>Risikovurderinger er basert på arbeidsplassens utforming og arbeidet som utføres; mindre oppmerksomhet blir gitt til spesifikke individuelle egenskaper hos arbeidstakere</a:t>
            </a:r>
          </a:p>
          <a:p>
            <a:r>
              <a:rPr lang="nb-NO" sz="1600" b="0" dirty="0"/>
              <a:t>Vern om alle arbeidstakeres helse og sikkerhet på arbeidsplassen er et lovkrav i henhold til rammedirektivet 89/391/EØF. </a:t>
            </a:r>
          </a:p>
          <a:p>
            <a:r>
              <a:rPr lang="nb-NO" sz="1600" b="0" dirty="0"/>
              <a:t>Arbeidsmiljølovgivningen krever gjennomføring av en risikovurdering og «en tilpassing av arbeidet til den enkelte»</a:t>
            </a:r>
          </a:p>
          <a:p>
            <a:r>
              <a:rPr lang="nb-NO" sz="1600" b="0" dirty="0"/>
              <a:t>Risikovurderingen må ta hensyn til problemer knyttet til kjønn og mangfold. </a:t>
            </a:r>
          </a:p>
          <a:p>
            <a:r>
              <a:rPr lang="nb-NO" sz="1600" b="0" dirty="0"/>
              <a:t>Arbeid, dets organisering og nødvendig utstyr, skal være tilpasset den enkelte arbeidstakeres behov og arbeidet som utføres – ikke omvendt.</a:t>
            </a:r>
          </a:p>
          <a:p>
            <a:pPr marL="0" lvl="1" indent="0" algn="just">
              <a:spcBef>
                <a:spcPts val="450"/>
              </a:spcBef>
              <a:buClr>
                <a:schemeClr val="tx2"/>
              </a:buClr>
              <a:buNone/>
            </a:pPr>
            <a:endParaRPr lang="en-US" sz="1600" dirty="0"/>
          </a:p>
          <a:p>
            <a:pPr marL="0" indent="0">
              <a:buNone/>
            </a:pPr>
            <a:endParaRPr lang="en-US" sz="16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t>Risikovurdering som tar hensyn til mangfold</a:t>
            </a:r>
          </a:p>
        </p:txBody>
      </p:sp>
    </p:spTree>
    <p:extLst>
      <p:ext uri="{BB962C8B-B14F-4D97-AF65-F5344CB8AC3E}">
        <p14:creationId xmlns:p14="http://schemas.microsoft.com/office/powerpoint/2010/main" val="31716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50" y="906488"/>
            <a:ext cx="7632700" cy="3744416"/>
          </a:xfrm>
        </p:spPr>
        <p:txBody>
          <a:bodyPr lIns="0" tIns="0" rIns="0" bIns="0">
            <a:noAutofit/>
          </a:bodyPr>
          <a:lstStyle/>
          <a:p>
            <a:pPr marL="0" lvl="1" indent="0" algn="just">
              <a:spcBef>
                <a:spcPts val="450"/>
              </a:spcBef>
              <a:buClr>
                <a:schemeClr val="tx2"/>
              </a:buClr>
              <a:buNone/>
            </a:pPr>
            <a:r>
              <a:rPr lang="nb-NO" sz="1200" b="1" dirty="0">
                <a:solidFill>
                  <a:schemeClr val="accent1"/>
                </a:solidFill>
              </a:rPr>
              <a:t>Tverrfaglighet, arbeidstakernes medbestemmelse, bevisstgjøring, forebygging i foretak</a:t>
            </a:r>
            <a:r>
              <a:rPr lang="nb-NO" sz="1200" dirty="0">
                <a:solidFill>
                  <a:schemeClr val="accent1"/>
                </a:solidFill>
              </a:rPr>
              <a:t> er avgjørende aspekter som må implementeres i politiske tiltak og praksis for å lykkes med håndteringen av arbeidsmiljøproblemer og muskel- og skjelettlidelser som berører en stadig mer mangfoldig arbeidsstyrke i Europa.</a:t>
            </a:r>
          </a:p>
          <a:p>
            <a:pPr marL="0" lvl="1" indent="0" algn="just">
              <a:spcBef>
                <a:spcPts val="450"/>
              </a:spcBef>
              <a:buClr>
                <a:schemeClr val="tx2"/>
              </a:buClr>
              <a:buNone/>
            </a:pPr>
            <a:r>
              <a:rPr lang="nb-NO" sz="1200" b="1" dirty="0">
                <a:solidFill>
                  <a:schemeClr val="tx2"/>
                </a:solidFill>
              </a:rPr>
              <a:t>Generell anbefaling: </a:t>
            </a:r>
          </a:p>
          <a:p>
            <a:pPr marL="0" lvl="1" indent="0" algn="just">
              <a:spcBef>
                <a:spcPts val="450"/>
              </a:spcBef>
              <a:buClr>
                <a:schemeClr val="tx2"/>
              </a:buClr>
              <a:buNone/>
            </a:pPr>
            <a:r>
              <a:rPr lang="nb-NO" sz="1200" dirty="0"/>
              <a:t>	Utvikling av en generell policy fremmer inkluderende arbeidsplasser og </a:t>
            </a:r>
            <a:r>
              <a:rPr lang="nb-NO" sz="1200" dirty="0" err="1"/>
              <a:t>mangfoldssensitiv</a:t>
            </a:r>
            <a:r>
              <a:rPr lang="nb-NO" sz="1200" dirty="0"/>
              <a:t> forebygging</a:t>
            </a:r>
          </a:p>
          <a:p>
            <a:pPr marL="0" lvl="1" indent="0" algn="just">
              <a:spcBef>
                <a:spcPts val="450"/>
              </a:spcBef>
              <a:buClr>
                <a:schemeClr val="tx2"/>
              </a:buClr>
              <a:buNone/>
            </a:pPr>
            <a:r>
              <a:rPr lang="nb-NO" sz="1200" b="1" dirty="0">
                <a:solidFill>
                  <a:schemeClr val="tx2"/>
                </a:solidFill>
              </a:rPr>
              <a:t>a) 	Generelle anbefalinger for de tre målgruppene:</a:t>
            </a:r>
          </a:p>
          <a:p>
            <a:pPr marL="536575" lvl="1" indent="-176213" algn="just">
              <a:spcAft>
                <a:spcPts val="500"/>
              </a:spcAft>
            </a:pPr>
            <a:r>
              <a:rPr lang="nb-NO" sz="1200" dirty="0"/>
              <a:t>Øke tverrfaglig forskning knyttet til muskel- og skjelettlidelser som tar hensyn til mangfoldet i arbeidsstyrken</a:t>
            </a:r>
          </a:p>
          <a:p>
            <a:pPr marL="536575" lvl="1" indent="-176213" algn="just">
              <a:spcAft>
                <a:spcPts val="500"/>
              </a:spcAft>
            </a:pPr>
            <a:r>
              <a:rPr lang="nb-NO" sz="1200" dirty="0"/>
              <a:t>Fremme et «</a:t>
            </a:r>
            <a:r>
              <a:rPr lang="nb-NO" sz="1200" dirty="0" err="1"/>
              <a:t>mangfoldsperspektiv</a:t>
            </a:r>
            <a:r>
              <a:rPr lang="nb-NO" sz="1200" dirty="0"/>
              <a:t>» i arbeidet til offentlige myndigheter og arbeidstilsyn</a:t>
            </a:r>
          </a:p>
          <a:p>
            <a:pPr marL="536575" lvl="1" indent="-176213" algn="just">
              <a:spcAft>
                <a:spcPts val="500"/>
              </a:spcAft>
            </a:pPr>
            <a:r>
              <a:rPr lang="nb-NO" sz="1200" dirty="0"/>
              <a:t>Vise bedrifter de positive konsekvensene av å ansette en mangfoldig arbeidsstyrke</a:t>
            </a:r>
          </a:p>
          <a:p>
            <a:pPr marL="536575" lvl="1" indent="-176213" algn="just">
              <a:spcAft>
                <a:spcPts val="500"/>
              </a:spcAft>
            </a:pPr>
            <a:r>
              <a:rPr lang="nb-NO" sz="1200" dirty="0"/>
              <a:t>Skape en bedriftskultur for inkludering og nulltoleranse for diskriminering</a:t>
            </a:r>
          </a:p>
          <a:p>
            <a:pPr marL="536575" lvl="1" indent="-176213" algn="just">
              <a:spcAft>
                <a:spcPts val="500"/>
              </a:spcAft>
            </a:pPr>
            <a:r>
              <a:rPr lang="nb-NO" sz="1200" dirty="0"/>
              <a:t>Øke medarbeidermedvirkning i sammenheng med forebyggende arbeid knyttet til muskel- og skjelettlidelser, og sørge for at alle ulike arbeidstakergrupper blir hørt</a:t>
            </a:r>
          </a:p>
          <a:p>
            <a:pPr marL="536575" lvl="1" indent="-176213" algn="just">
              <a:spcAft>
                <a:spcPts val="500"/>
              </a:spcAft>
            </a:pPr>
            <a:r>
              <a:rPr lang="nb-NO" sz="1200" dirty="0"/>
              <a:t>Øke bevisstheten og fremme forebyggende aktiviteter i private selskaper, målrettet mot spesifikke arbeidstakergrupper</a:t>
            </a:r>
          </a:p>
          <a:p>
            <a:pPr marL="536575" lvl="1" indent="-176213" algn="just">
              <a:spcAft>
                <a:spcPts val="500"/>
              </a:spcAft>
            </a:pPr>
            <a:r>
              <a:rPr lang="nb-NO" sz="1200" dirty="0"/>
              <a:t>Utvikle ad hoc-verktøy for å håndtere en mangfoldig arbeidsstyrke</a:t>
            </a:r>
          </a:p>
          <a:p>
            <a:pPr marL="360362" lvl="1" indent="0" algn="just">
              <a:spcAft>
                <a:spcPts val="500"/>
              </a:spcAft>
              <a:buNone/>
            </a:pPr>
            <a:endParaRPr lang="en-US" sz="1200" dirty="0"/>
          </a:p>
          <a:p>
            <a:pPr marL="0" indent="0">
              <a:buNone/>
            </a:pPr>
            <a:endParaRPr lang="en-US" sz="1800" dirty="0"/>
          </a:p>
          <a:p>
            <a:pPr marL="0" indent="0">
              <a:buNone/>
            </a:pPr>
            <a:endParaRPr lang="en-US" sz="18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t>Politiske anbefalinger </a:t>
            </a:r>
          </a:p>
        </p:txBody>
      </p:sp>
    </p:spTree>
    <p:extLst>
      <p:ext uri="{BB962C8B-B14F-4D97-AF65-F5344CB8AC3E}">
        <p14:creationId xmlns:p14="http://schemas.microsoft.com/office/powerpoint/2010/main" val="81726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8"/>
            <a:ext cx="6624538" cy="3455987"/>
          </a:xfrm>
        </p:spPr>
        <p:txBody>
          <a:bodyPr lIns="0" tIns="0" rIns="0" bIns="0">
            <a:noAutofit/>
          </a:bodyPr>
          <a:lstStyle/>
          <a:p>
            <a:pPr marL="0" lvl="1" indent="0" algn="just" defTabSz="342900">
              <a:spcBef>
                <a:spcPts val="450"/>
              </a:spcBef>
              <a:buClr>
                <a:srgbClr val="003399"/>
              </a:buClr>
              <a:buNone/>
            </a:pPr>
            <a:r>
              <a:rPr lang="nb-NO" sz="1100" b="1" dirty="0">
                <a:solidFill>
                  <a:srgbClr val="003399"/>
                </a:solidFill>
              </a:rPr>
              <a:t>b)	Spesifikke politiske anbefalinger rettet mot kvinnelige arbeidstakere:</a:t>
            </a:r>
          </a:p>
          <a:p>
            <a:pPr marL="536575" lvl="1" indent="-176213" algn="just" defTabSz="342900">
              <a:spcAft>
                <a:spcPts val="400"/>
              </a:spcAft>
            </a:pPr>
            <a:r>
              <a:rPr lang="nb-NO" sz="1100" dirty="0"/>
              <a:t>Utvikle et kjønnsperspektiv i offentlige HMS-retningslinjer</a:t>
            </a:r>
          </a:p>
          <a:p>
            <a:pPr marL="536575" lvl="1" indent="-176213" algn="just" defTabSz="342900">
              <a:spcAft>
                <a:spcPts val="400"/>
              </a:spcAft>
            </a:pPr>
            <a:r>
              <a:rPr lang="nb-NO" sz="1100" dirty="0"/>
              <a:t>Forbedre arbeids- og helseforhold i kvinnedominerte næringer og yrker.</a:t>
            </a:r>
          </a:p>
          <a:p>
            <a:pPr marL="536575" lvl="1" indent="-176213" algn="just" defTabSz="342900">
              <a:spcAft>
                <a:spcPts val="400"/>
              </a:spcAft>
            </a:pPr>
            <a:r>
              <a:rPr lang="nb-NO" sz="1100" dirty="0"/>
              <a:t>Behandle problemer knyttet til balansen mellom jobb og fritid som arbeidsmiljøproblemer</a:t>
            </a:r>
          </a:p>
          <a:p>
            <a:pPr marL="536575" lvl="1" indent="-176213" algn="just" defTabSz="342900">
              <a:spcAft>
                <a:spcPts val="400"/>
              </a:spcAft>
            </a:pPr>
            <a:r>
              <a:rPr lang="nb-NO" sz="1100" dirty="0"/>
              <a:t>Utvikle spesifikt ergonomisk utstyr og verneutstyr tilpasset kvinners behov</a:t>
            </a:r>
          </a:p>
          <a:p>
            <a:pPr marL="0" lvl="1" indent="0" algn="just" defTabSz="342900">
              <a:spcBef>
                <a:spcPts val="1100"/>
              </a:spcBef>
              <a:buClr>
                <a:srgbClr val="003399"/>
              </a:buClr>
              <a:buNone/>
            </a:pPr>
            <a:r>
              <a:rPr lang="nb-NO" sz="1100" b="1" dirty="0">
                <a:solidFill>
                  <a:schemeClr val="accent1"/>
                </a:solidFill>
              </a:rPr>
              <a:t>b)	Spesifikke politiske anbefalinger rettet mot arbeidsinnvandrere:</a:t>
            </a:r>
          </a:p>
          <a:p>
            <a:pPr marL="536575" lvl="1" indent="-176213" algn="just" defTabSz="342900">
              <a:spcAft>
                <a:spcPts val="400"/>
              </a:spcAft>
            </a:pPr>
            <a:r>
              <a:rPr lang="nb-NO" sz="1100" dirty="0"/>
              <a:t>Forbedre arbeidsinnvandreres tilgangen til viktige, relevante offentlige tjenester (helse, bolig)</a:t>
            </a:r>
          </a:p>
          <a:p>
            <a:pPr marL="536575" lvl="1" indent="-176213" algn="just" defTabSz="342900">
              <a:spcAft>
                <a:spcPts val="400"/>
              </a:spcAft>
            </a:pPr>
            <a:r>
              <a:rPr lang="nb-NO" sz="1100" dirty="0"/>
              <a:t>Legg </a:t>
            </a:r>
            <a:r>
              <a:rPr lang="nb-NO" sz="1100" dirty="0" err="1"/>
              <a:t>tilrette</a:t>
            </a:r>
            <a:r>
              <a:rPr lang="nb-NO" sz="1100" dirty="0"/>
              <a:t> for at arbeidsinnvandrere integreres i arbeidskulturen i vertslandet, særlig når det gjelder arbeidsmiljøspørsmål</a:t>
            </a:r>
          </a:p>
          <a:p>
            <a:pPr marL="536575" lvl="1" indent="-176213" algn="just" defTabSz="342900">
              <a:spcAft>
                <a:spcPts val="400"/>
              </a:spcAft>
            </a:pPr>
            <a:r>
              <a:rPr lang="nb-NO" sz="1100" dirty="0"/>
              <a:t>Overvinne språkbarrierer blant arbeidsinnvandrere</a:t>
            </a:r>
          </a:p>
          <a:p>
            <a:pPr marL="536575" lvl="1" indent="-176213" algn="just" defTabSz="342900">
              <a:spcAft>
                <a:spcPts val="400"/>
              </a:spcAft>
            </a:pPr>
            <a:r>
              <a:rPr lang="nb-NO" sz="1100" dirty="0"/>
              <a:t>Legge til rette for godkjenning av utdanning og yrkeskvalifikasjoner fra utlandet</a:t>
            </a:r>
          </a:p>
          <a:p>
            <a:pPr marL="0" lvl="1" indent="0" algn="just" defTabSz="342900">
              <a:spcBef>
                <a:spcPts val="1100"/>
              </a:spcBef>
              <a:buClr>
                <a:srgbClr val="003399"/>
              </a:buClr>
              <a:buNone/>
            </a:pPr>
            <a:r>
              <a:rPr lang="nb-NO" sz="1100" b="1" dirty="0">
                <a:solidFill>
                  <a:schemeClr val="accent1"/>
                </a:solidFill>
              </a:rPr>
              <a:t>d)	Spesifikke politiske anbefalinger rettet mot </a:t>
            </a:r>
            <a:r>
              <a:rPr lang="nb-NO" sz="1100" b="1" dirty="0" err="1">
                <a:solidFill>
                  <a:schemeClr val="accent1"/>
                </a:solidFill>
              </a:rPr>
              <a:t>lhbti</a:t>
            </a:r>
            <a:r>
              <a:rPr lang="nb-NO" sz="1100" b="1" dirty="0">
                <a:solidFill>
                  <a:schemeClr val="accent1"/>
                </a:solidFill>
              </a:rPr>
              <a:t>-personer:</a:t>
            </a:r>
          </a:p>
          <a:p>
            <a:pPr marL="536575" lvl="1" indent="-176213" algn="just" defTabSz="342900">
              <a:spcAft>
                <a:spcPts val="400"/>
              </a:spcAft>
            </a:pPr>
            <a:r>
              <a:rPr lang="nb-NO" sz="1100" dirty="0"/>
              <a:t>Fremme kunnskap om de viktigste arbeidsrelaterte risikofaktorene for </a:t>
            </a:r>
            <a:r>
              <a:rPr lang="nb-NO" sz="1100" dirty="0" err="1"/>
              <a:t>lhbti</a:t>
            </a:r>
            <a:r>
              <a:rPr lang="nb-NO" sz="1100" dirty="0"/>
              <a:t>-personer på arbeidsplassen</a:t>
            </a:r>
          </a:p>
          <a:p>
            <a:pPr marL="536575" lvl="1" indent="-176213" algn="just" defTabSz="342900">
              <a:spcAft>
                <a:spcPts val="400"/>
              </a:spcAft>
            </a:pPr>
            <a:r>
              <a:rPr lang="nb-NO" sz="1100" dirty="0"/>
              <a:t>Bruk arbeidsmiljølovgivningen på en ikke-binær sensitiv måte, utvikle veiledning om dette</a:t>
            </a:r>
          </a:p>
          <a:p>
            <a:pPr marL="536575" lvl="1" indent="-176213" algn="just" defTabSz="342900">
              <a:spcAft>
                <a:spcPts val="400"/>
              </a:spcAft>
            </a:pPr>
            <a:r>
              <a:rPr lang="nb-NO" sz="1100" dirty="0"/>
              <a:t>Utvikle bedriftspolicyer med </a:t>
            </a:r>
            <a:r>
              <a:rPr lang="nb-NO" sz="1100" dirty="0" err="1"/>
              <a:t>lhbti</a:t>
            </a:r>
            <a:r>
              <a:rPr lang="nb-NO" sz="1100" dirty="0"/>
              <a:t>-retningslinjer som tar hensyn til ulike </a:t>
            </a:r>
            <a:r>
              <a:rPr lang="nb-NO" sz="1100" dirty="0" err="1"/>
              <a:t>lhbti</a:t>
            </a:r>
            <a:r>
              <a:rPr lang="nb-NO" sz="1100" dirty="0"/>
              <a:t>-personers realiteter</a:t>
            </a:r>
          </a:p>
          <a:p>
            <a:pPr marL="0" indent="0">
              <a:buNone/>
            </a:pPr>
            <a:endParaRPr lang="en-US" sz="1100" dirty="0"/>
          </a:p>
          <a:p>
            <a:pPr marL="0" indent="0">
              <a:buNone/>
            </a:pPr>
            <a:endParaRPr lang="en-US" sz="11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397916" cy="612081"/>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t>Politiske anbefalinger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550" y="2357161"/>
            <a:ext cx="2088231" cy="2304256"/>
          </a:xfrm>
          <a:prstGeom prst="rect">
            <a:avLst/>
          </a:prstGeom>
        </p:spPr>
      </p:pic>
    </p:spTree>
    <p:extLst>
      <p:ext uri="{BB962C8B-B14F-4D97-AF65-F5344CB8AC3E}">
        <p14:creationId xmlns:p14="http://schemas.microsoft.com/office/powerpoint/2010/main" val="591221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400"/>
              <a:t>Ressurser</a:t>
            </a:r>
          </a:p>
        </p:txBody>
      </p:sp>
      <p:sp>
        <p:nvSpPr>
          <p:cNvPr id="3" name="Content Placeholder 2"/>
          <p:cNvSpPr>
            <a:spLocks noGrp="1"/>
          </p:cNvSpPr>
          <p:nvPr>
            <p:ph sz="half" idx="1"/>
          </p:nvPr>
        </p:nvSpPr>
        <p:spPr>
          <a:xfrm>
            <a:off x="539750" y="915988"/>
            <a:ext cx="7632700" cy="3566012"/>
          </a:xfrm>
        </p:spPr>
        <p:txBody>
          <a:bodyPr>
            <a:normAutofit lnSpcReduction="10000"/>
          </a:bodyPr>
          <a:lstStyle/>
          <a:p>
            <a:r>
              <a:rPr lang="nb-NO" b="0" dirty="0"/>
              <a:t>EU-OSHA (Det europeiske arbeidsmiljøorganet), Arbeidsrelaterte muskel- og skjelettlidelser: utbredelse, kostnader og demografi i EU-området, 2019. Tilgjengelig på: </a:t>
            </a:r>
            <a:r>
              <a:rPr lang="nb-NO" b="0" dirty="0">
                <a:hlinkClick r:id="rId2"/>
              </a:rPr>
              <a:t>https://osha.europa.eu/no/publications/msds-facts-and-figures-overview-prevalence-costs-and-demographics-msds-europe/view</a:t>
            </a:r>
            <a:r>
              <a:rPr lang="nb-NO" b="0" dirty="0"/>
              <a:t> </a:t>
            </a:r>
          </a:p>
          <a:p>
            <a:r>
              <a:rPr lang="nb-NO" b="0" dirty="0"/>
              <a:t>EU-OSHA (Det europeiske arbeidsmiljøorganet), Forebygging av muskel- og skjelettlidelser i en mangfoldig arbeidskraft: risikofaktorer blant kvinner, migranter og </a:t>
            </a:r>
            <a:r>
              <a:rPr lang="nb-NO" b="0" dirty="0" err="1"/>
              <a:t>lhbti</a:t>
            </a:r>
            <a:r>
              <a:rPr lang="nb-NO" b="0" dirty="0"/>
              <a:t>-arbeidere, 2020. Tilgjengelig på: </a:t>
            </a:r>
            <a:r>
              <a:rPr lang="nb-NO" b="0" dirty="0">
                <a:hlinkClick r:id="rId3"/>
              </a:rPr>
              <a:t>https://osha.europa.eu/no/publications/preventing-musculoskeletal-disorders-diverse-workforce-risk-factors-women-migrants-and/view</a:t>
            </a:r>
            <a:r>
              <a:rPr lang="nb-NO" b="0" dirty="0"/>
              <a:t> </a:t>
            </a:r>
          </a:p>
          <a:p>
            <a:r>
              <a:rPr lang="nb-NO" b="0" dirty="0"/>
              <a:t>EU-OSHA (Det europeiske arbeidsmiljøorganet), Analyse av case-studier om personer med kroniske muskel- og skjelettlidelser som fortsetter i arbeidet, 2020. Tilgjengelig på: </a:t>
            </a:r>
            <a:r>
              <a:rPr lang="nb-NO" b="0" dirty="0">
                <a:hlinkClick r:id="rId4"/>
              </a:rPr>
              <a:t>https://osha.europa.eu/no/publications/analysis-case-studies-working-chronic-musculoskeletal-disorders/view</a:t>
            </a:r>
            <a:r>
              <a:rPr lang="nb-NO" b="0" dirty="0"/>
              <a:t> </a:t>
            </a:r>
          </a:p>
          <a:p>
            <a:r>
              <a:rPr lang="nb-NO" b="0" dirty="0"/>
              <a:t>EU-OSHA (Det europeiske arbeidsmiljøorganet), Arbeidsrelaterte muskel- og skjelettlidelser: fra forskning til praksis. Hva kan vi lære?, 2020. Tilgjengelig på: </a:t>
            </a:r>
            <a:r>
              <a:rPr lang="nb-NO" b="0" dirty="0">
                <a:hlinkClick r:id="rId5"/>
              </a:rPr>
              <a:t>https://osha.europa.eu/no/publications/work-related-musculoskeletal-disorders-research-practice-what-can-be-learnt/view</a:t>
            </a:r>
            <a:r>
              <a:rPr lang="nb-NO" b="0" dirty="0"/>
              <a:t> </a:t>
            </a:r>
          </a:p>
          <a:p>
            <a:r>
              <a:rPr lang="nb-NO" b="0" dirty="0"/>
              <a:t>EU-OSHA (Det europeiske arbeidsmiljøorganet), Retningslinjer og praksis for forebygging. Tilnærminger for å håndtere arbeidsrelaterte muskel- og skjelettlidelse, 2020. Tilgjengelig på: </a:t>
            </a:r>
            <a:r>
              <a:rPr lang="nb-NO" b="0" dirty="0">
                <a:hlinkClick r:id="rId6"/>
              </a:rPr>
              <a:t>https://osha.europa.eu/no/publications/prevention-policy-and-practice-approaches-tackling-work-related-musculoskeletal/view</a:t>
            </a:r>
          </a:p>
          <a:p>
            <a:r>
              <a:rPr lang="nb-NO" b="0" dirty="0"/>
              <a:t>EU-OSHA (Det europeiske arbeidsmiljøorganet), Arbeidsrelaterte muskel- og skjelettlidelser: hvorfor er de fremdeles så utbredte? Bevis fra en litteraturgjennomgang. Tilgjengelig på: </a:t>
            </a:r>
            <a:r>
              <a:rPr lang="nb-NO" b="0" dirty="0">
                <a:hlinkClick r:id="rId7"/>
              </a:rPr>
              <a:t>https://osha.europa.eu/no/publications/work-related-musculoskeletal-disorders-why-are-they-still-so-prevalent-evidence/view</a:t>
            </a:r>
            <a:r>
              <a:rPr lang="nb-NO" b="0" dirty="0"/>
              <a:t> </a:t>
            </a:r>
          </a:p>
          <a:p>
            <a:r>
              <a:rPr lang="nb-NO" b="0" dirty="0"/>
              <a:t>EUROFOUND (European Foundation for </a:t>
            </a:r>
            <a:r>
              <a:rPr lang="nb-NO" b="0" dirty="0" err="1"/>
              <a:t>the</a:t>
            </a:r>
            <a:r>
              <a:rPr lang="nb-NO" b="0" dirty="0"/>
              <a:t> </a:t>
            </a:r>
            <a:r>
              <a:rPr lang="nb-NO" b="0" dirty="0" err="1"/>
              <a:t>Improvement</a:t>
            </a:r>
            <a:r>
              <a:rPr lang="nb-NO" b="0" dirty="0"/>
              <a:t> </a:t>
            </a:r>
            <a:r>
              <a:rPr lang="nb-NO" b="0" dirty="0" err="1"/>
              <a:t>of</a:t>
            </a:r>
            <a:r>
              <a:rPr lang="nb-NO" b="0" dirty="0"/>
              <a:t> </a:t>
            </a:r>
            <a:r>
              <a:rPr lang="nb-NO" b="0" dirty="0" err="1"/>
              <a:t>Living</a:t>
            </a:r>
            <a:r>
              <a:rPr lang="nb-NO" b="0" dirty="0"/>
              <a:t> and </a:t>
            </a:r>
            <a:r>
              <a:rPr lang="nb-NO" b="0" dirty="0" err="1"/>
              <a:t>Working</a:t>
            </a:r>
            <a:r>
              <a:rPr lang="nb-NO" b="0" dirty="0"/>
              <a:t> </a:t>
            </a:r>
            <a:r>
              <a:rPr lang="nb-NO" b="0" dirty="0" err="1"/>
              <a:t>Conditions</a:t>
            </a:r>
            <a:r>
              <a:rPr lang="nb-NO" b="0" dirty="0"/>
              <a:t>), Sixth European </a:t>
            </a:r>
            <a:r>
              <a:rPr lang="nb-NO" b="0" dirty="0" err="1"/>
              <a:t>Working</a:t>
            </a:r>
            <a:r>
              <a:rPr lang="nb-NO" b="0" dirty="0"/>
              <a:t> </a:t>
            </a:r>
            <a:r>
              <a:rPr lang="nb-NO" b="0" dirty="0" err="1"/>
              <a:t>Conditions</a:t>
            </a:r>
            <a:r>
              <a:rPr lang="nb-NO" b="0" dirty="0"/>
              <a:t> Survey – </a:t>
            </a:r>
            <a:r>
              <a:rPr lang="nb-NO" b="0" dirty="0" err="1"/>
              <a:t>Overview</a:t>
            </a:r>
            <a:r>
              <a:rPr lang="nb-NO" b="0" dirty="0"/>
              <a:t> report, 2015. Tilgjengelig på: </a:t>
            </a:r>
            <a:r>
              <a:rPr lang="nb-NO" b="0" dirty="0">
                <a:hlinkClick r:id="rId8"/>
              </a:rPr>
              <a:t>https://www.eurofound.europa.eu/publications/report/2016/working-conditions/sixth-european-working-conditions-survey-overview-report</a:t>
            </a:r>
            <a:r>
              <a:rPr lang="nb-NO" b="0" dirty="0"/>
              <a:t> </a:t>
            </a:r>
          </a:p>
        </p:txBody>
      </p:sp>
    </p:spTree>
    <p:extLst>
      <p:ext uri="{BB962C8B-B14F-4D97-AF65-F5344CB8AC3E}">
        <p14:creationId xmlns:p14="http://schemas.microsoft.com/office/powerpoint/2010/main" val="643781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z="2400"/>
              <a:t>Ressurser</a:t>
            </a:r>
          </a:p>
        </p:txBody>
      </p:sp>
      <p:sp>
        <p:nvSpPr>
          <p:cNvPr id="3" name="Content Placeholder 2"/>
          <p:cNvSpPr>
            <a:spLocks noGrp="1"/>
          </p:cNvSpPr>
          <p:nvPr>
            <p:ph sz="half" idx="1"/>
          </p:nvPr>
        </p:nvSpPr>
        <p:spPr>
          <a:xfrm>
            <a:off x="539750" y="915988"/>
            <a:ext cx="7632700" cy="3566012"/>
          </a:xfrm>
        </p:spPr>
        <p:txBody>
          <a:bodyPr>
            <a:normAutofit fontScale="92500"/>
          </a:bodyPr>
          <a:lstStyle/>
          <a:p>
            <a:r>
              <a:rPr lang="nb-NO" b="0" dirty="0"/>
              <a:t>EUROSTAT (European Statistical Office), Labour Force Survey </a:t>
            </a:r>
            <a:r>
              <a:rPr lang="nb-NO" b="0" dirty="0" err="1"/>
              <a:t>core</a:t>
            </a:r>
            <a:r>
              <a:rPr lang="nb-NO" b="0" dirty="0"/>
              <a:t> </a:t>
            </a:r>
            <a:r>
              <a:rPr lang="nb-NO" b="0" dirty="0" err="1"/>
              <a:t>module</a:t>
            </a:r>
            <a:r>
              <a:rPr lang="nb-NO" b="0" dirty="0"/>
              <a:t>, 2018. Tilgjengelig på: </a:t>
            </a:r>
            <a:r>
              <a:rPr lang="nb-NO" b="0" dirty="0">
                <a:hlinkClick r:id="rId3"/>
              </a:rPr>
              <a:t>https://ec.europa.eu/eurostat/data/database</a:t>
            </a:r>
          </a:p>
          <a:p>
            <a:r>
              <a:rPr lang="nb-NO" b="0" dirty="0"/>
              <a:t>FRA (European Union </a:t>
            </a:r>
            <a:r>
              <a:rPr lang="nb-NO" b="0" dirty="0" err="1"/>
              <a:t>Agency</a:t>
            </a:r>
            <a:r>
              <a:rPr lang="nb-NO" b="0" dirty="0"/>
              <a:t> for Fundamental Rights), Survey </a:t>
            </a:r>
            <a:r>
              <a:rPr lang="nb-NO" b="0" dirty="0" err="1"/>
              <a:t>on</a:t>
            </a:r>
            <a:r>
              <a:rPr lang="nb-NO" b="0" dirty="0"/>
              <a:t> </a:t>
            </a:r>
            <a:r>
              <a:rPr lang="nb-NO" b="0" dirty="0" err="1"/>
              <a:t>Women’s</a:t>
            </a:r>
            <a:r>
              <a:rPr lang="nb-NO" b="0" dirty="0"/>
              <a:t> </a:t>
            </a:r>
            <a:r>
              <a:rPr lang="nb-NO" b="0" dirty="0" err="1"/>
              <a:t>Well-being</a:t>
            </a:r>
            <a:r>
              <a:rPr lang="nb-NO" b="0" dirty="0"/>
              <a:t> and </a:t>
            </a:r>
            <a:r>
              <a:rPr lang="nb-NO" b="0" dirty="0" err="1"/>
              <a:t>Safety</a:t>
            </a:r>
            <a:r>
              <a:rPr lang="nb-NO" b="0" dirty="0"/>
              <a:t> in Europe, 2012. Tilgjengelig på:  </a:t>
            </a:r>
            <a:r>
              <a:rPr lang="nb-NO" b="0" dirty="0">
                <a:hlinkClick r:id="rId4"/>
              </a:rPr>
              <a:t>https://fra.europa.eu/en/project/2012/fra-survey-gender-based-violence-against-women</a:t>
            </a:r>
            <a:r>
              <a:rPr lang="nb-NO" b="0" dirty="0"/>
              <a:t> </a:t>
            </a:r>
          </a:p>
          <a:p>
            <a:r>
              <a:rPr lang="nb-NO" b="0" dirty="0"/>
              <a:t>FRA (European Union </a:t>
            </a:r>
            <a:r>
              <a:rPr lang="nb-NO" b="0" dirty="0" err="1"/>
              <a:t>Agency</a:t>
            </a:r>
            <a:r>
              <a:rPr lang="nb-NO" b="0" dirty="0"/>
              <a:t> for Fundamental Rights), EU LGBTI Survey II, 2020. Tilgjengelig på: </a:t>
            </a:r>
            <a:r>
              <a:rPr lang="nb-NO" b="0" dirty="0">
                <a:hlinkClick r:id="rId5"/>
              </a:rPr>
              <a:t>https://fra.europa.eu/en/data-and-maps/2020/lgbti-survey-data-explorer</a:t>
            </a:r>
            <a:r>
              <a:rPr lang="nb-NO" b="0" dirty="0"/>
              <a:t>  </a:t>
            </a:r>
          </a:p>
          <a:p>
            <a:pPr marL="0" indent="0">
              <a:buNone/>
            </a:pPr>
            <a:endParaRPr lang="en-US" b="0" dirty="0"/>
          </a:p>
          <a:p>
            <a:pPr marL="0" indent="0">
              <a:buNone/>
            </a:pPr>
            <a:r>
              <a:rPr lang="nb-NO" dirty="0"/>
              <a:t>Praktiske ressurser:</a:t>
            </a:r>
          </a:p>
          <a:p>
            <a:r>
              <a:rPr lang="nb-NO" b="0" dirty="0" err="1"/>
              <a:t>Workforce</a:t>
            </a:r>
            <a:r>
              <a:rPr lang="nb-NO" b="0" dirty="0"/>
              <a:t> </a:t>
            </a:r>
            <a:r>
              <a:rPr lang="nb-NO" b="0" dirty="0" err="1"/>
              <a:t>diversity</a:t>
            </a:r>
            <a:r>
              <a:rPr lang="nb-NO" b="0" dirty="0"/>
              <a:t> and risk </a:t>
            </a:r>
            <a:r>
              <a:rPr lang="nb-NO" b="0" dirty="0" err="1"/>
              <a:t>assessment</a:t>
            </a:r>
            <a:r>
              <a:rPr lang="nb-NO" b="0" dirty="0"/>
              <a:t>: </a:t>
            </a:r>
            <a:r>
              <a:rPr lang="nb-NO" b="0" dirty="0" err="1"/>
              <a:t>ensuring</a:t>
            </a:r>
            <a:r>
              <a:rPr lang="nb-NO" b="0" dirty="0"/>
              <a:t> </a:t>
            </a:r>
            <a:r>
              <a:rPr lang="nb-NO" b="0" dirty="0" err="1"/>
              <a:t>everyone</a:t>
            </a:r>
            <a:r>
              <a:rPr lang="nb-NO" b="0" dirty="0"/>
              <a:t> is </a:t>
            </a:r>
            <a:r>
              <a:rPr lang="nb-NO" b="0" dirty="0" err="1"/>
              <a:t>covered</a:t>
            </a:r>
            <a:r>
              <a:rPr lang="nb-NO" b="0" dirty="0"/>
              <a:t>. </a:t>
            </a:r>
            <a:r>
              <a:rPr lang="nb-NO" b="0" dirty="0" err="1"/>
              <a:t>Summary</a:t>
            </a:r>
            <a:r>
              <a:rPr lang="nb-NO" b="0" dirty="0"/>
              <a:t> </a:t>
            </a:r>
            <a:r>
              <a:rPr lang="nb-NO" b="0" dirty="0" err="1"/>
              <a:t>of</a:t>
            </a:r>
            <a:r>
              <a:rPr lang="nb-NO" b="0" dirty="0"/>
              <a:t> an </a:t>
            </a:r>
            <a:r>
              <a:rPr lang="nb-NO" b="0" dirty="0" err="1"/>
              <a:t>Agency</a:t>
            </a:r>
            <a:r>
              <a:rPr lang="nb-NO" b="0" dirty="0"/>
              <a:t> report. Tilgjengelig på: </a:t>
            </a:r>
            <a:r>
              <a:rPr lang="nb-NO" b="0" u="sng" dirty="0">
                <a:hlinkClick r:id="rId6"/>
              </a:rPr>
              <a:t>https://osha.europa.eu/en/publications/factsheets/87</a:t>
            </a:r>
          </a:p>
          <a:p>
            <a:r>
              <a:rPr lang="nb-NO" b="0" dirty="0" err="1"/>
              <a:t>Including</a:t>
            </a:r>
            <a:r>
              <a:rPr lang="nb-NO" b="0" dirty="0"/>
              <a:t> </a:t>
            </a:r>
            <a:r>
              <a:rPr lang="nb-NO" b="0" dirty="0" err="1"/>
              <a:t>gender</a:t>
            </a:r>
            <a:r>
              <a:rPr lang="nb-NO" b="0" dirty="0"/>
              <a:t> </a:t>
            </a:r>
            <a:r>
              <a:rPr lang="nb-NO" b="0" dirty="0" err="1"/>
              <a:t>issues</a:t>
            </a:r>
            <a:r>
              <a:rPr lang="nb-NO" b="0" dirty="0"/>
              <a:t> in risk </a:t>
            </a:r>
            <a:r>
              <a:rPr lang="nb-NO" b="0" dirty="0" err="1"/>
              <a:t>assessement</a:t>
            </a:r>
            <a:r>
              <a:rPr lang="nb-NO" b="0" dirty="0"/>
              <a:t>. Tilgjengelig på: </a:t>
            </a:r>
            <a:r>
              <a:rPr lang="nb-NO" b="0" dirty="0">
                <a:hlinkClick r:id="rId7"/>
              </a:rPr>
              <a:t>https://osha.europa.eu/en/publications/factsheet-43-including-gender-issues-risk-assessment</a:t>
            </a:r>
            <a:r>
              <a:rPr lang="nb-NO" b="0" dirty="0"/>
              <a:t> </a:t>
            </a:r>
          </a:p>
          <a:p>
            <a:r>
              <a:rPr lang="nb-NO" b="0" dirty="0" err="1"/>
              <a:t>Diversity</a:t>
            </a:r>
            <a:r>
              <a:rPr lang="nb-NO" b="0" dirty="0"/>
              <a:t>-sensitive risk </a:t>
            </a:r>
            <a:r>
              <a:rPr lang="nb-NO" b="0" dirty="0" err="1"/>
              <a:t>assessment</a:t>
            </a:r>
            <a:r>
              <a:rPr lang="nb-NO" b="0" dirty="0"/>
              <a:t>, Guide EMEX – SLIC. Engelsk versjon tilgjengelig på: </a:t>
            </a:r>
            <a:r>
              <a:rPr lang="nb-NO" b="0" u="sng" dirty="0">
                <a:hlinkClick r:id="rId8"/>
              </a:rPr>
              <a:t>https://circabc.europa.eu/ui/group/fea534f4-2590-4490-bca6-504782b47c79/library/341d5e56-dc0c-41ce-ba77-be660f3cf810/details</a:t>
            </a:r>
            <a:r>
              <a:rPr lang="nb-NO" b="0" dirty="0"/>
              <a:t> </a:t>
            </a:r>
          </a:p>
          <a:p>
            <a:r>
              <a:rPr lang="nb-NO" b="0" dirty="0" err="1"/>
              <a:t>Diversity</a:t>
            </a:r>
            <a:r>
              <a:rPr lang="nb-NO" b="0" dirty="0"/>
              <a:t>-sensitive risk </a:t>
            </a:r>
            <a:r>
              <a:rPr lang="nb-NO" b="0" dirty="0" err="1"/>
              <a:t>assessment</a:t>
            </a:r>
            <a:r>
              <a:rPr lang="nb-NO" b="0" dirty="0"/>
              <a:t>, Guide EMEX – SLIC. Språkversjon tilgjengelig på: </a:t>
            </a:r>
            <a:r>
              <a:rPr lang="nb-NO" b="0" dirty="0">
                <a:hlinkClick r:id="rId9"/>
              </a:rPr>
              <a:t>https://circabc.europa.eu/ui/group/fea534f4-2590-4490-bca6-504782b47c79/library/e9ec023f-cb5f-4e09-ac6a-6b5ffe05e729?p=1&amp;n=10&amp;sort=modified_DESC</a:t>
            </a:r>
            <a:r>
              <a:rPr lang="nb-NO" b="0" dirty="0"/>
              <a:t> </a:t>
            </a:r>
          </a:p>
          <a:p>
            <a:r>
              <a:rPr lang="nb-NO" b="0" dirty="0"/>
              <a:t>EU-OSHA Praktiske verktøyer og veiledning, «Mangfold blant arbeidstakere» Prioriteringsområde:  </a:t>
            </a:r>
            <a:r>
              <a:rPr lang="nb-NO" b="0" dirty="0">
                <a:hlinkClick r:id="rId10"/>
              </a:rPr>
              <a:t>https://healthy-workplaces.eu/no/tools-and-publications/practical-tools?f%5B0%5D=field_muskel-%20og%20skjelettlidelser_priority_area%3A3503</a:t>
            </a:r>
            <a:r>
              <a:rPr lang="nb-NO" b="0" dirty="0"/>
              <a:t> </a:t>
            </a:r>
          </a:p>
          <a:p>
            <a:r>
              <a:rPr lang="nb-NO" b="0" dirty="0" err="1"/>
              <a:t>Mainstreaming</a:t>
            </a:r>
            <a:r>
              <a:rPr lang="nb-NO" b="0" dirty="0"/>
              <a:t> </a:t>
            </a:r>
            <a:r>
              <a:rPr lang="nb-NO" b="0" dirty="0" err="1"/>
              <a:t>gender</a:t>
            </a:r>
            <a:r>
              <a:rPr lang="nb-NO" b="0" dirty="0"/>
              <a:t> </a:t>
            </a:r>
            <a:r>
              <a:rPr lang="nb-NO" b="0" dirty="0" err="1"/>
              <a:t>into</a:t>
            </a:r>
            <a:r>
              <a:rPr lang="nb-NO" b="0" dirty="0"/>
              <a:t> </a:t>
            </a:r>
            <a:r>
              <a:rPr lang="nb-NO" b="0" dirty="0" err="1"/>
              <a:t>occupational</a:t>
            </a:r>
            <a:r>
              <a:rPr lang="nb-NO" b="0" dirty="0"/>
              <a:t> </a:t>
            </a:r>
            <a:r>
              <a:rPr lang="nb-NO" b="0" dirty="0" err="1"/>
              <a:t>safety</a:t>
            </a:r>
            <a:r>
              <a:rPr lang="nb-NO" b="0" dirty="0"/>
              <a:t> and </a:t>
            </a:r>
            <a:r>
              <a:rPr lang="nb-NO" b="0" dirty="0" err="1"/>
              <a:t>health</a:t>
            </a:r>
            <a:r>
              <a:rPr lang="nb-NO" b="0" dirty="0"/>
              <a:t> </a:t>
            </a:r>
            <a:r>
              <a:rPr lang="nb-NO" b="0" dirty="0" err="1"/>
              <a:t>practice</a:t>
            </a:r>
            <a:r>
              <a:rPr lang="nb-NO" b="0" dirty="0"/>
              <a:t>. Tilgjengelig på </a:t>
            </a:r>
            <a:r>
              <a:rPr lang="nb-NO" b="0" dirty="0">
                <a:hlinkClick r:id="rId11"/>
              </a:rPr>
              <a:t>https://osha.europa.eu/no/publications/mainstreaming-gender-occupational-safety-and-health-practice/view</a:t>
            </a:r>
            <a:r>
              <a:rPr lang="nb-NO" b="0" dirty="0"/>
              <a:t>  </a:t>
            </a:r>
          </a:p>
          <a:p>
            <a:endParaRPr lang="en-US" b="0" dirty="0"/>
          </a:p>
        </p:txBody>
      </p:sp>
    </p:spTree>
    <p:extLst>
      <p:ext uri="{BB962C8B-B14F-4D97-AF65-F5344CB8AC3E}">
        <p14:creationId xmlns:p14="http://schemas.microsoft.com/office/powerpoint/2010/main" val="125406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4027757248"/>
              </p:ext>
            </p:extLst>
          </p:nvPr>
        </p:nvGraphicFramePr>
        <p:xfrm>
          <a:off x="539750" y="987574"/>
          <a:ext cx="7632700" cy="3304251"/>
        </p:xfrm>
        <a:graphic>
          <a:graphicData uri="http://schemas.openxmlformats.org/drawingml/2006/table">
            <a:tbl>
              <a:tblPr firstRow="1" firstCol="1" bandRow="1">
                <a:tableStyleId>{5C22544A-7EE6-4342-B048-85BDC9FD1C3A}</a:tableStyleId>
              </a:tblPr>
              <a:tblGrid>
                <a:gridCol w="3433786">
                  <a:extLst>
                    <a:ext uri="{9D8B030D-6E8A-4147-A177-3AD203B41FA5}">
                      <a16:colId xmlns:a16="http://schemas.microsoft.com/office/drawing/2014/main" val="3805429375"/>
                    </a:ext>
                  </a:extLst>
                </a:gridCol>
                <a:gridCol w="4198914">
                  <a:extLst>
                    <a:ext uri="{9D8B030D-6E8A-4147-A177-3AD203B41FA5}">
                      <a16:colId xmlns:a16="http://schemas.microsoft.com/office/drawing/2014/main" val="3444078073"/>
                    </a:ext>
                  </a:extLst>
                </a:gridCol>
              </a:tblGrid>
              <a:tr h="201508">
                <a:tc>
                  <a:txBody>
                    <a:bodyPr/>
                    <a:lstStyle/>
                    <a:p>
                      <a:pPr marL="68580" algn="ctr">
                        <a:lnSpc>
                          <a:spcPts val="1200"/>
                        </a:lnSpc>
                        <a:spcBef>
                          <a:spcPts val="600"/>
                        </a:spcBef>
                        <a:spcAft>
                          <a:spcPts val="600"/>
                        </a:spcAft>
                      </a:pPr>
                      <a:r>
                        <a:rPr lang="nb-NO" sz="1000" b="1">
                          <a:solidFill>
                            <a:schemeClr val="lt1"/>
                          </a:solidFill>
                          <a:latin typeface="+mn-lt"/>
                          <a:ea typeface="+mn-ea"/>
                          <a:cs typeface="+mn-cs"/>
                        </a:rPr>
                        <a:t>Tittel på tiltak</a:t>
                      </a:r>
                    </a:p>
                  </a:txBody>
                  <a:tcPr marL="53014" marR="53014" marT="0" marB="0" anchor="ctr"/>
                </a:tc>
                <a:tc>
                  <a:txBody>
                    <a:bodyPr/>
                    <a:lstStyle/>
                    <a:p>
                      <a:pPr marL="68580" algn="ctr">
                        <a:lnSpc>
                          <a:spcPts val="1200"/>
                        </a:lnSpc>
                        <a:spcBef>
                          <a:spcPts val="600"/>
                        </a:spcBef>
                        <a:spcAft>
                          <a:spcPts val="600"/>
                        </a:spcAft>
                      </a:pPr>
                      <a:r>
                        <a:rPr lang="nb-NO" sz="1000" b="1">
                          <a:solidFill>
                            <a:schemeClr val="lt1"/>
                          </a:solidFill>
                          <a:latin typeface="+mn-lt"/>
                          <a:ea typeface="+mn-ea"/>
                          <a:cs typeface="+mn-cs"/>
                        </a:rPr>
                        <a:t>Web</a:t>
                      </a:r>
                    </a:p>
                  </a:txBody>
                  <a:tcPr marL="53014" marR="53014" marT="0" marB="0" anchor="ctr"/>
                </a:tc>
                <a:extLst>
                  <a:ext uri="{0D108BD9-81ED-4DB2-BD59-A6C34878D82A}">
                    <a16:rowId xmlns:a16="http://schemas.microsoft.com/office/drawing/2014/main" val="4087080459"/>
                  </a:ext>
                </a:extLst>
              </a:tr>
              <a:tr h="310274">
                <a:tc>
                  <a:txBody>
                    <a:bodyPr/>
                    <a:lstStyle/>
                    <a:p>
                      <a:pPr marL="68580" algn="l" defTabSz="257175" rtl="0" eaLnBrk="1" latinLnBrk="0" hangingPunct="1">
                        <a:lnSpc>
                          <a:spcPct val="100000"/>
                        </a:lnSpc>
                        <a:spcBef>
                          <a:spcPts val="0"/>
                        </a:spcBef>
                        <a:spcAft>
                          <a:spcPts val="0"/>
                        </a:spcAft>
                      </a:pPr>
                      <a:r>
                        <a:rPr lang="nb-NO" sz="1000" b="1">
                          <a:solidFill>
                            <a:schemeClr val="lt1"/>
                          </a:solidFill>
                          <a:latin typeface="+mn-lt"/>
                          <a:ea typeface="+mn-ea"/>
                          <a:cs typeface="+mn-cs"/>
                        </a:rPr>
                        <a:t>Nasjonal strategi for arbeidsmiljøet</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2"/>
                        </a:rPr>
                        <a:t>https://amid.dk/om-os/om-strategi-for-arbejdsmiljoeindsatsen-frem-til-2020/</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17514001"/>
                  </a:ext>
                </a:extLst>
              </a:tr>
              <a:tr h="620549">
                <a:tc>
                  <a:txBody>
                    <a:bodyPr/>
                    <a:lstStyle/>
                    <a:p>
                      <a:pPr marL="68580" algn="l" defTabSz="257175" rtl="0" eaLnBrk="1" latinLnBrk="0" hangingPunct="1">
                        <a:lnSpc>
                          <a:spcPct val="100000"/>
                        </a:lnSpc>
                        <a:spcBef>
                          <a:spcPts val="0"/>
                        </a:spcBef>
                        <a:spcAft>
                          <a:spcPts val="0"/>
                        </a:spcAft>
                      </a:pPr>
                      <a:r>
                        <a:rPr lang="nb-NO" sz="1000" b="1">
                          <a:solidFill>
                            <a:schemeClr val="lt1"/>
                          </a:solidFill>
                          <a:latin typeface="+mn-lt"/>
                          <a:ea typeface="+mn-ea"/>
                          <a:cs typeface="+mn-cs"/>
                        </a:rPr>
                        <a:t>Airbus – retningslinjer for mangfold og inkludering</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3"/>
                        </a:rPr>
                        <a:t>https://www.airbus.com/content/dam/channel-specific/website-/company/responsibility-and-sustainability/responsibility-andsustainability-landing-page/Responsibility-and-Sustainability-Charter-English.pdf</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28965725"/>
                  </a:ext>
                </a:extLst>
              </a:tr>
              <a:tr h="310274">
                <a:tc>
                  <a:txBody>
                    <a:bodyPr/>
                    <a:lstStyle/>
                    <a:p>
                      <a:pPr marL="68580" algn="l" defTabSz="257175" rtl="0" eaLnBrk="1" latinLnBrk="0" hangingPunct="1">
                        <a:lnSpc>
                          <a:spcPct val="100000"/>
                        </a:lnSpc>
                        <a:spcBef>
                          <a:spcPts val="0"/>
                        </a:spcBef>
                        <a:spcAft>
                          <a:spcPts val="0"/>
                        </a:spcAft>
                      </a:pPr>
                      <a:r>
                        <a:rPr lang="nb-NO" sz="1000" b="1">
                          <a:solidFill>
                            <a:schemeClr val="lt1"/>
                          </a:solidFill>
                          <a:latin typeface="+mn-lt"/>
                          <a:ea typeface="+mn-ea"/>
                          <a:cs typeface="+mn-cs"/>
                        </a:rPr>
                        <a:t>Felles utfordringer og anbefalinger for hjemme- og omsorgsarbeid blant innvandrere</a:t>
                      </a:r>
                    </a:p>
                  </a:txBody>
                  <a:tcPr marL="53014" marR="53014" marT="0" marB="0" anchor="ctr"/>
                </a:tc>
                <a:tc>
                  <a:txBody>
                    <a:bodyPr/>
                    <a:lstStyle/>
                    <a:p>
                      <a:pPr marL="68580" algn="ctr">
                        <a:lnSpc>
                          <a:spcPct val="100000"/>
                        </a:lnSpc>
                        <a:spcBef>
                          <a:spcPts val="0"/>
                        </a:spcBef>
                        <a:spcAft>
                          <a:spcPts val="0"/>
                        </a:spcAft>
                      </a:pPr>
                      <a:r>
                        <a:rPr lang="nb-NO" sz="1000" b="1" dirty="0">
                          <a:solidFill>
                            <a:schemeClr val="lt1"/>
                          </a:solidFill>
                          <a:latin typeface="+mn-lt"/>
                          <a:ea typeface="+mn-ea"/>
                          <a:cs typeface="+mn-cs"/>
                          <a:hlinkClick r:id="rId4"/>
                        </a:rPr>
                        <a:t>https://picum.org/Documents/Publi/2018/concerns_recommendations_migrant_domestic_care_work_February2018.pdf</a:t>
                      </a:r>
                    </a:p>
                  </a:txBody>
                  <a:tcPr marL="53014" marR="53014" marT="0" marB="0" anchor="ctr"/>
                </a:tc>
                <a:extLst>
                  <a:ext uri="{0D108BD9-81ED-4DB2-BD59-A6C34878D82A}">
                    <a16:rowId xmlns:a16="http://schemas.microsoft.com/office/drawing/2014/main" val="751261000"/>
                  </a:ext>
                </a:extLst>
              </a:tr>
              <a:tr h="310274">
                <a:tc>
                  <a:txBody>
                    <a:bodyPr/>
                    <a:lstStyle/>
                    <a:p>
                      <a:pPr marL="68580" algn="l" defTabSz="257175" rtl="0" eaLnBrk="1" latinLnBrk="0" hangingPunct="1">
                        <a:lnSpc>
                          <a:spcPct val="100000"/>
                        </a:lnSpc>
                        <a:spcBef>
                          <a:spcPts val="0"/>
                        </a:spcBef>
                        <a:spcAft>
                          <a:spcPts val="0"/>
                        </a:spcAft>
                      </a:pPr>
                      <a:r>
                        <a:rPr lang="nb-NO" sz="1000" b="1" dirty="0">
                          <a:solidFill>
                            <a:schemeClr val="lt1"/>
                          </a:solidFill>
                          <a:latin typeface="+mn-lt"/>
                          <a:ea typeface="+mn-ea"/>
                          <a:cs typeface="+mn-cs"/>
                        </a:rPr>
                        <a:t>Risikovurderingsverktøy for statsborgere fra tredjeland</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5"/>
                        </a:rPr>
                        <a:t>https://www.cislbrescia.it/wp-content/uploads/2011/11/Un-progetto-sulla-sicurezza-per-i-lavoratori-stranieri.pdf</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597487541"/>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nb-NO" sz="1000" b="1">
                          <a:solidFill>
                            <a:schemeClr val="lt1"/>
                          </a:solidFill>
                          <a:latin typeface="+mn-lt"/>
                          <a:ea typeface="+mn-ea"/>
                          <a:cs typeface="+mn-cs"/>
                        </a:rPr>
                        <a:t>REDI, forretningsnettverk for inkludering av lhbti og mangfold</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6"/>
                        </a:rPr>
                        <a:t>http://www.redi-lgbti.org/</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16810194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nb-NO" sz="1000" b="1">
                          <a:solidFill>
                            <a:schemeClr val="lt1"/>
                          </a:solidFill>
                          <a:latin typeface="+mn-lt"/>
                          <a:ea typeface="+mn-ea"/>
                          <a:cs typeface="+mn-cs"/>
                        </a:rPr>
                        <a:t>Kvinners arbeidsmiljø</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7"/>
                        </a:rPr>
                        <a:t>https://www.av.se/arbetsmiljoarbete-och-inspektioner/arbeta-med-arbetsmiljon/jamstalldhet-i-arbetsmiljon/</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81175488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nb-NO" sz="1000" b="1">
                          <a:solidFill>
                            <a:schemeClr val="lt1"/>
                          </a:solidFill>
                          <a:latin typeface="+mn-lt"/>
                          <a:ea typeface="+mn-ea"/>
                          <a:cs typeface="+mn-cs"/>
                        </a:rPr>
                        <a:t>Verktøysett for integrering av kjønnsperspektivet i arbeidet med å forebygge yrkesrisiko</a:t>
                      </a:r>
                    </a:p>
                  </a:txBody>
                  <a:tcPr marL="53014" marR="53014" marT="0" marB="0" anchor="ctr"/>
                </a:tc>
                <a:tc>
                  <a:txBody>
                    <a:bodyPr/>
                    <a:lstStyle/>
                    <a:p>
                      <a:pPr marL="68580" algn="ctr">
                        <a:lnSpc>
                          <a:spcPct val="100000"/>
                        </a:lnSpc>
                        <a:spcBef>
                          <a:spcPts val="0"/>
                        </a:spcBef>
                        <a:spcAft>
                          <a:spcPts val="0"/>
                        </a:spcAft>
                      </a:pPr>
                      <a:r>
                        <a:rPr lang="nb-NO" sz="1000" b="1">
                          <a:solidFill>
                            <a:schemeClr val="lt1"/>
                          </a:solidFill>
                          <a:latin typeface="+mn-lt"/>
                          <a:ea typeface="+mn-ea"/>
                          <a:cs typeface="+mn-cs"/>
                          <a:hlinkClick r:id="rId8"/>
                        </a:rPr>
                        <a:t>http://www.osalan.euskadi.eus/contenidos/libro/gestion_201710/es_def/adjuntos/pautas_integracion_prl.pdf</a:t>
                      </a:r>
                      <a:r>
                        <a:rPr lang="nb-N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15382"/>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nb-NO" sz="1000" b="1">
                          <a:solidFill>
                            <a:schemeClr val="lt1"/>
                          </a:solidFill>
                          <a:latin typeface="+mn-lt"/>
                          <a:ea typeface="+mn-ea"/>
                          <a:cs typeface="+mn-cs"/>
                        </a:rPr>
                        <a:t>Støtteveiledning for en arbeidsplass for transpersoner</a:t>
                      </a:r>
                    </a:p>
                  </a:txBody>
                  <a:tcPr marL="53014" marR="53014" marT="0" marB="0" anchor="ctr"/>
                </a:tc>
                <a:tc>
                  <a:txBody>
                    <a:bodyPr/>
                    <a:lstStyle/>
                    <a:p>
                      <a:pPr marL="68580" algn="ctr">
                        <a:lnSpc>
                          <a:spcPct val="100000"/>
                        </a:lnSpc>
                        <a:spcBef>
                          <a:spcPts val="0"/>
                        </a:spcBef>
                        <a:spcAft>
                          <a:spcPts val="0"/>
                        </a:spcAft>
                      </a:pPr>
                      <a:r>
                        <a:rPr lang="nb-NO" sz="1000" b="1" dirty="0">
                          <a:solidFill>
                            <a:schemeClr val="lt1"/>
                          </a:solidFill>
                          <a:latin typeface="+mn-lt"/>
                          <a:ea typeface="+mn-ea"/>
                          <a:cs typeface="+mn-cs"/>
                          <a:hlinkClick r:id="rId9"/>
                        </a:rPr>
                        <a:t>http://www.lgbthealth.org.uk/wp-content/uploads/2016/07/TWSP-Info-Guide-Final.pdf</a:t>
                      </a:r>
                      <a:r>
                        <a:rPr lang="nb-NO"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164389520"/>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49" y="135000"/>
            <a:ext cx="7470127"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a:solidFill>
                  <a:srgbClr val="003399"/>
                </a:solidFill>
              </a:rPr>
              <a:t>Ressurser om praksis og politiske tiltak </a:t>
            </a:r>
          </a:p>
        </p:txBody>
      </p:sp>
    </p:spTree>
    <p:extLst>
      <p:ext uri="{BB962C8B-B14F-4D97-AF65-F5344CB8AC3E}">
        <p14:creationId xmlns:p14="http://schemas.microsoft.com/office/powerpoint/2010/main" val="2268284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539552" y="627534"/>
            <a:ext cx="7848872" cy="3645000"/>
          </a:xfrm>
        </p:spPr>
        <p:txBody>
          <a:bodyPr>
            <a:normAutofit/>
          </a:bodyPr>
          <a:lstStyle/>
          <a:p>
            <a:pPr marL="0" lvl="0" indent="0" algn="ctr" defTabSz="342900">
              <a:spcBef>
                <a:spcPts val="450"/>
              </a:spcBef>
              <a:buClr>
                <a:srgbClr val="003399"/>
              </a:buClr>
              <a:buNone/>
            </a:pPr>
            <a:r>
              <a:rPr lang="nb-NO" sz="3200" dirty="0">
                <a:solidFill>
                  <a:srgbClr val="ACC700"/>
                </a:solidFill>
              </a:rPr>
              <a:t>TUSEN TAKK!</a:t>
            </a:r>
          </a:p>
          <a:p>
            <a:pPr marL="0" indent="0">
              <a:buSzPct val="120000"/>
              <a:buNone/>
            </a:pPr>
            <a:endParaRPr lang="en-US" sz="1600" dirty="0">
              <a:solidFill>
                <a:srgbClr val="ACC700"/>
              </a:solidFill>
            </a:endParaRPr>
          </a:p>
          <a:p>
            <a:pPr>
              <a:buSzPct val="120000"/>
              <a:buBlip>
                <a:blip r:embed="rId4"/>
              </a:buBlip>
            </a:pPr>
            <a:endParaRPr lang="en-US" sz="500" dirty="0">
              <a:solidFill>
                <a:schemeClr val="accent1"/>
              </a:solidFill>
            </a:endParaRPr>
          </a:p>
          <a:p>
            <a:pPr>
              <a:buSzPct val="120000"/>
              <a:buBlip>
                <a:blip r:embed="rId4"/>
              </a:buBlip>
            </a:pPr>
            <a:r>
              <a:rPr lang="nb-NO" sz="1600" dirty="0">
                <a:solidFill>
                  <a:schemeClr val="accent1"/>
                </a:solidFill>
              </a:rPr>
              <a:t>Finn ut mer på kampanjenettstedet:</a:t>
            </a:r>
          </a:p>
          <a:p>
            <a:pPr marL="189000" lvl="1" indent="0">
              <a:buSzPct val="120000"/>
              <a:buNone/>
            </a:pPr>
            <a:r>
              <a:rPr lang="nb-NO" sz="1600" b="1" dirty="0">
                <a:solidFill>
                  <a:schemeClr val="accent1"/>
                </a:solidFill>
                <a:hlinkClick r:id="rId5"/>
              </a:rPr>
              <a:t>https://healthy-workplaces.eu/no</a:t>
            </a:r>
          </a:p>
          <a:p>
            <a:pPr marL="141750" lvl="1" indent="0">
              <a:buSzPct val="120000"/>
              <a:buNone/>
            </a:pPr>
            <a:endParaRPr lang="en-US" sz="1600" dirty="0">
              <a:solidFill>
                <a:schemeClr val="accent1"/>
              </a:solidFill>
            </a:endParaRPr>
          </a:p>
          <a:p>
            <a:pPr>
              <a:buSzPct val="120000"/>
              <a:buBlip>
                <a:blip r:embed="rId4"/>
              </a:buBlip>
            </a:pPr>
            <a:r>
              <a:rPr lang="nb-NO" sz="1600" dirty="0">
                <a:solidFill>
                  <a:schemeClr val="accent1"/>
                </a:solidFill>
              </a:rPr>
              <a:t>Abonner på kampanjens nyhetsbrev:</a:t>
            </a:r>
          </a:p>
          <a:p>
            <a:pPr marL="189000" lvl="1" indent="0">
              <a:buSzPct val="120000"/>
              <a:buNone/>
            </a:pPr>
            <a:r>
              <a:rPr lang="nb-NO" sz="1600" b="1" u="sng" dirty="0">
                <a:solidFill>
                  <a:schemeClr val="accent1"/>
                </a:solidFill>
                <a:hlinkClick r:id="rId6">
                  <a:extLst>
                    <a:ext uri="{A12FA001-AC4F-418D-AE19-62706E023703}">
                      <ahyp:hlinkClr xmlns="" xmlns:ahyp="http://schemas.microsoft.com/office/drawing/2018/hyperlinkcolor" val="tx"/>
                    </a:ext>
                  </a:extLst>
                </a:hlinkClick>
              </a:rPr>
              <a:t>https://healthy-workplaces.eu/en/healthy-workplaces-newsletter</a:t>
            </a:r>
          </a:p>
          <a:p>
            <a:pPr marL="0" indent="0">
              <a:buSzPct val="120000"/>
              <a:buNone/>
            </a:pPr>
            <a:endParaRPr lang="en-US" sz="800" dirty="0">
              <a:solidFill>
                <a:schemeClr val="accent1"/>
              </a:solidFill>
            </a:endParaRPr>
          </a:p>
          <a:p>
            <a:pPr marL="0" indent="0">
              <a:buSzPct val="120000"/>
              <a:buNone/>
            </a:pPr>
            <a:endParaRPr lang="en-US" sz="800" dirty="0">
              <a:solidFill>
                <a:schemeClr val="accent1"/>
              </a:solidFill>
            </a:endParaRPr>
          </a:p>
          <a:p>
            <a:pPr>
              <a:buSzPct val="120000"/>
              <a:buBlip>
                <a:blip r:embed="rId4"/>
              </a:buBlip>
            </a:pPr>
            <a:r>
              <a:rPr lang="nb-NO" sz="1600" dirty="0">
                <a:solidFill>
                  <a:schemeClr val="accent1"/>
                </a:solidFill>
              </a:rPr>
              <a:t>Hold deg oppdatert med aktiviteter og begivenheter på sosiale medier:</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5898" y="3744253"/>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251540" y="372135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710927" y="3744253"/>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170314" y="3744253"/>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2091" y="3734380"/>
            <a:ext cx="2183611" cy="307777"/>
          </a:xfrm>
          <a:prstGeom prst="rect">
            <a:avLst/>
          </a:prstGeom>
        </p:spPr>
        <p:txBody>
          <a:bodyPr wrap="none">
            <a:spAutoFit/>
          </a:bodyPr>
          <a:lstStyle/>
          <a:p>
            <a:r>
              <a:rPr lang="nb-NO" sz="1400" b="1" dirty="0">
                <a:solidFill>
                  <a:srgbClr val="ACC700"/>
                </a:solidFill>
              </a:rPr>
              <a:t>#</a:t>
            </a:r>
            <a:r>
              <a:rPr lang="nb-NO" sz="1400" b="1" dirty="0" err="1">
                <a:solidFill>
                  <a:srgbClr val="ACC700"/>
                </a:solidFill>
              </a:rPr>
              <a:t>EUhealthyworkplaces</a:t>
            </a:r>
            <a:r>
              <a:rPr lang="nb-NO" sz="1400" b="1" dirty="0">
                <a:solidFill>
                  <a:srgbClr val="ACC700"/>
                </a:solidFill>
              </a:rPr>
              <a:t> </a:t>
            </a:r>
          </a:p>
        </p:txBody>
      </p:sp>
    </p:spTree>
    <p:extLst>
      <p:ext uri="{BB962C8B-B14F-4D97-AF65-F5344CB8AC3E}">
        <p14:creationId xmlns:p14="http://schemas.microsoft.com/office/powerpoint/2010/main" val="1834023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8337FA-D9E9-B14B-B25F-ACA2748C2CC0}"/>
              </a:ext>
            </a:extLst>
          </p:cNvPr>
          <p:cNvSpPr txBox="1">
            <a:spLocks/>
          </p:cNvSpPr>
          <p:nvPr/>
        </p:nvSpPr>
        <p:spPr>
          <a:xfrm>
            <a:off x="539750" y="35106"/>
            <a:ext cx="7559873" cy="660895"/>
          </a:xfrm>
          <a:prstGeom prst="rect">
            <a:avLst/>
          </a:prstGeom>
        </p:spPr>
        <p:txBody>
          <a:bodyPr vert="horz" lIns="0" tIns="0" rIns="0" bIns="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a:solidFill>
                  <a:schemeClr val="accent1"/>
                </a:solidFill>
              </a:rPr>
              <a:t>Innledning: Mangfold i arbeidslivet og </a:t>
            </a:r>
          </a:p>
          <a:p>
            <a:r>
              <a:rPr lang="nb-NO" sz="2000">
                <a:solidFill>
                  <a:schemeClr val="accent1"/>
                </a:solidFill>
              </a:rPr>
              <a:t>risikofaktorer knyttet til muskel- og skjelettlidelser</a:t>
            </a:r>
          </a:p>
        </p:txBody>
      </p:sp>
      <p:sp>
        <p:nvSpPr>
          <p:cNvPr id="13" name="Content Placeholder 2"/>
          <p:cNvSpPr txBox="1">
            <a:spLocks/>
          </p:cNvSpPr>
          <p:nvPr/>
        </p:nvSpPr>
        <p:spPr>
          <a:xfrm>
            <a:off x="539750" y="915988"/>
            <a:ext cx="7632700" cy="3671111"/>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spcAft>
                <a:spcPts val="1200"/>
              </a:spcAft>
            </a:pPr>
            <a:r>
              <a:rPr lang="nb-NO" sz="1600" b="0" dirty="0"/>
              <a:t>Mangfold i arbeidslivet refererer til individuelle kjennetegn blant arbeidstakere som gjør dem unike. Disse egenskapene kan omfatte kjønn, rase, etnisitet, religion, alder, seksuell orientering, fysiske evner, ideologier osv.</a:t>
            </a:r>
          </a:p>
          <a:p>
            <a:pPr algn="just">
              <a:spcAft>
                <a:spcPts val="1200"/>
              </a:spcAft>
            </a:pPr>
            <a:r>
              <a:rPr lang="nb-NO" sz="1600" b="0" dirty="0"/>
              <a:t>Visse kjennetegn blant arbeidsstyrken gjør det mulig å identifisere arbeidstakergrupper som ofte rapporterer om dårlige arbeidsforhold og høyere eksponering for helserelaterte problemer, inkludert muskel- og skjelettlidelser. </a:t>
            </a:r>
          </a:p>
          <a:p>
            <a:pPr algn="just">
              <a:spcAft>
                <a:spcPts val="1200"/>
              </a:spcAft>
            </a:pPr>
            <a:r>
              <a:rPr lang="nb-NO" sz="1600" b="0" dirty="0"/>
              <a:t>Tre spesifikke arbeidstakergrupper har blitt valgt for en grundig analyse (</a:t>
            </a:r>
            <a:r>
              <a:rPr lang="nb-NO" sz="1600" dirty="0"/>
              <a:t>arbeidsinnvandrere</a:t>
            </a:r>
            <a:r>
              <a:rPr lang="nb-NO" sz="1600" b="0" dirty="0"/>
              <a:t>,</a:t>
            </a:r>
            <a:r>
              <a:rPr lang="nb-NO" sz="1600" dirty="0"/>
              <a:t> kvinnelige arbeidstakere </a:t>
            </a:r>
            <a:r>
              <a:rPr lang="nb-NO" sz="1600" b="0" dirty="0"/>
              <a:t>og</a:t>
            </a:r>
            <a:r>
              <a:rPr lang="nb-NO" sz="1600" dirty="0"/>
              <a:t> LGBTI¹ arbeidstakere</a:t>
            </a:r>
            <a:r>
              <a:rPr lang="nb-NO" sz="1600" b="0" dirty="0"/>
              <a:t>), med andre ugunstige forhold (alder, lav utdannelse) inkludert i analysen. </a:t>
            </a:r>
          </a:p>
          <a:p>
            <a:pPr algn="just">
              <a:spcAft>
                <a:spcPts val="1200"/>
              </a:spcAft>
            </a:pPr>
            <a:r>
              <a:rPr lang="nb-NO" sz="1600" b="0" dirty="0"/>
              <a:t>Målet var å tette forskningshull og supplere informasjonen som allerede er tilgjengelig om andre arbeidstakergrupper (arbeidstakere som lider av kroniske helseplager eller unge og potensielle arbeidstakere).</a:t>
            </a:r>
          </a:p>
        </p:txBody>
      </p:sp>
      <p:sp>
        <p:nvSpPr>
          <p:cNvPr id="2" name="TextBox 1"/>
          <p:cNvSpPr txBox="1"/>
          <p:nvPr/>
        </p:nvSpPr>
        <p:spPr>
          <a:xfrm>
            <a:off x="5796136" y="4227934"/>
            <a:ext cx="3528392" cy="492443"/>
          </a:xfrm>
          <a:prstGeom prst="rect">
            <a:avLst/>
          </a:prstGeom>
          <a:noFill/>
        </p:spPr>
        <p:txBody>
          <a:bodyPr wrap="square" rtlCol="0">
            <a:spAutoFit/>
          </a:bodyPr>
          <a:lstStyle/>
          <a:p>
            <a:pPr lvl="0"/>
            <a:r>
              <a:rPr lang="nb-NO" sz="800" i="1">
                <a:solidFill>
                  <a:schemeClr val="accent1"/>
                </a:solidFill>
              </a:rPr>
              <a:t>¹ Lesbiske, homofile, bifile, transseksuelle og interseksuelle. </a:t>
            </a:r>
          </a:p>
          <a:p>
            <a:endParaRPr lang="en-GB" b="1" dirty="0">
              <a:solidFill>
                <a:schemeClr val="accent1"/>
              </a:solidFill>
            </a:endParaRPr>
          </a:p>
        </p:txBody>
      </p:sp>
    </p:spTree>
    <p:extLst>
      <p:ext uri="{BB962C8B-B14F-4D97-AF65-F5344CB8AC3E}">
        <p14:creationId xmlns:p14="http://schemas.microsoft.com/office/powerpoint/2010/main" val="171554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9"/>
            <a:ext cx="5256386" cy="3383954"/>
          </a:xfrm>
        </p:spPr>
        <p:txBody>
          <a:bodyPr lIns="0" tIns="0" rIns="0" bIns="0">
            <a:noAutofit/>
          </a:bodyPr>
          <a:lstStyle/>
          <a:p>
            <a:pPr marL="189000" lvl="0" indent="-189000" algn="just" defTabSz="342900">
              <a:spcBef>
                <a:spcPts val="450"/>
              </a:spcBef>
              <a:spcAft>
                <a:spcPts val="600"/>
              </a:spcAft>
              <a:buClr>
                <a:srgbClr val="003399"/>
              </a:buClr>
            </a:pPr>
            <a:r>
              <a:rPr lang="nb-NO" sz="1400" dirty="0">
                <a:solidFill>
                  <a:srgbClr val="003399"/>
                </a:solidFill>
              </a:rPr>
              <a:t>Muskel- og skjelettlidelser</a:t>
            </a:r>
            <a:r>
              <a:rPr lang="nb-NO" sz="1400" b="0" dirty="0">
                <a:solidFill>
                  <a:srgbClr val="003399"/>
                </a:solidFill>
              </a:rPr>
              <a:t> er svekkelser i kroppslige strukturer som muskler, ledd, sener, leddbånd, nerver, brusk, bein og det lokale blodomløpet.</a:t>
            </a:r>
          </a:p>
          <a:p>
            <a:pPr marL="189000" lvl="0" indent="-189000" algn="just" defTabSz="342900">
              <a:spcBef>
                <a:spcPts val="450"/>
              </a:spcBef>
              <a:spcAft>
                <a:spcPts val="600"/>
              </a:spcAft>
              <a:buClr>
                <a:srgbClr val="003399"/>
              </a:buClr>
            </a:pPr>
            <a:r>
              <a:rPr lang="nb-NO" sz="1400" dirty="0">
                <a:solidFill>
                  <a:srgbClr val="003399"/>
                </a:solidFill>
              </a:rPr>
              <a:t>Arbeidsrelaterte muskel- og skjelettlidelser:</a:t>
            </a:r>
            <a:r>
              <a:rPr lang="nb-NO" sz="1400" b="0" dirty="0">
                <a:solidFill>
                  <a:srgbClr val="003399"/>
                </a:solidFill>
              </a:rPr>
              <a:t> Muskel- og skjelettlidelser som er forårsaket eller forverret av arbeidet eller av arbeidsforholdene betegnes som arbeidsrelaterte muskel- og skjelettlidelser.</a:t>
            </a:r>
          </a:p>
          <a:p>
            <a:pPr marL="189000" lvl="0" indent="-189000" algn="just" defTabSz="342900">
              <a:spcBef>
                <a:spcPts val="450"/>
              </a:spcBef>
              <a:spcAft>
                <a:spcPts val="600"/>
              </a:spcAft>
              <a:buClr>
                <a:srgbClr val="003399"/>
              </a:buClr>
            </a:pPr>
            <a:r>
              <a:rPr lang="nb-NO" sz="1400" b="0" u="sng" dirty="0">
                <a:solidFill>
                  <a:srgbClr val="003399"/>
                </a:solidFill>
              </a:rPr>
              <a:t>Muskel- og skjelettlidelser er blant de vanligste arbeidsrelaterte helseplagene i Europa</a:t>
            </a:r>
            <a:r>
              <a:rPr lang="nb-NO" sz="1400" b="0" dirty="0">
                <a:solidFill>
                  <a:srgbClr val="003399"/>
                </a:solidFill>
              </a:rPr>
              <a:t> med alvorlige konsekvenser for arbeidstakere, virksomheter og samfunnet.</a:t>
            </a:r>
          </a:p>
          <a:p>
            <a:pPr marL="189000" lvl="0" indent="-189000" algn="just" defTabSz="342900">
              <a:spcBef>
                <a:spcPts val="450"/>
              </a:spcBef>
              <a:spcAft>
                <a:spcPts val="600"/>
              </a:spcAft>
              <a:buClr>
                <a:srgbClr val="003399"/>
              </a:buClr>
            </a:pPr>
            <a:r>
              <a:rPr lang="nb-NO" sz="1400" b="0" u="sng" dirty="0">
                <a:solidFill>
                  <a:srgbClr val="003399"/>
                </a:solidFill>
              </a:rPr>
              <a:t>De fleste arbeidsrelaterte muskel- og skjelettlidelser er kumulative lidelser (også kjent som kroniske muskel- og skjelettlidelser)</a:t>
            </a:r>
            <a:r>
              <a:rPr lang="nb-NO" sz="1400" b="0" dirty="0">
                <a:solidFill>
                  <a:srgbClr val="003399"/>
                </a:solidFill>
              </a:rPr>
              <a:t>. Andre arbeidsrelaterte muskel- og skjelettlidelser resulterer fra akutte traumer som oppstår på grunn av en ulykke. </a:t>
            </a:r>
          </a:p>
          <a:p>
            <a:pPr marL="0" indent="0">
              <a:spcAft>
                <a:spcPts val="600"/>
              </a:spcAft>
              <a:buNone/>
            </a:pPr>
            <a:endParaRPr lang="en-US" sz="1400" dirty="0"/>
          </a:p>
          <a:p>
            <a:pPr marL="0" indent="0">
              <a:spcAft>
                <a:spcPts val="600"/>
              </a:spcAft>
              <a:buNone/>
            </a:pPr>
            <a:endParaRPr lang="en-GB" altLang="en-US" sz="14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8424738"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400" dirty="0"/>
              <a:t>Definisjon av arbeidsrelaterte muskel- og skjelettlidelser</a:t>
            </a:r>
          </a:p>
        </p:txBody>
      </p:sp>
      <p:grpSp>
        <p:nvGrpSpPr>
          <p:cNvPr id="16" name="Group 15"/>
          <p:cNvGrpSpPr/>
          <p:nvPr/>
        </p:nvGrpSpPr>
        <p:grpSpPr>
          <a:xfrm>
            <a:off x="6084168" y="1275818"/>
            <a:ext cx="1866069" cy="2664296"/>
            <a:chOff x="4860032" y="1152159"/>
            <a:chExt cx="2036824" cy="2839181"/>
          </a:xfrm>
        </p:grpSpPr>
        <p:grpSp>
          <p:nvGrpSpPr>
            <p:cNvPr id="17" name="Group 16"/>
            <p:cNvGrpSpPr/>
            <p:nvPr/>
          </p:nvGrpSpPr>
          <p:grpSpPr>
            <a:xfrm>
              <a:off x="4860032" y="1152159"/>
              <a:ext cx="2036824" cy="2839181"/>
              <a:chOff x="5076056" y="1820801"/>
              <a:chExt cx="2036824" cy="2839181"/>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333" r="3458"/>
              <a:stretch/>
            </p:blipFill>
            <p:spPr>
              <a:xfrm>
                <a:off x="5076056" y="3248678"/>
                <a:ext cx="2036689" cy="1411304"/>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820801"/>
                <a:ext cx="2036824" cy="1357883"/>
              </a:xfrm>
              <a:prstGeom prst="rect">
                <a:avLst/>
              </a:prstGeom>
            </p:spPr>
          </p:pic>
        </p:grpSp>
        <p:sp>
          <p:nvSpPr>
            <p:cNvPr id="18" name="CasellaDiTesto 13">
              <a:extLst>
                <a:ext uri="{FF2B5EF4-FFF2-40B4-BE49-F238E27FC236}">
                  <a16:creationId xmlns:a16="http://schemas.microsoft.com/office/drawing/2014/main" id="{EC00D3BC-E647-BD4A-BC0D-5B0D01FCAF74}"/>
                </a:ext>
              </a:extLst>
            </p:cNvPr>
            <p:cNvSpPr txBox="1"/>
            <p:nvPr/>
          </p:nvSpPr>
          <p:spPr>
            <a:xfrm rot="16200000">
              <a:off x="6306670" y="3398247"/>
              <a:ext cx="1037143" cy="46166"/>
            </a:xfrm>
            <a:prstGeom prst="rect">
              <a:avLst/>
            </a:prstGeom>
            <a:noFill/>
          </p:spPr>
          <p:txBody>
            <a:bodyPr wrap="none" lIns="0" tIns="0" rIns="0" bIns="0" rtlCol="0">
              <a:spAutoFit/>
            </a:bodyPr>
            <a:lstStyle/>
            <a:p>
              <a:pPr algn="ctr"/>
              <a:r>
                <a:rPr lang="nb-NO" sz="300" b="1">
                  <a:solidFill>
                    <a:schemeClr val="bg1"/>
                  </a:solidFill>
                </a:rPr>
                <a:t>© CC0 Creative Commons (Pexels, Karolina Grabowska)</a:t>
              </a:r>
            </a:p>
          </p:txBody>
        </p:sp>
        <p:sp>
          <p:nvSpPr>
            <p:cNvPr id="19" name="CasellaDiTesto 13">
              <a:extLst>
                <a:ext uri="{FF2B5EF4-FFF2-40B4-BE49-F238E27FC236}">
                  <a16:creationId xmlns:a16="http://schemas.microsoft.com/office/drawing/2014/main" id="{EC00D3BC-E647-BD4A-BC0D-5B0D01FCAF74}"/>
                </a:ext>
              </a:extLst>
            </p:cNvPr>
            <p:cNvSpPr txBox="1"/>
            <p:nvPr/>
          </p:nvSpPr>
          <p:spPr>
            <a:xfrm rot="16200000">
              <a:off x="6303152" y="1920721"/>
              <a:ext cx="1048364" cy="46166"/>
            </a:xfrm>
            <a:prstGeom prst="rect">
              <a:avLst/>
            </a:prstGeom>
            <a:noFill/>
          </p:spPr>
          <p:txBody>
            <a:bodyPr wrap="none" lIns="0" tIns="0" rIns="0" bIns="0" rtlCol="0">
              <a:spAutoFit/>
            </a:bodyPr>
            <a:lstStyle/>
            <a:p>
              <a:pPr algn="ctr"/>
              <a:r>
                <a:rPr lang="nb-NO" sz="300" b="1">
                  <a:solidFill>
                    <a:schemeClr val="bg1"/>
                  </a:solidFill>
                </a:rPr>
                <a:t>© CC0 Creative Commons (Unsplash, Lambros Lyrarakis)</a:t>
              </a:r>
            </a:p>
          </p:txBody>
        </p:sp>
      </p:grpSp>
    </p:spTree>
    <p:extLst>
      <p:ext uri="{BB962C8B-B14F-4D97-AF65-F5344CB8AC3E}">
        <p14:creationId xmlns:p14="http://schemas.microsoft.com/office/powerpoint/2010/main" val="1615611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7768" y="915566"/>
            <a:ext cx="4950296" cy="3744416"/>
          </a:xfrm>
        </p:spPr>
        <p:txBody>
          <a:bodyPr lIns="0" tIns="0" rIns="0" bIns="0">
            <a:noAutofit/>
          </a:bodyPr>
          <a:lstStyle/>
          <a:p>
            <a:pPr marL="0" indent="0">
              <a:buNone/>
            </a:pPr>
            <a:endParaRPr lang="en-US" sz="2000" dirty="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236562"/>
            <a:ext cx="8352731" cy="1152128"/>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dirty="0"/>
              <a:t>Årsaker til muskel- og skjelettlidelser</a:t>
            </a:r>
          </a:p>
          <a:p>
            <a:r>
              <a:rPr lang="nb-NO" sz="2000" dirty="0"/>
              <a:t>En flerdimensjonal modell</a:t>
            </a:r>
          </a:p>
        </p:txBody>
      </p:sp>
      <p:sp>
        <p:nvSpPr>
          <p:cNvPr id="2" name="Rectangle 1"/>
          <p:cNvSpPr/>
          <p:nvPr/>
        </p:nvSpPr>
        <p:spPr>
          <a:xfrm>
            <a:off x="539748" y="852354"/>
            <a:ext cx="4392291" cy="3726661"/>
          </a:xfrm>
          <a:prstGeom prst="rect">
            <a:avLst/>
          </a:prstGeom>
        </p:spPr>
        <p:txBody>
          <a:bodyPr wrap="square">
            <a:spAutoFit/>
          </a:bodyPr>
          <a:lstStyle/>
          <a:p>
            <a:pPr marL="189000" lvl="0" indent="-189000" defTabSz="342900">
              <a:spcBef>
                <a:spcPts val="450"/>
              </a:spcBef>
              <a:buClr>
                <a:srgbClr val="003399"/>
              </a:buClr>
              <a:buFont typeface="Wingdings" pitchFamily="2" charset="2"/>
              <a:buChar char="§"/>
            </a:pPr>
            <a:r>
              <a:rPr lang="nb-NO" b="1" dirty="0">
                <a:solidFill>
                  <a:srgbClr val="003399"/>
                </a:solidFill>
              </a:rPr>
              <a:t>Arbeidsrelaterte muskel- og skjelettlidelser er forårsaket av mange forskjellige (kombinasjoner av) risikofaktorer:</a:t>
            </a:r>
          </a:p>
          <a:p>
            <a:pPr marL="189000" lvl="0" indent="-189000" algn="just" defTabSz="342900">
              <a:spcBef>
                <a:spcPts val="450"/>
              </a:spcBef>
              <a:buClr>
                <a:srgbClr val="003399"/>
              </a:buClr>
              <a:buFont typeface="Wingdings" pitchFamily="2" charset="2"/>
              <a:buChar char="§"/>
            </a:pPr>
            <a:endParaRPr lang="en-US" dirty="0">
              <a:solidFill>
                <a:srgbClr val="003399"/>
              </a:solidFill>
            </a:endParaRPr>
          </a:p>
          <a:p>
            <a:pPr marL="324000" lvl="1" indent="-135000" defTabSz="342900">
              <a:buFont typeface="Arial" pitchFamily="34" charset="0"/>
              <a:buChar char="•"/>
            </a:pPr>
            <a:r>
              <a:rPr lang="nb-NO" dirty="0">
                <a:solidFill>
                  <a:srgbClr val="000000"/>
                </a:solidFill>
              </a:rPr>
              <a:t>Sosiodemografiske og individuelle faktorer</a:t>
            </a:r>
          </a:p>
          <a:p>
            <a:pPr marL="324000" lvl="1" indent="-135000" defTabSz="342900">
              <a:buFont typeface="Arial" pitchFamily="34" charset="0"/>
              <a:buChar char="•"/>
            </a:pPr>
            <a:r>
              <a:rPr lang="nb-NO" dirty="0">
                <a:solidFill>
                  <a:srgbClr val="000000"/>
                </a:solidFill>
              </a:rPr>
              <a:t>Fysiske og miljømessige risikofaktorer</a:t>
            </a:r>
          </a:p>
          <a:p>
            <a:pPr marL="324000" lvl="1" indent="-135000" defTabSz="342900">
              <a:buFont typeface="Arial" pitchFamily="34" charset="0"/>
              <a:buChar char="•"/>
            </a:pPr>
            <a:r>
              <a:rPr lang="nb-NO" dirty="0">
                <a:solidFill>
                  <a:srgbClr val="000000"/>
                </a:solidFill>
              </a:rPr>
              <a:t>Organisatoriske og psykososiale risikofaktorer</a:t>
            </a:r>
          </a:p>
          <a:p>
            <a:pPr marL="324000" lvl="1" indent="-135000" defTabSz="342900">
              <a:buFont typeface="Arial" pitchFamily="34" charset="0"/>
              <a:buChar char="•"/>
            </a:pPr>
            <a:r>
              <a:rPr lang="nb-NO" dirty="0">
                <a:solidFill>
                  <a:srgbClr val="000000"/>
                </a:solidFill>
              </a:rPr>
              <a:t>Yrkesrelaterte og sysselsettingsrelaterte risikofaktorer</a:t>
            </a:r>
          </a:p>
          <a:p>
            <a:pPr marL="324000" lvl="1" indent="-135000" defTabSz="342900">
              <a:buFont typeface="Arial" pitchFamily="34" charset="0"/>
              <a:buChar char="•"/>
            </a:pPr>
            <a:endParaRPr lang="en-US" sz="1600" b="1" dirty="0">
              <a:solidFill>
                <a:srgbClr val="003399"/>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757012"/>
            <a:ext cx="3736167" cy="4061524"/>
          </a:xfrm>
          <a:prstGeom prst="rect">
            <a:avLst/>
          </a:prstGeom>
        </p:spPr>
      </p:pic>
    </p:spTree>
    <p:extLst>
      <p:ext uri="{BB962C8B-B14F-4D97-AF65-F5344CB8AC3E}">
        <p14:creationId xmlns:p14="http://schemas.microsoft.com/office/powerpoint/2010/main" val="3970164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424936" cy="627534"/>
          </a:xfrm>
        </p:spPr>
        <p:txBody>
          <a:bodyPr/>
          <a:lstStyle/>
          <a:p>
            <a:r>
              <a:rPr lang="nb-NO" sz="1600"/>
              <a:t/>
            </a:r>
            <a:br>
              <a:rPr lang="nb-NO" sz="1600"/>
            </a:br>
            <a:r>
              <a:rPr lang="nb-NO" sz="2000"/>
              <a:t>Eksponering for arbeidsrelaterte helserisikoer </a:t>
            </a:r>
            <a:br>
              <a:rPr lang="nb-NO" sz="2000"/>
            </a:br>
            <a:r>
              <a:rPr lang="nb-NO" sz="2000"/>
              <a:t>Kvinnelige arbeidstakere</a:t>
            </a:r>
            <a:r>
              <a:rPr lang="nb-NO" sz="1600"/>
              <a:t/>
            </a:r>
            <a:br>
              <a:rPr lang="nb-NO" sz="1600"/>
            </a:br>
            <a:endParaRPr lang="nb-NO" sz="1600"/>
          </a:p>
        </p:txBody>
      </p:sp>
      <p:sp>
        <p:nvSpPr>
          <p:cNvPr id="3" name="Content Placeholder 2"/>
          <p:cNvSpPr>
            <a:spLocks noGrp="1"/>
          </p:cNvSpPr>
          <p:nvPr>
            <p:ph sz="half" idx="1"/>
          </p:nvPr>
        </p:nvSpPr>
        <p:spPr>
          <a:xfrm>
            <a:off x="539750" y="915988"/>
            <a:ext cx="7632700" cy="3455987"/>
          </a:xfrm>
        </p:spPr>
        <p:txBody>
          <a:bodyPr>
            <a:normAutofit fontScale="92500" lnSpcReduction="10000"/>
          </a:bodyPr>
          <a:lstStyle/>
          <a:p>
            <a:r>
              <a:rPr lang="nb-NO" sz="1600" b="0" dirty="0"/>
              <a:t>Kvinnelige arbeidstakere er spesielt utsatt for en rekke arbeidsrelaterte</a:t>
            </a:r>
            <a:r>
              <a:rPr lang="nb-NO" sz="1600" dirty="0"/>
              <a:t> </a:t>
            </a:r>
            <a:r>
              <a:rPr lang="nb-NO" sz="1600" i="1" dirty="0">
                <a:solidFill>
                  <a:schemeClr val="accent1"/>
                </a:solidFill>
              </a:rPr>
              <a:t>fysiske risikofaktorer</a:t>
            </a:r>
            <a:r>
              <a:rPr lang="nb-NO" sz="1600" dirty="0">
                <a:solidFill>
                  <a:schemeClr val="accent1"/>
                </a:solidFill>
              </a:rPr>
              <a:t> </a:t>
            </a:r>
            <a:r>
              <a:rPr lang="nb-NO" sz="1600" b="0" dirty="0"/>
              <a:t>(som løfting/håndtering av mennesker, repeterende bevegelser, ubekvemme stillinger) forbundet med økt risiko for utvikling av muskel- og skjelettlidelser og er ofte knyttet til spesifikke sektorer/yrker som er særlig kvinnedominerte</a:t>
            </a:r>
            <a:r>
              <a:rPr lang="nb-NO" sz="1600" dirty="0"/>
              <a:t>.</a:t>
            </a:r>
            <a:r>
              <a:rPr lang="nb-NO" sz="1600" b="0" dirty="0"/>
              <a:t> </a:t>
            </a:r>
          </a:p>
          <a:p>
            <a:endParaRPr lang="en-GB" sz="1600" b="0" dirty="0"/>
          </a:p>
          <a:p>
            <a:pPr marL="0" indent="0">
              <a:buNone/>
            </a:pPr>
            <a:r>
              <a:rPr lang="nb-NO" sz="1600" b="0" dirty="0"/>
              <a:t>Data fra </a:t>
            </a:r>
            <a:r>
              <a:rPr lang="nb-NO" sz="1600" b="0" u="sng" dirty="0"/>
              <a:t>den europeiske arbeidsmiljøundersøkelsen</a:t>
            </a:r>
            <a:r>
              <a:rPr lang="nb-NO" sz="1600" b="0" dirty="0"/>
              <a:t> (2015) viser at:</a:t>
            </a:r>
          </a:p>
          <a:p>
            <a:pPr marL="0" indent="0">
              <a:buNone/>
            </a:pPr>
            <a:endParaRPr lang="en-GB" sz="1600" b="0" dirty="0"/>
          </a:p>
          <a:p>
            <a:r>
              <a:rPr lang="nb-NO" sz="1600" b="0" dirty="0"/>
              <a:t>En høy andel kvinnelige arbeidstakere er ansatt i jobber som involverer langvarig sitting (62 %), bruk av datamaskiner (62 %) og repeterende hånd- eller armbevegelser (61 %) i minst en fjerdedel av arbeidstiden. </a:t>
            </a:r>
          </a:p>
          <a:p>
            <a:r>
              <a:rPr lang="nb-NO" sz="1600" b="0" dirty="0"/>
              <a:t>42 % av kvinnene rapporterte om å jobbe i slitsomme eller smertefulle stillinger i minst en fjerdedel av arbeidstiden. </a:t>
            </a:r>
          </a:p>
          <a:p>
            <a:r>
              <a:rPr lang="nb-NO" sz="1600" b="0" dirty="0"/>
              <a:t>15 % av kvinnelige arbeidstakere er ansatt i en jobb som innebærer løfting eller flytting mennesker.</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284448"/>
            <a:ext cx="5490232" cy="1375981"/>
          </a:xfrm>
          <a:prstGeom prst="rect">
            <a:avLst/>
          </a:prstGeom>
        </p:spPr>
      </p:pic>
    </p:spTree>
    <p:extLst>
      <p:ext uri="{BB962C8B-B14F-4D97-AF65-F5344CB8AC3E}">
        <p14:creationId xmlns:p14="http://schemas.microsoft.com/office/powerpoint/2010/main" val="3363034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8"/>
            <a:ext cx="7938424" cy="706702"/>
          </a:xfrm>
        </p:spPr>
        <p:txBody>
          <a:bodyPr/>
          <a:lstStyle/>
          <a:p>
            <a:r>
              <a:rPr lang="nb-NO" sz="1600"/>
              <a:t/>
            </a:r>
            <a:br>
              <a:rPr lang="nb-NO" sz="1600"/>
            </a:br>
            <a:r>
              <a:rPr lang="nb-NO" sz="2000"/>
              <a:t>Eksponering for arbeidsrelaterte helserisikoer</a:t>
            </a:r>
            <a:br>
              <a:rPr lang="nb-NO" sz="2000"/>
            </a:br>
            <a:r>
              <a:rPr lang="nb-NO" sz="2000"/>
              <a:t>Kvinnelige arbeidstakere</a:t>
            </a:r>
            <a:r>
              <a:rPr lang="nb-NO" sz="1600"/>
              <a:t/>
            </a:r>
            <a:br>
              <a:rPr lang="nb-NO" sz="1600"/>
            </a:br>
            <a:endParaRPr lang="nb-NO" sz="1600"/>
          </a:p>
        </p:txBody>
      </p:sp>
      <p:sp>
        <p:nvSpPr>
          <p:cNvPr id="3" name="Content Placeholder 2"/>
          <p:cNvSpPr>
            <a:spLocks noGrp="1"/>
          </p:cNvSpPr>
          <p:nvPr>
            <p:ph sz="half" idx="1"/>
          </p:nvPr>
        </p:nvSpPr>
        <p:spPr>
          <a:xfrm>
            <a:off x="539750" y="843558"/>
            <a:ext cx="7632700" cy="3455988"/>
          </a:xfrm>
        </p:spPr>
        <p:txBody>
          <a:bodyPr>
            <a:noAutofit/>
          </a:bodyPr>
          <a:lstStyle/>
          <a:p>
            <a:pPr marL="0" indent="0">
              <a:buNone/>
            </a:pPr>
            <a:r>
              <a:rPr lang="nb-NO" sz="1400" b="0" dirty="0"/>
              <a:t>Data fra </a:t>
            </a:r>
            <a:r>
              <a:rPr lang="nb-NO" sz="1400" b="0" u="sng" dirty="0"/>
              <a:t>Eurostats Arbeidskraftundersøkelse</a:t>
            </a:r>
            <a:r>
              <a:rPr lang="nb-NO" sz="1400" b="0" dirty="0"/>
              <a:t> viser at:</a:t>
            </a:r>
          </a:p>
          <a:p>
            <a:pPr marL="0" indent="0">
              <a:buNone/>
            </a:pPr>
            <a:endParaRPr lang="en-GB" sz="1400" b="0" dirty="0"/>
          </a:p>
          <a:p>
            <a:r>
              <a:rPr lang="nb-NO" sz="1400" b="0" dirty="0"/>
              <a:t>Kvinner er i særlig grad ansatt innen helse- og utdanning, sosialarbeid, handel og kontor, besøksnæringen, husholdnings- og renholdstjenester og andre tertiære sektorer (som eiendom, reisebyråer, telefonsentre, frisørsalonger og skjønnhetssalonger) og offentlig sektor.</a:t>
            </a:r>
          </a:p>
          <a:p>
            <a:endParaRPr lang="en-GB" sz="1400" b="0" dirty="0"/>
          </a:p>
          <a:p>
            <a:r>
              <a:rPr lang="nb-NO" sz="1400" b="0" dirty="0"/>
              <a:t>I disse sektorene jobber de som </a:t>
            </a:r>
            <a:r>
              <a:rPr lang="nb-NO" sz="1400" b="0" i="1" dirty="0"/>
              <a:t>omsorgspersoner og pleiere, rengjørings- og hushjelp, kontorister, helsepersonell, lærere og kundeservicemedarbeidere.</a:t>
            </a:r>
          </a:p>
          <a:p>
            <a:endParaRPr lang="en-GB" sz="1400" b="0" dirty="0"/>
          </a:p>
          <a:p>
            <a:r>
              <a:rPr lang="nb-NO" sz="1400" b="0" dirty="0"/>
              <a:t>Kvinner har ofte jobber der de </a:t>
            </a:r>
            <a:r>
              <a:rPr lang="nb-NO" sz="1400" dirty="0"/>
              <a:t>har større sannsynlighet å bli utsatt for en kombinasjon av fysiske, psykososiale og organisatoriske risikofaktorer</a:t>
            </a:r>
            <a:r>
              <a:rPr lang="nb-NO" sz="1400" b="0" dirty="0"/>
              <a:t>, noe som kan resultere i en </a:t>
            </a:r>
            <a:r>
              <a:rPr lang="nb-NO" sz="1400" dirty="0"/>
              <a:t>høyere forekomst av muskel- og skjelettsykdommer og helserelaterte problemer </a:t>
            </a:r>
            <a:r>
              <a:rPr lang="nb-NO" sz="1400" b="0" dirty="0"/>
              <a:t>blant kvinnelige arbeidstakere.</a:t>
            </a:r>
          </a:p>
        </p:txBody>
      </p:sp>
    </p:spTree>
    <p:extLst>
      <p:ext uri="{BB962C8B-B14F-4D97-AF65-F5344CB8AC3E}">
        <p14:creationId xmlns:p14="http://schemas.microsoft.com/office/powerpoint/2010/main" val="316922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782" y="1771850"/>
            <a:ext cx="7344618" cy="2624990"/>
          </a:xfrm>
        </p:spPr>
        <p:txBody>
          <a:bodyPr lIns="0" tIns="0" rIns="0" bIns="0">
            <a:noAutofit/>
          </a:bodyPr>
          <a:lstStyle/>
          <a:p>
            <a:pPr lvl="1" algn="just">
              <a:spcAft>
                <a:spcPts val="600"/>
              </a:spcAft>
            </a:pPr>
            <a:r>
              <a:rPr lang="nb-NO" sz="1400" dirty="0">
                <a:solidFill>
                  <a:schemeClr val="accent1"/>
                </a:solidFill>
              </a:rPr>
              <a:t>Mangel på karrieremuligheter og lønnsforskjeller </a:t>
            </a:r>
          </a:p>
          <a:p>
            <a:pPr lvl="1" algn="just">
              <a:spcAft>
                <a:spcPts val="600"/>
              </a:spcAft>
            </a:pPr>
            <a:r>
              <a:rPr lang="nb-NO" sz="1400" dirty="0">
                <a:solidFill>
                  <a:schemeClr val="accent1"/>
                </a:solidFill>
              </a:rPr>
              <a:t>Atypiske</a:t>
            </a:r>
            <a:r>
              <a:rPr lang="nb-NO" sz="1400" dirty="0"/>
              <a:t> </a:t>
            </a:r>
            <a:r>
              <a:rPr lang="nb-NO" sz="1400" dirty="0">
                <a:solidFill>
                  <a:srgbClr val="003399"/>
                </a:solidFill>
              </a:rPr>
              <a:t>ansettelsesformer</a:t>
            </a:r>
          </a:p>
          <a:p>
            <a:pPr lvl="1" algn="just">
              <a:spcAft>
                <a:spcPts val="600"/>
              </a:spcAft>
            </a:pPr>
            <a:r>
              <a:rPr lang="nb-NO" sz="1400" dirty="0">
                <a:solidFill>
                  <a:schemeClr val="accent1"/>
                </a:solidFill>
              </a:rPr>
              <a:t>Diskriminering, trakassering og uønsket seksuell oppmerksomhet</a:t>
            </a:r>
          </a:p>
          <a:p>
            <a:pPr lvl="1" algn="just">
              <a:spcAft>
                <a:spcPts val="600"/>
              </a:spcAft>
            </a:pPr>
            <a:r>
              <a:rPr lang="nb-NO" sz="1400" dirty="0">
                <a:solidFill>
                  <a:schemeClr val="accent1"/>
                </a:solidFill>
              </a:rPr>
              <a:t>Balanse mellom jobb og fritid og kvinners «doble rolle» som både arbeidstaker og husmor eller ulønnet omsorgsperson</a:t>
            </a:r>
          </a:p>
          <a:p>
            <a:pPr lvl="1" algn="just">
              <a:spcAft>
                <a:spcPts val="600"/>
              </a:spcAft>
            </a:pPr>
            <a:r>
              <a:rPr lang="nb-NO" sz="1400" dirty="0">
                <a:solidFill>
                  <a:schemeClr val="accent1"/>
                </a:solidFill>
              </a:rPr>
              <a:t>Arbeidsrelatert mental belastning og stress, emosjonelle krav</a:t>
            </a:r>
          </a:p>
          <a:p>
            <a:pPr lvl="1" algn="just">
              <a:spcAft>
                <a:spcPts val="600"/>
              </a:spcAft>
            </a:pPr>
            <a:r>
              <a:rPr lang="nb-NO" sz="1400" dirty="0">
                <a:solidFill>
                  <a:schemeClr val="accent1"/>
                </a:solidFill>
              </a:rPr>
              <a:t>Begrenset mulighet til å uttrykke meninger om arbeidsrelaterte helserisikoer og bli hørt</a:t>
            </a:r>
          </a:p>
          <a:p>
            <a:pPr lvl="1" algn="just">
              <a:spcAft>
                <a:spcPts val="600"/>
              </a:spcAft>
            </a:pPr>
            <a:r>
              <a:rPr lang="nb-NO" sz="1400" dirty="0">
                <a:solidFill>
                  <a:schemeClr val="accent1"/>
                </a:solidFill>
              </a:rPr>
              <a:t>Et rådende mannsdominert perspektiv på yrkessykdommer og arbeidsmiljøspørsmål</a:t>
            </a:r>
          </a:p>
          <a:p>
            <a:pPr lvl="1" algn="just">
              <a:spcAft>
                <a:spcPts val="600"/>
              </a:spcAft>
            </a:pPr>
            <a:r>
              <a:rPr lang="nb-NO" sz="1400" dirty="0">
                <a:solidFill>
                  <a:schemeClr val="accent1"/>
                </a:solidFill>
              </a:rPr>
              <a:t>Skadelige arbeidsforhold blant noen av de spesielt vanskeligstilte kvinnelige arbeidstakergruppene</a:t>
            </a:r>
          </a:p>
          <a:p>
            <a:pPr>
              <a:lnSpc>
                <a:spcPct val="80000"/>
              </a:lnSpc>
            </a:pPr>
            <a:endParaRPr lang="en-US" sz="1400" dirty="0"/>
          </a:p>
          <a:p>
            <a:pPr marL="0" indent="0">
              <a:buNone/>
            </a:pPr>
            <a:endParaRPr lang="en-US" sz="1400" dirty="0"/>
          </a:p>
          <a:p>
            <a:pPr marL="0" indent="0">
              <a:buNone/>
            </a:pPr>
            <a:endParaRPr lang="en-US" sz="1400" dirty="0"/>
          </a:p>
        </p:txBody>
      </p:sp>
      <p:sp>
        <p:nvSpPr>
          <p:cNvPr id="8" name="Title 1"/>
          <p:cNvSpPr>
            <a:spLocks noGrp="1"/>
          </p:cNvSpPr>
          <p:nvPr>
            <p:ph type="title"/>
          </p:nvPr>
        </p:nvSpPr>
        <p:spPr>
          <a:xfrm>
            <a:off x="450000" y="12606"/>
            <a:ext cx="7938424" cy="684795"/>
          </a:xfrm>
        </p:spPr>
        <p:txBody>
          <a:bodyPr/>
          <a:lstStyle/>
          <a:p>
            <a:r>
              <a:rPr lang="nb-NO" sz="1600"/>
              <a:t/>
            </a:r>
            <a:br>
              <a:rPr lang="nb-NO" sz="1600"/>
            </a:br>
            <a:r>
              <a:rPr lang="nb-NO" sz="2000"/>
              <a:t>Eksponering for arbeidsrelaterte helserisikoer </a:t>
            </a:r>
            <a:br>
              <a:rPr lang="nb-NO" sz="2000"/>
            </a:br>
            <a:r>
              <a:rPr lang="nb-NO" sz="2000"/>
              <a:t>Kvinnelige arbeidstakere</a:t>
            </a:r>
            <a:r>
              <a:rPr lang="nb-NO" sz="1600"/>
              <a:t/>
            </a:r>
            <a:br>
              <a:rPr lang="nb-NO" sz="1600"/>
            </a:br>
            <a:endParaRPr lang="nb-NO" sz="1600"/>
          </a:p>
        </p:txBody>
      </p:sp>
      <p:sp>
        <p:nvSpPr>
          <p:cNvPr id="2" name="Rectangle 1">
            <a:extLst>
              <a:ext uri="{FF2B5EF4-FFF2-40B4-BE49-F238E27FC236}">
                <a16:creationId xmlns:a16="http://schemas.microsoft.com/office/drawing/2014/main" id="{6463E7FD-80C2-4187-9A52-16329EEFB62F}"/>
              </a:ext>
            </a:extLst>
          </p:cNvPr>
          <p:cNvSpPr/>
          <p:nvPr/>
        </p:nvSpPr>
        <p:spPr>
          <a:xfrm>
            <a:off x="971600" y="915566"/>
            <a:ext cx="7200800" cy="738664"/>
          </a:xfrm>
          <a:prstGeom prst="rect">
            <a:avLst/>
          </a:prstGeom>
        </p:spPr>
        <p:txBody>
          <a:bodyPr wrap="square">
            <a:spAutoFit/>
          </a:bodyPr>
          <a:lstStyle/>
          <a:p>
            <a:r>
              <a:rPr lang="nb-NO" sz="1400" dirty="0">
                <a:solidFill>
                  <a:srgbClr val="003399"/>
                </a:solidFill>
              </a:rPr>
              <a:t>I tillegg til fysiske risikofaktorer, er kvinnelige arbeidstakere spesielt utsatt for </a:t>
            </a:r>
            <a:r>
              <a:rPr lang="nb-NO" sz="1400" b="1" i="1" dirty="0">
                <a:solidFill>
                  <a:srgbClr val="003399"/>
                </a:solidFill>
              </a:rPr>
              <a:t>organisatoriske og psykososiale risikofaktorer </a:t>
            </a:r>
            <a:r>
              <a:rPr lang="nb-NO" sz="1400" dirty="0">
                <a:solidFill>
                  <a:srgbClr val="003399"/>
                </a:solidFill>
              </a:rPr>
              <a:t>som kan føre til høyere risiko for muskel- og skjelettlidelser. De identifiserte risikoene er som følger:</a:t>
            </a:r>
          </a:p>
        </p:txBody>
      </p:sp>
    </p:spTree>
    <p:extLst>
      <p:ext uri="{BB962C8B-B14F-4D97-AF65-F5344CB8AC3E}">
        <p14:creationId xmlns:p14="http://schemas.microsoft.com/office/powerpoint/2010/main" val="153085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48566" y="42916"/>
            <a:ext cx="9036496" cy="78010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sz="2000"/>
              <a:t>Forekomst av generelle helseproblemer og muskel- og skjelettlidelser</a:t>
            </a:r>
          </a:p>
          <a:p>
            <a:r>
              <a:rPr lang="nb-NO" sz="2000"/>
              <a:t>Kvinnelige arbeidstakere</a:t>
            </a:r>
          </a:p>
          <a:p>
            <a:endParaRPr lang="en-GB" sz="1600" dirty="0"/>
          </a:p>
        </p:txBody>
      </p:sp>
      <p:sp>
        <p:nvSpPr>
          <p:cNvPr id="5" name="2 Marcador de contenido"/>
          <p:cNvSpPr txBox="1">
            <a:spLocks/>
          </p:cNvSpPr>
          <p:nvPr/>
        </p:nvSpPr>
        <p:spPr>
          <a:xfrm>
            <a:off x="539750" y="1203598"/>
            <a:ext cx="7623884" cy="3455987"/>
          </a:xfrm>
          <a:prstGeom prst="rect">
            <a:avLst/>
          </a:prstGeom>
        </p:spPr>
        <p:txBody>
          <a:bodyPr vert="horz" lIns="91440" tIns="45720" rIns="91440" bIns="4572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r>
              <a:rPr lang="nb-NO" sz="1600" b="0"/>
              <a:t>Det er observert dårligere selvoppfattet helsesituasjon, større begrensninger i daglige aktiviteter og høyere fravær fra arbeid blant kvinnelige arbeidstakere</a:t>
            </a:r>
          </a:p>
          <a:p>
            <a:pPr algn="just"/>
            <a:endParaRPr lang="en-US" sz="1600" dirty="0"/>
          </a:p>
          <a:p>
            <a:pPr algn="just"/>
            <a:r>
              <a:rPr lang="nb-NO" sz="1600" b="0"/>
              <a:t>Høyere forekomst av helseproblemer knyttet til muskel- og skjelettlidelser blant kvinnelige arbeidstakere:</a:t>
            </a:r>
          </a:p>
          <a:p>
            <a:pPr lvl="1" algn="just">
              <a:spcBef>
                <a:spcPts val="600"/>
              </a:spcBef>
              <a:spcAft>
                <a:spcPts val="600"/>
              </a:spcAft>
            </a:pPr>
            <a:r>
              <a:rPr lang="nb-NO" sz="1600">
                <a:latin typeface="Arial" panose="020B0604020202020204" pitchFamily="34" charset="0"/>
                <a:ea typeface="Times New Roman" panose="02020603050405020304" pitchFamily="18" charset="0"/>
                <a:cs typeface="Times New Roman" panose="02020603050405020304" pitchFamily="18" charset="0"/>
              </a:rPr>
              <a:t>Data fra </a:t>
            </a:r>
            <a:r>
              <a:rPr lang="nb-NO" sz="1600" u="sng">
                <a:latin typeface="Arial" panose="020B0604020202020204" pitchFamily="34" charset="0"/>
                <a:ea typeface="Times New Roman" panose="02020603050405020304" pitchFamily="18" charset="0"/>
                <a:cs typeface="Times New Roman" panose="02020603050405020304" pitchFamily="18" charset="0"/>
              </a:rPr>
              <a:t>den europeiske arbeidskraftundersøkelsen </a:t>
            </a:r>
            <a:r>
              <a:rPr lang="nb-NO" sz="1600">
                <a:latin typeface="Arial" panose="020B0604020202020204" pitchFamily="34" charset="0"/>
                <a:ea typeface="Times New Roman" panose="02020603050405020304" pitchFamily="18" charset="0"/>
                <a:cs typeface="Times New Roman" panose="02020603050405020304" pitchFamily="18" charset="0"/>
              </a:rPr>
              <a:t>(EWCS) har vist at 60 % av kvinnelige arbeidstakere i EU rapporterte en eller flere muskel- og skjelettlidelser i 2015 (sammenlignet med 56 % av mannlige arbeidstakere). </a:t>
            </a:r>
          </a:p>
          <a:p>
            <a:pPr lvl="1" algn="just">
              <a:spcBef>
                <a:spcPts val="600"/>
              </a:spcBef>
              <a:spcAft>
                <a:spcPts val="600"/>
              </a:spcAft>
            </a:pPr>
            <a:r>
              <a:rPr lang="nb-NO" sz="1600">
                <a:latin typeface="Arial" panose="020B0604020202020204" pitchFamily="34" charset="0"/>
                <a:ea typeface="Times New Roman" panose="02020603050405020304" pitchFamily="18" charset="0"/>
                <a:cs typeface="Times New Roman" panose="02020603050405020304" pitchFamily="18" charset="0"/>
              </a:rPr>
              <a:t>Den mest rapporterte plagen er </a:t>
            </a:r>
            <a:r>
              <a:rPr lang="nb-NO" sz="1600" i="1">
                <a:latin typeface="Arial" panose="020B0604020202020204" pitchFamily="34" charset="0"/>
                <a:ea typeface="Times New Roman" panose="02020603050405020304" pitchFamily="18" charset="0"/>
                <a:cs typeface="Times New Roman" panose="02020603050405020304" pitchFamily="18" charset="0"/>
              </a:rPr>
              <a:t>ryggsmerter</a:t>
            </a:r>
            <a:r>
              <a:rPr lang="nb-NO" sz="1600">
                <a:latin typeface="Arial" panose="020B0604020202020204" pitchFamily="34" charset="0"/>
                <a:ea typeface="Times New Roman" panose="02020603050405020304" pitchFamily="18" charset="0"/>
                <a:cs typeface="Times New Roman" panose="02020603050405020304" pitchFamily="18" charset="0"/>
              </a:rPr>
              <a:t> (45 %), etterfulgt av </a:t>
            </a:r>
            <a:r>
              <a:rPr lang="nb-NO" sz="1600" i="1">
                <a:latin typeface="Arial" panose="020B0604020202020204" pitchFamily="34" charset="0"/>
                <a:ea typeface="Times New Roman" panose="02020603050405020304" pitchFamily="18" charset="0"/>
                <a:cs typeface="Times New Roman" panose="02020603050405020304" pitchFamily="18" charset="0"/>
              </a:rPr>
              <a:t>muskelsmerter i skuldre, nakke og/eller øvre ekstremiteter</a:t>
            </a:r>
            <a:r>
              <a:rPr lang="nb-NO" sz="1600">
                <a:latin typeface="Arial" panose="020B0604020202020204" pitchFamily="34" charset="0"/>
                <a:ea typeface="Times New Roman" panose="02020603050405020304" pitchFamily="18" charset="0"/>
                <a:cs typeface="Times New Roman" panose="02020603050405020304" pitchFamily="18" charset="0"/>
              </a:rPr>
              <a:t> (44 %) og </a:t>
            </a:r>
            <a:r>
              <a:rPr lang="nb-NO" sz="1600" i="1">
                <a:latin typeface="Arial" panose="020B0604020202020204" pitchFamily="34" charset="0"/>
                <a:ea typeface="Times New Roman" panose="02020603050405020304" pitchFamily="18" charset="0"/>
                <a:cs typeface="Times New Roman" panose="02020603050405020304" pitchFamily="18" charset="0"/>
              </a:rPr>
              <a:t>muskelsmerter i nedre ekstremiteter </a:t>
            </a:r>
            <a:r>
              <a:rPr lang="nb-NO" sz="1600">
                <a:latin typeface="Arial" panose="020B0604020202020204" pitchFamily="34" charset="0"/>
                <a:ea typeface="Times New Roman" panose="02020603050405020304" pitchFamily="18" charset="0"/>
                <a:cs typeface="Times New Roman" panose="02020603050405020304" pitchFamily="18" charset="0"/>
              </a:rPr>
              <a:t>(30 %).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3003798"/>
            <a:ext cx="5490232" cy="1375981"/>
          </a:xfrm>
          <a:prstGeom prst="rect">
            <a:avLst/>
          </a:prstGeom>
        </p:spPr>
      </p:pic>
    </p:spTree>
    <p:extLst>
      <p:ext uri="{BB962C8B-B14F-4D97-AF65-F5344CB8AC3E}">
        <p14:creationId xmlns:p14="http://schemas.microsoft.com/office/powerpoint/2010/main" val="2364765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7677</TotalTime>
  <Words>3756</Words>
  <Application>Microsoft Office PowerPoint</Application>
  <PresentationFormat>On-screen Show (16:9)</PresentationFormat>
  <Paragraphs>320</Paragraphs>
  <Slides>26</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PowerPoint Presentation</vt:lpstr>
      <vt:lpstr>PowerPoint Presentation</vt:lpstr>
      <vt:lpstr> Eksponering for arbeidsrelaterte helserisikoer  Kvinnelige arbeidstakere </vt:lpstr>
      <vt:lpstr> Eksponering for arbeidsrelaterte helserisikoer Kvinnelige arbeidstakere </vt:lpstr>
      <vt:lpstr> Eksponering for arbeidsrelaterte helserisikoer  Kvinnelige arbeidstakere </vt:lpstr>
      <vt:lpstr>PowerPoint Presentation</vt:lpstr>
      <vt:lpstr> Eksponering for arbeidsrelaterte helserisikoer  Arbeidsinnvandrere </vt:lpstr>
      <vt:lpstr> Eksponering for arbeidsrelaterte helserisikoer Arbeidsinnvandrere </vt:lpstr>
      <vt:lpstr> Eksponering for arbeidsrelaterte helserisikoer Arbeidsinnvandrere </vt:lpstr>
      <vt:lpstr>PowerPoint Presentation</vt:lpstr>
      <vt:lpstr> Eksponering for arbeidsrelaterte helserisikoer Lhbti-arbeidstakere </vt:lpstr>
      <vt:lpstr>PowerPoint Presentation</vt:lpstr>
      <vt:lpstr> Forekomst av generelle helseproblemer og muskel- og skjelettlidelser Lhbti-arbeidstakere </vt:lpstr>
      <vt:lpstr>PowerPoint Presentation</vt:lpstr>
      <vt:lpstr>Hovedfunn: Analyse av praksis og politiske tiltak </vt:lpstr>
      <vt:lpstr>Hovedfunn: Analyse av praksis og politiske tiltak </vt:lpstr>
      <vt:lpstr>PowerPoint Presentation</vt:lpstr>
      <vt:lpstr>PowerPoint Presentation</vt:lpstr>
      <vt:lpstr>PowerPoint Presentation</vt:lpstr>
      <vt:lpstr>Ressurser</vt:lpstr>
      <vt:lpstr>Ressurser</vt:lpstr>
      <vt:lpstr>Ressurser om praksis og politiske tiltak </vt:lpstr>
      <vt:lpstr>PowerPoint Presentation</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773</cp:revision>
  <cp:lastPrinted>2019-10-04T15:07:06Z</cp:lastPrinted>
  <dcterms:created xsi:type="dcterms:W3CDTF">2015-10-14T15:05:30Z</dcterms:created>
  <dcterms:modified xsi:type="dcterms:W3CDTF">2022-02-01T15:47:47Z</dcterms:modified>
  <cp:category/>
</cp:coreProperties>
</file>