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1"/>
  </p:sldMasterIdLst>
  <p:notesMasterIdLst>
    <p:notesMasterId r:id="rId28"/>
  </p:notesMasterIdLst>
  <p:handoutMasterIdLst>
    <p:handoutMasterId r:id="rId29"/>
  </p:handoutMasterIdLst>
  <p:sldIdLst>
    <p:sldId id="292" r:id="rId2"/>
    <p:sldId id="293" r:id="rId3"/>
    <p:sldId id="327" r:id="rId4"/>
    <p:sldId id="369" r:id="rId5"/>
    <p:sldId id="379" r:id="rId6"/>
    <p:sldId id="386" r:id="rId7"/>
    <p:sldId id="387" r:id="rId8"/>
    <p:sldId id="380" r:id="rId9"/>
    <p:sldId id="403" r:id="rId10"/>
    <p:sldId id="388" r:id="rId11"/>
    <p:sldId id="391" r:id="rId12"/>
    <p:sldId id="390" r:id="rId13"/>
    <p:sldId id="404" r:id="rId14"/>
    <p:sldId id="396" r:id="rId15"/>
    <p:sldId id="397" r:id="rId16"/>
    <p:sldId id="395" r:id="rId17"/>
    <p:sldId id="375" r:id="rId18"/>
    <p:sldId id="398" r:id="rId19"/>
    <p:sldId id="399" r:id="rId20"/>
    <p:sldId id="377" r:id="rId21"/>
    <p:sldId id="401" r:id="rId22"/>
    <p:sldId id="384" r:id="rId23"/>
    <p:sldId id="385" r:id="rId24"/>
    <p:sldId id="400" r:id="rId25"/>
    <p:sldId id="402" r:id="rId26"/>
    <p:sldId id="344" r:id="rId27"/>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54" userDrawn="1">
          <p15:clr>
            <a:srgbClr val="A4A3A4"/>
          </p15:clr>
        </p15:guide>
        <p15:guide id="2" pos="5148" userDrawn="1">
          <p15:clr>
            <a:srgbClr val="A4A3A4"/>
          </p15:clr>
        </p15:guide>
        <p15:guide id="3" pos="340" userDrawn="1">
          <p15:clr>
            <a:srgbClr val="A4A3A4"/>
          </p15:clr>
        </p15:guide>
        <p15:guide id="4" orient="horz" pos="57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DT" initials="CDT" lastIdx="3" clrIdx="6">
    <p:extLst>
      <p:ext uri="{19B8F6BF-5375-455C-9EA6-DF929625EA0E}">
        <p15:presenceInfo xmlns:p15="http://schemas.microsoft.com/office/powerpoint/2012/main" userId="CDT" providerId="None"/>
      </p:ext>
    </p:extLst>
  </p:cmAuthor>
  <p:cmAuthor id="8" name="Sophie Pistello (FOD Werkgelegenheid - SPF Emploi)" initials="SP(W-SE" lastIdx="6" clrIdx="7">
    <p:extLst>
      <p:ext uri="{19B8F6BF-5375-455C-9EA6-DF929625EA0E}">
        <p15:presenceInfo xmlns:p15="http://schemas.microsoft.com/office/powerpoint/2012/main" userId="S::Sophie.PISTELLO@meta.fgov.be::740e8655-e55f-496d-a566-843ab0f913ec" providerId="AD"/>
      </p:ext>
    </p:extLst>
  </p:cmAuthor>
  <p:cmAuthor id="9" name=" " initials="" lastIdx="1" clrIdx="8">
    <p:extLst>
      <p:ext uri="{19B8F6BF-5375-455C-9EA6-DF929625EA0E}">
        <p15:presenceInfo xmlns:p15="http://schemas.microsoft.com/office/powerpoint/2012/main" userId=" " providerId="None"/>
      </p:ext>
    </p:extLst>
  </p:cmAuthor>
  <p:cmAuthor id="10" name="MEDIAVILLA, Lucie (DGT)" initials="LM" lastIdx="20" clrIdx="9">
    <p:extLst>
      <p:ext uri="{19B8F6BF-5375-455C-9EA6-DF929625EA0E}">
        <p15:presenceInfo xmlns:p15="http://schemas.microsoft.com/office/powerpoint/2012/main" userId="MEDIAVILLA, Lucie (DG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ACC700"/>
    <a:srgbClr val="FFFFFF"/>
    <a:srgbClr val="E64715"/>
    <a:srgbClr val="D4502A"/>
    <a:srgbClr val="89C14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29" autoAdjust="0"/>
    <p:restoredTop sz="85116" autoAdjust="0"/>
  </p:normalViewPr>
  <p:slideViewPr>
    <p:cSldViewPr>
      <p:cViewPr varScale="1">
        <p:scale>
          <a:sx n="77" d="100"/>
          <a:sy n="77" d="100"/>
        </p:scale>
        <p:origin x="1048" y="64"/>
      </p:cViewPr>
      <p:guideLst>
        <p:guide orient="horz" pos="2754"/>
        <p:guide pos="5148"/>
        <p:guide pos="340"/>
        <p:guide orient="horz" pos="577"/>
      </p:guideLst>
    </p:cSldViewPr>
  </p:slideViewPr>
  <p:outlineViewPr>
    <p:cViewPr>
      <p:scale>
        <a:sx n="33" d="100"/>
        <a:sy n="33" d="100"/>
      </p:scale>
      <p:origin x="0" y="-22794"/>
    </p:cViewPr>
  </p:outlineViewPr>
  <p:notesTextViewPr>
    <p:cViewPr>
      <p:scale>
        <a:sx n="150" d="100"/>
        <a:sy n="150" d="100"/>
      </p:scale>
      <p:origin x="0" y="0"/>
    </p:cViewPr>
  </p:notesTextViewPr>
  <p:notesViewPr>
    <p:cSldViewPr>
      <p:cViewPr varScale="1">
        <p:scale>
          <a:sx n="62" d="100"/>
          <a:sy n="62" d="100"/>
        </p:scale>
        <p:origin x="361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01/02/2022</a:t>
            </a:fld>
            <a:endParaRPr lang="en-GB" dirty="0"/>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dirty="0"/>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01/02/2022</a:t>
            </a:fld>
            <a:endParaRPr lang="en-GB" dirty="0"/>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dirty="0"/>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osha.europa.eu/en/publications/factsheets/87"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circabc.europa.eu/ui/group/fea534f4-2590-4490-bca6-504782b47c79/library/e9ec023f-cb5f-4e09-ac6a-6b5ffe05e729?p=1&amp;n=10&amp;sort=modified_DESC" TargetMode="External"/><Relationship Id="rId4" Type="http://schemas.openxmlformats.org/officeDocument/2006/relationships/hyperlink" Target="https://osha.europa.eu/en/publications/factsheet-43-including-gender-issues-risk-assessment"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3DD4C7-C698-4A80-B76C-A9FD890196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655086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a:t>Les travailleurs migrants signalent </a:t>
            </a:r>
            <a:r>
              <a:rPr lang="fr-FR" sz="1200" dirty="0"/>
              <a:t>une prévalence plus élevée de TMS </a:t>
            </a:r>
            <a:r>
              <a:rPr lang="fr-FR" sz="1200" b="0" dirty="0"/>
              <a:t>associés à des facteurs de </a:t>
            </a:r>
            <a:r>
              <a:rPr lang="fr-FR" sz="1200" b="0" dirty="0" smtClean="0"/>
              <a:t>risques </a:t>
            </a:r>
            <a:r>
              <a:rPr lang="fr-FR" sz="1200" b="0" dirty="0"/>
              <a:t>physiques, organisationnels et psychosociaux.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10</a:t>
            </a:fld>
            <a:endParaRPr lang="en-GB" dirty="0"/>
          </a:p>
        </p:txBody>
      </p:sp>
    </p:spTree>
    <p:extLst>
      <p:ext uri="{BB962C8B-B14F-4D97-AF65-F5344CB8AC3E}">
        <p14:creationId xmlns:p14="http://schemas.microsoft.com/office/powerpoint/2010/main" val="2875841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13</a:t>
            </a:fld>
            <a:endParaRPr lang="en-GB" dirty="0"/>
          </a:p>
        </p:txBody>
      </p:sp>
    </p:spTree>
    <p:extLst>
      <p:ext uri="{BB962C8B-B14F-4D97-AF65-F5344CB8AC3E}">
        <p14:creationId xmlns:p14="http://schemas.microsoft.com/office/powerpoint/2010/main" val="1347595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Le harcèlement et l’intimidation, </a:t>
            </a:r>
            <a:r>
              <a:rPr lang="fr-FR" sz="12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sous la forme d’échanges agressifs et de disputes avec les collègues et les supérieurs, suivis de l’isolement des travailleurs LGBTI sur le lieu de travail, entraînent des problèmes de santé mentale et physique et potentiellement un départ prématuré de l’emploi.</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14</a:t>
            </a:fld>
            <a:endParaRPr lang="en-GB" dirty="0"/>
          </a:p>
        </p:txBody>
      </p:sp>
    </p:spTree>
    <p:extLst>
      <p:ext uri="{BB962C8B-B14F-4D97-AF65-F5344CB8AC3E}">
        <p14:creationId xmlns:p14="http://schemas.microsoft.com/office/powerpoint/2010/main" val="1728725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a:t>Certaines études ont également révélé que la nécessité de dissimuler leur orientation sexuelle ou leur identité de genre est un facteur important dans </a:t>
            </a:r>
            <a:r>
              <a:rPr lang="fr-FR" sz="1200" dirty="0"/>
              <a:t>le choix de carrière</a:t>
            </a:r>
            <a:r>
              <a:rPr lang="fr-FR" sz="1200" b="0" dirty="0"/>
              <a:t> des travailleurs LGBTI: par exemple, les travailleurs LGBTI pourraient éviter les professions dans lesquelles la dissimulation est difficile et où la divulgation de leur sexualité entraînerait une sanction potentiellement élevée.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15</a:t>
            </a:fld>
            <a:endParaRPr lang="en-GB" dirty="0"/>
          </a:p>
        </p:txBody>
      </p:sp>
    </p:spTree>
    <p:extLst>
      <p:ext uri="{BB962C8B-B14F-4D97-AF65-F5344CB8AC3E}">
        <p14:creationId xmlns:p14="http://schemas.microsoft.com/office/powerpoint/2010/main" val="3731517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a:t>Plusieurs études établissent un lien entre les stratégies de dissimulation, l’exposition à la discrimination et à la stigmatisation et les effets négatifs en ce qui concerne la santé professionnelle et mentale, qui peuvent se traduire par une baisse de la productivité au travail, une diminution de la satisfaction professionnelle, voire une incapacité de travail.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16</a:t>
            </a:fld>
            <a:endParaRPr lang="en-GB" dirty="0"/>
          </a:p>
        </p:txBody>
      </p:sp>
    </p:spTree>
    <p:extLst>
      <p:ext uri="{BB962C8B-B14F-4D97-AF65-F5344CB8AC3E}">
        <p14:creationId xmlns:p14="http://schemas.microsoft.com/office/powerpoint/2010/main" val="42142847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17</a:t>
            </a:fld>
            <a:endParaRPr lang="en-GB" dirty="0"/>
          </a:p>
        </p:txBody>
      </p:sp>
    </p:spTree>
    <p:extLst>
      <p:ext uri="{BB962C8B-B14F-4D97-AF65-F5344CB8AC3E}">
        <p14:creationId xmlns:p14="http://schemas.microsoft.com/office/powerpoint/2010/main" val="34460642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2"/>
                </a:solidFill>
              </a:rPr>
              <a:t>Actuellement, la plupart des évaluations des risques sont basées sur les caractéristiques du lieu de travail et du travail et sur les facteurs de travail. Les caractéristiques individuelles spécifiques bénéficient d’une attention moindre, car l’évaluation des risques et la prévention ont tendance à être appliquées de manière générique, en prenant pour base une personne type (en fait, l’homme caucasien moyen).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a:t>La législation relative à la santé et à la sécurité dispose que les employeurs doivent effectuer une évaluation des risques et met l’accent sur la nécessité d’«adapter le travail à la personne» et l’obligation pour les employeurs de «disposer d’une évaluation des risques pour la sécurité et la santé au travail, y compris ceux auxquels sont confrontés les groupes de travailleurs exposés à des risques particuliers».</a:t>
            </a:r>
          </a:p>
          <a:p>
            <a:endParaRPr lang="en-US" dirty="0"/>
          </a:p>
          <a:p>
            <a:r>
              <a:rPr lang="fr-FR" dirty="0"/>
              <a:t>Diversité de la main-d’œuvre et évaluation des risques: pour que tous soient couverts. Synthèse d’un rapport de l’Agence. Disponible à l’adresse: </a:t>
            </a:r>
            <a:r>
              <a:rPr lang="fr-FR" u="sng" dirty="0">
                <a:hlinkClick r:id="rId3"/>
              </a:rPr>
              <a:t>https://osha.europa.eu/fr/publications/factsheets/87</a:t>
            </a:r>
          </a:p>
          <a:p>
            <a:r>
              <a:rPr lang="fr-FR" dirty="0"/>
              <a:t>Intégrer les questions de genre dans l’évaluation des risques. Disponible à l’adresse: </a:t>
            </a:r>
            <a:r>
              <a:rPr lang="fr-FR" dirty="0">
                <a:hlinkClick r:id="rId4"/>
              </a:rPr>
              <a:t>https://osha.europa.eu/fr/publications/factsheet-43-including-gender-issues-risk-assessment</a:t>
            </a:r>
            <a:r>
              <a:rPr lang="fr-FR" dirty="0"/>
              <a:t> </a:t>
            </a:r>
          </a:p>
          <a:p>
            <a:r>
              <a:rPr lang="fr-FR" dirty="0"/>
              <a:t>Évaluation des risques axée sur la diversité, Guide EMEX – SLIC. Disponible à l’adresse: </a:t>
            </a:r>
            <a:r>
              <a:rPr lang="fr-FR" dirty="0">
                <a:hlinkClick r:id="rId5"/>
              </a:rPr>
              <a:t>https://circabc.europa.eu/ui/group/fea534f4-2590-4490-bca6-504782b47c79/library/e9ec023f-cb5f-4e09-ac6a-6b5ffe05e729?p=1&amp;n=10&amp;sort=modified_DESC</a:t>
            </a:r>
            <a:r>
              <a:rPr lang="fr-FR" dirty="0"/>
              <a:t> </a:t>
            </a:r>
          </a:p>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20</a:t>
            </a:fld>
            <a:endParaRPr lang="en-GB" dirty="0"/>
          </a:p>
        </p:txBody>
      </p:sp>
    </p:spTree>
    <p:extLst>
      <p:ext uri="{BB962C8B-B14F-4D97-AF65-F5344CB8AC3E}">
        <p14:creationId xmlns:p14="http://schemas.microsoft.com/office/powerpoint/2010/main" val="42771076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21</a:t>
            </a:fld>
            <a:endParaRPr lang="en-GB" dirty="0"/>
          </a:p>
        </p:txBody>
      </p:sp>
    </p:spTree>
    <p:extLst>
      <p:ext uri="{BB962C8B-B14F-4D97-AF65-F5344CB8AC3E}">
        <p14:creationId xmlns:p14="http://schemas.microsoft.com/office/powerpoint/2010/main" val="2938812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22</a:t>
            </a:fld>
            <a:endParaRPr lang="en-GB" dirty="0"/>
          </a:p>
        </p:txBody>
      </p:sp>
    </p:spTree>
    <p:extLst>
      <p:ext uri="{BB962C8B-B14F-4D97-AF65-F5344CB8AC3E}">
        <p14:creationId xmlns:p14="http://schemas.microsoft.com/office/powerpoint/2010/main" val="38005632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24</a:t>
            </a:fld>
            <a:endParaRPr lang="en-GB" dirty="0"/>
          </a:p>
        </p:txBody>
      </p:sp>
    </p:spTree>
    <p:extLst>
      <p:ext uri="{BB962C8B-B14F-4D97-AF65-F5344CB8AC3E}">
        <p14:creationId xmlns:p14="http://schemas.microsoft.com/office/powerpoint/2010/main" val="4115021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a:t>
            </a:fld>
            <a:endParaRPr lang="en-GB" dirty="0"/>
          </a:p>
        </p:txBody>
      </p:sp>
    </p:spTree>
    <p:extLst>
      <p:ext uri="{BB962C8B-B14F-4D97-AF65-F5344CB8AC3E}">
        <p14:creationId xmlns:p14="http://schemas.microsoft.com/office/powerpoint/2010/main" val="2625760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493DD4C7-C698-4A80-B76C-A9FD89019653}" type="slidenum">
              <a:rPr lang="en-GB" smtClean="0"/>
              <a:t>26</a:t>
            </a:fld>
            <a:endParaRPr lang="en-GB" dirty="0"/>
          </a:p>
        </p:txBody>
      </p:sp>
    </p:spTree>
    <p:extLst>
      <p:ext uri="{BB962C8B-B14F-4D97-AF65-F5344CB8AC3E}">
        <p14:creationId xmlns:p14="http://schemas.microsoft.com/office/powerpoint/2010/main" val="1503659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0400" lvl="1" indent="-140400" algn="just">
              <a:spcBef>
                <a:spcPts val="338"/>
              </a:spcBef>
              <a:buClr>
                <a:schemeClr val="tx2"/>
              </a:buClr>
              <a:buFont typeface="Wingdings" pitchFamily="2" charset="2"/>
              <a:buChar char="§"/>
            </a:pPr>
            <a:r>
              <a:rPr lang="fr-FR" sz="1400" dirty="0">
                <a:solidFill>
                  <a:schemeClr val="tx2"/>
                </a:solidFill>
              </a:rPr>
              <a:t>Plus précisément, la présentation vise à: </a:t>
            </a:r>
          </a:p>
          <a:p>
            <a:pPr marL="342900" lvl="3" indent="-140400" algn="just">
              <a:spcBef>
                <a:spcPts val="338"/>
              </a:spcBef>
              <a:buClr>
                <a:schemeClr val="tx2"/>
              </a:buClr>
              <a:buFont typeface="Wingdings" pitchFamily="2" charset="2"/>
              <a:buChar char="§"/>
            </a:pPr>
            <a:r>
              <a:rPr lang="fr-FR" sz="1400" dirty="0"/>
              <a:t>montrer dans quelle mesure ces groupes sont plus fréquemment exposés à des risques accrus en matière de santé et de TMS (en particulier des risques psychosociaux, tels que la discrimination, le harcèlement et l’intimidation), car ils occupent souvent des emplois aux conditions de travail moins favorables;</a:t>
            </a:r>
          </a:p>
          <a:p>
            <a:pPr marL="342900" lvl="3" indent="-140400" algn="just">
              <a:spcBef>
                <a:spcPts val="338"/>
              </a:spcBef>
              <a:buClr>
                <a:schemeClr val="tx2"/>
              </a:buClr>
              <a:buFont typeface="Wingdings" pitchFamily="2" charset="2"/>
              <a:buChar char="§"/>
            </a:pPr>
            <a:r>
              <a:rPr lang="fr-FR" sz="1400" dirty="0"/>
              <a:t>fournir des informations sur les politiques ou pratiques existantes dans les États membres et sur le lieu de travail visant à prévenir les TMS parmi ces groupes de travailleurs.</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3</a:t>
            </a:fld>
            <a:endParaRPr lang="en-GB" dirty="0"/>
          </a:p>
        </p:txBody>
      </p:sp>
    </p:spTree>
    <p:extLst>
      <p:ext uri="{BB962C8B-B14F-4D97-AF65-F5344CB8AC3E}">
        <p14:creationId xmlns:p14="http://schemas.microsoft.com/office/powerpoint/2010/main" val="1940258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4</a:t>
            </a:fld>
            <a:endParaRPr lang="en-GB" dirty="0"/>
          </a:p>
        </p:txBody>
      </p:sp>
    </p:spTree>
    <p:extLst>
      <p:ext uri="{BB962C8B-B14F-4D97-AF65-F5344CB8AC3E}">
        <p14:creationId xmlns:p14="http://schemas.microsoft.com/office/powerpoint/2010/main" val="2122823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5</a:t>
            </a:fld>
            <a:endParaRPr lang="en-GB" dirty="0"/>
          </a:p>
        </p:txBody>
      </p:sp>
    </p:spTree>
    <p:extLst>
      <p:ext uri="{BB962C8B-B14F-4D97-AF65-F5344CB8AC3E}">
        <p14:creationId xmlns:p14="http://schemas.microsoft.com/office/powerpoint/2010/main" val="4165399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6</a:t>
            </a:fld>
            <a:endParaRPr lang="en-GB" dirty="0"/>
          </a:p>
        </p:txBody>
      </p:sp>
    </p:spTree>
    <p:extLst>
      <p:ext uri="{BB962C8B-B14F-4D97-AF65-F5344CB8AC3E}">
        <p14:creationId xmlns:p14="http://schemas.microsoft.com/office/powerpoint/2010/main" val="2762028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a:t>Exemples: l’enseignement (qui suppose de rester debout ou de marcher longtemps et de s’occuper des étudiants), les soins infirmiers et les soins aux personnes âgées (qui supposent de soulever ou de déplacer des personnes), qui sont associés à des risques psychosociaux du fait de niveaux élevés de stress et de charge émotionnelle.</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7</a:t>
            </a:fld>
            <a:endParaRPr lang="en-GB" dirty="0"/>
          </a:p>
        </p:txBody>
      </p:sp>
    </p:spTree>
    <p:extLst>
      <p:ext uri="{BB962C8B-B14F-4D97-AF65-F5344CB8AC3E}">
        <p14:creationId xmlns:p14="http://schemas.microsoft.com/office/powerpoint/2010/main" val="166924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8</a:t>
            </a:fld>
            <a:endParaRPr lang="en-GB" dirty="0"/>
          </a:p>
        </p:txBody>
      </p:sp>
    </p:spTree>
    <p:extLst>
      <p:ext uri="{BB962C8B-B14F-4D97-AF65-F5344CB8AC3E}">
        <p14:creationId xmlns:p14="http://schemas.microsoft.com/office/powerpoint/2010/main" val="205901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9</a:t>
            </a:fld>
            <a:endParaRPr lang="en-GB" dirty="0"/>
          </a:p>
        </p:txBody>
      </p:sp>
    </p:spTree>
    <p:extLst>
      <p:ext uri="{BB962C8B-B14F-4D97-AF65-F5344CB8AC3E}">
        <p14:creationId xmlns:p14="http://schemas.microsoft.com/office/powerpoint/2010/main" val="30582462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file://localhost/Volumes/XRAID/Equipo%20Rojo/EU-OSHA/18-0115%20PPT%20templates%20update/PNG/FONDO-PORTADA-PATRON-EUOSHA-2011-16-9.png" TargetMode="External"/><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descr="/Volumes/XRAID/Equipo Rojo/EU-OSHA/18-0115 PPT templates update/PNG/FONDO-PORTADA-PATRON-EUOSHA-2011-16-9.png"/>
          <p:cNvPicPr>
            <a:picLocks noChangeAspect="1"/>
          </p:cNvPicPr>
          <p:nvPr/>
        </p:nvPicPr>
        <p:blipFill>
          <a:blip r:embed="rId2" r:link="rId3">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1800" b="1" i="0" cap="none" baseline="0"/>
            </a:lvl1pPr>
          </a:lstStyle>
          <a:p>
            <a:r>
              <a:rPr lang="en-GB" dirty="0"/>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pic>
        <p:nvPicPr>
          <p:cNvPr id="7" name="Bild 2" descr="111004_EU-OSHA_PPT_Corporate logo.png"/>
          <p:cNvPicPr>
            <a:picLocks noChangeAspect="1"/>
          </p:cNvPicPr>
          <p:nvPr/>
        </p:nvPicPr>
        <p:blipFill>
          <a:blip r:embed="rId4" cstate="print"/>
          <a:srcRect/>
          <a:stretch>
            <a:fillRect/>
          </a:stretch>
        </p:blipFill>
        <p:spPr bwMode="auto">
          <a:xfrm>
            <a:off x="444503" y="4131470"/>
            <a:ext cx="959147" cy="542925"/>
          </a:xfrm>
          <a:prstGeom prst="rect">
            <a:avLst/>
          </a:prstGeom>
          <a:noFill/>
          <a:ln w="9525">
            <a:noFill/>
            <a:miter lim="800000"/>
            <a:headEnd/>
            <a:tailEnd/>
          </a:ln>
        </p:spPr>
      </p:pic>
      <p:sp>
        <p:nvSpPr>
          <p:cNvPr id="10"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506" dirty="0"/>
              <a:t>Safety and health at work is everyone’s concern. It’s good for you. It’s good for business.</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pic>
        <p:nvPicPr>
          <p:cNvPr id="17" name="Bild 4" descr="111004_EU-OSHA_PPT_EU logo.png"/>
          <p:cNvPicPr>
            <a:picLocks noChangeAspect="1"/>
          </p:cNvPicPr>
          <p:nvPr/>
        </p:nvPicPr>
        <p:blipFill>
          <a:blip r:embed="rId5"/>
          <a:srcRect/>
          <a:stretch>
            <a:fillRect/>
          </a:stretch>
        </p:blipFill>
        <p:spPr bwMode="auto">
          <a:xfrm>
            <a:off x="4275138" y="4431507"/>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6"/>
          <a:srcRect/>
          <a:stretch>
            <a:fillRect/>
          </a:stretch>
        </p:blipFill>
        <p:spPr bwMode="auto">
          <a:xfrm>
            <a:off x="7596338" y="4212432"/>
            <a:ext cx="507853" cy="475060"/>
          </a:xfrm>
          <a:prstGeom prst="rect">
            <a:avLst/>
          </a:prstGeom>
          <a:noFill/>
          <a:ln w="9525">
            <a:noFill/>
            <a:miter lim="800000"/>
            <a:headEnd/>
            <a:tailEnd/>
          </a:ln>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4" name="Picture 3"/>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1"/>
            <a:ext cx="694508" cy="5209298"/>
          </a:xfrm>
          <a:prstGeom prst="rect">
            <a:avLst/>
          </a:prstGeom>
        </p:spPr>
      </p:pic>
      <p:pic>
        <p:nvPicPr>
          <p:cNvPr id="3" name="Picture 2"/>
          <p:cNvPicPr>
            <a:picLocks noChangeAspect="1"/>
          </p:cNvPicPr>
          <p:nvPr userDrawn="1"/>
        </p:nvPicPr>
        <p:blipFill rotWithShape="1">
          <a:blip r:embed="rId9">
            <a:extLst>
              <a:ext uri="{28A0092B-C50C-407E-A947-70E740481C1C}">
                <a14:useLocalDpi xmlns:a14="http://schemas.microsoft.com/office/drawing/2010/main" val="0"/>
              </a:ext>
            </a:extLst>
          </a:blip>
          <a:srcRect l="81899" r="7864"/>
          <a:stretch/>
        </p:blipFill>
        <p:spPr>
          <a:xfrm>
            <a:off x="8244408" y="0"/>
            <a:ext cx="936104" cy="5143500"/>
          </a:xfrm>
          <a:prstGeom prst="rect">
            <a:avLst/>
          </a:prstGeom>
        </p:spPr>
      </p:pic>
    </p:spTree>
    <p:extLst>
      <p:ext uri="{BB962C8B-B14F-4D97-AF65-F5344CB8AC3E}">
        <p14:creationId xmlns:p14="http://schemas.microsoft.com/office/powerpoint/2010/main" val="1244461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12242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161359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791961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descr="/Volumes/XRAID/Equipo Rojo/EU-OSHA/18-0115 PPT templates update/PNG/FONDO-PORTADA-PATRON-EUOSHA-2011-16-9.pn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1800" baseline="0"/>
            </a:lvl1pPr>
          </a:lstStyle>
          <a:p>
            <a:r>
              <a:rPr lang="en-GB" dirty="0"/>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sp>
        <p:nvSpPr>
          <p:cNvPr id="9"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506" dirty="0"/>
              <a:t>Safety and health at work is everyone’s concern. It’s good for you. It’s good for business.</a:t>
            </a:r>
          </a:p>
        </p:txBody>
      </p:sp>
      <p:pic>
        <p:nvPicPr>
          <p:cNvPr id="11" name="Bild 2" descr="111004_EU-OSHA_PPT_Corporate logo.png"/>
          <p:cNvPicPr>
            <a:picLocks noChangeAspect="1"/>
          </p:cNvPicPr>
          <p:nvPr/>
        </p:nvPicPr>
        <p:blipFill>
          <a:blip r:embed="rId4" cstate="print"/>
          <a:srcRect/>
          <a:stretch>
            <a:fillRect/>
          </a:stretch>
        </p:blipFill>
        <p:spPr bwMode="auto">
          <a:xfrm>
            <a:off x="444503" y="4131470"/>
            <a:ext cx="1031155" cy="542925"/>
          </a:xfrm>
          <a:prstGeom prst="rect">
            <a:avLst/>
          </a:prstGeom>
          <a:noFill/>
          <a:ln w="9525">
            <a:noFill/>
            <a:miter lim="800000"/>
            <a:headEnd/>
            <a:tailEnd/>
          </a:ln>
        </p:spPr>
      </p:pic>
      <p:pic>
        <p:nvPicPr>
          <p:cNvPr id="12" name="Bild 4" descr="111004_EU-OSHA_PPT_EU logo.png"/>
          <p:cNvPicPr>
            <a:picLocks noChangeAspect="1"/>
          </p:cNvPicPr>
          <p:nvPr/>
        </p:nvPicPr>
        <p:blipFill>
          <a:blip r:embed="rId5"/>
          <a:srcRect/>
          <a:stretch>
            <a:fillRect/>
          </a:stretch>
        </p:blipFill>
        <p:spPr bwMode="auto">
          <a:xfrm>
            <a:off x="4275138" y="4431507"/>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6"/>
          <a:srcRect/>
          <a:stretch>
            <a:fillRect/>
          </a:stretch>
        </p:blipFill>
        <p:spPr bwMode="auto">
          <a:xfrm>
            <a:off x="7596338"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030196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457139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dirty="0"/>
              <a:t>Click to edit Master title style</a:t>
            </a:r>
            <a:endParaRPr lang="en-US" dirty="0"/>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38356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Tree>
    <p:extLst>
      <p:ext uri="{BB962C8B-B14F-4D97-AF65-F5344CB8AC3E}">
        <p14:creationId xmlns:p14="http://schemas.microsoft.com/office/powerpoint/2010/main" val="379307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5211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350" b="1" i="0" baseline="0"/>
            </a:lvl1pPr>
          </a:lstStyle>
          <a:p>
            <a:r>
              <a:rPr lang="en-GB"/>
              <a:t>Click to edit Master title style</a:t>
            </a:r>
            <a:endParaRPr lang="en-US" dirty="0"/>
          </a:p>
        </p:txBody>
      </p:sp>
      <p:sp>
        <p:nvSpPr>
          <p:cNvPr id="3" name="Content Placeholder 2"/>
          <p:cNvSpPr>
            <a:spLocks noGrp="1"/>
          </p:cNvSpPr>
          <p:nvPr>
            <p:ph idx="1"/>
          </p:nvPr>
        </p:nvSpPr>
        <p:spPr>
          <a:xfrm>
            <a:off x="3690003" y="837000"/>
            <a:ext cx="4279869"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Tree>
    <p:extLst>
      <p:ext uri="{BB962C8B-B14F-4D97-AF65-F5344CB8AC3E}">
        <p14:creationId xmlns:p14="http://schemas.microsoft.com/office/powerpoint/2010/main" val="3814741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35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dirty="0"/>
              <a:t>Drag picture to placeholder or click icon to add</a:t>
            </a:r>
            <a:endParaRPr lang="en-US" dirty="0"/>
          </a:p>
        </p:txBody>
      </p:sp>
    </p:spTree>
    <p:extLst>
      <p:ext uri="{BB962C8B-B14F-4D97-AF65-F5344CB8AC3E}">
        <p14:creationId xmlns:p14="http://schemas.microsoft.com/office/powerpoint/2010/main" val="1061780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file://localhost/Volumes/XRAID/Equipo%20Rojo/EU-OSHA/18-0115%20PPT%20templates%20update/PNG/FONDO-PATRON-EUOSHA-2011-16-9.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descr="/Volumes/XRAID/Equipo Rojo/EU-OSHA/18-0115 PPT templates update/PNG/FONDO-PATRON-EUOSHA-2011-16-9.png"/>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2" y="0"/>
            <a:ext cx="9141291" cy="5143500"/>
          </a:xfrm>
          <a:prstGeom prst="rect">
            <a:avLst/>
          </a:prstGeom>
        </p:spPr>
      </p:pic>
      <p:sp>
        <p:nvSpPr>
          <p:cNvPr id="2" name="Title Placeholder 1"/>
          <p:cNvSpPr>
            <a:spLocks noGrp="1"/>
          </p:cNvSpPr>
          <p:nvPr>
            <p:ph type="title"/>
          </p:nvPr>
        </p:nvSpPr>
        <p:spPr>
          <a:xfrm>
            <a:off x="450003"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5" cstate="print"/>
          <a:srcRect/>
          <a:stretch>
            <a:fillRect/>
          </a:stretch>
        </p:blipFill>
        <p:spPr bwMode="auto">
          <a:xfrm>
            <a:off x="442915" y="4705351"/>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563" baseline="0" smtClean="0"/>
              <a:pPr/>
              <a:t>‹#›</a:t>
            </a:fld>
            <a:endParaRPr lang="en-GB" sz="563" baseline="0" dirty="0"/>
          </a:p>
        </p:txBody>
      </p:sp>
      <p:sp>
        <p:nvSpPr>
          <p:cNvPr id="11" name="Rectangle 11"/>
          <p:cNvSpPr>
            <a:spLocks noChangeArrowheads="1"/>
          </p:cNvSpPr>
          <p:nvPr/>
        </p:nvSpPr>
        <p:spPr bwMode="auto">
          <a:xfrm>
            <a:off x="1392241" y="4857752"/>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en-GB" sz="506" b="1" dirty="0">
                <a:solidFill>
                  <a:schemeClr val="tx2"/>
                </a:solidFill>
                <a:latin typeface="Arial" pitchFamily="-107" charset="0"/>
                <a:ea typeface="ＭＳ Ｐゴシック" pitchFamily="-107" charset="-128"/>
                <a:cs typeface="ＭＳ Ｐゴシック" pitchFamily="-107" charset="-128"/>
              </a:rPr>
              <a:t>www.healthy-workplaces.eu</a:t>
            </a:r>
          </a:p>
        </p:txBody>
      </p:sp>
      <p:pic>
        <p:nvPicPr>
          <p:cNvPr id="12" name="Bild 5" descr="111004_EU-OSHA_PPT_HW logo.png"/>
          <p:cNvPicPr>
            <a:picLocks noChangeAspect="1"/>
          </p:cNvPicPr>
          <p:nvPr/>
        </p:nvPicPr>
        <p:blipFill>
          <a:blip r:embed="rId16"/>
          <a:srcRect/>
          <a:stretch>
            <a:fillRect/>
          </a:stretch>
        </p:blipFill>
        <p:spPr bwMode="auto">
          <a:xfrm>
            <a:off x="7432678" y="4522145"/>
            <a:ext cx="577199" cy="475059"/>
          </a:xfrm>
          <a:prstGeom prst="rect">
            <a:avLst/>
          </a:prstGeom>
          <a:noFill/>
          <a:ln w="9525">
            <a:noFill/>
            <a:miter lim="800000"/>
            <a:headEnd/>
            <a:tailEnd/>
          </a:ln>
        </p:spPr>
      </p:pic>
    </p:spTree>
    <p:extLst>
      <p:ext uri="{BB962C8B-B14F-4D97-AF65-F5344CB8AC3E}">
        <p14:creationId xmlns:p14="http://schemas.microsoft.com/office/powerpoint/2010/main" val="3609896117"/>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txStyles>
    <p:title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707485" indent="-160735" algn="l" defTabSz="257175" rtl="0" eaLnBrk="1" latinLnBrk="0" hangingPunct="1">
        <a:spcBef>
          <a:spcPts val="0"/>
        </a:spcBef>
        <a:buFont typeface="Arial" pitchFamily="34" charset="0"/>
        <a:buChar char="•"/>
        <a:defRPr sz="788" kern="1200" baseline="0">
          <a:solidFill>
            <a:schemeClr val="tx1"/>
          </a:solidFill>
          <a:latin typeface="+mn-lt"/>
          <a:ea typeface="+mn-ea"/>
          <a:cs typeface="+mn-cs"/>
        </a:defRPr>
      </a:lvl6pPr>
      <a:lvl7pPr marL="749250" indent="-101250" algn="l" defTabSz="257175" rtl="0" eaLnBrk="1" latinLnBrk="0" hangingPunct="1">
        <a:spcBef>
          <a:spcPts val="0"/>
        </a:spcBef>
        <a:buFont typeface="Arial" pitchFamily="34" charset="0"/>
        <a:buChar char="−"/>
        <a:defRPr sz="731" kern="1200" baseline="0">
          <a:solidFill>
            <a:schemeClr val="tx1"/>
          </a:solidFill>
          <a:latin typeface="+mn-lt"/>
          <a:ea typeface="+mn-ea"/>
          <a:cs typeface="+mn-cs"/>
        </a:defRPr>
      </a:lvl7pPr>
      <a:lvl8pPr marL="1928813" indent="-128588" algn="l" defTabSz="257175" rtl="0" eaLnBrk="1" latinLnBrk="0" hangingPunct="1">
        <a:spcBef>
          <a:spcPct val="20000"/>
        </a:spcBef>
        <a:buFont typeface="Arial"/>
        <a:buChar char="•"/>
        <a:defRPr sz="1125" kern="1200">
          <a:solidFill>
            <a:schemeClr val="tx1"/>
          </a:solidFill>
          <a:latin typeface="+mn-lt"/>
          <a:ea typeface="+mn-ea"/>
          <a:cs typeface="+mn-cs"/>
        </a:defRPr>
      </a:lvl8pPr>
      <a:lvl9pPr marL="2185988" indent="-128588" algn="l" defTabSz="257175"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en-US"/>
      </a:defPPr>
      <a:lvl1pPr marL="0" algn="l" defTabSz="257175" rtl="0" eaLnBrk="1" latinLnBrk="0" hangingPunct="1">
        <a:defRPr sz="1013" kern="1200">
          <a:solidFill>
            <a:schemeClr val="tx1"/>
          </a:solidFill>
          <a:latin typeface="+mn-lt"/>
          <a:ea typeface="+mn-ea"/>
          <a:cs typeface="+mn-cs"/>
        </a:defRPr>
      </a:lvl1pPr>
      <a:lvl2pPr marL="257175" algn="l" defTabSz="257175" rtl="0" eaLnBrk="1" latinLnBrk="0" hangingPunct="1">
        <a:defRPr sz="1013" kern="1200">
          <a:solidFill>
            <a:schemeClr val="tx1"/>
          </a:solidFill>
          <a:latin typeface="+mn-lt"/>
          <a:ea typeface="+mn-ea"/>
          <a:cs typeface="+mn-cs"/>
        </a:defRPr>
      </a:lvl2pPr>
      <a:lvl3pPr marL="514350" algn="l" defTabSz="257175" rtl="0" eaLnBrk="1" latinLnBrk="0" hangingPunct="1">
        <a:defRPr sz="1013" kern="1200">
          <a:solidFill>
            <a:schemeClr val="tx1"/>
          </a:solidFill>
          <a:latin typeface="+mn-lt"/>
          <a:ea typeface="+mn-ea"/>
          <a:cs typeface="+mn-cs"/>
        </a:defRPr>
      </a:lvl3pPr>
      <a:lvl4pPr marL="771525" algn="l" defTabSz="257175" rtl="0" eaLnBrk="1" latinLnBrk="0" hangingPunct="1">
        <a:defRPr sz="1013" kern="1200">
          <a:solidFill>
            <a:schemeClr val="tx1"/>
          </a:solidFill>
          <a:latin typeface="+mn-lt"/>
          <a:ea typeface="+mn-ea"/>
          <a:cs typeface="+mn-cs"/>
        </a:defRPr>
      </a:lvl4pPr>
      <a:lvl5pPr marL="1028700" algn="l" defTabSz="257175" rtl="0" eaLnBrk="1" latinLnBrk="0" hangingPunct="1">
        <a:defRPr sz="1013" kern="1200">
          <a:solidFill>
            <a:schemeClr val="tx1"/>
          </a:solidFill>
          <a:latin typeface="+mn-lt"/>
          <a:ea typeface="+mn-ea"/>
          <a:cs typeface="+mn-cs"/>
        </a:defRPr>
      </a:lvl5pPr>
      <a:lvl6pPr marL="1285875" algn="l" defTabSz="257175" rtl="0" eaLnBrk="1" latinLnBrk="0" hangingPunct="1">
        <a:defRPr sz="1013" kern="1200">
          <a:solidFill>
            <a:schemeClr val="tx1"/>
          </a:solidFill>
          <a:latin typeface="+mn-lt"/>
          <a:ea typeface="+mn-ea"/>
          <a:cs typeface="+mn-cs"/>
        </a:defRPr>
      </a:lvl6pPr>
      <a:lvl7pPr marL="1543050" algn="l" defTabSz="257175" rtl="0" eaLnBrk="1" latinLnBrk="0" hangingPunct="1">
        <a:defRPr sz="1013" kern="1200">
          <a:solidFill>
            <a:schemeClr val="tx1"/>
          </a:solidFill>
          <a:latin typeface="+mn-lt"/>
          <a:ea typeface="+mn-ea"/>
          <a:cs typeface="+mn-cs"/>
        </a:defRPr>
      </a:lvl7pPr>
      <a:lvl8pPr marL="1800225" algn="l" defTabSz="257175" rtl="0" eaLnBrk="1" latinLnBrk="0" hangingPunct="1">
        <a:defRPr sz="1013" kern="1200">
          <a:solidFill>
            <a:schemeClr val="tx1"/>
          </a:solidFill>
          <a:latin typeface="+mn-lt"/>
          <a:ea typeface="+mn-ea"/>
          <a:cs typeface="+mn-cs"/>
        </a:defRPr>
      </a:lvl8pPr>
      <a:lvl9pPr marL="2057400" algn="l" defTabSz="257175"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eurofound.europa.eu/publications/report/2016/working-conditions/sixth-european-working-conditions-survey-overview-report" TargetMode="External"/><Relationship Id="rId3" Type="http://schemas.openxmlformats.org/officeDocument/2006/relationships/hyperlink" Target="https://osha.europa.eu/en/publications/preventing-musculoskeletal-disorders-diverse-workforce-risk-factors-women-migrants-and/view" TargetMode="External"/><Relationship Id="rId7" Type="http://schemas.openxmlformats.org/officeDocument/2006/relationships/hyperlink" Target="https://osha.europa.eu/en/publications/work-related-musculoskeletal-disorders-why-are-they-still-so-prevalent-evidence/view" TargetMode="External"/><Relationship Id="rId2" Type="http://schemas.openxmlformats.org/officeDocument/2006/relationships/hyperlink" Target="https://osha.europa.eu/en/publications/msds-facts-and-figures-overview-prevalence-costs-and-demographics-msds-europe/view" TargetMode="External"/><Relationship Id="rId1" Type="http://schemas.openxmlformats.org/officeDocument/2006/relationships/slideLayout" Target="../slideLayouts/slideLayout2.xml"/><Relationship Id="rId6" Type="http://schemas.openxmlformats.org/officeDocument/2006/relationships/hyperlink" Target="https://osha.europa.eu/en/publications/prevention-policy-and-practice-approaches-tackling-work-related-musculoskeletal/view" TargetMode="External"/><Relationship Id="rId5" Type="http://schemas.openxmlformats.org/officeDocument/2006/relationships/hyperlink" Target="https://osha.europa.eu/en/publications/work-related-musculoskeletal-disorders-research-practice-what-can-be-learnt/view" TargetMode="External"/><Relationship Id="rId4" Type="http://schemas.openxmlformats.org/officeDocument/2006/relationships/hyperlink" Target="https://osha.europa.eu/en/publications/analysis-case-studies-working-chronic-musculoskeletal-disorders/view"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circabc.europa.eu/ui/group/fea534f4-2590-4490-bca6-504782b47c79/library/341d5e56-dc0c-41ce-ba77-be660f3cf810/details" TargetMode="External"/><Relationship Id="rId3" Type="http://schemas.openxmlformats.org/officeDocument/2006/relationships/hyperlink" Target="https://ec.europa.eu/eurostat/data/database" TargetMode="External"/><Relationship Id="rId7" Type="http://schemas.openxmlformats.org/officeDocument/2006/relationships/hyperlink" Target="https://osha.europa.eu/en/publications/factsheet-43-including-gender-issues-risk-assessment"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osha.europa.eu/en/publications/factsheets/87" TargetMode="External"/><Relationship Id="rId11" Type="http://schemas.openxmlformats.org/officeDocument/2006/relationships/hyperlink" Target="https://osha.europa.eu/en/publications/mainstreaming-gender-occupational-safety-and-health-practice/view" TargetMode="External"/><Relationship Id="rId5" Type="http://schemas.openxmlformats.org/officeDocument/2006/relationships/hyperlink" Target="https://fra.europa.eu/en/data-and-maps/2020/lgbti-survey-data-explorer" TargetMode="External"/><Relationship Id="rId10" Type="http://schemas.openxmlformats.org/officeDocument/2006/relationships/hyperlink" Target="https://healthy-workplaces.eu/en/tools-and-publications/practical-tools?f%5B0%5D=field_msd_priority_area%3A3503" TargetMode="External"/><Relationship Id="rId4" Type="http://schemas.openxmlformats.org/officeDocument/2006/relationships/hyperlink" Target="https://fra.europa.eu/en/project/2012/fra-survey-gender-based-violence-against-women" TargetMode="External"/><Relationship Id="rId9" Type="http://schemas.openxmlformats.org/officeDocument/2006/relationships/hyperlink" Target="https://circabc.europa.eu/ui/group/fea534f4-2590-4490-bca6-504782b47c79/library/e9ec023f-cb5f-4e09-ac6a-6b5ffe05e729?p=1&amp;n=10&amp;sort=modified_DESC"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www.osalan.euskadi.eus/contenidos/libro/gestion_201710/es_def/adjuntos/pautas_integracion_prl.pdf" TargetMode="External"/><Relationship Id="rId3" Type="http://schemas.openxmlformats.org/officeDocument/2006/relationships/hyperlink" Target="https://www.airbus.com/content/dam/channel-specific/website-/company/responsibility-and-sustainability/responsibility-andsustainability-landing-page/Responsibility-and-Sustainability-Charter-English.pdf" TargetMode="External"/><Relationship Id="rId7" Type="http://schemas.openxmlformats.org/officeDocument/2006/relationships/hyperlink" Target="https://www.av.se/arbetsmiljoarbete-och-inspektioner/arbeta-med-arbetsmiljon/jamstalldhet-i-arbetsmiljon/" TargetMode="External"/><Relationship Id="rId2" Type="http://schemas.openxmlformats.org/officeDocument/2006/relationships/hyperlink" Target="https://amid.dk/om-os/om-strategi-for-arbejdsmiljoeindsatsen-frem-til-2020/" TargetMode="External"/><Relationship Id="rId1" Type="http://schemas.openxmlformats.org/officeDocument/2006/relationships/slideLayout" Target="../slideLayouts/slideLayout2.xml"/><Relationship Id="rId6" Type="http://schemas.openxmlformats.org/officeDocument/2006/relationships/hyperlink" Target="http://www.redi-lgbti.org/" TargetMode="External"/><Relationship Id="rId5" Type="http://schemas.openxmlformats.org/officeDocument/2006/relationships/hyperlink" Target="https://www.cislbrescia.it/wp-content/uploads/2011/11/Un-progetto-sulla-sicurezza-per-i-lavoratori-stranieri.pdf" TargetMode="External"/><Relationship Id="rId4" Type="http://schemas.openxmlformats.org/officeDocument/2006/relationships/hyperlink" Target="https://picum.org/Documents/Publi/2018/concerns_recommendations_migrant_domestic_care_work_February2018.pdf" TargetMode="External"/><Relationship Id="rId9" Type="http://schemas.openxmlformats.org/officeDocument/2006/relationships/hyperlink" Target="http://www.lgbthealth.org.uk/wp-content/uploads/2016/07/TWSP-Info-Guide-Final.pdf"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hyperlink" Target="https://www.linkedin.com/company/europeanagency-for-safety-and-health-at-work" TargetMode="External"/><Relationship Id="rId3" Type="http://schemas.openxmlformats.org/officeDocument/2006/relationships/image" Target="../media/image19.png"/><Relationship Id="rId7" Type="http://schemas.openxmlformats.org/officeDocument/2006/relationships/hyperlink" Target="http://twitter.com/eu_osha" TargetMode="External"/><Relationship Id="rId12"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healthy-workplaces.eu/en/healthy-workplaces-newsletter" TargetMode="External"/><Relationship Id="rId11" Type="http://schemas.openxmlformats.org/officeDocument/2006/relationships/hyperlink" Target="http://www.youtube.com/user/EUOSHA" TargetMode="External"/><Relationship Id="rId5" Type="http://schemas.openxmlformats.org/officeDocument/2006/relationships/hyperlink" Target="http://www.healthy-workplaces.eu/" TargetMode="External"/><Relationship Id="rId10" Type="http://schemas.openxmlformats.org/officeDocument/2006/relationships/image" Target="../media/image22.png"/><Relationship Id="rId4" Type="http://schemas.openxmlformats.org/officeDocument/2006/relationships/image" Target="../media/image20.jpg"/><Relationship Id="rId9" Type="http://schemas.openxmlformats.org/officeDocument/2006/relationships/hyperlink" Target="https://www.facebook.com/EuropeanAgencyforSafetyandHealthatWork" TargetMode="External"/><Relationship Id="rId14" Type="http://schemas.openxmlformats.org/officeDocument/2006/relationships/image" Target="../media/image2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2"/>
          <p:cNvSpPr txBox="1">
            <a:spLocks/>
          </p:cNvSpPr>
          <p:nvPr/>
        </p:nvSpPr>
        <p:spPr>
          <a:xfrm>
            <a:off x="899592" y="2900053"/>
            <a:ext cx="6912768" cy="720080"/>
          </a:xfrm>
          <a:prstGeom prst="rect">
            <a:avLst/>
          </a:prstGeom>
        </p:spPr>
        <p:txBody>
          <a:bodyPr vert="horz" lIns="0" tIns="0" rIns="0" bIns="0" rtlCol="0" anchor="t" anchorCtr="0">
            <a:noAutofit/>
          </a:bodyPr>
          <a:lstStyle>
            <a:lvl1pPr marL="0" indent="0" algn="l" defTabSz="257175" rtl="0" eaLnBrk="1" latinLnBrk="0" hangingPunct="1">
              <a:spcBef>
                <a:spcPts val="338"/>
              </a:spcBef>
              <a:spcAft>
                <a:spcPts val="0"/>
              </a:spcAft>
              <a:buClr>
                <a:schemeClr val="tx2"/>
              </a:buClr>
              <a:buFont typeface="Wingdings" pitchFamily="2" charset="2"/>
              <a:buNone/>
              <a:defRPr sz="1013" b="1" i="0" kern="1200" baseline="0">
                <a:solidFill>
                  <a:schemeClr val="tx2"/>
                </a:solidFill>
                <a:latin typeface="+mn-lt"/>
                <a:ea typeface="+mn-ea"/>
                <a:cs typeface="+mn-cs"/>
              </a:defRPr>
            </a:lvl1pPr>
            <a:lvl2pPr marL="257175" indent="0" algn="ctr" defTabSz="257175" rtl="0" eaLnBrk="1" latinLnBrk="0" hangingPunct="1">
              <a:spcBef>
                <a:spcPts val="0"/>
              </a:spcBef>
              <a:spcAft>
                <a:spcPts val="0"/>
              </a:spcAft>
              <a:buClrTx/>
              <a:buFont typeface="Arial" pitchFamily="34" charset="0"/>
              <a:buNone/>
              <a:defRPr sz="1013" kern="1200" baseline="0">
                <a:solidFill>
                  <a:schemeClr val="tx1">
                    <a:tint val="75000"/>
                  </a:schemeClr>
                </a:solidFill>
                <a:latin typeface="+mn-lt"/>
                <a:ea typeface="+mn-ea"/>
                <a:cs typeface="+mn-cs"/>
              </a:defRPr>
            </a:lvl2pPr>
            <a:lvl3pPr marL="514350" indent="0" algn="ctr" defTabSz="257175" rtl="0" eaLnBrk="1" latinLnBrk="0" hangingPunct="1">
              <a:spcBef>
                <a:spcPts val="0"/>
              </a:spcBef>
              <a:spcAft>
                <a:spcPts val="0"/>
              </a:spcAft>
              <a:buClrTx/>
              <a:buFont typeface="Arial" pitchFamily="34" charset="0"/>
              <a:buNone/>
              <a:defRPr sz="956" kern="1200" baseline="0">
                <a:solidFill>
                  <a:schemeClr val="tx1">
                    <a:tint val="75000"/>
                  </a:schemeClr>
                </a:solidFill>
                <a:latin typeface="+mn-lt"/>
                <a:ea typeface="+mn-ea"/>
                <a:cs typeface="+mn-cs"/>
              </a:defRPr>
            </a:lvl3pPr>
            <a:lvl4pPr marL="771525" indent="0" algn="ctr" defTabSz="257175" rtl="0" eaLnBrk="1" latinLnBrk="0" hangingPunct="1">
              <a:spcBef>
                <a:spcPts val="0"/>
              </a:spcBef>
              <a:spcAft>
                <a:spcPts val="0"/>
              </a:spcAft>
              <a:buClrTx/>
              <a:buFont typeface="Arial" pitchFamily="34" charset="0"/>
              <a:buNone/>
              <a:defRPr sz="900" kern="1200" baseline="0">
                <a:solidFill>
                  <a:schemeClr val="tx1">
                    <a:tint val="75000"/>
                  </a:schemeClr>
                </a:solidFill>
                <a:latin typeface="+mn-lt"/>
                <a:ea typeface="+mn-ea"/>
                <a:cs typeface="+mn-cs"/>
              </a:defRPr>
            </a:lvl4pPr>
            <a:lvl5pPr marL="1028700" indent="0" algn="ctr" defTabSz="257175" rtl="0" eaLnBrk="1" latinLnBrk="0" hangingPunct="1">
              <a:spcBef>
                <a:spcPts val="0"/>
              </a:spcBef>
              <a:spcAft>
                <a:spcPts val="0"/>
              </a:spcAft>
              <a:buClrTx/>
              <a:buFont typeface="Arial" pitchFamily="34" charset="0"/>
              <a:buNone/>
              <a:defRPr sz="844" kern="1200" baseline="0">
                <a:solidFill>
                  <a:schemeClr val="tx1">
                    <a:tint val="75000"/>
                  </a:schemeClr>
                </a:solidFill>
                <a:latin typeface="+mn-lt"/>
                <a:ea typeface="+mn-ea"/>
                <a:cs typeface="+mn-cs"/>
              </a:defRPr>
            </a:lvl5pPr>
            <a:lvl6pPr marL="1285875" indent="0" algn="ctr" defTabSz="257175" rtl="0" eaLnBrk="1" latinLnBrk="0" hangingPunct="1">
              <a:spcBef>
                <a:spcPts val="0"/>
              </a:spcBef>
              <a:buFont typeface="Arial" pitchFamily="34" charset="0"/>
              <a:buNone/>
              <a:defRPr sz="788" kern="1200" baseline="0">
                <a:solidFill>
                  <a:schemeClr val="tx1">
                    <a:tint val="75000"/>
                  </a:schemeClr>
                </a:solidFill>
                <a:latin typeface="+mn-lt"/>
                <a:ea typeface="+mn-ea"/>
                <a:cs typeface="+mn-cs"/>
              </a:defRPr>
            </a:lvl6pPr>
            <a:lvl7pPr marL="1543050" indent="0" algn="ctr" defTabSz="257175" rtl="0" eaLnBrk="1" latinLnBrk="0" hangingPunct="1">
              <a:spcBef>
                <a:spcPts val="0"/>
              </a:spcBef>
              <a:buFont typeface="Arial" pitchFamily="34" charset="0"/>
              <a:buNone/>
              <a:defRPr sz="731" kern="1200" baseline="0">
                <a:solidFill>
                  <a:schemeClr val="tx1">
                    <a:tint val="75000"/>
                  </a:schemeClr>
                </a:solidFill>
                <a:latin typeface="+mn-lt"/>
                <a:ea typeface="+mn-ea"/>
                <a:cs typeface="+mn-cs"/>
              </a:defRPr>
            </a:lvl7pPr>
            <a:lvl8pPr marL="1800225"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8pPr>
            <a:lvl9pPr marL="2057400"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9pPr>
          </a:lstStyle>
          <a:p>
            <a:r>
              <a:rPr lang="fr-FR" sz="2400" dirty="0">
                <a:latin typeface="+mj-lt"/>
              </a:rPr>
              <a:t>Campagne «Lieux de travail sains» 2020-2022</a:t>
            </a:r>
          </a:p>
          <a:p>
            <a:r>
              <a:rPr lang="fr-FR" sz="2400" dirty="0">
                <a:latin typeface="+mj-lt"/>
              </a:rPr>
              <a:t>ALLÉGEZ LA CHARGE!</a:t>
            </a:r>
          </a:p>
          <a:p>
            <a:r>
              <a:rPr lang="fr-FR" sz="2400" dirty="0">
                <a:effectLst>
                  <a:outerShdw blurRad="38100" dist="38100" dir="2700000" algn="tl">
                    <a:srgbClr val="000000">
                      <a:alpha val="43137"/>
                    </a:srgbClr>
                  </a:outerShdw>
                </a:effectLst>
              </a:rPr>
              <a:t> </a:t>
            </a:r>
          </a:p>
        </p:txBody>
      </p:sp>
      <p:sp>
        <p:nvSpPr>
          <p:cNvPr id="7" name="Subtítulo 2"/>
          <p:cNvSpPr txBox="1">
            <a:spLocks/>
          </p:cNvSpPr>
          <p:nvPr/>
        </p:nvSpPr>
        <p:spPr>
          <a:xfrm>
            <a:off x="899592" y="3723878"/>
            <a:ext cx="7416824" cy="720080"/>
          </a:xfrm>
          <a:prstGeom prst="rect">
            <a:avLst/>
          </a:prstGeom>
        </p:spPr>
        <p:txBody>
          <a:bodyPr vert="horz" lIns="0" tIns="0" rIns="0" bIns="0" rtlCol="0" anchor="t" anchorCtr="0">
            <a:noAutofit/>
          </a:bodyPr>
          <a:lstStyle>
            <a:lvl1pPr marL="0" indent="0" algn="l" defTabSz="257175" rtl="0" eaLnBrk="1" latinLnBrk="0" hangingPunct="1">
              <a:spcBef>
                <a:spcPts val="338"/>
              </a:spcBef>
              <a:spcAft>
                <a:spcPts val="0"/>
              </a:spcAft>
              <a:buClr>
                <a:schemeClr val="tx2"/>
              </a:buClr>
              <a:buFont typeface="Wingdings" pitchFamily="2" charset="2"/>
              <a:buNone/>
              <a:defRPr sz="1013" b="1" i="0" kern="1200" baseline="0">
                <a:solidFill>
                  <a:schemeClr val="tx2"/>
                </a:solidFill>
                <a:latin typeface="+mn-lt"/>
                <a:ea typeface="+mn-ea"/>
                <a:cs typeface="+mn-cs"/>
              </a:defRPr>
            </a:lvl1pPr>
            <a:lvl2pPr marL="257175" indent="0" algn="ctr" defTabSz="257175" rtl="0" eaLnBrk="1" latinLnBrk="0" hangingPunct="1">
              <a:spcBef>
                <a:spcPts val="0"/>
              </a:spcBef>
              <a:spcAft>
                <a:spcPts val="0"/>
              </a:spcAft>
              <a:buClrTx/>
              <a:buFont typeface="Arial" pitchFamily="34" charset="0"/>
              <a:buNone/>
              <a:defRPr sz="1013" kern="1200" baseline="0">
                <a:solidFill>
                  <a:schemeClr val="tx1">
                    <a:tint val="75000"/>
                  </a:schemeClr>
                </a:solidFill>
                <a:latin typeface="+mn-lt"/>
                <a:ea typeface="+mn-ea"/>
                <a:cs typeface="+mn-cs"/>
              </a:defRPr>
            </a:lvl2pPr>
            <a:lvl3pPr marL="514350" indent="0" algn="ctr" defTabSz="257175" rtl="0" eaLnBrk="1" latinLnBrk="0" hangingPunct="1">
              <a:spcBef>
                <a:spcPts val="0"/>
              </a:spcBef>
              <a:spcAft>
                <a:spcPts val="0"/>
              </a:spcAft>
              <a:buClrTx/>
              <a:buFont typeface="Arial" pitchFamily="34" charset="0"/>
              <a:buNone/>
              <a:defRPr sz="956" kern="1200" baseline="0">
                <a:solidFill>
                  <a:schemeClr val="tx1">
                    <a:tint val="75000"/>
                  </a:schemeClr>
                </a:solidFill>
                <a:latin typeface="+mn-lt"/>
                <a:ea typeface="+mn-ea"/>
                <a:cs typeface="+mn-cs"/>
              </a:defRPr>
            </a:lvl3pPr>
            <a:lvl4pPr marL="771525" indent="0" algn="ctr" defTabSz="257175" rtl="0" eaLnBrk="1" latinLnBrk="0" hangingPunct="1">
              <a:spcBef>
                <a:spcPts val="0"/>
              </a:spcBef>
              <a:spcAft>
                <a:spcPts val="0"/>
              </a:spcAft>
              <a:buClrTx/>
              <a:buFont typeface="Arial" pitchFamily="34" charset="0"/>
              <a:buNone/>
              <a:defRPr sz="900" kern="1200" baseline="0">
                <a:solidFill>
                  <a:schemeClr val="tx1">
                    <a:tint val="75000"/>
                  </a:schemeClr>
                </a:solidFill>
                <a:latin typeface="+mn-lt"/>
                <a:ea typeface="+mn-ea"/>
                <a:cs typeface="+mn-cs"/>
              </a:defRPr>
            </a:lvl4pPr>
            <a:lvl5pPr marL="1028700" indent="0" algn="ctr" defTabSz="257175" rtl="0" eaLnBrk="1" latinLnBrk="0" hangingPunct="1">
              <a:spcBef>
                <a:spcPts val="0"/>
              </a:spcBef>
              <a:spcAft>
                <a:spcPts val="0"/>
              </a:spcAft>
              <a:buClrTx/>
              <a:buFont typeface="Arial" pitchFamily="34" charset="0"/>
              <a:buNone/>
              <a:defRPr sz="844" kern="1200" baseline="0">
                <a:solidFill>
                  <a:schemeClr val="tx1">
                    <a:tint val="75000"/>
                  </a:schemeClr>
                </a:solidFill>
                <a:latin typeface="+mn-lt"/>
                <a:ea typeface="+mn-ea"/>
                <a:cs typeface="+mn-cs"/>
              </a:defRPr>
            </a:lvl5pPr>
            <a:lvl6pPr marL="1285875" indent="0" algn="ctr" defTabSz="257175" rtl="0" eaLnBrk="1" latinLnBrk="0" hangingPunct="1">
              <a:spcBef>
                <a:spcPts val="0"/>
              </a:spcBef>
              <a:buFont typeface="Arial" pitchFamily="34" charset="0"/>
              <a:buNone/>
              <a:defRPr sz="788" kern="1200" baseline="0">
                <a:solidFill>
                  <a:schemeClr val="tx1">
                    <a:tint val="75000"/>
                  </a:schemeClr>
                </a:solidFill>
                <a:latin typeface="+mn-lt"/>
                <a:ea typeface="+mn-ea"/>
                <a:cs typeface="+mn-cs"/>
              </a:defRPr>
            </a:lvl6pPr>
            <a:lvl7pPr marL="1543050" indent="0" algn="ctr" defTabSz="257175" rtl="0" eaLnBrk="1" latinLnBrk="0" hangingPunct="1">
              <a:spcBef>
                <a:spcPts val="0"/>
              </a:spcBef>
              <a:buFont typeface="Arial" pitchFamily="34" charset="0"/>
              <a:buNone/>
              <a:defRPr sz="731" kern="1200" baseline="0">
                <a:solidFill>
                  <a:schemeClr val="tx1">
                    <a:tint val="75000"/>
                  </a:schemeClr>
                </a:solidFill>
                <a:latin typeface="+mn-lt"/>
                <a:ea typeface="+mn-ea"/>
                <a:cs typeface="+mn-cs"/>
              </a:defRPr>
            </a:lvl7pPr>
            <a:lvl8pPr marL="1800225"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8pPr>
            <a:lvl9pPr marL="2057400"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9pPr>
          </a:lstStyle>
          <a:p>
            <a:r>
              <a:rPr lang="fr-FR" sz="1800" dirty="0">
                <a:solidFill>
                  <a:srgbClr val="ACC700"/>
                </a:solidFill>
                <a:ea typeface="+mj-ea"/>
                <a:cs typeface="Trebuchet MS"/>
              </a:rPr>
              <a:t>Diversité de la main-d’œuvre et troubles </a:t>
            </a:r>
            <a:r>
              <a:rPr lang="fr-FR" sz="1800" dirty="0" err="1" smtClean="0">
                <a:solidFill>
                  <a:srgbClr val="ACC700"/>
                </a:solidFill>
                <a:ea typeface="+mj-ea"/>
                <a:cs typeface="Trebuchet MS"/>
              </a:rPr>
              <a:t>musculosquelettiques</a:t>
            </a:r>
            <a:r>
              <a:rPr lang="fr-FR" sz="1800" dirty="0" smtClean="0">
                <a:solidFill>
                  <a:srgbClr val="ACC700"/>
                </a:solidFill>
                <a:ea typeface="+mj-ea"/>
                <a:cs typeface="Trebuchet MS"/>
              </a:rPr>
              <a:t> </a:t>
            </a:r>
            <a:r>
              <a:rPr lang="fr-FR" sz="1800" dirty="0">
                <a:solidFill>
                  <a:srgbClr val="ACC700"/>
                </a:solidFill>
                <a:ea typeface="+mj-ea"/>
                <a:cs typeface="Trebuchet MS"/>
              </a:rPr>
              <a:t>(TMS) </a:t>
            </a:r>
          </a:p>
          <a:p>
            <a:endParaRPr lang="en-US" sz="1600" dirty="0">
              <a:solidFill>
                <a:srgbClr val="ACC700"/>
              </a:solidFill>
              <a:latin typeface="+mj-lt"/>
              <a:ea typeface="+mj-ea"/>
              <a:cs typeface="Trebuchet MS"/>
            </a:endParaRPr>
          </a:p>
          <a:p>
            <a:endParaRPr lang="en-GB" sz="1800" dirty="0">
              <a:solidFill>
                <a:srgbClr val="ACC700"/>
              </a:solidFill>
              <a:latin typeface="+mj-lt"/>
              <a:ea typeface="+mj-ea"/>
              <a:cs typeface="Trebuchet MS"/>
            </a:endParaRPr>
          </a:p>
        </p:txBody>
      </p:sp>
    </p:spTree>
    <p:extLst>
      <p:ext uri="{BB962C8B-B14F-4D97-AF65-F5344CB8AC3E}">
        <p14:creationId xmlns:p14="http://schemas.microsoft.com/office/powerpoint/2010/main" val="779387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552" y="771550"/>
            <a:ext cx="7632701" cy="3455987"/>
          </a:xfrm>
        </p:spPr>
        <p:txBody>
          <a:bodyPr>
            <a:noAutofit/>
          </a:bodyPr>
          <a:lstStyle/>
          <a:p>
            <a:pPr marL="0" indent="0">
              <a:buNone/>
            </a:pPr>
            <a:r>
              <a:rPr lang="fr-FR" sz="1500" b="0" dirty="0"/>
              <a:t>De nombreux éléments montrent que les travailleurs migrants sont plus exposés aux </a:t>
            </a:r>
            <a:r>
              <a:rPr lang="fr-FR" sz="1500" i="1" dirty="0">
                <a:solidFill>
                  <a:schemeClr val="accent1"/>
                </a:solidFill>
              </a:rPr>
              <a:t>facteurs de </a:t>
            </a:r>
            <a:r>
              <a:rPr lang="fr-FR" sz="1500" i="1" dirty="0" smtClean="0">
                <a:solidFill>
                  <a:schemeClr val="accent1"/>
                </a:solidFill>
              </a:rPr>
              <a:t>risques </a:t>
            </a:r>
            <a:r>
              <a:rPr lang="fr-FR" sz="1500" i="1" dirty="0">
                <a:solidFill>
                  <a:schemeClr val="accent1"/>
                </a:solidFill>
              </a:rPr>
              <a:t>physiques, psychosociaux et organisationnels</a:t>
            </a:r>
            <a:r>
              <a:rPr lang="fr-FR" sz="1500" b="0" dirty="0"/>
              <a:t> sur le lieu de travail que les travailleurs nationaux: </a:t>
            </a:r>
          </a:p>
          <a:p>
            <a:pPr marL="0" indent="0">
              <a:buNone/>
            </a:pPr>
            <a:endParaRPr lang="en-GB" sz="1500" b="0" dirty="0"/>
          </a:p>
          <a:p>
            <a:pPr>
              <a:spcAft>
                <a:spcPts val="1200"/>
              </a:spcAft>
            </a:pPr>
            <a:r>
              <a:rPr lang="fr-FR" sz="1500" b="0" dirty="0"/>
              <a:t>Données de l’enquête européenne sur les conditions de travail (2015): 40 % des travailleurs migrants de la première génération portent ou déplacent des charges lourdes (31 % pour les travailleurs nationaux) et 51 % travaillent dans des positions fatigantes ou pénibles (43 % pour les travailleurs nationaux). </a:t>
            </a:r>
          </a:p>
          <a:p>
            <a:pPr>
              <a:spcAft>
                <a:spcPts val="1200"/>
              </a:spcAft>
            </a:pPr>
            <a:r>
              <a:rPr lang="fr-FR" sz="1500" b="0" dirty="0"/>
              <a:t>Les travailleurs migrants sont également plus exposés à d’autres risques tels que </a:t>
            </a:r>
            <a:r>
              <a:rPr lang="fr-FR" sz="1500" b="0" i="1" dirty="0"/>
              <a:t>les vibrations, les dangers environnementaux</a:t>
            </a:r>
            <a:r>
              <a:rPr lang="fr-FR" sz="1500" b="0" dirty="0"/>
              <a:t>, comme les toxines, </a:t>
            </a:r>
            <a:r>
              <a:rPr lang="fr-FR" sz="1500" b="0" i="1" dirty="0"/>
              <a:t>les températures extrêmes, les pesticides et produits chimiques</a:t>
            </a:r>
            <a:r>
              <a:rPr lang="fr-FR" sz="1500" b="0" dirty="0"/>
              <a:t>, ainsi que les </a:t>
            </a:r>
            <a:r>
              <a:rPr lang="fr-FR" sz="1500" b="0" i="1" dirty="0"/>
              <a:t>accidents du travail.</a:t>
            </a:r>
          </a:p>
          <a:p>
            <a:pPr>
              <a:spcAft>
                <a:spcPts val="1200"/>
              </a:spcAft>
            </a:pPr>
            <a:r>
              <a:rPr lang="fr-FR" sz="1500" b="0" dirty="0"/>
              <a:t>Plusieurs études ont révélé que les migrants présentent </a:t>
            </a:r>
            <a:r>
              <a:rPr lang="fr-FR" sz="1500" dirty="0"/>
              <a:t>une série de comorbidités physiques et psychiatriques auxquelles sont associés les accidents du travail et les TMS</a:t>
            </a:r>
            <a:r>
              <a:rPr lang="fr-FR" sz="1500" b="0" dirty="0"/>
              <a:t>. Il est également suggéré que les TMS sont souvent associés à d’autres éléments psychosociaux, tels que la dépression et le stress.</a:t>
            </a:r>
          </a:p>
        </p:txBody>
      </p:sp>
      <p:sp>
        <p:nvSpPr>
          <p:cNvPr id="4" name="Title 1"/>
          <p:cNvSpPr>
            <a:spLocks noGrp="1"/>
          </p:cNvSpPr>
          <p:nvPr>
            <p:ph type="title"/>
          </p:nvPr>
        </p:nvSpPr>
        <p:spPr>
          <a:xfrm>
            <a:off x="467544" y="42916"/>
            <a:ext cx="8586493" cy="588460"/>
          </a:xfrm>
        </p:spPr>
        <p:txBody>
          <a:bodyPr/>
          <a:lstStyle/>
          <a:p>
            <a:r>
              <a:rPr lang="fr-FR" sz="2000" dirty="0"/>
              <a:t/>
            </a:r>
            <a:br>
              <a:rPr lang="fr-FR" sz="2000" dirty="0"/>
            </a:br>
            <a:r>
              <a:rPr lang="fr-FR" sz="2000" dirty="0"/>
              <a:t>Exposition aux facteurs de </a:t>
            </a:r>
            <a:r>
              <a:rPr lang="fr-FR" sz="2000" dirty="0" smtClean="0"/>
              <a:t>risques </a:t>
            </a:r>
            <a:r>
              <a:rPr lang="fr-FR" sz="2000" dirty="0"/>
              <a:t>pour la santé liés au travail</a:t>
            </a:r>
            <a:br>
              <a:rPr lang="fr-FR" sz="2000" dirty="0"/>
            </a:br>
            <a:r>
              <a:rPr lang="fr-FR" sz="2000" dirty="0"/>
              <a:t>Travailleurs migrants</a:t>
            </a:r>
            <a:br>
              <a:rPr lang="fr-FR" sz="2000" dirty="0"/>
            </a:br>
            <a:endParaRPr lang="fr-FR" sz="2000" dirty="0"/>
          </a:p>
        </p:txBody>
      </p:sp>
    </p:spTree>
    <p:extLst>
      <p:ext uri="{BB962C8B-B14F-4D97-AF65-F5344CB8AC3E}">
        <p14:creationId xmlns:p14="http://schemas.microsoft.com/office/powerpoint/2010/main" val="3550505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544" y="0"/>
            <a:ext cx="8514485" cy="634694"/>
          </a:xfrm>
        </p:spPr>
        <p:txBody>
          <a:bodyPr/>
          <a:lstStyle/>
          <a:p>
            <a:r>
              <a:rPr lang="fr-FR" sz="2000" dirty="0"/>
              <a:t/>
            </a:r>
            <a:br>
              <a:rPr lang="fr-FR" sz="2000" dirty="0"/>
            </a:br>
            <a:r>
              <a:rPr lang="fr-FR" sz="2000" dirty="0"/>
              <a:t>Exposition aux facteurs de </a:t>
            </a:r>
            <a:r>
              <a:rPr lang="fr-FR" sz="2000" dirty="0" smtClean="0"/>
              <a:t>risques </a:t>
            </a:r>
            <a:r>
              <a:rPr lang="fr-FR" sz="2000" dirty="0"/>
              <a:t>pour la santé liés au travail</a:t>
            </a:r>
            <a:br>
              <a:rPr lang="fr-FR" sz="2000" dirty="0"/>
            </a:br>
            <a:r>
              <a:rPr lang="fr-FR" sz="2000" dirty="0"/>
              <a:t>Travailleurs migrants</a:t>
            </a:r>
            <a:br>
              <a:rPr lang="fr-FR" sz="2000" dirty="0"/>
            </a:br>
            <a:endParaRPr lang="fr-FR" sz="2000" dirty="0"/>
          </a:p>
        </p:txBody>
      </p:sp>
      <p:sp>
        <p:nvSpPr>
          <p:cNvPr id="2" name="Rectangle 1"/>
          <p:cNvSpPr/>
          <p:nvPr/>
        </p:nvSpPr>
        <p:spPr>
          <a:xfrm>
            <a:off x="539552" y="813576"/>
            <a:ext cx="7632700" cy="3962623"/>
          </a:xfrm>
          <a:prstGeom prst="rect">
            <a:avLst/>
          </a:prstGeom>
        </p:spPr>
        <p:txBody>
          <a:bodyPr wrap="square">
            <a:spAutoFit/>
          </a:bodyPr>
          <a:lstStyle/>
          <a:p>
            <a:pPr defTabSz="257175">
              <a:spcBef>
                <a:spcPts val="338"/>
              </a:spcBef>
              <a:buClr>
                <a:schemeClr val="tx2"/>
              </a:buClr>
            </a:pPr>
            <a:r>
              <a:rPr lang="fr-FR" sz="1400" dirty="0">
                <a:solidFill>
                  <a:schemeClr val="tx2"/>
                </a:solidFill>
              </a:rPr>
              <a:t>Les données de l’enquête d’Eurostat sur les forces de travail montrent que:</a:t>
            </a:r>
          </a:p>
          <a:p>
            <a:pPr defTabSz="257175">
              <a:spcBef>
                <a:spcPts val="338"/>
              </a:spcBef>
              <a:buClr>
                <a:schemeClr val="tx2"/>
              </a:buClr>
            </a:pPr>
            <a:endParaRPr lang="en-GB" sz="1400" dirty="0">
              <a:solidFill>
                <a:schemeClr val="tx2"/>
              </a:solidFill>
            </a:endParaRPr>
          </a:p>
          <a:p>
            <a:pPr marL="141750" indent="-141750" defTabSz="257175">
              <a:spcBef>
                <a:spcPts val="338"/>
              </a:spcBef>
              <a:spcAft>
                <a:spcPts val="600"/>
              </a:spcAft>
              <a:buClr>
                <a:schemeClr val="tx2"/>
              </a:buClr>
              <a:buFont typeface="Wingdings" pitchFamily="2" charset="2"/>
              <a:buChar char="§"/>
            </a:pPr>
            <a:r>
              <a:rPr lang="fr-FR" sz="1400" dirty="0">
                <a:solidFill>
                  <a:schemeClr val="tx2"/>
                </a:solidFill>
              </a:rPr>
              <a:t>Les travailleurs migrants sont plus susceptibles de travailler dans des secteurs ou métiers spécifiques appelés </a:t>
            </a:r>
            <a:r>
              <a:rPr lang="fr-FR" sz="1400" b="1" dirty="0">
                <a:solidFill>
                  <a:schemeClr val="tx2"/>
                </a:solidFill>
              </a:rPr>
              <a:t>emplois «3D» (de l’anglais «</a:t>
            </a:r>
            <a:r>
              <a:rPr lang="fr-FR" sz="1400" b="1" i="1" dirty="0">
                <a:solidFill>
                  <a:schemeClr val="tx2"/>
                </a:solidFill>
              </a:rPr>
              <a:t>dirty, dangerous and demanding</a:t>
            </a:r>
            <a:r>
              <a:rPr lang="fr-FR" sz="1400" b="1" dirty="0">
                <a:solidFill>
                  <a:schemeClr val="tx2"/>
                </a:solidFill>
              </a:rPr>
              <a:t>», emplois sales, dangereux et éprouvants)</a:t>
            </a:r>
            <a:r>
              <a:rPr lang="fr-FR" sz="1400" dirty="0">
                <a:solidFill>
                  <a:schemeClr val="tx2"/>
                </a:solidFill>
              </a:rPr>
              <a:t> en raison des mauvaises conditions de travail et des risques accrus en matière de SST qui y sont associés.</a:t>
            </a:r>
          </a:p>
          <a:p>
            <a:pPr marL="141750" indent="-141750" defTabSz="257175">
              <a:spcBef>
                <a:spcPts val="338"/>
              </a:spcBef>
              <a:spcAft>
                <a:spcPts val="600"/>
              </a:spcAft>
              <a:buClr>
                <a:schemeClr val="tx2"/>
              </a:buClr>
              <a:buFont typeface="Wingdings" pitchFamily="2" charset="2"/>
              <a:buChar char="§"/>
            </a:pPr>
            <a:r>
              <a:rPr lang="fr-FR" sz="1400" dirty="0">
                <a:solidFill>
                  <a:schemeClr val="tx2"/>
                </a:solidFill>
              </a:rPr>
              <a:t>Les travailleurs migrants sont également davantage susceptibles de travailler dans des secteurs tels que </a:t>
            </a:r>
            <a:r>
              <a:rPr lang="fr-FR" sz="1400" i="1" dirty="0">
                <a:solidFill>
                  <a:schemeClr val="tx2"/>
                </a:solidFill>
              </a:rPr>
              <a:t>l’agriculture</a:t>
            </a:r>
            <a:r>
              <a:rPr lang="fr-FR" sz="1400" dirty="0">
                <a:solidFill>
                  <a:schemeClr val="tx2"/>
                </a:solidFill>
              </a:rPr>
              <a:t>, </a:t>
            </a:r>
            <a:r>
              <a:rPr lang="fr-FR" sz="1400" i="1" dirty="0">
                <a:solidFill>
                  <a:schemeClr val="tx2"/>
                </a:solidFill>
              </a:rPr>
              <a:t>l’industrie manufacturière</a:t>
            </a:r>
            <a:r>
              <a:rPr lang="fr-FR" sz="1400" dirty="0">
                <a:solidFill>
                  <a:schemeClr val="tx2"/>
                </a:solidFill>
              </a:rPr>
              <a:t>, </a:t>
            </a:r>
            <a:r>
              <a:rPr lang="fr-FR" sz="1400" i="1" dirty="0">
                <a:solidFill>
                  <a:schemeClr val="tx2"/>
                </a:solidFill>
              </a:rPr>
              <a:t>les secteurs de l’extraction et de l’énergie</a:t>
            </a:r>
            <a:r>
              <a:rPr lang="fr-FR" sz="1400" dirty="0">
                <a:solidFill>
                  <a:schemeClr val="tx2"/>
                </a:solidFill>
              </a:rPr>
              <a:t>, le </a:t>
            </a:r>
            <a:r>
              <a:rPr lang="fr-FR" sz="1400" i="1" dirty="0">
                <a:solidFill>
                  <a:schemeClr val="tx2"/>
                </a:solidFill>
              </a:rPr>
              <a:t>commerce de gros et de détail</a:t>
            </a:r>
            <a:r>
              <a:rPr lang="fr-FR" sz="1400" dirty="0">
                <a:solidFill>
                  <a:schemeClr val="tx2"/>
                </a:solidFill>
              </a:rPr>
              <a:t>, </a:t>
            </a:r>
            <a:r>
              <a:rPr lang="fr-FR" sz="1400" i="1" dirty="0">
                <a:solidFill>
                  <a:schemeClr val="tx2"/>
                </a:solidFill>
              </a:rPr>
              <a:t>l’hébergement et la restauration</a:t>
            </a:r>
            <a:r>
              <a:rPr lang="fr-FR" sz="1400" dirty="0">
                <a:solidFill>
                  <a:schemeClr val="tx2"/>
                </a:solidFill>
              </a:rPr>
              <a:t>, </a:t>
            </a:r>
            <a:r>
              <a:rPr lang="fr-FR" sz="1400" i="1" dirty="0">
                <a:solidFill>
                  <a:schemeClr val="tx2"/>
                </a:solidFill>
              </a:rPr>
              <a:t>la santé humaine, le travail social</a:t>
            </a:r>
            <a:r>
              <a:rPr lang="fr-FR" sz="1400" dirty="0">
                <a:solidFill>
                  <a:schemeClr val="tx2"/>
                </a:solidFill>
              </a:rPr>
              <a:t> et la </a:t>
            </a:r>
            <a:r>
              <a:rPr lang="fr-FR" sz="1400" i="1" dirty="0">
                <a:solidFill>
                  <a:schemeClr val="tx2"/>
                </a:solidFill>
              </a:rPr>
              <a:t>construction</a:t>
            </a:r>
            <a:r>
              <a:rPr lang="fr-FR" sz="1400" dirty="0">
                <a:solidFill>
                  <a:schemeClr val="tx2"/>
                </a:solidFill>
              </a:rPr>
              <a:t>. </a:t>
            </a:r>
          </a:p>
          <a:p>
            <a:pPr marL="141750" indent="-141750" defTabSz="257175">
              <a:spcBef>
                <a:spcPts val="338"/>
              </a:spcBef>
              <a:spcAft>
                <a:spcPts val="600"/>
              </a:spcAft>
              <a:buClr>
                <a:schemeClr val="tx2"/>
              </a:buClr>
              <a:buFont typeface="Wingdings" pitchFamily="2" charset="2"/>
              <a:buChar char="§"/>
            </a:pPr>
            <a:r>
              <a:rPr lang="fr-FR" sz="1400" dirty="0">
                <a:solidFill>
                  <a:schemeClr val="tx2"/>
                </a:solidFill>
              </a:rPr>
              <a:t>Ils ont également plus de chances d’obtenir </a:t>
            </a:r>
            <a:r>
              <a:rPr lang="fr-FR" sz="1400" b="1" dirty="0">
                <a:solidFill>
                  <a:schemeClr val="tx2"/>
                </a:solidFill>
              </a:rPr>
              <a:t>un emploi peu ou pas qualifié</a:t>
            </a:r>
            <a:r>
              <a:rPr lang="fr-FR" sz="1400" dirty="0">
                <a:solidFill>
                  <a:schemeClr val="tx2"/>
                </a:solidFill>
              </a:rPr>
              <a:t>, en travaillant comme agents d’entretien et aides-soignants, manœuvres, assistants à la préparation de repas, vendeurs de rue, employés dans la vente ou les services, et éboueurs.</a:t>
            </a:r>
          </a:p>
          <a:p>
            <a:pPr marL="141750" indent="-141750" defTabSz="257175">
              <a:spcBef>
                <a:spcPts val="338"/>
              </a:spcBef>
              <a:spcAft>
                <a:spcPts val="600"/>
              </a:spcAft>
              <a:buClr>
                <a:schemeClr val="tx2"/>
              </a:buClr>
              <a:buFont typeface="Wingdings" pitchFamily="2" charset="2"/>
              <a:buChar char="§"/>
            </a:pPr>
            <a:r>
              <a:rPr lang="fr-FR" sz="1400" dirty="0">
                <a:solidFill>
                  <a:schemeClr val="tx2"/>
                </a:solidFill>
              </a:rPr>
              <a:t>Les migrants occupent </a:t>
            </a:r>
            <a:r>
              <a:rPr lang="fr-FR" sz="1400" b="1" dirty="0">
                <a:solidFill>
                  <a:schemeClr val="tx2"/>
                </a:solidFill>
              </a:rPr>
              <a:t>beaucoup moins souvent des postes moyennement qualifiés</a:t>
            </a:r>
            <a:r>
              <a:rPr lang="fr-FR" sz="1400" dirty="0">
                <a:solidFill>
                  <a:schemeClr val="tx2"/>
                </a:solidFill>
              </a:rPr>
              <a:t>, notamment dans les services personnels, les soins personnels, le bâtiment et les métiers connexes.</a:t>
            </a:r>
          </a:p>
        </p:txBody>
      </p:sp>
    </p:spTree>
    <p:extLst>
      <p:ext uri="{BB962C8B-B14F-4D97-AF65-F5344CB8AC3E}">
        <p14:creationId xmlns:p14="http://schemas.microsoft.com/office/powerpoint/2010/main" val="2591657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544" y="0"/>
            <a:ext cx="8605604" cy="669455"/>
          </a:xfrm>
        </p:spPr>
        <p:txBody>
          <a:bodyPr/>
          <a:lstStyle/>
          <a:p>
            <a:r>
              <a:rPr lang="fr-FR" sz="2000" dirty="0"/>
              <a:t/>
            </a:r>
            <a:br>
              <a:rPr lang="fr-FR" sz="2000" dirty="0"/>
            </a:br>
            <a:r>
              <a:rPr lang="fr-FR" sz="2000" dirty="0"/>
              <a:t>Exposition aux facteurs de </a:t>
            </a:r>
            <a:r>
              <a:rPr lang="fr-FR" sz="2000" dirty="0" smtClean="0"/>
              <a:t>risques </a:t>
            </a:r>
            <a:r>
              <a:rPr lang="fr-FR" sz="2000" dirty="0"/>
              <a:t>pour la santé liés au travail</a:t>
            </a:r>
            <a:br>
              <a:rPr lang="fr-FR" sz="2000" dirty="0"/>
            </a:br>
            <a:r>
              <a:rPr lang="fr-FR" sz="2000" dirty="0"/>
              <a:t>Travailleurs migrants</a:t>
            </a:r>
            <a:br>
              <a:rPr lang="fr-FR" sz="2000" dirty="0"/>
            </a:br>
            <a:endParaRPr lang="fr-FR" sz="2000" dirty="0"/>
          </a:p>
        </p:txBody>
      </p:sp>
      <p:sp>
        <p:nvSpPr>
          <p:cNvPr id="5" name="Content Placeholder 2"/>
          <p:cNvSpPr>
            <a:spLocks noGrp="1"/>
          </p:cNvSpPr>
          <p:nvPr>
            <p:ph sz="half" idx="1"/>
          </p:nvPr>
        </p:nvSpPr>
        <p:spPr>
          <a:xfrm>
            <a:off x="683568" y="1515667"/>
            <a:ext cx="7488882" cy="2736304"/>
          </a:xfrm>
        </p:spPr>
        <p:txBody>
          <a:bodyPr lIns="0" tIns="0" rIns="0" bIns="0">
            <a:noAutofit/>
          </a:bodyPr>
          <a:lstStyle/>
          <a:p>
            <a:pPr lvl="0"/>
            <a:r>
              <a:rPr lang="fr-FR" sz="1400" b="0" dirty="0"/>
              <a:t>Prévalence élevée du travail temporaire et précaire</a:t>
            </a:r>
          </a:p>
          <a:p>
            <a:pPr lvl="0"/>
            <a:r>
              <a:rPr lang="fr-FR" sz="1400" b="0" dirty="0"/>
              <a:t>Longues heures de travail et heures supplémentaires, horaires de travail hors-norme</a:t>
            </a:r>
          </a:p>
          <a:p>
            <a:pPr lvl="0"/>
            <a:r>
              <a:rPr lang="fr-FR" sz="1400" b="0" dirty="0"/>
              <a:t>Manque d’opportunités de carrière et bas salaires</a:t>
            </a:r>
          </a:p>
          <a:p>
            <a:pPr lvl="0"/>
            <a:r>
              <a:rPr lang="fr-FR" sz="1400" b="0" dirty="0"/>
              <a:t>Intimidation, harcèlement et discrimination au travail</a:t>
            </a:r>
          </a:p>
          <a:p>
            <a:pPr lvl="0"/>
            <a:r>
              <a:rPr lang="fr-FR" sz="1400" b="0" dirty="0"/>
              <a:t>Sentiment d’isolement et manque de soutien</a:t>
            </a:r>
          </a:p>
          <a:p>
            <a:pPr lvl="0"/>
            <a:r>
              <a:rPr lang="fr-FR" sz="1400" b="0" dirty="0"/>
              <a:t>Formation (liée à la SST) limitée et manque de participation aux activités liées à la SST sur les lieux de travail</a:t>
            </a:r>
          </a:p>
          <a:p>
            <a:pPr lvl="0"/>
            <a:r>
              <a:rPr lang="fr-FR" sz="1400" b="0" dirty="0"/>
              <a:t>Faible pouvoir de négociation des travailleurs migrants vis-à-vis des employeurs</a:t>
            </a:r>
          </a:p>
          <a:p>
            <a:pPr lvl="0"/>
            <a:r>
              <a:rPr lang="fr-FR" sz="1400" b="0" dirty="0"/>
              <a:t>Connaissance limitée de la langue et de la culture du pays d’accueil</a:t>
            </a:r>
          </a:p>
          <a:p>
            <a:pPr lvl="0"/>
            <a:r>
              <a:rPr lang="fr-FR" sz="1400" b="0" dirty="0"/>
              <a:t>Discrimination pour de multiples raisons</a:t>
            </a:r>
          </a:p>
          <a:p>
            <a:pPr lvl="0"/>
            <a:r>
              <a:rPr lang="fr-FR" sz="1400" b="0" dirty="0"/>
              <a:t>Accès limité au logement et aux services de santé</a:t>
            </a:r>
          </a:p>
        </p:txBody>
      </p:sp>
      <p:sp>
        <p:nvSpPr>
          <p:cNvPr id="2" name="Rectangle 1"/>
          <p:cNvSpPr/>
          <p:nvPr/>
        </p:nvSpPr>
        <p:spPr>
          <a:xfrm>
            <a:off x="539750" y="843558"/>
            <a:ext cx="7776864" cy="553357"/>
          </a:xfrm>
          <a:prstGeom prst="rect">
            <a:avLst/>
          </a:prstGeom>
        </p:spPr>
        <p:txBody>
          <a:bodyPr wrap="square">
            <a:spAutoFit/>
          </a:bodyPr>
          <a:lstStyle/>
          <a:p>
            <a:pPr marR="60325" algn="just">
              <a:lnSpc>
                <a:spcPct val="107000"/>
              </a:lnSpc>
              <a:spcAft>
                <a:spcPts val="800"/>
              </a:spcAft>
            </a:pPr>
            <a:r>
              <a:rPr lang="fr-FR" sz="1400" dirty="0">
                <a:solidFill>
                  <a:schemeClr val="tx2"/>
                </a:solidFill>
              </a:rPr>
              <a:t>Les </a:t>
            </a:r>
            <a:r>
              <a:rPr lang="fr-FR" sz="1400" b="1" i="1" dirty="0">
                <a:solidFill>
                  <a:schemeClr val="tx2"/>
                </a:solidFill>
              </a:rPr>
              <a:t>facteurs de </a:t>
            </a:r>
            <a:r>
              <a:rPr lang="fr-FR" sz="1400" b="1" i="1" dirty="0" smtClean="0">
                <a:solidFill>
                  <a:schemeClr val="tx2"/>
                </a:solidFill>
              </a:rPr>
              <a:t>risques </a:t>
            </a:r>
            <a:r>
              <a:rPr lang="fr-FR" sz="1400" b="1" i="1" dirty="0">
                <a:solidFill>
                  <a:schemeClr val="tx2"/>
                </a:solidFill>
              </a:rPr>
              <a:t>psychosociaux</a:t>
            </a:r>
            <a:r>
              <a:rPr lang="fr-FR" sz="1400" dirty="0">
                <a:solidFill>
                  <a:schemeClr val="tx2"/>
                </a:solidFill>
              </a:rPr>
              <a:t> qui peuvent contribuer à une prévalence plus élevée de problèmes liés aux TMS chez les travailleurs migrants sont les suivants:</a:t>
            </a:r>
          </a:p>
        </p:txBody>
      </p:sp>
    </p:spTree>
    <p:extLst>
      <p:ext uri="{BB962C8B-B14F-4D97-AF65-F5344CB8AC3E}">
        <p14:creationId xmlns:p14="http://schemas.microsoft.com/office/powerpoint/2010/main" val="2810617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E67E1C7-DA33-3742-8620-2EC6C9701E0F}"/>
              </a:ext>
            </a:extLst>
          </p:cNvPr>
          <p:cNvSpPr txBox="1">
            <a:spLocks/>
          </p:cNvSpPr>
          <p:nvPr/>
        </p:nvSpPr>
        <p:spPr>
          <a:xfrm>
            <a:off x="539749" y="123478"/>
            <a:ext cx="8570341"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000" dirty="0"/>
              <a:t>Prévalence des problèmes de santé généraux et des TMS</a:t>
            </a:r>
          </a:p>
          <a:p>
            <a:r>
              <a:rPr lang="fr-FR" sz="2000" dirty="0"/>
              <a:t>Travailleurs migrants</a:t>
            </a:r>
          </a:p>
          <a:p>
            <a:endParaRPr lang="en-GB" sz="1800" dirty="0"/>
          </a:p>
        </p:txBody>
      </p:sp>
      <p:sp>
        <p:nvSpPr>
          <p:cNvPr id="4" name="Rectangle 3"/>
          <p:cNvSpPr/>
          <p:nvPr/>
        </p:nvSpPr>
        <p:spPr>
          <a:xfrm>
            <a:off x="539749" y="941432"/>
            <a:ext cx="7632700" cy="3260636"/>
          </a:xfrm>
          <a:prstGeom prst="rect">
            <a:avLst/>
          </a:prstGeom>
        </p:spPr>
        <p:txBody>
          <a:bodyPr wrap="square">
            <a:spAutoFit/>
          </a:bodyPr>
          <a:lstStyle/>
          <a:p>
            <a:pPr marR="60325" algn="just">
              <a:lnSpc>
                <a:spcPct val="107000"/>
              </a:lnSpc>
              <a:spcAft>
                <a:spcPts val="800"/>
              </a:spcAft>
            </a:pPr>
            <a:r>
              <a:rPr lang="fr-FR" sz="1200" dirty="0">
                <a:solidFill>
                  <a:schemeClr val="accent1"/>
                </a:solidFill>
                <a:latin typeface="Arial" panose="020B0604020202020204" pitchFamily="34" charset="0"/>
                <a:ea typeface="Calibri" panose="020F0502020204030204" pitchFamily="34" charset="0"/>
                <a:cs typeface="Arial" panose="020B0604020202020204" pitchFamily="34" charset="0"/>
                <a:sym typeface="Wingdings" pitchFamily="2" charset="2"/>
              </a:rPr>
              <a:t>Les travailleurs migrants sont en moins bonne santé, notamment en ce qui concerne les maladies cardiovasculaires infectieuses et métaboliques et les problèmes de santé mentale, et sont davantage sujets aux accidents du travail et aux blessures liées au travail (en particulier les accidents mortels et graves). Un certain nombre d’études montrent également une prévalence plus élevée des TMS chez les travailleurs migrants.</a:t>
            </a:r>
          </a:p>
          <a:p>
            <a:pPr marR="60325" algn="just">
              <a:lnSpc>
                <a:spcPct val="107000"/>
              </a:lnSpc>
              <a:spcAft>
                <a:spcPts val="800"/>
              </a:spcAft>
            </a:pPr>
            <a:r>
              <a:rPr lang="fr-FR" sz="1200" dirty="0">
                <a:solidFill>
                  <a:schemeClr val="tx2"/>
                </a:solidFill>
                <a:latin typeface="Arial" panose="020B0604020202020204" pitchFamily="34" charset="0"/>
                <a:ea typeface="Calibri" panose="020F0502020204030204" pitchFamily="34" charset="0"/>
                <a:cs typeface="Times New Roman" panose="02020603050405020304" pitchFamily="18" charset="0"/>
              </a:rPr>
              <a:t>L’analyse statistique des données de l’</a:t>
            </a:r>
            <a:r>
              <a:rPr lang="fr-FR" sz="1200" u="sng" dirty="0">
                <a:solidFill>
                  <a:schemeClr val="tx2"/>
                </a:solidFill>
                <a:latin typeface="Arial" panose="020B0604020202020204" pitchFamily="34" charset="0"/>
                <a:ea typeface="Calibri" panose="020F0502020204030204" pitchFamily="34" charset="0"/>
                <a:cs typeface="Times New Roman" panose="02020603050405020304" pitchFamily="18" charset="0"/>
              </a:rPr>
              <a:t>enquête européenne sur les conditions de travail</a:t>
            </a:r>
            <a:r>
              <a:rPr lang="fr-FR" sz="1200" dirty="0">
                <a:solidFill>
                  <a:schemeClr val="tx2"/>
                </a:solidFill>
                <a:latin typeface="Arial" panose="020B0604020202020204" pitchFamily="34" charset="0"/>
                <a:ea typeface="Calibri" panose="020F0502020204030204" pitchFamily="34" charset="0"/>
                <a:cs typeface="Times New Roman" panose="02020603050405020304" pitchFamily="18" charset="0"/>
              </a:rPr>
              <a:t> (2015) montre que: </a:t>
            </a:r>
          </a:p>
          <a:p>
            <a:pPr marL="285750" marR="60325" indent="-285750" algn="just">
              <a:lnSpc>
                <a:spcPct val="107000"/>
              </a:lnSpc>
              <a:spcAft>
                <a:spcPts val="800"/>
              </a:spcAft>
              <a:buFont typeface="Wingdings" panose="05000000000000000000" pitchFamily="2" charset="2"/>
              <a:buChar char="§"/>
            </a:pPr>
            <a:r>
              <a:rPr lang="fr-FR" sz="1200" dirty="0">
                <a:solidFill>
                  <a:schemeClr val="accent1"/>
                </a:solidFill>
                <a:latin typeface="+mj-lt"/>
                <a:ea typeface="Calibri" panose="020F0502020204030204" pitchFamily="34" charset="0"/>
                <a:cs typeface="Times New Roman" panose="02020603050405020304" pitchFamily="18" charset="0"/>
              </a:rPr>
              <a:t>Les travailleurs migrants (en particulier ceux de la première génération) sont </a:t>
            </a:r>
            <a:r>
              <a:rPr lang="fr-FR" sz="1200" b="1" dirty="0">
                <a:solidFill>
                  <a:schemeClr val="accent1"/>
                </a:solidFill>
                <a:latin typeface="+mj-lt"/>
                <a:ea typeface="Calibri" panose="020F0502020204030204" pitchFamily="34" charset="0"/>
                <a:cs typeface="Times New Roman" panose="02020603050405020304" pitchFamily="18" charset="0"/>
              </a:rPr>
              <a:t>plus susceptibles de signaler des TMS</a:t>
            </a:r>
            <a:r>
              <a:rPr lang="fr-FR" sz="1200" dirty="0">
                <a:solidFill>
                  <a:schemeClr val="accent1"/>
                </a:solidFill>
                <a:latin typeface="+mj-lt"/>
                <a:ea typeface="Calibri" panose="020F0502020204030204" pitchFamily="34" charset="0"/>
                <a:cs typeface="Times New Roman" panose="02020603050405020304" pitchFamily="18" charset="0"/>
              </a:rPr>
              <a:t> (maux de dos, douleurs musculaires dans les épaules, le cou et/ou les membres supérieurs et douleurs musculaires dans les membres inférieurs) </a:t>
            </a:r>
            <a:r>
              <a:rPr lang="fr-FR" sz="1200" b="1" dirty="0">
                <a:solidFill>
                  <a:schemeClr val="accent1"/>
                </a:solidFill>
                <a:latin typeface="+mj-lt"/>
                <a:ea typeface="Calibri" panose="020F0502020204030204" pitchFamily="34" charset="0"/>
                <a:cs typeface="Times New Roman" panose="02020603050405020304" pitchFamily="18" charset="0"/>
              </a:rPr>
              <a:t>que les travailleurs nationaux</a:t>
            </a:r>
            <a:r>
              <a:rPr lang="fr-FR" sz="1200" dirty="0">
                <a:solidFill>
                  <a:schemeClr val="accent1"/>
                </a:solidFill>
                <a:latin typeface="+mj-lt"/>
                <a:ea typeface="Calibri" panose="020F0502020204030204" pitchFamily="34" charset="0"/>
                <a:cs typeface="Times New Roman" panose="02020603050405020304" pitchFamily="18" charset="0"/>
              </a:rPr>
              <a:t>.</a:t>
            </a:r>
          </a:p>
          <a:p>
            <a:pPr marL="285750" marR="60325" indent="-285750" algn="just">
              <a:lnSpc>
                <a:spcPct val="107000"/>
              </a:lnSpc>
              <a:spcAft>
                <a:spcPts val="800"/>
              </a:spcAft>
              <a:buFont typeface="Wingdings" panose="05000000000000000000" pitchFamily="2" charset="2"/>
              <a:buChar char="§"/>
            </a:pPr>
            <a:r>
              <a:rPr lang="fr-FR" sz="1200" dirty="0">
                <a:solidFill>
                  <a:schemeClr val="accent1"/>
                </a:solidFill>
                <a:latin typeface="+mj-lt"/>
                <a:ea typeface="Calibri" panose="020F0502020204030204" pitchFamily="34" charset="0"/>
                <a:cs typeface="Times New Roman" panose="02020603050405020304" pitchFamily="18" charset="0"/>
                <a:sym typeface="Wingdings" pitchFamily="2" charset="2"/>
              </a:rPr>
              <a:t>Bien que de nombreux travailleurs migrants de la première génération soient des jeunes en relative bonne santé et enregistrent donc une prévalence plus faible de TMS («effet du migrant en bonne santé»), cette situation tend à changer rapidement au fil des ans en raison de l’exposition continue aux risques professionnels, en particulier aux risques physiques. </a:t>
            </a:r>
          </a:p>
          <a:p>
            <a:pPr marR="60325" algn="just">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862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915987"/>
            <a:ext cx="7632699" cy="3527971"/>
          </a:xfrm>
        </p:spPr>
        <p:txBody>
          <a:bodyPr>
            <a:normAutofit fontScale="92500" lnSpcReduction="20000"/>
          </a:bodyPr>
          <a:lstStyle/>
          <a:p>
            <a:pPr marL="0" indent="0">
              <a:buNone/>
            </a:pPr>
            <a:r>
              <a:rPr lang="fr-FR" sz="1600" b="0" dirty="0"/>
              <a:t>Les travailleurs LGBTI semblent être exposés de manière disproportionnée aux </a:t>
            </a:r>
            <a:r>
              <a:rPr lang="fr-FR" sz="1600" i="1" dirty="0">
                <a:solidFill>
                  <a:schemeClr val="accent1"/>
                </a:solidFill>
              </a:rPr>
              <a:t>facteurs de </a:t>
            </a:r>
            <a:r>
              <a:rPr lang="fr-FR" sz="1600" i="1" dirty="0" smtClean="0">
                <a:solidFill>
                  <a:schemeClr val="accent1"/>
                </a:solidFill>
              </a:rPr>
              <a:t>risques </a:t>
            </a:r>
            <a:r>
              <a:rPr lang="fr-FR" sz="1600" i="1" dirty="0">
                <a:solidFill>
                  <a:schemeClr val="accent1"/>
                </a:solidFill>
              </a:rPr>
              <a:t>organisationnels et psychosociaux</a:t>
            </a:r>
            <a:r>
              <a:rPr lang="fr-FR" sz="1600" b="0" dirty="0"/>
              <a:t> sur le lieu de travail, ce qui peut être associé à une prévalence plus élevée des problèmes liés aux TMS:</a:t>
            </a:r>
          </a:p>
          <a:p>
            <a:pPr marL="0" indent="0">
              <a:buNone/>
            </a:pPr>
            <a:endParaRPr lang="en-GB" sz="1600" b="0" dirty="0"/>
          </a:p>
          <a:p>
            <a:pPr algn="just">
              <a:lnSpc>
                <a:spcPct val="107000"/>
              </a:lnSpc>
              <a:spcAft>
                <a:spcPts val="600"/>
              </a:spcAft>
            </a:pPr>
            <a:r>
              <a:rPr lang="fr-FR"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Les travailleurs LGBTI sont </a:t>
            </a:r>
            <a:r>
              <a:rPr lang="fr-FR"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plus fréquemment exposés au harcèlement, à la discrimination, à l’intimidation et à la violence verbale</a:t>
            </a:r>
            <a:r>
              <a:rPr lang="fr-FR"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et sont plus susceptibles de travailler sur une base temporaire, avec des salaires plus bas, des perspectives de carrière limitées et une insécurité de l’emploi.</a:t>
            </a:r>
          </a:p>
          <a:p>
            <a:pPr algn="just">
              <a:lnSpc>
                <a:spcPct val="107000"/>
              </a:lnSpc>
              <a:spcAft>
                <a:spcPts val="600"/>
              </a:spcAft>
            </a:pPr>
            <a:r>
              <a:rPr lang="fr-FR"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Les travailleurs LGBTI sont </a:t>
            </a:r>
            <a:r>
              <a:rPr lang="fr-FR"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fréquemment exposés à </a:t>
            </a:r>
            <a:r>
              <a:rPr lang="fr-FR"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des formes de </a:t>
            </a:r>
            <a:r>
              <a:rPr lang="fr-FR"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discrimination subtile et à des </a:t>
            </a:r>
            <a:r>
              <a:rPr lang="fr-FR" sz="160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micro-agressions</a:t>
            </a:r>
            <a:r>
              <a:rPr lang="fr-FR"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(blagues et moqueries, regards, commérages et commentaires négatifs) qui contribuent au sentiment d’insécurité et d’isolement, avec des conséquences négatives sur le bien-être et la santé.</a:t>
            </a:r>
          </a:p>
          <a:p>
            <a:pPr algn="just">
              <a:lnSpc>
                <a:spcPct val="107000"/>
              </a:lnSpc>
              <a:spcAft>
                <a:spcPts val="600"/>
              </a:spcAft>
            </a:pPr>
            <a:r>
              <a:rPr lang="fr-FR"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Les travailleurs </a:t>
            </a:r>
            <a:r>
              <a:rPr lang="fr-FR" sz="1600" b="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LGBTI </a:t>
            </a:r>
            <a:r>
              <a:rPr lang="fr-FR" sz="160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sont </a:t>
            </a:r>
            <a:r>
              <a:rPr lang="fr-FR"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plus susceptibles d’être discriminés lors de la recherche d’un emploi ou de la candidature à un emploi </a:t>
            </a:r>
            <a:r>
              <a:rPr lang="fr-FR"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et</a:t>
            </a:r>
            <a:r>
              <a:rPr lang="fr-FR"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d’être licenciés</a:t>
            </a:r>
            <a:r>
              <a:rPr lang="fr-FR"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en raison de leur orientation sexuelle ou de leur identité de genre.</a:t>
            </a:r>
          </a:p>
        </p:txBody>
      </p:sp>
      <p:sp>
        <p:nvSpPr>
          <p:cNvPr id="4" name="Title 1"/>
          <p:cNvSpPr>
            <a:spLocks noGrp="1"/>
          </p:cNvSpPr>
          <p:nvPr>
            <p:ph type="title"/>
          </p:nvPr>
        </p:nvSpPr>
        <p:spPr>
          <a:xfrm>
            <a:off x="467544" y="0"/>
            <a:ext cx="8442477" cy="634694"/>
          </a:xfrm>
        </p:spPr>
        <p:txBody>
          <a:bodyPr/>
          <a:lstStyle/>
          <a:p>
            <a:r>
              <a:rPr lang="fr-FR" sz="2000" dirty="0"/>
              <a:t/>
            </a:r>
            <a:br>
              <a:rPr lang="fr-FR" sz="2000" dirty="0"/>
            </a:br>
            <a:r>
              <a:rPr lang="fr-FR" sz="2000" dirty="0"/>
              <a:t>Exposition aux facteurs de risque pour la santé liés au travail</a:t>
            </a:r>
            <a:br>
              <a:rPr lang="fr-FR" sz="2000" dirty="0"/>
            </a:br>
            <a:r>
              <a:rPr lang="fr-FR" sz="2000" dirty="0"/>
              <a:t>Travailleurs LGBTI</a:t>
            </a:r>
            <a:br>
              <a:rPr lang="fr-FR" sz="2000" dirty="0"/>
            </a:br>
            <a:endParaRPr lang="fr-FR" sz="2000" dirty="0"/>
          </a:p>
        </p:txBody>
      </p:sp>
    </p:spTree>
    <p:extLst>
      <p:ext uri="{BB962C8B-B14F-4D97-AF65-F5344CB8AC3E}">
        <p14:creationId xmlns:p14="http://schemas.microsoft.com/office/powerpoint/2010/main" val="1934770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843558"/>
            <a:ext cx="7632700" cy="3528392"/>
          </a:xfrm>
        </p:spPr>
        <p:txBody>
          <a:bodyPr>
            <a:noAutofit/>
          </a:bodyPr>
          <a:lstStyle/>
          <a:p>
            <a:pPr>
              <a:spcAft>
                <a:spcPts val="600"/>
              </a:spcAft>
            </a:pPr>
            <a:r>
              <a:rPr lang="fr-FR" sz="1600" b="0" dirty="0">
                <a:latin typeface="Arial" panose="020B0604020202020204" pitchFamily="34" charset="0"/>
                <a:ea typeface="Calibri" panose="020F0502020204030204" pitchFamily="34" charset="0"/>
                <a:cs typeface="Times New Roman" panose="02020603050405020304" pitchFamily="18" charset="0"/>
              </a:rPr>
              <a:t>Les travailleurs LGBTI sont contraints de </a:t>
            </a:r>
            <a:r>
              <a:rPr lang="fr-FR" sz="1600" dirty="0">
                <a:latin typeface="Arial" panose="020B0604020202020204" pitchFamily="34" charset="0"/>
                <a:ea typeface="Calibri" panose="020F0502020204030204" pitchFamily="34" charset="0"/>
                <a:cs typeface="Times New Roman" panose="02020603050405020304" pitchFamily="18" charset="0"/>
              </a:rPr>
              <a:t>dissimuler leur sexualité ou leur identité de genre </a:t>
            </a:r>
            <a:r>
              <a:rPr lang="fr-FR" sz="1600" b="0" dirty="0">
                <a:latin typeface="Arial" panose="020B0604020202020204" pitchFamily="34" charset="0"/>
                <a:ea typeface="Calibri" panose="020F0502020204030204" pitchFamily="34" charset="0"/>
                <a:cs typeface="Times New Roman" panose="02020603050405020304" pitchFamily="18" charset="0"/>
              </a:rPr>
              <a:t>au travail pour se sentir en sécurité et se protéger. Ils le font également pour accéder à de meilleurs emplois ou conserver celui qu’ils occupent. Il s’agit d’une charge psychologique supplémentaire pour les travailleurs LGBTI qui affecte leur santé.</a:t>
            </a:r>
          </a:p>
          <a:p>
            <a:pPr>
              <a:spcAft>
                <a:spcPts val="600"/>
              </a:spcAft>
            </a:pPr>
            <a:r>
              <a:rPr lang="fr-FR" sz="1600" b="0" dirty="0"/>
              <a:t>Les travailleurs LGBTI </a:t>
            </a:r>
            <a:r>
              <a:rPr lang="fr-FR" sz="1600" dirty="0"/>
              <a:t>sont plus souvent employés </a:t>
            </a:r>
            <a:r>
              <a:rPr lang="fr-FR" sz="1600" b="0" dirty="0"/>
              <a:t>dans des secteurs et des professions </a:t>
            </a:r>
            <a:r>
              <a:rPr lang="fr-FR" sz="1600" dirty="0"/>
              <a:t>où ils s’attendent à se sentir plus en sécurité et à subir moins d’intolérance et de discrimination</a:t>
            </a:r>
            <a:r>
              <a:rPr lang="fr-FR" sz="1600" b="0" dirty="0"/>
              <a:t> (en raison d’un phénomène appelé «ségrégation fondée sur les préjugés»). </a:t>
            </a:r>
          </a:p>
          <a:p>
            <a:pPr>
              <a:spcAft>
                <a:spcPts val="600"/>
              </a:spcAft>
            </a:pPr>
            <a:r>
              <a:rPr lang="fr-FR" sz="1600" b="0" dirty="0"/>
              <a:t>Le </a:t>
            </a:r>
            <a:r>
              <a:rPr lang="fr-FR" sz="1600" dirty="0"/>
              <a:t>secteur public </a:t>
            </a:r>
            <a:r>
              <a:rPr lang="fr-FR" sz="1600" b="0" dirty="0"/>
              <a:t>est considéré comme le plus sûr pour les travailleurs LGBTI pour un certain nombre de raisons. Par ailleurs, </a:t>
            </a:r>
            <a:r>
              <a:rPr lang="fr-FR" sz="1600" dirty="0"/>
              <a:t>les grandes entreprises et les multinationales </a:t>
            </a:r>
            <a:r>
              <a:rPr lang="fr-FR" sz="1600" b="0" dirty="0"/>
              <a:t>sont de plus en plus actives dans la promotion de la diversité, de l’inclusion et des pratiques antidiscriminatoires et sont donc plus susceptibles d’attirer les travailleurs LGBTI.</a:t>
            </a:r>
          </a:p>
        </p:txBody>
      </p:sp>
      <p:sp>
        <p:nvSpPr>
          <p:cNvPr id="5" name="Title 1"/>
          <p:cNvSpPr txBox="1">
            <a:spLocks/>
          </p:cNvSpPr>
          <p:nvPr/>
        </p:nvSpPr>
        <p:spPr>
          <a:xfrm>
            <a:off x="539750" y="0"/>
            <a:ext cx="8442279" cy="634694"/>
          </a:xfrm>
          <a:prstGeom prst="rect">
            <a:avLst/>
          </a:prstGeom>
        </p:spPr>
        <p:txBody>
          <a:bodyPr vert="horz" lIns="91440" tIns="45720" rIns="91440" bIns="45720" rtlCol="0" anchor="ctr">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GB" sz="1600" dirty="0"/>
          </a:p>
          <a:p>
            <a:r>
              <a:rPr lang="fr-FR" sz="2000" dirty="0"/>
              <a:t>Exposition aux facteurs de </a:t>
            </a:r>
            <a:r>
              <a:rPr lang="fr-FR" sz="2000" dirty="0" smtClean="0"/>
              <a:t>risques </a:t>
            </a:r>
            <a:r>
              <a:rPr lang="fr-FR" sz="2000" dirty="0"/>
              <a:t>pour la santé liés au travail</a:t>
            </a:r>
            <a:br>
              <a:rPr lang="fr-FR" sz="2000" dirty="0"/>
            </a:br>
            <a:r>
              <a:rPr lang="fr-FR" sz="2000" dirty="0"/>
              <a:t>Travailleurs LGBTI</a:t>
            </a:r>
            <a:r>
              <a:rPr lang="fr-FR" sz="1600" dirty="0"/>
              <a:t/>
            </a:r>
            <a:br>
              <a:rPr lang="fr-FR" sz="1600" dirty="0"/>
            </a:br>
            <a:endParaRPr lang="fr-FR" sz="160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1720" y="3435846"/>
            <a:ext cx="4824536" cy="1209142"/>
          </a:xfrm>
          <a:prstGeom prst="rect">
            <a:avLst/>
          </a:prstGeom>
        </p:spPr>
      </p:pic>
    </p:spTree>
    <p:extLst>
      <p:ext uri="{BB962C8B-B14F-4D97-AF65-F5344CB8AC3E}">
        <p14:creationId xmlns:p14="http://schemas.microsoft.com/office/powerpoint/2010/main" val="1486595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915566"/>
            <a:ext cx="7632700" cy="3456384"/>
          </a:xfrm>
        </p:spPr>
        <p:txBody>
          <a:bodyPr>
            <a:noAutofit/>
          </a:bodyPr>
          <a:lstStyle/>
          <a:p>
            <a:pPr>
              <a:spcBef>
                <a:spcPts val="600"/>
              </a:spcBef>
            </a:pPr>
            <a:r>
              <a:rPr lang="fr-FR" sz="1400" b="0" dirty="0"/>
              <a:t>La discrimination, les préjugés ou les comportements dégradants à l’égard des travailleurs LGBTI peuvent être à l’origine de </a:t>
            </a:r>
            <a:r>
              <a:rPr lang="fr-FR" sz="1400" dirty="0"/>
              <a:t>stress et de problèmes de santé mentale, mais aussi d’une prévalence accrue de problèmes de santé physique, notamment de problèmes liés aux TMS tels que les douleurs dorsales et les lumbagos</a:t>
            </a:r>
            <a:r>
              <a:rPr lang="fr-FR" sz="1400" b="0" dirty="0"/>
              <a:t>, comme l’ont signalé les travailleurs participant aux activités de recherche sur le terrain. </a:t>
            </a:r>
          </a:p>
          <a:p>
            <a:pPr marL="189000" lvl="1" indent="-189000" algn="just" fontAlgn="base">
              <a:spcBef>
                <a:spcPts val="600"/>
              </a:spcBef>
              <a:buClr>
                <a:schemeClr val="tx2"/>
              </a:buClr>
              <a:buFont typeface="Wingdings" pitchFamily="2" charset="2"/>
              <a:buChar char="§"/>
            </a:pPr>
            <a:r>
              <a:rPr lang="fr-FR" sz="1400" dirty="0">
                <a:solidFill>
                  <a:schemeClr val="accent1"/>
                </a:solidFill>
              </a:rPr>
              <a:t>Les problèmes de santé rencontrés par les travailleurs LGBTI comprennent à la fois des problèmes de santé physique et mentale:</a:t>
            </a:r>
          </a:p>
          <a:p>
            <a:pPr lvl="2" algn="just" fontAlgn="base">
              <a:spcBef>
                <a:spcPts val="600"/>
              </a:spcBef>
              <a:buFont typeface="Arial" panose="020B0604020202020204" pitchFamily="34" charset="0"/>
              <a:buChar char="•"/>
            </a:pPr>
            <a:r>
              <a:rPr lang="fr-FR" sz="1400" dirty="0"/>
              <a:t> Un risque plus élevé de mauvaise santé mentale et de moins bons niveaux de bien-être.</a:t>
            </a:r>
          </a:p>
          <a:p>
            <a:pPr lvl="2" algn="just" fontAlgn="base">
              <a:spcBef>
                <a:spcPts val="600"/>
              </a:spcBef>
              <a:buFont typeface="Arial" panose="020B0604020202020204" pitchFamily="34" charset="0"/>
              <a:buChar char="•"/>
            </a:pPr>
            <a:r>
              <a:rPr lang="fr-FR" sz="1400" dirty="0"/>
              <a:t> Plusieurs études confirment également une moins bonne santé physique, notamment des TMS (entre autres).</a:t>
            </a:r>
          </a:p>
          <a:p>
            <a:pPr marL="189000" lvl="1" indent="-189000" algn="just" fontAlgn="base">
              <a:spcBef>
                <a:spcPts val="600"/>
              </a:spcBef>
              <a:buClr>
                <a:schemeClr val="tx2"/>
              </a:buClr>
              <a:buFont typeface="Wingdings" pitchFamily="2" charset="2"/>
              <a:buChar char="§"/>
            </a:pPr>
            <a:r>
              <a:rPr lang="fr-FR" sz="1400" dirty="0">
                <a:solidFill>
                  <a:schemeClr val="tx2"/>
                </a:solidFill>
              </a:rPr>
              <a:t>Différences entre les sous-groupes:</a:t>
            </a:r>
          </a:p>
          <a:p>
            <a:pPr lvl="2" algn="just" fontAlgn="base">
              <a:spcBef>
                <a:spcPts val="600"/>
              </a:spcBef>
              <a:buFont typeface="Arial" panose="020B0604020202020204" pitchFamily="34" charset="0"/>
              <a:buChar char="•"/>
            </a:pPr>
            <a:r>
              <a:rPr lang="fr-FR" sz="1400" dirty="0"/>
              <a:t> Les travailleuses bisexuelles et les personnes transgenres et intersexuées présentent un état de santé moins bon.</a:t>
            </a:r>
          </a:p>
          <a:p>
            <a:pPr lvl="1" algn="just" fontAlgn="base">
              <a:spcBef>
                <a:spcPts val="600"/>
              </a:spcBef>
            </a:pPr>
            <a:endParaRPr lang="en-US" altLang="es-ES" sz="1400" dirty="0">
              <a:solidFill>
                <a:schemeClr val="accent1"/>
              </a:solidFill>
              <a:sym typeface="Wingdings" pitchFamily="2" charset="2"/>
            </a:endParaRPr>
          </a:p>
          <a:p>
            <a:endParaRPr lang="en-GB" sz="1400" b="0" dirty="0"/>
          </a:p>
          <a:p>
            <a:endParaRPr lang="en-GB" sz="1400" b="0" dirty="0"/>
          </a:p>
        </p:txBody>
      </p:sp>
      <p:sp>
        <p:nvSpPr>
          <p:cNvPr id="4" name="Title 1"/>
          <p:cNvSpPr>
            <a:spLocks noGrp="1"/>
          </p:cNvSpPr>
          <p:nvPr>
            <p:ph type="title"/>
          </p:nvPr>
        </p:nvSpPr>
        <p:spPr>
          <a:xfrm>
            <a:off x="467544" y="0"/>
            <a:ext cx="8442477" cy="634694"/>
          </a:xfrm>
        </p:spPr>
        <p:txBody>
          <a:bodyPr/>
          <a:lstStyle/>
          <a:p>
            <a:r>
              <a:rPr lang="fr-FR" sz="2000" dirty="0"/>
              <a:t/>
            </a:r>
            <a:br>
              <a:rPr lang="fr-FR" sz="2000" dirty="0"/>
            </a:br>
            <a:r>
              <a:rPr lang="fr-FR" sz="2000" dirty="0"/>
              <a:t>Prévalence des problèmes de santé généraux et des TMS</a:t>
            </a:r>
            <a:br>
              <a:rPr lang="fr-FR" sz="2000" dirty="0"/>
            </a:br>
            <a:r>
              <a:rPr lang="fr-FR" sz="2000" dirty="0"/>
              <a:t>Travailleurs LGBTI</a:t>
            </a:r>
            <a:br>
              <a:rPr lang="fr-FR" sz="2000" dirty="0"/>
            </a:br>
            <a:endParaRPr lang="fr-FR" sz="2000" dirty="0"/>
          </a:p>
        </p:txBody>
      </p:sp>
    </p:spTree>
    <p:extLst>
      <p:ext uri="{BB962C8B-B14F-4D97-AF65-F5344CB8AC3E}">
        <p14:creationId xmlns:p14="http://schemas.microsoft.com/office/powerpoint/2010/main" val="4093796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56432" y="743448"/>
            <a:ext cx="7623296" cy="3287254"/>
          </a:xfrm>
        </p:spPr>
        <p:txBody>
          <a:bodyPr lIns="0" tIns="0" rIns="0" bIns="0">
            <a:noAutofit/>
          </a:bodyPr>
          <a:lstStyle/>
          <a:p>
            <a:pPr marL="189000" lvl="1" indent="-189000" algn="just">
              <a:spcBef>
                <a:spcPts val="450"/>
              </a:spcBef>
              <a:buClr>
                <a:schemeClr val="tx2"/>
              </a:buClr>
              <a:buFont typeface="Wingdings" pitchFamily="2" charset="2"/>
              <a:buChar char="§"/>
            </a:pPr>
            <a:r>
              <a:rPr lang="fr-FR" sz="1600" dirty="0">
                <a:solidFill>
                  <a:schemeClr val="tx2"/>
                </a:solidFill>
              </a:rPr>
              <a:t>Neuf exemples de politiques et de pratiques d’entreprise recensés et présentés</a:t>
            </a:r>
          </a:p>
          <a:p>
            <a:pPr marL="189000" lvl="1" indent="-189000" algn="just">
              <a:spcBef>
                <a:spcPts val="450"/>
              </a:spcBef>
              <a:buClr>
                <a:schemeClr val="tx2"/>
              </a:buClr>
              <a:buFont typeface="Wingdings" pitchFamily="2" charset="2"/>
              <a:buChar char="§"/>
            </a:pPr>
            <a:r>
              <a:rPr lang="fr-FR" sz="1600" dirty="0">
                <a:solidFill>
                  <a:schemeClr val="tx2"/>
                </a:solidFill>
              </a:rPr>
              <a:t>Politiques et pratiques visant à améliorer l’environnement de travail et à réduire les risques en matière de SST, en particulier les risques physiques et psychosociaux ou organisationnels liés aux TMS, auxquels sont exposés les trois groupes de travailleurs étudiés.</a:t>
            </a:r>
          </a:p>
          <a:p>
            <a:pPr marL="189000" lvl="1" indent="-189000" algn="just">
              <a:spcBef>
                <a:spcPts val="450"/>
              </a:spcBef>
              <a:buClr>
                <a:schemeClr val="tx2"/>
              </a:buClr>
              <a:buFont typeface="Wingdings" pitchFamily="2" charset="2"/>
              <a:buChar char="§"/>
            </a:pPr>
            <a:r>
              <a:rPr lang="fr-FR" sz="1600" dirty="0">
                <a:solidFill>
                  <a:schemeClr val="tx2"/>
                </a:solidFill>
              </a:rPr>
              <a:t>Mélange d’initiatives européennes, nationales ou régionales menées par les autorités publiques, les organisations privées et les associations à but non lucratif. </a:t>
            </a:r>
          </a:p>
          <a:p>
            <a:pPr marL="189000" lvl="1" indent="-189000">
              <a:spcBef>
                <a:spcPts val="450"/>
              </a:spcBef>
              <a:buClr>
                <a:schemeClr val="tx2"/>
              </a:buClr>
              <a:buFont typeface="Wingdings" pitchFamily="2" charset="2"/>
              <a:buChar char="§"/>
            </a:pPr>
            <a:r>
              <a:rPr lang="fr-FR" sz="1600" dirty="0">
                <a:solidFill>
                  <a:schemeClr val="tx2"/>
                </a:solidFill>
              </a:rPr>
              <a:t>Les interventions vont d’outils d’évaluation/de prévention des risques à des activités de sensibilisation, de formation, de conseil et d’orientation, en passant par des activités de recherche ou des activités spécifiques d’inspection du travail.</a:t>
            </a:r>
            <a:r>
              <a:rPr lang="fr-FR" sz="1600" b="0" dirty="0"/>
              <a:t/>
            </a:r>
            <a:br>
              <a:rPr lang="fr-FR" sz="1600" b="0" dirty="0"/>
            </a:br>
            <a:r>
              <a:rPr lang="fr-FR" sz="1600" b="0" dirty="0"/>
              <a:t/>
            </a:r>
            <a:br>
              <a:rPr lang="fr-FR" sz="1600" b="0" dirty="0"/>
            </a:br>
            <a:endParaRPr lang="fr-FR" sz="1600" b="0" dirty="0"/>
          </a:p>
          <a:p>
            <a:pPr marL="0" indent="0">
              <a:buNone/>
            </a:pPr>
            <a:endParaRPr lang="en-US" sz="1600" b="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8460036"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a:solidFill>
                  <a:srgbClr val="003399"/>
                </a:solidFill>
              </a:rPr>
              <a:t>Exemples de pratiques et d’initiatives politiques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7259" y="3473430"/>
            <a:ext cx="4447085" cy="1114544"/>
          </a:xfrm>
          <a:prstGeom prst="rect">
            <a:avLst/>
          </a:prstGeom>
        </p:spPr>
      </p:pic>
    </p:spTree>
    <p:extLst>
      <p:ext uri="{BB962C8B-B14F-4D97-AF65-F5344CB8AC3E}">
        <p14:creationId xmlns:p14="http://schemas.microsoft.com/office/powerpoint/2010/main" val="2923697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extLst>
              <p:ext uri="{D42A27DB-BD31-4B8C-83A1-F6EECF244321}">
                <p14:modId xmlns:p14="http://schemas.microsoft.com/office/powerpoint/2010/main" val="658561719"/>
              </p:ext>
            </p:extLst>
          </p:nvPr>
        </p:nvGraphicFramePr>
        <p:xfrm>
          <a:off x="569486" y="1059582"/>
          <a:ext cx="7602964" cy="3588197"/>
        </p:xfrm>
        <a:graphic>
          <a:graphicData uri="http://schemas.openxmlformats.org/drawingml/2006/table">
            <a:tbl>
              <a:tblPr firstRow="1" firstCol="1" bandRow="1">
                <a:tableStyleId>{5C22544A-7EE6-4342-B048-85BDC9FD1C3A}</a:tableStyleId>
              </a:tblPr>
              <a:tblGrid>
                <a:gridCol w="1178460">
                  <a:extLst>
                    <a:ext uri="{9D8B030D-6E8A-4147-A177-3AD203B41FA5}">
                      <a16:colId xmlns:a16="http://schemas.microsoft.com/office/drawing/2014/main" val="3805429375"/>
                    </a:ext>
                  </a:extLst>
                </a:gridCol>
                <a:gridCol w="591193">
                  <a:extLst>
                    <a:ext uri="{9D8B030D-6E8A-4147-A177-3AD203B41FA5}">
                      <a16:colId xmlns:a16="http://schemas.microsoft.com/office/drawing/2014/main" val="3444078073"/>
                    </a:ext>
                  </a:extLst>
                </a:gridCol>
                <a:gridCol w="753013">
                  <a:extLst>
                    <a:ext uri="{9D8B030D-6E8A-4147-A177-3AD203B41FA5}">
                      <a16:colId xmlns:a16="http://schemas.microsoft.com/office/drawing/2014/main" val="2493499778"/>
                    </a:ext>
                  </a:extLst>
                </a:gridCol>
                <a:gridCol w="1269693">
                  <a:extLst>
                    <a:ext uri="{9D8B030D-6E8A-4147-A177-3AD203B41FA5}">
                      <a16:colId xmlns:a16="http://schemas.microsoft.com/office/drawing/2014/main" val="3636234751"/>
                    </a:ext>
                  </a:extLst>
                </a:gridCol>
                <a:gridCol w="597592">
                  <a:extLst>
                    <a:ext uri="{9D8B030D-6E8A-4147-A177-3AD203B41FA5}">
                      <a16:colId xmlns:a16="http://schemas.microsoft.com/office/drawing/2014/main" val="1492031146"/>
                    </a:ext>
                  </a:extLst>
                </a:gridCol>
                <a:gridCol w="3213013">
                  <a:extLst>
                    <a:ext uri="{9D8B030D-6E8A-4147-A177-3AD203B41FA5}">
                      <a16:colId xmlns:a16="http://schemas.microsoft.com/office/drawing/2014/main" val="3133363192"/>
                    </a:ext>
                  </a:extLst>
                </a:gridCol>
              </a:tblGrid>
              <a:tr h="352049">
                <a:tc>
                  <a:txBody>
                    <a:bodyPr/>
                    <a:lstStyle/>
                    <a:p>
                      <a:pPr marL="68580" algn="ctr">
                        <a:lnSpc>
                          <a:spcPts val="1200"/>
                        </a:lnSpc>
                        <a:spcBef>
                          <a:spcPts val="600"/>
                        </a:spcBef>
                        <a:spcAft>
                          <a:spcPts val="600"/>
                        </a:spcAft>
                      </a:pPr>
                      <a:r>
                        <a:rPr lang="fr-FR" sz="700" dirty="0"/>
                        <a:t>Nom</a:t>
                      </a:r>
                    </a:p>
                  </a:txBody>
                  <a:tcPr marL="52808" marR="52808" marT="0" marB="0" anchor="ctr"/>
                </a:tc>
                <a:tc>
                  <a:txBody>
                    <a:bodyPr/>
                    <a:lstStyle/>
                    <a:p>
                      <a:pPr marL="68580" algn="ctr">
                        <a:lnSpc>
                          <a:spcPts val="1200"/>
                        </a:lnSpc>
                        <a:spcBef>
                          <a:spcPts val="600"/>
                        </a:spcBef>
                        <a:spcAft>
                          <a:spcPts val="600"/>
                        </a:spcAft>
                      </a:pPr>
                      <a:r>
                        <a:rPr lang="fr-FR" sz="700" dirty="0"/>
                        <a:t>Pays</a:t>
                      </a:r>
                    </a:p>
                  </a:txBody>
                  <a:tcPr marL="52808" marR="52808" marT="0" marB="0" anchor="ctr"/>
                </a:tc>
                <a:tc>
                  <a:txBody>
                    <a:bodyPr/>
                    <a:lstStyle/>
                    <a:p>
                      <a:pPr marL="68580" algn="ctr">
                        <a:lnSpc>
                          <a:spcPts val="1200"/>
                        </a:lnSpc>
                        <a:spcBef>
                          <a:spcPts val="600"/>
                        </a:spcBef>
                        <a:spcAft>
                          <a:spcPts val="600"/>
                        </a:spcAft>
                      </a:pPr>
                      <a:r>
                        <a:rPr lang="fr-FR" sz="700" dirty="0"/>
                        <a:t>Groupe</a:t>
                      </a:r>
                    </a:p>
                  </a:txBody>
                  <a:tcPr marL="52808" marR="52808" marT="0" marB="0" anchor="ctr"/>
                </a:tc>
                <a:tc>
                  <a:txBody>
                    <a:bodyPr/>
                    <a:lstStyle/>
                    <a:p>
                      <a:pPr marL="68580" algn="ctr">
                        <a:lnSpc>
                          <a:spcPts val="1200"/>
                        </a:lnSpc>
                        <a:spcBef>
                          <a:spcPts val="600"/>
                        </a:spcBef>
                        <a:spcAft>
                          <a:spcPts val="600"/>
                        </a:spcAft>
                      </a:pPr>
                      <a:r>
                        <a:rPr lang="fr-FR" sz="700" dirty="0"/>
                        <a:t>Type d’intervention</a:t>
                      </a:r>
                    </a:p>
                  </a:txBody>
                  <a:tcPr marL="52808" marR="52808" marT="0" marB="0" anchor="ctr"/>
                </a:tc>
                <a:tc>
                  <a:txBody>
                    <a:bodyPr/>
                    <a:lstStyle/>
                    <a:p>
                      <a:pPr marL="68580" algn="ctr">
                        <a:lnSpc>
                          <a:spcPts val="1200"/>
                        </a:lnSpc>
                        <a:spcBef>
                          <a:spcPts val="600"/>
                        </a:spcBef>
                        <a:spcAft>
                          <a:spcPts val="600"/>
                        </a:spcAft>
                      </a:pPr>
                      <a:r>
                        <a:rPr lang="fr-FR" sz="700" dirty="0"/>
                        <a:t>Organisme responsable</a:t>
                      </a:r>
                    </a:p>
                  </a:txBody>
                  <a:tcPr marL="52808" marR="52808" marT="0" marB="0" anchor="ctr"/>
                </a:tc>
                <a:tc>
                  <a:txBody>
                    <a:bodyPr/>
                    <a:lstStyle/>
                    <a:p>
                      <a:pPr marL="68580" algn="ctr">
                        <a:lnSpc>
                          <a:spcPts val="1200"/>
                        </a:lnSpc>
                        <a:spcBef>
                          <a:spcPts val="600"/>
                        </a:spcBef>
                        <a:spcAft>
                          <a:spcPts val="600"/>
                        </a:spcAft>
                      </a:pPr>
                      <a:r>
                        <a:rPr lang="fr-FR" sz="700" dirty="0"/>
                        <a:t>Objectifs/buts </a:t>
                      </a:r>
                    </a:p>
                  </a:txBody>
                  <a:tcPr marL="52808" marR="52808" marT="0" marB="0" anchor="ctr"/>
                </a:tc>
                <a:extLst>
                  <a:ext uri="{0D108BD9-81ED-4DB2-BD59-A6C34878D82A}">
                    <a16:rowId xmlns:a16="http://schemas.microsoft.com/office/drawing/2014/main" val="4087080459"/>
                  </a:ext>
                </a:extLst>
              </a:tr>
              <a:tr h="533696">
                <a:tc>
                  <a:txBody>
                    <a:bodyPr/>
                    <a:lstStyle/>
                    <a:p>
                      <a:pPr marL="68580" algn="l">
                        <a:lnSpc>
                          <a:spcPct val="107000"/>
                        </a:lnSpc>
                        <a:spcBef>
                          <a:spcPts val="600"/>
                        </a:spcBef>
                        <a:spcAft>
                          <a:spcPts val="600"/>
                        </a:spcAft>
                      </a:pPr>
                      <a:r>
                        <a:rPr lang="fr-FR" sz="700" dirty="0"/>
                        <a:t>Stratégie nationale pour l’environnement de travail</a:t>
                      </a:r>
                    </a:p>
                  </a:txBody>
                  <a:tcPr marL="52808" marR="52808" marT="0" marB="0" anchor="ctr"/>
                </a:tc>
                <a:tc>
                  <a:txBody>
                    <a:bodyPr/>
                    <a:lstStyle/>
                    <a:p>
                      <a:pPr marL="68580" algn="ctr">
                        <a:lnSpc>
                          <a:spcPct val="107000"/>
                        </a:lnSpc>
                        <a:spcBef>
                          <a:spcPts val="600"/>
                        </a:spcBef>
                        <a:spcAft>
                          <a:spcPts val="600"/>
                        </a:spcAft>
                      </a:pPr>
                      <a:r>
                        <a:rPr lang="fr-FR" sz="700" dirty="0"/>
                        <a:t>DK</a:t>
                      </a:r>
                    </a:p>
                  </a:txBody>
                  <a:tcPr marL="52808" marR="52808" marT="0" marB="0" anchor="ctr"/>
                </a:tc>
                <a:tc>
                  <a:txBody>
                    <a:bodyPr/>
                    <a:lstStyle/>
                    <a:p>
                      <a:pPr marL="68580" algn="ctr">
                        <a:lnSpc>
                          <a:spcPct val="107000"/>
                        </a:lnSpc>
                        <a:spcBef>
                          <a:spcPts val="600"/>
                        </a:spcBef>
                        <a:spcAft>
                          <a:spcPts val="600"/>
                        </a:spcAft>
                      </a:pPr>
                      <a:r>
                        <a:rPr lang="fr-FR" sz="700" dirty="0"/>
                        <a:t>Tous </a:t>
                      </a:r>
                    </a:p>
                  </a:txBody>
                  <a:tcPr marL="52808" marR="52808" marT="0" marB="0" anchor="ctr"/>
                </a:tc>
                <a:tc>
                  <a:txBody>
                    <a:bodyPr/>
                    <a:lstStyle/>
                    <a:p>
                      <a:pPr marL="68580" algn="ctr">
                        <a:lnSpc>
                          <a:spcPct val="107000"/>
                        </a:lnSpc>
                        <a:spcBef>
                          <a:spcPts val="600"/>
                        </a:spcBef>
                        <a:spcAft>
                          <a:spcPts val="600"/>
                        </a:spcAft>
                      </a:pPr>
                      <a:r>
                        <a:rPr lang="fr-FR" sz="700" dirty="0"/>
                        <a:t>Stratégie politique, application de la loi, inspections du travail, information et orientation, recherche </a:t>
                      </a:r>
                    </a:p>
                  </a:txBody>
                  <a:tcPr marL="52808" marR="52808" marT="0" marB="0" anchor="ctr"/>
                </a:tc>
                <a:tc>
                  <a:txBody>
                    <a:bodyPr/>
                    <a:lstStyle/>
                    <a:p>
                      <a:pPr marL="68580" algn="ctr">
                        <a:lnSpc>
                          <a:spcPct val="107000"/>
                        </a:lnSpc>
                        <a:spcBef>
                          <a:spcPts val="600"/>
                        </a:spcBef>
                        <a:spcAft>
                          <a:spcPts val="600"/>
                        </a:spcAft>
                      </a:pPr>
                      <a:r>
                        <a:rPr lang="fr-FR" sz="700" dirty="0"/>
                        <a:t>Autorité publique</a:t>
                      </a:r>
                    </a:p>
                  </a:txBody>
                  <a:tcPr marL="52808" marR="52808" marT="0" marB="0" anchor="ctr"/>
                </a:tc>
                <a:tc>
                  <a:txBody>
                    <a:bodyPr/>
                    <a:lstStyle/>
                    <a:p>
                      <a:pPr marL="68580" algn="ctr">
                        <a:lnSpc>
                          <a:spcPct val="107000"/>
                        </a:lnSpc>
                        <a:spcBef>
                          <a:spcPts val="600"/>
                        </a:spcBef>
                        <a:spcAft>
                          <a:spcPts val="600"/>
                        </a:spcAft>
                      </a:pPr>
                      <a:r>
                        <a:rPr lang="fr-FR" sz="700" dirty="0"/>
                        <a:t>Assurer un environnement de travail sûr, sécurisé et sain au Danemark, afin qu’un plus grand nombre de travailleurs puissent avoir accès à une bonne et longue vie professionnelle. Les trois principaux domaines d’intervention sont l’environnement de travail psychosocial, la surcharge musculosquelettique et les accidents du travail graves</a:t>
                      </a:r>
                    </a:p>
                  </a:txBody>
                  <a:tcPr marL="52808" marR="52808" marT="0" marB="0" anchor="ctr"/>
                </a:tc>
                <a:extLst>
                  <a:ext uri="{0D108BD9-81ED-4DB2-BD59-A6C34878D82A}">
                    <a16:rowId xmlns:a16="http://schemas.microsoft.com/office/drawing/2014/main" val="317514001"/>
                  </a:ext>
                </a:extLst>
              </a:tr>
              <a:tr h="533696">
                <a:tc>
                  <a:txBody>
                    <a:bodyPr/>
                    <a:lstStyle/>
                    <a:p>
                      <a:pPr marL="68580" algn="l">
                        <a:lnSpc>
                          <a:spcPct val="107000"/>
                        </a:lnSpc>
                        <a:spcBef>
                          <a:spcPts val="600"/>
                        </a:spcBef>
                        <a:spcAft>
                          <a:spcPts val="600"/>
                        </a:spcAft>
                      </a:pPr>
                      <a:r>
                        <a:rPr lang="fr-FR" sz="700" dirty="0"/>
                        <a:t>Politique d’Airbus en matière de diversité et d’inclusion</a:t>
                      </a:r>
                    </a:p>
                  </a:txBody>
                  <a:tcPr marL="52808" marR="52808" marT="0" marB="0" anchor="ctr"/>
                </a:tc>
                <a:tc>
                  <a:txBody>
                    <a:bodyPr/>
                    <a:lstStyle/>
                    <a:p>
                      <a:pPr marL="68580" algn="ctr">
                        <a:lnSpc>
                          <a:spcPct val="107000"/>
                        </a:lnSpc>
                        <a:spcBef>
                          <a:spcPts val="600"/>
                        </a:spcBef>
                        <a:spcAft>
                          <a:spcPts val="600"/>
                        </a:spcAft>
                      </a:pPr>
                      <a:r>
                        <a:rPr lang="fr-FR" sz="700" dirty="0"/>
                        <a:t>UE</a:t>
                      </a:r>
                    </a:p>
                  </a:txBody>
                  <a:tcPr marL="52808" marR="52808" marT="0" marB="0" anchor="ctr"/>
                </a:tc>
                <a:tc>
                  <a:txBody>
                    <a:bodyPr/>
                    <a:lstStyle/>
                    <a:p>
                      <a:pPr marL="68580" algn="ctr">
                        <a:lnSpc>
                          <a:spcPct val="107000"/>
                        </a:lnSpc>
                        <a:spcBef>
                          <a:spcPts val="600"/>
                        </a:spcBef>
                        <a:spcAft>
                          <a:spcPts val="600"/>
                        </a:spcAft>
                      </a:pPr>
                      <a:r>
                        <a:rPr lang="fr-FR" sz="700" dirty="0"/>
                        <a:t>Les femmes et les travailleurs LGBTI</a:t>
                      </a:r>
                    </a:p>
                  </a:txBody>
                  <a:tcPr marL="52808" marR="52808" marT="0" marB="0" anchor="ctr"/>
                </a:tc>
                <a:tc>
                  <a:txBody>
                    <a:bodyPr/>
                    <a:lstStyle/>
                    <a:p>
                      <a:pPr marL="68580" algn="ctr">
                        <a:lnSpc>
                          <a:spcPct val="107000"/>
                        </a:lnSpc>
                        <a:spcBef>
                          <a:spcPts val="600"/>
                        </a:spcBef>
                        <a:spcAft>
                          <a:spcPts val="600"/>
                        </a:spcAft>
                      </a:pPr>
                      <a:r>
                        <a:rPr lang="fr-FR" sz="700" dirty="0"/>
                        <a:t>Implication des travailleurs, formation, sensibilisation, conciliation et possibilités de télétravail </a:t>
                      </a:r>
                    </a:p>
                  </a:txBody>
                  <a:tcPr marL="52808" marR="52808" marT="0" marB="0" anchor="ctr"/>
                </a:tc>
                <a:tc>
                  <a:txBody>
                    <a:bodyPr/>
                    <a:lstStyle/>
                    <a:p>
                      <a:pPr marL="68580" algn="ctr">
                        <a:lnSpc>
                          <a:spcPct val="107000"/>
                        </a:lnSpc>
                        <a:spcBef>
                          <a:spcPts val="600"/>
                        </a:spcBef>
                        <a:spcAft>
                          <a:spcPts val="600"/>
                        </a:spcAft>
                      </a:pPr>
                      <a:r>
                        <a:rPr lang="fr-FR" sz="700" dirty="0"/>
                        <a:t>Société privée</a:t>
                      </a:r>
                    </a:p>
                  </a:txBody>
                  <a:tcPr marL="52808" marR="52808" marT="0" marB="0" anchor="ctr"/>
                </a:tc>
                <a:tc>
                  <a:txBody>
                    <a:bodyPr/>
                    <a:lstStyle/>
                    <a:p>
                      <a:pPr marL="68580" algn="ctr">
                        <a:lnSpc>
                          <a:spcPct val="107000"/>
                        </a:lnSpc>
                        <a:spcBef>
                          <a:spcPts val="600"/>
                        </a:spcBef>
                        <a:spcAft>
                          <a:spcPts val="600"/>
                        </a:spcAft>
                      </a:pPr>
                      <a:r>
                        <a:rPr lang="fr-FR" sz="700" dirty="0"/>
                        <a:t>Gérer la diversité, faire respecter l’égalité des chances et prévenir la discrimination au sein de l’entreprise</a:t>
                      </a:r>
                    </a:p>
                  </a:txBody>
                  <a:tcPr marL="52808" marR="52808" marT="0" marB="0" anchor="ctr"/>
                </a:tc>
                <a:extLst>
                  <a:ext uri="{0D108BD9-81ED-4DB2-BD59-A6C34878D82A}">
                    <a16:rowId xmlns:a16="http://schemas.microsoft.com/office/drawing/2014/main" val="2528965725"/>
                  </a:ext>
                </a:extLst>
              </a:tr>
              <a:tr h="960652">
                <a:tc>
                  <a:txBody>
                    <a:bodyPr/>
                    <a:lstStyle/>
                    <a:p>
                      <a:pPr marL="68580" algn="l">
                        <a:lnSpc>
                          <a:spcPct val="107000"/>
                        </a:lnSpc>
                        <a:spcBef>
                          <a:spcPts val="600"/>
                        </a:spcBef>
                        <a:spcAft>
                          <a:spcPts val="600"/>
                        </a:spcAft>
                      </a:pPr>
                      <a:r>
                        <a:rPr lang="fr-FR" sz="700" dirty="0"/>
                        <a:t>Préoccupations communes et recommandations conjointes sur le travail domestique et de soins des migrants</a:t>
                      </a:r>
                    </a:p>
                  </a:txBody>
                  <a:tcPr marL="52808" marR="52808" marT="0" marB="0" anchor="ctr"/>
                </a:tc>
                <a:tc>
                  <a:txBody>
                    <a:bodyPr/>
                    <a:lstStyle/>
                    <a:p>
                      <a:pPr marL="68580" algn="ctr">
                        <a:lnSpc>
                          <a:spcPct val="107000"/>
                        </a:lnSpc>
                        <a:spcBef>
                          <a:spcPts val="600"/>
                        </a:spcBef>
                        <a:spcAft>
                          <a:spcPts val="600"/>
                        </a:spcAft>
                      </a:pPr>
                      <a:r>
                        <a:rPr lang="fr-FR" sz="700" dirty="0"/>
                        <a:t>UE</a:t>
                      </a:r>
                    </a:p>
                  </a:txBody>
                  <a:tcPr marL="52808" marR="52808" marT="0" marB="0" anchor="ctr"/>
                </a:tc>
                <a:tc>
                  <a:txBody>
                    <a:bodyPr/>
                    <a:lstStyle/>
                    <a:p>
                      <a:pPr marL="68580" algn="ctr">
                        <a:lnSpc>
                          <a:spcPct val="107000"/>
                        </a:lnSpc>
                        <a:spcBef>
                          <a:spcPts val="600"/>
                        </a:spcBef>
                        <a:spcAft>
                          <a:spcPts val="600"/>
                        </a:spcAft>
                      </a:pPr>
                      <a:r>
                        <a:rPr lang="fr-FR" sz="700" dirty="0"/>
                        <a:t>Travailleurs migrants</a:t>
                      </a:r>
                    </a:p>
                  </a:txBody>
                  <a:tcPr marL="52808" marR="52808" marT="0" marB="0" anchor="ctr"/>
                </a:tc>
                <a:tc>
                  <a:txBody>
                    <a:bodyPr/>
                    <a:lstStyle/>
                    <a:p>
                      <a:pPr marL="68580" algn="ctr">
                        <a:lnSpc>
                          <a:spcPct val="107000"/>
                        </a:lnSpc>
                        <a:spcBef>
                          <a:spcPts val="600"/>
                        </a:spcBef>
                        <a:spcAft>
                          <a:spcPts val="600"/>
                        </a:spcAft>
                      </a:pPr>
                      <a:r>
                        <a:rPr lang="fr-FR" sz="700" dirty="0"/>
                        <a:t>Sensibilisation</a:t>
                      </a:r>
                    </a:p>
                  </a:txBody>
                  <a:tcPr marL="52808" marR="52808" marT="0" marB="0" anchor="ctr"/>
                </a:tc>
                <a:tc>
                  <a:txBody>
                    <a:bodyPr/>
                    <a:lstStyle/>
                    <a:p>
                      <a:pPr marL="68580" algn="ctr">
                        <a:lnSpc>
                          <a:spcPct val="107000"/>
                        </a:lnSpc>
                        <a:spcBef>
                          <a:spcPts val="600"/>
                        </a:spcBef>
                        <a:spcAft>
                          <a:spcPts val="600"/>
                        </a:spcAft>
                      </a:pPr>
                      <a:r>
                        <a:rPr lang="fr-FR" sz="700" dirty="0"/>
                        <a:t>Différentes parties prenantes, dont les syndicats et les ONG</a:t>
                      </a:r>
                    </a:p>
                  </a:txBody>
                  <a:tcPr marL="52808" marR="52808" marT="0" marB="0" anchor="ctr"/>
                </a:tc>
                <a:tc>
                  <a:txBody>
                    <a:bodyPr/>
                    <a:lstStyle/>
                    <a:p>
                      <a:pPr marL="68580" algn="ctr">
                        <a:lnSpc>
                          <a:spcPct val="107000"/>
                        </a:lnSpc>
                        <a:spcBef>
                          <a:spcPts val="600"/>
                        </a:spcBef>
                        <a:spcAft>
                          <a:spcPts val="600"/>
                        </a:spcAft>
                      </a:pPr>
                      <a:r>
                        <a:rPr lang="fr-FR" sz="700" dirty="0"/>
                        <a:t>Réaliser un travail de sensibilisation et de prévention concernant les mauvaises conditions de travail, la discrimination et l’accès limité à la protection sociale parmi les travailleurs migrants (citoyens mobiles de l’UE et de pays tiers) qui occupent des emplois domestiques ou de soins</a:t>
                      </a:r>
                    </a:p>
                  </a:txBody>
                  <a:tcPr marL="52808" marR="52808" marT="0" marB="0" anchor="ctr"/>
                </a:tc>
                <a:extLst>
                  <a:ext uri="{0D108BD9-81ED-4DB2-BD59-A6C34878D82A}">
                    <a16:rowId xmlns:a16="http://schemas.microsoft.com/office/drawing/2014/main" val="751261000"/>
                  </a:ext>
                </a:extLst>
              </a:tr>
              <a:tr h="853913">
                <a:tc>
                  <a:txBody>
                    <a:bodyPr/>
                    <a:lstStyle/>
                    <a:p>
                      <a:pPr marL="68580" algn="l">
                        <a:lnSpc>
                          <a:spcPct val="107000"/>
                        </a:lnSpc>
                        <a:spcBef>
                          <a:spcPts val="600"/>
                        </a:spcBef>
                        <a:spcAft>
                          <a:spcPts val="600"/>
                        </a:spcAft>
                      </a:pPr>
                      <a:r>
                        <a:rPr lang="fr-FR" sz="700" dirty="0"/>
                        <a:t>Boîte à outils d’évaluation des risques pour les ressortissants de pays tiers</a:t>
                      </a:r>
                    </a:p>
                  </a:txBody>
                  <a:tcPr marL="52808" marR="52808" marT="0" marB="0" anchor="ctr"/>
                </a:tc>
                <a:tc>
                  <a:txBody>
                    <a:bodyPr/>
                    <a:lstStyle/>
                    <a:p>
                      <a:pPr marL="68580" algn="ctr">
                        <a:lnSpc>
                          <a:spcPct val="107000"/>
                        </a:lnSpc>
                        <a:spcBef>
                          <a:spcPts val="600"/>
                        </a:spcBef>
                        <a:spcAft>
                          <a:spcPts val="600"/>
                        </a:spcAft>
                      </a:pPr>
                      <a:r>
                        <a:rPr lang="fr-FR" sz="700" dirty="0"/>
                        <a:t>IT</a:t>
                      </a:r>
                    </a:p>
                  </a:txBody>
                  <a:tcPr marL="52808" marR="52808" marT="0" marB="0" anchor="ctr"/>
                </a:tc>
                <a:tc>
                  <a:txBody>
                    <a:bodyPr/>
                    <a:lstStyle/>
                    <a:p>
                      <a:pPr marL="68580" algn="ctr">
                        <a:lnSpc>
                          <a:spcPct val="107000"/>
                        </a:lnSpc>
                        <a:spcBef>
                          <a:spcPts val="600"/>
                        </a:spcBef>
                        <a:spcAft>
                          <a:spcPts val="600"/>
                        </a:spcAft>
                      </a:pPr>
                      <a:r>
                        <a:rPr lang="fr-FR" sz="700" dirty="0"/>
                        <a:t>Travailleurs migrants</a:t>
                      </a:r>
                    </a:p>
                  </a:txBody>
                  <a:tcPr marL="52808" marR="52808" marT="0" marB="0" anchor="ctr"/>
                </a:tc>
                <a:tc>
                  <a:txBody>
                    <a:bodyPr/>
                    <a:lstStyle/>
                    <a:p>
                      <a:pPr marL="68580" algn="ctr">
                        <a:lnSpc>
                          <a:spcPct val="107000"/>
                        </a:lnSpc>
                        <a:spcBef>
                          <a:spcPts val="600"/>
                        </a:spcBef>
                        <a:spcAft>
                          <a:spcPts val="600"/>
                        </a:spcAft>
                      </a:pPr>
                      <a:r>
                        <a:rPr lang="fr-FR" sz="700" dirty="0"/>
                        <a:t>Boîte à outils d’évaluation/de prévention des risques</a:t>
                      </a:r>
                    </a:p>
                  </a:txBody>
                  <a:tcPr marL="52808" marR="52808" marT="0" marB="0" anchor="ctr"/>
                </a:tc>
                <a:tc>
                  <a:txBody>
                    <a:bodyPr/>
                    <a:lstStyle/>
                    <a:p>
                      <a:pPr marL="68580" algn="ctr">
                        <a:lnSpc>
                          <a:spcPct val="107000"/>
                        </a:lnSpc>
                        <a:spcBef>
                          <a:spcPts val="600"/>
                        </a:spcBef>
                        <a:spcAft>
                          <a:spcPts val="600"/>
                        </a:spcAft>
                      </a:pPr>
                      <a:r>
                        <a:rPr lang="fr-FR" sz="700" dirty="0"/>
                        <a:t>Autorité publique en collaboration avec les partenaires sociaux</a:t>
                      </a:r>
                    </a:p>
                  </a:txBody>
                  <a:tcPr marL="52808" marR="52808" marT="0" marB="0" anchor="ctr"/>
                </a:tc>
                <a:tc>
                  <a:txBody>
                    <a:bodyPr/>
                    <a:lstStyle/>
                    <a:p>
                      <a:pPr marL="68580" algn="ctr">
                        <a:lnSpc>
                          <a:spcPct val="107000"/>
                        </a:lnSpc>
                        <a:spcBef>
                          <a:spcPts val="600"/>
                        </a:spcBef>
                        <a:spcAft>
                          <a:spcPts val="600"/>
                        </a:spcAft>
                      </a:pPr>
                      <a:r>
                        <a:rPr lang="fr-FR" sz="700" dirty="0"/>
                        <a:t>Élaborer une boîte à outils appropriée et complète pour permettre aux employeurs de se conformer aux prescriptions légales en matière de SST et une évaluation des risques pour les travailleurs de pays tiers, et promouvoir des activités de SST qui leur sont spécifiquement destinées</a:t>
                      </a:r>
                    </a:p>
                  </a:txBody>
                  <a:tcPr marL="52808" marR="52808" marT="0" marB="0" anchor="ctr"/>
                </a:tc>
                <a:extLst>
                  <a:ext uri="{0D108BD9-81ED-4DB2-BD59-A6C34878D82A}">
                    <a16:rowId xmlns:a16="http://schemas.microsoft.com/office/drawing/2014/main" val="1597487541"/>
                  </a:ext>
                </a:extLst>
              </a:tr>
            </a:tbl>
          </a:graphicData>
        </a:graphic>
      </p:graphicFrame>
      <p:sp>
        <p:nvSpPr>
          <p:cNvPr id="6" name="Title 1">
            <a:extLst>
              <a:ext uri="{FF2B5EF4-FFF2-40B4-BE49-F238E27FC236}">
                <a16:creationId xmlns:a16="http://schemas.microsoft.com/office/drawing/2014/main" id="{FE67E1C7-DA33-3742-8620-2EC6C9701E0F}"/>
              </a:ext>
            </a:extLst>
          </p:cNvPr>
          <p:cNvSpPr txBox="1">
            <a:spLocks noGrp="1"/>
          </p:cNvSpPr>
          <p:nvPr>
            <p:ph type="title"/>
          </p:nvPr>
        </p:nvSpPr>
        <p:spPr>
          <a:xfrm>
            <a:off x="539750" y="135000"/>
            <a:ext cx="7632700" cy="367200"/>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000" dirty="0">
                <a:solidFill>
                  <a:srgbClr val="003399"/>
                </a:solidFill>
              </a:rPr>
              <a:t>Principales conclusions: analyse des pratiques et des initiatives politiques </a:t>
            </a:r>
          </a:p>
        </p:txBody>
      </p:sp>
    </p:spTree>
    <p:extLst>
      <p:ext uri="{BB962C8B-B14F-4D97-AF65-F5344CB8AC3E}">
        <p14:creationId xmlns:p14="http://schemas.microsoft.com/office/powerpoint/2010/main" val="1984841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half" idx="1"/>
            <p:extLst>
              <p:ext uri="{D42A27DB-BD31-4B8C-83A1-F6EECF244321}">
                <p14:modId xmlns:p14="http://schemas.microsoft.com/office/powerpoint/2010/main" val="922008371"/>
              </p:ext>
            </p:extLst>
          </p:nvPr>
        </p:nvGraphicFramePr>
        <p:xfrm>
          <a:off x="538475" y="982677"/>
          <a:ext cx="7633976" cy="3488659"/>
        </p:xfrm>
        <a:graphic>
          <a:graphicData uri="http://schemas.openxmlformats.org/drawingml/2006/table">
            <a:tbl>
              <a:tblPr firstRow="1" firstCol="1" bandRow="1">
                <a:tableStyleId>{5C22544A-7EE6-4342-B048-85BDC9FD1C3A}</a:tableStyleId>
              </a:tblPr>
              <a:tblGrid>
                <a:gridCol w="1183267">
                  <a:extLst>
                    <a:ext uri="{9D8B030D-6E8A-4147-A177-3AD203B41FA5}">
                      <a16:colId xmlns:a16="http://schemas.microsoft.com/office/drawing/2014/main" val="4090675827"/>
                    </a:ext>
                  </a:extLst>
                </a:gridCol>
                <a:gridCol w="628186">
                  <a:extLst>
                    <a:ext uri="{9D8B030D-6E8A-4147-A177-3AD203B41FA5}">
                      <a16:colId xmlns:a16="http://schemas.microsoft.com/office/drawing/2014/main" val="635767433"/>
                    </a:ext>
                  </a:extLst>
                </a:gridCol>
                <a:gridCol w="721503">
                  <a:extLst>
                    <a:ext uri="{9D8B030D-6E8A-4147-A177-3AD203B41FA5}">
                      <a16:colId xmlns:a16="http://schemas.microsoft.com/office/drawing/2014/main" val="452593527"/>
                    </a:ext>
                  </a:extLst>
                </a:gridCol>
                <a:gridCol w="1274874">
                  <a:extLst>
                    <a:ext uri="{9D8B030D-6E8A-4147-A177-3AD203B41FA5}">
                      <a16:colId xmlns:a16="http://schemas.microsoft.com/office/drawing/2014/main" val="1263881656"/>
                    </a:ext>
                  </a:extLst>
                </a:gridCol>
                <a:gridCol w="600029">
                  <a:extLst>
                    <a:ext uri="{9D8B030D-6E8A-4147-A177-3AD203B41FA5}">
                      <a16:colId xmlns:a16="http://schemas.microsoft.com/office/drawing/2014/main" val="2910607847"/>
                    </a:ext>
                  </a:extLst>
                </a:gridCol>
                <a:gridCol w="3226117">
                  <a:extLst>
                    <a:ext uri="{9D8B030D-6E8A-4147-A177-3AD203B41FA5}">
                      <a16:colId xmlns:a16="http://schemas.microsoft.com/office/drawing/2014/main" val="1161574099"/>
                    </a:ext>
                  </a:extLst>
                </a:gridCol>
              </a:tblGrid>
              <a:tr h="510214">
                <a:tc>
                  <a:txBody>
                    <a:bodyPr/>
                    <a:lstStyle/>
                    <a:p>
                      <a:pPr marL="68580" algn="ctr">
                        <a:lnSpc>
                          <a:spcPts val="1200"/>
                        </a:lnSpc>
                        <a:spcBef>
                          <a:spcPts val="600"/>
                        </a:spcBef>
                        <a:spcAft>
                          <a:spcPts val="600"/>
                        </a:spcAft>
                      </a:pPr>
                      <a:r>
                        <a:rPr lang="fr-FR" sz="800" dirty="0"/>
                        <a:t>Nom</a:t>
                      </a:r>
                    </a:p>
                  </a:txBody>
                  <a:tcPr marL="59347" marR="59347" marT="0" marB="0" anchor="ctr"/>
                </a:tc>
                <a:tc>
                  <a:txBody>
                    <a:bodyPr/>
                    <a:lstStyle/>
                    <a:p>
                      <a:pPr marL="68580" algn="ctr">
                        <a:lnSpc>
                          <a:spcPts val="1200"/>
                        </a:lnSpc>
                        <a:spcBef>
                          <a:spcPts val="600"/>
                        </a:spcBef>
                        <a:spcAft>
                          <a:spcPts val="600"/>
                        </a:spcAft>
                      </a:pPr>
                      <a:r>
                        <a:rPr lang="fr-FR" sz="800" dirty="0"/>
                        <a:t>Pays</a:t>
                      </a:r>
                    </a:p>
                  </a:txBody>
                  <a:tcPr marL="59347" marR="59347" marT="0" marB="0" anchor="ctr"/>
                </a:tc>
                <a:tc>
                  <a:txBody>
                    <a:bodyPr/>
                    <a:lstStyle/>
                    <a:p>
                      <a:pPr marL="68580" algn="ctr">
                        <a:lnSpc>
                          <a:spcPts val="1200"/>
                        </a:lnSpc>
                        <a:spcBef>
                          <a:spcPts val="600"/>
                        </a:spcBef>
                        <a:spcAft>
                          <a:spcPts val="600"/>
                        </a:spcAft>
                      </a:pPr>
                      <a:r>
                        <a:rPr lang="fr-FR" sz="800" dirty="0"/>
                        <a:t>Groupe</a:t>
                      </a:r>
                    </a:p>
                  </a:txBody>
                  <a:tcPr marL="59347" marR="59347" marT="0" marB="0" anchor="ctr"/>
                </a:tc>
                <a:tc>
                  <a:txBody>
                    <a:bodyPr/>
                    <a:lstStyle/>
                    <a:p>
                      <a:pPr marL="68580" algn="ctr">
                        <a:lnSpc>
                          <a:spcPts val="1200"/>
                        </a:lnSpc>
                        <a:spcBef>
                          <a:spcPts val="600"/>
                        </a:spcBef>
                        <a:spcAft>
                          <a:spcPts val="600"/>
                        </a:spcAft>
                      </a:pPr>
                      <a:r>
                        <a:rPr lang="fr-FR" sz="800" dirty="0"/>
                        <a:t>Type d’intervention</a:t>
                      </a:r>
                    </a:p>
                  </a:txBody>
                  <a:tcPr marL="59347" marR="59347" marT="0" marB="0" anchor="ctr"/>
                </a:tc>
                <a:tc>
                  <a:txBody>
                    <a:bodyPr/>
                    <a:lstStyle/>
                    <a:p>
                      <a:pPr marL="68580" algn="ctr">
                        <a:lnSpc>
                          <a:spcPts val="1200"/>
                        </a:lnSpc>
                        <a:spcBef>
                          <a:spcPts val="600"/>
                        </a:spcBef>
                        <a:spcAft>
                          <a:spcPts val="600"/>
                        </a:spcAft>
                      </a:pPr>
                      <a:r>
                        <a:rPr lang="fr-FR" sz="800" dirty="0"/>
                        <a:t>Organisme responsable</a:t>
                      </a:r>
                    </a:p>
                  </a:txBody>
                  <a:tcPr marL="59347" marR="59347" marT="0" marB="0" anchor="ctr"/>
                </a:tc>
                <a:tc>
                  <a:txBody>
                    <a:bodyPr/>
                    <a:lstStyle/>
                    <a:p>
                      <a:pPr marL="68580" algn="ctr">
                        <a:lnSpc>
                          <a:spcPts val="1200"/>
                        </a:lnSpc>
                        <a:spcBef>
                          <a:spcPts val="600"/>
                        </a:spcBef>
                        <a:spcAft>
                          <a:spcPts val="600"/>
                        </a:spcAft>
                      </a:pPr>
                      <a:r>
                        <a:rPr lang="fr-FR" sz="800" dirty="0"/>
                        <a:t>Objectifs/buts </a:t>
                      </a:r>
                    </a:p>
                  </a:txBody>
                  <a:tcPr marL="59347" marR="59347" marT="0" marB="0" anchor="ctr"/>
                </a:tc>
                <a:extLst>
                  <a:ext uri="{0D108BD9-81ED-4DB2-BD59-A6C34878D82A}">
                    <a16:rowId xmlns:a16="http://schemas.microsoft.com/office/drawing/2014/main" val="3574774027"/>
                  </a:ext>
                </a:extLst>
              </a:tr>
              <a:tr h="599804">
                <a:tc>
                  <a:txBody>
                    <a:bodyPr/>
                    <a:lstStyle/>
                    <a:p>
                      <a:pPr marL="68580" algn="l">
                        <a:lnSpc>
                          <a:spcPct val="107000"/>
                        </a:lnSpc>
                        <a:spcBef>
                          <a:spcPts val="600"/>
                        </a:spcBef>
                        <a:spcAft>
                          <a:spcPts val="600"/>
                        </a:spcAft>
                      </a:pPr>
                      <a:r>
                        <a:rPr lang="fr-FR" sz="700" dirty="0"/>
                        <a:t>Politique de diversité du Conseil néerlandais de la recherche (NWO)</a:t>
                      </a:r>
                    </a:p>
                  </a:txBody>
                  <a:tcPr marL="59347" marR="59347" marT="0" marB="0" anchor="ctr"/>
                </a:tc>
                <a:tc>
                  <a:txBody>
                    <a:bodyPr/>
                    <a:lstStyle/>
                    <a:p>
                      <a:pPr marL="68580" algn="ctr">
                        <a:lnSpc>
                          <a:spcPct val="107000"/>
                        </a:lnSpc>
                        <a:spcBef>
                          <a:spcPts val="600"/>
                        </a:spcBef>
                        <a:spcAft>
                          <a:spcPts val="600"/>
                        </a:spcAft>
                      </a:pPr>
                      <a:r>
                        <a:rPr lang="fr-FR" sz="700" dirty="0"/>
                        <a:t>NL</a:t>
                      </a:r>
                    </a:p>
                  </a:txBody>
                  <a:tcPr marL="59347" marR="59347" marT="0" marB="0" anchor="ctr"/>
                </a:tc>
                <a:tc>
                  <a:txBody>
                    <a:bodyPr/>
                    <a:lstStyle/>
                    <a:p>
                      <a:pPr marL="68580" algn="ctr">
                        <a:lnSpc>
                          <a:spcPct val="107000"/>
                        </a:lnSpc>
                        <a:spcBef>
                          <a:spcPts val="600"/>
                        </a:spcBef>
                        <a:spcAft>
                          <a:spcPts val="600"/>
                        </a:spcAft>
                      </a:pPr>
                      <a:r>
                        <a:rPr lang="fr-FR" sz="700" dirty="0"/>
                        <a:t>Travailleuses (et travailleurs LGBTI et migrants)</a:t>
                      </a:r>
                    </a:p>
                  </a:txBody>
                  <a:tcPr marL="59347" marR="59347" marT="0" marB="0" anchor="ctr"/>
                </a:tc>
                <a:tc>
                  <a:txBody>
                    <a:bodyPr/>
                    <a:lstStyle/>
                    <a:p>
                      <a:pPr marL="68580" algn="ctr">
                        <a:lnSpc>
                          <a:spcPct val="107000"/>
                        </a:lnSpc>
                        <a:spcBef>
                          <a:spcPts val="600"/>
                        </a:spcBef>
                        <a:spcAft>
                          <a:spcPts val="600"/>
                        </a:spcAft>
                      </a:pPr>
                      <a:r>
                        <a:rPr lang="fr-FR" sz="700" dirty="0"/>
                        <a:t>Aide financière, soutien et orientation</a:t>
                      </a:r>
                    </a:p>
                  </a:txBody>
                  <a:tcPr marL="59347" marR="59347" marT="0" marB="0" anchor="ctr"/>
                </a:tc>
                <a:tc>
                  <a:txBody>
                    <a:bodyPr/>
                    <a:lstStyle/>
                    <a:p>
                      <a:pPr marL="68580" algn="ctr">
                        <a:lnSpc>
                          <a:spcPct val="107000"/>
                        </a:lnSpc>
                        <a:spcBef>
                          <a:spcPts val="600"/>
                        </a:spcBef>
                        <a:spcAft>
                          <a:spcPts val="600"/>
                        </a:spcAft>
                      </a:pPr>
                      <a:r>
                        <a:rPr lang="fr-FR" sz="700" dirty="0"/>
                        <a:t>Autorité publique</a:t>
                      </a:r>
                    </a:p>
                  </a:txBody>
                  <a:tcPr marL="59347" marR="59347" marT="0" marB="0" anchor="ctr"/>
                </a:tc>
                <a:tc>
                  <a:txBody>
                    <a:bodyPr/>
                    <a:lstStyle/>
                    <a:p>
                      <a:pPr marL="68580" algn="ctr">
                        <a:lnSpc>
                          <a:spcPct val="107000"/>
                        </a:lnSpc>
                        <a:spcBef>
                          <a:spcPts val="600"/>
                        </a:spcBef>
                        <a:spcAft>
                          <a:spcPts val="600"/>
                        </a:spcAft>
                      </a:pPr>
                      <a:r>
                        <a:rPr lang="fr-FR" sz="700" dirty="0"/>
                        <a:t>Réduire la discrimination à l’égard des femmes dans le monde universitaire en favorisant une stratégie d’inclusion et d’égalité des chances. Les priorités actuelles concernant les groupes cibles portent également sur d’autres groupes défavorisés, tels que les travailleurs LGBTI, les travailleurs handicapés et les travailleurs migrants non européens</a:t>
                      </a:r>
                    </a:p>
                  </a:txBody>
                  <a:tcPr marL="59347" marR="59347" marT="0" marB="0" anchor="ctr"/>
                </a:tc>
                <a:extLst>
                  <a:ext uri="{0D108BD9-81ED-4DB2-BD59-A6C34878D82A}">
                    <a16:rowId xmlns:a16="http://schemas.microsoft.com/office/drawing/2014/main" val="1130559890"/>
                  </a:ext>
                </a:extLst>
              </a:tr>
              <a:tr h="719764">
                <a:tc>
                  <a:txBody>
                    <a:bodyPr/>
                    <a:lstStyle/>
                    <a:p>
                      <a:pPr marL="68580" algn="l">
                        <a:lnSpc>
                          <a:spcPct val="107000"/>
                        </a:lnSpc>
                        <a:spcBef>
                          <a:spcPts val="600"/>
                        </a:spcBef>
                        <a:spcAft>
                          <a:spcPts val="600"/>
                        </a:spcAft>
                      </a:pPr>
                      <a:r>
                        <a:rPr lang="fr-FR" sz="700" dirty="0"/>
                        <a:t>REDI- Réseau d’entreprises pour l’inclusion des personnes LGBTI et la diversité</a:t>
                      </a:r>
                    </a:p>
                  </a:txBody>
                  <a:tcPr marL="59347" marR="59347" marT="0" marB="0" anchor="ctr"/>
                </a:tc>
                <a:tc>
                  <a:txBody>
                    <a:bodyPr/>
                    <a:lstStyle/>
                    <a:p>
                      <a:pPr marL="68580" algn="ctr">
                        <a:lnSpc>
                          <a:spcPct val="107000"/>
                        </a:lnSpc>
                        <a:spcBef>
                          <a:spcPts val="600"/>
                        </a:spcBef>
                        <a:spcAft>
                          <a:spcPts val="600"/>
                        </a:spcAft>
                      </a:pPr>
                      <a:r>
                        <a:rPr lang="fr-FR" sz="700" dirty="0"/>
                        <a:t>ES</a:t>
                      </a:r>
                    </a:p>
                  </a:txBody>
                  <a:tcPr marL="59347" marR="59347" marT="0" marB="0" anchor="ctr"/>
                </a:tc>
                <a:tc>
                  <a:txBody>
                    <a:bodyPr/>
                    <a:lstStyle/>
                    <a:p>
                      <a:pPr marL="68580" algn="ctr">
                        <a:lnSpc>
                          <a:spcPct val="107000"/>
                        </a:lnSpc>
                        <a:spcBef>
                          <a:spcPts val="600"/>
                        </a:spcBef>
                        <a:spcAft>
                          <a:spcPts val="600"/>
                        </a:spcAft>
                      </a:pPr>
                      <a:r>
                        <a:rPr lang="fr-FR" sz="700" dirty="0"/>
                        <a:t>Travailleurs LGBTI</a:t>
                      </a:r>
                    </a:p>
                  </a:txBody>
                  <a:tcPr marL="59347" marR="59347" marT="0" marB="0" anchor="ctr"/>
                </a:tc>
                <a:tc>
                  <a:txBody>
                    <a:bodyPr/>
                    <a:lstStyle/>
                    <a:p>
                      <a:pPr marL="68580" algn="ctr">
                        <a:lnSpc>
                          <a:spcPct val="107000"/>
                        </a:lnSpc>
                        <a:spcBef>
                          <a:spcPts val="600"/>
                        </a:spcBef>
                        <a:spcAft>
                          <a:spcPts val="600"/>
                        </a:spcAft>
                      </a:pPr>
                      <a:r>
                        <a:rPr lang="fr-FR" sz="700" dirty="0"/>
                        <a:t>Conseil et orientation, sensibilisation, mise en réseau avec les parties prenantes concernées, activités de recherche </a:t>
                      </a:r>
                    </a:p>
                  </a:txBody>
                  <a:tcPr marL="59347" marR="59347" marT="0" marB="0" anchor="ctr"/>
                </a:tc>
                <a:tc>
                  <a:txBody>
                    <a:bodyPr/>
                    <a:lstStyle/>
                    <a:p>
                      <a:pPr marL="68580" algn="ctr">
                        <a:lnSpc>
                          <a:spcPct val="107000"/>
                        </a:lnSpc>
                        <a:spcBef>
                          <a:spcPts val="600"/>
                        </a:spcBef>
                        <a:spcAft>
                          <a:spcPts val="600"/>
                        </a:spcAft>
                      </a:pPr>
                      <a:r>
                        <a:rPr lang="fr-FR" sz="700" dirty="0"/>
                        <a:t>Association à but non lucratif</a:t>
                      </a:r>
                    </a:p>
                  </a:txBody>
                  <a:tcPr marL="59347" marR="59347" marT="0" marB="0" anchor="ctr"/>
                </a:tc>
                <a:tc>
                  <a:txBody>
                    <a:bodyPr/>
                    <a:lstStyle/>
                    <a:p>
                      <a:pPr marL="68580" algn="ctr">
                        <a:lnSpc>
                          <a:spcPct val="107000"/>
                        </a:lnSpc>
                        <a:spcBef>
                          <a:spcPts val="600"/>
                        </a:spcBef>
                        <a:spcAft>
                          <a:spcPts val="600"/>
                        </a:spcAft>
                      </a:pPr>
                      <a:r>
                        <a:rPr lang="fr-FR" sz="700" dirty="0"/>
                        <a:t>Favoriser un environnement inclusif et respectueux au sein des organisations participantes, afin de contribuer à l’acceptation sociale des travailleurs LGBTI et à l’éradication des préjugés socioculturels et des pratiques de discrimination qui entravent le développement professionnel et les pleines performances des travailleurs LGBTI</a:t>
                      </a:r>
                    </a:p>
                  </a:txBody>
                  <a:tcPr marL="59347" marR="59347" marT="0" marB="0" anchor="ctr"/>
                </a:tc>
                <a:extLst>
                  <a:ext uri="{0D108BD9-81ED-4DB2-BD59-A6C34878D82A}">
                    <a16:rowId xmlns:a16="http://schemas.microsoft.com/office/drawing/2014/main" val="120450469"/>
                  </a:ext>
                </a:extLst>
              </a:tr>
              <a:tr h="599804">
                <a:tc>
                  <a:txBody>
                    <a:bodyPr/>
                    <a:lstStyle/>
                    <a:p>
                      <a:pPr marL="68580" algn="l">
                        <a:lnSpc>
                          <a:spcPct val="107000"/>
                        </a:lnSpc>
                        <a:spcBef>
                          <a:spcPts val="600"/>
                        </a:spcBef>
                        <a:spcAft>
                          <a:spcPts val="600"/>
                        </a:spcAft>
                      </a:pPr>
                      <a:r>
                        <a:rPr lang="fr-FR" sz="700" dirty="0"/>
                        <a:t>Boîte à outils pour l’intégration de la perspective de genre dans la prévention des risques professionnels</a:t>
                      </a:r>
                    </a:p>
                  </a:txBody>
                  <a:tcPr marL="59347" marR="59347" marT="0" marB="0" anchor="ctr"/>
                </a:tc>
                <a:tc>
                  <a:txBody>
                    <a:bodyPr/>
                    <a:lstStyle/>
                    <a:p>
                      <a:pPr marL="68580" algn="ctr">
                        <a:lnSpc>
                          <a:spcPct val="107000"/>
                        </a:lnSpc>
                        <a:spcBef>
                          <a:spcPts val="600"/>
                        </a:spcBef>
                        <a:spcAft>
                          <a:spcPts val="600"/>
                        </a:spcAft>
                      </a:pPr>
                      <a:r>
                        <a:rPr lang="fr-FR" sz="700" dirty="0"/>
                        <a:t>ES</a:t>
                      </a:r>
                    </a:p>
                  </a:txBody>
                  <a:tcPr marL="59347" marR="59347" marT="0" marB="0" anchor="ctr"/>
                </a:tc>
                <a:tc>
                  <a:txBody>
                    <a:bodyPr/>
                    <a:lstStyle/>
                    <a:p>
                      <a:pPr marL="68580" algn="ctr">
                        <a:lnSpc>
                          <a:spcPct val="107000"/>
                        </a:lnSpc>
                        <a:spcBef>
                          <a:spcPts val="600"/>
                        </a:spcBef>
                        <a:spcAft>
                          <a:spcPts val="600"/>
                        </a:spcAft>
                      </a:pPr>
                      <a:r>
                        <a:rPr lang="fr-FR" sz="700" dirty="0"/>
                        <a:t>Travailleuses</a:t>
                      </a:r>
                    </a:p>
                  </a:txBody>
                  <a:tcPr marL="59347" marR="59347" marT="0" marB="0" anchor="ctr"/>
                </a:tc>
                <a:tc>
                  <a:txBody>
                    <a:bodyPr/>
                    <a:lstStyle/>
                    <a:p>
                      <a:pPr marL="68580" algn="ctr">
                        <a:lnSpc>
                          <a:spcPct val="107000"/>
                        </a:lnSpc>
                        <a:spcBef>
                          <a:spcPts val="600"/>
                        </a:spcBef>
                        <a:spcAft>
                          <a:spcPts val="600"/>
                        </a:spcAft>
                      </a:pPr>
                      <a:r>
                        <a:rPr lang="fr-FR" sz="700" dirty="0"/>
                        <a:t>Boîte à outils d’évaluation/de prévention des risques </a:t>
                      </a:r>
                    </a:p>
                  </a:txBody>
                  <a:tcPr marL="59347" marR="59347" marT="0" marB="0" anchor="ctr"/>
                </a:tc>
                <a:tc>
                  <a:txBody>
                    <a:bodyPr/>
                    <a:lstStyle/>
                    <a:p>
                      <a:pPr marL="68580" algn="ctr">
                        <a:lnSpc>
                          <a:spcPct val="107000"/>
                        </a:lnSpc>
                        <a:spcBef>
                          <a:spcPts val="600"/>
                        </a:spcBef>
                        <a:spcAft>
                          <a:spcPts val="600"/>
                        </a:spcAft>
                      </a:pPr>
                      <a:r>
                        <a:rPr lang="fr-FR" sz="700" dirty="0"/>
                        <a:t>Autorité publique</a:t>
                      </a:r>
                    </a:p>
                  </a:txBody>
                  <a:tcPr marL="59347" marR="59347" marT="0" marB="0" anchor="ctr"/>
                </a:tc>
                <a:tc>
                  <a:txBody>
                    <a:bodyPr/>
                    <a:lstStyle/>
                    <a:p>
                      <a:pPr marL="68580" algn="ctr">
                        <a:lnSpc>
                          <a:spcPct val="107000"/>
                        </a:lnSpc>
                        <a:spcBef>
                          <a:spcPts val="600"/>
                        </a:spcBef>
                        <a:spcAft>
                          <a:spcPts val="600"/>
                        </a:spcAft>
                      </a:pPr>
                      <a:r>
                        <a:rPr lang="fr-FR" sz="700" dirty="0"/>
                        <a:t>Développer une boîte à outils ad hoc permettant d’introduire une perspective de genre dans les activités de prévention des risques en matière de SST, afin de dépasser le point de vue du «prototype masculin» qui prévaut dans les modèles de prévention des risques en matière de SST en Espagne</a:t>
                      </a:r>
                    </a:p>
                  </a:txBody>
                  <a:tcPr marL="59347" marR="59347" marT="0" marB="0" anchor="ctr"/>
                </a:tc>
                <a:extLst>
                  <a:ext uri="{0D108BD9-81ED-4DB2-BD59-A6C34878D82A}">
                    <a16:rowId xmlns:a16="http://schemas.microsoft.com/office/drawing/2014/main" val="2502419628"/>
                  </a:ext>
                </a:extLst>
              </a:tr>
              <a:tr h="599804">
                <a:tc>
                  <a:txBody>
                    <a:bodyPr/>
                    <a:lstStyle/>
                    <a:p>
                      <a:pPr marL="68580" algn="l">
                        <a:lnSpc>
                          <a:spcPct val="107000"/>
                        </a:lnSpc>
                        <a:spcBef>
                          <a:spcPts val="600"/>
                        </a:spcBef>
                        <a:spcAft>
                          <a:spcPts val="600"/>
                        </a:spcAft>
                      </a:pPr>
                      <a:r>
                        <a:rPr lang="fr-FR" sz="700" dirty="0"/>
                        <a:t>Environnement de travail des femmes</a:t>
                      </a:r>
                    </a:p>
                  </a:txBody>
                  <a:tcPr marL="59347" marR="59347" marT="0" marB="0" anchor="ctr"/>
                </a:tc>
                <a:tc>
                  <a:txBody>
                    <a:bodyPr/>
                    <a:lstStyle/>
                    <a:p>
                      <a:pPr marL="68580" algn="ctr">
                        <a:lnSpc>
                          <a:spcPct val="107000"/>
                        </a:lnSpc>
                        <a:spcBef>
                          <a:spcPts val="600"/>
                        </a:spcBef>
                        <a:spcAft>
                          <a:spcPts val="600"/>
                        </a:spcAft>
                      </a:pPr>
                      <a:r>
                        <a:rPr lang="fr-FR" sz="700" dirty="0"/>
                        <a:t>SE</a:t>
                      </a:r>
                    </a:p>
                  </a:txBody>
                  <a:tcPr marL="59347" marR="59347" marT="0" marB="0" anchor="ctr"/>
                </a:tc>
                <a:tc>
                  <a:txBody>
                    <a:bodyPr/>
                    <a:lstStyle/>
                    <a:p>
                      <a:pPr marL="68580" algn="ctr">
                        <a:lnSpc>
                          <a:spcPct val="107000"/>
                        </a:lnSpc>
                        <a:spcBef>
                          <a:spcPts val="600"/>
                        </a:spcBef>
                        <a:spcAft>
                          <a:spcPts val="600"/>
                        </a:spcAft>
                      </a:pPr>
                      <a:r>
                        <a:rPr lang="fr-FR" sz="700" dirty="0"/>
                        <a:t>Travailleuses</a:t>
                      </a:r>
                    </a:p>
                  </a:txBody>
                  <a:tcPr marL="59347" marR="59347" marT="0" marB="0" anchor="ctr"/>
                </a:tc>
                <a:tc>
                  <a:txBody>
                    <a:bodyPr/>
                    <a:lstStyle/>
                    <a:p>
                      <a:pPr marL="68580" algn="ctr">
                        <a:lnSpc>
                          <a:spcPct val="107000"/>
                        </a:lnSpc>
                        <a:spcBef>
                          <a:spcPts val="600"/>
                        </a:spcBef>
                        <a:spcAft>
                          <a:spcPts val="600"/>
                        </a:spcAft>
                      </a:pPr>
                      <a:r>
                        <a:rPr lang="fr-FR" sz="700" dirty="0"/>
                        <a:t>Sensibilisation, recherche, inspections du travail, développement d’outils d’évaluation des risques</a:t>
                      </a:r>
                    </a:p>
                  </a:txBody>
                  <a:tcPr marL="59347" marR="59347" marT="0" marB="0" anchor="ctr"/>
                </a:tc>
                <a:tc>
                  <a:txBody>
                    <a:bodyPr/>
                    <a:lstStyle/>
                    <a:p>
                      <a:pPr marL="68580" algn="ctr">
                        <a:lnSpc>
                          <a:spcPct val="107000"/>
                        </a:lnSpc>
                        <a:spcBef>
                          <a:spcPts val="600"/>
                        </a:spcBef>
                        <a:spcAft>
                          <a:spcPts val="600"/>
                        </a:spcAft>
                      </a:pPr>
                      <a:r>
                        <a:rPr lang="fr-FR" sz="700" dirty="0"/>
                        <a:t>Autorité publique</a:t>
                      </a:r>
                    </a:p>
                  </a:txBody>
                  <a:tcPr marL="59347" marR="59347" marT="0" marB="0" anchor="ctr"/>
                </a:tc>
                <a:tc>
                  <a:txBody>
                    <a:bodyPr/>
                    <a:lstStyle/>
                    <a:p>
                      <a:pPr marL="68580" algn="ctr">
                        <a:lnSpc>
                          <a:spcPct val="107000"/>
                        </a:lnSpc>
                        <a:spcBef>
                          <a:spcPts val="600"/>
                        </a:spcBef>
                        <a:spcAft>
                          <a:spcPts val="600"/>
                        </a:spcAft>
                      </a:pPr>
                      <a:r>
                        <a:rPr lang="fr-FR" sz="700" dirty="0"/>
                        <a:t>Améliorer l’environnement de travail des femmes en mettant l’accent sur les risques liés aux TMS. Cette initiative consiste à effectuer des recherches sur la sécurité et la santé au travail des femmes, sur les nouvelles façons de mener les inspections du travail et sur un ensemble d’outils variés pour les lieux de travail</a:t>
                      </a:r>
                    </a:p>
                  </a:txBody>
                  <a:tcPr marL="59347" marR="59347" marT="0" marB="0" anchor="ctr"/>
                </a:tc>
                <a:extLst>
                  <a:ext uri="{0D108BD9-81ED-4DB2-BD59-A6C34878D82A}">
                    <a16:rowId xmlns:a16="http://schemas.microsoft.com/office/drawing/2014/main" val="2402394846"/>
                  </a:ext>
                </a:extLst>
              </a:tr>
              <a:tr h="359883">
                <a:tc>
                  <a:txBody>
                    <a:bodyPr/>
                    <a:lstStyle/>
                    <a:p>
                      <a:pPr marL="68580" algn="l">
                        <a:lnSpc>
                          <a:spcPct val="107000"/>
                        </a:lnSpc>
                        <a:spcBef>
                          <a:spcPts val="600"/>
                        </a:spcBef>
                        <a:spcAft>
                          <a:spcPts val="600"/>
                        </a:spcAft>
                      </a:pPr>
                      <a:r>
                        <a:rPr lang="fr-FR" sz="700" dirty="0"/>
                        <a:t>Guide de soutien aux personnes transgenres sur le lieu de travail</a:t>
                      </a:r>
                    </a:p>
                  </a:txBody>
                  <a:tcPr marL="59347" marR="59347" marT="0" marB="0" anchor="ctr"/>
                </a:tc>
                <a:tc>
                  <a:txBody>
                    <a:bodyPr/>
                    <a:lstStyle/>
                    <a:p>
                      <a:pPr marL="68580" algn="ctr">
                        <a:lnSpc>
                          <a:spcPct val="107000"/>
                        </a:lnSpc>
                        <a:spcBef>
                          <a:spcPts val="600"/>
                        </a:spcBef>
                        <a:spcAft>
                          <a:spcPts val="600"/>
                        </a:spcAft>
                      </a:pPr>
                      <a:r>
                        <a:rPr lang="fr-FR" sz="700" dirty="0"/>
                        <a:t>UK</a:t>
                      </a:r>
                    </a:p>
                  </a:txBody>
                  <a:tcPr marL="59347" marR="59347" marT="0" marB="0" anchor="ctr"/>
                </a:tc>
                <a:tc>
                  <a:txBody>
                    <a:bodyPr/>
                    <a:lstStyle/>
                    <a:p>
                      <a:pPr marL="68580" algn="ctr">
                        <a:lnSpc>
                          <a:spcPct val="107000"/>
                        </a:lnSpc>
                        <a:spcBef>
                          <a:spcPts val="600"/>
                        </a:spcBef>
                        <a:spcAft>
                          <a:spcPts val="600"/>
                        </a:spcAft>
                      </a:pPr>
                      <a:r>
                        <a:rPr lang="fr-FR" sz="700" dirty="0"/>
                        <a:t>Travailleurs LGBTI</a:t>
                      </a:r>
                    </a:p>
                  </a:txBody>
                  <a:tcPr marL="59347" marR="59347" marT="0" marB="0" anchor="ctr"/>
                </a:tc>
                <a:tc>
                  <a:txBody>
                    <a:bodyPr/>
                    <a:lstStyle/>
                    <a:p>
                      <a:pPr marL="68580" algn="ctr">
                        <a:lnSpc>
                          <a:spcPct val="107000"/>
                        </a:lnSpc>
                        <a:spcBef>
                          <a:spcPts val="600"/>
                        </a:spcBef>
                        <a:spcAft>
                          <a:spcPts val="600"/>
                        </a:spcAft>
                      </a:pPr>
                      <a:r>
                        <a:rPr lang="fr-FR" sz="700" dirty="0"/>
                        <a:t>Recherche, orientations</a:t>
                      </a:r>
                    </a:p>
                  </a:txBody>
                  <a:tcPr marL="59347" marR="59347" marT="0" marB="0" anchor="ctr"/>
                </a:tc>
                <a:tc>
                  <a:txBody>
                    <a:bodyPr/>
                    <a:lstStyle/>
                    <a:p>
                      <a:pPr marL="68580" algn="ctr">
                        <a:lnSpc>
                          <a:spcPct val="107000"/>
                        </a:lnSpc>
                        <a:spcBef>
                          <a:spcPts val="600"/>
                        </a:spcBef>
                        <a:spcAft>
                          <a:spcPts val="600"/>
                        </a:spcAft>
                      </a:pPr>
                      <a:r>
                        <a:rPr lang="fr-FR" sz="700" dirty="0"/>
                        <a:t>Autorité publique</a:t>
                      </a:r>
                    </a:p>
                  </a:txBody>
                  <a:tcPr marL="59347" marR="59347" marT="0" marB="0" anchor="ctr"/>
                </a:tc>
                <a:tc>
                  <a:txBody>
                    <a:bodyPr/>
                    <a:lstStyle/>
                    <a:p>
                      <a:pPr marL="68580" algn="ctr">
                        <a:lnSpc>
                          <a:spcPct val="107000"/>
                        </a:lnSpc>
                        <a:spcBef>
                          <a:spcPts val="600"/>
                        </a:spcBef>
                        <a:spcAft>
                          <a:spcPts val="600"/>
                        </a:spcAft>
                      </a:pPr>
                      <a:r>
                        <a:rPr lang="fr-FR" sz="700" dirty="0"/>
                        <a:t>Faciliter une intégration réussie des travailleurs transgenres sur le lieu de travail en fournissant des informations et des orientations utiles aux différentes parties prenantes</a:t>
                      </a:r>
                    </a:p>
                  </a:txBody>
                  <a:tcPr marL="59347" marR="59347" marT="0" marB="0" anchor="ctr"/>
                </a:tc>
                <a:extLst>
                  <a:ext uri="{0D108BD9-81ED-4DB2-BD59-A6C34878D82A}">
                    <a16:rowId xmlns:a16="http://schemas.microsoft.com/office/drawing/2014/main" val="3994270883"/>
                  </a:ext>
                </a:extLst>
              </a:tr>
            </a:tbl>
          </a:graphicData>
        </a:graphic>
      </p:graphicFrame>
      <p:sp>
        <p:nvSpPr>
          <p:cNvPr id="5" name="Title 1">
            <a:extLst>
              <a:ext uri="{FF2B5EF4-FFF2-40B4-BE49-F238E27FC236}">
                <a16:creationId xmlns:a16="http://schemas.microsoft.com/office/drawing/2014/main" id="{FE67E1C7-DA33-3742-8620-2EC6C9701E0F}"/>
              </a:ext>
            </a:extLst>
          </p:cNvPr>
          <p:cNvSpPr txBox="1">
            <a:spLocks noGrp="1"/>
          </p:cNvSpPr>
          <p:nvPr>
            <p:ph type="title"/>
          </p:nvPr>
        </p:nvSpPr>
        <p:spPr>
          <a:xfrm>
            <a:off x="538475" y="135000"/>
            <a:ext cx="7471401" cy="367200"/>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000" dirty="0">
                <a:solidFill>
                  <a:srgbClr val="003399"/>
                </a:solidFill>
              </a:rPr>
              <a:t>Principales conclusions: analyse des pratiques et des initiatives politiques </a:t>
            </a:r>
          </a:p>
        </p:txBody>
      </p:sp>
    </p:spTree>
    <p:extLst>
      <p:ext uri="{BB962C8B-B14F-4D97-AF65-F5344CB8AC3E}">
        <p14:creationId xmlns:p14="http://schemas.microsoft.com/office/powerpoint/2010/main" val="2670624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55711" y="987574"/>
            <a:ext cx="5960505" cy="3312368"/>
          </a:xfrm>
        </p:spPr>
        <p:txBody>
          <a:bodyPr lIns="0" tIns="0" rIns="0" bIns="0">
            <a:noAutofit/>
          </a:bodyPr>
          <a:lstStyle/>
          <a:p>
            <a:pPr>
              <a:lnSpc>
                <a:spcPct val="150000"/>
              </a:lnSpc>
            </a:pPr>
            <a:r>
              <a:rPr lang="fr-FR" sz="1600" dirty="0">
                <a:solidFill>
                  <a:schemeClr val="accent1"/>
                </a:solidFill>
              </a:rPr>
              <a:t>Introduction: diversité de la main-d’œuvre et risques liés aux TMS</a:t>
            </a:r>
          </a:p>
          <a:p>
            <a:pPr>
              <a:lnSpc>
                <a:spcPct val="150000"/>
              </a:lnSpc>
            </a:pPr>
            <a:r>
              <a:rPr lang="fr-FR" sz="1600" dirty="0"/>
              <a:t>Définitions </a:t>
            </a:r>
          </a:p>
          <a:p>
            <a:pPr>
              <a:lnSpc>
                <a:spcPct val="150000"/>
              </a:lnSpc>
            </a:pPr>
            <a:r>
              <a:rPr lang="fr-FR" sz="1600" dirty="0"/>
              <a:t>Exposition à des facteurs de </a:t>
            </a:r>
            <a:r>
              <a:rPr lang="fr-FR" sz="1600" dirty="0" smtClean="0"/>
              <a:t>risques </a:t>
            </a:r>
            <a:r>
              <a:rPr lang="fr-FR" sz="1600" dirty="0"/>
              <a:t>pour la santé liés au travail</a:t>
            </a:r>
          </a:p>
          <a:p>
            <a:pPr>
              <a:lnSpc>
                <a:spcPct val="150000"/>
              </a:lnSpc>
            </a:pPr>
            <a:r>
              <a:rPr lang="fr-FR" sz="1600" dirty="0"/>
              <a:t>Prévalence des problèmes de santé généraux et des TMS</a:t>
            </a:r>
          </a:p>
          <a:p>
            <a:pPr>
              <a:lnSpc>
                <a:spcPct val="150000"/>
              </a:lnSpc>
            </a:pPr>
            <a:r>
              <a:rPr lang="fr-FR" sz="1600" dirty="0">
                <a:solidFill>
                  <a:srgbClr val="003399"/>
                </a:solidFill>
              </a:rPr>
              <a:t>Exemples de pratiques et d’initiatives politiques</a:t>
            </a:r>
          </a:p>
          <a:p>
            <a:pPr>
              <a:lnSpc>
                <a:spcPct val="150000"/>
              </a:lnSpc>
            </a:pPr>
            <a:r>
              <a:rPr lang="fr-FR" sz="1600" dirty="0"/>
              <a:t>Orientations politiques</a:t>
            </a:r>
          </a:p>
          <a:p>
            <a:pPr>
              <a:lnSpc>
                <a:spcPct val="150000"/>
              </a:lnSpc>
            </a:pPr>
            <a:r>
              <a:rPr lang="fr-FR" sz="1600" dirty="0"/>
              <a:t>Bibliographie</a:t>
            </a:r>
          </a:p>
          <a:p>
            <a:pPr marL="0" indent="0">
              <a:buNone/>
            </a:pPr>
            <a:endParaRPr lang="en-US" sz="1600" dirty="0"/>
          </a:p>
          <a:p>
            <a:pPr marL="0" indent="0">
              <a:buNone/>
            </a:pPr>
            <a:endParaRPr lang="en-US" sz="1600" dirty="0"/>
          </a:p>
          <a:p>
            <a:pPr marL="0" indent="0">
              <a:buNone/>
            </a:pPr>
            <a:endParaRPr lang="en-US" sz="16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300192" y="1491630"/>
            <a:ext cx="2198846" cy="2664296"/>
          </a:xfrm>
          <a:prstGeom prst="rect">
            <a:avLst/>
          </a:prstGeom>
        </p:spPr>
      </p:pic>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747012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a:t>Aperçu général</a:t>
            </a:r>
          </a:p>
        </p:txBody>
      </p:sp>
    </p:spTree>
    <p:extLst>
      <p:ext uri="{BB962C8B-B14F-4D97-AF65-F5344CB8AC3E}">
        <p14:creationId xmlns:p14="http://schemas.microsoft.com/office/powerpoint/2010/main" val="2929296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5280826" y="1003026"/>
            <a:ext cx="3234527" cy="3224920"/>
            <a:chOff x="-158403" y="-163840"/>
            <a:chExt cx="5260231" cy="5235332"/>
          </a:xfrm>
        </p:grpSpPr>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403" y="-72008"/>
              <a:ext cx="5177737" cy="5143500"/>
            </a:xfrm>
            <a:prstGeom prst="rect">
              <a:avLst/>
            </a:prstGeom>
          </p:spPr>
        </p:pic>
        <p:sp>
          <p:nvSpPr>
            <p:cNvPr id="14" name="TextBox 13"/>
            <p:cNvSpPr txBox="1"/>
            <p:nvPr/>
          </p:nvSpPr>
          <p:spPr>
            <a:xfrm rot="16200000">
              <a:off x="1723531" y="521125"/>
              <a:ext cx="1720301" cy="350371"/>
            </a:xfrm>
            <a:prstGeom prst="rect">
              <a:avLst/>
            </a:prstGeom>
            <a:noFill/>
          </p:spPr>
          <p:txBody>
            <a:bodyPr wrap="square" rtlCol="0">
              <a:spAutoFit/>
            </a:bodyPr>
            <a:lstStyle/>
            <a:p>
              <a:pPr algn="ctr"/>
              <a:r>
                <a:rPr lang="fr-FR" sz="800" b="1" dirty="0">
                  <a:solidFill>
                    <a:schemeClr val="accent1"/>
                  </a:solidFill>
                  <a:latin typeface="+mj-lt"/>
                  <a:ea typeface="+mj-ea"/>
                  <a:cs typeface="Trebuchet MS"/>
                </a:rPr>
                <a:t>Préparation</a:t>
              </a:r>
            </a:p>
          </p:txBody>
        </p:sp>
        <p:sp>
          <p:nvSpPr>
            <p:cNvPr id="15" name="TextBox 14"/>
            <p:cNvSpPr txBox="1"/>
            <p:nvPr/>
          </p:nvSpPr>
          <p:spPr>
            <a:xfrm rot="19770935">
              <a:off x="2996618" y="1548553"/>
              <a:ext cx="2105210" cy="349752"/>
            </a:xfrm>
            <a:prstGeom prst="rect">
              <a:avLst/>
            </a:prstGeom>
            <a:noFill/>
          </p:spPr>
          <p:txBody>
            <a:bodyPr wrap="square" rtlCol="0">
              <a:spAutoFit/>
            </a:bodyPr>
            <a:lstStyle/>
            <a:p>
              <a:pPr algn="ctr"/>
              <a:r>
                <a:rPr lang="fr-FR" sz="800" b="1" dirty="0">
                  <a:solidFill>
                    <a:schemeClr val="accent1"/>
                  </a:solidFill>
                  <a:latin typeface="+mj-lt"/>
                  <a:ea typeface="+mj-ea"/>
                  <a:cs typeface="Trebuchet MS"/>
                </a:rPr>
                <a:t>Identification</a:t>
              </a:r>
            </a:p>
          </p:txBody>
        </p:sp>
        <p:sp>
          <p:nvSpPr>
            <p:cNvPr id="16" name="TextBox 15"/>
            <p:cNvSpPr txBox="1"/>
            <p:nvPr/>
          </p:nvSpPr>
          <p:spPr>
            <a:xfrm rot="1752754">
              <a:off x="2998095" y="3384852"/>
              <a:ext cx="1716147" cy="349752"/>
            </a:xfrm>
            <a:prstGeom prst="rect">
              <a:avLst/>
            </a:prstGeom>
            <a:noFill/>
          </p:spPr>
          <p:txBody>
            <a:bodyPr wrap="square" rtlCol="0">
              <a:spAutoFit/>
            </a:bodyPr>
            <a:lstStyle/>
            <a:p>
              <a:pPr algn="ctr"/>
              <a:r>
                <a:rPr lang="fr-FR" sz="800" b="1" dirty="0">
                  <a:solidFill>
                    <a:schemeClr val="accent1"/>
                  </a:solidFill>
                  <a:latin typeface="+mj-lt"/>
                  <a:ea typeface="+mj-ea"/>
                  <a:cs typeface="Trebuchet MS"/>
                </a:rPr>
                <a:t>Évaluation</a:t>
              </a:r>
            </a:p>
          </p:txBody>
        </p:sp>
        <p:sp>
          <p:nvSpPr>
            <p:cNvPr id="17" name="TextBox 16"/>
            <p:cNvSpPr txBox="1"/>
            <p:nvPr/>
          </p:nvSpPr>
          <p:spPr>
            <a:xfrm rot="19738701">
              <a:off x="543735" y="3258210"/>
              <a:ext cx="1334404" cy="349752"/>
            </a:xfrm>
            <a:prstGeom prst="rect">
              <a:avLst/>
            </a:prstGeom>
            <a:noFill/>
          </p:spPr>
          <p:txBody>
            <a:bodyPr wrap="square" rtlCol="0">
              <a:spAutoFit/>
            </a:bodyPr>
            <a:lstStyle/>
            <a:p>
              <a:pPr algn="ctr"/>
              <a:r>
                <a:rPr lang="fr-FR" sz="800" b="1" dirty="0">
                  <a:solidFill>
                    <a:schemeClr val="accent1"/>
                  </a:solidFill>
                  <a:latin typeface="+mj-lt"/>
                  <a:ea typeface="+mj-ea"/>
                  <a:cs typeface="Trebuchet MS"/>
                </a:rPr>
                <a:t>Plan d’action</a:t>
              </a:r>
            </a:p>
          </p:txBody>
        </p:sp>
        <p:sp>
          <p:nvSpPr>
            <p:cNvPr id="18" name="TextBox 17"/>
            <p:cNvSpPr txBox="1"/>
            <p:nvPr/>
          </p:nvSpPr>
          <p:spPr>
            <a:xfrm rot="1775785">
              <a:off x="228085" y="1709197"/>
              <a:ext cx="1459704" cy="349752"/>
            </a:xfrm>
            <a:prstGeom prst="rect">
              <a:avLst/>
            </a:prstGeom>
            <a:noFill/>
          </p:spPr>
          <p:txBody>
            <a:bodyPr wrap="square" rtlCol="0">
              <a:spAutoFit/>
            </a:bodyPr>
            <a:lstStyle/>
            <a:p>
              <a:pPr algn="ctr"/>
              <a:r>
                <a:rPr lang="fr-FR" sz="800" b="1" dirty="0">
                  <a:solidFill>
                    <a:schemeClr val="accent1"/>
                  </a:solidFill>
                  <a:latin typeface="+mj-lt"/>
                  <a:ea typeface="+mj-ea"/>
                  <a:cs typeface="Trebuchet MS"/>
                </a:rPr>
                <a:t>Prise de mesures</a:t>
              </a:r>
            </a:p>
          </p:txBody>
        </p:sp>
        <p:sp>
          <p:nvSpPr>
            <p:cNvPr id="19" name="TextBox 18"/>
            <p:cNvSpPr txBox="1"/>
            <p:nvPr/>
          </p:nvSpPr>
          <p:spPr>
            <a:xfrm rot="5400000">
              <a:off x="1334500" y="764473"/>
              <a:ext cx="1764565" cy="350371"/>
            </a:xfrm>
            <a:prstGeom prst="rect">
              <a:avLst/>
            </a:prstGeom>
            <a:noFill/>
          </p:spPr>
          <p:txBody>
            <a:bodyPr wrap="square" rtlCol="0">
              <a:spAutoFit/>
            </a:bodyPr>
            <a:lstStyle/>
            <a:p>
              <a:pPr algn="ctr"/>
              <a:r>
                <a:rPr lang="fr-FR" sz="800" b="1" dirty="0">
                  <a:solidFill>
                    <a:schemeClr val="accent1"/>
                  </a:solidFill>
                  <a:latin typeface="+mj-lt"/>
                  <a:ea typeface="+mj-ea"/>
                  <a:cs typeface="Trebuchet MS"/>
                </a:rPr>
                <a:t>Suivi</a:t>
              </a:r>
            </a:p>
          </p:txBody>
        </p:sp>
        <p:sp>
          <p:nvSpPr>
            <p:cNvPr id="20" name="TextBox 19"/>
            <p:cNvSpPr txBox="1"/>
            <p:nvPr/>
          </p:nvSpPr>
          <p:spPr>
            <a:xfrm>
              <a:off x="1380317" y="2087420"/>
              <a:ext cx="2056357" cy="732812"/>
            </a:xfrm>
            <a:prstGeom prst="rect">
              <a:avLst/>
            </a:prstGeom>
            <a:noFill/>
          </p:spPr>
          <p:txBody>
            <a:bodyPr wrap="square" rtlCol="0">
              <a:spAutoFit/>
            </a:bodyPr>
            <a:lstStyle/>
            <a:p>
              <a:pPr algn="ctr"/>
              <a:r>
                <a:rPr lang="fr-FR" sz="1200" b="1" dirty="0">
                  <a:solidFill>
                    <a:schemeClr val="accent1"/>
                  </a:solidFill>
                  <a:latin typeface="+mj-lt"/>
                  <a:ea typeface="+mj-ea"/>
                  <a:cs typeface="Trebuchet MS"/>
                </a:rPr>
                <a:t>ÉVALUATION</a:t>
              </a:r>
            </a:p>
            <a:p>
              <a:pPr algn="ctr"/>
              <a:r>
                <a:rPr lang="fr-FR" sz="1200" b="1" dirty="0">
                  <a:solidFill>
                    <a:schemeClr val="accent1"/>
                  </a:solidFill>
                  <a:latin typeface="+mj-lt"/>
                  <a:ea typeface="+mj-ea"/>
                  <a:cs typeface="Trebuchet MS"/>
                </a:rPr>
                <a:t>DES RISQUES</a:t>
              </a:r>
            </a:p>
          </p:txBody>
        </p:sp>
      </p:grpSp>
      <p:sp useBgFill="1">
        <p:nvSpPr>
          <p:cNvPr id="3" name="Content Placeholder 2"/>
          <p:cNvSpPr>
            <a:spLocks noGrp="1"/>
          </p:cNvSpPr>
          <p:nvPr>
            <p:ph sz="half" idx="1"/>
          </p:nvPr>
        </p:nvSpPr>
        <p:spPr>
          <a:xfrm>
            <a:off x="539750" y="915566"/>
            <a:ext cx="4769645" cy="3456409"/>
          </a:xfrm>
        </p:spPr>
        <p:txBody>
          <a:bodyPr lIns="0" tIns="0" rIns="0" bIns="0">
            <a:noAutofit/>
          </a:bodyPr>
          <a:lstStyle/>
          <a:p>
            <a:pPr marL="171450" lvl="1" indent="-171450">
              <a:spcBef>
                <a:spcPts val="450"/>
              </a:spcBef>
              <a:buClr>
                <a:schemeClr val="tx2"/>
              </a:buClr>
              <a:buFont typeface="Wingdings" panose="05000000000000000000" pitchFamily="2" charset="2"/>
              <a:buChar char="§"/>
            </a:pPr>
            <a:r>
              <a:rPr lang="fr-FR" sz="1400" dirty="0">
                <a:solidFill>
                  <a:schemeClr val="tx2"/>
                </a:solidFill>
              </a:rPr>
              <a:t>Les évaluations des risques sont basées sur les caractéristiques du lieu de travail et du travail, mais les caractéristiques individuelles spécifiques des travailleurs sont moins prises en considération</a:t>
            </a:r>
          </a:p>
          <a:p>
            <a:r>
              <a:rPr lang="fr-FR" sz="1400" b="0" dirty="0"/>
              <a:t>Garantir un lieu de travail sûr et sain à tous les travailleurs est un impératif légal énoncé dans la directive-cadre 89/391/CEE. </a:t>
            </a:r>
          </a:p>
          <a:p>
            <a:r>
              <a:rPr lang="fr-FR" sz="1400" b="0" dirty="0"/>
              <a:t>La législation sur la SST exige de réaliser une évaluation des risques et d’«adapter le travail à la personne»</a:t>
            </a:r>
          </a:p>
          <a:p>
            <a:r>
              <a:rPr lang="fr-FR" sz="1400" b="0" dirty="0"/>
              <a:t>Les questions de genre et de diversité doivent être prises en considération dans l’évaluation des risques. </a:t>
            </a:r>
          </a:p>
          <a:p>
            <a:r>
              <a:rPr lang="fr-FR" sz="1400" b="0" dirty="0"/>
              <a:t>Le travail, son organisation et les équipements utilisés devraient être conçus pour correspondre aux caractéristiques et aux besoins des travailleurs au travail, et non l’inverse.</a:t>
            </a:r>
          </a:p>
          <a:p>
            <a:pPr marL="0" lvl="1" indent="0" algn="just">
              <a:spcBef>
                <a:spcPts val="450"/>
              </a:spcBef>
              <a:buClr>
                <a:schemeClr val="tx2"/>
              </a:buClr>
              <a:buNone/>
            </a:pPr>
            <a:endParaRPr lang="en-US" sz="1400" dirty="0"/>
          </a:p>
          <a:p>
            <a:pPr marL="0" indent="0">
              <a:buNone/>
            </a:pPr>
            <a:endParaRPr lang="en-US" sz="14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33838"/>
            <a:ext cx="737960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a:t>Évaluation des risques intégrant la diversité</a:t>
            </a:r>
          </a:p>
        </p:txBody>
      </p:sp>
    </p:spTree>
    <p:extLst>
      <p:ext uri="{BB962C8B-B14F-4D97-AF65-F5344CB8AC3E}">
        <p14:creationId xmlns:p14="http://schemas.microsoft.com/office/powerpoint/2010/main" val="317164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Content Placeholder 2"/>
          <p:cNvSpPr>
            <a:spLocks noGrp="1"/>
          </p:cNvSpPr>
          <p:nvPr>
            <p:ph sz="half" idx="1"/>
          </p:nvPr>
        </p:nvSpPr>
        <p:spPr>
          <a:xfrm>
            <a:off x="539750" y="843558"/>
            <a:ext cx="7632700" cy="3744416"/>
          </a:xfrm>
        </p:spPr>
        <p:txBody>
          <a:bodyPr lIns="0" tIns="0" rIns="0" bIns="0">
            <a:noAutofit/>
          </a:bodyPr>
          <a:lstStyle/>
          <a:p>
            <a:pPr marL="0" lvl="1" indent="0" algn="just">
              <a:spcBef>
                <a:spcPts val="450"/>
              </a:spcBef>
              <a:buClr>
                <a:schemeClr val="tx2"/>
              </a:buClr>
              <a:buNone/>
            </a:pPr>
            <a:r>
              <a:rPr lang="fr-FR" sz="1100" b="1" dirty="0">
                <a:solidFill>
                  <a:schemeClr val="accent1"/>
                </a:solidFill>
              </a:rPr>
              <a:t>L’interdisciplinarité, la participation des travailleurs, la sensibilisation, la prévention au sein des entreprises</a:t>
            </a:r>
            <a:r>
              <a:rPr lang="fr-FR" sz="1100" dirty="0">
                <a:solidFill>
                  <a:schemeClr val="accent1"/>
                </a:solidFill>
              </a:rPr>
              <a:t> sont des aspects cruciaux qui doivent être intégrés dans les politiques et les pratiques à mettre en œuvre, afin de gérer avec succès les questions de SST et les TMS qui touchent une main-d’œuvre de plus en plus diversifiée en Europe.</a:t>
            </a:r>
          </a:p>
          <a:p>
            <a:pPr marL="0" lvl="1" indent="0" algn="just">
              <a:spcBef>
                <a:spcPts val="450"/>
              </a:spcBef>
              <a:buClr>
                <a:schemeClr val="tx2"/>
              </a:buClr>
              <a:buNone/>
            </a:pPr>
            <a:r>
              <a:rPr lang="fr-FR" sz="1100" b="1" dirty="0">
                <a:solidFill>
                  <a:schemeClr val="tx2"/>
                </a:solidFill>
              </a:rPr>
              <a:t>Recommandation générale: </a:t>
            </a:r>
          </a:p>
          <a:p>
            <a:pPr marL="0" lvl="1" indent="0" algn="just">
              <a:spcBef>
                <a:spcPts val="450"/>
              </a:spcBef>
              <a:buClr>
                <a:schemeClr val="tx2"/>
              </a:buClr>
              <a:buNone/>
            </a:pPr>
            <a:r>
              <a:rPr lang="fr-FR" sz="1100" dirty="0"/>
              <a:t>	Développer une politique générale pour créer des lieux de travail inclusifs et tenir compte de la question de la diversité dans la prévention.</a:t>
            </a:r>
          </a:p>
          <a:p>
            <a:pPr marL="0" lvl="1" indent="0" algn="just">
              <a:spcBef>
                <a:spcPts val="450"/>
              </a:spcBef>
              <a:buClr>
                <a:schemeClr val="tx2"/>
              </a:buClr>
              <a:buNone/>
            </a:pPr>
            <a:r>
              <a:rPr lang="fr-FR" sz="1100" b="1" dirty="0">
                <a:solidFill>
                  <a:schemeClr val="tx2"/>
                </a:solidFill>
              </a:rPr>
              <a:t>a)	Recommandations générales pour les trois groupes cibles:</a:t>
            </a:r>
          </a:p>
          <a:p>
            <a:pPr marL="536575" lvl="1" indent="-176213" algn="just">
              <a:spcAft>
                <a:spcPts val="500"/>
              </a:spcAft>
            </a:pPr>
            <a:r>
              <a:rPr lang="fr-FR" sz="1100" dirty="0"/>
              <a:t>Accroître la recherche interdisciplinaire sur les TMS en tenant compte des questions liées à la diversité de la main-d’œuvre</a:t>
            </a:r>
          </a:p>
          <a:p>
            <a:pPr marL="536575" lvl="1" indent="-176213" algn="just">
              <a:spcAft>
                <a:spcPts val="500"/>
              </a:spcAft>
            </a:pPr>
            <a:r>
              <a:rPr lang="fr-FR" sz="1100" dirty="0"/>
              <a:t>Promouvoir une perspective tenant compte de la «diversité» dans les activités des autorités publiques et de l’inspection du travail</a:t>
            </a:r>
          </a:p>
          <a:p>
            <a:pPr marL="536575" lvl="1" indent="-176213" algn="just">
              <a:spcAft>
                <a:spcPts val="500"/>
              </a:spcAft>
            </a:pPr>
            <a:r>
              <a:rPr lang="fr-FR" sz="1100" dirty="0"/>
              <a:t>Montrer aux entreprises les effets positifs de l’embauche d’une main-d’œuvre diversifiée</a:t>
            </a:r>
          </a:p>
          <a:p>
            <a:pPr marL="536575" lvl="1" indent="-176213" algn="just">
              <a:spcAft>
                <a:spcPts val="500"/>
              </a:spcAft>
            </a:pPr>
            <a:r>
              <a:rPr lang="fr-FR" sz="1100" dirty="0"/>
              <a:t>Instaurer une culture d’inclusion et de tolérance zéro à l’égard de la discrimination en entreprise</a:t>
            </a:r>
          </a:p>
          <a:p>
            <a:pPr marL="536575" lvl="1" indent="-176213" algn="just">
              <a:spcAft>
                <a:spcPts val="500"/>
              </a:spcAft>
            </a:pPr>
            <a:r>
              <a:rPr lang="fr-FR" sz="1100" dirty="0"/>
              <a:t>Développer les approches participatives dans les activités de prévention des TMS et donner la parole à divers groupes de travailleurs</a:t>
            </a:r>
          </a:p>
          <a:p>
            <a:pPr marL="536575" lvl="1" indent="-176213" algn="just">
              <a:spcAft>
                <a:spcPts val="500"/>
              </a:spcAft>
            </a:pPr>
            <a:r>
              <a:rPr lang="fr-FR" sz="1100" dirty="0"/>
              <a:t>Sensibiliser et promouvoir les activités de prévention dans les entreprises privées, en ciblant des groupes de travailleurs spécifiques</a:t>
            </a:r>
          </a:p>
          <a:p>
            <a:pPr marL="536575" lvl="1" indent="-176213" algn="just">
              <a:spcAft>
                <a:spcPts val="500"/>
              </a:spcAft>
            </a:pPr>
            <a:r>
              <a:rPr lang="fr-FR" sz="1100" dirty="0"/>
              <a:t>Développer des outils ad hoc pour gérer une main-d’œuvre diversifiée</a:t>
            </a:r>
          </a:p>
          <a:p>
            <a:pPr marL="360362" lvl="1" indent="0" algn="just">
              <a:spcAft>
                <a:spcPts val="500"/>
              </a:spcAft>
              <a:buNone/>
            </a:pPr>
            <a:endParaRPr lang="en-US" sz="1100" dirty="0"/>
          </a:p>
          <a:p>
            <a:pPr marL="0" indent="0">
              <a:buNone/>
            </a:pPr>
            <a:endParaRPr lang="en-US" sz="1600" dirty="0"/>
          </a:p>
          <a:p>
            <a:pPr marL="0" indent="0">
              <a:buNone/>
            </a:pPr>
            <a:endParaRPr lang="en-US" sz="16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33838"/>
            <a:ext cx="737960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a:t>Recommandations stratégiques </a:t>
            </a:r>
          </a:p>
        </p:txBody>
      </p:sp>
    </p:spTree>
    <p:extLst>
      <p:ext uri="{BB962C8B-B14F-4D97-AF65-F5344CB8AC3E}">
        <p14:creationId xmlns:p14="http://schemas.microsoft.com/office/powerpoint/2010/main" val="817263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771550"/>
            <a:ext cx="6624538" cy="3455987"/>
          </a:xfrm>
        </p:spPr>
        <p:txBody>
          <a:bodyPr lIns="0" tIns="0" rIns="0" bIns="0">
            <a:noAutofit/>
          </a:bodyPr>
          <a:lstStyle/>
          <a:p>
            <a:pPr marL="0" lvl="1" indent="0" algn="just" defTabSz="342900">
              <a:spcBef>
                <a:spcPts val="450"/>
              </a:spcBef>
              <a:buClr>
                <a:srgbClr val="003399"/>
              </a:buClr>
              <a:buNone/>
            </a:pPr>
            <a:r>
              <a:rPr lang="fr-FR" sz="1000" b="1" dirty="0">
                <a:solidFill>
                  <a:srgbClr val="003399"/>
                </a:solidFill>
              </a:rPr>
              <a:t>b)	Recommandations stratégiques spécifiques visant les travailleuses:</a:t>
            </a:r>
          </a:p>
          <a:p>
            <a:pPr marL="536575" lvl="1" indent="-176213" algn="just" defTabSz="342900">
              <a:spcAft>
                <a:spcPts val="400"/>
              </a:spcAft>
            </a:pPr>
            <a:r>
              <a:rPr lang="fr-FR" sz="1000" dirty="0"/>
              <a:t>Développer une perspective de genre dans les politiques publiques liées à la SST</a:t>
            </a:r>
          </a:p>
          <a:p>
            <a:pPr marL="536575" lvl="1" indent="-176213" algn="just" defTabSz="342900">
              <a:spcAft>
                <a:spcPts val="400"/>
              </a:spcAft>
            </a:pPr>
            <a:r>
              <a:rPr lang="fr-FR" sz="1000" dirty="0"/>
              <a:t>Améliorer les conditions de travail et de santé dans les secteurs et professions à prédominance féminine.</a:t>
            </a:r>
          </a:p>
          <a:p>
            <a:pPr marL="536575" lvl="1" indent="-176213" algn="just" defTabSz="342900">
              <a:spcAft>
                <a:spcPts val="400"/>
              </a:spcAft>
            </a:pPr>
            <a:r>
              <a:rPr lang="fr-FR" sz="1000" dirty="0"/>
              <a:t>Traiter la question de l’équilibre entre vie professionnelle et vie privée également comme un enjeu de SST</a:t>
            </a:r>
          </a:p>
          <a:p>
            <a:pPr marL="536575" lvl="1" indent="-176213" algn="just" defTabSz="342900">
              <a:spcAft>
                <a:spcPts val="400"/>
              </a:spcAft>
            </a:pPr>
            <a:r>
              <a:rPr lang="fr-FR" sz="1000" dirty="0"/>
              <a:t>Élaborer des équipements ergonomiques et de protection spécifiques adaptés aux caractéristiques des femmes</a:t>
            </a:r>
          </a:p>
          <a:p>
            <a:pPr marL="0" lvl="1" indent="0" algn="just" defTabSz="342900">
              <a:spcBef>
                <a:spcPts val="1100"/>
              </a:spcBef>
              <a:buClr>
                <a:srgbClr val="003399"/>
              </a:buClr>
              <a:buNone/>
            </a:pPr>
            <a:r>
              <a:rPr lang="fr-FR" sz="1000" b="1" dirty="0">
                <a:solidFill>
                  <a:schemeClr val="accent1"/>
                </a:solidFill>
              </a:rPr>
              <a:t>c)	Recommandations stratégiques spécifiques visant les travailleurs migrants:</a:t>
            </a:r>
          </a:p>
          <a:p>
            <a:pPr marL="536575" lvl="1" indent="-176213" algn="just" defTabSz="342900">
              <a:spcAft>
                <a:spcPts val="400"/>
              </a:spcAft>
            </a:pPr>
            <a:r>
              <a:rPr lang="fr-FR" sz="1000" dirty="0"/>
              <a:t>Améliorer l’accès des travailleurs migrants aux principaux services publics pertinents (santé, logement)</a:t>
            </a:r>
          </a:p>
          <a:p>
            <a:pPr marL="536575" lvl="1" indent="-176213" algn="just" defTabSz="342900">
              <a:spcAft>
                <a:spcPts val="400"/>
              </a:spcAft>
            </a:pPr>
            <a:r>
              <a:rPr lang="fr-FR" sz="1000" dirty="0"/>
              <a:t>Faciliter l’adaptation des travailleurs migrants à la culture de travail de leur pays d’accueil, notamment en ce qui concerne les questions de SST</a:t>
            </a:r>
          </a:p>
          <a:p>
            <a:pPr marL="536575" lvl="1" indent="-176213" algn="just" defTabSz="342900">
              <a:spcAft>
                <a:spcPts val="400"/>
              </a:spcAft>
            </a:pPr>
            <a:r>
              <a:rPr lang="fr-FR" sz="1000" dirty="0"/>
              <a:t>Surmonter les barrières linguistiques pour les travailleurs migrants</a:t>
            </a:r>
          </a:p>
          <a:p>
            <a:pPr marL="536575" lvl="1" indent="-176213" algn="just" defTabSz="342900">
              <a:spcAft>
                <a:spcPts val="400"/>
              </a:spcAft>
            </a:pPr>
            <a:r>
              <a:rPr lang="fr-FR" sz="1000" dirty="0"/>
              <a:t>Faciliter la reconnaissance des qualifications éducatives/professionnelles obtenues à l’étranger</a:t>
            </a:r>
          </a:p>
          <a:p>
            <a:pPr marL="0" lvl="1" indent="0" algn="just" defTabSz="342900">
              <a:spcBef>
                <a:spcPts val="1100"/>
              </a:spcBef>
              <a:buClr>
                <a:srgbClr val="003399"/>
              </a:buClr>
              <a:buNone/>
            </a:pPr>
            <a:r>
              <a:rPr lang="fr-FR" sz="1000" b="1" dirty="0">
                <a:solidFill>
                  <a:schemeClr val="accent1"/>
                </a:solidFill>
              </a:rPr>
              <a:t>d) Recommandations stratégiques spécifiques visant les travailleurs LGBTI:</a:t>
            </a:r>
          </a:p>
          <a:p>
            <a:pPr marL="536575" lvl="1" indent="-176213" algn="just" defTabSz="342900">
              <a:spcAft>
                <a:spcPts val="400"/>
              </a:spcAft>
            </a:pPr>
            <a:r>
              <a:rPr lang="fr-FR" sz="1000" dirty="0"/>
              <a:t>Accroître les connaissances sur les principaux facteurs de </a:t>
            </a:r>
            <a:r>
              <a:rPr lang="fr-FR" sz="1000" dirty="0" smtClean="0"/>
              <a:t>risques </a:t>
            </a:r>
            <a:r>
              <a:rPr lang="fr-FR" sz="1000" dirty="0"/>
              <a:t>pour la santé liés au travail pour les travailleurs LGBTI</a:t>
            </a:r>
          </a:p>
          <a:p>
            <a:pPr marL="536575" lvl="1" indent="-176213" algn="just" defTabSz="342900">
              <a:spcAft>
                <a:spcPts val="400"/>
              </a:spcAft>
            </a:pPr>
            <a:r>
              <a:rPr lang="fr-FR" sz="1000" dirty="0"/>
              <a:t>Appliquer la législation en matière de santé et de sécurité d’une manière sensible non binaire, élaborer des orientations à ce sujet</a:t>
            </a:r>
          </a:p>
          <a:p>
            <a:pPr marL="536575" lvl="1" indent="-176213" algn="just" defTabSz="342900">
              <a:spcAft>
                <a:spcPts val="400"/>
              </a:spcAft>
            </a:pPr>
            <a:r>
              <a:rPr lang="fr-FR" sz="1000" dirty="0"/>
              <a:t>Développer des politiques d’entreprise LGBTI qui prennent en compte les réalités diverses des personnes LGBTI</a:t>
            </a:r>
          </a:p>
          <a:p>
            <a:pPr marL="0" indent="0">
              <a:buNone/>
            </a:pPr>
            <a:endParaRPr lang="en-US" sz="1000" dirty="0"/>
          </a:p>
          <a:p>
            <a:pPr marL="0" indent="0">
              <a:buNone/>
            </a:pPr>
            <a:endParaRPr lang="en-US" sz="10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7397916" cy="612081"/>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a:t>Recommandations stratégiques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3550" y="2357161"/>
            <a:ext cx="2088231" cy="2304256"/>
          </a:xfrm>
          <a:prstGeom prst="rect">
            <a:avLst/>
          </a:prstGeom>
        </p:spPr>
      </p:pic>
    </p:spTree>
    <p:extLst>
      <p:ext uri="{BB962C8B-B14F-4D97-AF65-F5344CB8AC3E}">
        <p14:creationId xmlns:p14="http://schemas.microsoft.com/office/powerpoint/2010/main" val="5912217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2400" dirty="0"/>
              <a:t>Ressources</a:t>
            </a:r>
          </a:p>
        </p:txBody>
      </p:sp>
      <p:sp>
        <p:nvSpPr>
          <p:cNvPr id="3" name="Content Placeholder 2"/>
          <p:cNvSpPr>
            <a:spLocks noGrp="1"/>
          </p:cNvSpPr>
          <p:nvPr>
            <p:ph sz="half" idx="1"/>
          </p:nvPr>
        </p:nvSpPr>
        <p:spPr>
          <a:xfrm>
            <a:off x="539552" y="843558"/>
            <a:ext cx="7632700" cy="3566012"/>
          </a:xfrm>
        </p:spPr>
        <p:txBody>
          <a:bodyPr>
            <a:noAutofit/>
          </a:bodyPr>
          <a:lstStyle/>
          <a:p>
            <a:r>
              <a:rPr lang="fr-FR" sz="1000" b="0" dirty="0"/>
              <a:t>EU-OSHA (Agence européenne pour la sécurité et la santé au travail), Troubles musculosquelettiques d’origine professionnelle: prévalence, coûts et caractéristiques démographiques dans l’UE, 2019. Disponible à l’adresse: </a:t>
            </a:r>
            <a:r>
              <a:rPr lang="fr-FR" sz="1000" b="0" dirty="0">
                <a:hlinkClick r:id="rId2"/>
              </a:rPr>
              <a:t>https://osha.europa.eu/fr/publications/msds-facts-and-figures-overview-prevalence-costs-and-demographics-msds-europe/view</a:t>
            </a:r>
            <a:r>
              <a:rPr lang="fr-FR" sz="1000" b="0" dirty="0"/>
              <a:t> </a:t>
            </a:r>
          </a:p>
          <a:p>
            <a:r>
              <a:rPr lang="fr-FR" sz="1000" b="0" dirty="0"/>
              <a:t>EU-OSHA (Agence européenne pour la sécurité et la santé au travail), Prévention des troubles musculosquelettiques au sein d’une main-d’œuvre diversifiée: facteurs de risques pour les femmes, les migrants et les personnes LGBTI, 2020. Disponible à l’adresse: </a:t>
            </a:r>
            <a:r>
              <a:rPr lang="fr-FR" sz="1000" b="0" dirty="0">
                <a:hlinkClick r:id="rId3"/>
              </a:rPr>
              <a:t>https://osha.europa.eu/fr/publications/preventing-musculoskeletal-disorders-diverse-workforce-risk-factors-women-migrants-and/view</a:t>
            </a:r>
            <a:r>
              <a:rPr lang="fr-FR" sz="1000" b="0" dirty="0"/>
              <a:t> </a:t>
            </a:r>
          </a:p>
          <a:p>
            <a:r>
              <a:rPr lang="fr-FR" sz="1000" b="0" dirty="0"/>
              <a:t>EU-OSHA (Agence européenne pour la sécurité et la santé au travail), Analyse d’études de cas sur le travail avec les TMS chroniques, 2020. Disponible à l’adresse: </a:t>
            </a:r>
            <a:r>
              <a:rPr lang="fr-FR" sz="1000" b="0" dirty="0">
                <a:hlinkClick r:id="rId4"/>
              </a:rPr>
              <a:t>https://osha.europa.eu/fr/publications/analysis-case-studies-working-chronic-musculoskeletal-disorders/view</a:t>
            </a:r>
            <a:r>
              <a:rPr lang="fr-FR" sz="1000" b="0" dirty="0"/>
              <a:t> </a:t>
            </a:r>
          </a:p>
          <a:p>
            <a:r>
              <a:rPr lang="fr-FR" sz="1000" b="0" dirty="0"/>
              <a:t>EU-OSHA (Agence européenne pour la sécurité et la santé au travail), Les troubles musculosquelettiques d’origine professionnelle: de la recherche à la pratique. Que peut-on apprendre?, 2020. Disponible à l’adresse: </a:t>
            </a:r>
            <a:r>
              <a:rPr lang="fr-FR" sz="1000" b="0" dirty="0">
                <a:hlinkClick r:id="rId5"/>
              </a:rPr>
              <a:t>https://osha.europa.eu/fr/publications/work-related-musculoskeletal-disorders-research-practice-what-can-be-learnt/view</a:t>
            </a:r>
            <a:r>
              <a:rPr lang="fr-FR" sz="1000" b="0" dirty="0"/>
              <a:t> </a:t>
            </a:r>
          </a:p>
          <a:p>
            <a:r>
              <a:rPr lang="fr-FR" sz="1000" b="0" dirty="0"/>
              <a:t>EU-OSHA (Agence européenne pour la sécurité et la santé au travail), Politiques et pratiques en matière de prévention: approches visant à remédier aux troubles </a:t>
            </a:r>
            <a:r>
              <a:rPr lang="fr-FR" sz="1000" b="0" dirty="0" err="1"/>
              <a:t>musculosquelettiques</a:t>
            </a:r>
            <a:r>
              <a:rPr lang="fr-FR" sz="1000" b="0" dirty="0"/>
              <a:t> d’origine professionnelle, 2020. Disponible à l’adresse: </a:t>
            </a:r>
            <a:r>
              <a:rPr lang="fr-FR" sz="1000" b="0" dirty="0">
                <a:hlinkClick r:id="rId6"/>
              </a:rPr>
              <a:t>https://osha.europa.eu/fr/publications/prevention-policy-and-practice-approaches-tackling-work-related-musculoskeletal/view</a:t>
            </a:r>
          </a:p>
          <a:p>
            <a:r>
              <a:rPr lang="fr-FR" sz="1000" b="0" dirty="0"/>
              <a:t>EU-OSHA (Agence européenne pour la sécurité et la santé au travail), Pourquoi les troubles musculosquelettiques persistent-ils autant? Données extraites de la littérature existante. Disponible à l’adresse: </a:t>
            </a:r>
            <a:r>
              <a:rPr lang="fr-FR" sz="1000" b="0" dirty="0">
                <a:hlinkClick r:id="rId7"/>
              </a:rPr>
              <a:t>https://osha.europa.eu/fr/publications/work-related-musculoskeletal-disorders-why-are-they-still-so-prevalent-evidence/view</a:t>
            </a:r>
            <a:r>
              <a:rPr lang="fr-FR" sz="1000" b="0" dirty="0"/>
              <a:t> </a:t>
            </a:r>
          </a:p>
          <a:p>
            <a:r>
              <a:rPr lang="fr-FR" sz="1000" b="0" dirty="0"/>
              <a:t>EUROFOUND (Fondation européenne pour l’amélioration des conditions de vie et de travail), Sixième enquête européenne sur les conditions de travail – Rapport de synthèse, 2015. Disponible à l’adresse: </a:t>
            </a:r>
            <a:r>
              <a:rPr lang="fr-FR" sz="1000" b="0" dirty="0">
                <a:hlinkClick r:id="rId8"/>
              </a:rPr>
              <a:t>https://www.eurofound.europa.eu/publications/report/2016/working-conditions/sixth-european-working-conditions-survey-overview-report</a:t>
            </a:r>
            <a:r>
              <a:rPr lang="fr-FR" sz="1000" b="0" dirty="0"/>
              <a:t> </a:t>
            </a:r>
          </a:p>
        </p:txBody>
      </p:sp>
    </p:spTree>
    <p:extLst>
      <p:ext uri="{BB962C8B-B14F-4D97-AF65-F5344CB8AC3E}">
        <p14:creationId xmlns:p14="http://schemas.microsoft.com/office/powerpoint/2010/main" val="643781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2400" dirty="0"/>
              <a:t>Ressources</a:t>
            </a:r>
          </a:p>
        </p:txBody>
      </p:sp>
      <p:sp>
        <p:nvSpPr>
          <p:cNvPr id="3" name="Content Placeholder 2"/>
          <p:cNvSpPr>
            <a:spLocks noGrp="1"/>
          </p:cNvSpPr>
          <p:nvPr>
            <p:ph sz="half" idx="1"/>
          </p:nvPr>
        </p:nvSpPr>
        <p:spPr>
          <a:xfrm>
            <a:off x="539750" y="915988"/>
            <a:ext cx="7632700" cy="3566012"/>
          </a:xfrm>
        </p:spPr>
        <p:txBody>
          <a:bodyPr>
            <a:normAutofit lnSpcReduction="10000"/>
          </a:bodyPr>
          <a:lstStyle/>
          <a:p>
            <a:r>
              <a:rPr lang="fr-FR" b="0" dirty="0"/>
              <a:t>EUROSTAT (Office statistique de l’Union européenne), module de base de l’enquête sur les forces de travail, 2018. Disponible à l’adresse: </a:t>
            </a:r>
            <a:r>
              <a:rPr lang="fr-FR" b="0" dirty="0">
                <a:hlinkClick r:id="rId3"/>
              </a:rPr>
              <a:t>https://ec.europa.eu/eurostat/data/database</a:t>
            </a:r>
          </a:p>
          <a:p>
            <a:r>
              <a:rPr lang="fr-FR" b="0" dirty="0"/>
              <a:t>FRA (Agence des droits fondamentaux de l’Union européenne), Enquête sur le bien-être et la sécurité des femmes en Europe, 2012. Disponible à l’adresse:  </a:t>
            </a:r>
            <a:r>
              <a:rPr lang="fr-FR" b="0" dirty="0">
                <a:hlinkClick r:id="rId4"/>
              </a:rPr>
              <a:t>https://fra.europa.eu/en/project/2012/fra-survey-gender-based-violence-against-women</a:t>
            </a:r>
            <a:r>
              <a:rPr lang="fr-FR" b="0" dirty="0"/>
              <a:t> </a:t>
            </a:r>
          </a:p>
          <a:p>
            <a:r>
              <a:rPr lang="fr-FR" b="0" dirty="0"/>
              <a:t>FRA (Agence des droits fondamentaux de l’Union européenne), Deuxième enquête sur les personnes LGBTI dans l’UE, 2020. Disponible à l’adresse: </a:t>
            </a:r>
            <a:r>
              <a:rPr lang="fr-FR" b="0" dirty="0">
                <a:hlinkClick r:id="rId5"/>
              </a:rPr>
              <a:t>https://fra.europa.eu/en/data-and-maps/2020/lgbti-survey-data-explorer</a:t>
            </a:r>
            <a:r>
              <a:rPr lang="fr-FR" b="0" dirty="0"/>
              <a:t>  </a:t>
            </a:r>
          </a:p>
          <a:p>
            <a:pPr marL="0" indent="0">
              <a:buNone/>
            </a:pPr>
            <a:endParaRPr lang="en-US" b="0" dirty="0"/>
          </a:p>
          <a:p>
            <a:pPr marL="0" indent="0">
              <a:buNone/>
            </a:pPr>
            <a:r>
              <a:rPr lang="fr-FR" dirty="0"/>
              <a:t>Ressources pratiques:</a:t>
            </a:r>
          </a:p>
          <a:p>
            <a:r>
              <a:rPr lang="fr-FR" b="0" dirty="0"/>
              <a:t>Diversité de la main-d’œuvre et évaluation des risques: pour que tous soient couverts. Synthèse d’un rapport de l’Agence. Disponible à l’adresse: </a:t>
            </a:r>
            <a:r>
              <a:rPr lang="fr-FR" b="0" u="sng" dirty="0">
                <a:hlinkClick r:id="rId6"/>
              </a:rPr>
              <a:t>https://osha.europa.eu/fr/publications/factsheets/87</a:t>
            </a:r>
          </a:p>
          <a:p>
            <a:r>
              <a:rPr lang="fr-FR" b="0" dirty="0"/>
              <a:t>Intégrer les questions de genre dans l’évaluation des risques. Disponible à l’adresse: </a:t>
            </a:r>
            <a:r>
              <a:rPr lang="fr-FR" b="0" dirty="0">
                <a:hlinkClick r:id="rId7"/>
              </a:rPr>
              <a:t>https://osha.europa.eu/fr/publications/factsheet-43-including-gender-issues-risk-assessment</a:t>
            </a:r>
            <a:r>
              <a:rPr lang="fr-FR" b="0" dirty="0"/>
              <a:t> </a:t>
            </a:r>
          </a:p>
          <a:p>
            <a:r>
              <a:rPr lang="fr-FR" b="0" dirty="0"/>
              <a:t>Évaluation des risques axée sur la diversité, Guide EMEX – SLIC. Version en anglais disponible à l’adresse: </a:t>
            </a:r>
            <a:r>
              <a:rPr lang="fr-FR" b="0" u="sng" dirty="0">
                <a:hlinkClick r:id="rId8"/>
              </a:rPr>
              <a:t>https://circabc.europa.eu/ui/group/fea534f4-2590-4490-bca6-504782b47c79/library/341d5e56-dc0c-41ce-ba77-be660f3cf810/details</a:t>
            </a:r>
            <a:r>
              <a:rPr lang="fr-FR" b="0" dirty="0"/>
              <a:t> </a:t>
            </a:r>
          </a:p>
          <a:p>
            <a:r>
              <a:rPr lang="fr-FR" b="0" dirty="0"/>
              <a:t>Évaluation des risques axée sur la diversité, Guide EMEX – SLIC. Versions linguistiques disponibles à l’adresse: </a:t>
            </a:r>
            <a:r>
              <a:rPr lang="fr-FR" b="0" dirty="0">
                <a:hlinkClick r:id="rId9"/>
              </a:rPr>
              <a:t>https://circabc.europa.eu/ui/group/fea534f4-2590-4490-bca6-504782b47c79/library/e9ec023f-cb5f-4e09-ac6a-6b5ffe05e729?p=1&amp;n=10&amp;sort=modified_DESC</a:t>
            </a:r>
            <a:r>
              <a:rPr lang="fr-FR" b="0" dirty="0"/>
              <a:t> </a:t>
            </a:r>
          </a:p>
          <a:p>
            <a:r>
              <a:rPr lang="fr-FR" b="0" dirty="0"/>
              <a:t>Outils et conseils pratiques de l’EU-OSHA, Base de données sur les TMS, Domaine prioritaire «Diversité des travailleurs»:  </a:t>
            </a:r>
            <a:r>
              <a:rPr lang="fr-FR" b="0" dirty="0">
                <a:hlinkClick r:id="rId10"/>
              </a:rPr>
              <a:t>https://healthy-workplaces.eu/fr/tools-and-publications/practical-tools?f%5B0%5D=field_msd_priority_area%3A3503</a:t>
            </a:r>
            <a:r>
              <a:rPr lang="fr-FR" b="0" dirty="0"/>
              <a:t> </a:t>
            </a:r>
          </a:p>
          <a:p>
            <a:r>
              <a:rPr lang="fr-FR" b="0" dirty="0"/>
              <a:t>Intégration de la dimension de genre dans les pratiques de sécurité et de santé au travail. Disponible en anglais à l’adresse: </a:t>
            </a:r>
            <a:r>
              <a:rPr lang="fr-FR" b="0" dirty="0">
                <a:hlinkClick r:id="rId11"/>
              </a:rPr>
              <a:t>https://osha.europa.eu/fr/publications/mainstreaming-gender-occupational-safety-and-health-practice/view</a:t>
            </a:r>
            <a:r>
              <a:rPr lang="fr-FR" b="0" dirty="0"/>
              <a:t>  </a:t>
            </a:r>
          </a:p>
          <a:p>
            <a:endParaRPr lang="en-US" b="0" dirty="0"/>
          </a:p>
        </p:txBody>
      </p:sp>
    </p:spTree>
    <p:extLst>
      <p:ext uri="{BB962C8B-B14F-4D97-AF65-F5344CB8AC3E}">
        <p14:creationId xmlns:p14="http://schemas.microsoft.com/office/powerpoint/2010/main" val="1254067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extLst>
              <p:ext uri="{D42A27DB-BD31-4B8C-83A1-F6EECF244321}">
                <p14:modId xmlns:p14="http://schemas.microsoft.com/office/powerpoint/2010/main" val="4027757248"/>
              </p:ext>
            </p:extLst>
          </p:nvPr>
        </p:nvGraphicFramePr>
        <p:xfrm>
          <a:off x="539750" y="987574"/>
          <a:ext cx="7632700" cy="3451177"/>
        </p:xfrm>
        <a:graphic>
          <a:graphicData uri="http://schemas.openxmlformats.org/drawingml/2006/table">
            <a:tbl>
              <a:tblPr firstRow="1" firstCol="1" bandRow="1">
                <a:tableStyleId>{5C22544A-7EE6-4342-B048-85BDC9FD1C3A}</a:tableStyleId>
              </a:tblPr>
              <a:tblGrid>
                <a:gridCol w="3433786">
                  <a:extLst>
                    <a:ext uri="{9D8B030D-6E8A-4147-A177-3AD203B41FA5}">
                      <a16:colId xmlns:a16="http://schemas.microsoft.com/office/drawing/2014/main" val="3805429375"/>
                    </a:ext>
                  </a:extLst>
                </a:gridCol>
                <a:gridCol w="4198914">
                  <a:extLst>
                    <a:ext uri="{9D8B030D-6E8A-4147-A177-3AD203B41FA5}">
                      <a16:colId xmlns:a16="http://schemas.microsoft.com/office/drawing/2014/main" val="3444078073"/>
                    </a:ext>
                  </a:extLst>
                </a:gridCol>
              </a:tblGrid>
              <a:tr h="201508">
                <a:tc>
                  <a:txBody>
                    <a:bodyPr/>
                    <a:lstStyle/>
                    <a:p>
                      <a:pPr marL="68580" algn="ctr">
                        <a:lnSpc>
                          <a:spcPts val="1200"/>
                        </a:lnSpc>
                        <a:spcBef>
                          <a:spcPts val="600"/>
                        </a:spcBef>
                        <a:spcAft>
                          <a:spcPts val="600"/>
                        </a:spcAft>
                      </a:pPr>
                      <a:r>
                        <a:rPr lang="fr-FR" sz="1000" b="1" dirty="0">
                          <a:solidFill>
                            <a:schemeClr val="lt1"/>
                          </a:solidFill>
                          <a:latin typeface="+mn-lt"/>
                          <a:ea typeface="+mn-ea"/>
                          <a:cs typeface="+mn-cs"/>
                        </a:rPr>
                        <a:t>Titre de l’initiative</a:t>
                      </a:r>
                    </a:p>
                  </a:txBody>
                  <a:tcPr marL="53014" marR="53014" marT="0" marB="0" anchor="ctr"/>
                </a:tc>
                <a:tc>
                  <a:txBody>
                    <a:bodyPr/>
                    <a:lstStyle/>
                    <a:p>
                      <a:pPr marL="68580" algn="ctr">
                        <a:lnSpc>
                          <a:spcPts val="1200"/>
                        </a:lnSpc>
                        <a:spcBef>
                          <a:spcPts val="600"/>
                        </a:spcBef>
                        <a:spcAft>
                          <a:spcPts val="600"/>
                        </a:spcAft>
                      </a:pPr>
                      <a:r>
                        <a:rPr lang="fr-FR" sz="1000" b="1" dirty="0">
                          <a:solidFill>
                            <a:schemeClr val="lt1"/>
                          </a:solidFill>
                          <a:latin typeface="+mn-lt"/>
                          <a:ea typeface="+mn-ea"/>
                          <a:cs typeface="+mn-cs"/>
                        </a:rPr>
                        <a:t>Web</a:t>
                      </a:r>
                    </a:p>
                  </a:txBody>
                  <a:tcPr marL="53014" marR="53014" marT="0" marB="0" anchor="ctr"/>
                </a:tc>
                <a:extLst>
                  <a:ext uri="{0D108BD9-81ED-4DB2-BD59-A6C34878D82A}">
                    <a16:rowId xmlns:a16="http://schemas.microsoft.com/office/drawing/2014/main" val="4087080459"/>
                  </a:ext>
                </a:extLst>
              </a:tr>
              <a:tr h="310274">
                <a:tc>
                  <a:txBody>
                    <a:bodyPr/>
                    <a:lstStyle/>
                    <a:p>
                      <a:pPr marL="68580" algn="l" defTabSz="257175" rtl="0" eaLnBrk="1" latinLnBrk="0" hangingPunct="1">
                        <a:lnSpc>
                          <a:spcPct val="100000"/>
                        </a:lnSpc>
                        <a:spcBef>
                          <a:spcPts val="0"/>
                        </a:spcBef>
                        <a:spcAft>
                          <a:spcPts val="0"/>
                        </a:spcAft>
                      </a:pPr>
                      <a:r>
                        <a:rPr lang="fr-FR" sz="1000" b="1" dirty="0">
                          <a:solidFill>
                            <a:schemeClr val="lt1"/>
                          </a:solidFill>
                          <a:latin typeface="+mn-lt"/>
                          <a:ea typeface="+mn-ea"/>
                          <a:cs typeface="+mn-cs"/>
                        </a:rPr>
                        <a:t>Stratégie nationale pour l’environnement de travail</a:t>
                      </a:r>
                    </a:p>
                  </a:txBody>
                  <a:tcPr marL="53014" marR="53014" marT="0" marB="0" anchor="ctr"/>
                </a:tc>
                <a:tc>
                  <a:txBody>
                    <a:bodyPr/>
                    <a:lstStyle/>
                    <a:p>
                      <a:pPr marL="68580" algn="ctr">
                        <a:lnSpc>
                          <a:spcPct val="100000"/>
                        </a:lnSpc>
                        <a:spcBef>
                          <a:spcPts val="0"/>
                        </a:spcBef>
                        <a:spcAft>
                          <a:spcPts val="0"/>
                        </a:spcAft>
                      </a:pPr>
                      <a:r>
                        <a:rPr lang="fr-FR" sz="1000" b="1" dirty="0">
                          <a:solidFill>
                            <a:schemeClr val="lt1"/>
                          </a:solidFill>
                          <a:latin typeface="+mn-lt"/>
                          <a:ea typeface="+mn-ea"/>
                          <a:cs typeface="+mn-cs"/>
                          <a:hlinkClick r:id="rId2"/>
                        </a:rPr>
                        <a:t>https://amid.dk/om-os/om-strategi-for-arbejdsmiljoeindsatsen-frem-til-2020/</a:t>
                      </a:r>
                      <a:r>
                        <a:rPr lang="fr-FR" sz="1000" b="1" dirty="0">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317514001"/>
                  </a:ext>
                </a:extLst>
              </a:tr>
              <a:tr h="620549">
                <a:tc>
                  <a:txBody>
                    <a:bodyPr/>
                    <a:lstStyle/>
                    <a:p>
                      <a:pPr marL="68580" algn="l" defTabSz="257175" rtl="0" eaLnBrk="1" latinLnBrk="0" hangingPunct="1">
                        <a:lnSpc>
                          <a:spcPct val="100000"/>
                        </a:lnSpc>
                        <a:spcBef>
                          <a:spcPts val="0"/>
                        </a:spcBef>
                        <a:spcAft>
                          <a:spcPts val="0"/>
                        </a:spcAft>
                      </a:pPr>
                      <a:r>
                        <a:rPr lang="fr-FR" sz="1000" b="1" dirty="0">
                          <a:solidFill>
                            <a:schemeClr val="lt1"/>
                          </a:solidFill>
                          <a:latin typeface="+mn-lt"/>
                          <a:ea typeface="+mn-ea"/>
                          <a:cs typeface="+mn-cs"/>
                        </a:rPr>
                        <a:t>Politique d’Airbus en matière de diversité et d’inclusion</a:t>
                      </a:r>
                    </a:p>
                  </a:txBody>
                  <a:tcPr marL="53014" marR="53014" marT="0" marB="0" anchor="ctr"/>
                </a:tc>
                <a:tc>
                  <a:txBody>
                    <a:bodyPr/>
                    <a:lstStyle/>
                    <a:p>
                      <a:pPr marL="68580" algn="ctr">
                        <a:lnSpc>
                          <a:spcPct val="100000"/>
                        </a:lnSpc>
                        <a:spcBef>
                          <a:spcPts val="0"/>
                        </a:spcBef>
                        <a:spcAft>
                          <a:spcPts val="0"/>
                        </a:spcAft>
                      </a:pPr>
                      <a:r>
                        <a:rPr lang="fr-FR" sz="1000" b="1" dirty="0">
                          <a:solidFill>
                            <a:schemeClr val="lt1"/>
                          </a:solidFill>
                          <a:latin typeface="+mn-lt"/>
                          <a:ea typeface="+mn-ea"/>
                          <a:cs typeface="+mn-cs"/>
                          <a:hlinkClick r:id="rId3"/>
                        </a:rPr>
                        <a:t>https://www.airbus.com/content/dam/channel-specific/website-/company/responsibility-and-sustainability/responsibility-andsustainability-landing-page/Responsibility-and-Sustainability-Charter-English.pdf</a:t>
                      </a:r>
                      <a:r>
                        <a:rPr lang="fr-FR" sz="1000" b="1" dirty="0">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2528965725"/>
                  </a:ext>
                </a:extLst>
              </a:tr>
              <a:tr h="310274">
                <a:tc>
                  <a:txBody>
                    <a:bodyPr/>
                    <a:lstStyle/>
                    <a:p>
                      <a:pPr marL="68580" algn="l" defTabSz="257175" rtl="0" eaLnBrk="1" latinLnBrk="0" hangingPunct="1">
                        <a:lnSpc>
                          <a:spcPct val="100000"/>
                        </a:lnSpc>
                        <a:spcBef>
                          <a:spcPts val="0"/>
                        </a:spcBef>
                        <a:spcAft>
                          <a:spcPts val="0"/>
                        </a:spcAft>
                      </a:pPr>
                      <a:r>
                        <a:rPr lang="fr-FR" sz="1000" b="1" dirty="0">
                          <a:solidFill>
                            <a:schemeClr val="lt1"/>
                          </a:solidFill>
                          <a:latin typeface="+mn-lt"/>
                          <a:ea typeface="+mn-ea"/>
                          <a:cs typeface="+mn-cs"/>
                        </a:rPr>
                        <a:t>Préoccupations communes et recommandations conjointes sur le travail domestique et de soins des migrants</a:t>
                      </a:r>
                    </a:p>
                  </a:txBody>
                  <a:tcPr marL="53014" marR="53014" marT="0" marB="0" anchor="ctr"/>
                </a:tc>
                <a:tc>
                  <a:txBody>
                    <a:bodyPr/>
                    <a:lstStyle/>
                    <a:p>
                      <a:pPr marL="68580" algn="ctr">
                        <a:lnSpc>
                          <a:spcPct val="100000"/>
                        </a:lnSpc>
                        <a:spcBef>
                          <a:spcPts val="0"/>
                        </a:spcBef>
                        <a:spcAft>
                          <a:spcPts val="0"/>
                        </a:spcAft>
                      </a:pPr>
                      <a:r>
                        <a:rPr lang="fr-FR" sz="1000" b="1" dirty="0">
                          <a:solidFill>
                            <a:schemeClr val="lt1"/>
                          </a:solidFill>
                          <a:latin typeface="+mn-lt"/>
                          <a:ea typeface="+mn-ea"/>
                          <a:cs typeface="+mn-cs"/>
                          <a:hlinkClick r:id="rId4"/>
                        </a:rPr>
                        <a:t>https://picum.org/Documents/Publi/2018/concerns_recommendations_migrant_domestic_care_work_February2018.pdf</a:t>
                      </a:r>
                    </a:p>
                  </a:txBody>
                  <a:tcPr marL="53014" marR="53014" marT="0" marB="0" anchor="ctr"/>
                </a:tc>
                <a:extLst>
                  <a:ext uri="{0D108BD9-81ED-4DB2-BD59-A6C34878D82A}">
                    <a16:rowId xmlns:a16="http://schemas.microsoft.com/office/drawing/2014/main" val="751261000"/>
                  </a:ext>
                </a:extLst>
              </a:tr>
              <a:tr h="310274">
                <a:tc>
                  <a:txBody>
                    <a:bodyPr/>
                    <a:lstStyle/>
                    <a:p>
                      <a:pPr marL="68580" algn="l" defTabSz="257175" rtl="0" eaLnBrk="1" latinLnBrk="0" hangingPunct="1">
                        <a:lnSpc>
                          <a:spcPct val="100000"/>
                        </a:lnSpc>
                        <a:spcBef>
                          <a:spcPts val="0"/>
                        </a:spcBef>
                        <a:spcAft>
                          <a:spcPts val="0"/>
                        </a:spcAft>
                      </a:pPr>
                      <a:r>
                        <a:rPr lang="fr-FR" sz="1000" b="1" dirty="0">
                          <a:solidFill>
                            <a:schemeClr val="lt1"/>
                          </a:solidFill>
                          <a:latin typeface="+mn-lt"/>
                          <a:ea typeface="+mn-ea"/>
                          <a:cs typeface="+mn-cs"/>
                        </a:rPr>
                        <a:t>Boîte à outils d’évaluation des risques pour les ressortissants de pays tiers</a:t>
                      </a:r>
                    </a:p>
                  </a:txBody>
                  <a:tcPr marL="53014" marR="53014" marT="0" marB="0" anchor="ctr"/>
                </a:tc>
                <a:tc>
                  <a:txBody>
                    <a:bodyPr/>
                    <a:lstStyle/>
                    <a:p>
                      <a:pPr marL="68580" algn="ctr">
                        <a:lnSpc>
                          <a:spcPct val="100000"/>
                        </a:lnSpc>
                        <a:spcBef>
                          <a:spcPts val="0"/>
                        </a:spcBef>
                        <a:spcAft>
                          <a:spcPts val="0"/>
                        </a:spcAft>
                      </a:pPr>
                      <a:r>
                        <a:rPr lang="fr-FR" sz="1000" b="1" dirty="0">
                          <a:solidFill>
                            <a:schemeClr val="lt1"/>
                          </a:solidFill>
                          <a:latin typeface="+mn-lt"/>
                          <a:ea typeface="+mn-ea"/>
                          <a:cs typeface="+mn-cs"/>
                          <a:hlinkClick r:id="rId5"/>
                        </a:rPr>
                        <a:t>https://www.cislbrescia.it/wp-content/uploads/2011/11/Un-progetto-sulla-sicurezza-per-i-lavoratori-stranieri.pdf</a:t>
                      </a:r>
                      <a:r>
                        <a:rPr lang="fr-FR" sz="1000" b="1" dirty="0">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1597487541"/>
                  </a:ext>
                </a:extLst>
              </a:tr>
              <a:tr h="465412">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fr-FR" sz="1000" b="1" dirty="0">
                          <a:solidFill>
                            <a:schemeClr val="lt1"/>
                          </a:solidFill>
                          <a:latin typeface="+mn-lt"/>
                          <a:ea typeface="+mn-ea"/>
                          <a:cs typeface="+mn-cs"/>
                        </a:rPr>
                        <a:t>REDI- Réseau d’entreprises pour l’inclusion des personnes LGBTI et la diversité</a:t>
                      </a:r>
                    </a:p>
                  </a:txBody>
                  <a:tcPr marL="53014" marR="53014" marT="0" marB="0" anchor="ctr"/>
                </a:tc>
                <a:tc>
                  <a:txBody>
                    <a:bodyPr/>
                    <a:lstStyle/>
                    <a:p>
                      <a:pPr marL="68580" algn="ctr">
                        <a:lnSpc>
                          <a:spcPct val="100000"/>
                        </a:lnSpc>
                        <a:spcBef>
                          <a:spcPts val="0"/>
                        </a:spcBef>
                        <a:spcAft>
                          <a:spcPts val="0"/>
                        </a:spcAft>
                      </a:pPr>
                      <a:r>
                        <a:rPr lang="fr-FR" sz="1000" b="1" dirty="0">
                          <a:solidFill>
                            <a:schemeClr val="lt1"/>
                          </a:solidFill>
                          <a:latin typeface="+mn-lt"/>
                          <a:ea typeface="+mn-ea"/>
                          <a:cs typeface="+mn-cs"/>
                          <a:hlinkClick r:id="rId6"/>
                        </a:rPr>
                        <a:t>http://www.redi-lgbti.org/</a:t>
                      </a:r>
                      <a:r>
                        <a:rPr lang="fr-FR" sz="1000" b="1" dirty="0">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2168101947"/>
                  </a:ext>
                </a:extLst>
              </a:tr>
              <a:tr h="310274">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fr-FR" sz="1000" b="1" dirty="0">
                          <a:solidFill>
                            <a:schemeClr val="lt1"/>
                          </a:solidFill>
                          <a:latin typeface="+mn-lt"/>
                          <a:ea typeface="+mn-ea"/>
                          <a:cs typeface="+mn-cs"/>
                        </a:rPr>
                        <a:t>Environnement de travail des femmes</a:t>
                      </a:r>
                    </a:p>
                  </a:txBody>
                  <a:tcPr marL="53014" marR="53014" marT="0" marB="0" anchor="ctr"/>
                </a:tc>
                <a:tc>
                  <a:txBody>
                    <a:bodyPr/>
                    <a:lstStyle/>
                    <a:p>
                      <a:pPr marL="68580" algn="ctr">
                        <a:lnSpc>
                          <a:spcPct val="100000"/>
                        </a:lnSpc>
                        <a:spcBef>
                          <a:spcPts val="0"/>
                        </a:spcBef>
                        <a:spcAft>
                          <a:spcPts val="0"/>
                        </a:spcAft>
                      </a:pPr>
                      <a:r>
                        <a:rPr lang="fr-FR" sz="1000" b="1" dirty="0">
                          <a:solidFill>
                            <a:schemeClr val="lt1"/>
                          </a:solidFill>
                          <a:latin typeface="+mn-lt"/>
                          <a:ea typeface="+mn-ea"/>
                          <a:cs typeface="+mn-cs"/>
                          <a:hlinkClick r:id="rId7"/>
                        </a:rPr>
                        <a:t>https://www.av.se/arbetsmiljoarbete-och-inspektioner/arbeta-med-arbetsmiljon/jamstalldhet-i-arbetsmiljon/</a:t>
                      </a:r>
                      <a:r>
                        <a:rPr lang="fr-FR" sz="1000" b="1" dirty="0">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3811754884"/>
                  </a:ext>
                </a:extLst>
              </a:tr>
              <a:tr h="465412">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fr-FR" sz="1000" b="1" dirty="0">
                          <a:solidFill>
                            <a:schemeClr val="lt1"/>
                          </a:solidFill>
                          <a:latin typeface="+mn-lt"/>
                          <a:ea typeface="+mn-ea"/>
                          <a:cs typeface="+mn-cs"/>
                        </a:rPr>
                        <a:t>Boîte à outils pour l’intégration de la perspective de genre dans la prévention des risques professionnels</a:t>
                      </a:r>
                    </a:p>
                  </a:txBody>
                  <a:tcPr marL="53014" marR="53014" marT="0" marB="0" anchor="ctr"/>
                </a:tc>
                <a:tc>
                  <a:txBody>
                    <a:bodyPr/>
                    <a:lstStyle/>
                    <a:p>
                      <a:pPr marL="68580" algn="ctr">
                        <a:lnSpc>
                          <a:spcPct val="100000"/>
                        </a:lnSpc>
                        <a:spcBef>
                          <a:spcPts val="0"/>
                        </a:spcBef>
                        <a:spcAft>
                          <a:spcPts val="0"/>
                        </a:spcAft>
                      </a:pPr>
                      <a:r>
                        <a:rPr lang="fr-FR" sz="1000" b="1" dirty="0">
                          <a:solidFill>
                            <a:schemeClr val="lt1"/>
                          </a:solidFill>
                          <a:latin typeface="+mn-lt"/>
                          <a:ea typeface="+mn-ea"/>
                          <a:cs typeface="+mn-cs"/>
                          <a:hlinkClick r:id="rId8"/>
                        </a:rPr>
                        <a:t>http://www.osalan.euskadi.eus/contenidos/libro/gestion_201710/es_def/adjuntos/pautas_integracion_prl.pdf</a:t>
                      </a:r>
                      <a:r>
                        <a:rPr lang="fr-FR" sz="1000" b="1" dirty="0">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2515382"/>
                  </a:ext>
                </a:extLst>
              </a:tr>
              <a:tr h="310274">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fr-FR" sz="1000" b="1" dirty="0">
                          <a:solidFill>
                            <a:schemeClr val="lt1"/>
                          </a:solidFill>
                          <a:latin typeface="+mn-lt"/>
                          <a:ea typeface="+mn-ea"/>
                          <a:cs typeface="+mn-cs"/>
                        </a:rPr>
                        <a:t>Guide de soutien aux personnes transgenres sur le lieu de travail</a:t>
                      </a:r>
                    </a:p>
                  </a:txBody>
                  <a:tcPr marL="53014" marR="53014" marT="0" marB="0" anchor="ctr"/>
                </a:tc>
                <a:tc>
                  <a:txBody>
                    <a:bodyPr/>
                    <a:lstStyle/>
                    <a:p>
                      <a:pPr marL="68580" algn="ctr">
                        <a:lnSpc>
                          <a:spcPct val="100000"/>
                        </a:lnSpc>
                        <a:spcBef>
                          <a:spcPts val="0"/>
                        </a:spcBef>
                        <a:spcAft>
                          <a:spcPts val="0"/>
                        </a:spcAft>
                      </a:pPr>
                      <a:r>
                        <a:rPr lang="fr-FR" sz="1000" b="1" dirty="0">
                          <a:solidFill>
                            <a:schemeClr val="lt1"/>
                          </a:solidFill>
                          <a:latin typeface="+mn-lt"/>
                          <a:ea typeface="+mn-ea"/>
                          <a:cs typeface="+mn-cs"/>
                          <a:hlinkClick r:id="rId9"/>
                        </a:rPr>
                        <a:t>http://www.lgbthealth.org.uk/wp-content/uploads/2016/07/TWSP-Info-Guide-Final.pdf</a:t>
                      </a:r>
                      <a:r>
                        <a:rPr lang="fr-FR" sz="1000" b="1" dirty="0">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1164389520"/>
                  </a:ext>
                </a:extLst>
              </a:tr>
            </a:tbl>
          </a:graphicData>
        </a:graphic>
      </p:graphicFrame>
      <p:sp>
        <p:nvSpPr>
          <p:cNvPr id="6" name="Title 1">
            <a:extLst>
              <a:ext uri="{FF2B5EF4-FFF2-40B4-BE49-F238E27FC236}">
                <a16:creationId xmlns:a16="http://schemas.microsoft.com/office/drawing/2014/main" id="{FE67E1C7-DA33-3742-8620-2EC6C9701E0F}"/>
              </a:ext>
            </a:extLst>
          </p:cNvPr>
          <p:cNvSpPr txBox="1">
            <a:spLocks noGrp="1"/>
          </p:cNvSpPr>
          <p:nvPr>
            <p:ph type="title"/>
          </p:nvPr>
        </p:nvSpPr>
        <p:spPr>
          <a:xfrm>
            <a:off x="539749" y="135000"/>
            <a:ext cx="7470127" cy="367200"/>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a:solidFill>
                  <a:srgbClr val="003399"/>
                </a:solidFill>
              </a:rPr>
              <a:t>Ressources sur les pratiques et les initiatives politiques </a:t>
            </a:r>
          </a:p>
        </p:txBody>
      </p:sp>
    </p:spTree>
    <p:extLst>
      <p:ext uri="{BB962C8B-B14F-4D97-AF65-F5344CB8AC3E}">
        <p14:creationId xmlns:p14="http://schemas.microsoft.com/office/powerpoint/2010/main" val="22682845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608" y="627534"/>
            <a:ext cx="7180579" cy="4039076"/>
          </a:xfrm>
          <a:prstGeom prst="rect">
            <a:avLst/>
          </a:prstGeom>
        </p:spPr>
      </p:pic>
      <p:sp>
        <p:nvSpPr>
          <p:cNvPr id="3" name="Content Placeholder 2"/>
          <p:cNvSpPr>
            <a:spLocks noGrp="1"/>
          </p:cNvSpPr>
          <p:nvPr>
            <p:ph sz="half" idx="1"/>
          </p:nvPr>
        </p:nvSpPr>
        <p:spPr>
          <a:xfrm>
            <a:off x="539552" y="824572"/>
            <a:ext cx="7848872" cy="3645000"/>
          </a:xfrm>
        </p:spPr>
        <p:txBody>
          <a:bodyPr>
            <a:normAutofit/>
          </a:bodyPr>
          <a:lstStyle/>
          <a:p>
            <a:pPr marL="0" lvl="0" indent="0" algn="ctr" defTabSz="342900">
              <a:spcBef>
                <a:spcPts val="450"/>
              </a:spcBef>
              <a:buClr>
                <a:srgbClr val="003399"/>
              </a:buClr>
              <a:buNone/>
            </a:pPr>
            <a:r>
              <a:rPr lang="fr-FR" sz="2800" dirty="0">
                <a:solidFill>
                  <a:srgbClr val="ACC700"/>
                </a:solidFill>
              </a:rPr>
              <a:t>MERCI!</a:t>
            </a:r>
          </a:p>
          <a:p>
            <a:pPr marL="0" indent="0">
              <a:buSzPct val="120000"/>
              <a:buNone/>
            </a:pPr>
            <a:endParaRPr lang="en-US" sz="1400" dirty="0">
              <a:solidFill>
                <a:srgbClr val="ACC700"/>
              </a:solidFill>
            </a:endParaRPr>
          </a:p>
          <a:p>
            <a:pPr>
              <a:buSzPct val="120000"/>
              <a:buBlip>
                <a:blip r:embed="rId4"/>
              </a:buBlip>
            </a:pPr>
            <a:endParaRPr lang="en-US" sz="400" dirty="0">
              <a:solidFill>
                <a:schemeClr val="accent1"/>
              </a:solidFill>
            </a:endParaRPr>
          </a:p>
          <a:p>
            <a:pPr>
              <a:buSzPct val="120000"/>
              <a:buBlip>
                <a:blip r:embed="rId4"/>
              </a:buBlip>
            </a:pPr>
            <a:r>
              <a:rPr lang="fr-FR" sz="1400" dirty="0">
                <a:solidFill>
                  <a:schemeClr val="accent1"/>
                </a:solidFill>
              </a:rPr>
              <a:t>De plus amples informations figurent sur le site web de la campagne:</a:t>
            </a:r>
          </a:p>
          <a:p>
            <a:pPr marL="189000" lvl="1" indent="0">
              <a:buSzPct val="120000"/>
              <a:buNone/>
            </a:pPr>
            <a:r>
              <a:rPr lang="fr-FR" sz="1400" b="1" dirty="0">
                <a:solidFill>
                  <a:schemeClr val="accent1"/>
                </a:solidFill>
                <a:hlinkClick r:id="rId5"/>
              </a:rPr>
              <a:t>healthy-workplaces.eu/fr</a:t>
            </a:r>
          </a:p>
          <a:p>
            <a:pPr marL="141750" lvl="1" indent="0">
              <a:buSzPct val="120000"/>
              <a:buNone/>
            </a:pPr>
            <a:endParaRPr lang="en-US" sz="1400" dirty="0">
              <a:solidFill>
                <a:schemeClr val="accent1"/>
              </a:solidFill>
            </a:endParaRPr>
          </a:p>
          <a:p>
            <a:pPr>
              <a:buSzPct val="120000"/>
              <a:buBlip>
                <a:blip r:embed="rId4"/>
              </a:buBlip>
            </a:pPr>
            <a:r>
              <a:rPr lang="fr-FR" sz="1400" dirty="0">
                <a:solidFill>
                  <a:schemeClr val="accent1"/>
                </a:solidFill>
              </a:rPr>
              <a:t>Inscrivez-vous à notre lettre d’information de la campagne:</a:t>
            </a:r>
          </a:p>
          <a:p>
            <a:pPr marL="189000" lvl="1" indent="0">
              <a:buSzPct val="120000"/>
              <a:buNone/>
            </a:pPr>
            <a:r>
              <a:rPr lang="fr-FR" sz="1400" b="1" u="sng" dirty="0">
                <a:solidFill>
                  <a:schemeClr val="accent1"/>
                </a:solidFill>
                <a:hlinkClick r:id="rId6">
                  <a:extLst>
                    <a:ext uri="{A12FA001-AC4F-418D-AE19-62706E023703}">
                      <ahyp:hlinkClr xmlns="" xmlns:ahyp="http://schemas.microsoft.com/office/drawing/2018/hyperlinkcolor" val="tx"/>
                    </a:ext>
                  </a:extLst>
                </a:hlinkClick>
              </a:rPr>
              <a:t>https://healthy-workplaces.eu/fr/healthy-workplaces-newsletter</a:t>
            </a:r>
          </a:p>
          <a:p>
            <a:pPr marL="0" indent="0">
              <a:buSzPct val="120000"/>
              <a:buNone/>
            </a:pPr>
            <a:endParaRPr lang="en-US" sz="700" dirty="0">
              <a:solidFill>
                <a:schemeClr val="accent1"/>
              </a:solidFill>
            </a:endParaRPr>
          </a:p>
          <a:p>
            <a:pPr marL="0" indent="0">
              <a:buSzPct val="120000"/>
              <a:buNone/>
            </a:pPr>
            <a:endParaRPr lang="en-US" sz="700" dirty="0">
              <a:solidFill>
                <a:schemeClr val="accent1"/>
              </a:solidFill>
            </a:endParaRPr>
          </a:p>
          <a:p>
            <a:pPr>
              <a:buSzPct val="120000"/>
              <a:buBlip>
                <a:blip r:embed="rId4"/>
              </a:buBlip>
            </a:pPr>
            <a:r>
              <a:rPr lang="fr-FR" sz="1400" dirty="0">
                <a:solidFill>
                  <a:schemeClr val="accent1"/>
                </a:solidFill>
              </a:rPr>
              <a:t>Tenez-vous informé(e) des activités et événements grâce aux médias sociaux:</a:t>
            </a:r>
          </a:p>
          <a:p>
            <a:pPr marL="0" indent="0">
              <a:buSzPct val="120000"/>
              <a:buNone/>
            </a:pPr>
            <a:endParaRPr lang="en-US" sz="1400" dirty="0">
              <a:solidFill>
                <a:schemeClr val="accent1"/>
              </a:solidFill>
            </a:endParaRPr>
          </a:p>
          <a:p>
            <a:pPr marL="0" indent="0">
              <a:buSzPct val="120000"/>
              <a:buNone/>
            </a:pPr>
            <a:endParaRPr lang="en-US" sz="1400" dirty="0">
              <a:solidFill>
                <a:schemeClr val="accent1"/>
              </a:solidFill>
            </a:endParaRPr>
          </a:p>
        </p:txBody>
      </p:sp>
      <p:pic>
        <p:nvPicPr>
          <p:cNvPr id="6" name="Picture 14" descr="https://g.twimg.com/Twitter_logo_blue.png">
            <a:hlinkClick r:id="rId7"/>
            <a:extLst>
              <a:ext uri="{FF2B5EF4-FFF2-40B4-BE49-F238E27FC236}">
                <a16:creationId xmlns:a16="http://schemas.microsoft.com/office/drawing/2014/main" id="{D3E089A8-B42F-BE4F-A861-7BCC1F2CB12D}"/>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25898" y="3744253"/>
            <a:ext cx="354287" cy="2880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6" descr="https://fbcdn-sphotos-b-a.akamaihd.net/hphotos-ak-xap1/t31.0-8/1271084_10152203108461729_809245696_o.png?dl=1">
            <a:hlinkClick r:id="rId9"/>
            <a:extLst>
              <a:ext uri="{FF2B5EF4-FFF2-40B4-BE49-F238E27FC236}">
                <a16:creationId xmlns:a16="http://schemas.microsoft.com/office/drawing/2014/main" id="{58B762EE-C070-0F4F-B862-66BE1D7E685D}"/>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251540" y="3721358"/>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https://lh4.googleusercontent.com/9Difi9bypu9-FoUsfFWpX6odYLLjXQk_q0aPxZBSFynecMOSLoKRKWRWIfZdXRGOdXMZCahrLBG6vWrwIeT-A26iDjTucgFVCP0Fuzr79BHW5kLJ3sw">
            <a:hlinkClick r:id="rId11"/>
            <a:extLst>
              <a:ext uri="{FF2B5EF4-FFF2-40B4-BE49-F238E27FC236}">
                <a16:creationId xmlns:a16="http://schemas.microsoft.com/office/drawing/2014/main" id="{DE27942B-F58C-0648-B346-E78565C2BD2A}"/>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710927" y="3744253"/>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8" descr="http://cincoaescomunicacion.com/wp-content/uploads/2013/11/linkedin-3.jpg">
            <a:hlinkClick r:id="rId13"/>
            <a:extLst>
              <a:ext uri="{FF2B5EF4-FFF2-40B4-BE49-F238E27FC236}">
                <a16:creationId xmlns:a16="http://schemas.microsoft.com/office/drawing/2014/main" id="{C9029C70-40FF-9445-8577-70D817EA75C0}"/>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2170314" y="3744253"/>
            <a:ext cx="288032" cy="28803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542091" y="3734380"/>
            <a:ext cx="2183611" cy="307777"/>
          </a:xfrm>
          <a:prstGeom prst="rect">
            <a:avLst/>
          </a:prstGeom>
        </p:spPr>
        <p:txBody>
          <a:bodyPr wrap="none">
            <a:spAutoFit/>
          </a:bodyPr>
          <a:lstStyle/>
          <a:p>
            <a:r>
              <a:rPr lang="fr-FR" sz="1400" b="1" dirty="0">
                <a:solidFill>
                  <a:srgbClr val="ACC700"/>
                </a:solidFill>
              </a:rPr>
              <a:t>#EUhealthyworkplaces </a:t>
            </a:r>
          </a:p>
        </p:txBody>
      </p:sp>
    </p:spTree>
    <p:extLst>
      <p:ext uri="{BB962C8B-B14F-4D97-AF65-F5344CB8AC3E}">
        <p14:creationId xmlns:p14="http://schemas.microsoft.com/office/powerpoint/2010/main" val="1834023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28337FA-D9E9-B14B-B25F-ACA2748C2CC0}"/>
              </a:ext>
            </a:extLst>
          </p:cNvPr>
          <p:cNvSpPr txBox="1">
            <a:spLocks/>
          </p:cNvSpPr>
          <p:nvPr/>
        </p:nvSpPr>
        <p:spPr>
          <a:xfrm>
            <a:off x="539750" y="35106"/>
            <a:ext cx="7559873" cy="660895"/>
          </a:xfrm>
          <a:prstGeom prst="rect">
            <a:avLst/>
          </a:prstGeom>
        </p:spPr>
        <p:txBody>
          <a:bodyPr vert="horz" lIns="0" tIns="0" rIns="0" bIns="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000" dirty="0">
                <a:solidFill>
                  <a:schemeClr val="accent1"/>
                </a:solidFill>
              </a:rPr>
              <a:t>Introduction: Diversité de la main-d’œuvre et </a:t>
            </a:r>
          </a:p>
          <a:p>
            <a:r>
              <a:rPr lang="fr-FR" sz="2000" dirty="0">
                <a:solidFill>
                  <a:schemeClr val="accent1"/>
                </a:solidFill>
              </a:rPr>
              <a:t>risques liés aux TMS</a:t>
            </a:r>
          </a:p>
        </p:txBody>
      </p:sp>
      <p:sp>
        <p:nvSpPr>
          <p:cNvPr id="13" name="Content Placeholder 2"/>
          <p:cNvSpPr txBox="1">
            <a:spLocks/>
          </p:cNvSpPr>
          <p:nvPr/>
        </p:nvSpPr>
        <p:spPr>
          <a:xfrm>
            <a:off x="539750" y="915988"/>
            <a:ext cx="7632700" cy="3671111"/>
          </a:xfrm>
          <a:prstGeom prst="rect">
            <a:avLst/>
          </a:prstGeom>
        </p:spPr>
        <p:txBody>
          <a:bodyPr vert="horz" lIns="0" tIns="0" rIns="0" bIns="0" rtlCol="0" anchor="t" anchorCtr="0">
            <a:noAutofit/>
          </a:bodyPr>
          <a:lst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1414463" indent="-128588" algn="l" defTabSz="257175" rtl="0" eaLnBrk="1" latinLnBrk="0" hangingPunct="1">
              <a:spcBef>
                <a:spcPts val="0"/>
              </a:spcBef>
              <a:buClr>
                <a:schemeClr val="tx2"/>
              </a:buClr>
              <a:buSzPct val="101000"/>
              <a:buFont typeface="Courier New" pitchFamily="49" charset="0"/>
              <a:buChar char="o"/>
              <a:defRPr sz="675" kern="1200" baseline="0">
                <a:solidFill>
                  <a:schemeClr val="tx1"/>
                </a:solidFill>
                <a:latin typeface="+mn-lt"/>
                <a:ea typeface="+mn-ea"/>
                <a:cs typeface="+mn-cs"/>
              </a:defRPr>
            </a:lvl6pPr>
            <a:lvl7pPr marL="1671638" indent="-128588" algn="l" defTabSz="257175" rtl="0" eaLnBrk="1" latinLnBrk="0" hangingPunct="1">
              <a:spcBef>
                <a:spcPts val="0"/>
              </a:spcBef>
              <a:buClr>
                <a:schemeClr val="tx2"/>
              </a:buClr>
              <a:buFont typeface="Courier New" pitchFamily="49" charset="0"/>
              <a:buChar char="o"/>
              <a:defRPr sz="675" kern="1200" baseline="0">
                <a:solidFill>
                  <a:schemeClr val="tx1"/>
                </a:solidFill>
                <a:latin typeface="+mn-lt"/>
                <a:ea typeface="+mn-ea"/>
                <a:cs typeface="+mn-cs"/>
              </a:defRPr>
            </a:lvl7pPr>
            <a:lvl8pPr marL="1928813"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8pPr>
            <a:lvl9pPr marL="2185988"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9pPr>
          </a:lstStyle>
          <a:p>
            <a:pPr algn="just">
              <a:spcAft>
                <a:spcPts val="1200"/>
              </a:spcAft>
            </a:pPr>
            <a:r>
              <a:rPr lang="fr-FR" sz="1400" b="0" dirty="0"/>
              <a:t>La diversité de la main-d’œuvre fait référence aux caractéristiques individuelles des salariés qui les rendent uniques. Ces caractéristiques peuvent inclure le sexe, la race, l’origine ethnique, la religion, l’âge, l’orientation sexuelle, les capacités physiques et les idéologies, etc.</a:t>
            </a:r>
          </a:p>
          <a:p>
            <a:pPr algn="just">
              <a:spcAft>
                <a:spcPts val="1200"/>
              </a:spcAft>
            </a:pPr>
            <a:r>
              <a:rPr lang="fr-FR" sz="1400" b="0" dirty="0"/>
              <a:t>Certaines caractéristiques de la main-d’œuvre permettent de recenser les groupes de travailleurs qui signalent fréquemment de mauvaises conditions de travail et une plus grande exposition aux problèmes de santé, notamment les troubles musculosquelettiques (TMS). </a:t>
            </a:r>
          </a:p>
          <a:p>
            <a:pPr algn="just">
              <a:spcAft>
                <a:spcPts val="1200"/>
              </a:spcAft>
            </a:pPr>
            <a:r>
              <a:rPr lang="fr-FR" sz="1400" b="0" dirty="0"/>
              <a:t>Trois groupes spécifiques de travailleurs ont été sélectionnés pour une analyse approfondie (</a:t>
            </a:r>
            <a:r>
              <a:rPr lang="fr-FR" sz="1400" dirty="0"/>
              <a:t>les travailleurs migrants</a:t>
            </a:r>
            <a:r>
              <a:rPr lang="fr-FR" sz="1400" b="0" dirty="0"/>
              <a:t>, </a:t>
            </a:r>
            <a:r>
              <a:rPr lang="fr-FR" sz="1400" dirty="0"/>
              <a:t>les travailleuses </a:t>
            </a:r>
            <a:r>
              <a:rPr lang="fr-FR" sz="1400" b="0" dirty="0"/>
              <a:t>et </a:t>
            </a:r>
            <a:r>
              <a:rPr lang="fr-FR" sz="1400" dirty="0"/>
              <a:t>les travailleurs LGBTI¹</a:t>
            </a:r>
            <a:r>
              <a:rPr lang="fr-FR" sz="1400" b="0" dirty="0"/>
              <a:t>) et d’autres désavantages (âge, faible niveau d’éducation) ont été inclus dans l’analyse. </a:t>
            </a:r>
          </a:p>
          <a:p>
            <a:pPr algn="just">
              <a:spcAft>
                <a:spcPts val="1200"/>
              </a:spcAft>
            </a:pPr>
            <a:r>
              <a:rPr lang="fr-FR" sz="1400" b="0" dirty="0"/>
              <a:t>L’objectif était de combler les lacunes en matière de recherche et de compléter les informations déjà disponibles pour d’autres groupes de travailleurs (travailleurs souffrant de problèmes de santé chroniques ou jeunes travailleurs et travailleurs potentiels).</a:t>
            </a:r>
          </a:p>
        </p:txBody>
      </p:sp>
      <p:sp>
        <p:nvSpPr>
          <p:cNvPr id="2" name="TextBox 1"/>
          <p:cNvSpPr txBox="1"/>
          <p:nvPr/>
        </p:nvSpPr>
        <p:spPr>
          <a:xfrm>
            <a:off x="5796136" y="4227934"/>
            <a:ext cx="3528392" cy="492443"/>
          </a:xfrm>
          <a:prstGeom prst="rect">
            <a:avLst/>
          </a:prstGeom>
          <a:noFill/>
        </p:spPr>
        <p:txBody>
          <a:bodyPr wrap="square" rtlCol="0">
            <a:spAutoFit/>
          </a:bodyPr>
          <a:lstStyle/>
          <a:p>
            <a:pPr lvl="0"/>
            <a:r>
              <a:rPr lang="fr-FR" sz="800" i="1" dirty="0">
                <a:solidFill>
                  <a:schemeClr val="accent1"/>
                </a:solidFill>
              </a:rPr>
              <a:t>¹ Personnes lesbiennes, gays, bisexuelles, transgenres et intersexuées. </a:t>
            </a:r>
          </a:p>
          <a:p>
            <a:endParaRPr lang="en-GB" b="1" dirty="0">
              <a:solidFill>
                <a:schemeClr val="accent1"/>
              </a:solidFill>
            </a:endParaRPr>
          </a:p>
        </p:txBody>
      </p:sp>
    </p:spTree>
    <p:extLst>
      <p:ext uri="{BB962C8B-B14F-4D97-AF65-F5344CB8AC3E}">
        <p14:creationId xmlns:p14="http://schemas.microsoft.com/office/powerpoint/2010/main" val="171554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915989"/>
            <a:ext cx="5256386" cy="3383954"/>
          </a:xfrm>
        </p:spPr>
        <p:txBody>
          <a:bodyPr lIns="0" tIns="0" rIns="0" bIns="0">
            <a:noAutofit/>
          </a:bodyPr>
          <a:lstStyle/>
          <a:p>
            <a:pPr marL="189000" lvl="0" indent="-189000" algn="just" defTabSz="342900">
              <a:spcBef>
                <a:spcPts val="450"/>
              </a:spcBef>
              <a:spcAft>
                <a:spcPts val="600"/>
              </a:spcAft>
              <a:buClr>
                <a:srgbClr val="003399"/>
              </a:buClr>
            </a:pPr>
            <a:r>
              <a:rPr lang="fr-FR" sz="1400" dirty="0">
                <a:solidFill>
                  <a:srgbClr val="003399"/>
                </a:solidFill>
              </a:rPr>
              <a:t>Troubles musculosquelettiques (TMS):</a:t>
            </a:r>
            <a:r>
              <a:rPr lang="fr-FR" sz="1400" b="0" dirty="0">
                <a:solidFill>
                  <a:srgbClr val="003399"/>
                </a:solidFill>
              </a:rPr>
              <a:t> affections de structures corporelles telles que les muscles, les articulations, les tendons, les ligaments, les nerfs, les cartilages, les os et le système vasculaire local.</a:t>
            </a:r>
          </a:p>
          <a:p>
            <a:pPr marL="189000" lvl="0" indent="-189000" algn="just" defTabSz="342900">
              <a:spcBef>
                <a:spcPts val="450"/>
              </a:spcBef>
              <a:spcAft>
                <a:spcPts val="600"/>
              </a:spcAft>
              <a:buClr>
                <a:srgbClr val="003399"/>
              </a:buClr>
            </a:pPr>
            <a:r>
              <a:rPr lang="fr-FR" sz="1400" dirty="0">
                <a:solidFill>
                  <a:srgbClr val="003399"/>
                </a:solidFill>
              </a:rPr>
              <a:t>TMS d’origine professionnelle:</a:t>
            </a:r>
            <a:r>
              <a:rPr lang="fr-FR" sz="1400" b="0" dirty="0">
                <a:solidFill>
                  <a:srgbClr val="003399"/>
                </a:solidFill>
              </a:rPr>
              <a:t> les TMS qui sont principalement provoqués ou aggravés par l’activité professionnelle et par les effets de l’environnement immédiat dans lequel celle-ci est exercée.</a:t>
            </a:r>
          </a:p>
          <a:p>
            <a:pPr marL="189000" lvl="0" indent="-189000" algn="just" defTabSz="342900">
              <a:spcBef>
                <a:spcPts val="450"/>
              </a:spcBef>
              <a:spcAft>
                <a:spcPts val="600"/>
              </a:spcAft>
              <a:buClr>
                <a:srgbClr val="003399"/>
              </a:buClr>
            </a:pPr>
            <a:r>
              <a:rPr lang="fr-FR" sz="1400" b="0" u="sng" dirty="0">
                <a:solidFill>
                  <a:srgbClr val="003399"/>
                </a:solidFill>
              </a:rPr>
              <a:t>Les TMS constituent l’un des problèmes de santé liés au travail les plus fréquents en Europe</a:t>
            </a:r>
            <a:r>
              <a:rPr lang="fr-FR" sz="1400" b="0" dirty="0">
                <a:solidFill>
                  <a:srgbClr val="003399"/>
                </a:solidFill>
              </a:rPr>
              <a:t>, entraînant des conséquences importantes pour les travailleurs, les entreprises et la société.</a:t>
            </a:r>
          </a:p>
          <a:p>
            <a:pPr marL="189000" lvl="0" indent="-189000" algn="just" defTabSz="342900">
              <a:spcBef>
                <a:spcPts val="450"/>
              </a:spcBef>
              <a:spcAft>
                <a:spcPts val="600"/>
              </a:spcAft>
              <a:buClr>
                <a:srgbClr val="003399"/>
              </a:buClr>
            </a:pPr>
            <a:r>
              <a:rPr lang="fr-FR" sz="1400" b="0" u="sng" dirty="0">
                <a:solidFill>
                  <a:srgbClr val="003399"/>
                </a:solidFill>
              </a:rPr>
              <a:t>La plupart des TMS d’origine professionnelle sont des troubles cumulatifs (également appelés TMS chroniques)</a:t>
            </a:r>
            <a:r>
              <a:rPr lang="fr-FR" sz="1400" b="0" dirty="0">
                <a:solidFill>
                  <a:srgbClr val="003399"/>
                </a:solidFill>
              </a:rPr>
              <a:t>. D’autres TMS d’origine professionnelle résultent de traumatismes aigus survenus à la suite d’un accident. </a:t>
            </a:r>
          </a:p>
          <a:p>
            <a:pPr marL="0" indent="0">
              <a:spcAft>
                <a:spcPts val="600"/>
              </a:spcAft>
              <a:buNone/>
            </a:pPr>
            <a:endParaRPr lang="en-US" sz="1400" dirty="0"/>
          </a:p>
          <a:p>
            <a:pPr marL="0" indent="0">
              <a:spcAft>
                <a:spcPts val="600"/>
              </a:spcAft>
              <a:buNone/>
            </a:pPr>
            <a:endParaRPr lang="en-GB" altLang="en-US" sz="14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7920880"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a:t>Définitions des TMS d’origine professionnelle</a:t>
            </a:r>
          </a:p>
        </p:txBody>
      </p:sp>
      <p:grpSp>
        <p:nvGrpSpPr>
          <p:cNvPr id="16" name="Group 15"/>
          <p:cNvGrpSpPr/>
          <p:nvPr/>
        </p:nvGrpSpPr>
        <p:grpSpPr>
          <a:xfrm>
            <a:off x="6084168" y="1275818"/>
            <a:ext cx="1866069" cy="2664296"/>
            <a:chOff x="4860032" y="1152159"/>
            <a:chExt cx="2036824" cy="2839181"/>
          </a:xfrm>
        </p:grpSpPr>
        <p:grpSp>
          <p:nvGrpSpPr>
            <p:cNvPr id="17" name="Group 16"/>
            <p:cNvGrpSpPr/>
            <p:nvPr/>
          </p:nvGrpSpPr>
          <p:grpSpPr>
            <a:xfrm>
              <a:off x="4860032" y="1152159"/>
              <a:ext cx="2036824" cy="2839181"/>
              <a:chOff x="5076056" y="1820801"/>
              <a:chExt cx="2036824" cy="2839181"/>
            </a:xfrm>
          </p:grpSpPr>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l="333" r="3458"/>
              <a:stretch/>
            </p:blipFill>
            <p:spPr>
              <a:xfrm>
                <a:off x="5076056" y="3248678"/>
                <a:ext cx="2036689" cy="1411304"/>
              </a:xfrm>
              <a:prstGeom prst="rect">
                <a:avLst/>
              </a:prstGeom>
            </p:spPr>
          </p:pic>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6056" y="1820801"/>
                <a:ext cx="2036824" cy="1357883"/>
              </a:xfrm>
              <a:prstGeom prst="rect">
                <a:avLst/>
              </a:prstGeom>
            </p:spPr>
          </p:pic>
        </p:grpSp>
        <p:sp>
          <p:nvSpPr>
            <p:cNvPr id="18" name="CasellaDiTesto 13">
              <a:extLst>
                <a:ext uri="{FF2B5EF4-FFF2-40B4-BE49-F238E27FC236}">
                  <a16:creationId xmlns:a16="http://schemas.microsoft.com/office/drawing/2014/main" id="{EC00D3BC-E647-BD4A-BC0D-5B0D01FCAF74}"/>
                </a:ext>
              </a:extLst>
            </p:cNvPr>
            <p:cNvSpPr txBox="1"/>
            <p:nvPr/>
          </p:nvSpPr>
          <p:spPr>
            <a:xfrm rot="16200000">
              <a:off x="6272631" y="3396135"/>
              <a:ext cx="1105221" cy="50390"/>
            </a:xfrm>
            <a:prstGeom prst="rect">
              <a:avLst/>
            </a:prstGeom>
            <a:noFill/>
          </p:spPr>
          <p:txBody>
            <a:bodyPr wrap="none" lIns="0" tIns="0" rIns="0" bIns="0" rtlCol="0">
              <a:spAutoFit/>
            </a:bodyPr>
            <a:lstStyle/>
            <a:p>
              <a:pPr algn="ctr"/>
              <a:r>
                <a:rPr lang="fr-FR" sz="300" b="1" dirty="0">
                  <a:solidFill>
                    <a:schemeClr val="bg1"/>
                  </a:solidFill>
                </a:rPr>
                <a:t>© CC0 Creative Commons  (Pexels, Karolina Grabowska)</a:t>
              </a:r>
            </a:p>
          </p:txBody>
        </p:sp>
        <p:sp>
          <p:nvSpPr>
            <p:cNvPr id="19" name="CasellaDiTesto 13">
              <a:extLst>
                <a:ext uri="{FF2B5EF4-FFF2-40B4-BE49-F238E27FC236}">
                  <a16:creationId xmlns:a16="http://schemas.microsoft.com/office/drawing/2014/main" id="{EC00D3BC-E647-BD4A-BC0D-5B0D01FCAF74}"/>
                </a:ext>
              </a:extLst>
            </p:cNvPr>
            <p:cNvSpPr txBox="1"/>
            <p:nvPr/>
          </p:nvSpPr>
          <p:spPr>
            <a:xfrm rot="16200000">
              <a:off x="6268744" y="1918609"/>
              <a:ext cx="1117180" cy="50390"/>
            </a:xfrm>
            <a:prstGeom prst="rect">
              <a:avLst/>
            </a:prstGeom>
            <a:noFill/>
          </p:spPr>
          <p:txBody>
            <a:bodyPr wrap="none" lIns="0" tIns="0" rIns="0" bIns="0" rtlCol="0">
              <a:spAutoFit/>
            </a:bodyPr>
            <a:lstStyle/>
            <a:p>
              <a:pPr algn="ctr"/>
              <a:r>
                <a:rPr lang="fr-FR" sz="300" b="1" dirty="0">
                  <a:solidFill>
                    <a:schemeClr val="bg1"/>
                  </a:solidFill>
                </a:rPr>
                <a:t>© CC0 Creative Commons (Unsplash, Lambros Lyrarakis)</a:t>
              </a:r>
            </a:p>
          </p:txBody>
        </p:sp>
      </p:grpSp>
    </p:spTree>
    <p:extLst>
      <p:ext uri="{BB962C8B-B14F-4D97-AF65-F5344CB8AC3E}">
        <p14:creationId xmlns:p14="http://schemas.microsoft.com/office/powerpoint/2010/main" val="16156112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97768" y="915566"/>
            <a:ext cx="4950296" cy="3744416"/>
          </a:xfrm>
        </p:spPr>
        <p:txBody>
          <a:bodyPr lIns="0" tIns="0" rIns="0" bIns="0">
            <a:noAutofit/>
          </a:bodyPr>
          <a:lstStyle/>
          <a:p>
            <a:pPr marL="0" indent="0">
              <a:buNone/>
            </a:pPr>
            <a:endParaRPr lang="en-US" sz="2000" dirty="0"/>
          </a:p>
          <a:p>
            <a:pPr marL="0" indent="0">
              <a:buNone/>
            </a:pPr>
            <a:endParaRPr lang="en-US" sz="20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49" y="-236562"/>
            <a:ext cx="7488635" cy="1152128"/>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000" dirty="0"/>
              <a:t>Causes des TMS</a:t>
            </a:r>
          </a:p>
          <a:p>
            <a:r>
              <a:rPr lang="fr-FR" sz="2000" dirty="0"/>
              <a:t>Un modèle pluridimensionnel</a:t>
            </a:r>
          </a:p>
        </p:txBody>
      </p:sp>
      <p:sp>
        <p:nvSpPr>
          <p:cNvPr id="2" name="Rectangle 1"/>
          <p:cNvSpPr/>
          <p:nvPr/>
        </p:nvSpPr>
        <p:spPr>
          <a:xfrm>
            <a:off x="486954" y="780467"/>
            <a:ext cx="4824338" cy="4003660"/>
          </a:xfrm>
          <a:prstGeom prst="rect">
            <a:avLst/>
          </a:prstGeom>
        </p:spPr>
        <p:txBody>
          <a:bodyPr wrap="square">
            <a:spAutoFit/>
          </a:bodyPr>
          <a:lstStyle/>
          <a:p>
            <a:pPr marL="189000" lvl="0" indent="-189000" algn="just" defTabSz="342900">
              <a:spcBef>
                <a:spcPts val="450"/>
              </a:spcBef>
              <a:buClr>
                <a:srgbClr val="003399"/>
              </a:buClr>
              <a:buFont typeface="Wingdings" pitchFamily="2" charset="2"/>
              <a:buChar char="§"/>
            </a:pPr>
            <a:r>
              <a:rPr lang="fr-FR" b="1" dirty="0">
                <a:solidFill>
                  <a:srgbClr val="003399"/>
                </a:solidFill>
              </a:rPr>
              <a:t>Les TMS d’origine professionnelle sont causés par de nombreux facteurs de </a:t>
            </a:r>
            <a:r>
              <a:rPr lang="fr-FR" b="1" dirty="0" smtClean="0">
                <a:solidFill>
                  <a:srgbClr val="003399"/>
                </a:solidFill>
              </a:rPr>
              <a:t>risques </a:t>
            </a:r>
            <a:r>
              <a:rPr lang="fr-FR" b="1" dirty="0">
                <a:solidFill>
                  <a:srgbClr val="003399"/>
                </a:solidFill>
              </a:rPr>
              <a:t>différents (combinaisons de facteurs):</a:t>
            </a:r>
          </a:p>
          <a:p>
            <a:pPr marL="189000" lvl="0" indent="-189000" algn="just" defTabSz="342900">
              <a:spcBef>
                <a:spcPts val="450"/>
              </a:spcBef>
              <a:buClr>
                <a:srgbClr val="003399"/>
              </a:buClr>
              <a:buFont typeface="Wingdings" pitchFamily="2" charset="2"/>
              <a:buChar char="§"/>
            </a:pPr>
            <a:endParaRPr lang="en-US" dirty="0">
              <a:solidFill>
                <a:srgbClr val="003399"/>
              </a:solidFill>
            </a:endParaRPr>
          </a:p>
          <a:p>
            <a:pPr marL="324000" lvl="1" indent="-135000" defTabSz="342900">
              <a:buFont typeface="Arial" pitchFamily="34" charset="0"/>
              <a:buChar char="•"/>
            </a:pPr>
            <a:r>
              <a:rPr lang="fr-FR" dirty="0">
                <a:solidFill>
                  <a:srgbClr val="000000"/>
                </a:solidFill>
              </a:rPr>
              <a:t>Facteurs socio-démographiques et individuels</a:t>
            </a:r>
          </a:p>
          <a:p>
            <a:pPr marL="324000" lvl="1" indent="-135000" defTabSz="342900">
              <a:buFont typeface="Arial" pitchFamily="34" charset="0"/>
              <a:buChar char="•"/>
            </a:pPr>
            <a:r>
              <a:rPr lang="fr-FR" dirty="0">
                <a:solidFill>
                  <a:srgbClr val="000000"/>
                </a:solidFill>
              </a:rPr>
              <a:t>Facteurs de </a:t>
            </a:r>
            <a:r>
              <a:rPr lang="fr-FR" dirty="0" smtClean="0">
                <a:solidFill>
                  <a:srgbClr val="000000"/>
                </a:solidFill>
              </a:rPr>
              <a:t>risques </a:t>
            </a:r>
            <a:r>
              <a:rPr lang="fr-FR" dirty="0">
                <a:solidFill>
                  <a:srgbClr val="000000"/>
                </a:solidFill>
              </a:rPr>
              <a:t>physiques et environnementaux</a:t>
            </a:r>
          </a:p>
          <a:p>
            <a:pPr marL="324000" lvl="1" indent="-135000" defTabSz="342900">
              <a:buFont typeface="Arial" pitchFamily="34" charset="0"/>
              <a:buChar char="•"/>
            </a:pPr>
            <a:r>
              <a:rPr lang="fr-FR" dirty="0">
                <a:solidFill>
                  <a:srgbClr val="000000"/>
                </a:solidFill>
              </a:rPr>
              <a:t>Facteurs de </a:t>
            </a:r>
            <a:r>
              <a:rPr lang="fr-FR" dirty="0" smtClean="0">
                <a:solidFill>
                  <a:srgbClr val="000000"/>
                </a:solidFill>
              </a:rPr>
              <a:t>risques </a:t>
            </a:r>
            <a:r>
              <a:rPr lang="fr-FR" dirty="0">
                <a:solidFill>
                  <a:srgbClr val="000000"/>
                </a:solidFill>
              </a:rPr>
              <a:t>organisationnels et psychosociaux</a:t>
            </a:r>
          </a:p>
          <a:p>
            <a:pPr marL="324000" lvl="1" indent="-135000" defTabSz="342900">
              <a:buFont typeface="Arial" pitchFamily="34" charset="0"/>
              <a:buChar char="•"/>
            </a:pPr>
            <a:r>
              <a:rPr lang="fr-FR" dirty="0">
                <a:solidFill>
                  <a:srgbClr val="000000"/>
                </a:solidFill>
              </a:rPr>
              <a:t>Facteurs de </a:t>
            </a:r>
            <a:r>
              <a:rPr lang="fr-FR" dirty="0" smtClean="0">
                <a:solidFill>
                  <a:srgbClr val="000000"/>
                </a:solidFill>
              </a:rPr>
              <a:t>risques </a:t>
            </a:r>
            <a:r>
              <a:rPr lang="fr-FR" dirty="0">
                <a:solidFill>
                  <a:srgbClr val="000000"/>
                </a:solidFill>
              </a:rPr>
              <a:t>liés à la profession et à l’emploi</a:t>
            </a:r>
          </a:p>
          <a:p>
            <a:pPr marL="324000" lvl="1" indent="-135000" defTabSz="342900">
              <a:buFont typeface="Arial" pitchFamily="34" charset="0"/>
              <a:buChar char="•"/>
            </a:pPr>
            <a:endParaRPr lang="en-US" sz="1600" b="1" dirty="0">
              <a:solidFill>
                <a:srgbClr val="003399"/>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2040" y="757012"/>
            <a:ext cx="3736167" cy="4061524"/>
          </a:xfrm>
          <a:prstGeom prst="rect">
            <a:avLst/>
          </a:prstGeom>
        </p:spPr>
      </p:pic>
    </p:spTree>
    <p:extLst>
      <p:ext uri="{BB962C8B-B14F-4D97-AF65-F5344CB8AC3E}">
        <p14:creationId xmlns:p14="http://schemas.microsoft.com/office/powerpoint/2010/main" val="3970164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424936" cy="627534"/>
          </a:xfrm>
        </p:spPr>
        <p:txBody>
          <a:bodyPr/>
          <a:lstStyle/>
          <a:p>
            <a:r>
              <a:rPr lang="fr-FR" sz="1600" dirty="0"/>
              <a:t/>
            </a:r>
            <a:br>
              <a:rPr lang="fr-FR" sz="1600" dirty="0"/>
            </a:br>
            <a:r>
              <a:rPr lang="fr-FR" sz="2000" dirty="0"/>
              <a:t>Exposition aux facteurs de </a:t>
            </a:r>
            <a:r>
              <a:rPr lang="fr-FR" sz="2000" dirty="0" smtClean="0"/>
              <a:t>risques </a:t>
            </a:r>
            <a:r>
              <a:rPr lang="fr-FR" sz="2000" dirty="0"/>
              <a:t>pour la santé liés au travail</a:t>
            </a:r>
            <a:br>
              <a:rPr lang="fr-FR" sz="2000" dirty="0"/>
            </a:br>
            <a:r>
              <a:rPr lang="fr-FR" sz="2000" dirty="0"/>
              <a:t>Travailleuses</a:t>
            </a:r>
            <a:r>
              <a:rPr lang="fr-FR" sz="1600" dirty="0"/>
              <a:t/>
            </a:r>
            <a:br>
              <a:rPr lang="fr-FR" sz="1600" dirty="0"/>
            </a:br>
            <a:endParaRPr lang="fr-FR" sz="1600" dirty="0"/>
          </a:p>
        </p:txBody>
      </p:sp>
      <p:sp>
        <p:nvSpPr>
          <p:cNvPr id="3" name="Content Placeholder 2"/>
          <p:cNvSpPr>
            <a:spLocks noGrp="1"/>
          </p:cNvSpPr>
          <p:nvPr>
            <p:ph sz="half" idx="1"/>
          </p:nvPr>
        </p:nvSpPr>
        <p:spPr>
          <a:xfrm>
            <a:off x="539750" y="915988"/>
            <a:ext cx="7632700" cy="3455987"/>
          </a:xfrm>
        </p:spPr>
        <p:txBody>
          <a:bodyPr>
            <a:noAutofit/>
          </a:bodyPr>
          <a:lstStyle/>
          <a:p>
            <a:r>
              <a:rPr lang="fr-FR" sz="1400" b="0" dirty="0"/>
              <a:t>Les travailleuses sont particulièrement exposées à un certain nombre de </a:t>
            </a:r>
            <a:r>
              <a:rPr lang="fr-FR" sz="1400" i="1" dirty="0">
                <a:solidFill>
                  <a:schemeClr val="accent1"/>
                </a:solidFill>
              </a:rPr>
              <a:t>facteurs de risque physiques</a:t>
            </a:r>
            <a:r>
              <a:rPr lang="fr-FR" sz="1400" dirty="0">
                <a:solidFill>
                  <a:schemeClr val="accent1"/>
                </a:solidFill>
              </a:rPr>
              <a:t> </a:t>
            </a:r>
            <a:r>
              <a:rPr lang="fr-FR" sz="1400" b="0" dirty="0"/>
              <a:t>liés au travail (tels que le soulèvement/la manipulation de personnes, les mouvements répétitifs, les positions contraignantes) associés au risque de développer des TMS. Ces facteurs de risque sont souvent liés aux secteurs/professions spécifiques où les femmes sont particulièrement présentes. </a:t>
            </a:r>
          </a:p>
          <a:p>
            <a:endParaRPr lang="en-GB" sz="1400" b="0" dirty="0"/>
          </a:p>
          <a:p>
            <a:pPr marL="0" indent="0">
              <a:buNone/>
            </a:pPr>
            <a:r>
              <a:rPr lang="fr-FR" sz="1400" b="0" dirty="0"/>
              <a:t>Selon les données de </a:t>
            </a:r>
            <a:r>
              <a:rPr lang="fr-FR" sz="1400" b="0" u="sng" dirty="0"/>
              <a:t>l’enquête européenne sur les conditions de travail</a:t>
            </a:r>
            <a:r>
              <a:rPr lang="fr-FR" sz="1400" b="0" dirty="0"/>
              <a:t> (2015):</a:t>
            </a:r>
          </a:p>
          <a:p>
            <a:pPr marL="0" indent="0">
              <a:buNone/>
            </a:pPr>
            <a:endParaRPr lang="en-GB" sz="1400" b="0" dirty="0"/>
          </a:p>
          <a:p>
            <a:r>
              <a:rPr lang="fr-FR" sz="1400" b="0" dirty="0"/>
              <a:t>Une forte proportion de travailleuses occupe des emplois nécessitant une position assise prolongée (62 %), l’utilisation d’ordinateurs (62 %) et des mouvements répétitifs des mains ou des bras (61 %) pendant au moins un quart de leur temps de travail. </a:t>
            </a:r>
          </a:p>
          <a:p>
            <a:r>
              <a:rPr lang="fr-FR" sz="1400" b="0" dirty="0"/>
              <a:t>42 % des femmes déclarent travailler dans des positions fatigantes ou pénibles pendant au moins un quart de leur temps de travail. </a:t>
            </a:r>
          </a:p>
          <a:p>
            <a:r>
              <a:rPr lang="fr-FR" sz="1400" b="0" dirty="0"/>
              <a:t>15 % des travailleuses occupent un emploi qui implique de soulever ou de déplacer des personnes.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7664" y="3284448"/>
            <a:ext cx="5490232" cy="1375981"/>
          </a:xfrm>
          <a:prstGeom prst="rect">
            <a:avLst/>
          </a:prstGeom>
        </p:spPr>
      </p:pic>
    </p:spTree>
    <p:extLst>
      <p:ext uri="{BB962C8B-B14F-4D97-AF65-F5344CB8AC3E}">
        <p14:creationId xmlns:p14="http://schemas.microsoft.com/office/powerpoint/2010/main" val="3363034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918"/>
            <a:ext cx="7938424" cy="706702"/>
          </a:xfrm>
        </p:spPr>
        <p:txBody>
          <a:bodyPr/>
          <a:lstStyle/>
          <a:p>
            <a:r>
              <a:rPr lang="fr-FR" sz="1600" dirty="0"/>
              <a:t/>
            </a:r>
            <a:br>
              <a:rPr lang="fr-FR" sz="1600" dirty="0"/>
            </a:br>
            <a:r>
              <a:rPr lang="fr-FR" sz="2000" dirty="0"/>
              <a:t>Exposition aux facteurs de </a:t>
            </a:r>
            <a:r>
              <a:rPr lang="fr-FR" sz="2000" dirty="0" smtClean="0"/>
              <a:t>risques </a:t>
            </a:r>
            <a:r>
              <a:rPr lang="fr-FR" sz="2000" dirty="0"/>
              <a:t>pour la santé liés au travail</a:t>
            </a:r>
            <a:br>
              <a:rPr lang="fr-FR" sz="2000" dirty="0"/>
            </a:br>
            <a:r>
              <a:rPr lang="fr-FR" sz="2000" dirty="0"/>
              <a:t>Travailleuses</a:t>
            </a:r>
            <a:r>
              <a:rPr lang="fr-FR" sz="1600" dirty="0"/>
              <a:t/>
            </a:r>
            <a:br>
              <a:rPr lang="fr-FR" sz="1600" dirty="0"/>
            </a:br>
            <a:endParaRPr lang="fr-FR" sz="1600" dirty="0"/>
          </a:p>
        </p:txBody>
      </p:sp>
      <p:sp>
        <p:nvSpPr>
          <p:cNvPr id="3" name="Content Placeholder 2"/>
          <p:cNvSpPr>
            <a:spLocks noGrp="1"/>
          </p:cNvSpPr>
          <p:nvPr>
            <p:ph sz="half" idx="1"/>
          </p:nvPr>
        </p:nvSpPr>
        <p:spPr>
          <a:xfrm>
            <a:off x="539750" y="843558"/>
            <a:ext cx="7632700" cy="3455988"/>
          </a:xfrm>
        </p:spPr>
        <p:txBody>
          <a:bodyPr>
            <a:noAutofit/>
          </a:bodyPr>
          <a:lstStyle/>
          <a:p>
            <a:pPr marL="0" indent="0">
              <a:buNone/>
            </a:pPr>
            <a:r>
              <a:rPr lang="fr-FR" sz="1400" b="0" dirty="0"/>
              <a:t>Les données de l’</a:t>
            </a:r>
            <a:r>
              <a:rPr lang="fr-FR" sz="1400" b="0" u="sng" dirty="0"/>
              <a:t>enquête d’Eurostat sur les forces de travail</a:t>
            </a:r>
            <a:r>
              <a:rPr lang="fr-FR" sz="1400" b="0" dirty="0"/>
              <a:t> montrent que:</a:t>
            </a:r>
          </a:p>
          <a:p>
            <a:pPr marL="0" indent="0">
              <a:buNone/>
            </a:pPr>
            <a:endParaRPr lang="en-GB" sz="1400" b="0" dirty="0"/>
          </a:p>
          <a:p>
            <a:r>
              <a:rPr lang="fr-FR" sz="1400" b="0" dirty="0"/>
              <a:t>Les femmes sont surtout employées dans les secteurs de la santé et de l’éducation, du travail social, du commerce, de l’hôtellerie et de la restauration, des services ménagers et de nettoyage et d’autres secteurs tertiaires (tels que l’immobilier, les agences de voyages, les centres d’appels, les salons de coiffure et de beauté), ainsi que dans le secteur public.</a:t>
            </a:r>
          </a:p>
          <a:p>
            <a:endParaRPr lang="en-GB" sz="1400" b="0" dirty="0"/>
          </a:p>
          <a:p>
            <a:r>
              <a:rPr lang="fr-FR" sz="1400" b="0" dirty="0"/>
              <a:t>Dans ces secteurs, elles travaillent comme </a:t>
            </a:r>
            <a:r>
              <a:rPr lang="fr-FR" sz="1400" b="0" i="1" dirty="0"/>
              <a:t>aides à la personne</a:t>
            </a:r>
            <a:r>
              <a:rPr lang="fr-FR" sz="1400" b="0" dirty="0"/>
              <a:t>, </a:t>
            </a:r>
            <a:r>
              <a:rPr lang="fr-FR" sz="1400" b="0" i="1" dirty="0"/>
              <a:t>agents d’entretien et aides ménagères</a:t>
            </a:r>
            <a:r>
              <a:rPr lang="fr-FR" sz="1400" b="0" dirty="0"/>
              <a:t>, </a:t>
            </a:r>
            <a:r>
              <a:rPr lang="fr-FR" sz="1400" b="0" i="1" dirty="0"/>
              <a:t>employées de bureau</a:t>
            </a:r>
            <a:r>
              <a:rPr lang="fr-FR" sz="1400" b="0" dirty="0"/>
              <a:t>, </a:t>
            </a:r>
            <a:r>
              <a:rPr lang="fr-FR" sz="1400" b="0" i="1" dirty="0"/>
              <a:t>professionnelles de la santé</a:t>
            </a:r>
            <a:r>
              <a:rPr lang="fr-FR" sz="1400" b="0" dirty="0"/>
              <a:t>, </a:t>
            </a:r>
            <a:r>
              <a:rPr lang="fr-FR" sz="1400" b="0" i="1" dirty="0"/>
              <a:t>enseignantes</a:t>
            </a:r>
            <a:r>
              <a:rPr lang="fr-FR" sz="1400" b="0" dirty="0"/>
              <a:t>, </a:t>
            </a:r>
            <a:r>
              <a:rPr lang="fr-FR" sz="1400" b="0" i="1" dirty="0"/>
              <a:t>employées de services à la clientèle.</a:t>
            </a:r>
          </a:p>
          <a:p>
            <a:endParaRPr lang="en-GB" sz="1400" b="0" dirty="0"/>
          </a:p>
          <a:p>
            <a:r>
              <a:rPr lang="fr-FR" sz="1400" b="0" dirty="0"/>
              <a:t>Les femmes occupent fréquemment des emplois dans lesquels elles</a:t>
            </a:r>
            <a:r>
              <a:rPr lang="fr-FR" sz="1400" dirty="0"/>
              <a:t> sont plus susceptibles d’être exposées à une combinaison de risques physiques, psychosociaux et organisationnels</a:t>
            </a:r>
            <a:r>
              <a:rPr lang="fr-FR" sz="1400" b="0" dirty="0"/>
              <a:t>, ce qui peut se traduire par une </a:t>
            </a:r>
            <a:r>
              <a:rPr lang="fr-FR" sz="1400" dirty="0"/>
              <a:t>prévalence plus élevée des TMS et des problèmes de santé </a:t>
            </a:r>
            <a:r>
              <a:rPr lang="fr-FR" sz="1400" b="0" dirty="0"/>
              <a:t>chez les travailleuses.</a:t>
            </a:r>
          </a:p>
        </p:txBody>
      </p:sp>
    </p:spTree>
    <p:extLst>
      <p:ext uri="{BB962C8B-B14F-4D97-AF65-F5344CB8AC3E}">
        <p14:creationId xmlns:p14="http://schemas.microsoft.com/office/powerpoint/2010/main" val="316922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7782" y="1869673"/>
            <a:ext cx="7344618" cy="2624990"/>
          </a:xfrm>
        </p:spPr>
        <p:txBody>
          <a:bodyPr lIns="0" tIns="0" rIns="0" bIns="0">
            <a:noAutofit/>
          </a:bodyPr>
          <a:lstStyle/>
          <a:p>
            <a:pPr lvl="1" algn="just">
              <a:spcAft>
                <a:spcPts val="600"/>
              </a:spcAft>
            </a:pPr>
            <a:r>
              <a:rPr lang="fr-FR" sz="1400" dirty="0">
                <a:solidFill>
                  <a:schemeClr val="accent1"/>
                </a:solidFill>
              </a:rPr>
              <a:t>Manque d’opportunités de carrière et écarts de rémunération </a:t>
            </a:r>
          </a:p>
          <a:p>
            <a:pPr lvl="1" algn="just">
              <a:spcAft>
                <a:spcPts val="600"/>
              </a:spcAft>
            </a:pPr>
            <a:r>
              <a:rPr lang="fr-FR" sz="1400" dirty="0">
                <a:solidFill>
                  <a:schemeClr val="accent1"/>
                </a:solidFill>
              </a:rPr>
              <a:t>Formes </a:t>
            </a:r>
            <a:r>
              <a:rPr lang="fr-FR" sz="1400" dirty="0">
                <a:solidFill>
                  <a:srgbClr val="003399"/>
                </a:solidFill>
              </a:rPr>
              <a:t>d’emploi</a:t>
            </a:r>
            <a:r>
              <a:rPr lang="fr-FR" sz="1400" dirty="0">
                <a:solidFill>
                  <a:schemeClr val="accent1"/>
                </a:solidFill>
              </a:rPr>
              <a:t> atypiques</a:t>
            </a:r>
          </a:p>
          <a:p>
            <a:pPr lvl="1" algn="just">
              <a:spcAft>
                <a:spcPts val="600"/>
              </a:spcAft>
            </a:pPr>
            <a:r>
              <a:rPr lang="fr-FR" sz="1400" dirty="0">
                <a:solidFill>
                  <a:schemeClr val="accent1"/>
                </a:solidFill>
              </a:rPr>
              <a:t>Discrimination, harcèlement et attention à caractère sexuel indésirable</a:t>
            </a:r>
          </a:p>
          <a:p>
            <a:pPr lvl="1" algn="just">
              <a:spcAft>
                <a:spcPts val="600"/>
              </a:spcAft>
            </a:pPr>
            <a:r>
              <a:rPr lang="fr-FR" sz="1400" dirty="0">
                <a:solidFill>
                  <a:schemeClr val="accent1"/>
                </a:solidFill>
              </a:rPr>
              <a:t>Équilibre entre vie professionnelle et vie privée et «double rôle» des femmes, en tant que travailleuse, maîtresse de maison et aidante non rémunérée</a:t>
            </a:r>
          </a:p>
          <a:p>
            <a:pPr lvl="1" algn="just">
              <a:spcAft>
                <a:spcPts val="600"/>
              </a:spcAft>
            </a:pPr>
            <a:r>
              <a:rPr lang="fr-FR" sz="1400" dirty="0">
                <a:solidFill>
                  <a:schemeClr val="accent1"/>
                </a:solidFill>
              </a:rPr>
              <a:t>Charge mentale et stress liés au travail, charge émotionnelle</a:t>
            </a:r>
          </a:p>
          <a:p>
            <a:pPr lvl="1" algn="just">
              <a:spcAft>
                <a:spcPts val="600"/>
              </a:spcAft>
            </a:pPr>
            <a:r>
              <a:rPr lang="fr-FR" sz="1400" dirty="0">
                <a:solidFill>
                  <a:schemeClr val="accent1"/>
                </a:solidFill>
              </a:rPr>
              <a:t>Possibilité limitée d’exprimer des opinions sur les risques pour la santé liés au travail et d’être entendues</a:t>
            </a:r>
          </a:p>
          <a:p>
            <a:pPr lvl="1" algn="just">
              <a:spcAft>
                <a:spcPts val="600"/>
              </a:spcAft>
            </a:pPr>
            <a:r>
              <a:rPr lang="fr-FR" sz="1400" dirty="0">
                <a:solidFill>
                  <a:schemeClr val="accent1"/>
                </a:solidFill>
              </a:rPr>
              <a:t>Point de vue masculin dominant sur les maladies professionnelles et les questions de SST</a:t>
            </a:r>
          </a:p>
          <a:p>
            <a:pPr lvl="1" algn="just">
              <a:spcAft>
                <a:spcPts val="600"/>
              </a:spcAft>
            </a:pPr>
            <a:r>
              <a:rPr lang="fr-FR" sz="1400" dirty="0">
                <a:solidFill>
                  <a:schemeClr val="accent1"/>
                </a:solidFill>
              </a:rPr>
              <a:t>Conditions de travail néfastes dans certains groupes de travailleuses particulièrement défavorisées</a:t>
            </a:r>
          </a:p>
          <a:p>
            <a:pPr>
              <a:lnSpc>
                <a:spcPct val="80000"/>
              </a:lnSpc>
            </a:pPr>
            <a:endParaRPr lang="en-US" sz="1400" dirty="0"/>
          </a:p>
          <a:p>
            <a:pPr marL="0" indent="0">
              <a:buNone/>
            </a:pPr>
            <a:endParaRPr lang="en-US" sz="1400" dirty="0"/>
          </a:p>
          <a:p>
            <a:pPr marL="0" indent="0">
              <a:buNone/>
            </a:pPr>
            <a:endParaRPr lang="en-US" sz="1400" dirty="0"/>
          </a:p>
        </p:txBody>
      </p:sp>
      <p:sp>
        <p:nvSpPr>
          <p:cNvPr id="8" name="Title 1"/>
          <p:cNvSpPr>
            <a:spLocks noGrp="1"/>
          </p:cNvSpPr>
          <p:nvPr>
            <p:ph type="title"/>
          </p:nvPr>
        </p:nvSpPr>
        <p:spPr>
          <a:xfrm>
            <a:off x="450000" y="12606"/>
            <a:ext cx="7938424" cy="684795"/>
          </a:xfrm>
        </p:spPr>
        <p:txBody>
          <a:bodyPr/>
          <a:lstStyle/>
          <a:p>
            <a:r>
              <a:rPr lang="fr-FR" sz="1600" dirty="0"/>
              <a:t/>
            </a:r>
            <a:br>
              <a:rPr lang="fr-FR" sz="1600" dirty="0"/>
            </a:br>
            <a:r>
              <a:rPr lang="fr-FR" sz="2000" dirty="0"/>
              <a:t>Exposition aux facteurs de </a:t>
            </a:r>
            <a:r>
              <a:rPr lang="fr-FR" sz="2000" dirty="0" smtClean="0"/>
              <a:t>risques </a:t>
            </a:r>
            <a:r>
              <a:rPr lang="fr-FR" sz="2000" dirty="0"/>
              <a:t>pour la santé liés au travail</a:t>
            </a:r>
            <a:br>
              <a:rPr lang="fr-FR" sz="2000" dirty="0"/>
            </a:br>
            <a:r>
              <a:rPr lang="fr-FR" sz="2000" dirty="0"/>
              <a:t>Travailleuses</a:t>
            </a:r>
            <a:r>
              <a:rPr lang="fr-FR" sz="1600" dirty="0"/>
              <a:t/>
            </a:r>
            <a:br>
              <a:rPr lang="fr-FR" sz="1600" dirty="0"/>
            </a:br>
            <a:endParaRPr lang="fr-FR" sz="1600" dirty="0"/>
          </a:p>
        </p:txBody>
      </p:sp>
      <p:sp>
        <p:nvSpPr>
          <p:cNvPr id="2" name="Rectangle 1">
            <a:extLst>
              <a:ext uri="{FF2B5EF4-FFF2-40B4-BE49-F238E27FC236}">
                <a16:creationId xmlns:a16="http://schemas.microsoft.com/office/drawing/2014/main" id="{6463E7FD-80C2-4187-9A52-16329EEFB62F}"/>
              </a:ext>
            </a:extLst>
          </p:cNvPr>
          <p:cNvSpPr/>
          <p:nvPr/>
        </p:nvSpPr>
        <p:spPr>
          <a:xfrm>
            <a:off x="971600" y="915566"/>
            <a:ext cx="7200800" cy="954107"/>
          </a:xfrm>
          <a:prstGeom prst="rect">
            <a:avLst/>
          </a:prstGeom>
        </p:spPr>
        <p:txBody>
          <a:bodyPr wrap="square">
            <a:spAutoFit/>
          </a:bodyPr>
          <a:lstStyle/>
          <a:p>
            <a:r>
              <a:rPr lang="fr-FR" sz="1400" dirty="0">
                <a:solidFill>
                  <a:srgbClr val="003399"/>
                </a:solidFill>
              </a:rPr>
              <a:t>Outre les facteurs de </a:t>
            </a:r>
            <a:r>
              <a:rPr lang="fr-FR" sz="1400" dirty="0" smtClean="0">
                <a:solidFill>
                  <a:srgbClr val="003399"/>
                </a:solidFill>
              </a:rPr>
              <a:t>risques </a:t>
            </a:r>
            <a:r>
              <a:rPr lang="fr-FR" sz="1400" dirty="0">
                <a:solidFill>
                  <a:srgbClr val="003399"/>
                </a:solidFill>
              </a:rPr>
              <a:t>physiques, les travailleuses sont particulièrement exposées à </a:t>
            </a:r>
            <a:r>
              <a:rPr lang="fr-FR" sz="1400" b="1" i="1" dirty="0">
                <a:solidFill>
                  <a:srgbClr val="003399"/>
                </a:solidFill>
              </a:rPr>
              <a:t>des facteurs de </a:t>
            </a:r>
            <a:r>
              <a:rPr lang="fr-FR" sz="1400" b="1" i="1" dirty="0" smtClean="0">
                <a:solidFill>
                  <a:srgbClr val="003399"/>
                </a:solidFill>
              </a:rPr>
              <a:t>risques </a:t>
            </a:r>
            <a:r>
              <a:rPr lang="fr-FR" sz="1400" b="1" i="1" dirty="0">
                <a:solidFill>
                  <a:srgbClr val="003399"/>
                </a:solidFill>
              </a:rPr>
              <a:t>organisationnels et psychosociaux </a:t>
            </a:r>
            <a:r>
              <a:rPr lang="fr-FR" sz="1400" dirty="0">
                <a:solidFill>
                  <a:srgbClr val="003399"/>
                </a:solidFill>
              </a:rPr>
              <a:t>qui peuvent entraîner un risque plus élevé de souffrir de problèmes liés aux TMS. Les risques identifiés sont les suivants:</a:t>
            </a:r>
          </a:p>
        </p:txBody>
      </p:sp>
    </p:spTree>
    <p:extLst>
      <p:ext uri="{BB962C8B-B14F-4D97-AF65-F5344CB8AC3E}">
        <p14:creationId xmlns:p14="http://schemas.microsoft.com/office/powerpoint/2010/main" val="1530850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E67E1C7-DA33-3742-8620-2EC6C9701E0F}"/>
              </a:ext>
            </a:extLst>
          </p:cNvPr>
          <p:cNvSpPr txBox="1">
            <a:spLocks/>
          </p:cNvSpPr>
          <p:nvPr/>
        </p:nvSpPr>
        <p:spPr>
          <a:xfrm>
            <a:off x="548566" y="42916"/>
            <a:ext cx="9036496" cy="780104"/>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000" dirty="0"/>
              <a:t>Prévalence des problèmes de santé généraux et des TMS</a:t>
            </a:r>
          </a:p>
          <a:p>
            <a:r>
              <a:rPr lang="fr-FR" sz="2000" dirty="0"/>
              <a:t>Travailleuses</a:t>
            </a:r>
          </a:p>
          <a:p>
            <a:endParaRPr lang="en-GB" sz="1600" dirty="0"/>
          </a:p>
        </p:txBody>
      </p:sp>
      <p:sp>
        <p:nvSpPr>
          <p:cNvPr id="5" name="2 Marcador de contenido"/>
          <p:cNvSpPr txBox="1">
            <a:spLocks/>
          </p:cNvSpPr>
          <p:nvPr/>
        </p:nvSpPr>
        <p:spPr>
          <a:xfrm>
            <a:off x="539750" y="1203598"/>
            <a:ext cx="7623884" cy="3455987"/>
          </a:xfrm>
          <a:prstGeom prst="rect">
            <a:avLst/>
          </a:prstGeom>
        </p:spPr>
        <p:txBody>
          <a:bodyPr vert="horz" lIns="91440" tIns="45720" rIns="91440" bIns="45720" rtlCol="0" anchor="t" anchorCtr="0">
            <a:noAutofit/>
          </a:bodyPr>
          <a:lst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1414463" indent="-128588" algn="l" defTabSz="257175" rtl="0" eaLnBrk="1" latinLnBrk="0" hangingPunct="1">
              <a:spcBef>
                <a:spcPts val="0"/>
              </a:spcBef>
              <a:buClr>
                <a:schemeClr val="tx2"/>
              </a:buClr>
              <a:buSzPct val="101000"/>
              <a:buFont typeface="Courier New" pitchFamily="49" charset="0"/>
              <a:buChar char="o"/>
              <a:defRPr sz="675" kern="1200" baseline="0">
                <a:solidFill>
                  <a:schemeClr val="tx1"/>
                </a:solidFill>
                <a:latin typeface="+mn-lt"/>
                <a:ea typeface="+mn-ea"/>
                <a:cs typeface="+mn-cs"/>
              </a:defRPr>
            </a:lvl6pPr>
            <a:lvl7pPr marL="1671638" indent="-128588" algn="l" defTabSz="257175" rtl="0" eaLnBrk="1" latinLnBrk="0" hangingPunct="1">
              <a:spcBef>
                <a:spcPts val="0"/>
              </a:spcBef>
              <a:buClr>
                <a:schemeClr val="tx2"/>
              </a:buClr>
              <a:buFont typeface="Courier New" pitchFamily="49" charset="0"/>
              <a:buChar char="o"/>
              <a:defRPr sz="675" kern="1200" baseline="0">
                <a:solidFill>
                  <a:schemeClr val="tx1"/>
                </a:solidFill>
                <a:latin typeface="+mn-lt"/>
                <a:ea typeface="+mn-ea"/>
                <a:cs typeface="+mn-cs"/>
              </a:defRPr>
            </a:lvl7pPr>
            <a:lvl8pPr marL="1928813"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8pPr>
            <a:lvl9pPr marL="2185988"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9pPr>
          </a:lstStyle>
          <a:p>
            <a:pPr algn="just"/>
            <a:r>
              <a:rPr lang="fr-FR" sz="1600" b="0" dirty="0"/>
              <a:t>On observe chez les travailleuses qu’elles ont une moins bonne perception de leur état de santé, sont plus limitées dans leurs activités quotidiennes et s’absentent davantage de leur travail</a:t>
            </a:r>
          </a:p>
          <a:p>
            <a:pPr algn="just"/>
            <a:endParaRPr lang="en-US" sz="1600" dirty="0"/>
          </a:p>
          <a:p>
            <a:pPr algn="just"/>
            <a:r>
              <a:rPr lang="fr-FR" sz="1600" b="0" dirty="0"/>
              <a:t>Prévalence plus élevée de problèmes liés aux TMS chez les travailleuses:</a:t>
            </a:r>
          </a:p>
          <a:p>
            <a:pPr lvl="1" algn="just">
              <a:spcBef>
                <a:spcPts val="600"/>
              </a:spcBef>
              <a:spcAft>
                <a:spcPts val="600"/>
              </a:spcAft>
            </a:pPr>
            <a:r>
              <a:rPr lang="fr-FR" sz="1600" dirty="0">
                <a:latin typeface="Arial" panose="020B0604020202020204" pitchFamily="34" charset="0"/>
                <a:ea typeface="Times New Roman" panose="02020603050405020304" pitchFamily="18" charset="0"/>
                <a:cs typeface="Times New Roman" panose="02020603050405020304" pitchFamily="18" charset="0"/>
              </a:rPr>
              <a:t>Les données de l’</a:t>
            </a:r>
            <a:r>
              <a:rPr lang="fr-FR" sz="1600" u="sng" dirty="0">
                <a:latin typeface="Arial" panose="020B0604020202020204" pitchFamily="34" charset="0"/>
                <a:ea typeface="Times New Roman" panose="02020603050405020304" pitchFamily="18" charset="0"/>
                <a:cs typeface="Times New Roman" panose="02020603050405020304" pitchFamily="18" charset="0"/>
              </a:rPr>
              <a:t>enquête européenne sur les conditions de travail </a:t>
            </a:r>
            <a:r>
              <a:rPr lang="fr-FR" sz="1600" dirty="0">
                <a:latin typeface="Arial" panose="020B0604020202020204" pitchFamily="34" charset="0"/>
                <a:ea typeface="Times New Roman" panose="02020603050405020304" pitchFamily="18" charset="0"/>
                <a:cs typeface="Times New Roman" panose="02020603050405020304" pitchFamily="18" charset="0"/>
              </a:rPr>
              <a:t>(EWCS) ont montré qu’en 2015, 60 % des travailleuses de l’UE ont signalé un ou plusieurs TMS (contre 56 % des hommes). </a:t>
            </a:r>
          </a:p>
          <a:p>
            <a:pPr lvl="1" algn="just">
              <a:spcBef>
                <a:spcPts val="600"/>
              </a:spcBef>
              <a:spcAft>
                <a:spcPts val="600"/>
              </a:spcAft>
            </a:pPr>
            <a:r>
              <a:rPr lang="fr-FR" sz="1600" dirty="0">
                <a:latin typeface="Arial" panose="020B0604020202020204" pitchFamily="34" charset="0"/>
                <a:ea typeface="Times New Roman" panose="02020603050405020304" pitchFamily="18" charset="0"/>
                <a:cs typeface="Times New Roman" panose="02020603050405020304" pitchFamily="18" charset="0"/>
              </a:rPr>
              <a:t>Parmi les affections les plus signalées figure le </a:t>
            </a:r>
            <a:r>
              <a:rPr lang="fr-FR" sz="1600" i="1" dirty="0">
                <a:latin typeface="Arial" panose="020B0604020202020204" pitchFamily="34" charset="0"/>
                <a:ea typeface="Times New Roman" panose="02020603050405020304" pitchFamily="18" charset="0"/>
                <a:cs typeface="Times New Roman" panose="02020603050405020304" pitchFamily="18" charset="0"/>
              </a:rPr>
              <a:t>mal de dos</a:t>
            </a:r>
            <a:r>
              <a:rPr lang="fr-FR" sz="1600" dirty="0">
                <a:latin typeface="Arial" panose="020B0604020202020204" pitchFamily="34" charset="0"/>
                <a:ea typeface="Times New Roman" panose="02020603050405020304" pitchFamily="18" charset="0"/>
                <a:cs typeface="Times New Roman" panose="02020603050405020304" pitchFamily="18" charset="0"/>
              </a:rPr>
              <a:t> (45 %), suivi des </a:t>
            </a:r>
            <a:r>
              <a:rPr lang="fr-FR" sz="1600" i="1" dirty="0">
                <a:latin typeface="Arial" panose="020B0604020202020204" pitchFamily="34" charset="0"/>
                <a:ea typeface="Times New Roman" panose="02020603050405020304" pitchFamily="18" charset="0"/>
                <a:cs typeface="Times New Roman" panose="02020603050405020304" pitchFamily="18" charset="0"/>
              </a:rPr>
              <a:t>douleurs musculaires des épaules, du cou et/ou des membres supérieurs</a:t>
            </a:r>
            <a:r>
              <a:rPr lang="fr-FR" sz="1600" dirty="0">
                <a:latin typeface="Arial" panose="020B0604020202020204" pitchFamily="34" charset="0"/>
                <a:ea typeface="Times New Roman" panose="02020603050405020304" pitchFamily="18" charset="0"/>
                <a:cs typeface="Times New Roman" panose="02020603050405020304" pitchFamily="18" charset="0"/>
              </a:rPr>
              <a:t> (44 %) et des </a:t>
            </a:r>
            <a:r>
              <a:rPr lang="fr-FR" sz="1600" i="1" dirty="0">
                <a:latin typeface="Arial" panose="020B0604020202020204" pitchFamily="34" charset="0"/>
                <a:ea typeface="Times New Roman" panose="02020603050405020304" pitchFamily="18" charset="0"/>
                <a:cs typeface="Times New Roman" panose="02020603050405020304" pitchFamily="18" charset="0"/>
              </a:rPr>
              <a:t>douleurs musculaires des membres inférieurs </a:t>
            </a:r>
            <a:r>
              <a:rPr lang="fr-FR" sz="1600" dirty="0">
                <a:latin typeface="Arial" panose="020B0604020202020204" pitchFamily="34" charset="0"/>
                <a:ea typeface="Times New Roman" panose="02020603050405020304" pitchFamily="18" charset="0"/>
                <a:cs typeface="Times New Roman" panose="02020603050405020304" pitchFamily="18" charset="0"/>
              </a:rPr>
              <a:t>(30 %). </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3688" y="3003798"/>
            <a:ext cx="5490232" cy="1375981"/>
          </a:xfrm>
          <a:prstGeom prst="rect">
            <a:avLst/>
          </a:prstGeom>
        </p:spPr>
      </p:pic>
    </p:spTree>
    <p:extLst>
      <p:ext uri="{BB962C8B-B14F-4D97-AF65-F5344CB8AC3E}">
        <p14:creationId xmlns:p14="http://schemas.microsoft.com/office/powerpoint/2010/main" val="2364765202"/>
      </p:ext>
    </p:extLst>
  </p:cSld>
  <p:clrMapOvr>
    <a:masterClrMapping/>
  </p:clrMapOvr>
</p:sld>
</file>

<file path=ppt/theme/theme1.xml><?xml version="1.0" encoding="utf-8"?>
<a:theme xmlns:a="http://schemas.openxmlformats.org/drawingml/2006/main" name="1_HWC2018-19_Template_16-9">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16-16-9.potx" id="{F7474474-7AE0-46FF-A261-8B9A1ECF96C7}" vid="{E01BF529-0D02-40D8-AC94-E487908172D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HWC2018-19_Template_16-9.potx</Template>
  <TotalTime>17</TotalTime>
  <Words>4950</Words>
  <Application>Microsoft Office PowerPoint</Application>
  <PresentationFormat>On-screen Show (16:9)</PresentationFormat>
  <Paragraphs>320</Paragraphs>
  <Slides>26</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ＭＳ Ｐゴシック</vt:lpstr>
      <vt:lpstr>Arial</vt:lpstr>
      <vt:lpstr>Calibri</vt:lpstr>
      <vt:lpstr>Courier New</vt:lpstr>
      <vt:lpstr>Times New Roman</vt:lpstr>
      <vt:lpstr>Trebuchet MS</vt:lpstr>
      <vt:lpstr>Wingdings</vt:lpstr>
      <vt:lpstr>1_HWC2018-19_Template_16-9</vt:lpstr>
      <vt:lpstr>PowerPoint Presentation</vt:lpstr>
      <vt:lpstr>PowerPoint Presentation</vt:lpstr>
      <vt:lpstr>PowerPoint Presentation</vt:lpstr>
      <vt:lpstr>PowerPoint Presentation</vt:lpstr>
      <vt:lpstr>PowerPoint Presentation</vt:lpstr>
      <vt:lpstr> Exposition aux facteurs de risques pour la santé liés au travail Travailleuses </vt:lpstr>
      <vt:lpstr> Exposition aux facteurs de risques pour la santé liés au travail Travailleuses </vt:lpstr>
      <vt:lpstr> Exposition aux facteurs de risques pour la santé liés au travail Travailleuses </vt:lpstr>
      <vt:lpstr>PowerPoint Presentation</vt:lpstr>
      <vt:lpstr> Exposition aux facteurs de risques pour la santé liés au travail Travailleurs migrants </vt:lpstr>
      <vt:lpstr> Exposition aux facteurs de risques pour la santé liés au travail Travailleurs migrants </vt:lpstr>
      <vt:lpstr> Exposition aux facteurs de risques pour la santé liés au travail Travailleurs migrants </vt:lpstr>
      <vt:lpstr>PowerPoint Presentation</vt:lpstr>
      <vt:lpstr> Exposition aux facteurs de risque pour la santé liés au travail Travailleurs LGBTI </vt:lpstr>
      <vt:lpstr>PowerPoint Presentation</vt:lpstr>
      <vt:lpstr> Prévalence des problèmes de santé généraux et des TMS Travailleurs LGBTI </vt:lpstr>
      <vt:lpstr>PowerPoint Presentation</vt:lpstr>
      <vt:lpstr>Principales conclusions: analyse des pratiques et des initiatives politiques </vt:lpstr>
      <vt:lpstr>Principales conclusions: analyse des pratiques et des initiatives politiques </vt:lpstr>
      <vt:lpstr>PowerPoint Presentation</vt:lpstr>
      <vt:lpstr>PowerPoint Presentation</vt:lpstr>
      <vt:lpstr>PowerPoint Presentation</vt:lpstr>
      <vt:lpstr>Ressources</vt:lpstr>
      <vt:lpstr>Ressources</vt:lpstr>
      <vt:lpstr>Ressources sur les pratiques et les initiatives politiques </vt:lpstr>
      <vt:lpstr>PowerPoint Presentation</vt:lpstr>
    </vt:vector>
  </TitlesOfParts>
  <Manager/>
  <Company>CDT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CDT</dc:creator>
  <cp:keywords/>
  <dc:description/>
  <cp:lastModifiedBy>Teresa CARDÁS</cp:lastModifiedBy>
  <cp:revision>776</cp:revision>
  <cp:lastPrinted>2019-10-04T15:07:06Z</cp:lastPrinted>
  <dcterms:created xsi:type="dcterms:W3CDTF">2015-10-14T15:05:30Z</dcterms:created>
  <dcterms:modified xsi:type="dcterms:W3CDTF">2022-02-01T14:56:59Z</dcterms:modified>
  <cp:category/>
</cp:coreProperties>
</file>