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5" r:id="rId4"/>
  </p:sldMasterIdLst>
  <p:notesMasterIdLst>
    <p:notesMasterId r:id="rId31"/>
  </p:notesMasterIdLst>
  <p:handoutMasterIdLst>
    <p:handoutMasterId r:id="rId32"/>
  </p:handoutMasterIdLst>
  <p:sldIdLst>
    <p:sldId id="292" r:id="rId5"/>
    <p:sldId id="293" r:id="rId6"/>
    <p:sldId id="327" r:id="rId7"/>
    <p:sldId id="369" r:id="rId8"/>
    <p:sldId id="379" r:id="rId9"/>
    <p:sldId id="386" r:id="rId10"/>
    <p:sldId id="387" r:id="rId11"/>
    <p:sldId id="380" r:id="rId12"/>
    <p:sldId id="403" r:id="rId13"/>
    <p:sldId id="388" r:id="rId14"/>
    <p:sldId id="391" r:id="rId15"/>
    <p:sldId id="390" r:id="rId16"/>
    <p:sldId id="404" r:id="rId17"/>
    <p:sldId id="396" r:id="rId18"/>
    <p:sldId id="397" r:id="rId19"/>
    <p:sldId id="395" r:id="rId20"/>
    <p:sldId id="375" r:id="rId21"/>
    <p:sldId id="398" r:id="rId22"/>
    <p:sldId id="399" r:id="rId23"/>
    <p:sldId id="377" r:id="rId24"/>
    <p:sldId id="401" r:id="rId25"/>
    <p:sldId id="384" r:id="rId26"/>
    <p:sldId id="385" r:id="rId27"/>
    <p:sldId id="400" r:id="rId28"/>
    <p:sldId id="402" r:id="rId29"/>
    <p:sldId id="344" r:id="rId30"/>
  </p:sldIdLst>
  <p:sldSz cx="9144000" cy="5143500" type="screen16x9"/>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54" userDrawn="1">
          <p15:clr>
            <a:srgbClr val="A4A3A4"/>
          </p15:clr>
        </p15:guide>
        <p15:guide id="2" pos="5148" userDrawn="1">
          <p15:clr>
            <a:srgbClr val="A4A3A4"/>
          </p15:clr>
        </p15:guide>
        <p15:guide id="3" pos="340" userDrawn="1">
          <p15:clr>
            <a:srgbClr val="A4A3A4"/>
          </p15:clr>
        </p15:guide>
        <p15:guide id="4" orient="horz" pos="57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CDT" initials="CDT" lastIdx="3" clrIdx="6">
    <p:extLst>
      <p:ext uri="{19B8F6BF-5375-455C-9EA6-DF929625EA0E}">
        <p15:presenceInfo xmlns:p15="http://schemas.microsoft.com/office/powerpoint/2012/main" userId="CDT" providerId="None"/>
      </p:ext>
    </p:extLst>
  </p:cmAuthor>
  <p:cmAuthor id="8" name="Pääkkönen Taina" initials="PT" lastIdx="21" clrIdx="7">
    <p:extLst>
      <p:ext uri="{19B8F6BF-5375-455C-9EA6-DF929625EA0E}">
        <p15:presenceInfo xmlns:p15="http://schemas.microsoft.com/office/powerpoint/2012/main" userId="S::Taina.Paakkonen@ttl.fi::395af319-36cb-484e-8d1c-76e49f38f46b" providerId="AD"/>
      </p:ext>
    </p:extLst>
  </p:cmAuthor>
  <p:cmAuthor id="9" name="Bergbom Barbara" initials="BB" lastIdx="27" clrIdx="8">
    <p:extLst>
      <p:ext uri="{19B8F6BF-5375-455C-9EA6-DF929625EA0E}">
        <p15:presenceInfo xmlns:p15="http://schemas.microsoft.com/office/powerpoint/2012/main" userId="S::Barbara.Bergbom@ttl.fi::880a670e-1f0a-44e5-bac9-beda46ae5bf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33"/>
    <a:srgbClr val="003399"/>
    <a:srgbClr val="ACC700"/>
    <a:srgbClr val="FFFFFF"/>
    <a:srgbClr val="E64715"/>
    <a:srgbClr val="D4502A"/>
    <a:srgbClr val="89C1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701E99-B72F-45AD-9D23-D74FF4012B2E}" v="150" dt="2021-09-16T09:23:42.411"/>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165" autoAdjust="0"/>
    <p:restoredTop sz="92932" autoAdjust="0"/>
  </p:normalViewPr>
  <p:slideViewPr>
    <p:cSldViewPr>
      <p:cViewPr varScale="1">
        <p:scale>
          <a:sx n="85" d="100"/>
          <a:sy n="85" d="100"/>
        </p:scale>
        <p:origin x="1100" y="48"/>
      </p:cViewPr>
      <p:guideLst>
        <p:guide orient="horz" pos="2754"/>
        <p:guide pos="5148"/>
        <p:guide pos="340"/>
        <p:guide orient="horz" pos="577"/>
      </p:guideLst>
    </p:cSldViewPr>
  </p:slideViewPr>
  <p:outlineViewPr>
    <p:cViewPr>
      <p:scale>
        <a:sx n="33" d="100"/>
        <a:sy n="33" d="100"/>
      </p:scale>
      <p:origin x="0" y="0"/>
    </p:cViewPr>
  </p:outlineViewPr>
  <p:notesTextViewPr>
    <p:cViewPr>
      <p:scale>
        <a:sx n="150" d="100"/>
        <a:sy n="150" d="100"/>
      </p:scale>
      <p:origin x="0" y="0"/>
    </p:cViewPr>
  </p:notesTextViewPr>
  <p:sorterViewPr>
    <p:cViewPr>
      <p:scale>
        <a:sx n="100" d="100"/>
        <a:sy n="100" d="100"/>
      </p:scale>
      <p:origin x="0" y="0"/>
    </p:cViewPr>
  </p:sorterViewPr>
  <p:notesViewPr>
    <p:cSldViewPr>
      <p:cViewPr varScale="1">
        <p:scale>
          <a:sx n="60" d="100"/>
          <a:sy n="60" d="100"/>
        </p:scale>
        <p:origin x="3274" y="3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ääkkönen Taina" userId="395af319-36cb-484e-8d1c-76e49f38f46b" providerId="ADAL" clId="{4EC305A9-3673-472D-868F-6DA7A8FAF08A}"/>
    <pc:docChg chg="undo custSel modSld">
      <pc:chgData name="Pääkkönen Taina" userId="395af319-36cb-484e-8d1c-76e49f38f46b" providerId="ADAL" clId="{4EC305A9-3673-472D-868F-6DA7A8FAF08A}" dt="2021-08-12T11:06:31.656" v="1773"/>
      <pc:docMkLst>
        <pc:docMk/>
      </pc:docMkLst>
      <pc:sldChg chg="modSp">
        <pc:chgData name="Pääkkönen Taina" userId="395af319-36cb-484e-8d1c-76e49f38f46b" providerId="ADAL" clId="{4EC305A9-3673-472D-868F-6DA7A8FAF08A}" dt="2021-08-12T10:19:17.339" v="1087" actId="400"/>
        <pc:sldMkLst>
          <pc:docMk/>
          <pc:sldMk cId="2929296091" sldId="293"/>
        </pc:sldMkLst>
        <pc:spChg chg="mod">
          <ac:chgData name="Pääkkönen Taina" userId="395af319-36cb-484e-8d1c-76e49f38f46b" providerId="ADAL" clId="{4EC305A9-3673-472D-868F-6DA7A8FAF08A}" dt="2021-08-12T10:19:17.339" v="1087" actId="400"/>
          <ac:spMkLst>
            <pc:docMk/>
            <pc:sldMk cId="2929296091" sldId="293"/>
            <ac:spMk id="3" creationId="{00000000-0000-0000-0000-000000000000}"/>
          </ac:spMkLst>
        </pc:spChg>
        <pc:spChg chg="mod">
          <ac:chgData name="Pääkkönen Taina" userId="395af319-36cb-484e-8d1c-76e49f38f46b" providerId="ADAL" clId="{4EC305A9-3673-472D-868F-6DA7A8FAF08A}" dt="2021-08-12T09:48:56.310" v="695" actId="20577"/>
          <ac:spMkLst>
            <pc:docMk/>
            <pc:sldMk cId="2929296091" sldId="293"/>
            <ac:spMk id="7" creationId="{FE67E1C7-DA33-3742-8620-2EC6C9701E0F}"/>
          </ac:spMkLst>
        </pc:spChg>
      </pc:sldChg>
      <pc:sldChg chg="modSp addCm modCm modNotesTx">
        <pc:chgData name="Pääkkönen Taina" userId="395af319-36cb-484e-8d1c-76e49f38f46b" providerId="ADAL" clId="{4EC305A9-3673-472D-868F-6DA7A8FAF08A}" dt="2021-08-12T10:21:35.724" v="1103"/>
        <pc:sldMkLst>
          <pc:docMk/>
          <pc:sldMk cId="171554616" sldId="327"/>
        </pc:sldMkLst>
        <pc:spChg chg="mod">
          <ac:chgData name="Pääkkönen Taina" userId="395af319-36cb-484e-8d1c-76e49f38f46b" providerId="ADAL" clId="{4EC305A9-3673-472D-868F-6DA7A8FAF08A}" dt="2021-08-12T10:21:20.858" v="1101" actId="13926"/>
          <ac:spMkLst>
            <pc:docMk/>
            <pc:sldMk cId="171554616" sldId="327"/>
            <ac:spMk id="13" creationId="{00000000-0000-0000-0000-000000000000}"/>
          </ac:spMkLst>
        </pc:spChg>
      </pc:sldChg>
      <pc:sldChg chg="modSp">
        <pc:chgData name="Pääkkönen Taina" userId="395af319-36cb-484e-8d1c-76e49f38f46b" providerId="ADAL" clId="{4EC305A9-3673-472D-868F-6DA7A8FAF08A}" dt="2021-08-12T09:32:12.835" v="550" actId="947"/>
        <pc:sldMkLst>
          <pc:docMk/>
          <pc:sldMk cId="1834023322" sldId="344"/>
        </pc:sldMkLst>
        <pc:spChg chg="mod">
          <ac:chgData name="Pääkkönen Taina" userId="395af319-36cb-484e-8d1c-76e49f38f46b" providerId="ADAL" clId="{4EC305A9-3673-472D-868F-6DA7A8FAF08A}" dt="2021-08-12T09:32:12.835" v="550" actId="947"/>
          <ac:spMkLst>
            <pc:docMk/>
            <pc:sldMk cId="1834023322" sldId="344"/>
            <ac:spMk id="3" creationId="{00000000-0000-0000-0000-000000000000}"/>
          </ac:spMkLst>
        </pc:spChg>
      </pc:sldChg>
      <pc:sldChg chg="modSp addCm modCm">
        <pc:chgData name="Pääkkönen Taina" userId="395af319-36cb-484e-8d1c-76e49f38f46b" providerId="ADAL" clId="{4EC305A9-3673-472D-868F-6DA7A8FAF08A}" dt="2021-08-12T10:52:47.107" v="1594" actId="400"/>
        <pc:sldMkLst>
          <pc:docMk/>
          <pc:sldMk cId="2923697902" sldId="375"/>
        </pc:sldMkLst>
        <pc:spChg chg="mod">
          <ac:chgData name="Pääkkönen Taina" userId="395af319-36cb-484e-8d1c-76e49f38f46b" providerId="ADAL" clId="{4EC305A9-3673-472D-868F-6DA7A8FAF08A}" dt="2021-08-12T10:52:47.107" v="1594" actId="400"/>
          <ac:spMkLst>
            <pc:docMk/>
            <pc:sldMk cId="2923697902" sldId="375"/>
            <ac:spMk id="3" creationId="{00000000-0000-0000-0000-000000000000}"/>
          </ac:spMkLst>
        </pc:spChg>
      </pc:sldChg>
      <pc:sldChg chg="modSp">
        <pc:chgData name="Pääkkönen Taina" userId="395af319-36cb-484e-8d1c-76e49f38f46b" providerId="ADAL" clId="{4EC305A9-3673-472D-868F-6DA7A8FAF08A}" dt="2021-08-12T06:57:51.228" v="532" actId="947"/>
        <pc:sldMkLst>
          <pc:docMk/>
          <pc:sldMk cId="317164938" sldId="377"/>
        </pc:sldMkLst>
        <pc:spChg chg="mod">
          <ac:chgData name="Pääkkönen Taina" userId="395af319-36cb-484e-8d1c-76e49f38f46b" providerId="ADAL" clId="{4EC305A9-3673-472D-868F-6DA7A8FAF08A}" dt="2021-08-12T06:57:51.228" v="532" actId="947"/>
          <ac:spMkLst>
            <pc:docMk/>
            <pc:sldMk cId="317164938" sldId="377"/>
            <ac:spMk id="3" creationId="{00000000-0000-0000-0000-000000000000}"/>
          </ac:spMkLst>
        </pc:spChg>
        <pc:spChg chg="mod">
          <ac:chgData name="Pääkkönen Taina" userId="395af319-36cb-484e-8d1c-76e49f38f46b" providerId="ADAL" clId="{4EC305A9-3673-472D-868F-6DA7A8FAF08A}" dt="2021-08-12T06:51:59.055" v="483" actId="20577"/>
          <ac:spMkLst>
            <pc:docMk/>
            <pc:sldMk cId="317164938" sldId="377"/>
            <ac:spMk id="18" creationId="{00000000-0000-0000-0000-000000000000}"/>
          </ac:spMkLst>
        </pc:spChg>
      </pc:sldChg>
      <pc:sldChg chg="modSp addCm modCm">
        <pc:chgData name="Pääkkönen Taina" userId="395af319-36cb-484e-8d1c-76e49f38f46b" providerId="ADAL" clId="{4EC305A9-3673-472D-868F-6DA7A8FAF08A}" dt="2021-08-12T10:22:13.945" v="1124" actId="400"/>
        <pc:sldMkLst>
          <pc:docMk/>
          <pc:sldMk cId="3970164610" sldId="379"/>
        </pc:sldMkLst>
        <pc:spChg chg="mod">
          <ac:chgData name="Pääkkönen Taina" userId="395af319-36cb-484e-8d1c-76e49f38f46b" providerId="ADAL" clId="{4EC305A9-3673-472D-868F-6DA7A8FAF08A}" dt="2021-08-12T10:22:13.945" v="1124" actId="400"/>
          <ac:spMkLst>
            <pc:docMk/>
            <pc:sldMk cId="3970164610" sldId="379"/>
            <ac:spMk id="2" creationId="{00000000-0000-0000-0000-000000000000}"/>
          </ac:spMkLst>
        </pc:spChg>
      </pc:sldChg>
      <pc:sldChg chg="modSp addCm modCm">
        <pc:chgData name="Pääkkönen Taina" userId="395af319-36cb-484e-8d1c-76e49f38f46b" providerId="ADAL" clId="{4EC305A9-3673-472D-868F-6DA7A8FAF08A}" dt="2021-08-12T10:23:35.573" v="1174" actId="400"/>
        <pc:sldMkLst>
          <pc:docMk/>
          <pc:sldMk cId="1530850994" sldId="380"/>
        </pc:sldMkLst>
        <pc:spChg chg="mod">
          <ac:chgData name="Pääkkönen Taina" userId="395af319-36cb-484e-8d1c-76e49f38f46b" providerId="ADAL" clId="{4EC305A9-3673-472D-868F-6DA7A8FAF08A}" dt="2021-08-12T10:23:35.573" v="1174" actId="400"/>
          <ac:spMkLst>
            <pc:docMk/>
            <pc:sldMk cId="1530850994" sldId="380"/>
            <ac:spMk id="2" creationId="{6463E7FD-80C2-4187-9A52-16329EEFB62F}"/>
          </ac:spMkLst>
        </pc:spChg>
        <pc:spChg chg="mod">
          <ac:chgData name="Pääkkönen Taina" userId="395af319-36cb-484e-8d1c-76e49f38f46b" providerId="ADAL" clId="{4EC305A9-3673-472D-868F-6DA7A8FAF08A}" dt="2021-08-12T10:11:08.069" v="1003" actId="1076"/>
          <ac:spMkLst>
            <pc:docMk/>
            <pc:sldMk cId="1530850994" sldId="380"/>
            <ac:spMk id="3" creationId="{00000000-0000-0000-0000-000000000000}"/>
          </ac:spMkLst>
        </pc:spChg>
        <pc:spChg chg="mod">
          <ac:chgData name="Pääkkönen Taina" userId="395af319-36cb-484e-8d1c-76e49f38f46b" providerId="ADAL" clId="{4EC305A9-3673-472D-868F-6DA7A8FAF08A}" dt="2021-08-12T06:07:42.670" v="55" actId="947"/>
          <ac:spMkLst>
            <pc:docMk/>
            <pc:sldMk cId="1530850994" sldId="380"/>
            <ac:spMk id="8" creationId="{00000000-0000-0000-0000-000000000000}"/>
          </ac:spMkLst>
        </pc:spChg>
      </pc:sldChg>
      <pc:sldChg chg="modSp addCm modCm">
        <pc:chgData name="Pääkkönen Taina" userId="395af319-36cb-484e-8d1c-76e49f38f46b" providerId="ADAL" clId="{4EC305A9-3673-472D-868F-6DA7A8FAF08A}" dt="2021-08-12T11:06:31.656" v="1773"/>
        <pc:sldMkLst>
          <pc:docMk/>
          <pc:sldMk cId="591221783" sldId="384"/>
        </pc:sldMkLst>
        <pc:spChg chg="mod">
          <ac:chgData name="Pääkkönen Taina" userId="395af319-36cb-484e-8d1c-76e49f38f46b" providerId="ADAL" clId="{4EC305A9-3673-472D-868F-6DA7A8FAF08A}" dt="2021-08-12T11:05:16.151" v="1770" actId="13926"/>
          <ac:spMkLst>
            <pc:docMk/>
            <pc:sldMk cId="591221783" sldId="384"/>
            <ac:spMk id="3" creationId="{00000000-0000-0000-0000-000000000000}"/>
          </ac:spMkLst>
        </pc:spChg>
      </pc:sldChg>
      <pc:sldChg chg="modSp">
        <pc:chgData name="Pääkkönen Taina" userId="395af319-36cb-484e-8d1c-76e49f38f46b" providerId="ADAL" clId="{4EC305A9-3673-472D-868F-6DA7A8FAF08A}" dt="2021-08-12T09:39:04.088" v="600" actId="20577"/>
        <pc:sldMkLst>
          <pc:docMk/>
          <pc:sldMk cId="643781596" sldId="385"/>
        </pc:sldMkLst>
        <pc:spChg chg="mod">
          <ac:chgData name="Pääkkönen Taina" userId="395af319-36cb-484e-8d1c-76e49f38f46b" providerId="ADAL" clId="{4EC305A9-3673-472D-868F-6DA7A8FAF08A}" dt="2021-08-12T09:39:04.088" v="600" actId="20577"/>
          <ac:spMkLst>
            <pc:docMk/>
            <pc:sldMk cId="643781596" sldId="385"/>
            <ac:spMk id="2" creationId="{00000000-0000-0000-0000-000000000000}"/>
          </ac:spMkLst>
        </pc:spChg>
      </pc:sldChg>
      <pc:sldChg chg="modSp">
        <pc:chgData name="Pääkkönen Taina" userId="395af319-36cb-484e-8d1c-76e49f38f46b" providerId="ADAL" clId="{4EC305A9-3673-472D-868F-6DA7A8FAF08A}" dt="2021-08-12T10:05:27.107" v="966" actId="6549"/>
        <pc:sldMkLst>
          <pc:docMk/>
          <pc:sldMk cId="3363034482" sldId="386"/>
        </pc:sldMkLst>
        <pc:spChg chg="mod">
          <ac:chgData name="Pääkkönen Taina" userId="395af319-36cb-484e-8d1c-76e49f38f46b" providerId="ADAL" clId="{4EC305A9-3673-472D-868F-6DA7A8FAF08A}" dt="2021-08-12T10:05:27.107" v="966" actId="6549"/>
          <ac:spMkLst>
            <pc:docMk/>
            <pc:sldMk cId="3363034482" sldId="386"/>
            <ac:spMk id="2" creationId="{00000000-0000-0000-0000-000000000000}"/>
          </ac:spMkLst>
        </pc:spChg>
        <pc:spChg chg="mod">
          <ac:chgData name="Pääkkönen Taina" userId="395af319-36cb-484e-8d1c-76e49f38f46b" providerId="ADAL" clId="{4EC305A9-3673-472D-868F-6DA7A8FAF08A}" dt="2021-08-12T09:54:32.764" v="772" actId="400"/>
          <ac:spMkLst>
            <pc:docMk/>
            <pc:sldMk cId="3363034482" sldId="386"/>
            <ac:spMk id="3" creationId="{00000000-0000-0000-0000-000000000000}"/>
          </ac:spMkLst>
        </pc:spChg>
      </pc:sldChg>
      <pc:sldChg chg="modSp modNotesTx">
        <pc:chgData name="Pääkkönen Taina" userId="395af319-36cb-484e-8d1c-76e49f38f46b" providerId="ADAL" clId="{4EC305A9-3673-472D-868F-6DA7A8FAF08A}" dt="2021-08-12T10:23:06.293" v="1147" actId="207"/>
        <pc:sldMkLst>
          <pc:docMk/>
          <pc:sldMk cId="316922625" sldId="387"/>
        </pc:sldMkLst>
        <pc:spChg chg="mod">
          <ac:chgData name="Pääkkönen Taina" userId="395af319-36cb-484e-8d1c-76e49f38f46b" providerId="ADAL" clId="{4EC305A9-3673-472D-868F-6DA7A8FAF08A}" dt="2021-08-12T09:56:54.104" v="804" actId="400"/>
          <ac:spMkLst>
            <pc:docMk/>
            <pc:sldMk cId="316922625" sldId="387"/>
            <ac:spMk id="2" creationId="{00000000-0000-0000-0000-000000000000}"/>
          </ac:spMkLst>
        </pc:spChg>
        <pc:spChg chg="mod">
          <ac:chgData name="Pääkkönen Taina" userId="395af319-36cb-484e-8d1c-76e49f38f46b" providerId="ADAL" clId="{4EC305A9-3673-472D-868F-6DA7A8FAF08A}" dt="2021-08-12T10:23:06.293" v="1147" actId="207"/>
          <ac:spMkLst>
            <pc:docMk/>
            <pc:sldMk cId="316922625" sldId="387"/>
            <ac:spMk id="3" creationId="{00000000-0000-0000-0000-000000000000}"/>
          </ac:spMkLst>
        </pc:spChg>
      </pc:sldChg>
      <pc:sldChg chg="modSp modNotesTx">
        <pc:chgData name="Pääkkönen Taina" userId="395af319-36cb-484e-8d1c-76e49f38f46b" providerId="ADAL" clId="{4EC305A9-3673-472D-868F-6DA7A8FAF08A}" dt="2021-08-12T10:15:19.737" v="1065" actId="400"/>
        <pc:sldMkLst>
          <pc:docMk/>
          <pc:sldMk cId="3550505210" sldId="388"/>
        </pc:sldMkLst>
        <pc:spChg chg="mod">
          <ac:chgData name="Pääkkönen Taina" userId="395af319-36cb-484e-8d1c-76e49f38f46b" providerId="ADAL" clId="{4EC305A9-3673-472D-868F-6DA7A8FAF08A}" dt="2021-08-12T06:12:21.661" v="175" actId="947"/>
          <ac:spMkLst>
            <pc:docMk/>
            <pc:sldMk cId="3550505210" sldId="388"/>
            <ac:spMk id="3" creationId="{00000000-0000-0000-0000-000000000000}"/>
          </ac:spMkLst>
        </pc:spChg>
        <pc:spChg chg="mod">
          <ac:chgData name="Pääkkönen Taina" userId="395af319-36cb-484e-8d1c-76e49f38f46b" providerId="ADAL" clId="{4EC305A9-3673-472D-868F-6DA7A8FAF08A}" dt="2021-08-12T06:11:45.173" v="142" actId="207"/>
          <ac:spMkLst>
            <pc:docMk/>
            <pc:sldMk cId="3550505210" sldId="388"/>
            <ac:spMk id="4" creationId="{00000000-0000-0000-0000-000000000000}"/>
          </ac:spMkLst>
        </pc:spChg>
      </pc:sldChg>
      <pc:sldChg chg="modSp">
        <pc:chgData name="Pääkkönen Taina" userId="395af319-36cb-484e-8d1c-76e49f38f46b" providerId="ADAL" clId="{4EC305A9-3673-472D-868F-6DA7A8FAF08A}" dt="2021-08-12T10:26:33.991" v="1207" actId="207"/>
        <pc:sldMkLst>
          <pc:docMk/>
          <pc:sldMk cId="2810617491" sldId="390"/>
        </pc:sldMkLst>
        <pc:spChg chg="mod">
          <ac:chgData name="Pääkkönen Taina" userId="395af319-36cb-484e-8d1c-76e49f38f46b" providerId="ADAL" clId="{4EC305A9-3673-472D-868F-6DA7A8FAF08A}" dt="2021-08-12T10:26:33.991" v="1207" actId="207"/>
          <ac:spMkLst>
            <pc:docMk/>
            <pc:sldMk cId="2810617491" sldId="390"/>
            <ac:spMk id="2" creationId="{00000000-0000-0000-0000-000000000000}"/>
          </ac:spMkLst>
        </pc:spChg>
        <pc:spChg chg="mod">
          <ac:chgData name="Pääkkönen Taina" userId="395af319-36cb-484e-8d1c-76e49f38f46b" providerId="ADAL" clId="{4EC305A9-3673-472D-868F-6DA7A8FAF08A}" dt="2021-08-12T06:15:46.414" v="237" actId="947"/>
          <ac:spMkLst>
            <pc:docMk/>
            <pc:sldMk cId="2810617491" sldId="390"/>
            <ac:spMk id="4" creationId="{00000000-0000-0000-0000-000000000000}"/>
          </ac:spMkLst>
        </pc:spChg>
      </pc:sldChg>
      <pc:sldChg chg="modSp">
        <pc:chgData name="Pääkkönen Taina" userId="395af319-36cb-484e-8d1c-76e49f38f46b" providerId="ADAL" clId="{4EC305A9-3673-472D-868F-6DA7A8FAF08A}" dt="2021-08-12T10:15:46.488" v="1074" actId="20577"/>
        <pc:sldMkLst>
          <pc:docMk/>
          <pc:sldMk cId="2591657638" sldId="391"/>
        </pc:sldMkLst>
        <pc:spChg chg="mod">
          <ac:chgData name="Pääkkönen Taina" userId="395af319-36cb-484e-8d1c-76e49f38f46b" providerId="ADAL" clId="{4EC305A9-3673-472D-868F-6DA7A8FAF08A}" dt="2021-08-12T10:15:46.488" v="1074" actId="20577"/>
          <ac:spMkLst>
            <pc:docMk/>
            <pc:sldMk cId="2591657638" sldId="391"/>
            <ac:spMk id="2" creationId="{00000000-0000-0000-0000-000000000000}"/>
          </ac:spMkLst>
        </pc:spChg>
        <pc:spChg chg="mod">
          <ac:chgData name="Pääkkönen Taina" userId="395af319-36cb-484e-8d1c-76e49f38f46b" providerId="ADAL" clId="{4EC305A9-3673-472D-868F-6DA7A8FAF08A}" dt="2021-08-12T06:13:31.487" v="208" actId="947"/>
          <ac:spMkLst>
            <pc:docMk/>
            <pc:sldMk cId="2591657638" sldId="391"/>
            <ac:spMk id="4" creationId="{00000000-0000-0000-0000-000000000000}"/>
          </ac:spMkLst>
        </pc:spChg>
      </pc:sldChg>
      <pc:sldChg chg="modSp">
        <pc:chgData name="Pääkkönen Taina" userId="395af319-36cb-484e-8d1c-76e49f38f46b" providerId="ADAL" clId="{4EC305A9-3673-472D-868F-6DA7A8FAF08A}" dt="2021-08-12T10:47:15.787" v="1501" actId="400"/>
        <pc:sldMkLst>
          <pc:docMk/>
          <pc:sldMk cId="4093796650" sldId="395"/>
        </pc:sldMkLst>
        <pc:spChg chg="mod">
          <ac:chgData name="Pääkkönen Taina" userId="395af319-36cb-484e-8d1c-76e49f38f46b" providerId="ADAL" clId="{4EC305A9-3673-472D-868F-6DA7A8FAF08A}" dt="2021-08-12T10:47:15.787" v="1501" actId="400"/>
          <ac:spMkLst>
            <pc:docMk/>
            <pc:sldMk cId="4093796650" sldId="395"/>
            <ac:spMk id="3" creationId="{00000000-0000-0000-0000-000000000000}"/>
          </ac:spMkLst>
        </pc:spChg>
        <pc:spChg chg="mod">
          <ac:chgData name="Pääkkönen Taina" userId="395af319-36cb-484e-8d1c-76e49f38f46b" providerId="ADAL" clId="{4EC305A9-3673-472D-868F-6DA7A8FAF08A}" dt="2021-08-12T10:36:47.253" v="1464" actId="207"/>
          <ac:spMkLst>
            <pc:docMk/>
            <pc:sldMk cId="4093796650" sldId="395"/>
            <ac:spMk id="4" creationId="{00000000-0000-0000-0000-000000000000}"/>
          </ac:spMkLst>
        </pc:spChg>
      </pc:sldChg>
      <pc:sldChg chg="modSp addCm modCm modNotesTx">
        <pc:chgData name="Pääkkönen Taina" userId="395af319-36cb-484e-8d1c-76e49f38f46b" providerId="ADAL" clId="{4EC305A9-3673-472D-868F-6DA7A8FAF08A}" dt="2021-08-12T10:31:29.660" v="1267" actId="400"/>
        <pc:sldMkLst>
          <pc:docMk/>
          <pc:sldMk cId="1934770637" sldId="396"/>
        </pc:sldMkLst>
        <pc:spChg chg="mod">
          <ac:chgData name="Pääkkönen Taina" userId="395af319-36cb-484e-8d1c-76e49f38f46b" providerId="ADAL" clId="{4EC305A9-3673-472D-868F-6DA7A8FAF08A}" dt="2021-08-12T10:29:55.606" v="1253" actId="13926"/>
          <ac:spMkLst>
            <pc:docMk/>
            <pc:sldMk cId="1934770637" sldId="396"/>
            <ac:spMk id="3" creationId="{00000000-0000-0000-0000-000000000000}"/>
          </ac:spMkLst>
        </pc:spChg>
        <pc:spChg chg="mod">
          <ac:chgData name="Pääkkönen Taina" userId="395af319-36cb-484e-8d1c-76e49f38f46b" providerId="ADAL" clId="{4EC305A9-3673-472D-868F-6DA7A8FAF08A}" dt="2021-08-12T06:20:48.699" v="360" actId="947"/>
          <ac:spMkLst>
            <pc:docMk/>
            <pc:sldMk cId="1934770637" sldId="396"/>
            <ac:spMk id="4" creationId="{00000000-0000-0000-0000-000000000000}"/>
          </ac:spMkLst>
        </pc:spChg>
      </pc:sldChg>
      <pc:sldChg chg="modSp">
        <pc:chgData name="Pääkkönen Taina" userId="395af319-36cb-484e-8d1c-76e49f38f46b" providerId="ADAL" clId="{4EC305A9-3673-472D-868F-6DA7A8FAF08A}" dt="2021-08-12T10:36:07.313" v="1452" actId="113"/>
        <pc:sldMkLst>
          <pc:docMk/>
          <pc:sldMk cId="1486595604" sldId="397"/>
        </pc:sldMkLst>
        <pc:spChg chg="mod">
          <ac:chgData name="Pääkkönen Taina" userId="395af319-36cb-484e-8d1c-76e49f38f46b" providerId="ADAL" clId="{4EC305A9-3673-472D-868F-6DA7A8FAF08A}" dt="2021-08-12T10:36:07.313" v="1452" actId="113"/>
          <ac:spMkLst>
            <pc:docMk/>
            <pc:sldMk cId="1486595604" sldId="397"/>
            <ac:spMk id="3" creationId="{00000000-0000-0000-0000-000000000000}"/>
          </ac:spMkLst>
        </pc:spChg>
        <pc:spChg chg="mod">
          <ac:chgData name="Pääkkönen Taina" userId="395af319-36cb-484e-8d1c-76e49f38f46b" providerId="ADAL" clId="{4EC305A9-3673-472D-868F-6DA7A8FAF08A}" dt="2021-08-12T06:21:40.875" v="387" actId="947"/>
          <ac:spMkLst>
            <pc:docMk/>
            <pc:sldMk cId="1486595604" sldId="397"/>
            <ac:spMk id="5" creationId="{00000000-0000-0000-0000-000000000000}"/>
          </ac:spMkLst>
        </pc:spChg>
        <pc:picChg chg="mod">
          <ac:chgData name="Pääkkönen Taina" userId="395af319-36cb-484e-8d1c-76e49f38f46b" providerId="ADAL" clId="{4EC305A9-3673-472D-868F-6DA7A8FAF08A}" dt="2021-08-12T10:35:47.899" v="1450" actId="1076"/>
          <ac:picMkLst>
            <pc:docMk/>
            <pc:sldMk cId="1486595604" sldId="397"/>
            <ac:picMk id="8" creationId="{00000000-0000-0000-0000-000000000000}"/>
          </ac:picMkLst>
        </pc:picChg>
      </pc:sldChg>
      <pc:sldChg chg="modSp">
        <pc:chgData name="Pääkkönen Taina" userId="395af319-36cb-484e-8d1c-76e49f38f46b" providerId="ADAL" clId="{4EC305A9-3673-472D-868F-6DA7A8FAF08A}" dt="2021-08-12T10:55:01.513" v="1610" actId="400"/>
        <pc:sldMkLst>
          <pc:docMk/>
          <pc:sldMk cId="1984841847" sldId="398"/>
        </pc:sldMkLst>
        <pc:graphicFrameChg chg="modGraphic">
          <ac:chgData name="Pääkkönen Taina" userId="395af319-36cb-484e-8d1c-76e49f38f46b" providerId="ADAL" clId="{4EC305A9-3673-472D-868F-6DA7A8FAF08A}" dt="2021-08-12T10:55:01.513" v="1610" actId="400"/>
          <ac:graphicFrameMkLst>
            <pc:docMk/>
            <pc:sldMk cId="1984841847" sldId="398"/>
            <ac:graphicFrameMk id="5" creationId="{00000000-0000-0000-0000-000000000000}"/>
          </ac:graphicFrameMkLst>
        </pc:graphicFrameChg>
      </pc:sldChg>
      <pc:sldChg chg="modSp">
        <pc:chgData name="Pääkkönen Taina" userId="395af319-36cb-484e-8d1c-76e49f38f46b" providerId="ADAL" clId="{4EC305A9-3673-472D-868F-6DA7A8FAF08A}" dt="2021-08-12T10:56:00.753" v="1611" actId="400"/>
        <pc:sldMkLst>
          <pc:docMk/>
          <pc:sldMk cId="2670624281" sldId="399"/>
        </pc:sldMkLst>
        <pc:graphicFrameChg chg="modGraphic">
          <ac:chgData name="Pääkkönen Taina" userId="395af319-36cb-484e-8d1c-76e49f38f46b" providerId="ADAL" clId="{4EC305A9-3673-472D-868F-6DA7A8FAF08A}" dt="2021-08-12T10:56:00.753" v="1611" actId="400"/>
          <ac:graphicFrameMkLst>
            <pc:docMk/>
            <pc:sldMk cId="2670624281" sldId="399"/>
            <ac:graphicFrameMk id="4" creationId="{00000000-0000-0000-0000-000000000000}"/>
          </ac:graphicFrameMkLst>
        </pc:graphicFrameChg>
      </pc:sldChg>
      <pc:sldChg chg="modSp">
        <pc:chgData name="Pääkkönen Taina" userId="395af319-36cb-484e-8d1c-76e49f38f46b" providerId="ADAL" clId="{4EC305A9-3673-472D-868F-6DA7A8FAF08A}" dt="2021-08-12T09:39:16.336" v="609" actId="20577"/>
        <pc:sldMkLst>
          <pc:docMk/>
          <pc:sldMk cId="1254067050" sldId="400"/>
        </pc:sldMkLst>
        <pc:spChg chg="mod">
          <ac:chgData name="Pääkkönen Taina" userId="395af319-36cb-484e-8d1c-76e49f38f46b" providerId="ADAL" clId="{4EC305A9-3673-472D-868F-6DA7A8FAF08A}" dt="2021-08-12T09:39:16.336" v="609" actId="20577"/>
          <ac:spMkLst>
            <pc:docMk/>
            <pc:sldMk cId="1254067050" sldId="400"/>
            <ac:spMk id="2" creationId="{00000000-0000-0000-0000-000000000000}"/>
          </ac:spMkLst>
        </pc:spChg>
      </pc:sldChg>
      <pc:sldChg chg="modSp">
        <pc:chgData name="Pääkkönen Taina" userId="395af319-36cb-484e-8d1c-76e49f38f46b" providerId="ADAL" clId="{4EC305A9-3673-472D-868F-6DA7A8FAF08A}" dt="2021-08-12T10:58:51.074" v="1659" actId="20577"/>
        <pc:sldMkLst>
          <pc:docMk/>
          <pc:sldMk cId="817263610" sldId="401"/>
        </pc:sldMkLst>
        <pc:spChg chg="mod">
          <ac:chgData name="Pääkkönen Taina" userId="395af319-36cb-484e-8d1c-76e49f38f46b" providerId="ADAL" clId="{4EC305A9-3673-472D-868F-6DA7A8FAF08A}" dt="2021-08-12T10:58:51.074" v="1659" actId="20577"/>
          <ac:spMkLst>
            <pc:docMk/>
            <pc:sldMk cId="817263610" sldId="401"/>
            <ac:spMk id="3" creationId="{00000000-0000-0000-0000-000000000000}"/>
          </ac:spMkLst>
        </pc:spChg>
      </pc:sldChg>
      <pc:sldChg chg="modSp">
        <pc:chgData name="Pääkkönen Taina" userId="395af319-36cb-484e-8d1c-76e49f38f46b" providerId="ADAL" clId="{4EC305A9-3673-472D-868F-6DA7A8FAF08A}" dt="2021-08-12T09:40:30.650" v="628" actId="20577"/>
        <pc:sldMkLst>
          <pc:docMk/>
          <pc:sldMk cId="2268284597" sldId="402"/>
        </pc:sldMkLst>
        <pc:spChg chg="mod">
          <ac:chgData name="Pääkkönen Taina" userId="395af319-36cb-484e-8d1c-76e49f38f46b" providerId="ADAL" clId="{4EC305A9-3673-472D-868F-6DA7A8FAF08A}" dt="2021-08-12T09:40:30.650" v="628" actId="20577"/>
          <ac:spMkLst>
            <pc:docMk/>
            <pc:sldMk cId="2268284597" sldId="402"/>
            <ac:spMk id="6" creationId="{FE67E1C7-DA33-3742-8620-2EC6C9701E0F}"/>
          </ac:spMkLst>
        </pc:spChg>
      </pc:sldChg>
      <pc:sldChg chg="modSp">
        <pc:chgData name="Pääkkönen Taina" userId="395af319-36cb-484e-8d1c-76e49f38f46b" providerId="ADAL" clId="{4EC305A9-3673-472D-868F-6DA7A8FAF08A}" dt="2021-08-12T10:24:47.120" v="1186" actId="207"/>
        <pc:sldMkLst>
          <pc:docMk/>
          <pc:sldMk cId="2364765202" sldId="403"/>
        </pc:sldMkLst>
        <pc:spChg chg="mod">
          <ac:chgData name="Pääkkönen Taina" userId="395af319-36cb-484e-8d1c-76e49f38f46b" providerId="ADAL" clId="{4EC305A9-3673-472D-868F-6DA7A8FAF08A}" dt="2021-08-12T10:12:56.864" v="1023" actId="400"/>
          <ac:spMkLst>
            <pc:docMk/>
            <pc:sldMk cId="2364765202" sldId="403"/>
            <ac:spMk id="5" creationId="{00000000-0000-0000-0000-000000000000}"/>
          </ac:spMkLst>
        </pc:spChg>
        <pc:spChg chg="mod">
          <ac:chgData name="Pääkkönen Taina" userId="395af319-36cb-484e-8d1c-76e49f38f46b" providerId="ADAL" clId="{4EC305A9-3673-472D-868F-6DA7A8FAF08A}" dt="2021-08-12T10:24:47.120" v="1186" actId="207"/>
          <ac:spMkLst>
            <pc:docMk/>
            <pc:sldMk cId="2364765202" sldId="403"/>
            <ac:spMk id="7" creationId="{FE67E1C7-DA33-3742-8620-2EC6C9701E0F}"/>
          </ac:spMkLst>
        </pc:spChg>
      </pc:sldChg>
      <pc:sldChg chg="modSp">
        <pc:chgData name="Pääkkönen Taina" userId="395af319-36cb-484e-8d1c-76e49f38f46b" providerId="ADAL" clId="{4EC305A9-3673-472D-868F-6DA7A8FAF08A}" dt="2021-08-12T10:27:45.682" v="1221" actId="400"/>
        <pc:sldMkLst>
          <pc:docMk/>
          <pc:sldMk cId="1619862515" sldId="404"/>
        </pc:sldMkLst>
        <pc:spChg chg="mod">
          <ac:chgData name="Pääkkönen Taina" userId="395af319-36cb-484e-8d1c-76e49f38f46b" providerId="ADAL" clId="{4EC305A9-3673-472D-868F-6DA7A8FAF08A}" dt="2021-08-12T06:20:12.525" v="315" actId="947"/>
          <ac:spMkLst>
            <pc:docMk/>
            <pc:sldMk cId="1619862515" sldId="404"/>
            <ac:spMk id="4" creationId="{00000000-0000-0000-0000-000000000000}"/>
          </ac:spMkLst>
        </pc:spChg>
        <pc:spChg chg="mod">
          <ac:chgData name="Pääkkönen Taina" userId="395af319-36cb-484e-8d1c-76e49f38f46b" providerId="ADAL" clId="{4EC305A9-3673-472D-868F-6DA7A8FAF08A}" dt="2021-08-12T10:27:45.682" v="1221" actId="400"/>
          <ac:spMkLst>
            <pc:docMk/>
            <pc:sldMk cId="1619862515" sldId="404"/>
            <ac:spMk id="7" creationId="{FE67E1C7-DA33-3742-8620-2EC6C9701E0F}"/>
          </ac:spMkLst>
        </pc:spChg>
      </pc:sldChg>
    </pc:docChg>
  </pc:docChgLst>
  <pc:docChgLst>
    <pc:chgData name="Bergbom Barbara" userId="880a670e-1f0a-44e5-bac9-beda46ae5bf2" providerId="ADAL" clId="{1A4772CD-E3E1-4D29-93C4-5BAB83E63081}"/>
    <pc:docChg chg="undo redo custSel modSld">
      <pc:chgData name="Bergbom Barbara" userId="880a670e-1f0a-44e5-bac9-beda46ae5bf2" providerId="ADAL" clId="{1A4772CD-E3E1-4D29-93C4-5BAB83E63081}" dt="2021-09-10T07:12:29.311" v="1349"/>
      <pc:docMkLst>
        <pc:docMk/>
      </pc:docMkLst>
      <pc:sldChg chg="addCm modCm">
        <pc:chgData name="Bergbom Barbara" userId="880a670e-1f0a-44e5-bac9-beda46ae5bf2" providerId="ADAL" clId="{1A4772CD-E3E1-4D29-93C4-5BAB83E63081}" dt="2021-09-09T11:20:14.941" v="2"/>
        <pc:sldMkLst>
          <pc:docMk/>
          <pc:sldMk cId="2929296091" sldId="293"/>
        </pc:sldMkLst>
      </pc:sldChg>
      <pc:sldChg chg="modSp addCm delCm modCm modNotesTx">
        <pc:chgData name="Bergbom Barbara" userId="880a670e-1f0a-44e5-bac9-beda46ae5bf2" providerId="ADAL" clId="{1A4772CD-E3E1-4D29-93C4-5BAB83E63081}" dt="2021-09-10T06:49:16.922" v="1145"/>
        <pc:sldMkLst>
          <pc:docMk/>
          <pc:sldMk cId="171554616" sldId="327"/>
        </pc:sldMkLst>
        <pc:spChg chg="mod">
          <ac:chgData name="Bergbom Barbara" userId="880a670e-1f0a-44e5-bac9-beda46ae5bf2" providerId="ADAL" clId="{1A4772CD-E3E1-4D29-93C4-5BAB83E63081}" dt="2021-09-10T06:42:18.328" v="1141" actId="13926"/>
          <ac:spMkLst>
            <pc:docMk/>
            <pc:sldMk cId="171554616" sldId="327"/>
            <ac:spMk id="13" creationId="{00000000-0000-0000-0000-000000000000}"/>
          </ac:spMkLst>
        </pc:spChg>
      </pc:sldChg>
      <pc:sldChg chg="addCm modCm">
        <pc:chgData name="Bergbom Barbara" userId="880a670e-1f0a-44e5-bac9-beda46ae5bf2" providerId="ADAL" clId="{1A4772CD-E3E1-4D29-93C4-5BAB83E63081}" dt="2021-09-09T13:19:45.001" v="1135" actId="1589"/>
        <pc:sldMkLst>
          <pc:docMk/>
          <pc:sldMk cId="2923697902" sldId="375"/>
        </pc:sldMkLst>
      </pc:sldChg>
      <pc:sldChg chg="addCm modCm">
        <pc:chgData name="Bergbom Barbara" userId="880a670e-1f0a-44e5-bac9-beda46ae5bf2" providerId="ADAL" clId="{1A4772CD-E3E1-4D29-93C4-5BAB83E63081}" dt="2021-09-09T12:09:37.853" v="30"/>
        <pc:sldMkLst>
          <pc:docMk/>
          <pc:sldMk cId="3970164610" sldId="379"/>
        </pc:sldMkLst>
      </pc:sldChg>
      <pc:sldChg chg="modSp addCm modCm">
        <pc:chgData name="Bergbom Barbara" userId="880a670e-1f0a-44e5-bac9-beda46ae5bf2" providerId="ADAL" clId="{1A4772CD-E3E1-4D29-93C4-5BAB83E63081}" dt="2021-09-09T12:20:28.771" v="121" actId="1589"/>
        <pc:sldMkLst>
          <pc:docMk/>
          <pc:sldMk cId="1530850994" sldId="380"/>
        </pc:sldMkLst>
        <pc:spChg chg="mod">
          <ac:chgData name="Bergbom Barbara" userId="880a670e-1f0a-44e5-bac9-beda46ae5bf2" providerId="ADAL" clId="{1A4772CD-E3E1-4D29-93C4-5BAB83E63081}" dt="2021-09-09T12:16:32.738" v="98" actId="400"/>
          <ac:spMkLst>
            <pc:docMk/>
            <pc:sldMk cId="1530850994" sldId="380"/>
            <ac:spMk id="2" creationId="{6463E7FD-80C2-4187-9A52-16329EEFB62F}"/>
          </ac:spMkLst>
        </pc:spChg>
        <pc:spChg chg="mod">
          <ac:chgData name="Bergbom Barbara" userId="880a670e-1f0a-44e5-bac9-beda46ae5bf2" providerId="ADAL" clId="{1A4772CD-E3E1-4D29-93C4-5BAB83E63081}" dt="2021-09-09T12:18:15.338" v="118" actId="20577"/>
          <ac:spMkLst>
            <pc:docMk/>
            <pc:sldMk cId="1530850994" sldId="380"/>
            <ac:spMk id="3" creationId="{00000000-0000-0000-0000-000000000000}"/>
          </ac:spMkLst>
        </pc:spChg>
      </pc:sldChg>
      <pc:sldChg chg="modSp addCm modCm">
        <pc:chgData name="Bergbom Barbara" userId="880a670e-1f0a-44e5-bac9-beda46ae5bf2" providerId="ADAL" clId="{1A4772CD-E3E1-4D29-93C4-5BAB83E63081}" dt="2021-09-10T07:08:56.399" v="1340" actId="1589"/>
        <pc:sldMkLst>
          <pc:docMk/>
          <pc:sldMk cId="591221783" sldId="384"/>
        </pc:sldMkLst>
        <pc:spChg chg="mod">
          <ac:chgData name="Bergbom Barbara" userId="880a670e-1f0a-44e5-bac9-beda46ae5bf2" providerId="ADAL" clId="{1A4772CD-E3E1-4D29-93C4-5BAB83E63081}" dt="2021-09-10T07:06:30.623" v="1337" actId="20577"/>
          <ac:spMkLst>
            <pc:docMk/>
            <pc:sldMk cId="591221783" sldId="384"/>
            <ac:spMk id="3" creationId="{00000000-0000-0000-0000-000000000000}"/>
          </ac:spMkLst>
        </pc:spChg>
      </pc:sldChg>
      <pc:sldChg chg="addSp delSp modSp modNotesTx">
        <pc:chgData name="Bergbom Barbara" userId="880a670e-1f0a-44e5-bac9-beda46ae5bf2" providerId="ADAL" clId="{1A4772CD-E3E1-4D29-93C4-5BAB83E63081}" dt="2021-09-09T12:14:38.289" v="70" actId="27309"/>
        <pc:sldMkLst>
          <pc:docMk/>
          <pc:sldMk cId="316922625" sldId="387"/>
        </pc:sldMkLst>
        <pc:graphicFrameChg chg="add del modGraphic">
          <ac:chgData name="Bergbom Barbara" userId="880a670e-1f0a-44e5-bac9-beda46ae5bf2" providerId="ADAL" clId="{1A4772CD-E3E1-4D29-93C4-5BAB83E63081}" dt="2021-09-09T12:14:38.289" v="70" actId="27309"/>
          <ac:graphicFrameMkLst>
            <pc:docMk/>
            <pc:sldMk cId="316922625" sldId="387"/>
            <ac:graphicFrameMk id="5" creationId="{3703998C-36A8-4FAE-8B7F-3810986C67E5}"/>
          </ac:graphicFrameMkLst>
        </pc:graphicFrameChg>
      </pc:sldChg>
      <pc:sldChg chg="modSp addCm modCm modNotesTx">
        <pc:chgData name="Bergbom Barbara" userId="880a670e-1f0a-44e5-bac9-beda46ae5bf2" providerId="ADAL" clId="{1A4772CD-E3E1-4D29-93C4-5BAB83E63081}" dt="2021-09-09T12:46:56.163" v="683"/>
        <pc:sldMkLst>
          <pc:docMk/>
          <pc:sldMk cId="3550505210" sldId="388"/>
        </pc:sldMkLst>
        <pc:spChg chg="mod">
          <ac:chgData name="Bergbom Barbara" userId="880a670e-1f0a-44e5-bac9-beda46ae5bf2" providerId="ADAL" clId="{1A4772CD-E3E1-4D29-93C4-5BAB83E63081}" dt="2021-09-09T12:44:46.214" v="677" actId="13926"/>
          <ac:spMkLst>
            <pc:docMk/>
            <pc:sldMk cId="3550505210" sldId="388"/>
            <ac:spMk id="3" creationId="{00000000-0000-0000-0000-000000000000}"/>
          </ac:spMkLst>
        </pc:spChg>
        <pc:spChg chg="mod">
          <ac:chgData name="Bergbom Barbara" userId="880a670e-1f0a-44e5-bac9-beda46ae5bf2" providerId="ADAL" clId="{1A4772CD-E3E1-4D29-93C4-5BAB83E63081}" dt="2021-09-09T12:32:42.242" v="469" actId="20577"/>
          <ac:spMkLst>
            <pc:docMk/>
            <pc:sldMk cId="3550505210" sldId="388"/>
            <ac:spMk id="4" creationId="{00000000-0000-0000-0000-000000000000}"/>
          </ac:spMkLst>
        </pc:spChg>
      </pc:sldChg>
      <pc:sldChg chg="modSp">
        <pc:chgData name="Bergbom Barbara" userId="880a670e-1f0a-44e5-bac9-beda46ae5bf2" providerId="ADAL" clId="{1A4772CD-E3E1-4D29-93C4-5BAB83E63081}" dt="2021-09-09T12:53:02.641" v="867" actId="20577"/>
        <pc:sldMkLst>
          <pc:docMk/>
          <pc:sldMk cId="2810617491" sldId="390"/>
        </pc:sldMkLst>
        <pc:spChg chg="mod">
          <ac:chgData name="Bergbom Barbara" userId="880a670e-1f0a-44e5-bac9-beda46ae5bf2" providerId="ADAL" clId="{1A4772CD-E3E1-4D29-93C4-5BAB83E63081}" dt="2021-09-09T12:52:19.167" v="846" actId="20577"/>
          <ac:spMkLst>
            <pc:docMk/>
            <pc:sldMk cId="2810617491" sldId="390"/>
            <ac:spMk id="2" creationId="{00000000-0000-0000-0000-000000000000}"/>
          </ac:spMkLst>
        </pc:spChg>
        <pc:spChg chg="mod">
          <ac:chgData name="Bergbom Barbara" userId="880a670e-1f0a-44e5-bac9-beda46ae5bf2" providerId="ADAL" clId="{1A4772CD-E3E1-4D29-93C4-5BAB83E63081}" dt="2021-09-09T12:51:52.659" v="825" actId="400"/>
          <ac:spMkLst>
            <pc:docMk/>
            <pc:sldMk cId="2810617491" sldId="390"/>
            <ac:spMk id="4" creationId="{00000000-0000-0000-0000-000000000000}"/>
          </ac:spMkLst>
        </pc:spChg>
        <pc:spChg chg="mod">
          <ac:chgData name="Bergbom Barbara" userId="880a670e-1f0a-44e5-bac9-beda46ae5bf2" providerId="ADAL" clId="{1A4772CD-E3E1-4D29-93C4-5BAB83E63081}" dt="2021-09-09T12:53:02.641" v="867" actId="20577"/>
          <ac:spMkLst>
            <pc:docMk/>
            <pc:sldMk cId="2810617491" sldId="390"/>
            <ac:spMk id="5" creationId="{00000000-0000-0000-0000-000000000000}"/>
          </ac:spMkLst>
        </pc:spChg>
      </pc:sldChg>
      <pc:sldChg chg="modSp">
        <pc:chgData name="Bergbom Barbara" userId="880a670e-1f0a-44e5-bac9-beda46ae5bf2" providerId="ADAL" clId="{1A4772CD-E3E1-4D29-93C4-5BAB83E63081}" dt="2021-09-09T12:51:02.484" v="803" actId="20577"/>
        <pc:sldMkLst>
          <pc:docMk/>
          <pc:sldMk cId="2591657638" sldId="391"/>
        </pc:sldMkLst>
        <pc:spChg chg="mod">
          <ac:chgData name="Bergbom Barbara" userId="880a670e-1f0a-44e5-bac9-beda46ae5bf2" providerId="ADAL" clId="{1A4772CD-E3E1-4D29-93C4-5BAB83E63081}" dt="2021-09-09T12:51:02.484" v="803" actId="20577"/>
          <ac:spMkLst>
            <pc:docMk/>
            <pc:sldMk cId="2591657638" sldId="391"/>
            <ac:spMk id="2" creationId="{00000000-0000-0000-0000-000000000000}"/>
          </ac:spMkLst>
        </pc:spChg>
        <pc:spChg chg="mod">
          <ac:chgData name="Bergbom Barbara" userId="880a670e-1f0a-44e5-bac9-beda46ae5bf2" providerId="ADAL" clId="{1A4772CD-E3E1-4D29-93C4-5BAB83E63081}" dt="2021-09-09T12:49:09.563" v="727" actId="400"/>
          <ac:spMkLst>
            <pc:docMk/>
            <pc:sldMk cId="2591657638" sldId="391"/>
            <ac:spMk id="4" creationId="{00000000-0000-0000-0000-000000000000}"/>
          </ac:spMkLst>
        </pc:spChg>
      </pc:sldChg>
      <pc:sldChg chg="addCm modCm">
        <pc:chgData name="Bergbom Barbara" userId="880a670e-1f0a-44e5-bac9-beda46ae5bf2" providerId="ADAL" clId="{1A4772CD-E3E1-4D29-93C4-5BAB83E63081}" dt="2021-09-09T13:07:57.441" v="1118" actId="1589"/>
        <pc:sldMkLst>
          <pc:docMk/>
          <pc:sldMk cId="1934770637" sldId="396"/>
        </pc:sldMkLst>
      </pc:sldChg>
      <pc:sldChg chg="modSp">
        <pc:chgData name="Bergbom Barbara" userId="880a670e-1f0a-44e5-bac9-beda46ae5bf2" providerId="ADAL" clId="{1A4772CD-E3E1-4D29-93C4-5BAB83E63081}" dt="2021-09-09T13:10:23.035" v="1132" actId="20577"/>
        <pc:sldMkLst>
          <pc:docMk/>
          <pc:sldMk cId="1486595604" sldId="397"/>
        </pc:sldMkLst>
        <pc:spChg chg="mod">
          <ac:chgData name="Bergbom Barbara" userId="880a670e-1f0a-44e5-bac9-beda46ae5bf2" providerId="ADAL" clId="{1A4772CD-E3E1-4D29-93C4-5BAB83E63081}" dt="2021-09-09T13:10:23.035" v="1132" actId="20577"/>
          <ac:spMkLst>
            <pc:docMk/>
            <pc:sldMk cId="1486595604" sldId="397"/>
            <ac:spMk id="3" creationId="{00000000-0000-0000-0000-000000000000}"/>
          </ac:spMkLst>
        </pc:spChg>
      </pc:sldChg>
      <pc:sldChg chg="modSp addCm modCm">
        <pc:chgData name="Bergbom Barbara" userId="880a670e-1f0a-44e5-bac9-beda46ae5bf2" providerId="ADAL" clId="{1A4772CD-E3E1-4D29-93C4-5BAB83E63081}" dt="2021-09-10T06:56:43.826" v="1208"/>
        <pc:sldMkLst>
          <pc:docMk/>
          <pc:sldMk cId="1984841847" sldId="398"/>
        </pc:sldMkLst>
        <pc:graphicFrameChg chg="modGraphic">
          <ac:chgData name="Bergbom Barbara" userId="880a670e-1f0a-44e5-bac9-beda46ae5bf2" providerId="ADAL" clId="{1A4772CD-E3E1-4D29-93C4-5BAB83E63081}" dt="2021-09-10T06:54:01.982" v="1206" actId="14734"/>
          <ac:graphicFrameMkLst>
            <pc:docMk/>
            <pc:sldMk cId="1984841847" sldId="398"/>
            <ac:graphicFrameMk id="5" creationId="{00000000-0000-0000-0000-000000000000}"/>
          </ac:graphicFrameMkLst>
        </pc:graphicFrameChg>
      </pc:sldChg>
      <pc:sldChg chg="modSp">
        <pc:chgData name="Bergbom Barbara" userId="880a670e-1f0a-44e5-bac9-beda46ae5bf2" providerId="ADAL" clId="{1A4772CD-E3E1-4D29-93C4-5BAB83E63081}" dt="2021-09-10T06:58:39.360" v="1259" actId="20577"/>
        <pc:sldMkLst>
          <pc:docMk/>
          <pc:sldMk cId="2670624281" sldId="399"/>
        </pc:sldMkLst>
        <pc:graphicFrameChg chg="modGraphic">
          <ac:chgData name="Bergbom Barbara" userId="880a670e-1f0a-44e5-bac9-beda46ae5bf2" providerId="ADAL" clId="{1A4772CD-E3E1-4D29-93C4-5BAB83E63081}" dt="2021-09-10T06:58:39.360" v="1259" actId="20577"/>
          <ac:graphicFrameMkLst>
            <pc:docMk/>
            <pc:sldMk cId="2670624281" sldId="399"/>
            <ac:graphicFrameMk id="4" creationId="{00000000-0000-0000-0000-000000000000}"/>
          </ac:graphicFrameMkLst>
        </pc:graphicFrameChg>
      </pc:sldChg>
      <pc:sldChg chg="modSp addCm modCm">
        <pc:chgData name="Bergbom Barbara" userId="880a670e-1f0a-44e5-bac9-beda46ae5bf2" providerId="ADAL" clId="{1A4772CD-E3E1-4D29-93C4-5BAB83E63081}" dt="2021-09-10T07:12:29.311" v="1349"/>
        <pc:sldMkLst>
          <pc:docMk/>
          <pc:sldMk cId="2268284597" sldId="402"/>
        </pc:sldMkLst>
        <pc:graphicFrameChg chg="modGraphic">
          <ac:chgData name="Bergbom Barbara" userId="880a670e-1f0a-44e5-bac9-beda46ae5bf2" providerId="ADAL" clId="{1A4772CD-E3E1-4D29-93C4-5BAB83E63081}" dt="2021-09-10T07:11:26.951" v="1347" actId="400"/>
          <ac:graphicFrameMkLst>
            <pc:docMk/>
            <pc:sldMk cId="2268284597" sldId="402"/>
            <ac:graphicFrameMk id="5" creationId="{00000000-0000-0000-0000-000000000000}"/>
          </ac:graphicFrameMkLst>
        </pc:graphicFrameChg>
      </pc:sldChg>
      <pc:sldChg chg="modSp addCm modCm">
        <pc:chgData name="Bergbom Barbara" userId="880a670e-1f0a-44e5-bac9-beda46ae5bf2" providerId="ADAL" clId="{1A4772CD-E3E1-4D29-93C4-5BAB83E63081}" dt="2021-09-09T12:26:41.974" v="143"/>
        <pc:sldMkLst>
          <pc:docMk/>
          <pc:sldMk cId="2364765202" sldId="403"/>
        </pc:sldMkLst>
        <pc:spChg chg="mod">
          <ac:chgData name="Bergbom Barbara" userId="880a670e-1f0a-44e5-bac9-beda46ae5bf2" providerId="ADAL" clId="{1A4772CD-E3E1-4D29-93C4-5BAB83E63081}" dt="2021-09-09T12:23:06.990" v="141" actId="400"/>
          <ac:spMkLst>
            <pc:docMk/>
            <pc:sldMk cId="2364765202" sldId="403"/>
            <ac:spMk id="5" creationId="{00000000-0000-0000-0000-000000000000}"/>
          </ac:spMkLst>
        </pc:spChg>
      </pc:sldChg>
      <pc:sldChg chg="modSp addCm modCm">
        <pc:chgData name="Bergbom Barbara" userId="880a670e-1f0a-44e5-bac9-beda46ae5bf2" providerId="ADAL" clId="{1A4772CD-E3E1-4D29-93C4-5BAB83E63081}" dt="2021-09-09T13:02:54.313" v="1115"/>
        <pc:sldMkLst>
          <pc:docMk/>
          <pc:sldMk cId="1619862515" sldId="404"/>
        </pc:sldMkLst>
        <pc:spChg chg="mod">
          <ac:chgData name="Bergbom Barbara" userId="880a670e-1f0a-44e5-bac9-beda46ae5bf2" providerId="ADAL" clId="{1A4772CD-E3E1-4D29-93C4-5BAB83E63081}" dt="2021-09-09T12:59:12.761" v="1113" actId="13926"/>
          <ac:spMkLst>
            <pc:docMk/>
            <pc:sldMk cId="1619862515" sldId="404"/>
            <ac:spMk id="4" creationId="{00000000-0000-0000-0000-000000000000}"/>
          </ac:spMkLst>
        </pc:spChg>
        <pc:spChg chg="mod">
          <ac:chgData name="Bergbom Barbara" userId="880a670e-1f0a-44e5-bac9-beda46ae5bf2" providerId="ADAL" clId="{1A4772CD-E3E1-4D29-93C4-5BAB83E63081}" dt="2021-09-09T12:53:41.314" v="893" actId="20577"/>
          <ac:spMkLst>
            <pc:docMk/>
            <pc:sldMk cId="1619862515" sldId="404"/>
            <ac:spMk id="7" creationId="{FE67E1C7-DA33-3742-8620-2EC6C9701E0F}"/>
          </ac:spMkLst>
        </pc:spChg>
      </pc:sldChg>
    </pc:docChg>
  </pc:docChgLst>
  <pc:docChgLst>
    <pc:chgData name="Bergbom Barbara" userId="S::barbara.bergbom@ttl.fi::880a670e-1f0a-44e5-bac9-beda46ae5bf2" providerId="AD" clId="Web-{930EDCE1-9D24-4C85-A4B0-ECB40391EDD9}"/>
    <pc:docChg chg="modSld">
      <pc:chgData name="Bergbom Barbara" userId="S::barbara.bergbom@ttl.fi::880a670e-1f0a-44e5-bac9-beda46ae5bf2" providerId="AD" clId="Web-{930EDCE1-9D24-4C85-A4B0-ECB40391EDD9}" dt="2021-09-09T11:16:49.987" v="27" actId="20577"/>
      <pc:docMkLst>
        <pc:docMk/>
      </pc:docMkLst>
      <pc:sldChg chg="modSp">
        <pc:chgData name="Bergbom Barbara" userId="S::barbara.bergbom@ttl.fi::880a670e-1f0a-44e5-bac9-beda46ae5bf2" providerId="AD" clId="Web-{930EDCE1-9D24-4C85-A4B0-ECB40391EDD9}" dt="2021-09-09T11:16:49.987" v="27" actId="20577"/>
        <pc:sldMkLst>
          <pc:docMk/>
          <pc:sldMk cId="2929296091" sldId="293"/>
        </pc:sldMkLst>
        <pc:spChg chg="mod">
          <ac:chgData name="Bergbom Barbara" userId="S::barbara.bergbom@ttl.fi::880a670e-1f0a-44e5-bac9-beda46ae5bf2" providerId="AD" clId="Web-{930EDCE1-9D24-4C85-A4B0-ECB40391EDD9}" dt="2021-09-09T11:16:49.987" v="27" actId="20577"/>
          <ac:spMkLst>
            <pc:docMk/>
            <pc:sldMk cId="2929296091" sldId="293"/>
            <ac:spMk id="3" creationId="{00000000-0000-0000-0000-000000000000}"/>
          </ac:spMkLst>
        </pc:spChg>
      </pc:sldChg>
    </pc:docChg>
  </pc:docChgLst>
  <pc:docChgLst>
    <pc:chgData name="Pääkkönen Taina" userId="395af319-36cb-484e-8d1c-76e49f38f46b" providerId="ADAL" clId="{71701E99-B72F-45AD-9D23-D74FF4012B2E}"/>
    <pc:docChg chg="undo custSel modSld">
      <pc:chgData name="Pääkkönen Taina" userId="395af319-36cb-484e-8d1c-76e49f38f46b" providerId="ADAL" clId="{71701E99-B72F-45AD-9D23-D74FF4012B2E}" dt="2021-09-16T09:23:54.095" v="1757" actId="20577"/>
      <pc:docMkLst>
        <pc:docMk/>
      </pc:docMkLst>
      <pc:sldChg chg="modSp">
        <pc:chgData name="Pääkkönen Taina" userId="395af319-36cb-484e-8d1c-76e49f38f46b" providerId="ADAL" clId="{71701E99-B72F-45AD-9D23-D74FF4012B2E}" dt="2021-09-10T11:01:08.009" v="314" actId="20577"/>
        <pc:sldMkLst>
          <pc:docMk/>
          <pc:sldMk cId="779387279" sldId="292"/>
        </pc:sldMkLst>
        <pc:spChg chg="mod">
          <ac:chgData name="Pääkkönen Taina" userId="395af319-36cb-484e-8d1c-76e49f38f46b" providerId="ADAL" clId="{71701E99-B72F-45AD-9D23-D74FF4012B2E}" dt="2021-09-10T11:01:08.009" v="314" actId="20577"/>
          <ac:spMkLst>
            <pc:docMk/>
            <pc:sldMk cId="779387279" sldId="292"/>
            <ac:spMk id="7" creationId="{00000000-0000-0000-0000-000000000000}"/>
          </ac:spMkLst>
        </pc:spChg>
      </pc:sldChg>
      <pc:sldChg chg="modSp addCm delCm modCm">
        <pc:chgData name="Pääkkönen Taina" userId="395af319-36cb-484e-8d1c-76e49f38f46b" providerId="ADAL" clId="{71701E99-B72F-45AD-9D23-D74FF4012B2E}" dt="2021-09-14T07:27:28.600" v="1382" actId="947"/>
        <pc:sldMkLst>
          <pc:docMk/>
          <pc:sldMk cId="2929296091" sldId="293"/>
        </pc:sldMkLst>
        <pc:spChg chg="mod">
          <ac:chgData name="Pääkkönen Taina" userId="395af319-36cb-484e-8d1c-76e49f38f46b" providerId="ADAL" clId="{71701E99-B72F-45AD-9D23-D74FF4012B2E}" dt="2021-09-14T07:27:28.600" v="1382" actId="947"/>
          <ac:spMkLst>
            <pc:docMk/>
            <pc:sldMk cId="2929296091" sldId="293"/>
            <ac:spMk id="3" creationId="{00000000-0000-0000-0000-000000000000}"/>
          </ac:spMkLst>
        </pc:spChg>
      </pc:sldChg>
      <pc:sldChg chg="modSp addCm delCm modCm modNotesTx">
        <pc:chgData name="Pääkkönen Taina" userId="395af319-36cb-484e-8d1c-76e49f38f46b" providerId="ADAL" clId="{71701E99-B72F-45AD-9D23-D74FF4012B2E}" dt="2021-09-14T06:41:00.187" v="1154"/>
        <pc:sldMkLst>
          <pc:docMk/>
          <pc:sldMk cId="171554616" sldId="327"/>
        </pc:sldMkLst>
        <pc:spChg chg="mod">
          <ac:chgData name="Pääkkönen Taina" userId="395af319-36cb-484e-8d1c-76e49f38f46b" providerId="ADAL" clId="{71701E99-B72F-45AD-9D23-D74FF4012B2E}" dt="2021-09-10T07:50:06.474" v="110" actId="947"/>
          <ac:spMkLst>
            <pc:docMk/>
            <pc:sldMk cId="171554616" sldId="327"/>
            <ac:spMk id="6" creationId="{B28337FA-D9E9-B14B-B25F-ACA2748C2CC0}"/>
          </ac:spMkLst>
        </pc:spChg>
        <pc:spChg chg="mod">
          <ac:chgData name="Pääkkönen Taina" userId="395af319-36cb-484e-8d1c-76e49f38f46b" providerId="ADAL" clId="{71701E99-B72F-45AD-9D23-D74FF4012B2E}" dt="2021-09-10T07:58:59.124" v="207" actId="13926"/>
          <ac:spMkLst>
            <pc:docMk/>
            <pc:sldMk cId="171554616" sldId="327"/>
            <ac:spMk id="13" creationId="{00000000-0000-0000-0000-000000000000}"/>
          </ac:spMkLst>
        </pc:spChg>
      </pc:sldChg>
      <pc:sldChg chg="modSp">
        <pc:chgData name="Pääkkönen Taina" userId="395af319-36cb-484e-8d1c-76e49f38f46b" providerId="ADAL" clId="{71701E99-B72F-45AD-9D23-D74FF4012B2E}" dt="2021-09-10T12:10:53.033" v="1146" actId="947"/>
        <pc:sldMkLst>
          <pc:docMk/>
          <pc:sldMk cId="1834023322" sldId="344"/>
        </pc:sldMkLst>
        <pc:spChg chg="mod">
          <ac:chgData name="Pääkkönen Taina" userId="395af319-36cb-484e-8d1c-76e49f38f46b" providerId="ADAL" clId="{71701E99-B72F-45AD-9D23-D74FF4012B2E}" dt="2021-09-10T12:10:53.033" v="1146" actId="947"/>
          <ac:spMkLst>
            <pc:docMk/>
            <pc:sldMk cId="1834023322" sldId="344"/>
            <ac:spMk id="3" creationId="{00000000-0000-0000-0000-000000000000}"/>
          </ac:spMkLst>
        </pc:spChg>
      </pc:sldChg>
      <pc:sldChg chg="modSp delCm">
        <pc:chgData name="Pääkkönen Taina" userId="395af319-36cb-484e-8d1c-76e49f38f46b" providerId="ADAL" clId="{71701E99-B72F-45AD-9D23-D74FF4012B2E}" dt="2021-09-14T07:21:12.879" v="1357" actId="1076"/>
        <pc:sldMkLst>
          <pc:docMk/>
          <pc:sldMk cId="2923697902" sldId="375"/>
        </pc:sldMkLst>
        <pc:spChg chg="mod">
          <ac:chgData name="Pääkkönen Taina" userId="395af319-36cb-484e-8d1c-76e49f38f46b" providerId="ADAL" clId="{71701E99-B72F-45AD-9D23-D74FF4012B2E}" dt="2021-09-14T07:21:10.383" v="1356" actId="207"/>
          <ac:spMkLst>
            <pc:docMk/>
            <pc:sldMk cId="2923697902" sldId="375"/>
            <ac:spMk id="3" creationId="{00000000-0000-0000-0000-000000000000}"/>
          </ac:spMkLst>
        </pc:spChg>
        <pc:spChg chg="mod">
          <ac:chgData name="Pääkkönen Taina" userId="395af319-36cb-484e-8d1c-76e49f38f46b" providerId="ADAL" clId="{71701E99-B72F-45AD-9D23-D74FF4012B2E}" dt="2021-09-14T07:06:19.360" v="1318" actId="947"/>
          <ac:spMkLst>
            <pc:docMk/>
            <pc:sldMk cId="2923697902" sldId="375"/>
            <ac:spMk id="7" creationId="{FE67E1C7-DA33-3742-8620-2EC6C9701E0F}"/>
          </ac:spMkLst>
        </pc:spChg>
        <pc:picChg chg="mod">
          <ac:chgData name="Pääkkönen Taina" userId="395af319-36cb-484e-8d1c-76e49f38f46b" providerId="ADAL" clId="{71701E99-B72F-45AD-9D23-D74FF4012B2E}" dt="2021-09-14T07:21:12.879" v="1357" actId="1076"/>
          <ac:picMkLst>
            <pc:docMk/>
            <pc:sldMk cId="2923697902" sldId="375"/>
            <ac:picMk id="2" creationId="{00000000-0000-0000-0000-000000000000}"/>
          </ac:picMkLst>
        </pc:picChg>
      </pc:sldChg>
      <pc:sldChg chg="modSp addCm modCm">
        <pc:chgData name="Pääkkönen Taina" userId="395af319-36cb-484e-8d1c-76e49f38f46b" providerId="ADAL" clId="{71701E99-B72F-45AD-9D23-D74FF4012B2E}" dt="2021-09-14T07:37:21.359" v="1410"/>
        <pc:sldMkLst>
          <pc:docMk/>
          <pc:sldMk cId="317164938" sldId="377"/>
        </pc:sldMkLst>
        <pc:spChg chg="mod">
          <ac:chgData name="Pääkkönen Taina" userId="395af319-36cb-484e-8d1c-76e49f38f46b" providerId="ADAL" clId="{71701E99-B72F-45AD-9D23-D74FF4012B2E}" dt="2021-09-10T11:59:12.442" v="835" actId="207"/>
          <ac:spMkLst>
            <pc:docMk/>
            <pc:sldMk cId="317164938" sldId="377"/>
            <ac:spMk id="7" creationId="{FE67E1C7-DA33-3742-8620-2EC6C9701E0F}"/>
          </ac:spMkLst>
        </pc:spChg>
      </pc:sldChg>
      <pc:sldChg chg="modSp delCm">
        <pc:chgData name="Pääkkönen Taina" userId="395af319-36cb-484e-8d1c-76e49f38f46b" providerId="ADAL" clId="{71701E99-B72F-45AD-9D23-D74FF4012B2E}" dt="2021-09-10T11:08:50.173" v="357" actId="20577"/>
        <pc:sldMkLst>
          <pc:docMk/>
          <pc:sldMk cId="3970164610" sldId="379"/>
        </pc:sldMkLst>
        <pc:spChg chg="mod">
          <ac:chgData name="Pääkkönen Taina" userId="395af319-36cb-484e-8d1c-76e49f38f46b" providerId="ADAL" clId="{71701E99-B72F-45AD-9D23-D74FF4012B2E}" dt="2021-09-10T11:08:50.173" v="357" actId="20577"/>
          <ac:spMkLst>
            <pc:docMk/>
            <pc:sldMk cId="3970164610" sldId="379"/>
            <ac:spMk id="2" creationId="{00000000-0000-0000-0000-000000000000}"/>
          </ac:spMkLst>
        </pc:spChg>
      </pc:sldChg>
      <pc:sldChg chg="modSp delCm">
        <pc:chgData name="Pääkkönen Taina" userId="395af319-36cb-484e-8d1c-76e49f38f46b" providerId="ADAL" clId="{71701E99-B72F-45AD-9D23-D74FF4012B2E}" dt="2021-09-14T09:16:39.442" v="1574" actId="947"/>
        <pc:sldMkLst>
          <pc:docMk/>
          <pc:sldMk cId="1530850994" sldId="380"/>
        </pc:sldMkLst>
        <pc:spChg chg="mod">
          <ac:chgData name="Pääkkönen Taina" userId="395af319-36cb-484e-8d1c-76e49f38f46b" providerId="ADAL" clId="{71701E99-B72F-45AD-9D23-D74FF4012B2E}" dt="2021-09-10T08:08:55.217" v="231" actId="207"/>
          <ac:spMkLst>
            <pc:docMk/>
            <pc:sldMk cId="1530850994" sldId="380"/>
            <ac:spMk id="2" creationId="{6463E7FD-80C2-4187-9A52-16329EEFB62F}"/>
          </ac:spMkLst>
        </pc:spChg>
        <pc:spChg chg="mod">
          <ac:chgData name="Pääkkönen Taina" userId="395af319-36cb-484e-8d1c-76e49f38f46b" providerId="ADAL" clId="{71701E99-B72F-45AD-9D23-D74FF4012B2E}" dt="2021-09-14T09:16:39.442" v="1574" actId="947"/>
          <ac:spMkLst>
            <pc:docMk/>
            <pc:sldMk cId="1530850994" sldId="380"/>
            <ac:spMk id="3" creationId="{00000000-0000-0000-0000-000000000000}"/>
          </ac:spMkLst>
        </pc:spChg>
        <pc:spChg chg="mod">
          <ac:chgData name="Pääkkönen Taina" userId="395af319-36cb-484e-8d1c-76e49f38f46b" providerId="ADAL" clId="{71701E99-B72F-45AD-9D23-D74FF4012B2E}" dt="2021-09-10T08:09:37.429" v="238" actId="207"/>
          <ac:spMkLst>
            <pc:docMk/>
            <pc:sldMk cId="1530850994" sldId="380"/>
            <ac:spMk id="8" creationId="{00000000-0000-0000-0000-000000000000}"/>
          </ac:spMkLst>
        </pc:spChg>
      </pc:sldChg>
      <pc:sldChg chg="modSp delCm">
        <pc:chgData name="Pääkkönen Taina" userId="395af319-36cb-484e-8d1c-76e49f38f46b" providerId="ADAL" clId="{71701E99-B72F-45AD-9D23-D74FF4012B2E}" dt="2021-09-15T08:27:32.754" v="1739" actId="207"/>
        <pc:sldMkLst>
          <pc:docMk/>
          <pc:sldMk cId="591221783" sldId="384"/>
        </pc:sldMkLst>
        <pc:spChg chg="mod">
          <ac:chgData name="Pääkkönen Taina" userId="395af319-36cb-484e-8d1c-76e49f38f46b" providerId="ADAL" clId="{71701E99-B72F-45AD-9D23-D74FF4012B2E}" dt="2021-09-14T07:41:38.111" v="1500" actId="207"/>
          <ac:spMkLst>
            <pc:docMk/>
            <pc:sldMk cId="591221783" sldId="384"/>
            <ac:spMk id="3" creationId="{00000000-0000-0000-0000-000000000000}"/>
          </ac:spMkLst>
        </pc:spChg>
        <pc:spChg chg="mod">
          <ac:chgData name="Pääkkönen Taina" userId="395af319-36cb-484e-8d1c-76e49f38f46b" providerId="ADAL" clId="{71701E99-B72F-45AD-9D23-D74FF4012B2E}" dt="2021-09-15T08:27:32.754" v="1739" actId="207"/>
          <ac:spMkLst>
            <pc:docMk/>
            <pc:sldMk cId="591221783" sldId="384"/>
            <ac:spMk id="7" creationId="{FE67E1C7-DA33-3742-8620-2EC6C9701E0F}"/>
          </ac:spMkLst>
        </pc:spChg>
      </pc:sldChg>
      <pc:sldChg chg="modSp">
        <pc:chgData name="Pääkkönen Taina" userId="395af319-36cb-484e-8d1c-76e49f38f46b" providerId="ADAL" clId="{71701E99-B72F-45AD-9D23-D74FF4012B2E}" dt="2021-09-14T09:12:46.018" v="1556" actId="1076"/>
        <pc:sldMkLst>
          <pc:docMk/>
          <pc:sldMk cId="3363034482" sldId="386"/>
        </pc:sldMkLst>
        <pc:spChg chg="mod">
          <ac:chgData name="Pääkkönen Taina" userId="395af319-36cb-484e-8d1c-76e49f38f46b" providerId="ADAL" clId="{71701E99-B72F-45AD-9D23-D74FF4012B2E}" dt="2021-09-10T08:06:59.188" v="225" actId="207"/>
          <ac:spMkLst>
            <pc:docMk/>
            <pc:sldMk cId="3363034482" sldId="386"/>
            <ac:spMk id="2" creationId="{00000000-0000-0000-0000-000000000000}"/>
          </ac:spMkLst>
        </pc:spChg>
        <pc:spChg chg="mod">
          <ac:chgData name="Pääkkönen Taina" userId="395af319-36cb-484e-8d1c-76e49f38f46b" providerId="ADAL" clId="{71701E99-B72F-45AD-9D23-D74FF4012B2E}" dt="2021-09-14T09:12:34.426" v="1554" actId="947"/>
          <ac:spMkLst>
            <pc:docMk/>
            <pc:sldMk cId="3363034482" sldId="386"/>
            <ac:spMk id="3" creationId="{00000000-0000-0000-0000-000000000000}"/>
          </ac:spMkLst>
        </pc:spChg>
        <pc:picChg chg="mod">
          <ac:chgData name="Pääkkönen Taina" userId="395af319-36cb-484e-8d1c-76e49f38f46b" providerId="ADAL" clId="{71701E99-B72F-45AD-9D23-D74FF4012B2E}" dt="2021-09-14T09:12:46.018" v="1556" actId="1076"/>
          <ac:picMkLst>
            <pc:docMk/>
            <pc:sldMk cId="3363034482" sldId="386"/>
            <ac:picMk id="6" creationId="{00000000-0000-0000-0000-000000000000}"/>
          </ac:picMkLst>
        </pc:picChg>
      </pc:sldChg>
      <pc:sldChg chg="modSp">
        <pc:chgData name="Pääkkönen Taina" userId="395af319-36cb-484e-8d1c-76e49f38f46b" providerId="ADAL" clId="{71701E99-B72F-45AD-9D23-D74FF4012B2E}" dt="2021-09-10T11:09:24.511" v="359" actId="6549"/>
        <pc:sldMkLst>
          <pc:docMk/>
          <pc:sldMk cId="316922625" sldId="387"/>
        </pc:sldMkLst>
        <pc:spChg chg="mod">
          <ac:chgData name="Pääkkönen Taina" userId="395af319-36cb-484e-8d1c-76e49f38f46b" providerId="ADAL" clId="{71701E99-B72F-45AD-9D23-D74FF4012B2E}" dt="2021-09-10T08:07:50.321" v="230" actId="207"/>
          <ac:spMkLst>
            <pc:docMk/>
            <pc:sldMk cId="316922625" sldId="387"/>
            <ac:spMk id="2" creationId="{00000000-0000-0000-0000-000000000000}"/>
          </ac:spMkLst>
        </pc:spChg>
        <pc:spChg chg="mod">
          <ac:chgData name="Pääkkönen Taina" userId="395af319-36cb-484e-8d1c-76e49f38f46b" providerId="ADAL" clId="{71701E99-B72F-45AD-9D23-D74FF4012B2E}" dt="2021-09-10T11:09:24.511" v="359" actId="6549"/>
          <ac:spMkLst>
            <pc:docMk/>
            <pc:sldMk cId="316922625" sldId="387"/>
            <ac:spMk id="3" creationId="{00000000-0000-0000-0000-000000000000}"/>
          </ac:spMkLst>
        </pc:spChg>
      </pc:sldChg>
      <pc:sldChg chg="modSp addCm delCm modCm">
        <pc:chgData name="Pääkkönen Taina" userId="395af319-36cb-484e-8d1c-76e49f38f46b" providerId="ADAL" clId="{71701E99-B72F-45AD-9D23-D74FF4012B2E}" dt="2021-09-10T11:38:20.162" v="526" actId="1592"/>
        <pc:sldMkLst>
          <pc:docMk/>
          <pc:sldMk cId="3550505210" sldId="388"/>
        </pc:sldMkLst>
        <pc:spChg chg="mod">
          <ac:chgData name="Pääkkönen Taina" userId="395af319-36cb-484e-8d1c-76e49f38f46b" providerId="ADAL" clId="{71701E99-B72F-45AD-9D23-D74FF4012B2E}" dt="2021-09-10T11:36:02.644" v="525" actId="207"/>
          <ac:spMkLst>
            <pc:docMk/>
            <pc:sldMk cId="3550505210" sldId="388"/>
            <ac:spMk id="3" creationId="{00000000-0000-0000-0000-000000000000}"/>
          </ac:spMkLst>
        </pc:spChg>
        <pc:spChg chg="mod">
          <ac:chgData name="Pääkkönen Taina" userId="395af319-36cb-484e-8d1c-76e49f38f46b" providerId="ADAL" clId="{71701E99-B72F-45AD-9D23-D74FF4012B2E}" dt="2021-09-10T11:12:08.216" v="371" actId="403"/>
          <ac:spMkLst>
            <pc:docMk/>
            <pc:sldMk cId="3550505210" sldId="388"/>
            <ac:spMk id="4" creationId="{00000000-0000-0000-0000-000000000000}"/>
          </ac:spMkLst>
        </pc:spChg>
      </pc:sldChg>
      <pc:sldChg chg="modSp">
        <pc:chgData name="Pääkkönen Taina" userId="395af319-36cb-484e-8d1c-76e49f38f46b" providerId="ADAL" clId="{71701E99-B72F-45AD-9D23-D74FF4012B2E}" dt="2021-09-14T09:26:36.789" v="1713" actId="20577"/>
        <pc:sldMkLst>
          <pc:docMk/>
          <pc:sldMk cId="2810617491" sldId="390"/>
        </pc:sldMkLst>
        <pc:spChg chg="mod">
          <ac:chgData name="Pääkkönen Taina" userId="395af319-36cb-484e-8d1c-76e49f38f46b" providerId="ADAL" clId="{71701E99-B72F-45AD-9D23-D74FF4012B2E}" dt="2021-09-10T11:41:15.648" v="612" actId="207"/>
          <ac:spMkLst>
            <pc:docMk/>
            <pc:sldMk cId="2810617491" sldId="390"/>
            <ac:spMk id="2" creationId="{00000000-0000-0000-0000-000000000000}"/>
          </ac:spMkLst>
        </pc:spChg>
        <pc:spChg chg="mod">
          <ac:chgData name="Pääkkönen Taina" userId="395af319-36cb-484e-8d1c-76e49f38f46b" providerId="ADAL" clId="{71701E99-B72F-45AD-9D23-D74FF4012B2E}" dt="2021-09-10T11:41:07.032" v="611" actId="207"/>
          <ac:spMkLst>
            <pc:docMk/>
            <pc:sldMk cId="2810617491" sldId="390"/>
            <ac:spMk id="4" creationId="{00000000-0000-0000-0000-000000000000}"/>
          </ac:spMkLst>
        </pc:spChg>
        <pc:spChg chg="mod">
          <ac:chgData name="Pääkkönen Taina" userId="395af319-36cb-484e-8d1c-76e49f38f46b" providerId="ADAL" clId="{71701E99-B72F-45AD-9D23-D74FF4012B2E}" dt="2021-09-14T09:26:36.789" v="1713" actId="20577"/>
          <ac:spMkLst>
            <pc:docMk/>
            <pc:sldMk cId="2810617491" sldId="390"/>
            <ac:spMk id="5" creationId="{00000000-0000-0000-0000-000000000000}"/>
          </ac:spMkLst>
        </pc:spChg>
      </pc:sldChg>
      <pc:sldChg chg="modSp">
        <pc:chgData name="Pääkkönen Taina" userId="395af319-36cb-484e-8d1c-76e49f38f46b" providerId="ADAL" clId="{71701E99-B72F-45AD-9D23-D74FF4012B2E}" dt="2021-09-10T11:40:46.296" v="569" actId="947"/>
        <pc:sldMkLst>
          <pc:docMk/>
          <pc:sldMk cId="2591657638" sldId="391"/>
        </pc:sldMkLst>
        <pc:spChg chg="mod">
          <ac:chgData name="Pääkkönen Taina" userId="395af319-36cb-484e-8d1c-76e49f38f46b" providerId="ADAL" clId="{71701E99-B72F-45AD-9D23-D74FF4012B2E}" dt="2021-09-10T11:40:46.296" v="569" actId="947"/>
          <ac:spMkLst>
            <pc:docMk/>
            <pc:sldMk cId="2591657638" sldId="391"/>
            <ac:spMk id="2" creationId="{00000000-0000-0000-0000-000000000000}"/>
          </ac:spMkLst>
        </pc:spChg>
        <pc:spChg chg="mod">
          <ac:chgData name="Pääkkönen Taina" userId="395af319-36cb-484e-8d1c-76e49f38f46b" providerId="ADAL" clId="{71701E99-B72F-45AD-9D23-D74FF4012B2E}" dt="2021-09-10T11:39:11.559" v="546" actId="207"/>
          <ac:spMkLst>
            <pc:docMk/>
            <pc:sldMk cId="2591657638" sldId="391"/>
            <ac:spMk id="4" creationId="{00000000-0000-0000-0000-000000000000}"/>
          </ac:spMkLst>
        </pc:spChg>
      </pc:sldChg>
      <pc:sldChg chg="modSp addCm delCm modCm">
        <pc:chgData name="Pääkkönen Taina" userId="395af319-36cb-484e-8d1c-76e49f38f46b" providerId="ADAL" clId="{71701E99-B72F-45AD-9D23-D74FF4012B2E}" dt="2021-09-16T09:23:54.095" v="1757" actId="20577"/>
        <pc:sldMkLst>
          <pc:docMk/>
          <pc:sldMk cId="1934770637" sldId="396"/>
        </pc:sldMkLst>
        <pc:spChg chg="mod">
          <ac:chgData name="Pääkkönen Taina" userId="395af319-36cb-484e-8d1c-76e49f38f46b" providerId="ADAL" clId="{71701E99-B72F-45AD-9D23-D74FF4012B2E}" dt="2021-09-16T09:23:54.095" v="1757" actId="20577"/>
          <ac:spMkLst>
            <pc:docMk/>
            <pc:sldMk cId="1934770637" sldId="396"/>
            <ac:spMk id="3" creationId="{00000000-0000-0000-0000-000000000000}"/>
          </ac:spMkLst>
        </pc:spChg>
      </pc:sldChg>
      <pc:sldChg chg="modSp">
        <pc:chgData name="Pääkkönen Taina" userId="395af319-36cb-484e-8d1c-76e49f38f46b" providerId="ADAL" clId="{71701E99-B72F-45AD-9D23-D74FF4012B2E}" dt="2021-09-10T09:28:31.382" v="294" actId="947"/>
        <pc:sldMkLst>
          <pc:docMk/>
          <pc:sldMk cId="1486595604" sldId="397"/>
        </pc:sldMkLst>
        <pc:spChg chg="mod">
          <ac:chgData name="Pääkkönen Taina" userId="395af319-36cb-484e-8d1c-76e49f38f46b" providerId="ADAL" clId="{71701E99-B72F-45AD-9D23-D74FF4012B2E}" dt="2021-09-10T09:28:10.382" v="293" actId="207"/>
          <ac:spMkLst>
            <pc:docMk/>
            <pc:sldMk cId="1486595604" sldId="397"/>
            <ac:spMk id="3" creationId="{00000000-0000-0000-0000-000000000000}"/>
          </ac:spMkLst>
        </pc:spChg>
        <pc:spChg chg="mod">
          <ac:chgData name="Pääkkönen Taina" userId="395af319-36cb-484e-8d1c-76e49f38f46b" providerId="ADAL" clId="{71701E99-B72F-45AD-9D23-D74FF4012B2E}" dt="2021-09-10T09:28:31.382" v="294" actId="947"/>
          <ac:spMkLst>
            <pc:docMk/>
            <pc:sldMk cId="1486595604" sldId="397"/>
            <ac:spMk id="5" creationId="{00000000-0000-0000-0000-000000000000}"/>
          </ac:spMkLst>
        </pc:spChg>
      </pc:sldChg>
      <pc:sldChg chg="modSp delCm">
        <pc:chgData name="Pääkkönen Taina" userId="395af319-36cb-484e-8d1c-76e49f38f46b" providerId="ADAL" clId="{71701E99-B72F-45AD-9D23-D74FF4012B2E}" dt="2021-09-14T07:22:25.926" v="1373" actId="207"/>
        <pc:sldMkLst>
          <pc:docMk/>
          <pc:sldMk cId="1984841847" sldId="398"/>
        </pc:sldMkLst>
        <pc:spChg chg="mod">
          <ac:chgData name="Pääkkönen Taina" userId="395af319-36cb-484e-8d1c-76e49f38f46b" providerId="ADAL" clId="{71701E99-B72F-45AD-9D23-D74FF4012B2E}" dt="2021-09-14T07:21:51.467" v="1370" actId="20577"/>
          <ac:spMkLst>
            <pc:docMk/>
            <pc:sldMk cId="1984841847" sldId="398"/>
            <ac:spMk id="6" creationId="{FE67E1C7-DA33-3742-8620-2EC6C9701E0F}"/>
          </ac:spMkLst>
        </pc:spChg>
        <pc:graphicFrameChg chg="mod modGraphic">
          <ac:chgData name="Pääkkönen Taina" userId="395af319-36cb-484e-8d1c-76e49f38f46b" providerId="ADAL" clId="{71701E99-B72F-45AD-9D23-D74FF4012B2E}" dt="2021-09-14T07:22:25.926" v="1373" actId="207"/>
          <ac:graphicFrameMkLst>
            <pc:docMk/>
            <pc:sldMk cId="1984841847" sldId="398"/>
            <ac:graphicFrameMk id="5" creationId="{00000000-0000-0000-0000-000000000000}"/>
          </ac:graphicFrameMkLst>
        </pc:graphicFrameChg>
      </pc:sldChg>
      <pc:sldChg chg="modSp addCm modCm">
        <pc:chgData name="Pääkkönen Taina" userId="395af319-36cb-484e-8d1c-76e49f38f46b" providerId="ADAL" clId="{71701E99-B72F-45AD-9D23-D74FF4012B2E}" dt="2021-09-14T07:32:07.138" v="1407" actId="947"/>
        <pc:sldMkLst>
          <pc:docMk/>
          <pc:sldMk cId="2670624281" sldId="399"/>
        </pc:sldMkLst>
        <pc:spChg chg="mod">
          <ac:chgData name="Pääkkönen Taina" userId="395af319-36cb-484e-8d1c-76e49f38f46b" providerId="ADAL" clId="{71701E99-B72F-45AD-9D23-D74FF4012B2E}" dt="2021-09-14T07:31:42.738" v="1391" actId="207"/>
          <ac:spMkLst>
            <pc:docMk/>
            <pc:sldMk cId="2670624281" sldId="399"/>
            <ac:spMk id="5" creationId="{FE67E1C7-DA33-3742-8620-2EC6C9701E0F}"/>
          </ac:spMkLst>
        </pc:spChg>
        <pc:graphicFrameChg chg="modGraphic">
          <ac:chgData name="Pääkkönen Taina" userId="395af319-36cb-484e-8d1c-76e49f38f46b" providerId="ADAL" clId="{71701E99-B72F-45AD-9D23-D74FF4012B2E}" dt="2021-09-14T07:32:07.138" v="1407" actId="947"/>
          <ac:graphicFrameMkLst>
            <pc:docMk/>
            <pc:sldMk cId="2670624281" sldId="399"/>
            <ac:graphicFrameMk id="4" creationId="{00000000-0000-0000-0000-000000000000}"/>
          </ac:graphicFrameMkLst>
        </pc:graphicFrameChg>
      </pc:sldChg>
      <pc:sldChg chg="modSp">
        <pc:chgData name="Pääkkönen Taina" userId="395af319-36cb-484e-8d1c-76e49f38f46b" providerId="ADAL" clId="{71701E99-B72F-45AD-9D23-D74FF4012B2E}" dt="2021-09-14T06:59:55.179" v="1283" actId="947"/>
        <pc:sldMkLst>
          <pc:docMk/>
          <pc:sldMk cId="1254067050" sldId="400"/>
        </pc:sldMkLst>
        <pc:spChg chg="mod">
          <ac:chgData name="Pääkkönen Taina" userId="395af319-36cb-484e-8d1c-76e49f38f46b" providerId="ADAL" clId="{71701E99-B72F-45AD-9D23-D74FF4012B2E}" dt="2021-09-14T06:59:55.179" v="1283" actId="947"/>
          <ac:spMkLst>
            <pc:docMk/>
            <pc:sldMk cId="1254067050" sldId="400"/>
            <ac:spMk id="3" creationId="{00000000-0000-0000-0000-000000000000}"/>
          </ac:spMkLst>
        </pc:spChg>
      </pc:sldChg>
      <pc:sldChg chg="modSp">
        <pc:chgData name="Pääkkönen Taina" userId="395af319-36cb-484e-8d1c-76e49f38f46b" providerId="ADAL" clId="{71701E99-B72F-45AD-9D23-D74FF4012B2E}" dt="2021-09-15T08:27:09.364" v="1732" actId="207"/>
        <pc:sldMkLst>
          <pc:docMk/>
          <pc:sldMk cId="817263610" sldId="401"/>
        </pc:sldMkLst>
        <pc:spChg chg="mod">
          <ac:chgData name="Pääkkönen Taina" userId="395af319-36cb-484e-8d1c-76e49f38f46b" providerId="ADAL" clId="{71701E99-B72F-45AD-9D23-D74FF4012B2E}" dt="2021-09-14T07:40:02.591" v="1495" actId="947"/>
          <ac:spMkLst>
            <pc:docMk/>
            <pc:sldMk cId="817263610" sldId="401"/>
            <ac:spMk id="3" creationId="{00000000-0000-0000-0000-000000000000}"/>
          </ac:spMkLst>
        </pc:spChg>
        <pc:spChg chg="mod">
          <ac:chgData name="Pääkkönen Taina" userId="395af319-36cb-484e-8d1c-76e49f38f46b" providerId="ADAL" clId="{71701E99-B72F-45AD-9D23-D74FF4012B2E}" dt="2021-09-15T08:27:09.364" v="1732" actId="207"/>
          <ac:spMkLst>
            <pc:docMk/>
            <pc:sldMk cId="817263610" sldId="401"/>
            <ac:spMk id="7" creationId="{FE67E1C7-DA33-3742-8620-2EC6C9701E0F}"/>
          </ac:spMkLst>
        </pc:spChg>
      </pc:sldChg>
      <pc:sldChg chg="modSp delCm">
        <pc:chgData name="Pääkkönen Taina" userId="395af319-36cb-484e-8d1c-76e49f38f46b" providerId="ADAL" clId="{71701E99-B72F-45AD-9D23-D74FF4012B2E}" dt="2021-09-14T07:44:18.153" v="1532" actId="20577"/>
        <pc:sldMkLst>
          <pc:docMk/>
          <pc:sldMk cId="2268284597" sldId="402"/>
        </pc:sldMkLst>
        <pc:spChg chg="mod">
          <ac:chgData name="Pääkkönen Taina" userId="395af319-36cb-484e-8d1c-76e49f38f46b" providerId="ADAL" clId="{71701E99-B72F-45AD-9D23-D74FF4012B2E}" dt="2021-09-14T07:44:18.153" v="1532" actId="20577"/>
          <ac:spMkLst>
            <pc:docMk/>
            <pc:sldMk cId="2268284597" sldId="402"/>
            <ac:spMk id="6" creationId="{FE67E1C7-DA33-3742-8620-2EC6C9701E0F}"/>
          </ac:spMkLst>
        </pc:spChg>
        <pc:graphicFrameChg chg="modGraphic">
          <ac:chgData name="Pääkkönen Taina" userId="395af319-36cb-484e-8d1c-76e49f38f46b" providerId="ADAL" clId="{71701E99-B72F-45AD-9D23-D74FF4012B2E}" dt="2021-09-14T06:52:34.486" v="1246" actId="207"/>
          <ac:graphicFrameMkLst>
            <pc:docMk/>
            <pc:sldMk cId="2268284597" sldId="402"/>
            <ac:graphicFrameMk id="5" creationId="{00000000-0000-0000-0000-000000000000}"/>
          </ac:graphicFrameMkLst>
        </pc:graphicFrameChg>
      </pc:sldChg>
      <pc:sldChg chg="modSp delCm">
        <pc:chgData name="Pääkkönen Taina" userId="395af319-36cb-484e-8d1c-76e49f38f46b" providerId="ADAL" clId="{71701E99-B72F-45AD-9D23-D74FF4012B2E}" dt="2021-09-10T11:11:13.505" v="366" actId="207"/>
        <pc:sldMkLst>
          <pc:docMk/>
          <pc:sldMk cId="2364765202" sldId="403"/>
        </pc:sldMkLst>
        <pc:spChg chg="mod">
          <ac:chgData name="Pääkkönen Taina" userId="395af319-36cb-484e-8d1c-76e49f38f46b" providerId="ADAL" clId="{71701E99-B72F-45AD-9D23-D74FF4012B2E}" dt="2021-09-10T09:02:51.210" v="243" actId="207"/>
          <ac:spMkLst>
            <pc:docMk/>
            <pc:sldMk cId="2364765202" sldId="403"/>
            <ac:spMk id="5" creationId="{00000000-0000-0000-0000-000000000000}"/>
          </ac:spMkLst>
        </pc:spChg>
        <pc:spChg chg="mod">
          <ac:chgData name="Pääkkönen Taina" userId="395af319-36cb-484e-8d1c-76e49f38f46b" providerId="ADAL" clId="{71701E99-B72F-45AD-9D23-D74FF4012B2E}" dt="2021-09-10T11:11:13.505" v="366" actId="207"/>
          <ac:spMkLst>
            <pc:docMk/>
            <pc:sldMk cId="2364765202" sldId="403"/>
            <ac:spMk id="7" creationId="{FE67E1C7-DA33-3742-8620-2EC6C9701E0F}"/>
          </ac:spMkLst>
        </pc:spChg>
      </pc:sldChg>
      <pc:sldChg chg="modSp delCm">
        <pc:chgData name="Pääkkönen Taina" userId="395af319-36cb-484e-8d1c-76e49f38f46b" providerId="ADAL" clId="{71701E99-B72F-45AD-9D23-D74FF4012B2E}" dt="2021-09-15T08:25:05.840" v="1725" actId="947"/>
        <pc:sldMkLst>
          <pc:docMk/>
          <pc:sldMk cId="1619862515" sldId="404"/>
        </pc:sldMkLst>
        <pc:spChg chg="mod">
          <ac:chgData name="Pääkkönen Taina" userId="395af319-36cb-484e-8d1c-76e49f38f46b" providerId="ADAL" clId="{71701E99-B72F-45AD-9D23-D74FF4012B2E}" dt="2021-09-15T08:25:05.840" v="1725" actId="947"/>
          <ac:spMkLst>
            <pc:docMk/>
            <pc:sldMk cId="1619862515" sldId="404"/>
            <ac:spMk id="4" creationId="{00000000-0000-0000-0000-000000000000}"/>
          </ac:spMkLst>
        </pc:spChg>
        <pc:spChg chg="mod">
          <ac:chgData name="Pääkkönen Taina" userId="395af319-36cb-484e-8d1c-76e49f38f46b" providerId="ADAL" clId="{71701E99-B72F-45AD-9D23-D74FF4012B2E}" dt="2021-09-10T11:41:40.547" v="657" actId="207"/>
          <ac:spMkLst>
            <pc:docMk/>
            <pc:sldMk cId="1619862515" sldId="404"/>
            <ac:spMk id="7" creationId="{FE67E1C7-DA33-3742-8620-2EC6C9701E0F}"/>
          </ac:spMkLst>
        </pc:spChg>
      </pc:sldChg>
    </pc:docChg>
  </pc:docChgLst>
  <pc:docChgLst>
    <pc:chgData name="Roland Päivi" userId="2ecfbf06-c2d4-42ad-a128-6fb03bbac409" providerId="ADAL" clId="{C5C72933-9B34-47F3-9530-AFAA38425896}"/>
    <pc:docChg chg="custSel modSld">
      <pc:chgData name="Roland Päivi" userId="2ecfbf06-c2d4-42ad-a128-6fb03bbac409" providerId="ADAL" clId="{C5C72933-9B34-47F3-9530-AFAA38425896}" dt="2021-09-14T06:09:25.980" v="21" actId="20577"/>
      <pc:docMkLst>
        <pc:docMk/>
      </pc:docMkLst>
      <pc:sldChg chg="modSp mod">
        <pc:chgData name="Roland Päivi" userId="2ecfbf06-c2d4-42ad-a128-6fb03bbac409" providerId="ADAL" clId="{C5C72933-9B34-47F3-9530-AFAA38425896}" dt="2021-09-13T07:42:06.400" v="0" actId="20577"/>
        <pc:sldMkLst>
          <pc:docMk/>
          <pc:sldMk cId="171554616" sldId="327"/>
        </pc:sldMkLst>
        <pc:spChg chg="mod">
          <ac:chgData name="Roland Päivi" userId="2ecfbf06-c2d4-42ad-a128-6fb03bbac409" providerId="ADAL" clId="{C5C72933-9B34-47F3-9530-AFAA38425896}" dt="2021-09-13T07:42:06.400" v="0" actId="20577"/>
          <ac:spMkLst>
            <pc:docMk/>
            <pc:sldMk cId="171554616" sldId="327"/>
            <ac:spMk id="6" creationId="{B28337FA-D9E9-B14B-B25F-ACA2748C2CC0}"/>
          </ac:spMkLst>
        </pc:spChg>
      </pc:sldChg>
      <pc:sldChg chg="modSp mod">
        <pc:chgData name="Roland Päivi" userId="2ecfbf06-c2d4-42ad-a128-6fb03bbac409" providerId="ADAL" clId="{C5C72933-9B34-47F3-9530-AFAA38425896}" dt="2021-09-13T08:01:54.749" v="5" actId="5793"/>
        <pc:sldMkLst>
          <pc:docMk/>
          <pc:sldMk cId="3363034482" sldId="386"/>
        </pc:sldMkLst>
        <pc:spChg chg="mod">
          <ac:chgData name="Roland Päivi" userId="2ecfbf06-c2d4-42ad-a128-6fb03bbac409" providerId="ADAL" clId="{C5C72933-9B34-47F3-9530-AFAA38425896}" dt="2021-09-13T08:01:54.749" v="5" actId="5793"/>
          <ac:spMkLst>
            <pc:docMk/>
            <pc:sldMk cId="3363034482" sldId="386"/>
            <ac:spMk id="3" creationId="{00000000-0000-0000-0000-000000000000}"/>
          </ac:spMkLst>
        </pc:spChg>
      </pc:sldChg>
      <pc:sldChg chg="modSp mod">
        <pc:chgData name="Roland Päivi" userId="2ecfbf06-c2d4-42ad-a128-6fb03bbac409" providerId="ADAL" clId="{C5C72933-9B34-47F3-9530-AFAA38425896}" dt="2021-09-13T10:38:48.082" v="11" actId="20577"/>
        <pc:sldMkLst>
          <pc:docMk/>
          <pc:sldMk cId="3550505210" sldId="388"/>
        </pc:sldMkLst>
        <pc:spChg chg="mod">
          <ac:chgData name="Roland Päivi" userId="2ecfbf06-c2d4-42ad-a128-6fb03bbac409" providerId="ADAL" clId="{C5C72933-9B34-47F3-9530-AFAA38425896}" dt="2021-09-13T10:38:48.082" v="11" actId="20577"/>
          <ac:spMkLst>
            <pc:docMk/>
            <pc:sldMk cId="3550505210" sldId="388"/>
            <ac:spMk id="3" creationId="{00000000-0000-0000-0000-000000000000}"/>
          </ac:spMkLst>
        </pc:spChg>
      </pc:sldChg>
      <pc:sldChg chg="modSp mod">
        <pc:chgData name="Roland Päivi" userId="2ecfbf06-c2d4-42ad-a128-6fb03bbac409" providerId="ADAL" clId="{C5C72933-9B34-47F3-9530-AFAA38425896}" dt="2021-09-14T06:08:32.370" v="20" actId="20577"/>
        <pc:sldMkLst>
          <pc:docMk/>
          <pc:sldMk cId="1984841847" sldId="398"/>
        </pc:sldMkLst>
        <pc:graphicFrameChg chg="modGraphic">
          <ac:chgData name="Roland Päivi" userId="2ecfbf06-c2d4-42ad-a128-6fb03bbac409" providerId="ADAL" clId="{C5C72933-9B34-47F3-9530-AFAA38425896}" dt="2021-09-14T06:08:32.370" v="20" actId="20577"/>
          <ac:graphicFrameMkLst>
            <pc:docMk/>
            <pc:sldMk cId="1984841847" sldId="398"/>
            <ac:graphicFrameMk id="5" creationId="{00000000-0000-0000-0000-000000000000}"/>
          </ac:graphicFrameMkLst>
        </pc:graphicFrameChg>
      </pc:sldChg>
      <pc:sldChg chg="modSp mod">
        <pc:chgData name="Roland Päivi" userId="2ecfbf06-c2d4-42ad-a128-6fb03bbac409" providerId="ADAL" clId="{C5C72933-9B34-47F3-9530-AFAA38425896}" dt="2021-09-14T06:09:25.980" v="21" actId="20577"/>
        <pc:sldMkLst>
          <pc:docMk/>
          <pc:sldMk cId="2670624281" sldId="399"/>
        </pc:sldMkLst>
        <pc:graphicFrameChg chg="modGraphic">
          <ac:chgData name="Roland Päivi" userId="2ecfbf06-c2d4-42ad-a128-6fb03bbac409" providerId="ADAL" clId="{C5C72933-9B34-47F3-9530-AFAA38425896}" dt="2021-09-14T06:09:25.980" v="21" actId="20577"/>
          <ac:graphicFrameMkLst>
            <pc:docMk/>
            <pc:sldMk cId="2670624281" sldId="399"/>
            <ac:graphicFrameMk id="4" creationId="{00000000-0000-0000-0000-000000000000}"/>
          </ac:graphicFrameMkLst>
        </pc:graphicFrameChg>
      </pc:sldChg>
      <pc:sldChg chg="modSp mod">
        <pc:chgData name="Roland Päivi" userId="2ecfbf06-c2d4-42ad-a128-6fb03bbac409" providerId="ADAL" clId="{C5C72933-9B34-47F3-9530-AFAA38425896}" dt="2021-09-13T10:47:49.336" v="12" actId="20577"/>
        <pc:sldMkLst>
          <pc:docMk/>
          <pc:sldMk cId="1619862515" sldId="404"/>
        </pc:sldMkLst>
        <pc:spChg chg="mod">
          <ac:chgData name="Roland Päivi" userId="2ecfbf06-c2d4-42ad-a128-6fb03bbac409" providerId="ADAL" clId="{C5C72933-9B34-47F3-9530-AFAA38425896}" dt="2021-09-13T10:47:49.336" v="12" actId="20577"/>
          <ac:spMkLst>
            <pc:docMk/>
            <pc:sldMk cId="1619862515" sldId="404"/>
            <ac:spMk id="4" creationId="{00000000-0000-0000-0000-000000000000}"/>
          </ac:spMkLst>
        </pc:spChg>
      </pc:sldChg>
    </pc:docChg>
  </pc:docChgLst>
  <pc:docChgLst>
    <pc:chgData name="Bergbom Barbara" userId="S::barbara.bergbom@ttl.fi::880a670e-1f0a-44e5-bac9-beda46ae5bf2" providerId="AD" clId="Web-{6C16F27D-CFDE-D592-31C0-19C5C4BB33DD}"/>
    <pc:docChg chg="">
      <pc:chgData name="Bergbom Barbara" userId="S::barbara.bergbom@ttl.fi::880a670e-1f0a-44e5-bac9-beda46ae5bf2" providerId="AD" clId="Web-{6C16F27D-CFDE-D592-31C0-19C5C4BB33DD}" dt="2021-09-13T13:26:42.597" v="0"/>
      <pc:docMkLst>
        <pc:docMk/>
      </pc:docMkLst>
      <pc:sldChg chg="addCm">
        <pc:chgData name="Bergbom Barbara" userId="S::barbara.bergbom@ttl.fi::880a670e-1f0a-44e5-bac9-beda46ae5bf2" providerId="AD" clId="Web-{6C16F27D-CFDE-D592-31C0-19C5C4BB33DD}" dt="2021-09-13T13:26:42.597" v="0"/>
        <pc:sldMkLst>
          <pc:docMk/>
          <pc:sldMk cId="3550505210" sldId="388"/>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6737" y="0"/>
            <a:ext cx="2950475" cy="498773"/>
          </a:xfrm>
          <a:prstGeom prst="rect">
            <a:avLst/>
          </a:prstGeom>
        </p:spPr>
        <p:txBody>
          <a:bodyPr vert="horz" lIns="91440" tIns="45720" rIns="91440" bIns="45720" rtlCol="0"/>
          <a:lstStyle>
            <a:lvl1pPr algn="r">
              <a:defRPr sz="1200"/>
            </a:lvl1pPr>
          </a:lstStyle>
          <a:p>
            <a:fld id="{73845E80-C07C-45A0-B320-188AF677015B}" type="datetimeFigureOut">
              <a:rPr lang="en-GB" smtClean="0"/>
              <a:t>11/03/2022</a:t>
            </a:fld>
            <a:endParaRPr lang="en-GB"/>
          </a:p>
        </p:txBody>
      </p:sp>
      <p:sp>
        <p:nvSpPr>
          <p:cNvPr id="4" name="Footer Placeholder 3"/>
          <p:cNvSpPr>
            <a:spLocks noGrp="1"/>
          </p:cNvSpPr>
          <p:nvPr>
            <p:ph type="ftr" sz="quarter" idx="2"/>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6737" y="9442154"/>
            <a:ext cx="2950475" cy="498772"/>
          </a:xfrm>
          <a:prstGeom prst="rect">
            <a:avLst/>
          </a:prstGeom>
        </p:spPr>
        <p:txBody>
          <a:bodyPr vert="horz" lIns="91440" tIns="45720" rIns="91440" bIns="45720" rtlCol="0" anchor="b"/>
          <a:lstStyle>
            <a:lvl1pPr algn="r">
              <a:defRPr sz="1200"/>
            </a:lvl1pPr>
          </a:lstStyle>
          <a:p>
            <a:fld id="{761233E9-CC45-49D0-A6FA-2D483892257D}" type="slidenum">
              <a:rPr lang="en-GB" smtClean="0"/>
              <a:t>‹#›</a:t>
            </a:fld>
            <a:endParaRPr lang="en-GB"/>
          </a:p>
        </p:txBody>
      </p:sp>
    </p:spTree>
    <p:extLst>
      <p:ext uri="{BB962C8B-B14F-4D97-AF65-F5344CB8AC3E}">
        <p14:creationId xmlns:p14="http://schemas.microsoft.com/office/powerpoint/2010/main" val="2956378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4F8E1595-5C27-4CAE-B4E0-C80305C5E6E4}" type="datetimeFigureOut">
              <a:rPr lang="en-GB" smtClean="0"/>
              <a:t>11/03/2022</a:t>
            </a:fld>
            <a:endParaRPr lang="en-GB"/>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493DD4C7-C698-4A80-B76C-A9FD89019653}" type="slidenum">
              <a:rPr lang="en-GB" smtClean="0"/>
              <a:t>‹#›</a:t>
            </a:fld>
            <a:endParaRPr lang="en-GB"/>
          </a:p>
        </p:txBody>
      </p:sp>
    </p:spTree>
    <p:extLst>
      <p:ext uri="{BB962C8B-B14F-4D97-AF65-F5344CB8AC3E}">
        <p14:creationId xmlns:p14="http://schemas.microsoft.com/office/powerpoint/2010/main" val="3525081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osha.europa.eu/en/publications/factsheets/87" TargetMode="External"/><Relationship Id="rId2" Type="http://schemas.openxmlformats.org/officeDocument/2006/relationships/slide" Target="../slides/slide20.xml"/><Relationship Id="rId1" Type="http://schemas.openxmlformats.org/officeDocument/2006/relationships/notesMaster" Target="../notesMasters/notesMaster1.xml"/><Relationship Id="rId5" Type="http://schemas.openxmlformats.org/officeDocument/2006/relationships/hyperlink" Target="https://circabc.europa.eu/ui/group/fea534f4-2590-4490-bca6-504782b47c79/library/e9ec023f-cb5f-4e09-ac6a-6b5ffe05e729?p=1&amp;n=10&amp;sort=modified_DESC" TargetMode="External"/><Relationship Id="rId4" Type="http://schemas.openxmlformats.org/officeDocument/2006/relationships/hyperlink" Target="https://osha.europa.eu/en/publications/factsheet-43-including-gender-issues-risk-assessment"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3DD4C7-C698-4A80-B76C-A9FD8901965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26550864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b="0" strike="sngStrike" dirty="0"/>
              <a:t>Siirtotyöläisillä</a:t>
            </a:r>
            <a:r>
              <a:rPr lang="fi-FI" sz="1200" b="0" dirty="0"/>
              <a:t> </a:t>
            </a:r>
            <a:r>
              <a:rPr lang="fi-FI" sz="1200" b="0" strike="noStrike" dirty="0"/>
              <a:t>Maahan muuttaneilla </a:t>
            </a:r>
            <a:r>
              <a:rPr lang="fi-FI" sz="1200" b="0" dirty="0"/>
              <a:t>esiintyy</a:t>
            </a:r>
            <a:r>
              <a:rPr lang="fi-FI" sz="1200" dirty="0"/>
              <a:t> havaintojen mukaan tavallista enemmän </a:t>
            </a:r>
            <a:r>
              <a:rPr lang="fi-FI" sz="1200" b="0" dirty="0"/>
              <a:t>fyysisiin, työn organisointiin liittyviin ja psykososiaalisiin vaara- ja haittatekijöihin </a:t>
            </a:r>
            <a:r>
              <a:rPr lang="fi-FI" sz="1200" b="0" strike="sngStrike" dirty="0"/>
              <a:t>riskitekijöihin </a:t>
            </a:r>
            <a:r>
              <a:rPr lang="fi-FI" sz="1200" b="0" dirty="0"/>
              <a:t>liittyviä tule-sairauksia. </a:t>
            </a: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10</a:t>
            </a:fld>
            <a:endParaRPr lang="en-GB"/>
          </a:p>
        </p:txBody>
      </p:sp>
    </p:spTree>
    <p:extLst>
      <p:ext uri="{BB962C8B-B14F-4D97-AF65-F5344CB8AC3E}">
        <p14:creationId xmlns:p14="http://schemas.microsoft.com/office/powerpoint/2010/main" val="28758413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5"/>
          </p:nvPr>
        </p:nvSpPr>
        <p:spPr/>
        <p:txBody>
          <a:bodyPr/>
          <a:lstStyle/>
          <a:p>
            <a:fld id="{493DD4C7-C698-4A80-B76C-A9FD89019653}" type="slidenum">
              <a:rPr lang="en-GB" smtClean="0"/>
              <a:t>11</a:t>
            </a:fld>
            <a:endParaRPr lang="en-GB"/>
          </a:p>
        </p:txBody>
      </p:sp>
    </p:spTree>
    <p:extLst>
      <p:ext uri="{BB962C8B-B14F-4D97-AF65-F5344CB8AC3E}">
        <p14:creationId xmlns:p14="http://schemas.microsoft.com/office/powerpoint/2010/main" val="42892292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13</a:t>
            </a:fld>
            <a:endParaRPr lang="en-GB"/>
          </a:p>
        </p:txBody>
      </p:sp>
    </p:spTree>
    <p:extLst>
      <p:ext uri="{BB962C8B-B14F-4D97-AF65-F5344CB8AC3E}">
        <p14:creationId xmlns:p14="http://schemas.microsoft.com/office/powerpoint/2010/main" val="13475956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dirty="0">
                <a:solidFill>
                  <a:schemeClr val="accent1"/>
                </a:solidFill>
                <a:latin typeface="Arial" panose="020B0604020202020204" pitchFamily="34" charset="0"/>
                <a:ea typeface="Calibri" panose="020F0502020204030204" pitchFamily="34" charset="0"/>
                <a:cs typeface="Times New Roman" panose="02020603050405020304" pitchFamily="18" charset="0"/>
              </a:rPr>
              <a:t>Häirintä ja kiusaaminen, </a:t>
            </a:r>
            <a:r>
              <a:rPr lang="fi-FI" sz="12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jotka näkyvät aggressiivisina keskusteluina ja väittelyinä työtovereiden ja esimiesten kanssa, ja siitä seuraava </a:t>
            </a:r>
            <a:r>
              <a:rPr lang="fi-FI" sz="1200" b="0" dirty="0" err="1">
                <a:solidFill>
                  <a:schemeClr val="accent1"/>
                </a:solidFill>
                <a:latin typeface="Arial" panose="020B0604020202020204" pitchFamily="34" charset="0"/>
                <a:ea typeface="Calibri" panose="020F0502020204030204" pitchFamily="34" charset="0"/>
                <a:cs typeface="Times New Roman" panose="02020603050405020304" pitchFamily="18" charset="0"/>
              </a:rPr>
              <a:t>hlbti</a:t>
            </a:r>
            <a:r>
              <a:rPr lang="fi-FI" sz="12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-työntekijöiden eristäminen työpaikalla, johtavat henkisiin ja fyysisiin terveyshaittoihin </a:t>
            </a:r>
            <a:r>
              <a:rPr lang="fi-FI" sz="1200" b="0" strike="sngStrike" dirty="0">
                <a:solidFill>
                  <a:schemeClr val="accent1"/>
                </a:solidFill>
                <a:latin typeface="Arial" panose="020B0604020202020204" pitchFamily="34" charset="0"/>
                <a:ea typeface="Calibri" panose="020F0502020204030204" pitchFamily="34" charset="0"/>
                <a:cs typeface="Times New Roman" panose="02020603050405020304" pitchFamily="18" charset="0"/>
              </a:rPr>
              <a:t>ongelmiin</a:t>
            </a:r>
            <a:r>
              <a:rPr lang="fi-FI" sz="12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 ja mahdollisesti ennenaikaiseen poistumiseen työelämästä.</a:t>
            </a: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14</a:t>
            </a:fld>
            <a:endParaRPr lang="en-GB"/>
          </a:p>
        </p:txBody>
      </p:sp>
    </p:spTree>
    <p:extLst>
      <p:ext uri="{BB962C8B-B14F-4D97-AF65-F5344CB8AC3E}">
        <p14:creationId xmlns:p14="http://schemas.microsoft.com/office/powerpoint/2010/main" val="17287250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b="0"/>
              <a:t>Joissakin tutkimuksissa on myös havaittu, että seksuaalisen suuntautumisen tai sukupuoli-identiteetin salailu on merkittävä tekijä</a:t>
            </a:r>
            <a:r>
              <a:rPr lang="fi-FI" sz="1200"/>
              <a:t> </a:t>
            </a:r>
            <a:r>
              <a:rPr lang="fi-FI" sz="1200" dirty="0" err="1"/>
              <a:t>hlbti</a:t>
            </a:r>
            <a:r>
              <a:rPr lang="fi-FI" sz="1200"/>
              <a:t>-työntekijöiden uravalintojen muotoutumisessa: </a:t>
            </a:r>
            <a:r>
              <a:rPr lang="fi-FI" sz="1200" b="0" dirty="0" err="1"/>
              <a:t>hlbti</a:t>
            </a:r>
            <a:r>
              <a:rPr lang="fi-FI" sz="1200" b="0"/>
              <a:t>-henkilöt voivat esimerkiksi välttää ammatteja, joissa salailu on vaikeaa, ja seksuaalisuuden paljastumisella voisi olla merkittäviä seuraamuksia. </a:t>
            </a: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15</a:t>
            </a:fld>
            <a:endParaRPr lang="en-GB"/>
          </a:p>
        </p:txBody>
      </p:sp>
    </p:spTree>
    <p:extLst>
      <p:ext uri="{BB962C8B-B14F-4D97-AF65-F5344CB8AC3E}">
        <p14:creationId xmlns:p14="http://schemas.microsoft.com/office/powerpoint/2010/main" val="37315173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b="0"/>
              <a:t>Useissa tutkimuksissa havaitaan yhteys salailustrategioiden, syrjinnälle ja leimaamiselle altistumisen ja työterveyttä ja mielenterveyttä heikentävien kielteisten vaikutusten välillä. Se voi alentaa tuottavuutta työpaikalla, vähentää tyytyväisyyttä työhön ja aiheuttaa jopa työkyvyttömyyttä. </a:t>
            </a: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16</a:t>
            </a:fld>
            <a:endParaRPr lang="en-GB"/>
          </a:p>
        </p:txBody>
      </p:sp>
    </p:spTree>
    <p:extLst>
      <p:ext uri="{BB962C8B-B14F-4D97-AF65-F5344CB8AC3E}">
        <p14:creationId xmlns:p14="http://schemas.microsoft.com/office/powerpoint/2010/main" val="42142847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17</a:t>
            </a:fld>
            <a:endParaRPr lang="en-GB"/>
          </a:p>
        </p:txBody>
      </p:sp>
    </p:spTree>
    <p:extLst>
      <p:ext uri="{BB962C8B-B14F-4D97-AF65-F5344CB8AC3E}">
        <p14:creationId xmlns:p14="http://schemas.microsoft.com/office/powerpoint/2010/main" val="34460642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dirty="0">
                <a:solidFill>
                  <a:schemeClr val="tx2"/>
                </a:solidFill>
              </a:rPr>
              <a:t>Tällä hetkellä valtaosa riskinarvioinneista perustuu työpaikan ja työn ominaisuuksiin ja työtä koskeviin tekijöihin. Työntekijöiden yksilöllisiin erityisominaisuuksiin kiinnitetään vähemmän huomiota, koska riskinarviointi ja ennaltaehkäisy ovat usein yleisluonteisia ja niiden kohteena on keskivertoihminen (itse asiassa valkoinen keskivertomies).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0" dirty="0"/>
              <a:t>Terveys- ja turvallisuuslainsäädännön mukaan työnantajien on tehtävä riskienarviointeja, ja lainsäädännössä korostetaan, että työ on sopeutettava yksilöllisesti, työnantajalla on velvollisuus pitää ”hallussaan arviointia turvallisuus- ja terveysvaaroista työssä, mukaan lukien vaarat, jotka kohdistuvat erityisille vaaroille altistuviin työntekijäryhmiin”.</a:t>
            </a:r>
          </a:p>
          <a:p>
            <a:endParaRPr lang="en-US" dirty="0"/>
          </a:p>
          <a:p>
            <a:r>
              <a:rPr lang="fi-FI" dirty="0"/>
              <a:t>Työvoiman moninaisuus ja riskinarviointi: varmistetaan, että kaikki työntekijät otetaan huomioon. Yhteenveto viraston raportista. Saatavana osoitteessa </a:t>
            </a:r>
            <a:r>
              <a:rPr lang="fi-FI" u="sng" dirty="0">
                <a:hlinkClick r:id="rId3"/>
              </a:rPr>
              <a:t>https://osha.europa.eu/fi/publications/factsheets/87</a:t>
            </a:r>
          </a:p>
          <a:p>
            <a:r>
              <a:rPr lang="fi-FI" dirty="0"/>
              <a:t>Sukupuolen ottaminen mukaan riskinarviointiin. Saatavana osoitteessa </a:t>
            </a:r>
            <a:r>
              <a:rPr lang="fi-FI" dirty="0">
                <a:hlinkClick r:id="rId4"/>
              </a:rPr>
              <a:t>https://osha.europa.eu/fi/publications/factsheet-43-including-gender-issues-risk-assessment</a:t>
            </a:r>
            <a:r>
              <a:rPr lang="fi-FI" dirty="0"/>
              <a:t> </a:t>
            </a:r>
          </a:p>
          <a:p>
            <a:r>
              <a:rPr lang="fi-FI" dirty="0"/>
              <a:t>Moninaisuuden huomioon ottava riskinarviointi, opas EMEX–SLIC. Saatavana osoitteessa </a:t>
            </a:r>
            <a:r>
              <a:rPr lang="fi-FI" dirty="0">
                <a:hlinkClick r:id="rId5"/>
              </a:rPr>
              <a:t>https://circabc.europa.eu/ui/group/fea534f4-2590-4490-bca6-504782b47c79/library/e9ec023f-cb5f-4e09-ac6a-6b5ffe05e729?p=1&amp;n=10&amp;sort=modified_DESC</a:t>
            </a:r>
            <a:r>
              <a:rPr lang="fi-FI" dirty="0"/>
              <a:t> </a:t>
            </a:r>
          </a:p>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20</a:t>
            </a:fld>
            <a:endParaRPr lang="en-GB"/>
          </a:p>
        </p:txBody>
      </p:sp>
    </p:spTree>
    <p:extLst>
      <p:ext uri="{BB962C8B-B14F-4D97-AF65-F5344CB8AC3E}">
        <p14:creationId xmlns:p14="http://schemas.microsoft.com/office/powerpoint/2010/main" val="42771076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21</a:t>
            </a:fld>
            <a:endParaRPr lang="en-GB"/>
          </a:p>
        </p:txBody>
      </p:sp>
    </p:spTree>
    <p:extLst>
      <p:ext uri="{BB962C8B-B14F-4D97-AF65-F5344CB8AC3E}">
        <p14:creationId xmlns:p14="http://schemas.microsoft.com/office/powerpoint/2010/main" val="29388126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22</a:t>
            </a:fld>
            <a:endParaRPr lang="en-GB"/>
          </a:p>
        </p:txBody>
      </p:sp>
    </p:spTree>
    <p:extLst>
      <p:ext uri="{BB962C8B-B14F-4D97-AF65-F5344CB8AC3E}">
        <p14:creationId xmlns:p14="http://schemas.microsoft.com/office/powerpoint/2010/main" val="38005632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2</a:t>
            </a:fld>
            <a:endParaRPr lang="en-GB"/>
          </a:p>
        </p:txBody>
      </p:sp>
    </p:spTree>
    <p:extLst>
      <p:ext uri="{BB962C8B-B14F-4D97-AF65-F5344CB8AC3E}">
        <p14:creationId xmlns:p14="http://schemas.microsoft.com/office/powerpoint/2010/main" val="26257601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24</a:t>
            </a:fld>
            <a:endParaRPr lang="en-GB"/>
          </a:p>
        </p:txBody>
      </p:sp>
    </p:spTree>
    <p:extLst>
      <p:ext uri="{BB962C8B-B14F-4D97-AF65-F5344CB8AC3E}">
        <p14:creationId xmlns:p14="http://schemas.microsoft.com/office/powerpoint/2010/main" val="41150216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493DD4C7-C698-4A80-B76C-A9FD89019653}" type="slidenum">
              <a:rPr lang="en-GB" smtClean="0"/>
              <a:t>26</a:t>
            </a:fld>
            <a:endParaRPr lang="en-GB"/>
          </a:p>
        </p:txBody>
      </p:sp>
    </p:spTree>
    <p:extLst>
      <p:ext uri="{BB962C8B-B14F-4D97-AF65-F5344CB8AC3E}">
        <p14:creationId xmlns:p14="http://schemas.microsoft.com/office/powerpoint/2010/main" val="15036599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40400" lvl="1" indent="-140400" algn="just">
              <a:spcBef>
                <a:spcPts val="338"/>
              </a:spcBef>
              <a:buClr>
                <a:schemeClr val="tx2"/>
              </a:buClr>
              <a:buFont typeface="Wingdings" pitchFamily="2" charset="2"/>
              <a:buChar char="§"/>
            </a:pPr>
            <a:r>
              <a:rPr lang="fi-FI" sz="1400" strike="sngStrike" dirty="0">
                <a:solidFill>
                  <a:schemeClr val="tx2"/>
                </a:solidFill>
              </a:rPr>
              <a:t>Tarkemmin sanottuna </a:t>
            </a:r>
            <a:r>
              <a:rPr lang="fi-FI" sz="1400" strike="noStrike" dirty="0">
                <a:solidFill>
                  <a:srgbClr val="FF0000"/>
                </a:solidFill>
              </a:rPr>
              <a:t>E</a:t>
            </a:r>
            <a:r>
              <a:rPr lang="fi-FI" sz="1400" dirty="0">
                <a:solidFill>
                  <a:schemeClr val="tx2"/>
                </a:solidFill>
              </a:rPr>
              <a:t>sityksen tarkoituksena on </a:t>
            </a:r>
          </a:p>
          <a:p>
            <a:pPr marL="342900" lvl="3" indent="-140400" algn="just">
              <a:spcBef>
                <a:spcPts val="338"/>
              </a:spcBef>
              <a:buClr>
                <a:schemeClr val="tx2"/>
              </a:buClr>
              <a:buFont typeface="Wingdings" pitchFamily="2" charset="2"/>
              <a:buChar char="§"/>
            </a:pPr>
            <a:r>
              <a:rPr lang="fi-FI" sz="1400" dirty="0"/>
              <a:t>osoittaa, </a:t>
            </a:r>
            <a:r>
              <a:rPr lang="fi-FI" sz="1400" dirty="0">
                <a:solidFill>
                  <a:srgbClr val="FF0000"/>
                </a:solidFill>
              </a:rPr>
              <a:t>että </a:t>
            </a:r>
            <a:r>
              <a:rPr lang="fi-FI" sz="1400" strike="sngStrike" dirty="0"/>
              <a:t>missä määrin </a:t>
            </a:r>
            <a:r>
              <a:rPr lang="fi-FI" sz="1400" dirty="0"/>
              <a:t>kyseiset ryhmät altistuvat muita useammin suuremmille terveyteen ja tule-sairauksiin liittyville </a:t>
            </a:r>
            <a:r>
              <a:rPr lang="fi-FI" sz="1400" dirty="0">
                <a:solidFill>
                  <a:srgbClr val="FF0000"/>
                </a:solidFill>
              </a:rPr>
              <a:t>vaara- ja haittatekijöille</a:t>
            </a:r>
            <a:r>
              <a:rPr lang="fi-FI" sz="1400" strike="sngStrike" dirty="0">
                <a:solidFill>
                  <a:srgbClr val="FF0000"/>
                </a:solidFill>
              </a:rPr>
              <a:t> </a:t>
            </a:r>
            <a:r>
              <a:rPr lang="fi-FI" sz="1400" strike="sngStrike" dirty="0"/>
              <a:t>riskeille </a:t>
            </a:r>
            <a:r>
              <a:rPr lang="fi-FI" sz="1400" dirty="0"/>
              <a:t>(erityisesti psykososiaalisille riskeille, kuten syrjinnälle, häirinnälle ja kiusaamiselle), koska heidän </a:t>
            </a:r>
            <a:r>
              <a:rPr lang="fi-FI" sz="1400" strike="sngStrike" dirty="0"/>
              <a:t>työpaikoissaan </a:t>
            </a:r>
            <a:r>
              <a:rPr lang="fi-FI" sz="1400" u="none" strike="sngStrike" dirty="0"/>
              <a:t>työolot</a:t>
            </a:r>
            <a:r>
              <a:rPr lang="fi-FI" sz="1400" dirty="0"/>
              <a:t> työolonsa ovat usein muita huonommat </a:t>
            </a:r>
            <a:r>
              <a:rPr lang="fi-FI" sz="1400" strike="sngStrike" baseline="0" dirty="0"/>
              <a:t>heikompia</a:t>
            </a:r>
          </a:p>
          <a:p>
            <a:pPr marL="342900" lvl="3" indent="-140400" algn="just">
              <a:spcBef>
                <a:spcPts val="338"/>
              </a:spcBef>
              <a:buClr>
                <a:schemeClr val="tx2"/>
              </a:buClr>
              <a:buFont typeface="Wingdings" pitchFamily="2" charset="2"/>
              <a:buChar char="§"/>
            </a:pPr>
            <a:r>
              <a:rPr lang="fi-FI" sz="1400" dirty="0"/>
              <a:t>antaa tietoa jäsenvaltioissa ja työpaikoilla käytössä olevista </a:t>
            </a:r>
            <a:r>
              <a:rPr lang="fi-FI" sz="1400" strike="sngStrike" dirty="0"/>
              <a:t>toimintalinjoista</a:t>
            </a:r>
            <a:r>
              <a:rPr lang="fi-FI" sz="1400" dirty="0"/>
              <a:t> toimintalinjauksista tai käytännöistä, joilla pyritään ehkäisemään näiden työntekijäryhmien tule-sairauksia.</a:t>
            </a: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3</a:t>
            </a:fld>
            <a:endParaRPr lang="en-GB"/>
          </a:p>
        </p:txBody>
      </p:sp>
    </p:spTree>
    <p:extLst>
      <p:ext uri="{BB962C8B-B14F-4D97-AF65-F5344CB8AC3E}">
        <p14:creationId xmlns:p14="http://schemas.microsoft.com/office/powerpoint/2010/main" val="19402580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4</a:t>
            </a:fld>
            <a:endParaRPr lang="en-GB"/>
          </a:p>
        </p:txBody>
      </p:sp>
    </p:spTree>
    <p:extLst>
      <p:ext uri="{BB962C8B-B14F-4D97-AF65-F5344CB8AC3E}">
        <p14:creationId xmlns:p14="http://schemas.microsoft.com/office/powerpoint/2010/main" val="21228236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5</a:t>
            </a:fld>
            <a:endParaRPr lang="en-GB"/>
          </a:p>
        </p:txBody>
      </p:sp>
    </p:spTree>
    <p:extLst>
      <p:ext uri="{BB962C8B-B14F-4D97-AF65-F5344CB8AC3E}">
        <p14:creationId xmlns:p14="http://schemas.microsoft.com/office/powerpoint/2010/main" val="41653990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6</a:t>
            </a:fld>
            <a:endParaRPr lang="en-GB"/>
          </a:p>
        </p:txBody>
      </p:sp>
    </p:spTree>
    <p:extLst>
      <p:ext uri="{BB962C8B-B14F-4D97-AF65-F5344CB8AC3E}">
        <p14:creationId xmlns:p14="http://schemas.microsoft.com/office/powerpoint/2010/main" val="27620289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b="0" dirty="0"/>
              <a:t>Esimerkkejä: opettaminen (sisältää pitkään seisomista tai </a:t>
            </a:r>
            <a:r>
              <a:rPr lang="fi-FI" sz="1200" b="0" strike="sngStrike" dirty="0"/>
              <a:t>ympäriinsä </a:t>
            </a:r>
            <a:r>
              <a:rPr lang="fi-FI" sz="1200" b="0" dirty="0"/>
              <a:t>kävelyä, ja opiskelijoiden kanssa toimimista) sekä sairaanhoito ja vanhustenhoito (sisältää ihmisten nostamista tai siirtämistä), joihin molempiin liittyy psykososiaalisia </a:t>
            </a:r>
            <a:r>
              <a:rPr lang="fi-FI" sz="1200" b="0" strike="sngStrike" dirty="0"/>
              <a:t>riskejä </a:t>
            </a:r>
            <a:r>
              <a:rPr lang="fi-FI" sz="1200" b="0" strike="noStrike" dirty="0"/>
              <a:t>haitta- ja vaaratekijöitä</a:t>
            </a:r>
            <a:r>
              <a:rPr lang="fi-FI" sz="1200" b="0" dirty="0"/>
              <a:t>, koska stressitaso ja henkiset paineet ovat suuria.</a:t>
            </a: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7</a:t>
            </a:fld>
            <a:endParaRPr lang="en-GB"/>
          </a:p>
        </p:txBody>
      </p:sp>
    </p:spTree>
    <p:extLst>
      <p:ext uri="{BB962C8B-B14F-4D97-AF65-F5344CB8AC3E}">
        <p14:creationId xmlns:p14="http://schemas.microsoft.com/office/powerpoint/2010/main" val="16692497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8</a:t>
            </a:fld>
            <a:endParaRPr lang="en-GB"/>
          </a:p>
        </p:txBody>
      </p:sp>
    </p:spTree>
    <p:extLst>
      <p:ext uri="{BB962C8B-B14F-4D97-AF65-F5344CB8AC3E}">
        <p14:creationId xmlns:p14="http://schemas.microsoft.com/office/powerpoint/2010/main" val="2059012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9</a:t>
            </a:fld>
            <a:endParaRPr lang="en-GB"/>
          </a:p>
        </p:txBody>
      </p:sp>
    </p:spTree>
    <p:extLst>
      <p:ext uri="{BB962C8B-B14F-4D97-AF65-F5344CB8AC3E}">
        <p14:creationId xmlns:p14="http://schemas.microsoft.com/office/powerpoint/2010/main" val="30582462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file://localhost/Volumes/XRAID/Equipo%20Rojo/EU-OSHA/18-0115%20PPT%20templates%20update/PNG/FONDO-PORTADA-PATRON-EUOSHA-2011-16-9.png" TargetMode="External"/><Relationship Id="rId7"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6.png"/><Relationship Id="rId10" Type="http://schemas.openxmlformats.org/officeDocument/2006/relationships/image" Target="../media/image10.jpeg"/><Relationship Id="rId4" Type="http://schemas.openxmlformats.org/officeDocument/2006/relationships/image" Target="../media/image5.png"/><Relationship Id="rId9" Type="http://schemas.openxmlformats.org/officeDocument/2006/relationships/image" Target="../media/image9.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FONDO-PORTADA-PATRON-EUOSHA-2011-16-9.png" TargetMode="External"/><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11.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9" name="FONDO-PORTADA-PATRON-EUOSHA-2011-16-9.png" descr="/Volumes/XRAID/Equipo Rojo/EU-OSHA/18-0115 PPT templates update/PNG/FONDO-PORTADA-PATRON-EUOSHA-2011-16-9.png"/>
          <p:cNvPicPr>
            <a:picLocks noChangeAspect="1"/>
          </p:cNvPicPr>
          <p:nvPr/>
        </p:nvPicPr>
        <p:blipFill>
          <a:blip r:embed="rId2" r:link="rId3">
            <a:extLst>
              <a:ext uri="{28A0092B-C50C-407E-A947-70E740481C1C}">
                <a14:useLocalDpi xmlns:a14="http://schemas.microsoft.com/office/drawing/2010/main" val="0"/>
              </a:ext>
            </a:extLst>
          </a:blip>
          <a:stretch>
            <a:fillRect/>
          </a:stretch>
        </p:blipFill>
        <p:spPr>
          <a:xfrm>
            <a:off x="0" y="0"/>
            <a:ext cx="9144000" cy="5145024"/>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1800" b="1" i="0" cap="none" baseline="0"/>
            </a:lvl1pPr>
          </a:lstStyle>
          <a:p>
            <a:r>
              <a:rPr lang="en-GB" dirty="0"/>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51435" tIns="25718" rIns="51435" bIns="25718"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88" dirty="0"/>
          </a:p>
        </p:txBody>
      </p:sp>
      <p:pic>
        <p:nvPicPr>
          <p:cNvPr id="7" name="Bild 2" descr="111004_EU-OSHA_PPT_Corporate logo.png"/>
          <p:cNvPicPr>
            <a:picLocks noChangeAspect="1"/>
          </p:cNvPicPr>
          <p:nvPr/>
        </p:nvPicPr>
        <p:blipFill>
          <a:blip r:embed="rId4" cstate="print"/>
          <a:srcRect/>
          <a:stretch>
            <a:fillRect/>
          </a:stretch>
        </p:blipFill>
        <p:spPr bwMode="auto">
          <a:xfrm>
            <a:off x="444503" y="4131470"/>
            <a:ext cx="959147" cy="542925"/>
          </a:xfrm>
          <a:prstGeom prst="rect">
            <a:avLst/>
          </a:prstGeom>
          <a:noFill/>
          <a:ln w="9525">
            <a:noFill/>
            <a:miter lim="800000"/>
            <a:headEnd/>
            <a:tailEnd/>
          </a:ln>
        </p:spPr>
      </p:pic>
      <p:sp>
        <p:nvSpPr>
          <p:cNvPr id="10" name="Textplatzhalter 2"/>
          <p:cNvSpPr txBox="1">
            <a:spLocks/>
          </p:cNvSpPr>
          <p:nvPr/>
        </p:nvSpPr>
        <p:spPr>
          <a:xfrm>
            <a:off x="450853" y="4816801"/>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506" dirty="0"/>
              <a:t>Safety and health at work is everyone’s concern. It’s good for you. It’s good for business.</a:t>
            </a:r>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013" baseline="0">
                <a:solidFill>
                  <a:schemeClr val="tx2"/>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GB" dirty="0"/>
              <a:t>Click to edit Master subtitle style</a:t>
            </a:r>
            <a:endParaRPr lang="en-US" dirty="0"/>
          </a:p>
        </p:txBody>
      </p:sp>
      <p:pic>
        <p:nvPicPr>
          <p:cNvPr id="17" name="Bild 4" descr="111004_EU-OSHA_PPT_EU logo.png"/>
          <p:cNvPicPr>
            <a:picLocks noChangeAspect="1"/>
          </p:cNvPicPr>
          <p:nvPr/>
        </p:nvPicPr>
        <p:blipFill>
          <a:blip r:embed="rId5"/>
          <a:srcRect/>
          <a:stretch>
            <a:fillRect/>
          </a:stretch>
        </p:blipFill>
        <p:spPr bwMode="auto">
          <a:xfrm>
            <a:off x="4275138" y="4431507"/>
            <a:ext cx="368870" cy="242888"/>
          </a:xfrm>
          <a:prstGeom prst="rect">
            <a:avLst/>
          </a:prstGeom>
          <a:noFill/>
          <a:ln w="9525">
            <a:noFill/>
            <a:miter lim="800000"/>
            <a:headEnd/>
            <a:tailEnd/>
          </a:ln>
        </p:spPr>
      </p:pic>
      <p:pic>
        <p:nvPicPr>
          <p:cNvPr id="16" name="Bild 5" descr="111004_EU-OSHA_PPT_HW logo.png"/>
          <p:cNvPicPr>
            <a:picLocks noChangeAspect="1"/>
          </p:cNvPicPr>
          <p:nvPr/>
        </p:nvPicPr>
        <p:blipFill>
          <a:blip r:embed="rId6"/>
          <a:srcRect/>
          <a:stretch>
            <a:fillRect/>
          </a:stretch>
        </p:blipFill>
        <p:spPr bwMode="auto">
          <a:xfrm>
            <a:off x="7596338" y="4212432"/>
            <a:ext cx="507853" cy="475060"/>
          </a:xfrm>
          <a:prstGeom prst="rect">
            <a:avLst/>
          </a:prstGeom>
          <a:noFill/>
          <a:ln w="9525">
            <a:noFill/>
            <a:miter lim="800000"/>
            <a:headEnd/>
            <a:tailEnd/>
          </a:ln>
        </p:spPr>
      </p:pic>
      <p:pic>
        <p:nvPicPr>
          <p:cNvPr id="15" name="Picture 14"/>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pic>
        <p:nvPicPr>
          <p:cNvPr id="4" name="Picture 3"/>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12" name="Picture 1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1"/>
            <a:ext cx="694508" cy="5209298"/>
          </a:xfrm>
          <a:prstGeom prst="rect">
            <a:avLst/>
          </a:prstGeom>
        </p:spPr>
      </p:pic>
      <p:pic>
        <p:nvPicPr>
          <p:cNvPr id="3" name="Picture 2"/>
          <p:cNvPicPr>
            <a:picLocks noChangeAspect="1"/>
          </p:cNvPicPr>
          <p:nvPr userDrawn="1"/>
        </p:nvPicPr>
        <p:blipFill rotWithShape="1">
          <a:blip r:embed="rId9">
            <a:extLst>
              <a:ext uri="{28A0092B-C50C-407E-A947-70E740481C1C}">
                <a14:useLocalDpi xmlns:a14="http://schemas.microsoft.com/office/drawing/2010/main" val="0"/>
              </a:ext>
            </a:extLst>
          </a:blip>
          <a:srcRect l="81899" r="7864"/>
          <a:stretch/>
        </p:blipFill>
        <p:spPr>
          <a:xfrm>
            <a:off x="8244408" y="0"/>
            <a:ext cx="936104" cy="5143500"/>
          </a:xfrm>
          <a:prstGeom prst="rect">
            <a:avLst/>
          </a:prstGeom>
        </p:spPr>
      </p:pic>
      <p:pic>
        <p:nvPicPr>
          <p:cNvPr id="14" name="Bild 3">
            <a:extLst>
              <a:ext uri="{FF2B5EF4-FFF2-40B4-BE49-F238E27FC236}">
                <a16:creationId xmlns:a16="http://schemas.microsoft.com/office/drawing/2014/main" id="{62B23EA9-387D-4A8A-8825-B709C3390D74}"/>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bwMode="auto">
          <a:xfrm>
            <a:off x="339680" y="4097693"/>
            <a:ext cx="1005337" cy="589799"/>
          </a:xfrm>
          <a:prstGeom prst="rect">
            <a:avLst/>
          </a:prstGeom>
          <a:noFill/>
          <a:ln w="9525">
            <a:noFill/>
            <a:miter lim="800000"/>
            <a:headEnd/>
            <a:tailEnd/>
          </a:ln>
        </p:spPr>
      </p:pic>
    </p:spTree>
    <p:extLst>
      <p:ext uri="{BB962C8B-B14F-4D97-AF65-F5344CB8AC3E}">
        <p14:creationId xmlns:p14="http://schemas.microsoft.com/office/powerpoint/2010/main" val="1244461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4122421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161359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791961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14" name="FONDO-PORTADA-PATRON-EUOSHA-2011-16-9.png" descr="/Volumes/XRAID/Equipo Rojo/EU-OSHA/18-0115 PPT templates update/PNG/FONDO-PORTADA-PATRON-EUOSHA-2011-16-9.png"/>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a:xfrm>
            <a:off x="0" y="0"/>
            <a:ext cx="9144000" cy="5145024"/>
          </a:xfrm>
          <a:prstGeom prst="rect">
            <a:avLst/>
          </a:prstGeom>
        </p:spPr>
      </p:pic>
      <p:sp>
        <p:nvSpPr>
          <p:cNvPr id="2" name="Title 1"/>
          <p:cNvSpPr>
            <a:spLocks noGrp="1"/>
          </p:cNvSpPr>
          <p:nvPr>
            <p:ph type="ctrTitle"/>
          </p:nvPr>
        </p:nvSpPr>
        <p:spPr>
          <a:xfrm>
            <a:off x="450000" y="1020600"/>
            <a:ext cx="7646400" cy="1096200"/>
          </a:xfrm>
        </p:spPr>
        <p:txBody>
          <a:bodyPr lIns="0" tIns="0" rIns="0" bIns="0" anchor="t" anchorCtr="0"/>
          <a:lstStyle>
            <a:lvl1pPr>
              <a:defRPr sz="1800" baseline="0"/>
            </a:lvl1pPr>
          </a:lstStyle>
          <a:p>
            <a:r>
              <a:rPr lang="en-GB" dirty="0"/>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013" baseline="0">
                <a:solidFill>
                  <a:schemeClr val="tx2"/>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GB" dirty="0"/>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51435" tIns="25718" rIns="51435" bIns="25718"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88" dirty="0"/>
          </a:p>
        </p:txBody>
      </p:sp>
      <p:sp>
        <p:nvSpPr>
          <p:cNvPr id="9" name="Textplatzhalter 2"/>
          <p:cNvSpPr txBox="1">
            <a:spLocks/>
          </p:cNvSpPr>
          <p:nvPr/>
        </p:nvSpPr>
        <p:spPr>
          <a:xfrm>
            <a:off x="450853" y="4816801"/>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506" dirty="0"/>
              <a:t>Safety and health at work is everyone’s concern. It’s good for you. It’s good for business.</a:t>
            </a:r>
          </a:p>
        </p:txBody>
      </p:sp>
      <p:pic>
        <p:nvPicPr>
          <p:cNvPr id="11" name="Bild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497360" y="4131470"/>
            <a:ext cx="925440" cy="542925"/>
          </a:xfrm>
          <a:prstGeom prst="rect">
            <a:avLst/>
          </a:prstGeom>
          <a:noFill/>
          <a:ln w="9525">
            <a:noFill/>
            <a:miter lim="800000"/>
            <a:headEnd/>
            <a:tailEnd/>
          </a:ln>
        </p:spPr>
      </p:pic>
      <p:pic>
        <p:nvPicPr>
          <p:cNvPr id="12" name="Bild 4" descr="111004_EU-OSHA_PPT_EU logo.png"/>
          <p:cNvPicPr>
            <a:picLocks noChangeAspect="1"/>
          </p:cNvPicPr>
          <p:nvPr/>
        </p:nvPicPr>
        <p:blipFill>
          <a:blip r:embed="rId5"/>
          <a:srcRect/>
          <a:stretch>
            <a:fillRect/>
          </a:stretch>
        </p:blipFill>
        <p:spPr bwMode="auto">
          <a:xfrm>
            <a:off x="4275138" y="4431507"/>
            <a:ext cx="368870" cy="242888"/>
          </a:xfrm>
          <a:prstGeom prst="rect">
            <a:avLst/>
          </a:prstGeom>
          <a:noFill/>
          <a:ln w="9525">
            <a:noFill/>
            <a:miter lim="800000"/>
            <a:headEnd/>
            <a:tailEnd/>
          </a:ln>
        </p:spPr>
      </p:pic>
      <p:pic>
        <p:nvPicPr>
          <p:cNvPr id="13" name="Bild 5" descr="111004_EU-OSHA_PPT_HW logo.png"/>
          <p:cNvPicPr>
            <a:picLocks noChangeAspect="1"/>
          </p:cNvPicPr>
          <p:nvPr/>
        </p:nvPicPr>
        <p:blipFill>
          <a:blip r:embed="rId6"/>
          <a:srcRect/>
          <a:stretch>
            <a:fillRect/>
          </a:stretch>
        </p:blipFill>
        <p:spPr bwMode="auto">
          <a:xfrm>
            <a:off x="7596338" y="4212432"/>
            <a:ext cx="507853" cy="475060"/>
          </a:xfrm>
          <a:prstGeom prst="rect">
            <a:avLst/>
          </a:prstGeom>
          <a:noFill/>
          <a:ln w="9525">
            <a:noFill/>
            <a:miter lim="800000"/>
            <a:headEnd/>
            <a:tailEnd/>
          </a:ln>
        </p:spPr>
      </p:pic>
    </p:spTree>
    <p:extLst>
      <p:ext uri="{BB962C8B-B14F-4D97-AF65-F5344CB8AC3E}">
        <p14:creationId xmlns:p14="http://schemas.microsoft.com/office/powerpoint/2010/main" val="3030196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dirty="0"/>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457139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dirty="0"/>
              <a:t>Click to edit Master title style</a:t>
            </a:r>
            <a:endParaRPr lang="en-US" dirty="0"/>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125" b="0" baseline="0"/>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125" b="0" baseline="0"/>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5383568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Tree>
    <p:extLst>
      <p:ext uri="{BB962C8B-B14F-4D97-AF65-F5344CB8AC3E}">
        <p14:creationId xmlns:p14="http://schemas.microsoft.com/office/powerpoint/2010/main" val="3793079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52119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350" b="1" i="0" baseline="0"/>
            </a:lvl1pPr>
          </a:lstStyle>
          <a:p>
            <a:r>
              <a:rPr lang="en-GB"/>
              <a:t>Click to edit Master title style</a:t>
            </a:r>
            <a:endParaRPr lang="en-US" dirty="0"/>
          </a:p>
        </p:txBody>
      </p:sp>
      <p:sp>
        <p:nvSpPr>
          <p:cNvPr id="3" name="Content Placeholder 2"/>
          <p:cNvSpPr>
            <a:spLocks noGrp="1"/>
          </p:cNvSpPr>
          <p:nvPr>
            <p:ph idx="1"/>
          </p:nvPr>
        </p:nvSpPr>
        <p:spPr>
          <a:xfrm>
            <a:off x="3690003" y="837000"/>
            <a:ext cx="4279869" cy="3645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675"/>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GB"/>
              <a:t>Click to edit Master text styles</a:t>
            </a:r>
          </a:p>
        </p:txBody>
      </p:sp>
    </p:spTree>
    <p:extLst>
      <p:ext uri="{BB962C8B-B14F-4D97-AF65-F5344CB8AC3E}">
        <p14:creationId xmlns:p14="http://schemas.microsoft.com/office/powerpoint/2010/main" val="3814741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35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675"/>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dirty="0"/>
              <a:t>Drag picture to placeholder or click icon to add</a:t>
            </a:r>
            <a:endParaRPr lang="en-US" dirty="0"/>
          </a:p>
        </p:txBody>
      </p:sp>
    </p:spTree>
    <p:extLst>
      <p:ext uri="{BB962C8B-B14F-4D97-AF65-F5344CB8AC3E}">
        <p14:creationId xmlns:p14="http://schemas.microsoft.com/office/powerpoint/2010/main" val="10617805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file://localhost/Volumes/XRAID/Equipo%20Rojo/EU-OSHA/18-0115%20PPT%20templates%20update/PNG/FONDO-PATRON-EUOSHA-2011-16-9.png"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FONDO-PATRON-EUOSHA-2011-16-9.png" descr="/Volumes/XRAID/Equipo Rojo/EU-OSHA/18-0115 PPT templates update/PNG/FONDO-PATRON-EUOSHA-2011-16-9.png"/>
          <p:cNvPicPr>
            <a:picLocks noChangeAspect="1"/>
          </p:cNvPicPr>
          <p:nvPr/>
        </p:nvPicPr>
        <p:blipFill>
          <a:blip r:embed="rId13" r:link="rId14">
            <a:extLst>
              <a:ext uri="{28A0092B-C50C-407E-A947-70E740481C1C}">
                <a14:useLocalDpi xmlns:a14="http://schemas.microsoft.com/office/drawing/2010/main" val="0"/>
              </a:ext>
            </a:extLst>
          </a:blip>
          <a:stretch>
            <a:fillRect/>
          </a:stretch>
        </p:blipFill>
        <p:spPr>
          <a:xfrm>
            <a:off x="2" y="0"/>
            <a:ext cx="9141291" cy="5143500"/>
          </a:xfrm>
          <a:prstGeom prst="rect">
            <a:avLst/>
          </a:prstGeom>
        </p:spPr>
      </p:pic>
      <p:sp>
        <p:nvSpPr>
          <p:cNvPr id="2" name="Title Placeholder 1"/>
          <p:cNvSpPr>
            <a:spLocks noGrp="1"/>
          </p:cNvSpPr>
          <p:nvPr>
            <p:ph type="title"/>
          </p:nvPr>
        </p:nvSpPr>
        <p:spPr>
          <a:xfrm>
            <a:off x="450003"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9" name="Bild 3"/>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bwMode="auto">
          <a:xfrm>
            <a:off x="304100" y="4522145"/>
            <a:ext cx="710059" cy="416569"/>
          </a:xfrm>
          <a:prstGeom prst="rect">
            <a:avLst/>
          </a:prstGeom>
          <a:noFill/>
          <a:ln w="9525">
            <a:noFill/>
            <a:miter lim="800000"/>
            <a:headEnd/>
            <a:tailEnd/>
          </a:ln>
        </p:spPr>
      </p:pic>
      <p:sp>
        <p:nvSpPr>
          <p:cNvPr id="10" name="Slide Number Placeholder 9"/>
          <p:cNvSpPr txBox="1">
            <a:spLocks/>
          </p:cNvSpPr>
          <p:nvPr/>
        </p:nvSpPr>
        <p:spPr>
          <a:xfrm>
            <a:off x="8532440" y="4877961"/>
            <a:ext cx="609976" cy="273844"/>
          </a:xfrm>
          <a:prstGeom prst="rect">
            <a:avLst/>
          </a:prstGeom>
        </p:spPr>
        <p:txBody>
          <a:bodyPr vert="horz" lIns="51435" tIns="25718" rIns="51435" bIns="25718"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563" baseline="0" smtClean="0"/>
              <a:pPr/>
              <a:t>‹#›</a:t>
            </a:fld>
            <a:endParaRPr lang="en-GB" sz="563" baseline="0" dirty="0"/>
          </a:p>
        </p:txBody>
      </p:sp>
      <p:sp>
        <p:nvSpPr>
          <p:cNvPr id="11" name="Rectangle 11"/>
          <p:cNvSpPr>
            <a:spLocks noChangeArrowheads="1"/>
          </p:cNvSpPr>
          <p:nvPr/>
        </p:nvSpPr>
        <p:spPr bwMode="auto">
          <a:xfrm>
            <a:off x="1392241" y="4857752"/>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en-GB" sz="506" b="1" dirty="0">
                <a:solidFill>
                  <a:schemeClr val="tx2"/>
                </a:solidFill>
                <a:latin typeface="Arial" pitchFamily="-107" charset="0"/>
                <a:ea typeface="ＭＳ Ｐゴシック" pitchFamily="-107" charset="-128"/>
                <a:cs typeface="ＭＳ Ｐゴシック" pitchFamily="-107" charset="-128"/>
              </a:rPr>
              <a:t>www.healthy-workplaces.eu</a:t>
            </a:r>
          </a:p>
        </p:txBody>
      </p:sp>
      <p:pic>
        <p:nvPicPr>
          <p:cNvPr id="12" name="Bild 5" descr="111004_EU-OSHA_PPT_HW logo.png"/>
          <p:cNvPicPr>
            <a:picLocks noChangeAspect="1"/>
          </p:cNvPicPr>
          <p:nvPr/>
        </p:nvPicPr>
        <p:blipFill>
          <a:blip r:embed="rId16"/>
          <a:srcRect/>
          <a:stretch>
            <a:fillRect/>
          </a:stretch>
        </p:blipFill>
        <p:spPr bwMode="auto">
          <a:xfrm>
            <a:off x="7432678" y="4522145"/>
            <a:ext cx="577199" cy="475059"/>
          </a:xfrm>
          <a:prstGeom prst="rect">
            <a:avLst/>
          </a:prstGeom>
          <a:noFill/>
          <a:ln w="9525">
            <a:noFill/>
            <a:miter lim="800000"/>
            <a:headEnd/>
            <a:tailEnd/>
          </a:ln>
        </p:spPr>
      </p:pic>
    </p:spTree>
    <p:extLst>
      <p:ext uri="{BB962C8B-B14F-4D97-AF65-F5344CB8AC3E}">
        <p14:creationId xmlns:p14="http://schemas.microsoft.com/office/powerpoint/2010/main" val="3609896117"/>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Lst>
  <p:txStyles>
    <p:title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41750" indent="-141750" algn="l" defTabSz="257175" rtl="0" eaLnBrk="1" latinLnBrk="0" hangingPunct="1">
        <a:spcBef>
          <a:spcPts val="338"/>
        </a:spcBef>
        <a:spcAft>
          <a:spcPts val="0"/>
        </a:spcAft>
        <a:buClr>
          <a:schemeClr val="tx2"/>
        </a:buClr>
        <a:buFont typeface="Wingdings" pitchFamily="2" charset="2"/>
        <a:buChar char="§"/>
        <a:defRPr sz="1013" b="1" i="0" kern="1200" baseline="0">
          <a:solidFill>
            <a:schemeClr val="tx2"/>
          </a:solidFill>
          <a:latin typeface="+mn-lt"/>
          <a:ea typeface="+mn-ea"/>
          <a:cs typeface="+mn-cs"/>
        </a:defRPr>
      </a:lvl1pPr>
      <a:lvl2pPr marL="243000" indent="-101250" algn="l" defTabSz="257175" rtl="0" eaLnBrk="1" latinLnBrk="0" hangingPunct="1">
        <a:spcBef>
          <a:spcPts val="0"/>
        </a:spcBef>
        <a:spcAft>
          <a:spcPts val="0"/>
        </a:spcAft>
        <a:buClrTx/>
        <a:buFont typeface="Arial" pitchFamily="34" charset="0"/>
        <a:buChar char="•"/>
        <a:defRPr sz="1013" kern="1200" baseline="0">
          <a:solidFill>
            <a:schemeClr val="tx1"/>
          </a:solidFill>
          <a:latin typeface="+mn-lt"/>
          <a:ea typeface="+mn-ea"/>
          <a:cs typeface="+mn-cs"/>
        </a:defRPr>
      </a:lvl2pPr>
      <a:lvl3pPr marL="344250" indent="-101250" algn="l" defTabSz="257175" rtl="0" eaLnBrk="1" latinLnBrk="0" hangingPunct="1">
        <a:spcBef>
          <a:spcPts val="0"/>
        </a:spcBef>
        <a:spcAft>
          <a:spcPts val="0"/>
        </a:spcAft>
        <a:buClrTx/>
        <a:buFont typeface="Arial" pitchFamily="34" charset="0"/>
        <a:buChar char="−"/>
        <a:defRPr sz="956" kern="1200" baseline="0">
          <a:solidFill>
            <a:schemeClr val="tx1"/>
          </a:solidFill>
          <a:latin typeface="+mn-lt"/>
          <a:ea typeface="+mn-ea"/>
          <a:cs typeface="+mn-cs"/>
        </a:defRPr>
      </a:lvl3pPr>
      <a:lvl4pPr marL="445500" indent="-101250" algn="l" defTabSz="257175" rtl="0" eaLnBrk="1" latinLnBrk="0" hangingPunct="1">
        <a:spcBef>
          <a:spcPts val="0"/>
        </a:spcBef>
        <a:spcAft>
          <a:spcPts val="0"/>
        </a:spcAft>
        <a:buClrTx/>
        <a:buFont typeface="Arial" pitchFamily="34" charset="0"/>
        <a:buChar char="•"/>
        <a:defRPr sz="900" kern="1200" baseline="0">
          <a:solidFill>
            <a:schemeClr val="tx1"/>
          </a:solidFill>
          <a:latin typeface="+mn-lt"/>
          <a:ea typeface="+mn-ea"/>
          <a:cs typeface="+mn-cs"/>
        </a:defRPr>
      </a:lvl4pPr>
      <a:lvl5pPr marL="546750" indent="-101250" algn="l" defTabSz="257175" rtl="0" eaLnBrk="1" latinLnBrk="0" hangingPunct="1">
        <a:spcBef>
          <a:spcPts val="0"/>
        </a:spcBef>
        <a:spcAft>
          <a:spcPts val="0"/>
        </a:spcAft>
        <a:buClrTx/>
        <a:buFont typeface="Arial" pitchFamily="34" charset="0"/>
        <a:buChar char="−"/>
        <a:defRPr sz="844" kern="1200" baseline="0">
          <a:solidFill>
            <a:schemeClr val="tx1"/>
          </a:solidFill>
          <a:latin typeface="+mn-lt"/>
          <a:ea typeface="+mn-ea"/>
          <a:cs typeface="+mn-cs"/>
        </a:defRPr>
      </a:lvl5pPr>
      <a:lvl6pPr marL="707485" indent="-160735" algn="l" defTabSz="257175" rtl="0" eaLnBrk="1" latinLnBrk="0" hangingPunct="1">
        <a:spcBef>
          <a:spcPts val="0"/>
        </a:spcBef>
        <a:buFont typeface="Arial" pitchFamily="34" charset="0"/>
        <a:buChar char="•"/>
        <a:defRPr sz="788" kern="1200" baseline="0">
          <a:solidFill>
            <a:schemeClr val="tx1"/>
          </a:solidFill>
          <a:latin typeface="+mn-lt"/>
          <a:ea typeface="+mn-ea"/>
          <a:cs typeface="+mn-cs"/>
        </a:defRPr>
      </a:lvl6pPr>
      <a:lvl7pPr marL="749250" indent="-101250" algn="l" defTabSz="257175" rtl="0" eaLnBrk="1" latinLnBrk="0" hangingPunct="1">
        <a:spcBef>
          <a:spcPts val="0"/>
        </a:spcBef>
        <a:buFont typeface="Arial" pitchFamily="34" charset="0"/>
        <a:buChar char="−"/>
        <a:defRPr sz="731" kern="1200" baseline="0">
          <a:solidFill>
            <a:schemeClr val="tx1"/>
          </a:solidFill>
          <a:latin typeface="+mn-lt"/>
          <a:ea typeface="+mn-ea"/>
          <a:cs typeface="+mn-cs"/>
        </a:defRPr>
      </a:lvl7pPr>
      <a:lvl8pPr marL="1928813" indent="-128588" algn="l" defTabSz="257175" rtl="0" eaLnBrk="1" latinLnBrk="0" hangingPunct="1">
        <a:spcBef>
          <a:spcPct val="20000"/>
        </a:spcBef>
        <a:buFont typeface="Arial"/>
        <a:buChar char="•"/>
        <a:defRPr sz="1125" kern="1200">
          <a:solidFill>
            <a:schemeClr val="tx1"/>
          </a:solidFill>
          <a:latin typeface="+mn-lt"/>
          <a:ea typeface="+mn-ea"/>
          <a:cs typeface="+mn-cs"/>
        </a:defRPr>
      </a:lvl8pPr>
      <a:lvl9pPr marL="2185988" indent="-128588" algn="l" defTabSz="257175" rtl="0" eaLnBrk="1" latinLnBrk="0" hangingPunct="1">
        <a:spcBef>
          <a:spcPct val="20000"/>
        </a:spcBef>
        <a:buFont typeface="Arial"/>
        <a:buChar char="•"/>
        <a:defRPr sz="1125" kern="1200">
          <a:solidFill>
            <a:schemeClr val="tx1"/>
          </a:solidFill>
          <a:latin typeface="+mn-lt"/>
          <a:ea typeface="+mn-ea"/>
          <a:cs typeface="+mn-cs"/>
        </a:defRPr>
      </a:lvl9pPr>
    </p:bodyStyle>
    <p:otherStyle>
      <a:defPPr>
        <a:defRPr lang="en-US"/>
      </a:defPPr>
      <a:lvl1pPr marL="0" algn="l" defTabSz="257175" rtl="0" eaLnBrk="1" latinLnBrk="0" hangingPunct="1">
        <a:defRPr sz="1013" kern="1200">
          <a:solidFill>
            <a:schemeClr val="tx1"/>
          </a:solidFill>
          <a:latin typeface="+mn-lt"/>
          <a:ea typeface="+mn-ea"/>
          <a:cs typeface="+mn-cs"/>
        </a:defRPr>
      </a:lvl1pPr>
      <a:lvl2pPr marL="257175" algn="l" defTabSz="257175" rtl="0" eaLnBrk="1" latinLnBrk="0" hangingPunct="1">
        <a:defRPr sz="1013" kern="1200">
          <a:solidFill>
            <a:schemeClr val="tx1"/>
          </a:solidFill>
          <a:latin typeface="+mn-lt"/>
          <a:ea typeface="+mn-ea"/>
          <a:cs typeface="+mn-cs"/>
        </a:defRPr>
      </a:lvl2pPr>
      <a:lvl3pPr marL="514350" algn="l" defTabSz="257175" rtl="0" eaLnBrk="1" latinLnBrk="0" hangingPunct="1">
        <a:defRPr sz="1013" kern="1200">
          <a:solidFill>
            <a:schemeClr val="tx1"/>
          </a:solidFill>
          <a:latin typeface="+mn-lt"/>
          <a:ea typeface="+mn-ea"/>
          <a:cs typeface="+mn-cs"/>
        </a:defRPr>
      </a:lvl3pPr>
      <a:lvl4pPr marL="771525" algn="l" defTabSz="257175" rtl="0" eaLnBrk="1" latinLnBrk="0" hangingPunct="1">
        <a:defRPr sz="1013" kern="1200">
          <a:solidFill>
            <a:schemeClr val="tx1"/>
          </a:solidFill>
          <a:latin typeface="+mn-lt"/>
          <a:ea typeface="+mn-ea"/>
          <a:cs typeface="+mn-cs"/>
        </a:defRPr>
      </a:lvl4pPr>
      <a:lvl5pPr marL="1028700" algn="l" defTabSz="257175" rtl="0" eaLnBrk="1" latinLnBrk="0" hangingPunct="1">
        <a:defRPr sz="1013" kern="1200">
          <a:solidFill>
            <a:schemeClr val="tx1"/>
          </a:solidFill>
          <a:latin typeface="+mn-lt"/>
          <a:ea typeface="+mn-ea"/>
          <a:cs typeface="+mn-cs"/>
        </a:defRPr>
      </a:lvl5pPr>
      <a:lvl6pPr marL="1285875" algn="l" defTabSz="257175" rtl="0" eaLnBrk="1" latinLnBrk="0" hangingPunct="1">
        <a:defRPr sz="1013" kern="1200">
          <a:solidFill>
            <a:schemeClr val="tx1"/>
          </a:solidFill>
          <a:latin typeface="+mn-lt"/>
          <a:ea typeface="+mn-ea"/>
          <a:cs typeface="+mn-cs"/>
        </a:defRPr>
      </a:lvl6pPr>
      <a:lvl7pPr marL="1543050" algn="l" defTabSz="257175" rtl="0" eaLnBrk="1" latinLnBrk="0" hangingPunct="1">
        <a:defRPr sz="1013" kern="1200">
          <a:solidFill>
            <a:schemeClr val="tx1"/>
          </a:solidFill>
          <a:latin typeface="+mn-lt"/>
          <a:ea typeface="+mn-ea"/>
          <a:cs typeface="+mn-cs"/>
        </a:defRPr>
      </a:lvl7pPr>
      <a:lvl8pPr marL="1800225" algn="l" defTabSz="257175" rtl="0" eaLnBrk="1" latinLnBrk="0" hangingPunct="1">
        <a:defRPr sz="1013" kern="1200">
          <a:solidFill>
            <a:schemeClr val="tx1"/>
          </a:solidFill>
          <a:latin typeface="+mn-lt"/>
          <a:ea typeface="+mn-ea"/>
          <a:cs typeface="+mn-cs"/>
        </a:defRPr>
      </a:lvl8pPr>
      <a:lvl9pPr marL="2057400" algn="l" defTabSz="257175"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hyperlink" Target="https://www.eurofound.europa.eu/publications/report/2016/working-conditions/sixth-european-working-conditions-survey-overview-report" TargetMode="External"/><Relationship Id="rId3" Type="http://schemas.openxmlformats.org/officeDocument/2006/relationships/hyperlink" Target="https://osha.europa.eu/en/publications/preventing-musculoskeletal-disorders-diverse-workforce-risk-factors-women-migrants-and/view" TargetMode="External"/><Relationship Id="rId7" Type="http://schemas.openxmlformats.org/officeDocument/2006/relationships/hyperlink" Target="https://osha.europa.eu/en/publications/work-related-musculoskeletal-disorders-why-are-they-still-so-prevalent-evidence/view" TargetMode="External"/><Relationship Id="rId2" Type="http://schemas.openxmlformats.org/officeDocument/2006/relationships/hyperlink" Target="https://osha.europa.eu/en/publications/msds-facts-and-figures-overview-prevalence-costs-and-demographics-msds-europe/view" TargetMode="External"/><Relationship Id="rId1" Type="http://schemas.openxmlformats.org/officeDocument/2006/relationships/slideLayout" Target="../slideLayouts/slideLayout2.xml"/><Relationship Id="rId6" Type="http://schemas.openxmlformats.org/officeDocument/2006/relationships/hyperlink" Target="https://osha.europa.eu/en/publications/prevention-policy-and-practice-approaches-tackling-work-related-musculoskeletal/view" TargetMode="External"/><Relationship Id="rId5" Type="http://schemas.openxmlformats.org/officeDocument/2006/relationships/hyperlink" Target="https://osha.europa.eu/en/publications/work-related-musculoskeletal-disorders-research-practice-what-can-be-learnt/view" TargetMode="External"/><Relationship Id="rId4" Type="http://schemas.openxmlformats.org/officeDocument/2006/relationships/hyperlink" Target="https://osha.europa.eu/en/publications/analysis-case-studies-working-chronic-musculoskeletal-disorders/view"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circabc.europa.eu/ui/group/fea534f4-2590-4490-bca6-504782b47c79/library/341d5e56-dc0c-41ce-ba77-be660f3cf810/details" TargetMode="External"/><Relationship Id="rId3" Type="http://schemas.openxmlformats.org/officeDocument/2006/relationships/hyperlink" Target="https://ec.europa.eu/eurostat/data/database" TargetMode="External"/><Relationship Id="rId7" Type="http://schemas.openxmlformats.org/officeDocument/2006/relationships/hyperlink" Target="https://osha.europa.eu/en/publications/factsheet-43-including-gender-issues-risk-assessment"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s://osha.europa.eu/en/publications/factsheets/87" TargetMode="External"/><Relationship Id="rId11" Type="http://schemas.openxmlformats.org/officeDocument/2006/relationships/hyperlink" Target="https://osha.europa.eu/en/publications/mainstreaming-gender-occupational-safety-and-health-practice/view" TargetMode="External"/><Relationship Id="rId5" Type="http://schemas.openxmlformats.org/officeDocument/2006/relationships/hyperlink" Target="https://fra.europa.eu/en/data-and-maps/2020/lgbti-survey-data-explorer" TargetMode="External"/><Relationship Id="rId10" Type="http://schemas.openxmlformats.org/officeDocument/2006/relationships/hyperlink" Target="https://healthy-workplaces.eu/en/tools-and-publications/practical-tools?f%5B0%5D=field_msd_priority_area%3A3503" TargetMode="External"/><Relationship Id="rId4" Type="http://schemas.openxmlformats.org/officeDocument/2006/relationships/hyperlink" Target="https://fra.europa.eu/en/project/2012/fra-survey-gender-based-violence-against-women" TargetMode="External"/><Relationship Id="rId9" Type="http://schemas.openxmlformats.org/officeDocument/2006/relationships/hyperlink" Target="https://circabc.europa.eu/ui/group/fea534f4-2590-4490-bca6-504782b47c79/library/e9ec023f-cb5f-4e09-ac6a-6b5ffe05e729?p=1&amp;n=10&amp;sort=modified_DESC"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www.osalan.euskadi.eus/contenidos/libro/gestion_201710/es_def/adjuntos/pautas_integracion_prl.pdf" TargetMode="External"/><Relationship Id="rId3" Type="http://schemas.openxmlformats.org/officeDocument/2006/relationships/hyperlink" Target="https://www.airbus.com/content/dam/channel-specific/website-/company/responsibility-and-sustainability/responsibility-andsustainability-landing-page/Responsibility-and-Sustainability-Charter-English.pdf" TargetMode="External"/><Relationship Id="rId7" Type="http://schemas.openxmlformats.org/officeDocument/2006/relationships/hyperlink" Target="https://www.av.se/arbetsmiljoarbete-och-inspektioner/arbeta-med-arbetsmiljon/jamstalldhet-i-arbetsmiljon/" TargetMode="External"/><Relationship Id="rId2" Type="http://schemas.openxmlformats.org/officeDocument/2006/relationships/hyperlink" Target="https://amid.dk/om-os/om-strategi-for-arbejdsmiljoeindsatsen-frem-til-2020/" TargetMode="External"/><Relationship Id="rId1" Type="http://schemas.openxmlformats.org/officeDocument/2006/relationships/slideLayout" Target="../slideLayouts/slideLayout2.xml"/><Relationship Id="rId6" Type="http://schemas.openxmlformats.org/officeDocument/2006/relationships/hyperlink" Target="http://www.redi-lgbti.org/" TargetMode="External"/><Relationship Id="rId5" Type="http://schemas.openxmlformats.org/officeDocument/2006/relationships/hyperlink" Target="https://www.cislbrescia.it/wp-content/uploads/2011/11/Un-progetto-sulla-sicurezza-per-i-lavoratori-stranieri.pdf" TargetMode="External"/><Relationship Id="rId4" Type="http://schemas.openxmlformats.org/officeDocument/2006/relationships/hyperlink" Target="https://picum.org/Documents/Publi/2018/concerns_recommendations_migrant_domestic_care_work_February2018.pdf" TargetMode="External"/><Relationship Id="rId9" Type="http://schemas.openxmlformats.org/officeDocument/2006/relationships/hyperlink" Target="http://www.lgbthealth.org.uk/wp-content/uploads/2016/07/TWSP-Info-Guide-Final.pdf" TargetMode="External"/></Relationships>
</file>

<file path=ppt/slides/_rels/slide26.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hyperlink" Target="https://www.linkedin.com/company/europeanagency-for-safety-and-health-at-work" TargetMode="External"/><Relationship Id="rId3" Type="http://schemas.openxmlformats.org/officeDocument/2006/relationships/image" Target="../media/image21.png"/><Relationship Id="rId7" Type="http://schemas.openxmlformats.org/officeDocument/2006/relationships/hyperlink" Target="http://twitter.com/eu_osha" TargetMode="External"/><Relationship Id="rId12"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https://healthy-workplaces.eu/en/healthy-workplaces-newsletter" TargetMode="External"/><Relationship Id="rId11" Type="http://schemas.openxmlformats.org/officeDocument/2006/relationships/hyperlink" Target="http://www.youtube.com/user/EUOSHA" TargetMode="External"/><Relationship Id="rId5" Type="http://schemas.openxmlformats.org/officeDocument/2006/relationships/hyperlink" Target="http://www.healthy-workplaces.eu/" TargetMode="External"/><Relationship Id="rId10" Type="http://schemas.openxmlformats.org/officeDocument/2006/relationships/image" Target="../media/image24.png"/><Relationship Id="rId4" Type="http://schemas.openxmlformats.org/officeDocument/2006/relationships/image" Target="../media/image22.jpg"/><Relationship Id="rId9" Type="http://schemas.openxmlformats.org/officeDocument/2006/relationships/hyperlink" Target="https://www.facebook.com/EuropeanAgencyforSafetyandHealthatWork" TargetMode="External"/><Relationship Id="rId14" Type="http://schemas.openxmlformats.org/officeDocument/2006/relationships/image" Target="../media/image26.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ítulo 2"/>
          <p:cNvSpPr txBox="1">
            <a:spLocks/>
          </p:cNvSpPr>
          <p:nvPr/>
        </p:nvSpPr>
        <p:spPr>
          <a:xfrm>
            <a:off x="899592" y="2900053"/>
            <a:ext cx="6912768" cy="720080"/>
          </a:xfrm>
          <a:prstGeom prst="rect">
            <a:avLst/>
          </a:prstGeom>
        </p:spPr>
        <p:txBody>
          <a:bodyPr vert="horz" lIns="0" tIns="0" rIns="0" bIns="0" rtlCol="0" anchor="t" anchorCtr="0">
            <a:noAutofit/>
          </a:bodyPr>
          <a:lstStyle>
            <a:lvl1pPr marL="0" indent="0" algn="l" defTabSz="257175" rtl="0" eaLnBrk="1" latinLnBrk="0" hangingPunct="1">
              <a:spcBef>
                <a:spcPts val="338"/>
              </a:spcBef>
              <a:spcAft>
                <a:spcPts val="0"/>
              </a:spcAft>
              <a:buClr>
                <a:schemeClr val="tx2"/>
              </a:buClr>
              <a:buFont typeface="Wingdings" pitchFamily="2" charset="2"/>
              <a:buNone/>
              <a:defRPr sz="1013" b="1" i="0" kern="1200" baseline="0">
                <a:solidFill>
                  <a:schemeClr val="tx2"/>
                </a:solidFill>
                <a:latin typeface="+mn-lt"/>
                <a:ea typeface="+mn-ea"/>
                <a:cs typeface="+mn-cs"/>
              </a:defRPr>
            </a:lvl1pPr>
            <a:lvl2pPr marL="257175" indent="0" algn="ctr" defTabSz="257175" rtl="0" eaLnBrk="1" latinLnBrk="0" hangingPunct="1">
              <a:spcBef>
                <a:spcPts val="0"/>
              </a:spcBef>
              <a:spcAft>
                <a:spcPts val="0"/>
              </a:spcAft>
              <a:buClrTx/>
              <a:buFont typeface="Arial" pitchFamily="34" charset="0"/>
              <a:buNone/>
              <a:defRPr sz="1013" kern="1200" baseline="0">
                <a:solidFill>
                  <a:schemeClr val="tx1">
                    <a:tint val="75000"/>
                  </a:schemeClr>
                </a:solidFill>
                <a:latin typeface="+mn-lt"/>
                <a:ea typeface="+mn-ea"/>
                <a:cs typeface="+mn-cs"/>
              </a:defRPr>
            </a:lvl2pPr>
            <a:lvl3pPr marL="514350" indent="0" algn="ctr" defTabSz="257175" rtl="0" eaLnBrk="1" latinLnBrk="0" hangingPunct="1">
              <a:spcBef>
                <a:spcPts val="0"/>
              </a:spcBef>
              <a:spcAft>
                <a:spcPts val="0"/>
              </a:spcAft>
              <a:buClrTx/>
              <a:buFont typeface="Arial" pitchFamily="34" charset="0"/>
              <a:buNone/>
              <a:defRPr sz="956" kern="1200" baseline="0">
                <a:solidFill>
                  <a:schemeClr val="tx1">
                    <a:tint val="75000"/>
                  </a:schemeClr>
                </a:solidFill>
                <a:latin typeface="+mn-lt"/>
                <a:ea typeface="+mn-ea"/>
                <a:cs typeface="+mn-cs"/>
              </a:defRPr>
            </a:lvl3pPr>
            <a:lvl4pPr marL="771525" indent="0" algn="ctr" defTabSz="257175" rtl="0" eaLnBrk="1" latinLnBrk="0" hangingPunct="1">
              <a:spcBef>
                <a:spcPts val="0"/>
              </a:spcBef>
              <a:spcAft>
                <a:spcPts val="0"/>
              </a:spcAft>
              <a:buClrTx/>
              <a:buFont typeface="Arial" pitchFamily="34" charset="0"/>
              <a:buNone/>
              <a:defRPr sz="900" kern="1200" baseline="0">
                <a:solidFill>
                  <a:schemeClr val="tx1">
                    <a:tint val="75000"/>
                  </a:schemeClr>
                </a:solidFill>
                <a:latin typeface="+mn-lt"/>
                <a:ea typeface="+mn-ea"/>
                <a:cs typeface="+mn-cs"/>
              </a:defRPr>
            </a:lvl4pPr>
            <a:lvl5pPr marL="1028700" indent="0" algn="ctr" defTabSz="257175" rtl="0" eaLnBrk="1" latinLnBrk="0" hangingPunct="1">
              <a:spcBef>
                <a:spcPts val="0"/>
              </a:spcBef>
              <a:spcAft>
                <a:spcPts val="0"/>
              </a:spcAft>
              <a:buClrTx/>
              <a:buFont typeface="Arial" pitchFamily="34" charset="0"/>
              <a:buNone/>
              <a:defRPr sz="844" kern="1200" baseline="0">
                <a:solidFill>
                  <a:schemeClr val="tx1">
                    <a:tint val="75000"/>
                  </a:schemeClr>
                </a:solidFill>
                <a:latin typeface="+mn-lt"/>
                <a:ea typeface="+mn-ea"/>
                <a:cs typeface="+mn-cs"/>
              </a:defRPr>
            </a:lvl5pPr>
            <a:lvl6pPr marL="1285875" indent="0" algn="ctr" defTabSz="257175" rtl="0" eaLnBrk="1" latinLnBrk="0" hangingPunct="1">
              <a:spcBef>
                <a:spcPts val="0"/>
              </a:spcBef>
              <a:buFont typeface="Arial" pitchFamily="34" charset="0"/>
              <a:buNone/>
              <a:defRPr sz="788" kern="1200" baseline="0">
                <a:solidFill>
                  <a:schemeClr val="tx1">
                    <a:tint val="75000"/>
                  </a:schemeClr>
                </a:solidFill>
                <a:latin typeface="+mn-lt"/>
                <a:ea typeface="+mn-ea"/>
                <a:cs typeface="+mn-cs"/>
              </a:defRPr>
            </a:lvl6pPr>
            <a:lvl7pPr marL="1543050" indent="0" algn="ctr" defTabSz="257175" rtl="0" eaLnBrk="1" latinLnBrk="0" hangingPunct="1">
              <a:spcBef>
                <a:spcPts val="0"/>
              </a:spcBef>
              <a:buFont typeface="Arial" pitchFamily="34" charset="0"/>
              <a:buNone/>
              <a:defRPr sz="731" kern="1200" baseline="0">
                <a:solidFill>
                  <a:schemeClr val="tx1">
                    <a:tint val="75000"/>
                  </a:schemeClr>
                </a:solidFill>
                <a:latin typeface="+mn-lt"/>
                <a:ea typeface="+mn-ea"/>
                <a:cs typeface="+mn-cs"/>
              </a:defRPr>
            </a:lvl7pPr>
            <a:lvl8pPr marL="1800225" indent="0" algn="ctr" defTabSz="257175" rtl="0" eaLnBrk="1" latinLnBrk="0" hangingPunct="1">
              <a:spcBef>
                <a:spcPct val="20000"/>
              </a:spcBef>
              <a:buFont typeface="Arial"/>
              <a:buNone/>
              <a:defRPr sz="1125" kern="1200">
                <a:solidFill>
                  <a:schemeClr val="tx1">
                    <a:tint val="75000"/>
                  </a:schemeClr>
                </a:solidFill>
                <a:latin typeface="+mn-lt"/>
                <a:ea typeface="+mn-ea"/>
                <a:cs typeface="+mn-cs"/>
              </a:defRPr>
            </a:lvl8pPr>
            <a:lvl9pPr marL="2057400" indent="0" algn="ctr" defTabSz="257175" rtl="0" eaLnBrk="1" latinLnBrk="0" hangingPunct="1">
              <a:spcBef>
                <a:spcPct val="20000"/>
              </a:spcBef>
              <a:buFont typeface="Arial"/>
              <a:buNone/>
              <a:defRPr sz="1125" kern="1200">
                <a:solidFill>
                  <a:schemeClr val="tx1">
                    <a:tint val="75000"/>
                  </a:schemeClr>
                </a:solidFill>
                <a:latin typeface="+mn-lt"/>
                <a:ea typeface="+mn-ea"/>
                <a:cs typeface="+mn-cs"/>
              </a:defRPr>
            </a:lvl9pPr>
          </a:lstStyle>
          <a:p>
            <a:r>
              <a:rPr lang="fi-FI" sz="2400">
                <a:latin typeface="+mj-lt"/>
              </a:rPr>
              <a:t>Terveellinen työ -kampanja 2020–2022:</a:t>
            </a:r>
          </a:p>
          <a:p>
            <a:r>
              <a:rPr lang="fi-FI" sz="2400">
                <a:latin typeface="+mj-lt"/>
              </a:rPr>
              <a:t>Työn keventämisen keinot käyttöön!</a:t>
            </a:r>
          </a:p>
          <a:p>
            <a:r>
              <a:rPr lang="fi-FI" sz="2400">
                <a:effectLst>
                  <a:outerShdw blurRad="38100" dist="38100" dir="2700000" algn="tl">
                    <a:srgbClr val="000000">
                      <a:alpha val="43137"/>
                    </a:srgbClr>
                  </a:outerShdw>
                </a:effectLst>
              </a:rPr>
              <a:t> </a:t>
            </a:r>
          </a:p>
        </p:txBody>
      </p:sp>
      <p:sp>
        <p:nvSpPr>
          <p:cNvPr id="7" name="Subtítulo 2"/>
          <p:cNvSpPr txBox="1">
            <a:spLocks/>
          </p:cNvSpPr>
          <p:nvPr/>
        </p:nvSpPr>
        <p:spPr>
          <a:xfrm>
            <a:off x="899592" y="3723878"/>
            <a:ext cx="7416824" cy="720080"/>
          </a:xfrm>
          <a:prstGeom prst="rect">
            <a:avLst/>
          </a:prstGeom>
        </p:spPr>
        <p:txBody>
          <a:bodyPr vert="horz" lIns="0" tIns="0" rIns="0" bIns="0" rtlCol="0" anchor="t" anchorCtr="0">
            <a:noAutofit/>
          </a:bodyPr>
          <a:lstStyle>
            <a:lvl1pPr marL="0" indent="0" algn="l" defTabSz="257175" rtl="0" eaLnBrk="1" latinLnBrk="0" hangingPunct="1">
              <a:spcBef>
                <a:spcPts val="338"/>
              </a:spcBef>
              <a:spcAft>
                <a:spcPts val="0"/>
              </a:spcAft>
              <a:buClr>
                <a:schemeClr val="tx2"/>
              </a:buClr>
              <a:buFont typeface="Wingdings" pitchFamily="2" charset="2"/>
              <a:buNone/>
              <a:defRPr sz="1013" b="1" i="0" kern="1200" baseline="0">
                <a:solidFill>
                  <a:schemeClr val="tx2"/>
                </a:solidFill>
                <a:latin typeface="+mn-lt"/>
                <a:ea typeface="+mn-ea"/>
                <a:cs typeface="+mn-cs"/>
              </a:defRPr>
            </a:lvl1pPr>
            <a:lvl2pPr marL="257175" indent="0" algn="ctr" defTabSz="257175" rtl="0" eaLnBrk="1" latinLnBrk="0" hangingPunct="1">
              <a:spcBef>
                <a:spcPts val="0"/>
              </a:spcBef>
              <a:spcAft>
                <a:spcPts val="0"/>
              </a:spcAft>
              <a:buClrTx/>
              <a:buFont typeface="Arial" pitchFamily="34" charset="0"/>
              <a:buNone/>
              <a:defRPr sz="1013" kern="1200" baseline="0">
                <a:solidFill>
                  <a:schemeClr val="tx1">
                    <a:tint val="75000"/>
                  </a:schemeClr>
                </a:solidFill>
                <a:latin typeface="+mn-lt"/>
                <a:ea typeface="+mn-ea"/>
                <a:cs typeface="+mn-cs"/>
              </a:defRPr>
            </a:lvl2pPr>
            <a:lvl3pPr marL="514350" indent="0" algn="ctr" defTabSz="257175" rtl="0" eaLnBrk="1" latinLnBrk="0" hangingPunct="1">
              <a:spcBef>
                <a:spcPts val="0"/>
              </a:spcBef>
              <a:spcAft>
                <a:spcPts val="0"/>
              </a:spcAft>
              <a:buClrTx/>
              <a:buFont typeface="Arial" pitchFamily="34" charset="0"/>
              <a:buNone/>
              <a:defRPr sz="956" kern="1200" baseline="0">
                <a:solidFill>
                  <a:schemeClr val="tx1">
                    <a:tint val="75000"/>
                  </a:schemeClr>
                </a:solidFill>
                <a:latin typeface="+mn-lt"/>
                <a:ea typeface="+mn-ea"/>
                <a:cs typeface="+mn-cs"/>
              </a:defRPr>
            </a:lvl3pPr>
            <a:lvl4pPr marL="771525" indent="0" algn="ctr" defTabSz="257175" rtl="0" eaLnBrk="1" latinLnBrk="0" hangingPunct="1">
              <a:spcBef>
                <a:spcPts val="0"/>
              </a:spcBef>
              <a:spcAft>
                <a:spcPts val="0"/>
              </a:spcAft>
              <a:buClrTx/>
              <a:buFont typeface="Arial" pitchFamily="34" charset="0"/>
              <a:buNone/>
              <a:defRPr sz="900" kern="1200" baseline="0">
                <a:solidFill>
                  <a:schemeClr val="tx1">
                    <a:tint val="75000"/>
                  </a:schemeClr>
                </a:solidFill>
                <a:latin typeface="+mn-lt"/>
                <a:ea typeface="+mn-ea"/>
                <a:cs typeface="+mn-cs"/>
              </a:defRPr>
            </a:lvl4pPr>
            <a:lvl5pPr marL="1028700" indent="0" algn="ctr" defTabSz="257175" rtl="0" eaLnBrk="1" latinLnBrk="0" hangingPunct="1">
              <a:spcBef>
                <a:spcPts val="0"/>
              </a:spcBef>
              <a:spcAft>
                <a:spcPts val="0"/>
              </a:spcAft>
              <a:buClrTx/>
              <a:buFont typeface="Arial" pitchFamily="34" charset="0"/>
              <a:buNone/>
              <a:defRPr sz="844" kern="1200" baseline="0">
                <a:solidFill>
                  <a:schemeClr val="tx1">
                    <a:tint val="75000"/>
                  </a:schemeClr>
                </a:solidFill>
                <a:latin typeface="+mn-lt"/>
                <a:ea typeface="+mn-ea"/>
                <a:cs typeface="+mn-cs"/>
              </a:defRPr>
            </a:lvl5pPr>
            <a:lvl6pPr marL="1285875" indent="0" algn="ctr" defTabSz="257175" rtl="0" eaLnBrk="1" latinLnBrk="0" hangingPunct="1">
              <a:spcBef>
                <a:spcPts val="0"/>
              </a:spcBef>
              <a:buFont typeface="Arial" pitchFamily="34" charset="0"/>
              <a:buNone/>
              <a:defRPr sz="788" kern="1200" baseline="0">
                <a:solidFill>
                  <a:schemeClr val="tx1">
                    <a:tint val="75000"/>
                  </a:schemeClr>
                </a:solidFill>
                <a:latin typeface="+mn-lt"/>
                <a:ea typeface="+mn-ea"/>
                <a:cs typeface="+mn-cs"/>
              </a:defRPr>
            </a:lvl6pPr>
            <a:lvl7pPr marL="1543050" indent="0" algn="ctr" defTabSz="257175" rtl="0" eaLnBrk="1" latinLnBrk="0" hangingPunct="1">
              <a:spcBef>
                <a:spcPts val="0"/>
              </a:spcBef>
              <a:buFont typeface="Arial" pitchFamily="34" charset="0"/>
              <a:buNone/>
              <a:defRPr sz="731" kern="1200" baseline="0">
                <a:solidFill>
                  <a:schemeClr val="tx1">
                    <a:tint val="75000"/>
                  </a:schemeClr>
                </a:solidFill>
                <a:latin typeface="+mn-lt"/>
                <a:ea typeface="+mn-ea"/>
                <a:cs typeface="+mn-cs"/>
              </a:defRPr>
            </a:lvl7pPr>
            <a:lvl8pPr marL="1800225" indent="0" algn="ctr" defTabSz="257175" rtl="0" eaLnBrk="1" latinLnBrk="0" hangingPunct="1">
              <a:spcBef>
                <a:spcPct val="20000"/>
              </a:spcBef>
              <a:buFont typeface="Arial"/>
              <a:buNone/>
              <a:defRPr sz="1125" kern="1200">
                <a:solidFill>
                  <a:schemeClr val="tx1">
                    <a:tint val="75000"/>
                  </a:schemeClr>
                </a:solidFill>
                <a:latin typeface="+mn-lt"/>
                <a:ea typeface="+mn-ea"/>
                <a:cs typeface="+mn-cs"/>
              </a:defRPr>
            </a:lvl8pPr>
            <a:lvl9pPr marL="2057400" indent="0" algn="ctr" defTabSz="257175" rtl="0" eaLnBrk="1" latinLnBrk="0" hangingPunct="1">
              <a:spcBef>
                <a:spcPct val="20000"/>
              </a:spcBef>
              <a:buFont typeface="Arial"/>
              <a:buNone/>
              <a:defRPr sz="1125" kern="1200">
                <a:solidFill>
                  <a:schemeClr val="tx1">
                    <a:tint val="75000"/>
                  </a:schemeClr>
                </a:solidFill>
                <a:latin typeface="+mn-lt"/>
                <a:ea typeface="+mn-ea"/>
                <a:cs typeface="+mn-cs"/>
              </a:defRPr>
            </a:lvl9pPr>
          </a:lstStyle>
          <a:p>
            <a:r>
              <a:rPr lang="fi-FI" sz="1800" dirty="0">
                <a:solidFill>
                  <a:srgbClr val="ACC700"/>
                </a:solidFill>
                <a:ea typeface="+mj-ea"/>
                <a:cs typeface="Trebuchet MS"/>
              </a:rPr>
              <a:t>Työvoiman monimuotoisuus</a:t>
            </a:r>
            <a:r>
              <a:rPr lang="fi-FI" sz="1800" dirty="0">
                <a:solidFill>
                  <a:srgbClr val="FF0000"/>
                </a:solidFill>
                <a:ea typeface="+mj-ea"/>
                <a:cs typeface="Trebuchet MS"/>
              </a:rPr>
              <a:t> </a:t>
            </a:r>
            <a:r>
              <a:rPr lang="fi-FI" sz="1800" dirty="0" smtClean="0">
                <a:solidFill>
                  <a:srgbClr val="ACC700"/>
                </a:solidFill>
                <a:ea typeface="+mj-ea"/>
                <a:cs typeface="Trebuchet MS"/>
              </a:rPr>
              <a:t>ja </a:t>
            </a:r>
            <a:r>
              <a:rPr lang="fi-FI" sz="1800" dirty="0">
                <a:solidFill>
                  <a:srgbClr val="ACC700"/>
                </a:solidFill>
                <a:ea typeface="+mj-ea"/>
                <a:cs typeface="Trebuchet MS"/>
              </a:rPr>
              <a:t>tuki- ja liikuntaelinsairaudet </a:t>
            </a:r>
            <a:r>
              <a:rPr lang="sk-SK" sz="1800" dirty="0">
                <a:solidFill>
                  <a:srgbClr val="ACC700"/>
                </a:solidFill>
                <a:ea typeface="+mj-ea"/>
                <a:cs typeface="Trebuchet MS"/>
              </a:rPr>
              <a:t/>
            </a:r>
            <a:br>
              <a:rPr lang="sk-SK" sz="1800" dirty="0">
                <a:solidFill>
                  <a:srgbClr val="ACC700"/>
                </a:solidFill>
                <a:ea typeface="+mj-ea"/>
                <a:cs typeface="Trebuchet MS"/>
              </a:rPr>
            </a:br>
            <a:r>
              <a:rPr lang="fi-FI" sz="1800" dirty="0">
                <a:solidFill>
                  <a:srgbClr val="ACC700"/>
                </a:solidFill>
                <a:ea typeface="+mj-ea"/>
                <a:cs typeface="Trebuchet MS"/>
              </a:rPr>
              <a:t>(tule-sairaudet) </a:t>
            </a:r>
          </a:p>
          <a:p>
            <a:endParaRPr lang="en-US" sz="1600" dirty="0">
              <a:solidFill>
                <a:srgbClr val="ACC700"/>
              </a:solidFill>
              <a:latin typeface="+mj-lt"/>
              <a:ea typeface="+mj-ea"/>
              <a:cs typeface="Trebuchet MS"/>
            </a:endParaRPr>
          </a:p>
          <a:p>
            <a:endParaRPr lang="en-GB" sz="1800" dirty="0">
              <a:solidFill>
                <a:srgbClr val="ACC700"/>
              </a:solidFill>
              <a:latin typeface="+mj-lt"/>
              <a:ea typeface="+mj-ea"/>
              <a:cs typeface="Trebuchet MS"/>
            </a:endParaRPr>
          </a:p>
        </p:txBody>
      </p:sp>
    </p:spTree>
    <p:extLst>
      <p:ext uri="{BB962C8B-B14F-4D97-AF65-F5344CB8AC3E}">
        <p14:creationId xmlns:p14="http://schemas.microsoft.com/office/powerpoint/2010/main" val="7793872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49" y="1131590"/>
            <a:ext cx="7992691" cy="3167955"/>
          </a:xfrm>
        </p:spPr>
        <p:txBody>
          <a:bodyPr>
            <a:noAutofit/>
          </a:bodyPr>
          <a:lstStyle/>
          <a:p>
            <a:pPr marL="0" indent="0">
              <a:buNone/>
            </a:pPr>
            <a:r>
              <a:rPr lang="fi-FI" sz="1500" b="0" dirty="0"/>
              <a:t>Laajasta näytöstä käy ilmi, että maahan muuttaneet </a:t>
            </a:r>
            <a:r>
              <a:rPr lang="fi-FI" sz="1500" b="0" dirty="0" smtClean="0"/>
              <a:t>altistuvat työpaikassaan </a:t>
            </a:r>
            <a:r>
              <a:rPr lang="fi-FI" sz="1500" b="0" dirty="0" smtClean="0">
                <a:solidFill>
                  <a:srgbClr val="FF0000"/>
                </a:solidFill>
              </a:rPr>
              <a:t> </a:t>
            </a:r>
            <a:r>
              <a:rPr lang="fi-FI" sz="1500" b="0" dirty="0" smtClean="0"/>
              <a:t>muita </a:t>
            </a:r>
            <a:r>
              <a:rPr lang="fi-FI" sz="1500" b="0" dirty="0"/>
              <a:t>työntekijöitä enemmän</a:t>
            </a:r>
            <a:r>
              <a:rPr lang="fi-FI" sz="1500" dirty="0"/>
              <a:t> </a:t>
            </a:r>
            <a:r>
              <a:rPr lang="fi-FI" sz="1500" i="1" dirty="0">
                <a:solidFill>
                  <a:schemeClr val="accent1"/>
                </a:solidFill>
              </a:rPr>
              <a:t>fyysisille, psykososiaalisille ja työn organisointiin liittyville vaara- ja haittatekijöille:</a:t>
            </a:r>
            <a:endParaRPr lang="en-GB" sz="1500" i="1" dirty="0">
              <a:solidFill>
                <a:schemeClr val="accent1"/>
              </a:solidFill>
            </a:endParaRPr>
          </a:p>
          <a:p>
            <a:pPr>
              <a:spcAft>
                <a:spcPts val="1200"/>
              </a:spcAft>
            </a:pPr>
            <a:r>
              <a:rPr lang="fi-FI" sz="1500" b="0" dirty="0"/>
              <a:t>Euroopan työolotutkimuksen tiedot (2015): 40 prosenttia ensimmäisen sukupolven maahanmuuttajataustaisista kantaa tai siirtää raskaita kuormia (31 % muista työntekijöistä) ja 51 prosenttia työskentelee väsyttävissä tai kivuliaissa asennoissa (43 % </a:t>
            </a:r>
            <a:r>
              <a:rPr lang="fi-FI" sz="1500" b="0" dirty="0" smtClean="0"/>
              <a:t>muista työntekijöistä). </a:t>
            </a:r>
            <a:endParaRPr lang="fi-FI" sz="1500" b="0" dirty="0"/>
          </a:p>
          <a:p>
            <a:pPr>
              <a:spcAft>
                <a:spcPts val="1200"/>
              </a:spcAft>
            </a:pPr>
            <a:r>
              <a:rPr lang="fi-FI" sz="1500" b="0" dirty="0"/>
              <a:t>Maahan muuttaneet ovat alttiimpia myös muille riskitekijöille, </a:t>
            </a:r>
            <a:r>
              <a:rPr lang="fi-FI" sz="1500" b="0" dirty="0" smtClean="0"/>
              <a:t>kuten </a:t>
            </a:r>
            <a:r>
              <a:rPr lang="fi-FI" sz="1500" b="0" i="1" dirty="0"/>
              <a:t>tärinälle</a:t>
            </a:r>
            <a:r>
              <a:rPr lang="fi-FI" sz="1500" b="0" dirty="0"/>
              <a:t>, ympäristövaaroille  (esim. myrkyille), </a:t>
            </a:r>
            <a:r>
              <a:rPr lang="fi-FI" sz="1500" b="0" i="1" dirty="0"/>
              <a:t>äärilämpötiloille, kasvinsuojeluaineille ja kemikaaleille</a:t>
            </a:r>
            <a:r>
              <a:rPr lang="fi-FI" sz="1500" b="0" dirty="0"/>
              <a:t> sekä </a:t>
            </a:r>
            <a:r>
              <a:rPr lang="fi-FI" sz="1500" b="0" i="1" dirty="0"/>
              <a:t>työtapaturmille</a:t>
            </a:r>
            <a:r>
              <a:rPr lang="fi-FI" sz="1500" b="0" dirty="0"/>
              <a:t>.</a:t>
            </a:r>
          </a:p>
          <a:p>
            <a:pPr>
              <a:spcAft>
                <a:spcPts val="1200"/>
              </a:spcAft>
            </a:pPr>
            <a:r>
              <a:rPr lang="fi-FI" sz="1500" b="0" dirty="0"/>
              <a:t>Useissa tutkimuksissa on havaittu, </a:t>
            </a:r>
            <a:r>
              <a:rPr lang="fi-FI" sz="1500" b="0" dirty="0" smtClean="0"/>
              <a:t>että</a:t>
            </a:r>
            <a:r>
              <a:rPr lang="fi-FI" sz="1500" b="0" dirty="0"/>
              <a:t> maahanmuuttajataustaisilla työntekijöillä </a:t>
            </a:r>
            <a:r>
              <a:rPr lang="fi-FI" sz="1500" dirty="0"/>
              <a:t>esiintyy samanaikaisesti useita fyysisiä ja psyykkisiä sairauksia, joihin liittyy työtapaturmia ja tuki- ja liikuntaelinvammoja</a:t>
            </a:r>
            <a:r>
              <a:rPr lang="fi-FI" sz="1500" b="0" dirty="0"/>
              <a:t>. Tule-sairauksien </a:t>
            </a:r>
            <a:r>
              <a:rPr lang="fi-FI" sz="1500" b="0" dirty="0" smtClean="0"/>
              <a:t>usein </a:t>
            </a:r>
            <a:r>
              <a:rPr lang="fi-FI" sz="1500" b="0" dirty="0"/>
              <a:t>myös ymmärretään liittyvän psykososiaalisiin tiloihin, kuten masennukseen ja stressiin. </a:t>
            </a:r>
          </a:p>
        </p:txBody>
      </p:sp>
      <p:sp>
        <p:nvSpPr>
          <p:cNvPr id="4" name="Title 1"/>
          <p:cNvSpPr>
            <a:spLocks noGrp="1"/>
          </p:cNvSpPr>
          <p:nvPr>
            <p:ph type="title"/>
          </p:nvPr>
        </p:nvSpPr>
        <p:spPr>
          <a:xfrm>
            <a:off x="467544" y="42916"/>
            <a:ext cx="8586493" cy="588460"/>
          </a:xfrm>
        </p:spPr>
        <p:txBody>
          <a:bodyPr/>
          <a:lstStyle/>
          <a:p>
            <a:r>
              <a:rPr lang="fi-FI" sz="2000" dirty="0"/>
              <a:t/>
            </a:r>
            <a:br>
              <a:rPr lang="fi-FI" sz="2000" dirty="0"/>
            </a:br>
            <a:r>
              <a:rPr lang="fi-FI" sz="2000" dirty="0"/>
              <a:t>Altistuminen työperäisille terveyteen liittyville vaara- ja haittatekijöille Maahanmuuttajataustaiset työntekijät</a:t>
            </a:r>
            <a:r>
              <a:rPr lang="fi-FI" sz="4000" dirty="0"/>
              <a:t/>
            </a:r>
            <a:br>
              <a:rPr lang="fi-FI" sz="4000" dirty="0"/>
            </a:br>
            <a:endParaRPr lang="fi-FI" sz="2000" dirty="0"/>
          </a:p>
        </p:txBody>
      </p:sp>
    </p:spTree>
    <p:extLst>
      <p:ext uri="{BB962C8B-B14F-4D97-AF65-F5344CB8AC3E}">
        <p14:creationId xmlns:p14="http://schemas.microsoft.com/office/powerpoint/2010/main" val="35505052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67544" y="0"/>
            <a:ext cx="8514485" cy="634694"/>
          </a:xfrm>
        </p:spPr>
        <p:txBody>
          <a:bodyPr/>
          <a:lstStyle/>
          <a:p>
            <a:r>
              <a:rPr lang="fi-FI" sz="2000" dirty="0"/>
              <a:t/>
            </a:r>
            <a:br>
              <a:rPr lang="fi-FI" sz="2000" dirty="0"/>
            </a:br>
            <a:r>
              <a:rPr lang="fi-FI" sz="2000" dirty="0"/>
              <a:t>Altistuminen työperäisille terveyteen liittyville vaara- ja haittatekijöill Maahanmuuttajataustaiset työntekijät</a:t>
            </a:r>
            <a:br>
              <a:rPr lang="fi-FI" sz="2000" dirty="0"/>
            </a:br>
            <a:endParaRPr lang="fi-FI" sz="2000" dirty="0"/>
          </a:p>
        </p:txBody>
      </p:sp>
      <p:sp>
        <p:nvSpPr>
          <p:cNvPr id="2" name="Rectangle 1"/>
          <p:cNvSpPr/>
          <p:nvPr/>
        </p:nvSpPr>
        <p:spPr>
          <a:xfrm>
            <a:off x="539750" y="915988"/>
            <a:ext cx="7632700" cy="3708708"/>
          </a:xfrm>
          <a:prstGeom prst="rect">
            <a:avLst/>
          </a:prstGeom>
        </p:spPr>
        <p:txBody>
          <a:bodyPr wrap="square">
            <a:spAutoFit/>
          </a:bodyPr>
          <a:lstStyle/>
          <a:p>
            <a:pPr defTabSz="257175">
              <a:spcBef>
                <a:spcPts val="338"/>
              </a:spcBef>
              <a:buClr>
                <a:schemeClr val="tx2"/>
              </a:buClr>
            </a:pPr>
            <a:r>
              <a:rPr lang="fi-FI" sz="1500" dirty="0">
                <a:solidFill>
                  <a:schemeClr val="tx2"/>
                </a:solidFill>
              </a:rPr>
              <a:t>Eurostatin työvoimatutkimuksen </a:t>
            </a:r>
            <a:r>
              <a:rPr lang="fi-FI" sz="1500" dirty="0" smtClean="0">
                <a:solidFill>
                  <a:schemeClr val="tx2"/>
                </a:solidFill>
              </a:rPr>
              <a:t>mukaan</a:t>
            </a:r>
            <a:endParaRPr lang="en-GB" sz="1500" dirty="0">
              <a:solidFill>
                <a:schemeClr val="tx2"/>
              </a:solidFill>
            </a:endParaRPr>
          </a:p>
          <a:p>
            <a:pPr marL="141750" indent="-141750" defTabSz="257175">
              <a:spcBef>
                <a:spcPts val="338"/>
              </a:spcBef>
              <a:spcAft>
                <a:spcPts val="600"/>
              </a:spcAft>
              <a:buClr>
                <a:schemeClr val="tx2"/>
              </a:buClr>
              <a:buFont typeface="Wingdings" pitchFamily="2" charset="2"/>
              <a:buChar char="§"/>
            </a:pPr>
            <a:r>
              <a:rPr lang="fi-FI" sz="1500" dirty="0">
                <a:solidFill>
                  <a:schemeClr val="tx2"/>
                </a:solidFill>
              </a:rPr>
              <a:t>Maahan muuttaneet työskentelevät muita todennäköisemmin </a:t>
            </a:r>
            <a:r>
              <a:rPr lang="fi-FI" sz="1500" dirty="0" smtClean="0">
                <a:solidFill>
                  <a:schemeClr val="tx2"/>
                </a:solidFill>
              </a:rPr>
              <a:t>toimialoilla </a:t>
            </a:r>
            <a:r>
              <a:rPr lang="fi-FI" sz="1500" dirty="0">
                <a:solidFill>
                  <a:schemeClr val="tx2"/>
                </a:solidFill>
              </a:rPr>
              <a:t>tai</a:t>
            </a:r>
            <a:r>
              <a:rPr lang="fi-FI" sz="1500" strike="sngStrike" dirty="0">
                <a:solidFill>
                  <a:schemeClr val="tx2"/>
                </a:solidFill>
              </a:rPr>
              <a:t> </a:t>
            </a:r>
            <a:r>
              <a:rPr lang="fi-FI" sz="1500" dirty="0" smtClean="0">
                <a:solidFill>
                  <a:schemeClr val="tx2"/>
                </a:solidFill>
              </a:rPr>
              <a:t>ammateissa</a:t>
            </a:r>
            <a:r>
              <a:rPr lang="fi-FI" sz="1500" dirty="0">
                <a:solidFill>
                  <a:schemeClr val="tx2"/>
                </a:solidFill>
              </a:rPr>
              <a:t>, jotka katsotaan </a:t>
            </a:r>
            <a:r>
              <a:rPr lang="fi-FI" sz="1500" b="1" dirty="0">
                <a:solidFill>
                  <a:schemeClr val="tx2"/>
                </a:solidFill>
              </a:rPr>
              <a:t> likaisiksi, vaarallisiksi ja vaativiksi</a:t>
            </a:r>
            <a:r>
              <a:rPr lang="fi-FI" sz="1500" dirty="0">
                <a:solidFill>
                  <a:schemeClr val="tx2"/>
                </a:solidFill>
              </a:rPr>
              <a:t>, koska niihin liittyy huonoja </a:t>
            </a:r>
            <a:r>
              <a:rPr lang="fi-FI" sz="1500" strike="sngStrike" dirty="0">
                <a:solidFill>
                  <a:schemeClr val="tx2"/>
                </a:solidFill>
              </a:rPr>
              <a:t>heikkoja</a:t>
            </a:r>
            <a:r>
              <a:rPr lang="fi-FI" sz="1500" dirty="0">
                <a:solidFill>
                  <a:schemeClr val="tx2"/>
                </a:solidFill>
              </a:rPr>
              <a:t> työoloja ja tavallista suurempia työterveys- ja työturvallisuusriskejä.</a:t>
            </a:r>
          </a:p>
          <a:p>
            <a:pPr marL="141750" indent="-141750" defTabSz="257175">
              <a:spcBef>
                <a:spcPts val="338"/>
              </a:spcBef>
              <a:spcAft>
                <a:spcPts val="600"/>
              </a:spcAft>
              <a:buClr>
                <a:schemeClr val="tx2"/>
              </a:buClr>
              <a:buFont typeface="Wingdings" pitchFamily="2" charset="2"/>
              <a:buChar char="§"/>
            </a:pPr>
            <a:r>
              <a:rPr lang="fi-FI" sz="1500" dirty="0" smtClean="0">
                <a:solidFill>
                  <a:schemeClr val="tx2"/>
                </a:solidFill>
              </a:rPr>
              <a:t>Maahan muuttaneet työskentelevät </a:t>
            </a:r>
            <a:r>
              <a:rPr lang="fi-FI" sz="1500" dirty="0">
                <a:solidFill>
                  <a:schemeClr val="tx2"/>
                </a:solidFill>
              </a:rPr>
              <a:t>muita todennäköisemmin </a:t>
            </a:r>
            <a:r>
              <a:rPr lang="fi-FI" sz="1500" i="1" dirty="0">
                <a:solidFill>
                  <a:schemeClr val="tx2"/>
                </a:solidFill>
              </a:rPr>
              <a:t>maatalouden, valmistuksen, kaivosteollisuuden ja energian</a:t>
            </a:r>
            <a:r>
              <a:rPr lang="fi-FI" sz="1500" dirty="0">
                <a:solidFill>
                  <a:schemeClr val="tx2"/>
                </a:solidFill>
              </a:rPr>
              <a:t>; </a:t>
            </a:r>
            <a:r>
              <a:rPr lang="fi-FI" sz="1500" i="1" dirty="0">
                <a:solidFill>
                  <a:schemeClr val="tx2"/>
                </a:solidFill>
              </a:rPr>
              <a:t>tukku- ja vähittäiskaupan</a:t>
            </a:r>
            <a:r>
              <a:rPr lang="fi-FI" sz="1500" dirty="0">
                <a:solidFill>
                  <a:schemeClr val="tx2"/>
                </a:solidFill>
              </a:rPr>
              <a:t>; </a:t>
            </a:r>
            <a:r>
              <a:rPr lang="fi-FI" sz="1500" i="1" dirty="0">
                <a:solidFill>
                  <a:schemeClr val="tx2"/>
                </a:solidFill>
              </a:rPr>
              <a:t>majoituksen ja ruokapalvelujen</a:t>
            </a:r>
            <a:r>
              <a:rPr lang="fi-FI" sz="1500" dirty="0">
                <a:solidFill>
                  <a:schemeClr val="tx2"/>
                </a:solidFill>
              </a:rPr>
              <a:t>; </a:t>
            </a:r>
            <a:r>
              <a:rPr lang="fi-FI" sz="1500" i="1" dirty="0">
                <a:solidFill>
                  <a:schemeClr val="tx2"/>
                </a:solidFill>
              </a:rPr>
              <a:t>terveydenhoidon ja sosiaalityön</a:t>
            </a:r>
            <a:r>
              <a:rPr lang="fi-FI" sz="1500" dirty="0">
                <a:solidFill>
                  <a:schemeClr val="tx2"/>
                </a:solidFill>
              </a:rPr>
              <a:t>; sekä </a:t>
            </a:r>
            <a:r>
              <a:rPr lang="fi-FI" sz="1500" i="1" dirty="0">
                <a:solidFill>
                  <a:schemeClr val="tx2"/>
                </a:solidFill>
              </a:rPr>
              <a:t>rakentamisen</a:t>
            </a:r>
            <a:r>
              <a:rPr lang="fi-FI" sz="1500" dirty="0">
                <a:solidFill>
                  <a:schemeClr val="tx2"/>
                </a:solidFill>
              </a:rPr>
              <a:t> toimialoilla. </a:t>
            </a:r>
          </a:p>
          <a:p>
            <a:pPr marL="141750" indent="-141750" defTabSz="257175">
              <a:spcBef>
                <a:spcPts val="338"/>
              </a:spcBef>
              <a:spcAft>
                <a:spcPts val="600"/>
              </a:spcAft>
              <a:buClr>
                <a:schemeClr val="tx2"/>
              </a:buClr>
              <a:buFont typeface="Wingdings" pitchFamily="2" charset="2"/>
              <a:buChar char="§"/>
            </a:pPr>
            <a:r>
              <a:rPr lang="fi-FI" sz="1500" i="1" dirty="0">
                <a:solidFill>
                  <a:schemeClr val="tx2"/>
                </a:solidFill>
              </a:rPr>
              <a:t>He</a:t>
            </a:r>
            <a:r>
              <a:rPr lang="fi-FI" sz="1500" dirty="0" smtClean="0">
                <a:solidFill>
                  <a:schemeClr val="tx2"/>
                </a:solidFill>
              </a:rPr>
              <a:t> </a:t>
            </a:r>
            <a:r>
              <a:rPr lang="fi-FI" sz="1500" dirty="0">
                <a:solidFill>
                  <a:schemeClr val="tx2"/>
                </a:solidFill>
              </a:rPr>
              <a:t>saavat myös todennäköisemmin </a:t>
            </a:r>
            <a:r>
              <a:rPr lang="fi-FI" sz="1500" b="1" dirty="0">
                <a:solidFill>
                  <a:schemeClr val="tx2"/>
                </a:solidFill>
              </a:rPr>
              <a:t>vähän tai ei lainkaan ammattitaitoa edellyttäviä töitä</a:t>
            </a:r>
            <a:r>
              <a:rPr lang="fi-FI" sz="1500" dirty="0">
                <a:solidFill>
                  <a:schemeClr val="tx2"/>
                </a:solidFill>
              </a:rPr>
              <a:t>, työtä siivoojina ja hoiva-apulaisina; sekatyömiehinä; ruoanvalmistusavustajina; katumyyjinä, muina myynti- ja palvelutyöntekijöinä sekä jätetyöntekijöinä.</a:t>
            </a:r>
          </a:p>
          <a:p>
            <a:pPr marL="141750" indent="-141750" defTabSz="257175">
              <a:spcBef>
                <a:spcPts val="338"/>
              </a:spcBef>
              <a:spcAft>
                <a:spcPts val="600"/>
              </a:spcAft>
              <a:buClr>
                <a:schemeClr val="tx2"/>
              </a:buClr>
              <a:buFont typeface="Wingdings" pitchFamily="2" charset="2"/>
              <a:buChar char="§"/>
            </a:pPr>
            <a:r>
              <a:rPr lang="fi-FI" sz="1500" b="1" i="1" dirty="0" smtClean="0">
                <a:solidFill>
                  <a:schemeClr val="tx2"/>
                </a:solidFill>
              </a:rPr>
              <a:t>Maahan </a:t>
            </a:r>
            <a:r>
              <a:rPr lang="fi-FI" sz="1500" b="1" i="1" dirty="0">
                <a:solidFill>
                  <a:schemeClr val="tx2"/>
                </a:solidFill>
              </a:rPr>
              <a:t>muuttaneita </a:t>
            </a:r>
            <a:r>
              <a:rPr lang="fi-FI" sz="1500" b="1" dirty="0">
                <a:solidFill>
                  <a:schemeClr val="tx2"/>
                </a:solidFill>
              </a:rPr>
              <a:t>palkataan paljon muita vähemmän keskitason osaamista edellyttäviin töihin</a:t>
            </a:r>
            <a:r>
              <a:rPr lang="fi-FI" sz="1500" dirty="0">
                <a:solidFill>
                  <a:schemeClr val="tx2"/>
                </a:solidFill>
              </a:rPr>
              <a:t>, kuten henkilökohtaiseen palveluun, henkilökohtaiseen hoivatyöhön ja rakentamiseen sekä niihin liittyvään myyntityöhön.</a:t>
            </a:r>
          </a:p>
        </p:txBody>
      </p:sp>
    </p:spTree>
    <p:extLst>
      <p:ext uri="{BB962C8B-B14F-4D97-AF65-F5344CB8AC3E}">
        <p14:creationId xmlns:p14="http://schemas.microsoft.com/office/powerpoint/2010/main" val="25916576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67544" y="0"/>
            <a:ext cx="8605604" cy="669455"/>
          </a:xfrm>
        </p:spPr>
        <p:txBody>
          <a:bodyPr/>
          <a:lstStyle/>
          <a:p>
            <a:r>
              <a:rPr lang="fi-FI" sz="2000" dirty="0"/>
              <a:t/>
            </a:r>
            <a:br>
              <a:rPr lang="fi-FI" sz="2000" dirty="0"/>
            </a:br>
            <a:r>
              <a:rPr lang="fi-FI" sz="2000" dirty="0"/>
              <a:t>Altistuminen työperäisille terveyteen liittyville vaara- ja haittatekijöille</a:t>
            </a:r>
            <a:br>
              <a:rPr lang="fi-FI" sz="2000" dirty="0"/>
            </a:br>
            <a:r>
              <a:rPr lang="fi-FI" sz="2000" dirty="0"/>
              <a:t>Maahanmuuttajataustaiset työntekijät</a:t>
            </a:r>
            <a:br>
              <a:rPr lang="fi-FI" sz="2000" dirty="0"/>
            </a:br>
            <a:endParaRPr lang="fi-FI" sz="2000" dirty="0"/>
          </a:p>
        </p:txBody>
      </p:sp>
      <p:sp>
        <p:nvSpPr>
          <p:cNvPr id="5" name="Content Placeholder 2"/>
          <p:cNvSpPr>
            <a:spLocks noGrp="1"/>
          </p:cNvSpPr>
          <p:nvPr>
            <p:ph sz="half" idx="1"/>
          </p:nvPr>
        </p:nvSpPr>
        <p:spPr>
          <a:xfrm>
            <a:off x="683568" y="1515667"/>
            <a:ext cx="7488882" cy="2736304"/>
          </a:xfrm>
        </p:spPr>
        <p:txBody>
          <a:bodyPr lIns="0" tIns="0" rIns="0" bIns="0">
            <a:noAutofit/>
          </a:bodyPr>
          <a:lstStyle/>
          <a:p>
            <a:pPr lvl="0"/>
            <a:r>
              <a:rPr lang="fi-FI" sz="1600" b="0" dirty="0"/>
              <a:t>tilapäisen ja epävarman työn yleisyys</a:t>
            </a:r>
          </a:p>
          <a:p>
            <a:pPr lvl="0"/>
            <a:r>
              <a:rPr lang="fi-FI" sz="1600" b="0" dirty="0"/>
              <a:t>pitkät työajat ja ylityöt, yksityiselämän kannalta epäedulliset työajat</a:t>
            </a:r>
          </a:p>
          <a:p>
            <a:pPr lvl="0"/>
            <a:r>
              <a:rPr lang="fi-FI" sz="1600" b="0" dirty="0"/>
              <a:t>uramahdollisuuksien puuttuminen ja matalat palkat</a:t>
            </a:r>
          </a:p>
          <a:p>
            <a:pPr lvl="0"/>
            <a:r>
              <a:rPr lang="fi-FI" sz="1600" b="0" dirty="0"/>
              <a:t>työpaikkakiusaaminen, -häirintä ja -syrjintä</a:t>
            </a:r>
          </a:p>
          <a:p>
            <a:pPr lvl="0"/>
            <a:r>
              <a:rPr lang="fi-FI" sz="1600" b="0" dirty="0"/>
              <a:t>yksinäisyys ja tuen puuttuminen</a:t>
            </a:r>
          </a:p>
          <a:p>
            <a:pPr lvl="0"/>
            <a:r>
              <a:rPr lang="fi-FI" sz="1600" b="0" dirty="0"/>
              <a:t>heikko osallistuminen (työterveys ja –turvallisuus) koulutukseen a vähäinen osallistuminen työpaikan työterveyteen ja -turvallisuuteen liittyviin</a:t>
            </a:r>
          </a:p>
          <a:p>
            <a:pPr lvl="0"/>
            <a:r>
              <a:rPr lang="fi-FI" sz="1600" b="0" dirty="0"/>
              <a:t>toimenpiteisiin </a:t>
            </a:r>
          </a:p>
          <a:p>
            <a:pPr lvl="0"/>
            <a:r>
              <a:rPr lang="fi-FI" sz="1600" b="0" dirty="0"/>
              <a:t>maahan muuttaneiden tavallista heikompi neuvotteluvoima työnantajiin nähden</a:t>
            </a:r>
          </a:p>
          <a:p>
            <a:pPr lvl="0"/>
            <a:r>
              <a:rPr lang="fi-FI" sz="1600" b="0" dirty="0"/>
              <a:t>vastaanottavan maan kielen ja kulttuurin vähäinen tuntemus</a:t>
            </a:r>
          </a:p>
          <a:p>
            <a:pPr lvl="0"/>
            <a:r>
              <a:rPr lang="fi-FI" sz="1600" b="0" dirty="0"/>
              <a:t>moniperusteinen syrjintä</a:t>
            </a:r>
          </a:p>
          <a:p>
            <a:pPr lvl="0"/>
            <a:r>
              <a:rPr lang="fi-FI" sz="1600" b="0" dirty="0"/>
              <a:t>asuntojen ja terveyspalvelujen heikko saavutettavuus </a:t>
            </a:r>
            <a:r>
              <a:rPr lang="fi-FI" sz="1600" b="0" strike="sngStrike" dirty="0"/>
              <a:t>saatavuus</a:t>
            </a:r>
            <a:r>
              <a:rPr lang="fi-FI" sz="1600" b="0" dirty="0"/>
              <a:t>.</a:t>
            </a:r>
          </a:p>
        </p:txBody>
      </p:sp>
      <p:sp>
        <p:nvSpPr>
          <p:cNvPr id="2" name="Rectangle 1"/>
          <p:cNvSpPr/>
          <p:nvPr/>
        </p:nvSpPr>
        <p:spPr>
          <a:xfrm>
            <a:off x="539750" y="843558"/>
            <a:ext cx="7776864" cy="619272"/>
          </a:xfrm>
          <a:prstGeom prst="rect">
            <a:avLst/>
          </a:prstGeom>
        </p:spPr>
        <p:txBody>
          <a:bodyPr wrap="square">
            <a:spAutoFit/>
          </a:bodyPr>
          <a:lstStyle/>
          <a:p>
            <a:pPr marR="60325" algn="just">
              <a:lnSpc>
                <a:spcPct val="107000"/>
              </a:lnSpc>
              <a:spcAft>
                <a:spcPts val="800"/>
              </a:spcAft>
            </a:pPr>
            <a:r>
              <a:rPr lang="fi-FI" sz="1600" b="1" i="1" dirty="0">
                <a:solidFill>
                  <a:schemeClr val="tx2"/>
                </a:solidFill>
              </a:rPr>
              <a:t>Psykososiaalisia kuormitustekijöitä </a:t>
            </a:r>
            <a:r>
              <a:rPr lang="fi-FI" sz="1600" dirty="0" smtClean="0">
                <a:solidFill>
                  <a:schemeClr val="tx2"/>
                </a:solidFill>
              </a:rPr>
              <a:t>jotka </a:t>
            </a:r>
            <a:r>
              <a:rPr lang="fi-FI" sz="1600" dirty="0">
                <a:solidFill>
                  <a:schemeClr val="tx2"/>
                </a:solidFill>
              </a:rPr>
              <a:t>voivat lisätä maahan muuttaneiden tule-sairauksiin liittyvien ongelmien esiintyvyyttä, ovat</a:t>
            </a:r>
          </a:p>
        </p:txBody>
      </p:sp>
    </p:spTree>
    <p:extLst>
      <p:ext uri="{BB962C8B-B14F-4D97-AF65-F5344CB8AC3E}">
        <p14:creationId xmlns:p14="http://schemas.microsoft.com/office/powerpoint/2010/main" val="28106174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E67E1C7-DA33-3742-8620-2EC6C9701E0F}"/>
              </a:ext>
            </a:extLst>
          </p:cNvPr>
          <p:cNvSpPr txBox="1">
            <a:spLocks/>
          </p:cNvSpPr>
          <p:nvPr/>
        </p:nvSpPr>
        <p:spPr>
          <a:xfrm>
            <a:off x="539749" y="123478"/>
            <a:ext cx="8570341" cy="699542"/>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i-FI" sz="2000" dirty="0"/>
              <a:t>Yleisten terveyshaittojen ja tule-sairauksien yleisyys</a:t>
            </a:r>
          </a:p>
          <a:p>
            <a:r>
              <a:rPr lang="fi-FI" sz="2000" dirty="0"/>
              <a:t>Maahanmuuttajataustaiset työntekijät </a:t>
            </a:r>
          </a:p>
          <a:p>
            <a:endParaRPr lang="en-GB" sz="1800" dirty="0"/>
          </a:p>
        </p:txBody>
      </p:sp>
      <p:sp>
        <p:nvSpPr>
          <p:cNvPr id="4" name="Rectangle 3"/>
          <p:cNvSpPr/>
          <p:nvPr/>
        </p:nvSpPr>
        <p:spPr>
          <a:xfrm>
            <a:off x="539750" y="915176"/>
            <a:ext cx="7632700" cy="3137590"/>
          </a:xfrm>
          <a:prstGeom prst="rect">
            <a:avLst/>
          </a:prstGeom>
        </p:spPr>
        <p:txBody>
          <a:bodyPr wrap="square">
            <a:spAutoFit/>
          </a:bodyPr>
          <a:lstStyle/>
          <a:p>
            <a:pPr marR="60325" algn="just">
              <a:lnSpc>
                <a:spcPct val="107000"/>
              </a:lnSpc>
              <a:spcAft>
                <a:spcPts val="800"/>
              </a:spcAft>
            </a:pPr>
            <a:r>
              <a:rPr lang="fi-FI" sz="1200" dirty="0" smtClean="0">
                <a:solidFill>
                  <a:schemeClr val="accent1"/>
                </a:solidFill>
                <a:latin typeface="Arial" panose="020B0604020202020204" pitchFamily="34" charset="0"/>
                <a:ea typeface="Calibri" panose="020F0502020204030204" pitchFamily="34" charset="0"/>
                <a:cs typeface="Arial" panose="020B0604020202020204" pitchFamily="34" charset="0"/>
                <a:sym typeface="Wingdings" pitchFamily="2" charset="2"/>
              </a:rPr>
              <a:t>Maahan </a:t>
            </a:r>
            <a:r>
              <a:rPr lang="fi-FI" sz="1200" dirty="0">
                <a:solidFill>
                  <a:schemeClr val="accent1"/>
                </a:solidFill>
                <a:latin typeface="Arial" panose="020B0604020202020204" pitchFamily="34" charset="0"/>
                <a:ea typeface="Calibri" panose="020F0502020204030204" pitchFamily="34" charset="0"/>
                <a:cs typeface="Arial" panose="020B0604020202020204" pitchFamily="34" charset="0"/>
                <a:sym typeface="Wingdings" pitchFamily="2" charset="2"/>
              </a:rPr>
              <a:t>muuttaneiden terveys </a:t>
            </a:r>
            <a:r>
              <a:rPr lang="fi-FI" sz="1200" dirty="0" smtClean="0">
                <a:solidFill>
                  <a:schemeClr val="accent1"/>
                </a:solidFill>
                <a:latin typeface="Arial" panose="020B0604020202020204" pitchFamily="34" charset="0"/>
                <a:ea typeface="Calibri" panose="020F0502020204030204" pitchFamily="34" charset="0"/>
                <a:cs typeface="Arial" panose="020B0604020202020204" pitchFamily="34" charset="0"/>
                <a:sym typeface="Wingdings" pitchFamily="2" charset="2"/>
              </a:rPr>
              <a:t>on tavallista </a:t>
            </a:r>
            <a:r>
              <a:rPr lang="fi-FI" sz="1200" dirty="0">
                <a:solidFill>
                  <a:schemeClr val="accent1"/>
                </a:solidFill>
                <a:latin typeface="Arial" panose="020B0604020202020204" pitchFamily="34" charset="0"/>
                <a:ea typeface="Calibri" panose="020F0502020204030204" pitchFamily="34" charset="0"/>
                <a:cs typeface="Arial" panose="020B0604020202020204" pitchFamily="34" charset="0"/>
                <a:sym typeface="Wingdings" pitchFamily="2" charset="2"/>
              </a:rPr>
              <a:t>heikompaa, heillä on enemmän mm. </a:t>
            </a:r>
            <a:r>
              <a:rPr lang="fi-FI" sz="1200" dirty="0" smtClean="0">
                <a:solidFill>
                  <a:schemeClr val="accent1"/>
                </a:solidFill>
                <a:latin typeface="Arial" panose="020B0604020202020204" pitchFamily="34" charset="0"/>
                <a:ea typeface="Calibri" panose="020F0502020204030204" pitchFamily="34" charset="0"/>
                <a:cs typeface="Arial" panose="020B0604020202020204" pitchFamily="34" charset="0"/>
                <a:sym typeface="Wingdings" pitchFamily="2" charset="2"/>
              </a:rPr>
              <a:t>tartuntatauteja </a:t>
            </a:r>
            <a:r>
              <a:rPr lang="fi-FI" sz="1200" dirty="0">
                <a:solidFill>
                  <a:schemeClr val="accent1"/>
                </a:solidFill>
                <a:latin typeface="Arial" panose="020B0604020202020204" pitchFamily="34" charset="0"/>
                <a:ea typeface="Calibri" panose="020F0502020204030204" pitchFamily="34" charset="0"/>
                <a:cs typeface="Arial" panose="020B0604020202020204" pitchFamily="34" charset="0"/>
                <a:sym typeface="Wingdings" pitchFamily="2" charset="2"/>
              </a:rPr>
              <a:t>sekä aineenvaihdunta- ja sydän- ja verisuonitauteja ja mielenterveysongelmia sekä enemmän työtapaturmia ja työperäisiä vammoja (erityisesti kuolemaan johtavia ja vakavia). Useista tutkimuksista on myös käynyt ilmi, että maahan muuttaneilla esiintyy enemmän tule-sairauksia.</a:t>
            </a:r>
          </a:p>
          <a:p>
            <a:pPr marR="60325" algn="just">
              <a:lnSpc>
                <a:spcPct val="107000"/>
              </a:lnSpc>
              <a:spcAft>
                <a:spcPts val="800"/>
              </a:spcAft>
            </a:pPr>
            <a:r>
              <a:rPr lang="fi-FI" sz="1200" u="sng" dirty="0">
                <a:solidFill>
                  <a:schemeClr val="tx2"/>
                </a:solidFill>
                <a:latin typeface="Arial" panose="020B0604020202020204" pitchFamily="34" charset="0"/>
                <a:ea typeface="Calibri" panose="020F0502020204030204" pitchFamily="34" charset="0"/>
                <a:cs typeface="Times New Roman" panose="02020603050405020304" pitchFamily="18" charset="0"/>
              </a:rPr>
              <a:t>Euroopan työolotutkimuksen</a:t>
            </a:r>
            <a:r>
              <a:rPr lang="fi-FI" sz="1200" dirty="0">
                <a:solidFill>
                  <a:schemeClr val="tx2"/>
                </a:solidFill>
                <a:latin typeface="Arial" panose="020B0604020202020204" pitchFamily="34" charset="0"/>
                <a:ea typeface="Calibri" panose="020F0502020204030204" pitchFamily="34" charset="0"/>
                <a:cs typeface="Times New Roman" panose="02020603050405020304" pitchFamily="18" charset="0"/>
              </a:rPr>
              <a:t> tietojen (2015) tilastoanalyysista käy ilmi, että </a:t>
            </a:r>
          </a:p>
          <a:p>
            <a:pPr marL="285750" marR="60325" indent="-285750" algn="just">
              <a:lnSpc>
                <a:spcPct val="107000"/>
              </a:lnSpc>
              <a:spcAft>
                <a:spcPts val="800"/>
              </a:spcAft>
              <a:buFont typeface="Wingdings" panose="05000000000000000000" pitchFamily="2" charset="2"/>
              <a:buChar char="§"/>
            </a:pPr>
            <a:r>
              <a:rPr lang="fi-FI" sz="1200" dirty="0">
                <a:solidFill>
                  <a:schemeClr val="accent1"/>
                </a:solidFill>
                <a:latin typeface="Arial" panose="020B0604020202020204" pitchFamily="34" charset="0"/>
                <a:ea typeface="Calibri" panose="020F0502020204030204" pitchFamily="34" charset="0"/>
                <a:cs typeface="Arial" panose="020B0604020202020204" pitchFamily="34" charset="0"/>
              </a:rPr>
              <a:t>M</a:t>
            </a:r>
            <a:r>
              <a:rPr lang="fi-FI" sz="1200" dirty="0" smtClean="0">
                <a:solidFill>
                  <a:schemeClr val="accent1"/>
                </a:solidFill>
                <a:latin typeface="Arial" panose="020B0604020202020204" pitchFamily="34" charset="0"/>
                <a:ea typeface="Calibri" panose="020F0502020204030204" pitchFamily="34" charset="0"/>
                <a:cs typeface="Arial" panose="020B0604020202020204" pitchFamily="34" charset="0"/>
              </a:rPr>
              <a:t>aahanmuuttajataustaiset </a:t>
            </a:r>
            <a:r>
              <a:rPr lang="fi-FI" sz="1200" dirty="0">
                <a:solidFill>
                  <a:schemeClr val="accent1"/>
                </a:solidFill>
                <a:latin typeface="Arial" panose="020B0604020202020204" pitchFamily="34" charset="0"/>
                <a:ea typeface="Calibri" panose="020F0502020204030204" pitchFamily="34" charset="0"/>
                <a:cs typeface="Arial" panose="020B0604020202020204" pitchFamily="34" charset="0"/>
              </a:rPr>
              <a:t>työntekijät </a:t>
            </a:r>
            <a:r>
              <a:rPr lang="fi-FI" sz="1200" dirty="0">
                <a:solidFill>
                  <a:schemeClr val="accent1"/>
                </a:solidFill>
                <a:latin typeface="+mj-lt"/>
                <a:ea typeface="Calibri" panose="020F0502020204030204" pitchFamily="34" charset="0"/>
                <a:cs typeface="Times New Roman" panose="02020603050405020304" pitchFamily="18" charset="0"/>
              </a:rPr>
              <a:t>(erityisesti ensimmäisen </a:t>
            </a:r>
            <a:r>
              <a:rPr lang="fi-FI" sz="1200" strike="sngStrike" dirty="0">
                <a:solidFill>
                  <a:schemeClr val="accent1"/>
                </a:solidFill>
                <a:latin typeface="+mj-lt"/>
                <a:ea typeface="Calibri" panose="020F0502020204030204" pitchFamily="34" charset="0"/>
                <a:cs typeface="Times New Roman" panose="02020603050405020304" pitchFamily="18" charset="0"/>
              </a:rPr>
              <a:t>suku</a:t>
            </a:r>
            <a:r>
              <a:rPr lang="fi-FI" sz="1200" dirty="0">
                <a:solidFill>
                  <a:schemeClr val="accent1"/>
                </a:solidFill>
                <a:latin typeface="+mj-lt"/>
                <a:ea typeface="Calibri" panose="020F0502020204030204" pitchFamily="34" charset="0"/>
                <a:cs typeface="Times New Roman" panose="02020603050405020304" pitchFamily="18" charset="0"/>
              </a:rPr>
              <a:t>polven </a:t>
            </a:r>
            <a:r>
              <a:rPr lang="fi-FI" sz="1200" dirty="0" smtClean="0">
                <a:solidFill>
                  <a:schemeClr val="accent1"/>
                </a:solidFill>
                <a:latin typeface="Arial" panose="020B0604020202020204" pitchFamily="34" charset="0"/>
                <a:ea typeface="Calibri" panose="020F0502020204030204" pitchFamily="34" charset="0"/>
                <a:cs typeface="Arial" panose="020B0604020202020204" pitchFamily="34" charset="0"/>
              </a:rPr>
              <a:t>maahanmuuttajat</a:t>
            </a:r>
            <a:r>
              <a:rPr lang="fi-FI" sz="1200" dirty="0" smtClean="0">
                <a:solidFill>
                  <a:schemeClr val="accent1"/>
                </a:solidFill>
                <a:latin typeface="+mj-lt"/>
                <a:ea typeface="Calibri" panose="020F0502020204030204" pitchFamily="34" charset="0"/>
                <a:cs typeface="Times New Roman" panose="02020603050405020304" pitchFamily="18" charset="0"/>
              </a:rPr>
              <a:t>) </a:t>
            </a:r>
            <a:r>
              <a:rPr lang="fi-FI" sz="1200" b="1" dirty="0">
                <a:solidFill>
                  <a:schemeClr val="accent1"/>
                </a:solidFill>
                <a:latin typeface="+mj-lt"/>
                <a:ea typeface="Calibri" panose="020F0502020204030204" pitchFamily="34" charset="0"/>
                <a:cs typeface="Times New Roman" panose="02020603050405020304" pitchFamily="18" charset="0"/>
              </a:rPr>
              <a:t>ilmoittavat todennäköisemmin tule-sairauksista</a:t>
            </a:r>
            <a:r>
              <a:rPr lang="fi-FI" sz="1200" dirty="0">
                <a:solidFill>
                  <a:schemeClr val="accent1"/>
                </a:solidFill>
                <a:latin typeface="+mj-lt"/>
                <a:ea typeface="Calibri" panose="020F0502020204030204" pitchFamily="34" charset="0"/>
                <a:cs typeface="Times New Roman" panose="02020603050405020304" pitchFamily="18" charset="0"/>
              </a:rPr>
              <a:t> (selkäkivusta, hartioiden, niskan ja/tai yläraajojen lihaskivuista ja alaraajojen lihaskivuista) </a:t>
            </a:r>
            <a:r>
              <a:rPr lang="fi-FI" sz="1200" b="1" dirty="0">
                <a:solidFill>
                  <a:schemeClr val="accent1"/>
                </a:solidFill>
                <a:latin typeface="+mj-lt"/>
                <a:ea typeface="Calibri" panose="020F0502020204030204" pitchFamily="34" charset="0"/>
                <a:cs typeface="Times New Roman" panose="02020603050405020304" pitchFamily="18" charset="0"/>
              </a:rPr>
              <a:t>kuin muut työntekijät</a:t>
            </a:r>
            <a:r>
              <a:rPr lang="fi-FI" sz="1200" dirty="0">
                <a:solidFill>
                  <a:schemeClr val="accent1"/>
                </a:solidFill>
                <a:latin typeface="+mj-lt"/>
                <a:ea typeface="Calibri" panose="020F0502020204030204" pitchFamily="34" charset="0"/>
                <a:cs typeface="Times New Roman" panose="02020603050405020304" pitchFamily="18" charset="0"/>
              </a:rPr>
              <a:t>.</a:t>
            </a:r>
          </a:p>
          <a:p>
            <a:pPr marL="285750" marR="60325" indent="-285750" algn="just">
              <a:lnSpc>
                <a:spcPct val="107000"/>
              </a:lnSpc>
              <a:spcAft>
                <a:spcPts val="800"/>
              </a:spcAft>
              <a:buFont typeface="Wingdings" panose="05000000000000000000" pitchFamily="2" charset="2"/>
              <a:buChar char="§"/>
            </a:pPr>
            <a:r>
              <a:rPr lang="fi-FI" sz="1200" dirty="0">
                <a:solidFill>
                  <a:schemeClr val="accent1"/>
                </a:solidFill>
                <a:latin typeface="+mj-lt"/>
                <a:ea typeface="Calibri" panose="020F0502020204030204" pitchFamily="34" charset="0"/>
                <a:cs typeface="Times New Roman" panose="02020603050405020304" pitchFamily="18" charset="0"/>
                <a:sym typeface="Wingdings" pitchFamily="2" charset="2"/>
              </a:rPr>
              <a:t>Vaikka monet ensimmäisen sukupolven maahanmuuttajataustaiset</a:t>
            </a:r>
            <a:r>
              <a:rPr lang="fi-FI" sz="1200" dirty="0">
                <a:solidFill>
                  <a:srgbClr val="339933"/>
                </a:solidFill>
                <a:latin typeface="+mj-lt"/>
                <a:ea typeface="Calibri" panose="020F0502020204030204" pitchFamily="34" charset="0"/>
                <a:cs typeface="Times New Roman" panose="02020603050405020304" pitchFamily="18" charset="0"/>
                <a:sym typeface="Wingdings" pitchFamily="2" charset="2"/>
              </a:rPr>
              <a:t> </a:t>
            </a:r>
            <a:r>
              <a:rPr lang="fi-FI" sz="1200" dirty="0" smtClean="0">
                <a:solidFill>
                  <a:schemeClr val="accent1"/>
                </a:solidFill>
                <a:latin typeface="+mj-lt"/>
                <a:ea typeface="Calibri" panose="020F0502020204030204" pitchFamily="34" charset="0"/>
                <a:cs typeface="Times New Roman" panose="02020603050405020304" pitchFamily="18" charset="0"/>
                <a:sym typeface="Wingdings" pitchFamily="2" charset="2"/>
              </a:rPr>
              <a:t>ovat </a:t>
            </a:r>
            <a:r>
              <a:rPr lang="fi-FI" sz="1200" dirty="0">
                <a:solidFill>
                  <a:schemeClr val="accent1"/>
                </a:solidFill>
                <a:latin typeface="+mj-lt"/>
                <a:ea typeface="Calibri" panose="020F0502020204030204" pitchFamily="34" charset="0"/>
                <a:cs typeface="Times New Roman" panose="02020603050405020304" pitchFamily="18" charset="0"/>
                <a:sym typeface="Wingdings" pitchFamily="2" charset="2"/>
              </a:rPr>
              <a:t>nuoria ja melko terveitä eikä heillä ole siksi paljon tule-sairauksia (ns. </a:t>
            </a:r>
            <a:r>
              <a:rPr lang="fi-FI" sz="1200" dirty="0" smtClean="0">
                <a:solidFill>
                  <a:schemeClr val="accent1"/>
                </a:solidFill>
                <a:latin typeface="+mj-lt"/>
                <a:ea typeface="Calibri" panose="020F0502020204030204" pitchFamily="34" charset="0"/>
                <a:cs typeface="Times New Roman" panose="02020603050405020304" pitchFamily="18" charset="0"/>
                <a:sym typeface="Wingdings" pitchFamily="2" charset="2"/>
              </a:rPr>
              <a:t>siirtolaisen </a:t>
            </a:r>
            <a:r>
              <a:rPr lang="fi-FI" sz="1200" dirty="0">
                <a:solidFill>
                  <a:schemeClr val="accent1"/>
                </a:solidFill>
                <a:latin typeface="+mj-lt"/>
                <a:ea typeface="Calibri" panose="020F0502020204030204" pitchFamily="34" charset="0"/>
                <a:cs typeface="Times New Roman" panose="02020603050405020304" pitchFamily="18" charset="0"/>
                <a:sym typeface="Wingdings" pitchFamily="2" charset="2"/>
              </a:rPr>
              <a:t>vaikutus, healthy migrant effect), tämä luultavasti muuttuu nopeasti tulevina vuosina, koska työperäisille vaaroille- ja haitoille– etenkin fyysisille riskeille – altistutaan jatkuvasti. </a:t>
            </a:r>
          </a:p>
          <a:p>
            <a:pPr marR="60325" algn="just">
              <a:lnSpc>
                <a:spcPct val="107000"/>
              </a:lnSpc>
              <a:spcAft>
                <a:spcPts val="800"/>
              </a:spcAft>
            </a:pP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198625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0" y="915987"/>
            <a:ext cx="7632699" cy="3527971"/>
          </a:xfrm>
        </p:spPr>
        <p:txBody>
          <a:bodyPr>
            <a:normAutofit fontScale="92500" lnSpcReduction="10000"/>
          </a:bodyPr>
          <a:lstStyle/>
          <a:p>
            <a:pPr marL="0" indent="0">
              <a:buNone/>
            </a:pPr>
            <a:r>
              <a:rPr lang="fi-FI" sz="1600" b="0" dirty="0"/>
              <a:t>Hlbti-työntekijät näyttävät altistuvan työpaikalla suhteettomasti</a:t>
            </a:r>
            <a:r>
              <a:rPr lang="fi-FI" sz="1600" dirty="0"/>
              <a:t> </a:t>
            </a:r>
            <a:r>
              <a:rPr lang="fi-FI" sz="1600" i="1" dirty="0">
                <a:solidFill>
                  <a:schemeClr val="accent1"/>
                </a:solidFill>
              </a:rPr>
              <a:t>työn organisointiin liittyville ja psykososiaalisille kuormitustekijöille . </a:t>
            </a:r>
            <a:r>
              <a:rPr lang="fi-FI" sz="1600" b="0" dirty="0" smtClean="0"/>
              <a:t>Siihen </a:t>
            </a:r>
            <a:r>
              <a:rPr lang="fi-FI" sz="1600" b="0" dirty="0"/>
              <a:t>voi liittyä tule-sairauksiin liittyvien ongelmien esiintyvyyden kasvu:</a:t>
            </a:r>
          </a:p>
          <a:p>
            <a:pPr marL="0" indent="0">
              <a:buNone/>
            </a:pPr>
            <a:endParaRPr lang="en-GB" sz="1600" b="0" dirty="0"/>
          </a:p>
          <a:p>
            <a:pPr algn="just">
              <a:lnSpc>
                <a:spcPct val="107000"/>
              </a:lnSpc>
              <a:spcAft>
                <a:spcPts val="600"/>
              </a:spcAft>
            </a:pPr>
            <a:r>
              <a:rPr lang="fi-FI" sz="1600" b="0" dirty="0" err="1">
                <a:solidFill>
                  <a:schemeClr val="accent1"/>
                </a:solidFill>
                <a:latin typeface="Arial" panose="020B0604020202020204" pitchFamily="34" charset="0"/>
                <a:ea typeface="Calibri" panose="020F0502020204030204" pitchFamily="34" charset="0"/>
                <a:cs typeface="Times New Roman" panose="02020603050405020304" pitchFamily="18" charset="0"/>
              </a:rPr>
              <a:t>Hlbti</a:t>
            </a:r>
            <a:r>
              <a:rPr lang="fi-FI" sz="16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-työntekijät</a:t>
            </a:r>
            <a:r>
              <a:rPr lang="fi-FI" sz="1600" dirty="0">
                <a:solidFill>
                  <a:schemeClr val="accent1"/>
                </a:solidFill>
                <a:latin typeface="Arial" panose="020B0604020202020204" pitchFamily="34" charset="0"/>
                <a:ea typeface="Calibri" panose="020F0502020204030204" pitchFamily="34" charset="0"/>
                <a:cs typeface="Times New Roman" panose="02020603050405020304" pitchFamily="18" charset="0"/>
              </a:rPr>
              <a:t> altistuvat muita useammin häirinnälle, syrjinnälle, kiusaamiselle ja solvaamiselle</a:t>
            </a:r>
            <a:r>
              <a:rPr lang="fi-FI" sz="16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 ja heidän työskentelynsä on todennäköisemmin tilapäistä, palkka matalampi, uramahdollisuudet heikkoja ja työ epävarmaa.</a:t>
            </a:r>
          </a:p>
          <a:p>
            <a:pPr algn="just">
              <a:lnSpc>
                <a:spcPct val="107000"/>
              </a:lnSpc>
              <a:spcAft>
                <a:spcPts val="600"/>
              </a:spcAft>
            </a:pPr>
            <a:r>
              <a:rPr lang="fi-FI" sz="16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Hlbti-työntekijät</a:t>
            </a:r>
            <a:r>
              <a:rPr lang="fi-FI" sz="1600" dirty="0">
                <a:solidFill>
                  <a:schemeClr val="accent1"/>
                </a:solidFill>
                <a:latin typeface="Arial" panose="020B0604020202020204" pitchFamily="34" charset="0"/>
                <a:ea typeface="Calibri" panose="020F0502020204030204" pitchFamily="34" charset="0"/>
                <a:cs typeface="Times New Roman" panose="02020603050405020304" pitchFamily="18" charset="0"/>
              </a:rPr>
              <a:t> altistuvat usein</a:t>
            </a:r>
            <a:r>
              <a:rPr lang="fi-FI" sz="1600" i="1" dirty="0">
                <a:solidFill>
                  <a:schemeClr val="accent1"/>
                </a:solidFill>
              </a:rPr>
              <a:t> piilevä </a:t>
            </a:r>
            <a:r>
              <a:rPr lang="fi-FI" sz="1600" i="1" dirty="0" smtClean="0">
                <a:solidFill>
                  <a:schemeClr val="accent1"/>
                </a:solidFill>
              </a:rPr>
              <a:t>syrjinnän (</a:t>
            </a:r>
            <a:r>
              <a:rPr lang="fi-FI" sz="1600" i="1" dirty="0">
                <a:solidFill>
                  <a:schemeClr val="accent1"/>
                </a:solidFill>
              </a:rPr>
              <a:t>subtle</a:t>
            </a:r>
            <a:r>
              <a:rPr lang="fi-FI" sz="1600" i="1" dirty="0" smtClean="0">
                <a:solidFill>
                  <a:schemeClr val="accent1"/>
                </a:solidFill>
              </a:rPr>
              <a:t> discrimation) </a:t>
            </a:r>
            <a:r>
              <a:rPr lang="fi-FI" sz="1600" dirty="0" smtClean="0">
                <a:solidFill>
                  <a:schemeClr val="accent1"/>
                </a:solidFill>
                <a:latin typeface="Arial" panose="020B0604020202020204" pitchFamily="34" charset="0"/>
                <a:ea typeface="Calibri" panose="020F0502020204030204" pitchFamily="34" charset="0"/>
                <a:cs typeface="Times New Roman" panose="02020603050405020304" pitchFamily="18" charset="0"/>
              </a:rPr>
              <a:t>ja </a:t>
            </a:r>
            <a:r>
              <a:rPr lang="fi-FI" sz="1600" dirty="0">
                <a:solidFill>
                  <a:schemeClr val="accent1"/>
                </a:solidFill>
                <a:latin typeface="Arial" panose="020B0604020202020204" pitchFamily="34" charset="0"/>
                <a:ea typeface="Calibri" panose="020F0502020204030204" pitchFamily="34" charset="0"/>
                <a:cs typeface="Times New Roman" panose="02020603050405020304" pitchFamily="18" charset="0"/>
              </a:rPr>
              <a:t>mikroaggressioiden </a:t>
            </a:r>
            <a:r>
              <a:rPr lang="fi-FI" sz="16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muodoille (vitseille ja pilkalle, katseille</a:t>
            </a:r>
            <a:r>
              <a:rPr lang="fi-FI" sz="1600" b="0" dirty="0" smtClean="0">
                <a:solidFill>
                  <a:schemeClr val="accent1"/>
                </a:solidFill>
                <a:latin typeface="Arial" panose="020B0604020202020204" pitchFamily="34" charset="0"/>
                <a:ea typeface="Calibri" panose="020F0502020204030204" pitchFamily="34" charset="0"/>
                <a:cs typeface="Times New Roman" panose="02020603050405020304" pitchFamily="18" charset="0"/>
              </a:rPr>
              <a:t>, </a:t>
            </a:r>
            <a:r>
              <a:rPr lang="fi-FI" sz="16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juoruille ja kielteisille kommenteille), jotka lisäävät turvattomuutta ja yksinäisyyttä, millä on kielteisiä seurauksia hyvinvoinnille ja terveydelle.</a:t>
            </a:r>
          </a:p>
          <a:p>
            <a:pPr algn="just">
              <a:lnSpc>
                <a:spcPct val="107000"/>
              </a:lnSpc>
              <a:spcAft>
                <a:spcPts val="600"/>
              </a:spcAft>
            </a:pPr>
            <a:r>
              <a:rPr lang="fi-FI" sz="1600" b="0" dirty="0" err="1">
                <a:solidFill>
                  <a:schemeClr val="accent1"/>
                </a:solidFill>
                <a:latin typeface="Arial" panose="020B0604020202020204" pitchFamily="34" charset="0"/>
                <a:ea typeface="Calibri" panose="020F0502020204030204" pitchFamily="34" charset="0"/>
                <a:cs typeface="Times New Roman" panose="02020603050405020304" pitchFamily="18" charset="0"/>
              </a:rPr>
              <a:t>Hlbti</a:t>
            </a:r>
            <a:r>
              <a:rPr lang="fi-FI" sz="16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-työntekijöitä</a:t>
            </a:r>
            <a:r>
              <a:rPr lang="fi-FI" sz="1600" dirty="0">
                <a:solidFill>
                  <a:schemeClr val="accent1"/>
                </a:solidFill>
                <a:latin typeface="Arial" panose="020B0604020202020204" pitchFamily="34" charset="0"/>
                <a:ea typeface="Calibri" panose="020F0502020204030204" pitchFamily="34" charset="0"/>
                <a:cs typeface="Times New Roman" panose="02020603050405020304" pitchFamily="18" charset="0"/>
              </a:rPr>
              <a:t> syrjitään muita todennäköisemmin työpaikkaa etsittäessä tai haettaessa ja irtisanotaan</a:t>
            </a:r>
            <a:r>
              <a:rPr lang="fi-FI" sz="16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 heidän seksuaalisen suuntautumisensa tai sukupuoli-identiteettinsä vuoksi.</a:t>
            </a:r>
          </a:p>
        </p:txBody>
      </p:sp>
      <p:sp>
        <p:nvSpPr>
          <p:cNvPr id="4" name="Title 1"/>
          <p:cNvSpPr>
            <a:spLocks noGrp="1"/>
          </p:cNvSpPr>
          <p:nvPr>
            <p:ph type="title"/>
          </p:nvPr>
        </p:nvSpPr>
        <p:spPr>
          <a:xfrm>
            <a:off x="899592" y="195486"/>
            <a:ext cx="8442477" cy="483518"/>
          </a:xfrm>
        </p:spPr>
        <p:txBody>
          <a:bodyPr/>
          <a:lstStyle/>
          <a:p>
            <a:r>
              <a:rPr lang="fi-FI" sz="2000" dirty="0"/>
              <a:t/>
            </a:r>
            <a:br>
              <a:rPr lang="fi-FI" sz="2000" dirty="0"/>
            </a:br>
            <a:r>
              <a:rPr lang="fi-FI" sz="2000" dirty="0"/>
              <a:t>Altistuminen työperäisille terveyteen liittyville vaara-</a:t>
            </a:r>
            <a:r>
              <a:rPr lang="fi-FI" sz="2000" dirty="0">
                <a:solidFill>
                  <a:srgbClr val="FF0000"/>
                </a:solidFill>
              </a:rPr>
              <a:t> </a:t>
            </a:r>
            <a:r>
              <a:rPr lang="fi-FI" sz="2000" dirty="0"/>
              <a:t>ja</a:t>
            </a:r>
            <a:r>
              <a:rPr lang="fi-FI" sz="2000" dirty="0">
                <a:solidFill>
                  <a:srgbClr val="FF0000"/>
                </a:solidFill>
              </a:rPr>
              <a:t> </a:t>
            </a:r>
            <a:r>
              <a:rPr lang="fi-FI" sz="2000" dirty="0"/>
              <a:t>haittatekijöille </a:t>
            </a:r>
            <a:r>
              <a:rPr lang="fi-FI" sz="2000" dirty="0" smtClean="0"/>
              <a:t>Hlbti-työntekijät</a:t>
            </a:r>
            <a:r>
              <a:rPr lang="fi-FI" sz="2000" dirty="0"/>
              <a:t/>
            </a:r>
            <a:br>
              <a:rPr lang="fi-FI" sz="2000" dirty="0"/>
            </a:br>
            <a:endParaRPr lang="fi-FI" sz="2000" dirty="0"/>
          </a:p>
        </p:txBody>
      </p:sp>
    </p:spTree>
    <p:extLst>
      <p:ext uri="{BB962C8B-B14F-4D97-AF65-F5344CB8AC3E}">
        <p14:creationId xmlns:p14="http://schemas.microsoft.com/office/powerpoint/2010/main" val="19347706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0" y="843558"/>
            <a:ext cx="7632700" cy="3528392"/>
          </a:xfrm>
        </p:spPr>
        <p:txBody>
          <a:bodyPr>
            <a:noAutofit/>
          </a:bodyPr>
          <a:lstStyle/>
          <a:p>
            <a:pPr>
              <a:spcAft>
                <a:spcPts val="600"/>
              </a:spcAft>
            </a:pPr>
            <a:r>
              <a:rPr lang="fi-FI" sz="1600" b="0" dirty="0" err="1">
                <a:latin typeface="Arial" panose="020B0604020202020204" pitchFamily="34" charset="0"/>
                <a:ea typeface="Calibri" panose="020F0502020204030204" pitchFamily="34" charset="0"/>
                <a:cs typeface="Times New Roman" panose="02020603050405020304" pitchFamily="18" charset="0"/>
              </a:rPr>
              <a:t>Hlbti</a:t>
            </a:r>
            <a:r>
              <a:rPr lang="fi-FI" sz="1600" b="0" dirty="0">
                <a:latin typeface="Arial" panose="020B0604020202020204" pitchFamily="34" charset="0"/>
                <a:ea typeface="Calibri" panose="020F0502020204030204" pitchFamily="34" charset="0"/>
                <a:cs typeface="Times New Roman" panose="02020603050405020304" pitchFamily="18" charset="0"/>
              </a:rPr>
              <a:t>-työntekijät joutuvat</a:t>
            </a:r>
            <a:r>
              <a:rPr lang="fi-FI" sz="1600" dirty="0">
                <a:latin typeface="Arial" panose="020B0604020202020204" pitchFamily="34" charset="0"/>
                <a:ea typeface="Calibri" panose="020F0502020204030204" pitchFamily="34" charset="0"/>
                <a:cs typeface="Times New Roman" panose="02020603050405020304" pitchFamily="18" charset="0"/>
              </a:rPr>
              <a:t> salailemaan seksuaalisuuttaan tai sukupuoli-identiteettiään</a:t>
            </a:r>
            <a:r>
              <a:rPr lang="fi-FI" sz="1600" b="0" dirty="0">
                <a:latin typeface="Arial" panose="020B0604020202020204" pitchFamily="34" charset="0"/>
                <a:ea typeface="Calibri" panose="020F0502020204030204" pitchFamily="34" charset="0"/>
                <a:cs typeface="Times New Roman" panose="02020603050405020304" pitchFamily="18" charset="0"/>
              </a:rPr>
              <a:t> työssä tunteakseen olonsa turvalliseksi ja suojellakseen itseään. Salailua tapahtuu myös siksi, että saataisiin parempia työtehtäviä tai säilytettäisiin nykyinen työ. Tämä lisää </a:t>
            </a:r>
            <a:r>
              <a:rPr lang="fi-FI" sz="1600" b="0" dirty="0" err="1">
                <a:latin typeface="Arial" panose="020B0604020202020204" pitchFamily="34" charset="0"/>
                <a:ea typeface="Calibri" panose="020F0502020204030204" pitchFamily="34" charset="0"/>
                <a:cs typeface="Times New Roman" panose="02020603050405020304" pitchFamily="18" charset="0"/>
              </a:rPr>
              <a:t>hlbti</a:t>
            </a:r>
            <a:r>
              <a:rPr lang="fi-FI" sz="1600" b="0" dirty="0">
                <a:latin typeface="Arial" panose="020B0604020202020204" pitchFamily="34" charset="0"/>
                <a:ea typeface="Calibri" panose="020F0502020204030204" pitchFamily="34" charset="0"/>
                <a:cs typeface="Times New Roman" panose="02020603050405020304" pitchFamily="18" charset="0"/>
              </a:rPr>
              <a:t>-työntekijöiden henkistä taakkaa ja vaikuttaa heidän terveyteensä.</a:t>
            </a:r>
          </a:p>
          <a:p>
            <a:pPr>
              <a:spcAft>
                <a:spcPts val="600"/>
              </a:spcAft>
            </a:pPr>
            <a:r>
              <a:rPr lang="fi-FI" sz="1600" b="0" dirty="0" err="1"/>
              <a:t>Hlbti</a:t>
            </a:r>
            <a:r>
              <a:rPr lang="fi-FI" sz="1600" b="0" dirty="0"/>
              <a:t>-työntekijät </a:t>
            </a:r>
            <a:r>
              <a:rPr lang="fi-FI" sz="1600" dirty="0"/>
              <a:t>työllistyvät muita useammin</a:t>
            </a:r>
            <a:r>
              <a:rPr lang="fi-FI" sz="1600" b="0" dirty="0"/>
              <a:t> toimialoille ja ammatteihin,</a:t>
            </a:r>
            <a:r>
              <a:rPr lang="fi-FI" sz="1600" dirty="0"/>
              <a:t> joissa he odottavat tuntevansa olonsa turvallisemmaksi ja kohtaavansa vähemmän suvaitsemattomuutta ja syrjintää</a:t>
            </a:r>
            <a:r>
              <a:rPr lang="fi-FI" sz="1600" b="0" dirty="0"/>
              <a:t>. Tätä sanotaan ennakkoluuloihin perustuvaksi eriytymiseksi. </a:t>
            </a:r>
          </a:p>
          <a:p>
            <a:pPr>
              <a:spcAft>
                <a:spcPts val="600"/>
              </a:spcAft>
            </a:pPr>
            <a:r>
              <a:rPr lang="fi-FI" sz="1600" dirty="0"/>
              <a:t>Julkista sektoria </a:t>
            </a:r>
            <a:r>
              <a:rPr lang="fi-FI" sz="1600" b="0" dirty="0"/>
              <a:t>pidetään </a:t>
            </a:r>
            <a:r>
              <a:rPr lang="fi-FI" sz="1600" b="0" dirty="0" err="1"/>
              <a:t>hlbti</a:t>
            </a:r>
            <a:r>
              <a:rPr lang="fi-FI" sz="1600" b="0" dirty="0"/>
              <a:t>-henkilöille turvallisimpana monista syistä. Myös</a:t>
            </a:r>
            <a:r>
              <a:rPr lang="fi-FI" sz="1600" b="0" strike="sngStrike" dirty="0"/>
              <a:t>, </a:t>
            </a:r>
            <a:r>
              <a:rPr lang="fi-FI" sz="1600" b="0" dirty="0"/>
              <a:t>ja suuret monikansalliset yhtiöt ovat aikaisempaa monimuotoisempia, osallistavampia ja syrjimättömämpiä minkä vuoksi ne houkuttelevat hlbti-työntekijöitä muita yrityksiä todennäköisemmin.</a:t>
            </a:r>
          </a:p>
        </p:txBody>
      </p:sp>
      <p:sp>
        <p:nvSpPr>
          <p:cNvPr id="5" name="Title 1"/>
          <p:cNvSpPr txBox="1">
            <a:spLocks/>
          </p:cNvSpPr>
          <p:nvPr/>
        </p:nvSpPr>
        <p:spPr>
          <a:xfrm>
            <a:off x="539750" y="0"/>
            <a:ext cx="8442279" cy="634694"/>
          </a:xfrm>
          <a:prstGeom prst="rect">
            <a:avLst/>
          </a:prstGeom>
        </p:spPr>
        <p:txBody>
          <a:bodyPr vert="horz" lIns="91440" tIns="45720" rIns="91440" bIns="45720" rtlCol="0" anchor="ctr">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GB" sz="1600" dirty="0"/>
          </a:p>
          <a:p>
            <a:r>
              <a:rPr lang="fi-FI" sz="2000" dirty="0"/>
              <a:t>Altistuminen työperäisille terveyteen liittyville vaara- ja haittatekijöille Hl</a:t>
            </a:r>
            <a:r>
              <a:rPr lang="fi-FI" sz="2000" dirty="0" smtClean="0"/>
              <a:t>bti-työntekijät</a:t>
            </a:r>
            <a:r>
              <a:rPr lang="fi-FI" sz="1600" dirty="0"/>
              <a:t/>
            </a:r>
            <a:br>
              <a:rPr lang="fi-FI" sz="1600" dirty="0"/>
            </a:br>
            <a:endParaRPr lang="fi-FI" sz="1600"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60232" y="238987"/>
            <a:ext cx="4824536" cy="1209142"/>
          </a:xfrm>
          <a:prstGeom prst="rect">
            <a:avLst/>
          </a:prstGeom>
        </p:spPr>
      </p:pic>
    </p:spTree>
    <p:extLst>
      <p:ext uri="{BB962C8B-B14F-4D97-AF65-F5344CB8AC3E}">
        <p14:creationId xmlns:p14="http://schemas.microsoft.com/office/powerpoint/2010/main" val="14865956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0" y="915566"/>
            <a:ext cx="7632700" cy="3456384"/>
          </a:xfrm>
        </p:spPr>
        <p:txBody>
          <a:bodyPr>
            <a:noAutofit/>
          </a:bodyPr>
          <a:lstStyle/>
          <a:p>
            <a:pPr>
              <a:spcBef>
                <a:spcPts val="600"/>
              </a:spcBef>
            </a:pPr>
            <a:r>
              <a:rPr lang="fi-FI" sz="1600" b="0" dirty="0"/>
              <a:t>Hlbti-työntekijöiden syrjintä, heitä koskevat ennakkoluulot tai alentava suhtautuminen heihin voivat aiheuttaa</a:t>
            </a:r>
            <a:r>
              <a:rPr lang="fi-FI" sz="1600" dirty="0"/>
              <a:t> stressiä ja mielenterveysongelmia ja lisätä myös fyysisiä terveyshaittoja, </a:t>
            </a:r>
            <a:r>
              <a:rPr lang="fi-FI" sz="1600" dirty="0" smtClean="0"/>
              <a:t>muun </a:t>
            </a:r>
            <a:r>
              <a:rPr lang="fi-FI" sz="1600" dirty="0"/>
              <a:t>muassa tule-sairauksiin liittyviä ongelmia, kuten selkäkipua ja noidannuolia. </a:t>
            </a:r>
            <a:r>
              <a:rPr lang="fi-FI" sz="1600" b="0" dirty="0"/>
              <a:t>Tämä käy ilmi kenttätutkimukseen osallistuneiden työntekijöiden vastauksista. </a:t>
            </a:r>
          </a:p>
          <a:p>
            <a:pPr marL="189000" lvl="1" indent="-189000" algn="just" fontAlgn="base">
              <a:spcBef>
                <a:spcPts val="600"/>
              </a:spcBef>
              <a:buClr>
                <a:schemeClr val="tx2"/>
              </a:buClr>
              <a:buFont typeface="Wingdings" pitchFamily="2" charset="2"/>
              <a:buChar char="§"/>
            </a:pPr>
            <a:r>
              <a:rPr lang="fi-FI" sz="1600" dirty="0">
                <a:solidFill>
                  <a:schemeClr val="accent1"/>
                </a:solidFill>
              </a:rPr>
              <a:t>Hlbti-työntekijöiden </a:t>
            </a:r>
            <a:r>
              <a:rPr lang="fi-FI" sz="1600" dirty="0">
                <a:solidFill>
                  <a:schemeClr val="tx2"/>
                </a:solidFill>
              </a:rPr>
              <a:t>kokemat terveyshaitat koskevat sekä fyysistä terveyttä että mielenterveyttä:</a:t>
            </a:r>
          </a:p>
          <a:p>
            <a:pPr lvl="2" algn="just" fontAlgn="base">
              <a:spcBef>
                <a:spcPts val="600"/>
              </a:spcBef>
              <a:buFont typeface="Arial" panose="020B0604020202020204" pitchFamily="34" charset="0"/>
              <a:buChar char="•"/>
            </a:pPr>
            <a:r>
              <a:rPr lang="fi-FI" sz="1600" dirty="0"/>
              <a:t> Mielenterveyden heikkenemisen riski kasvaa ja hyvinvoinnin taso laskee.</a:t>
            </a:r>
          </a:p>
          <a:p>
            <a:pPr lvl="2" algn="just" fontAlgn="base">
              <a:spcBef>
                <a:spcPts val="600"/>
              </a:spcBef>
              <a:buFont typeface="Arial" panose="020B0604020202020204" pitchFamily="34" charset="0"/>
              <a:buChar char="•"/>
            </a:pPr>
            <a:r>
              <a:rPr lang="fi-FI" sz="1600" dirty="0"/>
              <a:t> Useat tutkimukset vahvistavat myös fyysisen terveyden heikkenemisen, myös (muun muassa) tule-sairaudet.</a:t>
            </a:r>
          </a:p>
          <a:p>
            <a:pPr marL="189000" lvl="1" indent="-189000" algn="just" fontAlgn="base">
              <a:spcBef>
                <a:spcPts val="600"/>
              </a:spcBef>
              <a:buClr>
                <a:schemeClr val="tx2"/>
              </a:buClr>
              <a:buFont typeface="Wingdings" pitchFamily="2" charset="2"/>
              <a:buChar char="§"/>
            </a:pPr>
            <a:r>
              <a:rPr lang="fi-FI" sz="1600" dirty="0">
                <a:solidFill>
                  <a:schemeClr val="tx2"/>
                </a:solidFill>
              </a:rPr>
              <a:t>Alaryhmien välisiä eroja:</a:t>
            </a:r>
          </a:p>
          <a:p>
            <a:pPr lvl="2" algn="just" fontAlgn="base">
              <a:spcBef>
                <a:spcPts val="600"/>
              </a:spcBef>
              <a:buFont typeface="Arial" panose="020B0604020202020204" pitchFamily="34" charset="0"/>
              <a:buChar char="•"/>
            </a:pPr>
            <a:r>
              <a:rPr lang="fi-FI" sz="1600" dirty="0"/>
              <a:t> Biseksuaalisten naispuolisten työntekijöiden ja transihmisten ja intersukupuolisten ihmisten terveydentila on muita heikompi.</a:t>
            </a:r>
          </a:p>
          <a:p>
            <a:pPr lvl="1" algn="just" fontAlgn="base">
              <a:spcBef>
                <a:spcPts val="600"/>
              </a:spcBef>
            </a:pPr>
            <a:endParaRPr lang="en-US" altLang="es-ES" sz="1600" dirty="0">
              <a:solidFill>
                <a:schemeClr val="accent1"/>
              </a:solidFill>
              <a:sym typeface="Wingdings" pitchFamily="2" charset="2"/>
            </a:endParaRPr>
          </a:p>
          <a:p>
            <a:endParaRPr lang="en-GB" sz="1600" b="0" dirty="0"/>
          </a:p>
          <a:p>
            <a:endParaRPr lang="en-GB" sz="1600" b="0" dirty="0"/>
          </a:p>
        </p:txBody>
      </p:sp>
      <p:sp>
        <p:nvSpPr>
          <p:cNvPr id="4" name="Title 1"/>
          <p:cNvSpPr>
            <a:spLocks noGrp="1"/>
          </p:cNvSpPr>
          <p:nvPr>
            <p:ph type="title"/>
          </p:nvPr>
        </p:nvSpPr>
        <p:spPr>
          <a:xfrm>
            <a:off x="467544" y="0"/>
            <a:ext cx="8442477" cy="634694"/>
          </a:xfrm>
        </p:spPr>
        <p:txBody>
          <a:bodyPr/>
          <a:lstStyle/>
          <a:p>
            <a:r>
              <a:rPr lang="fi-FI" sz="2000" dirty="0"/>
              <a:t/>
            </a:r>
            <a:br>
              <a:rPr lang="fi-FI" sz="2000" dirty="0"/>
            </a:br>
            <a:r>
              <a:rPr lang="fi-FI" sz="2000" dirty="0"/>
              <a:t>Yleisten terveyshaittojen ja </a:t>
            </a:r>
            <a:r>
              <a:rPr lang="fi-FI" sz="2000" dirty="0" smtClean="0"/>
              <a:t>tule-sairauksien </a:t>
            </a:r>
            <a:r>
              <a:rPr lang="fi-FI" sz="2000" dirty="0"/>
              <a:t>yleisyys</a:t>
            </a:r>
            <a:br>
              <a:rPr lang="fi-FI" sz="2000" dirty="0"/>
            </a:br>
            <a:r>
              <a:rPr lang="fi-FI" sz="2000" dirty="0"/>
              <a:t>Hlbti-työntekijät</a:t>
            </a:r>
            <a:br>
              <a:rPr lang="fi-FI" sz="2000" dirty="0"/>
            </a:br>
            <a:endParaRPr lang="fi-FI" sz="2000" dirty="0"/>
          </a:p>
        </p:txBody>
      </p:sp>
    </p:spTree>
    <p:extLst>
      <p:ext uri="{BB962C8B-B14F-4D97-AF65-F5344CB8AC3E}">
        <p14:creationId xmlns:p14="http://schemas.microsoft.com/office/powerpoint/2010/main" val="40937966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49154" y="796664"/>
            <a:ext cx="7623296" cy="3287254"/>
          </a:xfrm>
        </p:spPr>
        <p:txBody>
          <a:bodyPr lIns="0" tIns="0" rIns="0" bIns="0">
            <a:noAutofit/>
          </a:bodyPr>
          <a:lstStyle/>
          <a:p>
            <a:pPr marL="189000" lvl="1" indent="-189000" algn="just">
              <a:spcBef>
                <a:spcPts val="450"/>
              </a:spcBef>
              <a:buClr>
                <a:schemeClr val="tx2"/>
              </a:buClr>
              <a:buFont typeface="Wingdings" pitchFamily="2" charset="2"/>
              <a:buChar char="§"/>
            </a:pPr>
            <a:r>
              <a:rPr lang="fi-FI" sz="1500" dirty="0">
                <a:solidFill>
                  <a:schemeClr val="tx2"/>
                </a:solidFill>
              </a:rPr>
              <a:t>Seuraavaksi määritetään ja esitellään yhdeksän tapausesimerkkiä toimintalinjauksista ja yritysten käytännöistä.</a:t>
            </a:r>
          </a:p>
          <a:p>
            <a:pPr marL="189000" lvl="1" indent="-189000" algn="just">
              <a:spcBef>
                <a:spcPts val="450"/>
              </a:spcBef>
              <a:buClr>
                <a:schemeClr val="tx2"/>
              </a:buClr>
              <a:buFont typeface="Wingdings" pitchFamily="2" charset="2"/>
              <a:buChar char="§"/>
            </a:pPr>
            <a:r>
              <a:rPr lang="fi-FI" sz="1500" dirty="0" smtClean="0">
                <a:solidFill>
                  <a:schemeClr val="tx2"/>
                </a:solidFill>
              </a:rPr>
              <a:t>Toimintalinjauksilla </a:t>
            </a:r>
            <a:r>
              <a:rPr lang="fi-FI" sz="1500" dirty="0">
                <a:solidFill>
                  <a:schemeClr val="tx2"/>
                </a:solidFill>
              </a:rPr>
              <a:t>ja </a:t>
            </a:r>
            <a:r>
              <a:rPr lang="fi-FI" sz="1500" strike="sngStrike" dirty="0" smtClean="0">
                <a:solidFill>
                  <a:schemeClr val="tx2"/>
                </a:solidFill>
              </a:rPr>
              <a:t>ä</a:t>
            </a:r>
            <a:r>
              <a:rPr lang="fi-FI" sz="1500" dirty="0" smtClean="0">
                <a:solidFill>
                  <a:schemeClr val="tx2"/>
                </a:solidFill>
              </a:rPr>
              <a:t> </a:t>
            </a:r>
            <a:r>
              <a:rPr lang="fi-FI" sz="1500" dirty="0">
                <a:solidFill>
                  <a:schemeClr val="tx2"/>
                </a:solidFill>
              </a:rPr>
              <a:t>käytännön esimerkeillä pyrittiin parantamaan työympäristöä ja vähentämään työterveys- ja työturvallisuusriskejä. Tämä koski erityisesti tule-sairauksiin liittyviä fyysisiä ja psykososiaalisia tai työn organisointiin liittyviä vaara- ja haittatekijöitä</a:t>
            </a:r>
            <a:r>
              <a:rPr lang="fi-FI" sz="1500" strike="sngStrike" dirty="0">
                <a:solidFill>
                  <a:srgbClr val="FF0000"/>
                </a:solidFill>
              </a:rPr>
              <a:t> </a:t>
            </a:r>
            <a:r>
              <a:rPr lang="fi-FI" sz="1500" strike="sngStrike" dirty="0">
                <a:solidFill>
                  <a:schemeClr val="tx2"/>
                </a:solidFill>
              </a:rPr>
              <a:t>riskejä</a:t>
            </a:r>
            <a:r>
              <a:rPr lang="fi-FI" sz="1500" dirty="0">
                <a:solidFill>
                  <a:schemeClr val="tx2"/>
                </a:solidFill>
              </a:rPr>
              <a:t>, jotka kohdistuivat tutkimuksen kohteena olevaan kolmeen työntekijäryhmään.</a:t>
            </a:r>
          </a:p>
          <a:p>
            <a:pPr marL="189000" lvl="1" indent="-189000" algn="just">
              <a:spcBef>
                <a:spcPts val="450"/>
              </a:spcBef>
              <a:buClr>
                <a:schemeClr val="tx2"/>
              </a:buClr>
              <a:buFont typeface="Wingdings" pitchFamily="2" charset="2"/>
              <a:buChar char="§"/>
            </a:pPr>
            <a:r>
              <a:rPr lang="fi-FI" sz="1500" dirty="0">
                <a:solidFill>
                  <a:schemeClr val="tx2"/>
                </a:solidFill>
              </a:rPr>
              <a:t>Ne ovat yhdistelmä EU:n, kansallisia tai alueellisia aloitteita, joita toteuttivat viranomaiset, yksityiset yritykset ja voittoa tavoittelemattomat organisaatiot. </a:t>
            </a:r>
          </a:p>
          <a:p>
            <a:pPr marL="189000" lvl="1" indent="-189000">
              <a:spcBef>
                <a:spcPts val="450"/>
              </a:spcBef>
              <a:buClr>
                <a:schemeClr val="tx2"/>
              </a:buClr>
              <a:buFont typeface="Wingdings" pitchFamily="2" charset="2"/>
              <a:buChar char="§"/>
            </a:pPr>
            <a:r>
              <a:rPr lang="fi-FI" sz="1500" dirty="0">
                <a:solidFill>
                  <a:schemeClr val="tx2"/>
                </a:solidFill>
              </a:rPr>
              <a:t>Toimenpiteitä olivat muun muassa riskinarviointi-/ennaltaehkäisytyökalut, asenteisiin </a:t>
            </a:r>
            <a:r>
              <a:rPr lang="fi-FI" sz="1500" dirty="0" smtClean="0">
                <a:solidFill>
                  <a:schemeClr val="tx2"/>
                </a:solidFill>
              </a:rPr>
              <a:t>vaikuttamistoimet, </a:t>
            </a:r>
            <a:r>
              <a:rPr lang="fi-FI" sz="1500" dirty="0">
                <a:solidFill>
                  <a:schemeClr val="tx2"/>
                </a:solidFill>
              </a:rPr>
              <a:t>koulutus, neuvonta ja ohjaus, </a:t>
            </a:r>
            <a:r>
              <a:rPr lang="fi-FI" sz="1500" dirty="0" smtClean="0">
                <a:solidFill>
                  <a:schemeClr val="tx2"/>
                </a:solidFill>
              </a:rPr>
              <a:t>tutkimus </a:t>
            </a:r>
            <a:r>
              <a:rPr lang="fi-FI" sz="1500" dirty="0">
                <a:solidFill>
                  <a:schemeClr val="tx2"/>
                </a:solidFill>
              </a:rPr>
              <a:t>ja erityiset työsuojelutarkastuksen toimenpiteet.</a:t>
            </a:r>
            <a:r>
              <a:rPr lang="fi-FI" sz="1500" b="0" dirty="0"/>
              <a:t/>
            </a:r>
            <a:br>
              <a:rPr lang="fi-FI" sz="1500" b="0" dirty="0"/>
            </a:br>
            <a:r>
              <a:rPr lang="fi-FI" sz="1500" b="0" dirty="0"/>
              <a:t/>
            </a:r>
            <a:br>
              <a:rPr lang="fi-FI" sz="1500" b="0" dirty="0"/>
            </a:br>
            <a:endParaRPr lang="fi-FI" sz="1500" b="0" dirty="0"/>
          </a:p>
          <a:p>
            <a:pPr marL="0" indent="0">
              <a:buNone/>
            </a:pPr>
            <a:endParaRPr lang="en-US" sz="1500" b="0" dirty="0"/>
          </a:p>
        </p:txBody>
      </p:sp>
      <p:sp>
        <p:nvSpPr>
          <p:cNvPr id="7" name="Title 1">
            <a:extLst>
              <a:ext uri="{FF2B5EF4-FFF2-40B4-BE49-F238E27FC236}">
                <a16:creationId xmlns:a16="http://schemas.microsoft.com/office/drawing/2014/main" id="{FE67E1C7-DA33-3742-8620-2EC6C9701E0F}"/>
              </a:ext>
            </a:extLst>
          </p:cNvPr>
          <p:cNvSpPr txBox="1">
            <a:spLocks/>
          </p:cNvSpPr>
          <p:nvPr/>
        </p:nvSpPr>
        <p:spPr>
          <a:xfrm>
            <a:off x="539750" y="0"/>
            <a:ext cx="8460036" cy="699542"/>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i-FI" sz="2400" dirty="0">
                <a:solidFill>
                  <a:srgbClr val="003399"/>
                </a:solidFill>
              </a:rPr>
              <a:t>Esimerkkejä käytäntöjä ja </a:t>
            </a:r>
            <a:r>
              <a:rPr lang="fi-FI" sz="2400" dirty="0" smtClean="0">
                <a:solidFill>
                  <a:srgbClr val="003399"/>
                </a:solidFill>
              </a:rPr>
              <a:t>toimintali</a:t>
            </a:r>
            <a:r>
              <a:rPr lang="fi-FI" sz="2400" dirty="0">
                <a:solidFill>
                  <a:srgbClr val="003399"/>
                </a:solidFill>
              </a:rPr>
              <a:t>njauksia</a:t>
            </a:r>
            <a:r>
              <a:rPr lang="fi-FI" sz="2400" dirty="0" smtClean="0">
                <a:solidFill>
                  <a:srgbClr val="003399"/>
                </a:solidFill>
              </a:rPr>
              <a:t> </a:t>
            </a:r>
            <a:r>
              <a:rPr lang="fi-FI" sz="2400" dirty="0">
                <a:solidFill>
                  <a:srgbClr val="003399"/>
                </a:solidFill>
              </a:rPr>
              <a:t>koskevista aloitteista</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67744" y="3789564"/>
            <a:ext cx="4447085" cy="1114544"/>
          </a:xfrm>
          <a:prstGeom prst="rect">
            <a:avLst/>
          </a:prstGeom>
        </p:spPr>
      </p:pic>
    </p:spTree>
    <p:extLst>
      <p:ext uri="{BB962C8B-B14F-4D97-AF65-F5344CB8AC3E}">
        <p14:creationId xmlns:p14="http://schemas.microsoft.com/office/powerpoint/2010/main" val="29236979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half" idx="1"/>
            <p:extLst>
              <p:ext uri="{D42A27DB-BD31-4B8C-83A1-F6EECF244321}">
                <p14:modId xmlns:p14="http://schemas.microsoft.com/office/powerpoint/2010/main" val="3401902144"/>
              </p:ext>
            </p:extLst>
          </p:nvPr>
        </p:nvGraphicFramePr>
        <p:xfrm>
          <a:off x="569486" y="1059582"/>
          <a:ext cx="7602964" cy="3271175"/>
        </p:xfrm>
        <a:graphic>
          <a:graphicData uri="http://schemas.openxmlformats.org/drawingml/2006/table">
            <a:tbl>
              <a:tblPr firstRow="1" firstCol="1" bandRow="1">
                <a:tableStyleId>{5C22544A-7EE6-4342-B048-85BDC9FD1C3A}</a:tableStyleId>
              </a:tblPr>
              <a:tblGrid>
                <a:gridCol w="1178460">
                  <a:extLst>
                    <a:ext uri="{9D8B030D-6E8A-4147-A177-3AD203B41FA5}">
                      <a16:colId xmlns:a16="http://schemas.microsoft.com/office/drawing/2014/main" val="3805429375"/>
                    </a:ext>
                  </a:extLst>
                </a:gridCol>
                <a:gridCol w="591193">
                  <a:extLst>
                    <a:ext uri="{9D8B030D-6E8A-4147-A177-3AD203B41FA5}">
                      <a16:colId xmlns:a16="http://schemas.microsoft.com/office/drawing/2014/main" val="3444078073"/>
                    </a:ext>
                  </a:extLst>
                </a:gridCol>
                <a:gridCol w="753013">
                  <a:extLst>
                    <a:ext uri="{9D8B030D-6E8A-4147-A177-3AD203B41FA5}">
                      <a16:colId xmlns:a16="http://schemas.microsoft.com/office/drawing/2014/main" val="2493499778"/>
                    </a:ext>
                  </a:extLst>
                </a:gridCol>
                <a:gridCol w="1269693">
                  <a:extLst>
                    <a:ext uri="{9D8B030D-6E8A-4147-A177-3AD203B41FA5}">
                      <a16:colId xmlns:a16="http://schemas.microsoft.com/office/drawing/2014/main" val="3636234751"/>
                    </a:ext>
                  </a:extLst>
                </a:gridCol>
                <a:gridCol w="1146259">
                  <a:extLst>
                    <a:ext uri="{9D8B030D-6E8A-4147-A177-3AD203B41FA5}">
                      <a16:colId xmlns:a16="http://schemas.microsoft.com/office/drawing/2014/main" val="1492031146"/>
                    </a:ext>
                  </a:extLst>
                </a:gridCol>
                <a:gridCol w="2664346">
                  <a:extLst>
                    <a:ext uri="{9D8B030D-6E8A-4147-A177-3AD203B41FA5}">
                      <a16:colId xmlns:a16="http://schemas.microsoft.com/office/drawing/2014/main" val="3133363192"/>
                    </a:ext>
                  </a:extLst>
                </a:gridCol>
              </a:tblGrid>
              <a:tr h="352049">
                <a:tc>
                  <a:txBody>
                    <a:bodyPr/>
                    <a:lstStyle/>
                    <a:p>
                      <a:pPr marL="68580" algn="ctr">
                        <a:lnSpc>
                          <a:spcPts val="1200"/>
                        </a:lnSpc>
                        <a:spcBef>
                          <a:spcPts val="600"/>
                        </a:spcBef>
                        <a:spcAft>
                          <a:spcPts val="600"/>
                        </a:spcAft>
                      </a:pPr>
                      <a:r>
                        <a:rPr lang="fi-FI" sz="700"/>
                        <a:t>Nimi</a:t>
                      </a:r>
                    </a:p>
                  </a:txBody>
                  <a:tcPr marL="52808" marR="52808" marT="0" marB="0" anchor="ctr"/>
                </a:tc>
                <a:tc>
                  <a:txBody>
                    <a:bodyPr/>
                    <a:lstStyle/>
                    <a:p>
                      <a:pPr marL="68580" algn="ctr">
                        <a:lnSpc>
                          <a:spcPts val="1200"/>
                        </a:lnSpc>
                        <a:spcBef>
                          <a:spcPts val="600"/>
                        </a:spcBef>
                        <a:spcAft>
                          <a:spcPts val="600"/>
                        </a:spcAft>
                      </a:pPr>
                      <a:r>
                        <a:rPr lang="fi-FI" sz="700" dirty="0"/>
                        <a:t>Maa</a:t>
                      </a:r>
                    </a:p>
                  </a:txBody>
                  <a:tcPr marL="52808" marR="52808" marT="0" marB="0" anchor="ctr"/>
                </a:tc>
                <a:tc>
                  <a:txBody>
                    <a:bodyPr/>
                    <a:lstStyle/>
                    <a:p>
                      <a:pPr marL="68580" algn="ctr">
                        <a:lnSpc>
                          <a:spcPts val="1200"/>
                        </a:lnSpc>
                        <a:spcBef>
                          <a:spcPts val="600"/>
                        </a:spcBef>
                        <a:spcAft>
                          <a:spcPts val="600"/>
                        </a:spcAft>
                      </a:pPr>
                      <a:r>
                        <a:rPr lang="fi-FI" sz="700" dirty="0"/>
                        <a:t>Ryhmä</a:t>
                      </a:r>
                    </a:p>
                  </a:txBody>
                  <a:tcPr marL="52808" marR="52808" marT="0" marB="0" anchor="ctr"/>
                </a:tc>
                <a:tc>
                  <a:txBody>
                    <a:bodyPr/>
                    <a:lstStyle/>
                    <a:p>
                      <a:pPr marL="68580" algn="ctr">
                        <a:lnSpc>
                          <a:spcPts val="1200"/>
                        </a:lnSpc>
                        <a:spcBef>
                          <a:spcPts val="600"/>
                        </a:spcBef>
                        <a:spcAft>
                          <a:spcPts val="600"/>
                        </a:spcAft>
                      </a:pPr>
                      <a:r>
                        <a:rPr lang="fi-FI" sz="700" b="1" kern="1200" dirty="0" smtClean="0">
                          <a:solidFill>
                            <a:schemeClr val="lt1"/>
                          </a:solidFill>
                          <a:latin typeface="+mn-lt"/>
                          <a:ea typeface="+mn-ea"/>
                          <a:cs typeface="+mn-cs"/>
                        </a:rPr>
                        <a:t>Toimenpiteet</a:t>
                      </a:r>
                      <a:endParaRPr lang="fi-FI" sz="700" b="1" kern="1200" dirty="0">
                        <a:solidFill>
                          <a:schemeClr val="lt1"/>
                        </a:solidFill>
                        <a:latin typeface="+mn-lt"/>
                        <a:ea typeface="+mn-ea"/>
                        <a:cs typeface="+mn-cs"/>
                      </a:endParaRPr>
                    </a:p>
                  </a:txBody>
                  <a:tcPr marL="52808" marR="52808" marT="0" marB="0" anchor="ctr"/>
                </a:tc>
                <a:tc>
                  <a:txBody>
                    <a:bodyPr/>
                    <a:lstStyle/>
                    <a:p>
                      <a:pPr marL="68580" algn="ctr">
                        <a:lnSpc>
                          <a:spcPts val="1200"/>
                        </a:lnSpc>
                        <a:spcBef>
                          <a:spcPts val="600"/>
                        </a:spcBef>
                        <a:spcAft>
                          <a:spcPts val="600"/>
                        </a:spcAft>
                      </a:pPr>
                      <a:r>
                        <a:rPr lang="fi-FI" sz="700" b="1" kern="1200" dirty="0">
                          <a:solidFill>
                            <a:schemeClr val="lt1"/>
                          </a:solidFill>
                          <a:latin typeface="+mn-lt"/>
                          <a:ea typeface="+mn-ea"/>
                          <a:cs typeface="+mn-cs"/>
                        </a:rPr>
                        <a:t>Toimija</a:t>
                      </a:r>
                      <a:r>
                        <a:rPr lang="fi-FI" sz="700" dirty="0">
                          <a:solidFill>
                            <a:srgbClr val="FF0000"/>
                          </a:solidFill>
                        </a:rPr>
                        <a:t> </a:t>
                      </a:r>
                      <a:r>
                        <a:rPr lang="fi-FI" sz="700" strike="sngStrike" baseline="0" dirty="0"/>
                        <a:t>Vastaava elin</a:t>
                      </a:r>
                    </a:p>
                  </a:txBody>
                  <a:tcPr marL="52808" marR="52808" marT="0" marB="0" anchor="ctr"/>
                </a:tc>
                <a:tc>
                  <a:txBody>
                    <a:bodyPr/>
                    <a:lstStyle/>
                    <a:p>
                      <a:pPr marL="68580" algn="ctr">
                        <a:lnSpc>
                          <a:spcPts val="1200"/>
                        </a:lnSpc>
                        <a:spcBef>
                          <a:spcPts val="600"/>
                        </a:spcBef>
                        <a:spcAft>
                          <a:spcPts val="600"/>
                        </a:spcAft>
                      </a:pPr>
                      <a:r>
                        <a:rPr lang="fi-FI" sz="700"/>
                        <a:t>Tavoitteet </a:t>
                      </a:r>
                    </a:p>
                  </a:txBody>
                  <a:tcPr marL="52808" marR="52808" marT="0" marB="0" anchor="ctr"/>
                </a:tc>
                <a:extLst>
                  <a:ext uri="{0D108BD9-81ED-4DB2-BD59-A6C34878D82A}">
                    <a16:rowId xmlns:a16="http://schemas.microsoft.com/office/drawing/2014/main" val="4087080459"/>
                  </a:ext>
                </a:extLst>
              </a:tr>
              <a:tr h="533696">
                <a:tc>
                  <a:txBody>
                    <a:bodyPr/>
                    <a:lstStyle/>
                    <a:p>
                      <a:pPr marL="68580" algn="l">
                        <a:lnSpc>
                          <a:spcPct val="107000"/>
                        </a:lnSpc>
                        <a:spcBef>
                          <a:spcPts val="600"/>
                        </a:spcBef>
                        <a:spcAft>
                          <a:spcPts val="600"/>
                        </a:spcAft>
                      </a:pPr>
                      <a:r>
                        <a:rPr lang="fi-FI" sz="700"/>
                        <a:t>Työympäristöä koskeva kansallinen strategia</a:t>
                      </a:r>
                    </a:p>
                  </a:txBody>
                  <a:tcPr marL="52808" marR="52808" marT="0" marB="0" anchor="ctr"/>
                </a:tc>
                <a:tc>
                  <a:txBody>
                    <a:bodyPr/>
                    <a:lstStyle/>
                    <a:p>
                      <a:pPr marL="68580" algn="ctr">
                        <a:lnSpc>
                          <a:spcPct val="107000"/>
                        </a:lnSpc>
                        <a:spcBef>
                          <a:spcPts val="600"/>
                        </a:spcBef>
                        <a:spcAft>
                          <a:spcPts val="600"/>
                        </a:spcAft>
                      </a:pPr>
                      <a:r>
                        <a:rPr lang="fi-FI" sz="700" dirty="0"/>
                        <a:t>Tanska</a:t>
                      </a:r>
                    </a:p>
                  </a:txBody>
                  <a:tcPr marL="52808" marR="52808" marT="0" marB="0" anchor="ctr"/>
                </a:tc>
                <a:tc>
                  <a:txBody>
                    <a:bodyPr/>
                    <a:lstStyle/>
                    <a:p>
                      <a:pPr marL="68580" algn="ctr">
                        <a:lnSpc>
                          <a:spcPct val="107000"/>
                        </a:lnSpc>
                        <a:spcBef>
                          <a:spcPts val="600"/>
                        </a:spcBef>
                        <a:spcAft>
                          <a:spcPts val="600"/>
                        </a:spcAft>
                      </a:pPr>
                      <a:r>
                        <a:rPr lang="fi-FI" sz="700" dirty="0"/>
                        <a:t>Kaikki </a:t>
                      </a:r>
                    </a:p>
                  </a:txBody>
                  <a:tcPr marL="52808" marR="52808" marT="0" marB="0" anchor="ctr"/>
                </a:tc>
                <a:tc>
                  <a:txBody>
                    <a:bodyPr/>
                    <a:lstStyle/>
                    <a:p>
                      <a:pPr marL="68580" algn="ctr">
                        <a:lnSpc>
                          <a:spcPct val="107000"/>
                        </a:lnSpc>
                        <a:spcBef>
                          <a:spcPts val="600"/>
                        </a:spcBef>
                        <a:spcAft>
                          <a:spcPts val="600"/>
                        </a:spcAft>
                      </a:pPr>
                      <a:r>
                        <a:rPr lang="fi-FI" sz="600" dirty="0"/>
                        <a:t>Toimintapoliittinen strategia</a:t>
                      </a:r>
                      <a:r>
                        <a:rPr lang="fi-FI" sz="600" kern="1200" dirty="0">
                          <a:solidFill>
                            <a:schemeClr val="dk1"/>
                          </a:solidFill>
                          <a:latin typeface="+mn-lt"/>
                          <a:ea typeface="+mn-ea"/>
                          <a:cs typeface="+mn-cs"/>
                        </a:rPr>
                        <a:t>, lain noudattamisen valvonta </a:t>
                      </a:r>
                      <a:r>
                        <a:rPr lang="fi-FI" sz="600" dirty="0" smtClean="0"/>
                        <a:t>työsuojelutarkastukset</a:t>
                      </a:r>
                      <a:r>
                        <a:rPr lang="fi-FI" sz="600" dirty="0"/>
                        <a:t>, tiedot ja ohjeet, tutkimus </a:t>
                      </a:r>
                    </a:p>
                  </a:txBody>
                  <a:tcPr marL="52808" marR="52808" marT="0" marB="0" anchor="ctr"/>
                </a:tc>
                <a:tc>
                  <a:txBody>
                    <a:bodyPr/>
                    <a:lstStyle/>
                    <a:p>
                      <a:pPr marL="68580" algn="ctr">
                        <a:lnSpc>
                          <a:spcPct val="107000"/>
                        </a:lnSpc>
                        <a:spcBef>
                          <a:spcPts val="600"/>
                        </a:spcBef>
                        <a:spcAft>
                          <a:spcPts val="600"/>
                        </a:spcAft>
                      </a:pPr>
                      <a:r>
                        <a:rPr lang="fi-FI" sz="700"/>
                        <a:t>Viranomainen</a:t>
                      </a:r>
                    </a:p>
                  </a:txBody>
                  <a:tcPr marL="52808" marR="52808" marT="0" marB="0" anchor="ctr"/>
                </a:tc>
                <a:tc>
                  <a:txBody>
                    <a:bodyPr/>
                    <a:lstStyle/>
                    <a:p>
                      <a:pPr marL="68580" algn="ctr">
                        <a:lnSpc>
                          <a:spcPct val="107000"/>
                        </a:lnSpc>
                        <a:spcBef>
                          <a:spcPts val="600"/>
                        </a:spcBef>
                        <a:spcAft>
                          <a:spcPts val="600"/>
                        </a:spcAft>
                      </a:pPr>
                      <a:r>
                        <a:rPr lang="fi-FI" sz="700"/>
                        <a:t>Varmistetaan turvallinen ja terveellinen työympäristö Tanskassa, jotta yhä useammalla työntekijällä on mahdollisuus hyvään ja pitkään työelämään. Toimenpiteiden kolme tärkeintä ensisijaista alaa ovat psykososiaalinen työympäristö, tuki- ja liikuntaelinten ylikuormitus, vakavat työtapaturmat</a:t>
                      </a:r>
                    </a:p>
                  </a:txBody>
                  <a:tcPr marL="52808" marR="52808" marT="0" marB="0" anchor="ctr"/>
                </a:tc>
                <a:extLst>
                  <a:ext uri="{0D108BD9-81ED-4DB2-BD59-A6C34878D82A}">
                    <a16:rowId xmlns:a16="http://schemas.microsoft.com/office/drawing/2014/main" val="317514001"/>
                  </a:ext>
                </a:extLst>
              </a:tr>
              <a:tr h="533696">
                <a:tc>
                  <a:txBody>
                    <a:bodyPr/>
                    <a:lstStyle/>
                    <a:p>
                      <a:pPr marL="68580" algn="l">
                        <a:lnSpc>
                          <a:spcPct val="107000"/>
                        </a:lnSpc>
                        <a:spcBef>
                          <a:spcPts val="600"/>
                        </a:spcBef>
                        <a:spcAft>
                          <a:spcPts val="600"/>
                        </a:spcAft>
                      </a:pPr>
                      <a:r>
                        <a:rPr lang="fi-FI" sz="700" dirty="0"/>
                        <a:t>Airbusin moninaisuutta ja osallisuutta koskeva </a:t>
                      </a:r>
                      <a:r>
                        <a:rPr lang="fi-FI" sz="700" b="1" kern="1200" dirty="0">
                          <a:solidFill>
                            <a:schemeClr val="lt1"/>
                          </a:solidFill>
                          <a:latin typeface="+mn-lt"/>
                          <a:ea typeface="+mn-ea"/>
                          <a:cs typeface="+mn-cs"/>
                        </a:rPr>
                        <a:t>toimintalinjaus</a:t>
                      </a:r>
                    </a:p>
                  </a:txBody>
                  <a:tcPr marL="52808" marR="52808" marT="0" marB="0" anchor="ctr"/>
                </a:tc>
                <a:tc>
                  <a:txBody>
                    <a:bodyPr/>
                    <a:lstStyle/>
                    <a:p>
                      <a:pPr marL="68580" algn="ctr">
                        <a:lnSpc>
                          <a:spcPct val="107000"/>
                        </a:lnSpc>
                        <a:spcBef>
                          <a:spcPts val="600"/>
                        </a:spcBef>
                        <a:spcAft>
                          <a:spcPts val="600"/>
                        </a:spcAft>
                      </a:pPr>
                      <a:r>
                        <a:rPr lang="fi-FI" sz="700" dirty="0"/>
                        <a:t>EU</a:t>
                      </a:r>
                    </a:p>
                  </a:txBody>
                  <a:tcPr marL="52808" marR="52808" marT="0" marB="0" anchor="ctr"/>
                </a:tc>
                <a:tc>
                  <a:txBody>
                    <a:bodyPr/>
                    <a:lstStyle/>
                    <a:p>
                      <a:pPr marL="68580" algn="ctr">
                        <a:lnSpc>
                          <a:spcPct val="107000"/>
                        </a:lnSpc>
                        <a:spcBef>
                          <a:spcPts val="600"/>
                        </a:spcBef>
                        <a:spcAft>
                          <a:spcPts val="600"/>
                        </a:spcAft>
                      </a:pPr>
                      <a:r>
                        <a:rPr lang="fi-FI" sz="700"/>
                        <a:t>Naiset ja hlbti-työntekijät</a:t>
                      </a:r>
                    </a:p>
                  </a:txBody>
                  <a:tcPr marL="52808" marR="52808" marT="0" marB="0" anchor="ctr"/>
                </a:tc>
                <a:tc>
                  <a:txBody>
                    <a:bodyPr/>
                    <a:lstStyle/>
                    <a:p>
                      <a:pPr marL="68580" algn="ctr">
                        <a:lnSpc>
                          <a:spcPct val="107000"/>
                        </a:lnSpc>
                        <a:spcBef>
                          <a:spcPts val="600"/>
                        </a:spcBef>
                        <a:spcAft>
                          <a:spcPts val="600"/>
                        </a:spcAft>
                      </a:pPr>
                      <a:r>
                        <a:rPr lang="fi-FI" sz="600" dirty="0"/>
                        <a:t>Työntekijöiden osallistuminen, koulutus, valistus, yhteensovittaminen ja etätyömahdollisuudet </a:t>
                      </a:r>
                    </a:p>
                  </a:txBody>
                  <a:tcPr marL="52808" marR="52808" marT="0" marB="0" anchor="ctr"/>
                </a:tc>
                <a:tc>
                  <a:txBody>
                    <a:bodyPr/>
                    <a:lstStyle/>
                    <a:p>
                      <a:pPr marL="68580" algn="ctr">
                        <a:lnSpc>
                          <a:spcPct val="107000"/>
                        </a:lnSpc>
                        <a:spcBef>
                          <a:spcPts val="600"/>
                        </a:spcBef>
                        <a:spcAft>
                          <a:spcPts val="600"/>
                        </a:spcAft>
                      </a:pPr>
                      <a:r>
                        <a:rPr lang="fi-FI" sz="700"/>
                        <a:t>Yksityisen sektorin yritys</a:t>
                      </a:r>
                    </a:p>
                  </a:txBody>
                  <a:tcPr marL="52808" marR="52808" marT="0" marB="0" anchor="ctr"/>
                </a:tc>
                <a:tc>
                  <a:txBody>
                    <a:bodyPr/>
                    <a:lstStyle/>
                    <a:p>
                      <a:pPr marL="68580" algn="ctr">
                        <a:lnSpc>
                          <a:spcPct val="107000"/>
                        </a:lnSpc>
                        <a:spcBef>
                          <a:spcPts val="600"/>
                        </a:spcBef>
                        <a:spcAft>
                          <a:spcPts val="600"/>
                        </a:spcAft>
                      </a:pPr>
                      <a:r>
                        <a:rPr lang="fi-FI" sz="700"/>
                        <a:t>Moninaisuuden hallinta, yhdenvertaisten mahdollisuuksien edistäminen ja syrjinnän ennaltaehkäisy yrityksessä</a:t>
                      </a:r>
                    </a:p>
                  </a:txBody>
                  <a:tcPr marL="52808" marR="52808" marT="0" marB="0" anchor="ctr"/>
                </a:tc>
                <a:extLst>
                  <a:ext uri="{0D108BD9-81ED-4DB2-BD59-A6C34878D82A}">
                    <a16:rowId xmlns:a16="http://schemas.microsoft.com/office/drawing/2014/main" val="2528965725"/>
                  </a:ext>
                </a:extLst>
              </a:tr>
              <a:tr h="960652">
                <a:tc>
                  <a:txBody>
                    <a:bodyPr/>
                    <a:lstStyle/>
                    <a:p>
                      <a:pPr marL="68580" algn="l">
                        <a:lnSpc>
                          <a:spcPct val="107000"/>
                        </a:lnSpc>
                        <a:spcBef>
                          <a:spcPts val="600"/>
                        </a:spcBef>
                        <a:spcAft>
                          <a:spcPts val="600"/>
                        </a:spcAft>
                      </a:pPr>
                      <a:r>
                        <a:rPr lang="fi-FI" sz="700" b="1" kern="1200" dirty="0" smtClean="0">
                          <a:solidFill>
                            <a:schemeClr val="lt1"/>
                          </a:solidFill>
                          <a:latin typeface="+mn-lt"/>
                          <a:ea typeface="+mn-ea"/>
                          <a:cs typeface="+mn-cs"/>
                        </a:rPr>
                        <a:t>Maahan </a:t>
                      </a:r>
                      <a:r>
                        <a:rPr lang="fi-FI" sz="700" b="1" kern="1200" dirty="0">
                          <a:solidFill>
                            <a:schemeClr val="lt1"/>
                          </a:solidFill>
                          <a:latin typeface="+mn-lt"/>
                          <a:ea typeface="+mn-ea"/>
                          <a:cs typeface="+mn-cs"/>
                        </a:rPr>
                        <a:t>muuttajien </a:t>
                      </a:r>
                      <a:r>
                        <a:rPr lang="fi-FI" sz="700" dirty="0"/>
                        <a:t>tekemää kotitalous- ja hoivatyötä koskevat yhteiset huolenaiheet ja suositukset</a:t>
                      </a:r>
                    </a:p>
                  </a:txBody>
                  <a:tcPr marL="52808" marR="52808" marT="0" marB="0" anchor="ctr"/>
                </a:tc>
                <a:tc>
                  <a:txBody>
                    <a:bodyPr/>
                    <a:lstStyle/>
                    <a:p>
                      <a:pPr marL="68580" algn="ctr">
                        <a:lnSpc>
                          <a:spcPct val="107000"/>
                        </a:lnSpc>
                        <a:spcBef>
                          <a:spcPts val="600"/>
                        </a:spcBef>
                        <a:spcAft>
                          <a:spcPts val="600"/>
                        </a:spcAft>
                      </a:pPr>
                      <a:r>
                        <a:rPr lang="fi-FI" sz="700" dirty="0"/>
                        <a:t>EU</a:t>
                      </a:r>
                    </a:p>
                  </a:txBody>
                  <a:tcPr marL="52808" marR="52808" marT="0" marB="0" anchor="ctr"/>
                </a:tc>
                <a:tc>
                  <a:txBody>
                    <a:bodyPr/>
                    <a:lstStyle/>
                    <a:p>
                      <a:pPr marL="68580" algn="ctr" defTabSz="257175" rtl="0" eaLnBrk="1" latinLnBrk="0" hangingPunct="1">
                        <a:lnSpc>
                          <a:spcPct val="107000"/>
                        </a:lnSpc>
                        <a:spcBef>
                          <a:spcPts val="600"/>
                        </a:spcBef>
                        <a:spcAft>
                          <a:spcPts val="600"/>
                        </a:spcAft>
                      </a:pPr>
                      <a:r>
                        <a:rPr lang="fi-FI" sz="700" kern="1200" dirty="0" smtClean="0">
                          <a:solidFill>
                            <a:schemeClr val="dk1"/>
                          </a:solidFill>
                          <a:latin typeface="+mn-lt"/>
                          <a:ea typeface="+mn-ea"/>
                          <a:cs typeface="+mn-cs"/>
                        </a:rPr>
                        <a:t>Maahanmuuttajataustaiset </a:t>
                      </a:r>
                      <a:r>
                        <a:rPr lang="fi-FI" sz="700" kern="1200" dirty="0">
                          <a:solidFill>
                            <a:schemeClr val="dk1"/>
                          </a:solidFill>
                          <a:latin typeface="+mn-lt"/>
                          <a:ea typeface="+mn-ea"/>
                          <a:cs typeface="+mn-cs"/>
                        </a:rPr>
                        <a:t>työntekijät </a:t>
                      </a:r>
                    </a:p>
                  </a:txBody>
                  <a:tcPr marL="52808" marR="52808" marT="0" marB="0" anchor="ctr"/>
                </a:tc>
                <a:tc>
                  <a:txBody>
                    <a:bodyPr/>
                    <a:lstStyle/>
                    <a:p>
                      <a:pPr marL="68580" algn="ctr">
                        <a:lnSpc>
                          <a:spcPct val="107000"/>
                        </a:lnSpc>
                        <a:spcBef>
                          <a:spcPts val="600"/>
                        </a:spcBef>
                        <a:spcAft>
                          <a:spcPts val="600"/>
                        </a:spcAft>
                      </a:pPr>
                      <a:r>
                        <a:rPr lang="fi-FI" sz="600" dirty="0"/>
                        <a:t>Tietoisuuden lisääminen</a:t>
                      </a:r>
                    </a:p>
                  </a:txBody>
                  <a:tcPr marL="52808" marR="52808" marT="0" marB="0" anchor="ctr"/>
                </a:tc>
                <a:tc>
                  <a:txBody>
                    <a:bodyPr/>
                    <a:lstStyle/>
                    <a:p>
                      <a:pPr marL="68580" algn="ctr">
                        <a:lnSpc>
                          <a:spcPct val="107000"/>
                        </a:lnSpc>
                        <a:spcBef>
                          <a:spcPts val="600"/>
                        </a:spcBef>
                        <a:spcAft>
                          <a:spcPts val="600"/>
                        </a:spcAft>
                      </a:pPr>
                      <a:r>
                        <a:rPr lang="fi-FI" sz="700" dirty="0"/>
                        <a:t>Eri sidosryhmät, muun muassa ammattijärjestöt ja kansalaisjärjestöt</a:t>
                      </a:r>
                    </a:p>
                  </a:txBody>
                  <a:tcPr marL="52808" marR="52808" marT="0" marB="0" anchor="ctr"/>
                </a:tc>
                <a:tc>
                  <a:txBody>
                    <a:bodyPr/>
                    <a:lstStyle/>
                    <a:p>
                      <a:pPr marL="68580" algn="ctr">
                        <a:lnSpc>
                          <a:spcPct val="107000"/>
                        </a:lnSpc>
                        <a:spcBef>
                          <a:spcPts val="600"/>
                        </a:spcBef>
                        <a:spcAft>
                          <a:spcPts val="600"/>
                        </a:spcAft>
                      </a:pPr>
                      <a:r>
                        <a:rPr lang="fi-FI" sz="700" dirty="0"/>
                        <a:t>Lisätään tietoisuutta kotitalous- ja hoivatyössä työskentelevien </a:t>
                      </a:r>
                      <a:r>
                        <a:rPr lang="fi-FI" sz="700" kern="1200" dirty="0" smtClean="0">
                          <a:solidFill>
                            <a:schemeClr val="dk1"/>
                          </a:solidFill>
                          <a:latin typeface="+mn-lt"/>
                          <a:ea typeface="+mn-ea"/>
                          <a:cs typeface="+mn-cs"/>
                        </a:rPr>
                        <a:t>maahan </a:t>
                      </a:r>
                      <a:r>
                        <a:rPr lang="fi-FI" sz="700" kern="1200" dirty="0">
                          <a:solidFill>
                            <a:schemeClr val="dk1"/>
                          </a:solidFill>
                          <a:latin typeface="+mn-lt"/>
                          <a:ea typeface="+mn-ea"/>
                          <a:cs typeface="+mn-cs"/>
                        </a:rPr>
                        <a:t>muuttajien  (</a:t>
                      </a:r>
                      <a:r>
                        <a:rPr lang="fi-FI" sz="700" dirty="0"/>
                        <a:t>sekä EU:n ulkopuolisten maiden että EU:n liikkuvien kansalaisten) heikoista työoloista, syrjinnästä ja sosiaaliturvan rajallisesta saatavuudesta ja ehkäistään niitä.</a:t>
                      </a:r>
                    </a:p>
                  </a:txBody>
                  <a:tcPr marL="52808" marR="52808" marT="0" marB="0" anchor="ctr"/>
                </a:tc>
                <a:extLst>
                  <a:ext uri="{0D108BD9-81ED-4DB2-BD59-A6C34878D82A}">
                    <a16:rowId xmlns:a16="http://schemas.microsoft.com/office/drawing/2014/main" val="751261000"/>
                  </a:ext>
                </a:extLst>
              </a:tr>
              <a:tr h="853913">
                <a:tc>
                  <a:txBody>
                    <a:bodyPr/>
                    <a:lstStyle/>
                    <a:p>
                      <a:pPr marL="68580" algn="l">
                        <a:lnSpc>
                          <a:spcPct val="107000"/>
                        </a:lnSpc>
                        <a:spcBef>
                          <a:spcPts val="600"/>
                        </a:spcBef>
                        <a:spcAft>
                          <a:spcPts val="600"/>
                        </a:spcAft>
                      </a:pPr>
                      <a:r>
                        <a:rPr lang="fi-FI" sz="700" dirty="0"/>
                        <a:t>Riskinarvioinnin keinovalikoima kolmansien maiden kansalaisille</a:t>
                      </a:r>
                    </a:p>
                  </a:txBody>
                  <a:tcPr marL="52808" marR="52808" marT="0" marB="0" anchor="ctr"/>
                </a:tc>
                <a:tc>
                  <a:txBody>
                    <a:bodyPr/>
                    <a:lstStyle/>
                    <a:p>
                      <a:pPr marL="68580" algn="ctr">
                        <a:lnSpc>
                          <a:spcPct val="107000"/>
                        </a:lnSpc>
                        <a:spcBef>
                          <a:spcPts val="600"/>
                        </a:spcBef>
                        <a:spcAft>
                          <a:spcPts val="600"/>
                        </a:spcAft>
                      </a:pPr>
                      <a:r>
                        <a:rPr lang="fi-FI" sz="700"/>
                        <a:t>Italia</a:t>
                      </a:r>
                    </a:p>
                  </a:txBody>
                  <a:tcPr marL="52808" marR="52808" marT="0" marB="0" anchor="ctr"/>
                </a:tc>
                <a:tc>
                  <a:txBody>
                    <a:bodyPr/>
                    <a:lstStyle/>
                    <a:p>
                      <a:pPr marL="68580" algn="ctr" defTabSz="257175" rtl="0" eaLnBrk="1" latinLnBrk="0" hangingPunct="1">
                        <a:lnSpc>
                          <a:spcPct val="107000"/>
                        </a:lnSpc>
                        <a:spcBef>
                          <a:spcPts val="600"/>
                        </a:spcBef>
                        <a:spcAft>
                          <a:spcPts val="600"/>
                        </a:spcAft>
                      </a:pPr>
                      <a:r>
                        <a:rPr lang="fi-FI" sz="700" kern="1200" dirty="0" smtClean="0">
                          <a:solidFill>
                            <a:schemeClr val="dk1"/>
                          </a:solidFill>
                          <a:latin typeface="+mn-lt"/>
                          <a:ea typeface="+mn-ea"/>
                          <a:cs typeface="+mn-cs"/>
                        </a:rPr>
                        <a:t>Maahanmuuttajataustaiset </a:t>
                      </a:r>
                      <a:r>
                        <a:rPr lang="fi-FI" sz="700" kern="1200" dirty="0">
                          <a:solidFill>
                            <a:schemeClr val="dk1"/>
                          </a:solidFill>
                          <a:latin typeface="+mn-lt"/>
                          <a:ea typeface="+mn-ea"/>
                          <a:cs typeface="+mn-cs"/>
                        </a:rPr>
                        <a:t>työntekijät </a:t>
                      </a:r>
                    </a:p>
                  </a:txBody>
                  <a:tcPr marL="52808" marR="52808" marT="0" marB="0" anchor="ctr"/>
                </a:tc>
                <a:tc>
                  <a:txBody>
                    <a:bodyPr/>
                    <a:lstStyle/>
                    <a:p>
                      <a:pPr marL="68580" algn="ctr" defTabSz="257175" rtl="0" eaLnBrk="1" latinLnBrk="0" hangingPunct="1">
                        <a:lnSpc>
                          <a:spcPct val="107000"/>
                        </a:lnSpc>
                        <a:spcBef>
                          <a:spcPts val="600"/>
                        </a:spcBef>
                        <a:spcAft>
                          <a:spcPts val="600"/>
                        </a:spcAft>
                      </a:pPr>
                      <a:r>
                        <a:rPr lang="fi-FI" sz="700" kern="1200" dirty="0">
                          <a:solidFill>
                            <a:schemeClr val="dk1"/>
                          </a:solidFill>
                          <a:latin typeface="+mn-lt"/>
                          <a:ea typeface="+mn-ea"/>
                          <a:cs typeface="+mn-cs"/>
                        </a:rPr>
                        <a:t>Riskinarvioinnin/</a:t>
                      </a:r>
                      <a:r>
                        <a:rPr lang="fi-FI" sz="700" kern="1200" dirty="0" err="1">
                          <a:solidFill>
                            <a:schemeClr val="dk1"/>
                          </a:solidFill>
                          <a:latin typeface="+mn-lt"/>
                          <a:ea typeface="+mn-ea"/>
                          <a:cs typeface="+mn-cs"/>
                        </a:rPr>
                        <a:t>ennaltaeh-käisyn</a:t>
                      </a:r>
                      <a:r>
                        <a:rPr lang="fi-FI" sz="700" kern="1200" dirty="0">
                          <a:solidFill>
                            <a:schemeClr val="dk1"/>
                          </a:solidFill>
                          <a:latin typeface="+mn-lt"/>
                          <a:ea typeface="+mn-ea"/>
                          <a:cs typeface="+mn-cs"/>
                        </a:rPr>
                        <a:t> keinovalikoima</a:t>
                      </a:r>
                    </a:p>
                  </a:txBody>
                  <a:tcPr marL="52808" marR="52808" marT="0" marB="0" anchor="ctr"/>
                </a:tc>
                <a:tc>
                  <a:txBody>
                    <a:bodyPr/>
                    <a:lstStyle/>
                    <a:p>
                      <a:pPr marL="68580" algn="ctr">
                        <a:lnSpc>
                          <a:spcPct val="107000"/>
                        </a:lnSpc>
                        <a:spcBef>
                          <a:spcPts val="600"/>
                        </a:spcBef>
                        <a:spcAft>
                          <a:spcPts val="600"/>
                        </a:spcAft>
                      </a:pPr>
                      <a:r>
                        <a:rPr lang="fi-FI" sz="700"/>
                        <a:t>Viranomainen yhteistyössä työmarkkinaosapuolten kanssa</a:t>
                      </a:r>
                    </a:p>
                  </a:txBody>
                  <a:tcPr marL="52808" marR="52808" marT="0" marB="0" anchor="ctr"/>
                </a:tc>
                <a:tc>
                  <a:txBody>
                    <a:bodyPr/>
                    <a:lstStyle/>
                    <a:p>
                      <a:pPr marL="68580" algn="ctr">
                        <a:lnSpc>
                          <a:spcPct val="107000"/>
                        </a:lnSpc>
                        <a:spcBef>
                          <a:spcPts val="600"/>
                        </a:spcBef>
                        <a:spcAft>
                          <a:spcPts val="600"/>
                        </a:spcAft>
                      </a:pPr>
                      <a:r>
                        <a:rPr lang="fi-FI" sz="700" dirty="0"/>
                        <a:t>Laaditaan soveltuva ja kokonaisvaltainen keinovalikoima, jonka avulla työnantajat voivat noudattaa työterveyden ja -turvallisuuden lakisääteisiä vaatimuksia ja EU:n ulkopuolisten maiden työntekijöiden riskinarviointia ja edistää erityisiä heitä koskevia työterveyteen ja -turvallisuuteen liittyviä </a:t>
                      </a:r>
                      <a:r>
                        <a:rPr lang="fi-FI" sz="700" dirty="0">
                          <a:solidFill>
                            <a:srgbClr val="FF0000"/>
                          </a:solidFill>
                        </a:rPr>
                        <a:t>toimenpiteitä</a:t>
                      </a:r>
                      <a:r>
                        <a:rPr lang="fi-FI" sz="700" dirty="0"/>
                        <a:t> </a:t>
                      </a:r>
                      <a:r>
                        <a:rPr lang="fi-FI" sz="700" strike="sngStrike" dirty="0"/>
                        <a:t>toimia</a:t>
                      </a:r>
                      <a:r>
                        <a:rPr lang="fi-FI" sz="700" dirty="0"/>
                        <a:t>.</a:t>
                      </a:r>
                    </a:p>
                  </a:txBody>
                  <a:tcPr marL="52808" marR="52808" marT="0" marB="0" anchor="ctr"/>
                </a:tc>
                <a:extLst>
                  <a:ext uri="{0D108BD9-81ED-4DB2-BD59-A6C34878D82A}">
                    <a16:rowId xmlns:a16="http://schemas.microsoft.com/office/drawing/2014/main" val="1597487541"/>
                  </a:ext>
                </a:extLst>
              </a:tr>
            </a:tbl>
          </a:graphicData>
        </a:graphic>
      </p:graphicFrame>
      <p:sp>
        <p:nvSpPr>
          <p:cNvPr id="6" name="Title 1">
            <a:extLst>
              <a:ext uri="{FF2B5EF4-FFF2-40B4-BE49-F238E27FC236}">
                <a16:creationId xmlns:a16="http://schemas.microsoft.com/office/drawing/2014/main" id="{FE67E1C7-DA33-3742-8620-2EC6C9701E0F}"/>
              </a:ext>
            </a:extLst>
          </p:cNvPr>
          <p:cNvSpPr txBox="1">
            <a:spLocks noGrp="1"/>
          </p:cNvSpPr>
          <p:nvPr>
            <p:ph type="title"/>
          </p:nvPr>
        </p:nvSpPr>
        <p:spPr>
          <a:xfrm>
            <a:off x="107504" y="195486"/>
            <a:ext cx="7632700" cy="367200"/>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i-FI" sz="2000" dirty="0">
                <a:solidFill>
                  <a:srgbClr val="003399"/>
                </a:solidFill>
              </a:rPr>
              <a:t>Tärkeimmät havainnot: Analyysi käytäntöjä ja toimintalinjauksia</a:t>
            </a:r>
            <a:r>
              <a:rPr lang="fi-FI" sz="2000" dirty="0">
                <a:solidFill>
                  <a:srgbClr val="FF0000"/>
                </a:solidFill>
              </a:rPr>
              <a:t> </a:t>
            </a:r>
            <a:r>
              <a:rPr lang="fi-FI" sz="2000" dirty="0" smtClean="0">
                <a:solidFill>
                  <a:srgbClr val="003399"/>
                </a:solidFill>
              </a:rPr>
              <a:t>koskevista </a:t>
            </a:r>
            <a:r>
              <a:rPr lang="fi-FI" sz="2000" dirty="0">
                <a:solidFill>
                  <a:srgbClr val="003399"/>
                </a:solidFill>
              </a:rPr>
              <a:t>aloitteista </a:t>
            </a:r>
          </a:p>
        </p:txBody>
      </p:sp>
    </p:spTree>
    <p:extLst>
      <p:ext uri="{BB962C8B-B14F-4D97-AF65-F5344CB8AC3E}">
        <p14:creationId xmlns:p14="http://schemas.microsoft.com/office/powerpoint/2010/main" val="19848418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half" idx="1"/>
            <p:extLst>
              <p:ext uri="{D42A27DB-BD31-4B8C-83A1-F6EECF244321}">
                <p14:modId xmlns:p14="http://schemas.microsoft.com/office/powerpoint/2010/main" val="2481852219"/>
              </p:ext>
            </p:extLst>
          </p:nvPr>
        </p:nvGraphicFramePr>
        <p:xfrm>
          <a:off x="538475" y="843558"/>
          <a:ext cx="7633976" cy="3474507"/>
        </p:xfrm>
        <a:graphic>
          <a:graphicData uri="http://schemas.openxmlformats.org/drawingml/2006/table">
            <a:tbl>
              <a:tblPr firstRow="1" firstCol="1" bandRow="1">
                <a:tableStyleId>{5C22544A-7EE6-4342-B048-85BDC9FD1C3A}</a:tableStyleId>
              </a:tblPr>
              <a:tblGrid>
                <a:gridCol w="1183267">
                  <a:extLst>
                    <a:ext uri="{9D8B030D-6E8A-4147-A177-3AD203B41FA5}">
                      <a16:colId xmlns:a16="http://schemas.microsoft.com/office/drawing/2014/main" val="4090675827"/>
                    </a:ext>
                  </a:extLst>
                </a:gridCol>
                <a:gridCol w="762026">
                  <a:extLst>
                    <a:ext uri="{9D8B030D-6E8A-4147-A177-3AD203B41FA5}">
                      <a16:colId xmlns:a16="http://schemas.microsoft.com/office/drawing/2014/main" val="635767433"/>
                    </a:ext>
                  </a:extLst>
                </a:gridCol>
                <a:gridCol w="864096">
                  <a:extLst>
                    <a:ext uri="{9D8B030D-6E8A-4147-A177-3AD203B41FA5}">
                      <a16:colId xmlns:a16="http://schemas.microsoft.com/office/drawing/2014/main" val="452593527"/>
                    </a:ext>
                  </a:extLst>
                </a:gridCol>
                <a:gridCol w="1152128">
                  <a:extLst>
                    <a:ext uri="{9D8B030D-6E8A-4147-A177-3AD203B41FA5}">
                      <a16:colId xmlns:a16="http://schemas.microsoft.com/office/drawing/2014/main" val="1263881656"/>
                    </a:ext>
                  </a:extLst>
                </a:gridCol>
                <a:gridCol w="936104">
                  <a:extLst>
                    <a:ext uri="{9D8B030D-6E8A-4147-A177-3AD203B41FA5}">
                      <a16:colId xmlns:a16="http://schemas.microsoft.com/office/drawing/2014/main" val="2910607847"/>
                    </a:ext>
                  </a:extLst>
                </a:gridCol>
                <a:gridCol w="2736355">
                  <a:extLst>
                    <a:ext uri="{9D8B030D-6E8A-4147-A177-3AD203B41FA5}">
                      <a16:colId xmlns:a16="http://schemas.microsoft.com/office/drawing/2014/main" val="1161574099"/>
                    </a:ext>
                  </a:extLst>
                </a:gridCol>
              </a:tblGrid>
              <a:tr h="510214">
                <a:tc>
                  <a:txBody>
                    <a:bodyPr/>
                    <a:lstStyle/>
                    <a:p>
                      <a:pPr marL="68580" algn="ctr">
                        <a:lnSpc>
                          <a:spcPts val="1200"/>
                        </a:lnSpc>
                        <a:spcBef>
                          <a:spcPts val="600"/>
                        </a:spcBef>
                        <a:spcAft>
                          <a:spcPts val="600"/>
                        </a:spcAft>
                      </a:pPr>
                      <a:r>
                        <a:rPr lang="fi-FI" sz="800"/>
                        <a:t>Nimi</a:t>
                      </a:r>
                    </a:p>
                  </a:txBody>
                  <a:tcPr marL="59347" marR="59347" marT="0" marB="0" anchor="ctr"/>
                </a:tc>
                <a:tc>
                  <a:txBody>
                    <a:bodyPr/>
                    <a:lstStyle/>
                    <a:p>
                      <a:pPr marL="68580" algn="ctr">
                        <a:lnSpc>
                          <a:spcPts val="1200"/>
                        </a:lnSpc>
                        <a:spcBef>
                          <a:spcPts val="600"/>
                        </a:spcBef>
                        <a:spcAft>
                          <a:spcPts val="600"/>
                        </a:spcAft>
                      </a:pPr>
                      <a:r>
                        <a:rPr lang="fi-FI" sz="800"/>
                        <a:t>Maa</a:t>
                      </a:r>
                    </a:p>
                  </a:txBody>
                  <a:tcPr marL="59347" marR="59347" marT="0" marB="0" anchor="ctr"/>
                </a:tc>
                <a:tc>
                  <a:txBody>
                    <a:bodyPr/>
                    <a:lstStyle/>
                    <a:p>
                      <a:pPr marL="68580" algn="ctr">
                        <a:lnSpc>
                          <a:spcPts val="1200"/>
                        </a:lnSpc>
                        <a:spcBef>
                          <a:spcPts val="600"/>
                        </a:spcBef>
                        <a:spcAft>
                          <a:spcPts val="600"/>
                        </a:spcAft>
                      </a:pPr>
                      <a:r>
                        <a:rPr lang="fi-FI" sz="800"/>
                        <a:t>Ryhmä</a:t>
                      </a:r>
                    </a:p>
                  </a:txBody>
                  <a:tcPr marL="59347" marR="59347" marT="0" marB="0" anchor="ctr"/>
                </a:tc>
                <a:tc>
                  <a:txBody>
                    <a:bodyPr/>
                    <a:lstStyle/>
                    <a:p>
                      <a:pPr marL="68580" algn="ctr">
                        <a:lnSpc>
                          <a:spcPts val="1200"/>
                        </a:lnSpc>
                        <a:spcBef>
                          <a:spcPts val="600"/>
                        </a:spcBef>
                        <a:spcAft>
                          <a:spcPts val="600"/>
                        </a:spcAft>
                      </a:pPr>
                      <a:r>
                        <a:rPr lang="fi-FI" sz="800" b="1" kern="1200" dirty="0" smtClean="0">
                          <a:solidFill>
                            <a:schemeClr val="lt1"/>
                          </a:solidFill>
                          <a:latin typeface="+mn-lt"/>
                          <a:ea typeface="+mn-ea"/>
                          <a:cs typeface="+mn-cs"/>
                        </a:rPr>
                        <a:t>Toimenpiteet</a:t>
                      </a:r>
                      <a:endParaRPr lang="fi-FI" sz="800" b="1" kern="1200" dirty="0">
                        <a:solidFill>
                          <a:schemeClr val="lt1"/>
                        </a:solidFill>
                        <a:latin typeface="+mn-lt"/>
                        <a:ea typeface="+mn-ea"/>
                        <a:cs typeface="+mn-cs"/>
                      </a:endParaRPr>
                    </a:p>
                  </a:txBody>
                  <a:tcPr marL="59347" marR="59347" marT="0" marB="0" anchor="ctr"/>
                </a:tc>
                <a:tc>
                  <a:txBody>
                    <a:bodyPr/>
                    <a:lstStyle/>
                    <a:p>
                      <a:pPr marL="68580" algn="ctr">
                        <a:lnSpc>
                          <a:spcPts val="1200"/>
                        </a:lnSpc>
                        <a:spcBef>
                          <a:spcPts val="600"/>
                        </a:spcBef>
                        <a:spcAft>
                          <a:spcPts val="600"/>
                        </a:spcAft>
                      </a:pPr>
                      <a:r>
                        <a:rPr lang="fi-FI" sz="800" b="1" kern="1200" dirty="0" smtClean="0">
                          <a:solidFill>
                            <a:schemeClr val="lt1"/>
                          </a:solidFill>
                          <a:latin typeface="+mn-lt"/>
                          <a:ea typeface="+mn-ea"/>
                          <a:cs typeface="+mn-cs"/>
                        </a:rPr>
                        <a:t>Toimija</a:t>
                      </a:r>
                      <a:endParaRPr lang="fi-FI" sz="800" b="1" kern="1200" dirty="0">
                        <a:solidFill>
                          <a:schemeClr val="lt1"/>
                        </a:solidFill>
                        <a:latin typeface="+mn-lt"/>
                        <a:ea typeface="+mn-ea"/>
                        <a:cs typeface="+mn-cs"/>
                      </a:endParaRPr>
                    </a:p>
                  </a:txBody>
                  <a:tcPr marL="59347" marR="59347" marT="0" marB="0" anchor="ctr"/>
                </a:tc>
                <a:tc>
                  <a:txBody>
                    <a:bodyPr/>
                    <a:lstStyle/>
                    <a:p>
                      <a:pPr marL="68580" algn="ctr">
                        <a:lnSpc>
                          <a:spcPts val="1200"/>
                        </a:lnSpc>
                        <a:spcBef>
                          <a:spcPts val="600"/>
                        </a:spcBef>
                        <a:spcAft>
                          <a:spcPts val="600"/>
                        </a:spcAft>
                      </a:pPr>
                      <a:r>
                        <a:rPr lang="fi-FI" sz="800" dirty="0"/>
                        <a:t>Tavoitteet </a:t>
                      </a:r>
                    </a:p>
                  </a:txBody>
                  <a:tcPr marL="59347" marR="59347" marT="0" marB="0" anchor="ctr"/>
                </a:tc>
                <a:extLst>
                  <a:ext uri="{0D108BD9-81ED-4DB2-BD59-A6C34878D82A}">
                    <a16:rowId xmlns:a16="http://schemas.microsoft.com/office/drawing/2014/main" val="3574774027"/>
                  </a:ext>
                </a:extLst>
              </a:tr>
              <a:tr h="599804">
                <a:tc>
                  <a:txBody>
                    <a:bodyPr/>
                    <a:lstStyle/>
                    <a:p>
                      <a:pPr marL="68580" algn="l">
                        <a:lnSpc>
                          <a:spcPct val="107000"/>
                        </a:lnSpc>
                        <a:spcBef>
                          <a:spcPts val="600"/>
                        </a:spcBef>
                        <a:spcAft>
                          <a:spcPts val="600"/>
                        </a:spcAft>
                      </a:pPr>
                      <a:r>
                        <a:rPr lang="fi-FI" sz="700" dirty="0"/>
                        <a:t>Alankomaiden tutkimusneuvoston </a:t>
                      </a:r>
                      <a:r>
                        <a:rPr lang="fi-FI" sz="700" b="1" kern="1200" dirty="0">
                          <a:solidFill>
                            <a:schemeClr val="lt1"/>
                          </a:solidFill>
                          <a:latin typeface="+mn-lt"/>
                          <a:ea typeface="+mn-ea"/>
                          <a:cs typeface="+mn-cs"/>
                        </a:rPr>
                        <a:t>monimuotoisuutta </a:t>
                      </a:r>
                      <a:r>
                        <a:rPr lang="fi-FI" sz="700" dirty="0" smtClean="0"/>
                        <a:t>koskeva </a:t>
                      </a:r>
                      <a:r>
                        <a:rPr lang="fi-FI" sz="700" dirty="0"/>
                        <a:t>toimintalinja</a:t>
                      </a:r>
                    </a:p>
                  </a:txBody>
                  <a:tcPr marL="59347" marR="59347" marT="0" marB="0" anchor="ctr"/>
                </a:tc>
                <a:tc>
                  <a:txBody>
                    <a:bodyPr/>
                    <a:lstStyle/>
                    <a:p>
                      <a:pPr marL="68580" algn="ctr">
                        <a:lnSpc>
                          <a:spcPct val="107000"/>
                        </a:lnSpc>
                        <a:spcBef>
                          <a:spcPts val="600"/>
                        </a:spcBef>
                        <a:spcAft>
                          <a:spcPts val="600"/>
                        </a:spcAft>
                      </a:pPr>
                      <a:r>
                        <a:rPr lang="fi-FI" sz="700"/>
                        <a:t>Alankomaat</a:t>
                      </a:r>
                    </a:p>
                  </a:txBody>
                  <a:tcPr marL="59347" marR="59347" marT="0" marB="0" anchor="ctr"/>
                </a:tc>
                <a:tc>
                  <a:txBody>
                    <a:bodyPr/>
                    <a:lstStyle/>
                    <a:p>
                      <a:pPr marL="68580" algn="ctr">
                        <a:lnSpc>
                          <a:spcPct val="107000"/>
                        </a:lnSpc>
                        <a:spcBef>
                          <a:spcPts val="600"/>
                        </a:spcBef>
                        <a:spcAft>
                          <a:spcPts val="600"/>
                        </a:spcAft>
                      </a:pPr>
                      <a:r>
                        <a:rPr lang="fi-FI" sz="700" dirty="0"/>
                        <a:t>Naispuoliset työntekijät (sekä hlbti-työntekijät </a:t>
                      </a:r>
                      <a:r>
                        <a:rPr lang="fi-FI" sz="700" dirty="0" smtClean="0"/>
                        <a:t>ja</a:t>
                      </a:r>
                      <a:r>
                        <a:rPr lang="fi-FI" sz="700" strike="sngStrike" dirty="0" smtClean="0"/>
                        <a:t> </a:t>
                      </a:r>
                      <a:r>
                        <a:rPr lang="fi-FI" sz="700" kern="1200" dirty="0">
                          <a:solidFill>
                            <a:schemeClr val="dk1"/>
                          </a:solidFill>
                          <a:latin typeface="+mn-lt"/>
                          <a:ea typeface="+mn-ea"/>
                          <a:cs typeface="+mn-cs"/>
                        </a:rPr>
                        <a:t>ulkomaalaistausttaiset</a:t>
                      </a:r>
                    </a:p>
                  </a:txBody>
                  <a:tcPr marL="59347" marR="59347" marT="0" marB="0" anchor="ctr"/>
                </a:tc>
                <a:tc>
                  <a:txBody>
                    <a:bodyPr/>
                    <a:lstStyle/>
                    <a:p>
                      <a:pPr marL="68580" algn="ctr">
                        <a:lnSpc>
                          <a:spcPct val="107000"/>
                        </a:lnSpc>
                        <a:spcBef>
                          <a:spcPts val="600"/>
                        </a:spcBef>
                        <a:spcAft>
                          <a:spcPts val="600"/>
                        </a:spcAft>
                      </a:pPr>
                      <a:r>
                        <a:rPr lang="fi-FI" sz="700" dirty="0"/>
                        <a:t>Taloudellinen tuki, tuki ja ohjaus</a:t>
                      </a:r>
                    </a:p>
                  </a:txBody>
                  <a:tcPr marL="59347" marR="59347" marT="0" marB="0" anchor="ctr"/>
                </a:tc>
                <a:tc>
                  <a:txBody>
                    <a:bodyPr/>
                    <a:lstStyle/>
                    <a:p>
                      <a:pPr marL="68580" algn="ctr">
                        <a:lnSpc>
                          <a:spcPct val="107000"/>
                        </a:lnSpc>
                        <a:spcBef>
                          <a:spcPts val="600"/>
                        </a:spcBef>
                        <a:spcAft>
                          <a:spcPts val="600"/>
                        </a:spcAft>
                      </a:pPr>
                      <a:r>
                        <a:rPr lang="fi-FI" sz="700"/>
                        <a:t>Viranomainen</a:t>
                      </a:r>
                    </a:p>
                  </a:txBody>
                  <a:tcPr marL="59347" marR="59347" marT="0" marB="0" anchor="ctr"/>
                </a:tc>
                <a:tc>
                  <a:txBody>
                    <a:bodyPr/>
                    <a:lstStyle/>
                    <a:p>
                      <a:pPr marL="68580" algn="ctr">
                        <a:lnSpc>
                          <a:spcPct val="107000"/>
                        </a:lnSpc>
                        <a:spcBef>
                          <a:spcPts val="600"/>
                        </a:spcBef>
                        <a:spcAft>
                          <a:spcPts val="600"/>
                        </a:spcAft>
                      </a:pPr>
                      <a:r>
                        <a:rPr lang="fi-FI" sz="700"/>
                        <a:t>Vähennetään naisten syrjintää tutkimusyhteisössä ja edistetään osallistavaa yhdenvertaisten mahdollisuuksien strategiaa. Nykyiset kohderyhmää koskevat ensisijaiset tavoitteet sisältävät myös muita heikommassa asemassa olevia ryhmiä, kuten hlbti-työntekijöitä, vammaisia työntekijöitä ja EU:n ulkopuolisista maista peräisin olevia siirtotyöläisiä.</a:t>
                      </a:r>
                    </a:p>
                  </a:txBody>
                  <a:tcPr marL="59347" marR="59347" marT="0" marB="0" anchor="ctr"/>
                </a:tc>
                <a:extLst>
                  <a:ext uri="{0D108BD9-81ED-4DB2-BD59-A6C34878D82A}">
                    <a16:rowId xmlns:a16="http://schemas.microsoft.com/office/drawing/2014/main" val="1130559890"/>
                  </a:ext>
                </a:extLst>
              </a:tr>
              <a:tr h="719764">
                <a:tc>
                  <a:txBody>
                    <a:bodyPr/>
                    <a:lstStyle/>
                    <a:p>
                      <a:pPr marL="68580" algn="l">
                        <a:lnSpc>
                          <a:spcPct val="107000"/>
                        </a:lnSpc>
                        <a:spcBef>
                          <a:spcPts val="600"/>
                        </a:spcBef>
                        <a:spcAft>
                          <a:spcPts val="600"/>
                        </a:spcAft>
                      </a:pPr>
                      <a:r>
                        <a:rPr lang="fi-FI" sz="700"/>
                        <a:t>REDI – Yritysverkosto hlbti-henkilöiden osallisuuden ja moninaisuuden puolesta</a:t>
                      </a:r>
                    </a:p>
                  </a:txBody>
                  <a:tcPr marL="59347" marR="59347" marT="0" marB="0" anchor="ctr"/>
                </a:tc>
                <a:tc>
                  <a:txBody>
                    <a:bodyPr/>
                    <a:lstStyle/>
                    <a:p>
                      <a:pPr marL="68580" algn="ctr">
                        <a:lnSpc>
                          <a:spcPct val="107000"/>
                        </a:lnSpc>
                        <a:spcBef>
                          <a:spcPts val="600"/>
                        </a:spcBef>
                        <a:spcAft>
                          <a:spcPts val="600"/>
                        </a:spcAft>
                      </a:pPr>
                      <a:r>
                        <a:rPr lang="fi-FI" sz="700"/>
                        <a:t>Espanja</a:t>
                      </a:r>
                    </a:p>
                  </a:txBody>
                  <a:tcPr marL="59347" marR="59347" marT="0" marB="0" anchor="ctr"/>
                </a:tc>
                <a:tc>
                  <a:txBody>
                    <a:bodyPr/>
                    <a:lstStyle/>
                    <a:p>
                      <a:pPr marL="68580" algn="ctr">
                        <a:lnSpc>
                          <a:spcPct val="107000"/>
                        </a:lnSpc>
                        <a:spcBef>
                          <a:spcPts val="600"/>
                        </a:spcBef>
                        <a:spcAft>
                          <a:spcPts val="600"/>
                        </a:spcAft>
                      </a:pPr>
                      <a:r>
                        <a:rPr lang="fi-FI" sz="700"/>
                        <a:t>Hlbti-työntekijät</a:t>
                      </a:r>
                    </a:p>
                  </a:txBody>
                  <a:tcPr marL="59347" marR="59347" marT="0" marB="0" anchor="ctr"/>
                </a:tc>
                <a:tc>
                  <a:txBody>
                    <a:bodyPr/>
                    <a:lstStyle/>
                    <a:p>
                      <a:pPr marL="68580" algn="ctr">
                        <a:lnSpc>
                          <a:spcPct val="107000"/>
                        </a:lnSpc>
                        <a:spcBef>
                          <a:spcPts val="600"/>
                        </a:spcBef>
                        <a:spcAft>
                          <a:spcPts val="600"/>
                        </a:spcAft>
                      </a:pPr>
                      <a:r>
                        <a:rPr lang="fi-FI" sz="700" dirty="0"/>
                        <a:t>Neuvonta ja ohjaus, valistus, verkostoituminen </a:t>
                      </a:r>
                      <a:r>
                        <a:rPr lang="fi-FI" sz="700" dirty="0" smtClean="0"/>
                        <a:t>sidosryhmien </a:t>
                      </a:r>
                      <a:r>
                        <a:rPr lang="fi-FI" sz="700" dirty="0"/>
                        <a:t>kanssa, tutkimustoimet </a:t>
                      </a:r>
                    </a:p>
                  </a:txBody>
                  <a:tcPr marL="59347" marR="59347" marT="0" marB="0" anchor="ctr"/>
                </a:tc>
                <a:tc>
                  <a:txBody>
                    <a:bodyPr/>
                    <a:lstStyle/>
                    <a:p>
                      <a:pPr marL="68580" algn="ctr">
                        <a:lnSpc>
                          <a:spcPct val="107000"/>
                        </a:lnSpc>
                        <a:spcBef>
                          <a:spcPts val="600"/>
                        </a:spcBef>
                        <a:spcAft>
                          <a:spcPts val="600"/>
                        </a:spcAft>
                      </a:pPr>
                      <a:r>
                        <a:rPr lang="fi-FI" sz="700"/>
                        <a:t>Voittoa tavoittelematon yhdistys</a:t>
                      </a:r>
                    </a:p>
                  </a:txBody>
                  <a:tcPr marL="59347" marR="59347" marT="0" marB="0" anchor="ctr"/>
                </a:tc>
                <a:tc>
                  <a:txBody>
                    <a:bodyPr/>
                    <a:lstStyle/>
                    <a:p>
                      <a:pPr marL="68580" algn="ctr">
                        <a:lnSpc>
                          <a:spcPct val="107000"/>
                        </a:lnSpc>
                        <a:spcBef>
                          <a:spcPts val="600"/>
                        </a:spcBef>
                        <a:spcAft>
                          <a:spcPts val="600"/>
                        </a:spcAft>
                      </a:pPr>
                      <a:r>
                        <a:rPr lang="fi-FI" sz="700"/>
                        <a:t>Edistetään osallistuvissa organisaatioissa osallistavaa ja kunnioittavaa ympäristöä, lisätään hlbti-työntekijöiden sosiaalista hyväksyntää ja sellaisten sosiokulttuuristen ennakkoluulojen ja syrjintäkäytäntöjen poistamista, jotka estävät ammatillisen kehityksen ja hlbti-työntekijöiden kokonaisvaltaisen työsuorituksen.</a:t>
                      </a:r>
                    </a:p>
                  </a:txBody>
                  <a:tcPr marL="59347" marR="59347" marT="0" marB="0" anchor="ctr"/>
                </a:tc>
                <a:extLst>
                  <a:ext uri="{0D108BD9-81ED-4DB2-BD59-A6C34878D82A}">
                    <a16:rowId xmlns:a16="http://schemas.microsoft.com/office/drawing/2014/main" val="120450469"/>
                  </a:ext>
                </a:extLst>
              </a:tr>
              <a:tr h="599804">
                <a:tc>
                  <a:txBody>
                    <a:bodyPr/>
                    <a:lstStyle/>
                    <a:p>
                      <a:pPr marL="68580" algn="l">
                        <a:lnSpc>
                          <a:spcPct val="107000"/>
                        </a:lnSpc>
                        <a:spcBef>
                          <a:spcPts val="600"/>
                        </a:spcBef>
                        <a:spcAft>
                          <a:spcPts val="600"/>
                        </a:spcAft>
                      </a:pPr>
                      <a:r>
                        <a:rPr lang="fi-FI" sz="700"/>
                        <a:t>Keinovalikoima sukupuolinäkökulman sisällyttämiseksi työperäisten riskien ennaltaehkäisyyn</a:t>
                      </a:r>
                    </a:p>
                  </a:txBody>
                  <a:tcPr marL="59347" marR="59347" marT="0" marB="0" anchor="ctr"/>
                </a:tc>
                <a:tc>
                  <a:txBody>
                    <a:bodyPr/>
                    <a:lstStyle/>
                    <a:p>
                      <a:pPr marL="68580" algn="ctr">
                        <a:lnSpc>
                          <a:spcPct val="107000"/>
                        </a:lnSpc>
                        <a:spcBef>
                          <a:spcPts val="600"/>
                        </a:spcBef>
                        <a:spcAft>
                          <a:spcPts val="600"/>
                        </a:spcAft>
                      </a:pPr>
                      <a:r>
                        <a:rPr lang="fi-FI" sz="700"/>
                        <a:t>Espanja</a:t>
                      </a:r>
                    </a:p>
                  </a:txBody>
                  <a:tcPr marL="59347" marR="59347" marT="0" marB="0" anchor="ctr"/>
                </a:tc>
                <a:tc>
                  <a:txBody>
                    <a:bodyPr/>
                    <a:lstStyle/>
                    <a:p>
                      <a:pPr marL="68580" algn="ctr">
                        <a:lnSpc>
                          <a:spcPct val="107000"/>
                        </a:lnSpc>
                        <a:spcBef>
                          <a:spcPts val="600"/>
                        </a:spcBef>
                        <a:spcAft>
                          <a:spcPts val="600"/>
                        </a:spcAft>
                      </a:pPr>
                      <a:r>
                        <a:rPr lang="fi-FI" sz="700"/>
                        <a:t>Naispuoliset työntekijät</a:t>
                      </a:r>
                    </a:p>
                  </a:txBody>
                  <a:tcPr marL="59347" marR="59347" marT="0" marB="0" anchor="ctr"/>
                </a:tc>
                <a:tc>
                  <a:txBody>
                    <a:bodyPr/>
                    <a:lstStyle/>
                    <a:p>
                      <a:pPr marL="68580" algn="ctr">
                        <a:lnSpc>
                          <a:spcPct val="107000"/>
                        </a:lnSpc>
                        <a:spcBef>
                          <a:spcPts val="600"/>
                        </a:spcBef>
                        <a:spcAft>
                          <a:spcPts val="600"/>
                        </a:spcAft>
                      </a:pPr>
                      <a:r>
                        <a:rPr lang="fi-FI" sz="700"/>
                        <a:t>Riskinarvioinnin/ennaltaehkäisyn keinovalikoima </a:t>
                      </a:r>
                    </a:p>
                  </a:txBody>
                  <a:tcPr marL="59347" marR="59347" marT="0" marB="0" anchor="ctr"/>
                </a:tc>
                <a:tc>
                  <a:txBody>
                    <a:bodyPr/>
                    <a:lstStyle/>
                    <a:p>
                      <a:pPr marL="68580" algn="ctr">
                        <a:lnSpc>
                          <a:spcPct val="107000"/>
                        </a:lnSpc>
                        <a:spcBef>
                          <a:spcPts val="600"/>
                        </a:spcBef>
                        <a:spcAft>
                          <a:spcPts val="600"/>
                        </a:spcAft>
                      </a:pPr>
                      <a:r>
                        <a:rPr lang="fi-FI" sz="700"/>
                        <a:t>Viranomainen</a:t>
                      </a:r>
                    </a:p>
                  </a:txBody>
                  <a:tcPr marL="59347" marR="59347" marT="0" marB="0" anchor="ctr"/>
                </a:tc>
                <a:tc>
                  <a:txBody>
                    <a:bodyPr/>
                    <a:lstStyle/>
                    <a:p>
                      <a:pPr marL="68580" algn="ctr">
                        <a:lnSpc>
                          <a:spcPct val="107000"/>
                        </a:lnSpc>
                        <a:spcBef>
                          <a:spcPts val="600"/>
                        </a:spcBef>
                        <a:spcAft>
                          <a:spcPts val="600"/>
                        </a:spcAft>
                      </a:pPr>
                      <a:r>
                        <a:rPr lang="fi-FI" sz="700"/>
                        <a:t>Kehitetään tapauskohtainen keinovalikoima sukupuolinäkökulman sisällyttämiselle työterveyden ja -turvallisuuden riskinehkäisytoimiin, luovutaan Espanjan nykyisissä työterveyden ja -turvallisuuden riskinehkäisymalleissa vallitsevasta miehisestä näkökulmasta.</a:t>
                      </a:r>
                    </a:p>
                  </a:txBody>
                  <a:tcPr marL="59347" marR="59347" marT="0" marB="0" anchor="ctr"/>
                </a:tc>
                <a:extLst>
                  <a:ext uri="{0D108BD9-81ED-4DB2-BD59-A6C34878D82A}">
                    <a16:rowId xmlns:a16="http://schemas.microsoft.com/office/drawing/2014/main" val="2502419628"/>
                  </a:ext>
                </a:extLst>
              </a:tr>
              <a:tr h="599804">
                <a:tc>
                  <a:txBody>
                    <a:bodyPr/>
                    <a:lstStyle/>
                    <a:p>
                      <a:pPr marL="68580" algn="l">
                        <a:lnSpc>
                          <a:spcPct val="107000"/>
                        </a:lnSpc>
                        <a:spcBef>
                          <a:spcPts val="600"/>
                        </a:spcBef>
                        <a:spcAft>
                          <a:spcPts val="600"/>
                        </a:spcAft>
                      </a:pPr>
                      <a:r>
                        <a:rPr lang="fi-FI" sz="700"/>
                        <a:t>Naisten työympäristö</a:t>
                      </a:r>
                    </a:p>
                  </a:txBody>
                  <a:tcPr marL="59347" marR="59347" marT="0" marB="0" anchor="ctr"/>
                </a:tc>
                <a:tc>
                  <a:txBody>
                    <a:bodyPr/>
                    <a:lstStyle/>
                    <a:p>
                      <a:pPr marL="68580" algn="ctr">
                        <a:lnSpc>
                          <a:spcPct val="107000"/>
                        </a:lnSpc>
                        <a:spcBef>
                          <a:spcPts val="600"/>
                        </a:spcBef>
                        <a:spcAft>
                          <a:spcPts val="600"/>
                        </a:spcAft>
                      </a:pPr>
                      <a:r>
                        <a:rPr lang="fi-FI" sz="700"/>
                        <a:t>Ruotsi</a:t>
                      </a:r>
                    </a:p>
                  </a:txBody>
                  <a:tcPr marL="59347" marR="59347" marT="0" marB="0" anchor="ctr"/>
                </a:tc>
                <a:tc>
                  <a:txBody>
                    <a:bodyPr/>
                    <a:lstStyle/>
                    <a:p>
                      <a:pPr marL="68580" algn="ctr">
                        <a:lnSpc>
                          <a:spcPct val="107000"/>
                        </a:lnSpc>
                        <a:spcBef>
                          <a:spcPts val="600"/>
                        </a:spcBef>
                        <a:spcAft>
                          <a:spcPts val="600"/>
                        </a:spcAft>
                      </a:pPr>
                      <a:r>
                        <a:rPr lang="fi-FI" sz="700"/>
                        <a:t>Naispuoliset työntekijät</a:t>
                      </a:r>
                    </a:p>
                  </a:txBody>
                  <a:tcPr marL="59347" marR="59347" marT="0" marB="0" anchor="ctr"/>
                </a:tc>
                <a:tc>
                  <a:txBody>
                    <a:bodyPr/>
                    <a:lstStyle/>
                    <a:p>
                      <a:pPr marL="68580" algn="ctr">
                        <a:lnSpc>
                          <a:spcPct val="107000"/>
                        </a:lnSpc>
                        <a:spcBef>
                          <a:spcPts val="600"/>
                        </a:spcBef>
                        <a:spcAft>
                          <a:spcPts val="600"/>
                        </a:spcAft>
                      </a:pPr>
                      <a:r>
                        <a:rPr lang="fi-FI" sz="700"/>
                        <a:t>Valistus, tutkimus, työsuojelutarkastukset, riskinarviointityökalujen kehittäminen</a:t>
                      </a:r>
                    </a:p>
                  </a:txBody>
                  <a:tcPr marL="59347" marR="59347" marT="0" marB="0" anchor="ctr"/>
                </a:tc>
                <a:tc>
                  <a:txBody>
                    <a:bodyPr/>
                    <a:lstStyle/>
                    <a:p>
                      <a:pPr marL="68580" algn="ctr">
                        <a:lnSpc>
                          <a:spcPct val="107000"/>
                        </a:lnSpc>
                        <a:spcBef>
                          <a:spcPts val="600"/>
                        </a:spcBef>
                        <a:spcAft>
                          <a:spcPts val="600"/>
                        </a:spcAft>
                      </a:pPr>
                      <a:r>
                        <a:rPr lang="fi-FI" sz="700"/>
                        <a:t>Viranomainen</a:t>
                      </a:r>
                    </a:p>
                  </a:txBody>
                  <a:tcPr marL="59347" marR="59347" marT="0" marB="0" anchor="ctr"/>
                </a:tc>
                <a:tc>
                  <a:txBody>
                    <a:bodyPr/>
                    <a:lstStyle/>
                    <a:p>
                      <a:pPr marL="68580" algn="ctr">
                        <a:lnSpc>
                          <a:spcPct val="107000"/>
                        </a:lnSpc>
                        <a:spcBef>
                          <a:spcPts val="600"/>
                        </a:spcBef>
                        <a:spcAft>
                          <a:spcPts val="600"/>
                        </a:spcAft>
                      </a:pPr>
                      <a:r>
                        <a:rPr lang="fi-FI" sz="700" dirty="0"/>
                        <a:t>Parannetaan naisten työympäristöä ja keskitytään erityisesti tule-sairauksien riskeihin. Aloitteeseen sisältyy tutkimus naisten työterveydestä ja -turvallisuudesta, uusia työsuojelutarkastusten toteutustapoja ja työpaikoille tarkoitettuja erilaisia työkaluja</a:t>
                      </a:r>
                    </a:p>
                  </a:txBody>
                  <a:tcPr marL="59347" marR="59347" marT="0" marB="0" anchor="ctr"/>
                </a:tc>
                <a:extLst>
                  <a:ext uri="{0D108BD9-81ED-4DB2-BD59-A6C34878D82A}">
                    <a16:rowId xmlns:a16="http://schemas.microsoft.com/office/drawing/2014/main" val="2402394846"/>
                  </a:ext>
                </a:extLst>
              </a:tr>
              <a:tr h="359883">
                <a:tc>
                  <a:txBody>
                    <a:bodyPr/>
                    <a:lstStyle/>
                    <a:p>
                      <a:pPr marL="68580" algn="l">
                        <a:lnSpc>
                          <a:spcPct val="107000"/>
                        </a:lnSpc>
                        <a:spcBef>
                          <a:spcPts val="600"/>
                        </a:spcBef>
                        <a:spcAft>
                          <a:spcPts val="600"/>
                        </a:spcAft>
                      </a:pPr>
                      <a:r>
                        <a:rPr lang="fi-FI" sz="700"/>
                        <a:t>Transihmisten tukemista työpaikalla käsittelevä opas</a:t>
                      </a:r>
                    </a:p>
                  </a:txBody>
                  <a:tcPr marL="59347" marR="59347" marT="0" marB="0" anchor="ctr"/>
                </a:tc>
                <a:tc>
                  <a:txBody>
                    <a:bodyPr/>
                    <a:lstStyle/>
                    <a:p>
                      <a:pPr marL="68580" algn="ctr">
                        <a:lnSpc>
                          <a:spcPct val="107000"/>
                        </a:lnSpc>
                        <a:spcBef>
                          <a:spcPts val="600"/>
                        </a:spcBef>
                        <a:spcAft>
                          <a:spcPts val="600"/>
                        </a:spcAft>
                      </a:pPr>
                      <a:r>
                        <a:rPr lang="fi-FI" sz="700"/>
                        <a:t>Yhdistynyt kuningaskunta</a:t>
                      </a:r>
                    </a:p>
                  </a:txBody>
                  <a:tcPr marL="59347" marR="59347" marT="0" marB="0" anchor="ctr"/>
                </a:tc>
                <a:tc>
                  <a:txBody>
                    <a:bodyPr/>
                    <a:lstStyle/>
                    <a:p>
                      <a:pPr marL="68580" algn="ctr">
                        <a:lnSpc>
                          <a:spcPct val="107000"/>
                        </a:lnSpc>
                        <a:spcBef>
                          <a:spcPts val="600"/>
                        </a:spcBef>
                        <a:spcAft>
                          <a:spcPts val="600"/>
                        </a:spcAft>
                      </a:pPr>
                      <a:r>
                        <a:rPr lang="fi-FI" sz="700"/>
                        <a:t>Hlbti-työntekijät</a:t>
                      </a:r>
                    </a:p>
                  </a:txBody>
                  <a:tcPr marL="59347" marR="59347" marT="0" marB="0" anchor="ctr"/>
                </a:tc>
                <a:tc>
                  <a:txBody>
                    <a:bodyPr/>
                    <a:lstStyle/>
                    <a:p>
                      <a:pPr marL="68580" algn="ctr">
                        <a:lnSpc>
                          <a:spcPct val="107000"/>
                        </a:lnSpc>
                        <a:spcBef>
                          <a:spcPts val="600"/>
                        </a:spcBef>
                        <a:spcAft>
                          <a:spcPts val="600"/>
                        </a:spcAft>
                      </a:pPr>
                      <a:r>
                        <a:rPr lang="fi-FI" sz="700"/>
                        <a:t>Tutkimus, ohjaus</a:t>
                      </a:r>
                    </a:p>
                  </a:txBody>
                  <a:tcPr marL="59347" marR="59347" marT="0" marB="0" anchor="ctr"/>
                </a:tc>
                <a:tc>
                  <a:txBody>
                    <a:bodyPr/>
                    <a:lstStyle/>
                    <a:p>
                      <a:pPr marL="68580" algn="ctr">
                        <a:lnSpc>
                          <a:spcPct val="107000"/>
                        </a:lnSpc>
                        <a:spcBef>
                          <a:spcPts val="600"/>
                        </a:spcBef>
                        <a:spcAft>
                          <a:spcPts val="600"/>
                        </a:spcAft>
                      </a:pPr>
                      <a:r>
                        <a:rPr lang="fi-FI" sz="700"/>
                        <a:t>Viranomainen</a:t>
                      </a:r>
                    </a:p>
                  </a:txBody>
                  <a:tcPr marL="59347" marR="59347" marT="0" marB="0" anchor="ctr"/>
                </a:tc>
                <a:tc>
                  <a:txBody>
                    <a:bodyPr/>
                    <a:lstStyle/>
                    <a:p>
                      <a:pPr marL="68580" algn="ctr">
                        <a:lnSpc>
                          <a:spcPct val="107000"/>
                        </a:lnSpc>
                        <a:spcBef>
                          <a:spcPts val="600"/>
                        </a:spcBef>
                        <a:spcAft>
                          <a:spcPts val="600"/>
                        </a:spcAft>
                      </a:pPr>
                      <a:r>
                        <a:rPr lang="fi-FI" sz="700" dirty="0"/>
                        <a:t>Helpotetaan transsukupuolisten työntekijöiden sopeutumista työpaikalle antamalla hyödyllistä tietoa ja ohjausta eri sidosryhmille</a:t>
                      </a:r>
                    </a:p>
                  </a:txBody>
                  <a:tcPr marL="59347" marR="59347" marT="0" marB="0" anchor="ctr"/>
                </a:tc>
                <a:extLst>
                  <a:ext uri="{0D108BD9-81ED-4DB2-BD59-A6C34878D82A}">
                    <a16:rowId xmlns:a16="http://schemas.microsoft.com/office/drawing/2014/main" val="3994270883"/>
                  </a:ext>
                </a:extLst>
              </a:tr>
            </a:tbl>
          </a:graphicData>
        </a:graphic>
      </p:graphicFrame>
      <p:sp>
        <p:nvSpPr>
          <p:cNvPr id="5" name="Title 1">
            <a:extLst>
              <a:ext uri="{FF2B5EF4-FFF2-40B4-BE49-F238E27FC236}">
                <a16:creationId xmlns:a16="http://schemas.microsoft.com/office/drawing/2014/main" id="{FE67E1C7-DA33-3742-8620-2EC6C9701E0F}"/>
              </a:ext>
            </a:extLst>
          </p:cNvPr>
          <p:cNvSpPr txBox="1">
            <a:spLocks noGrp="1"/>
          </p:cNvSpPr>
          <p:nvPr>
            <p:ph type="title"/>
          </p:nvPr>
        </p:nvSpPr>
        <p:spPr>
          <a:xfrm>
            <a:off x="723052" y="195486"/>
            <a:ext cx="7471401" cy="367200"/>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i-FI" sz="2000" dirty="0">
                <a:solidFill>
                  <a:srgbClr val="003399"/>
                </a:solidFill>
              </a:rPr>
              <a:t>Tärkeimmät havainnot: Analyysi käytäntöjä ja </a:t>
            </a:r>
            <a:r>
              <a:rPr lang="fi-FI" sz="2000" dirty="0" smtClean="0">
                <a:solidFill>
                  <a:srgbClr val="003399"/>
                </a:solidFill>
              </a:rPr>
              <a:t>toimintalinjauksia </a:t>
            </a:r>
            <a:r>
              <a:rPr lang="fi-FI" sz="2000" dirty="0">
                <a:solidFill>
                  <a:srgbClr val="003399"/>
                </a:solidFill>
              </a:rPr>
              <a:t>koskevista aloitteista </a:t>
            </a:r>
          </a:p>
        </p:txBody>
      </p:sp>
    </p:spTree>
    <p:extLst>
      <p:ext uri="{BB962C8B-B14F-4D97-AF65-F5344CB8AC3E}">
        <p14:creationId xmlns:p14="http://schemas.microsoft.com/office/powerpoint/2010/main" val="26706242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55711" y="627534"/>
            <a:ext cx="5744481" cy="3312368"/>
          </a:xfrm>
        </p:spPr>
        <p:txBody>
          <a:bodyPr lIns="0" tIns="0" rIns="0" bIns="0">
            <a:noAutofit/>
          </a:bodyPr>
          <a:lstStyle/>
          <a:p>
            <a:pPr marL="141605" indent="-141605">
              <a:lnSpc>
                <a:spcPct val="150000"/>
              </a:lnSpc>
            </a:pPr>
            <a:r>
              <a:rPr lang="fi-FI" sz="1600" dirty="0">
                <a:solidFill>
                  <a:schemeClr val="accent1"/>
                </a:solidFill>
              </a:rPr>
              <a:t>Johdanto: Työvoiman </a:t>
            </a:r>
            <a:r>
              <a:rPr lang="fi-FI" sz="1600" dirty="0"/>
              <a:t>monimuotoisuus </a:t>
            </a:r>
            <a:r>
              <a:rPr lang="fi-FI" sz="1600" dirty="0">
                <a:solidFill>
                  <a:schemeClr val="accent1"/>
                </a:solidFill>
              </a:rPr>
              <a:t>ja tule-sairauksiin liittyvät riskit</a:t>
            </a:r>
            <a:endParaRPr lang="fi-FI" dirty="0"/>
          </a:p>
          <a:p>
            <a:pPr marL="141605" indent="-141605">
              <a:lnSpc>
                <a:spcPct val="150000"/>
              </a:lnSpc>
            </a:pPr>
            <a:r>
              <a:rPr lang="fi-FI" sz="1600" dirty="0"/>
              <a:t>Määritelmät </a:t>
            </a:r>
            <a:endParaRPr lang="fi-FI" sz="1600" dirty="0">
              <a:cs typeface="Arial"/>
            </a:endParaRPr>
          </a:p>
          <a:p>
            <a:pPr marL="141605" indent="-141605">
              <a:lnSpc>
                <a:spcPct val="150000"/>
              </a:lnSpc>
            </a:pPr>
            <a:r>
              <a:rPr lang="fi-FI" sz="1600" dirty="0"/>
              <a:t>Altistuminen työperäisille terveyteen liittyville vaara- ja haittatekijöille</a:t>
            </a:r>
            <a:r>
              <a:rPr lang="fi-FI" sz="1600" dirty="0">
                <a:solidFill>
                  <a:srgbClr val="FF0000"/>
                </a:solidFill>
              </a:rPr>
              <a:t> </a:t>
            </a:r>
            <a:endParaRPr lang="fi-FI" sz="1600" dirty="0" smtClean="0">
              <a:solidFill>
                <a:srgbClr val="FF0000"/>
              </a:solidFill>
            </a:endParaRPr>
          </a:p>
          <a:p>
            <a:pPr marL="141605" indent="-141605">
              <a:lnSpc>
                <a:spcPct val="150000"/>
              </a:lnSpc>
            </a:pPr>
            <a:r>
              <a:rPr lang="fi-FI" sz="1600" dirty="0" smtClean="0"/>
              <a:t>Yleisten </a:t>
            </a:r>
            <a:r>
              <a:rPr lang="fi-FI" sz="1600" dirty="0"/>
              <a:t>terveyshaittojen </a:t>
            </a:r>
            <a:r>
              <a:rPr lang="fi-FI" sz="1600" dirty="0" smtClean="0"/>
              <a:t>ja </a:t>
            </a:r>
            <a:r>
              <a:rPr lang="fi-FI" sz="1600" dirty="0"/>
              <a:t>tule-sairauksien esiintyvyys</a:t>
            </a:r>
            <a:endParaRPr lang="fi-FI" sz="1600" dirty="0">
              <a:cs typeface="Arial"/>
            </a:endParaRPr>
          </a:p>
          <a:p>
            <a:pPr marL="141605" indent="-141605">
              <a:lnSpc>
                <a:spcPct val="150000"/>
              </a:lnSpc>
            </a:pPr>
            <a:r>
              <a:rPr lang="fi-FI" sz="1600" dirty="0">
                <a:solidFill>
                  <a:srgbClr val="003399"/>
                </a:solidFill>
              </a:rPr>
              <a:t>Esimerkkejä </a:t>
            </a:r>
            <a:r>
              <a:rPr lang="fi-FI" sz="1600" dirty="0"/>
              <a:t>käytäntöjä</a:t>
            </a:r>
            <a:r>
              <a:rPr lang="fi-FI" sz="1600" dirty="0">
                <a:solidFill>
                  <a:srgbClr val="003399"/>
                </a:solidFill>
              </a:rPr>
              <a:t> </a:t>
            </a:r>
            <a:r>
              <a:rPr lang="fi-FI" sz="1600" dirty="0"/>
              <a:t>ja toimintalinjauksia </a:t>
            </a:r>
            <a:r>
              <a:rPr lang="fi-FI" sz="1600" dirty="0" smtClean="0">
                <a:solidFill>
                  <a:srgbClr val="003399"/>
                </a:solidFill>
              </a:rPr>
              <a:t>koskevista </a:t>
            </a:r>
            <a:r>
              <a:rPr lang="fi-FI" sz="1600" dirty="0"/>
              <a:t>aloitteista</a:t>
            </a:r>
          </a:p>
          <a:p>
            <a:pPr marL="141605" indent="-141605">
              <a:lnSpc>
                <a:spcPct val="150000"/>
              </a:lnSpc>
            </a:pPr>
            <a:r>
              <a:rPr lang="fi-FI" sz="1600" dirty="0"/>
              <a:t>Toimintatapa neuvoja Lähteet</a:t>
            </a:r>
          </a:p>
          <a:p>
            <a:pPr marL="141605" indent="-141605">
              <a:lnSpc>
                <a:spcPct val="150000"/>
              </a:lnSpc>
            </a:pPr>
            <a:endParaRPr lang="en-US" sz="1600" dirty="0" smtClean="0"/>
          </a:p>
          <a:p>
            <a:pPr marL="0" indent="0">
              <a:buNone/>
            </a:pPr>
            <a:endParaRPr lang="en-US" sz="1600" dirty="0" smtClean="0"/>
          </a:p>
          <a:p>
            <a:pPr marL="0" indent="0">
              <a:buNone/>
            </a:pPr>
            <a:endParaRPr lang="en-US" sz="16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300192" y="1491630"/>
            <a:ext cx="2198846" cy="2664296"/>
          </a:xfrm>
          <a:prstGeom prst="rect">
            <a:avLst/>
          </a:prstGeom>
        </p:spPr>
      </p:pic>
      <p:sp>
        <p:nvSpPr>
          <p:cNvPr id="7" name="Title 1">
            <a:extLst>
              <a:ext uri="{FF2B5EF4-FFF2-40B4-BE49-F238E27FC236}">
                <a16:creationId xmlns:a16="http://schemas.microsoft.com/office/drawing/2014/main" id="{FE67E1C7-DA33-3742-8620-2EC6C9701E0F}"/>
              </a:ext>
            </a:extLst>
          </p:cNvPr>
          <p:cNvSpPr txBox="1">
            <a:spLocks/>
          </p:cNvSpPr>
          <p:nvPr/>
        </p:nvSpPr>
        <p:spPr>
          <a:xfrm>
            <a:off x="539750" y="0"/>
            <a:ext cx="7470122" cy="699542"/>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i-FI" sz="2400" dirty="0" smtClean="0"/>
              <a:t> </a:t>
            </a:r>
            <a:r>
              <a:rPr lang="fi-FI" sz="2400" dirty="0"/>
              <a:t>Sisältö</a:t>
            </a:r>
            <a:endParaRPr lang="fi-FI" sz="2400" strike="sngStrike" dirty="0"/>
          </a:p>
        </p:txBody>
      </p:sp>
    </p:spTree>
    <p:extLst>
      <p:ext uri="{BB962C8B-B14F-4D97-AF65-F5344CB8AC3E}">
        <p14:creationId xmlns:p14="http://schemas.microsoft.com/office/powerpoint/2010/main" val="29292960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5280826" y="1056522"/>
            <a:ext cx="3183801" cy="3171424"/>
            <a:chOff x="-158403" y="-76993"/>
            <a:chExt cx="5177737" cy="5148485"/>
          </a:xfrm>
        </p:grpSpPr>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8403" y="-72008"/>
              <a:ext cx="5177737" cy="5143500"/>
            </a:xfrm>
            <a:prstGeom prst="rect">
              <a:avLst/>
            </a:prstGeom>
          </p:spPr>
        </p:pic>
        <p:sp>
          <p:nvSpPr>
            <p:cNvPr id="14" name="TextBox 13"/>
            <p:cNvSpPr txBox="1"/>
            <p:nvPr/>
          </p:nvSpPr>
          <p:spPr>
            <a:xfrm rot="16200000">
              <a:off x="1898025" y="479147"/>
              <a:ext cx="1412598" cy="300318"/>
            </a:xfrm>
            <a:prstGeom prst="rect">
              <a:avLst/>
            </a:prstGeom>
            <a:noFill/>
          </p:spPr>
          <p:txBody>
            <a:bodyPr wrap="square" rtlCol="0">
              <a:spAutoFit/>
            </a:bodyPr>
            <a:lstStyle/>
            <a:p>
              <a:pPr algn="ctr"/>
              <a:r>
                <a:rPr lang="fi-FI" sz="600" b="1">
                  <a:solidFill>
                    <a:schemeClr val="accent1"/>
                  </a:solidFill>
                  <a:latin typeface="+mj-lt"/>
                  <a:ea typeface="+mj-ea"/>
                  <a:cs typeface="Trebuchet MS"/>
                </a:rPr>
                <a:t>Valmistautuminen</a:t>
              </a:r>
            </a:p>
          </p:txBody>
        </p:sp>
        <p:sp>
          <p:nvSpPr>
            <p:cNvPr id="15" name="TextBox 14"/>
            <p:cNvSpPr txBox="1"/>
            <p:nvPr/>
          </p:nvSpPr>
          <p:spPr>
            <a:xfrm rot="19770935">
              <a:off x="3278876" y="1443505"/>
              <a:ext cx="1505064" cy="499645"/>
            </a:xfrm>
            <a:prstGeom prst="rect">
              <a:avLst/>
            </a:prstGeom>
            <a:noFill/>
          </p:spPr>
          <p:txBody>
            <a:bodyPr wrap="square" rtlCol="0">
              <a:spAutoFit/>
            </a:bodyPr>
            <a:lstStyle/>
            <a:p>
              <a:pPr algn="ctr"/>
              <a:r>
                <a:rPr lang="fi-FI" sz="700" b="1">
                  <a:solidFill>
                    <a:schemeClr val="accent1"/>
                  </a:solidFill>
                  <a:latin typeface="+mj-lt"/>
                  <a:ea typeface="+mj-ea"/>
                  <a:cs typeface="Trebuchet MS"/>
                </a:rPr>
                <a:t>Riskien tunnistaminen</a:t>
              </a:r>
            </a:p>
          </p:txBody>
        </p:sp>
        <p:sp>
          <p:nvSpPr>
            <p:cNvPr id="16" name="TextBox 15"/>
            <p:cNvSpPr txBox="1"/>
            <p:nvPr/>
          </p:nvSpPr>
          <p:spPr>
            <a:xfrm rot="1752754">
              <a:off x="2998095" y="3384852"/>
              <a:ext cx="1716147" cy="349752"/>
            </a:xfrm>
            <a:prstGeom prst="rect">
              <a:avLst/>
            </a:prstGeom>
            <a:noFill/>
          </p:spPr>
          <p:txBody>
            <a:bodyPr wrap="square" rtlCol="0">
              <a:spAutoFit/>
            </a:bodyPr>
            <a:lstStyle/>
            <a:p>
              <a:pPr algn="ctr"/>
              <a:r>
                <a:rPr lang="fi-FI" sz="800" b="1">
                  <a:solidFill>
                    <a:schemeClr val="accent1"/>
                  </a:solidFill>
                  <a:latin typeface="+mj-lt"/>
                  <a:ea typeface="+mj-ea"/>
                  <a:cs typeface="Trebuchet MS"/>
                </a:rPr>
                <a:t>Arviointi</a:t>
              </a:r>
            </a:p>
          </p:txBody>
        </p:sp>
        <p:sp>
          <p:nvSpPr>
            <p:cNvPr id="17" name="TextBox 16"/>
            <p:cNvSpPr txBox="1"/>
            <p:nvPr/>
          </p:nvSpPr>
          <p:spPr>
            <a:xfrm rot="19738701">
              <a:off x="496391" y="3104384"/>
              <a:ext cx="1993243" cy="348873"/>
            </a:xfrm>
            <a:prstGeom prst="rect">
              <a:avLst/>
            </a:prstGeom>
            <a:noFill/>
          </p:spPr>
          <p:txBody>
            <a:bodyPr wrap="square" rtlCol="0">
              <a:spAutoFit/>
            </a:bodyPr>
            <a:lstStyle/>
            <a:p>
              <a:pPr algn="ctr"/>
              <a:r>
                <a:rPr lang="fi-FI" sz="800" b="1">
                  <a:solidFill>
                    <a:schemeClr val="accent1"/>
                  </a:solidFill>
                  <a:latin typeface="+mj-lt"/>
                  <a:ea typeface="+mj-ea"/>
                  <a:cs typeface="Trebuchet MS"/>
                </a:rPr>
                <a:t>Toimintasuunnitelma</a:t>
              </a:r>
            </a:p>
          </p:txBody>
        </p:sp>
        <p:sp>
          <p:nvSpPr>
            <p:cNvPr id="18" name="TextBox 17"/>
            <p:cNvSpPr txBox="1"/>
            <p:nvPr/>
          </p:nvSpPr>
          <p:spPr>
            <a:xfrm rot="1775785">
              <a:off x="228085" y="1709197"/>
              <a:ext cx="1459704" cy="349752"/>
            </a:xfrm>
            <a:prstGeom prst="rect">
              <a:avLst/>
            </a:prstGeom>
            <a:noFill/>
          </p:spPr>
          <p:txBody>
            <a:bodyPr wrap="square" rtlCol="0">
              <a:spAutoFit/>
            </a:bodyPr>
            <a:lstStyle/>
            <a:p>
              <a:pPr algn="ctr"/>
              <a:r>
                <a:rPr lang="fi-FI" sz="800" b="1" dirty="0" err="1">
                  <a:solidFill>
                    <a:schemeClr val="tx2"/>
                  </a:solidFill>
                  <a:latin typeface="+mj-lt"/>
                  <a:ea typeface="+mj-ea"/>
                  <a:cs typeface="Trebuchet MS"/>
                </a:rPr>
                <a:t>Toimetpiteet</a:t>
              </a:r>
              <a:endParaRPr lang="fi-FI" sz="800" b="1" dirty="0">
                <a:solidFill>
                  <a:schemeClr val="tx2"/>
                </a:solidFill>
                <a:latin typeface="+mj-lt"/>
                <a:ea typeface="+mj-ea"/>
                <a:cs typeface="Trebuchet MS"/>
              </a:endParaRPr>
            </a:p>
          </p:txBody>
        </p:sp>
        <p:sp>
          <p:nvSpPr>
            <p:cNvPr id="19" name="TextBox 18"/>
            <p:cNvSpPr txBox="1"/>
            <p:nvPr/>
          </p:nvSpPr>
          <p:spPr>
            <a:xfrm rot="5400000">
              <a:off x="1334500" y="764473"/>
              <a:ext cx="1764565" cy="350371"/>
            </a:xfrm>
            <a:prstGeom prst="rect">
              <a:avLst/>
            </a:prstGeom>
            <a:noFill/>
          </p:spPr>
          <p:txBody>
            <a:bodyPr wrap="square" rtlCol="0">
              <a:spAutoFit/>
            </a:bodyPr>
            <a:lstStyle/>
            <a:p>
              <a:pPr algn="ctr"/>
              <a:r>
                <a:rPr lang="fi-FI" sz="800" b="1">
                  <a:solidFill>
                    <a:schemeClr val="accent1"/>
                  </a:solidFill>
                  <a:latin typeface="+mj-lt"/>
                  <a:ea typeface="+mj-ea"/>
                  <a:cs typeface="Trebuchet MS"/>
                </a:rPr>
                <a:t>Seuranta</a:t>
              </a:r>
            </a:p>
          </p:txBody>
        </p:sp>
        <p:sp>
          <p:nvSpPr>
            <p:cNvPr id="20" name="TextBox 19"/>
            <p:cNvSpPr txBox="1"/>
            <p:nvPr/>
          </p:nvSpPr>
          <p:spPr>
            <a:xfrm>
              <a:off x="1380317" y="2087420"/>
              <a:ext cx="2056357" cy="732812"/>
            </a:xfrm>
            <a:prstGeom prst="rect">
              <a:avLst/>
            </a:prstGeom>
            <a:noFill/>
          </p:spPr>
          <p:txBody>
            <a:bodyPr wrap="square" rtlCol="0">
              <a:spAutoFit/>
            </a:bodyPr>
            <a:lstStyle/>
            <a:p>
              <a:pPr algn="ctr"/>
              <a:r>
                <a:rPr lang="fi-FI" sz="1200" b="1">
                  <a:solidFill>
                    <a:schemeClr val="accent1"/>
                  </a:solidFill>
                  <a:latin typeface="+mj-lt"/>
                  <a:ea typeface="+mj-ea"/>
                  <a:cs typeface="Trebuchet MS"/>
                </a:rPr>
                <a:t>RISKIN-</a:t>
              </a:r>
            </a:p>
            <a:p>
              <a:pPr algn="ctr"/>
              <a:r>
                <a:rPr lang="fi-FI" sz="1200" b="1">
                  <a:solidFill>
                    <a:schemeClr val="accent1"/>
                  </a:solidFill>
                  <a:latin typeface="+mj-lt"/>
                  <a:ea typeface="+mj-ea"/>
                  <a:cs typeface="Trebuchet MS"/>
                </a:rPr>
                <a:t>ARVIOINTI</a:t>
              </a:r>
            </a:p>
          </p:txBody>
        </p:sp>
      </p:grpSp>
      <p:sp useBgFill="1">
        <p:nvSpPr>
          <p:cNvPr id="3" name="Content Placeholder 2"/>
          <p:cNvSpPr>
            <a:spLocks noGrp="1"/>
          </p:cNvSpPr>
          <p:nvPr>
            <p:ph sz="half" idx="1"/>
          </p:nvPr>
        </p:nvSpPr>
        <p:spPr>
          <a:xfrm>
            <a:off x="539750" y="915566"/>
            <a:ext cx="4769645" cy="3456409"/>
          </a:xfrm>
        </p:spPr>
        <p:txBody>
          <a:bodyPr lIns="0" tIns="0" rIns="0" bIns="0">
            <a:noAutofit/>
          </a:bodyPr>
          <a:lstStyle/>
          <a:p>
            <a:pPr marL="171450" lvl="1" indent="-171450">
              <a:spcBef>
                <a:spcPts val="450"/>
              </a:spcBef>
              <a:buClr>
                <a:schemeClr val="tx2"/>
              </a:buClr>
              <a:buFont typeface="Wingdings" panose="05000000000000000000" pitchFamily="2" charset="2"/>
              <a:buChar char="§"/>
            </a:pPr>
            <a:r>
              <a:rPr lang="fi-FI" sz="1500" dirty="0">
                <a:solidFill>
                  <a:schemeClr val="tx2"/>
                </a:solidFill>
              </a:rPr>
              <a:t>Riskinarvioinnit perustuvat työpaikan ja työn ominaisuuksiin, kun taas työntekijöiden yksilöllisiin erityisominaisuuksiin kiinnitetään vähemmän huomiota.</a:t>
            </a:r>
          </a:p>
          <a:p>
            <a:r>
              <a:rPr lang="fi-FI" sz="1500" b="0" dirty="0"/>
              <a:t>Terveellisen ja turvallisen työpaikan varmistaminen kaikille työntekijöille on puitedirektiivissä 89/391/ETY asetettu lakisääteinen velvollisuus. </a:t>
            </a:r>
          </a:p>
          <a:p>
            <a:r>
              <a:rPr lang="fi-FI" sz="1500" b="0" dirty="0"/>
              <a:t>Työterveys- ja työturvallisuuslainsäädännössä edellytetään riskinarvioinnin tekemistä ja työn sopeuttamista yksilöllisesti.</a:t>
            </a:r>
          </a:p>
          <a:p>
            <a:r>
              <a:rPr lang="fi-FI" sz="1500" b="0" dirty="0"/>
              <a:t>Riskinarvioinnissa on otettava huomioon sukupuoleen ja moninaisuuteen liittyvät kysymykset. </a:t>
            </a:r>
          </a:p>
          <a:p>
            <a:r>
              <a:rPr lang="fi-FI" sz="1500" b="0" dirty="0"/>
              <a:t>Työ, sen organisointi ja siinä käytettävät välineet </a:t>
            </a:r>
            <a:r>
              <a:rPr lang="fi-FI" sz="1500" b="0" strike="sngStrike" dirty="0"/>
              <a:t>laitteet </a:t>
            </a:r>
            <a:r>
              <a:rPr lang="fi-FI" sz="1500" b="0" dirty="0"/>
              <a:t>olisi suunniteltava vastaamaan työntekijöiden ominaisuuksia ja tarpeita työssä – ei toisin päin.</a:t>
            </a:r>
          </a:p>
          <a:p>
            <a:pPr marL="0" lvl="1" indent="0" algn="just">
              <a:spcBef>
                <a:spcPts val="450"/>
              </a:spcBef>
              <a:buClr>
                <a:schemeClr val="tx2"/>
              </a:buClr>
              <a:buNone/>
            </a:pPr>
            <a:endParaRPr lang="en-US" sz="1500" dirty="0"/>
          </a:p>
          <a:p>
            <a:pPr marL="0" indent="0">
              <a:buNone/>
            </a:pPr>
            <a:endParaRPr lang="en-US" sz="1500" dirty="0"/>
          </a:p>
        </p:txBody>
      </p:sp>
      <p:sp>
        <p:nvSpPr>
          <p:cNvPr id="7" name="Title 1">
            <a:extLst>
              <a:ext uri="{FF2B5EF4-FFF2-40B4-BE49-F238E27FC236}">
                <a16:creationId xmlns:a16="http://schemas.microsoft.com/office/drawing/2014/main" id="{FE67E1C7-DA33-3742-8620-2EC6C9701E0F}"/>
              </a:ext>
            </a:extLst>
          </p:cNvPr>
          <p:cNvSpPr txBox="1">
            <a:spLocks/>
          </p:cNvSpPr>
          <p:nvPr/>
        </p:nvSpPr>
        <p:spPr>
          <a:xfrm>
            <a:off x="539750" y="-33838"/>
            <a:ext cx="7379602" cy="699542"/>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i-FI" sz="2400" dirty="0"/>
              <a:t>Monimuotoisuuden </a:t>
            </a:r>
            <a:r>
              <a:rPr lang="fi-FI" sz="2400" dirty="0" smtClean="0"/>
              <a:t>huomioon </a:t>
            </a:r>
            <a:r>
              <a:rPr lang="fi-FI" sz="2400" dirty="0"/>
              <a:t>ottava riskinarviointi</a:t>
            </a:r>
          </a:p>
        </p:txBody>
      </p:sp>
    </p:spTree>
    <p:extLst>
      <p:ext uri="{BB962C8B-B14F-4D97-AF65-F5344CB8AC3E}">
        <p14:creationId xmlns:p14="http://schemas.microsoft.com/office/powerpoint/2010/main" val="3171649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Content Placeholder 2"/>
          <p:cNvSpPr>
            <a:spLocks noGrp="1"/>
          </p:cNvSpPr>
          <p:nvPr>
            <p:ph sz="half" idx="1"/>
          </p:nvPr>
        </p:nvSpPr>
        <p:spPr>
          <a:xfrm>
            <a:off x="539750" y="699542"/>
            <a:ext cx="7632700" cy="3744416"/>
          </a:xfrm>
        </p:spPr>
        <p:txBody>
          <a:bodyPr lIns="0" tIns="0" rIns="0" bIns="0">
            <a:noAutofit/>
          </a:bodyPr>
          <a:lstStyle/>
          <a:p>
            <a:pPr marL="0" lvl="1" indent="0" algn="just">
              <a:spcBef>
                <a:spcPts val="450"/>
              </a:spcBef>
              <a:buClr>
                <a:schemeClr val="tx2"/>
              </a:buClr>
              <a:buNone/>
            </a:pPr>
            <a:r>
              <a:rPr lang="fi-FI" sz="1250" b="1" dirty="0">
                <a:solidFill>
                  <a:schemeClr val="accent1"/>
                </a:solidFill>
              </a:rPr>
              <a:t>Monialaisuus, työntekijöiden osallistuminen, valistus ja ennaltaehkäisy yrityksissä </a:t>
            </a:r>
            <a:r>
              <a:rPr lang="fi-FI" sz="1250" dirty="0">
                <a:solidFill>
                  <a:schemeClr val="accent1"/>
                </a:solidFill>
              </a:rPr>
              <a:t>ovat olennaisen tärkeitä näkökohtia, jotka on sisällytettävä toteutettaviin toimintalinjauksiin ja käytäntöihin, jotta pystytään hallitsemaan työterveys- ja työturvallisuusongelmia sekä tule-sairauksia, jotka vaikuttavat Euroopan yhä moninuotisempaan yövoimaan.</a:t>
            </a:r>
          </a:p>
          <a:p>
            <a:pPr marL="0" lvl="1" indent="0" algn="just">
              <a:spcBef>
                <a:spcPts val="450"/>
              </a:spcBef>
              <a:buClr>
                <a:schemeClr val="tx2"/>
              </a:buClr>
              <a:buNone/>
            </a:pPr>
            <a:r>
              <a:rPr lang="fi-FI" sz="1250" b="1" dirty="0">
                <a:solidFill>
                  <a:schemeClr val="tx2"/>
                </a:solidFill>
              </a:rPr>
              <a:t>Yleinen suositus: </a:t>
            </a:r>
          </a:p>
          <a:p>
            <a:pPr marL="0" lvl="1" indent="0" algn="just">
              <a:spcBef>
                <a:spcPts val="450"/>
              </a:spcBef>
              <a:buClr>
                <a:schemeClr val="tx2"/>
              </a:buClr>
              <a:buNone/>
            </a:pPr>
            <a:r>
              <a:rPr lang="fi-FI" sz="1250" dirty="0"/>
              <a:t>	Laaditaan yleiset toimintalinjaukset, joiden avulla voidaan luoda osallistavia työpaikkoja ja tehdä ennaltaehkäisystä monimuotoisuuden </a:t>
            </a:r>
            <a:r>
              <a:rPr lang="fi-FI" sz="1250" dirty="0" smtClean="0"/>
              <a:t>huomioon </a:t>
            </a:r>
            <a:r>
              <a:rPr lang="fi-FI" sz="1250" dirty="0"/>
              <a:t>ottavaa.</a:t>
            </a:r>
          </a:p>
          <a:p>
            <a:pPr marL="0" lvl="1" indent="0" algn="just">
              <a:spcBef>
                <a:spcPts val="450"/>
              </a:spcBef>
              <a:buClr>
                <a:schemeClr val="tx2"/>
              </a:buClr>
              <a:buNone/>
            </a:pPr>
            <a:r>
              <a:rPr lang="fi-FI" sz="1250" b="1" dirty="0">
                <a:solidFill>
                  <a:schemeClr val="tx2"/>
                </a:solidFill>
              </a:rPr>
              <a:t>a) 	Kolmea kohderyhmää koskevat yleiset suositukset:</a:t>
            </a:r>
          </a:p>
          <a:p>
            <a:pPr marL="536575" lvl="1" indent="-176213" algn="just">
              <a:spcAft>
                <a:spcPts val="500"/>
              </a:spcAft>
            </a:pPr>
            <a:r>
              <a:rPr lang="fi-FI" sz="1250" dirty="0"/>
              <a:t>Lisätään monialaista tule-sairauksiin liittyvää tutkimusta, jossa otetaan huomioon työvoiman monimuotoisuutta</a:t>
            </a:r>
            <a:r>
              <a:rPr lang="fi-FI" sz="1250" dirty="0">
                <a:solidFill>
                  <a:srgbClr val="FF0000"/>
                </a:solidFill>
              </a:rPr>
              <a:t> </a:t>
            </a:r>
            <a:r>
              <a:rPr lang="fi-FI" sz="1250" strike="sngStrike" dirty="0" smtClean="0"/>
              <a:t>n</a:t>
            </a:r>
            <a:r>
              <a:rPr lang="fi-FI" sz="1250" dirty="0" smtClean="0"/>
              <a:t>koskevat </a:t>
            </a:r>
            <a:r>
              <a:rPr lang="fi-FI" sz="1250" dirty="0"/>
              <a:t>kysymykset.</a:t>
            </a:r>
          </a:p>
          <a:p>
            <a:pPr marL="536575" lvl="1" indent="-176213" algn="just">
              <a:spcAft>
                <a:spcPts val="500"/>
              </a:spcAft>
            </a:pPr>
            <a:r>
              <a:rPr lang="fi-FI" sz="1250" dirty="0"/>
              <a:t>Edistetään monimuotoisuutta koskevaa näkökulmaa viranomaisten ja työsuojelutarkastuksen toiminnassa</a:t>
            </a:r>
          </a:p>
          <a:p>
            <a:pPr marL="536575" lvl="1" indent="-176213" algn="just">
              <a:spcAft>
                <a:spcPts val="500"/>
              </a:spcAft>
            </a:pPr>
            <a:r>
              <a:rPr lang="fi-FI" sz="1250" dirty="0"/>
              <a:t>Osoitetaan yrityksille monimuotoisen työvoiman työllistämisen </a:t>
            </a:r>
            <a:r>
              <a:rPr lang="fi-FI" sz="1250" dirty="0" smtClean="0"/>
              <a:t>myönteiset </a:t>
            </a:r>
            <a:r>
              <a:rPr lang="fi-FI" sz="1250" dirty="0"/>
              <a:t>vaikutukset.</a:t>
            </a:r>
          </a:p>
          <a:p>
            <a:pPr marL="536575" lvl="1" indent="-176213" algn="just">
              <a:spcAft>
                <a:spcPts val="500"/>
              </a:spcAft>
            </a:pPr>
            <a:r>
              <a:rPr lang="fi-FI" sz="1250" dirty="0"/>
              <a:t>Rakennetaan osallisuuden kulttuuria ja sovelletaan yrityksissä nollatoleranssia syrjintään.</a:t>
            </a:r>
          </a:p>
          <a:p>
            <a:pPr marL="536575" lvl="1" indent="-176213" algn="just">
              <a:spcAft>
                <a:spcPts val="500"/>
              </a:spcAft>
            </a:pPr>
            <a:r>
              <a:rPr lang="fi-FI" sz="1250" dirty="0"/>
              <a:t>Lisätään osallistavia toimintamalleja tule-sairauksien ennaltaehkäisytoimissa ja annetaan eri työntekijäryhmien ilmaista näkemyksensä.</a:t>
            </a:r>
          </a:p>
          <a:p>
            <a:pPr marL="536575" lvl="1" indent="-176213" algn="just">
              <a:spcAft>
                <a:spcPts val="500"/>
              </a:spcAft>
            </a:pPr>
            <a:r>
              <a:rPr lang="fi-FI" sz="1250" dirty="0"/>
              <a:t>Lisätään tietoisuutta ja edistetään yksityisissä yrityksissä ennaltaehkäisytoimia, jotka kohdennetaan </a:t>
            </a:r>
            <a:r>
              <a:rPr lang="fi-FI" sz="1250" dirty="0" smtClean="0">
                <a:solidFill>
                  <a:srgbClr val="FF0000"/>
                </a:solidFill>
              </a:rPr>
              <a:t> </a:t>
            </a:r>
            <a:r>
              <a:rPr lang="fi-FI" sz="1250" dirty="0"/>
              <a:t>haavoittuvassa asemassa oleville työntekijäryhmille.</a:t>
            </a:r>
          </a:p>
          <a:p>
            <a:pPr marL="536575" lvl="1" indent="-176213" algn="just">
              <a:spcAft>
                <a:spcPts val="500"/>
              </a:spcAft>
            </a:pPr>
            <a:r>
              <a:rPr lang="fi-FI" sz="1250" dirty="0"/>
              <a:t>Kehitetään tapauskohtaisia työkaluja monimuotoisen työvoiman johtamiseen.</a:t>
            </a:r>
          </a:p>
          <a:p>
            <a:pPr marL="360362" lvl="1" indent="0" algn="just">
              <a:spcAft>
                <a:spcPts val="500"/>
              </a:spcAft>
              <a:buNone/>
            </a:pPr>
            <a:endParaRPr lang="en-US" sz="1400" dirty="0"/>
          </a:p>
          <a:p>
            <a:pPr marL="0" indent="0">
              <a:buNone/>
            </a:pPr>
            <a:endParaRPr lang="en-US" sz="2000" dirty="0"/>
          </a:p>
          <a:p>
            <a:pPr marL="0" indent="0">
              <a:buNone/>
            </a:pPr>
            <a:endParaRPr lang="en-US" sz="2000" dirty="0"/>
          </a:p>
        </p:txBody>
      </p:sp>
      <p:sp>
        <p:nvSpPr>
          <p:cNvPr id="7" name="Title 1">
            <a:extLst>
              <a:ext uri="{FF2B5EF4-FFF2-40B4-BE49-F238E27FC236}">
                <a16:creationId xmlns:a16="http://schemas.microsoft.com/office/drawing/2014/main" id="{FE67E1C7-DA33-3742-8620-2EC6C9701E0F}"/>
              </a:ext>
            </a:extLst>
          </p:cNvPr>
          <p:cNvSpPr txBox="1">
            <a:spLocks/>
          </p:cNvSpPr>
          <p:nvPr/>
        </p:nvSpPr>
        <p:spPr>
          <a:xfrm>
            <a:off x="539750" y="-33838"/>
            <a:ext cx="7379602" cy="699542"/>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i-FI" sz="2400" dirty="0"/>
              <a:t>Toimintatapa </a:t>
            </a:r>
            <a:r>
              <a:rPr lang="fi-FI" sz="2400" dirty="0" smtClean="0"/>
              <a:t>suositukset </a:t>
            </a:r>
            <a:endParaRPr lang="fi-FI" sz="2400" dirty="0"/>
          </a:p>
        </p:txBody>
      </p:sp>
    </p:spTree>
    <p:extLst>
      <p:ext uri="{BB962C8B-B14F-4D97-AF65-F5344CB8AC3E}">
        <p14:creationId xmlns:p14="http://schemas.microsoft.com/office/powerpoint/2010/main" val="8172636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95536" y="699542"/>
            <a:ext cx="6840760" cy="3455987"/>
          </a:xfrm>
        </p:spPr>
        <p:txBody>
          <a:bodyPr lIns="0" tIns="0" rIns="0" bIns="0">
            <a:noAutofit/>
          </a:bodyPr>
          <a:lstStyle/>
          <a:p>
            <a:pPr marL="0" lvl="1" indent="0" algn="just" defTabSz="342900">
              <a:spcBef>
                <a:spcPts val="450"/>
              </a:spcBef>
              <a:buClr>
                <a:srgbClr val="003399"/>
              </a:buClr>
              <a:buNone/>
            </a:pPr>
            <a:r>
              <a:rPr lang="fi-FI" sz="1100" b="1" dirty="0" smtClean="0">
                <a:solidFill>
                  <a:srgbClr val="003399"/>
                </a:solidFill>
              </a:rPr>
              <a:t>Erityiset </a:t>
            </a:r>
            <a:r>
              <a:rPr lang="fi-FI" sz="1100" b="1" dirty="0">
                <a:solidFill>
                  <a:srgbClr val="003399"/>
                </a:solidFill>
              </a:rPr>
              <a:t>toimintapoliittiset suositukset, joiden kohteena ovat naiset:</a:t>
            </a:r>
          </a:p>
          <a:p>
            <a:pPr marL="228600" lvl="1" indent="-228600" algn="just" defTabSz="342900">
              <a:spcBef>
                <a:spcPts val="450"/>
              </a:spcBef>
              <a:buClr>
                <a:srgbClr val="003399"/>
              </a:buClr>
              <a:buAutoNum type="alphaLcParenR" startAt="2"/>
            </a:pPr>
            <a:r>
              <a:rPr lang="fi-FI" sz="1100" b="1" dirty="0" smtClean="0">
                <a:solidFill>
                  <a:srgbClr val="003399"/>
                </a:solidFill>
              </a:rPr>
              <a:t> </a:t>
            </a:r>
            <a:r>
              <a:rPr lang="fi-FI" sz="1100" dirty="0" smtClean="0"/>
              <a:t>Kehitetään sukupuolinäkökulmaa työterveyteen ja -turvallisuuteen liittyvissä yleisissä toimintalinjoissa.</a:t>
            </a:r>
          </a:p>
          <a:p>
            <a:pPr marL="536575" lvl="1" indent="-176213" algn="just" defTabSz="342900">
              <a:spcAft>
                <a:spcPts val="400"/>
              </a:spcAft>
            </a:pPr>
            <a:r>
              <a:rPr lang="fi-FI" sz="1100" dirty="0" smtClean="0"/>
              <a:t>Parannetaan </a:t>
            </a:r>
            <a:r>
              <a:rPr lang="fi-FI" sz="1100" dirty="0"/>
              <a:t>työskentely- ja terveysoloja naisvaltaisilla toimialoilla ja </a:t>
            </a:r>
            <a:r>
              <a:rPr lang="fi-FI" sz="1100" dirty="0" smtClean="0"/>
              <a:t>ammateissa</a:t>
            </a:r>
            <a:r>
              <a:rPr lang="fi-FI" sz="1100" dirty="0"/>
              <a:t>.</a:t>
            </a:r>
          </a:p>
          <a:p>
            <a:pPr marL="536575" lvl="1" indent="-176213" algn="just" defTabSz="342900">
              <a:spcAft>
                <a:spcPts val="400"/>
              </a:spcAft>
            </a:pPr>
            <a:r>
              <a:rPr lang="fi-FI" sz="1100" dirty="0"/>
              <a:t>Käsitellään myös työ- ja yksityiselämän tasapainoa koskevia kysymyksiä työterveys- ja työturvallisuuskysymyksinä.</a:t>
            </a:r>
          </a:p>
          <a:p>
            <a:pPr marL="536575" lvl="1" indent="-176213" algn="just" defTabSz="342900">
              <a:spcAft>
                <a:spcPts val="400"/>
              </a:spcAft>
            </a:pPr>
            <a:r>
              <a:rPr lang="fi-FI" sz="1100" dirty="0"/>
              <a:t>Kehitetään erityisiä naisille mukautettuja ergonomisia laitteita ja suojalaitteita.</a:t>
            </a:r>
          </a:p>
          <a:p>
            <a:pPr marL="0" lvl="1" indent="0" algn="just" defTabSz="342900">
              <a:spcBef>
                <a:spcPts val="1100"/>
              </a:spcBef>
              <a:buClr>
                <a:srgbClr val="003399"/>
              </a:buClr>
              <a:buNone/>
            </a:pPr>
            <a:r>
              <a:rPr lang="fi-FI" sz="1100" b="1" dirty="0" smtClean="0">
                <a:solidFill>
                  <a:schemeClr val="accent1"/>
                </a:solidFill>
              </a:rPr>
              <a:t>c)	Erityiset </a:t>
            </a:r>
            <a:r>
              <a:rPr lang="fi-FI" sz="1100" b="1" dirty="0">
                <a:solidFill>
                  <a:schemeClr val="accent1"/>
                </a:solidFill>
              </a:rPr>
              <a:t>toimintapoliittiset suositukset, joiden kohteena ovat </a:t>
            </a:r>
            <a:r>
              <a:rPr lang="fi-FI" sz="1100" b="1" dirty="0">
                <a:solidFill>
                  <a:srgbClr val="003399"/>
                </a:solidFill>
              </a:rPr>
              <a:t>maahanmuuttajataustaiset työntekijät:</a:t>
            </a:r>
          </a:p>
          <a:p>
            <a:pPr marL="536575" lvl="1" indent="-176213" algn="just" defTabSz="342900">
              <a:spcAft>
                <a:spcPts val="400"/>
              </a:spcAft>
            </a:pPr>
            <a:r>
              <a:rPr lang="fi-FI" sz="1100" dirty="0" smtClean="0"/>
              <a:t>Parannetaan pääsyä julkisiin palveluihin (terveydenhuolto, asunnot).</a:t>
            </a:r>
          </a:p>
          <a:p>
            <a:pPr marL="536575" lvl="1" indent="-176213" algn="just" defTabSz="342900">
              <a:spcAft>
                <a:spcPts val="400"/>
              </a:spcAft>
            </a:pPr>
            <a:r>
              <a:rPr lang="fi-FI" sz="1100" dirty="0" smtClean="0"/>
              <a:t>Helpotetaan sopeutumista </a:t>
            </a:r>
            <a:r>
              <a:rPr lang="fi-FI" sz="1100" dirty="0"/>
              <a:t>vastaanottavan maan työkulttuuriin, erityisesti työterveys- ja työturvallisuuskysymysten osalta.</a:t>
            </a:r>
          </a:p>
          <a:p>
            <a:pPr marL="536575" lvl="1" indent="-176213" algn="just" defTabSz="342900">
              <a:spcAft>
                <a:spcPts val="400"/>
              </a:spcAft>
            </a:pPr>
            <a:r>
              <a:rPr lang="fi-FI" sz="1100" dirty="0"/>
              <a:t>Selätetään kielitaitohaasteet.</a:t>
            </a:r>
          </a:p>
          <a:p>
            <a:pPr marL="536575" lvl="1" indent="-176213" algn="just" defTabSz="342900">
              <a:spcAft>
                <a:spcPts val="400"/>
              </a:spcAft>
            </a:pPr>
            <a:r>
              <a:rPr lang="fi-FI" sz="1100" dirty="0"/>
              <a:t>Helpotetaan ulkomailla suoritettuja akateemisten ja ammatillisten tutkintojen tunnustamista.</a:t>
            </a:r>
          </a:p>
          <a:p>
            <a:pPr marL="0" lvl="1" indent="0" algn="just" defTabSz="342900">
              <a:spcBef>
                <a:spcPts val="1100"/>
              </a:spcBef>
              <a:buClr>
                <a:srgbClr val="003399"/>
              </a:buClr>
              <a:buNone/>
            </a:pPr>
            <a:r>
              <a:rPr lang="fi-FI" sz="1100" b="1" dirty="0">
                <a:solidFill>
                  <a:schemeClr val="accent1"/>
                </a:solidFill>
              </a:rPr>
              <a:t>d)	Erityiset toimintapoliittiset suositukset, joiden kohteena ovat </a:t>
            </a:r>
            <a:r>
              <a:rPr lang="fi-FI" sz="1100" b="1" dirty="0" err="1">
                <a:solidFill>
                  <a:schemeClr val="accent1"/>
                </a:solidFill>
              </a:rPr>
              <a:t>hlbti</a:t>
            </a:r>
            <a:r>
              <a:rPr lang="fi-FI" sz="1100" b="1" dirty="0">
                <a:solidFill>
                  <a:schemeClr val="accent1"/>
                </a:solidFill>
              </a:rPr>
              <a:t>-työntekijät:</a:t>
            </a:r>
          </a:p>
          <a:p>
            <a:pPr marL="536575" lvl="1" indent="-176213" algn="just" defTabSz="342900">
              <a:spcAft>
                <a:spcPts val="400"/>
              </a:spcAft>
            </a:pPr>
            <a:r>
              <a:rPr lang="fi-FI" sz="1100" dirty="0"/>
              <a:t>Lisätään tietämystä hlbti-työntekijöiden tyypillisimmistä työperäisistä terveyteen liittyvistä vaara- ja haittatekijöistä </a:t>
            </a:r>
          </a:p>
          <a:p>
            <a:pPr marL="536575" lvl="1" indent="-176213" algn="just" defTabSz="342900">
              <a:spcAft>
                <a:spcPts val="400"/>
              </a:spcAft>
            </a:pPr>
            <a:r>
              <a:rPr lang="fi-FI" sz="1100" dirty="0"/>
              <a:t>Sovelletaan terveys- ja turvallisuuslainsäädäntöä </a:t>
            </a:r>
            <a:r>
              <a:rPr lang="fi-FI" sz="1100" dirty="0" err="1"/>
              <a:t>muunsukupuoliset</a:t>
            </a:r>
            <a:r>
              <a:rPr lang="fi-FI" sz="1100" dirty="0"/>
              <a:t> huomioon ottavalla tavalla ja laaditaan siihen ohjeet.</a:t>
            </a:r>
          </a:p>
          <a:p>
            <a:pPr marL="536575" lvl="1" indent="-176213" algn="just" defTabSz="342900">
              <a:spcAft>
                <a:spcPts val="400"/>
              </a:spcAft>
            </a:pPr>
            <a:r>
              <a:rPr lang="fi-FI" sz="1100" dirty="0"/>
              <a:t>Kehitetään </a:t>
            </a:r>
            <a:r>
              <a:rPr lang="fi-FI" sz="1100" dirty="0" err="1"/>
              <a:t>hlbti</a:t>
            </a:r>
            <a:r>
              <a:rPr lang="fi-FI" sz="1100" dirty="0"/>
              <a:t>-henkilöitä koskevia yrityksen toimintalinjoja, joissa otetaan huomioon </a:t>
            </a:r>
            <a:r>
              <a:rPr lang="fi-FI" sz="1100" dirty="0" err="1"/>
              <a:t>hlbti</a:t>
            </a:r>
            <a:r>
              <a:rPr lang="fi-FI" sz="1100" dirty="0"/>
              <a:t>-henkilöiden moninaiset todellisuudet.</a:t>
            </a:r>
          </a:p>
          <a:p>
            <a:pPr marL="0" indent="0">
              <a:buNone/>
            </a:pPr>
            <a:endParaRPr lang="en-US" sz="1100" dirty="0"/>
          </a:p>
          <a:p>
            <a:pPr marL="0" indent="0">
              <a:buNone/>
            </a:pPr>
            <a:endParaRPr lang="en-US" sz="1100" dirty="0"/>
          </a:p>
        </p:txBody>
      </p:sp>
      <p:sp>
        <p:nvSpPr>
          <p:cNvPr id="7" name="Title 1">
            <a:extLst>
              <a:ext uri="{FF2B5EF4-FFF2-40B4-BE49-F238E27FC236}">
                <a16:creationId xmlns:a16="http://schemas.microsoft.com/office/drawing/2014/main" id="{FE67E1C7-DA33-3742-8620-2EC6C9701E0F}"/>
              </a:ext>
            </a:extLst>
          </p:cNvPr>
          <p:cNvSpPr txBox="1">
            <a:spLocks/>
          </p:cNvSpPr>
          <p:nvPr/>
        </p:nvSpPr>
        <p:spPr>
          <a:xfrm>
            <a:off x="539750" y="0"/>
            <a:ext cx="7397916" cy="612081"/>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i-FI" sz="2400" dirty="0"/>
              <a:t>Toimintatapa </a:t>
            </a:r>
            <a:r>
              <a:rPr lang="fi-FI" sz="2400" dirty="0" smtClean="0"/>
              <a:t>suositukset </a:t>
            </a:r>
            <a:endParaRPr lang="fi-FI" sz="24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93550" y="2357161"/>
            <a:ext cx="2088231" cy="2304256"/>
          </a:xfrm>
          <a:prstGeom prst="rect">
            <a:avLst/>
          </a:prstGeom>
        </p:spPr>
      </p:pic>
    </p:spTree>
    <p:extLst>
      <p:ext uri="{BB962C8B-B14F-4D97-AF65-F5344CB8AC3E}">
        <p14:creationId xmlns:p14="http://schemas.microsoft.com/office/powerpoint/2010/main" val="5912217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sz="2400" dirty="0" smtClean="0"/>
              <a:t>Lähteet</a:t>
            </a:r>
            <a:endParaRPr lang="fi-FI" sz="2400" strike="sngStrike" dirty="0"/>
          </a:p>
        </p:txBody>
      </p:sp>
      <p:sp>
        <p:nvSpPr>
          <p:cNvPr id="3" name="Content Placeholder 2"/>
          <p:cNvSpPr>
            <a:spLocks noGrp="1"/>
          </p:cNvSpPr>
          <p:nvPr>
            <p:ph sz="half" idx="1"/>
          </p:nvPr>
        </p:nvSpPr>
        <p:spPr>
          <a:xfrm>
            <a:off x="539750" y="915988"/>
            <a:ext cx="7632700" cy="3566012"/>
          </a:xfrm>
        </p:spPr>
        <p:txBody>
          <a:bodyPr>
            <a:normAutofit lnSpcReduction="10000"/>
          </a:bodyPr>
          <a:lstStyle/>
          <a:p>
            <a:r>
              <a:rPr lang="fi-FI" b="0"/>
              <a:t>EU-OSHA (Euroopan työterveys- ja työturvallisuusvirasto), Work-related musculoskeletal disorders: prevalence, costs and demographics in the EU (Työperäiset tuki- ja liikuntaelinsairaudet: esiintyvyys, kustannukset ja väestörakenne EU:ssa), 2019. Saatavana osoitteessa </a:t>
            </a:r>
            <a:r>
              <a:rPr lang="fi-FI" b="0">
                <a:hlinkClick r:id="rId2"/>
              </a:rPr>
              <a:t>https://osha.europa.eu/en/publications/msds-facts-and-figures-overview-prevalence-costs-and-demographics-msds-europe/view</a:t>
            </a:r>
            <a:r>
              <a:rPr lang="fi-FI" b="0"/>
              <a:t> </a:t>
            </a:r>
          </a:p>
          <a:p>
            <a:r>
              <a:rPr lang="fi-FI" b="0"/>
              <a:t>EU-OSHA (Euroopan työterveys- ja työturvallisuusvirasto), Tuki- ja liikuntaelinsairauksien ehkäiseminen moninaisessa työvoimassa: nais-, maahanmuuttaja- ja hlbti-työntekijöitä koskevia riskitekijöitä, 2020. Saatavana osoitteessa </a:t>
            </a:r>
            <a:r>
              <a:rPr lang="fi-FI" b="0">
                <a:hlinkClick r:id="rId3"/>
              </a:rPr>
              <a:t>https://osha.europa.eu/fi/publications/preventing-musculoskeletal-disorders-diverse-workforce-risk-factors-women-migrants-and/view</a:t>
            </a:r>
            <a:r>
              <a:rPr lang="fi-FI" b="0"/>
              <a:t> </a:t>
            </a:r>
          </a:p>
          <a:p>
            <a:r>
              <a:rPr lang="fi-FI" b="0"/>
              <a:t>EU-OSHA (Euroopan työterveys- ja työturvallisuusvirasto), Analyysi tapaustutkimuksista, joissa käsitellään kroonisten tuki- ja liikuntaelinsairauksien vaikutuksia työskentelyyn, 2020. Saatavana osoitteessa </a:t>
            </a:r>
            <a:r>
              <a:rPr lang="fi-FI" b="0">
                <a:hlinkClick r:id="rId4"/>
              </a:rPr>
              <a:t>https://osha.europa.eu/fi/publications/analysis-case-studies-working-chronic-musculoskeletal-disorders/view</a:t>
            </a:r>
            <a:r>
              <a:rPr lang="fi-FI" b="0"/>
              <a:t> </a:t>
            </a:r>
          </a:p>
          <a:p>
            <a:r>
              <a:rPr lang="fi-FI" b="0"/>
              <a:t>EU-OSHA (Euroopan työterveys- ja työturvallisuusvirasto), Työperäiset tuki- ja liikuntaelinsairaudet: tutkimuksesta käytäntöön. Mitä voidaan oppia?, 2020 Saatavana osoitteessa </a:t>
            </a:r>
            <a:r>
              <a:rPr lang="fi-FI" b="0">
                <a:hlinkClick r:id="rId5"/>
              </a:rPr>
              <a:t>https://osha.europa.eu/fi/publications/work-related-musculoskeletal-disorders-research-practice-what-can-be-learnt/view</a:t>
            </a:r>
            <a:r>
              <a:rPr lang="fi-FI" b="0"/>
              <a:t> </a:t>
            </a:r>
          </a:p>
          <a:p>
            <a:r>
              <a:rPr lang="fi-FI" b="0"/>
              <a:t>EU-OSHA (Euroopan työterveys- ja työturvallisuusvirasto), Ennaltaehkäisyn toimintalinjoja ja käytäntöjä. Työperäisten tuki- ja liikuntaelinsairauksien torjumismalleja, 2020 Saatavana osoitteessa </a:t>
            </a:r>
            <a:r>
              <a:rPr lang="fi-FI" b="0">
                <a:hlinkClick r:id="rId6"/>
              </a:rPr>
              <a:t>https://osha.europa.eu/fi/publications/prevention-policy-and-practice-approaches-tackling-work-related-musculoskeletal/view</a:t>
            </a:r>
          </a:p>
          <a:p>
            <a:r>
              <a:rPr lang="fi-FI" b="0"/>
              <a:t>EU-OSHA (Euroopan työterveys- ja työturvallisuusvirasto), Työperäiset tuki- ja liikuntaelinsairaudet: miksi niitä esiintyy yhä paljon?  Kirjallisuuskatsauksesta saatu näyttö. Saatavana osoitteessa </a:t>
            </a:r>
            <a:r>
              <a:rPr lang="fi-FI" b="0">
                <a:hlinkClick r:id="rId7"/>
              </a:rPr>
              <a:t>https://osha.europa.eu/fi/publications/work-related-musculoskeletal-disorders-why-are-they-still-so-prevalent-evidence/view</a:t>
            </a:r>
            <a:r>
              <a:rPr lang="fi-FI" b="0"/>
              <a:t> </a:t>
            </a:r>
          </a:p>
          <a:p>
            <a:r>
              <a:rPr lang="fi-FI" b="0"/>
              <a:t>EUROFOUND (Euroopan elin- ja työolojen kehittämissäätiö), kuudes Euroopan työoloja koskeva tutkimus – Tiivistelmäraportti 2015. Saatavana osoitteessa </a:t>
            </a:r>
            <a:r>
              <a:rPr lang="fi-FI" b="0">
                <a:hlinkClick r:id="rId8"/>
              </a:rPr>
              <a:t>https://www.eurofound.europa.eu/publications/report/2016/working-conditions/sixth-european-working-conditions-survey-overview-report</a:t>
            </a:r>
            <a:r>
              <a:rPr lang="fi-FI" b="0"/>
              <a:t> </a:t>
            </a:r>
          </a:p>
        </p:txBody>
      </p:sp>
    </p:spTree>
    <p:extLst>
      <p:ext uri="{BB962C8B-B14F-4D97-AF65-F5344CB8AC3E}">
        <p14:creationId xmlns:p14="http://schemas.microsoft.com/office/powerpoint/2010/main" val="6437815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sz="2400" dirty="0" smtClean="0"/>
              <a:t>Lähteet</a:t>
            </a:r>
            <a:endParaRPr lang="fi-FI" sz="2400" strike="sngStrike" dirty="0"/>
          </a:p>
        </p:txBody>
      </p:sp>
      <p:sp>
        <p:nvSpPr>
          <p:cNvPr id="3" name="Content Placeholder 2"/>
          <p:cNvSpPr>
            <a:spLocks noGrp="1"/>
          </p:cNvSpPr>
          <p:nvPr>
            <p:ph sz="half" idx="1"/>
          </p:nvPr>
        </p:nvSpPr>
        <p:spPr>
          <a:xfrm>
            <a:off x="539750" y="915988"/>
            <a:ext cx="7632700" cy="3566012"/>
          </a:xfrm>
        </p:spPr>
        <p:txBody>
          <a:bodyPr>
            <a:normAutofit fontScale="92500" lnSpcReduction="10000"/>
          </a:bodyPr>
          <a:lstStyle/>
          <a:p>
            <a:r>
              <a:rPr lang="fi-FI" b="0" dirty="0"/>
              <a:t>EUROSTAT (Euroopan unionin tilastotoimisto), Työvoimatutkimuksen ydinmoduuli, 2018. Saatavana osoitteessa </a:t>
            </a:r>
            <a:r>
              <a:rPr lang="fi-FI" b="0" dirty="0">
                <a:hlinkClick r:id="rId3"/>
              </a:rPr>
              <a:t>https://ec.europa.eu/eurostat/data/database</a:t>
            </a:r>
          </a:p>
          <a:p>
            <a:r>
              <a:rPr lang="fi-FI" b="0" dirty="0"/>
              <a:t>FRA (Euroopan unionin perusoikeusvirasto), </a:t>
            </a:r>
            <a:r>
              <a:rPr lang="fi-FI" b="0" dirty="0" err="1"/>
              <a:t>Survey</a:t>
            </a:r>
            <a:r>
              <a:rPr lang="fi-FI" b="0" dirty="0"/>
              <a:t> on </a:t>
            </a:r>
            <a:r>
              <a:rPr lang="fi-FI" b="0" dirty="0" err="1"/>
              <a:t>Women’s</a:t>
            </a:r>
            <a:r>
              <a:rPr lang="fi-FI" b="0" dirty="0"/>
              <a:t> </a:t>
            </a:r>
            <a:r>
              <a:rPr lang="fi-FI" b="0" dirty="0" err="1"/>
              <a:t>Well-being</a:t>
            </a:r>
            <a:r>
              <a:rPr lang="fi-FI" b="0" dirty="0"/>
              <a:t> and </a:t>
            </a:r>
            <a:r>
              <a:rPr lang="fi-FI" b="0" dirty="0" err="1"/>
              <a:t>Safety</a:t>
            </a:r>
            <a:r>
              <a:rPr lang="fi-FI" b="0" dirty="0"/>
              <a:t> in Europe (Tutkimus naisten hyvinvoinnista ja turvallisuudesta Euroopassa), 2012. Saatavana osoitteessa  </a:t>
            </a:r>
            <a:r>
              <a:rPr lang="fi-FI" b="0" dirty="0">
                <a:hlinkClick r:id="rId4"/>
              </a:rPr>
              <a:t>https://fra.europa.eu/en/project/2012/fra-survey-gender-based-violence-against-women</a:t>
            </a:r>
            <a:r>
              <a:rPr lang="fi-FI" b="0" dirty="0"/>
              <a:t> </a:t>
            </a:r>
          </a:p>
          <a:p>
            <a:r>
              <a:rPr lang="fi-FI" b="0" dirty="0"/>
              <a:t>FRA (Euroopan unionin perusoikeusvirasto), EU LGBTI </a:t>
            </a:r>
            <a:r>
              <a:rPr lang="fi-FI" b="0" dirty="0" err="1"/>
              <a:t>Survey</a:t>
            </a:r>
            <a:r>
              <a:rPr lang="fi-FI" b="0" dirty="0"/>
              <a:t> II (EU:n toinen </a:t>
            </a:r>
            <a:r>
              <a:rPr lang="fi-FI" b="0" dirty="0" err="1"/>
              <a:t>hlbti</a:t>
            </a:r>
            <a:r>
              <a:rPr lang="fi-FI" b="0" dirty="0"/>
              <a:t>-tutkimus), 2020. Saatavana osoitteessa </a:t>
            </a:r>
            <a:r>
              <a:rPr lang="fi-FI" b="0" dirty="0">
                <a:hlinkClick r:id="rId5"/>
              </a:rPr>
              <a:t>https://fra.europa.eu/en/data-and-maps/2020/lgbti-survey-data-explorer</a:t>
            </a:r>
            <a:r>
              <a:rPr lang="fi-FI" b="0" dirty="0"/>
              <a:t>  </a:t>
            </a:r>
          </a:p>
          <a:p>
            <a:pPr marL="0" indent="0">
              <a:buNone/>
            </a:pPr>
            <a:endParaRPr lang="en-US" b="0" dirty="0"/>
          </a:p>
          <a:p>
            <a:pPr marL="0" indent="0">
              <a:buNone/>
            </a:pPr>
            <a:r>
              <a:rPr lang="fi-FI" dirty="0"/>
              <a:t>Käytännön </a:t>
            </a:r>
            <a:r>
              <a:rPr lang="fi-FI" sz="1000" dirty="0"/>
              <a:t>ohjeet ja mallit </a:t>
            </a:r>
          </a:p>
          <a:p>
            <a:pPr marL="0" indent="0">
              <a:buNone/>
            </a:pPr>
            <a:r>
              <a:rPr lang="fi-FI" b="0" dirty="0" smtClean="0"/>
              <a:t>Työvoiman </a:t>
            </a:r>
            <a:r>
              <a:rPr lang="fi-FI" b="0" dirty="0"/>
              <a:t>moninaisuus ja riskinarviointi: varmistetaan, että kaikki työntekijät otetaan huomioon. Yhteenveto viraston raportista. Saatavana osoitteessa </a:t>
            </a:r>
            <a:r>
              <a:rPr lang="fi-FI" b="0" u="sng" dirty="0">
                <a:hlinkClick r:id="rId6"/>
              </a:rPr>
              <a:t>https://osha.europa.eu/en/publications/factsheets/87</a:t>
            </a:r>
          </a:p>
          <a:p>
            <a:r>
              <a:rPr lang="fi-FI" b="0" dirty="0"/>
              <a:t>Sukupuolen ottaminen mukaan riskinarviointiin. Saatavana osoitteessa </a:t>
            </a:r>
            <a:r>
              <a:rPr lang="fi-FI" b="0" dirty="0">
                <a:hlinkClick r:id="rId7"/>
              </a:rPr>
              <a:t>https://osha.europa.eu/en/publications/factsheet-43-including-gender-issues-risk-assessment</a:t>
            </a:r>
            <a:r>
              <a:rPr lang="fi-FI" b="0" dirty="0"/>
              <a:t> </a:t>
            </a:r>
          </a:p>
          <a:p>
            <a:r>
              <a:rPr lang="fi-FI" b="0" dirty="0"/>
              <a:t>Moninaisuuden huomioon ottava riskinarviointi, opas EMEX–SLIC. Englanninkielinen versio saatavana osoitteessa </a:t>
            </a:r>
            <a:r>
              <a:rPr lang="fi-FI" b="0" u="sng" dirty="0">
                <a:hlinkClick r:id="rId8"/>
              </a:rPr>
              <a:t>https://circabc.europa.eu/ui/group/fea534f4-2590-4490-bca6-504782b47c79/library/341d5e56-dc0c-41ce-ba77-be660f3cf810/details</a:t>
            </a:r>
            <a:r>
              <a:rPr lang="fi-FI" b="0" dirty="0"/>
              <a:t> </a:t>
            </a:r>
          </a:p>
          <a:p>
            <a:r>
              <a:rPr lang="fi-FI" b="0" dirty="0"/>
              <a:t>Moninaisuuden huomioon ottava riskinarviointi, opas EMEX–SLIC. Kieliversiot saatavana osoitteessa </a:t>
            </a:r>
            <a:r>
              <a:rPr lang="fi-FI" b="0" dirty="0">
                <a:hlinkClick r:id="rId9"/>
              </a:rPr>
              <a:t>https://circabc.europa.eu/ui/group/fea534f4-2590-4490-bca6-504782b47c79/library/e9ec023f-cb5f-4e09-ac6a-6b5ffe05e729?p=1&amp;n=10&amp;sort=modified_DESC</a:t>
            </a:r>
            <a:r>
              <a:rPr lang="fi-FI" b="0" dirty="0"/>
              <a:t> </a:t>
            </a:r>
          </a:p>
          <a:p>
            <a:r>
              <a:rPr lang="fi-FI" b="0" dirty="0"/>
              <a:t>EU-</a:t>
            </a:r>
            <a:r>
              <a:rPr lang="fi-FI" b="0" dirty="0" err="1"/>
              <a:t>OSHAn</a:t>
            </a:r>
            <a:r>
              <a:rPr lang="fi-FI" b="0" dirty="0"/>
              <a:t> käytännön työkalut ja oppaat: </a:t>
            </a:r>
            <a:r>
              <a:rPr lang="fi-FI" b="0" dirty="0" err="1"/>
              <a:t>MSDs</a:t>
            </a:r>
            <a:r>
              <a:rPr lang="fi-FI" b="0" dirty="0"/>
              <a:t> </a:t>
            </a:r>
            <a:r>
              <a:rPr lang="fi-FI" b="0" dirty="0" err="1"/>
              <a:t>database</a:t>
            </a:r>
            <a:r>
              <a:rPr lang="fi-FI" b="0" dirty="0"/>
              <a:t>, “</a:t>
            </a:r>
            <a:r>
              <a:rPr lang="fi-FI" b="0" dirty="0" err="1"/>
              <a:t>Worker</a:t>
            </a:r>
            <a:r>
              <a:rPr lang="fi-FI" b="0" dirty="0"/>
              <a:t> </a:t>
            </a:r>
            <a:r>
              <a:rPr lang="fi-FI" b="0" dirty="0" err="1"/>
              <a:t>diversity</a:t>
            </a:r>
            <a:r>
              <a:rPr lang="fi-FI" b="0" dirty="0"/>
              <a:t>” </a:t>
            </a:r>
            <a:r>
              <a:rPr lang="fi-FI" b="0" dirty="0" err="1"/>
              <a:t>Priority</a:t>
            </a:r>
            <a:r>
              <a:rPr lang="fi-FI" b="0" dirty="0"/>
              <a:t> </a:t>
            </a:r>
            <a:r>
              <a:rPr lang="fi-FI" b="0" dirty="0" err="1"/>
              <a:t>area</a:t>
            </a:r>
            <a:r>
              <a:rPr lang="fi-FI" b="0" dirty="0"/>
              <a:t> (Tule-sairauksien tietokanta, työntekijöiden moninaisuutta koskeva painopisteala):  </a:t>
            </a:r>
            <a:r>
              <a:rPr lang="fi-FI" b="0" dirty="0">
                <a:hlinkClick r:id="rId10"/>
              </a:rPr>
              <a:t>https://healthy-workplaces.eu/fi/tools-and-publications/practical-tools?f%5B0%5D=field_msd_priority_area%3A3503</a:t>
            </a:r>
            <a:r>
              <a:rPr lang="fi-FI" b="0" dirty="0"/>
              <a:t> </a:t>
            </a:r>
          </a:p>
          <a:p>
            <a:r>
              <a:rPr lang="fi-FI" b="0" dirty="0" err="1"/>
              <a:t>Mainstreaming</a:t>
            </a:r>
            <a:r>
              <a:rPr lang="fi-FI" b="0" dirty="0"/>
              <a:t> </a:t>
            </a:r>
            <a:r>
              <a:rPr lang="fi-FI" b="0" dirty="0" err="1"/>
              <a:t>gender</a:t>
            </a:r>
            <a:r>
              <a:rPr lang="fi-FI" b="0" dirty="0"/>
              <a:t> into </a:t>
            </a:r>
            <a:r>
              <a:rPr lang="fi-FI" b="0" dirty="0" err="1"/>
              <a:t>occupational</a:t>
            </a:r>
            <a:r>
              <a:rPr lang="fi-FI" b="0" dirty="0"/>
              <a:t> </a:t>
            </a:r>
            <a:r>
              <a:rPr lang="fi-FI" b="0" dirty="0" err="1"/>
              <a:t>safety</a:t>
            </a:r>
            <a:r>
              <a:rPr lang="fi-FI" b="0" dirty="0"/>
              <a:t> and </a:t>
            </a:r>
            <a:r>
              <a:rPr lang="fi-FI" b="0" dirty="0" err="1"/>
              <a:t>health</a:t>
            </a:r>
            <a:r>
              <a:rPr lang="fi-FI" b="0" dirty="0"/>
              <a:t> </a:t>
            </a:r>
            <a:r>
              <a:rPr lang="fi-FI" b="0" dirty="0" err="1"/>
              <a:t>practice</a:t>
            </a:r>
            <a:r>
              <a:rPr lang="fi-FI" b="0" dirty="0"/>
              <a:t> (Sukupuolen huomioon ottaminen työterveys- ja työturvallisuuskäytännössä). Saatavana osoitteessa </a:t>
            </a:r>
            <a:r>
              <a:rPr lang="fi-FI" b="0" dirty="0">
                <a:hlinkClick r:id="rId11"/>
              </a:rPr>
              <a:t>https://osha.europa.eu/en/publications/mainstreaming-gender-occupational-safety-and-health-practice/view</a:t>
            </a:r>
            <a:r>
              <a:rPr lang="fi-FI" b="0" dirty="0"/>
              <a:t>  </a:t>
            </a:r>
          </a:p>
          <a:p>
            <a:endParaRPr lang="en-US" b="0" dirty="0"/>
          </a:p>
        </p:txBody>
      </p:sp>
    </p:spTree>
    <p:extLst>
      <p:ext uri="{BB962C8B-B14F-4D97-AF65-F5344CB8AC3E}">
        <p14:creationId xmlns:p14="http://schemas.microsoft.com/office/powerpoint/2010/main" val="12540670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half" idx="1"/>
            <p:extLst>
              <p:ext uri="{D42A27DB-BD31-4B8C-83A1-F6EECF244321}">
                <p14:modId xmlns:p14="http://schemas.microsoft.com/office/powerpoint/2010/main" val="1073779568"/>
              </p:ext>
            </p:extLst>
          </p:nvPr>
        </p:nvGraphicFramePr>
        <p:xfrm>
          <a:off x="539750" y="987574"/>
          <a:ext cx="7632700" cy="3542982"/>
        </p:xfrm>
        <a:graphic>
          <a:graphicData uri="http://schemas.openxmlformats.org/drawingml/2006/table">
            <a:tbl>
              <a:tblPr firstRow="1" firstCol="1" bandRow="1">
                <a:tableStyleId>{5C22544A-7EE6-4342-B048-85BDC9FD1C3A}</a:tableStyleId>
              </a:tblPr>
              <a:tblGrid>
                <a:gridCol w="3433786">
                  <a:extLst>
                    <a:ext uri="{9D8B030D-6E8A-4147-A177-3AD203B41FA5}">
                      <a16:colId xmlns:a16="http://schemas.microsoft.com/office/drawing/2014/main" val="3805429375"/>
                    </a:ext>
                  </a:extLst>
                </a:gridCol>
                <a:gridCol w="4198914">
                  <a:extLst>
                    <a:ext uri="{9D8B030D-6E8A-4147-A177-3AD203B41FA5}">
                      <a16:colId xmlns:a16="http://schemas.microsoft.com/office/drawing/2014/main" val="3444078073"/>
                    </a:ext>
                  </a:extLst>
                </a:gridCol>
              </a:tblGrid>
              <a:tr h="201508">
                <a:tc>
                  <a:txBody>
                    <a:bodyPr/>
                    <a:lstStyle/>
                    <a:p>
                      <a:pPr marL="68580" algn="ctr">
                        <a:lnSpc>
                          <a:spcPts val="1200"/>
                        </a:lnSpc>
                        <a:spcBef>
                          <a:spcPts val="600"/>
                        </a:spcBef>
                        <a:spcAft>
                          <a:spcPts val="600"/>
                        </a:spcAft>
                      </a:pPr>
                      <a:r>
                        <a:rPr lang="fi-FI" sz="1000" b="1" dirty="0">
                          <a:solidFill>
                            <a:schemeClr val="lt1"/>
                          </a:solidFill>
                          <a:latin typeface="+mn-lt"/>
                          <a:ea typeface="+mn-ea"/>
                          <a:cs typeface="+mn-cs"/>
                        </a:rPr>
                        <a:t>Aloitteen nimi</a:t>
                      </a:r>
                    </a:p>
                  </a:txBody>
                  <a:tcPr marL="53014" marR="53014" marT="0" marB="0" anchor="ctr"/>
                </a:tc>
                <a:tc>
                  <a:txBody>
                    <a:bodyPr/>
                    <a:lstStyle/>
                    <a:p>
                      <a:pPr marL="68580" algn="ctr">
                        <a:lnSpc>
                          <a:spcPts val="1200"/>
                        </a:lnSpc>
                        <a:spcBef>
                          <a:spcPts val="600"/>
                        </a:spcBef>
                        <a:spcAft>
                          <a:spcPts val="600"/>
                        </a:spcAft>
                      </a:pPr>
                      <a:r>
                        <a:rPr lang="fi-FI" sz="1000" b="1" dirty="0">
                          <a:solidFill>
                            <a:schemeClr val="lt1"/>
                          </a:solidFill>
                          <a:latin typeface="+mn-lt"/>
                          <a:ea typeface="+mn-ea"/>
                          <a:cs typeface="+mn-cs"/>
                        </a:rPr>
                        <a:t>Verkko-osoite</a:t>
                      </a:r>
                    </a:p>
                  </a:txBody>
                  <a:tcPr marL="53014" marR="53014" marT="0" marB="0" anchor="ctr"/>
                </a:tc>
                <a:extLst>
                  <a:ext uri="{0D108BD9-81ED-4DB2-BD59-A6C34878D82A}">
                    <a16:rowId xmlns:a16="http://schemas.microsoft.com/office/drawing/2014/main" val="4087080459"/>
                  </a:ext>
                </a:extLst>
              </a:tr>
              <a:tr h="310274">
                <a:tc>
                  <a:txBody>
                    <a:bodyPr/>
                    <a:lstStyle/>
                    <a:p>
                      <a:pPr marL="68580" algn="l" defTabSz="257175" rtl="0" eaLnBrk="1" latinLnBrk="0" hangingPunct="1">
                        <a:lnSpc>
                          <a:spcPct val="100000"/>
                        </a:lnSpc>
                        <a:spcBef>
                          <a:spcPts val="0"/>
                        </a:spcBef>
                        <a:spcAft>
                          <a:spcPts val="0"/>
                        </a:spcAft>
                      </a:pPr>
                      <a:r>
                        <a:rPr lang="fi-FI" sz="1000" b="1" dirty="0">
                          <a:solidFill>
                            <a:schemeClr val="lt1"/>
                          </a:solidFill>
                          <a:latin typeface="+mn-lt"/>
                          <a:ea typeface="+mn-ea"/>
                          <a:cs typeface="+mn-cs"/>
                        </a:rPr>
                        <a:t>Työympäristöä koskeva kansallinen strategia</a:t>
                      </a:r>
                    </a:p>
                  </a:txBody>
                  <a:tcPr marL="53014" marR="53014" marT="0" marB="0" anchor="ctr"/>
                </a:tc>
                <a:tc>
                  <a:txBody>
                    <a:bodyPr/>
                    <a:lstStyle/>
                    <a:p>
                      <a:pPr marL="68580" algn="ctr">
                        <a:lnSpc>
                          <a:spcPct val="100000"/>
                        </a:lnSpc>
                        <a:spcBef>
                          <a:spcPts val="0"/>
                        </a:spcBef>
                        <a:spcAft>
                          <a:spcPts val="0"/>
                        </a:spcAft>
                      </a:pPr>
                      <a:r>
                        <a:rPr lang="fi-FI" sz="1000" b="1">
                          <a:solidFill>
                            <a:schemeClr val="lt1"/>
                          </a:solidFill>
                          <a:latin typeface="+mn-lt"/>
                          <a:ea typeface="+mn-ea"/>
                          <a:cs typeface="+mn-cs"/>
                          <a:hlinkClick r:id="rId2"/>
                        </a:rPr>
                        <a:t>https://amid.dk/om-os/om-strategi-for-arbejdsmiljoeindsatsen-frem-til-2020/</a:t>
                      </a:r>
                      <a:r>
                        <a:rPr lang="fi-FI" sz="1000" b="1">
                          <a:solidFill>
                            <a:schemeClr val="lt1"/>
                          </a:solidFill>
                          <a:latin typeface="+mn-lt"/>
                          <a:ea typeface="+mn-ea"/>
                          <a:cs typeface="+mn-cs"/>
                        </a:rPr>
                        <a:t> </a:t>
                      </a:r>
                    </a:p>
                  </a:txBody>
                  <a:tcPr marL="53014" marR="53014" marT="0" marB="0" anchor="ctr"/>
                </a:tc>
                <a:extLst>
                  <a:ext uri="{0D108BD9-81ED-4DB2-BD59-A6C34878D82A}">
                    <a16:rowId xmlns:a16="http://schemas.microsoft.com/office/drawing/2014/main" val="317514001"/>
                  </a:ext>
                </a:extLst>
              </a:tr>
              <a:tr h="712354">
                <a:tc>
                  <a:txBody>
                    <a:bodyPr/>
                    <a:lstStyle/>
                    <a:p>
                      <a:pPr marL="68580" algn="l" defTabSz="257175" rtl="0" eaLnBrk="1" latinLnBrk="0" hangingPunct="1">
                        <a:lnSpc>
                          <a:spcPct val="100000"/>
                        </a:lnSpc>
                        <a:spcBef>
                          <a:spcPts val="0"/>
                        </a:spcBef>
                        <a:spcAft>
                          <a:spcPts val="0"/>
                        </a:spcAft>
                      </a:pPr>
                      <a:r>
                        <a:rPr lang="fi-FI" sz="1000" b="1" dirty="0">
                          <a:solidFill>
                            <a:schemeClr val="lt1"/>
                          </a:solidFill>
                          <a:latin typeface="+mn-lt"/>
                          <a:ea typeface="+mn-ea"/>
                          <a:cs typeface="+mn-cs"/>
                        </a:rPr>
                        <a:t>Airbusin </a:t>
                      </a:r>
                      <a:r>
                        <a:rPr lang="fi-FI" sz="1000" b="1" kern="1200" dirty="0" smtClean="0">
                          <a:solidFill>
                            <a:schemeClr val="lt1"/>
                          </a:solidFill>
                          <a:latin typeface="+mn-lt"/>
                          <a:ea typeface="+mn-ea"/>
                          <a:cs typeface="+mn-cs"/>
                        </a:rPr>
                        <a:t>monimuotoisuutta</a:t>
                      </a:r>
                      <a:r>
                        <a:rPr lang="fi-FI" sz="1000" b="1" kern="1200" dirty="0">
                          <a:solidFill>
                            <a:schemeClr val="lt1"/>
                          </a:solidFill>
                          <a:latin typeface="+mn-lt"/>
                          <a:ea typeface="+mn-ea"/>
                          <a:cs typeface="+mn-cs"/>
                        </a:rPr>
                        <a:t> </a:t>
                      </a:r>
                      <a:r>
                        <a:rPr lang="fi-FI" sz="1000" b="1" kern="1200" dirty="0" smtClean="0">
                          <a:solidFill>
                            <a:schemeClr val="lt1"/>
                          </a:solidFill>
                          <a:latin typeface="+mn-lt"/>
                          <a:ea typeface="+mn-ea"/>
                          <a:cs typeface="+mn-cs"/>
                        </a:rPr>
                        <a:t>ja </a:t>
                      </a:r>
                      <a:r>
                        <a:rPr lang="fi-FI" sz="1000" b="1" dirty="0">
                          <a:solidFill>
                            <a:schemeClr val="lt1"/>
                          </a:solidFill>
                          <a:latin typeface="+mn-lt"/>
                          <a:ea typeface="+mn-ea"/>
                          <a:cs typeface="+mn-cs"/>
                        </a:rPr>
                        <a:t>osallisuutta koskeva toimintalinja</a:t>
                      </a:r>
                    </a:p>
                  </a:txBody>
                  <a:tcPr marL="53014" marR="53014" marT="0" marB="0" anchor="ctr"/>
                </a:tc>
                <a:tc>
                  <a:txBody>
                    <a:bodyPr/>
                    <a:lstStyle/>
                    <a:p>
                      <a:pPr marL="68580" algn="ctr">
                        <a:lnSpc>
                          <a:spcPct val="100000"/>
                        </a:lnSpc>
                        <a:spcBef>
                          <a:spcPts val="0"/>
                        </a:spcBef>
                        <a:spcAft>
                          <a:spcPts val="0"/>
                        </a:spcAft>
                      </a:pPr>
                      <a:r>
                        <a:rPr lang="fi-FI" sz="1000" b="1" dirty="0">
                          <a:solidFill>
                            <a:schemeClr val="lt1"/>
                          </a:solidFill>
                          <a:latin typeface="+mn-lt"/>
                          <a:ea typeface="+mn-ea"/>
                          <a:cs typeface="+mn-cs"/>
                          <a:hlinkClick r:id="rId3"/>
                        </a:rPr>
                        <a:t>https://www.airbus.com/content/dam/channel-specific/website-/company/responsibility-and-sustainability/responsibility-andsustainability-landing-page/Responsibility-and-Sustainability-Charter-English.pdf</a:t>
                      </a:r>
                      <a:r>
                        <a:rPr lang="fi-FI" sz="1000" b="1" dirty="0">
                          <a:solidFill>
                            <a:schemeClr val="lt1"/>
                          </a:solidFill>
                          <a:latin typeface="+mn-lt"/>
                          <a:ea typeface="+mn-ea"/>
                          <a:cs typeface="+mn-cs"/>
                        </a:rPr>
                        <a:t> </a:t>
                      </a:r>
                    </a:p>
                  </a:txBody>
                  <a:tcPr marL="53014" marR="53014" marT="0" marB="0" anchor="ctr"/>
                </a:tc>
                <a:extLst>
                  <a:ext uri="{0D108BD9-81ED-4DB2-BD59-A6C34878D82A}">
                    <a16:rowId xmlns:a16="http://schemas.microsoft.com/office/drawing/2014/main" val="2528965725"/>
                  </a:ext>
                </a:extLst>
              </a:tr>
              <a:tr h="310274">
                <a:tc>
                  <a:txBody>
                    <a:bodyPr/>
                    <a:lstStyle/>
                    <a:p>
                      <a:pPr marL="68580" algn="l" defTabSz="257175" rtl="0" eaLnBrk="1" latinLnBrk="0" hangingPunct="1">
                        <a:lnSpc>
                          <a:spcPct val="100000"/>
                        </a:lnSpc>
                        <a:spcBef>
                          <a:spcPts val="0"/>
                        </a:spcBef>
                        <a:spcAft>
                          <a:spcPts val="0"/>
                        </a:spcAft>
                      </a:pPr>
                      <a:r>
                        <a:rPr lang="fi-FI" sz="1000" b="1" kern="1200" dirty="0" smtClean="0">
                          <a:solidFill>
                            <a:schemeClr val="lt1"/>
                          </a:solidFill>
                          <a:latin typeface="+mn-lt"/>
                          <a:ea typeface="+mn-ea"/>
                          <a:cs typeface="+mn-cs"/>
                        </a:rPr>
                        <a:t>Maahanmuuttajataustaisten tekemää </a:t>
                      </a:r>
                      <a:r>
                        <a:rPr lang="fi-FI" sz="1000" b="1" dirty="0" smtClean="0">
                          <a:solidFill>
                            <a:schemeClr val="lt1"/>
                          </a:solidFill>
                          <a:latin typeface="+mn-lt"/>
                          <a:ea typeface="+mn-ea"/>
                          <a:cs typeface="+mn-cs"/>
                        </a:rPr>
                        <a:t>kotitalous- ja </a:t>
                      </a:r>
                      <a:r>
                        <a:rPr lang="fi-FI" sz="1000" b="1" dirty="0">
                          <a:solidFill>
                            <a:schemeClr val="lt1"/>
                          </a:solidFill>
                          <a:latin typeface="+mn-lt"/>
                          <a:ea typeface="+mn-ea"/>
                          <a:cs typeface="+mn-cs"/>
                        </a:rPr>
                        <a:t>hoivatyötä koskevat yhteiset huolenaiheet ja suositukset</a:t>
                      </a:r>
                    </a:p>
                  </a:txBody>
                  <a:tcPr marL="53014" marR="53014" marT="0" marB="0" anchor="ctr"/>
                </a:tc>
                <a:tc>
                  <a:txBody>
                    <a:bodyPr/>
                    <a:lstStyle/>
                    <a:p>
                      <a:pPr marL="68580" algn="ctr">
                        <a:lnSpc>
                          <a:spcPct val="100000"/>
                        </a:lnSpc>
                        <a:spcBef>
                          <a:spcPts val="0"/>
                        </a:spcBef>
                        <a:spcAft>
                          <a:spcPts val="0"/>
                        </a:spcAft>
                      </a:pPr>
                      <a:r>
                        <a:rPr lang="fi-FI" sz="1000" b="1" dirty="0">
                          <a:solidFill>
                            <a:schemeClr val="lt1"/>
                          </a:solidFill>
                          <a:latin typeface="+mn-lt"/>
                          <a:ea typeface="+mn-ea"/>
                          <a:cs typeface="+mn-cs"/>
                          <a:hlinkClick r:id="rId4"/>
                        </a:rPr>
                        <a:t>https://picum.org/Documents/Publi/2018/concerns_recommendations_migrant_domestic_care_work_February2018.pdf</a:t>
                      </a:r>
                    </a:p>
                  </a:txBody>
                  <a:tcPr marL="53014" marR="53014" marT="0" marB="0" anchor="ctr"/>
                </a:tc>
                <a:extLst>
                  <a:ext uri="{0D108BD9-81ED-4DB2-BD59-A6C34878D82A}">
                    <a16:rowId xmlns:a16="http://schemas.microsoft.com/office/drawing/2014/main" val="751261000"/>
                  </a:ext>
                </a:extLst>
              </a:tr>
              <a:tr h="310274">
                <a:tc>
                  <a:txBody>
                    <a:bodyPr/>
                    <a:lstStyle/>
                    <a:p>
                      <a:pPr marL="68580" algn="l" defTabSz="257175" rtl="0" eaLnBrk="1" latinLnBrk="0" hangingPunct="1">
                        <a:lnSpc>
                          <a:spcPct val="100000"/>
                        </a:lnSpc>
                        <a:spcBef>
                          <a:spcPts val="0"/>
                        </a:spcBef>
                        <a:spcAft>
                          <a:spcPts val="0"/>
                        </a:spcAft>
                      </a:pPr>
                      <a:r>
                        <a:rPr lang="fi-FI" sz="1000" b="1" dirty="0">
                          <a:solidFill>
                            <a:schemeClr val="lt1"/>
                          </a:solidFill>
                          <a:latin typeface="+mn-lt"/>
                          <a:ea typeface="+mn-ea"/>
                          <a:cs typeface="+mn-cs"/>
                        </a:rPr>
                        <a:t>Riskinarvioinnin keinovalikoima kolmansien maiden kansalaisille</a:t>
                      </a:r>
                    </a:p>
                  </a:txBody>
                  <a:tcPr marL="53014" marR="53014" marT="0" marB="0" anchor="ctr"/>
                </a:tc>
                <a:tc>
                  <a:txBody>
                    <a:bodyPr/>
                    <a:lstStyle/>
                    <a:p>
                      <a:pPr marL="68580" algn="ctr">
                        <a:lnSpc>
                          <a:spcPct val="100000"/>
                        </a:lnSpc>
                        <a:spcBef>
                          <a:spcPts val="0"/>
                        </a:spcBef>
                        <a:spcAft>
                          <a:spcPts val="0"/>
                        </a:spcAft>
                      </a:pPr>
                      <a:r>
                        <a:rPr lang="fi-FI" sz="1000" b="1">
                          <a:solidFill>
                            <a:schemeClr val="lt1"/>
                          </a:solidFill>
                          <a:latin typeface="+mn-lt"/>
                          <a:ea typeface="+mn-ea"/>
                          <a:cs typeface="+mn-cs"/>
                          <a:hlinkClick r:id="rId5"/>
                        </a:rPr>
                        <a:t>https://www.cislbrescia.it/wp-content/uploads/2011/11/Un-progetto-sulla-sicurezza-per-i-lavoratori-stranieri.pdf</a:t>
                      </a:r>
                      <a:r>
                        <a:rPr lang="fi-FI" sz="1000" b="1">
                          <a:solidFill>
                            <a:schemeClr val="lt1"/>
                          </a:solidFill>
                          <a:latin typeface="+mn-lt"/>
                          <a:ea typeface="+mn-ea"/>
                          <a:cs typeface="+mn-cs"/>
                        </a:rPr>
                        <a:t> </a:t>
                      </a:r>
                    </a:p>
                  </a:txBody>
                  <a:tcPr marL="53014" marR="53014" marT="0" marB="0" anchor="ctr"/>
                </a:tc>
                <a:extLst>
                  <a:ext uri="{0D108BD9-81ED-4DB2-BD59-A6C34878D82A}">
                    <a16:rowId xmlns:a16="http://schemas.microsoft.com/office/drawing/2014/main" val="1597487541"/>
                  </a:ext>
                </a:extLst>
              </a:tr>
              <a:tr h="465412">
                <a:tc>
                  <a:txBody>
                    <a:bodyPr/>
                    <a:lstStyle/>
                    <a:p>
                      <a:pPr marL="68580" marR="0" lvl="0" indent="0" algn="l" defTabSz="257175" rtl="0" eaLnBrk="1" fontAlgn="auto" latinLnBrk="0" hangingPunct="1">
                        <a:lnSpc>
                          <a:spcPct val="100000"/>
                        </a:lnSpc>
                        <a:spcBef>
                          <a:spcPts val="0"/>
                        </a:spcBef>
                        <a:spcAft>
                          <a:spcPts val="0"/>
                        </a:spcAft>
                        <a:buClrTx/>
                        <a:buSzTx/>
                        <a:buFontTx/>
                        <a:buNone/>
                        <a:tabLst/>
                        <a:defRPr/>
                      </a:pPr>
                      <a:r>
                        <a:rPr lang="fi-FI" sz="1000" b="1" dirty="0">
                          <a:solidFill>
                            <a:schemeClr val="lt1"/>
                          </a:solidFill>
                          <a:latin typeface="+mn-lt"/>
                          <a:ea typeface="+mn-ea"/>
                          <a:cs typeface="+mn-cs"/>
                        </a:rPr>
                        <a:t>REDI – Yritysverkosto hlbti-henkilöiden osallisuuden ja </a:t>
                      </a:r>
                      <a:r>
                        <a:rPr lang="fi-FI" sz="1000" b="1" kern="1200" dirty="0">
                          <a:solidFill>
                            <a:schemeClr val="lt1"/>
                          </a:solidFill>
                          <a:latin typeface="+mn-lt"/>
                          <a:ea typeface="+mn-ea"/>
                          <a:cs typeface="+mn-cs"/>
                        </a:rPr>
                        <a:t>monimuotoisuuden</a:t>
                      </a:r>
                      <a:r>
                        <a:rPr lang="fi-FI" sz="1000" b="1" dirty="0">
                          <a:solidFill>
                            <a:schemeClr val="lt1"/>
                          </a:solidFill>
                          <a:latin typeface="+mn-lt"/>
                          <a:ea typeface="+mn-ea"/>
                          <a:cs typeface="+mn-cs"/>
                        </a:rPr>
                        <a:t> </a:t>
                      </a:r>
                      <a:r>
                        <a:rPr lang="fi-FI" sz="1000" b="1" dirty="0" smtClean="0">
                          <a:solidFill>
                            <a:schemeClr val="lt1"/>
                          </a:solidFill>
                          <a:latin typeface="+mn-lt"/>
                          <a:ea typeface="+mn-ea"/>
                          <a:cs typeface="+mn-cs"/>
                        </a:rPr>
                        <a:t>puolesta</a:t>
                      </a:r>
                      <a:endParaRPr lang="fi-FI" sz="1000" b="1" dirty="0">
                        <a:solidFill>
                          <a:schemeClr val="lt1"/>
                        </a:solidFill>
                        <a:latin typeface="+mn-lt"/>
                        <a:ea typeface="+mn-ea"/>
                        <a:cs typeface="+mn-cs"/>
                      </a:endParaRPr>
                    </a:p>
                  </a:txBody>
                  <a:tcPr marL="53014" marR="53014" marT="0" marB="0" anchor="ctr"/>
                </a:tc>
                <a:tc>
                  <a:txBody>
                    <a:bodyPr/>
                    <a:lstStyle/>
                    <a:p>
                      <a:pPr marL="68580" algn="ctr">
                        <a:lnSpc>
                          <a:spcPct val="100000"/>
                        </a:lnSpc>
                        <a:spcBef>
                          <a:spcPts val="0"/>
                        </a:spcBef>
                        <a:spcAft>
                          <a:spcPts val="0"/>
                        </a:spcAft>
                      </a:pPr>
                      <a:r>
                        <a:rPr lang="fi-FI" sz="1000" b="1">
                          <a:solidFill>
                            <a:schemeClr val="lt1"/>
                          </a:solidFill>
                          <a:latin typeface="+mn-lt"/>
                          <a:ea typeface="+mn-ea"/>
                          <a:cs typeface="+mn-cs"/>
                          <a:hlinkClick r:id="rId6"/>
                        </a:rPr>
                        <a:t>http://www.redi-lgbti.org/</a:t>
                      </a:r>
                      <a:r>
                        <a:rPr lang="fi-FI" sz="1000" b="1">
                          <a:solidFill>
                            <a:schemeClr val="lt1"/>
                          </a:solidFill>
                          <a:latin typeface="+mn-lt"/>
                          <a:ea typeface="+mn-ea"/>
                          <a:cs typeface="+mn-cs"/>
                        </a:rPr>
                        <a:t> </a:t>
                      </a:r>
                    </a:p>
                  </a:txBody>
                  <a:tcPr marL="53014" marR="53014" marT="0" marB="0" anchor="ctr"/>
                </a:tc>
                <a:extLst>
                  <a:ext uri="{0D108BD9-81ED-4DB2-BD59-A6C34878D82A}">
                    <a16:rowId xmlns:a16="http://schemas.microsoft.com/office/drawing/2014/main" val="2168101947"/>
                  </a:ext>
                </a:extLst>
              </a:tr>
              <a:tr h="310274">
                <a:tc>
                  <a:txBody>
                    <a:bodyPr/>
                    <a:lstStyle/>
                    <a:p>
                      <a:pPr marL="68580" marR="0" lvl="0" indent="0" algn="l" defTabSz="257175" rtl="0" eaLnBrk="1" fontAlgn="auto" latinLnBrk="0" hangingPunct="1">
                        <a:lnSpc>
                          <a:spcPct val="100000"/>
                        </a:lnSpc>
                        <a:spcBef>
                          <a:spcPts val="0"/>
                        </a:spcBef>
                        <a:spcAft>
                          <a:spcPts val="0"/>
                        </a:spcAft>
                        <a:buClrTx/>
                        <a:buSzTx/>
                        <a:buFontTx/>
                        <a:buNone/>
                        <a:tabLst/>
                        <a:defRPr/>
                      </a:pPr>
                      <a:r>
                        <a:rPr lang="fi-FI" sz="1000" b="1" dirty="0">
                          <a:solidFill>
                            <a:schemeClr val="lt1"/>
                          </a:solidFill>
                          <a:latin typeface="+mn-lt"/>
                          <a:ea typeface="+mn-ea"/>
                          <a:cs typeface="+mn-cs"/>
                        </a:rPr>
                        <a:t>Naisten työympäristö</a:t>
                      </a:r>
                    </a:p>
                  </a:txBody>
                  <a:tcPr marL="53014" marR="53014" marT="0" marB="0" anchor="ctr"/>
                </a:tc>
                <a:tc>
                  <a:txBody>
                    <a:bodyPr/>
                    <a:lstStyle/>
                    <a:p>
                      <a:pPr marL="68580" algn="ctr">
                        <a:lnSpc>
                          <a:spcPct val="100000"/>
                        </a:lnSpc>
                        <a:spcBef>
                          <a:spcPts val="0"/>
                        </a:spcBef>
                        <a:spcAft>
                          <a:spcPts val="0"/>
                        </a:spcAft>
                      </a:pPr>
                      <a:r>
                        <a:rPr lang="fi-FI" sz="1000" b="1">
                          <a:solidFill>
                            <a:schemeClr val="lt1"/>
                          </a:solidFill>
                          <a:latin typeface="+mn-lt"/>
                          <a:ea typeface="+mn-ea"/>
                          <a:cs typeface="+mn-cs"/>
                          <a:hlinkClick r:id="rId7"/>
                        </a:rPr>
                        <a:t>https://www.av.se/arbetsmiljoarbete-och-inspektioner/arbeta-med-arbetsmiljon/jamstalldhet-i-arbetsmiljon/</a:t>
                      </a:r>
                      <a:r>
                        <a:rPr lang="fi-FI" sz="1000" b="1">
                          <a:solidFill>
                            <a:schemeClr val="lt1"/>
                          </a:solidFill>
                          <a:latin typeface="+mn-lt"/>
                          <a:ea typeface="+mn-ea"/>
                          <a:cs typeface="+mn-cs"/>
                        </a:rPr>
                        <a:t> </a:t>
                      </a:r>
                    </a:p>
                  </a:txBody>
                  <a:tcPr marL="53014" marR="53014" marT="0" marB="0" anchor="ctr"/>
                </a:tc>
                <a:extLst>
                  <a:ext uri="{0D108BD9-81ED-4DB2-BD59-A6C34878D82A}">
                    <a16:rowId xmlns:a16="http://schemas.microsoft.com/office/drawing/2014/main" val="3811754884"/>
                  </a:ext>
                </a:extLst>
              </a:tr>
              <a:tr h="465412">
                <a:tc>
                  <a:txBody>
                    <a:bodyPr/>
                    <a:lstStyle/>
                    <a:p>
                      <a:pPr marL="68580" marR="0" lvl="0" indent="0" algn="l" defTabSz="257175" rtl="0" eaLnBrk="1" fontAlgn="auto" latinLnBrk="0" hangingPunct="1">
                        <a:lnSpc>
                          <a:spcPct val="100000"/>
                        </a:lnSpc>
                        <a:spcBef>
                          <a:spcPts val="0"/>
                        </a:spcBef>
                        <a:spcAft>
                          <a:spcPts val="0"/>
                        </a:spcAft>
                        <a:buClrTx/>
                        <a:buSzTx/>
                        <a:buFontTx/>
                        <a:buNone/>
                        <a:tabLst/>
                        <a:defRPr/>
                      </a:pPr>
                      <a:r>
                        <a:rPr lang="fi-FI" sz="1000" b="1" dirty="0">
                          <a:solidFill>
                            <a:schemeClr val="lt1"/>
                          </a:solidFill>
                          <a:latin typeface="+mn-lt"/>
                          <a:ea typeface="+mn-ea"/>
                          <a:cs typeface="+mn-cs"/>
                        </a:rPr>
                        <a:t>Keinovalikoima sukupuolinäkökulman sisällyttämiseksi työperäisten riskien ennaltaehkäisyyn</a:t>
                      </a:r>
                    </a:p>
                  </a:txBody>
                  <a:tcPr marL="53014" marR="53014" marT="0" marB="0" anchor="ctr"/>
                </a:tc>
                <a:tc>
                  <a:txBody>
                    <a:bodyPr/>
                    <a:lstStyle/>
                    <a:p>
                      <a:pPr marL="68580" algn="ctr">
                        <a:lnSpc>
                          <a:spcPct val="100000"/>
                        </a:lnSpc>
                        <a:spcBef>
                          <a:spcPts val="0"/>
                        </a:spcBef>
                        <a:spcAft>
                          <a:spcPts val="0"/>
                        </a:spcAft>
                      </a:pPr>
                      <a:r>
                        <a:rPr lang="fi-FI" sz="1000" b="1">
                          <a:solidFill>
                            <a:schemeClr val="lt1"/>
                          </a:solidFill>
                          <a:latin typeface="+mn-lt"/>
                          <a:ea typeface="+mn-ea"/>
                          <a:cs typeface="+mn-cs"/>
                          <a:hlinkClick r:id="rId8"/>
                        </a:rPr>
                        <a:t>http://www.osalan.euskadi.eus/contenidos/libro/gestion_201710/es_def/adjuntos/pautas_integracion_prl.pdf</a:t>
                      </a:r>
                      <a:r>
                        <a:rPr lang="fi-FI" sz="1000" b="1">
                          <a:solidFill>
                            <a:schemeClr val="lt1"/>
                          </a:solidFill>
                          <a:latin typeface="+mn-lt"/>
                          <a:ea typeface="+mn-ea"/>
                          <a:cs typeface="+mn-cs"/>
                        </a:rPr>
                        <a:t> </a:t>
                      </a:r>
                    </a:p>
                  </a:txBody>
                  <a:tcPr marL="53014" marR="53014" marT="0" marB="0" anchor="ctr"/>
                </a:tc>
                <a:extLst>
                  <a:ext uri="{0D108BD9-81ED-4DB2-BD59-A6C34878D82A}">
                    <a16:rowId xmlns:a16="http://schemas.microsoft.com/office/drawing/2014/main" val="2515382"/>
                  </a:ext>
                </a:extLst>
              </a:tr>
              <a:tr h="310274">
                <a:tc>
                  <a:txBody>
                    <a:bodyPr/>
                    <a:lstStyle/>
                    <a:p>
                      <a:pPr marL="68580" marR="0" lvl="0" indent="0" algn="l" defTabSz="257175" rtl="0" eaLnBrk="1" fontAlgn="auto" latinLnBrk="0" hangingPunct="1">
                        <a:lnSpc>
                          <a:spcPct val="100000"/>
                        </a:lnSpc>
                        <a:spcBef>
                          <a:spcPts val="0"/>
                        </a:spcBef>
                        <a:spcAft>
                          <a:spcPts val="0"/>
                        </a:spcAft>
                        <a:buClrTx/>
                        <a:buSzTx/>
                        <a:buFontTx/>
                        <a:buNone/>
                        <a:tabLst/>
                        <a:defRPr/>
                      </a:pPr>
                      <a:r>
                        <a:rPr lang="fi-FI" sz="1000" b="1" dirty="0">
                          <a:solidFill>
                            <a:schemeClr val="lt1"/>
                          </a:solidFill>
                          <a:latin typeface="+mn-lt"/>
                          <a:ea typeface="+mn-ea"/>
                          <a:cs typeface="+mn-cs"/>
                        </a:rPr>
                        <a:t>Transihmisten tukemista työpaikalla käsittelevä opas</a:t>
                      </a:r>
                    </a:p>
                  </a:txBody>
                  <a:tcPr marL="53014" marR="53014" marT="0" marB="0" anchor="ctr"/>
                </a:tc>
                <a:tc>
                  <a:txBody>
                    <a:bodyPr/>
                    <a:lstStyle/>
                    <a:p>
                      <a:pPr marL="68580" algn="ctr">
                        <a:lnSpc>
                          <a:spcPct val="100000"/>
                        </a:lnSpc>
                        <a:spcBef>
                          <a:spcPts val="0"/>
                        </a:spcBef>
                        <a:spcAft>
                          <a:spcPts val="0"/>
                        </a:spcAft>
                      </a:pPr>
                      <a:r>
                        <a:rPr lang="fi-FI" sz="1000" b="1" dirty="0">
                          <a:solidFill>
                            <a:schemeClr val="lt1"/>
                          </a:solidFill>
                          <a:latin typeface="+mn-lt"/>
                          <a:ea typeface="+mn-ea"/>
                          <a:cs typeface="+mn-cs"/>
                          <a:hlinkClick r:id="rId9"/>
                        </a:rPr>
                        <a:t>http://www.lgbthealth.org.uk/wp-content/uploads/2016/07/TWSP-Info-Guide-Final.pdf</a:t>
                      </a:r>
                      <a:r>
                        <a:rPr lang="fi-FI" sz="1000" b="1" dirty="0">
                          <a:solidFill>
                            <a:schemeClr val="lt1"/>
                          </a:solidFill>
                          <a:latin typeface="+mn-lt"/>
                          <a:ea typeface="+mn-ea"/>
                          <a:cs typeface="+mn-cs"/>
                        </a:rPr>
                        <a:t> </a:t>
                      </a:r>
                    </a:p>
                  </a:txBody>
                  <a:tcPr marL="53014" marR="53014" marT="0" marB="0" anchor="ctr"/>
                </a:tc>
                <a:extLst>
                  <a:ext uri="{0D108BD9-81ED-4DB2-BD59-A6C34878D82A}">
                    <a16:rowId xmlns:a16="http://schemas.microsoft.com/office/drawing/2014/main" val="1164389520"/>
                  </a:ext>
                </a:extLst>
              </a:tr>
            </a:tbl>
          </a:graphicData>
        </a:graphic>
      </p:graphicFrame>
      <p:sp>
        <p:nvSpPr>
          <p:cNvPr id="6" name="Title 1">
            <a:extLst>
              <a:ext uri="{FF2B5EF4-FFF2-40B4-BE49-F238E27FC236}">
                <a16:creationId xmlns:a16="http://schemas.microsoft.com/office/drawing/2014/main" id="{FE67E1C7-DA33-3742-8620-2EC6C9701E0F}"/>
              </a:ext>
            </a:extLst>
          </p:cNvPr>
          <p:cNvSpPr txBox="1">
            <a:spLocks noGrp="1"/>
          </p:cNvSpPr>
          <p:nvPr>
            <p:ph type="title"/>
          </p:nvPr>
        </p:nvSpPr>
        <p:spPr>
          <a:xfrm>
            <a:off x="395536" y="123478"/>
            <a:ext cx="7470127" cy="367200"/>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i-FI" sz="2400" dirty="0">
                <a:solidFill>
                  <a:srgbClr val="003399"/>
                </a:solidFill>
              </a:rPr>
              <a:t>Käytännönesimerkkien ja toimintalinjausten aineistoja</a:t>
            </a:r>
          </a:p>
        </p:txBody>
      </p:sp>
    </p:spTree>
    <p:extLst>
      <p:ext uri="{BB962C8B-B14F-4D97-AF65-F5344CB8AC3E}">
        <p14:creationId xmlns:p14="http://schemas.microsoft.com/office/powerpoint/2010/main" val="22682845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3608" y="627534"/>
            <a:ext cx="7180579" cy="4039076"/>
          </a:xfrm>
          <a:prstGeom prst="rect">
            <a:avLst/>
          </a:prstGeom>
        </p:spPr>
      </p:pic>
      <p:sp>
        <p:nvSpPr>
          <p:cNvPr id="3" name="Content Placeholder 2"/>
          <p:cNvSpPr>
            <a:spLocks noGrp="1"/>
          </p:cNvSpPr>
          <p:nvPr>
            <p:ph sz="half" idx="1"/>
          </p:nvPr>
        </p:nvSpPr>
        <p:spPr>
          <a:xfrm>
            <a:off x="539552" y="824572"/>
            <a:ext cx="7848872" cy="3645000"/>
          </a:xfrm>
        </p:spPr>
        <p:txBody>
          <a:bodyPr>
            <a:normAutofit/>
          </a:bodyPr>
          <a:lstStyle/>
          <a:p>
            <a:pPr marL="0" lvl="0" indent="0" algn="ctr" defTabSz="342900">
              <a:spcBef>
                <a:spcPts val="450"/>
              </a:spcBef>
              <a:buClr>
                <a:srgbClr val="003399"/>
              </a:buClr>
              <a:buNone/>
            </a:pPr>
            <a:r>
              <a:rPr lang="fi-FI" sz="3200" dirty="0">
                <a:solidFill>
                  <a:srgbClr val="ACC700"/>
                </a:solidFill>
              </a:rPr>
              <a:t>KIITOS!</a:t>
            </a:r>
          </a:p>
          <a:p>
            <a:pPr marL="0" indent="0">
              <a:buSzPct val="120000"/>
              <a:buNone/>
            </a:pPr>
            <a:endParaRPr lang="en-US" sz="1600" dirty="0">
              <a:solidFill>
                <a:srgbClr val="ACC700"/>
              </a:solidFill>
            </a:endParaRPr>
          </a:p>
          <a:p>
            <a:pPr>
              <a:buSzPct val="120000"/>
              <a:buBlip>
                <a:blip r:embed="rId4"/>
              </a:buBlip>
            </a:pPr>
            <a:endParaRPr lang="en-US" sz="500" dirty="0">
              <a:solidFill>
                <a:schemeClr val="accent1"/>
              </a:solidFill>
            </a:endParaRPr>
          </a:p>
          <a:p>
            <a:pPr>
              <a:buSzPct val="120000"/>
              <a:buBlip>
                <a:blip r:embed="rId4"/>
              </a:buBlip>
            </a:pPr>
            <a:r>
              <a:rPr lang="fi-FI" sz="1600" dirty="0">
                <a:solidFill>
                  <a:schemeClr val="accent1"/>
                </a:solidFill>
              </a:rPr>
              <a:t>Lisätietoa kampanjasta:</a:t>
            </a:r>
          </a:p>
          <a:p>
            <a:pPr marL="189000" lvl="1" indent="0">
              <a:buSzPct val="120000"/>
              <a:buNone/>
            </a:pPr>
            <a:r>
              <a:rPr lang="fi-FI" sz="1600" b="1" dirty="0">
                <a:solidFill>
                  <a:schemeClr val="accent1"/>
                </a:solidFill>
                <a:hlinkClick r:id="rId5"/>
              </a:rPr>
              <a:t>healthy-workplaces.eu</a:t>
            </a:r>
          </a:p>
          <a:p>
            <a:pPr marL="141750" lvl="1" indent="0">
              <a:buSzPct val="120000"/>
              <a:buNone/>
            </a:pPr>
            <a:endParaRPr lang="en-US" sz="1600" dirty="0">
              <a:solidFill>
                <a:schemeClr val="accent1"/>
              </a:solidFill>
            </a:endParaRPr>
          </a:p>
          <a:p>
            <a:pPr>
              <a:buSzPct val="120000"/>
              <a:buBlip>
                <a:blip r:embed="rId4"/>
              </a:buBlip>
            </a:pPr>
            <a:r>
              <a:rPr lang="fi-FI" sz="1600" dirty="0">
                <a:solidFill>
                  <a:schemeClr val="accent1"/>
                </a:solidFill>
              </a:rPr>
              <a:t>Tilaa kampanjan uutiskirje:</a:t>
            </a:r>
          </a:p>
          <a:p>
            <a:pPr marL="189000" lvl="1" indent="0">
              <a:buSzPct val="120000"/>
              <a:buNone/>
            </a:pPr>
            <a:r>
              <a:rPr lang="fi-FI" sz="1600" b="1" u="sng" dirty="0">
                <a:solidFill>
                  <a:schemeClr val="accent1"/>
                </a:solidFill>
                <a:hlinkClick r:id="rId6">
                  <a:extLst>
                    <a:ext uri="{A12FA001-AC4F-418D-AE19-62706E023703}">
                      <ahyp:hlinkClr xmlns="" xmlns:ahyp="http://schemas.microsoft.com/office/drawing/2018/hyperlinkcolor" val="tx"/>
                    </a:ext>
                  </a:extLst>
                </a:hlinkClick>
              </a:rPr>
              <a:t>https://healthy-workplaces.eu/en/healthy-workplaces-newsletter</a:t>
            </a:r>
          </a:p>
          <a:p>
            <a:pPr marL="0" indent="0">
              <a:buSzPct val="120000"/>
              <a:buNone/>
            </a:pPr>
            <a:endParaRPr lang="en-US" sz="800" dirty="0">
              <a:solidFill>
                <a:schemeClr val="accent1"/>
              </a:solidFill>
            </a:endParaRPr>
          </a:p>
          <a:p>
            <a:pPr marL="0" indent="0">
              <a:buSzPct val="120000"/>
              <a:buNone/>
            </a:pPr>
            <a:endParaRPr lang="en-US" sz="800" dirty="0">
              <a:solidFill>
                <a:schemeClr val="accent1"/>
              </a:solidFill>
            </a:endParaRPr>
          </a:p>
          <a:p>
            <a:pPr>
              <a:buSzPct val="120000"/>
              <a:buBlip>
                <a:blip r:embed="rId4"/>
              </a:buBlip>
            </a:pPr>
            <a:r>
              <a:rPr lang="fi-FI" sz="1600" dirty="0">
                <a:solidFill>
                  <a:schemeClr val="accent1"/>
                </a:solidFill>
              </a:rPr>
              <a:t>Ajankohtaista tietoa toiminnasta ja tapahtumista sosiaalisessa mediassa:</a:t>
            </a:r>
          </a:p>
          <a:p>
            <a:pPr marL="0" indent="0">
              <a:buSzPct val="120000"/>
              <a:buNone/>
            </a:pPr>
            <a:endParaRPr lang="en-US" sz="1600" dirty="0">
              <a:solidFill>
                <a:schemeClr val="accent1"/>
              </a:solidFill>
            </a:endParaRPr>
          </a:p>
          <a:p>
            <a:pPr marL="0" indent="0">
              <a:buSzPct val="120000"/>
              <a:buNone/>
            </a:pPr>
            <a:endParaRPr lang="en-US" sz="1600" dirty="0">
              <a:solidFill>
                <a:schemeClr val="accent1"/>
              </a:solidFill>
            </a:endParaRPr>
          </a:p>
        </p:txBody>
      </p:sp>
      <p:pic>
        <p:nvPicPr>
          <p:cNvPr id="6" name="Picture 14" descr="https://g.twimg.com/Twitter_logo_blue.png">
            <a:hlinkClick r:id="rId7"/>
            <a:extLst>
              <a:ext uri="{FF2B5EF4-FFF2-40B4-BE49-F238E27FC236}">
                <a16:creationId xmlns:a16="http://schemas.microsoft.com/office/drawing/2014/main" id="{D3E089A8-B42F-BE4F-A861-7BCC1F2CB12D}"/>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725898" y="3744253"/>
            <a:ext cx="354287" cy="28803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6" descr="https://fbcdn-sphotos-b-a.akamaihd.net/hphotos-ak-xap1/t31.0-8/1271084_10152203108461729_809245696_o.png?dl=1">
            <a:hlinkClick r:id="rId9"/>
            <a:extLst>
              <a:ext uri="{FF2B5EF4-FFF2-40B4-BE49-F238E27FC236}">
                <a16:creationId xmlns:a16="http://schemas.microsoft.com/office/drawing/2014/main" id="{58B762EE-C070-0F4F-B862-66BE1D7E685D}"/>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251540" y="3721358"/>
            <a:ext cx="288032" cy="28803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2" descr="https://lh4.googleusercontent.com/9Difi9bypu9-FoUsfFWpX6odYLLjXQk_q0aPxZBSFynecMOSLoKRKWRWIfZdXRGOdXMZCahrLBG6vWrwIeT-A26iDjTucgFVCP0Fuzr79BHW5kLJ3sw">
            <a:hlinkClick r:id="rId11"/>
            <a:extLst>
              <a:ext uri="{FF2B5EF4-FFF2-40B4-BE49-F238E27FC236}">
                <a16:creationId xmlns:a16="http://schemas.microsoft.com/office/drawing/2014/main" id="{DE27942B-F58C-0648-B346-E78565C2BD2A}"/>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1710927" y="3744253"/>
            <a:ext cx="288032" cy="28803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8" descr="http://cincoaescomunicacion.com/wp-content/uploads/2013/11/linkedin-3.jpg">
            <a:hlinkClick r:id="rId13"/>
            <a:extLst>
              <a:ext uri="{FF2B5EF4-FFF2-40B4-BE49-F238E27FC236}">
                <a16:creationId xmlns:a16="http://schemas.microsoft.com/office/drawing/2014/main" id="{C9029C70-40FF-9445-8577-70D817EA75C0}"/>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2170314" y="3744253"/>
            <a:ext cx="288032" cy="28803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542091" y="3734380"/>
            <a:ext cx="2183611" cy="307777"/>
          </a:xfrm>
          <a:prstGeom prst="rect">
            <a:avLst/>
          </a:prstGeom>
        </p:spPr>
        <p:txBody>
          <a:bodyPr wrap="none">
            <a:spAutoFit/>
          </a:bodyPr>
          <a:lstStyle/>
          <a:p>
            <a:r>
              <a:rPr lang="fi-FI" sz="1400" b="1">
                <a:solidFill>
                  <a:srgbClr val="ACC700"/>
                </a:solidFill>
              </a:rPr>
              <a:t>#EUhealthyworkplaces </a:t>
            </a:r>
          </a:p>
        </p:txBody>
      </p:sp>
    </p:spTree>
    <p:extLst>
      <p:ext uri="{BB962C8B-B14F-4D97-AF65-F5344CB8AC3E}">
        <p14:creationId xmlns:p14="http://schemas.microsoft.com/office/powerpoint/2010/main" val="18340233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28337FA-D9E9-B14B-B25F-ACA2748C2CC0}"/>
              </a:ext>
            </a:extLst>
          </p:cNvPr>
          <p:cNvSpPr txBox="1">
            <a:spLocks/>
          </p:cNvSpPr>
          <p:nvPr/>
        </p:nvSpPr>
        <p:spPr>
          <a:xfrm>
            <a:off x="539750" y="35106"/>
            <a:ext cx="7200601" cy="660895"/>
          </a:xfrm>
          <a:prstGeom prst="rect">
            <a:avLst/>
          </a:prstGeom>
        </p:spPr>
        <p:txBody>
          <a:bodyPr vert="horz" lIns="0" tIns="0" rIns="0" bIns="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i-FI" sz="2000" dirty="0">
                <a:solidFill>
                  <a:schemeClr val="accent1"/>
                </a:solidFill>
              </a:rPr>
              <a:t>Johdanto: Työvoiman monimuotoisuus ja</a:t>
            </a:r>
            <a:r>
              <a:rPr lang="sk-SK" sz="2000" dirty="0">
                <a:solidFill>
                  <a:schemeClr val="accent1"/>
                </a:solidFill>
              </a:rPr>
              <a:t> </a:t>
            </a:r>
            <a:r>
              <a:rPr lang="fi-FI" sz="2000" dirty="0" smtClean="0">
                <a:solidFill>
                  <a:schemeClr val="accent1"/>
                </a:solidFill>
              </a:rPr>
              <a:t>tule sairauksiin </a:t>
            </a:r>
            <a:r>
              <a:rPr lang="fi-FI" sz="2000" dirty="0">
                <a:solidFill>
                  <a:schemeClr val="accent1"/>
                </a:solidFill>
              </a:rPr>
              <a:t>liittyvät riskit</a:t>
            </a:r>
          </a:p>
        </p:txBody>
      </p:sp>
      <p:sp>
        <p:nvSpPr>
          <p:cNvPr id="13" name="Content Placeholder 2"/>
          <p:cNvSpPr txBox="1">
            <a:spLocks/>
          </p:cNvSpPr>
          <p:nvPr/>
        </p:nvSpPr>
        <p:spPr>
          <a:xfrm>
            <a:off x="539750" y="915988"/>
            <a:ext cx="7632700" cy="3671111"/>
          </a:xfrm>
          <a:prstGeom prst="rect">
            <a:avLst/>
          </a:prstGeom>
        </p:spPr>
        <p:txBody>
          <a:bodyPr vert="horz" lIns="0" tIns="0" rIns="0" bIns="0" rtlCol="0" anchor="t" anchorCtr="0">
            <a:noAutofit/>
          </a:bodyPr>
          <a:lstStyle>
            <a:lvl1pPr marL="141750" indent="-141750" algn="l" defTabSz="257175" rtl="0" eaLnBrk="1" latinLnBrk="0" hangingPunct="1">
              <a:spcBef>
                <a:spcPts val="338"/>
              </a:spcBef>
              <a:spcAft>
                <a:spcPts val="0"/>
              </a:spcAft>
              <a:buClr>
                <a:schemeClr val="tx2"/>
              </a:buClr>
              <a:buFont typeface="Wingdings" pitchFamily="2" charset="2"/>
              <a:buChar char="§"/>
              <a:defRPr sz="1013" b="1" i="0" kern="1200" baseline="0">
                <a:solidFill>
                  <a:schemeClr val="tx2"/>
                </a:solidFill>
                <a:latin typeface="+mn-lt"/>
                <a:ea typeface="+mn-ea"/>
                <a:cs typeface="+mn-cs"/>
              </a:defRPr>
            </a:lvl1pPr>
            <a:lvl2pPr marL="243000" indent="-101250" algn="l" defTabSz="257175" rtl="0" eaLnBrk="1" latinLnBrk="0" hangingPunct="1">
              <a:spcBef>
                <a:spcPts val="0"/>
              </a:spcBef>
              <a:spcAft>
                <a:spcPts val="0"/>
              </a:spcAft>
              <a:buClrTx/>
              <a:buFont typeface="Arial" pitchFamily="34" charset="0"/>
              <a:buChar char="•"/>
              <a:defRPr sz="1013" kern="1200" baseline="0">
                <a:solidFill>
                  <a:schemeClr val="tx1"/>
                </a:solidFill>
                <a:latin typeface="+mn-lt"/>
                <a:ea typeface="+mn-ea"/>
                <a:cs typeface="+mn-cs"/>
              </a:defRPr>
            </a:lvl2pPr>
            <a:lvl3pPr marL="344250" indent="-101250" algn="l" defTabSz="257175" rtl="0" eaLnBrk="1" latinLnBrk="0" hangingPunct="1">
              <a:spcBef>
                <a:spcPts val="0"/>
              </a:spcBef>
              <a:spcAft>
                <a:spcPts val="0"/>
              </a:spcAft>
              <a:buClrTx/>
              <a:buFont typeface="Arial" pitchFamily="34" charset="0"/>
              <a:buChar char="−"/>
              <a:defRPr sz="956" kern="1200" baseline="0">
                <a:solidFill>
                  <a:schemeClr val="tx1"/>
                </a:solidFill>
                <a:latin typeface="+mn-lt"/>
                <a:ea typeface="+mn-ea"/>
                <a:cs typeface="+mn-cs"/>
              </a:defRPr>
            </a:lvl3pPr>
            <a:lvl4pPr marL="445500" indent="-101250" algn="l" defTabSz="257175" rtl="0" eaLnBrk="1" latinLnBrk="0" hangingPunct="1">
              <a:spcBef>
                <a:spcPts val="0"/>
              </a:spcBef>
              <a:spcAft>
                <a:spcPts val="0"/>
              </a:spcAft>
              <a:buClrTx/>
              <a:buFont typeface="Arial" pitchFamily="34" charset="0"/>
              <a:buChar char="•"/>
              <a:defRPr sz="900" kern="1200" baseline="0">
                <a:solidFill>
                  <a:schemeClr val="tx1"/>
                </a:solidFill>
                <a:latin typeface="+mn-lt"/>
                <a:ea typeface="+mn-ea"/>
                <a:cs typeface="+mn-cs"/>
              </a:defRPr>
            </a:lvl4pPr>
            <a:lvl5pPr marL="546750" indent="-101250" algn="l" defTabSz="257175" rtl="0" eaLnBrk="1" latinLnBrk="0" hangingPunct="1">
              <a:spcBef>
                <a:spcPts val="0"/>
              </a:spcBef>
              <a:spcAft>
                <a:spcPts val="0"/>
              </a:spcAft>
              <a:buClrTx/>
              <a:buFont typeface="Arial" pitchFamily="34" charset="0"/>
              <a:buChar char="−"/>
              <a:defRPr sz="844" kern="1200" baseline="0">
                <a:solidFill>
                  <a:schemeClr val="tx1"/>
                </a:solidFill>
                <a:latin typeface="+mn-lt"/>
                <a:ea typeface="+mn-ea"/>
                <a:cs typeface="+mn-cs"/>
              </a:defRPr>
            </a:lvl5pPr>
            <a:lvl6pPr marL="1414463" indent="-128588" algn="l" defTabSz="257175" rtl="0" eaLnBrk="1" latinLnBrk="0" hangingPunct="1">
              <a:spcBef>
                <a:spcPts val="0"/>
              </a:spcBef>
              <a:buClr>
                <a:schemeClr val="tx2"/>
              </a:buClr>
              <a:buSzPct val="101000"/>
              <a:buFont typeface="Courier New" pitchFamily="49" charset="0"/>
              <a:buChar char="o"/>
              <a:defRPr sz="675" kern="1200" baseline="0">
                <a:solidFill>
                  <a:schemeClr val="tx1"/>
                </a:solidFill>
                <a:latin typeface="+mn-lt"/>
                <a:ea typeface="+mn-ea"/>
                <a:cs typeface="+mn-cs"/>
              </a:defRPr>
            </a:lvl6pPr>
            <a:lvl7pPr marL="1671638" indent="-128588" algn="l" defTabSz="257175" rtl="0" eaLnBrk="1" latinLnBrk="0" hangingPunct="1">
              <a:spcBef>
                <a:spcPts val="0"/>
              </a:spcBef>
              <a:buClr>
                <a:schemeClr val="tx2"/>
              </a:buClr>
              <a:buFont typeface="Courier New" pitchFamily="49" charset="0"/>
              <a:buChar char="o"/>
              <a:defRPr sz="675" kern="1200" baseline="0">
                <a:solidFill>
                  <a:schemeClr val="tx1"/>
                </a:solidFill>
                <a:latin typeface="+mn-lt"/>
                <a:ea typeface="+mn-ea"/>
                <a:cs typeface="+mn-cs"/>
              </a:defRPr>
            </a:lvl7pPr>
            <a:lvl8pPr marL="1928813" indent="-128588" algn="l" defTabSz="257175" rtl="0" eaLnBrk="1" latinLnBrk="0" hangingPunct="1">
              <a:spcBef>
                <a:spcPct val="20000"/>
              </a:spcBef>
              <a:buClr>
                <a:schemeClr val="tx2"/>
              </a:buClr>
              <a:buFont typeface="Courier New" pitchFamily="49" charset="0"/>
              <a:buChar char="o"/>
              <a:defRPr sz="675" kern="1200" baseline="0">
                <a:solidFill>
                  <a:schemeClr val="tx1"/>
                </a:solidFill>
                <a:latin typeface="+mn-lt"/>
                <a:ea typeface="+mn-ea"/>
                <a:cs typeface="+mn-cs"/>
              </a:defRPr>
            </a:lvl8pPr>
            <a:lvl9pPr marL="2185988" indent="-128588" algn="l" defTabSz="257175" rtl="0" eaLnBrk="1" latinLnBrk="0" hangingPunct="1">
              <a:spcBef>
                <a:spcPct val="20000"/>
              </a:spcBef>
              <a:buClr>
                <a:schemeClr val="tx2"/>
              </a:buClr>
              <a:buFont typeface="Courier New" pitchFamily="49" charset="0"/>
              <a:buChar char="o"/>
              <a:defRPr sz="675" kern="1200" baseline="0">
                <a:solidFill>
                  <a:schemeClr val="tx1"/>
                </a:solidFill>
                <a:latin typeface="+mn-lt"/>
                <a:ea typeface="+mn-ea"/>
                <a:cs typeface="+mn-cs"/>
              </a:defRPr>
            </a:lvl9pPr>
          </a:lstStyle>
          <a:p>
            <a:pPr algn="just">
              <a:spcAft>
                <a:spcPts val="1200"/>
              </a:spcAft>
            </a:pPr>
            <a:r>
              <a:rPr lang="fi-FI" sz="1500" b="0" dirty="0"/>
              <a:t>Työvoiman monimuotoisuudella </a:t>
            </a:r>
            <a:r>
              <a:rPr lang="fi-FI" sz="1500" b="0" dirty="0" smtClean="0"/>
              <a:t>tarkoitetaan </a:t>
            </a:r>
            <a:r>
              <a:rPr lang="fi-FI" sz="1500" b="0" dirty="0"/>
              <a:t>työntekijöiden yksilöllisiä ominaisuuksia, jotka tekevät heistä ainutlaatuisia. Näitä ominaisuuksia ovat muun muassa sukupuoli, </a:t>
            </a:r>
            <a:r>
              <a:rPr lang="fi-FI" sz="1500" b="0" dirty="0" smtClean="0"/>
              <a:t>ihonväri</a:t>
            </a:r>
            <a:r>
              <a:rPr lang="fi-FI" sz="1500" b="0" dirty="0"/>
              <a:t>, </a:t>
            </a:r>
            <a:r>
              <a:rPr lang="fi-FI" sz="1500" b="0" dirty="0" smtClean="0"/>
              <a:t>etninen </a:t>
            </a:r>
            <a:r>
              <a:rPr lang="fi-FI" sz="1500" b="0" dirty="0"/>
              <a:t>alkuperä, uskonto, ikä, seksuaalinen suuntautuminen, fyysiset kyvyt, </a:t>
            </a:r>
            <a:r>
              <a:rPr lang="fi-FI" sz="1500" b="0" dirty="0" smtClean="0"/>
              <a:t>vakaumus </a:t>
            </a:r>
            <a:r>
              <a:rPr lang="fi-FI" sz="1500" b="0" dirty="0"/>
              <a:t>jne.</a:t>
            </a:r>
          </a:p>
          <a:p>
            <a:pPr algn="just">
              <a:spcAft>
                <a:spcPts val="1200"/>
              </a:spcAft>
            </a:pPr>
            <a:r>
              <a:rPr lang="fi-FI" sz="1500" b="0" dirty="0"/>
              <a:t>Työntekijöiden </a:t>
            </a:r>
            <a:r>
              <a:rPr lang="fi-FI" sz="1500" b="0" dirty="0" smtClean="0"/>
              <a:t>ominaisuuksien </a:t>
            </a:r>
            <a:r>
              <a:rPr lang="fi-FI" sz="1500" b="0" dirty="0"/>
              <a:t>perusteella on voitu määrittää työntekijäryhmiä, joilla on usein huonot </a:t>
            </a:r>
            <a:r>
              <a:rPr lang="fi-FI" sz="1500" b="0" dirty="0" smtClean="0"/>
              <a:t>työolot </a:t>
            </a:r>
            <a:r>
              <a:rPr lang="fi-FI" sz="1500" b="0" dirty="0"/>
              <a:t>ja jotka ovat muita alttiimpia terveyteen liittyville ongelmille, mm. </a:t>
            </a:r>
            <a:r>
              <a:rPr lang="fi-FI" sz="1500" b="0" dirty="0" smtClean="0"/>
              <a:t>tuki- </a:t>
            </a:r>
            <a:r>
              <a:rPr lang="fi-FI" sz="1500" b="0" dirty="0"/>
              <a:t>ja liikuntaelinsairauksille (tule-sairaudet). </a:t>
            </a:r>
          </a:p>
          <a:p>
            <a:pPr algn="just">
              <a:spcAft>
                <a:spcPts val="1200"/>
              </a:spcAft>
            </a:pPr>
            <a:r>
              <a:rPr lang="fi-FI" sz="1500" b="0" dirty="0"/>
              <a:t>Tätä selvitystä varten on valittu kolme </a:t>
            </a:r>
            <a:r>
              <a:rPr lang="fi-FI" sz="1500" b="0" dirty="0" smtClean="0"/>
              <a:t>työntekijäryhmää </a:t>
            </a:r>
            <a:r>
              <a:rPr lang="fi-FI" sz="1500" b="0" dirty="0"/>
              <a:t>(maahanmuuttaja </a:t>
            </a:r>
            <a:r>
              <a:rPr lang="fi-FI" sz="1500" b="0" dirty="0" smtClean="0"/>
              <a:t>taustaisetnaiset </a:t>
            </a:r>
            <a:r>
              <a:rPr lang="fi-FI" sz="1500" dirty="0" smtClean="0"/>
              <a:t>hlbti¹-työntekijät</a:t>
            </a:r>
            <a:r>
              <a:rPr lang="fi-FI" sz="1500" b="0" dirty="0"/>
              <a:t>). Analyysissa otetaan huomioon myös muita haittatekijöitä (ikä, matala koulutus). </a:t>
            </a:r>
          </a:p>
          <a:p>
            <a:pPr algn="just">
              <a:spcAft>
                <a:spcPts val="1200"/>
              </a:spcAft>
            </a:pPr>
            <a:r>
              <a:rPr lang="fi-FI" sz="1500" b="0" dirty="0"/>
              <a:t>Tarkoituksena oli täyttää aiempien tutkimusten aukkoja </a:t>
            </a:r>
            <a:r>
              <a:rPr lang="fi-FI" sz="1500" b="0" dirty="0" smtClean="0"/>
              <a:t>ja </a:t>
            </a:r>
            <a:r>
              <a:rPr lang="fi-FI" sz="1500" b="0" dirty="0"/>
              <a:t>täydentää muista työntekijäryhmistä (kroonisista terveyshaitoista </a:t>
            </a:r>
            <a:r>
              <a:rPr lang="fi-FI" sz="1500" b="0" dirty="0" smtClean="0"/>
              <a:t>kärsivistä </a:t>
            </a:r>
            <a:r>
              <a:rPr lang="fi-FI" sz="1500" b="0" dirty="0"/>
              <a:t>työntekijöistä tai nuorista ja tulevista työntekijöistä) jo saatavilla olevia tietoja.</a:t>
            </a:r>
          </a:p>
        </p:txBody>
      </p:sp>
      <p:sp>
        <p:nvSpPr>
          <p:cNvPr id="2" name="TextBox 1"/>
          <p:cNvSpPr txBox="1"/>
          <p:nvPr/>
        </p:nvSpPr>
        <p:spPr>
          <a:xfrm>
            <a:off x="5796136" y="4227934"/>
            <a:ext cx="3528392" cy="492443"/>
          </a:xfrm>
          <a:prstGeom prst="rect">
            <a:avLst/>
          </a:prstGeom>
          <a:noFill/>
        </p:spPr>
        <p:txBody>
          <a:bodyPr wrap="square" rtlCol="0">
            <a:spAutoFit/>
          </a:bodyPr>
          <a:lstStyle/>
          <a:p>
            <a:pPr lvl="0"/>
            <a:r>
              <a:rPr lang="fi-FI" sz="800" i="1">
                <a:solidFill>
                  <a:schemeClr val="accent1"/>
                </a:solidFill>
              </a:rPr>
              <a:t>¹ Homot, lesbot, biseksuaalit, transihmiset ja intersukupuoliset. </a:t>
            </a:r>
          </a:p>
          <a:p>
            <a:endParaRPr lang="en-GB" b="1" dirty="0">
              <a:solidFill>
                <a:schemeClr val="accent1"/>
              </a:solidFill>
            </a:endParaRPr>
          </a:p>
        </p:txBody>
      </p:sp>
    </p:spTree>
    <p:extLst>
      <p:ext uri="{BB962C8B-B14F-4D97-AF65-F5344CB8AC3E}">
        <p14:creationId xmlns:p14="http://schemas.microsoft.com/office/powerpoint/2010/main" val="1715546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0" y="771972"/>
            <a:ext cx="5256386" cy="3383954"/>
          </a:xfrm>
        </p:spPr>
        <p:txBody>
          <a:bodyPr lIns="0" tIns="0" rIns="0" bIns="0">
            <a:noAutofit/>
          </a:bodyPr>
          <a:lstStyle/>
          <a:p>
            <a:pPr marL="189000" lvl="0" indent="-189000" algn="just" defTabSz="342900">
              <a:spcBef>
                <a:spcPts val="450"/>
              </a:spcBef>
              <a:spcAft>
                <a:spcPts val="600"/>
              </a:spcAft>
              <a:buClr>
                <a:srgbClr val="003399"/>
              </a:buClr>
            </a:pPr>
            <a:r>
              <a:rPr lang="fi-FI" sz="1600">
                <a:solidFill>
                  <a:srgbClr val="003399"/>
                </a:solidFill>
              </a:rPr>
              <a:t>Tuki- ja liikuntaelinsairaudet (tule-sairaudet)</a:t>
            </a:r>
            <a:r>
              <a:rPr lang="fi-FI" sz="1600" b="0">
                <a:solidFill>
                  <a:srgbClr val="003399"/>
                </a:solidFill>
              </a:rPr>
              <a:t>: kehon rakenteiden, kuten lihasten, nivelten, jänteiden, nivelsiteiden, hermojen, rustojen, luiden ja paikallisen verenkiertojärjestelmän vammoja.</a:t>
            </a:r>
          </a:p>
          <a:p>
            <a:pPr marL="189000" lvl="0" indent="-189000" algn="just" defTabSz="342900">
              <a:spcBef>
                <a:spcPts val="450"/>
              </a:spcBef>
              <a:spcAft>
                <a:spcPts val="600"/>
              </a:spcAft>
              <a:buClr>
                <a:srgbClr val="003399"/>
              </a:buClr>
            </a:pPr>
            <a:r>
              <a:rPr lang="fi-FI" sz="1600">
                <a:solidFill>
                  <a:srgbClr val="003399"/>
                </a:solidFill>
              </a:rPr>
              <a:t>Työperäiset tule-sairaudet:</a:t>
            </a:r>
            <a:r>
              <a:rPr lang="fi-FI" sz="1600" b="0">
                <a:solidFill>
                  <a:srgbClr val="003399"/>
                </a:solidFill>
              </a:rPr>
              <a:t> Tule-sairaudet, joita aiheuttavat tai pahentavat pääasiassa työ ja sen välittömän ympäristön vaikutukset, jossa työtä tehdään.</a:t>
            </a:r>
          </a:p>
          <a:p>
            <a:pPr marL="189000" lvl="0" indent="-189000" algn="just" defTabSz="342900">
              <a:spcBef>
                <a:spcPts val="450"/>
              </a:spcBef>
              <a:spcAft>
                <a:spcPts val="600"/>
              </a:spcAft>
              <a:buClr>
                <a:srgbClr val="003399"/>
              </a:buClr>
            </a:pPr>
            <a:r>
              <a:rPr lang="fi-FI" sz="1600" b="0" u="sng">
                <a:solidFill>
                  <a:srgbClr val="003399"/>
                </a:solidFill>
              </a:rPr>
              <a:t>Tule-sairaudet ovat Euroopan yleisimpiä työperäisiä terveysongelmia</a:t>
            </a:r>
            <a:r>
              <a:rPr lang="fi-FI" sz="1600" b="0">
                <a:solidFill>
                  <a:srgbClr val="003399"/>
                </a:solidFill>
              </a:rPr>
              <a:t>, ja niistä on merkittäviä seurauksia työntekijöille, yrityksille ja yhteiskunnalle.</a:t>
            </a:r>
          </a:p>
          <a:p>
            <a:pPr marL="189000" lvl="0" indent="-189000" algn="just" defTabSz="342900">
              <a:spcBef>
                <a:spcPts val="450"/>
              </a:spcBef>
              <a:spcAft>
                <a:spcPts val="600"/>
              </a:spcAft>
              <a:buClr>
                <a:srgbClr val="003399"/>
              </a:buClr>
            </a:pPr>
            <a:r>
              <a:rPr lang="fi-FI" sz="1600" b="0" u="sng">
                <a:solidFill>
                  <a:srgbClr val="003399"/>
                </a:solidFill>
              </a:rPr>
              <a:t>Useimmat työperäiset tule-sairaudet ovat kumulatiivisia sairauksia. Niitä sanotaan myös kroonisiksi tule-sairauksiksi</a:t>
            </a:r>
            <a:r>
              <a:rPr lang="fi-FI" sz="1600" b="0">
                <a:solidFill>
                  <a:srgbClr val="003399"/>
                </a:solidFill>
              </a:rPr>
              <a:t>. Työperäisiä tule-sairauksia aiheuttavat myös tapaturmasta johtuvat akuutit vammat. </a:t>
            </a:r>
          </a:p>
          <a:p>
            <a:pPr marL="0" indent="0">
              <a:spcAft>
                <a:spcPts val="600"/>
              </a:spcAft>
              <a:buNone/>
            </a:pPr>
            <a:endParaRPr lang="en-US" sz="1600" dirty="0"/>
          </a:p>
          <a:p>
            <a:pPr marL="0" indent="0">
              <a:spcAft>
                <a:spcPts val="600"/>
              </a:spcAft>
              <a:buNone/>
            </a:pPr>
            <a:endParaRPr lang="en-GB" altLang="en-US" sz="1600" dirty="0"/>
          </a:p>
        </p:txBody>
      </p:sp>
      <p:sp>
        <p:nvSpPr>
          <p:cNvPr id="7" name="Title 1">
            <a:extLst>
              <a:ext uri="{FF2B5EF4-FFF2-40B4-BE49-F238E27FC236}">
                <a16:creationId xmlns:a16="http://schemas.microsoft.com/office/drawing/2014/main" id="{FE67E1C7-DA33-3742-8620-2EC6C9701E0F}"/>
              </a:ext>
            </a:extLst>
          </p:cNvPr>
          <p:cNvSpPr txBox="1">
            <a:spLocks/>
          </p:cNvSpPr>
          <p:nvPr/>
        </p:nvSpPr>
        <p:spPr>
          <a:xfrm>
            <a:off x="539750" y="0"/>
            <a:ext cx="7920880" cy="699542"/>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i-FI" sz="2400"/>
              <a:t>Työperäisten tule-sairauksien määritelmä</a:t>
            </a:r>
          </a:p>
        </p:txBody>
      </p:sp>
      <p:grpSp>
        <p:nvGrpSpPr>
          <p:cNvPr id="16" name="Group 15"/>
          <p:cNvGrpSpPr/>
          <p:nvPr/>
        </p:nvGrpSpPr>
        <p:grpSpPr>
          <a:xfrm>
            <a:off x="6084168" y="1275818"/>
            <a:ext cx="1866069" cy="2664296"/>
            <a:chOff x="4860032" y="1152159"/>
            <a:chExt cx="2036824" cy="2839181"/>
          </a:xfrm>
        </p:grpSpPr>
        <p:grpSp>
          <p:nvGrpSpPr>
            <p:cNvPr id="17" name="Group 16"/>
            <p:cNvGrpSpPr/>
            <p:nvPr/>
          </p:nvGrpSpPr>
          <p:grpSpPr>
            <a:xfrm>
              <a:off x="4860032" y="1152159"/>
              <a:ext cx="2036824" cy="2839181"/>
              <a:chOff x="5076056" y="1820801"/>
              <a:chExt cx="2036824" cy="2839181"/>
            </a:xfrm>
          </p:grpSpPr>
          <p:pic>
            <p:nvPicPr>
              <p:cNvPr id="22" name="Picture 21"/>
              <p:cNvPicPr>
                <a:picLocks noChangeAspect="1"/>
              </p:cNvPicPr>
              <p:nvPr/>
            </p:nvPicPr>
            <p:blipFill rotWithShape="1">
              <a:blip r:embed="rId3" cstate="print">
                <a:extLst>
                  <a:ext uri="{28A0092B-C50C-407E-A947-70E740481C1C}">
                    <a14:useLocalDpi xmlns:a14="http://schemas.microsoft.com/office/drawing/2010/main" val="0"/>
                  </a:ext>
                </a:extLst>
              </a:blip>
              <a:srcRect l="333" r="3458"/>
              <a:stretch/>
            </p:blipFill>
            <p:spPr>
              <a:xfrm>
                <a:off x="5076056" y="3248678"/>
                <a:ext cx="2036689" cy="1411304"/>
              </a:xfrm>
              <a:prstGeom prst="rect">
                <a:avLst/>
              </a:prstGeom>
            </p:spPr>
          </p:pic>
          <p:pic>
            <p:nvPicPr>
              <p:cNvPr id="23" name="Picture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76056" y="1820801"/>
                <a:ext cx="2036824" cy="1357883"/>
              </a:xfrm>
              <a:prstGeom prst="rect">
                <a:avLst/>
              </a:prstGeom>
            </p:spPr>
          </p:pic>
        </p:grpSp>
        <p:sp>
          <p:nvSpPr>
            <p:cNvPr id="18" name="CasellaDiTesto 13">
              <a:extLst>
                <a:ext uri="{FF2B5EF4-FFF2-40B4-BE49-F238E27FC236}">
                  <a16:creationId xmlns:a16="http://schemas.microsoft.com/office/drawing/2014/main" id="{EC00D3BC-E647-BD4A-BC0D-5B0D01FCAF74}"/>
                </a:ext>
              </a:extLst>
            </p:cNvPr>
            <p:cNvSpPr txBox="1"/>
            <p:nvPr/>
          </p:nvSpPr>
          <p:spPr>
            <a:xfrm rot="16200000">
              <a:off x="6306670" y="3398247"/>
              <a:ext cx="1037143" cy="46166"/>
            </a:xfrm>
            <a:prstGeom prst="rect">
              <a:avLst/>
            </a:prstGeom>
            <a:noFill/>
          </p:spPr>
          <p:txBody>
            <a:bodyPr wrap="none" lIns="0" tIns="0" rIns="0" bIns="0" rtlCol="0">
              <a:spAutoFit/>
            </a:bodyPr>
            <a:lstStyle/>
            <a:p>
              <a:pPr algn="ctr"/>
              <a:r>
                <a:rPr lang="fi-FI" sz="300" b="1">
                  <a:solidFill>
                    <a:schemeClr val="bg1"/>
                  </a:solidFill>
                </a:rPr>
                <a:t>© CC0 Creative Commons (Pexels, Karolina Grabowska)</a:t>
              </a:r>
            </a:p>
          </p:txBody>
        </p:sp>
        <p:sp>
          <p:nvSpPr>
            <p:cNvPr id="19" name="CasellaDiTesto 13">
              <a:extLst>
                <a:ext uri="{FF2B5EF4-FFF2-40B4-BE49-F238E27FC236}">
                  <a16:creationId xmlns:a16="http://schemas.microsoft.com/office/drawing/2014/main" id="{EC00D3BC-E647-BD4A-BC0D-5B0D01FCAF74}"/>
                </a:ext>
              </a:extLst>
            </p:cNvPr>
            <p:cNvSpPr txBox="1"/>
            <p:nvPr/>
          </p:nvSpPr>
          <p:spPr>
            <a:xfrm rot="16200000">
              <a:off x="6303152" y="1920721"/>
              <a:ext cx="1048364" cy="46166"/>
            </a:xfrm>
            <a:prstGeom prst="rect">
              <a:avLst/>
            </a:prstGeom>
            <a:noFill/>
          </p:spPr>
          <p:txBody>
            <a:bodyPr wrap="none" lIns="0" tIns="0" rIns="0" bIns="0" rtlCol="0">
              <a:spAutoFit/>
            </a:bodyPr>
            <a:lstStyle/>
            <a:p>
              <a:pPr algn="ctr"/>
              <a:r>
                <a:rPr lang="fi-FI" sz="300" b="1">
                  <a:solidFill>
                    <a:schemeClr val="bg1"/>
                  </a:solidFill>
                </a:rPr>
                <a:t>© CC0 Creative Commons (Unsplash, Lambros Lyrarakis)</a:t>
              </a:r>
            </a:p>
          </p:txBody>
        </p:sp>
      </p:grpSp>
    </p:spTree>
    <p:extLst>
      <p:ext uri="{BB962C8B-B14F-4D97-AF65-F5344CB8AC3E}">
        <p14:creationId xmlns:p14="http://schemas.microsoft.com/office/powerpoint/2010/main" val="1615611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97768" y="1059582"/>
            <a:ext cx="4950296" cy="3744416"/>
          </a:xfrm>
        </p:spPr>
        <p:txBody>
          <a:bodyPr lIns="0" tIns="0" rIns="0" bIns="0">
            <a:noAutofit/>
          </a:bodyPr>
          <a:lstStyle/>
          <a:p>
            <a:pPr marL="0" indent="0">
              <a:buNone/>
            </a:pPr>
            <a:endParaRPr lang="en-US" sz="2000" dirty="0"/>
          </a:p>
          <a:p>
            <a:pPr marL="0" indent="0">
              <a:buNone/>
            </a:pPr>
            <a:endParaRPr lang="en-US" sz="2000" dirty="0"/>
          </a:p>
        </p:txBody>
      </p:sp>
      <p:sp>
        <p:nvSpPr>
          <p:cNvPr id="7" name="Title 1">
            <a:extLst>
              <a:ext uri="{FF2B5EF4-FFF2-40B4-BE49-F238E27FC236}">
                <a16:creationId xmlns:a16="http://schemas.microsoft.com/office/drawing/2014/main" id="{FE67E1C7-DA33-3742-8620-2EC6C9701E0F}"/>
              </a:ext>
            </a:extLst>
          </p:cNvPr>
          <p:cNvSpPr txBox="1">
            <a:spLocks/>
          </p:cNvSpPr>
          <p:nvPr/>
        </p:nvSpPr>
        <p:spPr>
          <a:xfrm>
            <a:off x="539749" y="-236562"/>
            <a:ext cx="3312171" cy="993574"/>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i-FI" sz="2000" dirty="0"/>
              <a:t>Tule-sairauksien syyt</a:t>
            </a:r>
          </a:p>
          <a:p>
            <a:r>
              <a:rPr lang="fi-FI" sz="2000" dirty="0"/>
              <a:t>Moniulotteinen malli</a:t>
            </a:r>
          </a:p>
        </p:txBody>
      </p:sp>
      <p:sp>
        <p:nvSpPr>
          <p:cNvPr id="2" name="Rectangle 1"/>
          <p:cNvSpPr/>
          <p:nvPr/>
        </p:nvSpPr>
        <p:spPr>
          <a:xfrm>
            <a:off x="539749" y="1275606"/>
            <a:ext cx="4824338" cy="2895664"/>
          </a:xfrm>
          <a:prstGeom prst="rect">
            <a:avLst/>
          </a:prstGeom>
        </p:spPr>
        <p:txBody>
          <a:bodyPr wrap="square">
            <a:spAutoFit/>
          </a:bodyPr>
          <a:lstStyle/>
          <a:p>
            <a:pPr marL="189000" lvl="0" indent="-189000" algn="just" defTabSz="342900">
              <a:spcBef>
                <a:spcPts val="450"/>
              </a:spcBef>
              <a:buClr>
                <a:srgbClr val="003399"/>
              </a:buClr>
              <a:buFont typeface="Wingdings" pitchFamily="2" charset="2"/>
              <a:buChar char="§"/>
            </a:pPr>
            <a:r>
              <a:rPr lang="fi-FI" b="1" dirty="0">
                <a:solidFill>
                  <a:srgbClr val="003399"/>
                </a:solidFill>
              </a:rPr>
              <a:t>Työperäisiä tule-sairauksia aiheuttavat monet eri riskitekijät (ja niiden yhdistelmät):</a:t>
            </a:r>
          </a:p>
          <a:p>
            <a:pPr marL="189000" lvl="0" indent="-189000" algn="just" defTabSz="342900">
              <a:spcBef>
                <a:spcPts val="450"/>
              </a:spcBef>
              <a:buClr>
                <a:srgbClr val="003399"/>
              </a:buClr>
              <a:buFont typeface="Wingdings" pitchFamily="2" charset="2"/>
              <a:buChar char="§"/>
            </a:pPr>
            <a:endParaRPr lang="en-US" dirty="0">
              <a:solidFill>
                <a:srgbClr val="003399"/>
              </a:solidFill>
            </a:endParaRPr>
          </a:p>
          <a:p>
            <a:pPr marL="324000" lvl="1" indent="-135000" defTabSz="342900">
              <a:buFont typeface="Arial" pitchFamily="34" charset="0"/>
              <a:buChar char="•"/>
            </a:pPr>
            <a:r>
              <a:rPr lang="fi-FI" dirty="0" err="1">
                <a:solidFill>
                  <a:srgbClr val="000000"/>
                </a:solidFill>
              </a:rPr>
              <a:t>sosiodemografiset</a:t>
            </a:r>
            <a:r>
              <a:rPr lang="fi-FI" dirty="0">
                <a:solidFill>
                  <a:srgbClr val="000000"/>
                </a:solidFill>
              </a:rPr>
              <a:t> ja yksilölliset tekijät</a:t>
            </a:r>
          </a:p>
          <a:p>
            <a:pPr marL="324000" lvl="1" indent="-135000" defTabSz="342900">
              <a:buFont typeface="Arial" pitchFamily="34" charset="0"/>
              <a:buChar char="•"/>
            </a:pPr>
            <a:r>
              <a:rPr lang="fi-FI" dirty="0">
                <a:solidFill>
                  <a:srgbClr val="000000"/>
                </a:solidFill>
              </a:rPr>
              <a:t>fyysiset ja ympäristöstä johtuvat riskitekijät</a:t>
            </a:r>
          </a:p>
          <a:p>
            <a:pPr marL="324000" lvl="1" indent="-135000" defTabSz="342900">
              <a:buFont typeface="Arial" pitchFamily="34" charset="0"/>
              <a:buChar char="•"/>
            </a:pPr>
            <a:r>
              <a:rPr lang="fi-FI" dirty="0">
                <a:solidFill>
                  <a:srgbClr val="000000"/>
                </a:solidFill>
              </a:rPr>
              <a:t>työn organisointiin liittyvät ja</a:t>
            </a:r>
            <a:br>
              <a:rPr lang="fi-FI" dirty="0">
                <a:solidFill>
                  <a:srgbClr val="000000"/>
                </a:solidFill>
              </a:rPr>
            </a:br>
            <a:r>
              <a:rPr lang="fi-FI" dirty="0">
                <a:solidFill>
                  <a:srgbClr val="000000"/>
                </a:solidFill>
              </a:rPr>
              <a:t>psykososiaaliset kuormitustekijät </a:t>
            </a:r>
          </a:p>
          <a:p>
            <a:pPr marL="324000" lvl="1" indent="-135000" defTabSz="342900">
              <a:buFont typeface="Arial" pitchFamily="34" charset="0"/>
              <a:buChar char="•"/>
            </a:pPr>
            <a:r>
              <a:rPr lang="fi-FI" dirty="0" smtClean="0">
                <a:solidFill>
                  <a:srgbClr val="000000"/>
                </a:solidFill>
              </a:rPr>
              <a:t>ammattiin ja työhön liittyvät riskitekijät</a:t>
            </a:r>
          </a:p>
          <a:p>
            <a:pPr marL="324000" lvl="1" indent="-135000" defTabSz="342900">
              <a:buFont typeface="Arial" pitchFamily="34" charset="0"/>
              <a:buChar char="•"/>
            </a:pPr>
            <a:endParaRPr lang="en-US" sz="1600" b="1" dirty="0">
              <a:solidFill>
                <a:srgbClr val="003399"/>
              </a:solidFill>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32040" y="814482"/>
            <a:ext cx="3736167" cy="4061524"/>
          </a:xfrm>
          <a:prstGeom prst="rect">
            <a:avLst/>
          </a:prstGeom>
        </p:spPr>
      </p:pic>
    </p:spTree>
    <p:extLst>
      <p:ext uri="{BB962C8B-B14F-4D97-AF65-F5344CB8AC3E}">
        <p14:creationId xmlns:p14="http://schemas.microsoft.com/office/powerpoint/2010/main" val="39701646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001"/>
            <a:ext cx="7776864" cy="627534"/>
          </a:xfrm>
        </p:spPr>
        <p:txBody>
          <a:bodyPr/>
          <a:lstStyle/>
          <a:p>
            <a:r>
              <a:rPr lang="fi-FI" sz="1600" dirty="0"/>
              <a:t/>
            </a:r>
            <a:br>
              <a:rPr lang="fi-FI" sz="1600" dirty="0"/>
            </a:br>
            <a:r>
              <a:rPr lang="fi-FI" sz="1600" dirty="0"/>
              <a:t>Altistuminen työperäisille terveyteen liittyville vaara- ja </a:t>
            </a:r>
            <a:r>
              <a:rPr lang="fi-FI" sz="1600" dirty="0" smtClean="0"/>
              <a:t>aittatekijöille </a:t>
            </a:r>
            <a:r>
              <a:rPr lang="fi-FI" sz="1600" dirty="0" smtClean="0"/>
              <a:t>Naiset</a:t>
            </a:r>
            <a:r>
              <a:rPr lang="fi-FI" sz="1600" dirty="0"/>
              <a:t/>
            </a:r>
            <a:br>
              <a:rPr lang="fi-FI" sz="1600" dirty="0"/>
            </a:br>
            <a:endParaRPr lang="fi-FI" sz="1600" dirty="0"/>
          </a:p>
        </p:txBody>
      </p:sp>
      <p:sp>
        <p:nvSpPr>
          <p:cNvPr id="3" name="Content Placeholder 2"/>
          <p:cNvSpPr>
            <a:spLocks noGrp="1"/>
          </p:cNvSpPr>
          <p:nvPr>
            <p:ph sz="half" idx="1"/>
          </p:nvPr>
        </p:nvSpPr>
        <p:spPr>
          <a:xfrm>
            <a:off x="450816" y="843558"/>
            <a:ext cx="7632700" cy="3455987"/>
          </a:xfrm>
        </p:spPr>
        <p:txBody>
          <a:bodyPr>
            <a:normAutofit/>
          </a:bodyPr>
          <a:lstStyle/>
          <a:p>
            <a:r>
              <a:rPr lang="fi-FI" sz="1600" b="0" dirty="0"/>
              <a:t>Naiset ovat erityisen alttiita useille työperäisille</a:t>
            </a:r>
            <a:r>
              <a:rPr lang="fi-FI" sz="1600" i="1" dirty="0">
                <a:solidFill>
                  <a:schemeClr val="accent1"/>
                </a:solidFill>
              </a:rPr>
              <a:t> fyysisille vaara- ja haittatekijöille </a:t>
            </a:r>
            <a:r>
              <a:rPr lang="fi-FI" sz="1600" b="0" dirty="0" smtClean="0"/>
              <a:t>(</a:t>
            </a:r>
            <a:r>
              <a:rPr lang="fi-FI" sz="1600" b="0" dirty="0"/>
              <a:t>kuten ihmisten nostamiselle/siirtämiselle, toistuville liikkeille, hankalille asennoille), joihin liittyy tule-sairauksien kehittymisen riski. Näitä tekijöitä esiintyy usein erityisesti naisvaltaisilla toimialoilla / naisvaltaisissa ammateissa. </a:t>
            </a:r>
          </a:p>
          <a:p>
            <a:pPr marL="0" indent="0">
              <a:buNone/>
            </a:pPr>
            <a:r>
              <a:rPr lang="fi-FI" sz="1600" b="0" u="sng" dirty="0" smtClean="0"/>
              <a:t>Euroopan </a:t>
            </a:r>
            <a:r>
              <a:rPr lang="fi-FI" sz="1600" b="0" u="sng" dirty="0"/>
              <a:t>työolotutkimuksen</a:t>
            </a:r>
            <a:r>
              <a:rPr lang="fi-FI" sz="1600" b="0" dirty="0"/>
              <a:t> (2015) tietojen mukaan</a:t>
            </a:r>
          </a:p>
          <a:p>
            <a:r>
              <a:rPr lang="fi-FI" sz="1600" b="0" dirty="0" smtClean="0"/>
              <a:t>Naisista </a:t>
            </a:r>
            <a:r>
              <a:rPr lang="fi-FI" sz="1600" b="0" dirty="0"/>
              <a:t>suuri osa työskentelee tehtävissä, joihin liittyy pitkään istumista (62 %), näyttöpäätetyöskentelyä </a:t>
            </a:r>
            <a:r>
              <a:rPr lang="fi-FI" sz="1600" b="0" dirty="0" smtClean="0"/>
              <a:t>62</a:t>
            </a:r>
            <a:r>
              <a:rPr lang="fi-FI" sz="1600" b="0" dirty="0"/>
              <a:t> %) ja toistuvia käden tai käsivarren liikkeitä (61 %), vähintään neljäsosan työajastaan </a:t>
            </a:r>
          </a:p>
          <a:p>
            <a:r>
              <a:rPr lang="fi-FI" sz="1600" b="0" dirty="0"/>
              <a:t>42 prosenttia naisista kertoo työskentelevänsä väsyttävissä tai kivuliaissa asennoissa vähintään neljäsosan työajastaan </a:t>
            </a:r>
          </a:p>
          <a:p>
            <a:r>
              <a:rPr lang="fi-FI" sz="1600" b="0" dirty="0"/>
              <a:t>15 prosenttia naisista </a:t>
            </a:r>
            <a:r>
              <a:rPr lang="fi-FI" sz="1600" b="0" dirty="0" smtClean="0"/>
              <a:t>työskentelee </a:t>
            </a:r>
            <a:r>
              <a:rPr lang="fi-FI" sz="1600" b="0" dirty="0"/>
              <a:t>tehtävässä, johon liittyy ihmisten nostamista tai siirtämistä.</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47864" y="3716049"/>
            <a:ext cx="5490232" cy="1375981"/>
          </a:xfrm>
          <a:prstGeom prst="rect">
            <a:avLst/>
          </a:prstGeom>
        </p:spPr>
      </p:pic>
    </p:spTree>
    <p:extLst>
      <p:ext uri="{BB962C8B-B14F-4D97-AF65-F5344CB8AC3E}">
        <p14:creationId xmlns:p14="http://schemas.microsoft.com/office/powerpoint/2010/main" val="33630344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918"/>
            <a:ext cx="7938424" cy="706702"/>
          </a:xfrm>
        </p:spPr>
        <p:txBody>
          <a:bodyPr/>
          <a:lstStyle/>
          <a:p>
            <a:r>
              <a:rPr lang="fi-FI" sz="1600" dirty="0"/>
              <a:t/>
            </a:r>
            <a:br>
              <a:rPr lang="fi-FI" sz="1600" dirty="0"/>
            </a:br>
            <a:r>
              <a:rPr lang="fi-FI" sz="2000" dirty="0"/>
              <a:t>Altistuminen työperäisille terveyteen liittyville vaara- ja haittatekijöille Naiset</a:t>
            </a:r>
            <a:r>
              <a:rPr lang="fi-FI" sz="1600" dirty="0"/>
              <a:t/>
            </a:r>
            <a:br>
              <a:rPr lang="fi-FI" sz="1600" dirty="0"/>
            </a:br>
            <a:endParaRPr lang="fi-FI" sz="1600" dirty="0"/>
          </a:p>
        </p:txBody>
      </p:sp>
      <p:sp>
        <p:nvSpPr>
          <p:cNvPr id="3" name="Content Placeholder 2"/>
          <p:cNvSpPr>
            <a:spLocks noGrp="1"/>
          </p:cNvSpPr>
          <p:nvPr>
            <p:ph sz="half" idx="1"/>
          </p:nvPr>
        </p:nvSpPr>
        <p:spPr>
          <a:xfrm>
            <a:off x="539750" y="771550"/>
            <a:ext cx="7866218" cy="3455988"/>
          </a:xfrm>
        </p:spPr>
        <p:txBody>
          <a:bodyPr>
            <a:noAutofit/>
          </a:bodyPr>
          <a:lstStyle/>
          <a:p>
            <a:pPr marL="0" indent="0">
              <a:buNone/>
            </a:pPr>
            <a:r>
              <a:rPr lang="fi-FI" sz="1500" b="0" u="sng" dirty="0"/>
              <a:t>Eurostatin työvoimatutkimuksen</a:t>
            </a:r>
            <a:r>
              <a:rPr lang="fi-FI" sz="1500" b="0" dirty="0"/>
              <a:t> tiedoista käy ilmi, että</a:t>
            </a:r>
          </a:p>
          <a:p>
            <a:pPr marL="0" indent="0">
              <a:buNone/>
            </a:pPr>
            <a:endParaRPr lang="en-GB" sz="1500" b="0" dirty="0"/>
          </a:p>
          <a:p>
            <a:r>
              <a:rPr lang="fi-FI" sz="1500" b="0" dirty="0"/>
              <a:t>naiset työskentelevät erityisesti terveydenhoito- ja koulutusalalla, sosiaalityössä, kaupan alalla, matkailu-, majoitus- ja ravitsemistoimialoilla, kotitalous- ja siivouspalveluissa sekä muilla palvelualoilla (kuten kiinteistöalalla, matkatoimistoissa, puhelinpalvelukeskuksissa, kampaamoissa ja kauneussalongeissa) ja julkisella sektorilla</a:t>
            </a:r>
          </a:p>
          <a:p>
            <a:endParaRPr lang="en-GB" sz="1500" b="0" dirty="0"/>
          </a:p>
          <a:p>
            <a:r>
              <a:rPr lang="fi-FI" sz="1500" b="0" dirty="0"/>
              <a:t>he työskentelevät näillä aloilla </a:t>
            </a:r>
            <a:r>
              <a:rPr lang="fi-FI" sz="1500" b="0" i="1" dirty="0"/>
              <a:t>henkilökohtaisina avustajina</a:t>
            </a:r>
            <a:r>
              <a:rPr lang="fi-FI" sz="1500" b="0" dirty="0"/>
              <a:t>, </a:t>
            </a:r>
            <a:r>
              <a:rPr lang="fi-FI" sz="1500" b="0" i="1" dirty="0"/>
              <a:t>siivoojina</a:t>
            </a:r>
            <a:r>
              <a:rPr lang="fi-FI" sz="1500" b="0" dirty="0"/>
              <a:t> </a:t>
            </a:r>
            <a:r>
              <a:rPr lang="fi-FI" sz="1500" b="0" i="1" dirty="0"/>
              <a:t>ja</a:t>
            </a:r>
            <a:r>
              <a:rPr lang="fi-FI" sz="1500" b="0" dirty="0"/>
              <a:t> </a:t>
            </a:r>
            <a:r>
              <a:rPr lang="fi-FI" sz="1500" b="0" i="1" dirty="0"/>
              <a:t>kotiapulaisina</a:t>
            </a:r>
            <a:r>
              <a:rPr lang="fi-FI" sz="1500" b="0" dirty="0"/>
              <a:t>, </a:t>
            </a:r>
            <a:r>
              <a:rPr lang="fi-FI" sz="1500" b="0" i="1" dirty="0"/>
              <a:t>toimistotyöntekijöinä</a:t>
            </a:r>
            <a:r>
              <a:rPr lang="fi-FI" sz="1500" b="0" dirty="0"/>
              <a:t>, </a:t>
            </a:r>
            <a:r>
              <a:rPr lang="fi-FI" sz="1500" b="0" i="1" dirty="0"/>
              <a:t>terveydenhoidon ammattilaisina</a:t>
            </a:r>
            <a:r>
              <a:rPr lang="fi-FI" sz="1500" b="0" dirty="0"/>
              <a:t>, </a:t>
            </a:r>
            <a:r>
              <a:rPr lang="fi-FI" sz="1500" b="0" i="1" dirty="0"/>
              <a:t>opettajina</a:t>
            </a:r>
            <a:r>
              <a:rPr lang="fi-FI" sz="1500" b="0" dirty="0"/>
              <a:t> ja </a:t>
            </a:r>
            <a:r>
              <a:rPr lang="fi-FI" sz="1500" b="0" i="1" dirty="0"/>
              <a:t>asiakaspalvelijoina</a:t>
            </a:r>
          </a:p>
          <a:p>
            <a:endParaRPr lang="en-GB" sz="1500" b="0" dirty="0"/>
          </a:p>
          <a:p>
            <a:r>
              <a:rPr lang="fi-FI" sz="1500" b="0" dirty="0"/>
              <a:t>naiset ovat usein työssä, jossa he </a:t>
            </a:r>
            <a:r>
              <a:rPr lang="fi-FI" sz="1500" dirty="0"/>
              <a:t>altistuvat muita todennäköisemmin sekä fyysisille, psykososiaalisille että työn organisointiin liittyville vaara- ja </a:t>
            </a:r>
            <a:r>
              <a:rPr lang="fi-FI" sz="1500" dirty="0" smtClean="0"/>
              <a:t>haittatekijöille</a:t>
            </a:r>
            <a:r>
              <a:rPr lang="fi-FI" sz="1500" b="0" dirty="0" smtClean="0"/>
              <a:t>, </a:t>
            </a:r>
            <a:r>
              <a:rPr lang="fi-FI" sz="1500" b="0" dirty="0"/>
              <a:t>mikä voi puolestaan </a:t>
            </a:r>
            <a:r>
              <a:rPr lang="fi-FI" sz="1500" dirty="0"/>
              <a:t>lisätä naisten </a:t>
            </a:r>
            <a:r>
              <a:rPr lang="fi-FI" sz="1500" dirty="0" smtClean="0"/>
              <a:t>tule-sairauksia </a:t>
            </a:r>
            <a:r>
              <a:rPr lang="fi-FI" sz="1500" dirty="0"/>
              <a:t>ja muita </a:t>
            </a:r>
            <a:r>
              <a:rPr lang="fi-FI" sz="1500" dirty="0" smtClean="0"/>
              <a:t>terveyshaittoja</a:t>
            </a:r>
            <a:endParaRPr lang="fi-FI" sz="1500" b="0" dirty="0"/>
          </a:p>
        </p:txBody>
      </p:sp>
    </p:spTree>
    <p:extLst>
      <p:ext uri="{BB962C8B-B14F-4D97-AF65-F5344CB8AC3E}">
        <p14:creationId xmlns:p14="http://schemas.microsoft.com/office/powerpoint/2010/main" val="3169226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0000" y="1899777"/>
            <a:ext cx="8082440" cy="2624990"/>
          </a:xfrm>
        </p:spPr>
        <p:txBody>
          <a:bodyPr lIns="0" tIns="0" rIns="0" bIns="0">
            <a:noAutofit/>
          </a:bodyPr>
          <a:lstStyle/>
          <a:p>
            <a:pPr lvl="1" algn="just">
              <a:spcAft>
                <a:spcPts val="600"/>
              </a:spcAft>
            </a:pPr>
            <a:r>
              <a:rPr lang="fi-FI" sz="1500" dirty="0">
                <a:solidFill>
                  <a:schemeClr val="accent1"/>
                </a:solidFill>
              </a:rPr>
              <a:t>uramahdollisuuksien puuttuminen ja palkkojen eriarvoisuus </a:t>
            </a:r>
          </a:p>
          <a:p>
            <a:pPr lvl="1" algn="just">
              <a:spcAft>
                <a:spcPts val="600"/>
              </a:spcAft>
            </a:pPr>
            <a:r>
              <a:rPr lang="fi-FI" sz="1500" dirty="0">
                <a:solidFill>
                  <a:srgbClr val="003399"/>
                </a:solidFill>
              </a:rPr>
              <a:t>epätyypilliset työn muodot</a:t>
            </a:r>
          </a:p>
          <a:p>
            <a:pPr lvl="1" algn="just">
              <a:spcAft>
                <a:spcPts val="600"/>
              </a:spcAft>
            </a:pPr>
            <a:r>
              <a:rPr lang="fi-FI" sz="1500" dirty="0">
                <a:solidFill>
                  <a:schemeClr val="accent1"/>
                </a:solidFill>
              </a:rPr>
              <a:t>syrjintä, häirintä ja seksuaalinen häirintä</a:t>
            </a:r>
          </a:p>
          <a:p>
            <a:pPr lvl="1" algn="just">
              <a:spcAft>
                <a:spcPts val="600"/>
              </a:spcAft>
            </a:pPr>
            <a:r>
              <a:rPr lang="fi-FI" sz="1500" dirty="0">
                <a:solidFill>
                  <a:schemeClr val="accent1"/>
                </a:solidFill>
              </a:rPr>
              <a:t>työ- ja yksityiselämän </a:t>
            </a:r>
            <a:r>
              <a:rPr lang="fi-FI" sz="1500" dirty="0" smtClean="0">
                <a:solidFill>
                  <a:schemeClr val="accent1"/>
                </a:solidFill>
              </a:rPr>
              <a:t>yhteensovittaminen </a:t>
            </a:r>
            <a:r>
              <a:rPr lang="fi-FI" sz="1500" dirty="0">
                <a:solidFill>
                  <a:schemeClr val="accent1"/>
                </a:solidFill>
              </a:rPr>
              <a:t>ja naisten kaksoisrooli sekä työntekijänä että perheenäitinä ja palkattomana hoitajana</a:t>
            </a:r>
          </a:p>
          <a:p>
            <a:pPr lvl="1" algn="just">
              <a:spcAft>
                <a:spcPts val="600"/>
              </a:spcAft>
            </a:pPr>
            <a:r>
              <a:rPr lang="fi-FI" sz="1500" dirty="0">
                <a:solidFill>
                  <a:schemeClr val="accent1"/>
                </a:solidFill>
              </a:rPr>
              <a:t>työperäinen henkinen kuormitus ja stressi, henkiset paineet</a:t>
            </a:r>
          </a:p>
          <a:p>
            <a:pPr lvl="1" algn="just">
              <a:spcAft>
                <a:spcPts val="600"/>
              </a:spcAft>
            </a:pPr>
            <a:r>
              <a:rPr lang="fi-FI" sz="1500" dirty="0">
                <a:solidFill>
                  <a:schemeClr val="accent1"/>
                </a:solidFill>
              </a:rPr>
              <a:t>vähäiset mahdollisuudet ilmaista mielipiteitä työperäisistä terveyshaitoista </a:t>
            </a:r>
            <a:r>
              <a:rPr lang="fi-FI" sz="1500" dirty="0" smtClean="0">
                <a:solidFill>
                  <a:schemeClr val="accent1"/>
                </a:solidFill>
              </a:rPr>
              <a:t>tulla </a:t>
            </a:r>
            <a:r>
              <a:rPr lang="fi-FI" sz="1500" dirty="0">
                <a:solidFill>
                  <a:schemeClr val="accent1"/>
                </a:solidFill>
              </a:rPr>
              <a:t>kuulluksi</a:t>
            </a:r>
          </a:p>
          <a:p>
            <a:pPr lvl="1" algn="just">
              <a:spcAft>
                <a:spcPts val="600"/>
              </a:spcAft>
            </a:pPr>
            <a:r>
              <a:rPr lang="fi-FI" sz="1500" dirty="0">
                <a:solidFill>
                  <a:schemeClr val="accent1"/>
                </a:solidFill>
              </a:rPr>
              <a:t>ammattitauteja ja työterveyttä ja -turvallisuutta koskevissa asioissa vallitseva miesnäkökulma</a:t>
            </a:r>
          </a:p>
          <a:p>
            <a:pPr lvl="1" algn="just">
              <a:spcAft>
                <a:spcPts val="600"/>
              </a:spcAft>
            </a:pPr>
            <a:r>
              <a:rPr lang="fi-FI" sz="1500" dirty="0">
                <a:solidFill>
                  <a:schemeClr val="accent1"/>
                </a:solidFill>
              </a:rPr>
              <a:t>joidenkin erityisen heikossa asemassa olevien nais</a:t>
            </a:r>
            <a:r>
              <a:rPr lang="fi-FI" sz="1500" strike="sngStrike" dirty="0">
                <a:solidFill>
                  <a:schemeClr val="accent1"/>
                </a:solidFill>
              </a:rPr>
              <a:t>puolisten työntekijä</a:t>
            </a:r>
            <a:r>
              <a:rPr lang="fi-FI" sz="1500" dirty="0">
                <a:solidFill>
                  <a:schemeClr val="accent1"/>
                </a:solidFill>
              </a:rPr>
              <a:t>ryhmien haitalliset työolot.</a:t>
            </a:r>
          </a:p>
          <a:p>
            <a:pPr>
              <a:lnSpc>
                <a:spcPct val="80000"/>
              </a:lnSpc>
            </a:pPr>
            <a:endParaRPr lang="en-US" sz="1500" dirty="0"/>
          </a:p>
          <a:p>
            <a:pPr marL="0" indent="0">
              <a:buNone/>
            </a:pPr>
            <a:endParaRPr lang="en-US" sz="1500" dirty="0"/>
          </a:p>
          <a:p>
            <a:pPr marL="0" indent="0">
              <a:buNone/>
            </a:pPr>
            <a:endParaRPr lang="en-US" sz="1500" dirty="0"/>
          </a:p>
        </p:txBody>
      </p:sp>
      <p:sp>
        <p:nvSpPr>
          <p:cNvPr id="8" name="Title 1"/>
          <p:cNvSpPr>
            <a:spLocks noGrp="1"/>
          </p:cNvSpPr>
          <p:nvPr>
            <p:ph type="title"/>
          </p:nvPr>
        </p:nvSpPr>
        <p:spPr>
          <a:xfrm>
            <a:off x="450000" y="12606"/>
            <a:ext cx="7938424" cy="684795"/>
          </a:xfrm>
        </p:spPr>
        <p:txBody>
          <a:bodyPr/>
          <a:lstStyle/>
          <a:p>
            <a:r>
              <a:rPr lang="fi-FI" sz="1600" dirty="0"/>
              <a:t/>
            </a:r>
            <a:br>
              <a:rPr lang="fi-FI" sz="1600" dirty="0"/>
            </a:br>
            <a:r>
              <a:rPr lang="fi-FI" sz="2000" dirty="0"/>
              <a:t>Altistuminen työperäisille terveyteen liittyville vaara- ja haittatekijöille Naiset</a:t>
            </a:r>
            <a:r>
              <a:rPr lang="fi-FI" sz="1600" dirty="0"/>
              <a:t/>
            </a:r>
            <a:br>
              <a:rPr lang="fi-FI" sz="1600" dirty="0"/>
            </a:br>
            <a:endParaRPr lang="fi-FI" sz="1600" dirty="0"/>
          </a:p>
        </p:txBody>
      </p:sp>
      <p:sp>
        <p:nvSpPr>
          <p:cNvPr id="2" name="Rectangle 1">
            <a:extLst>
              <a:ext uri="{FF2B5EF4-FFF2-40B4-BE49-F238E27FC236}">
                <a16:creationId xmlns:a16="http://schemas.microsoft.com/office/drawing/2014/main" id="{6463E7FD-80C2-4187-9A52-16329EEFB62F}"/>
              </a:ext>
            </a:extLst>
          </p:cNvPr>
          <p:cNvSpPr/>
          <p:nvPr/>
        </p:nvSpPr>
        <p:spPr>
          <a:xfrm>
            <a:off x="450000" y="915566"/>
            <a:ext cx="7722400" cy="1015663"/>
          </a:xfrm>
          <a:prstGeom prst="rect">
            <a:avLst/>
          </a:prstGeom>
        </p:spPr>
        <p:txBody>
          <a:bodyPr wrap="square">
            <a:spAutoFit/>
          </a:bodyPr>
          <a:lstStyle/>
          <a:p>
            <a:r>
              <a:rPr lang="fi-FI" sz="1500" dirty="0">
                <a:solidFill>
                  <a:srgbClr val="003399"/>
                </a:solidFill>
              </a:rPr>
              <a:t>Fyysisten vaara- ja haittatekijöiden lisäksi naiset ovat erityisen alttiita </a:t>
            </a:r>
            <a:r>
              <a:rPr lang="fi-FI" sz="1500" b="1" i="1" dirty="0">
                <a:solidFill>
                  <a:srgbClr val="003399"/>
                </a:solidFill>
              </a:rPr>
              <a:t>työn organisointiin liittyville ja psykososiaalisille </a:t>
            </a:r>
            <a:r>
              <a:rPr lang="fi-FI" sz="1500" b="1" i="1" dirty="0" smtClean="0">
                <a:solidFill>
                  <a:srgbClr val="003399"/>
                </a:solidFill>
              </a:rPr>
              <a:t>kuormitustekijöille</a:t>
            </a:r>
            <a:r>
              <a:rPr lang="fi-FI" sz="1500" dirty="0" smtClean="0">
                <a:solidFill>
                  <a:srgbClr val="003399"/>
                </a:solidFill>
              </a:rPr>
              <a:t>, </a:t>
            </a:r>
            <a:r>
              <a:rPr lang="fi-FI" sz="1500" dirty="0">
                <a:solidFill>
                  <a:srgbClr val="003399"/>
                </a:solidFill>
              </a:rPr>
              <a:t>jotka voivat lisätä tule-sairauksien </a:t>
            </a:r>
            <a:r>
              <a:rPr lang="fi-FI" sz="1500" dirty="0" smtClean="0">
                <a:solidFill>
                  <a:srgbClr val="003399"/>
                </a:solidFill>
              </a:rPr>
              <a:t>ilmenemistä.</a:t>
            </a:r>
          </a:p>
          <a:p>
            <a:r>
              <a:rPr lang="fi-FI" sz="1500" dirty="0" smtClean="0">
                <a:solidFill>
                  <a:srgbClr val="003399"/>
                </a:solidFill>
              </a:rPr>
              <a:t>Näitä tekijöitä </a:t>
            </a:r>
            <a:r>
              <a:rPr lang="fi-FI" sz="1500" dirty="0">
                <a:solidFill>
                  <a:srgbClr val="003399"/>
                </a:solidFill>
              </a:rPr>
              <a:t>ovat</a:t>
            </a:r>
          </a:p>
        </p:txBody>
      </p:sp>
    </p:spTree>
    <p:extLst>
      <p:ext uri="{BB962C8B-B14F-4D97-AF65-F5344CB8AC3E}">
        <p14:creationId xmlns:p14="http://schemas.microsoft.com/office/powerpoint/2010/main" val="15308509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E67E1C7-DA33-3742-8620-2EC6C9701E0F}"/>
              </a:ext>
            </a:extLst>
          </p:cNvPr>
          <p:cNvSpPr txBox="1">
            <a:spLocks/>
          </p:cNvSpPr>
          <p:nvPr/>
        </p:nvSpPr>
        <p:spPr>
          <a:xfrm>
            <a:off x="548566" y="42916"/>
            <a:ext cx="9036496" cy="780104"/>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i-FI" sz="2000" dirty="0"/>
              <a:t>Yleisten terveyshaittojen </a:t>
            </a:r>
            <a:r>
              <a:rPr lang="fi-FI" sz="2000" dirty="0" smtClean="0"/>
              <a:t>ja </a:t>
            </a:r>
            <a:r>
              <a:rPr lang="fi-FI" sz="2000" dirty="0"/>
              <a:t>tule-sairauksien esiintyvyys</a:t>
            </a:r>
          </a:p>
          <a:p>
            <a:r>
              <a:rPr lang="fi-FI" sz="2000" dirty="0"/>
              <a:t>Naiset</a:t>
            </a:r>
            <a:endParaRPr lang="en-GB" sz="2000" dirty="0"/>
          </a:p>
        </p:txBody>
      </p:sp>
      <p:sp>
        <p:nvSpPr>
          <p:cNvPr id="5" name="2 Marcador de contenido"/>
          <p:cNvSpPr txBox="1">
            <a:spLocks/>
          </p:cNvSpPr>
          <p:nvPr/>
        </p:nvSpPr>
        <p:spPr>
          <a:xfrm>
            <a:off x="539750" y="1203598"/>
            <a:ext cx="7623884" cy="3455987"/>
          </a:xfrm>
          <a:prstGeom prst="rect">
            <a:avLst/>
          </a:prstGeom>
        </p:spPr>
        <p:txBody>
          <a:bodyPr vert="horz" lIns="91440" tIns="45720" rIns="91440" bIns="45720" rtlCol="0" anchor="t" anchorCtr="0">
            <a:noAutofit/>
          </a:bodyPr>
          <a:lstStyle>
            <a:lvl1pPr marL="141750" indent="-141750" algn="l" defTabSz="257175" rtl="0" eaLnBrk="1" latinLnBrk="0" hangingPunct="1">
              <a:spcBef>
                <a:spcPts val="338"/>
              </a:spcBef>
              <a:spcAft>
                <a:spcPts val="0"/>
              </a:spcAft>
              <a:buClr>
                <a:schemeClr val="tx2"/>
              </a:buClr>
              <a:buFont typeface="Wingdings" pitchFamily="2" charset="2"/>
              <a:buChar char="§"/>
              <a:defRPr sz="1013" b="1" i="0" kern="1200" baseline="0">
                <a:solidFill>
                  <a:schemeClr val="tx2"/>
                </a:solidFill>
                <a:latin typeface="+mn-lt"/>
                <a:ea typeface="+mn-ea"/>
                <a:cs typeface="+mn-cs"/>
              </a:defRPr>
            </a:lvl1pPr>
            <a:lvl2pPr marL="243000" indent="-101250" algn="l" defTabSz="257175" rtl="0" eaLnBrk="1" latinLnBrk="0" hangingPunct="1">
              <a:spcBef>
                <a:spcPts val="0"/>
              </a:spcBef>
              <a:spcAft>
                <a:spcPts val="0"/>
              </a:spcAft>
              <a:buClrTx/>
              <a:buFont typeface="Arial" pitchFamily="34" charset="0"/>
              <a:buChar char="•"/>
              <a:defRPr sz="1013" kern="1200" baseline="0">
                <a:solidFill>
                  <a:schemeClr val="tx1"/>
                </a:solidFill>
                <a:latin typeface="+mn-lt"/>
                <a:ea typeface="+mn-ea"/>
                <a:cs typeface="+mn-cs"/>
              </a:defRPr>
            </a:lvl2pPr>
            <a:lvl3pPr marL="344250" indent="-101250" algn="l" defTabSz="257175" rtl="0" eaLnBrk="1" latinLnBrk="0" hangingPunct="1">
              <a:spcBef>
                <a:spcPts val="0"/>
              </a:spcBef>
              <a:spcAft>
                <a:spcPts val="0"/>
              </a:spcAft>
              <a:buClrTx/>
              <a:buFont typeface="Arial" pitchFamily="34" charset="0"/>
              <a:buChar char="−"/>
              <a:defRPr sz="956" kern="1200" baseline="0">
                <a:solidFill>
                  <a:schemeClr val="tx1"/>
                </a:solidFill>
                <a:latin typeface="+mn-lt"/>
                <a:ea typeface="+mn-ea"/>
                <a:cs typeface="+mn-cs"/>
              </a:defRPr>
            </a:lvl3pPr>
            <a:lvl4pPr marL="445500" indent="-101250" algn="l" defTabSz="257175" rtl="0" eaLnBrk="1" latinLnBrk="0" hangingPunct="1">
              <a:spcBef>
                <a:spcPts val="0"/>
              </a:spcBef>
              <a:spcAft>
                <a:spcPts val="0"/>
              </a:spcAft>
              <a:buClrTx/>
              <a:buFont typeface="Arial" pitchFamily="34" charset="0"/>
              <a:buChar char="•"/>
              <a:defRPr sz="900" kern="1200" baseline="0">
                <a:solidFill>
                  <a:schemeClr val="tx1"/>
                </a:solidFill>
                <a:latin typeface="+mn-lt"/>
                <a:ea typeface="+mn-ea"/>
                <a:cs typeface="+mn-cs"/>
              </a:defRPr>
            </a:lvl4pPr>
            <a:lvl5pPr marL="546750" indent="-101250" algn="l" defTabSz="257175" rtl="0" eaLnBrk="1" latinLnBrk="0" hangingPunct="1">
              <a:spcBef>
                <a:spcPts val="0"/>
              </a:spcBef>
              <a:spcAft>
                <a:spcPts val="0"/>
              </a:spcAft>
              <a:buClrTx/>
              <a:buFont typeface="Arial" pitchFamily="34" charset="0"/>
              <a:buChar char="−"/>
              <a:defRPr sz="844" kern="1200" baseline="0">
                <a:solidFill>
                  <a:schemeClr val="tx1"/>
                </a:solidFill>
                <a:latin typeface="+mn-lt"/>
                <a:ea typeface="+mn-ea"/>
                <a:cs typeface="+mn-cs"/>
              </a:defRPr>
            </a:lvl5pPr>
            <a:lvl6pPr marL="1414463" indent="-128588" algn="l" defTabSz="257175" rtl="0" eaLnBrk="1" latinLnBrk="0" hangingPunct="1">
              <a:spcBef>
                <a:spcPts val="0"/>
              </a:spcBef>
              <a:buClr>
                <a:schemeClr val="tx2"/>
              </a:buClr>
              <a:buSzPct val="101000"/>
              <a:buFont typeface="Courier New" pitchFamily="49" charset="0"/>
              <a:buChar char="o"/>
              <a:defRPr sz="675" kern="1200" baseline="0">
                <a:solidFill>
                  <a:schemeClr val="tx1"/>
                </a:solidFill>
                <a:latin typeface="+mn-lt"/>
                <a:ea typeface="+mn-ea"/>
                <a:cs typeface="+mn-cs"/>
              </a:defRPr>
            </a:lvl6pPr>
            <a:lvl7pPr marL="1671638" indent="-128588" algn="l" defTabSz="257175" rtl="0" eaLnBrk="1" latinLnBrk="0" hangingPunct="1">
              <a:spcBef>
                <a:spcPts val="0"/>
              </a:spcBef>
              <a:buClr>
                <a:schemeClr val="tx2"/>
              </a:buClr>
              <a:buFont typeface="Courier New" pitchFamily="49" charset="0"/>
              <a:buChar char="o"/>
              <a:defRPr sz="675" kern="1200" baseline="0">
                <a:solidFill>
                  <a:schemeClr val="tx1"/>
                </a:solidFill>
                <a:latin typeface="+mn-lt"/>
                <a:ea typeface="+mn-ea"/>
                <a:cs typeface="+mn-cs"/>
              </a:defRPr>
            </a:lvl7pPr>
            <a:lvl8pPr marL="1928813" indent="-128588" algn="l" defTabSz="257175" rtl="0" eaLnBrk="1" latinLnBrk="0" hangingPunct="1">
              <a:spcBef>
                <a:spcPct val="20000"/>
              </a:spcBef>
              <a:buClr>
                <a:schemeClr val="tx2"/>
              </a:buClr>
              <a:buFont typeface="Courier New" pitchFamily="49" charset="0"/>
              <a:buChar char="o"/>
              <a:defRPr sz="675" kern="1200" baseline="0">
                <a:solidFill>
                  <a:schemeClr val="tx1"/>
                </a:solidFill>
                <a:latin typeface="+mn-lt"/>
                <a:ea typeface="+mn-ea"/>
                <a:cs typeface="+mn-cs"/>
              </a:defRPr>
            </a:lvl8pPr>
            <a:lvl9pPr marL="2185988" indent="-128588" algn="l" defTabSz="257175" rtl="0" eaLnBrk="1" latinLnBrk="0" hangingPunct="1">
              <a:spcBef>
                <a:spcPct val="20000"/>
              </a:spcBef>
              <a:buClr>
                <a:schemeClr val="tx2"/>
              </a:buClr>
              <a:buFont typeface="Courier New" pitchFamily="49" charset="0"/>
              <a:buChar char="o"/>
              <a:defRPr sz="675" kern="1200" baseline="0">
                <a:solidFill>
                  <a:schemeClr val="tx1"/>
                </a:solidFill>
                <a:latin typeface="+mn-lt"/>
                <a:ea typeface="+mn-ea"/>
                <a:cs typeface="+mn-cs"/>
              </a:defRPr>
            </a:lvl9pPr>
          </a:lstStyle>
          <a:p>
            <a:pPr algn="just"/>
            <a:r>
              <a:rPr lang="fi-FI" sz="1600" b="0" dirty="0"/>
              <a:t>Havaintojen mukaan naispuoliset työntekijät kokevat </a:t>
            </a:r>
            <a:r>
              <a:rPr lang="fi-FI" sz="1600" b="0" dirty="0" smtClean="0"/>
              <a:t>itse </a:t>
            </a:r>
            <a:r>
              <a:rPr lang="fi-FI" sz="1600" b="0" dirty="0"/>
              <a:t>terveydentilansa muita heikommaksi</a:t>
            </a:r>
            <a:r>
              <a:rPr lang="fi-FI" sz="1600" b="0" dirty="0">
                <a:solidFill>
                  <a:srgbClr val="FF0000"/>
                </a:solidFill>
              </a:rPr>
              <a:t> </a:t>
            </a:r>
            <a:r>
              <a:rPr lang="fi-FI" sz="1600" b="0" dirty="0" smtClean="0"/>
              <a:t>heidän </a:t>
            </a:r>
            <a:r>
              <a:rPr lang="fi-FI" sz="1600" b="0" dirty="0"/>
              <a:t>päivittäinen toimintansa on rajoitetumpaa ja poissaoloja on enemmän.</a:t>
            </a:r>
          </a:p>
          <a:p>
            <a:pPr algn="just"/>
            <a:endParaRPr lang="en-US" sz="1600" dirty="0"/>
          </a:p>
          <a:p>
            <a:pPr algn="just"/>
            <a:r>
              <a:rPr lang="fi-FI" sz="1600" b="0" dirty="0"/>
              <a:t>Naisilla</a:t>
            </a:r>
            <a:r>
              <a:rPr lang="fi-FI" sz="1600" b="0" dirty="0">
                <a:solidFill>
                  <a:srgbClr val="FF0000"/>
                </a:solidFill>
              </a:rPr>
              <a:t> </a:t>
            </a:r>
            <a:r>
              <a:rPr lang="fi-FI" sz="1600" b="0" dirty="0" smtClean="0"/>
              <a:t>esiintyy </a:t>
            </a:r>
            <a:r>
              <a:rPr lang="fi-FI" sz="1600" b="0" dirty="0"/>
              <a:t>tavallista enemmän tule-sairauksiin liittyviä ongelmia:</a:t>
            </a:r>
          </a:p>
          <a:p>
            <a:pPr lvl="1" algn="just">
              <a:spcBef>
                <a:spcPts val="600"/>
              </a:spcBef>
              <a:spcAft>
                <a:spcPts val="600"/>
              </a:spcAft>
            </a:pPr>
            <a:r>
              <a:rPr lang="fi-FI" sz="1600" dirty="0">
                <a:latin typeface="Arial" panose="020B0604020202020204" pitchFamily="34" charset="0"/>
                <a:ea typeface="Times New Roman" panose="02020603050405020304" pitchFamily="18" charset="0"/>
                <a:cs typeface="Times New Roman" panose="02020603050405020304" pitchFamily="18" charset="0"/>
              </a:rPr>
              <a:t>Vuoden 2015 </a:t>
            </a:r>
            <a:r>
              <a:rPr lang="fi-FI" sz="1600" u="sng" dirty="0">
                <a:latin typeface="Arial" panose="020B0604020202020204" pitchFamily="34" charset="0"/>
                <a:ea typeface="Times New Roman" panose="02020603050405020304" pitchFamily="18" charset="0"/>
                <a:cs typeface="Times New Roman" panose="02020603050405020304" pitchFamily="18" charset="0"/>
              </a:rPr>
              <a:t>Euroopan työolotutkimuksen</a:t>
            </a:r>
            <a:r>
              <a:rPr lang="fi-FI" sz="1600" dirty="0">
                <a:latin typeface="Arial" panose="020B0604020202020204" pitchFamily="34" charset="0"/>
                <a:ea typeface="Times New Roman" panose="02020603050405020304" pitchFamily="18" charset="0"/>
                <a:cs typeface="Times New Roman" panose="02020603050405020304" pitchFamily="18" charset="0"/>
              </a:rPr>
              <a:t> (EWCS) tiedoista käy ilmi, että 60 prosenttia naispuolisista työntekijöistä EU:ssa ilmoitti vähintään yhdestä tule-sairaudesta (miehistä 56 %). </a:t>
            </a:r>
          </a:p>
          <a:p>
            <a:pPr lvl="1" algn="just">
              <a:spcBef>
                <a:spcPts val="600"/>
              </a:spcBef>
              <a:spcAft>
                <a:spcPts val="600"/>
              </a:spcAft>
            </a:pPr>
            <a:r>
              <a:rPr lang="fi-FI" sz="1600" dirty="0">
                <a:latin typeface="Arial" panose="020B0604020202020204" pitchFamily="34" charset="0"/>
                <a:ea typeface="Times New Roman" panose="02020603050405020304" pitchFamily="18" charset="0"/>
                <a:cs typeface="Times New Roman" panose="02020603050405020304" pitchFamily="18" charset="0"/>
              </a:rPr>
              <a:t>Useimmin ilmoitettu vaiva on </a:t>
            </a:r>
            <a:r>
              <a:rPr lang="fi-FI" sz="1600" i="1" dirty="0">
                <a:latin typeface="Arial" panose="020B0604020202020204" pitchFamily="34" charset="0"/>
                <a:ea typeface="Times New Roman" panose="02020603050405020304" pitchFamily="18" charset="0"/>
                <a:cs typeface="Times New Roman" panose="02020603050405020304" pitchFamily="18" charset="0"/>
              </a:rPr>
              <a:t>selkäkipu</a:t>
            </a:r>
            <a:r>
              <a:rPr lang="fi-FI" sz="1600" dirty="0">
                <a:latin typeface="Arial" panose="020B0604020202020204" pitchFamily="34" charset="0"/>
                <a:ea typeface="Times New Roman" panose="02020603050405020304" pitchFamily="18" charset="0"/>
                <a:cs typeface="Times New Roman" panose="02020603050405020304" pitchFamily="18" charset="0"/>
              </a:rPr>
              <a:t> (45 %) ja sen jälkeen </a:t>
            </a:r>
            <a:r>
              <a:rPr lang="fi-FI" sz="1600" i="1" dirty="0">
                <a:latin typeface="Arial" panose="020B0604020202020204" pitchFamily="34" charset="0"/>
                <a:ea typeface="Times New Roman" panose="02020603050405020304" pitchFamily="18" charset="0"/>
                <a:cs typeface="Times New Roman" panose="02020603050405020304" pitchFamily="18" charset="0"/>
              </a:rPr>
              <a:t>lihaskivut hartioissa, niskassa ja/tai yläraajoissa</a:t>
            </a:r>
            <a:r>
              <a:rPr lang="fi-FI" sz="1600" dirty="0">
                <a:latin typeface="Arial" panose="020B0604020202020204" pitchFamily="34" charset="0"/>
                <a:ea typeface="Times New Roman" panose="02020603050405020304" pitchFamily="18" charset="0"/>
                <a:cs typeface="Times New Roman" panose="02020603050405020304" pitchFamily="18" charset="0"/>
              </a:rPr>
              <a:t> (44 %) ja </a:t>
            </a:r>
            <a:r>
              <a:rPr lang="fi-FI" sz="1600" i="1" dirty="0">
                <a:latin typeface="Arial" panose="020B0604020202020204" pitchFamily="34" charset="0"/>
                <a:ea typeface="Times New Roman" panose="02020603050405020304" pitchFamily="18" charset="0"/>
                <a:cs typeface="Times New Roman" panose="02020603050405020304" pitchFamily="18" charset="0"/>
              </a:rPr>
              <a:t>lihaskipu alaraajoissa</a:t>
            </a:r>
            <a:r>
              <a:rPr lang="fi-FI" sz="1600" dirty="0">
                <a:latin typeface="Arial" panose="020B0604020202020204" pitchFamily="34" charset="0"/>
                <a:ea typeface="Times New Roman" panose="02020603050405020304" pitchFamily="18" charset="0"/>
                <a:cs typeface="Times New Roman" panose="02020603050405020304" pitchFamily="18" charset="0"/>
              </a:rPr>
              <a:t> (30 %). </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63688" y="3003798"/>
            <a:ext cx="5490232" cy="1375981"/>
          </a:xfrm>
          <a:prstGeom prst="rect">
            <a:avLst/>
          </a:prstGeom>
        </p:spPr>
      </p:pic>
    </p:spTree>
    <p:extLst>
      <p:ext uri="{BB962C8B-B14F-4D97-AF65-F5344CB8AC3E}">
        <p14:creationId xmlns:p14="http://schemas.microsoft.com/office/powerpoint/2010/main" val="2364765202"/>
      </p:ext>
    </p:extLst>
  </p:cSld>
  <p:clrMapOvr>
    <a:masterClrMapping/>
  </p:clrMapOvr>
</p:sld>
</file>

<file path=ppt/theme/theme1.xml><?xml version="1.0" encoding="utf-8"?>
<a:theme xmlns:a="http://schemas.openxmlformats.org/drawingml/2006/main" name="1_HWC2018-19_Template_16-9">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thm15="http://schemas.microsoft.com/office/thememl/2012/main" name="EUOSHA Campaign 2016-16-9.potx" id="{F7474474-7AE0-46FF-A261-8B9A1ECF96C7}" vid="{E01BF529-0D02-40D8-AC94-E487908172D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363683634FDAA42960CD3D5B5C6C679" ma:contentTypeVersion="9" ma:contentTypeDescription="Create a new document." ma:contentTypeScope="" ma:versionID="b156313d177108eb6a7902e95cd9ed34">
  <xsd:schema xmlns:xsd="http://www.w3.org/2001/XMLSchema" xmlns:xs="http://www.w3.org/2001/XMLSchema" xmlns:p="http://schemas.microsoft.com/office/2006/metadata/properties" xmlns:ns2="09fa41c5-1f7d-41ee-bb33-d16f9e88a06e" targetNamespace="http://schemas.microsoft.com/office/2006/metadata/properties" ma:root="true" ma:fieldsID="278f103feeadba8db1dd1af938c2cd50" ns2:_="">
    <xsd:import namespace="09fa41c5-1f7d-41ee-bb33-d16f9e88a06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fa41c5-1f7d-41ee-bb33-d16f9e88a06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9FE04FF-EF90-4F33-9C67-12885658F0FE}">
  <ds:schemaRefs>
    <ds:schemaRef ds:uri="http://schemas.microsoft.com/sharepoint/v3/contenttype/forms"/>
  </ds:schemaRefs>
</ds:datastoreItem>
</file>

<file path=customXml/itemProps2.xml><?xml version="1.0" encoding="utf-8"?>
<ds:datastoreItem xmlns:ds="http://schemas.openxmlformats.org/officeDocument/2006/customXml" ds:itemID="{AF76A6EC-4DF6-4DAF-BC69-0DB02C7276D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9fa41c5-1f7d-41ee-bb33-d16f9e88a0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22F5583-72F4-4297-B3A5-ED38EDE0A626}">
  <ds:schemaRefs>
    <ds:schemaRef ds:uri="http://purl.org/dc/elements/1.1/"/>
    <ds:schemaRef ds:uri="http://purl.org/dc/dcmitype/"/>
    <ds:schemaRef ds:uri="09fa41c5-1f7d-41ee-bb33-d16f9e88a06e"/>
    <ds:schemaRef ds:uri="http://schemas.microsoft.com/office/2006/documentManagement/types"/>
    <ds:schemaRef ds:uri="http://www.w3.org/XML/1998/namespace"/>
    <ds:schemaRef ds:uri="http://schemas.microsoft.com/office/2006/metadata/properties"/>
    <ds:schemaRef ds:uri="http://schemas.microsoft.com/office/infopath/2007/PartnerControls"/>
    <ds:schemaRef ds:uri="http://schemas.openxmlformats.org/package/2006/metadata/core-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HWC2018-19_Template_16-9.potx</Template>
  <TotalTime>8427</TotalTime>
  <Words>3341</Words>
  <Application>Microsoft Office PowerPoint</Application>
  <PresentationFormat>On-screen Show (16:9)</PresentationFormat>
  <Paragraphs>317</Paragraphs>
  <Slides>26</Slides>
  <Notes>21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ＭＳ Ｐゴシック</vt:lpstr>
      <vt:lpstr>Arial</vt:lpstr>
      <vt:lpstr>Calibri</vt:lpstr>
      <vt:lpstr>Courier New</vt:lpstr>
      <vt:lpstr>Times New Roman</vt:lpstr>
      <vt:lpstr>Trebuchet MS</vt:lpstr>
      <vt:lpstr>Wingdings</vt:lpstr>
      <vt:lpstr>1_HWC2018-19_Template_16-9</vt:lpstr>
      <vt:lpstr>PowerPoint Presentation</vt:lpstr>
      <vt:lpstr>PowerPoint Presentation</vt:lpstr>
      <vt:lpstr>PowerPoint Presentation</vt:lpstr>
      <vt:lpstr>PowerPoint Presentation</vt:lpstr>
      <vt:lpstr>PowerPoint Presentation</vt:lpstr>
      <vt:lpstr> Altistuminen työperäisille terveyteen liittyville vaara- ja aittatekijöille Naiset </vt:lpstr>
      <vt:lpstr> Altistuminen työperäisille terveyteen liittyville vaara- ja haittatekijöille Naiset </vt:lpstr>
      <vt:lpstr> Altistuminen työperäisille terveyteen liittyville vaara- ja haittatekijöille Naiset </vt:lpstr>
      <vt:lpstr>PowerPoint Presentation</vt:lpstr>
      <vt:lpstr> Altistuminen työperäisille terveyteen liittyville vaara- ja haittatekijöille Maahanmuuttajataustaiset työntekijät </vt:lpstr>
      <vt:lpstr> Altistuminen työperäisille terveyteen liittyville vaara- ja haittatekijöill Maahanmuuttajataustaiset työntekijät </vt:lpstr>
      <vt:lpstr> Altistuminen työperäisille terveyteen liittyville vaara- ja haittatekijöille Maahanmuuttajataustaiset työntekijät </vt:lpstr>
      <vt:lpstr>PowerPoint Presentation</vt:lpstr>
      <vt:lpstr> Altistuminen työperäisille terveyteen liittyville vaara- ja haittatekijöille Hlbti-työntekijät </vt:lpstr>
      <vt:lpstr>PowerPoint Presentation</vt:lpstr>
      <vt:lpstr> Yleisten terveyshaittojen ja tule-sairauksien yleisyys Hlbti-työntekijät </vt:lpstr>
      <vt:lpstr>PowerPoint Presentation</vt:lpstr>
      <vt:lpstr>Tärkeimmät havainnot: Analyysi käytäntöjä ja toimintalinjauksia koskevista aloitteista </vt:lpstr>
      <vt:lpstr>Tärkeimmät havainnot: Analyysi käytäntöjä ja toimintalinjauksia koskevista aloitteista </vt:lpstr>
      <vt:lpstr>PowerPoint Presentation</vt:lpstr>
      <vt:lpstr>PowerPoint Presentation</vt:lpstr>
      <vt:lpstr>PowerPoint Presentation</vt:lpstr>
      <vt:lpstr>Lähteet</vt:lpstr>
      <vt:lpstr>Lähteet</vt:lpstr>
      <vt:lpstr>Käytännönesimerkkien ja toimintalinjausten aineistoja</vt:lpstr>
      <vt:lpstr>PowerPoint Presentation</vt:lpstr>
    </vt:vector>
  </TitlesOfParts>
  <Manager/>
  <Company>CDT</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CDT</dc:creator>
  <cp:keywords/>
  <dc:description/>
  <cp:lastModifiedBy>Teresa CARDÁS</cp:lastModifiedBy>
  <cp:revision>780</cp:revision>
  <cp:lastPrinted>2019-10-04T15:07:06Z</cp:lastPrinted>
  <dcterms:created xsi:type="dcterms:W3CDTF">2015-10-14T15:05:30Z</dcterms:created>
  <dcterms:modified xsi:type="dcterms:W3CDTF">2022-03-11T10:47:32Z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0x0101004363683634FDAA42960CD3D5B5C6C679</vt:lpwstr>
  </property>
</Properties>
</file>