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Lst>
  <p:notesMasterIdLst>
    <p:notesMasterId r:id="rId28"/>
  </p:notesMasterIdLst>
  <p:handoutMasterIdLst>
    <p:handoutMasterId r:id="rId29"/>
  </p:handoutMasterIdLst>
  <p:sldIdLst>
    <p:sldId id="292" r:id="rId2"/>
    <p:sldId id="293" r:id="rId3"/>
    <p:sldId id="327" r:id="rId4"/>
    <p:sldId id="369" r:id="rId5"/>
    <p:sldId id="379" r:id="rId6"/>
    <p:sldId id="386" r:id="rId7"/>
    <p:sldId id="387" r:id="rId8"/>
    <p:sldId id="380" r:id="rId9"/>
    <p:sldId id="403" r:id="rId10"/>
    <p:sldId id="388" r:id="rId11"/>
    <p:sldId id="391" r:id="rId12"/>
    <p:sldId id="390" r:id="rId13"/>
    <p:sldId id="404" r:id="rId14"/>
    <p:sldId id="396" r:id="rId15"/>
    <p:sldId id="397" r:id="rId16"/>
    <p:sldId id="395" r:id="rId17"/>
    <p:sldId id="375" r:id="rId18"/>
    <p:sldId id="398" r:id="rId19"/>
    <p:sldId id="399" r:id="rId20"/>
    <p:sldId id="377" r:id="rId21"/>
    <p:sldId id="401" r:id="rId22"/>
    <p:sldId id="384" r:id="rId23"/>
    <p:sldId id="385" r:id="rId24"/>
    <p:sldId id="400" r:id="rId25"/>
    <p:sldId id="402" r:id="rId26"/>
    <p:sldId id="344" r:id="rId27"/>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754" userDrawn="1">
          <p15:clr>
            <a:srgbClr val="A4A3A4"/>
          </p15:clr>
        </p15:guide>
        <p15:guide id="2" pos="5148" userDrawn="1">
          <p15:clr>
            <a:srgbClr val="A4A3A4"/>
          </p15:clr>
        </p15:guide>
        <p15:guide id="3" pos="340" userDrawn="1">
          <p15:clr>
            <a:srgbClr val="A4A3A4"/>
          </p15:clr>
        </p15:guide>
        <p15:guide id="4" orient="horz" pos="577" userDrawn="1">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DT" initials="CDT" lastIdx="3" clrIdx="6">
    <p:extLst>
      <p:ext uri="{19B8F6BF-5375-455C-9EA6-DF929625EA0E}">
        <p15:presenceInfo xmlns="" xmlns:p15="http://schemas.microsoft.com/office/powerpoint/2012/main" userId="CD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3399"/>
    <a:srgbClr val="ACC700"/>
    <a:srgbClr val="FFFFFF"/>
    <a:srgbClr val="E64715"/>
    <a:srgbClr val="D4502A"/>
    <a:srgbClr val="89C140"/>
    <a:srgbClr val="33993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08" autoAdjust="0"/>
    <p:restoredTop sz="87768" autoAdjust="0"/>
  </p:normalViewPr>
  <p:slideViewPr>
    <p:cSldViewPr>
      <p:cViewPr>
        <p:scale>
          <a:sx n="100" d="100"/>
          <a:sy n="100" d="100"/>
        </p:scale>
        <p:origin x="-970" y="149"/>
      </p:cViewPr>
      <p:guideLst>
        <p:guide orient="horz" pos="2754"/>
        <p:guide orient="horz" pos="577"/>
        <p:guide pos="5148"/>
        <p:guide pos="340"/>
      </p:guideLst>
    </p:cSldViewPr>
  </p:slideViewPr>
  <p:outlineViewPr>
    <p:cViewPr>
      <p:scale>
        <a:sx n="33" d="100"/>
        <a:sy n="33" d="100"/>
      </p:scale>
      <p:origin x="0" y="-22794"/>
    </p:cViewPr>
  </p:outlineViewPr>
  <p:notesTextViewPr>
    <p:cViewPr>
      <p:scale>
        <a:sx n="150" d="100"/>
        <a:sy n="150" d="100"/>
      </p:scale>
      <p:origin x="0" y="0"/>
    </p:cViewPr>
  </p:notesTextViewPr>
  <p:notesViewPr>
    <p:cSldViewPr>
      <p:cViewPr varScale="1">
        <p:scale>
          <a:sx n="62" d="100"/>
          <a:sy n="62" d="100"/>
        </p:scale>
        <p:origin x="3618" y="9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pPr/>
              <a:t>21/09/2021</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pPr/>
              <a:t>‹#›</a:t>
            </a:fld>
            <a:endParaRPr lang="en-GB"/>
          </a:p>
        </p:txBody>
      </p:sp>
    </p:spTree>
    <p:extLst>
      <p:ext uri="{BB962C8B-B14F-4D97-AF65-F5344CB8AC3E}">
        <p14:creationId xmlns=""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pPr/>
              <a:t>21/09/2021</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pPr/>
              <a:t>‹#›</a:t>
            </a:fld>
            <a:endParaRPr lang="en-GB"/>
          </a:p>
        </p:txBody>
      </p:sp>
    </p:spTree>
    <p:extLst>
      <p:ext uri="{BB962C8B-B14F-4D97-AF65-F5344CB8AC3E}">
        <p14:creationId xmlns=""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sha.europa.eu/en/publications/factsheets/87"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circabc.europa.eu/ui/group/fea534f4-2590-4490-bca6-504782b47c79/library/e9ec023f-cb5f-4e09-ac6a-6b5ffe05e729?p=1&amp;n=10&amp;sort=modified_DESC" TargetMode="External"/><Relationship Id="rId4" Type="http://schemas.openxmlformats.org/officeDocument/2006/relationships/hyperlink" Target="https://osha.europa.eu/en/publications/factsheet-43-including-gender-issues-risk-assessment"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DD4C7-C698-4A80-B76C-A9FD890196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 xmlns:p14="http://schemas.microsoft.com/office/powerpoint/2010/main" val="2655086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b="0" dirty="0"/>
              <a:t>Οι </a:t>
            </a:r>
            <a:r>
              <a:rPr lang="el-GR" sz="1200" b="0" dirty="0" smtClean="0"/>
              <a:t>μετανάστες </a:t>
            </a:r>
            <a:r>
              <a:rPr lang="el-GR" sz="1200" b="0" dirty="0"/>
              <a:t>εργαζόμενοι αναφέρουν</a:t>
            </a:r>
            <a:r>
              <a:rPr lang="el-GR" sz="1200" dirty="0"/>
              <a:t> </a:t>
            </a:r>
            <a:r>
              <a:rPr lang="el-GR" sz="1200" dirty="0" smtClean="0"/>
              <a:t>συχνότερη εμφάνιση </a:t>
            </a:r>
            <a:r>
              <a:rPr lang="el-GR" sz="1200" dirty="0"/>
              <a:t>ΜΣΠ </a:t>
            </a:r>
            <a:r>
              <a:rPr lang="el-GR" sz="1200" b="0" dirty="0"/>
              <a:t>που σχετίζονται με </a:t>
            </a:r>
            <a:r>
              <a:rPr lang="el-GR" sz="1200" b="0" dirty="0" smtClean="0"/>
              <a:t>φυσικούς/</a:t>
            </a:r>
            <a:r>
              <a:rPr lang="el-GR" sz="1200" b="0" dirty="0" err="1" smtClean="0"/>
              <a:t>εμβιομηχανικούς</a:t>
            </a:r>
            <a:r>
              <a:rPr lang="el-GR" sz="1200" b="0" dirty="0" smtClean="0"/>
              <a:t>, </a:t>
            </a:r>
            <a:r>
              <a:rPr lang="el-GR" sz="1200" b="0" dirty="0"/>
              <a:t>οργανωτικούς και ψυχοκοινωνικούς παράγοντες κινδύνου.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pPr/>
              <a:t>10</a:t>
            </a:fld>
            <a:endParaRPr lang="en-GB"/>
          </a:p>
        </p:txBody>
      </p:sp>
    </p:spTree>
    <p:extLst>
      <p:ext uri="{BB962C8B-B14F-4D97-AF65-F5344CB8AC3E}">
        <p14:creationId xmlns="" xmlns:p14="http://schemas.microsoft.com/office/powerpoint/2010/main" val="2875841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pPr/>
              <a:t>13</a:t>
            </a:fld>
            <a:endParaRPr lang="en-GB"/>
          </a:p>
        </p:txBody>
      </p:sp>
    </p:spTree>
    <p:extLst>
      <p:ext uri="{BB962C8B-B14F-4D97-AF65-F5344CB8AC3E}">
        <p14:creationId xmlns="" xmlns:p14="http://schemas.microsoft.com/office/powerpoint/2010/main" val="1347595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Παρενόχληση και εκφοβισμός </a:t>
            </a:r>
            <a:r>
              <a:rPr lang="el-GR" sz="12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με τη μορφή επιθετικών σχολίων και </a:t>
            </a:r>
            <a:r>
              <a:rPr lang="el-GR" sz="12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αρνητικών απόψεων </a:t>
            </a:r>
            <a:r>
              <a:rPr lang="el-GR" sz="12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από </a:t>
            </a:r>
            <a:r>
              <a:rPr lang="el-GR" sz="12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συναδέλφους και ανώτερους </a:t>
            </a:r>
            <a:r>
              <a:rPr lang="el-GR" sz="12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ιεραρχικά εργαζόμενους, οδηγούν</a:t>
            </a:r>
            <a:r>
              <a:rPr lang="el-GR" sz="1200" b="0" baseline="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 σε </a:t>
            </a:r>
            <a:r>
              <a:rPr lang="el-GR" sz="12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απομόνωση </a:t>
            </a:r>
            <a:r>
              <a:rPr lang="el-GR" sz="12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των ΛΟΑΔΜ εργαζομένων </a:t>
            </a:r>
            <a:r>
              <a:rPr lang="el-GR" sz="12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στους χώρους εργασίας τους, </a:t>
            </a:r>
            <a:r>
              <a:rPr lang="el-GR" sz="12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με αποτέλεσμα ζητήματα ψυχικής και σωματικής υγείας και ενδεχομένως πρόωρη έξοδο από την εργασία.</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pPr/>
              <a:t>14</a:t>
            </a:fld>
            <a:endParaRPr lang="en-GB"/>
          </a:p>
        </p:txBody>
      </p:sp>
    </p:spTree>
    <p:extLst>
      <p:ext uri="{BB962C8B-B14F-4D97-AF65-F5344CB8AC3E}">
        <p14:creationId xmlns="" xmlns:p14="http://schemas.microsoft.com/office/powerpoint/2010/main" val="1728725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b="0" dirty="0"/>
              <a:t>Ορισμένες μελέτες διαπίστωσαν επίσης ότι η ανάγκη απόκρυψης του σεξουαλικού προσανατολισμού ή της ταυτότητας φύλου </a:t>
            </a:r>
            <a:r>
              <a:rPr lang="el-GR" sz="1200" b="0" dirty="0" smtClean="0"/>
              <a:t>αποτελεί </a:t>
            </a:r>
            <a:r>
              <a:rPr lang="el-GR" sz="1200" b="0" dirty="0"/>
              <a:t>σημαντικό παράγοντα</a:t>
            </a:r>
            <a:r>
              <a:rPr lang="el-GR" sz="1200" dirty="0"/>
              <a:t> στη διαμόρφωση των επιλογών σταδιοδρομίας των </a:t>
            </a:r>
            <a:r>
              <a:rPr lang="el-GR" sz="1200" b="0" dirty="0"/>
              <a:t>ΛΟΑΔΜ εργαζομένων: π.χ. οι ΛΟΑΔΜ εργαζόμενοι ενδέχεται να αποφύγουν επαγγέλματα όπου η απόκρυψη είναι δύσκολη και η αποκάλυψη της σεξουαλικότητάς τους θα οδηγούσε ενδεχομένως σε σημαντικές κυρώσεις.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pPr/>
              <a:t>15</a:t>
            </a:fld>
            <a:endParaRPr lang="en-GB"/>
          </a:p>
        </p:txBody>
      </p:sp>
    </p:spTree>
    <p:extLst>
      <p:ext uri="{BB962C8B-B14F-4D97-AF65-F5344CB8AC3E}">
        <p14:creationId xmlns="" xmlns:p14="http://schemas.microsoft.com/office/powerpoint/2010/main" val="3731517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b="0" dirty="0"/>
              <a:t>Αρκετές μελέτες επισημαίνουν ότι υπάρχει συσχετισμός μεταξύ των στρατηγικών απόκρυψης, της έκθεσης σε διακρίσεις και του </a:t>
            </a:r>
            <a:r>
              <a:rPr lang="el-GR" sz="1200" b="0" dirty="0" smtClean="0"/>
              <a:t>στιγματισμού, με </a:t>
            </a:r>
            <a:r>
              <a:rPr lang="el-GR" sz="1200" b="0" dirty="0"/>
              <a:t>αρνητικές επιπτώσεις </a:t>
            </a:r>
            <a:r>
              <a:rPr lang="el-GR" sz="1200" b="0" dirty="0" smtClean="0"/>
              <a:t>που διαμορφώνουν μια επιβαρυμένη </a:t>
            </a:r>
            <a:r>
              <a:rPr lang="el-GR" sz="1200" b="0" dirty="0"/>
              <a:t>κατάσταση επαγγελματικής και ψυχικής υγείας, η οποία μπορεί να οδηγήσει σε μειωμένη παραγωγικότητα στον χώρο εργασίας, χαμηλότερη ικανοποίηση από την εργασία και ακόμη και ανικανότητα </a:t>
            </a:r>
            <a:r>
              <a:rPr lang="el-GR" sz="1200" b="0" dirty="0" smtClean="0"/>
              <a:t>για εργασία. </a:t>
            </a:r>
            <a:endParaRPr lang="el-GR" sz="1200" b="0" dirty="0"/>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pPr/>
              <a:t>16</a:t>
            </a:fld>
            <a:endParaRPr lang="en-GB"/>
          </a:p>
        </p:txBody>
      </p:sp>
    </p:spTree>
    <p:extLst>
      <p:ext uri="{BB962C8B-B14F-4D97-AF65-F5344CB8AC3E}">
        <p14:creationId xmlns="" xmlns:p14="http://schemas.microsoft.com/office/powerpoint/2010/main" val="4214284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pPr/>
              <a:t>17</a:t>
            </a:fld>
            <a:endParaRPr lang="en-GB"/>
          </a:p>
        </p:txBody>
      </p:sp>
    </p:spTree>
    <p:extLst>
      <p:ext uri="{BB962C8B-B14F-4D97-AF65-F5344CB8AC3E}">
        <p14:creationId xmlns="" xmlns:p14="http://schemas.microsoft.com/office/powerpoint/2010/main" val="3446064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solidFill>
                  <a:schemeClr val="tx2"/>
                </a:solidFill>
              </a:rPr>
              <a:t>Επί του παρόντος, οι περισσότερες </a:t>
            </a:r>
            <a:r>
              <a:rPr lang="el-GR" sz="1200" dirty="0" smtClean="0">
                <a:solidFill>
                  <a:schemeClr val="tx2"/>
                </a:solidFill>
              </a:rPr>
              <a:t>μελέτες εκτίμησης κινδύνου </a:t>
            </a:r>
            <a:r>
              <a:rPr lang="el-GR" sz="1200" dirty="0">
                <a:solidFill>
                  <a:schemeClr val="tx2"/>
                </a:solidFill>
              </a:rPr>
              <a:t>(ΕΚ) βασίζονται στα χαρακτηριστικά του χώρου εργασίας και </a:t>
            </a:r>
            <a:r>
              <a:rPr lang="el-GR" sz="1200" dirty="0" smtClean="0">
                <a:solidFill>
                  <a:schemeClr val="tx2"/>
                </a:solidFill>
              </a:rPr>
              <a:t>σε διάφορους</a:t>
            </a:r>
            <a:r>
              <a:rPr lang="el-GR" sz="1200" baseline="0" dirty="0" smtClean="0">
                <a:solidFill>
                  <a:schemeClr val="tx2"/>
                </a:solidFill>
              </a:rPr>
              <a:t> </a:t>
            </a:r>
            <a:r>
              <a:rPr lang="el-GR" sz="1200" dirty="0" smtClean="0">
                <a:solidFill>
                  <a:schemeClr val="tx2"/>
                </a:solidFill>
              </a:rPr>
              <a:t>εργασιακούς </a:t>
            </a:r>
            <a:r>
              <a:rPr lang="el-GR" sz="1200" dirty="0">
                <a:solidFill>
                  <a:schemeClr val="tx2"/>
                </a:solidFill>
              </a:rPr>
              <a:t>παράγοντες. Δίνεται λιγότερη προσοχή σε συγκεκριμένα </a:t>
            </a:r>
            <a:r>
              <a:rPr lang="el-GR" sz="1200" dirty="0" smtClean="0">
                <a:solidFill>
                  <a:schemeClr val="tx2"/>
                </a:solidFill>
              </a:rPr>
              <a:t>προσωπικά χαρακτηριστικά κάθε </a:t>
            </a:r>
            <a:r>
              <a:rPr lang="el-GR" sz="1200" dirty="0" err="1" smtClean="0">
                <a:solidFill>
                  <a:schemeClr val="tx2"/>
                </a:solidFill>
              </a:rPr>
              <a:t>εργαζόμνεου</a:t>
            </a:r>
            <a:r>
              <a:rPr lang="el-GR" sz="1200" dirty="0" smtClean="0">
                <a:solidFill>
                  <a:schemeClr val="tx2"/>
                </a:solidFill>
              </a:rPr>
              <a:t>/-ης, </a:t>
            </a:r>
            <a:r>
              <a:rPr lang="el-GR" sz="1200" dirty="0">
                <a:solidFill>
                  <a:schemeClr val="tx2"/>
                </a:solidFill>
              </a:rPr>
              <a:t>καθώς η </a:t>
            </a:r>
            <a:r>
              <a:rPr lang="el-GR" sz="1200" dirty="0" smtClean="0">
                <a:solidFill>
                  <a:schemeClr val="tx2"/>
                </a:solidFill>
              </a:rPr>
              <a:t>μελέτη ΕΚ </a:t>
            </a:r>
            <a:r>
              <a:rPr lang="el-GR" sz="1200" dirty="0">
                <a:solidFill>
                  <a:schemeClr val="tx2"/>
                </a:solidFill>
              </a:rPr>
              <a:t>και η πρόληψη τείνουν να εφαρμόζονται με γενικό τρόπο, έχοντας κατά νου τον μέσο άνθρωπο (στην πραγματικότητα, τον μέσο Καυκάσιο άνθρωπο)</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b="0" dirty="0"/>
              <a:t>Η νομοθεσία για την υγεία και την ασφάλεια απαιτεί από τους εργοδότες να </a:t>
            </a:r>
            <a:r>
              <a:rPr lang="el-GR" sz="1200" b="0" dirty="0" smtClean="0"/>
              <a:t>εκπονούν μελέτες εκτίμησης κινδύνου (ΕΚ) </a:t>
            </a:r>
            <a:r>
              <a:rPr lang="el-GR" sz="1200" b="0" dirty="0"/>
              <a:t>και τονίζει την ανάγκη για «προσαρμογή της εργασίας στον άνθρωπο», την υποχρέωση του εργοδότη «να έχει στη διάθεσή του μια εκτίμηση των υφισταμένων κατά την εργασία κινδύνων για την </a:t>
            </a:r>
            <a:r>
              <a:rPr lang="el-GR" sz="1200" b="0" dirty="0" smtClean="0"/>
              <a:t>υγεία και την ασφάλεια στην εργασία, </a:t>
            </a:r>
            <a:r>
              <a:rPr lang="el-GR" sz="1200" b="0" dirty="0"/>
              <a:t>συμπεριλαμβανομένων εκείνων που αφορούν ομάδες εργαζομένων που εκτίθενται σε </a:t>
            </a:r>
            <a:r>
              <a:rPr lang="el-GR" sz="1200" b="0" dirty="0" smtClean="0"/>
              <a:t>ιδιαίτερους </a:t>
            </a:r>
            <a:r>
              <a:rPr lang="el-GR" sz="1200" b="0" dirty="0"/>
              <a:t>κινδύνους».</a:t>
            </a:r>
          </a:p>
          <a:p>
            <a:endParaRPr lang="en-US" dirty="0"/>
          </a:p>
          <a:p>
            <a:r>
              <a:rPr lang="el-GR" dirty="0" err="1"/>
              <a:t>Workforce</a:t>
            </a:r>
            <a:r>
              <a:rPr lang="el-GR" dirty="0"/>
              <a:t> </a:t>
            </a:r>
            <a:r>
              <a:rPr lang="el-GR" dirty="0" err="1"/>
              <a:t>diversity</a:t>
            </a:r>
            <a:r>
              <a:rPr lang="el-GR" dirty="0"/>
              <a:t> </a:t>
            </a:r>
            <a:r>
              <a:rPr lang="el-GR" dirty="0" err="1"/>
              <a:t>and</a:t>
            </a:r>
            <a:r>
              <a:rPr lang="el-GR" dirty="0"/>
              <a:t> </a:t>
            </a:r>
            <a:r>
              <a:rPr lang="el-GR" dirty="0" err="1"/>
              <a:t>risk</a:t>
            </a:r>
            <a:r>
              <a:rPr lang="el-GR" dirty="0"/>
              <a:t> </a:t>
            </a:r>
            <a:r>
              <a:rPr lang="el-GR" dirty="0" err="1"/>
              <a:t>assessment</a:t>
            </a:r>
            <a:r>
              <a:rPr lang="el-GR" dirty="0"/>
              <a:t>: </a:t>
            </a:r>
            <a:r>
              <a:rPr lang="el-GR" dirty="0" err="1"/>
              <a:t>ensuring</a:t>
            </a:r>
            <a:r>
              <a:rPr lang="el-GR" dirty="0"/>
              <a:t> </a:t>
            </a:r>
            <a:r>
              <a:rPr lang="el-GR" dirty="0" err="1"/>
              <a:t>everyone</a:t>
            </a:r>
            <a:r>
              <a:rPr lang="el-GR" dirty="0"/>
              <a:t> </a:t>
            </a:r>
            <a:r>
              <a:rPr lang="el-GR" dirty="0" err="1"/>
              <a:t>is</a:t>
            </a:r>
            <a:r>
              <a:rPr lang="el-GR" dirty="0"/>
              <a:t> </a:t>
            </a:r>
            <a:r>
              <a:rPr lang="el-GR" dirty="0" err="1"/>
              <a:t>covered</a:t>
            </a:r>
            <a:r>
              <a:rPr lang="el-GR" dirty="0"/>
              <a:t> (Η ποικιλομορφία του εργατικού δυναμικού και η εκτίμηση κινδύνου: διασφαλίζοντας ότι προστατεύονται όλοι οι εργαζόμενοι). Περίληψη έκθεσης του </a:t>
            </a:r>
            <a:r>
              <a:rPr lang="el-GR" dirty="0" smtClean="0"/>
              <a:t>Ευρωπαϊκού Οργανισμού </a:t>
            </a:r>
            <a:r>
              <a:rPr lang="en-US" dirty="0" smtClean="0"/>
              <a:t>EU-OSHA</a:t>
            </a:r>
            <a:r>
              <a:rPr lang="el-GR" dirty="0" smtClean="0"/>
              <a:t>. </a:t>
            </a:r>
            <a:r>
              <a:rPr lang="el-GR" dirty="0"/>
              <a:t>Διατίθεται στη διεύθυνση: </a:t>
            </a:r>
            <a:r>
              <a:rPr lang="el-GR" u="sng" dirty="0">
                <a:hlinkClick r:id="rId3"/>
              </a:rPr>
              <a:t>https://osha.europa.eu/en/publications/factsheets/87</a:t>
            </a:r>
          </a:p>
          <a:p>
            <a:r>
              <a:rPr lang="el-GR" dirty="0" err="1"/>
              <a:t>Including</a:t>
            </a:r>
            <a:r>
              <a:rPr lang="el-GR" dirty="0"/>
              <a:t> </a:t>
            </a:r>
            <a:r>
              <a:rPr lang="el-GR" dirty="0" err="1"/>
              <a:t>gender</a:t>
            </a:r>
            <a:r>
              <a:rPr lang="el-GR" dirty="0"/>
              <a:t> </a:t>
            </a:r>
            <a:r>
              <a:rPr lang="el-GR" dirty="0" err="1"/>
              <a:t>issues</a:t>
            </a:r>
            <a:r>
              <a:rPr lang="el-GR" dirty="0"/>
              <a:t> </a:t>
            </a:r>
            <a:r>
              <a:rPr lang="el-GR" dirty="0" err="1"/>
              <a:t>in</a:t>
            </a:r>
            <a:r>
              <a:rPr lang="el-GR" dirty="0"/>
              <a:t> </a:t>
            </a:r>
            <a:r>
              <a:rPr lang="el-GR" dirty="0" err="1"/>
              <a:t>risk</a:t>
            </a:r>
            <a:r>
              <a:rPr lang="el-GR" dirty="0"/>
              <a:t> </a:t>
            </a:r>
            <a:r>
              <a:rPr lang="el-GR" dirty="0" err="1"/>
              <a:t>assessement</a:t>
            </a:r>
            <a:r>
              <a:rPr lang="el-GR" dirty="0"/>
              <a:t> (Ένταξη της διάστασης του φύλου στην εκτίμηση </a:t>
            </a:r>
            <a:r>
              <a:rPr lang="el-GR" dirty="0" smtClean="0"/>
              <a:t>κινδύνου). </a:t>
            </a:r>
            <a:r>
              <a:rPr lang="el-GR" dirty="0"/>
              <a:t>Διατίθεται στη διεύθυνση: </a:t>
            </a:r>
            <a:r>
              <a:rPr lang="el-GR" dirty="0">
                <a:hlinkClick r:id="rId4"/>
              </a:rPr>
              <a:t>https://osha.europa.eu/en/publications/factsheet-43-including-gender-issues-risk-assessment</a:t>
            </a:r>
            <a:r>
              <a:rPr lang="el-GR" dirty="0"/>
              <a:t> </a:t>
            </a:r>
          </a:p>
          <a:p>
            <a:r>
              <a:rPr lang="el-GR" dirty="0" err="1"/>
              <a:t>Diversity</a:t>
            </a:r>
            <a:r>
              <a:rPr lang="el-GR" dirty="0"/>
              <a:t>-</a:t>
            </a:r>
            <a:r>
              <a:rPr lang="el-GR" dirty="0" err="1"/>
              <a:t>sensitive</a:t>
            </a:r>
            <a:r>
              <a:rPr lang="el-GR" dirty="0"/>
              <a:t> </a:t>
            </a:r>
            <a:r>
              <a:rPr lang="el-GR" dirty="0" err="1"/>
              <a:t>risk</a:t>
            </a:r>
            <a:r>
              <a:rPr lang="el-GR" dirty="0"/>
              <a:t> </a:t>
            </a:r>
            <a:r>
              <a:rPr lang="el-GR" dirty="0" err="1"/>
              <a:t>assessment</a:t>
            </a:r>
            <a:r>
              <a:rPr lang="el-GR" dirty="0"/>
              <a:t> (Εκτίμηση </a:t>
            </a:r>
            <a:r>
              <a:rPr lang="el-GR" dirty="0" smtClean="0"/>
              <a:t>κινδύνου </a:t>
            </a:r>
            <a:r>
              <a:rPr lang="el-GR" dirty="0"/>
              <a:t>με γνώμονα την </a:t>
            </a:r>
            <a:r>
              <a:rPr lang="el-GR" dirty="0" smtClean="0"/>
              <a:t>ποικιλομορφία), </a:t>
            </a:r>
            <a:r>
              <a:rPr lang="el-GR" dirty="0"/>
              <a:t>Οδηγός EMEX – SLIC. Διατίθεται στη διεύθυνση: </a:t>
            </a:r>
            <a:r>
              <a:rPr lang="el-GR" dirty="0">
                <a:hlinkClick r:id="rId5"/>
              </a:rPr>
              <a:t>https://circabc.europa.eu/ui/group/fea534f4-2590-4490-bca6-504782b47c79/library/e9ec023f-cb5f-4e09-ac6a-6b5ffe05e729?p=1&amp;n=10&amp;sort=modified_DESC</a:t>
            </a:r>
            <a:r>
              <a:rPr lang="el-GR" dirty="0"/>
              <a:t> </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pPr/>
              <a:t>20</a:t>
            </a:fld>
            <a:endParaRPr lang="en-GB"/>
          </a:p>
        </p:txBody>
      </p:sp>
    </p:spTree>
    <p:extLst>
      <p:ext uri="{BB962C8B-B14F-4D97-AF65-F5344CB8AC3E}">
        <p14:creationId xmlns="" xmlns:p14="http://schemas.microsoft.com/office/powerpoint/2010/main" val="4277107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pPr/>
              <a:t>21</a:t>
            </a:fld>
            <a:endParaRPr lang="en-GB"/>
          </a:p>
        </p:txBody>
      </p:sp>
    </p:spTree>
    <p:extLst>
      <p:ext uri="{BB962C8B-B14F-4D97-AF65-F5344CB8AC3E}">
        <p14:creationId xmlns="" xmlns:p14="http://schemas.microsoft.com/office/powerpoint/2010/main" val="2938812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pPr/>
              <a:t>22</a:t>
            </a:fld>
            <a:endParaRPr lang="en-GB"/>
          </a:p>
        </p:txBody>
      </p:sp>
    </p:spTree>
    <p:extLst>
      <p:ext uri="{BB962C8B-B14F-4D97-AF65-F5344CB8AC3E}">
        <p14:creationId xmlns="" xmlns:p14="http://schemas.microsoft.com/office/powerpoint/2010/main" val="3800563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pPr/>
              <a:t>24</a:t>
            </a:fld>
            <a:endParaRPr lang="en-GB"/>
          </a:p>
        </p:txBody>
      </p:sp>
    </p:spTree>
    <p:extLst>
      <p:ext uri="{BB962C8B-B14F-4D97-AF65-F5344CB8AC3E}">
        <p14:creationId xmlns="" xmlns:p14="http://schemas.microsoft.com/office/powerpoint/2010/main" val="4115021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pPr/>
              <a:t>2</a:t>
            </a:fld>
            <a:endParaRPr lang="en-GB"/>
          </a:p>
        </p:txBody>
      </p:sp>
    </p:spTree>
    <p:extLst>
      <p:ext uri="{BB962C8B-B14F-4D97-AF65-F5344CB8AC3E}">
        <p14:creationId xmlns="" xmlns:p14="http://schemas.microsoft.com/office/powerpoint/2010/main" val="2625760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493DD4C7-C698-4A80-B76C-A9FD89019653}" type="slidenum">
              <a:rPr lang="en-GB" smtClean="0"/>
              <a:pPr/>
              <a:t>26</a:t>
            </a:fld>
            <a:endParaRPr lang="en-GB"/>
          </a:p>
        </p:txBody>
      </p:sp>
    </p:spTree>
    <p:extLst>
      <p:ext uri="{BB962C8B-B14F-4D97-AF65-F5344CB8AC3E}">
        <p14:creationId xmlns="" xmlns:p14="http://schemas.microsoft.com/office/powerpoint/2010/main" val="150365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0400" lvl="1" indent="-140400" algn="just">
              <a:spcBef>
                <a:spcPts val="338"/>
              </a:spcBef>
              <a:buClr>
                <a:schemeClr val="tx2"/>
              </a:buClr>
              <a:buFont typeface="Wingdings" pitchFamily="2" charset="2"/>
              <a:buChar char="§"/>
            </a:pPr>
            <a:r>
              <a:rPr lang="el-GR" sz="1400" dirty="0">
                <a:solidFill>
                  <a:schemeClr val="tx2"/>
                </a:solidFill>
              </a:rPr>
              <a:t>Πιο συγκεκριμένα, η παρουσίαση αποσκοπεί στα εξής: </a:t>
            </a:r>
          </a:p>
          <a:p>
            <a:pPr marL="342900" lvl="3" indent="-140400" algn="just">
              <a:spcBef>
                <a:spcPts val="338"/>
              </a:spcBef>
              <a:buClr>
                <a:schemeClr val="tx2"/>
              </a:buClr>
              <a:buFont typeface="Wingdings" pitchFamily="2" charset="2"/>
              <a:buChar char="§"/>
            </a:pPr>
            <a:r>
              <a:rPr lang="el-GR" sz="1400" dirty="0"/>
              <a:t>να δείξει τον βαθμό στον οποίο οι ομάδες αυτές εκτίθενται συχνότερα σε αυξημένους κινδύνους για την </a:t>
            </a:r>
            <a:r>
              <a:rPr lang="el-GR" sz="1400" dirty="0" smtClean="0"/>
              <a:t>επαγγελματική </a:t>
            </a:r>
            <a:r>
              <a:rPr lang="el-GR" sz="1400" dirty="0" smtClean="0"/>
              <a:t>υγεία </a:t>
            </a:r>
            <a:r>
              <a:rPr lang="el-GR" sz="1400" dirty="0"/>
              <a:t>και </a:t>
            </a:r>
            <a:r>
              <a:rPr lang="el-GR" sz="1400" dirty="0" smtClean="0"/>
              <a:t>την πρόκληση ΜΣΠ </a:t>
            </a:r>
            <a:r>
              <a:rPr lang="el-GR" sz="1400" dirty="0"/>
              <a:t>(ιδίως ψυχοκοινωνικούς κινδύνους όπως διακρίσεις, παρενόχληση και εκφοβισμό), καθώς εργάζονται συνήθως σε θέσεις με χειρότερες συνθήκες </a:t>
            </a:r>
            <a:r>
              <a:rPr lang="el-GR" sz="1400" dirty="0" smtClean="0"/>
              <a:t>εργασίας,</a:t>
            </a:r>
            <a:endParaRPr lang="el-GR" sz="1400" dirty="0"/>
          </a:p>
          <a:p>
            <a:pPr marL="342900" lvl="3" indent="-140400" algn="just">
              <a:spcBef>
                <a:spcPts val="338"/>
              </a:spcBef>
              <a:buClr>
                <a:schemeClr val="tx2"/>
              </a:buClr>
              <a:buFont typeface="Wingdings" pitchFamily="2" charset="2"/>
              <a:buChar char="§"/>
            </a:pPr>
            <a:r>
              <a:rPr lang="el-GR" sz="1400" dirty="0"/>
              <a:t>να παράσχει πληροφορίες σχετικά με τις υφιστάμενες πολιτικές ή πρακτικές εντός των κρατών μελών </a:t>
            </a:r>
            <a:r>
              <a:rPr lang="el-GR" sz="1400" dirty="0" smtClean="0"/>
              <a:t>στους χώρους εργασίας, </a:t>
            </a:r>
            <a:r>
              <a:rPr lang="el-GR" sz="1400" dirty="0"/>
              <a:t>που αποσκοπούν στην πρόληψη των ΜΣΠ μεταξύ των εν λόγω ομάδων </a:t>
            </a:r>
            <a:r>
              <a:rPr lang="el-GR" sz="1400" dirty="0" smtClean="0"/>
              <a:t>εργαζομένων.</a:t>
            </a:r>
            <a:endParaRPr lang="el-GR" sz="1400" dirty="0"/>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pPr/>
              <a:t>3</a:t>
            </a:fld>
            <a:endParaRPr lang="en-GB"/>
          </a:p>
        </p:txBody>
      </p:sp>
    </p:spTree>
    <p:extLst>
      <p:ext uri="{BB962C8B-B14F-4D97-AF65-F5344CB8AC3E}">
        <p14:creationId xmlns="" xmlns:p14="http://schemas.microsoft.com/office/powerpoint/2010/main" val="1940258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pPr/>
              <a:t>4</a:t>
            </a:fld>
            <a:endParaRPr lang="en-GB"/>
          </a:p>
        </p:txBody>
      </p:sp>
    </p:spTree>
    <p:extLst>
      <p:ext uri="{BB962C8B-B14F-4D97-AF65-F5344CB8AC3E}">
        <p14:creationId xmlns="" xmlns:p14="http://schemas.microsoft.com/office/powerpoint/2010/main" val="2122823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pPr/>
              <a:t>5</a:t>
            </a:fld>
            <a:endParaRPr lang="en-GB"/>
          </a:p>
        </p:txBody>
      </p:sp>
    </p:spTree>
    <p:extLst>
      <p:ext uri="{BB962C8B-B14F-4D97-AF65-F5344CB8AC3E}">
        <p14:creationId xmlns="" xmlns:p14="http://schemas.microsoft.com/office/powerpoint/2010/main" val="4165399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pPr/>
              <a:t>6</a:t>
            </a:fld>
            <a:endParaRPr lang="en-GB"/>
          </a:p>
        </p:txBody>
      </p:sp>
    </p:spTree>
    <p:extLst>
      <p:ext uri="{BB962C8B-B14F-4D97-AF65-F5344CB8AC3E}">
        <p14:creationId xmlns="" xmlns:p14="http://schemas.microsoft.com/office/powerpoint/2010/main" val="276202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b="0" dirty="0"/>
              <a:t>Παραδείγματα: διδασκαλία (που περιλαμβάνει παρατεταμένη παραμονή σε όρθια στάση ή περπάτημα και συναναστροφή με τους μαθητές), νοσηλευτική και φροντίδα ηλικιωμένων ατόμων (με </a:t>
            </a:r>
            <a:r>
              <a:rPr lang="el-GR" sz="1200" b="0" dirty="0" smtClean="0"/>
              <a:t>ανύψωση </a:t>
            </a:r>
            <a:r>
              <a:rPr lang="el-GR" sz="1200" b="0" dirty="0"/>
              <a:t>ή μετακίνηση ατόμων), </a:t>
            </a:r>
            <a:r>
              <a:rPr lang="el-GR" sz="1200" b="0" dirty="0" smtClean="0"/>
              <a:t>που σχετίζονται με </a:t>
            </a:r>
            <a:r>
              <a:rPr lang="el-GR" sz="1200" b="0" dirty="0"/>
              <a:t>ψυχοκοινωνικούς κινδύνους, λόγω υψηλών επιπέδων </a:t>
            </a:r>
            <a:r>
              <a:rPr lang="el-GR" sz="1200" b="0" dirty="0" smtClean="0"/>
              <a:t>άγχους </a:t>
            </a:r>
            <a:r>
              <a:rPr lang="el-GR" sz="1200" b="0" dirty="0"/>
              <a:t>και συναισθηματικών απαιτήσεων.</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pPr/>
              <a:t>7</a:t>
            </a:fld>
            <a:endParaRPr lang="en-GB"/>
          </a:p>
        </p:txBody>
      </p:sp>
    </p:spTree>
    <p:extLst>
      <p:ext uri="{BB962C8B-B14F-4D97-AF65-F5344CB8AC3E}">
        <p14:creationId xmlns="" xmlns:p14="http://schemas.microsoft.com/office/powerpoint/2010/main" val="166924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pPr/>
              <a:t>8</a:t>
            </a:fld>
            <a:endParaRPr lang="en-GB"/>
          </a:p>
        </p:txBody>
      </p:sp>
    </p:spTree>
    <p:extLst>
      <p:ext uri="{BB962C8B-B14F-4D97-AF65-F5344CB8AC3E}">
        <p14:creationId xmlns="" xmlns:p14="http://schemas.microsoft.com/office/powerpoint/2010/main" val="205901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pPr/>
              <a:t>9</a:t>
            </a:fld>
            <a:endParaRPr lang="en-GB"/>
          </a:p>
        </p:txBody>
      </p:sp>
    </p:spTree>
    <p:extLst>
      <p:ext uri="{BB962C8B-B14F-4D97-AF65-F5344CB8AC3E}">
        <p14:creationId xmlns="" xmlns:p14="http://schemas.microsoft.com/office/powerpoint/2010/main" val="3058246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file://localhost/Volumes/XRAID/Equipo%20Rojo/EU-OSHA/18-0115%20PPT%20templates%20update/PNG/FONDO-PORTADA-PATRON-EUOSHA-2011-16-9.png"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descr="/Volumes/XRAID/Equipo Rojo/EU-OSHA/18-0115 PPT templates update/PNG/FONDO-PORTADA-PATRON-EUOSHA-2011-16-9.png"/>
          <p:cNvPicPr>
            <a:picLocks noChangeAspect="1"/>
          </p:cNvPicPr>
          <p:nvPr/>
        </p:nvPicPr>
        <p:blipFill>
          <a:blip r:embed="rId2" r:link="rId3" cstate="print">
            <a:extLst>
              <a:ext uri="{28A0092B-C50C-407E-A947-70E740481C1C}">
                <a14:useLocalDpi xmlns=""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1800" b="1" i="0" cap="none" baseline="0"/>
            </a:lvl1pPr>
          </a:lstStyle>
          <a:p>
            <a:r>
              <a:rPr lang="en-GB" dirty="0"/>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pic>
        <p:nvPicPr>
          <p:cNvPr id="7" name="Bild 2" descr="111004_EU-OSHA_PPT_Corporate logo.png"/>
          <p:cNvPicPr>
            <a:picLocks noChangeAspect="1"/>
          </p:cNvPicPr>
          <p:nvPr/>
        </p:nvPicPr>
        <p:blipFill>
          <a:blip r:embed="rId4" cstate="print"/>
          <a:srcRect/>
          <a:stretch>
            <a:fillRect/>
          </a:stretch>
        </p:blipFill>
        <p:spPr bwMode="auto">
          <a:xfrm>
            <a:off x="444503" y="4131470"/>
            <a:ext cx="959147" cy="542925"/>
          </a:xfrm>
          <a:prstGeom prst="rect">
            <a:avLst/>
          </a:prstGeom>
          <a:noFill/>
          <a:ln w="9525">
            <a:noFill/>
            <a:miter lim="800000"/>
            <a:headEnd/>
            <a:tailEnd/>
          </a:ln>
        </p:spPr>
      </p:pic>
      <p:sp>
        <p:nvSpPr>
          <p:cNvPr id="10"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pic>
        <p:nvPicPr>
          <p:cNvPr id="17" name="Bild 4" descr="111004_EU-OSHA_PPT_EU logo.png"/>
          <p:cNvPicPr>
            <a:picLocks noChangeAspect="1"/>
          </p:cNvPicPr>
          <p:nvPr/>
        </p:nvPicPr>
        <p:blipFill>
          <a:blip r:embed="rId5" cstate="print"/>
          <a:srcRect/>
          <a:stretch>
            <a:fillRect/>
          </a:stretch>
        </p:blipFill>
        <p:spPr bwMode="auto">
          <a:xfrm>
            <a:off x="4275138" y="4431507"/>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6" cstate="print"/>
          <a:srcRect/>
          <a:stretch>
            <a:fillRect/>
          </a:stretch>
        </p:blipFill>
        <p:spPr bwMode="auto">
          <a:xfrm>
            <a:off x="7596338" y="4212432"/>
            <a:ext cx="507853" cy="475060"/>
          </a:xfrm>
          <a:prstGeom prst="rect">
            <a:avLst/>
          </a:prstGeom>
          <a:noFill/>
          <a:ln w="9525">
            <a:noFill/>
            <a:miter lim="800000"/>
            <a:headEnd/>
            <a:tailEnd/>
          </a:ln>
        </p:spPr>
      </p:pic>
      <p:pic>
        <p:nvPicPr>
          <p:cNvPr id="15" name="Picture 14"/>
          <p:cNvPicPr>
            <a:picLocks noChangeAspect="1"/>
          </p:cNvPicPr>
          <p:nvPr userDrawn="1"/>
        </p:nvPicPr>
        <p:blipFill>
          <a:blip r:embed="rId7" cstate="print">
            <a:extLst>
              <a:ext uri="{28A0092B-C50C-407E-A947-70E740481C1C}">
                <a14:useLocalDpi xmlns="" xmlns:a14="http://schemas.microsoft.com/office/drawing/2010/main" val="0"/>
              </a:ext>
            </a:extLst>
          </a:blip>
          <a:stretch>
            <a:fillRect/>
          </a:stretch>
        </p:blipFill>
        <p:spPr>
          <a:xfrm>
            <a:off x="8442512" y="-34497"/>
            <a:ext cx="694508" cy="5209298"/>
          </a:xfrm>
          <a:prstGeom prst="rect">
            <a:avLst/>
          </a:prstGeom>
        </p:spPr>
      </p:pic>
      <p:pic>
        <p:nvPicPr>
          <p:cNvPr id="4" name="Picture 3"/>
          <p:cNvPicPr>
            <a:picLocks noChangeAspect="1"/>
          </p:cNvPicPr>
          <p:nvPr userDrawn="1"/>
        </p:nvPicPr>
        <p:blipFill>
          <a:blip r:embed="rId8" cstate="print">
            <a:extLst>
              <a:ext uri="{28A0092B-C50C-407E-A947-70E740481C1C}">
                <a14:useLocalDpi xmlns="" xmlns:a14="http://schemas.microsoft.com/office/drawing/2010/main" val="0"/>
              </a:ext>
            </a:extLst>
          </a:blip>
          <a:stretch>
            <a:fillRect/>
          </a:stretch>
        </p:blipFill>
        <p:spPr>
          <a:xfrm>
            <a:off x="0" y="0"/>
            <a:ext cx="9144000" cy="5143500"/>
          </a:xfrm>
          <a:prstGeom prst="rect">
            <a:avLst/>
          </a:prstGeom>
        </p:spPr>
      </p:pic>
      <p:pic>
        <p:nvPicPr>
          <p:cNvPr id="12" name="Picture 11"/>
          <p:cNvPicPr>
            <a:picLocks noChangeAspect="1"/>
          </p:cNvPicPr>
          <p:nvPr userDrawn="1"/>
        </p:nvPicPr>
        <p:blipFill>
          <a:blip r:embed="rId7" cstate="print">
            <a:extLst>
              <a:ext uri="{28A0092B-C50C-407E-A947-70E740481C1C}">
                <a14:useLocalDpi xmlns="" xmlns:a14="http://schemas.microsoft.com/office/drawing/2010/main" val="0"/>
              </a:ext>
            </a:extLst>
          </a:blip>
          <a:stretch>
            <a:fillRect/>
          </a:stretch>
        </p:blipFill>
        <p:spPr>
          <a:xfrm>
            <a:off x="8442512" y="1"/>
            <a:ext cx="694508" cy="5209298"/>
          </a:xfrm>
          <a:prstGeom prst="rect">
            <a:avLst/>
          </a:prstGeom>
        </p:spPr>
      </p:pic>
      <p:pic>
        <p:nvPicPr>
          <p:cNvPr id="3" name="Picture 2"/>
          <p:cNvPicPr>
            <a:picLocks noChangeAspect="1"/>
          </p:cNvPicPr>
          <p:nvPr userDrawn="1"/>
        </p:nvPicPr>
        <p:blipFill rotWithShape="1">
          <a:blip r:embed="rId9" cstate="print">
            <a:extLst>
              <a:ext uri="{28A0092B-C50C-407E-A947-70E740481C1C}">
                <a14:useLocalDpi xmlns="" xmlns:a14="http://schemas.microsoft.com/office/drawing/2010/main" val="0"/>
              </a:ext>
            </a:extLst>
          </a:blip>
          <a:srcRect l="81899" r="7864"/>
          <a:stretch/>
        </p:blipFill>
        <p:spPr>
          <a:xfrm>
            <a:off x="8244408" y="0"/>
            <a:ext cx="936104" cy="5143500"/>
          </a:xfrm>
          <a:prstGeom prst="rect">
            <a:avLst/>
          </a:prstGeom>
        </p:spPr>
      </p:pic>
    </p:spTree>
    <p:extLst>
      <p:ext uri="{BB962C8B-B14F-4D97-AF65-F5344CB8AC3E}">
        <p14:creationId xmlns="" xmlns:p14="http://schemas.microsoft.com/office/powerpoint/2010/main" val="124446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 xmlns:p14="http://schemas.microsoft.com/office/powerpoint/2010/main" val="412242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 xmlns:p14="http://schemas.microsoft.com/office/powerpoint/2010/main" val="1161359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 xmlns:p14="http://schemas.microsoft.com/office/powerpoint/2010/main" val="379196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descr="/Volumes/XRAID/Equipo Rojo/EU-OSHA/18-0115 PPT templates update/PNG/FONDO-PORTADA-PATRON-EUOSHA-2011-16-9.png"/>
          <p:cNvPicPr>
            <a:picLocks noChangeAspect="1"/>
          </p:cNvPicPr>
          <p:nvPr userDrawn="1"/>
        </p:nvPicPr>
        <p:blipFill>
          <a:blip r:embed="rId2" r:link="rId3" cstate="print">
            <a:extLst>
              <a:ext uri="{28A0092B-C50C-407E-A947-70E740481C1C}">
                <a14:useLocalDpi xmlns=""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1800" baseline="0"/>
            </a:lvl1pPr>
          </a:lstStyle>
          <a:p>
            <a:r>
              <a:rPr lang="en-GB" dirty="0"/>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sp>
        <p:nvSpPr>
          <p:cNvPr id="9"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pic>
        <p:nvPicPr>
          <p:cNvPr id="11" name="Bild 2" descr="111004_EU-OSHA_PPT_Corporate logo.png"/>
          <p:cNvPicPr>
            <a:picLocks noChangeAspect="1"/>
          </p:cNvPicPr>
          <p:nvPr/>
        </p:nvPicPr>
        <p:blipFill>
          <a:blip r:embed="rId4" cstate="print"/>
          <a:srcRect/>
          <a:stretch>
            <a:fillRect/>
          </a:stretch>
        </p:blipFill>
        <p:spPr bwMode="auto">
          <a:xfrm>
            <a:off x="444503" y="4131470"/>
            <a:ext cx="1031155" cy="542925"/>
          </a:xfrm>
          <a:prstGeom prst="rect">
            <a:avLst/>
          </a:prstGeom>
          <a:noFill/>
          <a:ln w="9525">
            <a:noFill/>
            <a:miter lim="800000"/>
            <a:headEnd/>
            <a:tailEnd/>
          </a:ln>
        </p:spPr>
      </p:pic>
      <p:pic>
        <p:nvPicPr>
          <p:cNvPr id="12" name="Bild 4" descr="111004_EU-OSHA_PPT_EU logo.png"/>
          <p:cNvPicPr>
            <a:picLocks noChangeAspect="1"/>
          </p:cNvPicPr>
          <p:nvPr/>
        </p:nvPicPr>
        <p:blipFill>
          <a:blip r:embed="rId5" cstate="print"/>
          <a:srcRect/>
          <a:stretch>
            <a:fillRect/>
          </a:stretch>
        </p:blipFill>
        <p:spPr bwMode="auto">
          <a:xfrm>
            <a:off x="4275138" y="4431507"/>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6" cstate="print"/>
          <a:srcRect/>
          <a:stretch>
            <a:fillRect/>
          </a:stretch>
        </p:blipFill>
        <p:spPr bwMode="auto">
          <a:xfrm>
            <a:off x="7596338" y="4212432"/>
            <a:ext cx="507853" cy="475060"/>
          </a:xfrm>
          <a:prstGeom prst="rect">
            <a:avLst/>
          </a:prstGeom>
          <a:noFill/>
          <a:ln w="9525">
            <a:noFill/>
            <a:miter lim="800000"/>
            <a:headEnd/>
            <a:tailEnd/>
          </a:ln>
        </p:spPr>
      </p:pic>
    </p:spTree>
    <p:extLst>
      <p:ext uri="{BB962C8B-B14F-4D97-AF65-F5344CB8AC3E}">
        <p14:creationId xmlns="" xmlns:p14="http://schemas.microsoft.com/office/powerpoint/2010/main" val="303019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 xmlns:p14="http://schemas.microsoft.com/office/powerpoint/2010/main" val="145713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a:t>Click to edit Master title style</a:t>
            </a:r>
            <a:endParaRPr lang="en-US" dirty="0"/>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 xmlns:p14="http://schemas.microsoft.com/office/powerpoint/2010/main" val="1538356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 xmlns:p14="http://schemas.microsoft.com/office/powerpoint/2010/main" val="379307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925211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350" b="1" i="0" baseline="0"/>
            </a:lvl1pPr>
          </a:lstStyle>
          <a:p>
            <a:r>
              <a:rPr lang="en-GB"/>
              <a:t>Click to edit Master title style</a:t>
            </a:r>
            <a:endParaRPr lang="en-US" dirty="0"/>
          </a:p>
        </p:txBody>
      </p:sp>
      <p:sp>
        <p:nvSpPr>
          <p:cNvPr id="3" name="Content Placeholder 2"/>
          <p:cNvSpPr>
            <a:spLocks noGrp="1"/>
          </p:cNvSpPr>
          <p:nvPr>
            <p:ph idx="1"/>
          </p:nvPr>
        </p:nvSpPr>
        <p:spPr>
          <a:xfrm>
            <a:off x="3690003" y="837000"/>
            <a:ext cx="4279869"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Tree>
    <p:extLst>
      <p:ext uri="{BB962C8B-B14F-4D97-AF65-F5344CB8AC3E}">
        <p14:creationId xmlns="" xmlns:p14="http://schemas.microsoft.com/office/powerpoint/2010/main" val="3814741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35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Drag picture to placeholder or click icon to add</a:t>
            </a:r>
            <a:endParaRPr lang="en-US" dirty="0"/>
          </a:p>
        </p:txBody>
      </p:sp>
    </p:spTree>
    <p:extLst>
      <p:ext uri="{BB962C8B-B14F-4D97-AF65-F5344CB8AC3E}">
        <p14:creationId xmlns="" xmlns:p14="http://schemas.microsoft.com/office/powerpoint/2010/main" val="1061780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localhost/Volumes/XRAID/Equipo%20Rojo/EU-OSHA/18-0115%20PPT%20templates%20update/PNG/FONDO-PATRON-EUOSHA-2011-16-9.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descr="/Volumes/XRAID/Equipo Rojo/EU-OSHA/18-0115 PPT templates update/PNG/FONDO-PATRON-EUOSHA-2011-16-9.png"/>
          <p:cNvPicPr>
            <a:picLocks noChangeAspect="1"/>
          </p:cNvPicPr>
          <p:nvPr/>
        </p:nvPicPr>
        <p:blipFill>
          <a:blip r:embed="rId13" r:link="rId14" cstate="print">
            <a:extLst>
              <a:ext uri="{28A0092B-C50C-407E-A947-70E740481C1C}">
                <a14:useLocalDpi xmlns="" xmlns:a14="http://schemas.microsoft.com/office/drawing/2010/main" val="0"/>
              </a:ext>
            </a:extLst>
          </a:blip>
          <a:stretch>
            <a:fillRect/>
          </a:stretch>
        </p:blipFill>
        <p:spPr>
          <a:xfrm>
            <a:off x="2" y="0"/>
            <a:ext cx="9141291" cy="5143500"/>
          </a:xfrm>
          <a:prstGeom prst="rect">
            <a:avLst/>
          </a:prstGeom>
        </p:spPr>
      </p:pic>
      <p:sp>
        <p:nvSpPr>
          <p:cNvPr id="2" name="Title Placeholder 1"/>
          <p:cNvSpPr>
            <a:spLocks noGrp="1"/>
          </p:cNvSpPr>
          <p:nvPr>
            <p:ph type="title"/>
          </p:nvPr>
        </p:nvSpPr>
        <p:spPr>
          <a:xfrm>
            <a:off x="450003"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5" y="4705351"/>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563" baseline="0" smtClean="0"/>
              <a:pPr/>
              <a:t>‹#›</a:t>
            </a:fld>
            <a:endParaRPr lang="en-GB" sz="563" baseline="0" dirty="0"/>
          </a:p>
        </p:txBody>
      </p:sp>
      <p:sp>
        <p:nvSpPr>
          <p:cNvPr id="11" name="Rectangle 11"/>
          <p:cNvSpPr>
            <a:spLocks noChangeArrowheads="1"/>
          </p:cNvSpPr>
          <p:nvPr/>
        </p:nvSpPr>
        <p:spPr bwMode="auto">
          <a:xfrm>
            <a:off x="1392241" y="4857752"/>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506" b="1" dirty="0">
                <a:solidFill>
                  <a:schemeClr val="tx2"/>
                </a:solidFill>
                <a:latin typeface="Arial" pitchFamily="-107" charset="0"/>
                <a:ea typeface="ＭＳ Ｐゴシック" pitchFamily="-107" charset="-128"/>
                <a:cs typeface="ＭＳ Ｐゴシック" pitchFamily="-107" charset="-128"/>
              </a:rPr>
              <a:t>www.healthy-workplaces.eu</a:t>
            </a:r>
          </a:p>
        </p:txBody>
      </p:sp>
      <p:pic>
        <p:nvPicPr>
          <p:cNvPr id="12" name="Bild 5" descr="111004_EU-OSHA_PPT_HW logo.png"/>
          <p:cNvPicPr>
            <a:picLocks noChangeAspect="1"/>
          </p:cNvPicPr>
          <p:nvPr/>
        </p:nvPicPr>
        <p:blipFill>
          <a:blip r:embed="rId16" cstate="print"/>
          <a:srcRect/>
          <a:stretch>
            <a:fillRect/>
          </a:stretch>
        </p:blipFill>
        <p:spPr bwMode="auto">
          <a:xfrm>
            <a:off x="7432678" y="4522145"/>
            <a:ext cx="577199" cy="475059"/>
          </a:xfrm>
          <a:prstGeom prst="rect">
            <a:avLst/>
          </a:prstGeom>
          <a:noFill/>
          <a:ln w="9525">
            <a:noFill/>
            <a:miter lim="800000"/>
            <a:headEnd/>
            <a:tailEnd/>
          </a:ln>
        </p:spPr>
      </p:pic>
    </p:spTree>
    <p:extLst>
      <p:ext uri="{BB962C8B-B14F-4D97-AF65-F5344CB8AC3E}">
        <p14:creationId xmlns="" xmlns:p14="http://schemas.microsoft.com/office/powerpoint/2010/main" val="360989611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707485" indent="-160735" algn="l" defTabSz="257175" rtl="0" eaLnBrk="1" latinLnBrk="0" hangingPunct="1">
        <a:spcBef>
          <a:spcPts val="0"/>
        </a:spcBef>
        <a:buFont typeface="Arial" pitchFamily="34" charset="0"/>
        <a:buChar char="•"/>
        <a:defRPr sz="788" kern="1200" baseline="0">
          <a:solidFill>
            <a:schemeClr val="tx1"/>
          </a:solidFill>
          <a:latin typeface="+mn-lt"/>
          <a:ea typeface="+mn-ea"/>
          <a:cs typeface="+mn-cs"/>
        </a:defRPr>
      </a:lvl6pPr>
      <a:lvl7pPr marL="749250" indent="-101250" algn="l" defTabSz="257175" rtl="0" eaLnBrk="1" latinLnBrk="0" hangingPunct="1">
        <a:spcBef>
          <a:spcPts val="0"/>
        </a:spcBef>
        <a:buFont typeface="Arial" pitchFamily="34" charset="0"/>
        <a:buChar char="−"/>
        <a:defRPr sz="731" kern="1200" baseline="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eurofound.europa.eu/publications/report/2016/working-conditions/sixth-european-working-conditions-survey-overview-report" TargetMode="External"/><Relationship Id="rId3" Type="http://schemas.openxmlformats.org/officeDocument/2006/relationships/hyperlink" Target="https://osha.europa.eu/en/publications/preventing-musculoskeletal-disorders-diverse-workforce-risk-factors-women-migrants-and/view" TargetMode="External"/><Relationship Id="rId7" Type="http://schemas.openxmlformats.org/officeDocument/2006/relationships/hyperlink" Target="https://osha.europa.eu/en/publications/work-related-musculoskeletal-disorders-why-are-they-still-so-prevalent-evidence/view" TargetMode="External"/><Relationship Id="rId2" Type="http://schemas.openxmlformats.org/officeDocument/2006/relationships/hyperlink" Target="https://osha.europa.eu/en/publications/msds-facts-and-figures-overview-prevalence-costs-and-demographics-msds-europe/view" TargetMode="External"/><Relationship Id="rId1" Type="http://schemas.openxmlformats.org/officeDocument/2006/relationships/slideLayout" Target="../slideLayouts/slideLayout2.xml"/><Relationship Id="rId6" Type="http://schemas.openxmlformats.org/officeDocument/2006/relationships/hyperlink" Target="https://osha.europa.eu/en/publications/prevention-policy-and-practice-approaches-tackling-work-related-musculoskeletal/view" TargetMode="External"/><Relationship Id="rId5" Type="http://schemas.openxmlformats.org/officeDocument/2006/relationships/hyperlink" Target="https://osha.europa.eu/en/publications/work-related-musculoskeletal-disorders-research-practice-what-can-be-learnt/view" TargetMode="External"/><Relationship Id="rId4" Type="http://schemas.openxmlformats.org/officeDocument/2006/relationships/hyperlink" Target="https://osha.europa.eu/en/publications/analysis-case-studies-working-chronic-musculoskeletal-disorders/view"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ircabc.europa.eu/ui/group/fea534f4-2590-4490-bca6-504782b47c79/library/341d5e56-dc0c-41ce-ba77-be660f3cf810/details" TargetMode="External"/><Relationship Id="rId3" Type="http://schemas.openxmlformats.org/officeDocument/2006/relationships/hyperlink" Target="https://ec.europa.eu/eurostat/data/database" TargetMode="External"/><Relationship Id="rId7" Type="http://schemas.openxmlformats.org/officeDocument/2006/relationships/hyperlink" Target="https://osha.europa.eu/en/publications/factsheet-43-including-gender-issues-risk-assessment"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osha.europa.eu/en/publications/factsheets/87" TargetMode="External"/><Relationship Id="rId11" Type="http://schemas.openxmlformats.org/officeDocument/2006/relationships/hyperlink" Target="https://osha.europa.eu/en/publications/mainstreaming-gender-occupational-safety-and-health-practice/view" TargetMode="External"/><Relationship Id="rId5" Type="http://schemas.openxmlformats.org/officeDocument/2006/relationships/hyperlink" Target="https://fra.europa.eu/en/data-and-maps/2020/lgbti-survey-data-explorer" TargetMode="External"/><Relationship Id="rId10" Type="http://schemas.openxmlformats.org/officeDocument/2006/relationships/hyperlink" Target="https://healthy-workplaces.eu/en/tools-and-publications/practical-tools?f%5b0%5d=field_msd_priority_area:3503" TargetMode="External"/><Relationship Id="rId4" Type="http://schemas.openxmlformats.org/officeDocument/2006/relationships/hyperlink" Target="https://fra.europa.eu/en/project/2012/fra-survey-gender-based-violence-against-women" TargetMode="External"/><Relationship Id="rId9" Type="http://schemas.openxmlformats.org/officeDocument/2006/relationships/hyperlink" Target="https://circabc.europa.eu/ui/group/fea534f4-2590-4490-bca6-504782b47c79/library/e9ec023f-cb5f-4e09-ac6a-6b5ffe05e729?p=1&amp;n=10&amp;sort=modified_DESC"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www.osalan.euskadi.eus/contenidos/libro/gestion_201710/es_def/adjuntos/pautas_integracion_prl.pdf" TargetMode="External"/><Relationship Id="rId3" Type="http://schemas.openxmlformats.org/officeDocument/2006/relationships/hyperlink" Target="https://www.airbus.com/content/dam/channel-specific/website-/company/responsibility-and-sustainability/responsibility-andsustainability-landing-page/Responsibility-and-Sustainability-Charter-English.pdf" TargetMode="External"/><Relationship Id="rId7" Type="http://schemas.openxmlformats.org/officeDocument/2006/relationships/hyperlink" Target="https://www.av.se/arbetsmiljoarbete-och-inspektioner/arbeta-med-arbetsmiljon/jamstalldhet-i-arbetsmiljon/" TargetMode="External"/><Relationship Id="rId2" Type="http://schemas.openxmlformats.org/officeDocument/2006/relationships/hyperlink" Target="https://amid.dk/om-os/om-strategi-for-arbejdsmiljoeindsatsen-frem-til-2020/" TargetMode="External"/><Relationship Id="rId1" Type="http://schemas.openxmlformats.org/officeDocument/2006/relationships/slideLayout" Target="../slideLayouts/slideLayout2.xml"/><Relationship Id="rId6" Type="http://schemas.openxmlformats.org/officeDocument/2006/relationships/hyperlink" Target="http://www.redi-lgbti.org/" TargetMode="External"/><Relationship Id="rId5" Type="http://schemas.openxmlformats.org/officeDocument/2006/relationships/hyperlink" Target="https://www.cislbrescia.it/wp-content/uploads/2011/11/Un-progetto-sulla-sicurezza-per-i-lavoratori-stranieri.pdf" TargetMode="External"/><Relationship Id="rId4" Type="http://schemas.openxmlformats.org/officeDocument/2006/relationships/hyperlink" Target="https://picum.org/Documents/Publi/2018/concerns_recommendations_migrant_domestic_care_work_February2018.pdf" TargetMode="External"/><Relationship Id="rId9" Type="http://schemas.openxmlformats.org/officeDocument/2006/relationships/hyperlink" Target="http://www.lgbthealth.org.uk/wp-content/uploads/2016/07/TWSP-Info-Guide-Final.pdf"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hyperlink" Target="https://www.linkedin.com/company/europeanagency-for-safety-and-health-at-work" TargetMode="External"/><Relationship Id="rId3" Type="http://schemas.openxmlformats.org/officeDocument/2006/relationships/image" Target="../media/image19.png"/><Relationship Id="rId7" Type="http://schemas.openxmlformats.org/officeDocument/2006/relationships/hyperlink" Target="http://twitter.com/eu_osha" TargetMode="External"/><Relationship Id="rId12"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healthy-workplaces.eu/en/healthy-workplaces-newsletter" TargetMode="External"/><Relationship Id="rId11" Type="http://schemas.openxmlformats.org/officeDocument/2006/relationships/hyperlink" Target="http://www.youtube.com/user/EUOSHA" TargetMode="External"/><Relationship Id="rId5" Type="http://schemas.openxmlformats.org/officeDocument/2006/relationships/hyperlink" Target="http://www.healthy-workplaces.eu/" TargetMode="External"/><Relationship Id="rId10" Type="http://schemas.openxmlformats.org/officeDocument/2006/relationships/image" Target="../media/image22.png"/><Relationship Id="rId4" Type="http://schemas.openxmlformats.org/officeDocument/2006/relationships/image" Target="../media/image20.jpeg"/><Relationship Id="rId9" Type="http://schemas.openxmlformats.org/officeDocument/2006/relationships/hyperlink" Target="https://www.facebook.com/EuropeanAgencyforSafetyandHealthatWork" TargetMode="External"/><Relationship Id="rId14" Type="http://schemas.openxmlformats.org/officeDocument/2006/relationships/image" Target="../media/image2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395536" y="2715766"/>
            <a:ext cx="7992888"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el-GR" sz="2000" dirty="0">
                <a:latin typeface="+mj-lt"/>
              </a:rPr>
              <a:t>Εκστρατεία «Ασφαλείς και Υγιείς Χώροι Εργασίας 2020-22»</a:t>
            </a:r>
          </a:p>
          <a:p>
            <a:r>
              <a:rPr lang="el-GR" sz="2400" dirty="0">
                <a:latin typeface="+mj-lt"/>
              </a:rPr>
              <a:t>ΜΕΙΩΣΤΕ ΤΗΝ ΚΑΤΑΠΟΝΗΣΗ</a:t>
            </a:r>
          </a:p>
          <a:p>
            <a:r>
              <a:rPr lang="el-GR" sz="2400" dirty="0">
                <a:effectLst>
                  <a:outerShdw blurRad="38100" dist="38100" dir="2700000" algn="tl">
                    <a:srgbClr val="000000">
                      <a:alpha val="43137"/>
                    </a:srgbClr>
                  </a:outerShdw>
                </a:effectLst>
              </a:rPr>
              <a:t> </a:t>
            </a:r>
          </a:p>
        </p:txBody>
      </p:sp>
      <p:sp>
        <p:nvSpPr>
          <p:cNvPr id="7" name="Subtítulo 2"/>
          <p:cNvSpPr txBox="1">
            <a:spLocks/>
          </p:cNvSpPr>
          <p:nvPr/>
        </p:nvSpPr>
        <p:spPr>
          <a:xfrm>
            <a:off x="395536" y="3507854"/>
            <a:ext cx="8280920"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el-GR" sz="1800" dirty="0">
                <a:solidFill>
                  <a:srgbClr val="ACC700"/>
                </a:solidFill>
                <a:ea typeface="+mj-ea"/>
                <a:cs typeface="Trebuchet MS"/>
              </a:rPr>
              <a:t>Ποικιλομορφία του εργατικού </a:t>
            </a:r>
            <a:r>
              <a:rPr lang="el-GR" sz="1800" dirty="0" smtClean="0">
                <a:solidFill>
                  <a:srgbClr val="ACC700"/>
                </a:solidFill>
                <a:ea typeface="+mj-ea"/>
                <a:cs typeface="Trebuchet MS"/>
              </a:rPr>
              <a:t>δυναμικού και </a:t>
            </a:r>
            <a:r>
              <a:rPr lang="el-GR" sz="1800" dirty="0" err="1">
                <a:solidFill>
                  <a:srgbClr val="ACC700"/>
                </a:solidFill>
                <a:ea typeface="+mj-ea"/>
                <a:cs typeface="Trebuchet MS"/>
              </a:rPr>
              <a:t>μυοσκελετικές</a:t>
            </a:r>
            <a:r>
              <a:rPr lang="el-GR" sz="1800" dirty="0">
                <a:solidFill>
                  <a:srgbClr val="ACC700"/>
                </a:solidFill>
                <a:ea typeface="+mj-ea"/>
                <a:cs typeface="Trebuchet MS"/>
              </a:rPr>
              <a:t> παθήσεις (ΜΣΠ) </a:t>
            </a:r>
          </a:p>
          <a:p>
            <a:endParaRPr lang="en-US" sz="1600" dirty="0">
              <a:solidFill>
                <a:srgbClr val="ACC700"/>
              </a:solidFill>
              <a:latin typeface="+mj-lt"/>
              <a:ea typeface="+mj-ea"/>
              <a:cs typeface="Trebuchet MS"/>
            </a:endParaRPr>
          </a:p>
          <a:p>
            <a:endParaRPr lang="en-GB" sz="1800" dirty="0">
              <a:solidFill>
                <a:srgbClr val="ACC700"/>
              </a:solidFill>
              <a:latin typeface="+mj-lt"/>
              <a:ea typeface="+mj-ea"/>
              <a:cs typeface="Trebuchet MS"/>
            </a:endParaRPr>
          </a:p>
        </p:txBody>
      </p:sp>
    </p:spTree>
    <p:extLst>
      <p:ext uri="{BB962C8B-B14F-4D97-AF65-F5344CB8AC3E}">
        <p14:creationId xmlns="" xmlns:p14="http://schemas.microsoft.com/office/powerpoint/2010/main" val="779387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49" y="843558"/>
            <a:ext cx="7632701" cy="3455987"/>
          </a:xfrm>
        </p:spPr>
        <p:txBody>
          <a:bodyPr>
            <a:noAutofit/>
          </a:bodyPr>
          <a:lstStyle/>
          <a:p>
            <a:pPr marL="0" indent="0" algn="just">
              <a:buNone/>
            </a:pPr>
            <a:r>
              <a:rPr lang="el-GR" sz="1400" b="0" dirty="0"/>
              <a:t>Υπάρχουν εκτενή στοιχεία που δείχνουν ότι οι </a:t>
            </a:r>
            <a:r>
              <a:rPr lang="el-GR" sz="1400" b="0" dirty="0" smtClean="0"/>
              <a:t>μετανάστες </a:t>
            </a:r>
            <a:r>
              <a:rPr lang="el-GR" sz="1400" b="0" dirty="0"/>
              <a:t>εργαζόμενοι είναι περισσότερο εκτεθειμένοι σε</a:t>
            </a:r>
            <a:r>
              <a:rPr lang="el-GR" sz="1400" dirty="0"/>
              <a:t> </a:t>
            </a:r>
            <a:r>
              <a:rPr lang="el-GR" sz="1400" dirty="0" smtClean="0"/>
              <a:t>φυσικούς/</a:t>
            </a:r>
            <a:r>
              <a:rPr lang="el-GR" sz="1400" dirty="0" err="1" smtClean="0"/>
              <a:t>εμβιομηχανικούς</a:t>
            </a:r>
            <a:r>
              <a:rPr lang="el-GR" sz="1400" i="1" dirty="0" smtClean="0">
                <a:solidFill>
                  <a:schemeClr val="accent1"/>
                </a:solidFill>
              </a:rPr>
              <a:t>, </a:t>
            </a:r>
            <a:r>
              <a:rPr lang="el-GR" sz="1400" i="1" dirty="0">
                <a:solidFill>
                  <a:schemeClr val="accent1"/>
                </a:solidFill>
              </a:rPr>
              <a:t>ψυχοκοινωνικούς και οργανωτικούς παράγοντες </a:t>
            </a:r>
            <a:r>
              <a:rPr lang="el-GR" sz="1400" i="1" dirty="0" smtClean="0">
                <a:solidFill>
                  <a:schemeClr val="accent1"/>
                </a:solidFill>
              </a:rPr>
              <a:t>κινδύνου</a:t>
            </a:r>
            <a:r>
              <a:rPr lang="el-GR" sz="1400" dirty="0" smtClean="0"/>
              <a:t> </a:t>
            </a:r>
            <a:r>
              <a:rPr lang="el-GR" sz="1400" b="0" dirty="0" smtClean="0"/>
              <a:t>στους χώρους </a:t>
            </a:r>
            <a:r>
              <a:rPr lang="el-GR" sz="1400" b="0" dirty="0"/>
              <a:t>εργασίας από ό,τι οι </a:t>
            </a:r>
            <a:r>
              <a:rPr lang="el-GR" sz="1400" b="0" dirty="0" smtClean="0"/>
              <a:t>ντόπιοι εργαζόμενοι. </a:t>
            </a:r>
            <a:endParaRPr lang="el-GR" sz="1400" b="0" dirty="0"/>
          </a:p>
          <a:p>
            <a:pPr marL="0" indent="0">
              <a:buNone/>
            </a:pPr>
            <a:endParaRPr lang="en-GB" sz="100" b="0" dirty="0"/>
          </a:p>
          <a:p>
            <a:pPr>
              <a:spcAft>
                <a:spcPts val="1200"/>
              </a:spcAft>
            </a:pPr>
            <a:r>
              <a:rPr lang="el-GR" sz="1400" b="0" dirty="0"/>
              <a:t>Στοιχεία της </a:t>
            </a:r>
            <a:r>
              <a:rPr lang="el-GR" sz="1400" b="0" dirty="0" smtClean="0"/>
              <a:t>Ευρωπαϊκής </a:t>
            </a:r>
            <a:r>
              <a:rPr lang="el-GR" sz="1400" b="0" dirty="0"/>
              <a:t>Έ</a:t>
            </a:r>
            <a:r>
              <a:rPr lang="el-GR" sz="1400" b="0" dirty="0" smtClean="0"/>
              <a:t>ρευνας </a:t>
            </a:r>
            <a:r>
              <a:rPr lang="el-GR" sz="1400" b="0" dirty="0"/>
              <a:t>για τις </a:t>
            </a:r>
            <a:r>
              <a:rPr lang="el-GR" sz="1400" b="0" dirty="0" smtClean="0"/>
              <a:t>Συνθήκες Εργασίας </a:t>
            </a:r>
            <a:r>
              <a:rPr lang="el-GR" sz="1400" b="0" dirty="0"/>
              <a:t>(2015): το 40 % των </a:t>
            </a:r>
            <a:r>
              <a:rPr lang="el-GR" sz="1400" b="0" dirty="0" smtClean="0"/>
              <a:t>μεταναστών</a:t>
            </a:r>
            <a:r>
              <a:rPr lang="el-GR" sz="1400" b="0" dirty="0" smtClean="0">
                <a:solidFill>
                  <a:srgbClr val="FF0000"/>
                </a:solidFill>
              </a:rPr>
              <a:t> </a:t>
            </a:r>
            <a:r>
              <a:rPr lang="el-GR" sz="1400" b="0" dirty="0"/>
              <a:t>εργαζομένων πρώτης γενιάς μεταφέρουν ή μετακινούν βαριά φορτία </a:t>
            </a:r>
            <a:r>
              <a:rPr lang="el-GR" sz="1400" b="0" dirty="0" smtClean="0"/>
              <a:t/>
            </a:r>
            <a:br>
              <a:rPr lang="el-GR" sz="1400" b="0" dirty="0" smtClean="0"/>
            </a:br>
            <a:r>
              <a:rPr lang="el-GR" sz="1400" b="0" dirty="0" smtClean="0"/>
              <a:t>(</a:t>
            </a:r>
            <a:r>
              <a:rPr lang="el-GR" sz="1400" b="0" dirty="0" smtClean="0"/>
              <a:t>το 31</a:t>
            </a:r>
            <a:r>
              <a:rPr lang="el-GR" sz="1400" b="0" dirty="0"/>
              <a:t> % για τους </a:t>
            </a:r>
            <a:r>
              <a:rPr lang="el-GR" sz="1400" b="0" dirty="0" smtClean="0"/>
              <a:t>ντόπιους </a:t>
            </a:r>
            <a:r>
              <a:rPr lang="el-GR" sz="1400" b="0" dirty="0"/>
              <a:t>εργαζόμενους) και το 51% εργάζονται σε κοπιαστικές ή </a:t>
            </a:r>
            <a:r>
              <a:rPr lang="el-GR" sz="1400" b="0" dirty="0" smtClean="0"/>
              <a:t/>
            </a:r>
            <a:br>
              <a:rPr lang="el-GR" sz="1400" b="0" dirty="0" smtClean="0"/>
            </a:br>
            <a:r>
              <a:rPr lang="el-GR" sz="1400" b="0" dirty="0" smtClean="0"/>
              <a:t>επίπονες </a:t>
            </a:r>
            <a:r>
              <a:rPr lang="el-GR" sz="1400" b="0" dirty="0"/>
              <a:t>στάσεις </a:t>
            </a:r>
            <a:r>
              <a:rPr lang="el-GR" sz="1400" b="0" dirty="0" smtClean="0"/>
              <a:t>(το 43</a:t>
            </a:r>
            <a:r>
              <a:rPr lang="el-GR" sz="1400" b="0" dirty="0"/>
              <a:t> % για τους </a:t>
            </a:r>
            <a:r>
              <a:rPr lang="el-GR" sz="1400" b="0" dirty="0" smtClean="0"/>
              <a:t>ντόπιους </a:t>
            </a:r>
            <a:r>
              <a:rPr lang="el-GR" sz="1400" b="0" dirty="0"/>
              <a:t>εργαζομένους). </a:t>
            </a:r>
          </a:p>
          <a:p>
            <a:pPr>
              <a:spcAft>
                <a:spcPts val="1200"/>
              </a:spcAft>
            </a:pPr>
            <a:r>
              <a:rPr lang="el-GR" sz="1400" b="0" dirty="0"/>
              <a:t>Οι </a:t>
            </a:r>
            <a:r>
              <a:rPr lang="el-GR" sz="1400" b="0" dirty="0" smtClean="0"/>
              <a:t>μετανάστες</a:t>
            </a:r>
            <a:r>
              <a:rPr lang="el-GR" sz="1400" b="0" dirty="0" smtClean="0">
                <a:solidFill>
                  <a:srgbClr val="FF0000"/>
                </a:solidFill>
              </a:rPr>
              <a:t> </a:t>
            </a:r>
            <a:r>
              <a:rPr lang="el-GR" sz="1400" b="0" dirty="0"/>
              <a:t>εργαζόμενοι είναι επίσης πιο εκτεθειμένοι σε άλλους </a:t>
            </a:r>
            <a:r>
              <a:rPr lang="el-GR" sz="1400" b="0" dirty="0" smtClean="0"/>
              <a:t>επαγγελματικούς κινδύνους </a:t>
            </a:r>
            <a:r>
              <a:rPr lang="el-GR" sz="1400" b="0" dirty="0"/>
              <a:t>όπως </a:t>
            </a:r>
            <a:r>
              <a:rPr lang="el-GR" sz="1400" b="0" i="1" dirty="0"/>
              <a:t>κραδασμούς, περιβαλλοντικούς κινδύνους</a:t>
            </a:r>
            <a:r>
              <a:rPr lang="el-GR" sz="1400" b="0" dirty="0"/>
              <a:t> όπως τοξίνες, </a:t>
            </a:r>
            <a:r>
              <a:rPr lang="el-GR" sz="1400" b="0" i="1" dirty="0"/>
              <a:t>ακραίες θερμοκρασίες και </a:t>
            </a:r>
            <a:r>
              <a:rPr lang="el-GR" sz="1400" b="0" i="1" dirty="0" smtClean="0"/>
              <a:t>φυτοφάρμακα, </a:t>
            </a:r>
            <a:r>
              <a:rPr lang="el-GR" sz="1400" b="0" i="1" dirty="0"/>
              <a:t>χημικά</a:t>
            </a:r>
            <a:r>
              <a:rPr lang="el-GR" sz="1400" b="0" dirty="0"/>
              <a:t>, καθώς και σε </a:t>
            </a:r>
            <a:r>
              <a:rPr lang="el-GR" sz="1400" b="0" i="1" dirty="0"/>
              <a:t>εργατικά ατυχήματα</a:t>
            </a:r>
            <a:r>
              <a:rPr lang="el-GR" sz="1400" b="0" dirty="0"/>
              <a:t>.</a:t>
            </a:r>
          </a:p>
          <a:p>
            <a:pPr>
              <a:spcAft>
                <a:spcPts val="1200"/>
              </a:spcAft>
            </a:pPr>
            <a:r>
              <a:rPr lang="el-GR" sz="1400" b="0" dirty="0"/>
              <a:t>Σύμφωνα με αρκετές μελέτες, </a:t>
            </a:r>
            <a:r>
              <a:rPr lang="el-GR" sz="1400" b="0" dirty="0" smtClean="0"/>
              <a:t>οι μετανάστες </a:t>
            </a:r>
            <a:r>
              <a:rPr lang="el-GR" sz="1400" b="0" dirty="0"/>
              <a:t>εργαζόμενοι αντιμετωπίζουν</a:t>
            </a:r>
            <a:r>
              <a:rPr lang="el-GR" sz="1400" dirty="0"/>
              <a:t> μια σειρά </a:t>
            </a:r>
            <a:r>
              <a:rPr lang="el-GR" sz="1400" dirty="0" smtClean="0"/>
              <a:t/>
            </a:r>
            <a:br>
              <a:rPr lang="el-GR" sz="1400" dirty="0" smtClean="0"/>
            </a:br>
            <a:r>
              <a:rPr lang="el-GR" sz="1400" dirty="0" smtClean="0"/>
              <a:t>από </a:t>
            </a:r>
            <a:r>
              <a:rPr lang="el-GR" sz="1400" dirty="0" smtClean="0"/>
              <a:t>φυσικού/</a:t>
            </a:r>
            <a:r>
              <a:rPr lang="el-GR" sz="1400" dirty="0" err="1" smtClean="0"/>
              <a:t>εμβιομηχανικού</a:t>
            </a:r>
            <a:r>
              <a:rPr lang="el-GR" sz="1400" dirty="0" smtClean="0"/>
              <a:t> και ψυχιατρικού τύπου </a:t>
            </a:r>
            <a:r>
              <a:rPr lang="el-GR" sz="1400" dirty="0" err="1" smtClean="0"/>
              <a:t>συννοσηροτήτες</a:t>
            </a:r>
            <a:r>
              <a:rPr lang="el-GR" sz="1400" dirty="0" smtClean="0"/>
              <a:t> </a:t>
            </a:r>
            <a:r>
              <a:rPr lang="el-GR" sz="1400" dirty="0"/>
              <a:t>με τις </a:t>
            </a:r>
            <a:r>
              <a:rPr lang="el-GR" sz="1400" dirty="0" smtClean="0"/>
              <a:t/>
            </a:r>
            <a:br>
              <a:rPr lang="el-GR" sz="1400" dirty="0" smtClean="0"/>
            </a:br>
            <a:r>
              <a:rPr lang="el-GR" sz="1400" dirty="0" smtClean="0"/>
              <a:t>οποίες </a:t>
            </a:r>
            <a:r>
              <a:rPr lang="el-GR" sz="1400" dirty="0" smtClean="0"/>
              <a:t>σχετίζονται εργατικά </a:t>
            </a:r>
            <a:r>
              <a:rPr lang="el-GR" sz="1400" dirty="0"/>
              <a:t>ατυχήματα και τραυματισμοί </a:t>
            </a:r>
            <a:r>
              <a:rPr lang="el-GR" sz="1400" dirty="0" smtClean="0"/>
              <a:t>πρόκλησης ΜΣΠ</a:t>
            </a:r>
            <a:r>
              <a:rPr lang="el-GR" sz="1400" b="0" dirty="0"/>
              <a:t>. </a:t>
            </a:r>
            <a:r>
              <a:rPr lang="el-GR" sz="1400" b="0" dirty="0" smtClean="0"/>
              <a:t/>
            </a:r>
            <a:br>
              <a:rPr lang="el-GR" sz="1400" b="0" dirty="0" smtClean="0"/>
            </a:br>
            <a:r>
              <a:rPr lang="el-GR" sz="1400" b="0" dirty="0" smtClean="0"/>
              <a:t>Αναφέρεται </a:t>
            </a:r>
            <a:r>
              <a:rPr lang="el-GR" sz="1400" b="0" dirty="0"/>
              <a:t>επίσης ότι οι ΜΣΠ </a:t>
            </a:r>
            <a:r>
              <a:rPr lang="el-GR" sz="1400" b="0" dirty="0" smtClean="0"/>
              <a:t>σχετίζονται </a:t>
            </a:r>
            <a:r>
              <a:rPr lang="el-GR" sz="1400" b="0" dirty="0"/>
              <a:t>συχνά με </a:t>
            </a:r>
            <a:r>
              <a:rPr lang="el-GR" sz="1400" b="0" dirty="0" smtClean="0"/>
              <a:t>άλλους ψυχοκοινωνικούς παράγοντες, </a:t>
            </a:r>
            <a:r>
              <a:rPr lang="el-GR" sz="1400" b="0" dirty="0"/>
              <a:t>όπως </a:t>
            </a:r>
            <a:r>
              <a:rPr lang="el-GR" sz="1400" b="0" dirty="0" smtClean="0"/>
              <a:t>κατάθλιψη </a:t>
            </a:r>
            <a:r>
              <a:rPr lang="el-GR" sz="1400" b="0" dirty="0"/>
              <a:t>και </a:t>
            </a:r>
            <a:r>
              <a:rPr lang="el-GR" sz="1400" b="0" dirty="0" smtClean="0"/>
              <a:t>άγχος.</a:t>
            </a:r>
            <a:endParaRPr lang="el-GR" sz="1400" b="0" dirty="0"/>
          </a:p>
        </p:txBody>
      </p:sp>
      <p:sp>
        <p:nvSpPr>
          <p:cNvPr id="4" name="Title 1"/>
          <p:cNvSpPr>
            <a:spLocks noGrp="1"/>
          </p:cNvSpPr>
          <p:nvPr>
            <p:ph type="title"/>
          </p:nvPr>
        </p:nvSpPr>
        <p:spPr>
          <a:xfrm>
            <a:off x="467544" y="42916"/>
            <a:ext cx="8586493" cy="588460"/>
          </a:xfrm>
        </p:spPr>
        <p:txBody>
          <a:bodyPr/>
          <a:lstStyle/>
          <a:p>
            <a:r>
              <a:rPr lang="el-GR" sz="1600" dirty="0"/>
              <a:t/>
            </a:r>
            <a:br>
              <a:rPr lang="el-GR" sz="1600" dirty="0"/>
            </a:br>
            <a:r>
              <a:rPr lang="el-GR" sz="1600" dirty="0"/>
              <a:t>Έκθεση σε παράγοντες κινδύνου για την υγεία που σχετίζονται με την εργασία</a:t>
            </a:r>
            <a:br>
              <a:rPr lang="el-GR" sz="1600" dirty="0"/>
            </a:br>
            <a:r>
              <a:rPr lang="el-GR" sz="1600" dirty="0" smtClean="0"/>
              <a:t>Μετανάστες </a:t>
            </a:r>
            <a:r>
              <a:rPr lang="el-GR" sz="1600" dirty="0"/>
              <a:t>εργαζόμενοι</a:t>
            </a:r>
            <a:br>
              <a:rPr lang="el-GR" sz="1600" dirty="0"/>
            </a:br>
            <a:endParaRPr lang="el-GR" sz="1600" dirty="0"/>
          </a:p>
        </p:txBody>
      </p:sp>
    </p:spTree>
    <p:extLst>
      <p:ext uri="{BB962C8B-B14F-4D97-AF65-F5344CB8AC3E}">
        <p14:creationId xmlns="" xmlns:p14="http://schemas.microsoft.com/office/powerpoint/2010/main" val="3550505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0"/>
            <a:ext cx="8514485" cy="634694"/>
          </a:xfrm>
        </p:spPr>
        <p:txBody>
          <a:bodyPr/>
          <a:lstStyle/>
          <a:p>
            <a:r>
              <a:rPr lang="el-GR" sz="1600" dirty="0"/>
              <a:t/>
            </a:r>
            <a:br>
              <a:rPr lang="el-GR" sz="1600" dirty="0"/>
            </a:br>
            <a:r>
              <a:rPr lang="el-GR" sz="1600" dirty="0"/>
              <a:t>Έκθεση σε παράγοντες κινδύνου για την υγεία που σχετίζονται με την εργασία</a:t>
            </a:r>
            <a:br>
              <a:rPr lang="el-GR" sz="1600" dirty="0"/>
            </a:br>
            <a:r>
              <a:rPr lang="el-GR" sz="1600" dirty="0" smtClean="0"/>
              <a:t>Μετανάστες </a:t>
            </a:r>
            <a:r>
              <a:rPr lang="el-GR" sz="1600" dirty="0"/>
              <a:t>εργαζόμενοι</a:t>
            </a:r>
            <a:br>
              <a:rPr lang="el-GR" sz="1600" dirty="0"/>
            </a:br>
            <a:endParaRPr lang="el-GR" sz="1600" dirty="0"/>
          </a:p>
        </p:txBody>
      </p:sp>
      <p:sp>
        <p:nvSpPr>
          <p:cNvPr id="2" name="Rectangle 1"/>
          <p:cNvSpPr/>
          <p:nvPr/>
        </p:nvSpPr>
        <p:spPr>
          <a:xfrm>
            <a:off x="539750" y="699542"/>
            <a:ext cx="7632700" cy="3916457"/>
          </a:xfrm>
          <a:prstGeom prst="rect">
            <a:avLst/>
          </a:prstGeom>
        </p:spPr>
        <p:txBody>
          <a:bodyPr wrap="square">
            <a:spAutoFit/>
          </a:bodyPr>
          <a:lstStyle/>
          <a:p>
            <a:pPr defTabSz="257175">
              <a:spcBef>
                <a:spcPts val="338"/>
              </a:spcBef>
              <a:buClr>
                <a:schemeClr val="tx2"/>
              </a:buClr>
            </a:pPr>
            <a:r>
              <a:rPr lang="el-GR" sz="1300" dirty="0">
                <a:solidFill>
                  <a:schemeClr val="tx2"/>
                </a:solidFill>
              </a:rPr>
              <a:t>Σύμφωνα με τα στοιχεία της </a:t>
            </a:r>
            <a:r>
              <a:rPr lang="el-GR" sz="1300" dirty="0" smtClean="0">
                <a:solidFill>
                  <a:schemeClr val="tx2"/>
                </a:solidFill>
              </a:rPr>
              <a:t>Έρευνας </a:t>
            </a:r>
            <a:r>
              <a:rPr lang="el-GR" sz="1300" dirty="0">
                <a:solidFill>
                  <a:schemeClr val="tx2"/>
                </a:solidFill>
              </a:rPr>
              <a:t>της </a:t>
            </a:r>
            <a:r>
              <a:rPr lang="el-GR" sz="1300" dirty="0" err="1">
                <a:solidFill>
                  <a:schemeClr val="tx2"/>
                </a:solidFill>
              </a:rPr>
              <a:t>Eurostat</a:t>
            </a:r>
            <a:r>
              <a:rPr lang="el-GR" sz="1300" dirty="0">
                <a:solidFill>
                  <a:schemeClr val="tx2"/>
                </a:solidFill>
              </a:rPr>
              <a:t> για το </a:t>
            </a:r>
            <a:r>
              <a:rPr lang="el-GR" sz="1300" dirty="0" smtClean="0">
                <a:solidFill>
                  <a:schemeClr val="tx2"/>
                </a:solidFill>
              </a:rPr>
              <a:t>Εργατικό </a:t>
            </a:r>
            <a:r>
              <a:rPr lang="el-GR" sz="1300" dirty="0">
                <a:solidFill>
                  <a:schemeClr val="tx2"/>
                </a:solidFill>
              </a:rPr>
              <a:t>Δ</a:t>
            </a:r>
            <a:r>
              <a:rPr lang="el-GR" sz="1300" dirty="0" smtClean="0">
                <a:solidFill>
                  <a:schemeClr val="tx2"/>
                </a:solidFill>
              </a:rPr>
              <a:t>υναμικό</a:t>
            </a:r>
            <a:r>
              <a:rPr lang="el-GR" sz="1300" dirty="0">
                <a:solidFill>
                  <a:schemeClr val="tx2"/>
                </a:solidFill>
              </a:rPr>
              <a:t>:</a:t>
            </a:r>
          </a:p>
          <a:p>
            <a:pPr defTabSz="257175">
              <a:spcBef>
                <a:spcPts val="338"/>
              </a:spcBef>
              <a:buClr>
                <a:schemeClr val="tx2"/>
              </a:buClr>
            </a:pPr>
            <a:endParaRPr lang="en-GB" sz="1300" dirty="0">
              <a:solidFill>
                <a:schemeClr val="tx2"/>
              </a:solidFill>
            </a:endParaRPr>
          </a:p>
          <a:p>
            <a:pPr marL="141750" indent="-141750" defTabSz="257175">
              <a:spcBef>
                <a:spcPts val="338"/>
              </a:spcBef>
              <a:spcAft>
                <a:spcPts val="600"/>
              </a:spcAft>
              <a:buClr>
                <a:schemeClr val="tx2"/>
              </a:buClr>
              <a:buFont typeface="Wingdings" pitchFamily="2" charset="2"/>
              <a:buChar char="§"/>
            </a:pPr>
            <a:r>
              <a:rPr lang="el-GR" sz="1300" dirty="0" smtClean="0">
                <a:solidFill>
                  <a:schemeClr val="tx2"/>
                </a:solidFill>
              </a:rPr>
              <a:t>Οι μετανάστες εργαζόμενοι </a:t>
            </a:r>
            <a:r>
              <a:rPr lang="el-GR" sz="1300" dirty="0">
                <a:solidFill>
                  <a:schemeClr val="tx2"/>
                </a:solidFill>
              </a:rPr>
              <a:t>έχουν περισσότερες πιθανότητες να εργαστούν σε κλάδους ή επαγγέλματα που χαρακτηρίζονται </a:t>
            </a:r>
            <a:r>
              <a:rPr lang="el-GR" sz="1300" dirty="0" smtClean="0">
                <a:solidFill>
                  <a:schemeClr val="tx2"/>
                </a:solidFill>
              </a:rPr>
              <a:t>ως </a:t>
            </a:r>
            <a:r>
              <a:rPr lang="el-GR" sz="1300" b="1" dirty="0" smtClean="0">
                <a:solidFill>
                  <a:schemeClr val="tx2"/>
                </a:solidFill>
              </a:rPr>
              <a:t>«</a:t>
            </a:r>
            <a:r>
              <a:rPr lang="el-GR" sz="1300" b="1" dirty="0" smtClean="0">
                <a:solidFill>
                  <a:schemeClr val="tx2"/>
                </a:solidFill>
              </a:rPr>
              <a:t>ΒΕΑ: </a:t>
            </a:r>
            <a:r>
              <a:rPr lang="el-GR" sz="1300" b="1" dirty="0" smtClean="0">
                <a:solidFill>
                  <a:schemeClr val="tx2"/>
                </a:solidFill>
              </a:rPr>
              <a:t>βρώμικα</a:t>
            </a:r>
            <a:r>
              <a:rPr lang="el-GR" sz="1300" b="1" dirty="0">
                <a:solidFill>
                  <a:schemeClr val="tx2"/>
                </a:solidFill>
              </a:rPr>
              <a:t>, επικίνδυνα και απαιτητικά»</a:t>
            </a:r>
            <a:r>
              <a:rPr lang="el-GR" sz="1300" dirty="0">
                <a:solidFill>
                  <a:schemeClr val="tx2"/>
                </a:solidFill>
              </a:rPr>
              <a:t> λόγω των κακών συνθηκών εργασίας και των αυξημένων κινδύνων για την </a:t>
            </a:r>
            <a:r>
              <a:rPr lang="el-GR" sz="1300" dirty="0" smtClean="0">
                <a:solidFill>
                  <a:schemeClr val="tx2"/>
                </a:solidFill>
              </a:rPr>
              <a:t>Υγεία και Ασφάλεια στην Εργασία (ΥΑΕ).</a:t>
            </a:r>
            <a:endParaRPr lang="el-GR" sz="1300" dirty="0">
              <a:solidFill>
                <a:schemeClr val="tx2"/>
              </a:solidFill>
            </a:endParaRPr>
          </a:p>
          <a:p>
            <a:pPr marL="141750" indent="-141750" defTabSz="257175">
              <a:spcBef>
                <a:spcPts val="338"/>
              </a:spcBef>
              <a:spcAft>
                <a:spcPts val="600"/>
              </a:spcAft>
              <a:buClr>
                <a:schemeClr val="tx2"/>
              </a:buClr>
              <a:buFont typeface="Wingdings" pitchFamily="2" charset="2"/>
              <a:buChar char="§"/>
            </a:pPr>
            <a:r>
              <a:rPr lang="el-GR" sz="1300" dirty="0" smtClean="0">
                <a:solidFill>
                  <a:schemeClr val="tx2"/>
                </a:solidFill>
              </a:rPr>
              <a:t>Οι μετανάστες </a:t>
            </a:r>
            <a:r>
              <a:rPr lang="el-GR" sz="1300" dirty="0">
                <a:solidFill>
                  <a:schemeClr val="tx2"/>
                </a:solidFill>
              </a:rPr>
              <a:t>εργαζόμενοι έχουν περισσότερες πιθανότητες να εργαστούν σε </a:t>
            </a:r>
            <a:r>
              <a:rPr lang="el-GR" sz="1300" dirty="0" smtClean="0">
                <a:solidFill>
                  <a:schemeClr val="tx2"/>
                </a:solidFill>
              </a:rPr>
              <a:t>κλάδους </a:t>
            </a:r>
            <a:r>
              <a:rPr lang="el-GR" sz="1300" dirty="0" smtClean="0">
                <a:solidFill>
                  <a:schemeClr val="tx2"/>
                </a:solidFill>
              </a:rPr>
              <a:t/>
            </a:r>
            <a:br>
              <a:rPr lang="el-GR" sz="1300" dirty="0" smtClean="0">
                <a:solidFill>
                  <a:schemeClr val="tx2"/>
                </a:solidFill>
              </a:rPr>
            </a:br>
            <a:r>
              <a:rPr lang="el-GR" sz="1300" dirty="0" smtClean="0">
                <a:solidFill>
                  <a:schemeClr val="tx2"/>
                </a:solidFill>
              </a:rPr>
              <a:t>όπως </a:t>
            </a:r>
            <a:r>
              <a:rPr lang="el-GR" sz="1300" i="1" dirty="0" smtClean="0">
                <a:solidFill>
                  <a:schemeClr val="tx2"/>
                </a:solidFill>
              </a:rPr>
              <a:t>η </a:t>
            </a:r>
            <a:r>
              <a:rPr lang="el-GR" sz="1300" i="1" dirty="0">
                <a:solidFill>
                  <a:schemeClr val="tx2"/>
                </a:solidFill>
              </a:rPr>
              <a:t>γεωργία</a:t>
            </a:r>
            <a:r>
              <a:rPr lang="el-GR" sz="1300" dirty="0">
                <a:solidFill>
                  <a:schemeClr val="tx2"/>
                </a:solidFill>
              </a:rPr>
              <a:t>, </a:t>
            </a:r>
            <a:r>
              <a:rPr lang="el-GR" sz="1300" i="1" dirty="0">
                <a:solidFill>
                  <a:schemeClr val="tx2"/>
                </a:solidFill>
              </a:rPr>
              <a:t>η μεταποίηση</a:t>
            </a:r>
            <a:r>
              <a:rPr lang="el-GR" sz="1300" dirty="0">
                <a:solidFill>
                  <a:schemeClr val="tx2"/>
                </a:solidFill>
              </a:rPr>
              <a:t>, </a:t>
            </a:r>
            <a:r>
              <a:rPr lang="el-GR" sz="1300" i="1" dirty="0">
                <a:solidFill>
                  <a:schemeClr val="tx2"/>
                </a:solidFill>
              </a:rPr>
              <a:t>οι εξορύξεις και η ενέργεια</a:t>
            </a:r>
            <a:r>
              <a:rPr lang="el-GR" sz="1300" dirty="0">
                <a:solidFill>
                  <a:schemeClr val="tx2"/>
                </a:solidFill>
              </a:rPr>
              <a:t>, </a:t>
            </a:r>
            <a:r>
              <a:rPr lang="el-GR" sz="1300" i="1" dirty="0">
                <a:solidFill>
                  <a:schemeClr val="tx2"/>
                </a:solidFill>
              </a:rPr>
              <a:t>το χονδρικό και λιανικό εμπόριο</a:t>
            </a:r>
            <a:r>
              <a:rPr lang="el-GR" sz="1300" dirty="0">
                <a:solidFill>
                  <a:schemeClr val="tx2"/>
                </a:solidFill>
              </a:rPr>
              <a:t>, </a:t>
            </a:r>
            <a:r>
              <a:rPr lang="el-GR" sz="1300" dirty="0" smtClean="0">
                <a:solidFill>
                  <a:schemeClr val="tx2"/>
                </a:solidFill>
              </a:rPr>
              <a:t/>
            </a:r>
            <a:br>
              <a:rPr lang="el-GR" sz="1300" dirty="0" smtClean="0">
                <a:solidFill>
                  <a:schemeClr val="tx2"/>
                </a:solidFill>
              </a:rPr>
            </a:br>
            <a:r>
              <a:rPr lang="el-GR" sz="1300" i="1" dirty="0" smtClean="0">
                <a:solidFill>
                  <a:schemeClr val="tx2"/>
                </a:solidFill>
              </a:rPr>
              <a:t>οι </a:t>
            </a:r>
            <a:r>
              <a:rPr lang="el-GR" sz="1300" i="1" dirty="0">
                <a:solidFill>
                  <a:schemeClr val="tx2"/>
                </a:solidFill>
              </a:rPr>
              <a:t>δραστηριότητες φιλοξενίας και σίτισης</a:t>
            </a:r>
            <a:r>
              <a:rPr lang="el-GR" sz="1300" dirty="0">
                <a:solidFill>
                  <a:schemeClr val="tx2"/>
                </a:solidFill>
              </a:rPr>
              <a:t>,</a:t>
            </a:r>
            <a:r>
              <a:rPr lang="el-GR" sz="1300" i="1" dirty="0">
                <a:solidFill>
                  <a:schemeClr val="tx2"/>
                </a:solidFill>
              </a:rPr>
              <a:t> οι δραστηριότητες που σχετίζονται με την ανθρώπινη υγεία και την κοινωνική μέριμνα</a:t>
            </a:r>
            <a:r>
              <a:rPr lang="el-GR" sz="1300" dirty="0">
                <a:solidFill>
                  <a:schemeClr val="tx2"/>
                </a:solidFill>
              </a:rPr>
              <a:t> και </a:t>
            </a:r>
            <a:r>
              <a:rPr lang="el-GR" sz="1300" i="1" dirty="0">
                <a:solidFill>
                  <a:schemeClr val="tx2"/>
                </a:solidFill>
              </a:rPr>
              <a:t>ο </a:t>
            </a:r>
            <a:r>
              <a:rPr lang="el-GR" sz="1300" i="1" dirty="0" smtClean="0">
                <a:solidFill>
                  <a:schemeClr val="tx2"/>
                </a:solidFill>
              </a:rPr>
              <a:t>κλάδος των κατασκευών/τεχνικά έργα.</a:t>
            </a:r>
            <a:r>
              <a:rPr lang="el-GR" sz="1300" dirty="0" smtClean="0">
                <a:solidFill>
                  <a:schemeClr val="tx2"/>
                </a:solidFill>
              </a:rPr>
              <a:t> </a:t>
            </a:r>
            <a:endParaRPr lang="el-GR" sz="1300" dirty="0">
              <a:solidFill>
                <a:schemeClr val="tx2"/>
              </a:solidFill>
            </a:endParaRPr>
          </a:p>
          <a:p>
            <a:pPr marL="141750" indent="-141750" defTabSz="257175">
              <a:spcBef>
                <a:spcPts val="338"/>
              </a:spcBef>
              <a:spcAft>
                <a:spcPts val="600"/>
              </a:spcAft>
              <a:buClr>
                <a:schemeClr val="tx2"/>
              </a:buClr>
              <a:buFont typeface="Wingdings" pitchFamily="2" charset="2"/>
              <a:buChar char="§"/>
            </a:pPr>
            <a:r>
              <a:rPr lang="el-GR" sz="1300" dirty="0">
                <a:solidFill>
                  <a:schemeClr val="tx2"/>
                </a:solidFill>
              </a:rPr>
              <a:t>Είναι επίσης περισσότερο πιθανό να απασχοληθούν σε </a:t>
            </a:r>
            <a:r>
              <a:rPr lang="el-GR" sz="1300" b="1" dirty="0">
                <a:solidFill>
                  <a:schemeClr val="tx2"/>
                </a:solidFill>
              </a:rPr>
              <a:t>θέσεις χαμηλής ή μηδενικής εξειδίκευσης</a:t>
            </a:r>
            <a:r>
              <a:rPr lang="el-GR" sz="1300" dirty="0">
                <a:solidFill>
                  <a:schemeClr val="tx2"/>
                </a:solidFill>
              </a:rPr>
              <a:t>, ως καθαριστές και βοηθοί, ανειδίκευτοι εργάτες, βοηθοί παρασκευής φαγητών, πλανόδιοι </a:t>
            </a:r>
            <a:r>
              <a:rPr lang="el-GR" sz="1300" dirty="0" smtClean="0">
                <a:solidFill>
                  <a:schemeClr val="tx2"/>
                </a:solidFill>
              </a:rPr>
              <a:t>πωλητές, </a:t>
            </a:r>
            <a:r>
              <a:rPr lang="el-GR" sz="1300" dirty="0" smtClean="0">
                <a:solidFill>
                  <a:schemeClr val="tx2"/>
                </a:solidFill>
              </a:rPr>
              <a:t>σε εργασίες </a:t>
            </a:r>
            <a:r>
              <a:rPr lang="el-GR" sz="1300" dirty="0" smtClean="0">
                <a:solidFill>
                  <a:schemeClr val="tx2"/>
                </a:solidFill>
              </a:rPr>
              <a:t>στον δρόμο, </a:t>
            </a:r>
            <a:r>
              <a:rPr lang="el-GR" sz="1300" dirty="0" smtClean="0">
                <a:solidFill>
                  <a:schemeClr val="tx2"/>
                </a:solidFill>
              </a:rPr>
              <a:t>σε πωλήσεις </a:t>
            </a:r>
            <a:r>
              <a:rPr lang="el-GR" sz="1300" dirty="0" smtClean="0">
                <a:solidFill>
                  <a:schemeClr val="tx2"/>
                </a:solidFill>
              </a:rPr>
              <a:t>και άλλες </a:t>
            </a:r>
            <a:r>
              <a:rPr lang="el-GR" sz="1300" dirty="0" smtClean="0">
                <a:solidFill>
                  <a:schemeClr val="tx2"/>
                </a:solidFill>
              </a:rPr>
              <a:t>σχετικές υπηρεσίες </a:t>
            </a:r>
            <a:br>
              <a:rPr lang="el-GR" sz="1300" dirty="0" smtClean="0">
                <a:solidFill>
                  <a:schemeClr val="tx2"/>
                </a:solidFill>
              </a:rPr>
            </a:br>
            <a:r>
              <a:rPr lang="el-GR" sz="1300" dirty="0" smtClean="0">
                <a:solidFill>
                  <a:schemeClr val="tx2"/>
                </a:solidFill>
              </a:rPr>
              <a:t>καθώς </a:t>
            </a:r>
            <a:r>
              <a:rPr lang="el-GR" sz="1300" dirty="0">
                <a:solidFill>
                  <a:schemeClr val="tx2"/>
                </a:solidFill>
              </a:rPr>
              <a:t>και ως συλλέκτες απορριμμάτων.</a:t>
            </a:r>
          </a:p>
          <a:p>
            <a:pPr marL="141750" indent="-141750" defTabSz="257175">
              <a:spcBef>
                <a:spcPts val="338"/>
              </a:spcBef>
              <a:spcAft>
                <a:spcPts val="600"/>
              </a:spcAft>
              <a:buClr>
                <a:schemeClr val="tx2"/>
              </a:buClr>
              <a:buFont typeface="Wingdings" pitchFamily="2" charset="2"/>
              <a:buChar char="§"/>
            </a:pPr>
            <a:r>
              <a:rPr lang="el-GR" sz="1300" dirty="0" smtClean="0">
                <a:solidFill>
                  <a:schemeClr val="tx2"/>
                </a:solidFill>
              </a:rPr>
              <a:t>Οι μετανάστες </a:t>
            </a:r>
            <a:r>
              <a:rPr lang="el-GR" sz="1300" dirty="0">
                <a:solidFill>
                  <a:schemeClr val="tx2"/>
                </a:solidFill>
              </a:rPr>
              <a:t>εργαζόμενοι </a:t>
            </a:r>
            <a:r>
              <a:rPr lang="el-GR" sz="1300" b="1" dirty="0">
                <a:solidFill>
                  <a:schemeClr val="tx2"/>
                </a:solidFill>
              </a:rPr>
              <a:t>απασχολούνται επίσης πολύ πιο σπάνια σε επαγγέλματα μεσαίας ειδίκευσης</a:t>
            </a:r>
            <a:r>
              <a:rPr lang="el-GR" sz="1300" dirty="0">
                <a:solidFill>
                  <a:schemeClr val="tx2"/>
                </a:solidFill>
              </a:rPr>
              <a:t>, όπως η παροχή προσωπικών υπηρεσιών, η παροχή </a:t>
            </a:r>
            <a:r>
              <a:rPr lang="el-GR" sz="1300" dirty="0" smtClean="0">
                <a:solidFill>
                  <a:schemeClr val="tx2"/>
                </a:solidFill>
              </a:rPr>
              <a:t>προσωπικής </a:t>
            </a:r>
            <a:r>
              <a:rPr lang="el-GR" sz="1300" dirty="0">
                <a:solidFill>
                  <a:schemeClr val="tx2"/>
                </a:solidFill>
              </a:rPr>
              <a:t>φροντίδας, ο </a:t>
            </a:r>
            <a:r>
              <a:rPr lang="el-GR" sz="1300" dirty="0" smtClean="0">
                <a:solidFill>
                  <a:schemeClr val="tx2"/>
                </a:solidFill>
              </a:rPr>
              <a:t>κλάδος των κατασκευών/τεχνικών έργων, καθώς </a:t>
            </a:r>
            <a:r>
              <a:rPr lang="el-GR" sz="1300" dirty="0">
                <a:solidFill>
                  <a:schemeClr val="tx2"/>
                </a:solidFill>
              </a:rPr>
              <a:t>και </a:t>
            </a:r>
            <a:r>
              <a:rPr lang="el-GR" sz="1300" dirty="0" smtClean="0">
                <a:solidFill>
                  <a:schemeClr val="tx2"/>
                </a:solidFill>
              </a:rPr>
              <a:t> </a:t>
            </a:r>
            <a:r>
              <a:rPr lang="el-GR" sz="1300" dirty="0">
                <a:solidFill>
                  <a:schemeClr val="tx2"/>
                </a:solidFill>
              </a:rPr>
              <a:t>σε </a:t>
            </a:r>
            <a:r>
              <a:rPr lang="el-GR" sz="1300" dirty="0" smtClean="0">
                <a:solidFill>
                  <a:schemeClr val="tx2"/>
                </a:solidFill>
              </a:rPr>
              <a:t>συναφή </a:t>
            </a:r>
            <a:r>
              <a:rPr lang="el-GR" sz="1300" dirty="0">
                <a:solidFill>
                  <a:schemeClr val="tx2"/>
                </a:solidFill>
              </a:rPr>
              <a:t>επαγγέλματα. </a:t>
            </a:r>
          </a:p>
        </p:txBody>
      </p:sp>
    </p:spTree>
    <p:extLst>
      <p:ext uri="{BB962C8B-B14F-4D97-AF65-F5344CB8AC3E}">
        <p14:creationId xmlns="" xmlns:p14="http://schemas.microsoft.com/office/powerpoint/2010/main" val="2591657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0"/>
            <a:ext cx="8605604" cy="669455"/>
          </a:xfrm>
        </p:spPr>
        <p:txBody>
          <a:bodyPr/>
          <a:lstStyle/>
          <a:p>
            <a:r>
              <a:rPr lang="el-GR" sz="1600" dirty="0"/>
              <a:t/>
            </a:r>
            <a:br>
              <a:rPr lang="el-GR" sz="1600" dirty="0"/>
            </a:br>
            <a:r>
              <a:rPr lang="el-GR" sz="1600" dirty="0"/>
              <a:t>Έκθεση σε παράγοντες κινδύνου για την υγεία που σχετίζονται με την εργασία</a:t>
            </a:r>
            <a:br>
              <a:rPr lang="el-GR" sz="1600" dirty="0"/>
            </a:br>
            <a:r>
              <a:rPr lang="el-GR" sz="1600" dirty="0" smtClean="0"/>
              <a:t>Μετανάστες</a:t>
            </a:r>
            <a:r>
              <a:rPr lang="el-GR" sz="1600" dirty="0" smtClean="0">
                <a:solidFill>
                  <a:srgbClr val="FF0000"/>
                </a:solidFill>
              </a:rPr>
              <a:t> </a:t>
            </a:r>
            <a:r>
              <a:rPr lang="el-GR" sz="1600" dirty="0"/>
              <a:t>εργαζόμενοι</a:t>
            </a:r>
            <a:br>
              <a:rPr lang="el-GR" sz="1600" dirty="0"/>
            </a:br>
            <a:endParaRPr lang="el-GR" sz="1600" dirty="0"/>
          </a:p>
        </p:txBody>
      </p:sp>
      <p:sp>
        <p:nvSpPr>
          <p:cNvPr id="5" name="Content Placeholder 2"/>
          <p:cNvSpPr>
            <a:spLocks noGrp="1"/>
          </p:cNvSpPr>
          <p:nvPr>
            <p:ph sz="half" idx="1"/>
          </p:nvPr>
        </p:nvSpPr>
        <p:spPr>
          <a:xfrm>
            <a:off x="611362" y="1371651"/>
            <a:ext cx="7488882" cy="2736304"/>
          </a:xfrm>
        </p:spPr>
        <p:txBody>
          <a:bodyPr lIns="0" tIns="0" rIns="0" bIns="0">
            <a:noAutofit/>
          </a:bodyPr>
          <a:lstStyle/>
          <a:p>
            <a:pPr lvl="0"/>
            <a:r>
              <a:rPr lang="el-GR" sz="1400" b="0" dirty="0" smtClean="0"/>
              <a:t>Μεγάλη συχνότητα προσωρινής </a:t>
            </a:r>
            <a:r>
              <a:rPr lang="el-GR" sz="1400" b="0" dirty="0"/>
              <a:t>και επισφαλούς εργασίας</a:t>
            </a:r>
          </a:p>
          <a:p>
            <a:pPr lvl="0"/>
            <a:r>
              <a:rPr lang="el-GR" sz="1400" b="0" dirty="0"/>
              <a:t>Πολλές ώρες εργασίας και υπερωρίες, μη </a:t>
            </a:r>
            <a:r>
              <a:rPr lang="el-GR" sz="1400" b="0" dirty="0" smtClean="0"/>
              <a:t>«κοινωνικές» </a:t>
            </a:r>
            <a:r>
              <a:rPr lang="el-GR" sz="1400" b="0" dirty="0"/>
              <a:t>ώρες </a:t>
            </a:r>
            <a:r>
              <a:rPr lang="el-GR" sz="1400" b="0" dirty="0" smtClean="0"/>
              <a:t>εργασίας</a:t>
            </a:r>
            <a:r>
              <a:rPr lang="en-US" sz="1400" b="0" dirty="0" smtClean="0"/>
              <a:t> (</a:t>
            </a:r>
            <a:r>
              <a:rPr lang="el-GR" sz="1400" b="0" dirty="0" smtClean="0"/>
              <a:t>εκτός του συνήθους ωραρίου)</a:t>
            </a:r>
            <a:endParaRPr lang="el-GR" sz="1400" b="0" dirty="0"/>
          </a:p>
          <a:p>
            <a:pPr lvl="0"/>
            <a:r>
              <a:rPr lang="el-GR" sz="1400" b="0" dirty="0"/>
              <a:t>Έλλειψη ευκαιριών σταδιοδρομίας και χαμηλοί μισθοί</a:t>
            </a:r>
          </a:p>
          <a:p>
            <a:pPr lvl="0"/>
            <a:r>
              <a:rPr lang="el-GR" sz="1400" b="0" dirty="0"/>
              <a:t>Εκφοβισμός, παρενόχληση και διακρίσεις στην εργασία</a:t>
            </a:r>
          </a:p>
          <a:p>
            <a:pPr lvl="0"/>
            <a:r>
              <a:rPr lang="el-GR" sz="1400" b="0" dirty="0" smtClean="0"/>
              <a:t>Αίσθημα </a:t>
            </a:r>
            <a:r>
              <a:rPr lang="el-GR" sz="1400" b="0" dirty="0"/>
              <a:t>απομόνωσης και έλλειψης υποστήριξης</a:t>
            </a:r>
          </a:p>
          <a:p>
            <a:pPr lvl="0"/>
            <a:r>
              <a:rPr lang="el-GR" sz="1400" b="0" dirty="0"/>
              <a:t>Περιορισμένη εκπαίδευση (σε θέματα σχετικά με την υγεία και ασφάλεια στην εργασία) και έλλειψη συμμετοχής σε δραστηριότητες που σχετίζονται με την υγεία και ασφάλεια στους χώρους εργασίας</a:t>
            </a:r>
          </a:p>
          <a:p>
            <a:pPr lvl="0"/>
            <a:r>
              <a:rPr lang="el-GR" sz="1400" b="0" dirty="0" smtClean="0"/>
              <a:t>Χαμηλή </a:t>
            </a:r>
            <a:r>
              <a:rPr lang="el-GR" sz="1400" b="0" dirty="0"/>
              <a:t>διαπραγματευτική ισχύς </a:t>
            </a:r>
            <a:r>
              <a:rPr lang="el-GR" sz="1400" b="0" dirty="0" smtClean="0"/>
              <a:t>έναντι </a:t>
            </a:r>
            <a:r>
              <a:rPr lang="el-GR" sz="1400" b="0" dirty="0"/>
              <a:t>των εργοδοτών</a:t>
            </a:r>
          </a:p>
          <a:p>
            <a:pPr lvl="0"/>
            <a:r>
              <a:rPr lang="el-GR" sz="1400" b="0" dirty="0"/>
              <a:t>Περιορισμένη γνώση της γλώσσας και του πολιτισμού της χώρας υποδοχής</a:t>
            </a:r>
          </a:p>
          <a:p>
            <a:pPr lvl="0"/>
            <a:r>
              <a:rPr lang="el-GR" sz="1400" b="0" dirty="0"/>
              <a:t>Διακρίσεις για πολλούς λόγους</a:t>
            </a:r>
          </a:p>
          <a:p>
            <a:pPr lvl="0"/>
            <a:r>
              <a:rPr lang="el-GR" sz="1400" b="0" dirty="0"/>
              <a:t>Περιορισμένη πρόσβαση σε υπηρεσίες στέγασης και υγείας</a:t>
            </a:r>
          </a:p>
        </p:txBody>
      </p:sp>
      <p:sp>
        <p:nvSpPr>
          <p:cNvPr id="2" name="Rectangle 1"/>
          <p:cNvSpPr/>
          <p:nvPr/>
        </p:nvSpPr>
        <p:spPr>
          <a:xfrm>
            <a:off x="467544" y="699542"/>
            <a:ext cx="7776864" cy="553357"/>
          </a:xfrm>
          <a:prstGeom prst="rect">
            <a:avLst/>
          </a:prstGeom>
        </p:spPr>
        <p:txBody>
          <a:bodyPr wrap="square">
            <a:spAutoFit/>
          </a:bodyPr>
          <a:lstStyle/>
          <a:p>
            <a:pPr marR="60325" algn="just">
              <a:lnSpc>
                <a:spcPct val="107000"/>
              </a:lnSpc>
              <a:spcAft>
                <a:spcPts val="800"/>
              </a:spcAft>
            </a:pPr>
            <a:r>
              <a:rPr lang="el-GR" sz="1400" dirty="0">
                <a:solidFill>
                  <a:schemeClr val="tx2"/>
                </a:solidFill>
              </a:rPr>
              <a:t>Οι </a:t>
            </a:r>
            <a:r>
              <a:rPr lang="el-GR" sz="1400" b="1" i="1" dirty="0">
                <a:solidFill>
                  <a:schemeClr val="tx2"/>
                </a:solidFill>
              </a:rPr>
              <a:t>ψυχοκοινωνικοί παράγοντες κινδύνου</a:t>
            </a:r>
            <a:r>
              <a:rPr lang="el-GR" sz="1400" dirty="0">
                <a:solidFill>
                  <a:schemeClr val="tx2"/>
                </a:solidFill>
              </a:rPr>
              <a:t> που μπορούν να συμβάλουν στην αύξηση </a:t>
            </a:r>
            <a:r>
              <a:rPr lang="el-GR" sz="1400" dirty="0" smtClean="0">
                <a:solidFill>
                  <a:schemeClr val="tx2"/>
                </a:solidFill>
              </a:rPr>
              <a:t/>
            </a:r>
            <a:br>
              <a:rPr lang="el-GR" sz="1400" dirty="0" smtClean="0">
                <a:solidFill>
                  <a:schemeClr val="tx2"/>
                </a:solidFill>
              </a:rPr>
            </a:br>
            <a:r>
              <a:rPr lang="el-GR" sz="1400" dirty="0" smtClean="0">
                <a:solidFill>
                  <a:schemeClr val="tx2"/>
                </a:solidFill>
              </a:rPr>
              <a:t>των </a:t>
            </a:r>
            <a:r>
              <a:rPr lang="el-GR" sz="1400" dirty="0">
                <a:solidFill>
                  <a:schemeClr val="tx2"/>
                </a:solidFill>
              </a:rPr>
              <a:t>προβλημάτων που σχετίζονται με ΜΣΠ μεταξύ των </a:t>
            </a:r>
            <a:r>
              <a:rPr lang="el-GR" sz="1400" dirty="0" smtClean="0">
                <a:solidFill>
                  <a:schemeClr val="tx2"/>
                </a:solidFill>
              </a:rPr>
              <a:t>μεταναστών </a:t>
            </a:r>
            <a:r>
              <a:rPr lang="el-GR" sz="1400" dirty="0">
                <a:solidFill>
                  <a:schemeClr val="tx2"/>
                </a:solidFill>
              </a:rPr>
              <a:t>εργαζομένων είναι:</a:t>
            </a:r>
          </a:p>
        </p:txBody>
      </p:sp>
    </p:spTree>
    <p:extLst>
      <p:ext uri="{BB962C8B-B14F-4D97-AF65-F5344CB8AC3E}">
        <p14:creationId xmlns="" xmlns:p14="http://schemas.microsoft.com/office/powerpoint/2010/main" val="2810617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FE67E1C7-DA33-3742-8620-2EC6C9701E0F}"/>
              </a:ext>
            </a:extLst>
          </p:cNvPr>
          <p:cNvSpPr txBox="1">
            <a:spLocks/>
          </p:cNvSpPr>
          <p:nvPr/>
        </p:nvSpPr>
        <p:spPr>
          <a:xfrm>
            <a:off x="539749" y="123478"/>
            <a:ext cx="8570341"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1600" dirty="0" smtClean="0"/>
              <a:t>Εμφάνιση </a:t>
            </a:r>
            <a:r>
              <a:rPr lang="el-GR" sz="1600" dirty="0"/>
              <a:t>γενικών προβλημάτων υγείας και ΜΣΠ</a:t>
            </a:r>
          </a:p>
          <a:p>
            <a:r>
              <a:rPr lang="el-GR" sz="1600" dirty="0" smtClean="0"/>
              <a:t>Μετανάστες </a:t>
            </a:r>
            <a:r>
              <a:rPr lang="el-GR" sz="1600" dirty="0"/>
              <a:t>εργαζόμενοι</a:t>
            </a:r>
          </a:p>
          <a:p>
            <a:endParaRPr lang="en-GB" sz="1800" dirty="0"/>
          </a:p>
        </p:txBody>
      </p:sp>
      <p:sp>
        <p:nvSpPr>
          <p:cNvPr id="4" name="Rectangle 3"/>
          <p:cNvSpPr/>
          <p:nvPr/>
        </p:nvSpPr>
        <p:spPr>
          <a:xfrm>
            <a:off x="539749" y="807907"/>
            <a:ext cx="7632700" cy="4190891"/>
          </a:xfrm>
          <a:prstGeom prst="rect">
            <a:avLst/>
          </a:prstGeom>
        </p:spPr>
        <p:txBody>
          <a:bodyPr wrap="square">
            <a:spAutoFit/>
          </a:bodyPr>
          <a:lstStyle/>
          <a:p>
            <a:pPr marR="60325" algn="just">
              <a:lnSpc>
                <a:spcPct val="107000"/>
              </a:lnSpc>
              <a:spcAft>
                <a:spcPts val="800"/>
              </a:spcAft>
            </a:pPr>
            <a:r>
              <a:rPr lang="el-GR" sz="1400" dirty="0" smtClean="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Οι μετανάστες</a:t>
            </a:r>
            <a:r>
              <a:rPr lang="el-GR" sz="1400" dirty="0" smtClean="0">
                <a:solidFill>
                  <a:srgbClr val="FF0000"/>
                </a:solidFill>
                <a:latin typeface="Arial" panose="020B0604020202020204" pitchFamily="34" charset="0"/>
                <a:ea typeface="Calibri" panose="020F0502020204030204" pitchFamily="34" charset="0"/>
                <a:cs typeface="Arial" panose="020B0604020202020204" pitchFamily="34" charset="0"/>
                <a:sym typeface="Wingdings" pitchFamily="2" charset="2"/>
              </a:rPr>
              <a:t> </a:t>
            </a:r>
            <a:r>
              <a:rPr lang="el-GR" sz="1400" dirty="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εργαζόμενοι αναφέρουν χαμηλότερου επιπέδου αποτελέσματα σχετικά με την υγεία, όπως μολυσματικές και μεταβολικές καρδιαγγειακές παθήσεις και ζητήματα ψυχικής υγείας, καθώς και περισσότερα εργατικά ατυχήματα και τραυματισμούς που σχετίζονται με την εργασία (ιδίως θανατηφόρα και σοβαρά). Ορισμένες μελέτες δείχνουν επίσης </a:t>
            </a:r>
            <a:r>
              <a:rPr lang="el-GR" sz="1400" dirty="0" smtClean="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μεγαλύτερη συχνότητα εμφάνισης </a:t>
            </a:r>
            <a:r>
              <a:rPr lang="el-GR" sz="1400" dirty="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των ΜΣΠ μεταξύ των </a:t>
            </a:r>
            <a:r>
              <a:rPr lang="el-GR" sz="1400" dirty="0" smtClean="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μεταναστών </a:t>
            </a:r>
            <a:r>
              <a:rPr lang="el-GR" sz="1400" dirty="0">
                <a:solidFill>
                  <a:schemeClr val="accent1"/>
                </a:solidFill>
                <a:latin typeface="Arial" panose="020B0604020202020204" pitchFamily="34" charset="0"/>
                <a:ea typeface="Calibri" panose="020F0502020204030204" pitchFamily="34" charset="0"/>
                <a:cs typeface="Arial" panose="020B0604020202020204" pitchFamily="34" charset="0"/>
                <a:sym typeface="Wingdings" pitchFamily="2" charset="2"/>
              </a:rPr>
              <a:t>εργαζομένων.</a:t>
            </a:r>
          </a:p>
          <a:p>
            <a:pPr marR="60325" algn="just">
              <a:lnSpc>
                <a:spcPct val="107000"/>
              </a:lnSpc>
              <a:spcAft>
                <a:spcPts val="800"/>
              </a:spcAft>
            </a:pPr>
            <a:r>
              <a:rPr lang="el-GR" sz="1400" dirty="0">
                <a:solidFill>
                  <a:schemeClr val="tx2"/>
                </a:solidFill>
                <a:latin typeface="Arial" panose="020B0604020202020204" pitchFamily="34" charset="0"/>
                <a:ea typeface="Calibri" panose="020F0502020204030204" pitchFamily="34" charset="0"/>
                <a:cs typeface="Times New Roman" panose="02020603050405020304" pitchFamily="18" charset="0"/>
              </a:rPr>
              <a:t>Σύμφωνα με τη στατιστική ανάλυση των δεδομένων της </a:t>
            </a:r>
            <a:r>
              <a:rPr lang="el-GR" sz="1400" u="sng" dirty="0" smtClean="0">
                <a:solidFill>
                  <a:schemeClr val="tx2"/>
                </a:solidFill>
                <a:latin typeface="Arial" panose="020B0604020202020204" pitchFamily="34" charset="0"/>
                <a:ea typeface="Calibri" panose="020F0502020204030204" pitchFamily="34" charset="0"/>
                <a:cs typeface="Times New Roman" panose="02020603050405020304" pitchFamily="18" charset="0"/>
              </a:rPr>
              <a:t>Ευρωπαϊκής Έρευνας </a:t>
            </a:r>
            <a:r>
              <a:rPr lang="el-GR" sz="1400" u="sng" dirty="0">
                <a:solidFill>
                  <a:schemeClr val="tx2"/>
                </a:solidFill>
                <a:latin typeface="Arial" panose="020B0604020202020204" pitchFamily="34" charset="0"/>
                <a:ea typeface="Calibri" panose="020F0502020204030204" pitchFamily="34" charset="0"/>
                <a:cs typeface="Times New Roman" panose="02020603050405020304" pitchFamily="18" charset="0"/>
              </a:rPr>
              <a:t>για τις </a:t>
            </a:r>
            <a:r>
              <a:rPr lang="el-GR" sz="1400" u="sng" dirty="0" smtClean="0">
                <a:solidFill>
                  <a:schemeClr val="tx2"/>
                </a:solidFill>
                <a:latin typeface="Arial" panose="020B0604020202020204" pitchFamily="34" charset="0"/>
                <a:ea typeface="Calibri" panose="020F0502020204030204" pitchFamily="34" charset="0"/>
                <a:cs typeface="Times New Roman" panose="02020603050405020304" pitchFamily="18" charset="0"/>
              </a:rPr>
              <a:t>Συνθήκες Εργασίας</a:t>
            </a:r>
            <a:r>
              <a:rPr lang="el-GR" sz="1400" dirty="0" smtClean="0">
                <a:solidFill>
                  <a:schemeClr val="tx2"/>
                </a:solidFill>
                <a:latin typeface="Arial" panose="020B0604020202020204" pitchFamily="34" charset="0"/>
                <a:ea typeface="Calibri" panose="020F0502020204030204" pitchFamily="34" charset="0"/>
                <a:cs typeface="Times New Roman" panose="02020603050405020304" pitchFamily="18" charset="0"/>
              </a:rPr>
              <a:t> </a:t>
            </a:r>
            <a:r>
              <a:rPr lang="el-GR" sz="1400" dirty="0">
                <a:solidFill>
                  <a:schemeClr val="tx2"/>
                </a:solidFill>
                <a:latin typeface="Arial" panose="020B0604020202020204" pitchFamily="34" charset="0"/>
                <a:ea typeface="Calibri" panose="020F0502020204030204" pitchFamily="34" charset="0"/>
                <a:cs typeface="Times New Roman" panose="02020603050405020304" pitchFamily="18" charset="0"/>
              </a:rPr>
              <a:t>(2015): </a:t>
            </a:r>
          </a:p>
          <a:p>
            <a:pPr marL="285750" marR="60325" indent="-285750" algn="just">
              <a:lnSpc>
                <a:spcPct val="107000"/>
              </a:lnSpc>
              <a:spcAft>
                <a:spcPts val="800"/>
              </a:spcAft>
              <a:buFont typeface="Wingdings" panose="05000000000000000000" pitchFamily="2" charset="2"/>
              <a:buChar char="§"/>
            </a:pPr>
            <a:r>
              <a:rPr lang="el-GR" sz="1400" dirty="0" smtClean="0">
                <a:solidFill>
                  <a:schemeClr val="accent1"/>
                </a:solidFill>
                <a:latin typeface="+mj-lt"/>
                <a:ea typeface="Calibri" panose="020F0502020204030204" pitchFamily="34" charset="0"/>
                <a:cs typeface="Times New Roman" panose="02020603050405020304" pitchFamily="18" charset="0"/>
              </a:rPr>
              <a:t>Οι μετανάστες εργαζόμενοι </a:t>
            </a:r>
            <a:r>
              <a:rPr lang="el-GR" sz="1400" dirty="0">
                <a:solidFill>
                  <a:schemeClr val="accent1"/>
                </a:solidFill>
                <a:latin typeface="+mj-lt"/>
                <a:ea typeface="Calibri" panose="020F0502020204030204" pitchFamily="34" charset="0"/>
                <a:cs typeface="Times New Roman" panose="02020603050405020304" pitchFamily="18" charset="0"/>
              </a:rPr>
              <a:t>(ιδιαίτερα οι εργαζόμενοι πρώτης γενιάς) είναι </a:t>
            </a:r>
            <a:r>
              <a:rPr lang="el-GR" sz="1400" b="1" dirty="0">
                <a:solidFill>
                  <a:schemeClr val="accent1"/>
                </a:solidFill>
                <a:latin typeface="+mj-lt"/>
                <a:ea typeface="Calibri" panose="020F0502020204030204" pitchFamily="34" charset="0"/>
                <a:cs typeface="Times New Roman" panose="02020603050405020304" pitchFamily="18" charset="0"/>
              </a:rPr>
              <a:t>πιο πιθανό να αναφέρουν ΜΣΠ</a:t>
            </a:r>
            <a:r>
              <a:rPr lang="el-GR" sz="1400" dirty="0">
                <a:solidFill>
                  <a:schemeClr val="accent1"/>
                </a:solidFill>
                <a:latin typeface="+mj-lt"/>
                <a:ea typeface="Calibri" panose="020F0502020204030204" pitchFamily="34" charset="0"/>
                <a:cs typeface="Times New Roman" panose="02020603050405020304" pitchFamily="18" charset="0"/>
              </a:rPr>
              <a:t> (πόνο στην πλάτη, μυϊκούς πόνους στους ώμους, στον λαιμό ή/και στα άνω άκρα και μυϊκούς πόνους στα κάτω άκρα από ό,τι οι </a:t>
            </a:r>
            <a:r>
              <a:rPr lang="el-GR" sz="1400" b="1" dirty="0" smtClean="0">
                <a:solidFill>
                  <a:schemeClr val="accent1"/>
                </a:solidFill>
                <a:latin typeface="+mj-lt"/>
                <a:ea typeface="Calibri" panose="020F0502020204030204" pitchFamily="34" charset="0"/>
                <a:cs typeface="Times New Roman" panose="02020603050405020304" pitchFamily="18" charset="0"/>
              </a:rPr>
              <a:t>ντόπιοι εργαζόμενοι. </a:t>
            </a:r>
            <a:endParaRPr lang="el-GR" sz="1400" b="1" dirty="0">
              <a:solidFill>
                <a:schemeClr val="accent1"/>
              </a:solidFill>
              <a:latin typeface="+mj-lt"/>
              <a:ea typeface="Calibri" panose="020F0502020204030204" pitchFamily="34" charset="0"/>
              <a:cs typeface="Times New Roman" panose="02020603050405020304" pitchFamily="18" charset="0"/>
            </a:endParaRPr>
          </a:p>
          <a:p>
            <a:pPr marL="285750" marR="60325" indent="-285750" algn="just">
              <a:lnSpc>
                <a:spcPct val="107000"/>
              </a:lnSpc>
              <a:spcAft>
                <a:spcPts val="800"/>
              </a:spcAft>
              <a:buFont typeface="Wingdings" panose="05000000000000000000" pitchFamily="2" charset="2"/>
              <a:buChar char="§"/>
            </a:pPr>
            <a:r>
              <a:rPr lang="el-GR" sz="1400" dirty="0">
                <a:solidFill>
                  <a:schemeClr val="accent1"/>
                </a:solidFill>
                <a:latin typeface="+mj-lt"/>
                <a:ea typeface="Calibri" panose="020F0502020204030204" pitchFamily="34" charset="0"/>
                <a:cs typeface="Times New Roman" panose="02020603050405020304" pitchFamily="18" charset="0"/>
                <a:sym typeface="Wingdings" pitchFamily="2" charset="2"/>
              </a:rPr>
              <a:t>Παρόλο που </a:t>
            </a:r>
            <a:r>
              <a:rPr lang="el-GR" sz="1400" dirty="0" smtClean="0">
                <a:solidFill>
                  <a:schemeClr val="accent1"/>
                </a:solidFill>
                <a:latin typeface="+mj-lt"/>
                <a:ea typeface="Calibri" panose="020F0502020204030204" pitchFamily="34" charset="0"/>
                <a:cs typeface="Times New Roman" panose="02020603050405020304" pitchFamily="18" charset="0"/>
                <a:sym typeface="Wingdings" pitchFamily="2" charset="2"/>
              </a:rPr>
              <a:t>πολλοί μετανάστες </a:t>
            </a:r>
            <a:r>
              <a:rPr lang="el-GR" sz="1400" dirty="0">
                <a:solidFill>
                  <a:schemeClr val="accent1"/>
                </a:solidFill>
                <a:latin typeface="+mj-lt"/>
                <a:ea typeface="Calibri" panose="020F0502020204030204" pitchFamily="34" charset="0"/>
                <a:cs typeface="Times New Roman" panose="02020603050405020304" pitchFamily="18" charset="0"/>
                <a:sym typeface="Wingdings" pitchFamily="2" charset="2"/>
              </a:rPr>
              <a:t>εργαζόμενοι πρώτης γενιάς είναι νέοι με σχετικά καλή κατάσταση υγείας </a:t>
            </a:r>
            <a:r>
              <a:rPr lang="el-GR" sz="1400" dirty="0" smtClean="0">
                <a:solidFill>
                  <a:schemeClr val="accent1"/>
                </a:solidFill>
                <a:latin typeface="+mj-lt"/>
                <a:ea typeface="Calibri" panose="020F0502020204030204" pitchFamily="34" charset="0"/>
                <a:cs typeface="Times New Roman" panose="02020603050405020304" pitchFamily="18" charset="0"/>
                <a:sym typeface="Wingdings" pitchFamily="2" charset="2"/>
              </a:rPr>
              <a:t>κα, </a:t>
            </a:r>
            <a:r>
              <a:rPr lang="el-GR" sz="1400" dirty="0" err="1" smtClean="0">
                <a:solidFill>
                  <a:schemeClr val="accent1"/>
                </a:solidFill>
                <a:latin typeface="+mj-lt"/>
                <a:ea typeface="Calibri" panose="020F0502020204030204" pitchFamily="34" charset="0"/>
                <a:cs typeface="Times New Roman" panose="02020603050405020304" pitchFamily="18" charset="0"/>
                <a:sym typeface="Wingdings" pitchFamily="2" charset="2"/>
              </a:rPr>
              <a:t>γι΄</a:t>
            </a:r>
            <a:r>
              <a:rPr lang="el-GR" sz="1400" dirty="0" smtClean="0">
                <a:solidFill>
                  <a:schemeClr val="accent1"/>
                </a:solidFill>
                <a:latin typeface="+mj-lt"/>
                <a:ea typeface="Calibri" panose="020F0502020204030204" pitchFamily="34" charset="0"/>
                <a:cs typeface="Times New Roman" panose="02020603050405020304" pitchFamily="18" charset="0"/>
                <a:sym typeface="Wingdings" pitchFamily="2" charset="2"/>
              </a:rPr>
              <a:t> αυτό </a:t>
            </a:r>
            <a:r>
              <a:rPr lang="el-GR" sz="1400" dirty="0">
                <a:solidFill>
                  <a:schemeClr val="accent1"/>
                </a:solidFill>
                <a:latin typeface="+mj-lt"/>
                <a:ea typeface="Calibri" panose="020F0502020204030204" pitchFamily="34" charset="0"/>
                <a:cs typeface="Times New Roman" panose="02020603050405020304" pitchFamily="18" charset="0"/>
                <a:sym typeface="Wingdings" pitchFamily="2" charset="2"/>
              </a:rPr>
              <a:t>αναφέρουν χαμηλότερη </a:t>
            </a:r>
            <a:r>
              <a:rPr lang="el-GR" sz="1400" dirty="0" smtClean="0">
                <a:solidFill>
                  <a:schemeClr val="accent1"/>
                </a:solidFill>
                <a:latin typeface="+mj-lt"/>
                <a:ea typeface="Calibri" panose="020F0502020204030204" pitchFamily="34" charset="0"/>
                <a:cs typeface="Times New Roman" panose="02020603050405020304" pitchFamily="18" charset="0"/>
                <a:sym typeface="Wingdings" pitchFamily="2" charset="2"/>
              </a:rPr>
              <a:t>συχνότητα εμφάνισης ΜΣΠ </a:t>
            </a:r>
            <a:r>
              <a:rPr lang="el-GR" sz="1400" dirty="0">
                <a:solidFill>
                  <a:schemeClr val="accent1"/>
                </a:solidFill>
                <a:latin typeface="+mj-lt"/>
                <a:ea typeface="Calibri" panose="020F0502020204030204" pitchFamily="34" charset="0"/>
                <a:cs typeface="Times New Roman" panose="02020603050405020304" pitchFamily="18" charset="0"/>
                <a:sym typeface="Wingdings" pitchFamily="2" charset="2"/>
              </a:rPr>
              <a:t>(«φαινόμενο των </a:t>
            </a:r>
            <a:r>
              <a:rPr lang="el-GR" sz="1400" dirty="0" smtClean="0">
                <a:solidFill>
                  <a:schemeClr val="accent1"/>
                </a:solidFill>
                <a:latin typeface="+mj-lt"/>
                <a:ea typeface="Calibri" panose="020F0502020204030204" pitchFamily="34" charset="0"/>
                <a:cs typeface="Times New Roman" panose="02020603050405020304" pitchFamily="18" charset="0"/>
                <a:sym typeface="Wingdings" pitchFamily="2" charset="2"/>
              </a:rPr>
              <a:t>υγιών μεταναστών</a:t>
            </a:r>
            <a:r>
              <a:rPr lang="el-GR" sz="1400" dirty="0" smtClean="0">
                <a:solidFill>
                  <a:srgbClr val="FF0000"/>
                </a:solidFill>
                <a:latin typeface="+mj-lt"/>
                <a:ea typeface="Calibri" panose="020F0502020204030204" pitchFamily="34" charset="0"/>
                <a:cs typeface="Times New Roman" panose="02020603050405020304" pitchFamily="18" charset="0"/>
                <a:sym typeface="Wingdings" pitchFamily="2" charset="2"/>
              </a:rPr>
              <a:t> </a:t>
            </a:r>
            <a:r>
              <a:rPr lang="el-GR" sz="1400" dirty="0">
                <a:solidFill>
                  <a:schemeClr val="accent1"/>
                </a:solidFill>
                <a:latin typeface="+mj-lt"/>
                <a:ea typeface="Calibri" panose="020F0502020204030204" pitchFamily="34" charset="0"/>
                <a:cs typeface="Times New Roman" panose="02020603050405020304" pitchFamily="18" charset="0"/>
                <a:sym typeface="Wingdings" pitchFamily="2" charset="2"/>
              </a:rPr>
              <a:t>εργαζομένων»), το γεγονός αυτό </a:t>
            </a:r>
            <a:r>
              <a:rPr lang="el-GR" sz="1400" dirty="0" smtClean="0">
                <a:solidFill>
                  <a:schemeClr val="accent1"/>
                </a:solidFill>
                <a:latin typeface="+mj-lt"/>
                <a:ea typeface="Calibri" panose="020F0502020204030204" pitchFamily="34" charset="0"/>
                <a:cs typeface="Times New Roman" panose="02020603050405020304" pitchFamily="18" charset="0"/>
                <a:sym typeface="Wingdings" pitchFamily="2" charset="2"/>
              </a:rPr>
              <a:t>τείνει να αλλάζει γρήγορα </a:t>
            </a:r>
            <a:r>
              <a:rPr lang="el-GR" sz="1400" dirty="0">
                <a:solidFill>
                  <a:schemeClr val="accent1"/>
                </a:solidFill>
                <a:latin typeface="+mj-lt"/>
                <a:ea typeface="Calibri" panose="020F0502020204030204" pitchFamily="34" charset="0"/>
                <a:cs typeface="Times New Roman" panose="02020603050405020304" pitchFamily="18" charset="0"/>
                <a:sym typeface="Wingdings" pitchFamily="2" charset="2"/>
              </a:rPr>
              <a:t>με την πάροδο των ετών λόγω της συνεχούς έκθεσης σε επαγγελματικούς </a:t>
            </a:r>
            <a:r>
              <a:rPr lang="el-GR" sz="1400" dirty="0" smtClean="0">
                <a:solidFill>
                  <a:schemeClr val="accent1"/>
                </a:solidFill>
                <a:latin typeface="+mj-lt"/>
                <a:ea typeface="Calibri" panose="020F0502020204030204" pitchFamily="34" charset="0"/>
                <a:cs typeface="Times New Roman" panose="02020603050405020304" pitchFamily="18" charset="0"/>
                <a:sym typeface="Wingdings" pitchFamily="2" charset="2"/>
              </a:rPr>
              <a:t>κινδύνους, </a:t>
            </a:r>
            <a:r>
              <a:rPr lang="el-GR" sz="1400" dirty="0">
                <a:solidFill>
                  <a:schemeClr val="accent1"/>
                </a:solidFill>
                <a:latin typeface="+mj-lt"/>
                <a:ea typeface="Calibri" panose="020F0502020204030204" pitchFamily="34" charset="0"/>
                <a:cs typeface="Times New Roman" panose="02020603050405020304" pitchFamily="18" charset="0"/>
                <a:sym typeface="Wingdings" pitchFamily="2" charset="2"/>
              </a:rPr>
              <a:t>ιδίως </a:t>
            </a:r>
            <a:r>
              <a:rPr lang="el-GR" sz="1400" dirty="0" smtClean="0">
                <a:solidFill>
                  <a:schemeClr val="accent1"/>
                </a:solidFill>
                <a:latin typeface="+mj-lt"/>
                <a:ea typeface="Calibri" panose="020F0502020204030204" pitchFamily="34" charset="0"/>
                <a:cs typeface="Times New Roman" panose="02020603050405020304" pitchFamily="18" charset="0"/>
                <a:sym typeface="Wingdings" pitchFamily="2" charset="2"/>
              </a:rPr>
              <a:t>σε φυσικούς/</a:t>
            </a:r>
            <a:r>
              <a:rPr lang="el-GR" sz="1400" dirty="0" err="1" smtClean="0">
                <a:solidFill>
                  <a:schemeClr val="accent1"/>
                </a:solidFill>
                <a:latin typeface="+mj-lt"/>
                <a:ea typeface="Calibri" panose="020F0502020204030204" pitchFamily="34" charset="0"/>
                <a:cs typeface="Times New Roman" panose="02020603050405020304" pitchFamily="18" charset="0"/>
                <a:sym typeface="Wingdings" pitchFamily="2" charset="2"/>
              </a:rPr>
              <a:t>εμβιομηχανικούς</a:t>
            </a:r>
            <a:r>
              <a:rPr lang="el-GR" sz="1400" dirty="0" smtClean="0">
                <a:solidFill>
                  <a:schemeClr val="accent1"/>
                </a:solidFill>
                <a:latin typeface="+mj-lt"/>
                <a:ea typeface="Calibri" panose="020F0502020204030204" pitchFamily="34" charset="0"/>
                <a:cs typeface="Times New Roman" panose="02020603050405020304" pitchFamily="18" charset="0"/>
                <a:sym typeface="Wingdings" pitchFamily="2" charset="2"/>
              </a:rPr>
              <a:t> παράγοντες κινδύνου.  </a:t>
            </a:r>
            <a:endParaRPr lang="el-GR" sz="1400" dirty="0">
              <a:solidFill>
                <a:schemeClr val="accent1"/>
              </a:solidFill>
              <a:latin typeface="+mj-lt"/>
              <a:ea typeface="Calibri" panose="020F0502020204030204" pitchFamily="34" charset="0"/>
              <a:cs typeface="Times New Roman" panose="02020603050405020304" pitchFamily="18" charset="0"/>
              <a:sym typeface="Wingdings" pitchFamily="2" charset="2"/>
            </a:endParaRPr>
          </a:p>
          <a:p>
            <a:pPr marR="60325" algn="just">
              <a:lnSpc>
                <a:spcPct val="107000"/>
              </a:lnSpc>
              <a:spcAft>
                <a:spcPts val="800"/>
              </a:spcAft>
            </a:pP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1619862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7"/>
            <a:ext cx="7632699" cy="3527971"/>
          </a:xfrm>
        </p:spPr>
        <p:txBody>
          <a:bodyPr>
            <a:normAutofit fontScale="92500" lnSpcReduction="20000"/>
          </a:bodyPr>
          <a:lstStyle/>
          <a:p>
            <a:pPr marL="0" indent="0" algn="just">
              <a:buNone/>
            </a:pPr>
            <a:r>
              <a:rPr lang="el-GR" sz="1600" b="0" dirty="0"/>
              <a:t>Οι ΛΟΑΔΜ εργαζόμενοι φαίνεται να είναι δυσανάλογα εκτεθειμένοι σε</a:t>
            </a:r>
            <a:r>
              <a:rPr lang="el-GR" sz="1600" dirty="0"/>
              <a:t> </a:t>
            </a:r>
            <a:r>
              <a:rPr lang="el-GR" sz="1600" i="1" dirty="0">
                <a:solidFill>
                  <a:schemeClr val="accent1"/>
                </a:solidFill>
              </a:rPr>
              <a:t>οργανωτικούς και ψυχοκοινωνικούς παράγοντες κινδύνου</a:t>
            </a:r>
            <a:r>
              <a:rPr lang="el-GR" sz="1600" dirty="0"/>
              <a:t> </a:t>
            </a:r>
            <a:r>
              <a:rPr lang="el-GR" sz="1600" b="0" dirty="0"/>
              <a:t>στον χώρο εργασίας, οι οποίοι μπορεί </a:t>
            </a:r>
            <a:r>
              <a:rPr lang="el-GR" sz="1600" b="0" dirty="0" smtClean="0"/>
              <a:t>να </a:t>
            </a:r>
            <a:r>
              <a:rPr lang="el-GR" sz="1600" b="0" dirty="0"/>
              <a:t>σχετίζονται με </a:t>
            </a:r>
            <a:r>
              <a:rPr lang="el-GR" sz="1600" b="0" dirty="0" smtClean="0"/>
              <a:t>μεγαλύτερη συχνότητα εμφάνισης παραγόντων </a:t>
            </a:r>
            <a:r>
              <a:rPr lang="el-GR" sz="1600" b="0" dirty="0"/>
              <a:t>που σχετίζονται με </a:t>
            </a:r>
            <a:r>
              <a:rPr lang="el-GR" sz="1600" b="0" dirty="0" smtClean="0"/>
              <a:t>ΜΣΠ.</a:t>
            </a:r>
            <a:endParaRPr lang="el-GR" sz="1600" b="0" dirty="0"/>
          </a:p>
          <a:p>
            <a:pPr marL="0" indent="0">
              <a:buNone/>
            </a:pPr>
            <a:endParaRPr lang="en-GB" sz="1600" b="0" dirty="0"/>
          </a:p>
          <a:p>
            <a:pPr algn="just">
              <a:lnSpc>
                <a:spcPct val="107000"/>
              </a:lnSpc>
              <a:spcAft>
                <a:spcPts val="600"/>
              </a:spcAft>
            </a:pPr>
            <a:r>
              <a:rPr lang="el-G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Οι ΛΟΑΔΜ εργαζόμενοι</a:t>
            </a:r>
            <a:r>
              <a:rPr lang="el-GR"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εκτίθενται συχνότερα σε παρενόχληση, διακρίσεις, εκφοβισμό και λεκτική κακοποίηση </a:t>
            </a:r>
            <a:r>
              <a:rPr lang="el-G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και είναι πιο πιθανό να εργάζονται σε προσωρινή βάση, με χαμηλότερες αμοιβές, περιορισμένες προοπτικές σταδιοδρομίας και εργασιακή ανασφάλεια.</a:t>
            </a:r>
          </a:p>
          <a:p>
            <a:pPr algn="just">
              <a:lnSpc>
                <a:spcPct val="107000"/>
              </a:lnSpc>
              <a:spcAft>
                <a:spcPts val="600"/>
              </a:spcAft>
            </a:pPr>
            <a:r>
              <a:rPr lang="el-G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Οι ΛΟΑΔΜ εργαζόμενοι</a:t>
            </a:r>
            <a:r>
              <a:rPr lang="el-GR"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εκτίθενται συχνά σε ανεπαίσθητες μορφές διακρίσεων και </a:t>
            </a:r>
            <a:r>
              <a:rPr lang="el-GR" sz="1600" dirty="0" err="1">
                <a:solidFill>
                  <a:schemeClr val="accent1"/>
                </a:solidFill>
                <a:latin typeface="Arial" panose="020B0604020202020204" pitchFamily="34" charset="0"/>
                <a:ea typeface="Calibri" panose="020F0502020204030204" pitchFamily="34" charset="0"/>
                <a:cs typeface="Times New Roman" panose="02020603050405020304" pitchFamily="18" charset="0"/>
              </a:rPr>
              <a:t>μικροεπιθέσεων</a:t>
            </a:r>
            <a:r>
              <a:rPr lang="el-G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(αστεία και γελοιοποίηση, επίμονα βλέμματα, κουτσομπολιά και αρνητικά σχόλια) που συμβάλλουν στο να αισθάνονται ανασφαλείς και απομονωμένοι, με αρνητικές συνέπειες για την ευημερία και την υγεία τους.</a:t>
            </a:r>
          </a:p>
          <a:p>
            <a:pPr algn="just">
              <a:lnSpc>
                <a:spcPct val="107000"/>
              </a:lnSpc>
              <a:spcAft>
                <a:spcPts val="600"/>
              </a:spcAft>
            </a:pPr>
            <a:r>
              <a:rPr lang="el-G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Οι ΛΟΑΔΜ εργαζόμενοι</a:t>
            </a:r>
            <a:r>
              <a:rPr lang="el-GR"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είναι πιο πιθανό να υποστούν διακρίσεις κατά την αναζήτηση ή την υποβολή αίτησης πρόσληψης </a:t>
            </a:r>
            <a:r>
              <a:rPr lang="el-GR" sz="16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ή και</a:t>
            </a:r>
            <a:r>
              <a:rPr lang="el-GR" sz="160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 </a:t>
            </a:r>
            <a:r>
              <a:rPr lang="el-GR"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να απολυθούν </a:t>
            </a:r>
            <a:r>
              <a:rPr lang="el-GR"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λόγω του σεξουαλικού προσανατολισμού ή της ταυτότητας φύλου τους.</a:t>
            </a:r>
          </a:p>
        </p:txBody>
      </p:sp>
      <p:sp>
        <p:nvSpPr>
          <p:cNvPr id="4" name="Title 1"/>
          <p:cNvSpPr>
            <a:spLocks noGrp="1"/>
          </p:cNvSpPr>
          <p:nvPr>
            <p:ph type="title"/>
          </p:nvPr>
        </p:nvSpPr>
        <p:spPr>
          <a:xfrm>
            <a:off x="467544" y="0"/>
            <a:ext cx="8442477" cy="634694"/>
          </a:xfrm>
        </p:spPr>
        <p:txBody>
          <a:bodyPr/>
          <a:lstStyle/>
          <a:p>
            <a:r>
              <a:rPr lang="el-GR" sz="2000" dirty="0"/>
              <a:t/>
            </a:r>
            <a:br>
              <a:rPr lang="el-GR" sz="2000" dirty="0"/>
            </a:br>
            <a:r>
              <a:rPr lang="el-GR" sz="1600" dirty="0"/>
              <a:t>Έκθεση σε παράγοντες κινδύνου για την υγεία που σχετίζονται με την εργασία </a:t>
            </a:r>
            <a:r>
              <a:rPr lang="el-GR" sz="1600" dirty="0" smtClean="0"/>
              <a:t> ΛΟΑΔΜ </a:t>
            </a:r>
            <a:r>
              <a:rPr lang="el-GR" sz="1600" dirty="0"/>
              <a:t>εργαζόμενοι</a:t>
            </a:r>
            <a:r>
              <a:rPr lang="el-GR" sz="2000" dirty="0"/>
              <a:t/>
            </a:r>
            <a:br>
              <a:rPr lang="el-GR" sz="2000" dirty="0"/>
            </a:br>
            <a:endParaRPr lang="el-GR" sz="2000" dirty="0"/>
          </a:p>
        </p:txBody>
      </p:sp>
    </p:spTree>
    <p:extLst>
      <p:ext uri="{BB962C8B-B14F-4D97-AF65-F5344CB8AC3E}">
        <p14:creationId xmlns="" xmlns:p14="http://schemas.microsoft.com/office/powerpoint/2010/main" val="1934770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843558"/>
            <a:ext cx="7632700" cy="3528392"/>
          </a:xfrm>
        </p:spPr>
        <p:txBody>
          <a:bodyPr>
            <a:noAutofit/>
          </a:bodyPr>
          <a:lstStyle/>
          <a:p>
            <a:pPr>
              <a:spcAft>
                <a:spcPts val="600"/>
              </a:spcAft>
            </a:pPr>
            <a:r>
              <a:rPr lang="el-GR" sz="1400" b="0" dirty="0">
                <a:latin typeface="Arial" panose="020B0604020202020204" pitchFamily="34" charset="0"/>
                <a:ea typeface="Calibri" panose="020F0502020204030204" pitchFamily="34" charset="0"/>
                <a:cs typeface="Times New Roman" panose="02020603050405020304" pitchFamily="18" charset="0"/>
              </a:rPr>
              <a:t>Οι ΛΟΑΔΜ εργαζόμενοι αναγκάζονται να</a:t>
            </a:r>
            <a:r>
              <a:rPr lang="el-GR" sz="1400" dirty="0">
                <a:latin typeface="Arial" panose="020B0604020202020204" pitchFamily="34" charset="0"/>
                <a:ea typeface="Calibri" panose="020F0502020204030204" pitchFamily="34" charset="0"/>
                <a:cs typeface="Times New Roman" panose="02020603050405020304" pitchFamily="18" charset="0"/>
              </a:rPr>
              <a:t> αποκρύπτουν τη σεξουαλικότητά τους ή </a:t>
            </a:r>
            <a:r>
              <a:rPr lang="el-GR" sz="1400" dirty="0" smtClean="0">
                <a:latin typeface="Arial" panose="020B0604020202020204" pitchFamily="34" charset="0"/>
                <a:ea typeface="Calibri" panose="020F0502020204030204" pitchFamily="34" charset="0"/>
                <a:cs typeface="Times New Roman" panose="02020603050405020304" pitchFamily="18" charset="0"/>
              </a:rPr>
              <a:t/>
            </a:r>
            <a:br>
              <a:rPr lang="el-GR" sz="1400" dirty="0" smtClean="0">
                <a:latin typeface="Arial" panose="020B0604020202020204" pitchFamily="34" charset="0"/>
                <a:ea typeface="Calibri" panose="020F0502020204030204" pitchFamily="34" charset="0"/>
                <a:cs typeface="Times New Roman" panose="02020603050405020304" pitchFamily="18" charset="0"/>
              </a:rPr>
            </a:br>
            <a:r>
              <a:rPr lang="el-GR" sz="1400" dirty="0" smtClean="0">
                <a:latin typeface="Arial" panose="020B0604020202020204" pitchFamily="34" charset="0"/>
                <a:ea typeface="Calibri" panose="020F0502020204030204" pitchFamily="34" charset="0"/>
                <a:cs typeface="Times New Roman" panose="02020603050405020304" pitchFamily="18" charset="0"/>
              </a:rPr>
              <a:t>την </a:t>
            </a:r>
            <a:r>
              <a:rPr lang="el-GR" sz="1400" dirty="0">
                <a:latin typeface="Arial" panose="020B0604020202020204" pitchFamily="34" charset="0"/>
                <a:ea typeface="Calibri" panose="020F0502020204030204" pitchFamily="34" charset="0"/>
                <a:cs typeface="Times New Roman" panose="02020603050405020304" pitchFamily="18" charset="0"/>
              </a:rPr>
              <a:t>ταυτότητά τους </a:t>
            </a:r>
            <a:r>
              <a:rPr lang="el-GR" sz="1400" b="0" dirty="0">
                <a:latin typeface="Arial" panose="020B0604020202020204" pitchFamily="34" charset="0"/>
                <a:ea typeface="Calibri" panose="020F0502020204030204" pitchFamily="34" charset="0"/>
                <a:cs typeface="Times New Roman" panose="02020603050405020304" pitchFamily="18" charset="0"/>
              </a:rPr>
              <a:t>στον χώρο εργασίας </a:t>
            </a:r>
            <a:r>
              <a:rPr lang="el-GR" sz="1400" b="0" dirty="0" smtClean="0">
                <a:latin typeface="Arial" panose="020B0604020202020204" pitchFamily="34" charset="0"/>
                <a:ea typeface="Calibri" panose="020F0502020204030204" pitchFamily="34" charset="0"/>
                <a:cs typeface="Times New Roman" panose="02020603050405020304" pitchFamily="18" charset="0"/>
              </a:rPr>
              <a:t>τους για </a:t>
            </a:r>
            <a:r>
              <a:rPr lang="el-GR" sz="1400" b="0" dirty="0">
                <a:latin typeface="Arial" panose="020B0604020202020204" pitchFamily="34" charset="0"/>
                <a:ea typeface="Calibri" panose="020F0502020204030204" pitchFamily="34" charset="0"/>
                <a:cs typeface="Times New Roman" panose="02020603050405020304" pitchFamily="18" charset="0"/>
              </a:rPr>
              <a:t>να αισθάνονται ασφαλείς και να προστατευτούν. Αυτό το κάνουν επίσης για να έχουν πρόσβαση σε καλύτερες θέσεις εργασίας ή για να διατηρήσουν τη θέση στην οποία εργάζονται. Αυτό αποτελεί μια επιπλέον ψυχολογική επιβάρυνση για τους ΛΟΑΔΜ εργαζομένους που επηρεάζει την υγεία τους.</a:t>
            </a:r>
          </a:p>
          <a:p>
            <a:pPr>
              <a:spcAft>
                <a:spcPts val="600"/>
              </a:spcAft>
            </a:pPr>
            <a:r>
              <a:rPr lang="el-GR" sz="1400" b="0" dirty="0"/>
              <a:t>Οι ΛΟΑΔΜ εργαζόμενοι</a:t>
            </a:r>
            <a:r>
              <a:rPr lang="el-GR" sz="1400" dirty="0"/>
              <a:t> απασχολούνται συχνότερα </a:t>
            </a:r>
            <a:r>
              <a:rPr lang="el-GR" sz="1400" b="0" dirty="0"/>
              <a:t>σε </a:t>
            </a:r>
            <a:r>
              <a:rPr lang="el-GR" sz="1400" b="0" dirty="0" smtClean="0"/>
              <a:t>κλάδους </a:t>
            </a:r>
            <a:r>
              <a:rPr lang="el-GR" sz="1400" b="0" dirty="0"/>
              <a:t>και επαγγέλματα</a:t>
            </a:r>
            <a:r>
              <a:rPr lang="el-GR" sz="1400" dirty="0"/>
              <a:t> όπου θεωρούν ότι θα αισθάνονται πιο ασφαλείς και ότι θα βιώνουν λιγότερη μισαλλοδοξία και διακρίσεις</a:t>
            </a:r>
            <a:r>
              <a:rPr lang="el-GR" sz="1400" b="0" dirty="0"/>
              <a:t>, σύμφωνα με τον λεγόμενο «διαχωρισμό </a:t>
            </a:r>
            <a:r>
              <a:rPr lang="el-GR" sz="1400" b="0" dirty="0" smtClean="0"/>
              <a:t>στη βάση των </a:t>
            </a:r>
            <a:r>
              <a:rPr lang="el-GR" sz="1400" b="0" dirty="0"/>
              <a:t>προκαταλήψεων». </a:t>
            </a:r>
          </a:p>
          <a:p>
            <a:pPr>
              <a:spcAft>
                <a:spcPts val="600"/>
              </a:spcAft>
            </a:pPr>
            <a:r>
              <a:rPr lang="el-GR" sz="1400" b="0" dirty="0"/>
              <a:t>Ο</a:t>
            </a:r>
            <a:r>
              <a:rPr lang="el-GR" sz="1400" dirty="0"/>
              <a:t> δημόσιος τομέας </a:t>
            </a:r>
            <a:r>
              <a:rPr lang="el-GR" sz="1400" b="0" dirty="0" smtClean="0"/>
              <a:t>θεωρείται, για διάφορους λόγους, </a:t>
            </a:r>
            <a:r>
              <a:rPr lang="el-GR" sz="1400" b="0" dirty="0"/>
              <a:t>ως ο πλέον ασφαλής για τους ΛΟΑΔΜ εργαζόμενους </a:t>
            </a:r>
            <a:r>
              <a:rPr lang="el-GR" sz="1400" b="0" dirty="0" smtClean="0"/>
              <a:t>ενώ και</a:t>
            </a:r>
            <a:r>
              <a:rPr lang="el-GR" sz="1400" dirty="0" smtClean="0"/>
              <a:t> </a:t>
            </a:r>
            <a:r>
              <a:rPr lang="el-GR" sz="1400" dirty="0"/>
              <a:t>οι μεγάλες και οι πολυεθνικές εταιρείες </a:t>
            </a:r>
            <a:r>
              <a:rPr lang="el-GR" sz="1400" dirty="0" smtClean="0"/>
              <a:t>που </a:t>
            </a:r>
            <a:r>
              <a:rPr lang="el-GR" sz="1400" b="0" dirty="0" smtClean="0"/>
              <a:t>δραστηριοποιούνται </a:t>
            </a:r>
            <a:r>
              <a:rPr lang="el-GR" sz="1400" b="0" dirty="0"/>
              <a:t>ολοένα και περισσότερο στην </a:t>
            </a:r>
            <a:r>
              <a:rPr lang="el-GR" sz="1400" b="0" dirty="0" smtClean="0"/>
              <a:t>προαγωγή </a:t>
            </a:r>
            <a:r>
              <a:rPr lang="el-GR" sz="1400" b="0" dirty="0"/>
              <a:t>της διαφορετικότητας, </a:t>
            </a:r>
            <a:r>
              <a:rPr lang="el-GR" sz="1400" b="0" dirty="0" smtClean="0"/>
              <a:t/>
            </a:r>
            <a:br>
              <a:rPr lang="el-GR" sz="1400" b="0" dirty="0" smtClean="0"/>
            </a:br>
            <a:r>
              <a:rPr lang="el-GR" sz="1400" b="0" dirty="0" smtClean="0"/>
              <a:t>της </a:t>
            </a:r>
            <a:r>
              <a:rPr lang="el-GR" sz="1400" b="0" dirty="0"/>
              <a:t>ένταξης και των πρακτικών κατά των </a:t>
            </a:r>
            <a:r>
              <a:rPr lang="el-GR" sz="1400" b="0" dirty="0" smtClean="0"/>
              <a:t>διακρίσεων, </a:t>
            </a:r>
            <a:r>
              <a:rPr lang="el-GR" sz="1400" b="0" dirty="0" smtClean="0"/>
              <a:t>είναι </a:t>
            </a:r>
            <a:r>
              <a:rPr lang="el-GR" sz="1400" b="0" dirty="0"/>
              <a:t>πιο πιθανό να προσελκύουν ΛΟΑΔΜ </a:t>
            </a:r>
            <a:r>
              <a:rPr lang="el-GR" sz="1400" b="0" dirty="0" smtClean="0"/>
              <a:t>εργαζόμενους.</a:t>
            </a:r>
            <a:endParaRPr lang="el-GR" sz="1400" b="0" dirty="0"/>
          </a:p>
        </p:txBody>
      </p:sp>
      <p:sp>
        <p:nvSpPr>
          <p:cNvPr id="5" name="Title 1"/>
          <p:cNvSpPr txBox="1">
            <a:spLocks/>
          </p:cNvSpPr>
          <p:nvPr/>
        </p:nvSpPr>
        <p:spPr>
          <a:xfrm>
            <a:off x="539750" y="0"/>
            <a:ext cx="8442279" cy="634694"/>
          </a:xfrm>
          <a:prstGeom prst="rect">
            <a:avLst/>
          </a:prstGeom>
        </p:spPr>
        <p:txBody>
          <a:bodyPr vert="horz" lIns="9144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GB" sz="1200" dirty="0"/>
          </a:p>
          <a:p>
            <a:r>
              <a:rPr lang="el-GR" sz="1600" dirty="0"/>
              <a:t>Έκθεση σε παράγοντες κινδύνου για την υγεία που σχετίζονται με την εργασία</a:t>
            </a:r>
            <a:br>
              <a:rPr lang="el-GR" sz="1600" dirty="0"/>
            </a:br>
            <a:r>
              <a:rPr lang="el-GR" sz="1600" dirty="0"/>
              <a:t>ΛΟΑΔΜ εργαζόμενοι</a:t>
            </a:r>
            <a:r>
              <a:rPr lang="el-GR" sz="1200" dirty="0"/>
              <a:t/>
            </a:r>
            <a:br>
              <a:rPr lang="el-GR" sz="1200" dirty="0"/>
            </a:br>
            <a:endParaRPr lang="el-GR" sz="1200" dirty="0"/>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771800" y="3767379"/>
            <a:ext cx="4824536" cy="1209142"/>
          </a:xfrm>
          <a:prstGeom prst="rect">
            <a:avLst/>
          </a:prstGeom>
        </p:spPr>
      </p:pic>
    </p:spTree>
    <p:extLst>
      <p:ext uri="{BB962C8B-B14F-4D97-AF65-F5344CB8AC3E}">
        <p14:creationId xmlns="" xmlns:p14="http://schemas.microsoft.com/office/powerpoint/2010/main" val="1486595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2093" y="771550"/>
            <a:ext cx="7632700" cy="3456384"/>
          </a:xfrm>
        </p:spPr>
        <p:txBody>
          <a:bodyPr>
            <a:noAutofit/>
          </a:bodyPr>
          <a:lstStyle/>
          <a:p>
            <a:pPr>
              <a:spcBef>
                <a:spcPts val="600"/>
              </a:spcBef>
            </a:pPr>
            <a:r>
              <a:rPr lang="el-GR" sz="1500" b="0" dirty="0"/>
              <a:t>Οι διακρίσεις, οι προκαταλήψεις ή η ταπεινωτική συμπεριφορά έναντι των ΛΟΑΔΜ εργαζομένων μπορεί να οδηγήσουν σε προβλήματα</a:t>
            </a:r>
            <a:r>
              <a:rPr lang="el-GR" sz="1500" dirty="0"/>
              <a:t> </a:t>
            </a:r>
            <a:r>
              <a:rPr lang="el-GR" sz="1500" dirty="0" smtClean="0"/>
              <a:t>άγχους </a:t>
            </a:r>
            <a:r>
              <a:rPr lang="el-GR" sz="1500" dirty="0"/>
              <a:t>και ψυχικής υγείας και επίσης σε αυξημένη επικράτηση προβλημάτων σωματικής υγείας, συμπεριλαμβανομένων προβλημάτων που σχετίζονται με ΜΣΠ, όπως πόνο στην πλάτη και οσφυαλγία</a:t>
            </a:r>
            <a:r>
              <a:rPr lang="el-GR" sz="1500" b="0" dirty="0"/>
              <a:t>, όπως αναφέρουν εργαζόμενοι που διεξάγουν ερευνητικές δραστηριότητες πεδίου. </a:t>
            </a:r>
          </a:p>
          <a:p>
            <a:pPr marL="189000" lvl="1" indent="-189000" algn="just" fontAlgn="base">
              <a:spcBef>
                <a:spcPts val="600"/>
              </a:spcBef>
              <a:buClr>
                <a:schemeClr val="tx2"/>
              </a:buClr>
              <a:buFont typeface="Wingdings" pitchFamily="2" charset="2"/>
              <a:buChar char="§"/>
            </a:pPr>
            <a:r>
              <a:rPr lang="el-GR" sz="1500" dirty="0">
                <a:solidFill>
                  <a:schemeClr val="accent1"/>
                </a:solidFill>
              </a:rPr>
              <a:t>Τα προβλήματα υγείας που αντιμετωπίζουν οι ΛΟΑΔΜ εργαζόμενοι περιλαμβάνουν προβλήματα σωματικής και ψυχικής υγείας:</a:t>
            </a:r>
          </a:p>
          <a:p>
            <a:pPr lvl="2" algn="just" fontAlgn="base">
              <a:spcBef>
                <a:spcPts val="600"/>
              </a:spcBef>
              <a:buFont typeface="Arial" panose="020B0604020202020204" pitchFamily="34" charset="0"/>
              <a:buChar char="•"/>
            </a:pPr>
            <a:r>
              <a:rPr lang="el-GR" sz="1500" dirty="0"/>
              <a:t> Υψηλότερος κίνδυνος κακής ψυχικής υγείας και </a:t>
            </a:r>
            <a:r>
              <a:rPr lang="el-GR" sz="1500" dirty="0" smtClean="0"/>
              <a:t>χαμηλότερα επίπεδα ευημερίας.</a:t>
            </a:r>
            <a:endParaRPr lang="el-GR" sz="1500" dirty="0"/>
          </a:p>
          <a:p>
            <a:pPr lvl="2" algn="just" fontAlgn="base">
              <a:spcBef>
                <a:spcPts val="600"/>
              </a:spcBef>
              <a:buFont typeface="Arial" panose="020B0604020202020204" pitchFamily="34" charset="0"/>
              <a:buChar char="•"/>
            </a:pPr>
            <a:r>
              <a:rPr lang="el-GR" sz="1500" dirty="0"/>
              <a:t> Αρκετές μελέτες επιβεβαιώνουν επίσης ότι εμφανίζουν χειρότερη κατάσταση σωματικής υγείας, συμπεριλαμβανομένων </a:t>
            </a:r>
            <a:r>
              <a:rPr lang="el-GR" sz="1500" dirty="0" smtClean="0"/>
              <a:t>μεταξύ άλλων των ΜΣΠ.</a:t>
            </a:r>
            <a:endParaRPr lang="el-GR" sz="1500" dirty="0"/>
          </a:p>
          <a:p>
            <a:pPr marL="189000" lvl="1" indent="-189000" algn="just" fontAlgn="base">
              <a:spcBef>
                <a:spcPts val="600"/>
              </a:spcBef>
              <a:buClr>
                <a:schemeClr val="tx2"/>
              </a:buClr>
              <a:buFont typeface="Wingdings" pitchFamily="2" charset="2"/>
              <a:buChar char="§"/>
            </a:pPr>
            <a:r>
              <a:rPr lang="el-GR" sz="1500" dirty="0">
                <a:solidFill>
                  <a:schemeClr val="tx2"/>
                </a:solidFill>
              </a:rPr>
              <a:t>Διαφορές μεταξύ υποομάδων:</a:t>
            </a:r>
          </a:p>
          <a:p>
            <a:pPr lvl="2" algn="just" fontAlgn="base">
              <a:spcBef>
                <a:spcPts val="600"/>
              </a:spcBef>
              <a:buFont typeface="Arial" panose="020B0604020202020204" pitchFamily="34" charset="0"/>
              <a:buChar char="•"/>
            </a:pPr>
            <a:r>
              <a:rPr lang="el-GR" sz="1500" dirty="0"/>
              <a:t> Οι αμφιφυλόφιλες εργαζόμενες γυναίκες και τα </a:t>
            </a:r>
            <a:r>
              <a:rPr lang="el-GR" sz="1500" dirty="0" err="1"/>
              <a:t>διεμφυλικά</a:t>
            </a:r>
            <a:r>
              <a:rPr lang="el-GR" sz="1500" dirty="0"/>
              <a:t> και </a:t>
            </a:r>
            <a:r>
              <a:rPr lang="el-GR" sz="1500" dirty="0" err="1"/>
              <a:t>μεσοφυλικά</a:t>
            </a:r>
            <a:r>
              <a:rPr lang="el-GR" sz="1500" dirty="0"/>
              <a:t> άτομα εμφανίζουν ακόμα πιο κακή κατάσταση υγείας.</a:t>
            </a:r>
          </a:p>
          <a:p>
            <a:pPr lvl="1" algn="just" fontAlgn="base">
              <a:spcBef>
                <a:spcPts val="600"/>
              </a:spcBef>
            </a:pPr>
            <a:endParaRPr lang="en-US" altLang="es-ES" sz="1600" dirty="0">
              <a:solidFill>
                <a:schemeClr val="accent1"/>
              </a:solidFill>
              <a:sym typeface="Wingdings" pitchFamily="2" charset="2"/>
            </a:endParaRPr>
          </a:p>
          <a:p>
            <a:endParaRPr lang="en-GB" sz="1600" b="0" dirty="0"/>
          </a:p>
          <a:p>
            <a:endParaRPr lang="en-GB" sz="1600" b="0" dirty="0"/>
          </a:p>
        </p:txBody>
      </p:sp>
      <p:sp>
        <p:nvSpPr>
          <p:cNvPr id="4" name="Title 1"/>
          <p:cNvSpPr>
            <a:spLocks noGrp="1"/>
          </p:cNvSpPr>
          <p:nvPr>
            <p:ph type="title"/>
          </p:nvPr>
        </p:nvSpPr>
        <p:spPr>
          <a:xfrm>
            <a:off x="467544" y="0"/>
            <a:ext cx="8442477" cy="634694"/>
          </a:xfrm>
        </p:spPr>
        <p:txBody>
          <a:bodyPr/>
          <a:lstStyle/>
          <a:p>
            <a:r>
              <a:rPr lang="el-GR" sz="2000" dirty="0"/>
              <a:t/>
            </a:r>
            <a:br>
              <a:rPr lang="el-GR" sz="2000" dirty="0"/>
            </a:br>
            <a:r>
              <a:rPr lang="el-GR" sz="1600" dirty="0" smtClean="0"/>
              <a:t>Εμφάνιση</a:t>
            </a:r>
            <a:r>
              <a:rPr lang="el-GR" sz="1600" dirty="0" smtClean="0">
                <a:solidFill>
                  <a:srgbClr val="FF0000"/>
                </a:solidFill>
              </a:rPr>
              <a:t> </a:t>
            </a:r>
            <a:r>
              <a:rPr lang="el-GR" sz="1600" dirty="0"/>
              <a:t>γενικών προβλημάτων υγείας και ΜΣΠ</a:t>
            </a:r>
            <a:br>
              <a:rPr lang="el-GR" sz="1600" dirty="0"/>
            </a:br>
            <a:r>
              <a:rPr lang="el-GR" sz="1600" dirty="0"/>
              <a:t>ΛΟΑΔΜ εργαζόμενοι</a:t>
            </a:r>
            <a:r>
              <a:rPr lang="el-GR" sz="2000" dirty="0"/>
              <a:t/>
            </a:r>
            <a:br>
              <a:rPr lang="el-GR" sz="2000" dirty="0"/>
            </a:br>
            <a:endParaRPr lang="el-GR" sz="2000" dirty="0"/>
          </a:p>
        </p:txBody>
      </p:sp>
    </p:spTree>
    <p:extLst>
      <p:ext uri="{BB962C8B-B14F-4D97-AF65-F5344CB8AC3E}">
        <p14:creationId xmlns="" xmlns:p14="http://schemas.microsoft.com/office/powerpoint/2010/main" val="4093796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9153" y="928123"/>
            <a:ext cx="7623296" cy="3287254"/>
          </a:xfrm>
        </p:spPr>
        <p:txBody>
          <a:bodyPr lIns="0" tIns="0" rIns="0" bIns="0">
            <a:noAutofit/>
          </a:bodyPr>
          <a:lstStyle/>
          <a:p>
            <a:pPr marL="189000" lvl="1" indent="-189000" algn="just">
              <a:spcBef>
                <a:spcPts val="450"/>
              </a:spcBef>
              <a:buClr>
                <a:schemeClr val="tx2"/>
              </a:buClr>
              <a:buFont typeface="Wingdings" pitchFamily="2" charset="2"/>
              <a:buChar char="§"/>
            </a:pPr>
            <a:r>
              <a:rPr lang="el-GR" sz="1400" dirty="0">
                <a:solidFill>
                  <a:schemeClr val="tx2"/>
                </a:solidFill>
              </a:rPr>
              <a:t>Προσδιορίστηκαν και παρουσιάστηκαν εννέα </a:t>
            </a:r>
            <a:r>
              <a:rPr lang="el-GR" sz="1400" dirty="0" smtClean="0">
                <a:solidFill>
                  <a:schemeClr val="tx2"/>
                </a:solidFill>
              </a:rPr>
              <a:t>(9) παραδείγματα </a:t>
            </a:r>
            <a:r>
              <a:rPr lang="el-GR" sz="1400" dirty="0">
                <a:solidFill>
                  <a:schemeClr val="tx2"/>
                </a:solidFill>
              </a:rPr>
              <a:t>πολιτικών και </a:t>
            </a:r>
            <a:r>
              <a:rPr lang="el-GR" sz="1400" dirty="0" smtClean="0">
                <a:solidFill>
                  <a:schemeClr val="tx2"/>
                </a:solidFill>
              </a:rPr>
              <a:t>καλών </a:t>
            </a:r>
            <a:r>
              <a:rPr lang="el-GR" sz="1400" dirty="0" smtClean="0">
                <a:solidFill>
                  <a:schemeClr val="tx2"/>
                </a:solidFill>
              </a:rPr>
              <a:t>πρακτικών σε </a:t>
            </a:r>
            <a:r>
              <a:rPr lang="el-GR" sz="1400" dirty="0" smtClean="0">
                <a:solidFill>
                  <a:schemeClr val="tx2"/>
                </a:solidFill>
              </a:rPr>
              <a:t>επίπεδο επιχείρησης.</a:t>
            </a:r>
            <a:endParaRPr lang="el-GR" sz="1400" dirty="0">
              <a:solidFill>
                <a:schemeClr val="tx2"/>
              </a:solidFill>
            </a:endParaRPr>
          </a:p>
          <a:p>
            <a:pPr marL="189000" lvl="1" indent="-189000" algn="just">
              <a:spcBef>
                <a:spcPts val="450"/>
              </a:spcBef>
              <a:buClr>
                <a:schemeClr val="tx2"/>
              </a:buClr>
              <a:buFont typeface="Wingdings" pitchFamily="2" charset="2"/>
              <a:buChar char="§"/>
            </a:pPr>
            <a:r>
              <a:rPr lang="el-GR" sz="1400" dirty="0">
                <a:solidFill>
                  <a:schemeClr val="tx2"/>
                </a:solidFill>
              </a:rPr>
              <a:t>Πολιτικές και </a:t>
            </a:r>
            <a:r>
              <a:rPr lang="el-GR" sz="1400" dirty="0" smtClean="0">
                <a:solidFill>
                  <a:schemeClr val="tx2"/>
                </a:solidFill>
              </a:rPr>
              <a:t>καλές πρακτικές </a:t>
            </a:r>
            <a:r>
              <a:rPr lang="el-GR" sz="1400" dirty="0">
                <a:solidFill>
                  <a:schemeClr val="tx2"/>
                </a:solidFill>
              </a:rPr>
              <a:t>που αποσκοπούν στη βελτίωση του εργασιακού περιβάλλοντος και στη μείωση των κινδύνων για την υγεία και την ασφάλεια στην </a:t>
            </a:r>
            <a:r>
              <a:rPr lang="el-GR" sz="1400" dirty="0" smtClean="0">
                <a:solidFill>
                  <a:schemeClr val="tx2"/>
                </a:solidFill>
              </a:rPr>
              <a:t>εργασία, </a:t>
            </a:r>
            <a:r>
              <a:rPr lang="el-GR" sz="1400" dirty="0">
                <a:solidFill>
                  <a:schemeClr val="tx2"/>
                </a:solidFill>
              </a:rPr>
              <a:t>ιδίως των </a:t>
            </a:r>
            <a:r>
              <a:rPr lang="el-GR" sz="1400" dirty="0" smtClean="0">
                <a:solidFill>
                  <a:schemeClr val="tx2"/>
                </a:solidFill>
              </a:rPr>
              <a:t>φυσικών/</a:t>
            </a:r>
            <a:r>
              <a:rPr lang="el-GR" sz="1400" dirty="0" err="1" smtClean="0">
                <a:solidFill>
                  <a:schemeClr val="tx2"/>
                </a:solidFill>
              </a:rPr>
              <a:t>εμβιομηχανικών</a:t>
            </a:r>
            <a:r>
              <a:rPr lang="el-GR" sz="1400" dirty="0" smtClean="0">
                <a:solidFill>
                  <a:schemeClr val="tx2"/>
                </a:solidFill>
              </a:rPr>
              <a:t> </a:t>
            </a:r>
            <a:r>
              <a:rPr lang="el-GR" sz="1400" dirty="0">
                <a:solidFill>
                  <a:schemeClr val="tx2"/>
                </a:solidFill>
              </a:rPr>
              <a:t>και </a:t>
            </a:r>
            <a:r>
              <a:rPr lang="el-GR" sz="1400" dirty="0" smtClean="0">
                <a:solidFill>
                  <a:schemeClr val="tx2"/>
                </a:solidFill>
              </a:rPr>
              <a:t>των ψυχοκοινωνικών ή/και </a:t>
            </a:r>
            <a:r>
              <a:rPr lang="el-GR" sz="1400" dirty="0">
                <a:solidFill>
                  <a:schemeClr val="tx2"/>
                </a:solidFill>
              </a:rPr>
              <a:t>οργανωτικών κινδύνων που σχετίζονται με ΜΣΠ και εστιάζουν στις τρεις υπό έρευνα ομάδες εργαζομένων.</a:t>
            </a:r>
          </a:p>
          <a:p>
            <a:pPr marL="189000" lvl="1" indent="-189000" algn="just">
              <a:spcBef>
                <a:spcPts val="450"/>
              </a:spcBef>
              <a:buClr>
                <a:schemeClr val="tx2"/>
              </a:buClr>
              <a:buFont typeface="Wingdings" pitchFamily="2" charset="2"/>
              <a:buChar char="§"/>
            </a:pPr>
            <a:r>
              <a:rPr lang="el-GR" sz="1400" dirty="0">
                <a:solidFill>
                  <a:schemeClr val="tx2"/>
                </a:solidFill>
              </a:rPr>
              <a:t>Συνδυασμός </a:t>
            </a:r>
            <a:r>
              <a:rPr lang="el-GR" sz="1400" dirty="0" err="1">
                <a:solidFill>
                  <a:schemeClr val="tx2"/>
                </a:solidFill>
              </a:rPr>
              <a:t>ενωσιακών</a:t>
            </a:r>
            <a:r>
              <a:rPr lang="el-GR" sz="1400" dirty="0">
                <a:solidFill>
                  <a:schemeClr val="tx2"/>
                </a:solidFill>
              </a:rPr>
              <a:t>, εθνικών ή περιφερειακών πρωτοβουλιών που αναλαμβάνονται από δημόσιες αρχές, ιδιωτικούς και μη κερδοσκοπικούς οργανισμούς. </a:t>
            </a:r>
          </a:p>
          <a:p>
            <a:pPr marL="189000" lvl="1" indent="-189000" algn="just">
              <a:spcBef>
                <a:spcPts val="450"/>
              </a:spcBef>
              <a:buClr>
                <a:schemeClr val="tx2"/>
              </a:buClr>
              <a:buFont typeface="Wingdings" pitchFamily="2" charset="2"/>
              <a:buChar char="§"/>
            </a:pPr>
            <a:r>
              <a:rPr lang="el-GR" sz="1400" dirty="0">
                <a:solidFill>
                  <a:schemeClr val="tx2"/>
                </a:solidFill>
              </a:rPr>
              <a:t>Οι παρεμβάσεις περιλαμβάνουν εργαλεία εκτιμήσεων </a:t>
            </a:r>
            <a:r>
              <a:rPr lang="el-GR" sz="1400" dirty="0" smtClean="0">
                <a:solidFill>
                  <a:schemeClr val="tx2"/>
                </a:solidFill>
              </a:rPr>
              <a:t>κινδύνου/πρόληψη, δράσεις </a:t>
            </a:r>
            <a:r>
              <a:rPr lang="el-GR" sz="1400" dirty="0">
                <a:solidFill>
                  <a:schemeClr val="tx2"/>
                </a:solidFill>
              </a:rPr>
              <a:t>ευαισθητοποίησης, σεμινάρια κατάρτισης, συμβουλευτικές υπηρεσίες και υπηρεσίες </a:t>
            </a:r>
            <a:r>
              <a:rPr lang="el-GR" sz="1400" dirty="0" smtClean="0">
                <a:solidFill>
                  <a:schemeClr val="tx2"/>
                </a:solidFill>
              </a:rPr>
              <a:t>καθοδήγησης/συμβουλευτικής, έρευνα </a:t>
            </a:r>
            <a:r>
              <a:rPr lang="el-GR" sz="1400" dirty="0">
                <a:solidFill>
                  <a:schemeClr val="tx2"/>
                </a:solidFill>
              </a:rPr>
              <a:t>ή ειδικές </a:t>
            </a:r>
            <a:r>
              <a:rPr lang="el-GR" sz="1400" dirty="0" smtClean="0">
                <a:solidFill>
                  <a:schemeClr val="tx2"/>
                </a:solidFill>
              </a:rPr>
              <a:t>δράσεις από την επιθεώρηση εργασίας.</a:t>
            </a:r>
            <a:r>
              <a:rPr lang="el-GR" sz="1400" b="0" dirty="0"/>
              <a:t/>
            </a:r>
            <a:br>
              <a:rPr lang="el-GR" sz="1400" b="0" dirty="0"/>
            </a:br>
            <a:r>
              <a:rPr lang="el-GR" sz="1400" b="0" dirty="0"/>
              <a:t/>
            </a:r>
            <a:br>
              <a:rPr lang="el-GR" sz="1400" b="0" dirty="0"/>
            </a:br>
            <a:endParaRPr lang="el-GR" sz="1400" b="0" dirty="0"/>
          </a:p>
          <a:p>
            <a:pPr marL="0" indent="0">
              <a:buNone/>
            </a:pPr>
            <a:endParaRPr lang="en-US" sz="1400" b="0" dirty="0"/>
          </a:p>
        </p:txBody>
      </p:sp>
      <p:sp>
        <p:nvSpPr>
          <p:cNvPr id="7" name="Title 1">
            <a:extLst>
              <a:ext uri="{FF2B5EF4-FFF2-40B4-BE49-F238E27FC236}">
                <a16:creationId xmlns="" xmlns:a16="http://schemas.microsoft.com/office/drawing/2014/main" id="{FE67E1C7-DA33-3742-8620-2EC6C9701E0F}"/>
              </a:ext>
            </a:extLst>
          </p:cNvPr>
          <p:cNvSpPr txBox="1">
            <a:spLocks/>
          </p:cNvSpPr>
          <p:nvPr/>
        </p:nvSpPr>
        <p:spPr>
          <a:xfrm>
            <a:off x="539750" y="0"/>
            <a:ext cx="8460036"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a:solidFill>
                  <a:srgbClr val="003399"/>
                </a:solidFill>
              </a:rPr>
              <a:t>Παραδείγματα </a:t>
            </a:r>
            <a:r>
              <a:rPr lang="el-GR" sz="2000" dirty="0" smtClean="0">
                <a:solidFill>
                  <a:srgbClr val="003399"/>
                </a:solidFill>
              </a:rPr>
              <a:t>καλών πρακτικών </a:t>
            </a:r>
            <a:r>
              <a:rPr lang="el-GR" sz="2000" dirty="0">
                <a:solidFill>
                  <a:srgbClr val="003399"/>
                </a:solidFill>
              </a:rPr>
              <a:t>και πολιτικών πρωτοβουλιών</a:t>
            </a: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137259" y="3473430"/>
            <a:ext cx="4447085" cy="1114544"/>
          </a:xfrm>
          <a:prstGeom prst="rect">
            <a:avLst/>
          </a:prstGeom>
        </p:spPr>
      </p:pic>
    </p:spTree>
    <p:extLst>
      <p:ext uri="{BB962C8B-B14F-4D97-AF65-F5344CB8AC3E}">
        <p14:creationId xmlns="" xmlns:p14="http://schemas.microsoft.com/office/powerpoint/2010/main" val="2923697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 xmlns:p14="http://schemas.microsoft.com/office/powerpoint/2010/main" val="450455701"/>
              </p:ext>
            </p:extLst>
          </p:nvPr>
        </p:nvGraphicFramePr>
        <p:xfrm>
          <a:off x="569486" y="1059582"/>
          <a:ext cx="7602964" cy="3823686"/>
        </p:xfrm>
        <a:graphic>
          <a:graphicData uri="http://schemas.openxmlformats.org/drawingml/2006/table">
            <a:tbl>
              <a:tblPr firstRow="1" firstCol="1" bandRow="1">
                <a:tableStyleId>{5C22544A-7EE6-4342-B048-85BDC9FD1C3A}</a:tableStyleId>
              </a:tblPr>
              <a:tblGrid>
                <a:gridCol w="1178460">
                  <a:extLst>
                    <a:ext uri="{9D8B030D-6E8A-4147-A177-3AD203B41FA5}">
                      <a16:colId xmlns="" xmlns:a16="http://schemas.microsoft.com/office/drawing/2014/main" val="3805429375"/>
                    </a:ext>
                  </a:extLst>
                </a:gridCol>
                <a:gridCol w="591193">
                  <a:extLst>
                    <a:ext uri="{9D8B030D-6E8A-4147-A177-3AD203B41FA5}">
                      <a16:colId xmlns="" xmlns:a16="http://schemas.microsoft.com/office/drawing/2014/main" val="3444078073"/>
                    </a:ext>
                  </a:extLst>
                </a:gridCol>
                <a:gridCol w="753013">
                  <a:extLst>
                    <a:ext uri="{9D8B030D-6E8A-4147-A177-3AD203B41FA5}">
                      <a16:colId xmlns="" xmlns:a16="http://schemas.microsoft.com/office/drawing/2014/main" val="2493499778"/>
                    </a:ext>
                  </a:extLst>
                </a:gridCol>
                <a:gridCol w="1269693">
                  <a:extLst>
                    <a:ext uri="{9D8B030D-6E8A-4147-A177-3AD203B41FA5}">
                      <a16:colId xmlns="" xmlns:a16="http://schemas.microsoft.com/office/drawing/2014/main" val="3636234751"/>
                    </a:ext>
                  </a:extLst>
                </a:gridCol>
                <a:gridCol w="597592">
                  <a:extLst>
                    <a:ext uri="{9D8B030D-6E8A-4147-A177-3AD203B41FA5}">
                      <a16:colId xmlns="" xmlns:a16="http://schemas.microsoft.com/office/drawing/2014/main" val="1492031146"/>
                    </a:ext>
                  </a:extLst>
                </a:gridCol>
                <a:gridCol w="3213013">
                  <a:extLst>
                    <a:ext uri="{9D8B030D-6E8A-4147-A177-3AD203B41FA5}">
                      <a16:colId xmlns="" xmlns:a16="http://schemas.microsoft.com/office/drawing/2014/main" val="3133363192"/>
                    </a:ext>
                  </a:extLst>
                </a:gridCol>
              </a:tblGrid>
              <a:tr h="352049">
                <a:tc>
                  <a:txBody>
                    <a:bodyPr/>
                    <a:lstStyle/>
                    <a:p>
                      <a:pPr marL="68580" algn="ctr">
                        <a:lnSpc>
                          <a:spcPts val="1200"/>
                        </a:lnSpc>
                        <a:spcBef>
                          <a:spcPts val="600"/>
                        </a:spcBef>
                        <a:spcAft>
                          <a:spcPts val="600"/>
                        </a:spcAft>
                      </a:pPr>
                      <a:r>
                        <a:rPr lang="el-GR" sz="700" dirty="0"/>
                        <a:t>Όνομα</a:t>
                      </a:r>
                    </a:p>
                  </a:txBody>
                  <a:tcPr marL="52808" marR="52808" marT="0" marB="0" anchor="ctr"/>
                </a:tc>
                <a:tc>
                  <a:txBody>
                    <a:bodyPr/>
                    <a:lstStyle/>
                    <a:p>
                      <a:pPr marL="68580" algn="ctr">
                        <a:lnSpc>
                          <a:spcPts val="1200"/>
                        </a:lnSpc>
                        <a:spcBef>
                          <a:spcPts val="600"/>
                        </a:spcBef>
                        <a:spcAft>
                          <a:spcPts val="600"/>
                        </a:spcAft>
                      </a:pPr>
                      <a:r>
                        <a:rPr lang="el-GR" sz="700"/>
                        <a:t>Χώρα</a:t>
                      </a:r>
                    </a:p>
                  </a:txBody>
                  <a:tcPr marL="52808" marR="52808" marT="0" marB="0" anchor="ctr"/>
                </a:tc>
                <a:tc>
                  <a:txBody>
                    <a:bodyPr/>
                    <a:lstStyle/>
                    <a:p>
                      <a:pPr marL="68580" algn="ctr">
                        <a:lnSpc>
                          <a:spcPts val="1200"/>
                        </a:lnSpc>
                        <a:spcBef>
                          <a:spcPts val="600"/>
                        </a:spcBef>
                        <a:spcAft>
                          <a:spcPts val="600"/>
                        </a:spcAft>
                      </a:pPr>
                      <a:r>
                        <a:rPr lang="el-GR" sz="700"/>
                        <a:t>Ομάδα</a:t>
                      </a:r>
                    </a:p>
                  </a:txBody>
                  <a:tcPr marL="52808" marR="52808" marT="0" marB="0" anchor="ctr"/>
                </a:tc>
                <a:tc>
                  <a:txBody>
                    <a:bodyPr/>
                    <a:lstStyle/>
                    <a:p>
                      <a:pPr marL="68580" algn="ctr">
                        <a:lnSpc>
                          <a:spcPts val="1200"/>
                        </a:lnSpc>
                        <a:spcBef>
                          <a:spcPts val="600"/>
                        </a:spcBef>
                        <a:spcAft>
                          <a:spcPts val="600"/>
                        </a:spcAft>
                      </a:pPr>
                      <a:r>
                        <a:rPr lang="el-GR" sz="700"/>
                        <a:t>Είδος παρέμβασης</a:t>
                      </a:r>
                    </a:p>
                  </a:txBody>
                  <a:tcPr marL="52808" marR="52808" marT="0" marB="0" anchor="ctr"/>
                </a:tc>
                <a:tc>
                  <a:txBody>
                    <a:bodyPr/>
                    <a:lstStyle/>
                    <a:p>
                      <a:pPr marL="68580" algn="ctr">
                        <a:lnSpc>
                          <a:spcPts val="1200"/>
                        </a:lnSpc>
                        <a:spcBef>
                          <a:spcPts val="600"/>
                        </a:spcBef>
                        <a:spcAft>
                          <a:spcPts val="600"/>
                        </a:spcAft>
                      </a:pPr>
                      <a:r>
                        <a:rPr lang="el-GR" sz="700"/>
                        <a:t>Αρμόδιος φορέας</a:t>
                      </a:r>
                    </a:p>
                  </a:txBody>
                  <a:tcPr marL="52808" marR="52808" marT="0" marB="0" anchor="ctr"/>
                </a:tc>
                <a:tc>
                  <a:txBody>
                    <a:bodyPr/>
                    <a:lstStyle/>
                    <a:p>
                      <a:pPr marL="68580" algn="ctr">
                        <a:lnSpc>
                          <a:spcPts val="1200"/>
                        </a:lnSpc>
                        <a:spcBef>
                          <a:spcPts val="600"/>
                        </a:spcBef>
                        <a:spcAft>
                          <a:spcPts val="600"/>
                        </a:spcAft>
                      </a:pPr>
                      <a:r>
                        <a:rPr lang="el-GR" sz="700"/>
                        <a:t>Στόχοι </a:t>
                      </a:r>
                    </a:p>
                  </a:txBody>
                  <a:tcPr marL="52808" marR="52808" marT="0" marB="0" anchor="ctr"/>
                </a:tc>
                <a:extLst>
                  <a:ext uri="{0D108BD9-81ED-4DB2-BD59-A6C34878D82A}">
                    <a16:rowId xmlns="" xmlns:a16="http://schemas.microsoft.com/office/drawing/2014/main" val="4087080459"/>
                  </a:ext>
                </a:extLst>
              </a:tr>
              <a:tr h="533696">
                <a:tc>
                  <a:txBody>
                    <a:bodyPr/>
                    <a:lstStyle/>
                    <a:p>
                      <a:pPr marL="68580" algn="l">
                        <a:lnSpc>
                          <a:spcPct val="107000"/>
                        </a:lnSpc>
                        <a:spcBef>
                          <a:spcPts val="600"/>
                        </a:spcBef>
                        <a:spcAft>
                          <a:spcPts val="600"/>
                        </a:spcAft>
                      </a:pPr>
                      <a:r>
                        <a:rPr lang="el-GR" sz="700" dirty="0"/>
                        <a:t>Εθνική στρατηγική για το </a:t>
                      </a:r>
                      <a:r>
                        <a:rPr lang="el-GR" sz="700" dirty="0" smtClean="0"/>
                        <a:t>περιβάλλον της </a:t>
                      </a:r>
                      <a:r>
                        <a:rPr lang="el-GR" sz="700" dirty="0"/>
                        <a:t>εργασίας</a:t>
                      </a:r>
                    </a:p>
                  </a:txBody>
                  <a:tcPr marL="52808" marR="52808" marT="0" marB="0" anchor="ctr"/>
                </a:tc>
                <a:tc>
                  <a:txBody>
                    <a:bodyPr/>
                    <a:lstStyle/>
                    <a:p>
                      <a:pPr marL="68580" algn="ctr">
                        <a:lnSpc>
                          <a:spcPct val="107000"/>
                        </a:lnSpc>
                        <a:spcBef>
                          <a:spcPts val="600"/>
                        </a:spcBef>
                        <a:spcAft>
                          <a:spcPts val="600"/>
                        </a:spcAft>
                      </a:pPr>
                      <a:r>
                        <a:rPr lang="el-GR" sz="700"/>
                        <a:t>Δανία</a:t>
                      </a:r>
                    </a:p>
                  </a:txBody>
                  <a:tcPr marL="52808" marR="52808" marT="0" marB="0" anchor="ctr"/>
                </a:tc>
                <a:tc>
                  <a:txBody>
                    <a:bodyPr/>
                    <a:lstStyle/>
                    <a:p>
                      <a:pPr marL="68580" algn="ctr">
                        <a:lnSpc>
                          <a:spcPct val="107000"/>
                        </a:lnSpc>
                        <a:spcBef>
                          <a:spcPts val="600"/>
                        </a:spcBef>
                        <a:spcAft>
                          <a:spcPts val="600"/>
                        </a:spcAft>
                      </a:pPr>
                      <a:r>
                        <a:rPr lang="el-GR" sz="700" dirty="0" smtClean="0"/>
                        <a:t>Όλες </a:t>
                      </a:r>
                      <a:endParaRPr lang="el-GR" sz="700" dirty="0"/>
                    </a:p>
                  </a:txBody>
                  <a:tcPr marL="52808" marR="52808" marT="0" marB="0" anchor="ctr"/>
                </a:tc>
                <a:tc>
                  <a:txBody>
                    <a:bodyPr/>
                    <a:lstStyle/>
                    <a:p>
                      <a:pPr marL="68580" algn="ctr">
                        <a:lnSpc>
                          <a:spcPct val="107000"/>
                        </a:lnSpc>
                        <a:spcBef>
                          <a:spcPts val="600"/>
                        </a:spcBef>
                        <a:spcAft>
                          <a:spcPts val="600"/>
                        </a:spcAft>
                      </a:pPr>
                      <a:r>
                        <a:rPr lang="el-GR" sz="700" dirty="0"/>
                        <a:t>Στρατηγική για πολιτική δράση, επιβολή του νόμου, επιθεωρήσεις εργασίας, πληροφόρηση και </a:t>
                      </a:r>
                      <a:r>
                        <a:rPr lang="el-GR" sz="700" dirty="0" smtClean="0"/>
                        <a:t>παροχή οδηγιών, </a:t>
                      </a:r>
                      <a:r>
                        <a:rPr lang="el-GR" sz="700" dirty="0"/>
                        <a:t>έρευνα </a:t>
                      </a:r>
                    </a:p>
                  </a:txBody>
                  <a:tcPr marL="52808" marR="52808" marT="0" marB="0" anchor="ctr"/>
                </a:tc>
                <a:tc>
                  <a:txBody>
                    <a:bodyPr/>
                    <a:lstStyle/>
                    <a:p>
                      <a:pPr marL="68580" algn="ctr">
                        <a:lnSpc>
                          <a:spcPct val="107000"/>
                        </a:lnSpc>
                        <a:spcBef>
                          <a:spcPts val="600"/>
                        </a:spcBef>
                        <a:spcAft>
                          <a:spcPts val="600"/>
                        </a:spcAft>
                      </a:pPr>
                      <a:r>
                        <a:rPr lang="el-GR" sz="700"/>
                        <a:t>Δημόσια αρχή</a:t>
                      </a:r>
                    </a:p>
                  </a:txBody>
                  <a:tcPr marL="52808" marR="52808" marT="0" marB="0" anchor="ctr"/>
                </a:tc>
                <a:tc>
                  <a:txBody>
                    <a:bodyPr/>
                    <a:lstStyle/>
                    <a:p>
                      <a:pPr marL="68580" algn="ctr">
                        <a:lnSpc>
                          <a:spcPct val="107000"/>
                        </a:lnSpc>
                        <a:spcBef>
                          <a:spcPts val="600"/>
                        </a:spcBef>
                        <a:spcAft>
                          <a:spcPts val="600"/>
                        </a:spcAft>
                      </a:pPr>
                      <a:r>
                        <a:rPr lang="el-GR" sz="700" dirty="0"/>
                        <a:t>Να </a:t>
                      </a:r>
                      <a:r>
                        <a:rPr lang="el-GR" sz="700" dirty="0" smtClean="0"/>
                        <a:t>διασφαλιστεί ένα ασφαλές, υγιές και προστατευτικό περιβάλλον </a:t>
                      </a:r>
                      <a:r>
                        <a:rPr lang="el-GR" sz="700" dirty="0"/>
                        <a:t>εργασίας </a:t>
                      </a:r>
                      <a:r>
                        <a:rPr lang="el-GR" sz="700" dirty="0" smtClean="0"/>
                        <a:t>στη Δανία, </a:t>
                      </a:r>
                      <a:r>
                        <a:rPr lang="el-GR" sz="700" dirty="0"/>
                        <a:t>ώστε να αυξηθεί ο αριθμός των εργαζομένων που θα έχουν μακροχρόνιο και ικανοποιητικό επαγγελματικό βίο. Οι τρεις σημαντικότεροι τομείς παρέμβασης είναι το ψυχοκοινωνικό περιβάλλον εργασίας, η επιβάρυνση του </a:t>
                      </a:r>
                      <a:r>
                        <a:rPr lang="el-GR" sz="700" dirty="0" err="1"/>
                        <a:t>μυοσκελετικού</a:t>
                      </a:r>
                      <a:r>
                        <a:rPr lang="el-GR" sz="700" dirty="0"/>
                        <a:t> συστήματος και τα σοβαρά εργατικά </a:t>
                      </a:r>
                      <a:r>
                        <a:rPr lang="el-GR" sz="700" dirty="0" smtClean="0"/>
                        <a:t>ατυχήματα.</a:t>
                      </a:r>
                      <a:endParaRPr lang="el-GR" sz="700" dirty="0"/>
                    </a:p>
                  </a:txBody>
                  <a:tcPr marL="52808" marR="52808" marT="0" marB="0" anchor="ctr"/>
                </a:tc>
                <a:extLst>
                  <a:ext uri="{0D108BD9-81ED-4DB2-BD59-A6C34878D82A}">
                    <a16:rowId xmlns="" xmlns:a16="http://schemas.microsoft.com/office/drawing/2014/main" val="317514001"/>
                  </a:ext>
                </a:extLst>
              </a:tr>
              <a:tr h="533696">
                <a:tc>
                  <a:txBody>
                    <a:bodyPr/>
                    <a:lstStyle/>
                    <a:p>
                      <a:pPr marL="68580" algn="l">
                        <a:lnSpc>
                          <a:spcPct val="107000"/>
                        </a:lnSpc>
                        <a:spcBef>
                          <a:spcPts val="600"/>
                        </a:spcBef>
                        <a:spcAft>
                          <a:spcPts val="600"/>
                        </a:spcAft>
                      </a:pPr>
                      <a:r>
                        <a:rPr lang="el-GR" sz="700" dirty="0"/>
                        <a:t>Πολιτική της </a:t>
                      </a:r>
                      <a:r>
                        <a:rPr lang="el-GR" sz="700" dirty="0" err="1"/>
                        <a:t>Airbus</a:t>
                      </a:r>
                      <a:r>
                        <a:rPr lang="el-GR" sz="700" dirty="0"/>
                        <a:t> για την </a:t>
                      </a:r>
                      <a:r>
                        <a:rPr lang="el-GR" sz="700" dirty="0" smtClean="0"/>
                        <a:t>ποικιλομορφία </a:t>
                      </a:r>
                      <a:r>
                        <a:rPr lang="el-GR" sz="700" dirty="0"/>
                        <a:t>και την κοινωνική ένταξη των εργαζομένων</a:t>
                      </a:r>
                    </a:p>
                  </a:txBody>
                  <a:tcPr marL="52808" marR="52808" marT="0" marB="0" anchor="ctr"/>
                </a:tc>
                <a:tc>
                  <a:txBody>
                    <a:bodyPr/>
                    <a:lstStyle/>
                    <a:p>
                      <a:pPr marL="68580" algn="ctr">
                        <a:lnSpc>
                          <a:spcPct val="107000"/>
                        </a:lnSpc>
                        <a:spcBef>
                          <a:spcPts val="600"/>
                        </a:spcBef>
                        <a:spcAft>
                          <a:spcPts val="600"/>
                        </a:spcAft>
                      </a:pPr>
                      <a:r>
                        <a:rPr lang="el-GR" sz="700"/>
                        <a:t>EΕ</a:t>
                      </a:r>
                    </a:p>
                  </a:txBody>
                  <a:tcPr marL="52808" marR="52808" marT="0" marB="0" anchor="ctr"/>
                </a:tc>
                <a:tc>
                  <a:txBody>
                    <a:bodyPr/>
                    <a:lstStyle/>
                    <a:p>
                      <a:pPr marL="68580" algn="ctr">
                        <a:lnSpc>
                          <a:spcPct val="107000"/>
                        </a:lnSpc>
                        <a:spcBef>
                          <a:spcPts val="600"/>
                        </a:spcBef>
                        <a:spcAft>
                          <a:spcPts val="600"/>
                        </a:spcAft>
                      </a:pPr>
                      <a:r>
                        <a:rPr lang="el-GR" sz="700"/>
                        <a:t>Εργαζόμενες γυναίκες και εργαζόμενοι της κοινότητας των ΛΟΑΔΜ</a:t>
                      </a:r>
                    </a:p>
                  </a:txBody>
                  <a:tcPr marL="52808" marR="52808" marT="0" marB="0" anchor="ctr"/>
                </a:tc>
                <a:tc>
                  <a:txBody>
                    <a:bodyPr/>
                    <a:lstStyle/>
                    <a:p>
                      <a:pPr marL="68580" algn="ctr">
                        <a:lnSpc>
                          <a:spcPct val="107000"/>
                        </a:lnSpc>
                        <a:spcBef>
                          <a:spcPts val="600"/>
                        </a:spcBef>
                        <a:spcAft>
                          <a:spcPts val="600"/>
                        </a:spcAft>
                      </a:pPr>
                      <a:r>
                        <a:rPr lang="el-GR" sz="700"/>
                        <a:t>Συμμετοχή εργαζομένων, κατάρτιση, ευαισθητοποίηση, συνδυασμός επαγγελματικής και ιδιωτικής ζωής, ευκαιρίες τηλεργασίας </a:t>
                      </a:r>
                    </a:p>
                  </a:txBody>
                  <a:tcPr marL="52808" marR="52808" marT="0" marB="0" anchor="ctr"/>
                </a:tc>
                <a:tc>
                  <a:txBody>
                    <a:bodyPr/>
                    <a:lstStyle/>
                    <a:p>
                      <a:pPr marL="68580" algn="ctr">
                        <a:lnSpc>
                          <a:spcPct val="107000"/>
                        </a:lnSpc>
                        <a:spcBef>
                          <a:spcPts val="600"/>
                        </a:spcBef>
                        <a:spcAft>
                          <a:spcPts val="600"/>
                        </a:spcAft>
                      </a:pPr>
                      <a:r>
                        <a:rPr lang="el-GR" sz="700"/>
                        <a:t>Ιδιωτική επιχείρηση</a:t>
                      </a:r>
                    </a:p>
                  </a:txBody>
                  <a:tcPr marL="52808" marR="52808" marT="0" marB="0" anchor="ctr"/>
                </a:tc>
                <a:tc>
                  <a:txBody>
                    <a:bodyPr/>
                    <a:lstStyle/>
                    <a:p>
                      <a:pPr marL="68580" algn="ctr">
                        <a:lnSpc>
                          <a:spcPct val="107000"/>
                        </a:lnSpc>
                        <a:spcBef>
                          <a:spcPts val="600"/>
                        </a:spcBef>
                        <a:spcAft>
                          <a:spcPts val="600"/>
                        </a:spcAft>
                      </a:pPr>
                      <a:r>
                        <a:rPr lang="el-GR" sz="700" dirty="0"/>
                        <a:t>Να ληφθεί υπόψη η </a:t>
                      </a:r>
                      <a:r>
                        <a:rPr lang="el-GR" sz="700" dirty="0" smtClean="0"/>
                        <a:t>ποικιλομορφία, </a:t>
                      </a:r>
                      <a:r>
                        <a:rPr lang="el-GR" sz="700" dirty="0"/>
                        <a:t>να ενισχυθούν οι ίσες ευκαιρίες και να προληφθούν οι δυσμενείς διακρίσεις εντός της </a:t>
                      </a:r>
                      <a:r>
                        <a:rPr lang="el-GR" sz="700" dirty="0" smtClean="0"/>
                        <a:t>επιχείρησης.</a:t>
                      </a:r>
                      <a:endParaRPr lang="el-GR" sz="700" dirty="0"/>
                    </a:p>
                  </a:txBody>
                  <a:tcPr marL="52808" marR="52808" marT="0" marB="0" anchor="ctr"/>
                </a:tc>
                <a:extLst>
                  <a:ext uri="{0D108BD9-81ED-4DB2-BD59-A6C34878D82A}">
                    <a16:rowId xmlns="" xmlns:a16="http://schemas.microsoft.com/office/drawing/2014/main" val="2528965725"/>
                  </a:ext>
                </a:extLst>
              </a:tr>
              <a:tr h="960652">
                <a:tc>
                  <a:txBody>
                    <a:bodyPr/>
                    <a:lstStyle/>
                    <a:p>
                      <a:pPr marL="68580" algn="l">
                        <a:lnSpc>
                          <a:spcPct val="107000"/>
                        </a:lnSpc>
                        <a:spcBef>
                          <a:spcPts val="600"/>
                        </a:spcBef>
                        <a:spcAft>
                          <a:spcPts val="600"/>
                        </a:spcAft>
                      </a:pPr>
                      <a:r>
                        <a:rPr lang="el-GR" sz="700"/>
                        <a:t>Κοινοί προβληματισμοί και κοινές συστάσεις για τις οικιακές υπηρεσίες και τις υπηρεσίες φροντίδας που παρέχουν οι μετανάστες</a:t>
                      </a:r>
                    </a:p>
                  </a:txBody>
                  <a:tcPr marL="52808" marR="52808" marT="0" marB="0" anchor="ctr"/>
                </a:tc>
                <a:tc>
                  <a:txBody>
                    <a:bodyPr/>
                    <a:lstStyle/>
                    <a:p>
                      <a:pPr marL="68580" algn="ctr">
                        <a:lnSpc>
                          <a:spcPct val="107000"/>
                        </a:lnSpc>
                        <a:spcBef>
                          <a:spcPts val="600"/>
                        </a:spcBef>
                        <a:spcAft>
                          <a:spcPts val="600"/>
                        </a:spcAft>
                      </a:pPr>
                      <a:r>
                        <a:rPr lang="el-GR" sz="700"/>
                        <a:t>EΕ</a:t>
                      </a:r>
                    </a:p>
                  </a:txBody>
                  <a:tcPr marL="52808" marR="52808" marT="0" marB="0" anchor="ctr"/>
                </a:tc>
                <a:tc>
                  <a:txBody>
                    <a:bodyPr/>
                    <a:lstStyle/>
                    <a:p>
                      <a:pPr marL="68580" algn="ctr">
                        <a:lnSpc>
                          <a:spcPct val="107000"/>
                        </a:lnSpc>
                        <a:spcBef>
                          <a:spcPts val="600"/>
                        </a:spcBef>
                        <a:spcAft>
                          <a:spcPts val="600"/>
                        </a:spcAft>
                      </a:pPr>
                      <a:r>
                        <a:rPr lang="el-GR" sz="700" kern="1200" dirty="0" smtClean="0">
                          <a:solidFill>
                            <a:schemeClr val="dk1"/>
                          </a:solidFill>
                          <a:latin typeface="+mn-lt"/>
                          <a:ea typeface="+mn-ea"/>
                          <a:cs typeface="+mn-cs"/>
                        </a:rPr>
                        <a:t>Μετανάστες </a:t>
                      </a:r>
                      <a:r>
                        <a:rPr lang="el-GR" sz="700" kern="1200" dirty="0">
                          <a:solidFill>
                            <a:schemeClr val="dk1"/>
                          </a:solidFill>
                          <a:latin typeface="+mn-lt"/>
                          <a:ea typeface="+mn-ea"/>
                          <a:cs typeface="+mn-cs"/>
                        </a:rPr>
                        <a:t>εργαζόμενοι</a:t>
                      </a:r>
                    </a:p>
                  </a:txBody>
                  <a:tcPr marL="52808" marR="52808" marT="0" marB="0" anchor="ctr"/>
                </a:tc>
                <a:tc>
                  <a:txBody>
                    <a:bodyPr/>
                    <a:lstStyle/>
                    <a:p>
                      <a:pPr marL="68580" algn="ctr">
                        <a:lnSpc>
                          <a:spcPct val="107000"/>
                        </a:lnSpc>
                        <a:spcBef>
                          <a:spcPts val="600"/>
                        </a:spcBef>
                        <a:spcAft>
                          <a:spcPts val="600"/>
                        </a:spcAft>
                      </a:pPr>
                      <a:r>
                        <a:rPr lang="el-GR" sz="700"/>
                        <a:t>Ευαισθητοποίηση</a:t>
                      </a:r>
                    </a:p>
                  </a:txBody>
                  <a:tcPr marL="52808" marR="52808" marT="0" marB="0" anchor="ctr"/>
                </a:tc>
                <a:tc>
                  <a:txBody>
                    <a:bodyPr/>
                    <a:lstStyle/>
                    <a:p>
                      <a:pPr marL="68580" algn="ctr">
                        <a:lnSpc>
                          <a:spcPct val="107000"/>
                        </a:lnSpc>
                        <a:spcBef>
                          <a:spcPts val="600"/>
                        </a:spcBef>
                        <a:spcAft>
                          <a:spcPts val="600"/>
                        </a:spcAft>
                      </a:pPr>
                      <a:r>
                        <a:rPr lang="el-GR" sz="700"/>
                        <a:t>Διάφοροι ενδιαφερόμενοι, μεταξύ άλλων συνδικαλιστικές οργανώσεις και ΜΚΟ</a:t>
                      </a:r>
                    </a:p>
                  </a:txBody>
                  <a:tcPr marL="52808" marR="52808" marT="0" marB="0" anchor="ctr"/>
                </a:tc>
                <a:tc>
                  <a:txBody>
                    <a:bodyPr/>
                    <a:lstStyle/>
                    <a:p>
                      <a:pPr marL="68580" algn="ctr">
                        <a:lnSpc>
                          <a:spcPct val="107000"/>
                        </a:lnSpc>
                        <a:spcBef>
                          <a:spcPts val="600"/>
                        </a:spcBef>
                        <a:spcAft>
                          <a:spcPts val="600"/>
                        </a:spcAft>
                      </a:pPr>
                      <a:r>
                        <a:rPr lang="el-GR" sz="700" dirty="0"/>
                        <a:t>Να αυξηθεί η ευαισθητοποίηση και να προληφθούν φαινόμενα όπως οι κακές συνθήκες εργασίας, οι δυσμενείς διακρίσεις και η περιορισμένη πρόσβαση στην κοινωνική πρόνοια για </a:t>
                      </a:r>
                      <a:r>
                        <a:rPr lang="el-GR" sz="700" dirty="0" smtClean="0"/>
                        <a:t>τους μετανάστες</a:t>
                      </a:r>
                      <a:r>
                        <a:rPr lang="el-GR" sz="700" dirty="0" smtClean="0">
                          <a:solidFill>
                            <a:srgbClr val="FF0000"/>
                          </a:solidFill>
                        </a:rPr>
                        <a:t> </a:t>
                      </a:r>
                      <a:r>
                        <a:rPr lang="el-GR" sz="700" dirty="0"/>
                        <a:t>εργαζομένους (τόσο για τους εργαζομένους τρίτων χωρών όσο και για τους εργαζομένους που μετακινούνται εντός της ΕΕ) που παρέχουν οικιακές υπηρεσίες και υπηρεσίες </a:t>
                      </a:r>
                      <a:r>
                        <a:rPr lang="el-GR" sz="700" dirty="0" smtClean="0"/>
                        <a:t>φροντίδας.</a:t>
                      </a:r>
                      <a:endParaRPr lang="el-GR" sz="700" dirty="0"/>
                    </a:p>
                  </a:txBody>
                  <a:tcPr marL="52808" marR="52808" marT="0" marB="0" anchor="ctr"/>
                </a:tc>
                <a:extLst>
                  <a:ext uri="{0D108BD9-81ED-4DB2-BD59-A6C34878D82A}">
                    <a16:rowId xmlns="" xmlns:a16="http://schemas.microsoft.com/office/drawing/2014/main" val="751261000"/>
                  </a:ext>
                </a:extLst>
              </a:tr>
              <a:tr h="853913">
                <a:tc>
                  <a:txBody>
                    <a:bodyPr/>
                    <a:lstStyle/>
                    <a:p>
                      <a:pPr marL="68580" algn="l">
                        <a:lnSpc>
                          <a:spcPct val="107000"/>
                        </a:lnSpc>
                        <a:spcBef>
                          <a:spcPts val="600"/>
                        </a:spcBef>
                        <a:spcAft>
                          <a:spcPts val="600"/>
                        </a:spcAft>
                      </a:pPr>
                      <a:r>
                        <a:rPr lang="el-GR" sz="700"/>
                        <a:t>Εργαλειοθήκη για την εκτίμηση κινδύνου που αφορά τους υπηκόους τρίτων χωρών</a:t>
                      </a:r>
                    </a:p>
                  </a:txBody>
                  <a:tcPr marL="52808" marR="52808" marT="0" marB="0" anchor="ctr"/>
                </a:tc>
                <a:tc>
                  <a:txBody>
                    <a:bodyPr/>
                    <a:lstStyle/>
                    <a:p>
                      <a:pPr marL="68580" algn="ctr">
                        <a:lnSpc>
                          <a:spcPct val="107000"/>
                        </a:lnSpc>
                        <a:spcBef>
                          <a:spcPts val="600"/>
                        </a:spcBef>
                        <a:spcAft>
                          <a:spcPts val="600"/>
                        </a:spcAft>
                      </a:pPr>
                      <a:r>
                        <a:rPr lang="el-GR" sz="700"/>
                        <a:t>Ιταλία</a:t>
                      </a:r>
                    </a:p>
                  </a:txBody>
                  <a:tcPr marL="52808" marR="52808" marT="0" marB="0" anchor="ctr"/>
                </a:tc>
                <a:tc>
                  <a:txBody>
                    <a:bodyPr/>
                    <a:lstStyle/>
                    <a:p>
                      <a:pPr marL="68580" marR="0" lvl="0" indent="0" algn="ctr" defTabSz="257175" rtl="0" eaLnBrk="1" fontAlgn="auto" latinLnBrk="0" hangingPunct="1">
                        <a:lnSpc>
                          <a:spcPct val="107000"/>
                        </a:lnSpc>
                        <a:spcBef>
                          <a:spcPts val="600"/>
                        </a:spcBef>
                        <a:spcAft>
                          <a:spcPts val="600"/>
                        </a:spcAft>
                        <a:buClrTx/>
                        <a:buSzTx/>
                        <a:buFontTx/>
                        <a:buNone/>
                        <a:tabLst/>
                        <a:defRPr/>
                      </a:pPr>
                      <a:r>
                        <a:rPr lang="el-GR" sz="700" kern="1200" dirty="0" smtClean="0">
                          <a:solidFill>
                            <a:schemeClr val="dk1"/>
                          </a:solidFill>
                          <a:latin typeface="+mn-lt"/>
                          <a:ea typeface="+mn-ea"/>
                          <a:cs typeface="+mn-cs"/>
                        </a:rPr>
                        <a:t>Μετανάστες εργαζόμενοι</a:t>
                      </a:r>
                      <a:endParaRPr kumimoji="0" lang="el-GR" sz="700" b="0" i="0" u="none" strike="noStrike" kern="1200" cap="none" spc="0" normalizeH="0" baseline="0" noProof="0" dirty="0">
                        <a:ln>
                          <a:noFill/>
                        </a:ln>
                        <a:solidFill>
                          <a:srgbClr val="000000"/>
                        </a:solidFill>
                        <a:effectLst/>
                        <a:uLnTx/>
                        <a:uFillTx/>
                        <a:latin typeface="+mn-lt"/>
                        <a:ea typeface="+mn-ea"/>
                        <a:cs typeface="+mn-cs"/>
                      </a:endParaRPr>
                    </a:p>
                  </a:txBody>
                  <a:tcPr marL="52808" marR="52808" marT="0" marB="0" anchor="ctr"/>
                </a:tc>
                <a:tc>
                  <a:txBody>
                    <a:bodyPr/>
                    <a:lstStyle/>
                    <a:p>
                      <a:pPr marL="68580" algn="ctr">
                        <a:lnSpc>
                          <a:spcPct val="107000"/>
                        </a:lnSpc>
                        <a:spcBef>
                          <a:spcPts val="600"/>
                        </a:spcBef>
                        <a:spcAft>
                          <a:spcPts val="600"/>
                        </a:spcAft>
                      </a:pPr>
                      <a:r>
                        <a:rPr lang="el-GR" sz="700" dirty="0"/>
                        <a:t>Εργαλειοθήκη για την </a:t>
                      </a:r>
                      <a:r>
                        <a:rPr lang="el-GR" sz="700" dirty="0" smtClean="0"/>
                        <a:t>εκτίμηση κινδύνου / πρόληψη</a:t>
                      </a:r>
                      <a:endParaRPr lang="el-GR" sz="700" dirty="0"/>
                    </a:p>
                  </a:txBody>
                  <a:tcPr marL="52808" marR="52808" marT="0" marB="0" anchor="ctr"/>
                </a:tc>
                <a:tc>
                  <a:txBody>
                    <a:bodyPr/>
                    <a:lstStyle/>
                    <a:p>
                      <a:pPr marL="68580" algn="ctr">
                        <a:lnSpc>
                          <a:spcPct val="107000"/>
                        </a:lnSpc>
                        <a:spcBef>
                          <a:spcPts val="600"/>
                        </a:spcBef>
                        <a:spcAft>
                          <a:spcPts val="600"/>
                        </a:spcAft>
                      </a:pPr>
                      <a:r>
                        <a:rPr lang="el-GR" sz="700"/>
                        <a:t>Δημόσια αρχή που συνεργάζεται με κοινωνικούς εταίρους</a:t>
                      </a:r>
                    </a:p>
                  </a:txBody>
                  <a:tcPr marL="52808" marR="52808" marT="0" marB="0" anchor="ctr"/>
                </a:tc>
                <a:tc>
                  <a:txBody>
                    <a:bodyPr/>
                    <a:lstStyle/>
                    <a:p>
                      <a:pPr marL="68580" algn="ctr">
                        <a:lnSpc>
                          <a:spcPct val="107000"/>
                        </a:lnSpc>
                        <a:spcBef>
                          <a:spcPts val="600"/>
                        </a:spcBef>
                        <a:spcAft>
                          <a:spcPts val="600"/>
                        </a:spcAft>
                      </a:pPr>
                      <a:r>
                        <a:rPr lang="el-GR" sz="700" dirty="0"/>
                        <a:t>Να αναπτυχθεί μια κατάλληλη και ολοκληρωμένη δέσμη εργαλείων ώστε να μπορούν οι εργοδότες να συμμορφωθούν με τις νομικές απαιτήσεις </a:t>
                      </a:r>
                      <a:r>
                        <a:rPr lang="el-GR" sz="700" dirty="0" smtClean="0"/>
                        <a:t>της ΥΑΕ</a:t>
                      </a:r>
                      <a:r>
                        <a:rPr lang="el-GR" sz="700" dirty="0" smtClean="0">
                          <a:solidFill>
                            <a:srgbClr val="FF0000"/>
                          </a:solidFill>
                        </a:rPr>
                        <a:t>  </a:t>
                      </a:r>
                      <a:r>
                        <a:rPr lang="el-GR" sz="700" dirty="0"/>
                        <a:t>και τις εκτιμήσεις κινδύνου για τους εργαζομένους τρίτων χωρών και να υποστηρίζουν ειδικές </a:t>
                      </a:r>
                      <a:r>
                        <a:rPr lang="el-GR" sz="700" dirty="0" smtClean="0"/>
                        <a:t>δράσεις </a:t>
                      </a:r>
                      <a:r>
                        <a:rPr lang="el-GR" sz="700" dirty="0"/>
                        <a:t>για την </a:t>
                      </a:r>
                      <a:r>
                        <a:rPr lang="el-GR" sz="700" dirty="0" smtClean="0"/>
                        <a:t>ΥΑΕ </a:t>
                      </a:r>
                      <a:r>
                        <a:rPr lang="el-GR" sz="700" dirty="0"/>
                        <a:t>εστιάζοντας σε αυτούς τους </a:t>
                      </a:r>
                      <a:r>
                        <a:rPr lang="el-GR" sz="700" dirty="0" smtClean="0"/>
                        <a:t>εργαζομένους.</a:t>
                      </a:r>
                      <a:endParaRPr lang="el-GR" sz="700" dirty="0"/>
                    </a:p>
                  </a:txBody>
                  <a:tcPr marL="52808" marR="52808" marT="0" marB="0" anchor="ctr"/>
                </a:tc>
                <a:extLst>
                  <a:ext uri="{0D108BD9-81ED-4DB2-BD59-A6C34878D82A}">
                    <a16:rowId xmlns="" xmlns:a16="http://schemas.microsoft.com/office/drawing/2014/main" val="1597487541"/>
                  </a:ext>
                </a:extLst>
              </a:tr>
            </a:tbl>
          </a:graphicData>
        </a:graphic>
      </p:graphicFrame>
      <p:sp>
        <p:nvSpPr>
          <p:cNvPr id="6" name="Title 1">
            <a:extLst>
              <a:ext uri="{FF2B5EF4-FFF2-40B4-BE49-F238E27FC236}">
                <a16:creationId xmlns="" xmlns:a16="http://schemas.microsoft.com/office/drawing/2014/main" id="{FE67E1C7-DA33-3742-8620-2EC6C9701E0F}"/>
              </a:ext>
            </a:extLst>
          </p:cNvPr>
          <p:cNvSpPr txBox="1">
            <a:spLocks noGrp="1"/>
          </p:cNvSpPr>
          <p:nvPr>
            <p:ph type="title"/>
          </p:nvPr>
        </p:nvSpPr>
        <p:spPr>
          <a:xfrm>
            <a:off x="539750" y="135000"/>
            <a:ext cx="7632700"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1600" dirty="0">
                <a:solidFill>
                  <a:srgbClr val="003399"/>
                </a:solidFill>
              </a:rPr>
              <a:t>Βασικά πορίσματα: Ανάλυση </a:t>
            </a:r>
            <a:r>
              <a:rPr lang="el-GR" sz="1600" dirty="0" smtClean="0">
                <a:solidFill>
                  <a:srgbClr val="003399"/>
                </a:solidFill>
              </a:rPr>
              <a:t>καλών πρακτικών </a:t>
            </a:r>
            <a:r>
              <a:rPr lang="el-GR" sz="1600" dirty="0">
                <a:solidFill>
                  <a:srgbClr val="003399"/>
                </a:solidFill>
              </a:rPr>
              <a:t>και πολιτικών πρωτοβουλιών </a:t>
            </a:r>
          </a:p>
        </p:txBody>
      </p:sp>
    </p:spTree>
    <p:extLst>
      <p:ext uri="{BB962C8B-B14F-4D97-AF65-F5344CB8AC3E}">
        <p14:creationId xmlns="" xmlns:p14="http://schemas.microsoft.com/office/powerpoint/2010/main" val="1984841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half" idx="1"/>
            <p:extLst>
              <p:ext uri="{D42A27DB-BD31-4B8C-83A1-F6EECF244321}">
                <p14:modId xmlns="" xmlns:p14="http://schemas.microsoft.com/office/powerpoint/2010/main" val="2899687913"/>
              </p:ext>
            </p:extLst>
          </p:nvPr>
        </p:nvGraphicFramePr>
        <p:xfrm>
          <a:off x="538475" y="982677"/>
          <a:ext cx="7633976" cy="3631785"/>
        </p:xfrm>
        <a:graphic>
          <a:graphicData uri="http://schemas.openxmlformats.org/drawingml/2006/table">
            <a:tbl>
              <a:tblPr firstRow="1" firstCol="1" bandRow="1">
                <a:tableStyleId>{5C22544A-7EE6-4342-B048-85BDC9FD1C3A}</a:tableStyleId>
              </a:tblPr>
              <a:tblGrid>
                <a:gridCol w="1183267">
                  <a:extLst>
                    <a:ext uri="{9D8B030D-6E8A-4147-A177-3AD203B41FA5}">
                      <a16:colId xmlns="" xmlns:a16="http://schemas.microsoft.com/office/drawing/2014/main" val="4090675827"/>
                    </a:ext>
                  </a:extLst>
                </a:gridCol>
                <a:gridCol w="628186">
                  <a:extLst>
                    <a:ext uri="{9D8B030D-6E8A-4147-A177-3AD203B41FA5}">
                      <a16:colId xmlns="" xmlns:a16="http://schemas.microsoft.com/office/drawing/2014/main" val="635767433"/>
                    </a:ext>
                  </a:extLst>
                </a:gridCol>
                <a:gridCol w="721503">
                  <a:extLst>
                    <a:ext uri="{9D8B030D-6E8A-4147-A177-3AD203B41FA5}">
                      <a16:colId xmlns="" xmlns:a16="http://schemas.microsoft.com/office/drawing/2014/main" val="452593527"/>
                    </a:ext>
                  </a:extLst>
                </a:gridCol>
                <a:gridCol w="1274874">
                  <a:extLst>
                    <a:ext uri="{9D8B030D-6E8A-4147-A177-3AD203B41FA5}">
                      <a16:colId xmlns="" xmlns:a16="http://schemas.microsoft.com/office/drawing/2014/main" val="1263881656"/>
                    </a:ext>
                  </a:extLst>
                </a:gridCol>
                <a:gridCol w="600029">
                  <a:extLst>
                    <a:ext uri="{9D8B030D-6E8A-4147-A177-3AD203B41FA5}">
                      <a16:colId xmlns="" xmlns:a16="http://schemas.microsoft.com/office/drawing/2014/main" val="2910607847"/>
                    </a:ext>
                  </a:extLst>
                </a:gridCol>
                <a:gridCol w="3226117">
                  <a:extLst>
                    <a:ext uri="{9D8B030D-6E8A-4147-A177-3AD203B41FA5}">
                      <a16:colId xmlns="" xmlns:a16="http://schemas.microsoft.com/office/drawing/2014/main" val="1161574099"/>
                    </a:ext>
                  </a:extLst>
                </a:gridCol>
              </a:tblGrid>
              <a:tr h="510214">
                <a:tc>
                  <a:txBody>
                    <a:bodyPr/>
                    <a:lstStyle/>
                    <a:p>
                      <a:pPr marL="68580" algn="ctr">
                        <a:lnSpc>
                          <a:spcPts val="1200"/>
                        </a:lnSpc>
                        <a:spcBef>
                          <a:spcPts val="600"/>
                        </a:spcBef>
                        <a:spcAft>
                          <a:spcPts val="600"/>
                        </a:spcAft>
                      </a:pPr>
                      <a:r>
                        <a:rPr lang="el-GR" sz="800" dirty="0"/>
                        <a:t>Όνομα</a:t>
                      </a:r>
                    </a:p>
                  </a:txBody>
                  <a:tcPr marL="59347" marR="59347" marT="0" marB="0" anchor="ctr"/>
                </a:tc>
                <a:tc>
                  <a:txBody>
                    <a:bodyPr/>
                    <a:lstStyle/>
                    <a:p>
                      <a:pPr marL="68580" algn="ctr">
                        <a:lnSpc>
                          <a:spcPts val="1200"/>
                        </a:lnSpc>
                        <a:spcBef>
                          <a:spcPts val="600"/>
                        </a:spcBef>
                        <a:spcAft>
                          <a:spcPts val="600"/>
                        </a:spcAft>
                      </a:pPr>
                      <a:r>
                        <a:rPr lang="el-GR" sz="800"/>
                        <a:t>Χώρα</a:t>
                      </a:r>
                    </a:p>
                  </a:txBody>
                  <a:tcPr marL="59347" marR="59347" marT="0" marB="0" anchor="ctr"/>
                </a:tc>
                <a:tc>
                  <a:txBody>
                    <a:bodyPr/>
                    <a:lstStyle/>
                    <a:p>
                      <a:pPr marL="68580" algn="ctr">
                        <a:lnSpc>
                          <a:spcPts val="1200"/>
                        </a:lnSpc>
                        <a:spcBef>
                          <a:spcPts val="600"/>
                        </a:spcBef>
                        <a:spcAft>
                          <a:spcPts val="600"/>
                        </a:spcAft>
                      </a:pPr>
                      <a:r>
                        <a:rPr lang="el-GR" sz="800"/>
                        <a:t>Ομάδα</a:t>
                      </a:r>
                    </a:p>
                  </a:txBody>
                  <a:tcPr marL="59347" marR="59347" marT="0" marB="0" anchor="ctr"/>
                </a:tc>
                <a:tc>
                  <a:txBody>
                    <a:bodyPr/>
                    <a:lstStyle/>
                    <a:p>
                      <a:pPr marL="68580" algn="ctr">
                        <a:lnSpc>
                          <a:spcPts val="1200"/>
                        </a:lnSpc>
                        <a:spcBef>
                          <a:spcPts val="600"/>
                        </a:spcBef>
                        <a:spcAft>
                          <a:spcPts val="600"/>
                        </a:spcAft>
                      </a:pPr>
                      <a:r>
                        <a:rPr lang="el-GR" sz="800"/>
                        <a:t>Είδος παρέμβασης</a:t>
                      </a:r>
                    </a:p>
                  </a:txBody>
                  <a:tcPr marL="59347" marR="59347" marT="0" marB="0" anchor="ctr"/>
                </a:tc>
                <a:tc>
                  <a:txBody>
                    <a:bodyPr/>
                    <a:lstStyle/>
                    <a:p>
                      <a:pPr marL="68580" algn="ctr">
                        <a:lnSpc>
                          <a:spcPts val="1200"/>
                        </a:lnSpc>
                        <a:spcBef>
                          <a:spcPts val="600"/>
                        </a:spcBef>
                        <a:spcAft>
                          <a:spcPts val="600"/>
                        </a:spcAft>
                      </a:pPr>
                      <a:r>
                        <a:rPr lang="el-GR" sz="800"/>
                        <a:t>Αρμόδιος φορέας</a:t>
                      </a:r>
                    </a:p>
                  </a:txBody>
                  <a:tcPr marL="59347" marR="59347" marT="0" marB="0" anchor="ctr"/>
                </a:tc>
                <a:tc>
                  <a:txBody>
                    <a:bodyPr/>
                    <a:lstStyle/>
                    <a:p>
                      <a:pPr marL="68580" algn="ctr">
                        <a:lnSpc>
                          <a:spcPts val="1200"/>
                        </a:lnSpc>
                        <a:spcBef>
                          <a:spcPts val="600"/>
                        </a:spcBef>
                        <a:spcAft>
                          <a:spcPts val="600"/>
                        </a:spcAft>
                      </a:pPr>
                      <a:r>
                        <a:rPr lang="el-GR" sz="800"/>
                        <a:t>Στόχοι </a:t>
                      </a:r>
                    </a:p>
                  </a:txBody>
                  <a:tcPr marL="59347" marR="59347" marT="0" marB="0" anchor="ctr"/>
                </a:tc>
                <a:extLst>
                  <a:ext uri="{0D108BD9-81ED-4DB2-BD59-A6C34878D82A}">
                    <a16:rowId xmlns="" xmlns:a16="http://schemas.microsoft.com/office/drawing/2014/main" val="3574774027"/>
                  </a:ext>
                </a:extLst>
              </a:tr>
              <a:tr h="599804">
                <a:tc>
                  <a:txBody>
                    <a:bodyPr/>
                    <a:lstStyle/>
                    <a:p>
                      <a:pPr marL="68580" algn="l">
                        <a:lnSpc>
                          <a:spcPct val="107000"/>
                        </a:lnSpc>
                        <a:spcBef>
                          <a:spcPts val="600"/>
                        </a:spcBef>
                        <a:spcAft>
                          <a:spcPts val="600"/>
                        </a:spcAft>
                      </a:pPr>
                      <a:r>
                        <a:rPr lang="el-GR" sz="700" dirty="0"/>
                        <a:t>Πολιτική για την </a:t>
                      </a:r>
                      <a:r>
                        <a:rPr lang="el-GR" sz="700" dirty="0" smtClean="0"/>
                        <a:t>ποικιλομορφία </a:t>
                      </a:r>
                      <a:r>
                        <a:rPr lang="el-GR" sz="700" dirty="0"/>
                        <a:t>στο ολλανδικό </a:t>
                      </a:r>
                      <a:r>
                        <a:rPr lang="el-GR" sz="700" dirty="0" smtClean="0"/>
                        <a:t>συμβούλιο για την έρευνα (NWO</a:t>
                      </a:r>
                      <a:r>
                        <a:rPr lang="el-GR" sz="700" dirty="0"/>
                        <a:t>)</a:t>
                      </a:r>
                    </a:p>
                  </a:txBody>
                  <a:tcPr marL="59347" marR="59347" marT="0" marB="0" anchor="ctr"/>
                </a:tc>
                <a:tc>
                  <a:txBody>
                    <a:bodyPr/>
                    <a:lstStyle/>
                    <a:p>
                      <a:pPr marL="68580" algn="ctr">
                        <a:lnSpc>
                          <a:spcPct val="107000"/>
                        </a:lnSpc>
                        <a:spcBef>
                          <a:spcPts val="600"/>
                        </a:spcBef>
                        <a:spcAft>
                          <a:spcPts val="600"/>
                        </a:spcAft>
                      </a:pPr>
                      <a:r>
                        <a:rPr lang="el-GR" sz="700"/>
                        <a:t>Κάτω Χώρες</a:t>
                      </a:r>
                    </a:p>
                  </a:txBody>
                  <a:tcPr marL="59347" marR="59347" marT="0" marB="0" anchor="ctr"/>
                </a:tc>
                <a:tc>
                  <a:txBody>
                    <a:bodyPr/>
                    <a:lstStyle/>
                    <a:p>
                      <a:pPr marL="68580" algn="ctr">
                        <a:lnSpc>
                          <a:spcPct val="107000"/>
                        </a:lnSpc>
                        <a:spcBef>
                          <a:spcPts val="600"/>
                        </a:spcBef>
                        <a:spcAft>
                          <a:spcPts val="600"/>
                        </a:spcAft>
                      </a:pPr>
                      <a:r>
                        <a:rPr lang="el-GR" sz="700" dirty="0"/>
                        <a:t>Εργαζόμενες γυναίκες (συν ΛΟΑΔΜ και </a:t>
                      </a:r>
                      <a:r>
                        <a:rPr lang="el-GR" sz="700" dirty="0" smtClean="0"/>
                        <a:t>μετανάστες </a:t>
                      </a:r>
                      <a:r>
                        <a:rPr lang="el-GR" sz="700" dirty="0"/>
                        <a:t>εργαζόμενοι)</a:t>
                      </a:r>
                    </a:p>
                  </a:txBody>
                  <a:tcPr marL="59347" marR="59347" marT="0" marB="0" anchor="ctr"/>
                </a:tc>
                <a:tc>
                  <a:txBody>
                    <a:bodyPr/>
                    <a:lstStyle/>
                    <a:p>
                      <a:pPr marL="68580" algn="ctr">
                        <a:lnSpc>
                          <a:spcPct val="107000"/>
                        </a:lnSpc>
                        <a:spcBef>
                          <a:spcPts val="600"/>
                        </a:spcBef>
                        <a:spcAft>
                          <a:spcPts val="600"/>
                        </a:spcAft>
                      </a:pPr>
                      <a:r>
                        <a:rPr lang="el-GR" sz="700" dirty="0"/>
                        <a:t>Χρηματοδότηση στήριξης, </a:t>
                      </a:r>
                      <a:r>
                        <a:rPr lang="el-GR" sz="700" dirty="0" smtClean="0"/>
                        <a:t>τεχνική στήριξη </a:t>
                      </a:r>
                      <a:r>
                        <a:rPr lang="el-GR" sz="700" dirty="0"/>
                        <a:t>και καθοδήγηση</a:t>
                      </a:r>
                    </a:p>
                  </a:txBody>
                  <a:tcPr marL="59347" marR="59347" marT="0" marB="0" anchor="ctr"/>
                </a:tc>
                <a:tc>
                  <a:txBody>
                    <a:bodyPr/>
                    <a:lstStyle/>
                    <a:p>
                      <a:pPr marL="68580" algn="ctr">
                        <a:lnSpc>
                          <a:spcPct val="107000"/>
                        </a:lnSpc>
                        <a:spcBef>
                          <a:spcPts val="600"/>
                        </a:spcBef>
                        <a:spcAft>
                          <a:spcPts val="600"/>
                        </a:spcAft>
                      </a:pPr>
                      <a:r>
                        <a:rPr lang="el-GR" sz="700"/>
                        <a:t>Δημόσια αρχή</a:t>
                      </a:r>
                    </a:p>
                  </a:txBody>
                  <a:tcPr marL="59347" marR="59347" marT="0" marB="0" anchor="ctr"/>
                </a:tc>
                <a:tc>
                  <a:txBody>
                    <a:bodyPr/>
                    <a:lstStyle/>
                    <a:p>
                      <a:pPr marL="68580" algn="ctr">
                        <a:lnSpc>
                          <a:spcPct val="107000"/>
                        </a:lnSpc>
                        <a:spcBef>
                          <a:spcPts val="600"/>
                        </a:spcBef>
                        <a:spcAft>
                          <a:spcPts val="600"/>
                        </a:spcAft>
                      </a:pPr>
                      <a:r>
                        <a:rPr lang="el-GR" sz="700" dirty="0"/>
                        <a:t>Να μειωθούν οι δυσμενείς διακρίσεις σε βάρος των γυναικών στα πανεπιστημιακά ιδρύματα και να ενθαρρυνθεί η στρατηγική ένταξης και ίσων ευκαιριών. Στις βασικές ομάδες-στόχους περιλαμβάνονται επί του παρόντος και οι μειονεκτούσες ομάδες όπως οι εργαζόμενοι της κοινότητας ΛΟΑΔΜ, οι εργαζόμενοι με αναπηρία και </a:t>
                      </a:r>
                      <a:r>
                        <a:rPr lang="el-GR" sz="700" dirty="0" smtClean="0"/>
                        <a:t>οι μετανάστες</a:t>
                      </a:r>
                      <a:r>
                        <a:rPr lang="el-GR" sz="700" dirty="0" smtClean="0">
                          <a:solidFill>
                            <a:srgbClr val="FF0000"/>
                          </a:solidFill>
                        </a:rPr>
                        <a:t> </a:t>
                      </a:r>
                      <a:r>
                        <a:rPr lang="el-GR" sz="700" dirty="0"/>
                        <a:t>εργαζόμενοι τρίτων </a:t>
                      </a:r>
                      <a:r>
                        <a:rPr lang="el-GR" sz="700" dirty="0" smtClean="0"/>
                        <a:t>χωρών.</a:t>
                      </a:r>
                      <a:endParaRPr lang="el-GR" sz="700" dirty="0"/>
                    </a:p>
                  </a:txBody>
                  <a:tcPr marL="59347" marR="59347" marT="0" marB="0" anchor="ctr"/>
                </a:tc>
                <a:extLst>
                  <a:ext uri="{0D108BD9-81ED-4DB2-BD59-A6C34878D82A}">
                    <a16:rowId xmlns="" xmlns:a16="http://schemas.microsoft.com/office/drawing/2014/main" val="1130559890"/>
                  </a:ext>
                </a:extLst>
              </a:tr>
              <a:tr h="719764">
                <a:tc>
                  <a:txBody>
                    <a:bodyPr/>
                    <a:lstStyle/>
                    <a:p>
                      <a:pPr marL="68580" algn="l">
                        <a:lnSpc>
                          <a:spcPct val="107000"/>
                        </a:lnSpc>
                        <a:spcBef>
                          <a:spcPts val="600"/>
                        </a:spcBef>
                        <a:spcAft>
                          <a:spcPts val="600"/>
                        </a:spcAft>
                      </a:pPr>
                      <a:r>
                        <a:rPr lang="el-GR" sz="700"/>
                        <a:t>REDI- Επιχειρηματικό δίκτυο για την ένταξη των ΛΟΑΔΜ και την ποικιλομορφία</a:t>
                      </a:r>
                    </a:p>
                  </a:txBody>
                  <a:tcPr marL="59347" marR="59347" marT="0" marB="0" anchor="ctr"/>
                </a:tc>
                <a:tc>
                  <a:txBody>
                    <a:bodyPr/>
                    <a:lstStyle/>
                    <a:p>
                      <a:pPr marL="68580" algn="ctr">
                        <a:lnSpc>
                          <a:spcPct val="107000"/>
                        </a:lnSpc>
                        <a:spcBef>
                          <a:spcPts val="600"/>
                        </a:spcBef>
                        <a:spcAft>
                          <a:spcPts val="600"/>
                        </a:spcAft>
                      </a:pPr>
                      <a:r>
                        <a:rPr lang="el-GR" sz="700"/>
                        <a:t>Ισπανία</a:t>
                      </a:r>
                    </a:p>
                  </a:txBody>
                  <a:tcPr marL="59347" marR="59347" marT="0" marB="0" anchor="ctr"/>
                </a:tc>
                <a:tc>
                  <a:txBody>
                    <a:bodyPr/>
                    <a:lstStyle/>
                    <a:p>
                      <a:pPr marL="68580" algn="ctr">
                        <a:lnSpc>
                          <a:spcPct val="107000"/>
                        </a:lnSpc>
                        <a:spcBef>
                          <a:spcPts val="600"/>
                        </a:spcBef>
                        <a:spcAft>
                          <a:spcPts val="600"/>
                        </a:spcAft>
                      </a:pPr>
                      <a:r>
                        <a:rPr lang="el-GR" sz="700"/>
                        <a:t>Εργαζόμενοι ΛΟΑΔΜ</a:t>
                      </a:r>
                    </a:p>
                  </a:txBody>
                  <a:tcPr marL="59347" marR="59347" marT="0" marB="0" anchor="ctr"/>
                </a:tc>
                <a:tc>
                  <a:txBody>
                    <a:bodyPr/>
                    <a:lstStyle/>
                    <a:p>
                      <a:pPr marL="68580" algn="ctr">
                        <a:lnSpc>
                          <a:spcPct val="107000"/>
                        </a:lnSpc>
                        <a:spcBef>
                          <a:spcPts val="600"/>
                        </a:spcBef>
                        <a:spcAft>
                          <a:spcPts val="600"/>
                        </a:spcAft>
                      </a:pPr>
                      <a:r>
                        <a:rPr lang="el-GR" sz="700" dirty="0"/>
                        <a:t>Συμβουλές και καθοδήγηση, ευαισθητοποίηση, δικτύωση με οικείους </a:t>
                      </a:r>
                      <a:r>
                        <a:rPr lang="el-GR" sz="700" dirty="0" smtClean="0"/>
                        <a:t>ενδιαφερομένους φορείς,  δράσεις έρευνας </a:t>
                      </a:r>
                      <a:endParaRPr lang="el-GR" sz="700" dirty="0"/>
                    </a:p>
                  </a:txBody>
                  <a:tcPr marL="59347" marR="59347" marT="0" marB="0" anchor="ctr"/>
                </a:tc>
                <a:tc>
                  <a:txBody>
                    <a:bodyPr/>
                    <a:lstStyle/>
                    <a:p>
                      <a:pPr marL="68580" algn="ctr">
                        <a:lnSpc>
                          <a:spcPct val="107000"/>
                        </a:lnSpc>
                        <a:spcBef>
                          <a:spcPts val="600"/>
                        </a:spcBef>
                        <a:spcAft>
                          <a:spcPts val="600"/>
                        </a:spcAft>
                      </a:pPr>
                      <a:r>
                        <a:rPr lang="el-GR" sz="700"/>
                        <a:t>Μη κερδοσκοπικός οργανισμός</a:t>
                      </a:r>
                    </a:p>
                  </a:txBody>
                  <a:tcPr marL="59347" marR="59347" marT="0" marB="0" anchor="ctr"/>
                </a:tc>
                <a:tc>
                  <a:txBody>
                    <a:bodyPr/>
                    <a:lstStyle/>
                    <a:p>
                      <a:pPr marL="68580" algn="ctr">
                        <a:lnSpc>
                          <a:spcPct val="107000"/>
                        </a:lnSpc>
                        <a:spcBef>
                          <a:spcPts val="600"/>
                        </a:spcBef>
                        <a:spcAft>
                          <a:spcPts val="600"/>
                        </a:spcAft>
                      </a:pPr>
                      <a:r>
                        <a:rPr lang="el-GR" sz="700" dirty="0"/>
                        <a:t>Να εμπεδωθεί περιβάλλον κοινωνικής ένταξης και σεβασμού στους συμμετέχοντες οργανισμούς με σκοπό την κοινωνική αποδοχή των εργαζομένων ΛΟΑΔΜ και την εξάλειψη των κοινωνικών-πολιτισμικών προκαταλήψεων και των δυσμενών διακρίσεων που εμποδίζουν την επαγγελματική ανέλιξη και την πλήρη απόδοση των εργαζομένων </a:t>
                      </a:r>
                      <a:r>
                        <a:rPr lang="el-GR" sz="700" dirty="0" smtClean="0"/>
                        <a:t>ΛΟΑΔΜ.</a:t>
                      </a:r>
                      <a:endParaRPr lang="el-GR" sz="700" dirty="0"/>
                    </a:p>
                  </a:txBody>
                  <a:tcPr marL="59347" marR="59347" marT="0" marB="0" anchor="ctr"/>
                </a:tc>
                <a:extLst>
                  <a:ext uri="{0D108BD9-81ED-4DB2-BD59-A6C34878D82A}">
                    <a16:rowId xmlns="" xmlns:a16="http://schemas.microsoft.com/office/drawing/2014/main" val="120450469"/>
                  </a:ext>
                </a:extLst>
              </a:tr>
              <a:tr h="599804">
                <a:tc>
                  <a:txBody>
                    <a:bodyPr/>
                    <a:lstStyle/>
                    <a:p>
                      <a:pPr marL="68580" algn="l">
                        <a:lnSpc>
                          <a:spcPct val="107000"/>
                        </a:lnSpc>
                        <a:spcBef>
                          <a:spcPts val="600"/>
                        </a:spcBef>
                        <a:spcAft>
                          <a:spcPts val="600"/>
                        </a:spcAft>
                      </a:pPr>
                      <a:r>
                        <a:rPr lang="el-GR" sz="700" dirty="0"/>
                        <a:t>Εργαλειοθήκη για την ενσωμάτωση της διάστασης του φύλου στην πρόληψη των επαγγελματικών κινδύνων</a:t>
                      </a:r>
                    </a:p>
                  </a:txBody>
                  <a:tcPr marL="59347" marR="59347" marT="0" marB="0" anchor="ctr"/>
                </a:tc>
                <a:tc>
                  <a:txBody>
                    <a:bodyPr/>
                    <a:lstStyle/>
                    <a:p>
                      <a:pPr marL="68580" algn="ctr">
                        <a:lnSpc>
                          <a:spcPct val="107000"/>
                        </a:lnSpc>
                        <a:spcBef>
                          <a:spcPts val="600"/>
                        </a:spcBef>
                        <a:spcAft>
                          <a:spcPts val="600"/>
                        </a:spcAft>
                      </a:pPr>
                      <a:r>
                        <a:rPr lang="el-GR" sz="700"/>
                        <a:t>Ισπανία</a:t>
                      </a:r>
                    </a:p>
                  </a:txBody>
                  <a:tcPr marL="59347" marR="59347" marT="0" marB="0" anchor="ctr"/>
                </a:tc>
                <a:tc>
                  <a:txBody>
                    <a:bodyPr/>
                    <a:lstStyle/>
                    <a:p>
                      <a:pPr marL="68580" algn="ctr">
                        <a:lnSpc>
                          <a:spcPct val="107000"/>
                        </a:lnSpc>
                        <a:spcBef>
                          <a:spcPts val="600"/>
                        </a:spcBef>
                        <a:spcAft>
                          <a:spcPts val="600"/>
                        </a:spcAft>
                      </a:pPr>
                      <a:r>
                        <a:rPr lang="el-GR" sz="700"/>
                        <a:t>Εργαζόμενες γυναίκες</a:t>
                      </a:r>
                    </a:p>
                  </a:txBody>
                  <a:tcPr marL="59347" marR="59347" marT="0" marB="0" anchor="ctr"/>
                </a:tc>
                <a:tc>
                  <a:txBody>
                    <a:bodyPr/>
                    <a:lstStyle/>
                    <a:p>
                      <a:pPr marL="68580" algn="ctr">
                        <a:lnSpc>
                          <a:spcPct val="107000"/>
                        </a:lnSpc>
                        <a:spcBef>
                          <a:spcPts val="600"/>
                        </a:spcBef>
                        <a:spcAft>
                          <a:spcPts val="600"/>
                        </a:spcAft>
                      </a:pPr>
                      <a:r>
                        <a:rPr lang="el-GR" sz="700" dirty="0"/>
                        <a:t>Εργαλειοθήκη για την </a:t>
                      </a:r>
                      <a:r>
                        <a:rPr lang="el-GR" sz="700" dirty="0" smtClean="0"/>
                        <a:t>εκτίμηση </a:t>
                      </a:r>
                      <a:r>
                        <a:rPr lang="el-GR" sz="700" dirty="0"/>
                        <a:t>κινδύνου </a:t>
                      </a:r>
                      <a:r>
                        <a:rPr lang="el-GR" sz="700" dirty="0" smtClean="0"/>
                        <a:t>/ πρόληψη</a:t>
                      </a:r>
                      <a:endParaRPr lang="el-GR" sz="700" dirty="0"/>
                    </a:p>
                  </a:txBody>
                  <a:tcPr marL="59347" marR="59347" marT="0" marB="0" anchor="ctr"/>
                </a:tc>
                <a:tc>
                  <a:txBody>
                    <a:bodyPr/>
                    <a:lstStyle/>
                    <a:p>
                      <a:pPr marL="68580" algn="ctr">
                        <a:lnSpc>
                          <a:spcPct val="107000"/>
                        </a:lnSpc>
                        <a:spcBef>
                          <a:spcPts val="600"/>
                        </a:spcBef>
                        <a:spcAft>
                          <a:spcPts val="600"/>
                        </a:spcAft>
                      </a:pPr>
                      <a:r>
                        <a:rPr lang="el-GR" sz="700" dirty="0"/>
                        <a:t>Δημόσια αρχή</a:t>
                      </a:r>
                    </a:p>
                  </a:txBody>
                  <a:tcPr marL="59347" marR="59347" marT="0" marB="0" anchor="ctr"/>
                </a:tc>
                <a:tc>
                  <a:txBody>
                    <a:bodyPr/>
                    <a:lstStyle/>
                    <a:p>
                      <a:pPr marL="68580" algn="ctr">
                        <a:lnSpc>
                          <a:spcPct val="107000"/>
                        </a:lnSpc>
                        <a:spcBef>
                          <a:spcPts val="600"/>
                        </a:spcBef>
                        <a:spcAft>
                          <a:spcPts val="600"/>
                        </a:spcAft>
                      </a:pPr>
                      <a:r>
                        <a:rPr lang="el-GR" sz="700" kern="1200" dirty="0" smtClean="0">
                          <a:solidFill>
                            <a:schemeClr val="dk1"/>
                          </a:solidFill>
                          <a:latin typeface="+mn-lt"/>
                          <a:ea typeface="+mn-ea"/>
                          <a:cs typeface="+mn-cs"/>
                        </a:rPr>
                        <a:t>Αναπτύσσεται </a:t>
                      </a:r>
                      <a:r>
                        <a:rPr lang="el-GR" sz="700" kern="1200" dirty="0">
                          <a:solidFill>
                            <a:schemeClr val="dk1"/>
                          </a:solidFill>
                          <a:latin typeface="+mn-lt"/>
                          <a:ea typeface="+mn-ea"/>
                          <a:cs typeface="+mn-cs"/>
                        </a:rPr>
                        <a:t>ειδικό </a:t>
                      </a:r>
                      <a:r>
                        <a:rPr lang="el-GR" sz="700" dirty="0"/>
                        <a:t>εργαλείο προκειμένου να ενσωματωθεί η διάσταση του φύλου στις δραστηριότητες </a:t>
                      </a:r>
                      <a:r>
                        <a:rPr lang="el-GR" sz="700" dirty="0" smtClean="0"/>
                        <a:t>εκτίμησης και πρόληψης των κινδύνων </a:t>
                      </a:r>
                      <a:r>
                        <a:rPr lang="el-GR" sz="700" dirty="0"/>
                        <a:t>για </a:t>
                      </a:r>
                      <a:r>
                        <a:rPr lang="el-GR" sz="700" dirty="0" smtClean="0"/>
                        <a:t>την ΥΑΕ </a:t>
                      </a:r>
                      <a:r>
                        <a:rPr lang="el-GR" sz="700" dirty="0"/>
                        <a:t>και να αρθεί η ανδροκρατούμενη αντίληψη που επικρατεί στις υφιστάμενες μεθόδους πρόληψης των κινδύνων για </a:t>
                      </a:r>
                      <a:r>
                        <a:rPr lang="el-GR" sz="700" dirty="0" smtClean="0"/>
                        <a:t>την </a:t>
                      </a:r>
                      <a:r>
                        <a:rPr lang="el-GR" sz="700" dirty="0" smtClean="0"/>
                        <a:t>ΥΑΕ.</a:t>
                      </a:r>
                      <a:endParaRPr lang="el-GR" sz="700" dirty="0"/>
                    </a:p>
                  </a:txBody>
                  <a:tcPr marL="59347" marR="59347" marT="0" marB="0" anchor="ctr"/>
                </a:tc>
                <a:extLst>
                  <a:ext uri="{0D108BD9-81ED-4DB2-BD59-A6C34878D82A}">
                    <a16:rowId xmlns="" xmlns:a16="http://schemas.microsoft.com/office/drawing/2014/main" val="2502419628"/>
                  </a:ext>
                </a:extLst>
              </a:tr>
              <a:tr h="599804">
                <a:tc>
                  <a:txBody>
                    <a:bodyPr/>
                    <a:lstStyle/>
                    <a:p>
                      <a:pPr marL="68580" algn="l">
                        <a:lnSpc>
                          <a:spcPct val="107000"/>
                        </a:lnSpc>
                        <a:spcBef>
                          <a:spcPts val="600"/>
                        </a:spcBef>
                        <a:spcAft>
                          <a:spcPts val="600"/>
                        </a:spcAft>
                      </a:pPr>
                      <a:r>
                        <a:rPr lang="el-GR" sz="700" dirty="0"/>
                        <a:t>Περιβάλλον εργασίας </a:t>
                      </a:r>
                      <a:r>
                        <a:rPr lang="el-GR" sz="700" dirty="0" smtClean="0"/>
                        <a:t>των γυναικών</a:t>
                      </a:r>
                      <a:endParaRPr lang="el-GR" sz="700" dirty="0"/>
                    </a:p>
                  </a:txBody>
                  <a:tcPr marL="59347" marR="59347" marT="0" marB="0" anchor="ctr"/>
                </a:tc>
                <a:tc>
                  <a:txBody>
                    <a:bodyPr/>
                    <a:lstStyle/>
                    <a:p>
                      <a:pPr marL="68580" algn="ctr">
                        <a:lnSpc>
                          <a:spcPct val="107000"/>
                        </a:lnSpc>
                        <a:spcBef>
                          <a:spcPts val="600"/>
                        </a:spcBef>
                        <a:spcAft>
                          <a:spcPts val="600"/>
                        </a:spcAft>
                      </a:pPr>
                      <a:r>
                        <a:rPr lang="el-GR" sz="700"/>
                        <a:t>Σουηδία</a:t>
                      </a:r>
                    </a:p>
                  </a:txBody>
                  <a:tcPr marL="59347" marR="59347" marT="0" marB="0" anchor="ctr"/>
                </a:tc>
                <a:tc>
                  <a:txBody>
                    <a:bodyPr/>
                    <a:lstStyle/>
                    <a:p>
                      <a:pPr marL="68580" algn="ctr">
                        <a:lnSpc>
                          <a:spcPct val="107000"/>
                        </a:lnSpc>
                        <a:spcBef>
                          <a:spcPts val="600"/>
                        </a:spcBef>
                        <a:spcAft>
                          <a:spcPts val="600"/>
                        </a:spcAft>
                      </a:pPr>
                      <a:r>
                        <a:rPr lang="el-GR" sz="700"/>
                        <a:t>Εργαζόμενες γυναίκες</a:t>
                      </a:r>
                    </a:p>
                  </a:txBody>
                  <a:tcPr marL="59347" marR="59347" marT="0" marB="0" anchor="ctr"/>
                </a:tc>
                <a:tc>
                  <a:txBody>
                    <a:bodyPr/>
                    <a:lstStyle/>
                    <a:p>
                      <a:pPr marL="68580" algn="ctr">
                        <a:lnSpc>
                          <a:spcPct val="107000"/>
                        </a:lnSpc>
                        <a:spcBef>
                          <a:spcPts val="600"/>
                        </a:spcBef>
                        <a:spcAft>
                          <a:spcPts val="600"/>
                        </a:spcAft>
                      </a:pPr>
                      <a:r>
                        <a:rPr lang="el-GR" sz="700" dirty="0"/>
                        <a:t>Ευαισθητοποίηση, έρευνα, επιθεωρήσεις εργασίας, </a:t>
                      </a:r>
                      <a:r>
                        <a:rPr lang="el-GR" sz="700" dirty="0" smtClean="0"/>
                        <a:t>ανάπτυξη </a:t>
                      </a:r>
                      <a:r>
                        <a:rPr lang="el-GR" sz="700" dirty="0"/>
                        <a:t>εργαλείων εκτίμησης κινδύνου</a:t>
                      </a:r>
                    </a:p>
                  </a:txBody>
                  <a:tcPr marL="59347" marR="59347" marT="0" marB="0" anchor="ctr"/>
                </a:tc>
                <a:tc>
                  <a:txBody>
                    <a:bodyPr/>
                    <a:lstStyle/>
                    <a:p>
                      <a:pPr marL="68580" algn="ctr">
                        <a:lnSpc>
                          <a:spcPct val="107000"/>
                        </a:lnSpc>
                        <a:spcBef>
                          <a:spcPts val="600"/>
                        </a:spcBef>
                        <a:spcAft>
                          <a:spcPts val="600"/>
                        </a:spcAft>
                      </a:pPr>
                      <a:r>
                        <a:rPr lang="el-GR" sz="700"/>
                        <a:t>Δημόσια αρχή</a:t>
                      </a:r>
                    </a:p>
                  </a:txBody>
                  <a:tcPr marL="59347" marR="59347" marT="0" marB="0" anchor="ctr"/>
                </a:tc>
                <a:tc>
                  <a:txBody>
                    <a:bodyPr/>
                    <a:lstStyle/>
                    <a:p>
                      <a:pPr marL="68580" algn="ctr">
                        <a:lnSpc>
                          <a:spcPct val="107000"/>
                        </a:lnSpc>
                        <a:spcBef>
                          <a:spcPts val="600"/>
                        </a:spcBef>
                        <a:spcAft>
                          <a:spcPts val="600"/>
                        </a:spcAft>
                      </a:pPr>
                      <a:r>
                        <a:rPr lang="el-GR" sz="700" dirty="0"/>
                        <a:t>Να βελτιωθεί το περιβάλλον εργασίας για τις γυναίκες, με επίκεντρο τους κινδύνους για τις ΜΣΠ. Η πρωτοβουλία περιλαμβάνει έρευνες για </a:t>
                      </a:r>
                      <a:r>
                        <a:rPr lang="el-GR" sz="700" dirty="0" smtClean="0"/>
                        <a:t>την ΥΑΕ </a:t>
                      </a:r>
                      <a:r>
                        <a:rPr lang="el-GR" sz="700" dirty="0"/>
                        <a:t>των γυναικών, νέους τρόπους διενέργειας επιθεωρήσεων εργασίας και δέσμη διαφορετικών εργαλείων για τους χώρους </a:t>
                      </a:r>
                      <a:r>
                        <a:rPr lang="el-GR" sz="700" dirty="0" smtClean="0"/>
                        <a:t>εργασίας. </a:t>
                      </a:r>
                      <a:endParaRPr lang="el-GR" sz="700" dirty="0"/>
                    </a:p>
                  </a:txBody>
                  <a:tcPr marL="59347" marR="59347" marT="0" marB="0" anchor="ctr"/>
                </a:tc>
                <a:extLst>
                  <a:ext uri="{0D108BD9-81ED-4DB2-BD59-A6C34878D82A}">
                    <a16:rowId xmlns="" xmlns:a16="http://schemas.microsoft.com/office/drawing/2014/main" val="2402394846"/>
                  </a:ext>
                </a:extLst>
              </a:tr>
              <a:tr h="359883">
                <a:tc>
                  <a:txBody>
                    <a:bodyPr/>
                    <a:lstStyle/>
                    <a:p>
                      <a:pPr marL="68580" algn="l">
                        <a:lnSpc>
                          <a:spcPct val="107000"/>
                        </a:lnSpc>
                        <a:spcBef>
                          <a:spcPts val="600"/>
                        </a:spcBef>
                        <a:spcAft>
                          <a:spcPts val="600"/>
                        </a:spcAft>
                      </a:pPr>
                      <a:r>
                        <a:rPr lang="el-GR" sz="700"/>
                        <a:t>Οδηγός για την υποστήριξη των διεμφυλικών στους χώρους εργασίας</a:t>
                      </a:r>
                    </a:p>
                  </a:txBody>
                  <a:tcPr marL="59347" marR="59347" marT="0" marB="0" anchor="ctr"/>
                </a:tc>
                <a:tc>
                  <a:txBody>
                    <a:bodyPr/>
                    <a:lstStyle/>
                    <a:p>
                      <a:pPr marL="68580" algn="ctr">
                        <a:lnSpc>
                          <a:spcPct val="107000"/>
                        </a:lnSpc>
                        <a:spcBef>
                          <a:spcPts val="600"/>
                        </a:spcBef>
                        <a:spcAft>
                          <a:spcPts val="600"/>
                        </a:spcAft>
                      </a:pPr>
                      <a:r>
                        <a:rPr lang="el-GR" sz="700"/>
                        <a:t>Ηνωμένο Βασίλειο</a:t>
                      </a:r>
                    </a:p>
                  </a:txBody>
                  <a:tcPr marL="59347" marR="59347" marT="0" marB="0" anchor="ctr"/>
                </a:tc>
                <a:tc>
                  <a:txBody>
                    <a:bodyPr/>
                    <a:lstStyle/>
                    <a:p>
                      <a:pPr marL="68580" algn="ctr">
                        <a:lnSpc>
                          <a:spcPct val="107000"/>
                        </a:lnSpc>
                        <a:spcBef>
                          <a:spcPts val="600"/>
                        </a:spcBef>
                        <a:spcAft>
                          <a:spcPts val="600"/>
                        </a:spcAft>
                      </a:pPr>
                      <a:r>
                        <a:rPr lang="el-GR" sz="700" dirty="0"/>
                        <a:t>Εργαζόμενοι ΛΟΑΔΜ</a:t>
                      </a:r>
                    </a:p>
                  </a:txBody>
                  <a:tcPr marL="59347" marR="59347" marT="0" marB="0" anchor="ctr"/>
                </a:tc>
                <a:tc>
                  <a:txBody>
                    <a:bodyPr/>
                    <a:lstStyle/>
                    <a:p>
                      <a:pPr marL="68580" algn="ctr">
                        <a:lnSpc>
                          <a:spcPct val="107000"/>
                        </a:lnSpc>
                        <a:spcBef>
                          <a:spcPts val="600"/>
                        </a:spcBef>
                        <a:spcAft>
                          <a:spcPts val="600"/>
                        </a:spcAft>
                      </a:pPr>
                      <a:r>
                        <a:rPr lang="el-GR" sz="700" dirty="0"/>
                        <a:t>Έρευνα, καθοδήγηση</a:t>
                      </a:r>
                    </a:p>
                  </a:txBody>
                  <a:tcPr marL="59347" marR="59347" marT="0" marB="0" anchor="ctr"/>
                </a:tc>
                <a:tc>
                  <a:txBody>
                    <a:bodyPr/>
                    <a:lstStyle/>
                    <a:p>
                      <a:pPr marL="68580" algn="ctr">
                        <a:lnSpc>
                          <a:spcPct val="107000"/>
                        </a:lnSpc>
                        <a:spcBef>
                          <a:spcPts val="600"/>
                        </a:spcBef>
                        <a:spcAft>
                          <a:spcPts val="600"/>
                        </a:spcAft>
                      </a:pPr>
                      <a:r>
                        <a:rPr lang="el-GR" sz="700"/>
                        <a:t>Δημόσια αρχή</a:t>
                      </a:r>
                    </a:p>
                  </a:txBody>
                  <a:tcPr marL="59347" marR="59347" marT="0" marB="0" anchor="ctr"/>
                </a:tc>
                <a:tc>
                  <a:txBody>
                    <a:bodyPr/>
                    <a:lstStyle/>
                    <a:p>
                      <a:pPr marL="68580" algn="ctr">
                        <a:lnSpc>
                          <a:spcPct val="107000"/>
                        </a:lnSpc>
                        <a:spcBef>
                          <a:spcPts val="600"/>
                        </a:spcBef>
                        <a:spcAft>
                          <a:spcPts val="600"/>
                        </a:spcAft>
                      </a:pPr>
                      <a:r>
                        <a:rPr lang="el-GR" sz="700" dirty="0"/>
                        <a:t>Να διευκολυνθεί η επιτυχής ένταξη των </a:t>
                      </a:r>
                      <a:r>
                        <a:rPr lang="el-GR" sz="700" dirty="0" err="1"/>
                        <a:t>διεμφυλικών</a:t>
                      </a:r>
                      <a:r>
                        <a:rPr lang="el-GR" sz="700" dirty="0"/>
                        <a:t> εργαζομένων στους χώρους εργασίας μέσω της έκδοσης χρήσιμων πληροφοριών και οδηγιών για τα διάφορα ενδιαφερόμενα </a:t>
                      </a:r>
                      <a:r>
                        <a:rPr lang="el-GR" sz="700" dirty="0" smtClean="0"/>
                        <a:t>μέρη.</a:t>
                      </a:r>
                      <a:endParaRPr lang="el-GR" sz="700" dirty="0"/>
                    </a:p>
                  </a:txBody>
                  <a:tcPr marL="59347" marR="59347" marT="0" marB="0" anchor="ctr"/>
                </a:tc>
                <a:extLst>
                  <a:ext uri="{0D108BD9-81ED-4DB2-BD59-A6C34878D82A}">
                    <a16:rowId xmlns="" xmlns:a16="http://schemas.microsoft.com/office/drawing/2014/main" val="3994270883"/>
                  </a:ext>
                </a:extLst>
              </a:tr>
            </a:tbl>
          </a:graphicData>
        </a:graphic>
      </p:graphicFrame>
      <p:sp>
        <p:nvSpPr>
          <p:cNvPr id="5" name="Title 1">
            <a:extLst>
              <a:ext uri="{FF2B5EF4-FFF2-40B4-BE49-F238E27FC236}">
                <a16:creationId xmlns="" xmlns:a16="http://schemas.microsoft.com/office/drawing/2014/main" id="{FE67E1C7-DA33-3742-8620-2EC6C9701E0F}"/>
              </a:ext>
            </a:extLst>
          </p:cNvPr>
          <p:cNvSpPr txBox="1">
            <a:spLocks noGrp="1"/>
          </p:cNvSpPr>
          <p:nvPr>
            <p:ph type="title"/>
          </p:nvPr>
        </p:nvSpPr>
        <p:spPr>
          <a:xfrm>
            <a:off x="538475" y="135000"/>
            <a:ext cx="7471401"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1600" dirty="0">
                <a:solidFill>
                  <a:srgbClr val="003399"/>
                </a:solidFill>
              </a:rPr>
              <a:t>Βασικά πορίσματα: Ανάλυση πρακτικών και πολιτικών πρωτοβουλιών </a:t>
            </a:r>
          </a:p>
        </p:txBody>
      </p:sp>
    </p:spTree>
    <p:extLst>
      <p:ext uri="{BB962C8B-B14F-4D97-AF65-F5344CB8AC3E}">
        <p14:creationId xmlns="" xmlns:p14="http://schemas.microsoft.com/office/powerpoint/2010/main" val="2670624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69519" y="915566"/>
            <a:ext cx="6336704" cy="3312368"/>
          </a:xfrm>
        </p:spPr>
        <p:txBody>
          <a:bodyPr lIns="0" tIns="0" rIns="0" bIns="0">
            <a:noAutofit/>
          </a:bodyPr>
          <a:lstStyle/>
          <a:p>
            <a:pPr>
              <a:lnSpc>
                <a:spcPts val="2000"/>
              </a:lnSpc>
            </a:pPr>
            <a:r>
              <a:rPr lang="el-GR" sz="1800" dirty="0">
                <a:solidFill>
                  <a:schemeClr val="accent1"/>
                </a:solidFill>
              </a:rPr>
              <a:t>Εισαγωγή: Ποικιλομορφία του εργατικού δυναμικού </a:t>
            </a:r>
            <a:r>
              <a:rPr lang="el-GR" sz="1800" dirty="0" smtClean="0">
                <a:solidFill>
                  <a:schemeClr val="accent1"/>
                </a:solidFill>
              </a:rPr>
              <a:t/>
            </a:r>
            <a:br>
              <a:rPr lang="el-GR" sz="1800" dirty="0" smtClean="0">
                <a:solidFill>
                  <a:schemeClr val="accent1"/>
                </a:solidFill>
              </a:rPr>
            </a:br>
            <a:r>
              <a:rPr lang="el-GR" sz="1800" dirty="0" smtClean="0">
                <a:solidFill>
                  <a:schemeClr val="accent1"/>
                </a:solidFill>
              </a:rPr>
              <a:t>και </a:t>
            </a:r>
            <a:r>
              <a:rPr lang="el-GR" sz="1800" dirty="0">
                <a:solidFill>
                  <a:schemeClr val="accent1"/>
                </a:solidFill>
              </a:rPr>
              <a:t>κίνδυνοι που σχετίζονται με ΜΣΠ</a:t>
            </a:r>
          </a:p>
          <a:p>
            <a:pPr>
              <a:lnSpc>
                <a:spcPct val="150000"/>
              </a:lnSpc>
            </a:pPr>
            <a:r>
              <a:rPr lang="el-GR" sz="1800" dirty="0"/>
              <a:t>Ορισμοί </a:t>
            </a:r>
          </a:p>
          <a:p>
            <a:pPr>
              <a:lnSpc>
                <a:spcPts val="2000"/>
              </a:lnSpc>
            </a:pPr>
            <a:r>
              <a:rPr lang="el-GR" sz="1800" dirty="0"/>
              <a:t>Έκθεση σε </a:t>
            </a:r>
            <a:r>
              <a:rPr lang="el-GR" sz="1800" dirty="0">
                <a:solidFill>
                  <a:srgbClr val="003399"/>
                </a:solidFill>
              </a:rPr>
              <a:t>παράγοντες κινδύνου για την υγεία </a:t>
            </a:r>
            <a:r>
              <a:rPr lang="el-GR" sz="1800" dirty="0" smtClean="0">
                <a:solidFill>
                  <a:srgbClr val="003399"/>
                </a:solidFill>
              </a:rPr>
              <a:t/>
            </a:r>
            <a:br>
              <a:rPr lang="el-GR" sz="1800" dirty="0" smtClean="0">
                <a:solidFill>
                  <a:srgbClr val="003399"/>
                </a:solidFill>
              </a:rPr>
            </a:br>
            <a:r>
              <a:rPr lang="el-GR" sz="1800" dirty="0" smtClean="0">
                <a:solidFill>
                  <a:srgbClr val="003399"/>
                </a:solidFill>
              </a:rPr>
              <a:t>που </a:t>
            </a:r>
            <a:r>
              <a:rPr lang="el-GR" sz="1800" dirty="0">
                <a:solidFill>
                  <a:srgbClr val="003399"/>
                </a:solidFill>
              </a:rPr>
              <a:t>σχετίζονται με </a:t>
            </a:r>
            <a:r>
              <a:rPr lang="el-GR" sz="1800" dirty="0"/>
              <a:t>την εργασία</a:t>
            </a:r>
          </a:p>
          <a:p>
            <a:pPr>
              <a:lnSpc>
                <a:spcPct val="150000"/>
              </a:lnSpc>
            </a:pPr>
            <a:r>
              <a:rPr lang="el-GR" sz="1800" dirty="0" smtClean="0"/>
              <a:t>Εμφάνιση γενικών </a:t>
            </a:r>
            <a:r>
              <a:rPr lang="el-GR" sz="1800" dirty="0"/>
              <a:t>προβλημάτων υγείας και ΜΣΠ</a:t>
            </a:r>
          </a:p>
          <a:p>
            <a:pPr>
              <a:lnSpc>
                <a:spcPts val="2000"/>
              </a:lnSpc>
            </a:pPr>
            <a:r>
              <a:rPr lang="el-GR" sz="1800" dirty="0">
                <a:solidFill>
                  <a:srgbClr val="003399"/>
                </a:solidFill>
              </a:rPr>
              <a:t>Παραδείγματα </a:t>
            </a:r>
            <a:r>
              <a:rPr lang="el-GR" sz="1800" dirty="0" smtClean="0">
                <a:solidFill>
                  <a:srgbClr val="003399"/>
                </a:solidFill>
              </a:rPr>
              <a:t>καλών πρακτικών </a:t>
            </a:r>
            <a:r>
              <a:rPr lang="el-GR" sz="1800" dirty="0">
                <a:solidFill>
                  <a:srgbClr val="003399"/>
                </a:solidFill>
              </a:rPr>
              <a:t>και πολιτικών πρωτοβουλιών</a:t>
            </a:r>
          </a:p>
          <a:p>
            <a:pPr>
              <a:lnSpc>
                <a:spcPct val="150000"/>
              </a:lnSpc>
            </a:pPr>
            <a:r>
              <a:rPr lang="el-GR" sz="1800" dirty="0"/>
              <a:t>Κατευθύνσεις </a:t>
            </a:r>
            <a:r>
              <a:rPr lang="el-GR" sz="1800" dirty="0" smtClean="0"/>
              <a:t>πολιτικής</a:t>
            </a:r>
            <a:endParaRPr lang="el-GR" sz="1800" dirty="0"/>
          </a:p>
          <a:p>
            <a:pPr>
              <a:lnSpc>
                <a:spcPct val="150000"/>
              </a:lnSpc>
            </a:pPr>
            <a:r>
              <a:rPr lang="el-GR" sz="1800" dirty="0"/>
              <a:t>Βιβλιογραφία</a:t>
            </a:r>
          </a:p>
          <a:p>
            <a:pPr marL="0" indent="0">
              <a:buNone/>
            </a:pPr>
            <a:endParaRPr lang="en-US" sz="1800" dirty="0"/>
          </a:p>
          <a:p>
            <a:pPr marL="0" indent="0">
              <a:buNone/>
            </a:pPr>
            <a:endParaRPr lang="en-US" sz="1800" dirty="0"/>
          </a:p>
          <a:p>
            <a:pPr marL="0" indent="0">
              <a:buNone/>
            </a:pPr>
            <a:endParaRPr lang="en-US" sz="1800" dirty="0"/>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6300192" y="1491630"/>
            <a:ext cx="2198846" cy="2664296"/>
          </a:xfrm>
          <a:prstGeom prst="rect">
            <a:avLst/>
          </a:prstGeom>
        </p:spPr>
      </p:pic>
      <p:sp>
        <p:nvSpPr>
          <p:cNvPr id="7" name="Title 1">
            <a:extLst>
              <a:ext uri="{FF2B5EF4-FFF2-40B4-BE49-F238E27FC236}">
                <a16:creationId xmlns="" xmlns:a16="http://schemas.microsoft.com/office/drawing/2014/main" id="{FE67E1C7-DA33-3742-8620-2EC6C9701E0F}"/>
              </a:ext>
            </a:extLst>
          </p:cNvPr>
          <p:cNvSpPr txBox="1">
            <a:spLocks/>
          </p:cNvSpPr>
          <p:nvPr/>
        </p:nvSpPr>
        <p:spPr>
          <a:xfrm>
            <a:off x="539750" y="0"/>
            <a:ext cx="747012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smtClean="0"/>
              <a:t>Περιεχόμενα</a:t>
            </a:r>
            <a:endParaRPr lang="el-GR" sz="2000" dirty="0"/>
          </a:p>
        </p:txBody>
      </p:sp>
    </p:spTree>
    <p:extLst>
      <p:ext uri="{BB962C8B-B14F-4D97-AF65-F5344CB8AC3E}">
        <p14:creationId xmlns="" xmlns:p14="http://schemas.microsoft.com/office/powerpoint/2010/main" val="2929296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20 - Ομάδα"/>
          <p:cNvGrpSpPr/>
          <p:nvPr/>
        </p:nvGrpSpPr>
        <p:grpSpPr>
          <a:xfrm>
            <a:off x="5220072" y="691923"/>
            <a:ext cx="3762885" cy="3896051"/>
            <a:chOff x="5220072" y="691923"/>
            <a:chExt cx="3762885" cy="3896051"/>
          </a:xfrm>
        </p:grpSpPr>
        <p:pic>
          <p:nvPicPr>
            <p:cNvPr id="13" name="Picture 1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220072" y="771550"/>
              <a:ext cx="3744415" cy="3816424"/>
            </a:xfrm>
            <a:prstGeom prst="rect">
              <a:avLst/>
            </a:prstGeom>
          </p:spPr>
        </p:pic>
        <p:sp>
          <p:nvSpPr>
            <p:cNvPr id="14" name="TextBox 13"/>
            <p:cNvSpPr txBox="1"/>
            <p:nvPr/>
          </p:nvSpPr>
          <p:spPr>
            <a:xfrm rot="16200000">
              <a:off x="6600190" y="1184013"/>
              <a:ext cx="1227930" cy="243749"/>
            </a:xfrm>
            <a:prstGeom prst="rect">
              <a:avLst/>
            </a:prstGeom>
            <a:noFill/>
          </p:spPr>
          <p:txBody>
            <a:bodyPr wrap="square" rtlCol="0">
              <a:spAutoFit/>
            </a:bodyPr>
            <a:lstStyle/>
            <a:p>
              <a:pPr algn="ctr"/>
              <a:r>
                <a:rPr lang="el-GR" sz="800" b="1" dirty="0">
                  <a:solidFill>
                    <a:schemeClr val="accent1"/>
                  </a:solidFill>
                  <a:latin typeface="+mj-lt"/>
                  <a:ea typeface="+mj-ea"/>
                  <a:cs typeface="Trebuchet MS"/>
                </a:rPr>
                <a:t>Προετοιμασία</a:t>
              </a:r>
            </a:p>
          </p:txBody>
        </p:sp>
        <p:sp>
          <p:nvSpPr>
            <p:cNvPr id="15" name="TextBox 14"/>
            <p:cNvSpPr txBox="1"/>
            <p:nvPr/>
          </p:nvSpPr>
          <p:spPr>
            <a:xfrm rot="19770935">
              <a:off x="7518386" y="2009315"/>
              <a:ext cx="1464571" cy="249649"/>
            </a:xfrm>
            <a:prstGeom prst="rect">
              <a:avLst/>
            </a:prstGeom>
            <a:noFill/>
          </p:spPr>
          <p:txBody>
            <a:bodyPr wrap="square" rtlCol="0">
              <a:spAutoFit/>
            </a:bodyPr>
            <a:lstStyle/>
            <a:p>
              <a:pPr algn="ctr"/>
              <a:r>
                <a:rPr lang="el-GR" sz="800" b="1" dirty="0" smtClean="0">
                  <a:solidFill>
                    <a:schemeClr val="accent1"/>
                  </a:solidFill>
                  <a:latin typeface="+mj-lt"/>
                  <a:ea typeface="+mj-ea"/>
                  <a:cs typeface="Trebuchet MS"/>
                </a:rPr>
                <a:t>Αναγνώριση</a:t>
              </a:r>
              <a:endParaRPr lang="el-GR" sz="800" b="1" dirty="0">
                <a:solidFill>
                  <a:schemeClr val="accent1"/>
                </a:solidFill>
                <a:latin typeface="+mj-lt"/>
                <a:ea typeface="+mj-ea"/>
                <a:cs typeface="Trebuchet MS"/>
              </a:endParaRPr>
            </a:p>
          </p:txBody>
        </p:sp>
        <p:sp>
          <p:nvSpPr>
            <p:cNvPr id="16" name="TextBox 15"/>
            <p:cNvSpPr txBox="1"/>
            <p:nvPr/>
          </p:nvSpPr>
          <p:spPr>
            <a:xfrm rot="1752754">
              <a:off x="7569561" y="3384070"/>
              <a:ext cx="1193905" cy="249649"/>
            </a:xfrm>
            <a:prstGeom prst="rect">
              <a:avLst/>
            </a:prstGeom>
            <a:noFill/>
          </p:spPr>
          <p:txBody>
            <a:bodyPr wrap="square" rtlCol="0">
              <a:spAutoFit/>
            </a:bodyPr>
            <a:lstStyle/>
            <a:p>
              <a:pPr algn="ctr"/>
              <a:r>
                <a:rPr lang="el-GR" sz="800" b="1" dirty="0">
                  <a:solidFill>
                    <a:schemeClr val="accent1"/>
                  </a:solidFill>
                  <a:latin typeface="+mj-lt"/>
                  <a:ea typeface="+mj-ea"/>
                  <a:cs typeface="Trebuchet MS"/>
                </a:rPr>
                <a:t>Αξιολόγηση</a:t>
              </a:r>
            </a:p>
          </p:txBody>
        </p:sp>
        <p:sp>
          <p:nvSpPr>
            <p:cNvPr id="17" name="TextBox 16"/>
            <p:cNvSpPr txBox="1"/>
            <p:nvPr/>
          </p:nvSpPr>
          <p:spPr>
            <a:xfrm rot="19738701">
              <a:off x="5764440" y="3278498"/>
              <a:ext cx="928330" cy="249649"/>
            </a:xfrm>
            <a:prstGeom prst="rect">
              <a:avLst/>
            </a:prstGeom>
            <a:noFill/>
          </p:spPr>
          <p:txBody>
            <a:bodyPr wrap="square" rtlCol="0">
              <a:spAutoFit/>
            </a:bodyPr>
            <a:lstStyle/>
            <a:p>
              <a:pPr algn="ctr"/>
              <a:r>
                <a:rPr lang="el-GR" sz="800" b="1" dirty="0">
                  <a:solidFill>
                    <a:schemeClr val="accent1"/>
                  </a:solidFill>
                  <a:latin typeface="+mj-lt"/>
                  <a:ea typeface="+mj-ea"/>
                  <a:cs typeface="Trebuchet MS"/>
                </a:rPr>
                <a:t>Σχέδιο δράσης</a:t>
              </a:r>
            </a:p>
          </p:txBody>
        </p:sp>
        <p:sp>
          <p:nvSpPr>
            <p:cNvPr id="18" name="TextBox 17"/>
            <p:cNvSpPr txBox="1"/>
            <p:nvPr/>
          </p:nvSpPr>
          <p:spPr>
            <a:xfrm rot="1775785">
              <a:off x="5434176" y="2114532"/>
              <a:ext cx="1213947" cy="215444"/>
            </a:xfrm>
            <a:prstGeom prst="rect">
              <a:avLst/>
            </a:prstGeom>
            <a:noFill/>
          </p:spPr>
          <p:txBody>
            <a:bodyPr wrap="square" rtlCol="0">
              <a:spAutoFit/>
            </a:bodyPr>
            <a:lstStyle/>
            <a:p>
              <a:pPr algn="ctr"/>
              <a:r>
                <a:rPr lang="el-GR" sz="800" b="1" dirty="0">
                  <a:solidFill>
                    <a:schemeClr val="accent1"/>
                  </a:solidFill>
                  <a:latin typeface="+mj-lt"/>
                  <a:ea typeface="+mj-ea"/>
                  <a:cs typeface="Trebuchet MS"/>
                </a:rPr>
                <a:t>Ανάληψη δράσης</a:t>
              </a:r>
            </a:p>
          </p:txBody>
        </p:sp>
        <p:sp>
          <p:nvSpPr>
            <p:cNvPr id="19" name="TextBox 18"/>
            <p:cNvSpPr txBox="1"/>
            <p:nvPr/>
          </p:nvSpPr>
          <p:spPr>
            <a:xfrm rot="5400000">
              <a:off x="6251268" y="1454335"/>
              <a:ext cx="1367125" cy="215444"/>
            </a:xfrm>
            <a:prstGeom prst="rect">
              <a:avLst/>
            </a:prstGeom>
            <a:noFill/>
          </p:spPr>
          <p:txBody>
            <a:bodyPr wrap="square" rtlCol="0">
              <a:spAutoFit/>
            </a:bodyPr>
            <a:lstStyle/>
            <a:p>
              <a:pPr algn="ctr"/>
              <a:r>
                <a:rPr lang="el-GR" sz="800" b="1" dirty="0" smtClean="0">
                  <a:solidFill>
                    <a:schemeClr val="accent1"/>
                  </a:solidFill>
                  <a:latin typeface="+mj-lt"/>
                  <a:ea typeface="+mj-ea"/>
                  <a:cs typeface="Trebuchet MS"/>
                </a:rPr>
                <a:t>Παρακολούθηση</a:t>
              </a:r>
              <a:endParaRPr lang="el-GR" sz="800" b="1" dirty="0">
                <a:solidFill>
                  <a:schemeClr val="accent1"/>
                </a:solidFill>
                <a:latin typeface="+mj-lt"/>
                <a:ea typeface="+mj-ea"/>
                <a:cs typeface="Trebuchet MS"/>
              </a:endParaRPr>
            </a:p>
          </p:txBody>
        </p:sp>
        <p:sp>
          <p:nvSpPr>
            <p:cNvPr id="20" name="TextBox 19"/>
            <p:cNvSpPr txBox="1"/>
            <p:nvPr/>
          </p:nvSpPr>
          <p:spPr>
            <a:xfrm>
              <a:off x="6290544" y="2457979"/>
              <a:ext cx="1430585" cy="748944"/>
            </a:xfrm>
            <a:prstGeom prst="rect">
              <a:avLst/>
            </a:prstGeom>
            <a:noFill/>
          </p:spPr>
          <p:txBody>
            <a:bodyPr wrap="square" rtlCol="0">
              <a:spAutoFit/>
            </a:bodyPr>
            <a:lstStyle/>
            <a:p>
              <a:pPr algn="ctr"/>
              <a:r>
                <a:rPr lang="el-GR" sz="1200" b="1" dirty="0" smtClean="0">
                  <a:solidFill>
                    <a:schemeClr val="accent1"/>
                  </a:solidFill>
                  <a:latin typeface="+mj-lt"/>
                  <a:ea typeface="+mj-ea"/>
                  <a:cs typeface="Trebuchet MS"/>
                </a:rPr>
                <a:t>ΜΕΛΕΤΗ ΕΚΤΙΜΗΣΗΣ</a:t>
              </a:r>
              <a:endParaRPr lang="el-GR" sz="1200" b="1" dirty="0">
                <a:solidFill>
                  <a:schemeClr val="accent1"/>
                </a:solidFill>
                <a:latin typeface="+mj-lt"/>
                <a:ea typeface="+mj-ea"/>
                <a:cs typeface="Trebuchet MS"/>
              </a:endParaRPr>
            </a:p>
            <a:p>
              <a:pPr algn="ctr"/>
              <a:r>
                <a:rPr lang="el-GR" sz="1200" b="1" dirty="0" smtClean="0">
                  <a:solidFill>
                    <a:schemeClr val="accent1"/>
                  </a:solidFill>
                  <a:latin typeface="+mj-lt"/>
                  <a:ea typeface="+mj-ea"/>
                  <a:cs typeface="Trebuchet MS"/>
                </a:rPr>
                <a:t>ΚΙΝΔΥΝΟΥ</a:t>
              </a:r>
              <a:endParaRPr lang="el-GR" sz="1200" b="1" dirty="0">
                <a:solidFill>
                  <a:schemeClr val="accent1"/>
                </a:solidFill>
                <a:latin typeface="+mj-lt"/>
                <a:ea typeface="+mj-ea"/>
                <a:cs typeface="Trebuchet MS"/>
              </a:endParaRPr>
            </a:p>
          </p:txBody>
        </p:sp>
      </p:grpSp>
      <p:sp useBgFill="1">
        <p:nvSpPr>
          <p:cNvPr id="3" name="Content Placeholder 2"/>
          <p:cNvSpPr>
            <a:spLocks noGrp="1"/>
          </p:cNvSpPr>
          <p:nvPr>
            <p:ph sz="half" idx="1"/>
          </p:nvPr>
        </p:nvSpPr>
        <p:spPr>
          <a:xfrm>
            <a:off x="539750" y="843545"/>
            <a:ext cx="4769645" cy="3456409"/>
          </a:xfrm>
        </p:spPr>
        <p:txBody>
          <a:bodyPr lIns="0" tIns="0" rIns="0" bIns="0">
            <a:noAutofit/>
          </a:bodyPr>
          <a:lstStyle/>
          <a:p>
            <a:pPr marL="171450" lvl="1" indent="-171450">
              <a:spcBef>
                <a:spcPts val="450"/>
              </a:spcBef>
              <a:buClr>
                <a:schemeClr val="tx2"/>
              </a:buClr>
              <a:buFont typeface="Wingdings" panose="05000000000000000000" pitchFamily="2" charset="2"/>
              <a:buChar char="§"/>
            </a:pPr>
            <a:r>
              <a:rPr lang="el-GR" sz="1400" dirty="0">
                <a:solidFill>
                  <a:schemeClr val="tx2"/>
                </a:solidFill>
              </a:rPr>
              <a:t>Οι </a:t>
            </a:r>
            <a:r>
              <a:rPr lang="el-GR" sz="1400" dirty="0" smtClean="0">
                <a:solidFill>
                  <a:schemeClr val="tx2"/>
                </a:solidFill>
              </a:rPr>
              <a:t>μελέτες εκτίμησης </a:t>
            </a:r>
            <a:r>
              <a:rPr lang="el-GR" sz="1400" dirty="0" smtClean="0">
                <a:solidFill>
                  <a:schemeClr val="tx2"/>
                </a:solidFill>
              </a:rPr>
              <a:t>κινδύνου </a:t>
            </a:r>
            <a:r>
              <a:rPr lang="el-GR" sz="1400" dirty="0">
                <a:solidFill>
                  <a:schemeClr val="tx2"/>
                </a:solidFill>
              </a:rPr>
              <a:t>(ΕΚ) βασίζονται στα χαρακτηριστικά του χώρου εργασίας και της </a:t>
            </a:r>
            <a:r>
              <a:rPr lang="el-GR" sz="1400" dirty="0" smtClean="0">
                <a:solidFill>
                  <a:schemeClr val="tx2"/>
                </a:solidFill>
              </a:rPr>
              <a:t>φύσης της εργασίας</a:t>
            </a:r>
            <a:r>
              <a:rPr lang="el-GR" sz="1400" dirty="0">
                <a:solidFill>
                  <a:schemeClr val="tx2"/>
                </a:solidFill>
              </a:rPr>
              <a:t>, </a:t>
            </a:r>
            <a:r>
              <a:rPr lang="el-GR" sz="1400" dirty="0" smtClean="0">
                <a:solidFill>
                  <a:schemeClr val="tx2"/>
                </a:solidFill>
              </a:rPr>
              <a:t>ενώ </a:t>
            </a:r>
            <a:r>
              <a:rPr lang="el-GR" sz="1400" dirty="0">
                <a:solidFill>
                  <a:schemeClr val="tx2"/>
                </a:solidFill>
              </a:rPr>
              <a:t>δίνεται λιγότερη προσοχή στα </a:t>
            </a:r>
            <a:r>
              <a:rPr lang="el-GR" sz="1400" dirty="0" smtClean="0">
                <a:solidFill>
                  <a:schemeClr val="tx2"/>
                </a:solidFill>
              </a:rPr>
              <a:t>ειδικότερα, προσωπικά </a:t>
            </a:r>
            <a:r>
              <a:rPr lang="el-GR" sz="1400" dirty="0">
                <a:solidFill>
                  <a:schemeClr val="tx2"/>
                </a:solidFill>
              </a:rPr>
              <a:t>χαρακτηριστικά των εργαζομένων</a:t>
            </a:r>
          </a:p>
          <a:p>
            <a:r>
              <a:rPr lang="el-GR" sz="1400" b="0" dirty="0"/>
              <a:t>Η εγγύηση ενός </a:t>
            </a:r>
            <a:r>
              <a:rPr lang="el-GR" sz="1400" b="0" dirty="0" smtClean="0"/>
              <a:t>υγιούς και ασφαλούς χώρου </a:t>
            </a:r>
            <a:r>
              <a:rPr lang="el-GR" sz="1400" b="0" dirty="0"/>
              <a:t>εργασίας για όλους τους </a:t>
            </a:r>
            <a:r>
              <a:rPr lang="el-GR" sz="1400" b="0" dirty="0" smtClean="0"/>
              <a:t>εργαζόμενους </a:t>
            </a:r>
            <a:r>
              <a:rPr lang="el-GR" sz="1400" b="0" dirty="0"/>
              <a:t>αποτελεί νομική </a:t>
            </a:r>
            <a:r>
              <a:rPr lang="el-GR" sz="1400" b="0" dirty="0" smtClean="0"/>
              <a:t>υποχρέωση </a:t>
            </a:r>
            <a:r>
              <a:rPr lang="el-GR" sz="1400" b="0" dirty="0"/>
              <a:t>που ορίζεται στην οδηγία-πλαίσιο 89/391/ΕΟΚ. </a:t>
            </a:r>
          </a:p>
          <a:p>
            <a:r>
              <a:rPr lang="el-GR" sz="1400" b="0" dirty="0"/>
              <a:t>Η νομοθεσία σχετικά με </a:t>
            </a:r>
            <a:r>
              <a:rPr lang="el-GR" sz="1400" b="0" dirty="0" smtClean="0"/>
              <a:t>υγεία και την ασφάλεια στην </a:t>
            </a:r>
            <a:r>
              <a:rPr lang="el-GR" sz="1400" b="0" dirty="0"/>
              <a:t>εργασία </a:t>
            </a:r>
            <a:r>
              <a:rPr lang="el-GR" sz="1400" b="0" dirty="0" smtClean="0"/>
              <a:t>(ΥΑΕ) </a:t>
            </a:r>
            <a:r>
              <a:rPr lang="el-GR" sz="1400" b="0" dirty="0"/>
              <a:t>απαιτεί </a:t>
            </a:r>
            <a:r>
              <a:rPr lang="el-GR" sz="1400" b="0" dirty="0" smtClean="0"/>
              <a:t>την εκπόνηση μελέτης εκτίμησης του επαγγελματικού κινδύνου (ΕΚ) </a:t>
            </a:r>
            <a:r>
              <a:rPr lang="el-GR" sz="1400" b="0" dirty="0"/>
              <a:t>και την «προσαρμογή της εργασίας στον άνθρωπο»</a:t>
            </a:r>
          </a:p>
          <a:p>
            <a:r>
              <a:rPr lang="el-GR" sz="1400" b="0" dirty="0"/>
              <a:t>Στην ΕΚ πρέπει να λαμβάνονται υπόψη τα ζητήματα φύλου και ποικιλομορφίας. </a:t>
            </a:r>
          </a:p>
          <a:p>
            <a:r>
              <a:rPr lang="el-GR" sz="1400" b="0" dirty="0"/>
              <a:t>Η εργασία, η οργάνωσή της και ο χρησιμοποιούμενος εξοπλισμός πρέπει να είναι σχεδιασμένα ώστε να </a:t>
            </a:r>
            <a:r>
              <a:rPr lang="el-GR" sz="1400" b="0" dirty="0" smtClean="0"/>
              <a:t>προσαρμόζονται στα </a:t>
            </a:r>
            <a:r>
              <a:rPr lang="el-GR" sz="1400" b="0" dirty="0"/>
              <a:t>χαρακτηριστικά και τις ανάγκες των </a:t>
            </a:r>
            <a:r>
              <a:rPr lang="el-GR" sz="1400" b="0" dirty="0" smtClean="0"/>
              <a:t>εργαζομένων, </a:t>
            </a:r>
            <a:r>
              <a:rPr lang="el-GR" sz="1400" b="0" dirty="0"/>
              <a:t>και να μην συμβαίνει το αντίστροφο.</a:t>
            </a:r>
          </a:p>
          <a:p>
            <a:pPr marL="0" lvl="1" indent="0" algn="just">
              <a:spcBef>
                <a:spcPts val="450"/>
              </a:spcBef>
              <a:buClr>
                <a:schemeClr val="tx2"/>
              </a:buClr>
              <a:buNone/>
            </a:pPr>
            <a:endParaRPr lang="en-US" sz="1400" dirty="0"/>
          </a:p>
          <a:p>
            <a:pPr marL="0" indent="0">
              <a:buNone/>
            </a:pPr>
            <a:endParaRPr lang="en-US" sz="1400" dirty="0"/>
          </a:p>
        </p:txBody>
      </p:sp>
      <p:sp>
        <p:nvSpPr>
          <p:cNvPr id="7" name="Title 1">
            <a:extLst>
              <a:ext uri="{FF2B5EF4-FFF2-40B4-BE49-F238E27FC236}">
                <a16:creationId xmlns="" xmlns:a16="http://schemas.microsoft.com/office/drawing/2014/main" id="{FE67E1C7-DA33-3742-8620-2EC6C9701E0F}"/>
              </a:ext>
            </a:extLst>
          </p:cNvPr>
          <p:cNvSpPr txBox="1">
            <a:spLocks/>
          </p:cNvSpPr>
          <p:nvPr/>
        </p:nvSpPr>
        <p:spPr>
          <a:xfrm>
            <a:off x="539750" y="-33838"/>
            <a:ext cx="737960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a:t>Εκτίμηση </a:t>
            </a:r>
            <a:r>
              <a:rPr lang="el-GR" sz="2000" dirty="0" smtClean="0"/>
              <a:t>κινδύνου </a:t>
            </a:r>
            <a:r>
              <a:rPr lang="el-GR" sz="2000" dirty="0"/>
              <a:t>με γνώμονα την </a:t>
            </a:r>
            <a:r>
              <a:rPr lang="el-GR" sz="2000" dirty="0" smtClean="0"/>
              <a:t>ποικιλομορφία</a:t>
            </a:r>
            <a:endParaRPr lang="el-GR" sz="2000" dirty="0"/>
          </a:p>
        </p:txBody>
      </p:sp>
    </p:spTree>
    <p:extLst>
      <p:ext uri="{BB962C8B-B14F-4D97-AF65-F5344CB8AC3E}">
        <p14:creationId xmlns="" xmlns:p14="http://schemas.microsoft.com/office/powerpoint/2010/main" val="317164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Content Placeholder 2"/>
          <p:cNvSpPr>
            <a:spLocks noGrp="1"/>
          </p:cNvSpPr>
          <p:nvPr>
            <p:ph sz="half" idx="1"/>
          </p:nvPr>
        </p:nvSpPr>
        <p:spPr>
          <a:xfrm>
            <a:off x="539700" y="699542"/>
            <a:ext cx="7632700" cy="3744416"/>
          </a:xfrm>
        </p:spPr>
        <p:txBody>
          <a:bodyPr lIns="0" tIns="0" rIns="0" bIns="0">
            <a:noAutofit/>
          </a:bodyPr>
          <a:lstStyle/>
          <a:p>
            <a:pPr marL="0" lvl="1" indent="0" algn="just">
              <a:spcBef>
                <a:spcPts val="450"/>
              </a:spcBef>
              <a:buClr>
                <a:schemeClr val="tx2"/>
              </a:buClr>
              <a:buNone/>
            </a:pPr>
            <a:r>
              <a:rPr lang="el-GR" sz="1100" b="1" dirty="0">
                <a:solidFill>
                  <a:schemeClr val="accent1"/>
                </a:solidFill>
              </a:rPr>
              <a:t>Η διεπιστημονικότητα, η συμμετοχή των εργαζομένων, η ευαισθητοποίηση, η πρόληψη εντός των </a:t>
            </a:r>
            <a:r>
              <a:rPr lang="el-GR" sz="1100" b="1" dirty="0" smtClean="0">
                <a:solidFill>
                  <a:schemeClr val="accent1"/>
                </a:solidFill>
              </a:rPr>
              <a:t>επιχειρήσεων</a:t>
            </a:r>
            <a:r>
              <a:rPr lang="el-GR" sz="1100" dirty="0" smtClean="0">
                <a:solidFill>
                  <a:schemeClr val="accent1"/>
                </a:solidFill>
              </a:rPr>
              <a:t> </a:t>
            </a:r>
            <a:r>
              <a:rPr lang="el-GR" sz="1100" dirty="0">
                <a:solidFill>
                  <a:schemeClr val="accent1"/>
                </a:solidFill>
              </a:rPr>
              <a:t>είναι κρίσιμες πτυχές που πρέπει να ενσωματωθούν στις πολιτικές και τις </a:t>
            </a:r>
            <a:r>
              <a:rPr lang="el-GR" sz="1100" dirty="0" smtClean="0">
                <a:solidFill>
                  <a:schemeClr val="accent1"/>
                </a:solidFill>
              </a:rPr>
              <a:t>καλές πρακτικές </a:t>
            </a:r>
            <a:r>
              <a:rPr lang="el-GR" sz="1100" dirty="0">
                <a:solidFill>
                  <a:schemeClr val="accent1"/>
                </a:solidFill>
              </a:rPr>
              <a:t>που πρέπει να εφαρμοστούν προκειμένου να αντιμετωπίζονται επιτυχώς τα ζητήματα υγείας και ασφάλειας στην εργασία και οι </a:t>
            </a:r>
            <a:r>
              <a:rPr lang="el-GR" sz="1100" dirty="0" err="1">
                <a:solidFill>
                  <a:schemeClr val="accent1"/>
                </a:solidFill>
              </a:rPr>
              <a:t>μυοσκελετικές</a:t>
            </a:r>
            <a:r>
              <a:rPr lang="el-GR" sz="1100" dirty="0">
                <a:solidFill>
                  <a:schemeClr val="accent1"/>
                </a:solidFill>
              </a:rPr>
              <a:t> παθήσεις που επηρεάζουν ένα ολοένα και πιο ποικιλόμορφο εργατικό δυναμικό στην Ευρώπη.</a:t>
            </a:r>
          </a:p>
          <a:p>
            <a:pPr marL="0" lvl="1" indent="0" algn="just">
              <a:spcBef>
                <a:spcPts val="450"/>
              </a:spcBef>
              <a:buClr>
                <a:schemeClr val="tx2"/>
              </a:buClr>
              <a:buNone/>
            </a:pPr>
            <a:r>
              <a:rPr lang="el-GR" sz="1100" b="1" dirty="0">
                <a:solidFill>
                  <a:schemeClr val="tx2"/>
                </a:solidFill>
              </a:rPr>
              <a:t>Συνολική σύσταση: </a:t>
            </a:r>
          </a:p>
          <a:p>
            <a:pPr marL="0" lvl="1" indent="0" algn="just">
              <a:buClr>
                <a:schemeClr val="tx2"/>
              </a:buClr>
              <a:buNone/>
            </a:pPr>
            <a:r>
              <a:rPr lang="el-GR" sz="1100" dirty="0"/>
              <a:t>	Να αναπτυχθεί μια γενική πολιτική για να δημιουργηθούν χώροι εργασίας χωρίς αποκλεισμούς και να </a:t>
            </a:r>
            <a:r>
              <a:rPr lang="el-GR" sz="1100" dirty="0" smtClean="0"/>
              <a:t>προαχθεί </a:t>
            </a:r>
            <a:r>
              <a:rPr lang="el-GR" sz="1100" dirty="0"/>
              <a:t>η πρόληψη που λαμβάνει υπόψη την </a:t>
            </a:r>
            <a:r>
              <a:rPr lang="el-GR" sz="1100" dirty="0" smtClean="0"/>
              <a:t>ποικιλομορφία.</a:t>
            </a:r>
            <a:endParaRPr lang="el-GR" sz="1100" dirty="0"/>
          </a:p>
          <a:p>
            <a:pPr marL="0" lvl="1" indent="0" algn="just">
              <a:spcBef>
                <a:spcPts val="450"/>
              </a:spcBef>
              <a:buClr>
                <a:schemeClr val="tx2"/>
              </a:buClr>
              <a:buNone/>
            </a:pPr>
            <a:r>
              <a:rPr lang="el-GR" sz="1100" b="1" dirty="0">
                <a:solidFill>
                  <a:schemeClr val="tx2"/>
                </a:solidFill>
              </a:rPr>
              <a:t>α) Γενικές συστάσεις για τις τρεις ομάδες στόχους:</a:t>
            </a:r>
          </a:p>
          <a:p>
            <a:pPr marL="536575" lvl="1" indent="-176213" algn="just">
              <a:spcAft>
                <a:spcPts val="500"/>
              </a:spcAft>
            </a:pPr>
            <a:r>
              <a:rPr lang="el-GR" sz="1100" dirty="0"/>
              <a:t>Να αυξηθούν οι διεπιστημονικές έρευνες σχετικά με τις ΜΣΠ που λαμβάνουν υπόψη ζητήματα </a:t>
            </a:r>
            <a:r>
              <a:rPr lang="el-GR" sz="1100" dirty="0" smtClean="0"/>
              <a:t>ποικιλομορφίας </a:t>
            </a:r>
            <a:r>
              <a:rPr lang="el-GR" sz="1100" dirty="0"/>
              <a:t>του εργατικού </a:t>
            </a:r>
            <a:r>
              <a:rPr lang="el-GR" sz="1100" dirty="0" smtClean="0"/>
              <a:t>δυναμικού.</a:t>
            </a:r>
            <a:endParaRPr lang="el-GR" sz="1100" dirty="0"/>
          </a:p>
          <a:p>
            <a:pPr marL="536575" lvl="1" indent="-176213" algn="just">
              <a:spcAft>
                <a:spcPts val="300"/>
              </a:spcAft>
            </a:pPr>
            <a:r>
              <a:rPr lang="el-GR" sz="1100" dirty="0"/>
              <a:t>Να </a:t>
            </a:r>
            <a:r>
              <a:rPr lang="el-GR" sz="1100" dirty="0" smtClean="0"/>
              <a:t>προαχθεί </a:t>
            </a:r>
            <a:r>
              <a:rPr lang="el-GR" sz="1100" dirty="0"/>
              <a:t>η προοπτική της «ποικιλομορφίας» στο πλαίσιο των δραστηριοτήτων των δημόσιων αρχών και της επιθεώρησης </a:t>
            </a:r>
            <a:r>
              <a:rPr lang="el-GR" sz="1100" dirty="0" smtClean="0"/>
              <a:t>εργασίας.</a:t>
            </a:r>
            <a:endParaRPr lang="el-GR" sz="1100" dirty="0"/>
          </a:p>
          <a:p>
            <a:pPr marL="536575" lvl="1" indent="-176213" algn="just">
              <a:spcAft>
                <a:spcPts val="300"/>
              </a:spcAft>
            </a:pPr>
            <a:r>
              <a:rPr lang="el-GR" sz="1100" dirty="0"/>
              <a:t>Να προβληθούν στις </a:t>
            </a:r>
            <a:r>
              <a:rPr lang="el-GR" sz="1100" dirty="0" smtClean="0"/>
              <a:t>επιχειρήσεις </a:t>
            </a:r>
            <a:r>
              <a:rPr lang="el-GR" sz="1100" dirty="0"/>
              <a:t>τα θετικά αποτελέσματα της απασχόλησης </a:t>
            </a:r>
            <a:r>
              <a:rPr lang="el-GR" sz="1100" dirty="0" smtClean="0"/>
              <a:t>ενός κοινωνικά </a:t>
            </a:r>
            <a:r>
              <a:rPr lang="el-GR" sz="1100" dirty="0"/>
              <a:t>διαφοροποιημένου εργατικού </a:t>
            </a:r>
            <a:r>
              <a:rPr lang="el-GR" sz="1100" dirty="0" smtClean="0"/>
              <a:t>δυναμικού.</a:t>
            </a:r>
            <a:endParaRPr lang="el-GR" sz="1100" dirty="0"/>
          </a:p>
          <a:p>
            <a:pPr marL="536575" lvl="1" indent="-176213" algn="just">
              <a:spcAft>
                <a:spcPts val="300"/>
              </a:spcAft>
            </a:pPr>
            <a:r>
              <a:rPr lang="el-GR" sz="1100" dirty="0"/>
              <a:t>Να καλλιεργηθεί μια νοοτροπία ενσωμάτωσης και </a:t>
            </a:r>
            <a:r>
              <a:rPr lang="el-GR" sz="1100" dirty="0" smtClean="0"/>
              <a:t>τήρησης μηδενικής </a:t>
            </a:r>
            <a:r>
              <a:rPr lang="el-GR" sz="1100" dirty="0"/>
              <a:t>ανοχής στις δυσμενείς διακρίσεις εντός των </a:t>
            </a:r>
            <a:r>
              <a:rPr lang="el-GR" sz="1100" dirty="0" smtClean="0"/>
              <a:t>επιχειρήσεων.</a:t>
            </a:r>
            <a:endParaRPr lang="el-GR" sz="1100" dirty="0"/>
          </a:p>
          <a:p>
            <a:pPr marL="536575" lvl="1" indent="-176213" algn="just">
              <a:spcAft>
                <a:spcPts val="300"/>
              </a:spcAft>
            </a:pPr>
            <a:r>
              <a:rPr lang="el-GR" sz="1100" dirty="0"/>
              <a:t>Να αυξηθούν οι συμμετοχικές προσεγγίσεις σε </a:t>
            </a:r>
            <a:r>
              <a:rPr lang="el-GR" sz="1100" dirty="0" smtClean="0"/>
              <a:t>δράσεις </a:t>
            </a:r>
            <a:r>
              <a:rPr lang="el-GR" sz="1100" dirty="0"/>
              <a:t>πρόληψης των ΜΣΠ και να δοθεί στις διάφορες ομάδες εργατικού δυναμικού η δυνατότητα να εκφράσουν την άποψή </a:t>
            </a:r>
            <a:r>
              <a:rPr lang="el-GR" sz="1100" dirty="0" smtClean="0"/>
              <a:t>τους.</a:t>
            </a:r>
            <a:endParaRPr lang="el-GR" sz="1100" dirty="0"/>
          </a:p>
          <a:p>
            <a:pPr marL="536575" lvl="1" indent="-176213" algn="just">
              <a:spcAft>
                <a:spcPts val="300"/>
              </a:spcAft>
            </a:pPr>
            <a:r>
              <a:rPr lang="el-GR" sz="1100" dirty="0"/>
              <a:t>Να αυξηθεί η ευαισθητοποίηση και η </a:t>
            </a:r>
            <a:r>
              <a:rPr lang="el-GR" sz="1100" dirty="0" smtClean="0"/>
              <a:t>προαγωγή δράσεων </a:t>
            </a:r>
            <a:r>
              <a:rPr lang="el-GR" sz="1100" dirty="0"/>
              <a:t>πρόληψης </a:t>
            </a:r>
            <a:r>
              <a:rPr lang="el-GR" sz="1100" dirty="0" smtClean="0"/>
              <a:t>στις επιχειρήσεις του ιδιωτικού τομέα, </a:t>
            </a:r>
            <a:r>
              <a:rPr lang="el-GR" sz="1100" dirty="0"/>
              <a:t>με στόχο συγκεκριμένες ομάδες εργαζομένων</a:t>
            </a:r>
          </a:p>
          <a:p>
            <a:pPr marL="536575" lvl="1" indent="-176213" algn="just">
              <a:spcAft>
                <a:spcPts val="300"/>
              </a:spcAft>
            </a:pPr>
            <a:r>
              <a:rPr lang="el-GR" sz="1100" dirty="0"/>
              <a:t>Να αναπτυχθούν ειδικά εργαλεία για τη διαχείριση του κοινωνικά διαφοροποιημένου εργατικού </a:t>
            </a:r>
            <a:r>
              <a:rPr lang="el-GR" sz="1100" dirty="0" smtClean="0"/>
              <a:t>δυναμικού.</a:t>
            </a:r>
            <a:endParaRPr lang="el-GR" sz="1100" dirty="0"/>
          </a:p>
          <a:p>
            <a:pPr marL="360362" lvl="1" indent="0" algn="just">
              <a:spcAft>
                <a:spcPts val="500"/>
              </a:spcAft>
              <a:buNone/>
            </a:pPr>
            <a:endParaRPr lang="en-US" sz="1100" dirty="0"/>
          </a:p>
          <a:p>
            <a:pPr marL="0" indent="0">
              <a:buNone/>
            </a:pPr>
            <a:endParaRPr lang="en-US" sz="1600" dirty="0"/>
          </a:p>
          <a:p>
            <a:pPr marL="0" indent="0">
              <a:buNone/>
            </a:pPr>
            <a:endParaRPr lang="en-US" sz="1600" dirty="0"/>
          </a:p>
        </p:txBody>
      </p:sp>
      <p:sp>
        <p:nvSpPr>
          <p:cNvPr id="7" name="Title 1">
            <a:extLst>
              <a:ext uri="{FF2B5EF4-FFF2-40B4-BE49-F238E27FC236}">
                <a16:creationId xmlns="" xmlns:a16="http://schemas.microsoft.com/office/drawing/2014/main" id="{FE67E1C7-DA33-3742-8620-2EC6C9701E0F}"/>
              </a:ext>
            </a:extLst>
          </p:cNvPr>
          <p:cNvSpPr txBox="1">
            <a:spLocks/>
          </p:cNvSpPr>
          <p:nvPr/>
        </p:nvSpPr>
        <p:spPr>
          <a:xfrm>
            <a:off x="539750" y="-33838"/>
            <a:ext cx="737960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a:t>Συστάσεις πολιτικής </a:t>
            </a:r>
          </a:p>
        </p:txBody>
      </p:sp>
    </p:spTree>
    <p:extLst>
      <p:ext uri="{BB962C8B-B14F-4D97-AF65-F5344CB8AC3E}">
        <p14:creationId xmlns="" xmlns:p14="http://schemas.microsoft.com/office/powerpoint/2010/main" val="817263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699542"/>
            <a:ext cx="6624538" cy="3455987"/>
          </a:xfrm>
        </p:spPr>
        <p:txBody>
          <a:bodyPr lIns="0" tIns="0" rIns="0" bIns="0">
            <a:noAutofit/>
          </a:bodyPr>
          <a:lstStyle/>
          <a:p>
            <a:pPr marL="0" lvl="1" indent="0" algn="just" defTabSz="342900">
              <a:lnSpc>
                <a:spcPts val="1100"/>
              </a:lnSpc>
              <a:spcBef>
                <a:spcPts val="450"/>
              </a:spcBef>
              <a:buClr>
                <a:srgbClr val="003399"/>
              </a:buClr>
              <a:buNone/>
            </a:pPr>
            <a:r>
              <a:rPr lang="el-GR" sz="1100" b="1" dirty="0">
                <a:solidFill>
                  <a:srgbClr val="003399"/>
                </a:solidFill>
              </a:rPr>
              <a:t>β) Ειδικές συστάσεις πολιτικής για τις εργαζόμενες γυναίκες:</a:t>
            </a:r>
          </a:p>
          <a:p>
            <a:pPr marL="536575" lvl="1" indent="-176213" algn="just" defTabSz="342900">
              <a:lnSpc>
                <a:spcPts val="1100"/>
              </a:lnSpc>
              <a:spcBef>
                <a:spcPts val="300"/>
              </a:spcBef>
              <a:spcAft>
                <a:spcPts val="400"/>
              </a:spcAft>
            </a:pPr>
            <a:r>
              <a:rPr lang="el-GR" sz="1100" dirty="0"/>
              <a:t>Να ενσωματωθεί η διάσταση του φύλου στις δημόσιες πολιτικές που </a:t>
            </a:r>
            <a:r>
              <a:rPr lang="el-GR" sz="1100" dirty="0" smtClean="0"/>
              <a:t>σχετίζονται </a:t>
            </a:r>
            <a:r>
              <a:rPr lang="el-GR" sz="1100" dirty="0"/>
              <a:t>με την </a:t>
            </a:r>
            <a:r>
              <a:rPr lang="el-GR" sz="1100" dirty="0" smtClean="0"/>
              <a:t>ΥΑΕ.</a:t>
            </a:r>
            <a:endParaRPr lang="el-GR" sz="1100" dirty="0"/>
          </a:p>
          <a:p>
            <a:pPr marL="536575" lvl="1" indent="-176213" algn="just" defTabSz="342900">
              <a:lnSpc>
                <a:spcPts val="1100"/>
              </a:lnSpc>
              <a:spcAft>
                <a:spcPts val="400"/>
              </a:spcAft>
            </a:pPr>
            <a:r>
              <a:rPr lang="el-GR" sz="1100" dirty="0"/>
              <a:t>Να βελτιωθούν οι συνθήκες εργασίας και υγείας στους γυναικοκρατούμενους κλάδους </a:t>
            </a:r>
            <a:r>
              <a:rPr lang="el-GR" sz="1100" dirty="0" smtClean="0"/>
              <a:t/>
            </a:r>
            <a:br>
              <a:rPr lang="el-GR" sz="1100" dirty="0" smtClean="0"/>
            </a:br>
            <a:r>
              <a:rPr lang="el-GR" sz="1100" dirty="0" smtClean="0"/>
              <a:t>και </a:t>
            </a:r>
            <a:r>
              <a:rPr lang="el-GR" sz="1100" dirty="0"/>
              <a:t>στα γυναικοκρατούμενα </a:t>
            </a:r>
            <a:r>
              <a:rPr lang="el-GR" sz="1100" dirty="0" smtClean="0"/>
              <a:t>επαγγέλματα.</a:t>
            </a:r>
            <a:endParaRPr lang="el-GR" sz="1100" dirty="0"/>
          </a:p>
          <a:p>
            <a:pPr marL="536575" marR="0" lvl="1" indent="-176213" algn="just" defTabSz="342900" rtl="0" eaLnBrk="1" fontAlgn="auto" latinLnBrk="0" hangingPunct="1">
              <a:lnSpc>
                <a:spcPts val="1100"/>
              </a:lnSpc>
              <a:spcBef>
                <a:spcPts val="0"/>
              </a:spcBef>
              <a:spcAft>
                <a:spcPts val="400"/>
              </a:spcAft>
              <a:buClrTx/>
              <a:buSzTx/>
              <a:buFont typeface="Arial" pitchFamily="34" charset="0"/>
              <a:buChar char="•"/>
              <a:tabLst/>
              <a:defRPr/>
            </a:pPr>
            <a:r>
              <a:rPr lang="el-GR" sz="1100" dirty="0"/>
              <a:t>Να θεωρηθεί ότι </a:t>
            </a:r>
            <a:r>
              <a:rPr lang="el-GR" sz="1100" dirty="0" smtClean="0"/>
              <a:t>η ισορροπία  </a:t>
            </a:r>
            <a:r>
              <a:rPr lang="el-GR" sz="1100" dirty="0"/>
              <a:t>επαγγελματικής και </a:t>
            </a:r>
            <a:r>
              <a:rPr lang="el-GR" sz="1100" dirty="0" smtClean="0"/>
              <a:t>προσωπικής </a:t>
            </a:r>
            <a:r>
              <a:rPr lang="el-GR" sz="1100" dirty="0"/>
              <a:t>ζωής εμπίπτει επίσης στην </a:t>
            </a:r>
            <a:r>
              <a:rPr lang="el-GR" sz="1100" dirty="0" smtClean="0"/>
              <a:t>ευθύνη της ΥΑΕ</a:t>
            </a:r>
            <a:r>
              <a:rPr lang="el-GR" sz="1100" dirty="0" smtClean="0"/>
              <a:t>.</a:t>
            </a:r>
            <a:endParaRPr lang="el-GR" sz="1100" dirty="0"/>
          </a:p>
          <a:p>
            <a:pPr marL="536575" lvl="1" indent="-176213" algn="just" defTabSz="342900">
              <a:lnSpc>
                <a:spcPts val="1100"/>
              </a:lnSpc>
              <a:spcAft>
                <a:spcPts val="400"/>
              </a:spcAft>
            </a:pPr>
            <a:r>
              <a:rPr lang="el-GR" sz="1100" dirty="0"/>
              <a:t>Να αναπτυχθεί ειδικός εργονομικός και προστατευτικός εξοπλισμός προσαρμοσμένος στα γυναικεία </a:t>
            </a:r>
            <a:r>
              <a:rPr lang="el-GR" sz="1100" dirty="0" smtClean="0"/>
              <a:t>χαρακτηριστικά.</a:t>
            </a:r>
            <a:endParaRPr lang="el-GR" sz="1100" dirty="0"/>
          </a:p>
          <a:p>
            <a:pPr marL="0" lvl="1" indent="0" algn="just" defTabSz="342900">
              <a:lnSpc>
                <a:spcPts val="1100"/>
              </a:lnSpc>
              <a:spcBef>
                <a:spcPts val="600"/>
              </a:spcBef>
              <a:buClr>
                <a:srgbClr val="003399"/>
              </a:buClr>
              <a:buNone/>
            </a:pPr>
            <a:r>
              <a:rPr lang="el-GR" sz="1100" b="1" dirty="0">
                <a:solidFill>
                  <a:schemeClr val="accent1"/>
                </a:solidFill>
              </a:rPr>
              <a:t>γ) Ειδικές συστάσεις πολιτικής για </a:t>
            </a:r>
            <a:r>
              <a:rPr lang="el-GR" sz="1100" b="1" dirty="0" smtClean="0">
                <a:solidFill>
                  <a:schemeClr val="accent1"/>
                </a:solidFill>
              </a:rPr>
              <a:t>τους μετανάστες </a:t>
            </a:r>
            <a:r>
              <a:rPr lang="el-GR" sz="1100" b="1" dirty="0">
                <a:solidFill>
                  <a:schemeClr val="accent1"/>
                </a:solidFill>
              </a:rPr>
              <a:t>εργαζομένους:</a:t>
            </a:r>
          </a:p>
          <a:p>
            <a:pPr marL="536575" lvl="1" indent="-176213" algn="just" defTabSz="342900">
              <a:lnSpc>
                <a:spcPts val="1100"/>
              </a:lnSpc>
              <a:spcAft>
                <a:spcPts val="400"/>
              </a:spcAft>
            </a:pPr>
            <a:r>
              <a:rPr lang="el-GR" sz="1100" dirty="0"/>
              <a:t>Να βελτιωθεί η πρόσβαση </a:t>
            </a:r>
            <a:r>
              <a:rPr lang="el-GR" sz="1100" dirty="0" smtClean="0"/>
              <a:t>των μεταναστών</a:t>
            </a:r>
            <a:r>
              <a:rPr lang="el-GR" sz="1100" dirty="0" smtClean="0">
                <a:solidFill>
                  <a:srgbClr val="FF0000"/>
                </a:solidFill>
              </a:rPr>
              <a:t> </a:t>
            </a:r>
            <a:r>
              <a:rPr lang="el-GR" sz="1100" dirty="0"/>
              <a:t>εργαζομένων σε σημαντικές βασικές δημόσιες υπηρεσίες (υγεία, στέγαση</a:t>
            </a:r>
            <a:r>
              <a:rPr lang="el-GR" sz="1100" dirty="0" smtClean="0"/>
              <a:t>).</a:t>
            </a:r>
            <a:endParaRPr lang="el-GR" sz="1100" dirty="0"/>
          </a:p>
          <a:p>
            <a:pPr marL="536575" marR="0" lvl="1" indent="-176213" algn="just" defTabSz="342900" rtl="0" eaLnBrk="1" fontAlgn="auto" latinLnBrk="0" hangingPunct="1">
              <a:lnSpc>
                <a:spcPts val="1100"/>
              </a:lnSpc>
              <a:spcBef>
                <a:spcPts val="0"/>
              </a:spcBef>
              <a:spcAft>
                <a:spcPts val="400"/>
              </a:spcAft>
              <a:buClrTx/>
              <a:buSzTx/>
              <a:buFont typeface="Arial" pitchFamily="34" charset="0"/>
              <a:buChar char="•"/>
              <a:tabLst/>
              <a:defRPr/>
            </a:pPr>
            <a:r>
              <a:rPr lang="el-GR" sz="1100" dirty="0"/>
              <a:t>Να διευκολυνθεί η προσαρμογή </a:t>
            </a:r>
            <a:r>
              <a:rPr lang="el-GR" sz="1100" dirty="0" smtClean="0"/>
              <a:t> των μεταναστών </a:t>
            </a:r>
            <a:r>
              <a:rPr lang="el-GR" sz="1100" dirty="0"/>
              <a:t>εργαζομένων στην εργασιακή κουλτούρα της χώρας υποδοχής τους, ιδίως σε </a:t>
            </a:r>
            <a:r>
              <a:rPr lang="el-GR" sz="1100" dirty="0" smtClean="0"/>
              <a:t>θέματα ΥΑΕ.</a:t>
            </a:r>
            <a:endParaRPr lang="el-GR" sz="1100" dirty="0"/>
          </a:p>
          <a:p>
            <a:pPr marL="536575" lvl="1" indent="-176213" algn="just" defTabSz="342900">
              <a:lnSpc>
                <a:spcPts val="1100"/>
              </a:lnSpc>
              <a:spcAft>
                <a:spcPts val="400"/>
              </a:spcAft>
            </a:pPr>
            <a:r>
              <a:rPr lang="el-GR" sz="1100" dirty="0"/>
              <a:t>Να ξεπεραστούν τα γλωσσικά εμπόδια για </a:t>
            </a:r>
            <a:r>
              <a:rPr lang="el-GR" sz="1100" dirty="0" smtClean="0"/>
              <a:t>τους μετανάστες εργαζομένους.</a:t>
            </a:r>
            <a:endParaRPr lang="el-GR" sz="1100" dirty="0"/>
          </a:p>
          <a:p>
            <a:pPr marL="536575" lvl="1" indent="-176213" algn="just" defTabSz="342900">
              <a:lnSpc>
                <a:spcPts val="1100"/>
              </a:lnSpc>
              <a:spcAft>
                <a:spcPts val="400"/>
              </a:spcAft>
            </a:pPr>
            <a:r>
              <a:rPr lang="el-GR" sz="1100" dirty="0"/>
              <a:t>Να διευκολυνθεί η αναγνώριση εκπαιδευτικών/επαγγελματικών προσόντων που έχουν αποκτηθεί στο </a:t>
            </a:r>
            <a:r>
              <a:rPr lang="el-GR" sz="1100" dirty="0" smtClean="0"/>
              <a:t>εξωτερικό.</a:t>
            </a:r>
            <a:endParaRPr lang="el-GR" sz="1100" dirty="0"/>
          </a:p>
          <a:p>
            <a:pPr marL="0" lvl="1" indent="0" algn="just" defTabSz="342900">
              <a:lnSpc>
                <a:spcPts val="1100"/>
              </a:lnSpc>
              <a:spcBef>
                <a:spcPts val="600"/>
              </a:spcBef>
              <a:buClr>
                <a:srgbClr val="003399"/>
              </a:buClr>
              <a:buNone/>
            </a:pPr>
            <a:r>
              <a:rPr lang="el-GR" sz="1100" b="1" dirty="0">
                <a:solidFill>
                  <a:schemeClr val="accent1"/>
                </a:solidFill>
              </a:rPr>
              <a:t>δ) Ειδικές συστάσεις πολιτικής για τους ΛΟΑΔΜ εργαζομένους:</a:t>
            </a:r>
          </a:p>
          <a:p>
            <a:pPr marL="536575" lvl="1" indent="-176213" algn="just" defTabSz="342900">
              <a:lnSpc>
                <a:spcPts val="1100"/>
              </a:lnSpc>
              <a:spcAft>
                <a:spcPts val="400"/>
              </a:spcAft>
            </a:pPr>
            <a:r>
              <a:rPr lang="el-GR" sz="1100" dirty="0"/>
              <a:t>Αύξηση των γνώσεων σχετικά με τους κύριους εργασιακούς παράγοντες κινδύνου για την υγεία για τους ΛΟΑΔΜ εργαζομένους</a:t>
            </a:r>
          </a:p>
          <a:p>
            <a:pPr marL="536575" lvl="1" indent="-176213" algn="just" defTabSz="342900">
              <a:lnSpc>
                <a:spcPts val="1100"/>
              </a:lnSpc>
              <a:spcAft>
                <a:spcPts val="400"/>
              </a:spcAft>
            </a:pPr>
            <a:r>
              <a:rPr lang="el-GR" sz="1100" dirty="0"/>
              <a:t>Εφαρμογή της </a:t>
            </a:r>
            <a:r>
              <a:rPr lang="el-GR" sz="1100" dirty="0" smtClean="0"/>
              <a:t>νομοθεσίας </a:t>
            </a:r>
            <a:r>
              <a:rPr lang="el-GR" sz="1100" dirty="0"/>
              <a:t>για την υγεία και την ασφάλεια με ευαίσθητο ως προς τη μη δυαδικότητα του φύλου τρόπο, </a:t>
            </a:r>
            <a:r>
              <a:rPr lang="el-GR" sz="1100" dirty="0" smtClean="0"/>
              <a:t>και ανάπτυξη κατευθυντήριων οδηγιών σχετικά </a:t>
            </a:r>
            <a:r>
              <a:rPr lang="el-GR" sz="1100" dirty="0"/>
              <a:t>με το θέμα </a:t>
            </a:r>
            <a:r>
              <a:rPr lang="el-GR" sz="1100" dirty="0" smtClean="0"/>
              <a:t>αυτό.</a:t>
            </a:r>
            <a:endParaRPr lang="el-GR" sz="1100" dirty="0"/>
          </a:p>
          <a:p>
            <a:pPr marL="536575" lvl="1" indent="-176213" algn="just" defTabSz="342900">
              <a:lnSpc>
                <a:spcPts val="1100"/>
              </a:lnSpc>
              <a:spcAft>
                <a:spcPts val="400"/>
              </a:spcAft>
            </a:pPr>
            <a:r>
              <a:rPr lang="el-GR" sz="1100" dirty="0"/>
              <a:t>Χάραξη εταιρικών πολιτικών για τους ΛΟΑΔΜ, οι οποίες λαμβάνουν υπόψη τη διαφορετική πραγματικότητα που αντιμετωπίζουν στην εργασία τους οι </a:t>
            </a:r>
            <a:r>
              <a:rPr lang="el-GR" sz="1100" dirty="0" smtClean="0"/>
              <a:t>ΛΟΑΔΜ.</a:t>
            </a:r>
            <a:endParaRPr lang="el-GR" sz="1100" dirty="0"/>
          </a:p>
          <a:p>
            <a:pPr marL="0" indent="0">
              <a:buNone/>
            </a:pPr>
            <a:endParaRPr lang="en-US" sz="900" dirty="0"/>
          </a:p>
          <a:p>
            <a:pPr marL="0" indent="0">
              <a:buNone/>
            </a:pPr>
            <a:endParaRPr lang="en-US" sz="900" dirty="0"/>
          </a:p>
        </p:txBody>
      </p:sp>
      <p:sp>
        <p:nvSpPr>
          <p:cNvPr id="7" name="Title 1">
            <a:extLst>
              <a:ext uri="{FF2B5EF4-FFF2-40B4-BE49-F238E27FC236}">
                <a16:creationId xmlns="" xmlns:a16="http://schemas.microsoft.com/office/drawing/2014/main" id="{FE67E1C7-DA33-3742-8620-2EC6C9701E0F}"/>
              </a:ext>
            </a:extLst>
          </p:cNvPr>
          <p:cNvSpPr txBox="1">
            <a:spLocks/>
          </p:cNvSpPr>
          <p:nvPr/>
        </p:nvSpPr>
        <p:spPr>
          <a:xfrm>
            <a:off x="539750" y="0"/>
            <a:ext cx="7397916" cy="612081"/>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a:t>Συστάσεις πολιτικής </a:t>
            </a: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893550" y="2357161"/>
            <a:ext cx="2088231" cy="2304256"/>
          </a:xfrm>
          <a:prstGeom prst="rect">
            <a:avLst/>
          </a:prstGeom>
        </p:spPr>
      </p:pic>
    </p:spTree>
    <p:extLst>
      <p:ext uri="{BB962C8B-B14F-4D97-AF65-F5344CB8AC3E}">
        <p14:creationId xmlns="" xmlns:p14="http://schemas.microsoft.com/office/powerpoint/2010/main" val="591221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2000" dirty="0" smtClean="0"/>
              <a:t>Πηγές πληροφόρησης</a:t>
            </a:r>
            <a:endParaRPr lang="el-GR" sz="2000" dirty="0"/>
          </a:p>
        </p:txBody>
      </p:sp>
      <p:sp>
        <p:nvSpPr>
          <p:cNvPr id="3" name="Content Placeholder 2"/>
          <p:cNvSpPr>
            <a:spLocks noGrp="1"/>
          </p:cNvSpPr>
          <p:nvPr>
            <p:ph sz="half" idx="1"/>
          </p:nvPr>
        </p:nvSpPr>
        <p:spPr>
          <a:xfrm>
            <a:off x="539750" y="699542"/>
            <a:ext cx="7632700" cy="3566012"/>
          </a:xfrm>
        </p:spPr>
        <p:txBody>
          <a:bodyPr>
            <a:noAutofit/>
          </a:bodyPr>
          <a:lstStyle/>
          <a:p>
            <a:r>
              <a:rPr lang="el-GR" sz="900" b="0" dirty="0"/>
              <a:t>EU-OSHA (Ευρωπαϊκός Οργανισμός για την Ασφάλεια και την Υγεία στην Εργασία), </a:t>
            </a:r>
            <a:r>
              <a:rPr lang="el-GR" sz="900" b="0" dirty="0" err="1"/>
              <a:t>Work-related</a:t>
            </a:r>
            <a:r>
              <a:rPr lang="el-GR" sz="900" b="0" dirty="0"/>
              <a:t> </a:t>
            </a:r>
            <a:r>
              <a:rPr lang="el-GR" sz="900" b="0" dirty="0" err="1"/>
              <a:t>musculoskeletal</a:t>
            </a:r>
            <a:r>
              <a:rPr lang="el-GR" sz="900" b="0" dirty="0"/>
              <a:t> </a:t>
            </a:r>
            <a:r>
              <a:rPr lang="el-GR" sz="900" b="0" dirty="0" err="1"/>
              <a:t>disorders</a:t>
            </a:r>
            <a:r>
              <a:rPr lang="el-GR" sz="900" b="0" dirty="0"/>
              <a:t>: </a:t>
            </a:r>
            <a:r>
              <a:rPr lang="el-GR" sz="900" b="0" dirty="0" err="1"/>
              <a:t>prevalence</a:t>
            </a:r>
            <a:r>
              <a:rPr lang="el-GR" sz="900" b="0" dirty="0"/>
              <a:t>, </a:t>
            </a:r>
            <a:r>
              <a:rPr lang="el-GR" sz="900" b="0" dirty="0" err="1"/>
              <a:t>costs</a:t>
            </a:r>
            <a:r>
              <a:rPr lang="el-GR" sz="900" b="0" dirty="0"/>
              <a:t> and </a:t>
            </a:r>
            <a:r>
              <a:rPr lang="el-GR" sz="900" b="0" dirty="0" err="1"/>
              <a:t>demographics</a:t>
            </a:r>
            <a:r>
              <a:rPr lang="el-GR" sz="900" b="0" dirty="0"/>
              <a:t> in the EU (</a:t>
            </a:r>
            <a:r>
              <a:rPr lang="el-GR" sz="900" b="0" dirty="0" err="1"/>
              <a:t>Μυοσκελετικές</a:t>
            </a:r>
            <a:r>
              <a:rPr lang="el-GR" sz="900" b="0" dirty="0"/>
              <a:t> παθήσεις που σχετίζονται με την εργασία: συχνότητα εμφάνισης, κόστος και δημογραφικά στοιχεία στην ΕΕ), 2019. Διατίθεται στη διεύθυνση: </a:t>
            </a:r>
            <a:r>
              <a:rPr lang="el-GR" sz="900" b="0" dirty="0">
                <a:hlinkClick r:id="rId2"/>
              </a:rPr>
              <a:t>https://osha.europa.eu/en/publications/msds-facts-and-figures-overview-prevalence-costs-and-demographics-msds-europe/view</a:t>
            </a:r>
            <a:r>
              <a:rPr lang="el-GR" sz="900" b="0" dirty="0"/>
              <a:t> </a:t>
            </a:r>
          </a:p>
          <a:p>
            <a:r>
              <a:rPr lang="el-GR" sz="900" b="0" dirty="0"/>
              <a:t>EU-OSHA (Ευρωπαϊκός Οργανισμός για την Ασφάλεια και την Υγεία στην Εργασία), </a:t>
            </a:r>
            <a:r>
              <a:rPr lang="el-GR" sz="900" b="0" dirty="0" err="1"/>
              <a:t>Preventing</a:t>
            </a:r>
            <a:r>
              <a:rPr lang="el-GR" sz="900" b="0" dirty="0"/>
              <a:t> </a:t>
            </a:r>
            <a:r>
              <a:rPr lang="el-GR" sz="900" b="0" dirty="0" err="1"/>
              <a:t>musculoskeletal</a:t>
            </a:r>
            <a:r>
              <a:rPr lang="el-GR" sz="900" b="0" dirty="0"/>
              <a:t> </a:t>
            </a:r>
            <a:r>
              <a:rPr lang="el-GR" sz="900" b="0" dirty="0" err="1"/>
              <a:t>disorders</a:t>
            </a:r>
            <a:r>
              <a:rPr lang="el-GR" sz="900" b="0" dirty="0"/>
              <a:t> in a </a:t>
            </a:r>
            <a:r>
              <a:rPr lang="el-GR" sz="900" b="0" dirty="0" err="1"/>
              <a:t>diverse</a:t>
            </a:r>
            <a:r>
              <a:rPr lang="el-GR" sz="900" b="0" dirty="0"/>
              <a:t> </a:t>
            </a:r>
            <a:r>
              <a:rPr lang="el-GR" sz="900" b="0" dirty="0" err="1"/>
              <a:t>workforce</a:t>
            </a:r>
            <a:r>
              <a:rPr lang="el-GR" sz="900" b="0" dirty="0"/>
              <a:t>: </a:t>
            </a:r>
            <a:r>
              <a:rPr lang="el-GR" sz="900" b="0" dirty="0" err="1"/>
              <a:t>risk</a:t>
            </a:r>
            <a:r>
              <a:rPr lang="el-GR" sz="900" b="0" dirty="0"/>
              <a:t> </a:t>
            </a:r>
            <a:r>
              <a:rPr lang="el-GR" sz="900" b="0" dirty="0" err="1"/>
              <a:t>factors</a:t>
            </a:r>
            <a:r>
              <a:rPr lang="el-GR" sz="900" b="0" dirty="0"/>
              <a:t> for </a:t>
            </a:r>
            <a:r>
              <a:rPr lang="el-GR" sz="900" b="0" dirty="0" err="1"/>
              <a:t>women</a:t>
            </a:r>
            <a:r>
              <a:rPr lang="el-GR" sz="900" b="0" dirty="0"/>
              <a:t>, </a:t>
            </a:r>
            <a:r>
              <a:rPr lang="el-GR" sz="900" b="0" dirty="0" err="1"/>
              <a:t>migrants</a:t>
            </a:r>
            <a:r>
              <a:rPr lang="el-GR" sz="900" b="0" dirty="0"/>
              <a:t> and LGBTI </a:t>
            </a:r>
            <a:r>
              <a:rPr lang="el-GR" sz="900" b="0" dirty="0" err="1"/>
              <a:t>workers</a:t>
            </a:r>
            <a:r>
              <a:rPr lang="el-GR" sz="900" b="0" dirty="0"/>
              <a:t> (Πρόληψη των </a:t>
            </a:r>
            <a:r>
              <a:rPr lang="el-GR" sz="900" b="0" dirty="0" err="1"/>
              <a:t>μυοσκελετικών</a:t>
            </a:r>
            <a:r>
              <a:rPr lang="el-GR" sz="900" b="0" dirty="0"/>
              <a:t> παθήσεων σε ένα ποικιλόμορφο εργατικό δυναμικό: παράγοντες κινδύνου για τις γυναίκες, τους μετανάστες και τους εργαζομένους ΛΟΑΔΜ), 2020. Διατίθεται στη διεύθυνση: </a:t>
            </a:r>
            <a:r>
              <a:rPr lang="el-GR" sz="900" b="0" dirty="0">
                <a:hlinkClick r:id="rId3"/>
              </a:rPr>
              <a:t>https://osha.europa.eu/en/publications/preventing-musculoskeletal-disorders-diverse-workforce-risk-factors-women-migrants-and/view</a:t>
            </a:r>
            <a:r>
              <a:rPr lang="el-GR" sz="900" b="0" dirty="0"/>
              <a:t> </a:t>
            </a:r>
          </a:p>
          <a:p>
            <a:r>
              <a:rPr lang="el-GR" sz="900" b="0" dirty="0"/>
              <a:t>EU-OSHA (Ευρωπαϊκός Οργανισμός για την Ασφάλεια και την Υγεία στην Εργασία), Ανάλυση περιπτωσιολογικών μελετών για την εργασία με χρόνιες </a:t>
            </a:r>
            <a:r>
              <a:rPr lang="el-GR" sz="900" b="0" dirty="0" err="1"/>
              <a:t>μυοσκελετικές</a:t>
            </a:r>
            <a:r>
              <a:rPr lang="el-GR" sz="900" b="0" dirty="0"/>
              <a:t> παθήσεις, 2020. Διατίθεται στη διεύθυνση: </a:t>
            </a:r>
            <a:r>
              <a:rPr lang="el-GR" sz="900" b="0" dirty="0">
                <a:hlinkClick r:id="rId4"/>
              </a:rPr>
              <a:t>https://osha.europa.eu/en/publications/analysis-case-studies-working-chronic-musculoskeletal-disorders/view</a:t>
            </a:r>
            <a:r>
              <a:rPr lang="el-GR" sz="900" b="0" dirty="0"/>
              <a:t> </a:t>
            </a:r>
          </a:p>
          <a:p>
            <a:r>
              <a:rPr lang="el-GR" sz="900" b="0" dirty="0"/>
              <a:t>EU-OSHA (Ευρωπαϊκός Οργανισμός για την Ασφάλεια και την Υγεία στην Εργασία), </a:t>
            </a:r>
            <a:r>
              <a:rPr lang="el-GR" sz="900" b="0" dirty="0" err="1"/>
              <a:t>Work</a:t>
            </a:r>
            <a:r>
              <a:rPr lang="el-GR" sz="900" b="0" dirty="0"/>
              <a:t>-</a:t>
            </a:r>
            <a:r>
              <a:rPr lang="el-GR" sz="900" b="0" dirty="0" err="1"/>
              <a:t>related</a:t>
            </a:r>
            <a:r>
              <a:rPr lang="el-GR" sz="900" b="0" dirty="0"/>
              <a:t> </a:t>
            </a:r>
            <a:r>
              <a:rPr lang="el-GR" sz="900" b="0" dirty="0" err="1"/>
              <a:t>musculoskeletal</a:t>
            </a:r>
            <a:r>
              <a:rPr lang="el-GR" sz="900" b="0" dirty="0"/>
              <a:t> </a:t>
            </a:r>
            <a:r>
              <a:rPr lang="el-GR" sz="900" b="0" dirty="0" err="1"/>
              <a:t>disorders</a:t>
            </a:r>
            <a:r>
              <a:rPr lang="el-GR" sz="900" b="0" dirty="0"/>
              <a:t>: </a:t>
            </a:r>
            <a:r>
              <a:rPr lang="el-GR" sz="900" b="0" dirty="0" err="1"/>
              <a:t>from</a:t>
            </a:r>
            <a:r>
              <a:rPr lang="el-GR" sz="900" b="0" dirty="0"/>
              <a:t> </a:t>
            </a:r>
            <a:r>
              <a:rPr lang="el-GR" sz="900" b="0" dirty="0" err="1"/>
              <a:t>research</a:t>
            </a:r>
            <a:r>
              <a:rPr lang="el-GR" sz="900" b="0" dirty="0"/>
              <a:t> </a:t>
            </a:r>
            <a:r>
              <a:rPr lang="el-GR" sz="900" b="0" dirty="0" err="1"/>
              <a:t>to</a:t>
            </a:r>
            <a:r>
              <a:rPr lang="el-GR" sz="900" b="0" dirty="0"/>
              <a:t> </a:t>
            </a:r>
            <a:r>
              <a:rPr lang="el-GR" sz="900" b="0" dirty="0" err="1"/>
              <a:t>practice</a:t>
            </a:r>
            <a:r>
              <a:rPr lang="el-GR" sz="900" b="0" dirty="0"/>
              <a:t> (</a:t>
            </a:r>
            <a:r>
              <a:rPr lang="el-GR" sz="900" b="0" dirty="0" err="1"/>
              <a:t>Μυοσκελετικές</a:t>
            </a:r>
            <a:r>
              <a:rPr lang="el-GR" sz="900" b="0" dirty="0"/>
              <a:t> παθήσεις που σχετίζονται με την εργασία: </a:t>
            </a:r>
            <a:r>
              <a:rPr lang="el-GR" sz="900" b="0" dirty="0" smtClean="0"/>
              <a:t>Από την έρευνα στην πρακτική εφαρμογή, ποια </a:t>
            </a:r>
            <a:r>
              <a:rPr lang="el-GR" sz="900" b="0" dirty="0"/>
              <a:t>διδάγματα μπορούν να αντληθούν;), 2020. Διατίθεται στη διεύθυνση: </a:t>
            </a:r>
            <a:r>
              <a:rPr lang="el-GR" sz="900" b="0" dirty="0">
                <a:hlinkClick r:id="rId5"/>
              </a:rPr>
              <a:t>https://osha.europa.eu/en/publications/work-related-musculoskeletal-disorders-research-practice-what-can-be-learnt/view</a:t>
            </a:r>
            <a:r>
              <a:rPr lang="el-GR" sz="900" b="0" dirty="0"/>
              <a:t> </a:t>
            </a:r>
          </a:p>
          <a:p>
            <a:r>
              <a:rPr lang="el-GR" sz="900" b="0" dirty="0"/>
              <a:t>EU-OSHA (Ευρωπαϊκός Οργανισμός για την Ασφάλεια και την Υγεία στην Εργασία), </a:t>
            </a:r>
            <a:r>
              <a:rPr lang="el-GR" sz="900" b="0" dirty="0" err="1"/>
              <a:t>Prevention</a:t>
            </a:r>
            <a:r>
              <a:rPr lang="el-GR" sz="900" b="0" dirty="0"/>
              <a:t> </a:t>
            </a:r>
            <a:r>
              <a:rPr lang="el-GR" sz="900" b="0" dirty="0" err="1"/>
              <a:t>policy</a:t>
            </a:r>
            <a:r>
              <a:rPr lang="el-GR" sz="900" b="0" dirty="0"/>
              <a:t> and </a:t>
            </a:r>
            <a:r>
              <a:rPr lang="el-GR" sz="900" b="0" dirty="0" err="1"/>
              <a:t>practice</a:t>
            </a:r>
            <a:r>
              <a:rPr lang="el-GR" sz="900" b="0" dirty="0"/>
              <a:t>. </a:t>
            </a:r>
            <a:r>
              <a:rPr lang="el-GR" sz="900" b="0" dirty="0" err="1"/>
              <a:t>Approaches</a:t>
            </a:r>
            <a:r>
              <a:rPr lang="el-GR" sz="900" b="0" dirty="0"/>
              <a:t> </a:t>
            </a:r>
            <a:r>
              <a:rPr lang="el-GR" sz="900" b="0" dirty="0" err="1"/>
              <a:t>to</a:t>
            </a:r>
            <a:r>
              <a:rPr lang="el-GR" sz="900" b="0" dirty="0"/>
              <a:t> </a:t>
            </a:r>
            <a:r>
              <a:rPr lang="el-GR" sz="900" b="0" dirty="0" err="1"/>
              <a:t>tackling</a:t>
            </a:r>
            <a:r>
              <a:rPr lang="el-GR" sz="900" b="0" dirty="0"/>
              <a:t> </a:t>
            </a:r>
            <a:r>
              <a:rPr lang="el-GR" sz="900" b="0" dirty="0" err="1"/>
              <a:t>work-related</a:t>
            </a:r>
            <a:r>
              <a:rPr lang="el-GR" sz="900" b="0" dirty="0"/>
              <a:t> </a:t>
            </a:r>
            <a:r>
              <a:rPr lang="el-GR" sz="900" b="0" dirty="0" err="1"/>
              <a:t>musculoskeletal</a:t>
            </a:r>
            <a:r>
              <a:rPr lang="el-GR" sz="900" b="0" dirty="0"/>
              <a:t> </a:t>
            </a:r>
            <a:r>
              <a:rPr lang="el-GR" sz="900" b="0" dirty="0" err="1"/>
              <a:t>disorders</a:t>
            </a:r>
            <a:r>
              <a:rPr lang="el-GR" sz="900" b="0" dirty="0"/>
              <a:t> (Προσεγγίσεις για την αντιμετώπιση των </a:t>
            </a:r>
            <a:r>
              <a:rPr lang="el-GR" sz="900" b="0" dirty="0" err="1"/>
              <a:t>μυοσκελετικών</a:t>
            </a:r>
            <a:r>
              <a:rPr lang="el-GR" sz="900" b="0" dirty="0"/>
              <a:t> παθήσεων που σχετίζονται με την εργασία), 2020. Διατίθεται στη διεύθυνση: </a:t>
            </a:r>
            <a:r>
              <a:rPr lang="el-GR" sz="900" b="0" dirty="0">
                <a:hlinkClick r:id="rId6"/>
              </a:rPr>
              <a:t>https://osha.europa.eu/en/publications/prevention-policy-and-practice-approaches-tackling-work-related-musculoskeletal/view</a:t>
            </a:r>
          </a:p>
          <a:p>
            <a:r>
              <a:rPr lang="el-GR" sz="900" b="0" dirty="0"/>
              <a:t>EU-OSHA (Ευρωπαϊκός Οργανισμός για την Ασφάλεια και την Υγεία στην Εργασία), </a:t>
            </a:r>
            <a:r>
              <a:rPr lang="el-GR" sz="900" b="0" dirty="0" err="1"/>
              <a:t>Work-related</a:t>
            </a:r>
            <a:r>
              <a:rPr lang="el-GR" sz="900" b="0" dirty="0"/>
              <a:t> </a:t>
            </a:r>
            <a:r>
              <a:rPr lang="el-GR" sz="900" b="0" dirty="0" err="1"/>
              <a:t>musculoskeletal</a:t>
            </a:r>
            <a:r>
              <a:rPr lang="el-GR" sz="900" b="0" dirty="0"/>
              <a:t> </a:t>
            </a:r>
            <a:r>
              <a:rPr lang="el-GR" sz="900" b="0" dirty="0" err="1"/>
              <a:t>disorders</a:t>
            </a:r>
            <a:r>
              <a:rPr lang="el-GR" sz="900" b="0" dirty="0"/>
              <a:t>: </a:t>
            </a:r>
            <a:r>
              <a:rPr lang="el-GR" sz="900" b="0" dirty="0" err="1"/>
              <a:t>why</a:t>
            </a:r>
            <a:r>
              <a:rPr lang="el-GR" sz="900" b="0" dirty="0"/>
              <a:t> </a:t>
            </a:r>
            <a:r>
              <a:rPr lang="el-GR" sz="900" b="0" dirty="0" err="1"/>
              <a:t>are</a:t>
            </a:r>
            <a:r>
              <a:rPr lang="el-GR" sz="900" b="0" dirty="0"/>
              <a:t> </a:t>
            </a:r>
            <a:r>
              <a:rPr lang="el-GR" sz="900" b="0" dirty="0" err="1"/>
              <a:t>they</a:t>
            </a:r>
            <a:r>
              <a:rPr lang="el-GR" sz="900" b="0" dirty="0"/>
              <a:t> </a:t>
            </a:r>
            <a:r>
              <a:rPr lang="el-GR" sz="900" b="0" dirty="0" err="1"/>
              <a:t>still</a:t>
            </a:r>
            <a:r>
              <a:rPr lang="el-GR" sz="900" b="0" dirty="0"/>
              <a:t> </a:t>
            </a:r>
            <a:r>
              <a:rPr lang="el-GR" sz="900" b="0" dirty="0" err="1"/>
              <a:t>so</a:t>
            </a:r>
            <a:r>
              <a:rPr lang="el-GR" sz="900" b="0" dirty="0"/>
              <a:t> </a:t>
            </a:r>
            <a:r>
              <a:rPr lang="el-GR" sz="900" b="0" dirty="0" err="1"/>
              <a:t>prevalent</a:t>
            </a:r>
            <a:r>
              <a:rPr lang="el-GR" sz="900" b="0" dirty="0"/>
              <a:t>? (</a:t>
            </a:r>
            <a:r>
              <a:rPr lang="el-GR" sz="900" b="0" dirty="0" err="1"/>
              <a:t>Μυοσκελετικές</a:t>
            </a:r>
            <a:r>
              <a:rPr lang="el-GR" sz="900" b="0" dirty="0"/>
              <a:t> παθήσεις που σχετίζονται με την εργασία: γιατί συνεχίζουν να εμφανίζονται;) Στοιχεία βιβλιογραφικής ανασκόπησης. Διατίθεται στη διεύθυνση: </a:t>
            </a:r>
            <a:r>
              <a:rPr lang="el-GR" sz="900" b="0" dirty="0">
                <a:hlinkClick r:id="rId7"/>
              </a:rPr>
              <a:t>https://osha.europa.eu/en/publications/work-related-musculoskeletal-disorders-why-are-they-still-so-prevalent-evidence/view</a:t>
            </a:r>
            <a:r>
              <a:rPr lang="el-GR" sz="900" b="0" dirty="0"/>
              <a:t> </a:t>
            </a:r>
          </a:p>
          <a:p>
            <a:r>
              <a:rPr lang="el-GR" sz="900" b="0" dirty="0"/>
              <a:t>EUROFOUND (Ευρωπαϊκό Ίδρυμα για τη Βελτίωση των Συνθηκών Διαβίωσης και Εργασίας) (2015), Έκτη ευρωπαϊκή έρευνα για τις συνθήκες εργασίας - Έκθεση επισκόπησης, 2015. Διατίθεται στη διεύθυνση: </a:t>
            </a:r>
            <a:r>
              <a:rPr lang="el-GR" sz="900" b="0" dirty="0">
                <a:hlinkClick r:id="rId8"/>
              </a:rPr>
              <a:t>https://www.eurofound.europa.eu/publications/report/2016/working-conditions/sixth-european-working-conditions-survey-overview-report</a:t>
            </a:r>
            <a:r>
              <a:rPr lang="el-GR" sz="900" b="0" dirty="0"/>
              <a:t> </a:t>
            </a:r>
          </a:p>
        </p:txBody>
      </p:sp>
    </p:spTree>
    <p:extLst>
      <p:ext uri="{BB962C8B-B14F-4D97-AF65-F5344CB8AC3E}">
        <p14:creationId xmlns="" xmlns:p14="http://schemas.microsoft.com/office/powerpoint/2010/main" val="643781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2000" dirty="0" smtClean="0"/>
              <a:t>Πηγές πληροφόρησης</a:t>
            </a:r>
            <a:endParaRPr lang="el-GR" sz="2000" dirty="0"/>
          </a:p>
        </p:txBody>
      </p:sp>
      <p:sp>
        <p:nvSpPr>
          <p:cNvPr id="3" name="Content Placeholder 2"/>
          <p:cNvSpPr>
            <a:spLocks noGrp="1"/>
          </p:cNvSpPr>
          <p:nvPr>
            <p:ph sz="half" idx="1"/>
          </p:nvPr>
        </p:nvSpPr>
        <p:spPr>
          <a:xfrm>
            <a:off x="539750" y="771550"/>
            <a:ext cx="7632700" cy="3566012"/>
          </a:xfrm>
        </p:spPr>
        <p:txBody>
          <a:bodyPr>
            <a:noAutofit/>
          </a:bodyPr>
          <a:lstStyle/>
          <a:p>
            <a:r>
              <a:rPr lang="el-GR" sz="900" b="0" dirty="0"/>
              <a:t>EUROSTAT (Ευρωπαϊκή Στατιστική Υπηρεσία), Βασική ενότητα για την έρευνα εργατικού δυναμικού, 2018. Διατίθεται στη διεύθυνση: </a:t>
            </a:r>
            <a:r>
              <a:rPr lang="el-GR" sz="900" b="0" dirty="0">
                <a:hlinkClick r:id="rId3"/>
              </a:rPr>
              <a:t>https://ec.europa.eu/eurostat/data/database</a:t>
            </a:r>
          </a:p>
          <a:p>
            <a:r>
              <a:rPr lang="el-GR" sz="900" b="0" dirty="0"/>
              <a:t>FRA (Οργανισμός Θεμελιωδών Δικαιωμάτων της Ευρωπαϊκής Ένωσης), Έρευνα για την ευημερία και την ασφάλεια των γυναικών στην Ευρώπη, 2012. Διατίθεται στη διεύθυνση:  </a:t>
            </a:r>
            <a:r>
              <a:rPr lang="el-GR" sz="900" b="0" dirty="0">
                <a:hlinkClick r:id="rId4"/>
              </a:rPr>
              <a:t>https://fra.europa.eu/en/project/2012/fra-survey-gender-based-violence-against-women</a:t>
            </a:r>
            <a:r>
              <a:rPr lang="el-GR" sz="900" b="0" dirty="0"/>
              <a:t> </a:t>
            </a:r>
          </a:p>
          <a:p>
            <a:r>
              <a:rPr lang="el-GR" sz="900" b="0" dirty="0"/>
              <a:t>FRA (Οργανισμός Θεμελιωδών Δικαιωμάτων της Ευρωπαϊκής Ένωσης), Έρευνα II της ΕΕ για τους ΛΟΑΔΜ, 2020. Διατίθεται στη διεύθυνση: </a:t>
            </a:r>
            <a:r>
              <a:rPr lang="el-GR" sz="900" b="0" dirty="0">
                <a:hlinkClick r:id="rId5"/>
              </a:rPr>
              <a:t>https://fra.europa.eu/en/data-and-maps/2020/lgbti-survey-data-explorer</a:t>
            </a:r>
            <a:r>
              <a:rPr lang="el-GR" sz="900" b="0" dirty="0"/>
              <a:t>  </a:t>
            </a:r>
          </a:p>
          <a:p>
            <a:pPr marL="0" indent="0">
              <a:buNone/>
            </a:pPr>
            <a:endParaRPr lang="en-US" sz="900" b="0" dirty="0"/>
          </a:p>
          <a:p>
            <a:pPr marL="0" indent="0">
              <a:buNone/>
            </a:pPr>
            <a:r>
              <a:rPr lang="el-GR" sz="900" dirty="0" smtClean="0"/>
              <a:t>Πηγές με πρακτική πληροφόρηση:</a:t>
            </a:r>
            <a:endParaRPr lang="el-GR" sz="900" dirty="0"/>
          </a:p>
          <a:p>
            <a:r>
              <a:rPr lang="el-GR" sz="900" b="0" dirty="0" err="1"/>
              <a:t>Workforce</a:t>
            </a:r>
            <a:r>
              <a:rPr lang="el-GR" sz="900" b="0" dirty="0"/>
              <a:t> </a:t>
            </a:r>
            <a:r>
              <a:rPr lang="el-GR" sz="900" b="0" dirty="0" err="1"/>
              <a:t>diversity</a:t>
            </a:r>
            <a:r>
              <a:rPr lang="el-GR" sz="900" b="0" dirty="0"/>
              <a:t> and </a:t>
            </a:r>
            <a:r>
              <a:rPr lang="el-GR" sz="900" b="0" dirty="0" err="1"/>
              <a:t>risk</a:t>
            </a:r>
            <a:r>
              <a:rPr lang="el-GR" sz="900" b="0" dirty="0"/>
              <a:t> </a:t>
            </a:r>
            <a:r>
              <a:rPr lang="el-GR" sz="900" b="0" dirty="0" err="1"/>
              <a:t>assessment</a:t>
            </a:r>
            <a:r>
              <a:rPr lang="el-GR" sz="900" b="0" dirty="0"/>
              <a:t>: </a:t>
            </a:r>
            <a:r>
              <a:rPr lang="el-GR" sz="900" b="0" dirty="0" err="1"/>
              <a:t>ensuring</a:t>
            </a:r>
            <a:r>
              <a:rPr lang="el-GR" sz="900" b="0" dirty="0"/>
              <a:t> </a:t>
            </a:r>
            <a:r>
              <a:rPr lang="el-GR" sz="900" b="0" dirty="0" err="1"/>
              <a:t>everyone</a:t>
            </a:r>
            <a:r>
              <a:rPr lang="el-GR" sz="900" b="0" dirty="0"/>
              <a:t> </a:t>
            </a:r>
            <a:r>
              <a:rPr lang="el-GR" sz="900" b="0" dirty="0" err="1"/>
              <a:t>is</a:t>
            </a:r>
            <a:r>
              <a:rPr lang="el-GR" sz="900" b="0" dirty="0"/>
              <a:t> </a:t>
            </a:r>
            <a:r>
              <a:rPr lang="el-GR" sz="900" b="0" dirty="0" err="1"/>
              <a:t>covered</a:t>
            </a:r>
            <a:r>
              <a:rPr lang="el-GR" sz="900" b="0" dirty="0"/>
              <a:t> (Η ποικιλομορφία του εργατικού δυναμικού και η εκτίμηση κινδύνου: διασφαλίζοντας ότι προστατεύονται όλοι οι εργαζόμενοι). Περίληψη έκθεσης του Οργανισμού. Διατίθεται στη διεύθυνση: </a:t>
            </a:r>
            <a:r>
              <a:rPr lang="el-GR" sz="900" b="0" u="sng" dirty="0">
                <a:hlinkClick r:id="rId6"/>
              </a:rPr>
              <a:t>https://osha.europa.eu/en/publications/factsheets/87</a:t>
            </a:r>
          </a:p>
          <a:p>
            <a:r>
              <a:rPr lang="el-GR" sz="900" b="0" dirty="0" err="1"/>
              <a:t>Including</a:t>
            </a:r>
            <a:r>
              <a:rPr lang="el-GR" sz="900" b="0" dirty="0"/>
              <a:t> </a:t>
            </a:r>
            <a:r>
              <a:rPr lang="el-GR" sz="900" b="0" dirty="0" err="1"/>
              <a:t>gender</a:t>
            </a:r>
            <a:r>
              <a:rPr lang="el-GR" sz="900" b="0" dirty="0"/>
              <a:t> </a:t>
            </a:r>
            <a:r>
              <a:rPr lang="el-GR" sz="900" b="0" dirty="0" err="1"/>
              <a:t>issues</a:t>
            </a:r>
            <a:r>
              <a:rPr lang="el-GR" sz="900" b="0" dirty="0"/>
              <a:t> in </a:t>
            </a:r>
            <a:r>
              <a:rPr lang="el-GR" sz="900" b="0" dirty="0" err="1"/>
              <a:t>risk</a:t>
            </a:r>
            <a:r>
              <a:rPr lang="el-GR" sz="900" b="0" dirty="0"/>
              <a:t> </a:t>
            </a:r>
            <a:r>
              <a:rPr lang="el-GR" sz="900" b="0" dirty="0" err="1"/>
              <a:t>assessement</a:t>
            </a:r>
            <a:r>
              <a:rPr lang="el-GR" sz="900" b="0" dirty="0"/>
              <a:t> (Ένταξη της διάστασης του φύλου στην εκτίμηση </a:t>
            </a:r>
            <a:r>
              <a:rPr lang="el-GR" sz="900" b="0" dirty="0" smtClean="0"/>
              <a:t>κινδύνου). </a:t>
            </a:r>
            <a:r>
              <a:rPr lang="el-GR" sz="900" b="0" dirty="0"/>
              <a:t>Διατίθεται στη διεύθυνση: </a:t>
            </a:r>
            <a:r>
              <a:rPr lang="el-GR" sz="900" b="0" dirty="0">
                <a:hlinkClick r:id="rId7"/>
              </a:rPr>
              <a:t>https://osha.europa.eu/en/publications/factsheet-43-including-gender-issues-risk-assessment</a:t>
            </a:r>
            <a:r>
              <a:rPr lang="el-GR" sz="900" b="0" dirty="0"/>
              <a:t> </a:t>
            </a:r>
          </a:p>
          <a:p>
            <a:r>
              <a:rPr lang="el-GR" sz="900" b="0" dirty="0" err="1"/>
              <a:t>Diversity</a:t>
            </a:r>
            <a:r>
              <a:rPr lang="el-GR" sz="900" b="0" dirty="0"/>
              <a:t>-</a:t>
            </a:r>
            <a:r>
              <a:rPr lang="el-GR" sz="900" b="0" dirty="0" err="1"/>
              <a:t>sensitive</a:t>
            </a:r>
            <a:r>
              <a:rPr lang="el-GR" sz="900" b="0" dirty="0"/>
              <a:t> </a:t>
            </a:r>
            <a:r>
              <a:rPr lang="el-GR" sz="900" b="0" dirty="0" err="1"/>
              <a:t>risk</a:t>
            </a:r>
            <a:r>
              <a:rPr lang="el-GR" sz="900" b="0" dirty="0"/>
              <a:t> </a:t>
            </a:r>
            <a:r>
              <a:rPr lang="el-GR" sz="900" b="0" dirty="0" err="1"/>
              <a:t>assessment</a:t>
            </a:r>
            <a:r>
              <a:rPr lang="el-GR" sz="900" b="0" dirty="0"/>
              <a:t> (Εκτίμηση </a:t>
            </a:r>
            <a:r>
              <a:rPr lang="el-GR" sz="900" b="0" dirty="0" smtClean="0"/>
              <a:t>κινδύνου </a:t>
            </a:r>
            <a:r>
              <a:rPr lang="el-GR" sz="900" b="0" dirty="0"/>
              <a:t>με γνώμονα την </a:t>
            </a:r>
            <a:r>
              <a:rPr lang="el-GR" sz="900" b="0" dirty="0" smtClean="0"/>
              <a:t>ποικιλομορφία), </a:t>
            </a:r>
            <a:r>
              <a:rPr lang="el-GR" sz="900" b="0" dirty="0"/>
              <a:t>Οδηγός EMEX – SLIC. Η αγγλική έκδοση είναι διαθέσιμη στη διεύθυνση: </a:t>
            </a:r>
            <a:r>
              <a:rPr lang="el-GR" sz="900" b="0" u="sng" dirty="0">
                <a:hlinkClick r:id="rId8"/>
              </a:rPr>
              <a:t>https://circabc.europa.eu/ui/group/fea534f4-2590-4490-bca6-504782b47c79/library/341d5e56-dc0c-41ce-ba77-be660f3cf810/details</a:t>
            </a:r>
            <a:r>
              <a:rPr lang="el-GR" sz="900" b="0" dirty="0"/>
              <a:t> </a:t>
            </a:r>
          </a:p>
          <a:p>
            <a:r>
              <a:rPr lang="el-GR" sz="900" b="0" dirty="0" err="1"/>
              <a:t>Diversity</a:t>
            </a:r>
            <a:r>
              <a:rPr lang="el-GR" sz="900" b="0" dirty="0"/>
              <a:t>-</a:t>
            </a:r>
            <a:r>
              <a:rPr lang="el-GR" sz="900" b="0" dirty="0" err="1"/>
              <a:t>sensitive</a:t>
            </a:r>
            <a:r>
              <a:rPr lang="el-GR" sz="900" b="0" dirty="0"/>
              <a:t> </a:t>
            </a:r>
            <a:r>
              <a:rPr lang="el-GR" sz="900" b="0" dirty="0" err="1"/>
              <a:t>risk</a:t>
            </a:r>
            <a:r>
              <a:rPr lang="el-GR" sz="900" b="0" dirty="0"/>
              <a:t> </a:t>
            </a:r>
            <a:r>
              <a:rPr lang="el-GR" sz="900" b="0" dirty="0" err="1"/>
              <a:t>assessment</a:t>
            </a:r>
            <a:r>
              <a:rPr lang="el-GR" sz="900" b="0" dirty="0"/>
              <a:t> (Εκτίμηση </a:t>
            </a:r>
            <a:r>
              <a:rPr lang="el-GR" sz="900" b="0" dirty="0" smtClean="0"/>
              <a:t>κινδύνου </a:t>
            </a:r>
            <a:r>
              <a:rPr lang="el-GR" sz="900" b="0" dirty="0"/>
              <a:t>με γνώμονα την </a:t>
            </a:r>
            <a:r>
              <a:rPr lang="el-GR" sz="900" b="0" dirty="0" smtClean="0"/>
              <a:t>ποικιλομορφία), </a:t>
            </a:r>
            <a:r>
              <a:rPr lang="el-GR" sz="900" b="0" dirty="0"/>
              <a:t>Οδηγός EMEX – SLIC. Εκδόσεις σε άλλες γλώσσες είναι διαθέσιμες στη διεύθυνση: </a:t>
            </a:r>
            <a:r>
              <a:rPr lang="el-GR" sz="900" b="0" dirty="0">
                <a:hlinkClick r:id="rId9"/>
              </a:rPr>
              <a:t>https://circabc.europa.eu/ui/group/fea534f4-2590-4490-bca6-504782b47c79/library/e9ec023f-cb5f-4e09-ac6a-6b5ffe05e729?p=1&amp;n=10&amp;sort=modified_DESC</a:t>
            </a:r>
            <a:r>
              <a:rPr lang="el-GR" sz="900" b="0" dirty="0"/>
              <a:t> </a:t>
            </a:r>
          </a:p>
          <a:p>
            <a:r>
              <a:rPr lang="el-GR" sz="900" b="0" dirty="0"/>
              <a:t>EU-OSHA Βάση δεδομένων με πρακτικά εργαλεία και κατευθύνσεις για ΜΣΠ, </a:t>
            </a:r>
            <a:r>
              <a:rPr lang="el-GR" sz="900" b="0" dirty="0" smtClean="0"/>
              <a:t>Τομέας </a:t>
            </a:r>
            <a:r>
              <a:rPr lang="el-GR" sz="900" b="0" dirty="0"/>
              <a:t>προτεραιότητας: </a:t>
            </a:r>
            <a:r>
              <a:rPr lang="el-GR" sz="900" b="0" dirty="0" smtClean="0"/>
              <a:t>«Εργατική ποικιλομορφία» </a:t>
            </a:r>
            <a:r>
              <a:rPr lang="el-GR" sz="900" b="0" dirty="0">
                <a:hlinkClick r:id="rId10"/>
              </a:rPr>
              <a:t>https://healthy-workplaces.eu/en/tools-and-publications/practical-tools?f%5B0%5D=field_msd_priority_area%3A3503</a:t>
            </a:r>
            <a:r>
              <a:rPr lang="el-GR" sz="900" b="0" dirty="0"/>
              <a:t> </a:t>
            </a:r>
          </a:p>
          <a:p>
            <a:r>
              <a:rPr lang="el-GR" sz="900" b="0" dirty="0" err="1"/>
              <a:t>Mainstreaming</a:t>
            </a:r>
            <a:r>
              <a:rPr lang="el-GR" sz="900" b="0" dirty="0"/>
              <a:t> </a:t>
            </a:r>
            <a:r>
              <a:rPr lang="el-GR" sz="900" b="0" dirty="0" err="1"/>
              <a:t>gender</a:t>
            </a:r>
            <a:r>
              <a:rPr lang="el-GR" sz="900" b="0" dirty="0"/>
              <a:t> </a:t>
            </a:r>
            <a:r>
              <a:rPr lang="el-GR" sz="900" b="0" dirty="0" err="1"/>
              <a:t>into</a:t>
            </a:r>
            <a:r>
              <a:rPr lang="el-GR" sz="900" b="0" dirty="0"/>
              <a:t> </a:t>
            </a:r>
            <a:r>
              <a:rPr lang="el-GR" sz="900" b="0" dirty="0" err="1"/>
              <a:t>occupational</a:t>
            </a:r>
            <a:r>
              <a:rPr lang="el-GR" sz="900" b="0" dirty="0"/>
              <a:t> </a:t>
            </a:r>
            <a:r>
              <a:rPr lang="el-GR" sz="900" b="0" dirty="0" err="1"/>
              <a:t>safety</a:t>
            </a:r>
            <a:r>
              <a:rPr lang="el-GR" sz="900" b="0" dirty="0"/>
              <a:t> and </a:t>
            </a:r>
            <a:r>
              <a:rPr lang="el-GR" sz="900" b="0" dirty="0" err="1"/>
              <a:t>health</a:t>
            </a:r>
            <a:r>
              <a:rPr lang="el-GR" sz="900" b="0" dirty="0"/>
              <a:t> </a:t>
            </a:r>
            <a:r>
              <a:rPr lang="el-GR" sz="900" b="0" dirty="0" err="1"/>
              <a:t>practice</a:t>
            </a:r>
            <a:r>
              <a:rPr lang="el-GR" sz="900" b="0" dirty="0"/>
              <a:t> (Ενσωμάτωση της διάστασης του φύλου στην πρακτική επαγγελματικής ασφάλειας και υγείας). Διατίθεται στη διεύθυνση </a:t>
            </a:r>
            <a:r>
              <a:rPr lang="el-GR" sz="900" b="0" dirty="0">
                <a:hlinkClick r:id="rId11"/>
              </a:rPr>
              <a:t>https://osha.europa.eu/en/publications/mainstreaming-gender-occupational-safety-and-health-practice/view</a:t>
            </a:r>
            <a:r>
              <a:rPr lang="el-GR" sz="900" b="0" dirty="0"/>
              <a:t>  </a:t>
            </a:r>
          </a:p>
          <a:p>
            <a:endParaRPr lang="en-US" sz="900" b="0" dirty="0"/>
          </a:p>
        </p:txBody>
      </p:sp>
    </p:spTree>
    <p:extLst>
      <p:ext uri="{BB962C8B-B14F-4D97-AF65-F5344CB8AC3E}">
        <p14:creationId xmlns="" xmlns:p14="http://schemas.microsoft.com/office/powerpoint/2010/main" val="1254067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 xmlns:p14="http://schemas.microsoft.com/office/powerpoint/2010/main" val="4027757248"/>
              </p:ext>
            </p:extLst>
          </p:nvPr>
        </p:nvGraphicFramePr>
        <p:xfrm>
          <a:off x="539750" y="987574"/>
          <a:ext cx="7632700" cy="3451177"/>
        </p:xfrm>
        <a:graphic>
          <a:graphicData uri="http://schemas.openxmlformats.org/drawingml/2006/table">
            <a:tbl>
              <a:tblPr firstRow="1" firstCol="1" bandRow="1">
                <a:tableStyleId>{5C22544A-7EE6-4342-B048-85BDC9FD1C3A}</a:tableStyleId>
              </a:tblPr>
              <a:tblGrid>
                <a:gridCol w="3433786">
                  <a:extLst>
                    <a:ext uri="{9D8B030D-6E8A-4147-A177-3AD203B41FA5}">
                      <a16:colId xmlns="" xmlns:a16="http://schemas.microsoft.com/office/drawing/2014/main" val="3805429375"/>
                    </a:ext>
                  </a:extLst>
                </a:gridCol>
                <a:gridCol w="4198914">
                  <a:extLst>
                    <a:ext uri="{9D8B030D-6E8A-4147-A177-3AD203B41FA5}">
                      <a16:colId xmlns="" xmlns:a16="http://schemas.microsoft.com/office/drawing/2014/main" val="3444078073"/>
                    </a:ext>
                  </a:extLst>
                </a:gridCol>
              </a:tblGrid>
              <a:tr h="201508">
                <a:tc>
                  <a:txBody>
                    <a:bodyPr/>
                    <a:lstStyle/>
                    <a:p>
                      <a:pPr marL="68580" algn="ctr">
                        <a:lnSpc>
                          <a:spcPts val="1200"/>
                        </a:lnSpc>
                        <a:spcBef>
                          <a:spcPts val="600"/>
                        </a:spcBef>
                        <a:spcAft>
                          <a:spcPts val="600"/>
                        </a:spcAft>
                      </a:pPr>
                      <a:r>
                        <a:rPr lang="el-GR" sz="1000" b="1" dirty="0">
                          <a:solidFill>
                            <a:schemeClr val="lt1"/>
                          </a:solidFill>
                          <a:latin typeface="+mn-lt"/>
                          <a:ea typeface="+mn-ea"/>
                          <a:cs typeface="+mn-cs"/>
                        </a:rPr>
                        <a:t>Τίτλος πρωτοβουλίας</a:t>
                      </a:r>
                    </a:p>
                  </a:txBody>
                  <a:tcPr marL="53014" marR="53014" marT="0" marB="0" anchor="ctr"/>
                </a:tc>
                <a:tc>
                  <a:txBody>
                    <a:bodyPr/>
                    <a:lstStyle/>
                    <a:p>
                      <a:pPr marL="68580" algn="ctr">
                        <a:lnSpc>
                          <a:spcPts val="1200"/>
                        </a:lnSpc>
                        <a:spcBef>
                          <a:spcPts val="600"/>
                        </a:spcBef>
                        <a:spcAft>
                          <a:spcPts val="600"/>
                        </a:spcAft>
                      </a:pPr>
                      <a:r>
                        <a:rPr lang="el-GR" sz="1000" b="1">
                          <a:solidFill>
                            <a:schemeClr val="lt1"/>
                          </a:solidFill>
                          <a:latin typeface="+mn-lt"/>
                          <a:ea typeface="+mn-ea"/>
                          <a:cs typeface="+mn-cs"/>
                        </a:rPr>
                        <a:t>Δικτυακός τόπος:</a:t>
                      </a:r>
                    </a:p>
                  </a:txBody>
                  <a:tcPr marL="53014" marR="53014" marT="0" marB="0" anchor="ctr"/>
                </a:tc>
                <a:extLst>
                  <a:ext uri="{0D108BD9-81ED-4DB2-BD59-A6C34878D82A}">
                    <a16:rowId xmlns="" xmlns:a16="http://schemas.microsoft.com/office/drawing/2014/main" val="4087080459"/>
                  </a:ext>
                </a:extLst>
              </a:tr>
              <a:tr h="310274">
                <a:tc>
                  <a:txBody>
                    <a:bodyPr/>
                    <a:lstStyle/>
                    <a:p>
                      <a:pPr marL="68580" algn="l" defTabSz="257175" rtl="0" eaLnBrk="1" latinLnBrk="0" hangingPunct="1">
                        <a:lnSpc>
                          <a:spcPct val="100000"/>
                        </a:lnSpc>
                        <a:spcBef>
                          <a:spcPts val="0"/>
                        </a:spcBef>
                        <a:spcAft>
                          <a:spcPts val="0"/>
                        </a:spcAft>
                      </a:pPr>
                      <a:r>
                        <a:rPr lang="el-GR" sz="1000" b="1" dirty="0">
                          <a:solidFill>
                            <a:schemeClr val="lt1"/>
                          </a:solidFill>
                          <a:latin typeface="+mn-lt"/>
                          <a:ea typeface="+mn-ea"/>
                          <a:cs typeface="+mn-cs"/>
                        </a:rPr>
                        <a:t>Εθνική στρατηγική για το περιβάλλον </a:t>
                      </a:r>
                      <a:r>
                        <a:rPr lang="el-GR" sz="1000" b="1" dirty="0" smtClean="0">
                          <a:solidFill>
                            <a:schemeClr val="lt1"/>
                          </a:solidFill>
                          <a:latin typeface="+mn-lt"/>
                          <a:ea typeface="+mn-ea"/>
                          <a:cs typeface="+mn-cs"/>
                        </a:rPr>
                        <a:t>της εργασίας</a:t>
                      </a:r>
                      <a:endParaRPr lang="el-GR" sz="1000" b="1" dirty="0">
                        <a:solidFill>
                          <a:schemeClr val="lt1"/>
                        </a:solidFill>
                        <a:latin typeface="+mn-lt"/>
                        <a:ea typeface="+mn-ea"/>
                        <a:cs typeface="+mn-cs"/>
                      </a:endParaRPr>
                    </a:p>
                  </a:txBody>
                  <a:tcPr marL="53014" marR="53014" marT="0" marB="0" anchor="ctr"/>
                </a:tc>
                <a:tc>
                  <a:txBody>
                    <a:bodyPr/>
                    <a:lstStyle/>
                    <a:p>
                      <a:pPr marL="68580" algn="ctr">
                        <a:lnSpc>
                          <a:spcPct val="100000"/>
                        </a:lnSpc>
                        <a:spcBef>
                          <a:spcPts val="0"/>
                        </a:spcBef>
                        <a:spcAft>
                          <a:spcPts val="0"/>
                        </a:spcAft>
                      </a:pPr>
                      <a:r>
                        <a:rPr lang="el-GR" sz="1000" b="1">
                          <a:solidFill>
                            <a:schemeClr val="lt1"/>
                          </a:solidFill>
                          <a:latin typeface="+mn-lt"/>
                          <a:ea typeface="+mn-ea"/>
                          <a:cs typeface="+mn-cs"/>
                          <a:hlinkClick r:id="rId2"/>
                        </a:rPr>
                        <a:t>https://amid.dk/om-os/om-strategi-for-arbejdsmiljoeindsatsen-frem-til-2020/</a:t>
                      </a:r>
                      <a:r>
                        <a:rPr lang="el-GR" sz="1000" b="1">
                          <a:solidFill>
                            <a:schemeClr val="lt1"/>
                          </a:solidFill>
                          <a:latin typeface="+mn-lt"/>
                          <a:ea typeface="+mn-ea"/>
                          <a:cs typeface="+mn-cs"/>
                        </a:rPr>
                        <a:t> </a:t>
                      </a:r>
                    </a:p>
                  </a:txBody>
                  <a:tcPr marL="53014" marR="53014" marT="0" marB="0" anchor="ctr"/>
                </a:tc>
                <a:extLst>
                  <a:ext uri="{0D108BD9-81ED-4DB2-BD59-A6C34878D82A}">
                    <a16:rowId xmlns="" xmlns:a16="http://schemas.microsoft.com/office/drawing/2014/main" val="317514001"/>
                  </a:ext>
                </a:extLst>
              </a:tr>
              <a:tr h="620549">
                <a:tc>
                  <a:txBody>
                    <a:bodyPr/>
                    <a:lstStyle/>
                    <a:p>
                      <a:pPr marL="68580" algn="l" defTabSz="257175" rtl="0" eaLnBrk="1" latinLnBrk="0" hangingPunct="1">
                        <a:lnSpc>
                          <a:spcPct val="100000"/>
                        </a:lnSpc>
                        <a:spcBef>
                          <a:spcPts val="0"/>
                        </a:spcBef>
                        <a:spcAft>
                          <a:spcPts val="0"/>
                        </a:spcAft>
                      </a:pPr>
                      <a:r>
                        <a:rPr lang="el-GR" sz="1000" b="1" dirty="0">
                          <a:solidFill>
                            <a:schemeClr val="lt1"/>
                          </a:solidFill>
                          <a:latin typeface="+mn-lt"/>
                          <a:ea typeface="+mn-ea"/>
                          <a:cs typeface="+mn-cs"/>
                        </a:rPr>
                        <a:t>Πολιτική της </a:t>
                      </a:r>
                      <a:r>
                        <a:rPr lang="el-GR" sz="1000" b="1" dirty="0" err="1">
                          <a:solidFill>
                            <a:schemeClr val="lt1"/>
                          </a:solidFill>
                          <a:latin typeface="+mn-lt"/>
                          <a:ea typeface="+mn-ea"/>
                          <a:cs typeface="+mn-cs"/>
                        </a:rPr>
                        <a:t>Airbus</a:t>
                      </a:r>
                      <a:r>
                        <a:rPr lang="el-GR" sz="1000" b="1" dirty="0">
                          <a:solidFill>
                            <a:schemeClr val="lt1"/>
                          </a:solidFill>
                          <a:latin typeface="+mn-lt"/>
                          <a:ea typeface="+mn-ea"/>
                          <a:cs typeface="+mn-cs"/>
                        </a:rPr>
                        <a:t> για την </a:t>
                      </a:r>
                      <a:r>
                        <a:rPr lang="el-GR" sz="1000" b="1" dirty="0" smtClean="0">
                          <a:solidFill>
                            <a:schemeClr val="lt1"/>
                          </a:solidFill>
                          <a:latin typeface="+mn-lt"/>
                          <a:ea typeface="+mn-ea"/>
                          <a:cs typeface="+mn-cs"/>
                        </a:rPr>
                        <a:t>ποικιλομορφία </a:t>
                      </a:r>
                      <a:r>
                        <a:rPr lang="el-GR" sz="1000" b="1" dirty="0">
                          <a:solidFill>
                            <a:schemeClr val="lt1"/>
                          </a:solidFill>
                          <a:latin typeface="+mn-lt"/>
                          <a:ea typeface="+mn-ea"/>
                          <a:cs typeface="+mn-cs"/>
                        </a:rPr>
                        <a:t>και την κοινωνική ένταξη των εργαζομένων</a:t>
                      </a:r>
                    </a:p>
                  </a:txBody>
                  <a:tcPr marL="53014" marR="53014" marT="0" marB="0" anchor="ctr"/>
                </a:tc>
                <a:tc>
                  <a:txBody>
                    <a:bodyPr/>
                    <a:lstStyle/>
                    <a:p>
                      <a:pPr marL="68580" algn="ctr">
                        <a:lnSpc>
                          <a:spcPct val="100000"/>
                        </a:lnSpc>
                        <a:spcBef>
                          <a:spcPts val="0"/>
                        </a:spcBef>
                        <a:spcAft>
                          <a:spcPts val="0"/>
                        </a:spcAft>
                      </a:pPr>
                      <a:r>
                        <a:rPr lang="el-GR" sz="1000" b="1">
                          <a:solidFill>
                            <a:schemeClr val="lt1"/>
                          </a:solidFill>
                          <a:latin typeface="+mn-lt"/>
                          <a:ea typeface="+mn-ea"/>
                          <a:cs typeface="+mn-cs"/>
                          <a:hlinkClick r:id="rId3"/>
                        </a:rPr>
                        <a:t>https://www.airbus.com/content/dam/channel-specific/website-/company/responsibility-and-sustainability/responsibility-andsustainability-landing-page/Responsibility-and-Sustainability-Charter-English.pdf</a:t>
                      </a:r>
                      <a:r>
                        <a:rPr lang="el-GR" sz="1000" b="1">
                          <a:solidFill>
                            <a:schemeClr val="lt1"/>
                          </a:solidFill>
                          <a:latin typeface="+mn-lt"/>
                          <a:ea typeface="+mn-ea"/>
                          <a:cs typeface="+mn-cs"/>
                        </a:rPr>
                        <a:t> </a:t>
                      </a:r>
                    </a:p>
                  </a:txBody>
                  <a:tcPr marL="53014" marR="53014" marT="0" marB="0" anchor="ctr"/>
                </a:tc>
                <a:extLst>
                  <a:ext uri="{0D108BD9-81ED-4DB2-BD59-A6C34878D82A}">
                    <a16:rowId xmlns="" xmlns:a16="http://schemas.microsoft.com/office/drawing/2014/main" val="2528965725"/>
                  </a:ext>
                </a:extLst>
              </a:tr>
              <a:tr h="310274">
                <a:tc>
                  <a:txBody>
                    <a:bodyPr/>
                    <a:lstStyle/>
                    <a:p>
                      <a:pPr marL="68580" algn="l" defTabSz="257175" rtl="0" eaLnBrk="1" latinLnBrk="0" hangingPunct="1">
                        <a:lnSpc>
                          <a:spcPct val="100000"/>
                        </a:lnSpc>
                        <a:spcBef>
                          <a:spcPts val="0"/>
                        </a:spcBef>
                        <a:spcAft>
                          <a:spcPts val="0"/>
                        </a:spcAft>
                      </a:pPr>
                      <a:r>
                        <a:rPr lang="el-GR" sz="1000" b="1">
                          <a:solidFill>
                            <a:schemeClr val="lt1"/>
                          </a:solidFill>
                          <a:latin typeface="+mn-lt"/>
                          <a:ea typeface="+mn-ea"/>
                          <a:cs typeface="+mn-cs"/>
                        </a:rPr>
                        <a:t>Κοινοί προβληματισμοί και κοινές συστάσεις για τις οικιακές υπηρεσίες και τις υπηρεσίες φροντίδας που παρέχουν οι μετανάστες</a:t>
                      </a:r>
                    </a:p>
                  </a:txBody>
                  <a:tcPr marL="53014" marR="53014" marT="0" marB="0" anchor="ctr"/>
                </a:tc>
                <a:tc>
                  <a:txBody>
                    <a:bodyPr/>
                    <a:lstStyle/>
                    <a:p>
                      <a:pPr marL="68580" algn="ctr">
                        <a:lnSpc>
                          <a:spcPct val="100000"/>
                        </a:lnSpc>
                        <a:spcBef>
                          <a:spcPts val="0"/>
                        </a:spcBef>
                        <a:spcAft>
                          <a:spcPts val="0"/>
                        </a:spcAft>
                      </a:pPr>
                      <a:r>
                        <a:rPr lang="el-GR" sz="1000" b="1">
                          <a:solidFill>
                            <a:schemeClr val="lt1"/>
                          </a:solidFill>
                          <a:latin typeface="+mn-lt"/>
                          <a:ea typeface="+mn-ea"/>
                          <a:cs typeface="+mn-cs"/>
                          <a:hlinkClick r:id="rId4"/>
                        </a:rPr>
                        <a:t>https://picum.org/Documents/Publi/2018/concerns_recommendations_migrant_domestic_care_work_February2018.pdf</a:t>
                      </a:r>
                    </a:p>
                  </a:txBody>
                  <a:tcPr marL="53014" marR="53014" marT="0" marB="0" anchor="ctr"/>
                </a:tc>
                <a:extLst>
                  <a:ext uri="{0D108BD9-81ED-4DB2-BD59-A6C34878D82A}">
                    <a16:rowId xmlns="" xmlns:a16="http://schemas.microsoft.com/office/drawing/2014/main" val="751261000"/>
                  </a:ext>
                </a:extLst>
              </a:tr>
              <a:tr h="310274">
                <a:tc>
                  <a:txBody>
                    <a:bodyPr/>
                    <a:lstStyle/>
                    <a:p>
                      <a:pPr marL="68580" algn="l" defTabSz="257175" rtl="0" eaLnBrk="1" latinLnBrk="0" hangingPunct="1">
                        <a:lnSpc>
                          <a:spcPct val="100000"/>
                        </a:lnSpc>
                        <a:spcBef>
                          <a:spcPts val="0"/>
                        </a:spcBef>
                        <a:spcAft>
                          <a:spcPts val="0"/>
                        </a:spcAft>
                      </a:pPr>
                      <a:r>
                        <a:rPr lang="el-GR" sz="1000" b="1">
                          <a:solidFill>
                            <a:schemeClr val="lt1"/>
                          </a:solidFill>
                          <a:latin typeface="+mn-lt"/>
                          <a:ea typeface="+mn-ea"/>
                          <a:cs typeface="+mn-cs"/>
                        </a:rPr>
                        <a:t>Εργαλειοθήκη για την εκτίμηση κινδύνου που αφορά τους υπηκόους τρίτων χωρών</a:t>
                      </a:r>
                    </a:p>
                  </a:txBody>
                  <a:tcPr marL="53014" marR="53014" marT="0" marB="0" anchor="ctr"/>
                </a:tc>
                <a:tc>
                  <a:txBody>
                    <a:bodyPr/>
                    <a:lstStyle/>
                    <a:p>
                      <a:pPr marL="68580" algn="ctr">
                        <a:lnSpc>
                          <a:spcPct val="100000"/>
                        </a:lnSpc>
                        <a:spcBef>
                          <a:spcPts val="0"/>
                        </a:spcBef>
                        <a:spcAft>
                          <a:spcPts val="0"/>
                        </a:spcAft>
                      </a:pPr>
                      <a:r>
                        <a:rPr lang="el-GR" sz="1000" b="1">
                          <a:solidFill>
                            <a:schemeClr val="lt1"/>
                          </a:solidFill>
                          <a:latin typeface="+mn-lt"/>
                          <a:ea typeface="+mn-ea"/>
                          <a:cs typeface="+mn-cs"/>
                          <a:hlinkClick r:id="rId5"/>
                        </a:rPr>
                        <a:t>https://www.cislbrescia.it/wp-content/uploads/2011/11/Un-progetto-sulla-sicurezza-per-i-lavoratori-stranieri.pdf</a:t>
                      </a:r>
                      <a:r>
                        <a:rPr lang="el-GR" sz="1000" b="1">
                          <a:solidFill>
                            <a:schemeClr val="lt1"/>
                          </a:solidFill>
                          <a:latin typeface="+mn-lt"/>
                          <a:ea typeface="+mn-ea"/>
                          <a:cs typeface="+mn-cs"/>
                        </a:rPr>
                        <a:t> </a:t>
                      </a:r>
                    </a:p>
                  </a:txBody>
                  <a:tcPr marL="53014" marR="53014" marT="0" marB="0" anchor="ctr"/>
                </a:tc>
                <a:extLst>
                  <a:ext uri="{0D108BD9-81ED-4DB2-BD59-A6C34878D82A}">
                    <a16:rowId xmlns="" xmlns:a16="http://schemas.microsoft.com/office/drawing/2014/main" val="1597487541"/>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el-GR" sz="1000" b="1">
                          <a:solidFill>
                            <a:schemeClr val="lt1"/>
                          </a:solidFill>
                          <a:latin typeface="+mn-lt"/>
                          <a:ea typeface="+mn-ea"/>
                          <a:cs typeface="+mn-cs"/>
                        </a:rPr>
                        <a:t>REDI- Επιχειρηματικό δίκτυο για την ένταξη των ΛΟΑΔΜ και την ποικιλομορφία</a:t>
                      </a:r>
                    </a:p>
                  </a:txBody>
                  <a:tcPr marL="53014" marR="53014" marT="0" marB="0" anchor="ctr"/>
                </a:tc>
                <a:tc>
                  <a:txBody>
                    <a:bodyPr/>
                    <a:lstStyle/>
                    <a:p>
                      <a:pPr marL="68580" algn="ctr">
                        <a:lnSpc>
                          <a:spcPct val="100000"/>
                        </a:lnSpc>
                        <a:spcBef>
                          <a:spcPts val="0"/>
                        </a:spcBef>
                        <a:spcAft>
                          <a:spcPts val="0"/>
                        </a:spcAft>
                      </a:pPr>
                      <a:r>
                        <a:rPr lang="el-GR" sz="1000" b="1">
                          <a:solidFill>
                            <a:schemeClr val="lt1"/>
                          </a:solidFill>
                          <a:latin typeface="+mn-lt"/>
                          <a:ea typeface="+mn-ea"/>
                          <a:cs typeface="+mn-cs"/>
                          <a:hlinkClick r:id="rId6"/>
                        </a:rPr>
                        <a:t>http://www.redi-lgbti.org/</a:t>
                      </a:r>
                      <a:r>
                        <a:rPr lang="el-GR" sz="1000" b="1">
                          <a:solidFill>
                            <a:schemeClr val="lt1"/>
                          </a:solidFill>
                          <a:latin typeface="+mn-lt"/>
                          <a:ea typeface="+mn-ea"/>
                          <a:cs typeface="+mn-cs"/>
                        </a:rPr>
                        <a:t> </a:t>
                      </a:r>
                    </a:p>
                  </a:txBody>
                  <a:tcPr marL="53014" marR="53014" marT="0" marB="0" anchor="ctr"/>
                </a:tc>
                <a:extLst>
                  <a:ext uri="{0D108BD9-81ED-4DB2-BD59-A6C34878D82A}">
                    <a16:rowId xmlns="" xmlns:a16="http://schemas.microsoft.com/office/drawing/2014/main" val="2168101947"/>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el-GR" sz="1000" b="1" dirty="0">
                          <a:solidFill>
                            <a:schemeClr val="lt1"/>
                          </a:solidFill>
                          <a:latin typeface="+mn-lt"/>
                          <a:ea typeface="+mn-ea"/>
                          <a:cs typeface="+mn-cs"/>
                        </a:rPr>
                        <a:t>Περιβάλλον εργασίας </a:t>
                      </a:r>
                      <a:r>
                        <a:rPr lang="el-GR" sz="1000" b="1" dirty="0" smtClean="0">
                          <a:solidFill>
                            <a:schemeClr val="lt1"/>
                          </a:solidFill>
                          <a:latin typeface="+mn-lt"/>
                          <a:ea typeface="+mn-ea"/>
                          <a:cs typeface="+mn-cs"/>
                        </a:rPr>
                        <a:t>των γυναικών</a:t>
                      </a:r>
                      <a:endParaRPr lang="el-GR" sz="1000" b="1" dirty="0">
                        <a:solidFill>
                          <a:schemeClr val="lt1"/>
                        </a:solidFill>
                        <a:latin typeface="+mn-lt"/>
                        <a:ea typeface="+mn-ea"/>
                        <a:cs typeface="+mn-cs"/>
                      </a:endParaRPr>
                    </a:p>
                  </a:txBody>
                  <a:tcPr marL="53014" marR="53014" marT="0" marB="0" anchor="ctr"/>
                </a:tc>
                <a:tc>
                  <a:txBody>
                    <a:bodyPr/>
                    <a:lstStyle/>
                    <a:p>
                      <a:pPr marL="68580" algn="ctr">
                        <a:lnSpc>
                          <a:spcPct val="100000"/>
                        </a:lnSpc>
                        <a:spcBef>
                          <a:spcPts val="0"/>
                        </a:spcBef>
                        <a:spcAft>
                          <a:spcPts val="0"/>
                        </a:spcAft>
                      </a:pPr>
                      <a:r>
                        <a:rPr lang="el-GR" sz="1000" b="1">
                          <a:solidFill>
                            <a:schemeClr val="lt1"/>
                          </a:solidFill>
                          <a:latin typeface="+mn-lt"/>
                          <a:ea typeface="+mn-ea"/>
                          <a:cs typeface="+mn-cs"/>
                          <a:hlinkClick r:id="rId7"/>
                        </a:rPr>
                        <a:t>https://www.av.se/arbetsmiljoarbete-och-inspektioner/arbeta-med-arbetsmiljon/jamstalldhet-i-arbetsmiljon/</a:t>
                      </a:r>
                      <a:r>
                        <a:rPr lang="el-GR" sz="1000" b="1">
                          <a:solidFill>
                            <a:schemeClr val="lt1"/>
                          </a:solidFill>
                          <a:latin typeface="+mn-lt"/>
                          <a:ea typeface="+mn-ea"/>
                          <a:cs typeface="+mn-cs"/>
                        </a:rPr>
                        <a:t> </a:t>
                      </a:r>
                    </a:p>
                  </a:txBody>
                  <a:tcPr marL="53014" marR="53014" marT="0" marB="0" anchor="ctr"/>
                </a:tc>
                <a:extLst>
                  <a:ext uri="{0D108BD9-81ED-4DB2-BD59-A6C34878D82A}">
                    <a16:rowId xmlns="" xmlns:a16="http://schemas.microsoft.com/office/drawing/2014/main" val="3811754884"/>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el-GR" sz="1000" b="1" dirty="0">
                          <a:solidFill>
                            <a:schemeClr val="lt1"/>
                          </a:solidFill>
                          <a:latin typeface="+mn-lt"/>
                          <a:ea typeface="+mn-ea"/>
                          <a:cs typeface="+mn-cs"/>
                        </a:rPr>
                        <a:t>Εργαλειοθήκη για την ενσωμάτωση της διάστασης του φύλου στην πρόληψη των επαγγελματικών κινδύνων</a:t>
                      </a:r>
                    </a:p>
                  </a:txBody>
                  <a:tcPr marL="53014" marR="53014" marT="0" marB="0" anchor="ctr"/>
                </a:tc>
                <a:tc>
                  <a:txBody>
                    <a:bodyPr/>
                    <a:lstStyle/>
                    <a:p>
                      <a:pPr marL="68580" algn="ctr">
                        <a:lnSpc>
                          <a:spcPct val="100000"/>
                        </a:lnSpc>
                        <a:spcBef>
                          <a:spcPts val="0"/>
                        </a:spcBef>
                        <a:spcAft>
                          <a:spcPts val="0"/>
                        </a:spcAft>
                      </a:pPr>
                      <a:r>
                        <a:rPr lang="el-GR" sz="1000" b="1">
                          <a:solidFill>
                            <a:schemeClr val="lt1"/>
                          </a:solidFill>
                          <a:latin typeface="+mn-lt"/>
                          <a:ea typeface="+mn-ea"/>
                          <a:cs typeface="+mn-cs"/>
                          <a:hlinkClick r:id="rId8"/>
                        </a:rPr>
                        <a:t>http://www.osalan.euskadi.eus/contenidos/libro/gestion_201710/es_def/adjuntos/pautas_integracion_prl.pdf</a:t>
                      </a:r>
                      <a:r>
                        <a:rPr lang="el-GR" sz="1000" b="1">
                          <a:solidFill>
                            <a:schemeClr val="lt1"/>
                          </a:solidFill>
                          <a:latin typeface="+mn-lt"/>
                          <a:ea typeface="+mn-ea"/>
                          <a:cs typeface="+mn-cs"/>
                        </a:rPr>
                        <a:t> </a:t>
                      </a:r>
                    </a:p>
                  </a:txBody>
                  <a:tcPr marL="53014" marR="53014" marT="0" marB="0" anchor="ctr"/>
                </a:tc>
                <a:extLst>
                  <a:ext uri="{0D108BD9-81ED-4DB2-BD59-A6C34878D82A}">
                    <a16:rowId xmlns="" xmlns:a16="http://schemas.microsoft.com/office/drawing/2014/main" val="2515382"/>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el-GR" sz="1000" b="1">
                          <a:solidFill>
                            <a:schemeClr val="lt1"/>
                          </a:solidFill>
                          <a:latin typeface="+mn-lt"/>
                          <a:ea typeface="+mn-ea"/>
                          <a:cs typeface="+mn-cs"/>
                        </a:rPr>
                        <a:t>Οδηγός για την υποστήριξη των διεμφυλικών στους χώρους εργασίας</a:t>
                      </a:r>
                    </a:p>
                  </a:txBody>
                  <a:tcPr marL="53014" marR="53014" marT="0" marB="0" anchor="ctr"/>
                </a:tc>
                <a:tc>
                  <a:txBody>
                    <a:bodyPr/>
                    <a:lstStyle/>
                    <a:p>
                      <a:pPr marL="68580" algn="ctr">
                        <a:lnSpc>
                          <a:spcPct val="100000"/>
                        </a:lnSpc>
                        <a:spcBef>
                          <a:spcPts val="0"/>
                        </a:spcBef>
                        <a:spcAft>
                          <a:spcPts val="0"/>
                        </a:spcAft>
                      </a:pPr>
                      <a:r>
                        <a:rPr lang="el-GR" sz="1000" b="1">
                          <a:solidFill>
                            <a:schemeClr val="lt1"/>
                          </a:solidFill>
                          <a:latin typeface="+mn-lt"/>
                          <a:ea typeface="+mn-ea"/>
                          <a:cs typeface="+mn-cs"/>
                          <a:hlinkClick r:id="rId9"/>
                        </a:rPr>
                        <a:t>http://www.lgbthealth.org.uk/wp-content/uploads/2016/07/TWSP-Info-Guide-Final.pdf</a:t>
                      </a:r>
                      <a:r>
                        <a:rPr lang="el-GR" sz="1000" b="1">
                          <a:solidFill>
                            <a:schemeClr val="lt1"/>
                          </a:solidFill>
                          <a:latin typeface="+mn-lt"/>
                          <a:ea typeface="+mn-ea"/>
                          <a:cs typeface="+mn-cs"/>
                        </a:rPr>
                        <a:t> </a:t>
                      </a:r>
                    </a:p>
                  </a:txBody>
                  <a:tcPr marL="53014" marR="53014" marT="0" marB="0" anchor="ctr"/>
                </a:tc>
                <a:extLst>
                  <a:ext uri="{0D108BD9-81ED-4DB2-BD59-A6C34878D82A}">
                    <a16:rowId xmlns="" xmlns:a16="http://schemas.microsoft.com/office/drawing/2014/main" val="1164389520"/>
                  </a:ext>
                </a:extLst>
              </a:tr>
            </a:tbl>
          </a:graphicData>
        </a:graphic>
      </p:graphicFrame>
      <p:sp>
        <p:nvSpPr>
          <p:cNvPr id="6" name="Title 1">
            <a:extLst>
              <a:ext uri="{FF2B5EF4-FFF2-40B4-BE49-F238E27FC236}">
                <a16:creationId xmlns="" xmlns:a16="http://schemas.microsoft.com/office/drawing/2014/main" id="{FE67E1C7-DA33-3742-8620-2EC6C9701E0F}"/>
              </a:ext>
            </a:extLst>
          </p:cNvPr>
          <p:cNvSpPr txBox="1">
            <a:spLocks noGrp="1"/>
          </p:cNvSpPr>
          <p:nvPr>
            <p:ph type="title"/>
          </p:nvPr>
        </p:nvSpPr>
        <p:spPr>
          <a:xfrm>
            <a:off x="539749" y="135000"/>
            <a:ext cx="7920683"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smtClean="0">
                <a:solidFill>
                  <a:srgbClr val="003399"/>
                </a:solidFill>
              </a:rPr>
              <a:t>Αναφορές για τις καλές πρακτικές </a:t>
            </a:r>
            <a:r>
              <a:rPr lang="el-GR" sz="2000" dirty="0">
                <a:solidFill>
                  <a:srgbClr val="003399"/>
                </a:solidFill>
              </a:rPr>
              <a:t>και </a:t>
            </a:r>
            <a:r>
              <a:rPr lang="el-GR" sz="2000" dirty="0" smtClean="0">
                <a:solidFill>
                  <a:srgbClr val="003399"/>
                </a:solidFill>
              </a:rPr>
              <a:t>τις πολιτικές πρωτοβουλίες </a:t>
            </a:r>
            <a:endParaRPr lang="el-GR" sz="2000" dirty="0">
              <a:solidFill>
                <a:srgbClr val="003399"/>
              </a:solidFill>
            </a:endParaRPr>
          </a:p>
        </p:txBody>
      </p:sp>
    </p:spTree>
    <p:extLst>
      <p:ext uri="{BB962C8B-B14F-4D97-AF65-F5344CB8AC3E}">
        <p14:creationId xmlns="" xmlns:p14="http://schemas.microsoft.com/office/powerpoint/2010/main" val="2268284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43608" y="627534"/>
            <a:ext cx="7180579" cy="4039076"/>
          </a:xfrm>
          <a:prstGeom prst="rect">
            <a:avLst/>
          </a:prstGeom>
        </p:spPr>
      </p:pic>
      <p:sp>
        <p:nvSpPr>
          <p:cNvPr id="3" name="Content Placeholder 2"/>
          <p:cNvSpPr>
            <a:spLocks noGrp="1"/>
          </p:cNvSpPr>
          <p:nvPr>
            <p:ph sz="half" idx="1"/>
          </p:nvPr>
        </p:nvSpPr>
        <p:spPr>
          <a:xfrm>
            <a:off x="539552" y="824572"/>
            <a:ext cx="7848872" cy="3645000"/>
          </a:xfrm>
        </p:spPr>
        <p:txBody>
          <a:bodyPr>
            <a:normAutofit/>
          </a:bodyPr>
          <a:lstStyle/>
          <a:p>
            <a:pPr marL="0" lvl="0" indent="0" algn="ctr" defTabSz="342900">
              <a:spcBef>
                <a:spcPts val="450"/>
              </a:spcBef>
              <a:buClr>
                <a:srgbClr val="003399"/>
              </a:buClr>
              <a:buNone/>
            </a:pPr>
            <a:r>
              <a:rPr lang="el-GR" sz="2800" dirty="0">
                <a:solidFill>
                  <a:srgbClr val="ACC700"/>
                </a:solidFill>
              </a:rPr>
              <a:t>ΣΑΣ ΕΥΧΑΡΙΣΤΟΥΜΕ!</a:t>
            </a:r>
          </a:p>
          <a:p>
            <a:pPr marL="0" indent="0">
              <a:buSzPct val="120000"/>
              <a:buNone/>
            </a:pPr>
            <a:endParaRPr lang="en-US" sz="1400" dirty="0">
              <a:solidFill>
                <a:srgbClr val="ACC700"/>
              </a:solidFill>
            </a:endParaRPr>
          </a:p>
          <a:p>
            <a:pPr>
              <a:buSzPct val="120000"/>
              <a:buBlip>
                <a:blip r:embed="rId4"/>
              </a:buBlip>
            </a:pPr>
            <a:endParaRPr lang="en-US" sz="400" dirty="0">
              <a:solidFill>
                <a:schemeClr val="accent1"/>
              </a:solidFill>
            </a:endParaRPr>
          </a:p>
          <a:p>
            <a:pPr>
              <a:buSzPct val="120000"/>
              <a:buBlip>
                <a:blip r:embed="rId4"/>
              </a:buBlip>
            </a:pPr>
            <a:r>
              <a:rPr lang="el-GR" sz="1400" dirty="0">
                <a:solidFill>
                  <a:schemeClr val="accent1"/>
                </a:solidFill>
              </a:rPr>
              <a:t>Για περισσότερες πληροφορίες επισκεφθείτε τον διαδικτυακό τόπο της εκστρατείας:</a:t>
            </a:r>
          </a:p>
          <a:p>
            <a:pPr marL="189000" lvl="1" indent="0">
              <a:buSzPct val="120000"/>
              <a:buNone/>
            </a:pPr>
            <a:r>
              <a:rPr lang="el-GR" sz="1400" b="1" dirty="0">
                <a:solidFill>
                  <a:schemeClr val="accent1"/>
                </a:solidFill>
                <a:hlinkClick r:id="rId5"/>
              </a:rPr>
              <a:t>healthy-workplaces.eu</a:t>
            </a:r>
          </a:p>
          <a:p>
            <a:pPr marL="141750" lvl="1" indent="0">
              <a:buSzPct val="120000"/>
              <a:buNone/>
            </a:pPr>
            <a:endParaRPr lang="en-US" sz="1400" dirty="0">
              <a:solidFill>
                <a:schemeClr val="accent1"/>
              </a:solidFill>
            </a:endParaRPr>
          </a:p>
          <a:p>
            <a:pPr>
              <a:buSzPct val="120000"/>
              <a:buBlip>
                <a:blip r:embed="rId4"/>
              </a:buBlip>
            </a:pPr>
            <a:r>
              <a:rPr lang="el-GR" sz="1400" dirty="0">
                <a:solidFill>
                  <a:schemeClr val="accent1"/>
                </a:solidFill>
              </a:rPr>
              <a:t>Γίνετε συνδρομητές στο ενημερωτικό δελτίο της εκστρατείας μας:</a:t>
            </a:r>
          </a:p>
          <a:p>
            <a:pPr marL="189000" lvl="1" indent="0">
              <a:buSzPct val="120000"/>
              <a:buNone/>
            </a:pPr>
            <a:r>
              <a:rPr lang="el-GR" sz="1400" b="1" u="sng" dirty="0">
                <a:solidFill>
                  <a:schemeClr val="accent1"/>
                </a:solidFill>
                <a:hlinkClick r:id="rId6">
                  <a:extLst>
                    <a:ext uri="{A12FA001-AC4F-418D-AE19-62706E023703}">
                      <ahyp:hlinkClr xmlns="" xmlns:ahyp="http://schemas.microsoft.com/office/drawing/2018/hyperlinkcolor" val="tx"/>
                    </a:ext>
                  </a:extLst>
                </a:hlinkClick>
              </a:rPr>
              <a:t>https://healthy-workplaces.eu/en/healthy-workplaces-newsletter</a:t>
            </a:r>
          </a:p>
          <a:p>
            <a:pPr marL="0" indent="0">
              <a:buSzPct val="120000"/>
              <a:buNone/>
            </a:pPr>
            <a:endParaRPr lang="en-US" sz="700" dirty="0">
              <a:solidFill>
                <a:schemeClr val="accent1"/>
              </a:solidFill>
            </a:endParaRPr>
          </a:p>
          <a:p>
            <a:pPr marL="0" indent="0">
              <a:buSzPct val="120000"/>
              <a:buNone/>
            </a:pPr>
            <a:endParaRPr lang="en-US" sz="700" dirty="0">
              <a:solidFill>
                <a:schemeClr val="accent1"/>
              </a:solidFill>
            </a:endParaRPr>
          </a:p>
          <a:p>
            <a:pPr>
              <a:buSzPct val="120000"/>
              <a:buBlip>
                <a:blip r:embed="rId4"/>
              </a:buBlip>
            </a:pPr>
            <a:r>
              <a:rPr lang="el-GR" sz="1400" dirty="0">
                <a:solidFill>
                  <a:schemeClr val="accent1"/>
                </a:solidFill>
              </a:rPr>
              <a:t>Παραμείνετε ενημερωμένοι για τις δράσεις και τις εκδηλώσεις από τα μέσα κοινωνικής δικτύωσης:</a:t>
            </a:r>
          </a:p>
          <a:p>
            <a:pPr marL="0" indent="0">
              <a:buSzPct val="120000"/>
              <a:buNone/>
            </a:pPr>
            <a:endParaRPr lang="en-US" sz="1400" dirty="0">
              <a:solidFill>
                <a:schemeClr val="accent1"/>
              </a:solidFill>
            </a:endParaRPr>
          </a:p>
          <a:p>
            <a:pPr marL="0" indent="0">
              <a:buSzPct val="120000"/>
              <a:buNone/>
            </a:pPr>
            <a:endParaRPr lang="en-US" sz="1400" dirty="0">
              <a:solidFill>
                <a:schemeClr val="accent1"/>
              </a:solidFill>
            </a:endParaRPr>
          </a:p>
        </p:txBody>
      </p:sp>
      <p:pic>
        <p:nvPicPr>
          <p:cNvPr id="6" name="Picture 14" descr="https://g.twimg.com/Twitter_logo_blue.png">
            <a:hlinkClick r:id="rId7"/>
            <a:extLst>
              <a:ext uri="{FF2B5EF4-FFF2-40B4-BE49-F238E27FC236}">
                <a16:creationId xmlns="" xmlns:a16="http://schemas.microsoft.com/office/drawing/2014/main" id="{D3E089A8-B42F-BE4F-A861-7BCC1F2CB12D}"/>
              </a:ext>
            </a:extLst>
          </p:cNvPr>
          <p:cNvPicPr>
            <a:picLocks noChangeAspect="1" noChangeArrowheads="1"/>
          </p:cNvPicPr>
          <p:nvPr/>
        </p:nvPicPr>
        <p:blipFill>
          <a:blip r:embed="rId8" cstate="screen">
            <a:extLst>
              <a:ext uri="{28A0092B-C50C-407E-A947-70E740481C1C}">
                <a14:useLocalDpi xmlns="" xmlns:a14="http://schemas.microsoft.com/office/drawing/2010/main"/>
              </a:ext>
            </a:extLst>
          </a:blip>
          <a:srcRect/>
          <a:stretch>
            <a:fillRect/>
          </a:stretch>
        </p:blipFill>
        <p:spPr bwMode="auto">
          <a:xfrm>
            <a:off x="725898" y="3744253"/>
            <a:ext cx="354287"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16" descr="https://fbcdn-sphotos-b-a.akamaihd.net/hphotos-ak-xap1/t31.0-8/1271084_10152203108461729_809245696_o.png?dl=1">
            <a:hlinkClick r:id="rId9"/>
            <a:extLst>
              <a:ext uri="{FF2B5EF4-FFF2-40B4-BE49-F238E27FC236}">
                <a16:creationId xmlns="" xmlns:a16="http://schemas.microsoft.com/office/drawing/2014/main" id="{58B762EE-C070-0F4F-B862-66BE1D7E685D}"/>
              </a:ext>
            </a:extLst>
          </p:cNvPr>
          <p:cNvPicPr>
            <a:picLocks noChangeAspect="1" noChangeArrowheads="1"/>
          </p:cNvPicPr>
          <p:nvPr/>
        </p:nvPicPr>
        <p:blipFill>
          <a:blip r:embed="rId10" cstate="screen">
            <a:extLst>
              <a:ext uri="{28A0092B-C50C-407E-A947-70E740481C1C}">
                <a14:useLocalDpi xmlns="" xmlns:a14="http://schemas.microsoft.com/office/drawing/2010/main"/>
              </a:ext>
            </a:extLst>
          </a:blip>
          <a:srcRect/>
          <a:stretch>
            <a:fillRect/>
          </a:stretch>
        </p:blipFill>
        <p:spPr bwMode="auto">
          <a:xfrm>
            <a:off x="1251540" y="3721358"/>
            <a:ext cx="288032"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12" descr="https://lh4.googleusercontent.com/9Difi9bypu9-FoUsfFWpX6odYLLjXQk_q0aPxZBSFynecMOSLoKRKWRWIfZdXRGOdXMZCahrLBG6vWrwIeT-A26iDjTucgFVCP0Fuzr79BHW5kLJ3sw">
            <a:hlinkClick r:id="rId11"/>
            <a:extLst>
              <a:ext uri="{FF2B5EF4-FFF2-40B4-BE49-F238E27FC236}">
                <a16:creationId xmlns="" xmlns:a16="http://schemas.microsoft.com/office/drawing/2014/main" id="{DE27942B-F58C-0648-B346-E78565C2BD2A}"/>
              </a:ext>
            </a:extLst>
          </p:cNvPr>
          <p:cNvPicPr>
            <a:picLocks noChangeAspect="1" noChangeArrowheads="1"/>
          </p:cNvPicPr>
          <p:nvPr/>
        </p:nvPicPr>
        <p:blipFill>
          <a:blip r:embed="rId12" cstate="screen">
            <a:extLst>
              <a:ext uri="{28A0092B-C50C-407E-A947-70E740481C1C}">
                <a14:useLocalDpi xmlns="" xmlns:a14="http://schemas.microsoft.com/office/drawing/2010/main"/>
              </a:ext>
            </a:extLst>
          </a:blip>
          <a:srcRect/>
          <a:stretch>
            <a:fillRect/>
          </a:stretch>
        </p:blipFill>
        <p:spPr bwMode="auto">
          <a:xfrm>
            <a:off x="1710927" y="3744253"/>
            <a:ext cx="288032" cy="288032"/>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18" descr="http://cincoaescomunicacion.com/wp-content/uploads/2013/11/linkedin-3.jpg">
            <a:hlinkClick r:id="rId13"/>
            <a:extLst>
              <a:ext uri="{FF2B5EF4-FFF2-40B4-BE49-F238E27FC236}">
                <a16:creationId xmlns="" xmlns:a16="http://schemas.microsoft.com/office/drawing/2014/main" id="{C9029C70-40FF-9445-8577-70D817EA75C0}"/>
              </a:ext>
            </a:extLst>
          </p:cNvPr>
          <p:cNvPicPr>
            <a:picLocks noChangeAspect="1" noChangeArrowheads="1"/>
          </p:cNvPicPr>
          <p:nvPr/>
        </p:nvPicPr>
        <p:blipFill>
          <a:blip r:embed="rId14" cstate="screen">
            <a:extLst>
              <a:ext uri="{28A0092B-C50C-407E-A947-70E740481C1C}">
                <a14:useLocalDpi xmlns="" xmlns:a14="http://schemas.microsoft.com/office/drawing/2010/main"/>
              </a:ext>
            </a:extLst>
          </a:blip>
          <a:srcRect/>
          <a:stretch>
            <a:fillRect/>
          </a:stretch>
        </p:blipFill>
        <p:spPr bwMode="auto">
          <a:xfrm>
            <a:off x="2170314" y="3744253"/>
            <a:ext cx="288032" cy="288032"/>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ctangle 3"/>
          <p:cNvSpPr/>
          <p:nvPr/>
        </p:nvSpPr>
        <p:spPr>
          <a:xfrm>
            <a:off x="3542091" y="3734380"/>
            <a:ext cx="2183611" cy="307777"/>
          </a:xfrm>
          <a:prstGeom prst="rect">
            <a:avLst/>
          </a:prstGeom>
        </p:spPr>
        <p:txBody>
          <a:bodyPr wrap="none">
            <a:spAutoFit/>
          </a:bodyPr>
          <a:lstStyle/>
          <a:p>
            <a:r>
              <a:rPr lang="el-GR" sz="1400" b="1">
                <a:solidFill>
                  <a:srgbClr val="ACC700"/>
                </a:solidFill>
              </a:rPr>
              <a:t>#EUhealthyworkplaces </a:t>
            </a:r>
          </a:p>
        </p:txBody>
      </p:sp>
    </p:spTree>
    <p:extLst>
      <p:ext uri="{BB962C8B-B14F-4D97-AF65-F5344CB8AC3E}">
        <p14:creationId xmlns="" xmlns:p14="http://schemas.microsoft.com/office/powerpoint/2010/main" val="1834023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 xmlns:a16="http://schemas.microsoft.com/office/drawing/2014/main" id="{B28337FA-D9E9-B14B-B25F-ACA2748C2CC0}"/>
              </a:ext>
            </a:extLst>
          </p:cNvPr>
          <p:cNvSpPr txBox="1">
            <a:spLocks/>
          </p:cNvSpPr>
          <p:nvPr/>
        </p:nvSpPr>
        <p:spPr>
          <a:xfrm>
            <a:off x="539750" y="35106"/>
            <a:ext cx="7559873" cy="660895"/>
          </a:xfrm>
          <a:prstGeom prst="rect">
            <a:avLst/>
          </a:prstGeom>
        </p:spPr>
        <p:txBody>
          <a:bodyPr vert="horz" lIns="0" tIns="0" rIns="0" bIns="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a:solidFill>
                  <a:schemeClr val="accent1"/>
                </a:solidFill>
              </a:rPr>
              <a:t>Εισαγωγή: Ποικιλομορφία του εργατικού δυναμικού </a:t>
            </a:r>
            <a:r>
              <a:rPr lang="el-GR" sz="2000" dirty="0" smtClean="0">
                <a:solidFill>
                  <a:schemeClr val="accent1"/>
                </a:solidFill>
              </a:rPr>
              <a:t/>
            </a:r>
            <a:br>
              <a:rPr lang="el-GR" sz="2000" dirty="0" smtClean="0">
                <a:solidFill>
                  <a:schemeClr val="accent1"/>
                </a:solidFill>
              </a:rPr>
            </a:br>
            <a:r>
              <a:rPr lang="el-GR" sz="2000" dirty="0" smtClean="0">
                <a:solidFill>
                  <a:schemeClr val="accent1"/>
                </a:solidFill>
              </a:rPr>
              <a:t>και κίνδυνοι </a:t>
            </a:r>
            <a:r>
              <a:rPr lang="el-GR" sz="2000" dirty="0">
                <a:solidFill>
                  <a:schemeClr val="accent1"/>
                </a:solidFill>
              </a:rPr>
              <a:t>που σχετίζονται με ΜΣΠ</a:t>
            </a:r>
          </a:p>
        </p:txBody>
      </p:sp>
      <p:sp>
        <p:nvSpPr>
          <p:cNvPr id="13" name="Content Placeholder 2"/>
          <p:cNvSpPr txBox="1">
            <a:spLocks/>
          </p:cNvSpPr>
          <p:nvPr/>
        </p:nvSpPr>
        <p:spPr>
          <a:xfrm>
            <a:off x="539750" y="803044"/>
            <a:ext cx="7632700" cy="3671111"/>
          </a:xfrm>
          <a:prstGeom prst="rect">
            <a:avLst/>
          </a:prstGeom>
        </p:spPr>
        <p:txBody>
          <a:bodyPr vert="horz" lIns="0" tIns="0" rIns="0" bIns="0" rtlCol="0" anchor="t" anchorCtr="0">
            <a:noAutofit/>
          </a:bodyPr>
          <a:lst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1414463" indent="-128588" algn="l" defTabSz="257175" rtl="0" eaLnBrk="1" latinLnBrk="0" hangingPunct="1">
              <a:spcBef>
                <a:spcPts val="0"/>
              </a:spcBef>
              <a:buClr>
                <a:schemeClr val="tx2"/>
              </a:buClr>
              <a:buSzPct val="101000"/>
              <a:buFont typeface="Courier New" pitchFamily="49" charset="0"/>
              <a:buChar char="o"/>
              <a:defRPr sz="675" kern="1200" baseline="0">
                <a:solidFill>
                  <a:schemeClr val="tx1"/>
                </a:solidFill>
                <a:latin typeface="+mn-lt"/>
                <a:ea typeface="+mn-ea"/>
                <a:cs typeface="+mn-cs"/>
              </a:defRPr>
            </a:lvl6pPr>
            <a:lvl7pPr marL="1671638" indent="-128588" algn="l" defTabSz="257175" rtl="0" eaLnBrk="1" latinLnBrk="0" hangingPunct="1">
              <a:spcBef>
                <a:spcPts val="0"/>
              </a:spcBef>
              <a:buClr>
                <a:schemeClr val="tx2"/>
              </a:buClr>
              <a:buFont typeface="Courier New" pitchFamily="49" charset="0"/>
              <a:buChar char="o"/>
              <a:defRPr sz="675" kern="1200" baseline="0">
                <a:solidFill>
                  <a:schemeClr val="tx1"/>
                </a:solidFill>
                <a:latin typeface="+mn-lt"/>
                <a:ea typeface="+mn-ea"/>
                <a:cs typeface="+mn-cs"/>
              </a:defRPr>
            </a:lvl7pPr>
            <a:lvl8pPr marL="1928813"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8pPr>
            <a:lvl9pPr marL="2185988"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9pPr>
          </a:lstStyle>
          <a:p>
            <a:pPr algn="just">
              <a:spcAft>
                <a:spcPts val="600"/>
              </a:spcAft>
            </a:pPr>
            <a:r>
              <a:rPr lang="el-GR" sz="1400" b="0" dirty="0" smtClean="0"/>
              <a:t>Η </a:t>
            </a:r>
            <a:r>
              <a:rPr lang="el-GR" sz="1400" b="0" dirty="0" smtClean="0"/>
              <a:t>έννοια «π</a:t>
            </a:r>
            <a:r>
              <a:rPr lang="el-GR" sz="1400" b="0" dirty="0" smtClean="0"/>
              <a:t>οικιλομορφία </a:t>
            </a:r>
            <a:r>
              <a:rPr lang="el-GR" sz="1400" b="0" dirty="0"/>
              <a:t>του εργατικού </a:t>
            </a:r>
            <a:r>
              <a:rPr lang="el-GR" sz="1400" b="0" dirty="0" smtClean="0"/>
              <a:t>δυναμικού» αναφέρεται στη θεώρηση των προσωπικών χαρακτηριστικών </a:t>
            </a:r>
            <a:r>
              <a:rPr lang="el-GR" sz="1400" b="0" dirty="0"/>
              <a:t>που </a:t>
            </a:r>
            <a:r>
              <a:rPr lang="el-GR" sz="1400" b="0" dirty="0" smtClean="0"/>
              <a:t>κάνουν μοναδικό τον κάθε εργαζόμενο/-η. </a:t>
            </a:r>
            <a:r>
              <a:rPr lang="el-GR" sz="1400" b="0" dirty="0"/>
              <a:t>Τα χαρακτηριστικά αυτά μπορεί να περιλαμβάνουν το φύλο, τη φυλή, την εθνικότητα, τη θρησκεία, την ηλικία, τον σεξουαλικό προσανατολισμό, τις σωματικές </a:t>
            </a:r>
            <a:r>
              <a:rPr lang="el-GR" sz="1400" b="0" dirty="0" smtClean="0"/>
              <a:t>ικανότητες, τις προσωπικές ιδεολογίες</a:t>
            </a:r>
            <a:r>
              <a:rPr lang="el-GR" sz="1400" b="0" dirty="0"/>
              <a:t>, κ.λπ.</a:t>
            </a:r>
          </a:p>
          <a:p>
            <a:pPr algn="just">
              <a:spcAft>
                <a:spcPts val="600"/>
              </a:spcAft>
            </a:pPr>
            <a:r>
              <a:rPr lang="el-GR" sz="1400" b="0" dirty="0"/>
              <a:t>Ορισμένα χαρακτηριστικά του εργατικού δυναμικού επιτρέπουν τον εντοπισμό ομάδων εργαζομένων που αναφέρουν </a:t>
            </a:r>
            <a:r>
              <a:rPr lang="el-GR" sz="1400" b="0" dirty="0" smtClean="0"/>
              <a:t>πιο συχνά </a:t>
            </a:r>
            <a:r>
              <a:rPr lang="el-GR" sz="1400" b="0" dirty="0"/>
              <a:t>κακές συνθήκες εργασίας και </a:t>
            </a:r>
            <a:r>
              <a:rPr lang="el-GR" sz="1400" b="0" dirty="0" smtClean="0"/>
              <a:t>μεγαλύτερη συχνότητα έκθεσης </a:t>
            </a:r>
            <a:r>
              <a:rPr lang="el-GR" sz="1400" b="0" dirty="0"/>
              <a:t>σε παράγοντες που σχετίζονται με την υγεία, καθώς και </a:t>
            </a:r>
            <a:r>
              <a:rPr lang="el-GR" sz="1400" b="0" dirty="0" smtClean="0"/>
              <a:t>την </a:t>
            </a:r>
            <a:r>
              <a:rPr lang="el-GR" sz="1400" b="0" dirty="0" smtClean="0"/>
              <a:t>πρόκληση </a:t>
            </a:r>
            <a:r>
              <a:rPr lang="el-GR" sz="1400" b="0" dirty="0" err="1" smtClean="0"/>
              <a:t>μυοσκελετικών</a:t>
            </a:r>
            <a:r>
              <a:rPr lang="el-GR" sz="1400" b="0" dirty="0" smtClean="0"/>
              <a:t> παθήσεων </a:t>
            </a:r>
            <a:r>
              <a:rPr lang="el-GR" sz="1400" b="0" dirty="0"/>
              <a:t>(ΜΣΠ). </a:t>
            </a:r>
          </a:p>
          <a:p>
            <a:pPr algn="just">
              <a:spcAft>
                <a:spcPts val="600"/>
              </a:spcAft>
            </a:pPr>
            <a:r>
              <a:rPr lang="el-GR" sz="1400" b="0" dirty="0"/>
              <a:t>Επιλέχθηκαν τρεις συγκεκριμένες ομάδες εργαζομένων για λεπτομερή ανάλυση </a:t>
            </a:r>
            <a:r>
              <a:rPr lang="el-GR" sz="1400" dirty="0" smtClean="0"/>
              <a:t>(μετανάστες </a:t>
            </a:r>
            <a:r>
              <a:rPr lang="el-GR" sz="1400" dirty="0"/>
              <a:t>εργαζόμενοι</a:t>
            </a:r>
            <a:r>
              <a:rPr lang="el-GR" sz="1400" b="0" dirty="0"/>
              <a:t>, </a:t>
            </a:r>
            <a:r>
              <a:rPr lang="el-GR" sz="1400" dirty="0"/>
              <a:t>εργαζόμενες γυναίκες </a:t>
            </a:r>
            <a:r>
              <a:rPr lang="el-GR" sz="1400" b="0" dirty="0"/>
              <a:t>και </a:t>
            </a:r>
            <a:r>
              <a:rPr lang="el-GR" sz="1400" dirty="0"/>
              <a:t>ΛΟΑΔΜ¹ εργαζόμενοι</a:t>
            </a:r>
            <a:r>
              <a:rPr lang="el-GR" sz="1400" b="0" dirty="0"/>
              <a:t>), ενώ στην ανάλυση συμπεριλήφθηκαν και </a:t>
            </a:r>
            <a:r>
              <a:rPr lang="el-GR" sz="1400" b="0" dirty="0" smtClean="0"/>
              <a:t>άλλοι επιβαρυντικοί </a:t>
            </a:r>
            <a:r>
              <a:rPr lang="el-GR" sz="1400" b="0" dirty="0" smtClean="0"/>
              <a:t>παράγοντες π.χ</a:t>
            </a:r>
            <a:r>
              <a:rPr lang="el-GR" sz="1400" b="0" dirty="0" smtClean="0"/>
              <a:t>. ηλικία</a:t>
            </a:r>
            <a:r>
              <a:rPr lang="el-GR" sz="1400" b="0" dirty="0"/>
              <a:t>, χαμηλό μορφωτικό </a:t>
            </a:r>
            <a:r>
              <a:rPr lang="el-GR" sz="1400" b="0" dirty="0" smtClean="0"/>
              <a:t>επίπεδο. </a:t>
            </a:r>
            <a:endParaRPr lang="el-GR" sz="1400" b="0" dirty="0"/>
          </a:p>
          <a:p>
            <a:pPr algn="just">
              <a:spcAft>
                <a:spcPts val="1200"/>
              </a:spcAft>
            </a:pPr>
            <a:r>
              <a:rPr lang="el-GR" sz="1400" b="0" dirty="0"/>
              <a:t>Στόχος ήταν να καλυφθούν τα κενά της έρευνας και να συμπληρωθούν οι ήδη διαθέσιμες πληροφορίες για άλλες ομάδες εργαζομένων </a:t>
            </a:r>
            <a:r>
              <a:rPr lang="el-GR" sz="1400" b="0" dirty="0" smtClean="0"/>
              <a:t>(π.χ. εργαζόμενοι </a:t>
            </a:r>
            <a:r>
              <a:rPr lang="el-GR" sz="1400" b="0" dirty="0"/>
              <a:t>που πάσχουν από χρόνιες </a:t>
            </a:r>
            <a:r>
              <a:rPr lang="el-GR" sz="1400" b="0" dirty="0" smtClean="0"/>
              <a:t>παθήσεις, </a:t>
            </a:r>
            <a:r>
              <a:rPr lang="el-GR" sz="1400" b="0" dirty="0"/>
              <a:t>νέοι </a:t>
            </a:r>
            <a:r>
              <a:rPr lang="el-GR" sz="1400" b="0" dirty="0" smtClean="0"/>
              <a:t>σε ηλικία εργαζόμενοι και </a:t>
            </a:r>
            <a:r>
              <a:rPr lang="el-GR" sz="1400" b="0" dirty="0"/>
              <a:t>μελλοντικοί εργαζόμενοι).</a:t>
            </a:r>
          </a:p>
        </p:txBody>
      </p:sp>
      <p:sp>
        <p:nvSpPr>
          <p:cNvPr id="2" name="TextBox 1"/>
          <p:cNvSpPr txBox="1"/>
          <p:nvPr/>
        </p:nvSpPr>
        <p:spPr>
          <a:xfrm>
            <a:off x="3131840" y="4352786"/>
            <a:ext cx="5184576" cy="523220"/>
          </a:xfrm>
          <a:prstGeom prst="rect">
            <a:avLst/>
          </a:prstGeom>
          <a:noFill/>
        </p:spPr>
        <p:txBody>
          <a:bodyPr wrap="square" rtlCol="0">
            <a:spAutoFit/>
          </a:bodyPr>
          <a:lstStyle/>
          <a:p>
            <a:pPr lvl="0" algn="r"/>
            <a:r>
              <a:rPr lang="el-GR" sz="1000" i="1" dirty="0">
                <a:solidFill>
                  <a:schemeClr val="accent1"/>
                </a:solidFill>
              </a:rPr>
              <a:t>¹ Λεσβίες, ομοφυλόφιλοι, αμφιφυλόφιλοι, </a:t>
            </a:r>
            <a:r>
              <a:rPr lang="el-GR" sz="1000" i="1" dirty="0" err="1">
                <a:solidFill>
                  <a:schemeClr val="accent1"/>
                </a:solidFill>
              </a:rPr>
              <a:t>διεμφυλικοί</a:t>
            </a:r>
            <a:r>
              <a:rPr lang="el-GR" sz="1000" i="1" dirty="0">
                <a:solidFill>
                  <a:schemeClr val="accent1"/>
                </a:solidFill>
              </a:rPr>
              <a:t> και </a:t>
            </a:r>
            <a:r>
              <a:rPr lang="el-GR" sz="1000" i="1" dirty="0" err="1">
                <a:solidFill>
                  <a:schemeClr val="accent1"/>
                </a:solidFill>
              </a:rPr>
              <a:t>μεσοφυλικοί</a:t>
            </a:r>
            <a:r>
              <a:rPr lang="el-GR" sz="1000" i="1" dirty="0">
                <a:solidFill>
                  <a:schemeClr val="accent1"/>
                </a:solidFill>
              </a:rPr>
              <a:t>. </a:t>
            </a:r>
          </a:p>
          <a:p>
            <a:endParaRPr lang="en-GB" b="1" dirty="0">
              <a:solidFill>
                <a:schemeClr val="accent1"/>
              </a:solidFill>
            </a:endParaRPr>
          </a:p>
        </p:txBody>
      </p:sp>
    </p:spTree>
    <p:extLst>
      <p:ext uri="{BB962C8B-B14F-4D97-AF65-F5344CB8AC3E}">
        <p14:creationId xmlns="" xmlns:p14="http://schemas.microsoft.com/office/powerpoint/2010/main" val="171554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9"/>
            <a:ext cx="5256386" cy="3383954"/>
          </a:xfrm>
        </p:spPr>
        <p:txBody>
          <a:bodyPr lIns="0" tIns="0" rIns="0" bIns="0">
            <a:noAutofit/>
          </a:bodyPr>
          <a:lstStyle/>
          <a:p>
            <a:pPr marL="189000" lvl="0" indent="-189000" algn="just" defTabSz="342900">
              <a:spcBef>
                <a:spcPts val="450"/>
              </a:spcBef>
              <a:spcAft>
                <a:spcPts val="600"/>
              </a:spcAft>
              <a:buClr>
                <a:srgbClr val="003399"/>
              </a:buClr>
            </a:pPr>
            <a:r>
              <a:rPr lang="el-GR" sz="1400" dirty="0" err="1">
                <a:solidFill>
                  <a:srgbClr val="003399"/>
                </a:solidFill>
              </a:rPr>
              <a:t>Μυοσκελετικές</a:t>
            </a:r>
            <a:r>
              <a:rPr lang="el-GR" sz="1400" dirty="0">
                <a:solidFill>
                  <a:srgbClr val="003399"/>
                </a:solidFill>
              </a:rPr>
              <a:t> παθήσεις (ΜΣΠ):</a:t>
            </a:r>
            <a:r>
              <a:rPr lang="el-GR" sz="1400" b="0" dirty="0">
                <a:solidFill>
                  <a:srgbClr val="003399"/>
                </a:solidFill>
              </a:rPr>
              <a:t> βλάβες σωματικών μερών όπως οι μύες, οι αρθρώσεις, οι τένοντες, οι σύνδεσμοι, τα νεύρα, οι χόνδροι, τα οστά και το τοπικό κυκλοφορικό σύστημα.</a:t>
            </a:r>
          </a:p>
          <a:p>
            <a:pPr marL="189000" lvl="0" indent="-189000" algn="just" defTabSz="342900">
              <a:spcBef>
                <a:spcPts val="450"/>
              </a:spcBef>
              <a:spcAft>
                <a:spcPts val="600"/>
              </a:spcAft>
              <a:buClr>
                <a:srgbClr val="003399"/>
              </a:buClr>
            </a:pPr>
            <a:r>
              <a:rPr lang="el-GR" sz="1400" dirty="0">
                <a:solidFill>
                  <a:srgbClr val="003399"/>
                </a:solidFill>
              </a:rPr>
              <a:t>ΜΣΠ που σχετίζονται με την εργασία:</a:t>
            </a:r>
            <a:r>
              <a:rPr lang="el-GR" sz="1400" b="0" dirty="0">
                <a:solidFill>
                  <a:srgbClr val="003399"/>
                </a:solidFill>
              </a:rPr>
              <a:t> Οι ΜΣΠ που προκαλούνται ή επιδεινώνονται κυρίως από την εργασία και από τις επιπτώσεις του άμεσου περιβάλλοντος στο οποίο εκτελείται η εργασία.</a:t>
            </a:r>
          </a:p>
          <a:p>
            <a:pPr marL="189000" lvl="0" indent="-189000" algn="just" defTabSz="342900">
              <a:spcBef>
                <a:spcPts val="450"/>
              </a:spcBef>
              <a:spcAft>
                <a:spcPts val="600"/>
              </a:spcAft>
              <a:buClr>
                <a:srgbClr val="003399"/>
              </a:buClr>
            </a:pPr>
            <a:r>
              <a:rPr lang="el-GR" sz="1400" b="0" u="sng" dirty="0">
                <a:solidFill>
                  <a:srgbClr val="003399"/>
                </a:solidFill>
              </a:rPr>
              <a:t>Στην Ευρώπη οι ΜΣΠ αποτελούν ένα από τα πιο κοινά προβλήματα που </a:t>
            </a:r>
            <a:r>
              <a:rPr lang="el-GR" sz="1400" b="0" u="sng" dirty="0" smtClean="0">
                <a:solidFill>
                  <a:srgbClr val="003399"/>
                </a:solidFill>
              </a:rPr>
              <a:t>σχετίζονται </a:t>
            </a:r>
            <a:r>
              <a:rPr lang="el-GR" sz="1400" b="0" u="sng" dirty="0">
                <a:solidFill>
                  <a:srgbClr val="003399"/>
                </a:solidFill>
              </a:rPr>
              <a:t>με την εργασία</a:t>
            </a:r>
            <a:r>
              <a:rPr lang="el-GR" sz="1400" b="0" dirty="0">
                <a:solidFill>
                  <a:srgbClr val="003399"/>
                </a:solidFill>
              </a:rPr>
              <a:t>, καθώς έχουν σημαντικές συνέπειες για τους εργαζομένους, τις επιχειρήσεις και την κοινωνία.</a:t>
            </a:r>
          </a:p>
          <a:p>
            <a:pPr marL="189000" lvl="0" indent="-189000" algn="just" defTabSz="342900">
              <a:spcBef>
                <a:spcPts val="450"/>
              </a:spcBef>
              <a:spcAft>
                <a:spcPts val="600"/>
              </a:spcAft>
              <a:buClr>
                <a:srgbClr val="003399"/>
              </a:buClr>
            </a:pPr>
            <a:r>
              <a:rPr lang="el-GR" sz="1400" b="0" u="sng" dirty="0">
                <a:solidFill>
                  <a:srgbClr val="003399"/>
                </a:solidFill>
              </a:rPr>
              <a:t>Οι περισσότερες ΜΣΠ που σχετίζονται με την εργασία είναι αθροιστικές παθήσεις (επίσης γνωστές ως χρόνιες ΜΣΠ)</a:t>
            </a:r>
            <a:r>
              <a:rPr lang="el-GR" sz="1400" b="0" dirty="0">
                <a:solidFill>
                  <a:srgbClr val="003399"/>
                </a:solidFill>
              </a:rPr>
              <a:t>. Άλλες ΜΣΠ που σχετίζονται με την εργασία προκύπτουν από οξεία τραύματα που συμβαίνουν λόγω </a:t>
            </a:r>
            <a:r>
              <a:rPr lang="el-GR" sz="1400" b="0" dirty="0" smtClean="0">
                <a:solidFill>
                  <a:srgbClr val="003399"/>
                </a:solidFill>
              </a:rPr>
              <a:t>εργατικού </a:t>
            </a:r>
            <a:r>
              <a:rPr lang="el-GR" sz="1400" b="0" dirty="0" smtClean="0">
                <a:solidFill>
                  <a:srgbClr val="003399"/>
                </a:solidFill>
              </a:rPr>
              <a:t>ατυχήματος</a:t>
            </a:r>
            <a:r>
              <a:rPr lang="el-GR" sz="1400" b="0" dirty="0">
                <a:solidFill>
                  <a:srgbClr val="003399"/>
                </a:solidFill>
              </a:rPr>
              <a:t>. </a:t>
            </a:r>
          </a:p>
          <a:p>
            <a:pPr marL="0" indent="0">
              <a:spcAft>
                <a:spcPts val="600"/>
              </a:spcAft>
              <a:buNone/>
            </a:pPr>
            <a:endParaRPr lang="en-US" sz="1400" dirty="0"/>
          </a:p>
          <a:p>
            <a:pPr marL="0" indent="0">
              <a:spcAft>
                <a:spcPts val="600"/>
              </a:spcAft>
              <a:buNone/>
            </a:pPr>
            <a:endParaRPr lang="en-GB" altLang="en-US" sz="1400" dirty="0"/>
          </a:p>
        </p:txBody>
      </p:sp>
      <p:sp>
        <p:nvSpPr>
          <p:cNvPr id="7" name="Title 1">
            <a:extLst>
              <a:ext uri="{FF2B5EF4-FFF2-40B4-BE49-F238E27FC236}">
                <a16:creationId xmlns="" xmlns:a16="http://schemas.microsoft.com/office/drawing/2014/main" id="{FE67E1C7-DA33-3742-8620-2EC6C9701E0F}"/>
              </a:ext>
            </a:extLst>
          </p:cNvPr>
          <p:cNvSpPr txBox="1">
            <a:spLocks/>
          </p:cNvSpPr>
          <p:nvPr/>
        </p:nvSpPr>
        <p:spPr>
          <a:xfrm>
            <a:off x="539750" y="0"/>
            <a:ext cx="7920880"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a:t>Ορισμός των ΜΣΠ που σχετίζονται με την εργασία</a:t>
            </a:r>
          </a:p>
        </p:txBody>
      </p:sp>
      <p:grpSp>
        <p:nvGrpSpPr>
          <p:cNvPr id="16" name="Group 15"/>
          <p:cNvGrpSpPr/>
          <p:nvPr/>
        </p:nvGrpSpPr>
        <p:grpSpPr>
          <a:xfrm>
            <a:off x="6084168" y="1275818"/>
            <a:ext cx="1866069" cy="2664296"/>
            <a:chOff x="4860032" y="1152159"/>
            <a:chExt cx="2036824" cy="2839181"/>
          </a:xfrm>
        </p:grpSpPr>
        <p:grpSp>
          <p:nvGrpSpPr>
            <p:cNvPr id="17" name="Group 16"/>
            <p:cNvGrpSpPr/>
            <p:nvPr/>
          </p:nvGrpSpPr>
          <p:grpSpPr>
            <a:xfrm>
              <a:off x="4860032" y="1152159"/>
              <a:ext cx="2036824" cy="2839181"/>
              <a:chOff x="5076056" y="1820801"/>
              <a:chExt cx="2036824" cy="2839181"/>
            </a:xfrm>
          </p:grpSpPr>
          <p:pic>
            <p:nvPicPr>
              <p:cNvPr id="22" name="Picture 21"/>
              <p:cNvPicPr>
                <a:picLocks noChangeAspect="1"/>
              </p:cNvPicPr>
              <p:nvPr/>
            </p:nvPicPr>
            <p:blipFill rotWithShape="1">
              <a:blip r:embed="rId3" cstate="print">
                <a:extLst>
                  <a:ext uri="{28A0092B-C50C-407E-A947-70E740481C1C}">
                    <a14:useLocalDpi xmlns="" xmlns:a14="http://schemas.microsoft.com/office/drawing/2010/main" val="0"/>
                  </a:ext>
                </a:extLst>
              </a:blip>
              <a:srcRect l="333" r="3458"/>
              <a:stretch/>
            </p:blipFill>
            <p:spPr>
              <a:xfrm>
                <a:off x="5076056" y="3248678"/>
                <a:ext cx="2036689" cy="1411304"/>
              </a:xfrm>
              <a:prstGeom prst="rect">
                <a:avLst/>
              </a:prstGeom>
            </p:spPr>
          </p:pic>
          <p:pic>
            <p:nvPicPr>
              <p:cNvPr id="23" name="Picture 2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076056" y="1820801"/>
                <a:ext cx="2036824" cy="1357883"/>
              </a:xfrm>
              <a:prstGeom prst="rect">
                <a:avLst/>
              </a:prstGeom>
            </p:spPr>
          </p:pic>
        </p:grpSp>
        <p:sp>
          <p:nvSpPr>
            <p:cNvPr id="18" name="CasellaDiTesto 13">
              <a:extLst>
                <a:ext uri="{FF2B5EF4-FFF2-40B4-BE49-F238E27FC236}">
                  <a16:creationId xmlns="" xmlns:a16="http://schemas.microsoft.com/office/drawing/2014/main" id="{EC00D3BC-E647-BD4A-BC0D-5B0D01FCAF74}"/>
                </a:ext>
              </a:extLst>
            </p:cNvPr>
            <p:cNvSpPr txBox="1"/>
            <p:nvPr/>
          </p:nvSpPr>
          <p:spPr>
            <a:xfrm rot="16200000">
              <a:off x="6306670" y="3398247"/>
              <a:ext cx="1037143" cy="46166"/>
            </a:xfrm>
            <a:prstGeom prst="rect">
              <a:avLst/>
            </a:prstGeom>
            <a:noFill/>
          </p:spPr>
          <p:txBody>
            <a:bodyPr wrap="none" lIns="0" tIns="0" rIns="0" bIns="0" rtlCol="0">
              <a:spAutoFit/>
            </a:bodyPr>
            <a:lstStyle/>
            <a:p>
              <a:pPr algn="ctr"/>
              <a:r>
                <a:rPr lang="el-GR" sz="300" b="1">
                  <a:solidFill>
                    <a:schemeClr val="bg1"/>
                  </a:solidFill>
                </a:rPr>
                <a:t>© CC0 Creative Commons (Pexels, Karolina Grabowska)</a:t>
              </a:r>
            </a:p>
          </p:txBody>
        </p:sp>
        <p:sp>
          <p:nvSpPr>
            <p:cNvPr id="19" name="CasellaDiTesto 13">
              <a:extLst>
                <a:ext uri="{FF2B5EF4-FFF2-40B4-BE49-F238E27FC236}">
                  <a16:creationId xmlns="" xmlns:a16="http://schemas.microsoft.com/office/drawing/2014/main" id="{EC00D3BC-E647-BD4A-BC0D-5B0D01FCAF74}"/>
                </a:ext>
              </a:extLst>
            </p:cNvPr>
            <p:cNvSpPr txBox="1"/>
            <p:nvPr/>
          </p:nvSpPr>
          <p:spPr>
            <a:xfrm rot="16200000">
              <a:off x="6303152" y="1920721"/>
              <a:ext cx="1048364" cy="46166"/>
            </a:xfrm>
            <a:prstGeom prst="rect">
              <a:avLst/>
            </a:prstGeom>
            <a:noFill/>
          </p:spPr>
          <p:txBody>
            <a:bodyPr wrap="none" lIns="0" tIns="0" rIns="0" bIns="0" rtlCol="0">
              <a:spAutoFit/>
            </a:bodyPr>
            <a:lstStyle/>
            <a:p>
              <a:pPr algn="ctr"/>
              <a:r>
                <a:rPr lang="el-GR" sz="300" b="1">
                  <a:solidFill>
                    <a:schemeClr val="bg1"/>
                  </a:solidFill>
                </a:rPr>
                <a:t>© CC0 Creative Commons (Unsplash, Lambros Lyrarakis)</a:t>
              </a:r>
            </a:p>
          </p:txBody>
        </p:sp>
      </p:grpSp>
    </p:spTree>
    <p:extLst>
      <p:ext uri="{BB962C8B-B14F-4D97-AF65-F5344CB8AC3E}">
        <p14:creationId xmlns="" xmlns:p14="http://schemas.microsoft.com/office/powerpoint/2010/main" val="1615611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7768" y="915566"/>
            <a:ext cx="4950296" cy="3744416"/>
          </a:xfrm>
        </p:spPr>
        <p:txBody>
          <a:bodyPr lIns="0" tIns="0" rIns="0" bIns="0">
            <a:noAutofit/>
          </a:bodyPr>
          <a:lstStyle/>
          <a:p>
            <a:pPr marL="0" indent="0">
              <a:buNone/>
            </a:pPr>
            <a:endParaRPr lang="en-US" sz="2000" dirty="0"/>
          </a:p>
          <a:p>
            <a:pPr marL="0" indent="0">
              <a:buNone/>
            </a:pPr>
            <a:endParaRPr lang="en-US" sz="2000" dirty="0"/>
          </a:p>
        </p:txBody>
      </p:sp>
      <p:sp>
        <p:nvSpPr>
          <p:cNvPr id="7" name="Title 1">
            <a:extLst>
              <a:ext uri="{FF2B5EF4-FFF2-40B4-BE49-F238E27FC236}">
                <a16:creationId xmlns="" xmlns:a16="http://schemas.microsoft.com/office/drawing/2014/main" id="{FE67E1C7-DA33-3742-8620-2EC6C9701E0F}"/>
              </a:ext>
            </a:extLst>
          </p:cNvPr>
          <p:cNvSpPr txBox="1">
            <a:spLocks/>
          </p:cNvSpPr>
          <p:nvPr/>
        </p:nvSpPr>
        <p:spPr>
          <a:xfrm>
            <a:off x="539749" y="-236562"/>
            <a:ext cx="7488635" cy="1152128"/>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smtClean="0"/>
              <a:t>Παράγοντες κινδύνου για </a:t>
            </a:r>
            <a:r>
              <a:rPr lang="el-GR" sz="2000" dirty="0"/>
              <a:t>ΜΣΠ</a:t>
            </a:r>
          </a:p>
          <a:p>
            <a:r>
              <a:rPr lang="el-GR" sz="2000" dirty="0"/>
              <a:t>Ένα πολυδιάστατο μοντέλο</a:t>
            </a:r>
          </a:p>
        </p:txBody>
      </p:sp>
      <p:sp>
        <p:nvSpPr>
          <p:cNvPr id="2" name="Rectangle 1"/>
          <p:cNvSpPr/>
          <p:nvPr/>
        </p:nvSpPr>
        <p:spPr>
          <a:xfrm>
            <a:off x="539749" y="915566"/>
            <a:ext cx="4824338" cy="3803605"/>
          </a:xfrm>
          <a:prstGeom prst="rect">
            <a:avLst/>
          </a:prstGeom>
        </p:spPr>
        <p:txBody>
          <a:bodyPr wrap="square">
            <a:spAutoFit/>
          </a:bodyPr>
          <a:lstStyle/>
          <a:p>
            <a:pPr marL="189000" lvl="0" indent="-189000" algn="just" defTabSz="342900">
              <a:spcBef>
                <a:spcPts val="450"/>
              </a:spcBef>
              <a:buClr>
                <a:srgbClr val="003399"/>
              </a:buClr>
              <a:buFont typeface="Wingdings" pitchFamily="2" charset="2"/>
              <a:buChar char="§"/>
            </a:pPr>
            <a:r>
              <a:rPr lang="el-GR" sz="1600" b="1" dirty="0">
                <a:solidFill>
                  <a:srgbClr val="003399"/>
                </a:solidFill>
              </a:rPr>
              <a:t>Οι ΜΣΠ που σχετίζονται με την εργασία προκαλούνται από πολλούς διαφορετικούς (συνδυασμούς) παραγόντων κινδύνου:</a:t>
            </a:r>
          </a:p>
          <a:p>
            <a:pPr marL="189000" lvl="0" indent="-189000" algn="just" defTabSz="342900">
              <a:spcBef>
                <a:spcPts val="450"/>
              </a:spcBef>
              <a:buClr>
                <a:srgbClr val="003399"/>
              </a:buClr>
              <a:buFont typeface="Wingdings" pitchFamily="2" charset="2"/>
              <a:buChar char="§"/>
            </a:pPr>
            <a:endParaRPr lang="en-US" sz="1600" dirty="0">
              <a:solidFill>
                <a:srgbClr val="003399"/>
              </a:solidFill>
            </a:endParaRPr>
          </a:p>
          <a:p>
            <a:pPr marL="324000" lvl="1" indent="-135000" defTabSz="342900">
              <a:buFont typeface="Arial" pitchFamily="34" charset="0"/>
              <a:buChar char="•"/>
            </a:pPr>
            <a:r>
              <a:rPr lang="el-GR" sz="1600" dirty="0" err="1" smtClean="0">
                <a:solidFill>
                  <a:srgbClr val="000000"/>
                </a:solidFill>
              </a:rPr>
              <a:t>Κοινωνικο</a:t>
            </a:r>
            <a:r>
              <a:rPr lang="el-GR" sz="1600" dirty="0" smtClean="0">
                <a:solidFill>
                  <a:srgbClr val="000000"/>
                </a:solidFill>
              </a:rPr>
              <a:t>-δημογραφικοί </a:t>
            </a:r>
            <a:r>
              <a:rPr lang="el-GR" sz="1600" dirty="0">
                <a:solidFill>
                  <a:srgbClr val="000000"/>
                </a:solidFill>
              </a:rPr>
              <a:t>και </a:t>
            </a:r>
            <a:r>
              <a:rPr lang="el-GR" sz="1600" dirty="0" smtClean="0">
                <a:solidFill>
                  <a:srgbClr val="000000"/>
                </a:solidFill>
              </a:rPr>
              <a:t>προσωπικοί </a:t>
            </a:r>
            <a:r>
              <a:rPr lang="el-GR" sz="1600" dirty="0">
                <a:solidFill>
                  <a:srgbClr val="000000"/>
                </a:solidFill>
              </a:rPr>
              <a:t>παράγοντες</a:t>
            </a:r>
          </a:p>
          <a:p>
            <a:pPr marL="324000" lvl="1" indent="-135000" defTabSz="342900">
              <a:spcBef>
                <a:spcPts val="600"/>
              </a:spcBef>
              <a:buFont typeface="Arial" pitchFamily="34" charset="0"/>
              <a:buChar char="•"/>
            </a:pPr>
            <a:r>
              <a:rPr lang="el-GR" sz="1600" dirty="0" smtClean="0">
                <a:solidFill>
                  <a:srgbClr val="000000"/>
                </a:solidFill>
              </a:rPr>
              <a:t>Φυσικοί/</a:t>
            </a:r>
            <a:r>
              <a:rPr lang="el-GR" sz="1600" dirty="0" err="1" smtClean="0">
                <a:solidFill>
                  <a:srgbClr val="000000"/>
                </a:solidFill>
              </a:rPr>
              <a:t>εμβιομηχανικοί</a:t>
            </a:r>
            <a:r>
              <a:rPr lang="el-GR" sz="1600" dirty="0" smtClean="0">
                <a:solidFill>
                  <a:srgbClr val="000000"/>
                </a:solidFill>
              </a:rPr>
              <a:t> </a:t>
            </a:r>
            <a:r>
              <a:rPr lang="el-GR" sz="1600" dirty="0" smtClean="0">
                <a:solidFill>
                  <a:srgbClr val="000000"/>
                </a:solidFill>
              </a:rPr>
              <a:t>παράγοντες και </a:t>
            </a:r>
            <a:r>
              <a:rPr lang="el-GR" sz="1600" dirty="0" smtClean="0">
                <a:solidFill>
                  <a:srgbClr val="000000"/>
                </a:solidFill>
              </a:rPr>
              <a:t>παράγοντες κινδύνου που σχετίζονται </a:t>
            </a:r>
            <a:r>
              <a:rPr lang="el-GR" sz="1600" dirty="0" smtClean="0">
                <a:solidFill>
                  <a:srgbClr val="000000"/>
                </a:solidFill>
              </a:rPr>
              <a:t/>
            </a:r>
            <a:br>
              <a:rPr lang="el-GR" sz="1600" dirty="0" smtClean="0">
                <a:solidFill>
                  <a:srgbClr val="000000"/>
                </a:solidFill>
              </a:rPr>
            </a:br>
            <a:r>
              <a:rPr lang="el-GR" sz="1600" dirty="0" smtClean="0">
                <a:solidFill>
                  <a:srgbClr val="000000"/>
                </a:solidFill>
              </a:rPr>
              <a:t>με </a:t>
            </a:r>
            <a:r>
              <a:rPr lang="el-GR" sz="1600" dirty="0" smtClean="0">
                <a:solidFill>
                  <a:srgbClr val="000000"/>
                </a:solidFill>
              </a:rPr>
              <a:t>το περιβάλλον </a:t>
            </a:r>
            <a:r>
              <a:rPr lang="el-GR" sz="1600" dirty="0" smtClean="0">
                <a:solidFill>
                  <a:srgbClr val="000000"/>
                </a:solidFill>
              </a:rPr>
              <a:t>της </a:t>
            </a:r>
            <a:r>
              <a:rPr lang="el-GR" sz="1600" dirty="0" smtClean="0">
                <a:solidFill>
                  <a:srgbClr val="000000"/>
                </a:solidFill>
              </a:rPr>
              <a:t>εργασίας</a:t>
            </a:r>
            <a:endParaRPr lang="el-GR" sz="1600" dirty="0">
              <a:solidFill>
                <a:srgbClr val="000000"/>
              </a:solidFill>
            </a:endParaRPr>
          </a:p>
          <a:p>
            <a:pPr marL="324000" lvl="1" indent="-135000" defTabSz="342900">
              <a:spcBef>
                <a:spcPts val="600"/>
              </a:spcBef>
              <a:buFont typeface="Arial" pitchFamily="34" charset="0"/>
              <a:buChar char="•"/>
            </a:pPr>
            <a:r>
              <a:rPr lang="el-GR" sz="1600" dirty="0">
                <a:solidFill>
                  <a:srgbClr val="000000"/>
                </a:solidFill>
              </a:rPr>
              <a:t>Οργανωτικοί και ψυχοκοινωνικοί παράγοντες κινδύνου</a:t>
            </a:r>
          </a:p>
          <a:p>
            <a:pPr marL="324000" lvl="1" indent="-135000" defTabSz="342900">
              <a:spcBef>
                <a:spcPts val="600"/>
              </a:spcBef>
              <a:buFont typeface="Arial" pitchFamily="34" charset="0"/>
              <a:buChar char="•"/>
            </a:pPr>
            <a:r>
              <a:rPr lang="el-GR" sz="1600" dirty="0">
                <a:solidFill>
                  <a:srgbClr val="000000"/>
                </a:solidFill>
              </a:rPr>
              <a:t>Παράγοντες κινδύνου που σχετίζονται με το επάγγελμα και την απασχόληση</a:t>
            </a:r>
          </a:p>
          <a:p>
            <a:pPr marL="324000" lvl="1" indent="-135000" defTabSz="342900">
              <a:buFont typeface="Arial" pitchFamily="34" charset="0"/>
              <a:buChar char="•"/>
            </a:pPr>
            <a:endParaRPr lang="en-US" sz="1400" b="1" dirty="0">
              <a:solidFill>
                <a:srgbClr val="003399"/>
              </a:solidFill>
            </a:endParaRP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932040" y="757012"/>
            <a:ext cx="3736167" cy="4061524"/>
          </a:xfrm>
          <a:prstGeom prst="rect">
            <a:avLst/>
          </a:prstGeom>
        </p:spPr>
      </p:pic>
    </p:spTree>
    <p:extLst>
      <p:ext uri="{BB962C8B-B14F-4D97-AF65-F5344CB8AC3E}">
        <p14:creationId xmlns="" xmlns:p14="http://schemas.microsoft.com/office/powerpoint/2010/main" val="3970164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424936" cy="627534"/>
          </a:xfrm>
        </p:spPr>
        <p:txBody>
          <a:bodyPr/>
          <a:lstStyle/>
          <a:p>
            <a:r>
              <a:rPr lang="el-GR" sz="1200" dirty="0"/>
              <a:t/>
            </a:r>
            <a:br>
              <a:rPr lang="el-GR" sz="1200" dirty="0"/>
            </a:br>
            <a:r>
              <a:rPr lang="el-GR" sz="1600" dirty="0"/>
              <a:t>Έκθεση σε παράγοντες κινδύνου για την υγεία που σχετίζονται με την εργασία</a:t>
            </a:r>
            <a:br>
              <a:rPr lang="el-GR" sz="1600" dirty="0"/>
            </a:br>
            <a:r>
              <a:rPr lang="el-GR" sz="1600" dirty="0"/>
              <a:t>Εργαζόμενες γυναίκες</a:t>
            </a:r>
            <a:r>
              <a:rPr lang="el-GR" sz="1200" dirty="0"/>
              <a:t/>
            </a:r>
            <a:br>
              <a:rPr lang="el-GR" sz="1200" dirty="0"/>
            </a:br>
            <a:endParaRPr lang="el-GR" sz="1200" dirty="0"/>
          </a:p>
        </p:txBody>
      </p:sp>
      <p:sp>
        <p:nvSpPr>
          <p:cNvPr id="3" name="Content Placeholder 2"/>
          <p:cNvSpPr>
            <a:spLocks noGrp="1"/>
          </p:cNvSpPr>
          <p:nvPr>
            <p:ph sz="half" idx="1"/>
          </p:nvPr>
        </p:nvSpPr>
        <p:spPr>
          <a:xfrm>
            <a:off x="539750" y="699542"/>
            <a:ext cx="7632700" cy="3455987"/>
          </a:xfrm>
        </p:spPr>
        <p:txBody>
          <a:bodyPr>
            <a:noAutofit/>
          </a:bodyPr>
          <a:lstStyle/>
          <a:p>
            <a:pPr algn="just"/>
            <a:r>
              <a:rPr lang="el-GR" sz="1400" b="0" dirty="0"/>
              <a:t>Οι εργαζόμενες γυναίκες είναι ιδιαίτερα εκτεθειμένες σε ορισμένους </a:t>
            </a:r>
            <a:r>
              <a:rPr lang="el-GR" sz="1400" i="1" dirty="0" smtClean="0">
                <a:solidFill>
                  <a:schemeClr val="accent1"/>
                </a:solidFill>
              </a:rPr>
              <a:t>φυσικούς/ </a:t>
            </a:r>
            <a:r>
              <a:rPr lang="el-GR" sz="1400" i="1" dirty="0" err="1" smtClean="0">
                <a:solidFill>
                  <a:schemeClr val="accent1"/>
                </a:solidFill>
              </a:rPr>
              <a:t>εμβιομηχανικούς</a:t>
            </a:r>
            <a:r>
              <a:rPr lang="el-GR" sz="1400" i="1" dirty="0" smtClean="0">
                <a:solidFill>
                  <a:schemeClr val="accent1"/>
                </a:solidFill>
              </a:rPr>
              <a:t> </a:t>
            </a:r>
            <a:r>
              <a:rPr lang="el-GR" sz="1400" i="1" dirty="0">
                <a:solidFill>
                  <a:schemeClr val="accent1"/>
                </a:solidFill>
              </a:rPr>
              <a:t>παράγοντες κινδύνου</a:t>
            </a:r>
            <a:r>
              <a:rPr lang="el-GR" sz="1400" dirty="0">
                <a:solidFill>
                  <a:schemeClr val="accent1"/>
                </a:solidFill>
              </a:rPr>
              <a:t> </a:t>
            </a:r>
            <a:r>
              <a:rPr lang="el-GR" sz="1400" b="0" dirty="0"/>
              <a:t>που σχετίζονται με την εργασία (όπως </a:t>
            </a:r>
            <a:r>
              <a:rPr lang="el-GR" sz="1400" b="0" dirty="0" smtClean="0"/>
              <a:t>π.χ. ανύψωση/μετακίνηση </a:t>
            </a:r>
            <a:r>
              <a:rPr lang="el-GR" sz="1400" b="0" dirty="0"/>
              <a:t>ατόμων, επαναλαμβανόμενες κινήσεις, κακή στάση). Οι παράγοντες αυτοί σχετίζονται με τον κίνδυνο εμφάνισης ΜΣΠ και συνδέονται συχνά με τους συγκεκριμένους </a:t>
            </a:r>
            <a:r>
              <a:rPr lang="el-GR" sz="1400" b="0" dirty="0" smtClean="0"/>
              <a:t>κλάδους οικονομικής </a:t>
            </a:r>
            <a:r>
              <a:rPr lang="el-GR" sz="1400" b="0" dirty="0" smtClean="0"/>
              <a:t>δραστηριότητας/τα </a:t>
            </a:r>
            <a:r>
              <a:rPr lang="el-GR" sz="1400" b="0" dirty="0"/>
              <a:t>επαγγέλματα στα οποία οι γυναίκες δραστηριοποιούνται περισσότερο. </a:t>
            </a:r>
          </a:p>
          <a:p>
            <a:endParaRPr lang="en-GB" sz="1400" b="0" dirty="0"/>
          </a:p>
          <a:p>
            <a:pPr marL="0" indent="0">
              <a:buNone/>
            </a:pPr>
            <a:r>
              <a:rPr lang="el-GR" sz="1400" b="0" dirty="0"/>
              <a:t>Σύμφωνα με τα στοιχεία της </a:t>
            </a:r>
            <a:r>
              <a:rPr lang="el-GR" sz="1400" b="0" u="sng" dirty="0" smtClean="0"/>
              <a:t>Ευρωπαϊκής </a:t>
            </a:r>
            <a:r>
              <a:rPr lang="el-GR" sz="1400" b="0" u="sng" dirty="0"/>
              <a:t>Έ</a:t>
            </a:r>
            <a:r>
              <a:rPr lang="el-GR" sz="1400" b="0" u="sng" dirty="0" smtClean="0"/>
              <a:t>ρευνας </a:t>
            </a:r>
            <a:r>
              <a:rPr lang="el-GR" sz="1400" b="0" u="sng" dirty="0"/>
              <a:t>για τις </a:t>
            </a:r>
            <a:r>
              <a:rPr lang="el-GR" sz="1400" b="0" u="sng" dirty="0" smtClean="0"/>
              <a:t>Συνθήκες Εργασίας</a:t>
            </a:r>
            <a:r>
              <a:rPr lang="el-GR" sz="1400" b="0" dirty="0" smtClean="0"/>
              <a:t> </a:t>
            </a:r>
            <a:r>
              <a:rPr lang="el-GR" sz="1400" b="0" dirty="0"/>
              <a:t>(2015):</a:t>
            </a:r>
          </a:p>
          <a:p>
            <a:pPr marL="0" indent="0">
              <a:buNone/>
            </a:pPr>
            <a:endParaRPr lang="en-GB" sz="400" b="0" dirty="0"/>
          </a:p>
          <a:p>
            <a:pPr algn="just"/>
            <a:r>
              <a:rPr lang="el-GR" sz="1400" b="0" dirty="0"/>
              <a:t>Υψηλό ποσοστό των εργαζόμενων γυναικών απασχολείται σε θέσεις εργασίας που προϋποθέτουν παρατεταμένη παραμονή σε καθιστή θέση (62 %), χρήση υπολογιστών (62 %) και επαναλαμβανόμενες κινήσεις των χεριών (61 %) για τουλάχιστον το ένα τέταρτο του χρόνου εργασίας τους. </a:t>
            </a:r>
          </a:p>
          <a:p>
            <a:pPr algn="just"/>
            <a:r>
              <a:rPr lang="el-GR" sz="1400" b="0" dirty="0"/>
              <a:t>Το 42 % των γυναικών αναφέρουν ότι εργάζονται σε κοπιαστικές ή επίπονες θέσεις για τουλάχιστον το ένα τέταρτο του χρόνου εργασίας τους. </a:t>
            </a:r>
          </a:p>
          <a:p>
            <a:pPr algn="just"/>
            <a:r>
              <a:rPr lang="el-GR" sz="1400" b="0" dirty="0"/>
              <a:t>Το 15 % των εργαζόμενων γυναικών απασχολούνται σε </a:t>
            </a:r>
            <a:r>
              <a:rPr lang="el-GR" sz="1400" b="0" dirty="0" smtClean="0"/>
              <a:t>θέση </a:t>
            </a:r>
            <a:r>
              <a:rPr lang="el-GR" sz="1400" b="0" dirty="0"/>
              <a:t>εργασίας που προϋποθέτει την </a:t>
            </a:r>
            <a:r>
              <a:rPr lang="el-GR" sz="1400" b="0" dirty="0" smtClean="0"/>
              <a:t>ανύψωση </a:t>
            </a:r>
            <a:r>
              <a:rPr lang="el-GR" sz="1400" b="0" dirty="0"/>
              <a:t>ή τη μετακίνηση ατόμων.</a:t>
            </a:r>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547664" y="3284448"/>
            <a:ext cx="5490232" cy="1375981"/>
          </a:xfrm>
          <a:prstGeom prst="rect">
            <a:avLst/>
          </a:prstGeom>
        </p:spPr>
      </p:pic>
    </p:spTree>
    <p:extLst>
      <p:ext uri="{BB962C8B-B14F-4D97-AF65-F5344CB8AC3E}">
        <p14:creationId xmlns="" xmlns:p14="http://schemas.microsoft.com/office/powerpoint/2010/main" val="3363034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18"/>
            <a:ext cx="7938424" cy="706702"/>
          </a:xfrm>
        </p:spPr>
        <p:txBody>
          <a:bodyPr/>
          <a:lstStyle/>
          <a:p>
            <a:r>
              <a:rPr lang="el-GR" sz="1200" dirty="0"/>
              <a:t/>
            </a:r>
            <a:br>
              <a:rPr lang="el-GR" sz="1200" dirty="0"/>
            </a:br>
            <a:r>
              <a:rPr lang="el-GR" sz="1600" dirty="0"/>
              <a:t>Έκθεση σε παράγοντες κινδύνου για την υγεία που σχετίζονται με την εργασία</a:t>
            </a:r>
            <a:br>
              <a:rPr lang="el-GR" sz="1600" dirty="0"/>
            </a:br>
            <a:r>
              <a:rPr lang="el-GR" sz="1600" dirty="0"/>
              <a:t>Εργαζόμενες γυναίκες</a:t>
            </a:r>
            <a:r>
              <a:rPr lang="el-GR" sz="1200" dirty="0"/>
              <a:t/>
            </a:r>
            <a:br>
              <a:rPr lang="el-GR" sz="1200" dirty="0"/>
            </a:br>
            <a:endParaRPr lang="el-GR" sz="1200" dirty="0"/>
          </a:p>
        </p:txBody>
      </p:sp>
      <p:sp>
        <p:nvSpPr>
          <p:cNvPr id="3" name="Content Placeholder 2"/>
          <p:cNvSpPr>
            <a:spLocks noGrp="1"/>
          </p:cNvSpPr>
          <p:nvPr>
            <p:ph sz="half" idx="1"/>
          </p:nvPr>
        </p:nvSpPr>
        <p:spPr>
          <a:xfrm>
            <a:off x="539750" y="843558"/>
            <a:ext cx="7920682" cy="3455988"/>
          </a:xfrm>
        </p:spPr>
        <p:txBody>
          <a:bodyPr>
            <a:noAutofit/>
          </a:bodyPr>
          <a:lstStyle/>
          <a:p>
            <a:pPr marL="0" indent="0">
              <a:buNone/>
            </a:pPr>
            <a:r>
              <a:rPr lang="el-GR" sz="1400" b="0" dirty="0"/>
              <a:t>Σύμφωνα με τα στοιχεία της </a:t>
            </a:r>
            <a:r>
              <a:rPr lang="el-GR" sz="1400" b="0" u="sng" dirty="0" smtClean="0"/>
              <a:t>‘</a:t>
            </a:r>
            <a:r>
              <a:rPr lang="el-GR" sz="1400" b="0" u="sng" dirty="0" err="1" smtClean="0"/>
              <a:t>Ερευνας</a:t>
            </a:r>
            <a:r>
              <a:rPr lang="el-GR" sz="1400" b="0" u="sng" dirty="0" smtClean="0"/>
              <a:t> </a:t>
            </a:r>
            <a:r>
              <a:rPr lang="el-GR" sz="1400" b="0" u="sng" dirty="0"/>
              <a:t>της </a:t>
            </a:r>
            <a:r>
              <a:rPr lang="el-GR" sz="1400" b="0" u="sng" dirty="0" err="1"/>
              <a:t>Eurostat</a:t>
            </a:r>
            <a:r>
              <a:rPr lang="el-GR" sz="1400" b="0" u="sng" dirty="0"/>
              <a:t> για το </a:t>
            </a:r>
            <a:r>
              <a:rPr lang="el-GR" sz="1400" b="0" u="sng" dirty="0" smtClean="0"/>
              <a:t>Εργατικό Δυναμικό</a:t>
            </a:r>
            <a:r>
              <a:rPr lang="el-GR" sz="1400" b="0" dirty="0"/>
              <a:t>:</a:t>
            </a:r>
          </a:p>
          <a:p>
            <a:pPr marL="0" indent="0">
              <a:buNone/>
            </a:pPr>
            <a:endParaRPr lang="en-GB" sz="900" b="0" dirty="0"/>
          </a:p>
          <a:p>
            <a:r>
              <a:rPr lang="el-GR" sz="1400" b="0" dirty="0"/>
              <a:t>Οι γυναίκες απασχολούνται ιδίως στην υγειονομική περίθαλψη και την εκπαίδευση, την κοινωνική εργασία, το εμπόριο, τις υπηρεσίες φιλοξενίας και τροφίμων, τις υπηρεσίες οικιακών εργασιών και καθαριότητας και άλλους </a:t>
            </a:r>
            <a:r>
              <a:rPr lang="el-GR" sz="1400" b="0" dirty="0" smtClean="0"/>
              <a:t>κλάδους του τριτογενή τομέα </a:t>
            </a:r>
            <a:r>
              <a:rPr lang="el-GR" sz="1400" b="0" dirty="0"/>
              <a:t>(όπως κτηματομεσιτικές </a:t>
            </a:r>
            <a:r>
              <a:rPr lang="el-GR" sz="1400" b="0" dirty="0" smtClean="0"/>
              <a:t>επιχειρήσεις, </a:t>
            </a:r>
            <a:r>
              <a:rPr lang="el-GR" sz="1400" b="0" dirty="0"/>
              <a:t>ταξιδιωτικά γραφεία, τηλεφωνικά κέντρα, κομμωτήρια και ινστιτούτα αισθητικής) </a:t>
            </a:r>
            <a:r>
              <a:rPr lang="el-GR" sz="1400" b="0" dirty="0" smtClean="0"/>
              <a:t/>
            </a:r>
            <a:br>
              <a:rPr lang="el-GR" sz="1400" b="0" dirty="0" smtClean="0"/>
            </a:br>
            <a:r>
              <a:rPr lang="el-GR" sz="1400" b="0" dirty="0" smtClean="0"/>
              <a:t>και </a:t>
            </a:r>
            <a:r>
              <a:rPr lang="el-GR" sz="1400" b="0" dirty="0"/>
              <a:t>στον δημόσιο τομέα.</a:t>
            </a:r>
          </a:p>
          <a:p>
            <a:endParaRPr lang="en-GB" sz="900" b="0" dirty="0"/>
          </a:p>
          <a:p>
            <a:r>
              <a:rPr lang="el-GR" sz="1400" b="0" dirty="0"/>
              <a:t>Σε αυτούς τους </a:t>
            </a:r>
            <a:r>
              <a:rPr lang="el-GR" sz="1400" b="0" dirty="0" smtClean="0"/>
              <a:t>κλάδους </a:t>
            </a:r>
            <a:r>
              <a:rPr lang="el-GR" sz="1400" b="0" dirty="0"/>
              <a:t>εργάζονται ως </a:t>
            </a:r>
            <a:r>
              <a:rPr lang="el-GR" sz="1400" b="0" i="1" dirty="0"/>
              <a:t>προσωπικοί φροντιστές</a:t>
            </a:r>
            <a:r>
              <a:rPr lang="el-GR" sz="1400" b="0" dirty="0"/>
              <a:t>, </a:t>
            </a:r>
            <a:r>
              <a:rPr lang="el-GR" sz="1400" b="0" i="1" dirty="0" smtClean="0"/>
              <a:t>καθαρίστριες </a:t>
            </a:r>
            <a:r>
              <a:rPr lang="el-GR" sz="1400" b="0" i="1" dirty="0"/>
              <a:t>και </a:t>
            </a:r>
            <a:r>
              <a:rPr lang="el-GR" sz="1400" b="0" i="1" dirty="0" smtClean="0"/>
              <a:t>οικιακές </a:t>
            </a:r>
            <a:r>
              <a:rPr lang="el-GR" sz="1400" b="0" i="1" dirty="0"/>
              <a:t>βοηθοί</a:t>
            </a:r>
            <a:r>
              <a:rPr lang="el-GR" sz="1400" b="0" dirty="0"/>
              <a:t>, </a:t>
            </a:r>
            <a:r>
              <a:rPr lang="el-GR" sz="1400" b="0" i="1" dirty="0"/>
              <a:t>βοηθοί γραφείου</a:t>
            </a:r>
            <a:r>
              <a:rPr lang="el-GR" sz="1400" b="0" dirty="0"/>
              <a:t>, </a:t>
            </a:r>
            <a:r>
              <a:rPr lang="el-GR" sz="1400" b="0" i="1" dirty="0"/>
              <a:t>επαγγελματίες υγείας</a:t>
            </a:r>
            <a:r>
              <a:rPr lang="el-GR" sz="1400" b="0" dirty="0"/>
              <a:t>, </a:t>
            </a:r>
            <a:r>
              <a:rPr lang="el-GR" sz="1400" b="0" i="1" dirty="0"/>
              <a:t>εκπαιδευτικοί</a:t>
            </a:r>
            <a:r>
              <a:rPr lang="el-GR" sz="1400" b="0" dirty="0"/>
              <a:t>, </a:t>
            </a:r>
            <a:r>
              <a:rPr lang="el-GR" sz="1400" b="0" i="1" dirty="0"/>
              <a:t>βοηθοί εξυπηρέτησης πελατών</a:t>
            </a:r>
            <a:r>
              <a:rPr lang="el-GR" sz="1400" b="0" dirty="0"/>
              <a:t>.</a:t>
            </a:r>
          </a:p>
          <a:p>
            <a:endParaRPr lang="en-GB" sz="900" b="0" dirty="0"/>
          </a:p>
          <a:p>
            <a:r>
              <a:rPr lang="el-GR" sz="1400" b="0" dirty="0"/>
              <a:t>Οι γυναίκες εργάζονται συνήθως σε θέσεις εργασίας στις οποίες</a:t>
            </a:r>
            <a:r>
              <a:rPr lang="el-GR" sz="1400" dirty="0"/>
              <a:t> είναι πιο πιθανό να εκτεθούν σε συνδυασμό </a:t>
            </a:r>
            <a:r>
              <a:rPr lang="el-GR" sz="1400" dirty="0" smtClean="0"/>
              <a:t>φυσικών/</a:t>
            </a:r>
            <a:r>
              <a:rPr lang="el-GR" sz="1400" dirty="0" err="1" smtClean="0"/>
              <a:t>εμβιομηχανικών</a:t>
            </a:r>
            <a:r>
              <a:rPr lang="el-GR" sz="1400" dirty="0" smtClean="0"/>
              <a:t>, </a:t>
            </a:r>
            <a:r>
              <a:rPr lang="el-GR" sz="1400" dirty="0"/>
              <a:t>ψυχοκοινωνικών και οργανωτικών </a:t>
            </a:r>
            <a:r>
              <a:rPr lang="el-GR" sz="1400" dirty="0" smtClean="0"/>
              <a:t>παραγόντων κινδύνου</a:t>
            </a:r>
            <a:r>
              <a:rPr lang="el-GR" sz="1400" b="0" dirty="0" smtClean="0"/>
              <a:t>, </a:t>
            </a:r>
            <a:r>
              <a:rPr lang="el-GR" sz="1400" b="0" dirty="0"/>
              <a:t>οι οποίοι με τη σειρά τους μπορούν να οδηγήσουν</a:t>
            </a:r>
            <a:r>
              <a:rPr lang="el-GR" sz="1400" dirty="0"/>
              <a:t> </a:t>
            </a:r>
            <a:r>
              <a:rPr lang="el-GR" sz="1400" dirty="0" smtClean="0"/>
              <a:t>σε μεγαλύτερη συχνότητα εμφάνισης </a:t>
            </a:r>
            <a:r>
              <a:rPr lang="el-GR" sz="1400" dirty="0"/>
              <a:t>ΜΣΠ και σε </a:t>
            </a:r>
            <a:r>
              <a:rPr lang="el-GR" sz="1400" dirty="0" smtClean="0"/>
              <a:t>άλλα προβλήματα </a:t>
            </a:r>
            <a:r>
              <a:rPr lang="el-GR" sz="1400" dirty="0"/>
              <a:t>υγείας </a:t>
            </a:r>
            <a:r>
              <a:rPr lang="el-GR" sz="1400" b="0" dirty="0"/>
              <a:t>για τις εργαζόμενες γυναίκες</a:t>
            </a:r>
            <a:r>
              <a:rPr lang="el-GR" sz="1400" dirty="0"/>
              <a:t>.</a:t>
            </a:r>
          </a:p>
        </p:txBody>
      </p:sp>
    </p:spTree>
    <p:extLst>
      <p:ext uri="{BB962C8B-B14F-4D97-AF65-F5344CB8AC3E}">
        <p14:creationId xmlns="" xmlns:p14="http://schemas.microsoft.com/office/powerpoint/2010/main" val="316922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7782" y="1818968"/>
            <a:ext cx="7344618" cy="2624990"/>
          </a:xfrm>
        </p:spPr>
        <p:txBody>
          <a:bodyPr lIns="0" tIns="0" rIns="0" bIns="0">
            <a:noAutofit/>
          </a:bodyPr>
          <a:lstStyle/>
          <a:p>
            <a:pPr lvl="1">
              <a:spcAft>
                <a:spcPts val="600"/>
              </a:spcAft>
            </a:pPr>
            <a:r>
              <a:rPr lang="el-GR" sz="1200" dirty="0">
                <a:solidFill>
                  <a:schemeClr val="accent1"/>
                </a:solidFill>
              </a:rPr>
              <a:t>Έλλειψη ευκαιριών σταδιοδρομίας και μισθολογικές διαφορές </a:t>
            </a:r>
          </a:p>
          <a:p>
            <a:pPr lvl="1">
              <a:spcAft>
                <a:spcPts val="600"/>
              </a:spcAft>
            </a:pPr>
            <a:r>
              <a:rPr lang="el-GR" sz="1200" dirty="0">
                <a:solidFill>
                  <a:schemeClr val="accent1"/>
                </a:solidFill>
              </a:rPr>
              <a:t>Άτυπες</a:t>
            </a:r>
            <a:r>
              <a:rPr lang="el-GR" sz="1200" dirty="0"/>
              <a:t> </a:t>
            </a:r>
            <a:r>
              <a:rPr lang="el-GR" sz="1200" dirty="0">
                <a:solidFill>
                  <a:srgbClr val="003399"/>
                </a:solidFill>
              </a:rPr>
              <a:t>μορφές</a:t>
            </a:r>
            <a:r>
              <a:rPr lang="el-GR" sz="1200" dirty="0"/>
              <a:t> </a:t>
            </a:r>
            <a:r>
              <a:rPr lang="el-GR" sz="1200" dirty="0">
                <a:solidFill>
                  <a:schemeClr val="accent1"/>
                </a:solidFill>
              </a:rPr>
              <a:t>απασχόλησης</a:t>
            </a:r>
          </a:p>
          <a:p>
            <a:pPr lvl="1">
              <a:spcAft>
                <a:spcPts val="600"/>
              </a:spcAft>
            </a:pPr>
            <a:r>
              <a:rPr lang="el-GR" sz="1200" dirty="0">
                <a:solidFill>
                  <a:schemeClr val="accent1"/>
                </a:solidFill>
              </a:rPr>
              <a:t>Διακρίσεις, παρενόχληση και ανεπιθύμητη σεξουαλική προσοχή</a:t>
            </a:r>
          </a:p>
          <a:p>
            <a:pPr lvl="1">
              <a:spcAft>
                <a:spcPts val="600"/>
              </a:spcAft>
            </a:pPr>
            <a:r>
              <a:rPr lang="el-GR" sz="1200" dirty="0">
                <a:solidFill>
                  <a:schemeClr val="accent1"/>
                </a:solidFill>
              </a:rPr>
              <a:t>Ισορροπία μεταξύ ιδιωτικής και επαγγελματικής ζωής και ο «διπλός ρόλος» των γυναικών </a:t>
            </a:r>
            <a:r>
              <a:rPr lang="el-GR" sz="1200" dirty="0" smtClean="0">
                <a:solidFill>
                  <a:schemeClr val="accent1"/>
                </a:solidFill>
              </a:rPr>
              <a:t/>
            </a:r>
            <a:br>
              <a:rPr lang="el-GR" sz="1200" dirty="0" smtClean="0">
                <a:solidFill>
                  <a:schemeClr val="accent1"/>
                </a:solidFill>
              </a:rPr>
            </a:br>
            <a:r>
              <a:rPr lang="el-GR" sz="1200" dirty="0" smtClean="0">
                <a:solidFill>
                  <a:schemeClr val="accent1"/>
                </a:solidFill>
              </a:rPr>
              <a:t>τόσο </a:t>
            </a:r>
            <a:r>
              <a:rPr lang="el-GR" sz="1200" dirty="0">
                <a:solidFill>
                  <a:schemeClr val="accent1"/>
                </a:solidFill>
              </a:rPr>
              <a:t>ως εργαζόμενες όσο και ως νοικοκυρές και μη αμειβόμενοι φροντιστές</a:t>
            </a:r>
          </a:p>
          <a:p>
            <a:pPr lvl="1">
              <a:spcAft>
                <a:spcPts val="600"/>
              </a:spcAft>
            </a:pPr>
            <a:r>
              <a:rPr lang="el-GR" sz="1200" dirty="0" smtClean="0">
                <a:solidFill>
                  <a:schemeClr val="accent1"/>
                </a:solidFill>
              </a:rPr>
              <a:t>Νοητική καταπόνηση </a:t>
            </a:r>
            <a:r>
              <a:rPr lang="el-GR" sz="1200" dirty="0">
                <a:solidFill>
                  <a:schemeClr val="accent1"/>
                </a:solidFill>
              </a:rPr>
              <a:t>και </a:t>
            </a:r>
            <a:r>
              <a:rPr lang="el-GR" sz="1200" dirty="0" smtClean="0">
                <a:solidFill>
                  <a:schemeClr val="accent1"/>
                </a:solidFill>
              </a:rPr>
              <a:t>άγχος στην εργασία, </a:t>
            </a:r>
            <a:r>
              <a:rPr lang="el-GR" sz="1200" dirty="0">
                <a:solidFill>
                  <a:schemeClr val="accent1"/>
                </a:solidFill>
              </a:rPr>
              <a:t>συναισθηματικές απαιτήσεις</a:t>
            </a:r>
          </a:p>
          <a:p>
            <a:pPr lvl="1">
              <a:spcAft>
                <a:spcPts val="600"/>
              </a:spcAft>
            </a:pPr>
            <a:r>
              <a:rPr lang="el-GR" sz="1200" dirty="0">
                <a:solidFill>
                  <a:schemeClr val="accent1"/>
                </a:solidFill>
              </a:rPr>
              <a:t>Περιορισμένες ευκαιρίες στο να εκφράσουν τις απόψεις τους σχετικά με τους εργασιακούς κινδύνους </a:t>
            </a:r>
            <a:r>
              <a:rPr lang="el-GR" sz="1200" dirty="0" smtClean="0">
                <a:solidFill>
                  <a:schemeClr val="accent1"/>
                </a:solidFill>
              </a:rPr>
              <a:t/>
            </a:r>
            <a:br>
              <a:rPr lang="el-GR" sz="1200" dirty="0" smtClean="0">
                <a:solidFill>
                  <a:schemeClr val="accent1"/>
                </a:solidFill>
              </a:rPr>
            </a:br>
            <a:r>
              <a:rPr lang="el-GR" sz="1200" dirty="0" smtClean="0">
                <a:solidFill>
                  <a:schemeClr val="accent1"/>
                </a:solidFill>
              </a:rPr>
              <a:t>για </a:t>
            </a:r>
            <a:r>
              <a:rPr lang="el-GR" sz="1200" dirty="0">
                <a:solidFill>
                  <a:schemeClr val="accent1"/>
                </a:solidFill>
              </a:rPr>
              <a:t>την υγεία και στο να ακουστούν</a:t>
            </a:r>
          </a:p>
          <a:p>
            <a:pPr lvl="1">
              <a:spcAft>
                <a:spcPts val="600"/>
              </a:spcAft>
            </a:pPr>
            <a:r>
              <a:rPr lang="el-GR" sz="1200" dirty="0">
                <a:solidFill>
                  <a:schemeClr val="accent1"/>
                </a:solidFill>
              </a:rPr>
              <a:t>Επικράτηση ανδροκρατούμενης άποψης για τις επαγγελματικές ασθένειες και τα ζητήματα </a:t>
            </a:r>
            <a:r>
              <a:rPr lang="el-GR" sz="1200" dirty="0" smtClean="0">
                <a:solidFill>
                  <a:schemeClr val="accent1"/>
                </a:solidFill>
              </a:rPr>
              <a:t/>
            </a:r>
            <a:br>
              <a:rPr lang="el-GR" sz="1200" dirty="0" smtClean="0">
                <a:solidFill>
                  <a:schemeClr val="accent1"/>
                </a:solidFill>
              </a:rPr>
            </a:br>
            <a:r>
              <a:rPr lang="el-GR" sz="1200" dirty="0" smtClean="0">
                <a:solidFill>
                  <a:schemeClr val="accent1"/>
                </a:solidFill>
              </a:rPr>
              <a:t>που </a:t>
            </a:r>
            <a:r>
              <a:rPr lang="el-GR" sz="1200" dirty="0">
                <a:solidFill>
                  <a:schemeClr val="accent1"/>
                </a:solidFill>
              </a:rPr>
              <a:t>σχετίζονται με την υγεία και ασφάλεια στην εργασία</a:t>
            </a:r>
          </a:p>
          <a:p>
            <a:pPr lvl="1">
              <a:spcAft>
                <a:spcPts val="600"/>
              </a:spcAft>
            </a:pPr>
            <a:r>
              <a:rPr lang="el-GR" sz="1200" dirty="0">
                <a:solidFill>
                  <a:schemeClr val="accent1"/>
                </a:solidFill>
              </a:rPr>
              <a:t>Επιβλαβείς συνθήκες εργασίας </a:t>
            </a:r>
            <a:r>
              <a:rPr lang="el-GR" sz="1200" dirty="0" smtClean="0">
                <a:solidFill>
                  <a:schemeClr val="accent1"/>
                </a:solidFill>
              </a:rPr>
              <a:t>σε ορισμένες ιδιαίτερα μειονεκτούσες ομάδες εργαζόμενων γυναικών</a:t>
            </a:r>
            <a:endParaRPr lang="el-GR" sz="1200" dirty="0">
              <a:solidFill>
                <a:schemeClr val="accent1"/>
              </a:solidFill>
            </a:endParaRPr>
          </a:p>
          <a:p>
            <a:pPr>
              <a:lnSpc>
                <a:spcPct val="80000"/>
              </a:lnSpc>
            </a:pPr>
            <a:endParaRPr lang="en-US" sz="1200" dirty="0"/>
          </a:p>
          <a:p>
            <a:pPr marL="0" indent="0">
              <a:buNone/>
            </a:pPr>
            <a:endParaRPr lang="en-US" sz="1200" dirty="0"/>
          </a:p>
          <a:p>
            <a:pPr marL="0" indent="0">
              <a:buNone/>
            </a:pPr>
            <a:endParaRPr lang="en-US" sz="1200" dirty="0"/>
          </a:p>
        </p:txBody>
      </p:sp>
      <p:sp>
        <p:nvSpPr>
          <p:cNvPr id="8" name="Title 1"/>
          <p:cNvSpPr>
            <a:spLocks noGrp="1"/>
          </p:cNvSpPr>
          <p:nvPr>
            <p:ph type="title"/>
          </p:nvPr>
        </p:nvSpPr>
        <p:spPr>
          <a:xfrm>
            <a:off x="450000" y="12606"/>
            <a:ext cx="7938424" cy="684795"/>
          </a:xfrm>
        </p:spPr>
        <p:txBody>
          <a:bodyPr/>
          <a:lstStyle/>
          <a:p>
            <a:r>
              <a:rPr lang="el-GR" sz="1200" dirty="0"/>
              <a:t/>
            </a:r>
            <a:br>
              <a:rPr lang="el-GR" sz="1200" dirty="0"/>
            </a:br>
            <a:r>
              <a:rPr lang="el-GR" sz="1600" dirty="0"/>
              <a:t>Έκθεση σε παράγοντες κινδύνου για την υγεία που σχετίζονται με την εργασία</a:t>
            </a:r>
            <a:br>
              <a:rPr lang="el-GR" sz="1600" dirty="0"/>
            </a:br>
            <a:r>
              <a:rPr lang="el-GR" sz="1600" dirty="0"/>
              <a:t>Εργαζόμενες γυναίκες</a:t>
            </a:r>
            <a:r>
              <a:rPr lang="el-GR" sz="1200" dirty="0"/>
              <a:t/>
            </a:r>
            <a:br>
              <a:rPr lang="el-GR" sz="1200" dirty="0"/>
            </a:br>
            <a:endParaRPr lang="el-GR" sz="1200" dirty="0"/>
          </a:p>
        </p:txBody>
      </p:sp>
      <p:sp>
        <p:nvSpPr>
          <p:cNvPr id="2" name="Rectangle 1">
            <a:extLst>
              <a:ext uri="{FF2B5EF4-FFF2-40B4-BE49-F238E27FC236}">
                <a16:creationId xmlns="" xmlns:a16="http://schemas.microsoft.com/office/drawing/2014/main" id="{6463E7FD-80C2-4187-9A52-16329EEFB62F}"/>
              </a:ext>
            </a:extLst>
          </p:cNvPr>
          <p:cNvSpPr/>
          <p:nvPr/>
        </p:nvSpPr>
        <p:spPr>
          <a:xfrm>
            <a:off x="899592" y="915566"/>
            <a:ext cx="7200800" cy="830997"/>
          </a:xfrm>
          <a:prstGeom prst="rect">
            <a:avLst/>
          </a:prstGeom>
        </p:spPr>
        <p:txBody>
          <a:bodyPr wrap="square">
            <a:spAutoFit/>
          </a:bodyPr>
          <a:lstStyle/>
          <a:p>
            <a:pPr algn="just"/>
            <a:r>
              <a:rPr lang="el-GR" sz="1200" dirty="0">
                <a:solidFill>
                  <a:srgbClr val="003399"/>
                </a:solidFill>
              </a:rPr>
              <a:t>Εκτός από τους </a:t>
            </a:r>
            <a:r>
              <a:rPr lang="el-GR" sz="1200" dirty="0" smtClean="0">
                <a:solidFill>
                  <a:srgbClr val="003399"/>
                </a:solidFill>
              </a:rPr>
              <a:t>φυσικούς/</a:t>
            </a:r>
            <a:r>
              <a:rPr lang="el-GR" sz="1200" dirty="0" err="1" smtClean="0">
                <a:solidFill>
                  <a:srgbClr val="003399"/>
                </a:solidFill>
              </a:rPr>
              <a:t>εμβιομηχανικούς</a:t>
            </a:r>
            <a:r>
              <a:rPr lang="el-GR" sz="1200" dirty="0" smtClean="0">
                <a:solidFill>
                  <a:srgbClr val="003399"/>
                </a:solidFill>
              </a:rPr>
              <a:t> </a:t>
            </a:r>
            <a:r>
              <a:rPr lang="el-GR" sz="1200" dirty="0">
                <a:solidFill>
                  <a:srgbClr val="003399"/>
                </a:solidFill>
              </a:rPr>
              <a:t>παράγοντες κινδύνου, οι εργαζόμενες γυναίκες είναι ιδιαίτερα εκτεθειμένες σε </a:t>
            </a:r>
            <a:r>
              <a:rPr lang="el-GR" sz="1200" b="1" i="1" dirty="0">
                <a:solidFill>
                  <a:srgbClr val="003399"/>
                </a:solidFill>
              </a:rPr>
              <a:t>οργανωτικούς και ψυχοκοινωνικούς παράγοντες κινδύνου</a:t>
            </a:r>
            <a:r>
              <a:rPr lang="el-GR" sz="1200" dirty="0">
                <a:solidFill>
                  <a:srgbClr val="003399"/>
                </a:solidFill>
              </a:rPr>
              <a:t> που </a:t>
            </a:r>
            <a:r>
              <a:rPr lang="el-GR" sz="1200" dirty="0" smtClean="0">
                <a:solidFill>
                  <a:srgbClr val="003399"/>
                </a:solidFill>
              </a:rPr>
              <a:t/>
            </a:r>
            <a:br>
              <a:rPr lang="el-GR" sz="1200" dirty="0" smtClean="0">
                <a:solidFill>
                  <a:srgbClr val="003399"/>
                </a:solidFill>
              </a:rPr>
            </a:br>
            <a:r>
              <a:rPr lang="el-GR" sz="1200" dirty="0" smtClean="0">
                <a:solidFill>
                  <a:srgbClr val="003399"/>
                </a:solidFill>
              </a:rPr>
              <a:t>μπορεί να </a:t>
            </a:r>
            <a:r>
              <a:rPr lang="el-GR" sz="1200" dirty="0">
                <a:solidFill>
                  <a:srgbClr val="003399"/>
                </a:solidFill>
              </a:rPr>
              <a:t>οδηγήσουν σε υψηλότερο κίνδυνο εμφάνισης προβλημάτων που σχετίζονται με ΜΣΠ. </a:t>
            </a:r>
            <a:r>
              <a:rPr lang="el-GR" sz="1200" dirty="0" smtClean="0">
                <a:solidFill>
                  <a:srgbClr val="003399"/>
                </a:solidFill>
              </a:rPr>
              <a:t/>
            </a:r>
            <a:br>
              <a:rPr lang="el-GR" sz="1200" dirty="0" smtClean="0">
                <a:solidFill>
                  <a:srgbClr val="003399"/>
                </a:solidFill>
              </a:rPr>
            </a:br>
            <a:r>
              <a:rPr lang="el-GR" sz="1200" dirty="0" smtClean="0">
                <a:solidFill>
                  <a:srgbClr val="003399"/>
                </a:solidFill>
              </a:rPr>
              <a:t>Οι </a:t>
            </a:r>
            <a:r>
              <a:rPr lang="el-GR" sz="1200" dirty="0" smtClean="0">
                <a:solidFill>
                  <a:srgbClr val="003399"/>
                </a:solidFill>
              </a:rPr>
              <a:t>αναγνωρισμένοι </a:t>
            </a:r>
            <a:r>
              <a:rPr lang="el-GR" sz="1200" dirty="0">
                <a:solidFill>
                  <a:srgbClr val="003399"/>
                </a:solidFill>
              </a:rPr>
              <a:t>κίνδυνοι είναι οι εξής:</a:t>
            </a:r>
          </a:p>
        </p:txBody>
      </p:sp>
    </p:spTree>
    <p:extLst>
      <p:ext uri="{BB962C8B-B14F-4D97-AF65-F5344CB8AC3E}">
        <p14:creationId xmlns="" xmlns:p14="http://schemas.microsoft.com/office/powerpoint/2010/main" val="1530850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FE67E1C7-DA33-3742-8620-2EC6C9701E0F}"/>
              </a:ext>
            </a:extLst>
          </p:cNvPr>
          <p:cNvSpPr txBox="1">
            <a:spLocks/>
          </p:cNvSpPr>
          <p:nvPr/>
        </p:nvSpPr>
        <p:spPr>
          <a:xfrm>
            <a:off x="548566" y="42916"/>
            <a:ext cx="9036496" cy="780104"/>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000" dirty="0" smtClean="0"/>
              <a:t>Εμφάνιση</a:t>
            </a:r>
            <a:r>
              <a:rPr lang="el-GR" sz="2000" dirty="0" smtClean="0">
                <a:solidFill>
                  <a:srgbClr val="FF0000"/>
                </a:solidFill>
              </a:rPr>
              <a:t> </a:t>
            </a:r>
            <a:r>
              <a:rPr lang="el-GR" sz="2000" dirty="0" smtClean="0"/>
              <a:t>γενικών </a:t>
            </a:r>
            <a:r>
              <a:rPr lang="el-GR" sz="2000" dirty="0"/>
              <a:t>προβλημάτων υγείας και ΜΣΠ</a:t>
            </a:r>
          </a:p>
          <a:p>
            <a:r>
              <a:rPr lang="el-GR" sz="2000" dirty="0"/>
              <a:t>Εργαζόμενες γυναίκες</a:t>
            </a:r>
          </a:p>
          <a:p>
            <a:endParaRPr lang="en-GB" sz="1600" dirty="0"/>
          </a:p>
        </p:txBody>
      </p:sp>
      <p:sp>
        <p:nvSpPr>
          <p:cNvPr id="5" name="2 Marcador de contenido"/>
          <p:cNvSpPr txBox="1">
            <a:spLocks/>
          </p:cNvSpPr>
          <p:nvPr/>
        </p:nvSpPr>
        <p:spPr>
          <a:xfrm>
            <a:off x="542959" y="923792"/>
            <a:ext cx="7623884" cy="3455987"/>
          </a:xfrm>
          <a:prstGeom prst="rect">
            <a:avLst/>
          </a:prstGeom>
        </p:spPr>
        <p:txBody>
          <a:bodyPr vert="horz" lIns="91440" tIns="45720" rIns="91440" bIns="45720" rtlCol="0" anchor="t" anchorCtr="0">
            <a:noAutofit/>
          </a:bodyPr>
          <a:lst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1414463" indent="-128588" algn="l" defTabSz="257175" rtl="0" eaLnBrk="1" latinLnBrk="0" hangingPunct="1">
              <a:spcBef>
                <a:spcPts val="0"/>
              </a:spcBef>
              <a:buClr>
                <a:schemeClr val="tx2"/>
              </a:buClr>
              <a:buSzPct val="101000"/>
              <a:buFont typeface="Courier New" pitchFamily="49" charset="0"/>
              <a:buChar char="o"/>
              <a:defRPr sz="675" kern="1200" baseline="0">
                <a:solidFill>
                  <a:schemeClr val="tx1"/>
                </a:solidFill>
                <a:latin typeface="+mn-lt"/>
                <a:ea typeface="+mn-ea"/>
                <a:cs typeface="+mn-cs"/>
              </a:defRPr>
            </a:lvl6pPr>
            <a:lvl7pPr marL="1671638" indent="-128588" algn="l" defTabSz="257175" rtl="0" eaLnBrk="1" latinLnBrk="0" hangingPunct="1">
              <a:spcBef>
                <a:spcPts val="0"/>
              </a:spcBef>
              <a:buClr>
                <a:schemeClr val="tx2"/>
              </a:buClr>
              <a:buFont typeface="Courier New" pitchFamily="49" charset="0"/>
              <a:buChar char="o"/>
              <a:defRPr sz="675" kern="1200" baseline="0">
                <a:solidFill>
                  <a:schemeClr val="tx1"/>
                </a:solidFill>
                <a:latin typeface="+mn-lt"/>
                <a:ea typeface="+mn-ea"/>
                <a:cs typeface="+mn-cs"/>
              </a:defRPr>
            </a:lvl7pPr>
            <a:lvl8pPr marL="1928813"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8pPr>
            <a:lvl9pPr marL="2185988"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9pPr>
          </a:lstStyle>
          <a:p>
            <a:pPr algn="just"/>
            <a:r>
              <a:rPr lang="el-GR" sz="1600" b="0" dirty="0"/>
              <a:t>Μεταξύ των εργαζόμενων γυναικών παρατηρούνται τα εξής: χειρότερη κατάσταση υγείας των γυναικών σύμφωνα με την υποκειμενική τους αντίληψη, μεγαλύτεροι περιορισμοί στις καθημερινές δραστηριότητες και υψηλότερο ποσοστό απουσίας από την εργασία.</a:t>
            </a:r>
          </a:p>
          <a:p>
            <a:pPr algn="just"/>
            <a:endParaRPr lang="en-US" sz="1600" dirty="0"/>
          </a:p>
          <a:p>
            <a:pPr algn="just"/>
            <a:r>
              <a:rPr lang="el-GR" sz="1600" b="0" dirty="0" smtClean="0"/>
              <a:t>Μεγαλύτερη συχνότητα εμφάνισης </a:t>
            </a:r>
            <a:r>
              <a:rPr lang="el-GR" sz="1600" b="0" dirty="0"/>
              <a:t>προβλημάτων που σχετίζονται με ΜΣΠ μεταξύ των εργαζομένων γυναικών:</a:t>
            </a:r>
          </a:p>
          <a:p>
            <a:pPr lvl="1" algn="just">
              <a:spcBef>
                <a:spcPts val="600"/>
              </a:spcBef>
              <a:spcAft>
                <a:spcPts val="600"/>
              </a:spcAft>
            </a:pPr>
            <a:r>
              <a:rPr lang="el-GR" sz="1600" dirty="0">
                <a:latin typeface="Arial" panose="020B0604020202020204" pitchFamily="34" charset="0"/>
                <a:ea typeface="Times New Roman" panose="02020603050405020304" pitchFamily="18" charset="0"/>
                <a:cs typeface="Times New Roman" panose="02020603050405020304" pitchFamily="18" charset="0"/>
              </a:rPr>
              <a:t>Σύμφωνα με τα στοιχεία της </a:t>
            </a:r>
            <a:r>
              <a:rPr lang="el-GR" sz="1600" u="sng" dirty="0">
                <a:latin typeface="Arial" panose="020B0604020202020204" pitchFamily="34" charset="0"/>
                <a:ea typeface="Times New Roman" panose="02020603050405020304" pitchFamily="18" charset="0"/>
                <a:cs typeface="Times New Roman" panose="02020603050405020304" pitchFamily="18" charset="0"/>
              </a:rPr>
              <a:t>Ε</a:t>
            </a:r>
            <a:r>
              <a:rPr lang="el-GR" sz="1600" u="sng" dirty="0" smtClean="0">
                <a:latin typeface="Arial" panose="020B0604020202020204" pitchFamily="34" charset="0"/>
                <a:ea typeface="Times New Roman" panose="02020603050405020304" pitchFamily="18" charset="0"/>
                <a:cs typeface="Times New Roman" panose="02020603050405020304" pitchFamily="18" charset="0"/>
              </a:rPr>
              <a:t>υρωπαϊκής </a:t>
            </a:r>
            <a:r>
              <a:rPr lang="el-GR" sz="1600" u="sng" dirty="0">
                <a:latin typeface="Arial" panose="020B0604020202020204" pitchFamily="34" charset="0"/>
                <a:ea typeface="Times New Roman" panose="02020603050405020304" pitchFamily="18" charset="0"/>
                <a:cs typeface="Times New Roman" panose="02020603050405020304" pitchFamily="18" charset="0"/>
              </a:rPr>
              <a:t>Έ</a:t>
            </a:r>
            <a:r>
              <a:rPr lang="el-GR" sz="1600" u="sng" dirty="0" smtClean="0">
                <a:latin typeface="Arial" panose="020B0604020202020204" pitchFamily="34" charset="0"/>
                <a:ea typeface="Times New Roman" panose="02020603050405020304" pitchFamily="18" charset="0"/>
                <a:cs typeface="Times New Roman" panose="02020603050405020304" pitchFamily="18" charset="0"/>
              </a:rPr>
              <a:t>ρευνας </a:t>
            </a:r>
            <a:r>
              <a:rPr lang="el-GR" sz="1600" u="sng" dirty="0">
                <a:latin typeface="Arial" panose="020B0604020202020204" pitchFamily="34" charset="0"/>
                <a:ea typeface="Times New Roman" panose="02020603050405020304" pitchFamily="18" charset="0"/>
                <a:cs typeface="Times New Roman" panose="02020603050405020304" pitchFamily="18" charset="0"/>
              </a:rPr>
              <a:t>για τις </a:t>
            </a:r>
            <a:r>
              <a:rPr lang="el-GR" sz="1600" u="sng" dirty="0" smtClean="0">
                <a:latin typeface="Arial" panose="020B0604020202020204" pitchFamily="34" charset="0"/>
                <a:ea typeface="Times New Roman" panose="02020603050405020304" pitchFamily="18" charset="0"/>
                <a:cs typeface="Times New Roman" panose="02020603050405020304" pitchFamily="18" charset="0"/>
              </a:rPr>
              <a:t>Συνθήκες Εργασίας</a:t>
            </a:r>
            <a:r>
              <a:rPr lang="el-GR" sz="1600" dirty="0" smtClean="0">
                <a:latin typeface="Arial" panose="020B0604020202020204" pitchFamily="34" charset="0"/>
                <a:ea typeface="Times New Roman" panose="02020603050405020304" pitchFamily="18" charset="0"/>
                <a:cs typeface="Times New Roman" panose="02020603050405020304" pitchFamily="18" charset="0"/>
              </a:rPr>
              <a:t> </a:t>
            </a:r>
            <a:r>
              <a:rPr lang="el-GR" sz="1600" dirty="0">
                <a:latin typeface="Arial" panose="020B0604020202020204" pitchFamily="34" charset="0"/>
                <a:ea typeface="Times New Roman" panose="02020603050405020304" pitchFamily="18" charset="0"/>
                <a:cs typeface="Times New Roman" panose="02020603050405020304" pitchFamily="18" charset="0"/>
              </a:rPr>
              <a:t>(EWCS) για το 2015, το 60 % των εργαζομένων γυναικών στην ΕΕ ανέφεραν μία ή περισσότερες ΜΣΠ (σε σύγκριση με το 56 % των ανδρών). </a:t>
            </a:r>
          </a:p>
          <a:p>
            <a:pPr lvl="1" algn="just">
              <a:spcBef>
                <a:spcPts val="600"/>
              </a:spcBef>
              <a:spcAft>
                <a:spcPts val="600"/>
              </a:spcAft>
            </a:pPr>
            <a:r>
              <a:rPr lang="el-GR" sz="1600" dirty="0">
                <a:latin typeface="Arial" panose="020B0604020202020204" pitchFamily="34" charset="0"/>
                <a:ea typeface="Times New Roman" panose="02020603050405020304" pitchFamily="18" charset="0"/>
                <a:cs typeface="Times New Roman" panose="02020603050405020304" pitchFamily="18" charset="0"/>
              </a:rPr>
              <a:t>Η </a:t>
            </a:r>
            <a:r>
              <a:rPr lang="el-GR" sz="1600" dirty="0" smtClean="0">
                <a:latin typeface="Arial" panose="020B0604020202020204" pitchFamily="34" charset="0"/>
                <a:ea typeface="Times New Roman" panose="02020603050405020304" pitchFamily="18" charset="0"/>
                <a:cs typeface="Times New Roman" panose="02020603050405020304" pitchFamily="18" charset="0"/>
              </a:rPr>
              <a:t>συχνότερα </a:t>
            </a:r>
            <a:r>
              <a:rPr lang="el-GR" sz="1600" dirty="0">
                <a:latin typeface="Arial" panose="020B0604020202020204" pitchFamily="34" charset="0"/>
                <a:ea typeface="Times New Roman" panose="02020603050405020304" pitchFamily="18" charset="0"/>
                <a:cs typeface="Times New Roman" panose="02020603050405020304" pitchFamily="18" charset="0"/>
              </a:rPr>
              <a:t>αναφερόμενη ασθένεια είναι ο </a:t>
            </a:r>
            <a:r>
              <a:rPr lang="el-GR" sz="1600" i="1" dirty="0">
                <a:latin typeface="Arial" panose="020B0604020202020204" pitchFamily="34" charset="0"/>
                <a:ea typeface="Times New Roman" panose="02020603050405020304" pitchFamily="18" charset="0"/>
                <a:cs typeface="Times New Roman" panose="02020603050405020304" pitchFamily="18" charset="0"/>
              </a:rPr>
              <a:t>πόνος στην πλάτη</a:t>
            </a:r>
            <a:r>
              <a:rPr lang="el-GR" sz="1600" dirty="0">
                <a:latin typeface="Arial" panose="020B0604020202020204" pitchFamily="34" charset="0"/>
                <a:ea typeface="Times New Roman" panose="02020603050405020304" pitchFamily="18" charset="0"/>
                <a:cs typeface="Times New Roman" panose="02020603050405020304" pitchFamily="18" charset="0"/>
              </a:rPr>
              <a:t> (45%), ακολουθούμενη από τους </a:t>
            </a:r>
            <a:r>
              <a:rPr lang="el-GR" sz="1600" i="1" dirty="0">
                <a:latin typeface="Arial" panose="020B0604020202020204" pitchFamily="34" charset="0"/>
                <a:ea typeface="Times New Roman" panose="02020603050405020304" pitchFamily="18" charset="0"/>
                <a:cs typeface="Times New Roman" panose="02020603050405020304" pitchFamily="18" charset="0"/>
              </a:rPr>
              <a:t>μυϊκούς πόνους στους ώμους, τον λαιμό ή/και τα άνω άκρα</a:t>
            </a:r>
            <a:r>
              <a:rPr lang="el-GR" sz="1600" dirty="0">
                <a:latin typeface="Arial" panose="020B0604020202020204" pitchFamily="34" charset="0"/>
                <a:ea typeface="Times New Roman" panose="02020603050405020304" pitchFamily="18" charset="0"/>
                <a:cs typeface="Times New Roman" panose="02020603050405020304" pitchFamily="18" charset="0"/>
              </a:rPr>
              <a:t> (44 %) και τον </a:t>
            </a:r>
            <a:r>
              <a:rPr lang="el-GR" sz="1600" i="1" dirty="0">
                <a:latin typeface="Arial" panose="020B0604020202020204" pitchFamily="34" charset="0"/>
                <a:ea typeface="Times New Roman" panose="02020603050405020304" pitchFamily="18" charset="0"/>
                <a:cs typeface="Times New Roman" panose="02020603050405020304" pitchFamily="18" charset="0"/>
              </a:rPr>
              <a:t>μυϊκό πόνο στα κάτω άκρα</a:t>
            </a:r>
            <a:r>
              <a:rPr lang="el-GR" sz="1600" dirty="0">
                <a:latin typeface="Arial" panose="020B0604020202020204" pitchFamily="34" charset="0"/>
                <a:ea typeface="Times New Roman" panose="02020603050405020304" pitchFamily="18" charset="0"/>
                <a:cs typeface="Times New Roman" panose="02020603050405020304" pitchFamily="18" charset="0"/>
              </a:rPr>
              <a:t> (30 %). </a:t>
            </a:r>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763688" y="3003798"/>
            <a:ext cx="5490232" cy="1375981"/>
          </a:xfrm>
          <a:prstGeom prst="rect">
            <a:avLst/>
          </a:prstGeom>
        </p:spPr>
      </p:pic>
    </p:spTree>
    <p:extLst>
      <p:ext uri="{BB962C8B-B14F-4D97-AF65-F5344CB8AC3E}">
        <p14:creationId xmlns="" xmlns:p14="http://schemas.microsoft.com/office/powerpoint/2010/main" val="2364765202"/>
      </p:ext>
    </p:extLst>
  </p:cSld>
  <p:clrMapOvr>
    <a:masterClrMapping/>
  </p:clrMapOvr>
</p:sld>
</file>

<file path=ppt/theme/theme1.xml><?xml version="1.0" encoding="utf-8"?>
<a:theme xmlns:a="http://schemas.openxmlformats.org/drawingml/2006/main" name="1_HWC2018-19_Template_16-9">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 xmlns:thm15="http://schemas.microsoft.com/office/thememl/2012/main" name="EUOSHA Campaign 2016-16-9.potx" id="{F7474474-7AE0-46FF-A261-8B9A1ECF96C7}" vid="{E01BF529-0D02-40D8-AC94-E487908172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HWC2018-19_Template_16-9.potx</Template>
  <TotalTime>8034</TotalTime>
  <Words>3683</Words>
  <Application>Microsoft Office PowerPoint</Application>
  <PresentationFormat>Προβολή στην οθόνη (16:9)</PresentationFormat>
  <Paragraphs>319</Paragraphs>
  <Slides>26</Slides>
  <Notes>20</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1_HWC2018-19_Template_16-9</vt:lpstr>
      <vt:lpstr>Διαφάνεια 1</vt:lpstr>
      <vt:lpstr>Διαφάνεια 2</vt:lpstr>
      <vt:lpstr>Διαφάνεια 3</vt:lpstr>
      <vt:lpstr>Διαφάνεια 4</vt:lpstr>
      <vt:lpstr>Διαφάνεια 5</vt:lpstr>
      <vt:lpstr> Έκθεση σε παράγοντες κινδύνου για την υγεία που σχετίζονται με την εργασία Εργαζόμενες γυναίκες </vt:lpstr>
      <vt:lpstr> Έκθεση σε παράγοντες κινδύνου για την υγεία που σχετίζονται με την εργασία Εργαζόμενες γυναίκες </vt:lpstr>
      <vt:lpstr> Έκθεση σε παράγοντες κινδύνου για την υγεία που σχετίζονται με την εργασία Εργαζόμενες γυναίκες </vt:lpstr>
      <vt:lpstr>Διαφάνεια 9</vt:lpstr>
      <vt:lpstr> Έκθεση σε παράγοντες κινδύνου για την υγεία που σχετίζονται με την εργασία Μετανάστες εργαζόμενοι </vt:lpstr>
      <vt:lpstr> Έκθεση σε παράγοντες κινδύνου για την υγεία που σχετίζονται με την εργασία Μετανάστες εργαζόμενοι </vt:lpstr>
      <vt:lpstr> Έκθεση σε παράγοντες κινδύνου για την υγεία που σχετίζονται με την εργασία Μετανάστες εργαζόμενοι </vt:lpstr>
      <vt:lpstr>Διαφάνεια 13</vt:lpstr>
      <vt:lpstr> Έκθεση σε παράγοντες κινδύνου για την υγεία που σχετίζονται με την εργασία  ΛΟΑΔΜ εργαζόμενοι </vt:lpstr>
      <vt:lpstr>Διαφάνεια 15</vt:lpstr>
      <vt:lpstr> Εμφάνιση γενικών προβλημάτων υγείας και ΜΣΠ ΛΟΑΔΜ εργαζόμενοι </vt:lpstr>
      <vt:lpstr>Διαφάνεια 17</vt:lpstr>
      <vt:lpstr>Βασικά πορίσματα: Ανάλυση καλών πρακτικών και πολιτικών πρωτοβουλιών </vt:lpstr>
      <vt:lpstr>Βασικά πορίσματα: Ανάλυση πρακτικών και πολιτικών πρωτοβουλιών </vt:lpstr>
      <vt:lpstr>Διαφάνεια 20</vt:lpstr>
      <vt:lpstr>Διαφάνεια 21</vt:lpstr>
      <vt:lpstr>Διαφάνεια 22</vt:lpstr>
      <vt:lpstr>Πηγές πληροφόρησης</vt:lpstr>
      <vt:lpstr>Πηγές πληροφόρησης</vt:lpstr>
      <vt:lpstr>Αναφορές για τις καλές πρακτικές και τις πολιτικές πρωτοβουλίες </vt:lpstr>
      <vt:lpstr>Διαφάνεια 26</vt:lpstr>
    </vt:vector>
  </TitlesOfParts>
  <Company>CDT</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CDT</dc:creator>
  <cp:lastModifiedBy>user</cp:lastModifiedBy>
  <cp:revision>807</cp:revision>
  <cp:lastPrinted>2019-10-04T15:07:06Z</cp:lastPrinted>
  <dcterms:created xsi:type="dcterms:W3CDTF">2015-10-14T15:05:30Z</dcterms:created>
  <dcterms:modified xsi:type="dcterms:W3CDTF">2021-09-21T09:54:01Z</dcterms:modified>
</cp:coreProperties>
</file>