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notesMasterIdLst>
    <p:notesMasterId r:id="rId28"/>
  </p:notesMasterIdLst>
  <p:handoutMasterIdLst>
    <p:handoutMasterId r:id="rId29"/>
  </p:handoutMasterIdLst>
  <p:sldIdLst>
    <p:sldId id="292" r:id="rId2"/>
    <p:sldId id="293" r:id="rId3"/>
    <p:sldId id="327" r:id="rId4"/>
    <p:sldId id="369" r:id="rId5"/>
    <p:sldId id="379" r:id="rId6"/>
    <p:sldId id="386" r:id="rId7"/>
    <p:sldId id="387" r:id="rId8"/>
    <p:sldId id="380" r:id="rId9"/>
    <p:sldId id="403" r:id="rId10"/>
    <p:sldId id="388" r:id="rId11"/>
    <p:sldId id="391" r:id="rId12"/>
    <p:sldId id="390" r:id="rId13"/>
    <p:sldId id="404" r:id="rId14"/>
    <p:sldId id="396" r:id="rId15"/>
    <p:sldId id="397" r:id="rId16"/>
    <p:sldId id="395" r:id="rId17"/>
    <p:sldId id="375" r:id="rId18"/>
    <p:sldId id="398" r:id="rId19"/>
    <p:sldId id="399" r:id="rId20"/>
    <p:sldId id="377" r:id="rId21"/>
    <p:sldId id="401" r:id="rId22"/>
    <p:sldId id="384" r:id="rId23"/>
    <p:sldId id="385" r:id="rId24"/>
    <p:sldId id="400" r:id="rId25"/>
    <p:sldId id="402" r:id="rId26"/>
    <p:sldId id="344" r:id="rId27"/>
  </p:sldIdLst>
  <p:sldSz cx="9144000" cy="5143500" type="screen16x9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54" userDrawn="1">
          <p15:clr>
            <a:srgbClr val="A4A3A4"/>
          </p15:clr>
        </p15:guide>
        <p15:guide id="2" pos="5148" userDrawn="1">
          <p15:clr>
            <a:srgbClr val="A4A3A4"/>
          </p15:clr>
        </p15:guide>
        <p15:guide id="3" pos="340" userDrawn="1">
          <p15:clr>
            <a:srgbClr val="A4A3A4"/>
          </p15:clr>
        </p15:guide>
        <p15:guide id="4" orient="horz" pos="5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mAuthor id="7" name="CDT" initials="CDT" lastIdx="3" clrIdx="6">
    <p:extLst>
      <p:ext uri="{19B8F6BF-5375-455C-9EA6-DF929625EA0E}">
        <p15:presenceInfo xmlns:p15="http://schemas.microsoft.com/office/powerpoint/2012/main" userId="CD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ACC700"/>
    <a:srgbClr val="FFFFFF"/>
    <a:srgbClr val="E64715"/>
    <a:srgbClr val="D4502A"/>
    <a:srgbClr val="89C14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29" autoAdjust="0"/>
    <p:restoredTop sz="85116" autoAdjust="0"/>
  </p:normalViewPr>
  <p:slideViewPr>
    <p:cSldViewPr>
      <p:cViewPr varScale="1">
        <p:scale>
          <a:sx n="88" d="100"/>
          <a:sy n="88" d="100"/>
        </p:scale>
        <p:origin x="1315" y="77"/>
      </p:cViewPr>
      <p:guideLst>
        <p:guide orient="horz" pos="2754"/>
        <p:guide pos="5148"/>
        <p:guide pos="340"/>
        <p:guide orient="horz" pos="577"/>
      </p:guideLst>
    </p:cSldViewPr>
  </p:slideViewPr>
  <p:outlineViewPr>
    <p:cViewPr>
      <p:scale>
        <a:sx n="33" d="100"/>
        <a:sy n="33" d="100"/>
      </p:scale>
      <p:origin x="0" y="-22794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61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45E80-C07C-45A0-B320-188AF677015B}" type="datetimeFigureOut">
              <a:rPr lang="en-GB" smtClean="0"/>
              <a:t>09/07/2021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233E9-CC45-49D0-A6FA-2D4838922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378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E1595-5C27-4CAE-B4E0-C80305C5E6E4}" type="datetimeFigureOut">
              <a:rPr lang="en-GB" smtClean="0"/>
              <a:t>09/07/2021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DD4C7-C698-4A80-B76C-A9FD890196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081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europa.eu/en/publications/factsheets/87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circabc.europa.eu/ui/group/fea534f4-2590-4490-bca6-504782b47c79/library/e9ec023f-cb5f-4e09-ac6a-6b5ffe05e729?p=1&amp;n=10&amp;sort=modified_DESC" TargetMode="External"/><Relationship Id="rId4" Type="http://schemas.openxmlformats.org/officeDocument/2006/relationships/hyperlink" Target="https://osha.europa.eu/en/publications/factsheet-43-including-gender-issues-risk-assessment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3DD4C7-C698-4A80-B76C-A9FD8901965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086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/>
              <a:t>Migrující pracovníci uvádějí</a:t>
            </a:r>
            <a:r>
              <a:rPr lang="cs-CZ" sz="1200"/>
              <a:t> vyšší prevalenci muskuloskeletálních poruch </a:t>
            </a:r>
            <a:r>
              <a:rPr lang="cs-CZ" sz="1200" b="0"/>
              <a:t>souvisejících s fyzickými, organizačními a psychosociálními rizikovými faktory.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8413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5956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Obtěžování a šikana </a:t>
            </a:r>
            <a:r>
              <a:rPr lang="cs-CZ" sz="1200" b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formě agresivních výměn názorů a hádek s kolegy a nadřízenými, následná izolace pracovníků z řad LGBTI na pracovišti vedoucí k problémům s duševním i fyzickým zdravím a potenciálně i k předčasnému odchodu ze zaměstnání.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725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/>
              <a:t>Některé studie zjistily, že nutnost skrývat sexuální orientaci a genderovou identitu hraje ve </a:t>
            </a:r>
            <a:r>
              <a:rPr lang="cs-CZ" sz="1200"/>
              <a:t>formování kariérních rozhodnutí</a:t>
            </a:r>
            <a:r>
              <a:rPr lang="cs-CZ" sz="1200" b="0"/>
              <a:t> pracovníků z řad LGBTI důležitou roli: mohou se například vyhýbat profesím, u nichž je obtížné toto skrývat a odhalení jejich sexuální orientace by mohlo mít vážné následky.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5173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/>
              <a:t>Několik studií zjistilo souvislosti mezi způsoby skrývání, vystavením diskriminaci a stigmatizaci a negativními účinky, pokud jde o horší ochranu zdraví při práci a duševní zdraví. To může vést k horší produktivitě práce, menší spokojenosti s prací a dokonce ke zdravotnímu postižení v souvislosti s prací.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2847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0642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>
                <a:solidFill>
                  <a:schemeClr val="tx2"/>
                </a:solidFill>
              </a:rPr>
              <a:t>V současnosti je většina hodnocení rizik založena na charakteristikách pracoviště a pracovní činnosti a na pracovních faktorech. Méně pozornosti je věnováno konkrétním, individuálním charakteristikám pracovníků, jelikož hodnocení rizik a prevence se obvykle uplatňují obecně, s ohledem na průměrného člověka (ve skutečnosti průměrného bělocha).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/>
              <a:t>Právní předpisy v oblasti BOZP vyžadují, aby zaměstnavatelé prováděli hodnocení rizik, a zdůrazňují nutnost „přizpůsobit práci jednotlivci“ a povinnost zaměstnavatele „zajistit hodnocení rizik pro bezpečnost a ochranu zdraví při práci, včetně těch, která se vztahují na zvlášť ohrožené skupiny zaměstnanců“.</a:t>
            </a:r>
          </a:p>
          <a:p>
            <a:endParaRPr lang="en-US" dirty="0"/>
          </a:p>
          <a:p>
            <a:r>
              <a:rPr lang="cs-CZ"/>
              <a:t>Různorodost pracovní síly a hodnocení rizik: zahrnut by měl být každý. Shrnutí zprávy agentury. K dispozici na adrese </a:t>
            </a:r>
            <a:r>
              <a:rPr lang="cs-CZ" u="sng">
                <a:hlinkClick r:id="rId3"/>
              </a:rPr>
              <a:t>https://osha.europa.eu/en/publications/factsheets/87.</a:t>
            </a:r>
          </a:p>
          <a:p>
            <a:r>
              <a:rPr lang="cs-CZ"/>
              <a:t>Začlenění genderových otázek do hodnocení rizik. K dispozici na adrese </a:t>
            </a:r>
            <a:r>
              <a:rPr lang="cs-CZ">
                <a:hlinkClick r:id="rId4"/>
              </a:rPr>
              <a:t>https://osha.europa.eu/en/publications/factsheet-43-including-gender-issues-risk-assessment.</a:t>
            </a:r>
            <a:r>
              <a:rPr lang="cs-CZ"/>
              <a:t> </a:t>
            </a:r>
          </a:p>
          <a:p>
            <a:r>
              <a:rPr lang="cs-CZ"/>
              <a:t>Hodnocení rizik zohledňující rozmanitost, příručka pracovní skupiny EMEX a výboru SLIC. K dispozici na adrese </a:t>
            </a:r>
            <a:r>
              <a:rPr lang="cs-CZ">
                <a:hlinkClick r:id="rId5"/>
              </a:rPr>
              <a:t>https://circabc.europa.eu/ui/group/fea534f4-2590-4490-bca6-504782b47c79/library/e9ec023f-cb5f-4e09-ac6a-6b5ffe05e729?p=1&amp;n=10&amp;sort=modified_DESC.</a:t>
            </a:r>
            <a:r>
              <a:rPr lang="cs-CZ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1076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8126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5632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021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7601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659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40400" lvl="1" indent="-140400" algn="just">
              <a:spcBef>
                <a:spcPts val="338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cs-CZ" sz="1400">
                <a:solidFill>
                  <a:schemeClr val="tx2"/>
                </a:solidFill>
              </a:rPr>
              <a:t>Konkrétně má prezentace za cíl: </a:t>
            </a:r>
          </a:p>
          <a:p>
            <a:pPr marL="342900" lvl="3" indent="-140400" algn="just">
              <a:spcBef>
                <a:spcPts val="338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cs-CZ" sz="1400"/>
              <a:t>ukázat, do jaké míry jsou tyto skupiny častěji vystaveny zvýšeným zdravotním rizikům a rizikům souvisejícím s muskuloskeletálními poruchami (zejména psychosociálním rizikům, jako je diskriminace, obtěžování a šikana) v souvislosti s tím, že jsou často zaměstnáni na pozicích s horšími pracovními podmínkami,</a:t>
            </a:r>
          </a:p>
          <a:p>
            <a:pPr marL="342900" lvl="3" indent="-140400" algn="just">
              <a:spcBef>
                <a:spcPts val="338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cs-CZ" sz="1400"/>
              <a:t>poskytnout informace o stávajících politikách či postupech v členských státech a na pracovišti zaměřených na prevenci muskuloskeletálních poruch u těchto skupin pracovníků.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258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823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399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028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/>
              <a:t>Příklady: výuka (vyžaduje dlouhodobé stání nebo chůzi a pomoc studentům), ošetřovatelství a péče o starší osoby (vyžaduje zvedání osob nebo manipulaci s nimi). Obě činnosti jsou spojené s psychosociálními riziky v podobě vyšší míry stresu a emoční náročnosti.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249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01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24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file://localhost/Volumes/XRAID/Equipo%20Rojo/EU-OSHA/18-0115%20PPT%20templates%20update/PNG/FONDO-PORTADA-PATRON-EUOSHA-2011-16-9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10" Type="http://schemas.openxmlformats.org/officeDocument/2006/relationships/image" Target="../media/image10.jpe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FONDO-PORTADA-PATRON-EUOSHA-2011-16-9.png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11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1800" b="1" i="0" cap="none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51435" tIns="25718" rIns="51435" bIns="257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88" dirty="0"/>
          </a:p>
        </p:txBody>
      </p:sp>
      <p:pic>
        <p:nvPicPr>
          <p:cNvPr id="7" name="Bild 2" descr="111004_EU-OSHA_PPT_Corporate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503" y="4131470"/>
            <a:ext cx="959147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3" y="4816801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506" dirty="0"/>
              <a:t>Safety and health at work is everyone’s concern. It’s good for you. It’s good for business.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013" baseline="0">
                <a:solidFill>
                  <a:schemeClr val="tx2"/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5138" y="4431507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6338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1"/>
            <a:ext cx="694508" cy="52092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9" r="7864"/>
          <a:stretch/>
        </p:blipFill>
        <p:spPr>
          <a:xfrm>
            <a:off x="8244408" y="0"/>
            <a:ext cx="936104" cy="5143500"/>
          </a:xfrm>
          <a:prstGeom prst="rect">
            <a:avLst/>
          </a:prstGeom>
        </p:spPr>
      </p:pic>
      <p:pic>
        <p:nvPicPr>
          <p:cNvPr id="14" name="Bild 3">
            <a:extLst>
              <a:ext uri="{FF2B5EF4-FFF2-40B4-BE49-F238E27FC236}">
                <a16:creationId xmlns:a16="http://schemas.microsoft.com/office/drawing/2014/main" id="{01177CFF-2CC4-4D03-991D-54D062075E2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501" y="4097004"/>
            <a:ext cx="936104" cy="580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4461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421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359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961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 descr="/Volumes/XRAID/Equipo Rojo/EU-OSHA/18-0115 PPT templates update/PNG/FONDO-PORTADA-PATRON-EUOSHA-2011-16-9.png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1800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013" baseline="0">
                <a:solidFill>
                  <a:schemeClr val="tx2"/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51435" tIns="25718" rIns="51435" bIns="257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788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3" y="4816801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506" dirty="0"/>
              <a:t>Safety and health at work is everyone’s concern. It’s good for you. It’s good for business.</a:t>
            </a:r>
          </a:p>
        </p:txBody>
      </p:sp>
      <p:pic>
        <p:nvPicPr>
          <p:cNvPr id="11" name="Bild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238" y="4131470"/>
            <a:ext cx="87568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5138" y="4431507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6338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0196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139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125" b="0" baseline="0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125" b="0" baseline="0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356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7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5211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35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3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414463" indent="-128588">
              <a:buClr>
                <a:schemeClr val="tx2"/>
              </a:buClr>
              <a:buSzPct val="101000"/>
              <a:buFont typeface="Courier New" pitchFamily="49" charset="0"/>
              <a:buChar char="o"/>
              <a:defRPr sz="675"/>
            </a:lvl6pPr>
            <a:lvl7pPr marL="167163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7pPr>
            <a:lvl8pPr marL="1928813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8pPr>
            <a:lvl9pPr marL="2185988" indent="-128588">
              <a:buClr>
                <a:schemeClr val="tx2"/>
              </a:buClr>
              <a:buFont typeface="Courier New" pitchFamily="49" charset="0"/>
              <a:buChar char="o"/>
              <a:defRPr sz="675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675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4741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35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675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 dirty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780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localhost/Volumes/XRAID/Equipo%20Rojo/EU-OSHA/18-0115%20PPT%20templates%20update/PNG/FONDO-PATRON-EUOSHA-2011-16-9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 descr="/Volumes/XRAID/Equipo Rojo/EU-OSHA/18-0115 PPT templates update/PNG/FONDO-PATRON-EUOSHA-2011-16-9.png"/>
          <p:cNvPicPr>
            <a:picLocks noChangeAspect="1"/>
          </p:cNvPicPr>
          <p:nvPr/>
        </p:nvPicPr>
        <p:blipFill>
          <a:blip r:embed="rId13" r:link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1291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3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Bild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583" y="4522145"/>
            <a:ext cx="671884" cy="41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51435" tIns="25718" rIns="51435" bIns="25718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563" baseline="0" smtClean="0"/>
              <a:pPr/>
              <a:t>‹#›</a:t>
            </a:fld>
            <a:endParaRPr lang="en-GB" sz="563" baseline="0" dirty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41" y="4857752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en-GB" sz="506" b="1" dirty="0">
                <a:solidFill>
                  <a:schemeClr val="tx2"/>
                </a:solidFill>
                <a:latin typeface="Arial" pitchFamily="-107" charset="0"/>
                <a:ea typeface="ＭＳ Ｐゴシック" pitchFamily="-107" charset="-128"/>
                <a:cs typeface="ＭＳ Ｐゴシック" pitchFamily="-107" charset="-128"/>
              </a:rPr>
              <a:t>www.healthy-workplaces.eu</a:t>
            </a:r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432678" y="4522145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9896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l" defTabSz="257175" rtl="0" eaLnBrk="1" latinLnBrk="0" hangingPunct="1">
        <a:spcBef>
          <a:spcPct val="0"/>
        </a:spcBef>
        <a:buNone/>
        <a:defRPr sz="135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41750" indent="-141750" algn="l" defTabSz="257175" rtl="0" eaLnBrk="1" latinLnBrk="0" hangingPunct="1">
        <a:spcBef>
          <a:spcPts val="338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013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243000" indent="-101250" algn="l" defTabSz="257175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013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344250" indent="-101250" algn="l" defTabSz="257175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956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445500" indent="-101250" algn="l" defTabSz="257175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546750" indent="-101250" algn="l" defTabSz="257175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844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707485" indent="-160735" algn="l" defTabSz="257175" rtl="0" eaLnBrk="1" latinLnBrk="0" hangingPunct="1">
        <a:spcBef>
          <a:spcPts val="0"/>
        </a:spcBef>
        <a:buFont typeface="Arial" pitchFamily="34" charset="0"/>
        <a:buChar char="•"/>
        <a:defRPr sz="788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749250" indent="-101250" algn="l" defTabSz="257175" rtl="0" eaLnBrk="1" latinLnBrk="0" hangingPunct="1">
        <a:spcBef>
          <a:spcPts val="0"/>
        </a:spcBef>
        <a:buFont typeface="Arial" pitchFamily="34" charset="0"/>
        <a:buChar char="−"/>
        <a:defRPr sz="73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urofound.europa.eu/publications/report/2016/working-conditions/sixth-european-working-conditions-survey-overview-report" TargetMode="External"/><Relationship Id="rId3" Type="http://schemas.openxmlformats.org/officeDocument/2006/relationships/hyperlink" Target="https://osha.europa.eu/en/publications/preventing-musculoskeletal-disorders-diverse-workforce-risk-factors-women-migrants-and/view" TargetMode="External"/><Relationship Id="rId7" Type="http://schemas.openxmlformats.org/officeDocument/2006/relationships/hyperlink" Target="https://osha.europa.eu/en/publications/work-related-musculoskeletal-disorders-why-are-they-still-so-prevalent-evidence/view" TargetMode="External"/><Relationship Id="rId2" Type="http://schemas.openxmlformats.org/officeDocument/2006/relationships/hyperlink" Target="https://osha.europa.eu/en/publications/msds-facts-and-figures-overview-prevalence-costs-and-demographics-msds-europe/view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sha.europa.eu/en/publications/prevention-policy-and-practice-approaches-tackling-work-related-musculoskeletal/view" TargetMode="External"/><Relationship Id="rId5" Type="http://schemas.openxmlformats.org/officeDocument/2006/relationships/hyperlink" Target="https://osha.europa.eu/en/publications/work-related-musculoskeletal-disorders-research-practice-what-can-be-learnt/view" TargetMode="External"/><Relationship Id="rId4" Type="http://schemas.openxmlformats.org/officeDocument/2006/relationships/hyperlink" Target="https://osha.europa.eu/en/publications/analysis-case-studies-working-chronic-musculoskeletal-disorders/view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circabc.europa.eu/ui/group/fea534f4-2590-4490-bca6-504782b47c79/library/341d5e56-dc0c-41ce-ba77-be660f3cf810/details" TargetMode="External"/><Relationship Id="rId3" Type="http://schemas.openxmlformats.org/officeDocument/2006/relationships/hyperlink" Target="https://ec.europa.eu/eurostat/data/database" TargetMode="External"/><Relationship Id="rId7" Type="http://schemas.openxmlformats.org/officeDocument/2006/relationships/hyperlink" Target="https://osha.europa.eu/en/publications/factsheet-43-including-gender-issues-risk-assessment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sha.europa.eu/en/publications/factsheets/87" TargetMode="External"/><Relationship Id="rId11" Type="http://schemas.openxmlformats.org/officeDocument/2006/relationships/hyperlink" Target="https://osha.europa.eu/en/publications/mainstreaming-gender-occupational-safety-and-health-practice/view" TargetMode="External"/><Relationship Id="rId5" Type="http://schemas.openxmlformats.org/officeDocument/2006/relationships/hyperlink" Target="https://fra.europa.eu/en/data-and-maps/2020/lgbti-survey-data-explorer" TargetMode="External"/><Relationship Id="rId10" Type="http://schemas.openxmlformats.org/officeDocument/2006/relationships/hyperlink" Target="https://healthy-workplaces.eu/en/tools-and-publications/practical-tools?f%5B0%5D=field_msd_priority_area%3A3503" TargetMode="External"/><Relationship Id="rId4" Type="http://schemas.openxmlformats.org/officeDocument/2006/relationships/hyperlink" Target="https://fra.europa.eu/en/project/2012/fra-survey-gender-based-violence-against-women" TargetMode="External"/><Relationship Id="rId9" Type="http://schemas.openxmlformats.org/officeDocument/2006/relationships/hyperlink" Target="https://circabc.europa.eu/ui/group/fea534f4-2590-4490-bca6-504782b47c79/library/e9ec023f-cb5f-4e09-ac6a-6b5ffe05e729?p=1&amp;n=10&amp;sort=modified_DESC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salan.euskadi.eus/contenidos/libro/gestion_201710/es_def/adjuntos/pautas_integracion_prl.pdf" TargetMode="External"/><Relationship Id="rId3" Type="http://schemas.openxmlformats.org/officeDocument/2006/relationships/hyperlink" Target="https://www.airbus.com/content/dam/channel-specific/website-/company/responsibility-and-sustainability/responsibility-andsustainability-landing-page/Responsibility-and-Sustainability-Charter-English.pdf" TargetMode="External"/><Relationship Id="rId7" Type="http://schemas.openxmlformats.org/officeDocument/2006/relationships/hyperlink" Target="https://www.av.se/arbetsmiljoarbete-och-inspektioner/arbeta-med-arbetsmiljon/jamstalldhet-i-arbetsmiljon/" TargetMode="External"/><Relationship Id="rId2" Type="http://schemas.openxmlformats.org/officeDocument/2006/relationships/hyperlink" Target="https://amid.dk/om-os/om-strategi-for-arbejdsmiljoeindsatsen-frem-til-2020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redi-lgbti.org/" TargetMode="External"/><Relationship Id="rId5" Type="http://schemas.openxmlformats.org/officeDocument/2006/relationships/hyperlink" Target="https://www.cislbrescia.it/wp-content/uploads/2011/11/Un-progetto-sulla-sicurezza-per-i-lavoratori-stranieri.pdf" TargetMode="External"/><Relationship Id="rId4" Type="http://schemas.openxmlformats.org/officeDocument/2006/relationships/hyperlink" Target="https://picum.org/Documents/Publi/2018/concerns_recommendations_migrant_domestic_care_work_February2018.pdf" TargetMode="External"/><Relationship Id="rId9" Type="http://schemas.openxmlformats.org/officeDocument/2006/relationships/hyperlink" Target="http://www.lgbthealth.org.uk/wp-content/uploads/2016/07/TWSP-Info-Guide-Final.pdf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hyperlink" Target="https://www.linkedin.com/company/europeanagency-for-safety-and-health-at-work" TargetMode="External"/><Relationship Id="rId3" Type="http://schemas.openxmlformats.org/officeDocument/2006/relationships/image" Target="../media/image20.png"/><Relationship Id="rId7" Type="http://schemas.openxmlformats.org/officeDocument/2006/relationships/hyperlink" Target="http://twitter.com/eu_osha" TargetMode="External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althy-workplaces.eu/en/healthy-workplaces-newsletter" TargetMode="External"/><Relationship Id="rId11" Type="http://schemas.openxmlformats.org/officeDocument/2006/relationships/hyperlink" Target="http://www.youtube.com/user/EUOSHA" TargetMode="External"/><Relationship Id="rId5" Type="http://schemas.openxmlformats.org/officeDocument/2006/relationships/hyperlink" Target="http://www.healthy-workplaces.eu/" TargetMode="External"/><Relationship Id="rId10" Type="http://schemas.openxmlformats.org/officeDocument/2006/relationships/image" Target="../media/image23.png"/><Relationship Id="rId4" Type="http://schemas.openxmlformats.org/officeDocument/2006/relationships/image" Target="../media/image21.jpg"/><Relationship Id="rId9" Type="http://schemas.openxmlformats.org/officeDocument/2006/relationships/hyperlink" Target="https://www.facebook.com/EuropeanAgencyforSafetyandHealthatWork" TargetMode="External"/><Relationship Id="rId1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/>
          <p:cNvSpPr txBox="1">
            <a:spLocks/>
          </p:cNvSpPr>
          <p:nvPr/>
        </p:nvSpPr>
        <p:spPr>
          <a:xfrm>
            <a:off x="899592" y="2900053"/>
            <a:ext cx="6912768" cy="7200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257175" rtl="0" eaLnBrk="1" latinLnBrk="0" hangingPunct="1">
              <a:spcBef>
                <a:spcPts val="338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None/>
              <a:defRPr sz="1013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57175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1013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956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9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844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ctr" defTabSz="257175" rtl="0" eaLnBrk="1" latinLnBrk="0" hangingPunct="1">
              <a:spcBef>
                <a:spcPts val="0"/>
              </a:spcBef>
              <a:buFont typeface="Arial" pitchFamily="34" charset="0"/>
              <a:buNone/>
              <a:defRPr sz="788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ctr" defTabSz="257175" rtl="0" eaLnBrk="1" latinLnBrk="0" hangingPunct="1">
              <a:spcBef>
                <a:spcPts val="0"/>
              </a:spcBef>
              <a:buFont typeface="Arial" pitchFamily="34" charset="0"/>
              <a:buNone/>
              <a:defRPr sz="73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ctr" defTabSz="257175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ctr" defTabSz="257175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>
                <a:latin typeface="+mj-lt"/>
              </a:rPr>
              <a:t>Kampaň na období 2020–2022 s názvem Zdravé pracoviště SI POSVÍTÍ NA FYZICKOU ZÁTĚŽ</a:t>
            </a:r>
          </a:p>
          <a:p>
            <a:r>
              <a:rPr lang="cs-CZ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899592" y="3723878"/>
            <a:ext cx="7416824" cy="7200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257175" rtl="0" eaLnBrk="1" latinLnBrk="0" hangingPunct="1">
              <a:spcBef>
                <a:spcPts val="338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None/>
              <a:defRPr sz="1013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57175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1013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50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956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25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9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700" indent="0" algn="ctr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None/>
              <a:defRPr sz="844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75" indent="0" algn="ctr" defTabSz="257175" rtl="0" eaLnBrk="1" latinLnBrk="0" hangingPunct="1">
              <a:spcBef>
                <a:spcPts val="0"/>
              </a:spcBef>
              <a:buFont typeface="Arial" pitchFamily="34" charset="0"/>
              <a:buNone/>
              <a:defRPr sz="788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50" indent="0" algn="ctr" defTabSz="257175" rtl="0" eaLnBrk="1" latinLnBrk="0" hangingPunct="1">
              <a:spcBef>
                <a:spcPts val="0"/>
              </a:spcBef>
              <a:buFont typeface="Arial" pitchFamily="34" charset="0"/>
              <a:buNone/>
              <a:defRPr sz="731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225" indent="0" algn="ctr" defTabSz="257175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0" algn="ctr" defTabSz="257175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>
                <a:solidFill>
                  <a:srgbClr val="ACC700"/>
                </a:solidFill>
                <a:ea typeface="+mj-ea"/>
                <a:cs typeface="Trebuchet MS"/>
              </a:rPr>
              <a:t>Rozmanitost pracovní síly a muskuloskeletální poruchy </a:t>
            </a:r>
          </a:p>
          <a:p>
            <a:endParaRPr lang="en-US" sz="1600" dirty="0">
              <a:solidFill>
                <a:srgbClr val="ACC700"/>
              </a:solidFill>
              <a:latin typeface="+mj-lt"/>
              <a:ea typeface="+mj-ea"/>
              <a:cs typeface="Trebuchet MS"/>
            </a:endParaRPr>
          </a:p>
          <a:p>
            <a:endParaRPr lang="en-GB" sz="1800" dirty="0">
              <a:solidFill>
                <a:srgbClr val="ACC700"/>
              </a:solidFill>
              <a:latin typeface="+mj-lt"/>
              <a:ea typeface="+mj-ea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79387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5" y="699542"/>
            <a:ext cx="8064896" cy="34559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500" b="0"/>
              <a:t>Existuje řada důkazů, že migrující pracovníci jsou více vystaveni </a:t>
            </a:r>
            <a:r>
              <a:rPr lang="cs-CZ" sz="1500" i="1">
                <a:solidFill>
                  <a:schemeClr val="accent1"/>
                </a:solidFill>
              </a:rPr>
              <a:t>fyzickým, psychosociálním a organizačním rizikovým faktorům</a:t>
            </a:r>
            <a:r>
              <a:rPr lang="cs-CZ" sz="1500" b="0"/>
              <a:t> na pracovišti než místní pracovníci: </a:t>
            </a:r>
          </a:p>
          <a:p>
            <a:pPr marL="0" indent="0">
              <a:buNone/>
            </a:pPr>
            <a:endParaRPr lang="en-GB" sz="1500" b="0" dirty="0"/>
          </a:p>
          <a:p>
            <a:pPr>
              <a:spcAft>
                <a:spcPts val="1200"/>
              </a:spcAft>
            </a:pPr>
            <a:r>
              <a:rPr lang="cs-CZ" sz="1500" b="0"/>
              <a:t>Údaje z průzkumu pracovních podmínek v Evropě, (2015): 40 % migrujících pracovníků první generace přenáší těžká břemena nebo s nimi manipuluje (u místních pracovníků je to 31 %) a 51 % pracuje v únavných nebo bolestivých polohách (u místních pracovníků je to 43 %). </a:t>
            </a:r>
          </a:p>
          <a:p>
            <a:pPr>
              <a:spcAft>
                <a:spcPts val="1200"/>
              </a:spcAft>
            </a:pPr>
            <a:r>
              <a:rPr lang="cs-CZ" sz="1500" b="0"/>
              <a:t>Migrující pracovníci jsou také více vystaveni dalším rizikům, jako jsou </a:t>
            </a:r>
            <a:r>
              <a:rPr lang="cs-CZ" sz="1500" b="0" i="1"/>
              <a:t>vibrace, rizika související s prostředím, </a:t>
            </a:r>
            <a:r>
              <a:rPr lang="cs-CZ" sz="1500" b="0"/>
              <a:t> např. toxiny, </a:t>
            </a:r>
            <a:r>
              <a:rPr lang="cs-CZ" sz="1500" b="0" i="1"/>
              <a:t>extrémní teploty a pesticidy a chemické látky</a:t>
            </a:r>
            <a:r>
              <a:rPr lang="cs-CZ" sz="1500" b="0"/>
              <a:t>, jakož i </a:t>
            </a:r>
            <a:r>
              <a:rPr lang="cs-CZ" sz="1500" b="0" i="1"/>
              <a:t>pracovní úrazy</a:t>
            </a:r>
            <a:r>
              <a:rPr lang="cs-CZ" sz="1500" b="0"/>
              <a:t>.</a:t>
            </a:r>
          </a:p>
          <a:p>
            <a:pPr>
              <a:spcAft>
                <a:spcPts val="1200"/>
              </a:spcAft>
            </a:pPr>
            <a:r>
              <a:rPr lang="cs-CZ" sz="1500" b="0"/>
              <a:t>V několika studiích bylo zjištěno, že se u migrantů vyskytuje </a:t>
            </a:r>
            <a:r>
              <a:rPr lang="cs-CZ" sz="1500"/>
              <a:t>řada fyzických a psychiatrických komorbidit, s nimiž jsou spojeny pracovní úrazy a zranění související s muskuloskeletálními poruchami</a:t>
            </a:r>
            <a:r>
              <a:rPr lang="cs-CZ" sz="1500" b="0"/>
              <a:t>. Také se má za to, že muskuloskeletální poruchy často souvisejí s dalšími psychosociálními aspekty, jako je deprese a stres.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42916"/>
            <a:ext cx="8586493" cy="588460"/>
          </a:xfrm>
        </p:spPr>
        <p:txBody>
          <a:bodyPr/>
          <a:lstStyle/>
          <a:p>
            <a:br>
              <a:rPr lang="cs-CZ" sz="2000"/>
            </a:br>
            <a:r>
              <a:rPr lang="cs-CZ" sz="2000"/>
              <a:t>Vystavení rizikovým faktorům pro zdraví v souvislosti s prací</a:t>
            </a:r>
            <a:br>
              <a:rPr lang="cs-CZ" sz="2000"/>
            </a:br>
            <a:r>
              <a:rPr lang="cs-CZ" sz="2000"/>
              <a:t>Migrující pracovníci</a:t>
            </a:r>
            <a:br>
              <a:rPr lang="cs-CZ" sz="2000"/>
            </a:br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3550505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514485" cy="634694"/>
          </a:xfrm>
        </p:spPr>
        <p:txBody>
          <a:bodyPr/>
          <a:lstStyle/>
          <a:p>
            <a:br>
              <a:rPr lang="cs-CZ" sz="2000"/>
            </a:br>
            <a:r>
              <a:rPr lang="cs-CZ" sz="2000"/>
              <a:t>Vystavení rizikovým faktorům pro zdraví v souvislosti s prací</a:t>
            </a:r>
            <a:br>
              <a:rPr lang="cs-CZ" sz="2000"/>
            </a:br>
            <a:r>
              <a:rPr lang="cs-CZ" sz="2000"/>
              <a:t>Migrující pracovníci</a:t>
            </a:r>
            <a:br>
              <a:rPr lang="cs-CZ" sz="2000"/>
            </a:br>
            <a:endParaRPr lang="cs-CZ" sz="2000"/>
          </a:p>
        </p:txBody>
      </p:sp>
      <p:sp>
        <p:nvSpPr>
          <p:cNvPr id="2" name="Rectangle 1"/>
          <p:cNvSpPr/>
          <p:nvPr/>
        </p:nvSpPr>
        <p:spPr>
          <a:xfrm>
            <a:off x="539750" y="711587"/>
            <a:ext cx="7632700" cy="3516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57175">
              <a:spcBef>
                <a:spcPts val="338"/>
              </a:spcBef>
              <a:buClr>
                <a:schemeClr val="tx2"/>
              </a:buClr>
            </a:pPr>
            <a:r>
              <a:rPr lang="cs-CZ" sz="1500">
                <a:solidFill>
                  <a:schemeClr val="tx2"/>
                </a:solidFill>
              </a:rPr>
              <a:t>Z údajů z šetření pracovních sil provedeným Eurostatem vyplývá, že:</a:t>
            </a:r>
          </a:p>
          <a:p>
            <a:pPr defTabSz="257175">
              <a:spcBef>
                <a:spcPts val="338"/>
              </a:spcBef>
              <a:buClr>
                <a:schemeClr val="tx2"/>
              </a:buClr>
            </a:pPr>
            <a:endParaRPr lang="en-GB" sz="1500" dirty="0">
              <a:solidFill>
                <a:schemeClr val="tx2"/>
              </a:solidFill>
            </a:endParaRPr>
          </a:p>
          <a:p>
            <a:pPr marL="141750" indent="-141750" defTabSz="257175">
              <a:spcBef>
                <a:spcPts val="338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cs-CZ" sz="1500">
                <a:solidFill>
                  <a:schemeClr val="tx2"/>
                </a:solidFill>
              </a:rPr>
              <a:t>U migrujících pracovníků existuje vyšší pravděpodobnost, že budou pracovat v určitých odvětvích a profesích, které jsou kvůli špatným pracovním podmínkám a vyšším rizikům v oblasti BOZP často označovány jako </a:t>
            </a:r>
            <a:r>
              <a:rPr lang="cs-CZ" sz="1500" b="1">
                <a:solidFill>
                  <a:schemeClr val="tx2"/>
                </a:solidFill>
              </a:rPr>
              <a:t>„3D jobs (dirty, dangerous and demanding“, tedy špinavých, nebezpečných a náročných profesích)</a:t>
            </a:r>
            <a:r>
              <a:rPr lang="cs-CZ" sz="1500">
                <a:solidFill>
                  <a:schemeClr val="tx2"/>
                </a:solidFill>
              </a:rPr>
              <a:t>.</a:t>
            </a:r>
          </a:p>
          <a:p>
            <a:pPr marL="141750" indent="-141750" defTabSz="257175">
              <a:spcBef>
                <a:spcPts val="338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cs-CZ" sz="1500">
                <a:solidFill>
                  <a:schemeClr val="tx2"/>
                </a:solidFill>
              </a:rPr>
              <a:t>Migrující pracovníci častěji pracují v odvětvích, jako je </a:t>
            </a:r>
            <a:r>
              <a:rPr lang="cs-CZ" sz="1500" i="1">
                <a:solidFill>
                  <a:schemeClr val="tx2"/>
                </a:solidFill>
              </a:rPr>
              <a:t>zemědělství</a:t>
            </a:r>
            <a:r>
              <a:rPr lang="cs-CZ" sz="1500">
                <a:solidFill>
                  <a:schemeClr val="tx2"/>
                </a:solidFill>
              </a:rPr>
              <a:t>, </a:t>
            </a:r>
            <a:r>
              <a:rPr lang="cs-CZ" sz="1500" i="1">
                <a:solidFill>
                  <a:schemeClr val="tx2"/>
                </a:solidFill>
              </a:rPr>
              <a:t>zpracovatelský průmysl</a:t>
            </a:r>
            <a:r>
              <a:rPr lang="cs-CZ" sz="1500">
                <a:solidFill>
                  <a:schemeClr val="tx2"/>
                </a:solidFill>
              </a:rPr>
              <a:t>, </a:t>
            </a:r>
            <a:r>
              <a:rPr lang="cs-CZ" sz="1500" i="1">
                <a:solidFill>
                  <a:schemeClr val="tx2"/>
                </a:solidFill>
              </a:rPr>
              <a:t>těžba a energetika</a:t>
            </a:r>
            <a:r>
              <a:rPr lang="cs-CZ" sz="1500">
                <a:solidFill>
                  <a:schemeClr val="tx2"/>
                </a:solidFill>
              </a:rPr>
              <a:t>; </a:t>
            </a:r>
            <a:r>
              <a:rPr lang="cs-CZ" sz="1500" i="1">
                <a:solidFill>
                  <a:schemeClr val="tx2"/>
                </a:solidFill>
              </a:rPr>
              <a:t>velkoobchod a maloobchod</a:t>
            </a:r>
            <a:r>
              <a:rPr lang="cs-CZ" sz="1500">
                <a:solidFill>
                  <a:schemeClr val="tx2"/>
                </a:solidFill>
              </a:rPr>
              <a:t>; </a:t>
            </a:r>
            <a:r>
              <a:rPr lang="cs-CZ" sz="1500" i="1">
                <a:solidFill>
                  <a:schemeClr val="tx2"/>
                </a:solidFill>
              </a:rPr>
              <a:t>ubytování, stravování a pohostinství</a:t>
            </a:r>
            <a:r>
              <a:rPr lang="cs-CZ" sz="1500">
                <a:solidFill>
                  <a:schemeClr val="tx2"/>
                </a:solidFill>
              </a:rPr>
              <a:t>; </a:t>
            </a:r>
            <a:r>
              <a:rPr lang="cs-CZ" sz="1500" i="1">
                <a:solidFill>
                  <a:schemeClr val="tx2"/>
                </a:solidFill>
              </a:rPr>
              <a:t>zdravotní a sociální péče</a:t>
            </a:r>
            <a:r>
              <a:rPr lang="cs-CZ" sz="1500">
                <a:solidFill>
                  <a:schemeClr val="tx2"/>
                </a:solidFill>
              </a:rPr>
              <a:t> a </a:t>
            </a:r>
            <a:r>
              <a:rPr lang="cs-CZ" sz="1500" i="1">
                <a:solidFill>
                  <a:schemeClr val="tx2"/>
                </a:solidFill>
              </a:rPr>
              <a:t>stavebnictví</a:t>
            </a:r>
            <a:r>
              <a:rPr lang="cs-CZ" sz="1500">
                <a:solidFill>
                  <a:schemeClr val="tx2"/>
                </a:solidFill>
              </a:rPr>
              <a:t>. </a:t>
            </a:r>
          </a:p>
          <a:p>
            <a:pPr marL="141750" indent="-141750" defTabSz="257175">
              <a:spcBef>
                <a:spcPts val="338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cs-CZ" sz="1500">
                <a:solidFill>
                  <a:schemeClr val="tx2"/>
                </a:solidFill>
              </a:rPr>
              <a:t>S vyšší pravděpodobností získají </a:t>
            </a:r>
            <a:r>
              <a:rPr lang="cs-CZ" sz="1500" b="1">
                <a:solidFill>
                  <a:schemeClr val="tx2"/>
                </a:solidFill>
              </a:rPr>
              <a:t>pracovní místa s nízkou nebo žádnou kvalifikací</a:t>
            </a:r>
            <a:r>
              <a:rPr lang="cs-CZ" sz="1500">
                <a:solidFill>
                  <a:schemeClr val="tx2"/>
                </a:solidFill>
              </a:rPr>
              <a:t> a budou pracovat jako pracovníci úklidu, pečovatelé, dělníci, pomocníci při přípravě jídla, pouliční prodavači, ostatní pracovníci v prodeji a službách a pracovníci s odpady.</a:t>
            </a:r>
          </a:p>
          <a:p>
            <a:pPr marL="141750" indent="-141750" defTabSz="257175">
              <a:spcBef>
                <a:spcPts val="338"/>
              </a:spcBef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cs-CZ" sz="1500">
                <a:solidFill>
                  <a:schemeClr val="tx2"/>
                </a:solidFill>
              </a:rPr>
              <a:t>Migranti jsou </a:t>
            </a:r>
            <a:r>
              <a:rPr lang="cs-CZ" sz="1500" b="1">
                <a:solidFill>
                  <a:schemeClr val="tx2"/>
                </a:solidFill>
              </a:rPr>
              <a:t>mnohem méně často zaměstnáni v povoláních se střední kvalifikací, </a:t>
            </a:r>
            <a:r>
              <a:rPr lang="cs-CZ" sz="1500">
                <a:solidFill>
                  <a:schemeClr val="tx2"/>
                </a:solidFill>
              </a:rPr>
              <a:t>jako je práce v oblasti osobních služeb, osobní péče a ve stavebnictví a v podobných odvětvích.</a:t>
            </a:r>
          </a:p>
        </p:txBody>
      </p:sp>
    </p:spTree>
    <p:extLst>
      <p:ext uri="{BB962C8B-B14F-4D97-AF65-F5344CB8AC3E}">
        <p14:creationId xmlns:p14="http://schemas.microsoft.com/office/powerpoint/2010/main" val="2591657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605604" cy="669455"/>
          </a:xfrm>
        </p:spPr>
        <p:txBody>
          <a:bodyPr/>
          <a:lstStyle/>
          <a:p>
            <a:br>
              <a:rPr lang="cs-CZ" sz="2000"/>
            </a:br>
            <a:r>
              <a:rPr lang="cs-CZ" sz="2000"/>
              <a:t>Vystavení rizikovým faktorům pro zdraví v souvislosti s prací</a:t>
            </a:r>
            <a:br>
              <a:rPr lang="cs-CZ" sz="2000"/>
            </a:br>
            <a:r>
              <a:rPr lang="cs-CZ" sz="2000"/>
              <a:t>Migrující pracovníci</a:t>
            </a:r>
            <a:br>
              <a:rPr lang="cs-CZ" sz="2000"/>
            </a:br>
            <a:endParaRPr lang="cs-CZ" sz="200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683568" y="1515667"/>
            <a:ext cx="7488882" cy="2736304"/>
          </a:xfrm>
        </p:spPr>
        <p:txBody>
          <a:bodyPr lIns="0" tIns="0" rIns="0" bIns="0">
            <a:noAutofit/>
          </a:bodyPr>
          <a:lstStyle/>
          <a:p>
            <a:pPr lvl="0"/>
            <a:r>
              <a:rPr lang="cs-CZ" sz="1600" b="0"/>
              <a:t>vysoká prevalence dočasných a nejistých zaměstnání,</a:t>
            </a:r>
          </a:p>
          <a:p>
            <a:pPr lvl="0"/>
            <a:r>
              <a:rPr lang="cs-CZ" sz="1600" b="0"/>
              <a:t>dlouhá pracovní doba a přesčasy, nestandardní pracovní doba,</a:t>
            </a:r>
          </a:p>
          <a:p>
            <a:pPr lvl="0"/>
            <a:r>
              <a:rPr lang="cs-CZ" sz="1600" b="0"/>
              <a:t>nedostatek kariérních příležitostí a nízké platy,</a:t>
            </a:r>
          </a:p>
          <a:p>
            <a:pPr lvl="0"/>
            <a:r>
              <a:rPr lang="cs-CZ" sz="1600" b="0"/>
              <a:t>šikana, obtěžování a diskriminace na pracovišti,</a:t>
            </a:r>
          </a:p>
          <a:p>
            <a:pPr lvl="0"/>
            <a:r>
              <a:rPr lang="cs-CZ" sz="1600" b="0"/>
              <a:t>pocity izolace a nedostatečné podpory,</a:t>
            </a:r>
          </a:p>
          <a:p>
            <a:pPr lvl="0"/>
            <a:r>
              <a:rPr lang="cs-CZ" sz="1600" b="0"/>
              <a:t>omezené možnosti školení v oblasti BOZP a nedostatečné zapojení do činností v oblasti BOZP na pracovišti,</a:t>
            </a:r>
          </a:p>
          <a:p>
            <a:pPr lvl="0"/>
            <a:r>
              <a:rPr lang="cs-CZ" sz="1600" b="0"/>
              <a:t>nižší schopnost migrujících pracovníků vyjednávat se zaměstnavateli,</a:t>
            </a:r>
          </a:p>
          <a:p>
            <a:pPr lvl="0"/>
            <a:r>
              <a:rPr lang="cs-CZ" sz="1600" b="0"/>
              <a:t>omezená znalost jazyka a kultury hostitelské země,</a:t>
            </a:r>
          </a:p>
          <a:p>
            <a:pPr lvl="0"/>
            <a:r>
              <a:rPr lang="cs-CZ" sz="1600" b="0"/>
              <a:t>vícenásobná diskriminace,</a:t>
            </a:r>
          </a:p>
          <a:p>
            <a:pPr lvl="0"/>
            <a:r>
              <a:rPr lang="cs-CZ" sz="1600" b="0"/>
              <a:t>omezený přístup k bydlení a zdravotnickým službám.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750" y="843558"/>
            <a:ext cx="7776864" cy="600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0325" algn="just">
              <a:lnSpc>
                <a:spcPct val="107000"/>
              </a:lnSpc>
              <a:spcAft>
                <a:spcPts val="800"/>
              </a:spcAft>
            </a:pPr>
            <a:r>
              <a:rPr lang="cs-CZ" sz="1600" b="1" i="1">
                <a:solidFill>
                  <a:schemeClr val="tx2"/>
                </a:solidFill>
              </a:rPr>
              <a:t>Psychosociální rizikové faktory,</a:t>
            </a:r>
            <a:r>
              <a:rPr lang="cs-CZ" sz="1600">
                <a:solidFill>
                  <a:schemeClr val="tx2"/>
                </a:solidFill>
              </a:rPr>
              <a:t> které mohou přispívat k vyšší prevalenci problémů souvisejících s muskuloskeletálními poruchami u migrujících pracovníků, jsou:</a:t>
            </a:r>
          </a:p>
        </p:txBody>
      </p:sp>
    </p:spTree>
    <p:extLst>
      <p:ext uri="{BB962C8B-B14F-4D97-AF65-F5344CB8AC3E}">
        <p14:creationId xmlns:p14="http://schemas.microsoft.com/office/powerpoint/2010/main" val="2810617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49" y="123478"/>
            <a:ext cx="8570341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1800"/>
              <a:t>Prevalence obecných zdravotních problémů a muskuloskeletálních poruch</a:t>
            </a:r>
          </a:p>
          <a:p>
            <a:r>
              <a:rPr lang="cs-CZ" sz="1800"/>
              <a:t>Migrující pracovníci</a:t>
            </a:r>
          </a:p>
          <a:p>
            <a:endParaRPr lang="en-GB" sz="1600" dirty="0"/>
          </a:p>
        </p:txBody>
      </p:sp>
      <p:sp>
        <p:nvSpPr>
          <p:cNvPr id="4" name="Rectangle 3"/>
          <p:cNvSpPr/>
          <p:nvPr/>
        </p:nvSpPr>
        <p:spPr>
          <a:xfrm>
            <a:off x="539750" y="823424"/>
            <a:ext cx="7632700" cy="4196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0325" algn="just">
              <a:lnSpc>
                <a:spcPct val="107000"/>
              </a:lnSpc>
              <a:spcAft>
                <a:spcPts val="800"/>
              </a:spcAft>
            </a:pPr>
            <a:r>
              <a:rPr lang="cs-CZ" sz="150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Wingdings" pitchFamily="2" charset="2"/>
              </a:rPr>
              <a:t>Migrující pracovníci uvádějí horší zdravotní stav, včetně výskytu infekčních a metabolických kardiovaskulárních onemocnění a problémů s duševním zdravím a také více pracovních úrazů a zranění souvisejících s prací (zejména smrtelných a vážných). Řada studií také u migrujících pracovníků prokázala vyšší prevalenci muskuloskeletálních poruch.</a:t>
            </a:r>
          </a:p>
          <a:p>
            <a:pPr marR="60325" algn="just">
              <a:lnSpc>
                <a:spcPct val="107000"/>
              </a:lnSpc>
              <a:spcAft>
                <a:spcPts val="800"/>
              </a:spcAft>
            </a:pPr>
            <a:r>
              <a:rPr lang="cs-CZ" sz="150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 statistické analýzy údajů z </a:t>
            </a:r>
            <a:r>
              <a:rPr lang="cs-CZ" sz="1500" u="sng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průzkumu pracovních podmínek v Evropě</a:t>
            </a:r>
            <a:r>
              <a:rPr lang="cs-CZ" sz="150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(2015) vyplývá, že: </a:t>
            </a:r>
          </a:p>
          <a:p>
            <a:pPr marL="285750" marR="60325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s-CZ" sz="150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migrující pracovníci (zejména pracovníci z první generace migrantů) </a:t>
            </a:r>
            <a:r>
              <a:rPr lang="cs-CZ" sz="1500" b="1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uvádějí muskuloskeletální poruchy</a:t>
            </a:r>
            <a:r>
              <a:rPr lang="cs-CZ" sz="150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(bolest zad, bolesti svalů v oblasti ramen, krku a horních končetin a bolesti svalů dolních končetin) </a:t>
            </a:r>
            <a:r>
              <a:rPr lang="cs-CZ" sz="1500" b="1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častěji než místní pracovníci</a:t>
            </a:r>
            <a:r>
              <a:rPr lang="cs-CZ" sz="150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285750" marR="60325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s-CZ" sz="1500">
                <a:solidFill>
                  <a:schemeClr val="accent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  <a:sym typeface="Wingdings" pitchFamily="2" charset="2"/>
              </a:rPr>
              <a:t>přestože mnozí pracovníci z první generace migrantů jsou mladí lidé v relativně dobrém zdravotním stavu, a uvádějí proto nižší prevalenci muskuloskeletálních poruch („efekt zdravého migranta“), situace se v tomto ohledu během let rychle mění kvůli pracovním rizikům, zejména fyzickým. </a:t>
            </a:r>
          </a:p>
          <a:p>
            <a:pPr marR="60325" algn="just">
              <a:lnSpc>
                <a:spcPct val="107000"/>
              </a:lnSpc>
              <a:spcAft>
                <a:spcPts val="800"/>
              </a:spcAft>
            </a:pPr>
            <a:endParaRPr lang="en-GB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862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987"/>
            <a:ext cx="7632699" cy="352797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1600" b="0"/>
              <a:t>Zdá se, že pracovníci z řad LGBTI jsou neúměrně vystavováni </a:t>
            </a:r>
            <a:r>
              <a:rPr lang="cs-CZ" sz="1600" i="1">
                <a:solidFill>
                  <a:schemeClr val="accent1"/>
                </a:solidFill>
              </a:rPr>
              <a:t>organizačním a psychosociálním rizikovým faktorům</a:t>
            </a:r>
            <a:r>
              <a:rPr lang="cs-CZ" sz="1600" b="0"/>
              <a:t> na pracovišti, což může souviset s vyšší prevalencí problémů souvisejícím s muskuloskeletálními poruchami.</a:t>
            </a:r>
          </a:p>
          <a:p>
            <a:pPr marL="0" indent="0">
              <a:buNone/>
            </a:pPr>
            <a:endParaRPr lang="en-GB" sz="1600" b="0" dirty="0"/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cs-CZ" sz="1600" b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Pracovníci z řad LGBTI jsou </a:t>
            </a:r>
            <a:r>
              <a:rPr lang="cs-CZ" sz="160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častěji vystaveni obtěžování, diskriminaci, šikaně a slovním urážkám</a:t>
            </a:r>
            <a:r>
              <a:rPr lang="cs-CZ" sz="1600" b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 existuje u nich vyšší pravděpodobnost, že budou mít dočasné, nejisté zaměstnání, nižší plat a omezené kariérní možnosti.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cs-CZ" sz="1600" b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Pracovníci z řad LGBTI jsou</a:t>
            </a:r>
            <a:r>
              <a:rPr lang="cs-CZ" sz="160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častěji vystaveni </a:t>
            </a:r>
            <a:r>
              <a:rPr lang="cs-CZ" sz="1600" b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různým formám </a:t>
            </a:r>
            <a:r>
              <a:rPr lang="cs-CZ" sz="160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skryté diskriminace a mikroagrese</a:t>
            </a:r>
            <a:r>
              <a:rPr lang="cs-CZ" sz="1600" b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(vtipy a zesměšňování, pomluvy a hanlivé poznámky), které přispívají k pocitům nejistoty a izolace, jež se následně projevují na psychické pohodě i zdraví.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cs-CZ" sz="1600" b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 pracovníků z řad LGBTI </a:t>
            </a:r>
            <a:r>
              <a:rPr lang="cs-CZ" sz="160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existuje vyšší pravděpodobnost, že budou diskriminováni při hledání zaměstnání nebo ucházení se o něj </a:t>
            </a:r>
            <a:r>
              <a:rPr lang="cs-CZ" sz="1600" b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cs-CZ" sz="160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že budou propuštěni</a:t>
            </a:r>
            <a:r>
              <a:rPr lang="cs-CZ" sz="1600" b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 důvodu sexuální orientace nebo genderové identity.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442477" cy="634694"/>
          </a:xfrm>
        </p:spPr>
        <p:txBody>
          <a:bodyPr/>
          <a:lstStyle/>
          <a:p>
            <a:br>
              <a:rPr lang="cs-CZ" sz="2000"/>
            </a:br>
            <a:r>
              <a:rPr lang="cs-CZ" sz="2000"/>
              <a:t>Vystavení rizikovým faktorům pro zdraví v souvislosti s prací</a:t>
            </a:r>
            <a:br>
              <a:rPr lang="cs-CZ" sz="2000"/>
            </a:br>
            <a:r>
              <a:rPr lang="cs-CZ" sz="2000"/>
              <a:t>Pracovníci z řad LGBTI</a:t>
            </a:r>
            <a:br>
              <a:rPr lang="cs-CZ" sz="2000"/>
            </a:br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1934770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843558"/>
            <a:ext cx="7632700" cy="3528392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cs-CZ" sz="1600" b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Pracovníci z řad LGBTI jsou nuceni </a:t>
            </a:r>
            <a:r>
              <a:rPr lang="cs-CZ" sz="16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skrývat svou sexuální orientaci nebo genderovou identitu </a:t>
            </a:r>
            <a:r>
              <a:rPr lang="cs-CZ" sz="1600" b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pracovišti, aby se cítili v bezpečí a chránili se. Dělají to také proto, aby získali lepší zaměstnání nebo si udrželi to stávající. To pro pracovníky z řad LGBTI představuje další psychologickou zátěž, která má dopad na jejich zdraví.</a:t>
            </a:r>
          </a:p>
          <a:p>
            <a:pPr>
              <a:spcAft>
                <a:spcPts val="600"/>
              </a:spcAft>
            </a:pPr>
            <a:r>
              <a:rPr lang="cs-CZ" sz="1600" b="0"/>
              <a:t>Pracovníci z řad LGBTI</a:t>
            </a:r>
            <a:r>
              <a:rPr lang="cs-CZ" sz="1600"/>
              <a:t> jsou </a:t>
            </a:r>
            <a:r>
              <a:rPr lang="cs-CZ" sz="1600" b="0"/>
              <a:t>podle tzv. segregace na základě předsudků</a:t>
            </a:r>
            <a:r>
              <a:rPr lang="cs-CZ" sz="1600"/>
              <a:t> častěji zaměstnáni </a:t>
            </a:r>
            <a:r>
              <a:rPr lang="cs-CZ" sz="1600" b="0"/>
              <a:t>v odvětvích a profesích,</a:t>
            </a:r>
            <a:r>
              <a:rPr lang="cs-CZ" sz="1600"/>
              <a:t> v nichž očekávají, že se budou cítit bezpečně a zažijí méně nesnášenlivosti a diskriminace.</a:t>
            </a:r>
            <a:r>
              <a:rPr lang="cs-CZ" sz="1600" b="0"/>
              <a:t> </a:t>
            </a:r>
          </a:p>
          <a:p>
            <a:pPr>
              <a:spcAft>
                <a:spcPts val="600"/>
              </a:spcAft>
            </a:pPr>
            <a:r>
              <a:rPr lang="cs-CZ" sz="1600" b="0"/>
              <a:t>Pro pracovníky z řad LGBTI je </a:t>
            </a:r>
            <a:r>
              <a:rPr lang="cs-CZ" sz="1600"/>
              <a:t>veřejný sektor </a:t>
            </a:r>
            <a:r>
              <a:rPr lang="cs-CZ" sz="1600" b="0"/>
              <a:t> z mnoha důvodů považován za nejbezpečnější a </a:t>
            </a:r>
            <a:r>
              <a:rPr lang="cs-CZ" sz="1600"/>
              <a:t>velké nadnárodní společnosti </a:t>
            </a:r>
            <a:r>
              <a:rPr lang="cs-CZ" sz="1600" b="0"/>
              <a:t>jsou stále více aktivní v podpoře rozmanitosti, začlenění a antidiskriminačních opatření, a s vyšší pravděpodobností tudíž přilákají pracovníky z řad LGBTI.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9750" y="0"/>
            <a:ext cx="8442279" cy="6346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1600" dirty="0"/>
          </a:p>
          <a:p>
            <a:r>
              <a:rPr lang="cs-CZ" sz="2000"/>
              <a:t>Vystavení rizikovým faktorům pro zdraví v souvislosti s prací</a:t>
            </a:r>
            <a:br>
              <a:rPr lang="cs-CZ" sz="2000"/>
            </a:br>
            <a:r>
              <a:rPr lang="cs-CZ" sz="2000"/>
              <a:t>Pracovníci z řad LGBTI</a:t>
            </a:r>
            <a:br>
              <a:rPr lang="cs-CZ" sz="1600"/>
            </a:br>
            <a:endParaRPr lang="cs-CZ" sz="160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435846"/>
            <a:ext cx="4824536" cy="120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95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566"/>
            <a:ext cx="7632700" cy="345638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cs-CZ" sz="1600" b="0"/>
              <a:t>Výzkumní pracovníci v terénu uvedli, že diskriminace, předsudky nebo ponižující chování vůči pracovníkům z řad LGBTI mohou vést ke </a:t>
            </a:r>
            <a:r>
              <a:rPr lang="cs-CZ" sz="1600"/>
              <a:t>stresu a problémům s duševním zdravím a také ke zvýšené prevalenci fyzických zdravotních problémů, včetně problémů souvisejících s muskuloskeletálními poruchami, jako je bolest zad a bolest v bedrech</a:t>
            </a:r>
            <a:r>
              <a:rPr lang="cs-CZ" sz="1600" b="0"/>
              <a:t>. </a:t>
            </a:r>
          </a:p>
          <a:p>
            <a:pPr marL="189000" lvl="1" indent="-189000" algn="just" fontAlgn="base">
              <a:spcBef>
                <a:spcPts val="6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cs-CZ" sz="1600">
                <a:solidFill>
                  <a:schemeClr val="accent1"/>
                </a:solidFill>
              </a:rPr>
              <a:t>Zdravotní problémy, které se vyskytují u pracovníků z řad LGBTI, jsou fyzického i duševního charakteru:</a:t>
            </a:r>
          </a:p>
          <a:p>
            <a:pPr lvl="2" algn="just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600"/>
              <a:t> vyšší riziko špatného duševního zdraví a horší psychická pohoda.</a:t>
            </a:r>
          </a:p>
          <a:p>
            <a:pPr lvl="2" algn="just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600"/>
              <a:t> Některé studie také potvrzují horší fyzické zdraví, včetně muskuloskeletálních poruch (mimo jiné).</a:t>
            </a:r>
          </a:p>
          <a:p>
            <a:pPr marL="189000" lvl="1" indent="-189000" algn="just" fontAlgn="base">
              <a:spcBef>
                <a:spcPts val="6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cs-CZ" sz="1600">
                <a:solidFill>
                  <a:schemeClr val="tx2"/>
                </a:solidFill>
              </a:rPr>
              <a:t>Rozdíly mezi podskupinami:</a:t>
            </a:r>
          </a:p>
          <a:p>
            <a:pPr lvl="2" algn="just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600"/>
              <a:t> Bisexuální ženy a transgender a intersexuální osoby vykazují horší zdravotní stav.</a:t>
            </a:r>
          </a:p>
          <a:p>
            <a:pPr lvl="1" algn="just" fontAlgn="base">
              <a:spcBef>
                <a:spcPts val="600"/>
              </a:spcBef>
            </a:pPr>
            <a:endParaRPr lang="en-US" altLang="es-ES" sz="1600" dirty="0">
              <a:solidFill>
                <a:schemeClr val="accent1"/>
              </a:solidFill>
              <a:sym typeface="Wingdings" pitchFamily="2" charset="2"/>
            </a:endParaRPr>
          </a:p>
          <a:p>
            <a:endParaRPr lang="en-GB" sz="1600" b="0" dirty="0"/>
          </a:p>
          <a:p>
            <a:endParaRPr lang="en-GB" sz="1600" b="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442477" cy="634694"/>
          </a:xfrm>
        </p:spPr>
        <p:txBody>
          <a:bodyPr/>
          <a:lstStyle/>
          <a:p>
            <a:br>
              <a:rPr lang="cs-CZ" sz="1800"/>
            </a:br>
            <a:r>
              <a:rPr lang="cs-CZ" sz="1800"/>
              <a:t>Prevalence obecných zdravotních problémů a muskuloskeletálních poruch</a:t>
            </a:r>
            <a:br>
              <a:rPr lang="cs-CZ" sz="1800"/>
            </a:br>
            <a:r>
              <a:rPr lang="cs-CZ" sz="1800"/>
              <a:t>Pracovníci z řad LGBTI</a:t>
            </a:r>
            <a:br>
              <a:rPr lang="cs-CZ" sz="1800"/>
            </a:br>
            <a:endParaRPr lang="cs-CZ" sz="1800"/>
          </a:p>
        </p:txBody>
      </p:sp>
    </p:spTree>
    <p:extLst>
      <p:ext uri="{BB962C8B-B14F-4D97-AF65-F5344CB8AC3E}">
        <p14:creationId xmlns:p14="http://schemas.microsoft.com/office/powerpoint/2010/main" val="4093796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154" y="1012688"/>
            <a:ext cx="7623296" cy="3287254"/>
          </a:xfrm>
        </p:spPr>
        <p:txBody>
          <a:bodyPr lIns="0" tIns="0" rIns="0" bIns="0">
            <a:noAutofit/>
          </a:bodyPr>
          <a:lstStyle/>
          <a:p>
            <a:pPr marL="189000" lvl="1" indent="-189000" algn="just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cs-CZ" sz="1600">
                <a:solidFill>
                  <a:schemeClr val="tx2"/>
                </a:solidFill>
              </a:rPr>
              <a:t>Bylo identifikováno a je představeno devět příkladů politik a firemních postupů.</a:t>
            </a:r>
          </a:p>
          <a:p>
            <a:pPr marL="189000" lvl="1" indent="-189000" algn="just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cs-CZ" sz="1600">
                <a:solidFill>
                  <a:schemeClr val="tx2"/>
                </a:solidFill>
              </a:rPr>
              <a:t>Politiky a postupy zaměřené na zlepšení pracovního prostředí a snížení rizik v oblasti BOZP – zejména fyzických a psychosociálních či organizačních rizik souvisejících s muskuloskeletálními poruchami – týkající se tří zkoumaných skupin pracovníků.</a:t>
            </a:r>
          </a:p>
          <a:p>
            <a:pPr marL="189000" lvl="1" indent="-189000" algn="just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cs-CZ" sz="1600">
                <a:solidFill>
                  <a:schemeClr val="tx2"/>
                </a:solidFill>
              </a:rPr>
              <a:t>Jedná se o unijní, vnitrostátní a regionální iniciativy ze strany orgánů veřejné moci a soukromých a neziskových organizací. </a:t>
            </a:r>
          </a:p>
          <a:p>
            <a:pPr marL="189000" lvl="1" indent="-189000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cs-CZ" sz="1600">
                <a:solidFill>
                  <a:schemeClr val="tx2"/>
                </a:solidFill>
              </a:rPr>
              <a:t>Opatření zahrnují hodnocení rizik / nástroje prevence, osvětovou činnost, školení, poradenství a pokyny, výzkumná činnost nebo konkrétní činnost inspekce práce.</a:t>
            </a:r>
            <a:br>
              <a:rPr lang="cs-CZ" sz="1600" b="0"/>
            </a:br>
            <a:br>
              <a:rPr lang="cs-CZ" sz="1600" b="0"/>
            </a:br>
            <a:endParaRPr lang="cs-CZ" sz="1600" b="0"/>
          </a:p>
          <a:p>
            <a:pPr marL="0" indent="0">
              <a:buNone/>
            </a:pPr>
            <a:endParaRPr lang="en-US" sz="1600" b="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8460036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400">
                <a:solidFill>
                  <a:srgbClr val="003399"/>
                </a:solidFill>
              </a:rPr>
              <a:t>Příklady postupů a politických iniciativ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59" y="3473430"/>
            <a:ext cx="4447085" cy="111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697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77883401"/>
              </p:ext>
            </p:extLst>
          </p:nvPr>
        </p:nvGraphicFramePr>
        <p:xfrm>
          <a:off x="569486" y="1059582"/>
          <a:ext cx="7602964" cy="3262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8460">
                  <a:extLst>
                    <a:ext uri="{9D8B030D-6E8A-4147-A177-3AD203B41FA5}">
                      <a16:colId xmlns:a16="http://schemas.microsoft.com/office/drawing/2014/main" val="3805429375"/>
                    </a:ext>
                  </a:extLst>
                </a:gridCol>
                <a:gridCol w="591193">
                  <a:extLst>
                    <a:ext uri="{9D8B030D-6E8A-4147-A177-3AD203B41FA5}">
                      <a16:colId xmlns:a16="http://schemas.microsoft.com/office/drawing/2014/main" val="3444078073"/>
                    </a:ext>
                  </a:extLst>
                </a:gridCol>
                <a:gridCol w="753013">
                  <a:extLst>
                    <a:ext uri="{9D8B030D-6E8A-4147-A177-3AD203B41FA5}">
                      <a16:colId xmlns:a16="http://schemas.microsoft.com/office/drawing/2014/main" val="2493499778"/>
                    </a:ext>
                  </a:extLst>
                </a:gridCol>
                <a:gridCol w="1269693">
                  <a:extLst>
                    <a:ext uri="{9D8B030D-6E8A-4147-A177-3AD203B41FA5}">
                      <a16:colId xmlns:a16="http://schemas.microsoft.com/office/drawing/2014/main" val="3636234751"/>
                    </a:ext>
                  </a:extLst>
                </a:gridCol>
                <a:gridCol w="930235">
                  <a:extLst>
                    <a:ext uri="{9D8B030D-6E8A-4147-A177-3AD203B41FA5}">
                      <a16:colId xmlns:a16="http://schemas.microsoft.com/office/drawing/2014/main" val="1492031146"/>
                    </a:ext>
                  </a:extLst>
                </a:gridCol>
                <a:gridCol w="2880370">
                  <a:extLst>
                    <a:ext uri="{9D8B030D-6E8A-4147-A177-3AD203B41FA5}">
                      <a16:colId xmlns:a16="http://schemas.microsoft.com/office/drawing/2014/main" val="3133363192"/>
                    </a:ext>
                  </a:extLst>
                </a:gridCol>
              </a:tblGrid>
              <a:tr h="352049"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Název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Země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Skupina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Typ opatření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Zodpovědný subjekt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Úkoly/cíle </a:t>
                      </a:r>
                    </a:p>
                  </a:txBody>
                  <a:tcPr marL="52808" marR="52808" marT="0" marB="0" anchor="ctr"/>
                </a:tc>
                <a:extLst>
                  <a:ext uri="{0D108BD9-81ED-4DB2-BD59-A6C34878D82A}">
                    <a16:rowId xmlns:a16="http://schemas.microsoft.com/office/drawing/2014/main" val="4087080459"/>
                  </a:ext>
                </a:extLst>
              </a:tr>
              <a:tr h="533696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Národní strategie pro pracovní prostředí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DK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Všichni 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Politická strategie, prosazování právních předpisů, inspekce práce, informace a pokyny, výzkum 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Orgán veřejné moci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Zajistit bezpečné a zdravé pracovní prostředí v Dánsku, aby více pracovníků mělo přístup ke kvalitnímu a dlouhému pracovnímu životu. Opatření jsou zaměřena na tyto tři hlavní prioritní oblasti: psychosociální pracovní prostředí, muskuloskeletální přetížení, vážné pracovní úrazy.</a:t>
                      </a:r>
                    </a:p>
                  </a:txBody>
                  <a:tcPr marL="52808" marR="52808" marT="0" marB="0" anchor="ctr"/>
                </a:tc>
                <a:extLst>
                  <a:ext uri="{0D108BD9-81ED-4DB2-BD59-A6C34878D82A}">
                    <a16:rowId xmlns:a16="http://schemas.microsoft.com/office/drawing/2014/main" val="317514001"/>
                  </a:ext>
                </a:extLst>
              </a:tr>
              <a:tr h="533696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Politika rozmanitosti a začlenění společnosti Airbus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EU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Ženy a pracovníci z řad LGBTI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Zapojení zaměstnanců, školení, osvětová činnost, smírčí činnost a možnosti práce na dálku 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Soukromá společnost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Řízení rozmanitosti, prosazování rovných příležitostí a předcházení diskriminaci ve firmě</a:t>
                      </a:r>
                    </a:p>
                  </a:txBody>
                  <a:tcPr marL="52808" marR="52808" marT="0" marB="0" anchor="ctr"/>
                </a:tc>
                <a:extLst>
                  <a:ext uri="{0D108BD9-81ED-4DB2-BD59-A6C34878D82A}">
                    <a16:rowId xmlns:a16="http://schemas.microsoft.com/office/drawing/2014/main" val="2528965725"/>
                  </a:ext>
                </a:extLst>
              </a:tr>
              <a:tr h="960652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Společné zájmy a společná doporučení ohledně práce migrantů v domácnosti a pečovatelství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EU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Migrující pracovníci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Osvětová činnost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Různé zúčastněné subjekty, včetně odborů a neziskových organizací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Zvyšování povědomí o špatných pracovních podmínkách, diskriminaci a omezeném přístupu k sociální ochraně migrujících pracovníků (mobilních občanů v EU i mimo EU), kteří pracují v domácnosti nebo pečovatelství, a předcházení těmto jevům</a:t>
                      </a:r>
                    </a:p>
                  </a:txBody>
                  <a:tcPr marL="52808" marR="52808" marT="0" marB="0" anchor="ctr"/>
                </a:tc>
                <a:extLst>
                  <a:ext uri="{0D108BD9-81ED-4DB2-BD59-A6C34878D82A}">
                    <a16:rowId xmlns:a16="http://schemas.microsoft.com/office/drawing/2014/main" val="751261000"/>
                  </a:ext>
                </a:extLst>
              </a:tr>
              <a:tr h="853913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Soubor nástrojů pro hodnocení rizik pro státní příslušníky třetích zemí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IT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Migrující pracovníci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Soubor nástrojů pro hodnocení a prevenci rizik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Orgán veřejné moci ve spolupráci se sociálními partnery</a:t>
                      </a:r>
                    </a:p>
                  </a:txBody>
                  <a:tcPr marL="52808" marR="52808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Vytvoření vhodného a uceleného souboru nástrojů, který by zaměstnavatelům umožnil plnit právní požadavky v oblasti BOZP a hodnocení rizik ohledně zaměstnanců ze zemí mimo EU a podporovat konkrétní činnosti v oblasti BOZP, které jsou na tyto zaměstnance zaměřené</a:t>
                      </a:r>
                    </a:p>
                  </a:txBody>
                  <a:tcPr marL="52808" marR="52808" marT="0" marB="0" anchor="ctr"/>
                </a:tc>
                <a:extLst>
                  <a:ext uri="{0D108BD9-81ED-4DB2-BD59-A6C34878D82A}">
                    <a16:rowId xmlns:a16="http://schemas.microsoft.com/office/drawing/2014/main" val="1597487541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9750" y="135000"/>
            <a:ext cx="7632700" cy="3672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000">
                <a:solidFill>
                  <a:srgbClr val="003399"/>
                </a:solidFill>
              </a:rPr>
              <a:t>Hlavní zjištění: analýza postupů a politických iniciativ </a:t>
            </a:r>
          </a:p>
        </p:txBody>
      </p:sp>
    </p:spTree>
    <p:extLst>
      <p:ext uri="{BB962C8B-B14F-4D97-AF65-F5344CB8AC3E}">
        <p14:creationId xmlns:p14="http://schemas.microsoft.com/office/powerpoint/2010/main" val="1984841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81250516"/>
              </p:ext>
            </p:extLst>
          </p:nvPr>
        </p:nvGraphicFramePr>
        <p:xfrm>
          <a:off x="538475" y="982677"/>
          <a:ext cx="7633976" cy="33892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3267">
                  <a:extLst>
                    <a:ext uri="{9D8B030D-6E8A-4147-A177-3AD203B41FA5}">
                      <a16:colId xmlns:a16="http://schemas.microsoft.com/office/drawing/2014/main" val="4090675827"/>
                    </a:ext>
                  </a:extLst>
                </a:gridCol>
                <a:gridCol w="628186">
                  <a:extLst>
                    <a:ext uri="{9D8B030D-6E8A-4147-A177-3AD203B41FA5}">
                      <a16:colId xmlns:a16="http://schemas.microsoft.com/office/drawing/2014/main" val="635767433"/>
                    </a:ext>
                  </a:extLst>
                </a:gridCol>
                <a:gridCol w="721503">
                  <a:extLst>
                    <a:ext uri="{9D8B030D-6E8A-4147-A177-3AD203B41FA5}">
                      <a16:colId xmlns:a16="http://schemas.microsoft.com/office/drawing/2014/main" val="452593527"/>
                    </a:ext>
                  </a:extLst>
                </a:gridCol>
                <a:gridCol w="1274874">
                  <a:extLst>
                    <a:ext uri="{9D8B030D-6E8A-4147-A177-3AD203B41FA5}">
                      <a16:colId xmlns:a16="http://schemas.microsoft.com/office/drawing/2014/main" val="1263881656"/>
                    </a:ext>
                  </a:extLst>
                </a:gridCol>
                <a:gridCol w="873767">
                  <a:extLst>
                    <a:ext uri="{9D8B030D-6E8A-4147-A177-3AD203B41FA5}">
                      <a16:colId xmlns:a16="http://schemas.microsoft.com/office/drawing/2014/main" val="2910607847"/>
                    </a:ext>
                  </a:extLst>
                </a:gridCol>
                <a:gridCol w="2952379">
                  <a:extLst>
                    <a:ext uri="{9D8B030D-6E8A-4147-A177-3AD203B41FA5}">
                      <a16:colId xmlns:a16="http://schemas.microsoft.com/office/drawing/2014/main" val="1161574099"/>
                    </a:ext>
                  </a:extLst>
                </a:gridCol>
              </a:tblGrid>
              <a:tr h="510214"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800"/>
                        <a:t>Název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800"/>
                        <a:t>Země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800"/>
                        <a:t>Skupina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800"/>
                        <a:t>Typ opatření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800"/>
                        <a:t>Zodpovědný subjekt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800"/>
                        <a:t>Úkoly/cíle 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3574774027"/>
                  </a:ext>
                </a:extLst>
              </a:tr>
              <a:tr h="599804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Politika rozmanitosti v Nizozemské radě pro výzkum (NWO)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NL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Ženy (plus pracovníci z řad LGBTI a migrující pracovníci)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Finanční podpora, pomoc a pokyny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Orgán veřejné moci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Omezení diskriminace žen v akademickém prostředí, podpora strategie začlenění a rovných příležitostí Současné prioritní cílové skupiny zahrnují také další znevýhodněné skupiny, jako jsou pracovníci z řad LGBTI, pracovníci se zdravotním postižením a migrující pracovníci ze zemí mimo EU.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1130559890"/>
                  </a:ext>
                </a:extLst>
              </a:tr>
              <a:tr h="719764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REDI, obchodní síť pro začlenění LGBTI a rozmanitost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ES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Pracovníci z řad LGBTI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Poradenství a pokyny, osvětová činnost, navazování kontaktů s příslušnými zúčastněnými subjekty, výzkumná činnost 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Neziskové sdružení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Podpora inkluzivního a ohleduplného prostředí v zúčastněných organizacích, které přispěje ke společenskému přijetí pracovníků z řad LGBTI a odstranění sociokulturních předsudků a diskriminačních praktik, které brání profesnímu rozvoji a plnému výkonu pracovníků z řad LGBTI.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120450469"/>
                  </a:ext>
                </a:extLst>
              </a:tr>
              <a:tr h="599804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Soubor nástrojů pro začlenění genderového hlediska do prevence pracovních rizik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ES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Ženy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Soubor nástrojů pro hodnocení a prevenci rizik 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Orgán veřejné moci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Vytvoření </a:t>
                      </a:r>
                      <a:r>
                        <a:rPr lang="cs-CZ" sz="700" i="1"/>
                        <a:t>ad hoc</a:t>
                      </a:r>
                      <a:r>
                        <a:rPr lang="cs-CZ" sz="700"/>
                        <a:t> souboru nástrojů pro zavedení genderového hlediska do činností v oblasti prevence rizik BOZP, které by nahradilo hledisko „mužského vzoru“, jenž v stávajících španělských modelech prevence rizik v oblasti BOZP převažuje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2502419628"/>
                  </a:ext>
                </a:extLst>
              </a:tr>
              <a:tr h="599804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Pracovní prostředí žen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SE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Ženy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Osvětová činnost, výzkum, inspekce práce, vypracování nástrojů pro hodnocení rizik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Orgán veřejné moci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Zlepšení pracovního prostředí žen se zaměřením na rizika muskuloskeletálních poruch. Iniciativa zahrnuje výzkum v oblasti BOZP žen, nové způsoby provádění inspekce práce a soubor různých nástrojů pro pracoviště.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2402394846"/>
                  </a:ext>
                </a:extLst>
              </a:tr>
              <a:tr h="359883">
                <a:tc>
                  <a:txBody>
                    <a:bodyPr/>
                    <a:lstStyle/>
                    <a:p>
                      <a:pPr marL="68580"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Příručka pro pracoviště s transgender pracovníky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UK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Pracovníci z řad LGBTI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Výzkum, pokyny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Orgán veřejné moci</a:t>
                      </a:r>
                    </a:p>
                  </a:txBody>
                  <a:tcPr marL="59347" marR="59347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700"/>
                        <a:t>Zajištění úspěšné integrace transgender pracovníků na pracovištích a poskytnutí užitečných informací a pokynů pro různé zúčastněné subjekty</a:t>
                      </a:r>
                    </a:p>
                  </a:txBody>
                  <a:tcPr marL="59347" marR="59347" marT="0" marB="0" anchor="ctr"/>
                </a:tc>
                <a:extLst>
                  <a:ext uri="{0D108BD9-81ED-4DB2-BD59-A6C34878D82A}">
                    <a16:rowId xmlns:a16="http://schemas.microsoft.com/office/drawing/2014/main" val="3994270883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8475" y="135000"/>
            <a:ext cx="7471401" cy="3672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000">
                <a:solidFill>
                  <a:srgbClr val="003399"/>
                </a:solidFill>
              </a:rPr>
              <a:t>Hlavní zjištění: analýza postupů a politických iniciativ </a:t>
            </a:r>
          </a:p>
        </p:txBody>
      </p:sp>
    </p:spTree>
    <p:extLst>
      <p:ext uri="{BB962C8B-B14F-4D97-AF65-F5344CB8AC3E}">
        <p14:creationId xmlns:p14="http://schemas.microsoft.com/office/powerpoint/2010/main" val="2670624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552" y="699542"/>
            <a:ext cx="5714817" cy="3312368"/>
          </a:xfrm>
        </p:spPr>
        <p:txBody>
          <a:bodyPr lIns="0" tIns="0" rIns="0" bIns="0">
            <a:noAutofit/>
          </a:bodyPr>
          <a:lstStyle/>
          <a:p>
            <a:pPr>
              <a:lnSpc>
                <a:spcPct val="150000"/>
              </a:lnSpc>
            </a:pPr>
            <a:r>
              <a:rPr lang="cs-CZ" sz="1600">
                <a:solidFill>
                  <a:schemeClr val="accent1"/>
                </a:solidFill>
              </a:rPr>
              <a:t>Úvod: Rozmanitost pracovní síly a rizika související s muskuloskeletálními poruchami</a:t>
            </a:r>
          </a:p>
          <a:p>
            <a:pPr>
              <a:lnSpc>
                <a:spcPct val="150000"/>
              </a:lnSpc>
            </a:pPr>
            <a:r>
              <a:rPr lang="cs-CZ" sz="1600"/>
              <a:t>Definice </a:t>
            </a:r>
          </a:p>
          <a:p>
            <a:pPr>
              <a:lnSpc>
                <a:spcPct val="150000"/>
              </a:lnSpc>
            </a:pPr>
            <a:r>
              <a:rPr lang="cs-CZ" sz="1600"/>
              <a:t>Vystavení rizikovým faktorům pro zdraví v souvislosti s prací</a:t>
            </a:r>
          </a:p>
          <a:p>
            <a:pPr>
              <a:lnSpc>
                <a:spcPct val="150000"/>
              </a:lnSpc>
            </a:pPr>
            <a:r>
              <a:rPr lang="cs-CZ" sz="1600"/>
              <a:t>Prevalence obecných zdravotních problémů a muskuloskeletálních poruch</a:t>
            </a:r>
          </a:p>
          <a:p>
            <a:pPr>
              <a:lnSpc>
                <a:spcPct val="150000"/>
              </a:lnSpc>
            </a:pPr>
            <a:r>
              <a:rPr lang="cs-CZ" sz="1600">
                <a:solidFill>
                  <a:srgbClr val="003399"/>
                </a:solidFill>
              </a:rPr>
              <a:t>Příklady postupů a politických iniciativ</a:t>
            </a:r>
          </a:p>
          <a:p>
            <a:pPr>
              <a:lnSpc>
                <a:spcPct val="150000"/>
              </a:lnSpc>
            </a:pPr>
            <a:r>
              <a:rPr lang="cs-CZ" sz="1600"/>
              <a:t>Politické ukazatele</a:t>
            </a:r>
          </a:p>
          <a:p>
            <a:pPr>
              <a:lnSpc>
                <a:spcPct val="150000"/>
              </a:lnSpc>
            </a:pPr>
            <a:r>
              <a:rPr lang="cs-CZ" sz="1600"/>
              <a:t>Bibliografie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0192" y="1491630"/>
            <a:ext cx="2198846" cy="266429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47012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400"/>
              <a:t>Přehled</a:t>
            </a:r>
          </a:p>
        </p:txBody>
      </p:sp>
    </p:spTree>
    <p:extLst>
      <p:ext uri="{BB962C8B-B14F-4D97-AF65-F5344CB8AC3E}">
        <p14:creationId xmlns:p14="http://schemas.microsoft.com/office/powerpoint/2010/main" val="2929296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5280826" y="1003026"/>
            <a:ext cx="3234527" cy="3224920"/>
            <a:chOff x="-158403" y="-163840"/>
            <a:chExt cx="5260231" cy="523533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8403" y="-72008"/>
              <a:ext cx="5177737" cy="514350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 rot="16200000">
              <a:off x="1723531" y="521125"/>
              <a:ext cx="1720301" cy="350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Příprava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 rot="19770935">
              <a:off x="2996618" y="1548553"/>
              <a:ext cx="2105210" cy="349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Identifikace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752754">
              <a:off x="2998095" y="3384852"/>
              <a:ext cx="1716147" cy="349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Hodnocení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 rot="19738701">
              <a:off x="543735" y="3258210"/>
              <a:ext cx="1334404" cy="349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Akční plán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1775785">
              <a:off x="228085" y="1709197"/>
              <a:ext cx="1459704" cy="349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Přijetí opatření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5400000">
              <a:off x="1334500" y="764473"/>
              <a:ext cx="1764565" cy="350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8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Monitorování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380317" y="2087420"/>
              <a:ext cx="2056357" cy="732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2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HODNOCENÍ</a:t>
              </a:r>
            </a:p>
            <a:p>
              <a:pPr algn="ctr"/>
              <a:r>
                <a:rPr lang="cs-CZ" sz="1200" b="1">
                  <a:solidFill>
                    <a:schemeClr val="accent1"/>
                  </a:solidFill>
                  <a:latin typeface="+mj-lt"/>
                  <a:ea typeface="+mj-ea"/>
                  <a:cs typeface="Trebuchet MS"/>
                </a:rPr>
                <a:t>RIZIK</a:t>
              </a:r>
            </a:p>
          </p:txBody>
        </p:sp>
      </p:grpSp>
      <p:sp useBgFill="1"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566"/>
            <a:ext cx="4769645" cy="3456409"/>
          </a:xfrm>
        </p:spPr>
        <p:txBody>
          <a:bodyPr lIns="0" tIns="0" rIns="0" bIns="0">
            <a:noAutofit/>
          </a:bodyPr>
          <a:lstStyle/>
          <a:p>
            <a:pPr marL="171450" lvl="1" indent="-171450">
              <a:spcBef>
                <a:spcPts val="45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cs-CZ" sz="1600">
                <a:solidFill>
                  <a:schemeClr val="tx2"/>
                </a:solidFill>
              </a:rPr>
              <a:t>Hodnocení rizik jsou založena na charakteristikách pracoviště a pracovní činnosti, méně pozornosti je věnováno konkrétním, individuálním charakteristikám pracovníků.</a:t>
            </a:r>
          </a:p>
          <a:p>
            <a:r>
              <a:rPr lang="cs-CZ" sz="1600" b="0"/>
              <a:t>Zajištění bezpečného a zdravého pracoviště pro všechny pracovníky je právní povinnost stanovená v rámcové směrnici 89/391/EHS. </a:t>
            </a:r>
          </a:p>
          <a:p>
            <a:r>
              <a:rPr lang="cs-CZ" sz="1600" b="0"/>
              <a:t>Právní předpisy v oblasti BOZP vyžadují provádění hodnocení rizik a „přizpůsobení práce jednotlivci“.</a:t>
            </a:r>
          </a:p>
          <a:p>
            <a:r>
              <a:rPr lang="cs-CZ" sz="1600" b="0"/>
              <a:t>Genderové otázky a problematika rozmanitosti musí být v hodnocení rizik zohledněny. </a:t>
            </a:r>
          </a:p>
          <a:p>
            <a:r>
              <a:rPr lang="cs-CZ" sz="1600" b="0"/>
              <a:t>Práce, její organizace a používané pomůcky by měly být navrženy tak, aby vyhovovaly pracovníkům – ne naopak.</a:t>
            </a:r>
          </a:p>
          <a:p>
            <a:pPr marL="0" lvl="1" indent="0" algn="just">
              <a:spcBef>
                <a:spcPts val="450"/>
              </a:spcBef>
              <a:buClr>
                <a:schemeClr val="tx2"/>
              </a:buClr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-33838"/>
            <a:ext cx="737960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400"/>
              <a:t>Hodnocení rizik zohledňující rozmanitost</a:t>
            </a:r>
          </a:p>
        </p:txBody>
      </p:sp>
    </p:spTree>
    <p:extLst>
      <p:ext uri="{BB962C8B-B14F-4D97-AF65-F5344CB8AC3E}">
        <p14:creationId xmlns:p14="http://schemas.microsoft.com/office/powerpoint/2010/main" val="317164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06488"/>
            <a:ext cx="7632700" cy="3744416"/>
          </a:xfrm>
        </p:spPr>
        <p:txBody>
          <a:bodyPr lIns="0" tIns="0" rIns="0" bIns="0">
            <a:noAutofit/>
          </a:bodyPr>
          <a:lstStyle/>
          <a:p>
            <a:pPr marL="0" lvl="1" indent="0" algn="just">
              <a:spcBef>
                <a:spcPts val="450"/>
              </a:spcBef>
              <a:buClr>
                <a:schemeClr val="tx2"/>
              </a:buClr>
              <a:buNone/>
            </a:pPr>
            <a:r>
              <a:rPr lang="cs-CZ" sz="1250" b="1">
                <a:solidFill>
                  <a:schemeClr val="accent1"/>
                </a:solidFill>
              </a:rPr>
              <a:t>Mezioborovost, účast zaměstnanců, zvyšování povědomí, prevence ve firmách </a:t>
            </a:r>
            <a:r>
              <a:rPr lang="cs-CZ" sz="1250">
                <a:solidFill>
                  <a:schemeClr val="accent1"/>
                </a:solidFill>
              </a:rPr>
              <a:t>jsou klíčové aspekty, které je třeba zakotvit v politikách a postupech, které je třeba provádět, aby bylo možné úspěšně řešit problematiku BOZP a muskuloskeletálních poruch, jež postihují čím dál rozmanitější pracovní sílu v Evropě.</a:t>
            </a:r>
          </a:p>
          <a:p>
            <a:pPr marL="0" lvl="1" indent="0" algn="just">
              <a:spcBef>
                <a:spcPts val="450"/>
              </a:spcBef>
              <a:buClr>
                <a:schemeClr val="tx2"/>
              </a:buClr>
              <a:buNone/>
            </a:pPr>
            <a:r>
              <a:rPr lang="cs-CZ" sz="1250" b="1">
                <a:solidFill>
                  <a:schemeClr val="tx2"/>
                </a:solidFill>
              </a:rPr>
              <a:t>Obecné doporučení: </a:t>
            </a:r>
          </a:p>
          <a:p>
            <a:pPr marL="0" lvl="1" indent="0" algn="just">
              <a:spcBef>
                <a:spcPts val="450"/>
              </a:spcBef>
              <a:buClr>
                <a:schemeClr val="tx2"/>
              </a:buClr>
              <a:buNone/>
            </a:pPr>
            <a:r>
              <a:rPr lang="cs-CZ" sz="1250"/>
              <a:t>	Vypracovat obecnou politiku, která vytvoří inkluzivní pracoviště a zohlední rozmanitost v rámci prevence.</a:t>
            </a:r>
          </a:p>
          <a:p>
            <a:pPr marL="0" lvl="1" indent="0" algn="just">
              <a:spcBef>
                <a:spcPts val="450"/>
              </a:spcBef>
              <a:buClr>
                <a:schemeClr val="tx2"/>
              </a:buClr>
              <a:buNone/>
            </a:pPr>
            <a:r>
              <a:rPr lang="cs-CZ" sz="1250" b="1">
                <a:solidFill>
                  <a:schemeClr val="tx2"/>
                </a:solidFill>
              </a:rPr>
              <a:t>a)	Obecná doporučení pro tři cílové skupiny: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cs-CZ" sz="1250"/>
              <a:t>Posílit mezioborový výzkum související s muskuloskeletálními poruchami, který zohlední problematiku rozmanitosti pracovní síly.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cs-CZ" sz="1250"/>
              <a:t>Podpořit hledisko „rozmanitosti“ v rámci činnosti orgánů veřejné moci a inspektorátů práce.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cs-CZ" sz="1250"/>
              <a:t>Ukázat firmám pozitivní dopad zaměstnání rozmanité pracovní síly.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cs-CZ" sz="1250"/>
              <a:t>Vybudovat kulturu začlenění a nulové tolerance diskriminace ve firmách.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cs-CZ" sz="1250"/>
              <a:t>Používat více participativních přístupů k prevenci muskuloskeletálních poruch a dát prostor rozmanitým skupinám pracovní síly.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cs-CZ" sz="1250"/>
              <a:t>Zvýšit povědomí a podporovat preventivní činnost ve firmách zaměřenou na konkrétní skupiny pracovníků.</a:t>
            </a:r>
          </a:p>
          <a:p>
            <a:pPr marL="536575" lvl="1" indent="-176213" algn="just">
              <a:spcAft>
                <a:spcPts val="500"/>
              </a:spcAft>
            </a:pPr>
            <a:r>
              <a:rPr lang="cs-CZ" sz="1250"/>
              <a:t>Vytvořit </a:t>
            </a:r>
            <a:r>
              <a:rPr lang="cs-CZ" sz="1250" i="1"/>
              <a:t>ad hoc</a:t>
            </a:r>
            <a:r>
              <a:rPr lang="cs-CZ" sz="1250"/>
              <a:t> nástroje na řízení rozmanité pracovní síly.</a:t>
            </a:r>
          </a:p>
          <a:p>
            <a:pPr marL="360362" lvl="1" indent="0" algn="just">
              <a:spcAft>
                <a:spcPts val="500"/>
              </a:spcAft>
              <a:buNone/>
            </a:pPr>
            <a:endParaRPr lang="en-US" sz="14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-33838"/>
            <a:ext cx="7379602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400"/>
              <a:t>Doporučení k politice </a:t>
            </a:r>
          </a:p>
        </p:txBody>
      </p:sp>
    </p:spTree>
    <p:extLst>
      <p:ext uri="{BB962C8B-B14F-4D97-AF65-F5344CB8AC3E}">
        <p14:creationId xmlns:p14="http://schemas.microsoft.com/office/powerpoint/2010/main" val="817263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771550"/>
            <a:ext cx="6624538" cy="3455987"/>
          </a:xfrm>
        </p:spPr>
        <p:txBody>
          <a:bodyPr lIns="0" tIns="0" rIns="0" bIns="0">
            <a:noAutofit/>
          </a:bodyPr>
          <a:lstStyle/>
          <a:p>
            <a:pPr marL="0" lvl="1" indent="0" algn="just" defTabSz="342900">
              <a:spcBef>
                <a:spcPts val="450"/>
              </a:spcBef>
              <a:buClr>
                <a:srgbClr val="003399"/>
              </a:buClr>
              <a:buNone/>
            </a:pPr>
            <a:r>
              <a:rPr lang="cs-CZ" sz="1100" b="1">
                <a:solidFill>
                  <a:srgbClr val="003399"/>
                </a:solidFill>
              </a:rPr>
              <a:t>b)	Konkrétní doporučení k politice se zaměřením na ženy: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cs-CZ" sz="1100"/>
              <a:t>Zohledňovat genderové hledisko ve veřejných politikách týkajících se BOZP.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cs-CZ" sz="1100"/>
              <a:t>Zlepšit pracovní a zdravotní podmínky v odvětvích a profesích, v nichž převažují ženy.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cs-CZ" sz="1100"/>
              <a:t>Řešit problematiku rovnováhy mezi pracovním a soukromým životem jako otázku BOZP.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cs-CZ" sz="1100"/>
              <a:t>Vytvořit specifické ergonomické a ochranné pomůcky přizpůsobené potřebám žen.</a:t>
            </a:r>
          </a:p>
          <a:p>
            <a:pPr marL="0" lvl="1" indent="0" algn="just" defTabSz="342900">
              <a:spcBef>
                <a:spcPts val="1100"/>
              </a:spcBef>
              <a:buClr>
                <a:srgbClr val="003399"/>
              </a:buClr>
              <a:buNone/>
            </a:pPr>
            <a:r>
              <a:rPr lang="cs-CZ" sz="1100" b="1">
                <a:solidFill>
                  <a:schemeClr val="accent1"/>
                </a:solidFill>
              </a:rPr>
              <a:t>c)	Konkrétní doporučení k politice se zaměřením na migrující pracovníky: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cs-CZ" sz="1100"/>
              <a:t>Zlepšit přístup migrujících pracovníků k příslušným klíčovým veřejným službám (zdravotní péče, ubytování).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cs-CZ" sz="1100"/>
              <a:t>Usnadnit adaptaci migrujících pracovníků na pracovní kulturu hostitelské země, zejména v otázkách BOZP.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cs-CZ" sz="1100"/>
              <a:t>Pomoci migrujícím pracovníkům překonat jazykové bariéry.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cs-CZ" sz="1100"/>
              <a:t>Usnadnit uznání dosaženého vzdělání / odborné kvalifikace získané v zahraničí.</a:t>
            </a:r>
          </a:p>
          <a:p>
            <a:pPr marL="0" lvl="1" indent="0" algn="just" defTabSz="342900">
              <a:spcBef>
                <a:spcPts val="1100"/>
              </a:spcBef>
              <a:buClr>
                <a:srgbClr val="003399"/>
              </a:buClr>
              <a:buNone/>
            </a:pPr>
            <a:r>
              <a:rPr lang="cs-CZ" sz="1100" b="1">
                <a:solidFill>
                  <a:schemeClr val="accent1"/>
                </a:solidFill>
              </a:rPr>
              <a:t>d)	Konkrétní doporučení k politice zaměřené na pracovníky z řad LGBTI: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cs-CZ" sz="1100"/>
              <a:t>Zvýšit povědomí o hlavních rizikových faktorech pro zdraví v souvislosti s prací pro pracovníky z řad LGBTI.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cs-CZ" sz="1100"/>
              <a:t>Uplatňovat právní předpisy v oblasti BOZP způsobem, který zohledňuje nebinární osoby, a vypracovat k tomu pokyny.</a:t>
            </a:r>
          </a:p>
          <a:p>
            <a:pPr marL="536575" lvl="1" indent="-176213" algn="just" defTabSz="342900">
              <a:spcAft>
                <a:spcPts val="400"/>
              </a:spcAft>
            </a:pPr>
            <a:r>
              <a:rPr lang="cs-CZ" sz="1100"/>
              <a:t>Vytvořit firemní politiky týkající se LGBTI osob, které zohledňují jejich různorodou situaci.</a:t>
            </a:r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endParaRPr lang="en-US" sz="11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397916" cy="61208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400"/>
              <a:t>Doporučení k politice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550" y="2357161"/>
            <a:ext cx="2088231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21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/>
              <a:t>Zdroje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988"/>
            <a:ext cx="7632700" cy="3566012"/>
          </a:xfrm>
        </p:spPr>
        <p:txBody>
          <a:bodyPr>
            <a:normAutofit lnSpcReduction="10000"/>
          </a:bodyPr>
          <a:lstStyle/>
          <a:p>
            <a:r>
              <a:rPr lang="cs-CZ" b="0"/>
              <a:t>EU-OSHA (Evropská agentura pro bezpečnost a ochranu zdraví při práci), Muskuloskeletální poruchy související s prací: prevalence, náklady a demografie v EU, 2019. K dispozici na adrese </a:t>
            </a:r>
            <a:r>
              <a:rPr lang="cs-CZ" b="0">
                <a:hlinkClick r:id="rId2"/>
              </a:rPr>
              <a:t>https://osha.europa.eu/en/publications/msds-facts-and-figures-overview-prevalence-costs-and-demographics-msds-europe/view</a:t>
            </a:r>
            <a:r>
              <a:rPr lang="cs-CZ" b="0"/>
              <a:t> </a:t>
            </a:r>
          </a:p>
          <a:p>
            <a:r>
              <a:rPr lang="cs-CZ" b="0"/>
              <a:t>EU-OSHA (Evropská agentura pro bezpečnost a ochranu zdraví při práci), Prevence muskuloskeletálních poruch v rámci různorodé pracovní síly: rizikové faktory u žen, migrantů a pracovníků LGBTI, 2020. K dispozici na adrese </a:t>
            </a:r>
            <a:r>
              <a:rPr lang="cs-CZ" b="0">
                <a:hlinkClick r:id="rId3"/>
              </a:rPr>
              <a:t>https://osha.europa.eu/en/publications/preventing-musculoskeletal-disorders-diverse-workforce-risk-factors-women-migrants-and/view</a:t>
            </a:r>
            <a:r>
              <a:rPr lang="cs-CZ" b="0"/>
              <a:t> </a:t>
            </a:r>
          </a:p>
          <a:p>
            <a:r>
              <a:rPr lang="cs-CZ" b="0"/>
              <a:t>EU-OSHA (Evropská agentura pro bezpečnost a ochranu zdraví při práci), Analýza případových studií týkající se práce s chronickými muskuloskeletálními poruchami, 2020. K dispozici na adrese </a:t>
            </a:r>
            <a:r>
              <a:rPr lang="cs-CZ" b="0">
                <a:hlinkClick r:id="rId4"/>
              </a:rPr>
              <a:t>https://osha.europa.eu/en/publications/analysis-case-studies-working-chronic-musculoskeletal-disorders/view</a:t>
            </a:r>
            <a:r>
              <a:rPr lang="cs-CZ" b="0"/>
              <a:t> </a:t>
            </a:r>
          </a:p>
          <a:p>
            <a:r>
              <a:rPr lang="cs-CZ" b="0"/>
              <a:t>EU-OSHA (Evropská agentura pro bezpečnost a ochranu zdraví při práci), Muskuloskeletální poruchy související s prací: od výzkumu k praxi. Jak se můžeme poučit?, 2020. K dispozici na adrese </a:t>
            </a:r>
            <a:r>
              <a:rPr lang="cs-CZ" b="0">
                <a:hlinkClick r:id="rId5"/>
              </a:rPr>
              <a:t>https://osha.europa.eu/en/publications/work-related-musculoskeletal-disorders-research-practice-what-can-be-learnt/view</a:t>
            </a:r>
            <a:r>
              <a:rPr lang="cs-CZ" b="0"/>
              <a:t> </a:t>
            </a:r>
          </a:p>
          <a:p>
            <a:r>
              <a:rPr lang="cs-CZ" b="0"/>
              <a:t>EU-OSHA (Evropská agentura pro bezpečnost a ochranu zdraví při práci), Politika a praxe v oblasti prevence. Přístupy k řešení muskuloskeletálních poruch souvisejících s prací, 2020. K dispozici na adrese </a:t>
            </a:r>
            <a:r>
              <a:rPr lang="cs-CZ" b="0">
                <a:hlinkClick r:id="rId6"/>
              </a:rPr>
              <a:t>https://osha.europa.eu/en/publications/prevention-policy-and-practice-approaches-tackling-work-related-musculoskeletal/view</a:t>
            </a:r>
          </a:p>
          <a:p>
            <a:r>
              <a:rPr lang="cs-CZ" b="0"/>
              <a:t>EU-OSHA (Evropská agentura pro bezpečnost a ochranu zdraví při práci), Muskuloskeletální poruchy související s prací: proč jsou stále tak rozšířené? Důkazy z přezkumu literatury. K dispozici na adrese </a:t>
            </a:r>
            <a:r>
              <a:rPr lang="cs-CZ" b="0">
                <a:hlinkClick r:id="rId7"/>
              </a:rPr>
              <a:t>https://osha.europa.eu/en/publications/work-related-musculoskeletal-disorders-why-are-they-still-so-prevalent-evidence/view</a:t>
            </a:r>
            <a:r>
              <a:rPr lang="cs-CZ" b="0"/>
              <a:t> </a:t>
            </a:r>
          </a:p>
          <a:p>
            <a:r>
              <a:rPr lang="cs-CZ" b="0"/>
              <a:t>EUROFOUND (Evropská nadace pro zlepšení životních a pracovních podmínek), Šestý průzkum pracovních podmínek v Evropě – souhrnná zpráva, 2015. K dispozici na adrese </a:t>
            </a:r>
            <a:r>
              <a:rPr lang="cs-CZ" b="0">
                <a:hlinkClick r:id="rId8"/>
              </a:rPr>
              <a:t>https://www.eurofound.europa.eu/publications/report/2016/working-conditions/sixth-european-working-conditions-survey-overview-report</a:t>
            </a:r>
            <a:r>
              <a:rPr lang="cs-CZ" b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3781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/>
              <a:t>Zdroje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988"/>
            <a:ext cx="7632700" cy="3566012"/>
          </a:xfrm>
        </p:spPr>
        <p:txBody>
          <a:bodyPr>
            <a:normAutofit lnSpcReduction="10000"/>
          </a:bodyPr>
          <a:lstStyle/>
          <a:p>
            <a:r>
              <a:rPr lang="cs-CZ" b="0"/>
              <a:t>EUROSTAT (Statistický úřad Evropské unie), hlavní modul šetření pracovních sil, 2018. K dispozici na adrese </a:t>
            </a:r>
            <a:r>
              <a:rPr lang="cs-CZ" b="0">
                <a:hlinkClick r:id="rId3"/>
              </a:rPr>
              <a:t>https://ec.europa.eu/eurostat/data/database</a:t>
            </a:r>
          </a:p>
          <a:p>
            <a:r>
              <a:rPr lang="cs-CZ" b="0"/>
              <a:t>FRA (Agentura Evropské unie pro základní práva), Průzkum blahobytu a bezpečnosti žen v Evropě, 2012. K dispozici na adrese  </a:t>
            </a:r>
            <a:r>
              <a:rPr lang="cs-CZ" b="0">
                <a:hlinkClick r:id="rId4"/>
              </a:rPr>
              <a:t>https://fra.europa.eu/en/project/2012/fra-survey-gender-based-violence-against-women</a:t>
            </a:r>
            <a:r>
              <a:rPr lang="cs-CZ" b="0"/>
              <a:t> </a:t>
            </a:r>
          </a:p>
          <a:p>
            <a:r>
              <a:rPr lang="cs-CZ" b="0"/>
              <a:t>FRA (Agentura Evropské unie pro základní práva), druhý průzkum týkající se osob LGBTI v EU, 2020. K dispozici na adrese </a:t>
            </a:r>
            <a:r>
              <a:rPr lang="cs-CZ" b="0">
                <a:hlinkClick r:id="rId5"/>
              </a:rPr>
              <a:t>https://fra.europa.eu/en/data-and-maps/2020/lgbti-survey-data-explorer</a:t>
            </a:r>
            <a:r>
              <a:rPr lang="cs-CZ" b="0"/>
              <a:t>  </a:t>
            </a:r>
          </a:p>
          <a:p>
            <a:pPr marL="0" indent="0">
              <a:buNone/>
            </a:pPr>
            <a:endParaRPr lang="en-US" b="0" dirty="0"/>
          </a:p>
          <a:p>
            <a:pPr marL="0" indent="0">
              <a:buNone/>
            </a:pPr>
            <a:r>
              <a:rPr lang="cs-CZ"/>
              <a:t>Praktické zdroje:</a:t>
            </a:r>
          </a:p>
          <a:p>
            <a:r>
              <a:rPr lang="cs-CZ" b="0"/>
              <a:t>Různorodost pracovní síly a hodnocení rizik: zahrnut by měl být každý. Shrnutí zprávy agentury. K dispozici na adrese </a:t>
            </a:r>
            <a:r>
              <a:rPr lang="cs-CZ" b="0" u="sng">
                <a:hlinkClick r:id="rId6"/>
              </a:rPr>
              <a:t>https://osha.europa.eu/en/publications/factsheets/87</a:t>
            </a:r>
          </a:p>
          <a:p>
            <a:r>
              <a:rPr lang="cs-CZ" b="0"/>
              <a:t>Začlenění genderových otázek do hodnocení rizik. K dispozici na adrese </a:t>
            </a:r>
            <a:r>
              <a:rPr lang="cs-CZ" b="0">
                <a:hlinkClick r:id="rId7"/>
              </a:rPr>
              <a:t>https://osha.europa.eu/en/publications/factsheet-43-including-gender-issues-risk-assessment</a:t>
            </a:r>
            <a:r>
              <a:rPr lang="cs-CZ" b="0"/>
              <a:t> </a:t>
            </a:r>
          </a:p>
          <a:p>
            <a:r>
              <a:rPr lang="cs-CZ" b="0"/>
              <a:t>Hodnocení rizik zohledňující rozmanitost, příručka pracovní skupiny EMEX a výboru SLIC. Anglické znění k dispozici na adrese </a:t>
            </a:r>
            <a:r>
              <a:rPr lang="cs-CZ" b="0" u="sng">
                <a:hlinkClick r:id="rId8"/>
              </a:rPr>
              <a:t>https://circabc.europa.eu/ui/group/fea534f4-2590-4490-bca6-504782b47c79/library/341d5e56-dc0c-41ce-ba77-be660f3cf810/details</a:t>
            </a:r>
            <a:r>
              <a:rPr lang="cs-CZ" b="0"/>
              <a:t> </a:t>
            </a:r>
          </a:p>
          <a:p>
            <a:r>
              <a:rPr lang="cs-CZ" b="0"/>
              <a:t>Hodnocení rizik zohledňující rozmanitost, příručka pracovní skupiny EMEX a výboru SLIC. Znění v různých jazycích k dispozici na adrese </a:t>
            </a:r>
            <a:r>
              <a:rPr lang="cs-CZ" b="0">
                <a:hlinkClick r:id="rId9"/>
              </a:rPr>
              <a:t>https://circabc.europa.eu/ui/group/fea534f4-2590-4490-bca6-504782b47c79/library/e9ec023f-cb5f-4e09-ac6a-6b5ffe05e729?p=1&amp;n=10&amp;sort=modified_DESC</a:t>
            </a:r>
            <a:r>
              <a:rPr lang="cs-CZ" b="0"/>
              <a:t> </a:t>
            </a:r>
          </a:p>
          <a:p>
            <a:r>
              <a:rPr lang="cs-CZ" b="0"/>
              <a:t>EU-OSHA Praktické nástroje a pokyny, databáze muskuloskeletálních poruch, prioritní oblast „Rozmanitost pracovníků“:  </a:t>
            </a:r>
            <a:r>
              <a:rPr lang="cs-CZ" b="0">
                <a:hlinkClick r:id="rId10"/>
              </a:rPr>
              <a:t>https://healthy-workplaces.eu/en/tools-and-publications/practical-tools?f%5B0%5D=field_msd_priority_area%3A3503</a:t>
            </a:r>
            <a:r>
              <a:rPr lang="cs-CZ" b="0"/>
              <a:t> </a:t>
            </a:r>
          </a:p>
          <a:p>
            <a:r>
              <a:rPr lang="cs-CZ" b="0"/>
              <a:t>Začleňování genderových aspektů do bezpečnosti a ochrany zdraví při práci. K dispozici na adrese </a:t>
            </a:r>
            <a:r>
              <a:rPr lang="cs-CZ" b="0">
                <a:hlinkClick r:id="rId11"/>
              </a:rPr>
              <a:t>https://osha.europa.eu/en/publications/mainstreaming-gender-occupational-safety-and-health-practice/view</a:t>
            </a:r>
            <a:r>
              <a:rPr lang="cs-CZ" b="0"/>
              <a:t>  </a:t>
            </a:r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254067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27757248"/>
              </p:ext>
            </p:extLst>
          </p:nvPr>
        </p:nvGraphicFramePr>
        <p:xfrm>
          <a:off x="539750" y="987574"/>
          <a:ext cx="7632700" cy="33042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33786">
                  <a:extLst>
                    <a:ext uri="{9D8B030D-6E8A-4147-A177-3AD203B41FA5}">
                      <a16:colId xmlns:a16="http://schemas.microsoft.com/office/drawing/2014/main" val="3805429375"/>
                    </a:ext>
                  </a:extLst>
                </a:gridCol>
                <a:gridCol w="4198914">
                  <a:extLst>
                    <a:ext uri="{9D8B030D-6E8A-4147-A177-3AD203B41FA5}">
                      <a16:colId xmlns:a16="http://schemas.microsoft.com/office/drawing/2014/main" val="3444078073"/>
                    </a:ext>
                  </a:extLst>
                </a:gridCol>
              </a:tblGrid>
              <a:tr h="201508"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Název iniciativy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Internetové stránky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4087080459"/>
                  </a:ext>
                </a:extLst>
              </a:tr>
              <a:tr h="310274">
                <a:tc>
                  <a:txBody>
                    <a:bodyPr/>
                    <a:lstStyle/>
                    <a:p>
                      <a:pPr marL="68580" algn="l" defTabSz="25717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Národní strategie pro pracovní prostředí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https://amid.dk/om-os/om-strategi-for-arbejdsmiljoeindsatsen-frem-til-2020/</a:t>
                      </a: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317514001"/>
                  </a:ext>
                </a:extLst>
              </a:tr>
              <a:tr h="620549">
                <a:tc>
                  <a:txBody>
                    <a:bodyPr/>
                    <a:lstStyle/>
                    <a:p>
                      <a:pPr marL="68580" algn="l" defTabSz="25717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Politika rozmanitosti a začlenění společnosti Airbus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https://www.airbus.com/content/dam/channel-specific/website-/company/responsibility-and-sustainability/responsibility-andsustainability-landing-page/Responsibility-and-Sustainability-Charter-English.pdf</a:t>
                      </a: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2528965725"/>
                  </a:ext>
                </a:extLst>
              </a:tr>
              <a:tr h="310274">
                <a:tc>
                  <a:txBody>
                    <a:bodyPr/>
                    <a:lstStyle/>
                    <a:p>
                      <a:pPr marL="68580" algn="l" defTabSz="25717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Společné zájmy a společná doporučení ohledně práce migrantů v domácnosti a pečovatelství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https://picum.org/Documents/Publi/2018/concerns_recommendations_migrant_domestic_care_work_February2018.pdf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751261000"/>
                  </a:ext>
                </a:extLst>
              </a:tr>
              <a:tr h="310274">
                <a:tc>
                  <a:txBody>
                    <a:bodyPr/>
                    <a:lstStyle/>
                    <a:p>
                      <a:pPr marL="68580" algn="l" defTabSz="257175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Soubor nástrojů pro hodnocení rizik pro státní příslušníky třetích zemí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https://www.cislbrescia.it/wp-content/uploads/2011/11/Un-progetto-sulla-sicurezza-per-i-lavoratori-stranieri.pdf</a:t>
                      </a: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1597487541"/>
                  </a:ext>
                </a:extLst>
              </a:tr>
              <a:tr h="465412">
                <a:tc>
                  <a:txBody>
                    <a:bodyPr/>
                    <a:lstStyle/>
                    <a:p>
                      <a:pPr marL="68580" marR="0" lvl="0" indent="0" algn="l" defTabSz="257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REDI, obchodní síť pro začlenění LGBTI a rozmanitost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http://www.redi-lgbti.org/</a:t>
                      </a: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2168101947"/>
                  </a:ext>
                </a:extLst>
              </a:tr>
              <a:tr h="310274">
                <a:tc>
                  <a:txBody>
                    <a:bodyPr/>
                    <a:lstStyle/>
                    <a:p>
                      <a:pPr marL="68580" marR="0" lvl="0" indent="0" algn="l" defTabSz="257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Pracovní prostředí žen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https://www.av.se/arbetsmiljoarbete-och-inspektioner/arbeta-med-arbetsmiljon/jamstalldhet-i-arbetsmiljon/</a:t>
                      </a: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3811754884"/>
                  </a:ext>
                </a:extLst>
              </a:tr>
              <a:tr h="465412">
                <a:tc>
                  <a:txBody>
                    <a:bodyPr/>
                    <a:lstStyle/>
                    <a:p>
                      <a:pPr marL="68580" marR="0" lvl="0" indent="0" algn="l" defTabSz="257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Soubor nástrojů pro začlenění genderového hlediska do prevence pracovních rizik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http://www.osalan.euskadi.eus/contenidos/libro/gestion_201710/es_def/adjuntos/pautas_integracion_prl.pdf</a:t>
                      </a: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2515382"/>
                  </a:ext>
                </a:extLst>
              </a:tr>
              <a:tr h="310274">
                <a:tc>
                  <a:txBody>
                    <a:bodyPr/>
                    <a:lstStyle/>
                    <a:p>
                      <a:pPr marL="68580" marR="0" lvl="0" indent="0" algn="l" defTabSz="2571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Příručka pro pracoviště s transgender pracovníky</a:t>
                      </a:r>
                    </a:p>
                  </a:txBody>
                  <a:tcPr marL="53014" marR="53014" marT="0" marB="0" anchor="ctr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9"/>
                        </a:rPr>
                        <a:t>http://www.lgbthealth.org.uk/wp-content/uploads/2016/07/TWSP-Info-Guide-Final.pdf</a:t>
                      </a:r>
                      <a:r>
                        <a:rPr lang="cs-CZ" sz="1000" b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3014" marR="53014" marT="0" marB="0" anchor="ctr"/>
                </a:tc>
                <a:extLst>
                  <a:ext uri="{0D108BD9-81ED-4DB2-BD59-A6C34878D82A}">
                    <a16:rowId xmlns:a16="http://schemas.microsoft.com/office/drawing/2014/main" val="1164389520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9749" y="135000"/>
            <a:ext cx="7470127" cy="3672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400">
                <a:solidFill>
                  <a:srgbClr val="003399"/>
                </a:solidFill>
              </a:rPr>
              <a:t>Zdroje pro analýzu postupů a politických iniciativ </a:t>
            </a:r>
          </a:p>
        </p:txBody>
      </p:sp>
    </p:spTree>
    <p:extLst>
      <p:ext uri="{BB962C8B-B14F-4D97-AF65-F5344CB8AC3E}">
        <p14:creationId xmlns:p14="http://schemas.microsoft.com/office/powerpoint/2010/main" val="22682845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27534"/>
            <a:ext cx="7180579" cy="403907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552" y="824572"/>
            <a:ext cx="7848872" cy="3645000"/>
          </a:xfrm>
        </p:spPr>
        <p:txBody>
          <a:bodyPr>
            <a:normAutofit/>
          </a:bodyPr>
          <a:lstStyle/>
          <a:p>
            <a:pPr marL="0" lvl="0" indent="0" algn="ctr" defTabSz="342900">
              <a:spcBef>
                <a:spcPts val="450"/>
              </a:spcBef>
              <a:buClr>
                <a:srgbClr val="003399"/>
              </a:buClr>
              <a:buNone/>
            </a:pPr>
            <a:r>
              <a:rPr lang="cs-CZ" sz="3200">
                <a:solidFill>
                  <a:srgbClr val="ACC700"/>
                </a:solidFill>
              </a:rPr>
              <a:t>DĚKUJEME!</a:t>
            </a:r>
          </a:p>
          <a:p>
            <a:pPr marL="0" indent="0">
              <a:buSzPct val="120000"/>
              <a:buNone/>
            </a:pPr>
            <a:endParaRPr lang="en-US" sz="1600" dirty="0">
              <a:solidFill>
                <a:srgbClr val="ACC700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endParaRPr lang="en-US" sz="5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cs-CZ" sz="1600">
                <a:solidFill>
                  <a:schemeClr val="accent1"/>
                </a:solidFill>
              </a:rPr>
              <a:t>Více informací naleznete na internetových stránkách kampaně:</a:t>
            </a:r>
          </a:p>
          <a:p>
            <a:pPr marL="189000" lvl="1" indent="0">
              <a:buSzPct val="120000"/>
              <a:buNone/>
            </a:pPr>
            <a:r>
              <a:rPr lang="cs-CZ" sz="1600" b="1">
                <a:solidFill>
                  <a:schemeClr val="accent1"/>
                </a:solidFill>
                <a:hlinkClick r:id="rId5"/>
              </a:rPr>
              <a:t>healthy-workplaces.eu</a:t>
            </a:r>
          </a:p>
          <a:p>
            <a:pPr marL="141750" lvl="1" indent="0">
              <a:buSzPct val="120000"/>
              <a:buNone/>
            </a:pPr>
            <a:endParaRPr lang="en-US" sz="16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cs-CZ" sz="1600">
                <a:solidFill>
                  <a:schemeClr val="accent1"/>
                </a:solidFill>
              </a:rPr>
              <a:t>Přihlaste se k odebírání našeho zpravodaje:</a:t>
            </a:r>
          </a:p>
          <a:p>
            <a:pPr marL="189000" lvl="1" indent="0">
              <a:buSzPct val="120000"/>
              <a:buNone/>
            </a:pPr>
            <a:r>
              <a:rPr lang="cs-CZ" sz="1600" b="1" u="sng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https://healthy-workplaces.eu/en/healthy-workplaces-newsletter</a:t>
            </a:r>
          </a:p>
          <a:p>
            <a:pPr marL="0" indent="0">
              <a:buSzPct val="120000"/>
              <a:buNone/>
            </a:pPr>
            <a:endParaRPr lang="en-US" sz="800" dirty="0">
              <a:solidFill>
                <a:schemeClr val="accent1"/>
              </a:solidFill>
            </a:endParaRPr>
          </a:p>
          <a:p>
            <a:pPr marL="0" indent="0">
              <a:buSzPct val="120000"/>
              <a:buNone/>
            </a:pPr>
            <a:endParaRPr lang="en-US" sz="800" dirty="0">
              <a:solidFill>
                <a:schemeClr val="accent1"/>
              </a:solidFill>
            </a:endParaRPr>
          </a:p>
          <a:p>
            <a:pPr>
              <a:buSzPct val="120000"/>
              <a:buBlip>
                <a:blip r:embed="rId4"/>
              </a:buBlip>
            </a:pPr>
            <a:r>
              <a:rPr lang="cs-CZ" sz="1600">
                <a:solidFill>
                  <a:schemeClr val="accent1"/>
                </a:solidFill>
              </a:rPr>
              <a:t>Sledujte aktivity a akce prostřednictvím sociálních sítí:</a:t>
            </a:r>
          </a:p>
          <a:p>
            <a:pPr marL="0" indent="0">
              <a:buSzPct val="120000"/>
              <a:buNone/>
            </a:pPr>
            <a:endParaRPr lang="en-US" sz="1600" dirty="0">
              <a:solidFill>
                <a:schemeClr val="accent1"/>
              </a:solidFill>
            </a:endParaRPr>
          </a:p>
          <a:p>
            <a:pPr marL="0" indent="0">
              <a:buSzPct val="120000"/>
              <a:buNone/>
            </a:pPr>
            <a:endParaRPr lang="en-US" sz="1600" dirty="0">
              <a:solidFill>
                <a:schemeClr val="accent1"/>
              </a:solidFill>
            </a:endParaRPr>
          </a:p>
        </p:txBody>
      </p:sp>
      <p:pic>
        <p:nvPicPr>
          <p:cNvPr id="6" name="Picture 14" descr="https://g.twimg.com/Twitter_logo_blue.png">
            <a:hlinkClick r:id="rId7"/>
            <a:extLst>
              <a:ext uri="{FF2B5EF4-FFF2-40B4-BE49-F238E27FC236}">
                <a16:creationId xmlns:a16="http://schemas.microsoft.com/office/drawing/2014/main" id="{D3E089A8-B42F-BE4F-A861-7BCC1F2CB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898" y="3744253"/>
            <a:ext cx="354287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https://fbcdn-sphotos-b-a.akamaihd.net/hphotos-ak-xap1/t31.0-8/1271084_10152203108461729_809245696_o.png?dl=1">
            <a:hlinkClick r:id="rId9"/>
            <a:extLst>
              <a:ext uri="{FF2B5EF4-FFF2-40B4-BE49-F238E27FC236}">
                <a16:creationId xmlns:a16="http://schemas.microsoft.com/office/drawing/2014/main" id="{58B762EE-C070-0F4F-B862-66BE1D7E6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1540" y="3721358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s://lh4.googleusercontent.com/9Difi9bypu9-FoUsfFWpX6odYLLjXQk_q0aPxZBSFynecMOSLoKRKWRWIfZdXRGOdXMZCahrLBG6vWrwIeT-A26iDjTucgFVCP0Fuzr79BHW5kLJ3sw">
            <a:hlinkClick r:id="rId11"/>
            <a:extLst>
              <a:ext uri="{FF2B5EF4-FFF2-40B4-BE49-F238E27FC236}">
                <a16:creationId xmlns:a16="http://schemas.microsoft.com/office/drawing/2014/main" id="{DE27942B-F58C-0648-B346-E78565C2B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0927" y="3744253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http://cincoaescomunicacion.com/wp-content/uploads/2013/11/linkedin-3.jpg">
            <a:hlinkClick r:id="rId13"/>
            <a:extLst>
              <a:ext uri="{FF2B5EF4-FFF2-40B4-BE49-F238E27FC236}">
                <a16:creationId xmlns:a16="http://schemas.microsoft.com/office/drawing/2014/main" id="{C9029C70-40FF-9445-8577-70D817EA7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0314" y="3744253"/>
            <a:ext cx="288032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42091" y="3734380"/>
            <a:ext cx="21836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b="1">
                <a:solidFill>
                  <a:srgbClr val="ACC700"/>
                </a:solidFill>
              </a:rPr>
              <a:t>#EUhealthyworkplaces </a:t>
            </a:r>
          </a:p>
        </p:txBody>
      </p:sp>
    </p:spTree>
    <p:extLst>
      <p:ext uri="{BB962C8B-B14F-4D97-AF65-F5344CB8AC3E}">
        <p14:creationId xmlns:p14="http://schemas.microsoft.com/office/powerpoint/2010/main" val="1834023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28337FA-D9E9-B14B-B25F-ACA2748C2CC0}"/>
              </a:ext>
            </a:extLst>
          </p:cNvPr>
          <p:cNvSpPr txBox="1">
            <a:spLocks/>
          </p:cNvSpPr>
          <p:nvPr/>
        </p:nvSpPr>
        <p:spPr>
          <a:xfrm>
            <a:off x="539750" y="35106"/>
            <a:ext cx="7559873" cy="66089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000">
                <a:solidFill>
                  <a:schemeClr val="accent1"/>
                </a:solidFill>
              </a:rPr>
              <a:t>Úvod: Rozmanitost pracovní síly </a:t>
            </a:r>
          </a:p>
          <a:p>
            <a:r>
              <a:rPr lang="cs-CZ" sz="2000">
                <a:solidFill>
                  <a:schemeClr val="accent1"/>
                </a:solidFill>
              </a:rPr>
              <a:t>a rizika související s muskuloskeletálními poruchami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39750" y="915988"/>
            <a:ext cx="7632700" cy="36711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141750" indent="-141750" algn="l" defTabSz="257175" rtl="0" eaLnBrk="1" latinLnBrk="0" hangingPunct="1">
              <a:spcBef>
                <a:spcPts val="338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013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4300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01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425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956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550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675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844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257175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257175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257175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257175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</a:pPr>
            <a:r>
              <a:rPr lang="cs-CZ" sz="1600" b="0"/>
              <a:t>Rozmanitost pracovní síly označuje individuální vlastnosti zaměstnanců, díky nimž jsou jedineční. Mezi tyto vlastnosti patří pohlaví, rasa, etnický původ, náboženství, věk, sexuální orientace, fyzické schopnosti, ideologie atd.</a:t>
            </a:r>
          </a:p>
          <a:p>
            <a:pPr algn="just">
              <a:spcAft>
                <a:spcPts val="1200"/>
              </a:spcAft>
            </a:pPr>
            <a:r>
              <a:rPr lang="cs-CZ" sz="1600" b="0"/>
              <a:t>Některé vlastnosti pracovní síly umožňují identifikovat skupiny pracovníků, které často uvádějí špatné pracovní podmínky a vyšší vystavení zdravotním problémům, včetně muskuloskeletálních poruch. </a:t>
            </a:r>
          </a:p>
          <a:p>
            <a:pPr algn="just">
              <a:spcAft>
                <a:spcPts val="1200"/>
              </a:spcAft>
            </a:pPr>
            <a:r>
              <a:rPr lang="cs-CZ" sz="1600" b="0"/>
              <a:t>Pro podrobnou analýzu byly vybrány tři skupiny pracovníků (</a:t>
            </a:r>
            <a:r>
              <a:rPr lang="cs-CZ" sz="1600"/>
              <a:t>migrující pracovníci</a:t>
            </a:r>
            <a:r>
              <a:rPr lang="cs-CZ" sz="1600" b="0"/>
              <a:t>, </a:t>
            </a:r>
            <a:r>
              <a:rPr lang="cs-CZ" sz="1600"/>
              <a:t>ženy </a:t>
            </a:r>
            <a:r>
              <a:rPr lang="cs-CZ" sz="1600" b="0"/>
              <a:t>a </a:t>
            </a:r>
            <a:r>
              <a:rPr lang="cs-CZ" sz="1600"/>
              <a:t>pracovníci z řad LGBTI¹</a:t>
            </a:r>
            <a:r>
              <a:rPr lang="cs-CZ" sz="1600" b="0"/>
              <a:t>). Analýza zahrnovala i další znevýhodnění (věk, nízké vzdělání). </a:t>
            </a:r>
          </a:p>
          <a:p>
            <a:pPr algn="just">
              <a:spcAft>
                <a:spcPts val="1200"/>
              </a:spcAft>
            </a:pPr>
            <a:r>
              <a:rPr lang="cs-CZ" sz="1600" b="0"/>
              <a:t>Cílem bylo odstranit nedostatky ve výzkumu a doplnit informace, které už jsou dostupné u jiných skupin pracovníků (pracovníků, kteří trpí chronickými onemocněními, nebo mladých a budoucích pracovníků).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319686" y="4515966"/>
            <a:ext cx="35283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800" i="1">
                <a:solidFill>
                  <a:schemeClr val="accent1"/>
                </a:solidFill>
              </a:rPr>
              <a:t>¹ Lesby, gayové, bisexuálové, transgender a intersexuální osoby. </a:t>
            </a:r>
          </a:p>
          <a:p>
            <a:endParaRPr lang="en-GB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54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915989"/>
            <a:ext cx="5544616" cy="3383954"/>
          </a:xfrm>
        </p:spPr>
        <p:txBody>
          <a:bodyPr lIns="0" tIns="0" rIns="0" bIns="0">
            <a:noAutofit/>
          </a:bodyPr>
          <a:lstStyle/>
          <a:p>
            <a:pPr marL="189000" lvl="0" indent="-189000" algn="just" defTabSz="342900">
              <a:spcBef>
                <a:spcPts val="450"/>
              </a:spcBef>
              <a:spcAft>
                <a:spcPts val="600"/>
              </a:spcAft>
              <a:buClr>
                <a:srgbClr val="003399"/>
              </a:buClr>
            </a:pPr>
            <a:r>
              <a:rPr lang="cs-CZ" sz="1500">
                <a:solidFill>
                  <a:srgbClr val="003399"/>
                </a:solidFill>
              </a:rPr>
              <a:t>Muskuloskeletální poruchy:</a:t>
            </a:r>
            <a:r>
              <a:rPr lang="cs-CZ" sz="1500" b="0">
                <a:solidFill>
                  <a:srgbClr val="003399"/>
                </a:solidFill>
              </a:rPr>
              <a:t> poruchy struktur těla, například svalů, kloubů, šlach, vazů, nervů, chrupavek, kostí a oběhového systému.</a:t>
            </a:r>
          </a:p>
          <a:p>
            <a:pPr marL="189000" lvl="0" indent="-189000" algn="just" defTabSz="342900">
              <a:spcBef>
                <a:spcPts val="450"/>
              </a:spcBef>
              <a:spcAft>
                <a:spcPts val="600"/>
              </a:spcAft>
              <a:buClr>
                <a:srgbClr val="003399"/>
              </a:buClr>
            </a:pPr>
            <a:r>
              <a:rPr lang="cs-CZ" sz="1500">
                <a:solidFill>
                  <a:srgbClr val="003399"/>
                </a:solidFill>
              </a:rPr>
              <a:t>Muskuloskeletální poruchy související s prací:</a:t>
            </a:r>
            <a:r>
              <a:rPr lang="cs-CZ" sz="1500" b="0">
                <a:solidFill>
                  <a:srgbClr val="003399"/>
                </a:solidFill>
              </a:rPr>
              <a:t> Muskuloskeletální poruchy, které jsou způsobeny nebo zhoršeny prací a působením prostředí, v němž je práce vykonávána.</a:t>
            </a:r>
          </a:p>
          <a:p>
            <a:pPr marL="189000" lvl="0" indent="-189000" algn="just" defTabSz="342900">
              <a:spcBef>
                <a:spcPts val="450"/>
              </a:spcBef>
              <a:spcAft>
                <a:spcPts val="600"/>
              </a:spcAft>
              <a:buClr>
                <a:srgbClr val="003399"/>
              </a:buClr>
            </a:pPr>
            <a:r>
              <a:rPr lang="cs-CZ" sz="1500" b="0" u="sng">
                <a:solidFill>
                  <a:srgbClr val="003399"/>
                </a:solidFill>
              </a:rPr>
              <a:t>Muskuloskeletální poruchy jsou nejčastější příčinou zdravotních problémů souvisejících s prací v Evropě</a:t>
            </a:r>
            <a:r>
              <a:rPr lang="cs-CZ" sz="1500" b="0">
                <a:solidFill>
                  <a:srgbClr val="003399"/>
                </a:solidFill>
              </a:rPr>
              <a:t> a mají vážné následky pro pracovníky, firmy i společnost.</a:t>
            </a:r>
          </a:p>
          <a:p>
            <a:pPr marL="189000" lvl="0" indent="-189000" algn="just" defTabSz="342900">
              <a:spcBef>
                <a:spcPts val="450"/>
              </a:spcBef>
              <a:spcAft>
                <a:spcPts val="600"/>
              </a:spcAft>
              <a:buClr>
                <a:srgbClr val="003399"/>
              </a:buClr>
            </a:pPr>
            <a:r>
              <a:rPr lang="cs-CZ" sz="1500" b="0" u="sng">
                <a:solidFill>
                  <a:srgbClr val="003399"/>
                </a:solidFill>
              </a:rPr>
              <a:t>Většina muskuloskeletálních poruch souvisejících s prací jsou kumulativní poruchy (neboli chronické muskuloskeletální poruchy)</a:t>
            </a:r>
            <a:r>
              <a:rPr lang="cs-CZ" sz="1500" b="0">
                <a:solidFill>
                  <a:srgbClr val="003399"/>
                </a:solidFill>
              </a:rPr>
              <a:t>. Ostatní muskuloskeletální poruchy související s prací vznikají v důsledku akutních poranění způsobených úrazem. </a:t>
            </a:r>
          </a:p>
          <a:p>
            <a:pPr marL="0" indent="0">
              <a:spcAft>
                <a:spcPts val="600"/>
              </a:spcAft>
              <a:buNone/>
            </a:pPr>
            <a:endParaRPr lang="en-US" sz="1500" dirty="0"/>
          </a:p>
          <a:p>
            <a:pPr marL="0" indent="0">
              <a:spcAft>
                <a:spcPts val="600"/>
              </a:spcAft>
              <a:buNone/>
            </a:pPr>
            <a:endParaRPr lang="en-GB" altLang="en-US" sz="15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50" y="0"/>
            <a:ext cx="7920880" cy="69954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400"/>
              <a:t>Definice muskuloskeletálních poruch souvisejících s prací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6084168" y="1275818"/>
            <a:ext cx="1866069" cy="2664296"/>
            <a:chOff x="4860032" y="1152159"/>
            <a:chExt cx="2036824" cy="2839181"/>
          </a:xfrm>
        </p:grpSpPr>
        <p:grpSp>
          <p:nvGrpSpPr>
            <p:cNvPr id="17" name="Group 16"/>
            <p:cNvGrpSpPr/>
            <p:nvPr/>
          </p:nvGrpSpPr>
          <p:grpSpPr>
            <a:xfrm>
              <a:off x="4860032" y="1152159"/>
              <a:ext cx="2036824" cy="2839181"/>
              <a:chOff x="5076056" y="1820801"/>
              <a:chExt cx="2036824" cy="2839181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3" r="3458"/>
              <a:stretch/>
            </p:blipFill>
            <p:spPr>
              <a:xfrm>
                <a:off x="5076056" y="3248678"/>
                <a:ext cx="2036689" cy="1411304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76056" y="1820801"/>
                <a:ext cx="2036824" cy="1357883"/>
              </a:xfrm>
              <a:prstGeom prst="rect">
                <a:avLst/>
              </a:prstGeom>
            </p:spPr>
          </p:pic>
        </p:grpSp>
        <p:sp>
          <p:nvSpPr>
            <p:cNvPr id="18" name="CasellaDiTesto 13">
              <a:extLst>
                <a:ext uri="{FF2B5EF4-FFF2-40B4-BE49-F238E27FC236}">
                  <a16:creationId xmlns:a16="http://schemas.microsoft.com/office/drawing/2014/main" id="{EC00D3BC-E647-BD4A-BC0D-5B0D01FCAF74}"/>
                </a:ext>
              </a:extLst>
            </p:cNvPr>
            <p:cNvSpPr txBox="1"/>
            <p:nvPr/>
          </p:nvSpPr>
          <p:spPr>
            <a:xfrm rot="16200000">
              <a:off x="6306670" y="3398247"/>
              <a:ext cx="1037143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cs-CZ" sz="300" b="1">
                  <a:solidFill>
                    <a:schemeClr val="bg1"/>
                  </a:solidFill>
                </a:rPr>
                <a:t>© CC0 Creative Commons (Pexels, Karolina Grabowska)</a:t>
              </a:r>
            </a:p>
          </p:txBody>
        </p:sp>
        <p:sp>
          <p:nvSpPr>
            <p:cNvPr id="19" name="CasellaDiTesto 13">
              <a:extLst>
                <a:ext uri="{FF2B5EF4-FFF2-40B4-BE49-F238E27FC236}">
                  <a16:creationId xmlns:a16="http://schemas.microsoft.com/office/drawing/2014/main" id="{EC00D3BC-E647-BD4A-BC0D-5B0D01FCAF74}"/>
                </a:ext>
              </a:extLst>
            </p:cNvPr>
            <p:cNvSpPr txBox="1"/>
            <p:nvPr/>
          </p:nvSpPr>
          <p:spPr>
            <a:xfrm rot="16200000">
              <a:off x="6303152" y="1920721"/>
              <a:ext cx="1048364" cy="461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cs-CZ" sz="300" b="1">
                  <a:solidFill>
                    <a:schemeClr val="bg1"/>
                  </a:solidFill>
                </a:rPr>
                <a:t>© CC0 Creative Commons (Unsplash, Lambros Lyrarakis)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5611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768" y="915566"/>
            <a:ext cx="4950296" cy="3744416"/>
          </a:xfrm>
        </p:spPr>
        <p:txBody>
          <a:bodyPr lIns="0" tIns="0" rIns="0" bIns="0">
            <a:noAutofit/>
          </a:bodyPr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39749" y="-236562"/>
            <a:ext cx="7488635" cy="115212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2000"/>
              <a:t>Příčiny muskuloskeletálních poruch</a:t>
            </a:r>
          </a:p>
          <a:p>
            <a:r>
              <a:rPr lang="cs-CZ" sz="2000"/>
              <a:t>Vícerozměrný model</a:t>
            </a:r>
          </a:p>
        </p:txBody>
      </p:sp>
      <p:sp>
        <p:nvSpPr>
          <p:cNvPr id="2" name="Rectangle 1"/>
          <p:cNvSpPr/>
          <p:nvPr/>
        </p:nvSpPr>
        <p:spPr>
          <a:xfrm>
            <a:off x="395536" y="778584"/>
            <a:ext cx="4824338" cy="2895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9000" lvl="0" indent="-189000" algn="just" defTabSz="342900">
              <a:spcBef>
                <a:spcPts val="450"/>
              </a:spcBef>
              <a:buClr>
                <a:srgbClr val="003399"/>
              </a:buClr>
              <a:buFont typeface="Wingdings" pitchFamily="2" charset="2"/>
              <a:buChar char="§"/>
            </a:pPr>
            <a:r>
              <a:rPr lang="cs-CZ" b="1">
                <a:solidFill>
                  <a:srgbClr val="003399"/>
                </a:solidFill>
              </a:rPr>
              <a:t>Muskuloskeletální poruchy související s prací způsobuje řada různých rizikových faktorů nebo jejich kombinací:</a:t>
            </a:r>
          </a:p>
          <a:p>
            <a:pPr marL="189000" lvl="0" indent="-189000" algn="just" defTabSz="342900">
              <a:spcBef>
                <a:spcPts val="450"/>
              </a:spcBef>
              <a:buClr>
                <a:srgbClr val="003399"/>
              </a:buClr>
              <a:buFont typeface="Wingdings" pitchFamily="2" charset="2"/>
              <a:buChar char="§"/>
            </a:pPr>
            <a:endParaRPr lang="en-US" dirty="0">
              <a:solidFill>
                <a:srgbClr val="003399"/>
              </a:solidFill>
            </a:endParaRPr>
          </a:p>
          <a:p>
            <a:pPr marL="324000" lvl="1" indent="-135000" defTabSz="342900">
              <a:buFont typeface="Arial" pitchFamily="34" charset="0"/>
              <a:buChar char="•"/>
            </a:pPr>
            <a:r>
              <a:rPr lang="cs-CZ">
                <a:solidFill>
                  <a:srgbClr val="000000"/>
                </a:solidFill>
              </a:rPr>
              <a:t>sociodemografické a individuální faktory,</a:t>
            </a:r>
          </a:p>
          <a:p>
            <a:pPr marL="324000" lvl="1" indent="-135000" defTabSz="342900">
              <a:buFont typeface="Arial" pitchFamily="34" charset="0"/>
              <a:buChar char="•"/>
            </a:pPr>
            <a:r>
              <a:rPr lang="cs-CZ">
                <a:solidFill>
                  <a:srgbClr val="000000"/>
                </a:solidFill>
              </a:rPr>
              <a:t>fyzické rizikové faktory a rizikové faktory související s prostředím,</a:t>
            </a:r>
          </a:p>
          <a:p>
            <a:pPr marL="324000" lvl="1" indent="-135000" defTabSz="342900">
              <a:buFont typeface="Arial" pitchFamily="34" charset="0"/>
              <a:buChar char="•"/>
            </a:pPr>
            <a:r>
              <a:rPr lang="cs-CZ">
                <a:solidFill>
                  <a:srgbClr val="000000"/>
                </a:solidFill>
              </a:rPr>
              <a:t>organizační a psychosociální rizikové faktory,</a:t>
            </a:r>
          </a:p>
          <a:p>
            <a:pPr marL="324000" lvl="1" indent="-135000" defTabSz="342900">
              <a:buFont typeface="Arial" pitchFamily="34" charset="0"/>
              <a:buChar char="•"/>
            </a:pPr>
            <a:r>
              <a:rPr lang="cs-CZ">
                <a:solidFill>
                  <a:srgbClr val="000000"/>
                </a:solidFill>
              </a:rPr>
              <a:t>rizikové faktory související se zaměstnáním.</a:t>
            </a:r>
          </a:p>
          <a:p>
            <a:pPr marL="324000" lvl="1" indent="-135000" defTabSz="342900">
              <a:buFont typeface="Arial" pitchFamily="34" charset="0"/>
              <a:buChar char="•"/>
            </a:pPr>
            <a:endParaRPr lang="en-US" sz="1600" b="1" dirty="0">
              <a:solidFill>
                <a:srgbClr val="003399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757012"/>
            <a:ext cx="3736167" cy="406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164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424936" cy="627534"/>
          </a:xfrm>
        </p:spPr>
        <p:txBody>
          <a:bodyPr/>
          <a:lstStyle/>
          <a:p>
            <a:br>
              <a:rPr lang="cs-CZ" sz="1600"/>
            </a:br>
            <a:r>
              <a:rPr lang="cs-CZ" sz="2000"/>
              <a:t>Vystavení rizikovým faktorům pro zdraví v souvislosti s prací</a:t>
            </a:r>
            <a:br>
              <a:rPr lang="cs-CZ" sz="2000"/>
            </a:br>
            <a:r>
              <a:rPr lang="cs-CZ" sz="2000"/>
              <a:t>Ženy</a:t>
            </a:r>
            <a:br>
              <a:rPr lang="cs-CZ" sz="1600"/>
            </a:br>
            <a:endParaRPr lang="cs-CZ" sz="16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915988"/>
            <a:ext cx="7632700" cy="3455987"/>
          </a:xfrm>
        </p:spPr>
        <p:txBody>
          <a:bodyPr>
            <a:normAutofit lnSpcReduction="10000"/>
          </a:bodyPr>
          <a:lstStyle/>
          <a:p>
            <a:r>
              <a:rPr lang="cs-CZ" sz="1600" b="0"/>
              <a:t>Ženy jsou zejména vystaveny mnoha </a:t>
            </a:r>
            <a:r>
              <a:rPr lang="cs-CZ" sz="1600" i="1">
                <a:solidFill>
                  <a:schemeClr val="accent1"/>
                </a:solidFill>
              </a:rPr>
              <a:t>fyzickým rizikovým faktorům</a:t>
            </a:r>
            <a:r>
              <a:rPr lang="cs-CZ" sz="1600">
                <a:solidFill>
                  <a:schemeClr val="accent1"/>
                </a:solidFill>
              </a:rPr>
              <a:t> </a:t>
            </a:r>
            <a:r>
              <a:rPr lang="cs-CZ" sz="1600" b="0"/>
              <a:t>souvisejícím s prací (jako je zvedání osob nebo manipulace s nimi, opakující se pohyby, nepřirozené polohy) spojeným s rizikem vzniku muskuloskeletálních poruch, jež jsou často spjaty s odvětvími/profesemi, ve kterých převažují ženy. </a:t>
            </a:r>
          </a:p>
          <a:p>
            <a:endParaRPr lang="en-GB" sz="1600" b="0" dirty="0"/>
          </a:p>
          <a:p>
            <a:pPr marL="0" indent="0">
              <a:buNone/>
            </a:pPr>
            <a:r>
              <a:rPr lang="cs-CZ" sz="1600" b="0"/>
              <a:t>Podle údajů z </a:t>
            </a:r>
            <a:r>
              <a:rPr lang="cs-CZ" sz="1600" b="0" u="sng"/>
              <a:t>průzkumu pracovních podmínek v Evropě</a:t>
            </a:r>
            <a:r>
              <a:rPr lang="cs-CZ" sz="1600" b="0"/>
              <a:t> (2015):</a:t>
            </a:r>
          </a:p>
          <a:p>
            <a:pPr marL="0" indent="0">
              <a:buNone/>
            </a:pPr>
            <a:endParaRPr lang="en-GB" sz="1600" b="0" dirty="0"/>
          </a:p>
          <a:p>
            <a:r>
              <a:rPr lang="cs-CZ" sz="1600" b="0"/>
              <a:t>Vysoký podíl žen je zaměstnán v profesích vyžadujících dlouhodobé sezení (62 %), práci na počítači (62 %) a opakující se pohyby rukou a paží (61 %) po dobu nejméně čtvrtiny pracovní doby. </a:t>
            </a:r>
          </a:p>
          <a:p>
            <a:r>
              <a:rPr lang="cs-CZ" sz="1600" b="0"/>
              <a:t>42 % žen uvádí, že nejméně čtvrtinu pracovní doby pracuje v únavných a bolestivých polohách. </a:t>
            </a:r>
          </a:p>
          <a:p>
            <a:r>
              <a:rPr lang="cs-CZ" sz="1600" b="0"/>
              <a:t>15 % žen je zaměstnáno v profesích, které vyžadují zvedání osob nebo manipulaci s nimi.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284448"/>
            <a:ext cx="5490232" cy="13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34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918"/>
            <a:ext cx="7938424" cy="706702"/>
          </a:xfrm>
        </p:spPr>
        <p:txBody>
          <a:bodyPr/>
          <a:lstStyle/>
          <a:p>
            <a:br>
              <a:rPr lang="cs-CZ" sz="1600"/>
            </a:br>
            <a:r>
              <a:rPr lang="cs-CZ" sz="2000"/>
              <a:t>Vystavení rizikovým faktorům pro zdraví v souvislosti s prací</a:t>
            </a:r>
            <a:br>
              <a:rPr lang="cs-CZ" sz="2000"/>
            </a:br>
            <a:r>
              <a:rPr lang="cs-CZ" sz="2000"/>
              <a:t>Ženy</a:t>
            </a:r>
            <a:br>
              <a:rPr lang="cs-CZ" sz="1600"/>
            </a:br>
            <a:endParaRPr lang="cs-CZ" sz="16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843558"/>
            <a:ext cx="7938424" cy="34559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0"/>
              <a:t>Z údajů z </a:t>
            </a:r>
            <a:r>
              <a:rPr lang="cs-CZ" sz="1600" b="0" u="sng"/>
              <a:t>šetření pracovních sil provedeným Eurostatem</a:t>
            </a:r>
            <a:r>
              <a:rPr lang="cs-CZ" sz="1600" b="0"/>
              <a:t> vyplývá, že:</a:t>
            </a:r>
          </a:p>
          <a:p>
            <a:pPr marL="0" indent="0">
              <a:buNone/>
            </a:pPr>
            <a:endParaRPr lang="en-GB" sz="1600" b="0" dirty="0"/>
          </a:p>
          <a:p>
            <a:r>
              <a:rPr lang="cs-CZ" sz="1600" b="0"/>
              <a:t>Ženy jsou zaměstnávány převážně ve zdravotnictví a školství, sociálních službách, obchodu, pohostinství a stravovacích službách, úklidových službách a v domácnosti a v dalších terciárních odvětvích (např. realitních službách, cestovních kancelářích, call centrech, kadeřnictvích a salonech krásy) a ve veřejném sektoru.</a:t>
            </a:r>
          </a:p>
          <a:p>
            <a:endParaRPr lang="en-GB" sz="1600" b="0" dirty="0"/>
          </a:p>
          <a:p>
            <a:r>
              <a:rPr lang="cs-CZ" sz="1600" b="0"/>
              <a:t>V těchto odvětvích pracují jako </a:t>
            </a:r>
            <a:r>
              <a:rPr lang="cs-CZ" sz="1600" b="0" i="1"/>
              <a:t>pečovatelky</a:t>
            </a:r>
            <a:r>
              <a:rPr lang="cs-CZ" sz="1600" b="0"/>
              <a:t>, </a:t>
            </a:r>
            <a:r>
              <a:rPr lang="cs-CZ" sz="1600" b="0" i="1"/>
              <a:t>uklízečky a pomoc v domácnosti</a:t>
            </a:r>
            <a:r>
              <a:rPr lang="cs-CZ" sz="1600" b="0"/>
              <a:t>, </a:t>
            </a:r>
            <a:r>
              <a:rPr lang="cs-CZ" sz="1600" b="0" i="1"/>
              <a:t>úřednice</a:t>
            </a:r>
            <a:r>
              <a:rPr lang="cs-CZ" sz="1600" b="0"/>
              <a:t>, </a:t>
            </a:r>
            <a:r>
              <a:rPr lang="cs-CZ" sz="1600" b="0" i="1"/>
              <a:t>zdravotnické pracovnice</a:t>
            </a:r>
            <a:r>
              <a:rPr lang="cs-CZ" sz="1600" b="0"/>
              <a:t>, </a:t>
            </a:r>
            <a:r>
              <a:rPr lang="cs-CZ" sz="1600" b="0" i="1"/>
              <a:t>učitelky</a:t>
            </a:r>
            <a:r>
              <a:rPr lang="cs-CZ" sz="1600" b="0"/>
              <a:t>, </a:t>
            </a:r>
            <a:r>
              <a:rPr lang="cs-CZ" sz="1600" b="0" i="1"/>
              <a:t>pracovnice zákaznické podpory.</a:t>
            </a:r>
          </a:p>
          <a:p>
            <a:endParaRPr lang="en-GB" sz="1600" b="0" dirty="0"/>
          </a:p>
          <a:p>
            <a:r>
              <a:rPr lang="cs-CZ" sz="1600" b="0"/>
              <a:t>Ženy mají často zaměstnání, kde</a:t>
            </a:r>
            <a:r>
              <a:rPr lang="cs-CZ" sz="1600"/>
              <a:t> existuje vyšší pravděpodobnost, že budou vystaveny kombinaci fyzických, psychosociálních a organizačních rizik</a:t>
            </a:r>
            <a:r>
              <a:rPr lang="cs-CZ" sz="1600" b="0"/>
              <a:t>, což u nich může vést k </a:t>
            </a:r>
            <a:r>
              <a:rPr lang="cs-CZ" sz="1600"/>
              <a:t>vyšší prevalenci muskuloskeletálních poruch a zdravotních problémů.</a:t>
            </a:r>
          </a:p>
        </p:txBody>
      </p:sp>
    </p:spTree>
    <p:extLst>
      <p:ext uri="{BB962C8B-B14F-4D97-AF65-F5344CB8AC3E}">
        <p14:creationId xmlns:p14="http://schemas.microsoft.com/office/powerpoint/2010/main" val="316922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82" y="1771850"/>
            <a:ext cx="7344618" cy="2624990"/>
          </a:xfrm>
        </p:spPr>
        <p:txBody>
          <a:bodyPr lIns="0" tIns="0" rIns="0" bIns="0">
            <a:noAutofit/>
          </a:bodyPr>
          <a:lstStyle/>
          <a:p>
            <a:pPr lvl="1" algn="just">
              <a:spcAft>
                <a:spcPts val="600"/>
              </a:spcAft>
            </a:pPr>
            <a:r>
              <a:rPr lang="cs-CZ" sz="1500">
                <a:solidFill>
                  <a:schemeClr val="accent1"/>
                </a:solidFill>
              </a:rPr>
              <a:t>nedostatek kariérních příležitostí a rozdíly v odměňování, </a:t>
            </a:r>
          </a:p>
          <a:p>
            <a:pPr lvl="1" algn="just">
              <a:spcAft>
                <a:spcPts val="600"/>
              </a:spcAft>
            </a:pPr>
            <a:r>
              <a:rPr lang="cs-CZ" sz="1500">
                <a:solidFill>
                  <a:schemeClr val="accent1"/>
                </a:solidFill>
              </a:rPr>
              <a:t>atypické </a:t>
            </a:r>
            <a:r>
              <a:rPr lang="cs-CZ" sz="1500">
                <a:solidFill>
                  <a:srgbClr val="003399"/>
                </a:solidFill>
              </a:rPr>
              <a:t>formy</a:t>
            </a:r>
            <a:r>
              <a:rPr lang="cs-CZ" sz="1500">
                <a:solidFill>
                  <a:schemeClr val="accent1"/>
                </a:solidFill>
              </a:rPr>
              <a:t> zaměstnání,</a:t>
            </a:r>
          </a:p>
          <a:p>
            <a:pPr lvl="1" algn="just">
              <a:spcAft>
                <a:spcPts val="600"/>
              </a:spcAft>
            </a:pPr>
            <a:r>
              <a:rPr lang="cs-CZ" sz="1500">
                <a:solidFill>
                  <a:schemeClr val="accent1"/>
                </a:solidFill>
              </a:rPr>
              <a:t>diskriminace, obtěžování a sexuální obtěžování,</a:t>
            </a:r>
          </a:p>
          <a:p>
            <a:pPr lvl="1" algn="just">
              <a:spcAft>
                <a:spcPts val="600"/>
              </a:spcAft>
            </a:pPr>
            <a:r>
              <a:rPr lang="cs-CZ" sz="1500">
                <a:solidFill>
                  <a:schemeClr val="accent1"/>
                </a:solidFill>
              </a:rPr>
              <a:t>rovnováha mezi pracovním a soukromým životem a „dvojí“ role žen, které chodí do práce a zároveň se starají o domácnost a bezplatně pečují o další osoby,</a:t>
            </a:r>
          </a:p>
          <a:p>
            <a:pPr lvl="1" algn="just">
              <a:spcAft>
                <a:spcPts val="600"/>
              </a:spcAft>
            </a:pPr>
            <a:r>
              <a:rPr lang="cs-CZ" sz="1500">
                <a:solidFill>
                  <a:schemeClr val="accent1"/>
                </a:solidFill>
              </a:rPr>
              <a:t>psychická zátěž a stres při práci, emoční náročnost,</a:t>
            </a:r>
          </a:p>
          <a:p>
            <a:pPr lvl="1" algn="just">
              <a:spcAft>
                <a:spcPts val="600"/>
              </a:spcAft>
            </a:pPr>
            <a:r>
              <a:rPr lang="cs-CZ" sz="1500">
                <a:solidFill>
                  <a:schemeClr val="accent1"/>
                </a:solidFill>
              </a:rPr>
              <a:t>nedostatek příležitostí vyjádřit svůj názor na zdravotní rizika související s prací a být vyslyšeny,</a:t>
            </a:r>
          </a:p>
          <a:p>
            <a:pPr lvl="1" algn="just">
              <a:spcAft>
                <a:spcPts val="600"/>
              </a:spcAft>
            </a:pPr>
            <a:r>
              <a:rPr lang="cs-CZ" sz="1500">
                <a:solidFill>
                  <a:schemeClr val="accent1"/>
                </a:solidFill>
              </a:rPr>
              <a:t>převažující mužský náhled na nemoci z povolání a otázky BOZP,</a:t>
            </a:r>
          </a:p>
          <a:p>
            <a:pPr lvl="1" algn="just">
              <a:spcAft>
                <a:spcPts val="600"/>
              </a:spcAft>
            </a:pPr>
            <a:r>
              <a:rPr lang="cs-CZ" sz="1500">
                <a:solidFill>
                  <a:schemeClr val="accent1"/>
                </a:solidFill>
              </a:rPr>
              <a:t>škodlivé pracovní podmínky u určitých, zvláště znevýhodněných skupin žen.</a:t>
            </a:r>
          </a:p>
          <a:p>
            <a:pPr>
              <a:lnSpc>
                <a:spcPct val="80000"/>
              </a:lnSpc>
            </a:pPr>
            <a:endParaRPr lang="en-US" sz="1500" dirty="0"/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endParaRPr lang="en-US" sz="150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0000" y="12606"/>
            <a:ext cx="7938424" cy="684795"/>
          </a:xfrm>
        </p:spPr>
        <p:txBody>
          <a:bodyPr/>
          <a:lstStyle/>
          <a:p>
            <a:br>
              <a:rPr lang="cs-CZ" sz="1600"/>
            </a:br>
            <a:r>
              <a:rPr lang="cs-CZ" sz="2000"/>
              <a:t>Vystavení rizikovým faktorům pro zdraví v souvislosti s prací</a:t>
            </a:r>
            <a:br>
              <a:rPr lang="cs-CZ" sz="2000"/>
            </a:br>
            <a:r>
              <a:rPr lang="cs-CZ" sz="2000"/>
              <a:t>Ženy</a:t>
            </a:r>
            <a:br>
              <a:rPr lang="cs-CZ" sz="1600"/>
            </a:br>
            <a:endParaRPr lang="cs-CZ" sz="16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463E7FD-80C2-4187-9A52-16329EEFB62F}"/>
              </a:ext>
            </a:extLst>
          </p:cNvPr>
          <p:cNvSpPr/>
          <p:nvPr/>
        </p:nvSpPr>
        <p:spPr>
          <a:xfrm>
            <a:off x="450000" y="915566"/>
            <a:ext cx="77224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500">
                <a:solidFill>
                  <a:srgbClr val="003399"/>
                </a:solidFill>
              </a:rPr>
              <a:t>Kromě fyzických rizikových faktorů jsou ženy vystaveny převážně </a:t>
            </a:r>
            <a:r>
              <a:rPr lang="cs-CZ" sz="1500" b="1" i="1">
                <a:solidFill>
                  <a:srgbClr val="003399"/>
                </a:solidFill>
              </a:rPr>
              <a:t>organizačním a psychosociálním rizikovým faktorům, </a:t>
            </a:r>
            <a:r>
              <a:rPr lang="cs-CZ" sz="1500">
                <a:solidFill>
                  <a:srgbClr val="003399"/>
                </a:solidFill>
              </a:rPr>
              <a:t>které mohou vést k vyššímu riziku vzniku problémů souvisejících s muskuloskeletálními poruchami. Byla identifikována tato rizika:</a:t>
            </a:r>
          </a:p>
        </p:txBody>
      </p:sp>
    </p:spTree>
    <p:extLst>
      <p:ext uri="{BB962C8B-B14F-4D97-AF65-F5344CB8AC3E}">
        <p14:creationId xmlns:p14="http://schemas.microsoft.com/office/powerpoint/2010/main" val="1530850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E67E1C7-DA33-3742-8620-2EC6C9701E0F}"/>
              </a:ext>
            </a:extLst>
          </p:cNvPr>
          <p:cNvSpPr txBox="1">
            <a:spLocks/>
          </p:cNvSpPr>
          <p:nvPr/>
        </p:nvSpPr>
        <p:spPr>
          <a:xfrm>
            <a:off x="548566" y="42916"/>
            <a:ext cx="8127890" cy="78010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1700"/>
              <a:t>Prevalence obecných zdravotních problémů a muskuloskeletálních poruch</a:t>
            </a:r>
          </a:p>
          <a:p>
            <a:r>
              <a:rPr lang="cs-CZ" sz="1700"/>
              <a:t>Ženy</a:t>
            </a:r>
          </a:p>
          <a:p>
            <a:endParaRPr lang="en-GB" sz="1700" dirty="0"/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539750" y="1203598"/>
            <a:ext cx="7623884" cy="345598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141750" indent="-141750" algn="l" defTabSz="257175" rtl="0" eaLnBrk="1" latinLnBrk="0" hangingPunct="1">
              <a:spcBef>
                <a:spcPts val="338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013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4300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013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425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956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550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6750" indent="-101250" algn="l" defTabSz="257175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844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257175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257175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257175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257175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6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1600" b="0"/>
              <a:t>Bylo zjištěno, že ženy vnímají svou zdravotní situaci jako horší, pociťují větší omezení v každodenních činnostech a vyskytuje se u nich vyšší míra nepřítomnosti v práci.</a:t>
            </a:r>
          </a:p>
          <a:p>
            <a:pPr algn="just"/>
            <a:endParaRPr lang="en-US" sz="1600" dirty="0"/>
          </a:p>
          <a:p>
            <a:pPr algn="just"/>
            <a:r>
              <a:rPr lang="cs-CZ" sz="1600" b="0"/>
              <a:t>Vyšší prevalence problémů souvisejících s muskuloskeletálními poruchami u žen: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cs-CZ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Podle údajů z </a:t>
            </a:r>
            <a:r>
              <a:rPr lang="cs-CZ" sz="1600" u="sng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průzkumu pracovních podmínek v Evropě</a:t>
            </a:r>
            <a:r>
              <a:rPr lang="cs-CZ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uvedlo v roce 2015 60 % pracujících žen v EU, že trpí alespoň jednou muskuloskeletální poruchou (oproti 56 % mužů).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cs-CZ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Nejčastěji uváděly tyto problémy: </a:t>
            </a:r>
            <a:r>
              <a:rPr lang="cs-CZ" sz="1600" i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bolesti zad</a:t>
            </a:r>
            <a:r>
              <a:rPr lang="cs-CZ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(45 %), </a:t>
            </a:r>
            <a:r>
              <a:rPr lang="cs-CZ" sz="1600" i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bolesti svalů v oblasti ramen, krku a horních končetin</a:t>
            </a:r>
            <a:r>
              <a:rPr lang="cs-CZ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(44 %) a </a:t>
            </a:r>
            <a:r>
              <a:rPr lang="cs-CZ" sz="1600" i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bolesti svalů dolních končetin </a:t>
            </a:r>
            <a:r>
              <a:rPr lang="cs-CZ" sz="160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(30 %).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003798"/>
            <a:ext cx="5490232" cy="13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65202"/>
      </p:ext>
    </p:extLst>
  </p:cSld>
  <p:clrMapOvr>
    <a:masterClrMapping/>
  </p:clrMapOvr>
</p:sld>
</file>

<file path=ppt/theme/theme1.xml><?xml version="1.0" encoding="utf-8"?>
<a:theme xmlns:a="http://schemas.openxmlformats.org/drawingml/2006/main" name="1_HWC2018-19_Template_16-9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Campaign 2016-16-9.potx" id="{F7474474-7AE0-46FF-A261-8B9A1ECF96C7}" vid="{E01BF529-0D02-40D8-AC94-E487908172D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Template>HWC2018-19_Template_16-9.potx</ap:Template>
  <ap:TotalTime>7640</ap:TotalTime>
  <ap:Words>897</ap:Words>
  <ap:Application>Microsoft Office PowerPoint</ap:Application>
  <ap:PresentationFormat>On-screen Show (16:9)</ap:PresentationFormat>
  <ap:Paragraphs>319</ap:Paragraphs>
  <ap:Slides>26</ap:Slides>
  <ap:Notes>20</ap:Notes>
  <ap:HiddenSlides>0</ap:HiddenSlides>
  <ap:MMClips>0</ap:MMClips>
  <ap:ScaleCrop>false</ap:ScaleCrop>
  <ap: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ap:HeadingPairs>
  <ap:TitlesOfParts>
    <vt:vector baseType="lpstr" size="34">
      <vt:lpstr>ＭＳ Ｐゴシック</vt:lpstr>
      <vt:lpstr>Arial</vt:lpstr>
      <vt:lpstr>Calibri</vt:lpstr>
      <vt:lpstr>Courier New</vt:lpstr>
      <vt:lpstr>Times New Roman</vt:lpstr>
      <vt:lpstr>Trebuchet MS</vt:lpstr>
      <vt:lpstr>Wingdings</vt:lpstr>
      <vt:lpstr>1_HWC2018-19_Template_16-9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Vystavení rizikovým faktorům pro zdraví v souvislosti s prací Ženy </vt:lpstr>
      <vt:lpstr> Vystavení rizikovým faktorům pro zdraví v souvislosti s prací Ženy </vt:lpstr>
      <vt:lpstr> Vystavení rizikovým faktorům pro zdraví v souvislosti s prací Ženy </vt:lpstr>
      <vt:lpstr>PowerPoint Presentation</vt:lpstr>
      <vt:lpstr> Vystavení rizikovým faktorům pro zdraví v souvislosti s prací Migrující pracovníci </vt:lpstr>
      <vt:lpstr> Vystavení rizikovým faktorům pro zdraví v souvislosti s prací Migrující pracovníci </vt:lpstr>
      <vt:lpstr> Vystavení rizikovým faktorům pro zdraví v souvislosti s prací Migrující pracovníci </vt:lpstr>
      <vt:lpstr>PowerPoint Presentation</vt:lpstr>
      <vt:lpstr> Vystavení rizikovým faktorům pro zdraví v souvislosti s prací Pracovníci z řad LGBTI </vt:lpstr>
      <vt:lpstr>PowerPoint Presentation</vt:lpstr>
      <vt:lpstr> Prevalence obecných zdravotních problémů a muskuloskeletálních poruch Pracovníci z řad LGBTI </vt:lpstr>
      <vt:lpstr>PowerPoint Presentation</vt:lpstr>
      <vt:lpstr>Hlavní zjištění: analýza postupů a politických iniciativ </vt:lpstr>
      <vt:lpstr>Hlavní zjištění: analýza postupů a politických iniciativ </vt:lpstr>
      <vt:lpstr>PowerPoint Presentation</vt:lpstr>
      <vt:lpstr>PowerPoint Presentation</vt:lpstr>
      <vt:lpstr>PowerPoint Presentation</vt:lpstr>
      <vt:lpstr>Zdroje</vt:lpstr>
      <vt:lpstr>Zdroje</vt:lpstr>
      <vt:lpstr>Zdroje pro analýzu postupů a politických iniciativ </vt:lpstr>
      <vt:lpstr>PowerPoint Presentation</vt:lpstr>
    </vt:vector>
  </ap:TitlesOfParts>
  <ap:Manager/>
  <ap:Company>CDT</ap:Company>
  <ap:LinksUpToDate>false</ap:LinksUpToDate>
  <ap:SharedDoc>false</ap:SharedDoc>
  <ap:HyperlinkBase/>
  <ap:HyperlinksChanged>false</ap:HyperlinksChanged>
  <ap:AppVersion>16.0000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PowerPoint Presentation</dc:title>
  <dc:subject/>
  <dc:creator>CDT</dc:creator>
  <keywords/>
  <dc:description/>
  <lastModifiedBy>CDT</lastModifiedBy>
  <revision>769</revision>
  <lastPrinted>2019-10-04T15:07:06.0000000Z</lastPrinted>
  <dcterms:created xsi:type="dcterms:W3CDTF">2015-10-14T15:05:30.0000000Z</dcterms:created>
  <dcterms:modified xsi:type="dcterms:W3CDTF">2021-07-09T07:59:01.0000000Z</dcterms:modified>
  <category/>
</coreProperties>
</file>