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3"/>
  </p:notesMasterIdLst>
  <p:handoutMasterIdLst>
    <p:handoutMasterId r:id="rId34"/>
  </p:handoutMasterIdLst>
  <p:sldIdLst>
    <p:sldId id="292" r:id="rId2"/>
    <p:sldId id="389" r:id="rId3"/>
    <p:sldId id="353" r:id="rId4"/>
    <p:sldId id="355" r:id="rId5"/>
    <p:sldId id="390" r:id="rId6"/>
    <p:sldId id="392" r:id="rId7"/>
    <p:sldId id="360" r:id="rId8"/>
    <p:sldId id="361" r:id="rId9"/>
    <p:sldId id="362" r:id="rId10"/>
    <p:sldId id="363" r:id="rId11"/>
    <p:sldId id="364" r:id="rId12"/>
    <p:sldId id="365" r:id="rId13"/>
    <p:sldId id="391" r:id="rId14"/>
    <p:sldId id="393" r:id="rId15"/>
    <p:sldId id="366" r:id="rId16"/>
    <p:sldId id="367" r:id="rId17"/>
    <p:sldId id="368" r:id="rId18"/>
    <p:sldId id="369" r:id="rId19"/>
    <p:sldId id="370" r:id="rId20"/>
    <p:sldId id="371" r:id="rId21"/>
    <p:sldId id="373" r:id="rId22"/>
    <p:sldId id="374" r:id="rId23"/>
    <p:sldId id="375" r:id="rId24"/>
    <p:sldId id="376" r:id="rId25"/>
    <p:sldId id="377" r:id="rId26"/>
    <p:sldId id="378" r:id="rId27"/>
    <p:sldId id="379" r:id="rId28"/>
    <p:sldId id="380" r:id="rId29"/>
    <p:sldId id="381" r:id="rId30"/>
    <p:sldId id="382" r:id="rId31"/>
    <p:sldId id="351" r:id="rId3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arah COPSEY" initials="SC" lastIdx="3" clrIdx="6">
    <p:extLst>
      <p:ext uri="{19B8F6BF-5375-455C-9EA6-DF929625EA0E}">
        <p15:presenceInfo xmlns:p15="http://schemas.microsoft.com/office/powerpoint/2012/main" userId="S-1-5-21-1482476501-790525478-839522115-1141" providerId="AD"/>
      </p:ext>
    </p:extLst>
  </p:cmAuthor>
  <p:cmAuthor id="1" name="Birgit" initials="BM" lastIdx="6" clrIdx="0"/>
  <p:cmAuthor id="2" name="Lothar LISSNER" initials="LL" lastIdx="26" clrIdx="1"/>
  <p:cmAuthor id="3" name="Heike KLEMPA" initials="HK" lastIdx="8" clrIdx="2"/>
  <p:cmAuthor id="4" name="Elke SCHNEIDER" initials="ES" lastIdx="14" clrIdx="3">
    <p:extLst>
      <p:ext uri="{19B8F6BF-5375-455C-9EA6-DF929625EA0E}">
        <p15:presenceInfo xmlns:p15="http://schemas.microsoft.com/office/powerpoint/2012/main" userId="S-1-5-21-1482476501-790525478-839522115-1189" providerId="AD"/>
      </p:ext>
    </p:extLst>
  </p:cmAuthor>
  <p:cmAuthor id="5" name="Author" initials=" " lastIdx="1" clrIdx="4">
    <p:extLst>
      <p:ext uri="{19B8F6BF-5375-455C-9EA6-DF929625EA0E}">
        <p15:presenceInfo xmlns:p15="http://schemas.microsoft.com/office/powerpoint/2012/main" userId="Author" providerId="None"/>
      </p:ext>
    </p:extLst>
  </p:cmAuthor>
  <p:cmAuthor id="6" name="EU-OSHA" initials="EU-OSHA" lastIdx="2" clrIdx="5">
    <p:extLst>
      <p:ext uri="{19B8F6BF-5375-455C-9EA6-DF929625EA0E}">
        <p15:presenceInfo xmlns:p15="http://schemas.microsoft.com/office/powerpoint/2012/main" userId="EU-OS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715"/>
    <a:srgbClr val="ACC700"/>
    <a:srgbClr val="003399"/>
    <a:srgbClr val="FFFFFF"/>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9" autoAdjust="0"/>
    <p:restoredTop sz="87907" autoAdjust="0"/>
  </p:normalViewPr>
  <p:slideViewPr>
    <p:cSldViewPr>
      <p:cViewPr varScale="1">
        <p:scale>
          <a:sx n="112" d="100"/>
          <a:sy n="112" d="100"/>
        </p:scale>
        <p:origin x="120" y="126"/>
      </p:cViewPr>
      <p:guideLst>
        <p:guide orient="horz" pos="2754"/>
        <p:guide pos="5148"/>
        <p:guide pos="340"/>
        <p:guide orient="horz" pos="577"/>
      </p:guideLst>
    </p:cSldViewPr>
  </p:slideViewPr>
  <p:notesTextViewPr>
    <p:cViewPr>
      <p:scale>
        <a:sx n="1" d="1"/>
        <a:sy n="1" d="1"/>
      </p:scale>
      <p:origin x="0" y="0"/>
    </p:cViewPr>
  </p:notesTextViewPr>
  <p:notesViewPr>
    <p:cSldViewPr>
      <p:cViewPr varScale="1">
        <p:scale>
          <a:sx n="51" d="100"/>
          <a:sy n="51" d="100"/>
        </p:scale>
        <p:origin x="1718" y="2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25/05/2021</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25/05/2021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publications/e-fact-33-risk-assessment-teleworkers/view"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osha.europa.eu/en/publications/body-and-hazard-mapping-prevention-musculoskeletal-disorders-msd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wiki.eu/wiki/Risk_factors_for_musculoskeletal_disorders_development:_hand-arm_tasks,_repetitive_wor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sha.europa.eu/en/publications/factsheets/8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ircabc.europa.eu/ui/group/fea534f4-2590-4490-bca6-504782b47c79/library/341d5e56-dc0c-41ce-ba77-be660f3cf810/detail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oshanswers/ergonomics/office/chair_adjusting.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wh.on.ca/newsletters/at-work/100/setting-up-temporary-home-office?utm_source=iwhnews&amp;utm_medium=email&amp;utm_campaign=iwhnews-2020-0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cohs.ca/oshanswers/ergonomics/office/vdtcol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ohs.ca/oshanswers/ergonomics/office/mouse/mouse_selection.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cohs.ca/oshanswers/ergonomics/lighting_general.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oshwiki.eu/wiki/Lighting"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cohs.ca/oshanswers/phys_agents/thermal_comfort.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cohs.ca/oshanswers/ergonomics/office/stretching.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oshwiki.eu/wiki/Recommendations_and_interventions_to_decrease_physical_inactivity_at_work" TargetMode="External"/><Relationship Id="rId4" Type="http://schemas.openxmlformats.org/officeDocument/2006/relationships/hyperlink" Target="https://oshwiki.eu/wiki/Promoting_moving_and_exercise_at_work_to_avoid_prolonged_standing_and_sitt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shwiki.eu/wiki/Work-life_balance_%E2%80%93_Managing_the_interface_between_family_and_working_lif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Tips in </a:t>
            </a:r>
            <a:r>
              <a:rPr lang="en-GB" sz="1200" kern="1200" smtClean="0">
                <a:solidFill>
                  <a:schemeClr val="tx1"/>
                </a:solidFill>
                <a:effectLst/>
                <a:latin typeface="+mn-lt"/>
                <a:ea typeface="+mn-ea"/>
                <a:cs typeface="+mn-cs"/>
              </a:rPr>
              <a:t>this PPT </a:t>
            </a:r>
            <a:r>
              <a:rPr lang="en-GB" sz="1200" kern="1200" dirty="0" smtClean="0">
                <a:solidFill>
                  <a:schemeClr val="tx1"/>
                </a:solidFill>
                <a:effectLst/>
                <a:latin typeface="+mn-lt"/>
                <a:ea typeface="+mn-ea"/>
                <a:cs typeface="+mn-cs"/>
              </a:rPr>
              <a:t>are good practice examples mainly intended to teleworkers. They are not necessarily mandatory or relevant to all teleworkers. Their relevance will depend on the specificities of each teleworker / home-based telework environment / company and the outcomes of risk assessments.</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dirty="0"/>
          </a:p>
        </p:txBody>
      </p:sp>
    </p:spTree>
    <p:extLst>
      <p:ext uri="{BB962C8B-B14F-4D97-AF65-F5344CB8AC3E}">
        <p14:creationId xmlns:p14="http://schemas.microsoft.com/office/powerpoint/2010/main" val="25656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bg1"/>
                </a:solidFill>
              </a:rPr>
              <a:t>EU-OSHA – European Agency for Safety and Health at Work. </a:t>
            </a:r>
            <a:r>
              <a:rPr lang="es-ES" dirty="0" err="1" smtClean="0"/>
              <a:t>Practical</a:t>
            </a:r>
            <a:r>
              <a:rPr lang="es-ES" dirty="0" smtClean="0"/>
              <a:t> </a:t>
            </a:r>
            <a:r>
              <a:rPr lang="es-ES" dirty="0" err="1" smtClean="0"/>
              <a:t>tools</a:t>
            </a:r>
            <a:r>
              <a:rPr lang="es-ES" dirty="0" smtClean="0"/>
              <a:t> and </a:t>
            </a:r>
            <a:r>
              <a:rPr lang="es-ES" dirty="0" err="1" smtClean="0"/>
              <a:t>guidance</a:t>
            </a:r>
            <a:r>
              <a:rPr lang="es-ES" dirty="0" smtClean="0"/>
              <a:t> </a:t>
            </a:r>
            <a:r>
              <a:rPr lang="es-ES" dirty="0" err="1" smtClean="0"/>
              <a:t>MSDs</a:t>
            </a:r>
            <a:r>
              <a:rPr lang="es-ES" dirty="0" smtClean="0"/>
              <a:t> </a:t>
            </a:r>
            <a:r>
              <a:rPr lang="es-ES" dirty="0" err="1" smtClean="0"/>
              <a:t>database</a:t>
            </a:r>
            <a:r>
              <a:rPr lang="es-ES" dirty="0" smtClean="0"/>
              <a:t>. </a:t>
            </a:r>
            <a:r>
              <a:rPr lang="es-ES" dirty="0" err="1" smtClean="0"/>
              <a:t>Teleworking</a:t>
            </a:r>
            <a:r>
              <a:rPr lang="es-ES" dirty="0" smtClean="0"/>
              <a:t> </a:t>
            </a:r>
            <a:r>
              <a:rPr lang="es-ES" dirty="0" err="1" smtClean="0"/>
              <a:t>resources</a:t>
            </a:r>
            <a:r>
              <a:rPr lang="es-ES" dirty="0" smtClean="0"/>
              <a:t>. </a:t>
            </a:r>
            <a:r>
              <a:rPr lang="es-ES" baseline="0" dirty="0" smtClean="0"/>
              <a:t>https://healthy-workplaces.eu/en/tools-and-publications/practical-tools?f%5B0%5D=field_msd_priority_area%3A4986</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a:t>
            </a:fld>
            <a:endParaRPr lang="en-GB"/>
          </a:p>
        </p:txBody>
      </p:sp>
    </p:spTree>
    <p:extLst>
      <p:ext uri="{BB962C8B-B14F-4D97-AF65-F5344CB8AC3E}">
        <p14:creationId xmlns:p14="http://schemas.microsoft.com/office/powerpoint/2010/main" val="40518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60510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bg1"/>
                </a:solidFill>
              </a:rPr>
              <a:t>EU-OSHA – European Agency for Safety and Health at Work. Musculoskeletal</a:t>
            </a:r>
            <a:r>
              <a:rPr lang="en-US" baseline="0" dirty="0" smtClean="0">
                <a:solidFill>
                  <a:schemeClr val="bg1"/>
                </a:solidFill>
              </a:rPr>
              <a:t> disorders and telework. https://oshwiki.eu/wiki/Musculoskeletal_disorders_and_telework </a:t>
            </a:r>
            <a:endParaRPr lang="en-US" dirty="0" smtClean="0">
              <a:solidFill>
                <a:schemeClr val="bg1"/>
              </a:solidFill>
            </a:endParaRPr>
          </a:p>
          <a:p>
            <a:r>
              <a:rPr lang="en-US" dirty="0" smtClean="0">
                <a:solidFill>
                  <a:schemeClr val="bg1"/>
                </a:solidFill>
              </a:rPr>
              <a:t>EU-OSHA – European Agency for Safety and Health at Work. </a:t>
            </a:r>
            <a:r>
              <a:rPr lang="en-GB" dirty="0" smtClean="0">
                <a:solidFill>
                  <a:schemeClr val="bg1"/>
                </a:solidFill>
              </a:rPr>
              <a:t>E-fact 33 Risk assessment for teleworkers. </a:t>
            </a:r>
            <a:r>
              <a:rPr lang="en-GB" baseline="0" dirty="0" smtClean="0">
                <a:solidFill>
                  <a:schemeClr val="bg1"/>
                </a:solidFill>
              </a:rPr>
              <a:t> </a:t>
            </a:r>
            <a:r>
              <a:rPr lang="en-GB" u="sng" dirty="0" smtClean="0">
                <a:hlinkClick r:id="rId3"/>
              </a:rPr>
              <a:t>https://osha.europa.eu/en/publications/e-fact-33-risk-assessment-teleworkers/view</a:t>
            </a:r>
            <a:r>
              <a:rPr lang="en-GB" dirty="0" smtClean="0"/>
              <a:t>. </a:t>
            </a:r>
          </a:p>
          <a:p>
            <a:r>
              <a:rPr lang="en-US" dirty="0" smtClean="0">
                <a:solidFill>
                  <a:schemeClr val="bg1"/>
                </a:solidFill>
              </a:rPr>
              <a:t>EU-OSHA – European Agency for Safety and Health at Work. </a:t>
            </a:r>
            <a:r>
              <a:rPr lang="en-GB" dirty="0" smtClean="0">
                <a:solidFill>
                  <a:schemeClr val="bg1"/>
                </a:solidFill>
              </a:rPr>
              <a:t>Body and Hazard mapping in prevention of musculoskeletal disorders (MSDs). </a:t>
            </a:r>
            <a:r>
              <a:rPr lang="en-GB" u="sng" dirty="0" smtClean="0">
                <a:hlinkClick r:id="rId4"/>
              </a:rPr>
              <a:t>https://osha.europa.eu/en/publications/body-and-hazard-mapping-prevention-musculoskeletal-disorders-msds</a:t>
            </a:r>
            <a:r>
              <a:rPr lang="en-GB" dirty="0" smtClean="0"/>
              <a:t>.</a:t>
            </a:r>
          </a:p>
          <a:p>
            <a:r>
              <a:rPr lang="en-US" dirty="0" smtClean="0">
                <a:solidFill>
                  <a:schemeClr val="bg1"/>
                </a:solidFill>
              </a:rPr>
              <a:t>EU-OSHA – European Agency for Safety and Health at Work. Risk Assessment for Musculoskeletal Disorders (MSDs). https://osha.europa.eu/sites/default/files/publications/documents/HWC20-22_RA-MSDs.pptx  </a:t>
            </a:r>
          </a:p>
          <a:p>
            <a:r>
              <a:rPr lang="en-US" dirty="0" smtClean="0">
                <a:solidFill>
                  <a:schemeClr val="bg1"/>
                </a:solidFill>
              </a:rPr>
              <a:t>EU-OSHA – European Agency for Safety and Health at Work. Introduction to Musculoskeletal Disorders (MSDs) prevention</a:t>
            </a:r>
            <a:r>
              <a:rPr lang="en-US" baseline="0" dirty="0" smtClean="0">
                <a:solidFill>
                  <a:schemeClr val="bg1"/>
                </a:solidFill>
              </a:rPr>
              <a:t>. https://osha.europa.eu/sites/default/files/publications/documents/HWC20-22_IntroductiontoMSDsprevention.pptx </a:t>
            </a:r>
          </a:p>
          <a:p>
            <a:r>
              <a:rPr lang="en-GB" dirty="0" smtClean="0"/>
              <a:t>EU-OSHA</a:t>
            </a:r>
            <a:r>
              <a:rPr lang="en-GB" baseline="0" dirty="0" smtClean="0"/>
              <a:t> </a:t>
            </a:r>
            <a:r>
              <a:rPr lang="en-US" dirty="0" smtClean="0">
                <a:solidFill>
                  <a:schemeClr val="bg1"/>
                </a:solidFill>
              </a:rPr>
              <a:t>– European Agency for Safety and Health at Work.</a:t>
            </a:r>
            <a:r>
              <a:rPr lang="en-US" baseline="0" dirty="0" smtClean="0">
                <a:solidFill>
                  <a:schemeClr val="bg1"/>
                </a:solidFill>
              </a:rPr>
              <a:t> Practical tips to make home-based telework as healthy, safe and effective as possible.</a:t>
            </a:r>
            <a:r>
              <a:rPr lang="en-GB" baseline="0" dirty="0" smtClean="0"/>
              <a:t> </a:t>
            </a:r>
            <a:r>
              <a:rPr lang="en-GB" dirty="0" smtClean="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135794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bg1"/>
                </a:solidFill>
              </a:rPr>
              <a:t>EU-OSHA – European Agency for Safety and Health at Work. Risk factors</a:t>
            </a:r>
            <a:r>
              <a:rPr lang="en-US" baseline="0" dirty="0" smtClean="0">
                <a:solidFill>
                  <a:schemeClr val="bg1"/>
                </a:solidFill>
              </a:rPr>
              <a:t> for musculoskeletal disorders development: hand-arm tasks, repetitive work. </a:t>
            </a:r>
            <a:r>
              <a:rPr lang="fr-FR" sz="1200" u="sng" kern="1200" dirty="0" smtClean="0">
                <a:solidFill>
                  <a:schemeClr val="tx1"/>
                </a:solidFill>
                <a:effectLst/>
                <a:latin typeface="+mn-lt"/>
                <a:ea typeface="+mn-ea"/>
                <a:cs typeface="+mn-cs"/>
                <a:hlinkClick r:id="rId3"/>
              </a:rPr>
              <a:t>https://oshwiki.eu/wiki/Risk_factors_for_musculoskeletal_disorders_development:_hand-arm_tasks,_repetitive_work</a:t>
            </a:r>
            <a:endParaRPr lang="fr-FR" sz="1200" u="sng" kern="1200" dirty="0" smtClean="0">
              <a:solidFill>
                <a:schemeClr val="tx1"/>
              </a:solidFill>
              <a:effectLst/>
              <a:latin typeface="+mn-lt"/>
              <a:ea typeface="+mn-ea"/>
              <a:cs typeface="+mn-cs"/>
            </a:endParaRPr>
          </a:p>
          <a:p>
            <a:r>
              <a:rPr lang="en-US" dirty="0" smtClean="0">
                <a:solidFill>
                  <a:schemeClr val="bg1"/>
                </a:solidFill>
              </a:rPr>
              <a:t>EU-OSHA – European Agency for Safety and Health at Work. Risk factors</a:t>
            </a:r>
            <a:r>
              <a:rPr lang="en-US" baseline="0" dirty="0" smtClean="0">
                <a:solidFill>
                  <a:schemeClr val="bg1"/>
                </a:solidFill>
              </a:rPr>
              <a:t> for musculoskeletal disorders – working postures. </a:t>
            </a:r>
            <a:r>
              <a:rPr lang="fr-FR" sz="1200" kern="1200" dirty="0" smtClean="0">
                <a:solidFill>
                  <a:schemeClr val="tx1"/>
                </a:solidFill>
                <a:effectLst/>
                <a:latin typeface="+mn-lt"/>
                <a:ea typeface="+mn-ea"/>
                <a:cs typeface="+mn-cs"/>
              </a:rPr>
              <a:t>https://ohttps//oshwiki.eu/wiki/Risk_factors_for_musculoskeletal_disorders_%E2%80%94_working_postures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771408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82536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87270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289865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bg1"/>
                </a:solidFill>
              </a:rPr>
              <a:t>EU-OSHA – European Agency for Safety and Health at Work. </a:t>
            </a:r>
            <a:r>
              <a:rPr lang="fr-FR" sz="1200" kern="1200" dirty="0" smtClean="0">
                <a:solidFill>
                  <a:schemeClr val="tx1"/>
                </a:solidFill>
                <a:effectLst/>
                <a:latin typeface="+mn-lt"/>
                <a:ea typeface="+mn-ea"/>
                <a:cs typeface="+mn-cs"/>
              </a:rPr>
              <a:t>Psychosocial</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risk</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factors</a:t>
            </a:r>
            <a:r>
              <a:rPr lang="fr-FR" sz="1200" kern="1200" baseline="0" dirty="0" smtClean="0">
                <a:solidFill>
                  <a:schemeClr val="tx1"/>
                </a:solidFill>
                <a:effectLst/>
                <a:latin typeface="+mn-lt"/>
                <a:ea typeface="+mn-ea"/>
                <a:cs typeface="+mn-cs"/>
              </a:rPr>
              <a:t> for </a:t>
            </a:r>
            <a:r>
              <a:rPr lang="fr-FR" sz="1200" kern="1200" baseline="0" dirty="0" err="1" smtClean="0">
                <a:solidFill>
                  <a:schemeClr val="tx1"/>
                </a:solidFill>
                <a:effectLst/>
                <a:latin typeface="+mn-lt"/>
                <a:ea typeface="+mn-ea"/>
                <a:cs typeface="+mn-cs"/>
              </a:rPr>
              <a:t>musculoskeletal</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disorders</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https://oshwiki.eu/wiki/Psychosocial_risk_factors_for_musculoskeletal_disorders_(MSDs)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369761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26251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bg1"/>
                </a:solidFill>
              </a:rPr>
              <a:t>EU-OSHA – European Agency for Safety and Health at Work. Workforce diversity and risk assessment:</a:t>
            </a:r>
            <a:r>
              <a:rPr lang="en-US" baseline="0" dirty="0" smtClean="0">
                <a:solidFill>
                  <a:schemeClr val="bg1"/>
                </a:solidFill>
              </a:rPr>
              <a:t> ensuring everyone is covered. Summary of an Agency report. Facts 87.</a:t>
            </a:r>
            <a:r>
              <a:rPr lang="en-US" dirty="0" smtClean="0">
                <a:solidFill>
                  <a:schemeClr val="bg1"/>
                </a:solidFill>
              </a:rPr>
              <a:t> </a:t>
            </a:r>
            <a:r>
              <a:rPr lang="da-DK" sz="1200" b="0" u="sng" kern="1200" dirty="0" smtClean="0">
                <a:solidFill>
                  <a:schemeClr val="tx1"/>
                </a:solidFill>
                <a:effectLst/>
                <a:latin typeface="+mn-lt"/>
                <a:ea typeface="+mn-ea"/>
                <a:cs typeface="+mn-cs"/>
                <a:hlinkClick r:id="rId3"/>
              </a:rPr>
              <a:t>https://osha.europa.eu/en/publications/factsheets/87</a:t>
            </a:r>
            <a:endParaRPr lang="da-DK" sz="1200" b="0" u="sng"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SLIC –  Senior</a:t>
            </a:r>
            <a:r>
              <a:rPr lang="en-US" baseline="0" dirty="0" smtClean="0">
                <a:solidFill>
                  <a:schemeClr val="bg1"/>
                </a:solidFill>
              </a:rPr>
              <a:t> </a:t>
            </a:r>
            <a:r>
              <a:rPr lang="en-US" baseline="0" dirty="0" err="1" smtClean="0">
                <a:solidFill>
                  <a:schemeClr val="bg1"/>
                </a:solidFill>
              </a:rPr>
              <a:t>Labour</a:t>
            </a:r>
            <a:r>
              <a:rPr lang="en-US" baseline="0" dirty="0" smtClean="0">
                <a:solidFill>
                  <a:schemeClr val="bg1"/>
                </a:solidFill>
              </a:rPr>
              <a:t> Inspectors´ Committee. Principles for </a:t>
            </a:r>
            <a:r>
              <a:rPr lang="en-US" baseline="0" dirty="0" err="1" smtClean="0">
                <a:solidFill>
                  <a:schemeClr val="bg1"/>
                </a:solidFill>
              </a:rPr>
              <a:t>Labour</a:t>
            </a:r>
            <a:r>
              <a:rPr lang="en-US" baseline="0" dirty="0" smtClean="0">
                <a:solidFill>
                  <a:schemeClr val="bg1"/>
                </a:solidFill>
              </a:rPr>
              <a:t> Inspectors. With Regard to Diversity-Sensitive Risk Assessment, Particularly as regards Age, Gender and other demographic characteristics. Non-binding publication for EU </a:t>
            </a:r>
            <a:r>
              <a:rPr lang="en-US" baseline="0" dirty="0" err="1" smtClean="0">
                <a:solidFill>
                  <a:schemeClr val="bg1"/>
                </a:solidFill>
              </a:rPr>
              <a:t>Labour</a:t>
            </a:r>
            <a:r>
              <a:rPr lang="en-US" baseline="0" dirty="0" smtClean="0">
                <a:solidFill>
                  <a:schemeClr val="bg1"/>
                </a:solidFill>
              </a:rPr>
              <a:t> Inspectors.</a:t>
            </a:r>
            <a:endParaRPr lang="en-GB" sz="1200" u="none" kern="1200" baseline="0" dirty="0" smtClean="0">
              <a:solidFill>
                <a:schemeClr val="tx1"/>
              </a:solidFill>
              <a:effectLst/>
              <a:latin typeface="+mn-lt"/>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4"/>
              </a:rPr>
              <a:t>https://circabc.europa.eu/ui/group/fea534f4-2590-4490-bca6-504782b47c79/library/341d5e56-dc0c-41ce-ba77-be660f3cf810/details</a:t>
            </a:r>
            <a:r>
              <a:rPr lang="en-GB" sz="1200" kern="1200" dirty="0" smtClean="0">
                <a:solidFill>
                  <a:schemeClr val="tx1"/>
                </a:solidFill>
                <a:effectLst/>
                <a:latin typeface="+mn-lt"/>
                <a:ea typeface="+mn-ea"/>
                <a:cs typeface="+mn-cs"/>
              </a:rPr>
              <a:t> </a:t>
            </a:r>
          </a:p>
          <a:p>
            <a:r>
              <a:rPr lang="en-US" dirty="0" smtClean="0">
                <a:solidFill>
                  <a:schemeClr val="bg1"/>
                </a:solidFill>
              </a:rPr>
              <a:t>EU-OSHA – European Agency for Safety and Health at Work. Including gender issues in risk assessment. Facts 43. </a:t>
            </a:r>
            <a:r>
              <a:rPr lang="da-DK" sz="1200" kern="1200" dirty="0" smtClean="0">
                <a:solidFill>
                  <a:schemeClr val="tx1"/>
                </a:solidFill>
                <a:effectLst/>
                <a:latin typeface="+mn-lt"/>
                <a:ea typeface="+mn-ea"/>
                <a:cs typeface="+mn-cs"/>
              </a:rPr>
              <a:t>https://osha.europa.eu/en/publications/factsheet-43-including-gender-issues-risk-assessment</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417537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a:p>
        </p:txBody>
      </p:sp>
    </p:spTree>
    <p:extLst>
      <p:ext uri="{BB962C8B-B14F-4D97-AF65-F5344CB8AC3E}">
        <p14:creationId xmlns:p14="http://schemas.microsoft.com/office/powerpoint/2010/main" val="275127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Canadian Centre for Occupational Health and Safety. OSH Answer Fact Sheets: How to Adjust Office Chairs. </a:t>
            </a:r>
            <a:r>
              <a:rPr lang="en-GB" sz="1200" u="sng" dirty="0" smtClean="0">
                <a:hlinkClick r:id="rId3"/>
              </a:rPr>
              <a:t>https://www.ccohs.ca/oshanswers/ergonomics/office/chair_adjusting.html</a:t>
            </a:r>
            <a:r>
              <a:rPr lang="en-GB" sz="120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Institute for Work &amp; Health. Setting up a temporary home office. </a:t>
            </a:r>
            <a:r>
              <a:rPr lang="en-GB" sz="1200" u="sng" dirty="0" smtClean="0">
                <a:hlinkClick r:id="rId4"/>
              </a:rPr>
              <a:t>https://www.iwh.on.ca/newsletters/at-work/100/setting-up-temporary-home-office?utm_source=iwhnews&amp;utm_medium=email&amp;utm_campaign=iwhnews-2020-04</a:t>
            </a:r>
            <a:r>
              <a:rPr lang="en-GB" sz="120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smtClean="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386713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smtClean="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500033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Canadian Centre for Occupational Health and Safety. OSH Answers Fact Sheets. Computer Monitors and Display Colours.  </a:t>
            </a:r>
            <a:r>
              <a:rPr lang="en-GB" sz="1200" u="sng" kern="1200" dirty="0" smtClean="0">
                <a:solidFill>
                  <a:schemeClr val="tx1"/>
                </a:solidFill>
                <a:effectLst/>
                <a:latin typeface="+mn-lt"/>
                <a:ea typeface="+mn-ea"/>
                <a:cs typeface="+mn-cs"/>
                <a:hlinkClick r:id="rId3"/>
              </a:rPr>
              <a:t>https://www.ccohs.ca/oshanswers/ergonomics/office/vdtcolor.html</a:t>
            </a:r>
            <a:r>
              <a:rPr lang="en-GB" sz="120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19242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Canadian Centre for Occupational Health and Safety. OSH Answers Fact Sheets. Computer Mouse – Selection and Use. </a:t>
            </a:r>
            <a:r>
              <a:rPr lang="en-GB" sz="1200" u="sng" kern="1200" dirty="0" smtClean="0">
                <a:solidFill>
                  <a:schemeClr val="tx1"/>
                </a:solidFill>
                <a:effectLst/>
                <a:latin typeface="+mn-lt"/>
                <a:ea typeface="+mn-ea"/>
                <a:cs typeface="+mn-cs"/>
                <a:hlinkClick r:id="rId3"/>
              </a:rPr>
              <a:t>https://www.ccohs.ca/oshanswers/ergonomics/office/mouse/mouse_selection.html</a:t>
            </a:r>
            <a:r>
              <a:rPr lang="en-GB" sz="120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818095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smtClean="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334452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smtClean="0"/>
              <a:t>Canadian Centre for Occupational Health and Safety. OSH Answers Fact Sheets. Lighting Ergonomics – General. </a:t>
            </a:r>
            <a:r>
              <a:rPr lang="en-GB" sz="1200" u="sng" dirty="0" smtClean="0">
                <a:hlinkClick r:id="rId3"/>
              </a:rPr>
              <a:t>https://www.ccohs.ca/oshanswers/ergonomics/lighting_general.html</a:t>
            </a:r>
            <a:r>
              <a:rPr lang="en-GB" sz="1200" dirty="0" smtClean="0"/>
              <a:t>. </a:t>
            </a:r>
          </a:p>
          <a:p>
            <a:r>
              <a:rPr lang="en-US" dirty="0" smtClean="0">
                <a:solidFill>
                  <a:schemeClr val="bg1"/>
                </a:solidFill>
              </a:rPr>
              <a:t>EU-OSHA – European Agency for Safety and Health at Work,</a:t>
            </a:r>
            <a:r>
              <a:rPr lang="en-GB" sz="1200" dirty="0" smtClean="0"/>
              <a:t> Lighting. </a:t>
            </a:r>
            <a:r>
              <a:rPr lang="fr-FR" sz="1200" u="sng" dirty="0" smtClean="0">
                <a:hlinkClick r:id="rId4"/>
              </a:rPr>
              <a:t>https://oshwiki.eu/wiki/Lighting</a:t>
            </a:r>
            <a:r>
              <a:rPr lang="en-GB" sz="1200" dirty="0" smtClean="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21</a:t>
            </a:fld>
            <a:endParaRPr lang="en-GB"/>
          </a:p>
        </p:txBody>
      </p:sp>
    </p:spTree>
    <p:extLst>
      <p:ext uri="{BB962C8B-B14F-4D97-AF65-F5344CB8AC3E}">
        <p14:creationId xmlns:p14="http://schemas.microsoft.com/office/powerpoint/2010/main" val="291157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Canadian Centre for Occupational Health and Safety. OSH Answers Fact Sheets. Thermal Comfort for Office Work. </a:t>
            </a:r>
            <a:r>
              <a:rPr lang="en-GB" sz="1200" u="sng" dirty="0" smtClean="0">
                <a:hlinkClick r:id="rId3"/>
              </a:rPr>
              <a:t>https://www.ccohs.ca/oshanswers/phys_agents/thermal_comfort.html</a:t>
            </a:r>
            <a:r>
              <a:rPr lang="en-GB" sz="1200" dirty="0" smtClean="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422934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2022841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bg1"/>
                </a:solidFill>
              </a:rPr>
              <a:t>EU-OSHA – European Agency for Safety and Health at Work.</a:t>
            </a:r>
            <a:r>
              <a:rPr lang="en-US" baseline="0" dirty="0" smtClean="0">
                <a:solidFill>
                  <a:schemeClr val="bg1"/>
                </a:solidFill>
              </a:rPr>
              <a:t> </a:t>
            </a:r>
            <a:r>
              <a:rPr lang="en-GB" sz="1200" dirty="0" smtClean="0"/>
              <a:t>Promoting moving and exercise at work to avoid prolonged standing and sitting. </a:t>
            </a:r>
            <a:r>
              <a:rPr lang="fr-FR" sz="1200" u="sng" kern="1200" dirty="0" smtClean="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EU-OSHA – European Agency for Safety and Health at Work.</a:t>
            </a:r>
            <a:r>
              <a:rPr lang="en-US" baseline="0" dirty="0" smtClean="0">
                <a:solidFill>
                  <a:schemeClr val="bg1"/>
                </a:solidFill>
              </a:rPr>
              <a:t> </a:t>
            </a:r>
            <a:r>
              <a:rPr lang="en-GB" sz="1200" dirty="0" smtClean="0"/>
              <a:t>Recommendations</a:t>
            </a:r>
            <a:r>
              <a:rPr lang="en-GB" sz="1200" baseline="0" dirty="0" smtClean="0"/>
              <a:t> and interventions to decrease physical inactivity at work</a:t>
            </a:r>
            <a:r>
              <a:rPr lang="en-GB" sz="1200" dirty="0" smtClean="0"/>
              <a:t>. </a:t>
            </a:r>
            <a:r>
              <a:rPr lang="en-GB" sz="1200" baseline="0" dirty="0" smtClean="0"/>
              <a:t> </a:t>
            </a:r>
            <a:r>
              <a:rPr lang="fr-FR" sz="1200" u="sng" kern="1200" dirty="0" smtClean="0">
                <a:solidFill>
                  <a:schemeClr val="tx1"/>
                </a:solidFill>
                <a:effectLst/>
                <a:latin typeface="+mn-lt"/>
                <a:ea typeface="+mn-ea"/>
                <a:cs typeface="+mn-cs"/>
                <a:hlinkClick r:id="rId4"/>
              </a:rPr>
              <a:t>https://oshwiki.eu/wiki/Recommendations_and_interventions_to_decrease_physical_inactivity_at_work</a:t>
            </a:r>
            <a:r>
              <a:rPr lang="fr-FR"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4033651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bg1"/>
                </a:solidFill>
              </a:rPr>
              <a:t>EU-OSHA – European Agency for Safety and Health at Work.</a:t>
            </a:r>
            <a:r>
              <a:rPr lang="en-US" baseline="0" dirty="0" smtClean="0">
                <a:solidFill>
                  <a:schemeClr val="bg1"/>
                </a:solidFill>
              </a:rPr>
              <a:t> </a:t>
            </a:r>
            <a:r>
              <a:rPr lang="en-GB" sz="1200" dirty="0" smtClean="0"/>
              <a:t>Promoting moving and exercise at work to avoid prolonged standing and sitting. </a:t>
            </a:r>
            <a:r>
              <a:rPr lang="fr-FR" sz="1200" u="sng" kern="1200" dirty="0" smtClean="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EU-OSHA – European Agency for Safety and Health at Work.</a:t>
            </a:r>
            <a:r>
              <a:rPr lang="en-US" baseline="0" dirty="0" smtClean="0">
                <a:solidFill>
                  <a:schemeClr val="bg1"/>
                </a:solidFill>
              </a:rPr>
              <a:t> </a:t>
            </a:r>
            <a:r>
              <a:rPr lang="en-GB" sz="1200" dirty="0" smtClean="0"/>
              <a:t>Recommendations</a:t>
            </a:r>
            <a:r>
              <a:rPr lang="en-GB" sz="1200" baseline="0" dirty="0" smtClean="0"/>
              <a:t> and interventions to decrease physical inactivity at work</a:t>
            </a:r>
            <a:r>
              <a:rPr lang="en-GB" sz="1200" dirty="0" smtClean="0"/>
              <a:t>. </a:t>
            </a:r>
            <a:r>
              <a:rPr lang="fr-FR" sz="1200" u="sng" kern="1200" dirty="0" smtClean="0">
                <a:solidFill>
                  <a:schemeClr val="tx1"/>
                </a:solidFill>
                <a:effectLst/>
                <a:latin typeface="+mn-lt"/>
                <a:ea typeface="+mn-ea"/>
                <a:cs typeface="+mn-cs"/>
                <a:hlinkClick r:id="rId4"/>
              </a:rPr>
              <a:t>https://oshwiki.eu/wiki/Recommendations_and_interventions_to_decrease_physical_inactivity_at_work</a:t>
            </a:r>
            <a:r>
              <a:rPr lang="fr-FR"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2636576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Canadian Centre for Occupational Health and Safety. OSH Answers Fact Sheets. Stretching – At the Workstation. </a:t>
            </a:r>
            <a:r>
              <a:rPr lang="en-GB" sz="1200" u="sng" dirty="0" smtClean="0">
                <a:hlinkClick r:id="rId3"/>
              </a:rPr>
              <a:t>https://www.ccohs.ca/oshanswers/ergonomics/office/stretching.html</a:t>
            </a:r>
            <a:r>
              <a:rPr lang="en-GB" sz="1200" dirty="0" smtClean="0"/>
              <a:t>.</a:t>
            </a:r>
          </a:p>
          <a:p>
            <a:r>
              <a:rPr lang="en-US" dirty="0" smtClean="0">
                <a:solidFill>
                  <a:schemeClr val="bg1"/>
                </a:solidFill>
              </a:rPr>
              <a:t>EU-OSHA – European Agency for Safety and Health at Work.</a:t>
            </a:r>
            <a:r>
              <a:rPr lang="en-US" baseline="0" dirty="0" smtClean="0">
                <a:solidFill>
                  <a:schemeClr val="bg1"/>
                </a:solidFill>
              </a:rPr>
              <a:t> </a:t>
            </a:r>
            <a:r>
              <a:rPr lang="en-GB" sz="1200" dirty="0" smtClean="0"/>
              <a:t>Promoting moving and exercise at work to avoid prolonged standing and sitting. </a:t>
            </a:r>
            <a:r>
              <a:rPr lang="fr-FR" sz="1200" u="sng" kern="1200" dirty="0" smtClean="0">
                <a:solidFill>
                  <a:schemeClr val="tx1"/>
                </a:solidFill>
                <a:effectLst/>
                <a:latin typeface="+mn-lt"/>
                <a:ea typeface="+mn-ea"/>
                <a:cs typeface="+mn-cs"/>
                <a:hlinkClick r:id="rId4"/>
              </a:rPr>
              <a:t>https://oshwiki.eu/wiki/Promoting_moving_and_exercise_at_work_to_avoid_prolonged_standing_and_sitting</a:t>
            </a:r>
            <a:r>
              <a:rPr lang="fr-FR" sz="1200" u="sng"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EU-OSHA – European Agency for Safety and Health at Work.</a:t>
            </a:r>
            <a:r>
              <a:rPr lang="en-US" baseline="0" dirty="0" smtClean="0">
                <a:solidFill>
                  <a:schemeClr val="bg1"/>
                </a:solidFill>
              </a:rPr>
              <a:t> </a:t>
            </a:r>
            <a:r>
              <a:rPr lang="en-GB" sz="1200" dirty="0" smtClean="0"/>
              <a:t>Recommendations</a:t>
            </a:r>
            <a:r>
              <a:rPr lang="en-GB" sz="1200" baseline="0" dirty="0" smtClean="0"/>
              <a:t> and interventions to decrease physical inactivity at work</a:t>
            </a:r>
            <a:r>
              <a:rPr lang="en-GB" sz="1200" dirty="0" smtClean="0"/>
              <a:t>. </a:t>
            </a:r>
            <a:r>
              <a:rPr lang="fr-FR" sz="1200" u="sng" kern="1200" dirty="0" smtClean="0">
                <a:solidFill>
                  <a:schemeClr val="tx1"/>
                </a:solidFill>
                <a:effectLst/>
                <a:latin typeface="+mn-lt"/>
                <a:ea typeface="+mn-ea"/>
                <a:cs typeface="+mn-cs"/>
                <a:hlinkClick r:id="rId5"/>
              </a:rPr>
              <a:t>https://oshwiki.eu/wiki/Recommendations_and_interventions_to_decrease_physical_inactivity_at_work</a:t>
            </a:r>
            <a:r>
              <a:rPr lang="fr-FR"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673663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EU-OSHA</a:t>
            </a:r>
            <a:r>
              <a:rPr lang="en-GB" baseline="0" dirty="0" smtClean="0"/>
              <a:t> </a:t>
            </a:r>
            <a:r>
              <a:rPr lang="en-US" dirty="0" smtClean="0">
                <a:solidFill>
                  <a:schemeClr val="bg1"/>
                </a:solidFill>
              </a:rPr>
              <a:t>– European Agency for Safety and Health at Work.</a:t>
            </a:r>
            <a:r>
              <a:rPr lang="en-US" baseline="0" dirty="0" smtClean="0">
                <a:solidFill>
                  <a:schemeClr val="bg1"/>
                </a:solidFill>
              </a:rPr>
              <a:t> Practical tips to make home-based telework as healthy, safe and effective as possible.</a:t>
            </a:r>
            <a:r>
              <a:rPr lang="en-GB" baseline="0" dirty="0" smtClean="0"/>
              <a:t> </a:t>
            </a:r>
            <a:r>
              <a:rPr lang="en-GB" dirty="0" smtClean="0"/>
              <a:t>https://oshwiki.eu/wiki/Practical_tips_to_make_home-based_telework_as_healthy,_safe_and_effective_as_possible </a:t>
            </a:r>
          </a:p>
          <a:p>
            <a:r>
              <a:rPr lang="en-GB" dirty="0" smtClean="0"/>
              <a:t>EU-OSHA</a:t>
            </a:r>
            <a:r>
              <a:rPr lang="en-GB" baseline="0" dirty="0" smtClean="0"/>
              <a:t> </a:t>
            </a:r>
            <a:r>
              <a:rPr lang="en-US" dirty="0" smtClean="0">
                <a:solidFill>
                  <a:schemeClr val="bg1"/>
                </a:solidFill>
              </a:rPr>
              <a:t>– European Agency for Safety and Health at Work.</a:t>
            </a:r>
            <a:r>
              <a:rPr lang="en-US" baseline="0" dirty="0" smtClean="0">
                <a:solidFill>
                  <a:schemeClr val="bg1"/>
                </a:solidFill>
              </a:rPr>
              <a:t> Work-life balance – Managing the interface between family and working life. </a:t>
            </a:r>
            <a:r>
              <a:rPr lang="en-GB" dirty="0" smtClean="0"/>
              <a:t> </a:t>
            </a:r>
            <a:r>
              <a:rPr lang="fr-FR" u="sng" dirty="0" smtClean="0">
                <a:hlinkClick r:id="rId3"/>
              </a:rPr>
              <a:t>https://oshwiki.eu/wiki/Work-life_balance_%E2%80%93_Managing_the_interface_between_family_and_working_life</a:t>
            </a:r>
            <a:r>
              <a:rPr lang="en-GB" dirty="0" smtClean="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27</a:t>
            </a:fld>
            <a:endParaRPr lang="en-GB"/>
          </a:p>
        </p:txBody>
      </p:sp>
    </p:spTree>
    <p:extLst>
      <p:ext uri="{BB962C8B-B14F-4D97-AF65-F5344CB8AC3E}">
        <p14:creationId xmlns:p14="http://schemas.microsoft.com/office/powerpoint/2010/main" val="3022890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28</a:t>
            </a:fld>
            <a:endParaRPr lang="en-GB"/>
          </a:p>
        </p:txBody>
      </p:sp>
    </p:spTree>
    <p:extLst>
      <p:ext uri="{BB962C8B-B14F-4D97-AF65-F5344CB8AC3E}">
        <p14:creationId xmlns:p14="http://schemas.microsoft.com/office/powerpoint/2010/main" val="364357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EU-OSHA</a:t>
            </a:r>
            <a:r>
              <a:rPr lang="en-GB" baseline="0" dirty="0" smtClean="0"/>
              <a:t> </a:t>
            </a:r>
            <a:r>
              <a:rPr lang="en-US" dirty="0" smtClean="0">
                <a:solidFill>
                  <a:schemeClr val="bg1"/>
                </a:solidFill>
              </a:rPr>
              <a:t>– European Agency for Safety and Health at Work.</a:t>
            </a:r>
            <a:r>
              <a:rPr lang="en-US" baseline="0" dirty="0" smtClean="0">
                <a:solidFill>
                  <a:schemeClr val="bg1"/>
                </a:solidFill>
              </a:rPr>
              <a:t> Practical tips to make home-based telework as healthy, safe and effective as possible.</a:t>
            </a:r>
            <a:r>
              <a:rPr lang="en-GB" baseline="0" dirty="0" smtClean="0"/>
              <a:t> </a:t>
            </a:r>
            <a:r>
              <a:rPr lang="en-GB" dirty="0" smtClean="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29</a:t>
            </a:fld>
            <a:endParaRPr lang="en-GB"/>
          </a:p>
        </p:txBody>
      </p:sp>
    </p:spTree>
    <p:extLst>
      <p:ext uri="{BB962C8B-B14F-4D97-AF65-F5344CB8AC3E}">
        <p14:creationId xmlns:p14="http://schemas.microsoft.com/office/powerpoint/2010/main" val="2634071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30</a:t>
            </a:fld>
            <a:endParaRPr lang="en-GB"/>
          </a:p>
        </p:txBody>
      </p:sp>
    </p:spTree>
    <p:extLst>
      <p:ext uri="{BB962C8B-B14F-4D97-AF65-F5344CB8AC3E}">
        <p14:creationId xmlns:p14="http://schemas.microsoft.com/office/powerpoint/2010/main" val="486266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it-IT" sz="1200" b="0" dirty="0">
                <a:solidFill>
                  <a:srgbClr val="ACC700"/>
                </a:solidFill>
              </a:rPr>
              <a:t>© European Agency for Safety and Health at Work, 2020</a:t>
            </a:r>
          </a:p>
          <a:p>
            <a:pPr marL="0" indent="0">
              <a:buNone/>
            </a:pPr>
            <a:r>
              <a:rPr lang="it-IT" sz="1200" b="0" dirty="0">
                <a:solidFill>
                  <a:srgbClr val="ACC700"/>
                </a:solidFill>
              </a:rPr>
              <a:t>Reproduction is authorised provided the source is acknowledged.</a:t>
            </a:r>
          </a:p>
          <a:p>
            <a:pPr marL="0" indent="0">
              <a:buNone/>
            </a:pPr>
            <a:r>
              <a:rPr lang="it-IT" sz="1200" b="0" dirty="0">
                <a:solidFill>
                  <a:srgbClr val="ACC700"/>
                </a:solidFill>
              </a:rPr>
              <a:t>For any use or reproduction of photos or other material that is not under the copyright of EU-OSHA, permission must be sought directly from the copyright holders.</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31</a:t>
            </a:fld>
            <a:endParaRPr lang="en-GB"/>
          </a:p>
        </p:txBody>
      </p:sp>
    </p:spTree>
    <p:extLst>
      <p:ext uri="{BB962C8B-B14F-4D97-AF65-F5344CB8AC3E}">
        <p14:creationId xmlns:p14="http://schemas.microsoft.com/office/powerpoint/2010/main" val="198620645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spTree>
    <p:extLst>
      <p:ext uri="{BB962C8B-B14F-4D97-AF65-F5344CB8AC3E}">
        <p14:creationId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pic>
        <p:nvPicPr>
          <p:cNvPr id="11" name="Bild 2" descr="111004_EU-OSHA_PPT_Corporate logo.png"/>
          <p:cNvPicPr>
            <a:picLocks noChangeAspect="1"/>
          </p:cNvPicPr>
          <p:nvPr/>
        </p:nvPicPr>
        <p:blipFill>
          <a:blip r:embed="rId4" cstate="print"/>
          <a:srcRect/>
          <a:stretch>
            <a:fillRect/>
          </a:stretch>
        </p:blipFill>
        <p:spPr bwMode="auto">
          <a:xfrm>
            <a:off x="444503" y="4131470"/>
            <a:ext cx="1031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descr="111004_EU-OSHA_PPT_Corporate logo_inner slide.png"/>
          <p:cNvPicPr>
            <a:picLocks noChangeAspect="1"/>
          </p:cNvPicPr>
          <p:nvPr/>
        </p:nvPicPr>
        <p:blipFill>
          <a:blip r:embed="rId15" cstate="print"/>
          <a:srcRect/>
          <a:stretch>
            <a:fillRect/>
          </a:stretch>
        </p:blipFill>
        <p:spPr bwMode="auto">
          <a:xfrm>
            <a:off x="442915" y="4705351"/>
            <a:ext cx="744711" cy="233363"/>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dirty="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8" y="4522145"/>
            <a:ext cx="577199" cy="475059"/>
          </a:xfrm>
          <a:prstGeom prst="rect">
            <a:avLst/>
          </a:prstGeom>
          <a:noFill/>
          <a:ln w="9525">
            <a:noFill/>
            <a:miter lim="800000"/>
            <a:headEnd/>
            <a:tailEnd/>
          </a:ln>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althy-workplaces.eu/en/tools-and-publications/practical-tools?f%5B0%5D=field_msd_priority_area%3A498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3.png"/><Relationship Id="rId7" Type="http://schemas.openxmlformats.org/officeDocument/2006/relationships/hyperlink" Target="http://twitter.com/eu_osha" TargetMode="External"/><Relationship Id="rId12"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26.png"/><Relationship Id="rId4" Type="http://schemas.openxmlformats.org/officeDocument/2006/relationships/image" Target="../media/image24.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899592" y="2787774"/>
            <a:ext cx="5734800"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en-GB" sz="2400" dirty="0">
                <a:latin typeface="+mj-lt"/>
              </a:rPr>
              <a:t>Healthy Workplaces Campaign 2020-22</a:t>
            </a:r>
          </a:p>
          <a:p>
            <a:r>
              <a:rPr lang="en-GB" sz="2400" dirty="0">
                <a:latin typeface="+mj-lt"/>
              </a:rPr>
              <a:t>LIGHTEN THE </a:t>
            </a:r>
            <a:r>
              <a:rPr lang="en-GB" sz="2400" dirty="0" smtClean="0">
                <a:latin typeface="+mj-lt"/>
              </a:rPr>
              <a:t>LOAD</a:t>
            </a:r>
            <a:endParaRPr lang="en-GB" sz="2400" dirty="0">
              <a:latin typeface="+mj-lt"/>
            </a:endParaRPr>
          </a:p>
          <a:p>
            <a:endParaRPr lang="en-GB" sz="2400" dirty="0">
              <a:effectLst>
                <a:outerShdw blurRad="38100" dist="38100" dir="2700000" algn="tl">
                  <a:srgbClr val="000000">
                    <a:alpha val="43137"/>
                  </a:srgbClr>
                </a:outerShdw>
              </a:effectLst>
            </a:endParaRPr>
          </a:p>
        </p:txBody>
      </p:sp>
      <p:sp>
        <p:nvSpPr>
          <p:cNvPr id="7" name="Subtítulo 2"/>
          <p:cNvSpPr txBox="1">
            <a:spLocks/>
          </p:cNvSpPr>
          <p:nvPr/>
        </p:nvSpPr>
        <p:spPr>
          <a:xfrm>
            <a:off x="899592" y="3651870"/>
            <a:ext cx="7632848"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a:spcBef>
                <a:spcPct val="0"/>
              </a:spcBef>
            </a:pPr>
            <a:r>
              <a:rPr lang="en-GB" sz="1800" dirty="0" smtClean="0">
                <a:solidFill>
                  <a:srgbClr val="ACC700"/>
                </a:solidFill>
                <a:ea typeface="+mj-ea"/>
                <a:cs typeface="Trebuchet MS"/>
              </a:rPr>
              <a:t>Musculoskeletal disorders related to telework – Tips for teleworkers</a:t>
            </a:r>
            <a:endParaRPr lang="en-GB" sz="1800" dirty="0">
              <a:solidFill>
                <a:srgbClr val="ACC700"/>
              </a:solidFill>
              <a:ea typeface="+mj-ea"/>
              <a:cs typeface="Trebuchet MS"/>
            </a:endParaRPr>
          </a:p>
        </p:txBody>
      </p:sp>
    </p:spTree>
    <p:extLst>
      <p:ext uri="{BB962C8B-B14F-4D97-AF65-F5344CB8AC3E}">
        <p14:creationId xmlns:p14="http://schemas.microsoft.com/office/powerpoint/2010/main" val="7793872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60" y="1059582"/>
            <a:ext cx="5904656" cy="3455987"/>
          </a:xfrm>
        </p:spPr>
        <p:txBody>
          <a:bodyPr lIns="0" tIns="0" rIns="0" bIns="0">
            <a:noAutofit/>
          </a:bodyPr>
          <a:lstStyle/>
          <a:p>
            <a:pPr>
              <a:lnSpc>
                <a:spcPct val="150000"/>
              </a:lnSpc>
            </a:pPr>
            <a:r>
              <a:rPr lang="en-US" sz="2000" dirty="0" smtClean="0">
                <a:solidFill>
                  <a:schemeClr val="accent1"/>
                </a:solidFill>
              </a:rPr>
              <a:t>Introduction: MSDs related to teleworking</a:t>
            </a:r>
          </a:p>
          <a:p>
            <a:pPr>
              <a:lnSpc>
                <a:spcPct val="150000"/>
              </a:lnSpc>
            </a:pPr>
            <a:r>
              <a:rPr lang="en-US" sz="2000" dirty="0" smtClean="0">
                <a:solidFill>
                  <a:schemeClr val="accent1"/>
                </a:solidFill>
              </a:rPr>
              <a:t>Risk assessment</a:t>
            </a:r>
            <a:endParaRPr lang="en-US" sz="2000" dirty="0">
              <a:solidFill>
                <a:schemeClr val="accent1"/>
              </a:solidFill>
            </a:endParaRPr>
          </a:p>
          <a:p>
            <a:pPr>
              <a:lnSpc>
                <a:spcPct val="150000"/>
              </a:lnSpc>
            </a:pPr>
            <a:r>
              <a:rPr lang="en-GB" sz="2000" dirty="0"/>
              <a:t>Main work-related </a:t>
            </a:r>
            <a:r>
              <a:rPr lang="en-GB" sz="2000" dirty="0" smtClean="0"/>
              <a:t>MSD </a:t>
            </a:r>
            <a:r>
              <a:rPr lang="en-GB" sz="2000" dirty="0"/>
              <a:t>risk factors related to </a:t>
            </a:r>
            <a:r>
              <a:rPr lang="en-GB" sz="2000" dirty="0" smtClean="0"/>
              <a:t>telework</a:t>
            </a:r>
          </a:p>
          <a:p>
            <a:pPr>
              <a:lnSpc>
                <a:spcPct val="150000"/>
              </a:lnSpc>
            </a:pPr>
            <a:r>
              <a:rPr lang="en-GB" sz="2000" dirty="0"/>
              <a:t>Preventive / protective approaches to address </a:t>
            </a:r>
            <a:r>
              <a:rPr lang="en-GB" sz="2000" dirty="0" smtClean="0"/>
              <a:t>MSD risk </a:t>
            </a:r>
            <a:r>
              <a:rPr lang="en-GB" sz="2000" dirty="0"/>
              <a:t>factors related to telework </a:t>
            </a:r>
            <a:endParaRPr lang="en-GB" sz="2000" dirty="0" smtClean="0"/>
          </a:p>
          <a:p>
            <a:pPr marL="0" indent="0">
              <a:buNone/>
            </a:pPr>
            <a:endParaRPr lang="en-US" sz="1800" dirty="0" smtClean="0"/>
          </a:p>
          <a:p>
            <a:pPr marL="0" indent="0">
              <a:buNone/>
            </a:pPr>
            <a:endParaRPr lang="en-US" sz="1800" dirty="0" smtClean="0"/>
          </a:p>
          <a:p>
            <a:pPr marL="0" indent="0">
              <a:buNone/>
            </a:pPr>
            <a:endParaRPr lang="en-US" sz="1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16216" y="1059582"/>
            <a:ext cx="2308434" cy="2797082"/>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400" dirty="0"/>
              <a:t>Overview</a:t>
            </a:r>
          </a:p>
        </p:txBody>
      </p:sp>
    </p:spTree>
    <p:extLst>
      <p:ext uri="{BB962C8B-B14F-4D97-AF65-F5344CB8AC3E}">
        <p14:creationId xmlns:p14="http://schemas.microsoft.com/office/powerpoint/2010/main" val="18254119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Introduction - Home-based telework </a:t>
            </a:r>
            <a:endParaRPr lang="en-GB" sz="2400" dirty="0"/>
          </a:p>
        </p:txBody>
      </p:sp>
      <p:sp>
        <p:nvSpPr>
          <p:cNvPr id="3" name="Content Placeholder 2"/>
          <p:cNvSpPr>
            <a:spLocks noGrp="1"/>
          </p:cNvSpPr>
          <p:nvPr>
            <p:ph sz="half" idx="1"/>
          </p:nvPr>
        </p:nvSpPr>
        <p:spPr>
          <a:xfrm>
            <a:off x="539750" y="1203598"/>
            <a:ext cx="7920682" cy="4752106"/>
          </a:xfrm>
        </p:spPr>
        <p:txBody>
          <a:bodyPr anchor="t">
            <a:noAutofit/>
          </a:bodyPr>
          <a:lstStyle/>
          <a:p>
            <a:r>
              <a:rPr lang="en-GB" sz="2000" dirty="0"/>
              <a:t>Telework is </a:t>
            </a:r>
            <a:r>
              <a:rPr lang="en-GB" sz="2000" dirty="0" smtClean="0"/>
              <a:t>defined </a:t>
            </a:r>
            <a:r>
              <a:rPr lang="en-GB" sz="2000" dirty="0"/>
              <a:t>as the use of information and communication technologies </a:t>
            </a:r>
            <a:r>
              <a:rPr lang="en-GB" sz="2000" dirty="0" smtClean="0"/>
              <a:t>(such as smartphones, tablets, laptops and desktop computers) for </a:t>
            </a:r>
            <a:r>
              <a:rPr lang="en-GB" sz="2000" dirty="0"/>
              <a:t>work that is performed outside the employer’s </a:t>
            </a:r>
            <a:r>
              <a:rPr lang="en-GB" sz="2000" dirty="0" smtClean="0"/>
              <a:t>premises</a:t>
            </a:r>
          </a:p>
          <a:p>
            <a:r>
              <a:rPr lang="en-GB" sz="2000" dirty="0"/>
              <a:t>This PPT focuses on working from </a:t>
            </a:r>
            <a:r>
              <a:rPr lang="en-GB" sz="2000" dirty="0" smtClean="0"/>
              <a:t>home (home-based telework) and is intended for teleworkers</a:t>
            </a:r>
          </a:p>
          <a:p>
            <a:pPr lvl="1">
              <a:lnSpc>
                <a:spcPct val="160000"/>
              </a:lnSpc>
            </a:pPr>
            <a:r>
              <a:rPr lang="es-ES" sz="1800" dirty="0" smtClean="0"/>
              <a:t>Links to </a:t>
            </a:r>
            <a:r>
              <a:rPr lang="es-ES" sz="1800" dirty="0" err="1" smtClean="0"/>
              <a:t>practical</a:t>
            </a:r>
            <a:r>
              <a:rPr lang="es-ES" sz="1800" dirty="0" smtClean="0"/>
              <a:t> </a:t>
            </a:r>
            <a:r>
              <a:rPr lang="es-ES" sz="1800" dirty="0" err="1" smtClean="0"/>
              <a:t>resources</a:t>
            </a:r>
            <a:r>
              <a:rPr lang="es-ES" sz="1800" dirty="0" smtClean="0"/>
              <a:t> are </a:t>
            </a:r>
            <a:r>
              <a:rPr lang="es-ES" sz="1800" dirty="0" err="1" smtClean="0"/>
              <a:t>included</a:t>
            </a:r>
            <a:r>
              <a:rPr lang="es-ES" sz="1800" dirty="0" smtClean="0"/>
              <a:t> in </a:t>
            </a:r>
            <a:r>
              <a:rPr lang="es-ES" sz="1800" dirty="0" err="1" smtClean="0"/>
              <a:t>the</a:t>
            </a:r>
            <a:r>
              <a:rPr lang="es-ES" sz="1800" dirty="0" smtClean="0"/>
              <a:t> “Notes page”</a:t>
            </a:r>
          </a:p>
          <a:p>
            <a:pPr lvl="1">
              <a:lnSpc>
                <a:spcPct val="160000"/>
              </a:lnSpc>
            </a:pPr>
            <a:r>
              <a:rPr lang="es-ES" sz="1800" dirty="0" err="1" smtClean="0"/>
              <a:t>Practical</a:t>
            </a:r>
            <a:r>
              <a:rPr lang="es-ES" sz="1800" dirty="0" smtClean="0"/>
              <a:t> </a:t>
            </a:r>
            <a:r>
              <a:rPr lang="es-ES" sz="1800" dirty="0" err="1" smtClean="0"/>
              <a:t>tools</a:t>
            </a:r>
            <a:r>
              <a:rPr lang="es-ES" sz="1800" dirty="0" smtClean="0"/>
              <a:t> and </a:t>
            </a:r>
            <a:r>
              <a:rPr lang="es-ES" sz="1800" dirty="0" err="1" smtClean="0"/>
              <a:t>guidance</a:t>
            </a:r>
            <a:r>
              <a:rPr lang="es-ES" sz="1800" dirty="0" smtClean="0"/>
              <a:t> </a:t>
            </a:r>
            <a:r>
              <a:rPr lang="es-ES" sz="1800" dirty="0" err="1" smtClean="0"/>
              <a:t>related</a:t>
            </a:r>
            <a:r>
              <a:rPr lang="es-ES" sz="1800" dirty="0" smtClean="0"/>
              <a:t> to </a:t>
            </a:r>
            <a:r>
              <a:rPr lang="es-ES" sz="1800" dirty="0" err="1" smtClean="0"/>
              <a:t>teleworking</a:t>
            </a:r>
            <a:r>
              <a:rPr lang="es-ES" sz="1800" dirty="0"/>
              <a:t> </a:t>
            </a:r>
            <a:r>
              <a:rPr lang="es-ES" sz="1800" dirty="0" smtClean="0"/>
              <a:t>are </a:t>
            </a:r>
            <a:r>
              <a:rPr lang="es-ES" sz="1800" dirty="0" err="1" smtClean="0"/>
              <a:t>also</a:t>
            </a:r>
            <a:r>
              <a:rPr lang="es-ES" sz="1800" dirty="0" smtClean="0"/>
              <a:t> </a:t>
            </a:r>
            <a:r>
              <a:rPr lang="es-ES" sz="1800" dirty="0" err="1" smtClean="0"/>
              <a:t>available</a:t>
            </a:r>
            <a:r>
              <a:rPr lang="es-ES" sz="1800" dirty="0" smtClean="0"/>
              <a:t> </a:t>
            </a:r>
            <a:r>
              <a:rPr lang="es-ES" sz="1800" dirty="0" err="1" smtClean="0">
                <a:hlinkClick r:id="rId3"/>
              </a:rPr>
              <a:t>here</a:t>
            </a:r>
            <a:endParaRPr lang="en-GB" sz="1800" dirty="0" smtClean="0"/>
          </a:p>
        </p:txBody>
      </p:sp>
    </p:spTree>
    <p:extLst>
      <p:ext uri="{BB962C8B-B14F-4D97-AF65-F5344CB8AC3E}">
        <p14:creationId xmlns:p14="http://schemas.microsoft.com/office/powerpoint/2010/main" val="644197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Introduction - Home-based telework and MSDs </a:t>
            </a:r>
            <a:endParaRPr lang="en-GB" sz="2400" dirty="0"/>
          </a:p>
        </p:txBody>
      </p:sp>
      <p:sp>
        <p:nvSpPr>
          <p:cNvPr id="3" name="Content Placeholder 2"/>
          <p:cNvSpPr>
            <a:spLocks noGrp="1"/>
          </p:cNvSpPr>
          <p:nvPr>
            <p:ph sz="half" idx="1"/>
          </p:nvPr>
        </p:nvSpPr>
        <p:spPr>
          <a:xfrm>
            <a:off x="539750" y="1348036"/>
            <a:ext cx="4680322" cy="3095922"/>
          </a:xfrm>
        </p:spPr>
        <p:txBody>
          <a:bodyPr anchor="t">
            <a:normAutofit/>
          </a:bodyPr>
          <a:lstStyle/>
          <a:p>
            <a:r>
              <a:rPr lang="en-GB" sz="2000" dirty="0"/>
              <a:t>Teleworking has gained importance in recent years. </a:t>
            </a:r>
          </a:p>
          <a:p>
            <a:r>
              <a:rPr lang="en-GB" sz="2000" dirty="0"/>
              <a:t>Although home-based teleworking has potential advantages, it could also be detrimental to teleworkers’ health and contribute to the development or exacerbation of </a:t>
            </a:r>
            <a:r>
              <a:rPr lang="en-GB" sz="2000" dirty="0" smtClean="0"/>
              <a:t>Musculoskeletal Disorders (MSDs). </a:t>
            </a:r>
            <a:endParaRPr lang="en-GB"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1491630"/>
            <a:ext cx="2778023" cy="2349414"/>
          </a:xfrm>
          <a:prstGeom prst="rect">
            <a:avLst/>
          </a:prstGeom>
        </p:spPr>
      </p:pic>
    </p:spTree>
    <p:extLst>
      <p:ext uri="{BB962C8B-B14F-4D97-AF65-F5344CB8AC3E}">
        <p14:creationId xmlns:p14="http://schemas.microsoft.com/office/powerpoint/2010/main" val="14108364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Risk Assessment</a:t>
            </a:r>
            <a:endParaRPr lang="en-GB" sz="2400" dirty="0"/>
          </a:p>
        </p:txBody>
      </p:sp>
      <p:sp>
        <p:nvSpPr>
          <p:cNvPr id="3" name="Content Placeholder 2"/>
          <p:cNvSpPr>
            <a:spLocks noGrp="1"/>
          </p:cNvSpPr>
          <p:nvPr>
            <p:ph sz="half" idx="1"/>
          </p:nvPr>
        </p:nvSpPr>
        <p:spPr>
          <a:xfrm>
            <a:off x="539750" y="915987"/>
            <a:ext cx="7632700" cy="3455987"/>
          </a:xfrm>
        </p:spPr>
        <p:txBody>
          <a:bodyPr anchor="t">
            <a:noAutofit/>
          </a:bodyPr>
          <a:lstStyle/>
          <a:p>
            <a:pPr>
              <a:buClr>
                <a:schemeClr val="accent1"/>
              </a:buClr>
            </a:pPr>
            <a:r>
              <a:rPr lang="en-US" sz="1800" dirty="0"/>
              <a:t>Telework has to be included in the </a:t>
            </a:r>
            <a:r>
              <a:rPr lang="en-US" sz="1800" dirty="0" smtClean="0"/>
              <a:t>employer’s</a:t>
            </a:r>
            <a:r>
              <a:rPr lang="en-US" sz="1800" dirty="0"/>
              <a:t> mandatory </a:t>
            </a:r>
            <a:r>
              <a:rPr lang="en-US" sz="1800" dirty="0" smtClean="0"/>
              <a:t>risk assessment (RA)</a:t>
            </a:r>
          </a:p>
          <a:p>
            <a:pPr>
              <a:buClr>
                <a:schemeClr val="accent1"/>
              </a:buClr>
            </a:pPr>
            <a:r>
              <a:rPr lang="en-US" sz="1800" dirty="0" smtClean="0"/>
              <a:t>To </a:t>
            </a:r>
            <a:r>
              <a:rPr lang="en-US" sz="1800" dirty="0"/>
              <a:t>be </a:t>
            </a:r>
            <a:r>
              <a:rPr lang="en-US" sz="1800" dirty="0" smtClean="0"/>
              <a:t>clarified (based on legal provisions / enterprise policy):</a:t>
            </a:r>
            <a:endParaRPr lang="en-US" sz="1800" dirty="0"/>
          </a:p>
          <a:p>
            <a:pPr marL="914400" lvl="1" indent="-457200">
              <a:buClr>
                <a:schemeClr val="accent1"/>
              </a:buClr>
            </a:pPr>
            <a:r>
              <a:rPr lang="en-US" sz="1800" dirty="0" smtClean="0"/>
              <a:t>Who </a:t>
            </a:r>
            <a:r>
              <a:rPr lang="en-US" sz="1800" dirty="0"/>
              <a:t>(when / how) assesses the risks;</a:t>
            </a:r>
          </a:p>
          <a:p>
            <a:pPr marL="914400" lvl="1" indent="-457200">
              <a:buClr>
                <a:schemeClr val="accent1"/>
              </a:buClr>
            </a:pPr>
            <a:r>
              <a:rPr lang="en-US" sz="1800" dirty="0"/>
              <a:t>Risks are assessed by the </a:t>
            </a:r>
            <a:r>
              <a:rPr lang="en-US" sz="1800" dirty="0" smtClean="0"/>
              <a:t>employer </a:t>
            </a:r>
            <a:r>
              <a:rPr lang="en-US" sz="1800" dirty="0"/>
              <a:t>based on information provided by the worker; </a:t>
            </a:r>
          </a:p>
          <a:p>
            <a:pPr marL="914400" lvl="1" indent="-457200">
              <a:buClr>
                <a:schemeClr val="accent1"/>
              </a:buClr>
            </a:pPr>
            <a:r>
              <a:rPr lang="en-US" sz="1800" dirty="0"/>
              <a:t>Individual RA for each teleworker (self-assessment based on the tool / guide / checklist provided by the employer);</a:t>
            </a:r>
          </a:p>
          <a:p>
            <a:pPr marL="914400" lvl="1" indent="-457200">
              <a:buClr>
                <a:schemeClr val="accent1"/>
              </a:buClr>
            </a:pPr>
            <a:r>
              <a:rPr lang="en-US" sz="1800" dirty="0"/>
              <a:t>The employer / prevention specialist may visit the home with the worker’s permission. </a:t>
            </a:r>
            <a:r>
              <a:rPr lang="en-GB" sz="1800" dirty="0"/>
              <a:t>If permission is not granted, RA </a:t>
            </a:r>
            <a:r>
              <a:rPr lang="en-GB" sz="1800" dirty="0" smtClean="0"/>
              <a:t>should </a:t>
            </a:r>
            <a:r>
              <a:rPr lang="en-GB" sz="1800" dirty="0"/>
              <a:t>be carried out on the basis of the information collected from the </a:t>
            </a:r>
            <a:r>
              <a:rPr lang="en-GB" sz="1800" dirty="0" smtClean="0"/>
              <a:t>teleworker</a:t>
            </a:r>
            <a:r>
              <a:rPr lang="en-GB" sz="1800" dirty="0"/>
              <a:t>.</a:t>
            </a:r>
          </a:p>
        </p:txBody>
      </p:sp>
    </p:spTree>
    <p:extLst>
      <p:ext uri="{BB962C8B-B14F-4D97-AF65-F5344CB8AC3E}">
        <p14:creationId xmlns:p14="http://schemas.microsoft.com/office/powerpoint/2010/main" val="2851101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3478"/>
            <a:ext cx="8064896" cy="367200"/>
          </a:xfrm>
        </p:spPr>
        <p:txBody>
          <a:bodyPr/>
          <a:lstStyle/>
          <a:p>
            <a:r>
              <a:rPr lang="en-GB" sz="2200" dirty="0"/>
              <a:t>Main work-related MSD risk factors related to telework</a:t>
            </a:r>
          </a:p>
        </p:txBody>
      </p:sp>
      <p:sp>
        <p:nvSpPr>
          <p:cNvPr id="3" name="Content Placeholder 2"/>
          <p:cNvSpPr>
            <a:spLocks noGrp="1"/>
          </p:cNvSpPr>
          <p:nvPr>
            <p:ph sz="half" idx="1"/>
          </p:nvPr>
        </p:nvSpPr>
        <p:spPr>
          <a:xfrm>
            <a:off x="575469" y="1419622"/>
            <a:ext cx="7632700" cy="2232247"/>
          </a:xfrm>
        </p:spPr>
        <p:txBody>
          <a:bodyPr>
            <a:normAutofit/>
          </a:bodyPr>
          <a:lstStyle/>
          <a:p>
            <a:pPr marL="342900" indent="-342900" fontAlgn="base">
              <a:buFont typeface="+mj-lt"/>
              <a:buAutoNum type="arabicPeriod"/>
            </a:pPr>
            <a:r>
              <a:rPr lang="en-GB" sz="2000" dirty="0"/>
              <a:t>Workstation ergonomic and related body postures</a:t>
            </a:r>
          </a:p>
          <a:p>
            <a:pPr marL="342900" indent="-342900" fontAlgn="base">
              <a:buFont typeface="+mj-lt"/>
              <a:buAutoNum type="arabicPeriod"/>
            </a:pPr>
            <a:r>
              <a:rPr lang="es-ES" sz="2000" dirty="0" err="1"/>
              <a:t>Work</a:t>
            </a:r>
            <a:r>
              <a:rPr lang="es-ES" sz="2000" dirty="0"/>
              <a:t> </a:t>
            </a:r>
            <a:r>
              <a:rPr lang="es-ES" sz="2000" dirty="0" err="1"/>
              <a:t>environment</a:t>
            </a:r>
            <a:r>
              <a:rPr lang="es-ES" sz="2000" dirty="0"/>
              <a:t> </a:t>
            </a:r>
            <a:r>
              <a:rPr lang="es-ES" sz="2000" dirty="0" err="1"/>
              <a:t>factors</a:t>
            </a:r>
            <a:endParaRPr lang="es-ES" sz="2000" dirty="0"/>
          </a:p>
          <a:p>
            <a:pPr marL="342900" indent="-342900" fontAlgn="base">
              <a:buFont typeface="+mj-lt"/>
              <a:buAutoNum type="arabicPeriod"/>
            </a:pPr>
            <a:r>
              <a:rPr lang="es-ES" sz="2000" dirty="0" err="1"/>
              <a:t>Sedentary</a:t>
            </a:r>
            <a:r>
              <a:rPr lang="es-ES" sz="2000" dirty="0"/>
              <a:t> </a:t>
            </a:r>
            <a:r>
              <a:rPr lang="es-ES" sz="2000" dirty="0" err="1"/>
              <a:t>behaviour</a:t>
            </a:r>
            <a:r>
              <a:rPr lang="es-ES" sz="2000" dirty="0"/>
              <a:t> and </a:t>
            </a:r>
            <a:r>
              <a:rPr lang="es-ES" sz="2000" dirty="0" err="1"/>
              <a:t>physical</a:t>
            </a:r>
            <a:r>
              <a:rPr lang="es-ES" sz="2000" dirty="0"/>
              <a:t> (in)</a:t>
            </a:r>
            <a:r>
              <a:rPr lang="es-ES" sz="2000" dirty="0" err="1"/>
              <a:t>activity</a:t>
            </a:r>
            <a:endParaRPr lang="es-ES" sz="2000" dirty="0"/>
          </a:p>
          <a:p>
            <a:pPr marL="342900" indent="-342900" fontAlgn="base">
              <a:buFont typeface="+mj-lt"/>
              <a:buAutoNum type="arabicPeriod"/>
            </a:pPr>
            <a:r>
              <a:rPr lang="es-ES" sz="2000" dirty="0" err="1"/>
              <a:t>Work</a:t>
            </a:r>
            <a:r>
              <a:rPr lang="es-ES" sz="2000" dirty="0"/>
              <a:t> </a:t>
            </a:r>
            <a:r>
              <a:rPr lang="es-ES" sz="2000" dirty="0" err="1"/>
              <a:t>organisation</a:t>
            </a:r>
            <a:r>
              <a:rPr lang="es-ES" sz="2000" dirty="0"/>
              <a:t> </a:t>
            </a:r>
            <a:r>
              <a:rPr lang="es-ES" sz="2000" dirty="0" err="1"/>
              <a:t>factors</a:t>
            </a:r>
            <a:endParaRPr lang="es-ES" sz="2000" dirty="0"/>
          </a:p>
          <a:p>
            <a:pPr marL="342900" indent="-342900" fontAlgn="base">
              <a:buFont typeface="+mj-lt"/>
              <a:buAutoNum type="arabicPeriod"/>
            </a:pPr>
            <a:r>
              <a:rPr lang="es-ES" sz="2000" dirty="0" err="1"/>
              <a:t>Psychosocial</a:t>
            </a:r>
            <a:r>
              <a:rPr lang="es-ES" sz="2000" dirty="0"/>
              <a:t> </a:t>
            </a:r>
            <a:r>
              <a:rPr lang="es-ES" sz="2000" dirty="0" err="1"/>
              <a:t>risk</a:t>
            </a:r>
            <a:r>
              <a:rPr lang="es-ES" sz="2000" dirty="0"/>
              <a:t> </a:t>
            </a:r>
            <a:r>
              <a:rPr lang="es-ES" sz="2000" dirty="0" err="1"/>
              <a:t>factors</a:t>
            </a:r>
            <a:endParaRPr lang="es-ES" sz="2000" dirty="0"/>
          </a:p>
          <a:p>
            <a:pPr marL="342900" indent="-342900" fontAlgn="base">
              <a:buFont typeface="+mj-lt"/>
              <a:buAutoNum type="arabicPeriod"/>
            </a:pPr>
            <a:r>
              <a:rPr lang="es-ES" sz="2000" dirty="0"/>
              <a:t>Individual </a:t>
            </a:r>
            <a:r>
              <a:rPr lang="es-ES" sz="2000" dirty="0" err="1"/>
              <a:t>factors</a:t>
            </a:r>
            <a:endParaRPr lang="es-ES" sz="2000" dirty="0"/>
          </a:p>
          <a:p>
            <a:endParaRPr lang="en-GB" dirty="0"/>
          </a:p>
        </p:txBody>
      </p:sp>
    </p:spTree>
    <p:extLst>
      <p:ext uri="{BB962C8B-B14F-4D97-AF65-F5344CB8AC3E}">
        <p14:creationId xmlns:p14="http://schemas.microsoft.com/office/powerpoint/2010/main" val="127637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1. Workstation </a:t>
            </a:r>
            <a:r>
              <a:rPr lang="en-GB" sz="2400" dirty="0"/>
              <a:t>ergonomics </a:t>
            </a:r>
            <a:r>
              <a:rPr lang="en-GB" sz="2400" dirty="0" smtClean="0"/>
              <a:t>and </a:t>
            </a:r>
            <a:r>
              <a:rPr lang="en-GB" sz="2400" dirty="0"/>
              <a:t>body postures</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en-GB" sz="2000" dirty="0"/>
              <a:t>Computer </a:t>
            </a:r>
            <a:r>
              <a:rPr lang="en-GB" sz="2000" dirty="0" smtClean="0"/>
              <a:t>work involves repetitive </a:t>
            </a:r>
            <a:r>
              <a:rPr lang="en-GB" sz="2000" dirty="0"/>
              <a:t>movements that are mostly performed in a sustained static, mainly seated, position. </a:t>
            </a:r>
          </a:p>
          <a:p>
            <a:pPr fontAlgn="base"/>
            <a:r>
              <a:rPr lang="en-GB" sz="2000" dirty="0"/>
              <a:t>This can result in MSDs, particularly when it is accompanied by poor </a:t>
            </a:r>
            <a:r>
              <a:rPr lang="en-GB" sz="2000" dirty="0" smtClean="0"/>
              <a:t>ergonomics and lack of breaks</a:t>
            </a:r>
            <a:endParaRPr lang="en-GB" sz="2000" dirty="0"/>
          </a:p>
          <a:p>
            <a:pPr fontAlgn="base"/>
            <a:r>
              <a:rPr lang="en-GB" sz="2000" dirty="0"/>
              <a:t>Many teleworkers use laptop computers and makeshift home workstations, that result in non-neutral body postures and, hence, increased musculoskeletal complaints. </a:t>
            </a:r>
            <a:endParaRPr lang="en-GB" sz="2000" dirty="0" smtClean="0"/>
          </a:p>
          <a:p>
            <a:pPr fontAlgn="base"/>
            <a:r>
              <a:rPr lang="en-GB" sz="2000" dirty="0" smtClean="0"/>
              <a:t>Inappropriate </a:t>
            </a:r>
            <a:r>
              <a:rPr lang="en-GB" sz="2000" dirty="0"/>
              <a:t>location of the screen, keyboard or mouse and lack of forearm support lead to discomfort and muscle loading of the upper extremity and </a:t>
            </a:r>
            <a:r>
              <a:rPr lang="en-GB" sz="2000" dirty="0" smtClean="0"/>
              <a:t>back.</a:t>
            </a:r>
            <a:endParaRPr lang="en-GB" sz="2000" dirty="0"/>
          </a:p>
          <a:p>
            <a:endParaRPr lang="en-GB" sz="2000" dirty="0"/>
          </a:p>
        </p:txBody>
      </p:sp>
    </p:spTree>
    <p:extLst>
      <p:ext uri="{BB962C8B-B14F-4D97-AF65-F5344CB8AC3E}">
        <p14:creationId xmlns:p14="http://schemas.microsoft.com/office/powerpoint/2010/main" val="39297547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2. Work </a:t>
            </a:r>
            <a:r>
              <a:rPr lang="en-GB" sz="2400" dirty="0"/>
              <a:t>environment </a:t>
            </a:r>
          </a:p>
        </p:txBody>
      </p:sp>
      <p:sp>
        <p:nvSpPr>
          <p:cNvPr id="3" name="Content Placeholder 2"/>
          <p:cNvSpPr>
            <a:spLocks noGrp="1"/>
          </p:cNvSpPr>
          <p:nvPr>
            <p:ph sz="half" idx="1"/>
          </p:nvPr>
        </p:nvSpPr>
        <p:spPr>
          <a:xfrm>
            <a:off x="539750" y="915988"/>
            <a:ext cx="7632700" cy="3527970"/>
          </a:xfrm>
        </p:spPr>
        <p:txBody>
          <a:bodyPr anchor="t">
            <a:noAutofit/>
          </a:bodyPr>
          <a:lstStyle/>
          <a:p>
            <a:pPr fontAlgn="base"/>
            <a:r>
              <a:rPr lang="en-GB" sz="1800" dirty="0" smtClean="0"/>
              <a:t>There is evidence that work environmental factors such as being disturbed by glare or reflection, draught, noise and poor air quality are related to MSDs at the neck and shoulder. </a:t>
            </a:r>
          </a:p>
          <a:p>
            <a:pPr fontAlgn="base"/>
            <a:r>
              <a:rPr lang="en-GB" sz="1800" dirty="0" smtClean="0"/>
              <a:t>Although </a:t>
            </a:r>
            <a:r>
              <a:rPr lang="en-GB" sz="1800" dirty="0"/>
              <a:t>environmental </a:t>
            </a:r>
            <a:r>
              <a:rPr lang="en-GB" sz="1800" dirty="0" smtClean="0"/>
              <a:t>factors </a:t>
            </a:r>
            <a:r>
              <a:rPr lang="en-GB" sz="1800" dirty="0"/>
              <a:t>are given due consideration in an office design, </a:t>
            </a:r>
            <a:r>
              <a:rPr lang="en-GB" sz="1800" dirty="0" smtClean="0"/>
              <a:t>they are likely to be overlooked in </a:t>
            </a:r>
            <a:r>
              <a:rPr lang="en-GB" sz="1800" dirty="0"/>
              <a:t>home-based </a:t>
            </a:r>
            <a:r>
              <a:rPr lang="en-GB" sz="1800" dirty="0" smtClean="0"/>
              <a:t>teleworking.</a:t>
            </a:r>
            <a:endParaRPr lang="en-GB" sz="18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1061" y="2678255"/>
            <a:ext cx="2952328" cy="1693720"/>
          </a:xfrm>
          <a:prstGeom prst="rect">
            <a:avLst/>
          </a:prstGeom>
        </p:spPr>
      </p:pic>
    </p:spTree>
    <p:extLst>
      <p:ext uri="{BB962C8B-B14F-4D97-AF65-F5344CB8AC3E}">
        <p14:creationId xmlns:p14="http://schemas.microsoft.com/office/powerpoint/2010/main" val="1058077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9393" y="1563638"/>
            <a:ext cx="4174607"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0003" y="135000"/>
            <a:ext cx="8154445" cy="367200"/>
          </a:xfrm>
        </p:spPr>
        <p:txBody>
          <a:bodyPr/>
          <a:lstStyle/>
          <a:p>
            <a:pPr fontAlgn="base"/>
            <a:r>
              <a:rPr lang="en-GB" sz="2400" dirty="0" smtClean="0"/>
              <a:t>3. Sedentary </a:t>
            </a:r>
            <a:r>
              <a:rPr lang="en-GB" sz="2400" dirty="0"/>
              <a:t>behaviour and physical activity</a:t>
            </a:r>
          </a:p>
        </p:txBody>
      </p:sp>
      <p:sp>
        <p:nvSpPr>
          <p:cNvPr id="3" name="Content Placeholder 2"/>
          <p:cNvSpPr>
            <a:spLocks noGrp="1"/>
          </p:cNvSpPr>
          <p:nvPr>
            <p:ph sz="half" idx="1"/>
          </p:nvPr>
        </p:nvSpPr>
        <p:spPr>
          <a:xfrm>
            <a:off x="539552" y="1131590"/>
            <a:ext cx="7632700" cy="3454471"/>
          </a:xfrm>
        </p:spPr>
        <p:txBody>
          <a:bodyPr anchor="t">
            <a:noAutofit/>
          </a:bodyPr>
          <a:lstStyle/>
          <a:p>
            <a:pPr fontAlgn="base"/>
            <a:r>
              <a:rPr lang="en-GB" sz="2000" dirty="0"/>
              <a:t>Home-based teleworking involves longer periods of sitting with fewer work interruptions than in the office. </a:t>
            </a:r>
          </a:p>
          <a:p>
            <a:pPr fontAlgn="base"/>
            <a:r>
              <a:rPr lang="en-GB" sz="2000" dirty="0"/>
              <a:t>This in combination with poor ergonomic workstations may lead to an increase in </a:t>
            </a:r>
            <a:r>
              <a:rPr lang="en-GB" sz="2000" dirty="0" smtClean="0"/>
              <a:t>MSDs.</a:t>
            </a:r>
            <a:endParaRPr lang="en-GB" sz="2000" dirty="0"/>
          </a:p>
          <a:p>
            <a:pPr fontAlgn="base"/>
            <a:r>
              <a:rPr lang="en-GB" sz="2000" dirty="0"/>
              <a:t>The lack of movement during sitting leads to a higher load on the vertebral discs and reduces circulation of the blood and the supply of oxygen to the muscles. </a:t>
            </a:r>
            <a:endParaRPr lang="en-GB" sz="2000" dirty="0" smtClean="0"/>
          </a:p>
          <a:p>
            <a:pPr fontAlgn="base"/>
            <a:r>
              <a:rPr lang="en-GB" sz="2000" dirty="0" smtClean="0"/>
              <a:t>Health </a:t>
            </a:r>
            <a:r>
              <a:rPr lang="en-GB" sz="2000" dirty="0"/>
              <a:t>risks associated with sedentary behaviour </a:t>
            </a:r>
            <a:r>
              <a:rPr lang="en-GB" sz="2000" dirty="0" smtClean="0"/>
              <a:t>cannot be </a:t>
            </a:r>
            <a:r>
              <a:rPr lang="en-GB" sz="2000" dirty="0"/>
              <a:t>fully compensated by physical exercise during leisure time.</a:t>
            </a:r>
          </a:p>
          <a:p>
            <a:pPr fontAlgn="base"/>
            <a:endParaRPr lang="en-GB" sz="2000" dirty="0"/>
          </a:p>
        </p:txBody>
      </p:sp>
    </p:spTree>
    <p:extLst>
      <p:ext uri="{BB962C8B-B14F-4D97-AF65-F5344CB8AC3E}">
        <p14:creationId xmlns:p14="http://schemas.microsoft.com/office/powerpoint/2010/main" val="21057029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4. Work </a:t>
            </a:r>
            <a:r>
              <a:rPr lang="en-GB" sz="2400" dirty="0"/>
              <a:t>organisation</a:t>
            </a:r>
          </a:p>
        </p:txBody>
      </p:sp>
      <p:sp>
        <p:nvSpPr>
          <p:cNvPr id="3" name="Content Placeholder 2"/>
          <p:cNvSpPr>
            <a:spLocks noGrp="1"/>
          </p:cNvSpPr>
          <p:nvPr>
            <p:ph sz="half" idx="1"/>
          </p:nvPr>
        </p:nvSpPr>
        <p:spPr>
          <a:xfrm>
            <a:off x="539750" y="1217703"/>
            <a:ext cx="7632700" cy="3442279"/>
          </a:xfrm>
        </p:spPr>
        <p:txBody>
          <a:bodyPr anchor="t">
            <a:noAutofit/>
          </a:bodyPr>
          <a:lstStyle/>
          <a:p>
            <a:pPr fontAlgn="base"/>
            <a:r>
              <a:rPr lang="en-GB" sz="2000" dirty="0"/>
              <a:t>Another risk factor of home-based teleworking is the blurred boundaries between work and home. </a:t>
            </a:r>
            <a:endParaRPr lang="en-GB" sz="2000" dirty="0" smtClean="0"/>
          </a:p>
          <a:p>
            <a:pPr fontAlgn="base"/>
            <a:r>
              <a:rPr lang="en-GB" sz="2000" dirty="0" smtClean="0"/>
              <a:t>Teleworkers often work </a:t>
            </a:r>
            <a:r>
              <a:rPr lang="en-GB" sz="2000" dirty="0"/>
              <a:t>longer hours at home </a:t>
            </a:r>
            <a:r>
              <a:rPr lang="en-GB" sz="2000" dirty="0" smtClean="0"/>
              <a:t>to </a:t>
            </a:r>
            <a:r>
              <a:rPr lang="en-GB" sz="2000" dirty="0"/>
              <a:t>ensure that they meet or exceed </a:t>
            </a:r>
            <a:r>
              <a:rPr lang="en-GB" sz="2000" dirty="0" smtClean="0"/>
              <a:t>employer’s expectations.</a:t>
            </a:r>
          </a:p>
          <a:p>
            <a:pPr fontAlgn="base"/>
            <a:r>
              <a:rPr lang="en-GB" sz="2000" dirty="0" smtClean="0"/>
              <a:t>Teleworkers </a:t>
            </a:r>
            <a:r>
              <a:rPr lang="en-GB" sz="2000" dirty="0"/>
              <a:t>have fewer opportunities to socialise with </a:t>
            </a:r>
            <a:r>
              <a:rPr lang="en-GB" sz="2000" dirty="0" smtClean="0"/>
              <a:t>colleagues.</a:t>
            </a:r>
            <a:endParaRPr lang="en-GB" sz="2000" dirty="0" smtClean="0">
              <a:solidFill>
                <a:srgbClr val="FF0000"/>
              </a:solidFill>
            </a:endParaRPr>
          </a:p>
          <a:p>
            <a:pPr fontAlgn="base"/>
            <a:r>
              <a:rPr lang="en-GB" sz="2000" dirty="0" smtClean="0"/>
              <a:t>Extended </a:t>
            </a:r>
            <a:r>
              <a:rPr lang="en-GB" sz="2000" dirty="0"/>
              <a:t>work hours associated with longer periods of sitting may result in an increased risk of MSDs. </a:t>
            </a:r>
          </a:p>
          <a:p>
            <a:pPr fontAlgn="base"/>
            <a:endParaRPr lang="en-GB" sz="2000" dirty="0"/>
          </a:p>
        </p:txBody>
      </p:sp>
      <p:sp>
        <p:nvSpPr>
          <p:cNvPr id="5" name="Rectangle 4"/>
          <p:cNvSpPr/>
          <p:nvPr/>
        </p:nvSpPr>
        <p:spPr>
          <a:xfrm>
            <a:off x="5292080" y="1635646"/>
            <a:ext cx="3707904"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2653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1602"/>
            <a:ext cx="8024543" cy="367200"/>
          </a:xfrm>
        </p:spPr>
        <p:txBody>
          <a:bodyPr/>
          <a:lstStyle/>
          <a:p>
            <a:pPr fontAlgn="base"/>
            <a:r>
              <a:rPr lang="en-GB" sz="2400" dirty="0" smtClean="0"/>
              <a:t>5. Psychosocial factors 1 – negative factors</a:t>
            </a:r>
            <a:endParaRPr lang="en-GB" sz="2400" dirty="0"/>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en-GB" sz="1800" dirty="0" smtClean="0"/>
              <a:t>Excessive </a:t>
            </a:r>
            <a:r>
              <a:rPr lang="en-GB" sz="1800" dirty="0"/>
              <a:t>workload, increased social isolation from colleagues, lack of face-to-face interaction and support, and anxiety can have an impact on workers’ wellbeing, which in turn can increase the risk of developing MSDs. </a:t>
            </a:r>
            <a:endParaRPr lang="en-GB" sz="1800" dirty="0" smtClean="0"/>
          </a:p>
          <a:p>
            <a:pPr fontAlgn="base"/>
            <a:r>
              <a:rPr lang="en-GB" sz="1800" dirty="0" smtClean="0"/>
              <a:t>Extent </a:t>
            </a:r>
            <a:r>
              <a:rPr lang="en-GB" sz="1800" dirty="0"/>
              <a:t>of teleworking is negatively associated with social support from colleagues and line </a:t>
            </a:r>
            <a:r>
              <a:rPr lang="en-GB" sz="1800" dirty="0" smtClean="0"/>
              <a:t>managers.</a:t>
            </a:r>
          </a:p>
          <a:p>
            <a:pPr fontAlgn="base"/>
            <a:r>
              <a:rPr lang="en-GB" sz="1800" dirty="0" smtClean="0"/>
              <a:t>Lack </a:t>
            </a:r>
            <a:r>
              <a:rPr lang="en-GB" sz="1800" dirty="0"/>
              <a:t>of social support from colleagues and superiors, low autonomy, high job demands, and low job satisfaction seems to be related </a:t>
            </a:r>
            <a:r>
              <a:rPr lang="en-GB" sz="1800" dirty="0" smtClean="0"/>
              <a:t>to </a:t>
            </a:r>
            <a:r>
              <a:rPr lang="en-GB" sz="1800" dirty="0"/>
              <a:t>an increased occurrence of MSDs</a:t>
            </a:r>
            <a:r>
              <a:rPr lang="en-GB" sz="1800" dirty="0" smtClean="0"/>
              <a:t>.</a:t>
            </a:r>
          </a:p>
          <a:p>
            <a:pPr fontAlgn="base"/>
            <a:r>
              <a:rPr lang="en-GB" sz="1800" dirty="0" smtClean="0"/>
              <a:t>The </a:t>
            </a:r>
            <a:r>
              <a:rPr lang="en-GB" sz="1800" dirty="0"/>
              <a:t>omnipresence of the work and the feeling of living in the ‘office’ day and night may provoke stress, </a:t>
            </a:r>
            <a:r>
              <a:rPr lang="en-GB" sz="1800" dirty="0" smtClean="0"/>
              <a:t>contributing to MSDs.</a:t>
            </a:r>
            <a:endParaRPr lang="en-GB" sz="1800" dirty="0"/>
          </a:p>
        </p:txBody>
      </p:sp>
      <p:sp>
        <p:nvSpPr>
          <p:cNvPr id="6" name="Rectangle 5"/>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32257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5. Psychosocial factors 2 – positive factors</a:t>
            </a:r>
            <a:endParaRPr lang="en-GB" sz="2400" dirty="0"/>
          </a:p>
        </p:txBody>
      </p:sp>
      <p:sp>
        <p:nvSpPr>
          <p:cNvPr id="3" name="Content Placeholder 2"/>
          <p:cNvSpPr>
            <a:spLocks noGrp="1"/>
          </p:cNvSpPr>
          <p:nvPr>
            <p:ph sz="half" idx="1"/>
          </p:nvPr>
        </p:nvSpPr>
        <p:spPr>
          <a:xfrm>
            <a:off x="539750" y="1059582"/>
            <a:ext cx="6264498" cy="3599978"/>
          </a:xfrm>
        </p:spPr>
        <p:txBody>
          <a:bodyPr anchor="t">
            <a:noAutofit/>
          </a:bodyPr>
          <a:lstStyle/>
          <a:p>
            <a:pPr fontAlgn="base"/>
            <a:r>
              <a:rPr lang="en-GB" sz="2000" dirty="0" smtClean="0"/>
              <a:t>Positive </a:t>
            </a:r>
            <a:r>
              <a:rPr lang="en-GB" sz="2000" dirty="0"/>
              <a:t>psychosocial aspects of home-based teleworking (e.g. greater autonomy and higher job satisfaction) would have a beneficial effect on health problems such as MSDs and, potentially delay the onset of symptoms.  </a:t>
            </a:r>
          </a:p>
          <a:p>
            <a:pPr fontAlgn="base"/>
            <a:endParaRPr lang="en-GB" sz="2000" dirty="0"/>
          </a:p>
        </p:txBody>
      </p:sp>
      <p:sp>
        <p:nvSpPr>
          <p:cNvPr id="7" name="Rectangle 6"/>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68629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9"/>
            <a:ext cx="7632700" cy="3455986"/>
          </a:xfrm>
        </p:spPr>
        <p:txBody>
          <a:bodyPr lIns="0" tIns="0" rIns="0" bIns="0">
            <a:normAutofit/>
          </a:bodyPr>
          <a:lstStyle/>
          <a:p>
            <a:r>
              <a:rPr lang="en-US" sz="2000" dirty="0"/>
              <a:t>Workers' characteristics can also be MSD risk factors </a:t>
            </a:r>
            <a:r>
              <a:rPr lang="en-US" sz="2000" dirty="0" smtClean="0"/>
              <a:t/>
            </a:r>
            <a:br>
              <a:rPr lang="en-US" sz="2000" dirty="0" smtClean="0"/>
            </a:br>
            <a:r>
              <a:rPr lang="en-US" sz="2000" dirty="0" smtClean="0"/>
              <a:t>(if</a:t>
            </a:r>
            <a:r>
              <a:rPr lang="en-US" sz="2000" dirty="0" smtClean="0">
                <a:solidFill>
                  <a:srgbClr val="FF0000"/>
                </a:solidFill>
              </a:rPr>
              <a:t> </a:t>
            </a:r>
            <a:r>
              <a:rPr lang="en-US" sz="2000" dirty="0" smtClean="0"/>
              <a:t>risks </a:t>
            </a:r>
            <a:r>
              <a:rPr lang="en-US" sz="2000" dirty="0"/>
              <a:t>aren't managed </a:t>
            </a:r>
            <a:r>
              <a:rPr lang="en-US" sz="2000" dirty="0" smtClean="0"/>
              <a:t>properly):</a:t>
            </a:r>
          </a:p>
          <a:p>
            <a:pPr lvl="1"/>
            <a:r>
              <a:rPr lang="en-US" sz="2000" dirty="0" smtClean="0"/>
              <a:t>age</a:t>
            </a:r>
          </a:p>
          <a:p>
            <a:pPr lvl="1"/>
            <a:r>
              <a:rPr lang="en-US" sz="2000" dirty="0" smtClean="0"/>
              <a:t>gender</a:t>
            </a:r>
          </a:p>
          <a:p>
            <a:pPr lvl="1"/>
            <a:r>
              <a:rPr lang="en-US" sz="2000" dirty="0" smtClean="0"/>
              <a:t>condition </a:t>
            </a:r>
            <a:r>
              <a:rPr lang="en-US" sz="2000" dirty="0"/>
              <a:t>of health (if they already suffer from an MSD or have done so in the </a:t>
            </a:r>
            <a:r>
              <a:rPr lang="en-US" sz="2000" dirty="0" smtClean="0"/>
              <a:t>past)</a:t>
            </a:r>
          </a:p>
          <a:p>
            <a:pPr lvl="1"/>
            <a:r>
              <a:rPr lang="en-US" sz="2000" dirty="0" smtClean="0"/>
              <a:t>lack </a:t>
            </a:r>
            <a:r>
              <a:rPr lang="en-US" sz="2000" dirty="0"/>
              <a:t>of knowledge of work techniques and safety procedures </a:t>
            </a:r>
            <a:endParaRPr lang="en-US" sz="2000" dirty="0" smtClean="0"/>
          </a:p>
          <a:p>
            <a:pPr lvl="1"/>
            <a:r>
              <a:rPr lang="en-US" sz="2000" dirty="0" smtClean="0"/>
              <a:t>…</a:t>
            </a:r>
          </a:p>
        </p:txBody>
      </p:sp>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26490"/>
            <a:ext cx="7488486" cy="666103"/>
          </a:xfrm>
        </p:spPr>
        <p:txBody>
          <a:bodyPr lIns="0" tIns="0" rIns="0" bIns="0"/>
          <a:lstStyle/>
          <a:p>
            <a:r>
              <a:rPr lang="en-US" sz="2400" dirty="0" smtClean="0">
                <a:solidFill>
                  <a:schemeClr val="accent1"/>
                </a:solidFill>
              </a:rPr>
              <a:t>6. Individual </a:t>
            </a:r>
            <a:r>
              <a:rPr lang="es-ES" sz="2400" dirty="0" err="1" smtClean="0"/>
              <a:t>factors</a:t>
            </a:r>
            <a:r>
              <a:rPr lang="es-ES" sz="2400" dirty="0"/>
              <a:t/>
            </a:r>
            <a:br>
              <a:rPr lang="es-ES" sz="2400" dirty="0"/>
            </a:br>
            <a:endParaRPr lang="en-US" sz="2000" dirty="0"/>
          </a:p>
        </p:txBody>
      </p:sp>
      <p:sp>
        <p:nvSpPr>
          <p:cNvPr id="4" name="Rectangle 3"/>
          <p:cNvSpPr/>
          <p:nvPr/>
        </p:nvSpPr>
        <p:spPr>
          <a:xfrm>
            <a:off x="6804248" y="2513602"/>
            <a:ext cx="2627784" cy="400110"/>
          </a:xfrm>
          <a:prstGeom prst="rect">
            <a:avLst/>
          </a:prstGeom>
        </p:spPr>
        <p:txBody>
          <a:bodyPr wrap="square">
            <a:spAutoFit/>
          </a:bodyPr>
          <a:lstStyle/>
          <a:p>
            <a:endParaRPr lang="en-US" sz="2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8738" y="3291830"/>
            <a:ext cx="4554723" cy="1296144"/>
          </a:xfrm>
          <a:prstGeom prst="rect">
            <a:avLst/>
          </a:prstGeom>
        </p:spPr>
      </p:pic>
    </p:spTree>
    <p:extLst>
      <p:ext uri="{BB962C8B-B14F-4D97-AF65-F5344CB8AC3E}">
        <p14:creationId xmlns:p14="http://schemas.microsoft.com/office/powerpoint/2010/main" val="17663802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lstStyle/>
          <a:p>
            <a:r>
              <a:rPr lang="en-GB" sz="2000" dirty="0"/>
              <a:t>Preventive / protective approaches to address MSD  risk factors related to telework at home</a:t>
            </a:r>
          </a:p>
        </p:txBody>
      </p:sp>
      <p:sp>
        <p:nvSpPr>
          <p:cNvPr id="3" name="Content Placeholder 2"/>
          <p:cNvSpPr>
            <a:spLocks noGrp="1"/>
          </p:cNvSpPr>
          <p:nvPr>
            <p:ph sz="half" idx="1"/>
          </p:nvPr>
        </p:nvSpPr>
        <p:spPr>
          <a:xfrm>
            <a:off x="539750" y="1491630"/>
            <a:ext cx="7632700" cy="3455987"/>
          </a:xfrm>
        </p:spPr>
        <p:txBody>
          <a:bodyPr/>
          <a:lstStyle/>
          <a:p>
            <a:pPr marL="514350" indent="-514350">
              <a:buFont typeface="+mj-lt"/>
              <a:buAutoNum type="arabicPeriod"/>
            </a:pPr>
            <a:r>
              <a:rPr lang="en-GB" sz="2200" dirty="0"/>
              <a:t>Workplace design and ergonomics</a:t>
            </a:r>
            <a:endParaRPr lang="en-GB" sz="2200" strike="sngStrike" dirty="0"/>
          </a:p>
          <a:p>
            <a:pPr marL="514350" indent="-514350">
              <a:buFont typeface="+mj-lt"/>
              <a:buAutoNum type="arabicPeriod"/>
            </a:pPr>
            <a:r>
              <a:rPr lang="en-GB" sz="2200" dirty="0"/>
              <a:t>Work environment </a:t>
            </a:r>
          </a:p>
          <a:p>
            <a:pPr marL="514350" indent="-514350">
              <a:buFont typeface="+mj-lt"/>
              <a:buAutoNum type="arabicPeriod"/>
            </a:pPr>
            <a:r>
              <a:rPr lang="en-GB" sz="2200" dirty="0"/>
              <a:t>Sedentary behaviour</a:t>
            </a:r>
            <a:endParaRPr lang="en-GB" sz="2200" strike="sngStrike" dirty="0"/>
          </a:p>
          <a:p>
            <a:pPr marL="514350" indent="-514350">
              <a:buFont typeface="+mj-lt"/>
              <a:buAutoNum type="arabicPeriod"/>
            </a:pPr>
            <a:r>
              <a:rPr lang="en-GB" sz="2200" dirty="0"/>
              <a:t>Work organisation</a:t>
            </a:r>
            <a:endParaRPr lang="en-GB" sz="2200" strike="sngStrike" dirty="0"/>
          </a:p>
          <a:p>
            <a:pPr marL="514350" indent="-514350">
              <a:buFont typeface="+mj-lt"/>
              <a:buAutoNum type="arabicPeriod"/>
            </a:pPr>
            <a:r>
              <a:rPr lang="en-GB" sz="2200" dirty="0"/>
              <a:t>Psychosocial factors</a:t>
            </a:r>
            <a:endParaRPr lang="en-GB" sz="2200" strike="sngStrike" dirty="0"/>
          </a:p>
          <a:p>
            <a:endParaRPr lang="en-GB" dirty="0"/>
          </a:p>
        </p:txBody>
      </p:sp>
    </p:spTree>
    <p:extLst>
      <p:ext uri="{BB962C8B-B14F-4D97-AF65-F5344CB8AC3E}">
        <p14:creationId xmlns:p14="http://schemas.microsoft.com/office/powerpoint/2010/main" val="282952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389734"/>
            <a:ext cx="5472608" cy="2982241"/>
          </a:xfrm>
          <a:prstGeom prst="rect">
            <a:avLst/>
          </a:prstGeom>
        </p:spPr>
      </p:pic>
      <p:sp>
        <p:nvSpPr>
          <p:cNvPr id="2" name="Title 1"/>
          <p:cNvSpPr>
            <a:spLocks noGrp="1"/>
          </p:cNvSpPr>
          <p:nvPr>
            <p:ph type="title"/>
          </p:nvPr>
        </p:nvSpPr>
        <p:spPr>
          <a:xfrm>
            <a:off x="450003" y="135000"/>
            <a:ext cx="8154445" cy="367200"/>
          </a:xfrm>
        </p:spPr>
        <p:txBody>
          <a:bodyPr/>
          <a:lstStyle/>
          <a:p>
            <a:pPr fontAlgn="base"/>
            <a:r>
              <a:rPr lang="en-GB" sz="2400" dirty="0" smtClean="0"/>
              <a:t>1. Workplace</a:t>
            </a:r>
            <a:r>
              <a:rPr lang="en-GB" sz="2400" dirty="0"/>
              <a:t> design and </a:t>
            </a:r>
            <a:r>
              <a:rPr lang="en-GB" sz="2400" dirty="0" smtClean="0"/>
              <a:t>ergonomics</a:t>
            </a:r>
            <a:endParaRPr lang="en-GB" sz="2400" dirty="0"/>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en-GB" sz="2000" dirty="0"/>
              <a:t>Teleworkers do not always have the same resources and possibilities at home </a:t>
            </a:r>
            <a:r>
              <a:rPr lang="en-GB" sz="2000" dirty="0" smtClean="0"/>
              <a:t>as </a:t>
            </a:r>
            <a:r>
              <a:rPr lang="en-GB" sz="2000" dirty="0"/>
              <a:t>they do at the office. </a:t>
            </a:r>
            <a:endParaRPr lang="en-GB" sz="2000" dirty="0" smtClean="0"/>
          </a:p>
          <a:p>
            <a:pPr fontAlgn="base"/>
            <a:r>
              <a:rPr lang="en-GB" sz="2000" dirty="0" smtClean="0"/>
              <a:t>To </a:t>
            </a:r>
            <a:r>
              <a:rPr lang="en-GB" sz="2000" dirty="0"/>
              <a:t>make the home office a comfortable and healthy workplace, here are some </a:t>
            </a:r>
            <a:r>
              <a:rPr lang="en-GB" sz="2000" dirty="0" smtClean="0"/>
              <a:t>tips related to:</a:t>
            </a:r>
          </a:p>
          <a:p>
            <a:pPr marL="0" indent="0" fontAlgn="base">
              <a:buNone/>
            </a:pPr>
            <a:r>
              <a:rPr lang="en-GB" sz="2000" dirty="0"/>
              <a:t> </a:t>
            </a:r>
            <a:endParaRPr lang="en-GB" sz="2000" dirty="0" smtClean="0"/>
          </a:p>
          <a:p>
            <a:pPr lvl="1" fontAlgn="base"/>
            <a:r>
              <a:rPr lang="es-ES" sz="2000" dirty="0" smtClean="0"/>
              <a:t>Office </a:t>
            </a:r>
            <a:r>
              <a:rPr lang="es-ES" sz="2000" dirty="0" err="1" smtClean="0"/>
              <a:t>chair</a:t>
            </a:r>
            <a:endParaRPr lang="es-ES" sz="2000" dirty="0" smtClean="0"/>
          </a:p>
          <a:p>
            <a:pPr lvl="1" fontAlgn="base"/>
            <a:r>
              <a:rPr lang="es-ES" sz="2000" dirty="0" smtClean="0"/>
              <a:t>Office </a:t>
            </a:r>
            <a:r>
              <a:rPr lang="es-ES" sz="2000" dirty="0" err="1" smtClean="0"/>
              <a:t>desk</a:t>
            </a:r>
            <a:endParaRPr lang="es-ES" sz="2000" dirty="0" smtClean="0"/>
          </a:p>
          <a:p>
            <a:pPr lvl="1" fontAlgn="base"/>
            <a:r>
              <a:rPr lang="es-ES" sz="2000" dirty="0" smtClean="0"/>
              <a:t>Monitor</a:t>
            </a:r>
          </a:p>
          <a:p>
            <a:pPr lvl="1" fontAlgn="base"/>
            <a:r>
              <a:rPr lang="es-ES" sz="2000" dirty="0" smtClean="0"/>
              <a:t>Mouse and </a:t>
            </a:r>
            <a:r>
              <a:rPr lang="es-ES" sz="2000" dirty="0" err="1" smtClean="0"/>
              <a:t>keyboard</a:t>
            </a:r>
            <a:endParaRPr lang="es-ES" sz="2000" dirty="0" smtClean="0"/>
          </a:p>
          <a:p>
            <a:pPr lvl="1" fontAlgn="base"/>
            <a:r>
              <a:rPr lang="es-ES" sz="2000" dirty="0" err="1" smtClean="0"/>
              <a:t>Document</a:t>
            </a:r>
            <a:r>
              <a:rPr lang="es-ES" sz="2000" dirty="0" smtClean="0"/>
              <a:t> stand</a:t>
            </a:r>
            <a:endParaRPr lang="en-GB" sz="2000" dirty="0"/>
          </a:p>
          <a:p>
            <a:pPr fontAlgn="base"/>
            <a:endParaRPr lang="en-GB" sz="2000" dirty="0"/>
          </a:p>
        </p:txBody>
      </p:sp>
    </p:spTree>
    <p:extLst>
      <p:ext uri="{BB962C8B-B14F-4D97-AF65-F5344CB8AC3E}">
        <p14:creationId xmlns:p14="http://schemas.microsoft.com/office/powerpoint/2010/main" val="40096434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609469" cy="367200"/>
          </a:xfrm>
        </p:spPr>
        <p:txBody>
          <a:bodyPr/>
          <a:lstStyle/>
          <a:p>
            <a:pPr fontAlgn="base"/>
            <a:r>
              <a:rPr lang="en-GB" sz="2400" dirty="0" smtClean="0"/>
              <a:t>1. Workplace</a:t>
            </a:r>
            <a:r>
              <a:rPr lang="en-GB" sz="2400" dirty="0"/>
              <a:t> design and </a:t>
            </a:r>
            <a:r>
              <a:rPr lang="en-GB" sz="2400" dirty="0" smtClean="0"/>
              <a:t>ergonomics – Office chair </a:t>
            </a:r>
            <a:endParaRPr lang="en-GB" sz="2400" dirty="0"/>
          </a:p>
        </p:txBody>
      </p:sp>
      <p:sp>
        <p:nvSpPr>
          <p:cNvPr id="3" name="Content Placeholder 2"/>
          <p:cNvSpPr>
            <a:spLocks noGrp="1"/>
          </p:cNvSpPr>
          <p:nvPr>
            <p:ph sz="half" idx="1"/>
          </p:nvPr>
        </p:nvSpPr>
        <p:spPr>
          <a:xfrm>
            <a:off x="539750" y="915988"/>
            <a:ext cx="7776666" cy="3455987"/>
          </a:xfrm>
        </p:spPr>
        <p:txBody>
          <a:bodyPr anchor="t">
            <a:noAutofit/>
          </a:bodyPr>
          <a:lstStyle/>
          <a:p>
            <a:pPr fontAlgn="base"/>
            <a:r>
              <a:rPr lang="en-GB" sz="1650" dirty="0"/>
              <a:t>The </a:t>
            </a:r>
            <a:r>
              <a:rPr lang="en-GB" sz="1650" dirty="0" smtClean="0"/>
              <a:t>chair </a:t>
            </a:r>
            <a:r>
              <a:rPr lang="en-GB" sz="1650" dirty="0"/>
              <a:t>is </a:t>
            </a:r>
            <a:r>
              <a:rPr lang="en-US" sz="1650" dirty="0"/>
              <a:t>preferably adjustable in height, back rest, seat depth, arm rests and dynamic tilt (to create </a:t>
            </a:r>
            <a:r>
              <a:rPr lang="en-US" sz="1650" dirty="0" smtClean="0"/>
              <a:t>movement). </a:t>
            </a:r>
          </a:p>
          <a:p>
            <a:pPr fontAlgn="base"/>
            <a:r>
              <a:rPr lang="en-US" sz="1650" dirty="0" smtClean="0"/>
              <a:t>For </a:t>
            </a:r>
            <a:r>
              <a:rPr lang="en-US" sz="1650" dirty="0"/>
              <a:t>a neutral sitting posture, make sure that the chair is correctly </a:t>
            </a:r>
            <a:r>
              <a:rPr lang="en-US" sz="1650" dirty="0" smtClean="0"/>
              <a:t>adjusted. </a:t>
            </a:r>
            <a:endParaRPr lang="en-GB" sz="1650" dirty="0"/>
          </a:p>
          <a:p>
            <a:pPr fontAlgn="base"/>
            <a:r>
              <a:rPr lang="en-US" sz="1650" dirty="0"/>
              <a:t>If the chair is non-adjustable: </a:t>
            </a:r>
            <a:endParaRPr lang="en-GB" sz="1650" dirty="0"/>
          </a:p>
          <a:p>
            <a:pPr lvl="1" fontAlgn="base"/>
            <a:r>
              <a:rPr lang="en-US" sz="1650" dirty="0"/>
              <a:t>adapt the seat height so that the hips are slightly higher than the knees and the thighs are sloped slightly downwards. If the seat is too low, use a cushion (or two). That helps to maintain a comfortable body posture (with the back natural aligned). </a:t>
            </a:r>
            <a:endParaRPr lang="en-GB" sz="1650" dirty="0"/>
          </a:p>
          <a:p>
            <a:pPr lvl="1" fontAlgn="base"/>
            <a:r>
              <a:rPr lang="en-US" sz="1650" dirty="0"/>
              <a:t>ensure that the feet are in good contact with the floor. If this is not the case, take a stable object and place it under the feet to improve contact with the floor.</a:t>
            </a:r>
            <a:endParaRPr lang="en-GB" sz="1650" dirty="0"/>
          </a:p>
          <a:p>
            <a:pPr lvl="1" fontAlgn="base"/>
            <a:r>
              <a:rPr lang="en-US" sz="1650" dirty="0"/>
              <a:t>use an additional support (e.g. thin cushion) behind the lower back, when the lower back is not well-supported.</a:t>
            </a:r>
            <a:endParaRPr lang="en-GB" sz="1650" dirty="0"/>
          </a:p>
          <a:p>
            <a:pPr marL="0" indent="0" fontAlgn="base">
              <a:buNone/>
            </a:pPr>
            <a:endParaRPr lang="en-GB" sz="2000" dirty="0"/>
          </a:p>
        </p:txBody>
      </p:sp>
    </p:spTree>
    <p:extLst>
      <p:ext uri="{BB962C8B-B14F-4D97-AF65-F5344CB8AC3E}">
        <p14:creationId xmlns:p14="http://schemas.microsoft.com/office/powerpoint/2010/main" val="1206294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716973" cy="367200"/>
          </a:xfrm>
        </p:spPr>
        <p:txBody>
          <a:bodyPr/>
          <a:lstStyle/>
          <a:p>
            <a:pPr fontAlgn="base"/>
            <a:r>
              <a:rPr lang="en-GB" sz="2400" dirty="0" smtClean="0"/>
              <a:t>1. Workplace</a:t>
            </a:r>
            <a:r>
              <a:rPr lang="en-GB" sz="2400" dirty="0"/>
              <a:t> design and </a:t>
            </a:r>
            <a:r>
              <a:rPr lang="en-GB" sz="2400" dirty="0" smtClean="0"/>
              <a:t>ergonomics – Office desk </a:t>
            </a:r>
            <a:endParaRPr lang="en-GB" sz="2400" dirty="0"/>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en-GB" sz="1700" dirty="0"/>
              <a:t>Make sure that the desk is large enough </a:t>
            </a:r>
            <a:r>
              <a:rPr lang="en-GB" sz="1700" dirty="0" smtClean="0"/>
              <a:t>and </a:t>
            </a:r>
            <a:r>
              <a:rPr lang="en-GB" sz="1700" dirty="0"/>
              <a:t>there is sufficient legroom. </a:t>
            </a:r>
            <a:r>
              <a:rPr lang="en-GB" sz="1700" dirty="0" smtClean="0"/>
              <a:t>Preferably at </a:t>
            </a:r>
            <a:r>
              <a:rPr lang="en-GB" sz="1700" dirty="0"/>
              <a:t>least a depth of 80cm and a thickness less than 5cm. </a:t>
            </a:r>
          </a:p>
          <a:p>
            <a:pPr fontAlgn="base"/>
            <a:r>
              <a:rPr lang="en-GB" sz="1700" dirty="0"/>
              <a:t>If the height of the desk is adjustable, adapt the height to elbow height (note that the shoulders are relaxed). Before doing that, make sure of a correct body posture while sitting (see office chair</a:t>
            </a:r>
            <a:r>
              <a:rPr lang="en-GB" sz="1700" dirty="0" smtClean="0"/>
              <a:t>).</a:t>
            </a:r>
            <a:endParaRPr lang="en-GB" sz="1700" dirty="0"/>
          </a:p>
          <a:p>
            <a:pPr fontAlgn="base"/>
            <a:r>
              <a:rPr lang="en-GB" sz="1700" dirty="0"/>
              <a:t>If the desk height is non-adjustable:</a:t>
            </a:r>
          </a:p>
          <a:p>
            <a:pPr lvl="1" fontAlgn="base"/>
            <a:r>
              <a:rPr lang="en-GB" sz="1700" dirty="0"/>
              <a:t>The desk is too high: raise the sitting height of the chair (e.g. by using cushions in case of a non-adjustable chair) so that the elbows are at the same height as the desk. </a:t>
            </a:r>
          </a:p>
          <a:p>
            <a:pPr lvl="1" fontAlgn="base"/>
            <a:r>
              <a:rPr lang="en-GB" sz="1700" dirty="0"/>
              <a:t>The desk is too low: raise the desk height (e.g. by using blocks) so that the elbows are at the same height as the desk. But keep it stable and safe.  </a:t>
            </a:r>
          </a:p>
          <a:p>
            <a:pPr marL="0" indent="0" fontAlgn="base">
              <a:buNone/>
            </a:pPr>
            <a:r>
              <a:rPr lang="en-US" sz="1800" dirty="0"/>
              <a:t> </a:t>
            </a:r>
            <a:endParaRPr lang="en-GB" sz="1800" dirty="0"/>
          </a:p>
          <a:p>
            <a:pPr marL="0" indent="0" fontAlgn="base">
              <a:buNone/>
            </a:pPr>
            <a:endParaRPr lang="en-GB" sz="2000" dirty="0"/>
          </a:p>
        </p:txBody>
      </p:sp>
    </p:spTree>
    <p:extLst>
      <p:ext uri="{BB962C8B-B14F-4D97-AF65-F5344CB8AC3E}">
        <p14:creationId xmlns:p14="http://schemas.microsoft.com/office/powerpoint/2010/main" val="15875764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586493" cy="367200"/>
          </a:xfrm>
        </p:spPr>
        <p:txBody>
          <a:bodyPr/>
          <a:lstStyle/>
          <a:p>
            <a:pPr fontAlgn="base"/>
            <a:r>
              <a:rPr lang="en-GB" sz="2400" dirty="0" smtClean="0"/>
              <a:t>1. Workplace</a:t>
            </a:r>
            <a:r>
              <a:rPr lang="en-GB" sz="2400" dirty="0"/>
              <a:t> design and </a:t>
            </a:r>
            <a:r>
              <a:rPr lang="en-GB" sz="2400" dirty="0" smtClean="0"/>
              <a:t>ergonomics – Monitor</a:t>
            </a:r>
            <a:endParaRPr lang="en-GB" sz="2400" dirty="0"/>
          </a:p>
        </p:txBody>
      </p:sp>
      <p:sp>
        <p:nvSpPr>
          <p:cNvPr id="3" name="Content Placeholder 2"/>
          <p:cNvSpPr>
            <a:spLocks noGrp="1"/>
          </p:cNvSpPr>
          <p:nvPr>
            <p:ph sz="half" idx="1"/>
          </p:nvPr>
        </p:nvSpPr>
        <p:spPr>
          <a:xfrm>
            <a:off x="539750" y="915988"/>
            <a:ext cx="7920682" cy="3455987"/>
          </a:xfrm>
        </p:spPr>
        <p:txBody>
          <a:bodyPr anchor="t">
            <a:noAutofit/>
          </a:bodyPr>
          <a:lstStyle/>
          <a:p>
            <a:pPr fontAlgn="base"/>
            <a:r>
              <a:rPr lang="en-US" sz="1600" dirty="0"/>
              <a:t>To avoid muscle strain at the neck and shoulder, it is important to position the screen at the correct height (i.e. at eye level or just below). Therefore, use a laptop stand or, if not available, a box or a stack of books to the exact height. </a:t>
            </a:r>
            <a:endParaRPr lang="en-US" sz="1600" dirty="0" smtClean="0"/>
          </a:p>
          <a:p>
            <a:pPr fontAlgn="base"/>
            <a:r>
              <a:rPr lang="en-US" sz="1600" dirty="0" smtClean="0"/>
              <a:t>Preferably</a:t>
            </a:r>
            <a:r>
              <a:rPr lang="en-US" sz="1600" dirty="0"/>
              <a:t>, use an external screen (that is large enough, at least </a:t>
            </a:r>
            <a:r>
              <a:rPr lang="en-US" sz="1600" dirty="0" smtClean="0"/>
              <a:t>19 inch</a:t>
            </a:r>
            <a:r>
              <a:rPr lang="en-US" sz="1600" dirty="0"/>
              <a:t>). </a:t>
            </a:r>
            <a:endParaRPr lang="en-US" sz="1600" dirty="0" smtClean="0"/>
          </a:p>
          <a:p>
            <a:pPr fontAlgn="base"/>
            <a:r>
              <a:rPr lang="en-US" sz="1600" dirty="0" smtClean="0"/>
              <a:t>When </a:t>
            </a:r>
            <a:r>
              <a:rPr lang="en-US" sz="1600" dirty="0"/>
              <a:t>using two screens, place them in a V-shape directly in front of you (by using both screens equally) or the primary screen directly in front and the secondary screen on one side of you (by using one screen more than the other</a:t>
            </a:r>
            <a:r>
              <a:rPr lang="en-US" sz="1600" dirty="0" smtClean="0"/>
              <a:t>).</a:t>
            </a:r>
          </a:p>
          <a:p>
            <a:pPr fontAlgn="base"/>
            <a:r>
              <a:rPr lang="en-US" sz="1600" dirty="0" smtClean="0"/>
              <a:t>Place </a:t>
            </a:r>
            <a:r>
              <a:rPr lang="en-US" sz="1600" dirty="0"/>
              <a:t>the screen(s) at the correct height and an arm’s length from the eyes</a:t>
            </a:r>
            <a:r>
              <a:rPr lang="en-US" sz="1600" dirty="0" smtClean="0"/>
              <a:t>.</a:t>
            </a:r>
            <a:endParaRPr lang="en-GB" sz="1600" dirty="0"/>
          </a:p>
          <a:p>
            <a:r>
              <a:rPr lang="en-US" sz="1600" dirty="0"/>
              <a:t>To avoid eye fatigue, use the 20-20-20 rule (i.e. look every 20 minutes for at least 20 seconds at a distance of at least 20 feet). </a:t>
            </a:r>
            <a:endParaRPr lang="en-US" sz="1600" dirty="0" smtClean="0"/>
          </a:p>
          <a:p>
            <a:r>
              <a:rPr lang="en-US" sz="1600" dirty="0" smtClean="0"/>
              <a:t>Increase </a:t>
            </a:r>
            <a:r>
              <a:rPr lang="en-US" sz="1600" dirty="0"/>
              <a:t>readability by using full width of screen, non-colors (e.g. dark font on light background) and sufficiently large font size and line spacing. </a:t>
            </a:r>
            <a:endParaRPr lang="en-GB" sz="1600" dirty="0"/>
          </a:p>
        </p:txBody>
      </p:sp>
    </p:spTree>
    <p:extLst>
      <p:ext uri="{BB962C8B-B14F-4D97-AF65-F5344CB8AC3E}">
        <p14:creationId xmlns:p14="http://schemas.microsoft.com/office/powerpoint/2010/main" val="28116016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693997" cy="367200"/>
          </a:xfrm>
        </p:spPr>
        <p:txBody>
          <a:bodyPr/>
          <a:lstStyle/>
          <a:p>
            <a:pPr fontAlgn="base"/>
            <a:r>
              <a:rPr lang="en-GB" sz="2200" dirty="0" smtClean="0"/>
              <a:t>1. Workplace</a:t>
            </a:r>
            <a:r>
              <a:rPr lang="en-GB" sz="2200" dirty="0"/>
              <a:t> design and </a:t>
            </a:r>
            <a:r>
              <a:rPr lang="en-GB" sz="2200" dirty="0" smtClean="0"/>
              <a:t>ergonomics – Mouse and keyboard</a:t>
            </a:r>
            <a:endParaRPr lang="en-GB" sz="2200" dirty="0"/>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en-GB" sz="1600" dirty="0" smtClean="0"/>
              <a:t>While </a:t>
            </a:r>
            <a:r>
              <a:rPr lang="en-GB" sz="1600" dirty="0"/>
              <a:t>working on the laptop, it is recommended to use </a:t>
            </a:r>
            <a:r>
              <a:rPr lang="en-GB" sz="1600" dirty="0" smtClean="0"/>
              <a:t>a separate </a:t>
            </a:r>
            <a:r>
              <a:rPr lang="en-GB" sz="1600" dirty="0"/>
              <a:t>mouse and keyboard. This allows </a:t>
            </a:r>
            <a:r>
              <a:rPr lang="en-GB" sz="1600" dirty="0" smtClean="0"/>
              <a:t>to adopt a </a:t>
            </a:r>
            <a:r>
              <a:rPr lang="en-GB" sz="1600" dirty="0"/>
              <a:t>more comfortable body posture and prevents muscle strain at the neck and </a:t>
            </a:r>
            <a:r>
              <a:rPr lang="en-GB" sz="1600" dirty="0" smtClean="0"/>
              <a:t>shoulder. </a:t>
            </a:r>
            <a:endParaRPr lang="en-GB" sz="1600" dirty="0"/>
          </a:p>
          <a:p>
            <a:pPr fontAlgn="base"/>
            <a:r>
              <a:rPr lang="en-GB" sz="1600" dirty="0"/>
              <a:t>Preferably use a flat keyboard (or fold in the keyboard feet). </a:t>
            </a:r>
          </a:p>
          <a:p>
            <a:pPr fontAlgn="base"/>
            <a:r>
              <a:rPr lang="en-GB" sz="1600" dirty="0"/>
              <a:t>Position the keyboard directly in front of the screen, approximately 5-10cm from the edge of the desk. </a:t>
            </a:r>
          </a:p>
          <a:p>
            <a:pPr fontAlgn="base"/>
            <a:r>
              <a:rPr lang="en-GB" sz="1600" dirty="0"/>
              <a:t>Place the mouse as close as possible to the keyboard. </a:t>
            </a:r>
            <a:endParaRPr lang="en-GB" sz="1600" dirty="0" smtClean="0"/>
          </a:p>
          <a:p>
            <a:pPr fontAlgn="base"/>
            <a:r>
              <a:rPr lang="en-GB" sz="1600" dirty="0" smtClean="0"/>
              <a:t>Use </a:t>
            </a:r>
            <a:r>
              <a:rPr lang="en-GB" sz="1600" dirty="0"/>
              <a:t>the </a:t>
            </a:r>
            <a:r>
              <a:rPr lang="en-GB" sz="1600" dirty="0" smtClean="0"/>
              <a:t>mouse correctly. </a:t>
            </a:r>
            <a:r>
              <a:rPr lang="en-GB" sz="1600" dirty="0"/>
              <a:t>Make sure that the arm is well supported by the desk (or armrest) and that the side of the hand rests on the </a:t>
            </a:r>
            <a:r>
              <a:rPr lang="en-GB" sz="1600" dirty="0" smtClean="0"/>
              <a:t>desk.</a:t>
            </a:r>
          </a:p>
          <a:p>
            <a:pPr fontAlgn="base"/>
            <a:r>
              <a:rPr lang="en-GB" sz="1600" dirty="0" smtClean="0"/>
              <a:t>Avoid </a:t>
            </a:r>
            <a:r>
              <a:rPr lang="en-GB" sz="1600" dirty="0"/>
              <a:t>resting the hand on the mouse while not using it. </a:t>
            </a:r>
            <a:endParaRPr lang="en-GB" sz="1600" dirty="0" smtClean="0"/>
          </a:p>
          <a:p>
            <a:pPr fontAlgn="base"/>
            <a:r>
              <a:rPr lang="en-GB" sz="1600" dirty="0" smtClean="0"/>
              <a:t>Reduce </a:t>
            </a:r>
            <a:r>
              <a:rPr lang="en-GB" sz="1600" dirty="0"/>
              <a:t>mouse clicks by using keyboard short cuts where possible. </a:t>
            </a:r>
            <a:endParaRPr lang="en-GB" sz="1600" dirty="0" smtClean="0"/>
          </a:p>
          <a:p>
            <a:pPr fontAlgn="base"/>
            <a:r>
              <a:rPr lang="en-GB" sz="1600" dirty="0" smtClean="0"/>
              <a:t>A </a:t>
            </a:r>
            <a:r>
              <a:rPr lang="en-GB" sz="1600" dirty="0"/>
              <a:t>vertical or roller mouse could be appropriate for employees </a:t>
            </a:r>
            <a:r>
              <a:rPr lang="en-GB" sz="1600" dirty="0" smtClean="0"/>
              <a:t>already suffering </a:t>
            </a:r>
            <a:r>
              <a:rPr lang="en-GB" sz="1600" dirty="0"/>
              <a:t>from </a:t>
            </a:r>
            <a:r>
              <a:rPr lang="en-GB" sz="1600" dirty="0" smtClean="0"/>
              <a:t>MSDs</a:t>
            </a:r>
            <a:endParaRPr lang="en-GB" sz="1400" dirty="0"/>
          </a:p>
        </p:txBody>
      </p:sp>
    </p:spTree>
    <p:extLst>
      <p:ext uri="{BB962C8B-B14F-4D97-AF65-F5344CB8AC3E}">
        <p14:creationId xmlns:p14="http://schemas.microsoft.com/office/powerpoint/2010/main" val="30783987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lstStyle/>
          <a:p>
            <a:pPr fontAlgn="base"/>
            <a:r>
              <a:rPr lang="en-GB" sz="2200" dirty="0" smtClean="0"/>
              <a:t>1. Workplace</a:t>
            </a:r>
            <a:r>
              <a:rPr lang="en-GB" sz="2200" dirty="0"/>
              <a:t> design and </a:t>
            </a:r>
            <a:r>
              <a:rPr lang="en-GB" sz="2200" dirty="0" smtClean="0"/>
              <a:t>ergonomics – Document stand</a:t>
            </a:r>
            <a:endParaRPr lang="en-GB" sz="2200" dirty="0"/>
          </a:p>
        </p:txBody>
      </p:sp>
      <p:sp>
        <p:nvSpPr>
          <p:cNvPr id="3" name="Content Placeholder 2"/>
          <p:cNvSpPr>
            <a:spLocks noGrp="1"/>
          </p:cNvSpPr>
          <p:nvPr>
            <p:ph sz="half" idx="1"/>
          </p:nvPr>
        </p:nvSpPr>
        <p:spPr>
          <a:xfrm>
            <a:off x="539750" y="915988"/>
            <a:ext cx="7704658" cy="3455987"/>
          </a:xfrm>
        </p:spPr>
        <p:txBody>
          <a:bodyPr anchor="t">
            <a:noAutofit/>
          </a:bodyPr>
          <a:lstStyle/>
          <a:p>
            <a:r>
              <a:rPr lang="en-GB" sz="1900" dirty="0"/>
              <a:t>Use a document stand when typing up notes or text from paper documents. It helps to maintain a neutral posture at the neck and back. </a:t>
            </a:r>
            <a:endParaRPr lang="en-GB" sz="1900" dirty="0" smtClean="0"/>
          </a:p>
          <a:p>
            <a:r>
              <a:rPr lang="en-GB" sz="1900" dirty="0" smtClean="0"/>
              <a:t>Position </a:t>
            </a:r>
            <a:r>
              <a:rPr lang="en-GB" sz="1900" dirty="0"/>
              <a:t>the document stand behind the (external) keyboard and beneath the monitor, directly between the monitor and </a:t>
            </a:r>
            <a:r>
              <a:rPr lang="en-GB" sz="1900" dirty="0" smtClean="0"/>
              <a:t>keyboard.</a:t>
            </a:r>
          </a:p>
          <a:p>
            <a:r>
              <a:rPr lang="en-GB" sz="1900" dirty="0" smtClean="0"/>
              <a:t>Arrange </a:t>
            </a:r>
            <a:r>
              <a:rPr lang="en-GB" sz="1900" dirty="0"/>
              <a:t>it at a slight angle (approximately 45°) so that the documents are clearly legible. </a:t>
            </a:r>
            <a:endParaRPr lang="en-GB" sz="1900" dirty="0" smtClean="0"/>
          </a:p>
          <a:p>
            <a:r>
              <a:rPr lang="en-GB" sz="1900" dirty="0" smtClean="0"/>
              <a:t>In </a:t>
            </a:r>
            <a:r>
              <a:rPr lang="en-GB" sz="1900" dirty="0"/>
              <a:t>case of touch typing, place the document stand at the same height and distance as the monitor (so the eyes do not have to focus each time and the neck remain in a comfortable position).</a:t>
            </a:r>
          </a:p>
          <a:p>
            <a:pPr fontAlgn="base"/>
            <a:endParaRPr lang="en-GB" sz="1600" dirty="0"/>
          </a:p>
        </p:txBody>
      </p:sp>
    </p:spTree>
    <p:extLst>
      <p:ext uri="{BB962C8B-B14F-4D97-AF65-F5344CB8AC3E}">
        <p14:creationId xmlns:p14="http://schemas.microsoft.com/office/powerpoint/2010/main" val="2356213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2. Work</a:t>
            </a:r>
            <a:r>
              <a:rPr lang="en-GB" sz="2400" dirty="0"/>
              <a:t> </a:t>
            </a:r>
            <a:r>
              <a:rPr lang="en-GB" sz="2400" dirty="0" smtClean="0"/>
              <a:t>environment – Lighting </a:t>
            </a:r>
            <a:endParaRPr lang="en-GB" sz="2400" dirty="0"/>
          </a:p>
        </p:txBody>
      </p:sp>
      <p:sp>
        <p:nvSpPr>
          <p:cNvPr id="3" name="Content Placeholder 2"/>
          <p:cNvSpPr>
            <a:spLocks noGrp="1"/>
          </p:cNvSpPr>
          <p:nvPr>
            <p:ph sz="half" idx="1"/>
          </p:nvPr>
        </p:nvSpPr>
        <p:spPr>
          <a:xfrm>
            <a:off x="539750" y="987574"/>
            <a:ext cx="4824338" cy="3455987"/>
          </a:xfrm>
        </p:spPr>
        <p:txBody>
          <a:bodyPr anchor="t">
            <a:noAutofit/>
          </a:bodyPr>
          <a:lstStyle/>
          <a:p>
            <a:r>
              <a:rPr lang="en-GB" sz="1800" dirty="0"/>
              <a:t>Adequate lighting  (preferable a minimum of 500 lux) is also important at the home office. </a:t>
            </a:r>
            <a:endParaRPr lang="en-GB" sz="1800" dirty="0" smtClean="0"/>
          </a:p>
          <a:p>
            <a:r>
              <a:rPr lang="en-GB" sz="1800" dirty="0" smtClean="0"/>
              <a:t>Avoid </a:t>
            </a:r>
            <a:r>
              <a:rPr lang="en-GB" sz="1800" dirty="0"/>
              <a:t>extreme light contrasts (e.g. working in a dark room while staring at the screen, the screen surrounded by dark walls) and prevent glare from sunlight or bright lighting on the </a:t>
            </a:r>
            <a:r>
              <a:rPr lang="en-GB" sz="1800" dirty="0" smtClean="0"/>
              <a:t>screen.</a:t>
            </a:r>
          </a:p>
          <a:p>
            <a:r>
              <a:rPr lang="en-GB" sz="1800" dirty="0" smtClean="0"/>
              <a:t>Therefore</a:t>
            </a:r>
            <a:r>
              <a:rPr lang="en-GB" sz="1800" dirty="0"/>
              <a:t>, sit across the window (do not sit with the face or back to the window) and use blinds if </a:t>
            </a:r>
            <a:r>
              <a:rPr lang="en-GB" sz="1800" dirty="0" smtClean="0"/>
              <a:t>necessary.</a:t>
            </a:r>
          </a:p>
          <a:p>
            <a:pPr marL="0" indent="0" fontAlgn="base">
              <a:buNone/>
            </a:pPr>
            <a:endParaRPr lang="en-GB"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395763" y="1275606"/>
            <a:ext cx="2736354" cy="2780651"/>
          </a:xfrm>
          <a:prstGeom prst="rect">
            <a:avLst/>
          </a:prstGeom>
        </p:spPr>
      </p:pic>
    </p:spTree>
    <p:extLst>
      <p:ext uri="{BB962C8B-B14F-4D97-AF65-F5344CB8AC3E}">
        <p14:creationId xmlns:p14="http://schemas.microsoft.com/office/powerpoint/2010/main" val="3204707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2. Work</a:t>
            </a:r>
            <a:r>
              <a:rPr lang="en-GB" sz="2400" dirty="0"/>
              <a:t> </a:t>
            </a:r>
            <a:r>
              <a:rPr lang="en-GB" sz="2400" dirty="0" smtClean="0"/>
              <a:t>environment – Air and temperature </a:t>
            </a:r>
            <a:endParaRPr lang="en-GB" sz="2400" dirty="0"/>
          </a:p>
        </p:txBody>
      </p:sp>
      <p:sp>
        <p:nvSpPr>
          <p:cNvPr id="3" name="Content Placeholder 2"/>
          <p:cNvSpPr>
            <a:spLocks noGrp="1"/>
          </p:cNvSpPr>
          <p:nvPr>
            <p:ph sz="half" idx="1"/>
          </p:nvPr>
        </p:nvSpPr>
        <p:spPr>
          <a:xfrm>
            <a:off x="539750" y="915988"/>
            <a:ext cx="4752330" cy="3455987"/>
          </a:xfrm>
        </p:spPr>
        <p:txBody>
          <a:bodyPr anchor="t">
            <a:noAutofit/>
          </a:bodyPr>
          <a:lstStyle/>
          <a:p>
            <a:pPr fontAlgn="base"/>
            <a:r>
              <a:rPr lang="en-GB" sz="1800" dirty="0" smtClean="0"/>
              <a:t>Open </a:t>
            </a:r>
            <a:r>
              <a:rPr lang="en-GB" sz="1800" dirty="0"/>
              <a:t>windows and doors regularly, e.g. before starting the teleworking day or when taking a break</a:t>
            </a:r>
            <a:r>
              <a:rPr lang="en-GB" sz="1800" dirty="0" smtClean="0"/>
              <a:t>.</a:t>
            </a:r>
            <a:endParaRPr lang="en-GB" sz="1800" dirty="0"/>
          </a:p>
          <a:p>
            <a:r>
              <a:rPr lang="en-GB" sz="1800" dirty="0"/>
              <a:t>The optimum temperature for computer work is between 22°C and 24,5°C depending on the season. </a:t>
            </a:r>
            <a:endParaRPr lang="en-GB" sz="1800" dirty="0" smtClean="0"/>
          </a:p>
          <a:p>
            <a:r>
              <a:rPr lang="en-GB" sz="1800" dirty="0" smtClean="0"/>
              <a:t>Adjust </a:t>
            </a:r>
            <a:r>
              <a:rPr lang="en-GB" sz="1800" dirty="0"/>
              <a:t>clothing to the temperature of the workplace. </a:t>
            </a:r>
            <a:endParaRPr lang="en-GB" sz="1800" dirty="0" smtClean="0"/>
          </a:p>
          <a:p>
            <a:r>
              <a:rPr lang="en-GB" sz="1800" dirty="0" smtClean="0"/>
              <a:t>Dress </a:t>
            </a:r>
            <a:r>
              <a:rPr lang="en-GB" sz="1800" dirty="0"/>
              <a:t>in such a way that easily put on or take off a layer if it is too hot or too cold</a:t>
            </a:r>
            <a:r>
              <a:rPr lang="en-GB" sz="1800" dirty="0" smtClean="0"/>
              <a:t>. Lose clothing allows you to stretch too.</a:t>
            </a:r>
            <a:endParaRPr lang="en-GB" sz="1800" dirty="0"/>
          </a:p>
          <a:p>
            <a:pPr fontAlgn="base"/>
            <a:endParaRPr lang="en-GB" sz="1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0081" y="1275606"/>
            <a:ext cx="5012728" cy="3682692"/>
          </a:xfrm>
          <a:prstGeom prst="rect">
            <a:avLst/>
          </a:prstGeom>
        </p:spPr>
      </p:pic>
    </p:spTree>
    <p:extLst>
      <p:ext uri="{BB962C8B-B14F-4D97-AF65-F5344CB8AC3E}">
        <p14:creationId xmlns:p14="http://schemas.microsoft.com/office/powerpoint/2010/main" val="8499097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2. Work</a:t>
            </a:r>
            <a:r>
              <a:rPr lang="en-GB" sz="2400" dirty="0"/>
              <a:t> </a:t>
            </a:r>
            <a:r>
              <a:rPr lang="en-GB" sz="2400" dirty="0" smtClean="0"/>
              <a:t>environment – Background noise</a:t>
            </a:r>
            <a:endParaRPr lang="en-GB" sz="2400" dirty="0"/>
          </a:p>
        </p:txBody>
      </p:sp>
      <p:sp>
        <p:nvSpPr>
          <p:cNvPr id="3" name="Content Placeholder 2"/>
          <p:cNvSpPr>
            <a:spLocks noGrp="1"/>
          </p:cNvSpPr>
          <p:nvPr>
            <p:ph sz="half" idx="1"/>
          </p:nvPr>
        </p:nvSpPr>
        <p:spPr>
          <a:xfrm>
            <a:off x="539750" y="915987"/>
            <a:ext cx="4392290" cy="3455987"/>
          </a:xfrm>
        </p:spPr>
        <p:txBody>
          <a:bodyPr anchor="t">
            <a:noAutofit/>
          </a:bodyPr>
          <a:lstStyle/>
          <a:p>
            <a:pPr fontAlgn="base"/>
            <a:r>
              <a:rPr lang="en-GB" sz="1750" dirty="0"/>
              <a:t>It is appropriate to work in a separate room to minimise interference from music, television, housemates, etc. </a:t>
            </a:r>
            <a:endParaRPr lang="en-GB" sz="1750" dirty="0" smtClean="0"/>
          </a:p>
          <a:p>
            <a:pPr fontAlgn="base"/>
            <a:r>
              <a:rPr lang="en-GB" sz="1750" dirty="0" smtClean="0"/>
              <a:t>Make </a:t>
            </a:r>
            <a:r>
              <a:rPr lang="en-GB" sz="1750" dirty="0"/>
              <a:t>good arrangements with housemates, especially when concentration tasks need to be performed. </a:t>
            </a:r>
            <a:endParaRPr lang="en-GB" sz="1750" dirty="0" smtClean="0"/>
          </a:p>
          <a:p>
            <a:pPr fontAlgn="base"/>
            <a:r>
              <a:rPr lang="en-GB" sz="1750" dirty="0" smtClean="0"/>
              <a:t>In </a:t>
            </a:r>
            <a:r>
              <a:rPr lang="en-GB" sz="1750" dirty="0"/>
              <a:t>addition, a noise reducing headset may be helpful to </a:t>
            </a:r>
            <a:r>
              <a:rPr lang="en-GB" sz="1750" dirty="0" smtClean="0"/>
              <a:t>reduce annoying </a:t>
            </a:r>
            <a:r>
              <a:rPr lang="en-GB" sz="1750" dirty="0"/>
              <a:t>background noise. </a:t>
            </a:r>
            <a:endParaRPr lang="en-GB" sz="1750" dirty="0" smtClean="0"/>
          </a:p>
          <a:p>
            <a:pPr fontAlgn="base"/>
            <a:r>
              <a:rPr lang="en-GB" sz="1750" dirty="0" smtClean="0"/>
              <a:t>Preferably place </a:t>
            </a:r>
            <a:r>
              <a:rPr lang="en-GB" sz="1750" dirty="0"/>
              <a:t>the printer in a different room.</a:t>
            </a:r>
          </a:p>
          <a:p>
            <a:pPr marL="0" indent="0" fontAlgn="base">
              <a:buNone/>
            </a:pPr>
            <a:endParaRPr lang="en-GB" sz="17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283718"/>
            <a:ext cx="3312368" cy="1900271"/>
          </a:xfrm>
          <a:prstGeom prst="rect">
            <a:avLst/>
          </a:prstGeom>
        </p:spPr>
      </p:pic>
    </p:spTree>
    <p:extLst>
      <p:ext uri="{BB962C8B-B14F-4D97-AF65-F5344CB8AC3E}">
        <p14:creationId xmlns:p14="http://schemas.microsoft.com/office/powerpoint/2010/main" val="6377142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3. Sedentary behaviour</a:t>
            </a:r>
            <a:endParaRPr lang="en-GB" sz="2400" dirty="0"/>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en-GB" sz="2000" dirty="0" smtClean="0"/>
              <a:t> A combination of 3 elements are needed for mental </a:t>
            </a:r>
            <a:r>
              <a:rPr lang="en-GB" sz="2000" dirty="0"/>
              <a:t>and physical health: </a:t>
            </a:r>
            <a:endParaRPr lang="en-GB" sz="2000" dirty="0" smtClean="0"/>
          </a:p>
          <a:p>
            <a:pPr marL="141750" lvl="1" indent="0" fontAlgn="base">
              <a:buNone/>
            </a:pPr>
            <a:r>
              <a:rPr lang="en-GB" sz="2000" dirty="0" smtClean="0"/>
              <a:t>1</a:t>
            </a:r>
            <a:r>
              <a:rPr lang="en-GB" sz="2000" dirty="0"/>
              <a:t>) sit </a:t>
            </a:r>
            <a:r>
              <a:rPr lang="en-GB" sz="2000" dirty="0" smtClean="0"/>
              <a:t>fewer </a:t>
            </a:r>
            <a:r>
              <a:rPr lang="en-GB" sz="2000" dirty="0"/>
              <a:t>hours a day, </a:t>
            </a:r>
            <a:endParaRPr lang="en-GB" sz="2000" dirty="0" smtClean="0"/>
          </a:p>
          <a:p>
            <a:pPr marL="141750" lvl="1" indent="0" fontAlgn="base">
              <a:buNone/>
            </a:pPr>
            <a:r>
              <a:rPr lang="en-GB" sz="2000" dirty="0" smtClean="0"/>
              <a:t>2</a:t>
            </a:r>
            <a:r>
              <a:rPr lang="en-GB" sz="2000" dirty="0"/>
              <a:t>) change posture as much as possible, </a:t>
            </a:r>
            <a:endParaRPr lang="en-GB" sz="2000" dirty="0" smtClean="0"/>
          </a:p>
          <a:p>
            <a:pPr marL="141750" lvl="1" indent="0" fontAlgn="base">
              <a:buNone/>
            </a:pPr>
            <a:r>
              <a:rPr lang="en-GB" sz="2000" dirty="0" smtClean="0"/>
              <a:t>3</a:t>
            </a:r>
            <a:r>
              <a:rPr lang="en-GB" sz="2000" dirty="0"/>
              <a:t>) be aware of a good sitting posture.</a:t>
            </a:r>
          </a:p>
          <a:p>
            <a:pPr fontAlgn="base"/>
            <a:endParaRPr lang="en-GB" sz="2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482458"/>
            <a:ext cx="2170263" cy="188951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1550" y="2761221"/>
            <a:ext cx="2963990" cy="1610754"/>
          </a:xfrm>
          <a:prstGeom prst="rect">
            <a:avLst/>
          </a:prstGeom>
        </p:spPr>
      </p:pic>
    </p:spTree>
    <p:extLst>
      <p:ext uri="{BB962C8B-B14F-4D97-AF65-F5344CB8AC3E}">
        <p14:creationId xmlns:p14="http://schemas.microsoft.com/office/powerpoint/2010/main" val="8040597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3. Sedentary behaviour – Tips to move</a:t>
            </a:r>
            <a:endParaRPr lang="en-GB" sz="2400" dirty="0"/>
          </a:p>
        </p:txBody>
      </p:sp>
      <p:sp>
        <p:nvSpPr>
          <p:cNvPr id="3" name="Content Placeholder 2"/>
          <p:cNvSpPr>
            <a:spLocks noGrp="1"/>
          </p:cNvSpPr>
          <p:nvPr>
            <p:ph sz="half" idx="1"/>
          </p:nvPr>
        </p:nvSpPr>
        <p:spPr>
          <a:xfrm>
            <a:off x="323528" y="915988"/>
            <a:ext cx="7848923" cy="3455987"/>
          </a:xfrm>
        </p:spPr>
        <p:txBody>
          <a:bodyPr anchor="t">
            <a:noAutofit/>
          </a:bodyPr>
          <a:lstStyle/>
          <a:p>
            <a:pPr lvl="2" fontAlgn="base">
              <a:buFont typeface="Wingdings" panose="05000000000000000000" pitchFamily="2" charset="2"/>
              <a:buChar char="§"/>
            </a:pPr>
            <a:r>
              <a:rPr lang="en-GB" sz="1650" b="1" dirty="0" smtClean="0">
                <a:solidFill>
                  <a:schemeClr val="tx2"/>
                </a:solidFill>
              </a:rPr>
              <a:t>Start </a:t>
            </a:r>
            <a:r>
              <a:rPr lang="en-GB" sz="1650" b="1" dirty="0">
                <a:solidFill>
                  <a:schemeClr val="tx2"/>
                </a:solidFill>
              </a:rPr>
              <a:t>the day with a short walk or a quick workout (e.g. </a:t>
            </a:r>
            <a:r>
              <a:rPr lang="en-GB" sz="1650" b="1" dirty="0" smtClean="0">
                <a:solidFill>
                  <a:schemeClr val="tx2"/>
                </a:solidFill>
              </a:rPr>
              <a:t>stretching</a:t>
            </a:r>
            <a:r>
              <a:rPr lang="en-GB" sz="1650" b="1" dirty="0">
                <a:solidFill>
                  <a:schemeClr val="tx2"/>
                </a:solidFill>
              </a:rPr>
              <a:t>, strength exercises, …).</a:t>
            </a:r>
          </a:p>
          <a:p>
            <a:pPr lvl="2" fontAlgn="base">
              <a:buFont typeface="Wingdings" panose="05000000000000000000" pitchFamily="2" charset="2"/>
              <a:buChar char="§"/>
            </a:pPr>
            <a:r>
              <a:rPr lang="en-GB" sz="1650" b="1" dirty="0">
                <a:solidFill>
                  <a:schemeClr val="tx2"/>
                </a:solidFill>
              </a:rPr>
              <a:t>Alternate between tasks and change posture at least every hour by standing up, taking a (coffee) break, going to the toilet, etc.</a:t>
            </a:r>
          </a:p>
          <a:p>
            <a:pPr lvl="2" fontAlgn="base">
              <a:buFont typeface="Wingdings" panose="05000000000000000000" pitchFamily="2" charset="2"/>
              <a:buChar char="§"/>
            </a:pPr>
            <a:r>
              <a:rPr lang="en-GB" sz="1650" b="1" dirty="0">
                <a:solidFill>
                  <a:schemeClr val="tx2"/>
                </a:solidFill>
              </a:rPr>
              <a:t>Regularly stand up during online meetings or walk during phone calls.</a:t>
            </a:r>
          </a:p>
          <a:p>
            <a:pPr lvl="2" fontAlgn="base">
              <a:buFont typeface="Wingdings" panose="05000000000000000000" pitchFamily="2" charset="2"/>
              <a:buChar char="§"/>
            </a:pPr>
            <a:r>
              <a:rPr lang="en-GB" sz="1650" b="1" dirty="0">
                <a:solidFill>
                  <a:schemeClr val="tx2"/>
                </a:solidFill>
              </a:rPr>
              <a:t>Alternate between sitting </a:t>
            </a:r>
            <a:r>
              <a:rPr lang="en-GB" sz="1650" b="1" dirty="0" smtClean="0">
                <a:solidFill>
                  <a:schemeClr val="tx2"/>
                </a:solidFill>
              </a:rPr>
              <a:t>(maximum one </a:t>
            </a:r>
            <a:r>
              <a:rPr lang="en-GB" sz="1650" b="1" dirty="0">
                <a:solidFill>
                  <a:schemeClr val="tx2"/>
                </a:solidFill>
              </a:rPr>
              <a:t>hour) and standing </a:t>
            </a:r>
            <a:r>
              <a:rPr lang="en-GB" sz="1650" b="1" dirty="0" smtClean="0">
                <a:solidFill>
                  <a:schemeClr val="tx2"/>
                </a:solidFill>
              </a:rPr>
              <a:t>(maximum 30 </a:t>
            </a:r>
            <a:r>
              <a:rPr lang="en-GB" sz="1650" b="1" dirty="0">
                <a:solidFill>
                  <a:schemeClr val="tx2"/>
                </a:solidFill>
              </a:rPr>
              <a:t>minutes) work. Ideally, use a sit-stand desk. If not available, position the laptop on a platform on the table or a cabinet. </a:t>
            </a:r>
            <a:endParaRPr lang="en-GB" sz="1650" b="1" dirty="0" smtClean="0">
              <a:solidFill>
                <a:schemeClr val="tx2"/>
              </a:solidFill>
            </a:endParaRPr>
          </a:p>
          <a:p>
            <a:pPr lvl="2" fontAlgn="base">
              <a:buFont typeface="Wingdings" panose="05000000000000000000" pitchFamily="2" charset="2"/>
              <a:buChar char="§"/>
            </a:pPr>
            <a:r>
              <a:rPr lang="en-GB" sz="1650" b="1" dirty="0" smtClean="0">
                <a:solidFill>
                  <a:schemeClr val="tx2"/>
                </a:solidFill>
              </a:rPr>
              <a:t>Take a </a:t>
            </a:r>
            <a:r>
              <a:rPr lang="en-GB" sz="1650" b="1" dirty="0" err="1" smtClean="0">
                <a:solidFill>
                  <a:schemeClr val="tx2"/>
                </a:solidFill>
              </a:rPr>
              <a:t>microbreak</a:t>
            </a:r>
            <a:r>
              <a:rPr lang="en-GB" sz="1650" b="1" dirty="0" smtClean="0">
                <a:solidFill>
                  <a:schemeClr val="tx2"/>
                </a:solidFill>
              </a:rPr>
              <a:t> to stand for 30 seconds and stretch every 20-30 minutes</a:t>
            </a:r>
          </a:p>
          <a:p>
            <a:pPr lvl="2" fontAlgn="base">
              <a:buFont typeface="Wingdings" panose="05000000000000000000" pitchFamily="2" charset="2"/>
              <a:buChar char="§"/>
            </a:pPr>
            <a:r>
              <a:rPr lang="en-GB" sz="1650" b="1" dirty="0" smtClean="0">
                <a:solidFill>
                  <a:schemeClr val="tx2"/>
                </a:solidFill>
              </a:rPr>
              <a:t>Change posture when sitting, </a:t>
            </a:r>
            <a:r>
              <a:rPr lang="en-GB" sz="1650" b="1" dirty="0" err="1" smtClean="0">
                <a:solidFill>
                  <a:schemeClr val="tx2"/>
                </a:solidFill>
              </a:rPr>
              <a:t>e.g</a:t>
            </a:r>
            <a:r>
              <a:rPr lang="en-GB" sz="1650" b="1" dirty="0" smtClean="0">
                <a:solidFill>
                  <a:schemeClr val="tx2"/>
                </a:solidFill>
              </a:rPr>
              <a:t> shifting weight from side to side or leaning back (dynamic sitting)</a:t>
            </a:r>
            <a:endParaRPr lang="en-GB" sz="1650" b="1" dirty="0">
              <a:solidFill>
                <a:schemeClr val="tx2"/>
              </a:solidFill>
            </a:endParaRPr>
          </a:p>
          <a:p>
            <a:pPr lvl="2" fontAlgn="base">
              <a:buFont typeface="Wingdings" panose="05000000000000000000" pitchFamily="2" charset="2"/>
              <a:buChar char="§"/>
            </a:pPr>
            <a:r>
              <a:rPr lang="en-GB" sz="1650" b="1" dirty="0" smtClean="0">
                <a:solidFill>
                  <a:schemeClr val="tx2"/>
                </a:solidFill>
              </a:rPr>
              <a:t>Lunch </a:t>
            </a:r>
            <a:r>
              <a:rPr lang="en-GB" sz="1650" b="1" dirty="0">
                <a:solidFill>
                  <a:schemeClr val="tx2"/>
                </a:solidFill>
              </a:rPr>
              <a:t>break is the ideal time for a walk, 15 minutes of exercise, garden work or other outdoor activities.</a:t>
            </a:r>
          </a:p>
          <a:p>
            <a:pPr fontAlgn="base"/>
            <a:endParaRPr lang="en-GB" sz="1650" dirty="0"/>
          </a:p>
        </p:txBody>
      </p:sp>
    </p:spTree>
    <p:extLst>
      <p:ext uri="{BB962C8B-B14F-4D97-AF65-F5344CB8AC3E}">
        <p14:creationId xmlns:p14="http://schemas.microsoft.com/office/powerpoint/2010/main" val="18018155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3. Sedentary behaviour – Tips to move 2</a:t>
            </a:r>
            <a:endParaRPr lang="en-GB" sz="2400" dirty="0"/>
          </a:p>
        </p:txBody>
      </p:sp>
      <p:sp>
        <p:nvSpPr>
          <p:cNvPr id="3" name="Content Placeholder 2"/>
          <p:cNvSpPr>
            <a:spLocks noGrp="1"/>
          </p:cNvSpPr>
          <p:nvPr>
            <p:ph sz="half" idx="1"/>
          </p:nvPr>
        </p:nvSpPr>
        <p:spPr>
          <a:xfrm>
            <a:off x="323527" y="915988"/>
            <a:ext cx="7560841" cy="3383954"/>
          </a:xfrm>
        </p:spPr>
        <p:txBody>
          <a:bodyPr anchor="t">
            <a:noAutofit/>
          </a:bodyPr>
          <a:lstStyle/>
          <a:p>
            <a:pPr lvl="2" fontAlgn="base">
              <a:buFont typeface="Wingdings" panose="05000000000000000000" pitchFamily="2" charset="2"/>
              <a:buChar char="§"/>
            </a:pPr>
            <a:r>
              <a:rPr lang="en-GB" sz="1800" dirty="0">
                <a:solidFill>
                  <a:schemeClr val="tx2"/>
                </a:solidFill>
              </a:rPr>
              <a:t> </a:t>
            </a:r>
            <a:r>
              <a:rPr lang="en-GB" sz="1800" b="1" dirty="0" smtClean="0">
                <a:solidFill>
                  <a:schemeClr val="tx2"/>
                </a:solidFill>
              </a:rPr>
              <a:t>Regularly </a:t>
            </a:r>
            <a:r>
              <a:rPr lang="en-GB" sz="1800" b="1" dirty="0">
                <a:solidFill>
                  <a:schemeClr val="tx2"/>
                </a:solidFill>
              </a:rPr>
              <a:t>do some quick exercises to improve blood circulation and release muscle tension: </a:t>
            </a:r>
          </a:p>
          <a:p>
            <a:pPr lvl="3"/>
            <a:r>
              <a:rPr lang="en-GB" sz="1800" dirty="0"/>
              <a:t>Turn your head to the left and right.</a:t>
            </a:r>
          </a:p>
          <a:p>
            <a:pPr lvl="3"/>
            <a:r>
              <a:rPr lang="en-GB" sz="1800" dirty="0"/>
              <a:t>Tilt your head forward and gently shake your head from side to side.</a:t>
            </a:r>
          </a:p>
          <a:p>
            <a:pPr lvl="3"/>
            <a:r>
              <a:rPr lang="en-GB" sz="1800" dirty="0"/>
              <a:t>Let your arms and shoulders hang loosely.</a:t>
            </a:r>
          </a:p>
          <a:p>
            <a:pPr lvl="3"/>
            <a:r>
              <a:rPr lang="en-GB" sz="1800" dirty="0"/>
              <a:t>Then lean your shoulders towards your feet.</a:t>
            </a:r>
          </a:p>
          <a:p>
            <a:pPr lvl="3"/>
            <a:r>
              <a:rPr lang="en-GB" sz="1800" dirty="0"/>
              <a:t>Roll your shoulders backwards and then forwards.</a:t>
            </a:r>
          </a:p>
          <a:p>
            <a:pPr lvl="3"/>
            <a:r>
              <a:rPr lang="en-GB" sz="1800" dirty="0"/>
              <a:t>Extend your arms forward to shoulder height. Put your hands together (with palms facing outward) and stretch your arms.</a:t>
            </a:r>
          </a:p>
          <a:p>
            <a:pPr lvl="3"/>
            <a:r>
              <a:rPr lang="en-GB" sz="1800" dirty="0"/>
              <a:t>Spread out your arms sideways and backwards.</a:t>
            </a:r>
          </a:p>
          <a:p>
            <a:pPr lvl="3"/>
            <a:r>
              <a:rPr lang="en-GB" sz="1800" dirty="0"/>
              <a:t>Plant your heels on the floor and raise your toes.</a:t>
            </a:r>
          </a:p>
          <a:p>
            <a:pPr lvl="3"/>
            <a:r>
              <a:rPr lang="en-GB" sz="1800" dirty="0"/>
              <a:t>Plant your toes on the floor and raise your heels</a:t>
            </a:r>
          </a:p>
          <a:p>
            <a:pPr marL="0" indent="0" fontAlgn="base">
              <a:buNone/>
            </a:pPr>
            <a:endParaRPr lang="en-GB" sz="10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757" y="2499742"/>
            <a:ext cx="1417222" cy="1723330"/>
          </a:xfrm>
          <a:prstGeom prst="rect">
            <a:avLst/>
          </a:prstGeom>
        </p:spPr>
      </p:pic>
    </p:spTree>
    <p:extLst>
      <p:ext uri="{BB962C8B-B14F-4D97-AF65-F5344CB8AC3E}">
        <p14:creationId xmlns:p14="http://schemas.microsoft.com/office/powerpoint/2010/main" val="27310814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4. Work</a:t>
            </a:r>
            <a:r>
              <a:rPr lang="en-GB" sz="2400" dirty="0"/>
              <a:t> </a:t>
            </a:r>
            <a:r>
              <a:rPr lang="en-GB" sz="2400" dirty="0" smtClean="0"/>
              <a:t>organisation</a:t>
            </a:r>
            <a:endParaRPr lang="en-GB" sz="2400" dirty="0"/>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en-GB" sz="1800" dirty="0" smtClean="0"/>
              <a:t> </a:t>
            </a:r>
            <a:r>
              <a:rPr lang="en-GB" sz="1750" dirty="0"/>
              <a:t>Here are some practical tips </a:t>
            </a:r>
            <a:r>
              <a:rPr lang="en-GB" sz="1750" dirty="0" smtClean="0"/>
              <a:t>to </a:t>
            </a:r>
            <a:r>
              <a:rPr lang="en-GB" sz="1750" dirty="0"/>
              <a:t>improve work-life balance </a:t>
            </a:r>
            <a:r>
              <a:rPr lang="en-GB" sz="1750" dirty="0" smtClean="0"/>
              <a:t>and work organisation</a:t>
            </a:r>
            <a:r>
              <a:rPr lang="en-GB" sz="1750" dirty="0"/>
              <a:t> while working from home:</a:t>
            </a:r>
          </a:p>
          <a:p>
            <a:pPr lvl="1" fontAlgn="base"/>
            <a:r>
              <a:rPr lang="en-GB" sz="1750" dirty="0"/>
              <a:t>Provide a separate home-office where you can work without being disturbed. This helps to maintain a clear separation between </a:t>
            </a:r>
            <a:r>
              <a:rPr lang="en-GB" sz="1750" dirty="0" smtClean="0"/>
              <a:t>work and home</a:t>
            </a:r>
            <a:r>
              <a:rPr lang="en-GB" sz="1750" dirty="0"/>
              <a:t>. </a:t>
            </a:r>
            <a:endParaRPr lang="en-GB" sz="1750" dirty="0" smtClean="0"/>
          </a:p>
          <a:p>
            <a:pPr lvl="1" fontAlgn="base"/>
            <a:r>
              <a:rPr lang="en-GB" sz="1750" dirty="0" smtClean="0"/>
              <a:t>Schedule </a:t>
            </a:r>
            <a:r>
              <a:rPr lang="en-GB" sz="1750" dirty="0"/>
              <a:t>the workday (including lunch and short breaks). </a:t>
            </a:r>
            <a:endParaRPr lang="en-GB" sz="1750" dirty="0" smtClean="0"/>
          </a:p>
          <a:p>
            <a:pPr lvl="1" fontAlgn="base"/>
            <a:r>
              <a:rPr lang="en-GB" sz="1750" dirty="0" smtClean="0"/>
              <a:t>Respect </a:t>
            </a:r>
            <a:r>
              <a:rPr lang="en-GB" sz="1750" dirty="0"/>
              <a:t>‘normal’ office working hours.</a:t>
            </a:r>
          </a:p>
          <a:p>
            <a:pPr lvl="1" fontAlgn="base"/>
            <a:r>
              <a:rPr lang="en-GB" sz="1750" dirty="0"/>
              <a:t>Take care of a good routine: get up and start at the same time as you would for a ‘normal’ workday. </a:t>
            </a:r>
          </a:p>
          <a:p>
            <a:pPr lvl="1" fontAlgn="base"/>
            <a:r>
              <a:rPr lang="en-GB" sz="1750" dirty="0"/>
              <a:t>Make plans for the after-work hours. If you have to be somewhere at the end of the workday, it is more likely that you log off and stop working</a:t>
            </a:r>
            <a:r>
              <a:rPr lang="en-GB" sz="1750" dirty="0" smtClean="0"/>
              <a:t>.</a:t>
            </a:r>
          </a:p>
          <a:p>
            <a:pPr lvl="1" fontAlgn="base"/>
            <a:r>
              <a:rPr lang="es-ES" sz="1750" dirty="0" err="1" smtClean="0"/>
              <a:t>Ensure</a:t>
            </a:r>
            <a:r>
              <a:rPr lang="es-ES" sz="1750" dirty="0" smtClean="0"/>
              <a:t> </a:t>
            </a:r>
            <a:r>
              <a:rPr lang="es-ES" sz="1750" dirty="0" err="1" smtClean="0"/>
              <a:t>that</a:t>
            </a:r>
            <a:r>
              <a:rPr lang="es-ES" sz="1750" dirty="0" smtClean="0"/>
              <a:t> </a:t>
            </a:r>
            <a:r>
              <a:rPr lang="es-ES" sz="1750" dirty="0" err="1" smtClean="0"/>
              <a:t>work</a:t>
            </a:r>
            <a:r>
              <a:rPr lang="es-ES" sz="1750" dirty="0" smtClean="0"/>
              <a:t> </a:t>
            </a:r>
            <a:r>
              <a:rPr lang="es-ES" sz="1750" dirty="0" err="1" smtClean="0"/>
              <a:t>tasks</a:t>
            </a:r>
            <a:r>
              <a:rPr lang="es-ES" sz="1750" dirty="0" smtClean="0"/>
              <a:t> are </a:t>
            </a:r>
            <a:r>
              <a:rPr lang="es-ES" sz="1750" dirty="0" err="1" smtClean="0"/>
              <a:t>varied</a:t>
            </a:r>
            <a:r>
              <a:rPr lang="es-ES" sz="1750" dirty="0" smtClean="0"/>
              <a:t> to </a:t>
            </a:r>
            <a:r>
              <a:rPr lang="es-ES" sz="1750" dirty="0" err="1" smtClean="0"/>
              <a:t>avoid</a:t>
            </a:r>
            <a:r>
              <a:rPr lang="es-ES" sz="1750" dirty="0" smtClean="0"/>
              <a:t> </a:t>
            </a:r>
            <a:r>
              <a:rPr lang="es-ES" sz="1750" dirty="0" err="1" smtClean="0"/>
              <a:t>monotony</a:t>
            </a:r>
            <a:r>
              <a:rPr lang="es-ES" sz="1750" dirty="0" smtClean="0"/>
              <a:t>.</a:t>
            </a:r>
            <a:endParaRPr lang="en-GB" sz="1750" dirty="0"/>
          </a:p>
          <a:p>
            <a:pPr marL="0" indent="0" fontAlgn="base">
              <a:buNone/>
            </a:pPr>
            <a:endParaRPr lang="en-GB" sz="1750" dirty="0"/>
          </a:p>
        </p:txBody>
      </p:sp>
    </p:spTree>
    <p:extLst>
      <p:ext uri="{BB962C8B-B14F-4D97-AF65-F5344CB8AC3E}">
        <p14:creationId xmlns:p14="http://schemas.microsoft.com/office/powerpoint/2010/main" val="37712718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5. Psychosocial factors</a:t>
            </a:r>
            <a:endParaRPr lang="en-GB" sz="2400" dirty="0"/>
          </a:p>
        </p:txBody>
      </p:sp>
      <p:sp>
        <p:nvSpPr>
          <p:cNvPr id="3" name="Content Placeholder 2"/>
          <p:cNvSpPr>
            <a:spLocks noGrp="1"/>
          </p:cNvSpPr>
          <p:nvPr>
            <p:ph sz="half" idx="1"/>
          </p:nvPr>
        </p:nvSpPr>
        <p:spPr>
          <a:xfrm>
            <a:off x="539750" y="1131987"/>
            <a:ext cx="7632700" cy="3455987"/>
          </a:xfrm>
        </p:spPr>
        <p:txBody>
          <a:bodyPr anchor="t">
            <a:noAutofit/>
          </a:bodyPr>
          <a:lstStyle/>
          <a:p>
            <a:pPr fontAlgn="base"/>
            <a:r>
              <a:rPr lang="en-GB" sz="2000" dirty="0"/>
              <a:t>Job support (i.e. social support, autonomy, decision-making) is an important element for employees’ psychosocial and physical health. </a:t>
            </a:r>
            <a:endParaRPr lang="en-GB" sz="2000" dirty="0" smtClean="0"/>
          </a:p>
          <a:p>
            <a:pPr fontAlgn="base"/>
            <a:r>
              <a:rPr lang="en-GB" sz="2000" dirty="0" smtClean="0"/>
              <a:t>Job </a:t>
            </a:r>
            <a:r>
              <a:rPr lang="en-GB" sz="2000" dirty="0"/>
              <a:t>satisfaction increases when employees feel sufficiently guided and supported during their (</a:t>
            </a:r>
            <a:r>
              <a:rPr lang="en-GB" sz="2000" dirty="0" smtClean="0"/>
              <a:t>tele)work.</a:t>
            </a:r>
            <a:endParaRPr lang="en-GB" sz="2000" dirty="0"/>
          </a:p>
          <a:p>
            <a:pPr fontAlgn="base"/>
            <a:r>
              <a:rPr lang="en-GB" sz="2000" dirty="0"/>
              <a:t>Here are some practical tips to reduce MSD-related psychosocial risk factors of </a:t>
            </a:r>
            <a:r>
              <a:rPr lang="en-GB" sz="2000" dirty="0" smtClean="0"/>
              <a:t>teleworking</a:t>
            </a:r>
            <a:r>
              <a:rPr lang="en-GB" sz="2000" dirty="0"/>
              <a:t>:</a:t>
            </a:r>
            <a:endParaRPr lang="es-ES" sz="2000" dirty="0" smtClean="0"/>
          </a:p>
          <a:p>
            <a:pPr lvl="1" fontAlgn="base"/>
            <a:r>
              <a:rPr lang="es-ES" sz="2000" dirty="0" smtClean="0"/>
              <a:t>Social </a:t>
            </a:r>
            <a:r>
              <a:rPr lang="es-ES" sz="2000" dirty="0" err="1" smtClean="0"/>
              <a:t>isolation</a:t>
            </a:r>
            <a:r>
              <a:rPr lang="es-ES" sz="2000" dirty="0" smtClean="0"/>
              <a:t> / social </a:t>
            </a:r>
            <a:r>
              <a:rPr lang="es-ES" sz="2000" dirty="0" err="1" smtClean="0"/>
              <a:t>support</a:t>
            </a:r>
            <a:endParaRPr lang="es-ES" sz="2000" dirty="0" smtClean="0"/>
          </a:p>
          <a:p>
            <a:pPr lvl="1" fontAlgn="base"/>
            <a:r>
              <a:rPr lang="es-ES" sz="2000" dirty="0" err="1" smtClean="0"/>
              <a:t>Workload</a:t>
            </a:r>
            <a:endParaRPr lang="es-ES" sz="2000" dirty="0" smtClean="0"/>
          </a:p>
          <a:p>
            <a:pPr marL="0" indent="0" fontAlgn="base">
              <a:buNone/>
            </a:pPr>
            <a:endParaRPr lang="en-GB" sz="2000" dirty="0"/>
          </a:p>
        </p:txBody>
      </p:sp>
    </p:spTree>
    <p:extLst>
      <p:ext uri="{BB962C8B-B14F-4D97-AF65-F5344CB8AC3E}">
        <p14:creationId xmlns:p14="http://schemas.microsoft.com/office/powerpoint/2010/main" val="42754724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5. Psychosocial factors – Social isolation / support</a:t>
            </a:r>
            <a:endParaRPr lang="en-GB" sz="2400" dirty="0"/>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en-GB" sz="1900" dirty="0"/>
              <a:t>Stay connected with colleagues and supervisor by scheduling regular phone calls or virtual meetings. </a:t>
            </a:r>
            <a:endParaRPr lang="en-GB" sz="1900" dirty="0" smtClean="0"/>
          </a:p>
          <a:p>
            <a:pPr fontAlgn="base"/>
            <a:r>
              <a:rPr lang="en-GB" sz="1900" dirty="0" smtClean="0"/>
              <a:t>Team </a:t>
            </a:r>
            <a:r>
              <a:rPr lang="en-GB" sz="1900" dirty="0"/>
              <a:t>meetings are best alternated with one-on-one talks with colleagues and supervisor. </a:t>
            </a:r>
          </a:p>
          <a:p>
            <a:pPr fontAlgn="base"/>
            <a:r>
              <a:rPr lang="en-GB" sz="1900" dirty="0"/>
              <a:t>Make time for informal talks and hearing friendly voices. Reserve the first part of the meeting for a check-in, to discuss how everyone is doing and talk about non-work-related issues. </a:t>
            </a:r>
            <a:endParaRPr lang="en-GB" sz="1900" dirty="0" smtClean="0"/>
          </a:p>
          <a:p>
            <a:pPr fontAlgn="base"/>
            <a:r>
              <a:rPr lang="en-GB" sz="1900" dirty="0" smtClean="0"/>
              <a:t>Take </a:t>
            </a:r>
            <a:r>
              <a:rPr lang="en-GB" sz="1900" dirty="0"/>
              <a:t>virtual coffee breaks with colleagues</a:t>
            </a:r>
            <a:r>
              <a:rPr lang="en-GB" sz="1900" dirty="0" smtClean="0"/>
              <a:t>.</a:t>
            </a:r>
            <a:endParaRPr lang="en-GB" sz="1900" dirty="0"/>
          </a:p>
          <a:p>
            <a:pPr fontAlgn="base"/>
            <a:r>
              <a:rPr lang="en-GB" sz="1900" dirty="0"/>
              <a:t>Provide teleworking buddies that allow employees to voice their concerns and potential difficulties to be detected more quickly</a:t>
            </a:r>
            <a:r>
              <a:rPr lang="en-GB" sz="1900" dirty="0" smtClean="0"/>
              <a:t>.</a:t>
            </a:r>
            <a:endParaRPr lang="en-GB" sz="1900" dirty="0"/>
          </a:p>
        </p:txBody>
      </p:sp>
    </p:spTree>
    <p:extLst>
      <p:ext uri="{BB962C8B-B14F-4D97-AF65-F5344CB8AC3E}">
        <p14:creationId xmlns:p14="http://schemas.microsoft.com/office/powerpoint/2010/main" val="33091500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n-GB" sz="2400" dirty="0" smtClean="0"/>
              <a:t>5. Psychosocial factors – Workload</a:t>
            </a:r>
            <a:endParaRPr lang="en-GB" sz="2400" dirty="0"/>
          </a:p>
        </p:txBody>
      </p:sp>
      <p:sp>
        <p:nvSpPr>
          <p:cNvPr id="3" name="Content Placeholder 2"/>
          <p:cNvSpPr>
            <a:spLocks noGrp="1"/>
          </p:cNvSpPr>
          <p:nvPr>
            <p:ph sz="half" idx="1"/>
          </p:nvPr>
        </p:nvSpPr>
        <p:spPr>
          <a:xfrm>
            <a:off x="539750" y="915988"/>
            <a:ext cx="7632700" cy="3455987"/>
          </a:xfrm>
        </p:spPr>
        <p:txBody>
          <a:bodyPr anchor="t">
            <a:noAutofit/>
          </a:bodyPr>
          <a:lstStyle/>
          <a:p>
            <a:r>
              <a:rPr lang="en-GB" sz="1800" dirty="0" smtClean="0"/>
              <a:t>Do </a:t>
            </a:r>
            <a:r>
              <a:rPr lang="en-GB" sz="1800" dirty="0"/>
              <a:t>not ignore the high pace of work. In case of (persistent) high workload, make an appointment to talk </a:t>
            </a:r>
            <a:r>
              <a:rPr lang="en-GB" sz="1800" dirty="0" smtClean="0"/>
              <a:t>with </a:t>
            </a:r>
            <a:r>
              <a:rPr lang="en-GB" sz="1800" dirty="0"/>
              <a:t>your supervisor</a:t>
            </a:r>
            <a:r>
              <a:rPr lang="en-GB" sz="1800" dirty="0" smtClean="0"/>
              <a:t>.</a:t>
            </a:r>
            <a:endParaRPr lang="en-GB" sz="1800" dirty="0"/>
          </a:p>
          <a:p>
            <a:r>
              <a:rPr lang="en-GB" sz="1800" dirty="0"/>
              <a:t>Take enough breaks during the day in order to break up periods of intense work, and do not skip lunch break. </a:t>
            </a:r>
            <a:endParaRPr lang="en-GB" sz="1800" dirty="0" smtClean="0"/>
          </a:p>
          <a:p>
            <a:r>
              <a:rPr lang="en-GB" sz="1800" dirty="0" smtClean="0"/>
              <a:t>Go </a:t>
            </a:r>
            <a:r>
              <a:rPr lang="en-GB" sz="1800" dirty="0"/>
              <a:t>off-line! </a:t>
            </a:r>
            <a:endParaRPr lang="en-GB" sz="1800" dirty="0" smtClean="0"/>
          </a:p>
          <a:p>
            <a:r>
              <a:rPr lang="en-GB" sz="1800" dirty="0" smtClean="0"/>
              <a:t>Do </a:t>
            </a:r>
            <a:r>
              <a:rPr lang="en-GB" sz="1800" dirty="0"/>
              <a:t>you sometimes forget to take a break? Consider </a:t>
            </a:r>
            <a:r>
              <a:rPr lang="en-GB" sz="1800" dirty="0" smtClean="0"/>
              <a:t>working </a:t>
            </a:r>
            <a:r>
              <a:rPr lang="en-GB" sz="1800" dirty="0"/>
              <a:t>in blocks of 25 minutes, with 5 minutes break between the blocks</a:t>
            </a:r>
            <a:r>
              <a:rPr lang="en-GB" sz="1800" dirty="0" smtClean="0"/>
              <a:t>.</a:t>
            </a:r>
            <a:endParaRPr lang="en-GB" sz="1800" dirty="0"/>
          </a:p>
          <a:p>
            <a:r>
              <a:rPr lang="en-GB" sz="1800" dirty="0"/>
              <a:t>Focus on one task and avoid distraction by working in a quiet room, put on a headphone and close mailbox</a:t>
            </a:r>
            <a:r>
              <a:rPr lang="en-GB" sz="1800" dirty="0" smtClean="0"/>
              <a:t>.</a:t>
            </a:r>
            <a:endParaRPr lang="en-GB" sz="1800" dirty="0"/>
          </a:p>
        </p:txBody>
      </p:sp>
    </p:spTree>
    <p:extLst>
      <p:ext uri="{BB962C8B-B14F-4D97-AF65-F5344CB8AC3E}">
        <p14:creationId xmlns:p14="http://schemas.microsoft.com/office/powerpoint/2010/main" val="6001176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en-US" sz="2400" dirty="0">
                <a:solidFill>
                  <a:schemeClr val="accent1"/>
                </a:solidFill>
              </a:rPr>
              <a:t>Join us and lighten the load!</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4"/>
              </a:buBlip>
            </a:pPr>
            <a:endParaRPr lang="en-US" sz="1600" dirty="0" smtClean="0">
              <a:solidFill>
                <a:schemeClr val="accent1"/>
              </a:solidFill>
            </a:endParaRPr>
          </a:p>
          <a:p>
            <a:pPr>
              <a:buSzPct val="120000"/>
              <a:buBlip>
                <a:blip r:embed="rId4"/>
              </a:buBlip>
            </a:pPr>
            <a:endParaRPr lang="en-US" sz="500" dirty="0">
              <a:solidFill>
                <a:schemeClr val="accent1"/>
              </a:solidFill>
            </a:endParaRPr>
          </a:p>
          <a:p>
            <a:pPr>
              <a:buSzPct val="120000"/>
              <a:buBlip>
                <a:blip r:embed="rId4"/>
              </a:buBlip>
            </a:pPr>
            <a:r>
              <a:rPr lang="en-US" sz="1600" dirty="0" smtClean="0">
                <a:solidFill>
                  <a:schemeClr val="accent1"/>
                </a:solidFill>
              </a:rPr>
              <a:t>Find </a:t>
            </a:r>
            <a:r>
              <a:rPr lang="en-US" sz="1600" dirty="0">
                <a:solidFill>
                  <a:schemeClr val="accent1"/>
                </a:solidFill>
              </a:rPr>
              <a:t>out more on the campaign website:</a:t>
            </a:r>
          </a:p>
          <a:p>
            <a:pPr marL="189000" lvl="1" indent="0">
              <a:buSzPct val="120000"/>
              <a:buNone/>
            </a:pPr>
            <a:r>
              <a:rPr lang="en-US" sz="1600" b="1" dirty="0" smtClean="0">
                <a:solidFill>
                  <a:schemeClr val="accent1"/>
                </a:solidFill>
                <a:hlinkClick r:id="rId5"/>
              </a:rPr>
              <a:t>healthy-workplaces.eu</a:t>
            </a:r>
            <a:endParaRPr lang="en-US" sz="1600" b="1" dirty="0">
              <a:solidFill>
                <a:schemeClr val="accent1"/>
              </a:solidFill>
            </a:endParaRPr>
          </a:p>
          <a:p>
            <a:pPr lvl="1">
              <a:buSzPct val="120000"/>
              <a:buBlip>
                <a:blip r:embed="rId4"/>
              </a:buBlip>
            </a:pPr>
            <a:endParaRPr lang="en-US" sz="1600" dirty="0">
              <a:solidFill>
                <a:schemeClr val="accent1"/>
              </a:solidFill>
            </a:endParaRPr>
          </a:p>
          <a:p>
            <a:pPr>
              <a:buSzPct val="120000"/>
              <a:buBlip>
                <a:blip r:embed="rId4"/>
              </a:buBlip>
            </a:pPr>
            <a:r>
              <a:rPr lang="en-US" sz="1600" dirty="0">
                <a:solidFill>
                  <a:schemeClr val="accent1"/>
                </a:solidFill>
              </a:rPr>
              <a:t>Subscribe to our campaign newsletter:</a:t>
            </a:r>
          </a:p>
          <a:p>
            <a:pPr marL="189000" lvl="1" indent="0">
              <a:buSzPct val="120000"/>
              <a:buNone/>
            </a:pPr>
            <a:r>
              <a:rPr lang="es-ES" sz="1600" b="1" u="sng" dirty="0">
                <a:solidFill>
                  <a:schemeClr val="accent1"/>
                </a:solidFill>
                <a:hlinkClick r:id="rId6">
                  <a:extLst>
                    <a:ext uri="{A12FA001-AC4F-418D-AE19-62706E023703}">
                      <ahyp:hlinkClr xmlns="" xmlns:ahyp="http://schemas.microsoft.com/office/drawing/2018/hyperlinkcolor" val="tx"/>
                    </a:ext>
                  </a:extLst>
                </a:hlinkClick>
              </a:rPr>
              <a:t>https://healthy-workplaces.eu/en/healthy-workplaces-newsletter</a:t>
            </a:r>
            <a:endParaRPr lang="es-ES" sz="1600" b="1" dirty="0">
              <a:solidFill>
                <a:schemeClr val="accent1"/>
              </a:solidFill>
            </a:endParaRPr>
          </a:p>
          <a:p>
            <a:pPr lvl="1">
              <a:buSzPct val="120000"/>
              <a:buBlip>
                <a:blip r:embed="rId4"/>
              </a:buBlip>
            </a:pPr>
            <a:endParaRPr lang="en-US" sz="1600" b="1" dirty="0">
              <a:solidFill>
                <a:schemeClr val="accent1"/>
              </a:solidFill>
            </a:endParaRPr>
          </a:p>
          <a:p>
            <a:pPr>
              <a:buSzPct val="120000"/>
              <a:buBlip>
                <a:blip r:embed="rId4"/>
              </a:buBlip>
            </a:pPr>
            <a:endParaRPr lang="en-US" sz="500" dirty="0" smtClean="0">
              <a:solidFill>
                <a:schemeClr val="accent1"/>
              </a:solidFill>
            </a:endParaRPr>
          </a:p>
          <a:p>
            <a:pPr marL="0" indent="0">
              <a:buSzPct val="120000"/>
              <a:buNone/>
            </a:pPr>
            <a:endParaRPr lang="en-US" sz="800" dirty="0" smtClean="0">
              <a:solidFill>
                <a:schemeClr val="accent1"/>
              </a:solidFill>
            </a:endParaRPr>
          </a:p>
          <a:p>
            <a:pPr marL="0" indent="0">
              <a:buSzPct val="120000"/>
              <a:buNone/>
            </a:pPr>
            <a:endParaRPr lang="en-US" sz="800" dirty="0" smtClean="0">
              <a:solidFill>
                <a:schemeClr val="accent1"/>
              </a:solidFill>
            </a:endParaRPr>
          </a:p>
          <a:p>
            <a:pPr>
              <a:buSzPct val="120000"/>
              <a:buBlip>
                <a:blip r:embed="rId4"/>
              </a:buBlip>
            </a:pPr>
            <a:r>
              <a:rPr lang="en-US" sz="1600" dirty="0" smtClean="0">
                <a:solidFill>
                  <a:schemeClr val="accent1"/>
                </a:solidFill>
              </a:rPr>
              <a:t>Keep </a:t>
            </a:r>
            <a:r>
              <a:rPr lang="en-US" sz="1600" dirty="0">
                <a:solidFill>
                  <a:schemeClr val="accent1"/>
                </a:solidFill>
              </a:rPr>
              <a:t>up to date with activities and events </a:t>
            </a:r>
            <a:r>
              <a:rPr lang="en-US" sz="1600" dirty="0" smtClean="0">
                <a:solidFill>
                  <a:schemeClr val="accent1"/>
                </a:solidFill>
              </a:rPr>
              <a:t>through </a:t>
            </a:r>
            <a:r>
              <a:rPr lang="en-US" sz="1600" dirty="0">
                <a:solidFill>
                  <a:schemeClr val="accent1"/>
                </a:solidFill>
              </a:rPr>
              <a:t>social media:</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2912045"/>
            <a:ext cx="2183611" cy="307777"/>
          </a:xfrm>
          <a:prstGeom prst="rect">
            <a:avLst/>
          </a:prstGeom>
        </p:spPr>
        <p:txBody>
          <a:bodyPr wrap="none">
            <a:spAutoFit/>
          </a:bodyPr>
          <a:lstStyle/>
          <a:p>
            <a:r>
              <a:rPr lang="en-GB" sz="1400" b="1" dirty="0">
                <a:solidFill>
                  <a:srgbClr val="ACC700"/>
                </a:solidFill>
              </a:rPr>
              <a:t>#</a:t>
            </a:r>
            <a:r>
              <a:rPr lang="en-GB" sz="1400" b="1" dirty="0" err="1">
                <a:solidFill>
                  <a:srgbClr val="ACC700"/>
                </a:solidFill>
              </a:rPr>
              <a:t>EUhealthyworkplaces</a:t>
            </a:r>
            <a:r>
              <a:rPr lang="en-GB" sz="1400" b="1" dirty="0">
                <a:solidFill>
                  <a:srgbClr val="ACC700"/>
                </a:solidFill>
              </a:rPr>
              <a:t> </a:t>
            </a:r>
          </a:p>
        </p:txBody>
      </p:sp>
    </p:spTree>
    <p:extLst>
      <p:ext uri="{BB962C8B-B14F-4D97-AF65-F5344CB8AC3E}">
        <p14:creationId xmlns:p14="http://schemas.microsoft.com/office/powerpoint/2010/main" val="65020955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6750</TotalTime>
  <Words>3627</Words>
  <Application>Microsoft Office PowerPoint</Application>
  <PresentationFormat>On-screen Show (16:9)</PresentationFormat>
  <Paragraphs>255</Paragraphs>
  <Slides>31</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ＭＳ Ｐゴシック</vt:lpstr>
      <vt:lpstr>Arial</vt:lpstr>
      <vt:lpstr>Calibri</vt:lpstr>
      <vt:lpstr>Courier New</vt:lpstr>
      <vt:lpstr>Trebuchet MS</vt:lpstr>
      <vt:lpstr>Wingdings</vt:lpstr>
      <vt:lpstr>1_HWC2018-19_Template_16-9</vt:lpstr>
      <vt:lpstr>PowerPoint Presentation</vt:lpstr>
      <vt:lpstr>PowerPoint Presentation</vt:lpstr>
      <vt:lpstr>Introduction - Home-based telework </vt:lpstr>
      <vt:lpstr>Introduction - Home-based telework and MSDs </vt:lpstr>
      <vt:lpstr>Risk Assessment</vt:lpstr>
      <vt:lpstr>Main work-related MSD risk factors related to telework</vt:lpstr>
      <vt:lpstr>1. Workstation ergonomics and body postures</vt:lpstr>
      <vt:lpstr>2. Work environment </vt:lpstr>
      <vt:lpstr>3. Sedentary behaviour and physical activity</vt:lpstr>
      <vt:lpstr>4. Work organisation</vt:lpstr>
      <vt:lpstr>5. Psychosocial factors 1 – negative factors</vt:lpstr>
      <vt:lpstr>5. Psychosocial factors 2 – positive factors</vt:lpstr>
      <vt:lpstr>6. Individual factors </vt:lpstr>
      <vt:lpstr>Preventive / protective approaches to address MSD  risk factors related to telework at home</vt:lpstr>
      <vt:lpstr>1. Workplace design and ergonomics</vt:lpstr>
      <vt:lpstr>1. Workplace design and ergonomics – Office chair </vt:lpstr>
      <vt:lpstr>1. Workplace design and ergonomics – Office desk </vt:lpstr>
      <vt:lpstr>1. Workplace design and ergonomics – Monitor</vt:lpstr>
      <vt:lpstr>1. Workplace design and ergonomics – Mouse and keyboard</vt:lpstr>
      <vt:lpstr>1. Workplace design and ergonomics – Document stand</vt:lpstr>
      <vt:lpstr>2. Work environment – Lighting </vt:lpstr>
      <vt:lpstr>2. Work environment – Air and temperature </vt:lpstr>
      <vt:lpstr>2. Work environment – Background noise</vt:lpstr>
      <vt:lpstr>3. Sedentary behaviour</vt:lpstr>
      <vt:lpstr>3. Sedentary behaviour – Tips to move</vt:lpstr>
      <vt:lpstr>3. Sedentary behaviour – Tips to move 2</vt:lpstr>
      <vt:lpstr>4. Work organisation</vt:lpstr>
      <vt:lpstr>5. Psychosocial factors</vt:lpstr>
      <vt:lpstr>5. Psychosocial factors – Social isolation / support</vt:lpstr>
      <vt:lpstr>5. Psychosocial factors – Workload</vt:lpstr>
      <vt:lpstr>Join us and lighten the load!</vt:lpstr>
    </vt:vector>
  </TitlesOfParts>
  <Manager/>
  <Company>EU-OSHA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Xabier ALTUBE</dc:creator>
  <cp:keywords/>
  <dc:description/>
  <cp:lastModifiedBy>Lorenzo MUNAR</cp:lastModifiedBy>
  <cp:revision>719</cp:revision>
  <cp:lastPrinted>2019-10-04T15:07:06Z</cp:lastPrinted>
  <dcterms:created xsi:type="dcterms:W3CDTF">2015-10-14T15:05:30Z</dcterms:created>
  <dcterms:modified xsi:type="dcterms:W3CDTF">2021-05-25T07:52:47Z</dcterms:modified>
  <cp:category/>
</cp:coreProperties>
</file>