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69" autoAdjust="0"/>
    <p:restoredTop sz="87907" autoAdjust="0"/>
  </p:normalViewPr>
  <p:slideViewPr>
    <p:cSldViewPr>
      <p:cViewPr varScale="1">
        <p:scale>
          <a:sx n="80" d="100"/>
          <a:sy n="80" d="100"/>
        </p:scale>
        <p:origin x="928" y="52"/>
      </p:cViewPr>
      <p:guideLst>
        <p:guide orient="horz" pos="2754"/>
        <p:guide pos="5148"/>
        <p:guide pos="340"/>
        <p:guide orient="horz" pos="577"/>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08/11/2021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08/11/2021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sv-SE" sz="1200" dirty="0">
                <a:latin typeface="Calibri" panose="020F0502020204030204" pitchFamily="34" charset="0"/>
                <a:cs typeface="Calibri" panose="020F0502020204030204" pitchFamily="34" charset="0"/>
              </a:rPr>
              <a:t>Förslagen i presentationen är exempel på god praxis och riktar sig framför allt till dig som arbetar på distans. De måste inte alltid följas och är inte nödvändigtvis relevanta för alla distansarbetare. Hur relevanta de är beror på omständigheterna för distansarbetaren/hemarbetsplatsen/företaget och resultatet av riskbedömningarna.</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dirty="0"/>
          </a:p>
        </p:txBody>
      </p:sp>
    </p:spTree>
    <p:extLst>
      <p:ext uri="{BB962C8B-B14F-4D97-AF65-F5344CB8AC3E}">
        <p14:creationId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a:t>
            </a:fld>
            <a:endParaRPr lang="en-GB"/>
          </a:p>
        </p:txBody>
      </p:sp>
    </p:spTree>
    <p:extLst>
      <p:ext uri="{BB962C8B-B14F-4D97-AF65-F5344CB8AC3E}">
        <p14:creationId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15</a:t>
            </a:fld>
            <a:endParaRPr lang="en-GB"/>
          </a:p>
        </p:txBody>
      </p:sp>
    </p:spTree>
    <p:extLst>
      <p:ext uri="{BB962C8B-B14F-4D97-AF65-F5344CB8AC3E}">
        <p14:creationId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21</a:t>
            </a:fld>
            <a:endParaRPr lang="en-GB"/>
          </a:p>
        </p:txBody>
      </p:sp>
    </p:spTree>
    <p:extLst>
      <p:ext uri="{BB962C8B-B14F-4D97-AF65-F5344CB8AC3E}">
        <p14:creationId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27</a:t>
            </a:fld>
            <a:endParaRPr lang="en-GB"/>
          </a:p>
        </p:txBody>
      </p:sp>
    </p:spTree>
    <p:extLst>
      <p:ext uri="{BB962C8B-B14F-4D97-AF65-F5344CB8AC3E}">
        <p14:creationId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28</a:t>
            </a:fld>
            <a:endParaRPr lang="en-GB"/>
          </a:p>
        </p:txBody>
      </p:sp>
    </p:spTree>
    <p:extLst>
      <p:ext uri="{BB962C8B-B14F-4D97-AF65-F5344CB8AC3E}">
        <p14:creationId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29</a:t>
            </a:fld>
            <a:endParaRPr lang="en-GB"/>
          </a:p>
        </p:txBody>
      </p:sp>
    </p:spTree>
    <p:extLst>
      <p:ext uri="{BB962C8B-B14F-4D97-AF65-F5344CB8AC3E}">
        <p14:creationId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30</a:t>
            </a:fld>
            <a:endParaRPr lang="en-GB"/>
          </a:p>
        </p:txBody>
      </p:sp>
    </p:spTree>
    <p:extLst>
      <p:ext uri="{BB962C8B-B14F-4D97-AF65-F5344CB8AC3E}">
        <p14:creationId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t>31</a:t>
            </a:fld>
            <a:endParaRPr lang="en-GB"/>
          </a:p>
        </p:txBody>
      </p:sp>
    </p:spTree>
    <p:extLst>
      <p:ext uri="{BB962C8B-B14F-4D97-AF65-F5344CB8AC3E}">
        <p14:creationId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11"/>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6" name="Picture 5">
            <a:extLst>
              <a:ext uri="{FF2B5EF4-FFF2-40B4-BE49-F238E27FC236}">
                <a16:creationId xmlns:a16="http://schemas.microsoft.com/office/drawing/2014/main" id="{48363DE3-FBB7-4619-9D70-42EADDAEE74C}"/>
              </a:ext>
            </a:extLst>
          </p:cNvPr>
          <p:cNvPicPr>
            <a:picLocks noChangeAspect="1"/>
          </p:cNvPicPr>
          <p:nvPr userDrawn="1"/>
        </p:nvPicPr>
        <p:blipFill>
          <a:blip r:embed="rId10"/>
          <a:stretch>
            <a:fillRect/>
          </a:stretch>
        </p:blipFill>
        <p:spPr>
          <a:xfrm>
            <a:off x="323528" y="4112090"/>
            <a:ext cx="923378" cy="593417"/>
          </a:xfrm>
          <a:prstGeom prst="rect">
            <a:avLst/>
          </a:prstGeom>
        </p:spPr>
      </p:pic>
    </p:spTree>
    <p:extLst>
      <p:ext uri="{BB962C8B-B14F-4D97-AF65-F5344CB8AC3E}">
        <p14:creationId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a:extLst>
              <a:ext uri="{28A0092B-C50C-407E-A947-70E740481C1C}">
                <a14:useLocalDpi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5"/>
          <a:srcRect/>
          <a:stretch>
            <a:fillRect/>
          </a:stretch>
        </p:blipFill>
        <p:spPr bwMode="auto">
          <a:xfrm>
            <a:off x="7432678" y="4522145"/>
            <a:ext cx="577199" cy="475059"/>
          </a:xfrm>
          <a:prstGeom prst="rect">
            <a:avLst/>
          </a:prstGeom>
          <a:noFill/>
          <a:ln w="9525">
            <a:noFill/>
            <a:miter lim="800000"/>
            <a:headEnd/>
            <a:tailEnd/>
          </a:ln>
        </p:spPr>
      </p:pic>
      <p:pic>
        <p:nvPicPr>
          <p:cNvPr id="14" name="Picture 13">
            <a:extLst>
              <a:ext uri="{FF2B5EF4-FFF2-40B4-BE49-F238E27FC236}">
                <a16:creationId xmlns:a16="http://schemas.microsoft.com/office/drawing/2014/main" id="{66A7945C-27F8-4719-8E65-ACEF0A62D31A}"/>
              </a:ext>
            </a:extLst>
          </p:cNvPr>
          <p:cNvPicPr>
            <a:picLocks noChangeAspect="1"/>
          </p:cNvPicPr>
          <p:nvPr userDrawn="1"/>
        </p:nvPicPr>
        <p:blipFill>
          <a:blip r:embed="rId16"/>
          <a:stretch>
            <a:fillRect/>
          </a:stretch>
        </p:blipFill>
        <p:spPr>
          <a:xfrm>
            <a:off x="449037" y="4666966"/>
            <a:ext cx="522563" cy="341534"/>
          </a:xfrm>
          <a:prstGeom prst="rect">
            <a:avLst/>
          </a:prstGeom>
        </p:spPr>
      </p:pic>
    </p:spTree>
    <p:extLst>
      <p:ext uri="{BB962C8B-B14F-4D97-AF65-F5344CB8AC3E}">
        <p14:creationId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3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3.png"/><Relationship Id="rId7" Type="http://schemas.openxmlformats.org/officeDocument/2006/relationships/hyperlink" Target="http://twitter.com/eu_osha" TargetMode="External"/><Relationship Id="rId12"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6.png"/><Relationship Id="rId4" Type="http://schemas.openxmlformats.org/officeDocument/2006/relationships/image" Target="../media/image24.jp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27280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sv-SE" sz="2400" dirty="0">
                <a:latin typeface="+mj-lt"/>
              </a:rPr>
              <a:t>Kampanjen Ett hälsosamt arbetsliv 2020–2022</a:t>
            </a:r>
          </a:p>
          <a:p>
            <a:r>
              <a:rPr lang="sv-SE" sz="2400" dirty="0">
                <a:latin typeface="+mj-lt"/>
              </a:rPr>
              <a:t>FRISKA ARBETSPLATSER BELASTAR RÄTT</a:t>
            </a:r>
          </a:p>
          <a:p>
            <a:endParaRPr lang="en-GB" sz="24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sv-SE" sz="1800" dirty="0">
                <a:solidFill>
                  <a:srgbClr val="ACC700"/>
                </a:solidFill>
                <a:ea typeface="+mj-ea"/>
                <a:cs typeface="Trebuchet MS"/>
              </a:rPr>
              <a:t>Belastningsbesvär och distansarbete – tips till dig som arbetar på distans</a:t>
            </a:r>
          </a:p>
        </p:txBody>
      </p:sp>
    </p:spTree>
    <p:extLst>
      <p:ext uri="{BB962C8B-B14F-4D97-AF65-F5344CB8AC3E}">
        <p14:creationId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1059582"/>
            <a:ext cx="5904656" cy="3455987"/>
          </a:xfrm>
        </p:spPr>
        <p:txBody>
          <a:bodyPr lIns="0" tIns="0" rIns="0" bIns="0">
            <a:normAutofit fontScale="92500" lnSpcReduction="10000"/>
          </a:bodyPr>
          <a:lstStyle/>
          <a:p>
            <a:pPr>
              <a:lnSpc>
                <a:spcPct val="150000"/>
              </a:lnSpc>
            </a:pPr>
            <a:r>
              <a:rPr lang="sv-SE" sz="2000" dirty="0">
                <a:solidFill>
                  <a:schemeClr val="accent1"/>
                </a:solidFill>
              </a:rPr>
              <a:t>Inledning: Belastningsbesvär i samband med distansarbete</a:t>
            </a:r>
          </a:p>
          <a:p>
            <a:pPr>
              <a:lnSpc>
                <a:spcPct val="150000"/>
              </a:lnSpc>
            </a:pPr>
            <a:r>
              <a:rPr lang="sv-SE" sz="2000" dirty="0">
                <a:solidFill>
                  <a:schemeClr val="accent1"/>
                </a:solidFill>
              </a:rPr>
              <a:t>Riskbedömning</a:t>
            </a:r>
          </a:p>
          <a:p>
            <a:pPr>
              <a:lnSpc>
                <a:spcPct val="150000"/>
              </a:lnSpc>
            </a:pPr>
            <a:r>
              <a:rPr lang="sv-SE" sz="2000" dirty="0"/>
              <a:t>Huvudsakliga risker för belastningsbesvär i samband med distansarbete</a:t>
            </a:r>
          </a:p>
          <a:p>
            <a:pPr>
              <a:lnSpc>
                <a:spcPct val="150000"/>
              </a:lnSpc>
            </a:pPr>
            <a:r>
              <a:rPr lang="sv-SE" sz="2000" dirty="0"/>
              <a:t>Förebyggande/skyddande åtgärder för att minska risken för belastningsbesvär i samband med distansarbete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sv-SE" sz="2400"/>
              <a:t>Översikt</a:t>
            </a:r>
          </a:p>
        </p:txBody>
      </p:sp>
    </p:spTree>
    <p:extLst>
      <p:ext uri="{BB962C8B-B14F-4D97-AF65-F5344CB8AC3E}">
        <p14:creationId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2400"/>
              <a:t>Inledning – distansarbete hemifrån </a:t>
            </a:r>
          </a:p>
        </p:txBody>
      </p:sp>
      <p:sp>
        <p:nvSpPr>
          <p:cNvPr id="3" name="Content Placeholder 2"/>
          <p:cNvSpPr>
            <a:spLocks noGrp="1"/>
          </p:cNvSpPr>
          <p:nvPr>
            <p:ph sz="half" idx="1"/>
          </p:nvPr>
        </p:nvSpPr>
        <p:spPr>
          <a:xfrm>
            <a:off x="539750" y="1203598"/>
            <a:ext cx="7920682" cy="4752106"/>
          </a:xfrm>
        </p:spPr>
        <p:txBody>
          <a:bodyPr anchor="t">
            <a:noAutofit/>
          </a:bodyPr>
          <a:lstStyle/>
          <a:p>
            <a:r>
              <a:rPr lang="sv-SE" sz="2000"/>
              <a:t>Med distansarbete avses arbete som utförs med hjälp av informations- och kommunikationsteknik (till exempel mobiltelefoner, surfplattor och bärbara eller stationära datorer) utanför arbetsgivarens lokaler.</a:t>
            </a:r>
          </a:p>
          <a:p>
            <a:r>
              <a:rPr lang="sv-SE" sz="2000"/>
              <a:t>Innehållet i presentationen riktar sig framför allt till dig som arbetar hemifrån.</a:t>
            </a:r>
          </a:p>
          <a:p>
            <a:pPr lvl="1">
              <a:lnSpc>
                <a:spcPct val="160000"/>
              </a:lnSpc>
            </a:pPr>
            <a:r>
              <a:rPr lang="sv-SE" sz="1800"/>
              <a:t>Länkar till sidor med ytterligare praktisk information finns under Anteckningar.</a:t>
            </a:r>
          </a:p>
          <a:p>
            <a:pPr lvl="1">
              <a:lnSpc>
                <a:spcPct val="160000"/>
              </a:lnSpc>
            </a:pPr>
            <a:r>
              <a:rPr lang="sv-SE" sz="1800"/>
              <a:t>Fler praktiska verktyg och råd om distansarbete hittar du </a:t>
            </a:r>
            <a:r>
              <a:rPr lang="sv-SE" sz="1800">
                <a:hlinkClick r:id="rId3"/>
              </a:rPr>
              <a:t>här</a:t>
            </a:r>
          </a:p>
        </p:txBody>
      </p:sp>
    </p:spTree>
    <p:extLst>
      <p:ext uri="{BB962C8B-B14F-4D97-AF65-F5344CB8AC3E}">
        <p14:creationId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r>
              <a:rPr lang="sv-SE" sz="2400" dirty="0"/>
              <a:t>Inledning – distansarbete hemifrån och belastningsbesvär </a:t>
            </a:r>
          </a:p>
        </p:txBody>
      </p:sp>
      <p:sp>
        <p:nvSpPr>
          <p:cNvPr id="3" name="Content Placeholder 2"/>
          <p:cNvSpPr>
            <a:spLocks noGrp="1"/>
          </p:cNvSpPr>
          <p:nvPr>
            <p:ph sz="half" idx="1"/>
          </p:nvPr>
        </p:nvSpPr>
        <p:spPr>
          <a:xfrm>
            <a:off x="539750" y="1348036"/>
            <a:ext cx="4680322" cy="3095922"/>
          </a:xfrm>
        </p:spPr>
        <p:txBody>
          <a:bodyPr anchor="t">
            <a:normAutofit/>
          </a:bodyPr>
          <a:lstStyle/>
          <a:p>
            <a:r>
              <a:rPr lang="sv-SE" sz="2000"/>
              <a:t>Distansarbete har blivit allt vanligare de senaste åren. </a:t>
            </a:r>
          </a:p>
          <a:p>
            <a:r>
              <a:rPr lang="sv-SE" sz="2000"/>
              <a:t>Även om distansarbete hemifrån kan ha flera fördelar kan det även påverka hälsan negativt och bidra till eller förvärra belastningsbesvär.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z="2400"/>
              <a:t>Riskbedömning</a:t>
            </a:r>
          </a:p>
        </p:txBody>
      </p:sp>
      <p:sp>
        <p:nvSpPr>
          <p:cNvPr id="3" name="Content Placeholder 2"/>
          <p:cNvSpPr>
            <a:spLocks noGrp="1"/>
          </p:cNvSpPr>
          <p:nvPr>
            <p:ph sz="half" idx="1"/>
          </p:nvPr>
        </p:nvSpPr>
        <p:spPr>
          <a:xfrm>
            <a:off x="539750" y="915987"/>
            <a:ext cx="7848674" cy="3455987"/>
          </a:xfrm>
        </p:spPr>
        <p:txBody>
          <a:bodyPr anchor="t">
            <a:normAutofit fontScale="92500" lnSpcReduction="10000"/>
          </a:bodyPr>
          <a:lstStyle/>
          <a:p>
            <a:pPr>
              <a:buClr>
                <a:schemeClr val="accent1"/>
              </a:buClr>
            </a:pPr>
            <a:r>
              <a:rPr lang="sv-SE" sz="1800" dirty="0"/>
              <a:t>Distansarbete måste ingå i arbetsgivarens obligatoriska riskbedömning.</a:t>
            </a:r>
          </a:p>
          <a:p>
            <a:pPr>
              <a:buClr>
                <a:schemeClr val="accent1"/>
              </a:buClr>
            </a:pPr>
            <a:r>
              <a:rPr lang="sv-SE" sz="1800" dirty="0"/>
              <a:t>Följande bör klargöras (grundat på rättsliga bestämmelser/företagets policy):</a:t>
            </a:r>
          </a:p>
          <a:p>
            <a:pPr marL="914400" lvl="1" indent="-457200">
              <a:buClr>
                <a:schemeClr val="accent1"/>
              </a:buClr>
            </a:pPr>
            <a:r>
              <a:rPr lang="sv-SE" sz="1800" dirty="0"/>
              <a:t>Vem som utför riskbedömningen, samt när och hur.</a:t>
            </a:r>
          </a:p>
          <a:p>
            <a:pPr marL="914400" lvl="1" indent="-457200">
              <a:buClr>
                <a:schemeClr val="accent1"/>
              </a:buClr>
            </a:pPr>
            <a:r>
              <a:rPr lang="sv-SE" sz="1800" dirty="0"/>
              <a:t>Riskbedömningen utförs av arbetsgivaren grundat på information från arbetstagaren. </a:t>
            </a:r>
          </a:p>
          <a:p>
            <a:pPr marL="914400" lvl="1" indent="-457200">
              <a:buClr>
                <a:schemeClr val="accent1"/>
              </a:buClr>
            </a:pPr>
            <a:r>
              <a:rPr lang="sv-SE" sz="1800" dirty="0"/>
              <a:t>En individuell riskbedömning görs för varje distansarbetare (arbetstagaren gör en egen bedömning med hjälp av ett verktyg/en vägledning/en checklista som tillhandahålls av arbetsgivaren).</a:t>
            </a:r>
          </a:p>
          <a:p>
            <a:pPr marL="914400" lvl="1" indent="-457200">
              <a:buClr>
                <a:schemeClr val="accent1"/>
              </a:buClr>
            </a:pPr>
            <a:r>
              <a:rPr lang="sv-SE" sz="1800" dirty="0"/>
              <a:t>Arbetsgivaren eller en arbetsmiljöexpert kan besöka hemmet med arbetstagarens medgivande. Om inget medgivande ges ska riskbedömningen utföras utifrån den information som samlats in från arbetstagaren.</a:t>
            </a:r>
          </a:p>
        </p:txBody>
      </p:sp>
    </p:spTree>
    <p:extLst>
      <p:ext uri="{BB962C8B-B14F-4D97-AF65-F5344CB8AC3E}">
        <p14:creationId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normAutofit fontScale="90000"/>
          </a:bodyPr>
          <a:lstStyle/>
          <a:p>
            <a:r>
              <a:rPr lang="sv-SE" sz="2200" dirty="0"/>
              <a:t>Huvudsakliga risker för belastningsbesvär i samband med distansarbete</a:t>
            </a:r>
          </a:p>
        </p:txBody>
      </p:sp>
      <p:sp>
        <p:nvSpPr>
          <p:cNvPr id="3" name="Content Placeholder 2"/>
          <p:cNvSpPr>
            <a:spLocks noGrp="1"/>
          </p:cNvSpPr>
          <p:nvPr>
            <p:ph sz="half" idx="1"/>
          </p:nvPr>
        </p:nvSpPr>
        <p:spPr>
          <a:xfrm>
            <a:off x="575469" y="1419622"/>
            <a:ext cx="7632700" cy="2232247"/>
          </a:xfrm>
        </p:spPr>
        <p:txBody>
          <a:bodyPr>
            <a:normAutofit/>
          </a:bodyPr>
          <a:lstStyle/>
          <a:p>
            <a:pPr marL="342900" indent="-342900" fontAlgn="base">
              <a:buFont typeface="+mj-lt"/>
              <a:buAutoNum type="arabicPeriod"/>
            </a:pPr>
            <a:r>
              <a:rPr lang="sv-SE" sz="2000"/>
              <a:t>Arbetsplatsens ergonomi och arbetsställning</a:t>
            </a:r>
          </a:p>
          <a:p>
            <a:pPr marL="342900" indent="-342900" fontAlgn="base">
              <a:buFont typeface="+mj-lt"/>
              <a:buAutoNum type="arabicPeriod"/>
            </a:pPr>
            <a:r>
              <a:rPr lang="sv-SE" sz="2000"/>
              <a:t>Arbetsmiljöfaktorer</a:t>
            </a:r>
          </a:p>
          <a:p>
            <a:pPr marL="342900" indent="-342900" fontAlgn="base">
              <a:buFont typeface="+mj-lt"/>
              <a:buAutoNum type="arabicPeriod"/>
            </a:pPr>
            <a:r>
              <a:rPr lang="sv-SE" sz="2000"/>
              <a:t>Stillasittande och fysisk (in)aktivitet</a:t>
            </a:r>
          </a:p>
          <a:p>
            <a:pPr marL="342900" indent="-342900" fontAlgn="base">
              <a:buFont typeface="+mj-lt"/>
              <a:buAutoNum type="arabicPeriod"/>
            </a:pPr>
            <a:r>
              <a:rPr lang="sv-SE" sz="2000"/>
              <a:t>Faktorer som rör arbetets organisation</a:t>
            </a:r>
          </a:p>
          <a:p>
            <a:pPr marL="342900" indent="-342900" fontAlgn="base">
              <a:buFont typeface="+mj-lt"/>
              <a:buAutoNum type="arabicPeriod"/>
            </a:pPr>
            <a:r>
              <a:rPr lang="sv-SE" sz="2000"/>
              <a:t>Psykosociala riskfaktorer</a:t>
            </a:r>
          </a:p>
          <a:p>
            <a:pPr marL="342900" indent="-342900" fontAlgn="base">
              <a:buFont typeface="+mj-lt"/>
              <a:buAutoNum type="arabicPeriod"/>
            </a:pPr>
            <a:r>
              <a:rPr lang="sv-SE" sz="2000"/>
              <a:t>Individuella faktorer</a:t>
            </a:r>
          </a:p>
        </p:txBody>
      </p:sp>
    </p:spTree>
    <p:extLst>
      <p:ext uri="{BB962C8B-B14F-4D97-AF65-F5344CB8AC3E}">
        <p14:creationId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1. Arbetsplatsens ergonomi och arbetsställning</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v-SE" sz="2000"/>
              <a:t>Arbete vid dator innebär ofta att man utför repetitiva rörelser och sitter stilla i samma ställning under en längre tid. </a:t>
            </a:r>
          </a:p>
          <a:p>
            <a:pPr fontAlgn="base"/>
            <a:r>
              <a:rPr lang="sv-SE" sz="2000"/>
              <a:t>Det kan ge upphov till belastningsbesvär, särskilt i samband med dålig ergonomi och för få pauser.</a:t>
            </a:r>
          </a:p>
          <a:p>
            <a:pPr fontAlgn="base"/>
            <a:r>
              <a:rPr lang="sv-SE" sz="2000"/>
              <a:t>Många distansarbetare använder bärbara datorer i provisoriskt anordnade hemmakontor. Det ger ofta en dålig arbetsställning och därmed ökade problem med belastningsbesvär. </a:t>
            </a:r>
          </a:p>
          <a:p>
            <a:pPr fontAlgn="base"/>
            <a:r>
              <a:rPr lang="sv-SE" sz="2000"/>
              <a:t>Felaktig placering av skärm, tangentbord och mus, samt avsaknad av stöd för underarmarna, leder till obehag och muskelbelastning i armar och rygg.</a:t>
            </a:r>
          </a:p>
          <a:p>
            <a:endParaRPr lang="en-GB" sz="2000" dirty="0"/>
          </a:p>
        </p:txBody>
      </p:sp>
    </p:spTree>
    <p:extLst>
      <p:ext uri="{BB962C8B-B14F-4D97-AF65-F5344CB8AC3E}">
        <p14:creationId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2. Arbetsmiljö </a:t>
            </a:r>
          </a:p>
        </p:txBody>
      </p:sp>
      <p:sp>
        <p:nvSpPr>
          <p:cNvPr id="3" name="Content Placeholder 2"/>
          <p:cNvSpPr>
            <a:spLocks noGrp="1"/>
          </p:cNvSpPr>
          <p:nvPr>
            <p:ph sz="half" idx="1"/>
          </p:nvPr>
        </p:nvSpPr>
        <p:spPr>
          <a:xfrm>
            <a:off x="539750" y="915988"/>
            <a:ext cx="7632700" cy="3527970"/>
          </a:xfrm>
        </p:spPr>
        <p:txBody>
          <a:bodyPr anchor="t">
            <a:noAutofit/>
          </a:bodyPr>
          <a:lstStyle/>
          <a:p>
            <a:pPr fontAlgn="base"/>
            <a:r>
              <a:rPr lang="sv-SE" sz="1800"/>
              <a:t>Det finns belägg för att arbetsmiljöfaktorer som störande blänk och reflexer, drag, buller och dålig luftkvalitet kan leda till belastningsbesvär i nacke och axlar. </a:t>
            </a:r>
          </a:p>
          <a:p>
            <a:pPr fontAlgn="base"/>
            <a:r>
              <a:rPr lang="sv-SE" sz="1800"/>
              <a:t>Även om arbetsmiljöfaktorerna tas med i beräkningarna vid utformningen av traditionella arbetsplatser finns det stor risk för att de förbises vid distansarbete hemifrån.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1061" y="2678255"/>
            <a:ext cx="2952328" cy="1693720"/>
          </a:xfrm>
          <a:prstGeom prst="rect">
            <a:avLst/>
          </a:prstGeom>
        </p:spPr>
      </p:pic>
    </p:spTree>
    <p:extLst>
      <p:ext uri="{BB962C8B-B14F-4D97-AF65-F5344CB8AC3E}">
        <p14:creationId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969393" y="1563638"/>
            <a:ext cx="4174607"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lstStyle/>
          <a:p>
            <a:pPr fontAlgn="base"/>
            <a:r>
              <a:rPr lang="sv-SE" sz="2400"/>
              <a:t>3. Stillasittande och fysisk aktivitet</a:t>
            </a:r>
          </a:p>
        </p:txBody>
      </p:sp>
      <p:sp>
        <p:nvSpPr>
          <p:cNvPr id="3" name="Content Placeholder 2"/>
          <p:cNvSpPr>
            <a:spLocks noGrp="1"/>
          </p:cNvSpPr>
          <p:nvPr>
            <p:ph sz="half" idx="1"/>
          </p:nvPr>
        </p:nvSpPr>
        <p:spPr>
          <a:xfrm>
            <a:off x="539552" y="1131590"/>
            <a:ext cx="7632700" cy="3454471"/>
          </a:xfrm>
        </p:spPr>
        <p:txBody>
          <a:bodyPr anchor="t">
            <a:noAutofit/>
          </a:bodyPr>
          <a:lstStyle/>
          <a:p>
            <a:pPr fontAlgn="base"/>
            <a:r>
              <a:rPr lang="sv-SE" sz="2000"/>
              <a:t>När du arbetar hemifrån sitter du ofta stilla under längre perioder och har färre avbrott i arbetet än på kontoret. </a:t>
            </a:r>
          </a:p>
          <a:p>
            <a:pPr fontAlgn="base"/>
            <a:r>
              <a:rPr lang="sv-SE" sz="2000"/>
              <a:t>Detta, tillsammans med dålig ergonomi på hemmakontoret, kan leda till ökade belastningsbesvär.</a:t>
            </a:r>
          </a:p>
          <a:p>
            <a:pPr fontAlgn="base"/>
            <a:r>
              <a:rPr lang="sv-SE" sz="2000"/>
              <a:t>En statisk, sittande ställning ökar belastningen på diskarna i ryggraden och minskar blodcirkulationen och musklernas syresättning. </a:t>
            </a:r>
          </a:p>
          <a:p>
            <a:pPr fontAlgn="base"/>
            <a:r>
              <a:rPr lang="sv-SE" sz="2000"/>
              <a:t>Hälsoriskerna i samband med stillasittande kan inte kompenseras helt av fysisk aktivitet under fritiden.</a:t>
            </a:r>
          </a:p>
          <a:p>
            <a:pPr fontAlgn="base"/>
            <a:endParaRPr lang="en-GB" sz="2000" dirty="0"/>
          </a:p>
        </p:txBody>
      </p:sp>
    </p:spTree>
    <p:extLst>
      <p:ext uri="{BB962C8B-B14F-4D97-AF65-F5344CB8AC3E}">
        <p14:creationId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4. Organisation av arbetet</a:t>
            </a:r>
          </a:p>
        </p:txBody>
      </p:sp>
      <p:sp>
        <p:nvSpPr>
          <p:cNvPr id="3" name="Content Placeholder 2"/>
          <p:cNvSpPr>
            <a:spLocks noGrp="1"/>
          </p:cNvSpPr>
          <p:nvPr>
            <p:ph sz="half" idx="1"/>
          </p:nvPr>
        </p:nvSpPr>
        <p:spPr>
          <a:xfrm>
            <a:off x="539750" y="1217703"/>
            <a:ext cx="7632700" cy="3442279"/>
          </a:xfrm>
        </p:spPr>
        <p:txBody>
          <a:bodyPr anchor="t">
            <a:noAutofit/>
          </a:bodyPr>
          <a:lstStyle/>
          <a:p>
            <a:pPr fontAlgn="base"/>
            <a:r>
              <a:rPr lang="sv-SE" sz="2000"/>
              <a:t>En annan riskfaktor med distansarbete hemifrån är de otydliga gränserna mellan arbete och privatliv. </a:t>
            </a:r>
          </a:p>
          <a:p>
            <a:pPr fontAlgn="base"/>
            <a:r>
              <a:rPr lang="sv-SE" sz="2000"/>
              <a:t>Distansarbetare arbetar ofta längre för att känna sig säkra på att de uppfyller, eller överträffar, arbetsgivarens förväntningar.</a:t>
            </a:r>
          </a:p>
          <a:p>
            <a:pPr fontAlgn="base"/>
            <a:r>
              <a:rPr lang="sv-SE" sz="2000"/>
              <a:t>Distansarbetare har färre möjligheter att umgås med sina arbetskamrater.</a:t>
            </a:r>
          </a:p>
          <a:p>
            <a:pPr fontAlgn="base"/>
            <a:r>
              <a:rPr lang="sv-SE" sz="2000"/>
              <a:t>Längre arbetsdagar, tillsammans med längre perioder av stillasittande, kan öka risken för belastningsbesvär. </a:t>
            </a:r>
          </a:p>
          <a:p>
            <a:pPr fontAlgn="base"/>
            <a:endParaRPr lang="en-GB" sz="2000" dirty="0"/>
          </a:p>
        </p:txBody>
      </p:sp>
      <p:sp>
        <p:nvSpPr>
          <p:cNvPr id="5" name="Rectangle 4"/>
          <p:cNvSpPr/>
          <p:nvPr/>
        </p:nvSpPr>
        <p:spPr>
          <a:xfrm>
            <a:off x="5292080" y="1635646"/>
            <a:ext cx="3707904"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lstStyle/>
          <a:p>
            <a:pPr fontAlgn="base"/>
            <a:r>
              <a:rPr lang="sv-SE" sz="2400"/>
              <a:t>5. Psykosociala faktorer 1 – negativa faktorer</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v-SE" sz="1800"/>
              <a:t>För hög arbetsbelastning, ökad social isolering från arbetskamraterna, brist på fysiska möten och personligt stöd samt oro kan påverka välbefinnandet och i sin tur öka risken för att utveckla belastningsbesvär. </a:t>
            </a:r>
          </a:p>
          <a:p>
            <a:pPr fontAlgn="base"/>
            <a:r>
              <a:rPr lang="sv-SE" sz="1800"/>
              <a:t>Distansarbete medför ofta sämre socialt stöd från arbetskamrater och arbetsledare.</a:t>
            </a:r>
          </a:p>
          <a:p>
            <a:pPr fontAlgn="base"/>
            <a:r>
              <a:rPr lang="sv-SE" sz="1800"/>
              <a:t>Bristen på socialt stöd, bristande autonomi, höga krav och låg arbetstillfredsställelse verkar höra samman med en ökad förekomst av belastningsbesvär.</a:t>
            </a:r>
          </a:p>
          <a:p>
            <a:pPr fontAlgn="base"/>
            <a:r>
              <a:rPr lang="sv-SE" sz="1800"/>
              <a:t>Att arbetet är ständigt närvarande, och att arbetstagaren har en känsla av att ”bo på kontoret” dygnet runt, kan ge upphov till stress som är en bidragande orsak till belastningsbesvär.</a:t>
            </a:r>
          </a:p>
        </p:txBody>
      </p:sp>
      <p:sp>
        <p:nvSpPr>
          <p:cNvPr id="6" name="Rectangle 5"/>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5. Psykosociala faktorer 2 – positiva faktorer</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sv-SE" sz="2000"/>
              <a:t>Positiva psykosociala aspekter på distansarbete hemifrån (till exempel större autonomi och ökad arbetstillfredsställelse) skulle kunna ha en gynnsam hälsoeffekt och till exempel fördröja uppkomsten av symptom på belastningsbesvär.  </a:t>
            </a:r>
          </a:p>
          <a:p>
            <a:pPr fontAlgn="base"/>
            <a:endParaRPr lang="en-GB" sz="2000" dirty="0"/>
          </a:p>
        </p:txBody>
      </p:sp>
      <p:sp>
        <p:nvSpPr>
          <p:cNvPr id="7" name="Rectangle 6"/>
          <p:cNvSpPr/>
          <p:nvPr/>
        </p:nvSpPr>
        <p:spPr>
          <a:xfrm>
            <a:off x="5436096" y="1629962"/>
            <a:ext cx="3491880" cy="3888432"/>
          </a:xfrm>
          <a:prstGeom prst="rect">
            <a:avLst/>
          </a:prstGeom>
          <a:blipFill dpi="0" rotWithShape="1">
            <a:blip r:embed="rId3">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992690" cy="3455986"/>
          </a:xfrm>
        </p:spPr>
        <p:txBody>
          <a:bodyPr lIns="0" tIns="0" rIns="0" bIns="0">
            <a:normAutofit/>
          </a:bodyPr>
          <a:lstStyle/>
          <a:p>
            <a:r>
              <a:rPr lang="sv-SE" sz="2000" dirty="0"/>
              <a:t>Vissa egenskaper hos arbetstagarna kan också medföra ökad risk för belastningsbesvär (om inte riskerna hanteras på lämpligt sätt):</a:t>
            </a:r>
          </a:p>
          <a:p>
            <a:pPr lvl="1"/>
            <a:r>
              <a:rPr lang="sv-SE" sz="2000" dirty="0"/>
              <a:t>Ålder.</a:t>
            </a:r>
          </a:p>
          <a:p>
            <a:pPr lvl="1"/>
            <a:r>
              <a:rPr lang="sv-SE" sz="2000" dirty="0"/>
              <a:t>Kön.</a:t>
            </a:r>
          </a:p>
          <a:p>
            <a:pPr lvl="1"/>
            <a:r>
              <a:rPr lang="sv-SE" sz="2000" dirty="0"/>
              <a:t>Hälsotillstånd (om personen redan har eller har haft belastningsbesvär).</a:t>
            </a:r>
          </a:p>
          <a:p>
            <a:pPr lvl="1"/>
            <a:r>
              <a:rPr lang="sv-SE" sz="2000" dirty="0"/>
              <a:t>Bristande kännedom om arbetsmetoder och säkerhetsrutiner. </a:t>
            </a:r>
          </a:p>
          <a:p>
            <a:pPr lvl="1"/>
            <a:r>
              <a:rPr lang="sv-SE" sz="2000" dirty="0"/>
              <a:t>…</a:t>
            </a:r>
          </a:p>
        </p:txBody>
      </p:sp>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246451"/>
            <a:ext cx="7488486" cy="525099"/>
          </a:xfrm>
        </p:spPr>
        <p:txBody>
          <a:bodyPr lIns="0" tIns="0" rIns="0" bIns="0"/>
          <a:lstStyle/>
          <a:p>
            <a:r>
              <a:rPr lang="sv-SE" sz="2400" dirty="0">
                <a:solidFill>
                  <a:schemeClr val="accent1"/>
                </a:solidFill>
              </a:rPr>
              <a:t/>
            </a:r>
            <a:br>
              <a:rPr lang="sv-SE" sz="2400" dirty="0">
                <a:solidFill>
                  <a:schemeClr val="accent1"/>
                </a:solidFill>
              </a:rPr>
            </a:br>
            <a:r>
              <a:rPr lang="sv-SE" sz="2400" dirty="0">
                <a:solidFill>
                  <a:schemeClr val="accent1"/>
                </a:solidFill>
              </a:rPr>
              <a:t>6. Individuella </a:t>
            </a:r>
            <a:r>
              <a:rPr lang="sv-SE" sz="2400" dirty="0"/>
              <a:t>faktorer
</a:t>
            </a:r>
            <a:br>
              <a:rPr lang="sv-SE" sz="2400" dirty="0"/>
            </a:br>
            <a:endParaRPr lang="sv-SE" sz="2400" dirty="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lstStyle/>
          <a:p>
            <a:r>
              <a:rPr lang="sv-SE" sz="2000"/>
              <a:t>Förebyggande/skyddande åtgärder för att minska risken för belastningsbesvär i samband med distansarbete hemifrån</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sv-SE" sz="2200"/>
              <a:t>Arbetsplatsens utformning och ergonomi</a:t>
            </a:r>
          </a:p>
          <a:p>
            <a:pPr marL="514350" indent="-514350">
              <a:buFont typeface="+mj-lt"/>
              <a:buAutoNum type="arabicPeriod"/>
            </a:pPr>
            <a:r>
              <a:rPr lang="sv-SE" sz="2200"/>
              <a:t>Arbetsmiljö </a:t>
            </a:r>
          </a:p>
          <a:p>
            <a:pPr marL="514350" indent="-514350">
              <a:buFont typeface="+mj-lt"/>
              <a:buAutoNum type="arabicPeriod"/>
            </a:pPr>
            <a:r>
              <a:rPr lang="sv-SE" sz="2200"/>
              <a:t>Stillasittande</a:t>
            </a:r>
          </a:p>
          <a:p>
            <a:pPr marL="514350" indent="-514350">
              <a:buFont typeface="+mj-lt"/>
              <a:buAutoNum type="arabicPeriod"/>
            </a:pPr>
            <a:r>
              <a:rPr lang="sv-SE" sz="2200"/>
              <a:t>Organisation av arbetet</a:t>
            </a:r>
          </a:p>
          <a:p>
            <a:pPr marL="514350" indent="-514350">
              <a:buFont typeface="+mj-lt"/>
              <a:buAutoNum type="arabicPeriod"/>
            </a:pPr>
            <a:r>
              <a:rPr lang="sv-SE" sz="2200"/>
              <a:t>Psykosociala faktorer</a:t>
            </a:r>
          </a:p>
          <a:p>
            <a:endParaRPr lang="en-GB" dirty="0"/>
          </a:p>
        </p:txBody>
      </p:sp>
    </p:spTree>
    <p:extLst>
      <p:ext uri="{BB962C8B-B14F-4D97-AF65-F5344CB8AC3E}">
        <p14:creationId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1389734"/>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sv-SE" sz="2400"/>
              <a:t>1. Arbetsplatsens utformning och ergonomi</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v-SE" sz="2000" dirty="0"/>
              <a:t>Som distansarbetare har du inte alltid tillgång till samma resurser och möjligheter hemma, som du skulle ha på kontoret. </a:t>
            </a:r>
          </a:p>
          <a:p>
            <a:pPr fontAlgn="base"/>
            <a:r>
              <a:rPr lang="sv-SE" sz="2000" dirty="0"/>
              <a:t>Skapa en bekväm och hälsosam arbetsplats hemma med hjälp av följande praktiska tips för</a:t>
            </a:r>
          </a:p>
          <a:p>
            <a:pPr marL="0" indent="0" fontAlgn="base">
              <a:buNone/>
            </a:pPr>
            <a:r>
              <a:rPr lang="sv-SE" sz="2000" dirty="0"/>
              <a:t> </a:t>
            </a:r>
          </a:p>
          <a:p>
            <a:pPr lvl="1" fontAlgn="base"/>
            <a:r>
              <a:rPr lang="sv-SE" sz="2000" dirty="0"/>
              <a:t>skrivbordsstolen</a:t>
            </a:r>
          </a:p>
          <a:p>
            <a:pPr lvl="1" fontAlgn="base"/>
            <a:r>
              <a:rPr lang="sv-SE" sz="2000" dirty="0"/>
              <a:t>skrivbordet</a:t>
            </a:r>
          </a:p>
          <a:p>
            <a:pPr lvl="1" fontAlgn="base"/>
            <a:r>
              <a:rPr lang="sv-SE" sz="2000" dirty="0"/>
              <a:t>skärmen</a:t>
            </a:r>
          </a:p>
          <a:p>
            <a:pPr lvl="1" fontAlgn="base"/>
            <a:r>
              <a:rPr lang="sv-SE" sz="2000" dirty="0"/>
              <a:t>mus och tangentbord</a:t>
            </a:r>
          </a:p>
          <a:p>
            <a:pPr lvl="1" fontAlgn="base"/>
            <a:r>
              <a:rPr lang="sv-SE" sz="2000" dirty="0"/>
              <a:t>dokumenthållare/manushållare</a:t>
            </a:r>
          </a:p>
          <a:p>
            <a:pPr fontAlgn="base"/>
            <a:endParaRPr lang="en-GB" sz="2000" dirty="0"/>
          </a:p>
        </p:txBody>
      </p:sp>
    </p:spTree>
    <p:extLst>
      <p:ext uri="{BB962C8B-B14F-4D97-AF65-F5344CB8AC3E}">
        <p14:creationId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normAutofit fontScale="90000"/>
          </a:bodyPr>
          <a:lstStyle/>
          <a:p>
            <a:pPr fontAlgn="base"/>
            <a:r>
              <a:rPr lang="sv-SE" sz="2400" dirty="0"/>
              <a:t>1. Arbetsplatsens utformning och ergonomi – Skrivbordsstolen </a:t>
            </a:r>
          </a:p>
        </p:txBody>
      </p:sp>
      <p:sp>
        <p:nvSpPr>
          <p:cNvPr id="3" name="Content Placeholder 2"/>
          <p:cNvSpPr>
            <a:spLocks noGrp="1"/>
          </p:cNvSpPr>
          <p:nvPr>
            <p:ph sz="half" idx="1"/>
          </p:nvPr>
        </p:nvSpPr>
        <p:spPr>
          <a:xfrm>
            <a:off x="539750" y="915988"/>
            <a:ext cx="7776666" cy="3455987"/>
          </a:xfrm>
        </p:spPr>
        <p:txBody>
          <a:bodyPr anchor="t">
            <a:noAutofit/>
          </a:bodyPr>
          <a:lstStyle/>
          <a:p>
            <a:pPr fontAlgn="base"/>
            <a:r>
              <a:rPr lang="sv-SE" sz="1650"/>
              <a:t>Stolen ska helst ha justerbar höjd, justerbart ryggstöd, sittdjup och armstöd samt en dynamisk gungfunktion (för att skapa rörelse). </a:t>
            </a:r>
          </a:p>
          <a:p>
            <a:pPr fontAlgn="base"/>
            <a:r>
              <a:rPr lang="sv-SE" sz="1650"/>
              <a:t>Se till att stolen är korrekt justerad och ger en neutral sittställning. </a:t>
            </a:r>
          </a:p>
          <a:p>
            <a:pPr fontAlgn="base"/>
            <a:r>
              <a:rPr lang="sv-SE" sz="1650"/>
              <a:t>Om stolen inte kan justeras ska du göra följande: </a:t>
            </a:r>
          </a:p>
          <a:p>
            <a:pPr lvl="1" fontAlgn="base"/>
            <a:r>
              <a:rPr lang="sv-SE" sz="1650"/>
              <a:t>Anpassa sitthöjden så att dina höfter hamnar något högre än knäna och låren lutar lätt framåt. Om stolen är för låg kan du använda en kudde (eller två). Det hjälper dig att bibehålla en bekväm arbetsställning (med ryggen i ett naturligt läge). </a:t>
            </a:r>
          </a:p>
          <a:p>
            <a:pPr lvl="1" fontAlgn="base"/>
            <a:r>
              <a:rPr lang="sv-SE" sz="1650"/>
              <a:t>Se till att fötterna når ordentligt ner till golvet. Om stolen är för hög kan du placera något under fötterna som ger ett stabilt stöd.</a:t>
            </a:r>
          </a:p>
          <a:p>
            <a:pPr lvl="1" fontAlgn="base"/>
            <a:r>
              <a:rPr lang="sv-SE" sz="1650"/>
              <a:t>Om stolen ger ett dåligt svankstöd kan du lägga något bakom ryggen, till exempel en tunn kudde.</a:t>
            </a:r>
          </a:p>
          <a:p>
            <a:pPr marL="0" indent="0" fontAlgn="base">
              <a:buNone/>
            </a:pPr>
            <a:endParaRPr lang="en-GB" sz="2000" dirty="0"/>
          </a:p>
        </p:txBody>
      </p:sp>
    </p:spTree>
    <p:extLst>
      <p:ext uri="{BB962C8B-B14F-4D97-AF65-F5344CB8AC3E}">
        <p14:creationId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lstStyle/>
          <a:p>
            <a:pPr fontAlgn="base"/>
            <a:r>
              <a:rPr lang="sv-SE" sz="2400"/>
              <a:t>1. Arbetsplatsens utformning och ergonomi – Skrivbordet </a:t>
            </a:r>
          </a:p>
        </p:txBody>
      </p:sp>
      <p:sp>
        <p:nvSpPr>
          <p:cNvPr id="3" name="Content Placeholder 2"/>
          <p:cNvSpPr>
            <a:spLocks noGrp="1"/>
          </p:cNvSpPr>
          <p:nvPr>
            <p:ph sz="half" idx="1"/>
          </p:nvPr>
        </p:nvSpPr>
        <p:spPr>
          <a:xfrm>
            <a:off x="539750" y="915988"/>
            <a:ext cx="7632700" cy="3455987"/>
          </a:xfrm>
        </p:spPr>
        <p:txBody>
          <a:bodyPr anchor="t">
            <a:normAutofit fontScale="92500" lnSpcReduction="10000"/>
          </a:bodyPr>
          <a:lstStyle/>
          <a:p>
            <a:pPr fontAlgn="base"/>
            <a:r>
              <a:rPr lang="sv-SE" sz="1700" dirty="0"/>
              <a:t>Se till att skrivbordet är tillräckligt stort och att du har gott om plats för benen. Skrivbordet ska helst vara minst 80 cm djupt med en högst 5 cm tjock skiva. </a:t>
            </a:r>
          </a:p>
          <a:p>
            <a:pPr fontAlgn="base"/>
            <a:r>
              <a:rPr lang="sv-SE" sz="1700" dirty="0"/>
              <a:t>Om ditt skrivbord är justerbart på höjden ska du ställa in det i höjd med armbågarna (se till att du har axlarna i en avspänd position). Innan du justerar höjden ska du kontrollera att du sitter korrekt (se råden för skrivbordsstolen).</a:t>
            </a:r>
          </a:p>
          <a:p>
            <a:pPr fontAlgn="base"/>
            <a:r>
              <a:rPr lang="sv-SE" sz="1700" dirty="0"/>
              <a:t>Om skrivbordet inte kan justeras på höjden ska du göra följande:</a:t>
            </a:r>
          </a:p>
          <a:p>
            <a:pPr lvl="1" fontAlgn="base"/>
            <a:r>
              <a:rPr lang="sv-SE" sz="1700" dirty="0"/>
              <a:t>Skrivbordet är för högt: anpassa stolens sitthöjd (om stolen inte är justerbar kan du använda kuddar) så att armbågarna hamnar i höjd med skrivbordet. </a:t>
            </a:r>
          </a:p>
          <a:p>
            <a:pPr lvl="1" fontAlgn="base"/>
            <a:r>
              <a:rPr lang="sv-SE" sz="1700" dirty="0"/>
              <a:t>Skrivbordet är för lågt: höj skrivbordet (till exempel med hjälp av klossar) så att armbågarna hamnar i höjd med skrivbordet. Men se till att det står stabilt och säkert.  </a:t>
            </a:r>
          </a:p>
          <a:p>
            <a:pPr marL="0" indent="0" fontAlgn="base">
              <a:buNone/>
            </a:pPr>
            <a:r>
              <a:rPr lang="sv-SE" sz="1800" dirty="0"/>
              <a:t> </a:t>
            </a:r>
          </a:p>
          <a:p>
            <a:pPr marL="0" indent="0" fontAlgn="base">
              <a:buNone/>
            </a:pPr>
            <a:endParaRPr lang="en-GB" sz="2000" dirty="0"/>
          </a:p>
        </p:txBody>
      </p:sp>
    </p:spTree>
    <p:extLst>
      <p:ext uri="{BB962C8B-B14F-4D97-AF65-F5344CB8AC3E}">
        <p14:creationId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lstStyle/>
          <a:p>
            <a:pPr fontAlgn="base"/>
            <a:r>
              <a:rPr lang="sv-SE" sz="2400"/>
              <a:t>1. Arbetsplatsens utformning och ergonomi – Skärmen</a:t>
            </a:r>
          </a:p>
        </p:txBody>
      </p:sp>
      <p:sp>
        <p:nvSpPr>
          <p:cNvPr id="3" name="Content Placeholder 2"/>
          <p:cNvSpPr>
            <a:spLocks noGrp="1"/>
          </p:cNvSpPr>
          <p:nvPr>
            <p:ph sz="half" idx="1"/>
          </p:nvPr>
        </p:nvSpPr>
        <p:spPr>
          <a:xfrm>
            <a:off x="539750" y="915988"/>
            <a:ext cx="7920682" cy="3455987"/>
          </a:xfrm>
        </p:spPr>
        <p:txBody>
          <a:bodyPr anchor="t">
            <a:normAutofit fontScale="92500" lnSpcReduction="10000"/>
          </a:bodyPr>
          <a:lstStyle/>
          <a:p>
            <a:pPr fontAlgn="base"/>
            <a:r>
              <a:rPr lang="sv-SE" sz="1600" dirty="0"/>
              <a:t>För att inte överanstränga musklerna i axlar och nacke är det viktigt att skärmen står i rätt höjd ( det vill säga i, eller alldeles under, ögonhöjd). Använd ett ställ för bärbara datorer eller en låda eller en trave böcker för att få rätt höjd. </a:t>
            </a:r>
          </a:p>
          <a:p>
            <a:pPr fontAlgn="base"/>
            <a:r>
              <a:rPr lang="sv-SE" sz="1600" dirty="0"/>
              <a:t>Använd helst en extern skärm (som är tillräckligt stor – minst 19 tum). </a:t>
            </a:r>
          </a:p>
          <a:p>
            <a:pPr fontAlgn="base"/>
            <a:r>
              <a:rPr lang="sv-SE" sz="1600" dirty="0"/>
              <a:t>Om du använder två skärmar ska de placeras som ett V framför dig (om du använder båda lika mycket) eller huvudskärmen rakt framför dig och den andra på sidan (om du använder en skärm mer än den andra).</a:t>
            </a:r>
          </a:p>
          <a:p>
            <a:pPr fontAlgn="base"/>
            <a:r>
              <a:rPr lang="sv-SE" sz="1600" dirty="0"/>
              <a:t>Placera skärmen/skärmarna i rätt höjd och på en armslängds avstånd från ögonen.</a:t>
            </a:r>
          </a:p>
          <a:p>
            <a:r>
              <a:rPr lang="sv-SE" sz="1600" dirty="0"/>
              <a:t>För att inte överanstränga ögonen kan du använda den så kallade 20-20-20-regeln (att vila blicken på något var 20:e minut, i minst 20 sekunder och på minst 20 fots avstånd [ca 6 meter]). </a:t>
            </a:r>
          </a:p>
          <a:p>
            <a:r>
              <a:rPr lang="sv-SE" sz="1600" dirty="0"/>
              <a:t>Öka läsbarheten genom att använda skärmens hela bredd, icke-färger (till exempel mörka tecken mot en ljus bakgrund) och en tillräckligt stor teckenstorlek och tillräckligt radavstånd. </a:t>
            </a:r>
          </a:p>
        </p:txBody>
      </p:sp>
    </p:spTree>
    <p:extLst>
      <p:ext uri="{BB962C8B-B14F-4D97-AF65-F5344CB8AC3E}">
        <p14:creationId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normAutofit fontScale="90000"/>
          </a:bodyPr>
          <a:lstStyle/>
          <a:p>
            <a:pPr fontAlgn="base"/>
            <a:r>
              <a:rPr lang="sv-SE" sz="2200" dirty="0"/>
              <a:t>1. Arbetsplatsens utformning och ergonomi – Mus och tangentbord</a:t>
            </a:r>
          </a:p>
        </p:txBody>
      </p:sp>
      <p:sp>
        <p:nvSpPr>
          <p:cNvPr id="3" name="Content Placeholder 2"/>
          <p:cNvSpPr>
            <a:spLocks noGrp="1"/>
          </p:cNvSpPr>
          <p:nvPr>
            <p:ph sz="half" idx="1"/>
          </p:nvPr>
        </p:nvSpPr>
        <p:spPr>
          <a:xfrm>
            <a:off x="539750" y="915988"/>
            <a:ext cx="7632700" cy="3455987"/>
          </a:xfrm>
        </p:spPr>
        <p:txBody>
          <a:bodyPr anchor="t">
            <a:normAutofit lnSpcReduction="10000"/>
          </a:bodyPr>
          <a:lstStyle/>
          <a:p>
            <a:pPr fontAlgn="base"/>
            <a:r>
              <a:rPr lang="sv-SE" sz="1600" dirty="0"/>
              <a:t>Om du har en bärbar dator är det bäst att använda en fristående mus och ett fristående tangentbord. Det gör det enklare att sitta bekvämt och du undviker att överanstränga musklerna i axlar och nacke. </a:t>
            </a:r>
          </a:p>
          <a:p>
            <a:pPr fontAlgn="base"/>
            <a:r>
              <a:rPr lang="sv-SE" sz="1600" dirty="0"/>
              <a:t>Använd helst ett platt tangentbord (eller fäll in fötterna på tangentbordet). </a:t>
            </a:r>
          </a:p>
          <a:p>
            <a:pPr fontAlgn="base"/>
            <a:r>
              <a:rPr lang="sv-SE" sz="1600" dirty="0"/>
              <a:t>Placera tangentbordet mitt framför skärmen, 5–10 cm från skrivbordskanten. </a:t>
            </a:r>
          </a:p>
          <a:p>
            <a:pPr fontAlgn="base"/>
            <a:r>
              <a:rPr lang="sv-SE" sz="1600" dirty="0"/>
              <a:t>Placera musen så nära tangentbordet som möjligt. </a:t>
            </a:r>
          </a:p>
          <a:p>
            <a:pPr fontAlgn="base"/>
            <a:r>
              <a:rPr lang="sv-SE" sz="1600" dirty="0"/>
              <a:t>Använd musen på rätt sätt. Se till att armen stöttas av skrivbordet (eller ett armstöd) och att sidan av handen vilar mot bordsytan.</a:t>
            </a:r>
          </a:p>
          <a:p>
            <a:pPr fontAlgn="base"/>
            <a:r>
              <a:rPr lang="sv-SE" sz="1600" dirty="0"/>
              <a:t>Undvik att hålla i musen när du inte använder den. </a:t>
            </a:r>
          </a:p>
          <a:p>
            <a:pPr fontAlgn="base"/>
            <a:r>
              <a:rPr lang="sv-SE" sz="1600" dirty="0"/>
              <a:t>Minska antalet musklick genom att använda tangentbordets genvägar när det går. </a:t>
            </a:r>
          </a:p>
          <a:p>
            <a:pPr fontAlgn="base"/>
            <a:r>
              <a:rPr lang="sv-SE" sz="1600" dirty="0"/>
              <a:t>En vertikal mus eller </a:t>
            </a:r>
            <a:r>
              <a:rPr lang="sv-SE" sz="1600" dirty="0" err="1"/>
              <a:t>rullmus</a:t>
            </a:r>
            <a:r>
              <a:rPr lang="sv-SE" sz="1600" dirty="0"/>
              <a:t> kan hjälpa dig som redan lider av belastningsbesvär.</a:t>
            </a:r>
          </a:p>
        </p:txBody>
      </p:sp>
    </p:spTree>
    <p:extLst>
      <p:ext uri="{BB962C8B-B14F-4D97-AF65-F5344CB8AC3E}">
        <p14:creationId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010429" cy="367200"/>
          </a:xfrm>
        </p:spPr>
        <p:txBody>
          <a:bodyPr>
            <a:normAutofit fontScale="90000"/>
          </a:bodyPr>
          <a:lstStyle/>
          <a:p>
            <a:pPr fontAlgn="base"/>
            <a:r>
              <a:rPr lang="sv-SE" sz="2200" dirty="0"/>
              <a:t>1. Arbetsplatsens utformning och ergonomi – Dokumenthållare/manushållare</a:t>
            </a:r>
          </a:p>
        </p:txBody>
      </p:sp>
      <p:sp>
        <p:nvSpPr>
          <p:cNvPr id="3" name="Content Placeholder 2"/>
          <p:cNvSpPr>
            <a:spLocks noGrp="1"/>
          </p:cNvSpPr>
          <p:nvPr>
            <p:ph sz="half" idx="1"/>
          </p:nvPr>
        </p:nvSpPr>
        <p:spPr>
          <a:xfrm>
            <a:off x="539750" y="915988"/>
            <a:ext cx="7704658" cy="3455987"/>
          </a:xfrm>
        </p:spPr>
        <p:txBody>
          <a:bodyPr anchor="t">
            <a:noAutofit/>
          </a:bodyPr>
          <a:lstStyle/>
          <a:p>
            <a:r>
              <a:rPr lang="sv-SE" sz="1900" dirty="0"/>
              <a:t>Använd en dokumenthållare eller manushållare när du skriver av anteckningar eller längre texter från papper. Det hjälper dig att hålla nacke och rygg i ett neutralt läge. </a:t>
            </a:r>
          </a:p>
          <a:p>
            <a:r>
              <a:rPr lang="sv-SE" sz="1900" dirty="0"/>
              <a:t>Placera dokumenthållaren bakom det (externa) tangentbordet och under skärmen, mitt emellan skärm och tangentbord.</a:t>
            </a:r>
          </a:p>
          <a:p>
            <a:r>
              <a:rPr lang="sv-SE" sz="1900" dirty="0"/>
              <a:t>Vinkla hållaren lätt (omkring 45°) så att dokumenten är lätta att läsa. </a:t>
            </a:r>
          </a:p>
          <a:p>
            <a:r>
              <a:rPr lang="sv-SE" sz="1900" dirty="0"/>
              <a:t>Om du är en tränad maskinskrivare som inte behöver titta på tangentbordet ska dokumenthållaren placeras på samma höjd och avstånd som skärmen (så att ögonen inte behöver ändra fokus och nacken blir kvar i en bekväm ställning).</a:t>
            </a:r>
          </a:p>
          <a:p>
            <a:pPr fontAlgn="base"/>
            <a:endParaRPr lang="en-GB" sz="1600" dirty="0"/>
          </a:p>
        </p:txBody>
      </p:sp>
    </p:spTree>
    <p:extLst>
      <p:ext uri="{BB962C8B-B14F-4D97-AF65-F5344CB8AC3E}">
        <p14:creationId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2. Arbetsmiljö – Belysning </a:t>
            </a:r>
          </a:p>
        </p:txBody>
      </p:sp>
      <p:sp>
        <p:nvSpPr>
          <p:cNvPr id="3" name="Content Placeholder 2"/>
          <p:cNvSpPr>
            <a:spLocks noGrp="1"/>
          </p:cNvSpPr>
          <p:nvPr>
            <p:ph sz="half" idx="1"/>
          </p:nvPr>
        </p:nvSpPr>
        <p:spPr>
          <a:xfrm>
            <a:off x="539750" y="987574"/>
            <a:ext cx="4824338" cy="3455987"/>
          </a:xfrm>
        </p:spPr>
        <p:txBody>
          <a:bodyPr anchor="t">
            <a:normAutofit lnSpcReduction="10000"/>
          </a:bodyPr>
          <a:lstStyle/>
          <a:p>
            <a:r>
              <a:rPr lang="sv-SE" sz="1800" dirty="0"/>
              <a:t>Bra belysning (helst minst 500 lux) är också viktigt på hemmakontoret. </a:t>
            </a:r>
          </a:p>
          <a:p>
            <a:r>
              <a:rPr lang="sv-SE" sz="1800" dirty="0"/>
              <a:t>Undvika starka ljuskontraster (till exempel arbete vid datorskärmen i ett mörkt rum eller en skärm omgiven av mörka väggar) och undvik blänk och reflexer från solljus eller annan stark belysning på skärmen.</a:t>
            </a:r>
          </a:p>
          <a:p>
            <a:r>
              <a:rPr lang="sv-SE" sz="1800" dirty="0"/>
              <a:t>Fönstret ska släppa in ljus från sidan mot skrivbordet (sitt aldrig med ansiktet eller ryggen mot fönstret) och se till att du har persienner eller rullgardiner som kan dras ner, om det behövs.</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2. Arbetsmiljö – Luft och rumstemperatur </a:t>
            </a:r>
          </a:p>
        </p:txBody>
      </p:sp>
      <p:sp>
        <p:nvSpPr>
          <p:cNvPr id="3" name="Content Placeholder 2"/>
          <p:cNvSpPr>
            <a:spLocks noGrp="1"/>
          </p:cNvSpPr>
          <p:nvPr>
            <p:ph sz="half" idx="1"/>
          </p:nvPr>
        </p:nvSpPr>
        <p:spPr>
          <a:xfrm>
            <a:off x="539750" y="915988"/>
            <a:ext cx="4752330" cy="3455987"/>
          </a:xfrm>
        </p:spPr>
        <p:txBody>
          <a:bodyPr anchor="t">
            <a:noAutofit/>
          </a:bodyPr>
          <a:lstStyle/>
          <a:p>
            <a:pPr fontAlgn="base"/>
            <a:r>
              <a:rPr lang="sv-SE" sz="1800"/>
              <a:t>Vädra regelbundet, till exempel innan du börjar arbeta på morgonen eller när du tar rast.</a:t>
            </a:r>
          </a:p>
          <a:p>
            <a:r>
              <a:rPr lang="sv-SE" sz="1800"/>
              <a:t>Den bästa temperaturen när du arbetar vid datorn är mellan 22 °C och 24,5 °C, beroende på årstid. </a:t>
            </a:r>
          </a:p>
          <a:p>
            <a:r>
              <a:rPr lang="sv-SE" sz="1800"/>
              <a:t>Klä dig efter hur varmt eller kallt det är i rummet där du arbetar. </a:t>
            </a:r>
          </a:p>
          <a:p>
            <a:r>
              <a:rPr lang="sv-SE" sz="1800"/>
              <a:t>Klä dig så att du enkelt kan ta av eller på ett extra lager om du blir för varm eller för kall. Välj löst sittande kläder som du kan stretcha i.</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2. Arbetsmiljö – Bakgrundsbrus</a:t>
            </a:r>
          </a:p>
        </p:txBody>
      </p:sp>
      <p:sp>
        <p:nvSpPr>
          <p:cNvPr id="3" name="Content Placeholder 2"/>
          <p:cNvSpPr>
            <a:spLocks noGrp="1"/>
          </p:cNvSpPr>
          <p:nvPr>
            <p:ph sz="half" idx="1"/>
          </p:nvPr>
        </p:nvSpPr>
        <p:spPr>
          <a:xfrm>
            <a:off x="539750" y="915987"/>
            <a:ext cx="4392290" cy="3455987"/>
          </a:xfrm>
        </p:spPr>
        <p:txBody>
          <a:bodyPr anchor="t">
            <a:noAutofit/>
          </a:bodyPr>
          <a:lstStyle/>
          <a:p>
            <a:pPr fontAlgn="base"/>
            <a:r>
              <a:rPr lang="sv-SE" sz="1750"/>
              <a:t>Arbeta helst i ett avskilt rum för att inte bli störd av till exempel musik, tv och andra i hemmet. </a:t>
            </a:r>
          </a:p>
          <a:p>
            <a:pPr fontAlgn="base"/>
            <a:r>
              <a:rPr lang="sv-SE" sz="1750"/>
              <a:t>Se till att övriga i hemmet respekterar dina arbetstider, särskilt när arbetsuppgifterna kräver extra koncentration. </a:t>
            </a:r>
          </a:p>
          <a:p>
            <a:pPr fontAlgn="base"/>
            <a:r>
              <a:rPr lang="sv-SE" sz="1750"/>
              <a:t>Brusreducerande hörlurar kan också hjälpa för att ta bort störande bakgrundsljud. </a:t>
            </a:r>
          </a:p>
          <a:p>
            <a:pPr fontAlgn="base"/>
            <a:r>
              <a:rPr lang="sv-SE" sz="1750"/>
              <a:t>Placera helst skrivaren i ett annat rum.</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3. Stillasittande</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sv-SE" sz="2000"/>
              <a:t> Tänk på följande för att bibehålla en god psykisk och fysisk hälsa: </a:t>
            </a:r>
          </a:p>
          <a:p>
            <a:pPr marL="141750" lvl="1" indent="0" fontAlgn="base">
              <a:buNone/>
            </a:pPr>
            <a:r>
              <a:rPr lang="sv-SE" sz="2000"/>
              <a:t>1) Sitt stilla färre timmar per dag. </a:t>
            </a:r>
          </a:p>
          <a:p>
            <a:pPr marL="141750" lvl="1" indent="0" fontAlgn="base">
              <a:buNone/>
            </a:pPr>
            <a:r>
              <a:rPr lang="sv-SE" sz="2000"/>
              <a:t>2) Ändra ställning så ofta du kan. </a:t>
            </a:r>
          </a:p>
          <a:p>
            <a:pPr marL="141750" lvl="1" indent="0" fontAlgn="base">
              <a:buNone/>
            </a:pPr>
            <a:r>
              <a:rPr lang="sv-SE" sz="2000"/>
              <a:t>3) Lär dig att sitta rätt.</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2482458"/>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1550" y="2761221"/>
            <a:ext cx="2963990" cy="1610754"/>
          </a:xfrm>
          <a:prstGeom prst="rect">
            <a:avLst/>
          </a:prstGeom>
        </p:spPr>
      </p:pic>
    </p:spTree>
    <p:extLst>
      <p:ext uri="{BB962C8B-B14F-4D97-AF65-F5344CB8AC3E}">
        <p14:creationId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3. Stillasittande – Tips för att röra sig mer</a:t>
            </a:r>
          </a:p>
        </p:txBody>
      </p:sp>
      <p:sp>
        <p:nvSpPr>
          <p:cNvPr id="3" name="Content Placeholder 2"/>
          <p:cNvSpPr>
            <a:spLocks noGrp="1"/>
          </p:cNvSpPr>
          <p:nvPr>
            <p:ph sz="half" idx="1"/>
          </p:nvPr>
        </p:nvSpPr>
        <p:spPr>
          <a:xfrm>
            <a:off x="323528" y="915988"/>
            <a:ext cx="7848923" cy="3455987"/>
          </a:xfrm>
        </p:spPr>
        <p:txBody>
          <a:bodyPr anchor="t">
            <a:normAutofit fontScale="92500" lnSpcReduction="10000"/>
          </a:bodyPr>
          <a:lstStyle/>
          <a:p>
            <a:pPr lvl="2" fontAlgn="base">
              <a:buFont typeface="Wingdings" panose="05000000000000000000" pitchFamily="2" charset="2"/>
              <a:buChar char="§"/>
            </a:pPr>
            <a:r>
              <a:rPr lang="sv-SE" sz="1650" b="1" dirty="0">
                <a:solidFill>
                  <a:schemeClr val="tx2"/>
                </a:solidFill>
              </a:rPr>
              <a:t>Börja dagen med en kort promenad eller ett kort träningspass (till exempel stretching eller styrketräning).</a:t>
            </a:r>
          </a:p>
          <a:p>
            <a:pPr lvl="2" fontAlgn="base">
              <a:buFont typeface="Wingdings" panose="05000000000000000000" pitchFamily="2" charset="2"/>
              <a:buChar char="§"/>
            </a:pPr>
            <a:r>
              <a:rPr lang="sv-SE" sz="1650" b="1" dirty="0">
                <a:solidFill>
                  <a:schemeClr val="tx2"/>
                </a:solidFill>
              </a:rPr>
              <a:t>Växla mellan olika arbetsuppgifter och ändra ställning minst en gång i timmen – ställ dig upp, ta (kaffe)rast, gå på toaletten osv.</a:t>
            </a:r>
          </a:p>
          <a:p>
            <a:pPr lvl="2" fontAlgn="base">
              <a:buFont typeface="Wingdings" panose="05000000000000000000" pitchFamily="2" charset="2"/>
              <a:buChar char="§"/>
            </a:pPr>
            <a:r>
              <a:rPr lang="sv-SE" sz="1650" b="1" dirty="0">
                <a:solidFill>
                  <a:schemeClr val="tx2"/>
                </a:solidFill>
              </a:rPr>
              <a:t>Försök att stå upp under virtuella möten eller ta en promenad när du pratar i telefon.</a:t>
            </a:r>
          </a:p>
          <a:p>
            <a:pPr lvl="2" fontAlgn="base">
              <a:buFont typeface="Wingdings" panose="05000000000000000000" pitchFamily="2" charset="2"/>
              <a:buChar char="§"/>
            </a:pPr>
            <a:r>
              <a:rPr lang="sv-SE" sz="1650" b="1" dirty="0">
                <a:solidFill>
                  <a:schemeClr val="tx2"/>
                </a:solidFill>
              </a:rPr>
              <a:t>Växla mellan att sitta (högst en timme i sträck) och att stå upp (högst 30 minuter i sträck) när du arbetar. Det bästa är att ha ett skrivbord som du både kan sitta och stå vid. Om du inte har det kan du ställa datorn på en upphöjd ställning på skrivbordet eller på ett skåp. </a:t>
            </a:r>
          </a:p>
          <a:p>
            <a:pPr lvl="2" fontAlgn="base">
              <a:buFont typeface="Wingdings" panose="05000000000000000000" pitchFamily="2" charset="2"/>
              <a:buChar char="§"/>
            </a:pPr>
            <a:r>
              <a:rPr lang="sv-SE" sz="1650" b="1" dirty="0">
                <a:solidFill>
                  <a:schemeClr val="tx2"/>
                </a:solidFill>
              </a:rPr>
              <a:t>Ta en minipaus – ställ dig upp i 30 sekunder och sträck på dig var 20:e till 30:e minut.</a:t>
            </a:r>
          </a:p>
          <a:p>
            <a:pPr lvl="2" fontAlgn="base">
              <a:buFont typeface="Wingdings" panose="05000000000000000000" pitchFamily="2" charset="2"/>
              <a:buChar char="§"/>
            </a:pPr>
            <a:r>
              <a:rPr lang="sv-SE" sz="1650" b="1" dirty="0">
                <a:solidFill>
                  <a:schemeClr val="tx2"/>
                </a:solidFill>
              </a:rPr>
              <a:t>Ändra ställning när du sitter, till exempel genom att flytta vikten från sida till sida eller luta dig bakåt (dynamiskt sittande).</a:t>
            </a:r>
          </a:p>
          <a:p>
            <a:pPr lvl="2" fontAlgn="base">
              <a:buFont typeface="Wingdings" panose="05000000000000000000" pitchFamily="2" charset="2"/>
              <a:buChar char="§"/>
            </a:pPr>
            <a:r>
              <a:rPr lang="sv-SE" sz="1650" b="1" dirty="0">
                <a:solidFill>
                  <a:schemeClr val="tx2"/>
                </a:solidFill>
              </a:rPr>
              <a:t>På lunchrasten kan du passa på att ta en promenad, träna i en kvart, arbeta lite i trädgården eller göra något annat utomhus.</a:t>
            </a:r>
          </a:p>
          <a:p>
            <a:pPr fontAlgn="base"/>
            <a:endParaRPr lang="en-GB" sz="1650" dirty="0"/>
          </a:p>
        </p:txBody>
      </p:sp>
    </p:spTree>
    <p:extLst>
      <p:ext uri="{BB962C8B-B14F-4D97-AF65-F5344CB8AC3E}">
        <p14:creationId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3. Stillasittande – Tips för att röra sig mer 2</a:t>
            </a:r>
          </a:p>
        </p:txBody>
      </p:sp>
      <p:sp>
        <p:nvSpPr>
          <p:cNvPr id="3" name="Content Placeholder 2"/>
          <p:cNvSpPr>
            <a:spLocks noGrp="1"/>
          </p:cNvSpPr>
          <p:nvPr>
            <p:ph sz="half" idx="1"/>
          </p:nvPr>
        </p:nvSpPr>
        <p:spPr>
          <a:xfrm>
            <a:off x="323527" y="915988"/>
            <a:ext cx="7560841" cy="3383954"/>
          </a:xfrm>
        </p:spPr>
        <p:txBody>
          <a:bodyPr anchor="t">
            <a:noAutofit/>
          </a:bodyPr>
          <a:lstStyle/>
          <a:p>
            <a:pPr lvl="2" fontAlgn="base">
              <a:buFont typeface="Wingdings" panose="05000000000000000000" pitchFamily="2" charset="2"/>
              <a:buChar char="§"/>
            </a:pPr>
            <a:r>
              <a:rPr lang="sv-SE" sz="1800">
                <a:solidFill>
                  <a:schemeClr val="tx2"/>
                </a:solidFill>
              </a:rPr>
              <a:t> </a:t>
            </a:r>
            <a:r>
              <a:rPr lang="sv-SE" sz="1800" b="1">
                <a:solidFill>
                  <a:schemeClr val="tx2"/>
                </a:solidFill>
              </a:rPr>
              <a:t>Gör några snabba övningar regelbundet för att förbättra blodcirkulationen och få musklerna att slappna av. </a:t>
            </a:r>
          </a:p>
          <a:p>
            <a:pPr lvl="3"/>
            <a:r>
              <a:rPr lang="sv-SE" sz="1800"/>
              <a:t>Vrid på huvudet från höger till vänster.</a:t>
            </a:r>
          </a:p>
          <a:p>
            <a:pPr lvl="3"/>
            <a:r>
              <a:rPr lang="sv-SE" sz="1800"/>
              <a:t>Luta huvudet framåt och skaka lätt på huvudet från sida till sida.</a:t>
            </a:r>
          </a:p>
          <a:p>
            <a:pPr lvl="3"/>
            <a:r>
              <a:rPr lang="sv-SE" sz="1800"/>
              <a:t>Låt armar och axlar hänga fritt.</a:t>
            </a:r>
          </a:p>
          <a:p>
            <a:pPr lvl="3"/>
            <a:r>
              <a:rPr lang="sv-SE" sz="1800"/>
              <a:t>Luta sedan axlarna ner mot fötterna.</a:t>
            </a:r>
          </a:p>
          <a:p>
            <a:pPr lvl="3"/>
            <a:r>
              <a:rPr lang="sv-SE" sz="1800"/>
              <a:t>Rulla på axlarna framåt och bakåt.</a:t>
            </a:r>
          </a:p>
          <a:p>
            <a:pPr lvl="3"/>
            <a:r>
              <a:rPr lang="sv-SE" sz="1800"/>
              <a:t>Sträck armarna framåt och håll dem i axelhöjd. Placera ovansidan av händerna mot varandra och stretcha armarna.</a:t>
            </a:r>
          </a:p>
          <a:p>
            <a:pPr lvl="3"/>
            <a:r>
              <a:rPr lang="sv-SE" sz="1800"/>
              <a:t>Bred ut armarna åt sidan och för dem bakåt.</a:t>
            </a:r>
          </a:p>
          <a:p>
            <a:pPr lvl="3"/>
            <a:r>
              <a:rPr lang="sv-SE" sz="1800"/>
              <a:t>Sätt hälarna i golvet och lyft på tårna.</a:t>
            </a:r>
          </a:p>
          <a:p>
            <a:pPr lvl="3"/>
            <a:r>
              <a:rPr lang="sv-SE" sz="1800"/>
              <a:t>Sätt tårna i golvet och lyft på hälarna.</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5757" y="2499742"/>
            <a:ext cx="1417222" cy="1723330"/>
          </a:xfrm>
          <a:prstGeom prst="rect">
            <a:avLst/>
          </a:prstGeom>
        </p:spPr>
      </p:pic>
    </p:spTree>
    <p:extLst>
      <p:ext uri="{BB962C8B-B14F-4D97-AF65-F5344CB8AC3E}">
        <p14:creationId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4. Organisation av arbetet</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sv-SE" sz="1800"/>
              <a:t> </a:t>
            </a:r>
            <a:r>
              <a:rPr lang="sv-SE" sz="1750"/>
              <a:t>Några praktiska tips för att få en bättre balans mellan arbete och privatliv när du jobbar hemifrån:</a:t>
            </a:r>
          </a:p>
          <a:p>
            <a:pPr lvl="1" fontAlgn="base"/>
            <a:r>
              <a:rPr lang="sv-SE" sz="1750"/>
              <a:t>Ha ditt kontor på en avskild plats i hemmet där du kan arbeta ostört. Det hjälper dig att upprätthålla tydliga gränser mellan arbete och privatliv. </a:t>
            </a:r>
          </a:p>
          <a:p>
            <a:pPr lvl="1" fontAlgn="base"/>
            <a:r>
              <a:rPr lang="sv-SE" sz="1750"/>
              <a:t>Schemalägg arbetsdagen (med lunch och kortare raster). </a:t>
            </a:r>
          </a:p>
          <a:p>
            <a:pPr lvl="1" fontAlgn="base"/>
            <a:r>
              <a:rPr lang="sv-SE" sz="1750"/>
              <a:t>Håll ”normala” kontorstider.</a:t>
            </a:r>
          </a:p>
          <a:p>
            <a:pPr lvl="1" fontAlgn="base"/>
            <a:r>
              <a:rPr lang="sv-SE" sz="1750"/>
              <a:t>Skapa bra rutiner: gå upp och börja arbeta vid samma tid som om du skulle till kontoret. </a:t>
            </a:r>
          </a:p>
          <a:p>
            <a:pPr lvl="1" fontAlgn="base"/>
            <a:r>
              <a:rPr lang="sv-SE" sz="1750"/>
              <a:t>Planera vad du ska göra efter jobbet. Om du måste iväg någonstans i slutet av arbetsdagen är det lättare att logga ut och sluta jobba.</a:t>
            </a:r>
          </a:p>
          <a:p>
            <a:pPr lvl="1" fontAlgn="base"/>
            <a:r>
              <a:rPr lang="sv-SE" sz="1750"/>
              <a:t>Se till att du varierar arbetsuppgifterna för att undvika monotoni.</a:t>
            </a:r>
          </a:p>
          <a:p>
            <a:pPr marL="0" indent="0" fontAlgn="base">
              <a:buNone/>
            </a:pPr>
            <a:endParaRPr lang="en-GB" sz="1750" dirty="0"/>
          </a:p>
        </p:txBody>
      </p:sp>
    </p:spTree>
    <p:extLst>
      <p:ext uri="{BB962C8B-B14F-4D97-AF65-F5344CB8AC3E}">
        <p14:creationId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5. Psykosociala faktorer</a:t>
            </a:r>
          </a:p>
        </p:txBody>
      </p:sp>
      <p:sp>
        <p:nvSpPr>
          <p:cNvPr id="3" name="Content Placeholder 2"/>
          <p:cNvSpPr>
            <a:spLocks noGrp="1"/>
          </p:cNvSpPr>
          <p:nvPr>
            <p:ph sz="half" idx="1"/>
          </p:nvPr>
        </p:nvSpPr>
        <p:spPr>
          <a:xfrm>
            <a:off x="539750" y="1131987"/>
            <a:ext cx="7632700" cy="3455987"/>
          </a:xfrm>
        </p:spPr>
        <p:txBody>
          <a:bodyPr anchor="t">
            <a:normAutofit lnSpcReduction="10000"/>
          </a:bodyPr>
          <a:lstStyle/>
          <a:p>
            <a:pPr fontAlgn="base"/>
            <a:r>
              <a:rPr lang="sv-SE" sz="2000" dirty="0"/>
              <a:t>Att få stöd i sitt arbete (socialt stöd, autonomi och beslutsfattande) är viktigt för att må bra både fysiskt och psykiskt. </a:t>
            </a:r>
          </a:p>
          <a:p>
            <a:pPr fontAlgn="base"/>
            <a:r>
              <a:rPr lang="sv-SE" sz="2000" dirty="0"/>
              <a:t>Arbetstillfredsställelsen ökar om arbetstagarna känner att de har tillräckligt med vägledning och stöd i sitt (distans)arbete.</a:t>
            </a:r>
          </a:p>
          <a:p>
            <a:pPr fontAlgn="base"/>
            <a:r>
              <a:rPr lang="sv-SE" sz="2000" dirty="0"/>
              <a:t>För att minska de psykosociala riskerna vid distansarbete finns det några praktiska tips som kan hjälpa dig att hantera problem med</a:t>
            </a:r>
          </a:p>
          <a:p>
            <a:pPr lvl="1" fontAlgn="base"/>
            <a:r>
              <a:rPr lang="sv-SE" sz="2000" dirty="0"/>
              <a:t>social isolering/socialt stöd</a:t>
            </a:r>
          </a:p>
          <a:p>
            <a:pPr lvl="1" fontAlgn="base"/>
            <a:r>
              <a:rPr lang="sv-SE" sz="2000" dirty="0"/>
              <a:t>arbetsbelastning</a:t>
            </a:r>
          </a:p>
          <a:p>
            <a:pPr marL="0" indent="0" fontAlgn="base">
              <a:buNone/>
            </a:pPr>
            <a:endParaRPr lang="en-GB" sz="2000" dirty="0"/>
          </a:p>
        </p:txBody>
      </p:sp>
    </p:spTree>
    <p:extLst>
      <p:ext uri="{BB962C8B-B14F-4D97-AF65-F5344CB8AC3E}">
        <p14:creationId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5. Psykosociala faktorer – Social isolering/socialt stöd</a:t>
            </a:r>
          </a:p>
        </p:txBody>
      </p:sp>
      <p:sp>
        <p:nvSpPr>
          <p:cNvPr id="3" name="Content Placeholder 2"/>
          <p:cNvSpPr>
            <a:spLocks noGrp="1"/>
          </p:cNvSpPr>
          <p:nvPr>
            <p:ph sz="half" idx="1"/>
          </p:nvPr>
        </p:nvSpPr>
        <p:spPr>
          <a:xfrm>
            <a:off x="539750" y="915988"/>
            <a:ext cx="7632700" cy="3455987"/>
          </a:xfrm>
        </p:spPr>
        <p:txBody>
          <a:bodyPr anchor="t">
            <a:noAutofit/>
          </a:bodyPr>
          <a:lstStyle/>
          <a:p>
            <a:pPr fontAlgn="base"/>
            <a:r>
              <a:rPr lang="sv-SE" sz="1900"/>
              <a:t>Behåll kontakten med arbetskamrater och arbetsledare genom att schemalägga regelbundna telefonsamtal eller virtuella möten. </a:t>
            </a:r>
          </a:p>
          <a:p>
            <a:pPr fontAlgn="base"/>
            <a:r>
              <a:rPr lang="sv-SE" sz="1900"/>
              <a:t>Det bästa är att alternera mellan teammöten och enskilda samtal med arbetskamrater och arbetsledare. </a:t>
            </a:r>
          </a:p>
          <a:p>
            <a:pPr fontAlgn="base"/>
            <a:r>
              <a:rPr lang="sv-SE" sz="1900"/>
              <a:t>Frigör tid för informella samtal och för några vänskapliga ord. Inled mötet med att fråga hur alla har det och prata om något som inte har med arbetet att göra. </a:t>
            </a:r>
          </a:p>
          <a:p>
            <a:pPr fontAlgn="base"/>
            <a:r>
              <a:rPr lang="sv-SE" sz="1900"/>
              <a:t>Ta en virtuell kaffepaus med dina arbetskamrater.</a:t>
            </a:r>
          </a:p>
          <a:p>
            <a:pPr fontAlgn="base"/>
            <a:r>
              <a:rPr lang="sv-SE" sz="1900"/>
              <a:t>Se till att det finns någon att lufta problem med, så att eventuella svårigheter kan upptäckas tidigare.</a:t>
            </a:r>
          </a:p>
        </p:txBody>
      </p:sp>
    </p:spTree>
    <p:extLst>
      <p:ext uri="{BB962C8B-B14F-4D97-AF65-F5344CB8AC3E}">
        <p14:creationId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sv-SE" sz="2400"/>
              <a:t>5. Psykosociala faktorer – Arbetsbelastning</a:t>
            </a:r>
          </a:p>
        </p:txBody>
      </p:sp>
      <p:sp>
        <p:nvSpPr>
          <p:cNvPr id="3" name="Content Placeholder 2"/>
          <p:cNvSpPr>
            <a:spLocks noGrp="1"/>
          </p:cNvSpPr>
          <p:nvPr>
            <p:ph sz="half" idx="1"/>
          </p:nvPr>
        </p:nvSpPr>
        <p:spPr>
          <a:xfrm>
            <a:off x="539750" y="915988"/>
            <a:ext cx="7632700" cy="3455987"/>
          </a:xfrm>
        </p:spPr>
        <p:txBody>
          <a:bodyPr anchor="t">
            <a:noAutofit/>
          </a:bodyPr>
          <a:lstStyle/>
          <a:p>
            <a:r>
              <a:rPr lang="sv-SE" sz="1800" dirty="0"/>
              <a:t>En hög arbetstakt ska inte ignoreras. Om arbetsbelastningen (ständigt) är hög ska du ta upp det med din arbetsledare.</a:t>
            </a:r>
          </a:p>
          <a:p>
            <a:r>
              <a:rPr lang="sv-SE" sz="1800" dirty="0"/>
              <a:t>Ta tillräckligt med pauser under dagen för att bryta upp intensiva arbetsperioder i kortare block och hoppa inte över lunchrasten. </a:t>
            </a:r>
          </a:p>
          <a:p>
            <a:r>
              <a:rPr lang="sv-SE" sz="1800" dirty="0"/>
              <a:t>Logga ut! </a:t>
            </a:r>
          </a:p>
          <a:p>
            <a:r>
              <a:rPr lang="sv-SE" sz="1800" dirty="0"/>
              <a:t>Glömmer du att ta rast ibland? Försök att arbeta i block på 25 minuter, med fem minuters paus mellan blocken.</a:t>
            </a:r>
          </a:p>
          <a:p>
            <a:r>
              <a:rPr lang="sv-SE" sz="1800" dirty="0"/>
              <a:t>Fokusera på en arbetsuppgift i taget och undvik störningar genom att arbeta i ett tyst rum, sätta på dig ett par hörlurar och stänga din mejlbox</a:t>
            </a:r>
            <a:r>
              <a:rPr lang="sv-SE" sz="1800" dirty="0" smtClean="0"/>
              <a:t>.</a:t>
            </a:r>
          </a:p>
          <a:p>
            <a:endParaRPr lang="sv-SE" sz="1800" dirty="0"/>
          </a:p>
          <a:p>
            <a:pPr marL="0" indent="0">
              <a:buNone/>
            </a:pPr>
            <a:r>
              <a:rPr lang="sv-SE" sz="1200" dirty="0"/>
              <a:t>Översättningen utförd av översättningscentrumet (CdT, Luxemburg), från en engelsk originaltext. </a:t>
            </a:r>
            <a:endParaRPr lang="sv-SE" sz="1200" dirty="0"/>
          </a:p>
        </p:txBody>
      </p:sp>
    </p:spTree>
    <p:extLst>
      <p:ext uri="{BB962C8B-B14F-4D97-AF65-F5344CB8AC3E}">
        <p14:creationId xmlns:p14="http://schemas.microsoft.com/office/powerpoint/2010/main" val="6001176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sv-SE" sz="2400">
                <a:solidFill>
                  <a:schemeClr val="accent1"/>
                </a:solidFill>
              </a:rPr>
              <a:t>Tillsammans kan vi belasta rätt!</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a:buSzPct val="120000"/>
              <a:buBlip>
                <a:blip r:embed="rId4"/>
              </a:buBlip>
            </a:pPr>
            <a:r>
              <a:rPr lang="sv-SE" sz="1600">
                <a:solidFill>
                  <a:schemeClr val="accent1"/>
                </a:solidFill>
              </a:rPr>
              <a:t>Läs mer på kampanjens webbplats:</a:t>
            </a:r>
          </a:p>
          <a:p>
            <a:pPr marL="189000" lvl="1" indent="0">
              <a:buSzPct val="120000"/>
              <a:buNone/>
            </a:pPr>
            <a:r>
              <a:rPr lang="sv-SE" sz="1600" b="1">
                <a:solidFill>
                  <a:schemeClr val="accent1"/>
                </a:solidFill>
                <a:hlinkClick r:id="rId5"/>
              </a:rPr>
              <a:t>healthy-workplaces.eu</a:t>
            </a:r>
          </a:p>
          <a:p>
            <a:pPr lvl="1">
              <a:buSzPct val="120000"/>
              <a:buBlip>
                <a:blip r:embed="rId4"/>
              </a:buBlip>
            </a:pPr>
            <a:endParaRPr lang="en-US" sz="1600" dirty="0">
              <a:solidFill>
                <a:schemeClr val="accent1"/>
              </a:solidFill>
            </a:endParaRPr>
          </a:p>
          <a:p>
            <a:pPr>
              <a:buSzPct val="120000"/>
              <a:buBlip>
                <a:blip r:embed="rId4"/>
              </a:buBlip>
            </a:pPr>
            <a:r>
              <a:rPr lang="sv-SE" sz="1600">
                <a:solidFill>
                  <a:schemeClr val="accent1"/>
                </a:solidFill>
              </a:rPr>
              <a:t>Prenumerera på kampanjens nyhetsbrev:</a:t>
            </a:r>
          </a:p>
          <a:p>
            <a:pPr marL="189000" lvl="1" indent="0">
              <a:buSzPct val="120000"/>
              <a:buNone/>
            </a:pPr>
            <a:r>
              <a:rPr lang="sv-SE" sz="1600" b="1" u="sng">
                <a:solidFill>
                  <a:schemeClr val="accent1"/>
                </a:solidFill>
                <a:hlinkClick r:id="rId6">
                  <a:extLst>
                    <a:ext uri="{A12FA001-AC4F-418D-AE19-62706E023703}">
                      <ahyp:hlinkClr xmlns:ahyp="http://schemas.microsoft.com/office/drawing/2018/hyperlinkcolor" xmlns="" val="tx"/>
                    </a:ext>
                  </a:extLst>
                </a:hlinkClick>
              </a:rPr>
              <a:t>https://healthy-workplaces.eu/sv/healthy-workplaces-newsletter</a:t>
            </a:r>
          </a:p>
          <a:p>
            <a:pPr lvl="1">
              <a:buSzPct val="120000"/>
              <a:buBlip>
                <a:blip r:embed="rId4"/>
              </a:buBlip>
            </a:pPr>
            <a:endParaRPr lang="en-US" sz="1600" b="1" dirty="0">
              <a:solidFill>
                <a:schemeClr val="accent1"/>
              </a:solidFill>
            </a:endParaRP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a:buSzPct val="120000"/>
              <a:buBlip>
                <a:blip r:embed="rId4"/>
              </a:buBlip>
            </a:pPr>
            <a:r>
              <a:rPr lang="sv-SE" sz="1600">
                <a:solidFill>
                  <a:schemeClr val="accent1"/>
                </a:solidFill>
              </a:rPr>
              <a:t>Håll dig uppdaterad om aktiviteter och evenemang genom sociala medier:</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866464" y="2931790"/>
            <a:ext cx="35428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7895"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863071" y="2931790"/>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2328247" y="2931790"/>
            <a:ext cx="288032" cy="28803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915816" y="2912045"/>
            <a:ext cx="2183611" cy="307777"/>
          </a:xfrm>
          <a:prstGeom prst="rect">
            <a:avLst/>
          </a:prstGeom>
        </p:spPr>
        <p:txBody>
          <a:bodyPr wrap="none">
            <a:spAutoFit/>
          </a:bodyPr>
          <a:lstStyle/>
          <a:p>
            <a:r>
              <a:rPr lang="sv-SE" sz="1400" b="1">
                <a:solidFill>
                  <a:srgbClr val="ACC700"/>
                </a:solidFill>
              </a:rPr>
              <a:t>#EUhealthyworkplaces </a:t>
            </a:r>
          </a:p>
        </p:txBody>
      </p:sp>
    </p:spTree>
    <p:extLst>
      <p:ext uri="{BB962C8B-B14F-4D97-AF65-F5344CB8AC3E}">
        <p14:creationId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6758</TotalTime>
  <Words>3531</Words>
  <Application>Microsoft Office PowerPoint</Application>
  <PresentationFormat>On-screen Show (16:9)</PresentationFormat>
  <Paragraphs>257</Paragraphs>
  <Slides>31</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ＭＳ Ｐゴシック</vt:lpstr>
      <vt:lpstr>Arial</vt:lpstr>
      <vt:lpstr>Calibri</vt:lpstr>
      <vt:lpstr>Courier New</vt:lpstr>
      <vt:lpstr>Trebuchet MS</vt:lpstr>
      <vt:lpstr>Wingdings</vt:lpstr>
      <vt:lpstr>1_HWC2018-19_Template_16-9</vt:lpstr>
      <vt:lpstr>PowerPoint Presentation</vt:lpstr>
      <vt:lpstr>PowerPoint Presentation</vt:lpstr>
      <vt:lpstr>Inledning – distansarbete hemifrån </vt:lpstr>
      <vt:lpstr>Inledning – distansarbete hemifrån och belastningsbesvär </vt:lpstr>
      <vt:lpstr>Riskbedömning</vt:lpstr>
      <vt:lpstr>Huvudsakliga risker för belastningsbesvär i samband med distansarbete</vt:lpstr>
      <vt:lpstr>1. Arbetsplatsens ergonomi och arbetsställning</vt:lpstr>
      <vt:lpstr>2. Arbetsmiljö </vt:lpstr>
      <vt:lpstr>3. Stillasittande och fysisk aktivitet</vt:lpstr>
      <vt:lpstr>4. Organisation av arbetet</vt:lpstr>
      <vt:lpstr>5. Psykosociala faktorer 1 – negativa faktorer</vt:lpstr>
      <vt:lpstr>5. Psykosociala faktorer 2 – positiva faktorer</vt:lpstr>
      <vt:lpstr> 6. Individuella faktorer
 </vt:lpstr>
      <vt:lpstr>Förebyggande/skyddande åtgärder för att minska risken för belastningsbesvär i samband med distansarbete hemifrån</vt:lpstr>
      <vt:lpstr>1. Arbetsplatsens utformning och ergonomi</vt:lpstr>
      <vt:lpstr>1. Arbetsplatsens utformning och ergonomi – Skrivbordsstolen </vt:lpstr>
      <vt:lpstr>1. Arbetsplatsens utformning och ergonomi – Skrivbordet </vt:lpstr>
      <vt:lpstr>1. Arbetsplatsens utformning och ergonomi – Skärmen</vt:lpstr>
      <vt:lpstr>1. Arbetsplatsens utformning och ergonomi – Mus och tangentbord</vt:lpstr>
      <vt:lpstr>1. Arbetsplatsens utformning och ergonomi – Dokumenthållare/manushållare</vt:lpstr>
      <vt:lpstr>2. Arbetsmiljö – Belysning </vt:lpstr>
      <vt:lpstr>2. Arbetsmiljö – Luft och rumstemperatur </vt:lpstr>
      <vt:lpstr>2. Arbetsmiljö – Bakgrundsbrus</vt:lpstr>
      <vt:lpstr>3. Stillasittande</vt:lpstr>
      <vt:lpstr>3. Stillasittande – Tips för att röra sig mer</vt:lpstr>
      <vt:lpstr>3. Stillasittande – Tips för att röra sig mer 2</vt:lpstr>
      <vt:lpstr>4. Organisation av arbetet</vt:lpstr>
      <vt:lpstr>5. Psykosociala faktorer</vt:lpstr>
      <vt:lpstr>5. Psykosociala faktorer – Social isolering/socialt stöd</vt:lpstr>
      <vt:lpstr>5. Psykosociala faktorer – Arbetsbelastning</vt:lpstr>
      <vt:lpstr>Tillsammans kan vi belasta rätt!</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Teresa CARDÁS</cp:lastModifiedBy>
  <cp:revision>726</cp:revision>
  <cp:lastPrinted>2019-10-04T15:07:06Z</cp:lastPrinted>
  <dcterms:created xsi:type="dcterms:W3CDTF">2015-10-14T15:05:30Z</dcterms:created>
  <dcterms:modified xsi:type="dcterms:W3CDTF">2021-11-08T15:01:38Z</dcterms:modified>
  <cp:category/>
</cp:coreProperties>
</file>