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33"/>
  </p:notesMasterIdLst>
  <p:handoutMasterIdLst>
    <p:handoutMasterId r:id="rId34"/>
  </p:handoutMasterIdLst>
  <p:sldIdLst>
    <p:sldId id="292" r:id="rId2"/>
    <p:sldId id="389" r:id="rId3"/>
    <p:sldId id="353" r:id="rId4"/>
    <p:sldId id="355" r:id="rId5"/>
    <p:sldId id="390" r:id="rId6"/>
    <p:sldId id="392" r:id="rId7"/>
    <p:sldId id="360" r:id="rId8"/>
    <p:sldId id="361" r:id="rId9"/>
    <p:sldId id="362" r:id="rId10"/>
    <p:sldId id="363" r:id="rId11"/>
    <p:sldId id="364" r:id="rId12"/>
    <p:sldId id="365" r:id="rId13"/>
    <p:sldId id="391" r:id="rId14"/>
    <p:sldId id="393" r:id="rId15"/>
    <p:sldId id="366" r:id="rId16"/>
    <p:sldId id="367" r:id="rId17"/>
    <p:sldId id="368" r:id="rId18"/>
    <p:sldId id="369" r:id="rId19"/>
    <p:sldId id="370" r:id="rId20"/>
    <p:sldId id="371" r:id="rId21"/>
    <p:sldId id="373" r:id="rId22"/>
    <p:sldId id="374" r:id="rId23"/>
    <p:sldId id="375" r:id="rId24"/>
    <p:sldId id="376" r:id="rId25"/>
    <p:sldId id="377" r:id="rId26"/>
    <p:sldId id="378" r:id="rId27"/>
    <p:sldId id="379" r:id="rId28"/>
    <p:sldId id="380" r:id="rId29"/>
    <p:sldId id="381" r:id="rId30"/>
    <p:sldId id="382" r:id="rId31"/>
    <p:sldId id="351" r:id="rId32"/>
  </p:sldIdLst>
  <p:sldSz cx="9144000" cy="5143500" type="screen16x9"/>
  <p:notesSz cx="6808788" cy="994092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754">
          <p15:clr>
            <a:srgbClr val="A4A3A4"/>
          </p15:clr>
        </p15:guide>
        <p15:guide id="2" orient="horz" pos="577">
          <p15:clr>
            <a:srgbClr val="A4A3A4"/>
          </p15:clr>
        </p15:guide>
        <p15:guide id="3" pos="5148">
          <p15:clr>
            <a:srgbClr val="A4A3A4"/>
          </p15:clr>
        </p15:guide>
        <p15:guide id="4" pos="3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DT" initials="" lastIdx="3"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E64715"/>
    <a:srgbClr val="ACC700"/>
    <a:srgbClr val="003399"/>
    <a:srgbClr val="FFFFFF"/>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9" autoAdjust="0"/>
    <p:restoredTop sz="87907" autoAdjust="0"/>
  </p:normalViewPr>
  <p:slideViewPr>
    <p:cSldViewPr>
      <p:cViewPr varScale="1">
        <p:scale>
          <a:sx n="76" d="100"/>
          <a:sy n="76" d="100"/>
        </p:scale>
        <p:origin x="1048" y="44"/>
      </p:cViewPr>
      <p:guideLst>
        <p:guide orient="horz" pos="2754"/>
        <p:guide orient="horz" pos="577"/>
        <p:guide pos="5148"/>
        <p:guide pos="340"/>
      </p:guideLst>
    </p:cSldViewPr>
  </p:slideViewPr>
  <p:notesTextViewPr>
    <p:cViewPr>
      <p:scale>
        <a:sx n="1" d="1"/>
        <a:sy n="1" d="1"/>
      </p:scale>
      <p:origin x="0" y="0"/>
    </p:cViewPr>
  </p:notesTextViewPr>
  <p:notesViewPr>
    <p:cSldViewPr>
      <p:cViewPr varScale="1">
        <p:scale>
          <a:sx n="51" d="100"/>
          <a:sy n="51" d="100"/>
        </p:scale>
        <p:origin x="1718" y="2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475"/>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sz="quarter" idx="1"/>
          </p:nvPr>
        </p:nvSpPr>
        <p:spPr>
          <a:xfrm>
            <a:off x="3856038" y="0"/>
            <a:ext cx="2951162" cy="498475"/>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6AA2EBF1-0C5E-496F-83A2-B931B4189706}" type="datetimeFigureOut">
              <a:rPr lang="en-GB"/>
              <a:pPr>
                <a:defRPr/>
              </a:pPr>
              <a:t>05/11/2021</a:t>
            </a:fld>
            <a:endParaRPr lang="en-GB"/>
          </a:p>
        </p:txBody>
      </p:sp>
      <p:sp>
        <p:nvSpPr>
          <p:cNvPr id="4" name="Footer Placeholder 3"/>
          <p:cNvSpPr>
            <a:spLocks noGrp="1"/>
          </p:cNvSpPr>
          <p:nvPr>
            <p:ph type="ftr" sz="quarter" idx="2"/>
          </p:nvPr>
        </p:nvSpPr>
        <p:spPr>
          <a:xfrm>
            <a:off x="0" y="9442450"/>
            <a:ext cx="2951163" cy="498475"/>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5" name="Slide Number Placeholder 4"/>
          <p:cNvSpPr>
            <a:spLocks noGrp="1"/>
          </p:cNvSpPr>
          <p:nvPr>
            <p:ph type="sldNum" sz="quarter" idx="3"/>
          </p:nvPr>
        </p:nvSpPr>
        <p:spPr>
          <a:xfrm>
            <a:off x="3856038" y="9442450"/>
            <a:ext cx="2951162" cy="498475"/>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AD1AB041-8685-4BD4-8F14-D2A49F651D80}"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475"/>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56038" y="0"/>
            <a:ext cx="2951162" cy="498475"/>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72C9223A-5D01-49B2-8A5A-7ECBCCB419F0}" type="datetimeFigureOut">
              <a:rPr lang="en-GB"/>
              <a:pPr>
                <a:defRPr/>
              </a:pPr>
              <a:t>05/11/2021</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1038" y="4784725"/>
            <a:ext cx="5446712" cy="3913188"/>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42450"/>
            <a:ext cx="2951163" cy="498475"/>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56038" y="9442450"/>
            <a:ext cx="2951162" cy="498475"/>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230F599D-4826-4D85-AAAF-3D801E2AFF3B}"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publications/e-fact-33-risk-assessment-teleworkers/view"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osha.europa.eu/en/publications/body-and-hazard-mapping-prevention-musculoskeletal-disorders-msds"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wiki.eu/wiki/Risk_factors_for_musculoskeletal_disorders_development:_hand-arm_tasks,_repetitive_wor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osha.europa.eu/en/publications/factsheets/87"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circabc.europa.eu/ui/group/fea534f4-2590-4490-bca6-504782b47c79/library/341d5e56-dc0c-41ce-ba77-be660f3cf810/detail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cohs.ca/oshanswers/ergonomics/office/chair_adjusting.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iwh.on.ca/newsletters/at-work/100/setting-up-temporary-home-office?utm_source=iwhnews&amp;utm_medium=email&amp;utm_campaign=iwhnews-2020-04"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cohs.ca/oshanswers/ergonomics/office/vdtcolor.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cohs.ca/oshanswers/ergonomics/office/mouse/mouse_selection.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cohs.ca/oshanswers/ergonomics/lighting_general.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oshwiki.eu/wiki/Lighting"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cohs.ca/oshanswers/phys_agents/thermal_comfort.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cohs.ca/oshanswers/ergonomics/office/stretching.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oshwiki.eu/wiki/Recommendations_and_interventions_to_decrease_physical_inactivity_at_work" TargetMode="External"/><Relationship Id="rId4" Type="http://schemas.openxmlformats.org/officeDocument/2006/relationships/hyperlink" Target="https://oshwiki.eu/wiki/Promoting_moving_and_exercise_at_work_to_avoid_prolonged_standing_and_sitting"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oshwiki.eu/wiki/Work-life_balance_%E2%80%93_Managing_the_interface_between_family_and_working_lif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o-RO" smtClean="0">
                <a:cs typeface="Calibri" pitchFamily="34" charset="0"/>
              </a:rPr>
              <a:t>Sfaturile din acest fișier PPT sunt exemple de bune practici, destinate în special telelucrătorilor, nefiind neapărat obligatorii sau relevante pentru toți telelucrătorii. Relevanța lor depinde de particularitățile fiecărui telelucrător/ale fiecărui mediu de telemuncă de acasă/ale fiecărei întreprinderi și de rezultatele evaluării riscurilor.</a:t>
            </a:r>
          </a:p>
          <a:p>
            <a:pPr>
              <a:spcBef>
                <a:spcPct val="0"/>
              </a:spcBef>
            </a:pPr>
            <a:endParaRPr lang="en-GB" smtClean="0"/>
          </a:p>
        </p:txBody>
      </p:sp>
      <p:sp>
        <p:nvSpPr>
          <p:cNvPr id="16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4CE7967-C4F5-41EF-BD98-580CFAB34A8F}" type="slidenum">
              <a:rPr lang="en-GB">
                <a:solidFill>
                  <a:srgbClr val="000000"/>
                </a:solidFill>
                <a:ea typeface="ＭＳ Ｐゴシック" pitchFamily="34" charset="-128"/>
                <a:cs typeface="Arial" charset="0"/>
              </a:rPr>
              <a:pPr fontAlgn="base">
                <a:spcBef>
                  <a:spcPct val="0"/>
                </a:spcBef>
                <a:spcAft>
                  <a:spcPct val="0"/>
                </a:spcAft>
              </a:pPr>
              <a:t>1</a:t>
            </a:fld>
            <a:endParaRPr lang="en-GB">
              <a:solidFill>
                <a:srgbClr val="000000"/>
              </a:solidFill>
              <a:ea typeface="ＭＳ Ｐゴシック" pitchFamily="34" charset="-128"/>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ro-RO" smtClean="0"/>
          </a:p>
        </p:txBody>
      </p:sp>
      <p:sp>
        <p:nvSpPr>
          <p:cNvPr id="184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60F1AF3-0A5D-42E1-A2B3-070020E747C8}" type="slidenum">
              <a:rPr lang="en-GB">
                <a:cs typeface="Arial" charset="0"/>
              </a:rPr>
              <a:pPr fontAlgn="base">
                <a:spcBef>
                  <a:spcPct val="0"/>
                </a:spcBef>
                <a:spcAft>
                  <a:spcPct val="0"/>
                </a:spcAft>
              </a:pPr>
              <a:t>2</a:t>
            </a:fld>
            <a:endParaRPr lang="en-GB">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solidFill>
                  <a:schemeClr val="bg1"/>
                </a:solidFill>
              </a:rPr>
              <a:t>EU-OSHA – European Agency for Safety and Health at Work. </a:t>
            </a:r>
            <a:r>
              <a:rPr lang="es-ES" smtClean="0"/>
              <a:t>Practical tools and guidance MSDs database. Teleworking resources. https://healthy-workplaces.eu/en/tools-and-publications/practical-tools?f%5B0%5D=field_msd_priority_area%3A4986</a:t>
            </a:r>
            <a:endParaRPr lang="en-GB" smtClean="0"/>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66356C3-6B3A-467A-B68A-76E3C3B39278}" type="slidenum">
              <a:rPr lang="en-GB">
                <a:cs typeface="Arial" charset="0"/>
              </a:rPr>
              <a:pPr fontAlgn="base">
                <a:spcBef>
                  <a:spcPct val="0"/>
                </a:spcBef>
                <a:spcAft>
                  <a:spcPct val="0"/>
                </a:spcAft>
              </a:pPr>
              <a:t>3</a:t>
            </a:fld>
            <a:endParaRPr lang="en-GB">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225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780C456-5CC3-4595-8E4A-E292905AAFD5}" type="slidenum">
              <a:rPr lang="en-GB">
                <a:cs typeface="Arial" charset="0"/>
              </a:rPr>
              <a:pPr fontAlgn="base">
                <a:spcBef>
                  <a:spcPct val="0"/>
                </a:spcBef>
                <a:spcAft>
                  <a:spcPct val="0"/>
                </a:spcAft>
              </a:pPr>
              <a:t>4</a:t>
            </a:fld>
            <a:endParaRPr lang="en-GB">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solidFill>
                  <a:schemeClr val="bg1"/>
                </a:solidFill>
              </a:rPr>
              <a:t>EU-OSHA – European Agency for Safety and Health at Work. Musculoskeletal disorders and telework. https://oshwiki.eu/wiki/Musculoskeletal_disorders_and_telework </a:t>
            </a:r>
          </a:p>
          <a:p>
            <a:pPr>
              <a:spcBef>
                <a:spcPct val="0"/>
              </a:spcBef>
            </a:pPr>
            <a:r>
              <a:rPr lang="en-US" smtClean="0">
                <a:solidFill>
                  <a:schemeClr val="bg1"/>
                </a:solidFill>
              </a:rPr>
              <a:t>EU-OSHA – European Agency for Safety and Health at Work. </a:t>
            </a:r>
            <a:r>
              <a:rPr lang="en-GB" smtClean="0">
                <a:solidFill>
                  <a:schemeClr val="bg1"/>
                </a:solidFill>
              </a:rPr>
              <a:t>E-fact 33 Risk assessment for teleworkers.  </a:t>
            </a:r>
            <a:r>
              <a:rPr lang="en-GB" u="sng" smtClean="0">
                <a:hlinkClick r:id="rId3"/>
              </a:rPr>
              <a:t>https://osha.europa.eu/en/publications/e-fact-33-risk-assessment-teleworkers/view</a:t>
            </a:r>
            <a:r>
              <a:rPr lang="en-GB" smtClean="0"/>
              <a:t>. </a:t>
            </a:r>
          </a:p>
          <a:p>
            <a:pPr>
              <a:spcBef>
                <a:spcPct val="0"/>
              </a:spcBef>
            </a:pPr>
            <a:r>
              <a:rPr lang="en-US" smtClean="0">
                <a:solidFill>
                  <a:schemeClr val="bg1"/>
                </a:solidFill>
              </a:rPr>
              <a:t>EU-OSHA – European Agency for Safety and Health at Work. </a:t>
            </a:r>
            <a:r>
              <a:rPr lang="en-GB" smtClean="0">
                <a:solidFill>
                  <a:schemeClr val="bg1"/>
                </a:solidFill>
              </a:rPr>
              <a:t>Body and Hazard mapping in prevention of musculoskeletal disorders (MSDs). </a:t>
            </a:r>
            <a:r>
              <a:rPr lang="en-GB" u="sng" smtClean="0">
                <a:hlinkClick r:id="rId4"/>
              </a:rPr>
              <a:t>https://osha.europa.eu/en/publications/body-and-hazard-mapping-prevention-musculoskeletal-disorders-msds</a:t>
            </a:r>
            <a:r>
              <a:rPr lang="en-GB" smtClean="0"/>
              <a:t>.</a:t>
            </a:r>
          </a:p>
          <a:p>
            <a:pPr>
              <a:spcBef>
                <a:spcPct val="0"/>
              </a:spcBef>
            </a:pPr>
            <a:r>
              <a:rPr lang="en-US" smtClean="0">
                <a:solidFill>
                  <a:schemeClr val="bg1"/>
                </a:solidFill>
              </a:rPr>
              <a:t>EU-OSHA – European Agency for Safety and Health at Work. Risk Assessment for Musculoskeletal Disorders (MSDs). https://osha.europa.eu/sites/default/files/publications/documents/HWC20-22_RA-MSDs.pptx  </a:t>
            </a:r>
          </a:p>
          <a:p>
            <a:pPr>
              <a:spcBef>
                <a:spcPct val="0"/>
              </a:spcBef>
            </a:pPr>
            <a:r>
              <a:rPr lang="en-US" smtClean="0">
                <a:solidFill>
                  <a:schemeClr val="bg1"/>
                </a:solidFill>
              </a:rPr>
              <a:t>EU-OSHA – European Agency for Safety and Health at Work. Introduction to Musculoskeletal Disorders (MSDs) prevention. https://osha.europa.eu/sites/default/files/publications/documents/HWC20-22_IntroductiontoMSDsprevention.pptx </a:t>
            </a:r>
          </a:p>
          <a:p>
            <a:pPr>
              <a:spcBef>
                <a:spcPct val="0"/>
              </a:spcBef>
            </a:pPr>
            <a:r>
              <a:rPr lang="en-GB" smtClean="0"/>
              <a:t>EU-OSHA </a:t>
            </a:r>
            <a:r>
              <a:rPr lang="en-US" smtClean="0">
                <a:solidFill>
                  <a:schemeClr val="bg1"/>
                </a:solidFill>
              </a:rPr>
              <a:t>– European Agency for Safety and Health at Work. Practical tips to make home-based telework as healthy, safe and effective as possible.</a:t>
            </a:r>
            <a:r>
              <a:rPr lang="en-GB" smtClean="0"/>
              <a:t> https://oshwiki.eu/wiki/Practical_tips_to_make_home-based_telework_as_healthy,_safe_and_effective_as_possible </a:t>
            </a:r>
          </a:p>
          <a:p>
            <a:pPr>
              <a:spcBef>
                <a:spcPct val="0"/>
              </a:spcBef>
            </a:pPr>
            <a:endParaRPr lang="en-GB" smtClean="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4EEB8C8-34ED-4B4C-A411-5B359DA0E362}" type="slidenum">
              <a:rPr lang="en-GB">
                <a:cs typeface="Arial" charset="0"/>
              </a:rPr>
              <a:pPr fontAlgn="base">
                <a:spcBef>
                  <a:spcPct val="0"/>
                </a:spcBef>
                <a:spcAft>
                  <a:spcPct val="0"/>
                </a:spcAft>
              </a:pPr>
              <a:t>5</a:t>
            </a:fld>
            <a:endParaRPr lang="en-GB">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solidFill>
                  <a:schemeClr val="bg1"/>
                </a:solidFill>
              </a:rPr>
              <a:t>EU-OSHA – European Agency for Safety and Health at Work. Risk factors for musculoskeletal disorders development: hand-arm tasks, repetitive work. </a:t>
            </a:r>
            <a:r>
              <a:rPr lang="fr-FR" u="sng" smtClean="0">
                <a:hlinkClick r:id="rId3"/>
              </a:rPr>
              <a:t>https://oshwiki.eu/wiki/Risk_factors_for_musculoskeletal_disorders_development:_hand-arm_tasks,_repetitive_work</a:t>
            </a:r>
            <a:endParaRPr lang="fr-FR" u="sng" smtClean="0"/>
          </a:p>
          <a:p>
            <a:pPr>
              <a:spcBef>
                <a:spcPct val="0"/>
              </a:spcBef>
            </a:pPr>
            <a:r>
              <a:rPr lang="en-US" smtClean="0">
                <a:solidFill>
                  <a:schemeClr val="bg1"/>
                </a:solidFill>
              </a:rPr>
              <a:t>EU-OSHA – European Agency for Safety and Health at Work. Risk factors for musculoskeletal disorders – working postures. </a:t>
            </a:r>
            <a:r>
              <a:rPr lang="fr-FR" smtClean="0"/>
              <a:t>https://ohttps//oshwiki.eu/wiki/Risk_factors_for_musculoskeletal_disorders_%E2%80%94_working_postures  </a:t>
            </a:r>
            <a:endParaRPr lang="en-GB" smtClean="0"/>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F047C5D-EAF7-45D5-B092-D668C7141925}" type="slidenum">
              <a:rPr lang="en-GB">
                <a:cs typeface="Arial" charset="0"/>
              </a:rPr>
              <a:pPr fontAlgn="base">
                <a:spcBef>
                  <a:spcPct val="0"/>
                </a:spcBef>
                <a:spcAft>
                  <a:spcPct val="0"/>
                </a:spcAft>
              </a:pPr>
              <a:t>7</a:t>
            </a:fld>
            <a:endParaRPr lang="en-GB">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726EB10-4E30-46F6-9D99-5D75C74B9DD0}" type="slidenum">
              <a:rPr lang="en-GB">
                <a:cs typeface="Arial" charset="0"/>
              </a:rPr>
              <a:pPr fontAlgn="base">
                <a:spcBef>
                  <a:spcPct val="0"/>
                </a:spcBef>
                <a:spcAft>
                  <a:spcPct val="0"/>
                </a:spcAft>
              </a:pPr>
              <a:t>8</a:t>
            </a:fld>
            <a:endParaRPr lang="en-GB">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6DFF44F-13A2-469F-90C4-578B6D6F7EDA}" type="slidenum">
              <a:rPr lang="en-GB">
                <a:cs typeface="Arial" charset="0"/>
              </a:rPr>
              <a:pPr fontAlgn="base">
                <a:spcBef>
                  <a:spcPct val="0"/>
                </a:spcBef>
                <a:spcAft>
                  <a:spcPct val="0"/>
                </a:spcAft>
              </a:pPr>
              <a:t>9</a:t>
            </a:fld>
            <a:endParaRPr lang="en-GB">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6666691-01A4-49C6-865D-7F1EC09F811B}" type="slidenum">
              <a:rPr lang="en-GB">
                <a:cs typeface="Arial" charset="0"/>
              </a:rPr>
              <a:pPr fontAlgn="base">
                <a:spcBef>
                  <a:spcPct val="0"/>
                </a:spcBef>
                <a:spcAft>
                  <a:spcPct val="0"/>
                </a:spcAft>
              </a:pPr>
              <a:t>10</a:t>
            </a:fld>
            <a:endParaRPr lang="en-GB">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solidFill>
                  <a:schemeClr val="bg1"/>
                </a:solidFill>
              </a:rPr>
              <a:t>EU-OSHA – European Agency for Safety and Health at Work. </a:t>
            </a:r>
            <a:r>
              <a:rPr lang="fr-FR" smtClean="0"/>
              <a:t>Psychosocial risk factors for musculoskeletal disorders. https://oshwiki.eu/wiki/Psychosocial_risk_factors_for_musculoskeletal_disorders_(MSDs) </a:t>
            </a:r>
            <a:endParaRPr lang="en-GB" smtClean="0"/>
          </a:p>
        </p:txBody>
      </p:sp>
      <p:sp>
        <p:nvSpPr>
          <p:cNvPr id="35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132C7BE-B984-4322-A101-86878AD0BF1E}" type="slidenum">
              <a:rPr lang="en-GB">
                <a:cs typeface="Arial" charset="0"/>
              </a:rPr>
              <a:pPr fontAlgn="base">
                <a:spcBef>
                  <a:spcPct val="0"/>
                </a:spcBef>
                <a:spcAft>
                  <a:spcPct val="0"/>
                </a:spcAft>
              </a:pPr>
              <a:t>11</a:t>
            </a:fld>
            <a:endParaRPr lang="en-GB">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378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134913B-7CC6-4B58-BA82-6AB30F367292}" type="slidenum">
              <a:rPr lang="en-GB">
                <a:cs typeface="Arial" charset="0"/>
              </a:rPr>
              <a:pPr fontAlgn="base">
                <a:spcBef>
                  <a:spcPct val="0"/>
                </a:spcBef>
                <a:spcAft>
                  <a:spcPct val="0"/>
                </a:spcAft>
              </a:pPr>
              <a:t>12</a:t>
            </a:fld>
            <a:endParaRPr lang="en-GB">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solidFill>
                  <a:schemeClr val="bg1"/>
                </a:solidFill>
              </a:rPr>
              <a:t>EU-OSHA – European Agency for Safety and Health at Work. Workforce diversity and risk assessment: ensuring everyone is covered. Summary of an Agency report. Facts 87. </a:t>
            </a:r>
            <a:r>
              <a:rPr lang="da-DK" u="sng" smtClean="0">
                <a:hlinkClick r:id="rId3"/>
              </a:rPr>
              <a:t>https://osha.europa.eu/en/publications/factsheets/87</a:t>
            </a:r>
            <a:endParaRPr lang="da-DK" u="sng" smtClean="0"/>
          </a:p>
          <a:p>
            <a:pPr>
              <a:spcBef>
                <a:spcPct val="0"/>
              </a:spcBef>
            </a:pPr>
            <a:r>
              <a:rPr lang="en-US" smtClean="0">
                <a:solidFill>
                  <a:schemeClr val="bg1"/>
                </a:solidFill>
              </a:rPr>
              <a:t>SLIC –  Senior Labour Inspectors´ Committee. Principles for Labour Inspectors. With Regard to Diversity-Sensitive Risk Assessment, Particularly as regards Age, Gender and other demographic characteristics. Non-binding publication for EU Labour Inspectors.</a:t>
            </a:r>
            <a:endParaRPr lang="en-GB" smtClean="0">
              <a:hlinkClick r:id="rId4"/>
            </a:endParaRPr>
          </a:p>
          <a:p>
            <a:pPr>
              <a:spcBef>
                <a:spcPct val="0"/>
              </a:spcBef>
            </a:pPr>
            <a:r>
              <a:rPr lang="en-GB" u="sng" smtClean="0">
                <a:hlinkClick r:id="rId4"/>
              </a:rPr>
              <a:t>https://circabc.europa.eu/ui/group/fea534f4-2590-4490-bca6-504782b47c79/library/341d5e56-dc0c-41ce-ba77-be660f3cf810/details</a:t>
            </a:r>
            <a:r>
              <a:rPr lang="en-GB" smtClean="0"/>
              <a:t> </a:t>
            </a:r>
          </a:p>
          <a:p>
            <a:pPr>
              <a:spcBef>
                <a:spcPct val="0"/>
              </a:spcBef>
            </a:pPr>
            <a:r>
              <a:rPr lang="en-US" smtClean="0">
                <a:solidFill>
                  <a:schemeClr val="bg1"/>
                </a:solidFill>
              </a:rPr>
              <a:t>EU-OSHA – European Agency for Safety and Health at Work. Including gender issues in risk assessment. Facts 43. </a:t>
            </a:r>
            <a:r>
              <a:rPr lang="da-DK" smtClean="0"/>
              <a:t>https://osha.europa.eu/en/publications/factsheet-43-including-gender-issues-risk-assessment</a:t>
            </a:r>
            <a:endParaRPr lang="en-GB" smtClean="0"/>
          </a:p>
        </p:txBody>
      </p:sp>
      <p:sp>
        <p:nvSpPr>
          <p:cNvPr id="399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C6FA7DA-A5AC-498A-AAE4-ACC15C4D81BB}" type="slidenum">
              <a:rPr lang="en-GB">
                <a:cs typeface="Arial" charset="0"/>
              </a:rPr>
              <a:pPr fontAlgn="base">
                <a:spcBef>
                  <a:spcPct val="0"/>
                </a:spcBef>
                <a:spcAft>
                  <a:spcPct val="0"/>
                </a:spcAft>
              </a:pPr>
              <a:t>13</a:t>
            </a:fld>
            <a:endParaRPr lang="en-GB">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430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F8D527-EDF2-42E1-94E1-A3508B602382}" type="slidenum">
              <a:rPr lang="en-GB">
                <a:cs typeface="Arial" charset="0"/>
              </a:rPr>
              <a:pPr fontAlgn="base">
                <a:spcBef>
                  <a:spcPct val="0"/>
                </a:spcBef>
                <a:spcAft>
                  <a:spcPct val="0"/>
                </a:spcAft>
              </a:pPr>
              <a:t>15</a:t>
            </a:fld>
            <a:endParaRPr lang="en-GB">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smtClean="0"/>
              <a:t>Canadian Centre for Occupational Health and Safety. OSH Answer Fact Sheets: How to Adjust Office Chairs. </a:t>
            </a:r>
            <a:r>
              <a:rPr lang="en-GB" u="sng" smtClean="0">
                <a:hlinkClick r:id="rId3"/>
              </a:rPr>
              <a:t>https://www.ccohs.ca/oshanswers/ergonomics/office/chair_adjusting.html</a:t>
            </a:r>
            <a:r>
              <a:rPr lang="en-GB" smtClean="0"/>
              <a:t>.</a:t>
            </a:r>
          </a:p>
          <a:p>
            <a:pPr>
              <a:spcBef>
                <a:spcPct val="0"/>
              </a:spcBef>
            </a:pPr>
            <a:r>
              <a:rPr lang="en-GB" smtClean="0"/>
              <a:t>Institute for Work &amp; Health. Setting up a temporary home office. </a:t>
            </a:r>
            <a:r>
              <a:rPr lang="en-GB" u="sng" smtClean="0">
                <a:hlinkClick r:id="rId4"/>
              </a:rPr>
              <a:t>https://www.iwh.on.ca/newsletters/at-work/100/setting-up-temporary-home-office?utm_source=iwhnews&amp;utm_medium=email&amp;utm_campaign=iwhnews-2020-04</a:t>
            </a:r>
            <a:r>
              <a:rPr lang="en-GB" smtClean="0"/>
              <a:t> </a:t>
            </a:r>
          </a:p>
          <a:p>
            <a:pPr>
              <a:spcBef>
                <a:spcPct val="0"/>
              </a:spcBef>
            </a:pPr>
            <a:endParaRPr lang="en-GB" smtClean="0"/>
          </a:p>
          <a:p>
            <a:pPr>
              <a:spcBef>
                <a:spcPct val="0"/>
              </a:spcBef>
            </a:pPr>
            <a:endParaRPr lang="en-GB" smtClean="0"/>
          </a:p>
        </p:txBody>
      </p:sp>
      <p:sp>
        <p:nvSpPr>
          <p:cNvPr id="450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3E5CD93-96CC-4262-BA3E-FE243B9586ED}" type="slidenum">
              <a:rPr lang="en-GB">
                <a:cs typeface="Arial" charset="0"/>
              </a:rPr>
              <a:pPr fontAlgn="base">
                <a:spcBef>
                  <a:spcPct val="0"/>
                </a:spcBef>
                <a:spcAft>
                  <a:spcPct val="0"/>
                </a:spcAft>
              </a:pPr>
              <a:t>16</a:t>
            </a:fld>
            <a:endParaRPr lang="en-GB">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a:p>
            <a:pPr>
              <a:spcBef>
                <a:spcPct val="0"/>
              </a:spcBef>
            </a:pPr>
            <a:endParaRPr lang="en-GB" smtClean="0"/>
          </a:p>
        </p:txBody>
      </p:sp>
      <p:sp>
        <p:nvSpPr>
          <p:cNvPr id="471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5B670F-418E-4837-B484-7A11C11592B3}" type="slidenum">
              <a:rPr lang="en-GB">
                <a:cs typeface="Arial" charset="0"/>
              </a:rPr>
              <a:pPr fontAlgn="base">
                <a:spcBef>
                  <a:spcPct val="0"/>
                </a:spcBef>
                <a:spcAft>
                  <a:spcPct val="0"/>
                </a:spcAft>
              </a:pPr>
              <a:t>17</a:t>
            </a:fld>
            <a:endParaRPr lang="en-GB">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smtClean="0"/>
              <a:t>Canadian Centre for Occupational Health and Safety. OSH Answers Fact Sheets. Computer Monitors and Display Colours.  </a:t>
            </a:r>
            <a:r>
              <a:rPr lang="en-GB" u="sng" smtClean="0">
                <a:hlinkClick r:id="rId3"/>
              </a:rPr>
              <a:t>https://www.ccohs.ca/oshanswers/ergonomics/office/vdtcolor.html</a:t>
            </a:r>
            <a:r>
              <a:rPr lang="en-GB" smtClean="0"/>
              <a:t>. </a:t>
            </a:r>
          </a:p>
        </p:txBody>
      </p:sp>
      <p:sp>
        <p:nvSpPr>
          <p:cNvPr id="491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5FD397-4D39-49A2-AD44-15FEC2CBB17D}" type="slidenum">
              <a:rPr lang="en-GB">
                <a:cs typeface="Arial" charset="0"/>
              </a:rPr>
              <a:pPr fontAlgn="base">
                <a:spcBef>
                  <a:spcPct val="0"/>
                </a:spcBef>
                <a:spcAft>
                  <a:spcPct val="0"/>
                </a:spcAft>
              </a:pPr>
              <a:t>18</a:t>
            </a:fld>
            <a:endParaRPr lang="en-GB">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smtClean="0"/>
              <a:t>Canadian Centre for Occupational Health and Safety. OSH Answers Fact Sheets. Computer Mouse – Selection and Use. </a:t>
            </a:r>
            <a:r>
              <a:rPr lang="en-GB" u="sng" smtClean="0">
                <a:hlinkClick r:id="rId3"/>
              </a:rPr>
              <a:t>https://www.ccohs.ca/oshanswers/ergonomics/office/mouse/mouse_selection.html</a:t>
            </a:r>
            <a:r>
              <a:rPr lang="en-GB" smtClean="0"/>
              <a:t>. </a:t>
            </a:r>
          </a:p>
        </p:txBody>
      </p:sp>
      <p:sp>
        <p:nvSpPr>
          <p:cNvPr id="512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620A24-9CE0-4A71-9654-696F172A7579}" type="slidenum">
              <a:rPr lang="en-GB">
                <a:cs typeface="Arial" charset="0"/>
              </a:rPr>
              <a:pPr fontAlgn="base">
                <a:spcBef>
                  <a:spcPct val="0"/>
                </a:spcBef>
                <a:spcAft>
                  <a:spcPct val="0"/>
                </a:spcAft>
              </a:pPr>
              <a:t>19</a:t>
            </a:fld>
            <a:endParaRPr lang="en-GB">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a:p>
            <a:pPr>
              <a:spcBef>
                <a:spcPct val="0"/>
              </a:spcBef>
            </a:pPr>
            <a:endParaRPr lang="en-GB" smtClean="0"/>
          </a:p>
        </p:txBody>
      </p:sp>
      <p:sp>
        <p:nvSpPr>
          <p:cNvPr id="532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927BF88-3C1A-4E26-9B1F-6691CBF64C2C}" type="slidenum">
              <a:rPr lang="en-GB">
                <a:cs typeface="Arial" charset="0"/>
              </a:rPr>
              <a:pPr fontAlgn="base">
                <a:spcBef>
                  <a:spcPct val="0"/>
                </a:spcBef>
                <a:spcAft>
                  <a:spcPct val="0"/>
                </a:spcAft>
              </a:pPr>
              <a:t>20</a:t>
            </a:fld>
            <a:endParaRPr lang="en-GB">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smtClean="0"/>
              <a:t>Canadian Centre for Occupational Health and Safety. OSH Answers Fact Sheets. Lighting Ergonomics – General. </a:t>
            </a:r>
            <a:r>
              <a:rPr lang="en-GB" u="sng" smtClean="0">
                <a:hlinkClick r:id="rId3"/>
              </a:rPr>
              <a:t>https://www.ccohs.ca/oshanswers/ergonomics/lighting_general.html</a:t>
            </a:r>
            <a:r>
              <a:rPr lang="en-GB" smtClean="0"/>
              <a:t>. </a:t>
            </a:r>
          </a:p>
          <a:p>
            <a:pPr>
              <a:spcBef>
                <a:spcPct val="0"/>
              </a:spcBef>
            </a:pPr>
            <a:r>
              <a:rPr lang="en-US" smtClean="0">
                <a:solidFill>
                  <a:schemeClr val="bg1"/>
                </a:solidFill>
              </a:rPr>
              <a:t>EU-OSHA – European Agency for Safety and Health at Work,</a:t>
            </a:r>
            <a:r>
              <a:rPr lang="en-GB" smtClean="0"/>
              <a:t> Lighting. </a:t>
            </a:r>
            <a:r>
              <a:rPr lang="fr-FR" u="sng" smtClean="0">
                <a:hlinkClick r:id="rId4"/>
              </a:rPr>
              <a:t>https://oshwiki.eu/wiki/Lighting</a:t>
            </a:r>
            <a:r>
              <a:rPr lang="en-GB" smtClean="0"/>
              <a:t> </a:t>
            </a:r>
          </a:p>
          <a:p>
            <a:pPr>
              <a:spcBef>
                <a:spcPct val="0"/>
              </a:spcBef>
            </a:pPr>
            <a:endParaRPr lang="en-GB" smtClean="0"/>
          </a:p>
        </p:txBody>
      </p:sp>
      <p:sp>
        <p:nvSpPr>
          <p:cNvPr id="552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0EDCD3F-2059-4DAF-9490-EC8AB3028122}" type="slidenum">
              <a:rPr lang="en-GB">
                <a:cs typeface="Arial" charset="0"/>
              </a:rPr>
              <a:pPr fontAlgn="base">
                <a:spcBef>
                  <a:spcPct val="0"/>
                </a:spcBef>
                <a:spcAft>
                  <a:spcPct val="0"/>
                </a:spcAft>
              </a:pPr>
              <a:t>21</a:t>
            </a:fld>
            <a:endParaRPr lang="en-GB">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smtClean="0"/>
              <a:t>Canadian Centre for Occupational Health and Safety. OSH Answers Fact Sheets. Thermal Comfort for Office Work. </a:t>
            </a:r>
            <a:r>
              <a:rPr lang="en-GB" u="sng" smtClean="0">
                <a:hlinkClick r:id="rId3"/>
              </a:rPr>
              <a:t>https://www.ccohs.ca/oshanswers/phys_agents/thermal_comfort.html</a:t>
            </a:r>
            <a:r>
              <a:rPr lang="en-GB" smtClean="0"/>
              <a:t>. </a:t>
            </a:r>
          </a:p>
          <a:p>
            <a:pPr>
              <a:spcBef>
                <a:spcPct val="0"/>
              </a:spcBef>
            </a:pPr>
            <a:endParaRPr lang="en-GB" smtClean="0"/>
          </a:p>
        </p:txBody>
      </p:sp>
      <p:sp>
        <p:nvSpPr>
          <p:cNvPr id="573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3BEA591-767F-427B-A2F1-22357BC172B6}" type="slidenum">
              <a:rPr lang="en-GB">
                <a:cs typeface="Arial" charset="0"/>
              </a:rPr>
              <a:pPr fontAlgn="base">
                <a:spcBef>
                  <a:spcPct val="0"/>
                </a:spcBef>
                <a:spcAft>
                  <a:spcPct val="0"/>
                </a:spcAft>
              </a:pPr>
              <a:t>22</a:t>
            </a:fld>
            <a:endParaRPr lang="en-GB">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593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081738B-13A2-44FE-B64B-D6D8C1A24676}" type="slidenum">
              <a:rPr lang="en-GB">
                <a:cs typeface="Arial" charset="0"/>
              </a:rPr>
              <a:pPr fontAlgn="base">
                <a:spcBef>
                  <a:spcPct val="0"/>
                </a:spcBef>
                <a:spcAft>
                  <a:spcPct val="0"/>
                </a:spcAft>
              </a:pPr>
              <a:t>23</a:t>
            </a:fld>
            <a:endParaRPr lang="en-GB">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solidFill>
                  <a:schemeClr val="bg1"/>
                </a:solidFill>
              </a:rPr>
              <a:t>EU-OSHA – European Agency for Safety and Health at Work. </a:t>
            </a:r>
            <a:r>
              <a:rPr lang="en-GB" smtClean="0"/>
              <a:t>Promoting moving and exercise at work to avoid prolonged standing and sitting. </a:t>
            </a:r>
            <a:r>
              <a:rPr lang="fr-FR" u="sng" smtClean="0">
                <a:hlinkClick r:id="rId3"/>
              </a:rPr>
              <a:t>https://oshwiki.eu/wiki/Promoting_moving_and_exercise_at_work_to_avoid_prolonged_standing_and_sitting</a:t>
            </a:r>
            <a:r>
              <a:rPr lang="fr-FR" u="sng" smtClean="0"/>
              <a:t> </a:t>
            </a:r>
          </a:p>
          <a:p>
            <a:pPr>
              <a:spcBef>
                <a:spcPct val="0"/>
              </a:spcBef>
            </a:pPr>
            <a:r>
              <a:rPr lang="en-US" smtClean="0">
                <a:solidFill>
                  <a:schemeClr val="bg1"/>
                </a:solidFill>
              </a:rPr>
              <a:t>EU-OSHA – European Agency for Safety and Health at Work. </a:t>
            </a:r>
            <a:r>
              <a:rPr lang="en-GB" smtClean="0"/>
              <a:t>Recommendations and interventions to decrease physical inactivity at work.  </a:t>
            </a:r>
            <a:r>
              <a:rPr lang="fr-FR" u="sng" smtClean="0">
                <a:hlinkClick r:id="rId4"/>
              </a:rPr>
              <a:t>https://oshwiki.eu/wiki/Recommendations_and_interventions_to_decrease_physical_inactivity_at_work</a:t>
            </a:r>
            <a:r>
              <a:rPr lang="fr-FR" smtClean="0"/>
              <a:t> </a:t>
            </a:r>
            <a:endParaRPr lang="en-GB" smtClean="0"/>
          </a:p>
          <a:p>
            <a:pPr>
              <a:spcBef>
                <a:spcPct val="0"/>
              </a:spcBef>
            </a:pPr>
            <a:endParaRPr lang="en-GB" smtClean="0"/>
          </a:p>
        </p:txBody>
      </p:sp>
      <p:sp>
        <p:nvSpPr>
          <p:cNvPr id="614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02642B0-5C41-466B-B415-D869818CBE92}" type="slidenum">
              <a:rPr lang="en-GB">
                <a:cs typeface="Arial" charset="0"/>
              </a:rPr>
              <a:pPr fontAlgn="base">
                <a:spcBef>
                  <a:spcPct val="0"/>
                </a:spcBef>
                <a:spcAft>
                  <a:spcPct val="0"/>
                </a:spcAft>
              </a:pPr>
              <a:t>24</a:t>
            </a:fld>
            <a:endParaRPr lang="en-GB">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solidFill>
                  <a:schemeClr val="bg1"/>
                </a:solidFill>
              </a:rPr>
              <a:t>EU-OSHA – European Agency for Safety and Health at Work. </a:t>
            </a:r>
            <a:r>
              <a:rPr lang="en-GB" smtClean="0"/>
              <a:t>Promoting moving and exercise at work to avoid prolonged standing and sitting. </a:t>
            </a:r>
            <a:r>
              <a:rPr lang="fr-FR" u="sng" smtClean="0">
                <a:hlinkClick r:id="rId3"/>
              </a:rPr>
              <a:t>https://oshwiki.eu/wiki/Promoting_moving_and_exercise_at_work_to_avoid_prolonged_standing_and_sitting</a:t>
            </a:r>
            <a:r>
              <a:rPr lang="fr-FR" u="sng" smtClean="0"/>
              <a:t> </a:t>
            </a:r>
          </a:p>
          <a:p>
            <a:pPr>
              <a:spcBef>
                <a:spcPct val="0"/>
              </a:spcBef>
            </a:pPr>
            <a:r>
              <a:rPr lang="en-US" smtClean="0">
                <a:solidFill>
                  <a:schemeClr val="bg1"/>
                </a:solidFill>
              </a:rPr>
              <a:t>EU-OSHA – European Agency for Safety and Health at Work. </a:t>
            </a:r>
            <a:r>
              <a:rPr lang="en-GB" smtClean="0"/>
              <a:t>Recommendations and interventions to decrease physical inactivity at work. </a:t>
            </a:r>
            <a:r>
              <a:rPr lang="fr-FR" u="sng" smtClean="0">
                <a:hlinkClick r:id="rId4"/>
              </a:rPr>
              <a:t>https://oshwiki.eu/wiki/Recommendations_and_interventions_to_decrease_physical_inactivity_at_work</a:t>
            </a:r>
            <a:r>
              <a:rPr lang="fr-FR" smtClean="0"/>
              <a:t> </a:t>
            </a:r>
            <a:endParaRPr lang="en-GB" smtClean="0"/>
          </a:p>
          <a:p>
            <a:pPr>
              <a:spcBef>
                <a:spcPct val="0"/>
              </a:spcBef>
            </a:pPr>
            <a:endParaRPr lang="en-GB" smtClean="0"/>
          </a:p>
        </p:txBody>
      </p:sp>
      <p:sp>
        <p:nvSpPr>
          <p:cNvPr id="634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C99715-7C6B-4ACA-8822-69ECA52E6ED7}" type="slidenum">
              <a:rPr lang="en-GB">
                <a:cs typeface="Arial" charset="0"/>
              </a:rPr>
              <a:pPr fontAlgn="base">
                <a:spcBef>
                  <a:spcPct val="0"/>
                </a:spcBef>
                <a:spcAft>
                  <a:spcPct val="0"/>
                </a:spcAft>
              </a:pPr>
              <a:t>25</a:t>
            </a:fld>
            <a:endParaRPr lang="en-GB">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smtClean="0"/>
              <a:t>Canadian Centre for Occupational Health and Safety. OSH Answers Fact Sheets. Stretching – At the Workstation. </a:t>
            </a:r>
            <a:r>
              <a:rPr lang="en-GB" u="sng" smtClean="0">
                <a:hlinkClick r:id="rId3"/>
              </a:rPr>
              <a:t>https://www.ccohs.ca/oshanswers/ergonomics/office/stretching.html</a:t>
            </a:r>
            <a:r>
              <a:rPr lang="en-GB" smtClean="0"/>
              <a:t>.</a:t>
            </a:r>
          </a:p>
          <a:p>
            <a:pPr>
              <a:spcBef>
                <a:spcPct val="0"/>
              </a:spcBef>
            </a:pPr>
            <a:r>
              <a:rPr lang="en-US" smtClean="0">
                <a:solidFill>
                  <a:schemeClr val="bg1"/>
                </a:solidFill>
              </a:rPr>
              <a:t>EU-OSHA – European Agency for Safety and Health at Work. </a:t>
            </a:r>
            <a:r>
              <a:rPr lang="en-GB" smtClean="0"/>
              <a:t>Promoting moving and exercise at work to avoid prolonged standing and sitting. </a:t>
            </a:r>
            <a:r>
              <a:rPr lang="fr-FR" u="sng" smtClean="0">
                <a:hlinkClick r:id="rId4"/>
              </a:rPr>
              <a:t>https://oshwiki.eu/wiki/Promoting_moving_and_exercise_at_work_to_avoid_prolonged_standing_and_sitting</a:t>
            </a:r>
            <a:r>
              <a:rPr lang="fr-FR" u="sng" smtClean="0"/>
              <a:t> </a:t>
            </a:r>
          </a:p>
          <a:p>
            <a:pPr>
              <a:spcBef>
                <a:spcPct val="0"/>
              </a:spcBef>
            </a:pPr>
            <a:r>
              <a:rPr lang="en-US" smtClean="0">
                <a:solidFill>
                  <a:schemeClr val="bg1"/>
                </a:solidFill>
              </a:rPr>
              <a:t>EU-OSHA – European Agency for Safety and Health at Work. </a:t>
            </a:r>
            <a:r>
              <a:rPr lang="en-GB" smtClean="0"/>
              <a:t>Recommendations and interventions to decrease physical inactivity at work. </a:t>
            </a:r>
            <a:r>
              <a:rPr lang="fr-FR" u="sng" smtClean="0">
                <a:hlinkClick r:id="rId5"/>
              </a:rPr>
              <a:t>https://oshwiki.eu/wiki/Recommendations_and_interventions_to_decrease_physical_inactivity_at_work</a:t>
            </a:r>
            <a:r>
              <a:rPr lang="fr-FR" smtClean="0"/>
              <a:t> </a:t>
            </a:r>
            <a:endParaRPr lang="en-GB" smtClean="0"/>
          </a:p>
          <a:p>
            <a:pPr>
              <a:spcBef>
                <a:spcPct val="0"/>
              </a:spcBef>
            </a:pPr>
            <a:endParaRPr lang="en-GB" smtClean="0"/>
          </a:p>
        </p:txBody>
      </p:sp>
      <p:sp>
        <p:nvSpPr>
          <p:cNvPr id="655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D3FC6B7-3800-4B94-9180-EDFEEA90BF91}" type="slidenum">
              <a:rPr lang="en-GB">
                <a:cs typeface="Arial" charset="0"/>
              </a:rPr>
              <a:pPr fontAlgn="base">
                <a:spcBef>
                  <a:spcPct val="0"/>
                </a:spcBef>
                <a:spcAft>
                  <a:spcPct val="0"/>
                </a:spcAft>
              </a:pPr>
              <a:t>26</a:t>
            </a:fld>
            <a:endParaRPr lang="en-GB">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smtClean="0"/>
              <a:t>EU-OSHA </a:t>
            </a:r>
            <a:r>
              <a:rPr lang="en-US" smtClean="0">
                <a:solidFill>
                  <a:schemeClr val="bg1"/>
                </a:solidFill>
              </a:rPr>
              <a:t>– European Agency for Safety and Health at Work. Practical tips to make home-based telework as healthy, safe and effective as possible.</a:t>
            </a:r>
            <a:r>
              <a:rPr lang="en-GB" smtClean="0"/>
              <a:t> https://oshwiki.eu/wiki/Practical_tips_to_make_home-based_telework_as_healthy,_safe_and_effective_as_possible </a:t>
            </a:r>
          </a:p>
          <a:p>
            <a:pPr>
              <a:spcBef>
                <a:spcPct val="0"/>
              </a:spcBef>
            </a:pPr>
            <a:r>
              <a:rPr lang="en-GB" smtClean="0"/>
              <a:t>EU-OSHA </a:t>
            </a:r>
            <a:r>
              <a:rPr lang="en-US" smtClean="0">
                <a:solidFill>
                  <a:schemeClr val="bg1"/>
                </a:solidFill>
              </a:rPr>
              <a:t>– European Agency for Safety and Health at Work. Work-life balance – Managing the interface between family and working life. </a:t>
            </a:r>
            <a:r>
              <a:rPr lang="en-GB" smtClean="0"/>
              <a:t> </a:t>
            </a:r>
            <a:r>
              <a:rPr lang="fr-FR" u="sng" smtClean="0">
                <a:hlinkClick r:id="rId3"/>
              </a:rPr>
              <a:t>https://oshwiki.eu/wiki/Work-life_balance_%E2%80%93_Managing_the_interface_between_family_and_working_life</a:t>
            </a:r>
            <a:r>
              <a:rPr lang="en-GB" smtClean="0"/>
              <a:t> </a:t>
            </a:r>
          </a:p>
          <a:p>
            <a:pPr>
              <a:spcBef>
                <a:spcPct val="0"/>
              </a:spcBef>
            </a:pPr>
            <a:endParaRPr lang="en-GB" smtClean="0"/>
          </a:p>
        </p:txBody>
      </p:sp>
      <p:sp>
        <p:nvSpPr>
          <p:cNvPr id="675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1D9F715-4BE2-44E6-B825-4464CA6582C9}" type="slidenum">
              <a:rPr lang="en-GB">
                <a:cs typeface="Arial" charset="0"/>
              </a:rPr>
              <a:pPr fontAlgn="base">
                <a:spcBef>
                  <a:spcPct val="0"/>
                </a:spcBef>
                <a:spcAft>
                  <a:spcPct val="0"/>
                </a:spcAft>
              </a:pPr>
              <a:t>27</a:t>
            </a:fld>
            <a:endParaRPr lang="en-GB">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696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9DF0775-206B-4D4C-B8B5-33865A20540F}" type="slidenum">
              <a:rPr lang="en-GB">
                <a:cs typeface="Arial" charset="0"/>
              </a:rPr>
              <a:pPr fontAlgn="base">
                <a:spcBef>
                  <a:spcPct val="0"/>
                </a:spcBef>
                <a:spcAft>
                  <a:spcPct val="0"/>
                </a:spcAft>
              </a:pPr>
              <a:t>28</a:t>
            </a:fld>
            <a:endParaRPr lang="en-GB">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smtClean="0"/>
              <a:t>EU-OSHA </a:t>
            </a:r>
            <a:r>
              <a:rPr lang="en-US" smtClean="0">
                <a:solidFill>
                  <a:schemeClr val="bg1"/>
                </a:solidFill>
              </a:rPr>
              <a:t>– European Agency for Safety and Health at Work. Practical tips to make home-based telework as healthy, safe and effective as possible.</a:t>
            </a:r>
            <a:r>
              <a:rPr lang="en-GB" smtClean="0"/>
              <a:t> https://oshwiki.eu/wiki/Practical_tips_to_make_home-based_telework_as_healthy,_safe_and_effective_as_possible </a:t>
            </a:r>
          </a:p>
          <a:p>
            <a:pPr>
              <a:spcBef>
                <a:spcPct val="0"/>
              </a:spcBef>
            </a:pPr>
            <a:endParaRPr lang="en-GB" smtClean="0"/>
          </a:p>
        </p:txBody>
      </p:sp>
      <p:sp>
        <p:nvSpPr>
          <p:cNvPr id="716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2D0BF0F-56BB-44A4-980C-53FE5D1E9109}" type="slidenum">
              <a:rPr lang="en-GB">
                <a:cs typeface="Arial" charset="0"/>
              </a:rPr>
              <a:pPr fontAlgn="base">
                <a:spcBef>
                  <a:spcPct val="0"/>
                </a:spcBef>
                <a:spcAft>
                  <a:spcPct val="0"/>
                </a:spcAft>
              </a:pPr>
              <a:t>29</a:t>
            </a:fld>
            <a:endParaRPr lang="en-GB">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737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72BC73-4CD5-4745-87FC-9B512547E02C}" type="slidenum">
              <a:rPr lang="en-GB">
                <a:cs typeface="Arial" charset="0"/>
              </a:rPr>
              <a:pPr fontAlgn="base">
                <a:spcBef>
                  <a:spcPct val="0"/>
                </a:spcBef>
                <a:spcAft>
                  <a:spcPct val="0"/>
                </a:spcAft>
              </a:pPr>
              <a:t>30</a:t>
            </a:fld>
            <a:endParaRPr lang="en-GB">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smtClean="0">
                <a:solidFill>
                  <a:srgbClr val="ACC700"/>
                </a:solidFill>
              </a:rPr>
              <a:t>© European Agency for Safety and Health at Work, 2020</a:t>
            </a:r>
          </a:p>
          <a:p>
            <a:pPr>
              <a:spcBef>
                <a:spcPct val="0"/>
              </a:spcBef>
            </a:pPr>
            <a:r>
              <a:rPr lang="it-IT" smtClean="0">
                <a:solidFill>
                  <a:srgbClr val="ACC700"/>
                </a:solidFill>
              </a:rPr>
              <a:t>Reproduction is authorised provided the source is acknowledged.</a:t>
            </a:r>
          </a:p>
          <a:p>
            <a:pPr>
              <a:spcBef>
                <a:spcPct val="0"/>
              </a:spcBef>
            </a:pPr>
            <a:r>
              <a:rPr lang="it-IT" smtClean="0">
                <a:solidFill>
                  <a:srgbClr val="ACC700"/>
                </a:solidFill>
              </a:rPr>
              <a:t>For any use or reproduction of photos or other material that is not under the copyright of EU-OSHA, permission must be sought directly from the copyright holders.</a:t>
            </a:r>
          </a:p>
          <a:p>
            <a:pPr>
              <a:spcBef>
                <a:spcPct val="0"/>
              </a:spcBef>
            </a:pPr>
            <a:endParaRPr lang="fr-FR" smtClean="0"/>
          </a:p>
        </p:txBody>
      </p:sp>
      <p:sp>
        <p:nvSpPr>
          <p:cNvPr id="757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9C56CE-110B-4D6F-BC64-62AF65865D01}" type="slidenum">
              <a:rPr lang="en-GB">
                <a:cs typeface="Arial" charset="0"/>
              </a:rPr>
              <a:pPr fontAlgn="base">
                <a:spcBef>
                  <a:spcPct val="0"/>
                </a:spcBef>
                <a:spcAft>
                  <a:spcPct val="0"/>
                </a:spcAft>
              </a:pPr>
              <a:t>31</a:t>
            </a:fld>
            <a:endParaRPr lang="en-GB">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6.png"/><Relationship Id="rId10" Type="http://schemas.openxmlformats.org/officeDocument/2006/relationships/image" Target="../media/image3.png"/><Relationship Id="rId4" Type="http://schemas.openxmlformats.org/officeDocument/2006/relationships/image" Target="../media/image5.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FONDO-PORTADA-PATRON-EUOSHA-2011-16-9.png" descr="/Volumes/XRAID/Equipo Rojo/EU-OSHA/18-0115 PPT templates update/PNG/FONDO-PORTADA-PATRON-EUOSHA-2011-16-9.png"/>
          <p:cNvPicPr>
            <a:picLocks noChangeAspect="1"/>
          </p:cNvPicPr>
          <p:nvPr/>
        </p:nvPicPr>
        <p:blipFill>
          <a:blip r:embed="rId2" r:link="rId3"/>
          <a:srcRect/>
          <a:stretch>
            <a:fillRect/>
          </a:stretch>
        </p:blipFill>
        <p:spPr bwMode="auto">
          <a:xfrm>
            <a:off x="0" y="0"/>
            <a:ext cx="9144000" cy="5145088"/>
          </a:xfrm>
          <a:prstGeom prst="rect">
            <a:avLst/>
          </a:prstGeom>
          <a:noFill/>
          <a:ln w="9525">
            <a:noFill/>
            <a:miter lim="800000"/>
            <a:headEnd/>
            <a:tailEnd/>
          </a:ln>
        </p:spPr>
      </p:pic>
      <p:sp>
        <p:nvSpPr>
          <p:cNvPr id="5" name="Slide Number Placeholder 9"/>
          <p:cNvSpPr txBox="1">
            <a:spLocks/>
          </p:cNvSpPr>
          <p:nvPr/>
        </p:nvSpPr>
        <p:spPr>
          <a:xfrm>
            <a:off x="8535988" y="4806950"/>
            <a:ext cx="609600" cy="273050"/>
          </a:xfrm>
          <a:prstGeom prst="rect">
            <a:avLst/>
          </a:prstGeom>
        </p:spPr>
        <p:txBody>
          <a:bodyPr lIns="51435" tIns="25718" rIns="51435" bIns="25718"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788" dirty="0"/>
          </a:p>
        </p:txBody>
      </p:sp>
      <p:pic>
        <p:nvPicPr>
          <p:cNvPr id="6" name="Bild 2" descr="111004_EU-OSHA_PPT_Corporate logo.png"/>
          <p:cNvPicPr>
            <a:picLocks noChangeAspect="1"/>
          </p:cNvPicPr>
          <p:nvPr/>
        </p:nvPicPr>
        <p:blipFill>
          <a:blip r:embed="rId4"/>
          <a:srcRect/>
          <a:stretch>
            <a:fillRect/>
          </a:stretch>
        </p:blipFill>
        <p:spPr bwMode="auto">
          <a:xfrm>
            <a:off x="444500" y="4132263"/>
            <a:ext cx="958850" cy="542925"/>
          </a:xfrm>
          <a:prstGeom prst="rect">
            <a:avLst/>
          </a:prstGeom>
          <a:noFill/>
          <a:ln w="9525">
            <a:noFill/>
            <a:miter lim="800000"/>
            <a:headEnd/>
            <a:tailEnd/>
          </a:ln>
        </p:spPr>
      </p:pic>
      <p:sp>
        <p:nvSpPr>
          <p:cNvPr id="7" name="Textplatzhalter 2"/>
          <p:cNvSpPr txBox="1">
            <a:spLocks/>
          </p:cNvSpPr>
          <p:nvPr/>
        </p:nvSpPr>
        <p:spPr>
          <a:xfrm>
            <a:off x="450850" y="4816475"/>
            <a:ext cx="7439025" cy="246063"/>
          </a:xfrm>
          <a:prstGeom prst="rect">
            <a:avLst/>
          </a:prstGeom>
        </p:spPr>
        <p:txBody>
          <a:bodyPr lIns="0" tIns="0" rIns="0" bIns="0" anchor="ctr"/>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fontAlgn="auto">
              <a:spcAft>
                <a:spcPts val="0"/>
              </a:spcAft>
              <a:defRPr/>
            </a:pPr>
            <a:r>
              <a:rPr lang="en-GB" sz="506" dirty="0"/>
              <a:t>Safety and health at work is everyone’s concern. It’s good for you. It’s good for business.</a:t>
            </a:r>
          </a:p>
        </p:txBody>
      </p:sp>
      <p:pic>
        <p:nvPicPr>
          <p:cNvPr id="8" name="Bild 4" descr="111004_EU-OSHA_PPT_EU logo.png"/>
          <p:cNvPicPr>
            <a:picLocks noChangeAspect="1"/>
          </p:cNvPicPr>
          <p:nvPr/>
        </p:nvPicPr>
        <p:blipFill>
          <a:blip r:embed="rId5"/>
          <a:srcRect/>
          <a:stretch>
            <a:fillRect/>
          </a:stretch>
        </p:blipFill>
        <p:spPr bwMode="auto">
          <a:xfrm>
            <a:off x="4275138" y="4432300"/>
            <a:ext cx="368300" cy="242888"/>
          </a:xfrm>
          <a:prstGeom prst="rect">
            <a:avLst/>
          </a:prstGeom>
          <a:noFill/>
          <a:ln w="9525">
            <a:noFill/>
            <a:miter lim="800000"/>
            <a:headEnd/>
            <a:tailEnd/>
          </a:ln>
        </p:spPr>
      </p:pic>
      <p:pic>
        <p:nvPicPr>
          <p:cNvPr id="9" name="Bild 5" descr="111004_EU-OSHA_PPT_HW logo.png"/>
          <p:cNvPicPr>
            <a:picLocks noChangeAspect="1"/>
          </p:cNvPicPr>
          <p:nvPr/>
        </p:nvPicPr>
        <p:blipFill>
          <a:blip r:embed="rId6"/>
          <a:srcRect/>
          <a:stretch>
            <a:fillRect/>
          </a:stretch>
        </p:blipFill>
        <p:spPr bwMode="auto">
          <a:xfrm>
            <a:off x="7596188" y="4213225"/>
            <a:ext cx="508000" cy="474663"/>
          </a:xfrm>
          <a:prstGeom prst="rect">
            <a:avLst/>
          </a:prstGeom>
          <a:noFill/>
          <a:ln w="9525">
            <a:noFill/>
            <a:miter lim="800000"/>
            <a:headEnd/>
            <a:tailEnd/>
          </a:ln>
        </p:spPr>
      </p:pic>
      <p:pic>
        <p:nvPicPr>
          <p:cNvPr id="10" name="Picture 14"/>
          <p:cNvPicPr>
            <a:picLocks noChangeAspect="1"/>
          </p:cNvPicPr>
          <p:nvPr userDrawn="1"/>
        </p:nvPicPr>
        <p:blipFill>
          <a:blip r:embed="rId7"/>
          <a:srcRect/>
          <a:stretch>
            <a:fillRect/>
          </a:stretch>
        </p:blipFill>
        <p:spPr bwMode="auto">
          <a:xfrm>
            <a:off x="8442325" y="-34925"/>
            <a:ext cx="695325" cy="5210175"/>
          </a:xfrm>
          <a:prstGeom prst="rect">
            <a:avLst/>
          </a:prstGeom>
          <a:noFill/>
          <a:ln w="9525">
            <a:noFill/>
            <a:miter lim="800000"/>
            <a:headEnd/>
            <a:tailEnd/>
          </a:ln>
        </p:spPr>
      </p:pic>
      <p:pic>
        <p:nvPicPr>
          <p:cNvPr id="11" name="Picture 3"/>
          <p:cNvPicPr>
            <a:picLocks noChangeAspect="1"/>
          </p:cNvPicPr>
          <p:nvPr userDrawn="1"/>
        </p:nvPicPr>
        <p:blipFill>
          <a:blip r:embed="rId8"/>
          <a:srcRect/>
          <a:stretch>
            <a:fillRect/>
          </a:stretch>
        </p:blipFill>
        <p:spPr bwMode="auto">
          <a:xfrm>
            <a:off x="0" y="0"/>
            <a:ext cx="9144000" cy="5143500"/>
          </a:xfrm>
          <a:prstGeom prst="rect">
            <a:avLst/>
          </a:prstGeom>
          <a:noFill/>
          <a:ln w="9525">
            <a:noFill/>
            <a:miter lim="800000"/>
            <a:headEnd/>
            <a:tailEnd/>
          </a:ln>
        </p:spPr>
      </p:pic>
      <p:pic>
        <p:nvPicPr>
          <p:cNvPr id="12" name="Picture 11"/>
          <p:cNvPicPr>
            <a:picLocks noChangeAspect="1"/>
          </p:cNvPicPr>
          <p:nvPr userDrawn="1"/>
        </p:nvPicPr>
        <p:blipFill>
          <a:blip r:embed="rId7"/>
          <a:srcRect/>
          <a:stretch>
            <a:fillRect/>
          </a:stretch>
        </p:blipFill>
        <p:spPr bwMode="auto">
          <a:xfrm>
            <a:off x="8442325" y="0"/>
            <a:ext cx="695325" cy="5208588"/>
          </a:xfrm>
          <a:prstGeom prst="rect">
            <a:avLst/>
          </a:prstGeom>
          <a:noFill/>
          <a:ln w="9525">
            <a:noFill/>
            <a:miter lim="800000"/>
            <a:headEnd/>
            <a:tailEnd/>
          </a:ln>
        </p:spPr>
      </p:pic>
      <p:pic>
        <p:nvPicPr>
          <p:cNvPr id="14" name="Picture 2"/>
          <p:cNvPicPr>
            <a:picLocks noChangeAspect="1"/>
          </p:cNvPicPr>
          <p:nvPr userDrawn="1"/>
        </p:nvPicPr>
        <p:blipFill>
          <a:blip r:embed="rId9"/>
          <a:srcRect l="81898" r="7864"/>
          <a:stretch>
            <a:fillRect/>
          </a:stretch>
        </p:blipFill>
        <p:spPr bwMode="auto">
          <a:xfrm>
            <a:off x="8243888" y="0"/>
            <a:ext cx="936625" cy="5143500"/>
          </a:xfrm>
          <a:prstGeom prst="rect">
            <a:avLst/>
          </a:prstGeom>
          <a:noFill/>
          <a:ln w="9525">
            <a:noFill/>
            <a:miter lim="800000"/>
            <a:headEnd/>
            <a:tailEnd/>
          </a:ln>
        </p:spPr>
      </p:pic>
      <p:pic>
        <p:nvPicPr>
          <p:cNvPr id="15" name="Picture 5"/>
          <p:cNvPicPr>
            <a:picLocks noChangeAspect="1"/>
          </p:cNvPicPr>
          <p:nvPr userDrawn="1"/>
        </p:nvPicPr>
        <p:blipFill>
          <a:blip r:embed="rId10"/>
          <a:srcRect/>
          <a:stretch>
            <a:fillRect/>
          </a:stretch>
        </p:blipFill>
        <p:spPr bwMode="auto">
          <a:xfrm>
            <a:off x="333375" y="4105275"/>
            <a:ext cx="1052513" cy="674688"/>
          </a:xfrm>
          <a:prstGeom prst="rect">
            <a:avLst/>
          </a:prstGeom>
          <a:noFill/>
          <a:ln w="9525">
            <a:noFill/>
            <a:miter lim="800000"/>
            <a:headEnd/>
            <a:tailEnd/>
          </a:ln>
        </p:spPr>
      </p:pic>
      <p:sp>
        <p:nvSpPr>
          <p:cNvPr id="2" name="Title 1"/>
          <p:cNvSpPr>
            <a:spLocks noGrp="1"/>
          </p:cNvSpPr>
          <p:nvPr>
            <p:ph type="title"/>
          </p:nvPr>
        </p:nvSpPr>
        <p:spPr>
          <a:xfrm>
            <a:off x="450000" y="2673000"/>
            <a:ext cx="7646400" cy="696600"/>
          </a:xfrm>
        </p:spPr>
        <p:txBody>
          <a:bodyPr lIns="0" tIns="0" rIns="0" bIns="0" anchor="t" anchorCtr="0"/>
          <a:lstStyle>
            <a:lvl1pPr algn="l">
              <a:defRPr sz="1800" b="1" i="0" cap="none" baseline="0"/>
            </a:lvl1pPr>
          </a:lstStyle>
          <a:p>
            <a:r>
              <a:rPr lang="en-GB" dirty="0"/>
              <a:t>Click to edit Master title style</a:t>
            </a:r>
            <a:endParaRPr lang="en-US" dirty="0"/>
          </a:p>
        </p:txBody>
      </p:sp>
      <p:sp>
        <p:nvSpPr>
          <p:cNvPr id="13" name="Subtitle 2"/>
          <p:cNvSpPr>
            <a:spLocks noGrp="1"/>
          </p:cNvSpPr>
          <p:nvPr>
            <p:ph type="subTitle" idx="10"/>
          </p:nvPr>
        </p:nvSpPr>
        <p:spPr>
          <a:xfrm>
            <a:off x="450000" y="3469500"/>
            <a:ext cx="7646400" cy="506406"/>
          </a:xfrm>
        </p:spPr>
        <p:txBody>
          <a:bodyPr lIns="0" tIns="0" rIns="0" bIns="0"/>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4" name="FONDO-PORTADA-PATRON-EUOSHA-2011-16-9.png" descr="/Volumes/XRAID/Equipo Rojo/EU-OSHA/18-0115 PPT templates update/PNG/FONDO-PORTADA-PATRON-EUOSHA-2011-16-9.png"/>
          <p:cNvPicPr>
            <a:picLocks noChangeAspect="1"/>
          </p:cNvPicPr>
          <p:nvPr userDrawn="1"/>
        </p:nvPicPr>
        <p:blipFill>
          <a:blip r:embed="rId2" r:link="rId3"/>
          <a:srcRect/>
          <a:stretch>
            <a:fillRect/>
          </a:stretch>
        </p:blipFill>
        <p:spPr bwMode="auto">
          <a:xfrm>
            <a:off x="0" y="0"/>
            <a:ext cx="9144000" cy="5145088"/>
          </a:xfrm>
          <a:prstGeom prst="rect">
            <a:avLst/>
          </a:prstGeom>
          <a:noFill/>
          <a:ln w="9525">
            <a:noFill/>
            <a:miter lim="800000"/>
            <a:headEnd/>
            <a:tailEnd/>
          </a:ln>
        </p:spPr>
      </p:pic>
      <p:sp>
        <p:nvSpPr>
          <p:cNvPr id="5" name="Slide Number Placeholder 9"/>
          <p:cNvSpPr txBox="1">
            <a:spLocks/>
          </p:cNvSpPr>
          <p:nvPr/>
        </p:nvSpPr>
        <p:spPr>
          <a:xfrm>
            <a:off x="8535988" y="4806950"/>
            <a:ext cx="609600" cy="273050"/>
          </a:xfrm>
          <a:prstGeom prst="rect">
            <a:avLst/>
          </a:prstGeom>
        </p:spPr>
        <p:txBody>
          <a:bodyPr lIns="51435" tIns="25718" rIns="51435" bIns="25718"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GB" sz="788" dirty="0"/>
          </a:p>
        </p:txBody>
      </p:sp>
      <p:sp>
        <p:nvSpPr>
          <p:cNvPr id="6" name="Textplatzhalter 2"/>
          <p:cNvSpPr txBox="1">
            <a:spLocks/>
          </p:cNvSpPr>
          <p:nvPr/>
        </p:nvSpPr>
        <p:spPr>
          <a:xfrm>
            <a:off x="450850" y="4816475"/>
            <a:ext cx="7439025" cy="246063"/>
          </a:xfrm>
          <a:prstGeom prst="rect">
            <a:avLst/>
          </a:prstGeom>
        </p:spPr>
        <p:txBody>
          <a:bodyPr lIns="0" tIns="0" rIns="0" bIns="0" anchor="ctr"/>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fontAlgn="auto">
              <a:spcAft>
                <a:spcPts val="0"/>
              </a:spcAft>
              <a:defRPr/>
            </a:pPr>
            <a:r>
              <a:rPr lang="en-GB" sz="506" dirty="0"/>
              <a:t>Safety and health at work is everyone’s concern. It’s good for you. It’s good for business.</a:t>
            </a:r>
          </a:p>
        </p:txBody>
      </p:sp>
      <p:pic>
        <p:nvPicPr>
          <p:cNvPr id="7" name="Bild 4" descr="111004_EU-OSHA_PPT_EU logo.png"/>
          <p:cNvPicPr>
            <a:picLocks noChangeAspect="1"/>
          </p:cNvPicPr>
          <p:nvPr/>
        </p:nvPicPr>
        <p:blipFill>
          <a:blip r:embed="rId4"/>
          <a:srcRect/>
          <a:stretch>
            <a:fillRect/>
          </a:stretch>
        </p:blipFill>
        <p:spPr bwMode="auto">
          <a:xfrm>
            <a:off x="4275138" y="4432300"/>
            <a:ext cx="368300" cy="242888"/>
          </a:xfrm>
          <a:prstGeom prst="rect">
            <a:avLst/>
          </a:prstGeom>
          <a:noFill/>
          <a:ln w="9525">
            <a:noFill/>
            <a:miter lim="800000"/>
            <a:headEnd/>
            <a:tailEnd/>
          </a:ln>
        </p:spPr>
      </p:pic>
      <p:pic>
        <p:nvPicPr>
          <p:cNvPr id="8" name="Bild 5" descr="111004_EU-OSHA_PPT_HW logo.png"/>
          <p:cNvPicPr>
            <a:picLocks noChangeAspect="1"/>
          </p:cNvPicPr>
          <p:nvPr/>
        </p:nvPicPr>
        <p:blipFill>
          <a:blip r:embed="rId5"/>
          <a:srcRect/>
          <a:stretch>
            <a:fillRect/>
          </a:stretch>
        </p:blipFill>
        <p:spPr bwMode="auto">
          <a:xfrm>
            <a:off x="7596188" y="4213225"/>
            <a:ext cx="508000" cy="474663"/>
          </a:xfrm>
          <a:prstGeom prst="rect">
            <a:avLst/>
          </a:prstGeom>
          <a:noFill/>
          <a:ln w="9525">
            <a:noFill/>
            <a:miter lim="800000"/>
            <a:headEnd/>
            <a:tailEnd/>
          </a:ln>
        </p:spPr>
      </p:pic>
      <p:pic>
        <p:nvPicPr>
          <p:cNvPr id="9" name="Picture 3"/>
          <p:cNvPicPr>
            <a:picLocks noChangeAspect="1"/>
          </p:cNvPicPr>
          <p:nvPr userDrawn="1"/>
        </p:nvPicPr>
        <p:blipFill>
          <a:blip r:embed="rId6"/>
          <a:srcRect/>
          <a:stretch>
            <a:fillRect/>
          </a:stretch>
        </p:blipFill>
        <p:spPr bwMode="auto">
          <a:xfrm>
            <a:off x="444500" y="4073525"/>
            <a:ext cx="1031875" cy="660400"/>
          </a:xfrm>
          <a:prstGeom prst="rect">
            <a:avLst/>
          </a:prstGeom>
          <a:noFill/>
          <a:ln w="9525">
            <a:noFill/>
            <a:miter lim="800000"/>
            <a:headEnd/>
            <a:tailEnd/>
          </a:ln>
        </p:spPr>
      </p:pic>
      <p:sp>
        <p:nvSpPr>
          <p:cNvPr id="2" name="Title 1"/>
          <p:cNvSpPr>
            <a:spLocks noGrp="1"/>
          </p:cNvSpPr>
          <p:nvPr>
            <p:ph type="ctrTitle"/>
          </p:nvPr>
        </p:nvSpPr>
        <p:spPr>
          <a:xfrm>
            <a:off x="450000" y="1020600"/>
            <a:ext cx="7646400" cy="1096200"/>
          </a:xfrm>
        </p:spPr>
        <p:txBody>
          <a:bodyPr lIns="0" tIns="0" rIns="0" bIns="0" anchor="t" anchorCtr="0"/>
          <a:lstStyle>
            <a:lvl1pPr>
              <a:defRPr sz="18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350" b="1" i="0" baseline="0"/>
            </a:lvl1pPr>
          </a:lstStyle>
          <a:p>
            <a:r>
              <a:rPr lang="en-GB"/>
              <a:t>Click to edit Master title style</a:t>
            </a:r>
            <a:endParaRPr lang="en-US" dirty="0"/>
          </a:p>
        </p:txBody>
      </p:sp>
      <p:sp>
        <p:nvSpPr>
          <p:cNvPr id="3" name="Content Placeholder 2"/>
          <p:cNvSpPr>
            <a:spLocks noGrp="1"/>
          </p:cNvSpPr>
          <p:nvPr>
            <p:ph idx="1"/>
          </p:nvPr>
        </p:nvSpPr>
        <p:spPr>
          <a:xfrm>
            <a:off x="3690003" y="837000"/>
            <a:ext cx="4279869" cy="3645000"/>
          </a:xfrm>
        </p:spPr>
        <p:txBody>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35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pPr lvl="0"/>
            <a:r>
              <a:rPr lang="en-GB" noProof="0" dirty="0"/>
              <a:t>Drag picture to placeholder or click icon to add</a:t>
            </a:r>
            <a:endParaRPr lang="en-US" noProof="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FONDO-PATRON-EUOSHA-2011-16-9.png" descr="/Volumes/XRAID/Equipo Rojo/EU-OSHA/18-0115 PPT templates update/PNG/FONDO-PATRON-EUOSHA-2011-16-9.png"/>
          <p:cNvPicPr>
            <a:picLocks noChangeAspect="1"/>
          </p:cNvPicPr>
          <p:nvPr/>
        </p:nvPicPr>
        <p:blipFill>
          <a:blip r:embed="rId13" r:link="rId14"/>
          <a:srcRect/>
          <a:stretch>
            <a:fillRect/>
          </a:stretch>
        </p:blipFill>
        <p:spPr bwMode="auto">
          <a:xfrm>
            <a:off x="0" y="0"/>
            <a:ext cx="9140825" cy="5143500"/>
          </a:xfrm>
          <a:prstGeom prst="rect">
            <a:avLst/>
          </a:prstGeom>
          <a:noFill/>
          <a:ln w="9525">
            <a:noFill/>
            <a:miter lim="800000"/>
            <a:headEnd/>
            <a:tailEnd/>
          </a:ln>
        </p:spPr>
      </p:pic>
      <p:sp>
        <p:nvSpPr>
          <p:cNvPr id="2" name="Title Placeholder 1"/>
          <p:cNvSpPr>
            <a:spLocks noGrp="1"/>
          </p:cNvSpPr>
          <p:nvPr>
            <p:ph type="title"/>
          </p:nvPr>
        </p:nvSpPr>
        <p:spPr>
          <a:xfrm>
            <a:off x="449263" y="134938"/>
            <a:ext cx="7561262" cy="366712"/>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49263" y="836613"/>
            <a:ext cx="7561262" cy="36449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813" y="4878388"/>
            <a:ext cx="609600" cy="273050"/>
          </a:xfrm>
          <a:prstGeom prst="rect">
            <a:avLst/>
          </a:prstGeom>
        </p:spPr>
        <p:txBody>
          <a:bodyPr lIns="51435" tIns="25718" rIns="51435" bIns="25718"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97F44126-03C8-4464-9274-0D4CFC201ABB}" type="slidenum">
              <a:rPr lang="en-GB" sz="563" smtClean="0"/>
              <a:pPr fontAlgn="auto">
                <a:spcBef>
                  <a:spcPts val="0"/>
                </a:spcBef>
                <a:spcAft>
                  <a:spcPts val="0"/>
                </a:spcAft>
                <a:defRPr/>
              </a:pPr>
              <a:t>‹#›</a:t>
            </a:fld>
            <a:endParaRPr lang="en-GB" sz="563" dirty="0"/>
          </a:p>
        </p:txBody>
      </p:sp>
      <p:sp>
        <p:nvSpPr>
          <p:cNvPr id="11" name="Rectangle 11"/>
          <p:cNvSpPr>
            <a:spLocks noChangeArrowheads="1"/>
          </p:cNvSpPr>
          <p:nvPr/>
        </p:nvSpPr>
        <p:spPr bwMode="auto">
          <a:xfrm>
            <a:off x="1392238" y="4857750"/>
            <a:ext cx="6040437" cy="79375"/>
          </a:xfrm>
          <a:prstGeom prst="rect">
            <a:avLst/>
          </a:prstGeom>
          <a:noFill/>
          <a:ln w="9525">
            <a:noFill/>
            <a:miter lim="800000"/>
            <a:headEnd/>
            <a:tailEnd/>
          </a:ln>
        </p:spPr>
        <p:txBody>
          <a:bodyPr lIns="0" tIns="0" rIns="0" bIns="0"/>
          <a:lstStyle/>
          <a:p>
            <a:pPr algn="ctr" fontAlgn="auto">
              <a:lnSpc>
                <a:spcPct val="90000"/>
              </a:lnSpc>
              <a:spcBef>
                <a:spcPct val="30000"/>
              </a:spcBef>
              <a:spcAft>
                <a:spcPts val="0"/>
              </a:spcAft>
              <a:buClr>
                <a:srgbClr val="00529F"/>
              </a:buClr>
              <a:defRPr/>
            </a:pPr>
            <a:r>
              <a:rPr lang="en-GB" sz="506" b="1" dirty="0">
                <a:solidFill>
                  <a:schemeClr val="tx2"/>
                </a:solidFill>
                <a:latin typeface="Arial" pitchFamily="-107" charset="0"/>
                <a:ea typeface="ＭＳ Ｐゴシック" pitchFamily="-107" charset="-128"/>
                <a:cs typeface="ＭＳ Ｐゴシック" pitchFamily="-107" charset="-128"/>
              </a:rPr>
              <a:t>www.healthy-workplaces.eu</a:t>
            </a:r>
          </a:p>
        </p:txBody>
      </p:sp>
      <p:pic>
        <p:nvPicPr>
          <p:cNvPr id="1031" name="Bild 5" descr="111004_EU-OSHA_PPT_HW logo.png"/>
          <p:cNvPicPr>
            <a:picLocks noChangeAspect="1"/>
          </p:cNvPicPr>
          <p:nvPr/>
        </p:nvPicPr>
        <p:blipFill>
          <a:blip r:embed="rId15"/>
          <a:srcRect/>
          <a:stretch>
            <a:fillRect/>
          </a:stretch>
        </p:blipFill>
        <p:spPr bwMode="auto">
          <a:xfrm>
            <a:off x="7432675" y="4522788"/>
            <a:ext cx="577850" cy="474662"/>
          </a:xfrm>
          <a:prstGeom prst="rect">
            <a:avLst/>
          </a:prstGeom>
          <a:noFill/>
          <a:ln w="9525">
            <a:noFill/>
            <a:miter lim="800000"/>
            <a:headEnd/>
            <a:tailEnd/>
          </a:ln>
        </p:spPr>
      </p:pic>
      <p:pic>
        <p:nvPicPr>
          <p:cNvPr id="1032" name="Picture 13"/>
          <p:cNvPicPr>
            <a:picLocks noChangeAspect="1"/>
          </p:cNvPicPr>
          <p:nvPr userDrawn="1"/>
        </p:nvPicPr>
        <p:blipFill>
          <a:blip r:embed="rId16"/>
          <a:srcRect/>
          <a:stretch>
            <a:fillRect/>
          </a:stretch>
        </p:blipFill>
        <p:spPr bwMode="auto">
          <a:xfrm>
            <a:off x="468313" y="4681538"/>
            <a:ext cx="474662" cy="30003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77" r:id="rId1"/>
    <p:sldLayoutId id="2147483768" r:id="rId2"/>
    <p:sldLayoutId id="214748377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257175" rtl="0" fontAlgn="base">
        <a:spcBef>
          <a:spcPct val="0"/>
        </a:spcBef>
        <a:spcAft>
          <a:spcPct val="0"/>
        </a:spcAft>
        <a:defRPr sz="1300" b="1" kern="1200">
          <a:solidFill>
            <a:schemeClr val="tx2"/>
          </a:solidFill>
          <a:latin typeface="+mj-lt"/>
          <a:ea typeface="Trebuchet MS" pitchFamily="34" charset="0"/>
          <a:cs typeface="Trebuchet MS"/>
        </a:defRPr>
      </a:lvl1pPr>
      <a:lvl2pPr algn="l" defTabSz="257175" rtl="0" fontAlgn="base">
        <a:spcBef>
          <a:spcPct val="0"/>
        </a:spcBef>
        <a:spcAft>
          <a:spcPct val="0"/>
        </a:spcAft>
        <a:defRPr sz="1300" b="1">
          <a:solidFill>
            <a:schemeClr val="tx2"/>
          </a:solidFill>
          <a:latin typeface="Arial" charset="0"/>
          <a:ea typeface="Trebuchet MS" pitchFamily="34" charset="0"/>
          <a:cs typeface="Trebuchet MS" pitchFamily="34" charset="0"/>
        </a:defRPr>
      </a:lvl2pPr>
      <a:lvl3pPr algn="l" defTabSz="257175" rtl="0" fontAlgn="base">
        <a:spcBef>
          <a:spcPct val="0"/>
        </a:spcBef>
        <a:spcAft>
          <a:spcPct val="0"/>
        </a:spcAft>
        <a:defRPr sz="1300" b="1">
          <a:solidFill>
            <a:schemeClr val="tx2"/>
          </a:solidFill>
          <a:latin typeface="Arial" charset="0"/>
          <a:ea typeface="Trebuchet MS" pitchFamily="34" charset="0"/>
          <a:cs typeface="Trebuchet MS" pitchFamily="34" charset="0"/>
        </a:defRPr>
      </a:lvl3pPr>
      <a:lvl4pPr algn="l" defTabSz="257175" rtl="0" fontAlgn="base">
        <a:spcBef>
          <a:spcPct val="0"/>
        </a:spcBef>
        <a:spcAft>
          <a:spcPct val="0"/>
        </a:spcAft>
        <a:defRPr sz="1300" b="1">
          <a:solidFill>
            <a:schemeClr val="tx2"/>
          </a:solidFill>
          <a:latin typeface="Arial" charset="0"/>
          <a:ea typeface="Trebuchet MS" pitchFamily="34" charset="0"/>
          <a:cs typeface="Trebuchet MS" pitchFamily="34" charset="0"/>
        </a:defRPr>
      </a:lvl4pPr>
      <a:lvl5pPr algn="l" defTabSz="257175" rtl="0" fontAlgn="base">
        <a:spcBef>
          <a:spcPct val="0"/>
        </a:spcBef>
        <a:spcAft>
          <a:spcPct val="0"/>
        </a:spcAft>
        <a:defRPr sz="1300" b="1">
          <a:solidFill>
            <a:schemeClr val="tx2"/>
          </a:solidFill>
          <a:latin typeface="Arial" charset="0"/>
          <a:ea typeface="Trebuchet MS" pitchFamily="34" charset="0"/>
          <a:cs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1288" indent="-141288" algn="l" defTabSz="257175" rtl="0" fontAlgn="base">
        <a:spcBef>
          <a:spcPts val="338"/>
        </a:spcBef>
        <a:spcAft>
          <a:spcPct val="0"/>
        </a:spcAft>
        <a:buClr>
          <a:schemeClr val="tx2"/>
        </a:buClr>
        <a:buFont typeface="Wingdings" pitchFamily="2" charset="2"/>
        <a:buChar char="§"/>
        <a:defRPr sz="1000" b="1" kern="1200">
          <a:solidFill>
            <a:schemeClr val="tx2"/>
          </a:solidFill>
          <a:latin typeface="+mn-lt"/>
          <a:ea typeface="+mn-ea"/>
          <a:cs typeface="+mn-cs"/>
        </a:defRPr>
      </a:lvl1pPr>
      <a:lvl2pPr marL="242888" indent="-100013" algn="l" defTabSz="257175" rtl="0" fontAlgn="base">
        <a:spcBef>
          <a:spcPct val="0"/>
        </a:spcBef>
        <a:spcAft>
          <a:spcPct val="0"/>
        </a:spcAft>
        <a:buFont typeface="Arial" charset="0"/>
        <a:buChar char="•"/>
        <a:defRPr sz="1000" kern="1200">
          <a:solidFill>
            <a:schemeClr val="tx1"/>
          </a:solidFill>
          <a:latin typeface="+mn-lt"/>
          <a:ea typeface="+mn-ea"/>
          <a:cs typeface="+mn-cs"/>
        </a:defRPr>
      </a:lvl2pPr>
      <a:lvl3pPr marL="342900" indent="-100013" algn="l" defTabSz="257175" rtl="0" fontAlgn="base">
        <a:spcBef>
          <a:spcPct val="0"/>
        </a:spcBef>
        <a:spcAft>
          <a:spcPct val="0"/>
        </a:spcAft>
        <a:buFont typeface="Arial" charset="0"/>
        <a:buChar char="−"/>
        <a:defRPr sz="900" kern="1200">
          <a:solidFill>
            <a:schemeClr val="tx1"/>
          </a:solidFill>
          <a:latin typeface="+mn-lt"/>
          <a:ea typeface="+mn-ea"/>
          <a:cs typeface="+mn-cs"/>
        </a:defRPr>
      </a:lvl3pPr>
      <a:lvl4pPr marL="444500" indent="-100013" algn="l" defTabSz="257175" rtl="0" fontAlgn="base">
        <a:spcBef>
          <a:spcPct val="0"/>
        </a:spcBef>
        <a:spcAft>
          <a:spcPct val="0"/>
        </a:spcAft>
        <a:buFont typeface="Arial" charset="0"/>
        <a:buChar char="•"/>
        <a:defRPr sz="900" kern="1200">
          <a:solidFill>
            <a:schemeClr val="tx1"/>
          </a:solidFill>
          <a:latin typeface="+mn-lt"/>
          <a:ea typeface="+mn-ea"/>
          <a:cs typeface="+mn-cs"/>
        </a:defRPr>
      </a:lvl4pPr>
      <a:lvl5pPr marL="546100" indent="-100013" algn="l" defTabSz="257175" rtl="0" fontAlgn="base">
        <a:spcBef>
          <a:spcPct val="0"/>
        </a:spcBef>
        <a:spcAft>
          <a:spcPct val="0"/>
        </a:spcAft>
        <a:buFont typeface="Arial" charset="0"/>
        <a:buChar char="−"/>
        <a:defRPr sz="800" kern="1200">
          <a:solidFill>
            <a:schemeClr val="tx1"/>
          </a:solidFill>
          <a:latin typeface="+mn-lt"/>
          <a:ea typeface="+mn-ea"/>
          <a:cs typeface="+mn-cs"/>
        </a:defRPr>
      </a:lvl5pPr>
      <a:lvl6pPr marL="707485" indent="-160735" algn="l" defTabSz="257175" rtl="0" eaLnBrk="1" latinLnBrk="0" hangingPunct="1">
        <a:spcBef>
          <a:spcPts val="0"/>
        </a:spcBef>
        <a:buFont typeface="Arial" pitchFamily="34" charset="0"/>
        <a:buChar char="•"/>
        <a:defRPr sz="788" kern="1200" baseline="0">
          <a:solidFill>
            <a:schemeClr val="tx1"/>
          </a:solidFill>
          <a:latin typeface="+mn-lt"/>
          <a:ea typeface="+mn-ea"/>
          <a:cs typeface="+mn-cs"/>
        </a:defRPr>
      </a:lvl6pPr>
      <a:lvl7pPr marL="749250" indent="-101250" algn="l" defTabSz="257175" rtl="0" eaLnBrk="1" latinLnBrk="0" hangingPunct="1">
        <a:spcBef>
          <a:spcPts val="0"/>
        </a:spcBef>
        <a:buFont typeface="Arial" pitchFamily="34" charset="0"/>
        <a:buChar char="−"/>
        <a:defRPr sz="731" kern="1200" baseline="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ealthy-workplaces.eu/en/tools-and-publications/practical-tools?f%5b0%5d=field_msd_priority_area:498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23.png"/><Relationship Id="rId7" Type="http://schemas.openxmlformats.org/officeDocument/2006/relationships/hyperlink" Target="http://twitter.com/eu_osha" TargetMode="External"/><Relationship Id="rId12"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healthy-workplaces.eu/en/healthy-workplaces-newsletter" TargetMode="External"/><Relationship Id="rId11" Type="http://schemas.openxmlformats.org/officeDocument/2006/relationships/hyperlink" Target="http://www.youtube.com/user/EUOSHA" TargetMode="External"/><Relationship Id="rId5" Type="http://schemas.openxmlformats.org/officeDocument/2006/relationships/hyperlink" Target="http://www.healthy-workplaces.eu/" TargetMode="External"/><Relationship Id="rId10" Type="http://schemas.openxmlformats.org/officeDocument/2006/relationships/image" Target="../media/image26.png"/><Relationship Id="rId4" Type="http://schemas.openxmlformats.org/officeDocument/2006/relationships/image" Target="../media/image24.jpeg"/><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2"/>
          <p:cNvSpPr txBox="1">
            <a:spLocks/>
          </p:cNvSpPr>
          <p:nvPr/>
        </p:nvSpPr>
        <p:spPr>
          <a:xfrm>
            <a:off x="900113" y="2787650"/>
            <a:ext cx="7993062" cy="720725"/>
          </a:xfrm>
          <a:prstGeom prst="rect">
            <a:avLst/>
          </a:prstGeom>
        </p:spPr>
        <p:txBody>
          <a:bodyPr lIns="0" tIns="0" rIns="0" bIns="0"/>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pPr fontAlgn="auto">
              <a:defRPr/>
            </a:pPr>
            <a:r>
              <a:rPr lang="ro-RO" sz="2000" dirty="0">
                <a:latin typeface="+mj-lt"/>
              </a:rPr>
              <a:t>Campania pentru locuri de muncă sigure și sănătoase 2020-2022</a:t>
            </a:r>
          </a:p>
          <a:p>
            <a:pPr fontAlgn="auto">
              <a:defRPr/>
            </a:pPr>
            <a:r>
              <a:rPr lang="ro-RO" sz="2000" dirty="0">
                <a:latin typeface="+mj-lt"/>
              </a:rPr>
              <a:t>LOCURILE DE MUNCĂ SĂNĂTOASE ÎȚI FAC SARCINA MAI</a:t>
            </a:r>
            <a:r>
              <a:rPr lang="fr-FR" sz="2000" dirty="0">
                <a:latin typeface="+mj-lt"/>
              </a:rPr>
              <a:t> </a:t>
            </a:r>
            <a:r>
              <a:rPr lang="ro-RO" sz="2000" dirty="0">
                <a:latin typeface="+mj-lt"/>
              </a:rPr>
              <a:t>UȘOARĂ!</a:t>
            </a:r>
          </a:p>
          <a:p>
            <a:pPr fontAlgn="auto">
              <a:defRPr/>
            </a:pPr>
            <a:endParaRPr lang="en-GB" sz="2400" dirty="0">
              <a:effectLst>
                <a:outerShdw blurRad="38100" dist="38100" dir="2700000" algn="tl">
                  <a:srgbClr val="000000">
                    <a:alpha val="43137"/>
                  </a:srgbClr>
                </a:outerShdw>
              </a:effectLst>
            </a:endParaRPr>
          </a:p>
        </p:txBody>
      </p:sp>
      <p:sp>
        <p:nvSpPr>
          <p:cNvPr id="7" name="Subtítulo 2"/>
          <p:cNvSpPr txBox="1">
            <a:spLocks/>
          </p:cNvSpPr>
          <p:nvPr/>
        </p:nvSpPr>
        <p:spPr>
          <a:xfrm>
            <a:off x="900113" y="3867150"/>
            <a:ext cx="7632700" cy="720725"/>
          </a:xfrm>
          <a:prstGeom prst="rect">
            <a:avLst/>
          </a:prstGeom>
        </p:spPr>
        <p:txBody>
          <a:bodyPr lIns="0" tIns="0" rIns="0" bIns="0"/>
          <a:lstStyle/>
          <a:p>
            <a:pPr defTabSz="257175">
              <a:buClr>
                <a:schemeClr val="tx2"/>
              </a:buClr>
              <a:buFont typeface="Wingdings" pitchFamily="2" charset="2"/>
              <a:buNone/>
            </a:pPr>
            <a:r>
              <a:rPr lang="ro-RO" sz="1600" b="1">
                <a:solidFill>
                  <a:srgbClr val="ACC700"/>
                </a:solidFill>
              </a:rPr>
              <a:t>Afecțiunile musculoscheletice și telemunca – Sfaturi pentru telelucrători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1188" y="1058863"/>
            <a:ext cx="5905500" cy="3455987"/>
          </a:xfrm>
        </p:spPr>
        <p:txBody>
          <a:bodyPr lIns="0" tIns="0" rIns="0" bIns="0">
            <a:normAutofit fontScale="92500" lnSpcReduction="10000"/>
          </a:bodyPr>
          <a:lstStyle/>
          <a:p>
            <a:pPr marL="141750" indent="-141750" fontAlgn="auto">
              <a:lnSpc>
                <a:spcPct val="150000"/>
              </a:lnSpc>
              <a:spcAft>
                <a:spcPts val="0"/>
              </a:spcAft>
              <a:defRPr/>
            </a:pPr>
            <a:r>
              <a:rPr lang="ro-RO" sz="2000" dirty="0">
                <a:solidFill>
                  <a:schemeClr val="accent1"/>
                </a:solidFill>
              </a:rPr>
              <a:t>Introducere: Afecțiunile </a:t>
            </a:r>
            <a:r>
              <a:rPr lang="ro-RO" sz="2000" dirty="0" err="1">
                <a:solidFill>
                  <a:schemeClr val="accent1"/>
                </a:solidFill>
              </a:rPr>
              <a:t>musculoscheletice</a:t>
            </a:r>
            <a:r>
              <a:rPr lang="ro-RO" sz="2000" dirty="0">
                <a:solidFill>
                  <a:schemeClr val="accent1"/>
                </a:solidFill>
              </a:rPr>
              <a:t> (AMS) și </a:t>
            </a:r>
            <a:r>
              <a:rPr lang="ro-RO" sz="2000" dirty="0" err="1">
                <a:solidFill>
                  <a:schemeClr val="accent1"/>
                </a:solidFill>
              </a:rPr>
              <a:t>telemunca</a:t>
            </a:r>
            <a:endParaRPr lang="ro-RO" sz="2000" dirty="0">
              <a:solidFill>
                <a:schemeClr val="accent1"/>
              </a:solidFill>
            </a:endParaRPr>
          </a:p>
          <a:p>
            <a:pPr marL="141750" indent="-141750" fontAlgn="auto">
              <a:lnSpc>
                <a:spcPct val="150000"/>
              </a:lnSpc>
              <a:spcAft>
                <a:spcPts val="0"/>
              </a:spcAft>
              <a:defRPr/>
            </a:pPr>
            <a:r>
              <a:rPr lang="ro-RO" sz="2000" dirty="0">
                <a:solidFill>
                  <a:schemeClr val="accent1"/>
                </a:solidFill>
              </a:rPr>
              <a:t>Evaluarea riscurilor</a:t>
            </a:r>
          </a:p>
          <a:p>
            <a:pPr marL="141750" indent="-141750" fontAlgn="auto">
              <a:lnSpc>
                <a:spcPct val="150000"/>
              </a:lnSpc>
              <a:spcAft>
                <a:spcPts val="0"/>
              </a:spcAft>
              <a:defRPr/>
            </a:pPr>
            <a:r>
              <a:rPr lang="ro-RO" sz="2000" dirty="0"/>
              <a:t>Principalii factori de risc de AMS de origine profesională în contextul </a:t>
            </a:r>
            <a:r>
              <a:rPr lang="ro-RO" sz="2000" dirty="0" err="1"/>
              <a:t>telemuncii</a:t>
            </a:r>
            <a:endParaRPr lang="ro-RO" sz="2000" dirty="0"/>
          </a:p>
          <a:p>
            <a:pPr marL="141750" indent="-141750" fontAlgn="auto">
              <a:lnSpc>
                <a:spcPct val="150000"/>
              </a:lnSpc>
              <a:spcAft>
                <a:spcPts val="0"/>
              </a:spcAft>
              <a:defRPr/>
            </a:pPr>
            <a:r>
              <a:rPr lang="ro-RO" sz="2000" dirty="0"/>
              <a:t>Abordări preventive/de protecție pentru combaterea factorilor de risc ai AMS în contextul </a:t>
            </a:r>
            <a:r>
              <a:rPr lang="ro-RO" sz="2000" dirty="0" err="1"/>
              <a:t>telemuncii</a:t>
            </a:r>
            <a:r>
              <a:rPr lang="ro-RO" sz="2000" dirty="0"/>
              <a:t> </a:t>
            </a:r>
          </a:p>
          <a:p>
            <a:pPr marL="0" indent="0" fontAlgn="auto">
              <a:spcAft>
                <a:spcPts val="0"/>
              </a:spcAft>
              <a:buFont typeface="Wingdings" pitchFamily="2" charset="2"/>
              <a:buNone/>
              <a:defRPr/>
            </a:pPr>
            <a:endParaRPr lang="en-US" sz="1800" dirty="0"/>
          </a:p>
          <a:p>
            <a:pPr marL="0" indent="0" fontAlgn="auto">
              <a:spcAft>
                <a:spcPts val="0"/>
              </a:spcAft>
              <a:buFont typeface="Wingdings" pitchFamily="2" charset="2"/>
              <a:buNone/>
              <a:defRPr/>
            </a:pPr>
            <a:endParaRPr lang="en-US" sz="1800" dirty="0"/>
          </a:p>
          <a:p>
            <a:pPr marL="0" indent="0" fontAlgn="auto">
              <a:spcAft>
                <a:spcPts val="0"/>
              </a:spcAft>
              <a:buFont typeface="Wingdings" pitchFamily="2" charset="2"/>
              <a:buNone/>
              <a:defRPr/>
            </a:pPr>
            <a:endParaRPr lang="en-US" sz="1800" dirty="0"/>
          </a:p>
        </p:txBody>
      </p:sp>
      <p:pic>
        <p:nvPicPr>
          <p:cNvPr id="17410" name="Picture 5"/>
          <p:cNvPicPr>
            <a:picLocks noChangeAspect="1"/>
          </p:cNvPicPr>
          <p:nvPr/>
        </p:nvPicPr>
        <p:blipFill>
          <a:blip r:embed="rId3"/>
          <a:srcRect/>
          <a:stretch>
            <a:fillRect/>
          </a:stretch>
        </p:blipFill>
        <p:spPr bwMode="auto">
          <a:xfrm>
            <a:off x="6516688" y="1058863"/>
            <a:ext cx="2308225" cy="2797175"/>
          </a:xfrm>
          <a:prstGeom prst="rect">
            <a:avLst/>
          </a:prstGeom>
          <a:noFill/>
          <a:ln w="9525">
            <a:noFill/>
            <a:miter lim="800000"/>
            <a:headEnd/>
            <a:tailEnd/>
          </a:ln>
        </p:spPr>
      </p:pic>
      <p:sp>
        <p:nvSpPr>
          <p:cNvPr id="17411" name="Title 1"/>
          <p:cNvSpPr txBox="1">
            <a:spLocks/>
          </p:cNvSpPr>
          <p:nvPr/>
        </p:nvSpPr>
        <p:spPr bwMode="auto">
          <a:xfrm>
            <a:off x="539750" y="0"/>
            <a:ext cx="7470775" cy="700088"/>
          </a:xfrm>
          <a:prstGeom prst="rect">
            <a:avLst/>
          </a:prstGeom>
          <a:noFill/>
          <a:ln w="9525">
            <a:noFill/>
            <a:miter lim="800000"/>
            <a:headEnd/>
            <a:tailEnd/>
          </a:ln>
        </p:spPr>
        <p:txBody>
          <a:bodyPr lIns="0" tIns="0" rIns="0" bIns="0" anchor="ctr"/>
          <a:lstStyle/>
          <a:p>
            <a:pPr defTabSz="257175"/>
            <a:r>
              <a:rPr lang="ro-RO" sz="2400" b="1">
                <a:solidFill>
                  <a:schemeClr val="tx2"/>
                </a:solidFill>
              </a:rPr>
              <a:t>Prezentare generală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bwMode="auto"/>
        <p:txBody>
          <a:bodyPr wrap="square" numCol="1" anchorCtr="0" compatLnSpc="1">
            <a:prstTxWarp prst="textNoShape">
              <a:avLst/>
            </a:prstTxWarp>
          </a:bodyPr>
          <a:lstStyle/>
          <a:p>
            <a:r>
              <a:rPr lang="ro-RO" sz="2400" smtClean="0">
                <a:cs typeface="Trebuchet MS" pitchFamily="34" charset="0"/>
              </a:rPr>
              <a:t>Introducere – Telemunca de acasă </a:t>
            </a:r>
          </a:p>
        </p:txBody>
      </p:sp>
      <p:sp>
        <p:nvSpPr>
          <p:cNvPr id="19458" name="Content Placeholder 2"/>
          <p:cNvSpPr>
            <a:spLocks noGrp="1"/>
          </p:cNvSpPr>
          <p:nvPr>
            <p:ph sz="half" idx="1"/>
          </p:nvPr>
        </p:nvSpPr>
        <p:spPr bwMode="auto">
          <a:xfrm>
            <a:off x="539750" y="1203325"/>
            <a:ext cx="7920038" cy="4752975"/>
          </a:xfrm>
        </p:spPr>
        <p:txBody>
          <a:bodyPr wrap="square" numCol="1" compatLnSpc="1">
            <a:prstTxWarp prst="textNoShape">
              <a:avLst/>
            </a:prstTxWarp>
          </a:bodyPr>
          <a:lstStyle/>
          <a:p>
            <a:r>
              <a:rPr lang="ro-RO" sz="2000" smtClean="0"/>
              <a:t>Telemunca este definită ca utilizarea tehnologiilor informației și comunicațiilor (cum ar fi telefoane inteligente, tablete, laptopuri și computere de birou) pentru munca desfășurată în afara sediului angajatorului.</a:t>
            </a:r>
          </a:p>
          <a:p>
            <a:r>
              <a:rPr lang="ro-RO" sz="2000" smtClean="0"/>
              <a:t>Acest fișier PPT se concentrează pe munca la domiciliu (telemunca de acasă) și este destinat telelucrătorilor.</a:t>
            </a:r>
          </a:p>
          <a:p>
            <a:pPr lvl="1">
              <a:lnSpc>
                <a:spcPct val="160000"/>
              </a:lnSpc>
            </a:pPr>
            <a:r>
              <a:rPr lang="ro-RO" sz="1800" smtClean="0"/>
              <a:t>Linkuri către resurse practice sunt incluse în „pagina Note”.</a:t>
            </a:r>
          </a:p>
          <a:p>
            <a:pPr lvl="1">
              <a:lnSpc>
                <a:spcPct val="160000"/>
              </a:lnSpc>
            </a:pPr>
            <a:r>
              <a:rPr lang="ro-RO" sz="1800" smtClean="0"/>
              <a:t>Instrumente practice și îndrumări legate de telemuncă sunt disponibile și </a:t>
            </a:r>
            <a:r>
              <a:rPr lang="ro-RO" sz="1800" smtClean="0">
                <a:hlinkClick r:id="rId3"/>
              </a:rPr>
              <a:t>aici.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bwMode="auto"/>
        <p:txBody>
          <a:bodyPr wrap="square" numCol="1" anchorCtr="0" compatLnSpc="1">
            <a:prstTxWarp prst="textNoShape">
              <a:avLst/>
            </a:prstTxWarp>
          </a:bodyPr>
          <a:lstStyle/>
          <a:p>
            <a:r>
              <a:rPr lang="ro-RO" sz="2400" smtClean="0">
                <a:cs typeface="Trebuchet MS" pitchFamily="34" charset="0"/>
              </a:rPr>
              <a:t>Introducere – Telemunca de acasă și AMS </a:t>
            </a:r>
          </a:p>
        </p:txBody>
      </p:sp>
      <p:sp>
        <p:nvSpPr>
          <p:cNvPr id="21506" name="Content Placeholder 2"/>
          <p:cNvSpPr>
            <a:spLocks noGrp="1"/>
          </p:cNvSpPr>
          <p:nvPr>
            <p:ph sz="half" idx="1"/>
          </p:nvPr>
        </p:nvSpPr>
        <p:spPr bwMode="auto">
          <a:xfrm>
            <a:off x="539750" y="1347788"/>
            <a:ext cx="4679950" cy="3095625"/>
          </a:xfrm>
        </p:spPr>
        <p:txBody>
          <a:bodyPr wrap="square" numCol="1" compatLnSpc="1">
            <a:prstTxWarp prst="textNoShape">
              <a:avLst/>
            </a:prstTxWarp>
          </a:bodyPr>
          <a:lstStyle/>
          <a:p>
            <a:r>
              <a:rPr lang="ro-RO" sz="2000" smtClean="0"/>
              <a:t>Telemunca a dobândit importanță în ultimii ani. </a:t>
            </a:r>
          </a:p>
          <a:p>
            <a:r>
              <a:rPr lang="ro-RO" sz="2000" smtClean="0"/>
              <a:t>Deși telemunca de acasă poate avea avantaje, ar putea fi și nocivă pentru sănătatea lucrătorilor și ar putea contribui la dezvoltarea sau exacerbarea afecțiunilor musculoscheletice (AMS). </a:t>
            </a:r>
          </a:p>
        </p:txBody>
      </p:sp>
      <p:pic>
        <p:nvPicPr>
          <p:cNvPr id="21507" name="Picture 4"/>
          <p:cNvPicPr>
            <a:picLocks noChangeAspect="1"/>
          </p:cNvPicPr>
          <p:nvPr/>
        </p:nvPicPr>
        <p:blipFill>
          <a:blip r:embed="rId3"/>
          <a:srcRect/>
          <a:stretch>
            <a:fillRect/>
          </a:stretch>
        </p:blipFill>
        <p:spPr bwMode="auto">
          <a:xfrm>
            <a:off x="5364163" y="1492250"/>
            <a:ext cx="2778125" cy="234950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bwMode="auto"/>
        <p:txBody>
          <a:bodyPr wrap="square" numCol="1" anchorCtr="0" compatLnSpc="1">
            <a:prstTxWarp prst="textNoShape">
              <a:avLst/>
            </a:prstTxWarp>
          </a:bodyPr>
          <a:lstStyle/>
          <a:p>
            <a:r>
              <a:rPr lang="ro-RO" sz="2400" smtClean="0">
                <a:cs typeface="Trebuchet MS" pitchFamily="34" charset="0"/>
              </a:rPr>
              <a:t>Evaluarea riscurilor</a:t>
            </a:r>
          </a:p>
        </p:txBody>
      </p:sp>
      <p:sp>
        <p:nvSpPr>
          <p:cNvPr id="23554" name="Content Placeholder 2"/>
          <p:cNvSpPr>
            <a:spLocks noGrp="1"/>
          </p:cNvSpPr>
          <p:nvPr>
            <p:ph sz="half" idx="1"/>
          </p:nvPr>
        </p:nvSpPr>
        <p:spPr bwMode="auto">
          <a:xfrm>
            <a:off x="539750" y="915988"/>
            <a:ext cx="7632700" cy="3455987"/>
          </a:xfrm>
        </p:spPr>
        <p:txBody>
          <a:bodyPr wrap="square" numCol="1" compatLnSpc="1">
            <a:prstTxWarp prst="textNoShape">
              <a:avLst/>
            </a:prstTxWarp>
            <a:normAutofit lnSpcReduction="10000"/>
          </a:bodyPr>
          <a:lstStyle/>
          <a:p>
            <a:pPr>
              <a:buClr>
                <a:schemeClr val="accent1"/>
              </a:buClr>
            </a:pPr>
            <a:r>
              <a:rPr lang="ro-RO" sz="1800" smtClean="0"/>
              <a:t>Telemunca trebuie să fie inclusă în evaluarea obligatorie a riscurilor efectuată de angajator.</a:t>
            </a:r>
          </a:p>
          <a:p>
            <a:pPr>
              <a:buClr>
                <a:schemeClr val="accent1"/>
              </a:buClr>
            </a:pPr>
            <a:r>
              <a:rPr lang="ro-RO" sz="1800" smtClean="0"/>
              <a:t>Se va clarifica (pe baza dispozițiilor legale/politicii întreprinderilor):</a:t>
            </a:r>
          </a:p>
          <a:p>
            <a:pPr marL="914400" lvl="1" indent="-457200">
              <a:buClr>
                <a:schemeClr val="accent1"/>
              </a:buClr>
            </a:pPr>
            <a:r>
              <a:rPr lang="ro-RO" sz="1800" smtClean="0"/>
              <a:t>Cine (când/cum) evaluează riscurile;</a:t>
            </a:r>
          </a:p>
          <a:p>
            <a:pPr marL="914400" lvl="1" indent="-457200">
              <a:buClr>
                <a:schemeClr val="accent1"/>
              </a:buClr>
            </a:pPr>
            <a:r>
              <a:rPr lang="ro-RO" sz="1800" smtClean="0"/>
              <a:t>Riscurile sunt evaluate de angajator, pe baza informațiilor furnizate de lucrător; </a:t>
            </a:r>
          </a:p>
          <a:p>
            <a:pPr marL="914400" lvl="1" indent="-457200">
              <a:buClr>
                <a:schemeClr val="accent1"/>
              </a:buClr>
            </a:pPr>
            <a:r>
              <a:rPr lang="ro-RO" sz="1800" smtClean="0"/>
              <a:t>Evaluarea individuală a riscurilor pentru fiecare telelucrător [autoevaluare bazată pe un instrument/ghid/o listă de verificare furnizat(ă) de angajator];</a:t>
            </a:r>
          </a:p>
          <a:p>
            <a:pPr marL="914400" lvl="1" indent="-457200">
              <a:buClr>
                <a:schemeClr val="accent1"/>
              </a:buClr>
            </a:pPr>
            <a:r>
              <a:rPr lang="ro-RO" sz="1800" smtClean="0"/>
              <a:t>Angajatorul/specialistul în prevenție poate efectua vizite la domiciliul lucrătorului, cu acordul acestuia din urmă. Fără acest acord, evaluarea riscurilor trebuie efectuată pe baza informațiilor obținute de la telelucrător.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bwMode="auto">
          <a:xfrm>
            <a:off x="468313" y="123825"/>
            <a:ext cx="8064500" cy="366713"/>
          </a:xfrm>
        </p:spPr>
        <p:txBody>
          <a:bodyPr wrap="square" numCol="1" anchorCtr="0" compatLnSpc="1">
            <a:prstTxWarp prst="textNoShape">
              <a:avLst/>
            </a:prstTxWarp>
          </a:bodyPr>
          <a:lstStyle/>
          <a:p>
            <a:r>
              <a:rPr lang="ro-RO" sz="2200" smtClean="0">
                <a:cs typeface="Trebuchet MS" pitchFamily="34" charset="0"/>
              </a:rPr>
              <a:t>Principalii factori de risc de AMS de origine profesională în contextul telemuncii</a:t>
            </a:r>
          </a:p>
        </p:txBody>
      </p:sp>
      <p:sp>
        <p:nvSpPr>
          <p:cNvPr id="3" name="Content Placeholder 2"/>
          <p:cNvSpPr>
            <a:spLocks noGrp="1"/>
          </p:cNvSpPr>
          <p:nvPr>
            <p:ph sz="half" idx="1"/>
          </p:nvPr>
        </p:nvSpPr>
        <p:spPr>
          <a:xfrm>
            <a:off x="576263" y="1419225"/>
            <a:ext cx="7632700" cy="2232025"/>
          </a:xfrm>
        </p:spPr>
        <p:txBody>
          <a:bodyPr>
            <a:normAutofit lnSpcReduction="10000"/>
          </a:bodyPr>
          <a:lstStyle/>
          <a:p>
            <a:pPr marL="342900" indent="-342900">
              <a:spcAft>
                <a:spcPts val="0"/>
              </a:spcAft>
              <a:buFont typeface="+mj-lt"/>
              <a:buAutoNum type="arabicPeriod"/>
              <a:defRPr/>
            </a:pPr>
            <a:r>
              <a:rPr lang="ro-RO" sz="2000"/>
              <a:t>Ergonomia postului de lucru și pozițiile corpului asociate</a:t>
            </a:r>
          </a:p>
          <a:p>
            <a:pPr marL="342900" indent="-342900">
              <a:spcAft>
                <a:spcPts val="0"/>
              </a:spcAft>
              <a:buFont typeface="+mj-lt"/>
              <a:buAutoNum type="arabicPeriod"/>
              <a:defRPr/>
            </a:pPr>
            <a:r>
              <a:rPr lang="ro-RO" sz="2000"/>
              <a:t>Factori legați de mediul de lucru</a:t>
            </a:r>
          </a:p>
          <a:p>
            <a:pPr marL="342900" indent="-342900">
              <a:spcAft>
                <a:spcPts val="0"/>
              </a:spcAft>
              <a:buFont typeface="+mj-lt"/>
              <a:buAutoNum type="arabicPeriod"/>
              <a:defRPr/>
            </a:pPr>
            <a:r>
              <a:rPr lang="ro-RO" sz="2000"/>
              <a:t>Comportamentul sedentar și activitatea/lipsa de activitate fizică</a:t>
            </a:r>
          </a:p>
          <a:p>
            <a:pPr marL="342900" indent="-342900">
              <a:spcAft>
                <a:spcPts val="0"/>
              </a:spcAft>
              <a:buFont typeface="+mj-lt"/>
              <a:buAutoNum type="arabicPeriod"/>
              <a:defRPr/>
            </a:pPr>
            <a:r>
              <a:rPr lang="ro-RO" sz="2000"/>
              <a:t>Factori legați de organizarea muncii</a:t>
            </a:r>
          </a:p>
          <a:p>
            <a:pPr marL="342900" indent="-342900">
              <a:spcAft>
                <a:spcPts val="0"/>
              </a:spcAft>
              <a:buFont typeface="+mj-lt"/>
              <a:buAutoNum type="arabicPeriod"/>
              <a:defRPr/>
            </a:pPr>
            <a:r>
              <a:rPr lang="ro-RO" sz="2000"/>
              <a:t>Factori de risc psihosociali</a:t>
            </a:r>
          </a:p>
          <a:p>
            <a:pPr marL="342900" indent="-342900">
              <a:spcAft>
                <a:spcPts val="0"/>
              </a:spcAft>
              <a:buFont typeface="+mj-lt"/>
              <a:buAutoNum type="arabicPeriod"/>
              <a:defRPr/>
            </a:pPr>
            <a:r>
              <a:rPr lang="ro-RO" sz="2000"/>
              <a:t>Factori individuali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bwMode="auto">
          <a:xfrm>
            <a:off x="449263" y="134938"/>
            <a:ext cx="8154987" cy="366712"/>
          </a:xfrm>
        </p:spPr>
        <p:txBody>
          <a:bodyPr wrap="square" numCol="1" anchorCtr="0" compatLnSpc="1">
            <a:prstTxWarp prst="textNoShape">
              <a:avLst/>
            </a:prstTxWarp>
          </a:bodyPr>
          <a:lstStyle/>
          <a:p>
            <a:r>
              <a:rPr lang="ro-RO" sz="2400" smtClean="0">
                <a:cs typeface="Trebuchet MS" pitchFamily="34" charset="0"/>
              </a:rPr>
              <a:t>1. Ergonomia postului de lucru și pozițiile corpului</a:t>
            </a:r>
          </a:p>
        </p:txBody>
      </p:sp>
      <p:sp>
        <p:nvSpPr>
          <p:cNvPr id="3" name="Content Placeholder 2"/>
          <p:cNvSpPr>
            <a:spLocks noGrp="1"/>
          </p:cNvSpPr>
          <p:nvPr>
            <p:ph sz="half" idx="1"/>
          </p:nvPr>
        </p:nvSpPr>
        <p:spPr>
          <a:xfrm>
            <a:off x="539750" y="915988"/>
            <a:ext cx="7632700" cy="3455987"/>
          </a:xfrm>
        </p:spPr>
        <p:txBody>
          <a:bodyPr>
            <a:normAutofit fontScale="92500" lnSpcReduction="20000"/>
          </a:bodyPr>
          <a:lstStyle/>
          <a:p>
            <a:pPr marL="141750" indent="-141750">
              <a:spcAft>
                <a:spcPts val="0"/>
              </a:spcAft>
              <a:defRPr/>
            </a:pPr>
            <a:r>
              <a:rPr lang="ro-RO" sz="2000" dirty="0"/>
              <a:t>Munca la computer implică mișcări repetitive, care sunt efectuate în cea mai mare parte într-o poziție statică susținută, în principal în poziția așezat. </a:t>
            </a:r>
          </a:p>
          <a:p>
            <a:pPr marL="141750" indent="-141750">
              <a:spcAft>
                <a:spcPts val="0"/>
              </a:spcAft>
              <a:defRPr/>
            </a:pPr>
            <a:r>
              <a:rPr lang="ro-RO" sz="2000" dirty="0"/>
              <a:t>Acest lucru poate duce la afecțiuni </a:t>
            </a:r>
            <a:r>
              <a:rPr lang="ro-RO" sz="2000" dirty="0" err="1"/>
              <a:t>musculoscheletice</a:t>
            </a:r>
            <a:r>
              <a:rPr lang="ro-RO" sz="2000" dirty="0"/>
              <a:t>, în special atunci când este însoțit de o ergonomie inadecvată și de lipsa pauzelor.</a:t>
            </a:r>
          </a:p>
          <a:p>
            <a:pPr marL="141750" indent="-141750">
              <a:spcAft>
                <a:spcPts val="0"/>
              </a:spcAft>
              <a:defRPr/>
            </a:pPr>
            <a:r>
              <a:rPr lang="ro-RO" sz="2000" dirty="0"/>
              <a:t>Mulți </a:t>
            </a:r>
            <a:r>
              <a:rPr lang="ro-RO" sz="2000" dirty="0" err="1"/>
              <a:t>telelucrători</a:t>
            </a:r>
            <a:r>
              <a:rPr lang="ro-RO" sz="2000" dirty="0"/>
              <a:t> folosesc acasă laptopuri și posturi de lucru improvizate, care determină o poziție a corpului care nu este neutră și, prin urmare, creșterea numărului de plângeri privind afecțiunile </a:t>
            </a:r>
            <a:r>
              <a:rPr lang="ro-RO" sz="2000" dirty="0" err="1"/>
              <a:t>musculoscheletice</a:t>
            </a:r>
            <a:r>
              <a:rPr lang="ro-RO" sz="2000" dirty="0"/>
              <a:t>. </a:t>
            </a:r>
          </a:p>
          <a:p>
            <a:pPr marL="141750" indent="-141750">
              <a:spcAft>
                <a:spcPts val="0"/>
              </a:spcAft>
              <a:defRPr/>
            </a:pPr>
            <a:r>
              <a:rPr lang="ro-RO" sz="2000" dirty="0"/>
              <a:t>Amplasarea inadecvată a monitorului, a tastaturii sau a mouse-ului și lipsa suportului pentru antebrațe generează disconfort și încărcarea musculară a extremității superioare a corpului și a spatelui.</a:t>
            </a:r>
          </a:p>
          <a:p>
            <a:pPr marL="141750" indent="-141750" fontAlgn="auto">
              <a:spcAft>
                <a:spcPts val="0"/>
              </a:spcAft>
              <a:defRPr/>
            </a:pPr>
            <a:endParaRPr lang="en-GB"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bwMode="auto">
          <a:xfrm>
            <a:off x="449263" y="134938"/>
            <a:ext cx="8154987" cy="366712"/>
          </a:xfrm>
        </p:spPr>
        <p:txBody>
          <a:bodyPr wrap="square" numCol="1" anchorCtr="0" compatLnSpc="1">
            <a:prstTxWarp prst="textNoShape">
              <a:avLst/>
            </a:prstTxWarp>
          </a:bodyPr>
          <a:lstStyle/>
          <a:p>
            <a:r>
              <a:rPr lang="ro-RO" sz="2400" smtClean="0">
                <a:cs typeface="Trebuchet MS" pitchFamily="34" charset="0"/>
              </a:rPr>
              <a:t>2. Mediul de lucru </a:t>
            </a:r>
          </a:p>
        </p:txBody>
      </p:sp>
      <p:sp>
        <p:nvSpPr>
          <p:cNvPr id="28674" name="Content Placeholder 2"/>
          <p:cNvSpPr>
            <a:spLocks noGrp="1"/>
          </p:cNvSpPr>
          <p:nvPr>
            <p:ph sz="half" idx="1"/>
          </p:nvPr>
        </p:nvSpPr>
        <p:spPr bwMode="auto">
          <a:xfrm>
            <a:off x="539750" y="915988"/>
            <a:ext cx="7632700" cy="3527425"/>
          </a:xfrm>
        </p:spPr>
        <p:txBody>
          <a:bodyPr wrap="square" numCol="1" compatLnSpc="1">
            <a:prstTxWarp prst="textNoShape">
              <a:avLst/>
            </a:prstTxWarp>
          </a:bodyPr>
          <a:lstStyle/>
          <a:p>
            <a:r>
              <a:rPr lang="ro-RO" sz="1800" dirty="0" smtClean="0"/>
              <a:t>Există dovezi că factorii legați de mediul de lucru, cum ar fi perturbarea cauzată de </a:t>
            </a:r>
            <a:r>
              <a:rPr lang="ro-RO" sz="1800" dirty="0"/>
              <a:t>strălucirea excesivă </a:t>
            </a:r>
            <a:r>
              <a:rPr lang="ro-RO" sz="1800" dirty="0" smtClean="0"/>
              <a:t>sau reflexie, curent, zgomot și calitatea slabă a aerului, sunt responsabili pentru AMS la nivelul gâtului și al umerilor. </a:t>
            </a:r>
          </a:p>
          <a:p>
            <a:r>
              <a:rPr lang="ro-RO" sz="1800" dirty="0" smtClean="0"/>
              <a:t>Deși în aranjarea unui birou se ține cont în mod corespunzător de factorii de mediu, aceștia s-ar putea să fie ignorați în telemunca de acasă.</a:t>
            </a:r>
          </a:p>
        </p:txBody>
      </p:sp>
      <p:pic>
        <p:nvPicPr>
          <p:cNvPr id="28675" name="Picture 4"/>
          <p:cNvPicPr>
            <a:picLocks noChangeAspect="1"/>
          </p:cNvPicPr>
          <p:nvPr/>
        </p:nvPicPr>
        <p:blipFill>
          <a:blip r:embed="rId3"/>
          <a:srcRect/>
          <a:stretch>
            <a:fillRect/>
          </a:stretch>
        </p:blipFill>
        <p:spPr bwMode="auto">
          <a:xfrm>
            <a:off x="3051175" y="2678113"/>
            <a:ext cx="2952750" cy="1693862"/>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68875" y="1563688"/>
            <a:ext cx="4175125" cy="3887787"/>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30722" name="Title 1"/>
          <p:cNvSpPr>
            <a:spLocks noGrp="1"/>
          </p:cNvSpPr>
          <p:nvPr>
            <p:ph type="title"/>
          </p:nvPr>
        </p:nvSpPr>
        <p:spPr bwMode="auto">
          <a:xfrm>
            <a:off x="449263" y="134938"/>
            <a:ext cx="8154987" cy="366712"/>
          </a:xfrm>
        </p:spPr>
        <p:txBody>
          <a:bodyPr wrap="square" numCol="1" anchorCtr="0" compatLnSpc="1">
            <a:prstTxWarp prst="textNoShape">
              <a:avLst/>
            </a:prstTxWarp>
          </a:bodyPr>
          <a:lstStyle/>
          <a:p>
            <a:r>
              <a:rPr lang="ro-RO" sz="2400" smtClean="0">
                <a:cs typeface="Trebuchet MS" pitchFamily="34" charset="0"/>
              </a:rPr>
              <a:t>3. Comportamentul sedentar și activitatea fizică</a:t>
            </a:r>
          </a:p>
        </p:txBody>
      </p:sp>
      <p:sp>
        <p:nvSpPr>
          <p:cNvPr id="3" name="Content Placeholder 2"/>
          <p:cNvSpPr>
            <a:spLocks noGrp="1"/>
          </p:cNvSpPr>
          <p:nvPr>
            <p:ph sz="half" idx="1"/>
          </p:nvPr>
        </p:nvSpPr>
        <p:spPr>
          <a:xfrm>
            <a:off x="539750" y="1131888"/>
            <a:ext cx="7632700" cy="3454400"/>
          </a:xfrm>
        </p:spPr>
        <p:txBody>
          <a:bodyPr>
            <a:normAutofit fontScale="92500"/>
          </a:bodyPr>
          <a:lstStyle/>
          <a:p>
            <a:pPr marL="141750" indent="-141750">
              <a:spcAft>
                <a:spcPts val="0"/>
              </a:spcAft>
              <a:defRPr/>
            </a:pPr>
            <a:r>
              <a:rPr lang="ro-RO" sz="2000" dirty="0" err="1"/>
              <a:t>Telemunca</a:t>
            </a:r>
            <a:r>
              <a:rPr lang="ro-RO" sz="2000" dirty="0"/>
              <a:t> de acasă implică perioade mai lungi petrecute în poziția așezat, cu mai puține întreruperi ale muncii decât la birou. </a:t>
            </a:r>
          </a:p>
          <a:p>
            <a:pPr marL="141750" indent="-141750">
              <a:spcAft>
                <a:spcPts val="0"/>
              </a:spcAft>
              <a:defRPr/>
            </a:pPr>
            <a:r>
              <a:rPr lang="ro-RO" sz="2000" dirty="0"/>
              <a:t>Acest lucru, asociat cu posturi de lucru inadecvate din punct de vedere ergonomic, poate duce la creșterea AMS.</a:t>
            </a:r>
          </a:p>
          <a:p>
            <a:pPr marL="141750" indent="-141750">
              <a:spcAft>
                <a:spcPts val="0"/>
              </a:spcAft>
              <a:defRPr/>
            </a:pPr>
            <a:r>
              <a:rPr lang="ro-RO" sz="2000" dirty="0"/>
              <a:t>Lipsa mișcării în timpul petrecut în poziția așezat duce la exercitarea unei presiuni mai mari asupra discurilor vertebrale și reduce circulația sângelui și aportul de oxigen în mușchi. </a:t>
            </a:r>
          </a:p>
          <a:p>
            <a:pPr marL="141750" indent="-141750">
              <a:spcAft>
                <a:spcPts val="0"/>
              </a:spcAft>
              <a:defRPr/>
            </a:pPr>
            <a:r>
              <a:rPr lang="ro-RO" sz="2000" dirty="0"/>
              <a:t>Riscurile pentru sănătate asociate cu comportamentul sedentar nu pot fi compensate în totalitate prin exerciții fizice în timpul liber.</a:t>
            </a:r>
          </a:p>
          <a:p>
            <a:pPr marL="141750" indent="-141750">
              <a:spcAft>
                <a:spcPts val="0"/>
              </a:spcAft>
              <a:defRPr/>
            </a:pPr>
            <a:endParaRPr lang="en-GB"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bwMode="auto">
          <a:xfrm>
            <a:off x="449263" y="134938"/>
            <a:ext cx="8154987" cy="366712"/>
          </a:xfrm>
        </p:spPr>
        <p:txBody>
          <a:bodyPr wrap="square" numCol="1" anchorCtr="0" compatLnSpc="1">
            <a:prstTxWarp prst="textNoShape">
              <a:avLst/>
            </a:prstTxWarp>
          </a:bodyPr>
          <a:lstStyle/>
          <a:p>
            <a:r>
              <a:rPr lang="ro-RO" sz="2400" smtClean="0">
                <a:cs typeface="Trebuchet MS" pitchFamily="34" charset="0"/>
              </a:rPr>
              <a:t>4. Organizarea muncii</a:t>
            </a:r>
          </a:p>
        </p:txBody>
      </p:sp>
      <p:sp>
        <p:nvSpPr>
          <p:cNvPr id="32770" name="Content Placeholder 2"/>
          <p:cNvSpPr>
            <a:spLocks noGrp="1"/>
          </p:cNvSpPr>
          <p:nvPr>
            <p:ph sz="half" idx="1"/>
          </p:nvPr>
        </p:nvSpPr>
        <p:spPr bwMode="auto">
          <a:xfrm>
            <a:off x="539750" y="1217613"/>
            <a:ext cx="7632700" cy="3441700"/>
          </a:xfrm>
        </p:spPr>
        <p:txBody>
          <a:bodyPr wrap="square" numCol="1" compatLnSpc="1">
            <a:prstTxWarp prst="textNoShape">
              <a:avLst/>
            </a:prstTxWarp>
          </a:bodyPr>
          <a:lstStyle/>
          <a:p>
            <a:r>
              <a:rPr lang="ro-RO" sz="2000" smtClean="0"/>
              <a:t>Un alt factor de risc al telemuncii de acasă este lipsa unei distincții clare între muncă și casă. </a:t>
            </a:r>
          </a:p>
          <a:p>
            <a:r>
              <a:rPr lang="ro-RO" sz="2000" smtClean="0"/>
              <a:t>Telelucrătorii lucrează adesea mai mult atunci când sunt acasă pentru a se asigura că îndeplinesc sau depășesc așteptările angajatorului.</a:t>
            </a:r>
          </a:p>
          <a:p>
            <a:r>
              <a:rPr lang="ro-RO" sz="2000" smtClean="0"/>
              <a:t>Telelucrătorii au mai puține oportunități de a socializa cu colegii.</a:t>
            </a:r>
          </a:p>
          <a:p>
            <a:r>
              <a:rPr lang="ro-RO" sz="2000" smtClean="0"/>
              <a:t>Programul de muncă prelungit asociat perioadelor mai lungi petrecute în poziția așezat poate duce la un risc crescut de AMS. </a:t>
            </a:r>
          </a:p>
          <a:p>
            <a:endParaRPr lang="en-GB" sz="2000" smtClean="0"/>
          </a:p>
        </p:txBody>
      </p:sp>
      <p:sp>
        <p:nvSpPr>
          <p:cNvPr id="5" name="Rectangle 4"/>
          <p:cNvSpPr/>
          <p:nvPr/>
        </p:nvSpPr>
        <p:spPr>
          <a:xfrm>
            <a:off x="5292725" y="1635125"/>
            <a:ext cx="3706813" cy="3889375"/>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bwMode="auto">
          <a:xfrm>
            <a:off x="449263" y="131763"/>
            <a:ext cx="8024812" cy="366712"/>
          </a:xfrm>
        </p:spPr>
        <p:txBody>
          <a:bodyPr wrap="square" numCol="1" anchorCtr="0" compatLnSpc="1">
            <a:prstTxWarp prst="textNoShape">
              <a:avLst/>
            </a:prstTxWarp>
          </a:bodyPr>
          <a:lstStyle/>
          <a:p>
            <a:r>
              <a:rPr lang="ro-RO" sz="2400" smtClean="0">
                <a:cs typeface="Trebuchet MS" pitchFamily="34" charset="0"/>
              </a:rPr>
              <a:t>5. Factori psihosociali 1 – factori negativi</a:t>
            </a:r>
          </a:p>
        </p:txBody>
      </p:sp>
      <p:sp>
        <p:nvSpPr>
          <p:cNvPr id="34818" name="Content Placeholder 2"/>
          <p:cNvSpPr>
            <a:spLocks noGrp="1"/>
          </p:cNvSpPr>
          <p:nvPr>
            <p:ph sz="half" idx="1"/>
          </p:nvPr>
        </p:nvSpPr>
        <p:spPr bwMode="auto">
          <a:xfrm>
            <a:off x="539750" y="915988"/>
            <a:ext cx="7632700" cy="3455987"/>
          </a:xfrm>
        </p:spPr>
        <p:txBody>
          <a:bodyPr wrap="square" numCol="1" compatLnSpc="1">
            <a:prstTxWarp prst="textNoShape">
              <a:avLst/>
            </a:prstTxWarp>
            <a:normAutofit lnSpcReduction="10000"/>
          </a:bodyPr>
          <a:lstStyle/>
          <a:p>
            <a:r>
              <a:rPr lang="ro-RO" sz="1800" dirty="0" smtClean="0"/>
              <a:t>Volumul excesiv de muncă, izolarea socială sporită (pierderea contactului cu colegii), lipsa interacțiunii și a </a:t>
            </a:r>
            <a:r>
              <a:rPr lang="ro-RO" sz="1800" dirty="0"/>
              <a:t>sprijinului direct, față în față și anxietatea pot afecta starea de bine a lucrătorilor, ceea ce, în timp, poate crește riscul de AMS. </a:t>
            </a:r>
          </a:p>
          <a:p>
            <a:r>
              <a:rPr lang="ro-RO" sz="1800" dirty="0" smtClean="0"/>
              <a:t>Extinderea telemuncii este asociată negativ cu sprijinul social din partea colegilor și a</a:t>
            </a:r>
            <a:r>
              <a:rPr lang="ro-RO" sz="1800" dirty="0" smtClean="0">
                <a:solidFill>
                  <a:srgbClr val="FF3300"/>
                </a:solidFill>
              </a:rPr>
              <a:t> </a:t>
            </a:r>
            <a:r>
              <a:rPr lang="ro-RO" sz="1800" dirty="0" smtClean="0"/>
              <a:t>superiorilor ierarhici.</a:t>
            </a:r>
          </a:p>
          <a:p>
            <a:r>
              <a:rPr lang="ro-RO" sz="1800" dirty="0" smtClean="0"/>
              <a:t>Lipsa sprijinului social din partea colegilor și a superiorilor, autonomia scăzută, cerințele ridicate ale locului de muncă și satisfacția scăzută la locul de muncă par să fie legate de o incidență sporită a AMS.</a:t>
            </a:r>
          </a:p>
          <a:p>
            <a:r>
              <a:rPr lang="ro-RO" sz="1800" dirty="0" smtClean="0"/>
              <a:t>Omniprezența muncii și sentimentul că trăiești la „birou” zi și noapte poate provoca stres, contribuind la apariția AMS.</a:t>
            </a:r>
          </a:p>
        </p:txBody>
      </p:sp>
      <p:sp>
        <p:nvSpPr>
          <p:cNvPr id="6" name="Rectangle 5"/>
          <p:cNvSpPr/>
          <p:nvPr/>
        </p:nvSpPr>
        <p:spPr>
          <a:xfrm>
            <a:off x="3923928" y="1491630"/>
            <a:ext cx="3492500" cy="3887788"/>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bwMode="auto">
          <a:xfrm>
            <a:off x="449263" y="134938"/>
            <a:ext cx="8154987" cy="366712"/>
          </a:xfrm>
        </p:spPr>
        <p:txBody>
          <a:bodyPr wrap="square" numCol="1" anchorCtr="0" compatLnSpc="1">
            <a:prstTxWarp prst="textNoShape">
              <a:avLst/>
            </a:prstTxWarp>
          </a:bodyPr>
          <a:lstStyle/>
          <a:p>
            <a:r>
              <a:rPr lang="ro-RO" sz="2400" smtClean="0">
                <a:cs typeface="Trebuchet MS" pitchFamily="34" charset="0"/>
              </a:rPr>
              <a:t>5. Factori psihosociali 2 – factori pozitivi</a:t>
            </a:r>
          </a:p>
        </p:txBody>
      </p:sp>
      <p:sp>
        <p:nvSpPr>
          <p:cNvPr id="36866" name="Content Placeholder 2"/>
          <p:cNvSpPr>
            <a:spLocks noGrp="1"/>
          </p:cNvSpPr>
          <p:nvPr>
            <p:ph sz="half" idx="1"/>
          </p:nvPr>
        </p:nvSpPr>
        <p:spPr bwMode="auto">
          <a:xfrm>
            <a:off x="539750" y="1058863"/>
            <a:ext cx="6264275" cy="3600450"/>
          </a:xfrm>
        </p:spPr>
        <p:txBody>
          <a:bodyPr wrap="square" numCol="1" compatLnSpc="1">
            <a:prstTxWarp prst="textNoShape">
              <a:avLst/>
            </a:prstTxWarp>
          </a:bodyPr>
          <a:lstStyle/>
          <a:p>
            <a:r>
              <a:rPr lang="ro-RO" sz="2000" smtClean="0"/>
              <a:t>Aspectele psihosociale pozitive ale telemuncii de acasă (de exemplu, o mai mare autonomie și o mai mare satisfacție la locul de muncă) ar avea un efect benefic asupra problemelor de sănătate, cum ar fi AMS, și ar întârzia, eventual, apariția simptomelor.  </a:t>
            </a:r>
          </a:p>
          <a:p>
            <a:endParaRPr lang="en-GB" sz="2000" smtClean="0"/>
          </a:p>
        </p:txBody>
      </p:sp>
      <p:sp>
        <p:nvSpPr>
          <p:cNvPr id="7" name="Rectangle 6"/>
          <p:cNvSpPr/>
          <p:nvPr/>
        </p:nvSpPr>
        <p:spPr>
          <a:xfrm>
            <a:off x="5435600" y="1630363"/>
            <a:ext cx="3492500" cy="3887787"/>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Content Placeholder 2"/>
          <p:cNvSpPr>
            <a:spLocks noGrp="1"/>
          </p:cNvSpPr>
          <p:nvPr>
            <p:ph sz="half" idx="1"/>
          </p:nvPr>
        </p:nvSpPr>
        <p:spPr bwMode="auto">
          <a:xfrm>
            <a:off x="539750" y="915988"/>
            <a:ext cx="7632700" cy="3455987"/>
          </a:xfrm>
        </p:spPr>
        <p:txBody>
          <a:bodyPr wrap="square" lIns="0" tIns="0" rIns="0" bIns="0" numCol="1" compatLnSpc="1">
            <a:prstTxWarp prst="textNoShape">
              <a:avLst/>
            </a:prstTxWarp>
          </a:bodyPr>
          <a:lstStyle/>
          <a:p>
            <a:r>
              <a:rPr lang="ro-RO" sz="2000" smtClean="0"/>
              <a:t>Caracteristicile lucrătorilor pot fi, de asemenea, factori de risc pentru AMS</a:t>
            </a:r>
            <a:br>
              <a:rPr lang="ro-RO" sz="2000" smtClean="0"/>
            </a:br>
            <a:r>
              <a:rPr lang="ro-RO" sz="2000" smtClean="0"/>
              <a:t>(dacă riscurile nu sunt gestionate corespunzător):</a:t>
            </a:r>
          </a:p>
          <a:p>
            <a:pPr lvl="1"/>
            <a:r>
              <a:rPr lang="ro-RO" sz="2000" smtClean="0"/>
              <a:t>vârsta</a:t>
            </a:r>
          </a:p>
          <a:p>
            <a:pPr lvl="1"/>
            <a:r>
              <a:rPr lang="ro-RO" sz="2000" smtClean="0"/>
              <a:t>genul</a:t>
            </a:r>
          </a:p>
          <a:p>
            <a:pPr lvl="1"/>
            <a:r>
              <a:rPr lang="ro-RO" sz="2000" smtClean="0"/>
              <a:t>starea de sănătate (dacă au deja AMS sau au avut în trecut)</a:t>
            </a:r>
          </a:p>
          <a:p>
            <a:pPr lvl="1"/>
            <a:r>
              <a:rPr lang="ro-RO" sz="2000" smtClean="0"/>
              <a:t>necunoașterea tehnicilor de lucru și a procedurilor de siguranță </a:t>
            </a:r>
          </a:p>
          <a:p>
            <a:pPr lvl="1"/>
            <a:r>
              <a:rPr lang="ro-RO" sz="2000" smtClean="0"/>
              <a:t>…</a:t>
            </a:r>
          </a:p>
        </p:txBody>
      </p:sp>
      <p:sp>
        <p:nvSpPr>
          <p:cNvPr id="38914" name="Title 1"/>
          <p:cNvSpPr>
            <a:spLocks noGrp="1"/>
          </p:cNvSpPr>
          <p:nvPr>
            <p:ph type="title"/>
          </p:nvPr>
        </p:nvSpPr>
        <p:spPr bwMode="auto">
          <a:xfrm>
            <a:off x="539750" y="127000"/>
            <a:ext cx="7488238" cy="665163"/>
          </a:xfrm>
        </p:spPr>
        <p:txBody>
          <a:bodyPr wrap="square" lIns="0" tIns="0" rIns="0" bIns="0" numCol="1" anchorCtr="0" compatLnSpc="1">
            <a:prstTxWarp prst="textNoShape">
              <a:avLst/>
            </a:prstTxWarp>
          </a:bodyPr>
          <a:lstStyle/>
          <a:p>
            <a:r>
              <a:rPr lang="ro-RO" sz="2400" smtClean="0">
                <a:solidFill>
                  <a:schemeClr val="accent1"/>
                </a:solidFill>
                <a:cs typeface="Trebuchet MS" pitchFamily="34" charset="0"/>
              </a:rPr>
              <a:t>6. Factori </a:t>
            </a:r>
            <a:r>
              <a:rPr lang="ro-RO" sz="2400" smtClean="0">
                <a:cs typeface="Trebuchet MS" pitchFamily="34" charset="0"/>
              </a:rPr>
              <a:t>individuali</a:t>
            </a:r>
            <a:br>
              <a:rPr lang="ro-RO" sz="2400" smtClean="0">
                <a:cs typeface="Trebuchet MS" pitchFamily="34" charset="0"/>
              </a:rPr>
            </a:br>
            <a:endParaRPr lang="ro-RO" sz="2400" smtClean="0">
              <a:cs typeface="Trebuchet MS" pitchFamily="34" charset="0"/>
            </a:endParaRPr>
          </a:p>
        </p:txBody>
      </p:sp>
      <p:sp>
        <p:nvSpPr>
          <p:cNvPr id="38915" name="Rectangle 3"/>
          <p:cNvSpPr>
            <a:spLocks noChangeArrowheads="1"/>
          </p:cNvSpPr>
          <p:nvPr/>
        </p:nvSpPr>
        <p:spPr bwMode="auto">
          <a:xfrm>
            <a:off x="6804025" y="2513013"/>
            <a:ext cx="2627313" cy="400050"/>
          </a:xfrm>
          <a:prstGeom prst="rect">
            <a:avLst/>
          </a:prstGeom>
          <a:noFill/>
          <a:ln w="9525">
            <a:noFill/>
            <a:miter lim="800000"/>
            <a:headEnd/>
            <a:tailEnd/>
          </a:ln>
        </p:spPr>
        <p:txBody>
          <a:bodyPr>
            <a:spAutoFit/>
          </a:bodyPr>
          <a:lstStyle/>
          <a:p>
            <a:endParaRPr lang="ro-RO" sz="2000"/>
          </a:p>
        </p:txBody>
      </p:sp>
      <p:pic>
        <p:nvPicPr>
          <p:cNvPr id="38916" name="Picture 6"/>
          <p:cNvPicPr>
            <a:picLocks noChangeAspect="1"/>
          </p:cNvPicPr>
          <p:nvPr/>
        </p:nvPicPr>
        <p:blipFill>
          <a:blip r:embed="rId3"/>
          <a:srcRect/>
          <a:stretch>
            <a:fillRect/>
          </a:stretch>
        </p:blipFill>
        <p:spPr bwMode="auto">
          <a:xfrm>
            <a:off x="2078038" y="3292475"/>
            <a:ext cx="4556125" cy="12954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bwMode="auto">
          <a:xfrm>
            <a:off x="449263" y="134938"/>
            <a:ext cx="7723187" cy="366712"/>
          </a:xfrm>
        </p:spPr>
        <p:txBody>
          <a:bodyPr wrap="square" numCol="1" anchorCtr="0" compatLnSpc="1">
            <a:prstTxWarp prst="textNoShape">
              <a:avLst/>
            </a:prstTxWarp>
          </a:bodyPr>
          <a:lstStyle/>
          <a:p>
            <a:r>
              <a:rPr lang="ro-RO" sz="2000" smtClean="0">
                <a:cs typeface="Trebuchet MS" pitchFamily="34" charset="0"/>
              </a:rPr>
              <a:t>Abordări de prevenție/de protecție pentru combaterea factorilor de risc pentru AMS în contextul telemuncii de acasă</a:t>
            </a:r>
          </a:p>
        </p:txBody>
      </p:sp>
      <p:sp>
        <p:nvSpPr>
          <p:cNvPr id="3" name="Content Placeholder 2"/>
          <p:cNvSpPr>
            <a:spLocks noGrp="1"/>
          </p:cNvSpPr>
          <p:nvPr>
            <p:ph sz="half" idx="1"/>
          </p:nvPr>
        </p:nvSpPr>
        <p:spPr>
          <a:xfrm>
            <a:off x="539750" y="1492250"/>
            <a:ext cx="7632700" cy="3455988"/>
          </a:xfrm>
        </p:spPr>
        <p:txBody>
          <a:bodyPr/>
          <a:lstStyle/>
          <a:p>
            <a:pPr marL="514350" indent="-514350" fontAlgn="auto">
              <a:spcAft>
                <a:spcPts val="0"/>
              </a:spcAft>
              <a:buFont typeface="+mj-lt"/>
              <a:buAutoNum type="arabicPeriod"/>
              <a:defRPr/>
            </a:pPr>
            <a:r>
              <a:rPr lang="ro-RO" sz="2200"/>
              <a:t>Planificarea și ergonomia locului de muncă</a:t>
            </a:r>
          </a:p>
          <a:p>
            <a:pPr marL="514350" indent="-514350" fontAlgn="auto">
              <a:spcAft>
                <a:spcPts val="0"/>
              </a:spcAft>
              <a:buFont typeface="+mj-lt"/>
              <a:buAutoNum type="arabicPeriod"/>
              <a:defRPr/>
            </a:pPr>
            <a:r>
              <a:rPr lang="ro-RO" sz="2200"/>
              <a:t>Mediul de lucru </a:t>
            </a:r>
          </a:p>
          <a:p>
            <a:pPr marL="514350" indent="-514350" fontAlgn="auto">
              <a:spcAft>
                <a:spcPts val="0"/>
              </a:spcAft>
              <a:buFont typeface="+mj-lt"/>
              <a:buAutoNum type="arabicPeriod"/>
              <a:defRPr/>
            </a:pPr>
            <a:r>
              <a:rPr lang="ro-RO" sz="2200"/>
              <a:t>Comportamentul sedentar</a:t>
            </a:r>
          </a:p>
          <a:p>
            <a:pPr marL="514350" indent="-514350" fontAlgn="auto">
              <a:spcAft>
                <a:spcPts val="0"/>
              </a:spcAft>
              <a:buFont typeface="+mj-lt"/>
              <a:buAutoNum type="arabicPeriod"/>
              <a:defRPr/>
            </a:pPr>
            <a:r>
              <a:rPr lang="ro-RO" sz="2200"/>
              <a:t>Organizarea muncii</a:t>
            </a:r>
          </a:p>
          <a:p>
            <a:pPr marL="514350" indent="-514350" fontAlgn="auto">
              <a:spcAft>
                <a:spcPts val="0"/>
              </a:spcAft>
              <a:buFont typeface="+mj-lt"/>
              <a:buAutoNum type="arabicPeriod"/>
              <a:defRPr/>
            </a:pPr>
            <a:r>
              <a:rPr lang="ro-RO" sz="2200"/>
              <a:t>Factori psihosociali</a:t>
            </a:r>
          </a:p>
          <a:p>
            <a:pPr marL="141750" indent="-141750" fontAlgn="auto">
              <a:spcAft>
                <a:spcPts val="0"/>
              </a:spcAft>
              <a:defRPr/>
            </a:pPr>
            <a:endParaRPr lang="en-GB" sz="1013"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8"/>
          <p:cNvPicPr>
            <a:picLocks noChangeAspect="1"/>
          </p:cNvPicPr>
          <p:nvPr/>
        </p:nvPicPr>
        <p:blipFill>
          <a:blip r:embed="rId3"/>
          <a:srcRect/>
          <a:stretch>
            <a:fillRect/>
          </a:stretch>
        </p:blipFill>
        <p:spPr bwMode="auto">
          <a:xfrm>
            <a:off x="2339975" y="1389063"/>
            <a:ext cx="5472113" cy="2982912"/>
          </a:xfrm>
          <a:prstGeom prst="rect">
            <a:avLst/>
          </a:prstGeom>
          <a:noFill/>
          <a:ln w="9525">
            <a:noFill/>
            <a:miter lim="800000"/>
            <a:headEnd/>
            <a:tailEnd/>
          </a:ln>
        </p:spPr>
      </p:pic>
      <p:sp>
        <p:nvSpPr>
          <p:cNvPr id="41986" name="Title 1"/>
          <p:cNvSpPr>
            <a:spLocks noGrp="1"/>
          </p:cNvSpPr>
          <p:nvPr>
            <p:ph type="title"/>
          </p:nvPr>
        </p:nvSpPr>
        <p:spPr bwMode="auto">
          <a:xfrm>
            <a:off x="449263" y="134938"/>
            <a:ext cx="8154987" cy="366712"/>
          </a:xfrm>
        </p:spPr>
        <p:txBody>
          <a:bodyPr wrap="square" numCol="1" anchorCtr="0" compatLnSpc="1">
            <a:prstTxWarp prst="textNoShape">
              <a:avLst/>
            </a:prstTxWarp>
          </a:bodyPr>
          <a:lstStyle/>
          <a:p>
            <a:r>
              <a:rPr lang="ro-RO" sz="2400" smtClean="0">
                <a:cs typeface="Trebuchet MS" pitchFamily="34" charset="0"/>
              </a:rPr>
              <a:t>1. Planificarea și ergonomia locului de muncă</a:t>
            </a:r>
          </a:p>
        </p:txBody>
      </p:sp>
      <p:sp>
        <p:nvSpPr>
          <p:cNvPr id="3" name="Content Placeholder 2"/>
          <p:cNvSpPr>
            <a:spLocks noGrp="1"/>
          </p:cNvSpPr>
          <p:nvPr>
            <p:ph sz="half" idx="1"/>
          </p:nvPr>
        </p:nvSpPr>
        <p:spPr>
          <a:xfrm>
            <a:off x="539750" y="915988"/>
            <a:ext cx="7632700" cy="3455987"/>
          </a:xfrm>
        </p:spPr>
        <p:txBody>
          <a:bodyPr>
            <a:noAutofit/>
          </a:bodyPr>
          <a:lstStyle/>
          <a:p>
            <a:pPr marL="141750" indent="-141750">
              <a:spcAft>
                <a:spcPts val="0"/>
              </a:spcAft>
              <a:defRPr/>
            </a:pPr>
            <a:r>
              <a:rPr lang="ro-RO" sz="2000"/>
              <a:t>Telelucrătorii nu au întotdeauna acasă aceleași resurse și posibilități ca la birou. </a:t>
            </a:r>
          </a:p>
          <a:p>
            <a:pPr marL="141750" indent="-141750">
              <a:spcAft>
                <a:spcPts val="0"/>
              </a:spcAft>
              <a:defRPr/>
            </a:pPr>
            <a:r>
              <a:rPr lang="ro-RO" sz="2000"/>
              <a:t>Pentru a face biroul de acasă un loc de muncă confortabil și sănătos, iată câteva sfaturi legate de:</a:t>
            </a:r>
          </a:p>
          <a:p>
            <a:pPr marL="0" indent="0">
              <a:spcAft>
                <a:spcPts val="0"/>
              </a:spcAft>
              <a:buFont typeface="Wingdings" pitchFamily="2" charset="2"/>
              <a:buNone/>
              <a:defRPr/>
            </a:pPr>
            <a:r>
              <a:rPr lang="ro-RO" sz="2000"/>
              <a:t> </a:t>
            </a:r>
          </a:p>
          <a:p>
            <a:pPr marL="243000" lvl="1" indent="-101250">
              <a:spcBef>
                <a:spcPts val="0"/>
              </a:spcBef>
              <a:spcAft>
                <a:spcPts val="0"/>
              </a:spcAft>
              <a:buFont typeface="Arial" pitchFamily="34" charset="0"/>
              <a:buChar char="•"/>
              <a:defRPr/>
            </a:pPr>
            <a:r>
              <a:rPr lang="ro-RO" sz="2000"/>
              <a:t>Scaunul de birou</a:t>
            </a:r>
          </a:p>
          <a:p>
            <a:pPr marL="243000" lvl="1" indent="-101250">
              <a:spcBef>
                <a:spcPts val="0"/>
              </a:spcBef>
              <a:spcAft>
                <a:spcPts val="0"/>
              </a:spcAft>
              <a:buFont typeface="Arial" pitchFamily="34" charset="0"/>
              <a:buChar char="•"/>
              <a:defRPr/>
            </a:pPr>
            <a:r>
              <a:rPr lang="ro-RO" sz="2000"/>
              <a:t>Birou</a:t>
            </a:r>
          </a:p>
          <a:p>
            <a:pPr marL="243000" lvl="1" indent="-101250">
              <a:spcBef>
                <a:spcPts val="0"/>
              </a:spcBef>
              <a:spcAft>
                <a:spcPts val="0"/>
              </a:spcAft>
              <a:buFont typeface="Arial" pitchFamily="34" charset="0"/>
              <a:buChar char="•"/>
              <a:defRPr/>
            </a:pPr>
            <a:r>
              <a:rPr lang="ro-RO" sz="2000"/>
              <a:t>Monitor</a:t>
            </a:r>
          </a:p>
          <a:p>
            <a:pPr marL="243000" lvl="1" indent="-101250">
              <a:spcBef>
                <a:spcPts val="0"/>
              </a:spcBef>
              <a:spcAft>
                <a:spcPts val="0"/>
              </a:spcAft>
              <a:buFont typeface="Arial" pitchFamily="34" charset="0"/>
              <a:buChar char="•"/>
              <a:defRPr/>
            </a:pPr>
            <a:r>
              <a:rPr lang="ro-RO" sz="2000"/>
              <a:t>Mouse și tastatură</a:t>
            </a:r>
          </a:p>
          <a:p>
            <a:pPr marL="243000" lvl="1" indent="-101250">
              <a:spcBef>
                <a:spcPts val="0"/>
              </a:spcBef>
              <a:spcAft>
                <a:spcPts val="0"/>
              </a:spcAft>
              <a:buFont typeface="Arial" pitchFamily="34" charset="0"/>
              <a:buChar char="•"/>
              <a:defRPr/>
            </a:pPr>
            <a:r>
              <a:rPr lang="ro-RO" sz="2000"/>
              <a:t>Suportul pentru documente</a:t>
            </a:r>
          </a:p>
          <a:p>
            <a:pPr marL="141750" indent="-141750">
              <a:spcAft>
                <a:spcPts val="0"/>
              </a:spcAft>
              <a:defRPr/>
            </a:pPr>
            <a:endParaRPr lang="en-GB"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38" y="134938"/>
            <a:ext cx="8609012" cy="366712"/>
          </a:xfrm>
        </p:spPr>
        <p:txBody>
          <a:bodyPr wrap="square" numCol="1" anchorCtr="0" compatLnSpc="1">
            <a:prstTxWarp prst="textNoShape">
              <a:avLst/>
            </a:prstTxWarp>
            <a:normAutofit fontScale="90000"/>
          </a:bodyPr>
          <a:lstStyle/>
          <a:p>
            <a:r>
              <a:rPr lang="ro-RO" sz="2200" smtClean="0">
                <a:cs typeface="Trebuchet MS" pitchFamily="34" charset="0"/>
              </a:rPr>
              <a:t>1. Planificarea și ergonomia locului de muncă – Scaunul de birou </a:t>
            </a:r>
          </a:p>
        </p:txBody>
      </p:sp>
      <p:sp>
        <p:nvSpPr>
          <p:cNvPr id="3" name="Content Placeholder 2"/>
          <p:cNvSpPr>
            <a:spLocks noGrp="1"/>
          </p:cNvSpPr>
          <p:nvPr>
            <p:ph sz="half" idx="1"/>
          </p:nvPr>
        </p:nvSpPr>
        <p:spPr>
          <a:xfrm>
            <a:off x="539750" y="915988"/>
            <a:ext cx="7777163" cy="3455987"/>
          </a:xfrm>
        </p:spPr>
        <p:txBody>
          <a:bodyPr>
            <a:normAutofit lnSpcReduction="10000"/>
          </a:bodyPr>
          <a:lstStyle/>
          <a:p>
            <a:pPr marL="141750" indent="-141750">
              <a:spcAft>
                <a:spcPts val="0"/>
              </a:spcAft>
              <a:defRPr/>
            </a:pPr>
            <a:r>
              <a:rPr lang="ro-RO" sz="1650" dirty="0"/>
              <a:t>De preferință, trebuie să puteți regla înălțimea scaunului, spătarul, adâncimea, suporturile pentru brațe și înclinarea dinamică (pentru a crea mișcare); </a:t>
            </a:r>
          </a:p>
          <a:p>
            <a:pPr marL="141750" indent="-141750">
              <a:spcAft>
                <a:spcPts val="0"/>
              </a:spcAft>
              <a:defRPr/>
            </a:pPr>
            <a:r>
              <a:rPr lang="ro-RO" sz="1650" dirty="0"/>
              <a:t>Pentru o postură neutră în poziția așezat, asigurați-vă că scaunul este reglat corect. </a:t>
            </a:r>
          </a:p>
          <a:p>
            <a:pPr marL="141750" indent="-141750">
              <a:spcAft>
                <a:spcPts val="0"/>
              </a:spcAft>
              <a:defRPr/>
            </a:pPr>
            <a:r>
              <a:rPr lang="ro-RO" sz="1650" dirty="0"/>
              <a:t>Dacă scaunul nu este reglabil: </a:t>
            </a:r>
          </a:p>
          <a:p>
            <a:pPr marL="243000" lvl="1" indent="-101250">
              <a:spcBef>
                <a:spcPts val="0"/>
              </a:spcBef>
              <a:spcAft>
                <a:spcPts val="0"/>
              </a:spcAft>
              <a:buFont typeface="Arial" pitchFamily="34" charset="0"/>
              <a:buChar char="•"/>
              <a:defRPr/>
            </a:pPr>
            <a:r>
              <a:rPr lang="ro-RO" sz="1650" dirty="0"/>
              <a:t>adaptați înălțimea scaunului astfel încât șoldurile să fie puțin mai sus decât genunchii, iar coapsele să fie ușor înclinate în jos. Dacă scaunul este prea jos, folosiți o pernă (sau două). Aceasta ajută la menținerea unei poziții confortabile a corpului (cu spatele aliniat natural); </a:t>
            </a:r>
          </a:p>
          <a:p>
            <a:pPr marL="243000" lvl="1" indent="-101250">
              <a:spcBef>
                <a:spcPts val="0"/>
              </a:spcBef>
              <a:spcAft>
                <a:spcPts val="0"/>
              </a:spcAft>
              <a:buFont typeface="Arial" pitchFamily="34" charset="0"/>
              <a:buChar char="•"/>
              <a:defRPr/>
            </a:pPr>
            <a:r>
              <a:rPr lang="ro-RO" sz="1650" dirty="0"/>
              <a:t>asigurați-vă că picioarele se sprijină bine pe podea. În caz contrar, luați un obiect stabil și așezați-l sub picioare pentru a îmbunătăți contactul cu podeaua;</a:t>
            </a:r>
          </a:p>
          <a:p>
            <a:pPr marL="243000" lvl="1" indent="-101250">
              <a:spcBef>
                <a:spcPts val="0"/>
              </a:spcBef>
              <a:spcAft>
                <a:spcPts val="0"/>
              </a:spcAft>
              <a:buFont typeface="Arial" pitchFamily="34" charset="0"/>
              <a:buChar char="•"/>
              <a:defRPr/>
            </a:pPr>
            <a:r>
              <a:rPr lang="ro-RO" sz="1650" dirty="0"/>
              <a:t>utilizați un suport suplimentar (de exemplu, o pernă subțire) atunci când zona lombară nu este bine susținută.</a:t>
            </a:r>
          </a:p>
          <a:p>
            <a:pPr marL="0" indent="0">
              <a:spcAft>
                <a:spcPts val="0"/>
              </a:spcAft>
              <a:buFont typeface="Wingdings" pitchFamily="2" charset="2"/>
              <a:buNone/>
              <a:defRPr/>
            </a:pPr>
            <a:endParaRPr lang="en-GB"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bwMode="auto">
          <a:xfrm>
            <a:off x="427038" y="134938"/>
            <a:ext cx="8716962" cy="366712"/>
          </a:xfrm>
        </p:spPr>
        <p:txBody>
          <a:bodyPr wrap="square" numCol="1" anchorCtr="0" compatLnSpc="1">
            <a:prstTxWarp prst="textNoShape">
              <a:avLst/>
            </a:prstTxWarp>
          </a:bodyPr>
          <a:lstStyle/>
          <a:p>
            <a:r>
              <a:rPr lang="ro-RO" sz="2400" smtClean="0">
                <a:cs typeface="Trebuchet MS" pitchFamily="34" charset="0"/>
              </a:rPr>
              <a:t>1. Planificarea și ergonomia locului de muncă – Biroul </a:t>
            </a:r>
          </a:p>
        </p:txBody>
      </p:sp>
      <p:sp>
        <p:nvSpPr>
          <p:cNvPr id="3" name="Content Placeholder 2"/>
          <p:cNvSpPr>
            <a:spLocks noGrp="1"/>
          </p:cNvSpPr>
          <p:nvPr>
            <p:ph sz="half" idx="1"/>
          </p:nvPr>
        </p:nvSpPr>
        <p:spPr>
          <a:xfrm>
            <a:off x="539750" y="915988"/>
            <a:ext cx="7632700" cy="3455987"/>
          </a:xfrm>
        </p:spPr>
        <p:txBody>
          <a:bodyPr>
            <a:normAutofit fontScale="92500" lnSpcReduction="10000"/>
          </a:bodyPr>
          <a:lstStyle/>
          <a:p>
            <a:pPr marL="141750" indent="-141750">
              <a:spcAft>
                <a:spcPts val="0"/>
              </a:spcAft>
              <a:defRPr/>
            </a:pPr>
            <a:r>
              <a:rPr lang="ro-RO" sz="1700" dirty="0"/>
              <a:t>Asigurați-vă că biroul este suficient de mare și că există suficient spațiu pentru picioare. De preferință, o adâncime de cel puțin 80 cm și o grosime mai mică de 5 cm. </a:t>
            </a:r>
          </a:p>
          <a:p>
            <a:pPr marL="141750" indent="-141750">
              <a:spcAft>
                <a:spcPts val="0"/>
              </a:spcAft>
              <a:defRPr/>
            </a:pPr>
            <a:r>
              <a:rPr lang="ro-RO" sz="1700" dirty="0"/>
              <a:t>Dacă înălțimea biroului este reglabilă, adaptați înălțimea până la nivelul cotului (rețineți că umerii trebuie să fie relaxați). Înainte de a face acest lucru, asigurați-vă că aveți o poziție corectă a corpului în poziția așezat (vezi secțiunea „Scaunul de birou”).</a:t>
            </a:r>
          </a:p>
          <a:p>
            <a:pPr marL="141750" indent="-141750">
              <a:spcAft>
                <a:spcPts val="0"/>
              </a:spcAft>
              <a:defRPr/>
            </a:pPr>
            <a:r>
              <a:rPr lang="ro-RO" sz="1700" dirty="0"/>
              <a:t>Dacă înălțimea biroului nu este reglabilă:</a:t>
            </a:r>
          </a:p>
          <a:p>
            <a:pPr marL="243000" lvl="1" indent="-101250">
              <a:spcBef>
                <a:spcPts val="0"/>
              </a:spcBef>
              <a:spcAft>
                <a:spcPts val="0"/>
              </a:spcAft>
              <a:buFont typeface="Arial" pitchFamily="34" charset="0"/>
              <a:buChar char="•"/>
              <a:defRPr/>
            </a:pPr>
            <a:r>
              <a:rPr lang="ro-RO" sz="1700" dirty="0"/>
              <a:t>biroul este prea înalt: ridicați înălțimea șezutului scaunului (de exemplu, utilizând perne în cazul unui scaun nereglabil) astfel încât coatele să fie la aceeași înălțime cu biroul; </a:t>
            </a:r>
          </a:p>
          <a:p>
            <a:pPr marL="243000" lvl="1" indent="-101250">
              <a:spcBef>
                <a:spcPts val="0"/>
              </a:spcBef>
              <a:spcAft>
                <a:spcPts val="0"/>
              </a:spcAft>
              <a:buFont typeface="Arial" pitchFamily="34" charset="0"/>
              <a:buChar char="•"/>
              <a:defRPr/>
            </a:pPr>
            <a:r>
              <a:rPr lang="ro-RO" sz="1700" dirty="0"/>
              <a:t>biroul este prea jos: ridicați biroul (de exemplu, utilizând cărămizi) astfel încât coatele să fie la aceeași înălțime cu biroul. Păstrați-l însă stabil și sigur.  </a:t>
            </a:r>
          </a:p>
          <a:p>
            <a:pPr marL="0" indent="0">
              <a:spcAft>
                <a:spcPts val="0"/>
              </a:spcAft>
              <a:buFont typeface="Wingdings" pitchFamily="2" charset="2"/>
              <a:buNone/>
              <a:defRPr/>
            </a:pPr>
            <a:r>
              <a:rPr lang="ro-RO" sz="1800" dirty="0"/>
              <a:t> </a:t>
            </a:r>
          </a:p>
          <a:p>
            <a:pPr marL="0" indent="0">
              <a:spcAft>
                <a:spcPts val="0"/>
              </a:spcAft>
              <a:buFont typeface="Wingdings" pitchFamily="2" charset="2"/>
              <a:buNone/>
              <a:defRPr/>
            </a:pPr>
            <a:endParaRPr lang="en-GB"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bwMode="auto">
          <a:xfrm>
            <a:off x="449263" y="134938"/>
            <a:ext cx="8586787" cy="366712"/>
          </a:xfrm>
        </p:spPr>
        <p:txBody>
          <a:bodyPr wrap="square" numCol="1" anchorCtr="0" compatLnSpc="1">
            <a:prstTxWarp prst="textNoShape">
              <a:avLst/>
            </a:prstTxWarp>
          </a:bodyPr>
          <a:lstStyle/>
          <a:p>
            <a:r>
              <a:rPr lang="ro-RO" sz="2400" smtClean="0">
                <a:cs typeface="Trebuchet MS" pitchFamily="34" charset="0"/>
              </a:rPr>
              <a:t>1. Planificarea și ergonomia locului de muncă – Monitorul</a:t>
            </a:r>
          </a:p>
        </p:txBody>
      </p:sp>
      <p:sp>
        <p:nvSpPr>
          <p:cNvPr id="3" name="Content Placeholder 2"/>
          <p:cNvSpPr>
            <a:spLocks noGrp="1"/>
          </p:cNvSpPr>
          <p:nvPr>
            <p:ph sz="half" idx="1"/>
          </p:nvPr>
        </p:nvSpPr>
        <p:spPr>
          <a:xfrm>
            <a:off x="539750" y="915988"/>
            <a:ext cx="7920038" cy="3455987"/>
          </a:xfrm>
        </p:spPr>
        <p:txBody>
          <a:bodyPr>
            <a:normAutofit fontScale="85000" lnSpcReduction="10000"/>
          </a:bodyPr>
          <a:lstStyle/>
          <a:p>
            <a:pPr marL="141750" indent="-141750">
              <a:spcAft>
                <a:spcPts val="0"/>
              </a:spcAft>
              <a:defRPr/>
            </a:pPr>
            <a:r>
              <a:rPr lang="ro-RO" sz="1600" dirty="0"/>
              <a:t>Pentru a evita tensiunea musculară de la nivelul gâtului și al umerilor, este important să poziționați monitorul la înălțimea corectă (și anume, la nivelul ochilor sau imediat sub nivelul ochilor). Prin urmare, utilizați un suport pentru laptop sau, dacă nu aveți, o cutie sau un teanc de cărți cu înălțimea potrivită. </a:t>
            </a:r>
          </a:p>
          <a:p>
            <a:pPr marL="141750" indent="-141750">
              <a:spcAft>
                <a:spcPts val="0"/>
              </a:spcAft>
              <a:defRPr/>
            </a:pPr>
            <a:r>
              <a:rPr lang="ro-RO" sz="1600" dirty="0"/>
              <a:t>Utilizați, de preferință, un monitor extern (care este suficient de mare, cel puțin 19 </a:t>
            </a:r>
            <a:r>
              <a:rPr lang="ro-RO" sz="1600" dirty="0" err="1"/>
              <a:t>inchi</a:t>
            </a:r>
            <a:r>
              <a:rPr lang="ro-RO" sz="1600" dirty="0"/>
              <a:t>). </a:t>
            </a:r>
          </a:p>
          <a:p>
            <a:pPr marL="141750" indent="-141750">
              <a:spcAft>
                <a:spcPts val="0"/>
              </a:spcAft>
              <a:defRPr/>
            </a:pPr>
            <a:r>
              <a:rPr lang="ro-RO" sz="1600" dirty="0"/>
              <a:t>Când utilizați două monitoare, așezați-le în formă de V direct în fața dumneavoastră (utilizând ambele monitoare în mod egal) sau așezați monitorul principal direct în fața dumneavoastră și monitorul secundar de o parte sau alta (utilizând un monitor mai mult decât pe celălalt).</a:t>
            </a:r>
          </a:p>
          <a:p>
            <a:pPr marL="141750" indent="-141750">
              <a:spcAft>
                <a:spcPts val="0"/>
              </a:spcAft>
              <a:defRPr/>
            </a:pPr>
            <a:r>
              <a:rPr lang="ro-RO" sz="1600" dirty="0"/>
              <a:t>Așezați monitorul (monitoarele) la înălțimea corectă și la o distanță de o lungime de braț de ochi.</a:t>
            </a:r>
          </a:p>
          <a:p>
            <a:pPr marL="141750" indent="-141750" fontAlgn="auto">
              <a:spcAft>
                <a:spcPts val="0"/>
              </a:spcAft>
              <a:defRPr/>
            </a:pPr>
            <a:r>
              <a:rPr lang="ro-RO" sz="1600" dirty="0"/>
              <a:t>Pentru a evita oboseala ochilor, utilizați regula 20-20-20 [la fiecare 20 de minute timp de cel puțin 20 de secunde priviți la o distanță de cel puțin 20 de picioare (6 metri)]. </a:t>
            </a:r>
          </a:p>
          <a:p>
            <a:pPr marL="141750" indent="-141750" fontAlgn="auto">
              <a:spcAft>
                <a:spcPts val="0"/>
              </a:spcAft>
              <a:defRPr/>
            </a:pPr>
            <a:r>
              <a:rPr lang="ro-RO" sz="1600" dirty="0"/>
              <a:t>Creșteți lizibilitatea utilizând lățimea completă a monitorului, non-culorile (de exemplu, font închis pe fundal luminos) și fonturi și spațiere a liniilor suficient de mari.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bwMode="auto">
          <a:xfrm>
            <a:off x="449263" y="134938"/>
            <a:ext cx="8694737" cy="366712"/>
          </a:xfrm>
        </p:spPr>
        <p:txBody>
          <a:bodyPr wrap="square" numCol="1" anchorCtr="0" compatLnSpc="1">
            <a:prstTxWarp prst="textNoShape">
              <a:avLst/>
            </a:prstTxWarp>
          </a:bodyPr>
          <a:lstStyle/>
          <a:p>
            <a:r>
              <a:rPr lang="ro-RO" sz="2200" smtClean="0">
                <a:cs typeface="Trebuchet MS" pitchFamily="34" charset="0"/>
              </a:rPr>
              <a:t>1. Planificarea și ergonomia locului de muncă – Mouse-ul și tastatura</a:t>
            </a:r>
          </a:p>
        </p:txBody>
      </p:sp>
      <p:sp>
        <p:nvSpPr>
          <p:cNvPr id="3" name="Content Placeholder 2"/>
          <p:cNvSpPr>
            <a:spLocks noGrp="1"/>
          </p:cNvSpPr>
          <p:nvPr>
            <p:ph sz="half" idx="1"/>
          </p:nvPr>
        </p:nvSpPr>
        <p:spPr>
          <a:xfrm>
            <a:off x="539750" y="915988"/>
            <a:ext cx="7848600" cy="3455987"/>
          </a:xfrm>
        </p:spPr>
        <p:txBody>
          <a:bodyPr>
            <a:normAutofit fontScale="92500" lnSpcReduction="10000"/>
          </a:bodyPr>
          <a:lstStyle/>
          <a:p>
            <a:pPr marL="141750" indent="-141750">
              <a:spcAft>
                <a:spcPts val="0"/>
              </a:spcAft>
              <a:defRPr/>
            </a:pPr>
            <a:r>
              <a:rPr lang="ro-RO" sz="1600" dirty="0"/>
              <a:t>În timp ce lucrați pe laptop, se recomandă utilizarea unui mouse și a unei tastaturi separate. Acest lucru vă permite să aveți o poziție mai confortabilă a corpului și previne tensiunea musculară de la nivelul gâtului și al umerilor. </a:t>
            </a:r>
          </a:p>
          <a:p>
            <a:pPr marL="141750" indent="-141750">
              <a:spcAft>
                <a:spcPts val="0"/>
              </a:spcAft>
              <a:defRPr/>
            </a:pPr>
            <a:r>
              <a:rPr lang="ro-RO" sz="1600" dirty="0"/>
              <a:t>De preferință, utilizați o tastatură plată (sau pliați picioarele tastaturii). </a:t>
            </a:r>
          </a:p>
          <a:p>
            <a:pPr marL="141750" indent="-141750">
              <a:spcAft>
                <a:spcPts val="0"/>
              </a:spcAft>
              <a:defRPr/>
            </a:pPr>
            <a:r>
              <a:rPr lang="ro-RO" sz="1600" dirty="0"/>
              <a:t>Așezați tastatura direct în fața monitorului, la aproximativ 5-10 cm de marginea biroului. </a:t>
            </a:r>
          </a:p>
          <a:p>
            <a:pPr marL="141750" indent="-141750">
              <a:spcAft>
                <a:spcPts val="0"/>
              </a:spcAft>
              <a:defRPr/>
            </a:pPr>
            <a:r>
              <a:rPr lang="ro-RO" sz="1600" dirty="0"/>
              <a:t>Așezați mouse-ul cât mai aproape posibil de tastatură. </a:t>
            </a:r>
          </a:p>
          <a:p>
            <a:pPr marL="141750" indent="-141750">
              <a:spcAft>
                <a:spcPts val="0"/>
              </a:spcAft>
              <a:defRPr/>
            </a:pPr>
            <a:r>
              <a:rPr lang="ro-RO" sz="1600" dirty="0"/>
              <a:t>Utilizați mouse-ul în mod corect. Asigurați-vă că brațul este bine sprijinit de birou (sau de suportul pentru brațe) și că partea laterală a mâinii se sprijină pe birou.</a:t>
            </a:r>
          </a:p>
          <a:p>
            <a:pPr marL="141750" indent="-141750">
              <a:spcAft>
                <a:spcPts val="0"/>
              </a:spcAft>
              <a:defRPr/>
            </a:pPr>
            <a:r>
              <a:rPr lang="ro-RO" sz="1600" dirty="0"/>
              <a:t>Evitați sprijinirea mâinii pe mouse când nu îl utilizați. </a:t>
            </a:r>
          </a:p>
          <a:p>
            <a:pPr marL="141750" indent="-141750">
              <a:spcAft>
                <a:spcPts val="0"/>
              </a:spcAft>
              <a:defRPr/>
            </a:pPr>
            <a:r>
              <a:rPr lang="ro-RO" sz="1600" dirty="0"/>
              <a:t>Reduceți numărul de clicuri utilizând comenzile rapide de la tastatură, acolo unde este posibil. </a:t>
            </a:r>
          </a:p>
          <a:p>
            <a:pPr marL="141750" indent="-141750">
              <a:spcAft>
                <a:spcPts val="0"/>
              </a:spcAft>
              <a:defRPr/>
            </a:pPr>
            <a:r>
              <a:rPr lang="ro-RO" sz="1600" dirty="0"/>
              <a:t>Un mouse vertical sau cu rotiță ar putea fi adecvat pentru angajații care au deja AMS.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263" y="134938"/>
            <a:ext cx="7723187" cy="366712"/>
          </a:xfrm>
        </p:spPr>
        <p:txBody>
          <a:bodyPr wrap="square" numCol="1" anchorCtr="0" compatLnSpc="1">
            <a:prstTxWarp prst="textNoShape">
              <a:avLst/>
            </a:prstTxWarp>
            <a:normAutofit fontScale="90000"/>
          </a:bodyPr>
          <a:lstStyle/>
          <a:p>
            <a:r>
              <a:rPr lang="ro-RO" sz="2000" smtClean="0">
                <a:cs typeface="Trebuchet MS" pitchFamily="34" charset="0"/>
              </a:rPr>
              <a:t>1. Planificarea și ergonomia locului de muncă – Suportul pentru documente</a:t>
            </a:r>
          </a:p>
        </p:txBody>
      </p:sp>
      <p:sp>
        <p:nvSpPr>
          <p:cNvPr id="52226" name="Content Placeholder 2"/>
          <p:cNvSpPr>
            <a:spLocks noGrp="1"/>
          </p:cNvSpPr>
          <p:nvPr>
            <p:ph sz="half" idx="1"/>
          </p:nvPr>
        </p:nvSpPr>
        <p:spPr bwMode="auto">
          <a:xfrm>
            <a:off x="539750" y="915988"/>
            <a:ext cx="7704138" cy="3455987"/>
          </a:xfrm>
        </p:spPr>
        <p:txBody>
          <a:bodyPr wrap="square" numCol="1" compatLnSpc="1">
            <a:prstTxWarp prst="textNoShape">
              <a:avLst/>
            </a:prstTxWarp>
          </a:bodyPr>
          <a:lstStyle/>
          <a:p>
            <a:r>
              <a:rPr lang="ro-RO" sz="1900" smtClean="0"/>
              <a:t>Utilizați un suport pentru documente când tastați note sau text de pe documente pe hârtie. Acest lucru contribuie la menținerea unei poziții neutre a gâtului și a spatelui. </a:t>
            </a:r>
          </a:p>
          <a:p>
            <a:r>
              <a:rPr lang="ro-RO" sz="1900" smtClean="0"/>
              <a:t>Așezați suportul pentru documente în spatele tastaturii (externe) și sub monitor, direct între monitor și tastatură.</a:t>
            </a:r>
          </a:p>
          <a:p>
            <a:r>
              <a:rPr lang="ro-RO" sz="1900" smtClean="0"/>
              <a:t>Aranjați-l ușor în unghi (aproximativ 45°), astfel încât documentele să fie clar lizibile. </a:t>
            </a:r>
          </a:p>
          <a:p>
            <a:r>
              <a:rPr lang="ro-RO" sz="1900" smtClean="0"/>
              <a:t>În cazul tastării tactile, așezați suportul pentru documente la aceeași înălțime și distanță ca monitorul (astfel încât ochii să nu fie nevoiți să se concentreze de fiecare dată, iar gâtul să rămână într-o poziție confortabilă).</a:t>
            </a:r>
          </a:p>
          <a:p>
            <a:endParaRPr lang="en-GB" sz="160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bwMode="auto">
          <a:xfrm>
            <a:off x="467544" y="34005"/>
            <a:ext cx="8154987" cy="366712"/>
          </a:xfrm>
        </p:spPr>
        <p:txBody>
          <a:bodyPr wrap="square" numCol="1" anchorCtr="0" compatLnSpc="1">
            <a:prstTxWarp prst="textNoShape">
              <a:avLst/>
            </a:prstTxWarp>
          </a:bodyPr>
          <a:lstStyle/>
          <a:p>
            <a:r>
              <a:rPr lang="ro-RO" sz="2400" dirty="0" smtClean="0">
                <a:cs typeface="Trebuchet MS" pitchFamily="34" charset="0"/>
              </a:rPr>
              <a:t>2. Factori legați de mediul de lucru – </a:t>
            </a:r>
            <a:r>
              <a:rPr lang="ro-RO" sz="2400" dirty="0">
                <a:latin typeface="+mn-lt"/>
                <a:ea typeface="+mn-ea"/>
                <a:cs typeface="+mn-cs"/>
              </a:rPr>
              <a:t>Iluminatul </a:t>
            </a:r>
          </a:p>
        </p:txBody>
      </p:sp>
      <p:sp>
        <p:nvSpPr>
          <p:cNvPr id="3" name="Content Placeholder 2"/>
          <p:cNvSpPr>
            <a:spLocks noGrp="1"/>
          </p:cNvSpPr>
          <p:nvPr>
            <p:ph sz="half" idx="1"/>
          </p:nvPr>
        </p:nvSpPr>
        <p:spPr>
          <a:xfrm>
            <a:off x="539750" y="987425"/>
            <a:ext cx="4824413" cy="3455988"/>
          </a:xfrm>
        </p:spPr>
        <p:txBody>
          <a:bodyPr wrap="square" numCol="1" compatLnSpc="1">
            <a:prstTxWarp prst="textNoShape">
              <a:avLst/>
            </a:prstTxWarp>
          </a:bodyPr>
          <a:lstStyle/>
          <a:p>
            <a:pPr>
              <a:lnSpc>
                <a:spcPct val="90000"/>
              </a:lnSpc>
            </a:pPr>
            <a:r>
              <a:rPr lang="ro-RO" sz="1700" dirty="0"/>
              <a:t>Iluminatul adecvat </a:t>
            </a:r>
            <a:r>
              <a:rPr lang="ro-RO" sz="1700" dirty="0" smtClean="0"/>
              <a:t>(de preferință, minimum 500 de lucși) este, de asemenea, important pentru biroul de acasă. </a:t>
            </a:r>
          </a:p>
          <a:p>
            <a:pPr>
              <a:lnSpc>
                <a:spcPct val="90000"/>
              </a:lnSpc>
            </a:pPr>
            <a:r>
              <a:rPr lang="ro-RO" sz="1700" dirty="0" smtClean="0"/>
              <a:t>Evitați contrastele extreme de lumină (de exemplu, lucrul într-o cameră întunecoasă în timp ce priviți fix în monitor, monitorul înconjurat de pereți de culoare închisă) și împiedicați lumina puternică a soarelui sau lumina strălucitoare să se reflecte în monitor.</a:t>
            </a:r>
          </a:p>
          <a:p>
            <a:pPr>
              <a:lnSpc>
                <a:spcPct val="90000"/>
              </a:lnSpc>
            </a:pPr>
            <a:r>
              <a:rPr lang="ro-RO" sz="1700" dirty="0" smtClean="0"/>
              <a:t>Prin urmare, stați în partea opusă a ferestrei (nu cu fața sau cu spatele la fereastră) și utilizați jaluzele, dacă este necesar.</a:t>
            </a:r>
          </a:p>
          <a:p>
            <a:pPr>
              <a:lnSpc>
                <a:spcPct val="90000"/>
              </a:lnSpc>
              <a:buFont typeface="Wingdings" pitchFamily="2" charset="2"/>
              <a:buNone/>
            </a:pPr>
            <a:endParaRPr lang="en-GB" sz="1900" dirty="0" smtClean="0"/>
          </a:p>
        </p:txBody>
      </p:sp>
      <p:pic>
        <p:nvPicPr>
          <p:cNvPr id="54275" name="Picture 4"/>
          <p:cNvPicPr>
            <a:picLocks noChangeAspect="1"/>
          </p:cNvPicPr>
          <p:nvPr/>
        </p:nvPicPr>
        <p:blipFill>
          <a:blip r:embed="rId3"/>
          <a:srcRect/>
          <a:stretch>
            <a:fillRect/>
          </a:stretch>
        </p:blipFill>
        <p:spPr bwMode="auto">
          <a:xfrm>
            <a:off x="5364163" y="1276350"/>
            <a:ext cx="2736850" cy="2779713"/>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bwMode="auto">
          <a:xfrm>
            <a:off x="449263" y="134938"/>
            <a:ext cx="8154987" cy="366712"/>
          </a:xfrm>
        </p:spPr>
        <p:txBody>
          <a:bodyPr wrap="square" numCol="1" anchorCtr="0" compatLnSpc="1">
            <a:prstTxWarp prst="textNoShape">
              <a:avLst/>
            </a:prstTxWarp>
          </a:bodyPr>
          <a:lstStyle/>
          <a:p>
            <a:r>
              <a:rPr lang="ro-RO" sz="2400" smtClean="0">
                <a:cs typeface="Trebuchet MS" pitchFamily="34" charset="0"/>
              </a:rPr>
              <a:t>2. Mediul de lucru – Aerul și temperatura </a:t>
            </a:r>
          </a:p>
        </p:txBody>
      </p:sp>
      <p:sp>
        <p:nvSpPr>
          <p:cNvPr id="3" name="Content Placeholder 2"/>
          <p:cNvSpPr>
            <a:spLocks noGrp="1"/>
          </p:cNvSpPr>
          <p:nvPr>
            <p:ph sz="half" idx="1"/>
          </p:nvPr>
        </p:nvSpPr>
        <p:spPr>
          <a:xfrm>
            <a:off x="539750" y="915988"/>
            <a:ext cx="4752975" cy="3455987"/>
          </a:xfrm>
        </p:spPr>
        <p:txBody>
          <a:bodyPr>
            <a:normAutofit fontScale="92500" lnSpcReduction="20000"/>
          </a:bodyPr>
          <a:lstStyle/>
          <a:p>
            <a:pPr marL="141750" indent="-141750">
              <a:spcAft>
                <a:spcPts val="0"/>
              </a:spcAft>
              <a:defRPr/>
            </a:pPr>
            <a:r>
              <a:rPr lang="ro-RO" sz="1800" dirty="0"/>
              <a:t>Deschideți ferestrele și ușile în mod regulat, de exemplu înainte de a începe ziua de </a:t>
            </a:r>
            <a:r>
              <a:rPr lang="ro-RO" sz="1800" dirty="0" err="1"/>
              <a:t>telemuncă</a:t>
            </a:r>
            <a:r>
              <a:rPr lang="ro-RO" sz="1800" dirty="0"/>
              <a:t> sau atunci când faceți o pauză.</a:t>
            </a:r>
          </a:p>
          <a:p>
            <a:pPr marL="141750" indent="-141750" fontAlgn="auto">
              <a:spcAft>
                <a:spcPts val="0"/>
              </a:spcAft>
              <a:defRPr/>
            </a:pPr>
            <a:r>
              <a:rPr lang="ro-RO" sz="1800" dirty="0"/>
              <a:t>Temperatura optimă pentru munca la computer este între 22°C și 24,5°C, în funcție de anotimp. </a:t>
            </a:r>
          </a:p>
          <a:p>
            <a:pPr marL="141750" indent="-141750" fontAlgn="auto">
              <a:spcAft>
                <a:spcPts val="0"/>
              </a:spcAft>
              <a:defRPr/>
            </a:pPr>
            <a:r>
              <a:rPr lang="ro-RO" sz="1800" dirty="0"/>
              <a:t>Adaptați-vă îmbrăcămintea în funcție de temperatura locului de muncă. </a:t>
            </a:r>
          </a:p>
          <a:p>
            <a:pPr marL="141750" indent="-141750" fontAlgn="auto">
              <a:spcAft>
                <a:spcPts val="0"/>
              </a:spcAft>
              <a:defRPr/>
            </a:pPr>
            <a:r>
              <a:rPr lang="ro-RO" sz="1800" dirty="0"/>
              <a:t>Îmbrăcați-vă astfel încât să puneți adăuga sau îndepărta un articol de îmbrăcăminte dacă este prea cald sau prea frig. O îmbrăcăminte lejeră vă permite și să faceți exerciții de întindere.</a:t>
            </a:r>
          </a:p>
          <a:p>
            <a:pPr marL="141750" indent="-141750">
              <a:spcAft>
                <a:spcPts val="0"/>
              </a:spcAft>
              <a:defRPr/>
            </a:pPr>
            <a:endParaRPr lang="en-GB" sz="1800" dirty="0"/>
          </a:p>
        </p:txBody>
      </p:sp>
      <p:pic>
        <p:nvPicPr>
          <p:cNvPr id="56323" name="Picture 6"/>
          <p:cNvPicPr>
            <a:picLocks noChangeAspect="1"/>
          </p:cNvPicPr>
          <p:nvPr/>
        </p:nvPicPr>
        <p:blipFill>
          <a:blip r:embed="rId3"/>
          <a:srcRect/>
          <a:stretch>
            <a:fillRect/>
          </a:stretch>
        </p:blipFill>
        <p:spPr bwMode="auto">
          <a:xfrm>
            <a:off x="4519613" y="1276350"/>
            <a:ext cx="5013325" cy="368141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bwMode="auto">
          <a:xfrm>
            <a:off x="449263" y="134938"/>
            <a:ext cx="8154987" cy="366712"/>
          </a:xfrm>
        </p:spPr>
        <p:txBody>
          <a:bodyPr wrap="square" numCol="1" anchorCtr="0" compatLnSpc="1">
            <a:prstTxWarp prst="textNoShape">
              <a:avLst/>
            </a:prstTxWarp>
          </a:bodyPr>
          <a:lstStyle/>
          <a:p>
            <a:r>
              <a:rPr lang="ro-RO" sz="2400" smtClean="0">
                <a:cs typeface="Trebuchet MS" pitchFamily="34" charset="0"/>
              </a:rPr>
              <a:t>2. Mediul de lucru – Zgomotul de fundal</a:t>
            </a:r>
          </a:p>
        </p:txBody>
      </p:sp>
      <p:sp>
        <p:nvSpPr>
          <p:cNvPr id="3" name="Content Placeholder 2"/>
          <p:cNvSpPr>
            <a:spLocks noGrp="1"/>
          </p:cNvSpPr>
          <p:nvPr>
            <p:ph sz="half" idx="1"/>
          </p:nvPr>
        </p:nvSpPr>
        <p:spPr>
          <a:xfrm>
            <a:off x="539750" y="915988"/>
            <a:ext cx="4392613" cy="3455987"/>
          </a:xfrm>
        </p:spPr>
        <p:txBody>
          <a:bodyPr>
            <a:normAutofit fontScale="92500"/>
          </a:bodyPr>
          <a:lstStyle/>
          <a:p>
            <a:pPr marL="141750" indent="-141750">
              <a:spcAft>
                <a:spcPts val="0"/>
              </a:spcAft>
              <a:defRPr/>
            </a:pPr>
            <a:r>
              <a:rPr lang="ro-RO" sz="1750" dirty="0"/>
              <a:t>Este adecvat să lucrați într-o cameră separată pentru a reduce la minimum interferența cu muzica, televizorul, colocatarii etc. </a:t>
            </a:r>
          </a:p>
          <a:p>
            <a:pPr marL="141750" indent="-141750">
              <a:spcAft>
                <a:spcPts val="0"/>
              </a:spcAft>
              <a:defRPr/>
            </a:pPr>
            <a:r>
              <a:rPr lang="ro-RO" sz="1750" dirty="0"/>
              <a:t>Stabiliți un aranjament eficace cu colocatarii, mai ales pentru momentele când trebuie să efectuați sarcini care vă solicită concentrarea. </a:t>
            </a:r>
          </a:p>
          <a:p>
            <a:pPr marL="141750" indent="-141750">
              <a:spcAft>
                <a:spcPts val="0"/>
              </a:spcAft>
              <a:defRPr/>
            </a:pPr>
            <a:r>
              <a:rPr lang="ro-RO" sz="1750" dirty="0"/>
              <a:t>În plus, pentru a reduce zgomotul deranjant de fundal, poate fi utilă purtarea unor căști care să atenueze zgomotul. </a:t>
            </a:r>
          </a:p>
          <a:p>
            <a:pPr marL="141750" indent="-141750">
              <a:spcAft>
                <a:spcPts val="0"/>
              </a:spcAft>
              <a:defRPr/>
            </a:pPr>
            <a:r>
              <a:rPr lang="ro-RO" sz="1750" dirty="0"/>
              <a:t>Este preferabil să amplasați imprimanta într-o altă cameră.</a:t>
            </a:r>
          </a:p>
          <a:p>
            <a:pPr marL="0" indent="0">
              <a:spcAft>
                <a:spcPts val="0"/>
              </a:spcAft>
              <a:buFont typeface="Wingdings" pitchFamily="2" charset="2"/>
              <a:buNone/>
              <a:defRPr/>
            </a:pPr>
            <a:endParaRPr lang="en-GB" sz="1750" dirty="0"/>
          </a:p>
        </p:txBody>
      </p:sp>
      <p:pic>
        <p:nvPicPr>
          <p:cNvPr id="58371" name="Picture 3"/>
          <p:cNvPicPr>
            <a:picLocks noChangeAspect="1"/>
          </p:cNvPicPr>
          <p:nvPr/>
        </p:nvPicPr>
        <p:blipFill>
          <a:blip r:embed="rId3"/>
          <a:srcRect/>
          <a:stretch>
            <a:fillRect/>
          </a:stretch>
        </p:blipFill>
        <p:spPr bwMode="auto">
          <a:xfrm>
            <a:off x="5076825" y="2284413"/>
            <a:ext cx="3311525" cy="1900237"/>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bwMode="auto">
          <a:xfrm>
            <a:off x="449263" y="134938"/>
            <a:ext cx="8154987" cy="366712"/>
          </a:xfrm>
        </p:spPr>
        <p:txBody>
          <a:bodyPr wrap="square" numCol="1" anchorCtr="0" compatLnSpc="1">
            <a:prstTxWarp prst="textNoShape">
              <a:avLst/>
            </a:prstTxWarp>
          </a:bodyPr>
          <a:lstStyle/>
          <a:p>
            <a:r>
              <a:rPr lang="ro-RO" sz="2400" smtClean="0">
                <a:cs typeface="Trebuchet MS" pitchFamily="34" charset="0"/>
              </a:rPr>
              <a:t>3. Comportamentul sedentar</a:t>
            </a:r>
          </a:p>
        </p:txBody>
      </p:sp>
      <p:sp>
        <p:nvSpPr>
          <p:cNvPr id="60418" name="Content Placeholder 2"/>
          <p:cNvSpPr>
            <a:spLocks noGrp="1"/>
          </p:cNvSpPr>
          <p:nvPr>
            <p:ph sz="half" idx="1"/>
          </p:nvPr>
        </p:nvSpPr>
        <p:spPr bwMode="auto">
          <a:xfrm>
            <a:off x="539750" y="915988"/>
            <a:ext cx="7632700" cy="3455987"/>
          </a:xfrm>
        </p:spPr>
        <p:txBody>
          <a:bodyPr wrap="square" numCol="1" compatLnSpc="1">
            <a:prstTxWarp prst="textNoShape">
              <a:avLst/>
            </a:prstTxWarp>
          </a:bodyPr>
          <a:lstStyle/>
          <a:p>
            <a:r>
              <a:rPr lang="ro-RO" sz="2000" smtClean="0"/>
              <a:t>  Pentru sănătatea psihică și fizică, este necesară o combinație de 3 elemente: </a:t>
            </a:r>
          </a:p>
          <a:p>
            <a:pPr marL="141288" lvl="1" indent="0">
              <a:buFont typeface="Arial" charset="0"/>
              <a:buNone/>
            </a:pPr>
            <a:r>
              <a:rPr lang="ro-RO" sz="2000" smtClean="0"/>
              <a:t>1. petreceți mai puține ore pe zi în poziția așezat; </a:t>
            </a:r>
          </a:p>
          <a:p>
            <a:pPr marL="141288" lvl="1" indent="0">
              <a:buFont typeface="Arial" charset="0"/>
              <a:buNone/>
            </a:pPr>
            <a:r>
              <a:rPr lang="ro-RO" sz="2000" smtClean="0"/>
              <a:t>2. schimbați-vă poziția cât mai des posibil; </a:t>
            </a:r>
          </a:p>
          <a:p>
            <a:pPr marL="141288" lvl="1" indent="0">
              <a:buFont typeface="Arial" charset="0"/>
              <a:buNone/>
            </a:pPr>
            <a:r>
              <a:rPr lang="ro-RO" sz="2000" smtClean="0"/>
              <a:t>3. abordați o bună postură în poziția așezat.</a:t>
            </a:r>
          </a:p>
          <a:p>
            <a:endParaRPr lang="en-GB" sz="2000" smtClean="0"/>
          </a:p>
        </p:txBody>
      </p:sp>
      <p:pic>
        <p:nvPicPr>
          <p:cNvPr id="60419" name="Picture 5"/>
          <p:cNvPicPr>
            <a:picLocks noChangeAspect="1"/>
          </p:cNvPicPr>
          <p:nvPr/>
        </p:nvPicPr>
        <p:blipFill>
          <a:blip r:embed="rId3"/>
          <a:srcRect/>
          <a:stretch>
            <a:fillRect/>
          </a:stretch>
        </p:blipFill>
        <p:spPr bwMode="auto">
          <a:xfrm>
            <a:off x="5508625" y="2482850"/>
            <a:ext cx="2170113" cy="1889125"/>
          </a:xfrm>
          <a:prstGeom prst="rect">
            <a:avLst/>
          </a:prstGeom>
          <a:noFill/>
          <a:ln w="9525">
            <a:noFill/>
            <a:miter lim="800000"/>
            <a:headEnd/>
            <a:tailEnd/>
          </a:ln>
        </p:spPr>
      </p:pic>
      <p:pic>
        <p:nvPicPr>
          <p:cNvPr id="60420" name="Picture 7"/>
          <p:cNvPicPr>
            <a:picLocks noChangeAspect="1"/>
          </p:cNvPicPr>
          <p:nvPr/>
        </p:nvPicPr>
        <p:blipFill>
          <a:blip r:embed="rId4"/>
          <a:srcRect/>
          <a:stretch>
            <a:fillRect/>
          </a:stretch>
        </p:blipFill>
        <p:spPr bwMode="auto">
          <a:xfrm>
            <a:off x="1362075" y="2760663"/>
            <a:ext cx="2963863" cy="1611312"/>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bwMode="auto">
          <a:xfrm>
            <a:off x="449263" y="134938"/>
            <a:ext cx="8154987" cy="366712"/>
          </a:xfrm>
        </p:spPr>
        <p:txBody>
          <a:bodyPr wrap="square" numCol="1" anchorCtr="0" compatLnSpc="1">
            <a:prstTxWarp prst="textNoShape">
              <a:avLst/>
            </a:prstTxWarp>
          </a:bodyPr>
          <a:lstStyle/>
          <a:p>
            <a:r>
              <a:rPr lang="ro-RO" sz="2400" smtClean="0">
                <a:cs typeface="Trebuchet MS" pitchFamily="34" charset="0"/>
              </a:rPr>
              <a:t>3. Comportamentul sedentar – Sfaturi pentru mișcare</a:t>
            </a:r>
          </a:p>
        </p:txBody>
      </p:sp>
      <p:sp>
        <p:nvSpPr>
          <p:cNvPr id="3" name="Content Placeholder 2"/>
          <p:cNvSpPr>
            <a:spLocks noGrp="1"/>
          </p:cNvSpPr>
          <p:nvPr>
            <p:ph sz="half" idx="1"/>
          </p:nvPr>
        </p:nvSpPr>
        <p:spPr>
          <a:xfrm>
            <a:off x="323850" y="915988"/>
            <a:ext cx="7848600" cy="3455987"/>
          </a:xfrm>
        </p:spPr>
        <p:txBody>
          <a:bodyPr>
            <a:normAutofit fontScale="92500" lnSpcReduction="20000"/>
          </a:bodyPr>
          <a:lstStyle/>
          <a:p>
            <a:pPr marL="344250" lvl="2" indent="-101250">
              <a:spcBef>
                <a:spcPts val="0"/>
              </a:spcBef>
              <a:spcAft>
                <a:spcPts val="0"/>
              </a:spcAft>
              <a:buFont typeface="Wingdings" panose="05000000000000000000" pitchFamily="2" charset="2"/>
              <a:buChar char="§"/>
              <a:defRPr/>
            </a:pPr>
            <a:r>
              <a:rPr lang="ro-RO" sz="1650" b="1" dirty="0">
                <a:solidFill>
                  <a:schemeClr val="tx2"/>
                </a:solidFill>
              </a:rPr>
              <a:t>Începeți ziua cu o scurtă plimbare sau cu un antrenament rapid (de exemplu, exerciții de întindere, exerciții de rezistență etc.).</a:t>
            </a:r>
          </a:p>
          <a:p>
            <a:pPr marL="344250" lvl="2" indent="-101250">
              <a:spcBef>
                <a:spcPts val="0"/>
              </a:spcBef>
              <a:spcAft>
                <a:spcPts val="0"/>
              </a:spcAft>
              <a:buFont typeface="Wingdings" panose="05000000000000000000" pitchFamily="2" charset="2"/>
              <a:buChar char="§"/>
              <a:defRPr/>
            </a:pPr>
            <a:r>
              <a:rPr lang="ro-RO" sz="1650" b="1" dirty="0">
                <a:solidFill>
                  <a:schemeClr val="tx2"/>
                </a:solidFill>
              </a:rPr>
              <a:t>Alternați sarcinile și schimbați-vă poziția cel puțin o dată la o oră, ridicându-vă în picioare, făcând o pauză (de cafea), mergând la toaletă etc.</a:t>
            </a:r>
          </a:p>
          <a:p>
            <a:pPr marL="344250" lvl="2" indent="-101250">
              <a:spcBef>
                <a:spcPts val="0"/>
              </a:spcBef>
              <a:spcAft>
                <a:spcPts val="0"/>
              </a:spcAft>
              <a:buFont typeface="Wingdings" panose="05000000000000000000" pitchFamily="2" charset="2"/>
              <a:buChar char="§"/>
              <a:defRPr/>
            </a:pPr>
            <a:r>
              <a:rPr lang="ro-RO" sz="1650" b="1" dirty="0">
                <a:solidFill>
                  <a:schemeClr val="tx2"/>
                </a:solidFill>
              </a:rPr>
              <a:t>Ridicați-vă regulat în picioare în timpul întâlnirilor online sau plimbați-vă în timpul apelurilor telefonice.</a:t>
            </a:r>
          </a:p>
          <a:p>
            <a:pPr marL="344250" lvl="2" indent="-101250">
              <a:spcBef>
                <a:spcPts val="0"/>
              </a:spcBef>
              <a:spcAft>
                <a:spcPts val="0"/>
              </a:spcAft>
              <a:buFont typeface="Wingdings" panose="05000000000000000000" pitchFamily="2" charset="2"/>
              <a:buChar char="§"/>
              <a:defRPr/>
            </a:pPr>
            <a:r>
              <a:rPr lang="ro-RO" sz="1650" b="1" dirty="0">
                <a:solidFill>
                  <a:schemeClr val="tx2"/>
                </a:solidFill>
              </a:rPr>
              <a:t>Alternați munca în poziția așezat (maximum o oră) și cea în picioare (maximum 30 de minute). În mod ideal, folosiți un birou unde se poate lucra din poziția așezat sau în picioare. Dacă nu este disponibil, așezați laptopul pe o platformă pe masă sau pe un dulap. </a:t>
            </a:r>
          </a:p>
          <a:p>
            <a:pPr marL="344250" lvl="2" indent="-101250">
              <a:spcBef>
                <a:spcPts val="0"/>
              </a:spcBef>
              <a:spcAft>
                <a:spcPts val="0"/>
              </a:spcAft>
              <a:buFont typeface="Wingdings" panose="05000000000000000000" pitchFamily="2" charset="2"/>
              <a:buChar char="§"/>
              <a:defRPr/>
            </a:pPr>
            <a:r>
              <a:rPr lang="ro-RO" sz="1650" b="1" dirty="0">
                <a:solidFill>
                  <a:schemeClr val="tx2"/>
                </a:solidFill>
              </a:rPr>
              <a:t>Faceți o </a:t>
            </a:r>
            <a:r>
              <a:rPr lang="ro-RO" sz="1650" b="1" dirty="0" err="1">
                <a:solidFill>
                  <a:schemeClr val="tx2"/>
                </a:solidFill>
              </a:rPr>
              <a:t>micropauză</a:t>
            </a:r>
            <a:r>
              <a:rPr lang="ro-RO" sz="1650" b="1" dirty="0">
                <a:solidFill>
                  <a:schemeClr val="tx2"/>
                </a:solidFill>
              </a:rPr>
              <a:t> pentru a sta în picioare timp de 30 de secunde și faceți exerciții de întindere la fiecare 20-30 de minute.</a:t>
            </a:r>
          </a:p>
          <a:p>
            <a:pPr marL="344250" lvl="2" indent="-101250">
              <a:spcBef>
                <a:spcPts val="0"/>
              </a:spcBef>
              <a:spcAft>
                <a:spcPts val="0"/>
              </a:spcAft>
              <a:buFont typeface="Wingdings" panose="05000000000000000000" pitchFamily="2" charset="2"/>
              <a:buChar char="§"/>
              <a:defRPr/>
            </a:pPr>
            <a:r>
              <a:rPr lang="ro-RO" sz="1650" b="1" dirty="0">
                <a:solidFill>
                  <a:schemeClr val="tx2"/>
                </a:solidFill>
              </a:rPr>
              <a:t>Schimbați-vă postura când sunteți în poziția așezat, de exemplu </a:t>
            </a:r>
            <a:r>
              <a:rPr lang="ro-RO" sz="1650" b="1" dirty="0" err="1">
                <a:solidFill>
                  <a:schemeClr val="tx2"/>
                </a:solidFill>
              </a:rPr>
              <a:t>mutați-vă</a:t>
            </a:r>
            <a:r>
              <a:rPr lang="ro-RO" sz="1650" b="1" dirty="0">
                <a:solidFill>
                  <a:schemeClr val="tx2"/>
                </a:solidFill>
              </a:rPr>
              <a:t> greutatea de pe o parte a corpului pe alta sau aplecați-vă pe spate (poziție așezat dinamică).</a:t>
            </a:r>
          </a:p>
          <a:p>
            <a:pPr marL="344250" lvl="2" indent="-101250">
              <a:spcBef>
                <a:spcPts val="0"/>
              </a:spcBef>
              <a:spcAft>
                <a:spcPts val="0"/>
              </a:spcAft>
              <a:buFont typeface="Wingdings" panose="05000000000000000000" pitchFamily="2" charset="2"/>
              <a:buChar char="§"/>
              <a:defRPr/>
            </a:pPr>
            <a:r>
              <a:rPr lang="ro-RO" sz="1650" b="1" dirty="0">
                <a:solidFill>
                  <a:schemeClr val="tx2"/>
                </a:solidFill>
              </a:rPr>
              <a:t>Pauza de prânz este momentul ideal pentru o plimbare, 15 minute de exerciții, lucrul în grădină sau alte activități în aer liber.</a:t>
            </a:r>
          </a:p>
          <a:p>
            <a:pPr marL="141750" indent="-141750">
              <a:spcAft>
                <a:spcPts val="0"/>
              </a:spcAft>
              <a:defRPr/>
            </a:pPr>
            <a:endParaRPr lang="en-GB" sz="16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bwMode="auto">
          <a:xfrm>
            <a:off x="449263" y="134938"/>
            <a:ext cx="8154987" cy="366712"/>
          </a:xfrm>
        </p:spPr>
        <p:txBody>
          <a:bodyPr wrap="square" numCol="1" anchorCtr="0" compatLnSpc="1">
            <a:prstTxWarp prst="textNoShape">
              <a:avLst/>
            </a:prstTxWarp>
          </a:bodyPr>
          <a:lstStyle/>
          <a:p>
            <a:r>
              <a:rPr lang="ro-RO" sz="2400" smtClean="0">
                <a:cs typeface="Trebuchet MS" pitchFamily="34" charset="0"/>
              </a:rPr>
              <a:t>3. Comportamentul sedentar – Sfaturi pentru mișcare 2</a:t>
            </a:r>
          </a:p>
        </p:txBody>
      </p:sp>
      <p:sp>
        <p:nvSpPr>
          <p:cNvPr id="3" name="Content Placeholder 2"/>
          <p:cNvSpPr>
            <a:spLocks noGrp="1"/>
          </p:cNvSpPr>
          <p:nvPr>
            <p:ph sz="half" idx="1"/>
          </p:nvPr>
        </p:nvSpPr>
        <p:spPr>
          <a:xfrm>
            <a:off x="323850" y="915988"/>
            <a:ext cx="6851650" cy="3384550"/>
          </a:xfrm>
        </p:spPr>
        <p:txBody>
          <a:bodyPr>
            <a:normAutofit fontScale="92500" lnSpcReduction="10000"/>
          </a:bodyPr>
          <a:lstStyle/>
          <a:p>
            <a:pPr marL="344250" lvl="2" indent="-101250">
              <a:spcBef>
                <a:spcPts val="0"/>
              </a:spcBef>
              <a:spcAft>
                <a:spcPts val="0"/>
              </a:spcAft>
              <a:buFont typeface="Wingdings" panose="05000000000000000000" pitchFamily="2" charset="2"/>
              <a:buChar char="§"/>
              <a:defRPr/>
            </a:pPr>
            <a:r>
              <a:rPr lang="ro-RO" sz="1800" dirty="0">
                <a:solidFill>
                  <a:schemeClr val="tx2"/>
                </a:solidFill>
              </a:rPr>
              <a:t> </a:t>
            </a:r>
            <a:r>
              <a:rPr lang="ro-RO" sz="1800" b="1" dirty="0">
                <a:solidFill>
                  <a:schemeClr val="tx2"/>
                </a:solidFill>
              </a:rPr>
              <a:t>Faceți în mod regulat câteva exerciții rapide pentru a îmbunătăți circulația sângelui și a elibera tensiunea musculară: </a:t>
            </a:r>
          </a:p>
          <a:p>
            <a:pPr marL="445500" lvl="3" indent="-101250" fontAlgn="auto">
              <a:spcBef>
                <a:spcPts val="0"/>
              </a:spcBef>
              <a:spcAft>
                <a:spcPts val="0"/>
              </a:spcAft>
              <a:buFont typeface="Arial" pitchFamily="34" charset="0"/>
              <a:buChar char="•"/>
              <a:defRPr/>
            </a:pPr>
            <a:r>
              <a:rPr lang="ro-RO" sz="1800" dirty="0"/>
              <a:t>Rotiți capul spre stânga și spre dreapta.</a:t>
            </a:r>
          </a:p>
          <a:p>
            <a:pPr marL="445500" lvl="3" indent="-101250" fontAlgn="auto">
              <a:spcBef>
                <a:spcPts val="0"/>
              </a:spcBef>
              <a:spcAft>
                <a:spcPts val="0"/>
              </a:spcAft>
              <a:buFont typeface="Arial" pitchFamily="34" charset="0"/>
              <a:buChar char="•"/>
              <a:defRPr/>
            </a:pPr>
            <a:r>
              <a:rPr lang="ro-RO" sz="1800" dirty="0"/>
              <a:t>Înclinați capul în față și rotiți-l ușor dintr-o parte în alta.</a:t>
            </a:r>
          </a:p>
          <a:p>
            <a:pPr marL="445500" lvl="3" indent="-101250" fontAlgn="auto">
              <a:spcBef>
                <a:spcPts val="0"/>
              </a:spcBef>
              <a:spcAft>
                <a:spcPts val="0"/>
              </a:spcAft>
              <a:buFont typeface="Arial" pitchFamily="34" charset="0"/>
              <a:buChar char="•"/>
              <a:defRPr/>
            </a:pPr>
            <a:r>
              <a:rPr lang="ro-RO" sz="1800" dirty="0"/>
              <a:t>Lăsați brațele și umerii să atârne lejer.</a:t>
            </a:r>
          </a:p>
          <a:p>
            <a:pPr marL="445500" lvl="3" indent="-101250" fontAlgn="auto">
              <a:spcBef>
                <a:spcPts val="0"/>
              </a:spcBef>
              <a:spcAft>
                <a:spcPts val="0"/>
              </a:spcAft>
              <a:buFont typeface="Arial" pitchFamily="34" charset="0"/>
              <a:buChar char="•"/>
              <a:defRPr/>
            </a:pPr>
            <a:r>
              <a:rPr lang="ro-RO" sz="1800" dirty="0"/>
              <a:t>Apoi, aplecați umerii spre picioare.</a:t>
            </a:r>
          </a:p>
          <a:p>
            <a:pPr marL="445500" lvl="3" indent="-101250" fontAlgn="auto">
              <a:spcBef>
                <a:spcPts val="0"/>
              </a:spcBef>
              <a:spcAft>
                <a:spcPts val="0"/>
              </a:spcAft>
              <a:buFont typeface="Arial" pitchFamily="34" charset="0"/>
              <a:buChar char="•"/>
              <a:defRPr/>
            </a:pPr>
            <a:r>
              <a:rPr lang="ro-RO" sz="1800" dirty="0"/>
              <a:t>Rotiți umerii în față și apoi în spate.</a:t>
            </a:r>
          </a:p>
          <a:p>
            <a:pPr marL="445500" lvl="3" indent="-101250" fontAlgn="auto">
              <a:spcBef>
                <a:spcPts val="0"/>
              </a:spcBef>
              <a:spcAft>
                <a:spcPts val="0"/>
              </a:spcAft>
              <a:buFont typeface="Arial" pitchFamily="34" charset="0"/>
              <a:buChar char="•"/>
              <a:defRPr/>
            </a:pPr>
            <a:r>
              <a:rPr lang="ro-RO" sz="1800" dirty="0"/>
              <a:t>Extindeți brațele în față la înălțimea umerilor. Apropiați mâinile (cu palmele îndreptate spre exterior) și întindeți brațele.</a:t>
            </a:r>
          </a:p>
          <a:p>
            <a:pPr marL="445500" lvl="3" indent="-101250" fontAlgn="auto">
              <a:spcBef>
                <a:spcPts val="0"/>
              </a:spcBef>
              <a:spcAft>
                <a:spcPts val="0"/>
              </a:spcAft>
              <a:buFont typeface="Arial" pitchFamily="34" charset="0"/>
              <a:buChar char="•"/>
              <a:defRPr/>
            </a:pPr>
            <a:r>
              <a:rPr lang="ro-RO" sz="1800" dirty="0"/>
              <a:t>Extindeți brațele în lateral și în spate.</a:t>
            </a:r>
          </a:p>
          <a:p>
            <a:pPr marL="445500" lvl="3" indent="-101250" fontAlgn="auto">
              <a:spcBef>
                <a:spcPts val="0"/>
              </a:spcBef>
              <a:spcAft>
                <a:spcPts val="0"/>
              </a:spcAft>
              <a:buFont typeface="Arial" pitchFamily="34" charset="0"/>
              <a:buChar char="•"/>
              <a:defRPr/>
            </a:pPr>
            <a:r>
              <a:rPr lang="ro-RO" sz="1800" dirty="0"/>
              <a:t>Sprijiniți-vă călcâiele pe podea și ridicați degetele de la picioare.</a:t>
            </a:r>
          </a:p>
          <a:p>
            <a:pPr marL="445500" lvl="3" indent="-101250" fontAlgn="auto">
              <a:spcBef>
                <a:spcPts val="0"/>
              </a:spcBef>
              <a:spcAft>
                <a:spcPts val="0"/>
              </a:spcAft>
              <a:buFont typeface="Arial" pitchFamily="34" charset="0"/>
              <a:buChar char="•"/>
              <a:defRPr/>
            </a:pPr>
            <a:r>
              <a:rPr lang="ro-RO" sz="1800" dirty="0"/>
              <a:t>Sprijiniți-vă vârfurile degetelor pe podea și ridicați călcâiele.</a:t>
            </a:r>
          </a:p>
          <a:p>
            <a:pPr marL="0" indent="0">
              <a:spcAft>
                <a:spcPts val="0"/>
              </a:spcAft>
              <a:buFont typeface="Wingdings" pitchFamily="2" charset="2"/>
              <a:buNone/>
              <a:defRPr/>
            </a:pPr>
            <a:endParaRPr lang="en-GB" sz="1050" dirty="0"/>
          </a:p>
        </p:txBody>
      </p:sp>
      <p:pic>
        <p:nvPicPr>
          <p:cNvPr id="64515" name="Picture 3"/>
          <p:cNvPicPr>
            <a:picLocks noChangeAspect="1"/>
          </p:cNvPicPr>
          <p:nvPr/>
        </p:nvPicPr>
        <p:blipFill>
          <a:blip r:embed="rId3"/>
          <a:srcRect/>
          <a:stretch>
            <a:fillRect/>
          </a:stretch>
        </p:blipFill>
        <p:spPr bwMode="auto">
          <a:xfrm>
            <a:off x="7175500" y="2500313"/>
            <a:ext cx="1417638" cy="1722437"/>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bwMode="auto">
          <a:xfrm>
            <a:off x="449263" y="134938"/>
            <a:ext cx="8154987" cy="366712"/>
          </a:xfrm>
        </p:spPr>
        <p:txBody>
          <a:bodyPr wrap="square" numCol="1" anchorCtr="0" compatLnSpc="1">
            <a:prstTxWarp prst="textNoShape">
              <a:avLst/>
            </a:prstTxWarp>
          </a:bodyPr>
          <a:lstStyle/>
          <a:p>
            <a:r>
              <a:rPr lang="ro-RO" sz="2400" smtClean="0">
                <a:cs typeface="Trebuchet MS" pitchFamily="34" charset="0"/>
              </a:rPr>
              <a:t>4. Organizarea muncii</a:t>
            </a:r>
          </a:p>
        </p:txBody>
      </p:sp>
      <p:sp>
        <p:nvSpPr>
          <p:cNvPr id="3" name="Content Placeholder 2"/>
          <p:cNvSpPr>
            <a:spLocks noGrp="1"/>
          </p:cNvSpPr>
          <p:nvPr>
            <p:ph sz="half" idx="1"/>
          </p:nvPr>
        </p:nvSpPr>
        <p:spPr>
          <a:xfrm>
            <a:off x="539750" y="915988"/>
            <a:ext cx="7632700" cy="3455987"/>
          </a:xfrm>
        </p:spPr>
        <p:txBody>
          <a:bodyPr>
            <a:noAutofit/>
          </a:bodyPr>
          <a:lstStyle/>
          <a:p>
            <a:pPr marL="141750" indent="-141750">
              <a:spcAft>
                <a:spcPts val="0"/>
              </a:spcAft>
              <a:defRPr/>
            </a:pPr>
            <a:r>
              <a:rPr lang="ro-RO" sz="1800"/>
              <a:t> </a:t>
            </a:r>
            <a:r>
              <a:rPr lang="ro-RO" sz="1750"/>
              <a:t>Mai jos sunt câteva sfaturi practice pentru a îmbunătăți echilibrul dintre viața profesională și cea privată și organizarea muncii în timp ce lucrați de acasă:</a:t>
            </a:r>
          </a:p>
          <a:p>
            <a:pPr marL="243000" lvl="1" indent="-101250">
              <a:spcBef>
                <a:spcPts val="0"/>
              </a:spcBef>
              <a:spcAft>
                <a:spcPts val="0"/>
              </a:spcAft>
              <a:buFont typeface="Arial" pitchFamily="34" charset="0"/>
              <a:buChar char="•"/>
              <a:defRPr/>
            </a:pPr>
            <a:r>
              <a:rPr lang="ro-RO" sz="1750"/>
              <a:t>Amenajați acasă un birou separat unde să puteți lucra fără a fi deranjați. Acest lucru ajută la menținerea unei separări clare între muncă și casă. </a:t>
            </a:r>
          </a:p>
          <a:p>
            <a:pPr marL="243000" lvl="1" indent="-101250">
              <a:spcBef>
                <a:spcPts val="0"/>
              </a:spcBef>
              <a:spcAft>
                <a:spcPts val="0"/>
              </a:spcAft>
              <a:buFont typeface="Arial" pitchFamily="34" charset="0"/>
              <a:buChar char="•"/>
              <a:defRPr/>
            </a:pPr>
            <a:r>
              <a:rPr lang="ro-RO" sz="1750"/>
              <a:t>Programați ziua de muncă (inclusiv pauza de prânz și alte pauze scurte). </a:t>
            </a:r>
          </a:p>
          <a:p>
            <a:pPr marL="243000" lvl="1" indent="-101250">
              <a:spcBef>
                <a:spcPts val="0"/>
              </a:spcBef>
              <a:spcAft>
                <a:spcPts val="0"/>
              </a:spcAft>
              <a:buFont typeface="Arial" pitchFamily="34" charset="0"/>
              <a:buChar char="•"/>
              <a:defRPr/>
            </a:pPr>
            <a:r>
              <a:rPr lang="ro-RO" sz="1750"/>
              <a:t>Respectați programul „normal” de lucru de birou.</a:t>
            </a:r>
          </a:p>
          <a:p>
            <a:pPr marL="243000" lvl="1" indent="-101250">
              <a:spcBef>
                <a:spcPts val="0"/>
              </a:spcBef>
              <a:spcAft>
                <a:spcPts val="0"/>
              </a:spcAft>
              <a:buFont typeface="Arial" pitchFamily="34" charset="0"/>
              <a:buChar char="•"/>
              <a:defRPr/>
            </a:pPr>
            <a:r>
              <a:rPr lang="ro-RO" sz="1750"/>
              <a:t>Asigurați-vă că aveți o bună rutină: treziți-vă și începeți activitatea la aceeași oră ca în cazul unei zilei „normale” de muncă. </a:t>
            </a:r>
          </a:p>
          <a:p>
            <a:pPr marL="243000" lvl="1" indent="-101250">
              <a:spcBef>
                <a:spcPts val="0"/>
              </a:spcBef>
              <a:spcAft>
                <a:spcPts val="0"/>
              </a:spcAft>
              <a:buFont typeface="Arial" pitchFamily="34" charset="0"/>
              <a:buChar char="•"/>
              <a:defRPr/>
            </a:pPr>
            <a:r>
              <a:rPr lang="ro-RO" sz="1750"/>
              <a:t>Faceți planuri după programul de lucru. Dacă trebuie să fiți prezenți undeva la sfârșitul zilei de muncă, este de preferat să vă deconectați și să nu mai lucrați.</a:t>
            </a:r>
          </a:p>
          <a:p>
            <a:pPr marL="243000" lvl="1" indent="-101250">
              <a:spcBef>
                <a:spcPts val="0"/>
              </a:spcBef>
              <a:spcAft>
                <a:spcPts val="0"/>
              </a:spcAft>
              <a:buFont typeface="Arial" pitchFamily="34" charset="0"/>
              <a:buChar char="•"/>
              <a:defRPr/>
            </a:pPr>
            <a:r>
              <a:rPr lang="ro-RO" sz="1750"/>
              <a:t>Asigurați-vă că sarcinile de muncă sunt variate pentru a evita monotonia.</a:t>
            </a:r>
          </a:p>
          <a:p>
            <a:pPr marL="0" indent="0">
              <a:spcAft>
                <a:spcPts val="0"/>
              </a:spcAft>
              <a:buFont typeface="Wingdings" pitchFamily="2" charset="2"/>
              <a:buNone/>
              <a:defRPr/>
            </a:pPr>
            <a:endParaRPr lang="en-GB" sz="1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bwMode="auto">
          <a:xfrm>
            <a:off x="449263" y="134938"/>
            <a:ext cx="8154987" cy="366712"/>
          </a:xfrm>
        </p:spPr>
        <p:txBody>
          <a:bodyPr wrap="square" numCol="1" anchorCtr="0" compatLnSpc="1">
            <a:prstTxWarp prst="textNoShape">
              <a:avLst/>
            </a:prstTxWarp>
          </a:bodyPr>
          <a:lstStyle/>
          <a:p>
            <a:r>
              <a:rPr lang="ro-RO" sz="2400" smtClean="0">
                <a:cs typeface="Trebuchet MS" pitchFamily="34" charset="0"/>
              </a:rPr>
              <a:t>5. Factori psihosociali</a:t>
            </a:r>
          </a:p>
        </p:txBody>
      </p:sp>
      <p:sp>
        <p:nvSpPr>
          <p:cNvPr id="3" name="Content Placeholder 2"/>
          <p:cNvSpPr>
            <a:spLocks noGrp="1"/>
          </p:cNvSpPr>
          <p:nvPr>
            <p:ph sz="half" idx="1"/>
          </p:nvPr>
        </p:nvSpPr>
        <p:spPr>
          <a:xfrm>
            <a:off x="539750" y="1131888"/>
            <a:ext cx="7632700" cy="3455987"/>
          </a:xfrm>
        </p:spPr>
        <p:txBody>
          <a:bodyPr>
            <a:normAutofit lnSpcReduction="10000"/>
          </a:bodyPr>
          <a:lstStyle/>
          <a:p>
            <a:pPr marL="141750" indent="-141750">
              <a:spcAft>
                <a:spcPts val="0"/>
              </a:spcAft>
              <a:defRPr/>
            </a:pPr>
            <a:r>
              <a:rPr lang="ro-RO" sz="2000" dirty="0"/>
              <a:t>Sprijinul în materie de muncă (și anume, sprijinul social, autonomia, luarea deciziilor) reprezintă un element important pentru sănătatea psihosocială și fizică a angajaților. </a:t>
            </a:r>
          </a:p>
          <a:p>
            <a:pPr marL="141750" indent="-141750">
              <a:spcAft>
                <a:spcPts val="0"/>
              </a:spcAft>
              <a:defRPr/>
            </a:pPr>
            <a:r>
              <a:rPr lang="ro-RO" sz="2000" dirty="0"/>
              <a:t>Satisfacția la locul de muncă crește atunci când angajații se simt suficient de îndrumați și sprijiniți pe parcursul (</a:t>
            </a:r>
            <a:r>
              <a:rPr lang="ro-RO" sz="2000" dirty="0" err="1"/>
              <a:t>tele</a:t>
            </a:r>
            <a:r>
              <a:rPr lang="ro-RO" sz="2000" dirty="0"/>
              <a:t>)muncii.</a:t>
            </a:r>
          </a:p>
          <a:p>
            <a:pPr marL="141750" indent="-141750">
              <a:spcAft>
                <a:spcPts val="0"/>
              </a:spcAft>
              <a:defRPr/>
            </a:pPr>
            <a:r>
              <a:rPr lang="ro-RO" sz="2000" dirty="0"/>
              <a:t>Iată câteva sfaturi practice pentru a reduce factorii de risc psihosociali de AMS în contextul </a:t>
            </a:r>
            <a:r>
              <a:rPr lang="ro-RO" sz="2000" dirty="0" err="1"/>
              <a:t>telemuncii</a:t>
            </a:r>
            <a:r>
              <a:rPr lang="ro-RO" sz="2000" dirty="0"/>
              <a:t>:</a:t>
            </a:r>
          </a:p>
          <a:p>
            <a:pPr marL="243000" lvl="1" indent="-101250">
              <a:spcBef>
                <a:spcPts val="0"/>
              </a:spcBef>
              <a:spcAft>
                <a:spcPts val="0"/>
              </a:spcAft>
              <a:buFont typeface="Arial" pitchFamily="34" charset="0"/>
              <a:buChar char="•"/>
              <a:defRPr/>
            </a:pPr>
            <a:r>
              <a:rPr lang="ro-RO" sz="2000" dirty="0"/>
              <a:t>Izolarea socială/sprijinul social</a:t>
            </a:r>
          </a:p>
          <a:p>
            <a:pPr marL="243000" lvl="1" indent="-101250">
              <a:spcBef>
                <a:spcPts val="0"/>
              </a:spcBef>
              <a:spcAft>
                <a:spcPts val="0"/>
              </a:spcAft>
              <a:buFont typeface="Arial" pitchFamily="34" charset="0"/>
              <a:buChar char="•"/>
              <a:defRPr/>
            </a:pPr>
            <a:r>
              <a:rPr lang="ro-RO" sz="2000" dirty="0"/>
              <a:t>Volumul de lucru</a:t>
            </a:r>
          </a:p>
          <a:p>
            <a:pPr marL="0" indent="0">
              <a:spcAft>
                <a:spcPts val="0"/>
              </a:spcAft>
              <a:buFont typeface="Wingdings" pitchFamily="2" charset="2"/>
              <a:buNone/>
              <a:defRPr/>
            </a:pPr>
            <a:endParaRPr lang="en-GB"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263" y="134938"/>
            <a:ext cx="8154987" cy="366712"/>
          </a:xfrm>
        </p:spPr>
        <p:txBody>
          <a:bodyPr>
            <a:normAutofit fontScale="90000"/>
          </a:bodyPr>
          <a:lstStyle/>
          <a:p>
            <a:pPr>
              <a:spcAft>
                <a:spcPts val="0"/>
              </a:spcAft>
              <a:defRPr/>
            </a:pPr>
            <a:r>
              <a:rPr lang="ro-RO" sz="2400" dirty="0">
                <a:ea typeface="+mj-ea"/>
              </a:rPr>
              <a:t>5. Factori psihosociali – Izolarea socială/sprijinul social</a:t>
            </a:r>
          </a:p>
        </p:txBody>
      </p:sp>
      <p:sp>
        <p:nvSpPr>
          <p:cNvPr id="3" name="Content Placeholder 2"/>
          <p:cNvSpPr>
            <a:spLocks noGrp="1"/>
          </p:cNvSpPr>
          <p:nvPr>
            <p:ph sz="half" idx="1"/>
          </p:nvPr>
        </p:nvSpPr>
        <p:spPr>
          <a:xfrm>
            <a:off x="539750" y="915988"/>
            <a:ext cx="7632700" cy="3455987"/>
          </a:xfrm>
        </p:spPr>
        <p:txBody>
          <a:bodyPr>
            <a:normAutofit lnSpcReduction="10000"/>
          </a:bodyPr>
          <a:lstStyle/>
          <a:p>
            <a:pPr marL="141750" indent="-141750">
              <a:spcAft>
                <a:spcPts val="0"/>
              </a:spcAft>
              <a:defRPr/>
            </a:pPr>
            <a:r>
              <a:rPr lang="ro-RO" sz="1900" dirty="0"/>
              <a:t>Păstrați legătura cu colegii și superiorii, planificând apeluri telefonice sau întâlniri virtuale regulate. </a:t>
            </a:r>
          </a:p>
          <a:p>
            <a:pPr marL="141750" indent="-141750">
              <a:spcAft>
                <a:spcPts val="0"/>
              </a:spcAft>
              <a:defRPr/>
            </a:pPr>
            <a:r>
              <a:rPr lang="ro-RO" sz="1900" dirty="0"/>
              <a:t>Întâlnirile în echipă sunt cel mai bine alternate cu discuțiile unu-la-unu cu colegii și superiorii. </a:t>
            </a:r>
          </a:p>
          <a:p>
            <a:pPr marL="141750" indent="-141750">
              <a:spcAft>
                <a:spcPts val="0"/>
              </a:spcAft>
              <a:defRPr/>
            </a:pPr>
            <a:r>
              <a:rPr lang="ro-RO" sz="1900" dirty="0"/>
              <a:t>Faceți-vă timp pentru discuții informale și pentru a auzi voci prietenoase. Rezervați prima parte a întâlnirii pentru o prezentare, pentru a discuta despre ce face fiecare și vorbiți despre alte lucruri decât cele legate de muncă. </a:t>
            </a:r>
          </a:p>
          <a:p>
            <a:pPr marL="141750" indent="-141750">
              <a:spcAft>
                <a:spcPts val="0"/>
              </a:spcAft>
              <a:defRPr/>
            </a:pPr>
            <a:r>
              <a:rPr lang="ro-RO" sz="1900" dirty="0"/>
              <a:t>Faceți pauze virtuale de cafea cu colegii.</a:t>
            </a:r>
          </a:p>
          <a:p>
            <a:pPr marL="141750" indent="-141750">
              <a:spcAft>
                <a:spcPts val="0"/>
              </a:spcAft>
              <a:defRPr/>
            </a:pPr>
            <a:r>
              <a:rPr lang="ro-RO" sz="1900" dirty="0"/>
              <a:t>Puneți la dispoziția angajaților mentori în materie de </a:t>
            </a:r>
            <a:r>
              <a:rPr lang="ro-RO" sz="1900" dirty="0" err="1"/>
              <a:t>telemuncă</a:t>
            </a:r>
            <a:r>
              <a:rPr lang="ro-RO" sz="1900" dirty="0"/>
              <a:t> care să le permită să își exprime preocupările, iar dificultățile potențiale să fie detectate mai rapid.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bwMode="auto">
          <a:xfrm>
            <a:off x="449263" y="134938"/>
            <a:ext cx="8154987" cy="366712"/>
          </a:xfrm>
        </p:spPr>
        <p:txBody>
          <a:bodyPr wrap="square" numCol="1" anchorCtr="0" compatLnSpc="1">
            <a:prstTxWarp prst="textNoShape">
              <a:avLst/>
            </a:prstTxWarp>
          </a:bodyPr>
          <a:lstStyle/>
          <a:p>
            <a:r>
              <a:rPr lang="ro-RO" sz="2400" smtClean="0">
                <a:cs typeface="Trebuchet MS" pitchFamily="34" charset="0"/>
              </a:rPr>
              <a:t>5. Factori psihosociali – Volumul de muncă</a:t>
            </a:r>
          </a:p>
        </p:txBody>
      </p:sp>
      <p:sp>
        <p:nvSpPr>
          <p:cNvPr id="72706" name="Content Placeholder 2"/>
          <p:cNvSpPr>
            <a:spLocks noGrp="1"/>
          </p:cNvSpPr>
          <p:nvPr>
            <p:ph sz="half" idx="1"/>
          </p:nvPr>
        </p:nvSpPr>
        <p:spPr bwMode="auto">
          <a:xfrm>
            <a:off x="539750" y="915988"/>
            <a:ext cx="7632700" cy="3455987"/>
          </a:xfrm>
        </p:spPr>
        <p:txBody>
          <a:bodyPr wrap="square" numCol="1" compatLnSpc="1">
            <a:prstTxWarp prst="textNoShape">
              <a:avLst/>
            </a:prstTxWarp>
          </a:bodyPr>
          <a:lstStyle/>
          <a:p>
            <a:r>
              <a:rPr lang="ro-RO" sz="1800" smtClean="0"/>
              <a:t>Nu ignorați ritmul alert de lucru. În cazul unui volum de lucru (constant) ridicat, solicitați o întâlnire pentru a discuta cu superiorul dumneavoastră.</a:t>
            </a:r>
          </a:p>
          <a:p>
            <a:r>
              <a:rPr lang="ro-RO" sz="1800" smtClean="0"/>
              <a:t>Faceți suficiente pauze în timpul zilei, pentru a întrerupe perioadele de muncă intensă, și nu săriți peste pauza de prânz. </a:t>
            </a:r>
          </a:p>
          <a:p>
            <a:r>
              <a:rPr lang="ro-RO" sz="1800" smtClean="0"/>
              <a:t>Deconectați-vă de la computer! </a:t>
            </a:r>
          </a:p>
          <a:p>
            <a:r>
              <a:rPr lang="ro-RO" sz="1800" smtClean="0"/>
              <a:t>Uitați uneori să faceți pauză? Luați în considerare lucrul în secvențe de câte 25 de minute, cu o pauză de 5 minute între ele.</a:t>
            </a:r>
          </a:p>
          <a:p>
            <a:r>
              <a:rPr lang="ro-RO" sz="1800" smtClean="0"/>
              <a:t>Concentrați-vă pe o singură sarcină și evitați distragerile, lucrând într-o cameră liniștită, puneți-vă căștile și închideți e-mailul.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bwMode="auto">
          <a:xfrm>
            <a:off x="539750" y="0"/>
            <a:ext cx="7470775" cy="665163"/>
          </a:xfrm>
        </p:spPr>
        <p:txBody>
          <a:bodyPr wrap="square" lIns="0" tIns="0" rIns="0" bIns="0" numCol="1" anchorCtr="0" compatLnSpc="1">
            <a:prstTxWarp prst="textNoShape">
              <a:avLst/>
            </a:prstTxWarp>
          </a:bodyPr>
          <a:lstStyle/>
          <a:p>
            <a:r>
              <a:rPr lang="ro-RO" sz="2400" smtClean="0">
                <a:solidFill>
                  <a:schemeClr val="accent1"/>
                </a:solidFill>
                <a:cs typeface="Trebuchet MS" pitchFamily="34" charset="0"/>
              </a:rPr>
              <a:t>Veniți alături de noi și vă faceți sarcina mai ușoară!</a:t>
            </a:r>
          </a:p>
        </p:txBody>
      </p:sp>
      <p:pic>
        <p:nvPicPr>
          <p:cNvPr id="74754" name="Picture 4"/>
          <p:cNvPicPr>
            <a:picLocks noChangeAspect="1"/>
          </p:cNvPicPr>
          <p:nvPr/>
        </p:nvPicPr>
        <p:blipFill>
          <a:blip r:embed="rId3"/>
          <a:srcRect/>
          <a:stretch>
            <a:fillRect/>
          </a:stretch>
        </p:blipFill>
        <p:spPr bwMode="auto">
          <a:xfrm>
            <a:off x="1042988" y="627063"/>
            <a:ext cx="7181850" cy="4040187"/>
          </a:xfrm>
          <a:prstGeom prst="rect">
            <a:avLst/>
          </a:prstGeom>
          <a:noFill/>
          <a:ln w="9525">
            <a:noFill/>
            <a:miter lim="800000"/>
            <a:headEnd/>
            <a:tailEnd/>
          </a:ln>
        </p:spPr>
      </p:pic>
      <p:sp>
        <p:nvSpPr>
          <p:cNvPr id="3" name="Content Placeholder 2"/>
          <p:cNvSpPr>
            <a:spLocks noGrp="1"/>
          </p:cNvSpPr>
          <p:nvPr>
            <p:ph sz="half" idx="1"/>
          </p:nvPr>
        </p:nvSpPr>
        <p:spPr>
          <a:xfrm>
            <a:off x="449263" y="842963"/>
            <a:ext cx="7561262" cy="3644900"/>
          </a:xfrm>
        </p:spPr>
        <p:txBody>
          <a:bodyPr/>
          <a:lstStyle/>
          <a:p>
            <a:pPr marL="141750" indent="-141750" fontAlgn="auto">
              <a:spcAft>
                <a:spcPts val="0"/>
              </a:spcAft>
              <a:buSzPct val="120000"/>
              <a:buFont typeface="Wingdings" pitchFamily="2" charset="2"/>
              <a:buBlip>
                <a:blip r:embed="rId4"/>
              </a:buBlip>
              <a:defRPr/>
            </a:pPr>
            <a:endParaRPr lang="en-US" sz="1600" dirty="0">
              <a:solidFill>
                <a:schemeClr val="accent1"/>
              </a:solidFill>
            </a:endParaRPr>
          </a:p>
          <a:p>
            <a:pPr marL="141750" indent="-141750" fontAlgn="auto">
              <a:spcAft>
                <a:spcPts val="0"/>
              </a:spcAft>
              <a:buSzPct val="120000"/>
              <a:buFont typeface="Wingdings" pitchFamily="2" charset="2"/>
              <a:buBlip>
                <a:blip r:embed="rId4"/>
              </a:buBlip>
              <a:defRPr/>
            </a:pPr>
            <a:endParaRPr lang="en-US" sz="500" dirty="0">
              <a:solidFill>
                <a:schemeClr val="accent1"/>
              </a:solidFill>
            </a:endParaRPr>
          </a:p>
          <a:p>
            <a:pPr marL="141750" indent="-141750" fontAlgn="auto">
              <a:spcAft>
                <a:spcPts val="0"/>
              </a:spcAft>
              <a:buSzPct val="120000"/>
              <a:buFont typeface="Wingdings" pitchFamily="2" charset="2"/>
              <a:buBlip>
                <a:blip r:embed="rId4"/>
              </a:buBlip>
              <a:defRPr/>
            </a:pPr>
            <a:r>
              <a:rPr lang="ro-RO" sz="1600">
                <a:solidFill>
                  <a:schemeClr val="accent1"/>
                </a:solidFill>
              </a:rPr>
              <a:t>Pentru mai multe informații, consultați site-ul campaniei:</a:t>
            </a:r>
          </a:p>
          <a:p>
            <a:pPr marL="189000" lvl="1" indent="0" fontAlgn="auto">
              <a:spcBef>
                <a:spcPts val="0"/>
              </a:spcBef>
              <a:spcAft>
                <a:spcPts val="0"/>
              </a:spcAft>
              <a:buSzPct val="120000"/>
              <a:buFont typeface="Arial" pitchFamily="34" charset="0"/>
              <a:buNone/>
              <a:defRPr/>
            </a:pPr>
            <a:r>
              <a:rPr lang="ro-RO" sz="1600" b="1">
                <a:solidFill>
                  <a:schemeClr val="accent1"/>
                </a:solidFill>
                <a:hlinkClick r:id="rId5"/>
              </a:rPr>
              <a:t>healthy-workplaces.eu</a:t>
            </a:r>
          </a:p>
          <a:p>
            <a:pPr marL="243000" lvl="1" indent="-101250" fontAlgn="auto">
              <a:spcBef>
                <a:spcPts val="0"/>
              </a:spcBef>
              <a:spcAft>
                <a:spcPts val="0"/>
              </a:spcAft>
              <a:buSzPct val="120000"/>
              <a:buFont typeface="Arial" pitchFamily="34" charset="0"/>
              <a:buBlip>
                <a:blip r:embed="rId4"/>
              </a:buBlip>
              <a:defRPr/>
            </a:pPr>
            <a:endParaRPr lang="en-US" sz="1600" dirty="0">
              <a:solidFill>
                <a:schemeClr val="accent1"/>
              </a:solidFill>
            </a:endParaRPr>
          </a:p>
          <a:p>
            <a:pPr marL="141750" indent="-141750" fontAlgn="auto">
              <a:spcAft>
                <a:spcPts val="0"/>
              </a:spcAft>
              <a:buSzPct val="120000"/>
              <a:buFont typeface="Wingdings" pitchFamily="2" charset="2"/>
              <a:buBlip>
                <a:blip r:embed="rId4"/>
              </a:buBlip>
              <a:defRPr/>
            </a:pPr>
            <a:r>
              <a:rPr lang="ro-RO" sz="1600">
                <a:solidFill>
                  <a:schemeClr val="accent1"/>
                </a:solidFill>
              </a:rPr>
              <a:t>Abonați-vă la buletinul informativ al campaniei:</a:t>
            </a:r>
          </a:p>
          <a:p>
            <a:pPr marL="189000" lvl="1" indent="0" fontAlgn="auto">
              <a:spcBef>
                <a:spcPts val="0"/>
              </a:spcBef>
              <a:spcAft>
                <a:spcPts val="0"/>
              </a:spcAft>
              <a:buSzPct val="120000"/>
              <a:buFont typeface="Arial" pitchFamily="34" charset="0"/>
              <a:buNone/>
              <a:defRPr/>
            </a:pPr>
            <a:r>
              <a:rPr lang="ro-RO" sz="1600" b="1" u="sng">
                <a:solidFill>
                  <a:schemeClr val="accent1"/>
                </a:solidFill>
                <a:hlinkClick r:id="rId6"/>
              </a:rPr>
              <a:t>https://healthy-workplaces.eu/en/healthy-workplaces-newsletter</a:t>
            </a:r>
          </a:p>
          <a:p>
            <a:pPr marL="243000" lvl="1" indent="-101250" fontAlgn="auto">
              <a:spcBef>
                <a:spcPts val="0"/>
              </a:spcBef>
              <a:spcAft>
                <a:spcPts val="0"/>
              </a:spcAft>
              <a:buSzPct val="120000"/>
              <a:buFont typeface="Arial" pitchFamily="34" charset="0"/>
              <a:buBlip>
                <a:blip r:embed="rId4"/>
              </a:buBlip>
              <a:defRPr/>
            </a:pPr>
            <a:endParaRPr lang="en-US" sz="1600" b="1" dirty="0">
              <a:solidFill>
                <a:schemeClr val="accent1"/>
              </a:solidFill>
            </a:endParaRPr>
          </a:p>
          <a:p>
            <a:pPr marL="141750" indent="-141750" fontAlgn="auto">
              <a:spcAft>
                <a:spcPts val="0"/>
              </a:spcAft>
              <a:buSzPct val="120000"/>
              <a:buFont typeface="Wingdings" pitchFamily="2" charset="2"/>
              <a:buBlip>
                <a:blip r:embed="rId4"/>
              </a:buBlip>
              <a:defRPr/>
            </a:pPr>
            <a:endParaRPr lang="en-US" sz="500" dirty="0">
              <a:solidFill>
                <a:schemeClr val="accent1"/>
              </a:solidFill>
            </a:endParaRPr>
          </a:p>
          <a:p>
            <a:pPr marL="0" indent="0" fontAlgn="auto">
              <a:spcAft>
                <a:spcPts val="0"/>
              </a:spcAft>
              <a:buSzPct val="120000"/>
              <a:buFont typeface="Wingdings" pitchFamily="2" charset="2"/>
              <a:buNone/>
              <a:defRPr/>
            </a:pPr>
            <a:endParaRPr lang="en-US" sz="800" dirty="0">
              <a:solidFill>
                <a:schemeClr val="accent1"/>
              </a:solidFill>
            </a:endParaRPr>
          </a:p>
          <a:p>
            <a:pPr marL="0" indent="0" fontAlgn="auto">
              <a:spcAft>
                <a:spcPts val="0"/>
              </a:spcAft>
              <a:buSzPct val="120000"/>
              <a:buFont typeface="Wingdings" pitchFamily="2" charset="2"/>
              <a:buNone/>
              <a:defRPr/>
            </a:pPr>
            <a:endParaRPr lang="en-US" sz="800" dirty="0">
              <a:solidFill>
                <a:schemeClr val="accent1"/>
              </a:solidFill>
            </a:endParaRPr>
          </a:p>
          <a:p>
            <a:pPr marL="141750" indent="-141750" fontAlgn="auto">
              <a:spcAft>
                <a:spcPts val="0"/>
              </a:spcAft>
              <a:buSzPct val="120000"/>
              <a:buFont typeface="Wingdings" pitchFamily="2" charset="2"/>
              <a:buBlip>
                <a:blip r:embed="rId4"/>
              </a:buBlip>
              <a:defRPr/>
            </a:pPr>
            <a:r>
              <a:rPr lang="ro-RO" sz="1600">
                <a:solidFill>
                  <a:schemeClr val="accent1"/>
                </a:solidFill>
              </a:rPr>
              <a:t>Urmăriți activitățile și evenimentele noastre pe platformele de socializare:</a:t>
            </a:r>
          </a:p>
          <a:p>
            <a:pPr marL="0" indent="0" fontAlgn="auto">
              <a:spcAft>
                <a:spcPts val="0"/>
              </a:spcAft>
              <a:buSzPct val="120000"/>
              <a:buFont typeface="Wingdings" pitchFamily="2" charset="2"/>
              <a:buNone/>
              <a:defRPr/>
            </a:pPr>
            <a:endParaRPr lang="en-US" sz="1600" dirty="0">
              <a:solidFill>
                <a:schemeClr val="accent1"/>
              </a:solidFill>
            </a:endParaRPr>
          </a:p>
          <a:p>
            <a:pPr marL="0" indent="0" fontAlgn="auto">
              <a:spcAft>
                <a:spcPts val="0"/>
              </a:spcAft>
              <a:buSzPct val="120000"/>
              <a:buFont typeface="Wingdings" pitchFamily="2" charset="2"/>
              <a:buNone/>
              <a:defRPr/>
            </a:pPr>
            <a:endParaRPr lang="en-US" sz="1600" dirty="0">
              <a:solidFill>
                <a:schemeClr val="accent1"/>
              </a:solidFill>
            </a:endParaRPr>
          </a:p>
        </p:txBody>
      </p:sp>
      <p:pic>
        <p:nvPicPr>
          <p:cNvPr id="74756" name="Picture 14" descr="https://g.twimg.com/Twitter_logo_blue.png">
            <a:hlinkClick r:id="rId7"/>
          </p:cNvPr>
          <p:cNvPicPr>
            <a:picLocks noChangeAspect="1" noChangeArrowheads="1"/>
          </p:cNvPicPr>
          <p:nvPr/>
        </p:nvPicPr>
        <p:blipFill>
          <a:blip r:embed="rId8"/>
          <a:srcRect/>
          <a:stretch>
            <a:fillRect/>
          </a:stretch>
        </p:blipFill>
        <p:spPr bwMode="auto">
          <a:xfrm>
            <a:off x="866775" y="2932113"/>
            <a:ext cx="354013" cy="287337"/>
          </a:xfrm>
          <a:prstGeom prst="rect">
            <a:avLst/>
          </a:prstGeom>
          <a:noFill/>
          <a:ln w="9525">
            <a:noFill/>
            <a:miter lim="800000"/>
            <a:headEnd/>
            <a:tailEnd/>
          </a:ln>
        </p:spPr>
      </p:pic>
      <p:pic>
        <p:nvPicPr>
          <p:cNvPr id="74757" name="Picture 16" descr="https://fbcdn-sphotos-b-a.akamaihd.net/hphotos-ak-xap1/t31.0-8/1271084_10152203108461729_809245696_o.png?dl=1">
            <a:hlinkClick r:id="rId9"/>
          </p:cNvPr>
          <p:cNvPicPr>
            <a:picLocks noChangeAspect="1" noChangeArrowheads="1"/>
          </p:cNvPicPr>
          <p:nvPr/>
        </p:nvPicPr>
        <p:blipFill>
          <a:blip r:embed="rId10"/>
          <a:srcRect/>
          <a:stretch>
            <a:fillRect/>
          </a:stretch>
        </p:blipFill>
        <p:spPr bwMode="auto">
          <a:xfrm>
            <a:off x="1398588" y="2932113"/>
            <a:ext cx="287337" cy="287337"/>
          </a:xfrm>
          <a:prstGeom prst="rect">
            <a:avLst/>
          </a:prstGeom>
          <a:noFill/>
          <a:ln w="9525">
            <a:noFill/>
            <a:miter lim="800000"/>
            <a:headEnd/>
            <a:tailEnd/>
          </a:ln>
        </p:spPr>
      </p:pic>
      <p:pic>
        <p:nvPicPr>
          <p:cNvPr id="74758" name="Picture 12" descr="https://lh4.googleusercontent.com/9Difi9bypu9-FoUsfFWpX6odYLLjXQk_q0aPxZBSFynecMOSLoKRKWRWIfZdXRGOdXMZCahrLBG6vWrwIeT-A26iDjTucgFVCP0Fuzr79BHW5kLJ3sw">
            <a:hlinkClick r:id="rId11"/>
          </p:cNvPr>
          <p:cNvPicPr>
            <a:picLocks noChangeAspect="1" noChangeArrowheads="1"/>
          </p:cNvPicPr>
          <p:nvPr/>
        </p:nvPicPr>
        <p:blipFill>
          <a:blip r:embed="rId12"/>
          <a:srcRect/>
          <a:stretch>
            <a:fillRect/>
          </a:stretch>
        </p:blipFill>
        <p:spPr bwMode="auto">
          <a:xfrm>
            <a:off x="1863725" y="2932113"/>
            <a:ext cx="287338" cy="287337"/>
          </a:xfrm>
          <a:prstGeom prst="rect">
            <a:avLst/>
          </a:prstGeom>
          <a:noFill/>
          <a:ln w="9525">
            <a:noFill/>
            <a:miter lim="800000"/>
            <a:headEnd/>
            <a:tailEnd/>
          </a:ln>
        </p:spPr>
      </p:pic>
      <p:pic>
        <p:nvPicPr>
          <p:cNvPr id="74759" name="Picture 18" descr="http://cincoaescomunicacion.com/wp-content/uploads/2013/11/linkedin-3.jpg">
            <a:hlinkClick r:id="rId13"/>
          </p:cNvPr>
          <p:cNvPicPr>
            <a:picLocks noChangeAspect="1" noChangeArrowheads="1"/>
          </p:cNvPicPr>
          <p:nvPr/>
        </p:nvPicPr>
        <p:blipFill>
          <a:blip r:embed="rId14"/>
          <a:srcRect/>
          <a:stretch>
            <a:fillRect/>
          </a:stretch>
        </p:blipFill>
        <p:spPr bwMode="auto">
          <a:xfrm>
            <a:off x="2328863" y="2932113"/>
            <a:ext cx="287337" cy="287337"/>
          </a:xfrm>
          <a:prstGeom prst="rect">
            <a:avLst/>
          </a:prstGeom>
          <a:noFill/>
          <a:ln w="9525">
            <a:noFill/>
            <a:miter lim="800000"/>
            <a:headEnd/>
            <a:tailEnd/>
          </a:ln>
        </p:spPr>
      </p:pic>
      <p:sp>
        <p:nvSpPr>
          <p:cNvPr id="74760" name="Rectangle 3"/>
          <p:cNvSpPr>
            <a:spLocks noChangeArrowheads="1"/>
          </p:cNvSpPr>
          <p:nvPr/>
        </p:nvSpPr>
        <p:spPr bwMode="auto">
          <a:xfrm>
            <a:off x="2916238" y="2911475"/>
            <a:ext cx="2182812" cy="307975"/>
          </a:xfrm>
          <a:prstGeom prst="rect">
            <a:avLst/>
          </a:prstGeom>
          <a:noFill/>
          <a:ln w="9525">
            <a:noFill/>
            <a:miter lim="800000"/>
            <a:headEnd/>
            <a:tailEnd/>
          </a:ln>
        </p:spPr>
        <p:txBody>
          <a:bodyPr wrap="none">
            <a:spAutoFit/>
          </a:bodyPr>
          <a:lstStyle/>
          <a:p>
            <a:r>
              <a:rPr lang="ro-RO" sz="1400" b="1">
                <a:solidFill>
                  <a:srgbClr val="ACC700"/>
                </a:solidFill>
              </a:rPr>
              <a:t>#EUhealthyworkplaces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1_HWC2018-19_Template_16-9 1">
        <a:dk1>
          <a:srgbClr val="003399"/>
        </a:dk1>
        <a:lt1>
          <a:srgbClr val="FFFFFF"/>
        </a:lt1>
        <a:dk2>
          <a:srgbClr val="000000"/>
        </a:dk2>
        <a:lt2>
          <a:srgbClr val="FFFFFF"/>
        </a:lt2>
        <a:accent1>
          <a:srgbClr val="003399"/>
        </a:accent1>
        <a:accent2>
          <a:srgbClr val="ACC700"/>
        </a:accent2>
        <a:accent3>
          <a:srgbClr val="AAAAAA"/>
        </a:accent3>
        <a:accent4>
          <a:srgbClr val="DADADA"/>
        </a:accent4>
        <a:accent5>
          <a:srgbClr val="AAADCA"/>
        </a:accent5>
        <a:accent6>
          <a:srgbClr val="9BB400"/>
        </a:accent6>
        <a:hlink>
          <a:srgbClr val="003399"/>
        </a:hlink>
        <a:folHlink>
          <a:srgbClr val="B1B3B4"/>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HWC2018-19_Template_16-9.potx</Template>
  <TotalTime>6791</TotalTime>
  <Words>3907</Words>
  <Application>Microsoft Office PowerPoint</Application>
  <PresentationFormat>On-screen Show (16:9)</PresentationFormat>
  <Paragraphs>255</Paragraphs>
  <Slides>31</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ＭＳ Ｐゴシック</vt:lpstr>
      <vt:lpstr>Arial</vt:lpstr>
      <vt:lpstr>Calibri</vt:lpstr>
      <vt:lpstr>Courier New</vt:lpstr>
      <vt:lpstr>Trebuchet MS</vt:lpstr>
      <vt:lpstr>Wingdings</vt:lpstr>
      <vt:lpstr>1_HWC2018-19_Template_16-9</vt:lpstr>
      <vt:lpstr>PowerPoint Presentation</vt:lpstr>
      <vt:lpstr>PowerPoint Presentation</vt:lpstr>
      <vt:lpstr>Introducere – Telemunca de acasă </vt:lpstr>
      <vt:lpstr>Introducere – Telemunca de acasă și AMS </vt:lpstr>
      <vt:lpstr>Evaluarea riscurilor</vt:lpstr>
      <vt:lpstr>Principalii factori de risc de AMS de origine profesională în contextul telemuncii</vt:lpstr>
      <vt:lpstr>1. Ergonomia postului de lucru și pozițiile corpului</vt:lpstr>
      <vt:lpstr>2. Mediul de lucru </vt:lpstr>
      <vt:lpstr>3. Comportamentul sedentar și activitatea fizică</vt:lpstr>
      <vt:lpstr>4. Organizarea muncii</vt:lpstr>
      <vt:lpstr>5. Factori psihosociali 1 – factori negativi</vt:lpstr>
      <vt:lpstr>5. Factori psihosociali 2 – factori pozitivi</vt:lpstr>
      <vt:lpstr>6. Factori individuali </vt:lpstr>
      <vt:lpstr>Abordări de prevenție/de protecție pentru combaterea factorilor de risc pentru AMS în contextul telemuncii de acasă</vt:lpstr>
      <vt:lpstr>1. Planificarea și ergonomia locului de muncă</vt:lpstr>
      <vt:lpstr>1. Planificarea și ergonomia locului de muncă – Scaunul de birou </vt:lpstr>
      <vt:lpstr>1. Planificarea și ergonomia locului de muncă – Biroul </vt:lpstr>
      <vt:lpstr>1. Planificarea și ergonomia locului de muncă – Monitorul</vt:lpstr>
      <vt:lpstr>1. Planificarea și ergonomia locului de muncă – Mouse-ul și tastatura</vt:lpstr>
      <vt:lpstr>1. Planificarea și ergonomia locului de muncă – Suportul pentru documente</vt:lpstr>
      <vt:lpstr>2. Factori legați de mediul de lucru – Iluminatul </vt:lpstr>
      <vt:lpstr>2. Mediul de lucru – Aerul și temperatura </vt:lpstr>
      <vt:lpstr>2. Mediul de lucru – Zgomotul de fundal</vt:lpstr>
      <vt:lpstr>3. Comportamentul sedentar</vt:lpstr>
      <vt:lpstr>3. Comportamentul sedentar – Sfaturi pentru mișcare</vt:lpstr>
      <vt:lpstr>3. Comportamentul sedentar – Sfaturi pentru mișcare 2</vt:lpstr>
      <vt:lpstr>4. Organizarea muncii</vt:lpstr>
      <vt:lpstr>5. Factori psihosociali</vt:lpstr>
      <vt:lpstr>5. Factori psihosociali – Izolarea socială/sprijinul social</vt:lpstr>
      <vt:lpstr>5. Factori psihosociali – Volumul de muncă</vt:lpstr>
      <vt:lpstr>Veniți alături de noi și vă faceți sarcina mai ușoară!</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Teresa CARDÁS</cp:lastModifiedBy>
  <cp:revision>726</cp:revision>
  <cp:lastPrinted>2019-10-04T15:07:06Z</cp:lastPrinted>
  <dcterms:created xsi:type="dcterms:W3CDTF">2015-10-14T15:05:30Z</dcterms:created>
  <dcterms:modified xsi:type="dcterms:W3CDTF">2021-11-05T14:15:21Z</dcterms:modified>
  <cp:category/>
</cp:coreProperties>
</file>