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5" r:id="rId1"/>
  </p:sldMasterIdLst>
  <p:notesMasterIdLst>
    <p:notesMasterId r:id="rId33"/>
  </p:notesMasterIdLst>
  <p:handoutMasterIdLst>
    <p:handoutMasterId r:id="rId34"/>
  </p:handoutMasterIdLst>
  <p:sldIdLst>
    <p:sldId id="292" r:id="rId2"/>
    <p:sldId id="389" r:id="rId3"/>
    <p:sldId id="353" r:id="rId4"/>
    <p:sldId id="355" r:id="rId5"/>
    <p:sldId id="390" r:id="rId6"/>
    <p:sldId id="392" r:id="rId7"/>
    <p:sldId id="360" r:id="rId8"/>
    <p:sldId id="361" r:id="rId9"/>
    <p:sldId id="362" r:id="rId10"/>
    <p:sldId id="363" r:id="rId11"/>
    <p:sldId id="364" r:id="rId12"/>
    <p:sldId id="365" r:id="rId13"/>
    <p:sldId id="391" r:id="rId14"/>
    <p:sldId id="393" r:id="rId15"/>
    <p:sldId id="366" r:id="rId16"/>
    <p:sldId id="367" r:id="rId17"/>
    <p:sldId id="368" r:id="rId18"/>
    <p:sldId id="369" r:id="rId19"/>
    <p:sldId id="370" r:id="rId20"/>
    <p:sldId id="371" r:id="rId21"/>
    <p:sldId id="373" r:id="rId22"/>
    <p:sldId id="374" r:id="rId23"/>
    <p:sldId id="375" r:id="rId24"/>
    <p:sldId id="376" r:id="rId25"/>
    <p:sldId id="377" r:id="rId26"/>
    <p:sldId id="378" r:id="rId27"/>
    <p:sldId id="379" r:id="rId28"/>
    <p:sldId id="380" r:id="rId29"/>
    <p:sldId id="381" r:id="rId30"/>
    <p:sldId id="382" r:id="rId31"/>
    <p:sldId id="351" r:id="rId32"/>
  </p:sldIdLst>
  <p:sldSz cx="9144000" cy="5143500" type="screen16x9"/>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54" userDrawn="1">
          <p15:clr>
            <a:srgbClr val="A4A3A4"/>
          </p15:clr>
        </p15:guide>
        <p15:guide id="2" pos="5148" userDrawn="1">
          <p15:clr>
            <a:srgbClr val="A4A3A4"/>
          </p15:clr>
        </p15:guide>
        <p15:guide id="3" pos="340" userDrawn="1">
          <p15:clr>
            <a:srgbClr val="A4A3A4"/>
          </p15:clr>
        </p15:guide>
        <p15:guide id="4" orient="horz" pos="577"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CDT" initials="CDT" lastIdx="3" clrIdx="6">
    <p:extLst>
      <p:ext uri="{19B8F6BF-5375-455C-9EA6-DF929625EA0E}">
        <p15:presenceInfo xmlns:p15="http://schemas.microsoft.com/office/powerpoint/2012/main" userId="CD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4715"/>
    <a:srgbClr val="ACC700"/>
    <a:srgbClr val="003399"/>
    <a:srgbClr val="FFFFFF"/>
    <a:srgbClr val="D4502A"/>
    <a:srgbClr val="89C14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69" autoAdjust="0"/>
    <p:restoredTop sz="87907" autoAdjust="0"/>
  </p:normalViewPr>
  <p:slideViewPr>
    <p:cSldViewPr>
      <p:cViewPr varScale="1">
        <p:scale>
          <a:sx n="80" d="100"/>
          <a:sy n="80" d="100"/>
        </p:scale>
        <p:origin x="928" y="52"/>
      </p:cViewPr>
      <p:guideLst>
        <p:guide orient="horz" pos="2754"/>
        <p:guide pos="5148"/>
        <p:guide pos="340"/>
        <p:guide orient="horz" pos="577"/>
      </p:guideLst>
    </p:cSldViewPr>
  </p:slideViewPr>
  <p:notesTextViewPr>
    <p:cViewPr>
      <p:scale>
        <a:sx n="1" d="1"/>
        <a:sy n="1" d="1"/>
      </p:scale>
      <p:origin x="0" y="0"/>
    </p:cViewPr>
  </p:notesTextViewPr>
  <p:notesViewPr>
    <p:cSldViewPr>
      <p:cViewPr varScale="1">
        <p:scale>
          <a:sx n="51" d="100"/>
          <a:sy n="51" d="100"/>
        </p:scale>
        <p:origin x="1718" y="29"/>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73845E80-C07C-45A0-B320-188AF677015B}" type="datetimeFigureOut">
              <a:rPr lang="en-GB" smtClean="0"/>
              <a:t>08/11/2021</a:t>
            </a:fld>
            <a:endParaRPr lang="en-GB"/>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761233E9-CC45-49D0-A6FA-2D483892257D}" type="slidenum">
              <a:rPr lang="en-GB" smtClean="0"/>
              <a:t>‹#›</a:t>
            </a:fld>
            <a:endParaRPr lang="en-GB"/>
          </a:p>
        </p:txBody>
      </p:sp>
    </p:spTree>
    <p:extLst>
      <p:ext uri="{BB962C8B-B14F-4D97-AF65-F5344CB8AC3E}">
        <p14:creationId xmlns:p14="http://schemas.microsoft.com/office/powerpoint/2010/main" val="2956378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4F8E1595-5C27-4CAE-B4E0-C80305C5E6E4}" type="datetimeFigureOut">
              <a:rPr lang="en-GB" smtClean="0"/>
              <a:t>08/11/2021</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493DD4C7-C698-4A80-B76C-A9FD89019653}" type="slidenum">
              <a:rPr lang="en-GB" smtClean="0"/>
              <a:t>‹#›</a:t>
            </a:fld>
            <a:endParaRPr lang="en-GB"/>
          </a:p>
        </p:txBody>
      </p:sp>
    </p:spTree>
    <p:extLst>
      <p:ext uri="{BB962C8B-B14F-4D97-AF65-F5344CB8AC3E}">
        <p14:creationId xmlns:p14="http://schemas.microsoft.com/office/powerpoint/2010/main" val="352508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sha.europa.eu/en/publications/e-fact-33-risk-assessment-teleworkers/view"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osha.europa.eu/en/publications/body-and-hazard-mapping-prevention-musculoskeletal-disorders-msds"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oshwiki.eu/wiki/Risk_factors_for_musculoskeletal_disorders_development:_hand-arm_tasks,_repetitive_work"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osha.europa.eu/en/publications/factsheets/87"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circabc.europa.eu/ui/group/fea534f4-2590-4490-bca6-504782b47c79/library/341d5e56-dc0c-41ce-ba77-be660f3cf810/details"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ccohs.ca/oshanswers/ergonomics/office/chair_adjusting.html"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www.iwh.on.ca/newsletters/at-work/100/setting-up-temporary-home-office?utm_source=iwhnews&amp;utm_medium=email&amp;utm_campaign=iwhnews-2020-04"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ccohs.ca/oshanswers/ergonomics/office/vdtcolor.html"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ccohs.ca/oshanswers/ergonomics/office/mouse/mouse_selection.html"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ccohs.ca/oshanswers/ergonomics/lighting_general.html"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oshwiki.eu/wiki/Lighting" TargetMode="Externa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ccohs.ca/oshanswers/phys_agents/thermal_comfort.html"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oshwiki.eu/wiki/Promoting_moving_and_exercise_at_work_to_avoid_prolonged_standing_and_sitting"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s://oshwiki.eu/wiki/Recommendations_and_interventions_to_decrease_physical_inactivity_at_work" TargetMode="Externa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oshwiki.eu/wiki/Promoting_moving_and_exercise_at_work_to_avoid_prolonged_standing_and_sitting" TargetMode="External"/><Relationship Id="rId2" Type="http://schemas.openxmlformats.org/officeDocument/2006/relationships/slide" Target="../slides/slide25.xml"/><Relationship Id="rId1" Type="http://schemas.openxmlformats.org/officeDocument/2006/relationships/notesMaster" Target="../notesMasters/notesMaster1.xml"/><Relationship Id="rId4" Type="http://schemas.openxmlformats.org/officeDocument/2006/relationships/hyperlink" Target="https://oshwiki.eu/wiki/Recommendations_and_interventions_to_decrease_physical_inactivity_at_work" TargetMode="Externa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ccohs.ca/oshanswers/ergonomics/office/stretching.html" TargetMode="External"/><Relationship Id="rId2" Type="http://schemas.openxmlformats.org/officeDocument/2006/relationships/slide" Target="../slides/slide26.xml"/><Relationship Id="rId1" Type="http://schemas.openxmlformats.org/officeDocument/2006/relationships/notesMaster" Target="../notesMasters/notesMaster1.xml"/><Relationship Id="rId5" Type="http://schemas.openxmlformats.org/officeDocument/2006/relationships/hyperlink" Target="https://oshwiki.eu/wiki/Recommendations_and_interventions_to_decrease_physical_inactivity_at_work" TargetMode="External"/><Relationship Id="rId4" Type="http://schemas.openxmlformats.org/officeDocument/2006/relationships/hyperlink" Target="https://oshwiki.eu/wiki/Promoting_moving_and_exercise_at_work_to_avoid_prolonged_standing_and_sitting" TargetMode="Externa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oshwiki.eu/wiki/Work-life_balance_%E2%80%93_Managing_the_interface_between_family_and_working_life"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Tips in this PPT are good practice examples mainly intended to teleworkers. They are not necessarily mandatory or relevant to all teleworkers. Their relevance will depend on the specificities of each teleworker / home-based telework environment / company and the outcomes of risk assessments.</a:t>
            </a: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3DD4C7-C698-4A80-B76C-A9FD8901965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2655086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2</a:t>
            </a:fld>
            <a:endParaRPr lang="en-GB" dirty="0"/>
          </a:p>
        </p:txBody>
      </p:sp>
    </p:spTree>
    <p:extLst>
      <p:ext uri="{BB962C8B-B14F-4D97-AF65-F5344CB8AC3E}">
        <p14:creationId xmlns:p14="http://schemas.microsoft.com/office/powerpoint/2010/main" val="2565681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a:t>
            </a:r>
            <a:r>
              <a:rPr lang="es-ES" dirty="0" err="1"/>
              <a:t>Practical</a:t>
            </a:r>
            <a:r>
              <a:rPr lang="es-ES" dirty="0"/>
              <a:t> </a:t>
            </a:r>
            <a:r>
              <a:rPr lang="es-ES" dirty="0" err="1"/>
              <a:t>tools</a:t>
            </a:r>
            <a:r>
              <a:rPr lang="es-ES" dirty="0"/>
              <a:t> and </a:t>
            </a:r>
            <a:r>
              <a:rPr lang="es-ES" dirty="0" err="1"/>
              <a:t>guidance</a:t>
            </a:r>
            <a:r>
              <a:rPr lang="es-ES" dirty="0"/>
              <a:t> </a:t>
            </a:r>
            <a:r>
              <a:rPr lang="es-ES" dirty="0" err="1"/>
              <a:t>MSDs</a:t>
            </a:r>
            <a:r>
              <a:rPr lang="es-ES" dirty="0"/>
              <a:t> </a:t>
            </a:r>
            <a:r>
              <a:rPr lang="es-ES" dirty="0" err="1"/>
              <a:t>database</a:t>
            </a:r>
            <a:r>
              <a:rPr lang="es-ES" dirty="0"/>
              <a:t>. </a:t>
            </a:r>
            <a:r>
              <a:rPr lang="es-ES" dirty="0" err="1"/>
              <a:t>Teleworking</a:t>
            </a:r>
            <a:r>
              <a:rPr lang="es-ES" dirty="0"/>
              <a:t> </a:t>
            </a:r>
            <a:r>
              <a:rPr lang="es-ES" dirty="0" err="1"/>
              <a:t>resources</a:t>
            </a:r>
            <a:r>
              <a:rPr lang="es-ES" dirty="0"/>
              <a:t>. </a:t>
            </a:r>
            <a:r>
              <a:rPr lang="es-ES" baseline="0" dirty="0"/>
              <a:t>https://healthy-workplaces.eu/en/tools-and-publications/practical-tools?f%5B0%5D=field_msd_priority_area%3A4986</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3</a:t>
            </a:fld>
            <a:endParaRPr lang="en-GB"/>
          </a:p>
        </p:txBody>
      </p:sp>
    </p:spTree>
    <p:extLst>
      <p:ext uri="{BB962C8B-B14F-4D97-AF65-F5344CB8AC3E}">
        <p14:creationId xmlns:p14="http://schemas.microsoft.com/office/powerpoint/2010/main" val="40518724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4</a:t>
            </a:fld>
            <a:endParaRPr lang="en-GB"/>
          </a:p>
        </p:txBody>
      </p:sp>
    </p:spTree>
    <p:extLst>
      <p:ext uri="{BB962C8B-B14F-4D97-AF65-F5344CB8AC3E}">
        <p14:creationId xmlns:p14="http://schemas.microsoft.com/office/powerpoint/2010/main" val="36051067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Musculoskeletal</a:t>
            </a:r>
            <a:r>
              <a:rPr lang="en-US" baseline="0" dirty="0">
                <a:solidFill>
                  <a:schemeClr val="bg1"/>
                </a:solidFill>
              </a:rPr>
              <a:t> disorders and telework. https://oshwiki.eu/wiki/Musculoskeletal_disorders_and_telework </a:t>
            </a:r>
            <a:endParaRPr lang="en-US" dirty="0">
              <a:solidFill>
                <a:schemeClr val="bg1"/>
              </a:solidFill>
            </a:endParaRPr>
          </a:p>
          <a:p>
            <a:r>
              <a:rPr lang="en-US" dirty="0">
                <a:solidFill>
                  <a:schemeClr val="bg1"/>
                </a:solidFill>
              </a:rPr>
              <a:t>EU-OSHA – European Agency for Safety and Health at Work. </a:t>
            </a:r>
            <a:r>
              <a:rPr lang="en-GB" dirty="0">
                <a:solidFill>
                  <a:schemeClr val="bg1"/>
                </a:solidFill>
              </a:rPr>
              <a:t>E-fact 33 Risk assessment for teleworkers. </a:t>
            </a:r>
            <a:r>
              <a:rPr lang="en-GB" baseline="0" dirty="0">
                <a:solidFill>
                  <a:schemeClr val="bg1"/>
                </a:solidFill>
              </a:rPr>
              <a:t> </a:t>
            </a:r>
            <a:r>
              <a:rPr lang="en-GB" u="sng" dirty="0">
                <a:hlinkClick r:id="rId3"/>
              </a:rPr>
              <a:t>https://osha.europa.eu/en/publications/e-fact-33-risk-assessment-teleworkers/view</a:t>
            </a:r>
            <a:r>
              <a:rPr lang="en-GB" dirty="0"/>
              <a:t>. </a:t>
            </a:r>
          </a:p>
          <a:p>
            <a:r>
              <a:rPr lang="en-US" dirty="0">
                <a:solidFill>
                  <a:schemeClr val="bg1"/>
                </a:solidFill>
              </a:rPr>
              <a:t>EU-OSHA – European Agency for Safety and Health at Work. </a:t>
            </a:r>
            <a:r>
              <a:rPr lang="en-GB" dirty="0">
                <a:solidFill>
                  <a:schemeClr val="bg1"/>
                </a:solidFill>
              </a:rPr>
              <a:t>Body and Hazard mapping in prevention of musculoskeletal disorders (MSDs). </a:t>
            </a:r>
            <a:r>
              <a:rPr lang="en-GB" u="sng" dirty="0">
                <a:hlinkClick r:id="rId4"/>
              </a:rPr>
              <a:t>https://osha.europa.eu/en/publications/body-and-hazard-mapping-prevention-musculoskeletal-disorders-msds</a:t>
            </a:r>
            <a:r>
              <a:rPr lang="en-GB" dirty="0"/>
              <a:t>.</a:t>
            </a:r>
          </a:p>
          <a:p>
            <a:r>
              <a:rPr lang="en-US" dirty="0">
                <a:solidFill>
                  <a:schemeClr val="bg1"/>
                </a:solidFill>
              </a:rPr>
              <a:t>EU-OSHA – European Agency for Safety and Health at Work. Risk Assessment for Musculoskeletal Disorders (MSDs). https://osha.europa.eu/sites/default/files/publications/documents/HWC20-22_RA-MSDs.pptx  </a:t>
            </a:r>
          </a:p>
          <a:p>
            <a:r>
              <a:rPr lang="en-US" dirty="0">
                <a:solidFill>
                  <a:schemeClr val="bg1"/>
                </a:solidFill>
              </a:rPr>
              <a:t>EU-OSHA – European Agency for Safety and Health at Work. Introduction to Musculoskeletal Disorders (MSDs) prevention</a:t>
            </a:r>
            <a:r>
              <a:rPr lang="en-US" baseline="0" dirty="0">
                <a:solidFill>
                  <a:schemeClr val="bg1"/>
                </a:solidFill>
              </a:rPr>
              <a:t>. https://osha.europa.eu/sites/default/files/publications/documents/HWC20-22_IntroductiontoMSDsprevention.pptx </a:t>
            </a:r>
          </a:p>
          <a:p>
            <a:r>
              <a:rPr lang="en-GB" dirty="0"/>
              <a:t>EU-OSHA</a:t>
            </a:r>
            <a:r>
              <a:rPr lang="en-GB" baseline="0" dirty="0"/>
              <a:t> </a:t>
            </a:r>
            <a:r>
              <a:rPr lang="en-US" dirty="0">
                <a:solidFill>
                  <a:schemeClr val="bg1"/>
                </a:solidFill>
              </a:rPr>
              <a:t>– European Agency for Safety and Health at Work.</a:t>
            </a:r>
            <a:r>
              <a:rPr lang="en-US" baseline="0" dirty="0">
                <a:solidFill>
                  <a:schemeClr val="bg1"/>
                </a:solidFill>
              </a:rPr>
              <a:t> Practical tips to make home-based telework as healthy, safe and effective as possible.</a:t>
            </a:r>
            <a:r>
              <a:rPr lang="en-GB" baseline="0" dirty="0"/>
              <a:t> </a:t>
            </a:r>
            <a:r>
              <a:rPr lang="en-GB" dirty="0"/>
              <a:t>https://oshwiki.eu/wiki/Practical_tips_to_make_home-based_telework_as_healthy,_safe_and_effective_as_possible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5</a:t>
            </a:fld>
            <a:endParaRPr lang="en-GB"/>
          </a:p>
        </p:txBody>
      </p:sp>
    </p:spTree>
    <p:extLst>
      <p:ext uri="{BB962C8B-B14F-4D97-AF65-F5344CB8AC3E}">
        <p14:creationId xmlns:p14="http://schemas.microsoft.com/office/powerpoint/2010/main" val="13579465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Risk factors</a:t>
            </a:r>
            <a:r>
              <a:rPr lang="en-US" baseline="0" dirty="0">
                <a:solidFill>
                  <a:schemeClr val="bg1"/>
                </a:solidFill>
              </a:rPr>
              <a:t> for musculoskeletal disorders development: hand-arm tasks, repetitive work. </a:t>
            </a:r>
            <a:r>
              <a:rPr lang="fr-FR" sz="1200" u="sng" kern="1200" dirty="0">
                <a:solidFill>
                  <a:schemeClr val="tx1"/>
                </a:solidFill>
                <a:effectLst/>
                <a:latin typeface="+mn-lt"/>
                <a:ea typeface="+mn-ea"/>
                <a:cs typeface="+mn-cs"/>
                <a:hlinkClick r:id="rId3"/>
              </a:rPr>
              <a:t>https://oshwiki.eu/wiki/Risk_factors_for_musculoskeletal_disorders_development:_hand-arm_tasks,_repetitive_work</a:t>
            </a:r>
            <a:endParaRPr lang="fr-FR" sz="1200" u="sng" kern="1200" dirty="0">
              <a:solidFill>
                <a:schemeClr val="tx1"/>
              </a:solidFill>
              <a:effectLst/>
              <a:latin typeface="+mn-lt"/>
              <a:ea typeface="+mn-ea"/>
              <a:cs typeface="+mn-cs"/>
            </a:endParaRPr>
          </a:p>
          <a:p>
            <a:r>
              <a:rPr lang="en-US" dirty="0">
                <a:solidFill>
                  <a:schemeClr val="bg1"/>
                </a:solidFill>
              </a:rPr>
              <a:t>EU-OSHA – European Agency for Safety and Health at Work. Risk factors</a:t>
            </a:r>
            <a:r>
              <a:rPr lang="en-US" baseline="0" dirty="0">
                <a:solidFill>
                  <a:schemeClr val="bg1"/>
                </a:solidFill>
              </a:rPr>
              <a:t> for musculoskeletal disorders – working postures. </a:t>
            </a:r>
            <a:r>
              <a:rPr lang="fr-FR" sz="1200" kern="1200" dirty="0">
                <a:solidFill>
                  <a:schemeClr val="tx1"/>
                </a:solidFill>
                <a:effectLst/>
                <a:latin typeface="+mn-lt"/>
                <a:ea typeface="+mn-ea"/>
                <a:cs typeface="+mn-cs"/>
              </a:rPr>
              <a:t>https://ohttps//oshwiki.eu/wiki/Risk_factors_for_musculoskeletal_disorders_%E2%80%94_working_postures  </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7</a:t>
            </a:fld>
            <a:endParaRPr lang="en-GB"/>
          </a:p>
        </p:txBody>
      </p:sp>
    </p:spTree>
    <p:extLst>
      <p:ext uri="{BB962C8B-B14F-4D97-AF65-F5344CB8AC3E}">
        <p14:creationId xmlns:p14="http://schemas.microsoft.com/office/powerpoint/2010/main" val="37714085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8</a:t>
            </a:fld>
            <a:endParaRPr lang="en-GB"/>
          </a:p>
        </p:txBody>
      </p:sp>
    </p:spTree>
    <p:extLst>
      <p:ext uri="{BB962C8B-B14F-4D97-AF65-F5344CB8AC3E}">
        <p14:creationId xmlns:p14="http://schemas.microsoft.com/office/powerpoint/2010/main" val="8253613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9</a:t>
            </a:fld>
            <a:endParaRPr lang="en-GB"/>
          </a:p>
        </p:txBody>
      </p:sp>
    </p:spTree>
    <p:extLst>
      <p:ext uri="{BB962C8B-B14F-4D97-AF65-F5344CB8AC3E}">
        <p14:creationId xmlns:p14="http://schemas.microsoft.com/office/powerpoint/2010/main" val="8727073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10</a:t>
            </a:fld>
            <a:endParaRPr lang="en-GB"/>
          </a:p>
        </p:txBody>
      </p:sp>
    </p:spTree>
    <p:extLst>
      <p:ext uri="{BB962C8B-B14F-4D97-AF65-F5344CB8AC3E}">
        <p14:creationId xmlns:p14="http://schemas.microsoft.com/office/powerpoint/2010/main" val="28986561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a:t>
            </a:r>
            <a:r>
              <a:rPr lang="fr-FR" sz="1200" kern="1200" dirty="0">
                <a:solidFill>
                  <a:schemeClr val="tx1"/>
                </a:solidFill>
                <a:effectLst/>
                <a:latin typeface="+mn-lt"/>
                <a:ea typeface="+mn-ea"/>
                <a:cs typeface="+mn-cs"/>
              </a:rPr>
              <a:t>Psychosocial</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risk</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factors</a:t>
            </a:r>
            <a:r>
              <a:rPr lang="fr-FR" sz="1200" kern="1200" baseline="0" dirty="0">
                <a:solidFill>
                  <a:schemeClr val="tx1"/>
                </a:solidFill>
                <a:effectLst/>
                <a:latin typeface="+mn-lt"/>
                <a:ea typeface="+mn-ea"/>
                <a:cs typeface="+mn-cs"/>
              </a:rPr>
              <a:t> for </a:t>
            </a:r>
            <a:r>
              <a:rPr lang="fr-FR" sz="1200" kern="1200" baseline="0" dirty="0" err="1">
                <a:solidFill>
                  <a:schemeClr val="tx1"/>
                </a:solidFill>
                <a:effectLst/>
                <a:latin typeface="+mn-lt"/>
                <a:ea typeface="+mn-ea"/>
                <a:cs typeface="+mn-cs"/>
              </a:rPr>
              <a:t>musculoskeletal</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disorders</a:t>
            </a:r>
            <a:r>
              <a:rPr lang="fr-FR" sz="1200" kern="1200" baseline="0" dirty="0">
                <a:solidFill>
                  <a:schemeClr val="tx1"/>
                </a:solidFill>
                <a:effectLst/>
                <a:latin typeface="+mn-lt"/>
                <a:ea typeface="+mn-ea"/>
                <a:cs typeface="+mn-cs"/>
              </a:rPr>
              <a:t>. </a:t>
            </a:r>
            <a:r>
              <a:rPr lang="fr-FR" sz="1200" kern="1200" dirty="0">
                <a:solidFill>
                  <a:schemeClr val="tx1"/>
                </a:solidFill>
                <a:effectLst/>
                <a:latin typeface="+mn-lt"/>
                <a:ea typeface="+mn-ea"/>
                <a:cs typeface="+mn-cs"/>
              </a:rPr>
              <a:t>https://oshwiki.eu/wiki/Psychosocial_risk_factors_for_musculoskeletal_disorders_(MSDs) </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11</a:t>
            </a:fld>
            <a:endParaRPr lang="en-GB"/>
          </a:p>
        </p:txBody>
      </p:sp>
    </p:spTree>
    <p:extLst>
      <p:ext uri="{BB962C8B-B14F-4D97-AF65-F5344CB8AC3E}">
        <p14:creationId xmlns:p14="http://schemas.microsoft.com/office/powerpoint/2010/main" val="36976191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12</a:t>
            </a:fld>
            <a:endParaRPr lang="en-GB"/>
          </a:p>
        </p:txBody>
      </p:sp>
    </p:spTree>
    <p:extLst>
      <p:ext uri="{BB962C8B-B14F-4D97-AF65-F5344CB8AC3E}">
        <p14:creationId xmlns:p14="http://schemas.microsoft.com/office/powerpoint/2010/main" val="26251902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Workforce diversity and risk assessment:</a:t>
            </a:r>
            <a:r>
              <a:rPr lang="en-US" baseline="0" dirty="0">
                <a:solidFill>
                  <a:schemeClr val="bg1"/>
                </a:solidFill>
              </a:rPr>
              <a:t> ensuring everyone is covered. Summary of an Agency report. Facts 87.</a:t>
            </a:r>
            <a:r>
              <a:rPr lang="en-US" dirty="0">
                <a:solidFill>
                  <a:schemeClr val="bg1"/>
                </a:solidFill>
              </a:rPr>
              <a:t> </a:t>
            </a:r>
            <a:r>
              <a:rPr lang="da-DK" sz="1200" b="0" u="sng" kern="1200" dirty="0">
                <a:solidFill>
                  <a:schemeClr val="tx1"/>
                </a:solidFill>
                <a:effectLst/>
                <a:latin typeface="+mn-lt"/>
                <a:ea typeface="+mn-ea"/>
                <a:cs typeface="+mn-cs"/>
                <a:hlinkClick r:id="rId3"/>
              </a:rPr>
              <a:t>https://osha.europa.eu/en/publications/factsheets/87</a:t>
            </a:r>
            <a:endParaRPr lang="da-DK" sz="1200" b="0" u="sng"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SLIC –  Senior</a:t>
            </a:r>
            <a:r>
              <a:rPr lang="en-US" baseline="0" dirty="0">
                <a:solidFill>
                  <a:schemeClr val="bg1"/>
                </a:solidFill>
              </a:rPr>
              <a:t> </a:t>
            </a:r>
            <a:r>
              <a:rPr lang="en-US" baseline="0" dirty="0" err="1">
                <a:solidFill>
                  <a:schemeClr val="bg1"/>
                </a:solidFill>
              </a:rPr>
              <a:t>Labour</a:t>
            </a:r>
            <a:r>
              <a:rPr lang="en-US" baseline="0" dirty="0">
                <a:solidFill>
                  <a:schemeClr val="bg1"/>
                </a:solidFill>
              </a:rPr>
              <a:t> Inspectors´ Committee. Principles for </a:t>
            </a:r>
            <a:r>
              <a:rPr lang="en-US" baseline="0" dirty="0" err="1">
                <a:solidFill>
                  <a:schemeClr val="bg1"/>
                </a:solidFill>
              </a:rPr>
              <a:t>Labour</a:t>
            </a:r>
            <a:r>
              <a:rPr lang="en-US" baseline="0" dirty="0">
                <a:solidFill>
                  <a:schemeClr val="bg1"/>
                </a:solidFill>
              </a:rPr>
              <a:t> Inspectors. With Regard to Diversity-Sensitive Risk Assessment, Particularly as regards Age, Gender and other demographic characteristics. Non-binding publication for EU </a:t>
            </a:r>
            <a:r>
              <a:rPr lang="en-US" baseline="0" dirty="0" err="1">
                <a:solidFill>
                  <a:schemeClr val="bg1"/>
                </a:solidFill>
              </a:rPr>
              <a:t>Labour</a:t>
            </a:r>
            <a:r>
              <a:rPr lang="en-US" baseline="0" dirty="0">
                <a:solidFill>
                  <a:schemeClr val="bg1"/>
                </a:solidFill>
              </a:rPr>
              <a:t> Inspectors.</a:t>
            </a:r>
            <a:endParaRPr lang="en-GB" sz="1200" u="none" kern="1200" baseline="0" dirty="0">
              <a:solidFill>
                <a:schemeClr val="tx1"/>
              </a:solidFill>
              <a:effectLst/>
              <a:latin typeface="+mn-lt"/>
              <a:ea typeface="+mn-ea"/>
              <a:cs typeface="+mn-cs"/>
              <a:hlinkClick r:id="rId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dirty="0">
                <a:solidFill>
                  <a:schemeClr val="tx1"/>
                </a:solidFill>
                <a:effectLst/>
                <a:latin typeface="+mn-lt"/>
                <a:ea typeface="+mn-ea"/>
                <a:cs typeface="+mn-cs"/>
                <a:hlinkClick r:id="rId4"/>
              </a:rPr>
              <a:t>https://circabc.europa.eu/ui/group/fea534f4-2590-4490-bca6-504782b47c79/library/341d5e56-dc0c-41ce-ba77-be660f3cf810/details</a:t>
            </a:r>
            <a:r>
              <a:rPr lang="en-GB" sz="1200" kern="1200" dirty="0">
                <a:solidFill>
                  <a:schemeClr val="tx1"/>
                </a:solidFill>
                <a:effectLst/>
                <a:latin typeface="+mn-lt"/>
                <a:ea typeface="+mn-ea"/>
                <a:cs typeface="+mn-cs"/>
              </a:rPr>
              <a:t> </a:t>
            </a:r>
          </a:p>
          <a:p>
            <a:r>
              <a:rPr lang="en-US" dirty="0">
                <a:solidFill>
                  <a:schemeClr val="bg1"/>
                </a:solidFill>
              </a:rPr>
              <a:t>EU-OSHA – European Agency for Safety and Health at Work. Including gender issues in risk assessment. Facts 43. </a:t>
            </a:r>
            <a:r>
              <a:rPr lang="da-DK" sz="1200" kern="1200" dirty="0">
                <a:solidFill>
                  <a:schemeClr val="tx1"/>
                </a:solidFill>
                <a:effectLst/>
                <a:latin typeface="+mn-lt"/>
                <a:ea typeface="+mn-ea"/>
                <a:cs typeface="+mn-cs"/>
              </a:rPr>
              <a:t>https://osha.europa.eu/en/publications/factsheet-43-including-gender-issues-risk-assessment</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13</a:t>
            </a:fld>
            <a:endParaRPr lang="en-GB"/>
          </a:p>
        </p:txBody>
      </p:sp>
    </p:spTree>
    <p:extLst>
      <p:ext uri="{BB962C8B-B14F-4D97-AF65-F5344CB8AC3E}">
        <p14:creationId xmlns:p14="http://schemas.microsoft.com/office/powerpoint/2010/main" val="41753701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15</a:t>
            </a:fld>
            <a:endParaRPr lang="en-GB"/>
          </a:p>
        </p:txBody>
      </p:sp>
    </p:spTree>
    <p:extLst>
      <p:ext uri="{BB962C8B-B14F-4D97-AF65-F5344CB8AC3E}">
        <p14:creationId xmlns:p14="http://schemas.microsoft.com/office/powerpoint/2010/main" val="27512748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Canadian Centre for Occupational Health and Safety. OSH Answer Fact Sheets: How to Adjust Office Chairs. </a:t>
            </a:r>
            <a:r>
              <a:rPr lang="en-GB" sz="1200" u="sng" dirty="0">
                <a:hlinkClick r:id="rId3"/>
              </a:rPr>
              <a:t>https://www.ccohs.ca/oshanswers/ergonomics/office/chair_adjusting.html</a:t>
            </a:r>
            <a:r>
              <a:rPr lang="en-GB" sz="120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Institute for Work &amp; Health. Setting up a temporary home office. </a:t>
            </a:r>
            <a:r>
              <a:rPr lang="en-GB" sz="1200" u="sng" dirty="0">
                <a:hlinkClick r:id="rId4"/>
              </a:rPr>
              <a:t>https://www.iwh.on.ca/newsletters/at-work/100/setting-up-temporary-home-office?utm_source=iwhnews&amp;utm_medium=email&amp;utm_campaign=iwhnews-2020-04</a:t>
            </a:r>
            <a:r>
              <a:rPr lang="en-GB"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16</a:t>
            </a:fld>
            <a:endParaRPr lang="en-GB"/>
          </a:p>
        </p:txBody>
      </p:sp>
    </p:spTree>
    <p:extLst>
      <p:ext uri="{BB962C8B-B14F-4D97-AF65-F5344CB8AC3E}">
        <p14:creationId xmlns:p14="http://schemas.microsoft.com/office/powerpoint/2010/main" val="38671340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17</a:t>
            </a:fld>
            <a:endParaRPr lang="en-GB"/>
          </a:p>
        </p:txBody>
      </p:sp>
    </p:spTree>
    <p:extLst>
      <p:ext uri="{BB962C8B-B14F-4D97-AF65-F5344CB8AC3E}">
        <p14:creationId xmlns:p14="http://schemas.microsoft.com/office/powerpoint/2010/main" val="15000330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Canadian Centre for Occupational Health and Safety. OSH Answers Fact Sheets. Computer Monitors and Display Colours.  </a:t>
            </a:r>
            <a:r>
              <a:rPr lang="en-GB" sz="1200" u="sng" kern="1200" dirty="0">
                <a:solidFill>
                  <a:schemeClr val="tx1"/>
                </a:solidFill>
                <a:effectLst/>
                <a:latin typeface="+mn-lt"/>
                <a:ea typeface="+mn-ea"/>
                <a:cs typeface="+mn-cs"/>
                <a:hlinkClick r:id="rId3"/>
              </a:rPr>
              <a:t>https://www.ccohs.ca/oshanswers/ergonomics/office/vdtcolor.html</a:t>
            </a:r>
            <a:r>
              <a:rPr lang="en-GB" sz="1200" kern="1200" dirty="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18</a:t>
            </a:fld>
            <a:endParaRPr lang="en-GB"/>
          </a:p>
        </p:txBody>
      </p:sp>
    </p:spTree>
    <p:extLst>
      <p:ext uri="{BB962C8B-B14F-4D97-AF65-F5344CB8AC3E}">
        <p14:creationId xmlns:p14="http://schemas.microsoft.com/office/powerpoint/2010/main" val="21924295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Canadian Centre for Occupational Health and Safety. OSH Answers Fact Sheets. Computer Mouse – Selection and Use. </a:t>
            </a:r>
            <a:r>
              <a:rPr lang="en-GB" sz="1200" u="sng" kern="1200" dirty="0">
                <a:solidFill>
                  <a:schemeClr val="tx1"/>
                </a:solidFill>
                <a:effectLst/>
                <a:latin typeface="+mn-lt"/>
                <a:ea typeface="+mn-ea"/>
                <a:cs typeface="+mn-cs"/>
                <a:hlinkClick r:id="rId3"/>
              </a:rPr>
              <a:t>https://www.ccohs.ca/oshanswers/ergonomics/office/mouse/mouse_selection.html</a:t>
            </a:r>
            <a:r>
              <a:rPr lang="en-GB" sz="1200" kern="1200" dirty="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19</a:t>
            </a:fld>
            <a:endParaRPr lang="en-GB"/>
          </a:p>
        </p:txBody>
      </p:sp>
    </p:spTree>
    <p:extLst>
      <p:ext uri="{BB962C8B-B14F-4D97-AF65-F5344CB8AC3E}">
        <p14:creationId xmlns:p14="http://schemas.microsoft.com/office/powerpoint/2010/main" val="8180958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20</a:t>
            </a:fld>
            <a:endParaRPr lang="en-GB"/>
          </a:p>
        </p:txBody>
      </p:sp>
    </p:spTree>
    <p:extLst>
      <p:ext uri="{BB962C8B-B14F-4D97-AF65-F5344CB8AC3E}">
        <p14:creationId xmlns:p14="http://schemas.microsoft.com/office/powerpoint/2010/main" val="33445204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t>Canadian Centre for Occupational Health and Safety. OSH Answers Fact Sheets. Lighting Ergonomics – General. </a:t>
            </a:r>
            <a:r>
              <a:rPr lang="en-GB" sz="1200" u="sng" dirty="0">
                <a:hlinkClick r:id="rId3"/>
              </a:rPr>
              <a:t>https://www.ccohs.ca/oshanswers/ergonomics/lighting_general.html</a:t>
            </a:r>
            <a:r>
              <a:rPr lang="en-GB" sz="1200" dirty="0"/>
              <a:t>. </a:t>
            </a:r>
          </a:p>
          <a:p>
            <a:r>
              <a:rPr lang="en-US" dirty="0">
                <a:solidFill>
                  <a:schemeClr val="bg1"/>
                </a:solidFill>
              </a:rPr>
              <a:t>EU-OSHA – European Agency for Safety and Health at Work,</a:t>
            </a:r>
            <a:r>
              <a:rPr lang="en-GB" sz="1200" dirty="0"/>
              <a:t> Lighting. </a:t>
            </a:r>
            <a:r>
              <a:rPr lang="fr-FR" sz="1200" u="sng" dirty="0">
                <a:hlinkClick r:id="rId4"/>
              </a:rPr>
              <a:t>https://oshwiki.eu/wiki/Lighting</a:t>
            </a:r>
            <a:r>
              <a:rPr lang="en-GB" sz="1200" dirty="0"/>
              <a:t>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21</a:t>
            </a:fld>
            <a:endParaRPr lang="en-GB"/>
          </a:p>
        </p:txBody>
      </p:sp>
    </p:spTree>
    <p:extLst>
      <p:ext uri="{BB962C8B-B14F-4D97-AF65-F5344CB8AC3E}">
        <p14:creationId xmlns:p14="http://schemas.microsoft.com/office/powerpoint/2010/main" val="29115727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Canadian Centre for Occupational Health and Safety. OSH Answers Fact Sheets. Thermal Comfort for Office Work. </a:t>
            </a:r>
            <a:r>
              <a:rPr lang="en-GB" sz="1200" u="sng" dirty="0">
                <a:hlinkClick r:id="rId3"/>
              </a:rPr>
              <a:t>https://www.ccohs.ca/oshanswers/phys_agents/thermal_comfort.html</a:t>
            </a:r>
            <a:r>
              <a:rPr lang="en-GB" sz="1200" dirty="0"/>
              <a:t>.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22</a:t>
            </a:fld>
            <a:endParaRPr lang="en-GB"/>
          </a:p>
        </p:txBody>
      </p:sp>
    </p:spTree>
    <p:extLst>
      <p:ext uri="{BB962C8B-B14F-4D97-AF65-F5344CB8AC3E}">
        <p14:creationId xmlns:p14="http://schemas.microsoft.com/office/powerpoint/2010/main" val="42293427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23</a:t>
            </a:fld>
            <a:endParaRPr lang="en-GB"/>
          </a:p>
        </p:txBody>
      </p:sp>
    </p:spTree>
    <p:extLst>
      <p:ext uri="{BB962C8B-B14F-4D97-AF65-F5344CB8AC3E}">
        <p14:creationId xmlns:p14="http://schemas.microsoft.com/office/powerpoint/2010/main" val="20228419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a:t>
            </a:r>
            <a:r>
              <a:rPr lang="en-US" baseline="0" dirty="0">
                <a:solidFill>
                  <a:schemeClr val="bg1"/>
                </a:solidFill>
              </a:rPr>
              <a:t> </a:t>
            </a:r>
            <a:r>
              <a:rPr lang="en-GB" sz="1200" dirty="0"/>
              <a:t>Promoting moving and exercise at work to avoid prolonged standing and sitting. </a:t>
            </a:r>
            <a:r>
              <a:rPr lang="fr-FR" sz="1200" u="sng" kern="1200" dirty="0">
                <a:solidFill>
                  <a:schemeClr val="tx1"/>
                </a:solidFill>
                <a:effectLst/>
                <a:latin typeface="+mn-lt"/>
                <a:ea typeface="+mn-ea"/>
                <a:cs typeface="+mn-cs"/>
                <a:hlinkClick r:id="rId3"/>
              </a:rPr>
              <a:t>https://oshwiki.eu/wiki/Promoting_moving_and_exercise_at_work_to_avoid_prolonged_standing_and_sitting</a:t>
            </a:r>
            <a:r>
              <a:rPr lang="fr-FR" sz="1200" u="sng"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EU-OSHA – European Agency for Safety and Health at Work.</a:t>
            </a:r>
            <a:r>
              <a:rPr lang="en-US" baseline="0" dirty="0">
                <a:solidFill>
                  <a:schemeClr val="bg1"/>
                </a:solidFill>
              </a:rPr>
              <a:t> </a:t>
            </a:r>
            <a:r>
              <a:rPr lang="en-GB" sz="1200" dirty="0"/>
              <a:t>Recommendations</a:t>
            </a:r>
            <a:r>
              <a:rPr lang="en-GB" sz="1200" baseline="0" dirty="0"/>
              <a:t> and interventions to decrease physical inactivity at work</a:t>
            </a:r>
            <a:r>
              <a:rPr lang="en-GB" sz="1200" dirty="0"/>
              <a:t>. </a:t>
            </a:r>
            <a:r>
              <a:rPr lang="en-GB" sz="1200" baseline="0" dirty="0"/>
              <a:t> </a:t>
            </a:r>
            <a:r>
              <a:rPr lang="fr-FR" sz="1200" u="sng" kern="1200" dirty="0">
                <a:solidFill>
                  <a:schemeClr val="tx1"/>
                </a:solidFill>
                <a:effectLst/>
                <a:latin typeface="+mn-lt"/>
                <a:ea typeface="+mn-ea"/>
                <a:cs typeface="+mn-cs"/>
                <a:hlinkClick r:id="rId4"/>
              </a:rPr>
              <a:t>https://oshwiki.eu/wiki/Recommendations_and_interventions_to_decrease_physical_inactivity_at_work</a:t>
            </a:r>
            <a:r>
              <a:rPr lang="fr-FR"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24</a:t>
            </a:fld>
            <a:endParaRPr lang="en-GB"/>
          </a:p>
        </p:txBody>
      </p:sp>
    </p:spTree>
    <p:extLst>
      <p:ext uri="{BB962C8B-B14F-4D97-AF65-F5344CB8AC3E}">
        <p14:creationId xmlns:p14="http://schemas.microsoft.com/office/powerpoint/2010/main" val="40336519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a:t>
            </a:r>
            <a:r>
              <a:rPr lang="en-US" baseline="0" dirty="0">
                <a:solidFill>
                  <a:schemeClr val="bg1"/>
                </a:solidFill>
              </a:rPr>
              <a:t> </a:t>
            </a:r>
            <a:r>
              <a:rPr lang="en-GB" sz="1200" dirty="0"/>
              <a:t>Promoting moving and exercise at work to avoid prolonged standing and sitting. </a:t>
            </a:r>
            <a:r>
              <a:rPr lang="fr-FR" sz="1200" u="sng" kern="1200" dirty="0">
                <a:solidFill>
                  <a:schemeClr val="tx1"/>
                </a:solidFill>
                <a:effectLst/>
                <a:latin typeface="+mn-lt"/>
                <a:ea typeface="+mn-ea"/>
                <a:cs typeface="+mn-cs"/>
                <a:hlinkClick r:id="rId3"/>
              </a:rPr>
              <a:t>https://oshwiki.eu/wiki/Promoting_moving_and_exercise_at_work_to_avoid_prolonged_standing_and_sitting</a:t>
            </a:r>
            <a:r>
              <a:rPr lang="fr-FR" sz="1200" u="sng"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EU-OSHA – European Agency for Safety and Health at Work.</a:t>
            </a:r>
            <a:r>
              <a:rPr lang="en-US" baseline="0" dirty="0">
                <a:solidFill>
                  <a:schemeClr val="bg1"/>
                </a:solidFill>
              </a:rPr>
              <a:t> </a:t>
            </a:r>
            <a:r>
              <a:rPr lang="en-GB" sz="1200" dirty="0"/>
              <a:t>Recommendations</a:t>
            </a:r>
            <a:r>
              <a:rPr lang="en-GB" sz="1200" baseline="0" dirty="0"/>
              <a:t> and interventions to decrease physical inactivity at work</a:t>
            </a:r>
            <a:r>
              <a:rPr lang="en-GB" sz="1200" dirty="0"/>
              <a:t>. </a:t>
            </a:r>
            <a:r>
              <a:rPr lang="fr-FR" sz="1200" u="sng" kern="1200" dirty="0">
                <a:solidFill>
                  <a:schemeClr val="tx1"/>
                </a:solidFill>
                <a:effectLst/>
                <a:latin typeface="+mn-lt"/>
                <a:ea typeface="+mn-ea"/>
                <a:cs typeface="+mn-cs"/>
                <a:hlinkClick r:id="rId4"/>
              </a:rPr>
              <a:t>https://oshwiki.eu/wiki/Recommendations_and_interventions_to_decrease_physical_inactivity_at_work</a:t>
            </a:r>
            <a:r>
              <a:rPr lang="fr-FR"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25</a:t>
            </a:fld>
            <a:endParaRPr lang="en-GB"/>
          </a:p>
        </p:txBody>
      </p:sp>
    </p:spTree>
    <p:extLst>
      <p:ext uri="{BB962C8B-B14F-4D97-AF65-F5344CB8AC3E}">
        <p14:creationId xmlns:p14="http://schemas.microsoft.com/office/powerpoint/2010/main" val="26365767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Canadian Centre for Occupational Health and Safety. OSH Answers Fact Sheets. Stretching – At the Workstation. </a:t>
            </a:r>
            <a:r>
              <a:rPr lang="en-GB" sz="1200" u="sng" dirty="0">
                <a:hlinkClick r:id="rId3"/>
              </a:rPr>
              <a:t>https://www.ccohs.ca/oshanswers/ergonomics/office/stretching.html</a:t>
            </a:r>
            <a:r>
              <a:rPr lang="en-GB" sz="1200" dirty="0"/>
              <a:t>.</a:t>
            </a:r>
          </a:p>
          <a:p>
            <a:r>
              <a:rPr lang="en-US" dirty="0">
                <a:solidFill>
                  <a:schemeClr val="bg1"/>
                </a:solidFill>
              </a:rPr>
              <a:t>EU-OSHA – European Agency for Safety and Health at Work.</a:t>
            </a:r>
            <a:r>
              <a:rPr lang="en-US" baseline="0" dirty="0">
                <a:solidFill>
                  <a:schemeClr val="bg1"/>
                </a:solidFill>
              </a:rPr>
              <a:t> </a:t>
            </a:r>
            <a:r>
              <a:rPr lang="en-GB" sz="1200" dirty="0"/>
              <a:t>Promoting moving and exercise at work to avoid prolonged standing and sitting. </a:t>
            </a:r>
            <a:r>
              <a:rPr lang="fr-FR" sz="1200" u="sng" kern="1200" dirty="0">
                <a:solidFill>
                  <a:schemeClr val="tx1"/>
                </a:solidFill>
                <a:effectLst/>
                <a:latin typeface="+mn-lt"/>
                <a:ea typeface="+mn-ea"/>
                <a:cs typeface="+mn-cs"/>
                <a:hlinkClick r:id="rId4"/>
              </a:rPr>
              <a:t>https://oshwiki.eu/wiki/Promoting_moving_and_exercise_at_work_to_avoid_prolonged_standing_and_sitting</a:t>
            </a:r>
            <a:r>
              <a:rPr lang="fr-FR" sz="1200" u="sng"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EU-OSHA – European Agency for Safety and Health at Work.</a:t>
            </a:r>
            <a:r>
              <a:rPr lang="en-US" baseline="0" dirty="0">
                <a:solidFill>
                  <a:schemeClr val="bg1"/>
                </a:solidFill>
              </a:rPr>
              <a:t> </a:t>
            </a:r>
            <a:r>
              <a:rPr lang="en-GB" sz="1200" dirty="0"/>
              <a:t>Recommendations</a:t>
            </a:r>
            <a:r>
              <a:rPr lang="en-GB" sz="1200" baseline="0" dirty="0"/>
              <a:t> and interventions to decrease physical inactivity at work</a:t>
            </a:r>
            <a:r>
              <a:rPr lang="en-GB" sz="1200" dirty="0"/>
              <a:t>. </a:t>
            </a:r>
            <a:r>
              <a:rPr lang="fr-FR" sz="1200" u="sng" kern="1200" dirty="0">
                <a:solidFill>
                  <a:schemeClr val="tx1"/>
                </a:solidFill>
                <a:effectLst/>
                <a:latin typeface="+mn-lt"/>
                <a:ea typeface="+mn-ea"/>
                <a:cs typeface="+mn-cs"/>
                <a:hlinkClick r:id="rId5"/>
              </a:rPr>
              <a:t>https://oshwiki.eu/wiki/Recommendations_and_interventions_to_decrease_physical_inactivity_at_work</a:t>
            </a:r>
            <a:r>
              <a:rPr lang="fr-FR"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26</a:t>
            </a:fld>
            <a:endParaRPr lang="en-GB"/>
          </a:p>
        </p:txBody>
      </p:sp>
    </p:spTree>
    <p:extLst>
      <p:ext uri="{BB962C8B-B14F-4D97-AF65-F5344CB8AC3E}">
        <p14:creationId xmlns:p14="http://schemas.microsoft.com/office/powerpoint/2010/main" val="26736634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EU-OSHA</a:t>
            </a:r>
            <a:r>
              <a:rPr lang="en-GB" baseline="0" dirty="0"/>
              <a:t> </a:t>
            </a:r>
            <a:r>
              <a:rPr lang="en-US" dirty="0">
                <a:solidFill>
                  <a:schemeClr val="bg1"/>
                </a:solidFill>
              </a:rPr>
              <a:t>– European Agency for Safety and Health at Work.</a:t>
            </a:r>
            <a:r>
              <a:rPr lang="en-US" baseline="0" dirty="0">
                <a:solidFill>
                  <a:schemeClr val="bg1"/>
                </a:solidFill>
              </a:rPr>
              <a:t> Practical tips to make home-based telework as healthy, safe and effective as possible.</a:t>
            </a:r>
            <a:r>
              <a:rPr lang="en-GB" baseline="0" dirty="0"/>
              <a:t> </a:t>
            </a:r>
            <a:r>
              <a:rPr lang="en-GB" dirty="0"/>
              <a:t>https://oshwiki.eu/wiki/Practical_tips_to_make_home-based_telework_as_healthy,_safe_and_effective_as_possible </a:t>
            </a:r>
          </a:p>
          <a:p>
            <a:r>
              <a:rPr lang="en-GB" dirty="0"/>
              <a:t>EU-OSHA</a:t>
            </a:r>
            <a:r>
              <a:rPr lang="en-GB" baseline="0" dirty="0"/>
              <a:t> </a:t>
            </a:r>
            <a:r>
              <a:rPr lang="en-US" dirty="0">
                <a:solidFill>
                  <a:schemeClr val="bg1"/>
                </a:solidFill>
              </a:rPr>
              <a:t>– European Agency for Safety and Health at Work.</a:t>
            </a:r>
            <a:r>
              <a:rPr lang="en-US" baseline="0" dirty="0">
                <a:solidFill>
                  <a:schemeClr val="bg1"/>
                </a:solidFill>
              </a:rPr>
              <a:t> Work-life balance – Managing the interface between family and working life. </a:t>
            </a:r>
            <a:r>
              <a:rPr lang="en-GB" dirty="0"/>
              <a:t> </a:t>
            </a:r>
            <a:r>
              <a:rPr lang="fr-FR" u="sng" dirty="0">
                <a:hlinkClick r:id="rId3"/>
              </a:rPr>
              <a:t>https://oshwiki.eu/wiki/Work-life_balance_%E2%80%93_Managing_the_interface_between_family_and_working_life</a:t>
            </a:r>
            <a:r>
              <a:rPr lang="en-GB" dirty="0"/>
              <a:t>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27</a:t>
            </a:fld>
            <a:endParaRPr lang="en-GB"/>
          </a:p>
        </p:txBody>
      </p:sp>
    </p:spTree>
    <p:extLst>
      <p:ext uri="{BB962C8B-B14F-4D97-AF65-F5344CB8AC3E}">
        <p14:creationId xmlns:p14="http://schemas.microsoft.com/office/powerpoint/2010/main" val="30228906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28</a:t>
            </a:fld>
            <a:endParaRPr lang="en-GB"/>
          </a:p>
        </p:txBody>
      </p:sp>
    </p:spTree>
    <p:extLst>
      <p:ext uri="{BB962C8B-B14F-4D97-AF65-F5344CB8AC3E}">
        <p14:creationId xmlns:p14="http://schemas.microsoft.com/office/powerpoint/2010/main" val="3643575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EU-OSHA</a:t>
            </a:r>
            <a:r>
              <a:rPr lang="en-GB" baseline="0" dirty="0"/>
              <a:t> </a:t>
            </a:r>
            <a:r>
              <a:rPr lang="en-US" dirty="0">
                <a:solidFill>
                  <a:schemeClr val="bg1"/>
                </a:solidFill>
              </a:rPr>
              <a:t>– European Agency for Safety and Health at Work.</a:t>
            </a:r>
            <a:r>
              <a:rPr lang="en-US" baseline="0" dirty="0">
                <a:solidFill>
                  <a:schemeClr val="bg1"/>
                </a:solidFill>
              </a:rPr>
              <a:t> Practical tips to make home-based telework as healthy, safe and effective as possible.</a:t>
            </a:r>
            <a:r>
              <a:rPr lang="en-GB" baseline="0" dirty="0"/>
              <a:t> </a:t>
            </a:r>
            <a:r>
              <a:rPr lang="en-GB" dirty="0"/>
              <a:t>https://oshwiki.eu/wiki/Practical_tips_to_make_home-based_telework_as_healthy,_safe_and_effective_as_possible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29</a:t>
            </a:fld>
            <a:endParaRPr lang="en-GB"/>
          </a:p>
        </p:txBody>
      </p:sp>
    </p:spTree>
    <p:extLst>
      <p:ext uri="{BB962C8B-B14F-4D97-AF65-F5344CB8AC3E}">
        <p14:creationId xmlns:p14="http://schemas.microsoft.com/office/powerpoint/2010/main" val="26340712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30</a:t>
            </a:fld>
            <a:endParaRPr lang="en-GB"/>
          </a:p>
        </p:txBody>
      </p:sp>
    </p:spTree>
    <p:extLst>
      <p:ext uri="{BB962C8B-B14F-4D97-AF65-F5344CB8AC3E}">
        <p14:creationId xmlns:p14="http://schemas.microsoft.com/office/powerpoint/2010/main" val="4862665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it-IT" sz="1200" b="0" dirty="0">
                <a:solidFill>
                  <a:srgbClr val="ACC700"/>
                </a:solidFill>
              </a:rPr>
              <a:t>© European Agency for Safety and Health at Work, 2020</a:t>
            </a:r>
          </a:p>
          <a:p>
            <a:pPr marL="0" indent="0">
              <a:buNone/>
            </a:pPr>
            <a:r>
              <a:rPr lang="it-IT" sz="1200" b="0" dirty="0">
                <a:solidFill>
                  <a:srgbClr val="ACC700"/>
                </a:solidFill>
              </a:rPr>
              <a:t>Reproduction is authorised provided the source is acknowledged.</a:t>
            </a:r>
          </a:p>
          <a:p>
            <a:pPr marL="0" indent="0">
              <a:buNone/>
            </a:pPr>
            <a:r>
              <a:rPr lang="it-IT" sz="1200" b="0" dirty="0">
                <a:solidFill>
                  <a:srgbClr val="ACC700"/>
                </a:solidFill>
              </a:rPr>
              <a:t>For any use or reproduction of photos or other material that is not under the copyright of EU-OSHA, permission must be sought directly from the copyright holders.</a:t>
            </a:r>
          </a:p>
          <a:p>
            <a:endParaRPr lang="fr-FR" dirty="0"/>
          </a:p>
        </p:txBody>
      </p:sp>
      <p:sp>
        <p:nvSpPr>
          <p:cNvPr id="4" name="Slide Number Placeholder 3"/>
          <p:cNvSpPr>
            <a:spLocks noGrp="1"/>
          </p:cNvSpPr>
          <p:nvPr>
            <p:ph type="sldNum" sz="quarter" idx="10"/>
          </p:nvPr>
        </p:nvSpPr>
        <p:spPr/>
        <p:txBody>
          <a:bodyPr/>
          <a:lstStyle/>
          <a:p>
            <a:fld id="{493DD4C7-C698-4A80-B76C-A9FD89019653}" type="slidenum">
              <a:rPr lang="en-GB" smtClean="0"/>
              <a:t>31</a:t>
            </a:fld>
            <a:endParaRPr lang="en-GB"/>
          </a:p>
        </p:txBody>
      </p:sp>
    </p:spTree>
    <p:extLst>
      <p:ext uri="{BB962C8B-B14F-4D97-AF65-F5344CB8AC3E}">
        <p14:creationId xmlns:p14="http://schemas.microsoft.com/office/powerpoint/2010/main" val="1986206458"/>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file://localhost/Volumes/XRAID/Equipo%20Rojo/EU-OSHA/18-0115%20PPT%20templates%20update/PNG/FONDO-PORTADA-PATRON-EUOSHA-2011-16-9.png" TargetMode="External"/><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9" name="FONDO-PORTADA-PATRON-EUOSHA-2011-16-9.png" descr="/Volumes/XRAID/Equipo Rojo/EU-OSHA/18-0115 PPT templates update/PNG/FONDO-PORTADA-PATRON-EUOSHA-2011-16-9.png"/>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1800" b="1" i="0" cap="none" baseline="0"/>
            </a:lvl1pPr>
          </a:lstStyle>
          <a:p>
            <a:r>
              <a:rPr lang="en-GB" dirty="0"/>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51435" tIns="25718" rIns="51435" bIns="25718"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788" dirty="0"/>
          </a:p>
        </p:txBody>
      </p:sp>
      <p:pic>
        <p:nvPicPr>
          <p:cNvPr id="7" name="Bild 2" descr="111004_EU-OSHA_PPT_Corporate logo.png"/>
          <p:cNvPicPr>
            <a:picLocks noChangeAspect="1"/>
          </p:cNvPicPr>
          <p:nvPr/>
        </p:nvPicPr>
        <p:blipFill>
          <a:blip r:embed="rId4" cstate="print"/>
          <a:srcRect/>
          <a:stretch>
            <a:fillRect/>
          </a:stretch>
        </p:blipFill>
        <p:spPr bwMode="auto">
          <a:xfrm>
            <a:off x="444503" y="4131470"/>
            <a:ext cx="959147" cy="542925"/>
          </a:xfrm>
          <a:prstGeom prst="rect">
            <a:avLst/>
          </a:prstGeom>
          <a:noFill/>
          <a:ln w="9525">
            <a:noFill/>
            <a:miter lim="800000"/>
            <a:headEnd/>
            <a:tailEnd/>
          </a:ln>
        </p:spPr>
      </p:pic>
      <p:sp>
        <p:nvSpPr>
          <p:cNvPr id="10" name="Textplatzhalter 2"/>
          <p:cNvSpPr txBox="1">
            <a:spLocks/>
          </p:cNvSpPr>
          <p:nvPr/>
        </p:nvSpPr>
        <p:spPr>
          <a:xfrm>
            <a:off x="450853" y="4816801"/>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n-GB" sz="506" dirty="0"/>
              <a:t>Safety and health at work is everyone’s concern. It’s good for you. It’s good for business.</a:t>
            </a:r>
          </a:p>
        </p:txBody>
      </p:sp>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013" baseline="0">
                <a:solidFill>
                  <a:schemeClr val="tx2"/>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GB" dirty="0"/>
              <a:t>Click to edit Master subtitle style</a:t>
            </a:r>
            <a:endParaRPr lang="en-US" dirty="0"/>
          </a:p>
        </p:txBody>
      </p:sp>
      <p:pic>
        <p:nvPicPr>
          <p:cNvPr id="17" name="Bild 4" descr="111004_EU-OSHA_PPT_EU logo.png"/>
          <p:cNvPicPr>
            <a:picLocks noChangeAspect="1"/>
          </p:cNvPicPr>
          <p:nvPr/>
        </p:nvPicPr>
        <p:blipFill>
          <a:blip r:embed="rId5"/>
          <a:srcRect/>
          <a:stretch>
            <a:fillRect/>
          </a:stretch>
        </p:blipFill>
        <p:spPr bwMode="auto">
          <a:xfrm>
            <a:off x="4275138" y="4431507"/>
            <a:ext cx="368870" cy="242888"/>
          </a:xfrm>
          <a:prstGeom prst="rect">
            <a:avLst/>
          </a:prstGeom>
          <a:noFill/>
          <a:ln w="9525">
            <a:noFill/>
            <a:miter lim="800000"/>
            <a:headEnd/>
            <a:tailEnd/>
          </a:ln>
        </p:spPr>
      </p:pic>
      <p:pic>
        <p:nvPicPr>
          <p:cNvPr id="16" name="Bild 5" descr="111004_EU-OSHA_PPT_HW logo.png"/>
          <p:cNvPicPr>
            <a:picLocks noChangeAspect="1"/>
          </p:cNvPicPr>
          <p:nvPr/>
        </p:nvPicPr>
        <p:blipFill>
          <a:blip r:embed="rId6"/>
          <a:srcRect/>
          <a:stretch>
            <a:fillRect/>
          </a:stretch>
        </p:blipFill>
        <p:spPr bwMode="auto">
          <a:xfrm>
            <a:off x="7596338" y="4212432"/>
            <a:ext cx="507853" cy="475060"/>
          </a:xfrm>
          <a:prstGeom prst="rect">
            <a:avLst/>
          </a:prstGeom>
          <a:noFill/>
          <a:ln w="9525">
            <a:noFill/>
            <a:miter lim="800000"/>
            <a:headEnd/>
            <a:tailEnd/>
          </a:ln>
        </p:spPr>
      </p:pic>
      <p:pic>
        <p:nvPicPr>
          <p:cNvPr id="15" name="Picture 14"/>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442512" y="-34497"/>
            <a:ext cx="694508" cy="5209298"/>
          </a:xfrm>
          <a:prstGeom prst="rect">
            <a:avLst/>
          </a:prstGeom>
        </p:spPr>
      </p:pic>
      <p:pic>
        <p:nvPicPr>
          <p:cNvPr id="4" name="Picture 3"/>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442512" y="1"/>
            <a:ext cx="694508" cy="5209298"/>
          </a:xfrm>
          <a:prstGeom prst="rect">
            <a:avLst/>
          </a:prstGeom>
        </p:spPr>
      </p:pic>
      <p:pic>
        <p:nvPicPr>
          <p:cNvPr id="3" name="Picture 2"/>
          <p:cNvPicPr>
            <a:picLocks noChangeAspect="1"/>
          </p:cNvPicPr>
          <p:nvPr userDrawn="1"/>
        </p:nvPicPr>
        <p:blipFill rotWithShape="1">
          <a:blip r:embed="rId9">
            <a:extLst>
              <a:ext uri="{28A0092B-C50C-407E-A947-70E740481C1C}">
                <a14:useLocalDpi xmlns:a14="http://schemas.microsoft.com/office/drawing/2010/main" val="0"/>
              </a:ext>
            </a:extLst>
          </a:blip>
          <a:srcRect l="81899" r="7864"/>
          <a:stretch/>
        </p:blipFill>
        <p:spPr>
          <a:xfrm>
            <a:off x="8244408" y="0"/>
            <a:ext cx="936104" cy="5143500"/>
          </a:xfrm>
          <a:prstGeom prst="rect">
            <a:avLst/>
          </a:prstGeom>
        </p:spPr>
      </p:pic>
    </p:spTree>
    <p:extLst>
      <p:ext uri="{BB962C8B-B14F-4D97-AF65-F5344CB8AC3E}">
        <p14:creationId xmlns:p14="http://schemas.microsoft.com/office/powerpoint/2010/main" val="1244461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791961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descr="/Volumes/XRAID/Equipo Rojo/EU-OSHA/18-0115 PPT templates update/PNG/FONDO-PORTADA-PATRON-EUOSHA-2011-16-9.png"/>
          <p:cNvPicPr>
            <a:picLocks noChangeAspect="1"/>
          </p:cNvPicPr>
          <p:nvPr userDrawn="1"/>
        </p:nvPicPr>
        <p:blipFill>
          <a:blip r:embed="rId2" r:link="rId3">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1800" baseline="0"/>
            </a:lvl1pPr>
          </a:lstStyle>
          <a:p>
            <a:r>
              <a:rPr lang="en-GB" dirty="0"/>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013" baseline="0">
                <a:solidFill>
                  <a:schemeClr val="tx2"/>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GB" dirty="0"/>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51435" tIns="25718" rIns="51435" bIns="25718"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788" dirty="0"/>
          </a:p>
        </p:txBody>
      </p:sp>
      <p:sp>
        <p:nvSpPr>
          <p:cNvPr id="9" name="Textplatzhalter 2"/>
          <p:cNvSpPr txBox="1">
            <a:spLocks/>
          </p:cNvSpPr>
          <p:nvPr/>
        </p:nvSpPr>
        <p:spPr>
          <a:xfrm>
            <a:off x="450853" y="4816801"/>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n-GB" sz="506" dirty="0"/>
              <a:t>Safety and health at work is everyone’s concern. It’s good for you. It’s good for business.</a:t>
            </a:r>
          </a:p>
        </p:txBody>
      </p:sp>
      <p:pic>
        <p:nvPicPr>
          <p:cNvPr id="11" name="Bild 2" descr="111004_EU-OSHA_PPT_Corporate logo.png"/>
          <p:cNvPicPr>
            <a:picLocks noChangeAspect="1"/>
          </p:cNvPicPr>
          <p:nvPr/>
        </p:nvPicPr>
        <p:blipFill>
          <a:blip r:embed="rId4" cstate="print"/>
          <a:srcRect/>
          <a:stretch>
            <a:fillRect/>
          </a:stretch>
        </p:blipFill>
        <p:spPr bwMode="auto">
          <a:xfrm>
            <a:off x="444503" y="4131470"/>
            <a:ext cx="1031155" cy="542925"/>
          </a:xfrm>
          <a:prstGeom prst="rect">
            <a:avLst/>
          </a:prstGeom>
          <a:noFill/>
          <a:ln w="9525">
            <a:noFill/>
            <a:miter lim="800000"/>
            <a:headEnd/>
            <a:tailEnd/>
          </a:ln>
        </p:spPr>
      </p:pic>
      <p:pic>
        <p:nvPicPr>
          <p:cNvPr id="12" name="Bild 4" descr="111004_EU-OSHA_PPT_EU logo.png"/>
          <p:cNvPicPr>
            <a:picLocks noChangeAspect="1"/>
          </p:cNvPicPr>
          <p:nvPr/>
        </p:nvPicPr>
        <p:blipFill>
          <a:blip r:embed="rId5"/>
          <a:srcRect/>
          <a:stretch>
            <a:fillRect/>
          </a:stretch>
        </p:blipFill>
        <p:spPr bwMode="auto">
          <a:xfrm>
            <a:off x="4275138" y="4431507"/>
            <a:ext cx="368870" cy="242888"/>
          </a:xfrm>
          <a:prstGeom prst="rect">
            <a:avLst/>
          </a:prstGeom>
          <a:noFill/>
          <a:ln w="9525">
            <a:noFill/>
            <a:miter lim="800000"/>
            <a:headEnd/>
            <a:tailEnd/>
          </a:ln>
        </p:spPr>
      </p:pic>
      <p:pic>
        <p:nvPicPr>
          <p:cNvPr id="13" name="Bild 5" descr="111004_EU-OSHA_PPT_HW logo.png"/>
          <p:cNvPicPr>
            <a:picLocks noChangeAspect="1"/>
          </p:cNvPicPr>
          <p:nvPr/>
        </p:nvPicPr>
        <p:blipFill>
          <a:blip r:embed="rId6"/>
          <a:srcRect/>
          <a:stretch>
            <a:fillRect/>
          </a:stretch>
        </p:blipFill>
        <p:spPr bwMode="auto">
          <a:xfrm>
            <a:off x="7596338" y="4212432"/>
            <a:ext cx="507853" cy="475060"/>
          </a:xfrm>
          <a:prstGeom prst="rect">
            <a:avLst/>
          </a:prstGeom>
          <a:noFill/>
          <a:ln w="9525">
            <a:noFill/>
            <a:miter lim="800000"/>
            <a:headEnd/>
            <a:tailEnd/>
          </a:ln>
        </p:spPr>
      </p:pic>
    </p:spTree>
    <p:extLst>
      <p:ext uri="{BB962C8B-B14F-4D97-AF65-F5344CB8AC3E}">
        <p14:creationId xmlns:p14="http://schemas.microsoft.com/office/powerpoint/2010/main" val="3030196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dirty="0"/>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457139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dirty="0"/>
              <a:t>Click to edit Master title style</a:t>
            </a:r>
            <a:endParaRPr lang="en-US" dirty="0"/>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125" b="0" baseline="0"/>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125" b="0" baseline="0"/>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538356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Tree>
    <p:extLst>
      <p:ext uri="{BB962C8B-B14F-4D97-AF65-F5344CB8AC3E}">
        <p14:creationId xmlns:p14="http://schemas.microsoft.com/office/powerpoint/2010/main" val="3793079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5211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350" b="1" i="0" baseline="0"/>
            </a:lvl1pPr>
          </a:lstStyle>
          <a:p>
            <a:r>
              <a:rPr lang="en-GB"/>
              <a:t>Click to edit Master title style</a:t>
            </a:r>
            <a:endParaRPr lang="en-US" dirty="0"/>
          </a:p>
        </p:txBody>
      </p:sp>
      <p:sp>
        <p:nvSpPr>
          <p:cNvPr id="3" name="Content Placeholder 2"/>
          <p:cNvSpPr>
            <a:spLocks noGrp="1"/>
          </p:cNvSpPr>
          <p:nvPr>
            <p:ph idx="1"/>
          </p:nvPr>
        </p:nvSpPr>
        <p:spPr>
          <a:xfrm>
            <a:off x="3690003" y="837000"/>
            <a:ext cx="4279869"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675"/>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GB"/>
              <a:t>Click to edit Master text styles</a:t>
            </a:r>
          </a:p>
        </p:txBody>
      </p:sp>
    </p:spTree>
    <p:extLst>
      <p:ext uri="{BB962C8B-B14F-4D97-AF65-F5344CB8AC3E}">
        <p14:creationId xmlns:p14="http://schemas.microsoft.com/office/powerpoint/2010/main" val="38147417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35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675"/>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dirty="0"/>
              <a:t>Drag picture to placeholder or click icon to add</a:t>
            </a:r>
            <a:endParaRPr lang="en-US" dirty="0"/>
          </a:p>
        </p:txBody>
      </p:sp>
    </p:spTree>
    <p:extLst>
      <p:ext uri="{BB962C8B-B14F-4D97-AF65-F5344CB8AC3E}">
        <p14:creationId xmlns:p14="http://schemas.microsoft.com/office/powerpoint/2010/main" val="10617805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4122421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161359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file://localhost/Volumes/XRAID/Equipo%20Rojo/EU-OSHA/18-0115%20PPT%20templates%20update/PNG/FONDO-PATRON-EUOSHA-2011-16-9.png"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descr="/Volumes/XRAID/Equipo Rojo/EU-OSHA/18-0115 PPT templates update/PNG/FONDO-PATRON-EUOSHA-2011-16-9.png"/>
          <p:cNvPicPr>
            <a:picLocks noChangeAspect="1"/>
          </p:cNvPicPr>
          <p:nvPr/>
        </p:nvPicPr>
        <p:blipFill>
          <a:blip r:embed="rId13" r:link="rId14">
            <a:extLst>
              <a:ext uri="{28A0092B-C50C-407E-A947-70E740481C1C}">
                <a14:useLocalDpi xmlns:a14="http://schemas.microsoft.com/office/drawing/2010/main" val="0"/>
              </a:ext>
            </a:extLst>
          </a:blip>
          <a:stretch>
            <a:fillRect/>
          </a:stretch>
        </p:blipFill>
        <p:spPr>
          <a:xfrm>
            <a:off x="2" y="0"/>
            <a:ext cx="9141291" cy="5143500"/>
          </a:xfrm>
          <a:prstGeom prst="rect">
            <a:avLst/>
          </a:prstGeom>
        </p:spPr>
      </p:pic>
      <p:sp>
        <p:nvSpPr>
          <p:cNvPr id="2" name="Title Placeholder 1"/>
          <p:cNvSpPr>
            <a:spLocks noGrp="1"/>
          </p:cNvSpPr>
          <p:nvPr>
            <p:ph type="title"/>
          </p:nvPr>
        </p:nvSpPr>
        <p:spPr>
          <a:xfrm>
            <a:off x="450003"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9" name="Bild 3" descr="111004_EU-OSHA_PPT_Corporate logo_inner slide.png"/>
          <p:cNvPicPr>
            <a:picLocks noChangeAspect="1"/>
          </p:cNvPicPr>
          <p:nvPr/>
        </p:nvPicPr>
        <p:blipFill>
          <a:blip r:embed="rId15" cstate="print"/>
          <a:srcRect/>
          <a:stretch>
            <a:fillRect/>
          </a:stretch>
        </p:blipFill>
        <p:spPr bwMode="auto">
          <a:xfrm>
            <a:off x="442915" y="4705351"/>
            <a:ext cx="744711" cy="233363"/>
          </a:xfrm>
          <a:prstGeom prst="rect">
            <a:avLst/>
          </a:prstGeom>
          <a:noFill/>
          <a:ln w="9525">
            <a:noFill/>
            <a:miter lim="800000"/>
            <a:headEnd/>
            <a:tailEnd/>
          </a:ln>
        </p:spPr>
      </p:pic>
      <p:sp>
        <p:nvSpPr>
          <p:cNvPr id="10" name="Slide Number Placeholder 9"/>
          <p:cNvSpPr txBox="1">
            <a:spLocks/>
          </p:cNvSpPr>
          <p:nvPr/>
        </p:nvSpPr>
        <p:spPr>
          <a:xfrm>
            <a:off x="8532440" y="4877961"/>
            <a:ext cx="609976" cy="273844"/>
          </a:xfrm>
          <a:prstGeom prst="rect">
            <a:avLst/>
          </a:prstGeom>
        </p:spPr>
        <p:txBody>
          <a:bodyPr vert="horz" lIns="51435" tIns="25718" rIns="51435" bIns="25718"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563" baseline="0" smtClean="0"/>
              <a:pPr/>
              <a:t>‹#›</a:t>
            </a:fld>
            <a:endParaRPr lang="en-GB" sz="563" baseline="0" dirty="0"/>
          </a:p>
        </p:txBody>
      </p:sp>
      <p:sp>
        <p:nvSpPr>
          <p:cNvPr id="11" name="Rectangle 11"/>
          <p:cNvSpPr>
            <a:spLocks noChangeArrowheads="1"/>
          </p:cNvSpPr>
          <p:nvPr/>
        </p:nvSpPr>
        <p:spPr bwMode="auto">
          <a:xfrm>
            <a:off x="1392241" y="4857752"/>
            <a:ext cx="604043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en-GB" sz="506" b="1" dirty="0">
                <a:solidFill>
                  <a:schemeClr val="tx2"/>
                </a:solidFill>
                <a:latin typeface="Arial" pitchFamily="-107" charset="0"/>
                <a:ea typeface="ＭＳ Ｐゴシック" pitchFamily="-107" charset="-128"/>
                <a:cs typeface="ＭＳ Ｐゴシック" pitchFamily="-107" charset="-128"/>
              </a:rPr>
              <a:t>www.healthy-workplaces.eu</a:t>
            </a:r>
          </a:p>
        </p:txBody>
      </p:sp>
      <p:pic>
        <p:nvPicPr>
          <p:cNvPr id="12" name="Bild 5" descr="111004_EU-OSHA_PPT_HW logo.png"/>
          <p:cNvPicPr>
            <a:picLocks noChangeAspect="1"/>
          </p:cNvPicPr>
          <p:nvPr/>
        </p:nvPicPr>
        <p:blipFill>
          <a:blip r:embed="rId16"/>
          <a:srcRect/>
          <a:stretch>
            <a:fillRect/>
          </a:stretch>
        </p:blipFill>
        <p:spPr bwMode="auto">
          <a:xfrm>
            <a:off x="7432678" y="4522145"/>
            <a:ext cx="577199" cy="475059"/>
          </a:xfrm>
          <a:prstGeom prst="rect">
            <a:avLst/>
          </a:prstGeom>
          <a:noFill/>
          <a:ln w="9525">
            <a:noFill/>
            <a:miter lim="800000"/>
            <a:headEnd/>
            <a:tailEnd/>
          </a:ln>
        </p:spPr>
      </p:pic>
    </p:spTree>
    <p:extLst>
      <p:ext uri="{BB962C8B-B14F-4D97-AF65-F5344CB8AC3E}">
        <p14:creationId xmlns:p14="http://schemas.microsoft.com/office/powerpoint/2010/main" val="3609896117"/>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Lst>
  <p:txStyles>
    <p:title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41750" indent="-141750" algn="l" defTabSz="257175" rtl="0" eaLnBrk="1" latinLnBrk="0" hangingPunct="1">
        <a:spcBef>
          <a:spcPts val="338"/>
        </a:spcBef>
        <a:spcAft>
          <a:spcPts val="0"/>
        </a:spcAft>
        <a:buClr>
          <a:schemeClr val="tx2"/>
        </a:buClr>
        <a:buFont typeface="Wingdings" pitchFamily="2" charset="2"/>
        <a:buChar char="§"/>
        <a:defRPr sz="1013" b="1" i="0" kern="1200" baseline="0">
          <a:solidFill>
            <a:schemeClr val="tx2"/>
          </a:solidFill>
          <a:latin typeface="+mn-lt"/>
          <a:ea typeface="+mn-ea"/>
          <a:cs typeface="+mn-cs"/>
        </a:defRPr>
      </a:lvl1pPr>
      <a:lvl2pPr marL="243000" indent="-101250" algn="l" defTabSz="257175" rtl="0" eaLnBrk="1" latinLnBrk="0" hangingPunct="1">
        <a:spcBef>
          <a:spcPts val="0"/>
        </a:spcBef>
        <a:spcAft>
          <a:spcPts val="0"/>
        </a:spcAft>
        <a:buClrTx/>
        <a:buFont typeface="Arial" pitchFamily="34" charset="0"/>
        <a:buChar char="•"/>
        <a:defRPr sz="1013" kern="1200" baseline="0">
          <a:solidFill>
            <a:schemeClr val="tx1"/>
          </a:solidFill>
          <a:latin typeface="+mn-lt"/>
          <a:ea typeface="+mn-ea"/>
          <a:cs typeface="+mn-cs"/>
        </a:defRPr>
      </a:lvl2pPr>
      <a:lvl3pPr marL="344250" indent="-101250" algn="l" defTabSz="257175" rtl="0" eaLnBrk="1" latinLnBrk="0" hangingPunct="1">
        <a:spcBef>
          <a:spcPts val="0"/>
        </a:spcBef>
        <a:spcAft>
          <a:spcPts val="0"/>
        </a:spcAft>
        <a:buClrTx/>
        <a:buFont typeface="Arial" pitchFamily="34" charset="0"/>
        <a:buChar char="−"/>
        <a:defRPr sz="956" kern="1200" baseline="0">
          <a:solidFill>
            <a:schemeClr val="tx1"/>
          </a:solidFill>
          <a:latin typeface="+mn-lt"/>
          <a:ea typeface="+mn-ea"/>
          <a:cs typeface="+mn-cs"/>
        </a:defRPr>
      </a:lvl3pPr>
      <a:lvl4pPr marL="445500" indent="-101250" algn="l" defTabSz="257175" rtl="0" eaLnBrk="1" latinLnBrk="0" hangingPunct="1">
        <a:spcBef>
          <a:spcPts val="0"/>
        </a:spcBef>
        <a:spcAft>
          <a:spcPts val="0"/>
        </a:spcAft>
        <a:buClrTx/>
        <a:buFont typeface="Arial" pitchFamily="34" charset="0"/>
        <a:buChar char="•"/>
        <a:defRPr sz="900" kern="1200" baseline="0">
          <a:solidFill>
            <a:schemeClr val="tx1"/>
          </a:solidFill>
          <a:latin typeface="+mn-lt"/>
          <a:ea typeface="+mn-ea"/>
          <a:cs typeface="+mn-cs"/>
        </a:defRPr>
      </a:lvl4pPr>
      <a:lvl5pPr marL="546750" indent="-101250" algn="l" defTabSz="257175" rtl="0" eaLnBrk="1" latinLnBrk="0" hangingPunct="1">
        <a:spcBef>
          <a:spcPts val="0"/>
        </a:spcBef>
        <a:spcAft>
          <a:spcPts val="0"/>
        </a:spcAft>
        <a:buClrTx/>
        <a:buFont typeface="Arial" pitchFamily="34" charset="0"/>
        <a:buChar char="−"/>
        <a:defRPr sz="844" kern="1200" baseline="0">
          <a:solidFill>
            <a:schemeClr val="tx1"/>
          </a:solidFill>
          <a:latin typeface="+mn-lt"/>
          <a:ea typeface="+mn-ea"/>
          <a:cs typeface="+mn-cs"/>
        </a:defRPr>
      </a:lvl5pPr>
      <a:lvl6pPr marL="707485" indent="-160735" algn="l" defTabSz="257175" rtl="0" eaLnBrk="1" latinLnBrk="0" hangingPunct="1">
        <a:spcBef>
          <a:spcPts val="0"/>
        </a:spcBef>
        <a:buFont typeface="Arial" pitchFamily="34" charset="0"/>
        <a:buChar char="•"/>
        <a:defRPr sz="788" kern="1200" baseline="0">
          <a:solidFill>
            <a:schemeClr val="tx1"/>
          </a:solidFill>
          <a:latin typeface="+mn-lt"/>
          <a:ea typeface="+mn-ea"/>
          <a:cs typeface="+mn-cs"/>
        </a:defRPr>
      </a:lvl6pPr>
      <a:lvl7pPr marL="749250" indent="-101250" algn="l" defTabSz="257175" rtl="0" eaLnBrk="1" latinLnBrk="0" hangingPunct="1">
        <a:spcBef>
          <a:spcPts val="0"/>
        </a:spcBef>
        <a:buFont typeface="Arial" pitchFamily="34" charset="0"/>
        <a:buChar char="−"/>
        <a:defRPr sz="731" kern="1200" baseline="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en-US"/>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healthy-workplaces.eu/en/tools-and-publications/practical-tools?f%5B0%5D=field_msd_priority_area%3A4986"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hyperlink" Target="https://www.linkedin.com/company/europeanagency-for-safety-and-health-at-work" TargetMode="External"/><Relationship Id="rId3" Type="http://schemas.openxmlformats.org/officeDocument/2006/relationships/image" Target="../media/image23.png"/><Relationship Id="rId7" Type="http://schemas.openxmlformats.org/officeDocument/2006/relationships/hyperlink" Target="http://twitter.com/eu_osha" TargetMode="External"/><Relationship Id="rId12"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s://healthy-workplaces.eu/en/healthy-workplaces-newsletter" TargetMode="External"/><Relationship Id="rId11" Type="http://schemas.openxmlformats.org/officeDocument/2006/relationships/hyperlink" Target="http://www.youtube.com/user/EUOSHA" TargetMode="External"/><Relationship Id="rId5" Type="http://schemas.openxmlformats.org/officeDocument/2006/relationships/hyperlink" Target="http://www.healthy-workplaces.eu/" TargetMode="External"/><Relationship Id="rId10" Type="http://schemas.openxmlformats.org/officeDocument/2006/relationships/image" Target="../media/image26.png"/><Relationship Id="rId4" Type="http://schemas.openxmlformats.org/officeDocument/2006/relationships/image" Target="../media/image24.jpg"/><Relationship Id="rId9" Type="http://schemas.openxmlformats.org/officeDocument/2006/relationships/hyperlink" Target="https://www.facebook.com/EuropeanAgencyforSafetyandHealthatWork" TargetMode="External"/><Relationship Id="rId14"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2"/>
          <p:cNvSpPr txBox="1">
            <a:spLocks/>
          </p:cNvSpPr>
          <p:nvPr/>
        </p:nvSpPr>
        <p:spPr>
          <a:xfrm>
            <a:off x="899592" y="2787774"/>
            <a:ext cx="7560840" cy="720080"/>
          </a:xfrm>
          <a:prstGeom prst="rect">
            <a:avLst/>
          </a:prstGeom>
        </p:spPr>
        <p:txBody>
          <a:bodyPr vert="horz" lIns="0" tIns="0" rIns="0" bIns="0" rtlCol="0" anchor="t" anchorCtr="0">
            <a:noAutofit/>
          </a:bodyPr>
          <a:lstStyle>
            <a:lvl1pPr marL="0" indent="0" algn="l" defTabSz="257175" rtl="0" eaLnBrk="1" latinLnBrk="0" hangingPunct="1">
              <a:spcBef>
                <a:spcPts val="338"/>
              </a:spcBef>
              <a:spcAft>
                <a:spcPts val="0"/>
              </a:spcAft>
              <a:buClr>
                <a:schemeClr val="tx2"/>
              </a:buClr>
              <a:buFont typeface="Wingdings" pitchFamily="2" charset="2"/>
              <a:buNone/>
              <a:defRPr sz="1013" b="1" i="0" kern="1200" baseline="0">
                <a:solidFill>
                  <a:schemeClr val="tx2"/>
                </a:solidFill>
                <a:latin typeface="+mn-lt"/>
                <a:ea typeface="+mn-ea"/>
                <a:cs typeface="+mn-cs"/>
              </a:defRPr>
            </a:lvl1pPr>
            <a:lvl2pPr marL="257175" indent="0" algn="ctr" defTabSz="257175" rtl="0" eaLnBrk="1" latinLnBrk="0" hangingPunct="1">
              <a:spcBef>
                <a:spcPts val="0"/>
              </a:spcBef>
              <a:spcAft>
                <a:spcPts val="0"/>
              </a:spcAft>
              <a:buClrTx/>
              <a:buFont typeface="Arial" pitchFamily="34" charset="0"/>
              <a:buNone/>
              <a:defRPr sz="1013" kern="1200" baseline="0">
                <a:solidFill>
                  <a:schemeClr val="tx1">
                    <a:tint val="75000"/>
                  </a:schemeClr>
                </a:solidFill>
                <a:latin typeface="+mn-lt"/>
                <a:ea typeface="+mn-ea"/>
                <a:cs typeface="+mn-cs"/>
              </a:defRPr>
            </a:lvl2pPr>
            <a:lvl3pPr marL="514350" indent="0" algn="ctr" defTabSz="257175" rtl="0" eaLnBrk="1" latinLnBrk="0" hangingPunct="1">
              <a:spcBef>
                <a:spcPts val="0"/>
              </a:spcBef>
              <a:spcAft>
                <a:spcPts val="0"/>
              </a:spcAft>
              <a:buClrTx/>
              <a:buFont typeface="Arial" pitchFamily="34" charset="0"/>
              <a:buNone/>
              <a:defRPr sz="956" kern="1200" baseline="0">
                <a:solidFill>
                  <a:schemeClr val="tx1">
                    <a:tint val="75000"/>
                  </a:schemeClr>
                </a:solidFill>
                <a:latin typeface="+mn-lt"/>
                <a:ea typeface="+mn-ea"/>
                <a:cs typeface="+mn-cs"/>
              </a:defRPr>
            </a:lvl3pPr>
            <a:lvl4pPr marL="771525" indent="0" algn="ctr" defTabSz="257175" rtl="0" eaLnBrk="1" latinLnBrk="0" hangingPunct="1">
              <a:spcBef>
                <a:spcPts val="0"/>
              </a:spcBef>
              <a:spcAft>
                <a:spcPts val="0"/>
              </a:spcAft>
              <a:buClrTx/>
              <a:buFont typeface="Arial" pitchFamily="34" charset="0"/>
              <a:buNone/>
              <a:defRPr sz="900" kern="1200" baseline="0">
                <a:solidFill>
                  <a:schemeClr val="tx1">
                    <a:tint val="75000"/>
                  </a:schemeClr>
                </a:solidFill>
                <a:latin typeface="+mn-lt"/>
                <a:ea typeface="+mn-ea"/>
                <a:cs typeface="+mn-cs"/>
              </a:defRPr>
            </a:lvl4pPr>
            <a:lvl5pPr marL="1028700" indent="0" algn="ctr" defTabSz="257175" rtl="0" eaLnBrk="1" latinLnBrk="0" hangingPunct="1">
              <a:spcBef>
                <a:spcPts val="0"/>
              </a:spcBef>
              <a:spcAft>
                <a:spcPts val="0"/>
              </a:spcAft>
              <a:buClrTx/>
              <a:buFont typeface="Arial" pitchFamily="34" charset="0"/>
              <a:buNone/>
              <a:defRPr sz="844" kern="1200" baseline="0">
                <a:solidFill>
                  <a:schemeClr val="tx1">
                    <a:tint val="75000"/>
                  </a:schemeClr>
                </a:solidFill>
                <a:latin typeface="+mn-lt"/>
                <a:ea typeface="+mn-ea"/>
                <a:cs typeface="+mn-cs"/>
              </a:defRPr>
            </a:lvl5pPr>
            <a:lvl6pPr marL="1285875" indent="0" algn="ctr" defTabSz="257175" rtl="0" eaLnBrk="1" latinLnBrk="0" hangingPunct="1">
              <a:spcBef>
                <a:spcPts val="0"/>
              </a:spcBef>
              <a:buFont typeface="Arial" pitchFamily="34" charset="0"/>
              <a:buNone/>
              <a:defRPr sz="788" kern="1200" baseline="0">
                <a:solidFill>
                  <a:schemeClr val="tx1">
                    <a:tint val="75000"/>
                  </a:schemeClr>
                </a:solidFill>
                <a:latin typeface="+mn-lt"/>
                <a:ea typeface="+mn-ea"/>
                <a:cs typeface="+mn-cs"/>
              </a:defRPr>
            </a:lvl6pPr>
            <a:lvl7pPr marL="1543050" indent="0" algn="ctr" defTabSz="257175" rtl="0" eaLnBrk="1" latinLnBrk="0" hangingPunct="1">
              <a:spcBef>
                <a:spcPts val="0"/>
              </a:spcBef>
              <a:buFont typeface="Arial" pitchFamily="34" charset="0"/>
              <a:buNone/>
              <a:defRPr sz="731" kern="1200" baseline="0">
                <a:solidFill>
                  <a:schemeClr val="tx1">
                    <a:tint val="75000"/>
                  </a:schemeClr>
                </a:solidFill>
                <a:latin typeface="+mn-lt"/>
                <a:ea typeface="+mn-ea"/>
                <a:cs typeface="+mn-cs"/>
              </a:defRPr>
            </a:lvl7pPr>
            <a:lvl8pPr marL="1800225"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8pPr>
            <a:lvl9pPr marL="2057400"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9pPr>
          </a:lstStyle>
          <a:p>
            <a:r>
              <a:rPr lang="nb-NO" sz="2400" dirty="0">
                <a:latin typeface="+mj-lt"/>
              </a:rPr>
              <a:t>Et sikkert og godt arbeidsmiljø-kampanjen 2020-22</a:t>
            </a:r>
          </a:p>
          <a:p>
            <a:r>
              <a:rPr lang="nb-NO" sz="2400" dirty="0">
                <a:latin typeface="+mj-lt"/>
              </a:rPr>
              <a:t>SIKRER RETT BELASTNING</a:t>
            </a:r>
          </a:p>
          <a:p>
            <a:endParaRPr lang="en-GB" sz="2400" dirty="0">
              <a:effectLst>
                <a:outerShdw blurRad="38100" dist="38100" dir="2700000" algn="tl">
                  <a:srgbClr val="000000">
                    <a:alpha val="43137"/>
                  </a:srgbClr>
                </a:outerShdw>
              </a:effectLst>
            </a:endParaRPr>
          </a:p>
        </p:txBody>
      </p:sp>
      <p:sp>
        <p:nvSpPr>
          <p:cNvPr id="7" name="Subtítulo 2"/>
          <p:cNvSpPr txBox="1">
            <a:spLocks/>
          </p:cNvSpPr>
          <p:nvPr/>
        </p:nvSpPr>
        <p:spPr>
          <a:xfrm>
            <a:off x="899592" y="3651870"/>
            <a:ext cx="7632848" cy="720080"/>
          </a:xfrm>
          <a:prstGeom prst="rect">
            <a:avLst/>
          </a:prstGeom>
        </p:spPr>
        <p:txBody>
          <a:bodyPr vert="horz" lIns="0" tIns="0" rIns="0" bIns="0" rtlCol="0" anchor="t" anchorCtr="0">
            <a:noAutofit/>
          </a:bodyPr>
          <a:lstStyle>
            <a:lvl1pPr marL="0" indent="0" algn="l" defTabSz="257175" rtl="0" eaLnBrk="1" latinLnBrk="0" hangingPunct="1">
              <a:spcBef>
                <a:spcPts val="338"/>
              </a:spcBef>
              <a:spcAft>
                <a:spcPts val="0"/>
              </a:spcAft>
              <a:buClr>
                <a:schemeClr val="tx2"/>
              </a:buClr>
              <a:buFont typeface="Wingdings" pitchFamily="2" charset="2"/>
              <a:buNone/>
              <a:defRPr sz="1013" b="1" i="0" kern="1200" baseline="0">
                <a:solidFill>
                  <a:schemeClr val="tx2"/>
                </a:solidFill>
                <a:latin typeface="+mn-lt"/>
                <a:ea typeface="+mn-ea"/>
                <a:cs typeface="+mn-cs"/>
              </a:defRPr>
            </a:lvl1pPr>
            <a:lvl2pPr marL="257175" indent="0" algn="ctr" defTabSz="257175" rtl="0" eaLnBrk="1" latinLnBrk="0" hangingPunct="1">
              <a:spcBef>
                <a:spcPts val="0"/>
              </a:spcBef>
              <a:spcAft>
                <a:spcPts val="0"/>
              </a:spcAft>
              <a:buClrTx/>
              <a:buFont typeface="Arial" pitchFamily="34" charset="0"/>
              <a:buNone/>
              <a:defRPr sz="1013" kern="1200" baseline="0">
                <a:solidFill>
                  <a:schemeClr val="tx1">
                    <a:tint val="75000"/>
                  </a:schemeClr>
                </a:solidFill>
                <a:latin typeface="+mn-lt"/>
                <a:ea typeface="+mn-ea"/>
                <a:cs typeface="+mn-cs"/>
              </a:defRPr>
            </a:lvl2pPr>
            <a:lvl3pPr marL="514350" indent="0" algn="ctr" defTabSz="257175" rtl="0" eaLnBrk="1" latinLnBrk="0" hangingPunct="1">
              <a:spcBef>
                <a:spcPts val="0"/>
              </a:spcBef>
              <a:spcAft>
                <a:spcPts val="0"/>
              </a:spcAft>
              <a:buClrTx/>
              <a:buFont typeface="Arial" pitchFamily="34" charset="0"/>
              <a:buNone/>
              <a:defRPr sz="956" kern="1200" baseline="0">
                <a:solidFill>
                  <a:schemeClr val="tx1">
                    <a:tint val="75000"/>
                  </a:schemeClr>
                </a:solidFill>
                <a:latin typeface="+mn-lt"/>
                <a:ea typeface="+mn-ea"/>
                <a:cs typeface="+mn-cs"/>
              </a:defRPr>
            </a:lvl3pPr>
            <a:lvl4pPr marL="771525" indent="0" algn="ctr" defTabSz="257175" rtl="0" eaLnBrk="1" latinLnBrk="0" hangingPunct="1">
              <a:spcBef>
                <a:spcPts val="0"/>
              </a:spcBef>
              <a:spcAft>
                <a:spcPts val="0"/>
              </a:spcAft>
              <a:buClrTx/>
              <a:buFont typeface="Arial" pitchFamily="34" charset="0"/>
              <a:buNone/>
              <a:defRPr sz="900" kern="1200" baseline="0">
                <a:solidFill>
                  <a:schemeClr val="tx1">
                    <a:tint val="75000"/>
                  </a:schemeClr>
                </a:solidFill>
                <a:latin typeface="+mn-lt"/>
                <a:ea typeface="+mn-ea"/>
                <a:cs typeface="+mn-cs"/>
              </a:defRPr>
            </a:lvl4pPr>
            <a:lvl5pPr marL="1028700" indent="0" algn="ctr" defTabSz="257175" rtl="0" eaLnBrk="1" latinLnBrk="0" hangingPunct="1">
              <a:spcBef>
                <a:spcPts val="0"/>
              </a:spcBef>
              <a:spcAft>
                <a:spcPts val="0"/>
              </a:spcAft>
              <a:buClrTx/>
              <a:buFont typeface="Arial" pitchFamily="34" charset="0"/>
              <a:buNone/>
              <a:defRPr sz="844" kern="1200" baseline="0">
                <a:solidFill>
                  <a:schemeClr val="tx1">
                    <a:tint val="75000"/>
                  </a:schemeClr>
                </a:solidFill>
                <a:latin typeface="+mn-lt"/>
                <a:ea typeface="+mn-ea"/>
                <a:cs typeface="+mn-cs"/>
              </a:defRPr>
            </a:lvl5pPr>
            <a:lvl6pPr marL="1285875" indent="0" algn="ctr" defTabSz="257175" rtl="0" eaLnBrk="1" latinLnBrk="0" hangingPunct="1">
              <a:spcBef>
                <a:spcPts val="0"/>
              </a:spcBef>
              <a:buFont typeface="Arial" pitchFamily="34" charset="0"/>
              <a:buNone/>
              <a:defRPr sz="788" kern="1200" baseline="0">
                <a:solidFill>
                  <a:schemeClr val="tx1">
                    <a:tint val="75000"/>
                  </a:schemeClr>
                </a:solidFill>
                <a:latin typeface="+mn-lt"/>
                <a:ea typeface="+mn-ea"/>
                <a:cs typeface="+mn-cs"/>
              </a:defRPr>
            </a:lvl6pPr>
            <a:lvl7pPr marL="1543050" indent="0" algn="ctr" defTabSz="257175" rtl="0" eaLnBrk="1" latinLnBrk="0" hangingPunct="1">
              <a:spcBef>
                <a:spcPts val="0"/>
              </a:spcBef>
              <a:buFont typeface="Arial" pitchFamily="34" charset="0"/>
              <a:buNone/>
              <a:defRPr sz="731" kern="1200" baseline="0">
                <a:solidFill>
                  <a:schemeClr val="tx1">
                    <a:tint val="75000"/>
                  </a:schemeClr>
                </a:solidFill>
                <a:latin typeface="+mn-lt"/>
                <a:ea typeface="+mn-ea"/>
                <a:cs typeface="+mn-cs"/>
              </a:defRPr>
            </a:lvl7pPr>
            <a:lvl8pPr marL="1800225"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8pPr>
            <a:lvl9pPr marL="2057400"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9pPr>
          </a:lstStyle>
          <a:p>
            <a:pPr>
              <a:spcBef>
                <a:spcPct val="0"/>
              </a:spcBef>
            </a:pPr>
            <a:r>
              <a:rPr lang="nb-NO" sz="1800">
                <a:solidFill>
                  <a:srgbClr val="ACC700"/>
                </a:solidFill>
                <a:ea typeface="+mj-ea"/>
                <a:cs typeface="Trebuchet MS"/>
              </a:rPr>
              <a:t>Muskel- og skjelettlidelser knyttet til fjernarbeid – Tips for fjernarbeidere</a:t>
            </a:r>
          </a:p>
        </p:txBody>
      </p:sp>
      <p:sp>
        <p:nvSpPr>
          <p:cNvPr id="2" name="Rectangle 1">
            <a:extLst>
              <a:ext uri="{FF2B5EF4-FFF2-40B4-BE49-F238E27FC236}">
                <a16:creationId xmlns:a16="http://schemas.microsoft.com/office/drawing/2014/main" id="{3124039D-B0E2-41AC-88D4-C718D838BB41}"/>
              </a:ext>
            </a:extLst>
          </p:cNvPr>
          <p:cNvSpPr/>
          <p:nvPr/>
        </p:nvSpPr>
        <p:spPr>
          <a:xfrm>
            <a:off x="503040" y="171385"/>
            <a:ext cx="8640960" cy="646331"/>
          </a:xfrm>
          <a:prstGeom prst="rect">
            <a:avLst/>
          </a:prstGeom>
        </p:spPr>
        <p:txBody>
          <a:bodyPr wrap="square">
            <a:spAutoFit/>
          </a:bodyPr>
          <a:lstStyle/>
          <a:p>
            <a:pPr lvl="0">
              <a:defRPr/>
            </a:pPr>
            <a:r>
              <a:rPr lang="nb-NO" sz="1200">
                <a:latin typeface="Calibri" panose="020F0502020204030204" pitchFamily="34" charset="0"/>
                <a:cs typeface="Calibri" panose="020F0502020204030204" pitchFamily="34" charset="0"/>
              </a:rPr>
              <a:t>Tipsene i denne PPT er eksempler på god praksis og er hovedsakelig beregnet for fjernarbeidere. De er ikke nødvendigvis obligatoriske eller relevante for alle fjernarbeidere. Deres relevans vil avhenge av særegenhetene til forskjellige fjernarbeidere / arbeidsmiljø på fjernarbeidsplassen / selskap og resultater av risikovurderinger.</a:t>
            </a:r>
          </a:p>
        </p:txBody>
      </p:sp>
    </p:spTree>
    <p:extLst>
      <p:ext uri="{BB962C8B-B14F-4D97-AF65-F5344CB8AC3E}">
        <p14:creationId xmlns:p14="http://schemas.microsoft.com/office/powerpoint/2010/main" val="779387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11560" y="915566"/>
            <a:ext cx="5904656" cy="3455987"/>
          </a:xfrm>
        </p:spPr>
        <p:txBody>
          <a:bodyPr lIns="0" tIns="0" rIns="0" bIns="0">
            <a:noAutofit/>
          </a:bodyPr>
          <a:lstStyle/>
          <a:p>
            <a:pPr>
              <a:lnSpc>
                <a:spcPct val="150000"/>
              </a:lnSpc>
            </a:pPr>
            <a:r>
              <a:rPr lang="nb-NO" sz="2000" dirty="0">
                <a:solidFill>
                  <a:schemeClr val="accent1"/>
                </a:solidFill>
              </a:rPr>
              <a:t>Innledning: Muskel- og skjelettlidelser knyttet til fjernarbeid</a:t>
            </a:r>
          </a:p>
          <a:p>
            <a:pPr>
              <a:lnSpc>
                <a:spcPct val="150000"/>
              </a:lnSpc>
            </a:pPr>
            <a:r>
              <a:rPr lang="nb-NO" sz="2000" dirty="0">
                <a:solidFill>
                  <a:schemeClr val="accent1"/>
                </a:solidFill>
              </a:rPr>
              <a:t>Risikovurdering</a:t>
            </a:r>
          </a:p>
          <a:p>
            <a:pPr>
              <a:lnSpc>
                <a:spcPct val="150000"/>
              </a:lnSpc>
            </a:pPr>
            <a:r>
              <a:rPr lang="nb-NO" sz="2000" dirty="0"/>
              <a:t>De viktigste arbeidsrelaterte muskel- og skjelettlidelser knyttet til fjernarbeid</a:t>
            </a:r>
          </a:p>
          <a:p>
            <a:pPr>
              <a:lnSpc>
                <a:spcPct val="150000"/>
              </a:lnSpc>
            </a:pPr>
            <a:r>
              <a:rPr lang="nb-NO" sz="2000" dirty="0"/>
              <a:t>Forebyggende/beskyttende tilnærminger for håndtering av risikofaktorer relatert til muskel- og skjelettlidelser knyttet til fjernarbeid </a:t>
            </a:r>
          </a:p>
          <a:p>
            <a:pPr marL="0" indent="0">
              <a:buNone/>
            </a:pPr>
            <a:endParaRPr lang="en-US" sz="1800" dirty="0"/>
          </a:p>
          <a:p>
            <a:pPr marL="0" indent="0">
              <a:buNone/>
            </a:pPr>
            <a:endParaRPr lang="en-US" sz="1800" dirty="0"/>
          </a:p>
          <a:p>
            <a:pPr marL="0" indent="0">
              <a:buNone/>
            </a:pPr>
            <a:endParaRPr lang="en-US" sz="18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516216" y="1059582"/>
            <a:ext cx="2308434" cy="2797082"/>
          </a:xfrm>
          <a:prstGeom prst="rect">
            <a:avLst/>
          </a:prstGeom>
        </p:spPr>
      </p:pic>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0"/>
            <a:ext cx="7470122" cy="699542"/>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b-NO" sz="2400"/>
              <a:t>Oversikt</a:t>
            </a:r>
          </a:p>
        </p:txBody>
      </p:sp>
    </p:spTree>
    <p:extLst>
      <p:ext uri="{BB962C8B-B14F-4D97-AF65-F5344CB8AC3E}">
        <p14:creationId xmlns:p14="http://schemas.microsoft.com/office/powerpoint/2010/main" val="1825411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2400"/>
              <a:t>Innledning – hjemmebasert fjernarbeid </a:t>
            </a:r>
          </a:p>
        </p:txBody>
      </p:sp>
      <p:sp>
        <p:nvSpPr>
          <p:cNvPr id="3" name="Content Placeholder 2"/>
          <p:cNvSpPr>
            <a:spLocks noGrp="1"/>
          </p:cNvSpPr>
          <p:nvPr>
            <p:ph sz="half" idx="1"/>
          </p:nvPr>
        </p:nvSpPr>
        <p:spPr>
          <a:xfrm>
            <a:off x="539750" y="1203598"/>
            <a:ext cx="7920682" cy="4752106"/>
          </a:xfrm>
        </p:spPr>
        <p:txBody>
          <a:bodyPr anchor="t">
            <a:noAutofit/>
          </a:bodyPr>
          <a:lstStyle/>
          <a:p>
            <a:r>
              <a:rPr lang="nb-NO" sz="2000"/>
              <a:t>Fjernarbeid er definert som bruk av informasjons- og kommunikasjonsteknologi (som smarttelefoner, nettbrett, bærbare datamaskiner og stasjonære datamaskiner) for arbeid som utføres på et annet sted en arbeidsgiverens lokaler</a:t>
            </a:r>
          </a:p>
          <a:p>
            <a:r>
              <a:rPr lang="nb-NO" sz="2000"/>
              <a:t>Denne PPT fokuserer på å jobbe hjemmefra (hjemmebasert fjernarbeid) og er beregnet for fjernarbeidere</a:t>
            </a:r>
          </a:p>
          <a:p>
            <a:pPr lvl="1">
              <a:lnSpc>
                <a:spcPct val="160000"/>
              </a:lnSpc>
            </a:pPr>
            <a:r>
              <a:rPr lang="nb-NO" sz="1800"/>
              <a:t>Lenker til praktiske ressurser er inkludert i «merknadssidene»</a:t>
            </a:r>
          </a:p>
          <a:p>
            <a:pPr lvl="1">
              <a:lnSpc>
                <a:spcPct val="160000"/>
              </a:lnSpc>
            </a:pPr>
            <a:r>
              <a:rPr lang="nb-NO" sz="1800"/>
              <a:t>Praktiske verktøy og veiledninger knyttet til fjernarbeid er også tilgjengelige </a:t>
            </a:r>
            <a:r>
              <a:rPr lang="nb-NO" sz="1800">
                <a:hlinkClick r:id="rId3"/>
              </a:rPr>
              <a:t>her</a:t>
            </a:r>
          </a:p>
        </p:txBody>
      </p:sp>
    </p:spTree>
    <p:extLst>
      <p:ext uri="{BB962C8B-B14F-4D97-AF65-F5344CB8AC3E}">
        <p14:creationId xmlns:p14="http://schemas.microsoft.com/office/powerpoint/2010/main" val="644197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2400"/>
              <a:t>Innledning – hjemmebasert fjernarbeid og muskel- og skjelettlidelser </a:t>
            </a:r>
          </a:p>
        </p:txBody>
      </p:sp>
      <p:sp>
        <p:nvSpPr>
          <p:cNvPr id="3" name="Content Placeholder 2"/>
          <p:cNvSpPr>
            <a:spLocks noGrp="1"/>
          </p:cNvSpPr>
          <p:nvPr>
            <p:ph sz="half" idx="1"/>
          </p:nvPr>
        </p:nvSpPr>
        <p:spPr>
          <a:xfrm>
            <a:off x="539750" y="1348036"/>
            <a:ext cx="4680322" cy="3095922"/>
          </a:xfrm>
        </p:spPr>
        <p:txBody>
          <a:bodyPr anchor="t">
            <a:normAutofit/>
          </a:bodyPr>
          <a:lstStyle/>
          <a:p>
            <a:r>
              <a:rPr lang="nb-NO" sz="2000"/>
              <a:t>Fjernarbeid har økt i omfang de siste årene. </a:t>
            </a:r>
          </a:p>
          <a:p>
            <a:r>
              <a:rPr lang="nb-NO" sz="2000"/>
              <a:t>Selv om hjemmebasert fjernarbeid har potensielle fordeler, kan det også være skadelig for fjernarbeideres helse og bidra til utvikling eller forverring av muskel- og skjelettlidelser.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64088" y="1491630"/>
            <a:ext cx="2778023" cy="2349414"/>
          </a:xfrm>
          <a:prstGeom prst="rect">
            <a:avLst/>
          </a:prstGeom>
        </p:spPr>
      </p:pic>
    </p:spTree>
    <p:extLst>
      <p:ext uri="{BB962C8B-B14F-4D97-AF65-F5344CB8AC3E}">
        <p14:creationId xmlns:p14="http://schemas.microsoft.com/office/powerpoint/2010/main" val="1410836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2400"/>
              <a:t>Risikovurdering</a:t>
            </a:r>
          </a:p>
        </p:txBody>
      </p:sp>
      <p:sp>
        <p:nvSpPr>
          <p:cNvPr id="3" name="Content Placeholder 2"/>
          <p:cNvSpPr>
            <a:spLocks noGrp="1"/>
          </p:cNvSpPr>
          <p:nvPr>
            <p:ph sz="half" idx="1"/>
          </p:nvPr>
        </p:nvSpPr>
        <p:spPr>
          <a:xfrm>
            <a:off x="539750" y="915987"/>
            <a:ext cx="7632700" cy="3455987"/>
          </a:xfrm>
        </p:spPr>
        <p:txBody>
          <a:bodyPr anchor="t">
            <a:noAutofit/>
          </a:bodyPr>
          <a:lstStyle/>
          <a:p>
            <a:pPr>
              <a:buClr>
                <a:schemeClr val="accent1"/>
              </a:buClr>
            </a:pPr>
            <a:r>
              <a:rPr lang="nb-NO" sz="1800"/>
              <a:t>Fjernarbeid må inkluderes i arbeidsgiverens obligatoriske risikovurdering (RV)</a:t>
            </a:r>
          </a:p>
          <a:p>
            <a:pPr>
              <a:buClr>
                <a:schemeClr val="accent1"/>
              </a:buClr>
            </a:pPr>
            <a:r>
              <a:rPr lang="nb-NO" sz="1800"/>
              <a:t>Skal avklares (basert på lovbestemmelser/bedriftspolitikk):</a:t>
            </a:r>
          </a:p>
          <a:p>
            <a:pPr marL="914400" lvl="1" indent="-457200">
              <a:buClr>
                <a:schemeClr val="accent1"/>
              </a:buClr>
            </a:pPr>
            <a:r>
              <a:rPr lang="nb-NO" sz="1800"/>
              <a:t>Hvem (når/hvordan) som skal vurdere risikoen.</a:t>
            </a:r>
          </a:p>
          <a:p>
            <a:pPr marL="914400" lvl="1" indent="-457200">
              <a:buClr>
                <a:schemeClr val="accent1"/>
              </a:buClr>
            </a:pPr>
            <a:r>
              <a:rPr lang="nb-NO" sz="1800"/>
              <a:t>Risikoer skal vurderes av arbeidsgiveren basert på informasjon gitt av arbeidstakeren. </a:t>
            </a:r>
          </a:p>
          <a:p>
            <a:pPr marL="914400" lvl="1" indent="-457200">
              <a:buClr>
                <a:schemeClr val="accent1"/>
              </a:buClr>
            </a:pPr>
            <a:r>
              <a:rPr lang="nb-NO" sz="1800"/>
              <a:t>Det skal gjennomføres en individuell risikovurdering for hver fjernarbeider (egenvurdering basert på verktøy / veiledning / sjekkliste gitt av arbeidsgiveren).</a:t>
            </a:r>
          </a:p>
          <a:p>
            <a:pPr marL="914400" lvl="1" indent="-457200">
              <a:buClr>
                <a:schemeClr val="accent1"/>
              </a:buClr>
            </a:pPr>
            <a:r>
              <a:rPr lang="nb-NO" sz="1800"/>
              <a:t>Arbeidsgiveren / spesialisten på forebygging kan besøke hjemmet med arbeidstakerens tillatelse. Hvis tillatelse ikke gis, bør en risikovurdering utføres på grunnlag av informasjon samlet inn fra fjernarbeideren.</a:t>
            </a:r>
          </a:p>
        </p:txBody>
      </p:sp>
    </p:spTree>
    <p:extLst>
      <p:ext uri="{BB962C8B-B14F-4D97-AF65-F5344CB8AC3E}">
        <p14:creationId xmlns:p14="http://schemas.microsoft.com/office/powerpoint/2010/main" val="2851101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23478"/>
            <a:ext cx="8064896" cy="367200"/>
          </a:xfrm>
        </p:spPr>
        <p:txBody>
          <a:bodyPr/>
          <a:lstStyle/>
          <a:p>
            <a:r>
              <a:rPr lang="nb-NO" sz="2200"/>
              <a:t>De viktigste arbeidsrelaterte muskel- og skjelettlidelser knyttet til fjernarbeid</a:t>
            </a:r>
          </a:p>
        </p:txBody>
      </p:sp>
      <p:sp>
        <p:nvSpPr>
          <p:cNvPr id="3" name="Content Placeholder 2"/>
          <p:cNvSpPr>
            <a:spLocks noGrp="1"/>
          </p:cNvSpPr>
          <p:nvPr>
            <p:ph sz="half" idx="1"/>
          </p:nvPr>
        </p:nvSpPr>
        <p:spPr>
          <a:xfrm>
            <a:off x="575469" y="1419622"/>
            <a:ext cx="7632700" cy="2232247"/>
          </a:xfrm>
        </p:spPr>
        <p:txBody>
          <a:bodyPr>
            <a:normAutofit/>
          </a:bodyPr>
          <a:lstStyle/>
          <a:p>
            <a:pPr marL="342900" indent="-342900" fontAlgn="base">
              <a:buFont typeface="+mj-lt"/>
              <a:buAutoNum type="arabicPeriod"/>
            </a:pPr>
            <a:r>
              <a:rPr lang="nb-NO" sz="2000"/>
              <a:t>Arbeidsstasjonens ergonomi og relaterte kroppsstillinger</a:t>
            </a:r>
          </a:p>
          <a:p>
            <a:pPr marL="342900" indent="-342900" fontAlgn="base">
              <a:buFont typeface="+mj-lt"/>
              <a:buAutoNum type="arabicPeriod"/>
            </a:pPr>
            <a:r>
              <a:rPr lang="nb-NO" sz="2000"/>
              <a:t>Arbeidsmiljøfaktorer</a:t>
            </a:r>
          </a:p>
          <a:p>
            <a:pPr marL="342900" indent="-342900" fontAlgn="base">
              <a:buFont typeface="+mj-lt"/>
              <a:buAutoNum type="arabicPeriod"/>
            </a:pPr>
            <a:r>
              <a:rPr lang="nb-NO" sz="2000"/>
              <a:t>Stillesittende atferd og fysisk (in)aktivitet</a:t>
            </a:r>
          </a:p>
          <a:p>
            <a:pPr marL="342900" indent="-342900" fontAlgn="base">
              <a:buFont typeface="+mj-lt"/>
              <a:buAutoNum type="arabicPeriod"/>
            </a:pPr>
            <a:r>
              <a:rPr lang="nb-NO" sz="2000"/>
              <a:t>Organisatoriske faktorer som påvirker arbeidet</a:t>
            </a:r>
          </a:p>
          <a:p>
            <a:pPr marL="342900" indent="-342900" fontAlgn="base">
              <a:buFont typeface="+mj-lt"/>
              <a:buAutoNum type="arabicPeriod"/>
            </a:pPr>
            <a:r>
              <a:rPr lang="nb-NO" sz="2000"/>
              <a:t>Psykososiale risikofaktorer</a:t>
            </a:r>
          </a:p>
          <a:p>
            <a:pPr marL="342900" indent="-342900" fontAlgn="base">
              <a:buFont typeface="+mj-lt"/>
              <a:buAutoNum type="arabicPeriod"/>
            </a:pPr>
            <a:r>
              <a:rPr lang="nb-NO" sz="2000"/>
              <a:t>Individuelle faktorer</a:t>
            </a:r>
          </a:p>
        </p:txBody>
      </p:sp>
    </p:spTree>
    <p:extLst>
      <p:ext uri="{BB962C8B-B14F-4D97-AF65-F5344CB8AC3E}">
        <p14:creationId xmlns:p14="http://schemas.microsoft.com/office/powerpoint/2010/main" val="1276379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nb-NO" sz="2400"/>
              <a:t>1. Arbeidsstasjonens ergonomi og kroppsstillinger</a:t>
            </a:r>
          </a:p>
        </p:txBody>
      </p:sp>
      <p:sp>
        <p:nvSpPr>
          <p:cNvPr id="3" name="Content Placeholder 2"/>
          <p:cNvSpPr>
            <a:spLocks noGrp="1"/>
          </p:cNvSpPr>
          <p:nvPr>
            <p:ph sz="half" idx="1"/>
          </p:nvPr>
        </p:nvSpPr>
        <p:spPr>
          <a:xfrm>
            <a:off x="539750" y="915988"/>
            <a:ext cx="7632700" cy="3455987"/>
          </a:xfrm>
        </p:spPr>
        <p:txBody>
          <a:bodyPr anchor="t">
            <a:noAutofit/>
          </a:bodyPr>
          <a:lstStyle/>
          <a:p>
            <a:pPr fontAlgn="base"/>
            <a:r>
              <a:rPr lang="nb-NO" sz="2000" b="0" dirty="0"/>
              <a:t>Dataarbeid innebærer repeterende bevegelser som hovedsakelig utføres i en uavbrutt statisk, sittende kroppsstilling. </a:t>
            </a:r>
          </a:p>
          <a:p>
            <a:pPr fontAlgn="base"/>
            <a:r>
              <a:rPr lang="nb-NO" sz="2000" b="0" dirty="0"/>
              <a:t>Dette kan føre til muskel- og skjelettlidelser, spesielt når det ledsages av dårlig ergonomi og mangel på pauser</a:t>
            </a:r>
          </a:p>
          <a:p>
            <a:pPr fontAlgn="base"/>
            <a:r>
              <a:rPr lang="nb-NO" sz="2000" b="0" dirty="0"/>
              <a:t>Mange fjernarbeidere bruker bærbare datamaskiner og provisoriske arbeidsstasjoner for hjemmearbeid, noe som resulterer i ikke-nøytrale kroppsstillinger og en økt forekomst av muskel- og skjelettlidelser. </a:t>
            </a:r>
          </a:p>
          <a:p>
            <a:pPr fontAlgn="base"/>
            <a:r>
              <a:rPr lang="nb-NO" sz="2000" b="0" dirty="0"/>
              <a:t>Feil plassering av skjerm, tastatur eller mus og manglende støtte til underarmene fører til ubehag og muskelbelastning i øvre ekstremiteter og ryggen.</a:t>
            </a:r>
          </a:p>
          <a:p>
            <a:endParaRPr lang="en-GB" sz="2000" dirty="0"/>
          </a:p>
        </p:txBody>
      </p:sp>
    </p:spTree>
    <p:extLst>
      <p:ext uri="{BB962C8B-B14F-4D97-AF65-F5344CB8AC3E}">
        <p14:creationId xmlns:p14="http://schemas.microsoft.com/office/powerpoint/2010/main" val="3929754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nb-NO" sz="2400"/>
              <a:t>2. Arbeidsmiljø </a:t>
            </a:r>
          </a:p>
        </p:txBody>
      </p:sp>
      <p:sp>
        <p:nvSpPr>
          <p:cNvPr id="3" name="Content Placeholder 2"/>
          <p:cNvSpPr>
            <a:spLocks noGrp="1"/>
          </p:cNvSpPr>
          <p:nvPr>
            <p:ph sz="half" idx="1"/>
          </p:nvPr>
        </p:nvSpPr>
        <p:spPr>
          <a:xfrm>
            <a:off x="539750" y="915988"/>
            <a:ext cx="7632700" cy="3527970"/>
          </a:xfrm>
        </p:spPr>
        <p:txBody>
          <a:bodyPr anchor="t">
            <a:noAutofit/>
          </a:bodyPr>
          <a:lstStyle/>
          <a:p>
            <a:pPr fontAlgn="base"/>
            <a:r>
              <a:rPr lang="nb-NO" sz="1800" b="0" dirty="0"/>
              <a:t>Det finnes bevis på at arbeidsmiljøfaktorer som det å bli forstyrret av blending eller refleksjon, trekk, støy og dårlig luftkvalitet er relatert til muskel- og skjelettlidelser i nakken og skuldrene. </a:t>
            </a:r>
          </a:p>
          <a:p>
            <a:pPr fontAlgn="base"/>
            <a:r>
              <a:rPr lang="nb-NO" sz="1800" b="0" dirty="0"/>
              <a:t>Selv om arbeidsmiljøfaktorer blir tatt i betraktning i kontorets utforming, er det stor sannsynlighet for at de vil bli oversett når det gjelder hjemmebasert fjernarbeid.</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51061" y="2678255"/>
            <a:ext cx="2952328" cy="1693720"/>
          </a:xfrm>
          <a:prstGeom prst="rect">
            <a:avLst/>
          </a:prstGeom>
        </p:spPr>
      </p:pic>
    </p:spTree>
    <p:extLst>
      <p:ext uri="{BB962C8B-B14F-4D97-AF65-F5344CB8AC3E}">
        <p14:creationId xmlns:p14="http://schemas.microsoft.com/office/powerpoint/2010/main" val="1058077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969393" y="1563638"/>
            <a:ext cx="4174607" cy="3888432"/>
          </a:xfrm>
          <a:prstGeom prst="rect">
            <a:avLst/>
          </a:prstGeom>
          <a:blipFill dpi="0" rotWithShape="1">
            <a:blip r:embed="rId3">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450003" y="135000"/>
            <a:ext cx="8154445" cy="367200"/>
          </a:xfrm>
        </p:spPr>
        <p:txBody>
          <a:bodyPr/>
          <a:lstStyle/>
          <a:p>
            <a:pPr fontAlgn="base"/>
            <a:r>
              <a:rPr lang="nb-NO" sz="2400"/>
              <a:t>3. Stillesittende atferd og fysisk aktivitet</a:t>
            </a:r>
          </a:p>
        </p:txBody>
      </p:sp>
      <p:sp>
        <p:nvSpPr>
          <p:cNvPr id="3" name="Content Placeholder 2"/>
          <p:cNvSpPr>
            <a:spLocks noGrp="1"/>
          </p:cNvSpPr>
          <p:nvPr>
            <p:ph sz="half" idx="1"/>
          </p:nvPr>
        </p:nvSpPr>
        <p:spPr>
          <a:xfrm>
            <a:off x="539552" y="1131590"/>
            <a:ext cx="7632700" cy="3454471"/>
          </a:xfrm>
        </p:spPr>
        <p:txBody>
          <a:bodyPr anchor="t">
            <a:noAutofit/>
          </a:bodyPr>
          <a:lstStyle/>
          <a:p>
            <a:pPr fontAlgn="base"/>
            <a:r>
              <a:rPr lang="nb-NO" sz="2000" b="0" dirty="0"/>
              <a:t>Hjemmebasert fjernarbeid innebærer lengre perioder med sitting og færre forstyrrelser enn på kontoret. </a:t>
            </a:r>
          </a:p>
          <a:p>
            <a:pPr fontAlgn="base"/>
            <a:r>
              <a:rPr lang="nb-NO" sz="2000" b="0" dirty="0"/>
              <a:t>Dette i kombinasjon med arbeidsstasjoner som har dårlig ergonomi, kan føre til en økning i muskel- og skjelettlidelser.</a:t>
            </a:r>
          </a:p>
          <a:p>
            <a:pPr fontAlgn="base"/>
            <a:r>
              <a:rPr lang="nb-NO" sz="2000" b="0" dirty="0"/>
              <a:t>Mangel på bevegelse under perioder med sitting fører til høyere belastning på vertebralskivene og redusert blodsirkulasjon og oksygentilførsel til musklene. </a:t>
            </a:r>
          </a:p>
          <a:p>
            <a:pPr fontAlgn="base"/>
            <a:r>
              <a:rPr lang="nb-NO" sz="2000" b="0" dirty="0"/>
              <a:t>Helserisikoer forbundet med stillesittende atferd kan bare i noen grad kompenseres av fysisk trening i fritiden.</a:t>
            </a:r>
          </a:p>
          <a:p>
            <a:pPr fontAlgn="base"/>
            <a:endParaRPr lang="en-GB" sz="2000" dirty="0"/>
          </a:p>
        </p:txBody>
      </p:sp>
    </p:spTree>
    <p:extLst>
      <p:ext uri="{BB962C8B-B14F-4D97-AF65-F5344CB8AC3E}">
        <p14:creationId xmlns:p14="http://schemas.microsoft.com/office/powerpoint/2010/main" val="2105702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nb-NO" sz="2400"/>
              <a:t>4. Organisering av arbeidet</a:t>
            </a:r>
          </a:p>
        </p:txBody>
      </p:sp>
      <p:sp>
        <p:nvSpPr>
          <p:cNvPr id="3" name="Content Placeholder 2"/>
          <p:cNvSpPr>
            <a:spLocks noGrp="1"/>
          </p:cNvSpPr>
          <p:nvPr>
            <p:ph sz="half" idx="1"/>
          </p:nvPr>
        </p:nvSpPr>
        <p:spPr>
          <a:xfrm>
            <a:off x="539750" y="1217703"/>
            <a:ext cx="7632700" cy="3442279"/>
          </a:xfrm>
        </p:spPr>
        <p:txBody>
          <a:bodyPr anchor="t">
            <a:noAutofit/>
          </a:bodyPr>
          <a:lstStyle/>
          <a:p>
            <a:pPr fontAlgn="base"/>
            <a:r>
              <a:rPr lang="nb-NO" sz="2000" b="0" dirty="0"/>
              <a:t>En annen risikofaktor for hjemmebasert fjernarbeid er de uskarpe grensene mellom jobb og fritid. </a:t>
            </a:r>
          </a:p>
          <a:p>
            <a:pPr fontAlgn="base"/>
            <a:r>
              <a:rPr lang="nb-NO" sz="2000" b="0" dirty="0"/>
              <a:t>Fjernarbeidere jobber ofte flere timer hjemme for å sikre at de oppfyller eller overgår arbeidsgiverens forventninger.</a:t>
            </a:r>
          </a:p>
          <a:p>
            <a:pPr fontAlgn="base"/>
            <a:r>
              <a:rPr lang="nb-NO" sz="2000" b="0" dirty="0"/>
              <a:t>Fjernarbeidere har færre muligheter til å være sosial med sine kolleger.</a:t>
            </a:r>
          </a:p>
          <a:p>
            <a:pPr fontAlgn="base"/>
            <a:r>
              <a:rPr lang="nb-NO" sz="2000" b="0" dirty="0"/>
              <a:t>Utvidet arbeidstid forbundet med lengre perioder med sitting, kan føre til økt risiko for muskel- og skjelettlidelser. </a:t>
            </a:r>
          </a:p>
          <a:p>
            <a:pPr fontAlgn="base"/>
            <a:endParaRPr lang="en-GB" sz="2000" b="0" dirty="0"/>
          </a:p>
        </p:txBody>
      </p:sp>
      <p:sp>
        <p:nvSpPr>
          <p:cNvPr id="5" name="Rectangle 4"/>
          <p:cNvSpPr/>
          <p:nvPr/>
        </p:nvSpPr>
        <p:spPr>
          <a:xfrm>
            <a:off x="5292080" y="1635646"/>
            <a:ext cx="3707904" cy="3888432"/>
          </a:xfrm>
          <a:prstGeom prst="rect">
            <a:avLst/>
          </a:prstGeom>
          <a:blipFill dpi="0" rotWithShape="1">
            <a:blip r:embed="rId3">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52653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1602"/>
            <a:ext cx="8024543" cy="367200"/>
          </a:xfrm>
        </p:spPr>
        <p:txBody>
          <a:bodyPr/>
          <a:lstStyle/>
          <a:p>
            <a:pPr fontAlgn="base"/>
            <a:r>
              <a:rPr lang="nb-NO" sz="2400"/>
              <a:t>5. Psykososiale faktorer 1 – negative faktorer</a:t>
            </a:r>
          </a:p>
        </p:txBody>
      </p:sp>
      <p:sp>
        <p:nvSpPr>
          <p:cNvPr id="3" name="Content Placeholder 2"/>
          <p:cNvSpPr>
            <a:spLocks noGrp="1"/>
          </p:cNvSpPr>
          <p:nvPr>
            <p:ph sz="half" idx="1"/>
          </p:nvPr>
        </p:nvSpPr>
        <p:spPr>
          <a:xfrm>
            <a:off x="539750" y="915988"/>
            <a:ext cx="7632700" cy="3455987"/>
          </a:xfrm>
        </p:spPr>
        <p:txBody>
          <a:bodyPr anchor="t">
            <a:noAutofit/>
          </a:bodyPr>
          <a:lstStyle/>
          <a:p>
            <a:pPr fontAlgn="base"/>
            <a:r>
              <a:rPr lang="nb-NO" sz="1800" b="0" dirty="0"/>
              <a:t>Overdreven arbeidsbelastning, økt sosial isolasjon fra kolleger, mangel på ansikt-til-ansikt interaksjon og støtte og angst kan ha innvirkning på arbeidstakeres velvære, noe som kan øke risikoen for å utvikle muskel- og skjelettlidelser. </a:t>
            </a:r>
          </a:p>
          <a:p>
            <a:pPr fontAlgn="base"/>
            <a:r>
              <a:rPr lang="nb-NO" sz="1800" b="0" dirty="0"/>
              <a:t>Omfanget av fjernarbeid er negativt knyttet til sosial støtte fra kolleger og nærmeste ledere.</a:t>
            </a:r>
          </a:p>
          <a:p>
            <a:pPr fontAlgn="base"/>
            <a:r>
              <a:rPr lang="nb-NO" sz="1800" b="0" dirty="0"/>
              <a:t>Mangel på sosial støtte fra kolleger og overordnede, lav selvstendighet, høye jobbkrav og lav jobbtilfredshet ser ut til å være relatert til økt forekomst av muskel- og skjelettlidelser.</a:t>
            </a:r>
          </a:p>
          <a:p>
            <a:pPr fontAlgn="base"/>
            <a:r>
              <a:rPr lang="nb-NO" sz="1800" b="0" dirty="0"/>
              <a:t>Arbeidets allestedsnærværelse og følelsen av å bo på «kontoret» dag og natt kan fremkalle stress og bidra til muskel- og skjelettlidelser.</a:t>
            </a:r>
          </a:p>
        </p:txBody>
      </p:sp>
      <p:sp>
        <p:nvSpPr>
          <p:cNvPr id="6" name="Rectangle 5"/>
          <p:cNvSpPr/>
          <p:nvPr/>
        </p:nvSpPr>
        <p:spPr>
          <a:xfrm>
            <a:off x="5436096" y="1629962"/>
            <a:ext cx="3491880" cy="3888432"/>
          </a:xfrm>
          <a:prstGeom prst="rect">
            <a:avLst/>
          </a:prstGeom>
          <a:blipFill dpi="0" rotWithShape="1">
            <a:blip r:embed="rId3">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032257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nb-NO" sz="2400"/>
              <a:t>5. Psykososiale faktorer 2 – positive faktorer</a:t>
            </a:r>
          </a:p>
        </p:txBody>
      </p:sp>
      <p:sp>
        <p:nvSpPr>
          <p:cNvPr id="3" name="Content Placeholder 2"/>
          <p:cNvSpPr>
            <a:spLocks noGrp="1"/>
          </p:cNvSpPr>
          <p:nvPr>
            <p:ph sz="half" idx="1"/>
          </p:nvPr>
        </p:nvSpPr>
        <p:spPr>
          <a:xfrm>
            <a:off x="539750" y="1059582"/>
            <a:ext cx="6264498" cy="3599978"/>
          </a:xfrm>
        </p:spPr>
        <p:txBody>
          <a:bodyPr anchor="t">
            <a:noAutofit/>
          </a:bodyPr>
          <a:lstStyle/>
          <a:p>
            <a:pPr fontAlgn="base"/>
            <a:r>
              <a:rPr lang="nb-NO" sz="2000" b="0" dirty="0"/>
              <a:t>Positive psykososiale aspekter knyttet til hjemmebasert fjernarbeid (f.eks. større selvstendighet og høyere jobbtilfredshet) vil ha en gunstig effekt på helseproblemer som muskel- og skjelettlidelser og kan potensielt forsinke en symptomdebut.  </a:t>
            </a:r>
          </a:p>
          <a:p>
            <a:pPr fontAlgn="base"/>
            <a:endParaRPr lang="en-GB" sz="2000" dirty="0"/>
          </a:p>
        </p:txBody>
      </p:sp>
      <p:sp>
        <p:nvSpPr>
          <p:cNvPr id="7" name="Rectangle 6"/>
          <p:cNvSpPr/>
          <p:nvPr/>
        </p:nvSpPr>
        <p:spPr>
          <a:xfrm>
            <a:off x="5436096" y="1629962"/>
            <a:ext cx="3491880" cy="3888432"/>
          </a:xfrm>
          <a:prstGeom prst="rect">
            <a:avLst/>
          </a:prstGeom>
          <a:blipFill dpi="0" rotWithShape="1">
            <a:blip r:embed="rId3">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268629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39750" y="792593"/>
            <a:ext cx="7632700" cy="3455986"/>
          </a:xfrm>
        </p:spPr>
        <p:txBody>
          <a:bodyPr lIns="0" tIns="0" rIns="0" bIns="0">
            <a:normAutofit/>
          </a:bodyPr>
          <a:lstStyle/>
          <a:p>
            <a:r>
              <a:rPr lang="nb-NO" sz="2000" dirty="0"/>
              <a:t>Arbeidstakernes kjennetegn kan også være risikofaktorer for muskel- og skjelettlidelser (dersom risikoene ikke håndteres på en god måte):</a:t>
            </a:r>
          </a:p>
          <a:p>
            <a:pPr lvl="1"/>
            <a:r>
              <a:rPr lang="nb-NO" sz="2000" dirty="0"/>
              <a:t>alder</a:t>
            </a:r>
          </a:p>
          <a:p>
            <a:pPr lvl="1"/>
            <a:r>
              <a:rPr lang="nb-NO" sz="2000" dirty="0"/>
              <a:t>kjønn</a:t>
            </a:r>
          </a:p>
          <a:p>
            <a:pPr lvl="1"/>
            <a:r>
              <a:rPr lang="nb-NO" sz="2000" dirty="0"/>
              <a:t>helsetilstand (dersom de allerede har en muskel- og skjelettlidelser eller har hatt det tidligere)</a:t>
            </a:r>
          </a:p>
          <a:p>
            <a:pPr lvl="1"/>
            <a:r>
              <a:rPr lang="nb-NO" sz="2000" dirty="0"/>
              <a:t>mangel på kunnskap om arbeidsteknikker og sikkerhetsprosedyrer </a:t>
            </a:r>
          </a:p>
          <a:p>
            <a:pPr lvl="1"/>
            <a:r>
              <a:rPr lang="nb-NO" sz="2000" dirty="0"/>
              <a:t>…</a:t>
            </a:r>
          </a:p>
        </p:txBody>
      </p:sp>
      <p:sp>
        <p:nvSpPr>
          <p:cNvPr id="11" name="Title 1">
            <a:extLst>
              <a:ext uri="{FF2B5EF4-FFF2-40B4-BE49-F238E27FC236}">
                <a16:creationId xmlns:a16="http://schemas.microsoft.com/office/drawing/2014/main" id="{235927FE-E68F-B143-A6DD-76F098377766}"/>
              </a:ext>
            </a:extLst>
          </p:cNvPr>
          <p:cNvSpPr>
            <a:spLocks noGrp="1"/>
          </p:cNvSpPr>
          <p:nvPr>
            <p:ph type="title"/>
          </p:nvPr>
        </p:nvSpPr>
        <p:spPr>
          <a:xfrm>
            <a:off x="539750" y="126490"/>
            <a:ext cx="7488486" cy="666103"/>
          </a:xfrm>
        </p:spPr>
        <p:txBody>
          <a:bodyPr lIns="0" tIns="0" rIns="0" bIns="0"/>
          <a:lstStyle/>
          <a:p>
            <a:r>
              <a:rPr lang="nb-NO" sz="2400">
                <a:solidFill>
                  <a:schemeClr val="accent1"/>
                </a:solidFill>
              </a:rPr>
              <a:t>6. Individuelle</a:t>
            </a:r>
            <a:r>
              <a:rPr lang="nb-NO" sz="2400"/>
              <a:t> faktorer</a:t>
            </a:r>
            <a:br>
              <a:rPr lang="nb-NO" sz="2400"/>
            </a:br>
            <a:endParaRPr lang="nb-NO" sz="2400"/>
          </a:p>
        </p:txBody>
      </p:sp>
      <p:sp>
        <p:nvSpPr>
          <p:cNvPr id="4" name="Rectangle 3"/>
          <p:cNvSpPr/>
          <p:nvPr/>
        </p:nvSpPr>
        <p:spPr>
          <a:xfrm>
            <a:off x="6804248" y="2513602"/>
            <a:ext cx="2627784" cy="400110"/>
          </a:xfrm>
          <a:prstGeom prst="rect">
            <a:avLst/>
          </a:prstGeom>
        </p:spPr>
        <p:txBody>
          <a:bodyPr wrap="square">
            <a:spAutoFit/>
          </a:bodyPr>
          <a:lstStyle/>
          <a:p>
            <a:endParaRPr lang="en-US" sz="20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78738" y="3291830"/>
            <a:ext cx="4554723" cy="1296144"/>
          </a:xfrm>
          <a:prstGeom prst="rect">
            <a:avLst/>
          </a:prstGeom>
        </p:spPr>
      </p:pic>
    </p:spTree>
    <p:extLst>
      <p:ext uri="{BB962C8B-B14F-4D97-AF65-F5344CB8AC3E}">
        <p14:creationId xmlns:p14="http://schemas.microsoft.com/office/powerpoint/2010/main" val="17663802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23478"/>
            <a:ext cx="9090549" cy="367200"/>
          </a:xfrm>
        </p:spPr>
        <p:txBody>
          <a:bodyPr/>
          <a:lstStyle/>
          <a:p>
            <a:r>
              <a:rPr lang="nb-NO" sz="1800" dirty="0"/>
              <a:t>Forebyggende/beskyttende tilnærminger for håndtering av risikofaktorer relatert til muskel- og skjelettlidelser knyttet til fjernarbeid fra hjemmekontoret</a:t>
            </a:r>
          </a:p>
        </p:txBody>
      </p:sp>
      <p:sp>
        <p:nvSpPr>
          <p:cNvPr id="3" name="Content Placeholder 2"/>
          <p:cNvSpPr>
            <a:spLocks noGrp="1"/>
          </p:cNvSpPr>
          <p:nvPr>
            <p:ph sz="half" idx="1"/>
          </p:nvPr>
        </p:nvSpPr>
        <p:spPr>
          <a:xfrm>
            <a:off x="539750" y="1491630"/>
            <a:ext cx="7632700" cy="3455987"/>
          </a:xfrm>
        </p:spPr>
        <p:txBody>
          <a:bodyPr/>
          <a:lstStyle/>
          <a:p>
            <a:pPr marL="514350" indent="-514350">
              <a:buFont typeface="+mj-lt"/>
              <a:buAutoNum type="arabicPeriod"/>
            </a:pPr>
            <a:r>
              <a:rPr lang="nb-NO" sz="2000" b="0" dirty="0"/>
              <a:t>Utforming av arbeidsplasser og ergonomi</a:t>
            </a:r>
          </a:p>
          <a:p>
            <a:pPr marL="514350" indent="-514350">
              <a:buFont typeface="+mj-lt"/>
              <a:buAutoNum type="arabicPeriod"/>
            </a:pPr>
            <a:r>
              <a:rPr lang="nb-NO" sz="2000" b="0" dirty="0"/>
              <a:t>Arbeidsmiljø </a:t>
            </a:r>
          </a:p>
          <a:p>
            <a:pPr marL="514350" indent="-514350">
              <a:buFont typeface="+mj-lt"/>
              <a:buAutoNum type="arabicPeriod"/>
            </a:pPr>
            <a:r>
              <a:rPr lang="nb-NO" sz="2000" b="0" dirty="0"/>
              <a:t>Stillesittende atferd</a:t>
            </a:r>
          </a:p>
          <a:p>
            <a:pPr marL="514350" indent="-514350">
              <a:buFont typeface="+mj-lt"/>
              <a:buAutoNum type="arabicPeriod"/>
            </a:pPr>
            <a:r>
              <a:rPr lang="nb-NO" sz="2000" b="0" dirty="0"/>
              <a:t>Organisering av arbeidet</a:t>
            </a:r>
          </a:p>
          <a:p>
            <a:pPr marL="514350" indent="-514350">
              <a:buFont typeface="+mj-lt"/>
              <a:buAutoNum type="arabicPeriod"/>
            </a:pPr>
            <a:r>
              <a:rPr lang="nb-NO" sz="2000" b="0" dirty="0"/>
              <a:t>Psykososiale faktorer</a:t>
            </a:r>
          </a:p>
          <a:p>
            <a:endParaRPr lang="en-GB" dirty="0"/>
          </a:p>
        </p:txBody>
      </p:sp>
    </p:spTree>
    <p:extLst>
      <p:ext uri="{BB962C8B-B14F-4D97-AF65-F5344CB8AC3E}">
        <p14:creationId xmlns:p14="http://schemas.microsoft.com/office/powerpoint/2010/main" val="28295211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39752" y="1389734"/>
            <a:ext cx="5472608" cy="2982241"/>
          </a:xfrm>
          <a:prstGeom prst="rect">
            <a:avLst/>
          </a:prstGeom>
        </p:spPr>
      </p:pic>
      <p:sp>
        <p:nvSpPr>
          <p:cNvPr id="2" name="Title 1"/>
          <p:cNvSpPr>
            <a:spLocks noGrp="1"/>
          </p:cNvSpPr>
          <p:nvPr>
            <p:ph type="title"/>
          </p:nvPr>
        </p:nvSpPr>
        <p:spPr>
          <a:xfrm>
            <a:off x="450003" y="135000"/>
            <a:ext cx="8154445" cy="367200"/>
          </a:xfrm>
        </p:spPr>
        <p:txBody>
          <a:bodyPr/>
          <a:lstStyle/>
          <a:p>
            <a:pPr fontAlgn="base"/>
            <a:r>
              <a:rPr lang="nb-NO" sz="2400"/>
              <a:t>1. Utforming av arbeidsplasser og ergonomi</a:t>
            </a:r>
          </a:p>
        </p:txBody>
      </p:sp>
      <p:sp>
        <p:nvSpPr>
          <p:cNvPr id="3" name="Content Placeholder 2"/>
          <p:cNvSpPr>
            <a:spLocks noGrp="1"/>
          </p:cNvSpPr>
          <p:nvPr>
            <p:ph sz="half" idx="1"/>
          </p:nvPr>
        </p:nvSpPr>
        <p:spPr>
          <a:xfrm>
            <a:off x="539750" y="915988"/>
            <a:ext cx="7632700" cy="3455987"/>
          </a:xfrm>
        </p:spPr>
        <p:txBody>
          <a:bodyPr anchor="t">
            <a:noAutofit/>
          </a:bodyPr>
          <a:lstStyle/>
          <a:p>
            <a:pPr fontAlgn="base"/>
            <a:r>
              <a:rPr lang="nb-NO" sz="2000" b="0" dirty="0"/>
              <a:t>Fjernarbeidere har ikke alltid de samme ressursene og mulighetene i hjemmet som de har på kontoret. </a:t>
            </a:r>
          </a:p>
          <a:p>
            <a:pPr fontAlgn="base"/>
            <a:r>
              <a:rPr lang="nb-NO" sz="2000" b="0" dirty="0"/>
              <a:t>Nedenfor følger noen tips til å gjøre hjemmekontoret til en behagelig og sunn arbeidsplass når det gjelder:</a:t>
            </a:r>
          </a:p>
          <a:p>
            <a:pPr marL="0" indent="0" fontAlgn="base">
              <a:buNone/>
            </a:pPr>
            <a:r>
              <a:rPr lang="nb-NO" sz="2000" dirty="0"/>
              <a:t> </a:t>
            </a:r>
          </a:p>
          <a:p>
            <a:pPr lvl="1" fontAlgn="base"/>
            <a:r>
              <a:rPr lang="nb-NO" sz="2000" dirty="0"/>
              <a:t>Kontorstol</a:t>
            </a:r>
          </a:p>
          <a:p>
            <a:pPr lvl="1" fontAlgn="base"/>
            <a:r>
              <a:rPr lang="nb-NO" sz="2000" dirty="0"/>
              <a:t>Kontorpult</a:t>
            </a:r>
          </a:p>
          <a:p>
            <a:pPr lvl="1" fontAlgn="base"/>
            <a:r>
              <a:rPr lang="nb-NO" sz="2000" dirty="0"/>
              <a:t>Dataskjerm</a:t>
            </a:r>
          </a:p>
          <a:p>
            <a:pPr lvl="1" fontAlgn="base"/>
            <a:r>
              <a:rPr lang="nb-NO" sz="2000" dirty="0"/>
              <a:t>Mus og tastatur</a:t>
            </a:r>
          </a:p>
          <a:p>
            <a:pPr lvl="1" fontAlgn="base"/>
            <a:r>
              <a:rPr lang="nb-NO" sz="2000" dirty="0"/>
              <a:t>Dokumentholder</a:t>
            </a:r>
          </a:p>
          <a:p>
            <a:pPr fontAlgn="base"/>
            <a:endParaRPr lang="en-GB" sz="2000" dirty="0"/>
          </a:p>
        </p:txBody>
      </p:sp>
    </p:spTree>
    <p:extLst>
      <p:ext uri="{BB962C8B-B14F-4D97-AF65-F5344CB8AC3E}">
        <p14:creationId xmlns:p14="http://schemas.microsoft.com/office/powerpoint/2010/main" val="40096434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027" y="135000"/>
            <a:ext cx="8609469" cy="367200"/>
          </a:xfrm>
        </p:spPr>
        <p:txBody>
          <a:bodyPr/>
          <a:lstStyle/>
          <a:p>
            <a:pPr fontAlgn="base"/>
            <a:r>
              <a:rPr lang="nb-NO" sz="2400"/>
              <a:t>1. Utforming av arbeidsplasser og ergonomi – kontorstol </a:t>
            </a:r>
          </a:p>
        </p:txBody>
      </p:sp>
      <p:sp>
        <p:nvSpPr>
          <p:cNvPr id="3" name="Content Placeholder 2"/>
          <p:cNvSpPr>
            <a:spLocks noGrp="1"/>
          </p:cNvSpPr>
          <p:nvPr>
            <p:ph sz="half" idx="1"/>
          </p:nvPr>
        </p:nvSpPr>
        <p:spPr>
          <a:xfrm>
            <a:off x="539750" y="915988"/>
            <a:ext cx="7776666" cy="3455987"/>
          </a:xfrm>
        </p:spPr>
        <p:txBody>
          <a:bodyPr anchor="t">
            <a:noAutofit/>
          </a:bodyPr>
          <a:lstStyle/>
          <a:p>
            <a:pPr fontAlgn="base"/>
            <a:r>
              <a:rPr lang="nb-NO" sz="1650" b="0" dirty="0"/>
              <a:t>Stolen skal fortrinnsvis ha justerbar høyde, ryggstøtte, setedybde, armlener og dynamisk vippefunksjon (for å skape bevegelse). </a:t>
            </a:r>
          </a:p>
          <a:p>
            <a:pPr fontAlgn="base"/>
            <a:r>
              <a:rPr lang="nb-NO" sz="1650" b="0" dirty="0"/>
              <a:t>For å oppnå en nøytral sittestilling, må du sørge for at stolen er riktig justert. </a:t>
            </a:r>
          </a:p>
          <a:p>
            <a:pPr fontAlgn="base"/>
            <a:r>
              <a:rPr lang="nb-NO" sz="1650" b="0" dirty="0"/>
              <a:t>Hvis stolen ikke kan justeres: </a:t>
            </a:r>
          </a:p>
          <a:p>
            <a:pPr lvl="1" fontAlgn="base"/>
            <a:r>
              <a:rPr lang="nb-NO" sz="1650" dirty="0"/>
              <a:t>Tilpass setehøyden slik at hoftene er litt høyere enn knærne og lårene skråner litt nedover. Hvis setet er for lavt, kan du bruke en pute (eller to). Det hjelper til med å opprettholde en behagelig kroppsholdning (med ryggen i naturlig stilling). </a:t>
            </a:r>
          </a:p>
          <a:p>
            <a:pPr lvl="1" fontAlgn="base"/>
            <a:r>
              <a:rPr lang="nb-NO" sz="1650" dirty="0"/>
              <a:t>Sørg for at føttene er i god kontakt med gulvet. Hvis dette ikke er tilfelle, kan du legge en stabil gjenstand under føttene som fotstøtte for å forbedre kontakten med gulvet.</a:t>
            </a:r>
          </a:p>
          <a:p>
            <a:pPr lvl="1" fontAlgn="base"/>
            <a:r>
              <a:rPr lang="nb-NO" sz="1650" dirty="0"/>
              <a:t>Du kan bruke en ekstra støtte (f.eks. en tynn pute) bak korsryggen hvis korsryggen mangler god støtte.</a:t>
            </a:r>
          </a:p>
          <a:p>
            <a:pPr marL="0" indent="0" fontAlgn="base">
              <a:buNone/>
            </a:pPr>
            <a:endParaRPr lang="en-GB" sz="2000" dirty="0"/>
          </a:p>
        </p:txBody>
      </p:sp>
    </p:spTree>
    <p:extLst>
      <p:ext uri="{BB962C8B-B14F-4D97-AF65-F5344CB8AC3E}">
        <p14:creationId xmlns:p14="http://schemas.microsoft.com/office/powerpoint/2010/main" val="12062947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027" y="135000"/>
            <a:ext cx="8716973" cy="367200"/>
          </a:xfrm>
        </p:spPr>
        <p:txBody>
          <a:bodyPr/>
          <a:lstStyle/>
          <a:p>
            <a:pPr fontAlgn="base"/>
            <a:r>
              <a:rPr lang="nb-NO" sz="2400"/>
              <a:t>1. Utforming av arbeidsplasser og ergonomi – kontorpult </a:t>
            </a:r>
          </a:p>
        </p:txBody>
      </p:sp>
      <p:sp>
        <p:nvSpPr>
          <p:cNvPr id="3" name="Content Placeholder 2"/>
          <p:cNvSpPr>
            <a:spLocks noGrp="1"/>
          </p:cNvSpPr>
          <p:nvPr>
            <p:ph sz="half" idx="1"/>
          </p:nvPr>
        </p:nvSpPr>
        <p:spPr>
          <a:xfrm>
            <a:off x="539750" y="915988"/>
            <a:ext cx="7632700" cy="3455987"/>
          </a:xfrm>
        </p:spPr>
        <p:txBody>
          <a:bodyPr anchor="t">
            <a:noAutofit/>
          </a:bodyPr>
          <a:lstStyle/>
          <a:p>
            <a:pPr fontAlgn="base"/>
            <a:r>
              <a:rPr lang="nb-NO" sz="1700" b="0" dirty="0"/>
              <a:t>Sørg for at pulten er stor nok og at det er tilstrekkelig benplass. Fortrinnsvis en dybde på minst 80 cm og en tykkelse på mindre enn 5 cm. </a:t>
            </a:r>
          </a:p>
          <a:p>
            <a:pPr fontAlgn="base"/>
            <a:r>
              <a:rPr lang="nb-NO" sz="1700" b="0" dirty="0"/>
              <a:t>Hvis høyden på skrivebordet er justerbar, skal du tilpasse høyden til albuehøyde (merk at skuldrene er avslappede). Før du gjør det, må du sørge for riktig kroppsstilling mens du sitter (se kontorstol).</a:t>
            </a:r>
          </a:p>
          <a:p>
            <a:pPr fontAlgn="base"/>
            <a:r>
              <a:rPr lang="nb-NO" sz="1700" b="0" dirty="0"/>
              <a:t>Hvis høyden på skrivebordet ikke kan justeres:</a:t>
            </a:r>
          </a:p>
          <a:p>
            <a:pPr lvl="1" fontAlgn="base"/>
            <a:r>
              <a:rPr lang="nb-NO" sz="1700" dirty="0"/>
              <a:t>Hvis skrivebordet er for høyt: Hev stolens sittehøyde (f.eks. ved bruk av puter i tilfelle stolen ikke kan justeres) slik at albuene er i samme høyde som skrivebordet. </a:t>
            </a:r>
          </a:p>
          <a:p>
            <a:pPr lvl="1" fontAlgn="base"/>
            <a:r>
              <a:rPr lang="nb-NO" sz="1700" dirty="0"/>
              <a:t>Hvis skrivebordet er for lavt: Hev høyden til skrivebordet (f.eks. ved å bruke blokker) slik at albuene er i samme høyde som skrivebordet. Men sørg for at forblir stabilt og trygt.  </a:t>
            </a:r>
          </a:p>
          <a:p>
            <a:pPr marL="0" indent="0" fontAlgn="base">
              <a:buNone/>
            </a:pPr>
            <a:r>
              <a:rPr lang="nb-NO" sz="1800" dirty="0"/>
              <a:t> </a:t>
            </a:r>
          </a:p>
          <a:p>
            <a:pPr marL="0" indent="0" fontAlgn="base">
              <a:buNone/>
            </a:pPr>
            <a:endParaRPr lang="en-GB" sz="2000" dirty="0"/>
          </a:p>
        </p:txBody>
      </p:sp>
    </p:spTree>
    <p:extLst>
      <p:ext uri="{BB962C8B-B14F-4D97-AF65-F5344CB8AC3E}">
        <p14:creationId xmlns:p14="http://schemas.microsoft.com/office/powerpoint/2010/main" val="15875764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586493" cy="367200"/>
          </a:xfrm>
        </p:spPr>
        <p:txBody>
          <a:bodyPr/>
          <a:lstStyle/>
          <a:p>
            <a:pPr fontAlgn="base"/>
            <a:r>
              <a:rPr lang="nb-NO" sz="2400"/>
              <a:t>1. Utforming av arbeidsplasser og ergonomi – dataskjerm</a:t>
            </a:r>
          </a:p>
        </p:txBody>
      </p:sp>
      <p:sp>
        <p:nvSpPr>
          <p:cNvPr id="3" name="Content Placeholder 2"/>
          <p:cNvSpPr>
            <a:spLocks noGrp="1"/>
          </p:cNvSpPr>
          <p:nvPr>
            <p:ph sz="half" idx="1"/>
          </p:nvPr>
        </p:nvSpPr>
        <p:spPr>
          <a:xfrm>
            <a:off x="539552" y="699542"/>
            <a:ext cx="7920682" cy="3455987"/>
          </a:xfrm>
        </p:spPr>
        <p:txBody>
          <a:bodyPr anchor="t">
            <a:noAutofit/>
          </a:bodyPr>
          <a:lstStyle/>
          <a:p>
            <a:pPr fontAlgn="base"/>
            <a:r>
              <a:rPr lang="nb-NO" sz="1600" b="0" dirty="0"/>
              <a:t>For å unngå muskelspenninger i nakken og skuldrene, er det viktig å plassere skjermen i riktig høyde (dvs. i ansiktshøyde eller rett under). Bruk derfor et stativ for bærbare datamaskiner eller, hvis ikke tilgjengelig, en eske eller en bunke med bøker for å oppnå riktig høyde. </a:t>
            </a:r>
          </a:p>
          <a:p>
            <a:pPr fontAlgn="base"/>
            <a:r>
              <a:rPr lang="nb-NO" sz="1600" b="0" dirty="0"/>
              <a:t>Bruk helst en ekstern skjerm (som er stor nok, minst 19 tommer). </a:t>
            </a:r>
          </a:p>
          <a:p>
            <a:pPr fontAlgn="base"/>
            <a:r>
              <a:rPr lang="nb-NO" sz="1600" b="0" dirty="0"/>
              <a:t>Hvis du bruker to skjermer, bør du plassere dem i en V-form rett foran deg (hvis du bruker begge skjermene likt) eller den primære skjermen rett foran deg og den sekundære skjermen på den ene siden av deg (hvis du den ene skjermen mer enn den andre).</a:t>
            </a:r>
          </a:p>
          <a:p>
            <a:pPr fontAlgn="base"/>
            <a:r>
              <a:rPr lang="nb-NO" sz="1600" b="0" dirty="0"/>
              <a:t>Plasser skjermen(e) i riktig høyde og en armlengde fra øynene.</a:t>
            </a:r>
          </a:p>
          <a:p>
            <a:r>
              <a:rPr lang="nb-NO" sz="1600" b="0" dirty="0"/>
              <a:t>For å unngå øyetretthet, anbefales det å overholde 20-20-20-regelen (dvs. at du hvert 20. minutt bør se vekk fra skjermen i 20 sekunder, på noe som er minst 20 fot unna). </a:t>
            </a:r>
          </a:p>
          <a:p>
            <a:r>
              <a:rPr lang="nb-NO" sz="1600" b="0" dirty="0"/>
              <a:t>Øk lesbarheten ved å bruke full skjermbredde, uten farger (f.eks. mørk skrift på lys bakgrunn) og en skrift som er tilstrekkelig stor og god linjeavstand. </a:t>
            </a:r>
          </a:p>
        </p:txBody>
      </p:sp>
    </p:spTree>
    <p:extLst>
      <p:ext uri="{BB962C8B-B14F-4D97-AF65-F5344CB8AC3E}">
        <p14:creationId xmlns:p14="http://schemas.microsoft.com/office/powerpoint/2010/main" val="28116016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693997" cy="367200"/>
          </a:xfrm>
        </p:spPr>
        <p:txBody>
          <a:bodyPr/>
          <a:lstStyle/>
          <a:p>
            <a:pPr fontAlgn="base"/>
            <a:r>
              <a:rPr lang="nb-NO" sz="2200"/>
              <a:t>1. Utforming av arbeidsplasser og ergonomi – mus og tastatur</a:t>
            </a:r>
          </a:p>
        </p:txBody>
      </p:sp>
      <p:sp>
        <p:nvSpPr>
          <p:cNvPr id="3" name="Content Placeholder 2"/>
          <p:cNvSpPr>
            <a:spLocks noGrp="1"/>
          </p:cNvSpPr>
          <p:nvPr>
            <p:ph sz="half" idx="1"/>
          </p:nvPr>
        </p:nvSpPr>
        <p:spPr>
          <a:xfrm>
            <a:off x="539750" y="915988"/>
            <a:ext cx="7632700" cy="3455987"/>
          </a:xfrm>
        </p:spPr>
        <p:txBody>
          <a:bodyPr anchor="t">
            <a:noAutofit/>
          </a:bodyPr>
          <a:lstStyle/>
          <a:p>
            <a:pPr fontAlgn="base"/>
            <a:r>
              <a:rPr lang="nb-NO" sz="1600" b="0" dirty="0"/>
              <a:t>Når du jobber på den bærbare datamaskinen, anbefales det å bruke en ekstern mus og et eksternt tastatur. Dette gjør det mulig å innta en mer behagelig kroppsstilling og forebygge mot muskelspenninger i nakken og skuldrene. </a:t>
            </a:r>
          </a:p>
          <a:p>
            <a:pPr fontAlgn="base"/>
            <a:r>
              <a:rPr lang="nb-NO" sz="1600" b="0" dirty="0"/>
              <a:t>Bruk helst et flatt tastatur (eller brett inn tastaturføttene). </a:t>
            </a:r>
          </a:p>
          <a:p>
            <a:pPr fontAlgn="base"/>
            <a:r>
              <a:rPr lang="nb-NO" sz="1600" b="0" dirty="0"/>
              <a:t>Plasser tastaturet rett foran skjermen, omtrent 5-10 cm fra kanten av skrivebordet. </a:t>
            </a:r>
          </a:p>
          <a:p>
            <a:pPr fontAlgn="base"/>
            <a:r>
              <a:rPr lang="nb-NO" sz="1600" b="0" dirty="0"/>
              <a:t>Plasser musen så nære tastaturet som mulig. </a:t>
            </a:r>
          </a:p>
          <a:p>
            <a:pPr fontAlgn="base"/>
            <a:r>
              <a:rPr lang="nb-NO" sz="1600" b="0" dirty="0"/>
              <a:t>Vær obs på å bruke musen riktig. Sørg for at armen støttes godt av skrivebordet (eller armlenet) og at siden av hånden hviler på skrivebordet.</a:t>
            </a:r>
          </a:p>
          <a:p>
            <a:pPr fontAlgn="base"/>
            <a:r>
              <a:rPr lang="nb-NO" sz="1600" b="0" dirty="0"/>
              <a:t>Unngå å hvile hånden på musen når du ikke bruker den. </a:t>
            </a:r>
          </a:p>
          <a:p>
            <a:pPr fontAlgn="base"/>
            <a:r>
              <a:rPr lang="nb-NO" sz="1600" b="0" dirty="0"/>
              <a:t>Reduser museklikk ved å bruke hurtigtaster der det er mulig. </a:t>
            </a:r>
          </a:p>
          <a:p>
            <a:pPr fontAlgn="base"/>
            <a:r>
              <a:rPr lang="nb-NO" sz="1600" b="0" dirty="0"/>
              <a:t>En vertikal mus eller en rullemus kan være et passende alternativ for ansatte som allerede lider av muskel- og skjelettlidelser</a:t>
            </a:r>
          </a:p>
        </p:txBody>
      </p:sp>
    </p:spTree>
    <p:extLst>
      <p:ext uri="{BB962C8B-B14F-4D97-AF65-F5344CB8AC3E}">
        <p14:creationId xmlns:p14="http://schemas.microsoft.com/office/powerpoint/2010/main" val="30783987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7722447" cy="367200"/>
          </a:xfrm>
        </p:spPr>
        <p:txBody>
          <a:bodyPr/>
          <a:lstStyle/>
          <a:p>
            <a:pPr fontAlgn="base"/>
            <a:r>
              <a:rPr lang="nb-NO" sz="2200"/>
              <a:t>1. Utforming av arbeidsplasser og ergonomi – dokumentholder</a:t>
            </a:r>
          </a:p>
        </p:txBody>
      </p:sp>
      <p:sp>
        <p:nvSpPr>
          <p:cNvPr id="3" name="Content Placeholder 2"/>
          <p:cNvSpPr>
            <a:spLocks noGrp="1"/>
          </p:cNvSpPr>
          <p:nvPr>
            <p:ph sz="half" idx="1"/>
          </p:nvPr>
        </p:nvSpPr>
        <p:spPr>
          <a:xfrm>
            <a:off x="539750" y="915988"/>
            <a:ext cx="7704658" cy="3455987"/>
          </a:xfrm>
        </p:spPr>
        <p:txBody>
          <a:bodyPr anchor="t">
            <a:noAutofit/>
          </a:bodyPr>
          <a:lstStyle/>
          <a:p>
            <a:r>
              <a:rPr lang="nb-NO" sz="1900" b="0" dirty="0"/>
              <a:t>Bruk en dokumentholder når du skriver ut notater eller tekst fra papirdokumenter. Den hjelper med å opprettholde en nøytral holdning i nakken og ryggen. </a:t>
            </a:r>
          </a:p>
          <a:p>
            <a:r>
              <a:rPr lang="nb-NO" sz="1900" b="0" dirty="0"/>
              <a:t>Plasser dokumentholderen bak (det eksterne) tastaturet under skjermen, dvs. direkte mellom skjermen og tastaturet.</a:t>
            </a:r>
          </a:p>
          <a:p>
            <a:r>
              <a:rPr lang="nb-NO" sz="1900" b="0" dirty="0"/>
              <a:t>Posisjoner den i en lett vinkel (ca. 45°) slik at dokumentene er lett leselige. </a:t>
            </a:r>
          </a:p>
          <a:p>
            <a:r>
              <a:rPr lang="nb-NO" sz="1900" b="0" dirty="0"/>
              <a:t>Ved touchskriving kan du plassere dokumentholderen i samme høyde og avstand som skjermen (slik at øynene ikke trenger å fokusere på nytt hver gang og nakken forblir i en behagelig posisjon).</a:t>
            </a:r>
          </a:p>
          <a:p>
            <a:pPr fontAlgn="base"/>
            <a:endParaRPr lang="en-GB" sz="1600" dirty="0"/>
          </a:p>
        </p:txBody>
      </p:sp>
    </p:spTree>
    <p:extLst>
      <p:ext uri="{BB962C8B-B14F-4D97-AF65-F5344CB8AC3E}">
        <p14:creationId xmlns:p14="http://schemas.microsoft.com/office/powerpoint/2010/main" val="2356213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nb-NO" sz="2400"/>
              <a:t>2. Arbeidsmiljø – belysning </a:t>
            </a:r>
          </a:p>
        </p:txBody>
      </p:sp>
      <p:sp>
        <p:nvSpPr>
          <p:cNvPr id="3" name="Content Placeholder 2"/>
          <p:cNvSpPr>
            <a:spLocks noGrp="1"/>
          </p:cNvSpPr>
          <p:nvPr>
            <p:ph sz="half" idx="1"/>
          </p:nvPr>
        </p:nvSpPr>
        <p:spPr>
          <a:xfrm>
            <a:off x="539750" y="987574"/>
            <a:ext cx="4824338" cy="3455987"/>
          </a:xfrm>
        </p:spPr>
        <p:txBody>
          <a:bodyPr anchor="t">
            <a:noAutofit/>
          </a:bodyPr>
          <a:lstStyle/>
          <a:p>
            <a:r>
              <a:rPr lang="nb-NO" sz="1800" b="0" dirty="0"/>
              <a:t>Tilstrekkelig belysning (helst minimum 500 lux) er også viktig på hjemmekontoret. </a:t>
            </a:r>
          </a:p>
          <a:p>
            <a:r>
              <a:rPr lang="nb-NO" sz="1800" b="0" dirty="0"/>
              <a:t>Unngå ekstreme lyskontraster (f.eks. arbeid i et mørkt rom mens du stirrer på skjermen, en skjerm omgitt av mørke vegger) og forhindre gjenskinn fra sollys eller sterk belysning på skjermen.</a:t>
            </a:r>
          </a:p>
          <a:p>
            <a:r>
              <a:rPr lang="nb-NO" sz="1800" b="0" dirty="0"/>
              <a:t>Sett deg derfor foran vinduet (ikke sitt med ryggen mot vinduet) og bruk persienner om nødvendig.</a:t>
            </a:r>
          </a:p>
          <a:p>
            <a:pPr marL="0" indent="0" fontAlgn="base">
              <a:buNone/>
            </a:pPr>
            <a:endParaRPr lang="en-GB" sz="20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5395763" y="1275606"/>
            <a:ext cx="2736354" cy="2780651"/>
          </a:xfrm>
          <a:prstGeom prst="rect">
            <a:avLst/>
          </a:prstGeom>
        </p:spPr>
      </p:pic>
    </p:spTree>
    <p:extLst>
      <p:ext uri="{BB962C8B-B14F-4D97-AF65-F5344CB8AC3E}">
        <p14:creationId xmlns:p14="http://schemas.microsoft.com/office/powerpoint/2010/main" val="3204707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nb-NO" sz="2400"/>
              <a:t>2. Arbeidsmiljø – luft og temperatur </a:t>
            </a:r>
          </a:p>
        </p:txBody>
      </p:sp>
      <p:sp>
        <p:nvSpPr>
          <p:cNvPr id="3" name="Content Placeholder 2"/>
          <p:cNvSpPr>
            <a:spLocks noGrp="1"/>
          </p:cNvSpPr>
          <p:nvPr>
            <p:ph sz="half" idx="1"/>
          </p:nvPr>
        </p:nvSpPr>
        <p:spPr>
          <a:xfrm>
            <a:off x="539750" y="915988"/>
            <a:ext cx="4752330" cy="3455987"/>
          </a:xfrm>
        </p:spPr>
        <p:txBody>
          <a:bodyPr anchor="t">
            <a:noAutofit/>
          </a:bodyPr>
          <a:lstStyle/>
          <a:p>
            <a:pPr fontAlgn="base"/>
            <a:r>
              <a:rPr lang="nb-NO" sz="1800" b="0" dirty="0"/>
              <a:t>Sørg for å åpne vinduer og dører regelmessig, f.eks. før du starter arbeidsdagen eller når du tar en pause.</a:t>
            </a:r>
          </a:p>
          <a:p>
            <a:r>
              <a:rPr lang="nb-NO" sz="1800" b="0" dirty="0"/>
              <a:t>Den optimale temperaturen for arbeid ved dataskjerm er mellom 22 °C og 24,5 °C, avhengig av årstiden. </a:t>
            </a:r>
          </a:p>
          <a:p>
            <a:r>
              <a:rPr lang="nb-NO" sz="1800" b="0" dirty="0"/>
              <a:t>Tilpass klærne til temperaturen på arbeidsstedet. </a:t>
            </a:r>
          </a:p>
          <a:p>
            <a:r>
              <a:rPr lang="nb-NO" sz="1800" b="0" dirty="0"/>
              <a:t>Kle deg på en slik måte at du enkelt kan ta på eller av et lag hvis det skulle være for varmt eller for kaldt. Løse klær gir deg dessuten muligheten til å strekke.</a:t>
            </a:r>
          </a:p>
          <a:p>
            <a:pPr fontAlgn="base"/>
            <a:endParaRPr lang="en-GB" sz="1800" b="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20081" y="1275606"/>
            <a:ext cx="5012728" cy="3682692"/>
          </a:xfrm>
          <a:prstGeom prst="rect">
            <a:avLst/>
          </a:prstGeom>
        </p:spPr>
      </p:pic>
    </p:spTree>
    <p:extLst>
      <p:ext uri="{BB962C8B-B14F-4D97-AF65-F5344CB8AC3E}">
        <p14:creationId xmlns:p14="http://schemas.microsoft.com/office/powerpoint/2010/main" val="8499097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nb-NO" sz="2400"/>
              <a:t>2. Arbeidsmiljø – bakgrunnsstøy</a:t>
            </a:r>
          </a:p>
        </p:txBody>
      </p:sp>
      <p:sp>
        <p:nvSpPr>
          <p:cNvPr id="3" name="Content Placeholder 2"/>
          <p:cNvSpPr>
            <a:spLocks noGrp="1"/>
          </p:cNvSpPr>
          <p:nvPr>
            <p:ph sz="half" idx="1"/>
          </p:nvPr>
        </p:nvSpPr>
        <p:spPr>
          <a:xfrm>
            <a:off x="539750" y="915987"/>
            <a:ext cx="4392290" cy="3455987"/>
          </a:xfrm>
        </p:spPr>
        <p:txBody>
          <a:bodyPr anchor="t">
            <a:noAutofit/>
          </a:bodyPr>
          <a:lstStyle/>
          <a:p>
            <a:pPr fontAlgn="base"/>
            <a:r>
              <a:rPr lang="nb-NO" sz="1750" b="0" dirty="0"/>
              <a:t>Det er hensiktsmessig å jobbe i et separat rom for å minimere eventuelle forstyrrelser fra musikk, TV, andre personer i hjemmet osv. </a:t>
            </a:r>
          </a:p>
          <a:p>
            <a:pPr fontAlgn="base"/>
            <a:r>
              <a:rPr lang="nb-NO" sz="1750" b="0" dirty="0"/>
              <a:t>Prøv å finne frem til gode ordninger med andre personer i hjemmet, spesielt når konsentrasjonsoppgaver skal utføres. </a:t>
            </a:r>
          </a:p>
          <a:p>
            <a:pPr fontAlgn="base"/>
            <a:r>
              <a:rPr lang="nb-NO" sz="1750" b="0" dirty="0"/>
              <a:t>I tillegg kan det være nyttig med et støyreduserende hodesett for å redusere irriterende bakgrunnsstøy. </a:t>
            </a:r>
          </a:p>
          <a:p>
            <a:pPr fontAlgn="base"/>
            <a:r>
              <a:rPr lang="nb-NO" sz="1750" b="0" dirty="0"/>
              <a:t>Skriveren bør helst plasseres i et annet rom.</a:t>
            </a:r>
          </a:p>
          <a:p>
            <a:pPr marL="0" indent="0" fontAlgn="base">
              <a:buNone/>
            </a:pPr>
            <a:endParaRPr lang="en-GB" sz="175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6056" y="2283718"/>
            <a:ext cx="3312368" cy="1900271"/>
          </a:xfrm>
          <a:prstGeom prst="rect">
            <a:avLst/>
          </a:prstGeom>
        </p:spPr>
      </p:pic>
    </p:spTree>
    <p:extLst>
      <p:ext uri="{BB962C8B-B14F-4D97-AF65-F5344CB8AC3E}">
        <p14:creationId xmlns:p14="http://schemas.microsoft.com/office/powerpoint/2010/main" val="6377142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nb-NO" sz="2400"/>
              <a:t>3. Stillesittende atferd</a:t>
            </a:r>
          </a:p>
        </p:txBody>
      </p:sp>
      <p:sp>
        <p:nvSpPr>
          <p:cNvPr id="3" name="Content Placeholder 2"/>
          <p:cNvSpPr>
            <a:spLocks noGrp="1"/>
          </p:cNvSpPr>
          <p:nvPr>
            <p:ph sz="half" idx="1"/>
          </p:nvPr>
        </p:nvSpPr>
        <p:spPr>
          <a:xfrm>
            <a:off x="539749" y="915988"/>
            <a:ext cx="7632701" cy="3455987"/>
          </a:xfrm>
        </p:spPr>
        <p:txBody>
          <a:bodyPr anchor="t">
            <a:noAutofit/>
          </a:bodyPr>
          <a:lstStyle/>
          <a:p>
            <a:pPr fontAlgn="base"/>
            <a:r>
              <a:rPr lang="nb-NO" sz="2000" b="0" dirty="0"/>
              <a:t> En kombinasjon av 3 elementer er nødvendig for god mental og fysisk helse: </a:t>
            </a:r>
          </a:p>
          <a:p>
            <a:pPr marL="141750" lvl="1" indent="0" fontAlgn="base">
              <a:buNone/>
            </a:pPr>
            <a:r>
              <a:rPr lang="nb-NO" sz="2000" dirty="0"/>
              <a:t>1) Sitt færre timer per dag. </a:t>
            </a:r>
          </a:p>
          <a:p>
            <a:pPr marL="141750" lvl="1" indent="0" fontAlgn="base">
              <a:buNone/>
            </a:pPr>
            <a:r>
              <a:rPr lang="nb-NO" sz="2000" dirty="0"/>
              <a:t>2) Endre kroppsstilling så ofte som mulig. </a:t>
            </a:r>
          </a:p>
          <a:p>
            <a:pPr marL="141750" lvl="1" indent="0" fontAlgn="base">
              <a:buNone/>
            </a:pPr>
            <a:r>
              <a:rPr lang="nb-NO" sz="2000" dirty="0"/>
              <a:t>3) Vær oppmerksom på en god kroppsstilling.</a:t>
            </a:r>
          </a:p>
          <a:p>
            <a:pPr fontAlgn="base"/>
            <a:endParaRPr lang="en-GB" sz="20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8104" y="2482458"/>
            <a:ext cx="2170263" cy="1889517"/>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61550" y="2761221"/>
            <a:ext cx="2963990" cy="1610754"/>
          </a:xfrm>
          <a:prstGeom prst="rect">
            <a:avLst/>
          </a:prstGeom>
        </p:spPr>
      </p:pic>
    </p:spTree>
    <p:extLst>
      <p:ext uri="{BB962C8B-B14F-4D97-AF65-F5344CB8AC3E}">
        <p14:creationId xmlns:p14="http://schemas.microsoft.com/office/powerpoint/2010/main" val="8040597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nb-NO" sz="2400"/>
              <a:t>3. Stillesittende atferd – tips for økt bevegelse</a:t>
            </a:r>
          </a:p>
        </p:txBody>
      </p:sp>
      <p:sp>
        <p:nvSpPr>
          <p:cNvPr id="3" name="Content Placeholder 2"/>
          <p:cNvSpPr>
            <a:spLocks noGrp="1"/>
          </p:cNvSpPr>
          <p:nvPr>
            <p:ph sz="half" idx="1"/>
          </p:nvPr>
        </p:nvSpPr>
        <p:spPr>
          <a:xfrm>
            <a:off x="251520" y="699542"/>
            <a:ext cx="7848923" cy="3455987"/>
          </a:xfrm>
        </p:spPr>
        <p:txBody>
          <a:bodyPr anchor="t">
            <a:noAutofit/>
          </a:bodyPr>
          <a:lstStyle/>
          <a:p>
            <a:pPr lvl="2" fontAlgn="base">
              <a:buFont typeface="Wingdings" panose="05000000000000000000" pitchFamily="2" charset="2"/>
              <a:buChar char="§"/>
            </a:pPr>
            <a:r>
              <a:rPr lang="nb-NO" sz="1600" dirty="0">
                <a:solidFill>
                  <a:schemeClr val="tx2"/>
                </a:solidFill>
              </a:rPr>
              <a:t>Start dagen med en kort spasertur eller en rask treningsøkt (f.eks. tøyningsøvelser, styrkeøvelser, ...).</a:t>
            </a:r>
          </a:p>
          <a:p>
            <a:pPr lvl="2" fontAlgn="base">
              <a:buFont typeface="Wingdings" panose="05000000000000000000" pitchFamily="2" charset="2"/>
              <a:buChar char="§"/>
            </a:pPr>
            <a:r>
              <a:rPr lang="nb-NO" sz="1600" dirty="0">
                <a:solidFill>
                  <a:schemeClr val="tx2"/>
                </a:solidFill>
              </a:rPr>
              <a:t>Sørg for å veksle mellom arbeidsoppgaver og bytte kroppsstilling minst en gang i timen ved å stå opp, ta en (kaffe)pause, gå på toalettet osv.</a:t>
            </a:r>
          </a:p>
          <a:p>
            <a:pPr lvl="2" fontAlgn="base">
              <a:buFont typeface="Wingdings" panose="05000000000000000000" pitchFamily="2" charset="2"/>
              <a:buChar char="§"/>
            </a:pPr>
            <a:r>
              <a:rPr lang="nb-NO" sz="1600" dirty="0">
                <a:solidFill>
                  <a:schemeClr val="tx2"/>
                </a:solidFill>
              </a:rPr>
              <a:t>Reis deg regelmessig under nettbaserte møter eller gå en tur under telefonsamtaler.</a:t>
            </a:r>
          </a:p>
          <a:p>
            <a:pPr lvl="2" fontAlgn="base">
              <a:buFont typeface="Wingdings" panose="05000000000000000000" pitchFamily="2" charset="2"/>
              <a:buChar char="§"/>
            </a:pPr>
            <a:r>
              <a:rPr lang="nb-NO" sz="1600" dirty="0">
                <a:solidFill>
                  <a:schemeClr val="tx2"/>
                </a:solidFill>
              </a:rPr>
              <a:t>Husk på å veksle mellom sitting (maksimalt en time) og ståing (maksimalt 30 minutter). Hvis mulig, bruk et høyderegulerbare bord. Hvis dette ikke er tilgjengelig, plasser den bærbare datamaskinen på en plattform på bordet eller oppå et skap. </a:t>
            </a:r>
          </a:p>
          <a:p>
            <a:pPr lvl="2" fontAlgn="base">
              <a:buFont typeface="Wingdings" panose="05000000000000000000" pitchFamily="2" charset="2"/>
              <a:buChar char="§"/>
            </a:pPr>
            <a:r>
              <a:rPr lang="nb-NO" sz="1600" dirty="0">
                <a:solidFill>
                  <a:schemeClr val="tx2"/>
                </a:solidFill>
              </a:rPr>
              <a:t>Ta en mikropause for å reise deg i 30 sekunder og strekke deg alle 20-30 minutter</a:t>
            </a:r>
          </a:p>
          <a:p>
            <a:pPr lvl="2" fontAlgn="base">
              <a:buFont typeface="Wingdings" panose="05000000000000000000" pitchFamily="2" charset="2"/>
              <a:buChar char="§"/>
            </a:pPr>
            <a:r>
              <a:rPr lang="nb-NO" sz="1600" dirty="0">
                <a:solidFill>
                  <a:schemeClr val="tx2"/>
                </a:solidFill>
              </a:rPr>
              <a:t>Prøv å endre kroppsstillingen mens du sitter, f.eks. ved å skifte vekten fra side til side eller lene deg tilbake (dynamisk sitting)</a:t>
            </a:r>
          </a:p>
          <a:p>
            <a:pPr lvl="2" fontAlgn="base">
              <a:buFont typeface="Wingdings" panose="05000000000000000000" pitchFamily="2" charset="2"/>
              <a:buChar char="§"/>
            </a:pPr>
            <a:r>
              <a:rPr lang="nb-NO" sz="1600" dirty="0">
                <a:solidFill>
                  <a:schemeClr val="tx2"/>
                </a:solidFill>
              </a:rPr>
              <a:t>Lunsjpausen er en ideell mulighet for å ta en spasertur, gjøre 15 minutters trening, litt hagearbeid eller andre utendørsaktiviteter.</a:t>
            </a:r>
          </a:p>
          <a:p>
            <a:pPr fontAlgn="base"/>
            <a:endParaRPr lang="en-GB" sz="1600" dirty="0"/>
          </a:p>
        </p:txBody>
      </p:sp>
    </p:spTree>
    <p:extLst>
      <p:ext uri="{BB962C8B-B14F-4D97-AF65-F5344CB8AC3E}">
        <p14:creationId xmlns:p14="http://schemas.microsoft.com/office/powerpoint/2010/main" val="18018155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nb-NO" sz="2400"/>
              <a:t>3. Stillesittende atferd – tips for økt bevegelse 2</a:t>
            </a:r>
          </a:p>
        </p:txBody>
      </p:sp>
      <p:sp>
        <p:nvSpPr>
          <p:cNvPr id="3" name="Content Placeholder 2"/>
          <p:cNvSpPr>
            <a:spLocks noGrp="1"/>
          </p:cNvSpPr>
          <p:nvPr>
            <p:ph sz="half" idx="1"/>
          </p:nvPr>
        </p:nvSpPr>
        <p:spPr>
          <a:xfrm>
            <a:off x="323527" y="915988"/>
            <a:ext cx="7560841" cy="3383954"/>
          </a:xfrm>
        </p:spPr>
        <p:txBody>
          <a:bodyPr anchor="t">
            <a:noAutofit/>
          </a:bodyPr>
          <a:lstStyle/>
          <a:p>
            <a:pPr lvl="2" fontAlgn="base">
              <a:buFont typeface="Wingdings" panose="05000000000000000000" pitchFamily="2" charset="2"/>
              <a:buChar char="§"/>
            </a:pPr>
            <a:r>
              <a:rPr lang="nb-NO" sz="1800">
                <a:solidFill>
                  <a:schemeClr val="tx2"/>
                </a:solidFill>
              </a:rPr>
              <a:t> </a:t>
            </a:r>
            <a:r>
              <a:rPr lang="nb-NO" sz="1800" b="1">
                <a:solidFill>
                  <a:schemeClr val="tx2"/>
                </a:solidFill>
              </a:rPr>
              <a:t>Implementer noen regelmessige, raske øvelser for å forbedre blodsirkulasjonen og frigjøre muskelspenninger i løpet arbeidsdagen: </a:t>
            </a:r>
          </a:p>
          <a:p>
            <a:pPr lvl="3"/>
            <a:r>
              <a:rPr lang="nb-NO" sz="1800"/>
              <a:t>Vri hodet mot venstre og høyre.</a:t>
            </a:r>
          </a:p>
          <a:p>
            <a:pPr lvl="3"/>
            <a:r>
              <a:rPr lang="nb-NO" sz="1800"/>
              <a:t>Vipp hodet fremover og rist hodet forsiktig fra side til side.</a:t>
            </a:r>
          </a:p>
          <a:p>
            <a:pPr lvl="3"/>
            <a:r>
              <a:rPr lang="nb-NO" sz="1800"/>
              <a:t>La armene og skuldrene henges løst.</a:t>
            </a:r>
          </a:p>
          <a:p>
            <a:pPr lvl="3"/>
            <a:r>
              <a:rPr lang="nb-NO" sz="1800"/>
              <a:t>Len så skuldrene nedover mot føttene.</a:t>
            </a:r>
          </a:p>
          <a:p>
            <a:pPr lvl="3"/>
            <a:r>
              <a:rPr lang="nb-NO" sz="1800"/>
              <a:t>Rull skuldrene bakover og deretter fremover.</a:t>
            </a:r>
          </a:p>
          <a:p>
            <a:pPr lvl="3"/>
            <a:r>
              <a:rPr lang="nb-NO" sz="1800"/>
              <a:t>Løft armene opp og fremover i skulderhøyde. Plasser håndbakene mot hverandre (med håndflatene vendt utover) og strekk armene.</a:t>
            </a:r>
          </a:p>
          <a:p>
            <a:pPr lvl="3"/>
            <a:r>
              <a:rPr lang="nb-NO" sz="1800"/>
              <a:t>Strekk armene sidelengs og bakover.</a:t>
            </a:r>
          </a:p>
          <a:p>
            <a:pPr lvl="3"/>
            <a:r>
              <a:rPr lang="nb-NO" sz="1800"/>
              <a:t>Plasser hælene på gulvet og løft tærne.</a:t>
            </a:r>
          </a:p>
          <a:p>
            <a:pPr lvl="3"/>
            <a:r>
              <a:rPr lang="nb-NO" sz="1800"/>
              <a:t>Plasser tærne på gulvet og løft hælene.</a:t>
            </a:r>
          </a:p>
          <a:p>
            <a:pPr marL="0" indent="0" fontAlgn="base">
              <a:buNone/>
            </a:pPr>
            <a:endParaRPr lang="en-GB" sz="105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75757" y="2499742"/>
            <a:ext cx="1417222" cy="1723330"/>
          </a:xfrm>
          <a:prstGeom prst="rect">
            <a:avLst/>
          </a:prstGeom>
        </p:spPr>
      </p:pic>
    </p:spTree>
    <p:extLst>
      <p:ext uri="{BB962C8B-B14F-4D97-AF65-F5344CB8AC3E}">
        <p14:creationId xmlns:p14="http://schemas.microsoft.com/office/powerpoint/2010/main" val="273108147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nb-NO" sz="2400"/>
              <a:t>4. Organisering av arbeidet</a:t>
            </a:r>
          </a:p>
        </p:txBody>
      </p:sp>
      <p:sp>
        <p:nvSpPr>
          <p:cNvPr id="3" name="Content Placeholder 2"/>
          <p:cNvSpPr>
            <a:spLocks noGrp="1"/>
          </p:cNvSpPr>
          <p:nvPr>
            <p:ph sz="half" idx="1"/>
          </p:nvPr>
        </p:nvSpPr>
        <p:spPr>
          <a:xfrm>
            <a:off x="539749" y="915988"/>
            <a:ext cx="7632701" cy="3455987"/>
          </a:xfrm>
        </p:spPr>
        <p:txBody>
          <a:bodyPr anchor="t">
            <a:noAutofit/>
          </a:bodyPr>
          <a:lstStyle/>
          <a:p>
            <a:pPr fontAlgn="base"/>
            <a:r>
              <a:rPr lang="nb-NO" sz="1800"/>
              <a:t> </a:t>
            </a:r>
            <a:r>
              <a:rPr lang="nb-NO" sz="1750"/>
              <a:t>Her følger noen praktiske tips for å forbedre balansen mellom jobb og fritid og organiseringen av arbeidet når du jobber hjemmefra:</a:t>
            </a:r>
          </a:p>
          <a:p>
            <a:pPr lvl="1" fontAlgn="base"/>
            <a:r>
              <a:rPr lang="nb-NO" sz="1750"/>
              <a:t>Prøv å et separat hjemmekontor der du kan jobbe uten å bli forstyrret. Dette bidrar også til å opprettholde et klart skille mellom jobb og fritid. </a:t>
            </a:r>
          </a:p>
          <a:p>
            <a:pPr lvl="1" fontAlgn="base"/>
            <a:r>
              <a:rPr lang="nb-NO" sz="1750"/>
              <a:t>Planlegg arbeidsdagen (inkludert lunsj og korte pauser). </a:t>
            </a:r>
          </a:p>
          <a:p>
            <a:pPr lvl="1" fontAlgn="base"/>
            <a:r>
              <a:rPr lang="nb-NO" sz="1750"/>
              <a:t>Overhold «normal» kontortid.</a:t>
            </a:r>
          </a:p>
          <a:p>
            <a:pPr lvl="1" fontAlgn="base"/>
            <a:r>
              <a:rPr lang="nb-NO" sz="1750"/>
              <a:t>Sørg for en god rutine: Stå opp og start arbeidet på samme tid som du ville gjort dersom du ville hatt en «normal» arbeidsdag. </a:t>
            </a:r>
          </a:p>
          <a:p>
            <a:pPr lvl="1" fontAlgn="base"/>
            <a:r>
              <a:rPr lang="nb-NO" sz="1750"/>
              <a:t>Lag planer for etter arbeidsdagen. Hvis du må være et sted på slutten av arbeidsdagen, er det mer sannsynlig at du logger av og slutter å jobbe.</a:t>
            </a:r>
          </a:p>
          <a:p>
            <a:pPr lvl="1" fontAlgn="base"/>
            <a:r>
              <a:rPr lang="nb-NO" sz="1750"/>
              <a:t>Sørg for at arbeidsoppgavene er varierte for å unngå ensformighet.</a:t>
            </a:r>
          </a:p>
          <a:p>
            <a:pPr marL="0" indent="0" fontAlgn="base">
              <a:buNone/>
            </a:pPr>
            <a:endParaRPr lang="en-GB" sz="1750" dirty="0"/>
          </a:p>
        </p:txBody>
      </p:sp>
    </p:spTree>
    <p:extLst>
      <p:ext uri="{BB962C8B-B14F-4D97-AF65-F5344CB8AC3E}">
        <p14:creationId xmlns:p14="http://schemas.microsoft.com/office/powerpoint/2010/main" val="37712718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nb-NO" sz="2400"/>
              <a:t>5. Psykososiale faktorer</a:t>
            </a:r>
          </a:p>
        </p:txBody>
      </p:sp>
      <p:sp>
        <p:nvSpPr>
          <p:cNvPr id="3" name="Content Placeholder 2"/>
          <p:cNvSpPr>
            <a:spLocks noGrp="1"/>
          </p:cNvSpPr>
          <p:nvPr>
            <p:ph sz="half" idx="1"/>
          </p:nvPr>
        </p:nvSpPr>
        <p:spPr>
          <a:xfrm>
            <a:off x="539750" y="1131987"/>
            <a:ext cx="7632700" cy="3455987"/>
          </a:xfrm>
        </p:spPr>
        <p:txBody>
          <a:bodyPr anchor="t">
            <a:noAutofit/>
          </a:bodyPr>
          <a:lstStyle/>
          <a:p>
            <a:pPr fontAlgn="base"/>
            <a:r>
              <a:rPr lang="nb-NO" sz="2000" b="0" dirty="0"/>
              <a:t>Jobbstøtte (dvs. sosial støtte, selvstendighet, beslutningstaking) er et viktig element for arbeidstakeres psykososiale og fysiske helse. </a:t>
            </a:r>
          </a:p>
          <a:p>
            <a:pPr fontAlgn="base"/>
            <a:r>
              <a:rPr lang="nb-NO" sz="2000" b="0" dirty="0"/>
              <a:t>Jobbtilfredsheten øker når arbeidstakere føler tilstrekkelig veiledning og støtte i forbindelse med (fjern)arbeidet.</a:t>
            </a:r>
          </a:p>
          <a:p>
            <a:pPr fontAlgn="base"/>
            <a:r>
              <a:rPr lang="nb-NO" sz="2000" b="0" dirty="0"/>
              <a:t>Her følger noen praktiske tips for å redusere psykososiale risikofaktorer relatert til muskel- og skjelettlidelser knyttet til fjernarbeid:</a:t>
            </a:r>
          </a:p>
          <a:p>
            <a:pPr lvl="1" fontAlgn="base"/>
            <a:r>
              <a:rPr lang="nb-NO" sz="2000" dirty="0"/>
              <a:t>Sosial isolasjon/støtte</a:t>
            </a:r>
          </a:p>
          <a:p>
            <a:pPr lvl="1" fontAlgn="base"/>
            <a:r>
              <a:rPr lang="nb-NO" sz="2000" dirty="0"/>
              <a:t>Arbeidsbelastning</a:t>
            </a:r>
          </a:p>
          <a:p>
            <a:pPr marL="0" indent="0" fontAlgn="base">
              <a:buNone/>
            </a:pPr>
            <a:endParaRPr lang="en-GB" sz="2000" dirty="0"/>
          </a:p>
        </p:txBody>
      </p:sp>
    </p:spTree>
    <p:extLst>
      <p:ext uri="{BB962C8B-B14F-4D97-AF65-F5344CB8AC3E}">
        <p14:creationId xmlns:p14="http://schemas.microsoft.com/office/powerpoint/2010/main" val="42754724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nb-NO" sz="2400"/>
              <a:t>5. Psykososiale faktorer – sosial isolasjon/støtte</a:t>
            </a:r>
          </a:p>
        </p:txBody>
      </p:sp>
      <p:sp>
        <p:nvSpPr>
          <p:cNvPr id="3" name="Content Placeholder 2"/>
          <p:cNvSpPr>
            <a:spLocks noGrp="1"/>
          </p:cNvSpPr>
          <p:nvPr>
            <p:ph sz="half" idx="1"/>
          </p:nvPr>
        </p:nvSpPr>
        <p:spPr>
          <a:xfrm>
            <a:off x="539552" y="699542"/>
            <a:ext cx="7632700" cy="3455987"/>
          </a:xfrm>
        </p:spPr>
        <p:txBody>
          <a:bodyPr anchor="t">
            <a:noAutofit/>
          </a:bodyPr>
          <a:lstStyle/>
          <a:p>
            <a:pPr fontAlgn="base"/>
            <a:r>
              <a:rPr lang="nb-NO" sz="1900" b="0" dirty="0"/>
              <a:t>Hold kontakten med kolleger og overordnede ved å planlegge regelmessige telefonsamtaler eller virtuelle møter. </a:t>
            </a:r>
          </a:p>
          <a:p>
            <a:pPr fontAlgn="base"/>
            <a:r>
              <a:rPr lang="nb-NO" sz="1900" b="0" dirty="0"/>
              <a:t>Det anbefales at teammøter alterneres med en-til-en-samtaler med kolleger og overordnede. </a:t>
            </a:r>
          </a:p>
          <a:p>
            <a:pPr fontAlgn="base"/>
            <a:r>
              <a:rPr lang="nb-NO" sz="1900" b="0" dirty="0"/>
              <a:t>Sørg for å sette av tid til uformelle samtaler og vennlige stemmer. Reserver den første delen av møtet for å hilse på hver enkelt, for å diskutere hvordan alle har det og snakk om ikke-arbeidsrelaterte spørsmål. </a:t>
            </a:r>
          </a:p>
          <a:p>
            <a:pPr fontAlgn="base"/>
            <a:r>
              <a:rPr lang="nb-NO" sz="1900" b="0" dirty="0"/>
              <a:t>Ta virtuelle kaffepauser med kolleger.</a:t>
            </a:r>
          </a:p>
          <a:p>
            <a:pPr fontAlgn="base"/>
            <a:r>
              <a:rPr lang="nb-NO" sz="1900" b="0" dirty="0"/>
              <a:t>Det kan være en god idé å arrangere arbeidskamerater for fjernarbeid, noe som gir arbeidstakere muligheten til å ytre eventuelle bekymringer og legger til rette for at problemer kan identifiseres tidlig.</a:t>
            </a:r>
          </a:p>
        </p:txBody>
      </p:sp>
    </p:spTree>
    <p:extLst>
      <p:ext uri="{BB962C8B-B14F-4D97-AF65-F5344CB8AC3E}">
        <p14:creationId xmlns:p14="http://schemas.microsoft.com/office/powerpoint/2010/main" val="33091500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nb-NO" sz="2400"/>
              <a:t>5. Psykososiale faktorer – arbeidsbelastning</a:t>
            </a:r>
          </a:p>
        </p:txBody>
      </p:sp>
      <p:sp>
        <p:nvSpPr>
          <p:cNvPr id="3" name="Content Placeholder 2"/>
          <p:cNvSpPr>
            <a:spLocks noGrp="1"/>
          </p:cNvSpPr>
          <p:nvPr>
            <p:ph sz="half" idx="1"/>
          </p:nvPr>
        </p:nvSpPr>
        <p:spPr>
          <a:xfrm>
            <a:off x="539750" y="915988"/>
            <a:ext cx="8064698" cy="3455987"/>
          </a:xfrm>
        </p:spPr>
        <p:txBody>
          <a:bodyPr anchor="t">
            <a:noAutofit/>
          </a:bodyPr>
          <a:lstStyle/>
          <a:p>
            <a:r>
              <a:rPr lang="nb-NO" sz="1800" b="0" dirty="0"/>
              <a:t>Vær oppmerksom på et høyt tempo i arbeidet. Hvis du opplever en (vedvarende) høy arbeidsbelastning, bør du lage en avtale for å snakke med lederen din.</a:t>
            </a:r>
          </a:p>
          <a:p>
            <a:r>
              <a:rPr lang="nb-NO" sz="1800" b="0" dirty="0"/>
              <a:t>Sørg for å ta nok pauser i løpet av dagen for å bryte opp perioder med intenst arbeid, og ikke hopp over lunsjpausen. </a:t>
            </a:r>
          </a:p>
          <a:p>
            <a:r>
              <a:rPr lang="nb-NO" sz="1800" b="0" dirty="0"/>
              <a:t>Logge av! </a:t>
            </a:r>
          </a:p>
          <a:p>
            <a:r>
              <a:rPr lang="nb-NO" sz="1800" b="0" dirty="0"/>
              <a:t>Glemmer du noen ganger å ta en pause? Da kan det være nyttig å vurdere å jobbe i blokker på 25 minutter, med 5 minutters pause mellom blokkene.</a:t>
            </a:r>
          </a:p>
          <a:p>
            <a:r>
              <a:rPr lang="nb-NO" sz="1800" b="0" dirty="0"/>
              <a:t>Fokuser på en oppgave om gangen og unngå distraksjoner ved å jobbe i et stille rom, bruke hodetelefoner og lukke innboksen</a:t>
            </a:r>
            <a:r>
              <a:rPr lang="nb-NO" sz="1800" b="0" dirty="0" smtClean="0"/>
              <a:t>.</a:t>
            </a:r>
          </a:p>
          <a:p>
            <a:endParaRPr lang="nb-NO" sz="1800" b="0" dirty="0" smtClean="0"/>
          </a:p>
          <a:p>
            <a:pPr marL="0" indent="0">
              <a:buNone/>
            </a:pPr>
            <a:r>
              <a:rPr lang="nb-NO" sz="1200" b="0" dirty="0"/>
              <a:t>Oversettelse levert av Oversettelsessenteret for Den europeiske unions organer (CdT, Luxembourg), basert på engelsk original</a:t>
            </a:r>
            <a:r>
              <a:rPr lang="nb-NO" sz="1400" b="0" dirty="0"/>
              <a:t>.</a:t>
            </a:r>
            <a:endParaRPr lang="nb-NO" sz="1400" b="0" dirty="0"/>
          </a:p>
        </p:txBody>
      </p:sp>
    </p:spTree>
    <p:extLst>
      <p:ext uri="{BB962C8B-B14F-4D97-AF65-F5344CB8AC3E}">
        <p14:creationId xmlns:p14="http://schemas.microsoft.com/office/powerpoint/2010/main" val="600117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0"/>
            <a:ext cx="7470124" cy="665308"/>
          </a:xfrm>
        </p:spPr>
        <p:txBody>
          <a:bodyPr lIns="0" tIns="0" rIns="0" bIns="0"/>
          <a:lstStyle/>
          <a:p>
            <a:r>
              <a:rPr lang="nb-NO" sz="2400">
                <a:solidFill>
                  <a:schemeClr val="accent1"/>
                </a:solidFill>
              </a:rPr>
              <a:t>Bli med og sikre rett belastning!</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3608" y="627534"/>
            <a:ext cx="7180579" cy="4039076"/>
          </a:xfrm>
          <a:prstGeom prst="rect">
            <a:avLst/>
          </a:prstGeom>
        </p:spPr>
      </p:pic>
      <p:sp>
        <p:nvSpPr>
          <p:cNvPr id="3" name="Content Placeholder 2"/>
          <p:cNvSpPr>
            <a:spLocks noGrp="1"/>
          </p:cNvSpPr>
          <p:nvPr>
            <p:ph sz="half" idx="1"/>
          </p:nvPr>
        </p:nvSpPr>
        <p:spPr>
          <a:xfrm>
            <a:off x="450001" y="843558"/>
            <a:ext cx="7560000" cy="3645000"/>
          </a:xfrm>
        </p:spPr>
        <p:txBody>
          <a:bodyPr>
            <a:normAutofit/>
          </a:bodyPr>
          <a:lstStyle/>
          <a:p>
            <a:pPr>
              <a:buSzPct val="120000"/>
              <a:buBlip>
                <a:blip r:embed="rId4"/>
              </a:buBlip>
            </a:pPr>
            <a:endParaRPr lang="en-US" sz="1600" dirty="0">
              <a:solidFill>
                <a:schemeClr val="accent1"/>
              </a:solidFill>
            </a:endParaRPr>
          </a:p>
          <a:p>
            <a:pPr>
              <a:buSzPct val="120000"/>
              <a:buBlip>
                <a:blip r:embed="rId4"/>
              </a:buBlip>
            </a:pPr>
            <a:endParaRPr lang="en-US" sz="500" dirty="0">
              <a:solidFill>
                <a:schemeClr val="accent1"/>
              </a:solidFill>
            </a:endParaRPr>
          </a:p>
          <a:p>
            <a:pPr>
              <a:buSzPct val="120000"/>
              <a:buBlip>
                <a:blip r:embed="rId4"/>
              </a:buBlip>
            </a:pPr>
            <a:r>
              <a:rPr lang="nb-NO" sz="1600">
                <a:solidFill>
                  <a:schemeClr val="accent1"/>
                </a:solidFill>
              </a:rPr>
              <a:t>Les mer på kampanjenettstedet:</a:t>
            </a:r>
          </a:p>
          <a:p>
            <a:pPr marL="189000" lvl="1" indent="0">
              <a:buSzPct val="120000"/>
              <a:buNone/>
            </a:pPr>
            <a:r>
              <a:rPr lang="nb-NO" sz="1600" b="1">
                <a:solidFill>
                  <a:schemeClr val="accent1"/>
                </a:solidFill>
                <a:hlinkClick r:id="rId5"/>
              </a:rPr>
              <a:t>healthy-workplaces.eu</a:t>
            </a:r>
          </a:p>
          <a:p>
            <a:pPr lvl="1">
              <a:buSzPct val="120000"/>
              <a:buBlip>
                <a:blip r:embed="rId4"/>
              </a:buBlip>
            </a:pPr>
            <a:endParaRPr lang="en-US" sz="1600" dirty="0">
              <a:solidFill>
                <a:schemeClr val="accent1"/>
              </a:solidFill>
            </a:endParaRPr>
          </a:p>
          <a:p>
            <a:pPr>
              <a:buSzPct val="120000"/>
              <a:buBlip>
                <a:blip r:embed="rId4"/>
              </a:buBlip>
            </a:pPr>
            <a:r>
              <a:rPr lang="nb-NO" sz="1600">
                <a:solidFill>
                  <a:schemeClr val="accent1"/>
                </a:solidFill>
              </a:rPr>
              <a:t>Abonner på kampanjens nyhetsbrev:</a:t>
            </a:r>
          </a:p>
          <a:p>
            <a:pPr marL="189000" lvl="1" indent="0">
              <a:buSzPct val="120000"/>
              <a:buNone/>
            </a:pPr>
            <a:r>
              <a:rPr lang="nb-NO" sz="1600" b="1" u="sng">
                <a:solidFill>
                  <a:schemeClr val="accent1"/>
                </a:solidFill>
                <a:hlinkClick r:id="rId6">
                  <a:extLst>
                    <a:ext uri="{A12FA001-AC4F-418D-AE19-62706E023703}">
                      <ahyp:hlinkClr xmlns:ahyp="http://schemas.microsoft.com/office/drawing/2018/hyperlinkcolor" xmlns="" val="tx"/>
                    </a:ext>
                  </a:extLst>
                </a:hlinkClick>
              </a:rPr>
              <a:t>https://healthy-workplaces.eu/en/healthy-workplaces-newsletter</a:t>
            </a:r>
          </a:p>
          <a:p>
            <a:pPr lvl="1">
              <a:buSzPct val="120000"/>
              <a:buBlip>
                <a:blip r:embed="rId4"/>
              </a:buBlip>
            </a:pPr>
            <a:endParaRPr lang="en-US" sz="1600" b="1" dirty="0">
              <a:solidFill>
                <a:schemeClr val="accent1"/>
              </a:solidFill>
            </a:endParaRPr>
          </a:p>
          <a:p>
            <a:pPr>
              <a:buSzPct val="120000"/>
              <a:buBlip>
                <a:blip r:embed="rId4"/>
              </a:buBlip>
            </a:pPr>
            <a:endParaRPr lang="en-US" sz="500" dirty="0">
              <a:solidFill>
                <a:schemeClr val="accent1"/>
              </a:solidFill>
            </a:endParaRPr>
          </a:p>
          <a:p>
            <a:pPr marL="0" indent="0">
              <a:buSzPct val="120000"/>
              <a:buNone/>
            </a:pPr>
            <a:endParaRPr lang="en-US" sz="800" dirty="0">
              <a:solidFill>
                <a:schemeClr val="accent1"/>
              </a:solidFill>
            </a:endParaRPr>
          </a:p>
          <a:p>
            <a:pPr marL="0" indent="0">
              <a:buSzPct val="120000"/>
              <a:buNone/>
            </a:pPr>
            <a:endParaRPr lang="en-US" sz="800" dirty="0">
              <a:solidFill>
                <a:schemeClr val="accent1"/>
              </a:solidFill>
            </a:endParaRPr>
          </a:p>
          <a:p>
            <a:pPr>
              <a:buSzPct val="120000"/>
              <a:buBlip>
                <a:blip r:embed="rId4"/>
              </a:buBlip>
            </a:pPr>
            <a:r>
              <a:rPr lang="nb-NO" sz="1600">
                <a:solidFill>
                  <a:schemeClr val="accent1"/>
                </a:solidFill>
              </a:rPr>
              <a:t>Hold deg oppdatert med aktiviteter og begivenheter på sosiale medier:</a:t>
            </a:r>
          </a:p>
          <a:p>
            <a:pPr marL="0" indent="0">
              <a:buSzPct val="120000"/>
              <a:buNone/>
            </a:pPr>
            <a:endParaRPr lang="en-US" sz="1600" dirty="0">
              <a:solidFill>
                <a:schemeClr val="accent1"/>
              </a:solidFill>
            </a:endParaRPr>
          </a:p>
          <a:p>
            <a:pPr marL="0" indent="0">
              <a:buSzPct val="120000"/>
              <a:buNone/>
            </a:pPr>
            <a:endParaRPr lang="en-US" sz="1600" dirty="0">
              <a:solidFill>
                <a:schemeClr val="accent1"/>
              </a:solidFill>
            </a:endParaRPr>
          </a:p>
        </p:txBody>
      </p:sp>
      <p:pic>
        <p:nvPicPr>
          <p:cNvPr id="6" name="Picture 14" descr="https://g.twimg.com/Twitter_logo_blue.png">
            <a:hlinkClick r:id="rId7"/>
            <a:extLst>
              <a:ext uri="{FF2B5EF4-FFF2-40B4-BE49-F238E27FC236}">
                <a16:creationId xmlns:a16="http://schemas.microsoft.com/office/drawing/2014/main" id="{D3E089A8-B42F-BE4F-A861-7BCC1F2CB12D}"/>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866464" y="2931790"/>
            <a:ext cx="354287" cy="28803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6" descr="https://fbcdn-sphotos-b-a.akamaihd.net/hphotos-ak-xap1/t31.0-8/1271084_10152203108461729_809245696_o.png?dl=1">
            <a:hlinkClick r:id="rId9"/>
            <a:extLst>
              <a:ext uri="{FF2B5EF4-FFF2-40B4-BE49-F238E27FC236}">
                <a16:creationId xmlns:a16="http://schemas.microsoft.com/office/drawing/2014/main" id="{58B762EE-C070-0F4F-B862-66BE1D7E685D}"/>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397895" y="2931790"/>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https://lh4.googleusercontent.com/9Difi9bypu9-FoUsfFWpX6odYLLjXQk_q0aPxZBSFynecMOSLoKRKWRWIfZdXRGOdXMZCahrLBG6vWrwIeT-A26iDjTucgFVCP0Fuzr79BHW5kLJ3sw">
            <a:hlinkClick r:id="rId11"/>
            <a:extLst>
              <a:ext uri="{FF2B5EF4-FFF2-40B4-BE49-F238E27FC236}">
                <a16:creationId xmlns:a16="http://schemas.microsoft.com/office/drawing/2014/main" id="{DE27942B-F58C-0648-B346-E78565C2BD2A}"/>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1863071" y="2931790"/>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8" descr="http://cincoaescomunicacion.com/wp-content/uploads/2013/11/linkedin-3.jpg">
            <a:hlinkClick r:id="rId13"/>
            <a:extLst>
              <a:ext uri="{FF2B5EF4-FFF2-40B4-BE49-F238E27FC236}">
                <a16:creationId xmlns:a16="http://schemas.microsoft.com/office/drawing/2014/main" id="{C9029C70-40FF-9445-8577-70D817EA75C0}"/>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2328247" y="2931790"/>
            <a:ext cx="288032" cy="28803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915816" y="2912045"/>
            <a:ext cx="2183611" cy="307777"/>
          </a:xfrm>
          <a:prstGeom prst="rect">
            <a:avLst/>
          </a:prstGeom>
        </p:spPr>
        <p:txBody>
          <a:bodyPr wrap="none">
            <a:spAutoFit/>
          </a:bodyPr>
          <a:lstStyle/>
          <a:p>
            <a:r>
              <a:rPr lang="nb-NO" sz="1400" b="1">
                <a:solidFill>
                  <a:srgbClr val="ACC700"/>
                </a:solidFill>
              </a:rPr>
              <a:t>#EUhealthyworkplaces </a:t>
            </a:r>
          </a:p>
        </p:txBody>
      </p:sp>
    </p:spTree>
    <p:extLst>
      <p:ext uri="{BB962C8B-B14F-4D97-AF65-F5344CB8AC3E}">
        <p14:creationId xmlns:p14="http://schemas.microsoft.com/office/powerpoint/2010/main" val="650209557"/>
      </p:ext>
    </p:extLst>
  </p:cSld>
  <p:clrMapOvr>
    <a:masterClrMapping/>
  </p:clrMapOvr>
</p:sld>
</file>

<file path=ppt/theme/theme1.xml><?xml version="1.0" encoding="utf-8"?>
<a:theme xmlns:a="http://schemas.openxmlformats.org/drawingml/2006/main" name="1_HWC2018-19_Template_16-9">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name="EUOSHA Campaign 2016-16-9.potx" id="{F7474474-7AE0-46FF-A261-8B9A1ECF96C7}" vid="{E01BF529-0D02-40D8-AC94-E487908172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HWC2018-19_Template_16-9.potx</Template>
  <TotalTime>6759</TotalTime>
  <Words>3677</Words>
  <Application>Microsoft Office PowerPoint</Application>
  <PresentationFormat>On-screen Show (16:9)</PresentationFormat>
  <Paragraphs>258</Paragraphs>
  <Slides>31</Slides>
  <Notes>29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ＭＳ Ｐゴシック</vt:lpstr>
      <vt:lpstr>Arial</vt:lpstr>
      <vt:lpstr>Calibri</vt:lpstr>
      <vt:lpstr>Courier New</vt:lpstr>
      <vt:lpstr>Trebuchet MS</vt:lpstr>
      <vt:lpstr>Wingdings</vt:lpstr>
      <vt:lpstr>1_HWC2018-19_Template_16-9</vt:lpstr>
      <vt:lpstr>PowerPoint Presentation</vt:lpstr>
      <vt:lpstr>PowerPoint Presentation</vt:lpstr>
      <vt:lpstr>Innledning – hjemmebasert fjernarbeid </vt:lpstr>
      <vt:lpstr>Innledning – hjemmebasert fjernarbeid og muskel- og skjelettlidelser </vt:lpstr>
      <vt:lpstr>Risikovurdering</vt:lpstr>
      <vt:lpstr>De viktigste arbeidsrelaterte muskel- og skjelettlidelser knyttet til fjernarbeid</vt:lpstr>
      <vt:lpstr>1. Arbeidsstasjonens ergonomi og kroppsstillinger</vt:lpstr>
      <vt:lpstr>2. Arbeidsmiljø </vt:lpstr>
      <vt:lpstr>3. Stillesittende atferd og fysisk aktivitet</vt:lpstr>
      <vt:lpstr>4. Organisering av arbeidet</vt:lpstr>
      <vt:lpstr>5. Psykososiale faktorer 1 – negative faktorer</vt:lpstr>
      <vt:lpstr>5. Psykososiale faktorer 2 – positive faktorer</vt:lpstr>
      <vt:lpstr>6. Individuelle faktorer </vt:lpstr>
      <vt:lpstr>Forebyggende/beskyttende tilnærminger for håndtering av risikofaktorer relatert til muskel- og skjelettlidelser knyttet til fjernarbeid fra hjemmekontoret</vt:lpstr>
      <vt:lpstr>1. Utforming av arbeidsplasser og ergonomi</vt:lpstr>
      <vt:lpstr>1. Utforming av arbeidsplasser og ergonomi – kontorstol </vt:lpstr>
      <vt:lpstr>1. Utforming av arbeidsplasser og ergonomi – kontorpult </vt:lpstr>
      <vt:lpstr>1. Utforming av arbeidsplasser og ergonomi – dataskjerm</vt:lpstr>
      <vt:lpstr>1. Utforming av arbeidsplasser og ergonomi – mus og tastatur</vt:lpstr>
      <vt:lpstr>1. Utforming av arbeidsplasser og ergonomi – dokumentholder</vt:lpstr>
      <vt:lpstr>2. Arbeidsmiljø – belysning </vt:lpstr>
      <vt:lpstr>2. Arbeidsmiljø – luft og temperatur </vt:lpstr>
      <vt:lpstr>2. Arbeidsmiljø – bakgrunnsstøy</vt:lpstr>
      <vt:lpstr>3. Stillesittende atferd</vt:lpstr>
      <vt:lpstr>3. Stillesittende atferd – tips for økt bevegelse</vt:lpstr>
      <vt:lpstr>3. Stillesittende atferd – tips for økt bevegelse 2</vt:lpstr>
      <vt:lpstr>4. Organisering av arbeidet</vt:lpstr>
      <vt:lpstr>5. Psykososiale faktorer</vt:lpstr>
      <vt:lpstr>5. Psykososiale faktorer – sosial isolasjon/støtte</vt:lpstr>
      <vt:lpstr>5. Psykososiale faktorer – arbeidsbelastning</vt:lpstr>
      <vt:lpstr>Bli med og sikre rett belastning!</vt:lpstr>
    </vt:vector>
  </TitlesOfParts>
  <Manager/>
  <Company>CDT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CDT</dc:creator>
  <cp:keywords/>
  <dc:description/>
  <cp:lastModifiedBy>Teresa CARDÁS</cp:lastModifiedBy>
  <cp:revision>725</cp:revision>
  <cp:lastPrinted>2019-10-04T15:07:06Z</cp:lastPrinted>
  <dcterms:created xsi:type="dcterms:W3CDTF">2015-10-14T15:05:30Z</dcterms:created>
  <dcterms:modified xsi:type="dcterms:W3CDTF">2021-11-08T14:50:48Z</dcterms:modified>
  <cp:category/>
</cp:coreProperties>
</file>