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33"/>
  </p:notesMasterIdLst>
  <p:handoutMasterIdLst>
    <p:handoutMasterId r:id="rId34"/>
  </p:handoutMasterIdLst>
  <p:sldIdLst>
    <p:sldId id="292" r:id="rId2"/>
    <p:sldId id="389" r:id="rId3"/>
    <p:sldId id="353" r:id="rId4"/>
    <p:sldId id="355" r:id="rId5"/>
    <p:sldId id="390" r:id="rId6"/>
    <p:sldId id="392" r:id="rId7"/>
    <p:sldId id="360" r:id="rId8"/>
    <p:sldId id="361" r:id="rId9"/>
    <p:sldId id="362" r:id="rId10"/>
    <p:sldId id="363" r:id="rId11"/>
    <p:sldId id="364" r:id="rId12"/>
    <p:sldId id="365" r:id="rId13"/>
    <p:sldId id="391" r:id="rId14"/>
    <p:sldId id="393" r:id="rId15"/>
    <p:sldId id="366" r:id="rId16"/>
    <p:sldId id="367" r:id="rId17"/>
    <p:sldId id="368" r:id="rId18"/>
    <p:sldId id="369" r:id="rId19"/>
    <p:sldId id="370" r:id="rId20"/>
    <p:sldId id="371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51" r:id="rId32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15"/>
    <a:srgbClr val="ACC700"/>
    <a:srgbClr val="003399"/>
    <a:srgbClr val="FFFFFF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9" autoAdjust="0"/>
    <p:restoredTop sz="87907" autoAdjust="0"/>
  </p:normalViewPr>
  <p:slideViewPr>
    <p:cSldViewPr>
      <p:cViewPr varScale="1">
        <p:scale>
          <a:sx n="80" d="100"/>
          <a:sy n="80" d="100"/>
        </p:scale>
        <p:origin x="928" y="52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1718" y="2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05/11/2021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e-fact-33-risk-assessment-teleworkers/view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en/publications/body-and-hazard-mapping-prevention-musculoskeletal-disorders-msds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Risk_factors_for_musculoskeletal_disorders_development:_hand-arm_tasks,_repetitive_wor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factsheets/87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ircabc.europa.eu/ui/group/fea534f4-2590-4490-bca6-504782b47c79/library/341d5e56-dc0c-41ce-ba77-be660f3cf810/details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chair_adjusting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iwh.on.ca/newsletters/at-work/100/setting-up-temporary-home-office?utm_source=iwhnews&amp;utm_medium=email&amp;utm_campaign=iwhnews-2020-04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vdtcolor.html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mouse/mouse_selection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lighting_general.html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Lighting" TargetMode="Externa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phys_agents/thermal_comfort.html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Promoting_moving_and_exercise_at_work_to_avoid_prolonged_standing_and_sitting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Recommendations_and_interventions_to_decrease_physical_inactivity_at_work" TargetMode="Externa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Promoting_moving_and_exercise_at_work_to_avoid_prolonged_standing_and_sitting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wiki.eu/wiki/Recommendations_and_interventions_to_decrease_physical_inactivity_at_work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ohs.ca/oshanswers/ergonomics/office/stretching.html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oshwiki.eu/wiki/Recommendations_and_interventions_to_decrease_physical_inactivity_at_work" TargetMode="External"/><Relationship Id="rId4" Type="http://schemas.openxmlformats.org/officeDocument/2006/relationships/hyperlink" Target="https://oshwiki.eu/wiki/Promoting_moving_and_exercise_at_work_to_avoid_prolonged_standing_and_sitting" TargetMode="Externa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wiki.eu/wiki/Work-life_balance_%E2%80%93_Managing_the_interface_between_family_and_working_life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Il-pariri f’dan il-PPT huma eżempji ta’ prattika tajba prinċipalment maħsuba għat-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teleħaddiema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. Dawn mhumiex neċessarjament obbligatorji jew rilevanti għat-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teleħaddiema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 kollha. Ir-rilevanza tagħhom tiddependi mill-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ispeċifiċitajiet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 ta’ kull 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teleħaddiem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 / ambjent tat-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telexogħol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 mid-dar / kumpanija u l-</a:t>
            </a:r>
            <a:r>
              <a:rPr lang="mt-MT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eżiti</a:t>
            </a:r>
            <a:r>
              <a:rPr lang="mt-MT" sz="1200" dirty="0">
                <a:latin typeface="Calibri" panose="020F0502020204030204" pitchFamily="34" charset="0"/>
                <a:cs typeface="Calibri" panose="020F0502020204030204" pitchFamily="34" charset="0"/>
              </a:rPr>
              <a:t> tal-valutazzjonijiet tar-riskju.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68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s-ES" dirty="0" err="1"/>
              <a:t>Practical</a:t>
            </a:r>
            <a:r>
              <a:rPr lang="es-ES" dirty="0"/>
              <a:t> </a:t>
            </a:r>
            <a:r>
              <a:rPr lang="es-ES" dirty="0" err="1"/>
              <a:t>tools</a:t>
            </a:r>
            <a:r>
              <a:rPr lang="es-ES" dirty="0"/>
              <a:t> and </a:t>
            </a:r>
            <a:r>
              <a:rPr lang="es-ES" dirty="0" err="1"/>
              <a:t>guidance</a:t>
            </a:r>
            <a:r>
              <a:rPr lang="es-ES" dirty="0"/>
              <a:t> </a:t>
            </a:r>
            <a:r>
              <a:rPr lang="es-ES" dirty="0" err="1"/>
              <a:t>MSDs</a:t>
            </a:r>
            <a:r>
              <a:rPr lang="es-ES" dirty="0"/>
              <a:t> </a:t>
            </a:r>
            <a:r>
              <a:rPr lang="es-ES" dirty="0" err="1"/>
              <a:t>database</a:t>
            </a:r>
            <a:r>
              <a:rPr lang="es-ES" dirty="0"/>
              <a:t>. </a:t>
            </a:r>
            <a:r>
              <a:rPr lang="es-ES" dirty="0" err="1"/>
              <a:t>Teleworking</a:t>
            </a:r>
            <a:r>
              <a:rPr lang="es-ES" dirty="0"/>
              <a:t> </a:t>
            </a:r>
            <a:r>
              <a:rPr lang="es-ES" dirty="0" err="1"/>
              <a:t>resources</a:t>
            </a:r>
            <a:r>
              <a:rPr lang="es-ES" dirty="0"/>
              <a:t>. </a:t>
            </a:r>
            <a:r>
              <a:rPr lang="es-ES" baseline="0" dirty="0"/>
              <a:t>https://healthy-workplaces.eu/en/tools-and-publications/practical-tools?f%5B0%5D=field_msd_priority_area%3A4986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72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106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Musculoskeletal</a:t>
            </a:r>
            <a:r>
              <a:rPr lang="en-US" baseline="0" dirty="0">
                <a:solidFill>
                  <a:schemeClr val="bg1"/>
                </a:solidFill>
              </a:rPr>
              <a:t> disorders and telework. https://oshwiki.eu/wiki/Musculoskeletal_disorders_and_telework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n-GB" dirty="0">
                <a:solidFill>
                  <a:schemeClr val="bg1"/>
                </a:solidFill>
              </a:rPr>
              <a:t>E-fact 33 Risk assessment for teleworkers. </a:t>
            </a:r>
            <a:r>
              <a:rPr lang="en-GB" baseline="0" dirty="0">
                <a:solidFill>
                  <a:schemeClr val="bg1"/>
                </a:solidFill>
              </a:rPr>
              <a:t> </a:t>
            </a:r>
            <a:r>
              <a:rPr lang="en-GB" u="sng" dirty="0">
                <a:hlinkClick r:id="rId3"/>
              </a:rPr>
              <a:t>https://osha.europa.eu/en/publications/e-fact-33-risk-assessment-teleworkers/view</a:t>
            </a:r>
            <a:r>
              <a:rPr lang="en-GB" dirty="0"/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n-GB" dirty="0">
                <a:solidFill>
                  <a:schemeClr val="bg1"/>
                </a:solidFill>
              </a:rPr>
              <a:t>Body and Hazard mapping in prevention of musculoskeletal disorders (MSDs). </a:t>
            </a:r>
            <a:r>
              <a:rPr lang="en-GB" u="sng" dirty="0">
                <a:hlinkClick r:id="rId4"/>
              </a:rPr>
              <a:t>https://osha.europa.eu/en/publications/body-and-hazard-mapping-prevention-musculoskeletal-disorders-msds</a:t>
            </a:r>
            <a:r>
              <a:rPr lang="en-GB" dirty="0"/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Assessment for Musculoskeletal Disorders (MSDs). https://osha.europa.eu/sites/default/files/publications/documents/HWC20-22_RA-MSDs.pptx 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Introduction to Musculoskeletal Disorders (MSDs) prevention</a:t>
            </a:r>
            <a:r>
              <a:rPr lang="en-US" baseline="0" dirty="0">
                <a:solidFill>
                  <a:schemeClr val="bg1"/>
                </a:solidFill>
              </a:rPr>
              <a:t>. https://osha.europa.eu/sites/default/files/publications/documents/HWC20-22_IntroductiontoMSDsprevention.pptx </a:t>
            </a:r>
          </a:p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94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factors</a:t>
            </a:r>
            <a:r>
              <a:rPr lang="en-US" baseline="0" dirty="0">
                <a:solidFill>
                  <a:schemeClr val="bg1"/>
                </a:solidFill>
              </a:rPr>
              <a:t> for musculoskeletal disorders development: hand-arm tasks, repetitive work.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https://oshwiki.eu/wiki/Risk_factors_for_musculoskeletal_disorders_development:_hand-arm_tasks,_repetitive_work</a:t>
            </a:r>
            <a:endParaRPr lang="fr-FR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Risk factors</a:t>
            </a:r>
            <a:r>
              <a:rPr lang="en-US" baseline="0" dirty="0">
                <a:solidFill>
                  <a:schemeClr val="bg1"/>
                </a:solidFill>
              </a:rPr>
              <a:t> for musculoskeletal disorders – working postures.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https://ohttps//oshwiki.eu/wiki/Risk_factors_for_musculoskeletal_disorders_%E2%80%94_working_postures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408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361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707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656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Psychosocial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factors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musculoskeletal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disorders</a:t>
            </a:r>
            <a:r>
              <a:rPr lang="fr-F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https://oshwiki.eu/wiki/Psychosocial_risk_factors_for_musculoskeletal_disorders_(MSDs)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1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90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Workforce diversity and risk assessment:</a:t>
            </a:r>
            <a:r>
              <a:rPr lang="en-US" baseline="0" dirty="0">
                <a:solidFill>
                  <a:schemeClr val="bg1"/>
                </a:solidFill>
              </a:rPr>
              <a:t> ensuring everyone is covered. Summary of an Agency report. Facts 87.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da-DK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https://osha.europa.eu/en/publications/factsheets/87</a:t>
            </a:r>
            <a:endParaRPr lang="da-DK" sz="1200" b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SLIC –  Senior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Inspectors´ Committee. Principles for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Inspectors. With Regard to Diversity-Sensitive Risk Assessment, Particularly as regards Age, Gender and other demographic characteristics. Non-binding publication for EU </a:t>
            </a:r>
            <a:r>
              <a:rPr lang="en-US" baseline="0" dirty="0" err="1">
                <a:solidFill>
                  <a:schemeClr val="bg1"/>
                </a:solidFill>
              </a:rPr>
              <a:t>Labour</a:t>
            </a:r>
            <a:r>
              <a:rPr lang="en-US" baseline="0" dirty="0">
                <a:solidFill>
                  <a:schemeClr val="bg1"/>
                </a:solidFill>
              </a:rPr>
              <a:t> Inspectors.</a:t>
            </a:r>
            <a:endParaRPr lang="en-GB" sz="1200" u="none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https://circabc.europa.eu/ui/group/fea534f4-2590-4490-bca6-504782b47c79/library/341d5e56-dc0c-41ce-ba77-be660f3cf810/details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 Including gender issues in risk assessment. Facts 43. 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https://osha.europa.eu/en/publications/factsheet-43-including-gender-issues-risk-assessment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370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274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 Fact Sheets: How to Adjust Office Chairs. </a:t>
            </a:r>
            <a:r>
              <a:rPr lang="en-GB" sz="1200" u="sng" dirty="0">
                <a:hlinkClick r:id="rId3"/>
              </a:rPr>
              <a:t>https://www.ccohs.ca/oshanswers/ergonomics/office/chair_adjusting.html</a:t>
            </a:r>
            <a:r>
              <a:rPr lang="en-GB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Institute for Work &amp; Health. Setting up a temporary home office. </a:t>
            </a:r>
            <a:r>
              <a:rPr lang="en-GB" sz="1200" u="sng" dirty="0">
                <a:hlinkClick r:id="rId4"/>
              </a:rPr>
              <a:t>https://www.iwh.on.ca/newsletters/at-work/100/setting-up-temporary-home-office?utm_source=iwhnews&amp;utm_medium=email&amp;utm_campaign=iwhnews-2020-04</a:t>
            </a:r>
            <a:r>
              <a:rPr lang="en-GB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134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033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Canadian Centre for Occupational Health and Safety. OSH Answers Fact Sheets. Computer Monitors and Display Colours. 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https://www.ccohs.ca/oshanswers/ergonomics/office/vdtcolor.html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29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Canadian Centre for Occupational Health and Safety. OSH Answers Fact Sheets. Computer Mouse – Selection and Use.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https://www.ccohs.ca/oshanswers/ergonomics/office/mouse/mouse_selection.html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095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520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Canadian Centre for Occupational Health and Safety. OSH Answers Fact Sheets. Lighting Ergonomics – General. </a:t>
            </a:r>
            <a:r>
              <a:rPr lang="en-GB" sz="1200" u="sng" dirty="0">
                <a:hlinkClick r:id="rId3"/>
              </a:rPr>
              <a:t>https://www.ccohs.ca/oshanswers/ergonomics/lighting_general.html</a:t>
            </a:r>
            <a:r>
              <a:rPr lang="en-GB" sz="1200" dirty="0"/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Work,</a:t>
            </a:r>
            <a:r>
              <a:rPr lang="en-GB" sz="1200" dirty="0"/>
              <a:t> Lighting. </a:t>
            </a:r>
            <a:r>
              <a:rPr lang="fr-FR" sz="1200" u="sng" dirty="0">
                <a:hlinkClick r:id="rId4"/>
              </a:rPr>
              <a:t>https://oshwiki.eu/wiki/Lighting</a:t>
            </a:r>
            <a:r>
              <a:rPr lang="en-GB" sz="1200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572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Answers Fact Sheets. Thermal Comfort for Office Work. </a:t>
            </a:r>
            <a:r>
              <a:rPr lang="en-GB" sz="1200" u="sng" dirty="0">
                <a:hlinkClick r:id="rId3"/>
              </a:rPr>
              <a:t>https://www.ccohs.ca/oshanswers/phys_agents/thermal_comfort.html</a:t>
            </a:r>
            <a:r>
              <a:rPr lang="en-GB" sz="1200" dirty="0"/>
              <a:t>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342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841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en-GB" sz="1200" baseline="0" dirty="0"/>
              <a:t>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651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576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Canadian Centre for Occupational Health and Safety. OSH Answers Fact Sheets. Stretching – At the Workstation. </a:t>
            </a:r>
            <a:r>
              <a:rPr lang="en-GB" sz="1200" u="sng" dirty="0">
                <a:hlinkClick r:id="rId3"/>
              </a:rPr>
              <a:t>https://www.ccohs.ca/oshanswers/ergonomics/office/stretching.html</a:t>
            </a:r>
            <a:r>
              <a:rPr lang="en-GB" sz="1200" dirty="0"/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Promoting moving and exercise at work to avoid prolonged standing and sitting.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https://oshwiki.eu/wiki/Promoting_moving_and_exercise_at_work_to_avoid_prolonged_standing_and_sitting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GB" sz="1200" dirty="0"/>
              <a:t>Recommendations</a:t>
            </a:r>
            <a:r>
              <a:rPr lang="en-GB" sz="1200" baseline="0" dirty="0"/>
              <a:t> and interventions to decrease physical inactivity at work</a:t>
            </a:r>
            <a:r>
              <a:rPr lang="en-GB" sz="1200" dirty="0"/>
              <a:t>. </a:t>
            </a:r>
            <a:r>
              <a:rPr lang="fr-F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https://oshwiki.eu/wiki/Recommendations_and_interventions_to_decrease_physical_inactivity_at_work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663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Work-life balance – Managing the interface between family and working life. </a:t>
            </a:r>
            <a:r>
              <a:rPr lang="en-GB" dirty="0"/>
              <a:t> </a:t>
            </a:r>
            <a:r>
              <a:rPr lang="fr-FR" u="sng" dirty="0">
                <a:hlinkClick r:id="rId3"/>
              </a:rPr>
              <a:t>https://oshwiki.eu/wiki/Work-life_balance_%E2%80%93_Managing_the_interface_between_family_and_working_life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8906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7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EU-OSHA</a:t>
            </a:r>
            <a:r>
              <a:rPr lang="en-GB" baseline="0" dirty="0"/>
              <a:t> </a:t>
            </a:r>
            <a:r>
              <a:rPr lang="en-US" dirty="0">
                <a:solidFill>
                  <a:schemeClr val="bg1"/>
                </a:solidFill>
              </a:rPr>
              <a:t>– European Agency for Safety and Health at Work.</a:t>
            </a:r>
            <a:r>
              <a:rPr lang="en-US" baseline="0" dirty="0">
                <a:solidFill>
                  <a:schemeClr val="bg1"/>
                </a:solidFill>
              </a:rPr>
              <a:t> Practical tips to make home-based telework as healthy, safe and effective as possible.</a:t>
            </a:r>
            <a:r>
              <a:rPr lang="en-GB" baseline="0" dirty="0"/>
              <a:t> </a:t>
            </a:r>
            <a:r>
              <a:rPr lang="en-GB" dirty="0"/>
              <a:t>https://oshwiki.eu/wiki/Practical_tips_to_make_home-based_telework_as_healthy,_safe_and_effective_as_possible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071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2665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© European Agency for Safety and Health at Work, 2020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Reproduction is authorised provided the source is acknowledged.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For any use or reproduction of photos or other material that is not under the copyright of EU-OSHA, permission must be sought directly from the copyright holders.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0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1D6191-95F8-44A8-AA17-81AF2601738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43167" y="4090793"/>
            <a:ext cx="1060483" cy="64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506" b="1" dirty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8043E2-6A7F-42D6-B62D-56CF4AA430C2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67544" y="4663905"/>
            <a:ext cx="577200" cy="35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eu/en/tools-and-publications/practical-tools?f%5B0%5D=field_msd_priority_area%3A498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899592" y="2787774"/>
            <a:ext cx="7416824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2000" dirty="0">
                <a:latin typeface="+mj-lt"/>
              </a:rPr>
              <a:t>Kampanja Postijiet tax-Xogħol li Jġibu ’l Quddiem is-Saħħa 2020-22</a:t>
            </a:r>
          </a:p>
          <a:p>
            <a:r>
              <a:rPr lang="mt-MT" sz="2000" dirty="0">
                <a:latin typeface="+mj-lt"/>
              </a:rPr>
              <a:t>IĦAFFU L-PIŻ</a:t>
            </a:r>
          </a:p>
          <a:p>
            <a:endPara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899592" y="3795886"/>
            <a:ext cx="7632848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mt-MT" sz="1600" dirty="0">
                <a:solidFill>
                  <a:srgbClr val="ACC700"/>
                </a:solidFill>
                <a:ea typeface="+mj-ea"/>
                <a:cs typeface="Trebuchet MS"/>
              </a:rPr>
              <a:t>Disturbi </a:t>
            </a:r>
            <a:r>
              <a:rPr lang="mt-MT" sz="1600" dirty="0" err="1">
                <a:solidFill>
                  <a:srgbClr val="ACC700"/>
                </a:solidFill>
                <a:ea typeface="+mj-ea"/>
                <a:cs typeface="Trebuchet MS"/>
              </a:rPr>
              <a:t>muskoloskeletali</a:t>
            </a:r>
            <a:r>
              <a:rPr lang="mt-MT" sz="1600" dirty="0">
                <a:solidFill>
                  <a:srgbClr val="ACC700"/>
                </a:solidFill>
                <a:ea typeface="+mj-ea"/>
                <a:cs typeface="Trebuchet MS"/>
              </a:rPr>
              <a:t> relatati </a:t>
            </a:r>
            <a:r>
              <a:rPr lang="mt-MT" sz="1600" dirty="0" err="1">
                <a:solidFill>
                  <a:srgbClr val="ACC700"/>
                </a:solidFill>
                <a:ea typeface="+mj-ea"/>
                <a:cs typeface="Trebuchet MS"/>
              </a:rPr>
              <a:t>mat-telexogħol</a:t>
            </a:r>
            <a:r>
              <a:rPr lang="mt-MT" sz="1600" dirty="0">
                <a:solidFill>
                  <a:srgbClr val="ACC700"/>
                </a:solidFill>
                <a:ea typeface="+mj-ea"/>
                <a:cs typeface="Trebuchet MS"/>
              </a:rPr>
              <a:t> – Pariri għat-</a:t>
            </a:r>
            <a:r>
              <a:rPr lang="mt-MT" sz="1600" dirty="0" err="1">
                <a:solidFill>
                  <a:srgbClr val="ACC700"/>
                </a:solidFill>
                <a:ea typeface="+mj-ea"/>
                <a:cs typeface="Trebuchet MS"/>
              </a:rPr>
              <a:t>teleħaddiema</a:t>
            </a:r>
            <a:endParaRPr lang="mt-MT" sz="1600" dirty="0">
              <a:solidFill>
                <a:srgbClr val="ACC700"/>
              </a:solidFill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059582"/>
            <a:ext cx="5904656" cy="3455987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mt-MT" sz="2000" dirty="0">
                <a:solidFill>
                  <a:schemeClr val="accent1"/>
                </a:solidFill>
              </a:rPr>
              <a:t>Introduzzjoni: </a:t>
            </a:r>
            <a:r>
              <a:rPr lang="mt-MT" sz="2000" dirty="0" err="1">
                <a:solidFill>
                  <a:schemeClr val="accent1"/>
                </a:solidFill>
              </a:rPr>
              <a:t>MSDs</a:t>
            </a:r>
            <a:r>
              <a:rPr lang="mt-MT" sz="2000" dirty="0">
                <a:solidFill>
                  <a:schemeClr val="accent1"/>
                </a:solidFill>
              </a:rPr>
              <a:t> relatati </a:t>
            </a:r>
            <a:r>
              <a:rPr lang="mt-MT" sz="2000" dirty="0" err="1">
                <a:solidFill>
                  <a:schemeClr val="accent1"/>
                </a:solidFill>
              </a:rPr>
              <a:t>mat-telexogħol</a:t>
            </a:r>
            <a:endParaRPr lang="mt-MT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mt-MT" sz="2000" dirty="0">
                <a:solidFill>
                  <a:schemeClr val="accent1"/>
                </a:solidFill>
              </a:rPr>
              <a:t>Valutazzjoni tar-riskju</a:t>
            </a:r>
          </a:p>
          <a:p>
            <a:pPr>
              <a:lnSpc>
                <a:spcPct val="150000"/>
              </a:lnSpc>
            </a:pPr>
            <a:r>
              <a:rPr lang="mt-MT" sz="2000" dirty="0"/>
              <a:t>Il-fatturi ewlenin tar-riskju tal-MSD relatati max-xogħol relatati </a:t>
            </a:r>
            <a:r>
              <a:rPr lang="mt-MT" sz="2000" dirty="0" err="1"/>
              <a:t>mat-telexogħol</a:t>
            </a:r>
            <a:endParaRPr lang="mt-MT" sz="2000" dirty="0"/>
          </a:p>
          <a:p>
            <a:pPr>
              <a:lnSpc>
                <a:spcPct val="150000"/>
              </a:lnSpc>
            </a:pPr>
            <a:r>
              <a:rPr lang="mt-MT" sz="2000" dirty="0" err="1"/>
              <a:t>Approċċi</a:t>
            </a:r>
            <a:r>
              <a:rPr lang="mt-MT" sz="2000" dirty="0"/>
              <a:t> preventivi / protettivi biex jiġu indirizzati l-fatturi ta’ riskju tal-MSD relatati </a:t>
            </a:r>
            <a:r>
              <a:rPr lang="mt-MT" sz="2000" dirty="0" err="1"/>
              <a:t>mat-telexogħol</a:t>
            </a:r>
            <a:r>
              <a:rPr lang="mt-MT" sz="2000" dirty="0"/>
              <a:t> 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6216" y="1059582"/>
            <a:ext cx="2308434" cy="279708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t-MT" sz="2400"/>
              <a:t>Ħarsa ġenerali</a:t>
            </a:r>
          </a:p>
        </p:txBody>
      </p:sp>
    </p:spTree>
    <p:extLst>
      <p:ext uri="{BB962C8B-B14F-4D97-AF65-F5344CB8AC3E}">
        <p14:creationId xmlns:p14="http://schemas.microsoft.com/office/powerpoint/2010/main" val="18254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sz="2400"/>
              <a:t>Introduzzjoni - Telexogħol mid-dar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203598"/>
            <a:ext cx="7920682" cy="4752106"/>
          </a:xfrm>
        </p:spPr>
        <p:txBody>
          <a:bodyPr anchor="t">
            <a:noAutofit/>
          </a:bodyPr>
          <a:lstStyle/>
          <a:p>
            <a:r>
              <a:rPr lang="mt-MT" sz="2000" dirty="0" err="1"/>
              <a:t>It-telexogħol</a:t>
            </a:r>
            <a:r>
              <a:rPr lang="mt-MT" sz="2000" dirty="0"/>
              <a:t> huwa definit bħala l-użu ta’ teknoloġiji tal-informazzjoni u tal-komunikazzjoni (bħal </a:t>
            </a:r>
            <a:r>
              <a:rPr lang="mt-MT" sz="2000" dirty="0" err="1"/>
              <a:t>smartphones</a:t>
            </a:r>
            <a:r>
              <a:rPr lang="mt-MT" sz="2000" dirty="0"/>
              <a:t>, </a:t>
            </a:r>
            <a:r>
              <a:rPr lang="mt-MT" sz="2000" dirty="0" err="1"/>
              <a:t>tablets</a:t>
            </a:r>
            <a:r>
              <a:rPr lang="mt-MT" sz="2000" dirty="0"/>
              <a:t>, </a:t>
            </a:r>
            <a:r>
              <a:rPr lang="mt-MT" sz="2000" dirty="0" err="1"/>
              <a:t>laptops</a:t>
            </a:r>
            <a:r>
              <a:rPr lang="mt-MT" sz="2000" dirty="0"/>
              <a:t> u kompjuters desktop) għal xogħol li jitwettaq barra mill-bini tal-</a:t>
            </a:r>
            <a:r>
              <a:rPr lang="mt-MT" sz="2000" dirty="0" err="1"/>
              <a:t>impjegatur</a:t>
            </a:r>
            <a:endParaRPr lang="mt-MT" sz="2000" dirty="0"/>
          </a:p>
          <a:p>
            <a:r>
              <a:rPr lang="mt-MT" sz="2000" dirty="0"/>
              <a:t>Dan il-PPT jiffoka fuq ix-xogħol mid-dar (</a:t>
            </a:r>
            <a:r>
              <a:rPr lang="mt-MT" sz="2000" dirty="0" err="1"/>
              <a:t>telexogħol</a:t>
            </a:r>
            <a:r>
              <a:rPr lang="mt-MT" sz="2000" dirty="0"/>
              <a:t> mid-dar) u huwa maħsub għat-</a:t>
            </a:r>
            <a:r>
              <a:rPr lang="mt-MT" sz="2000" dirty="0" err="1"/>
              <a:t>teleħaddiema</a:t>
            </a:r>
            <a:endParaRPr lang="mt-MT" sz="2000" dirty="0"/>
          </a:p>
          <a:p>
            <a:pPr lvl="1">
              <a:lnSpc>
                <a:spcPct val="160000"/>
              </a:lnSpc>
            </a:pPr>
            <a:r>
              <a:rPr lang="mt-MT" sz="1800" dirty="0"/>
              <a:t>Il-links għar-riżorsi prattiċi huma inklużi fil-“Paġna tan-noti”</a:t>
            </a:r>
          </a:p>
          <a:p>
            <a:pPr lvl="1">
              <a:lnSpc>
                <a:spcPct val="160000"/>
              </a:lnSpc>
            </a:pPr>
            <a:r>
              <a:rPr lang="mt-MT" sz="1800" dirty="0"/>
              <a:t>Għodod prattiċi u gwida relatati </a:t>
            </a:r>
            <a:r>
              <a:rPr lang="mt-MT" sz="1800" dirty="0" err="1"/>
              <a:t>mat-telexogħol</a:t>
            </a:r>
            <a:r>
              <a:rPr lang="mt-MT" sz="1800" dirty="0"/>
              <a:t> huma disponibbli wkoll </a:t>
            </a:r>
            <a:r>
              <a:rPr lang="mt-MT" sz="1800" dirty="0">
                <a:hlinkClick r:id="rId3"/>
              </a:rPr>
              <a:t>hawnhekk</a:t>
            </a:r>
          </a:p>
        </p:txBody>
      </p:sp>
    </p:spTree>
    <p:extLst>
      <p:ext uri="{BB962C8B-B14F-4D97-AF65-F5344CB8AC3E}">
        <p14:creationId xmlns:p14="http://schemas.microsoft.com/office/powerpoint/2010/main" val="644197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sz="2400"/>
              <a:t>Introduzzjoni - Telexogħol mid-dar u MSDs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48036"/>
            <a:ext cx="4680322" cy="3095922"/>
          </a:xfrm>
        </p:spPr>
        <p:txBody>
          <a:bodyPr anchor="t">
            <a:normAutofit/>
          </a:bodyPr>
          <a:lstStyle/>
          <a:p>
            <a:r>
              <a:rPr lang="mt-MT" sz="2000"/>
              <a:t>It-telexogħol kiseb importanza f’dawn l-aħħar snin. </a:t>
            </a:r>
          </a:p>
          <a:p>
            <a:r>
              <a:rPr lang="mt-MT" sz="2000"/>
              <a:t>Għalkemm it-telexogħol mid-dar għandu vantaġġi potenzjali, jista’ jkun ukoll ta’ detriment għas-saħħa tat-teleħaddiema u jikkontribwixxi għall-iżvilupp jew għall-aggravar ta’ Disturbi Muskoloskeletali (MSDs).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91630"/>
            <a:ext cx="2778023" cy="234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3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sz="2400"/>
              <a:t>Valutazzjoni tar-Riskju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7"/>
          </a:xfrm>
        </p:spPr>
        <p:txBody>
          <a:bodyPr anchor="t">
            <a:normAutofit fontScale="92500"/>
          </a:bodyPr>
          <a:lstStyle/>
          <a:p>
            <a:pPr>
              <a:buClr>
                <a:schemeClr val="accent1"/>
              </a:buClr>
            </a:pPr>
            <a:r>
              <a:rPr lang="mt-MT" sz="1800" dirty="0" err="1"/>
              <a:t>It-telexogħol</a:t>
            </a:r>
            <a:r>
              <a:rPr lang="mt-MT" sz="1800" dirty="0"/>
              <a:t> għandu jiġi inkluż fil-valutazzjoni tar-riskju (RA) obbligatorja tal-</a:t>
            </a:r>
            <a:r>
              <a:rPr lang="mt-MT" sz="1800" dirty="0" err="1"/>
              <a:t>impjegatur</a:t>
            </a:r>
            <a:endParaRPr lang="mt-MT" sz="1800" dirty="0"/>
          </a:p>
          <a:p>
            <a:pPr>
              <a:buClr>
                <a:schemeClr val="accent1"/>
              </a:buClr>
            </a:pPr>
            <a:r>
              <a:rPr lang="mt-MT" sz="1800" dirty="0"/>
              <a:t>Għandu jiġi ċċarat (abbażi ta’ dispożizzjonijiet legali / politika tal-intrapriżi):</a:t>
            </a:r>
          </a:p>
          <a:p>
            <a:pPr marL="914400" lvl="1" indent="-457200">
              <a:buClr>
                <a:schemeClr val="accent1"/>
              </a:buClr>
            </a:pPr>
            <a:r>
              <a:rPr lang="mt-MT" sz="1800" dirty="0"/>
              <a:t>Min (meta / kif) jivvaluta r-riskji;</a:t>
            </a:r>
          </a:p>
          <a:p>
            <a:pPr marL="914400" lvl="1" indent="-457200">
              <a:buClr>
                <a:schemeClr val="accent1"/>
              </a:buClr>
            </a:pPr>
            <a:r>
              <a:rPr lang="mt-MT" sz="1800" dirty="0"/>
              <a:t>Ir-riskji jiġu </a:t>
            </a:r>
            <a:r>
              <a:rPr lang="mt-MT" sz="1800" dirty="0" err="1"/>
              <a:t>vvalutati</a:t>
            </a:r>
            <a:r>
              <a:rPr lang="mt-MT" sz="1800" dirty="0"/>
              <a:t> mill-</a:t>
            </a:r>
            <a:r>
              <a:rPr lang="mt-MT" sz="1800" dirty="0" err="1"/>
              <a:t>impjegatur</a:t>
            </a:r>
            <a:r>
              <a:rPr lang="mt-MT" sz="1800" dirty="0"/>
              <a:t> abbażi tal-informazzjoni pprovduta mill-ħaddiem; </a:t>
            </a:r>
          </a:p>
          <a:p>
            <a:pPr marL="914400" lvl="1" indent="-457200">
              <a:buClr>
                <a:schemeClr val="accent1"/>
              </a:buClr>
            </a:pPr>
            <a:r>
              <a:rPr lang="mt-MT" sz="1800" dirty="0"/>
              <a:t>RA individwali għal kull </a:t>
            </a:r>
            <a:r>
              <a:rPr lang="mt-MT" sz="1800" dirty="0" err="1"/>
              <a:t>teleħaddiem</a:t>
            </a:r>
            <a:r>
              <a:rPr lang="mt-MT" sz="1800" dirty="0"/>
              <a:t> (</a:t>
            </a:r>
            <a:r>
              <a:rPr lang="mt-MT" sz="1800" dirty="0" err="1"/>
              <a:t>awtovalutazzjoni</a:t>
            </a:r>
            <a:r>
              <a:rPr lang="mt-MT" sz="1800" dirty="0"/>
              <a:t> </a:t>
            </a:r>
            <a:r>
              <a:rPr lang="mt-MT" sz="1800" dirty="0" err="1"/>
              <a:t>bbażata</a:t>
            </a:r>
            <a:r>
              <a:rPr lang="mt-MT" sz="1800" dirty="0"/>
              <a:t> fuq l-għodda / gwida / lista ta’ kontroll ipprovduta mill-</a:t>
            </a:r>
            <a:r>
              <a:rPr lang="mt-MT" sz="1800" dirty="0" err="1"/>
              <a:t>impjegatur</a:t>
            </a:r>
            <a:r>
              <a:rPr lang="mt-MT" sz="1800" dirty="0"/>
              <a:t>);</a:t>
            </a:r>
          </a:p>
          <a:p>
            <a:pPr marL="914400" lvl="1" indent="-457200">
              <a:buClr>
                <a:schemeClr val="accent1"/>
              </a:buClr>
            </a:pPr>
            <a:r>
              <a:rPr lang="mt-MT" sz="1800" dirty="0"/>
              <a:t>L-</a:t>
            </a:r>
            <a:r>
              <a:rPr lang="mt-MT" sz="1800" dirty="0" err="1"/>
              <a:t>impjegatur</a:t>
            </a:r>
            <a:r>
              <a:rPr lang="mt-MT" sz="1800" dirty="0"/>
              <a:t> / l-</a:t>
            </a:r>
            <a:r>
              <a:rPr lang="mt-MT" sz="1800" dirty="0" err="1"/>
              <a:t>ispeċjalista</a:t>
            </a:r>
            <a:r>
              <a:rPr lang="mt-MT" sz="1800" dirty="0"/>
              <a:t> tal-prevenzjoni jistgħu jżuru d-dar bil-permess tal-ħaddiem. Jekk ma jingħatax permess, l-RA għandha titwettaq abbażi tal-informazzjoni miġbura </a:t>
            </a:r>
            <a:r>
              <a:rPr lang="mt-MT" sz="1800" dirty="0" err="1"/>
              <a:t>mit-teleħaddiem</a:t>
            </a:r>
            <a:r>
              <a:rPr lang="mt-MT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110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064896" cy="367200"/>
          </a:xfrm>
        </p:spPr>
        <p:txBody>
          <a:bodyPr>
            <a:normAutofit fontScale="90000"/>
          </a:bodyPr>
          <a:lstStyle/>
          <a:p>
            <a:r>
              <a:rPr lang="mt-MT" sz="2200" dirty="0"/>
              <a:t>Il-fatturi ewlenin tar-riskju tal-MSD relatati max-xogħol relatati </a:t>
            </a:r>
            <a:r>
              <a:rPr lang="mt-MT" sz="2200" dirty="0" err="1"/>
              <a:t>mat-telexogħol</a:t>
            </a:r>
            <a:endParaRPr lang="mt-MT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469" y="1419622"/>
            <a:ext cx="7632700" cy="2232247"/>
          </a:xfrm>
        </p:spPr>
        <p:txBody>
          <a:bodyPr>
            <a:normAutofit lnSpcReduction="10000"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Stazzjon tax-xogħol ergonomiku u pożizzjonijiet tal-ġisem relatati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Fatturi tal-ambjent tax-xogħol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L-imġiba sedentarja u l-attività jew nuqqas ta’ attività fiżika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Fatturi ta’ organizzazzjoni tax-xogħol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Fatturi tar-riskju psikosoċjali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mt-MT" sz="2000"/>
              <a:t>Fatturi individwali</a:t>
            </a:r>
          </a:p>
        </p:txBody>
      </p:sp>
    </p:spTree>
    <p:extLst>
      <p:ext uri="{BB962C8B-B14F-4D97-AF65-F5344CB8AC3E}">
        <p14:creationId xmlns:p14="http://schemas.microsoft.com/office/powerpoint/2010/main" val="127637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mt-MT" sz="2400" dirty="0"/>
              <a:t>1. </a:t>
            </a:r>
            <a:r>
              <a:rPr lang="mt-MT" sz="2400" dirty="0" err="1"/>
              <a:t>Ergonomija</a:t>
            </a:r>
            <a:r>
              <a:rPr lang="mt-MT" sz="2400" dirty="0"/>
              <a:t> tal-istazzjon tax-xogħol u pożizzjonijiet tal-ġisem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fontScale="92500"/>
          </a:bodyPr>
          <a:lstStyle/>
          <a:p>
            <a:pPr fontAlgn="base"/>
            <a:r>
              <a:rPr lang="mt-MT" sz="2000" dirty="0"/>
              <a:t>Ix-xogħol bil-kompjuter jinvolvi movimenti ripetittivi li jitwettqu l-aktar f’pożizzjoni </a:t>
            </a:r>
            <a:r>
              <a:rPr lang="mt-MT" sz="2000" dirty="0" err="1"/>
              <a:t>statika</a:t>
            </a:r>
            <a:r>
              <a:rPr lang="mt-MT" sz="2000" dirty="0"/>
              <a:t> sostnuta, l-aktar bilqiegħda. </a:t>
            </a:r>
          </a:p>
          <a:p>
            <a:pPr fontAlgn="base"/>
            <a:r>
              <a:rPr lang="mt-MT" sz="2000" dirty="0"/>
              <a:t>Dan jista’ jirriżulta </a:t>
            </a:r>
            <a:r>
              <a:rPr lang="mt-MT" sz="2000" dirty="0" err="1"/>
              <a:t>fl-MSDs</a:t>
            </a:r>
            <a:r>
              <a:rPr lang="mt-MT" sz="2000" dirty="0"/>
              <a:t>, b’mod partikolari meta jkun akkumpanjat minn </a:t>
            </a:r>
            <a:r>
              <a:rPr lang="mt-MT" sz="2000" dirty="0" err="1"/>
              <a:t>ergonomija</a:t>
            </a:r>
            <a:r>
              <a:rPr lang="mt-MT" sz="2000" dirty="0"/>
              <a:t> fqira u nuqqas ta’ </a:t>
            </a:r>
            <a:r>
              <a:rPr lang="mt-MT" sz="2000" dirty="0" err="1"/>
              <a:t>pawżi</a:t>
            </a:r>
            <a:endParaRPr lang="mt-MT" sz="2000" dirty="0"/>
          </a:p>
          <a:p>
            <a:pPr fontAlgn="base"/>
            <a:r>
              <a:rPr lang="mt-MT" sz="2000" dirty="0"/>
              <a:t>Ħafna </a:t>
            </a:r>
            <a:r>
              <a:rPr lang="mt-MT" sz="2000" dirty="0" err="1"/>
              <a:t>teleħaddiema</a:t>
            </a:r>
            <a:r>
              <a:rPr lang="mt-MT" sz="2000" dirty="0"/>
              <a:t> jużaw kompjuters laptop u stazzjonijiet tax-xogħol tad-dar </a:t>
            </a:r>
            <a:r>
              <a:rPr lang="mt-MT" sz="2000" dirty="0" err="1"/>
              <a:t>improvvizzati</a:t>
            </a:r>
            <a:r>
              <a:rPr lang="mt-MT" sz="2000" dirty="0"/>
              <a:t>, li jirriżultaw f’pożizzjonijiet tal-ġisem mhux newtrali u, għalhekk, f’żieda fl-ilmenti </a:t>
            </a:r>
            <a:r>
              <a:rPr lang="mt-MT" sz="2000" dirty="0" err="1"/>
              <a:t>muskoloskeletali</a:t>
            </a:r>
            <a:r>
              <a:rPr lang="mt-MT" sz="2000" dirty="0"/>
              <a:t>. </a:t>
            </a:r>
          </a:p>
          <a:p>
            <a:pPr fontAlgn="base"/>
            <a:r>
              <a:rPr lang="mt-MT" sz="2000" dirty="0"/>
              <a:t>Il-</a:t>
            </a:r>
            <a:r>
              <a:rPr lang="mt-MT" sz="2000" dirty="0" err="1"/>
              <a:t>pożizzjonament</a:t>
            </a:r>
            <a:r>
              <a:rPr lang="mt-MT" sz="2000" dirty="0"/>
              <a:t> mhux xieraq tal-iskrin, tal-keyboard jew tal-mouse u n-nuqqas ta’ appoġġ għad-dirgħajn iwasslu għal </a:t>
            </a:r>
            <a:r>
              <a:rPr lang="mt-MT" sz="2000" dirty="0" err="1"/>
              <a:t>skumdità</a:t>
            </a:r>
            <a:r>
              <a:rPr lang="mt-MT" sz="2000" dirty="0"/>
              <a:t> u tagħbija fil-</a:t>
            </a:r>
            <a:r>
              <a:rPr lang="mt-MT" sz="2000" dirty="0" err="1"/>
              <a:t>muskoli</a:t>
            </a:r>
            <a:r>
              <a:rPr lang="mt-MT" sz="2000" dirty="0"/>
              <a:t> tal-</a:t>
            </a:r>
            <a:r>
              <a:rPr lang="mt-MT" sz="2000" dirty="0" err="1"/>
              <a:t>estremità</a:t>
            </a:r>
            <a:r>
              <a:rPr lang="mt-MT" sz="2000" dirty="0"/>
              <a:t> ta’ fuq u tad-dahar.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2975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2. Ambjent tax-xogħol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527970"/>
          </a:xfrm>
        </p:spPr>
        <p:txBody>
          <a:bodyPr anchor="t">
            <a:noAutofit/>
          </a:bodyPr>
          <a:lstStyle/>
          <a:p>
            <a:pPr fontAlgn="base"/>
            <a:r>
              <a:rPr lang="mt-MT" sz="1800"/>
              <a:t>Hemm evidenza li fatturi ambjentali tax-xogħol bħal disturbi minn leħħa jew riflessjoni, kurrent, storbju u kwalità ħażina tal-arja huma relatati ma’ MSDs fl-għonq u fl-ispalla. </a:t>
            </a:r>
          </a:p>
          <a:p>
            <a:pPr fontAlgn="base"/>
            <a:r>
              <a:rPr lang="mt-MT" sz="1800"/>
              <a:t>Għalkemm il-fatturi ambjentali jingħataw kunsiderazzjoni xierqa fid-disinn tal-uffiċċju, x’aktarx li jiġu injorati fit-telexogħol mid-dar.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061" y="2678255"/>
            <a:ext cx="2952328" cy="16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7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69393" y="1563638"/>
            <a:ext cx="4174607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3. Imġiba sedentarja u attività fiżika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131590"/>
            <a:ext cx="7632700" cy="3454471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mt-MT" sz="2000" dirty="0" err="1"/>
              <a:t>It-telexogħol</a:t>
            </a:r>
            <a:r>
              <a:rPr lang="mt-MT" sz="2000" dirty="0"/>
              <a:t> mid-dar jinvolvi perjodi </a:t>
            </a:r>
            <a:r>
              <a:rPr lang="mt-MT" sz="2000" dirty="0" err="1"/>
              <a:t>sedentarji</a:t>
            </a:r>
            <a:r>
              <a:rPr lang="mt-MT" sz="2000" dirty="0"/>
              <a:t> itwal b’anqas interruzzjonijiet tax-xogħol milli fl-uffiċċju. </a:t>
            </a:r>
          </a:p>
          <a:p>
            <a:pPr fontAlgn="base"/>
            <a:r>
              <a:rPr lang="mt-MT" sz="2000" dirty="0"/>
              <a:t>Dan flimkien ma’ stazzjonijiet tax-xogħol </a:t>
            </a:r>
            <a:r>
              <a:rPr lang="mt-MT" sz="2000" dirty="0" err="1"/>
              <a:t>ergonomiċi</a:t>
            </a:r>
            <a:r>
              <a:rPr lang="mt-MT" sz="2000" dirty="0"/>
              <a:t> ħżiena jista’ jwassal għal żieda </a:t>
            </a:r>
            <a:r>
              <a:rPr lang="mt-MT" sz="2000" dirty="0" err="1"/>
              <a:t>fl-MSDs</a:t>
            </a:r>
            <a:r>
              <a:rPr lang="mt-MT" sz="2000" dirty="0"/>
              <a:t>.</a:t>
            </a:r>
          </a:p>
          <a:p>
            <a:pPr fontAlgn="base"/>
            <a:r>
              <a:rPr lang="mt-MT" sz="2000" dirty="0"/>
              <a:t>In-nuqqas ta’ moviment waqt li wieħed ikun bilqiegħda jwassal għal tagħbija ogħla fuq id-diski </a:t>
            </a:r>
            <a:r>
              <a:rPr lang="mt-MT" sz="2000" dirty="0" err="1"/>
              <a:t>vertebrali</a:t>
            </a:r>
            <a:r>
              <a:rPr lang="mt-MT" sz="2000" dirty="0"/>
              <a:t> u jnaqqas iċ-ċirkolazzjoni tad-demm u l-provvista ta’ ossiġenu lill-</a:t>
            </a:r>
            <a:r>
              <a:rPr lang="mt-MT" sz="2000" dirty="0" err="1"/>
              <a:t>muskoli</a:t>
            </a:r>
            <a:r>
              <a:rPr lang="mt-MT" sz="2000" dirty="0"/>
              <a:t>. </a:t>
            </a:r>
          </a:p>
          <a:p>
            <a:pPr fontAlgn="base"/>
            <a:r>
              <a:rPr lang="mt-MT" sz="2000" dirty="0"/>
              <a:t>Ir-riskji għas-saħħa assoċjati ma’ </a:t>
            </a:r>
            <a:r>
              <a:rPr lang="mt-MT" sz="2000" dirty="0" err="1"/>
              <a:t>mġiba</a:t>
            </a:r>
            <a:r>
              <a:rPr lang="mt-MT" sz="2000" dirty="0"/>
              <a:t> </a:t>
            </a:r>
            <a:r>
              <a:rPr lang="mt-MT" sz="2000" dirty="0" err="1"/>
              <a:t>sedentarja</a:t>
            </a:r>
            <a:r>
              <a:rPr lang="mt-MT" sz="2000" dirty="0"/>
              <a:t> ma jistgħux jiġu </a:t>
            </a:r>
            <a:r>
              <a:rPr lang="mt-MT" sz="2000" dirty="0" err="1"/>
              <a:t>kkumpensati</a:t>
            </a:r>
            <a:r>
              <a:rPr lang="mt-MT" sz="2000" dirty="0"/>
              <a:t> bis-sħiħ minn eżerċizzju fiżiku matul il-ħin liberu.</a:t>
            </a:r>
          </a:p>
          <a:p>
            <a:pPr fontAlgn="base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05702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4. Organizzazzjoni tax-xogħol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217703"/>
            <a:ext cx="7632700" cy="3442279"/>
          </a:xfrm>
        </p:spPr>
        <p:txBody>
          <a:bodyPr anchor="t">
            <a:noAutofit/>
          </a:bodyPr>
          <a:lstStyle/>
          <a:p>
            <a:pPr fontAlgn="base"/>
            <a:r>
              <a:rPr lang="mt-MT" sz="2000"/>
              <a:t>Fattur ieħor ta’ riskju tat-telexogħol mid-dar huwa l-konfini mhux ċari bejn ix-xogħol u d-dar. </a:t>
            </a:r>
          </a:p>
          <a:p>
            <a:pPr fontAlgn="base"/>
            <a:r>
              <a:rPr lang="mt-MT" sz="2000"/>
              <a:t>It-teleħaddiema spiss jaħdmu sigħat itwal fid-dar biex jiżguraw li jissodisfaw jew jaqbżu l-aspettattivi tal-impjegatur.</a:t>
            </a:r>
          </a:p>
          <a:p>
            <a:pPr fontAlgn="base"/>
            <a:r>
              <a:rPr lang="mt-MT" sz="2000"/>
              <a:t>It-teleħaddiema għandhom anqas opportunitajiet biex jissoċjalizzaw mal-kollegi.</a:t>
            </a:r>
          </a:p>
          <a:p>
            <a:pPr fontAlgn="base"/>
            <a:r>
              <a:rPr lang="mt-MT" sz="2000"/>
              <a:t>Sigħat ta’ xogħol estiżi assoċjati ma’ perjodi itwal bilqiegħda jistgħu jirriżultaw f’riskju akbar ta’ MSDs. </a:t>
            </a:r>
          </a:p>
          <a:p>
            <a:pPr fontAlgn="base"/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5292080" y="1635646"/>
            <a:ext cx="3707904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65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1602"/>
            <a:ext cx="8024543" cy="367200"/>
          </a:xfrm>
        </p:spPr>
        <p:txBody>
          <a:bodyPr/>
          <a:lstStyle/>
          <a:p>
            <a:pPr fontAlgn="base"/>
            <a:r>
              <a:rPr lang="mt-MT" sz="2400"/>
              <a:t>5. Fatturi psikosoċjali 1 – fatturi negattivi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1800"/>
              <a:t>Ammont ta’ xogħol eċċessiv, aktar iżolament soċjali mill-kollegi, nuqqas ta’ interazzjoni u appoġġ wiċċ imb wiċċ, u l-ansjetà jista’ jkollhom impatt fuq il-benessri tal-ħaddiema, li min-naħa tagħha tista’ żżid ir-riskju li jiġu żviluppati MSDs. </a:t>
            </a:r>
          </a:p>
          <a:p>
            <a:pPr fontAlgn="base"/>
            <a:r>
              <a:rPr lang="mt-MT" sz="1800"/>
              <a:t>Il-firxa tat-telexogħol hija assoċjata b’mod negattiv mal-appoġġ soċjali mill-kollegi u mill-maniġers diretti.</a:t>
            </a:r>
          </a:p>
          <a:p>
            <a:pPr fontAlgn="base"/>
            <a:r>
              <a:rPr lang="mt-MT" sz="1800"/>
              <a:t>In-nuqqas ta’ appoġġ soċjali mill-kollegi u s-superjuri, l-awtonomija baxxa, id-domandi għoljin tal-impjieg, u s-sodisfazzjon baxx tal-impjieg jidher li huma relatati ma’ żieda fl-okkorrenza tal-MSDs.</a:t>
            </a:r>
          </a:p>
          <a:p>
            <a:pPr fontAlgn="base"/>
            <a:r>
              <a:rPr lang="mt-MT" sz="1800"/>
              <a:t>L-omnipreżenza tax-xogħol u s-sensazzjoni li wieħed qiegħed jgħix “fl-uffiċċju” filgħodu u flgħaxija jistgħu jipprovokaw stress, li jikkontribwixxi għal MSDs.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36096" y="1629962"/>
            <a:ext cx="3491880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225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5. Fatturi psikosoċjali 2 – fatturi pożittivi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059582"/>
            <a:ext cx="6264498" cy="3599978"/>
          </a:xfrm>
        </p:spPr>
        <p:txBody>
          <a:bodyPr anchor="t">
            <a:noAutofit/>
          </a:bodyPr>
          <a:lstStyle/>
          <a:p>
            <a:pPr fontAlgn="base"/>
            <a:r>
              <a:rPr lang="mt-MT" sz="2000"/>
              <a:t>Aspetti psikosoċjali pożittivi tat-telexogħol mid-dar (eż. awtonomija akbar u sodisfazzjon ogħla tax-xogħol) ikollhom effett ta’ benefiċċju fuq problemi tas-saħħa bħall-MSDs u, potenzjalment, jittardjaw il-bidu tas-sintomi.  </a:t>
            </a:r>
          </a:p>
          <a:p>
            <a:pPr fontAlgn="base"/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5436096" y="1629962"/>
            <a:ext cx="3491880" cy="3888432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862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9"/>
            <a:ext cx="7632700" cy="3455986"/>
          </a:xfrm>
        </p:spPr>
        <p:txBody>
          <a:bodyPr lIns="0" tIns="0" rIns="0" bIns="0">
            <a:normAutofit/>
          </a:bodyPr>
          <a:lstStyle/>
          <a:p>
            <a:r>
              <a:rPr lang="mt-MT" sz="2000"/>
              <a:t>Il-karatteristiċi tal-ħaddiema jistgħu jkunu wkoll fatturi ta’ riskju għall-MSD (jekk ir-riskji ma jiġux ġestiti kif suppost):</a:t>
            </a:r>
          </a:p>
          <a:p>
            <a:pPr lvl="1"/>
            <a:r>
              <a:rPr lang="mt-MT" sz="2000"/>
              <a:t>l-età</a:t>
            </a:r>
          </a:p>
          <a:p>
            <a:pPr lvl="1"/>
            <a:r>
              <a:rPr lang="mt-MT" sz="2000"/>
              <a:t>is-sess</a:t>
            </a:r>
          </a:p>
          <a:p>
            <a:pPr lvl="1"/>
            <a:r>
              <a:rPr lang="mt-MT" sz="2000"/>
              <a:t>il-kundizzjoni tas-saħħa (jekk diġà jbatu minn MSD jew għamlu dan fil-passat)</a:t>
            </a:r>
          </a:p>
          <a:p>
            <a:pPr lvl="1"/>
            <a:r>
              <a:rPr lang="mt-MT" sz="2000"/>
              <a:t>in-nuqqas ta’ għarfien dwar it-tekniki tax-xogħol u l-proċeduri tas-sikurezza </a:t>
            </a:r>
          </a:p>
          <a:p>
            <a:pPr lvl="1"/>
            <a:r>
              <a:rPr lang="mt-MT" sz="2000"/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26490"/>
            <a:ext cx="7488486" cy="666103"/>
          </a:xfrm>
        </p:spPr>
        <p:txBody>
          <a:bodyPr lIns="0" tIns="0" rIns="0" bIns="0"/>
          <a:lstStyle/>
          <a:p>
            <a:r>
              <a:rPr lang="mt-MT" sz="2400">
                <a:solidFill>
                  <a:schemeClr val="accent1"/>
                </a:solidFill>
              </a:rPr>
              <a:t>6. Fatturi individwali</a:t>
            </a:r>
            <a:r>
              <a:rPr lang="mt-MT" sz="2400"/>
              <a:t/>
            </a:r>
            <a:br>
              <a:rPr lang="mt-MT" sz="2400"/>
            </a:br>
            <a:endParaRPr lang="mt-MT" sz="2400"/>
          </a:p>
        </p:txBody>
      </p:sp>
      <p:sp>
        <p:nvSpPr>
          <p:cNvPr id="4" name="Rectangle 3"/>
          <p:cNvSpPr/>
          <p:nvPr/>
        </p:nvSpPr>
        <p:spPr>
          <a:xfrm>
            <a:off x="6804248" y="2513602"/>
            <a:ext cx="2627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738" y="3291830"/>
            <a:ext cx="4554723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8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722447" cy="367200"/>
          </a:xfrm>
        </p:spPr>
        <p:txBody>
          <a:bodyPr/>
          <a:lstStyle/>
          <a:p>
            <a:r>
              <a:rPr lang="mt-MT" sz="2000"/>
              <a:t>Approċċi preventivi / protettivi biex jiġu indirizzati l-fatturi ta’ riskju għal MSD relatati mat-telexogħol fid-dar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491630"/>
            <a:ext cx="7632700" cy="34559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t-MT" sz="2200"/>
              <a:t>Id-disinn tal-post tax-xogħol u l-ergonomija</a:t>
            </a:r>
          </a:p>
          <a:p>
            <a:pPr marL="514350" indent="-514350">
              <a:buFont typeface="+mj-lt"/>
              <a:buAutoNum type="arabicPeriod"/>
            </a:pPr>
            <a:r>
              <a:rPr lang="mt-MT" sz="2200"/>
              <a:t>L-ambjent tax-xogħol </a:t>
            </a:r>
          </a:p>
          <a:p>
            <a:pPr marL="514350" indent="-514350">
              <a:buFont typeface="+mj-lt"/>
              <a:buAutoNum type="arabicPeriod"/>
            </a:pPr>
            <a:r>
              <a:rPr lang="mt-MT" sz="2200"/>
              <a:t>L-imġiba sedentarja</a:t>
            </a:r>
          </a:p>
          <a:p>
            <a:pPr marL="514350" indent="-514350">
              <a:buFont typeface="+mj-lt"/>
              <a:buAutoNum type="arabicPeriod"/>
            </a:pPr>
            <a:r>
              <a:rPr lang="mt-MT" sz="2200"/>
              <a:t>L-organizzazzjoni tax-xogħol</a:t>
            </a:r>
          </a:p>
          <a:p>
            <a:pPr marL="514350" indent="-514350">
              <a:buFont typeface="+mj-lt"/>
              <a:buAutoNum type="arabicPeriod"/>
            </a:pPr>
            <a:r>
              <a:rPr lang="mt-MT" sz="2200"/>
              <a:t>Il-fatturi psikosoċjali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521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89734"/>
            <a:ext cx="5472608" cy="2982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1. Id-disinn tal-post tax-xogħol u l-ergonomija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2000"/>
              <a:t>It-teleħaddiema mhux dejjem ikollhom l-istess riżorsi u possibbiltajiet fid-dar kif jagħmlu fl-uffiċċju. </a:t>
            </a:r>
          </a:p>
          <a:p>
            <a:pPr fontAlgn="base"/>
            <a:r>
              <a:rPr lang="mt-MT" sz="2000"/>
              <a:t>Biex l-uffiċċju tad-dar isir post tax-xogħol komdu u tajjeb għas-saħħa, hawn xi suġġerimenti relatati ma’:</a:t>
            </a:r>
          </a:p>
          <a:p>
            <a:pPr marL="0" indent="0" fontAlgn="base">
              <a:buNone/>
            </a:pPr>
            <a:r>
              <a:rPr lang="mt-MT" sz="2000"/>
              <a:t> </a:t>
            </a:r>
          </a:p>
          <a:p>
            <a:pPr lvl="1" fontAlgn="base"/>
            <a:r>
              <a:rPr lang="mt-MT" sz="2000"/>
              <a:t>Siġġu tal-uffiċċju</a:t>
            </a:r>
          </a:p>
          <a:p>
            <a:pPr lvl="1" fontAlgn="base"/>
            <a:r>
              <a:rPr lang="mt-MT" sz="2000"/>
              <a:t>Skrivanija tal-uffiċċju</a:t>
            </a:r>
          </a:p>
          <a:p>
            <a:pPr lvl="1" fontAlgn="base"/>
            <a:r>
              <a:rPr lang="mt-MT" sz="2000"/>
              <a:t>Moniter</a:t>
            </a:r>
          </a:p>
          <a:p>
            <a:pPr lvl="1" fontAlgn="base"/>
            <a:r>
              <a:rPr lang="mt-MT" sz="2000"/>
              <a:t>Maws u tastiera</a:t>
            </a:r>
          </a:p>
          <a:p>
            <a:pPr lvl="1" fontAlgn="base"/>
            <a:r>
              <a:rPr lang="mt-MT" sz="2000"/>
              <a:t>Stand tad-dokumenti</a:t>
            </a:r>
          </a:p>
          <a:p>
            <a:pPr fontAlgn="base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09643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7" y="135000"/>
            <a:ext cx="8609469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mt-MT" sz="2400" dirty="0"/>
              <a:t>1. Id-disinn tal-post tax-xogħol u l-</a:t>
            </a:r>
            <a:r>
              <a:rPr lang="mt-MT" sz="2400" dirty="0" err="1"/>
              <a:t>ergonomija</a:t>
            </a:r>
            <a:r>
              <a:rPr lang="mt-MT" sz="2400" dirty="0"/>
              <a:t> – Siġġu tal-uffiċċju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776666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1650"/>
              <a:t>Is-siġġu preferibbilment ikun jista’ jiġi aġġustat fl-għoli, fil-mistrieħ tad-dahar, fil-fond tas-sit, fis-serħan tad-driegħ u fl-inklinazzjoni dinamika (biex jinħoloq il-moviment). </a:t>
            </a:r>
          </a:p>
          <a:p>
            <a:pPr fontAlgn="base"/>
            <a:r>
              <a:rPr lang="mt-MT" sz="1650"/>
              <a:t>Għal pożizzjoni newtrali bilqiegħda, kun ċert li s-siġġu jiġi aġġustat b’mod korrett. </a:t>
            </a:r>
          </a:p>
          <a:p>
            <a:pPr fontAlgn="base"/>
            <a:r>
              <a:rPr lang="mt-MT" sz="1650"/>
              <a:t>Jekk is-siġġu ma jkunx aġġustabbli: </a:t>
            </a:r>
          </a:p>
          <a:p>
            <a:pPr lvl="1" fontAlgn="base"/>
            <a:r>
              <a:rPr lang="mt-MT" sz="1650"/>
              <a:t>adatta l-għoli tas-sit sabiex il-ġenbejn ikunu kemxejn ogħla mill-irkoppa u l-koxox ikunu kemxejn inklinati ’l isfel. Jekk is-sit ikun baxx wisq, uża kuxin (jew tnejn). Dan jgħin biex tinżamm pożizzjoni komda tal-ġisem (bid-dahar allinjat b’mod naturali). </a:t>
            </a:r>
          </a:p>
          <a:p>
            <a:pPr lvl="1" fontAlgn="base"/>
            <a:r>
              <a:rPr lang="mt-MT" sz="1650"/>
              <a:t>kun ċert li s-saqajn ikunu f’kuntatt tajjeb mal-art. Jekk dan ma jkunx il-każ, ħu oġġett stabbli u poġġih taħt is-saqajn biex ittejjeb il-kuntatt mal-art.</a:t>
            </a:r>
          </a:p>
          <a:p>
            <a:pPr lvl="1" fontAlgn="base"/>
            <a:r>
              <a:rPr lang="mt-MT" sz="1650"/>
              <a:t>uża appoġġ addizzjonali (eż. kuxin irqiq) wara n-naħa t’isfel tad-dahar, meta n-naħa t’isfel tad-dahar ma tkunx appoġġata sew.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06294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7" y="135000"/>
            <a:ext cx="8716973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mt-MT" sz="2400" dirty="0"/>
              <a:t>1. Id-disinn tal-post tax-xogħol u l-</a:t>
            </a:r>
            <a:r>
              <a:rPr lang="mt-MT" sz="2400" dirty="0" err="1"/>
              <a:t>ergonomija</a:t>
            </a:r>
            <a:r>
              <a:rPr lang="mt-MT" sz="2400" dirty="0"/>
              <a:t> – </a:t>
            </a:r>
            <a:r>
              <a:rPr lang="mt-MT" sz="2400" dirty="0" err="1"/>
              <a:t>Skrivanija</a:t>
            </a:r>
            <a:r>
              <a:rPr lang="mt-MT" sz="2400" dirty="0"/>
              <a:t> tal-uffiċċju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599978"/>
          </a:xfrm>
        </p:spPr>
        <p:txBody>
          <a:bodyPr anchor="t">
            <a:normAutofit fontScale="92500" lnSpcReduction="10000"/>
          </a:bodyPr>
          <a:lstStyle/>
          <a:p>
            <a:pPr fontAlgn="base"/>
            <a:r>
              <a:rPr lang="mt-MT" sz="1700" dirty="0"/>
              <a:t>Kun ċert li l-</a:t>
            </a:r>
            <a:r>
              <a:rPr lang="mt-MT" sz="1700" dirty="0" err="1"/>
              <a:t>iskrivanija</a:t>
            </a:r>
            <a:r>
              <a:rPr lang="mt-MT" sz="1700" dirty="0"/>
              <a:t> tkun kbira biżżejjed u li jkun hemm biżżejjed spazju għas-saqajn. Preferibbilment fond ta’ mill-anqas 80 </a:t>
            </a:r>
            <a:r>
              <a:rPr lang="mt-MT" sz="1700" dirty="0" err="1"/>
              <a:t>cm</a:t>
            </a:r>
            <a:r>
              <a:rPr lang="mt-MT" sz="1700" dirty="0"/>
              <a:t> u ħxuna ta’ anqas minn 5 </a:t>
            </a:r>
            <a:r>
              <a:rPr lang="mt-MT" sz="1700" dirty="0" err="1"/>
              <a:t>cm</a:t>
            </a:r>
            <a:r>
              <a:rPr lang="mt-MT" sz="1700" dirty="0"/>
              <a:t>. </a:t>
            </a:r>
          </a:p>
          <a:p>
            <a:pPr fontAlgn="base"/>
            <a:r>
              <a:rPr lang="mt-MT" sz="1700" dirty="0"/>
              <a:t>Jekk l-għoli tal-</a:t>
            </a:r>
            <a:r>
              <a:rPr lang="mt-MT" sz="1700" dirty="0" err="1"/>
              <a:t>iskrivanija</a:t>
            </a:r>
            <a:r>
              <a:rPr lang="mt-MT" sz="1700" dirty="0"/>
              <a:t> jkun aġġustabbli, adatta l-għoli għall-għoli tal-minkeb (innota li l-</a:t>
            </a:r>
            <a:r>
              <a:rPr lang="mt-MT" sz="1700" dirty="0" err="1"/>
              <a:t>ispallejn</a:t>
            </a:r>
            <a:r>
              <a:rPr lang="mt-MT" sz="1700" dirty="0"/>
              <a:t> huma </a:t>
            </a:r>
            <a:r>
              <a:rPr lang="mt-MT" sz="1700" dirty="0" err="1"/>
              <a:t>rrilassati</a:t>
            </a:r>
            <a:r>
              <a:rPr lang="mt-MT" sz="1700" dirty="0"/>
              <a:t>). Qabel ma tagħmel dan, kun ċert li l-ġisem ikun qiegħed f’pożizzjoni tajba waqt li jkun bilqiegħda (ara s-siġġu tal-uffiċċju).</a:t>
            </a:r>
          </a:p>
          <a:p>
            <a:pPr fontAlgn="base"/>
            <a:r>
              <a:rPr lang="mt-MT" sz="1700" dirty="0"/>
              <a:t>Jekk l-għoli tal-</a:t>
            </a:r>
            <a:r>
              <a:rPr lang="mt-MT" sz="1700" dirty="0" err="1"/>
              <a:t>iskrivanija</a:t>
            </a:r>
            <a:r>
              <a:rPr lang="mt-MT" sz="1700" dirty="0"/>
              <a:t> ma jkunx aġġustabbli:</a:t>
            </a:r>
          </a:p>
          <a:p>
            <a:pPr lvl="1" fontAlgn="base"/>
            <a:r>
              <a:rPr lang="mt-MT" sz="1700" dirty="0"/>
              <a:t>L-</a:t>
            </a:r>
            <a:r>
              <a:rPr lang="mt-MT" sz="1700" dirty="0" err="1"/>
              <a:t>iskrivanija</a:t>
            </a:r>
            <a:r>
              <a:rPr lang="mt-MT" sz="1700" dirty="0"/>
              <a:t> hija għolja wisq: </a:t>
            </a:r>
            <a:r>
              <a:rPr lang="mt-MT" sz="1700" dirty="0" err="1"/>
              <a:t>għolli</a:t>
            </a:r>
            <a:r>
              <a:rPr lang="mt-MT" sz="1700" dirty="0"/>
              <a:t> l-għoli tas-siġġu ta’ meta bilqiegħda (eż. billi tuża </a:t>
            </a:r>
            <a:r>
              <a:rPr lang="mt-MT" sz="1700" dirty="0" err="1"/>
              <a:t>kuxins</a:t>
            </a:r>
            <a:r>
              <a:rPr lang="mt-MT" sz="1700" dirty="0"/>
              <a:t> f’każ ta’ siġġu mhux aġġustabbli) sabiex il-</a:t>
            </a:r>
            <a:r>
              <a:rPr lang="mt-MT" sz="1700" dirty="0" err="1"/>
              <a:t>minkbejn</a:t>
            </a:r>
            <a:r>
              <a:rPr lang="mt-MT" sz="1700" dirty="0"/>
              <a:t> ikunu fl-istess għoli tal-</a:t>
            </a:r>
            <a:r>
              <a:rPr lang="mt-MT" sz="1700" dirty="0" err="1"/>
              <a:t>iskrivanija</a:t>
            </a:r>
            <a:r>
              <a:rPr lang="mt-MT" sz="1700" dirty="0"/>
              <a:t>. </a:t>
            </a:r>
          </a:p>
          <a:p>
            <a:pPr lvl="1" fontAlgn="base"/>
            <a:r>
              <a:rPr lang="mt-MT" sz="1700" dirty="0"/>
              <a:t>L-</a:t>
            </a:r>
            <a:r>
              <a:rPr lang="mt-MT" sz="1700" dirty="0" err="1"/>
              <a:t>iskrivanija</a:t>
            </a:r>
            <a:r>
              <a:rPr lang="mt-MT" sz="1700" dirty="0"/>
              <a:t> hija baxxa wisq: </a:t>
            </a:r>
            <a:r>
              <a:rPr lang="mt-MT" sz="1700" dirty="0" err="1"/>
              <a:t>għolli</a:t>
            </a:r>
            <a:r>
              <a:rPr lang="mt-MT" sz="1700" dirty="0"/>
              <a:t> l-għoli tal-uffiċċju (eż. billi tuża </a:t>
            </a:r>
            <a:r>
              <a:rPr lang="mt-MT" sz="1700" dirty="0" err="1"/>
              <a:t>blokok</a:t>
            </a:r>
            <a:r>
              <a:rPr lang="mt-MT" sz="1700" dirty="0"/>
              <a:t>) sabiex il-</a:t>
            </a:r>
            <a:r>
              <a:rPr lang="mt-MT" sz="1700" dirty="0" err="1"/>
              <a:t>minkbejn</a:t>
            </a:r>
            <a:r>
              <a:rPr lang="mt-MT" sz="1700" dirty="0"/>
              <a:t> ikunu fl-istess għoli tal-</a:t>
            </a:r>
            <a:r>
              <a:rPr lang="mt-MT" sz="1700" dirty="0" err="1"/>
              <a:t>iskrivanija</a:t>
            </a:r>
            <a:r>
              <a:rPr lang="mt-MT" sz="1700" dirty="0"/>
              <a:t>. Iżda żommha stabbli u </a:t>
            </a:r>
            <a:r>
              <a:rPr lang="mt-MT" sz="1700" dirty="0" err="1"/>
              <a:t>sikura</a:t>
            </a:r>
            <a:r>
              <a:rPr lang="mt-MT" sz="1700" dirty="0"/>
              <a:t>.  </a:t>
            </a:r>
          </a:p>
          <a:p>
            <a:pPr marL="0" indent="0" fontAlgn="base">
              <a:buNone/>
            </a:pPr>
            <a:r>
              <a:rPr lang="mt-MT" sz="1800" dirty="0"/>
              <a:t> 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587576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586493" cy="367200"/>
          </a:xfrm>
        </p:spPr>
        <p:txBody>
          <a:bodyPr/>
          <a:lstStyle/>
          <a:p>
            <a:pPr fontAlgn="base"/>
            <a:r>
              <a:rPr lang="mt-MT" sz="2400"/>
              <a:t>1. Id-disinn tal-post tax-xogħol u l-ergonomija – Moniter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920682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mt-MT" sz="1600" dirty="0"/>
              <a:t>Sabiex jiġi evitat </a:t>
            </a:r>
            <a:r>
              <a:rPr lang="mt-MT" sz="1600" dirty="0" err="1"/>
              <a:t>strapazz</a:t>
            </a:r>
            <a:r>
              <a:rPr lang="mt-MT" sz="1600" dirty="0"/>
              <a:t> tal-</a:t>
            </a:r>
            <a:r>
              <a:rPr lang="mt-MT" sz="1600" dirty="0" err="1"/>
              <a:t>muskoli</a:t>
            </a:r>
            <a:r>
              <a:rPr lang="mt-MT" sz="1600" dirty="0"/>
              <a:t> fl-għonq u </a:t>
            </a:r>
            <a:r>
              <a:rPr lang="mt-MT" sz="1600" dirty="0" err="1"/>
              <a:t>fl-ispalla</a:t>
            </a:r>
            <a:r>
              <a:rPr lang="mt-MT" sz="1600" dirty="0"/>
              <a:t>, huwa importanti li l-iskrin jitqiegħed fl-għoli korrett (jiġifieri fil-livell tal-għajnejn jew eżatt taħt). Għalhekk, uża stand tal-laptop jew, jekk mhux disponibbli, kaxxa jew ammont ta’ kotba fuq xulxin sal-għoli eżatt. </a:t>
            </a:r>
          </a:p>
          <a:p>
            <a:pPr fontAlgn="base"/>
            <a:r>
              <a:rPr lang="mt-MT" sz="1600" dirty="0"/>
              <a:t>Preferibbilment, uża skrin estern (li huwa kbir biżżejjed, tal-anqas 19-il pulzier). </a:t>
            </a:r>
          </a:p>
          <a:p>
            <a:pPr fontAlgn="base"/>
            <a:r>
              <a:rPr lang="mt-MT" sz="1600" dirty="0"/>
              <a:t>Meta tuża żewġ skrins, poġġihom f’forma ta’ V direttament quddiemek (billi tuża ż-żewġ skrins bl-istess mod) jew l-iskrin primarju direttament quddiem u l-iskrin sekondarju fuq naħa waħda (billi tuża skrin wieħed aktar mill-ieħor).</a:t>
            </a:r>
          </a:p>
          <a:p>
            <a:pPr fontAlgn="base"/>
            <a:r>
              <a:rPr lang="mt-MT" sz="1600" dirty="0"/>
              <a:t>Poġġi l-iskrin(s) fl-għoli korrett u fit-tul tad-driegħ mill-għajnejn.</a:t>
            </a:r>
          </a:p>
          <a:p>
            <a:r>
              <a:rPr lang="mt-MT" sz="1600" dirty="0"/>
              <a:t>Sabiex tiġi evitata l-</a:t>
            </a:r>
            <a:r>
              <a:rPr lang="mt-MT" sz="1600" dirty="0" err="1"/>
              <a:t>għeja</a:t>
            </a:r>
            <a:r>
              <a:rPr lang="mt-MT" sz="1600" dirty="0"/>
              <a:t> fl-għajnejn, uża r-regola 20-20-20 (jiġifieri kull 20 minuta ħares għal mill-anqas 20 sekonda f’bogħod ta’ mill-anqas 20 pied). </a:t>
            </a:r>
          </a:p>
          <a:p>
            <a:r>
              <a:rPr lang="mt-MT" sz="1600" dirty="0"/>
              <a:t>Żid il-</a:t>
            </a:r>
            <a:r>
              <a:rPr lang="mt-MT" sz="1600" dirty="0" err="1"/>
              <a:t>leġġibbiltà</a:t>
            </a:r>
            <a:r>
              <a:rPr lang="mt-MT" sz="1600" dirty="0"/>
              <a:t> billi tuża l-</a:t>
            </a:r>
            <a:r>
              <a:rPr lang="mt-MT" sz="1600" dirty="0" err="1"/>
              <a:t>wisa</a:t>
            </a:r>
            <a:r>
              <a:rPr lang="mt-MT" sz="1600" dirty="0"/>
              <a:t>’ sħiħ tal-iskrin, in-nuqqas ta’ kuluri (eż. tipa skura fuq sfond ta’ dawl) u daqs tat-tipa u l-ispazju bejn il-linji kbar biżżejjed. </a:t>
            </a:r>
          </a:p>
        </p:txBody>
      </p:sp>
    </p:spTree>
    <p:extLst>
      <p:ext uri="{BB962C8B-B14F-4D97-AF65-F5344CB8AC3E}">
        <p14:creationId xmlns:p14="http://schemas.microsoft.com/office/powerpoint/2010/main" val="2811601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082437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mt-MT" sz="2200" dirty="0"/>
              <a:t>1. Id-disinn tal-post tax-xogħol u l-</a:t>
            </a:r>
            <a:r>
              <a:rPr lang="mt-MT" sz="2200" dirty="0" err="1"/>
              <a:t>ergonomija</a:t>
            </a:r>
            <a:r>
              <a:rPr lang="mt-MT" sz="2200" dirty="0"/>
              <a:t> – Maws u tastiera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1600" dirty="0"/>
              <a:t>Waqt li tkun qed taħdem fuq il-laptop, huwa rakkomandat li jintużaw maws u tastiera separati. Dan jippermetti li tiġi adottata pożizzjoni tal-ġisem aktar komda u jipprevjeni </a:t>
            </a:r>
            <a:r>
              <a:rPr lang="mt-MT" sz="1600" dirty="0" err="1"/>
              <a:t>strapazz</a:t>
            </a:r>
            <a:r>
              <a:rPr lang="mt-MT" sz="1600" dirty="0"/>
              <a:t> tal-</a:t>
            </a:r>
            <a:r>
              <a:rPr lang="mt-MT" sz="1600" dirty="0" err="1"/>
              <a:t>muskoli</a:t>
            </a:r>
            <a:r>
              <a:rPr lang="mt-MT" sz="1600" dirty="0"/>
              <a:t> fl-għonq u </a:t>
            </a:r>
            <a:r>
              <a:rPr lang="mt-MT" sz="1600" dirty="0" err="1"/>
              <a:t>fl-ispalla</a:t>
            </a:r>
            <a:r>
              <a:rPr lang="mt-MT" sz="1600" dirty="0"/>
              <a:t>. </a:t>
            </a:r>
          </a:p>
          <a:p>
            <a:pPr fontAlgn="base"/>
            <a:r>
              <a:rPr lang="mt-MT" sz="1600" dirty="0"/>
              <a:t>Preferibbilment uża tastiera ċatta (jew agħlaq is-saqajn tat-tastiera). </a:t>
            </a:r>
          </a:p>
          <a:p>
            <a:pPr fontAlgn="base"/>
            <a:r>
              <a:rPr lang="mt-MT" sz="1600" dirty="0" err="1"/>
              <a:t>Ippożizzjona</a:t>
            </a:r>
            <a:r>
              <a:rPr lang="mt-MT" sz="1600" dirty="0"/>
              <a:t> t-tastiera direttament quddiem l-iskrin, madwar 5-10 </a:t>
            </a:r>
            <a:r>
              <a:rPr lang="mt-MT" sz="1600" dirty="0" err="1"/>
              <a:t>cm</a:t>
            </a:r>
            <a:r>
              <a:rPr lang="mt-MT" sz="1600" dirty="0"/>
              <a:t> mit-tarf tal-</a:t>
            </a:r>
            <a:r>
              <a:rPr lang="mt-MT" sz="1600" dirty="0" err="1"/>
              <a:t>iskrivanija</a:t>
            </a:r>
            <a:r>
              <a:rPr lang="mt-MT" sz="1600" dirty="0"/>
              <a:t>. </a:t>
            </a:r>
          </a:p>
          <a:p>
            <a:pPr fontAlgn="base"/>
            <a:r>
              <a:rPr lang="mt-MT" sz="1600" dirty="0"/>
              <a:t>Poġġi l-maws kemm jista’ jkun qrib it-tastiera. </a:t>
            </a:r>
          </a:p>
          <a:p>
            <a:pPr fontAlgn="base"/>
            <a:r>
              <a:rPr lang="mt-MT" sz="1600" dirty="0"/>
              <a:t>Uża l-maws b’mod korrett. Kun ċert li d-driegħ huwa appoġġat sew mill-</a:t>
            </a:r>
            <a:r>
              <a:rPr lang="mt-MT" sz="1600" dirty="0" err="1"/>
              <a:t>iskrivanija</a:t>
            </a:r>
            <a:r>
              <a:rPr lang="mt-MT" sz="1600" dirty="0"/>
              <a:t> (jew mill-</a:t>
            </a:r>
            <a:r>
              <a:rPr lang="mt-MT" sz="1600" dirty="0" err="1"/>
              <a:t>armrest</a:t>
            </a:r>
            <a:r>
              <a:rPr lang="mt-MT" sz="1600" dirty="0"/>
              <a:t>) u li l-ġenb tal-id jistrieħ fuq il-</a:t>
            </a:r>
            <a:r>
              <a:rPr lang="mt-MT" sz="1600" dirty="0" err="1"/>
              <a:t>skrivanija</a:t>
            </a:r>
            <a:r>
              <a:rPr lang="mt-MT" sz="1600" dirty="0"/>
              <a:t>.</a:t>
            </a:r>
          </a:p>
          <a:p>
            <a:pPr fontAlgn="base"/>
            <a:r>
              <a:rPr lang="mt-MT" sz="1600" dirty="0"/>
              <a:t>Evita li sserraħ </a:t>
            </a:r>
            <a:r>
              <a:rPr lang="mt-MT" sz="1600" dirty="0" err="1"/>
              <a:t>idek</a:t>
            </a:r>
            <a:r>
              <a:rPr lang="mt-MT" sz="1600" dirty="0"/>
              <a:t> fuq il-maws waqt li ma tkunx qed tużah. </a:t>
            </a:r>
          </a:p>
          <a:p>
            <a:pPr fontAlgn="base"/>
            <a:r>
              <a:rPr lang="mt-MT" sz="1600" dirty="0"/>
              <a:t>Naqqas il-</a:t>
            </a:r>
            <a:r>
              <a:rPr lang="mt-MT" sz="1600" dirty="0" err="1"/>
              <a:t>klikks</a:t>
            </a:r>
            <a:r>
              <a:rPr lang="mt-MT" sz="1600" dirty="0"/>
              <a:t> tal-maws billi tuża </a:t>
            </a:r>
            <a:r>
              <a:rPr lang="mt-MT" sz="1600" dirty="0" err="1"/>
              <a:t>shortcuts</a:t>
            </a:r>
            <a:r>
              <a:rPr lang="mt-MT" sz="1600" dirty="0"/>
              <a:t> bit-tastiera fejn possibbli. </a:t>
            </a:r>
          </a:p>
          <a:p>
            <a:pPr fontAlgn="base"/>
            <a:r>
              <a:rPr lang="mt-MT" sz="1600" dirty="0"/>
              <a:t>Maws vertikali jew tar-romblu jista’ jkun xieraq għall-impjegati li diġà qed ibatu mill-</a:t>
            </a:r>
            <a:r>
              <a:rPr lang="mt-MT" sz="1600" dirty="0" err="1"/>
              <a:t>MSDs</a:t>
            </a:r>
            <a:endParaRPr lang="mt-MT" sz="1600" dirty="0"/>
          </a:p>
        </p:txBody>
      </p:sp>
    </p:spTree>
    <p:extLst>
      <p:ext uri="{BB962C8B-B14F-4D97-AF65-F5344CB8AC3E}">
        <p14:creationId xmlns:p14="http://schemas.microsoft.com/office/powerpoint/2010/main" val="3078398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722447" cy="367200"/>
          </a:xfrm>
        </p:spPr>
        <p:txBody>
          <a:bodyPr>
            <a:normAutofit fontScale="90000"/>
          </a:bodyPr>
          <a:lstStyle/>
          <a:p>
            <a:pPr fontAlgn="base"/>
            <a:r>
              <a:rPr lang="mt-MT" sz="2200" dirty="0"/>
              <a:t>1. Id-disinn tal-post tax-xogħol u l-</a:t>
            </a:r>
            <a:r>
              <a:rPr lang="mt-MT" sz="2200" dirty="0" err="1"/>
              <a:t>ergonomija</a:t>
            </a:r>
            <a:r>
              <a:rPr lang="mt-MT" sz="2200" dirty="0"/>
              <a:t> – Stand tad-dokumenti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704658" cy="3455987"/>
          </a:xfrm>
        </p:spPr>
        <p:txBody>
          <a:bodyPr anchor="t">
            <a:normAutofit lnSpcReduction="10000"/>
          </a:bodyPr>
          <a:lstStyle/>
          <a:p>
            <a:r>
              <a:rPr lang="mt-MT" sz="1900" dirty="0"/>
              <a:t>Uża stand tad-dokumenti meta tittajpja n-noti jew test minn dokumenti stampati. Dan jgħin biex tinżamm pożizzjoni newtrali fl-għonq u fid-dahar. </a:t>
            </a:r>
          </a:p>
          <a:p>
            <a:r>
              <a:rPr lang="mt-MT" sz="1900" dirty="0" err="1"/>
              <a:t>Ippożizzjona</a:t>
            </a:r>
            <a:r>
              <a:rPr lang="mt-MT" sz="1900" dirty="0"/>
              <a:t> l-</a:t>
            </a:r>
            <a:r>
              <a:rPr lang="mt-MT" sz="1900" dirty="0" err="1"/>
              <a:t>istand</a:t>
            </a:r>
            <a:r>
              <a:rPr lang="mt-MT" sz="1900" dirty="0"/>
              <a:t> tad-dokumenti fuq wara tat-tastiera (esterna) u taħt il-</a:t>
            </a:r>
            <a:r>
              <a:rPr lang="mt-MT" sz="1900" dirty="0" err="1"/>
              <a:t>moniter</a:t>
            </a:r>
            <a:r>
              <a:rPr lang="mt-MT" sz="1900" dirty="0"/>
              <a:t>, direttament bejn il-</a:t>
            </a:r>
            <a:r>
              <a:rPr lang="mt-MT" sz="1900" dirty="0" err="1"/>
              <a:t>moniter</a:t>
            </a:r>
            <a:r>
              <a:rPr lang="mt-MT" sz="1900" dirty="0"/>
              <a:t> u t-tastiera.</a:t>
            </a:r>
          </a:p>
          <a:p>
            <a:r>
              <a:rPr lang="mt-MT" sz="1900" dirty="0" err="1"/>
              <a:t>Ippożizzjonah</a:t>
            </a:r>
            <a:r>
              <a:rPr lang="mt-MT" sz="1900" dirty="0"/>
              <a:t> f’angolu żgħir (madwar 45°) sabiex id-dokumenti jkunu jistgħu jinqraw b’mod ċar. </a:t>
            </a:r>
          </a:p>
          <a:p>
            <a:r>
              <a:rPr lang="mt-MT" sz="1900" dirty="0"/>
              <a:t>F’każ ta’ </a:t>
            </a:r>
            <a:r>
              <a:rPr lang="mt-MT" sz="1900" dirty="0" err="1"/>
              <a:t>ttajpjar</a:t>
            </a:r>
            <a:r>
              <a:rPr lang="mt-MT" sz="1900" dirty="0"/>
              <a:t> tal-mess (</a:t>
            </a:r>
            <a:r>
              <a:rPr lang="mt-MT" sz="1900" dirty="0" err="1"/>
              <a:t>touch</a:t>
            </a:r>
            <a:r>
              <a:rPr lang="mt-MT" sz="1900" dirty="0"/>
              <a:t> </a:t>
            </a:r>
            <a:r>
              <a:rPr lang="mt-MT" sz="1900" dirty="0" err="1"/>
              <a:t>typing</a:t>
            </a:r>
            <a:r>
              <a:rPr lang="mt-MT" sz="1900" dirty="0"/>
              <a:t>), poġġi l-</a:t>
            </a:r>
            <a:r>
              <a:rPr lang="mt-MT" sz="1900" dirty="0" err="1"/>
              <a:t>istand</a:t>
            </a:r>
            <a:r>
              <a:rPr lang="mt-MT" sz="1900" dirty="0"/>
              <a:t> tad-dokument fl-istess għoli u distanza </a:t>
            </a:r>
            <a:r>
              <a:rPr lang="mt-MT" sz="1900" dirty="0" err="1"/>
              <a:t>bħall-moniter</a:t>
            </a:r>
            <a:r>
              <a:rPr lang="mt-MT" sz="1900" dirty="0"/>
              <a:t> (sabiex l-għajnejn ma jkollhomx għalfejn </a:t>
            </a:r>
            <a:r>
              <a:rPr lang="mt-MT" sz="1900" dirty="0" err="1"/>
              <a:t>jiffokaw</a:t>
            </a:r>
            <a:r>
              <a:rPr lang="mt-MT" sz="1900" dirty="0"/>
              <a:t> kull darba u l-għonq jibqa’ f’pożizzjoni komda).</a:t>
            </a:r>
          </a:p>
          <a:p>
            <a:pPr fontAlgn="base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5621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2. Ambjent tax-xogħol - Dawl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87574"/>
            <a:ext cx="4824338" cy="3455987"/>
          </a:xfrm>
        </p:spPr>
        <p:txBody>
          <a:bodyPr anchor="t">
            <a:noAutofit/>
          </a:bodyPr>
          <a:lstStyle/>
          <a:p>
            <a:r>
              <a:rPr lang="mt-MT" sz="1800"/>
              <a:t>Dawl adegwat (preferibbli minimu ta’ 500 lux) huwa importanti wkoll fl-uffiċċju tad-dar. </a:t>
            </a:r>
          </a:p>
          <a:p>
            <a:r>
              <a:rPr lang="mt-MT" sz="1800"/>
              <a:t>Evita kuntrasti estremi tad-dawl (eż. taħdem f’kamra mudlama waqt li tkun qed tħares lejn l-iskrin, l-iskrin imdawwar b’ħitan skuri) u evita riflessjonijiet mid-dawl tax-xemx jew dawl qawwi fuq l-iskrin.</a:t>
            </a:r>
          </a:p>
          <a:p>
            <a:r>
              <a:rPr lang="mt-MT" sz="1800"/>
              <a:t>Għalhekk, poġġi maġenb it-tieqa (tpoġġix wiċċek jew dahrek lejn it-tieqa) u uża l-blajnds jekk ikun meħtieġ.</a:t>
            </a:r>
          </a:p>
          <a:p>
            <a:pPr marL="0" indent="0" fontAlgn="base">
              <a:buNone/>
            </a:pP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763" y="1275606"/>
            <a:ext cx="2736354" cy="27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0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2. Ambjent tax-xogħol – Arja u temperatura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4752330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1800"/>
              <a:t>Iftaħ it-twieqi u l-bibien b’mod regolari, eż. qabel ma tibda l-jum tat-telexogħol jew meta tieħu pawża.</a:t>
            </a:r>
          </a:p>
          <a:p>
            <a:r>
              <a:rPr lang="mt-MT" sz="1800"/>
              <a:t>L-aħjar temperatura għax-xogħol fuq kompjuter hija bejn 22°C u 24.5°C skont l-istaġun. </a:t>
            </a:r>
          </a:p>
          <a:p>
            <a:r>
              <a:rPr lang="mt-MT" sz="1800"/>
              <a:t>Adatta l-ħwejjeġ għat-temperatura tal-post tax-xogħol. </a:t>
            </a:r>
          </a:p>
          <a:p>
            <a:r>
              <a:rPr lang="mt-MT" sz="1800"/>
              <a:t>Ilbes b’tali mod li tista’ tilbes jew tneħħi saff malajr jekk tkun sħana wisq jew kesħa wisq. Ħwejjeġ mhux issikkati jippermettulek tiċċaqlaq aktar ukoll.</a:t>
            </a:r>
          </a:p>
          <a:p>
            <a:pPr fontAlgn="base"/>
            <a:endParaRPr lang="en-GB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81" y="1275606"/>
            <a:ext cx="5012728" cy="36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9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2. Ambjent tax-xogħol – Storbju fl-isfond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4392290" cy="3455987"/>
          </a:xfrm>
        </p:spPr>
        <p:txBody>
          <a:bodyPr anchor="t">
            <a:normAutofit fontScale="92500"/>
          </a:bodyPr>
          <a:lstStyle/>
          <a:p>
            <a:pPr fontAlgn="base"/>
            <a:r>
              <a:rPr lang="mt-MT" sz="1750" dirty="0"/>
              <a:t>Huwa xieraq li taħdem f’kamra separata biex </a:t>
            </a:r>
            <a:r>
              <a:rPr lang="mt-MT" sz="1750" dirty="0" err="1"/>
              <a:t>timminimizza</a:t>
            </a:r>
            <a:r>
              <a:rPr lang="mt-MT" sz="1750" dirty="0"/>
              <a:t> l-interferenza mill-mużika, mit-televiżjoni, min-nies li joqogħdu miegħek, eċċ. </a:t>
            </a:r>
          </a:p>
          <a:p>
            <a:pPr fontAlgn="base"/>
            <a:r>
              <a:rPr lang="mt-MT" sz="1750" dirty="0"/>
              <a:t>Agħmel arranġamenti tajbin man-nies li joqogħdu miegħek, speċjalment meta jkun meħtieġ li jitwettqu </a:t>
            </a:r>
            <a:r>
              <a:rPr lang="mt-MT" sz="1750" dirty="0" err="1"/>
              <a:t>kompiti</a:t>
            </a:r>
            <a:r>
              <a:rPr lang="mt-MT" sz="1750" dirty="0"/>
              <a:t> ta’ konċentrazzjoni. </a:t>
            </a:r>
          </a:p>
          <a:p>
            <a:pPr fontAlgn="base"/>
            <a:r>
              <a:rPr lang="mt-MT" sz="1750" dirty="0"/>
              <a:t>Barra minn hekk, </a:t>
            </a:r>
            <a:r>
              <a:rPr lang="mt-MT" sz="1750" dirty="0" err="1"/>
              <a:t>headset</a:t>
            </a:r>
            <a:r>
              <a:rPr lang="mt-MT" sz="1750" dirty="0"/>
              <a:t> li jnaqqas l-istorbju jista’ jkun ta’ għajnuna biex jitnaqqas l-istorbju fl-isfond. </a:t>
            </a:r>
          </a:p>
          <a:p>
            <a:pPr fontAlgn="base"/>
            <a:r>
              <a:rPr lang="mt-MT" sz="1750" dirty="0"/>
              <a:t>Preferibbilment il-printer jitqiegħed f’kamra differenti.</a:t>
            </a:r>
          </a:p>
          <a:p>
            <a:pPr marL="0" indent="0" fontAlgn="base">
              <a:buNone/>
            </a:pPr>
            <a:endParaRPr lang="en-GB" sz="17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83718"/>
            <a:ext cx="3312368" cy="19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4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3. Imġiba sedentarja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49" y="915988"/>
            <a:ext cx="7632701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2000"/>
              <a:t> Hija meħtieġa taħlita ta’ 3 elementi għas-saħħa mentali u fiżika: </a:t>
            </a:r>
          </a:p>
          <a:p>
            <a:pPr marL="141750" lvl="1" indent="0" fontAlgn="base">
              <a:buNone/>
            </a:pPr>
            <a:r>
              <a:rPr lang="mt-MT" sz="2000"/>
              <a:t>1) poġġi anqas sigħat kuljum, </a:t>
            </a:r>
          </a:p>
          <a:p>
            <a:pPr marL="141750" lvl="1" indent="0" fontAlgn="base">
              <a:buNone/>
            </a:pPr>
            <a:r>
              <a:rPr lang="mt-MT" sz="2000"/>
              <a:t>2) biddel il-pożizzjoni kemm jista’ jkun, </a:t>
            </a:r>
          </a:p>
          <a:p>
            <a:pPr marL="141750" lvl="1" indent="0" fontAlgn="base">
              <a:buNone/>
            </a:pPr>
            <a:r>
              <a:rPr lang="mt-MT" sz="2000"/>
              <a:t>3) kun konxju ta’ pożizzjoni bilqiegħda tajba.</a:t>
            </a:r>
          </a:p>
          <a:p>
            <a:pPr fontAlgn="base"/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482458"/>
            <a:ext cx="2170263" cy="18895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50" y="2761221"/>
            <a:ext cx="2963990" cy="16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59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3. Imġiba sedentarja – Pariri biex tiċċaqlaq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915988"/>
            <a:ext cx="7848923" cy="3455987"/>
          </a:xfrm>
        </p:spPr>
        <p:txBody>
          <a:bodyPr anchor="t">
            <a:normAutofit fontScale="92500" lnSpcReduction="10000"/>
          </a:bodyPr>
          <a:lstStyle/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Ibda l-jum b’mixja qasira jew sessjoni ta’ eżerċizzju ta’ malajr (eż. stretching, eżerċizzji ta’ saħħa, …).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Alterna bejn il-</a:t>
            </a:r>
            <a:r>
              <a:rPr lang="mt-MT" sz="1650" b="1" dirty="0" err="1">
                <a:solidFill>
                  <a:schemeClr val="tx2"/>
                </a:solidFill>
              </a:rPr>
              <a:t>kompiti</a:t>
            </a:r>
            <a:r>
              <a:rPr lang="mt-MT" sz="1650" b="1" dirty="0">
                <a:solidFill>
                  <a:schemeClr val="tx2"/>
                </a:solidFill>
              </a:rPr>
              <a:t> u ibdel il-pożizzjoni tal-anqas kull siegħa billi tqum, tieħu </a:t>
            </a:r>
            <a:r>
              <a:rPr lang="mt-MT" sz="1650" b="1" dirty="0" err="1">
                <a:solidFill>
                  <a:schemeClr val="tx2"/>
                </a:solidFill>
              </a:rPr>
              <a:t>pawża</a:t>
            </a:r>
            <a:r>
              <a:rPr lang="mt-MT" sz="1650" b="1" dirty="0">
                <a:solidFill>
                  <a:schemeClr val="tx2"/>
                </a:solidFill>
              </a:rPr>
              <a:t> (għal kafè), tmur </a:t>
            </a:r>
            <a:r>
              <a:rPr lang="mt-MT" sz="1650" b="1" dirty="0" err="1">
                <a:solidFill>
                  <a:schemeClr val="tx2"/>
                </a:solidFill>
              </a:rPr>
              <a:t>it-toilet</a:t>
            </a:r>
            <a:r>
              <a:rPr lang="mt-MT" sz="1650" b="1" dirty="0">
                <a:solidFill>
                  <a:schemeClr val="tx2"/>
                </a:solidFill>
              </a:rPr>
              <a:t>, eċċ.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 err="1">
                <a:solidFill>
                  <a:schemeClr val="tx2"/>
                </a:solidFill>
              </a:rPr>
              <a:t>Qum</a:t>
            </a:r>
            <a:r>
              <a:rPr lang="mt-MT" sz="1650" b="1" dirty="0">
                <a:solidFill>
                  <a:schemeClr val="tx2"/>
                </a:solidFill>
              </a:rPr>
              <a:t> bilwieqfa regolarment matul il-laqgħat online jew imxi matul it-telefonati.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Alterna bejn xogħol bilqiegħda (massimu ta’ siegħa) u xogħol bilwieqfa (massimu ta’ 30 minuta). Idealment, uża </a:t>
            </a:r>
            <a:r>
              <a:rPr lang="mt-MT" sz="1650" b="1" dirty="0" err="1">
                <a:solidFill>
                  <a:schemeClr val="tx2"/>
                </a:solidFill>
              </a:rPr>
              <a:t>skrivanija</a:t>
            </a:r>
            <a:r>
              <a:rPr lang="mt-MT" sz="1650" b="1" dirty="0">
                <a:solidFill>
                  <a:schemeClr val="tx2"/>
                </a:solidFill>
              </a:rPr>
              <a:t> li tista’ tużaha bilqiegħda u bilwieqfa. Jekk ma tkunx disponibbli, qiegħed il-laptop fuq pjattaforma fuq il-mejda jew l-</a:t>
            </a:r>
            <a:r>
              <a:rPr lang="mt-MT" sz="1650" b="1" dirty="0" err="1">
                <a:solidFill>
                  <a:schemeClr val="tx2"/>
                </a:solidFill>
              </a:rPr>
              <a:t>armarju</a:t>
            </a:r>
            <a:r>
              <a:rPr lang="mt-MT" sz="1650" b="1" dirty="0">
                <a:solidFill>
                  <a:schemeClr val="tx2"/>
                </a:solidFill>
              </a:rPr>
              <a:t>. 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Ħu </a:t>
            </a:r>
            <a:r>
              <a:rPr lang="mt-MT" sz="1650" b="1" dirty="0" err="1">
                <a:solidFill>
                  <a:schemeClr val="tx2"/>
                </a:solidFill>
              </a:rPr>
              <a:t>mikropawża</a:t>
            </a:r>
            <a:r>
              <a:rPr lang="mt-MT" sz="1650" b="1" dirty="0">
                <a:solidFill>
                  <a:schemeClr val="tx2"/>
                </a:solidFill>
              </a:rPr>
              <a:t> biex toqgħod bilwieqfa għal 30 sekonda u agħmel stretching kull 20-30 minuta.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Biddel il-pożizzjoni meta tkun bilqiegħda, eż. ibdel il-piż minn naħa għal oħra jew </a:t>
            </a:r>
            <a:r>
              <a:rPr lang="mt-MT" sz="1650" b="1" dirty="0" err="1">
                <a:solidFill>
                  <a:schemeClr val="tx2"/>
                </a:solidFill>
              </a:rPr>
              <a:t>inklina</a:t>
            </a:r>
            <a:r>
              <a:rPr lang="mt-MT" sz="1650" b="1" dirty="0">
                <a:solidFill>
                  <a:schemeClr val="tx2"/>
                </a:solidFill>
              </a:rPr>
              <a:t> lura (bilqiegħda b’mod dinamiku)</a:t>
            </a:r>
          </a:p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650" b="1" dirty="0">
                <a:solidFill>
                  <a:schemeClr val="tx2"/>
                </a:solidFill>
              </a:rPr>
              <a:t>Il-waqfa għall-ikel hija l-ħin ideali għal mixja, 15-il minuta ta’ eżerċizzju, xogħol fil-ġnien jew attivitajiet oħrajn ta’ barra.</a:t>
            </a:r>
          </a:p>
          <a:p>
            <a:pPr fontAlgn="base"/>
            <a:endParaRPr lang="en-GB" sz="1650" dirty="0"/>
          </a:p>
        </p:txBody>
      </p:sp>
    </p:spTree>
    <p:extLst>
      <p:ext uri="{BB962C8B-B14F-4D97-AF65-F5344CB8AC3E}">
        <p14:creationId xmlns:p14="http://schemas.microsoft.com/office/powerpoint/2010/main" val="1801815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3. Imġiba sedentarja – Pariri biex tiċċaqlaq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7" y="915988"/>
            <a:ext cx="7560841" cy="3383954"/>
          </a:xfrm>
        </p:spPr>
        <p:txBody>
          <a:bodyPr anchor="t">
            <a:noAutofit/>
          </a:bodyPr>
          <a:lstStyle/>
          <a:p>
            <a:pPr lvl="2" fontAlgn="base">
              <a:buFont typeface="Wingdings" panose="05000000000000000000" pitchFamily="2" charset="2"/>
              <a:buChar char="§"/>
            </a:pPr>
            <a:r>
              <a:rPr lang="mt-MT" sz="1800">
                <a:solidFill>
                  <a:schemeClr val="tx2"/>
                </a:solidFill>
              </a:rPr>
              <a:t> </a:t>
            </a:r>
            <a:r>
              <a:rPr lang="mt-MT" sz="1800" b="1">
                <a:solidFill>
                  <a:schemeClr val="tx2"/>
                </a:solidFill>
              </a:rPr>
              <a:t>Regolarment agħmel xi eżerċizzji ta’ malajr biex ittejjeb iċ-ċirkolazzjoni tad-demm u biex tneħħi t-tensjoni tal-muskoli: </a:t>
            </a:r>
          </a:p>
          <a:p>
            <a:pPr lvl="3"/>
            <a:r>
              <a:rPr lang="mt-MT" sz="1800"/>
              <a:t>Dawwar rasek lejn ix-xellug u lejn il-lemin.</a:t>
            </a:r>
          </a:p>
          <a:p>
            <a:pPr lvl="3"/>
            <a:r>
              <a:rPr lang="mt-MT" sz="1800"/>
              <a:t>Mejjel rasek ’il quddiem u ressaqha bil-mod minn naħa għall-oħra.</a:t>
            </a:r>
          </a:p>
          <a:p>
            <a:pPr lvl="3"/>
            <a:r>
              <a:rPr lang="mt-MT" sz="1800"/>
              <a:t>Ħalli dirgħajk u spallejk imdendlin għal ftit.</a:t>
            </a:r>
          </a:p>
          <a:p>
            <a:pPr lvl="3"/>
            <a:r>
              <a:rPr lang="mt-MT" sz="1800"/>
              <a:t>Imbagħad ressaq spallejk lejn saqajk.</a:t>
            </a:r>
          </a:p>
          <a:p>
            <a:pPr lvl="3"/>
            <a:r>
              <a:rPr lang="mt-MT" sz="1800"/>
              <a:t>Ressaq spallejk lura mbagħad ’il quddiem.</a:t>
            </a:r>
          </a:p>
          <a:p>
            <a:pPr lvl="3"/>
            <a:r>
              <a:rPr lang="mt-MT" sz="1800"/>
              <a:t>Estendi idejk ’il quddiem sal-għoli tal-ispalla. Poġġi idejk flimkien (bil-pali jħarsu ’l barra) u streċċja dirgħajk.</a:t>
            </a:r>
          </a:p>
          <a:p>
            <a:pPr lvl="3"/>
            <a:r>
              <a:rPr lang="mt-MT" sz="1800"/>
              <a:t>Iftaħ dirgħajk la ġenba u lura.</a:t>
            </a:r>
          </a:p>
          <a:p>
            <a:pPr lvl="3"/>
            <a:r>
              <a:rPr lang="mt-MT" sz="1800"/>
              <a:t>Agħmel l-għarqub mal-art u tella’ is-swaba’ ta’ saqajk ’il fuq.</a:t>
            </a:r>
          </a:p>
          <a:p>
            <a:pPr lvl="3"/>
            <a:r>
              <a:rPr lang="mt-MT" sz="1800"/>
              <a:t>Agħmel is-swaba’ ta’ saqajk mal-art u tella’ l-għarqub ’il fuq.</a:t>
            </a:r>
          </a:p>
          <a:p>
            <a:pPr marL="0" indent="0" fontAlgn="base">
              <a:buNone/>
            </a:pPr>
            <a:endParaRPr lang="en-GB" sz="10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757" y="2499742"/>
            <a:ext cx="1417222" cy="17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81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4. Organizzazzjoni tax-xogħol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49" y="915988"/>
            <a:ext cx="7632701" cy="3816002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mt-MT" sz="1800" dirty="0"/>
              <a:t> </a:t>
            </a:r>
            <a:r>
              <a:rPr lang="mt-MT" sz="1750" dirty="0"/>
              <a:t>Dawn huma xi suġġerimenti prattiċi biex jittejbu l-bilanċ bejn ix-xogħol u l-ħajja privata u l-organizzazzjoni tax-xogħol waqt li wieħed jaħdem mid-dar:</a:t>
            </a:r>
          </a:p>
          <a:p>
            <a:pPr lvl="1" fontAlgn="base"/>
            <a:r>
              <a:rPr lang="mt-MT" sz="1750" dirty="0"/>
              <a:t>Ara li jkollok uffiċċju tad-dar separat fejn tista’ taħdem mingħajr ma tiġi </a:t>
            </a:r>
            <a:r>
              <a:rPr lang="mt-MT" sz="1750" dirty="0" err="1"/>
              <a:t>ddisturbat</a:t>
            </a:r>
            <a:r>
              <a:rPr lang="mt-MT" sz="1750" dirty="0"/>
              <a:t>. Dan jgħin biex tinżamm separazzjoni ċara bejn ix-xogħol u d-dar. </a:t>
            </a:r>
          </a:p>
          <a:p>
            <a:pPr lvl="1" fontAlgn="base"/>
            <a:r>
              <a:rPr lang="mt-MT" sz="1750" dirty="0"/>
              <a:t>Qassam il-jum tax-xogħol (inklużi l-</a:t>
            </a:r>
            <a:r>
              <a:rPr lang="mt-MT" sz="1750" dirty="0" err="1"/>
              <a:t>pawżi</a:t>
            </a:r>
            <a:r>
              <a:rPr lang="mt-MT" sz="1750" dirty="0"/>
              <a:t> għall-ikel u l-</a:t>
            </a:r>
            <a:r>
              <a:rPr lang="mt-MT" sz="1750" dirty="0" err="1"/>
              <a:t>pawżi</a:t>
            </a:r>
            <a:r>
              <a:rPr lang="mt-MT" sz="1750" dirty="0"/>
              <a:t> qosra). </a:t>
            </a:r>
          </a:p>
          <a:p>
            <a:pPr lvl="1" fontAlgn="base"/>
            <a:r>
              <a:rPr lang="mt-MT" sz="1750" dirty="0"/>
              <a:t>Irrispetta l-ħinijiet tax-xogħol tal-uffiċċju “normali”.</a:t>
            </a:r>
          </a:p>
          <a:p>
            <a:pPr lvl="1" fontAlgn="base"/>
            <a:r>
              <a:rPr lang="mt-MT" sz="1750" dirty="0"/>
              <a:t>Ħu ħsieb ta’ rutina tajba: </a:t>
            </a:r>
            <a:r>
              <a:rPr lang="mt-MT" sz="1750" dirty="0" err="1"/>
              <a:t>qum</a:t>
            </a:r>
            <a:r>
              <a:rPr lang="mt-MT" sz="1750" dirty="0"/>
              <a:t> u ibda fl-istess ħin bħal ma tagħmel għal jum tax-xogħol “normali”. </a:t>
            </a:r>
          </a:p>
          <a:p>
            <a:pPr lvl="1" fontAlgn="base"/>
            <a:r>
              <a:rPr lang="mt-MT" sz="1750" dirty="0"/>
              <a:t>Agħmel pjanijiet għas-sigħat ta’ wara x-xogħol. Jekk trid tkun xi mkien fl-aħħar tal-jum tax-xogħol, huwa aktar probabbli li inti tagħlaq u tieqaf taħdem.</a:t>
            </a:r>
          </a:p>
          <a:p>
            <a:pPr lvl="1" fontAlgn="base"/>
            <a:r>
              <a:rPr lang="mt-MT" sz="1750" dirty="0"/>
              <a:t>Żgura li l-</a:t>
            </a:r>
            <a:r>
              <a:rPr lang="mt-MT" sz="1750" dirty="0" err="1"/>
              <a:t>kompiti</a:t>
            </a:r>
            <a:r>
              <a:rPr lang="mt-MT" sz="1750" dirty="0"/>
              <a:t> tax-xogħol ikunu varjati biex tevita l-</a:t>
            </a:r>
            <a:r>
              <a:rPr lang="mt-MT" sz="1750" dirty="0" err="1"/>
              <a:t>monotonija</a:t>
            </a:r>
            <a:r>
              <a:rPr lang="mt-MT" sz="1750" dirty="0"/>
              <a:t>.</a:t>
            </a:r>
          </a:p>
          <a:p>
            <a:pPr marL="0" indent="0" fontAlgn="base">
              <a:buNone/>
            </a:pPr>
            <a:endParaRPr lang="en-GB" sz="1750" dirty="0"/>
          </a:p>
        </p:txBody>
      </p:sp>
    </p:spTree>
    <p:extLst>
      <p:ext uri="{BB962C8B-B14F-4D97-AF65-F5344CB8AC3E}">
        <p14:creationId xmlns:p14="http://schemas.microsoft.com/office/powerpoint/2010/main" val="3771271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5. Fatturi psikosoċjali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31987"/>
            <a:ext cx="7920682" cy="3455987"/>
          </a:xfrm>
        </p:spPr>
        <p:txBody>
          <a:bodyPr anchor="t">
            <a:noAutofit/>
          </a:bodyPr>
          <a:lstStyle/>
          <a:p>
            <a:pPr fontAlgn="base"/>
            <a:r>
              <a:rPr lang="mt-MT" sz="2000" dirty="0"/>
              <a:t>L-appoġġ għall-impjieg (jiġifieri l-appoġġ soċjali, l-awtonomija, it-teħid ta’ deċiżjonijiet) huwa element importanti għas-saħħa </a:t>
            </a:r>
            <a:r>
              <a:rPr lang="mt-MT" sz="2000" dirty="0" err="1"/>
              <a:t>psikosoċjali</a:t>
            </a:r>
            <a:r>
              <a:rPr lang="mt-MT" sz="2000" dirty="0"/>
              <a:t> u fiżika tal-impjegati. </a:t>
            </a:r>
          </a:p>
          <a:p>
            <a:pPr fontAlgn="base"/>
            <a:r>
              <a:rPr lang="mt-MT" sz="2000" dirty="0"/>
              <a:t>Is-sodisfazzjon tax-xogħol jiżdied meta l-impjegati jħossuhom iggwidati u appoġġati biżżejjed matul </a:t>
            </a:r>
            <a:r>
              <a:rPr lang="mt-MT" sz="2000" dirty="0" err="1"/>
              <a:t>it-telexogħol</a:t>
            </a:r>
            <a:r>
              <a:rPr lang="mt-MT" sz="2000" dirty="0"/>
              <a:t> / ix-xogħol tagħhom.</a:t>
            </a:r>
          </a:p>
          <a:p>
            <a:pPr fontAlgn="base"/>
            <a:r>
              <a:rPr lang="mt-MT" sz="2000" dirty="0"/>
              <a:t>Dawn huma xi suġġerimenti prattiċi biex jitnaqqsu l-fatturi ta’ riskju </a:t>
            </a:r>
            <a:r>
              <a:rPr lang="mt-MT" sz="2000" dirty="0" err="1"/>
              <a:t>psikosoċjali</a:t>
            </a:r>
            <a:r>
              <a:rPr lang="mt-MT" sz="2000" dirty="0"/>
              <a:t> relatati </a:t>
            </a:r>
            <a:r>
              <a:rPr lang="mt-MT" sz="2000" dirty="0" err="1"/>
              <a:t>mal</a:t>
            </a:r>
            <a:r>
              <a:rPr lang="mt-MT" sz="2000" dirty="0"/>
              <a:t>-MSDF tat-</a:t>
            </a:r>
            <a:r>
              <a:rPr lang="mt-MT" sz="2000" dirty="0" err="1"/>
              <a:t>telexogħol</a:t>
            </a:r>
            <a:r>
              <a:rPr lang="mt-MT" sz="2000" dirty="0"/>
              <a:t>:</a:t>
            </a:r>
          </a:p>
          <a:p>
            <a:pPr lvl="1" fontAlgn="base"/>
            <a:r>
              <a:rPr lang="mt-MT" sz="2000" dirty="0"/>
              <a:t>Iżolament soċjali / appoġġ soċjali</a:t>
            </a:r>
          </a:p>
          <a:p>
            <a:pPr lvl="1" fontAlgn="base"/>
            <a:r>
              <a:rPr lang="mt-MT" sz="2000" dirty="0"/>
              <a:t>Ammont ta’ xogħol</a:t>
            </a:r>
          </a:p>
          <a:p>
            <a:pPr marL="0" indent="0" fontAlgn="base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75472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5. Fatturi psikosoċjali – Iżolament / appoġġ soċjali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rmAutofit lnSpcReduction="10000"/>
          </a:bodyPr>
          <a:lstStyle/>
          <a:p>
            <a:pPr fontAlgn="base"/>
            <a:r>
              <a:rPr lang="mt-MT" sz="1900" dirty="0" err="1"/>
              <a:t>Ibqa</a:t>
            </a:r>
            <a:r>
              <a:rPr lang="mt-MT" sz="1900" dirty="0"/>
              <a:t>’ f’kuntatt ma’ kollegi u </a:t>
            </a:r>
            <a:r>
              <a:rPr lang="mt-MT" sz="1900" dirty="0" err="1"/>
              <a:t>superviżuri</a:t>
            </a:r>
            <a:r>
              <a:rPr lang="mt-MT" sz="1900" dirty="0"/>
              <a:t> billi tippjana telefonati jew laqgħat virtwali regolari. </a:t>
            </a:r>
          </a:p>
          <a:p>
            <a:pPr fontAlgn="base"/>
            <a:r>
              <a:rPr lang="mt-MT" sz="1900" dirty="0"/>
              <a:t>Il-laqgħat tat-tim l-aħjar li jkunu </a:t>
            </a:r>
            <a:r>
              <a:rPr lang="mt-MT" sz="1900" dirty="0" err="1"/>
              <a:t>alternati</a:t>
            </a:r>
            <a:r>
              <a:rPr lang="mt-MT" sz="1900" dirty="0"/>
              <a:t> ma’ taħditiet bejn tnejn mal-kollegi u s-</a:t>
            </a:r>
            <a:r>
              <a:rPr lang="mt-MT" sz="1900" dirty="0" err="1"/>
              <a:t>superviżur</a:t>
            </a:r>
            <a:r>
              <a:rPr lang="mt-MT" sz="1900" dirty="0"/>
              <a:t>. </a:t>
            </a:r>
          </a:p>
          <a:p>
            <a:pPr fontAlgn="base"/>
            <a:r>
              <a:rPr lang="mt-MT" sz="1900" dirty="0"/>
              <a:t>Ara li jkollok ħin għal taħditiet informali u vuċijiet familjari. </a:t>
            </a:r>
            <a:r>
              <a:rPr lang="mt-MT" sz="1900" dirty="0" err="1"/>
              <a:t>Irriżerva</a:t>
            </a:r>
            <a:r>
              <a:rPr lang="mt-MT" sz="1900" dirty="0"/>
              <a:t> l-ewwel parti tal-laqgħa biex tiċċekkja ftit dwar l-oħrajn, biex tiddiskuti kif għaddejjin l-oħrajn u biex titkellem dwar kwistjonijiet mhux relatati max-xogħol. </a:t>
            </a:r>
          </a:p>
          <a:p>
            <a:pPr fontAlgn="base"/>
            <a:r>
              <a:rPr lang="mt-MT" sz="1900" dirty="0"/>
              <a:t>Ħu waqfiet virtwali tal-kafè mal-kollegi.</a:t>
            </a:r>
          </a:p>
          <a:p>
            <a:pPr fontAlgn="base"/>
            <a:r>
              <a:rPr lang="mt-MT" sz="1900" dirty="0" err="1"/>
              <a:t>Offri</a:t>
            </a:r>
            <a:r>
              <a:rPr lang="mt-MT" sz="1900" dirty="0"/>
              <a:t> </a:t>
            </a:r>
            <a:r>
              <a:rPr lang="mt-MT" sz="1900" dirty="0" err="1"/>
              <a:t>buddies</a:t>
            </a:r>
            <a:r>
              <a:rPr lang="mt-MT" sz="1900" dirty="0"/>
              <a:t> tat-</a:t>
            </a:r>
            <a:r>
              <a:rPr lang="mt-MT" sz="1900" dirty="0" err="1"/>
              <a:t>telexogħol</a:t>
            </a:r>
            <a:r>
              <a:rPr lang="mt-MT" sz="1900" dirty="0"/>
              <a:t> li jippermettu lill-impjegati jesprimu t-tħassib tagħhom u d-diffikultajiet potenzjali li għandhom jiġu identifikati aktar malajr.</a:t>
            </a:r>
          </a:p>
        </p:txBody>
      </p:sp>
    </p:spTree>
    <p:extLst>
      <p:ext uri="{BB962C8B-B14F-4D97-AF65-F5344CB8AC3E}">
        <p14:creationId xmlns:p14="http://schemas.microsoft.com/office/powerpoint/2010/main" val="3309150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154445" cy="367200"/>
          </a:xfrm>
        </p:spPr>
        <p:txBody>
          <a:bodyPr/>
          <a:lstStyle/>
          <a:p>
            <a:pPr fontAlgn="base"/>
            <a:r>
              <a:rPr lang="mt-MT" sz="2400"/>
              <a:t>5. Fatturi psikosoċjali – Ammont ta’ xogħol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r>
              <a:rPr lang="mt-MT" sz="1800" dirty="0"/>
              <a:t>Tinjorax ir-ritmu mgħaġġel tax-xogħol. F’każ ta’ ammont ta’ xogħol għoli (persistenti), agħmel appuntament biex titkellem mas-superviżur tiegħek.</a:t>
            </a:r>
          </a:p>
          <a:p>
            <a:r>
              <a:rPr lang="mt-MT" sz="1800" dirty="0"/>
              <a:t>Ħu biżżejjed pawżi matul il-jum sabiex taqsam perjodi ta’ xogħol intens, u taqbiżx il-pawża għall-ikel. </a:t>
            </a:r>
          </a:p>
          <a:p>
            <a:r>
              <a:rPr lang="mt-MT" sz="1800" dirty="0"/>
              <a:t>Mur offline! </a:t>
            </a:r>
          </a:p>
          <a:p>
            <a:r>
              <a:rPr lang="mt-MT" sz="1800" dirty="0"/>
              <a:t>Ġieli tinsa tieħu pawża? Ikkunsidra li taħdem fi blokok ta’ 25 minuta, b’pawżi ta’ 5 minuti bejn il-blokok.</a:t>
            </a:r>
          </a:p>
          <a:p>
            <a:r>
              <a:rPr lang="mt-MT" sz="1800" dirty="0"/>
              <a:t>Iffoka fuq kompitu wieħed u evita d-distrazzjoni billi taħdem f’kamra silenzjuża, ilbes kuffja u agħlaq il-programm tal-email</a:t>
            </a:r>
            <a:r>
              <a:rPr lang="mt-MT" sz="1800" dirty="0" smtClean="0"/>
              <a:t>.</a:t>
            </a:r>
            <a:endParaRPr lang="es-ES" sz="1800" dirty="0" smtClean="0"/>
          </a:p>
          <a:p>
            <a:endParaRPr lang="es-ES" sz="1000" dirty="0"/>
          </a:p>
          <a:p>
            <a:endParaRPr lang="es-ES" sz="1000" dirty="0" smtClean="0"/>
          </a:p>
          <a:p>
            <a:r>
              <a:rPr lang="mt-MT" sz="1000" dirty="0"/>
              <a:t>Traduzzjoni pprovduta miċ-Ċentru ta’ Traduzzjoni (CdT, Lussemburgu), bbażata fuq test oriġinali bl-Ingliż.</a:t>
            </a:r>
            <a:endParaRPr lang="mt-MT" sz="1000" dirty="0"/>
          </a:p>
        </p:txBody>
      </p:sp>
    </p:spTree>
    <p:extLst>
      <p:ext uri="{BB962C8B-B14F-4D97-AF65-F5344CB8AC3E}">
        <p14:creationId xmlns:p14="http://schemas.microsoft.com/office/powerpoint/2010/main" val="6001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mt-MT" sz="2400">
                <a:solidFill>
                  <a:schemeClr val="accent1"/>
                </a:solidFill>
              </a:rPr>
              <a:t>Ingħaqad magħna u naqqas il-piż!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mt-MT" sz="1600" dirty="0">
                <a:solidFill>
                  <a:schemeClr val="accent1"/>
                </a:solidFill>
              </a:rPr>
              <a:t>Sir af aktar fuq is-sit web tal-kampanja:</a:t>
            </a:r>
          </a:p>
          <a:p>
            <a:pPr marL="189000" lvl="1" indent="0">
              <a:buSzPct val="120000"/>
              <a:buNone/>
            </a:pPr>
            <a:r>
              <a:rPr lang="mt-MT" sz="1600" b="1" dirty="0">
                <a:solidFill>
                  <a:schemeClr val="accent1"/>
                </a:solidFill>
                <a:hlinkClick r:id="rId5"/>
              </a:rPr>
              <a:t>https://healthy-workplaces.eu/mt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mt-MT" sz="1600" dirty="0" err="1">
                <a:solidFill>
                  <a:schemeClr val="accent1"/>
                </a:solidFill>
              </a:rPr>
              <a:t>Abbona</a:t>
            </a:r>
            <a:r>
              <a:rPr lang="mt-MT" sz="1600" dirty="0">
                <a:solidFill>
                  <a:schemeClr val="accent1"/>
                </a:solidFill>
              </a:rPr>
              <a:t> </a:t>
            </a:r>
            <a:r>
              <a:rPr lang="mt-MT" sz="1600" dirty="0" err="1">
                <a:solidFill>
                  <a:schemeClr val="accent1"/>
                </a:solidFill>
              </a:rPr>
              <a:t>għall-bulettin</a:t>
            </a:r>
            <a:r>
              <a:rPr lang="mt-MT" sz="1600" dirty="0">
                <a:solidFill>
                  <a:schemeClr val="accent1"/>
                </a:solidFill>
              </a:rPr>
              <a:t> tagħna dwar il-kampanja:</a:t>
            </a:r>
          </a:p>
          <a:p>
            <a:pPr marL="189000" lvl="1" indent="0">
              <a:buSzPct val="120000"/>
              <a:buNone/>
            </a:pPr>
            <a:r>
              <a:rPr lang="mt-MT" sz="1600" b="1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https://healthy-workplaces.eu/mt/media-centre/newsletter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185738" indent="-185738">
              <a:buSzPct val="120000"/>
              <a:buBlip>
                <a:blip r:embed="rId4"/>
              </a:buBlip>
            </a:pPr>
            <a:r>
              <a:rPr lang="mt-MT" sz="1600" dirty="0">
                <a:solidFill>
                  <a:schemeClr val="accent1"/>
                </a:solidFill>
              </a:rPr>
              <a:t>Żomm ruħek aġġornat(a) dwar l-attivitajiet u l-avvenimenti permezz tal-midja soċjali: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t-MT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650209557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6760</TotalTime>
  <Words>3450</Words>
  <Application>Microsoft Office PowerPoint</Application>
  <PresentationFormat>On-screen Show (16:9)</PresentationFormat>
  <Paragraphs>258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Introduzzjoni - Telexogħol mid-dar </vt:lpstr>
      <vt:lpstr>Introduzzjoni - Telexogħol mid-dar u MSDs </vt:lpstr>
      <vt:lpstr>Valutazzjoni tar-Riskju</vt:lpstr>
      <vt:lpstr>Il-fatturi ewlenin tar-riskju tal-MSD relatati max-xogħol relatati mat-telexogħol</vt:lpstr>
      <vt:lpstr>1. Ergonomija tal-istazzjon tax-xogħol u pożizzjonijiet tal-ġisem</vt:lpstr>
      <vt:lpstr>2. Ambjent tax-xogħol </vt:lpstr>
      <vt:lpstr>3. Imġiba sedentarja u attività fiżika</vt:lpstr>
      <vt:lpstr>4. Organizzazzjoni tax-xogħol</vt:lpstr>
      <vt:lpstr>5. Fatturi psikosoċjali 1 – fatturi negattivi</vt:lpstr>
      <vt:lpstr>5. Fatturi psikosoċjali 2 – fatturi pożittivi</vt:lpstr>
      <vt:lpstr>6. Fatturi individwali </vt:lpstr>
      <vt:lpstr>Approċċi preventivi / protettivi biex jiġu indirizzati l-fatturi ta’ riskju għal MSD relatati mat-telexogħol fid-dar</vt:lpstr>
      <vt:lpstr>1. Id-disinn tal-post tax-xogħol u l-ergonomija</vt:lpstr>
      <vt:lpstr>1. Id-disinn tal-post tax-xogħol u l-ergonomija – Siġġu tal-uffiċċju </vt:lpstr>
      <vt:lpstr>1. Id-disinn tal-post tax-xogħol u l-ergonomija – Skrivanija tal-uffiċċju </vt:lpstr>
      <vt:lpstr>1. Id-disinn tal-post tax-xogħol u l-ergonomija – Moniter</vt:lpstr>
      <vt:lpstr>1. Id-disinn tal-post tax-xogħol u l-ergonomija – Maws u tastiera</vt:lpstr>
      <vt:lpstr>1. Id-disinn tal-post tax-xogħol u l-ergonomija – Stand tad-dokumenti</vt:lpstr>
      <vt:lpstr>2. Ambjent tax-xogħol - Dawl </vt:lpstr>
      <vt:lpstr>2. Ambjent tax-xogħol – Arja u temperatura </vt:lpstr>
      <vt:lpstr>2. Ambjent tax-xogħol – Storbju fl-isfond</vt:lpstr>
      <vt:lpstr>3. Imġiba sedentarja</vt:lpstr>
      <vt:lpstr>3. Imġiba sedentarja – Pariri biex tiċċaqlaq</vt:lpstr>
      <vt:lpstr>3. Imġiba sedentarja – Pariri biex tiċċaqlaq 2</vt:lpstr>
      <vt:lpstr>4. Organizzazzjoni tax-xogħol</vt:lpstr>
      <vt:lpstr>5. Fatturi psikosoċjali</vt:lpstr>
      <vt:lpstr>5. Fatturi psikosoċjali – Iżolament / appoġġ soċjali</vt:lpstr>
      <vt:lpstr>5. Fatturi psikosoċjali – Ammont ta’ xogħol</vt:lpstr>
      <vt:lpstr>Ingħaqad magħna u naqqas il-piż!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725</cp:revision>
  <cp:lastPrinted>2019-10-04T15:07:06Z</cp:lastPrinted>
  <dcterms:created xsi:type="dcterms:W3CDTF">2015-10-14T15:05:30Z</dcterms:created>
  <dcterms:modified xsi:type="dcterms:W3CDTF">2021-11-05T14:44:05Z</dcterms:modified>
  <cp:category/>
</cp:coreProperties>
</file>