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3"/>
  </p:notesMasterIdLst>
  <p:handoutMasterIdLst>
    <p:handoutMasterId r:id="rId34"/>
  </p:handoutMasterIdLst>
  <p:sldIdLst>
    <p:sldId id="292" r:id="rId2"/>
    <p:sldId id="389" r:id="rId3"/>
    <p:sldId id="353" r:id="rId4"/>
    <p:sldId id="355" r:id="rId5"/>
    <p:sldId id="390" r:id="rId6"/>
    <p:sldId id="392" r:id="rId7"/>
    <p:sldId id="360" r:id="rId8"/>
    <p:sldId id="361" r:id="rId9"/>
    <p:sldId id="362" r:id="rId10"/>
    <p:sldId id="363" r:id="rId11"/>
    <p:sldId id="364" r:id="rId12"/>
    <p:sldId id="365" r:id="rId13"/>
    <p:sldId id="391" r:id="rId14"/>
    <p:sldId id="393" r:id="rId15"/>
    <p:sldId id="366" r:id="rId16"/>
    <p:sldId id="367" r:id="rId17"/>
    <p:sldId id="368" r:id="rId18"/>
    <p:sldId id="369" r:id="rId19"/>
    <p:sldId id="370" r:id="rId20"/>
    <p:sldId id="371" r:id="rId21"/>
    <p:sldId id="373" r:id="rId22"/>
    <p:sldId id="374" r:id="rId23"/>
    <p:sldId id="375" r:id="rId24"/>
    <p:sldId id="376" r:id="rId25"/>
    <p:sldId id="377" r:id="rId26"/>
    <p:sldId id="378" r:id="rId27"/>
    <p:sldId id="379" r:id="rId28"/>
    <p:sldId id="380" r:id="rId29"/>
    <p:sldId id="381" r:id="rId30"/>
    <p:sldId id="382" r:id="rId31"/>
    <p:sldId id="351" r:id="rId3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715"/>
    <a:srgbClr val="ACC700"/>
    <a:srgbClr val="003399"/>
    <a:srgbClr val="FFFFFF"/>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8" autoAdjust="0"/>
    <p:restoredTop sz="87953" autoAdjust="0"/>
  </p:normalViewPr>
  <p:slideViewPr>
    <p:cSldViewPr>
      <p:cViewPr varScale="1">
        <p:scale>
          <a:sx n="128" d="100"/>
          <a:sy n="128" d="100"/>
        </p:scale>
        <p:origin x="1206" y="114"/>
      </p:cViewPr>
      <p:guideLst>
        <p:guide orient="horz" pos="2754"/>
        <p:guide pos="5148"/>
        <p:guide pos="340"/>
        <p:guide orient="horz" pos="577"/>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0" d="100"/>
          <a:sy n="80" d="100"/>
        </p:scale>
        <p:origin x="401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23/08/2021</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23/08/2021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publications/e-fact-33-risk-assessment-teleworkers/view"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osha.europa.eu/en/publications/body-and-hazard-mapping-prevention-musculoskeletal-disorders-msd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wiki.eu/wiki/Risk_factors_for_musculoskeletal_disorders_development:_hand-arm_tasks,_repetitive_wor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sha.europa.eu/en/publications/factsheets/8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ircabc.europa.eu/ui/group/fea534f4-2590-4490-bca6-504782b47c79/library/341d5e56-dc0c-41ce-ba77-be660f3cf810/detail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oshanswers/ergonomics/office/chair_adjusting.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wh.on.ca/newsletters/at-work/100/setting-up-temporary-home-office?utm_source=iwhnews&amp;utm_medium=email&amp;utm_campaign=iwhnews-2020-0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cohs.ca/oshanswers/ergonomics/office/vdtcol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ohs.ca/oshanswers/ergonomics/office/mouse/mouse_selection.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cohs.ca/oshanswers/ergonomics/lighting_general.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oshwiki.eu/wiki/Lighting"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cohs.ca/oshanswers/phys_agents/thermal_comfort.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cohs.ca/oshanswers/ergonomics/office/stretching.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oshwiki.eu/wiki/Recommendations_and_interventions_to_decrease_physical_inactivity_at_work" TargetMode="External"/><Relationship Id="rId4" Type="http://schemas.openxmlformats.org/officeDocument/2006/relationships/hyperlink" Target="https://oshwiki.eu/wiki/Promoting_moving_and_exercise_at_work_to_avoid_prolonged_standing_and_sitt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shwiki.eu/wiki/Work-life_balance_%E2%80%93_Managing_the_interface_between_family_and_working_lif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hr-HR" sz="1200" dirty="0">
                <a:latin typeface="Calibri" panose="020F0502020204030204" pitchFamily="34" charset="0"/>
                <a:cs typeface="Calibri" panose="020F0502020204030204" pitchFamily="34" charset="0"/>
              </a:rPr>
              <a:t>Savjeti u ovoj prezentaciji u PowerPointu predstavljaju primjere dobre prakse i u prvom su redu namijenjeni radnicima koji rade na daljinu. Oni nisu nužno neophodni ni relevantni za sve radnike koji rade na daljinu. Njihova primjenjivost </a:t>
            </a:r>
            <a:r>
              <a:rPr lang="hr-HR" sz="1200" u="sng" dirty="0">
                <a:latin typeface="Calibri" panose="020F0502020204030204" pitchFamily="34" charset="0"/>
                <a:cs typeface="Calibri" panose="020F0502020204030204" pitchFamily="34" charset="0"/>
              </a:rPr>
              <a:t>ovisit će o specifičnostima okolnosti pojedinog radnika koji radi na daljinu / okruženja u kojem se obavlja rad na daljinu od kuće / poduzeća i rezultatima procjene rizika.</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dirty="0"/>
          </a:p>
        </p:txBody>
      </p:sp>
    </p:spTree>
    <p:extLst>
      <p:ext uri="{BB962C8B-B14F-4D97-AF65-F5344CB8AC3E}">
        <p14:creationId xmlns:p14="http://schemas.microsoft.com/office/powerpoint/2010/main" val="25656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es-ES" dirty="0" err="1"/>
              <a:t>Practical</a:t>
            </a:r>
            <a:r>
              <a:rPr lang="es-ES" dirty="0"/>
              <a:t> </a:t>
            </a:r>
            <a:r>
              <a:rPr lang="es-ES" dirty="0" err="1"/>
              <a:t>tools</a:t>
            </a:r>
            <a:r>
              <a:rPr lang="es-ES" dirty="0"/>
              <a:t> and </a:t>
            </a:r>
            <a:r>
              <a:rPr lang="es-ES" dirty="0" err="1"/>
              <a:t>guidance</a:t>
            </a:r>
            <a:r>
              <a:rPr lang="es-ES" dirty="0"/>
              <a:t> </a:t>
            </a:r>
            <a:r>
              <a:rPr lang="es-ES" dirty="0" err="1"/>
              <a:t>MSDs</a:t>
            </a:r>
            <a:r>
              <a:rPr lang="es-ES" dirty="0"/>
              <a:t> </a:t>
            </a:r>
            <a:r>
              <a:rPr lang="es-ES" dirty="0" err="1"/>
              <a:t>database</a:t>
            </a:r>
            <a:r>
              <a:rPr lang="es-ES" dirty="0"/>
              <a:t>. </a:t>
            </a:r>
            <a:r>
              <a:rPr lang="es-ES" dirty="0" err="1"/>
              <a:t>Teleworking</a:t>
            </a:r>
            <a:r>
              <a:rPr lang="es-ES" dirty="0"/>
              <a:t> </a:t>
            </a:r>
            <a:r>
              <a:rPr lang="es-ES" dirty="0" err="1"/>
              <a:t>resources</a:t>
            </a:r>
            <a:r>
              <a:rPr lang="es-ES" dirty="0"/>
              <a:t>. </a:t>
            </a:r>
            <a:r>
              <a:rPr lang="es-ES" baseline="0" dirty="0"/>
              <a:t>https://healthy-workplaces.eu/en/tools-and-publications/practical-tools?f%5B0%5D=field_msd_priority_area%3A4986</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a:t>
            </a:fld>
            <a:endParaRPr lang="en-GB"/>
          </a:p>
        </p:txBody>
      </p:sp>
    </p:spTree>
    <p:extLst>
      <p:ext uri="{BB962C8B-B14F-4D97-AF65-F5344CB8AC3E}">
        <p14:creationId xmlns:p14="http://schemas.microsoft.com/office/powerpoint/2010/main" val="40518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60510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Musculoskeletal</a:t>
            </a:r>
            <a:r>
              <a:rPr lang="en-US" baseline="0" dirty="0">
                <a:solidFill>
                  <a:schemeClr val="bg1"/>
                </a:solidFill>
              </a:rPr>
              <a:t> disorders and telework. https://oshwiki.eu/wiki/Musculoskeletal_disorders_and_telework </a:t>
            </a:r>
            <a:endParaRPr lang="en-US" dirty="0">
              <a:solidFill>
                <a:schemeClr val="bg1"/>
              </a:solidFill>
            </a:endParaRPr>
          </a:p>
          <a:p>
            <a:r>
              <a:rPr lang="en-US" dirty="0">
                <a:solidFill>
                  <a:schemeClr val="bg1"/>
                </a:solidFill>
              </a:rPr>
              <a:t>EU-OSHA – European Agency for Safety and Health at Work. </a:t>
            </a:r>
            <a:r>
              <a:rPr lang="en-GB" dirty="0">
                <a:solidFill>
                  <a:schemeClr val="bg1"/>
                </a:solidFill>
              </a:rPr>
              <a:t>E-fact 33 Risk assessment for teleworkers. </a:t>
            </a:r>
            <a:r>
              <a:rPr lang="en-GB" baseline="0" dirty="0">
                <a:solidFill>
                  <a:schemeClr val="bg1"/>
                </a:solidFill>
              </a:rPr>
              <a:t> </a:t>
            </a:r>
            <a:r>
              <a:rPr lang="en-GB" u="sng" dirty="0">
                <a:hlinkClick r:id="rId3"/>
              </a:rPr>
              <a:t>https://osha.europa.eu/en/publications/e-fact-33-risk-assessment-teleworkers/view</a:t>
            </a:r>
            <a:r>
              <a:rPr lang="en-GB" dirty="0"/>
              <a:t>. </a:t>
            </a:r>
          </a:p>
          <a:p>
            <a:r>
              <a:rPr lang="en-US" dirty="0">
                <a:solidFill>
                  <a:schemeClr val="bg1"/>
                </a:solidFill>
              </a:rPr>
              <a:t>EU-OSHA – European Agency for Safety and Health at Work. </a:t>
            </a:r>
            <a:r>
              <a:rPr lang="en-GB" dirty="0">
                <a:solidFill>
                  <a:schemeClr val="bg1"/>
                </a:solidFill>
              </a:rPr>
              <a:t>Body and Hazard mapping in prevention of musculoskeletal disorders (MSDs). </a:t>
            </a:r>
            <a:r>
              <a:rPr lang="en-GB" u="sng" dirty="0">
                <a:hlinkClick r:id="rId4"/>
              </a:rPr>
              <a:t>https://osha.europa.eu/en/publications/body-and-hazard-mapping-prevention-musculoskeletal-disorders-msds</a:t>
            </a:r>
            <a:r>
              <a:rPr lang="en-GB" dirty="0"/>
              <a:t>.</a:t>
            </a:r>
          </a:p>
          <a:p>
            <a:r>
              <a:rPr lang="en-US" dirty="0">
                <a:solidFill>
                  <a:schemeClr val="bg1"/>
                </a:solidFill>
              </a:rPr>
              <a:t>EU-OSHA – European Agency for Safety and Health at Work. Risk Assessment for Musculoskeletal Disorders (MSDs). https://osha.europa.eu/sites/default/files/publications/documents/HWC20-22_RA-MSDs.pptx  </a:t>
            </a:r>
          </a:p>
          <a:p>
            <a:r>
              <a:rPr lang="en-US" dirty="0">
                <a:solidFill>
                  <a:schemeClr val="bg1"/>
                </a:solidFill>
              </a:rPr>
              <a:t>EU-OSHA – European Agency for Safety and Health at Work. Introduction to Musculoskeletal Disorders (MSDs) prevention</a:t>
            </a:r>
            <a:r>
              <a:rPr lang="en-US" baseline="0" dirty="0">
                <a:solidFill>
                  <a:schemeClr val="bg1"/>
                </a:solidFill>
              </a:rPr>
              <a:t>. https://osha.europa.eu/sites/default/files/publications/documents/HWC20-22_IntroductiontoMSDsprevention.pptx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135794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Risk factors</a:t>
            </a:r>
            <a:r>
              <a:rPr lang="en-US" baseline="0" dirty="0">
                <a:solidFill>
                  <a:schemeClr val="bg1"/>
                </a:solidFill>
              </a:rPr>
              <a:t> for musculoskeletal disorders development: hand-arm tasks, repetitive work. </a:t>
            </a:r>
            <a:r>
              <a:rPr lang="fr-FR" sz="1200" u="sng" kern="1200" dirty="0">
                <a:solidFill>
                  <a:schemeClr val="tx1"/>
                </a:solidFill>
                <a:effectLst/>
                <a:latin typeface="+mn-lt"/>
                <a:ea typeface="+mn-ea"/>
                <a:cs typeface="+mn-cs"/>
                <a:hlinkClick r:id="rId3"/>
              </a:rPr>
              <a:t>https://oshwiki.eu/wiki/Risk_factors_for_musculoskeletal_disorders_development:_hand-arm_tasks,_repetitive_work</a:t>
            </a:r>
            <a:endParaRPr lang="fr-FR" sz="1200" u="sng" kern="1200" dirty="0">
              <a:solidFill>
                <a:schemeClr val="tx1"/>
              </a:solidFill>
              <a:effectLst/>
              <a:latin typeface="+mn-lt"/>
              <a:ea typeface="+mn-ea"/>
              <a:cs typeface="+mn-cs"/>
            </a:endParaRPr>
          </a:p>
          <a:p>
            <a:r>
              <a:rPr lang="en-US" dirty="0">
                <a:solidFill>
                  <a:schemeClr val="bg1"/>
                </a:solidFill>
              </a:rPr>
              <a:t>EU-OSHA – European Agency for Safety and Health at Work. Risk factors</a:t>
            </a:r>
            <a:r>
              <a:rPr lang="en-US" baseline="0" dirty="0">
                <a:solidFill>
                  <a:schemeClr val="bg1"/>
                </a:solidFill>
              </a:rPr>
              <a:t> for musculoskeletal disorders – working postures. </a:t>
            </a:r>
            <a:r>
              <a:rPr lang="fr-FR" sz="1200" kern="1200" dirty="0">
                <a:solidFill>
                  <a:schemeClr val="tx1"/>
                </a:solidFill>
                <a:effectLst/>
                <a:latin typeface="+mn-lt"/>
                <a:ea typeface="+mn-ea"/>
                <a:cs typeface="+mn-cs"/>
              </a:rPr>
              <a:t>https://ohttps//oshwiki.eu/wiki/Risk_factors_for_musculoskeletal_disorders_%E2%80%94_working_postures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771408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82536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87270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289865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fr-FR" sz="1200" kern="1200" dirty="0">
                <a:solidFill>
                  <a:schemeClr val="tx1"/>
                </a:solidFill>
                <a:effectLst/>
                <a:latin typeface="+mn-lt"/>
                <a:ea typeface="+mn-ea"/>
                <a:cs typeface="+mn-cs"/>
              </a:rPr>
              <a:t>Psychosocial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risk</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factors</a:t>
            </a:r>
            <a:r>
              <a:rPr lang="fr-FR" sz="1200" kern="1200" baseline="0" dirty="0">
                <a:solidFill>
                  <a:schemeClr val="tx1"/>
                </a:solidFill>
                <a:effectLst/>
                <a:latin typeface="+mn-lt"/>
                <a:ea typeface="+mn-ea"/>
                <a:cs typeface="+mn-cs"/>
              </a:rPr>
              <a:t> for </a:t>
            </a:r>
            <a:r>
              <a:rPr lang="fr-FR" sz="1200" kern="1200" baseline="0" dirty="0" err="1">
                <a:solidFill>
                  <a:schemeClr val="tx1"/>
                </a:solidFill>
                <a:effectLst/>
                <a:latin typeface="+mn-lt"/>
                <a:ea typeface="+mn-ea"/>
                <a:cs typeface="+mn-cs"/>
              </a:rPr>
              <a:t>musculoskeletal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disorders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https://oshwiki.eu/wiki/Psychosocial_risk_factors_for_musculoskeletal_disorders_(MSDs)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369761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26251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Workforce diversity and risk assessment:</a:t>
            </a:r>
            <a:r>
              <a:rPr lang="en-US" baseline="0" dirty="0">
                <a:solidFill>
                  <a:schemeClr val="bg1"/>
                </a:solidFill>
              </a:rPr>
              <a:t> ensuring everyone is covered. Summary of an Agency report. Facts 87.</a:t>
            </a:r>
            <a:r>
              <a:rPr lang="en-US" dirty="0">
                <a:solidFill>
                  <a:schemeClr val="bg1"/>
                </a:solidFill>
              </a:rPr>
              <a:t> </a:t>
            </a:r>
            <a:r>
              <a:rPr lang="da-DK" sz="1200" b="0" u="sng" kern="1200" dirty="0">
                <a:solidFill>
                  <a:schemeClr val="tx1"/>
                </a:solidFill>
                <a:effectLst/>
                <a:latin typeface="+mn-lt"/>
                <a:ea typeface="+mn-ea"/>
                <a:cs typeface="+mn-cs"/>
                <a:hlinkClick r:id="rId3"/>
              </a:rPr>
              <a:t>https://osha.europa.eu/en/publications/factsheets/87</a:t>
            </a:r>
            <a:endParaRPr lang="da-DK" sz="1200" b="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SLIC –  Senior</a:t>
            </a:r>
            <a:r>
              <a:rPr lang="en-US" baseline="0" dirty="0">
                <a:solidFill>
                  <a:schemeClr val="bg1"/>
                </a:solidFill>
              </a:rPr>
              <a:t> </a:t>
            </a:r>
            <a:r>
              <a:rPr lang="en-US" baseline="0" dirty="0" err="1">
                <a:solidFill>
                  <a:schemeClr val="bg1"/>
                </a:solidFill>
              </a:rPr>
              <a:t>Labour</a:t>
            </a:r>
            <a:r>
              <a:rPr lang="en-US" baseline="0" dirty="0">
                <a:solidFill>
                  <a:schemeClr val="bg1"/>
                </a:solidFill>
              </a:rPr>
              <a:t> Inspectors´ Committee. Principles for </a:t>
            </a:r>
            <a:r>
              <a:rPr lang="en-US" baseline="0" dirty="0" err="1">
                <a:solidFill>
                  <a:schemeClr val="bg1"/>
                </a:solidFill>
              </a:rPr>
              <a:t>Labour</a:t>
            </a:r>
            <a:r>
              <a:rPr lang="en-US" baseline="0" dirty="0">
                <a:solidFill>
                  <a:schemeClr val="bg1"/>
                </a:solidFill>
              </a:rPr>
              <a:t> Inspectors. With Regard to Diversity-Sensitive Risk Assessment, Particularly as regards Age, Gender and other demographic characteristics. Non-binding publication for EU </a:t>
            </a:r>
            <a:r>
              <a:rPr lang="en-US" baseline="0" dirty="0" err="1">
                <a:solidFill>
                  <a:schemeClr val="bg1"/>
                </a:solidFill>
              </a:rPr>
              <a:t>Labour</a:t>
            </a:r>
            <a:r>
              <a:rPr lang="en-US" baseline="0" dirty="0">
                <a:solidFill>
                  <a:schemeClr val="bg1"/>
                </a:solidFill>
              </a:rPr>
              <a:t> Inspectors.</a:t>
            </a:r>
            <a:endParaRPr lang="en-GB" sz="1200" u="none" kern="1200" baseline="0" dirty="0">
              <a:solidFill>
                <a:schemeClr val="tx1"/>
              </a:solidFill>
              <a:effectLst/>
              <a:latin typeface="+mn-lt"/>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4"/>
              </a:rPr>
              <a:t>https://circabc.europa.eu/ui/group/fea534f4-2590-4490-bca6-504782b47c79/library/341d5e56-dc0c-41ce-ba77-be660f3cf810/details</a:t>
            </a:r>
            <a:r>
              <a:rPr lang="en-GB" sz="1200" kern="1200" dirty="0">
                <a:solidFill>
                  <a:schemeClr val="tx1"/>
                </a:solidFill>
                <a:effectLst/>
                <a:latin typeface="+mn-lt"/>
                <a:ea typeface="+mn-ea"/>
                <a:cs typeface="+mn-cs"/>
              </a:rPr>
              <a:t> </a:t>
            </a:r>
          </a:p>
          <a:p>
            <a:r>
              <a:rPr lang="en-US" dirty="0">
                <a:solidFill>
                  <a:schemeClr val="bg1"/>
                </a:solidFill>
              </a:rPr>
              <a:t>EU-OSHA – European Agency for Safety and Health at Work. Including gender issues in risk assessment. Facts 43. </a:t>
            </a:r>
            <a:r>
              <a:rPr lang="da-DK" sz="1200" kern="1200" dirty="0">
                <a:solidFill>
                  <a:schemeClr val="tx1"/>
                </a:solidFill>
                <a:effectLst/>
                <a:latin typeface="+mn-lt"/>
                <a:ea typeface="+mn-ea"/>
                <a:cs typeface="+mn-cs"/>
              </a:rPr>
              <a:t>https://osha.europa.eu/en/publications/factsheet-43-including-gender-issues-risk-assessment</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417537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a:p>
        </p:txBody>
      </p:sp>
    </p:spTree>
    <p:extLst>
      <p:ext uri="{BB962C8B-B14F-4D97-AF65-F5344CB8AC3E}">
        <p14:creationId xmlns:p14="http://schemas.microsoft.com/office/powerpoint/2010/main" val="275127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 Fact Sheets: How to Adjust Office Chairs. </a:t>
            </a:r>
            <a:r>
              <a:rPr lang="en-GB" sz="1200" u="sng" dirty="0">
                <a:hlinkClick r:id="rId3"/>
              </a:rPr>
              <a:t>https://www.ccohs.ca/oshanswers/ergonomics/office/chair_adjusting.html</a:t>
            </a:r>
            <a:r>
              <a:rPr lang="en-GB"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Institute for Work &amp; Health. Setting up a temporary home office. </a:t>
            </a:r>
            <a:r>
              <a:rPr lang="en-GB" sz="1200" u="sng" dirty="0">
                <a:hlinkClick r:id="rId4"/>
              </a:rPr>
              <a:t>https://www.iwh.on.ca/newsletters/at-work/100/setting-up-temporary-home-office?utm_source=iwhnews&amp;utm_medium=email&amp;utm_campaign=iwhnews-2020-04</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386713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500033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Monitors and Display Colours.  </a:t>
            </a:r>
            <a:r>
              <a:rPr lang="en-GB" sz="1200" u="sng" kern="1200" dirty="0">
                <a:solidFill>
                  <a:schemeClr val="tx1"/>
                </a:solidFill>
                <a:effectLst/>
                <a:latin typeface="+mn-lt"/>
                <a:ea typeface="+mn-ea"/>
                <a:cs typeface="+mn-cs"/>
                <a:hlinkClick r:id="rId3"/>
              </a:rPr>
              <a:t>https://www.ccohs.ca/oshanswers/ergonomics/office/vdtcolor.html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19242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Mouse – Selection and Use. </a:t>
            </a:r>
            <a:r>
              <a:rPr lang="en-GB" sz="1200" u="sng" kern="1200" dirty="0">
                <a:solidFill>
                  <a:schemeClr val="tx1"/>
                </a:solidFill>
                <a:effectLst/>
                <a:latin typeface="+mn-lt"/>
                <a:ea typeface="+mn-ea"/>
                <a:cs typeface="+mn-cs"/>
                <a:hlinkClick r:id="rId3"/>
              </a:rPr>
              <a:t>https://www.ccohs.ca/oshanswers/ergonomics/office/mouse/mouse_selection.html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818095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334452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Canadian Centre for Occupational Health and Safety. OSH Answers Fact Sheets. Lighting Ergonomics – General. </a:t>
            </a:r>
            <a:r>
              <a:rPr lang="en-GB" sz="1200" u="sng" dirty="0">
                <a:hlinkClick r:id="rId3"/>
              </a:rPr>
              <a:t>https://www.ccohs.ca/oshanswers/ergonomics/lighting_general.html</a:t>
            </a:r>
            <a:r>
              <a:rPr lang="en-GB" sz="1200" dirty="0"/>
              <a:t>. </a:t>
            </a:r>
          </a:p>
          <a:p>
            <a:r>
              <a:rPr lang="en-US" dirty="0">
                <a:solidFill>
                  <a:schemeClr val="bg1"/>
                </a:solidFill>
              </a:rPr>
              <a:t>EU-OSHA – European Agency for Safety and Health at Work,</a:t>
            </a:r>
            <a:r>
              <a:rPr lang="en-GB" sz="1200" dirty="0"/>
              <a:t> Lighting. </a:t>
            </a:r>
            <a:r>
              <a:rPr lang="fr-FR" sz="1200" u="sng" dirty="0">
                <a:hlinkClick r:id="rId4"/>
              </a:rPr>
              <a:t>https://oshwiki.eu/wiki/Lighting</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21</a:t>
            </a:fld>
            <a:endParaRPr lang="en-GB"/>
          </a:p>
        </p:txBody>
      </p:sp>
    </p:spTree>
    <p:extLst>
      <p:ext uri="{BB962C8B-B14F-4D97-AF65-F5344CB8AC3E}">
        <p14:creationId xmlns:p14="http://schemas.microsoft.com/office/powerpoint/2010/main" val="291157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Thermal Comfort for Office Work. </a:t>
            </a:r>
            <a:r>
              <a:rPr lang="en-GB" sz="1200" u="sng" dirty="0">
                <a:hlinkClick r:id="rId3"/>
              </a:rPr>
              <a:t>https://www.ccohs.ca/oshanswers/phys_agents/thermal_comfort.html</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422934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2022841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en-GB" sz="1200" baseline="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4033651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2636576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Stretching – At the Workstation. </a:t>
            </a:r>
            <a:r>
              <a:rPr lang="en-GB" sz="1200" u="sng" dirty="0">
                <a:hlinkClick r:id="rId3"/>
              </a:rPr>
              <a:t>https://www.ccohs.ca/oshanswers/ergonomics/office/stretching.html</a:t>
            </a:r>
            <a:r>
              <a:rPr lang="en-GB" sz="1200" dirty="0"/>
              <a:t>.</a:t>
            </a:r>
          </a:p>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4"/>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5"/>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673663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Work-life balance – Managing the interface between family and working life. </a:t>
            </a:r>
            <a:r>
              <a:rPr lang="en-GB" dirty="0"/>
              <a:t> </a:t>
            </a:r>
            <a:r>
              <a:rPr lang="fr-FR" u="sng" dirty="0">
                <a:hlinkClick r:id="rId3"/>
              </a:rPr>
              <a:t>https://oshwiki.eu/wiki/Work-life_balance_%E2%80%93_Managing_the_interface_between_family_and_working_life</a:t>
            </a:r>
            <a:r>
              <a:rPr lang="en-GB"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27</a:t>
            </a:fld>
            <a:endParaRPr lang="en-GB"/>
          </a:p>
        </p:txBody>
      </p:sp>
    </p:spTree>
    <p:extLst>
      <p:ext uri="{BB962C8B-B14F-4D97-AF65-F5344CB8AC3E}">
        <p14:creationId xmlns:p14="http://schemas.microsoft.com/office/powerpoint/2010/main" val="3022890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28</a:t>
            </a:fld>
            <a:endParaRPr lang="en-GB"/>
          </a:p>
        </p:txBody>
      </p:sp>
    </p:spTree>
    <p:extLst>
      <p:ext uri="{BB962C8B-B14F-4D97-AF65-F5344CB8AC3E}">
        <p14:creationId xmlns:p14="http://schemas.microsoft.com/office/powerpoint/2010/main" val="364357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29</a:t>
            </a:fld>
            <a:endParaRPr lang="en-GB"/>
          </a:p>
        </p:txBody>
      </p:sp>
    </p:spTree>
    <p:extLst>
      <p:ext uri="{BB962C8B-B14F-4D97-AF65-F5344CB8AC3E}">
        <p14:creationId xmlns:p14="http://schemas.microsoft.com/office/powerpoint/2010/main" val="2634071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30</a:t>
            </a:fld>
            <a:endParaRPr lang="en-GB"/>
          </a:p>
        </p:txBody>
      </p:sp>
    </p:spTree>
    <p:extLst>
      <p:ext uri="{BB962C8B-B14F-4D97-AF65-F5344CB8AC3E}">
        <p14:creationId xmlns:p14="http://schemas.microsoft.com/office/powerpoint/2010/main" val="486266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it-IT" sz="1200" b="0" dirty="0">
                <a:solidFill>
                  <a:srgbClr val="ACC700"/>
                </a:solidFill>
              </a:rPr>
              <a:t>© European Agency for Safety and Health at Work, 2020</a:t>
            </a:r>
          </a:p>
          <a:p>
            <a:pPr marL="0" indent="0">
              <a:buNone/>
            </a:pPr>
            <a:r>
              <a:rPr lang="it-IT" sz="1200" b="0" dirty="0">
                <a:solidFill>
                  <a:srgbClr val="ACC700"/>
                </a:solidFill>
              </a:rPr>
              <a:t>Reproduction is authorised provided the source is acknowledged.</a:t>
            </a:r>
          </a:p>
          <a:p>
            <a:pPr marL="0" indent="0">
              <a:buNone/>
            </a:pPr>
            <a:r>
              <a:rPr lang="it-IT" sz="1200" b="0" dirty="0">
                <a:solidFill>
                  <a:srgbClr val="ACC700"/>
                </a:solidFill>
              </a:rPr>
              <a:t>For any use or reproduction of photos or other material that is not under the copyright of EU-OSHA, permission must be sought directly from the copyright holders.</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31</a:t>
            </a:fld>
            <a:endParaRPr lang="en-GB"/>
          </a:p>
        </p:txBody>
      </p:sp>
    </p:spTree>
    <p:extLst>
      <p:ext uri="{BB962C8B-B14F-4D97-AF65-F5344CB8AC3E}">
        <p14:creationId xmlns:p14="http://schemas.microsoft.com/office/powerpoint/2010/main" val="198620645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6" name="Picture 5">
            <a:extLst>
              <a:ext uri="{FF2B5EF4-FFF2-40B4-BE49-F238E27FC236}">
                <a16:creationId xmlns:a16="http://schemas.microsoft.com/office/drawing/2014/main" id="{CD58132D-1F5F-4FB4-91FD-6B426A9BFF64}"/>
              </a:ext>
            </a:extLst>
          </p:cNvPr>
          <p:cNvPicPr>
            <a:picLocks noChangeAspect="1"/>
          </p:cNvPicPr>
          <p:nvPr userDrawn="1"/>
        </p:nvPicPr>
        <p:blipFill>
          <a:blip r:embed="rId10"/>
          <a:stretch>
            <a:fillRect/>
          </a:stretch>
        </p:blipFill>
        <p:spPr>
          <a:xfrm>
            <a:off x="382475" y="4130315"/>
            <a:ext cx="877157" cy="557177"/>
          </a:xfrm>
          <a:prstGeom prst="rect">
            <a:avLst/>
          </a:prstGeom>
        </p:spPr>
      </p:pic>
    </p:spTree>
    <p:extLst>
      <p:ext uri="{BB962C8B-B14F-4D97-AF65-F5344CB8AC3E}">
        <p14:creationId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Picture 3">
            <a:extLst>
              <a:ext uri="{FF2B5EF4-FFF2-40B4-BE49-F238E27FC236}">
                <a16:creationId xmlns:a16="http://schemas.microsoft.com/office/drawing/2014/main" id="{70DB8B14-1F92-4D80-AC6F-CD353B6463B3}"/>
              </a:ext>
            </a:extLst>
          </p:cNvPr>
          <p:cNvPicPr>
            <a:picLocks noChangeAspect="1"/>
          </p:cNvPicPr>
          <p:nvPr userDrawn="1"/>
        </p:nvPicPr>
        <p:blipFill>
          <a:blip r:embed="rId2"/>
          <a:stretch>
            <a:fillRect/>
          </a:stretch>
        </p:blipFill>
        <p:spPr>
          <a:xfrm>
            <a:off x="395536" y="4596535"/>
            <a:ext cx="792088" cy="411660"/>
          </a:xfrm>
          <a:prstGeom prst="rect">
            <a:avLst/>
          </a:prstGeom>
        </p:spPr>
      </p:pic>
    </p:spTree>
    <p:extLst>
      <p:ext uri="{BB962C8B-B14F-4D97-AF65-F5344CB8AC3E}">
        <p14:creationId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pic>
        <p:nvPicPr>
          <p:cNvPr id="11" name="Bild 2" descr="111004_EU-OSHA_PPT_Corporate logo.png"/>
          <p:cNvPicPr>
            <a:picLocks noChangeAspect="1"/>
          </p:cNvPicPr>
          <p:nvPr/>
        </p:nvPicPr>
        <p:blipFill>
          <a:blip r:embed="rId4" cstate="print"/>
          <a:srcRect/>
          <a:stretch>
            <a:fillRect/>
          </a:stretch>
        </p:blipFill>
        <p:spPr bwMode="auto">
          <a:xfrm>
            <a:off x="444503" y="4131470"/>
            <a:ext cx="1031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descr="111004_EU-OSHA_PPT_Corporate logo_inner slide.png"/>
          <p:cNvPicPr>
            <a:picLocks noChangeAspect="1"/>
          </p:cNvPicPr>
          <p:nvPr/>
        </p:nvPicPr>
        <p:blipFill>
          <a:blip r:embed="rId15" cstate="print"/>
          <a:srcRect/>
          <a:stretch>
            <a:fillRect/>
          </a:stretch>
        </p:blipFill>
        <p:spPr bwMode="auto">
          <a:xfrm>
            <a:off x="442915" y="4705351"/>
            <a:ext cx="744711" cy="233363"/>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dirty="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8" y="4522145"/>
            <a:ext cx="577199" cy="475059"/>
          </a:xfrm>
          <a:prstGeom prst="rect">
            <a:avLst/>
          </a:prstGeom>
          <a:noFill/>
          <a:ln w="9525">
            <a:noFill/>
            <a:miter lim="800000"/>
            <a:headEnd/>
            <a:tailEnd/>
          </a:ln>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althy-workplaces.eu/en/tools-and-publications/practical-tools?f%5B0%5D=field_msd_priority_area%3A498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4.png"/><Relationship Id="rId7" Type="http://schemas.openxmlformats.org/officeDocument/2006/relationships/hyperlink" Target="http://twitter.com/eu_osha" TargetMode="External"/><Relationship Id="rId12"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27.png"/><Relationship Id="rId4" Type="http://schemas.openxmlformats.org/officeDocument/2006/relationships/image" Target="../media/image25.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899592" y="2787774"/>
            <a:ext cx="7272808"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hr-HR" sz="2400" dirty="0">
                <a:latin typeface="+mj-lt"/>
              </a:rPr>
              <a:t>Kampanja za zdrava mjesta rada 2020. – 2022.:</a:t>
            </a:r>
            <a:r>
              <a:rPr lang="en-GB" sz="2400" dirty="0">
                <a:latin typeface="+mj-lt"/>
              </a:rPr>
              <a:t> </a:t>
            </a:r>
            <a:r>
              <a:rPr lang="hr-HR" sz="2400" dirty="0">
                <a:latin typeface="+mj-lt"/>
              </a:rPr>
              <a:t>SMANJENJE OPTEREĆENJA</a:t>
            </a:r>
          </a:p>
          <a:p>
            <a:endParaRPr lang="en-GB" sz="2400" dirty="0">
              <a:effectLst>
                <a:outerShdw blurRad="38100" dist="38100" dir="2700000" algn="tl">
                  <a:srgbClr val="000000">
                    <a:alpha val="43137"/>
                  </a:srgbClr>
                </a:outerShdw>
              </a:effectLst>
            </a:endParaRPr>
          </a:p>
        </p:txBody>
      </p:sp>
      <p:sp>
        <p:nvSpPr>
          <p:cNvPr id="7" name="Subtítulo 2"/>
          <p:cNvSpPr txBox="1">
            <a:spLocks/>
          </p:cNvSpPr>
          <p:nvPr/>
        </p:nvSpPr>
        <p:spPr>
          <a:xfrm>
            <a:off x="899592" y="3651870"/>
            <a:ext cx="7632848"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a:spcBef>
                <a:spcPct val="0"/>
              </a:spcBef>
            </a:pPr>
            <a:r>
              <a:rPr lang="hr-HR" sz="1800" dirty="0">
                <a:solidFill>
                  <a:srgbClr val="ACC700"/>
                </a:solidFill>
                <a:ea typeface="+mj-ea"/>
                <a:cs typeface="Trebuchet MS"/>
              </a:rPr>
              <a:t>Poremećaji mišićno-koštanog sustava povezani s radom na daljinu – savjeti za radnike koji rade na daljinu</a:t>
            </a:r>
          </a:p>
        </p:txBody>
      </p:sp>
    </p:spTree>
    <p:extLst>
      <p:ext uri="{BB962C8B-B14F-4D97-AF65-F5344CB8AC3E}">
        <p14:creationId xmlns:p14="http://schemas.microsoft.com/office/powerpoint/2010/main" val="779387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60" y="843756"/>
            <a:ext cx="5904656" cy="3455987"/>
          </a:xfrm>
        </p:spPr>
        <p:txBody>
          <a:bodyPr lIns="0" tIns="0" rIns="0" bIns="0">
            <a:noAutofit/>
          </a:bodyPr>
          <a:lstStyle/>
          <a:p>
            <a:pPr>
              <a:lnSpc>
                <a:spcPct val="150000"/>
              </a:lnSpc>
            </a:pPr>
            <a:r>
              <a:rPr lang="hr-HR" sz="1700" dirty="0">
                <a:solidFill>
                  <a:schemeClr val="accent1"/>
                </a:solidFill>
              </a:rPr>
              <a:t>Uvod: Poremećaji mišićno-koštanog sustava povezani s radom na daljinu</a:t>
            </a:r>
          </a:p>
          <a:p>
            <a:pPr>
              <a:lnSpc>
                <a:spcPct val="150000"/>
              </a:lnSpc>
            </a:pPr>
            <a:r>
              <a:rPr lang="hr-HR" sz="1700" dirty="0">
                <a:solidFill>
                  <a:schemeClr val="accent1"/>
                </a:solidFill>
              </a:rPr>
              <a:t>Procjena rizika</a:t>
            </a:r>
          </a:p>
          <a:p>
            <a:pPr>
              <a:lnSpc>
                <a:spcPct val="150000"/>
              </a:lnSpc>
            </a:pPr>
            <a:r>
              <a:rPr lang="hr-HR" sz="1700" dirty="0"/>
              <a:t>Glavni čimbenici rizika za nastanak poremećaja mišićno-koštanog sustava povezani s radom na daljinu</a:t>
            </a:r>
          </a:p>
          <a:p>
            <a:pPr>
              <a:lnSpc>
                <a:spcPct val="150000"/>
              </a:lnSpc>
            </a:pPr>
            <a:r>
              <a:rPr lang="hr-HR" sz="1700" dirty="0"/>
              <a:t>Preventivne/zaštitne mjere usmjerene na ublažavanje čimbenika rizika za nastanak poremećaja mišićno-koštanog sustava povezanih s radom na daljinu </a:t>
            </a:r>
          </a:p>
          <a:p>
            <a:pPr marL="0" indent="0">
              <a:buNone/>
            </a:pPr>
            <a:endParaRPr lang="en-US" sz="1800" dirty="0"/>
          </a:p>
          <a:p>
            <a:pPr marL="0" indent="0">
              <a:buNone/>
            </a:pPr>
            <a:endParaRPr lang="en-US" sz="1800" dirty="0"/>
          </a:p>
          <a:p>
            <a:pPr marL="0" indent="0">
              <a:buNone/>
            </a:pPr>
            <a:endParaRPr lang="en-US" sz="1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16216" y="1059582"/>
            <a:ext cx="2308434" cy="2797082"/>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hr-HR" sz="2400"/>
              <a:t>Pregled</a:t>
            </a:r>
          </a:p>
        </p:txBody>
      </p:sp>
    </p:spTree>
    <p:extLst>
      <p:ext uri="{BB962C8B-B14F-4D97-AF65-F5344CB8AC3E}">
        <p14:creationId xmlns:p14="http://schemas.microsoft.com/office/powerpoint/2010/main" val="182541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z="2400"/>
              <a:t>Uvod – Rad na daljinu od kuće </a:t>
            </a:r>
          </a:p>
        </p:txBody>
      </p:sp>
      <p:sp>
        <p:nvSpPr>
          <p:cNvPr id="3" name="Content Placeholder 2"/>
          <p:cNvSpPr>
            <a:spLocks noGrp="1"/>
          </p:cNvSpPr>
          <p:nvPr>
            <p:ph sz="half" idx="1"/>
          </p:nvPr>
        </p:nvSpPr>
        <p:spPr>
          <a:xfrm>
            <a:off x="539750" y="1203598"/>
            <a:ext cx="7920682" cy="4752106"/>
          </a:xfrm>
        </p:spPr>
        <p:txBody>
          <a:bodyPr anchor="t">
            <a:noAutofit/>
          </a:bodyPr>
          <a:lstStyle/>
          <a:p>
            <a:r>
              <a:rPr lang="hr-HR" sz="2000" dirty="0"/>
              <a:t>Rad na daljinu definira se kao upotreba informacijske i komunikacijske tehnologije (kao što su pametni telefoni, tablet-računala, prijenosna računala i stolna računala) za rad koji se obavlja izvan poslovnih prostora poslodavca.</a:t>
            </a:r>
          </a:p>
          <a:p>
            <a:r>
              <a:rPr lang="hr-HR" sz="2000" dirty="0"/>
              <a:t>Ova se PowerPoint prezentacija bavi radom od kuće (radom na daljinu od kuće) te je namijenjena radnicima koji rade na daljinu.</a:t>
            </a:r>
          </a:p>
          <a:p>
            <a:pPr lvl="1">
              <a:lnSpc>
                <a:spcPct val="160000"/>
              </a:lnSpc>
            </a:pPr>
            <a:r>
              <a:rPr lang="hr-HR" sz="1800" dirty="0"/>
              <a:t>Poveznice na praktične resurse nalaze se u rubrici za bilješke.</a:t>
            </a:r>
          </a:p>
          <a:p>
            <a:pPr lvl="1">
              <a:lnSpc>
                <a:spcPct val="160000"/>
              </a:lnSpc>
            </a:pPr>
            <a:r>
              <a:rPr lang="hr-HR" sz="1800" dirty="0"/>
              <a:t>Praktični alati i smjernice povezani s radom na daljinu dostupni su i </a:t>
            </a:r>
            <a:r>
              <a:rPr lang="hr-HR" sz="1800" dirty="0">
                <a:hlinkClick r:id="rId3"/>
              </a:rPr>
              <a:t>ovdje</a:t>
            </a:r>
            <a:r>
              <a:rPr lang="hr-HR" sz="1800" dirty="0"/>
              <a:t>.</a:t>
            </a:r>
          </a:p>
        </p:txBody>
      </p:sp>
    </p:spTree>
    <p:extLst>
      <p:ext uri="{BB962C8B-B14F-4D97-AF65-F5344CB8AC3E}">
        <p14:creationId xmlns:p14="http://schemas.microsoft.com/office/powerpoint/2010/main" val="64419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010429" cy="367200"/>
          </a:xfrm>
        </p:spPr>
        <p:txBody>
          <a:bodyPr/>
          <a:lstStyle/>
          <a:p>
            <a:r>
              <a:rPr lang="hr-HR" sz="2000" dirty="0"/>
              <a:t>Uvod – Rad na daljinu od kuće i poremećaji mišićno-koštanog sustava </a:t>
            </a:r>
          </a:p>
        </p:txBody>
      </p:sp>
      <p:sp>
        <p:nvSpPr>
          <p:cNvPr id="3" name="Content Placeholder 2"/>
          <p:cNvSpPr>
            <a:spLocks noGrp="1"/>
          </p:cNvSpPr>
          <p:nvPr>
            <p:ph sz="half" idx="1"/>
          </p:nvPr>
        </p:nvSpPr>
        <p:spPr>
          <a:xfrm>
            <a:off x="539750" y="1348036"/>
            <a:ext cx="4680322" cy="3095922"/>
          </a:xfrm>
        </p:spPr>
        <p:txBody>
          <a:bodyPr anchor="t">
            <a:normAutofit lnSpcReduction="10000"/>
          </a:bodyPr>
          <a:lstStyle/>
          <a:p>
            <a:r>
              <a:rPr lang="hr-HR" sz="2000"/>
              <a:t>Važnost rada na daljinu posljednjih godina sve više dolazi do izražaja. </a:t>
            </a:r>
          </a:p>
          <a:p>
            <a:r>
              <a:rPr lang="hr-HR" sz="2000"/>
              <a:t>Iako postoje potencijalne prednosti rada na daljinu od kuće, takav oblik rada može biti i štetan za zdravlje radnika koji rade na daljinu te može pridonijeti razvoju poremećaja mišićno-koštanog sustava ili dodatno pogoršati postojeća stanja.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1491630"/>
            <a:ext cx="2778023" cy="2349414"/>
          </a:xfrm>
          <a:prstGeom prst="rect">
            <a:avLst/>
          </a:prstGeom>
        </p:spPr>
      </p:pic>
    </p:spTree>
    <p:extLst>
      <p:ext uri="{BB962C8B-B14F-4D97-AF65-F5344CB8AC3E}">
        <p14:creationId xmlns:p14="http://schemas.microsoft.com/office/powerpoint/2010/main" val="141083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sz="2400"/>
              <a:t>Procjena rizika</a:t>
            </a:r>
          </a:p>
        </p:txBody>
      </p:sp>
      <p:sp>
        <p:nvSpPr>
          <p:cNvPr id="3" name="Content Placeholder 2"/>
          <p:cNvSpPr>
            <a:spLocks noGrp="1"/>
          </p:cNvSpPr>
          <p:nvPr>
            <p:ph sz="half" idx="1"/>
          </p:nvPr>
        </p:nvSpPr>
        <p:spPr>
          <a:xfrm>
            <a:off x="539750" y="915987"/>
            <a:ext cx="7632700" cy="3455987"/>
          </a:xfrm>
        </p:spPr>
        <p:txBody>
          <a:bodyPr anchor="t">
            <a:noAutofit/>
          </a:bodyPr>
          <a:lstStyle/>
          <a:p>
            <a:pPr>
              <a:buClr>
                <a:schemeClr val="accent1"/>
              </a:buClr>
            </a:pPr>
            <a:r>
              <a:rPr lang="hr-HR" sz="1800" dirty="0"/>
              <a:t>Rad na daljinu mora biti obuhvaćen obveznom procjenom rizika koju provodi poslodavac.</a:t>
            </a:r>
          </a:p>
          <a:p>
            <a:pPr>
              <a:buClr>
                <a:schemeClr val="accent1"/>
              </a:buClr>
            </a:pPr>
            <a:r>
              <a:rPr lang="hr-HR" sz="1800" dirty="0"/>
              <a:t>Potrebno je jasno odrediti sljedeće (na temelju zakonskih odredbi / politike poduzeća):</a:t>
            </a:r>
          </a:p>
          <a:p>
            <a:pPr marL="914400" lvl="1" indent="-457200">
              <a:buClr>
                <a:schemeClr val="accent1"/>
              </a:buClr>
            </a:pPr>
            <a:r>
              <a:rPr lang="hr-HR" sz="1600" dirty="0"/>
              <a:t>tko (kada/kako) provodi procjenu rizika</a:t>
            </a:r>
          </a:p>
          <a:p>
            <a:pPr marL="914400" lvl="1" indent="-457200">
              <a:buClr>
                <a:schemeClr val="accent1"/>
              </a:buClr>
            </a:pPr>
            <a:r>
              <a:rPr lang="hr-HR" sz="1600" dirty="0"/>
              <a:t>provodi li procjenu rizika poslodavac na temelju informacija koje mu pruži radnik </a:t>
            </a:r>
          </a:p>
          <a:p>
            <a:pPr marL="914400" lvl="1" indent="-457200">
              <a:buClr>
                <a:schemeClr val="accent1"/>
              </a:buClr>
            </a:pPr>
            <a:r>
              <a:rPr lang="hr-HR" sz="1600" dirty="0"/>
              <a:t>provodi li se procjena rizika za svakog radnika koji radi na daljinu pojedinačno (</a:t>
            </a:r>
            <a:r>
              <a:rPr lang="hr-HR" sz="1600" dirty="0" err="1"/>
              <a:t>samoprocjena</a:t>
            </a:r>
            <a:r>
              <a:rPr lang="hr-HR" sz="1600" dirty="0"/>
              <a:t> na temelju alata / vodiča / kontrolnog popisa koji je osigurao poslodavac)</a:t>
            </a:r>
          </a:p>
          <a:p>
            <a:pPr marL="914400" lvl="1" indent="-457200">
              <a:buClr>
                <a:schemeClr val="accent1"/>
              </a:buClr>
            </a:pPr>
            <a:r>
              <a:rPr lang="hr-HR" sz="1600" dirty="0"/>
              <a:t>može li poslodavac / stručnjak zaštite </a:t>
            </a:r>
            <a:r>
              <a:rPr lang="hr-HR" sz="1600"/>
              <a:t>na radu uz </a:t>
            </a:r>
            <a:r>
              <a:rPr lang="hr-HR" sz="1600" dirty="0"/>
              <a:t>dopuštenje radnika posjetiti njegov dom; ako radnik uskrati dopuštenje, procjena rizika trebala bi se provesti na temelju informacija prikupljenih od radnika koji radi od kuće.</a:t>
            </a:r>
          </a:p>
        </p:txBody>
      </p:sp>
    </p:spTree>
    <p:extLst>
      <p:ext uri="{BB962C8B-B14F-4D97-AF65-F5344CB8AC3E}">
        <p14:creationId xmlns:p14="http://schemas.microsoft.com/office/powerpoint/2010/main" val="285110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5486"/>
            <a:ext cx="8496944" cy="367200"/>
          </a:xfrm>
        </p:spPr>
        <p:txBody>
          <a:bodyPr/>
          <a:lstStyle/>
          <a:p>
            <a:r>
              <a:rPr lang="hr-HR" sz="2000" dirty="0"/>
              <a:t>Glavni čimbenici rizika za nastanak poremećaja mišićno-koštanog sustava povezani s radom na daljinu</a:t>
            </a:r>
          </a:p>
        </p:txBody>
      </p:sp>
      <p:sp>
        <p:nvSpPr>
          <p:cNvPr id="3" name="Content Placeholder 2"/>
          <p:cNvSpPr>
            <a:spLocks noGrp="1"/>
          </p:cNvSpPr>
          <p:nvPr>
            <p:ph sz="half" idx="1"/>
          </p:nvPr>
        </p:nvSpPr>
        <p:spPr>
          <a:xfrm>
            <a:off x="575469" y="1419622"/>
            <a:ext cx="7632700" cy="2232247"/>
          </a:xfrm>
        </p:spPr>
        <p:txBody>
          <a:bodyPr>
            <a:normAutofit/>
          </a:bodyPr>
          <a:lstStyle/>
          <a:p>
            <a:pPr marL="342900" indent="-342900" fontAlgn="base">
              <a:buFont typeface="+mj-lt"/>
              <a:buAutoNum type="arabicPeriod"/>
            </a:pPr>
            <a:r>
              <a:rPr lang="hr-HR" sz="2000"/>
              <a:t>Ergonomski uvjeti radne stanice i povezani položaji tijela</a:t>
            </a:r>
          </a:p>
          <a:p>
            <a:pPr marL="342900" indent="-342900" fontAlgn="base">
              <a:buFont typeface="+mj-lt"/>
              <a:buAutoNum type="arabicPeriod"/>
            </a:pPr>
            <a:r>
              <a:rPr lang="hr-HR" sz="2000"/>
              <a:t>Čimbenici povezani s radnim okruženjem</a:t>
            </a:r>
          </a:p>
          <a:p>
            <a:pPr marL="342900" indent="-342900" fontAlgn="base">
              <a:buFont typeface="+mj-lt"/>
              <a:buAutoNum type="arabicPeriod"/>
            </a:pPr>
            <a:r>
              <a:rPr lang="hr-HR" sz="2000"/>
              <a:t>Dugotrajno sjedenje i fizička (ne)aktivnost</a:t>
            </a:r>
          </a:p>
          <a:p>
            <a:pPr marL="342900" indent="-342900" fontAlgn="base">
              <a:buFont typeface="+mj-lt"/>
              <a:buAutoNum type="arabicPeriod"/>
            </a:pPr>
            <a:r>
              <a:rPr lang="hr-HR" sz="2000"/>
              <a:t>Čimbenici povezani s organizacijom rada</a:t>
            </a:r>
          </a:p>
          <a:p>
            <a:pPr marL="342900" indent="-342900" fontAlgn="base">
              <a:buFont typeface="+mj-lt"/>
              <a:buAutoNum type="arabicPeriod"/>
            </a:pPr>
            <a:r>
              <a:rPr lang="hr-HR" sz="2000"/>
              <a:t>Psihosocijalni čimbenici rizika</a:t>
            </a:r>
          </a:p>
          <a:p>
            <a:pPr marL="342900" indent="-342900" fontAlgn="base">
              <a:buFont typeface="+mj-lt"/>
              <a:buAutoNum type="arabicPeriod"/>
            </a:pPr>
            <a:r>
              <a:rPr lang="hr-HR" sz="2000"/>
              <a:t>Individualni čimbenici</a:t>
            </a:r>
          </a:p>
        </p:txBody>
      </p:sp>
    </p:spTree>
    <p:extLst>
      <p:ext uri="{BB962C8B-B14F-4D97-AF65-F5344CB8AC3E}">
        <p14:creationId xmlns:p14="http://schemas.microsoft.com/office/powerpoint/2010/main" val="127637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1. Ergonomski uvjeti radne stanice i položaji tijela</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hr-HR" sz="1800" dirty="0"/>
              <a:t>Rad na računalu podrazumijeva repetitivne pokrete koji se uglavnom izvode u dugotrajnom statičnom, najčešće sjedećem, položaju. </a:t>
            </a:r>
          </a:p>
          <a:p>
            <a:pPr fontAlgn="base"/>
            <a:r>
              <a:rPr lang="hr-HR" sz="1800" dirty="0"/>
              <a:t>To može dovesti do nastanka poremećaja mišićno-koštanog sustava, posebno ako se tome pridodaju loši ergonomski uvjeti i nedostatak stanki.</a:t>
            </a:r>
          </a:p>
          <a:p>
            <a:pPr fontAlgn="base"/>
            <a:r>
              <a:rPr lang="hr-HR" sz="1800" dirty="0"/>
              <a:t>Brojni radnici koji rade na daljinu koriste se prijenosnim računalima i improviziranim kućnim radnim stanicama, što dovodi do neprirodnih položaja tijela i povećanja broja radnika koji se žale na poremećaje mišićno-koštanog sustava. </a:t>
            </a:r>
          </a:p>
          <a:p>
            <a:pPr fontAlgn="base"/>
            <a:r>
              <a:rPr lang="hr-HR" sz="1800" dirty="0"/>
              <a:t>Neprikladan položaj zaslona, tipkovnice ili miša te nedostatak podloge za podlakticu uzrokuju nelagodu i opterećenje mišića gornjih ekstremiteta i leđa.</a:t>
            </a:r>
          </a:p>
          <a:p>
            <a:endParaRPr lang="en-GB" sz="2000" dirty="0"/>
          </a:p>
        </p:txBody>
      </p:sp>
    </p:spTree>
    <p:extLst>
      <p:ext uri="{BB962C8B-B14F-4D97-AF65-F5344CB8AC3E}">
        <p14:creationId xmlns:p14="http://schemas.microsoft.com/office/powerpoint/2010/main" val="392975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2. Radno okruženje </a:t>
            </a:r>
          </a:p>
        </p:txBody>
      </p:sp>
      <p:sp>
        <p:nvSpPr>
          <p:cNvPr id="3" name="Content Placeholder 2"/>
          <p:cNvSpPr>
            <a:spLocks noGrp="1"/>
          </p:cNvSpPr>
          <p:nvPr>
            <p:ph sz="half" idx="1"/>
          </p:nvPr>
        </p:nvSpPr>
        <p:spPr>
          <a:xfrm>
            <a:off x="539750" y="915988"/>
            <a:ext cx="7632700" cy="3527970"/>
          </a:xfrm>
        </p:spPr>
        <p:txBody>
          <a:bodyPr anchor="t">
            <a:noAutofit/>
          </a:bodyPr>
          <a:lstStyle/>
          <a:p>
            <a:pPr fontAlgn="base"/>
            <a:r>
              <a:rPr lang="hr-HR" sz="1600" dirty="0"/>
              <a:t>Postoje dokazi o tome da su čimbenici koji proizlaze iz radnog okruženja, kao što su bliještanje ili refleksija svjetlosti, propuh, buka i loša kvaliteta zraka, povezani s poremećajima mišićno-koštanog sustava u području vrata i ramena. </a:t>
            </a:r>
          </a:p>
          <a:p>
            <a:pPr fontAlgn="base"/>
            <a:r>
              <a:rPr lang="hr-HR" sz="1600" dirty="0"/>
              <a:t>Makar se čimbenici okruženja uzimaju u obzir na odgovarajući način kad je riječ o uređenju ureda, ti se čimbenici često zanemaruju u slučaju rada na daljinu od kuće.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1061" y="2678255"/>
            <a:ext cx="2952328" cy="1693720"/>
          </a:xfrm>
          <a:prstGeom prst="rect">
            <a:avLst/>
          </a:prstGeom>
        </p:spPr>
      </p:pic>
    </p:spTree>
    <p:extLst>
      <p:ext uri="{BB962C8B-B14F-4D97-AF65-F5344CB8AC3E}">
        <p14:creationId xmlns:p14="http://schemas.microsoft.com/office/powerpoint/2010/main" val="105807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9393" y="1563638"/>
            <a:ext cx="4174607"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0003" y="135000"/>
            <a:ext cx="8154445" cy="367200"/>
          </a:xfrm>
        </p:spPr>
        <p:txBody>
          <a:bodyPr/>
          <a:lstStyle/>
          <a:p>
            <a:pPr fontAlgn="base"/>
            <a:r>
              <a:rPr lang="hr-HR" sz="2000" dirty="0"/>
              <a:t>3. Dugotrajno sjedenje i fizička aktivnost</a:t>
            </a:r>
          </a:p>
        </p:txBody>
      </p:sp>
      <p:sp>
        <p:nvSpPr>
          <p:cNvPr id="3" name="Content Placeholder 2"/>
          <p:cNvSpPr>
            <a:spLocks noGrp="1"/>
          </p:cNvSpPr>
          <p:nvPr>
            <p:ph sz="half" idx="1"/>
          </p:nvPr>
        </p:nvSpPr>
        <p:spPr>
          <a:xfrm>
            <a:off x="539552" y="915566"/>
            <a:ext cx="7632700" cy="3454471"/>
          </a:xfrm>
        </p:spPr>
        <p:txBody>
          <a:bodyPr anchor="t">
            <a:noAutofit/>
          </a:bodyPr>
          <a:lstStyle/>
          <a:p>
            <a:pPr fontAlgn="base"/>
            <a:r>
              <a:rPr lang="hr-HR" sz="2000" dirty="0"/>
              <a:t>Rad na daljinu od kuće podrazumijeva dulja razdoblja sjedenja uz manji broj stanki nego što je to slučaj u uredu. </a:t>
            </a:r>
          </a:p>
          <a:p>
            <a:pPr fontAlgn="base"/>
            <a:r>
              <a:rPr lang="hr-HR" sz="2000" dirty="0"/>
              <a:t>Takvi uvjeti, zajedno s lošim ergonomskim uvjetima radnih stanica, mogu dovesti do povećanja rizika od nastanka poremećaja mišićno-koštanog sustava.</a:t>
            </a:r>
          </a:p>
          <a:p>
            <a:pPr fontAlgn="base"/>
            <a:r>
              <a:rPr lang="hr-HR" sz="2000" dirty="0"/>
              <a:t>Nedostatak kretanja tijekom razdoblja sjedenja dovodi do većeg opterećenja diskova kralježnice te smanjene cirkulacije krvi i opskrbljenosti mišića kisikom. </a:t>
            </a:r>
          </a:p>
          <a:p>
            <a:pPr fontAlgn="base"/>
            <a:r>
              <a:rPr lang="hr-HR" sz="2000" dirty="0"/>
              <a:t>Zdravstveni rizici povezani s dugotrajnim sjedenjem ne mogu se u potpunosti kompenzirati tjelovježbom tijekom slobodnog vremena.</a:t>
            </a:r>
          </a:p>
          <a:p>
            <a:pPr fontAlgn="base"/>
            <a:endParaRPr lang="en-GB" sz="2000" dirty="0"/>
          </a:p>
        </p:txBody>
      </p:sp>
    </p:spTree>
    <p:extLst>
      <p:ext uri="{BB962C8B-B14F-4D97-AF65-F5344CB8AC3E}">
        <p14:creationId xmlns:p14="http://schemas.microsoft.com/office/powerpoint/2010/main" val="210570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4. Organizacija rada</a:t>
            </a:r>
          </a:p>
        </p:txBody>
      </p:sp>
      <p:sp>
        <p:nvSpPr>
          <p:cNvPr id="3" name="Content Placeholder 2"/>
          <p:cNvSpPr>
            <a:spLocks noGrp="1"/>
          </p:cNvSpPr>
          <p:nvPr>
            <p:ph sz="half" idx="1"/>
          </p:nvPr>
        </p:nvSpPr>
        <p:spPr>
          <a:xfrm>
            <a:off x="539552" y="987574"/>
            <a:ext cx="7632700" cy="3442279"/>
          </a:xfrm>
        </p:spPr>
        <p:txBody>
          <a:bodyPr anchor="t">
            <a:noAutofit/>
          </a:bodyPr>
          <a:lstStyle/>
          <a:p>
            <a:pPr fontAlgn="base"/>
            <a:r>
              <a:rPr lang="hr-HR" sz="2000" dirty="0"/>
              <a:t>Još jedan čimbenik rizika koji proizlazi iz rada na daljinu od kuće čine nejasne granice između poslovnog i privatnog života. </a:t>
            </a:r>
          </a:p>
          <a:p>
            <a:pPr fontAlgn="base"/>
            <a:r>
              <a:rPr lang="hr-HR" sz="2000" dirty="0"/>
              <a:t>Kad rade na daljinu od kuće, radnici često rade dulje u nastojanju da ispune ili nadmaše očekivanja poslodavca.</a:t>
            </a:r>
          </a:p>
          <a:p>
            <a:pPr fontAlgn="base"/>
            <a:r>
              <a:rPr lang="hr-HR" sz="2000" dirty="0"/>
              <a:t>Radnici koji rade na daljinu imaju manje prilika za druženje s kolegama.</a:t>
            </a:r>
          </a:p>
          <a:p>
            <a:pPr fontAlgn="base"/>
            <a:r>
              <a:rPr lang="hr-HR" sz="2000" dirty="0"/>
              <a:t>Produljeno radno vrijeme, koje je povezano s duljim razdobljima sjedenja, može dovesti do povećanja rizika od nastanka poremećaja mišićno-koštanog sustava. </a:t>
            </a:r>
          </a:p>
          <a:p>
            <a:pPr fontAlgn="base"/>
            <a:endParaRPr lang="en-GB" sz="2000" dirty="0"/>
          </a:p>
        </p:txBody>
      </p:sp>
      <p:sp>
        <p:nvSpPr>
          <p:cNvPr id="5" name="Rectangle 4"/>
          <p:cNvSpPr/>
          <p:nvPr/>
        </p:nvSpPr>
        <p:spPr>
          <a:xfrm>
            <a:off x="5292080" y="1635646"/>
            <a:ext cx="3707904"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265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1602"/>
            <a:ext cx="8024543" cy="367200"/>
          </a:xfrm>
        </p:spPr>
        <p:txBody>
          <a:bodyPr/>
          <a:lstStyle/>
          <a:p>
            <a:pPr fontAlgn="base"/>
            <a:r>
              <a:rPr lang="hr-HR" sz="2000" dirty="0"/>
              <a:t>5. Psihosocijalni čimbenici 1 – negativni čimbenici</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hr-HR" sz="1600" dirty="0"/>
              <a:t>Prekomjerno radno opterećenje, povećana socijalna izolacija uzrokovana odvojenošću od kolega, nedostatak izravne interakcije i potpore te tjeskoba mogu znatno utjecati na dobrobit radnika, što pak može dovesti do povećanog rizika od nastanka poremećaja mišićno-koštanog sustava. </a:t>
            </a:r>
          </a:p>
          <a:p>
            <a:pPr fontAlgn="base"/>
            <a:r>
              <a:rPr lang="hr-HR" sz="1600" dirty="0"/>
              <a:t>Postoji negativna povezanost između trajanja rada na daljinu i socijalne potpore kolega i neposrednih rukovoditelja.</a:t>
            </a:r>
          </a:p>
          <a:p>
            <a:pPr fontAlgn="base"/>
            <a:r>
              <a:rPr lang="hr-HR" sz="1600" dirty="0"/>
              <a:t>Čini se da su nedostatak socijalne potpore kolega i nadređenih osoba, niska razina autonomije, iznimno zahtjevni radni zadatci i niska razina zadovoljstva povezani s povećanom </a:t>
            </a:r>
            <a:r>
              <a:rPr lang="hr-HR" sz="1600" dirty="0" err="1"/>
              <a:t>incidencijom</a:t>
            </a:r>
            <a:r>
              <a:rPr lang="hr-HR" sz="1600" dirty="0"/>
              <a:t> poremećaja mišićno-koštanog sustava.</a:t>
            </a:r>
          </a:p>
          <a:p>
            <a:pPr fontAlgn="base"/>
            <a:r>
              <a:rPr lang="hr-HR" sz="1600" dirty="0"/>
              <a:t>Sveprisutnost posla te osjećaj da osoba danonoćno boravi u uredu mogu uzrokovati stres, što pridonosi razvoju poremećaja mišićno-koštanog sustava.</a:t>
            </a:r>
          </a:p>
        </p:txBody>
      </p:sp>
      <p:sp>
        <p:nvSpPr>
          <p:cNvPr id="6" name="Rectangle 5"/>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322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5. Psihosocijalni čimbenici 2 – pozitivni čimbenici</a:t>
            </a:r>
          </a:p>
        </p:txBody>
      </p:sp>
      <p:sp>
        <p:nvSpPr>
          <p:cNvPr id="3" name="Content Placeholder 2"/>
          <p:cNvSpPr>
            <a:spLocks noGrp="1"/>
          </p:cNvSpPr>
          <p:nvPr>
            <p:ph sz="half" idx="1"/>
          </p:nvPr>
        </p:nvSpPr>
        <p:spPr>
          <a:xfrm>
            <a:off x="539750" y="1059582"/>
            <a:ext cx="6264498" cy="3599978"/>
          </a:xfrm>
        </p:spPr>
        <p:txBody>
          <a:bodyPr anchor="t">
            <a:noAutofit/>
          </a:bodyPr>
          <a:lstStyle/>
          <a:p>
            <a:pPr fontAlgn="base"/>
            <a:r>
              <a:rPr lang="hr-HR" sz="2000"/>
              <a:t>Pozitivni psihosocijalni aspekti rada na daljinu od kuće (npr. veća razina autonomije i veće zadovoljstvo poslom) mogu imati pozitivan utjecaj na zdravstvene tegobe kao što su poremećaji mišićno-koštanog sustava te potencijalno odgoditi pojavu simptoma.  </a:t>
            </a:r>
          </a:p>
          <a:p>
            <a:pPr fontAlgn="base"/>
            <a:endParaRPr lang="en-GB" sz="2000" dirty="0"/>
          </a:p>
        </p:txBody>
      </p:sp>
      <p:sp>
        <p:nvSpPr>
          <p:cNvPr id="7" name="Rectangle 6"/>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686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9"/>
            <a:ext cx="7632700" cy="3455986"/>
          </a:xfrm>
        </p:spPr>
        <p:txBody>
          <a:bodyPr lIns="0" tIns="0" rIns="0" bIns="0">
            <a:normAutofit/>
          </a:bodyPr>
          <a:lstStyle/>
          <a:p>
            <a:r>
              <a:rPr lang="hr-HR" sz="2000" dirty="0"/>
              <a:t>Osobine radnika također mogu biti čimbenici rizika za nastanak poremećaja mišićno-koštanog sustava </a:t>
            </a:r>
            <a:br>
              <a:rPr lang="hr-HR" sz="2000" dirty="0"/>
            </a:br>
            <a:r>
              <a:rPr lang="hr-HR" sz="2000" dirty="0"/>
              <a:t>(ako se tim rizicima ne upravlja na odgovarajući način):</a:t>
            </a:r>
          </a:p>
          <a:p>
            <a:pPr lvl="1"/>
            <a:r>
              <a:rPr lang="hr-HR" sz="2000" dirty="0"/>
              <a:t>dob</a:t>
            </a:r>
          </a:p>
          <a:p>
            <a:pPr lvl="1"/>
            <a:r>
              <a:rPr lang="hr-HR" sz="2000" dirty="0"/>
              <a:t>spol</a:t>
            </a:r>
          </a:p>
          <a:p>
            <a:pPr lvl="1"/>
            <a:r>
              <a:rPr lang="hr-HR" sz="2000" dirty="0"/>
              <a:t>zdravstveno stanje (ako radnici već pate od poremećaja mišićno-koštanog sustava ili su u prošlosti patili od takvog poremećaja)</a:t>
            </a:r>
          </a:p>
          <a:p>
            <a:pPr lvl="1"/>
            <a:r>
              <a:rPr lang="hr-HR" sz="2000" dirty="0"/>
              <a:t>nedostatak znanja o tehnikama rada i sigurnosnim postupcima </a:t>
            </a:r>
          </a:p>
          <a:p>
            <a:pPr lvl="1"/>
            <a:r>
              <a:rPr lang="hr-HR" sz="2000" dirty="0"/>
              <a:t>...</a:t>
            </a:r>
          </a:p>
        </p:txBody>
      </p:sp>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26490"/>
            <a:ext cx="7488486" cy="666103"/>
          </a:xfrm>
        </p:spPr>
        <p:txBody>
          <a:bodyPr lIns="0" tIns="0" rIns="0" bIns="0"/>
          <a:lstStyle/>
          <a:p>
            <a:r>
              <a:rPr lang="hr-HR" sz="2000" dirty="0">
                <a:solidFill>
                  <a:schemeClr val="accent1"/>
                </a:solidFill>
              </a:rPr>
              <a:t>6. Individualni čimbenici</a:t>
            </a:r>
            <a:br>
              <a:rPr lang="hr-HR" sz="2400" dirty="0"/>
            </a:br>
            <a:endParaRPr lang="hr-HR" sz="2400" dirty="0"/>
          </a:p>
        </p:txBody>
      </p:sp>
      <p:sp>
        <p:nvSpPr>
          <p:cNvPr id="4" name="Rectangle 3"/>
          <p:cNvSpPr/>
          <p:nvPr/>
        </p:nvSpPr>
        <p:spPr>
          <a:xfrm>
            <a:off x="6804248" y="2513602"/>
            <a:ext cx="2627784" cy="400110"/>
          </a:xfrm>
          <a:prstGeom prst="rect">
            <a:avLst/>
          </a:prstGeom>
        </p:spPr>
        <p:txBody>
          <a:bodyPr wrap="square">
            <a:spAutoFit/>
          </a:bodyPr>
          <a:lstStyle/>
          <a:p>
            <a:endParaRPr lang="en-US" sz="2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8738" y="3291830"/>
            <a:ext cx="4554723" cy="1296144"/>
          </a:xfrm>
          <a:prstGeom prst="rect">
            <a:avLst/>
          </a:prstGeom>
        </p:spPr>
      </p:pic>
    </p:spTree>
    <p:extLst>
      <p:ext uri="{BB962C8B-B14F-4D97-AF65-F5344CB8AC3E}">
        <p14:creationId xmlns:p14="http://schemas.microsoft.com/office/powerpoint/2010/main" val="1766380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1337"/>
            <a:ext cx="7722447" cy="367200"/>
          </a:xfrm>
        </p:spPr>
        <p:txBody>
          <a:bodyPr/>
          <a:lstStyle/>
          <a:p>
            <a:r>
              <a:rPr lang="hr-HR" sz="1400" dirty="0"/>
              <a:t>Preventivne/zaštitne mjere usmjerene na ublažavanje čimbenika rizika za nastanak poremećaja mišićno-koštanog sustava povezanih s radom na daljinu od kuće</a:t>
            </a:r>
          </a:p>
        </p:txBody>
      </p:sp>
      <p:sp>
        <p:nvSpPr>
          <p:cNvPr id="3" name="Content Placeholder 2"/>
          <p:cNvSpPr>
            <a:spLocks noGrp="1"/>
          </p:cNvSpPr>
          <p:nvPr>
            <p:ph sz="half" idx="1"/>
          </p:nvPr>
        </p:nvSpPr>
        <p:spPr>
          <a:xfrm>
            <a:off x="539750" y="1491630"/>
            <a:ext cx="7632700" cy="3455987"/>
          </a:xfrm>
        </p:spPr>
        <p:txBody>
          <a:bodyPr/>
          <a:lstStyle/>
          <a:p>
            <a:pPr marL="514350" indent="-514350">
              <a:buFont typeface="+mj-lt"/>
              <a:buAutoNum type="arabicPeriod"/>
            </a:pPr>
            <a:r>
              <a:rPr lang="hr-HR" sz="2200" dirty="0"/>
              <a:t>Uređenje i ergonomski uvjeti mjesta rada</a:t>
            </a:r>
          </a:p>
          <a:p>
            <a:pPr marL="514350" indent="-514350">
              <a:buFont typeface="+mj-lt"/>
              <a:buAutoNum type="arabicPeriod"/>
            </a:pPr>
            <a:r>
              <a:rPr lang="hr-HR" sz="2200" dirty="0"/>
              <a:t>Radno okruženje </a:t>
            </a:r>
          </a:p>
          <a:p>
            <a:pPr marL="514350" indent="-514350">
              <a:buFont typeface="+mj-lt"/>
              <a:buAutoNum type="arabicPeriod"/>
            </a:pPr>
            <a:r>
              <a:rPr lang="hr-HR" sz="2200" dirty="0"/>
              <a:t>Dugotrajno sjedenje</a:t>
            </a:r>
          </a:p>
          <a:p>
            <a:pPr marL="514350" indent="-514350">
              <a:buFont typeface="+mj-lt"/>
              <a:buAutoNum type="arabicPeriod"/>
            </a:pPr>
            <a:r>
              <a:rPr lang="hr-HR" sz="2200" dirty="0"/>
              <a:t>Organizacija rada</a:t>
            </a:r>
          </a:p>
          <a:p>
            <a:pPr marL="514350" indent="-514350">
              <a:buFont typeface="+mj-lt"/>
              <a:buAutoNum type="arabicPeriod"/>
            </a:pPr>
            <a:r>
              <a:rPr lang="hr-HR" sz="2200" dirty="0"/>
              <a:t>Psihosocijalni čimbenici</a:t>
            </a:r>
          </a:p>
          <a:p>
            <a:endParaRPr lang="en-GB" dirty="0"/>
          </a:p>
        </p:txBody>
      </p:sp>
    </p:spTree>
    <p:extLst>
      <p:ext uri="{BB962C8B-B14F-4D97-AF65-F5344CB8AC3E}">
        <p14:creationId xmlns:p14="http://schemas.microsoft.com/office/powerpoint/2010/main" val="282952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389734"/>
            <a:ext cx="5472608" cy="2982241"/>
          </a:xfrm>
          <a:prstGeom prst="rect">
            <a:avLst/>
          </a:prstGeom>
        </p:spPr>
      </p:pic>
      <p:sp>
        <p:nvSpPr>
          <p:cNvPr id="2" name="Title 1"/>
          <p:cNvSpPr>
            <a:spLocks noGrp="1"/>
          </p:cNvSpPr>
          <p:nvPr>
            <p:ph type="title"/>
          </p:nvPr>
        </p:nvSpPr>
        <p:spPr>
          <a:xfrm>
            <a:off x="450003" y="135000"/>
            <a:ext cx="8154445" cy="367200"/>
          </a:xfrm>
        </p:spPr>
        <p:txBody>
          <a:bodyPr/>
          <a:lstStyle/>
          <a:p>
            <a:pPr fontAlgn="base"/>
            <a:r>
              <a:rPr lang="hr-HR" sz="2000" dirty="0"/>
              <a:t>1. Uređenje i ergonomski uvjeti mjesta rada</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hr-HR" sz="1800" dirty="0"/>
              <a:t>Radnici koji rade od kuće nemaju uvijek ista sredstva i mogućnosti kao ona koja su im dostupna u uredu  </a:t>
            </a:r>
          </a:p>
          <a:p>
            <a:pPr fontAlgn="base"/>
            <a:r>
              <a:rPr lang="hr-HR" sz="1800" dirty="0"/>
              <a:t>Kako bi kućni ured postao ugodno i zdravo mjesto rada, u nastavku se navodi nekoliko savjeta u pogledu:</a:t>
            </a:r>
          </a:p>
          <a:p>
            <a:pPr marL="0" indent="0" fontAlgn="base">
              <a:buNone/>
            </a:pPr>
            <a:r>
              <a:rPr lang="hr-HR" sz="2000" dirty="0"/>
              <a:t> </a:t>
            </a:r>
          </a:p>
          <a:p>
            <a:pPr lvl="1" fontAlgn="base"/>
            <a:r>
              <a:rPr lang="hr-HR" sz="2000" dirty="0"/>
              <a:t>uredske stolice</a:t>
            </a:r>
          </a:p>
          <a:p>
            <a:pPr lvl="1" fontAlgn="base"/>
            <a:r>
              <a:rPr lang="hr-HR" sz="2000" dirty="0"/>
              <a:t>uredskog stola</a:t>
            </a:r>
          </a:p>
          <a:p>
            <a:pPr lvl="1" fontAlgn="base"/>
            <a:r>
              <a:rPr lang="hr-HR" sz="2000" dirty="0"/>
              <a:t>računalnog monitora</a:t>
            </a:r>
          </a:p>
          <a:p>
            <a:pPr lvl="1" fontAlgn="base"/>
            <a:r>
              <a:rPr lang="hr-HR" sz="2000" dirty="0"/>
              <a:t>miša i tipkovnice</a:t>
            </a:r>
          </a:p>
          <a:p>
            <a:pPr lvl="1" fontAlgn="base"/>
            <a:r>
              <a:rPr lang="hr-HR" sz="2000" dirty="0"/>
              <a:t>držača za dokumente.</a:t>
            </a:r>
          </a:p>
          <a:p>
            <a:pPr fontAlgn="base"/>
            <a:endParaRPr lang="en-GB" sz="2000" dirty="0"/>
          </a:p>
        </p:txBody>
      </p:sp>
    </p:spTree>
    <p:extLst>
      <p:ext uri="{BB962C8B-B14F-4D97-AF65-F5344CB8AC3E}">
        <p14:creationId xmlns:p14="http://schemas.microsoft.com/office/powerpoint/2010/main" val="400964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609469" cy="367200"/>
          </a:xfrm>
        </p:spPr>
        <p:txBody>
          <a:bodyPr/>
          <a:lstStyle/>
          <a:p>
            <a:pPr fontAlgn="base"/>
            <a:r>
              <a:rPr lang="hr-HR" sz="2000" dirty="0"/>
              <a:t>1. Uređenje i ergonomski uvjeti mjesta rada – uredska stolica </a:t>
            </a:r>
          </a:p>
        </p:txBody>
      </p:sp>
      <p:sp>
        <p:nvSpPr>
          <p:cNvPr id="3" name="Content Placeholder 2"/>
          <p:cNvSpPr>
            <a:spLocks noGrp="1"/>
          </p:cNvSpPr>
          <p:nvPr>
            <p:ph sz="half" idx="1"/>
          </p:nvPr>
        </p:nvSpPr>
        <p:spPr>
          <a:xfrm>
            <a:off x="539750" y="915988"/>
            <a:ext cx="7776666" cy="3455987"/>
          </a:xfrm>
        </p:spPr>
        <p:txBody>
          <a:bodyPr anchor="t">
            <a:noAutofit/>
          </a:bodyPr>
          <a:lstStyle/>
          <a:p>
            <a:pPr fontAlgn="base"/>
            <a:r>
              <a:rPr lang="hr-HR" sz="1600" dirty="0"/>
              <a:t>Stolica bi trebala imati mogućnost podešavanja visine, naslona, dubine sjedišta, naslona za ruke te mogućnost naginjanja unatrag (čime se omogućuje kretanje). </a:t>
            </a:r>
          </a:p>
          <a:p>
            <a:pPr fontAlgn="base"/>
            <a:r>
              <a:rPr lang="hr-HR" sz="1600" dirty="0"/>
              <a:t>Kako biste osigurali neutralan sjedeći položaj tijela pobrinite se da je stolica pravilno podešena. </a:t>
            </a:r>
          </a:p>
          <a:p>
            <a:pPr fontAlgn="base"/>
            <a:r>
              <a:rPr lang="hr-HR" sz="1600" dirty="0"/>
              <a:t>Ako stolica nema takve mogućnosti podešavanja: </a:t>
            </a:r>
          </a:p>
          <a:p>
            <a:pPr lvl="1" fontAlgn="base"/>
            <a:r>
              <a:rPr lang="hr-HR" sz="1600" dirty="0"/>
              <a:t>Prilagodite visinu sjedišta na način da vaši kukovi budu na malo višem položaju od koljena te da bedra budu blago nagnuta prema dolje. Ako je sjedište prenisko, upotrijebite jastuk (ili više njih). Na taj način osiguravate ugodan položaj tijela (pri čemu su leđa prirodno ravna). </a:t>
            </a:r>
          </a:p>
          <a:p>
            <a:pPr lvl="1" fontAlgn="base"/>
            <a:r>
              <a:rPr lang="hr-HR" sz="1600" dirty="0"/>
              <a:t>Osigurajte da vam stopala potpuno dodiruju pod. Ako vam stopala ne dodiruju pod, uzmite stabilan predmet i stavite ga pod noge kako biste osigurali stabilan oslonac za noge.</a:t>
            </a:r>
          </a:p>
          <a:p>
            <a:pPr lvl="1" fontAlgn="base"/>
            <a:r>
              <a:rPr lang="hr-HR" sz="1600" dirty="0"/>
              <a:t>Upotrijebite dodatan oslonac (npr. tanji jastuk) za donji dio leđa ako stolica ne pruža odgovarajuću potporu za donji dio leđa.</a:t>
            </a:r>
          </a:p>
          <a:p>
            <a:pPr marL="0" indent="0" fontAlgn="base">
              <a:buNone/>
            </a:pPr>
            <a:endParaRPr lang="en-GB" sz="2000" dirty="0"/>
          </a:p>
        </p:txBody>
      </p:sp>
    </p:spTree>
    <p:extLst>
      <p:ext uri="{BB962C8B-B14F-4D97-AF65-F5344CB8AC3E}">
        <p14:creationId xmlns:p14="http://schemas.microsoft.com/office/powerpoint/2010/main" val="1206294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716973" cy="367200"/>
          </a:xfrm>
        </p:spPr>
        <p:txBody>
          <a:bodyPr/>
          <a:lstStyle/>
          <a:p>
            <a:pPr fontAlgn="base"/>
            <a:r>
              <a:rPr lang="hr-HR" sz="2000" dirty="0"/>
              <a:t>1. Uređenje i ergonomski uvjeti mjesta rada – uredski stol </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hr-HR" sz="1700" dirty="0"/>
              <a:t>Pobrinite se da stol bude dovoljno velik i da imate dovoljno prostora za noge. Bilo bi dobro da dubina stola bude barem 80 cm, a debljina manja od 5 cm. </a:t>
            </a:r>
          </a:p>
          <a:p>
            <a:pPr fontAlgn="base"/>
            <a:r>
              <a:rPr lang="hr-HR" sz="1700" dirty="0"/>
              <a:t>Ako se visina stola može podesiti, podesite visinu stola na visinu laktova (imajte na umu da ramena trebaju biti opuštena). Prije nego što to učinite, provjerite je li vam položaj tijela pravilan dok sjedite (vidjeti slajd</a:t>
            </a:r>
            <a:r>
              <a:rPr lang="hr-HR" sz="1700" dirty="0">
                <a:solidFill>
                  <a:srgbClr val="FF0000"/>
                </a:solidFill>
              </a:rPr>
              <a:t> </a:t>
            </a:r>
            <a:r>
              <a:rPr lang="hr-HR" sz="1700" dirty="0"/>
              <a:t>o uredskoj stolici).</a:t>
            </a:r>
          </a:p>
          <a:p>
            <a:pPr fontAlgn="base"/>
            <a:r>
              <a:rPr lang="hr-HR" sz="1700" dirty="0"/>
              <a:t>Ako se visina stola ne može podesiti:</a:t>
            </a:r>
          </a:p>
          <a:p>
            <a:pPr lvl="1" fontAlgn="base"/>
            <a:r>
              <a:rPr lang="hr-HR" sz="1700" dirty="0"/>
              <a:t>U slučaju da je stol previsok, podignite sjedište stolice na odgovarajuću visinu (npr. upotrebom jastuka ako stolica nije podesiva) tako da laktovi budu u razini stola. </a:t>
            </a:r>
          </a:p>
          <a:p>
            <a:pPr lvl="1" fontAlgn="base"/>
            <a:r>
              <a:rPr lang="hr-HR" sz="1700" dirty="0"/>
              <a:t>U slučaju da je stol prenizak, podignite stol na odgovarajuću visinu (npr. upotrebom potpornih predmeta) tako da laktovi budu u razini stola. Međutim, ne zaboravite osigurati njegovu stabilnost i sigurnost.  </a:t>
            </a:r>
          </a:p>
          <a:p>
            <a:pPr marL="0" indent="0" fontAlgn="base">
              <a:buNone/>
            </a:pPr>
            <a:r>
              <a:rPr lang="hr-HR" sz="1800" dirty="0"/>
              <a:t> </a:t>
            </a:r>
          </a:p>
          <a:p>
            <a:pPr marL="0" indent="0" fontAlgn="base">
              <a:buNone/>
            </a:pPr>
            <a:endParaRPr lang="en-GB" sz="2000" dirty="0"/>
          </a:p>
        </p:txBody>
      </p:sp>
    </p:spTree>
    <p:extLst>
      <p:ext uri="{BB962C8B-B14F-4D97-AF65-F5344CB8AC3E}">
        <p14:creationId xmlns:p14="http://schemas.microsoft.com/office/powerpoint/2010/main" val="158757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586493" cy="367200"/>
          </a:xfrm>
        </p:spPr>
        <p:txBody>
          <a:bodyPr/>
          <a:lstStyle/>
          <a:p>
            <a:pPr fontAlgn="base"/>
            <a:r>
              <a:rPr lang="hr-HR" sz="2000" dirty="0"/>
              <a:t>1. Uređenje i ergonomski uvjeti mjesta rada – računalni monitor</a:t>
            </a:r>
          </a:p>
        </p:txBody>
      </p:sp>
      <p:sp>
        <p:nvSpPr>
          <p:cNvPr id="3" name="Content Placeholder 2"/>
          <p:cNvSpPr>
            <a:spLocks noGrp="1"/>
          </p:cNvSpPr>
          <p:nvPr>
            <p:ph sz="half" idx="1"/>
          </p:nvPr>
        </p:nvSpPr>
        <p:spPr>
          <a:xfrm>
            <a:off x="539750" y="915988"/>
            <a:ext cx="8136706" cy="3455987"/>
          </a:xfrm>
        </p:spPr>
        <p:txBody>
          <a:bodyPr anchor="t">
            <a:noAutofit/>
          </a:bodyPr>
          <a:lstStyle/>
          <a:p>
            <a:pPr fontAlgn="base"/>
            <a:r>
              <a:rPr lang="hr-HR" sz="1400" dirty="0"/>
              <a:t>Kako bi se izbjeglo naprezanje mišića vrata i ramena, važno je postaviti monitor na odgovarajuću visinu (tj. u razinu očiju ili malo ispod te razine). Dakle, upotrijebite stalak za prijenosno računalo ili, ako vam nije dostupan, kutiju ili posložite nekoliko knjiga jednu na drugu i postavite računalo na odgovarajuću visinu. </a:t>
            </a:r>
          </a:p>
          <a:p>
            <a:pPr fontAlgn="base"/>
            <a:r>
              <a:rPr lang="hr-HR" sz="1400" dirty="0"/>
              <a:t>Po mogućnosti upotrebljavajte vanjski monitor (odgovarajuće veličine, najmanje 19 inča). </a:t>
            </a:r>
          </a:p>
          <a:p>
            <a:pPr fontAlgn="base"/>
            <a:r>
              <a:rPr lang="hr-HR" sz="1400" dirty="0"/>
              <a:t>Ako se služite sa dva monitora, postavite ih izravno ispred sebe u obliku slova V (pri čemu upotrebljavate oba zaslona jednako) ili glavni monitor postavite izravno ispred sebe, a sporedni monitor sa strane (pri čemu jedan monitor upotrebljavate više nego drugi).</a:t>
            </a:r>
          </a:p>
          <a:p>
            <a:pPr fontAlgn="base"/>
            <a:r>
              <a:rPr lang="hr-HR" sz="1400" dirty="0"/>
              <a:t>Monitor mora biti postavljen na odgovarajuću visinu te mora biti udaljen od očiju za duljinu ispružene ruke.</a:t>
            </a:r>
          </a:p>
          <a:p>
            <a:r>
              <a:rPr lang="hr-HR" sz="1400" dirty="0"/>
              <a:t>Kako biste izbjegli umor očiju, pridržavajte se pravila 20-20-20 (svakih 20 minuta napravite stanku u trajanju od 20 sekundi i pogledajte u točku udaljenu najmanje 20 stopa (otprilike šest metara)). </a:t>
            </a:r>
          </a:p>
          <a:p>
            <a:r>
              <a:rPr lang="hr-HR" sz="1400" dirty="0"/>
              <a:t>Čitkost teksta možete povećati koristeći se punom širinom zaslona, akromatskim bojama (npr. fontom tamne boje na svijetloj podlozi) te dovoljno velikom veličinom fonta i proreda. </a:t>
            </a:r>
          </a:p>
        </p:txBody>
      </p:sp>
    </p:spTree>
    <p:extLst>
      <p:ext uri="{BB962C8B-B14F-4D97-AF65-F5344CB8AC3E}">
        <p14:creationId xmlns:p14="http://schemas.microsoft.com/office/powerpoint/2010/main" val="281160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693997" cy="367200"/>
          </a:xfrm>
        </p:spPr>
        <p:txBody>
          <a:bodyPr/>
          <a:lstStyle/>
          <a:p>
            <a:pPr fontAlgn="base"/>
            <a:r>
              <a:rPr lang="hr-HR" sz="2000" dirty="0"/>
              <a:t>1. Uređenje i ergonomski uvjeti mjesta rada – miš i tipkovnica</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hr-HR" sz="1400" dirty="0"/>
              <a:t>Ako radite na prijenosnom računalu, preporučuje se da upotrebljavate odvojeni miš i tipkovnicu. Na taj se način omogućuje zauzimanje ugodnijeg položaja tijela te se sprječava naprezanje mišića vrata i ramena. </a:t>
            </a:r>
          </a:p>
          <a:p>
            <a:pPr fontAlgn="base"/>
            <a:r>
              <a:rPr lang="hr-HR" sz="1400" dirty="0"/>
              <a:t>Po mogućnosti upotrebljavajte tipkovnicu ravnog dizajna (ili spustite nožice tipkovnice). </a:t>
            </a:r>
          </a:p>
          <a:p>
            <a:pPr fontAlgn="base"/>
            <a:r>
              <a:rPr lang="hr-HR" sz="1400" dirty="0"/>
              <a:t>Tipkovnicu postavite neposredno ispred zaslona, otprilike od 5 do 10 cm od ruba stola. </a:t>
            </a:r>
          </a:p>
          <a:p>
            <a:pPr fontAlgn="base"/>
            <a:r>
              <a:rPr lang="hr-HR" sz="1400" dirty="0"/>
              <a:t>Miš postavite što je moguće bliže tipkovnici. </a:t>
            </a:r>
          </a:p>
          <a:p>
            <a:pPr fontAlgn="base"/>
            <a:r>
              <a:rPr lang="hr-HR" sz="1400" dirty="0"/>
              <a:t>Služite se mišem na pravilan način. Pobrinite se da stol (ili naslon za ruke) pruža dobru potporu za ruku te da je bočna strana šake oslonjena na stol.</a:t>
            </a:r>
          </a:p>
          <a:p>
            <a:pPr fontAlgn="base"/>
            <a:r>
              <a:rPr lang="hr-HR" sz="1400" dirty="0"/>
              <a:t>Izbjegavajte držanje ruke na mišu dok se njime ne koristite. </a:t>
            </a:r>
          </a:p>
          <a:p>
            <a:pPr fontAlgn="base"/>
            <a:r>
              <a:rPr lang="hr-HR" sz="1400" dirty="0"/>
              <a:t>Smanjite upotrebu miša koristeći se prečacima na tipkovnici. </a:t>
            </a:r>
          </a:p>
          <a:p>
            <a:pPr fontAlgn="base"/>
            <a:r>
              <a:rPr lang="hr-HR" sz="1400" dirty="0"/>
              <a:t>Vertikalni miš ili miš s valjkom za upravljanje pokazivačem („</a:t>
            </a:r>
            <a:r>
              <a:rPr lang="hr-HR" sz="1400" dirty="0" err="1"/>
              <a:t>roller</a:t>
            </a:r>
            <a:r>
              <a:rPr lang="hr-HR" sz="1400" dirty="0"/>
              <a:t> </a:t>
            </a:r>
            <a:r>
              <a:rPr lang="hr-HR" sz="1400" dirty="0" err="1"/>
              <a:t>mouse</a:t>
            </a:r>
            <a:r>
              <a:rPr lang="hr-HR" sz="1400" dirty="0"/>
              <a:t>”) mogu biti prikladno rješenje za zaposlenike koji već pate od poremećaja mišićno-koštanog sustava.</a:t>
            </a:r>
          </a:p>
        </p:txBody>
      </p:sp>
    </p:spTree>
    <p:extLst>
      <p:ext uri="{BB962C8B-B14F-4D97-AF65-F5344CB8AC3E}">
        <p14:creationId xmlns:p14="http://schemas.microsoft.com/office/powerpoint/2010/main" val="3078398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95486"/>
            <a:ext cx="8586493" cy="367200"/>
          </a:xfrm>
        </p:spPr>
        <p:txBody>
          <a:bodyPr/>
          <a:lstStyle/>
          <a:p>
            <a:pPr fontAlgn="base"/>
            <a:r>
              <a:rPr lang="hr-HR" sz="2000" dirty="0"/>
              <a:t>1. Uređenje i ergonomski uvjeti mjesta rada – držač za dokumente</a:t>
            </a:r>
          </a:p>
        </p:txBody>
      </p:sp>
      <p:sp>
        <p:nvSpPr>
          <p:cNvPr id="3" name="Content Placeholder 2"/>
          <p:cNvSpPr>
            <a:spLocks noGrp="1"/>
          </p:cNvSpPr>
          <p:nvPr>
            <p:ph sz="half" idx="1"/>
          </p:nvPr>
        </p:nvSpPr>
        <p:spPr>
          <a:xfrm>
            <a:off x="539750" y="915988"/>
            <a:ext cx="7704658" cy="3455987"/>
          </a:xfrm>
        </p:spPr>
        <p:txBody>
          <a:bodyPr anchor="t">
            <a:noAutofit/>
          </a:bodyPr>
          <a:lstStyle/>
          <a:p>
            <a:r>
              <a:rPr lang="hr-HR" sz="1800" dirty="0"/>
              <a:t>Koristite se držačem za dokumente pri unošenju bilješki ili teksta iz dokumenata u papirnatom obliku. Na taj će vam način biti lakše održavati neutralan položaj vrata i leđa. </a:t>
            </a:r>
          </a:p>
          <a:p>
            <a:r>
              <a:rPr lang="hr-HR" sz="1800" dirty="0"/>
              <a:t>Postavite držač za dokumente iza (vanjske) tipkovnice, a ispod računalnog monitora, odnosno neposredno između monitora i tipkovnice.</a:t>
            </a:r>
          </a:p>
          <a:p>
            <a:r>
              <a:rPr lang="hr-HR" sz="1800" dirty="0"/>
              <a:t>Neka bude postavljen pod blagim kutom (otprilike 45°) kako biste mogli jasno vidjeti tekst dokumenata. </a:t>
            </a:r>
          </a:p>
          <a:p>
            <a:r>
              <a:rPr lang="hr-HR" sz="1800" dirty="0"/>
              <a:t>Ako pišete bez gledanja u tipkovnicu, držač za dokumente postavite na način da njegova visina i udaljenost odgovaraju visini i udaljenosti računalnog monitora (kako bi se izbjeglo opetovano usmjeravanje pogleda te da vrat ostane u ugodnom položaju).</a:t>
            </a:r>
          </a:p>
          <a:p>
            <a:pPr fontAlgn="base"/>
            <a:endParaRPr lang="en-GB" sz="1600" dirty="0"/>
          </a:p>
        </p:txBody>
      </p:sp>
    </p:spTree>
    <p:extLst>
      <p:ext uri="{BB962C8B-B14F-4D97-AF65-F5344CB8AC3E}">
        <p14:creationId xmlns:p14="http://schemas.microsoft.com/office/powerpoint/2010/main" val="23562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2. Radno okruženje – rasvjeta </a:t>
            </a:r>
          </a:p>
        </p:txBody>
      </p:sp>
      <p:sp>
        <p:nvSpPr>
          <p:cNvPr id="3" name="Content Placeholder 2"/>
          <p:cNvSpPr>
            <a:spLocks noGrp="1"/>
          </p:cNvSpPr>
          <p:nvPr>
            <p:ph sz="half" idx="1"/>
          </p:nvPr>
        </p:nvSpPr>
        <p:spPr>
          <a:xfrm>
            <a:off x="539750" y="987574"/>
            <a:ext cx="4824338" cy="3455987"/>
          </a:xfrm>
        </p:spPr>
        <p:txBody>
          <a:bodyPr anchor="t">
            <a:noAutofit/>
          </a:bodyPr>
          <a:lstStyle/>
          <a:p>
            <a:r>
              <a:rPr lang="hr-HR" sz="1600" dirty="0"/>
              <a:t>Odgovarajuća rasvjeta (po mogućnosti najmanje 500 luksa) također je važna za vaš kućni ured. </a:t>
            </a:r>
          </a:p>
          <a:p>
            <a:r>
              <a:rPr lang="hr-HR" sz="1600" dirty="0"/>
              <a:t>Izbjegavajte ekstremne kontraste u razini osvijetljenosti prostora (npr. dugotrajno gledanje u zaslon u tamnoj prostoriji uz okruženost zaslona tamnim zidovima) te se pobrinite da spriječite bliještanje sunca ili izloženost zaslona jakoj svjetlosti.</a:t>
            </a:r>
          </a:p>
          <a:p>
            <a:r>
              <a:rPr lang="hr-HR" sz="1600" dirty="0"/>
              <a:t>Dakle, sjednite nasuprot prozoru (ali tako da vam ni lice ni leđa ne budu okrenuti prema prozoru) te se po potrebi poslužite sjenilima za prozore.</a:t>
            </a:r>
          </a:p>
          <a:p>
            <a:pPr marL="0" indent="0" fontAlgn="base">
              <a:buNone/>
            </a:pPr>
            <a:endParaRPr lang="en-GB"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395763" y="1275606"/>
            <a:ext cx="2736354" cy="2780651"/>
          </a:xfrm>
          <a:prstGeom prst="rect">
            <a:avLst/>
          </a:prstGeom>
        </p:spPr>
      </p:pic>
    </p:spTree>
    <p:extLst>
      <p:ext uri="{BB962C8B-B14F-4D97-AF65-F5344CB8AC3E}">
        <p14:creationId xmlns:p14="http://schemas.microsoft.com/office/powerpoint/2010/main" val="320470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2. Radno okruženje – zrak i temperatura </a:t>
            </a:r>
          </a:p>
        </p:txBody>
      </p:sp>
      <p:sp>
        <p:nvSpPr>
          <p:cNvPr id="3" name="Content Placeholder 2"/>
          <p:cNvSpPr>
            <a:spLocks noGrp="1"/>
          </p:cNvSpPr>
          <p:nvPr>
            <p:ph sz="half" idx="1"/>
          </p:nvPr>
        </p:nvSpPr>
        <p:spPr>
          <a:xfrm>
            <a:off x="539750" y="915988"/>
            <a:ext cx="4752330" cy="3455987"/>
          </a:xfrm>
        </p:spPr>
        <p:txBody>
          <a:bodyPr anchor="t">
            <a:noAutofit/>
          </a:bodyPr>
          <a:lstStyle/>
          <a:p>
            <a:pPr fontAlgn="base"/>
            <a:r>
              <a:rPr lang="hr-HR" sz="1800" dirty="0"/>
              <a:t>Redovito otvarajte prozore i vrata, npr. prije početka rada ili kad odlučite napraviti stanku.</a:t>
            </a:r>
          </a:p>
          <a:p>
            <a:r>
              <a:rPr lang="hr-HR" sz="1800" dirty="0"/>
              <a:t>Optimalna temperatura za rad računala jest od 22 °C do 24,5 °C, ovisno o godišnjem dobu. </a:t>
            </a:r>
          </a:p>
          <a:p>
            <a:r>
              <a:rPr lang="hr-HR" sz="1800" dirty="0"/>
              <a:t>Prilagodite svoju odjeću temperaturi mjesta rada. </a:t>
            </a:r>
          </a:p>
          <a:p>
            <a:r>
              <a:rPr lang="hr-HR" sz="1800" dirty="0"/>
              <a:t>Odjenite se na način da možete lako obući ili skinuti sloj odjeće ako vam postane prevruće ili prehladno. U široj će vam odjeći također biti lakše  rastegnuti se.</a:t>
            </a:r>
          </a:p>
          <a:p>
            <a:pPr fontAlgn="base"/>
            <a:endParaRPr lang="en-GB" sz="1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0081" y="1275606"/>
            <a:ext cx="5012728" cy="3682692"/>
          </a:xfrm>
          <a:prstGeom prst="rect">
            <a:avLst/>
          </a:prstGeom>
        </p:spPr>
      </p:pic>
    </p:spTree>
    <p:extLst>
      <p:ext uri="{BB962C8B-B14F-4D97-AF65-F5344CB8AC3E}">
        <p14:creationId xmlns:p14="http://schemas.microsoft.com/office/powerpoint/2010/main" val="849909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2. Radno okruženje – pozadinska buka</a:t>
            </a:r>
          </a:p>
        </p:txBody>
      </p:sp>
      <p:sp>
        <p:nvSpPr>
          <p:cNvPr id="3" name="Content Placeholder 2"/>
          <p:cNvSpPr>
            <a:spLocks noGrp="1"/>
          </p:cNvSpPr>
          <p:nvPr>
            <p:ph sz="half" idx="1"/>
          </p:nvPr>
        </p:nvSpPr>
        <p:spPr>
          <a:xfrm>
            <a:off x="539750" y="915987"/>
            <a:ext cx="4392290" cy="3455987"/>
          </a:xfrm>
        </p:spPr>
        <p:txBody>
          <a:bodyPr anchor="t">
            <a:noAutofit/>
          </a:bodyPr>
          <a:lstStyle/>
          <a:p>
            <a:pPr fontAlgn="base"/>
            <a:r>
              <a:rPr lang="hr-HR" sz="1600" dirty="0"/>
              <a:t>Poželjno je raditi u odvojenoj prostoriji kako bi se ometanja uzrokovana glazbom, televizijom ili aktivnostima drugih ukućana svela na najmanju moguću razinu. </a:t>
            </a:r>
          </a:p>
          <a:p>
            <a:pPr fontAlgn="base"/>
            <a:r>
              <a:rPr lang="hr-HR" sz="1600" dirty="0"/>
              <a:t>Dogovorite se oko upotrebe prostora sa svojim ukućanima, posebno kad vam je za rad potrebna koncentracija. </a:t>
            </a:r>
          </a:p>
          <a:p>
            <a:pPr fontAlgn="base"/>
            <a:r>
              <a:rPr lang="hr-HR" sz="1600" dirty="0"/>
              <a:t>U tu vam svrhu mogu biti korisne i slušalice s funkcijom smanjenja buke, s pomoću kojih se prigušuje neželjena pozadinska buka. </a:t>
            </a:r>
          </a:p>
          <a:p>
            <a:pPr fontAlgn="base"/>
            <a:r>
              <a:rPr lang="hr-HR" sz="1600" dirty="0"/>
              <a:t>Ako je moguće, pisač neka bude u drugoj prostoriji.</a:t>
            </a:r>
          </a:p>
          <a:p>
            <a:pPr marL="0" indent="0" fontAlgn="base">
              <a:buNone/>
            </a:pPr>
            <a:endParaRPr lang="en-GB" sz="17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283718"/>
            <a:ext cx="3312368" cy="1900271"/>
          </a:xfrm>
          <a:prstGeom prst="rect">
            <a:avLst/>
          </a:prstGeom>
        </p:spPr>
      </p:pic>
    </p:spTree>
    <p:extLst>
      <p:ext uri="{BB962C8B-B14F-4D97-AF65-F5344CB8AC3E}">
        <p14:creationId xmlns:p14="http://schemas.microsoft.com/office/powerpoint/2010/main" val="637714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3. Dugotrajno sjedenje</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hr-HR" sz="2000"/>
              <a:t> Za psihičko i fizičko zdravlje od ključne je važnosti kombinacija sljedećih triju elemenata: </a:t>
            </a:r>
          </a:p>
          <a:p>
            <a:pPr marL="141750" lvl="1" indent="0" fontAlgn="base">
              <a:buNone/>
            </a:pPr>
            <a:r>
              <a:rPr lang="hr-HR" sz="2000"/>
              <a:t>1. manji broj sati u danu proveden u sjedećem položaju </a:t>
            </a:r>
          </a:p>
          <a:p>
            <a:pPr marL="141750" lvl="1" indent="0" fontAlgn="base">
              <a:buNone/>
            </a:pPr>
            <a:r>
              <a:rPr lang="hr-HR" sz="2000"/>
              <a:t>2. što češća promjena položaja tijela </a:t>
            </a:r>
          </a:p>
          <a:p>
            <a:pPr marL="141750" lvl="1" indent="0" fontAlgn="base">
              <a:buNone/>
            </a:pPr>
            <a:r>
              <a:rPr lang="hr-HR" sz="2000"/>
              <a:t>3. svijest o pravilnom položaju tijela pri sjedenju.</a:t>
            </a:r>
          </a:p>
          <a:p>
            <a:pPr fontAlgn="base"/>
            <a:endParaRPr lang="en-GB" sz="2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482458"/>
            <a:ext cx="2170263" cy="188951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1550" y="2761221"/>
            <a:ext cx="2963990" cy="1610754"/>
          </a:xfrm>
          <a:prstGeom prst="rect">
            <a:avLst/>
          </a:prstGeom>
        </p:spPr>
      </p:pic>
    </p:spTree>
    <p:extLst>
      <p:ext uri="{BB962C8B-B14F-4D97-AF65-F5344CB8AC3E}">
        <p14:creationId xmlns:p14="http://schemas.microsoft.com/office/powerpoint/2010/main" val="80405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3. Dugotrajno sjedenje – savjeti za kretanje</a:t>
            </a:r>
          </a:p>
        </p:txBody>
      </p:sp>
      <p:sp>
        <p:nvSpPr>
          <p:cNvPr id="3" name="Content Placeholder 2"/>
          <p:cNvSpPr>
            <a:spLocks noGrp="1"/>
          </p:cNvSpPr>
          <p:nvPr>
            <p:ph sz="half" idx="1"/>
          </p:nvPr>
        </p:nvSpPr>
        <p:spPr>
          <a:xfrm>
            <a:off x="323528" y="915988"/>
            <a:ext cx="7848923" cy="3455987"/>
          </a:xfrm>
        </p:spPr>
        <p:txBody>
          <a:bodyPr anchor="t">
            <a:noAutofit/>
          </a:bodyPr>
          <a:lstStyle/>
          <a:p>
            <a:pPr lvl="2" fontAlgn="base">
              <a:buFont typeface="Wingdings" panose="05000000000000000000" pitchFamily="2" charset="2"/>
              <a:buChar char="§"/>
            </a:pPr>
            <a:r>
              <a:rPr lang="hr-HR" sz="1400" b="1" dirty="0">
                <a:solidFill>
                  <a:schemeClr val="tx2"/>
                </a:solidFill>
              </a:rPr>
              <a:t>Započnite dan kratkom šetnjom ili kratkom tjelovježbom (npr. vježbama istezanja, vježbama snage itd.).</a:t>
            </a:r>
          </a:p>
          <a:p>
            <a:pPr lvl="2" fontAlgn="base">
              <a:buFont typeface="Wingdings" panose="05000000000000000000" pitchFamily="2" charset="2"/>
              <a:buChar char="§"/>
            </a:pPr>
            <a:r>
              <a:rPr lang="hr-HR" sz="1400" b="1" dirty="0">
                <a:solidFill>
                  <a:schemeClr val="tx2"/>
                </a:solidFill>
              </a:rPr>
              <a:t>Naizmjenično obavljajte različite zadatke i mijenjajte položaj tijela najmanje svakih sat vremena na način da ustanete, uzmete stanku (za kavu), odete na zahod i sl.</a:t>
            </a:r>
          </a:p>
          <a:p>
            <a:pPr lvl="2" fontAlgn="base">
              <a:buFont typeface="Wingdings" panose="05000000000000000000" pitchFamily="2" charset="2"/>
              <a:buChar char="§"/>
            </a:pPr>
            <a:r>
              <a:rPr lang="hr-HR" sz="1400" b="1" dirty="0">
                <a:solidFill>
                  <a:schemeClr val="tx2"/>
                </a:solidFill>
              </a:rPr>
              <a:t>Pobrinite se da tijekom internetskih sastanaka redovito ustanete te da tijekom obavljanja telefonskih </a:t>
            </a:r>
            <a:r>
              <a:rPr lang="hr-HR" sz="1400" b="1">
                <a:solidFill>
                  <a:schemeClr val="tx2"/>
                </a:solidFill>
              </a:rPr>
              <a:t>poziva šećete.</a:t>
            </a:r>
            <a:endParaRPr lang="hr-HR" sz="1400" b="1" dirty="0">
              <a:solidFill>
                <a:schemeClr val="tx2"/>
              </a:solidFill>
            </a:endParaRPr>
          </a:p>
          <a:p>
            <a:pPr lvl="2" fontAlgn="base">
              <a:buFont typeface="Wingdings" panose="05000000000000000000" pitchFamily="2" charset="2"/>
              <a:buChar char="§"/>
            </a:pPr>
            <a:r>
              <a:rPr lang="hr-HR" sz="1400" b="1" dirty="0">
                <a:solidFill>
                  <a:schemeClr val="tx2"/>
                </a:solidFill>
              </a:rPr>
              <a:t>Naizmjenično obavljajte zadatke tijekom kojih sjedite (najviše sat vremena) i one tijekom kojih stojite (najviše 30 minuta). Bilo bi dobro da upotrebljavate stol za kojim možete i sjediti i stajati. U slučaju da vam takav stol nije dostupan, prijenosno računalo stavite na povišenu tvrdu podlogu na stolu ili na ormarić. </a:t>
            </a:r>
          </a:p>
          <a:p>
            <a:pPr lvl="2" fontAlgn="base">
              <a:buFont typeface="Wingdings" panose="05000000000000000000" pitchFamily="2" charset="2"/>
              <a:buChar char="§"/>
            </a:pPr>
            <a:r>
              <a:rPr lang="hr-HR" sz="1400" b="1" dirty="0">
                <a:solidFill>
                  <a:schemeClr val="tx2"/>
                </a:solidFill>
              </a:rPr>
              <a:t>Uzimajte kratke stanke i stojte 30 sekundi ili se istegnite svakih 20 do 30 minuta</a:t>
            </a:r>
          </a:p>
          <a:p>
            <a:pPr lvl="2" fontAlgn="base">
              <a:buFont typeface="Wingdings" panose="05000000000000000000" pitchFamily="2" charset="2"/>
              <a:buChar char="§"/>
            </a:pPr>
            <a:r>
              <a:rPr lang="hr-HR" sz="1400" b="1" dirty="0">
                <a:solidFill>
                  <a:schemeClr val="tx2"/>
                </a:solidFill>
              </a:rPr>
              <a:t>Mijenjajte položaj tijela dok sjedite na način da, na primjer, prebacujete težinu s jedne na drugu stranu ili da se povremeno naginjete unatrag (dinamično sjedenje).</a:t>
            </a:r>
          </a:p>
          <a:p>
            <a:pPr lvl="2" fontAlgn="base">
              <a:buFont typeface="Wingdings" panose="05000000000000000000" pitchFamily="2" charset="2"/>
              <a:buChar char="§"/>
            </a:pPr>
            <a:r>
              <a:rPr lang="hr-HR" sz="1400" b="1" dirty="0">
                <a:solidFill>
                  <a:schemeClr val="tx2"/>
                </a:solidFill>
              </a:rPr>
              <a:t>Stanka za ručak idealno je vrijeme za šetnju, tjelovježbu u trajanju od 15 minuta, rad u vrtu ili druge aktivnosti na otvorenom.</a:t>
            </a:r>
          </a:p>
          <a:p>
            <a:pPr fontAlgn="base"/>
            <a:endParaRPr lang="en-GB" sz="1650" dirty="0"/>
          </a:p>
        </p:txBody>
      </p:sp>
    </p:spTree>
    <p:extLst>
      <p:ext uri="{BB962C8B-B14F-4D97-AF65-F5344CB8AC3E}">
        <p14:creationId xmlns:p14="http://schemas.microsoft.com/office/powerpoint/2010/main" val="1801815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3. Dugotrajno sjedenje – savjeti za kretanje 2</a:t>
            </a:r>
          </a:p>
        </p:txBody>
      </p:sp>
      <p:sp>
        <p:nvSpPr>
          <p:cNvPr id="3" name="Content Placeholder 2"/>
          <p:cNvSpPr>
            <a:spLocks noGrp="1"/>
          </p:cNvSpPr>
          <p:nvPr>
            <p:ph sz="half" idx="1"/>
          </p:nvPr>
        </p:nvSpPr>
        <p:spPr>
          <a:xfrm>
            <a:off x="323527" y="915988"/>
            <a:ext cx="7560841" cy="3383954"/>
          </a:xfrm>
        </p:spPr>
        <p:txBody>
          <a:bodyPr anchor="t">
            <a:noAutofit/>
          </a:bodyPr>
          <a:lstStyle/>
          <a:p>
            <a:pPr lvl="2" fontAlgn="base">
              <a:buFont typeface="Wingdings" panose="05000000000000000000" pitchFamily="2" charset="2"/>
              <a:buChar char="§"/>
            </a:pPr>
            <a:r>
              <a:rPr lang="hr-HR" sz="1800" dirty="0">
                <a:solidFill>
                  <a:schemeClr val="tx2"/>
                </a:solidFill>
              </a:rPr>
              <a:t> </a:t>
            </a:r>
            <a:r>
              <a:rPr lang="hr-HR" sz="1800" b="1" dirty="0">
                <a:solidFill>
                  <a:schemeClr val="tx2"/>
                </a:solidFill>
              </a:rPr>
              <a:t>Redovito ponavljajte neke od sljedećih kratkih vježbi kako biste poboljšali krvotok i ublažili napetost mišića: </a:t>
            </a:r>
          </a:p>
          <a:p>
            <a:pPr lvl="3"/>
            <a:r>
              <a:rPr lang="hr-HR" sz="1800" dirty="0"/>
              <a:t>Okrenite glavu ulijevo pa zatim udesno.</a:t>
            </a:r>
          </a:p>
          <a:p>
            <a:pPr lvl="3"/>
            <a:r>
              <a:rPr lang="hr-HR" sz="1800" dirty="0"/>
              <a:t>Nagnite glavu prema naprijed i lagano zaokrenite glavu najprije na jednu, a zatim na drugu stranu.</a:t>
            </a:r>
          </a:p>
          <a:p>
            <a:pPr lvl="3"/>
            <a:r>
              <a:rPr lang="hr-HR" sz="1800" dirty="0"/>
              <a:t>Pustite da vam ruke i ramena labavo vise.</a:t>
            </a:r>
          </a:p>
          <a:p>
            <a:pPr lvl="3"/>
            <a:r>
              <a:rPr lang="hr-HR" sz="1800" dirty="0"/>
              <a:t>Zatim nagnite ramena prema stopalima.</a:t>
            </a:r>
          </a:p>
          <a:p>
            <a:pPr lvl="3"/>
            <a:r>
              <a:rPr lang="hr-HR" sz="1800" dirty="0"/>
              <a:t>Povucite ramena unatrag, a zatim ih izbacite prema naprijed.</a:t>
            </a:r>
          </a:p>
          <a:p>
            <a:pPr lvl="3"/>
            <a:r>
              <a:rPr lang="hr-HR" sz="1800" dirty="0"/>
              <a:t>Podignite ruke u visini ramena. Sklopite ruke (dlanovima okrenutima prema van) i istegnite ih.</a:t>
            </a:r>
          </a:p>
          <a:p>
            <a:pPr lvl="3"/>
            <a:r>
              <a:rPr lang="hr-HR" sz="1800" dirty="0"/>
              <a:t>Raširite ruke bočno i unatrag.</a:t>
            </a:r>
          </a:p>
          <a:p>
            <a:pPr lvl="3"/>
            <a:r>
              <a:rPr lang="hr-HR" sz="1800" dirty="0"/>
              <a:t>Pete spustite na pod i podignite nožne prste.</a:t>
            </a:r>
          </a:p>
          <a:p>
            <a:pPr lvl="3"/>
            <a:r>
              <a:rPr lang="hr-HR" sz="1800" dirty="0"/>
              <a:t>Spustite nožne prste na pod i podignite pete.</a:t>
            </a:r>
          </a:p>
          <a:p>
            <a:pPr marL="0" indent="0" fontAlgn="base">
              <a:buNone/>
            </a:pPr>
            <a:endParaRPr lang="en-GB" sz="10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757" y="2499742"/>
            <a:ext cx="1417222" cy="1723330"/>
          </a:xfrm>
          <a:prstGeom prst="rect">
            <a:avLst/>
          </a:prstGeom>
        </p:spPr>
      </p:pic>
    </p:spTree>
    <p:extLst>
      <p:ext uri="{BB962C8B-B14F-4D97-AF65-F5344CB8AC3E}">
        <p14:creationId xmlns:p14="http://schemas.microsoft.com/office/powerpoint/2010/main" val="2731081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4. Organizacija rada</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hr-HR" sz="1800" dirty="0"/>
              <a:t> </a:t>
            </a:r>
            <a:r>
              <a:rPr lang="hr-HR" sz="1600" dirty="0"/>
              <a:t>U nastavku se navodi nekoliko praktičnih savjeta za poboljšanje ravnoteže između poslovnog i privatnog života te organizacije rada za vrijeme rada od kuće:</a:t>
            </a:r>
          </a:p>
          <a:p>
            <a:pPr lvl="1" fontAlgn="base"/>
            <a:r>
              <a:rPr lang="hr-HR" sz="1600" dirty="0"/>
              <a:t>Pobrinite se da imate odvojeni kućni ured u kojem možete nesmetano raditi. To vam može pomoći u postavljanju jasne granice između mjesta rada i doma. </a:t>
            </a:r>
          </a:p>
          <a:p>
            <a:pPr lvl="1" fontAlgn="base"/>
            <a:r>
              <a:rPr lang="hr-HR" sz="1600" dirty="0"/>
              <a:t>Napravite raspored za radni dan (koji će uključivati ručak i kratke stanke). </a:t>
            </a:r>
          </a:p>
          <a:p>
            <a:pPr lvl="1" fontAlgn="base"/>
            <a:r>
              <a:rPr lang="hr-HR" sz="1600" dirty="0"/>
              <a:t>Pridržavajte se „uobičajenog” uredskog radnog vremena.</a:t>
            </a:r>
          </a:p>
          <a:p>
            <a:pPr lvl="1" fontAlgn="base"/>
            <a:r>
              <a:rPr lang="hr-HR" sz="1600" dirty="0"/>
              <a:t>Održavajte svakodnevnu rutinu: neka vrijeme u koje ustajete i počinjete s radom bude isto kao „uobičajenim” radnim danima. </a:t>
            </a:r>
          </a:p>
          <a:p>
            <a:pPr lvl="1" fontAlgn="base"/>
            <a:r>
              <a:rPr lang="hr-HR" sz="1600" dirty="0"/>
              <a:t>Napravite planove za vrijeme nakon posla. Veća je vjerojatnost da ćete se odjaviti i prestati raditi ako morate negdje biti nakon završetka radnog vremena.</a:t>
            </a:r>
          </a:p>
          <a:p>
            <a:pPr lvl="1" fontAlgn="base"/>
            <a:r>
              <a:rPr lang="hr-HR" sz="1600" dirty="0"/>
              <a:t>Pobrinite se da vaši radni zadatci budu raznovrsni kako biste izbjegli monotoniju.</a:t>
            </a:r>
          </a:p>
          <a:p>
            <a:pPr marL="0" indent="0" fontAlgn="base">
              <a:buNone/>
            </a:pPr>
            <a:endParaRPr lang="en-GB" sz="1750" dirty="0"/>
          </a:p>
        </p:txBody>
      </p:sp>
    </p:spTree>
    <p:extLst>
      <p:ext uri="{BB962C8B-B14F-4D97-AF65-F5344CB8AC3E}">
        <p14:creationId xmlns:p14="http://schemas.microsoft.com/office/powerpoint/2010/main" val="3771271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5. Psihosocijalni čimbenici</a:t>
            </a:r>
          </a:p>
        </p:txBody>
      </p:sp>
      <p:sp>
        <p:nvSpPr>
          <p:cNvPr id="3" name="Content Placeholder 2"/>
          <p:cNvSpPr>
            <a:spLocks noGrp="1"/>
          </p:cNvSpPr>
          <p:nvPr>
            <p:ph sz="half" idx="1"/>
          </p:nvPr>
        </p:nvSpPr>
        <p:spPr>
          <a:xfrm>
            <a:off x="539750" y="1131987"/>
            <a:ext cx="7632700" cy="3455987"/>
          </a:xfrm>
        </p:spPr>
        <p:txBody>
          <a:bodyPr anchor="t">
            <a:noAutofit/>
          </a:bodyPr>
          <a:lstStyle/>
          <a:p>
            <a:pPr fontAlgn="base"/>
            <a:r>
              <a:rPr lang="hr-HR" sz="1800" dirty="0"/>
              <a:t>Potpora na mjestu rada (koja uključuje socijalnu potporu, autonomiju i mogućnost donošenja odluka) važan je element psihosocijalnog i fizičkog zdravlja. </a:t>
            </a:r>
          </a:p>
          <a:p>
            <a:pPr fontAlgn="base"/>
            <a:r>
              <a:rPr lang="hr-HR" sz="1800" dirty="0"/>
              <a:t>Zaposlenici će biti zadovoljniji svojim poslom ako imaju osjećaj da su im u dovoljnoj mjeri osigurani vodstvo i potpora u njihovu radu (i onom na daljinu).</a:t>
            </a:r>
          </a:p>
          <a:p>
            <a:pPr fontAlgn="base"/>
            <a:r>
              <a:rPr lang="hr-HR" sz="1800" dirty="0"/>
              <a:t>U nastavku se navodi nekoliko praktičnih savjeta za ublažavanje psihosocijalnih čimbenika rizika za nastanak poremećaja mišićno-koštanog sustava koji proizlaze iz rada na daljinu, a povezani su sa sljedećim:</a:t>
            </a:r>
          </a:p>
          <a:p>
            <a:pPr lvl="1" fontAlgn="base"/>
            <a:r>
              <a:rPr lang="hr-HR" sz="1800" dirty="0"/>
              <a:t>socijalnom izolacijom / socijalnom potporom</a:t>
            </a:r>
          </a:p>
          <a:p>
            <a:pPr lvl="1" fontAlgn="base"/>
            <a:r>
              <a:rPr lang="hr-HR" sz="1800" dirty="0"/>
              <a:t>radnim opterećenjem.</a:t>
            </a:r>
          </a:p>
          <a:p>
            <a:pPr marL="0" indent="0" fontAlgn="base">
              <a:buNone/>
            </a:pPr>
            <a:endParaRPr lang="en-GB" sz="2000" dirty="0"/>
          </a:p>
        </p:txBody>
      </p:sp>
    </p:spTree>
    <p:extLst>
      <p:ext uri="{BB962C8B-B14F-4D97-AF65-F5344CB8AC3E}">
        <p14:creationId xmlns:p14="http://schemas.microsoft.com/office/powerpoint/2010/main" val="4275472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5. Psihosocijalni čimbenici – socijalna izolacija/potpora</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hr-HR" sz="1700" dirty="0"/>
              <a:t>Uvijek budite u kontaktu sa svojim kolegama i nadređenom osobom na način da redovito zakazujete telefonske pozive i virtualne sastanke. </a:t>
            </a:r>
          </a:p>
          <a:p>
            <a:pPr fontAlgn="base"/>
            <a:r>
              <a:rPr lang="hr-HR" sz="1700" dirty="0"/>
              <a:t>Sastanci tima najbolje se mogu nadopuniti individualnim razgovorima s kolegama i nadređenom osobom. </a:t>
            </a:r>
          </a:p>
          <a:p>
            <a:pPr fontAlgn="base"/>
            <a:r>
              <a:rPr lang="hr-HR" sz="1700" dirty="0"/>
              <a:t>Pronađite vrijeme za neformalne razgovore i kratka prijateljska druženja. Neka sastanak započne neformalnim uvodom, kada svi imaju priliku iznijeti kako se osjećaju te se kratko osvrnuti na stvari koje nisu povezane s poslom. </a:t>
            </a:r>
          </a:p>
          <a:p>
            <a:pPr fontAlgn="base"/>
            <a:r>
              <a:rPr lang="hr-HR" sz="1700" dirty="0"/>
              <a:t>Dogovorite virtualne stanke za kavu s kolegama.</a:t>
            </a:r>
          </a:p>
          <a:p>
            <a:pPr fontAlgn="base"/>
            <a:r>
              <a:rPr lang="hr-HR" sz="1700" dirty="0"/>
              <a:t>Osigurajte partnere za rad na daljinu jer će na taj način zaposlenici moći lakše iznijeti svoju zabrinutost te će se lakše uočiti potencijalne poteškoće.</a:t>
            </a:r>
          </a:p>
        </p:txBody>
      </p:sp>
    </p:spTree>
    <p:extLst>
      <p:ext uri="{BB962C8B-B14F-4D97-AF65-F5344CB8AC3E}">
        <p14:creationId xmlns:p14="http://schemas.microsoft.com/office/powerpoint/2010/main" val="3309150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hr-HR" sz="2000" dirty="0"/>
              <a:t>5. Psihosocijalni čimbenici – radno opterećenje</a:t>
            </a:r>
          </a:p>
        </p:txBody>
      </p:sp>
      <p:sp>
        <p:nvSpPr>
          <p:cNvPr id="3" name="Content Placeholder 2"/>
          <p:cNvSpPr>
            <a:spLocks noGrp="1"/>
          </p:cNvSpPr>
          <p:nvPr>
            <p:ph sz="half" idx="1"/>
          </p:nvPr>
        </p:nvSpPr>
        <p:spPr>
          <a:xfrm>
            <a:off x="539750" y="915988"/>
            <a:ext cx="7632700" cy="3455987"/>
          </a:xfrm>
        </p:spPr>
        <p:txBody>
          <a:bodyPr anchor="t">
            <a:noAutofit/>
          </a:bodyPr>
          <a:lstStyle/>
          <a:p>
            <a:r>
              <a:rPr lang="hr-HR" sz="1800"/>
              <a:t>Nemojte zanemariti intenzivan radni tempo. U slučaju (dugotrajnog) velikog opterećenja dogovorite sastanak kako biste razgovarali sa svojom nadređenom osobom.</a:t>
            </a:r>
          </a:p>
          <a:p>
            <a:r>
              <a:rPr lang="hr-HR" sz="1800"/>
              <a:t>Uzimajte dovoljan broj stanki tijekom dana kako biste razlomili razdoblja intenzivnog rada te nemojte preskakati stanku za ručak. </a:t>
            </a:r>
          </a:p>
          <a:p>
            <a:r>
              <a:rPr lang="hr-HR" sz="1800"/>
              <a:t>Isključite se! </a:t>
            </a:r>
          </a:p>
          <a:p>
            <a:r>
              <a:rPr lang="hr-HR" sz="1800"/>
              <a:t>Zaboravite li ponekad uzeti stanku? Razmislite o tome da radite u blokovima od 25 minuta s pauzom od 5 minuta između blokova.</a:t>
            </a:r>
          </a:p>
          <a:p>
            <a:r>
              <a:rPr lang="hr-HR" sz="1800"/>
              <a:t>Usredotočite se na jedan zadatak i izbjegavajte sve što bi vam moglo odvratiti pozornost na način da radite u prostoriji u kojoj je tišina, stavite slušalice i zatvorite mapu ulazne pošte.</a:t>
            </a:r>
          </a:p>
        </p:txBody>
      </p:sp>
    </p:spTree>
    <p:extLst>
      <p:ext uri="{BB962C8B-B14F-4D97-AF65-F5344CB8AC3E}">
        <p14:creationId xmlns:p14="http://schemas.microsoft.com/office/powerpoint/2010/main" val="600117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hr-HR" sz="2400">
                <a:solidFill>
                  <a:schemeClr val="accent1"/>
                </a:solidFill>
              </a:rPr>
              <a:t>Pridružite nam se i smanjite opterećenje!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4"/>
              </a:buBlip>
            </a:pPr>
            <a:endParaRPr lang="en-US" sz="1600" dirty="0">
              <a:solidFill>
                <a:schemeClr val="accent1"/>
              </a:solidFill>
            </a:endParaRPr>
          </a:p>
          <a:p>
            <a:pPr>
              <a:buSzPct val="120000"/>
              <a:buBlip>
                <a:blip r:embed="rId4"/>
              </a:buBlip>
            </a:pPr>
            <a:endParaRPr lang="en-US" sz="500" dirty="0">
              <a:solidFill>
                <a:schemeClr val="accent1"/>
              </a:solidFill>
            </a:endParaRPr>
          </a:p>
          <a:p>
            <a:pPr>
              <a:buSzPct val="120000"/>
              <a:buBlip>
                <a:blip r:embed="rId4"/>
              </a:buBlip>
            </a:pPr>
            <a:r>
              <a:rPr lang="hr-HR" sz="1600">
                <a:solidFill>
                  <a:schemeClr val="accent1"/>
                </a:solidFill>
              </a:rPr>
              <a:t>Više informacija potražite na mrežnom mjestu kampanje:</a:t>
            </a:r>
          </a:p>
          <a:p>
            <a:pPr marL="189000" lvl="1" indent="0">
              <a:buSzPct val="120000"/>
              <a:buNone/>
            </a:pPr>
            <a:r>
              <a:rPr lang="hr-HR" sz="1600" b="1">
                <a:solidFill>
                  <a:schemeClr val="accent1"/>
                </a:solidFill>
                <a:hlinkClick r:id="rId5"/>
              </a:rPr>
              <a:t>https://healthy-workplaces.eu/hr</a:t>
            </a:r>
          </a:p>
          <a:p>
            <a:pPr lvl="1">
              <a:buSzPct val="120000"/>
              <a:buBlip>
                <a:blip r:embed="rId4"/>
              </a:buBlip>
            </a:pPr>
            <a:endParaRPr lang="en-US" sz="1600" dirty="0">
              <a:solidFill>
                <a:schemeClr val="accent1"/>
              </a:solidFill>
            </a:endParaRPr>
          </a:p>
          <a:p>
            <a:pPr>
              <a:buSzPct val="120000"/>
              <a:buBlip>
                <a:blip r:embed="rId4"/>
              </a:buBlip>
            </a:pPr>
            <a:r>
              <a:rPr lang="hr-HR" sz="1600">
                <a:solidFill>
                  <a:schemeClr val="accent1"/>
                </a:solidFill>
              </a:rPr>
              <a:t>Pretplatite se na bilten kampanje:</a:t>
            </a:r>
          </a:p>
          <a:p>
            <a:pPr marL="189000" lvl="1" indent="0">
              <a:buSzPct val="120000"/>
              <a:buNone/>
            </a:pPr>
            <a:r>
              <a:rPr lang="hr-HR" sz="1600" b="1" u="sng">
                <a:solidFill>
                  <a:schemeClr val="accent1"/>
                </a:solidFill>
                <a:hlinkClick r:id="rId6">
                  <a:extLst>
                    <a:ext uri="{A12FA001-AC4F-418D-AE19-62706E023703}">
                      <ahyp:hlinkClr xmlns:ahyp="http://schemas.microsoft.com/office/drawing/2018/hyperlinkcolor" val="tx"/>
                    </a:ext>
                  </a:extLst>
                </a:hlinkClick>
              </a:rPr>
              <a:t>https://healthy-workplaces.eu/hr/media-centre/newsletter</a:t>
            </a:r>
          </a:p>
          <a:p>
            <a:pPr lvl="1">
              <a:buSzPct val="120000"/>
              <a:buBlip>
                <a:blip r:embed="rId4"/>
              </a:buBlip>
            </a:pPr>
            <a:endParaRPr lang="en-US" sz="1600" b="1" dirty="0">
              <a:solidFill>
                <a:schemeClr val="accent1"/>
              </a:solidFill>
            </a:endParaRPr>
          </a:p>
          <a:p>
            <a:pPr>
              <a:buSzPct val="120000"/>
              <a:buBlip>
                <a:blip r:embed="rId4"/>
              </a:buBlip>
            </a:pPr>
            <a:endParaRPr lang="en-US" sz="500" dirty="0">
              <a:solidFill>
                <a:schemeClr val="accent1"/>
              </a:solidFill>
            </a:endParaRPr>
          </a:p>
          <a:p>
            <a:pPr marL="0" indent="0">
              <a:buSzPct val="120000"/>
              <a:buNone/>
            </a:pPr>
            <a:endParaRPr lang="en-US" sz="800" dirty="0">
              <a:solidFill>
                <a:schemeClr val="accent1"/>
              </a:solidFill>
            </a:endParaRPr>
          </a:p>
          <a:p>
            <a:pPr marL="0" indent="0">
              <a:buSzPct val="120000"/>
              <a:buNone/>
            </a:pPr>
            <a:endParaRPr lang="en-US" sz="800" dirty="0">
              <a:solidFill>
                <a:schemeClr val="accent1"/>
              </a:solidFill>
            </a:endParaRPr>
          </a:p>
          <a:p>
            <a:pPr>
              <a:buSzPct val="120000"/>
              <a:buBlip>
                <a:blip r:embed="rId4"/>
              </a:buBlip>
            </a:pPr>
            <a:r>
              <a:rPr lang="hr-HR" sz="1600">
                <a:solidFill>
                  <a:schemeClr val="accent1"/>
                </a:solidFill>
              </a:rPr>
              <a:t>Pratite aktivnosti i događanja na društvenim mrežama:</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2912045"/>
            <a:ext cx="2183611" cy="307777"/>
          </a:xfrm>
          <a:prstGeom prst="rect">
            <a:avLst/>
          </a:prstGeom>
        </p:spPr>
        <p:txBody>
          <a:bodyPr wrap="none">
            <a:spAutoFit/>
          </a:bodyPr>
          <a:lstStyle/>
          <a:p>
            <a:r>
              <a:rPr lang="hr-HR" sz="1400" b="1">
                <a:solidFill>
                  <a:srgbClr val="ACC700"/>
                </a:solidFill>
              </a:rPr>
              <a:t>#EUhealthyworkplaces </a:t>
            </a:r>
          </a:p>
        </p:txBody>
      </p:sp>
    </p:spTree>
    <p:extLst>
      <p:ext uri="{BB962C8B-B14F-4D97-AF65-F5344CB8AC3E}">
        <p14:creationId xmlns:p14="http://schemas.microsoft.com/office/powerpoint/2010/main" val="650209557"/>
      </p:ext>
    </p:extLst>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7113</TotalTime>
  <Words>4476</Words>
  <Application>Microsoft Office PowerPoint</Application>
  <PresentationFormat>Prikaz na zaslonu (16:9)</PresentationFormat>
  <Paragraphs>254</Paragraphs>
  <Slides>31</Slides>
  <Notes>29</Notes>
  <HiddenSlides>0</HiddenSlides>
  <MMClips>0</MMClips>
  <ScaleCrop>false</ScaleCrop>
  <HeadingPairs>
    <vt:vector size="6" baseType="variant">
      <vt:variant>
        <vt:lpstr>Korišteni fontovi</vt:lpstr>
      </vt:variant>
      <vt:variant>
        <vt:i4>4</vt:i4>
      </vt:variant>
      <vt:variant>
        <vt:lpstr>Tema</vt:lpstr>
      </vt:variant>
      <vt:variant>
        <vt:i4>1</vt:i4>
      </vt:variant>
      <vt:variant>
        <vt:lpstr>Naslovi slajdova</vt:lpstr>
      </vt:variant>
      <vt:variant>
        <vt:i4>31</vt:i4>
      </vt:variant>
    </vt:vector>
  </HeadingPairs>
  <TitlesOfParts>
    <vt:vector size="36" baseType="lpstr">
      <vt:lpstr>Arial</vt:lpstr>
      <vt:lpstr>Calibri</vt:lpstr>
      <vt:lpstr>Courier New</vt:lpstr>
      <vt:lpstr>Wingdings</vt:lpstr>
      <vt:lpstr>1_HWC2018-19_Template_16-9</vt:lpstr>
      <vt:lpstr>PowerPoint prezentacija</vt:lpstr>
      <vt:lpstr>PowerPoint prezentacija</vt:lpstr>
      <vt:lpstr>Uvod – Rad na daljinu od kuće </vt:lpstr>
      <vt:lpstr>Uvod – Rad na daljinu od kuće i poremećaji mišićno-koštanog sustava </vt:lpstr>
      <vt:lpstr>Procjena rizika</vt:lpstr>
      <vt:lpstr>Glavni čimbenici rizika za nastanak poremećaja mišićno-koštanog sustava povezani s radom na daljinu</vt:lpstr>
      <vt:lpstr>1. Ergonomski uvjeti radne stanice i položaji tijela</vt:lpstr>
      <vt:lpstr>2. Radno okruženje </vt:lpstr>
      <vt:lpstr>3. Dugotrajno sjedenje i fizička aktivnost</vt:lpstr>
      <vt:lpstr>4. Organizacija rada</vt:lpstr>
      <vt:lpstr>5. Psihosocijalni čimbenici 1 – negativni čimbenici</vt:lpstr>
      <vt:lpstr>5. Psihosocijalni čimbenici 2 – pozitivni čimbenici</vt:lpstr>
      <vt:lpstr>6. Individualni čimbenici </vt:lpstr>
      <vt:lpstr>Preventivne/zaštitne mjere usmjerene na ublažavanje čimbenika rizika za nastanak poremećaja mišićno-koštanog sustava povezanih s radom na daljinu od kuće</vt:lpstr>
      <vt:lpstr>1. Uređenje i ergonomski uvjeti mjesta rada</vt:lpstr>
      <vt:lpstr>1. Uređenje i ergonomski uvjeti mjesta rada – uredska stolica </vt:lpstr>
      <vt:lpstr>1. Uređenje i ergonomski uvjeti mjesta rada – uredski stol </vt:lpstr>
      <vt:lpstr>1. Uređenje i ergonomski uvjeti mjesta rada – računalni monitor</vt:lpstr>
      <vt:lpstr>1. Uređenje i ergonomski uvjeti mjesta rada – miš i tipkovnica</vt:lpstr>
      <vt:lpstr>1. Uređenje i ergonomski uvjeti mjesta rada – držač za dokumente</vt:lpstr>
      <vt:lpstr>2. Radno okruženje – rasvjeta </vt:lpstr>
      <vt:lpstr>2. Radno okruženje – zrak i temperatura </vt:lpstr>
      <vt:lpstr>2. Radno okruženje – pozadinska buka</vt:lpstr>
      <vt:lpstr>3. Dugotrajno sjedenje</vt:lpstr>
      <vt:lpstr>3. Dugotrajno sjedenje – savjeti za kretanje</vt:lpstr>
      <vt:lpstr>3. Dugotrajno sjedenje – savjeti za kretanje 2</vt:lpstr>
      <vt:lpstr>4. Organizacija rada</vt:lpstr>
      <vt:lpstr>5. Psihosocijalni čimbenici</vt:lpstr>
      <vt:lpstr>5. Psihosocijalni čimbenici – socijalna izolacija/potpora</vt:lpstr>
      <vt:lpstr>5. Psihosocijalni čimbenici – radno opterećenje</vt:lpstr>
      <vt:lpstr>Pridružite nam se i smanjite opterećenje!</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Žanna Šostak</cp:lastModifiedBy>
  <cp:revision>750</cp:revision>
  <cp:lastPrinted>2019-10-04T15:07:06Z</cp:lastPrinted>
  <dcterms:created xsi:type="dcterms:W3CDTF">2015-10-14T15:05:30Z</dcterms:created>
  <dcterms:modified xsi:type="dcterms:W3CDTF">2021-08-23T12:13:40Z</dcterms:modified>
  <cp:category/>
</cp:coreProperties>
</file>